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330" r:id="rId3"/>
    <p:sldId id="331" r:id="rId4"/>
    <p:sldId id="306" r:id="rId5"/>
    <p:sldId id="307" r:id="rId6"/>
    <p:sldId id="308" r:id="rId7"/>
    <p:sldId id="309" r:id="rId8"/>
    <p:sldId id="310" r:id="rId9"/>
    <p:sldId id="332" r:id="rId10"/>
    <p:sldId id="324" r:id="rId11"/>
    <p:sldId id="311" r:id="rId12"/>
    <p:sldId id="312" r:id="rId13"/>
    <p:sldId id="313" r:id="rId14"/>
    <p:sldId id="314" r:id="rId15"/>
    <p:sldId id="315" r:id="rId16"/>
    <p:sldId id="325" r:id="rId17"/>
    <p:sldId id="316" r:id="rId18"/>
    <p:sldId id="328" r:id="rId19"/>
    <p:sldId id="317" r:id="rId20"/>
    <p:sldId id="326" r:id="rId21"/>
    <p:sldId id="318" r:id="rId22"/>
    <p:sldId id="327" r:id="rId23"/>
    <p:sldId id="319" r:id="rId24"/>
    <p:sldId id="320" r:id="rId25"/>
    <p:sldId id="329" r:id="rId26"/>
    <p:sldId id="321" r:id="rId27"/>
    <p:sldId id="322" r:id="rId28"/>
    <p:sldId id="323" r:id="rId29"/>
    <p:sldId id="333" r:id="rId30"/>
    <p:sldId id="334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208F"/>
    <a:srgbClr val="211E54"/>
    <a:srgbClr val="F4E59C"/>
    <a:srgbClr val="DDDDDD"/>
    <a:srgbClr val="B2B2B2"/>
    <a:srgbClr val="D476D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9" autoAdjust="0"/>
    <p:restoredTop sz="94660"/>
  </p:normalViewPr>
  <p:slideViewPr>
    <p:cSldViewPr>
      <p:cViewPr varScale="1">
        <p:scale>
          <a:sx n="70" d="100"/>
          <a:sy n="70" d="100"/>
        </p:scale>
        <p:origin x="85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886200" y="3124200"/>
            <a:ext cx="5257800" cy="838200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3962400" y="3810000"/>
            <a:ext cx="5181600" cy="457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035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61035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fld id="{F46ACEA5-74B3-4BFB-8062-58D8C74BB6F3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gray">
          <a:xfrm>
            <a:off x="7391400" y="6096000"/>
            <a:ext cx="1384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2"/>
                </a:solidFill>
              </a:rPr>
              <a:t>LOGO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gray">
          <a:xfrm>
            <a:off x="5486400" y="304800"/>
            <a:ext cx="3276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600" b="1">
                <a:solidFill>
                  <a:schemeClr val="bg2"/>
                </a:solidFill>
              </a:rPr>
              <a:t>“ Add your company slogan ”</a:t>
            </a:r>
          </a:p>
        </p:txBody>
      </p:sp>
      <p:pic>
        <p:nvPicPr>
          <p:cNvPr id="3097" name="Picture 25" descr="cu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0"/>
            <a:ext cx="3638550" cy="582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49785-5F61-4262-B027-D9C018E313E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019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019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07315-1368-49A3-8E4A-EF8C91B6C43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63E5E-8C31-4390-ABE5-8F9275F56F9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52929-EE29-4A8D-A172-66C7D2C2E32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D0F91-798C-4C8D-A429-6D1E41F1D5E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40B29-97C6-47E4-9FF7-2B7326C0792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B6B51-5204-4B72-8D99-12BAF6DB9F4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130C-DFB9-4C97-A70D-41269895F83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D78EE-8B76-4E7B-BCEE-E164A109A1A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ABC4D-78B8-40EA-99F8-42D8DE53D01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Rectangle 27"/>
          <p:cNvSpPr>
            <a:spLocks noChangeArrowheads="1"/>
          </p:cNvSpPr>
          <p:nvPr/>
        </p:nvSpPr>
        <p:spPr bwMode="gray">
          <a:xfrm>
            <a:off x="0" y="381000"/>
            <a:ext cx="9144000" cy="6096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pic>
        <p:nvPicPr>
          <p:cNvPr id="1052" name="Picture 28" descr="p1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62800" y="152400"/>
            <a:ext cx="1371600" cy="19812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81000"/>
            <a:ext cx="6629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24F40E-EE31-4EB7-805E-E9DAEB43A428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86200" y="1124744"/>
            <a:ext cx="5257800" cy="345638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dirty="0" smtClean="0"/>
              <a:t>LA CONDUCTA </a:t>
            </a:r>
            <a:br>
              <a:rPr lang="en-US" sz="3600" dirty="0" smtClean="0"/>
            </a:br>
            <a:r>
              <a:rPr lang="en-US" sz="3600" dirty="0" smtClean="0"/>
              <a:t>Y SUS CARACTERÍSTICAS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 DE LOS TIPOS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Por su formulación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sz="2400" dirty="0"/>
              <a:t>Casuísticos</a:t>
            </a:r>
          </a:p>
          <a:p>
            <a:pPr>
              <a:buNone/>
            </a:pPr>
            <a:r>
              <a:rPr lang="es-MX" sz="2400" dirty="0"/>
              <a:t>	</a:t>
            </a:r>
            <a:r>
              <a:rPr lang="es-MX" sz="2400" dirty="0" smtClean="0"/>
              <a:t>Amplios</a:t>
            </a:r>
          </a:p>
          <a:p>
            <a:pPr>
              <a:buNone/>
            </a:pPr>
            <a:endParaRPr lang="es-MX" sz="2400" dirty="0"/>
          </a:p>
          <a:p>
            <a:r>
              <a:rPr lang="es-MX" dirty="0"/>
              <a:t>Por el daño que causan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sz="2400" dirty="0"/>
              <a:t>De lesión </a:t>
            </a:r>
          </a:p>
          <a:p>
            <a:pPr>
              <a:buNone/>
            </a:pPr>
            <a:r>
              <a:rPr lang="es-MX" sz="2400" dirty="0"/>
              <a:t>	De </a:t>
            </a:r>
            <a:r>
              <a:rPr lang="es-MX" sz="2400" dirty="0" smtClean="0"/>
              <a:t>Peligro</a:t>
            </a:r>
            <a:endParaRPr lang="es-MX" sz="2400" dirty="0"/>
          </a:p>
        </p:txBody>
      </p:sp>
      <p:pic>
        <p:nvPicPr>
          <p:cNvPr id="10242" name="Picture 2" descr="http://www.marcelaguerra.org/wp-content/uploads/2011/10/arm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358202"/>
            <a:ext cx="2925688" cy="262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2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AUSENCIA DE TIPO Y ATIPICIDAD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b="1" dirty="0" smtClean="0"/>
              <a:t>Atipicidad</a:t>
            </a:r>
            <a:r>
              <a:rPr lang="es-MX" dirty="0" smtClean="0"/>
              <a:t>.- Es la ausencia de adecuación de la conducta al tipo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b="1" dirty="0" smtClean="0"/>
              <a:t>Ausencia de tipo</a:t>
            </a:r>
            <a:r>
              <a:rPr lang="es-MX" dirty="0" smtClean="0"/>
              <a:t>.- Se presenta cuando el legislador deliberada o </a:t>
            </a:r>
            <a:r>
              <a:rPr lang="es-MX" dirty="0" smtClean="0"/>
              <a:t>inadvertidamente </a:t>
            </a:r>
            <a:r>
              <a:rPr lang="es-MX" dirty="0" smtClean="0"/>
              <a:t>no describe una conducta que, según el sentir general debería ser incluida en el catálogo de los delitos.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ANTIJURIDICIDAD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99992"/>
          </a:xfrm>
        </p:spPr>
        <p:txBody>
          <a:bodyPr/>
          <a:lstStyle/>
          <a:p>
            <a:endParaRPr lang="es-MX" dirty="0" smtClean="0"/>
          </a:p>
          <a:p>
            <a:r>
              <a:rPr lang="es-MX" dirty="0" smtClean="0"/>
              <a:t>Es la oposición existente entre el hecho realizado y una norma jurídico-penal.</a:t>
            </a:r>
          </a:p>
          <a:p>
            <a:endParaRPr lang="es-MX" dirty="0" smtClean="0"/>
          </a:p>
          <a:p>
            <a:r>
              <a:rPr lang="es-MX" dirty="0" smtClean="0"/>
              <a:t>Es la violación del valor o bien protegido a que se contrae el tipo penal respectivo.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TIPOS DE ANTIJURIDICIDAD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27984"/>
          </a:xfrm>
        </p:spPr>
        <p:txBody>
          <a:bodyPr/>
          <a:lstStyle/>
          <a:p>
            <a:pPr algn="ctr">
              <a:buNone/>
            </a:pPr>
            <a:r>
              <a:rPr lang="es-MX" b="1" dirty="0" smtClean="0"/>
              <a:t>FORMAL</a:t>
            </a:r>
          </a:p>
          <a:p>
            <a:pPr>
              <a:buNone/>
            </a:pPr>
            <a:r>
              <a:rPr lang="es-MX" dirty="0" smtClean="0"/>
              <a:t>Es la transgresión a una norma establecida por el Estado (Oposición a la ley)</a:t>
            </a:r>
          </a:p>
          <a:p>
            <a:pPr>
              <a:buNone/>
            </a:pPr>
            <a:endParaRPr lang="es-MX" dirty="0" smtClean="0"/>
          </a:p>
          <a:p>
            <a:pPr algn="ctr">
              <a:buNone/>
            </a:pPr>
            <a:r>
              <a:rPr lang="es-MX" b="1" dirty="0" smtClean="0"/>
              <a:t>MATERIAL</a:t>
            </a:r>
          </a:p>
          <a:p>
            <a:pPr>
              <a:buNone/>
            </a:pPr>
            <a:r>
              <a:rPr lang="es-MX" dirty="0" smtClean="0"/>
              <a:t>Es la contradicción a los intereses colectivos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AUSENCIA DE ANTIJURIDICIDAD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0212" y="1844824"/>
            <a:ext cx="8229600" cy="5181600"/>
          </a:xfrm>
        </p:spPr>
        <p:txBody>
          <a:bodyPr/>
          <a:lstStyle/>
          <a:p>
            <a:pPr algn="just"/>
            <a:r>
              <a:rPr lang="es-MX" dirty="0" smtClean="0"/>
              <a:t>Puede ocurrir que la conducta típica este en aparente oposición al Derecho y sin embargo no sea antijurídica por mediar alguna causa de justificación.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b="1" u="sng" dirty="0" smtClean="0"/>
              <a:t>Causas de justificación</a:t>
            </a:r>
            <a:r>
              <a:rPr lang="es-MX" dirty="0" smtClean="0"/>
              <a:t>.- Son aquellas condiciones que tienen el poder de excluir la antijuridicidad de una conducta típica.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CAUSAS DE JUSTIFICACIÓN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16016"/>
          </a:xfrm>
        </p:spPr>
        <p:txBody>
          <a:bodyPr/>
          <a:lstStyle/>
          <a:p>
            <a:pPr algn="just"/>
            <a:r>
              <a:rPr lang="es-MX" b="1" u="sng" dirty="0" smtClean="0"/>
              <a:t>Legitima defensa</a:t>
            </a:r>
            <a:r>
              <a:rPr lang="es-MX" dirty="0" smtClean="0"/>
              <a:t>.- Repulsa de una agresión antijurídica y actual o inminente por el atacado o por terceras personas contra el agresor, sin traspasar la medida necesaria para la protección. </a:t>
            </a:r>
          </a:p>
        </p:txBody>
      </p:sp>
      <p:pic>
        <p:nvPicPr>
          <p:cNvPr id="1026" name="Picture 2" descr="http://i.ytimg.com/vi/vvOwsp_jp_4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49080"/>
            <a:ext cx="3312368" cy="248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CAUSAS DE JUSTIFICACIÓN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u="sng" dirty="0"/>
              <a:t>Estado de necesidad</a:t>
            </a:r>
            <a:r>
              <a:rPr lang="es-MX" dirty="0"/>
              <a:t>.- Es el peligro actual o inmediato para bienes jurídicamente protegidos, que sólo pueden evitarse mediante la lesión de bienes también jurídicamente tutelados, pertenecientes a una persona. </a:t>
            </a:r>
          </a:p>
          <a:p>
            <a:endParaRPr lang="es-MX" dirty="0"/>
          </a:p>
        </p:txBody>
      </p:sp>
      <p:pic>
        <p:nvPicPr>
          <p:cNvPr id="2054" name="Picture 6" descr="http://m1.paperblog.com/i/142/1428363/el-hurto-famelico-coger-alimentos-necesidad-L-bbqUT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729" y="4471069"/>
            <a:ext cx="2804542" cy="192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49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6629400" cy="959768"/>
          </a:xfrm>
        </p:spPr>
        <p:txBody>
          <a:bodyPr/>
          <a:lstStyle/>
          <a:p>
            <a:pPr algn="ctr"/>
            <a:r>
              <a:rPr lang="es-MX" dirty="0" smtClean="0"/>
              <a:t>Casos específicos del Estado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de </a:t>
            </a:r>
            <a:r>
              <a:rPr lang="es-MX" dirty="0" smtClean="0"/>
              <a:t>Necesidad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4617" y="2132856"/>
            <a:ext cx="8229600" cy="4725144"/>
          </a:xfrm>
        </p:spPr>
        <p:txBody>
          <a:bodyPr/>
          <a:lstStyle/>
          <a:p>
            <a:pPr algn="just"/>
            <a:r>
              <a:rPr lang="es-MX" b="1" dirty="0" smtClean="0">
                <a:solidFill>
                  <a:srgbClr val="FF0000"/>
                </a:solidFill>
              </a:rPr>
              <a:t>El aborto terapéutico</a:t>
            </a:r>
            <a:r>
              <a:rPr lang="es-MX" dirty="0" smtClean="0"/>
              <a:t>.- se tienen dos bienes tutelados jurídicamente la vida de la madre y la vida del ser en formación. </a:t>
            </a:r>
            <a:endParaRPr lang="es-MX" dirty="0" smtClean="0"/>
          </a:p>
          <a:p>
            <a:pPr marL="0" indent="0" algn="just">
              <a:buNone/>
            </a:pPr>
            <a:endParaRPr lang="es-MX" dirty="0" smtClean="0"/>
          </a:p>
        </p:txBody>
      </p:sp>
      <p:pic>
        <p:nvPicPr>
          <p:cNvPr id="4" name="Picture 4" descr="http://vidavivaperu.org/wp-content/uploads/2015/04/abortoterapeutico-1200x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307" y="4221088"/>
            <a:ext cx="4876293" cy="195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629400" cy="1103784"/>
          </a:xfrm>
        </p:spPr>
        <p:txBody>
          <a:bodyPr/>
          <a:lstStyle/>
          <a:p>
            <a:pPr algn="ctr"/>
            <a:r>
              <a:rPr lang="es-MX" dirty="0"/>
              <a:t>Casos específicos del Estado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de </a:t>
            </a:r>
            <a:r>
              <a:rPr lang="es-MX" dirty="0"/>
              <a:t>Necesidad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95936"/>
          </a:xfrm>
        </p:spPr>
        <p:txBody>
          <a:bodyPr/>
          <a:lstStyle/>
          <a:p>
            <a:pPr algn="just"/>
            <a:r>
              <a:rPr lang="es-MX" b="1" dirty="0">
                <a:solidFill>
                  <a:srgbClr val="FF0000"/>
                </a:solidFill>
              </a:rPr>
              <a:t>El robo de famélico</a:t>
            </a:r>
            <a:r>
              <a:rPr lang="es-MX" dirty="0"/>
              <a:t>.- Existe una colisión de intereses tutelados, por una parte el derecho del necesitado de lo ajeno,  como la conservación de la vida; y, por la otra,  el derecho del propietario de los bienes atacados.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1113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6629400" cy="1103784"/>
          </a:xfrm>
        </p:spPr>
        <p:txBody>
          <a:bodyPr/>
          <a:lstStyle/>
          <a:p>
            <a:pPr algn="ctr"/>
            <a:r>
              <a:rPr lang="es-MX" dirty="0"/>
              <a:t>Casos específicos del Estado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de </a:t>
            </a:r>
            <a:r>
              <a:rPr lang="es-MX" dirty="0"/>
              <a:t>Necesidad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5624" y="1493837"/>
            <a:ext cx="8229600" cy="5181600"/>
          </a:xfrm>
        </p:spPr>
        <p:txBody>
          <a:bodyPr/>
          <a:lstStyle/>
          <a:p>
            <a:pPr algn="just"/>
            <a:endParaRPr lang="es-MX" b="1" dirty="0" smtClean="0">
              <a:solidFill>
                <a:srgbClr val="FF0000"/>
              </a:solidFill>
            </a:endParaRPr>
          </a:p>
          <a:p>
            <a:pPr algn="just"/>
            <a:r>
              <a:rPr lang="es-MX" b="1" dirty="0" smtClean="0">
                <a:solidFill>
                  <a:srgbClr val="FF0000"/>
                </a:solidFill>
              </a:rPr>
              <a:t>Cumplimiento </a:t>
            </a:r>
            <a:r>
              <a:rPr lang="es-MX" b="1" dirty="0" smtClean="0">
                <a:solidFill>
                  <a:srgbClr val="FF0000"/>
                </a:solidFill>
              </a:rPr>
              <a:t>de un deber, ejercicio de un derecho e impedimento legitimo</a:t>
            </a:r>
            <a:r>
              <a:rPr lang="es-MX" dirty="0" smtClean="0"/>
              <a:t>.- Es cuando se obra en forma legitima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endParaRPr lang="es-MX" sz="2000" dirty="0" smtClean="0"/>
          </a:p>
          <a:p>
            <a:pPr algn="just"/>
            <a:r>
              <a:rPr lang="es-MX" dirty="0" smtClean="0"/>
              <a:t>Homicidio y lesiones en los </a:t>
            </a:r>
            <a:r>
              <a:rPr lang="es-MX" dirty="0" smtClean="0"/>
              <a:t>deportes</a:t>
            </a:r>
            <a:endParaRPr lang="es-MX" dirty="0" smtClean="0"/>
          </a:p>
        </p:txBody>
      </p:sp>
      <p:pic>
        <p:nvPicPr>
          <p:cNvPr id="3074" name="Picture 2" descr="http://i.ytimg.com/vi/kGtMXSVDBUA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69203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Unidad de Aprendizaje</a:t>
            </a:r>
            <a:r>
              <a:rPr lang="es-MX" dirty="0"/>
              <a:t>: </a:t>
            </a:r>
            <a:r>
              <a:rPr lang="es-MX" dirty="0" smtClean="0"/>
              <a:t>Penología </a:t>
            </a:r>
            <a:endParaRPr lang="es-MX" dirty="0"/>
          </a:p>
          <a:p>
            <a:r>
              <a:rPr lang="es-MX" b="1" dirty="0"/>
              <a:t>Créditos: </a:t>
            </a:r>
            <a:r>
              <a:rPr lang="es-MX" dirty="0" smtClean="0"/>
              <a:t>8</a:t>
            </a:r>
            <a:endParaRPr lang="es-MX" dirty="0"/>
          </a:p>
          <a:p>
            <a:r>
              <a:rPr lang="es-MX" b="1" dirty="0"/>
              <a:t>Tipo de UA: </a:t>
            </a:r>
            <a:r>
              <a:rPr lang="es-MX" dirty="0" smtClean="0"/>
              <a:t>Obligatoria</a:t>
            </a:r>
            <a:endParaRPr lang="es-MX" dirty="0"/>
          </a:p>
          <a:p>
            <a:r>
              <a:rPr lang="es-MX" b="1" dirty="0"/>
              <a:t>Nombre del Programa Educativo: </a:t>
            </a:r>
            <a:r>
              <a:rPr lang="es-MX" dirty="0"/>
              <a:t>Licenciado en Trabajo Social y Educación</a:t>
            </a:r>
          </a:p>
          <a:p>
            <a:r>
              <a:rPr lang="es-MX" b="1" dirty="0"/>
              <a:t>Espacio Académico: </a:t>
            </a:r>
            <a:r>
              <a:rPr lang="es-MX" dirty="0"/>
              <a:t>Facultad de Ciencias de la Conducta</a:t>
            </a:r>
          </a:p>
          <a:p>
            <a:r>
              <a:rPr lang="es-MX" b="1" dirty="0"/>
              <a:t>Responsable de la Elaboración: </a:t>
            </a:r>
            <a:r>
              <a:rPr lang="es-MX" dirty="0"/>
              <a:t>Mtra. Angélica García Marbella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0700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629400" cy="1031776"/>
          </a:xfrm>
        </p:spPr>
        <p:txBody>
          <a:bodyPr/>
          <a:lstStyle/>
          <a:p>
            <a:pPr algn="ctr"/>
            <a:r>
              <a:rPr lang="es-MX" dirty="0"/>
              <a:t>Casos específicos del Estado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de </a:t>
            </a:r>
            <a:r>
              <a:rPr lang="es-MX" dirty="0"/>
              <a:t>Necesidad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88904"/>
          </a:xfrm>
        </p:spPr>
        <p:txBody>
          <a:bodyPr/>
          <a:lstStyle/>
          <a:p>
            <a:pPr algn="just"/>
            <a:r>
              <a:rPr lang="es-MX" dirty="0"/>
              <a:t>Lesiones inferidas en el ejercicio del derecho de </a:t>
            </a:r>
            <a:r>
              <a:rPr lang="es-MX" dirty="0" smtClean="0"/>
              <a:t>corregir</a:t>
            </a:r>
          </a:p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dirty="0"/>
              <a:t>Lesiones consecutivas de tratamientos </a:t>
            </a:r>
            <a:r>
              <a:rPr lang="es-MX" dirty="0" smtClean="0"/>
              <a:t>médico-quirúrgicos</a:t>
            </a:r>
          </a:p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dirty="0"/>
              <a:t>Impedimento legitimo </a:t>
            </a:r>
          </a:p>
        </p:txBody>
      </p:sp>
    </p:spTree>
    <p:extLst>
      <p:ext uri="{BB962C8B-B14F-4D97-AF65-F5344CB8AC3E}">
        <p14:creationId xmlns:p14="http://schemas.microsoft.com/office/powerpoint/2010/main" val="273133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IMPUTABILIDAD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27984"/>
          </a:xfrm>
        </p:spPr>
        <p:txBody>
          <a:bodyPr/>
          <a:lstStyle/>
          <a:p>
            <a:pPr algn="just"/>
            <a:r>
              <a:rPr lang="es-MX" dirty="0" smtClean="0"/>
              <a:t>Es la posibilidad condicionada por la salud mental y por el desarrollo del autor para obrar según el justo conocimiento del deber existente. </a:t>
            </a:r>
          </a:p>
        </p:txBody>
      </p:sp>
      <p:pic>
        <p:nvPicPr>
          <p:cNvPr id="5122" name="Picture 2" descr="https://vidayeducacion.files.wordpress.com/2011/06/datos-adjuntos-sin-tc3adtulo-0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3912369" cy="293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IMPUTABILIDAD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el conjunto de condiciones mínimas de salud y desarrollo mentales en el autor, en el momento del acto típico penal, que lo capacitan para responder del mismo.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098" name="Picture 2" descr="http://www.subirimagenes.net/pictures/a8ae9330ab424e28d63cebda07b5d9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53" y="3501008"/>
            <a:ext cx="2746294" cy="273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43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INIMPUTABILIDAD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Son circunstancias capaces de anular o neutralizar, el desarrollo o la salud de la mente en cuyo caso el sujeto carece de aptitud psicológica para la </a:t>
            </a:r>
            <a:r>
              <a:rPr lang="es-MX" dirty="0" err="1" smtClean="0"/>
              <a:t>delictuosidad</a:t>
            </a:r>
            <a:r>
              <a:rPr lang="es-MX" dirty="0" smtClean="0"/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s-MX" dirty="0" smtClean="0"/>
              <a:t>Trastorno mental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s-MX" dirty="0" smtClean="0"/>
              <a:t>Desarrollo intelectual retrasado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s-MX" dirty="0" smtClean="0"/>
              <a:t>Miedo grave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s-MX" dirty="0" smtClean="0"/>
              <a:t>Menores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CULPABILIDAD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55976"/>
          </a:xfrm>
        </p:spPr>
        <p:txBody>
          <a:bodyPr/>
          <a:lstStyle/>
          <a:p>
            <a:r>
              <a:rPr lang="es-MX" dirty="0" smtClean="0"/>
              <a:t>Es el nexo intelectual y emocional que liga al sujeto con el resultado de su acto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</p:txBody>
      </p:sp>
      <p:pic>
        <p:nvPicPr>
          <p:cNvPr id="7170" name="Picture 2" descr="https://amayhazloquequieras.files.wordpress.com/2010/11/dibujo-chiste-de-pres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140968"/>
            <a:ext cx="5268246" cy="340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CULPABILIDAD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La </a:t>
            </a:r>
            <a:r>
              <a:rPr lang="es-MX" dirty="0"/>
              <a:t>culpabilidad tiene tres </a:t>
            </a:r>
            <a:r>
              <a:rPr lang="es-MX" dirty="0" smtClean="0"/>
              <a:t>formas</a:t>
            </a:r>
          </a:p>
          <a:p>
            <a:pPr marL="0" indent="0">
              <a:buNone/>
            </a:pPr>
            <a:endParaRPr lang="es-MX" dirty="0"/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s-MX" dirty="0"/>
              <a:t>Dolo (intención delictuosa)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s-MX" dirty="0"/>
              <a:t>Culpa (negligencia o imprudencia)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s-MX" dirty="0"/>
              <a:t>Preterintencional </a:t>
            </a:r>
            <a:r>
              <a:rPr lang="es-MX" dirty="0" smtClean="0"/>
              <a:t>(Sobrepasa </a:t>
            </a:r>
            <a:r>
              <a:rPr lang="es-MX" dirty="0"/>
              <a:t>la intención)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7713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INCULPABILIDAD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Es la ausencia de la culpabilidad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Opera al hallarse ausentes los elementos esenciales de la culpabilidad: </a:t>
            </a:r>
            <a:r>
              <a:rPr lang="es-MX" i="1" dirty="0" smtClean="0"/>
              <a:t>conocimiento y voluntad.</a:t>
            </a:r>
            <a:endParaRPr lang="es-MX" i="1" dirty="0"/>
          </a:p>
        </p:txBody>
      </p:sp>
      <p:pic>
        <p:nvPicPr>
          <p:cNvPr id="8194" name="Picture 2" descr="https://comovieneviniendo.files.wordpress.com/2014/03/inocente-por-ahor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2688233" cy="203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PUNIBILIDAD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Es el merecimiento de una pena en función de la realización de cierta conducta.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Es la imposición de sanciones si se llenan los presupuestos legales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AUSENCIA DE PUNIBILIDAD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Son aquellas causas que dejando subsistente el carácter delictivo de la conducta o hecho impiden la aplicación de la pena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 smtClean="0"/>
          </a:p>
          <a:p>
            <a:pPr marL="514350" indent="-514350">
              <a:buFont typeface="+mj-lt"/>
              <a:buAutoNum type="alphaLcParenR"/>
            </a:pPr>
            <a:r>
              <a:rPr lang="es-MX" dirty="0" smtClean="0"/>
              <a:t>Excusa en razón de mínima </a:t>
            </a:r>
            <a:r>
              <a:rPr lang="es-MX" dirty="0" err="1" smtClean="0"/>
              <a:t>temibilidad</a:t>
            </a:r>
            <a:r>
              <a:rPr lang="es-MX" dirty="0"/>
              <a:t>.</a:t>
            </a:r>
            <a:endParaRPr lang="es-MX" dirty="0" smtClean="0"/>
          </a:p>
          <a:p>
            <a:pPr marL="0" indent="0" algn="just">
              <a:buNone/>
            </a:pPr>
            <a:r>
              <a:rPr lang="es-MX" sz="2800" dirty="0"/>
              <a:t>	</a:t>
            </a:r>
            <a:r>
              <a:rPr lang="es-MX" sz="2800" dirty="0" smtClean="0"/>
              <a:t>El Estado no sanciona determinadas conductas por razones de justicia o equidad, de acuerdo con una prudente política criminal.</a:t>
            </a:r>
            <a:endParaRPr lang="es-MX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AUSENCIA DE PUNIBILIDAD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 startAt="2"/>
            </a:pPr>
            <a:endParaRPr lang="es-MX" dirty="0" smtClean="0"/>
          </a:p>
          <a:p>
            <a:pPr marL="514350" indent="-514350">
              <a:buFont typeface="+mj-lt"/>
              <a:buAutoNum type="alphaLcParenR" startAt="2"/>
            </a:pPr>
            <a:r>
              <a:rPr lang="es-MX" dirty="0" smtClean="0"/>
              <a:t>Excusa </a:t>
            </a:r>
            <a:r>
              <a:rPr lang="es-MX" dirty="0"/>
              <a:t>en razón de la maternidad </a:t>
            </a:r>
            <a:r>
              <a:rPr lang="es-MX" dirty="0" smtClean="0"/>
              <a:t>consciente</a:t>
            </a:r>
          </a:p>
          <a:p>
            <a:pPr marL="514350" indent="-514350">
              <a:buFont typeface="+mj-lt"/>
              <a:buAutoNum type="alphaLcParenR" startAt="2"/>
            </a:pPr>
            <a:endParaRPr lang="es-MX" dirty="0" smtClean="0"/>
          </a:p>
          <a:p>
            <a:pPr marL="514350" indent="-514350">
              <a:buFont typeface="+mj-lt"/>
              <a:buAutoNum type="alphaLcParenR" startAt="2"/>
            </a:pPr>
            <a:endParaRPr lang="es-MX" dirty="0"/>
          </a:p>
          <a:p>
            <a:pPr marL="514350" indent="-514350">
              <a:buFont typeface="+mj-lt"/>
              <a:buAutoNum type="alphaLcParenR" startAt="2"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1266" name="Picture 2" descr="http://paginabierta.mx/sitio/wp-content/uploads/2015/06/5ab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429000"/>
            <a:ext cx="400050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32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61"/>
          <a:stretch/>
        </p:blipFill>
        <p:spPr bwMode="auto">
          <a:xfrm>
            <a:off x="539552" y="548680"/>
            <a:ext cx="8064896" cy="439248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53154"/>
            <a:ext cx="8064896" cy="164419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47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AUSENCIA DE PUNIBILIDAD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5181600"/>
          </a:xfrm>
        </p:spPr>
        <p:txBody>
          <a:bodyPr/>
          <a:lstStyle/>
          <a:p>
            <a:endParaRPr lang="es-MX" dirty="0" smtClean="0"/>
          </a:p>
          <a:p>
            <a:r>
              <a:rPr lang="es-MX" dirty="0" smtClean="0"/>
              <a:t>Excusas </a:t>
            </a:r>
            <a:r>
              <a:rPr lang="es-MX" dirty="0"/>
              <a:t>por </a:t>
            </a:r>
            <a:r>
              <a:rPr lang="es-MX" dirty="0" err="1"/>
              <a:t>inexibilidad</a:t>
            </a:r>
            <a:r>
              <a:rPr lang="es-MX" dirty="0"/>
              <a:t> (encubrimiento, ocultamiento)</a:t>
            </a:r>
          </a:p>
          <a:p>
            <a:endParaRPr lang="es-MX" dirty="0"/>
          </a:p>
        </p:txBody>
      </p:sp>
      <p:pic>
        <p:nvPicPr>
          <p:cNvPr id="12290" name="Picture 2" descr="http://3.bp.blogspot.com/_Z2HP_RCvoHI/TEafpYURuJI/AAAAAAAAJRg/6Rt493LRbV8/s1600/Keiko+Ra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40968"/>
            <a:ext cx="40005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88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CONDUCTA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Es el comportamiento humano voluntario, positivo o negativo, encaminado a un propósito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Acción u omisión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Sujeto de la conducta                 HOMBRE</a:t>
            </a:r>
          </a:p>
          <a:p>
            <a:pPr>
              <a:buNone/>
            </a:pPr>
            <a:endParaRPr lang="es-MX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5292080" y="5373216"/>
            <a:ext cx="11521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ELEMENTOS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s-MX" b="1" dirty="0" smtClean="0"/>
              <a:t>ACCION</a:t>
            </a:r>
          </a:p>
          <a:p>
            <a:endParaRPr lang="es-MX" dirty="0" smtClean="0"/>
          </a:p>
          <a:p>
            <a:r>
              <a:rPr lang="es-MX" dirty="0" smtClean="0"/>
              <a:t>Voluntad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Resultado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Relación de casualidad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s-MX" b="1" dirty="0" smtClean="0"/>
              <a:t>OMISIÓN</a:t>
            </a:r>
          </a:p>
          <a:p>
            <a:endParaRPr lang="es-MX" dirty="0" smtClean="0"/>
          </a:p>
          <a:p>
            <a:r>
              <a:rPr lang="es-MX" dirty="0" smtClean="0"/>
              <a:t>Voluntad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Inactividad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AUSENCIA DE CONDUCTA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3070" y="1676400"/>
            <a:ext cx="8229600" cy="5181600"/>
          </a:xfrm>
        </p:spPr>
        <p:txBody>
          <a:bodyPr/>
          <a:lstStyle/>
          <a:p>
            <a:pPr algn="just"/>
            <a:r>
              <a:rPr lang="es-MX" dirty="0" smtClean="0"/>
              <a:t>Si la conducta está ausente, evidentemente no habrá delito a pesar de las apariencias.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La ausencia de conducta es uno de los aspectos negativos e impeditivos de la formación de la figura delictiva, por ser la actuación humana positiva o negativa la base indispensable del delito.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TIPICIDAD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6318" y="1685797"/>
            <a:ext cx="8229600" cy="5181600"/>
          </a:xfrm>
        </p:spPr>
        <p:txBody>
          <a:bodyPr/>
          <a:lstStyle/>
          <a:p>
            <a:r>
              <a:rPr lang="es-MX" b="1" dirty="0" smtClean="0"/>
              <a:t>TIPO</a:t>
            </a:r>
            <a:r>
              <a:rPr lang="es-MX" dirty="0" smtClean="0"/>
              <a:t>.- Es la creación legislativa, la descripción que el Estado hace de una conducta en los preceptos penales.</a:t>
            </a:r>
          </a:p>
          <a:p>
            <a:pPr>
              <a:buNone/>
            </a:pPr>
            <a:endParaRPr lang="es-MX" dirty="0" smtClean="0"/>
          </a:p>
          <a:p>
            <a:r>
              <a:rPr lang="es-MX" b="1" dirty="0" smtClean="0"/>
              <a:t>TIPICIDAD</a:t>
            </a:r>
            <a:r>
              <a:rPr lang="es-MX" dirty="0" smtClean="0"/>
              <a:t>.- es la adecuación de una conducta con la descripción hecha por la ley.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CLASIFICACIÓN DE LOS TIPOS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4000" dirty="0" smtClean="0"/>
              <a:t>Por su composición</a:t>
            </a:r>
          </a:p>
          <a:p>
            <a:pPr marL="1371600" lvl="3" indent="0">
              <a:buNone/>
            </a:pPr>
            <a:endParaRPr lang="es-MX" sz="1600" dirty="0" smtClean="0"/>
          </a:p>
          <a:p>
            <a:pPr lvl="3">
              <a:buFont typeface="Arial" panose="020B0604020202020204" pitchFamily="34" charset="0"/>
              <a:buChar char="•"/>
            </a:pPr>
            <a:r>
              <a:rPr lang="es-MX" sz="2800" dirty="0" smtClean="0"/>
              <a:t>Normal</a:t>
            </a:r>
            <a:endParaRPr lang="es-MX" sz="2800" dirty="0" smtClean="0"/>
          </a:p>
          <a:p>
            <a:pPr lvl="3">
              <a:buFont typeface="Arial" panose="020B0604020202020204" pitchFamily="34" charset="0"/>
              <a:buChar char="•"/>
            </a:pPr>
            <a:r>
              <a:rPr lang="es-MX" sz="2800" dirty="0" smtClean="0"/>
              <a:t>Anormal</a:t>
            </a:r>
            <a:endParaRPr lang="es-MX" sz="2800" dirty="0" smtClean="0"/>
          </a:p>
        </p:txBody>
      </p:sp>
      <p:sp>
        <p:nvSpPr>
          <p:cNvPr id="6" name="AutoShape 4" descr="data:image/jpeg;base64,/9j/4AAQSkZJRgABAQAAAQABAAD/2wCEAAkGBxITEhUUExQVFhQXGBYYGBgXGBcXFxsXFxYWFxgcFRUYHCggGBolHBcUITEhJSkrLi4uFx8zODMsNygtLisBCgoKDg0OGhAQGiwcHBwsLCwsLCwsLCwsLCwsLCwsLCwsLCwsLCwsLCwsLCwsLCwsLCwsLCwsLCwsLCs3KyssK//AABEIAKgBAAMBIgACEQEDEQH/xAAcAAABBQEBAQAAAAAAAAAAAAAFAAMEBgcCAQj/xABGEAACAQIDBQUEBgcGBgMBAAABAhEAAwQSIQUxQVFhBhMicYEykaGxI0JScsHRBxSCkrLh8BUkM1NiojRDRFTC8WNzkxb/xAAZAQADAQEBAAAAAAAAAAAAAAAAAQMEAgX/xAAjEQACAgICAgIDAQAAAAAAAAAAAQIRAyESMQRBEyIyUXFh/9oADAMBAAIRAxEAPwDzHAl25yfnUvASuh3mpTWAWJ6/jTd0AHyqbklo1KFbJwYZYqp4vCnF4i3Jhe8ZU0kDKCxYid5IjyFGMXioXjQhcR3Xd3OFtlY+Uw0+hNcQSTOMrC2L2I9m2W7wNER4QNSQONZriLZV2U6FWYEdQYNbnew6OMjiVPPjyisNxX+I8bs7fxGtDRmG6mbIwveXVU7pk+Q/oU1hLObN0RjRrsXh810ngMo+JP4Co5pcYNlsEOeRI1bYGBVLRdoHWqbtrbpuPkVgFWSzTIHigUf7WbcFmx3Y4is+2baDI5iS0kgb4rNjhF6ZtzTlDos2G27ftqMtzMRwAYT+Rq94LHW8bhmRtQ6lWB6iDWa4bFd1cUzmkASd48/651bcNeFm7bvAfR3fC/R+fr+FWyYqX1MsMvJ1IxvEWGtsyN7SEqfNTFcCrp+lTZi28St5PZvAk/fUAH1IIPpVLqsJcopkZx4yotvY68FW7P2XPvSPwoyL57qeax7xVU7N4gK1yZ/wzwnUmNeWk0dvXz3RIBgK0e7SuxFGU1EsW+8vKp3MwB8p1+E1LWuez9otfBAnLLe7dQKgptwjMkaQg+ZoeBrHWKIbbXxJzywR5H+dR9mWi160o3m4g/3CgCyWDqI5N8xUqaYjxnnL/wAVPGukIB9pLuqL0LH10HyNBZqwdqsoFoAeI5jPHLpp7591AbKZmA5kD30mwOaVFsfsM21LC4GAExlg/OhJoaoCTswxdT734VcbTg7iDFQ9ibNtqouCZKjU679TFTLtlTwHyoXYDuz2/vFqdNT/AAmn8Vrgm3/45+JqJgLYW/bIJGp68DUvGQMD96+0elDGTVbQDpXU7hTVi0TB6fhTgPzroR4MUi+0Y13n8ajtj7JM96kAxvFUtbCH6gP3iW+dPLjAhyqoJ+ygAPryqHE1/KWHG7WtE+HM3kpj3nSmsBgmxd1bL/R2mVmMEF2CR4eSgzvE0Dt4i8XhwACCRGsRzPGifZe6UxKv9UXlT/8ARMp+JWmkrJydmoC3qPSsBvDxMDvzNPnmM19BJvHmPnWBbQtlbt1TvFxwfPOarIgE+yWzWv3io3BCSehIA+dWfsbs5rQuIfazMCZAIynKCCfKov6Kx9JiPuW/4mq27LbLibllh7TFgejjNp6yKyeYm4L+m3wWlkb/AMKB2iLtfyMcx3CNPPTWD0pvDWriugVSGkAToDG+fPlT23Va3im01U+nrRrARiVMkZwAAdx01Enn15VneT44JmhY/lyNA2/Yu2STdtll45DJGbUEcxoam7MxrX0GGty2eILAgDrO7/1RLA7V/V/o7o1nUmSD1B11IG6ir9psKB4AiEa7juHpQvM0EvBSYB/SeqW7FmyCCRcJGgB8KQTA8xWf4lIIjiqn3j/3RTtbtf8AWb5dTKKMq/Mn1PyqLtOzAtsPZyqPWAfxNbMMaj/TBnlym69Ezsgga/B4o0eYirTtwqlo8gjfKqVsEn9YthTlJaAeRII3Vae0tq9bwzm46sDCiBBBY8KqS9FHFGOxmzyUa5uLkKp/0gwT7z8KD1duzmzH/VrcXCsgmIB3k0ABe2GH7u8qZsxCCTEbzULYDRiLTfZcNun2dZjjXXaEEYhwzZiIE7uA4U52XtFsQoBK6NqPKgAw1wZpnix95mpCODuoo+yyRHeH91aYbYfJz7vyppgVPtNcm6ByRR8zTWwcPmuzwXX1Mgfj7q82+hW+4YyRAn0H50Y2PZCIq/WPibgZO74U12Jj+3Fi0/KPmap5q49pG+gYdV+dVTC2s7qvMj3cfhQ9iRdMJh2Fu2J3IJ91O1zcYmCNBXQFHsBYNM1+2JiSdfQ09ta1/dLevs37sab5MGfdTOz1m+m7c3yqTtEf3Nf/ALn/AIqTOifhsWwUDKu7rXrMG3CPzpu2dBI4CnrZEaCuhGf2LbXP9Cc/rHyH1aIW0t21hRH4+Z41EW+daYe60gb5MAVD2abSRNuYkKuYiTuAHEncK8du7s6asv0kjiykOf66VHYDNJ3J4VHNuJPyp5X9gc2jzlTNNk7NfVpAYcQD7wD+NYr2ttZcbiB/8jH96G/GtW7K4rvMLbn2kHdt5pp8oNZd22j9exEfbHvyrNVfRIP/AKJT9LiBxKW4/fafmKMYnbCrjVuxCKMhkRqkmfI5qA/oruAX78mB3QM8grST7qfxtz+8MbigrdfMcw9nNrbMdVKj0rjJHlGimOXGVkfaeINzFNfCykgieInKcvODU4YFj9LahWJJgbo5GPf61ZNmdzlugqALMqxJVVeFLG2p6eGSN0gVUUxNy1cuBdYc5gn+GoYZjkJ10PCsefxm4/Xs3eN5UVNqXTCuF2pbUAX7RYjeSJ+IrnF4jB5bl2BAVoUc8ugHmSPjXOB7RIBle1nY6D14zFNbS2Opwd68y5Gylk+7B0PmSazePglypmjys8VF0ZzuXXl+FXbtVggmDtEKAfopIEfUI16/nVLarttnHNcwrqYcQpB3MIg6jiOtevR41lNs3SrKw3qyn3Gavf6QXAsIPtXBHkFJ/EVQH3EdDVn7aX86YQzM2i2/j4BuoBFZrTOz3/DWfuD8azFmitZ2ZhlS1bQMCVRQYIOsazB50gM/7WD+9XOsH4Cu+x3/ABS/df5U724tBcT5qprrsLYzYmfsoxPrAFAF8ri/dVFLMcqgSSeApzGXRbRnIJCgkganTkKzrbm3nxXhVctsHRRLEngXjeelFADNqYrvbly5EZyTHIcPhWj3MFbdRI+qIPHcONUNtgYnKp7pvGSAOO7eRwHU1pGHs5VVd+UBfcIoAqfafCm3Z9qQWUQfU7/ShHZ+z4mcgwoiQJEn+Q+NO9q9sC84CyLdskSdJbiem4wPOrbsDBd1h0WNSMzeba/kKdgQcwKiDIruKIYjZiPrGVua6e/nQ69h7tveMw5jQ07FR7g7oF5TG7N8jXWMvTYVY171z01YUzhrgLqYIOZtPNdKZxV05IynLmeG4E5p/CuX2ML986+1bbzWGFOWcchMZgOh8J9xrzDncQdDqK778FoZA46jdXYFOs2ANTTOEOZ3ucLYIXz4mnsWT9Xfw6dTSWyot5ByI9SP51IrIjWz4Vnl86kYC4WujQZbYJP3m0Hwr2xbWJPAaivNl3ISYGa6wid3i0X4Vxk/F0KOmXLsRjx3t6ySJcLcUdVlX08sh9KA/pK2bcGI74qO7dVAYbsw0IY8+p3+lT8FhP1c2bhMlbozncT3ngaOgkadKvt22GBVwGU6EESD5in48ucK/RzNUygfosxVub1goA7DMG+sy+yVPlMjzNStrYEqi228TWSqFhoWtN/hNrujKVM8QKs2zOz+GsO1y1bCswg6kgDkAd1cdosOCoc+yAbdyN/duRqPutlb386vWjgpe3MCovpbtOz2yoNpTrk72C2YfanXXmK92zg2a/3SKQoJVAAACLfhJJJ5jU8zRDZOENq+t24AoXOpnUHugSYHBiJIPHKedQto4i4txL+UnNJuW43d6We3lO4mA2nMHpU52o2jvGk5VLoH/qdy06pdGUPubQqTI1BHWrDtt2XZ1+2wKvbCqeqMQVY+Ykfs0MuY5cScqiGu6Ii8XIgROmYmJNWTYWKGJv2/1i3Oa2VIPsNctGVkfWjx6VPBNz7VFPIxqD0zPOz3ZXFYw/RJCcbj+FPQnf6Vo2zuwuGsKLeId79wgnKD3aBRvkjUqNBPuq03sUqKTottdYTeTuAA4knQCoOExBKNceC1wwI4IsiFPFRJ14mTWtQoy8gZicLhMOhK2LC6eFcntHlqecc6F3rGYzfWywI0thQqD9kfM1F7RYoXMTasjgfhXXam+FUxwEVLPNR0jT4+PltkzBYfDKR9DaiZ0QUbV8NPhtIB90Vl2G28yHLI3bjRnDdqF+sIrPGdrZpljj6ZcsZs3A3PbtJPlB+FC7WxMPacnDkpmAB0DCBqNDQe52jtnnUjDbSkSIp/IcfEi0psO7lkXkJ5Nb+ZV/wqBibhsmLyd2Ptg5rf74Ay/tAedC025cB0YiiT9r5AW4qkfOullQpeNIkNbHGm2tcjQP8AtQoR3KB7ZIASYyE7sh+yd0cNIqR/amJ/7X/d/KqKSfRCUXF0whcsSIKgjyB151wUqF/amI/7U/vH8q5bamIP/S/7v5UzmiflrzJQ8bTv/wDa/wC4/lXjbVxB/wCm/wB38qAoVzZSkeEsCGJkcJpjF7Nui0q94CikkDLqPWdafO0cSf8Apz+9/KuXx2IP/TH97+VAUNvsq7ayhbm9QR9YevKvBiLqnxIG+6fkDTtq9iP+397RUgLiDvs2/wD9P5UWKilJiQ26Kk4e3zoP3esvab9mD8qfizG66p6lv/VcMpZK2s30TRxEe8xXd20QB/pZCP2WFM2UDgrmzKwjqOU0Qw03MOwOlwKVP3gK5rQkEduAlWA5Mf3dRVr2ptoWbK3MudnyhVmJJE6ngAKomMxQvG2gbKLuUM/2UYgGOpJgVcdu7GLC2qMQtsBV6ZRE9dKn4kXFOx5GmDT2rxP+VbA/aJ+dTR2mGQi/bXIQQYOUkHQjI2/31H7J9nziHuHEPFq2QIQx3jHWJ3gAb/Orjc2Dh2QAKtrhCKoYgf6o0FbaskUC7e73DMs5iGEFt8pqCfSPjUjAkXQbe5MUCyazlxFreJ6mDRftB2dt2Aly0zFWYJcBMmfqH+JY/wBQoXg9mqMdZM5UuS6ADTvFgFRykQfSuGgK2wIJ0COrBgdxDoZ94Iqy2MfbyYdWnvC924+UGRnnQRqdW+FS9tW0OLuBQA7azE7xHoZ1moOw9l5rl7QFkyArLhghnVcpGbUGR0GhpwSsUughjtpWSbalnCnRvAQFHE6b2IOUcvEd9N7S2ymcC0SQBlHhIAA3AdKK4XZ1m4oYg6HRlulh/uAIPQiq52uU2JKsxkT4o3R0FaGyUUMdnEz4m7dYeyND1oN2kxzMxA16cyTAFHdhXguG19s7/M6/jQ/szYF7HAkSlrxnz3JPrJ/ZrzMv2mkeriXHHZdtjdicKMOiXbaO0AsxHiLHfrv9KlbQ/RxhTbPd20V48JidRukE6jh60Zw4hyPI1PxN4rAnStPHRncnZmeP/Ryl5JsgWMQg8SSchncRyB568QZiqdd2dicM5W6hRhvB3HqvBhW54p4KhoJJgcI4mD0AmqZtft8gZktW1dftuZUnmtuN3UnXlUsqglspjcr0Uq1eManf0MfKor33eQII6T+VHv8A+sxEyotL5WlFeXO1F9xDrZblNuI9xrIvj/Zsc8tdARGdQdeWkbtRqa0Y2k51X9mYm9evLacW1T2yEUAkIQQJjdMVY2sLJiR8a2YlFL6vRgzSk5bGzh1O461wcOw3QfKuzb60gSN1VIjDAjeK573oKli6f6FIuenuoGRO+PMUu9NSe9PAD92uZflp5CgdDEGvINSPFy+FLxTu+FAFIZRwqLirRio9q6ZojbObSs8nQ6sEMY3jXnxqbgrvikHfv69fOoe0UM1zs5AcwNdUJaZa7OyM+GYLoSCFPUarPkauOCxne4dbg0LICfvRBHvmqn2IxbZbtlzJTVTxKndRzs5cytfsncr51+7cmfcwP71GLUuI572DtjbSFskMSMrE+jAan1Bqx4XbasSSQZoZtXs3buHMpKt8Pfwqt4nYGItnQt7sw941rWpV2Ro0DF3rd209tmAVwRI3g8D6GDQNVa7gmZQBfs3A6dLlvRgDyOo8jVWY313x7yPmKn7K2oyF1cQHKMNx8S6Nu5rHurmbTBEra95WbD4tPZuAK/QkkifiPSi20GWxjbGIEd3fXu2HAPplJ/a+dRzgFjFYNvC7/SYeR4SC2bw+Rj40Ixm2LdzB9xcPjEagEx6jqN9cJ0x0XF8IsswBVm9ojSfvD63ruqjdvdpWmyg6CFSR5xTdztZdYZSZ4EjiRoTVfx9xbl9A4BUCdeJq+R6OMbuVB7G3xbsknSAffRfZmE/VcNu+kIzv1ciVHpQTa1rvkPdD6UQQJJUxu8J3U/je0HeqMo8W9l3NmiCCOHGPKsUEuVno5JPjRpFnEAm24IIZQdOoBFScXilKMSwGUSeg5+QrN9kbWIUKD4YlJ0IB9pfQ/wAXSjlvagOoOVxz4z8xVk0yDVdhDt3iiMH3inUf+aMh+YrH81aLjcVb7p7D+G24hTvCE7lPKDu5jTSNc7xmHa02pEcfz8uv5VHNDkjqE+LHUuGnlua6mmcLhc3jJ8G4RvY8Y6CjWyMPvJQEchXnSSTo2RlJom7O2kisl0alQwYbjDAezO86DSrJa2rZuR9KgngSA3uOoNBRh7RUyI5A1WtoXLebKyG2eehB86048koaWyOTGpb6NLthSJBkdDNdzWX7I2obbg2IJ+sNQGHWr9sbanfqZUo6xmUmd/FTyrXCfJGWcKJxuwa5OJ6U6F5UkXpVDixlcUYrxsSade0Irk21jWkdJjXfmkLxmu4SvUyTpQMywXDbMtqk6kbx5jlR97YUeEzTK2wQQRoZBHQ0xsm4chtnfbYpPQbvhFY57R2tEbaika1F2c0E9d9G8Thg6waDYZYJU+0pg/hVYO4k5KmT8DiDbxNtgfbUqfNdR+NWvZ9zLibTf5iuh9wYfEVS8Ro1kjeLg+INWvC3c1zCx/nn+A0V90zr0y5Uq9ApEVpInDLQ/auAD2zCrnEMugHiXUCesR60SmvaQFG7V7aN0IU4FiGGhClRpzO8yP8ATT2FtpYRSoLyhF37JFzcWbgZnSKY7UYM2mchT3beJSASoJ1YGNxnUfeNTBsYsiS84ckNcYjKNAJE8+Eb65oYLwnZpblpXGdQQY37gYB41B2j2V09pwRMMIMHrpurRO8usALNsKu7M/hAHDLb3n1I9agbR2RbOt12dt+pAQeSjSiUqHGFvRRcNfe0YJh1Egg744j8qGY3adt7ou7nHtgDVlPEAbzx9OtaNhDh7YIa1aP7APxqVYxeFykd2ijiMoj3VD3Zs3VGcjH2wScwOv1ZmeDJ6bxUr+1Vy+LUgSNDJHkdx6Vadq4/AhvAiZvu6TQXHdzcG6CD4o40Jo6fJormK21dZiFXKn2TL6eo0prD3HPMxuDAD0WDI9TR9RbJ3CP64U1dw6DcQDVeWiEcdy2RcMy5HGoYkBF3ZVOpJ1ggS3wqy7NxCIbFsMrZpBjcJ3CfOquHyNmXfBkHcQdCOnnVk7OJZ7uFbLceCS2kx7OVvU6c68/Mrdo3NcFQTxTW0JzZpHAVXduqt6zmyxl1HMVztS5ca8baqXuMdOOkAb/qjfJq1vsMC0qSdB4iOJ4+lSqUfshfJD8ZezMsKXBlTruPMnfu9asOE2gUK3GJzBtY3kaAimNubJt2vEkz8OnnrUKxnJUcTqY3zvjz0rdjy8jJOHE0O1teydRcUeZg+oNPDatrjdT94VSLSIZDCDz5enEUTwdmwB9JaDL9tJ0+8s/EVqpoyppll/tOz/mJ+8K5faFkj/ET94VEsbGwrAMttWU8QT+ddHYWHH/KHx/OkdUPHG2P81P3hXgxlmf8VB+0K4GwcN/lL8fzpyzsTDKZFpZ66/A0BsqpuAaUPw5jEXuRFs+sEU/dBL6etRLR+nu/dt/+VRcLRWwor0L2uoR+8G7c3lz9KmZ68ZQ4IIkUscXHTOZOwdih47Q5tm9FH8xVs7N2S1+0Psi5dPTQIPmaruAwCowZmZgBlGb6q8au3YrC+B75/wCcRk/+pJC+8lj7qquxN6LF3fl7697s/wBGvRUPbF5ksXWUeIIY0noT6TNUJArH9q7VtwoDOJhnGirrl0MeLWd3LfUs7ftH2c7/AHUMe9oFZwt5WZVYkWxDGDBygQgkdJPnU5Nt4i0sZEZIGU8d3AjeK4cjQscS64va7iMttkB/5lweEeSqZJ8yBR/Zb2zaDFu8I1zNGhj6o3L6VieK2visQ+RJZuQ3L58hWg9gdlXWV7d+TMQFBjcZBJ60W2TfFDW3e2YQlVI85qo4ntK9wwsuekn5Crdi/wBHtsXSW1H+olj7t1Gdn9m7IhVWfgPcKThfY1kroy6cUTOUjzYCPSuzYxb7yg6Zj+ArZ22IE0CIR0UVAxIRGClEDEwJCj3cSego+NB8k2ZEuwr2vjQn9qmiLiNDOpGklBr1EtpNa7i8FnmTIIjL7KgHeSAJY9OtV9+xljvQZJ8Mw2q58wyyOWh0B3VzLG/RXHkSX2ZnD4h50YR1Gvwrk4onhr5/nR/b1ibyWRa7hEGRS49o5pZ/ADOYkQB5UN2js17FxkuLlYGPMcCOhqTpdlopvohDEn7PxFP2cRpG8cV/L+tanbJ2FcvpcZIm2F8MEls07iBp+PSvcZsn9XdGbLctmCSklSJhlnmPyrlxid3L8W7D/YraCW7JL7yxg8cg9kfOjh24DO4DfPTrVR2hsE2cSlmy5HermUXIRjHA8Cx1iRvobbv3iGWTBzCCAvs6kEndEiR1rng4ysjx5He2dpm9cJGlpdY3g8pirN2CwqKzPdYZ9O7UiIEeI9WOlQezmwu+z5RDWyFZbn1SdRA4zr7qsdnsw0gs6gdNa0Qh7ITk+h7bXZtbnitwDyO79lvq/LyqrNauWXh1Onofd+NaUKj47BJdEOPI8R5GtKZBqyh2sVl8Vs5TzXcejpuPnRbA7cU6XfCeY9k/lTG1ezL2yXtkkcwNfVfyoR3nBhB58DRSYcmi7DpXSbx51UMHjXsnw+z9k7vQ8KNYDbSuYYZN0eKQSfTSuaZRSTK7FDLgjEdHt/wn+dGrcazUTaOHNwDJAuIcycuoPQis8XstOOhllpI0VFXaKg5bv0bDg279k8RXS7QttohLHkv4nhVWRoIYLCC/ftWD7L5mfmUWCV9dB5VpigDQCANABwA3Cs8wWFuI9u+i5mtk+Hiy7nUdSDI6gVoGHvK6q6mVYAg9D/XwogOadjtKlSrsmULF/o9fvAbOJyoRrnSWH3cp8WmmsbuNSsF2ASB+sYi7d0AyrFpNPKW+NXOlSpHXJkHZuybGHXJZtqi79BvPMk6mrNsYDL13UHolsZhJFMRKxuAz+IV5hMJl9ffRJRUfHWcwkEgjlXNgd29N/GgHajCXi1s2Qi6+NyoJyAglQd+uo0513bvsjQSSKNiLiedDQ4uirZdeJ4Un0G705++jFrY8nxbtfiIrnbOHIyC2maTBP2RzI407EUK92aLY39YDwMyMdNQ2XSCdGEge/pQrtPsV7mKtW0EyrNOphA0ktO4SYHWd1aCNnlmUmfCGjeBqNdOJgfGh2CwBS7cuHNmfKpzb1CSVGXcPaJ0+1U3ii9fs0LPLX+ArYWwUtW1ZCQ72wGYH7QBmd86butGboYEaA24ghR4sxYQV4QBmNP27QACroBAEbgBpA5Uzg7oZSwDDxMIYQZDEH9mQY867UUlSJPJKTtkbZyu6k3rSIyvCfWJVdFYk6gnWh/azs7+spmSBdGuu54EQ3IxuNFdoWLrG2bVzIVcFwdQ6bivTmOtSkB4wdTGkaTp60OKaphzadoq3Z84x0tGRba1COjjS5aBgGRqtxYYR8qtKnMJgjU6EQdNKhW8SjlmssGZdGWYBYSBPJtN/z4TLVyYgaEe48iN87/dRGvQ8lt7VHZ/r+v63V7XKsDqN1e10SPaC7Y2Ct2WWFbiD7J/I0apUwM4xGFuWjlK/sn8DxppGk6rl3a8J4TWi4vCJcXK4kfEeR4VW9sdnyqhrUmDqDrIO8RXSkcuIAzRTmyEL3JAnWPfQ/G3DIUVcOy9sW0kxpz+NYbo2je1cLbt2wXQeZj130BwGIsvPd5D0WKk7UxBx1zMP+GQkD/5WHGPsD405hsEJ9kDlAA+Vc/Juh1YTt4jKhK6HhXXYfFMyX0MZbd0hSOOYZ2k8YJpywAFg032HELiV4jEPI6MqkfCr42m9E8qaRZqVKlVjOKlSpUAKu7F0qZFcUqACJ2u1JNosRBodUjBXwp1EigCW+EZxNT9lrCQa6bEKUMGg1q4waJpdjLEzV4jg01ZvKABNd3FnUb6QyJtXHC0pJEwpPuE1S+1fbVbDWkNqcwLNDahNADu3+1p/pq1bYtF0Ksu8R/Oqridg2cUFd0J1VgZMkKCFBP2SNY60mn6OoOK7CcCZ6b+m+vacNhuVScHbIJkeVdnBDa2ToQee7rXbWmGsVPOPgwda5v7RzCMtAFOwGxbtnFNdUp3Vw3MybsoJlY+1z6Emj+XWff1rpjXIFcxgo9Hc8jnV+iNhrXdls1wsrtKBtSpMkqG4gncOG7ykK4JIBBI3gEaeddUF2xs25nF/DkC6BqODDrz5a0ptxVpWdY4xnKm6DdKm7DllBKlSQCVO8Ejd6V2K7TtEmqdHtJd9Kku+gRnmztlmZYGf517ta6bhNhQe7T/FgxmJ3IOnOlSrBHb2bJaR1gb8nJGUgQF3aDdHSjuHt6btaVKuZKmVx9HeJt+BvI/AVF7G3D32MXf4rNyfv24j/bXlKqeP+RPyPxLXBpQaVKtpiFBpQaVKgBQaUGlSoAUGlFKlQB0rMOdeSaVKgBSetFNmYk7jSpUDCaBjIYSDTiWgNwA9KVKuBnGJgKSRVeu4hjSpV0hMiX3yqzEEwCY5wJ0rzC3g6K6zldQw8iJFKlRex+hyDSg17SpnJ5lNLLSpUAKKUGlSoAUGvVGopUq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222" name="Picture 6" descr="http://www.studiouniversal.com/images/ringer/episodios/epi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84984"/>
            <a:ext cx="4204145" cy="280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 DE LOS TIPOS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Por su metodología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dirty="0"/>
              <a:t>	</a:t>
            </a:r>
            <a:r>
              <a:rPr lang="es-MX" sz="3200" dirty="0"/>
              <a:t>Fundamentales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sz="3200" dirty="0"/>
              <a:t>	Especiales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sz="3200" dirty="0"/>
              <a:t>	Complementados</a:t>
            </a:r>
          </a:p>
          <a:p>
            <a:endParaRPr lang="es-MX" dirty="0" smtClean="0"/>
          </a:p>
          <a:p>
            <a:r>
              <a:rPr lang="es-MX" dirty="0" smtClean="0"/>
              <a:t>Por su autonomía o independencia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dirty="0"/>
              <a:t>	</a:t>
            </a:r>
            <a:r>
              <a:rPr lang="es-MX" sz="3200" dirty="0"/>
              <a:t>Independiente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sz="3200" dirty="0"/>
              <a:t>	Subordinados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129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s (13)_b">
  <a:themeElements>
    <a:clrScheme name="217tgp_cube_dark 3">
      <a:dk1>
        <a:srgbClr val="969696"/>
      </a:dk1>
      <a:lt1>
        <a:srgbClr val="FFFFFF"/>
      </a:lt1>
      <a:dk2>
        <a:srgbClr val="0A2068"/>
      </a:dk2>
      <a:lt2>
        <a:srgbClr val="85D9F7"/>
      </a:lt2>
      <a:accent1>
        <a:srgbClr val="5AB14B"/>
      </a:accent1>
      <a:accent2>
        <a:srgbClr val="2F7ADF"/>
      </a:accent2>
      <a:accent3>
        <a:srgbClr val="AAABB9"/>
      </a:accent3>
      <a:accent4>
        <a:srgbClr val="DADADA"/>
      </a:accent4>
      <a:accent5>
        <a:srgbClr val="B5D5B1"/>
      </a:accent5>
      <a:accent6>
        <a:srgbClr val="2A6ECA"/>
      </a:accent6>
      <a:hlink>
        <a:srgbClr val="8A52C8"/>
      </a:hlink>
      <a:folHlink>
        <a:srgbClr val="C48352"/>
      </a:folHlink>
    </a:clrScheme>
    <a:fontScheme name="217tgp_cub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7tgp_cube_dark 1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2">
        <a:dk1>
          <a:srgbClr val="969696"/>
        </a:dk1>
        <a:lt1>
          <a:srgbClr val="FFFFFF"/>
        </a:lt1>
        <a:dk2>
          <a:srgbClr val="3F1F53"/>
        </a:dk2>
        <a:lt2>
          <a:srgbClr val="F3CC9D"/>
        </a:lt2>
        <a:accent1>
          <a:srgbClr val="557FE7"/>
        </a:accent1>
        <a:accent2>
          <a:srgbClr val="EB6363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D55959"/>
        </a:accent6>
        <a:hlink>
          <a:srgbClr val="9351C9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3">
        <a:dk1>
          <a:srgbClr val="969696"/>
        </a:dk1>
        <a:lt1>
          <a:srgbClr val="FFFFFF"/>
        </a:lt1>
        <a:dk2>
          <a:srgbClr val="0A2068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BB9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A52C8"/>
        </a:hlink>
        <a:folHlink>
          <a:srgbClr val="C4835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Plantillas (13)_b</Template>
  <TotalTime>211</TotalTime>
  <Words>786</Words>
  <Application>Microsoft Office PowerPoint</Application>
  <PresentationFormat>Presentación en pantalla (4:3)</PresentationFormat>
  <Paragraphs>138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3" baseType="lpstr">
      <vt:lpstr>Arial</vt:lpstr>
      <vt:lpstr>Wingdings</vt:lpstr>
      <vt:lpstr>Plantillas (13)_b</vt:lpstr>
      <vt:lpstr>LA CONDUCTA  Y SUS CARACTERÍSTICAS </vt:lpstr>
      <vt:lpstr>Presentación de PowerPoint</vt:lpstr>
      <vt:lpstr>Presentación de PowerPoint</vt:lpstr>
      <vt:lpstr>CONDUCTA</vt:lpstr>
      <vt:lpstr>ELEMENTOS</vt:lpstr>
      <vt:lpstr>AUSENCIA DE CONDUCTA</vt:lpstr>
      <vt:lpstr>TIPICIDAD</vt:lpstr>
      <vt:lpstr>CLASIFICACIÓN DE LOS TIPOS</vt:lpstr>
      <vt:lpstr>CLASIFICACIÓN DE LOS TIPOS</vt:lpstr>
      <vt:lpstr>CLASIFICACIÓN DE LOS TIPOS</vt:lpstr>
      <vt:lpstr>AUSENCIA DE TIPO Y ATIPICIDAD</vt:lpstr>
      <vt:lpstr>ANTIJURIDICIDAD</vt:lpstr>
      <vt:lpstr>TIPOS DE ANTIJURIDICIDAD</vt:lpstr>
      <vt:lpstr>AUSENCIA DE ANTIJURIDICIDAD</vt:lpstr>
      <vt:lpstr>CAUSAS DE JUSTIFICACIÓN</vt:lpstr>
      <vt:lpstr>CAUSAS DE JUSTIFICACIÓN</vt:lpstr>
      <vt:lpstr>Casos específicos del Estado  de Necesidad</vt:lpstr>
      <vt:lpstr>Casos específicos del Estado  de Necesidad</vt:lpstr>
      <vt:lpstr>Casos específicos del Estado  de Necesidad</vt:lpstr>
      <vt:lpstr>Casos específicos del Estado  de Necesidad</vt:lpstr>
      <vt:lpstr>IMPUTABILIDAD</vt:lpstr>
      <vt:lpstr>IMPUTABILIDAD</vt:lpstr>
      <vt:lpstr>INIMPUTABILIDAD</vt:lpstr>
      <vt:lpstr>CULPABILIDAD</vt:lpstr>
      <vt:lpstr>CULPABILIDAD</vt:lpstr>
      <vt:lpstr>INCULPABILIDAD</vt:lpstr>
      <vt:lpstr>PUNIBILIDAD</vt:lpstr>
      <vt:lpstr>AUSENCIA DE PUNIBILIDAD</vt:lpstr>
      <vt:lpstr>AUSENCIA DE PUNIBILIDAD</vt:lpstr>
      <vt:lpstr>AUSENCIA DE PUNIBILIDAD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Marbellalap</dc:creator>
  <cp:lastModifiedBy>Usuario</cp:lastModifiedBy>
  <cp:revision>37</cp:revision>
  <dcterms:created xsi:type="dcterms:W3CDTF">2011-06-16T02:02:55Z</dcterms:created>
  <dcterms:modified xsi:type="dcterms:W3CDTF">2015-10-02T23:17:28Z</dcterms:modified>
</cp:coreProperties>
</file>