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8" r:id="rId2"/>
    <p:sldMasterId id="2147483747" r:id="rId3"/>
    <p:sldMasterId id="2147483765" r:id="rId4"/>
    <p:sldMasterId id="2147483829" r:id="rId5"/>
  </p:sldMasterIdLst>
  <p:notesMasterIdLst>
    <p:notesMasterId r:id="rId44"/>
  </p:notesMasterIdLst>
  <p:sldIdLst>
    <p:sldId id="281" r:id="rId6"/>
    <p:sldId id="276" r:id="rId7"/>
    <p:sldId id="280" r:id="rId8"/>
    <p:sldId id="274" r:id="rId9"/>
    <p:sldId id="267" r:id="rId10"/>
    <p:sldId id="257" r:id="rId11"/>
    <p:sldId id="258" r:id="rId12"/>
    <p:sldId id="266" r:id="rId13"/>
    <p:sldId id="262" r:id="rId14"/>
    <p:sldId id="263" r:id="rId15"/>
    <p:sldId id="273" r:id="rId16"/>
    <p:sldId id="269" r:id="rId17"/>
    <p:sldId id="279" r:id="rId18"/>
    <p:sldId id="278" r:id="rId19"/>
    <p:sldId id="277" r:id="rId20"/>
    <p:sldId id="270" r:id="rId21"/>
    <p:sldId id="282" r:id="rId22"/>
    <p:sldId id="285" r:id="rId23"/>
    <p:sldId id="286" r:id="rId24"/>
    <p:sldId id="271" r:id="rId25"/>
    <p:sldId id="272" r:id="rId26"/>
    <p:sldId id="287" r:id="rId27"/>
    <p:sldId id="283" r:id="rId28"/>
    <p:sldId id="284" r:id="rId29"/>
    <p:sldId id="288" r:id="rId30"/>
    <p:sldId id="289" r:id="rId31"/>
    <p:sldId id="290" r:id="rId32"/>
    <p:sldId id="259" r:id="rId33"/>
    <p:sldId id="260" r:id="rId34"/>
    <p:sldId id="261" r:id="rId35"/>
    <p:sldId id="291" r:id="rId36"/>
    <p:sldId id="293" r:id="rId37"/>
    <p:sldId id="264" r:id="rId38"/>
    <p:sldId id="265" r:id="rId39"/>
    <p:sldId id="292" r:id="rId40"/>
    <p:sldId id="295" r:id="rId41"/>
    <p:sldId id="296" r:id="rId42"/>
    <p:sldId id="294" r:id="rId4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>
        <p:scale>
          <a:sx n="50" d="100"/>
          <a:sy n="50" d="100"/>
        </p:scale>
        <p:origin x="-1488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C3DCF-7F32-4455-BE31-F21D978EB097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43766-044E-4F18-8296-200693B0F3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798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2FB013-3CC5-4FC5-A12D-CE9207E19CDE}" type="slidenum">
              <a:rPr lang="es-ES">
                <a:solidFill>
                  <a:srgbClr val="000000"/>
                </a:solidFill>
              </a:rPr>
              <a:pPr/>
              <a:t>2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633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C8FA35-CA17-44D6-BD4C-D65E74B7F98A}" type="slidenum">
              <a:rPr lang="es-ES">
                <a:solidFill>
                  <a:srgbClr val="000000"/>
                </a:solidFill>
              </a:rPr>
              <a:pPr/>
              <a:t>24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4963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EB3402-16D9-411F-9BD9-B5B8D8DF9868}" type="slidenum">
              <a:rPr lang="es-ES">
                <a:solidFill>
                  <a:srgbClr val="000000"/>
                </a:solidFill>
              </a:rPr>
              <a:pPr/>
              <a:t>25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212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3121E9-2D72-4AF1-9F79-AADAACF54302}" type="slidenum">
              <a:rPr lang="es-ES">
                <a:solidFill>
                  <a:srgbClr val="000000"/>
                </a:solidFill>
              </a:rPr>
              <a:pPr/>
              <a:t>26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8790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833A33-03C0-4608-888C-E912F56926D4}" type="slidenum">
              <a:rPr lang="es-ES">
                <a:solidFill>
                  <a:srgbClr val="000000"/>
                </a:solidFill>
              </a:rPr>
              <a:pPr/>
              <a:t>27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446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1519D1-72BE-4FD5-93AA-64C6FDC463E6}" type="slidenum">
              <a:rPr lang="es-ES">
                <a:solidFill>
                  <a:srgbClr val="000000"/>
                </a:solidFill>
              </a:rPr>
              <a:pPr/>
              <a:t>31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4903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DEBF5F-F242-4E57-B7E4-1D17C6157621}" type="slidenum">
              <a:rPr lang="es-ES">
                <a:solidFill>
                  <a:srgbClr val="000000"/>
                </a:solidFill>
              </a:rPr>
              <a:pPr/>
              <a:t>32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0755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1B2BE-D207-4D71-BBC3-00F18FF68C95}" type="slidenum">
              <a:rPr lang="es-ES">
                <a:solidFill>
                  <a:srgbClr val="000000"/>
                </a:solidFill>
              </a:rPr>
              <a:pPr/>
              <a:t>36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227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37A312-1744-4F5C-834F-BA2BC3AA10A3}" type="slidenum">
              <a:rPr lang="es-ES">
                <a:solidFill>
                  <a:srgbClr val="000000"/>
                </a:solidFill>
              </a:rPr>
              <a:pPr/>
              <a:t>3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7906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3BA6D-EA72-4510-AB33-8DECE157151E}" type="slidenum">
              <a:rPr lang="es-ES">
                <a:solidFill>
                  <a:srgbClr val="000000"/>
                </a:solidFill>
              </a:rPr>
              <a:pPr/>
              <a:t>13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4438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A01A7D-740E-4234-BED4-6593D623C0C1}" type="slidenum">
              <a:rPr lang="es-ES">
                <a:solidFill>
                  <a:srgbClr val="000000"/>
                </a:solidFill>
              </a:rPr>
              <a:pPr/>
              <a:t>14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1712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C78ABF-05E9-4211-A5C6-85C024CB228D}" type="slidenum">
              <a:rPr lang="es-ES">
                <a:solidFill>
                  <a:srgbClr val="000000"/>
                </a:solidFill>
              </a:rPr>
              <a:pPr/>
              <a:t>15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103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6B95BF-1076-4D82-929A-335819509BE8}" type="slidenum">
              <a:rPr lang="es-ES">
                <a:solidFill>
                  <a:srgbClr val="000000"/>
                </a:solidFill>
              </a:rPr>
              <a:pPr/>
              <a:t>18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2705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E4CBAF-6078-469D-B8A4-B19574BAA047}" type="slidenum">
              <a:rPr lang="es-ES">
                <a:solidFill>
                  <a:srgbClr val="000000"/>
                </a:solidFill>
              </a:rPr>
              <a:pPr/>
              <a:t>19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2156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306CFE-63F9-4E3F-AD6A-14B4963B09E7}" type="slidenum">
              <a:rPr lang="es-ES">
                <a:solidFill>
                  <a:srgbClr val="000000"/>
                </a:solidFill>
              </a:rPr>
              <a:pPr/>
              <a:t>22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647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8F4000-5D65-4DE8-8D41-409FD4BAC346}" type="slidenum">
              <a:rPr lang="es-ES">
                <a:solidFill>
                  <a:srgbClr val="000000"/>
                </a:solidFill>
              </a:rPr>
              <a:pPr/>
              <a:t>23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2243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2"/>
          <p:cNvGrpSpPr>
            <a:grpSpLocks/>
          </p:cNvGrpSpPr>
          <p:nvPr/>
        </p:nvGrpSpPr>
        <p:grpSpPr bwMode="auto">
          <a:xfrm>
            <a:off x="4234" y="4267200"/>
            <a:ext cx="12187767" cy="2590800"/>
            <a:chOff x="2" y="2688"/>
            <a:chExt cx="5758" cy="1632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 sz="1800">
                <a:solidFill>
                  <a:srgbClr val="FFFFFF"/>
                </a:solidFill>
              </a:endParaRPr>
            </a:p>
          </p:txBody>
        </p:sp>
        <p:grpSp>
          <p:nvGrpSpPr>
            <p:cNvPr id="10547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547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7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7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5488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548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550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5508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9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0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1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4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5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6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7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8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9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0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1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2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3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4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5525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5526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7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8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9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30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31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32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5533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5534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553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553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553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0553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92276"/>
            <a:ext cx="103632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s-ES" noProof="0" smtClean="0"/>
              <a:t>Haga clic para cambiar el estilo de título	</a:t>
            </a:r>
          </a:p>
        </p:txBody>
      </p:sp>
      <p:sp>
        <p:nvSpPr>
          <p:cNvPr id="10553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</a:p>
        </p:txBody>
      </p:sp>
      <p:sp>
        <p:nvSpPr>
          <p:cNvPr id="105540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105541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105542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13B3F552-1D0D-4183-AFB7-9B45AF53F9AC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61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6D572-85F4-4BEE-A223-1E4392EAC9A6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15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9003F-D172-4D20-9379-451276D2F66E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36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E30D1456-1DF1-4C3A-A7CD-70B4A00A188D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97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609600" y="277813"/>
            <a:ext cx="10972800" cy="58483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A6135A59-7CCC-496B-A622-41E2E8080037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35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2"/>
          <p:cNvGrpSpPr>
            <a:grpSpLocks/>
          </p:cNvGrpSpPr>
          <p:nvPr/>
        </p:nvGrpSpPr>
        <p:grpSpPr bwMode="auto">
          <a:xfrm>
            <a:off x="4234" y="4267200"/>
            <a:ext cx="12187767" cy="2590800"/>
            <a:chOff x="2" y="2688"/>
            <a:chExt cx="5758" cy="1632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 sz="1800">
                <a:solidFill>
                  <a:srgbClr val="FFFFFF"/>
                </a:solidFill>
              </a:endParaRPr>
            </a:p>
          </p:txBody>
        </p:sp>
        <p:grpSp>
          <p:nvGrpSpPr>
            <p:cNvPr id="10547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547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7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7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8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5488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548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9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550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5508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09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0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1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4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5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6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7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8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19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0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1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2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3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4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5525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5526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7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8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29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30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31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532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5533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5534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553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553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553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0553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92276"/>
            <a:ext cx="103632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s-ES" noProof="0" smtClean="0"/>
              <a:t>Haga clic para cambiar el estilo de título	</a:t>
            </a:r>
          </a:p>
        </p:txBody>
      </p:sp>
      <p:sp>
        <p:nvSpPr>
          <p:cNvPr id="10553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</a:p>
        </p:txBody>
      </p:sp>
      <p:sp>
        <p:nvSpPr>
          <p:cNvPr id="105540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105541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105542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13B3F552-1D0D-4183-AFB7-9B45AF53F9AC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531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8E267-8EED-4F82-9ABF-A20132D1AE47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09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93F7E-1EE3-4196-BE1A-E0AB6C533215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91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723CA-9E1C-4260-AE3D-0DA8EA9CE4CE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607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A1C43-9285-41DD-8EB9-04E019FDD2AC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096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F2561-8A3C-45AF-9338-0FA99FA152D2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0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8E267-8EED-4F82-9ABF-A20132D1AE47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847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13F55-7BDA-417D-A72E-11B6EF34F631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20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3D13E-CACD-45D9-AEB1-3DE31D6DC187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879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3ED19-7E1C-4967-8E77-A01DA965E754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620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6D572-85F4-4BEE-A223-1E4392EAC9A6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92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9003F-D172-4D20-9379-451276D2F66E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900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E30D1456-1DF1-4C3A-A7CD-70B4A00A188D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396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609600" y="277813"/>
            <a:ext cx="10972800" cy="58483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A6135A59-7CCC-496B-A622-41E2E8080037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80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05428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66533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829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93F7E-1EE3-4196-BE1A-E0AB6C533215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026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6447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90197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40214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2944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35138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29203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20420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61363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02422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46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723CA-9E1C-4260-AE3D-0DA8EA9CE4CE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3248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90993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49906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24710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2352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6B15DA5-E508-464A-9892-9F5F3E4250A2}" type="slidenum">
              <a:rPr lang="es-ES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854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6197600" y="1828801"/>
            <a:ext cx="5384800" cy="20748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6197600" y="4056063"/>
            <a:ext cx="5384800" cy="20748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2352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8DD2F8A2-2BB6-4E2D-8236-829F84ED3231}" type="slidenum">
              <a:rPr lang="es-ES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906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EC58B-5C68-4A57-9D75-627F3669B046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432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A3E2-22A5-4030-B567-005796D2465F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6985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742E-5745-439B-A757-62DE1B9EB71C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3430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6FA4-C7EA-49ED-9581-AFC93DDE3926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161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1306-8F1D-44E2-9BD8-44E911941800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6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A1C43-9285-41DD-8EB9-04E019FDD2AC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89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5E5-52DA-4471-83BD-B5EE871CEF52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575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45CA5-A1E6-4693-B569-87602706E614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0167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3AE2-DA2D-4D12-A87D-7CCE122AADAA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663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484-4DAF-4200-B7E4-78C61922C836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595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1073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75943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1708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08479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032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29A2-C062-455E-AE1F-2D06D9007D49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84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F2561-8A3C-45AF-9338-0FA99FA152D2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0807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CDF5E-0065-42D0-9908-2712B75350D1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5459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2352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6B15DA5-E508-464A-9892-9F5F3E4250A2}" type="slidenum">
              <a:rPr lang="es-ES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4922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EC58B-5C68-4A57-9D75-627F3669B046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0027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A3E2-22A5-4030-B567-005796D2465F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8392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8742E-5745-439B-A757-62DE1B9EB71C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9399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6FA4-C7EA-49ED-9581-AFC93DDE3926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7784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1306-8F1D-44E2-9BD8-44E911941800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340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5E5-52DA-4471-83BD-B5EE871CEF52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187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45CA5-A1E6-4693-B569-87602706E614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3805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3AE2-DA2D-4D12-A87D-7CCE122AADAA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84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13F55-7BDA-417D-A72E-11B6EF34F631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9859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484-4DAF-4200-B7E4-78C61922C836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2363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1803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74433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9506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849405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379511-963A-48B6-862C-D99D4D2B1CFF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617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429A2-C062-455E-AE1F-2D06D9007D49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82538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CDF5E-0065-42D0-9908-2712B75350D1}" type="slidenum">
              <a:rPr lang="es-ES" smtClean="0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095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2352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59C89DB4-032A-40F9-A351-2C797AA6856C}" type="slidenum">
              <a:rPr lang="es-ES">
                <a:solidFill>
                  <a:srgbClr val="000000"/>
                </a:solidFill>
              </a:rPr>
              <a:pPr/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02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3D13E-CACD-45D9-AEB1-3DE31D6DC187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15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3ED19-7E1C-4967-8E77-A01DA965E754}" type="slidenum">
              <a:rPr lang="es-ES">
                <a:solidFill>
                  <a:srgbClr val="FFFFFF"/>
                </a:solidFill>
              </a:rPr>
              <a:pPr/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15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Freeform 2"/>
          <p:cNvSpPr>
            <a:spLocks/>
          </p:cNvSpPr>
          <p:nvPr/>
        </p:nvSpPr>
        <p:spPr bwMode="hidden">
          <a:xfrm>
            <a:off x="8837084" y="6429375"/>
            <a:ext cx="38100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1800">
              <a:solidFill>
                <a:srgbClr val="FFFFFF"/>
              </a:solidFill>
            </a:endParaRPr>
          </a:p>
        </p:txBody>
      </p:sp>
      <p:grpSp>
        <p:nvGrpSpPr>
          <p:cNvPr id="104451" name="Group 3"/>
          <p:cNvGrpSpPr>
            <a:grpSpLocks/>
          </p:cNvGrpSpPr>
          <p:nvPr/>
        </p:nvGrpSpPr>
        <p:grpSpPr bwMode="auto">
          <a:xfrm>
            <a:off x="4234" y="4267200"/>
            <a:ext cx="12187767" cy="2590800"/>
            <a:chOff x="2" y="2688"/>
            <a:chExt cx="5758" cy="1632"/>
          </a:xfrm>
        </p:grpSpPr>
        <p:sp>
          <p:nvSpPr>
            <p:cNvPr id="10445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 sz="1800">
                <a:solidFill>
                  <a:srgbClr val="FFFFFF"/>
                </a:solidFill>
              </a:endParaRPr>
            </a:p>
          </p:txBody>
        </p:sp>
        <p:grpSp>
          <p:nvGrpSpPr>
            <p:cNvPr id="10445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445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446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446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44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448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4502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450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10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51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51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51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51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0451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451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451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0451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0451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F9ABF4-232F-49D2-929C-866DC796CA23}" type="slidenum">
              <a:rPr lang="es-E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7953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Freeform 2"/>
          <p:cNvSpPr>
            <a:spLocks/>
          </p:cNvSpPr>
          <p:nvPr/>
        </p:nvSpPr>
        <p:spPr bwMode="hidden">
          <a:xfrm>
            <a:off x="8837084" y="6429375"/>
            <a:ext cx="38100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z="1800">
              <a:solidFill>
                <a:srgbClr val="FFFFFF"/>
              </a:solidFill>
            </a:endParaRPr>
          </a:p>
        </p:txBody>
      </p:sp>
      <p:grpSp>
        <p:nvGrpSpPr>
          <p:cNvPr id="104451" name="Group 3"/>
          <p:cNvGrpSpPr>
            <a:grpSpLocks/>
          </p:cNvGrpSpPr>
          <p:nvPr/>
        </p:nvGrpSpPr>
        <p:grpSpPr bwMode="auto">
          <a:xfrm>
            <a:off x="4234" y="4267200"/>
            <a:ext cx="12187767" cy="2590800"/>
            <a:chOff x="2" y="2688"/>
            <a:chExt cx="5758" cy="1632"/>
          </a:xfrm>
        </p:grpSpPr>
        <p:sp>
          <p:nvSpPr>
            <p:cNvPr id="10445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 sz="1800">
                <a:solidFill>
                  <a:srgbClr val="FFFFFF"/>
                </a:solidFill>
              </a:endParaRPr>
            </a:p>
          </p:txBody>
        </p:sp>
        <p:grpSp>
          <p:nvGrpSpPr>
            <p:cNvPr id="10445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445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5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446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446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6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7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44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448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8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9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4502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450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0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 sz="18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10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51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51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51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51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MX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0451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451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451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0451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0451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F9ABF4-232F-49D2-929C-866DC796CA23}" type="slidenum">
              <a:rPr lang="es-E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1763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C0C63-015B-4C36-9462-6FAC4B774A02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FE10B2-0897-468F-895C-6D80CF9D1A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8909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828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F9ABF4-232F-49D2-929C-866DC796CA23}" type="slidenum">
              <a:rPr lang="es-E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F9ABF4-232F-49D2-929C-866DC796CA23}" type="slidenum">
              <a:rPr lang="es-E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94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  <p:sldLayoutId id="2147483844" r:id="rId15"/>
    <p:sldLayoutId id="2147483845" r:id="rId16"/>
    <p:sldLayoutId id="21474838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docjulius19@hotmail.com" TargetMode="Externa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384807" y="1357138"/>
            <a:ext cx="8072437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526DB0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89AAC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C5924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5924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5924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5924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5924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MX" sz="2000" b="1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es-MX" sz="2000" b="1" dirty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UNIVERSIDAD AUT</a:t>
            </a:r>
            <a:r>
              <a:rPr lang="es-MX" sz="20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Ó</a:t>
            </a:r>
            <a:r>
              <a:rPr lang="es-MX" sz="2000" b="1" dirty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NOMA DEL  ESTADO DE M</a:t>
            </a:r>
            <a:r>
              <a:rPr lang="es-MX" sz="20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É</a:t>
            </a:r>
            <a:r>
              <a:rPr lang="es-MX" sz="2000" b="1" dirty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XICO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es-MX" sz="1400" dirty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Centro Universitario UAEM Zumpango</a:t>
            </a:r>
            <a:endParaRPr lang="es-MX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MX" sz="14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es-MX" sz="1800" dirty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Licenciatura en Enfermería</a:t>
            </a:r>
            <a:r>
              <a:rPr lang="es-MX" sz="1400" dirty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endParaRPr lang="es-MX" sz="8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es-MX" sz="2200" b="1" dirty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MATERIA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es-MX" sz="22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ANATOMOFISIOLOGIA</a:t>
            </a:r>
            <a:endParaRPr lang="es-ES" sz="12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ES" sz="12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ES" sz="12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ES" sz="12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ES" sz="12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ES" sz="12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endParaRPr lang="es-ES" sz="1200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>
            <a:spLocks noChangeArrowheads="1"/>
          </p:cNvSpPr>
          <p:nvPr/>
        </p:nvSpPr>
        <p:spPr bwMode="auto">
          <a:xfrm>
            <a:off x="5519739" y="4797425"/>
            <a:ext cx="5500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MX" kern="0" dirty="0">
                <a:solidFill>
                  <a:sysClr val="windowText" lastClr="000000"/>
                </a:solidFill>
                <a:latin typeface="Georgia"/>
                <a:cs typeface="Arial" pitchFamily="34" charset="0"/>
              </a:rPr>
              <a:t>PROFESOR:</a:t>
            </a:r>
          </a:p>
          <a:p>
            <a:pPr algn="ctr">
              <a:defRPr/>
            </a:pPr>
            <a:r>
              <a:rPr lang="es-MX" kern="0" dirty="0">
                <a:solidFill>
                  <a:sysClr val="windowText" lastClr="000000"/>
                </a:solidFill>
                <a:latin typeface="Georgia"/>
                <a:cs typeface="Arial" pitchFamily="34" charset="0"/>
              </a:rPr>
              <a:t>DR. JULIO ESCALONA SANTILLÁN</a:t>
            </a:r>
          </a:p>
          <a:p>
            <a:pPr algn="ctr">
              <a:defRPr/>
            </a:pPr>
            <a:r>
              <a:rPr lang="es-MX" kern="0" dirty="0">
                <a:solidFill>
                  <a:sysClr val="windowText" lastClr="000000"/>
                </a:solidFill>
                <a:latin typeface="Georgia"/>
                <a:cs typeface="Arial" pitchFamily="34" charset="0"/>
                <a:hlinkClick r:id="rId2"/>
              </a:rPr>
              <a:t>docjulius19@hotmail.com</a:t>
            </a:r>
            <a:endParaRPr lang="es-MX" kern="0" dirty="0">
              <a:solidFill>
                <a:sysClr val="windowText" lastClr="000000"/>
              </a:solidFill>
              <a:latin typeface="Georgia"/>
              <a:cs typeface="Arial" pitchFamily="34" charset="0"/>
            </a:endParaRPr>
          </a:p>
          <a:p>
            <a:pPr algn="ctr">
              <a:defRPr/>
            </a:pPr>
            <a:r>
              <a:rPr lang="es-MX" kern="0" dirty="0">
                <a:solidFill>
                  <a:sysClr val="windowText" lastClr="000000"/>
                </a:solidFill>
                <a:latin typeface="Georgia"/>
                <a:cs typeface="Arial" pitchFamily="34" charset="0"/>
              </a:rPr>
              <a:t>Celular: 5527051529</a:t>
            </a:r>
          </a:p>
        </p:txBody>
      </p:sp>
      <p:grpSp>
        <p:nvGrpSpPr>
          <p:cNvPr id="6" name="11 Grupo"/>
          <p:cNvGrpSpPr>
            <a:grpSpLocks/>
          </p:cNvGrpSpPr>
          <p:nvPr/>
        </p:nvGrpSpPr>
        <p:grpSpPr bwMode="auto">
          <a:xfrm>
            <a:off x="4718305" y="3644901"/>
            <a:ext cx="3072384" cy="1152525"/>
            <a:chOff x="1082" y="576062"/>
            <a:chExt cx="2218597" cy="767246"/>
          </a:xfrm>
          <a:solidFill>
            <a:srgbClr val="FFFF00"/>
          </a:solidFill>
        </p:grpSpPr>
        <p:sp>
          <p:nvSpPr>
            <p:cNvPr id="7" name="12 Rectángulo"/>
            <p:cNvSpPr/>
            <p:nvPr/>
          </p:nvSpPr>
          <p:spPr>
            <a:xfrm>
              <a:off x="1082" y="576062"/>
              <a:ext cx="2218597" cy="767246"/>
            </a:xfrm>
            <a:prstGeom prst="rect">
              <a:avLst/>
            </a:prstGeom>
            <a:grpFill/>
            <a:ln w="11429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ysDash"/>
            </a:ln>
            <a:effectLst/>
          </p:spPr>
        </p:sp>
        <p:sp>
          <p:nvSpPr>
            <p:cNvPr id="8" name="13 Rectángulo"/>
            <p:cNvSpPr/>
            <p:nvPr/>
          </p:nvSpPr>
          <p:spPr>
            <a:xfrm>
              <a:off x="1082" y="576062"/>
              <a:ext cx="2218597" cy="767246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MX" sz="1400" b="1" i="1" kern="0" dirty="0">
                  <a:solidFill>
                    <a:srgbClr val="000000"/>
                  </a:solidFill>
                  <a:latin typeface="Georgia"/>
                </a:rPr>
                <a:t>TEMA:</a:t>
              </a:r>
            </a:p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MX" sz="1400" b="1" i="1" kern="0" dirty="0" smtClean="0">
                  <a:solidFill>
                    <a:srgbClr val="000000"/>
                  </a:solidFill>
                  <a:latin typeface="Georgia"/>
                </a:rPr>
                <a:t>SISTEMA CARDIOVASCULAR</a:t>
              </a:r>
              <a:endParaRPr lang="es-MX" sz="1400" b="1" i="1" kern="0" dirty="0">
                <a:solidFill>
                  <a:srgbClr val="000000"/>
                </a:solidFill>
                <a:latin typeface="Georgia"/>
              </a:endParaRPr>
            </a:p>
          </p:txBody>
        </p:sp>
      </p:grpSp>
      <p:sp>
        <p:nvSpPr>
          <p:cNvPr id="9" name="7 CuadroTexto"/>
          <p:cNvSpPr txBox="1">
            <a:spLocks noChangeArrowheads="1"/>
          </p:cNvSpPr>
          <p:nvPr/>
        </p:nvSpPr>
        <p:spPr bwMode="auto">
          <a:xfrm>
            <a:off x="1809750" y="5715000"/>
            <a:ext cx="264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MX" kern="0" dirty="0">
                <a:solidFill>
                  <a:sysClr val="windowText" lastClr="000000"/>
                </a:solidFill>
                <a:latin typeface="Georgia"/>
                <a:cs typeface="Arial" pitchFamily="34" charset="0"/>
              </a:rPr>
              <a:t>Fecha: </a:t>
            </a:r>
            <a:r>
              <a:rPr lang="es-MX" kern="0" dirty="0" smtClean="0">
                <a:solidFill>
                  <a:sysClr val="windowText" lastClr="000000"/>
                </a:solidFill>
                <a:latin typeface="Georgia"/>
                <a:cs typeface="Arial" pitchFamily="34" charset="0"/>
              </a:rPr>
              <a:t>18- </a:t>
            </a:r>
            <a:r>
              <a:rPr lang="es-MX" kern="0" dirty="0" smtClean="0">
                <a:solidFill>
                  <a:sysClr val="windowText" lastClr="000000"/>
                </a:solidFill>
                <a:latin typeface="Georgia"/>
                <a:cs typeface="Arial" pitchFamily="34" charset="0"/>
              </a:rPr>
              <a:t>09</a:t>
            </a:r>
            <a:r>
              <a:rPr lang="es-MX" kern="0" dirty="0" smtClean="0">
                <a:solidFill>
                  <a:sysClr val="windowText" lastClr="000000"/>
                </a:solidFill>
                <a:latin typeface="Georgia"/>
                <a:cs typeface="Arial" pitchFamily="34" charset="0"/>
              </a:rPr>
              <a:t>- 2015</a:t>
            </a:r>
            <a:endParaRPr lang="es-MX" kern="0" dirty="0">
              <a:solidFill>
                <a:sysClr val="windowText" lastClr="000000"/>
              </a:solidFill>
              <a:latin typeface="Georgia"/>
              <a:cs typeface="Arial" pitchFamily="34" charset="0"/>
            </a:endParaRPr>
          </a:p>
        </p:txBody>
      </p:sp>
      <p:pic>
        <p:nvPicPr>
          <p:cNvPr id="10" name="Imagen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67" y="816102"/>
            <a:ext cx="1304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2" descr="LOGO CU ZUMPAN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7244" y="690072"/>
            <a:ext cx="1062038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9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0"/>
            <a:ext cx="9143999" cy="685799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671" y="2350007"/>
            <a:ext cx="2962656" cy="10789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Apertura de las válvulas semilunares o sigmoideas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582912" y="2350007"/>
            <a:ext cx="2609088" cy="10789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Apertura de válvulas </a:t>
            </a:r>
            <a:r>
              <a:rPr lang="es-MX" b="1" dirty="0" err="1" smtClean="0">
                <a:solidFill>
                  <a:schemeClr val="tx1"/>
                </a:solidFill>
              </a:rPr>
              <a:t>auriculoventriculares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61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6175566" cy="463167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566" y="457200"/>
            <a:ext cx="6175566" cy="463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8" name="Picture 8" descr="anacircu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4" y="476251"/>
            <a:ext cx="6480175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58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77334" y="609600"/>
            <a:ext cx="4694766" cy="1085850"/>
          </a:xfrm>
        </p:spPr>
        <p:txBody>
          <a:bodyPr/>
          <a:lstStyle/>
          <a:p>
            <a:r>
              <a:rPr lang="es-ES" sz="4000" dirty="0" smtClean="0">
                <a:latin typeface="Arial" panose="020B0604020202020204" pitchFamily="34" charset="0"/>
              </a:rPr>
              <a:t>Arterias coronarias</a:t>
            </a:r>
            <a:endParaRPr lang="es-ES" sz="4000" dirty="0">
              <a:latin typeface="Arial" panose="020B0604020202020204" pitchFamily="34" charset="0"/>
            </a:endParaRPr>
          </a:p>
        </p:txBody>
      </p:sp>
      <p:pic>
        <p:nvPicPr>
          <p:cNvPr id="70663" name="Picture 7" descr="coronapost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1943100"/>
            <a:ext cx="4886696" cy="3909356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0664" name="Picture 8" descr="coronaante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65888" y="1865173"/>
            <a:ext cx="4983162" cy="3987283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70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20714"/>
            <a:ext cx="8218488" cy="1055687"/>
          </a:xfrm>
        </p:spPr>
        <p:txBody>
          <a:bodyPr/>
          <a:lstStyle/>
          <a:p>
            <a:r>
              <a:rPr lang="es-ES" sz="4000" dirty="0">
                <a:latin typeface="Arial" panose="020B0604020202020204" pitchFamily="34" charset="0"/>
              </a:rPr>
              <a:t>La circulación sanguínea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63750" y="2060576"/>
            <a:ext cx="3898900" cy="4302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Cerrada:</a:t>
            </a:r>
            <a:r>
              <a:rPr lang="es-ES" sz="2000" dirty="0">
                <a:latin typeface="Arial" panose="020B0604020202020204" pitchFamily="34" charset="0"/>
              </a:rPr>
              <a:t> La sangre no sale de los vasos.</a:t>
            </a:r>
          </a:p>
          <a:p>
            <a:pPr>
              <a:lnSpc>
                <a:spcPct val="9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Doble: </a:t>
            </a:r>
            <a:r>
              <a:rPr lang="es-ES" sz="2000" dirty="0">
                <a:latin typeface="Arial" panose="020B0604020202020204" pitchFamily="34" charset="0"/>
              </a:rPr>
              <a:t>La sangre pasa dos veces por el corazón. Hay dos circuitos.</a:t>
            </a:r>
          </a:p>
          <a:p>
            <a:pPr>
              <a:lnSpc>
                <a:spcPct val="9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Completa</a:t>
            </a:r>
            <a:r>
              <a:rPr lang="es-ES" sz="2000" dirty="0">
                <a:latin typeface="Arial" panose="020B0604020202020204" pitchFamily="34" charset="0"/>
              </a:rPr>
              <a:t>: La sangre oxigenada y la desoxigenada no se mezclan. </a:t>
            </a:r>
          </a:p>
          <a:p>
            <a:pPr lvl="1">
              <a:lnSpc>
                <a:spcPct val="90000"/>
              </a:lnSpc>
            </a:pPr>
            <a:r>
              <a:rPr lang="es-ES" sz="1800" dirty="0">
                <a:latin typeface="Arial" panose="020B0604020202020204" pitchFamily="34" charset="0"/>
              </a:rPr>
              <a:t>La parte </a:t>
            </a:r>
            <a:r>
              <a:rPr lang="es-ES" sz="1800" dirty="0">
                <a:solidFill>
                  <a:srgbClr val="000066"/>
                </a:solidFill>
                <a:latin typeface="Arial" panose="020B0604020202020204" pitchFamily="34" charset="0"/>
              </a:rPr>
              <a:t>derecha</a:t>
            </a:r>
            <a:r>
              <a:rPr lang="es-ES" sz="1800" dirty="0">
                <a:latin typeface="Arial" panose="020B0604020202020204" pitchFamily="34" charset="0"/>
              </a:rPr>
              <a:t> del corazón sólo bombea </a:t>
            </a:r>
            <a:r>
              <a:rPr lang="es-ES" sz="1800" b="1" dirty="0">
                <a:solidFill>
                  <a:srgbClr val="CC6600"/>
                </a:solidFill>
                <a:latin typeface="Arial" panose="020B0604020202020204" pitchFamily="34" charset="0"/>
              </a:rPr>
              <a:t>sangre desoxigenada</a:t>
            </a:r>
            <a:r>
              <a:rPr lang="es-ES" sz="1800" dirty="0">
                <a:latin typeface="Arial" panose="020B0604020202020204" pitchFamily="34" charset="0"/>
              </a:rPr>
              <a:t>, </a:t>
            </a:r>
          </a:p>
          <a:p>
            <a:pPr lvl="1">
              <a:lnSpc>
                <a:spcPct val="90000"/>
              </a:lnSpc>
            </a:pPr>
            <a:r>
              <a:rPr lang="es-ES" sz="1800" dirty="0">
                <a:latin typeface="Arial" panose="020B0604020202020204" pitchFamily="34" charset="0"/>
              </a:rPr>
              <a:t>La </a:t>
            </a:r>
            <a:r>
              <a:rPr lang="es-ES" sz="1800" dirty="0">
                <a:solidFill>
                  <a:srgbClr val="000066"/>
                </a:solidFill>
                <a:latin typeface="Arial" panose="020B0604020202020204" pitchFamily="34" charset="0"/>
              </a:rPr>
              <a:t>izquierda</a:t>
            </a:r>
            <a:r>
              <a:rPr lang="es-ES" sz="1800" dirty="0">
                <a:latin typeface="Arial" panose="020B0604020202020204" pitchFamily="34" charset="0"/>
              </a:rPr>
              <a:t> bombea sólo </a:t>
            </a:r>
            <a:r>
              <a:rPr lang="es-ES" sz="1800" b="1" dirty="0">
                <a:solidFill>
                  <a:srgbClr val="CC6600"/>
                </a:solidFill>
                <a:latin typeface="Arial" panose="020B0604020202020204" pitchFamily="34" charset="0"/>
              </a:rPr>
              <a:t>sangre oxigenada</a:t>
            </a:r>
            <a:r>
              <a:rPr lang="es-ES" sz="1800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33126" name="Picture 6" descr="circulacion_sanguine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4564" y="1989138"/>
            <a:ext cx="4471987" cy="4640262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06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20714"/>
            <a:ext cx="8218488" cy="1055687"/>
          </a:xfrm>
        </p:spPr>
        <p:txBody>
          <a:bodyPr/>
          <a:lstStyle/>
          <a:p>
            <a:r>
              <a:rPr lang="es-ES" sz="4000">
                <a:latin typeface="Arial" panose="020B0604020202020204" pitchFamily="34" charset="0"/>
              </a:rPr>
              <a:t>La circulación sanguínea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63750" y="2060576"/>
            <a:ext cx="3898900" cy="43021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solidFill>
                  <a:srgbClr val="FFFF00"/>
                </a:solidFill>
                <a:latin typeface="Arial" panose="020B0604020202020204" pitchFamily="34" charset="0"/>
              </a:rPr>
              <a:t>Circulación menor</a:t>
            </a:r>
            <a:r>
              <a:rPr lang="es-ES" sz="1800" dirty="0">
                <a:latin typeface="Arial" panose="020B0604020202020204" pitchFamily="34" charset="0"/>
              </a:rPr>
              <a:t>: Entre el corazón y los pulmones. </a:t>
            </a:r>
          </a:p>
          <a:p>
            <a:pPr lvl="1">
              <a:lnSpc>
                <a:spcPct val="80000"/>
              </a:lnSpc>
            </a:pPr>
            <a:r>
              <a:rPr lang="es-ES" sz="1600" dirty="0">
                <a:latin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C6600"/>
                </a:solidFill>
                <a:latin typeface="Arial" panose="020B0604020202020204" pitchFamily="34" charset="0"/>
              </a:rPr>
              <a:t>sangre desoxigenada</a:t>
            </a:r>
            <a:r>
              <a:rPr lang="es-ES" sz="1600" dirty="0">
                <a:latin typeface="Arial" panose="020B0604020202020204" pitchFamily="34" charset="0"/>
              </a:rPr>
              <a:t> sale del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ventrículo derecho</a:t>
            </a:r>
            <a:r>
              <a:rPr lang="es-ES" sz="1600" dirty="0">
                <a:latin typeface="Arial" panose="020B0604020202020204" pitchFamily="34" charset="0"/>
              </a:rPr>
              <a:t>, va a los pulmones por las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arterias pulmonares</a:t>
            </a:r>
            <a:r>
              <a:rPr lang="es-ES" sz="1600" dirty="0">
                <a:latin typeface="Arial" panose="020B0604020202020204" pitchFamily="34" charset="0"/>
              </a:rPr>
              <a:t>, se oxigena y regresa por las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venas pulmonares</a:t>
            </a:r>
            <a:r>
              <a:rPr lang="es-ES" sz="1600" dirty="0">
                <a:latin typeface="Arial" panose="020B0604020202020204" pitchFamily="34" charset="0"/>
              </a:rPr>
              <a:t> hasta el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ventrículo izquierdo.</a:t>
            </a:r>
          </a:p>
          <a:p>
            <a:pPr>
              <a:lnSpc>
                <a:spcPct val="80000"/>
              </a:lnSpc>
            </a:pPr>
            <a:r>
              <a:rPr lang="es-ES" sz="1800" b="1" dirty="0">
                <a:solidFill>
                  <a:srgbClr val="0070C0"/>
                </a:solidFill>
                <a:latin typeface="Arial" panose="020B0604020202020204" pitchFamily="34" charset="0"/>
              </a:rPr>
              <a:t>Circulación mayor</a:t>
            </a:r>
            <a:r>
              <a:rPr lang="es-ES" sz="1800" dirty="0">
                <a:latin typeface="Arial" panose="020B0604020202020204" pitchFamily="34" charset="0"/>
              </a:rPr>
              <a:t>: Entre el corazón y los demás órganos y tejidos. </a:t>
            </a:r>
          </a:p>
          <a:p>
            <a:pPr lvl="1">
              <a:lnSpc>
                <a:spcPct val="80000"/>
              </a:lnSpc>
            </a:pPr>
            <a:r>
              <a:rPr lang="es-ES" sz="1600" dirty="0">
                <a:latin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C6600"/>
                </a:solidFill>
                <a:latin typeface="Arial" panose="020B0604020202020204" pitchFamily="34" charset="0"/>
              </a:rPr>
              <a:t>sangre oxigenada</a:t>
            </a:r>
            <a:r>
              <a:rPr lang="es-ES" sz="1600" dirty="0">
                <a:latin typeface="Arial" panose="020B0604020202020204" pitchFamily="34" charset="0"/>
              </a:rPr>
              <a:t> sale del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ventrículo izquierdo</a:t>
            </a:r>
            <a:r>
              <a:rPr lang="es-ES" sz="1600" dirty="0">
                <a:latin typeface="Arial" panose="020B0604020202020204" pitchFamily="34" charset="0"/>
              </a:rPr>
              <a:t> por la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arteria aorta</a:t>
            </a:r>
            <a:r>
              <a:rPr lang="es-ES" sz="1600" dirty="0">
                <a:latin typeface="Arial" panose="020B0604020202020204" pitchFamily="34" charset="0"/>
              </a:rPr>
              <a:t>, lleva a los órganos oxígeno y nutrientes, y vuelve al corazón por las venas, que confluyen en las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venas cavas</a:t>
            </a:r>
            <a:r>
              <a:rPr lang="es-ES" sz="1600" dirty="0">
                <a:latin typeface="Arial" panose="020B0604020202020204" pitchFamily="34" charset="0"/>
              </a:rPr>
              <a:t>, hasta la </a:t>
            </a:r>
            <a:r>
              <a:rPr lang="es-ES" sz="1600" dirty="0">
                <a:solidFill>
                  <a:srgbClr val="000066"/>
                </a:solidFill>
                <a:latin typeface="Arial" panose="020B0604020202020204" pitchFamily="34" charset="0"/>
              </a:rPr>
              <a:t>aurícula derecha</a:t>
            </a:r>
            <a:r>
              <a:rPr lang="es-ES" sz="1600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35176" name="Picture 8" descr="anacircu2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48501" y="1844676"/>
            <a:ext cx="2779713" cy="4824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84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 descr="chambers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836614"/>
            <a:ext cx="5689600" cy="511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9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9509" y="2071985"/>
            <a:ext cx="8452891" cy="2585323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SISTEMA DE CONDUCCION</a:t>
            </a:r>
          </a:p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</a:t>
            </a:r>
          </a:p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ELECTRICO DEL CORAZON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26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anose="020B0604020202020204" pitchFamily="34" charset="0"/>
              </a:rPr>
              <a:t>Regulación de la actividad cardíaca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000" dirty="0">
                <a:latin typeface="Arial" panose="020B0604020202020204" pitchFamily="34" charset="0"/>
              </a:rPr>
              <a:t>El corazón es </a:t>
            </a:r>
            <a:r>
              <a:rPr lang="es-ES" sz="2000" dirty="0" err="1">
                <a:latin typeface="Arial" panose="020B0604020202020204" pitchFamily="34" charset="0"/>
              </a:rPr>
              <a:t>autoexcitable</a:t>
            </a:r>
            <a:r>
              <a:rPr lang="es-ES" sz="2000" dirty="0">
                <a:latin typeface="Arial" panose="020B0604020202020204" pitchFamily="34" charset="0"/>
              </a:rPr>
              <a:t> gracias al </a:t>
            </a: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tejido nodal, </a:t>
            </a:r>
            <a:r>
              <a:rPr lang="es-ES" sz="2000" dirty="0">
                <a:latin typeface="Arial" panose="020B0604020202020204" pitchFamily="34" charset="0"/>
              </a:rPr>
              <a:t>formado por células musculares modificadas y capaces de generar impulsos.</a:t>
            </a:r>
          </a:p>
          <a:p>
            <a:pPr>
              <a:lnSpc>
                <a:spcPct val="8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Nódulo </a:t>
            </a:r>
            <a:r>
              <a:rPr lang="es-ES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sinoatrial</a:t>
            </a: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s-ES" sz="2000" dirty="0">
                <a:latin typeface="Arial" panose="020B0604020202020204" pitchFamily="34" charset="0"/>
              </a:rPr>
              <a:t>(SA): Inicia cada ciclo cardiaco.</a:t>
            </a:r>
          </a:p>
          <a:p>
            <a:pPr>
              <a:lnSpc>
                <a:spcPct val="8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Nódulo </a:t>
            </a:r>
            <a:r>
              <a:rPr lang="es-ES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auriculoventricular</a:t>
            </a: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 (</a:t>
            </a:r>
            <a:r>
              <a:rPr lang="es-ES" sz="2000" dirty="0">
                <a:latin typeface="Arial" panose="020B0604020202020204" pitchFamily="34" charset="0"/>
              </a:rPr>
              <a:t>AV): Capta la estimulación del SA y la transmite al siguiente.</a:t>
            </a:r>
          </a:p>
          <a:p>
            <a:pPr>
              <a:lnSpc>
                <a:spcPct val="8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Fascículo de </a:t>
            </a:r>
            <a:r>
              <a:rPr lang="es-ES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His</a:t>
            </a: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: </a:t>
            </a:r>
            <a:r>
              <a:rPr lang="es-ES" sz="2000" dirty="0">
                <a:latin typeface="Arial" panose="020B0604020202020204" pitchFamily="34" charset="0"/>
              </a:rPr>
              <a:t>distribuye la señal a los ventrículos. Se ramifica formando </a:t>
            </a: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la red de Purkinje.</a:t>
            </a:r>
          </a:p>
        </p:txBody>
      </p:sp>
      <p:pic>
        <p:nvPicPr>
          <p:cNvPr id="88071" name="Picture 7" descr="corazon_fibras_nerviosa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4564" y="1831975"/>
            <a:ext cx="4103687" cy="4103688"/>
          </a:xfrm>
          <a:noFill/>
          <a:ln w="38100" cap="flat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8073" name="Picture 9" descr="EKGI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16275" y="6062664"/>
            <a:ext cx="5651500" cy="795337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22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4000">
                <a:latin typeface="Arial" panose="020B0604020202020204" pitchFamily="34" charset="0"/>
              </a:rPr>
              <a:t>Regulación de la actividad cardíaca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</a:rPr>
              <a:t>El ritmo cardíaco puede ser alterado por el </a:t>
            </a:r>
            <a:r>
              <a:rPr lang="es-ES" sz="2800" dirty="0">
                <a:solidFill>
                  <a:srgbClr val="FF0000"/>
                </a:solidFill>
                <a:latin typeface="Arial" panose="020B0604020202020204" pitchFamily="34" charset="0"/>
              </a:rPr>
              <a:t>sistema nervioso </a:t>
            </a:r>
            <a:r>
              <a:rPr lang="es-ES" sz="2800" dirty="0">
                <a:latin typeface="Arial" panose="020B0604020202020204" pitchFamily="34" charset="0"/>
              </a:rPr>
              <a:t>y por el </a:t>
            </a:r>
            <a:r>
              <a:rPr lang="es-ES" sz="2800" dirty="0">
                <a:solidFill>
                  <a:srgbClr val="FF0000"/>
                </a:solidFill>
                <a:latin typeface="Arial" panose="020B0604020202020204" pitchFamily="34" charset="0"/>
              </a:rPr>
              <a:t>sistema endocrino.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</a:rPr>
              <a:t>Las </a:t>
            </a:r>
            <a:r>
              <a:rPr lang="es-ES" sz="2800" dirty="0">
                <a:solidFill>
                  <a:srgbClr val="FF0000"/>
                </a:solidFill>
                <a:latin typeface="Arial" panose="020B0604020202020204" pitchFamily="34" charset="0"/>
              </a:rPr>
              <a:t>fibras simpáticas </a:t>
            </a:r>
            <a:r>
              <a:rPr lang="es-ES" sz="2800" dirty="0">
                <a:latin typeface="Arial" panose="020B0604020202020204" pitchFamily="34" charset="0"/>
              </a:rPr>
              <a:t>aceleran el ritmo cardiaco (efecto estimulador).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</a:rPr>
              <a:t>Las </a:t>
            </a:r>
            <a:r>
              <a:rPr lang="es-ES" sz="2800" dirty="0">
                <a:solidFill>
                  <a:srgbClr val="FF0000"/>
                </a:solidFill>
                <a:latin typeface="Arial" panose="020B0604020202020204" pitchFamily="34" charset="0"/>
              </a:rPr>
              <a:t>fibras parasimpáticas </a:t>
            </a:r>
            <a:r>
              <a:rPr lang="es-ES" sz="2800" dirty="0">
                <a:latin typeface="Arial" panose="020B0604020202020204" pitchFamily="34" charset="0"/>
              </a:rPr>
              <a:t>lo hacen más lento (efecto inhibidor).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</a:rPr>
              <a:t>La </a:t>
            </a:r>
            <a:r>
              <a:rPr lang="es-ES" sz="2800" dirty="0">
                <a:solidFill>
                  <a:srgbClr val="FF0000"/>
                </a:solidFill>
                <a:latin typeface="Arial" panose="020B0604020202020204" pitchFamily="34" charset="0"/>
              </a:rPr>
              <a:t>adrenalina  y la noradrenalina </a:t>
            </a:r>
            <a:r>
              <a:rPr lang="es-ES" sz="2800" dirty="0">
                <a:latin typeface="Arial" panose="020B0604020202020204" pitchFamily="34" charset="0"/>
              </a:rPr>
              <a:t>(sintetizadas en las cápsulas suprarrenales) y la </a:t>
            </a:r>
            <a:r>
              <a:rPr lang="es-ES" sz="2800" dirty="0">
                <a:solidFill>
                  <a:srgbClr val="000066"/>
                </a:solidFill>
                <a:latin typeface="Arial" panose="020B0604020202020204" pitchFamily="34" charset="0"/>
              </a:rPr>
              <a:t>tiroxina</a:t>
            </a:r>
            <a:r>
              <a:rPr lang="es-ES" sz="2800" dirty="0">
                <a:latin typeface="Arial" panose="020B0604020202020204" pitchFamily="34" charset="0"/>
              </a:rPr>
              <a:t> (sintetizada en la tiroides) aumentan el ritmo cardiaco.</a:t>
            </a:r>
          </a:p>
          <a:p>
            <a:pPr>
              <a:lnSpc>
                <a:spcPct val="90000"/>
              </a:lnSpc>
            </a:pPr>
            <a:endParaRPr lang="es-ES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7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20714"/>
            <a:ext cx="8218488" cy="1055687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dirty="0" err="1" smtClean="0">
                <a:latin typeface="Arial" panose="020B0604020202020204" pitchFamily="34" charset="0"/>
              </a:rPr>
              <a:t>Anatomofisiolog</a:t>
            </a:r>
            <a:r>
              <a:rPr lang="es-ES" sz="4000" dirty="0" err="1">
                <a:latin typeface="Arial" panose="020B0604020202020204" pitchFamily="34" charset="0"/>
              </a:rPr>
              <a:t>i</a:t>
            </a:r>
            <a:r>
              <a:rPr lang="es-ES" sz="4000" dirty="0" err="1" smtClean="0">
                <a:latin typeface="Arial" panose="020B0604020202020204" pitchFamily="34" charset="0"/>
              </a:rPr>
              <a:t>a</a:t>
            </a:r>
            <a:r>
              <a:rPr lang="es-ES" sz="4000" dirty="0" smtClean="0">
                <a:latin typeface="Arial" panose="020B0604020202020204" pitchFamily="34" charset="0"/>
              </a:rPr>
              <a:t> </a:t>
            </a:r>
            <a:r>
              <a:rPr lang="es-ES" sz="4000" dirty="0">
                <a:latin typeface="Arial" panose="020B0604020202020204" pitchFamily="34" charset="0"/>
              </a:rPr>
              <a:t>del sistema cardiovascular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00100" y="1868488"/>
            <a:ext cx="3810000" cy="4806950"/>
          </a:xfrm>
        </p:spPr>
        <p:txBody>
          <a:bodyPr>
            <a:normAutofit/>
          </a:bodyPr>
          <a:lstStyle/>
          <a:p>
            <a:r>
              <a:rPr lang="es-ES" sz="2400" dirty="0">
                <a:latin typeface="Arial" panose="020B0604020202020204" pitchFamily="34" charset="0"/>
              </a:rPr>
              <a:t>Corazón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Morfología y estructura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Histología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Fisiología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Regulación</a:t>
            </a:r>
          </a:p>
          <a:p>
            <a:r>
              <a:rPr lang="es-ES" sz="2400" dirty="0">
                <a:latin typeface="Arial" panose="020B0604020202020204" pitchFamily="34" charset="0"/>
              </a:rPr>
              <a:t>Vasos sanguíneos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Arterias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Capilares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Venas</a:t>
            </a:r>
          </a:p>
          <a:p>
            <a:pPr lvl="1"/>
            <a:r>
              <a:rPr lang="es-ES" sz="2000" dirty="0">
                <a:latin typeface="Arial" panose="020B0604020202020204" pitchFamily="34" charset="0"/>
              </a:rPr>
              <a:t>Presión arterial</a:t>
            </a:r>
          </a:p>
        </p:txBody>
      </p:sp>
      <p:pic>
        <p:nvPicPr>
          <p:cNvPr id="50183" name="Picture 7" descr="el-sistema-cardiovascula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7939" y="1868488"/>
            <a:ext cx="5400675" cy="4806950"/>
          </a:xfr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12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3" name="Picture 5" descr="anacircu4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1125538"/>
            <a:ext cx="446405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07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3" name="Picture 5" descr="corazon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620714"/>
            <a:ext cx="7632700" cy="583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37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757" y="171450"/>
            <a:ext cx="4205643" cy="860347"/>
          </a:xfrm>
        </p:spPr>
        <p:txBody>
          <a:bodyPr/>
          <a:lstStyle/>
          <a:p>
            <a:r>
              <a:rPr lang="es-ES" dirty="0">
                <a:latin typeface="Arial" panose="020B0604020202020204" pitchFamily="34" charset="0"/>
              </a:rPr>
              <a:t>Electrocardiograma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781050" y="1031797"/>
            <a:ext cx="5295900" cy="537852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</a:rPr>
              <a:t>Registra la actividad eléctrica del corazón. </a:t>
            </a:r>
          </a:p>
          <a:p>
            <a:pPr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</a:rPr>
              <a:t>Se utiliza para medir el ritmo y la regularidad de los latidos, el tamaño y posición de las aurículas y ventrículos, cualquier daño al corazón y los efectos que sobre él tienen las drogas. </a:t>
            </a:r>
          </a:p>
          <a:p>
            <a:pPr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</a:rPr>
              <a:t>Ondas:</a:t>
            </a:r>
          </a:p>
          <a:p>
            <a:pPr lvl="1"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</a:rPr>
              <a:t>P: despolarización auricular</a:t>
            </a:r>
          </a:p>
          <a:p>
            <a:pPr lvl="1"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</a:rPr>
              <a:t>QRS: despolarización ventricular, su duración normal es de 0.06 a 0.1 </a:t>
            </a:r>
            <a:r>
              <a:rPr lang="es-ES" sz="2400" dirty="0" err="1">
                <a:latin typeface="Arial" panose="020B0604020202020204" pitchFamily="34" charset="0"/>
              </a:rPr>
              <a:t>sg</a:t>
            </a:r>
            <a:endParaRPr lang="es-ES" sz="24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es-ES" sz="2400" dirty="0">
                <a:latin typeface="Arial" panose="020B0604020202020204" pitchFamily="34" charset="0"/>
              </a:rPr>
              <a:t>T: de repolarización ventricular.</a:t>
            </a:r>
          </a:p>
        </p:txBody>
      </p:sp>
      <p:pic>
        <p:nvPicPr>
          <p:cNvPr id="94213" name="Picture 5" descr="normalECG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031797"/>
            <a:ext cx="5429250" cy="537852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9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panose="020B0604020202020204" pitchFamily="34" charset="0"/>
              </a:rPr>
              <a:t>El corazón: Histología</a:t>
            </a:r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  <a:latin typeface="Arial" panose="020B0604020202020204" pitchFamily="34" charset="0"/>
              </a:rPr>
              <a:t>Pericarpio</a:t>
            </a:r>
            <a:r>
              <a:rPr lang="es-ES" sz="2400">
                <a:latin typeface="Arial" panose="020B0604020202020204" pitchFamily="34" charset="0"/>
              </a:rPr>
              <a:t>: doble capa serosa, envuelve externamente el corazón.</a:t>
            </a:r>
          </a:p>
          <a:p>
            <a:pPr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  <a:latin typeface="Arial" panose="020B0604020202020204" pitchFamily="34" charset="0"/>
              </a:rPr>
              <a:t>Endocardio</a:t>
            </a:r>
            <a:r>
              <a:rPr lang="es-ES" sz="2400">
                <a:latin typeface="Arial" panose="020B0604020202020204" pitchFamily="34" charset="0"/>
              </a:rPr>
              <a:t>: Endotelio simple, tapiza el corazón por dentro.</a:t>
            </a:r>
          </a:p>
          <a:p>
            <a:pPr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  <a:latin typeface="Arial" panose="020B0604020202020204" pitchFamily="34" charset="0"/>
              </a:rPr>
              <a:t>Miocardio</a:t>
            </a:r>
            <a:r>
              <a:rPr lang="es-ES" sz="2400">
                <a:latin typeface="Arial" panose="020B0604020202020204" pitchFamily="34" charset="0"/>
              </a:rPr>
              <a:t>: Formado por tejido muscular cardíaco. Autoexcitable; no tiene estimulación por el sistema nervioso.</a:t>
            </a:r>
          </a:p>
          <a:p>
            <a:pPr>
              <a:lnSpc>
                <a:spcPct val="90000"/>
              </a:lnSpc>
            </a:pPr>
            <a:endParaRPr lang="es-ES" sz="2400">
              <a:latin typeface="Arial" panose="020B0604020202020204" pitchFamily="34" charset="0"/>
            </a:endParaRPr>
          </a:p>
        </p:txBody>
      </p:sp>
      <p:pic>
        <p:nvPicPr>
          <p:cNvPr id="60425" name="Picture 9" descr="histoloia_coraz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1" y="2420939"/>
            <a:ext cx="4321175" cy="3430587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13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panose="020B0604020202020204" pitchFamily="34" charset="0"/>
              </a:rPr>
              <a:t>El corazón: Histología</a:t>
            </a:r>
          </a:p>
        </p:txBody>
      </p:sp>
      <p:pic>
        <p:nvPicPr>
          <p:cNvPr id="76806" name="Picture 6" descr="pericardi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32" y="1758084"/>
            <a:ext cx="4881768" cy="4395066"/>
          </a:xfrm>
          <a:noFill/>
          <a:ln w="38100" cap="flat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6809" name="Picture 9" descr="teix muscular cardíac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16724" y="1531448"/>
            <a:ext cx="4365625" cy="4848715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61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panose="020B0604020202020204" pitchFamily="34" charset="0"/>
              </a:rPr>
              <a:t>Los vasos sanguíneos</a:t>
            </a:r>
          </a:p>
        </p:txBody>
      </p:sp>
      <p:pic>
        <p:nvPicPr>
          <p:cNvPr id="99335" name="Picture 7" descr="venas_arteria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216" y="1371600"/>
            <a:ext cx="8077199" cy="5334000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6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anose="020B0604020202020204" pitchFamily="34" charset="0"/>
              </a:rPr>
              <a:t>Los vasos sanguíneos: Las arterias</a:t>
            </a:r>
          </a:p>
        </p:txBody>
      </p:sp>
      <p:pic>
        <p:nvPicPr>
          <p:cNvPr id="96264" name="Picture 8" descr="arterias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1828801"/>
            <a:ext cx="4472736" cy="4881748"/>
          </a:xfrm>
          <a:noFill/>
          <a:ln w="38100" cap="flat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626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</a:rPr>
              <a:t>Llevan la sangre desde el corazón a los tejidos.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</a:rPr>
              <a:t>Histología: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FF0000"/>
                </a:solidFill>
                <a:latin typeface="Arial" panose="020B0604020202020204" pitchFamily="34" charset="0"/>
              </a:rPr>
              <a:t>Túnica adventicia, </a:t>
            </a:r>
            <a:r>
              <a:rPr lang="es-ES" sz="2400" dirty="0">
                <a:latin typeface="Arial" panose="020B0604020202020204" pitchFamily="34" charset="0"/>
              </a:rPr>
              <a:t>externa, de tejido conjuntivo.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FF0000"/>
                </a:solidFill>
                <a:latin typeface="Arial" panose="020B0604020202020204" pitchFamily="34" charset="0"/>
              </a:rPr>
              <a:t>Túnica media, </a:t>
            </a:r>
            <a:r>
              <a:rPr lang="es-ES" sz="2400" dirty="0">
                <a:latin typeface="Arial" panose="020B0604020202020204" pitchFamily="34" charset="0"/>
              </a:rPr>
              <a:t>de fibra muscular lisa.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FF0000"/>
                </a:solidFill>
                <a:latin typeface="Arial" panose="020B0604020202020204" pitchFamily="34" charset="0"/>
              </a:rPr>
              <a:t>Túnica interna, </a:t>
            </a:r>
            <a:r>
              <a:rPr lang="es-ES" sz="2400" dirty="0">
                <a:latin typeface="Arial" panose="020B0604020202020204" pitchFamily="34" charset="0"/>
              </a:rPr>
              <a:t>de endotelio.</a:t>
            </a:r>
          </a:p>
        </p:txBody>
      </p:sp>
    </p:spTree>
    <p:extLst>
      <p:ext uri="{BB962C8B-B14F-4D97-AF65-F5344CB8AC3E}">
        <p14:creationId xmlns:p14="http://schemas.microsoft.com/office/powerpoint/2010/main" val="284693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anose="020B0604020202020204" pitchFamily="34" charset="0"/>
              </a:rPr>
              <a:t>Los vasos sanguíneos: Las venas</a:t>
            </a:r>
          </a:p>
        </p:txBody>
      </p:sp>
      <p:pic>
        <p:nvPicPr>
          <p:cNvPr id="105478" name="Picture 6" descr="venas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70327"/>
            <a:ext cx="4648200" cy="5127263"/>
          </a:xfrm>
          <a:noFill/>
          <a:ln w="38100" cap="flat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547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800" dirty="0">
                <a:latin typeface="Arial" panose="020B0604020202020204" pitchFamily="34" charset="0"/>
              </a:rPr>
              <a:t>Devuelven la sangre desde los tejidos hasta el corazón.</a:t>
            </a:r>
          </a:p>
          <a:p>
            <a:pPr>
              <a:lnSpc>
                <a:spcPct val="80000"/>
              </a:lnSpc>
            </a:pPr>
            <a:r>
              <a:rPr lang="es-ES" sz="2800" dirty="0">
                <a:latin typeface="Arial" panose="020B0604020202020204" pitchFamily="34" charset="0"/>
              </a:rPr>
              <a:t>Histología:</a:t>
            </a:r>
          </a:p>
          <a:p>
            <a:pPr lvl="1">
              <a:lnSpc>
                <a:spcPct val="8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Túnica adventicia, </a:t>
            </a:r>
            <a:r>
              <a:rPr lang="es-ES" sz="2000" dirty="0">
                <a:latin typeface="Arial" panose="020B0604020202020204" pitchFamily="34" charset="0"/>
              </a:rPr>
              <a:t>más gruesa que en arterias.</a:t>
            </a:r>
          </a:p>
          <a:p>
            <a:pPr lvl="1">
              <a:lnSpc>
                <a:spcPct val="8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Túnica media</a:t>
            </a:r>
            <a:r>
              <a:rPr lang="es-ES" sz="2000" dirty="0">
                <a:latin typeface="Arial" panose="020B0604020202020204" pitchFamily="34" charset="0"/>
              </a:rPr>
              <a:t>, más delgada que en las arterias.</a:t>
            </a:r>
          </a:p>
          <a:p>
            <a:pPr lvl="1">
              <a:lnSpc>
                <a:spcPct val="80000"/>
              </a:lnSpc>
            </a:pP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Túnica interna</a:t>
            </a:r>
            <a:r>
              <a:rPr lang="es-ES" sz="2000" dirty="0">
                <a:latin typeface="Arial" panose="020B0604020202020204" pitchFamily="34" charset="0"/>
              </a:rPr>
              <a:t>.</a:t>
            </a:r>
          </a:p>
          <a:p>
            <a:pPr lvl="1">
              <a:lnSpc>
                <a:spcPct val="80000"/>
              </a:lnSpc>
            </a:pPr>
            <a:r>
              <a:rPr lang="es-ES" sz="2000" dirty="0">
                <a:latin typeface="Arial" panose="020B0604020202020204" pitchFamily="34" charset="0"/>
              </a:rPr>
              <a:t>Tienen </a:t>
            </a:r>
            <a:r>
              <a:rPr lang="es-ES" sz="2000" dirty="0">
                <a:solidFill>
                  <a:srgbClr val="FF0000"/>
                </a:solidFill>
                <a:latin typeface="Arial" panose="020B0604020202020204" pitchFamily="34" charset="0"/>
              </a:rPr>
              <a:t>válvulas</a:t>
            </a:r>
            <a:r>
              <a:rPr lang="es-ES" sz="2000" dirty="0">
                <a:latin typeface="Arial" panose="020B0604020202020204" pitchFamily="34" charset="0"/>
              </a:rPr>
              <a:t> que evitan el retroceso de la sangre</a:t>
            </a:r>
          </a:p>
        </p:txBody>
      </p:sp>
    </p:spTree>
    <p:extLst>
      <p:ext uri="{BB962C8B-B14F-4D97-AF65-F5344CB8AC3E}">
        <p14:creationId xmlns:p14="http://schemas.microsoft.com/office/powerpoint/2010/main" val="186593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http://image.slidesharecdn.com/corazonexpo-120917025228-phpapp02/95/anatomia-y-fisiologia-del-corazon-8-728.jpg?cb=13478683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865"/>
            <a:ext cx="12192000" cy="693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09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http://image.slidesharecdn.com/corazonexpo-120917025228-phpapp02/95/anatomia-y-fisiologia-del-corazon-9-728.jpg?cb=13478683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78"/>
            <a:ext cx="12192000" cy="682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47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anose="020B0604020202020204" pitchFamily="34" charset="0"/>
              </a:rPr>
              <a:t>El corazón: Morfología y estructura</a:t>
            </a:r>
          </a:p>
        </p:txBody>
      </p:sp>
      <p:pic>
        <p:nvPicPr>
          <p:cNvPr id="58373" name="Picture 5" descr="valvulas_cardiaca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066926"/>
            <a:ext cx="5671344" cy="4537075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74" name="Picture 6" descr="valvulas_cardiacas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05464" y="2066926"/>
            <a:ext cx="4537075" cy="4537075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400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http://image.slidesharecdn.com/circulatorio-090730181857-phpapp01/95/circulatorio-3-728.jpg?cb=1248996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2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77334" y="342900"/>
            <a:ext cx="5990166" cy="762000"/>
          </a:xfrm>
        </p:spPr>
        <p:txBody>
          <a:bodyPr/>
          <a:lstStyle/>
          <a:p>
            <a:r>
              <a:rPr lang="es-ES" dirty="0">
                <a:latin typeface="Arial" panose="020B0604020202020204" pitchFamily="34" charset="0"/>
              </a:rPr>
              <a:t>Principales arterias y venas</a:t>
            </a:r>
          </a:p>
        </p:txBody>
      </p:sp>
      <p:pic>
        <p:nvPicPr>
          <p:cNvPr id="113670" name="Picture 6" descr="arteria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1517183"/>
            <a:ext cx="4781550" cy="5122329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3671" name="Picture 7" descr="ven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76" y="1352550"/>
            <a:ext cx="4943779" cy="5245101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25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panose="020B0604020202020204" pitchFamily="34" charset="0"/>
              </a:rPr>
              <a:t>El sistema linfático</a:t>
            </a:r>
          </a:p>
        </p:txBody>
      </p:sp>
      <p:pic>
        <p:nvPicPr>
          <p:cNvPr id="116746" name="Picture 10" descr="sistema_linfatic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828800"/>
            <a:ext cx="3631398" cy="4982856"/>
          </a:xfr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674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664200" y="1828800"/>
            <a:ext cx="4546600" cy="4768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latin typeface="Arial" panose="020B0604020202020204" pitchFamily="34" charset="0"/>
              </a:rPr>
              <a:t>Sistema de conductos que transportan linfa.</a:t>
            </a:r>
          </a:p>
          <a:p>
            <a:pPr>
              <a:lnSpc>
                <a:spcPct val="90000"/>
              </a:lnSpc>
            </a:pPr>
            <a:r>
              <a:rPr lang="es-ES" sz="2800">
                <a:latin typeface="Arial" panose="020B0604020202020204" pitchFamily="34" charset="0"/>
              </a:rPr>
              <a:t>Funciones:</a:t>
            </a:r>
          </a:p>
          <a:p>
            <a:pPr lvl="1">
              <a:lnSpc>
                <a:spcPct val="90000"/>
              </a:lnSpc>
            </a:pPr>
            <a:r>
              <a:rPr lang="es-ES" sz="2400">
                <a:latin typeface="Arial" panose="020B0604020202020204" pitchFamily="34" charset="0"/>
              </a:rPr>
              <a:t>Recoger el plasma sanguíneo extravasado y devolverlo a la sangre.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latin typeface="Arial" panose="020B0604020202020204" pitchFamily="34" charset="0"/>
              </a:rPr>
              <a:t>Transportar grasas absorbidas en el intestino por los vasos quilíferos.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latin typeface="Arial" panose="020B0604020202020204" pitchFamily="34" charset="0"/>
              </a:rPr>
              <a:t>Madurar linfocitos en los ganglios linfáticos.</a:t>
            </a:r>
          </a:p>
        </p:txBody>
      </p:sp>
    </p:spTree>
    <p:extLst>
      <p:ext uri="{BB962C8B-B14F-4D97-AF65-F5344CB8AC3E}">
        <p14:creationId xmlns:p14="http://schemas.microsoft.com/office/powerpoint/2010/main" val="12215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79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289048" cy="1325563"/>
          </a:xfrm>
        </p:spPr>
        <p:txBody>
          <a:bodyPr/>
          <a:lstStyle/>
          <a:p>
            <a:r>
              <a:rPr lang="es-MX" dirty="0" smtClean="0"/>
              <a:t>Sangre </a:t>
            </a:r>
            <a:endParaRPr lang="es-MX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388" y="1690687"/>
            <a:ext cx="10848276" cy="483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7425" indent="-2936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1113" indent="-2921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86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anose="05000000000000000000" pitchFamily="2" charset="2"/>
              <a:buChar char="l"/>
              <a:tabLst/>
              <a:defRPr/>
            </a:pPr>
            <a:r>
              <a:rPr kumimoji="0" lang="es-ES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El sistema circulatorio: Corazón, vasos sanguíneos y sangre.</a:t>
            </a:r>
            <a:endParaRPr kumimoji="0" lang="es-ES" sz="17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692150" marR="0" lvl="1" indent="-3476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99"/>
              </a:buClr>
              <a:buSzPct val="70000"/>
              <a:buFont typeface="Wingdings" panose="05000000000000000000" pitchFamily="2" charset="2"/>
              <a:buChar char="l"/>
              <a:tabLst/>
              <a:defRPr/>
            </a:pPr>
            <a:r>
              <a:rPr kumimoji="0" lang="es-ES" sz="18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Sangre:</a:t>
            </a:r>
          </a:p>
          <a:p>
            <a:pPr marL="987425" marR="0" lvl="2" indent="-2936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CC00"/>
              </a:buClr>
              <a:buSzPct val="70000"/>
              <a:buFont typeface="Wingdings" panose="05000000000000000000" pitchFamily="2" charset="2"/>
              <a:buChar char="l"/>
              <a:tabLst/>
              <a:defRPr/>
            </a:pPr>
            <a:r>
              <a:rPr kumimoji="0" lang="es-ES" sz="1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compuesta por dos partes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Plasma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: parte líquida (55%). Aspecto amarillento formado por agua (99%) y sustancias disueltas.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Células sanguíneas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: (45%). Se forman en la médula ósea roja. Son de 3 tipos:</a:t>
            </a:r>
          </a:p>
          <a:p>
            <a:pPr marL="1598613" marR="0" lvl="4" indent="-3159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8D8EC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</a:rPr>
              <a:t>Glóbulos rojos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</a:rPr>
              <a:t>eritrocitos o hematíes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</a:rPr>
              <a:t>: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las más abundantes. No tienen núcleo. Compuestos por hemoglobina (da color rojo)</a:t>
            </a:r>
          </a:p>
          <a:p>
            <a:pPr marL="1598613" marR="0" lvl="4" indent="-3159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8D8EC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</a:rPr>
              <a:t>Glóbulos blancos o leucocitos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: los menos abundantes. Tienen núcleo. Hay varios tipos</a:t>
            </a:r>
          </a:p>
          <a:p>
            <a:pPr marL="1598613" marR="0" lvl="4" indent="-3159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8D8EC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</a:rPr>
              <a:t>Plaquetas o trombocitos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: son fragmentos de células. Se agrupan en pequeños grupos.</a:t>
            </a:r>
          </a:p>
          <a:p>
            <a:pPr marL="987425" marR="0" lvl="2" indent="-2936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CC00"/>
              </a:buClr>
              <a:buSzPct val="70000"/>
              <a:buFont typeface="Wingdings" panose="05000000000000000000" pitchFamily="2" charset="2"/>
              <a:buChar char="l"/>
              <a:tabLst/>
              <a:defRPr/>
            </a:pPr>
            <a:r>
              <a:rPr kumimoji="0" lang="es-ES" sz="1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Función de la sangre: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Transporte de sustancias sólidas como nutrientes o desechos y transporte de gases respiratorios. El CO2 es transportado por el plasma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	(se disuelve bien en agua) y el O2 por la hemoglobina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	de los </a:t>
            </a:r>
            <a:r>
              <a:rPr kumimoji="0" lang="es-E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glóbulos rojos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Distribuye el calor corporal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Defensa: los </a:t>
            </a:r>
            <a:r>
              <a:rPr kumimoji="0" lang="es-E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glóbulos blancos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defienden al organismo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Control de las hemorragias: las </a:t>
            </a:r>
            <a:r>
              <a:rPr kumimoji="0" lang="es-E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plaquetas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coagulan la</a:t>
            </a:r>
          </a:p>
          <a:p>
            <a:pPr marL="1281113" marR="0" lvl="3" indent="-2921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	sangre y detienen hemorragias.</a:t>
            </a:r>
            <a:endParaRPr kumimoji="0" lang="es-ES" sz="1500" b="0" i="0" u="sng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343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35" y="1281710"/>
            <a:ext cx="3797957" cy="39459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350" y="-68261"/>
            <a:ext cx="7486650" cy="698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panose="020B0604020202020204" pitchFamily="34" charset="0"/>
              </a:rPr>
              <a:t>Presión sanguínea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774825" y="2060576"/>
            <a:ext cx="4038600" cy="4302125"/>
          </a:xfrm>
        </p:spPr>
        <p:txBody>
          <a:bodyPr/>
          <a:lstStyle/>
          <a:p>
            <a:r>
              <a:rPr lang="es-ES" sz="2400" dirty="0">
                <a:latin typeface="Arial" panose="020B0604020202020204" pitchFamily="34" charset="0"/>
              </a:rPr>
              <a:t>Es la presión que ejerce la sangre sobre las paredes de las arterias.</a:t>
            </a:r>
          </a:p>
          <a:p>
            <a:r>
              <a:rPr lang="es-ES" sz="2400" dirty="0">
                <a:latin typeface="Arial" panose="020B0604020202020204" pitchFamily="34" charset="0"/>
              </a:rPr>
              <a:t>Se mide con el </a:t>
            </a:r>
            <a:r>
              <a:rPr lang="es-ES" sz="2400" dirty="0">
                <a:solidFill>
                  <a:srgbClr val="FF0000"/>
                </a:solidFill>
                <a:latin typeface="Arial" panose="020B0604020202020204" pitchFamily="34" charset="0"/>
              </a:rPr>
              <a:t>esfigmomanómetro.</a:t>
            </a:r>
          </a:p>
          <a:p>
            <a:r>
              <a:rPr lang="es-ES" sz="2400" dirty="0">
                <a:latin typeface="Arial" panose="020B0604020202020204" pitchFamily="34" charset="0"/>
              </a:rPr>
              <a:t>La presión </a:t>
            </a:r>
            <a:r>
              <a:rPr lang="es-ES" sz="2400" dirty="0">
                <a:solidFill>
                  <a:srgbClr val="000066"/>
                </a:solidFill>
                <a:latin typeface="Arial" panose="020B0604020202020204" pitchFamily="34" charset="0"/>
              </a:rPr>
              <a:t>máxima</a:t>
            </a:r>
            <a:r>
              <a:rPr lang="es-ES" sz="2400" dirty="0">
                <a:latin typeface="Arial" panose="020B0604020202020204" pitchFamily="34" charset="0"/>
              </a:rPr>
              <a:t> coincide con la sístole ventricular.</a:t>
            </a:r>
          </a:p>
          <a:p>
            <a:r>
              <a:rPr lang="es-ES" sz="2400" dirty="0">
                <a:latin typeface="Arial" panose="020B0604020202020204" pitchFamily="34" charset="0"/>
              </a:rPr>
              <a:t>La </a:t>
            </a:r>
            <a:r>
              <a:rPr lang="es-ES" sz="2400" dirty="0">
                <a:solidFill>
                  <a:srgbClr val="000066"/>
                </a:solidFill>
                <a:latin typeface="Arial" panose="020B0604020202020204" pitchFamily="34" charset="0"/>
              </a:rPr>
              <a:t>mínima</a:t>
            </a:r>
            <a:r>
              <a:rPr lang="es-ES" sz="2400" dirty="0">
                <a:latin typeface="Arial" panose="020B0604020202020204" pitchFamily="34" charset="0"/>
              </a:rPr>
              <a:t> coincide con la diástole.</a:t>
            </a:r>
          </a:p>
          <a:p>
            <a:endParaRPr lang="es-ES" sz="2400" dirty="0">
              <a:latin typeface="Arial" panose="020B0604020202020204" pitchFamily="34" charset="0"/>
            </a:endParaRPr>
          </a:p>
        </p:txBody>
      </p:sp>
      <p:pic>
        <p:nvPicPr>
          <p:cNvPr id="110601" name="Picture 9" descr="tabla_presion_arteri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1989138"/>
            <a:ext cx="4464050" cy="229235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602" name="Picture 10" descr="Esfigmomanomet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9" y="4437063"/>
            <a:ext cx="4465637" cy="2138362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7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11201400" cy="22478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El sistema cardiovascular o circulatorio tiene como función principal el aporte y remoción de gases, nutrientes, hormonas, etc. de los diferentes órganos y tejidos del cuerpo, lo que se cumple mediante el funcionamiento integrado y coordinado del corazón, los vasos sanguíneos y la sangre.</a:t>
            </a:r>
          </a:p>
        </p:txBody>
      </p:sp>
    </p:spTree>
    <p:extLst>
      <p:ext uri="{BB962C8B-B14F-4D97-AF65-F5344CB8AC3E}">
        <p14:creationId xmlns:p14="http://schemas.microsoft.com/office/powerpoint/2010/main" val="24557551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4635505" y="2967335"/>
            <a:ext cx="2920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</a:rPr>
              <a:t>GRACIAS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6420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3900" y="0"/>
            <a:ext cx="4062984" cy="1325563"/>
          </a:xfrm>
        </p:spPr>
        <p:txBody>
          <a:bodyPr/>
          <a:lstStyle/>
          <a:p>
            <a:r>
              <a:rPr lang="es-MX" dirty="0" smtClean="0"/>
              <a:t>Eje del corazón</a:t>
            </a:r>
            <a:endParaRPr lang="es-MX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" y="1438720"/>
            <a:ext cx="6743700" cy="541927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FF99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</a:rPr>
              <a:t>Forma y orientación:</a:t>
            </a:r>
            <a:r>
              <a:rPr kumimoji="0" lang="es-E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</a:rPr>
              <a:t> El corazón tiene forma de pirámide triangular o cono, cuyo vértice se dirige hacia abajo, hacia la izquierda y hacia delante, y la base se dirige hacia la derecha, hacia arriba y un poco hacia atrás.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153" y="1438720"/>
            <a:ext cx="5141847" cy="501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30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03" y="-297"/>
            <a:ext cx="9144793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8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99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-36576"/>
            <a:ext cx="9192768" cy="689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3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03" y="-297"/>
            <a:ext cx="9144793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73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87" y="0"/>
            <a:ext cx="6611113" cy="4958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781" y="4340134"/>
            <a:ext cx="5761219" cy="251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5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1_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2_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2236</TotalTime>
  <Words>918</Words>
  <Application>Microsoft Office PowerPoint</Application>
  <PresentationFormat>Personalizado</PresentationFormat>
  <Paragraphs>133</Paragraphs>
  <Slides>38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Onda</vt:lpstr>
      <vt:lpstr>2_Onda</vt:lpstr>
      <vt:lpstr>Faceta</vt:lpstr>
      <vt:lpstr>1_Faceta</vt:lpstr>
      <vt:lpstr>2_Faceta</vt:lpstr>
      <vt:lpstr>Presentación de PowerPoint</vt:lpstr>
      <vt:lpstr>Anatomofisiologia del sistema cardiovascular</vt:lpstr>
      <vt:lpstr>El corazón: Morfología y estructura</vt:lpstr>
      <vt:lpstr>Eje del corazón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Arterias coronarias</vt:lpstr>
      <vt:lpstr>La circulación sanguínea</vt:lpstr>
      <vt:lpstr>La circulación sanguínea</vt:lpstr>
      <vt:lpstr>Presentación de PowerPoint</vt:lpstr>
      <vt:lpstr>Presentación de PowerPoint</vt:lpstr>
      <vt:lpstr>Regulación de la actividad cardíaca</vt:lpstr>
      <vt:lpstr>Regulación de la actividad cardíaca</vt:lpstr>
      <vt:lpstr>Presentación de PowerPoint</vt:lpstr>
      <vt:lpstr>Presentación de PowerPoint</vt:lpstr>
      <vt:lpstr>Electrocardiograma</vt:lpstr>
      <vt:lpstr>El corazón: Histología</vt:lpstr>
      <vt:lpstr>El corazón: Histología</vt:lpstr>
      <vt:lpstr>Los vasos sanguíneos</vt:lpstr>
      <vt:lpstr>Los vasos sanguíneos: Las arterias</vt:lpstr>
      <vt:lpstr>Los vasos sanguíneos: Las venas</vt:lpstr>
      <vt:lpstr>Presentación de PowerPoint</vt:lpstr>
      <vt:lpstr>Presentación de PowerPoint</vt:lpstr>
      <vt:lpstr>Presentación de PowerPoint</vt:lpstr>
      <vt:lpstr>Principales arterias y venas</vt:lpstr>
      <vt:lpstr>El sistema linfático</vt:lpstr>
      <vt:lpstr>Presentación de PowerPoint</vt:lpstr>
      <vt:lpstr>Sangre </vt:lpstr>
      <vt:lpstr>Presentación de PowerPoint</vt:lpstr>
      <vt:lpstr>Presión sanguínea</vt:lpstr>
      <vt:lpstr>CONCLUSION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JESANT</dc:creator>
  <cp:lastModifiedBy>jesant88@hotmail.com</cp:lastModifiedBy>
  <cp:revision>26</cp:revision>
  <dcterms:created xsi:type="dcterms:W3CDTF">2014-11-18T01:45:08Z</dcterms:created>
  <dcterms:modified xsi:type="dcterms:W3CDTF">2015-10-02T23:05:20Z</dcterms:modified>
</cp:coreProperties>
</file>