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369" r:id="rId6"/>
    <p:sldId id="392" r:id="rId7"/>
    <p:sldId id="317" r:id="rId8"/>
    <p:sldId id="318" r:id="rId9"/>
    <p:sldId id="319" r:id="rId10"/>
    <p:sldId id="378" r:id="rId11"/>
    <p:sldId id="320" r:id="rId12"/>
    <p:sldId id="321" r:id="rId13"/>
    <p:sldId id="322" r:id="rId14"/>
    <p:sldId id="390" r:id="rId15"/>
    <p:sldId id="323" r:id="rId16"/>
    <p:sldId id="379" r:id="rId17"/>
    <p:sldId id="324" r:id="rId18"/>
    <p:sldId id="381" r:id="rId19"/>
    <p:sldId id="325" r:id="rId20"/>
    <p:sldId id="393" r:id="rId21"/>
    <p:sldId id="387" r:id="rId22"/>
    <p:sldId id="327" r:id="rId23"/>
    <p:sldId id="328" r:id="rId24"/>
    <p:sldId id="329" r:id="rId25"/>
    <p:sldId id="330" r:id="rId26"/>
    <p:sldId id="388" r:id="rId27"/>
    <p:sldId id="382" r:id="rId28"/>
    <p:sldId id="384" r:id="rId29"/>
    <p:sldId id="332" r:id="rId30"/>
    <p:sldId id="333" r:id="rId31"/>
    <p:sldId id="334" r:id="rId32"/>
    <p:sldId id="335" r:id="rId33"/>
    <p:sldId id="389" r:id="rId34"/>
    <p:sldId id="336" r:id="rId35"/>
    <p:sldId id="391" r:id="rId36"/>
    <p:sldId id="337" r:id="rId37"/>
    <p:sldId id="395" r:id="rId38"/>
    <p:sldId id="386" r:id="rId3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BD4870-EE53-461F-A274-D361BF48CA14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FD036FC-983E-40D2-8317-B5550AA7CF04}">
      <dgm:prSet phldrT="[Texto]" custT="1"/>
      <dgm:spPr/>
      <dgm:t>
        <a:bodyPr/>
        <a:lstStyle/>
        <a:p>
          <a:r>
            <a:rPr lang="es-MX" sz="3200" dirty="0" smtClean="0">
              <a:solidFill>
                <a:schemeClr val="accent3"/>
              </a:solidFill>
            </a:rPr>
            <a:t>Etnografía</a:t>
          </a:r>
          <a:r>
            <a:rPr lang="es-MX" sz="1800" dirty="0" smtClean="0"/>
            <a:t> </a:t>
          </a:r>
          <a:endParaRPr lang="es-MX" sz="1800" dirty="0"/>
        </a:p>
      </dgm:t>
    </dgm:pt>
    <dgm:pt modelId="{329C4B8D-9CE0-4718-BA36-5146AFFF39B6}" type="parTrans" cxnId="{A7258105-68A4-4F21-878A-6EA8F2B21779}">
      <dgm:prSet/>
      <dgm:spPr/>
      <dgm:t>
        <a:bodyPr/>
        <a:lstStyle/>
        <a:p>
          <a:endParaRPr lang="es-MX"/>
        </a:p>
      </dgm:t>
    </dgm:pt>
    <dgm:pt modelId="{3C135A00-211B-4B3C-946B-6651D59C37EB}" type="sibTrans" cxnId="{A7258105-68A4-4F21-878A-6EA8F2B21779}">
      <dgm:prSet/>
      <dgm:spPr/>
      <dgm:t>
        <a:bodyPr/>
        <a:lstStyle/>
        <a:p>
          <a:endParaRPr lang="es-MX"/>
        </a:p>
      </dgm:t>
    </dgm:pt>
    <dgm:pt modelId="{88C3D845-1A6C-4A4F-8E72-743BDD955EE3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Proceso</a:t>
          </a:r>
          <a:endParaRPr lang="es-MX" sz="2000" dirty="0">
            <a:solidFill>
              <a:schemeClr val="accent3">
                <a:lumMod val="60000"/>
                <a:lumOff val="40000"/>
              </a:schemeClr>
            </a:solidFill>
          </a:endParaRPr>
        </a:p>
      </dgm:t>
    </dgm:pt>
    <dgm:pt modelId="{1576CDD6-1709-4537-8321-801C87504B28}" type="parTrans" cxnId="{2E41F041-F74E-457F-A46F-A6D9A35C5F7E}">
      <dgm:prSet/>
      <dgm:spPr/>
      <dgm:t>
        <a:bodyPr/>
        <a:lstStyle/>
        <a:p>
          <a:endParaRPr lang="es-MX"/>
        </a:p>
      </dgm:t>
    </dgm:pt>
    <dgm:pt modelId="{CA91AD8B-DADD-425C-B731-2D7F88DA8A20}" type="sibTrans" cxnId="{2E41F041-F74E-457F-A46F-A6D9A35C5F7E}">
      <dgm:prSet/>
      <dgm:spPr/>
      <dgm:t>
        <a:bodyPr/>
        <a:lstStyle/>
        <a:p>
          <a:endParaRPr lang="es-MX"/>
        </a:p>
      </dgm:t>
    </dgm:pt>
    <dgm:pt modelId="{F1169BDF-3C1F-437B-9EAE-E81237EDB3E3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Descripción</a:t>
          </a:r>
          <a:endParaRPr lang="es-MX" sz="2000" dirty="0">
            <a:solidFill>
              <a:schemeClr val="accent3">
                <a:lumMod val="60000"/>
                <a:lumOff val="40000"/>
              </a:schemeClr>
            </a:solidFill>
          </a:endParaRPr>
        </a:p>
      </dgm:t>
    </dgm:pt>
    <dgm:pt modelId="{CE53A157-C0F1-481F-AE17-C3FC94956297}" type="parTrans" cxnId="{D162858A-466B-4293-8382-7BA749410C78}">
      <dgm:prSet/>
      <dgm:spPr/>
      <dgm:t>
        <a:bodyPr/>
        <a:lstStyle/>
        <a:p>
          <a:endParaRPr lang="es-MX"/>
        </a:p>
      </dgm:t>
    </dgm:pt>
    <dgm:pt modelId="{11B82DD8-7B73-4EA8-9DF8-38B8662415AC}" type="sibTrans" cxnId="{D162858A-466B-4293-8382-7BA749410C78}">
      <dgm:prSet/>
      <dgm:spPr/>
      <dgm:t>
        <a:bodyPr/>
        <a:lstStyle/>
        <a:p>
          <a:endParaRPr lang="es-MX"/>
        </a:p>
      </dgm:t>
    </dgm:pt>
    <dgm:pt modelId="{5E77CD2A-EAED-4285-B72B-751DC97DAB40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Reconstrucción</a:t>
          </a:r>
          <a:endParaRPr lang="es-MX" sz="2000" dirty="0">
            <a:solidFill>
              <a:schemeClr val="accent3">
                <a:lumMod val="60000"/>
                <a:lumOff val="40000"/>
              </a:schemeClr>
            </a:solidFill>
          </a:endParaRPr>
        </a:p>
      </dgm:t>
    </dgm:pt>
    <dgm:pt modelId="{322B31E0-0CB0-465F-9E66-0F0F77F401F9}" type="parTrans" cxnId="{BD57BE32-D4DA-4252-9186-2A3A99741CFE}">
      <dgm:prSet/>
      <dgm:spPr/>
      <dgm:t>
        <a:bodyPr/>
        <a:lstStyle/>
        <a:p>
          <a:endParaRPr lang="es-MX"/>
        </a:p>
      </dgm:t>
    </dgm:pt>
    <dgm:pt modelId="{C2866297-9B6B-444D-BF4E-C609F3B1C602}" type="sibTrans" cxnId="{BD57BE32-D4DA-4252-9186-2A3A99741CFE}">
      <dgm:prSet/>
      <dgm:spPr/>
      <dgm:t>
        <a:bodyPr/>
        <a:lstStyle/>
        <a:p>
          <a:endParaRPr lang="es-MX"/>
        </a:p>
      </dgm:t>
    </dgm:pt>
    <dgm:pt modelId="{8D267046-28F1-49DE-83F0-DB829E45392D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accent3">
                  <a:lumMod val="60000"/>
                  <a:lumOff val="40000"/>
                </a:schemeClr>
              </a:solidFill>
            </a:rPr>
            <a:t>Investigación</a:t>
          </a:r>
          <a:endParaRPr lang="es-MX" sz="2000" dirty="0">
            <a:solidFill>
              <a:schemeClr val="accent3">
                <a:lumMod val="60000"/>
                <a:lumOff val="40000"/>
              </a:schemeClr>
            </a:solidFill>
          </a:endParaRPr>
        </a:p>
      </dgm:t>
    </dgm:pt>
    <dgm:pt modelId="{11E4BD4D-2B30-44D6-A2E0-14D7FE7CFF18}" type="parTrans" cxnId="{46E87166-2644-44FE-8A98-88F089F28CC4}">
      <dgm:prSet/>
      <dgm:spPr/>
      <dgm:t>
        <a:bodyPr/>
        <a:lstStyle/>
        <a:p>
          <a:endParaRPr lang="es-MX"/>
        </a:p>
      </dgm:t>
    </dgm:pt>
    <dgm:pt modelId="{9FF4AD39-2C19-4A94-B9A9-BAE06C4153C6}" type="sibTrans" cxnId="{46E87166-2644-44FE-8A98-88F089F28CC4}">
      <dgm:prSet/>
      <dgm:spPr/>
      <dgm:t>
        <a:bodyPr/>
        <a:lstStyle/>
        <a:p>
          <a:endParaRPr lang="es-MX"/>
        </a:p>
      </dgm:t>
    </dgm:pt>
    <dgm:pt modelId="{398D4603-3017-467A-8B92-D22A8AF00D36}" type="pres">
      <dgm:prSet presAssocID="{B5BD4870-EE53-461F-A274-D361BF48CA1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8C435D1-482C-4A05-9285-42607CEF796C}" type="pres">
      <dgm:prSet presAssocID="{BFD036FC-983E-40D2-8317-B5550AA7CF04}" presName="centerShape" presStyleLbl="node0" presStyleIdx="0" presStyleCnt="1" custScaleX="140097" custLinFactNeighborX="3244" custLinFactNeighborY="-951"/>
      <dgm:spPr/>
      <dgm:t>
        <a:bodyPr/>
        <a:lstStyle/>
        <a:p>
          <a:endParaRPr lang="es-MX"/>
        </a:p>
      </dgm:t>
    </dgm:pt>
    <dgm:pt modelId="{4513E673-9817-4959-A529-243E10DAF832}" type="pres">
      <dgm:prSet presAssocID="{88C3D845-1A6C-4A4F-8E72-743BDD955EE3}" presName="node" presStyleLbl="node1" presStyleIdx="0" presStyleCnt="4" custRadScaleRad="100077" custRadScaleInc="28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03F0C0-CA59-487B-B0D9-B84BED008862}" type="pres">
      <dgm:prSet presAssocID="{88C3D845-1A6C-4A4F-8E72-743BDD955EE3}" presName="dummy" presStyleCnt="0"/>
      <dgm:spPr/>
    </dgm:pt>
    <dgm:pt modelId="{266A2292-D9B6-454E-9EE4-D3C6EA1C4250}" type="pres">
      <dgm:prSet presAssocID="{CA91AD8B-DADD-425C-B731-2D7F88DA8A20}" presName="sibTrans" presStyleLbl="sibTrans2D1" presStyleIdx="0" presStyleCnt="4"/>
      <dgm:spPr/>
      <dgm:t>
        <a:bodyPr/>
        <a:lstStyle/>
        <a:p>
          <a:endParaRPr lang="es-MX"/>
        </a:p>
      </dgm:t>
    </dgm:pt>
    <dgm:pt modelId="{3B1355E7-155A-42E0-8D1E-887BA7E082AE}" type="pres">
      <dgm:prSet presAssocID="{F1169BDF-3C1F-437B-9EAE-E81237EDB3E3}" presName="node" presStyleLbl="node1" presStyleIdx="1" presStyleCnt="4" custScaleX="1332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036126-34C2-4BF0-9008-CDC466B7DA4A}" type="pres">
      <dgm:prSet presAssocID="{F1169BDF-3C1F-437B-9EAE-E81237EDB3E3}" presName="dummy" presStyleCnt="0"/>
      <dgm:spPr/>
    </dgm:pt>
    <dgm:pt modelId="{A449403F-8ED6-465F-B8B7-B0B359FAB0F6}" type="pres">
      <dgm:prSet presAssocID="{11B82DD8-7B73-4EA8-9DF8-38B8662415AC}" presName="sibTrans" presStyleLbl="sibTrans2D1" presStyleIdx="1" presStyleCnt="4"/>
      <dgm:spPr/>
      <dgm:t>
        <a:bodyPr/>
        <a:lstStyle/>
        <a:p>
          <a:endParaRPr lang="es-MX"/>
        </a:p>
      </dgm:t>
    </dgm:pt>
    <dgm:pt modelId="{73C33FBC-B847-4AEC-82B4-529CC2B1A88E}" type="pres">
      <dgm:prSet presAssocID="{5E77CD2A-EAED-4285-B72B-751DC97DAB40}" presName="node" presStyleLbl="node1" presStyleIdx="2" presStyleCnt="4" custScaleX="23965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868909-3ADC-428C-A68B-62FEC417D8E4}" type="pres">
      <dgm:prSet presAssocID="{5E77CD2A-EAED-4285-B72B-751DC97DAB40}" presName="dummy" presStyleCnt="0"/>
      <dgm:spPr/>
    </dgm:pt>
    <dgm:pt modelId="{B66694BA-3E54-4608-B301-5109310231A2}" type="pres">
      <dgm:prSet presAssocID="{C2866297-9B6B-444D-BF4E-C609F3B1C602}" presName="sibTrans" presStyleLbl="sibTrans2D1" presStyleIdx="2" presStyleCnt="4"/>
      <dgm:spPr/>
      <dgm:t>
        <a:bodyPr/>
        <a:lstStyle/>
        <a:p>
          <a:endParaRPr lang="es-MX"/>
        </a:p>
      </dgm:t>
    </dgm:pt>
    <dgm:pt modelId="{2965446C-E697-4A9E-B19A-BBA517031D06}" type="pres">
      <dgm:prSet presAssocID="{8D267046-28F1-49DE-83F0-DB829E45392D}" presName="node" presStyleLbl="node1" presStyleIdx="3" presStyleCnt="4" custScaleX="16349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22966E-B2FC-4A28-9F6D-42DC568B3ADF}" type="pres">
      <dgm:prSet presAssocID="{8D267046-28F1-49DE-83F0-DB829E45392D}" presName="dummy" presStyleCnt="0"/>
      <dgm:spPr/>
    </dgm:pt>
    <dgm:pt modelId="{6BC849C6-3E49-4EFF-AE28-1B2319BB7B1F}" type="pres">
      <dgm:prSet presAssocID="{9FF4AD39-2C19-4A94-B9A9-BAE06C4153C6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9B318A75-B4C9-4C18-9506-9DBBECA31934}" type="presOf" srcId="{F1169BDF-3C1F-437B-9EAE-E81237EDB3E3}" destId="{3B1355E7-155A-42E0-8D1E-887BA7E082AE}" srcOrd="0" destOrd="0" presId="urn:microsoft.com/office/officeart/2005/8/layout/radial6"/>
    <dgm:cxn modelId="{CC69CF29-CBF5-4D8C-ABA5-26622A6954E5}" type="presOf" srcId="{C2866297-9B6B-444D-BF4E-C609F3B1C602}" destId="{B66694BA-3E54-4608-B301-5109310231A2}" srcOrd="0" destOrd="0" presId="urn:microsoft.com/office/officeart/2005/8/layout/radial6"/>
    <dgm:cxn modelId="{BD57BE32-D4DA-4252-9186-2A3A99741CFE}" srcId="{BFD036FC-983E-40D2-8317-B5550AA7CF04}" destId="{5E77CD2A-EAED-4285-B72B-751DC97DAB40}" srcOrd="2" destOrd="0" parTransId="{322B31E0-0CB0-465F-9E66-0F0F77F401F9}" sibTransId="{C2866297-9B6B-444D-BF4E-C609F3B1C602}"/>
    <dgm:cxn modelId="{D162858A-466B-4293-8382-7BA749410C78}" srcId="{BFD036FC-983E-40D2-8317-B5550AA7CF04}" destId="{F1169BDF-3C1F-437B-9EAE-E81237EDB3E3}" srcOrd="1" destOrd="0" parTransId="{CE53A157-C0F1-481F-AE17-C3FC94956297}" sibTransId="{11B82DD8-7B73-4EA8-9DF8-38B8662415AC}"/>
    <dgm:cxn modelId="{33697BFA-8AAE-499C-AE8F-3F704E67221D}" type="presOf" srcId="{BFD036FC-983E-40D2-8317-B5550AA7CF04}" destId="{68C435D1-482C-4A05-9285-42607CEF796C}" srcOrd="0" destOrd="0" presId="urn:microsoft.com/office/officeart/2005/8/layout/radial6"/>
    <dgm:cxn modelId="{6EE5A0AD-0DDE-4845-B92A-783FA261E480}" type="presOf" srcId="{CA91AD8B-DADD-425C-B731-2D7F88DA8A20}" destId="{266A2292-D9B6-454E-9EE4-D3C6EA1C4250}" srcOrd="0" destOrd="0" presId="urn:microsoft.com/office/officeart/2005/8/layout/radial6"/>
    <dgm:cxn modelId="{C311746C-BCC0-4AAB-A351-36B891E685FB}" type="presOf" srcId="{8D267046-28F1-49DE-83F0-DB829E45392D}" destId="{2965446C-E697-4A9E-B19A-BBA517031D06}" srcOrd="0" destOrd="0" presId="urn:microsoft.com/office/officeart/2005/8/layout/radial6"/>
    <dgm:cxn modelId="{A7258105-68A4-4F21-878A-6EA8F2B21779}" srcId="{B5BD4870-EE53-461F-A274-D361BF48CA14}" destId="{BFD036FC-983E-40D2-8317-B5550AA7CF04}" srcOrd="0" destOrd="0" parTransId="{329C4B8D-9CE0-4718-BA36-5146AFFF39B6}" sibTransId="{3C135A00-211B-4B3C-946B-6651D59C37EB}"/>
    <dgm:cxn modelId="{49D0208B-216C-4408-9978-B0D91983A4B3}" type="presOf" srcId="{9FF4AD39-2C19-4A94-B9A9-BAE06C4153C6}" destId="{6BC849C6-3E49-4EFF-AE28-1B2319BB7B1F}" srcOrd="0" destOrd="0" presId="urn:microsoft.com/office/officeart/2005/8/layout/radial6"/>
    <dgm:cxn modelId="{DF12A07B-5D28-434C-B0D9-48BF20851DD1}" type="presOf" srcId="{88C3D845-1A6C-4A4F-8E72-743BDD955EE3}" destId="{4513E673-9817-4959-A529-243E10DAF832}" srcOrd="0" destOrd="0" presId="urn:microsoft.com/office/officeart/2005/8/layout/radial6"/>
    <dgm:cxn modelId="{46E87166-2644-44FE-8A98-88F089F28CC4}" srcId="{BFD036FC-983E-40D2-8317-B5550AA7CF04}" destId="{8D267046-28F1-49DE-83F0-DB829E45392D}" srcOrd="3" destOrd="0" parTransId="{11E4BD4D-2B30-44D6-A2E0-14D7FE7CFF18}" sibTransId="{9FF4AD39-2C19-4A94-B9A9-BAE06C4153C6}"/>
    <dgm:cxn modelId="{E926A739-5B26-488C-8FBE-68CD9D643B74}" type="presOf" srcId="{11B82DD8-7B73-4EA8-9DF8-38B8662415AC}" destId="{A449403F-8ED6-465F-B8B7-B0B359FAB0F6}" srcOrd="0" destOrd="0" presId="urn:microsoft.com/office/officeart/2005/8/layout/radial6"/>
    <dgm:cxn modelId="{2E41F041-F74E-457F-A46F-A6D9A35C5F7E}" srcId="{BFD036FC-983E-40D2-8317-B5550AA7CF04}" destId="{88C3D845-1A6C-4A4F-8E72-743BDD955EE3}" srcOrd="0" destOrd="0" parTransId="{1576CDD6-1709-4537-8321-801C87504B28}" sibTransId="{CA91AD8B-DADD-425C-B731-2D7F88DA8A20}"/>
    <dgm:cxn modelId="{1932C228-3A7A-4AD1-9233-853C3B12A4AB}" type="presOf" srcId="{B5BD4870-EE53-461F-A274-D361BF48CA14}" destId="{398D4603-3017-467A-8B92-D22A8AF00D36}" srcOrd="0" destOrd="0" presId="urn:microsoft.com/office/officeart/2005/8/layout/radial6"/>
    <dgm:cxn modelId="{048BB3AE-717A-41BF-B6F4-ED402B54EC49}" type="presOf" srcId="{5E77CD2A-EAED-4285-B72B-751DC97DAB40}" destId="{73C33FBC-B847-4AEC-82B4-529CC2B1A88E}" srcOrd="0" destOrd="0" presId="urn:microsoft.com/office/officeart/2005/8/layout/radial6"/>
    <dgm:cxn modelId="{F54A6FF4-75A0-4A47-9517-0DC0D23A225C}" type="presParOf" srcId="{398D4603-3017-467A-8B92-D22A8AF00D36}" destId="{68C435D1-482C-4A05-9285-42607CEF796C}" srcOrd="0" destOrd="0" presId="urn:microsoft.com/office/officeart/2005/8/layout/radial6"/>
    <dgm:cxn modelId="{C873B5C3-90CC-4C82-A3BD-26E9DA0FE9AE}" type="presParOf" srcId="{398D4603-3017-467A-8B92-D22A8AF00D36}" destId="{4513E673-9817-4959-A529-243E10DAF832}" srcOrd="1" destOrd="0" presId="urn:microsoft.com/office/officeart/2005/8/layout/radial6"/>
    <dgm:cxn modelId="{CBC9C1A5-EDC9-466E-9678-C2F789F63997}" type="presParOf" srcId="{398D4603-3017-467A-8B92-D22A8AF00D36}" destId="{3003F0C0-CA59-487B-B0D9-B84BED008862}" srcOrd="2" destOrd="0" presId="urn:microsoft.com/office/officeart/2005/8/layout/radial6"/>
    <dgm:cxn modelId="{B8416B89-43C1-4CB3-9BCD-78B571E438F6}" type="presParOf" srcId="{398D4603-3017-467A-8B92-D22A8AF00D36}" destId="{266A2292-D9B6-454E-9EE4-D3C6EA1C4250}" srcOrd="3" destOrd="0" presId="urn:microsoft.com/office/officeart/2005/8/layout/radial6"/>
    <dgm:cxn modelId="{CAEEE54A-2EB6-4C94-85CB-22AA2399432C}" type="presParOf" srcId="{398D4603-3017-467A-8B92-D22A8AF00D36}" destId="{3B1355E7-155A-42E0-8D1E-887BA7E082AE}" srcOrd="4" destOrd="0" presId="urn:microsoft.com/office/officeart/2005/8/layout/radial6"/>
    <dgm:cxn modelId="{D75252F9-710D-4DDA-840E-341C3933A9A8}" type="presParOf" srcId="{398D4603-3017-467A-8B92-D22A8AF00D36}" destId="{2F036126-34C2-4BF0-9008-CDC466B7DA4A}" srcOrd="5" destOrd="0" presId="urn:microsoft.com/office/officeart/2005/8/layout/radial6"/>
    <dgm:cxn modelId="{60B6F213-9693-4163-BD48-7C25BCE659AF}" type="presParOf" srcId="{398D4603-3017-467A-8B92-D22A8AF00D36}" destId="{A449403F-8ED6-465F-B8B7-B0B359FAB0F6}" srcOrd="6" destOrd="0" presId="urn:microsoft.com/office/officeart/2005/8/layout/radial6"/>
    <dgm:cxn modelId="{46E2B754-10C4-4669-A98F-6DAA50282167}" type="presParOf" srcId="{398D4603-3017-467A-8B92-D22A8AF00D36}" destId="{73C33FBC-B847-4AEC-82B4-529CC2B1A88E}" srcOrd="7" destOrd="0" presId="urn:microsoft.com/office/officeart/2005/8/layout/radial6"/>
    <dgm:cxn modelId="{B73BE27F-20B7-445A-9549-7646FF0F341E}" type="presParOf" srcId="{398D4603-3017-467A-8B92-D22A8AF00D36}" destId="{D0868909-3ADC-428C-A68B-62FEC417D8E4}" srcOrd="8" destOrd="0" presId="urn:microsoft.com/office/officeart/2005/8/layout/radial6"/>
    <dgm:cxn modelId="{DEBB6BCB-0F57-47C8-A1EE-062FE08445A1}" type="presParOf" srcId="{398D4603-3017-467A-8B92-D22A8AF00D36}" destId="{B66694BA-3E54-4608-B301-5109310231A2}" srcOrd="9" destOrd="0" presId="urn:microsoft.com/office/officeart/2005/8/layout/radial6"/>
    <dgm:cxn modelId="{5049BD7A-1014-4977-89A4-0F95261319AA}" type="presParOf" srcId="{398D4603-3017-467A-8B92-D22A8AF00D36}" destId="{2965446C-E697-4A9E-B19A-BBA517031D06}" srcOrd="10" destOrd="0" presId="urn:microsoft.com/office/officeart/2005/8/layout/radial6"/>
    <dgm:cxn modelId="{7AF7A9C6-FC52-498A-9F30-52CC545934CB}" type="presParOf" srcId="{398D4603-3017-467A-8B92-D22A8AF00D36}" destId="{AC22966E-B2FC-4A28-9F6D-42DC568B3ADF}" srcOrd="11" destOrd="0" presId="urn:microsoft.com/office/officeart/2005/8/layout/radial6"/>
    <dgm:cxn modelId="{30917CD3-6D2A-4F67-B011-DE51F3EDFFF2}" type="presParOf" srcId="{398D4603-3017-467A-8B92-D22A8AF00D36}" destId="{6BC849C6-3E49-4EFF-AE28-1B2319BB7B1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F905D7-6DB2-4835-928C-D7B8DDEA6EC3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D85847F-C7F5-4E49-AD2E-A039C7FF6D86}">
      <dgm:prSet phldrT="[Texto]"/>
      <dgm:spPr/>
      <dgm:t>
        <a:bodyPr/>
        <a:lstStyle/>
        <a:p>
          <a:r>
            <a:rPr lang="es-MX" dirty="0" smtClean="0">
              <a:solidFill>
                <a:schemeClr val="accent3">
                  <a:lumMod val="75000"/>
                </a:schemeClr>
              </a:solidFill>
            </a:rPr>
            <a:t>OBJETIVOS</a:t>
          </a:r>
          <a:endParaRPr lang="es-MX" dirty="0">
            <a:solidFill>
              <a:schemeClr val="accent3">
                <a:lumMod val="75000"/>
              </a:schemeClr>
            </a:solidFill>
          </a:endParaRPr>
        </a:p>
      </dgm:t>
    </dgm:pt>
    <dgm:pt modelId="{4A7AA3A6-C96A-40A7-ACE5-22CAA4844CDA}" type="parTrans" cxnId="{CE6FEC92-1178-46FE-BDE4-C679C3F6E838}">
      <dgm:prSet/>
      <dgm:spPr/>
      <dgm:t>
        <a:bodyPr/>
        <a:lstStyle/>
        <a:p>
          <a:endParaRPr lang="es-MX"/>
        </a:p>
      </dgm:t>
    </dgm:pt>
    <dgm:pt modelId="{CD3B3494-FBBA-4487-B38D-C4A9AE92A717}" type="sibTrans" cxnId="{CE6FEC92-1178-46FE-BDE4-C679C3F6E838}">
      <dgm:prSet/>
      <dgm:spPr/>
      <dgm:t>
        <a:bodyPr/>
        <a:lstStyle/>
        <a:p>
          <a:endParaRPr lang="es-MX"/>
        </a:p>
      </dgm:t>
    </dgm:pt>
    <dgm:pt modelId="{28770C55-14FF-4FB4-925C-1D34EC1EC671}">
      <dgm:prSet phldrT="[Texto]"/>
      <dgm:spPr/>
      <dgm:t>
        <a:bodyPr/>
        <a:lstStyle/>
        <a:p>
          <a:r>
            <a:rPr lang="es-MX" dirty="0" smtClean="0">
              <a:solidFill>
                <a:schemeClr val="accent3">
                  <a:lumMod val="40000"/>
                  <a:lumOff val="60000"/>
                </a:schemeClr>
              </a:solidFill>
            </a:rPr>
            <a:t>Crear una imagen fiel y realista del grupo estudiado</a:t>
          </a:r>
          <a:endParaRPr lang="es-MX" dirty="0">
            <a:solidFill>
              <a:schemeClr val="accent3">
                <a:lumMod val="40000"/>
                <a:lumOff val="60000"/>
              </a:schemeClr>
            </a:solidFill>
          </a:endParaRPr>
        </a:p>
      </dgm:t>
    </dgm:pt>
    <dgm:pt modelId="{0461EA45-46EC-41D4-81E1-6E74D4D37CB2}" type="parTrans" cxnId="{1FFF2849-0A47-4236-B64F-8D7297FD8819}">
      <dgm:prSet/>
      <dgm:spPr/>
      <dgm:t>
        <a:bodyPr/>
        <a:lstStyle/>
        <a:p>
          <a:endParaRPr lang="es-MX"/>
        </a:p>
      </dgm:t>
    </dgm:pt>
    <dgm:pt modelId="{3FC3BA20-8107-45AE-8FB4-B5325739A32C}" type="sibTrans" cxnId="{1FFF2849-0A47-4236-B64F-8D7297FD8819}">
      <dgm:prSet/>
      <dgm:spPr/>
      <dgm:t>
        <a:bodyPr/>
        <a:lstStyle/>
        <a:p>
          <a:endParaRPr lang="es-MX"/>
        </a:p>
      </dgm:t>
    </dgm:pt>
    <dgm:pt modelId="{81B8F169-A8E1-4C08-979C-D732FD4AEC8C}">
      <dgm:prSet phldrT="[Texto]"/>
      <dgm:spPr/>
      <dgm:t>
        <a:bodyPr/>
        <a:lstStyle/>
        <a:p>
          <a:r>
            <a:rPr lang="es-MX" dirty="0" smtClean="0">
              <a:solidFill>
                <a:schemeClr val="accent3">
                  <a:lumMod val="40000"/>
                  <a:lumOff val="60000"/>
                </a:schemeClr>
              </a:solidFill>
            </a:rPr>
            <a:t>Construir la comprensión de sectores o grupos poblacionales </a:t>
          </a:r>
          <a:endParaRPr lang="es-MX" dirty="0">
            <a:solidFill>
              <a:schemeClr val="accent3">
                <a:lumMod val="40000"/>
                <a:lumOff val="60000"/>
              </a:schemeClr>
            </a:solidFill>
          </a:endParaRPr>
        </a:p>
      </dgm:t>
    </dgm:pt>
    <dgm:pt modelId="{E14DF6A5-6C7B-4534-AD43-FD50C4711B4A}" type="parTrans" cxnId="{B94B05C2-319A-4731-86DE-F9227510313F}">
      <dgm:prSet/>
      <dgm:spPr/>
      <dgm:t>
        <a:bodyPr/>
        <a:lstStyle/>
        <a:p>
          <a:endParaRPr lang="es-MX"/>
        </a:p>
      </dgm:t>
    </dgm:pt>
    <dgm:pt modelId="{EB007050-6B66-4F5D-99BA-900C2A1A5F11}" type="sibTrans" cxnId="{B94B05C2-319A-4731-86DE-F9227510313F}">
      <dgm:prSet/>
      <dgm:spPr/>
      <dgm:t>
        <a:bodyPr/>
        <a:lstStyle/>
        <a:p>
          <a:endParaRPr lang="es-MX"/>
        </a:p>
      </dgm:t>
    </dgm:pt>
    <dgm:pt modelId="{89148AA2-F48A-40FB-A896-B5A567696AE2}">
      <dgm:prSet phldrT="[Texto]"/>
      <dgm:spPr/>
      <dgm:t>
        <a:bodyPr/>
        <a:lstStyle/>
        <a:p>
          <a:r>
            <a:rPr lang="es-ES" dirty="0" smtClean="0">
              <a:solidFill>
                <a:schemeClr val="tx2"/>
              </a:solidFill>
            </a:rPr>
            <a:t>comparar o relacionar las investigaciones particulares de diferentes autores. </a:t>
          </a:r>
          <a:endParaRPr lang="es-MX" dirty="0"/>
        </a:p>
      </dgm:t>
    </dgm:pt>
    <dgm:pt modelId="{2D8D5118-CF42-43AC-A7AF-FEA2EC9F38DD}" type="parTrans" cxnId="{6C95F3BA-F8CF-4861-9E6D-406824289D6E}">
      <dgm:prSet/>
      <dgm:spPr/>
      <dgm:t>
        <a:bodyPr/>
        <a:lstStyle/>
        <a:p>
          <a:endParaRPr lang="es-MX"/>
        </a:p>
      </dgm:t>
    </dgm:pt>
    <dgm:pt modelId="{ECFBD000-5755-4B59-BF7E-8B188E02F223}" type="sibTrans" cxnId="{6C95F3BA-F8CF-4861-9E6D-406824289D6E}">
      <dgm:prSet/>
      <dgm:spPr/>
      <dgm:t>
        <a:bodyPr/>
        <a:lstStyle/>
        <a:p>
          <a:endParaRPr lang="es-MX"/>
        </a:p>
      </dgm:t>
    </dgm:pt>
    <dgm:pt modelId="{FE9F2A80-009D-4F3C-956A-EA57D2D686C7}" type="pres">
      <dgm:prSet presAssocID="{0AF905D7-6DB2-4835-928C-D7B8DDEA6EC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855E9F8-6932-42DA-9483-4504A19901AC}" type="pres">
      <dgm:prSet presAssocID="{AD85847F-C7F5-4E49-AD2E-A039C7FF6D86}" presName="roof" presStyleLbl="dkBgShp" presStyleIdx="0" presStyleCnt="2"/>
      <dgm:spPr/>
      <dgm:t>
        <a:bodyPr/>
        <a:lstStyle/>
        <a:p>
          <a:endParaRPr lang="es-MX"/>
        </a:p>
      </dgm:t>
    </dgm:pt>
    <dgm:pt modelId="{0F4BDC29-0258-4E69-944E-820EC25A8729}" type="pres">
      <dgm:prSet presAssocID="{AD85847F-C7F5-4E49-AD2E-A039C7FF6D86}" presName="pillars" presStyleCnt="0"/>
      <dgm:spPr/>
    </dgm:pt>
    <dgm:pt modelId="{16B54904-F663-4E05-9098-B6BEEDCE59ED}" type="pres">
      <dgm:prSet presAssocID="{AD85847F-C7F5-4E49-AD2E-A039C7FF6D86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01D3A8-D976-4BD8-844B-AEA93B307134}" type="pres">
      <dgm:prSet presAssocID="{81B8F169-A8E1-4C08-979C-D732FD4AEC8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7E28FC-69DC-4640-A9AA-D769A29E7C1C}" type="pres">
      <dgm:prSet presAssocID="{89148AA2-F48A-40FB-A896-B5A567696AE2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A7A626-41E7-4853-A6AF-9B3C91C8DC58}" type="pres">
      <dgm:prSet presAssocID="{AD85847F-C7F5-4E49-AD2E-A039C7FF6D86}" presName="base" presStyleLbl="dkBgShp" presStyleIdx="1" presStyleCnt="2"/>
      <dgm:spPr/>
    </dgm:pt>
  </dgm:ptLst>
  <dgm:cxnLst>
    <dgm:cxn modelId="{B94B05C2-319A-4731-86DE-F9227510313F}" srcId="{AD85847F-C7F5-4E49-AD2E-A039C7FF6D86}" destId="{81B8F169-A8E1-4C08-979C-D732FD4AEC8C}" srcOrd="1" destOrd="0" parTransId="{E14DF6A5-6C7B-4534-AD43-FD50C4711B4A}" sibTransId="{EB007050-6B66-4F5D-99BA-900C2A1A5F11}"/>
    <dgm:cxn modelId="{CE6FEC92-1178-46FE-BDE4-C679C3F6E838}" srcId="{0AF905D7-6DB2-4835-928C-D7B8DDEA6EC3}" destId="{AD85847F-C7F5-4E49-AD2E-A039C7FF6D86}" srcOrd="0" destOrd="0" parTransId="{4A7AA3A6-C96A-40A7-ACE5-22CAA4844CDA}" sibTransId="{CD3B3494-FBBA-4487-B38D-C4A9AE92A717}"/>
    <dgm:cxn modelId="{04161437-09F2-4ECA-8A39-6E07A14793FA}" type="presOf" srcId="{AD85847F-C7F5-4E49-AD2E-A039C7FF6D86}" destId="{E855E9F8-6932-42DA-9483-4504A19901AC}" srcOrd="0" destOrd="0" presId="urn:microsoft.com/office/officeart/2005/8/layout/hList3"/>
    <dgm:cxn modelId="{FDDA537C-F1A9-4EFD-8180-DA6A75858DFC}" type="presOf" srcId="{28770C55-14FF-4FB4-925C-1D34EC1EC671}" destId="{16B54904-F663-4E05-9098-B6BEEDCE59ED}" srcOrd="0" destOrd="0" presId="urn:microsoft.com/office/officeart/2005/8/layout/hList3"/>
    <dgm:cxn modelId="{6C95F3BA-F8CF-4861-9E6D-406824289D6E}" srcId="{AD85847F-C7F5-4E49-AD2E-A039C7FF6D86}" destId="{89148AA2-F48A-40FB-A896-B5A567696AE2}" srcOrd="2" destOrd="0" parTransId="{2D8D5118-CF42-43AC-A7AF-FEA2EC9F38DD}" sibTransId="{ECFBD000-5755-4B59-BF7E-8B188E02F223}"/>
    <dgm:cxn modelId="{08179741-E578-4354-A5E6-9DAD57FCF7D2}" type="presOf" srcId="{81B8F169-A8E1-4C08-979C-D732FD4AEC8C}" destId="{2401D3A8-D976-4BD8-844B-AEA93B307134}" srcOrd="0" destOrd="0" presId="urn:microsoft.com/office/officeart/2005/8/layout/hList3"/>
    <dgm:cxn modelId="{FB75B108-CB4E-4A85-96A2-608EE2D7798C}" type="presOf" srcId="{89148AA2-F48A-40FB-A896-B5A567696AE2}" destId="{FE7E28FC-69DC-4640-A9AA-D769A29E7C1C}" srcOrd="0" destOrd="0" presId="urn:microsoft.com/office/officeart/2005/8/layout/hList3"/>
    <dgm:cxn modelId="{1FFF2849-0A47-4236-B64F-8D7297FD8819}" srcId="{AD85847F-C7F5-4E49-AD2E-A039C7FF6D86}" destId="{28770C55-14FF-4FB4-925C-1D34EC1EC671}" srcOrd="0" destOrd="0" parTransId="{0461EA45-46EC-41D4-81E1-6E74D4D37CB2}" sibTransId="{3FC3BA20-8107-45AE-8FB4-B5325739A32C}"/>
    <dgm:cxn modelId="{E8D8435D-BFF0-4A40-8857-3A51C739F475}" type="presOf" srcId="{0AF905D7-6DB2-4835-928C-D7B8DDEA6EC3}" destId="{FE9F2A80-009D-4F3C-956A-EA57D2D686C7}" srcOrd="0" destOrd="0" presId="urn:microsoft.com/office/officeart/2005/8/layout/hList3"/>
    <dgm:cxn modelId="{615F6B44-F8D2-4859-8CCC-29C3EF046BAD}" type="presParOf" srcId="{FE9F2A80-009D-4F3C-956A-EA57D2D686C7}" destId="{E855E9F8-6932-42DA-9483-4504A19901AC}" srcOrd="0" destOrd="0" presId="urn:microsoft.com/office/officeart/2005/8/layout/hList3"/>
    <dgm:cxn modelId="{571D5867-2211-468E-922B-DC83715ED26C}" type="presParOf" srcId="{FE9F2A80-009D-4F3C-956A-EA57D2D686C7}" destId="{0F4BDC29-0258-4E69-944E-820EC25A8729}" srcOrd="1" destOrd="0" presId="urn:microsoft.com/office/officeart/2005/8/layout/hList3"/>
    <dgm:cxn modelId="{2990A0D6-E6C9-414A-A9E0-22222F88FC5C}" type="presParOf" srcId="{0F4BDC29-0258-4E69-944E-820EC25A8729}" destId="{16B54904-F663-4E05-9098-B6BEEDCE59ED}" srcOrd="0" destOrd="0" presId="urn:microsoft.com/office/officeart/2005/8/layout/hList3"/>
    <dgm:cxn modelId="{7481A797-73E2-482D-AE63-1DCD5FD37506}" type="presParOf" srcId="{0F4BDC29-0258-4E69-944E-820EC25A8729}" destId="{2401D3A8-D976-4BD8-844B-AEA93B307134}" srcOrd="1" destOrd="0" presId="urn:microsoft.com/office/officeart/2005/8/layout/hList3"/>
    <dgm:cxn modelId="{20D9C39E-3250-403C-98F4-5A6A0A44CF19}" type="presParOf" srcId="{0F4BDC29-0258-4E69-944E-820EC25A8729}" destId="{FE7E28FC-69DC-4640-A9AA-D769A29E7C1C}" srcOrd="2" destOrd="0" presId="urn:microsoft.com/office/officeart/2005/8/layout/hList3"/>
    <dgm:cxn modelId="{F58C475C-3185-4FF6-A002-4EBD49CF00ED}" type="presParOf" srcId="{FE9F2A80-009D-4F3C-956A-EA57D2D686C7}" destId="{84A7A626-41E7-4853-A6AF-9B3C91C8DC5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02590-27F6-4AFE-9515-F30258AFFA73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C452B-F479-4E6B-BE9D-F84129E2906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3989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16644-AB9D-4249-9CA8-9AEE87B0F2A2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1793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16644-AB9D-4249-9CA8-9AEE87B0F2A2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3691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16644-AB9D-4249-9CA8-9AEE87B0F2A2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772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16644-AB9D-4249-9CA8-9AEE87B0F2A2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1293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D589F-1DC0-44FA-A8D4-0A4868D9DF61}" type="datetimeFigureOut">
              <a:rPr lang="es-ES" smtClean="0"/>
              <a:pPr/>
              <a:t>02/10/2015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C8540-2BAF-499D-86AF-AF6635B5215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definicion.de/etnografia/#ixzz3nF2gShd5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S0MmeQMD-c" TargetMode="External"/><Relationship Id="rId2" Type="http://schemas.openxmlformats.org/officeDocument/2006/relationships/hyperlink" Target="http://www.youtube.com/watch?v=BIZGqYDMRls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youtube.com/watch?v=JiG0SuCPydo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642941"/>
          </a:xfrm>
        </p:spPr>
        <p:txBody>
          <a:bodyPr>
            <a:normAutofit/>
          </a:bodyPr>
          <a:lstStyle/>
          <a:p>
            <a:pPr algn="ctr"/>
            <a:r>
              <a:rPr lang="es-MX" sz="1200" dirty="0" smtClean="0">
                <a:solidFill>
                  <a:schemeClr val="tx2"/>
                </a:solidFill>
              </a:rPr>
              <a:t>UNIVERSIDAD AUTONOMA DEL ESTADO DE MÉXICO</a:t>
            </a:r>
            <a:br>
              <a:rPr lang="es-MX" sz="1200" dirty="0" smtClean="0">
                <a:solidFill>
                  <a:schemeClr val="tx2"/>
                </a:solidFill>
              </a:rPr>
            </a:br>
            <a:r>
              <a:rPr lang="es-MX" sz="1200" dirty="0" smtClean="0">
                <a:solidFill>
                  <a:schemeClr val="tx2"/>
                </a:solidFill>
              </a:rPr>
              <a:t/>
            </a:r>
            <a:br>
              <a:rPr lang="es-MX" sz="1200" dirty="0" smtClean="0">
                <a:solidFill>
                  <a:schemeClr val="tx2"/>
                </a:solidFill>
              </a:rPr>
            </a:br>
            <a:r>
              <a:rPr lang="es-MX" sz="1200" dirty="0" smtClean="0">
                <a:solidFill>
                  <a:schemeClr val="tx2"/>
                </a:solidFill>
              </a:rPr>
              <a:t>FACULTAD DE CIENCIAS POLITICAS Y SOCIALES</a:t>
            </a:r>
            <a:endParaRPr lang="es-ES" sz="1200" dirty="0">
              <a:solidFill>
                <a:schemeClr val="tx2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42910" y="1000108"/>
            <a:ext cx="8358246" cy="4853006"/>
          </a:xfrm>
        </p:spPr>
        <p:txBody>
          <a:bodyPr>
            <a:normAutofit fontScale="32500" lnSpcReduction="20000"/>
          </a:bodyPr>
          <a:lstStyle/>
          <a:p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endParaRPr lang="es-MX" sz="24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MX" sz="24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4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MÉTODOS DE INVESTIGACIÓN SOCIAL </a:t>
            </a:r>
          </a:p>
          <a:p>
            <a:pPr algn="ctr"/>
            <a:r>
              <a:rPr lang="es-MX" sz="4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CARÁCTER DE APRENDIZAJE OPTATIVA</a:t>
            </a:r>
          </a:p>
          <a:p>
            <a:pPr algn="ctr"/>
            <a:r>
              <a:rPr lang="es-MX" sz="4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AREA DE INVESTIGACIÓN</a:t>
            </a:r>
          </a:p>
          <a:p>
            <a:pPr algn="ctr"/>
            <a:endParaRPr lang="es-MX" sz="4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MX" sz="48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4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PROGRAMA EDUCATIVO</a:t>
            </a:r>
          </a:p>
          <a:p>
            <a:pPr algn="ctr"/>
            <a:r>
              <a:rPr lang="es-MX" sz="4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LICENCIADO EN CIENCIAS POLÍTICAS Y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ADMINSITRACIÓN PÚBLICA</a:t>
            </a:r>
          </a:p>
          <a:p>
            <a:pPr algn="ctr"/>
            <a:r>
              <a:rPr lang="es-MX" sz="4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LICENCIADO EN SOCIOLOGIA</a:t>
            </a:r>
          </a:p>
          <a:p>
            <a:pPr algn="ctr"/>
            <a:r>
              <a:rPr lang="es-MX" sz="4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LICENCIADO EN COMUNICACIÓN</a:t>
            </a:r>
          </a:p>
          <a:p>
            <a:pPr algn="ctr"/>
            <a:endParaRPr lang="es-MX" sz="48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MX" sz="40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4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UNIDADE DE COMPETENCIA II</a:t>
            </a:r>
          </a:p>
          <a:p>
            <a:r>
              <a:rPr lang="es-MX" sz="4900" dirty="0"/>
              <a:t>Examinar los elementos del M</a:t>
            </a:r>
            <a:r>
              <a:rPr lang="es-MX" sz="4900" dirty="0" smtClean="0"/>
              <a:t>étodo Etnográfico </a:t>
            </a:r>
            <a:r>
              <a:rPr lang="es-MX" sz="4900" dirty="0"/>
              <a:t>en los</a:t>
            </a:r>
          </a:p>
          <a:p>
            <a:r>
              <a:rPr lang="es-MX" sz="4900" dirty="0"/>
              <a:t>estudios </a:t>
            </a:r>
            <a:r>
              <a:rPr lang="es-MX" sz="4900" dirty="0" smtClean="0"/>
              <a:t>Sociológicos</a:t>
            </a:r>
            <a:endParaRPr lang="es-MX" sz="49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MX" sz="42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MX" sz="40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sz="4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ELABORO</a:t>
            </a:r>
          </a:p>
          <a:p>
            <a:pPr algn="ctr"/>
            <a:r>
              <a:rPr lang="es-MX" sz="4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M en C. y T. E. ARACELI COLÍN GARCÍA</a:t>
            </a:r>
          </a:p>
          <a:p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endParaRPr lang="es-MX" sz="2400" dirty="0">
              <a:latin typeface="Arial" pitchFamily="34" charset="0"/>
              <a:cs typeface="Arial" pitchFamily="34" charset="0"/>
            </a:endParaRPr>
          </a:p>
          <a:p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14290"/>
            <a:ext cx="857256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14290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1249364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b="1" i="1" dirty="0">
                <a:solidFill>
                  <a:srgbClr val="F78A1D"/>
                </a:solidFill>
                <a:latin typeface="Calibri" pitchFamily="34" charset="0"/>
                <a:cs typeface="Calibri" pitchFamily="34" charset="0"/>
              </a:rPr>
              <a:t>Es pues en este siglo cuando el pensamiento antropológico se constituye en una disciplina, configurando un discurso y cobrando experiencia de campo</a:t>
            </a:r>
            <a:r>
              <a:rPr lang="es-ES" sz="2800" b="1" i="1" dirty="0" smtClean="0">
                <a:solidFill>
                  <a:srgbClr val="F78A1D"/>
                </a:solidFill>
              </a:rPr>
              <a:t>.</a:t>
            </a:r>
          </a:p>
          <a:p>
            <a:pPr algn="just"/>
            <a:endParaRPr lang="es-ES" sz="2800" b="1" i="1" dirty="0">
              <a:solidFill>
                <a:srgbClr val="F78A1D"/>
              </a:solidFill>
            </a:endParaRPr>
          </a:p>
          <a:p>
            <a:pPr algn="just"/>
            <a:endParaRPr lang="es-ES" sz="2800" b="1" i="1" dirty="0" smtClean="0">
              <a:solidFill>
                <a:srgbClr val="F78A1D"/>
              </a:solidFill>
            </a:endParaRPr>
          </a:p>
          <a:p>
            <a:pPr algn="just"/>
            <a:endParaRPr lang="es-ES" sz="2800" b="1" i="1" dirty="0">
              <a:solidFill>
                <a:srgbClr val="F78A1D"/>
              </a:solidFill>
            </a:endParaRPr>
          </a:p>
          <a:p>
            <a:pPr algn="just"/>
            <a:endParaRPr lang="es-ES" sz="2800" b="1" i="1" dirty="0">
              <a:solidFill>
                <a:srgbClr val="F78A1D"/>
              </a:solidFill>
            </a:endParaRPr>
          </a:p>
        </p:txBody>
      </p:sp>
      <p:pic>
        <p:nvPicPr>
          <p:cNvPr id="3" name="Picture 2" descr="http://www.definicionabc.com/wp-content/uploads/grupos-%C3%A9tnico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245780"/>
            <a:ext cx="5760640" cy="26591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970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8992" y="357166"/>
            <a:ext cx="5391480" cy="5636738"/>
          </a:xfrm>
        </p:spPr>
        <p:txBody>
          <a:bodyPr>
            <a:noAutofit/>
          </a:bodyPr>
          <a:lstStyle/>
          <a:p>
            <a:pPr marL="0" algn="just">
              <a:lnSpc>
                <a:spcPct val="150000"/>
              </a:lnSpc>
              <a:buNone/>
            </a:pPr>
            <a:r>
              <a:rPr lang="es-MX" sz="2800" b="1" i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Ingleses y franceses inician un viaje analítico hacia lo desconocido, hacia las formas de sentido del otro, hacia el tiempo-espacio de lo extraño, bajo la motivación del poder, de la curiosidad y sobre todo, de la racionalidad que tiene la última palabra.</a:t>
            </a:r>
          </a:p>
          <a:p>
            <a:pPr algn="just">
              <a:buNone/>
            </a:pPr>
            <a:endParaRPr lang="es-ES" sz="28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s-MX" sz="24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2" descr="http://zag-ba.com/blog/wp-content/uploads/2010/03/community-manager.jpg?v=12815553868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92696"/>
            <a:ext cx="288032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farm4.static.flickr.com/3514/3767176643_522af04ae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312368" cy="566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11960" y="548680"/>
            <a:ext cx="4074816" cy="5400600"/>
          </a:xfrm>
        </p:spPr>
        <p:txBody>
          <a:bodyPr>
            <a:noAutofit/>
          </a:bodyPr>
          <a:lstStyle/>
          <a:p>
            <a:pPr marL="0" algn="just">
              <a:lnSpc>
                <a:spcPct val="150000"/>
              </a:lnSpc>
              <a:buNone/>
            </a:pPr>
            <a:r>
              <a:rPr lang="es-ES" sz="2600" b="1" i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Hacia </a:t>
            </a:r>
            <a:r>
              <a:rPr lang="es-ES" sz="2600" b="1" i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el final del siglo </a:t>
            </a:r>
            <a:r>
              <a:rPr lang="es-ES" sz="2600" b="1" i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XIX y </a:t>
            </a:r>
            <a:r>
              <a:rPr lang="es-ES" sz="2600" b="1" i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principios </a:t>
            </a:r>
            <a:r>
              <a:rPr lang="es-ES" sz="2600" b="1" i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del XX</a:t>
            </a:r>
            <a:r>
              <a:rPr lang="es-ES" sz="2600" b="1" i="1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, se ensa­yaban especies de cartografías culturales, teniendo como objetos de estudio a África o Asia, o cualquier forma socio cultural que parezca salvaje o no moderna</a:t>
            </a:r>
            <a:r>
              <a:rPr lang="es-ES" sz="28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283968" y="908720"/>
            <a:ext cx="4104456" cy="4608512"/>
          </a:xfrm>
        </p:spPr>
        <p:txBody>
          <a:bodyPr>
            <a:noAutofit/>
          </a:bodyPr>
          <a:lstStyle/>
          <a:p>
            <a:pPr marL="0" algn="just">
              <a:lnSpc>
                <a:spcPct val="150000"/>
              </a:lnSpc>
              <a:buNone/>
            </a:pPr>
            <a:r>
              <a:rPr lang="es-ES" sz="2800" b="1" i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La etnografía queda como un oficio descriptivo potente, que hace confluir subjetividad y objetividad en el estar entre extraños y en el relato a conocidos y desconocidos. </a:t>
            </a:r>
          </a:p>
          <a:p>
            <a:pPr algn="just"/>
            <a:endParaRPr lang="es-ES" sz="2800" b="1" i="1" dirty="0"/>
          </a:p>
        </p:txBody>
      </p:sp>
      <p:pic>
        <p:nvPicPr>
          <p:cNvPr id="5" name="4 Imagen" descr="http://static.photaki.com/grupos-de-personas_312762.jpg"/>
          <p:cNvPicPr/>
          <p:nvPr/>
        </p:nvPicPr>
        <p:blipFill>
          <a:blip r:embed="rId2" cstate="print"/>
          <a:srcRect r="935" b="11813"/>
          <a:stretch>
            <a:fillRect/>
          </a:stretch>
        </p:blipFill>
        <p:spPr bwMode="auto">
          <a:xfrm>
            <a:off x="395536" y="620688"/>
            <a:ext cx="36004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Concepto</a:t>
            </a:r>
            <a:endParaRPr lang="es-MX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Según lo expresó la antropóloga </a:t>
            </a:r>
            <a:r>
              <a:rPr lang="es-MX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Elsie</a:t>
            </a:r>
            <a:r>
              <a:rPr lang="es-MX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Rockwell, consiste en una forma de investigación sumamente útil que fue desarrollado en Inglaterra hace casi cuatro décadas</a:t>
            </a:r>
            <a:br>
              <a:rPr lang="es-MX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  <a:hlinkClick r:id="rId2"/>
              </a:rPr>
              <a:t>Definición </a:t>
            </a:r>
            <a:r>
              <a:rPr lang="es-MX" dirty="0">
                <a:solidFill>
                  <a:schemeClr val="accent3">
                    <a:lumMod val="60000"/>
                    <a:lumOff val="40000"/>
                  </a:schemeClr>
                </a:solidFill>
                <a:hlinkClick r:id="rId2"/>
              </a:rPr>
              <a:t>de etnografía - Qué es, Significado y Concepto</a:t>
            </a:r>
            <a:r>
              <a:rPr lang="es-MX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s-MX" dirty="0">
                <a:solidFill>
                  <a:schemeClr val="accent3">
                    <a:lumMod val="60000"/>
                    <a:lumOff val="40000"/>
                  </a:schemeClr>
                </a:solidFill>
                <a:hlinkClick r:id="rId2"/>
              </a:rPr>
              <a:t>http://definicion.de/etnografia/#ixzz3nF2gShd5</a:t>
            </a:r>
            <a:r>
              <a:rPr lang="es-MX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es-MX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es-MX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3978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2"/>
          </p:nvPr>
        </p:nvSpPr>
        <p:spPr>
          <a:xfrm>
            <a:off x="323528" y="332656"/>
            <a:ext cx="4176464" cy="559667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ES" sz="2800" b="1" i="1" dirty="0" smtClean="0">
                <a:solidFill>
                  <a:schemeClr val="tx2"/>
                </a:solidFill>
              </a:rPr>
              <a:t>La etnografía es ahora un instrumento que potencia la mirada del curioso y del analítico, eso es todo, y con este status penetra a todos lo campos de las ciencias sociales y del comportamiento. </a:t>
            </a:r>
          </a:p>
          <a:p>
            <a:pPr algn="just">
              <a:lnSpc>
                <a:spcPct val="150000"/>
              </a:lnSpc>
            </a:pPr>
            <a:endParaRPr lang="es-ES" sz="2800" b="1" i="1" dirty="0" smtClean="0"/>
          </a:p>
          <a:p>
            <a:endParaRPr lang="es-ES" sz="2800" dirty="0"/>
          </a:p>
        </p:txBody>
      </p:sp>
      <p:pic>
        <p:nvPicPr>
          <p:cNvPr id="6" name="il_fi" descr="http://universodoppler.files.wordpress.com/2010/12/redes-sociales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836712"/>
            <a:ext cx="356388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l_fi" descr="http://4.bp.blogspot.com/_JP5FKTWpbQY/SMH2MeSfbpI/AAAAAAAAAmo/ZpVYlAlirBQ/s400/Nueva+imagen+(8)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996952"/>
            <a:ext cx="350403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4499992" y="4941168"/>
            <a:ext cx="4211960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b="1" i="1" dirty="0" smtClean="0">
                <a:solidFill>
                  <a:srgbClr val="F78A1D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3.gstatic.com/images?q=tbn:ANd9GcTXgTn0LpZZSxTezwW_uwL1Iz7xpgHgakCQFgFg7SZk86JLo3EP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429000"/>
            <a:ext cx="3384376" cy="2232248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1115616" y="1484784"/>
            <a:ext cx="59766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b="1" i="1" dirty="0">
                <a:solidFill>
                  <a:srgbClr val="F78A1D"/>
                </a:solidFill>
              </a:rPr>
              <a:t>Toda situación social puede ser descrita, puede ser percibida en detalle, eso es lo fundamental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641331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¿Qué es la etnografía?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>
                <a:solidFill>
                  <a:schemeClr val="tx2"/>
                </a:solidFill>
              </a:rPr>
              <a:t> Es una descripción o reconstrucción analítica de escenarios y grupos culturales intactos </a:t>
            </a:r>
          </a:p>
          <a:p>
            <a:pPr algn="just">
              <a:buNone/>
            </a:pPr>
            <a:endParaRPr lang="es-MX" dirty="0" smtClean="0">
              <a:solidFill>
                <a:schemeClr val="tx2"/>
              </a:solidFill>
            </a:endParaRPr>
          </a:p>
          <a:p>
            <a:pPr algn="just"/>
            <a:r>
              <a:rPr lang="es-MX" dirty="0" smtClean="0">
                <a:solidFill>
                  <a:schemeClr val="tx2"/>
                </a:solidFill>
              </a:rPr>
              <a:t>Es un proceso, una forma de estudiar la vida humana</a:t>
            </a:r>
          </a:p>
          <a:p>
            <a:pPr algn="just"/>
            <a:endParaRPr lang="es-MX" dirty="0" smtClean="0">
              <a:solidFill>
                <a:schemeClr val="tx2"/>
              </a:solidFill>
            </a:endParaRPr>
          </a:p>
          <a:p>
            <a:pPr algn="just"/>
            <a:r>
              <a:rPr lang="es-MX" dirty="0" smtClean="0">
                <a:solidFill>
                  <a:schemeClr val="tx2"/>
                </a:solidFill>
              </a:rPr>
              <a:t>El investigador etnográfico comienza examinando grupos y procesos incluso muy comunes </a:t>
            </a:r>
          </a:p>
          <a:p>
            <a:pPr>
              <a:buNone/>
            </a:pPr>
            <a:endParaRPr lang="es-MX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5399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424217569"/>
              </p:ext>
            </p:extLst>
          </p:nvPr>
        </p:nvGraphicFramePr>
        <p:xfrm>
          <a:off x="1115616" y="836712"/>
          <a:ext cx="748883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0366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Método Etnográfico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>
                <a:solidFill>
                  <a:schemeClr val="tx2"/>
                </a:solidFill>
              </a:rPr>
              <a:t>El método etnográfico se apoya en la convicción de que las tradiciones, roles, valores y normas del  ambiente en que se vive se van internalizando poco a poco y generan regularidades que  pueden explicar la conducta individual y de grupo en forma adecuada</a:t>
            </a:r>
            <a:endParaRPr lang="es-MX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67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274638"/>
            <a:ext cx="7786742" cy="1082660"/>
          </a:xfrm>
        </p:spPr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FFC000"/>
                </a:solidFill>
              </a:rPr>
              <a:t>PRESENTACIÓN</a:t>
            </a:r>
            <a:endParaRPr lang="es-ES" sz="3200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285860"/>
            <a:ext cx="7715304" cy="4840303"/>
          </a:xfrm>
        </p:spPr>
        <p:txBody>
          <a:bodyPr>
            <a:normAutofit/>
          </a:bodyPr>
          <a:lstStyle/>
          <a:p>
            <a:pPr algn="just"/>
            <a:endParaRPr lang="es-ES" sz="2000" dirty="0" smtClean="0">
              <a:solidFill>
                <a:schemeClr val="tx2"/>
              </a:solidFill>
            </a:endParaRPr>
          </a:p>
          <a:p>
            <a:pPr algn="just"/>
            <a:r>
              <a:rPr lang="es-MX" sz="2000" dirty="0" smtClean="0">
                <a:solidFill>
                  <a:schemeClr val="tx2"/>
                </a:solidFill>
              </a:rPr>
              <a:t>Este </a:t>
            </a:r>
            <a:r>
              <a:rPr lang="es-MX" sz="2000" dirty="0" smtClean="0">
                <a:solidFill>
                  <a:schemeClr val="tx2"/>
                </a:solidFill>
              </a:rPr>
              <a:t>material comprende  la  unidad </a:t>
            </a:r>
            <a:r>
              <a:rPr lang="es-MX" sz="2000" dirty="0" smtClean="0">
                <a:solidFill>
                  <a:schemeClr val="tx2"/>
                </a:solidFill>
              </a:rPr>
              <a:t>número dos que se refiere al Método Etnográfico.</a:t>
            </a:r>
          </a:p>
          <a:p>
            <a:pPr algn="ctr"/>
            <a:endParaRPr lang="es-MX" sz="2000" dirty="0" smtClean="0">
              <a:solidFill>
                <a:schemeClr val="tx2"/>
              </a:solidFill>
            </a:endParaRPr>
          </a:p>
          <a:p>
            <a:pPr algn="just"/>
            <a:r>
              <a:rPr lang="es-ES" sz="2000" dirty="0" smtClean="0">
                <a:solidFill>
                  <a:schemeClr val="tx2"/>
                </a:solidFill>
              </a:rPr>
              <a:t>Esta </a:t>
            </a:r>
            <a:r>
              <a:rPr lang="es-ES" sz="2000" dirty="0">
                <a:solidFill>
                  <a:schemeClr val="tx2"/>
                </a:solidFill>
              </a:rPr>
              <a:t>plataforma permitirá al estudiante contar con un amplio dispositivo teórico-metodológico, para comprender, identificar </a:t>
            </a:r>
            <a:r>
              <a:rPr lang="es-ES" sz="2000" dirty="0" smtClean="0">
                <a:solidFill>
                  <a:schemeClr val="tx2"/>
                </a:solidFill>
              </a:rPr>
              <a:t>los diferentes </a:t>
            </a:r>
            <a:r>
              <a:rPr lang="es-ES" sz="2000" dirty="0" smtClean="0">
                <a:solidFill>
                  <a:schemeClr val="tx2"/>
                </a:solidFill>
              </a:rPr>
              <a:t>formas de interpretar los  </a:t>
            </a:r>
            <a:r>
              <a:rPr lang="es-ES" sz="2000" dirty="0" smtClean="0">
                <a:solidFill>
                  <a:schemeClr val="tx2"/>
                </a:solidFill>
              </a:rPr>
              <a:t>fenómenos </a:t>
            </a:r>
            <a:r>
              <a:rPr lang="es-ES" sz="2000" dirty="0" smtClean="0">
                <a:solidFill>
                  <a:schemeClr val="tx2"/>
                </a:solidFill>
              </a:rPr>
              <a:t>sociales, mediante el uso del Método Etnográfico, aplicado a las Ciencias Sociales.</a:t>
            </a:r>
            <a:endParaRPr lang="es-ES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1196752"/>
            <a:ext cx="77048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accent3">
                    <a:lumMod val="75000"/>
                  </a:schemeClr>
                </a:solidFill>
              </a:rPr>
              <a:t>El método de investigación la etnografía se traduce etimológicamente como estudio de las etnias y significa el análisis del modo de vida de una raza o grupo de individuos, mediante la observación y descripción de lo que la gente hace, cómo se comportan y cómo interactúan entre sí, para describir sus creencias, valores, motivaciones, perspectivas y cómo éstos pueden variar en diferentes momentos y circunstancias; se podría decir que describe las múltiples formas de vida de los seres humanos. </a:t>
            </a:r>
          </a:p>
        </p:txBody>
      </p:sp>
    </p:spTree>
    <p:extLst>
      <p:ext uri="{BB962C8B-B14F-4D97-AF65-F5344CB8AC3E}">
        <p14:creationId xmlns:p14="http://schemas.microsoft.com/office/powerpoint/2010/main" val="2266078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71141572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0188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C000"/>
                </a:solidFill>
              </a:rPr>
              <a:t>Intención del método 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>
                <a:solidFill>
                  <a:schemeClr val="tx2"/>
                </a:solidFill>
              </a:rPr>
              <a:t>La intención básica de toda investigación etnográfica es naturalista, es decir, trata de comprender las realidades actuales, entidades sociales y percepciones humanas, así como existen y se presentan en sí mismas, sin intrusión alguna o contaminación de medidas formales o problemas preconcebidos</a:t>
            </a:r>
            <a:endParaRPr lang="es-MX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22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just"/>
            <a:r>
              <a:rPr lang="es-ES" dirty="0">
                <a:solidFill>
                  <a:schemeClr val="tx2"/>
                </a:solidFill>
              </a:rPr>
              <a:t>D</a:t>
            </a:r>
            <a:r>
              <a:rPr lang="es-ES" dirty="0" smtClean="0">
                <a:solidFill>
                  <a:schemeClr val="tx2"/>
                </a:solidFill>
              </a:rPr>
              <a:t>irigido hacia el descubrimiento de muchas historias y relatos idiosincrásicos, pero importantes, contados por personas reales, sobre eventos reales, en forma real y natural. </a:t>
            </a:r>
          </a:p>
          <a:p>
            <a:pPr algn="just"/>
            <a:endParaRPr lang="es-ES" dirty="0">
              <a:solidFill>
                <a:schemeClr val="tx2"/>
              </a:solidFill>
            </a:endParaRPr>
          </a:p>
        </p:txBody>
      </p:sp>
      <p:pic>
        <p:nvPicPr>
          <p:cNvPr id="4" name="Picture 4" descr="http://t2.gstatic.com/images?q=tbn:ANd9GcShW4NjL_vXJLtj8f_pHC3IOdoYsDFDKuIFkzGFYu44RiO4wn62NBmY0YDXS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573016"/>
            <a:ext cx="6624736" cy="2232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193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>
                <a:solidFill>
                  <a:schemeClr val="tx2"/>
                </a:solidFill>
              </a:rPr>
              <a:t>Este enfoque trata de presentar episodios que  son porciones de vida documentados con un lenguaje natural y que representan lo más  fielmente posible cómo siente la gente, qué sabe, cómo lo conoce y cuáles son sus creencias, percepciones y modos de ver y entender</a:t>
            </a:r>
            <a:endParaRPr lang="es-MX" dirty="0" smtClean="0">
              <a:solidFill>
                <a:schemeClr val="tx2"/>
              </a:solidFill>
            </a:endParaRPr>
          </a:p>
          <a:p>
            <a:pPr algn="just"/>
            <a:endParaRPr lang="es-MX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5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>
                <a:solidFill>
                  <a:srgbClr val="FFC000"/>
                </a:solidFill>
              </a:rPr>
              <a:t>Alternativa Metodológica 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072098"/>
          </a:xfrm>
        </p:spPr>
        <p:txBody>
          <a:bodyPr>
            <a:normAutofit/>
          </a:bodyPr>
          <a:lstStyle/>
          <a:p>
            <a:r>
              <a:rPr lang="es-MX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MX" sz="2000" b="1" dirty="0" smtClean="0">
                <a:solidFill>
                  <a:schemeClr val="tx2"/>
                </a:solidFill>
                <a:latin typeface="+mj-lt"/>
                <a:cs typeface="Calibri" pitchFamily="34" charset="0"/>
              </a:rPr>
              <a:t>La ciencia tradicional adoptó un enfoque que se centra en el método empírico-experimental y cuyo tipo ideal es el experimento, con énfasis en el aislamiento de variables y comparación entre grupos o eventos</a:t>
            </a:r>
            <a:r>
              <a:rPr lang="es-MX" sz="2000" b="1" dirty="0" smtClean="0">
                <a:solidFill>
                  <a:schemeClr val="tx2"/>
                </a:solidFill>
              </a:rPr>
              <a:t>.</a:t>
            </a:r>
          </a:p>
          <a:p>
            <a:pPr algn="r"/>
            <a:endParaRPr lang="es-MX" dirty="0"/>
          </a:p>
        </p:txBody>
      </p:sp>
      <p:pic>
        <p:nvPicPr>
          <p:cNvPr id="5" name="4 Imagen" descr="etnia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07181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1052736"/>
            <a:ext cx="7416824" cy="4896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3200" b="1" dirty="0" smtClean="0">
                <a:solidFill>
                  <a:schemeClr val="accent3">
                    <a:lumMod val="75000"/>
                  </a:schemeClr>
                </a:solidFill>
                <a:cs typeface="Calibri" pitchFamily="34" charset="0"/>
              </a:rPr>
              <a:t>El enfoque alterno es la investigación estructural o sistémica que trata de descubrir las estructuras o sistemas dinámicos que dan razón de los eventos observados.</a:t>
            </a:r>
            <a:endParaRPr lang="es-MX" sz="3200" b="1" dirty="0">
              <a:solidFill>
                <a:schemeClr val="accent3">
                  <a:lumMod val="75000"/>
                </a:schemeClr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3585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764705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chemeClr val="tx2"/>
                </a:solidFill>
              </a:rPr>
              <a:t>Según Husserl, las formas de ser  tienen también sus modos en cuanto al método de conocerlas, ya que los rasgos universales y los detalles particulares de un fenómeno no pueden menos que ponernos en las manos normas metodológicas más ricas, a las que deberán ajustarse todos los métodos especiales.</a:t>
            </a:r>
          </a:p>
          <a:p>
            <a:endParaRPr lang="es-MX" dirty="0"/>
          </a:p>
        </p:txBody>
      </p:sp>
      <p:pic>
        <p:nvPicPr>
          <p:cNvPr id="3" name="2 Imagen" descr="12-31-2007__garrucha_encuentro_mujeres_158cm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350028"/>
            <a:ext cx="7200799" cy="221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2081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620688"/>
            <a:ext cx="8118074" cy="5905558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sp>
        <p:nvSpPr>
          <p:cNvPr id="4" name="3 Redondear rectángulo de esquina diagonal"/>
          <p:cNvSpPr/>
          <p:nvPr/>
        </p:nvSpPr>
        <p:spPr>
          <a:xfrm>
            <a:off x="767943" y="1032407"/>
            <a:ext cx="2643206" cy="392909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000" b="1" dirty="0" err="1" smtClean="0">
                <a:solidFill>
                  <a:srgbClr val="FFC000"/>
                </a:solidFill>
              </a:rPr>
              <a:t>Heisenberg</a:t>
            </a:r>
            <a:r>
              <a:rPr lang="es-MX" sz="2000" b="1" dirty="0" smtClean="0">
                <a:solidFill>
                  <a:srgbClr val="FFC000"/>
                </a:solidFill>
              </a:rPr>
              <a:t> señaló que el método ya no puede separarse de su objeto.  Que el problema del método está enteramente determinado por su objeto de estudio.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707904" y="2996952"/>
            <a:ext cx="4786346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b="1" dirty="0" smtClean="0">
                <a:solidFill>
                  <a:schemeClr val="tx2"/>
                </a:solidFill>
              </a:rPr>
              <a:t>Los métodos adecuados para comprender un sistema o estructura dinámica deben ser tales que permitan captar su naturaleza peculiar.</a:t>
            </a:r>
            <a:endParaRPr lang="es-MX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0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Proceso de Investigación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72000"/>
          </a:xfrm>
        </p:spPr>
        <p:txBody>
          <a:bodyPr/>
          <a:lstStyle/>
          <a:p>
            <a:pPr algn="just"/>
            <a:r>
              <a:rPr lang="es-MX" sz="1800" b="1" dirty="0" smtClean="0">
                <a:solidFill>
                  <a:schemeClr val="tx2"/>
                </a:solidFill>
              </a:rPr>
              <a:t>El principio que guía este tipo de investigaciones es la idea de que los individuos están formados por ciertas estructuras de significado que determinan y explican su conducta. La investigación trata de descubrir en qué consisten estas estructuras, cómo se desarrollan y cómo influyen en la conducta.</a:t>
            </a:r>
          </a:p>
          <a:p>
            <a:endParaRPr lang="es-MX" dirty="0"/>
          </a:p>
        </p:txBody>
      </p:sp>
      <p:pic>
        <p:nvPicPr>
          <p:cNvPr id="5" name="4 Imagen" descr="perfect-gentlemen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29973">
            <a:off x="1201339" y="2915523"/>
            <a:ext cx="2095500" cy="3000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5 Imagen" descr="cholo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37714" y="3139885"/>
            <a:ext cx="3822700" cy="2559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Datos"/>
          <p:cNvSpPr/>
          <p:nvPr/>
        </p:nvSpPr>
        <p:spPr>
          <a:xfrm rot="779475">
            <a:off x="4222393" y="2468754"/>
            <a:ext cx="89964" cy="3255531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FFC000"/>
                </a:solidFill>
              </a:rPr>
              <a:t>ESTRUCTURA DE LA UNIDADES DE APRENDIZAJE</a:t>
            </a:r>
            <a:endParaRPr lang="es-ES" sz="3200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ES" dirty="0" smtClean="0">
                <a:solidFill>
                  <a:schemeClr val="tx2"/>
                </a:solidFill>
              </a:rPr>
              <a:t>I. Introducir </a:t>
            </a:r>
            <a:r>
              <a:rPr lang="es-ES" dirty="0">
                <a:solidFill>
                  <a:schemeClr val="tx2"/>
                </a:solidFill>
              </a:rPr>
              <a:t>al estudiante en el análisis de las características generales del campo de estudio de las ciencias sociales, enfatizando en el método de los hechos sociales, el método de la economía política; y el método comprehensivo y los tipos sociales  (ideales).</a:t>
            </a:r>
          </a:p>
          <a:p>
            <a:pPr algn="just">
              <a:buNone/>
            </a:pPr>
            <a:endParaRPr lang="es-ES" dirty="0">
              <a:solidFill>
                <a:schemeClr val="tx2"/>
              </a:solidFill>
            </a:endParaRPr>
          </a:p>
          <a:p>
            <a:pPr algn="just"/>
            <a:r>
              <a:rPr lang="es-ES" dirty="0">
                <a:solidFill>
                  <a:schemeClr val="tx2"/>
                </a:solidFill>
              </a:rPr>
              <a:t>II. . Examinar los elementos del método etnográfico en los estudios Sociológicos.</a:t>
            </a:r>
          </a:p>
          <a:p>
            <a:pPr algn="just"/>
            <a:endParaRPr lang="es-ES" dirty="0">
              <a:solidFill>
                <a:schemeClr val="tx2"/>
              </a:solidFill>
            </a:endParaRPr>
          </a:p>
          <a:p>
            <a:pPr algn="just"/>
            <a:r>
              <a:rPr lang="es-ES" dirty="0">
                <a:solidFill>
                  <a:schemeClr val="tx2"/>
                </a:solidFill>
              </a:rPr>
              <a:t>III. Considerar los aportes del método de la Traducción y la Representación en los estudios en Comunicación.</a:t>
            </a:r>
          </a:p>
          <a:p>
            <a:pPr algn="just"/>
            <a:endParaRPr lang="es-ES" dirty="0">
              <a:solidFill>
                <a:schemeClr val="tx2"/>
              </a:solidFill>
            </a:endParaRPr>
          </a:p>
          <a:p>
            <a:pPr algn="just"/>
            <a:r>
              <a:rPr lang="es-ES" dirty="0">
                <a:solidFill>
                  <a:schemeClr val="tx2"/>
                </a:solidFill>
              </a:rPr>
              <a:t>IV. Profundizar en los elementos del método de la Gerencia Pública, como uno de los enfoques de vanguardia en la Ciencia Política y la Administración Pública.</a:t>
            </a:r>
          </a:p>
          <a:p>
            <a:pPr marL="0" indent="0" algn="just">
              <a:buNone/>
            </a:pPr>
            <a:endParaRPr lang="es-E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Determinación del nivel de participación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es-MX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None/>
            </a:pPr>
            <a:endParaRPr lang="es-MX" dirty="0"/>
          </a:p>
        </p:txBody>
      </p:sp>
      <p:sp>
        <p:nvSpPr>
          <p:cNvPr id="5" name="4 Rectángulo redondeado"/>
          <p:cNvSpPr/>
          <p:nvPr/>
        </p:nvSpPr>
        <p:spPr>
          <a:xfrm>
            <a:off x="642910" y="2143116"/>
            <a:ext cx="7929618" cy="2857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8056" lvl="0" indent="-384048">
              <a:spcBef>
                <a:spcPct val="20000"/>
              </a:spcBef>
              <a:buClr>
                <a:srgbClr val="98C723"/>
              </a:buClr>
              <a:buSzPct val="80000"/>
              <a:buFont typeface="Wingdings 2"/>
              <a:buChar char=""/>
            </a:pPr>
            <a:r>
              <a:rPr lang="es-MX" sz="3000" b="1" dirty="0">
                <a:solidFill>
                  <a:schemeClr val="tx2"/>
                </a:solidFill>
              </a:rPr>
              <a:t>“Lo que la gente dice y hace está moldeado consciente o inconscientemente por la situación social”.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929222"/>
          </a:xfrm>
        </p:spPr>
        <p:txBody>
          <a:bodyPr/>
          <a:lstStyle/>
          <a:p>
            <a:pPr algn="just"/>
            <a:r>
              <a:rPr lang="es-MX" sz="2000" b="1" dirty="0" smtClean="0">
                <a:solidFill>
                  <a:schemeClr val="tx2"/>
                </a:solidFill>
              </a:rPr>
              <a:t>El etnógrafo es muy sensible al modo como se introduce en un ambiente, y establece con cuidado el rol que le pueda facilitar la recolección de la información. Ya que el nivel de participación y compromiso que el etnógrafo acepte influirá el concepto de la gente hacia él.</a:t>
            </a:r>
          </a:p>
          <a:p>
            <a:endParaRPr lang="es-MX" dirty="0">
              <a:solidFill>
                <a:srgbClr val="7030A0"/>
              </a:solidFill>
            </a:endParaRPr>
          </a:p>
        </p:txBody>
      </p:sp>
      <p:pic>
        <p:nvPicPr>
          <p:cNvPr id="4" name="3 Imagen" descr="perdidos-en-la-trib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3286124"/>
            <a:ext cx="34925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Recolección de la información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829196"/>
          </a:xfrm>
        </p:spPr>
        <p:txBody>
          <a:bodyPr/>
          <a:lstStyle/>
          <a:p>
            <a:pPr algn="just"/>
            <a:r>
              <a:rPr lang="es-MX" sz="2000" b="1" dirty="0" smtClean="0">
                <a:solidFill>
                  <a:schemeClr val="tx2"/>
                </a:solidFill>
              </a:rPr>
              <a:t>En la investigación etnográfica, la información que se busca es aquella que más relación tenga y ayude a descubrir mejor las estructuras significativas que dan razón de la conducta de los sujetos en estudio.</a:t>
            </a:r>
          </a:p>
          <a:p>
            <a:pPr>
              <a:buNone/>
            </a:pPr>
            <a:endParaRPr lang="es-MX" dirty="0"/>
          </a:p>
        </p:txBody>
      </p:sp>
      <p:pic>
        <p:nvPicPr>
          <p:cNvPr id="4" name="3 Imagen" descr="chica escribie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00438"/>
            <a:ext cx="3643338" cy="2786083"/>
          </a:xfrm>
          <a:prstGeom prst="rect">
            <a:avLst/>
          </a:prstGeom>
        </p:spPr>
      </p:pic>
      <p:pic>
        <p:nvPicPr>
          <p:cNvPr id="5" name="4 Imagen" descr="Imagenes-de-emos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3357562"/>
            <a:ext cx="2714644" cy="2928958"/>
          </a:xfrm>
          <a:prstGeom prst="rect">
            <a:avLst/>
          </a:prstGeom>
        </p:spPr>
      </p:pic>
      <p:sp>
        <p:nvSpPr>
          <p:cNvPr id="6" name="5 Flecha a la derecha con bandas"/>
          <p:cNvSpPr/>
          <p:nvPr/>
        </p:nvSpPr>
        <p:spPr>
          <a:xfrm>
            <a:off x="4357686" y="4357694"/>
            <a:ext cx="1143008" cy="428628"/>
          </a:xfrm>
          <a:prstGeom prst="stripedRightArrow">
            <a:avLst>
              <a:gd name="adj1" fmla="val 7625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Herramientas de un Etnógrafo 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72000"/>
          </a:xfrm>
        </p:spPr>
        <p:txBody>
          <a:bodyPr>
            <a:normAutofit/>
          </a:bodyPr>
          <a:lstStyle/>
          <a:p>
            <a:pPr algn="just"/>
            <a:r>
              <a:rPr lang="es-MX" sz="2400" b="1" dirty="0" smtClean="0">
                <a:solidFill>
                  <a:schemeClr val="tx2"/>
                </a:solidFill>
              </a:rPr>
              <a:t>Diario de Campo (libreta, pluma)</a:t>
            </a:r>
          </a:p>
          <a:p>
            <a:pPr marL="0" indent="0" algn="just">
              <a:buNone/>
            </a:pPr>
            <a:endParaRPr lang="es-MX" sz="2400" b="1" dirty="0" smtClean="0">
              <a:solidFill>
                <a:schemeClr val="tx2"/>
              </a:solidFill>
            </a:endParaRPr>
          </a:p>
          <a:p>
            <a:pPr algn="just"/>
            <a:r>
              <a:rPr lang="es-MX" sz="2400" b="1" dirty="0" smtClean="0">
                <a:solidFill>
                  <a:schemeClr val="tx2"/>
                </a:solidFill>
              </a:rPr>
              <a:t>Grabadora</a:t>
            </a:r>
          </a:p>
          <a:p>
            <a:pPr algn="just"/>
            <a:endParaRPr lang="es-MX" sz="2400" b="1" dirty="0" smtClean="0">
              <a:solidFill>
                <a:schemeClr val="tx2"/>
              </a:solidFill>
            </a:endParaRPr>
          </a:p>
          <a:p>
            <a:pPr algn="just"/>
            <a:r>
              <a:rPr lang="es-MX" sz="2400" b="1" dirty="0" smtClean="0">
                <a:solidFill>
                  <a:schemeClr val="tx2"/>
                </a:solidFill>
              </a:rPr>
              <a:t>Confianza del grupo de Estudio</a:t>
            </a:r>
          </a:p>
          <a:p>
            <a:pPr algn="just"/>
            <a:endParaRPr lang="es-MX" sz="2400" b="1" dirty="0" smtClean="0">
              <a:solidFill>
                <a:schemeClr val="tx2"/>
              </a:solidFill>
            </a:endParaRPr>
          </a:p>
          <a:p>
            <a:pPr algn="just"/>
            <a:r>
              <a:rPr lang="es-MX" sz="2400" b="1" dirty="0" smtClean="0">
                <a:solidFill>
                  <a:schemeClr val="tx2"/>
                </a:solidFill>
              </a:rPr>
              <a:t>Objetivo del Estudio </a:t>
            </a:r>
          </a:p>
          <a:p>
            <a:pPr marL="0" indent="0" algn="just">
              <a:buNone/>
            </a:pPr>
            <a:endParaRPr lang="es-MX" sz="2400" b="1" dirty="0" smtClean="0">
              <a:solidFill>
                <a:schemeClr val="tx2"/>
              </a:solidFill>
            </a:endParaRPr>
          </a:p>
          <a:p>
            <a:pPr algn="just"/>
            <a:r>
              <a:rPr lang="es-MX" sz="2400" b="1" dirty="0" smtClean="0">
                <a:solidFill>
                  <a:schemeClr val="tx2"/>
                </a:solidFill>
              </a:rPr>
              <a:t>Observación Participación </a:t>
            </a:r>
            <a:endParaRPr lang="es-MX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1336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Tipos de información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43536"/>
          </a:xfrm>
        </p:spPr>
        <p:txBody>
          <a:bodyPr>
            <a:normAutofit/>
          </a:bodyPr>
          <a:lstStyle/>
          <a:p>
            <a:endParaRPr lang="es-MX" sz="2400" b="1" dirty="0" smtClean="0">
              <a:solidFill>
                <a:schemeClr val="tx2"/>
              </a:solidFill>
            </a:endParaRPr>
          </a:p>
          <a:p>
            <a:r>
              <a:rPr lang="es-MX" sz="2800" b="1" dirty="0" smtClean="0">
                <a:solidFill>
                  <a:schemeClr val="tx2"/>
                </a:solidFill>
              </a:rPr>
              <a:t>El contenido y la forma de la interacción verbal entre los sujetos.</a:t>
            </a:r>
          </a:p>
          <a:p>
            <a:pPr marL="0" indent="0">
              <a:buNone/>
            </a:pPr>
            <a:endParaRPr lang="es-MX" sz="28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s-MX" sz="2800" b="1" dirty="0" smtClean="0">
              <a:solidFill>
                <a:schemeClr val="tx2"/>
              </a:solidFill>
            </a:endParaRPr>
          </a:p>
          <a:p>
            <a:r>
              <a:rPr lang="es-MX" sz="2800" b="1" dirty="0" smtClean="0">
                <a:solidFill>
                  <a:schemeClr val="tx2"/>
                </a:solidFill>
              </a:rPr>
              <a:t>El contenido y la forma de la interacción verbal con el investigador en diferentes situaciones y en diferentes tiempos.</a:t>
            </a:r>
          </a:p>
          <a:p>
            <a:pPr marL="0" indent="0">
              <a:buNone/>
            </a:pPr>
            <a:endParaRPr lang="es-MX" sz="2800" b="1" dirty="0" smtClean="0">
              <a:solidFill>
                <a:schemeClr val="tx2"/>
              </a:solidFill>
            </a:endParaRPr>
          </a:p>
          <a:p>
            <a:endParaRPr lang="es-MX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692696"/>
            <a:ext cx="756084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800" b="1" dirty="0" smtClean="0">
              <a:solidFill>
                <a:schemeClr val="tx2"/>
              </a:solidFill>
            </a:endParaRPr>
          </a:p>
          <a:p>
            <a:pPr algn="just"/>
            <a:endParaRPr lang="es-MX" sz="2800" b="1" dirty="0">
              <a:solidFill>
                <a:schemeClr val="tx2"/>
              </a:solidFill>
            </a:endParaRPr>
          </a:p>
          <a:p>
            <a:pPr algn="just"/>
            <a:r>
              <a:rPr lang="es-MX" sz="2800" b="1" dirty="0" smtClean="0">
                <a:solidFill>
                  <a:schemeClr val="tx2"/>
                </a:solidFill>
              </a:rPr>
              <a:t>La </a:t>
            </a:r>
            <a:r>
              <a:rPr lang="es-MX" sz="2800" b="1" dirty="0">
                <a:solidFill>
                  <a:schemeClr val="tx2"/>
                </a:solidFill>
              </a:rPr>
              <a:t>conducta no verbal: gestos, posturas, mímica, etcétera</a:t>
            </a:r>
            <a:r>
              <a:rPr lang="es-MX" sz="2800" b="1" dirty="0" smtClean="0">
                <a:solidFill>
                  <a:schemeClr val="tx2"/>
                </a:solidFill>
              </a:rPr>
              <a:t>.</a:t>
            </a:r>
          </a:p>
          <a:p>
            <a:pPr algn="just"/>
            <a:endParaRPr lang="es-MX" sz="2800" b="1" dirty="0">
              <a:solidFill>
                <a:schemeClr val="tx2"/>
              </a:solidFill>
            </a:endParaRPr>
          </a:p>
          <a:p>
            <a:pPr algn="just"/>
            <a:r>
              <a:rPr lang="es-MX" sz="2800" b="1" dirty="0">
                <a:solidFill>
                  <a:schemeClr val="tx2"/>
                </a:solidFill>
              </a:rPr>
              <a:t>Los patrones de acción y no acción: su comportamiento o pasividad</a:t>
            </a:r>
            <a:r>
              <a:rPr lang="es-MX" sz="2800" b="1" dirty="0" smtClean="0">
                <a:solidFill>
                  <a:schemeClr val="tx2"/>
                </a:solidFill>
              </a:rPr>
              <a:t>.</a:t>
            </a:r>
          </a:p>
          <a:p>
            <a:pPr algn="just"/>
            <a:endParaRPr lang="es-MX" sz="2800" b="1" dirty="0">
              <a:solidFill>
                <a:schemeClr val="tx2"/>
              </a:solidFill>
            </a:endParaRPr>
          </a:p>
          <a:p>
            <a:pPr algn="just"/>
            <a:r>
              <a:rPr lang="es-MX" sz="2800" b="1" dirty="0">
                <a:solidFill>
                  <a:schemeClr val="tx2"/>
                </a:solidFill>
              </a:rPr>
              <a:t>Los registros de archivos, documentos, artefactos y todo tipo de rastros y huellas</a:t>
            </a:r>
            <a:r>
              <a:rPr lang="es-MX" b="1" dirty="0" smtClean="0">
                <a:solidFill>
                  <a:schemeClr val="tx2"/>
                </a:solidFill>
              </a:rPr>
              <a:t>.</a:t>
            </a:r>
          </a:p>
          <a:p>
            <a:pPr algn="just"/>
            <a:endParaRPr lang="es-MX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7876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Nivel de objetividad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72000"/>
          </a:xfrm>
        </p:spPr>
        <p:txBody>
          <a:bodyPr>
            <a:normAutofit/>
          </a:bodyPr>
          <a:lstStyle/>
          <a:p>
            <a:r>
              <a:rPr lang="es-MX" sz="2000" b="1" dirty="0" smtClean="0">
                <a:solidFill>
                  <a:schemeClr val="tx2"/>
                </a:solidFill>
              </a:rPr>
              <a:t>El nivel de objetividad que alcance este método depende del enfoque metodológico, a su cuidadosa selección de las muestras que estudia, a la empatía que logra con los sujetos, a su buen nivel de confiabilidad y a su validez.</a:t>
            </a:r>
            <a:endParaRPr lang="es-MX" sz="2000" b="1" dirty="0">
              <a:solidFill>
                <a:schemeClr val="tx2"/>
              </a:solidFill>
            </a:endParaRPr>
          </a:p>
        </p:txBody>
      </p:sp>
      <p:pic>
        <p:nvPicPr>
          <p:cNvPr id="4" name="3 Imagen" descr="2804008_eac8d1bb8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3071810"/>
            <a:ext cx="4500594" cy="3381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3">
                    <a:lumMod val="75000"/>
                  </a:schemeClr>
                </a:solidFill>
              </a:rPr>
              <a:t>Ejemplo del Método Etnográfico</a:t>
            </a:r>
            <a:endParaRPr lang="es-MX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619672" y="2132856"/>
            <a:ext cx="53285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hlinkClick r:id="rId2"/>
              </a:rPr>
              <a:t>http://</a:t>
            </a:r>
            <a:r>
              <a:rPr lang="es-MX" dirty="0" smtClean="0">
                <a:hlinkClick r:id="rId2"/>
              </a:rPr>
              <a:t>www.youtube.com/watch?v=BIZGqYDMRls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>
                <a:hlinkClick r:id="rId3"/>
              </a:rPr>
              <a:t>http://</a:t>
            </a:r>
            <a:r>
              <a:rPr lang="es-MX" dirty="0" smtClean="0">
                <a:hlinkClick r:id="rId3"/>
              </a:rPr>
              <a:t>www.youtube.com/watch?v=sS0MmeQMD-c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>
                <a:hlinkClick r:id="rId4"/>
              </a:rPr>
              <a:t>www.youtube.com/watch?v=JiG0SuCPydo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71391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/>
            </a:r>
            <a:br>
              <a:rPr lang="es-MX" dirty="0" smtClean="0">
                <a:solidFill>
                  <a:srgbClr val="FFC000"/>
                </a:solidFill>
              </a:rPr>
            </a:br>
            <a:r>
              <a:rPr lang="es-MX" dirty="0" smtClean="0">
                <a:solidFill>
                  <a:srgbClr val="FFC000"/>
                </a:solidFill>
              </a:rPr>
              <a:t>Bibliografía</a:t>
            </a:r>
            <a:br>
              <a:rPr lang="es-MX" dirty="0" smtClean="0">
                <a:solidFill>
                  <a:srgbClr val="FFC000"/>
                </a:solidFill>
              </a:rPr>
            </a:b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340768"/>
            <a:ext cx="8424936" cy="5017190"/>
          </a:xfrm>
        </p:spPr>
        <p:txBody>
          <a:bodyPr>
            <a:normAutofit fontScale="47500" lnSpcReduction="20000"/>
          </a:bodyPr>
          <a:lstStyle/>
          <a:p>
            <a:endParaRPr lang="es-MX" sz="11200" dirty="0" smtClean="0"/>
          </a:p>
          <a:p>
            <a:pPr lvl="0"/>
            <a:r>
              <a:rPr lang="es-MX" sz="4400" dirty="0" smtClean="0">
                <a:solidFill>
                  <a:schemeClr val="tx2"/>
                </a:solidFill>
              </a:rPr>
              <a:t>Goetz, J. y LeCompte, M. (1988), Etnografía  y diseño cualitativo en investigación educativa. Madrid: Morata. </a:t>
            </a:r>
          </a:p>
          <a:p>
            <a:pPr lvl="0"/>
            <a:endParaRPr lang="es-MX" sz="4400" dirty="0" smtClean="0">
              <a:solidFill>
                <a:schemeClr val="tx2"/>
              </a:solidFill>
            </a:endParaRPr>
          </a:p>
          <a:p>
            <a:r>
              <a:rPr lang="es-MX" sz="4400" dirty="0" smtClean="0">
                <a:solidFill>
                  <a:schemeClr val="tx2"/>
                </a:solidFill>
              </a:rPr>
              <a:t>Hegel, G. (1966, orig. 1807). Fenomenología del espíritu. México: FCE. </a:t>
            </a:r>
          </a:p>
          <a:p>
            <a:endParaRPr lang="es-MX" sz="4400" dirty="0" smtClean="0">
              <a:solidFill>
                <a:schemeClr val="tx2"/>
              </a:solidFill>
            </a:endParaRPr>
          </a:p>
          <a:p>
            <a:r>
              <a:rPr lang="es-MX" sz="4400" dirty="0" smtClean="0">
                <a:solidFill>
                  <a:schemeClr val="tx2"/>
                </a:solidFill>
              </a:rPr>
              <a:t>Husserl, H. (1962). Ideas relativas a una fenomenología pura y una filosofía fenomenológica.  México: FCE. </a:t>
            </a:r>
          </a:p>
          <a:p>
            <a:pPr>
              <a:buNone/>
            </a:pPr>
            <a:r>
              <a:rPr lang="es-MX" sz="4400" dirty="0" smtClean="0">
                <a:solidFill>
                  <a:schemeClr val="tx2"/>
                </a:solidFill>
              </a:rPr>
              <a:t> </a:t>
            </a:r>
          </a:p>
          <a:p>
            <a:r>
              <a:rPr lang="es-ES" sz="4400" dirty="0" smtClean="0">
                <a:solidFill>
                  <a:schemeClr val="tx2"/>
                </a:solidFill>
              </a:rPr>
              <a:t>Miguel Martínez Mígueles  El Método Etnográfico de Investigación.</a:t>
            </a:r>
          </a:p>
          <a:p>
            <a:endParaRPr lang="es-ES" sz="4400" dirty="0" smtClean="0">
              <a:solidFill>
                <a:schemeClr val="tx2"/>
              </a:solidFill>
            </a:endParaRPr>
          </a:p>
          <a:p>
            <a:r>
              <a:rPr lang="es-ES" sz="4400" dirty="0" smtClean="0">
                <a:solidFill>
                  <a:schemeClr val="tx2"/>
                </a:solidFill>
              </a:rPr>
              <a:t>Martyn Hammersley, Paul Atkinson, Etnografía. Métodos de investigación. Editorial Paidós, 2ª edición</a:t>
            </a:r>
            <a:r>
              <a:rPr lang="es-ES" sz="4400" dirty="0" smtClean="0"/>
              <a:t>.</a:t>
            </a:r>
          </a:p>
          <a:p>
            <a:pPr>
              <a:buNone/>
            </a:pPr>
            <a:endParaRPr lang="es-ES" sz="4200" dirty="0" smtClean="0"/>
          </a:p>
          <a:p>
            <a:pPr>
              <a:buNone/>
            </a:pPr>
            <a:endParaRPr lang="es-MX" sz="11200" dirty="0" smtClean="0"/>
          </a:p>
        </p:txBody>
      </p:sp>
    </p:spTree>
    <p:extLst>
      <p:ext uri="{BB962C8B-B14F-4D97-AF65-F5344CB8AC3E}">
        <p14:creationId xmlns:p14="http://schemas.microsoft.com/office/powerpoint/2010/main" val="346768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smtClean="0">
                <a:solidFill>
                  <a:srgbClr val="FFC000"/>
                </a:solidFill>
              </a:rPr>
              <a:t/>
            </a:r>
            <a:br>
              <a:rPr lang="es-ES" sz="3200" dirty="0" smtClean="0">
                <a:solidFill>
                  <a:srgbClr val="FFC000"/>
                </a:solidFill>
              </a:rPr>
            </a:br>
            <a:r>
              <a:rPr lang="es-ES" sz="4000" dirty="0" smtClean="0">
                <a:solidFill>
                  <a:srgbClr val="FFC000"/>
                </a:solidFill>
              </a:rPr>
              <a:t>UNIDAD II</a:t>
            </a:r>
            <a:endParaRPr lang="es-ES" sz="40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s-MX" dirty="0" smtClean="0">
                <a:solidFill>
                  <a:schemeClr val="tx2"/>
                </a:solidFill>
              </a:rPr>
              <a:t>  OBJETIVO</a:t>
            </a:r>
          </a:p>
          <a:p>
            <a:endParaRPr lang="es-ES" dirty="0" smtClean="0">
              <a:solidFill>
                <a:schemeClr val="tx2"/>
              </a:solidFill>
            </a:endParaRPr>
          </a:p>
          <a:p>
            <a:pPr algn="just"/>
            <a:r>
              <a:rPr lang="es-ES" dirty="0" smtClean="0">
                <a:solidFill>
                  <a:schemeClr val="tx2"/>
                </a:solidFill>
              </a:rPr>
              <a:t>Examinar los elementos y aplicación del Método Etnográfico en las Ciencias Sociales, desde el punto de vista de la Sociología.</a:t>
            </a:r>
            <a:endParaRPr lang="es-MX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MÉTODO ETNOGRÁFICO</a:t>
            </a:r>
            <a:endParaRPr lang="es-ES" dirty="0">
              <a:solidFill>
                <a:srgbClr val="FFC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857488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/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841" y="1600200"/>
            <a:ext cx="6028318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2136339"/>
            <a:ext cx="73448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accent3">
                    <a:lumMod val="75000"/>
                  </a:schemeClr>
                </a:solidFill>
              </a:rPr>
              <a:t>“</a:t>
            </a:r>
            <a:r>
              <a:rPr lang="es-MX" sz="2800" dirty="0">
                <a:solidFill>
                  <a:schemeClr val="accent3">
                    <a:lumMod val="75000"/>
                  </a:schemeClr>
                </a:solidFill>
              </a:rPr>
              <a:t>La Etnografía durante décadas ha sido considerado como uno de los procedimientos cualitativos de investigación más novedosos para estudiar la realidad social, es un medio para buscar un enfoque de concepción y practica de conocimiento que busca comprender los fenómenos sociales desde la perspectiva de sus miembros según </a:t>
            </a:r>
            <a:r>
              <a:rPr lang="es-MX" sz="2800" dirty="0" err="1">
                <a:solidFill>
                  <a:schemeClr val="accent3">
                    <a:lumMod val="75000"/>
                  </a:schemeClr>
                </a:solidFill>
              </a:rPr>
              <a:t>Guber</a:t>
            </a:r>
            <a:r>
              <a:rPr lang="es-MX" sz="2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2800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es-MX" sz="2800" dirty="0">
                <a:solidFill>
                  <a:schemeClr val="accent3">
                    <a:lumMod val="75000"/>
                  </a:schemeClr>
                </a:solidFill>
              </a:rPr>
              <a:t>2001, p. 16) </a:t>
            </a:r>
          </a:p>
        </p:txBody>
      </p:sp>
    </p:spTree>
    <p:extLst>
      <p:ext uri="{BB962C8B-B14F-4D97-AF65-F5344CB8AC3E}">
        <p14:creationId xmlns:p14="http://schemas.microsoft.com/office/powerpoint/2010/main" val="2417040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7488832" cy="1080120"/>
          </a:xfrm>
        </p:spPr>
        <p:txBody>
          <a:bodyPr>
            <a:normAutofit/>
          </a:bodyPr>
          <a:lstStyle/>
          <a:p>
            <a:r>
              <a:rPr lang="es-ES_tradnl" sz="54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Etnografía</a:t>
            </a:r>
            <a:r>
              <a:rPr lang="es-ES_tradnl" sz="5400" i="1" dirty="0" smtClean="0">
                <a:solidFill>
                  <a:schemeClr val="tx2"/>
                </a:solidFill>
              </a:rPr>
              <a:t> </a:t>
            </a:r>
            <a:endParaRPr lang="es-ES" sz="5400" i="1" dirty="0">
              <a:solidFill>
                <a:schemeClr val="tx2"/>
              </a:solidFill>
            </a:endParaRPr>
          </a:p>
        </p:txBody>
      </p:sp>
      <p:pic>
        <p:nvPicPr>
          <p:cNvPr id="5" name="Picture 2" descr="http://www.elrespetable.cl/media/users/0/11288/wp-content/01_intro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700808"/>
            <a:ext cx="4536504" cy="4104456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395536" y="1556793"/>
            <a:ext cx="2736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b="1" dirty="0" smtClean="0"/>
              <a:t> </a:t>
            </a:r>
            <a:endParaRPr lang="es-ES" sz="2400" b="1" dirty="0" smtClean="0">
              <a:solidFill>
                <a:srgbClr val="7030A0"/>
              </a:solidFill>
            </a:endParaRPr>
          </a:p>
          <a:p>
            <a:pPr algn="just">
              <a:lnSpc>
                <a:spcPct val="150000"/>
              </a:lnSpc>
            </a:pPr>
            <a:endParaRPr lang="es-ES" sz="2400" i="1" dirty="0"/>
          </a:p>
        </p:txBody>
      </p:sp>
      <p:sp>
        <p:nvSpPr>
          <p:cNvPr id="8" name="7 Rectángulo"/>
          <p:cNvSpPr/>
          <p:nvPr/>
        </p:nvSpPr>
        <p:spPr>
          <a:xfrm>
            <a:off x="323528" y="1772816"/>
            <a:ext cx="367240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000" b="1" i="1" dirty="0" smtClean="0">
                <a:solidFill>
                  <a:srgbClr val="F78A1D"/>
                </a:solidFill>
                <a:latin typeface="Calibri" pitchFamily="34" charset="0"/>
                <a:cs typeface="Calibri" pitchFamily="34" charset="0"/>
              </a:rPr>
              <a:t>Es la mirada del curioso y analítico penetrando todos los lados con este tipo de mirada se navega por mundos distintos con plena seguridad.</a:t>
            </a:r>
            <a:endParaRPr lang="es-ES" sz="3000" i="1" dirty="0">
              <a:solidFill>
                <a:srgbClr val="F78A1D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texto"/>
          <p:cNvSpPr>
            <a:spLocks noGrp="1"/>
          </p:cNvSpPr>
          <p:nvPr>
            <p:ph type="body" idx="2"/>
          </p:nvPr>
        </p:nvSpPr>
        <p:spPr>
          <a:xfrm>
            <a:off x="323528" y="980728"/>
            <a:ext cx="5184576" cy="5040560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</a:pPr>
            <a:r>
              <a:rPr lang="es-ES_tradnl" sz="2800" b="1" i="1" dirty="0" smtClean="0">
                <a:solidFill>
                  <a:srgbClr val="FFC000"/>
                </a:solidFill>
                <a:latin typeface="Calibri" pitchFamily="34" charset="0"/>
                <a:cs typeface="Calibri" pitchFamily="34" charset="0"/>
              </a:rPr>
              <a:t>Las primeras pistas de la    etnografía se dan con los positivistas o empiristas: Comte y Locke : quienes sostienen que un enunciado tiene validez solo  si es verificable a través de la experiencia  y la observación</a:t>
            </a:r>
            <a:r>
              <a:rPr lang="es-ES_tradnl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32770" name="Picture 2" descr="http://1.bp.blogspot.com/_y6Y5vSq5XXE/TCIKo-HBV1I/AAAAAAAAACY/jq6YrkTLTXg/s320/imagen+observac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764704"/>
            <a:ext cx="302433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2"/>
          </p:nvPr>
        </p:nvSpPr>
        <p:spPr>
          <a:xfrm>
            <a:off x="251520" y="1340768"/>
            <a:ext cx="5040560" cy="2952328"/>
          </a:xfrm>
        </p:spPr>
        <p:txBody>
          <a:bodyPr>
            <a:noAutofit/>
          </a:bodyPr>
          <a:lstStyle/>
          <a:p>
            <a:pPr algn="just"/>
            <a:r>
              <a:rPr lang="es-ES" sz="3200" b="1" i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La etnografía tuvo su origen en la Europa del siglo XIX, a la par del auge capitalista y la independencia de las colonias americanas</a:t>
            </a:r>
            <a:r>
              <a:rPr lang="es-ES" sz="3200" b="1" i="1" dirty="0" smtClean="0">
                <a:latin typeface="Calibri" pitchFamily="34" charset="0"/>
                <a:cs typeface="Calibri" pitchFamily="34" charset="0"/>
              </a:rPr>
              <a:t>. </a:t>
            </a:r>
          </a:p>
          <a:p>
            <a:pPr algn="just"/>
            <a:endParaRPr lang="es-ES" sz="3200" i="1" dirty="0" smtClean="0"/>
          </a:p>
          <a:p>
            <a:pPr algn="just"/>
            <a:endParaRPr lang="es-ES" sz="2800" b="1" i="1" dirty="0" smtClean="0"/>
          </a:p>
          <a:p>
            <a:pPr algn="just"/>
            <a:endParaRPr lang="es-MX" sz="2800" b="1" i="1" dirty="0" smtClean="0"/>
          </a:p>
          <a:p>
            <a:pPr algn="just"/>
            <a:endParaRPr lang="es-ES" sz="2800" i="1" dirty="0"/>
          </a:p>
        </p:txBody>
      </p:sp>
      <p:pic>
        <p:nvPicPr>
          <p:cNvPr id="4" name="il_fi" descr="http://joselopezsanchez.files.wordpress.com/2009/06/capitalismo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764704"/>
            <a:ext cx="309634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1546</Words>
  <Application>Microsoft Office PowerPoint</Application>
  <PresentationFormat>Presentación en pantalla (4:3)</PresentationFormat>
  <Paragraphs>147</Paragraphs>
  <Slides>38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2" baseType="lpstr">
      <vt:lpstr>Arial</vt:lpstr>
      <vt:lpstr>Calibri</vt:lpstr>
      <vt:lpstr>Wingdings 2</vt:lpstr>
      <vt:lpstr>Tema de Office</vt:lpstr>
      <vt:lpstr>UNIVERSIDAD AUTONOMA DEL ESTADO DE MÉXICO  FACULTAD DE CIENCIAS POLITICAS Y SOCIALES</vt:lpstr>
      <vt:lpstr>PRESENTACIÓN</vt:lpstr>
      <vt:lpstr>ESTRUCTURA DE LA UNIDADES DE APRENDIZAJE</vt:lpstr>
      <vt:lpstr> UNIDAD II</vt:lpstr>
      <vt:lpstr>MÉTODO ETNOGRÁFICO</vt:lpstr>
      <vt:lpstr>Presentación de PowerPoint</vt:lpstr>
      <vt:lpstr>Etnografía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Concepto</vt:lpstr>
      <vt:lpstr>Presentación de PowerPoint</vt:lpstr>
      <vt:lpstr>Presentación de PowerPoint</vt:lpstr>
      <vt:lpstr>¿Qué es la etnografía?</vt:lpstr>
      <vt:lpstr>Presentación de PowerPoint</vt:lpstr>
      <vt:lpstr>Método Etnográfico</vt:lpstr>
      <vt:lpstr>Presentación de PowerPoint</vt:lpstr>
      <vt:lpstr>Presentación de PowerPoint</vt:lpstr>
      <vt:lpstr>Intención del método </vt:lpstr>
      <vt:lpstr>Presentación de PowerPoint</vt:lpstr>
      <vt:lpstr>Presentación de PowerPoint</vt:lpstr>
      <vt:lpstr>Alternativa Metodológica </vt:lpstr>
      <vt:lpstr>Presentación de PowerPoint</vt:lpstr>
      <vt:lpstr>Presentación de PowerPoint</vt:lpstr>
      <vt:lpstr>Presentación de PowerPoint</vt:lpstr>
      <vt:lpstr>Proceso de Investigación</vt:lpstr>
      <vt:lpstr>Determinación del nivel de participación</vt:lpstr>
      <vt:lpstr>Presentación de PowerPoint</vt:lpstr>
      <vt:lpstr>Recolección de la información</vt:lpstr>
      <vt:lpstr>Herramientas de un Etnógrafo </vt:lpstr>
      <vt:lpstr>Tipos de información</vt:lpstr>
      <vt:lpstr>Presentación de PowerPoint</vt:lpstr>
      <vt:lpstr>Nivel de objetividad</vt:lpstr>
      <vt:lpstr>Ejemplo del Método Etnográfico</vt:lpstr>
      <vt:lpstr> Bibliografía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AUTONOMA DEL ESTADO DE MÉXICO  FACULTAD DE CIENCIAS POLITICAS Y SOCIALES</dc:title>
  <dc:creator>Usuario</dc:creator>
  <cp:lastModifiedBy>HP-ENVY</cp:lastModifiedBy>
  <cp:revision>45</cp:revision>
  <dcterms:created xsi:type="dcterms:W3CDTF">2011-10-28T14:43:31Z</dcterms:created>
  <dcterms:modified xsi:type="dcterms:W3CDTF">2015-10-02T18:29:58Z</dcterms:modified>
</cp:coreProperties>
</file>