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1"/>
  </p:notesMasterIdLst>
  <p:handoutMasterIdLst>
    <p:handoutMasterId r:id="rId52"/>
  </p:handoutMasterIdLst>
  <p:sldIdLst>
    <p:sldId id="314" r:id="rId2"/>
    <p:sldId id="315" r:id="rId3"/>
    <p:sldId id="316" r:id="rId4"/>
    <p:sldId id="257" r:id="rId5"/>
    <p:sldId id="259" r:id="rId6"/>
    <p:sldId id="267" r:id="rId7"/>
    <p:sldId id="268" r:id="rId8"/>
    <p:sldId id="298" r:id="rId9"/>
    <p:sldId id="312" r:id="rId10"/>
    <p:sldId id="260" r:id="rId11"/>
    <p:sldId id="269" r:id="rId12"/>
    <p:sldId id="270" r:id="rId13"/>
    <p:sldId id="271" r:id="rId14"/>
    <p:sldId id="272" r:id="rId15"/>
    <p:sldId id="262" r:id="rId16"/>
    <p:sldId id="274" r:id="rId17"/>
    <p:sldId id="275" r:id="rId18"/>
    <p:sldId id="313" r:id="rId19"/>
    <p:sldId id="263" r:id="rId20"/>
    <p:sldId id="276" r:id="rId21"/>
    <p:sldId id="277" r:id="rId22"/>
    <p:sldId id="278" r:id="rId23"/>
    <p:sldId id="279" r:id="rId24"/>
    <p:sldId id="281" r:id="rId25"/>
    <p:sldId id="282" r:id="rId26"/>
    <p:sldId id="283" r:id="rId27"/>
    <p:sldId id="284" r:id="rId28"/>
    <p:sldId id="285" r:id="rId29"/>
    <p:sldId id="286" r:id="rId30"/>
    <p:sldId id="287" r:id="rId31"/>
    <p:sldId id="288" r:id="rId32"/>
    <p:sldId id="289" r:id="rId33"/>
    <p:sldId id="290" r:id="rId34"/>
    <p:sldId id="310" r:id="rId35"/>
    <p:sldId id="307" r:id="rId36"/>
    <p:sldId id="309" r:id="rId37"/>
    <p:sldId id="292" r:id="rId38"/>
    <p:sldId id="293" r:id="rId39"/>
    <p:sldId id="294" r:id="rId40"/>
    <p:sldId id="295" r:id="rId41"/>
    <p:sldId id="296" r:id="rId42"/>
    <p:sldId id="297" r:id="rId43"/>
    <p:sldId id="302" r:id="rId44"/>
    <p:sldId id="303" r:id="rId45"/>
    <p:sldId id="304" r:id="rId46"/>
    <p:sldId id="305" r:id="rId47"/>
    <p:sldId id="306" r:id="rId48"/>
    <p:sldId id="317" r:id="rId49"/>
    <p:sldId id="318" r:id="rId50"/>
  </p:sldIdLst>
  <p:sldSz cx="9144000" cy="6858000" type="screen4x3"/>
  <p:notesSz cx="7010400" cy="9296400"/>
  <p:defaultTextStyle>
    <a:defPPr>
      <a:defRPr lang="es-ES"/>
    </a:defPPr>
    <a:lvl1pPr algn="l" rtl="0" fontAlgn="base">
      <a:spcBef>
        <a:spcPct val="0"/>
      </a:spcBef>
      <a:spcAft>
        <a:spcPct val="0"/>
      </a:spcAft>
      <a:defRPr sz="2400" kern="1200">
        <a:solidFill>
          <a:schemeClr val="tx1"/>
        </a:solidFill>
        <a:latin typeface="Tahoma" charset="0"/>
        <a:ea typeface="+mn-ea"/>
        <a:cs typeface="+mn-cs"/>
      </a:defRPr>
    </a:lvl1pPr>
    <a:lvl2pPr marL="457200" algn="l" rtl="0" fontAlgn="base">
      <a:spcBef>
        <a:spcPct val="0"/>
      </a:spcBef>
      <a:spcAft>
        <a:spcPct val="0"/>
      </a:spcAft>
      <a:defRPr sz="2400" kern="1200">
        <a:solidFill>
          <a:schemeClr val="tx1"/>
        </a:solidFill>
        <a:latin typeface="Tahoma" charset="0"/>
        <a:ea typeface="+mn-ea"/>
        <a:cs typeface="+mn-cs"/>
      </a:defRPr>
    </a:lvl2pPr>
    <a:lvl3pPr marL="914400" algn="l" rtl="0" fontAlgn="base">
      <a:spcBef>
        <a:spcPct val="0"/>
      </a:spcBef>
      <a:spcAft>
        <a:spcPct val="0"/>
      </a:spcAft>
      <a:defRPr sz="2400" kern="1200">
        <a:solidFill>
          <a:schemeClr val="tx1"/>
        </a:solidFill>
        <a:latin typeface="Tahoma" charset="0"/>
        <a:ea typeface="+mn-ea"/>
        <a:cs typeface="+mn-cs"/>
      </a:defRPr>
    </a:lvl3pPr>
    <a:lvl4pPr marL="1371600" algn="l" rtl="0" fontAlgn="base">
      <a:spcBef>
        <a:spcPct val="0"/>
      </a:spcBef>
      <a:spcAft>
        <a:spcPct val="0"/>
      </a:spcAft>
      <a:defRPr sz="2400" kern="1200">
        <a:solidFill>
          <a:schemeClr val="tx1"/>
        </a:solidFill>
        <a:latin typeface="Tahoma" charset="0"/>
        <a:ea typeface="+mn-ea"/>
        <a:cs typeface="+mn-cs"/>
      </a:defRPr>
    </a:lvl4pPr>
    <a:lvl5pPr marL="1828800" algn="l" rtl="0" fontAlgn="base">
      <a:spcBef>
        <a:spcPct val="0"/>
      </a:spcBef>
      <a:spcAft>
        <a:spcPct val="0"/>
      </a:spcAft>
      <a:defRPr sz="2400" kern="1200">
        <a:solidFill>
          <a:schemeClr val="tx1"/>
        </a:solidFill>
        <a:latin typeface="Tahoma" charset="0"/>
        <a:ea typeface="+mn-ea"/>
        <a:cs typeface="+mn-cs"/>
      </a:defRPr>
    </a:lvl5pPr>
    <a:lvl6pPr marL="2286000" algn="l" defTabSz="914400" rtl="0" eaLnBrk="1" latinLnBrk="0" hangingPunct="1">
      <a:defRPr sz="2400" kern="1200">
        <a:solidFill>
          <a:schemeClr val="tx1"/>
        </a:solidFill>
        <a:latin typeface="Tahoma" charset="0"/>
        <a:ea typeface="+mn-ea"/>
        <a:cs typeface="+mn-cs"/>
      </a:defRPr>
    </a:lvl6pPr>
    <a:lvl7pPr marL="2743200" algn="l" defTabSz="914400" rtl="0" eaLnBrk="1" latinLnBrk="0" hangingPunct="1">
      <a:defRPr sz="2400" kern="1200">
        <a:solidFill>
          <a:schemeClr val="tx1"/>
        </a:solidFill>
        <a:latin typeface="Tahoma" charset="0"/>
        <a:ea typeface="+mn-ea"/>
        <a:cs typeface="+mn-cs"/>
      </a:defRPr>
    </a:lvl7pPr>
    <a:lvl8pPr marL="3200400" algn="l" defTabSz="914400" rtl="0" eaLnBrk="1" latinLnBrk="0" hangingPunct="1">
      <a:defRPr sz="2400" kern="1200">
        <a:solidFill>
          <a:schemeClr val="tx1"/>
        </a:solidFill>
        <a:latin typeface="Tahoma" charset="0"/>
        <a:ea typeface="+mn-ea"/>
        <a:cs typeface="+mn-cs"/>
      </a:defRPr>
    </a:lvl8pPr>
    <a:lvl9pPr marL="3657600" algn="l" defTabSz="914400" rtl="0" eaLnBrk="1" latinLnBrk="0" hangingPunct="1">
      <a:defRPr sz="2400"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62" autoAdjust="0"/>
  </p:normalViewPr>
  <p:slideViewPr>
    <p:cSldViewPr>
      <p:cViewPr varScale="1">
        <p:scale>
          <a:sx n="66" d="100"/>
          <a:sy n="66" d="100"/>
        </p:scale>
        <p:origin x="-141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51.wmf"/><Relationship Id="rId13" Type="http://schemas.openxmlformats.org/officeDocument/2006/relationships/image" Target="../media/image56.wmf"/><Relationship Id="rId3" Type="http://schemas.openxmlformats.org/officeDocument/2006/relationships/image" Target="../media/image46.wmf"/><Relationship Id="rId7" Type="http://schemas.openxmlformats.org/officeDocument/2006/relationships/image" Target="../media/image50.wmf"/><Relationship Id="rId12" Type="http://schemas.openxmlformats.org/officeDocument/2006/relationships/image" Target="../media/image55.wmf"/><Relationship Id="rId2" Type="http://schemas.openxmlformats.org/officeDocument/2006/relationships/image" Target="../media/image45.wmf"/><Relationship Id="rId16" Type="http://schemas.openxmlformats.org/officeDocument/2006/relationships/image" Target="../media/image59.wmf"/><Relationship Id="rId1" Type="http://schemas.openxmlformats.org/officeDocument/2006/relationships/image" Target="../media/image44.wmf"/><Relationship Id="rId6" Type="http://schemas.openxmlformats.org/officeDocument/2006/relationships/image" Target="../media/image49.wmf"/><Relationship Id="rId11" Type="http://schemas.openxmlformats.org/officeDocument/2006/relationships/image" Target="../media/image54.wmf"/><Relationship Id="rId5" Type="http://schemas.openxmlformats.org/officeDocument/2006/relationships/image" Target="../media/image48.wmf"/><Relationship Id="rId15" Type="http://schemas.openxmlformats.org/officeDocument/2006/relationships/image" Target="../media/image58.wmf"/><Relationship Id="rId10" Type="http://schemas.openxmlformats.org/officeDocument/2006/relationships/image" Target="../media/image53.wmf"/><Relationship Id="rId4" Type="http://schemas.openxmlformats.org/officeDocument/2006/relationships/image" Target="../media/image47.wmf"/><Relationship Id="rId9" Type="http://schemas.openxmlformats.org/officeDocument/2006/relationships/image" Target="../media/image52.wmf"/><Relationship Id="rId14" Type="http://schemas.openxmlformats.org/officeDocument/2006/relationships/image" Target="../media/image5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4" Type="http://schemas.openxmlformats.org/officeDocument/2006/relationships/image" Target="../media/image6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Times New Roman" pitchFamily="18" charset="0"/>
              </a:defRPr>
            </a:lvl1pPr>
          </a:lstStyle>
          <a:p>
            <a:endParaRPr lang="es-ES"/>
          </a:p>
        </p:txBody>
      </p:sp>
      <p:sp>
        <p:nvSpPr>
          <p:cNvPr id="9728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Times New Roman" pitchFamily="18" charset="0"/>
              </a:defRPr>
            </a:lvl1pPr>
          </a:lstStyle>
          <a:p>
            <a:endParaRPr lang="es-ES"/>
          </a:p>
        </p:txBody>
      </p:sp>
      <p:sp>
        <p:nvSpPr>
          <p:cNvPr id="9728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Times New Roman" pitchFamily="18" charset="0"/>
              </a:defRPr>
            </a:lvl1pPr>
          </a:lstStyle>
          <a:p>
            <a:endParaRPr lang="es-ES"/>
          </a:p>
        </p:txBody>
      </p:sp>
      <p:sp>
        <p:nvSpPr>
          <p:cNvPr id="9728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atin typeface="Times New Roman" pitchFamily="18" charset="0"/>
              </a:defRPr>
            </a:lvl1pPr>
          </a:lstStyle>
          <a:p>
            <a:fld id="{FDB50A97-2DB9-451F-90F6-4222DE1C05DA}" type="slidenum">
              <a:rPr lang="es-ES"/>
              <a:pPr/>
              <a:t>‹Nº›</a:t>
            </a:fld>
            <a:endParaRPr lang="es-ES"/>
          </a:p>
        </p:txBody>
      </p:sp>
    </p:spTree>
    <p:extLst>
      <p:ext uri="{BB962C8B-B14F-4D97-AF65-F5344CB8AC3E}">
        <p14:creationId xmlns:p14="http://schemas.microsoft.com/office/powerpoint/2010/main" val="18048194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C7C4E6BE-5E6C-4E35-8670-1E944FEF1F12}" type="datetimeFigureOut">
              <a:rPr lang="es-ES" smtClean="0"/>
              <a:pPr/>
              <a:t>02/10/2015</a:t>
            </a:fld>
            <a:endParaRPr lang="es-ES"/>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62B283E4-E58A-4FE2-8D73-B476C1802282}" type="slidenum">
              <a:rPr lang="es-ES" smtClean="0"/>
              <a:pPr/>
              <a:t>‹Nº›</a:t>
            </a:fld>
            <a:endParaRPr lang="es-ES"/>
          </a:p>
        </p:txBody>
      </p:sp>
    </p:spTree>
    <p:extLst>
      <p:ext uri="{BB962C8B-B14F-4D97-AF65-F5344CB8AC3E}">
        <p14:creationId xmlns:p14="http://schemas.microsoft.com/office/powerpoint/2010/main" val="3243045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4</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13</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14</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15</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16</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17</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19</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20</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21</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22</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23</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5</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24</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25</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26</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27</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28</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29</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30</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31</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32</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33</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6</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34</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35</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36</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37</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38</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39</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40</a:t>
            </a:fld>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41</a:t>
            </a:fld>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42</a:t>
            </a:fld>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43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7</a:t>
            </a:fld>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44</a:t>
            </a:fld>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45</a:t>
            </a:fld>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46</a:t>
            </a:fld>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47</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8</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9</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10</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11</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62B283E4-E58A-4FE2-8D73-B476C1802282}" type="slidenum">
              <a:rPr lang="es-ES" smtClean="0"/>
              <a:pPr/>
              <a:t>12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1266" name="Group 2"/>
          <p:cNvGrpSpPr>
            <a:grpSpLocks/>
          </p:cNvGrpSpPr>
          <p:nvPr/>
        </p:nvGrpSpPr>
        <p:grpSpPr bwMode="auto">
          <a:xfrm>
            <a:off x="0" y="0"/>
            <a:ext cx="9144000" cy="6858000"/>
            <a:chOff x="0" y="0"/>
            <a:chExt cx="5760" cy="4320"/>
          </a:xfrm>
        </p:grpSpPr>
        <p:grpSp>
          <p:nvGrpSpPr>
            <p:cNvPr id="11267" name="Group 3"/>
            <p:cNvGrpSpPr>
              <a:grpSpLocks/>
            </p:cNvGrpSpPr>
            <p:nvPr/>
          </p:nvGrpSpPr>
          <p:grpSpPr bwMode="auto">
            <a:xfrm>
              <a:off x="0" y="0"/>
              <a:ext cx="5760" cy="4320"/>
              <a:chOff x="0" y="0"/>
              <a:chExt cx="5760" cy="4320"/>
            </a:xfrm>
          </p:grpSpPr>
          <p:sp>
            <p:nvSpPr>
              <p:cNvPr id="11268" name="Rectangle 4"/>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endParaRPr lang="es-ES"/>
              </a:p>
            </p:txBody>
          </p:sp>
          <p:grpSp>
            <p:nvGrpSpPr>
              <p:cNvPr id="11269" name="Group 5"/>
              <p:cNvGrpSpPr>
                <a:grpSpLocks/>
              </p:cNvGrpSpPr>
              <p:nvPr userDrawn="1"/>
            </p:nvGrpSpPr>
            <p:grpSpPr bwMode="auto">
              <a:xfrm>
                <a:off x="0" y="0"/>
                <a:ext cx="5760" cy="4320"/>
                <a:chOff x="0" y="0"/>
                <a:chExt cx="5760" cy="4320"/>
              </a:xfrm>
            </p:grpSpPr>
            <p:sp>
              <p:nvSpPr>
                <p:cNvPr id="11270" name="Line 6"/>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71" name="Line 7"/>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72" name="Line 8"/>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73" name="Line 9"/>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74" name="Line 10"/>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75" name="Line 11"/>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76" name="Line 12"/>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77" name="Line 13"/>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78" name="Line 14"/>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79" name="Line 15"/>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0" name="Line 16"/>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1" name="Line 17"/>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2" name="Line 18"/>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3" name="Line 19"/>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4" name="Line 20"/>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5" name="Line 21"/>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6" name="Line 22"/>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7" name="Line 23"/>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8" name="Line 24"/>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89" name="Line 25"/>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0" name="Line 26"/>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1" name="Line 27"/>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2"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3"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4"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5"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6"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7"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8"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299"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0"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1"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2"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3"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4"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5"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6"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7"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8"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09"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0"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1"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2"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3"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4"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5"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6"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7"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8"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19"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1320"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grpSp>
          <p:sp>
            <p:nvSpPr>
              <p:cNvPr id="11321" name="Line 57"/>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endParaRPr lang="es-ES"/>
              </a:p>
            </p:txBody>
          </p:sp>
        </p:grpSp>
        <p:grpSp>
          <p:nvGrpSpPr>
            <p:cNvPr id="11322" name="Group 58"/>
            <p:cNvGrpSpPr>
              <a:grpSpLocks/>
            </p:cNvGrpSpPr>
            <p:nvPr userDrawn="1"/>
          </p:nvGrpSpPr>
          <p:grpSpPr bwMode="auto">
            <a:xfrm>
              <a:off x="3" y="559"/>
              <a:ext cx="4192" cy="1796"/>
              <a:chOff x="3" y="559"/>
              <a:chExt cx="4192" cy="1796"/>
            </a:xfrm>
          </p:grpSpPr>
          <p:sp>
            <p:nvSpPr>
              <p:cNvPr id="11323" name="Line 59"/>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endParaRPr lang="es-ES"/>
              </a:p>
            </p:txBody>
          </p:sp>
          <p:sp>
            <p:nvSpPr>
              <p:cNvPr id="11324" name="Line 60"/>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endParaRPr lang="es-ES"/>
              </a:p>
            </p:txBody>
          </p:sp>
          <p:sp>
            <p:nvSpPr>
              <p:cNvPr id="11325" name="Line 61"/>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endParaRPr lang="es-ES"/>
              </a:p>
            </p:txBody>
          </p:sp>
          <p:sp>
            <p:nvSpPr>
              <p:cNvPr id="11326" name="Arc 62"/>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s-ES"/>
              </a:p>
            </p:txBody>
          </p:sp>
        </p:grpSp>
        <p:grpSp>
          <p:nvGrpSpPr>
            <p:cNvPr id="11327" name="Group 63"/>
            <p:cNvGrpSpPr>
              <a:grpSpLocks/>
            </p:cNvGrpSpPr>
            <p:nvPr userDrawn="1"/>
          </p:nvGrpSpPr>
          <p:grpSpPr bwMode="auto">
            <a:xfrm>
              <a:off x="1480" y="1952"/>
              <a:ext cx="3808" cy="1812"/>
              <a:chOff x="1480" y="1952"/>
              <a:chExt cx="3808" cy="1812"/>
            </a:xfrm>
          </p:grpSpPr>
          <p:sp>
            <p:nvSpPr>
              <p:cNvPr id="11328" name="Line 64"/>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endParaRPr lang="es-ES"/>
              </a:p>
            </p:txBody>
          </p:sp>
          <p:sp>
            <p:nvSpPr>
              <p:cNvPr id="11329" name="Line 65"/>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endParaRPr lang="es-ES"/>
              </a:p>
            </p:txBody>
          </p:sp>
          <p:sp>
            <p:nvSpPr>
              <p:cNvPr id="11330" name="Arc 66"/>
              <p:cNvSpPr>
                <a:spLocks/>
              </p:cNvSpPr>
              <p:nvPr/>
            </p:nvSpPr>
            <p:spPr bwMode="ltGray">
              <a:xfrm rot="5400000">
                <a:off x="5097" y="334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s-ES"/>
              </a:p>
            </p:txBody>
          </p:sp>
        </p:grpSp>
      </p:grpSp>
      <p:sp>
        <p:nvSpPr>
          <p:cNvPr id="11331" name="Rectangle 67"/>
          <p:cNvSpPr>
            <a:spLocks noGrp="1" noChangeArrowheads="1"/>
          </p:cNvSpPr>
          <p:nvPr>
            <p:ph type="ctrTitle"/>
          </p:nvPr>
        </p:nvSpPr>
        <p:spPr>
          <a:xfrm>
            <a:off x="990600" y="1752600"/>
            <a:ext cx="7772400" cy="1143000"/>
          </a:xfrm>
        </p:spPr>
        <p:txBody>
          <a:bodyPr/>
          <a:lstStyle>
            <a:lvl1pPr>
              <a:defRPr/>
            </a:lvl1pPr>
          </a:lstStyle>
          <a:p>
            <a:r>
              <a:rPr lang="es-ES"/>
              <a:t>Haga clic para modificar el estilo de título del patrón</a:t>
            </a:r>
          </a:p>
        </p:txBody>
      </p:sp>
      <p:sp>
        <p:nvSpPr>
          <p:cNvPr id="11332"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11333" name="Rectangle 69"/>
          <p:cNvSpPr>
            <a:spLocks noGrp="1" noChangeArrowheads="1"/>
          </p:cNvSpPr>
          <p:nvPr>
            <p:ph type="dt" sz="quarter" idx="2"/>
          </p:nvPr>
        </p:nvSpPr>
        <p:spPr/>
        <p:txBody>
          <a:bodyPr/>
          <a:lstStyle>
            <a:lvl1pPr>
              <a:defRPr/>
            </a:lvl1pPr>
          </a:lstStyle>
          <a:p>
            <a:endParaRPr lang="es-ES"/>
          </a:p>
        </p:txBody>
      </p:sp>
      <p:sp>
        <p:nvSpPr>
          <p:cNvPr id="11334" name="Rectangle 70"/>
          <p:cNvSpPr>
            <a:spLocks noGrp="1" noChangeArrowheads="1"/>
          </p:cNvSpPr>
          <p:nvPr>
            <p:ph type="ftr" sz="quarter" idx="3"/>
          </p:nvPr>
        </p:nvSpPr>
        <p:spPr/>
        <p:txBody>
          <a:bodyPr/>
          <a:lstStyle>
            <a:lvl1pPr>
              <a:defRPr/>
            </a:lvl1pPr>
          </a:lstStyle>
          <a:p>
            <a:endParaRPr lang="es-ES"/>
          </a:p>
        </p:txBody>
      </p:sp>
      <p:sp>
        <p:nvSpPr>
          <p:cNvPr id="11335" name="Rectangle 71"/>
          <p:cNvSpPr>
            <a:spLocks noGrp="1" noChangeArrowheads="1"/>
          </p:cNvSpPr>
          <p:nvPr>
            <p:ph type="sldNum" sz="quarter" idx="4"/>
          </p:nvPr>
        </p:nvSpPr>
        <p:spPr/>
        <p:txBody>
          <a:bodyPr/>
          <a:lstStyle>
            <a:lvl1pPr>
              <a:defRPr/>
            </a:lvl1pPr>
          </a:lstStyle>
          <a:p>
            <a:fld id="{B4DABA32-E0B7-44BB-A02C-07A6CA85490B}"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8D71D44-78E6-4F2E-8C68-3205EDD81638}"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10350" y="304800"/>
            <a:ext cx="2000250" cy="57150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09600" y="304800"/>
            <a:ext cx="5848350" cy="5715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B451A85-94FE-48BF-8D85-3E7D5194A427}"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3048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838200" y="19050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00600" y="19050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553200" y="6248400"/>
            <a:ext cx="1905000" cy="457200"/>
          </a:xfrm>
        </p:spPr>
        <p:txBody>
          <a:bodyPr/>
          <a:lstStyle>
            <a:lvl1pPr>
              <a:defRPr/>
            </a:lvl1pPr>
          </a:lstStyle>
          <a:p>
            <a:fld id="{7A78FBE4-629C-4749-B7DD-D365C1405C7F}"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3048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838200" y="19050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800600" y="19050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800600" y="40386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553200" y="6248400"/>
            <a:ext cx="1905000" cy="457200"/>
          </a:xfrm>
        </p:spPr>
        <p:txBody>
          <a:bodyPr/>
          <a:lstStyle>
            <a:lvl1pPr>
              <a:defRPr/>
            </a:lvl1pPr>
          </a:lstStyle>
          <a:p>
            <a:fld id="{73F811C7-C171-46BC-B6D3-7BFE593E5DF0}"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3048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19050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800600" y="19050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800600" y="40386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553200" y="6248400"/>
            <a:ext cx="1905000" cy="457200"/>
          </a:xfrm>
        </p:spPr>
        <p:txBody>
          <a:bodyPr/>
          <a:lstStyle>
            <a:lvl1pPr>
              <a:defRPr/>
            </a:lvl1pPr>
          </a:lstStyle>
          <a:p>
            <a:fld id="{DCBB561D-982D-4CC4-B29D-7037EAE16462}" type="slidenum">
              <a:rPr lang="es-ES"/>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09600" y="3048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838200" y="1905000"/>
            <a:ext cx="7772400" cy="4114800"/>
          </a:xfrm>
        </p:spPr>
        <p:txBody>
          <a:bodyPr/>
          <a:lstStyle/>
          <a:p>
            <a:endParaRPr lang="es-ES"/>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fld id="{33D2308F-D59C-4C83-A7E4-DF76D0E5D3E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3C31FFD-AAB5-40FC-98BA-81175A2309A9}"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2090F6E-1D17-429E-8229-6D41FCA4FB09}"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F1F5C14-1E25-4EEF-BEB4-C2C557BA57DC}"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3E6EE8D-62F4-4BD9-B2B5-E25C445A8839}"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73BA3CDA-0367-42D2-A0F3-AA5DC43DE234}"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9FDB200E-1492-44FD-A2A3-4FB889E34CDB}"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896C676-E711-4183-9BD1-DF04A6DBB3B9}"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E77082F-F011-403A-A162-8271CDF706AD}"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0"/>
            <a:ext cx="9144000" cy="6858000"/>
            <a:chOff x="0" y="0"/>
            <a:chExt cx="5760" cy="4320"/>
          </a:xfrm>
        </p:grpSpPr>
        <p:grpSp>
          <p:nvGrpSpPr>
            <p:cNvPr id="10243" name="Group 3"/>
            <p:cNvGrpSpPr>
              <a:grpSpLocks/>
            </p:cNvGrpSpPr>
            <p:nvPr/>
          </p:nvGrpSpPr>
          <p:grpSpPr bwMode="auto">
            <a:xfrm>
              <a:off x="0" y="0"/>
              <a:ext cx="5760" cy="4320"/>
              <a:chOff x="0" y="0"/>
              <a:chExt cx="5760" cy="4320"/>
            </a:xfrm>
          </p:grpSpPr>
          <p:grpSp>
            <p:nvGrpSpPr>
              <p:cNvPr id="10244" name="Group 4"/>
              <p:cNvGrpSpPr>
                <a:grpSpLocks/>
              </p:cNvGrpSpPr>
              <p:nvPr/>
            </p:nvGrpSpPr>
            <p:grpSpPr bwMode="auto">
              <a:xfrm>
                <a:off x="0" y="192"/>
                <a:ext cx="5760" cy="4032"/>
                <a:chOff x="0" y="192"/>
                <a:chExt cx="5760" cy="4032"/>
              </a:xfrm>
            </p:grpSpPr>
            <p:sp>
              <p:nvSpPr>
                <p:cNvPr id="10245" name="Line 5"/>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46" name="Line 6"/>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47" name="Line 7"/>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48" name="Line 8"/>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49" name="Line 9"/>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0" name="Line 10"/>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1" name="Line 11"/>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2" name="Line 12"/>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3" name="Line 13"/>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4" name="Line 14"/>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5" name="Line 15"/>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6" name="Line 16"/>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7" name="Line 17"/>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8" name="Line 18"/>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59" name="Line 19"/>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60" name="Line 20"/>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61" name="Line 21"/>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62" name="Line 22"/>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63" name="Line 23"/>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64" name="Line 24"/>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65" name="Line 25"/>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66" name="Line 26"/>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grpSp>
          <p:grpSp>
            <p:nvGrpSpPr>
              <p:cNvPr id="10267" name="Group 27"/>
              <p:cNvGrpSpPr>
                <a:grpSpLocks/>
              </p:cNvGrpSpPr>
              <p:nvPr/>
            </p:nvGrpSpPr>
            <p:grpSpPr bwMode="auto">
              <a:xfrm>
                <a:off x="192" y="0"/>
                <a:ext cx="5376" cy="4320"/>
                <a:chOff x="192" y="0"/>
                <a:chExt cx="5376" cy="4320"/>
              </a:xfrm>
            </p:grpSpPr>
            <p:sp>
              <p:nvSpPr>
                <p:cNvPr id="10268"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69"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0"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1"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2"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3"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4"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5"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6"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7"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8"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79"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0"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1"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2"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3"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4"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5"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6"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7"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8"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89"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90"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91"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92"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93"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94"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95"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sp>
              <p:nvSpPr>
                <p:cNvPr id="10296"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endParaRPr lang="es-ES"/>
                </a:p>
              </p:txBody>
            </p:sp>
          </p:grpSp>
        </p:grpSp>
        <p:sp>
          <p:nvSpPr>
            <p:cNvPr id="10297" name="Rectangle 57" descr="60%"/>
            <p:cNvSpPr>
              <a:spLocks noChangeArrowheads="1"/>
            </p:cNvSpPr>
            <p:nvPr/>
          </p:nvSpPr>
          <p:spPr bwMode="ltGray">
            <a:xfrm>
              <a:off x="2112" y="0"/>
              <a:ext cx="3648" cy="96"/>
            </a:xfrm>
            <a:prstGeom prst="rect">
              <a:avLst/>
            </a:prstGeom>
            <a:pattFill prst="pct60">
              <a:fgClr>
                <a:schemeClr val="folHlink"/>
              </a:fgClr>
              <a:bgClr>
                <a:schemeClr val="bg1"/>
              </a:bgClr>
            </a:pattFill>
            <a:ln w="9525">
              <a:noFill/>
              <a:miter lim="800000"/>
              <a:headEnd/>
              <a:tailEnd/>
            </a:ln>
            <a:effectLst/>
          </p:spPr>
          <p:txBody>
            <a:bodyPr wrap="none" anchor="ctr"/>
            <a:lstStyle/>
            <a:p>
              <a:endParaRPr lang="es-ES"/>
            </a:p>
          </p:txBody>
        </p:sp>
        <p:sp>
          <p:nvSpPr>
            <p:cNvPr id="1029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endParaRPr lang="es-ES"/>
            </a:p>
          </p:txBody>
        </p:sp>
        <p:grpSp>
          <p:nvGrpSpPr>
            <p:cNvPr id="10299" name="Group 59"/>
            <p:cNvGrpSpPr>
              <a:grpSpLocks/>
            </p:cNvGrpSpPr>
            <p:nvPr/>
          </p:nvGrpSpPr>
          <p:grpSpPr bwMode="auto">
            <a:xfrm>
              <a:off x="261" y="892"/>
              <a:ext cx="1124" cy="1464"/>
              <a:chOff x="96" y="916"/>
              <a:chExt cx="2208" cy="2876"/>
            </a:xfrm>
          </p:grpSpPr>
          <p:sp>
            <p:nvSpPr>
              <p:cNvPr id="10300" name="Line 60"/>
              <p:cNvSpPr>
                <a:spLocks noChangeShapeType="1"/>
              </p:cNvSpPr>
              <p:nvPr/>
            </p:nvSpPr>
            <p:spPr bwMode="ltGray">
              <a:xfrm flipH="1">
                <a:off x="96" y="1037"/>
                <a:ext cx="2208" cy="0"/>
              </a:xfrm>
              <a:prstGeom prst="line">
                <a:avLst/>
              </a:prstGeom>
              <a:noFill/>
              <a:ln w="9525">
                <a:solidFill>
                  <a:schemeClr val="hlink"/>
                </a:solidFill>
                <a:round/>
                <a:headEnd/>
                <a:tailEnd/>
              </a:ln>
              <a:effectLst/>
            </p:spPr>
            <p:txBody>
              <a:bodyPr wrap="none" anchor="ctr"/>
              <a:lstStyle/>
              <a:p>
                <a:endParaRPr lang="es-ES"/>
              </a:p>
            </p:txBody>
          </p:sp>
          <p:sp>
            <p:nvSpPr>
              <p:cNvPr id="10301" name="Line 61"/>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endParaRPr lang="es-ES"/>
              </a:p>
            </p:txBody>
          </p:sp>
          <p:sp>
            <p:nvSpPr>
              <p:cNvPr id="10302" name="Arc 62"/>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s-ES"/>
              </a:p>
            </p:txBody>
          </p:sp>
        </p:grpSp>
      </p:grpSp>
      <p:sp>
        <p:nvSpPr>
          <p:cNvPr id="10303" name="Rectangle 63"/>
          <p:cNvSpPr>
            <a:spLocks noGrp="1" noChangeArrowheads="1"/>
          </p:cNvSpPr>
          <p:nvPr>
            <p:ph type="title"/>
          </p:nvPr>
        </p:nvSpPr>
        <p:spPr bwMode="auto">
          <a:xfrm>
            <a:off x="6096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10304" name="Rectangle 64"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305" name="Rectangle 65"/>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10306" name="Rectangle 6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10307" name="Rectangle 67"/>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EA4F5616-5954-4311-977B-5B7E9D880BAE}" type="slidenum">
              <a:rPr lang="es-ES"/>
              <a:pPr/>
              <a:t>‹Nº›</a:t>
            </a:fld>
            <a:endParaRPr lang="es-ES"/>
          </a:p>
        </p:txBody>
      </p:sp>
      <p:sp>
        <p:nvSpPr>
          <p:cNvPr id="68" name="67 CuadroTexto"/>
          <p:cNvSpPr txBox="1"/>
          <p:nvPr userDrawn="1"/>
        </p:nvSpPr>
        <p:spPr>
          <a:xfrm>
            <a:off x="5580112" y="6381328"/>
            <a:ext cx="3183115" cy="369332"/>
          </a:xfrm>
          <a:prstGeom prst="rect">
            <a:avLst/>
          </a:prstGeom>
          <a:noFill/>
        </p:spPr>
        <p:txBody>
          <a:bodyPr wrap="none" rtlCol="0">
            <a:spAutoFit/>
          </a:bodyPr>
          <a:lstStyle/>
          <a:p>
            <a:r>
              <a:rPr lang="es-MX" sz="1800" dirty="0" smtClean="0">
                <a:effectLst>
                  <a:outerShdw blurRad="38100" dist="38100" dir="2700000" algn="tl">
                    <a:srgbClr val="000000">
                      <a:alpha val="43137"/>
                    </a:srgbClr>
                  </a:outerShdw>
                </a:effectLst>
              </a:rPr>
              <a:t>Dra. Maricela Quintana López</a:t>
            </a:r>
            <a:endParaRPr lang="es-ES" sz="1800" dirty="0">
              <a:effectLst>
                <a:outerShdw blurRad="38100" dist="38100" dir="2700000" algn="tl">
                  <a:srgbClr val="000000">
                    <a:alpha val="43137"/>
                  </a:srgbClr>
                </a:outerShdw>
              </a:effectLst>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charset="0"/>
        </a:defRPr>
      </a:lvl2pPr>
      <a:lvl3pPr algn="l" rtl="0" fontAlgn="base">
        <a:spcBef>
          <a:spcPct val="0"/>
        </a:spcBef>
        <a:spcAft>
          <a:spcPct val="0"/>
        </a:spcAft>
        <a:defRPr sz="4400">
          <a:solidFill>
            <a:schemeClr val="tx2"/>
          </a:solidFill>
          <a:latin typeface="Tahoma" charset="0"/>
        </a:defRPr>
      </a:lvl3pPr>
      <a:lvl4pPr algn="l" rtl="0" fontAlgn="base">
        <a:spcBef>
          <a:spcPct val="0"/>
        </a:spcBef>
        <a:spcAft>
          <a:spcPct val="0"/>
        </a:spcAft>
        <a:defRPr sz="4400">
          <a:solidFill>
            <a:schemeClr val="tx2"/>
          </a:solidFill>
          <a:latin typeface="Tahoma" charset="0"/>
        </a:defRPr>
      </a:lvl4pPr>
      <a:lvl5pPr algn="l" rtl="0" fontAlgn="base">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p:titleStyle>
    <p:bodyStyle>
      <a:lvl1pPr marL="342900" indent="-342900" algn="l" rtl="0" fontAlgn="base">
        <a:spcBef>
          <a:spcPct val="20000"/>
        </a:spcBef>
        <a:spcAft>
          <a:spcPct val="0"/>
        </a:spcAft>
        <a:buClr>
          <a:schemeClr val="hlink"/>
        </a:buClr>
        <a:buSzPct val="110000"/>
        <a:buFont typeface="Wingdings" pitchFamily="2" charset="2"/>
        <a:buBlip>
          <a:blip r:embed="rId17"/>
        </a:buBlip>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600200" indent="-228600" algn="l" rtl="0" fontAlgn="base">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2.w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3.wmf"/><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48.wmf"/><Relationship Id="rId18" Type="http://schemas.openxmlformats.org/officeDocument/2006/relationships/oleObject" Target="../embeddings/oleObject11.bin"/><Relationship Id="rId26" Type="http://schemas.openxmlformats.org/officeDocument/2006/relationships/oleObject" Target="../embeddings/oleObject15.bin"/><Relationship Id="rId3" Type="http://schemas.openxmlformats.org/officeDocument/2006/relationships/notesSlide" Target="../notesSlides/notesSlide27.xml"/><Relationship Id="rId21" Type="http://schemas.openxmlformats.org/officeDocument/2006/relationships/image" Target="../media/image52.wmf"/><Relationship Id="rId34" Type="http://schemas.openxmlformats.org/officeDocument/2006/relationships/oleObject" Target="../embeddings/oleObject19.bin"/><Relationship Id="rId7" Type="http://schemas.openxmlformats.org/officeDocument/2006/relationships/image" Target="../media/image45.wmf"/><Relationship Id="rId12" Type="http://schemas.openxmlformats.org/officeDocument/2006/relationships/oleObject" Target="../embeddings/oleObject8.bin"/><Relationship Id="rId17" Type="http://schemas.openxmlformats.org/officeDocument/2006/relationships/image" Target="../media/image50.wmf"/><Relationship Id="rId25" Type="http://schemas.openxmlformats.org/officeDocument/2006/relationships/image" Target="../media/image54.wmf"/><Relationship Id="rId33" Type="http://schemas.openxmlformats.org/officeDocument/2006/relationships/image" Target="../media/image58.wmf"/><Relationship Id="rId2" Type="http://schemas.openxmlformats.org/officeDocument/2006/relationships/slideLayout" Target="../slideLayouts/slideLayout15.xml"/><Relationship Id="rId16" Type="http://schemas.openxmlformats.org/officeDocument/2006/relationships/oleObject" Target="../embeddings/oleObject10.bin"/><Relationship Id="rId20" Type="http://schemas.openxmlformats.org/officeDocument/2006/relationships/oleObject" Target="../embeddings/oleObject12.bin"/><Relationship Id="rId29" Type="http://schemas.openxmlformats.org/officeDocument/2006/relationships/image" Target="../media/image56.wmf"/><Relationship Id="rId1" Type="http://schemas.openxmlformats.org/officeDocument/2006/relationships/vmlDrawing" Target="../drawings/vmlDrawing4.vml"/><Relationship Id="rId6" Type="http://schemas.openxmlformats.org/officeDocument/2006/relationships/oleObject" Target="../embeddings/oleObject5.bin"/><Relationship Id="rId11" Type="http://schemas.openxmlformats.org/officeDocument/2006/relationships/image" Target="../media/image47.wmf"/><Relationship Id="rId24" Type="http://schemas.openxmlformats.org/officeDocument/2006/relationships/oleObject" Target="../embeddings/oleObject14.bin"/><Relationship Id="rId32" Type="http://schemas.openxmlformats.org/officeDocument/2006/relationships/oleObject" Target="../embeddings/oleObject18.bin"/><Relationship Id="rId5" Type="http://schemas.openxmlformats.org/officeDocument/2006/relationships/image" Target="../media/image44.wmf"/><Relationship Id="rId15" Type="http://schemas.openxmlformats.org/officeDocument/2006/relationships/image" Target="../media/image49.wmf"/><Relationship Id="rId23" Type="http://schemas.openxmlformats.org/officeDocument/2006/relationships/image" Target="../media/image53.wmf"/><Relationship Id="rId28" Type="http://schemas.openxmlformats.org/officeDocument/2006/relationships/oleObject" Target="../embeddings/oleObject16.bin"/><Relationship Id="rId10" Type="http://schemas.openxmlformats.org/officeDocument/2006/relationships/oleObject" Target="../embeddings/oleObject7.bin"/><Relationship Id="rId19" Type="http://schemas.openxmlformats.org/officeDocument/2006/relationships/image" Target="../media/image51.wmf"/><Relationship Id="rId31" Type="http://schemas.openxmlformats.org/officeDocument/2006/relationships/image" Target="../media/image57.wmf"/><Relationship Id="rId4" Type="http://schemas.openxmlformats.org/officeDocument/2006/relationships/oleObject" Target="../embeddings/oleObject4.bin"/><Relationship Id="rId9" Type="http://schemas.openxmlformats.org/officeDocument/2006/relationships/image" Target="../media/image46.wmf"/><Relationship Id="rId14" Type="http://schemas.openxmlformats.org/officeDocument/2006/relationships/oleObject" Target="../embeddings/oleObject9.bin"/><Relationship Id="rId22" Type="http://schemas.openxmlformats.org/officeDocument/2006/relationships/oleObject" Target="../embeddings/oleObject13.bin"/><Relationship Id="rId27" Type="http://schemas.openxmlformats.org/officeDocument/2006/relationships/image" Target="../media/image55.wmf"/><Relationship Id="rId30" Type="http://schemas.openxmlformats.org/officeDocument/2006/relationships/oleObject" Target="../embeddings/oleObject17.bin"/><Relationship Id="rId35" Type="http://schemas.openxmlformats.org/officeDocument/2006/relationships/image" Target="../media/image59.wmf"/></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notesSlide" Target="../notesSlides/notesSlide28.xml"/><Relationship Id="rId7" Type="http://schemas.openxmlformats.org/officeDocument/2006/relationships/image" Target="../media/image61.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21.bin"/><Relationship Id="rId5" Type="http://schemas.openxmlformats.org/officeDocument/2006/relationships/image" Target="../media/image60.wmf"/><Relationship Id="rId4" Type="http://schemas.openxmlformats.org/officeDocument/2006/relationships/oleObject" Target="../embeddings/oleObject20.bin"/><Relationship Id="rId9" Type="http://schemas.openxmlformats.org/officeDocument/2006/relationships/image" Target="../media/image62.wmf"/></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notesSlide" Target="../notesSlides/notesSlide30.xml"/><Relationship Id="rId7" Type="http://schemas.openxmlformats.org/officeDocument/2006/relationships/oleObject" Target="../embeddings/oleObject24.bin"/><Relationship Id="rId12" Type="http://schemas.openxmlformats.org/officeDocument/2006/relationships/image" Target="../media/image66.wmf"/><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image" Target="../media/image63.wmf"/><Relationship Id="rId11" Type="http://schemas.openxmlformats.org/officeDocument/2006/relationships/oleObject" Target="../embeddings/oleObject26.bin"/><Relationship Id="rId5" Type="http://schemas.openxmlformats.org/officeDocument/2006/relationships/oleObject" Target="../embeddings/oleObject23.bin"/><Relationship Id="rId10" Type="http://schemas.openxmlformats.org/officeDocument/2006/relationships/image" Target="../media/image65.wmf"/><Relationship Id="rId4" Type="http://schemas.openxmlformats.org/officeDocument/2006/relationships/image" Target="../media/image1.png"/><Relationship Id="rId9" Type="http://schemas.openxmlformats.org/officeDocument/2006/relationships/oleObject" Target="../embeddings/oleObject25.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notesSlide" Target="../notesSlides/notesSlide31.xml"/><Relationship Id="rId7" Type="http://schemas.openxmlformats.org/officeDocument/2006/relationships/image" Target="../media/image68.wmf"/><Relationship Id="rId2" Type="http://schemas.openxmlformats.org/officeDocument/2006/relationships/slideLayout" Target="../slideLayouts/slideLayout13.xml"/><Relationship Id="rId1" Type="http://schemas.openxmlformats.org/officeDocument/2006/relationships/vmlDrawing" Target="../drawings/vmlDrawing7.vml"/><Relationship Id="rId6" Type="http://schemas.openxmlformats.org/officeDocument/2006/relationships/oleObject" Target="../embeddings/oleObject28.bin"/><Relationship Id="rId5" Type="http://schemas.openxmlformats.org/officeDocument/2006/relationships/image" Target="../media/image67.wmf"/><Relationship Id="rId4" Type="http://schemas.openxmlformats.org/officeDocument/2006/relationships/oleObject" Target="../embeddings/oleObject27.bin"/><Relationship Id="rId9" Type="http://schemas.openxmlformats.org/officeDocument/2006/relationships/image" Target="../media/image69.wmf"/></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notesSlide" Target="../notesSlides/notesSlide32.xml"/><Relationship Id="rId7" Type="http://schemas.openxmlformats.org/officeDocument/2006/relationships/image" Target="../media/image68.wmf"/><Relationship Id="rId2" Type="http://schemas.openxmlformats.org/officeDocument/2006/relationships/slideLayout" Target="../slideLayouts/slideLayout13.xml"/><Relationship Id="rId1" Type="http://schemas.openxmlformats.org/officeDocument/2006/relationships/vmlDrawing" Target="../drawings/vmlDrawing8.vml"/><Relationship Id="rId6" Type="http://schemas.openxmlformats.org/officeDocument/2006/relationships/oleObject" Target="../embeddings/oleObject31.bin"/><Relationship Id="rId5" Type="http://schemas.openxmlformats.org/officeDocument/2006/relationships/image" Target="../media/image67.wmf"/><Relationship Id="rId4" Type="http://schemas.openxmlformats.org/officeDocument/2006/relationships/oleObject" Target="../embeddings/oleObject30.bin"/><Relationship Id="rId9" Type="http://schemas.openxmlformats.org/officeDocument/2006/relationships/image" Target="../media/image69.wmf"/></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vmlDrawing" Target="../drawings/vmlDrawing9.vml"/><Relationship Id="rId5" Type="http://schemas.openxmlformats.org/officeDocument/2006/relationships/image" Target="../media/image70.wmf"/><Relationship Id="rId4" Type="http://schemas.openxmlformats.org/officeDocument/2006/relationships/oleObject" Target="../embeddings/oleObject33.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vmlDrawing" Target="../drawings/vmlDrawing10.vml"/><Relationship Id="rId5" Type="http://schemas.openxmlformats.org/officeDocument/2006/relationships/image" Target="../media/image71.wmf"/><Relationship Id="rId4" Type="http://schemas.openxmlformats.org/officeDocument/2006/relationships/oleObject" Target="../embeddings/oleObject34.bin"/></Relationships>
</file>

<file path=ppt/slides/_rels/slide3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file:///C:\Documents%20and%20Settings\ArqComp\Acetatos\ModuloI-Rediseno\Nueva%20carpeta\introduccion.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76.wmf"/><Relationship Id="rId4" Type="http://schemas.openxmlformats.org/officeDocument/2006/relationships/oleObject" Target="../embeddings/oleObject35.bin"/></Relationships>
</file>

<file path=ppt/slides/_rels/slide4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78.wmf"/><Relationship Id="rId4" Type="http://schemas.openxmlformats.org/officeDocument/2006/relationships/oleObject" Target="../embeddings/oleObject36.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vmlDrawing" Target="../drawings/vmlDrawing13.vml"/><Relationship Id="rId5" Type="http://schemas.openxmlformats.org/officeDocument/2006/relationships/image" Target="../media/image79.wmf"/><Relationship Id="rId4" Type="http://schemas.openxmlformats.org/officeDocument/2006/relationships/oleObject" Target="../embeddings/oleObject37.bin"/></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3.xml"/><Relationship Id="rId7" Type="http://schemas.openxmlformats.org/officeDocument/2006/relationships/image" Target="../media/image81.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39.bin"/><Relationship Id="rId5" Type="http://schemas.openxmlformats.org/officeDocument/2006/relationships/image" Target="../media/image80.wmf"/><Relationship Id="rId4" Type="http://schemas.openxmlformats.org/officeDocument/2006/relationships/oleObject" Target="../embeddings/oleObject38.bin"/></Relationships>
</file>

<file path=ppt/slides/_rels/slide48.xml.rels><?xml version="1.0" encoding="UTF-8" standalone="yes"?>
<Relationships xmlns="http://schemas.openxmlformats.org/package/2006/relationships"><Relationship Id="rId2" Type="http://schemas.openxmlformats.org/officeDocument/2006/relationships/image" Target="../media/image82.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8.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png"/><Relationship Id="rId9"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0" y="-27384"/>
            <a:ext cx="9144000" cy="172819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CuadroTexto"/>
          <p:cNvSpPr txBox="1"/>
          <p:nvPr/>
        </p:nvSpPr>
        <p:spPr>
          <a:xfrm>
            <a:off x="1835696" y="529516"/>
            <a:ext cx="6120680" cy="461665"/>
          </a:xfrm>
          <a:prstGeom prst="rect">
            <a:avLst/>
          </a:prstGeom>
          <a:noFill/>
        </p:spPr>
        <p:txBody>
          <a:bodyPr wrap="square" rtlCol="0">
            <a:spAutoFit/>
          </a:bodyPr>
          <a:lstStyle/>
          <a:p>
            <a:r>
              <a:rPr lang="es-MX" sz="2400" b="1" i="0" dirty="0" smtClean="0"/>
              <a:t>Centro Universitario </a:t>
            </a:r>
            <a:r>
              <a:rPr lang="es-MX" sz="2400" b="1" i="0" baseline="0" dirty="0" smtClean="0"/>
              <a:t>Valle de México</a:t>
            </a:r>
          </a:p>
        </p:txBody>
      </p:sp>
      <p:pic>
        <p:nvPicPr>
          <p:cNvPr id="13" name="1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61483"/>
            <a:ext cx="1224136" cy="1035269"/>
          </a:xfrm>
          <a:prstGeom prst="rect">
            <a:avLst/>
          </a:prstGeom>
        </p:spPr>
      </p:pic>
      <p:pic>
        <p:nvPicPr>
          <p:cNvPr id="14" name="Imagen 8" descr="portadac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0280" y="188640"/>
            <a:ext cx="1092200" cy="100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15 Conector recto"/>
          <p:cNvCxnSpPr/>
          <p:nvPr/>
        </p:nvCxnSpPr>
        <p:spPr>
          <a:xfrm>
            <a:off x="899592" y="1700808"/>
            <a:ext cx="7446788"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20" name="Rectangle 5"/>
          <p:cNvSpPr txBox="1">
            <a:spLocks noChangeArrowheads="1"/>
          </p:cNvSpPr>
          <p:nvPr/>
        </p:nvSpPr>
        <p:spPr>
          <a:xfrm>
            <a:off x="3491880" y="4221088"/>
            <a:ext cx="4392488" cy="792088"/>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defRPr/>
            </a:pPr>
            <a:r>
              <a:rPr lang="es-MX" sz="3600" b="1" i="0" dirty="0" smtClean="0">
                <a:solidFill>
                  <a:srgbClr val="00B050"/>
                </a:solidFill>
              </a:rPr>
              <a:t>Lógica Secuencial y Combinatoria</a:t>
            </a:r>
            <a:endParaRPr lang="es-ES" sz="3600" b="1" i="0" dirty="0" smtClean="0">
              <a:solidFill>
                <a:srgbClr val="00B050"/>
              </a:solidFill>
            </a:endParaRPr>
          </a:p>
        </p:txBody>
      </p:sp>
      <p:sp>
        <p:nvSpPr>
          <p:cNvPr id="21" name="20 Rectángulo"/>
          <p:cNvSpPr/>
          <p:nvPr/>
        </p:nvSpPr>
        <p:spPr>
          <a:xfrm>
            <a:off x="0" y="1440160"/>
            <a:ext cx="9144000" cy="1124744"/>
          </a:xfrm>
          <a:prstGeom prst="rect">
            <a:avLst/>
          </a:prstGeom>
          <a:solidFill>
            <a:srgbClr val="FFE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2"/>
              </a:solidFill>
            </a:endParaRPr>
          </a:p>
        </p:txBody>
      </p:sp>
      <p:sp>
        <p:nvSpPr>
          <p:cNvPr id="22" name="21 Rectángulo"/>
          <p:cNvSpPr/>
          <p:nvPr/>
        </p:nvSpPr>
        <p:spPr>
          <a:xfrm>
            <a:off x="91144" y="1630541"/>
            <a:ext cx="9007595" cy="646331"/>
          </a:xfrm>
          <a:prstGeom prst="rect">
            <a:avLst/>
          </a:prstGeom>
          <a:noFill/>
        </p:spPr>
        <p:txBody>
          <a:bodyPr wrap="none" lIns="91440" tIns="45720" rIns="91440" bIns="45720">
            <a:spAutoFit/>
          </a:bodyPr>
          <a:lstStyle/>
          <a:p>
            <a:pPr algn="ctr"/>
            <a:r>
              <a:rPr lang="es-ES" sz="3600" b="1" i="0" cap="none" spc="0" dirty="0" smtClean="0">
                <a:ln w="1905"/>
                <a:solidFill>
                  <a:srgbClr val="00B050"/>
                </a:solidFill>
                <a:effectLst>
                  <a:innerShdw blurRad="69850" dist="43180" dir="5400000">
                    <a:srgbClr val="000000">
                      <a:alpha val="65000"/>
                    </a:srgbClr>
                  </a:innerShdw>
                </a:effectLst>
              </a:rPr>
              <a:t>Maestría en Ciencias de la Computación</a:t>
            </a:r>
            <a:endParaRPr lang="es-ES" sz="3600" b="1" i="0" cap="none" spc="0" dirty="0">
              <a:ln w="1905"/>
              <a:solidFill>
                <a:srgbClr val="00B050"/>
              </a:solidFill>
              <a:effectLst>
                <a:innerShdw blurRad="69850" dist="43180" dir="5400000">
                  <a:srgbClr val="000000">
                    <a:alpha val="65000"/>
                  </a:srgbClr>
                </a:innerShdw>
              </a:effectLst>
            </a:endParaRPr>
          </a:p>
        </p:txBody>
      </p:sp>
      <p:cxnSp>
        <p:nvCxnSpPr>
          <p:cNvPr id="27" name="26 Conector recto"/>
          <p:cNvCxnSpPr/>
          <p:nvPr/>
        </p:nvCxnSpPr>
        <p:spPr>
          <a:xfrm>
            <a:off x="0" y="2564904"/>
            <a:ext cx="9144000" cy="0"/>
          </a:xfrm>
          <a:prstGeom prst="line">
            <a:avLst/>
          </a:prstGeom>
          <a:ln w="76200" cmpd="dbl">
            <a:prstDash val="solid"/>
          </a:ln>
        </p:spPr>
        <p:style>
          <a:lnRef idx="1">
            <a:schemeClr val="accent1"/>
          </a:lnRef>
          <a:fillRef idx="0">
            <a:schemeClr val="accent1"/>
          </a:fillRef>
          <a:effectRef idx="0">
            <a:schemeClr val="accent1"/>
          </a:effectRef>
          <a:fontRef idx="minor">
            <a:schemeClr val="tx1"/>
          </a:fontRef>
        </p:style>
      </p:cxnSp>
      <p:grpSp>
        <p:nvGrpSpPr>
          <p:cNvPr id="30" name="29 Grupo"/>
          <p:cNvGrpSpPr/>
          <p:nvPr/>
        </p:nvGrpSpPr>
        <p:grpSpPr>
          <a:xfrm>
            <a:off x="4622986" y="5456498"/>
            <a:ext cx="3887603" cy="760146"/>
            <a:chOff x="6062859" y="5619803"/>
            <a:chExt cx="3887603" cy="523977"/>
          </a:xfrm>
          <a:noFill/>
        </p:grpSpPr>
        <p:sp>
          <p:nvSpPr>
            <p:cNvPr id="31" name="30 CuadroTexto"/>
            <p:cNvSpPr txBox="1"/>
            <p:nvPr userDrawn="1"/>
          </p:nvSpPr>
          <p:spPr>
            <a:xfrm>
              <a:off x="6062859" y="5867980"/>
              <a:ext cx="3887603" cy="275800"/>
            </a:xfrm>
            <a:prstGeom prst="rect">
              <a:avLst/>
            </a:prstGeom>
            <a:grpFill/>
            <a:ln>
              <a:noFill/>
            </a:ln>
          </p:spPr>
          <p:txBody>
            <a:bodyPr wrap="none" rtlCol="0">
              <a:spAutoFit/>
            </a:bodyPr>
            <a:lstStyle/>
            <a:p>
              <a:r>
                <a:rPr lang="es-MX" sz="2000" b="1" i="0" dirty="0" smtClean="0"/>
                <a:t>Dra. Maricela</a:t>
              </a:r>
              <a:r>
                <a:rPr lang="es-MX" sz="2000" b="1" i="0" baseline="0" dirty="0" smtClean="0"/>
                <a:t> Quintana López</a:t>
              </a:r>
              <a:endParaRPr lang="es-MX" sz="2000" b="1" i="0" dirty="0"/>
            </a:p>
          </p:txBody>
        </p:sp>
        <p:sp>
          <p:nvSpPr>
            <p:cNvPr id="32" name="31 CuadroTexto"/>
            <p:cNvSpPr txBox="1"/>
            <p:nvPr userDrawn="1"/>
          </p:nvSpPr>
          <p:spPr>
            <a:xfrm>
              <a:off x="6078952" y="5619803"/>
              <a:ext cx="2026517" cy="275800"/>
            </a:xfrm>
            <a:prstGeom prst="rect">
              <a:avLst/>
            </a:prstGeom>
            <a:grpFill/>
            <a:ln>
              <a:noFill/>
            </a:ln>
          </p:spPr>
          <p:txBody>
            <a:bodyPr wrap="none" rtlCol="0">
              <a:spAutoFit/>
            </a:bodyPr>
            <a:lstStyle/>
            <a:p>
              <a:r>
                <a:rPr lang="es-MX" sz="2000" b="1" i="0" dirty="0" smtClean="0"/>
                <a:t>Elaborado por:</a:t>
              </a:r>
              <a:endParaRPr lang="es-MX" sz="2000" b="1" i="0" dirty="0"/>
            </a:p>
          </p:txBody>
        </p:sp>
      </p:grpSp>
      <p:sp>
        <p:nvSpPr>
          <p:cNvPr id="23" name="Rectangle 3"/>
          <p:cNvSpPr txBox="1">
            <a:spLocks noChangeArrowheads="1"/>
          </p:cNvSpPr>
          <p:nvPr/>
        </p:nvSpPr>
        <p:spPr>
          <a:xfrm>
            <a:off x="755576" y="2780928"/>
            <a:ext cx="7696200" cy="864096"/>
          </a:xfrm>
          <a:prstGeom prst="rect">
            <a:avLst/>
          </a:prstGeom>
        </p:spPr>
        <p:txBody>
          <a:bodyPr vert="horz" lIns="91440" tIns="45720" rIns="91440" bIns="45720" rtlCol="0">
            <a:no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pPr algn="ctr"/>
            <a:r>
              <a:rPr lang="es-ES" sz="3600" b="1" i="0" dirty="0" smtClean="0">
                <a:solidFill>
                  <a:schemeClr val="tx1"/>
                </a:solidFill>
              </a:rPr>
              <a:t>Arquitectura de Computadoras</a:t>
            </a:r>
          </a:p>
        </p:txBody>
      </p:sp>
      <p:cxnSp>
        <p:nvCxnSpPr>
          <p:cNvPr id="17" name="16 Conector recto"/>
          <p:cNvCxnSpPr/>
          <p:nvPr/>
        </p:nvCxnSpPr>
        <p:spPr>
          <a:xfrm>
            <a:off x="107504" y="3573016"/>
            <a:ext cx="9144000" cy="0"/>
          </a:xfrm>
          <a:prstGeom prst="line">
            <a:avLst/>
          </a:prstGeom>
          <a:ln w="76200" cmpd="db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6911436"/>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a:t>Expresiones Booleanas</a:t>
            </a:r>
          </a:p>
        </p:txBody>
      </p:sp>
      <p:sp>
        <p:nvSpPr>
          <p:cNvPr id="6147" name="Rectangle 3" descr="Rectangle: Click to edit Master text styles&#10;Second level&#10;Third level&#10;Fourth level&#10;Fifth level"/>
          <p:cNvSpPr>
            <a:spLocks noGrp="1" noChangeArrowheads="1"/>
          </p:cNvSpPr>
          <p:nvPr>
            <p:ph type="body" sz="half" idx="1"/>
          </p:nvPr>
        </p:nvSpPr>
        <p:spPr>
          <a:xfrm>
            <a:off x="838200" y="1905000"/>
            <a:ext cx="7837488" cy="4114800"/>
          </a:xfrm>
        </p:spPr>
        <p:txBody>
          <a:bodyPr/>
          <a:lstStyle/>
          <a:p>
            <a:pPr>
              <a:lnSpc>
                <a:spcPct val="90000"/>
              </a:lnSpc>
            </a:pPr>
            <a:r>
              <a:rPr lang="es-ES_tradnl" sz="2000"/>
              <a:t>Las expresiones Booleanas en los símbolos  x1…xn se definen recursivamente de la siguiente manera: </a:t>
            </a:r>
            <a:endParaRPr lang="es-ES" sz="2000"/>
          </a:p>
          <a:p>
            <a:pPr>
              <a:lnSpc>
                <a:spcPct val="90000"/>
              </a:lnSpc>
              <a:buFont typeface="Wingdings" pitchFamily="2" charset="2"/>
              <a:buNone/>
            </a:pPr>
            <a:r>
              <a:rPr lang="es-ES_tradnl" sz="2000"/>
              <a:t>	BASE:  0,1, x1…xn son expresiones Booleanas. </a:t>
            </a:r>
            <a:endParaRPr lang="es-ES" sz="2000"/>
          </a:p>
          <a:p>
            <a:pPr>
              <a:lnSpc>
                <a:spcPct val="90000"/>
              </a:lnSpc>
              <a:buFont typeface="Wingdings" pitchFamily="2" charset="2"/>
              <a:buNone/>
            </a:pPr>
            <a:r>
              <a:rPr lang="es-ES_tradnl" sz="2000"/>
              <a:t>	INDUCCIÓN: Si  x</a:t>
            </a:r>
            <a:r>
              <a:rPr lang="es-ES_tradnl" sz="2000" baseline="-25000"/>
              <a:t>1</a:t>
            </a:r>
            <a:r>
              <a:rPr lang="es-ES_tradnl" sz="2000"/>
              <a:t>  y x</a:t>
            </a:r>
            <a:r>
              <a:rPr lang="es-ES_tradnl" sz="2000" baseline="-25000"/>
              <a:t>2</a:t>
            </a:r>
            <a:r>
              <a:rPr lang="es-ES_tradnl" sz="2000"/>
              <a:t>   son expresiones Booleanas, entonces:</a:t>
            </a:r>
          </a:p>
          <a:p>
            <a:pPr>
              <a:lnSpc>
                <a:spcPct val="90000"/>
              </a:lnSpc>
              <a:buFont typeface="Wingdings" pitchFamily="2" charset="2"/>
              <a:buNone/>
            </a:pPr>
            <a:endParaRPr lang="es-ES_tradnl" sz="2000"/>
          </a:p>
          <a:p>
            <a:pPr>
              <a:lnSpc>
                <a:spcPct val="90000"/>
              </a:lnSpc>
              <a:buFont typeface="Wingdings" pitchFamily="2" charset="2"/>
              <a:buNone/>
            </a:pPr>
            <a:endParaRPr lang="es-ES_tradnl" sz="2000"/>
          </a:p>
          <a:p>
            <a:pPr>
              <a:lnSpc>
                <a:spcPct val="90000"/>
              </a:lnSpc>
              <a:buFont typeface="Wingdings" pitchFamily="2" charset="2"/>
              <a:buNone/>
            </a:pPr>
            <a:endParaRPr lang="es-ES_tradnl" sz="2000"/>
          </a:p>
          <a:p>
            <a:pPr>
              <a:lnSpc>
                <a:spcPct val="90000"/>
              </a:lnSpc>
              <a:buFont typeface="Wingdings" pitchFamily="2" charset="2"/>
              <a:buNone/>
            </a:pPr>
            <a:endParaRPr lang="es-ES_tradnl" sz="2000"/>
          </a:p>
          <a:p>
            <a:pPr>
              <a:lnSpc>
                <a:spcPct val="90000"/>
              </a:lnSpc>
              <a:buFont typeface="Wingdings" pitchFamily="2" charset="2"/>
              <a:buNone/>
            </a:pPr>
            <a:endParaRPr lang="es-ES_tradnl" sz="2000"/>
          </a:p>
          <a:p>
            <a:pPr>
              <a:lnSpc>
                <a:spcPct val="90000"/>
              </a:lnSpc>
              <a:buFont typeface="Wingdings" pitchFamily="2" charset="2"/>
              <a:buNone/>
            </a:pPr>
            <a:endParaRPr lang="es-ES_tradnl" sz="2000"/>
          </a:p>
          <a:p>
            <a:pPr>
              <a:lnSpc>
                <a:spcPct val="90000"/>
              </a:lnSpc>
              <a:buFont typeface="Wingdings" pitchFamily="2" charset="2"/>
              <a:buNone/>
            </a:pPr>
            <a:endParaRPr lang="es-ES_tradnl" sz="2000"/>
          </a:p>
          <a:p>
            <a:pPr>
              <a:lnSpc>
                <a:spcPct val="90000"/>
              </a:lnSpc>
              <a:buFont typeface="Wingdings" pitchFamily="2" charset="2"/>
              <a:buNone/>
            </a:pPr>
            <a:r>
              <a:rPr lang="es-ES_tradnl" sz="2000"/>
              <a:t>son expresiones Booleanas.  </a:t>
            </a:r>
            <a:endParaRPr lang="es-MX" sz="2000"/>
          </a:p>
          <a:p>
            <a:pPr>
              <a:lnSpc>
                <a:spcPct val="90000"/>
              </a:lnSpc>
              <a:buFont typeface="Wingdings" pitchFamily="2" charset="2"/>
              <a:buNone/>
            </a:pPr>
            <a:endParaRPr lang="es-MX" sz="2000"/>
          </a:p>
          <a:p>
            <a:pPr>
              <a:lnSpc>
                <a:spcPct val="90000"/>
              </a:lnSpc>
              <a:buFont typeface="Wingdings" pitchFamily="2" charset="2"/>
              <a:buNone/>
            </a:pPr>
            <a:endParaRPr lang="es-MX" sz="1600"/>
          </a:p>
          <a:p>
            <a:pPr>
              <a:lnSpc>
                <a:spcPct val="90000"/>
              </a:lnSpc>
              <a:buFont typeface="Wingdings" pitchFamily="2" charset="2"/>
              <a:buNone/>
            </a:pPr>
            <a:endParaRPr lang="es-ES" sz="1600"/>
          </a:p>
        </p:txBody>
      </p:sp>
      <p:pic>
        <p:nvPicPr>
          <p:cNvPr id="6152" name="Picture 8" descr="Expres20"/>
          <p:cNvPicPr>
            <a:picLocks noGrp="1" noChangeAspect="1" noChangeArrowheads="1"/>
          </p:cNvPicPr>
          <p:nvPr>
            <p:ph sz="quarter" idx="3"/>
          </p:nvPr>
        </p:nvPicPr>
        <p:blipFill>
          <a:blip r:embed="rId3" cstate="print"/>
          <a:srcRect/>
          <a:stretch>
            <a:fillRect/>
          </a:stretch>
        </p:blipFill>
        <p:spPr>
          <a:xfrm>
            <a:off x="4022725" y="3733800"/>
            <a:ext cx="1096963" cy="1727200"/>
          </a:xfrm>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MX"/>
              <a:t>Expresiones Booleanas</a:t>
            </a:r>
            <a:endParaRPr lang="es-ES"/>
          </a:p>
        </p:txBody>
      </p:sp>
      <p:sp>
        <p:nvSpPr>
          <p:cNvPr id="25603" name="Rectangle 3" descr="Rectangle: Click to edit Master text styles&#10;Second level&#10;Third level&#10;Fourth level&#10;Fifth level"/>
          <p:cNvSpPr>
            <a:spLocks noGrp="1" noChangeArrowheads="1"/>
          </p:cNvSpPr>
          <p:nvPr>
            <p:ph type="body" sz="half" idx="1"/>
          </p:nvPr>
        </p:nvSpPr>
        <p:spPr>
          <a:xfrm>
            <a:off x="611188" y="1905000"/>
            <a:ext cx="8137525" cy="4114800"/>
          </a:xfrm>
        </p:spPr>
        <p:txBody>
          <a:bodyPr/>
          <a:lstStyle/>
          <a:p>
            <a:pPr>
              <a:buFont typeface="Wingdings" pitchFamily="2" charset="2"/>
              <a:buNone/>
            </a:pPr>
            <a:r>
              <a:rPr lang="es-ES_tradnl" sz="2800"/>
              <a:t>Si </a:t>
            </a:r>
            <a:r>
              <a:rPr lang="es-ES_tradnl" sz="2800" i="1"/>
              <a:t>X</a:t>
            </a:r>
            <a:r>
              <a:rPr lang="es-ES_tradnl" sz="2800"/>
              <a:t> es una expresión Booleana con los símbolos   	x1…xn una manera de escribirla es: </a:t>
            </a:r>
          </a:p>
          <a:p>
            <a:pPr>
              <a:buFont typeface="Wingdings" pitchFamily="2" charset="2"/>
              <a:buNone/>
            </a:pPr>
            <a:endParaRPr lang="es-ES_tradnl" sz="2800"/>
          </a:p>
          <a:p>
            <a:pPr>
              <a:buFont typeface="Wingdings" pitchFamily="2" charset="2"/>
              <a:buNone/>
            </a:pPr>
            <a:endParaRPr lang="es-ES_tradnl" sz="2800"/>
          </a:p>
          <a:p>
            <a:pPr>
              <a:buFont typeface="Wingdings" pitchFamily="2" charset="2"/>
              <a:buNone/>
            </a:pPr>
            <a:endParaRPr lang="es-ES_tradnl" sz="2800"/>
          </a:p>
          <a:p>
            <a:pPr>
              <a:buFont typeface="Wingdings" pitchFamily="2" charset="2"/>
              <a:buNone/>
            </a:pPr>
            <a:r>
              <a:rPr lang="es-ES_tradnl" sz="2800"/>
              <a:t>Cualquier símbolo    o    es llamado </a:t>
            </a:r>
            <a:r>
              <a:rPr lang="es-ES_tradnl" sz="2800" b="1"/>
              <a:t>literal</a:t>
            </a:r>
            <a:r>
              <a:rPr lang="es-ES_tradnl" sz="2800"/>
              <a:t>. </a:t>
            </a:r>
          </a:p>
          <a:p>
            <a:pPr>
              <a:buFont typeface="Wingdings" pitchFamily="2" charset="2"/>
              <a:buNone/>
            </a:pPr>
            <a:endParaRPr lang="es-ES" sz="2800"/>
          </a:p>
        </p:txBody>
      </p:sp>
      <p:pic>
        <p:nvPicPr>
          <p:cNvPr id="25611" name="Picture 11" descr="Expres22"/>
          <p:cNvPicPr>
            <a:picLocks noChangeAspect="1" noChangeArrowheads="1"/>
          </p:cNvPicPr>
          <p:nvPr/>
        </p:nvPicPr>
        <p:blipFill>
          <a:blip r:embed="rId3" cstate="print"/>
          <a:srcRect/>
          <a:stretch>
            <a:fillRect/>
          </a:stretch>
        </p:blipFill>
        <p:spPr bwMode="auto">
          <a:xfrm>
            <a:off x="3419475" y="3357563"/>
            <a:ext cx="2160588" cy="450850"/>
          </a:xfrm>
          <a:prstGeom prst="rect">
            <a:avLst/>
          </a:prstGeom>
          <a:noFill/>
        </p:spPr>
      </p:pic>
      <p:pic>
        <p:nvPicPr>
          <p:cNvPr id="25613" name="Picture 13" descr="Expres24"/>
          <p:cNvPicPr>
            <a:picLocks noChangeAspect="1" noChangeArrowheads="1"/>
          </p:cNvPicPr>
          <p:nvPr/>
        </p:nvPicPr>
        <p:blipFill>
          <a:blip r:embed="rId4" cstate="print"/>
          <a:srcRect/>
          <a:stretch>
            <a:fillRect/>
          </a:stretch>
        </p:blipFill>
        <p:spPr bwMode="auto">
          <a:xfrm>
            <a:off x="4211638" y="4508500"/>
            <a:ext cx="265112" cy="287338"/>
          </a:xfrm>
          <a:prstGeom prst="rect">
            <a:avLst/>
          </a:prstGeom>
          <a:noFill/>
        </p:spPr>
      </p:pic>
      <p:pic>
        <p:nvPicPr>
          <p:cNvPr id="25615" name="Picture 15" descr="Expres23"/>
          <p:cNvPicPr>
            <a:picLocks noChangeAspect="1" noChangeArrowheads="1"/>
          </p:cNvPicPr>
          <p:nvPr/>
        </p:nvPicPr>
        <p:blipFill>
          <a:blip r:embed="rId5" cstate="print"/>
          <a:srcRect/>
          <a:stretch>
            <a:fillRect/>
          </a:stretch>
        </p:blipFill>
        <p:spPr bwMode="auto">
          <a:xfrm>
            <a:off x="3563938" y="4508500"/>
            <a:ext cx="287337" cy="28733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MX"/>
              <a:t>Expresiones Booleanas</a:t>
            </a:r>
            <a:endParaRPr lang="es-ES"/>
          </a:p>
        </p:txBody>
      </p:sp>
      <p:sp>
        <p:nvSpPr>
          <p:cNvPr id="28675" name="Rectangle 3" descr="Rectangle: Click to edit Master text styles&#10;Second level&#10;Third level&#10;Fourth level&#10;Fifth level"/>
          <p:cNvSpPr>
            <a:spLocks noGrp="1" noChangeArrowheads="1"/>
          </p:cNvSpPr>
          <p:nvPr>
            <p:ph type="body" idx="1"/>
          </p:nvPr>
        </p:nvSpPr>
        <p:spPr/>
        <p:txBody>
          <a:bodyPr/>
          <a:lstStyle/>
          <a:p>
            <a:r>
              <a:rPr lang="es-MX"/>
              <a:t>Ejemplo</a:t>
            </a:r>
          </a:p>
          <a:p>
            <a:pPr>
              <a:buFont typeface="Wingdings" pitchFamily="2" charset="2"/>
              <a:buNone/>
            </a:pPr>
            <a:r>
              <a:rPr lang="es-ES"/>
              <a:t>Demuestre que la siguiente es una expresión Booleana: </a:t>
            </a:r>
          </a:p>
        </p:txBody>
      </p:sp>
      <p:pic>
        <p:nvPicPr>
          <p:cNvPr id="28677" name="Picture 5" descr="Expres25"/>
          <p:cNvPicPr>
            <a:picLocks noChangeAspect="1" noChangeArrowheads="1"/>
          </p:cNvPicPr>
          <p:nvPr/>
        </p:nvPicPr>
        <p:blipFill>
          <a:blip r:embed="rId3" cstate="print"/>
          <a:srcRect/>
          <a:stretch>
            <a:fillRect/>
          </a:stretch>
        </p:blipFill>
        <p:spPr bwMode="auto">
          <a:xfrm>
            <a:off x="2700338" y="4005263"/>
            <a:ext cx="2951162" cy="6064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MX"/>
              <a:t>Expresiones Booleanas</a:t>
            </a:r>
            <a:endParaRPr lang="es-ES"/>
          </a:p>
        </p:txBody>
      </p:sp>
      <p:sp>
        <p:nvSpPr>
          <p:cNvPr id="29699" name="Rectangle 3" descr="Rectangle: Click to edit Master text styles&#10;Second level&#10;Third level&#10;Fourth level&#10;Fifth level"/>
          <p:cNvSpPr>
            <a:spLocks noGrp="1" noChangeArrowheads="1"/>
          </p:cNvSpPr>
          <p:nvPr>
            <p:ph type="body" idx="1"/>
          </p:nvPr>
        </p:nvSpPr>
        <p:spPr>
          <a:xfrm>
            <a:off x="838200" y="2420938"/>
            <a:ext cx="7837488" cy="3960812"/>
          </a:xfrm>
        </p:spPr>
        <p:txBody>
          <a:bodyPr/>
          <a:lstStyle/>
          <a:p>
            <a:pPr marL="609600" indent="-609600">
              <a:lnSpc>
                <a:spcPct val="80000"/>
              </a:lnSpc>
              <a:buFont typeface="Wingdings" pitchFamily="2" charset="2"/>
              <a:buAutoNum type="arabicPeriod"/>
            </a:pPr>
            <a:r>
              <a:rPr lang="es-ES_tradnl" sz="2400"/>
              <a:t>A es expresión booleana por la BASE</a:t>
            </a:r>
          </a:p>
          <a:p>
            <a:pPr marL="609600" indent="-609600">
              <a:lnSpc>
                <a:spcPct val="80000"/>
              </a:lnSpc>
              <a:buFont typeface="Wingdings" pitchFamily="2" charset="2"/>
              <a:buAutoNum type="arabicPeriod"/>
            </a:pPr>
            <a:r>
              <a:rPr lang="es-ES_tradnl" sz="2400"/>
              <a:t>B es expresión booleana por la BASE</a:t>
            </a:r>
          </a:p>
          <a:p>
            <a:pPr marL="609600" indent="-609600">
              <a:lnSpc>
                <a:spcPct val="80000"/>
              </a:lnSpc>
              <a:buFont typeface="Wingdings" pitchFamily="2" charset="2"/>
              <a:buAutoNum type="arabicPeriod"/>
            </a:pPr>
            <a:r>
              <a:rPr lang="es-ES_tradnl" sz="2400"/>
              <a:t>C es expresión booleana por la BASE</a:t>
            </a:r>
          </a:p>
          <a:p>
            <a:pPr marL="609600" indent="-609600">
              <a:lnSpc>
                <a:spcPct val="80000"/>
              </a:lnSpc>
              <a:buFont typeface="Wingdings" pitchFamily="2" charset="2"/>
              <a:buAutoNum type="arabicPeriod"/>
            </a:pPr>
            <a:r>
              <a:rPr lang="es-ES_tradnl" sz="2400"/>
              <a:t>A v B es expresión booleana aplicando regla 3 a las expresiones booleanas 1 y 2</a:t>
            </a:r>
          </a:p>
          <a:p>
            <a:pPr marL="609600" indent="-609600">
              <a:lnSpc>
                <a:spcPct val="80000"/>
              </a:lnSpc>
              <a:buFont typeface="Wingdings" pitchFamily="2" charset="2"/>
              <a:buAutoNum type="arabicPeriod"/>
            </a:pPr>
            <a:r>
              <a:rPr lang="es-ES_tradnl" sz="2400"/>
              <a:t>(A v B) es expresión booleana aplicando regla 1 a expresión booleana 4</a:t>
            </a:r>
          </a:p>
          <a:p>
            <a:pPr marL="609600" indent="-609600">
              <a:lnSpc>
                <a:spcPct val="80000"/>
              </a:lnSpc>
              <a:buFont typeface="Wingdings" pitchFamily="2" charset="2"/>
              <a:buAutoNum type="arabicPeriod"/>
            </a:pPr>
            <a:r>
              <a:rPr lang="es-ES_tradnl" sz="2400"/>
              <a:t>C’ es expresión booleana aplicando regla 2 a expresión booleana 3</a:t>
            </a:r>
          </a:p>
          <a:p>
            <a:pPr marL="609600" indent="-609600">
              <a:lnSpc>
                <a:spcPct val="80000"/>
              </a:lnSpc>
              <a:buFont typeface="Wingdings" pitchFamily="2" charset="2"/>
              <a:buAutoNum type="arabicPeriod"/>
            </a:pPr>
            <a:r>
              <a:rPr lang="es-MX" sz="2400"/>
              <a:t>(A v B) ^ C’ es </a:t>
            </a:r>
            <a:r>
              <a:rPr lang="es-ES_tradnl" sz="2400"/>
              <a:t>expresión booleana aplicando la regla 4 a las expresiones booleanas 5 y 6</a:t>
            </a:r>
            <a:endParaRPr lang="es-ES" sz="2400"/>
          </a:p>
        </p:txBody>
      </p:sp>
      <p:pic>
        <p:nvPicPr>
          <p:cNvPr id="29701" name="Picture 5" descr="Expres26"/>
          <p:cNvPicPr>
            <a:picLocks noChangeAspect="1" noChangeArrowheads="1"/>
          </p:cNvPicPr>
          <p:nvPr/>
        </p:nvPicPr>
        <p:blipFill>
          <a:blip r:embed="rId3" cstate="print"/>
          <a:srcRect/>
          <a:stretch>
            <a:fillRect/>
          </a:stretch>
        </p:blipFill>
        <p:spPr bwMode="auto">
          <a:xfrm>
            <a:off x="971550" y="1916113"/>
            <a:ext cx="3827463" cy="44926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MX" dirty="0" smtClean="0"/>
              <a:t>Jerarquía de operadores</a:t>
            </a:r>
            <a:endParaRPr lang="es-ES" dirty="0"/>
          </a:p>
        </p:txBody>
      </p:sp>
      <p:sp>
        <p:nvSpPr>
          <p:cNvPr id="30723" name="Rectangle 3" descr="Rectangle: Click to edit Master text styles&#10;Second level&#10;Third level&#10;Fourth level&#10;Fifth level"/>
          <p:cNvSpPr>
            <a:spLocks noGrp="1" noChangeArrowheads="1"/>
          </p:cNvSpPr>
          <p:nvPr>
            <p:ph type="body" idx="1"/>
          </p:nvPr>
        </p:nvSpPr>
        <p:spPr>
          <a:xfrm>
            <a:off x="838200" y="1905000"/>
            <a:ext cx="7772400" cy="2100064"/>
          </a:xfrm>
        </p:spPr>
        <p:txBody>
          <a:bodyPr/>
          <a:lstStyle/>
          <a:p>
            <a:pPr>
              <a:buFont typeface="Wingdings" pitchFamily="2" charset="2"/>
              <a:buNone/>
            </a:pPr>
            <a:r>
              <a:rPr lang="es-ES_tradnl" sz="2400" dirty="0"/>
              <a:t>Para obtener el valor de una expresión </a:t>
            </a:r>
            <a:r>
              <a:rPr lang="es-ES_tradnl" sz="2400" dirty="0" smtClean="0"/>
              <a:t>booleana </a:t>
            </a:r>
            <a:r>
              <a:rPr lang="es-ES_tradnl" sz="2400" dirty="0"/>
              <a:t>se </a:t>
            </a:r>
            <a:r>
              <a:rPr lang="es-ES_tradnl" sz="2400" dirty="0" smtClean="0"/>
              <a:t>debe seguir </a:t>
            </a:r>
            <a:r>
              <a:rPr lang="es-ES_tradnl" sz="2400" dirty="0"/>
              <a:t>el orden de precedencia determinado por los paréntesis, si no existen paréntesis, se asume que el AND se evalúa antes que el OR. </a:t>
            </a:r>
          </a:p>
          <a:p>
            <a:pPr>
              <a:buFont typeface="Wingdings" pitchFamily="2" charset="2"/>
              <a:buNone/>
            </a:pPr>
            <a:r>
              <a:rPr lang="es-ES_tradnl" sz="2400" dirty="0"/>
              <a:t>Jerarquía NOT, </a:t>
            </a:r>
            <a:r>
              <a:rPr lang="es-ES_tradnl" sz="2400" dirty="0" smtClean="0"/>
              <a:t>(), AND</a:t>
            </a:r>
            <a:r>
              <a:rPr lang="es-ES_tradnl" sz="2400" dirty="0"/>
              <a:t>, </a:t>
            </a:r>
            <a:r>
              <a:rPr lang="es-ES_tradnl" sz="2400" dirty="0" smtClean="0"/>
              <a:t>OR, XOR</a:t>
            </a:r>
            <a:endParaRPr lang="es-ES" sz="2400" dirty="0"/>
          </a:p>
        </p:txBody>
      </p:sp>
      <p:sp>
        <p:nvSpPr>
          <p:cNvPr id="4" name="3 CuadroTexto"/>
          <p:cNvSpPr txBox="1"/>
          <p:nvPr/>
        </p:nvSpPr>
        <p:spPr>
          <a:xfrm>
            <a:off x="1547664" y="4293096"/>
            <a:ext cx="4107215" cy="461665"/>
          </a:xfrm>
          <a:prstGeom prst="rect">
            <a:avLst/>
          </a:prstGeom>
          <a:noFill/>
        </p:spPr>
        <p:txBody>
          <a:bodyPr wrap="none" rtlCol="0">
            <a:spAutoFit/>
          </a:bodyPr>
          <a:lstStyle/>
          <a:p>
            <a:r>
              <a:rPr lang="es-MX" dirty="0" smtClean="0"/>
              <a:t>A + B  C + D  </a:t>
            </a:r>
            <a:r>
              <a:rPr lang="es-MX" dirty="0" smtClean="0">
                <a:sym typeface="Symbol"/>
              </a:rPr>
              <a:t> (A+B)(C+D)</a:t>
            </a:r>
          </a:p>
        </p:txBody>
      </p:sp>
      <p:sp>
        <p:nvSpPr>
          <p:cNvPr id="5" name="4 CuadroTexto"/>
          <p:cNvSpPr txBox="1"/>
          <p:nvPr/>
        </p:nvSpPr>
        <p:spPr>
          <a:xfrm>
            <a:off x="1547664" y="5055567"/>
            <a:ext cx="5666936" cy="461665"/>
          </a:xfrm>
          <a:prstGeom prst="rect">
            <a:avLst/>
          </a:prstGeom>
          <a:noFill/>
        </p:spPr>
        <p:txBody>
          <a:bodyPr wrap="none" rtlCol="0">
            <a:spAutoFit/>
          </a:bodyPr>
          <a:lstStyle/>
          <a:p>
            <a:r>
              <a:rPr lang="es-MX" dirty="0" smtClean="0"/>
              <a:t>AB+C’+DE</a:t>
            </a:r>
            <a:r>
              <a:rPr lang="es-MX" dirty="0" smtClean="0">
                <a:sym typeface="Symbol"/>
              </a:rPr>
              <a:t></a:t>
            </a:r>
            <a:r>
              <a:rPr lang="es-MX" dirty="0" smtClean="0"/>
              <a:t>A   =   (AB)+(C’)+(D(E</a:t>
            </a:r>
            <a:r>
              <a:rPr lang="es-MX" dirty="0" smtClean="0">
                <a:sym typeface="Symbol"/>
              </a:rPr>
              <a:t></a:t>
            </a:r>
            <a:r>
              <a:rPr lang="es-MX" dirty="0" smtClean="0"/>
              <a:t>A))</a:t>
            </a:r>
            <a:endParaRPr lang="es-MX" dirty="0" smtClean="0">
              <a:sym typeface="Symbo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
              <a:t>Tablas de Verdad</a:t>
            </a:r>
          </a:p>
        </p:txBody>
      </p:sp>
      <p:sp>
        <p:nvSpPr>
          <p:cNvPr id="8195" name="Rectangle 3" descr="Rectangle: Click to edit Master text styles&#10;Second level&#10;Third level&#10;Fourth level&#10;Fifth level"/>
          <p:cNvSpPr>
            <a:spLocks noGrp="1" noChangeArrowheads="1"/>
          </p:cNvSpPr>
          <p:nvPr>
            <p:ph type="body" idx="1"/>
          </p:nvPr>
        </p:nvSpPr>
        <p:spPr/>
        <p:txBody>
          <a:bodyPr/>
          <a:lstStyle/>
          <a:p>
            <a:pPr>
              <a:buFont typeface="Wingdings" pitchFamily="2" charset="2"/>
              <a:buNone/>
            </a:pPr>
            <a:r>
              <a:rPr lang="es-ES_tradnl"/>
              <a:t>   Si se desea conocer el valor de una expresión booleana con cada una de los posibles valores de entrada se utiliza una tabla de verdad para la expresión en donde el número de renglones es   , donde </a:t>
            </a:r>
            <a:r>
              <a:rPr lang="es-ES_tradnl" i="1"/>
              <a:t>n</a:t>
            </a:r>
            <a:r>
              <a:rPr lang="es-ES_tradnl"/>
              <a:t> es el número de entradas. </a:t>
            </a:r>
            <a:endParaRPr lang="es-ES"/>
          </a:p>
        </p:txBody>
      </p:sp>
      <p:pic>
        <p:nvPicPr>
          <p:cNvPr id="8197" name="Picture 5" descr="Expres39"/>
          <p:cNvPicPr>
            <a:picLocks noChangeAspect="1" noChangeArrowheads="1"/>
          </p:cNvPicPr>
          <p:nvPr/>
        </p:nvPicPr>
        <p:blipFill>
          <a:blip r:embed="rId3" cstate="print"/>
          <a:srcRect/>
          <a:stretch>
            <a:fillRect/>
          </a:stretch>
        </p:blipFill>
        <p:spPr bwMode="auto">
          <a:xfrm>
            <a:off x="7956550" y="3933825"/>
            <a:ext cx="338138" cy="35877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ES"/>
              <a:t>Tablas de Verdad</a:t>
            </a:r>
          </a:p>
        </p:txBody>
      </p:sp>
      <p:sp>
        <p:nvSpPr>
          <p:cNvPr id="33795" name="Rectangle 3" descr="Rectangle: Click to edit Master text styles&#10;Second level&#10;Third level&#10;Fourth level&#10;Fifth level"/>
          <p:cNvSpPr>
            <a:spLocks noGrp="1" noChangeArrowheads="1"/>
          </p:cNvSpPr>
          <p:nvPr>
            <p:ph type="body" idx="1"/>
          </p:nvPr>
        </p:nvSpPr>
        <p:spPr/>
        <p:txBody>
          <a:bodyPr/>
          <a:lstStyle/>
          <a:p>
            <a:pPr>
              <a:buFont typeface="Wingdings" pitchFamily="2" charset="2"/>
              <a:buNone/>
            </a:pPr>
            <a:r>
              <a:rPr lang="es-MX" b="1"/>
              <a:t>Ejemplo:</a:t>
            </a:r>
            <a:endParaRPr lang="es-ES" b="1"/>
          </a:p>
          <a:p>
            <a:pPr>
              <a:buFont typeface="Wingdings" pitchFamily="2" charset="2"/>
              <a:buNone/>
            </a:pPr>
            <a:r>
              <a:rPr lang="es-ES"/>
              <a:t>  Determine la tabla de verdad de la expresión booleana:   . </a:t>
            </a:r>
          </a:p>
        </p:txBody>
      </p:sp>
      <p:pic>
        <p:nvPicPr>
          <p:cNvPr id="33800" name="Picture 8" descr="Expres40"/>
          <p:cNvPicPr>
            <a:picLocks noChangeAspect="1" noChangeArrowheads="1"/>
          </p:cNvPicPr>
          <p:nvPr/>
        </p:nvPicPr>
        <p:blipFill>
          <a:blip r:embed="rId3" cstate="print"/>
          <a:srcRect/>
          <a:stretch>
            <a:fillRect/>
          </a:stretch>
        </p:blipFill>
        <p:spPr bwMode="auto">
          <a:xfrm>
            <a:off x="3132138" y="3933825"/>
            <a:ext cx="2592387" cy="5334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s-ES" dirty="0"/>
              <a:t>Tablas de </a:t>
            </a:r>
            <a:r>
              <a:rPr lang="es-ES" dirty="0" smtClean="0"/>
              <a:t>Verdad  X=(A+B)C’</a:t>
            </a:r>
            <a:endParaRPr lang="es-ES" dirty="0"/>
          </a:p>
        </p:txBody>
      </p:sp>
      <p:graphicFrame>
        <p:nvGraphicFramePr>
          <p:cNvPr id="35956" name="Group 116"/>
          <p:cNvGraphicFramePr>
            <a:graphicFrameLocks noGrp="1"/>
          </p:cNvGraphicFramePr>
          <p:nvPr>
            <p:ph sz="half" idx="1"/>
          </p:nvPr>
        </p:nvGraphicFramePr>
        <p:xfrm>
          <a:off x="2268538" y="1700213"/>
          <a:ext cx="4032250" cy="4663440"/>
        </p:xfrm>
        <a:graphic>
          <a:graphicData uri="http://schemas.openxmlformats.org/drawingml/2006/table">
            <a:tbl>
              <a:tblPr/>
              <a:tblGrid>
                <a:gridCol w="503237"/>
                <a:gridCol w="433388"/>
                <a:gridCol w="503237"/>
                <a:gridCol w="863600"/>
                <a:gridCol w="792163"/>
                <a:gridCol w="936625"/>
              </a:tblGrid>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dirty="0" smtClean="0">
                          <a:ln>
                            <a:noFill/>
                          </a:ln>
                          <a:solidFill>
                            <a:schemeClr val="tx1"/>
                          </a:solidFill>
                          <a:effectLst/>
                          <a:latin typeface="Tahoma" charset="0"/>
                        </a:rPr>
                        <a:t>A</a:t>
                      </a:r>
                      <a:endParaRPr kumimoji="0" lang="es-ES" sz="2800" b="0" i="0" u="none" strike="noStrike" cap="none" normalizeH="0" baseline="0" dirty="0" smtClean="0">
                        <a:ln>
                          <a:noFill/>
                        </a:ln>
                        <a:solidFill>
                          <a:schemeClr val="tx1"/>
                        </a:solidFill>
                        <a:effectLst/>
                        <a:latin typeface="Tahoma"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B</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C</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X</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dirty="0" smtClean="0">
                          <a:ln>
                            <a:noFill/>
                          </a:ln>
                          <a:solidFill>
                            <a:schemeClr val="tx1"/>
                          </a:solidFill>
                          <a:effectLst/>
                          <a:latin typeface="Tahoma" charset="0"/>
                        </a:rPr>
                        <a:t>0</a:t>
                      </a:r>
                      <a:endParaRPr kumimoji="0" lang="es-ES" sz="2800" b="0" i="0" u="none" strike="noStrike" cap="none" normalizeH="0" baseline="0" dirty="0" smtClean="0">
                        <a:ln>
                          <a:noFill/>
                        </a:ln>
                        <a:solidFill>
                          <a:schemeClr val="tx1"/>
                        </a:solidFill>
                        <a:effectLst/>
                        <a:latin typeface="Tahoma"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5935" name="Picture 95" descr="Expres41"/>
          <p:cNvPicPr>
            <a:picLocks noGrp="1" noChangeAspect="1" noChangeArrowheads="1"/>
          </p:cNvPicPr>
          <p:nvPr>
            <p:ph sz="quarter" idx="2"/>
          </p:nvPr>
        </p:nvPicPr>
        <p:blipFill>
          <a:blip r:embed="rId3" cstate="print"/>
          <a:srcRect/>
          <a:stretch>
            <a:fillRect/>
          </a:stretch>
        </p:blipFill>
        <p:spPr>
          <a:xfrm>
            <a:off x="3779838" y="1844675"/>
            <a:ext cx="793750" cy="258763"/>
          </a:xfrm>
          <a:noFill/>
          <a:ln/>
        </p:spPr>
      </p:pic>
      <p:pic>
        <p:nvPicPr>
          <p:cNvPr id="35943" name="Picture 103" descr="Expres42"/>
          <p:cNvPicPr>
            <a:picLocks noGrp="1" noChangeAspect="1" noChangeArrowheads="1"/>
          </p:cNvPicPr>
          <p:nvPr>
            <p:ph sz="quarter" idx="3"/>
          </p:nvPr>
        </p:nvPicPr>
        <p:blipFill>
          <a:blip r:embed="rId4" cstate="print"/>
          <a:srcRect/>
          <a:stretch>
            <a:fillRect/>
          </a:stretch>
        </p:blipFill>
        <p:spPr>
          <a:xfrm>
            <a:off x="4830763" y="1773238"/>
            <a:ext cx="317500" cy="360362"/>
          </a:xfr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MX" dirty="0" smtClean="0"/>
              <a:t>Ejercicio</a:t>
            </a:r>
            <a:endParaRPr lang="es-MX" dirty="0"/>
          </a:p>
        </p:txBody>
      </p:sp>
      <p:sp>
        <p:nvSpPr>
          <p:cNvPr id="7" name="6 Marcador de contenido"/>
          <p:cNvSpPr>
            <a:spLocks noGrp="1"/>
          </p:cNvSpPr>
          <p:nvPr>
            <p:ph idx="1"/>
          </p:nvPr>
        </p:nvSpPr>
        <p:spPr/>
        <p:txBody>
          <a:bodyPr/>
          <a:lstStyle/>
          <a:p>
            <a:r>
              <a:rPr lang="es-MX" dirty="0" smtClean="0"/>
              <a:t>Encuentre la tabla de verdad para (A+B)’ </a:t>
            </a:r>
            <a:r>
              <a:rPr lang="es-MX" dirty="0" smtClean="0">
                <a:sym typeface="Symbol"/>
              </a:rPr>
              <a:t> (A’+B’)</a:t>
            </a:r>
            <a:endParaRPr lang="es-MX" dirty="0"/>
          </a:p>
        </p:txBody>
      </p:sp>
      <p:graphicFrame>
        <p:nvGraphicFramePr>
          <p:cNvPr id="8" name="7 Tabla"/>
          <p:cNvGraphicFramePr>
            <a:graphicFrameLocks noGrp="1"/>
          </p:cNvGraphicFramePr>
          <p:nvPr/>
        </p:nvGraphicFramePr>
        <p:xfrm>
          <a:off x="1043608" y="3140968"/>
          <a:ext cx="6840760" cy="2952330"/>
        </p:xfrm>
        <a:graphic>
          <a:graphicData uri="http://schemas.openxmlformats.org/drawingml/2006/table">
            <a:tbl>
              <a:tblPr/>
              <a:tblGrid>
                <a:gridCol w="629036"/>
                <a:gridCol w="536530"/>
                <a:gridCol w="629036"/>
                <a:gridCol w="536530"/>
                <a:gridCol w="707666"/>
                <a:gridCol w="985180"/>
                <a:gridCol w="763167"/>
                <a:gridCol w="2053615"/>
              </a:tblGrid>
              <a:tr h="590466">
                <a:tc>
                  <a:txBody>
                    <a:bodyPr/>
                    <a:lstStyle/>
                    <a:p>
                      <a:pPr algn="ctr" fontAlgn="b"/>
                      <a:r>
                        <a:rPr lang="es-MX" sz="2000" b="1" i="0" u="none" strike="noStrike">
                          <a:solidFill>
                            <a:srgbClr val="000000"/>
                          </a:solidFill>
                          <a:latin typeface="Calibri"/>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1" i="0" u="none" strike="noStrike">
                          <a:solidFill>
                            <a:srgbClr val="000000"/>
                          </a:solidFill>
                          <a:latin typeface="Calibri"/>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1" i="0" u="none" strike="noStrike">
                          <a:solidFill>
                            <a:srgbClr val="000000"/>
                          </a:solidFill>
                          <a:latin typeface="Calibri"/>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1" i="0" u="none" strike="noStrike">
                          <a:solidFill>
                            <a:srgbClr val="000000"/>
                          </a:solidFill>
                          <a:latin typeface="Calibri"/>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1" i="0" u="none" strike="noStrike">
                          <a:solidFill>
                            <a:srgbClr val="000000"/>
                          </a:solidFill>
                          <a:latin typeface="Calibri"/>
                        </a:rPr>
                        <a:t>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1" i="0" u="none" strike="noStrike">
                          <a:solidFill>
                            <a:srgbClr val="000000"/>
                          </a:solidFill>
                          <a:latin typeface="Calibri"/>
                        </a:rPr>
                        <a:t>(A+B)'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1" i="0" u="none" strike="noStrike">
                          <a:solidFill>
                            <a:srgbClr val="000000"/>
                          </a:solidFill>
                          <a:latin typeface="Calibri"/>
                        </a:rPr>
                        <a:t>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1" i="0" u="none" strike="noStrike">
                          <a:solidFill>
                            <a:srgbClr val="000000"/>
                          </a:solidFill>
                          <a:latin typeface="Calibri"/>
                        </a:rPr>
                        <a:t>(A+B)' </a:t>
                      </a:r>
                      <a:r>
                        <a:rPr lang="es-MX" sz="2000" b="1" i="0" u="none" strike="noStrike">
                          <a:solidFill>
                            <a:srgbClr val="000000"/>
                          </a:solidFill>
                          <a:latin typeface="Symbol"/>
                        </a:rPr>
                        <a:t>Å</a:t>
                      </a:r>
                      <a:r>
                        <a:rPr lang="es-MX" sz="2000" b="1" i="0" u="none" strike="noStrike">
                          <a:solidFill>
                            <a:srgbClr val="000000"/>
                          </a:solidFill>
                          <a:latin typeface="Calibri"/>
                        </a:rPr>
                        <a:t> (A'+B')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0466">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0466">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0466">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0466">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20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
              <a:t>Relación expresión Booleana y circuito combinatorio</a:t>
            </a:r>
          </a:p>
        </p:txBody>
      </p:sp>
      <p:sp>
        <p:nvSpPr>
          <p:cNvPr id="9219" name="Rectangle 3" descr="Rectangle: Click to edit Master text styles&#10;Second level&#10;Third level&#10;Fourth level&#10;Fifth level"/>
          <p:cNvSpPr>
            <a:spLocks noGrp="1" noChangeArrowheads="1"/>
          </p:cNvSpPr>
          <p:nvPr>
            <p:ph type="body" idx="1"/>
          </p:nvPr>
        </p:nvSpPr>
        <p:spPr/>
        <p:txBody>
          <a:bodyPr/>
          <a:lstStyle/>
          <a:p>
            <a:pPr algn="just"/>
            <a:r>
              <a:rPr lang="es-ES_tradnl" b="1"/>
              <a:t>Ejemplo:</a:t>
            </a:r>
          </a:p>
          <a:p>
            <a:pPr algn="just">
              <a:buFont typeface="Wingdings" pitchFamily="2" charset="2"/>
              <a:buNone/>
            </a:pPr>
            <a:r>
              <a:rPr lang="es-ES_tradnl"/>
              <a:t>   Encuentre el circuito combinatorio para</a:t>
            </a:r>
            <a:endParaRPr lang="es-ES"/>
          </a:p>
        </p:txBody>
      </p:sp>
      <p:pic>
        <p:nvPicPr>
          <p:cNvPr id="9221" name="Picture 5" descr="Expres43"/>
          <p:cNvPicPr>
            <a:picLocks noChangeAspect="1" noChangeArrowheads="1"/>
          </p:cNvPicPr>
          <p:nvPr/>
        </p:nvPicPr>
        <p:blipFill>
          <a:blip r:embed="rId3" cstate="print"/>
          <a:srcRect/>
          <a:stretch>
            <a:fillRect/>
          </a:stretch>
        </p:blipFill>
        <p:spPr bwMode="auto">
          <a:xfrm>
            <a:off x="3048000" y="3886200"/>
            <a:ext cx="2468563" cy="50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1617" y="188640"/>
            <a:ext cx="4494639" cy="6274981"/>
          </a:xfrm>
          <a:prstGeom prst="rect">
            <a:avLst/>
          </a:prstGeom>
        </p:spPr>
      </p:pic>
    </p:spTree>
    <p:extLst>
      <p:ext uri="{BB962C8B-B14F-4D97-AF65-F5344CB8AC3E}">
        <p14:creationId xmlns:p14="http://schemas.microsoft.com/office/powerpoint/2010/main" val="2776209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ES"/>
              <a:t>Relación expresión Booleana y circuito combinatorio</a:t>
            </a:r>
          </a:p>
        </p:txBody>
      </p:sp>
      <p:sp>
        <p:nvSpPr>
          <p:cNvPr id="41987" name="Rectangle 3" descr="Rectangle: Click to edit Master text styles&#10;Second level&#10;Third level&#10;Fourth level&#10;Fifth level"/>
          <p:cNvSpPr>
            <a:spLocks noGrp="1" noChangeArrowheads="1"/>
          </p:cNvSpPr>
          <p:nvPr>
            <p:ph type="body" idx="1"/>
          </p:nvPr>
        </p:nvSpPr>
        <p:spPr>
          <a:xfrm>
            <a:off x="457200" y="1600200"/>
            <a:ext cx="7772400" cy="4114800"/>
          </a:xfrm>
        </p:spPr>
        <p:txBody>
          <a:bodyPr/>
          <a:lstStyle/>
          <a:p>
            <a:pPr algn="just">
              <a:buFont typeface="Wingdings" pitchFamily="2" charset="2"/>
              <a:buNone/>
            </a:pPr>
            <a:r>
              <a:rPr lang="es-ES_tradnl"/>
              <a:t>   Se tiene que crear el circuito para    </a:t>
            </a:r>
          </a:p>
          <a:p>
            <a:pPr algn="just">
              <a:buFont typeface="Wingdings" pitchFamily="2" charset="2"/>
              <a:buNone/>
            </a:pPr>
            <a:r>
              <a:rPr lang="es-ES_tradnl"/>
              <a:t>   de acuerdo a la regla de precedencia de operaciones:</a:t>
            </a:r>
            <a:r>
              <a:rPr lang="es-ES"/>
              <a:t> </a:t>
            </a:r>
          </a:p>
          <a:p>
            <a:pPr algn="just">
              <a:buFont typeface="Wingdings" pitchFamily="2" charset="2"/>
              <a:buNone/>
            </a:pPr>
            <a:endParaRPr lang="es-ES"/>
          </a:p>
          <a:p>
            <a:pPr algn="just">
              <a:buFont typeface="Wingdings" pitchFamily="2" charset="2"/>
              <a:buNone/>
            </a:pPr>
            <a:r>
              <a:rPr lang="es-ES_tradnl"/>
              <a:t>	y se le agrega la parte que le falta para obtener </a:t>
            </a:r>
            <a:endParaRPr lang="es-ES"/>
          </a:p>
          <a:p>
            <a:pPr algn="just">
              <a:buFont typeface="Wingdings" pitchFamily="2" charset="2"/>
              <a:buNone/>
            </a:pPr>
            <a:endParaRPr lang="es-ES"/>
          </a:p>
          <a:p>
            <a:pPr algn="just">
              <a:buFont typeface="Wingdings" pitchFamily="2" charset="2"/>
              <a:buNone/>
            </a:pPr>
            <a:endParaRPr lang="es-ES"/>
          </a:p>
        </p:txBody>
      </p:sp>
      <p:pic>
        <p:nvPicPr>
          <p:cNvPr id="41990" name="Picture 6" descr="Expres44"/>
          <p:cNvPicPr>
            <a:picLocks noChangeAspect="1" noChangeArrowheads="1"/>
          </p:cNvPicPr>
          <p:nvPr/>
        </p:nvPicPr>
        <p:blipFill>
          <a:blip r:embed="rId3" cstate="print"/>
          <a:srcRect/>
          <a:stretch>
            <a:fillRect/>
          </a:stretch>
        </p:blipFill>
        <p:spPr bwMode="auto">
          <a:xfrm>
            <a:off x="7162800" y="1752600"/>
            <a:ext cx="990600" cy="323850"/>
          </a:xfrm>
          <a:prstGeom prst="rect">
            <a:avLst/>
          </a:prstGeom>
          <a:noFill/>
        </p:spPr>
      </p:pic>
      <p:pic>
        <p:nvPicPr>
          <p:cNvPr id="41992" name="Picture 8" descr="Expres45"/>
          <p:cNvPicPr>
            <a:picLocks noChangeAspect="1" noChangeArrowheads="1"/>
          </p:cNvPicPr>
          <p:nvPr/>
        </p:nvPicPr>
        <p:blipFill>
          <a:blip r:embed="rId4" cstate="print"/>
          <a:srcRect/>
          <a:stretch>
            <a:fillRect/>
          </a:stretch>
        </p:blipFill>
        <p:spPr bwMode="auto">
          <a:xfrm>
            <a:off x="3848100" y="2819400"/>
            <a:ext cx="1447800" cy="869950"/>
          </a:xfrm>
          <a:prstGeom prst="rect">
            <a:avLst/>
          </a:prstGeom>
          <a:noFill/>
        </p:spPr>
      </p:pic>
      <p:pic>
        <p:nvPicPr>
          <p:cNvPr id="41995" name="Picture 11" descr="Expres47"/>
          <p:cNvPicPr>
            <a:picLocks noChangeAspect="1" noChangeArrowheads="1"/>
          </p:cNvPicPr>
          <p:nvPr/>
        </p:nvPicPr>
        <p:blipFill>
          <a:blip r:embed="rId5" cstate="print"/>
          <a:srcRect/>
          <a:stretch>
            <a:fillRect/>
          </a:stretch>
        </p:blipFill>
        <p:spPr bwMode="auto">
          <a:xfrm>
            <a:off x="3352800" y="4648200"/>
            <a:ext cx="2667000" cy="14859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ES"/>
              <a:t>Relación expresión Booleana y circuito combinatorio</a:t>
            </a:r>
          </a:p>
        </p:txBody>
      </p:sp>
      <p:sp>
        <p:nvSpPr>
          <p:cNvPr id="43011" name="Rectangle 3" descr="Rectangle: Click to edit Master text styles&#10;Second level&#10;Third level&#10;Fourth level&#10;Fifth level"/>
          <p:cNvSpPr>
            <a:spLocks noGrp="1" noChangeArrowheads="1"/>
          </p:cNvSpPr>
          <p:nvPr>
            <p:ph type="body" idx="1"/>
          </p:nvPr>
        </p:nvSpPr>
        <p:spPr>
          <a:xfrm>
            <a:off x="457200" y="1600200"/>
            <a:ext cx="7772400" cy="4114800"/>
          </a:xfrm>
        </p:spPr>
        <p:txBody>
          <a:bodyPr/>
          <a:lstStyle/>
          <a:p>
            <a:pPr algn="just"/>
            <a:r>
              <a:rPr lang="es-ES_tradnl"/>
              <a:t> Ejemplo:</a:t>
            </a:r>
          </a:p>
          <a:p>
            <a:pPr algn="just">
              <a:buFont typeface="Wingdings" pitchFamily="2" charset="2"/>
              <a:buNone/>
            </a:pPr>
            <a:r>
              <a:rPr lang="es-ES_tradnl">
                <a:latin typeface="Century Gothic" pitchFamily="34" charset="0"/>
              </a:rPr>
              <a:t>	</a:t>
            </a:r>
            <a:r>
              <a:rPr lang="es-ES_tradnl"/>
              <a:t>Obtener la expresión booleana correspondiente al siguiente circuito</a:t>
            </a:r>
            <a:r>
              <a:rPr lang="es-ES"/>
              <a:t> </a:t>
            </a:r>
          </a:p>
          <a:p>
            <a:pPr algn="just">
              <a:buFont typeface="Wingdings" pitchFamily="2" charset="2"/>
              <a:buNone/>
            </a:pPr>
            <a:endParaRPr lang="es-ES_tradnl"/>
          </a:p>
        </p:txBody>
      </p:sp>
      <p:pic>
        <p:nvPicPr>
          <p:cNvPr id="43016" name="Picture 8" descr="Expres48"/>
          <p:cNvPicPr>
            <a:picLocks noChangeAspect="1" noChangeArrowheads="1"/>
          </p:cNvPicPr>
          <p:nvPr/>
        </p:nvPicPr>
        <p:blipFill>
          <a:blip r:embed="rId3" cstate="print"/>
          <a:srcRect/>
          <a:stretch>
            <a:fillRect/>
          </a:stretch>
        </p:blipFill>
        <p:spPr bwMode="auto">
          <a:xfrm>
            <a:off x="1981200" y="3708400"/>
            <a:ext cx="4800600" cy="16256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ES"/>
              <a:t>Relación expresión Booleana y circuito combinatorio</a:t>
            </a:r>
          </a:p>
        </p:txBody>
      </p:sp>
      <p:sp>
        <p:nvSpPr>
          <p:cNvPr id="44035" name="Rectangle 3" descr="Rectangle: Click to edit Master text styles&#10;Second level&#10;Third level&#10;Fourth level&#10;Fifth level"/>
          <p:cNvSpPr>
            <a:spLocks noGrp="1" noChangeArrowheads="1"/>
          </p:cNvSpPr>
          <p:nvPr>
            <p:ph type="body" idx="1"/>
          </p:nvPr>
        </p:nvSpPr>
        <p:spPr>
          <a:xfrm>
            <a:off x="457200" y="1600200"/>
            <a:ext cx="7772400" cy="4114800"/>
          </a:xfrm>
        </p:spPr>
        <p:txBody>
          <a:bodyPr/>
          <a:lstStyle/>
          <a:p>
            <a:pPr algn="just">
              <a:buFont typeface="Wingdings" pitchFamily="2" charset="2"/>
              <a:buNone/>
            </a:pPr>
            <a:r>
              <a:rPr lang="es-ES"/>
              <a:t>	El resultado surge al ir analizando las compuertas:</a:t>
            </a:r>
          </a:p>
          <a:p>
            <a:pPr algn="just">
              <a:buFont typeface="Wingdings" pitchFamily="2" charset="2"/>
              <a:buNone/>
            </a:pPr>
            <a:endParaRPr lang="es-ES"/>
          </a:p>
          <a:p>
            <a:pPr algn="just">
              <a:buFont typeface="Wingdings" pitchFamily="2" charset="2"/>
              <a:buNone/>
            </a:pPr>
            <a:endParaRPr lang="es-ES"/>
          </a:p>
          <a:p>
            <a:pPr algn="just">
              <a:buFont typeface="Wingdings" pitchFamily="2" charset="2"/>
              <a:buNone/>
            </a:pPr>
            <a:endParaRPr lang="es-ES"/>
          </a:p>
          <a:p>
            <a:pPr algn="just">
              <a:buFont typeface="Wingdings" pitchFamily="2" charset="2"/>
              <a:buNone/>
            </a:pPr>
            <a:endParaRPr lang="es-ES"/>
          </a:p>
          <a:p>
            <a:pPr algn="just">
              <a:buFont typeface="Wingdings" pitchFamily="2" charset="2"/>
              <a:buNone/>
            </a:pPr>
            <a:r>
              <a:rPr lang="es-ES"/>
              <a:t>		y éste es:</a:t>
            </a:r>
          </a:p>
          <a:p>
            <a:pPr algn="just">
              <a:buFont typeface="Wingdings" pitchFamily="2" charset="2"/>
              <a:buNone/>
            </a:pPr>
            <a:endParaRPr lang="es-ES_tradnl"/>
          </a:p>
        </p:txBody>
      </p:sp>
      <p:pic>
        <p:nvPicPr>
          <p:cNvPr id="44036" name="Picture 4" descr="Expres48"/>
          <p:cNvPicPr>
            <a:picLocks noChangeAspect="1" noChangeArrowheads="1"/>
          </p:cNvPicPr>
          <p:nvPr/>
        </p:nvPicPr>
        <p:blipFill>
          <a:blip r:embed="rId3" cstate="print"/>
          <a:srcRect/>
          <a:stretch>
            <a:fillRect/>
          </a:stretch>
        </p:blipFill>
        <p:spPr bwMode="auto">
          <a:xfrm>
            <a:off x="1981200" y="2819400"/>
            <a:ext cx="4800600" cy="1625600"/>
          </a:xfrm>
          <a:prstGeom prst="rect">
            <a:avLst/>
          </a:prstGeom>
          <a:noFill/>
        </p:spPr>
      </p:pic>
      <p:pic>
        <p:nvPicPr>
          <p:cNvPr id="44038" name="Picture 6" descr="Expres49"/>
          <p:cNvPicPr>
            <a:picLocks noChangeAspect="1" noChangeArrowheads="1"/>
          </p:cNvPicPr>
          <p:nvPr/>
        </p:nvPicPr>
        <p:blipFill>
          <a:blip r:embed="rId4" cstate="print"/>
          <a:srcRect/>
          <a:stretch>
            <a:fillRect/>
          </a:stretch>
        </p:blipFill>
        <p:spPr bwMode="auto">
          <a:xfrm>
            <a:off x="3810000" y="5105400"/>
            <a:ext cx="2951163" cy="4762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533400"/>
            <a:ext cx="7772400" cy="1143000"/>
          </a:xfrm>
        </p:spPr>
        <p:txBody>
          <a:bodyPr/>
          <a:lstStyle/>
          <a:p>
            <a:r>
              <a:rPr lang="es-ES"/>
              <a:t>Igualdad en expresiones Booleanas</a:t>
            </a:r>
          </a:p>
        </p:txBody>
      </p:sp>
      <p:sp>
        <p:nvSpPr>
          <p:cNvPr id="45059" name="Rectangle 3" descr="Rectangle: Click to edit Master text styles&#10;Second level&#10;Third level&#10;Fourth level&#10;Fifth level"/>
          <p:cNvSpPr>
            <a:spLocks noGrp="1" noChangeArrowheads="1"/>
          </p:cNvSpPr>
          <p:nvPr>
            <p:ph type="body" idx="1"/>
          </p:nvPr>
        </p:nvSpPr>
        <p:spPr>
          <a:xfrm>
            <a:off x="457200" y="1600200"/>
            <a:ext cx="7772400" cy="4114800"/>
          </a:xfrm>
        </p:spPr>
        <p:txBody>
          <a:bodyPr/>
          <a:lstStyle/>
          <a:p>
            <a:pPr algn="just">
              <a:buFont typeface="Wingdings" pitchFamily="2" charset="2"/>
              <a:buNone/>
            </a:pPr>
            <a:r>
              <a:rPr lang="es-ES"/>
              <a:t>	</a:t>
            </a:r>
          </a:p>
        </p:txBody>
      </p:sp>
      <p:sp>
        <p:nvSpPr>
          <p:cNvPr id="45062" name="Rectangle 6" descr="Rectangle: Click to edit Master text styles&#10;Second level&#10;Third level&#10;Fourth level&#10;Fifth level"/>
          <p:cNvSpPr>
            <a:spLocks noChangeArrowheads="1"/>
          </p:cNvSpPr>
          <p:nvPr/>
        </p:nvSpPr>
        <p:spPr bwMode="auto">
          <a:xfrm>
            <a:off x="457200" y="2057400"/>
            <a:ext cx="7772400" cy="4114800"/>
          </a:xfrm>
          <a:prstGeom prst="rect">
            <a:avLst/>
          </a:prstGeom>
          <a:noFill/>
          <a:ln w="9525">
            <a:noFill/>
            <a:miter lim="800000"/>
            <a:headEnd/>
            <a:tailEnd/>
          </a:ln>
          <a:effectLst/>
        </p:spPr>
        <p:txBody>
          <a:bodyPr/>
          <a:lstStyle/>
          <a:p>
            <a:pPr marL="342900" indent="-342900" algn="just">
              <a:spcBef>
                <a:spcPct val="20000"/>
              </a:spcBef>
              <a:buClr>
                <a:schemeClr val="hlink"/>
              </a:buClr>
              <a:buSzPct val="110000"/>
              <a:buFont typeface="Wingdings" pitchFamily="2" charset="2"/>
              <a:buNone/>
            </a:pPr>
            <a:r>
              <a:rPr lang="es-ES_tradnl" sz="3200"/>
              <a:t>	Una expresión Booleana </a:t>
            </a:r>
            <a:r>
              <a:rPr lang="es-ES_tradnl" sz="3200" i="1"/>
              <a:t>X</a:t>
            </a:r>
            <a:r>
              <a:rPr lang="es-ES_tradnl" sz="3200"/>
              <a:t> es igual a otra expresión Booleana </a:t>
            </a:r>
            <a:r>
              <a:rPr lang="es-ES_tradnl" sz="3200" i="1"/>
              <a:t>Y</a:t>
            </a:r>
            <a:r>
              <a:rPr lang="es-ES_tradnl" sz="3200"/>
              <a:t> si y solo si el valor de </a:t>
            </a:r>
            <a:r>
              <a:rPr lang="es-ES_tradnl" sz="3200" i="1"/>
              <a:t>X</a:t>
            </a:r>
            <a:r>
              <a:rPr lang="es-ES_tradnl" sz="3200"/>
              <a:t> para todas las posibles combinaciones de sus entradas es igual al valor de </a:t>
            </a:r>
            <a:r>
              <a:rPr lang="es-ES_tradnl" sz="3200" i="1"/>
              <a:t>Y</a:t>
            </a:r>
            <a:r>
              <a:rPr lang="es-ES_tradnl" sz="3200"/>
              <a:t> para todas las posibles combinaciones de sus entradas. </a:t>
            </a:r>
            <a:endParaRPr lang="es-ES" sz="3200"/>
          </a:p>
          <a:p>
            <a:pPr marL="342900" indent="-342900" algn="just">
              <a:spcBef>
                <a:spcPct val="20000"/>
              </a:spcBef>
              <a:buClr>
                <a:schemeClr val="hlink"/>
              </a:buClr>
              <a:buSzPct val="110000"/>
              <a:buFont typeface="Wingdings" pitchFamily="2" charset="2"/>
              <a:buNone/>
            </a:pPr>
            <a:endParaRPr lang="es-ES" sz="32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S_tradnl"/>
              <a:t>Suma de Productos (SOP)</a:t>
            </a:r>
            <a:endParaRPr lang="es-ES"/>
          </a:p>
        </p:txBody>
      </p:sp>
      <p:sp>
        <p:nvSpPr>
          <p:cNvPr id="47107" name="Rectangle 3" descr="Rectangle: Click to edit Master text styles&#10;Second level&#10;Third level&#10;Fourth level&#10;Fifth level"/>
          <p:cNvSpPr>
            <a:spLocks noGrp="1" noChangeArrowheads="1"/>
          </p:cNvSpPr>
          <p:nvPr>
            <p:ph type="body" sz="half" idx="1"/>
          </p:nvPr>
        </p:nvSpPr>
        <p:spPr>
          <a:xfrm>
            <a:off x="827088" y="1628775"/>
            <a:ext cx="7694612" cy="4114800"/>
          </a:xfrm>
        </p:spPr>
        <p:txBody>
          <a:bodyPr/>
          <a:lstStyle/>
          <a:p>
            <a:r>
              <a:rPr lang="es-ES" sz="2800"/>
              <a:t>Dos o más grupos de literales en donde cada literal es recibida como entrada por un AND y la salida de cada una de estas compuertas (AND) es recibida como entrada por una compuerta OR .</a:t>
            </a:r>
          </a:p>
          <a:p>
            <a:pPr>
              <a:buFont typeface="Wingdings" pitchFamily="2" charset="2"/>
              <a:buNone/>
            </a:pPr>
            <a:r>
              <a:rPr lang="es-MX" sz="2800"/>
              <a:t>Ejemplo:</a:t>
            </a:r>
          </a:p>
          <a:p>
            <a:pPr>
              <a:buFont typeface="Wingdings" pitchFamily="2" charset="2"/>
              <a:buNone/>
            </a:pPr>
            <a:endParaRPr lang="es-MX" sz="2800"/>
          </a:p>
          <a:p>
            <a:pPr>
              <a:buFont typeface="Wingdings" pitchFamily="2" charset="2"/>
              <a:buNone/>
            </a:pPr>
            <a:r>
              <a:rPr lang="es-MX" sz="2800"/>
              <a:t>Contraejemplo:</a:t>
            </a:r>
            <a:endParaRPr lang="es-ES" sz="2800"/>
          </a:p>
        </p:txBody>
      </p:sp>
      <p:pic>
        <p:nvPicPr>
          <p:cNvPr id="47108" name="Picture 4" descr="SOPyPO93"/>
          <p:cNvPicPr>
            <a:picLocks noChangeAspect="1" noChangeArrowheads="1"/>
          </p:cNvPicPr>
          <p:nvPr/>
        </p:nvPicPr>
        <p:blipFill>
          <a:blip r:embed="rId3" cstate="print"/>
          <a:srcRect/>
          <a:stretch>
            <a:fillRect/>
          </a:stretch>
        </p:blipFill>
        <p:spPr bwMode="auto">
          <a:xfrm>
            <a:off x="2832100" y="4221163"/>
            <a:ext cx="1811338" cy="292100"/>
          </a:xfrm>
          <a:prstGeom prst="rect">
            <a:avLst/>
          </a:prstGeom>
          <a:noFill/>
        </p:spPr>
      </p:pic>
      <p:pic>
        <p:nvPicPr>
          <p:cNvPr id="47109" name="Picture 5" descr="SOPyPO94"/>
          <p:cNvPicPr>
            <a:picLocks noChangeAspect="1" noChangeArrowheads="1"/>
          </p:cNvPicPr>
          <p:nvPr/>
        </p:nvPicPr>
        <p:blipFill>
          <a:blip r:embed="rId4" cstate="print"/>
          <a:srcRect/>
          <a:stretch>
            <a:fillRect/>
          </a:stretch>
        </p:blipFill>
        <p:spPr bwMode="auto">
          <a:xfrm>
            <a:off x="2832100" y="5373688"/>
            <a:ext cx="2100263" cy="46037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S_tradnl"/>
              <a:t>Suma de Productos (SOP)…</a:t>
            </a:r>
            <a:endParaRPr lang="es-ES"/>
          </a:p>
        </p:txBody>
      </p:sp>
      <p:sp>
        <p:nvSpPr>
          <p:cNvPr id="48131" name="Rectangle 3" descr="Rectangle: Click to edit Master text styles&#10;Second level&#10;Third level&#10;Fourth level&#10;Fifth level"/>
          <p:cNvSpPr>
            <a:spLocks noGrp="1" noChangeArrowheads="1"/>
          </p:cNvSpPr>
          <p:nvPr>
            <p:ph type="body" sz="half" idx="1"/>
          </p:nvPr>
        </p:nvSpPr>
        <p:spPr>
          <a:xfrm>
            <a:off x="755650" y="2060575"/>
            <a:ext cx="7704138" cy="1955800"/>
          </a:xfrm>
        </p:spPr>
        <p:txBody>
          <a:bodyPr/>
          <a:lstStyle/>
          <a:p>
            <a:pPr marL="533400" indent="-533400" algn="just">
              <a:lnSpc>
                <a:spcPct val="90000"/>
              </a:lnSpc>
            </a:pPr>
            <a:r>
              <a:rPr lang="es-ES" sz="2800"/>
              <a:t>El circuito combinatorio de una suma de productos debe de tener el siguiente patrón: </a:t>
            </a:r>
          </a:p>
          <a:p>
            <a:pPr marL="533400" indent="-533400" algn="just">
              <a:lnSpc>
                <a:spcPct val="90000"/>
              </a:lnSpc>
            </a:pPr>
            <a:endParaRPr lang="es-MX" sz="2800"/>
          </a:p>
          <a:p>
            <a:pPr marL="533400" indent="-533400" algn="just">
              <a:lnSpc>
                <a:spcPct val="90000"/>
              </a:lnSpc>
            </a:pPr>
            <a:endParaRPr lang="es-MX" sz="2800"/>
          </a:p>
          <a:p>
            <a:pPr marL="533400" indent="-533400" algn="just">
              <a:lnSpc>
                <a:spcPct val="90000"/>
              </a:lnSpc>
            </a:pPr>
            <a:endParaRPr lang="es-MX" sz="2800"/>
          </a:p>
          <a:p>
            <a:pPr marL="533400" indent="-533400" algn="just">
              <a:lnSpc>
                <a:spcPct val="90000"/>
              </a:lnSpc>
            </a:pPr>
            <a:endParaRPr lang="es-MX" sz="2800"/>
          </a:p>
          <a:p>
            <a:pPr marL="533400" indent="-533400" algn="just">
              <a:lnSpc>
                <a:spcPct val="90000"/>
              </a:lnSpc>
              <a:buFont typeface="Wingdings" pitchFamily="2" charset="2"/>
              <a:buNone/>
            </a:pPr>
            <a:endParaRPr lang="es-MX" sz="2800"/>
          </a:p>
          <a:p>
            <a:pPr marL="533400" indent="-533400" algn="just">
              <a:lnSpc>
                <a:spcPct val="90000"/>
              </a:lnSpc>
              <a:buFont typeface="Wingdings" pitchFamily="2" charset="2"/>
              <a:buNone/>
            </a:pPr>
            <a:endParaRPr lang="es-ES" sz="2800"/>
          </a:p>
        </p:txBody>
      </p:sp>
      <p:pic>
        <p:nvPicPr>
          <p:cNvPr id="48132" name="Picture 4" descr="SOPyPO95"/>
          <p:cNvPicPr>
            <a:picLocks noChangeAspect="1" noChangeArrowheads="1"/>
          </p:cNvPicPr>
          <p:nvPr/>
        </p:nvPicPr>
        <p:blipFill>
          <a:blip r:embed="rId3" cstate="print"/>
          <a:srcRect/>
          <a:stretch>
            <a:fillRect/>
          </a:stretch>
        </p:blipFill>
        <p:spPr bwMode="auto">
          <a:xfrm>
            <a:off x="2916238" y="3178175"/>
            <a:ext cx="2963862" cy="248285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s-ES"/>
              <a:t>Producto de Sumas (POS)</a:t>
            </a:r>
          </a:p>
        </p:txBody>
      </p:sp>
      <p:sp>
        <p:nvSpPr>
          <p:cNvPr id="49155" name="Rectangle 3" descr="Rectangle: Click to edit Master text styles&#10;Second level&#10;Third level&#10;Fourth level&#10;Fifth level"/>
          <p:cNvSpPr>
            <a:spLocks noGrp="1" noChangeArrowheads="1"/>
          </p:cNvSpPr>
          <p:nvPr>
            <p:ph type="body" idx="1"/>
          </p:nvPr>
        </p:nvSpPr>
        <p:spPr>
          <a:xfrm>
            <a:off x="755650" y="1700213"/>
            <a:ext cx="7766050" cy="4781550"/>
          </a:xfrm>
        </p:spPr>
        <p:txBody>
          <a:bodyPr/>
          <a:lstStyle/>
          <a:p>
            <a:pPr>
              <a:lnSpc>
                <a:spcPct val="90000"/>
              </a:lnSpc>
            </a:pPr>
            <a:r>
              <a:rPr lang="es-ES_tradnl" sz="2800"/>
              <a:t>Dos o más grupos de literales, en donde cada literal es recibida como entrada por un OR y la salida de cada una de estas compuertas (OR)es recibida como entrada por una compuerta AND.</a:t>
            </a:r>
          </a:p>
          <a:p>
            <a:pPr>
              <a:lnSpc>
                <a:spcPct val="90000"/>
              </a:lnSpc>
              <a:buFont typeface="Wingdings" pitchFamily="2" charset="2"/>
              <a:buNone/>
            </a:pPr>
            <a:r>
              <a:rPr lang="es-ES_tradnl" sz="2800"/>
              <a:t>Ejemplo:</a:t>
            </a:r>
          </a:p>
          <a:p>
            <a:pPr>
              <a:lnSpc>
                <a:spcPct val="90000"/>
              </a:lnSpc>
              <a:buFont typeface="Wingdings" pitchFamily="2" charset="2"/>
              <a:buNone/>
            </a:pPr>
            <a:endParaRPr lang="es-ES_tradnl" sz="2800"/>
          </a:p>
          <a:p>
            <a:pPr>
              <a:lnSpc>
                <a:spcPct val="90000"/>
              </a:lnSpc>
              <a:buFont typeface="Wingdings" pitchFamily="2" charset="2"/>
              <a:buNone/>
            </a:pPr>
            <a:r>
              <a:rPr lang="es-ES_tradnl" sz="2800"/>
              <a:t>Contraejemplo:</a:t>
            </a:r>
            <a:r>
              <a:rPr lang="es-ES_tradnl"/>
              <a:t> </a:t>
            </a:r>
            <a:endParaRPr lang="es-ES"/>
          </a:p>
        </p:txBody>
      </p:sp>
      <p:sp>
        <p:nvSpPr>
          <p:cNvPr id="49156" name="Rectangle 4"/>
          <p:cNvSpPr>
            <a:spLocks noChangeArrowheads="1"/>
          </p:cNvSpPr>
          <p:nvPr/>
        </p:nvSpPr>
        <p:spPr bwMode="auto">
          <a:xfrm>
            <a:off x="0" y="3429000"/>
            <a:ext cx="9144000" cy="0"/>
          </a:xfrm>
          <a:prstGeom prst="rect">
            <a:avLst/>
          </a:prstGeom>
          <a:noFill/>
          <a:ln w="9525">
            <a:noFill/>
            <a:miter lim="800000"/>
            <a:headEnd/>
            <a:tailEnd/>
          </a:ln>
          <a:effectLst/>
        </p:spPr>
        <p:txBody>
          <a:bodyPr>
            <a:spAutoFit/>
          </a:bodyPr>
          <a:lstStyle/>
          <a:p>
            <a:endParaRPr lang="es-ES"/>
          </a:p>
        </p:txBody>
      </p:sp>
      <p:pic>
        <p:nvPicPr>
          <p:cNvPr id="49157" name="Picture 5" descr="SOPyPO96"/>
          <p:cNvPicPr>
            <a:picLocks noChangeAspect="1" noChangeArrowheads="1"/>
          </p:cNvPicPr>
          <p:nvPr/>
        </p:nvPicPr>
        <p:blipFill>
          <a:blip r:embed="rId3" cstate="print"/>
          <a:srcRect/>
          <a:stretch>
            <a:fillRect/>
          </a:stretch>
        </p:blipFill>
        <p:spPr bwMode="auto">
          <a:xfrm>
            <a:off x="2616200" y="4076700"/>
            <a:ext cx="2243138" cy="449263"/>
          </a:xfrm>
          <a:prstGeom prst="rect">
            <a:avLst/>
          </a:prstGeom>
          <a:noFill/>
        </p:spPr>
      </p:pic>
      <p:pic>
        <p:nvPicPr>
          <p:cNvPr id="49158" name="Picture 6" descr="SOPyPO97"/>
          <p:cNvPicPr>
            <a:picLocks noChangeAspect="1" noChangeArrowheads="1"/>
          </p:cNvPicPr>
          <p:nvPr/>
        </p:nvPicPr>
        <p:blipFill>
          <a:blip r:embed="rId4" cstate="print"/>
          <a:srcRect/>
          <a:stretch>
            <a:fillRect/>
          </a:stretch>
        </p:blipFill>
        <p:spPr bwMode="auto">
          <a:xfrm>
            <a:off x="2987675" y="5157788"/>
            <a:ext cx="2243138" cy="45561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S"/>
              <a:t>Producto de Sumas (POS)… </a:t>
            </a:r>
          </a:p>
        </p:txBody>
      </p:sp>
      <p:sp>
        <p:nvSpPr>
          <p:cNvPr id="50179" name="Text Box 3"/>
          <p:cNvSpPr txBox="1">
            <a:spLocks noChangeArrowheads="1"/>
          </p:cNvSpPr>
          <p:nvPr/>
        </p:nvSpPr>
        <p:spPr bwMode="auto">
          <a:xfrm>
            <a:off x="323850" y="1773238"/>
            <a:ext cx="8064500" cy="946150"/>
          </a:xfrm>
          <a:prstGeom prst="rect">
            <a:avLst/>
          </a:prstGeom>
          <a:noFill/>
          <a:ln w="9525">
            <a:noFill/>
            <a:miter lim="800000"/>
            <a:headEnd/>
            <a:tailEnd/>
          </a:ln>
          <a:effectLst/>
        </p:spPr>
        <p:txBody>
          <a:bodyPr>
            <a:spAutoFit/>
          </a:bodyPr>
          <a:lstStyle/>
          <a:p>
            <a:pPr marL="457200" indent="-457200"/>
            <a:r>
              <a:rPr lang="es-ES_tradnl" sz="2800"/>
              <a:t>	El circuito combinatorio de un producto de sumas debe de tener el siguiente patrón</a:t>
            </a:r>
            <a:r>
              <a:rPr lang="es-ES_tradnl"/>
              <a:t>: </a:t>
            </a:r>
            <a:endParaRPr lang="es-ES"/>
          </a:p>
        </p:txBody>
      </p:sp>
      <p:pic>
        <p:nvPicPr>
          <p:cNvPr id="50180" name="Picture 4" descr="SOPyPO98"/>
          <p:cNvPicPr>
            <a:picLocks noGrp="1" noChangeAspect="1" noChangeArrowheads="1"/>
          </p:cNvPicPr>
          <p:nvPr>
            <p:ph idx="1"/>
          </p:nvPr>
        </p:nvPicPr>
        <p:blipFill>
          <a:blip r:embed="rId3" cstate="print"/>
          <a:srcRect/>
          <a:stretch>
            <a:fillRect/>
          </a:stretch>
        </p:blipFill>
        <p:spPr>
          <a:xfrm>
            <a:off x="3057525" y="3141663"/>
            <a:ext cx="2882900" cy="2114550"/>
          </a:xfrm>
          <a:no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Grp="1" noChangeArrowheads="1"/>
          </p:cNvSpPr>
          <p:nvPr>
            <p:ph type="title"/>
          </p:nvPr>
        </p:nvSpPr>
        <p:spPr/>
        <p:txBody>
          <a:bodyPr/>
          <a:lstStyle/>
          <a:p>
            <a:r>
              <a:rPr lang="es-MX"/>
              <a:t>Minitérminos y Maxitérminos</a:t>
            </a:r>
            <a:endParaRPr lang="es-ES"/>
          </a:p>
        </p:txBody>
      </p:sp>
      <p:sp>
        <p:nvSpPr>
          <p:cNvPr id="51205" name="Rectangle 5" descr="Rectangle: Click to edit Master text styles&#10;Second level&#10;Third level&#10;Fourth level&#10;Fifth level"/>
          <p:cNvSpPr>
            <a:spLocks noGrp="1" noChangeArrowheads="1"/>
          </p:cNvSpPr>
          <p:nvPr>
            <p:ph type="body" idx="1"/>
          </p:nvPr>
        </p:nvSpPr>
        <p:spPr/>
        <p:txBody>
          <a:bodyPr/>
          <a:lstStyle/>
          <a:p>
            <a:r>
              <a:rPr lang="es-MX"/>
              <a:t> Toda expresión Booleana puede ser expresada en términos de minitérminos o maxitérminos.</a:t>
            </a:r>
          </a:p>
          <a:p>
            <a:r>
              <a:rPr lang="es-MX"/>
              <a:t>Los minitérminos y maxitérminos permiten representar la expresión Booleana de una manera rápida y sencilla.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MX" sz="4000"/>
              <a:t>Minitérminos y Maxitérminos … </a:t>
            </a:r>
            <a:endParaRPr lang="es-ES" sz="4000"/>
          </a:p>
        </p:txBody>
      </p:sp>
      <p:sp>
        <p:nvSpPr>
          <p:cNvPr id="54275" name="Rectangle 3" descr="Rectangle: Click to edit Master text styles&#10;Second level&#10;Third level&#10;Fourth level&#10;Fifth level"/>
          <p:cNvSpPr>
            <a:spLocks noGrp="1" noChangeArrowheads="1"/>
          </p:cNvSpPr>
          <p:nvPr>
            <p:ph type="body" idx="1"/>
          </p:nvPr>
        </p:nvSpPr>
        <p:spPr/>
        <p:txBody>
          <a:bodyPr/>
          <a:lstStyle/>
          <a:p>
            <a:pPr>
              <a:lnSpc>
                <a:spcPct val="80000"/>
              </a:lnSpc>
            </a:pPr>
            <a:r>
              <a:rPr lang="es-MX" sz="2800"/>
              <a:t>Un minitérmino de </a:t>
            </a:r>
            <a:r>
              <a:rPr lang="es-MX" sz="2800" i="1"/>
              <a:t>n</a:t>
            </a:r>
            <a:r>
              <a:rPr lang="es-MX" sz="2800"/>
              <a:t> variables es un producto de </a:t>
            </a:r>
            <a:r>
              <a:rPr lang="es-MX" sz="2800" i="1"/>
              <a:t>n</a:t>
            </a:r>
            <a:r>
              <a:rPr lang="es-MX" sz="2800"/>
              <a:t> literales en donde cada variable aparece exactamente una vez en forma verdadera o complementaria.</a:t>
            </a:r>
          </a:p>
          <a:p>
            <a:pPr>
              <a:lnSpc>
                <a:spcPct val="80000"/>
              </a:lnSpc>
            </a:pPr>
            <a:endParaRPr lang="es-MX" sz="2800"/>
          </a:p>
          <a:p>
            <a:pPr>
              <a:lnSpc>
                <a:spcPct val="80000"/>
              </a:lnSpc>
            </a:pPr>
            <a:r>
              <a:rPr lang="es-MX" sz="2800"/>
              <a:t>Los minitérminos tienen el valor de 1 para una, y solo una, de las posibles combinaciones de los valores de las variables.</a:t>
            </a:r>
          </a:p>
          <a:p>
            <a:pPr>
              <a:lnSpc>
                <a:spcPct val="80000"/>
              </a:lnSpc>
            </a:pPr>
            <a:endParaRPr lang="es-MX" sz="2800"/>
          </a:p>
          <a:p>
            <a:pPr>
              <a:lnSpc>
                <a:spcPct val="80000"/>
              </a:lnSpc>
            </a:pPr>
            <a:r>
              <a:rPr lang="es-MX" sz="2800"/>
              <a:t>Se denota a los minitérminos con el símbolo</a:t>
            </a:r>
            <a:endParaRPr lang="es-ES" sz="2800"/>
          </a:p>
        </p:txBody>
      </p:sp>
      <p:graphicFrame>
        <p:nvGraphicFramePr>
          <p:cNvPr id="54276" name="Object 4"/>
          <p:cNvGraphicFramePr>
            <a:graphicFrameLocks noChangeAspect="1"/>
          </p:cNvGraphicFramePr>
          <p:nvPr/>
        </p:nvGraphicFramePr>
        <p:xfrm>
          <a:off x="3995738" y="5805488"/>
          <a:ext cx="576262" cy="576262"/>
        </p:xfrm>
        <a:graphic>
          <a:graphicData uri="http://schemas.openxmlformats.org/presentationml/2006/ole">
            <mc:AlternateContent xmlns:mc="http://schemas.openxmlformats.org/markup-compatibility/2006">
              <mc:Choice xmlns:v="urn:schemas-microsoft-com:vml" Requires="v">
                <p:oleObj spid="_x0000_s54283" name="Ecuación" r:id="rId4" imgW="190440" imgH="228600" progId="Equation.3">
                  <p:embed/>
                </p:oleObj>
              </mc:Choice>
              <mc:Fallback>
                <p:oleObj name="Ecuación" r:id="rId4" imgW="190440" imgH="2286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5805488"/>
                        <a:ext cx="576262" cy="576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908720"/>
            <a:ext cx="7024744" cy="901904"/>
          </a:xfrm>
        </p:spPr>
        <p:txBody>
          <a:bodyPr>
            <a:normAutofit fontScale="90000"/>
          </a:bodyPr>
          <a:lstStyle/>
          <a:p>
            <a:pPr algn="ctr"/>
            <a:r>
              <a:rPr lang="es-MX" b="1" dirty="0" smtClean="0"/>
              <a:t>Lógica Secuencial y Combinatoria</a:t>
            </a:r>
            <a:endParaRPr lang="es-MX" b="1" dirty="0"/>
          </a:p>
        </p:txBody>
      </p:sp>
      <p:sp>
        <p:nvSpPr>
          <p:cNvPr id="3" name="2 Marcador de contenido"/>
          <p:cNvSpPr>
            <a:spLocks noGrp="1"/>
          </p:cNvSpPr>
          <p:nvPr>
            <p:ph idx="1"/>
          </p:nvPr>
        </p:nvSpPr>
        <p:spPr>
          <a:xfrm>
            <a:off x="1043492" y="1988840"/>
            <a:ext cx="6777317" cy="3843789"/>
          </a:xfrm>
        </p:spPr>
        <p:txBody>
          <a:bodyPr>
            <a:normAutofit/>
          </a:bodyPr>
          <a:lstStyle/>
          <a:p>
            <a:pPr marL="0" indent="0">
              <a:buNone/>
            </a:pPr>
            <a:r>
              <a:rPr lang="es-MX" sz="2800" dirty="0" smtClean="0">
                <a:solidFill>
                  <a:srgbClr val="FF0000"/>
                </a:solidFill>
              </a:rPr>
              <a:t>Objetivo:</a:t>
            </a:r>
          </a:p>
          <a:p>
            <a:pPr marL="0" indent="0">
              <a:buNone/>
            </a:pPr>
            <a:r>
              <a:rPr lang="es-MX" dirty="0" smtClean="0"/>
              <a:t>Introducir al alumno a los principios de la lógica secuencial y combinatoria</a:t>
            </a:r>
            <a:endParaRPr lang="es-MX" dirty="0" smtClean="0"/>
          </a:p>
        </p:txBody>
      </p:sp>
    </p:spTree>
    <p:extLst>
      <p:ext uri="{BB962C8B-B14F-4D97-AF65-F5344CB8AC3E}">
        <p14:creationId xmlns:p14="http://schemas.microsoft.com/office/powerpoint/2010/main" val="29575314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MX" sz="4000"/>
              <a:t>Minitérminos y Maxitérminos … </a:t>
            </a:r>
            <a:endParaRPr lang="es-ES" sz="4000"/>
          </a:p>
        </p:txBody>
      </p:sp>
      <p:sp>
        <p:nvSpPr>
          <p:cNvPr id="56323" name="Rectangle 3" descr="Rectangle: Click to edit Master text styles&#10;Second level&#10;Third level&#10;Fourth level&#10;Fifth level"/>
          <p:cNvSpPr>
            <a:spLocks noGrp="1" noChangeArrowheads="1"/>
          </p:cNvSpPr>
          <p:nvPr>
            <p:ph type="body" idx="1"/>
          </p:nvPr>
        </p:nvSpPr>
        <p:spPr/>
        <p:txBody>
          <a:bodyPr/>
          <a:lstStyle/>
          <a:p>
            <a:pPr>
              <a:lnSpc>
                <a:spcPct val="80000"/>
              </a:lnSpc>
            </a:pPr>
            <a:r>
              <a:rPr lang="es-MX" sz="2800"/>
              <a:t>Un maxitérmino de </a:t>
            </a:r>
            <a:r>
              <a:rPr lang="es-MX" sz="2800" i="1"/>
              <a:t>n</a:t>
            </a:r>
            <a:r>
              <a:rPr lang="es-MX" sz="2800"/>
              <a:t> variables es una suma de </a:t>
            </a:r>
            <a:r>
              <a:rPr lang="es-MX" sz="2800" i="1"/>
              <a:t>n</a:t>
            </a:r>
            <a:r>
              <a:rPr lang="es-MX" sz="2800"/>
              <a:t> literales en donde cada variable aparece exactamente una vez en forma verdadera o complementaria.</a:t>
            </a:r>
          </a:p>
          <a:p>
            <a:pPr>
              <a:lnSpc>
                <a:spcPct val="80000"/>
              </a:lnSpc>
            </a:pPr>
            <a:endParaRPr lang="es-MX" sz="2800"/>
          </a:p>
          <a:p>
            <a:pPr>
              <a:lnSpc>
                <a:spcPct val="80000"/>
              </a:lnSpc>
            </a:pPr>
            <a:r>
              <a:rPr lang="es-MX" sz="2800"/>
              <a:t>Los maxitérminos tienen el valor de 0 para una, y solo una, de las posibles combinaciones de los valores de las variables.</a:t>
            </a:r>
          </a:p>
          <a:p>
            <a:pPr>
              <a:lnSpc>
                <a:spcPct val="80000"/>
              </a:lnSpc>
            </a:pPr>
            <a:endParaRPr lang="es-MX" sz="2800"/>
          </a:p>
          <a:p>
            <a:pPr>
              <a:lnSpc>
                <a:spcPct val="80000"/>
              </a:lnSpc>
            </a:pPr>
            <a:r>
              <a:rPr lang="es-MX" sz="2800"/>
              <a:t>Se denota a los maxitérminos con el símbolo</a:t>
            </a:r>
            <a:endParaRPr lang="es-ES" sz="2800"/>
          </a:p>
        </p:txBody>
      </p:sp>
      <p:graphicFrame>
        <p:nvGraphicFramePr>
          <p:cNvPr id="56324" name="Object 4"/>
          <p:cNvGraphicFramePr>
            <a:graphicFrameLocks noChangeAspect="1"/>
          </p:cNvGraphicFramePr>
          <p:nvPr/>
        </p:nvGraphicFramePr>
        <p:xfrm>
          <a:off x="3995738" y="5876925"/>
          <a:ext cx="690562" cy="576263"/>
        </p:xfrm>
        <a:graphic>
          <a:graphicData uri="http://schemas.openxmlformats.org/presentationml/2006/ole">
            <mc:AlternateContent xmlns:mc="http://schemas.openxmlformats.org/markup-compatibility/2006">
              <mc:Choice xmlns:v="urn:schemas-microsoft-com:vml" Requires="v">
                <p:oleObj spid="_x0000_s56331" name="Ecuación" r:id="rId4" imgW="228600" imgH="228600" progId="Equation.3">
                  <p:embed/>
                </p:oleObj>
              </mc:Choice>
              <mc:Fallback>
                <p:oleObj name="Ecuación" r:id="rId4" imgW="228600" imgH="22860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5876925"/>
                        <a:ext cx="690562" cy="576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12" name="Rectangle 68"/>
          <p:cNvSpPr>
            <a:spLocks noGrp="1" noChangeArrowheads="1"/>
          </p:cNvSpPr>
          <p:nvPr>
            <p:ph type="title"/>
          </p:nvPr>
        </p:nvSpPr>
        <p:spPr/>
        <p:txBody>
          <a:bodyPr/>
          <a:lstStyle/>
          <a:p>
            <a:r>
              <a:rPr lang="es-MX" sz="4000"/>
              <a:t>Minitérminos y Maxitérminos …</a:t>
            </a:r>
            <a:endParaRPr lang="es-ES" sz="4000"/>
          </a:p>
        </p:txBody>
      </p:sp>
      <p:graphicFrame>
        <p:nvGraphicFramePr>
          <p:cNvPr id="57519" name="Group 175"/>
          <p:cNvGraphicFramePr>
            <a:graphicFrameLocks noGrp="1"/>
          </p:cNvGraphicFramePr>
          <p:nvPr>
            <p:ph idx="1"/>
            <p:extLst>
              <p:ext uri="{D42A27DB-BD31-4B8C-83A1-F6EECF244321}">
                <p14:modId xmlns:p14="http://schemas.microsoft.com/office/powerpoint/2010/main" val="3617642087"/>
              </p:ext>
            </p:extLst>
          </p:nvPr>
        </p:nvGraphicFramePr>
        <p:xfrm>
          <a:off x="838200" y="1700808"/>
          <a:ext cx="7772400" cy="4663440"/>
        </p:xfrm>
        <a:graphic>
          <a:graphicData uri="http://schemas.openxmlformats.org/drawingml/2006/table">
            <a:tbl>
              <a:tblPr/>
              <a:tblGrid>
                <a:gridCol w="638175"/>
                <a:gridCol w="792163"/>
                <a:gridCol w="719137"/>
                <a:gridCol w="2736850"/>
                <a:gridCol w="2886075"/>
              </a:tblGrid>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A</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B</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C</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Minitérminos</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Maxitérminos</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MX" sz="28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7443" name="Object 99"/>
          <p:cNvGraphicFramePr>
            <a:graphicFrameLocks noChangeAspect="1"/>
          </p:cNvGraphicFramePr>
          <p:nvPr>
            <p:extLst>
              <p:ext uri="{D42A27DB-BD31-4B8C-83A1-F6EECF244321}">
                <p14:modId xmlns:p14="http://schemas.microsoft.com/office/powerpoint/2010/main" val="1149608429"/>
              </p:ext>
            </p:extLst>
          </p:nvPr>
        </p:nvGraphicFramePr>
        <p:xfrm>
          <a:off x="6048375" y="2187834"/>
          <a:ext cx="2162175" cy="477837"/>
        </p:xfrm>
        <a:graphic>
          <a:graphicData uri="http://schemas.openxmlformats.org/presentationml/2006/ole">
            <mc:AlternateContent xmlns:mc="http://schemas.openxmlformats.org/markup-compatibility/2006">
              <mc:Choice xmlns:v="urn:schemas-microsoft-com:vml" Requires="v">
                <p:oleObj spid="_x0000_s57547" name="Ecuación" r:id="rId4" imgW="1079280" imgH="228600" progId="Equation.3">
                  <p:embed/>
                </p:oleObj>
              </mc:Choice>
              <mc:Fallback>
                <p:oleObj name="Ecuación" r:id="rId4" imgW="1079280" imgH="228600" progId="Equation.3">
                  <p:embed/>
                  <p:pic>
                    <p:nvPicPr>
                      <p:cNvPr id="0" name="Picture 9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8375" y="2187834"/>
                        <a:ext cx="2162175" cy="477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20" name="Object 76"/>
          <p:cNvGraphicFramePr>
            <a:graphicFrameLocks noChangeAspect="1"/>
          </p:cNvGraphicFramePr>
          <p:nvPr>
            <p:extLst>
              <p:ext uri="{D42A27DB-BD31-4B8C-83A1-F6EECF244321}">
                <p14:modId xmlns:p14="http://schemas.microsoft.com/office/powerpoint/2010/main" val="4206913316"/>
              </p:ext>
            </p:extLst>
          </p:nvPr>
        </p:nvGraphicFramePr>
        <p:xfrm>
          <a:off x="3316288" y="5818446"/>
          <a:ext cx="1327150" cy="479425"/>
        </p:xfrm>
        <a:graphic>
          <a:graphicData uri="http://schemas.openxmlformats.org/presentationml/2006/ole">
            <mc:AlternateContent xmlns:mc="http://schemas.openxmlformats.org/markup-compatibility/2006">
              <mc:Choice xmlns:v="urn:schemas-microsoft-com:vml" Requires="v">
                <p:oleObj spid="_x0000_s57548" name="Ecuación" r:id="rId6" imgW="660240" imgH="228600" progId="Equation.3">
                  <p:embed/>
                </p:oleObj>
              </mc:Choice>
              <mc:Fallback>
                <p:oleObj name="Ecuación" r:id="rId6" imgW="660240" imgH="228600" progId="Equation.3">
                  <p:embed/>
                  <p:pic>
                    <p:nvPicPr>
                      <p:cNvPr id="0" name="Picture 7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6288" y="5818446"/>
                        <a:ext cx="1327150" cy="479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36" name="Object 92"/>
          <p:cNvGraphicFramePr>
            <a:graphicFrameLocks noChangeAspect="1"/>
          </p:cNvGraphicFramePr>
          <p:nvPr>
            <p:extLst>
              <p:ext uri="{D42A27DB-BD31-4B8C-83A1-F6EECF244321}">
                <p14:modId xmlns:p14="http://schemas.microsoft.com/office/powerpoint/2010/main" val="693021754"/>
              </p:ext>
            </p:extLst>
          </p:nvPr>
        </p:nvGraphicFramePr>
        <p:xfrm>
          <a:off x="3316288" y="2186246"/>
          <a:ext cx="1616075" cy="504825"/>
        </p:xfrm>
        <a:graphic>
          <a:graphicData uri="http://schemas.openxmlformats.org/presentationml/2006/ole">
            <mc:AlternateContent xmlns:mc="http://schemas.openxmlformats.org/markup-compatibility/2006">
              <mc:Choice xmlns:v="urn:schemas-microsoft-com:vml" Requires="v">
                <p:oleObj spid="_x0000_s57549" name="Ecuación" r:id="rId8" imgW="761760" imgH="228600" progId="Equation.3">
                  <p:embed/>
                </p:oleObj>
              </mc:Choice>
              <mc:Fallback>
                <p:oleObj name="Ecuación" r:id="rId8" imgW="761760" imgH="228600" progId="Equation.3">
                  <p:embed/>
                  <p:pic>
                    <p:nvPicPr>
                      <p:cNvPr id="0" name="Picture 9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16288" y="2186246"/>
                        <a:ext cx="1616075"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37" name="Object 93"/>
          <p:cNvGraphicFramePr>
            <a:graphicFrameLocks noChangeAspect="1"/>
          </p:cNvGraphicFramePr>
          <p:nvPr>
            <p:extLst>
              <p:ext uri="{D42A27DB-BD31-4B8C-83A1-F6EECF244321}">
                <p14:modId xmlns:p14="http://schemas.microsoft.com/office/powerpoint/2010/main" val="1940656123"/>
              </p:ext>
            </p:extLst>
          </p:nvPr>
        </p:nvGraphicFramePr>
        <p:xfrm>
          <a:off x="3316288" y="2691071"/>
          <a:ext cx="1616075" cy="493713"/>
        </p:xfrm>
        <a:graphic>
          <a:graphicData uri="http://schemas.openxmlformats.org/presentationml/2006/ole">
            <mc:AlternateContent xmlns:mc="http://schemas.openxmlformats.org/markup-compatibility/2006">
              <mc:Choice xmlns:v="urn:schemas-microsoft-com:vml" Requires="v">
                <p:oleObj spid="_x0000_s57550" name="Ecuación" r:id="rId10" imgW="736560" imgH="215640" progId="Equation.3">
                  <p:embed/>
                </p:oleObj>
              </mc:Choice>
              <mc:Fallback>
                <p:oleObj name="Ecuación" r:id="rId10" imgW="736560" imgH="215640" progId="Equation.3">
                  <p:embed/>
                  <p:pic>
                    <p:nvPicPr>
                      <p:cNvPr id="0" name="Picture 9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16288" y="2691071"/>
                        <a:ext cx="1616075" cy="493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38" name="Object 94"/>
          <p:cNvGraphicFramePr>
            <a:graphicFrameLocks noChangeAspect="1"/>
          </p:cNvGraphicFramePr>
          <p:nvPr>
            <p:extLst>
              <p:ext uri="{D42A27DB-BD31-4B8C-83A1-F6EECF244321}">
                <p14:modId xmlns:p14="http://schemas.microsoft.com/office/powerpoint/2010/main" val="2314545743"/>
              </p:ext>
            </p:extLst>
          </p:nvPr>
        </p:nvGraphicFramePr>
        <p:xfrm>
          <a:off x="3316288" y="3195896"/>
          <a:ext cx="1670050" cy="498475"/>
        </p:xfrm>
        <a:graphic>
          <a:graphicData uri="http://schemas.openxmlformats.org/presentationml/2006/ole">
            <mc:AlternateContent xmlns:mc="http://schemas.openxmlformats.org/markup-compatibility/2006">
              <mc:Choice xmlns:v="urn:schemas-microsoft-com:vml" Requires="v">
                <p:oleObj spid="_x0000_s57551" name="Ecuación" r:id="rId12" imgW="723600" imgH="215640" progId="Equation.3">
                  <p:embed/>
                </p:oleObj>
              </mc:Choice>
              <mc:Fallback>
                <p:oleObj name="Ecuación" r:id="rId12" imgW="723600" imgH="215640" progId="Equation.3">
                  <p:embed/>
                  <p:pic>
                    <p:nvPicPr>
                      <p:cNvPr id="0" name="Picture 9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16288" y="3195896"/>
                        <a:ext cx="1670050" cy="498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39" name="Object 95"/>
          <p:cNvGraphicFramePr>
            <a:graphicFrameLocks noChangeAspect="1"/>
          </p:cNvGraphicFramePr>
          <p:nvPr>
            <p:extLst>
              <p:ext uri="{D42A27DB-BD31-4B8C-83A1-F6EECF244321}">
                <p14:modId xmlns:p14="http://schemas.microsoft.com/office/powerpoint/2010/main" val="1159676588"/>
              </p:ext>
            </p:extLst>
          </p:nvPr>
        </p:nvGraphicFramePr>
        <p:xfrm>
          <a:off x="3316288" y="3745171"/>
          <a:ext cx="1471612" cy="493713"/>
        </p:xfrm>
        <a:graphic>
          <a:graphicData uri="http://schemas.openxmlformats.org/presentationml/2006/ole">
            <mc:AlternateContent xmlns:mc="http://schemas.openxmlformats.org/markup-compatibility/2006">
              <mc:Choice xmlns:v="urn:schemas-microsoft-com:vml" Requires="v">
                <p:oleObj spid="_x0000_s57552" name="Ecuación" r:id="rId14" imgW="711000" imgH="228600" progId="Equation.3">
                  <p:embed/>
                </p:oleObj>
              </mc:Choice>
              <mc:Fallback>
                <p:oleObj name="Ecuación" r:id="rId14" imgW="711000" imgH="228600" progId="Equation.3">
                  <p:embed/>
                  <p:pic>
                    <p:nvPicPr>
                      <p:cNvPr id="0" name="Picture 9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316288" y="3745171"/>
                        <a:ext cx="1471612" cy="493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40" name="Object 96"/>
          <p:cNvGraphicFramePr>
            <a:graphicFrameLocks noChangeAspect="1"/>
          </p:cNvGraphicFramePr>
          <p:nvPr>
            <p:extLst>
              <p:ext uri="{D42A27DB-BD31-4B8C-83A1-F6EECF244321}">
                <p14:modId xmlns:p14="http://schemas.microsoft.com/office/powerpoint/2010/main" val="4286296989"/>
              </p:ext>
            </p:extLst>
          </p:nvPr>
        </p:nvGraphicFramePr>
        <p:xfrm>
          <a:off x="3316288" y="4261109"/>
          <a:ext cx="1616075" cy="501650"/>
        </p:xfrm>
        <a:graphic>
          <a:graphicData uri="http://schemas.openxmlformats.org/presentationml/2006/ole">
            <mc:AlternateContent xmlns:mc="http://schemas.openxmlformats.org/markup-compatibility/2006">
              <mc:Choice xmlns:v="urn:schemas-microsoft-com:vml" Requires="v">
                <p:oleObj spid="_x0000_s57553" name="Ecuación" r:id="rId16" imgW="723600" imgH="215640" progId="Equation.3">
                  <p:embed/>
                </p:oleObj>
              </mc:Choice>
              <mc:Fallback>
                <p:oleObj name="Ecuación" r:id="rId16" imgW="723600" imgH="215640" progId="Equation.3">
                  <p:embed/>
                  <p:pic>
                    <p:nvPicPr>
                      <p:cNvPr id="0" name="Picture 9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16288" y="4261109"/>
                        <a:ext cx="1616075" cy="501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41" name="Object 97"/>
          <p:cNvGraphicFramePr>
            <a:graphicFrameLocks noChangeAspect="1"/>
          </p:cNvGraphicFramePr>
          <p:nvPr>
            <p:extLst>
              <p:ext uri="{D42A27DB-BD31-4B8C-83A1-F6EECF244321}">
                <p14:modId xmlns:p14="http://schemas.microsoft.com/office/powerpoint/2010/main" val="2682439842"/>
              </p:ext>
            </p:extLst>
          </p:nvPr>
        </p:nvGraphicFramePr>
        <p:xfrm>
          <a:off x="3316288" y="4780221"/>
          <a:ext cx="1616075" cy="528638"/>
        </p:xfrm>
        <a:graphic>
          <a:graphicData uri="http://schemas.openxmlformats.org/presentationml/2006/ole">
            <mc:AlternateContent xmlns:mc="http://schemas.openxmlformats.org/markup-compatibility/2006">
              <mc:Choice xmlns:v="urn:schemas-microsoft-com:vml" Requires="v">
                <p:oleObj spid="_x0000_s57554" name="Ecuación" r:id="rId18" imgW="698400" imgH="228600" progId="Equation.3">
                  <p:embed/>
                </p:oleObj>
              </mc:Choice>
              <mc:Fallback>
                <p:oleObj name="Ecuación" r:id="rId18" imgW="698400" imgH="228600" progId="Equation.3">
                  <p:embed/>
                  <p:pic>
                    <p:nvPicPr>
                      <p:cNvPr id="0" name="Picture 9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316288" y="4780221"/>
                        <a:ext cx="1616075" cy="528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42" name="Object 98"/>
          <p:cNvGraphicFramePr>
            <a:graphicFrameLocks noChangeAspect="1"/>
          </p:cNvGraphicFramePr>
          <p:nvPr>
            <p:extLst>
              <p:ext uri="{D42A27DB-BD31-4B8C-83A1-F6EECF244321}">
                <p14:modId xmlns:p14="http://schemas.microsoft.com/office/powerpoint/2010/main" val="926536843"/>
              </p:ext>
            </p:extLst>
          </p:nvPr>
        </p:nvGraphicFramePr>
        <p:xfrm>
          <a:off x="3316288" y="5294571"/>
          <a:ext cx="1543050" cy="500063"/>
        </p:xfrm>
        <a:graphic>
          <a:graphicData uri="http://schemas.openxmlformats.org/presentationml/2006/ole">
            <mc:AlternateContent xmlns:mc="http://schemas.openxmlformats.org/markup-compatibility/2006">
              <mc:Choice xmlns:v="urn:schemas-microsoft-com:vml" Requires="v">
                <p:oleObj spid="_x0000_s57555" name="Ecuación" r:id="rId20" imgW="672840" imgH="228600" progId="Equation.3">
                  <p:embed/>
                </p:oleObj>
              </mc:Choice>
              <mc:Fallback>
                <p:oleObj name="Ecuación" r:id="rId20" imgW="672840" imgH="228600" progId="Equation.3">
                  <p:embed/>
                  <p:pic>
                    <p:nvPicPr>
                      <p:cNvPr id="0" name="Picture 9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316288" y="5294571"/>
                        <a:ext cx="1543050" cy="500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44" name="Object 100"/>
          <p:cNvGraphicFramePr>
            <a:graphicFrameLocks noChangeAspect="1"/>
          </p:cNvGraphicFramePr>
          <p:nvPr>
            <p:extLst>
              <p:ext uri="{D42A27DB-BD31-4B8C-83A1-F6EECF244321}">
                <p14:modId xmlns:p14="http://schemas.microsoft.com/office/powerpoint/2010/main" val="1706826900"/>
              </p:ext>
            </p:extLst>
          </p:nvPr>
        </p:nvGraphicFramePr>
        <p:xfrm>
          <a:off x="6022975" y="2776796"/>
          <a:ext cx="2212975" cy="450850"/>
        </p:xfrm>
        <a:graphic>
          <a:graphicData uri="http://schemas.openxmlformats.org/presentationml/2006/ole">
            <mc:AlternateContent xmlns:mc="http://schemas.openxmlformats.org/markup-compatibility/2006">
              <mc:Choice xmlns:v="urn:schemas-microsoft-com:vml" Requires="v">
                <p:oleObj spid="_x0000_s57556" name="Ecuación" r:id="rId22" imgW="1104840" imgH="215640" progId="Equation.3">
                  <p:embed/>
                </p:oleObj>
              </mc:Choice>
              <mc:Fallback>
                <p:oleObj name="Ecuación" r:id="rId22" imgW="1104840" imgH="215640" progId="Equation.3">
                  <p:embed/>
                  <p:pic>
                    <p:nvPicPr>
                      <p:cNvPr id="0" name="Picture 100"/>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022975" y="2776796"/>
                        <a:ext cx="2212975" cy="450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45" name="Object 101"/>
          <p:cNvGraphicFramePr>
            <a:graphicFrameLocks noChangeAspect="1"/>
          </p:cNvGraphicFramePr>
          <p:nvPr>
            <p:extLst>
              <p:ext uri="{D42A27DB-BD31-4B8C-83A1-F6EECF244321}">
                <p14:modId xmlns:p14="http://schemas.microsoft.com/office/powerpoint/2010/main" val="1610791910"/>
              </p:ext>
            </p:extLst>
          </p:nvPr>
        </p:nvGraphicFramePr>
        <p:xfrm>
          <a:off x="6061075" y="3280034"/>
          <a:ext cx="2136775" cy="450850"/>
        </p:xfrm>
        <a:graphic>
          <a:graphicData uri="http://schemas.openxmlformats.org/presentationml/2006/ole">
            <mc:AlternateContent xmlns:mc="http://schemas.openxmlformats.org/markup-compatibility/2006">
              <mc:Choice xmlns:v="urn:schemas-microsoft-com:vml" Requires="v">
                <p:oleObj spid="_x0000_s57557" name="Ecuación" r:id="rId24" imgW="1066680" imgH="215640" progId="Equation.3">
                  <p:embed/>
                </p:oleObj>
              </mc:Choice>
              <mc:Fallback>
                <p:oleObj name="Ecuación" r:id="rId24" imgW="1066680" imgH="215640" progId="Equation.3">
                  <p:embed/>
                  <p:pic>
                    <p:nvPicPr>
                      <p:cNvPr id="0" name="Picture 10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061075" y="3280034"/>
                        <a:ext cx="2136775" cy="450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46" name="Object 102"/>
          <p:cNvGraphicFramePr>
            <a:graphicFrameLocks noChangeAspect="1"/>
          </p:cNvGraphicFramePr>
          <p:nvPr>
            <p:extLst>
              <p:ext uri="{D42A27DB-BD31-4B8C-83A1-F6EECF244321}">
                <p14:modId xmlns:p14="http://schemas.microsoft.com/office/powerpoint/2010/main" val="1058186120"/>
              </p:ext>
            </p:extLst>
          </p:nvPr>
        </p:nvGraphicFramePr>
        <p:xfrm>
          <a:off x="6022975" y="3772159"/>
          <a:ext cx="2212975" cy="477837"/>
        </p:xfrm>
        <a:graphic>
          <a:graphicData uri="http://schemas.openxmlformats.org/presentationml/2006/ole">
            <mc:AlternateContent xmlns:mc="http://schemas.openxmlformats.org/markup-compatibility/2006">
              <mc:Choice xmlns:v="urn:schemas-microsoft-com:vml" Requires="v">
                <p:oleObj spid="_x0000_s57558" name="Ecuación" r:id="rId26" imgW="1104840" imgH="228600" progId="Equation.3">
                  <p:embed/>
                </p:oleObj>
              </mc:Choice>
              <mc:Fallback>
                <p:oleObj name="Ecuación" r:id="rId26" imgW="1104840" imgH="228600" progId="Equation.3">
                  <p:embed/>
                  <p:pic>
                    <p:nvPicPr>
                      <p:cNvPr id="0" name="Picture 102"/>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022975" y="3772159"/>
                        <a:ext cx="2212975" cy="477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47" name="Object 103"/>
          <p:cNvGraphicFramePr>
            <a:graphicFrameLocks noChangeAspect="1"/>
          </p:cNvGraphicFramePr>
          <p:nvPr>
            <p:extLst>
              <p:ext uri="{D42A27DB-BD31-4B8C-83A1-F6EECF244321}">
                <p14:modId xmlns:p14="http://schemas.microsoft.com/office/powerpoint/2010/main" val="414513174"/>
              </p:ext>
            </p:extLst>
          </p:nvPr>
        </p:nvGraphicFramePr>
        <p:xfrm>
          <a:off x="6061075" y="4288096"/>
          <a:ext cx="2136775" cy="452438"/>
        </p:xfrm>
        <a:graphic>
          <a:graphicData uri="http://schemas.openxmlformats.org/presentationml/2006/ole">
            <mc:AlternateContent xmlns:mc="http://schemas.openxmlformats.org/markup-compatibility/2006">
              <mc:Choice xmlns:v="urn:schemas-microsoft-com:vml" Requires="v">
                <p:oleObj spid="_x0000_s57559" name="Ecuación" r:id="rId28" imgW="1066680" imgH="215640" progId="Equation.3">
                  <p:embed/>
                </p:oleObj>
              </mc:Choice>
              <mc:Fallback>
                <p:oleObj name="Ecuación" r:id="rId28" imgW="1066680" imgH="215640" progId="Equation.3">
                  <p:embed/>
                  <p:pic>
                    <p:nvPicPr>
                      <p:cNvPr id="0" name="Picture 103"/>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6061075" y="4288096"/>
                        <a:ext cx="2136775" cy="452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48" name="Object 104"/>
          <p:cNvGraphicFramePr>
            <a:graphicFrameLocks noChangeAspect="1"/>
          </p:cNvGraphicFramePr>
          <p:nvPr>
            <p:extLst>
              <p:ext uri="{D42A27DB-BD31-4B8C-83A1-F6EECF244321}">
                <p14:modId xmlns:p14="http://schemas.microsoft.com/office/powerpoint/2010/main" val="517642730"/>
              </p:ext>
            </p:extLst>
          </p:nvPr>
        </p:nvGraphicFramePr>
        <p:xfrm>
          <a:off x="6022975" y="4805621"/>
          <a:ext cx="2212975" cy="477838"/>
        </p:xfrm>
        <a:graphic>
          <a:graphicData uri="http://schemas.openxmlformats.org/presentationml/2006/ole">
            <mc:AlternateContent xmlns:mc="http://schemas.openxmlformats.org/markup-compatibility/2006">
              <mc:Choice xmlns:v="urn:schemas-microsoft-com:vml" Requires="v">
                <p:oleObj spid="_x0000_s57560" name="Ecuación" r:id="rId30" imgW="1104840" imgH="228600" progId="Equation.3">
                  <p:embed/>
                </p:oleObj>
              </mc:Choice>
              <mc:Fallback>
                <p:oleObj name="Ecuación" r:id="rId30" imgW="1104840" imgH="228600" progId="Equation.3">
                  <p:embed/>
                  <p:pic>
                    <p:nvPicPr>
                      <p:cNvPr id="0" name="Picture 104"/>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6022975" y="4805621"/>
                        <a:ext cx="2212975" cy="477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49" name="Object 105"/>
          <p:cNvGraphicFramePr>
            <a:graphicFrameLocks noChangeAspect="1"/>
          </p:cNvGraphicFramePr>
          <p:nvPr>
            <p:extLst>
              <p:ext uri="{D42A27DB-BD31-4B8C-83A1-F6EECF244321}">
                <p14:modId xmlns:p14="http://schemas.microsoft.com/office/powerpoint/2010/main" val="1123792395"/>
              </p:ext>
            </p:extLst>
          </p:nvPr>
        </p:nvGraphicFramePr>
        <p:xfrm>
          <a:off x="6086475" y="5356484"/>
          <a:ext cx="2085975" cy="477837"/>
        </p:xfrm>
        <a:graphic>
          <a:graphicData uri="http://schemas.openxmlformats.org/presentationml/2006/ole">
            <mc:AlternateContent xmlns:mc="http://schemas.openxmlformats.org/markup-compatibility/2006">
              <mc:Choice xmlns:v="urn:schemas-microsoft-com:vml" Requires="v">
                <p:oleObj spid="_x0000_s57561" name="Ecuación" r:id="rId32" imgW="1041120" imgH="228600" progId="Equation.3">
                  <p:embed/>
                </p:oleObj>
              </mc:Choice>
              <mc:Fallback>
                <p:oleObj name="Ecuación" r:id="rId32" imgW="1041120" imgH="228600" progId="Equation.3">
                  <p:embed/>
                  <p:pic>
                    <p:nvPicPr>
                      <p:cNvPr id="0" name="Picture 105"/>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6086475" y="5356484"/>
                        <a:ext cx="2085975" cy="477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7450" name="Object 106"/>
          <p:cNvGraphicFramePr>
            <a:graphicFrameLocks noChangeAspect="1"/>
          </p:cNvGraphicFramePr>
          <p:nvPr>
            <p:extLst>
              <p:ext uri="{D42A27DB-BD31-4B8C-83A1-F6EECF244321}">
                <p14:modId xmlns:p14="http://schemas.microsoft.com/office/powerpoint/2010/main" val="2037574653"/>
              </p:ext>
            </p:extLst>
          </p:nvPr>
        </p:nvGraphicFramePr>
        <p:xfrm>
          <a:off x="6048375" y="5859721"/>
          <a:ext cx="2162175" cy="477838"/>
        </p:xfrm>
        <a:graphic>
          <a:graphicData uri="http://schemas.openxmlformats.org/presentationml/2006/ole">
            <mc:AlternateContent xmlns:mc="http://schemas.openxmlformats.org/markup-compatibility/2006">
              <mc:Choice xmlns:v="urn:schemas-microsoft-com:vml" Requires="v">
                <p:oleObj spid="_x0000_s57562" name="Ecuación" r:id="rId34" imgW="1079280" imgH="228600" progId="Equation.3">
                  <p:embed/>
                </p:oleObj>
              </mc:Choice>
              <mc:Fallback>
                <p:oleObj name="Ecuación" r:id="rId34" imgW="1079280" imgH="228600" progId="Equation.3">
                  <p:embed/>
                  <p:pic>
                    <p:nvPicPr>
                      <p:cNvPr id="0" name="Picture 106"/>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6048375" y="5859721"/>
                        <a:ext cx="2162175" cy="477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4"/>
          <p:cNvSpPr>
            <a:spLocks noGrp="1" noChangeArrowheads="1"/>
          </p:cNvSpPr>
          <p:nvPr>
            <p:ph type="title"/>
          </p:nvPr>
        </p:nvSpPr>
        <p:spPr/>
        <p:txBody>
          <a:bodyPr/>
          <a:lstStyle/>
          <a:p>
            <a:r>
              <a:rPr lang="es-MX" sz="4000"/>
              <a:t>Minitérminos y Maxitérminos …</a:t>
            </a:r>
            <a:endParaRPr lang="es-ES" sz="4000"/>
          </a:p>
        </p:txBody>
      </p:sp>
      <p:sp>
        <p:nvSpPr>
          <p:cNvPr id="64517" name="Rectangle 5" descr="Rectangle: Click to edit Master text styles&#10;Second level&#10;Third level&#10;Fourth level&#10;Fifth level"/>
          <p:cNvSpPr>
            <a:spLocks noGrp="1" noChangeArrowheads="1"/>
          </p:cNvSpPr>
          <p:nvPr>
            <p:ph type="body" idx="1"/>
          </p:nvPr>
        </p:nvSpPr>
        <p:spPr>
          <a:xfrm>
            <a:off x="838200" y="1571612"/>
            <a:ext cx="7772400" cy="4929222"/>
          </a:xfrm>
        </p:spPr>
        <p:txBody>
          <a:bodyPr/>
          <a:lstStyle/>
          <a:p>
            <a:pPr>
              <a:lnSpc>
                <a:spcPct val="80000"/>
              </a:lnSpc>
            </a:pPr>
            <a:r>
              <a:rPr lang="es-MX" sz="2000" dirty="0" smtClean="0"/>
              <a:t>Leyes de </a:t>
            </a:r>
            <a:r>
              <a:rPr lang="es-MX" sz="2000" dirty="0" err="1" smtClean="0"/>
              <a:t>De</a:t>
            </a:r>
            <a:r>
              <a:rPr lang="es-MX" sz="2000" dirty="0" smtClean="0"/>
              <a:t> Morgan</a:t>
            </a:r>
          </a:p>
          <a:p>
            <a:pPr>
              <a:lnSpc>
                <a:spcPct val="80000"/>
              </a:lnSpc>
            </a:pPr>
            <a:endParaRPr lang="es-MX" sz="2000" dirty="0" smtClean="0"/>
          </a:p>
          <a:p>
            <a:pPr>
              <a:lnSpc>
                <a:spcPct val="80000"/>
              </a:lnSpc>
            </a:pPr>
            <a:r>
              <a:rPr lang="es-MX" sz="2000" dirty="0" smtClean="0"/>
              <a:t>De </a:t>
            </a:r>
            <a:r>
              <a:rPr lang="es-MX" sz="2000" dirty="0"/>
              <a:t>la tabla anterior se puede deducir que: </a:t>
            </a:r>
          </a:p>
          <a:p>
            <a:pPr>
              <a:lnSpc>
                <a:spcPct val="80000"/>
              </a:lnSpc>
            </a:pPr>
            <a:endParaRPr lang="es-MX" sz="2000" dirty="0"/>
          </a:p>
          <a:p>
            <a:pPr>
              <a:lnSpc>
                <a:spcPct val="80000"/>
              </a:lnSpc>
            </a:pPr>
            <a:r>
              <a:rPr lang="es-MX" sz="2000" dirty="0"/>
              <a:t>La función en la tabla anterior puede ser expresada en </a:t>
            </a:r>
            <a:r>
              <a:rPr lang="es-MX" sz="2000" dirty="0" err="1"/>
              <a:t>minitérminos</a:t>
            </a:r>
            <a:r>
              <a:rPr lang="es-MX" sz="2000" dirty="0"/>
              <a:t> como:</a:t>
            </a:r>
          </a:p>
          <a:p>
            <a:pPr>
              <a:lnSpc>
                <a:spcPct val="80000"/>
              </a:lnSpc>
            </a:pPr>
            <a:endParaRPr lang="es-MX" sz="2000" dirty="0"/>
          </a:p>
          <a:p>
            <a:pPr>
              <a:lnSpc>
                <a:spcPct val="80000"/>
              </a:lnSpc>
              <a:buFont typeface="Wingdings" pitchFamily="2" charset="2"/>
              <a:buNone/>
            </a:pPr>
            <a:endParaRPr lang="es-MX" sz="2000" dirty="0"/>
          </a:p>
          <a:p>
            <a:pPr>
              <a:lnSpc>
                <a:spcPct val="80000"/>
              </a:lnSpc>
              <a:buFont typeface="Wingdings" pitchFamily="2" charset="2"/>
              <a:buNone/>
            </a:pPr>
            <a:endParaRPr lang="es-MX" sz="2000" dirty="0"/>
          </a:p>
          <a:p>
            <a:pPr>
              <a:lnSpc>
                <a:spcPct val="80000"/>
              </a:lnSpc>
              <a:buFont typeface="Wingdings" pitchFamily="2" charset="2"/>
              <a:buNone/>
            </a:pPr>
            <a:endParaRPr lang="es-MX" sz="2000" dirty="0"/>
          </a:p>
          <a:p>
            <a:pPr>
              <a:lnSpc>
                <a:spcPct val="80000"/>
              </a:lnSpc>
              <a:buFont typeface="Wingdings" pitchFamily="2" charset="2"/>
              <a:buNone/>
            </a:pPr>
            <a:endParaRPr lang="es-MX" sz="2000" dirty="0"/>
          </a:p>
          <a:p>
            <a:pPr>
              <a:lnSpc>
                <a:spcPct val="80000"/>
              </a:lnSpc>
              <a:buFont typeface="Wingdings" pitchFamily="2" charset="2"/>
              <a:buNone/>
            </a:pPr>
            <a:r>
              <a:rPr lang="es-MX" sz="2000" dirty="0"/>
              <a:t>O en </a:t>
            </a:r>
            <a:r>
              <a:rPr lang="es-MX" sz="2000" dirty="0" err="1"/>
              <a:t>maxitérminos</a:t>
            </a:r>
            <a:r>
              <a:rPr lang="es-MX" sz="2000" dirty="0"/>
              <a:t> como:</a:t>
            </a:r>
          </a:p>
          <a:p>
            <a:pPr>
              <a:lnSpc>
                <a:spcPct val="80000"/>
              </a:lnSpc>
              <a:buFont typeface="Wingdings" pitchFamily="2" charset="2"/>
              <a:buNone/>
            </a:pPr>
            <a:endParaRPr lang="es-MX" sz="2000" dirty="0"/>
          </a:p>
          <a:p>
            <a:pPr>
              <a:lnSpc>
                <a:spcPct val="80000"/>
              </a:lnSpc>
              <a:buFont typeface="Wingdings" pitchFamily="2" charset="2"/>
              <a:buNone/>
            </a:pPr>
            <a:endParaRPr lang="es-MX" sz="2000" dirty="0"/>
          </a:p>
          <a:p>
            <a:pPr>
              <a:lnSpc>
                <a:spcPct val="80000"/>
              </a:lnSpc>
              <a:buFont typeface="Wingdings" pitchFamily="2" charset="2"/>
              <a:buNone/>
            </a:pPr>
            <a:r>
              <a:rPr lang="es-MX" sz="900" dirty="0"/>
              <a:t>.</a:t>
            </a:r>
            <a:endParaRPr lang="es-ES" sz="900" dirty="0"/>
          </a:p>
        </p:txBody>
      </p:sp>
      <p:graphicFrame>
        <p:nvGraphicFramePr>
          <p:cNvPr id="64518" name="Object 6"/>
          <p:cNvGraphicFramePr>
            <a:graphicFrameLocks noChangeAspect="1"/>
          </p:cNvGraphicFramePr>
          <p:nvPr/>
        </p:nvGraphicFramePr>
        <p:xfrm>
          <a:off x="6143636" y="2143116"/>
          <a:ext cx="1582737" cy="471488"/>
        </p:xfrm>
        <a:graphic>
          <a:graphicData uri="http://schemas.openxmlformats.org/presentationml/2006/ole">
            <mc:AlternateContent xmlns:mc="http://schemas.openxmlformats.org/markup-compatibility/2006">
              <mc:Choice xmlns:v="urn:schemas-microsoft-com:vml" Requires="v">
                <p:oleObj spid="_x0000_s64539" name="Ecuación" r:id="rId4" imgW="634680" imgH="228600" progId="Equation.3">
                  <p:embed/>
                </p:oleObj>
              </mc:Choice>
              <mc:Fallback>
                <p:oleObj name="Ecuación" r:id="rId4" imgW="634680" imgH="228600" progId="Equation.3">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3636" y="2143116"/>
                        <a:ext cx="1582737" cy="471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4519" name="Object 7"/>
          <p:cNvGraphicFramePr>
            <a:graphicFrameLocks noChangeAspect="1"/>
          </p:cNvGraphicFramePr>
          <p:nvPr/>
        </p:nvGraphicFramePr>
        <p:xfrm>
          <a:off x="1735138" y="3284538"/>
          <a:ext cx="6797675" cy="1022350"/>
        </p:xfrm>
        <a:graphic>
          <a:graphicData uri="http://schemas.openxmlformats.org/presentationml/2006/ole">
            <mc:AlternateContent xmlns:mc="http://schemas.openxmlformats.org/markup-compatibility/2006">
              <mc:Choice xmlns:v="urn:schemas-microsoft-com:vml" Requires="v">
                <p:oleObj spid="_x0000_s64540" name="Ecuación" r:id="rId6" imgW="3377880" imgH="507960" progId="Equation.3">
                  <p:embed/>
                </p:oleObj>
              </mc:Choice>
              <mc:Fallback>
                <p:oleObj name="Ecuación" r:id="rId6" imgW="3377880" imgH="507960" progId="Equation.3">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35138" y="3284538"/>
                        <a:ext cx="6797675" cy="1022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4520" name="Object 8"/>
          <p:cNvGraphicFramePr>
            <a:graphicFrameLocks noChangeAspect="1"/>
          </p:cNvGraphicFramePr>
          <p:nvPr/>
        </p:nvGraphicFramePr>
        <p:xfrm>
          <a:off x="1763713" y="5235575"/>
          <a:ext cx="6592887" cy="1073150"/>
        </p:xfrm>
        <a:graphic>
          <a:graphicData uri="http://schemas.openxmlformats.org/presentationml/2006/ole">
            <mc:AlternateContent xmlns:mc="http://schemas.openxmlformats.org/markup-compatibility/2006">
              <mc:Choice xmlns:v="urn:schemas-microsoft-com:vml" Requires="v">
                <p:oleObj spid="_x0000_s64541" name="Ecuación" r:id="rId8" imgW="3276360" imgH="533160" progId="Equation.3">
                  <p:embed/>
                </p:oleObj>
              </mc:Choice>
              <mc:Fallback>
                <p:oleObj name="Ecuación" r:id="rId8" imgW="3276360" imgH="533160" progId="Equation.3">
                  <p:embed/>
                  <p:pic>
                    <p:nvPicPr>
                      <p:cNvPr id="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63713" y="5235575"/>
                        <a:ext cx="6592887" cy="1073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4"/>
          <p:cNvSpPr>
            <a:spLocks noGrp="1" noChangeArrowheads="1"/>
          </p:cNvSpPr>
          <p:nvPr>
            <p:ph type="title"/>
          </p:nvPr>
        </p:nvSpPr>
        <p:spPr>
          <a:xfrm>
            <a:off x="609600" y="304800"/>
            <a:ext cx="7994650" cy="1143000"/>
          </a:xfrm>
          <a:noFill/>
          <a:ln/>
        </p:spPr>
        <p:txBody>
          <a:bodyPr/>
          <a:lstStyle/>
          <a:p>
            <a:r>
              <a:rPr lang="es-MX"/>
              <a:t>Minitérminos y Maxitérminos …</a:t>
            </a:r>
            <a:endParaRPr lang="es-ES"/>
          </a:p>
        </p:txBody>
      </p:sp>
      <p:sp>
        <p:nvSpPr>
          <p:cNvPr id="66563" name="Rectangle 3" descr="Rectangle: Click to edit Master text styles&#10;Second level&#10;Third level&#10;Fourth level&#10;Fifth level"/>
          <p:cNvSpPr>
            <a:spLocks noGrp="1" noChangeArrowheads="1"/>
          </p:cNvSpPr>
          <p:nvPr>
            <p:ph type="body" sz="half" idx="1"/>
          </p:nvPr>
        </p:nvSpPr>
        <p:spPr>
          <a:xfrm>
            <a:off x="611188" y="1484313"/>
            <a:ext cx="1141412" cy="803275"/>
          </a:xfrm>
        </p:spPr>
        <p:txBody>
          <a:bodyPr/>
          <a:lstStyle/>
          <a:p>
            <a:r>
              <a:rPr lang="es-MX" sz="2800"/>
              <a:t>Ej:</a:t>
            </a:r>
            <a:endParaRPr lang="es-ES" sz="2800"/>
          </a:p>
        </p:txBody>
      </p:sp>
      <p:graphicFrame>
        <p:nvGraphicFramePr>
          <p:cNvPr id="66775" name="Group 215"/>
          <p:cNvGraphicFramePr>
            <a:graphicFrameLocks noGrp="1"/>
          </p:cNvGraphicFramePr>
          <p:nvPr>
            <p:ph sz="quarter" idx="2"/>
          </p:nvPr>
        </p:nvGraphicFramePr>
        <p:xfrm>
          <a:off x="1042988" y="2060575"/>
          <a:ext cx="2881312" cy="4389120"/>
        </p:xfrm>
        <a:graphic>
          <a:graphicData uri="http://schemas.openxmlformats.org/drawingml/2006/table">
            <a:tbl>
              <a:tblPr/>
              <a:tblGrid>
                <a:gridCol w="390525"/>
                <a:gridCol w="484187"/>
                <a:gridCol w="441325"/>
                <a:gridCol w="771525"/>
                <a:gridCol w="793750"/>
              </a:tblGrid>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A</a:t>
                      </a:r>
                      <a:endParaRPr kumimoji="0" lang="es-ES" sz="26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B</a:t>
                      </a:r>
                      <a:endParaRPr kumimoji="0" lang="es-ES" sz="26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C</a:t>
                      </a:r>
                      <a:endParaRPr kumimoji="0" lang="es-ES" sz="26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f</a:t>
                      </a:r>
                      <a:endParaRPr kumimoji="0" lang="es-ES" sz="26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f’</a:t>
                      </a:r>
                      <a:endParaRPr kumimoji="0" lang="es-ES" sz="26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0</a:t>
                      </a:r>
                      <a:endParaRPr kumimoji="0" lang="es-ES" sz="26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3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dirty="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6637" name="Rectangle 77" descr="Rectangle: Click to edit Master text styles&#10;Second level&#10;Third level&#10;Fourth level&#10;Fifth level"/>
          <p:cNvSpPr>
            <a:spLocks noChangeArrowheads="1"/>
          </p:cNvSpPr>
          <p:nvPr/>
        </p:nvSpPr>
        <p:spPr bwMode="auto">
          <a:xfrm>
            <a:off x="4067175" y="1773238"/>
            <a:ext cx="4537075" cy="244158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110000"/>
              <a:buFont typeface="Wingdings" pitchFamily="2" charset="2"/>
              <a:buBlip>
                <a:blip r:embed="rId3"/>
              </a:buBlip>
            </a:pPr>
            <a:r>
              <a:rPr lang="es-MX" sz="2000" dirty="0"/>
              <a:t>Expansión en </a:t>
            </a:r>
            <a:r>
              <a:rPr lang="es-MX" sz="2000" dirty="0" err="1" smtClean="0"/>
              <a:t>minitérminos</a:t>
            </a:r>
            <a:r>
              <a:rPr lang="es-MX" sz="2000" dirty="0" smtClean="0"/>
              <a:t> de:</a:t>
            </a:r>
          </a:p>
          <a:p>
            <a:pPr marL="800100" lvl="1" indent="-342900">
              <a:lnSpc>
                <a:spcPct val="80000"/>
              </a:lnSpc>
              <a:spcBef>
                <a:spcPct val="20000"/>
              </a:spcBef>
              <a:buClr>
                <a:schemeClr val="hlink"/>
              </a:buClr>
              <a:buSzPct val="110000"/>
              <a:buFont typeface="Wingdings" pitchFamily="2" charset="2"/>
              <a:buBlip>
                <a:blip r:embed="rId3"/>
              </a:buBlip>
            </a:pPr>
            <a:r>
              <a:rPr lang="es-MX" sz="2000" dirty="0" smtClean="0"/>
              <a:t>f </a:t>
            </a:r>
          </a:p>
          <a:p>
            <a:pPr marL="800100" lvl="1" indent="-342900">
              <a:lnSpc>
                <a:spcPct val="80000"/>
              </a:lnSpc>
              <a:spcBef>
                <a:spcPct val="20000"/>
              </a:spcBef>
              <a:buClr>
                <a:schemeClr val="hlink"/>
              </a:buClr>
              <a:buSzPct val="110000"/>
              <a:buFont typeface="Wingdings" pitchFamily="2" charset="2"/>
              <a:buBlip>
                <a:blip r:embed="rId3"/>
              </a:buBlip>
            </a:pPr>
            <a:r>
              <a:rPr lang="es-MX" sz="2000" dirty="0" smtClean="0"/>
              <a:t>f’</a:t>
            </a:r>
            <a:endParaRPr lang="es-MX" sz="2000" dirty="0"/>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Blip>
                <a:blip r:embed="rId3"/>
              </a:buBlip>
            </a:pPr>
            <a:r>
              <a:rPr lang="es-MX" sz="2000" dirty="0"/>
              <a:t>Expansión en </a:t>
            </a:r>
            <a:r>
              <a:rPr lang="es-MX" sz="2000" dirty="0" err="1"/>
              <a:t>maxitérminos</a:t>
            </a:r>
            <a:endParaRPr lang="es-MX" sz="2000" dirty="0"/>
          </a:p>
          <a:p>
            <a:pPr marL="800100" lvl="1" indent="-342900">
              <a:lnSpc>
                <a:spcPct val="80000"/>
              </a:lnSpc>
              <a:spcBef>
                <a:spcPct val="20000"/>
              </a:spcBef>
              <a:buClr>
                <a:schemeClr val="hlink"/>
              </a:buClr>
              <a:buSzPct val="110000"/>
              <a:buFont typeface="Wingdings" pitchFamily="2" charset="2"/>
              <a:buBlip>
                <a:blip r:embed="rId3"/>
              </a:buBlip>
            </a:pPr>
            <a:r>
              <a:rPr lang="es-MX" sz="2000" dirty="0" smtClean="0"/>
              <a:t>f </a:t>
            </a:r>
          </a:p>
          <a:p>
            <a:pPr marL="800100" lvl="1" indent="-342900">
              <a:lnSpc>
                <a:spcPct val="80000"/>
              </a:lnSpc>
              <a:spcBef>
                <a:spcPct val="20000"/>
              </a:spcBef>
              <a:buClr>
                <a:schemeClr val="hlink"/>
              </a:buClr>
              <a:buSzPct val="110000"/>
              <a:buFont typeface="Wingdings" pitchFamily="2" charset="2"/>
              <a:buBlip>
                <a:blip r:embed="rId3"/>
              </a:buBlip>
            </a:pPr>
            <a:r>
              <a:rPr lang="es-MX" sz="2000" dirty="0" smtClean="0"/>
              <a:t>f’</a:t>
            </a:r>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r>
              <a:rPr lang="es-MX" sz="900" dirty="0"/>
              <a:t>.</a:t>
            </a:r>
            <a:endParaRPr lang="es-ES" sz="9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609600" y="304800"/>
            <a:ext cx="7994650" cy="1143000"/>
          </a:xfrm>
          <a:noFill/>
          <a:ln/>
        </p:spPr>
        <p:txBody>
          <a:bodyPr/>
          <a:lstStyle/>
          <a:p>
            <a:r>
              <a:rPr lang="es-MX"/>
              <a:t>Minitérminos y Maxitérminos …</a:t>
            </a:r>
            <a:endParaRPr lang="es-ES"/>
          </a:p>
        </p:txBody>
      </p:sp>
      <p:sp>
        <p:nvSpPr>
          <p:cNvPr id="103427" name="Rectangle 3" descr="Rectangle: Click to edit Master text styles&#10;Second level&#10;Third level&#10;Fourth level&#10;Fifth level"/>
          <p:cNvSpPr>
            <a:spLocks noGrp="1" noChangeArrowheads="1"/>
          </p:cNvSpPr>
          <p:nvPr>
            <p:ph type="body" sz="half" idx="1"/>
          </p:nvPr>
        </p:nvSpPr>
        <p:spPr>
          <a:xfrm>
            <a:off x="611188" y="1484313"/>
            <a:ext cx="1141412" cy="803275"/>
          </a:xfrm>
        </p:spPr>
        <p:txBody>
          <a:bodyPr/>
          <a:lstStyle/>
          <a:p>
            <a:r>
              <a:rPr lang="es-MX" sz="2800"/>
              <a:t>Ej:</a:t>
            </a:r>
            <a:endParaRPr lang="es-ES" sz="2800"/>
          </a:p>
        </p:txBody>
      </p:sp>
      <p:graphicFrame>
        <p:nvGraphicFramePr>
          <p:cNvPr id="103428" name="Group 4"/>
          <p:cNvGraphicFramePr>
            <a:graphicFrameLocks noGrp="1"/>
          </p:cNvGraphicFramePr>
          <p:nvPr>
            <p:ph sz="quarter" idx="2"/>
          </p:nvPr>
        </p:nvGraphicFramePr>
        <p:xfrm>
          <a:off x="1042988" y="2060575"/>
          <a:ext cx="2881312" cy="4389120"/>
        </p:xfrm>
        <a:graphic>
          <a:graphicData uri="http://schemas.openxmlformats.org/drawingml/2006/table">
            <a:tbl>
              <a:tblPr/>
              <a:tblGrid>
                <a:gridCol w="390525"/>
                <a:gridCol w="484187"/>
                <a:gridCol w="441325"/>
                <a:gridCol w="771525"/>
                <a:gridCol w="793750"/>
              </a:tblGrid>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A</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B</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C</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f</a:t>
                      </a:r>
                      <a:endParaRPr kumimoji="0" lang="es-ES" sz="26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f’</a:t>
                      </a:r>
                      <a:endParaRPr kumimoji="0" lang="es-ES" sz="26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38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endParaRPr kumimoji="0" lang="es-ES" sz="26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6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3494" name="Rectangle 70" descr="Rectangle: Click to edit Master text styles&#10;Second level&#10;Third level&#10;Fourth level&#10;Fifth level"/>
          <p:cNvSpPr>
            <a:spLocks noChangeArrowheads="1"/>
          </p:cNvSpPr>
          <p:nvPr/>
        </p:nvSpPr>
        <p:spPr bwMode="auto">
          <a:xfrm>
            <a:off x="4067175" y="1773238"/>
            <a:ext cx="4537075" cy="41148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110000"/>
              <a:buFont typeface="Wingdings" pitchFamily="2" charset="2"/>
              <a:buBlip>
                <a:blip r:embed="rId4"/>
              </a:buBlip>
            </a:pPr>
            <a:r>
              <a:rPr lang="es-MX" sz="2000" dirty="0"/>
              <a:t>Expansión en </a:t>
            </a:r>
            <a:r>
              <a:rPr lang="es-MX" sz="2000" dirty="0" err="1"/>
              <a:t>minitérminos</a:t>
            </a:r>
            <a:r>
              <a:rPr lang="es-MX" sz="2000" dirty="0"/>
              <a:t>:</a:t>
            </a:r>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r>
              <a:rPr lang="es-MX" sz="900" dirty="0"/>
              <a:t>.</a:t>
            </a:r>
            <a:endParaRPr lang="es-ES" sz="900" dirty="0"/>
          </a:p>
        </p:txBody>
      </p:sp>
      <p:graphicFrame>
        <p:nvGraphicFramePr>
          <p:cNvPr id="103495" name="Object 71"/>
          <p:cNvGraphicFramePr>
            <a:graphicFrameLocks noGrp="1" noChangeAspect="1"/>
          </p:cNvGraphicFramePr>
          <p:nvPr>
            <p:ph sz="quarter" idx="3"/>
          </p:nvPr>
        </p:nvGraphicFramePr>
        <p:xfrm>
          <a:off x="4356100" y="2205038"/>
          <a:ext cx="4464050" cy="1055687"/>
        </p:xfrm>
        <a:graphic>
          <a:graphicData uri="http://schemas.openxmlformats.org/presentationml/2006/ole">
            <mc:AlternateContent xmlns:mc="http://schemas.openxmlformats.org/markup-compatibility/2006">
              <mc:Choice xmlns:v="urn:schemas-microsoft-com:vml" Requires="v">
                <p:oleObj spid="_x0000_s103523" name="Ecuación" r:id="rId5" imgW="3009600" imgH="711000" progId="Equation.3">
                  <p:embed/>
                </p:oleObj>
              </mc:Choice>
              <mc:Fallback>
                <p:oleObj name="Ecuación" r:id="rId5" imgW="3009600" imgH="711000" progId="Equation.3">
                  <p:embed/>
                  <p:pic>
                    <p:nvPicPr>
                      <p:cNvPr id="0" name="Picture 7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2205038"/>
                        <a:ext cx="4464050" cy="1055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496" name="Object 72"/>
          <p:cNvGraphicFramePr>
            <a:graphicFrameLocks noChangeAspect="1"/>
          </p:cNvGraphicFramePr>
          <p:nvPr/>
        </p:nvGraphicFramePr>
        <p:xfrm>
          <a:off x="4356100" y="3644900"/>
          <a:ext cx="2736850" cy="334963"/>
        </p:xfrm>
        <a:graphic>
          <a:graphicData uri="http://schemas.openxmlformats.org/presentationml/2006/ole">
            <mc:AlternateContent xmlns:mc="http://schemas.openxmlformats.org/markup-compatibility/2006">
              <mc:Choice xmlns:v="urn:schemas-microsoft-com:vml" Requires="v">
                <p:oleObj spid="_x0000_s103524" name="Ecuación" r:id="rId7" imgW="1752480" imgH="215640" progId="Equation.3">
                  <p:embed/>
                </p:oleObj>
              </mc:Choice>
              <mc:Fallback>
                <p:oleObj name="Ecuación" r:id="rId7" imgW="1752480" imgH="215640" progId="Equation.3">
                  <p:embed/>
                  <p:pic>
                    <p:nvPicPr>
                      <p:cNvPr id="0" name="Picture 7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56100" y="3644900"/>
                        <a:ext cx="2736850"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497" name="Object 73"/>
          <p:cNvGraphicFramePr>
            <a:graphicFrameLocks noChangeAspect="1"/>
          </p:cNvGraphicFramePr>
          <p:nvPr/>
        </p:nvGraphicFramePr>
        <p:xfrm>
          <a:off x="4427538" y="4652963"/>
          <a:ext cx="4392612" cy="1016000"/>
        </p:xfrm>
        <a:graphic>
          <a:graphicData uri="http://schemas.openxmlformats.org/presentationml/2006/ole">
            <mc:AlternateContent xmlns:mc="http://schemas.openxmlformats.org/markup-compatibility/2006">
              <mc:Choice xmlns:v="urn:schemas-microsoft-com:vml" Requires="v">
                <p:oleObj spid="_x0000_s103525" name="Ecuación" r:id="rId9" imgW="2908080" imgH="672840" progId="Equation.3">
                  <p:embed/>
                </p:oleObj>
              </mc:Choice>
              <mc:Fallback>
                <p:oleObj name="Ecuación" r:id="rId9" imgW="2908080" imgH="672840" progId="Equation.3">
                  <p:embed/>
                  <p:pic>
                    <p:nvPicPr>
                      <p:cNvPr id="0" name="Picture 7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27538" y="4652963"/>
                        <a:ext cx="4392612" cy="1016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498" name="Object 74"/>
          <p:cNvGraphicFramePr>
            <a:graphicFrameLocks noChangeAspect="1"/>
          </p:cNvGraphicFramePr>
          <p:nvPr/>
        </p:nvGraphicFramePr>
        <p:xfrm>
          <a:off x="4500563" y="5876925"/>
          <a:ext cx="2447925" cy="363538"/>
        </p:xfrm>
        <a:graphic>
          <a:graphicData uri="http://schemas.openxmlformats.org/presentationml/2006/ole">
            <mc:AlternateContent xmlns:mc="http://schemas.openxmlformats.org/markup-compatibility/2006">
              <mc:Choice xmlns:v="urn:schemas-microsoft-com:vml" Requires="v">
                <p:oleObj spid="_x0000_s103526" name="Ecuación" r:id="rId11" imgW="1447560" imgH="215640" progId="Equation.3">
                  <p:embed/>
                </p:oleObj>
              </mc:Choice>
              <mc:Fallback>
                <p:oleObj name="Ecuación" r:id="rId11" imgW="1447560" imgH="215640" progId="Equation.3">
                  <p:embed/>
                  <p:pic>
                    <p:nvPicPr>
                      <p:cNvPr id="0" name="Picture 7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00563" y="5876925"/>
                        <a:ext cx="2447925"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7" name="Rectangle 70" descr="Rectangle: Click to edit Master text styles&#10;Second level&#10;Third level&#10;Fourth level&#10;Fifth level"/>
          <p:cNvSpPr>
            <a:spLocks noChangeArrowheads="1"/>
          </p:cNvSpPr>
          <p:nvPr/>
        </p:nvSpPr>
        <p:spPr bwMode="auto">
          <a:xfrm>
            <a:off x="4106891" y="4143380"/>
            <a:ext cx="4537075" cy="500066"/>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110000"/>
              <a:buFont typeface="Wingdings" pitchFamily="2" charset="2"/>
              <a:buBlip>
                <a:blip r:embed="rId4"/>
              </a:buBlip>
            </a:pPr>
            <a:r>
              <a:rPr lang="es-MX" sz="2000" dirty="0" smtClean="0"/>
              <a:t>Expansión en </a:t>
            </a:r>
            <a:r>
              <a:rPr lang="es-MX" sz="2000" dirty="0" err="1" smtClean="0"/>
              <a:t>maxitérminos</a:t>
            </a:r>
            <a:endParaRPr lang="es-MX" sz="2000" dirty="0" smtClean="0"/>
          </a:p>
          <a:p>
            <a:pPr marL="342900" indent="-342900">
              <a:lnSpc>
                <a:spcPct val="80000"/>
              </a:lnSpc>
              <a:spcBef>
                <a:spcPct val="20000"/>
              </a:spcBef>
              <a:buClr>
                <a:schemeClr val="hlink"/>
              </a:buClr>
              <a:buSzPct val="110000"/>
              <a:buFont typeface="Wingdings" pitchFamily="2" charset="2"/>
              <a:buNone/>
            </a:pPr>
            <a:endParaRPr lang="es-MX" sz="2000" dirty="0"/>
          </a:p>
          <a:p>
            <a:pPr marL="342900" indent="-342900">
              <a:lnSpc>
                <a:spcPct val="80000"/>
              </a:lnSpc>
              <a:spcBef>
                <a:spcPct val="20000"/>
              </a:spcBef>
              <a:buClr>
                <a:schemeClr val="hlink"/>
              </a:buClr>
              <a:buSzPct val="110000"/>
              <a:buFont typeface="Wingdings" pitchFamily="2" charset="2"/>
              <a:buNone/>
            </a:pPr>
            <a:r>
              <a:rPr lang="es-MX" sz="900" dirty="0"/>
              <a:t>.</a:t>
            </a:r>
            <a:endParaRPr lang="es-ES" sz="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4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4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4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4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609600" y="304800"/>
            <a:ext cx="7994650" cy="1143000"/>
          </a:xfrm>
          <a:noFill/>
          <a:ln/>
        </p:spPr>
        <p:txBody>
          <a:bodyPr/>
          <a:lstStyle/>
          <a:p>
            <a:r>
              <a:rPr lang="es-MX"/>
              <a:t>Minitérminos y Maxitérminos …</a:t>
            </a:r>
            <a:endParaRPr lang="es-ES"/>
          </a:p>
        </p:txBody>
      </p:sp>
      <p:sp>
        <p:nvSpPr>
          <p:cNvPr id="99331" name="Rectangle 3" descr="Rectangle: Click to edit Master text styles&#10;Second level&#10;Third level&#10;Fourth level&#10;Fifth level"/>
          <p:cNvSpPr>
            <a:spLocks noGrp="1" noChangeArrowheads="1"/>
          </p:cNvSpPr>
          <p:nvPr>
            <p:ph type="body" sz="half" idx="1"/>
          </p:nvPr>
        </p:nvSpPr>
        <p:spPr>
          <a:xfrm>
            <a:off x="611188" y="1484313"/>
            <a:ext cx="7837487" cy="876300"/>
          </a:xfrm>
        </p:spPr>
        <p:txBody>
          <a:bodyPr/>
          <a:lstStyle/>
          <a:p>
            <a:pPr>
              <a:lnSpc>
                <a:spcPct val="80000"/>
              </a:lnSpc>
            </a:pPr>
            <a:r>
              <a:rPr lang="es-MX" sz="1800"/>
              <a:t>A partir de una expansión de Minitérminos se puede obtener la expansión en Maxitérminos.</a:t>
            </a:r>
          </a:p>
          <a:p>
            <a:pPr>
              <a:lnSpc>
                <a:spcPct val="80000"/>
              </a:lnSpc>
            </a:pPr>
            <a:r>
              <a:rPr lang="es-MX" sz="1800"/>
              <a:t>A partir de una expansión de Maxitérminos se puede obtener la expansión en Minitérminos.</a:t>
            </a:r>
            <a:endParaRPr lang="es-ES" sz="1800"/>
          </a:p>
          <a:p>
            <a:pPr>
              <a:lnSpc>
                <a:spcPct val="80000"/>
              </a:lnSpc>
              <a:buFont typeface="Wingdings" pitchFamily="2" charset="2"/>
              <a:buNone/>
            </a:pPr>
            <a:endParaRPr lang="es-ES" sz="1800"/>
          </a:p>
        </p:txBody>
      </p:sp>
      <p:graphicFrame>
        <p:nvGraphicFramePr>
          <p:cNvPr id="99332" name="Object 4"/>
          <p:cNvGraphicFramePr>
            <a:graphicFrameLocks noGrp="1" noChangeAspect="1"/>
          </p:cNvGraphicFramePr>
          <p:nvPr>
            <p:ph sz="quarter" idx="2"/>
          </p:nvPr>
        </p:nvGraphicFramePr>
        <p:xfrm>
          <a:off x="900113" y="3068638"/>
          <a:ext cx="2843212" cy="382587"/>
        </p:xfrm>
        <a:graphic>
          <a:graphicData uri="http://schemas.openxmlformats.org/presentationml/2006/ole">
            <mc:AlternateContent xmlns:mc="http://schemas.openxmlformats.org/markup-compatibility/2006">
              <mc:Choice xmlns:v="urn:schemas-microsoft-com:vml" Requires="v">
                <p:oleObj spid="_x0000_s99416" name="Ecuación" r:id="rId4" imgW="1600200" imgH="215640" progId="Equation.3">
                  <p:embed/>
                </p:oleObj>
              </mc:Choice>
              <mc:Fallback>
                <p:oleObj name="Ecuación" r:id="rId4" imgW="1600200" imgH="2156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3068638"/>
                        <a:ext cx="2843212" cy="382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9333" name="Rectangle 5" descr="Rectangle: Click to edit Master text styles&#10;Second level&#10;Third level&#10;Fourth level&#10;Fifth level"/>
          <p:cNvSpPr>
            <a:spLocks noChangeArrowheads="1"/>
          </p:cNvSpPr>
          <p:nvPr/>
        </p:nvSpPr>
        <p:spPr bwMode="auto">
          <a:xfrm>
            <a:off x="755650" y="2743200"/>
            <a:ext cx="4537075" cy="41148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110000"/>
              <a:buFont typeface="Wingdings" pitchFamily="2" charset="2"/>
              <a:buNone/>
            </a:pPr>
            <a:r>
              <a:rPr lang="es-MX" sz="1800"/>
              <a:t>a) Obtenga la expresión en maxitérminos:</a:t>
            </a:r>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r>
              <a:rPr lang="es-MX" sz="1800"/>
              <a:t>b) Obtenga la tabla de verdad correspondiente:</a:t>
            </a:r>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r>
              <a:rPr lang="es-MX" sz="1800"/>
              <a:t>c) Obtenga la expresión en Minitérminos y Maxitérminos de f’:</a:t>
            </a:r>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r>
              <a:rPr lang="es-MX" sz="1800"/>
              <a:t>.</a:t>
            </a:r>
            <a:endParaRPr lang="es-ES" sz="1800"/>
          </a:p>
        </p:txBody>
      </p:sp>
      <p:graphicFrame>
        <p:nvGraphicFramePr>
          <p:cNvPr id="99334" name="Group 6"/>
          <p:cNvGraphicFramePr>
            <a:graphicFrameLocks noGrp="1"/>
          </p:cNvGraphicFramePr>
          <p:nvPr>
            <p:ph sz="quarter" idx="3"/>
          </p:nvPr>
        </p:nvGraphicFramePr>
        <p:xfrm>
          <a:off x="5435600" y="2349500"/>
          <a:ext cx="3095625" cy="3566160"/>
        </p:xfrm>
        <a:graphic>
          <a:graphicData uri="http://schemas.openxmlformats.org/drawingml/2006/table">
            <a:tbl>
              <a:tblPr/>
              <a:tblGrid>
                <a:gridCol w="420688"/>
                <a:gridCol w="519112"/>
                <a:gridCol w="474663"/>
                <a:gridCol w="828675"/>
                <a:gridCol w="852487"/>
              </a:tblGrid>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A</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B</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C</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f</a:t>
                      </a:r>
                      <a:endParaRPr kumimoji="0" lang="es-ES" sz="20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f’</a:t>
                      </a:r>
                      <a:endParaRPr kumimoji="0" lang="es-ES" sz="20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dirty="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99396" name="Object 68"/>
          <p:cNvGraphicFramePr>
            <a:graphicFrameLocks noChangeAspect="1"/>
          </p:cNvGraphicFramePr>
          <p:nvPr/>
        </p:nvGraphicFramePr>
        <p:xfrm>
          <a:off x="971550" y="5229225"/>
          <a:ext cx="2952750" cy="392113"/>
        </p:xfrm>
        <a:graphic>
          <a:graphicData uri="http://schemas.openxmlformats.org/presentationml/2006/ole">
            <mc:AlternateContent xmlns:mc="http://schemas.openxmlformats.org/markup-compatibility/2006">
              <mc:Choice xmlns:v="urn:schemas-microsoft-com:vml" Requires="v">
                <p:oleObj spid="_x0000_s99417" name="Ecuación" r:id="rId6" imgW="1625400" imgH="215640" progId="Equation.3">
                  <p:embed/>
                </p:oleObj>
              </mc:Choice>
              <mc:Fallback>
                <p:oleObj name="Ecuación" r:id="rId6" imgW="1625400" imgH="215640" progId="Equation.3">
                  <p:embed/>
                  <p:pic>
                    <p:nvPicPr>
                      <p:cNvPr id="0" name="Picture 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1550" y="5229225"/>
                        <a:ext cx="2952750"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397" name="Object 69"/>
          <p:cNvGraphicFramePr>
            <a:graphicFrameLocks noChangeAspect="1"/>
          </p:cNvGraphicFramePr>
          <p:nvPr/>
        </p:nvGraphicFramePr>
        <p:xfrm>
          <a:off x="971550" y="5805488"/>
          <a:ext cx="2879725" cy="396875"/>
        </p:xfrm>
        <a:graphic>
          <a:graphicData uri="http://schemas.openxmlformats.org/presentationml/2006/ole">
            <mc:AlternateContent xmlns:mc="http://schemas.openxmlformats.org/markup-compatibility/2006">
              <mc:Choice xmlns:v="urn:schemas-microsoft-com:vml" Requires="v">
                <p:oleObj spid="_x0000_s99418" name="Ecuación" r:id="rId8" imgW="1562040" imgH="215640" progId="Equation.3">
                  <p:embed/>
                </p:oleObj>
              </mc:Choice>
              <mc:Fallback>
                <p:oleObj name="Ecuación" r:id="rId8" imgW="1562040" imgH="215640" progId="Equation.3">
                  <p:embed/>
                  <p:pic>
                    <p:nvPicPr>
                      <p:cNvPr id="0" name="Picture 6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1550" y="5805488"/>
                        <a:ext cx="2879725" cy="396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609600" y="304800"/>
            <a:ext cx="7994650" cy="1143000"/>
          </a:xfrm>
          <a:noFill/>
          <a:ln/>
        </p:spPr>
        <p:txBody>
          <a:bodyPr/>
          <a:lstStyle/>
          <a:p>
            <a:r>
              <a:rPr lang="es-MX"/>
              <a:t>Minitérminos y Maxitérminos …</a:t>
            </a:r>
            <a:endParaRPr lang="es-ES"/>
          </a:p>
        </p:txBody>
      </p:sp>
      <p:sp>
        <p:nvSpPr>
          <p:cNvPr id="101379" name="Rectangle 3" descr="Rectangle: Click to edit Master text styles&#10;Second level&#10;Third level&#10;Fourth level&#10;Fifth level"/>
          <p:cNvSpPr>
            <a:spLocks noGrp="1" noChangeArrowheads="1"/>
          </p:cNvSpPr>
          <p:nvPr>
            <p:ph type="body" sz="half" idx="1"/>
          </p:nvPr>
        </p:nvSpPr>
        <p:spPr>
          <a:xfrm>
            <a:off x="611188" y="1484313"/>
            <a:ext cx="7837487" cy="876300"/>
          </a:xfrm>
        </p:spPr>
        <p:txBody>
          <a:bodyPr/>
          <a:lstStyle/>
          <a:p>
            <a:pPr>
              <a:lnSpc>
                <a:spcPct val="80000"/>
              </a:lnSpc>
            </a:pPr>
            <a:r>
              <a:rPr lang="es-MX" sz="1800"/>
              <a:t>A partir de una expansión de Minitérminos se puede obtener la expansión en Maxitérminos.</a:t>
            </a:r>
          </a:p>
          <a:p>
            <a:pPr>
              <a:lnSpc>
                <a:spcPct val="80000"/>
              </a:lnSpc>
            </a:pPr>
            <a:r>
              <a:rPr lang="es-MX" sz="1800"/>
              <a:t>A partir de una expansión de Maxitérminos se puede obtener la expansión en Minitérminos.</a:t>
            </a:r>
            <a:endParaRPr lang="es-ES" sz="1800"/>
          </a:p>
          <a:p>
            <a:pPr>
              <a:lnSpc>
                <a:spcPct val="80000"/>
              </a:lnSpc>
              <a:buFont typeface="Wingdings" pitchFamily="2" charset="2"/>
              <a:buNone/>
            </a:pPr>
            <a:endParaRPr lang="es-ES" sz="1800"/>
          </a:p>
        </p:txBody>
      </p:sp>
      <p:graphicFrame>
        <p:nvGraphicFramePr>
          <p:cNvPr id="101380" name="Object 4"/>
          <p:cNvGraphicFramePr>
            <a:graphicFrameLocks noGrp="1" noChangeAspect="1"/>
          </p:cNvGraphicFramePr>
          <p:nvPr>
            <p:ph sz="quarter" idx="2"/>
          </p:nvPr>
        </p:nvGraphicFramePr>
        <p:xfrm>
          <a:off x="900113" y="3068638"/>
          <a:ext cx="2843212" cy="382587"/>
        </p:xfrm>
        <a:graphic>
          <a:graphicData uri="http://schemas.openxmlformats.org/presentationml/2006/ole">
            <mc:AlternateContent xmlns:mc="http://schemas.openxmlformats.org/markup-compatibility/2006">
              <mc:Choice xmlns:v="urn:schemas-microsoft-com:vml" Requires="v">
                <p:oleObj spid="_x0000_s101464" name="Ecuación" r:id="rId4" imgW="1600200" imgH="215640" progId="Equation.3">
                  <p:embed/>
                </p:oleObj>
              </mc:Choice>
              <mc:Fallback>
                <p:oleObj name="Ecuación" r:id="rId4" imgW="1600200" imgH="2156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3068638"/>
                        <a:ext cx="2843212" cy="382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1381" name="Rectangle 5" descr="Rectangle: Click to edit Master text styles&#10;Second level&#10;Third level&#10;Fourth level&#10;Fifth level"/>
          <p:cNvSpPr>
            <a:spLocks noChangeArrowheads="1"/>
          </p:cNvSpPr>
          <p:nvPr/>
        </p:nvSpPr>
        <p:spPr bwMode="auto">
          <a:xfrm>
            <a:off x="755650" y="2743200"/>
            <a:ext cx="4537075" cy="4114800"/>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110000"/>
              <a:buFont typeface="Wingdings" pitchFamily="2" charset="2"/>
              <a:buNone/>
            </a:pPr>
            <a:r>
              <a:rPr lang="es-MX" sz="1800"/>
              <a:t>a) Obtenga la expresión en maxitérminos:</a:t>
            </a:r>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r>
              <a:rPr lang="es-MX" sz="1800"/>
              <a:t>b) Obtenga la tabla de verdad correspondiente:</a:t>
            </a:r>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r>
              <a:rPr lang="es-MX" sz="1800"/>
              <a:t>c) Obtenga la expresión en Minitérminos y Maxitérminos de f’:</a:t>
            </a:r>
          </a:p>
          <a:p>
            <a:pPr marL="342900" indent="-342900">
              <a:lnSpc>
                <a:spcPct val="80000"/>
              </a:lnSpc>
              <a:spcBef>
                <a:spcPct val="20000"/>
              </a:spcBef>
              <a:buClr>
                <a:schemeClr val="hlink"/>
              </a:buClr>
              <a:buSzPct val="110000"/>
              <a:buFont typeface="Wingdings" pitchFamily="2" charset="2"/>
              <a:buNone/>
            </a:pPr>
            <a:endParaRPr lang="es-MX" sz="1800"/>
          </a:p>
          <a:p>
            <a:pPr marL="342900" indent="-342900">
              <a:lnSpc>
                <a:spcPct val="80000"/>
              </a:lnSpc>
              <a:spcBef>
                <a:spcPct val="20000"/>
              </a:spcBef>
              <a:buClr>
                <a:schemeClr val="hlink"/>
              </a:buClr>
              <a:buSzPct val="110000"/>
              <a:buFont typeface="Wingdings" pitchFamily="2" charset="2"/>
              <a:buNone/>
            </a:pPr>
            <a:r>
              <a:rPr lang="es-MX" sz="1800"/>
              <a:t>.</a:t>
            </a:r>
            <a:endParaRPr lang="es-ES" sz="1800"/>
          </a:p>
        </p:txBody>
      </p:sp>
      <p:graphicFrame>
        <p:nvGraphicFramePr>
          <p:cNvPr id="101382" name="Group 6"/>
          <p:cNvGraphicFramePr>
            <a:graphicFrameLocks noGrp="1"/>
          </p:cNvGraphicFramePr>
          <p:nvPr>
            <p:ph sz="quarter" idx="3"/>
          </p:nvPr>
        </p:nvGraphicFramePr>
        <p:xfrm>
          <a:off x="5435600" y="2349500"/>
          <a:ext cx="3095625" cy="3566160"/>
        </p:xfrm>
        <a:graphic>
          <a:graphicData uri="http://schemas.openxmlformats.org/drawingml/2006/table">
            <a:tbl>
              <a:tblPr/>
              <a:tblGrid>
                <a:gridCol w="420688"/>
                <a:gridCol w="519112"/>
                <a:gridCol w="474663"/>
                <a:gridCol w="828675"/>
                <a:gridCol w="852487"/>
              </a:tblGrid>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A</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B</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C</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f</a:t>
                      </a:r>
                      <a:endParaRPr kumimoji="0" lang="es-ES" sz="20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f’</a:t>
                      </a:r>
                      <a:endParaRPr kumimoji="0" lang="es-ES" sz="20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06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000" b="0" i="0" u="none" strike="noStrike" cap="none" normalizeH="0" baseline="0" smtClean="0">
                          <a:ln>
                            <a:noFill/>
                          </a:ln>
                          <a:solidFill>
                            <a:schemeClr val="tx1"/>
                          </a:solidFill>
                          <a:effectLst/>
                          <a:latin typeface="Tahoma"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01444" name="Object 68"/>
          <p:cNvGraphicFramePr>
            <a:graphicFrameLocks noChangeAspect="1"/>
          </p:cNvGraphicFramePr>
          <p:nvPr/>
        </p:nvGraphicFramePr>
        <p:xfrm>
          <a:off x="971550" y="5229225"/>
          <a:ext cx="2952750" cy="392113"/>
        </p:xfrm>
        <a:graphic>
          <a:graphicData uri="http://schemas.openxmlformats.org/presentationml/2006/ole">
            <mc:AlternateContent xmlns:mc="http://schemas.openxmlformats.org/markup-compatibility/2006">
              <mc:Choice xmlns:v="urn:schemas-microsoft-com:vml" Requires="v">
                <p:oleObj spid="_x0000_s101465" name="Ecuación" r:id="rId6" imgW="1625400" imgH="215640" progId="Equation.3">
                  <p:embed/>
                </p:oleObj>
              </mc:Choice>
              <mc:Fallback>
                <p:oleObj name="Ecuación" r:id="rId6" imgW="1625400" imgH="215640" progId="Equation.3">
                  <p:embed/>
                  <p:pic>
                    <p:nvPicPr>
                      <p:cNvPr id="0" name="Picture 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1550" y="5229225"/>
                        <a:ext cx="2952750"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1445" name="Object 69"/>
          <p:cNvGraphicFramePr>
            <a:graphicFrameLocks noChangeAspect="1"/>
          </p:cNvGraphicFramePr>
          <p:nvPr/>
        </p:nvGraphicFramePr>
        <p:xfrm>
          <a:off x="971550" y="5805488"/>
          <a:ext cx="2879725" cy="396875"/>
        </p:xfrm>
        <a:graphic>
          <a:graphicData uri="http://schemas.openxmlformats.org/presentationml/2006/ole">
            <mc:AlternateContent xmlns:mc="http://schemas.openxmlformats.org/markup-compatibility/2006">
              <mc:Choice xmlns:v="urn:schemas-microsoft-com:vml" Requires="v">
                <p:oleObj spid="_x0000_s101466" name="Ecuación" r:id="rId8" imgW="1562040" imgH="215640" progId="Equation.3">
                  <p:embed/>
                </p:oleObj>
              </mc:Choice>
              <mc:Fallback>
                <p:oleObj name="Ecuación" r:id="rId8" imgW="1562040" imgH="215640" progId="Equation.3">
                  <p:embed/>
                  <p:pic>
                    <p:nvPicPr>
                      <p:cNvPr id="0" name="Picture 6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1550" y="5805488"/>
                        <a:ext cx="2879725" cy="396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09600" y="304800"/>
            <a:ext cx="7994650" cy="1143000"/>
          </a:xfrm>
          <a:noFill/>
          <a:ln/>
        </p:spPr>
        <p:txBody>
          <a:bodyPr/>
          <a:lstStyle/>
          <a:p>
            <a:r>
              <a:rPr lang="es-MX"/>
              <a:t>Minitérminos y Maxitérminos …</a:t>
            </a:r>
            <a:endParaRPr lang="es-ES"/>
          </a:p>
        </p:txBody>
      </p:sp>
      <p:sp>
        <p:nvSpPr>
          <p:cNvPr id="76803" name="Rectangle 3" descr="Rectangle: Click to edit Master text styles&#10;Second level&#10;Third level&#10;Fourth level&#10;Fifth level"/>
          <p:cNvSpPr>
            <a:spLocks noGrp="1" noChangeArrowheads="1"/>
          </p:cNvSpPr>
          <p:nvPr>
            <p:ph type="body" sz="half" idx="1"/>
          </p:nvPr>
        </p:nvSpPr>
        <p:spPr>
          <a:xfrm>
            <a:off x="611188" y="1484313"/>
            <a:ext cx="7837487" cy="876300"/>
          </a:xfrm>
        </p:spPr>
        <p:txBody>
          <a:bodyPr/>
          <a:lstStyle/>
          <a:p>
            <a:r>
              <a:rPr lang="es-MX" sz="1800"/>
              <a:t>Cualquier expresión booleana puede ser expandida en minitérminos (usando X+X’=1) o en maxitérminos (usando XX’=0)</a:t>
            </a:r>
            <a:endParaRPr lang="es-ES" sz="1800"/>
          </a:p>
        </p:txBody>
      </p:sp>
      <p:graphicFrame>
        <p:nvGraphicFramePr>
          <p:cNvPr id="76804" name="Object 4"/>
          <p:cNvGraphicFramePr>
            <a:graphicFrameLocks noGrp="1" noChangeAspect="1"/>
          </p:cNvGraphicFramePr>
          <p:nvPr>
            <p:ph sz="quarter" idx="2"/>
          </p:nvPr>
        </p:nvGraphicFramePr>
        <p:xfrm>
          <a:off x="611188" y="3284538"/>
          <a:ext cx="7993062" cy="2305050"/>
        </p:xfrm>
        <a:graphic>
          <a:graphicData uri="http://schemas.openxmlformats.org/presentationml/2006/ole">
            <mc:AlternateContent xmlns:mc="http://schemas.openxmlformats.org/markup-compatibility/2006">
              <mc:Choice xmlns:v="urn:schemas-microsoft-com:vml" Requires="v">
                <p:oleObj spid="_x0000_s76811" name="Ecuación" r:id="rId4" imgW="4622760" imgH="1346040" progId="Equation.3">
                  <p:embed/>
                </p:oleObj>
              </mc:Choice>
              <mc:Fallback>
                <p:oleObj name="Ecuación" r:id="rId4" imgW="4622760" imgH="13460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3284538"/>
                        <a:ext cx="7993062" cy="2305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05" name="Rectangle 5" descr="Rectangle: Click to edit Master text styles&#10;Second level&#10;Third level&#10;Fourth level&#10;Fifth level"/>
          <p:cNvSpPr>
            <a:spLocks noChangeArrowheads="1"/>
          </p:cNvSpPr>
          <p:nvPr/>
        </p:nvSpPr>
        <p:spPr bwMode="auto">
          <a:xfrm>
            <a:off x="827088" y="2492375"/>
            <a:ext cx="5257800" cy="865188"/>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110000"/>
              <a:buFont typeface="Wingdings" pitchFamily="2" charset="2"/>
              <a:buNone/>
            </a:pPr>
            <a:r>
              <a:rPr lang="es-MX" sz="1800"/>
              <a:t>Ej. Encuentre una expansión en minitérminos de f(A,B,C) = A’(B’+C)+A</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609600" y="304800"/>
            <a:ext cx="7994650" cy="1143000"/>
          </a:xfrm>
          <a:noFill/>
          <a:ln/>
        </p:spPr>
        <p:txBody>
          <a:bodyPr/>
          <a:lstStyle/>
          <a:p>
            <a:r>
              <a:rPr lang="es-MX"/>
              <a:t>Minitérminos y Maxitérminos …</a:t>
            </a:r>
            <a:endParaRPr lang="es-ES"/>
          </a:p>
        </p:txBody>
      </p:sp>
      <p:graphicFrame>
        <p:nvGraphicFramePr>
          <p:cNvPr id="77828" name="Object 4"/>
          <p:cNvGraphicFramePr>
            <a:graphicFrameLocks noGrp="1" noChangeAspect="1"/>
          </p:cNvGraphicFramePr>
          <p:nvPr>
            <p:ph sz="quarter" idx="2"/>
          </p:nvPr>
        </p:nvGraphicFramePr>
        <p:xfrm>
          <a:off x="923925" y="2871788"/>
          <a:ext cx="7392988" cy="2051050"/>
        </p:xfrm>
        <a:graphic>
          <a:graphicData uri="http://schemas.openxmlformats.org/presentationml/2006/ole">
            <mc:AlternateContent xmlns:mc="http://schemas.openxmlformats.org/markup-compatibility/2006">
              <mc:Choice xmlns:v="urn:schemas-microsoft-com:vml" Requires="v">
                <p:oleObj spid="_x0000_s77835" name="Ecuación" r:id="rId4" imgW="4851360" imgH="1346040" progId="Equation.3">
                  <p:embed/>
                </p:oleObj>
              </mc:Choice>
              <mc:Fallback>
                <p:oleObj name="Ecuación" r:id="rId4" imgW="4851360" imgH="13460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925" y="2871788"/>
                        <a:ext cx="7392988" cy="2051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7829" name="Rectangle 5" descr="Rectangle: Click to edit Master text styles&#10;Second level&#10;Third level&#10;Fourth level&#10;Fifth level"/>
          <p:cNvSpPr>
            <a:spLocks noChangeArrowheads="1"/>
          </p:cNvSpPr>
          <p:nvPr/>
        </p:nvSpPr>
        <p:spPr bwMode="auto">
          <a:xfrm>
            <a:off x="611188" y="1557338"/>
            <a:ext cx="5257800" cy="865187"/>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110000"/>
              <a:buFont typeface="Wingdings" pitchFamily="2" charset="2"/>
              <a:buNone/>
            </a:pPr>
            <a:r>
              <a:rPr lang="es-MX" sz="1800"/>
              <a:t>Ej. Encuentre una expansión en maxitérminos de f(A,B,C) = AB’C+A’C</a:t>
            </a:r>
          </a:p>
        </p:txBody>
      </p:sp>
      <p:sp>
        <p:nvSpPr>
          <p:cNvPr id="5" name="4 CuadroTexto"/>
          <p:cNvSpPr txBox="1"/>
          <p:nvPr/>
        </p:nvSpPr>
        <p:spPr>
          <a:xfrm>
            <a:off x="5220072" y="1988840"/>
            <a:ext cx="2877711" cy="1200329"/>
          </a:xfrm>
          <a:prstGeom prst="rect">
            <a:avLst/>
          </a:prstGeom>
          <a:noFill/>
          <a:ln>
            <a:solidFill>
              <a:schemeClr val="tx2">
                <a:lumMod val="60000"/>
                <a:lumOff val="40000"/>
              </a:schemeClr>
            </a:solidFill>
          </a:ln>
        </p:spPr>
        <p:txBody>
          <a:bodyPr wrap="none" rtlCol="0">
            <a:spAutoFit/>
          </a:bodyPr>
          <a:lstStyle/>
          <a:p>
            <a:r>
              <a:rPr lang="es-MX" dirty="0" smtClean="0"/>
              <a:t>(</a:t>
            </a:r>
            <a:r>
              <a:rPr lang="es-MX" dirty="0" err="1" smtClean="0"/>
              <a:t>x+y</a:t>
            </a:r>
            <a:r>
              <a:rPr lang="es-MX" dirty="0" smtClean="0"/>
              <a:t>)(</a:t>
            </a:r>
            <a:r>
              <a:rPr lang="es-MX" dirty="0" err="1" smtClean="0"/>
              <a:t>x’+z</a:t>
            </a:r>
            <a:r>
              <a:rPr lang="es-MX" dirty="0" smtClean="0"/>
              <a:t>)=</a:t>
            </a:r>
            <a:r>
              <a:rPr lang="es-MX" dirty="0" err="1" smtClean="0"/>
              <a:t>xz+x’y</a:t>
            </a:r>
            <a:endParaRPr lang="es-MX" dirty="0" smtClean="0"/>
          </a:p>
          <a:p>
            <a:r>
              <a:rPr lang="es-MX" dirty="0" err="1" smtClean="0"/>
              <a:t>x+yz</a:t>
            </a:r>
            <a:r>
              <a:rPr lang="es-MX" dirty="0" smtClean="0"/>
              <a:t>=(</a:t>
            </a:r>
            <a:r>
              <a:rPr lang="es-MX" dirty="0" err="1" smtClean="0"/>
              <a:t>x+y</a:t>
            </a:r>
            <a:r>
              <a:rPr lang="es-MX" dirty="0" smtClean="0"/>
              <a:t>)(</a:t>
            </a:r>
            <a:r>
              <a:rPr lang="es-MX" dirty="0" err="1" smtClean="0"/>
              <a:t>x+z</a:t>
            </a:r>
            <a:r>
              <a:rPr lang="es-MX" dirty="0" smtClean="0"/>
              <a:t>)</a:t>
            </a:r>
          </a:p>
          <a:p>
            <a:r>
              <a:rPr lang="es-MX" dirty="0" err="1" smtClean="0"/>
              <a:t>xx</a:t>
            </a:r>
            <a:r>
              <a:rPr lang="es-MX" dirty="0" smtClean="0"/>
              <a:t>’=0</a:t>
            </a:r>
            <a:endParaRPr lang="es-MX"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4" name="Rectangle 6"/>
          <p:cNvSpPr>
            <a:spLocks noGrp="1" noChangeArrowheads="1"/>
          </p:cNvSpPr>
          <p:nvPr>
            <p:ph type="title"/>
          </p:nvPr>
        </p:nvSpPr>
        <p:spPr/>
        <p:txBody>
          <a:bodyPr/>
          <a:lstStyle/>
          <a:p>
            <a:r>
              <a:rPr lang="es-MX"/>
              <a:t>Decodificadores</a:t>
            </a:r>
            <a:endParaRPr lang="es-ES"/>
          </a:p>
        </p:txBody>
      </p:sp>
      <p:sp>
        <p:nvSpPr>
          <p:cNvPr id="78855" name="Rectangle 7" descr="Rectangle: Click to edit Master text styles&#10;Second level&#10;Third level&#10;Fourth level&#10;Fifth level"/>
          <p:cNvSpPr>
            <a:spLocks noGrp="1" noChangeArrowheads="1"/>
          </p:cNvSpPr>
          <p:nvPr>
            <p:ph type="body" idx="1"/>
          </p:nvPr>
        </p:nvSpPr>
        <p:spPr/>
        <p:txBody>
          <a:bodyPr/>
          <a:lstStyle/>
          <a:p>
            <a:r>
              <a:rPr lang="es-ES_tradnl" sz="2800"/>
              <a:t>Un decodificador es un circuito integrado que genera todos los minitérminos correspondientes a </a:t>
            </a:r>
            <a:r>
              <a:rPr lang="es-ES_tradnl" sz="2800" i="1"/>
              <a:t>n</a:t>
            </a:r>
            <a:r>
              <a:rPr lang="es-ES_tradnl" sz="2800"/>
              <a:t> entradas:</a:t>
            </a:r>
            <a:r>
              <a:rPr lang="es-ES_tradnl"/>
              <a:t> </a:t>
            </a:r>
            <a:endParaRPr lang="es-ES"/>
          </a:p>
        </p:txBody>
      </p:sp>
      <p:pic>
        <p:nvPicPr>
          <p:cNvPr id="78857" name="Picture 9" descr="Decodi9"/>
          <p:cNvPicPr>
            <a:picLocks noChangeAspect="1" noChangeArrowheads="1"/>
          </p:cNvPicPr>
          <p:nvPr/>
        </p:nvPicPr>
        <p:blipFill>
          <a:blip r:embed="rId3" cstate="print"/>
          <a:srcRect/>
          <a:stretch>
            <a:fillRect/>
          </a:stretch>
        </p:blipFill>
        <p:spPr bwMode="auto">
          <a:xfrm>
            <a:off x="3394075" y="3500438"/>
            <a:ext cx="2833688" cy="309721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ES"/>
              <a:t>Historia</a:t>
            </a:r>
          </a:p>
        </p:txBody>
      </p:sp>
      <p:sp>
        <p:nvSpPr>
          <p:cNvPr id="3075" name="Rectangle 3" descr="Rectangle: Click to edit Master text styles&#10;Second level&#10;Third level&#10;Fourth level&#10;Fifth level"/>
          <p:cNvSpPr>
            <a:spLocks noGrp="1" noChangeArrowheads="1"/>
          </p:cNvSpPr>
          <p:nvPr>
            <p:ph type="body" idx="1"/>
          </p:nvPr>
        </p:nvSpPr>
        <p:spPr>
          <a:xfrm>
            <a:off x="755650" y="1557338"/>
            <a:ext cx="7772400" cy="4114800"/>
          </a:xfrm>
        </p:spPr>
        <p:txBody>
          <a:bodyPr/>
          <a:lstStyle/>
          <a:p>
            <a:pPr>
              <a:lnSpc>
                <a:spcPct val="80000"/>
              </a:lnSpc>
            </a:pPr>
            <a:r>
              <a:rPr lang="es-ES_tradnl" sz="2800"/>
              <a:t>En 1849 George Boole</a:t>
            </a:r>
            <a:r>
              <a:rPr lang="es-ES_tradnl" sz="2800">
                <a:hlinkClick r:id="rId3" action="ppaction://hlinkfile"/>
              </a:rPr>
              <a:t>[1]</a:t>
            </a:r>
            <a:r>
              <a:rPr lang="es-ES_tradnl" sz="2800"/>
              <a:t> presentó una formulación algebraica de los procesos del pensamiento lógico y el razonamiento a la que se le llamó </a:t>
            </a:r>
            <a:r>
              <a:rPr lang="es-ES_tradnl" sz="2800" b="1"/>
              <a:t>Álgebra Booleana</a:t>
            </a:r>
            <a:r>
              <a:rPr lang="es-ES_tradnl" sz="2800"/>
              <a:t>. En esta obra Boole introduce la utilización de símbolos en vez de palabras para el estudio de la Lógica. </a:t>
            </a:r>
          </a:p>
          <a:p>
            <a:pPr>
              <a:lnSpc>
                <a:spcPct val="80000"/>
              </a:lnSpc>
            </a:pPr>
            <a:endParaRPr lang="es-ES_tradnl" sz="2800"/>
          </a:p>
          <a:p>
            <a:pPr>
              <a:lnSpc>
                <a:spcPct val="80000"/>
              </a:lnSpc>
            </a:pPr>
            <a:r>
              <a:rPr lang="es-ES_tradnl" sz="2800"/>
              <a:t>En 1938 C.E. Shannon</a:t>
            </a:r>
            <a:r>
              <a:rPr lang="es-ES_tradnl" sz="2800">
                <a:hlinkClick r:id="rId3" action="ppaction://hlinkfile"/>
              </a:rPr>
              <a:t>[2]</a:t>
            </a:r>
            <a:r>
              <a:rPr lang="es-ES_tradnl" sz="2800"/>
              <a:t> observó que el álgebra de Boole podía ser utilizada para el análisis de circuitos eléctricos biestables.</a:t>
            </a:r>
            <a:r>
              <a:rPr lang="es-ES" sz="2800"/>
              <a:t> </a:t>
            </a:r>
          </a:p>
          <a:p>
            <a:pPr>
              <a:lnSpc>
                <a:spcPct val="80000"/>
              </a:lnSpc>
              <a:buFont typeface="Wingdings" pitchFamily="2" charset="2"/>
              <a:buNone/>
            </a:pPr>
            <a:endParaRPr lang="es-ES" sz="1400"/>
          </a:p>
        </p:txBody>
      </p:sp>
      <p:sp>
        <p:nvSpPr>
          <p:cNvPr id="3076" name="Text Box 4"/>
          <p:cNvSpPr txBox="1">
            <a:spLocks noChangeArrowheads="1"/>
          </p:cNvSpPr>
          <p:nvPr/>
        </p:nvSpPr>
        <p:spPr bwMode="auto">
          <a:xfrm>
            <a:off x="395288" y="5661248"/>
            <a:ext cx="8497887" cy="639763"/>
          </a:xfrm>
          <a:prstGeom prst="rect">
            <a:avLst/>
          </a:prstGeom>
          <a:noFill/>
          <a:ln w="9525">
            <a:noFill/>
            <a:miter lim="800000"/>
            <a:headEnd/>
            <a:tailEnd/>
          </a:ln>
          <a:effectLst/>
        </p:spPr>
        <p:txBody>
          <a:bodyPr>
            <a:spAutoFit/>
          </a:bodyPr>
          <a:lstStyle/>
          <a:p>
            <a:r>
              <a:rPr lang="es-ES_tradnl" sz="1200" dirty="0">
                <a:hlinkClick r:id="rId3" action="ppaction://hlinkfile"/>
              </a:rPr>
              <a:t>[1]</a:t>
            </a:r>
            <a:r>
              <a:rPr lang="en-US" sz="1200" dirty="0"/>
              <a:t>Boole, G., </a:t>
            </a:r>
            <a:r>
              <a:rPr lang="en-US" sz="1200" i="1" dirty="0"/>
              <a:t>An Investigation of the Laws of Thought, on Which Are Founded the Mathematical Theories of Logic and Probability</a:t>
            </a:r>
            <a:r>
              <a:rPr lang="en-US" sz="1200" dirty="0"/>
              <a:t>, 1849. Reprinted by Dover Publications, Inc. New York, 1954. </a:t>
            </a:r>
            <a:endParaRPr lang="es-ES_tradnl" sz="1200" dirty="0">
              <a:hlinkClick r:id="rId3" action="ppaction://hlinkfile"/>
            </a:endParaRPr>
          </a:p>
          <a:p>
            <a:r>
              <a:rPr lang="es-ES_tradnl" sz="1200" dirty="0">
                <a:hlinkClick r:id="rId3" action="ppaction://hlinkfile"/>
              </a:rPr>
              <a:t>[2]</a:t>
            </a:r>
            <a:r>
              <a:rPr lang="en-US" sz="1200" dirty="0"/>
              <a:t>Shannon, C. E., </a:t>
            </a:r>
            <a:r>
              <a:rPr lang="en-US" sz="1200" i="1" dirty="0"/>
              <a:t>"A symbolic analysis of relay and switching circuits"</a:t>
            </a:r>
            <a:r>
              <a:rPr lang="en-US" sz="1200" dirty="0"/>
              <a:t>, Trans. Am. Inst. </a:t>
            </a:r>
            <a:r>
              <a:rPr lang="en-US" sz="1200" dirty="0" err="1"/>
              <a:t>Electr</a:t>
            </a:r>
            <a:r>
              <a:rPr lang="en-US" sz="1200" dirty="0"/>
              <a:t>. </a:t>
            </a:r>
            <a:r>
              <a:rPr lang="es-ES_tradnl" sz="1200" dirty="0" err="1"/>
              <a:t>Eng</a:t>
            </a:r>
            <a:r>
              <a:rPr lang="es-ES_tradnl" sz="1200" dirty="0"/>
              <a:t>., 57 (1938), 713-723.</a:t>
            </a:r>
            <a:endParaRPr lang="es-ES" sz="1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s-MX"/>
              <a:t>Decodificadores …</a:t>
            </a:r>
            <a:endParaRPr lang="es-ES"/>
          </a:p>
        </p:txBody>
      </p:sp>
      <p:sp>
        <p:nvSpPr>
          <p:cNvPr id="81923" name="Rectangle 3" descr="Rectangle: Click to edit Master text styles&#10;Second level&#10;Third level&#10;Fourth level&#10;Fifth level"/>
          <p:cNvSpPr>
            <a:spLocks noGrp="1" noChangeArrowheads="1"/>
          </p:cNvSpPr>
          <p:nvPr>
            <p:ph type="body" idx="1"/>
          </p:nvPr>
        </p:nvSpPr>
        <p:spPr/>
        <p:txBody>
          <a:bodyPr/>
          <a:lstStyle/>
          <a:p>
            <a:r>
              <a:rPr lang="es-ES_tradnl"/>
              <a:t>En la siguiente figura se muestra un decodificador 2-4:</a:t>
            </a:r>
            <a:r>
              <a:rPr lang="es-ES"/>
              <a:t> </a:t>
            </a:r>
          </a:p>
        </p:txBody>
      </p:sp>
      <p:pic>
        <p:nvPicPr>
          <p:cNvPr id="81925" name="Picture 5" descr="Decodi11"/>
          <p:cNvPicPr>
            <a:picLocks noChangeAspect="1" noChangeArrowheads="1"/>
          </p:cNvPicPr>
          <p:nvPr/>
        </p:nvPicPr>
        <p:blipFill>
          <a:blip r:embed="rId3" cstate="print"/>
          <a:srcRect/>
          <a:stretch>
            <a:fillRect/>
          </a:stretch>
        </p:blipFill>
        <p:spPr bwMode="auto">
          <a:xfrm>
            <a:off x="2484438" y="3321050"/>
            <a:ext cx="4103687" cy="2844800"/>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s-MX"/>
              <a:t>Decodificadores …</a:t>
            </a:r>
            <a:endParaRPr lang="es-ES"/>
          </a:p>
        </p:txBody>
      </p:sp>
      <p:sp>
        <p:nvSpPr>
          <p:cNvPr id="82947" name="Rectangle 3" descr="Rectangle: Click to edit Master text styles&#10;Second level&#10;Third level&#10;Fourth level&#10;Fifth level"/>
          <p:cNvSpPr>
            <a:spLocks noGrp="1" noChangeArrowheads="1"/>
          </p:cNvSpPr>
          <p:nvPr>
            <p:ph type="body" idx="1"/>
          </p:nvPr>
        </p:nvSpPr>
        <p:spPr/>
        <p:txBody>
          <a:bodyPr/>
          <a:lstStyle/>
          <a:p>
            <a:r>
              <a:rPr lang="es-ES_tradnl" b="1"/>
              <a:t>Ejemplo</a:t>
            </a:r>
            <a:r>
              <a:rPr lang="es-ES_tradnl"/>
              <a:t>. Implemente    		utilizando un decodificador: </a:t>
            </a:r>
            <a:endParaRPr lang="es-ES"/>
          </a:p>
        </p:txBody>
      </p:sp>
      <p:pic>
        <p:nvPicPr>
          <p:cNvPr id="82949" name="Picture 5" descr="Decodi13"/>
          <p:cNvPicPr>
            <a:picLocks noChangeAspect="1" noChangeArrowheads="1"/>
          </p:cNvPicPr>
          <p:nvPr/>
        </p:nvPicPr>
        <p:blipFill>
          <a:blip r:embed="rId3" cstate="print"/>
          <a:srcRect/>
          <a:stretch>
            <a:fillRect/>
          </a:stretch>
        </p:blipFill>
        <p:spPr bwMode="auto">
          <a:xfrm>
            <a:off x="2411413" y="3357563"/>
            <a:ext cx="4392612" cy="2767012"/>
          </a:xfrm>
          <a:prstGeom prst="rect">
            <a:avLst/>
          </a:prstGeom>
          <a:noFill/>
        </p:spPr>
      </p:pic>
      <p:pic>
        <p:nvPicPr>
          <p:cNvPr id="82950" name="Picture 6" descr="Decodi12"/>
          <p:cNvPicPr>
            <a:picLocks noChangeAspect="1" noChangeArrowheads="1"/>
          </p:cNvPicPr>
          <p:nvPr/>
        </p:nvPicPr>
        <p:blipFill>
          <a:blip r:embed="rId4" cstate="print"/>
          <a:srcRect/>
          <a:stretch>
            <a:fillRect/>
          </a:stretch>
        </p:blipFill>
        <p:spPr bwMode="auto">
          <a:xfrm>
            <a:off x="5724525" y="1916113"/>
            <a:ext cx="2303463" cy="48895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s-MX"/>
              <a:t>Sumadores</a:t>
            </a:r>
            <a:endParaRPr lang="es-ES"/>
          </a:p>
        </p:txBody>
      </p:sp>
      <p:sp>
        <p:nvSpPr>
          <p:cNvPr id="83971" name="Rectangle 3" descr="Rectangle: Click to edit Master text styles&#10;Second level&#10;Third level&#10;Fourth level&#10;Fifth level"/>
          <p:cNvSpPr>
            <a:spLocks noGrp="1" noChangeArrowheads="1"/>
          </p:cNvSpPr>
          <p:nvPr>
            <p:ph type="body" idx="1"/>
          </p:nvPr>
        </p:nvSpPr>
        <p:spPr>
          <a:xfrm>
            <a:off x="755576" y="1546448"/>
            <a:ext cx="7772400" cy="4114800"/>
          </a:xfrm>
        </p:spPr>
        <p:txBody>
          <a:bodyPr/>
          <a:lstStyle/>
          <a:p>
            <a:r>
              <a:rPr lang="es-MX" dirty="0"/>
              <a:t>Medio sumador</a:t>
            </a:r>
          </a:p>
          <a:p>
            <a:pPr lvl="1"/>
            <a:r>
              <a:rPr lang="es-ES_tradnl" dirty="0"/>
              <a:t>Diseñe un sumador que tenga como entrada dos bits (A y B) y como salida la suma de los bits de entrada. </a:t>
            </a:r>
          </a:p>
          <a:p>
            <a:pPr lvl="1"/>
            <a:endParaRPr lang="es-ES" dirty="0"/>
          </a:p>
        </p:txBody>
      </p:sp>
      <p:graphicFrame>
        <p:nvGraphicFramePr>
          <p:cNvPr id="84060" name="Group 92"/>
          <p:cNvGraphicFramePr>
            <a:graphicFrameLocks noGrp="1"/>
          </p:cNvGraphicFramePr>
          <p:nvPr/>
        </p:nvGraphicFramePr>
        <p:xfrm>
          <a:off x="3996010" y="3573016"/>
          <a:ext cx="3816350" cy="2590800"/>
        </p:xfrm>
        <a:graphic>
          <a:graphicData uri="http://schemas.openxmlformats.org/drawingml/2006/table">
            <a:tbl>
              <a:tblPr/>
              <a:tblGrid>
                <a:gridCol w="954087"/>
                <a:gridCol w="954088"/>
                <a:gridCol w="954087"/>
                <a:gridCol w="954088"/>
              </a:tblGrid>
              <a:tr h="3048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dirty="0" smtClean="0">
                          <a:ln>
                            <a:noFill/>
                          </a:ln>
                          <a:solidFill>
                            <a:schemeClr val="tx1"/>
                          </a:solidFill>
                          <a:effectLst/>
                          <a:latin typeface="Tahoma" charset="0"/>
                        </a:rPr>
                        <a:t>A</a:t>
                      </a:r>
                      <a:endParaRPr kumimoji="0" lang="es-ES" sz="28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B</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X</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Y</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dirty="0" smtClean="0">
                          <a:ln>
                            <a:noFill/>
                          </a:ln>
                          <a:solidFill>
                            <a:schemeClr val="tx1"/>
                          </a:solidFill>
                          <a:effectLst/>
                          <a:latin typeface="Tahoma" charset="0"/>
                        </a:rPr>
                        <a:t>1</a:t>
                      </a:r>
                      <a:endParaRPr kumimoji="0" lang="es-ES" sz="28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dirty="0" smtClean="0">
                          <a:ln>
                            <a:noFill/>
                          </a:ln>
                          <a:solidFill>
                            <a:schemeClr val="tx1"/>
                          </a:solidFill>
                          <a:effectLst/>
                          <a:latin typeface="Tahoma" charset="0"/>
                        </a:rPr>
                        <a:t>1</a:t>
                      </a:r>
                      <a:endParaRPr kumimoji="0" lang="es-ES" sz="28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4061" name="Object 93"/>
          <p:cNvGraphicFramePr>
            <a:graphicFrameLocks noChangeAspect="1"/>
          </p:cNvGraphicFramePr>
          <p:nvPr/>
        </p:nvGraphicFramePr>
        <p:xfrm>
          <a:off x="1691680" y="3933056"/>
          <a:ext cx="1627188" cy="1727200"/>
        </p:xfrm>
        <a:graphic>
          <a:graphicData uri="http://schemas.openxmlformats.org/presentationml/2006/ole">
            <mc:AlternateContent xmlns:mc="http://schemas.openxmlformats.org/markup-compatibility/2006">
              <mc:Choice xmlns:v="urn:schemas-microsoft-com:vml" Requires="v">
                <p:oleObj spid="_x0000_s84068" name="Ecuación" r:id="rId4" imgW="622080" imgH="660240" progId="Equation.3">
                  <p:embed/>
                </p:oleObj>
              </mc:Choice>
              <mc:Fallback>
                <p:oleObj name="Ecuación" r:id="rId4" imgW="622080" imgH="660240" progId="Equation.3">
                  <p:embed/>
                  <p:pic>
                    <p:nvPicPr>
                      <p:cNvPr id="0" name="Picture 9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3933056"/>
                        <a:ext cx="1627188" cy="172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s-MX"/>
              <a:t>Sumadores … </a:t>
            </a:r>
            <a:endParaRPr lang="es-ES"/>
          </a:p>
        </p:txBody>
      </p:sp>
      <p:sp>
        <p:nvSpPr>
          <p:cNvPr id="90115" name="Rectangle 3" descr="Rectangle: Click to edit Master text styles&#10;Second level&#10;Third level&#10;Fourth level&#10;Fifth level"/>
          <p:cNvSpPr>
            <a:spLocks noGrp="1" noChangeArrowheads="1"/>
          </p:cNvSpPr>
          <p:nvPr>
            <p:ph type="body" idx="1"/>
          </p:nvPr>
        </p:nvSpPr>
        <p:spPr/>
        <p:txBody>
          <a:bodyPr/>
          <a:lstStyle/>
          <a:p>
            <a:r>
              <a:rPr lang="es-MX"/>
              <a:t>De la tabla anterior es obtiene el siguiente circuito:</a:t>
            </a:r>
            <a:endParaRPr lang="es-ES"/>
          </a:p>
        </p:txBody>
      </p:sp>
      <p:pic>
        <p:nvPicPr>
          <p:cNvPr id="90117" name="Picture 5" descr="Diseno10"/>
          <p:cNvPicPr>
            <a:picLocks noChangeAspect="1" noChangeArrowheads="1"/>
          </p:cNvPicPr>
          <p:nvPr/>
        </p:nvPicPr>
        <p:blipFill>
          <a:blip r:embed="rId3" cstate="print"/>
          <a:srcRect/>
          <a:stretch>
            <a:fillRect/>
          </a:stretch>
        </p:blipFill>
        <p:spPr bwMode="auto">
          <a:xfrm>
            <a:off x="2628900" y="3425825"/>
            <a:ext cx="3887788" cy="2379663"/>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s-MX"/>
              <a:t>Sumadores …</a:t>
            </a:r>
            <a:endParaRPr lang="es-ES"/>
          </a:p>
        </p:txBody>
      </p:sp>
      <p:sp>
        <p:nvSpPr>
          <p:cNvPr id="91139" name="Rectangle 3" descr="Rectangle: Click to edit Master text styles&#10;Second level&#10;Third level&#10;Fourth level&#10;Fifth level"/>
          <p:cNvSpPr>
            <a:spLocks noGrp="1" noChangeArrowheads="1"/>
          </p:cNvSpPr>
          <p:nvPr>
            <p:ph type="body" idx="1"/>
          </p:nvPr>
        </p:nvSpPr>
        <p:spPr/>
        <p:txBody>
          <a:bodyPr/>
          <a:lstStyle/>
          <a:p>
            <a:r>
              <a:rPr lang="es-MX"/>
              <a:t>Sumador completo</a:t>
            </a:r>
          </a:p>
          <a:p>
            <a:pPr lvl="1"/>
            <a:r>
              <a:rPr lang="es-MX"/>
              <a:t>En este caso se toman 3 bits de salida</a:t>
            </a:r>
            <a:endParaRPr lang="es-ES"/>
          </a:p>
        </p:txBody>
      </p:sp>
      <p:graphicFrame>
        <p:nvGraphicFramePr>
          <p:cNvPr id="91140" name="Object 4"/>
          <p:cNvGraphicFramePr>
            <a:graphicFrameLocks noChangeAspect="1"/>
          </p:cNvGraphicFramePr>
          <p:nvPr/>
        </p:nvGraphicFramePr>
        <p:xfrm>
          <a:off x="3276600" y="3435350"/>
          <a:ext cx="2455863" cy="2225675"/>
        </p:xfrm>
        <a:graphic>
          <a:graphicData uri="http://schemas.openxmlformats.org/presentationml/2006/ole">
            <mc:AlternateContent xmlns:mc="http://schemas.openxmlformats.org/markup-compatibility/2006">
              <mc:Choice xmlns:v="urn:schemas-microsoft-com:vml" Requires="v">
                <p:oleObj spid="_x0000_s91147" name="Ecuación" r:id="rId4" imgW="939600" imgH="850680" progId="Equation.3">
                  <p:embed/>
                </p:oleObj>
              </mc:Choice>
              <mc:Fallback>
                <p:oleObj name="Ecuación" r:id="rId4" imgW="939600" imgH="85068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3435350"/>
                        <a:ext cx="2455863" cy="2225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s-MX"/>
              <a:t>Sumadores …</a:t>
            </a:r>
            <a:endParaRPr lang="es-ES"/>
          </a:p>
        </p:txBody>
      </p:sp>
      <p:sp>
        <p:nvSpPr>
          <p:cNvPr id="92163" name="Rectangle 3" descr="Rectangle: Click to edit Master text styles&#10;Second level&#10;Third level&#10;Fourth level&#10;Fifth level"/>
          <p:cNvSpPr>
            <a:spLocks noGrp="1" noChangeArrowheads="1"/>
          </p:cNvSpPr>
          <p:nvPr>
            <p:ph type="body" sz="half" idx="1"/>
          </p:nvPr>
        </p:nvSpPr>
        <p:spPr/>
        <p:txBody>
          <a:bodyPr/>
          <a:lstStyle/>
          <a:p>
            <a:r>
              <a:rPr lang="es-MX" sz="2400"/>
              <a:t> Sumador completo …</a:t>
            </a:r>
          </a:p>
          <a:p>
            <a:pPr lvl="1"/>
            <a:r>
              <a:rPr lang="es-MX" sz="2000"/>
              <a:t>La tabla de verdad necesita sumar dos entradas de datos, más una entrada del acarreo.</a:t>
            </a:r>
          </a:p>
          <a:p>
            <a:pPr lvl="1"/>
            <a:r>
              <a:rPr lang="es-MX" sz="2000"/>
              <a:t>La salida sigue siendo un dato y un acarreo.</a:t>
            </a:r>
          </a:p>
          <a:p>
            <a:endParaRPr lang="es-ES"/>
          </a:p>
        </p:txBody>
      </p:sp>
      <p:graphicFrame>
        <p:nvGraphicFramePr>
          <p:cNvPr id="92429" name="Group 269"/>
          <p:cNvGraphicFramePr>
            <a:graphicFrameLocks noGrp="1"/>
          </p:cNvGraphicFramePr>
          <p:nvPr/>
        </p:nvGraphicFramePr>
        <p:xfrm>
          <a:off x="5076825" y="1916113"/>
          <a:ext cx="3743325" cy="4663440"/>
        </p:xfrm>
        <a:graphic>
          <a:graphicData uri="http://schemas.openxmlformats.org/drawingml/2006/table">
            <a:tbl>
              <a:tblPr/>
              <a:tblGrid>
                <a:gridCol w="747713"/>
                <a:gridCol w="749300"/>
                <a:gridCol w="749300"/>
                <a:gridCol w="749300"/>
                <a:gridCol w="747712"/>
              </a:tblGrid>
              <a:tr h="355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A</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B</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C</a:t>
                      </a:r>
                      <a:r>
                        <a:rPr kumimoji="0" lang="es-MX" sz="2000" b="0" i="0" u="none" strike="noStrike" cap="none" normalizeH="0" baseline="-25000" smtClean="0">
                          <a:ln>
                            <a:noFill/>
                          </a:ln>
                          <a:solidFill>
                            <a:schemeClr val="tx1"/>
                          </a:solidFill>
                          <a:effectLst/>
                          <a:latin typeface="Tahoma" charset="0"/>
                        </a:rPr>
                        <a:t>IN</a:t>
                      </a:r>
                      <a:endParaRPr kumimoji="0" lang="es-ES" sz="20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C</a:t>
                      </a:r>
                      <a:r>
                        <a:rPr kumimoji="0" lang="es-MX" sz="2000" b="0" i="0" u="none" strike="noStrike" cap="none" normalizeH="0" baseline="-25000" smtClean="0">
                          <a:ln>
                            <a:noFill/>
                          </a:ln>
                          <a:solidFill>
                            <a:schemeClr val="tx1"/>
                          </a:solidFill>
                          <a:effectLst/>
                          <a:latin typeface="Tahoma" charset="0"/>
                        </a:rPr>
                        <a:t>OUT</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71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0</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s-MX" sz="2800" b="0" i="0" u="none" strike="noStrike" cap="none" normalizeH="0" baseline="0" smtClean="0">
                          <a:ln>
                            <a:noFill/>
                          </a:ln>
                          <a:solidFill>
                            <a:schemeClr val="tx1"/>
                          </a:solidFill>
                          <a:effectLst/>
                          <a:latin typeface="Tahoma" charset="0"/>
                        </a:rPr>
                        <a:t>1</a:t>
                      </a:r>
                      <a:endParaRPr kumimoji="0" lang="es-ES" sz="2800" b="0" i="0" u="none" strike="noStrike" cap="none" normalizeH="0" baseline="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92232" name="Object 72"/>
          <p:cNvGraphicFramePr>
            <a:graphicFrameLocks noChangeAspect="1"/>
          </p:cNvGraphicFramePr>
          <p:nvPr/>
        </p:nvGraphicFramePr>
        <p:xfrm>
          <a:off x="7451725" y="1916113"/>
          <a:ext cx="438150" cy="504825"/>
        </p:xfrm>
        <a:graphic>
          <a:graphicData uri="http://schemas.openxmlformats.org/presentationml/2006/ole">
            <mc:AlternateContent xmlns:mc="http://schemas.openxmlformats.org/markup-compatibility/2006">
              <mc:Choice xmlns:v="urn:schemas-microsoft-com:vml" Requires="v">
                <p:oleObj spid="_x0000_s92239" name="Ecuación" r:id="rId4" imgW="164880" imgH="190440" progId="Equation.3">
                  <p:embed/>
                </p:oleObj>
              </mc:Choice>
              <mc:Fallback>
                <p:oleObj name="Ecuación" r:id="rId4" imgW="164880" imgH="190440" progId="Equation.3">
                  <p:embed/>
                  <p:pic>
                    <p:nvPicPr>
                      <p:cNvPr id="0" name="Picture 7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51725" y="1916113"/>
                        <a:ext cx="438150"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3" name="Rectangle 5"/>
          <p:cNvSpPr>
            <a:spLocks noGrp="1" noChangeArrowheads="1"/>
          </p:cNvSpPr>
          <p:nvPr>
            <p:ph type="title"/>
          </p:nvPr>
        </p:nvSpPr>
        <p:spPr/>
        <p:txBody>
          <a:bodyPr/>
          <a:lstStyle/>
          <a:p>
            <a:r>
              <a:rPr lang="es-MX"/>
              <a:t>Complementador a 1</a:t>
            </a:r>
            <a:endParaRPr lang="es-ES"/>
          </a:p>
        </p:txBody>
      </p:sp>
      <p:sp>
        <p:nvSpPr>
          <p:cNvPr id="94214" name="Rectangle 6" descr="Rectangle: Click to edit Master text styles&#10;Second level&#10;Third level&#10;Fourth level&#10;Fifth level"/>
          <p:cNvSpPr>
            <a:spLocks noGrp="1" noChangeArrowheads="1"/>
          </p:cNvSpPr>
          <p:nvPr>
            <p:ph type="body" idx="1"/>
          </p:nvPr>
        </p:nvSpPr>
        <p:spPr/>
        <p:txBody>
          <a:bodyPr/>
          <a:lstStyle/>
          <a:p>
            <a:r>
              <a:rPr lang="es-MX"/>
              <a:t>Un complementador a 1 es simplemente la negación de un bit, es decir: </a:t>
            </a:r>
            <a:endParaRPr lang="es-ES"/>
          </a:p>
        </p:txBody>
      </p:sp>
      <p:pic>
        <p:nvPicPr>
          <p:cNvPr id="94215" name="Picture 7" descr="Introd11"/>
          <p:cNvPicPr>
            <a:picLocks noChangeAspect="1" noChangeArrowheads="1"/>
          </p:cNvPicPr>
          <p:nvPr/>
        </p:nvPicPr>
        <p:blipFill>
          <a:blip r:embed="rId3" cstate="print"/>
          <a:srcRect/>
          <a:stretch>
            <a:fillRect/>
          </a:stretch>
        </p:blipFill>
        <p:spPr bwMode="auto">
          <a:xfrm>
            <a:off x="2916238" y="3452813"/>
            <a:ext cx="3282950" cy="1271587"/>
          </a:xfrm>
          <a:prstGeom prst="rect">
            <a:avLst/>
          </a:prstGeom>
          <a:noFill/>
          <a:ln w="9525">
            <a:noFill/>
            <a:miter lim="800000"/>
            <a:headEnd/>
            <a:tailEnd/>
          </a:ln>
        </p:spPr>
      </p:pic>
      <p:pic>
        <p:nvPicPr>
          <p:cNvPr id="94216" name="Picture 8" descr="Introd12"/>
          <p:cNvPicPr>
            <a:picLocks noChangeAspect="1" noChangeArrowheads="1"/>
          </p:cNvPicPr>
          <p:nvPr/>
        </p:nvPicPr>
        <p:blipFill>
          <a:blip r:embed="rId4" cstate="print"/>
          <a:srcRect/>
          <a:stretch>
            <a:fillRect/>
          </a:stretch>
        </p:blipFill>
        <p:spPr bwMode="auto">
          <a:xfrm>
            <a:off x="3708400" y="5240338"/>
            <a:ext cx="1511300" cy="925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s-MX" dirty="0"/>
              <a:t>Restador</a:t>
            </a:r>
            <a:endParaRPr lang="es-ES" dirty="0"/>
          </a:p>
        </p:txBody>
      </p:sp>
      <p:sp>
        <p:nvSpPr>
          <p:cNvPr id="96259" name="Rectangle 3" descr="Rectangle: Click to edit Master text styles&#10;Second level&#10;Third level&#10;Fourth level&#10;Fifth level"/>
          <p:cNvSpPr>
            <a:spLocks noGrp="1" noChangeArrowheads="1"/>
          </p:cNvSpPr>
          <p:nvPr>
            <p:ph type="body" idx="1"/>
          </p:nvPr>
        </p:nvSpPr>
        <p:spPr/>
        <p:txBody>
          <a:bodyPr/>
          <a:lstStyle/>
          <a:p>
            <a:pPr>
              <a:lnSpc>
                <a:spcPct val="90000"/>
              </a:lnSpc>
            </a:pPr>
            <a:r>
              <a:rPr lang="es-MX" sz="2800"/>
              <a:t>Es importante recordar que: </a:t>
            </a:r>
          </a:p>
          <a:p>
            <a:pPr>
              <a:lnSpc>
                <a:spcPct val="90000"/>
              </a:lnSpc>
            </a:pPr>
            <a:endParaRPr lang="es-MX" sz="2800"/>
          </a:p>
          <a:p>
            <a:pPr>
              <a:lnSpc>
                <a:spcPct val="90000"/>
              </a:lnSpc>
            </a:pPr>
            <a:endParaRPr lang="es-MX" sz="2800"/>
          </a:p>
          <a:p>
            <a:pPr>
              <a:lnSpc>
                <a:spcPct val="90000"/>
              </a:lnSpc>
            </a:pPr>
            <a:r>
              <a:rPr lang="es-MX" sz="2800"/>
              <a:t> 		debe de estar complementada para poder realizar la operación.</a:t>
            </a:r>
          </a:p>
          <a:p>
            <a:pPr>
              <a:lnSpc>
                <a:spcPct val="90000"/>
              </a:lnSpc>
            </a:pPr>
            <a:endParaRPr lang="es-MX" sz="2800"/>
          </a:p>
          <a:p>
            <a:pPr>
              <a:lnSpc>
                <a:spcPct val="90000"/>
              </a:lnSpc>
            </a:pPr>
            <a:r>
              <a:rPr lang="es-MX" sz="2800"/>
              <a:t>De esta forma se puede usar un sumador y un complementador para obtener un restador.</a:t>
            </a:r>
            <a:endParaRPr lang="es-ES" sz="2800"/>
          </a:p>
        </p:txBody>
      </p:sp>
      <p:graphicFrame>
        <p:nvGraphicFramePr>
          <p:cNvPr id="96260" name="Object 4"/>
          <p:cNvGraphicFramePr>
            <a:graphicFrameLocks noChangeAspect="1"/>
          </p:cNvGraphicFramePr>
          <p:nvPr/>
        </p:nvGraphicFramePr>
        <p:xfrm>
          <a:off x="3419475" y="2481263"/>
          <a:ext cx="2736850" cy="515937"/>
        </p:xfrm>
        <a:graphic>
          <a:graphicData uri="http://schemas.openxmlformats.org/presentationml/2006/ole">
            <mc:AlternateContent xmlns:mc="http://schemas.openxmlformats.org/markup-compatibility/2006">
              <mc:Choice xmlns:v="urn:schemas-microsoft-com:vml" Requires="v">
                <p:oleObj spid="_x0000_s96274" name="Ecuación" r:id="rId4" imgW="1079280" imgH="203040" progId="Equation.3">
                  <p:embed/>
                </p:oleObj>
              </mc:Choice>
              <mc:Fallback>
                <p:oleObj name="Ecuación" r:id="rId4" imgW="1079280" imgH="2030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475" y="2481263"/>
                        <a:ext cx="2736850" cy="515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6261" name="Object 5"/>
          <p:cNvGraphicFramePr>
            <a:graphicFrameLocks noChangeAspect="1"/>
          </p:cNvGraphicFramePr>
          <p:nvPr/>
        </p:nvGraphicFramePr>
        <p:xfrm>
          <a:off x="1619250" y="3255963"/>
          <a:ext cx="792163" cy="604837"/>
        </p:xfrm>
        <a:graphic>
          <a:graphicData uri="http://schemas.openxmlformats.org/presentationml/2006/ole">
            <mc:AlternateContent xmlns:mc="http://schemas.openxmlformats.org/markup-compatibility/2006">
              <mc:Choice xmlns:v="urn:schemas-microsoft-com:vml" Requires="v">
                <p:oleObj spid="_x0000_s96275" name="Ecuación" r:id="rId6" imgW="266400" imgH="203040" progId="Equation.3">
                  <p:embed/>
                </p:oleObj>
              </mc:Choice>
              <mc:Fallback>
                <p:oleObj name="Ecuación" r:id="rId6" imgW="266400" imgH="203040"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9250" y="3255963"/>
                        <a:ext cx="792163" cy="604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7030A0"/>
                </a:solidFill>
              </a:rPr>
              <a:t>Referencias</a:t>
            </a:r>
            <a:endParaRPr lang="es-MX" dirty="0">
              <a:solidFill>
                <a:srgbClr val="7030A0"/>
              </a:solidFill>
            </a:endParaRPr>
          </a:p>
        </p:txBody>
      </p:sp>
      <p:sp>
        <p:nvSpPr>
          <p:cNvPr id="3" name="2 Marcador de contenido"/>
          <p:cNvSpPr>
            <a:spLocks noGrp="1"/>
          </p:cNvSpPr>
          <p:nvPr>
            <p:ph idx="1"/>
          </p:nvPr>
        </p:nvSpPr>
        <p:spPr>
          <a:xfrm>
            <a:off x="539552" y="1744216"/>
            <a:ext cx="7931224" cy="4493096"/>
          </a:xfrm>
        </p:spPr>
        <p:txBody>
          <a:bodyPr>
            <a:normAutofit/>
          </a:bodyPr>
          <a:lstStyle/>
          <a:p>
            <a:r>
              <a:rPr lang="es-MX" dirty="0"/>
              <a:t> </a:t>
            </a:r>
            <a:r>
              <a:rPr lang="es-MX" dirty="0" smtClean="0"/>
              <a:t>William </a:t>
            </a:r>
            <a:r>
              <a:rPr lang="es-MX" dirty="0" err="1" smtClean="0"/>
              <a:t>Stallings</a:t>
            </a:r>
            <a:r>
              <a:rPr lang="es-MX" dirty="0" smtClean="0"/>
              <a:t>. Organización </a:t>
            </a:r>
            <a:r>
              <a:rPr lang="es-MX" dirty="0"/>
              <a:t>y Arquitectura de </a:t>
            </a:r>
            <a:r>
              <a:rPr lang="es-MX" dirty="0" smtClean="0"/>
              <a:t>Computadoras. 7ª</a:t>
            </a:r>
            <a:r>
              <a:rPr lang="es-MX" dirty="0"/>
              <a:t>. </a:t>
            </a:r>
            <a:r>
              <a:rPr lang="es-MX" dirty="0" smtClean="0"/>
              <a:t>Edición. Pearson </a:t>
            </a:r>
            <a:r>
              <a:rPr lang="en-US" dirty="0" smtClean="0"/>
              <a:t>Education</a:t>
            </a:r>
            <a:r>
              <a:rPr lang="es-MX" dirty="0" smtClean="0"/>
              <a:t>, 2006.</a:t>
            </a:r>
            <a:endParaRPr lang="es-MX" dirty="0"/>
          </a:p>
          <a:p>
            <a:endParaRPr lang="es-MX" dirty="0" smtClean="0"/>
          </a:p>
          <a:p>
            <a:r>
              <a:rPr lang="en-US" dirty="0" smtClean="0"/>
              <a:t>Morris Mano.; </a:t>
            </a:r>
            <a:r>
              <a:rPr lang="es-MX" dirty="0" smtClean="0"/>
              <a:t>Lógica Secuencial y Combinatoria, Addison Wesley</a:t>
            </a:r>
            <a:endParaRPr lang="es-MX" dirty="0" smtClean="0"/>
          </a:p>
        </p:txBody>
      </p:sp>
      <p:pic>
        <p:nvPicPr>
          <p:cNvPr id="4098" name="Picture 2" descr="Carátula del lib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314700"/>
            <a:ext cx="152400" cy="12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96373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371600"/>
          </a:xfrm>
        </p:spPr>
        <p:txBody>
          <a:bodyPr/>
          <a:lstStyle/>
          <a:p>
            <a:r>
              <a:rPr lang="es-MX" dirty="0" smtClean="0"/>
              <a:t>Guion Explicativo</a:t>
            </a:r>
            <a:endParaRPr lang="es-MX" dirty="0"/>
          </a:p>
        </p:txBody>
      </p:sp>
      <p:sp>
        <p:nvSpPr>
          <p:cNvPr id="3" name="2 Marcador de contenido"/>
          <p:cNvSpPr>
            <a:spLocks noGrp="1"/>
          </p:cNvSpPr>
          <p:nvPr>
            <p:ph idx="1"/>
          </p:nvPr>
        </p:nvSpPr>
        <p:spPr>
          <a:xfrm>
            <a:off x="539552" y="1600200"/>
            <a:ext cx="8208912" cy="4709120"/>
          </a:xfrm>
          <a:ln>
            <a:noFill/>
          </a:ln>
        </p:spPr>
        <p:txBody>
          <a:bodyPr>
            <a:normAutofit/>
          </a:bodyPr>
          <a:lstStyle/>
          <a:p>
            <a:r>
              <a:rPr lang="es-MX" sz="3000" dirty="0" smtClean="0"/>
              <a:t>Este Material sirve para</a:t>
            </a:r>
            <a:r>
              <a:rPr lang="es-MX" dirty="0" smtClean="0"/>
              <a:t>:</a:t>
            </a:r>
          </a:p>
          <a:p>
            <a:pPr lvl="1"/>
            <a:r>
              <a:rPr lang="es-MX" dirty="0" smtClean="0"/>
              <a:t> </a:t>
            </a:r>
            <a:r>
              <a:rPr lang="es-MX" dirty="0" smtClean="0"/>
              <a:t>Introducir al alumno a la lógica secuencial, circuitos combinatorios</a:t>
            </a:r>
          </a:p>
          <a:p>
            <a:r>
              <a:rPr lang="es-MX" dirty="0"/>
              <a:t>Las diapositivas deben verse en orden, y deben revisarse aproximadamente en </a:t>
            </a:r>
            <a:r>
              <a:rPr lang="es-MX" dirty="0" smtClean="0"/>
              <a:t>10 horas y realizar prácticas</a:t>
            </a:r>
            <a:endParaRPr lang="es-MX" dirty="0">
              <a:solidFill>
                <a:srgbClr val="000000"/>
              </a:solidFill>
            </a:endParaRPr>
          </a:p>
          <a:p>
            <a:r>
              <a:rPr lang="es-MX" dirty="0"/>
              <a:t>A continuación se presenta una tabla para relacionar las diapositivas con los contenidos del curso.</a:t>
            </a:r>
          </a:p>
          <a:p>
            <a:pPr lvl="1"/>
            <a:endParaRPr lang="es-MX" dirty="0" smtClean="0"/>
          </a:p>
        </p:txBody>
      </p:sp>
    </p:spTree>
    <p:extLst>
      <p:ext uri="{BB962C8B-B14F-4D97-AF65-F5344CB8AC3E}">
        <p14:creationId xmlns:p14="http://schemas.microsoft.com/office/powerpoint/2010/main" val="3057204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S"/>
              <a:t>Operaciones Básicas...</a:t>
            </a:r>
          </a:p>
        </p:txBody>
      </p:sp>
      <p:sp>
        <p:nvSpPr>
          <p:cNvPr id="5125" name="Text Box 5"/>
          <p:cNvSpPr txBox="1">
            <a:spLocks noChangeArrowheads="1"/>
          </p:cNvSpPr>
          <p:nvPr/>
        </p:nvSpPr>
        <p:spPr bwMode="auto">
          <a:xfrm>
            <a:off x="1042988" y="1773238"/>
            <a:ext cx="3049587" cy="519112"/>
          </a:xfrm>
          <a:prstGeom prst="rect">
            <a:avLst/>
          </a:prstGeom>
          <a:noFill/>
          <a:ln w="9525">
            <a:noFill/>
            <a:miter lim="800000"/>
            <a:headEnd/>
            <a:tailEnd/>
          </a:ln>
          <a:effectLst/>
        </p:spPr>
        <p:txBody>
          <a:bodyPr wrap="none">
            <a:spAutoFit/>
          </a:bodyPr>
          <a:lstStyle/>
          <a:p>
            <a:r>
              <a:rPr lang="es-MX" sz="2800" b="1"/>
              <a:t>Compuerta AND</a:t>
            </a:r>
            <a:endParaRPr lang="es-ES" sz="2800" b="1"/>
          </a:p>
        </p:txBody>
      </p:sp>
      <p:sp>
        <p:nvSpPr>
          <p:cNvPr id="5126" name="Text Box 6"/>
          <p:cNvSpPr txBox="1">
            <a:spLocks noChangeArrowheads="1"/>
          </p:cNvSpPr>
          <p:nvPr/>
        </p:nvSpPr>
        <p:spPr bwMode="auto">
          <a:xfrm>
            <a:off x="5148263" y="3355975"/>
            <a:ext cx="3548062" cy="2654300"/>
          </a:xfrm>
          <a:prstGeom prst="rect">
            <a:avLst/>
          </a:prstGeom>
          <a:noFill/>
          <a:ln w="9525">
            <a:noFill/>
            <a:miter lim="800000"/>
            <a:headEnd/>
            <a:tailEnd/>
          </a:ln>
          <a:effectLst/>
        </p:spPr>
        <p:txBody>
          <a:bodyPr>
            <a:spAutoFit/>
          </a:bodyPr>
          <a:lstStyle/>
          <a:p>
            <a:pPr marL="457200" indent="-457200"/>
            <a:r>
              <a:rPr lang="es-MX" sz="2800"/>
              <a:t>Tabla de verdad</a:t>
            </a:r>
          </a:p>
          <a:p>
            <a:pPr marL="457200" indent="-457200"/>
            <a:r>
              <a:rPr lang="es-MX" sz="2800"/>
              <a:t>A	B	</a:t>
            </a:r>
          </a:p>
          <a:p>
            <a:pPr marL="457200" indent="-457200"/>
            <a:r>
              <a:rPr lang="es-MX" sz="2800"/>
              <a:t>0	0	    0</a:t>
            </a:r>
          </a:p>
          <a:p>
            <a:pPr marL="457200" indent="-457200"/>
            <a:r>
              <a:rPr lang="es-MX" sz="2800"/>
              <a:t>0	1	    0</a:t>
            </a:r>
          </a:p>
          <a:p>
            <a:pPr marL="457200" indent="-457200">
              <a:buFontTx/>
              <a:buAutoNum type="arabicPlain"/>
            </a:pPr>
            <a:r>
              <a:rPr lang="es-MX" sz="2800"/>
              <a:t>0	    0</a:t>
            </a:r>
          </a:p>
          <a:p>
            <a:pPr marL="457200" indent="-457200"/>
            <a:r>
              <a:rPr lang="es-MX" sz="2800"/>
              <a:t>1	1	    1</a:t>
            </a:r>
            <a:endParaRPr lang="es-ES" sz="2800"/>
          </a:p>
        </p:txBody>
      </p:sp>
      <p:grpSp>
        <p:nvGrpSpPr>
          <p:cNvPr id="5133" name="Group 13"/>
          <p:cNvGrpSpPr>
            <a:grpSpLocks/>
          </p:cNvGrpSpPr>
          <p:nvPr/>
        </p:nvGrpSpPr>
        <p:grpSpPr bwMode="auto">
          <a:xfrm>
            <a:off x="5076825" y="3716338"/>
            <a:ext cx="2663825" cy="2305050"/>
            <a:chOff x="3152" y="1706"/>
            <a:chExt cx="1678" cy="1452"/>
          </a:xfrm>
        </p:grpSpPr>
        <p:pic>
          <p:nvPicPr>
            <p:cNvPr id="5128" name="Picture 8" descr="Introd13"/>
            <p:cNvPicPr>
              <a:picLocks noChangeAspect="1" noChangeArrowheads="1"/>
            </p:cNvPicPr>
            <p:nvPr/>
          </p:nvPicPr>
          <p:blipFill>
            <a:blip r:embed="rId3" cstate="print"/>
            <a:srcRect/>
            <a:stretch>
              <a:fillRect/>
            </a:stretch>
          </p:blipFill>
          <p:spPr bwMode="auto">
            <a:xfrm>
              <a:off x="3969" y="1787"/>
              <a:ext cx="589" cy="192"/>
            </a:xfrm>
            <a:prstGeom prst="rect">
              <a:avLst/>
            </a:prstGeom>
            <a:noFill/>
          </p:spPr>
        </p:pic>
        <p:sp>
          <p:nvSpPr>
            <p:cNvPr id="5129" name="Line 9"/>
            <p:cNvSpPr>
              <a:spLocks noChangeShapeType="1"/>
            </p:cNvSpPr>
            <p:nvPr/>
          </p:nvSpPr>
          <p:spPr bwMode="auto">
            <a:xfrm>
              <a:off x="3152" y="2024"/>
              <a:ext cx="1678" cy="0"/>
            </a:xfrm>
            <a:prstGeom prst="line">
              <a:avLst/>
            </a:prstGeom>
            <a:noFill/>
            <a:ln w="9525">
              <a:solidFill>
                <a:schemeClr val="tx1"/>
              </a:solidFill>
              <a:round/>
              <a:headEnd/>
              <a:tailEnd/>
            </a:ln>
            <a:effectLst/>
          </p:spPr>
          <p:txBody>
            <a:bodyPr wrap="none"/>
            <a:lstStyle/>
            <a:p>
              <a:endParaRPr lang="es-ES"/>
            </a:p>
          </p:txBody>
        </p:sp>
        <p:sp>
          <p:nvSpPr>
            <p:cNvPr id="5130" name="Line 10"/>
            <p:cNvSpPr>
              <a:spLocks noChangeShapeType="1"/>
            </p:cNvSpPr>
            <p:nvPr/>
          </p:nvSpPr>
          <p:spPr bwMode="auto">
            <a:xfrm>
              <a:off x="3923" y="1706"/>
              <a:ext cx="0" cy="1452"/>
            </a:xfrm>
            <a:prstGeom prst="line">
              <a:avLst/>
            </a:prstGeom>
            <a:noFill/>
            <a:ln w="9525">
              <a:solidFill>
                <a:schemeClr val="tx1"/>
              </a:solidFill>
              <a:round/>
              <a:headEnd/>
              <a:tailEnd/>
            </a:ln>
            <a:effectLst/>
          </p:spPr>
          <p:txBody>
            <a:bodyPr wrap="none"/>
            <a:lstStyle/>
            <a:p>
              <a:endParaRPr lang="es-ES"/>
            </a:p>
          </p:txBody>
        </p:sp>
      </p:grpSp>
      <p:pic>
        <p:nvPicPr>
          <p:cNvPr id="5131" name="Picture 11" descr="Introd2"/>
          <p:cNvPicPr>
            <a:picLocks noChangeAspect="1" noChangeArrowheads="1"/>
          </p:cNvPicPr>
          <p:nvPr/>
        </p:nvPicPr>
        <p:blipFill>
          <a:blip r:embed="rId4" cstate="print"/>
          <a:srcRect/>
          <a:stretch>
            <a:fillRect/>
          </a:stretch>
        </p:blipFill>
        <p:spPr bwMode="auto">
          <a:xfrm>
            <a:off x="755650" y="2492375"/>
            <a:ext cx="4113213" cy="901700"/>
          </a:xfrm>
          <a:prstGeom prst="rect">
            <a:avLst/>
          </a:prstGeom>
          <a:noFill/>
          <a:ln w="9525">
            <a:noFill/>
            <a:miter lim="800000"/>
            <a:headEnd/>
            <a:tailEnd/>
          </a:ln>
        </p:spPr>
      </p:pic>
      <p:pic>
        <p:nvPicPr>
          <p:cNvPr id="5132" name="Picture 12" descr="Introd3"/>
          <p:cNvPicPr>
            <a:picLocks noChangeAspect="1" noChangeArrowheads="1"/>
          </p:cNvPicPr>
          <p:nvPr/>
        </p:nvPicPr>
        <p:blipFill>
          <a:blip r:embed="rId5" cstate="print"/>
          <a:srcRect/>
          <a:stretch>
            <a:fillRect/>
          </a:stretch>
        </p:blipFill>
        <p:spPr bwMode="auto">
          <a:xfrm>
            <a:off x="1763713" y="3573463"/>
            <a:ext cx="2016125" cy="13779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
              <a:t>Operaciones Básicas...</a:t>
            </a:r>
          </a:p>
        </p:txBody>
      </p:sp>
      <p:sp>
        <p:nvSpPr>
          <p:cNvPr id="20483" name="Rectangle 3" descr="Rectangle: Click to edit Master text styles&#10;Second level&#10;Third level&#10;Fourth level&#10;Fifth level"/>
          <p:cNvSpPr>
            <a:spLocks noGrp="1" noChangeArrowheads="1"/>
          </p:cNvSpPr>
          <p:nvPr>
            <p:ph type="body" sz="half" idx="1"/>
          </p:nvPr>
        </p:nvSpPr>
        <p:spPr>
          <a:xfrm>
            <a:off x="4643438" y="2133600"/>
            <a:ext cx="3810000" cy="515938"/>
          </a:xfrm>
        </p:spPr>
        <p:txBody>
          <a:bodyPr/>
          <a:lstStyle/>
          <a:p>
            <a:pPr>
              <a:lnSpc>
                <a:spcPct val="90000"/>
              </a:lnSpc>
              <a:buFont typeface="Wingdings" pitchFamily="2" charset="2"/>
              <a:buNone/>
            </a:pPr>
            <a:r>
              <a:rPr lang="es-ES" sz="2800"/>
              <a:t>Tablas de verdad</a:t>
            </a:r>
          </a:p>
        </p:txBody>
      </p:sp>
      <p:sp>
        <p:nvSpPr>
          <p:cNvPr id="20484" name="Text Box 4"/>
          <p:cNvSpPr txBox="1">
            <a:spLocks noChangeArrowheads="1"/>
          </p:cNvSpPr>
          <p:nvPr/>
        </p:nvSpPr>
        <p:spPr bwMode="auto">
          <a:xfrm>
            <a:off x="971550" y="1989138"/>
            <a:ext cx="2794000" cy="519112"/>
          </a:xfrm>
          <a:prstGeom prst="rect">
            <a:avLst/>
          </a:prstGeom>
          <a:noFill/>
          <a:ln w="9525">
            <a:noFill/>
            <a:miter lim="800000"/>
            <a:headEnd/>
            <a:tailEnd/>
          </a:ln>
          <a:effectLst/>
        </p:spPr>
        <p:txBody>
          <a:bodyPr wrap="none">
            <a:spAutoFit/>
          </a:bodyPr>
          <a:lstStyle/>
          <a:p>
            <a:r>
              <a:rPr lang="es-MX" sz="2800" b="1"/>
              <a:t>Compuerta OR</a:t>
            </a:r>
            <a:endParaRPr lang="es-ES" sz="2800" b="1"/>
          </a:p>
        </p:txBody>
      </p:sp>
      <p:sp>
        <p:nvSpPr>
          <p:cNvPr id="20485" name="Text Box 5"/>
          <p:cNvSpPr txBox="1">
            <a:spLocks noChangeArrowheads="1"/>
          </p:cNvSpPr>
          <p:nvPr/>
        </p:nvSpPr>
        <p:spPr bwMode="auto">
          <a:xfrm>
            <a:off x="5200650" y="2720975"/>
            <a:ext cx="3548063" cy="2227263"/>
          </a:xfrm>
          <a:prstGeom prst="rect">
            <a:avLst/>
          </a:prstGeom>
          <a:noFill/>
          <a:ln w="9525">
            <a:noFill/>
            <a:miter lim="800000"/>
            <a:headEnd/>
            <a:tailEnd/>
          </a:ln>
          <a:effectLst/>
        </p:spPr>
        <p:txBody>
          <a:bodyPr>
            <a:spAutoFit/>
          </a:bodyPr>
          <a:lstStyle/>
          <a:p>
            <a:pPr marL="457200" indent="-457200"/>
            <a:r>
              <a:rPr lang="es-MX" sz="2800"/>
              <a:t>A	B	</a:t>
            </a:r>
          </a:p>
          <a:p>
            <a:pPr marL="457200" indent="-457200"/>
            <a:r>
              <a:rPr lang="es-MX" sz="2800"/>
              <a:t>0	0	    0</a:t>
            </a:r>
          </a:p>
          <a:p>
            <a:pPr marL="457200" indent="-457200"/>
            <a:r>
              <a:rPr lang="es-MX" sz="2800"/>
              <a:t>0	1	    1</a:t>
            </a:r>
          </a:p>
          <a:p>
            <a:pPr marL="457200" indent="-457200">
              <a:buFontTx/>
              <a:buAutoNum type="arabicPlain"/>
            </a:pPr>
            <a:r>
              <a:rPr lang="es-MX" sz="2800"/>
              <a:t>0	    1</a:t>
            </a:r>
          </a:p>
          <a:p>
            <a:pPr marL="457200" indent="-457200"/>
            <a:r>
              <a:rPr lang="es-MX" sz="2800"/>
              <a:t>1	1	    1</a:t>
            </a:r>
            <a:endParaRPr lang="es-ES" sz="2800"/>
          </a:p>
        </p:txBody>
      </p:sp>
      <p:sp>
        <p:nvSpPr>
          <p:cNvPr id="20487" name="Line 7"/>
          <p:cNvSpPr>
            <a:spLocks noChangeShapeType="1"/>
          </p:cNvSpPr>
          <p:nvPr/>
        </p:nvSpPr>
        <p:spPr bwMode="auto">
          <a:xfrm>
            <a:off x="5003800" y="3213100"/>
            <a:ext cx="2663825" cy="0"/>
          </a:xfrm>
          <a:prstGeom prst="line">
            <a:avLst/>
          </a:prstGeom>
          <a:noFill/>
          <a:ln w="9525">
            <a:solidFill>
              <a:schemeClr val="tx1"/>
            </a:solidFill>
            <a:round/>
            <a:headEnd/>
            <a:tailEnd/>
          </a:ln>
          <a:effectLst/>
        </p:spPr>
        <p:txBody>
          <a:bodyPr wrap="none"/>
          <a:lstStyle/>
          <a:p>
            <a:endParaRPr lang="es-ES"/>
          </a:p>
        </p:txBody>
      </p:sp>
      <p:sp>
        <p:nvSpPr>
          <p:cNvPr id="20488" name="Line 8"/>
          <p:cNvSpPr>
            <a:spLocks noChangeShapeType="1"/>
          </p:cNvSpPr>
          <p:nvPr/>
        </p:nvSpPr>
        <p:spPr bwMode="auto">
          <a:xfrm>
            <a:off x="6227763" y="2708275"/>
            <a:ext cx="0" cy="2305050"/>
          </a:xfrm>
          <a:prstGeom prst="line">
            <a:avLst/>
          </a:prstGeom>
          <a:noFill/>
          <a:ln w="9525">
            <a:solidFill>
              <a:schemeClr val="tx1"/>
            </a:solidFill>
            <a:round/>
            <a:headEnd/>
            <a:tailEnd/>
          </a:ln>
          <a:effectLst/>
        </p:spPr>
        <p:txBody>
          <a:bodyPr wrap="none"/>
          <a:lstStyle/>
          <a:p>
            <a:endParaRPr lang="es-ES"/>
          </a:p>
        </p:txBody>
      </p:sp>
      <p:pic>
        <p:nvPicPr>
          <p:cNvPr id="20490" name="Picture 10" descr="Introd14"/>
          <p:cNvPicPr>
            <a:picLocks noGrp="1" noChangeAspect="1" noChangeArrowheads="1"/>
          </p:cNvPicPr>
          <p:nvPr>
            <p:ph sz="half" idx="2"/>
          </p:nvPr>
        </p:nvPicPr>
        <p:blipFill>
          <a:blip r:embed="rId4" cstate="print"/>
          <a:srcRect/>
          <a:stretch>
            <a:fillRect/>
          </a:stretch>
        </p:blipFill>
        <p:spPr>
          <a:xfrm>
            <a:off x="6372225" y="2852738"/>
            <a:ext cx="865188" cy="280987"/>
          </a:xfrm>
          <a:noFill/>
          <a:ln/>
        </p:spPr>
      </p:pic>
      <p:pic>
        <p:nvPicPr>
          <p:cNvPr id="20493" name="Picture 13" descr="Introd8"/>
          <p:cNvPicPr>
            <a:picLocks noChangeAspect="1" noChangeArrowheads="1"/>
          </p:cNvPicPr>
          <p:nvPr/>
        </p:nvPicPr>
        <p:blipFill>
          <a:blip r:embed="rId5" cstate="print"/>
          <a:srcRect/>
          <a:stretch>
            <a:fillRect/>
          </a:stretch>
        </p:blipFill>
        <p:spPr bwMode="auto">
          <a:xfrm>
            <a:off x="2051050" y="4300538"/>
            <a:ext cx="1944688" cy="1000125"/>
          </a:xfrm>
          <a:prstGeom prst="rect">
            <a:avLst/>
          </a:prstGeom>
          <a:noFill/>
          <a:ln w="9525">
            <a:noFill/>
            <a:miter lim="800000"/>
            <a:headEnd/>
            <a:tailEnd/>
          </a:ln>
        </p:spPr>
      </p:pic>
      <p:graphicFrame>
        <p:nvGraphicFramePr>
          <p:cNvPr id="11" name="10 Objeto"/>
          <p:cNvGraphicFramePr>
            <a:graphicFrameLocks noChangeAspect="1"/>
          </p:cNvGraphicFramePr>
          <p:nvPr/>
        </p:nvGraphicFramePr>
        <p:xfrm>
          <a:off x="899592" y="2996952"/>
          <a:ext cx="3597746" cy="881081"/>
        </p:xfrm>
        <a:graphic>
          <a:graphicData uri="http://schemas.openxmlformats.org/presentationml/2006/ole">
            <mc:AlternateContent xmlns:mc="http://schemas.openxmlformats.org/markup-compatibility/2006">
              <mc:Choice xmlns:v="urn:schemas-microsoft-com:vml" Requires="v">
                <p:oleObj spid="_x0000_s100360" name="Ecuación" r:id="rId6" imgW="1866600" imgH="457200" progId="Equation.3">
                  <p:embed/>
                </p:oleObj>
              </mc:Choice>
              <mc:Fallback>
                <p:oleObj name="Ecuación" r:id="rId6" imgW="1866600" imgH="457200" progId="Equation.3">
                  <p:embed/>
                  <p:pic>
                    <p:nvPicPr>
                      <p:cNvPr id="0" name="Picture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592" y="2996952"/>
                        <a:ext cx="3597746" cy="8810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S"/>
              <a:t>Operaciones Básicas...</a:t>
            </a:r>
          </a:p>
        </p:txBody>
      </p:sp>
      <p:sp>
        <p:nvSpPr>
          <p:cNvPr id="22531" name="Rectangle 3" descr="Rectangle: Click to edit Master text styles&#10;Second level&#10;Third level&#10;Fourth level&#10;Fifth level"/>
          <p:cNvSpPr>
            <a:spLocks noGrp="1" noChangeArrowheads="1"/>
          </p:cNvSpPr>
          <p:nvPr>
            <p:ph type="body" sz="half" idx="1"/>
          </p:nvPr>
        </p:nvSpPr>
        <p:spPr>
          <a:xfrm>
            <a:off x="4643438" y="2276475"/>
            <a:ext cx="3810000" cy="4114800"/>
          </a:xfrm>
        </p:spPr>
        <p:txBody>
          <a:bodyPr/>
          <a:lstStyle/>
          <a:p>
            <a:pPr>
              <a:buFont typeface="Wingdings" pitchFamily="2" charset="2"/>
              <a:buNone/>
            </a:pPr>
            <a:r>
              <a:rPr lang="es-ES" sz="2800"/>
              <a:t>Tablas de verdad</a:t>
            </a:r>
          </a:p>
        </p:txBody>
      </p:sp>
      <p:sp>
        <p:nvSpPr>
          <p:cNvPr id="22532" name="Text Box 4"/>
          <p:cNvSpPr txBox="1">
            <a:spLocks noChangeArrowheads="1"/>
          </p:cNvSpPr>
          <p:nvPr/>
        </p:nvSpPr>
        <p:spPr bwMode="auto">
          <a:xfrm>
            <a:off x="900113" y="1844675"/>
            <a:ext cx="3027362" cy="519113"/>
          </a:xfrm>
          <a:prstGeom prst="rect">
            <a:avLst/>
          </a:prstGeom>
          <a:noFill/>
          <a:ln w="9525">
            <a:noFill/>
            <a:miter lim="800000"/>
            <a:headEnd/>
            <a:tailEnd/>
          </a:ln>
          <a:effectLst/>
        </p:spPr>
        <p:txBody>
          <a:bodyPr wrap="none">
            <a:spAutoFit/>
          </a:bodyPr>
          <a:lstStyle/>
          <a:p>
            <a:r>
              <a:rPr lang="es-MX" sz="2800" b="1" dirty="0"/>
              <a:t>Compuerta NOT</a:t>
            </a:r>
            <a:endParaRPr lang="es-ES" sz="2800" b="1" dirty="0"/>
          </a:p>
        </p:txBody>
      </p:sp>
      <p:sp>
        <p:nvSpPr>
          <p:cNvPr id="22533" name="Text Box 5"/>
          <p:cNvSpPr txBox="1">
            <a:spLocks noChangeArrowheads="1"/>
          </p:cNvSpPr>
          <p:nvPr/>
        </p:nvSpPr>
        <p:spPr bwMode="auto">
          <a:xfrm>
            <a:off x="5200650" y="2720975"/>
            <a:ext cx="3548063" cy="1800225"/>
          </a:xfrm>
          <a:prstGeom prst="rect">
            <a:avLst/>
          </a:prstGeom>
          <a:noFill/>
          <a:ln w="9525">
            <a:noFill/>
            <a:miter lim="800000"/>
            <a:headEnd/>
            <a:tailEnd/>
          </a:ln>
          <a:effectLst/>
        </p:spPr>
        <p:txBody>
          <a:bodyPr>
            <a:spAutoFit/>
          </a:bodyPr>
          <a:lstStyle/>
          <a:p>
            <a:pPr marL="457200" indent="-457200"/>
            <a:r>
              <a:rPr lang="es-MX" sz="2800"/>
              <a:t>A	</a:t>
            </a:r>
          </a:p>
          <a:p>
            <a:pPr marL="457200" indent="-457200"/>
            <a:r>
              <a:rPr lang="es-MX" sz="2800"/>
              <a:t>0	1	    </a:t>
            </a:r>
          </a:p>
          <a:p>
            <a:pPr marL="457200" indent="-457200"/>
            <a:r>
              <a:rPr lang="es-MX" sz="2800"/>
              <a:t>1	0	    	    </a:t>
            </a:r>
          </a:p>
          <a:p>
            <a:pPr marL="457200" indent="-457200"/>
            <a:r>
              <a:rPr lang="es-MX" sz="2800"/>
              <a:t>		    </a:t>
            </a:r>
            <a:endParaRPr lang="es-ES" sz="2800"/>
          </a:p>
        </p:txBody>
      </p:sp>
      <p:sp>
        <p:nvSpPr>
          <p:cNvPr id="22534" name="Line 6"/>
          <p:cNvSpPr>
            <a:spLocks noChangeShapeType="1"/>
          </p:cNvSpPr>
          <p:nvPr/>
        </p:nvSpPr>
        <p:spPr bwMode="auto">
          <a:xfrm>
            <a:off x="5003800" y="3213100"/>
            <a:ext cx="1296988" cy="0"/>
          </a:xfrm>
          <a:prstGeom prst="line">
            <a:avLst/>
          </a:prstGeom>
          <a:noFill/>
          <a:ln w="9525">
            <a:solidFill>
              <a:schemeClr val="tx1"/>
            </a:solidFill>
            <a:round/>
            <a:headEnd/>
            <a:tailEnd/>
          </a:ln>
          <a:effectLst/>
        </p:spPr>
        <p:txBody>
          <a:bodyPr wrap="none"/>
          <a:lstStyle/>
          <a:p>
            <a:endParaRPr lang="es-ES"/>
          </a:p>
        </p:txBody>
      </p:sp>
      <p:sp>
        <p:nvSpPr>
          <p:cNvPr id="22535" name="Line 7"/>
          <p:cNvSpPr>
            <a:spLocks noChangeShapeType="1"/>
          </p:cNvSpPr>
          <p:nvPr/>
        </p:nvSpPr>
        <p:spPr bwMode="auto">
          <a:xfrm>
            <a:off x="5651500" y="2781300"/>
            <a:ext cx="0" cy="1511300"/>
          </a:xfrm>
          <a:prstGeom prst="line">
            <a:avLst/>
          </a:prstGeom>
          <a:noFill/>
          <a:ln w="9525">
            <a:solidFill>
              <a:schemeClr val="tx1"/>
            </a:solidFill>
            <a:round/>
            <a:headEnd/>
            <a:tailEnd/>
          </a:ln>
          <a:effectLst/>
        </p:spPr>
        <p:txBody>
          <a:bodyPr wrap="none"/>
          <a:lstStyle/>
          <a:p>
            <a:endParaRPr lang="es-ES"/>
          </a:p>
        </p:txBody>
      </p:sp>
      <p:pic>
        <p:nvPicPr>
          <p:cNvPr id="22539" name="Picture 11" descr="Introd15"/>
          <p:cNvPicPr>
            <a:picLocks noGrp="1" noChangeAspect="1" noChangeArrowheads="1"/>
          </p:cNvPicPr>
          <p:nvPr>
            <p:ph sz="half" idx="2"/>
          </p:nvPr>
        </p:nvPicPr>
        <p:blipFill>
          <a:blip r:embed="rId3" cstate="print"/>
          <a:srcRect/>
          <a:stretch>
            <a:fillRect/>
          </a:stretch>
        </p:blipFill>
        <p:spPr>
          <a:xfrm>
            <a:off x="5724525" y="2801938"/>
            <a:ext cx="319088" cy="339725"/>
          </a:xfrm>
          <a:noFill/>
          <a:ln/>
        </p:spPr>
      </p:pic>
      <p:pic>
        <p:nvPicPr>
          <p:cNvPr id="22541" name="Picture 13" descr="Introd11"/>
          <p:cNvPicPr>
            <a:picLocks noChangeAspect="1" noChangeArrowheads="1"/>
          </p:cNvPicPr>
          <p:nvPr/>
        </p:nvPicPr>
        <p:blipFill>
          <a:blip r:embed="rId4" cstate="print"/>
          <a:srcRect/>
          <a:stretch>
            <a:fillRect/>
          </a:stretch>
        </p:blipFill>
        <p:spPr bwMode="auto">
          <a:xfrm>
            <a:off x="1001713" y="2589213"/>
            <a:ext cx="3282950" cy="1271587"/>
          </a:xfrm>
          <a:prstGeom prst="rect">
            <a:avLst/>
          </a:prstGeom>
          <a:noFill/>
          <a:ln w="9525">
            <a:noFill/>
            <a:miter lim="800000"/>
            <a:headEnd/>
            <a:tailEnd/>
          </a:ln>
        </p:spPr>
      </p:pic>
      <p:pic>
        <p:nvPicPr>
          <p:cNvPr id="22542" name="Picture 14" descr="Introd12"/>
          <p:cNvPicPr>
            <a:picLocks noChangeAspect="1" noChangeArrowheads="1"/>
          </p:cNvPicPr>
          <p:nvPr/>
        </p:nvPicPr>
        <p:blipFill>
          <a:blip r:embed="rId5" cstate="print"/>
          <a:srcRect/>
          <a:stretch>
            <a:fillRect/>
          </a:stretch>
        </p:blipFill>
        <p:spPr bwMode="auto">
          <a:xfrm>
            <a:off x="2124075" y="4159250"/>
            <a:ext cx="1511300" cy="925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s-ES" dirty="0"/>
              <a:t>XOR u Operación O-Exclusivo</a:t>
            </a:r>
          </a:p>
        </p:txBody>
      </p:sp>
      <p:sp>
        <p:nvSpPr>
          <p:cNvPr id="84995" name="Rectangle 3" descr="Rectangle: Click to edit Master text styles&#10;Second level&#10;Third level&#10;Fourth level&#10;Fifth level"/>
          <p:cNvSpPr>
            <a:spLocks noGrp="1" noChangeArrowheads="1"/>
          </p:cNvSpPr>
          <p:nvPr>
            <p:ph type="body" idx="1"/>
          </p:nvPr>
        </p:nvSpPr>
        <p:spPr/>
        <p:txBody>
          <a:bodyPr/>
          <a:lstStyle/>
          <a:p>
            <a:pPr>
              <a:buFont typeface="Wingdings" pitchFamily="2" charset="2"/>
              <a:buNone/>
            </a:pPr>
            <a:endParaRPr lang="es-ES" dirty="0"/>
          </a:p>
          <a:p>
            <a:pPr>
              <a:buFont typeface="Wingdings" pitchFamily="2" charset="2"/>
              <a:buNone/>
            </a:pPr>
            <a:endParaRPr lang="es-ES" dirty="0"/>
          </a:p>
          <a:p>
            <a:pPr>
              <a:buFont typeface="Wingdings" pitchFamily="2" charset="2"/>
              <a:buNone/>
            </a:pPr>
            <a:endParaRPr lang="es-ES" dirty="0"/>
          </a:p>
          <a:p>
            <a:pPr>
              <a:buFont typeface="Wingdings" pitchFamily="2" charset="2"/>
              <a:buNone/>
            </a:pPr>
            <a:endParaRPr lang="es-ES" dirty="0"/>
          </a:p>
          <a:p>
            <a:pPr>
              <a:buFont typeface="Wingdings" pitchFamily="2" charset="2"/>
              <a:buNone/>
            </a:pPr>
            <a:endParaRPr lang="es-ES" dirty="0"/>
          </a:p>
        </p:txBody>
      </p:sp>
      <p:pic>
        <p:nvPicPr>
          <p:cNvPr id="84997" name="Picture 5" descr="XoryXn2"/>
          <p:cNvPicPr>
            <a:picLocks noChangeAspect="1" noChangeArrowheads="1"/>
          </p:cNvPicPr>
          <p:nvPr/>
        </p:nvPicPr>
        <p:blipFill>
          <a:blip r:embed="rId3" cstate="print"/>
          <a:srcRect/>
          <a:stretch>
            <a:fillRect/>
          </a:stretch>
        </p:blipFill>
        <p:spPr bwMode="auto">
          <a:xfrm>
            <a:off x="971600" y="2454275"/>
            <a:ext cx="3182938" cy="974725"/>
          </a:xfrm>
          <a:prstGeom prst="rect">
            <a:avLst/>
          </a:prstGeom>
          <a:noFill/>
        </p:spPr>
      </p:pic>
      <p:pic>
        <p:nvPicPr>
          <p:cNvPr id="84998" name="Picture 6" descr="XoryXn3"/>
          <p:cNvPicPr>
            <a:picLocks noChangeAspect="1" noChangeArrowheads="1"/>
          </p:cNvPicPr>
          <p:nvPr/>
        </p:nvPicPr>
        <p:blipFill>
          <a:blip r:embed="rId4" cstate="print"/>
          <a:srcRect/>
          <a:stretch>
            <a:fillRect/>
          </a:stretch>
        </p:blipFill>
        <p:spPr bwMode="auto">
          <a:xfrm>
            <a:off x="2267744" y="4293096"/>
            <a:ext cx="1531937" cy="877888"/>
          </a:xfrm>
          <a:prstGeom prst="rect">
            <a:avLst/>
          </a:prstGeom>
          <a:noFill/>
        </p:spPr>
      </p:pic>
      <p:sp>
        <p:nvSpPr>
          <p:cNvPr id="8" name="Text Box 4"/>
          <p:cNvSpPr txBox="1">
            <a:spLocks noChangeArrowheads="1"/>
          </p:cNvSpPr>
          <p:nvPr/>
        </p:nvSpPr>
        <p:spPr bwMode="auto">
          <a:xfrm>
            <a:off x="5200651" y="2720975"/>
            <a:ext cx="2323678" cy="2227263"/>
          </a:xfrm>
          <a:prstGeom prst="rect">
            <a:avLst/>
          </a:prstGeom>
          <a:noFill/>
          <a:ln w="9525">
            <a:noFill/>
            <a:miter lim="800000"/>
            <a:headEnd/>
            <a:tailEnd/>
          </a:ln>
          <a:effectLst/>
        </p:spPr>
        <p:txBody>
          <a:bodyPr wrap="square">
            <a:spAutoFit/>
          </a:bodyPr>
          <a:lstStyle/>
          <a:p>
            <a:pPr marL="457200" indent="-457200"/>
            <a:r>
              <a:rPr lang="es-MX" sz="2800" dirty="0"/>
              <a:t>A	B	</a:t>
            </a:r>
          </a:p>
          <a:p>
            <a:pPr marL="457200" indent="-457200"/>
            <a:r>
              <a:rPr lang="es-MX" sz="2800" dirty="0"/>
              <a:t>0	0	    </a:t>
            </a:r>
            <a:r>
              <a:rPr lang="es-MX" sz="2800" dirty="0" smtClean="0"/>
              <a:t>0</a:t>
            </a:r>
          </a:p>
          <a:p>
            <a:pPr marL="457200" indent="-457200"/>
            <a:r>
              <a:rPr lang="es-MX" sz="2800" dirty="0" smtClean="0"/>
              <a:t>0	1	    1</a:t>
            </a:r>
          </a:p>
          <a:p>
            <a:pPr marL="457200" indent="-457200">
              <a:buFontTx/>
              <a:buAutoNum type="arabicPlain"/>
            </a:pPr>
            <a:r>
              <a:rPr lang="es-MX" sz="2800" dirty="0" smtClean="0"/>
              <a:t>0</a:t>
            </a:r>
            <a:r>
              <a:rPr lang="es-MX" sz="2800" dirty="0"/>
              <a:t>	    1</a:t>
            </a:r>
          </a:p>
          <a:p>
            <a:pPr marL="457200" indent="-457200"/>
            <a:r>
              <a:rPr lang="es-MX" sz="2800" dirty="0"/>
              <a:t>1	1	    0</a:t>
            </a:r>
            <a:endParaRPr lang="es-ES" sz="2800" dirty="0"/>
          </a:p>
        </p:txBody>
      </p:sp>
      <p:pic>
        <p:nvPicPr>
          <p:cNvPr id="9" name="Picture 5" descr="XoryXn1"/>
          <p:cNvPicPr>
            <a:picLocks noChangeAspect="1" noChangeArrowheads="1"/>
          </p:cNvPicPr>
          <p:nvPr/>
        </p:nvPicPr>
        <p:blipFill>
          <a:blip r:embed="rId5" cstate="print"/>
          <a:srcRect/>
          <a:stretch>
            <a:fillRect/>
          </a:stretch>
        </p:blipFill>
        <p:spPr bwMode="auto">
          <a:xfrm>
            <a:off x="6324600" y="2819400"/>
            <a:ext cx="914400" cy="355600"/>
          </a:xfrm>
          <a:prstGeom prst="rect">
            <a:avLst/>
          </a:prstGeom>
          <a:noFill/>
        </p:spPr>
      </p:pic>
      <p:sp>
        <p:nvSpPr>
          <p:cNvPr id="10" name="Line 6"/>
          <p:cNvSpPr>
            <a:spLocks noChangeShapeType="1"/>
          </p:cNvSpPr>
          <p:nvPr/>
        </p:nvSpPr>
        <p:spPr bwMode="auto">
          <a:xfrm flipH="1">
            <a:off x="6228184" y="2667000"/>
            <a:ext cx="20216" cy="2202160"/>
          </a:xfrm>
          <a:prstGeom prst="line">
            <a:avLst/>
          </a:prstGeom>
          <a:noFill/>
          <a:ln w="9525">
            <a:solidFill>
              <a:schemeClr val="tx1"/>
            </a:solidFill>
            <a:round/>
            <a:headEnd/>
            <a:tailEnd/>
          </a:ln>
          <a:effectLst/>
        </p:spPr>
        <p:txBody>
          <a:bodyPr wrap="none"/>
          <a:lstStyle/>
          <a:p>
            <a:endParaRPr lang="es-ES"/>
          </a:p>
        </p:txBody>
      </p:sp>
      <p:sp>
        <p:nvSpPr>
          <p:cNvPr id="11" name="Line 7"/>
          <p:cNvSpPr>
            <a:spLocks noChangeShapeType="1"/>
          </p:cNvSpPr>
          <p:nvPr/>
        </p:nvSpPr>
        <p:spPr bwMode="auto">
          <a:xfrm>
            <a:off x="5029200" y="3200400"/>
            <a:ext cx="2514600" cy="0"/>
          </a:xfrm>
          <a:prstGeom prst="line">
            <a:avLst/>
          </a:prstGeom>
          <a:noFill/>
          <a:ln w="9525">
            <a:solidFill>
              <a:schemeClr val="tx1"/>
            </a:solidFill>
            <a:round/>
            <a:headEnd/>
            <a:tailEnd/>
          </a:ln>
          <a:effectLst/>
        </p:spPr>
        <p:txBody>
          <a:bodyPr wrap="none"/>
          <a:lstStyle/>
          <a:p>
            <a:endParaRPr lang="es-ES"/>
          </a:p>
        </p:txBody>
      </p:sp>
      <p:sp>
        <p:nvSpPr>
          <p:cNvPr id="12" name="Text Box 4"/>
          <p:cNvSpPr txBox="1">
            <a:spLocks noChangeArrowheads="1"/>
          </p:cNvSpPr>
          <p:nvPr/>
        </p:nvSpPr>
        <p:spPr bwMode="auto">
          <a:xfrm>
            <a:off x="900113" y="1844675"/>
            <a:ext cx="3065263" cy="523220"/>
          </a:xfrm>
          <a:prstGeom prst="rect">
            <a:avLst/>
          </a:prstGeom>
          <a:noFill/>
          <a:ln w="9525">
            <a:noFill/>
            <a:miter lim="800000"/>
            <a:headEnd/>
            <a:tailEnd/>
          </a:ln>
          <a:effectLst/>
        </p:spPr>
        <p:txBody>
          <a:bodyPr wrap="none">
            <a:spAutoFit/>
          </a:bodyPr>
          <a:lstStyle/>
          <a:p>
            <a:r>
              <a:rPr lang="es-MX" sz="2800" b="1" dirty="0"/>
              <a:t>Compuerta </a:t>
            </a:r>
            <a:r>
              <a:rPr lang="es-MX" sz="2800" b="1" dirty="0" smtClean="0"/>
              <a:t>XOR</a:t>
            </a:r>
            <a:endParaRPr lang="es-ES" sz="28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4"/>
          <p:cNvPicPr>
            <a:picLocks noChangeAspect="1" noChangeArrowheads="1"/>
          </p:cNvPicPr>
          <p:nvPr/>
        </p:nvPicPr>
        <p:blipFill>
          <a:blip r:embed="rId3" cstate="print"/>
          <a:srcRect/>
          <a:stretch>
            <a:fillRect/>
          </a:stretch>
        </p:blipFill>
        <p:spPr bwMode="auto">
          <a:xfrm>
            <a:off x="6084168" y="5229200"/>
            <a:ext cx="1066800" cy="1247775"/>
          </a:xfrm>
          <a:prstGeom prst="rect">
            <a:avLst/>
          </a:prstGeom>
          <a:noFill/>
          <a:ln w="9525">
            <a:noFill/>
            <a:miter lim="800000"/>
            <a:headEnd/>
            <a:tailEnd/>
          </a:ln>
        </p:spPr>
      </p:pic>
      <p:sp>
        <p:nvSpPr>
          <p:cNvPr id="2" name="1 Título"/>
          <p:cNvSpPr>
            <a:spLocks noGrp="1"/>
          </p:cNvSpPr>
          <p:nvPr>
            <p:ph type="title"/>
          </p:nvPr>
        </p:nvSpPr>
        <p:spPr/>
        <p:txBody>
          <a:bodyPr/>
          <a:lstStyle/>
          <a:p>
            <a:r>
              <a:rPr lang="es-MX" dirty="0" smtClean="0"/>
              <a:t>Las negaciones</a:t>
            </a:r>
            <a:endParaRPr lang="es-MX" dirty="0"/>
          </a:p>
        </p:txBody>
      </p:sp>
      <p:sp>
        <p:nvSpPr>
          <p:cNvPr id="3" name="2 Marcador de contenido"/>
          <p:cNvSpPr>
            <a:spLocks noGrp="1"/>
          </p:cNvSpPr>
          <p:nvPr>
            <p:ph idx="1"/>
          </p:nvPr>
        </p:nvSpPr>
        <p:spPr>
          <a:xfrm>
            <a:off x="838200" y="1556792"/>
            <a:ext cx="7772400" cy="576064"/>
          </a:xfrm>
        </p:spPr>
        <p:txBody>
          <a:bodyPr/>
          <a:lstStyle/>
          <a:p>
            <a:r>
              <a:rPr lang="es-MX" dirty="0" smtClean="0"/>
              <a:t>AND NEGADA = NAND     (AB)’</a:t>
            </a:r>
          </a:p>
        </p:txBody>
      </p:sp>
      <p:sp>
        <p:nvSpPr>
          <p:cNvPr id="4" name="2 Marcador de contenido"/>
          <p:cNvSpPr txBox="1">
            <a:spLocks/>
          </p:cNvSpPr>
          <p:nvPr/>
        </p:nvSpPr>
        <p:spPr bwMode="auto">
          <a:xfrm>
            <a:off x="832048" y="3212976"/>
            <a:ext cx="7772400" cy="5760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110000"/>
              <a:buFont typeface="Wingdings" pitchFamily="2" charset="2"/>
              <a:buBlip>
                <a:blip r:embed="rId4"/>
              </a:buBlip>
              <a:tabLst/>
              <a:defRPr/>
            </a:pPr>
            <a:r>
              <a:rPr kumimoji="0" lang="es-MX" sz="3200" b="0" i="0" u="none" strike="noStrike" kern="0" cap="none" spc="0" normalizeH="0" baseline="0" noProof="0" dirty="0" smtClean="0">
                <a:ln>
                  <a:noFill/>
                </a:ln>
                <a:solidFill>
                  <a:schemeClr val="tx1"/>
                </a:solidFill>
                <a:effectLst/>
                <a:uLnTx/>
                <a:uFillTx/>
                <a:latin typeface="+mn-lt"/>
                <a:ea typeface="+mn-ea"/>
                <a:cs typeface="+mn-cs"/>
              </a:rPr>
              <a:t>OR NEGADA = NOR	    (A+B)’</a:t>
            </a:r>
          </a:p>
        </p:txBody>
      </p:sp>
      <p:pic>
        <p:nvPicPr>
          <p:cNvPr id="11" name="Picture 4"/>
          <p:cNvPicPr>
            <a:picLocks noChangeAspect="1" noChangeArrowheads="1"/>
          </p:cNvPicPr>
          <p:nvPr/>
        </p:nvPicPr>
        <p:blipFill>
          <a:blip r:embed="rId3" cstate="print"/>
          <a:srcRect/>
          <a:stretch>
            <a:fillRect/>
          </a:stretch>
        </p:blipFill>
        <p:spPr bwMode="auto">
          <a:xfrm>
            <a:off x="6084168" y="2037209"/>
            <a:ext cx="1066800" cy="1247775"/>
          </a:xfrm>
          <a:prstGeom prst="rect">
            <a:avLst/>
          </a:prstGeom>
          <a:noFill/>
          <a:ln w="9525">
            <a:noFill/>
            <a:miter lim="800000"/>
            <a:headEnd/>
            <a:tailEnd/>
          </a:ln>
        </p:spPr>
      </p:pic>
      <p:pic>
        <p:nvPicPr>
          <p:cNvPr id="13" name="Picture 3"/>
          <p:cNvPicPr>
            <a:picLocks noChangeAspect="1" noChangeArrowheads="1"/>
          </p:cNvPicPr>
          <p:nvPr/>
        </p:nvPicPr>
        <p:blipFill>
          <a:blip r:embed="rId5" cstate="print"/>
          <a:srcRect/>
          <a:stretch>
            <a:fillRect/>
          </a:stretch>
        </p:blipFill>
        <p:spPr bwMode="auto">
          <a:xfrm>
            <a:off x="1196008" y="3981425"/>
            <a:ext cx="1504950" cy="1247775"/>
          </a:xfrm>
          <a:prstGeom prst="rect">
            <a:avLst/>
          </a:prstGeom>
          <a:noFill/>
          <a:ln w="9525">
            <a:noFill/>
            <a:miter lim="800000"/>
            <a:headEnd/>
            <a:tailEnd/>
          </a:ln>
        </p:spPr>
      </p:pic>
      <p:pic>
        <p:nvPicPr>
          <p:cNvPr id="14" name="Picture 4"/>
          <p:cNvPicPr>
            <a:picLocks noChangeAspect="1" noChangeArrowheads="1"/>
          </p:cNvPicPr>
          <p:nvPr/>
        </p:nvPicPr>
        <p:blipFill>
          <a:blip r:embed="rId3" cstate="print"/>
          <a:srcRect/>
          <a:stretch>
            <a:fillRect/>
          </a:stretch>
        </p:blipFill>
        <p:spPr bwMode="auto">
          <a:xfrm>
            <a:off x="2636168" y="3837409"/>
            <a:ext cx="1066800" cy="1247775"/>
          </a:xfrm>
          <a:prstGeom prst="rect">
            <a:avLst/>
          </a:prstGeom>
          <a:noFill/>
          <a:ln w="9525">
            <a:noFill/>
            <a:miter lim="800000"/>
            <a:headEnd/>
            <a:tailEnd/>
          </a:ln>
        </p:spPr>
      </p:pic>
      <p:pic>
        <p:nvPicPr>
          <p:cNvPr id="15" name="Picture 4"/>
          <p:cNvPicPr>
            <a:picLocks noChangeAspect="1" noChangeArrowheads="1"/>
          </p:cNvPicPr>
          <p:nvPr/>
        </p:nvPicPr>
        <p:blipFill>
          <a:blip r:embed="rId3" cstate="print"/>
          <a:srcRect/>
          <a:stretch>
            <a:fillRect/>
          </a:stretch>
        </p:blipFill>
        <p:spPr bwMode="auto">
          <a:xfrm>
            <a:off x="6092552" y="3837409"/>
            <a:ext cx="1066800" cy="1247775"/>
          </a:xfrm>
          <a:prstGeom prst="rect">
            <a:avLst/>
          </a:prstGeom>
          <a:noFill/>
          <a:ln w="9525">
            <a:noFill/>
            <a:miter lim="800000"/>
            <a:headEnd/>
            <a:tailEnd/>
          </a:ln>
        </p:spPr>
      </p:pic>
      <p:pic>
        <p:nvPicPr>
          <p:cNvPr id="16" name="Picture 5"/>
          <p:cNvPicPr>
            <a:picLocks noChangeAspect="1" noChangeArrowheads="1"/>
          </p:cNvPicPr>
          <p:nvPr/>
        </p:nvPicPr>
        <p:blipFill>
          <a:blip r:embed="rId6" cstate="print"/>
          <a:srcRect/>
          <a:stretch>
            <a:fillRect/>
          </a:stretch>
        </p:blipFill>
        <p:spPr bwMode="auto">
          <a:xfrm>
            <a:off x="4816202" y="4102968"/>
            <a:ext cx="1276350" cy="838200"/>
          </a:xfrm>
          <a:prstGeom prst="rect">
            <a:avLst/>
          </a:prstGeom>
          <a:noFill/>
          <a:ln w="9525">
            <a:noFill/>
            <a:miter lim="800000"/>
            <a:headEnd/>
            <a:tailEnd/>
          </a:ln>
        </p:spPr>
      </p:pic>
      <p:pic>
        <p:nvPicPr>
          <p:cNvPr id="168967" name="Picture 7"/>
          <p:cNvPicPr>
            <a:picLocks noChangeAspect="1" noChangeArrowheads="1"/>
          </p:cNvPicPr>
          <p:nvPr/>
        </p:nvPicPr>
        <p:blipFill>
          <a:blip r:embed="rId7" cstate="print"/>
          <a:srcRect/>
          <a:stretch>
            <a:fillRect/>
          </a:stretch>
        </p:blipFill>
        <p:spPr bwMode="auto">
          <a:xfrm>
            <a:off x="1403648" y="2348880"/>
            <a:ext cx="2228850" cy="762000"/>
          </a:xfrm>
          <a:prstGeom prst="rect">
            <a:avLst/>
          </a:prstGeom>
          <a:noFill/>
          <a:ln w="9525">
            <a:noFill/>
            <a:miter lim="800000"/>
            <a:headEnd/>
            <a:tailEnd/>
          </a:ln>
        </p:spPr>
      </p:pic>
      <p:pic>
        <p:nvPicPr>
          <p:cNvPr id="168968" name="Picture 8"/>
          <p:cNvPicPr>
            <a:picLocks noChangeAspect="1" noChangeArrowheads="1"/>
          </p:cNvPicPr>
          <p:nvPr/>
        </p:nvPicPr>
        <p:blipFill>
          <a:blip r:embed="rId8" cstate="print"/>
          <a:srcRect/>
          <a:stretch>
            <a:fillRect/>
          </a:stretch>
        </p:blipFill>
        <p:spPr bwMode="auto">
          <a:xfrm>
            <a:off x="5055468" y="2420888"/>
            <a:ext cx="1028700" cy="676275"/>
          </a:xfrm>
          <a:prstGeom prst="rect">
            <a:avLst/>
          </a:prstGeom>
          <a:noFill/>
          <a:ln w="9525">
            <a:noFill/>
            <a:miter lim="800000"/>
            <a:headEnd/>
            <a:tailEnd/>
          </a:ln>
        </p:spPr>
      </p:pic>
      <p:sp>
        <p:nvSpPr>
          <p:cNvPr id="5" name="2 Marcador de contenido"/>
          <p:cNvSpPr txBox="1">
            <a:spLocks/>
          </p:cNvSpPr>
          <p:nvPr/>
        </p:nvSpPr>
        <p:spPr bwMode="auto">
          <a:xfrm>
            <a:off x="827584" y="5013176"/>
            <a:ext cx="7772400" cy="6465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110000"/>
              <a:buFont typeface="Wingdings" pitchFamily="2" charset="2"/>
              <a:buBlip>
                <a:blip r:embed="rId4"/>
              </a:buBlip>
              <a:tabLst/>
              <a:defRPr/>
            </a:pPr>
            <a:r>
              <a:rPr kumimoji="0" lang="es-MX" sz="3200" b="0" i="0" u="none" strike="noStrike" kern="0" cap="none" spc="0" normalizeH="0" baseline="0" noProof="0" dirty="0" smtClean="0">
                <a:ln>
                  <a:noFill/>
                </a:ln>
                <a:solidFill>
                  <a:schemeClr val="tx1"/>
                </a:solidFill>
                <a:effectLst/>
                <a:uLnTx/>
                <a:uFillTx/>
                <a:latin typeface="+mn-lt"/>
                <a:ea typeface="+mn-ea"/>
                <a:cs typeface="+mn-cs"/>
              </a:rPr>
              <a:t>XOR NEGADA = XNOR   (A</a:t>
            </a:r>
            <a:r>
              <a:rPr kumimoji="0" lang="es-MX" sz="3200" b="0" i="0" u="none" strike="noStrike" kern="0" cap="none" spc="0" normalizeH="0" baseline="0" noProof="0" dirty="0" smtClean="0">
                <a:ln>
                  <a:noFill/>
                </a:ln>
                <a:solidFill>
                  <a:schemeClr val="tx1"/>
                </a:solidFill>
                <a:effectLst/>
                <a:uLnTx/>
                <a:uFillTx/>
                <a:latin typeface="+mn-lt"/>
                <a:ea typeface="+mn-ea"/>
                <a:cs typeface="+mn-cs"/>
                <a:sym typeface="Symbol"/>
              </a:rPr>
              <a:t></a:t>
            </a:r>
            <a:r>
              <a:rPr kumimoji="0" lang="es-MX" sz="3200" b="0" i="0" u="none" strike="noStrike" kern="0" cap="none" spc="0" normalizeH="0" baseline="0" noProof="0" dirty="0" smtClean="0">
                <a:ln>
                  <a:noFill/>
                </a:ln>
                <a:solidFill>
                  <a:schemeClr val="tx1"/>
                </a:solidFill>
                <a:effectLst/>
                <a:uLnTx/>
                <a:uFillTx/>
                <a:latin typeface="+mn-lt"/>
                <a:ea typeface="+mn-ea"/>
                <a:cs typeface="+mn-cs"/>
              </a:rPr>
              <a:t>B)’ = (A</a:t>
            </a:r>
            <a:r>
              <a:rPr kumimoji="0" lang="es-MX" sz="3200" b="0" i="0" u="none" strike="noStrike" kern="0" cap="none" spc="0" normalizeH="0" baseline="0" noProof="0" dirty="0" smtClean="0">
                <a:ln>
                  <a:noFill/>
                </a:ln>
                <a:solidFill>
                  <a:schemeClr val="tx1"/>
                </a:solidFill>
                <a:effectLst/>
                <a:uLnTx/>
                <a:uFillTx/>
                <a:latin typeface="+mn-lt"/>
                <a:ea typeface="+mn-ea"/>
                <a:cs typeface="+mn-cs"/>
                <a:sym typeface="Symbol"/>
              </a:rPr>
              <a:t></a:t>
            </a:r>
            <a:r>
              <a:rPr kumimoji="0" lang="es-MX" sz="3200" b="0" i="0" u="none" strike="noStrike" kern="0" cap="none" spc="0" normalizeH="0" baseline="0" noProof="0" dirty="0" smtClean="0">
                <a:ln>
                  <a:noFill/>
                </a:ln>
                <a:solidFill>
                  <a:schemeClr val="tx1"/>
                </a:solidFill>
                <a:effectLst/>
                <a:uLnTx/>
                <a:uFillTx/>
                <a:latin typeface="+mn-lt"/>
                <a:ea typeface="+mn-ea"/>
                <a:cs typeface="+mn-cs"/>
              </a:rPr>
              <a:t>B)</a:t>
            </a:r>
            <a:endParaRPr kumimoji="0" lang="es-MX" sz="3200" b="0" i="0" u="none" strike="noStrike" kern="0" cap="none" spc="0" normalizeH="0" baseline="0" noProof="0" dirty="0">
              <a:ln>
                <a:noFill/>
              </a:ln>
              <a:solidFill>
                <a:schemeClr val="tx1"/>
              </a:solidFill>
              <a:effectLst/>
              <a:uLnTx/>
              <a:uFillTx/>
              <a:latin typeface="+mn-lt"/>
              <a:ea typeface="+mn-ea"/>
              <a:cs typeface="+mn-cs"/>
            </a:endParaRPr>
          </a:p>
        </p:txBody>
      </p:sp>
      <p:pic>
        <p:nvPicPr>
          <p:cNvPr id="168969" name="Picture 9"/>
          <p:cNvPicPr>
            <a:picLocks noChangeAspect="1" noChangeArrowheads="1"/>
          </p:cNvPicPr>
          <p:nvPr/>
        </p:nvPicPr>
        <p:blipFill>
          <a:blip r:embed="rId9" cstate="print"/>
          <a:srcRect/>
          <a:stretch>
            <a:fillRect/>
          </a:stretch>
        </p:blipFill>
        <p:spPr bwMode="auto">
          <a:xfrm>
            <a:off x="1367805" y="5676478"/>
            <a:ext cx="2124075" cy="704850"/>
          </a:xfrm>
          <a:prstGeom prst="rect">
            <a:avLst/>
          </a:prstGeom>
          <a:noFill/>
          <a:ln w="9525">
            <a:noFill/>
            <a:miter lim="800000"/>
            <a:headEnd/>
            <a:tailEnd/>
          </a:ln>
        </p:spPr>
      </p:pic>
      <p:pic>
        <p:nvPicPr>
          <p:cNvPr id="168970" name="Picture 10"/>
          <p:cNvPicPr>
            <a:picLocks noChangeAspect="1" noChangeArrowheads="1"/>
          </p:cNvPicPr>
          <p:nvPr/>
        </p:nvPicPr>
        <p:blipFill>
          <a:blip r:embed="rId10" cstate="print"/>
          <a:srcRect/>
          <a:stretch>
            <a:fillRect/>
          </a:stretch>
        </p:blipFill>
        <p:spPr bwMode="auto">
          <a:xfrm>
            <a:off x="5004048" y="5589240"/>
            <a:ext cx="1076325" cy="695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89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896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63" presetClass="path" presetSubtype="0" accel="50000" decel="50000" fill="hold" nodeType="clickEffect">
                                  <p:stCondLst>
                                    <p:cond delay="0"/>
                                  </p:stCondLst>
                                  <p:childTnLst>
                                    <p:animMotion origin="layout" path="M -1.38889E-6 -4.81481E-6 L 0.07188 0.00325 " pathEditMode="relative" rAng="0" ptsTypes="AA">
                                      <p:cBhvr>
                                        <p:cTn id="20" dur="2000" fill="hold"/>
                                        <p:tgtEl>
                                          <p:spTgt spid="168968"/>
                                        </p:tgtEl>
                                        <p:attrNameLst>
                                          <p:attrName>ppt_x</p:attrName>
                                          <p:attrName>ppt_y</p:attrName>
                                        </p:attrNameLst>
                                      </p:cBhvr>
                                      <p:rCtr x="3600" y="200"/>
                                    </p:animMotion>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63" presetClass="path" presetSubtype="0" accel="50000" decel="50000" fill="hold" nodeType="clickEffect">
                                  <p:stCondLst>
                                    <p:cond delay="0"/>
                                  </p:stCondLst>
                                  <p:childTnLst>
                                    <p:animMotion origin="layout" path="M 2.77778E-7 -7.40741E-7 L 0.06979 -0.00208 " pathEditMode="relative" rAng="0" ptsTypes="AA">
                                      <p:cBhvr>
                                        <p:cTn id="42" dur="2000" fill="hold"/>
                                        <p:tgtEl>
                                          <p:spTgt spid="16"/>
                                        </p:tgtEl>
                                        <p:attrNameLst>
                                          <p:attrName>ppt_x</p:attrName>
                                          <p:attrName>ppt_y</p:attrName>
                                        </p:attrNameLst>
                                      </p:cBhvr>
                                      <p:rCtr x="3500" y="-100"/>
                                    </p:animMotion>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896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897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63" presetClass="path" presetSubtype="0" accel="50000" decel="50000" fill="hold" nodeType="clickEffect">
                                  <p:stCondLst>
                                    <p:cond delay="0"/>
                                  </p:stCondLst>
                                  <p:childTnLst>
                                    <p:animMotion origin="layout" path="M 3.61111E-6 -7.40741E-7 L 0.075 0.00185 " pathEditMode="relative" rAng="0" ptsTypes="AA">
                                      <p:cBhvr>
                                        <p:cTn id="60" dur="2000" fill="hold"/>
                                        <p:tgtEl>
                                          <p:spTgt spid="168970"/>
                                        </p:tgtEl>
                                        <p:attrNameLst>
                                          <p:attrName>ppt_x</p:attrName>
                                          <p:attrName>ppt_y</p:attrName>
                                        </p:attrNameLst>
                                      </p:cBhvr>
                                      <p:rCtr x="3800" y="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theme/theme1.xml><?xml version="1.0" encoding="utf-8"?>
<a:theme xmlns:a="http://schemas.openxmlformats.org/drawingml/2006/main" name="Guía">
  <a:themeElements>
    <a:clrScheme name="Guía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Guí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ahoma" charset="0"/>
          </a:defRPr>
        </a:defPPr>
      </a:lstStyle>
    </a:lnDef>
  </a:objectDefaults>
  <a:extraClrSchemeLst>
    <a:extraClrScheme>
      <a:clrScheme name="Guía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Guía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Guía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Guía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Guía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Guía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Guía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Guía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presentaciones\Guía.pot</Template>
  <TotalTime>1691</TotalTime>
  <Words>1815</Words>
  <Application>Microsoft Office PowerPoint</Application>
  <PresentationFormat>Presentación en pantalla (4:3)</PresentationFormat>
  <Paragraphs>667</Paragraphs>
  <Slides>49</Slides>
  <Notes>43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49</vt:i4>
      </vt:variant>
    </vt:vector>
  </HeadingPairs>
  <TitlesOfParts>
    <vt:vector size="51" baseType="lpstr">
      <vt:lpstr>Guía</vt:lpstr>
      <vt:lpstr>Ecuación</vt:lpstr>
      <vt:lpstr>Presentación de PowerPoint</vt:lpstr>
      <vt:lpstr>Presentación de PowerPoint</vt:lpstr>
      <vt:lpstr>Lógica Secuencial y Combinatoria</vt:lpstr>
      <vt:lpstr>Historia</vt:lpstr>
      <vt:lpstr>Operaciones Básicas...</vt:lpstr>
      <vt:lpstr>Operaciones Básicas...</vt:lpstr>
      <vt:lpstr>Operaciones Básicas...</vt:lpstr>
      <vt:lpstr>XOR u Operación O-Exclusivo</vt:lpstr>
      <vt:lpstr>Las negaciones</vt:lpstr>
      <vt:lpstr>Expresiones Booleanas</vt:lpstr>
      <vt:lpstr>Expresiones Booleanas</vt:lpstr>
      <vt:lpstr>Expresiones Booleanas</vt:lpstr>
      <vt:lpstr>Expresiones Booleanas</vt:lpstr>
      <vt:lpstr>Jerarquía de operadores</vt:lpstr>
      <vt:lpstr>Tablas de Verdad</vt:lpstr>
      <vt:lpstr>Tablas de Verdad</vt:lpstr>
      <vt:lpstr>Tablas de Verdad  X=(A+B)C’</vt:lpstr>
      <vt:lpstr>Ejercicio</vt:lpstr>
      <vt:lpstr>Relación expresión Booleana y circuito combinatorio</vt:lpstr>
      <vt:lpstr>Relación expresión Booleana y circuito combinatorio</vt:lpstr>
      <vt:lpstr>Relación expresión Booleana y circuito combinatorio</vt:lpstr>
      <vt:lpstr>Relación expresión Booleana y circuito combinatorio</vt:lpstr>
      <vt:lpstr>Igualdad en expresiones Booleanas</vt:lpstr>
      <vt:lpstr>Suma de Productos (SOP)</vt:lpstr>
      <vt:lpstr>Suma de Productos (SOP)…</vt:lpstr>
      <vt:lpstr>Producto de Sumas (POS)</vt:lpstr>
      <vt:lpstr>Producto de Sumas (POS)… </vt:lpstr>
      <vt:lpstr>Minitérminos y Maxitérminos</vt:lpstr>
      <vt:lpstr>Minitérminos y Maxitérminos … </vt:lpstr>
      <vt:lpstr>Minitérminos y Maxitérminos … </vt:lpstr>
      <vt:lpstr>Minitérminos y Maxitérminos …</vt:lpstr>
      <vt:lpstr>Minitérminos y Maxitérminos …</vt:lpstr>
      <vt:lpstr>Minitérminos y Maxitérminos …</vt:lpstr>
      <vt:lpstr>Minitérminos y Maxitérminos …</vt:lpstr>
      <vt:lpstr>Minitérminos y Maxitérminos …</vt:lpstr>
      <vt:lpstr>Minitérminos y Maxitérminos …</vt:lpstr>
      <vt:lpstr>Minitérminos y Maxitérminos …</vt:lpstr>
      <vt:lpstr>Minitérminos y Maxitérminos …</vt:lpstr>
      <vt:lpstr>Decodificadores</vt:lpstr>
      <vt:lpstr>Decodificadores …</vt:lpstr>
      <vt:lpstr>Decodificadores …</vt:lpstr>
      <vt:lpstr>Sumadores</vt:lpstr>
      <vt:lpstr>Sumadores … </vt:lpstr>
      <vt:lpstr>Sumadores …</vt:lpstr>
      <vt:lpstr>Sumadores …</vt:lpstr>
      <vt:lpstr>Complementador a 1</vt:lpstr>
      <vt:lpstr>Restador</vt:lpstr>
      <vt:lpstr>Referencias</vt:lpstr>
      <vt:lpstr>Guion Explicativo</vt:lpstr>
    </vt:vector>
  </TitlesOfParts>
  <Company>ITESM-CEM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Introducción al Algebra Booleana</dc:title>
  <dc:creator>Profesor</dc:creator>
  <cp:lastModifiedBy>mquintanal</cp:lastModifiedBy>
  <cp:revision>81</cp:revision>
  <dcterms:created xsi:type="dcterms:W3CDTF">2004-01-19T17:21:42Z</dcterms:created>
  <dcterms:modified xsi:type="dcterms:W3CDTF">2015-10-02T23:35:21Z</dcterms:modified>
</cp:coreProperties>
</file>