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9"/>
  </p:notesMasterIdLst>
  <p:sldIdLst>
    <p:sldId id="291" r:id="rId2"/>
    <p:sldId id="292" r:id="rId3"/>
    <p:sldId id="293" r:id="rId4"/>
    <p:sldId id="259" r:id="rId5"/>
    <p:sldId id="295" r:id="rId6"/>
    <p:sldId id="296" r:id="rId7"/>
    <p:sldId id="297" r:id="rId8"/>
    <p:sldId id="298" r:id="rId9"/>
    <p:sldId id="302" r:id="rId10"/>
    <p:sldId id="271" r:id="rId11"/>
    <p:sldId id="286" r:id="rId12"/>
    <p:sldId id="287" r:id="rId13"/>
    <p:sldId id="303" r:id="rId14"/>
    <p:sldId id="284" r:id="rId15"/>
    <p:sldId id="272" r:id="rId16"/>
    <p:sldId id="273" r:id="rId17"/>
    <p:sldId id="274" r:id="rId18"/>
    <p:sldId id="275" r:id="rId19"/>
    <p:sldId id="258" r:id="rId20"/>
    <p:sldId id="281" r:id="rId21"/>
    <p:sldId id="283" r:id="rId22"/>
    <p:sldId id="304" r:id="rId23"/>
    <p:sldId id="260" r:id="rId24"/>
    <p:sldId id="306" r:id="rId25"/>
    <p:sldId id="305" r:id="rId26"/>
    <p:sldId id="307" r:id="rId27"/>
    <p:sldId id="261" r:id="rId28"/>
    <p:sldId id="262" r:id="rId29"/>
    <p:sldId id="308" r:id="rId30"/>
    <p:sldId id="277" r:id="rId31"/>
    <p:sldId id="309" r:id="rId32"/>
    <p:sldId id="263" r:id="rId33"/>
    <p:sldId id="310" r:id="rId34"/>
    <p:sldId id="278" r:id="rId35"/>
    <p:sldId id="311" r:id="rId36"/>
    <p:sldId id="280" r:id="rId37"/>
    <p:sldId id="312" r:id="rId38"/>
    <p:sldId id="313" r:id="rId39"/>
    <p:sldId id="264" r:id="rId40"/>
    <p:sldId id="314" r:id="rId41"/>
    <p:sldId id="279" r:id="rId42"/>
    <p:sldId id="315" r:id="rId43"/>
    <p:sldId id="299" r:id="rId44"/>
    <p:sldId id="282" r:id="rId45"/>
    <p:sldId id="288" r:id="rId46"/>
    <p:sldId id="300" r:id="rId47"/>
    <p:sldId id="301" r:id="rId4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7" y="-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948B5-4D48-48BA-9849-37705276516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98DFA21-FBAB-4CC1-B259-D7C3C64E7502}">
      <dgm:prSet phldrT="[Texto]"/>
      <dgm:spPr/>
      <dgm:t>
        <a:bodyPr/>
        <a:lstStyle/>
        <a:p>
          <a:r>
            <a:rPr lang="es-MX" dirty="0" smtClean="0"/>
            <a:t>Etapa preliminar (Actos prejudiciales)</a:t>
          </a:r>
          <a:endParaRPr lang="es-MX" dirty="0"/>
        </a:p>
      </dgm:t>
    </dgm:pt>
    <dgm:pt modelId="{24944EBE-27FF-49BF-9E50-4B9CE963DA22}" type="parTrans" cxnId="{8C616D94-3D6D-417E-ADA3-6A165B114B38}">
      <dgm:prSet/>
      <dgm:spPr/>
      <dgm:t>
        <a:bodyPr/>
        <a:lstStyle/>
        <a:p>
          <a:endParaRPr lang="es-MX"/>
        </a:p>
      </dgm:t>
    </dgm:pt>
    <dgm:pt modelId="{0509955B-8D0F-4C16-9DC9-3B021E3854A1}" type="sibTrans" cxnId="{8C616D94-3D6D-417E-ADA3-6A165B114B38}">
      <dgm:prSet/>
      <dgm:spPr/>
      <dgm:t>
        <a:bodyPr/>
        <a:lstStyle/>
        <a:p>
          <a:endParaRPr lang="es-MX"/>
        </a:p>
      </dgm:t>
    </dgm:pt>
    <dgm:pt modelId="{204F8043-A945-408C-AFD1-46EA4BDBB0CB}">
      <dgm:prSet phldrT="[Texto]"/>
      <dgm:spPr/>
      <dgm:t>
        <a:bodyPr/>
        <a:lstStyle/>
        <a:p>
          <a:r>
            <a:rPr lang="es-MX" dirty="0" smtClean="0"/>
            <a:t>Etapa expositiva o postulatoria</a:t>
          </a:r>
        </a:p>
      </dgm:t>
    </dgm:pt>
    <dgm:pt modelId="{47D6C61D-5C4E-4488-B6B9-5F265D5F8A7E}" type="parTrans" cxnId="{350E7CE7-FC30-482B-872E-F6C6F0B02D32}">
      <dgm:prSet/>
      <dgm:spPr/>
      <dgm:t>
        <a:bodyPr/>
        <a:lstStyle/>
        <a:p>
          <a:endParaRPr lang="es-MX"/>
        </a:p>
      </dgm:t>
    </dgm:pt>
    <dgm:pt modelId="{3BC0A7F1-A3B7-4038-BF99-EEF43849B25D}" type="sibTrans" cxnId="{350E7CE7-FC30-482B-872E-F6C6F0B02D32}">
      <dgm:prSet/>
      <dgm:spPr/>
      <dgm:t>
        <a:bodyPr/>
        <a:lstStyle/>
        <a:p>
          <a:endParaRPr lang="es-MX"/>
        </a:p>
      </dgm:t>
    </dgm:pt>
    <dgm:pt modelId="{7585645E-F5F8-4AAD-8303-7D7E79D4FCC7}">
      <dgm:prSet phldrT="[Texto]"/>
      <dgm:spPr/>
      <dgm:t>
        <a:bodyPr/>
        <a:lstStyle/>
        <a:p>
          <a:r>
            <a:rPr lang="es-MX" dirty="0" smtClean="0"/>
            <a:t>Etapa probatoria o demostrativa</a:t>
          </a:r>
          <a:endParaRPr lang="es-MX" dirty="0"/>
        </a:p>
      </dgm:t>
    </dgm:pt>
    <dgm:pt modelId="{C17CA3A3-A02C-4383-BA0A-49F5CFA2D5D3}" type="parTrans" cxnId="{FA77A6C8-C361-416D-B0E4-93631C7AB8C5}">
      <dgm:prSet/>
      <dgm:spPr/>
      <dgm:t>
        <a:bodyPr/>
        <a:lstStyle/>
        <a:p>
          <a:endParaRPr lang="es-MX"/>
        </a:p>
      </dgm:t>
    </dgm:pt>
    <dgm:pt modelId="{51DE0764-3789-4A58-964E-0512E714A29C}" type="sibTrans" cxnId="{FA77A6C8-C361-416D-B0E4-93631C7AB8C5}">
      <dgm:prSet/>
      <dgm:spPr/>
      <dgm:t>
        <a:bodyPr/>
        <a:lstStyle/>
        <a:p>
          <a:endParaRPr lang="es-MX"/>
        </a:p>
      </dgm:t>
    </dgm:pt>
    <dgm:pt modelId="{22429F5D-680D-4B81-BC55-ADFAA5C9A7CC}">
      <dgm:prSet phldrT="[Texto]"/>
      <dgm:spPr/>
      <dgm:t>
        <a:bodyPr/>
        <a:lstStyle/>
        <a:p>
          <a:r>
            <a:rPr lang="es-MX" dirty="0" smtClean="0"/>
            <a:t>Etapa pre conclusiva</a:t>
          </a:r>
          <a:endParaRPr lang="es-MX" dirty="0"/>
        </a:p>
      </dgm:t>
    </dgm:pt>
    <dgm:pt modelId="{D71545BE-1C62-4990-AE11-BC6E7A83F21B}" type="parTrans" cxnId="{E22D5216-ECFA-4FE7-A124-92A6171463FC}">
      <dgm:prSet/>
      <dgm:spPr/>
      <dgm:t>
        <a:bodyPr/>
        <a:lstStyle/>
        <a:p>
          <a:endParaRPr lang="es-MX"/>
        </a:p>
      </dgm:t>
    </dgm:pt>
    <dgm:pt modelId="{737D08CE-CC93-4FB6-A71D-7C13F909176F}" type="sibTrans" cxnId="{E22D5216-ECFA-4FE7-A124-92A6171463FC}">
      <dgm:prSet/>
      <dgm:spPr/>
      <dgm:t>
        <a:bodyPr/>
        <a:lstStyle/>
        <a:p>
          <a:endParaRPr lang="es-MX"/>
        </a:p>
      </dgm:t>
    </dgm:pt>
    <dgm:pt modelId="{FE4FFAFD-E6E8-421F-8A11-0B96C9F240F6}">
      <dgm:prSet phldrT="[Texto]"/>
      <dgm:spPr/>
      <dgm:t>
        <a:bodyPr/>
        <a:lstStyle/>
        <a:p>
          <a:r>
            <a:rPr lang="es-MX" dirty="0" smtClean="0"/>
            <a:t>Etapa impugnativa</a:t>
          </a:r>
          <a:endParaRPr lang="es-MX" dirty="0"/>
        </a:p>
      </dgm:t>
    </dgm:pt>
    <dgm:pt modelId="{1B73FE74-B584-4F11-BC54-3AD7D93C2284}" type="parTrans" cxnId="{B5E66881-269A-4FCF-AF36-64448DB0C07B}">
      <dgm:prSet/>
      <dgm:spPr/>
      <dgm:t>
        <a:bodyPr/>
        <a:lstStyle/>
        <a:p>
          <a:endParaRPr lang="es-MX"/>
        </a:p>
      </dgm:t>
    </dgm:pt>
    <dgm:pt modelId="{A29142A2-6CA9-47AE-A6FF-B71237B13D7A}" type="sibTrans" cxnId="{B5E66881-269A-4FCF-AF36-64448DB0C07B}">
      <dgm:prSet/>
      <dgm:spPr/>
      <dgm:t>
        <a:bodyPr/>
        <a:lstStyle/>
        <a:p>
          <a:endParaRPr lang="es-MX"/>
        </a:p>
      </dgm:t>
    </dgm:pt>
    <dgm:pt modelId="{09B3B758-E15E-4AA9-B65F-8D6A4AF84876}">
      <dgm:prSet phldrT="[Texto]"/>
      <dgm:spPr/>
      <dgm:t>
        <a:bodyPr/>
        <a:lstStyle/>
        <a:p>
          <a:r>
            <a:rPr lang="es-MX" dirty="0" smtClean="0"/>
            <a:t>Etapa ejecutiva</a:t>
          </a:r>
          <a:endParaRPr lang="es-MX" dirty="0"/>
        </a:p>
      </dgm:t>
    </dgm:pt>
    <dgm:pt modelId="{2CE71CEA-B73F-4C15-BF81-3FE56207126F}" type="parTrans" cxnId="{AE2AA88C-1B80-4078-ACEC-AA68A953FAE8}">
      <dgm:prSet/>
      <dgm:spPr/>
      <dgm:t>
        <a:bodyPr/>
        <a:lstStyle/>
        <a:p>
          <a:endParaRPr lang="es-MX"/>
        </a:p>
      </dgm:t>
    </dgm:pt>
    <dgm:pt modelId="{53D1B404-08D1-4A4B-83F2-E4A5C451D84D}" type="sibTrans" cxnId="{AE2AA88C-1B80-4078-ACEC-AA68A953FAE8}">
      <dgm:prSet/>
      <dgm:spPr/>
      <dgm:t>
        <a:bodyPr/>
        <a:lstStyle/>
        <a:p>
          <a:endParaRPr lang="es-MX"/>
        </a:p>
      </dgm:t>
    </dgm:pt>
    <dgm:pt modelId="{7C2136FB-00C8-40B3-BF1A-6590BBBF3F3F}">
      <dgm:prSet phldrT="[Texto]"/>
      <dgm:spPr/>
      <dgm:t>
        <a:bodyPr/>
        <a:lstStyle/>
        <a:p>
          <a:r>
            <a:rPr lang="es-MX" dirty="0" smtClean="0"/>
            <a:t>Etapa decisoria o de juicio</a:t>
          </a:r>
          <a:endParaRPr lang="es-MX" dirty="0"/>
        </a:p>
      </dgm:t>
    </dgm:pt>
    <dgm:pt modelId="{13679DF8-2C55-48FD-BC1E-BDB3B0C03E04}" type="parTrans" cxnId="{7B96D92B-9FB4-4FEA-B6F2-BE783D58E104}">
      <dgm:prSet/>
      <dgm:spPr/>
      <dgm:t>
        <a:bodyPr/>
        <a:lstStyle/>
        <a:p>
          <a:endParaRPr lang="es-MX"/>
        </a:p>
      </dgm:t>
    </dgm:pt>
    <dgm:pt modelId="{A4BC1817-2A26-4E39-95D8-6236117A0645}" type="sibTrans" cxnId="{7B96D92B-9FB4-4FEA-B6F2-BE783D58E104}">
      <dgm:prSet/>
      <dgm:spPr/>
      <dgm:t>
        <a:bodyPr/>
        <a:lstStyle/>
        <a:p>
          <a:endParaRPr lang="es-MX"/>
        </a:p>
      </dgm:t>
    </dgm:pt>
    <dgm:pt modelId="{BDF2CC8F-6646-40A2-8F9A-E3E39404D2BF}">
      <dgm:prSet phldrT="[Texto]"/>
      <dgm:spPr/>
      <dgm:t>
        <a:bodyPr/>
        <a:lstStyle/>
        <a:p>
          <a:r>
            <a:rPr lang="es-MX" dirty="0" smtClean="0"/>
            <a:t>Etapa de conciliación y depuración procesal</a:t>
          </a:r>
        </a:p>
      </dgm:t>
    </dgm:pt>
    <dgm:pt modelId="{14414CBD-C9E2-4F54-A7C1-13991CD04333}" type="parTrans" cxnId="{914AB861-D024-4928-87F2-E686F84726E7}">
      <dgm:prSet/>
      <dgm:spPr/>
      <dgm:t>
        <a:bodyPr/>
        <a:lstStyle/>
        <a:p>
          <a:endParaRPr lang="es-MX"/>
        </a:p>
      </dgm:t>
    </dgm:pt>
    <dgm:pt modelId="{E11DA0A6-2598-40B2-9524-1C2E6FF28496}" type="sibTrans" cxnId="{914AB861-D024-4928-87F2-E686F84726E7}">
      <dgm:prSet/>
      <dgm:spPr/>
      <dgm:t>
        <a:bodyPr/>
        <a:lstStyle/>
        <a:p>
          <a:endParaRPr lang="es-MX"/>
        </a:p>
      </dgm:t>
    </dgm:pt>
    <dgm:pt modelId="{0F6A7C12-228D-4DAB-99A4-05B91F668368}" type="pres">
      <dgm:prSet presAssocID="{F33948B5-4D48-48BA-9849-37705276516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6C5A60F-A8D4-468E-86F4-F9784CB64025}" type="pres">
      <dgm:prSet presAssocID="{898DFA21-FBAB-4CC1-B259-D7C3C64E7502}" presName="node" presStyleLbl="node1" presStyleIdx="0" presStyleCnt="8" custScaleX="651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2204B2-9C55-489F-B72B-7EF5722B2786}" type="pres">
      <dgm:prSet presAssocID="{0509955B-8D0F-4C16-9DC9-3B021E3854A1}" presName="sibTrans" presStyleCnt="0"/>
      <dgm:spPr/>
    </dgm:pt>
    <dgm:pt modelId="{DBB1FF81-C9E7-4E0C-988B-9C3B8B05AB9B}" type="pres">
      <dgm:prSet presAssocID="{204F8043-A945-408C-AFD1-46EA4BDBB0CB}" presName="node" presStyleLbl="node1" presStyleIdx="1" presStyleCnt="8" custScaleX="576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1C9D25-B609-40E7-B130-2CEC181D816A}" type="pres">
      <dgm:prSet presAssocID="{3BC0A7F1-A3B7-4038-BF99-EEF43849B25D}" presName="sibTrans" presStyleCnt="0"/>
      <dgm:spPr/>
    </dgm:pt>
    <dgm:pt modelId="{9480B883-DD84-4528-9819-54C838C629A8}" type="pres">
      <dgm:prSet presAssocID="{BDF2CC8F-6646-40A2-8F9A-E3E39404D2BF}" presName="node" presStyleLbl="node1" presStyleIdx="2" presStyleCnt="8" custScaleX="583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6FE52-E1B8-4C4C-92C3-4B862BE6317D}" type="pres">
      <dgm:prSet presAssocID="{E11DA0A6-2598-40B2-9524-1C2E6FF28496}" presName="sibTrans" presStyleCnt="0"/>
      <dgm:spPr/>
    </dgm:pt>
    <dgm:pt modelId="{A6C65BE1-A6AD-4CCE-BD25-3D96DCF434BA}" type="pres">
      <dgm:prSet presAssocID="{7585645E-F5F8-4AAD-8303-7D7E79D4FCC7}" presName="node" presStyleLbl="node1" presStyleIdx="3" presStyleCnt="8" custScaleX="562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BC326F-C81B-4285-AD0D-8573D07D5E7B}" type="pres">
      <dgm:prSet presAssocID="{51DE0764-3789-4A58-964E-0512E714A29C}" presName="sibTrans" presStyleCnt="0"/>
      <dgm:spPr/>
    </dgm:pt>
    <dgm:pt modelId="{28FF615F-C0C4-4E9E-96B6-63A356B3AD7E}" type="pres">
      <dgm:prSet presAssocID="{22429F5D-680D-4B81-BC55-ADFAA5C9A7CC}" presName="node" presStyleLbl="node1" presStyleIdx="4" presStyleCnt="8" custScaleX="713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AE4395-0C8A-4979-977F-2E4BCC5B88CD}" type="pres">
      <dgm:prSet presAssocID="{737D08CE-CC93-4FB6-A71D-7C13F909176F}" presName="sibTrans" presStyleCnt="0"/>
      <dgm:spPr/>
    </dgm:pt>
    <dgm:pt modelId="{B70290AF-2540-4CE9-B581-5F2827E52782}" type="pres">
      <dgm:prSet presAssocID="{7C2136FB-00C8-40B3-BF1A-6590BBBF3F3F}" presName="node" presStyleLbl="node1" presStyleIdx="5" presStyleCnt="8" custScaleX="610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018D0-9492-4A3C-9146-43A052F5CA57}" type="pres">
      <dgm:prSet presAssocID="{A4BC1817-2A26-4E39-95D8-6236117A0645}" presName="sibTrans" presStyleCnt="0"/>
      <dgm:spPr/>
    </dgm:pt>
    <dgm:pt modelId="{26043003-3CC3-409D-B158-8B98770D8374}" type="pres">
      <dgm:prSet presAssocID="{FE4FFAFD-E6E8-421F-8A11-0B96C9F240F6}" presName="node" presStyleLbl="node1" presStyleIdx="6" presStyleCnt="8" custScaleX="577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C8040E-F6C6-452E-BAA6-54A5E24EE061}" type="pres">
      <dgm:prSet presAssocID="{A29142A2-6CA9-47AE-A6FF-B71237B13D7A}" presName="sibTrans" presStyleCnt="0"/>
      <dgm:spPr/>
    </dgm:pt>
    <dgm:pt modelId="{B6335CE2-CEE4-487A-BA10-93EADDD8126A}" type="pres">
      <dgm:prSet presAssocID="{09B3B758-E15E-4AA9-B65F-8D6A4AF84876}" presName="node" presStyleLbl="node1" presStyleIdx="7" presStyleCnt="8" custScaleX="651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F2C4F07-34EE-41EC-ACF1-AFF96A511E46}" type="presOf" srcId="{FE4FFAFD-E6E8-421F-8A11-0B96C9F240F6}" destId="{26043003-3CC3-409D-B158-8B98770D8374}" srcOrd="0" destOrd="0" presId="urn:microsoft.com/office/officeart/2005/8/layout/default"/>
    <dgm:cxn modelId="{0515E945-EBF4-461B-884C-4738DF0CE802}" type="presOf" srcId="{898DFA21-FBAB-4CC1-B259-D7C3C64E7502}" destId="{66C5A60F-A8D4-468E-86F4-F9784CB64025}" srcOrd="0" destOrd="0" presId="urn:microsoft.com/office/officeart/2005/8/layout/default"/>
    <dgm:cxn modelId="{914AB861-D024-4928-87F2-E686F84726E7}" srcId="{F33948B5-4D48-48BA-9849-377052765161}" destId="{BDF2CC8F-6646-40A2-8F9A-E3E39404D2BF}" srcOrd="2" destOrd="0" parTransId="{14414CBD-C9E2-4F54-A7C1-13991CD04333}" sibTransId="{E11DA0A6-2598-40B2-9524-1C2E6FF28496}"/>
    <dgm:cxn modelId="{2B6D4B65-E971-4549-BDE9-CC17ED71B0CC}" type="presOf" srcId="{7C2136FB-00C8-40B3-BF1A-6590BBBF3F3F}" destId="{B70290AF-2540-4CE9-B581-5F2827E52782}" srcOrd="0" destOrd="0" presId="urn:microsoft.com/office/officeart/2005/8/layout/default"/>
    <dgm:cxn modelId="{36579FD9-6122-4C18-A226-C11666D862FE}" type="presOf" srcId="{09B3B758-E15E-4AA9-B65F-8D6A4AF84876}" destId="{B6335CE2-CEE4-487A-BA10-93EADDD8126A}" srcOrd="0" destOrd="0" presId="urn:microsoft.com/office/officeart/2005/8/layout/default"/>
    <dgm:cxn modelId="{7B96D92B-9FB4-4FEA-B6F2-BE783D58E104}" srcId="{F33948B5-4D48-48BA-9849-377052765161}" destId="{7C2136FB-00C8-40B3-BF1A-6590BBBF3F3F}" srcOrd="5" destOrd="0" parTransId="{13679DF8-2C55-48FD-BC1E-BDB3B0C03E04}" sibTransId="{A4BC1817-2A26-4E39-95D8-6236117A0645}"/>
    <dgm:cxn modelId="{37C847E3-AEEB-4A1F-9D8C-2646B4E7C2D5}" type="presOf" srcId="{BDF2CC8F-6646-40A2-8F9A-E3E39404D2BF}" destId="{9480B883-DD84-4528-9819-54C838C629A8}" srcOrd="0" destOrd="0" presId="urn:microsoft.com/office/officeart/2005/8/layout/default"/>
    <dgm:cxn modelId="{91F929B4-5A33-4016-8F3F-BA3690273228}" type="presOf" srcId="{22429F5D-680D-4B81-BC55-ADFAA5C9A7CC}" destId="{28FF615F-C0C4-4E9E-96B6-63A356B3AD7E}" srcOrd="0" destOrd="0" presId="urn:microsoft.com/office/officeart/2005/8/layout/default"/>
    <dgm:cxn modelId="{F3448910-B711-40F7-AF7A-04C403295CEC}" type="presOf" srcId="{204F8043-A945-408C-AFD1-46EA4BDBB0CB}" destId="{DBB1FF81-C9E7-4E0C-988B-9C3B8B05AB9B}" srcOrd="0" destOrd="0" presId="urn:microsoft.com/office/officeart/2005/8/layout/default"/>
    <dgm:cxn modelId="{1F45E33B-0B3C-4E9C-A992-6C7F4A1BF150}" type="presOf" srcId="{F33948B5-4D48-48BA-9849-377052765161}" destId="{0F6A7C12-228D-4DAB-99A4-05B91F668368}" srcOrd="0" destOrd="0" presId="urn:microsoft.com/office/officeart/2005/8/layout/default"/>
    <dgm:cxn modelId="{B5E66881-269A-4FCF-AF36-64448DB0C07B}" srcId="{F33948B5-4D48-48BA-9849-377052765161}" destId="{FE4FFAFD-E6E8-421F-8A11-0B96C9F240F6}" srcOrd="6" destOrd="0" parTransId="{1B73FE74-B584-4F11-BC54-3AD7D93C2284}" sibTransId="{A29142A2-6CA9-47AE-A6FF-B71237B13D7A}"/>
    <dgm:cxn modelId="{350E7CE7-FC30-482B-872E-F6C6F0B02D32}" srcId="{F33948B5-4D48-48BA-9849-377052765161}" destId="{204F8043-A945-408C-AFD1-46EA4BDBB0CB}" srcOrd="1" destOrd="0" parTransId="{47D6C61D-5C4E-4488-B6B9-5F265D5F8A7E}" sibTransId="{3BC0A7F1-A3B7-4038-BF99-EEF43849B25D}"/>
    <dgm:cxn modelId="{E22D5216-ECFA-4FE7-A124-92A6171463FC}" srcId="{F33948B5-4D48-48BA-9849-377052765161}" destId="{22429F5D-680D-4B81-BC55-ADFAA5C9A7CC}" srcOrd="4" destOrd="0" parTransId="{D71545BE-1C62-4990-AE11-BC6E7A83F21B}" sibTransId="{737D08CE-CC93-4FB6-A71D-7C13F909176F}"/>
    <dgm:cxn modelId="{FA77A6C8-C361-416D-B0E4-93631C7AB8C5}" srcId="{F33948B5-4D48-48BA-9849-377052765161}" destId="{7585645E-F5F8-4AAD-8303-7D7E79D4FCC7}" srcOrd="3" destOrd="0" parTransId="{C17CA3A3-A02C-4383-BA0A-49F5CFA2D5D3}" sibTransId="{51DE0764-3789-4A58-964E-0512E714A29C}"/>
    <dgm:cxn modelId="{A1E63EB2-0A4E-4F52-82B2-0A120D63C126}" type="presOf" srcId="{7585645E-F5F8-4AAD-8303-7D7E79D4FCC7}" destId="{A6C65BE1-A6AD-4CCE-BD25-3D96DCF434BA}" srcOrd="0" destOrd="0" presId="urn:microsoft.com/office/officeart/2005/8/layout/default"/>
    <dgm:cxn modelId="{8C616D94-3D6D-417E-ADA3-6A165B114B38}" srcId="{F33948B5-4D48-48BA-9849-377052765161}" destId="{898DFA21-FBAB-4CC1-B259-D7C3C64E7502}" srcOrd="0" destOrd="0" parTransId="{24944EBE-27FF-49BF-9E50-4B9CE963DA22}" sibTransId="{0509955B-8D0F-4C16-9DC9-3B021E3854A1}"/>
    <dgm:cxn modelId="{AE2AA88C-1B80-4078-ACEC-AA68A953FAE8}" srcId="{F33948B5-4D48-48BA-9849-377052765161}" destId="{09B3B758-E15E-4AA9-B65F-8D6A4AF84876}" srcOrd="7" destOrd="0" parTransId="{2CE71CEA-B73F-4C15-BF81-3FE56207126F}" sibTransId="{53D1B404-08D1-4A4B-83F2-E4A5C451D84D}"/>
    <dgm:cxn modelId="{79617659-C781-4E7A-8FB6-6D4A0B0A34C5}" type="presParOf" srcId="{0F6A7C12-228D-4DAB-99A4-05B91F668368}" destId="{66C5A60F-A8D4-468E-86F4-F9784CB64025}" srcOrd="0" destOrd="0" presId="urn:microsoft.com/office/officeart/2005/8/layout/default"/>
    <dgm:cxn modelId="{CF0C4AD0-0A04-4A11-B6DB-032D9141A712}" type="presParOf" srcId="{0F6A7C12-228D-4DAB-99A4-05B91F668368}" destId="{6A2204B2-9C55-489F-B72B-7EF5722B2786}" srcOrd="1" destOrd="0" presId="urn:microsoft.com/office/officeart/2005/8/layout/default"/>
    <dgm:cxn modelId="{742FF616-A982-4640-86BA-65B01F94AA21}" type="presParOf" srcId="{0F6A7C12-228D-4DAB-99A4-05B91F668368}" destId="{DBB1FF81-C9E7-4E0C-988B-9C3B8B05AB9B}" srcOrd="2" destOrd="0" presId="urn:microsoft.com/office/officeart/2005/8/layout/default"/>
    <dgm:cxn modelId="{EB2E01D9-C596-47EF-8849-6147AC9726C8}" type="presParOf" srcId="{0F6A7C12-228D-4DAB-99A4-05B91F668368}" destId="{091C9D25-B609-40E7-B130-2CEC181D816A}" srcOrd="3" destOrd="0" presId="urn:microsoft.com/office/officeart/2005/8/layout/default"/>
    <dgm:cxn modelId="{C8E0E61C-08F8-485C-9819-C6B11B154D19}" type="presParOf" srcId="{0F6A7C12-228D-4DAB-99A4-05B91F668368}" destId="{9480B883-DD84-4528-9819-54C838C629A8}" srcOrd="4" destOrd="0" presId="urn:microsoft.com/office/officeart/2005/8/layout/default"/>
    <dgm:cxn modelId="{7ABDD6D5-8FA5-45AA-9D70-F83E0B2A128B}" type="presParOf" srcId="{0F6A7C12-228D-4DAB-99A4-05B91F668368}" destId="{BCD6FE52-E1B8-4C4C-92C3-4B862BE6317D}" srcOrd="5" destOrd="0" presId="urn:microsoft.com/office/officeart/2005/8/layout/default"/>
    <dgm:cxn modelId="{1D32A35D-718C-4A26-BF6D-A6ED9051CFDD}" type="presParOf" srcId="{0F6A7C12-228D-4DAB-99A4-05B91F668368}" destId="{A6C65BE1-A6AD-4CCE-BD25-3D96DCF434BA}" srcOrd="6" destOrd="0" presId="urn:microsoft.com/office/officeart/2005/8/layout/default"/>
    <dgm:cxn modelId="{265923E4-4629-4797-8841-5A2385B38D1F}" type="presParOf" srcId="{0F6A7C12-228D-4DAB-99A4-05B91F668368}" destId="{B5BC326F-C81B-4285-AD0D-8573D07D5E7B}" srcOrd="7" destOrd="0" presId="urn:microsoft.com/office/officeart/2005/8/layout/default"/>
    <dgm:cxn modelId="{91949F87-4A20-4D09-BD97-1F05D9964C26}" type="presParOf" srcId="{0F6A7C12-228D-4DAB-99A4-05B91F668368}" destId="{28FF615F-C0C4-4E9E-96B6-63A356B3AD7E}" srcOrd="8" destOrd="0" presId="urn:microsoft.com/office/officeart/2005/8/layout/default"/>
    <dgm:cxn modelId="{3F241AAE-9894-4611-9D3B-199E2F9AE1D4}" type="presParOf" srcId="{0F6A7C12-228D-4DAB-99A4-05B91F668368}" destId="{5FAE4395-0C8A-4979-977F-2E4BCC5B88CD}" srcOrd="9" destOrd="0" presId="urn:microsoft.com/office/officeart/2005/8/layout/default"/>
    <dgm:cxn modelId="{94F14EA0-9FE7-473C-9425-9880E2A2EABF}" type="presParOf" srcId="{0F6A7C12-228D-4DAB-99A4-05B91F668368}" destId="{B70290AF-2540-4CE9-B581-5F2827E52782}" srcOrd="10" destOrd="0" presId="urn:microsoft.com/office/officeart/2005/8/layout/default"/>
    <dgm:cxn modelId="{8C1A6889-7C4D-4354-BC2E-DF9E150E7AEF}" type="presParOf" srcId="{0F6A7C12-228D-4DAB-99A4-05B91F668368}" destId="{4DD018D0-9492-4A3C-9146-43A052F5CA57}" srcOrd="11" destOrd="0" presId="urn:microsoft.com/office/officeart/2005/8/layout/default"/>
    <dgm:cxn modelId="{CCE2B236-8162-418F-8D81-074FC7CB3B3F}" type="presParOf" srcId="{0F6A7C12-228D-4DAB-99A4-05B91F668368}" destId="{26043003-3CC3-409D-B158-8B98770D8374}" srcOrd="12" destOrd="0" presId="urn:microsoft.com/office/officeart/2005/8/layout/default"/>
    <dgm:cxn modelId="{0716F004-B852-41A8-8367-8DB639A77D05}" type="presParOf" srcId="{0F6A7C12-228D-4DAB-99A4-05B91F668368}" destId="{7DC8040E-F6C6-452E-BAA6-54A5E24EE061}" srcOrd="13" destOrd="0" presId="urn:microsoft.com/office/officeart/2005/8/layout/default"/>
    <dgm:cxn modelId="{B9078688-F9EF-4BCE-975F-22C4604420F5}" type="presParOf" srcId="{0F6A7C12-228D-4DAB-99A4-05B91F668368}" destId="{B6335CE2-CEE4-487A-BA10-93EADDD8126A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517D07-2EAD-4C14-A563-A37225D9A8EB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9AF198B-1B22-47D9-90C4-818C8F620342}">
      <dgm:prSet/>
      <dgm:spPr/>
      <dgm:t>
        <a:bodyPr/>
        <a:lstStyle/>
        <a:p>
          <a:pPr rtl="0"/>
          <a:r>
            <a:rPr lang="es-MX" b="1" smtClean="0"/>
            <a:t>Medios preparatorios</a:t>
          </a:r>
          <a:endParaRPr lang="es-MX"/>
        </a:p>
      </dgm:t>
    </dgm:pt>
    <dgm:pt modelId="{B20728C2-BEB4-4F6A-9E27-E59F2B56D4AC}" type="parTrans" cxnId="{6626C0F8-600A-4C78-85E6-CAF8954EFCBB}">
      <dgm:prSet/>
      <dgm:spPr/>
      <dgm:t>
        <a:bodyPr/>
        <a:lstStyle/>
        <a:p>
          <a:endParaRPr lang="es-MX"/>
        </a:p>
      </dgm:t>
    </dgm:pt>
    <dgm:pt modelId="{D6C64BD7-FB4A-4F64-876B-EE1D3D23ED3A}" type="sibTrans" cxnId="{6626C0F8-600A-4C78-85E6-CAF8954EFCBB}">
      <dgm:prSet/>
      <dgm:spPr/>
      <dgm:t>
        <a:bodyPr/>
        <a:lstStyle/>
        <a:p>
          <a:endParaRPr lang="es-MX"/>
        </a:p>
      </dgm:t>
    </dgm:pt>
    <dgm:pt modelId="{0B127356-F905-4214-A15B-34DCDB709C27}">
      <dgm:prSet/>
      <dgm:spPr/>
      <dgm:t>
        <a:bodyPr/>
        <a:lstStyle/>
        <a:p>
          <a:pPr rtl="0"/>
          <a:r>
            <a:rPr lang="es-MX" b="1" dirty="0" smtClean="0"/>
            <a:t>Medidas cautelares:</a:t>
          </a:r>
          <a:endParaRPr lang="es-MX" dirty="0"/>
        </a:p>
      </dgm:t>
    </dgm:pt>
    <dgm:pt modelId="{C250C762-6DBD-4CEF-80C6-A246DA267E10}" type="parTrans" cxnId="{3C8BE591-118E-4F5F-9264-A1837999EE18}">
      <dgm:prSet/>
      <dgm:spPr/>
      <dgm:t>
        <a:bodyPr/>
        <a:lstStyle/>
        <a:p>
          <a:endParaRPr lang="es-MX"/>
        </a:p>
      </dgm:t>
    </dgm:pt>
    <dgm:pt modelId="{ECD20977-1B67-4D4B-A265-7F7BAB353670}" type="sibTrans" cxnId="{3C8BE591-118E-4F5F-9264-A1837999EE18}">
      <dgm:prSet/>
      <dgm:spPr/>
      <dgm:t>
        <a:bodyPr/>
        <a:lstStyle/>
        <a:p>
          <a:endParaRPr lang="es-MX"/>
        </a:p>
      </dgm:t>
    </dgm:pt>
    <dgm:pt modelId="{31078E52-4914-4D14-A362-63CF7EDE84A5}">
      <dgm:prSet/>
      <dgm:spPr/>
      <dgm:t>
        <a:bodyPr/>
        <a:lstStyle/>
        <a:p>
          <a:pPr rtl="0"/>
          <a:r>
            <a:rPr lang="es-MX" b="1" smtClean="0"/>
            <a:t>Separación de personas como acto previo al juicio.</a:t>
          </a:r>
          <a:endParaRPr lang="es-MX"/>
        </a:p>
      </dgm:t>
    </dgm:pt>
    <dgm:pt modelId="{B963750B-5814-46BE-BE94-442CA1279B1D}" type="parTrans" cxnId="{3DA34228-C032-4566-8F8C-68C5A535E6DB}">
      <dgm:prSet/>
      <dgm:spPr/>
      <dgm:t>
        <a:bodyPr/>
        <a:lstStyle/>
        <a:p>
          <a:endParaRPr lang="es-MX"/>
        </a:p>
      </dgm:t>
    </dgm:pt>
    <dgm:pt modelId="{9B8CB1BB-A671-4B9F-8249-7E6ACFB6F481}" type="sibTrans" cxnId="{3DA34228-C032-4566-8F8C-68C5A535E6DB}">
      <dgm:prSet/>
      <dgm:spPr/>
      <dgm:t>
        <a:bodyPr/>
        <a:lstStyle/>
        <a:p>
          <a:endParaRPr lang="es-MX"/>
        </a:p>
      </dgm:t>
    </dgm:pt>
    <dgm:pt modelId="{A30D93A7-B805-4742-B46B-7B4995BDADDC}">
      <dgm:prSet/>
      <dgm:spPr/>
      <dgm:t>
        <a:bodyPr/>
        <a:lstStyle/>
        <a:p>
          <a:pPr rtl="0"/>
          <a:r>
            <a:rPr lang="es-MX" b="1" smtClean="0"/>
            <a:t>Medios provocatorios:</a:t>
          </a:r>
          <a:endParaRPr lang="es-MX"/>
        </a:p>
      </dgm:t>
    </dgm:pt>
    <dgm:pt modelId="{04B241FE-1B17-4FAC-AC29-3377CA1DDC2A}" type="parTrans" cxnId="{A55990BB-9A26-439D-ACBD-4E1C3378D857}">
      <dgm:prSet/>
      <dgm:spPr/>
      <dgm:t>
        <a:bodyPr/>
        <a:lstStyle/>
        <a:p>
          <a:endParaRPr lang="es-MX"/>
        </a:p>
      </dgm:t>
    </dgm:pt>
    <dgm:pt modelId="{22B6CBF8-E1D7-4D39-B18D-C87140482E34}" type="sibTrans" cxnId="{A55990BB-9A26-439D-ACBD-4E1C3378D857}">
      <dgm:prSet/>
      <dgm:spPr/>
      <dgm:t>
        <a:bodyPr/>
        <a:lstStyle/>
        <a:p>
          <a:endParaRPr lang="es-MX"/>
        </a:p>
      </dgm:t>
    </dgm:pt>
    <dgm:pt modelId="{D5996FFA-E440-4D32-82A1-236A0162B4D8}">
      <dgm:prSet/>
      <dgm:spPr/>
      <dgm:t>
        <a:bodyPr/>
        <a:lstStyle/>
        <a:p>
          <a:pPr rtl="0"/>
          <a:r>
            <a:rPr lang="es-MX" b="1" smtClean="0"/>
            <a:t>Actos preliminares de la consignación</a:t>
          </a:r>
          <a:endParaRPr lang="es-MX"/>
        </a:p>
      </dgm:t>
    </dgm:pt>
    <dgm:pt modelId="{B909896B-9528-4930-A275-931AFA301332}" type="parTrans" cxnId="{02026DBB-A075-4C2C-A822-10278EDB1431}">
      <dgm:prSet/>
      <dgm:spPr/>
      <dgm:t>
        <a:bodyPr/>
        <a:lstStyle/>
        <a:p>
          <a:endParaRPr lang="es-MX"/>
        </a:p>
      </dgm:t>
    </dgm:pt>
    <dgm:pt modelId="{D82A28DA-6778-4D8C-8A5F-30BF001DE2A2}" type="sibTrans" cxnId="{02026DBB-A075-4C2C-A822-10278EDB1431}">
      <dgm:prSet/>
      <dgm:spPr/>
      <dgm:t>
        <a:bodyPr/>
        <a:lstStyle/>
        <a:p>
          <a:endParaRPr lang="es-MX"/>
        </a:p>
      </dgm:t>
    </dgm:pt>
    <dgm:pt modelId="{FB13C1C8-999A-41CB-8E7C-5B2879088D1D}" type="pres">
      <dgm:prSet presAssocID="{28517D07-2EAD-4C14-A563-A37225D9A8EB}" presName="linear" presStyleCnt="0">
        <dgm:presLayoutVars>
          <dgm:animLvl val="lvl"/>
          <dgm:resizeHandles val="exact"/>
        </dgm:presLayoutVars>
      </dgm:prSet>
      <dgm:spPr/>
    </dgm:pt>
    <dgm:pt modelId="{BF108286-91E4-4039-A141-668A4A1C005F}" type="pres">
      <dgm:prSet presAssocID="{39AF198B-1B22-47D9-90C4-818C8F62034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D9B6229-6731-4A0E-B3ED-D2C58F40CB03}" type="pres">
      <dgm:prSet presAssocID="{D6C64BD7-FB4A-4F64-876B-EE1D3D23ED3A}" presName="spacer" presStyleCnt="0"/>
      <dgm:spPr/>
    </dgm:pt>
    <dgm:pt modelId="{08B9B5C7-8D75-46FD-9C55-5C184D15A7B0}" type="pres">
      <dgm:prSet presAssocID="{0B127356-F905-4214-A15B-34DCDB709C2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E9330ED-EB47-4B35-8ACB-3DE9BEA02258}" type="pres">
      <dgm:prSet presAssocID="{ECD20977-1B67-4D4B-A265-7F7BAB353670}" presName="spacer" presStyleCnt="0"/>
      <dgm:spPr/>
    </dgm:pt>
    <dgm:pt modelId="{3D15A23C-8DDE-4EC7-BAFF-577181AA9FAB}" type="pres">
      <dgm:prSet presAssocID="{31078E52-4914-4D14-A362-63CF7EDE84A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8BA57EA-B85D-489C-813D-770ED885A0E9}" type="pres">
      <dgm:prSet presAssocID="{9B8CB1BB-A671-4B9F-8249-7E6ACFB6F481}" presName="spacer" presStyleCnt="0"/>
      <dgm:spPr/>
    </dgm:pt>
    <dgm:pt modelId="{8E6283C7-E685-4DFF-9FBF-1CAECBFA956C}" type="pres">
      <dgm:prSet presAssocID="{A30D93A7-B805-4742-B46B-7B4995BDADD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1FFDDB0-0239-4EE9-893F-38A9D4BBDDBB}" type="pres">
      <dgm:prSet presAssocID="{22B6CBF8-E1D7-4D39-B18D-C87140482E34}" presName="spacer" presStyleCnt="0"/>
      <dgm:spPr/>
    </dgm:pt>
    <dgm:pt modelId="{FEF504A3-26C6-4ADB-B863-0457EFEF838D}" type="pres">
      <dgm:prSet presAssocID="{D5996FFA-E440-4D32-82A1-236A0162B4D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2026DBB-A075-4C2C-A822-10278EDB1431}" srcId="{28517D07-2EAD-4C14-A563-A37225D9A8EB}" destId="{D5996FFA-E440-4D32-82A1-236A0162B4D8}" srcOrd="4" destOrd="0" parTransId="{B909896B-9528-4930-A275-931AFA301332}" sibTransId="{D82A28DA-6778-4D8C-8A5F-30BF001DE2A2}"/>
    <dgm:cxn modelId="{A55990BB-9A26-439D-ACBD-4E1C3378D857}" srcId="{28517D07-2EAD-4C14-A563-A37225D9A8EB}" destId="{A30D93A7-B805-4742-B46B-7B4995BDADDC}" srcOrd="3" destOrd="0" parTransId="{04B241FE-1B17-4FAC-AC29-3377CA1DDC2A}" sibTransId="{22B6CBF8-E1D7-4D39-B18D-C87140482E34}"/>
    <dgm:cxn modelId="{034F3426-68C2-412A-B1A8-093CE427C804}" type="presOf" srcId="{D5996FFA-E440-4D32-82A1-236A0162B4D8}" destId="{FEF504A3-26C6-4ADB-B863-0457EFEF838D}" srcOrd="0" destOrd="0" presId="urn:microsoft.com/office/officeart/2005/8/layout/vList2"/>
    <dgm:cxn modelId="{94A16771-A9A5-4C2E-AEBB-587B7720A1C4}" type="presOf" srcId="{A30D93A7-B805-4742-B46B-7B4995BDADDC}" destId="{8E6283C7-E685-4DFF-9FBF-1CAECBFA956C}" srcOrd="0" destOrd="0" presId="urn:microsoft.com/office/officeart/2005/8/layout/vList2"/>
    <dgm:cxn modelId="{6626C0F8-600A-4C78-85E6-CAF8954EFCBB}" srcId="{28517D07-2EAD-4C14-A563-A37225D9A8EB}" destId="{39AF198B-1B22-47D9-90C4-818C8F620342}" srcOrd="0" destOrd="0" parTransId="{B20728C2-BEB4-4F6A-9E27-E59F2B56D4AC}" sibTransId="{D6C64BD7-FB4A-4F64-876B-EE1D3D23ED3A}"/>
    <dgm:cxn modelId="{3C8BE591-118E-4F5F-9264-A1837999EE18}" srcId="{28517D07-2EAD-4C14-A563-A37225D9A8EB}" destId="{0B127356-F905-4214-A15B-34DCDB709C27}" srcOrd="1" destOrd="0" parTransId="{C250C762-6DBD-4CEF-80C6-A246DA267E10}" sibTransId="{ECD20977-1B67-4D4B-A265-7F7BAB353670}"/>
    <dgm:cxn modelId="{7B7012D2-2404-4BCA-A8BA-19BC36B3FFA2}" type="presOf" srcId="{0B127356-F905-4214-A15B-34DCDB709C27}" destId="{08B9B5C7-8D75-46FD-9C55-5C184D15A7B0}" srcOrd="0" destOrd="0" presId="urn:microsoft.com/office/officeart/2005/8/layout/vList2"/>
    <dgm:cxn modelId="{5D98325C-7E69-47FF-82FD-66D18E7CD01C}" type="presOf" srcId="{39AF198B-1B22-47D9-90C4-818C8F620342}" destId="{BF108286-91E4-4039-A141-668A4A1C005F}" srcOrd="0" destOrd="0" presId="urn:microsoft.com/office/officeart/2005/8/layout/vList2"/>
    <dgm:cxn modelId="{3DA34228-C032-4566-8F8C-68C5A535E6DB}" srcId="{28517D07-2EAD-4C14-A563-A37225D9A8EB}" destId="{31078E52-4914-4D14-A362-63CF7EDE84A5}" srcOrd="2" destOrd="0" parTransId="{B963750B-5814-46BE-BE94-442CA1279B1D}" sibTransId="{9B8CB1BB-A671-4B9F-8249-7E6ACFB6F481}"/>
    <dgm:cxn modelId="{A4C1CA4A-B56E-4C20-81D1-055B864D24AA}" type="presOf" srcId="{28517D07-2EAD-4C14-A563-A37225D9A8EB}" destId="{FB13C1C8-999A-41CB-8E7C-5B2879088D1D}" srcOrd="0" destOrd="0" presId="urn:microsoft.com/office/officeart/2005/8/layout/vList2"/>
    <dgm:cxn modelId="{EA86B362-F6E0-4537-98C6-62F259FBABDD}" type="presOf" srcId="{31078E52-4914-4D14-A362-63CF7EDE84A5}" destId="{3D15A23C-8DDE-4EC7-BAFF-577181AA9FAB}" srcOrd="0" destOrd="0" presId="urn:microsoft.com/office/officeart/2005/8/layout/vList2"/>
    <dgm:cxn modelId="{AC5F4554-FD93-45B8-A6B8-44BA5B31B260}" type="presParOf" srcId="{FB13C1C8-999A-41CB-8E7C-5B2879088D1D}" destId="{BF108286-91E4-4039-A141-668A4A1C005F}" srcOrd="0" destOrd="0" presId="urn:microsoft.com/office/officeart/2005/8/layout/vList2"/>
    <dgm:cxn modelId="{264F9342-46EE-4167-8665-1005404A17CA}" type="presParOf" srcId="{FB13C1C8-999A-41CB-8E7C-5B2879088D1D}" destId="{4D9B6229-6731-4A0E-B3ED-D2C58F40CB03}" srcOrd="1" destOrd="0" presId="urn:microsoft.com/office/officeart/2005/8/layout/vList2"/>
    <dgm:cxn modelId="{AB30E275-36F5-4FA8-9622-B6FE1AF5ADFB}" type="presParOf" srcId="{FB13C1C8-999A-41CB-8E7C-5B2879088D1D}" destId="{08B9B5C7-8D75-46FD-9C55-5C184D15A7B0}" srcOrd="2" destOrd="0" presId="urn:microsoft.com/office/officeart/2005/8/layout/vList2"/>
    <dgm:cxn modelId="{F877A779-5701-4D02-9E1E-936D6862D7E8}" type="presParOf" srcId="{FB13C1C8-999A-41CB-8E7C-5B2879088D1D}" destId="{0E9330ED-EB47-4B35-8ACB-3DE9BEA02258}" srcOrd="3" destOrd="0" presId="urn:microsoft.com/office/officeart/2005/8/layout/vList2"/>
    <dgm:cxn modelId="{355F5084-1A68-4109-8C0B-F1DF92339524}" type="presParOf" srcId="{FB13C1C8-999A-41CB-8E7C-5B2879088D1D}" destId="{3D15A23C-8DDE-4EC7-BAFF-577181AA9FAB}" srcOrd="4" destOrd="0" presId="urn:microsoft.com/office/officeart/2005/8/layout/vList2"/>
    <dgm:cxn modelId="{67213880-8306-4B1A-9C81-7B8589A91836}" type="presParOf" srcId="{FB13C1C8-999A-41CB-8E7C-5B2879088D1D}" destId="{68BA57EA-B85D-489C-813D-770ED885A0E9}" srcOrd="5" destOrd="0" presId="urn:microsoft.com/office/officeart/2005/8/layout/vList2"/>
    <dgm:cxn modelId="{81B9835F-D5BF-4BD9-857D-32D05F5B2CAB}" type="presParOf" srcId="{FB13C1C8-999A-41CB-8E7C-5B2879088D1D}" destId="{8E6283C7-E685-4DFF-9FBF-1CAECBFA956C}" srcOrd="6" destOrd="0" presId="urn:microsoft.com/office/officeart/2005/8/layout/vList2"/>
    <dgm:cxn modelId="{CB055C73-2194-49EC-97FB-3CC9773CE491}" type="presParOf" srcId="{FB13C1C8-999A-41CB-8E7C-5B2879088D1D}" destId="{21FFDDB0-0239-4EE9-893F-38A9D4BBDDBB}" srcOrd="7" destOrd="0" presId="urn:microsoft.com/office/officeart/2005/8/layout/vList2"/>
    <dgm:cxn modelId="{DAC9A94F-68A9-4C71-B096-0AF53163D35E}" type="presParOf" srcId="{FB13C1C8-999A-41CB-8E7C-5B2879088D1D}" destId="{FEF504A3-26C6-4ADB-B863-0457EFEF838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5A60F-A8D4-468E-86F4-F9784CB64025}">
      <dsp:nvSpPr>
        <dsp:cNvPr id="0" name=""/>
        <dsp:cNvSpPr/>
      </dsp:nvSpPr>
      <dsp:spPr>
        <a:xfrm>
          <a:off x="276983" y="635745"/>
          <a:ext cx="1977174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preliminar (Actos prejudiciales)</a:t>
          </a:r>
          <a:endParaRPr lang="es-MX" sz="1900" kern="1200" dirty="0"/>
        </a:p>
      </dsp:txBody>
      <dsp:txXfrm>
        <a:off x="276983" y="635745"/>
        <a:ext cx="1977174" cy="1819708"/>
      </dsp:txXfrm>
    </dsp:sp>
    <dsp:sp modelId="{DBB1FF81-C9E7-4E0C-988B-9C3B8B05AB9B}">
      <dsp:nvSpPr>
        <dsp:cNvPr id="0" name=""/>
        <dsp:cNvSpPr/>
      </dsp:nvSpPr>
      <dsp:spPr>
        <a:xfrm>
          <a:off x="2557442" y="635745"/>
          <a:ext cx="1747163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expositiva o postulatoria</a:t>
          </a:r>
        </a:p>
      </dsp:txBody>
      <dsp:txXfrm>
        <a:off x="2557442" y="635745"/>
        <a:ext cx="1747163" cy="1819708"/>
      </dsp:txXfrm>
    </dsp:sp>
    <dsp:sp modelId="{9480B883-DD84-4528-9819-54C838C629A8}">
      <dsp:nvSpPr>
        <dsp:cNvPr id="0" name=""/>
        <dsp:cNvSpPr/>
      </dsp:nvSpPr>
      <dsp:spPr>
        <a:xfrm>
          <a:off x="4607890" y="635745"/>
          <a:ext cx="1768211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de conciliación y depuración procesal</a:t>
          </a:r>
        </a:p>
      </dsp:txBody>
      <dsp:txXfrm>
        <a:off x="4607890" y="635745"/>
        <a:ext cx="1768211" cy="1819708"/>
      </dsp:txXfrm>
    </dsp:sp>
    <dsp:sp modelId="{A6C65BE1-A6AD-4CCE-BD25-3D96DCF434BA}">
      <dsp:nvSpPr>
        <dsp:cNvPr id="0" name=""/>
        <dsp:cNvSpPr/>
      </dsp:nvSpPr>
      <dsp:spPr>
        <a:xfrm>
          <a:off x="6679386" y="635745"/>
          <a:ext cx="1706492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probatoria o demostrativa</a:t>
          </a:r>
          <a:endParaRPr lang="es-MX" sz="1900" kern="1200" dirty="0"/>
        </a:p>
      </dsp:txBody>
      <dsp:txXfrm>
        <a:off x="6679386" y="635745"/>
        <a:ext cx="1706492" cy="1819708"/>
      </dsp:txXfrm>
    </dsp:sp>
    <dsp:sp modelId="{28FF615F-C0C4-4E9E-96B6-63A356B3AD7E}">
      <dsp:nvSpPr>
        <dsp:cNvPr id="0" name=""/>
        <dsp:cNvSpPr/>
      </dsp:nvSpPr>
      <dsp:spPr>
        <a:xfrm>
          <a:off x="4285" y="2758738"/>
          <a:ext cx="2164664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pre conclusiva</a:t>
          </a:r>
          <a:endParaRPr lang="es-MX" sz="1900" kern="1200" dirty="0"/>
        </a:p>
      </dsp:txBody>
      <dsp:txXfrm>
        <a:off x="4285" y="2758738"/>
        <a:ext cx="2164664" cy="1819708"/>
      </dsp:txXfrm>
    </dsp:sp>
    <dsp:sp modelId="{B70290AF-2540-4CE9-B581-5F2827E52782}">
      <dsp:nvSpPr>
        <dsp:cNvPr id="0" name=""/>
        <dsp:cNvSpPr/>
      </dsp:nvSpPr>
      <dsp:spPr>
        <a:xfrm>
          <a:off x="2472234" y="2758738"/>
          <a:ext cx="1852645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decisoria o de juicio</a:t>
          </a:r>
          <a:endParaRPr lang="es-MX" sz="1900" kern="1200" dirty="0"/>
        </a:p>
      </dsp:txBody>
      <dsp:txXfrm>
        <a:off x="2472234" y="2758738"/>
        <a:ext cx="1852645" cy="1819708"/>
      </dsp:txXfrm>
    </dsp:sp>
    <dsp:sp modelId="{26043003-3CC3-409D-B158-8B98770D8374}">
      <dsp:nvSpPr>
        <dsp:cNvPr id="0" name=""/>
        <dsp:cNvSpPr/>
      </dsp:nvSpPr>
      <dsp:spPr>
        <a:xfrm>
          <a:off x="4628165" y="2758738"/>
          <a:ext cx="1750226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impugnativa</a:t>
          </a:r>
          <a:endParaRPr lang="es-MX" sz="1900" kern="1200" dirty="0"/>
        </a:p>
      </dsp:txBody>
      <dsp:txXfrm>
        <a:off x="4628165" y="2758738"/>
        <a:ext cx="1750226" cy="1819708"/>
      </dsp:txXfrm>
    </dsp:sp>
    <dsp:sp modelId="{B6335CE2-CEE4-487A-BA10-93EADDD8126A}">
      <dsp:nvSpPr>
        <dsp:cNvPr id="0" name=""/>
        <dsp:cNvSpPr/>
      </dsp:nvSpPr>
      <dsp:spPr>
        <a:xfrm>
          <a:off x="6681676" y="2758738"/>
          <a:ext cx="1976901" cy="1819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Etapa ejecutiva</a:t>
          </a:r>
          <a:endParaRPr lang="es-MX" sz="1900" kern="1200" dirty="0"/>
        </a:p>
      </dsp:txBody>
      <dsp:txXfrm>
        <a:off x="6681676" y="2758738"/>
        <a:ext cx="1976901" cy="18197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08286-91E4-4039-A141-668A4A1C005F}">
      <dsp:nvSpPr>
        <dsp:cNvPr id="0" name=""/>
        <dsp:cNvSpPr/>
      </dsp:nvSpPr>
      <dsp:spPr>
        <a:xfrm>
          <a:off x="0" y="775490"/>
          <a:ext cx="864096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smtClean="0"/>
            <a:t>Medios preparatorios</a:t>
          </a:r>
          <a:endParaRPr lang="es-MX" sz="2600" kern="1200"/>
        </a:p>
      </dsp:txBody>
      <dsp:txXfrm>
        <a:off x="30442" y="805932"/>
        <a:ext cx="8580076" cy="562726"/>
      </dsp:txXfrm>
    </dsp:sp>
    <dsp:sp modelId="{08B9B5C7-8D75-46FD-9C55-5C184D15A7B0}">
      <dsp:nvSpPr>
        <dsp:cNvPr id="0" name=""/>
        <dsp:cNvSpPr/>
      </dsp:nvSpPr>
      <dsp:spPr>
        <a:xfrm>
          <a:off x="0" y="1473981"/>
          <a:ext cx="864096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Medidas cautelares:</a:t>
          </a:r>
          <a:endParaRPr lang="es-MX" sz="2600" kern="1200" dirty="0"/>
        </a:p>
      </dsp:txBody>
      <dsp:txXfrm>
        <a:off x="30442" y="1504423"/>
        <a:ext cx="8580076" cy="562726"/>
      </dsp:txXfrm>
    </dsp:sp>
    <dsp:sp modelId="{3D15A23C-8DDE-4EC7-BAFF-577181AA9FAB}">
      <dsp:nvSpPr>
        <dsp:cNvPr id="0" name=""/>
        <dsp:cNvSpPr/>
      </dsp:nvSpPr>
      <dsp:spPr>
        <a:xfrm>
          <a:off x="0" y="2172471"/>
          <a:ext cx="864096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smtClean="0"/>
            <a:t>Separación de personas como acto previo al juicio.</a:t>
          </a:r>
          <a:endParaRPr lang="es-MX" sz="2600" kern="1200"/>
        </a:p>
      </dsp:txBody>
      <dsp:txXfrm>
        <a:off x="30442" y="2202913"/>
        <a:ext cx="8580076" cy="562726"/>
      </dsp:txXfrm>
    </dsp:sp>
    <dsp:sp modelId="{8E6283C7-E685-4DFF-9FBF-1CAECBFA956C}">
      <dsp:nvSpPr>
        <dsp:cNvPr id="0" name=""/>
        <dsp:cNvSpPr/>
      </dsp:nvSpPr>
      <dsp:spPr>
        <a:xfrm>
          <a:off x="0" y="2870961"/>
          <a:ext cx="864096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smtClean="0"/>
            <a:t>Medios provocatorios:</a:t>
          </a:r>
          <a:endParaRPr lang="es-MX" sz="2600" kern="1200"/>
        </a:p>
      </dsp:txBody>
      <dsp:txXfrm>
        <a:off x="30442" y="2901403"/>
        <a:ext cx="8580076" cy="562726"/>
      </dsp:txXfrm>
    </dsp:sp>
    <dsp:sp modelId="{FEF504A3-26C6-4ADB-B863-0457EFEF838D}">
      <dsp:nvSpPr>
        <dsp:cNvPr id="0" name=""/>
        <dsp:cNvSpPr/>
      </dsp:nvSpPr>
      <dsp:spPr>
        <a:xfrm>
          <a:off x="0" y="3569451"/>
          <a:ext cx="8640960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smtClean="0"/>
            <a:t>Actos preliminares de la consignación</a:t>
          </a:r>
          <a:endParaRPr lang="es-MX" sz="2600" kern="1200"/>
        </a:p>
      </dsp:txBody>
      <dsp:txXfrm>
        <a:off x="30442" y="3599893"/>
        <a:ext cx="8580076" cy="562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987EE-2E82-4BB3-A390-66C983DB49A9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E4C5C-1714-4D8D-9C2B-7B42FD148B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52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4C5C-1714-4D8D-9C2B-7B42FD148BE3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9552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4C5C-1714-4D8D-9C2B-7B42FD148BE3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9552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3E97CBC-B91C-4CF9-A1A6-4D49EBB8F5DA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2022DF4-DA63-40B8-9DEF-AB78E37536D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01291" y="3645024"/>
            <a:ext cx="7387133" cy="2408202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6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Unidad </a:t>
            </a:r>
            <a:r>
              <a:rPr lang="es-ES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de </a:t>
            </a:r>
            <a:r>
              <a:rPr lang="es-ES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aprendizaje: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Proceso Civil</a:t>
            </a:r>
            <a:endParaRPr lang="es-ES" sz="3600" b="1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526431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b="1" dirty="0" smtClean="0"/>
              <a:t>Licenciatura en Derecho</a:t>
            </a:r>
            <a:endParaRPr lang="es-ES" sz="3600" b="1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115616" y="6053226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179512" y="2546901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“Actos previos a juicio en el Proceso Civil”</a:t>
            </a:r>
            <a:endParaRPr lang="es-ES" sz="28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ETAPAS DEL PROCESO EN GENERAL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735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s-MX" sz="26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</a:rPr>
              <a:t>1-</a:t>
            </a:r>
          </a:p>
          <a:p>
            <a:pPr marL="114300" indent="0">
              <a:buNone/>
            </a:pPr>
            <a:endParaRPr lang="es-MX" sz="2600" b="1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</a:rPr>
              <a:t>2.-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59632" y="2348880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INSTRUCCIÓN</a:t>
            </a:r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1259632" y="4797152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JUICIO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2436393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55618"/>
            <a:ext cx="8260672" cy="944934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INSTRUCCIÓN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735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s-MX" sz="26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</a:rPr>
              <a:t>1-</a:t>
            </a:r>
          </a:p>
          <a:p>
            <a:pPr marL="114300" indent="0">
              <a:buNone/>
            </a:pPr>
            <a:endParaRPr lang="es-MX" sz="2600" b="1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</a:rPr>
              <a:t>2.-</a:t>
            </a:r>
          </a:p>
          <a:p>
            <a:pPr marL="114300" indent="0">
              <a:buNone/>
            </a:pPr>
            <a:endParaRPr lang="es-MX" sz="2600" b="1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</a:rPr>
              <a:t>3.-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59632" y="1844824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ETAPA POSTULATORIA</a:t>
            </a:r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1259632" y="5157192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ETAPA PRECONCLUSIVA</a:t>
            </a:r>
            <a:endParaRPr lang="es-MX" sz="4000" dirty="0"/>
          </a:p>
        </p:txBody>
      </p:sp>
      <p:sp>
        <p:nvSpPr>
          <p:cNvPr id="6" name="5 Rectángulo"/>
          <p:cNvSpPr/>
          <p:nvPr/>
        </p:nvSpPr>
        <p:spPr>
          <a:xfrm>
            <a:off x="1259632" y="3501008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ETAPA PROBATORIA </a:t>
            </a:r>
            <a:r>
              <a:rPr lang="es-MX" sz="2000" dirty="0" smtClean="0"/>
              <a:t>(Ofrecimiento, admisión, preparación y desahogo)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91157743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ETAPA de juicio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735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s-MX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1-</a:t>
            </a:r>
          </a:p>
          <a:p>
            <a:pPr marL="114300" indent="0">
              <a:buNone/>
            </a:pPr>
            <a:endParaRPr lang="es-MX" sz="2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endParaRPr lang="es-MX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2.-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59632" y="2348880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Actividad del juzgador</a:t>
            </a:r>
            <a:endParaRPr lang="es-MX" sz="4000" dirty="0"/>
          </a:p>
        </p:txBody>
      </p:sp>
      <p:sp>
        <p:nvSpPr>
          <p:cNvPr id="5" name="4 Rectángulo"/>
          <p:cNvSpPr/>
          <p:nvPr/>
        </p:nvSpPr>
        <p:spPr>
          <a:xfrm>
            <a:off x="1259632" y="4797152"/>
            <a:ext cx="66247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Sentencia definitiva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31801611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460375" y="4581128"/>
            <a:ext cx="8152457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4400" b="1" dirty="0" smtClean="0">
                <a:solidFill>
                  <a:schemeClr val="accent1">
                    <a:lumMod val="50000"/>
                  </a:schemeClr>
                </a:solidFill>
              </a:rPr>
              <a:t>¿Cuáles son las etapas del proceso civil?</a:t>
            </a:r>
            <a:endParaRPr lang="es-E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ISEBUUEBQWFBUWGBMUFxQYFRgXHRwVFhQdGBcVFRoXGyYeFx8jGRcVHzAgIycpLCwuFR4xNjAqNTIrLCkBCQoKBQUFDQUFDSkYEhgpKSkpKSkpKSkpKSkpKSkpKSkpKSkpKSkpKSkpKSkpKSkpKSkpKSkpKSkpKSkpKSkpKf/AABEIANYA7AMBIgACEQEDEQH/xAAcAAEAAwEBAQEBAAAAAAAAAAAABgcIBQQBAwL/xABIEAACAQIEBAQDBAYFCgcBAAABAgMAEQQFEiEGBzFBEyJRYQhxgRQjMpEVQlJygqEzYnOysyQ0NUNjdJKio7FEU5O0wdHxJf/EABQBAQAAAAAAAAAAAAAAAAAAAAD/xAAUEQEAAAAAAAAAAAAAAAAAAAAA/9oADAMBAAIRAxEAPwC8aUpQKUpQKUpQKUpQKUpQKUpQKUpQKUqtuY3OaHLpPAgQYjEWOoarLGbbByASx76RbbuKCyaVlHOOcOa4iQP9paEAkhIfu1F79bbt1/WJrucIc9sdFiU+3yGeA2VxojDKP21KKCxHoevzoNJUryZVmsWJhSbDuJI5BqVh3H13BBuCDuCCDXroFKUoFKUoFKUoFKUoFKUoFKUoFKUoFKUoFKUoFRvjnjrD5Xh/FnuzNdY4l6uwF7X/AFVG127XHU2BklZm5/YiVs3ZZNWhI4hED0sVuxX+Mtf5UHn4n54ZlimtE/2WO+yxEhu/4pD5j17WGw2r+OEucuYYXEK2ImkxMJIDxyMWOkndkJ3DAXtvb1qAUoNpZDxDh8bCJsJKssZJXUt9mHVWBAKnobEDYg9CK6NZo5EcVvhswGGABjxRCsTe6tGjlCtjbcmxuPTpatL0Csk81Mh+yZriIxJ4mtjMCSSQJSXCsSSSQD1J361rasyc/ccsmbsqppMcUSM1ram3e/vYMFv/AFaCt6UpQaB+HHOpZMNiIHYtHC0ZjB/VEmsso9rre3uauKq85HcNfZcqSRgRJiT4zXAvp6RD5aAGH9oasOgUpSgUpSgUpSgUpSgUpSgUpSgVHeK+P8Dly/5VMA9rrCvmkbrayjoDY+ZrD3rr5s8gw8phsZBHIUDGw1hDp1EdBqtWLcViXkdnkYu7EszE3JJ6kmguzEfEt9793grxXO7TWcr2NghVT7XPzq3eG+I4Mdh0nwzakYdO6sOqOOxB/wDsXFjWMKsDkhnMsObwxo5Ec2uORL7MPDZlNvUMq2PXt3oNR0pSgVV/xB5bC+ViVx97HLGImFr+fZ0JO+krdrDuin1q0K5HE/C+Hx+HaHEoGBDaWsCUYqVEiE9GF6DGdK6nE3D8mCxUuHlFmja3zUi6sLgXBBG9cugl/KVVOc4TWwUB2e5Nh5ImYC/uQB9a1mjAgEG4O4I9PWsc8M8F4zHtbCQs41BWfoiki/nY7Dbf19L1rPhnIkweEhw0d9MSBbk3JPVj9WJP1oOpVYc+uFftGAE8UReaFl3RCzGI3DA230gkN3tbtuas+uPxJxdhMAgfGTLEGvpG5ZrddKqCT1HawuKDHM+GdDZ1ZT1swI29d6/hGsQfT13/ADB61OeavMj9KzII49EEOvw9X42L21M3ZfwrZRe2+57QSg15wBxxhsywweDyMgVZIe8Z3AHoVOk2I7ehuBJ6xJgMxlgcSQSPG67hkYqR9RVm8H8/cZh204//ACqKwF7Ksi79QQAH2vs2/Tcdw0dSuLwnxdh8xw/j4ViVuVZWFmVh2YAm1xY9ehFdqgUpSgUpSgUpSgUpSgUpSg/iaQKpZtgAST7AXNYqzZozPKYP6IySGO40/d6jouLm3lttW12W4sdxWZ+b3LpsLmA+xQOYcQNSJGjMFkvZ41ABtvZgOwaw2FBWtWFyNyF582jkAGjDhpXJ91ZUA9yxB/hJqv5IypIYEEEggixBHUEHpWlPh+EH6KvGF8XxJPGItqvf7vV3toIt9fegs2lKUClK+MLigqrjjnthIBJFgh9onBKayPugQbE3uDIOv4djbrWdHa5J9a9uf4DwMXPDfV4cssdx30OVvsT6eteCg92TZ5iMJKJcLK0Ug21KbbfssOjDYbG42q7+XvPo4iaPDZhGqNIQi4hLgFzYKJEN9Nz+sDa5GwFyKCr6psdqDcVZd5640vnUwvcRpCg67fdhyN/dj0rQvBGdnGZdhp2N2kjXWdvxjyv02HmB27VlPjXF+LmWLkBDBsROQw6FfEIUj6WoOLSlKBSlKC0/h84h8HMWw7fhxKED2kjuy/musfMitIVivIs0bDYmGdNjFIkg2B/CwNrHrtW01NxtQfaUpQKUpQKUpQKUpQKUpQKovmPz4a74fK9gLo2K73vY+COlrD8Z332AsCbnzzECPCzOx0hYpWLegVCSdvS1YqNB/UspZizEszEkkm5JJuST33r05XnE+Gk8TDSvC9rakYqbeht1HtXjpQXVyw51YuTFQYTHFJUkbwxMRpcMR5AdPlYEgL0B81yavmsRYPEmORJFJBRlcEGxupuLEdNx1rZHC3EMeOwkWJhuFkBNj1DAlXU+tmDC/Q2vQdWubxJnK4TCTYhrWijd7E2uwHlW/u1h9a6VefMMAk8TxSrqjkVkdbkXVhYi43Gx7UGKcTiGkdnckszMzEm9yxuSSeu5r8qknMLhM5dj5cPe6bPGSQSY2/Dqt3G4PyqN0ClKUGkfh6x+vKnTVcxTyCxN7KyqwsL7Akt9dXvWdcc95XPqzH8yatz4es+jh+3JKdIES4m/YJDqEhP/ABp/Oqfme7E+pJ/Og/ilKUClK/XCYV5ZFjjGp3ZUVR3ZjYAfMkUH5VrflhxUMflsMm+tAIZb2/pY1AZvLsA1w3QfirJFXJ8PHFyRTSYGQWM5Msb/ANdE8yH5otx+6fUUF/0pSgUpSgUpSgUpSgUpSgiHNrGNHkuMZepjCd+kkixt0P7LGsl1q3nOf/4eL+UX+PHWUqBSlKBV/fDvxWrQSYFzZ4y00fvGxAYD3Vzf+P2NVLiMlU5PFilCqy4ufDOd9T6oY5Yz6WUCQW9x716OVWbDD5vhXYEgv4Wxt/TAxA+9i4Nu9qDW9DSq952cX/YstZIyBNibwruLhCPvXseo0+X2MgNBRPNHiMY3NJ5VIaNW8KMjoY4/KCPW51Nf+tUUpSgUpSgnnKIRDEYx8QGaKPAYx3RTbUnkVk+qsbe9qghrvcMYopBmBFrthAm/o+NwwP8Ay3rgUClKUCpDy+way5rg0cXVp4rj1Aa9j7G1qj1TDlFhRJnWDBJFnZ9vWOJnA+pW31oI1m2HWPESotwqSSKL9bK5Av72FT3kFgfEzhW7RRTOdr9QIxb0Pnv9DXJ5wIozvF6BYa0PS3mMKFj9WJP1qTfDig/SU59MO1vrLHQaLpXJ4p4mhwGFfEYg+VOii2pmP4UQHqSfyAJ6A1T2M+JaQ/0OCVd+rzFrr8lRbHp3NBe9KpPKviUQ2GKwjL6tFIG9dwjhfb9b1q3Mhz6DGQJPhnDxuNj3B7qw/VYdxQdClKUClKUClKUFIfEXxY6+FgE2VlE8p9RqKxqCG3F1ckEdQm9UXWiviD4UE2DXGKbPhjpYftRyMF/NXIPyZvas60ClKUF38peD4cwyHEwyixbEsVcWurpBHoYX2/WYfJzVNYmB4J2QnTJE5UlT0dGtdSPQjrWhPhy/0VL/AL1J/gQ1AfiByDwczE6qQmJjVidreLH5HA/hETH3c0F8cE5scTl2FmY3Z4Yyx9XC2f8A5g1Z354Z2Z83lTXqSAJEgHQEKGkHz8QsD+6PSppwJzMXDcOSF2TxsO7YeFARqJkGuJiPYmX5iE96q7IeAcwxyiTDwM6PJ4fi7BQ2xYsSb2F9za312oI5Svfn+VHC4qbDltZhkeIta1yjFSQO3SvBQK9/6If7L9puNHi+ARfcMY9YJHYEBv8AhPXe3gqU8Mw+PgMfCx2ijjxqbb64nETfQpMQfSwNBFw5F7Hrsffe+/1A/KvlKUClKUCpzyUe2eYXYb+MNxf/AMPIbj0O3WoNUn5aZ5Dg80w+IxDFY4zKWIBY+aF1Gw3O7Cg6vO/Dsud4gno4hZfl4CL/AN1NdL4e5mXNiArMGglDEdFAKsGb0F1C/NhUQ444ukzLGPiJLgfhjQ28kQYlU2Ava5JPqTVzfDgi/YsQ2hQ4m0lwo1FfDUhWPcAlrfvGgmvMrhdMfls0TtpKgzI9zYSRgkavUEFlP71+oFZFrX/MPh77bl08GtkuA4Kqzn7sh9OhDeS9rafUjrWQSKD5VtfDvxC0eOkwrOfDmjZ1j3I8ZLG49D4Ye/rpHoKqWv0gmZGDISrKQwYGxBG4IPag2/Sq65L8QZhjMNLJmBdhqQQs0Qj1JY6mVlUB97C/tVi0ClKUClKUEK5zf6Dxf7sX/uI6yjWq+dL2yPFe4hH/AF0rKlApSv1w2HaR1SNSzuyqqjclmNgB7kkCg0n8P0IGT3H608zHYdbKvYb7KOtz9LASPmXhI3yrFmREYpBOyFlB0t4Z3UkbH3FeDk5kU+EyqOPEoY5C8rlD1AL2Gr52v8iKlGe5JFi8PJh5wTHIAGAJU7EEWI6bgH6UGLDWveXXDjYHLIMPIVLqGZipuNUjl9jYXtqA6dq47ckMoMwk8BgAQfDEj6Db1BN7e17VPAthYe1BjDifMPHxuJm6eJNM9jts0hIvb2Ncyv2xn9I/7zf96/GgVPOT2UNicZiIlKjVgsYpLEgASIIgTbe2p1v7XqB12sgzufDRYr7Op+9h8GSQC+iJ5F1drDVYJc/t+tqDkSJZiLg2JFx0Nu49q7XFnBuIy541xOn71BKjISwKkkdSBvt09xXj4eyk4rFwYcMFM0kceo9tbAFrXF7A3tfe1qv3nrwasuWriVLeJhAoAAuGiZlVxbsR5Wv6KfmAzjSlKBXowGBeaWOKIXeR0jQXAu7sFUXOw3I3Neep3yh4NmxuOSWJkVcLLhppNRNyol1WQAG5Og9bCg+z8kc3SJnOHB0gnQssbMQP2Qp8xt2G5+e1TTkNx7hYU+wTL4UryMyS/quzAWRj1VrCw7G1tjYG86ofnzy+ETfpHDLpDFROqrazkm09wbC5Kqfcg9SaC3+LOKYcvwr4jEX0rYBVtqZibBVBIue/sATWaOMuMsDi8OkeFy2LBushbxUYElLHymyKTcm+5NtIt124uf8AF+KxqQJipDJ4ClEJHmsSLlj1Y2Ci538o73J41B9Qi4uLj0qycl5jZTCyXySKw0hnM5mIFwSyrNGbnuLkel6rWlBtbJc2hxMCTYZw8Ti6sNthtYjsQQQQehFq9tZ3+HjiTwsbJhXeyzpqRSTbxY97AdASmv8A4BWiKBSlKBSlKCA882P6Ent+1APp4y1lqtKfEM5GUrYkXxEIO/UaJDY+u4B+grNgFB8r05ZiDHNG4YqVdG1DYjSwNxb0terN445YDC5HhMQiESpZsTsL/wCUAEaj18jBUt/WJ9aqoUG4EYEXHQ7j5V/VRzlzjfFynBtqDHwIlJDBvMqBSCQTvtuOxvUjoFfDX2hoMXcS5d9nxuIhvfw5pY7+ulyL/wAq5tSjmcoGcY2wt9/Ifz3P86i9Aq0uQOXRYjF4qKdBJG+GZWRhcEGVP/2/UEA1VtWl8O+MCZo6H/WYeQD95XRv7ob+VBanBHKHC5fNNIdM+p0aEyRKWiCXI0sb+bUfxAD8Irqc0I75PjR0+5c9Celj2B9Pl62G9SmonzWYDJsZcgfdW39SwAH52oMkGlKlvK/hNcxzBYX/AKMJLI/yC2XoQfxsnegiVW78N+IIx+IS5s0Gq3a6yrYn3AY/maqjF4R4pHjkBV0ZkZT1DKbMD8iCKl3KfjSPLcf4sykxyIYWI6qGdTrt3A09B6/Qhq+vPj8BHPE8Uyh45FZHU9CrCxG1eilBWmV8hMrgkaSXxJ1G6pK4CrY330BdW37W3W4rOWbshxEpjtoMkhW2w06zptbta1bNzb/N5f7OT+4axQaD5Xf4EjwbZhCuYKWw7EowBYeZlIQkoQwAcqTauBSgs/mly1OUyR4rAu/gs+xvdopPxKAw6qRexO/lsSepuLlfx6uaYPW1lnjOiZB69pFF76WH5EMO1zVvLjjqPGYRsnzNrJInhwTFrWIt4cRNrXBAKk/shd9qjvLnGy5ZnscUo0EyHCTA2Hldgt7nsHCOD3sKDU1KUoFKUoKo+IzFquWxRk+Z8QpAv2SN7m3f8Sj6iqJ4SYDH4UlDIBPASigEtaVfKAet+lu9WP8AEbnAfGwQD/UxFj+9K3Tp+yin+Ko1yWwayZ3htQuF8WTpfdImK/kbG/qBQaS4w4fGOwM+GJA8RCFY3sHHmRjbewYKayFnGTzYWd4cQhSRCQVII6HqL9QeoPQitrVWPPDgMYvCHFRKPHw6ljYbvCLlk6/q3LjY9CO9BGPhtzhA2KwzNZm8OVF33ChlkI7XF4/f8tr1rFmQZ5Lg8THiIDZ42uNgbi1mU37FSR9a2Fw9nkeMwsWIhN0kUMPY9GU+6sCp9waDo0pSgy1zwyrwc5mI6SrHMNrfiXS3z8yMfrUBraea8P4XFaftUEU2n8PiRq9r9bahtWZOcuRR4XN5VhUJG6xyqqiwGpbNYDoNasbe9BB673AuMnizHDPhRqlEihV1KmrV5WTU2y6lLLc/tVJuVfL6LNYMcjHRLGMMYZLmyljJq1KDZgQgHt2tUSzzIcVl2J8PEIYpV0upBB2vdXRlNiLjqOhBHUGg2YKhfOVVOR4vXe2mLpb8Qnj09e2q1/a9t6/TldxsMywCO7Azx+SZRYHUOj2HQOBfsL6gOlfpzV/0NjP7I/3hQZIq2vhxivmM7bbYcj85U6flVS1b3w3f59if7Af4q0Ee5z8KvhM0lk02ixDGaNt7EtvItz+sHLG3oynvUFhlKsGFrggi4BFwb7ggg/I7Vs/PuH8PjITDioxLGbGxuLEdGUggqeu4I6msk8Y8JzZdi3gnB2JKPbZ47+V1/wDn0IIoLz5Oc1Xx+rDY11OJF2jYKE8ROrCygLqX2tcdtiatSsVZHnMmExEeIhIEkTB1vuNuoYdwRcH2JrYPDXEMWOwseIgN0kF7HqrDZkb3U3B7bbXFB6c2/wA3l/s5P7hrFBrbWYRFoZFXcsjgD3KkCsb55w3isG+jFwSQne2pdjbrpYeVh7gmg5lKUoPoPpVj8YZHixgcBmmJ2nZkhII8zqgL4eVtt2KIQbm5ATbrUQ4T4UnzDErBhxu1yXIbSigficqp0i9h06kVevG/AE7wZRh/FfECGdIpH8Mbx6b+I4XYBEjK3JudW5JN6C0omuoJ2uAbV/dBSgUpXP4gzYYXCzYgjUIo3k09L6VJC+1zt9aDMXObMRNnWJKm4QpENrbxxqG/59VST4ccFqzCeTeyQFfrJIvXb0Q1VuPxrzSvLKdTyO8jtYC7uxZjYbC5J6Vfnw5ZGEwc+JN9U0nhj00RDqPm7sP4KC36+MLixr7Sgy3zm4M+wZgWjULBiLyxBRYKRbxEtYAWY3AGwDqKmnw6cVsfGwMhuFBniuTsLhZEFza1yrAC25c73qV89OG1xOVvLpvJhiJVIFzoJAlHy02Y/uCqC5f454c0wjRtoPjxIT/VdwrqfYqSPrQbCpSlAqlviQyFTFh8WAdSt9nY/wBRgzrfa+zBu/63vV01HOYXDYx2XTwEXbQXj3t96gJTc7Wvsb9iaCq/hoxAEmNT9Zlw7D5K0gP83X+dWZzD4AhzTDaGssyXaKXYENY2VjYnQSdx9RVQ/DjirZjPHt58OWBv3SVNh67OT/DWiaDLnA+dzZFm/h4olI9RhxCg3UruFlHY6Ws1xvbUO5FXJzuxa/oKe24kOHCkWI/p0e/ysp/MVz+e/BqYnAnFIPvsML3H60JYa1P7ty49LN61U+I5i+NkP2Ca5ljlhEbf7BQxtstvIVVdzciQehoIHWgPhvylBhcRiNP3jS+DrP8A5aorWX+Jt/kPSs/1qHkRhwuSxGx88k7H/wBQrcfRRQWFUX5hcDR5phDEx0yLd4pP2ZNJADbE6DtcD0HcCpRSgxTnOUS4XESQTrpkjYqw+XcHuCLEHuCKtT4feNPCnbAykBJi0kRPaYAXXc/rKvT1Uetd74geBvEiGYQjzxBUmAHWO9lf5qTY+x9qonLse8EySxHS8bK6t6MpuD+YoNtVzeIsoXE4WWFkR9aOoDgEaypCtuDaxsb9RauZwFxzDmmFEsXldbLLETuj+l7eZT1DDt6EECQYrVobR+LS2np+K23XbragxJNEUYqwIZSVIOxBBsQfrV18kOXmCxeCknxkAlbxmRNRawREQ7BWAN2Zuo/Vql8Xr8RvFvr1Nr1ddd/Nqv3vetV8oMrEGTYUXBLqZiR/tWLgHfqFKqf3aCVYHL4oUCQxpGg6IihQPkFFq9FKUClKUFaccc6ky7G/ZmwskmkKzSawmzC94wVPiC217jcEdqhPFfxDzTRmPAw+BqBBldg7WIt5AAApHqSflV45xkGGxaFMVDHKp7OoNvdT1U+4INRnA8msoikLjChjcEK7u6i3YKzWI9mvQZXhQySAbkswHqbk/wAzvWxuFOGIcvwq4fD6iil2u5BYlmLG5AF+tunQCo5lnJrL8Pj48Xhw6eGXYQk601lbKw1XYafMQLncjpap3QKUpQeTN8OkmHlSUXRo5FcXtdSpDAHttfesaZTlr4jExQxbNLIkaE32LsACbC+177elaI53Z5jUgTCYKGR/tIdZJI0diFBUeGNA21XIPtt3qLcouUeMhxiYzGL4CxaikZILuxUruAToUXPXc7bW3oLxwcbLGiyNrYKoZ7W1MBYtbtc3Nvev2pSgV8cbb9O/yr7US5p8TLgsrnfUVkkVoYrGzeJICAV/dF3/AIflQZo4a4lbL8xXEwgN4buNF7Bo2urLcdLqdjvYgHtWucpzSPEwRzQsGjkVXUj0I/kR0I9RWMMDlss7aYInla19KIzm1wL2UE2uQPqK1py2y54MqwsUkbxOkdmR7XDa2LdOxJJA7AigkWJhV0ZXAZWBVlIuCCLEEdwRWJJ1szAdASPyNbSzrMlw+GmncErFHJKwHUhFLED32rFcj3JJ7kmg/mtg8vMKI8pwSi3+bwtsLbugc7fNjv361j8C9bG4H1fozBh1ZGGHgUqwsQViVdwenSg7lKUoPzxECujI6hlYFWVgCCpFiCDsQR2rIXMDhf8AR+YTYcEFQdSWJJEb+ZAxIHmCkA+9bBqkPiPwmFVYJLD7W5C3u1/AQOel9I87jci5+hsEO5MccjAY3wpAvg4lo43c9UIuEYG9tOp979t+2+oKy9yY4EGYY0yS/wBBh9DuLkFnN/DTboLqST6LbvcahoM4c/eDlw2MXFRbJidRZfSZbaiLCwDAhvW+o1M/h34lEuDkwjt54HLoL/6qTfb5Sar/AL4rs898tWXJpHa94XikTfuX8M39fLI1Vv8ADh/pKf8A3Zv8aKg0XSlKBSlKBSlKBSlKBSlKBSlKBSlKBVN8b8pMyzPMXklxESYe4EdjIxVBYACM7aupJDAE36VclKCK8AcvYMqhZIiZJJNJllYAFio2CgfhUEsQNz5jcmvVxVx1gsuUHFy6GYMUjClmaw7Ko232ubC/epBUM425U4PM5FlnMscijRrjYC6jcKwdWGxJNwAdz1oKa4/52YjHpJh4UWHDPYHqZGUG/ma9lBsNgPa5qt0iZr6QTbc2F7D1NaVy74fsrjN5PHm9nkAH/SVT/PvU3yHhnC4JCmEhSFSbtpG7EdNTG7Na56na9BQ3IThnEHMhiGiZYY43PiMpUEuLKEJHmPU7dgfa+jaUoFKUoFZX4iwGPznNZmiw8hJkaNQUKBI4zoUSM2ykAebf8RNvStUUoIly44AjyrC6Adc0mlppOxYDZV2FlW5tffcnvUtpXnzEy+DJ4Gky6G8MN+HXpOnVYja9u4oKo+IviDRhIcKp3mfxHAbfw4+gK9bFyDf/AGf5VfyhzvEYfNYRhk8QzFYZF0k/dM6l226aQuq/Ty710s15V5/i5pJ8RAXlZhqLTQAna3ls+mwAA2sOlqtvlPywGWRGWchsVILMVJ0olwfCXs24BLW67DYXIWF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0770"/>
            <a:ext cx="7390953" cy="433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2715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Etapas del proceso civil</a:t>
            </a:r>
            <a:b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EDUARDO J. COUTURE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735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s-MX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1-Demanda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2-Oposición de excepciones dilatorias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3-Decisión de excepciones dilatorias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4-Contestación de la demanda sobre el fondo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5-Proposición y producción de prueba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6-Alegatos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7-Sentencia</a:t>
            </a:r>
          </a:p>
          <a:p>
            <a:pPr marL="114300" indent="0">
              <a:buNone/>
            </a:pPr>
            <a:endParaRPr lang="es-MX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8968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Eduardo pallares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8363272" cy="4896544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1-Periodo inicial</a:t>
            </a:r>
          </a:p>
          <a:p>
            <a:pPr marL="114300" indent="0">
              <a:buNone/>
            </a:pP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2-Periodo de ofrecimiento de pruebas</a:t>
            </a:r>
          </a:p>
          <a:p>
            <a:pPr marL="114300" indent="0">
              <a:buNone/>
            </a:pP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3- Periodo de admisión y revisión de pruebas</a:t>
            </a:r>
          </a:p>
          <a:p>
            <a:pPr marL="114300" indent="0">
              <a:buNone/>
            </a:pP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4-Periodo de alegatos y  sentencia</a:t>
            </a:r>
          </a:p>
          <a:p>
            <a:pPr marL="114300" indent="0">
              <a:buNone/>
            </a:pP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5-Vía de apremio</a:t>
            </a:r>
            <a:endParaRPr lang="es-MX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45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8372"/>
            <a:ext cx="8435280" cy="1039427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Niceto alcalá-zamora y castillo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896544"/>
          </a:xfrm>
        </p:spPr>
        <p:txBody>
          <a:bodyPr/>
          <a:lstStyle/>
          <a:p>
            <a:pPr marL="114300" indent="0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1-Fase expositiva o polémica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2-Fase demostrativa  o probatoria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3-Fase conclusiva o de alegatos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4-Fase de sentencia e impugnación</a:t>
            </a:r>
          </a:p>
          <a:p>
            <a:pPr marL="114300" indent="0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5-Fase de ejecución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5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Carlos Arellano García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00808"/>
            <a:ext cx="8712968" cy="5021635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s-MX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1-Fase postulatoria o de planteamiento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2-Fase probatoria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3-Fase conclusiva o de alegatos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4-Fase resolutiva o de sentencia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5-Fase de ejecutorización  (No interposición o no procedencia de recurso)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6-Fase de recurso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7-Fase de amparo</a:t>
            </a:r>
          </a:p>
          <a:p>
            <a:pPr marL="114300" indent="0">
              <a:buNone/>
            </a:pPr>
            <a:r>
              <a:rPr lang="es-MX" sz="2600" b="1" dirty="0" smtClean="0">
                <a:solidFill>
                  <a:schemeClr val="accent1">
                    <a:lumMod val="50000"/>
                  </a:schemeClr>
                </a:solidFill>
              </a:rPr>
              <a:t>8-Fase de cumplimiento o ejecución</a:t>
            </a:r>
            <a:endParaRPr lang="es-MX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5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Supresión de fases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s-MX" dirty="0" smtClean="0"/>
              <a:t>Algunas fases serán susceptibles de suprimirse: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-Si las partes están de acuerdo en las pruebas pero no en el derecho.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Prueba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-Cuando es optativo formular alegatos.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Conclusiva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-Las partes formulan un convenio.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Resolutiva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-Cuando no procede recurso alguno.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Impugnativa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/>
              <a:t>-</a:t>
            </a:r>
            <a:r>
              <a:rPr lang="es-MX" dirty="0" smtClean="0"/>
              <a:t>En sentencias declarativas que no requieren cumplimiento de obligaciones de dar o hacer.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Ejecutiva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52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Etapas del proceso civil (perspectiva global)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64696"/>
              </p:ext>
            </p:extLst>
          </p:nvPr>
        </p:nvGraphicFramePr>
        <p:xfrm>
          <a:off x="301624" y="1527174"/>
          <a:ext cx="8662863" cy="52141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494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graphicEl>
                                              <a:dgm id="{66C5A60F-A8D4-468E-86F4-F9784CB640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graphicEl>
                                              <a:dgm id="{DBB1FF81-C9E7-4E0C-988B-9C3B8B05AB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9480B883-DD84-4528-9819-54C838C62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A6C65BE1-A6AD-4CCE-BD25-3D96DCF43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28FF615F-C0C4-4E9E-96B6-63A356B3A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B70290AF-2540-4CE9-B581-5F2827E52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26043003-3CC3-409D-B158-8B98770D8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B6335CE2-CEE4-487A-BA10-93EADDD812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Guión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444003" y="2060848"/>
            <a:ext cx="7872413" cy="13573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Se recomienda </a:t>
            </a: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utilizar éste material 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20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Actividad 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944216"/>
          </a:xfrm>
        </p:spPr>
        <p:txBody>
          <a:bodyPr/>
          <a:lstStyle/>
          <a:p>
            <a:pPr marL="114300" indent="0" algn="just">
              <a:buNone/>
            </a:pPr>
            <a:r>
              <a:rPr lang="es-MX" b="1" dirty="0" smtClean="0"/>
              <a:t>En equipos de tres personas realiza un esquema en donde representes una línea del tiempo en la que consten las etapas del proceso civil, según el criterio globalizado.</a:t>
            </a:r>
            <a:endParaRPr lang="es-MX" b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00225"/>
            <a:ext cx="4424791" cy="256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57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Etapa preliminar</a:t>
            </a:r>
            <a:endParaRPr lang="es-MX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/>
              <a:t>Los actos prejudiciales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32909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79512" y="1988840"/>
            <a:ext cx="4552057" cy="3096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4400" b="1" dirty="0" smtClean="0">
                <a:solidFill>
                  <a:schemeClr val="accent1">
                    <a:lumMod val="50000"/>
                  </a:schemeClr>
                </a:solidFill>
              </a:rPr>
              <a:t>¿Qué es la etapa preliminar?</a:t>
            </a:r>
            <a:endParaRPr lang="es-E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ISEBUUEBQWFBUWGBMUFxQYFRgXHRwVFhQdGBcVFRoXGyYeFx8jGRcVHzAgIycpLCwuFR4xNjAqNTIrLCkBCQoKBQUFDQUFDSkYEhgpKSkpKSkpKSkpKSkpKSkpKSkpKSkpKSkpKSkpKSkpKSkpKSkpKSkpKSkpKSkpKSkpKf/AABEIANYA7AMBIgACEQEDEQH/xAAcAAEAAwEBAQEBAAAAAAAAAAAABgcIBQQBAwL/xABIEAACAQIEBAQDBAYFCgcBAAABAgMAEQQFEiEGBzFBEyJRYQhxgRQjMpEVQlJygqEzYnOysyQ0NUNjdJKio7FEU5O0wdHxJf/EABQBAQAAAAAAAAAAAAAAAAAAAAD/xAAUEQEAAAAAAAAAAAAAAAAAAAAA/9oADAMBAAIRAxEAPwC8aUpQKUpQKUpQKUpQKUpQKUpQKUpQKUqtuY3OaHLpPAgQYjEWOoarLGbbByASx76RbbuKCyaVlHOOcOa4iQP9paEAkhIfu1F79bbt1/WJrucIc9sdFiU+3yGeA2VxojDKP21KKCxHoevzoNJUryZVmsWJhSbDuJI5BqVh3H13BBuCDuCCDXroFKUoFKUoFKUoFKUoFKUoFKUoFKUoFKUoFKUoFRvjnjrD5Xh/FnuzNdY4l6uwF7X/AFVG127XHU2BklZm5/YiVs3ZZNWhI4hED0sVuxX+Mtf5UHn4n54ZlimtE/2WO+yxEhu/4pD5j17WGw2r+OEucuYYXEK2ImkxMJIDxyMWOkndkJ3DAXtvb1qAUoNpZDxDh8bCJsJKssZJXUt9mHVWBAKnobEDYg9CK6NZo5EcVvhswGGABjxRCsTe6tGjlCtjbcmxuPTpatL0Csk81Mh+yZriIxJ4mtjMCSSQJSXCsSSSQD1J361rasyc/ccsmbsqppMcUSM1ram3e/vYMFv/AFaCt6UpQaB+HHOpZMNiIHYtHC0ZjB/VEmsso9rre3uauKq85HcNfZcqSRgRJiT4zXAvp6RD5aAGH9oasOgUpSgUpSgUpSgUpSgUpSgUpSgVHeK+P8Dly/5VMA9rrCvmkbrayjoDY+ZrD3rr5s8gw8phsZBHIUDGw1hDp1EdBqtWLcViXkdnkYu7EszE3JJ6kmguzEfEt9793grxXO7TWcr2NghVT7XPzq3eG+I4Mdh0nwzakYdO6sOqOOxB/wDsXFjWMKsDkhnMsObwxo5Ec2uORL7MPDZlNvUMq2PXt3oNR0pSgVV/xB5bC+ViVx97HLGImFr+fZ0JO+krdrDuin1q0K5HE/C+Hx+HaHEoGBDaWsCUYqVEiE9GF6DGdK6nE3D8mCxUuHlFmja3zUi6sLgXBBG9cugl/KVVOc4TWwUB2e5Nh5ImYC/uQB9a1mjAgEG4O4I9PWsc8M8F4zHtbCQs41BWfoiki/nY7Dbf19L1rPhnIkweEhw0d9MSBbk3JPVj9WJP1oOpVYc+uFftGAE8UReaFl3RCzGI3DA230gkN3tbtuas+uPxJxdhMAgfGTLEGvpG5ZrddKqCT1HawuKDHM+GdDZ1ZT1swI29d6/hGsQfT13/ADB61OeavMj9KzII49EEOvw9X42L21M3ZfwrZRe2+57QSg15wBxxhsywweDyMgVZIe8Z3AHoVOk2I7ehuBJ6xJgMxlgcSQSPG67hkYqR9RVm8H8/cZh204//ACqKwF7Ksi79QQAH2vs2/Tcdw0dSuLwnxdh8xw/j4ViVuVZWFmVh2YAm1xY9ehFdqgUpSgUpSgUpSgUpSgUpSg/iaQKpZtgAST7AXNYqzZozPKYP6IySGO40/d6jouLm3lttW12W4sdxWZ+b3LpsLmA+xQOYcQNSJGjMFkvZ41ABtvZgOwaw2FBWtWFyNyF582jkAGjDhpXJ91ZUA9yxB/hJqv5IypIYEEEggixBHUEHpWlPh+EH6KvGF8XxJPGItqvf7vV3toIt9fegs2lKUClK+MLigqrjjnthIBJFgh9onBKayPugQbE3uDIOv4djbrWdHa5J9a9uf4DwMXPDfV4cssdx30OVvsT6eteCg92TZ5iMJKJcLK0Ug21KbbfssOjDYbG42q7+XvPo4iaPDZhGqNIQi4hLgFzYKJEN9Nz+sDa5GwFyKCr6psdqDcVZd5640vnUwvcRpCg67fdhyN/dj0rQvBGdnGZdhp2N2kjXWdvxjyv02HmB27VlPjXF+LmWLkBDBsROQw6FfEIUj6WoOLSlKBSlKC0/h84h8HMWw7fhxKED2kjuy/musfMitIVivIs0bDYmGdNjFIkg2B/CwNrHrtW01NxtQfaUpQKUpQKUpQKUpQKUpQKovmPz4a74fK9gLo2K73vY+COlrD8Z332AsCbnzzECPCzOx0hYpWLegVCSdvS1YqNB/UspZizEszEkkm5JJuST33r05XnE+Gk8TDSvC9rakYqbeht1HtXjpQXVyw51YuTFQYTHFJUkbwxMRpcMR5AdPlYEgL0B81yavmsRYPEmORJFJBRlcEGxupuLEdNx1rZHC3EMeOwkWJhuFkBNj1DAlXU+tmDC/Q2vQdWubxJnK4TCTYhrWijd7E2uwHlW/u1h9a6VefMMAk8TxSrqjkVkdbkXVhYi43Gx7UGKcTiGkdnckszMzEm9yxuSSeu5r8qknMLhM5dj5cPe6bPGSQSY2/Dqt3G4PyqN0ClKUGkfh6x+vKnTVcxTyCxN7KyqwsL7Akt9dXvWdcc95XPqzH8yatz4es+jh+3JKdIES4m/YJDqEhP/ABp/Oqfme7E+pJ/Og/ilKUClK/XCYV5ZFjjGp3ZUVR3ZjYAfMkUH5VrflhxUMflsMm+tAIZb2/pY1AZvLsA1w3QfirJFXJ8PHFyRTSYGQWM5Msb/ANdE8yH5otx+6fUUF/0pSgUpSgUpSgUpSgUpSgiHNrGNHkuMZepjCd+kkixt0P7LGsl1q3nOf/4eL+UX+PHWUqBSlKBV/fDvxWrQSYFzZ4y00fvGxAYD3Vzf+P2NVLiMlU5PFilCqy4ufDOd9T6oY5Yz6WUCQW9x716OVWbDD5vhXYEgv4Wxt/TAxA+9i4Nu9qDW9DSq952cX/YstZIyBNibwruLhCPvXseo0+X2MgNBRPNHiMY3NJ5VIaNW8KMjoY4/KCPW51Nf+tUUpSgUpSgnnKIRDEYx8QGaKPAYx3RTbUnkVk+qsbe9qghrvcMYopBmBFrthAm/o+NwwP8Ay3rgUClKUCpDy+way5rg0cXVp4rj1Aa9j7G1qj1TDlFhRJnWDBJFnZ9vWOJnA+pW31oI1m2HWPESotwqSSKL9bK5Av72FT3kFgfEzhW7RRTOdr9QIxb0Pnv9DXJ5wIozvF6BYa0PS3mMKFj9WJP1qTfDig/SU59MO1vrLHQaLpXJ4p4mhwGFfEYg+VOii2pmP4UQHqSfyAJ6A1T2M+JaQ/0OCVd+rzFrr8lRbHp3NBe9KpPKviUQ2GKwjL6tFIG9dwjhfb9b1q3Mhz6DGQJPhnDxuNj3B7qw/VYdxQdClKUClKUClKUFIfEXxY6+FgE2VlE8p9RqKxqCG3F1ckEdQm9UXWiviD4UE2DXGKbPhjpYftRyMF/NXIPyZvas60ClKUF38peD4cwyHEwyixbEsVcWurpBHoYX2/WYfJzVNYmB4J2QnTJE5UlT0dGtdSPQjrWhPhy/0VL/AL1J/gQ1AfiByDwczE6qQmJjVidreLH5HA/hETH3c0F8cE5scTl2FmY3Z4Yyx9XC2f8A5g1Z354Z2Z83lTXqSAJEgHQEKGkHz8QsD+6PSppwJzMXDcOSF2TxsO7YeFARqJkGuJiPYmX5iE96q7IeAcwxyiTDwM6PJ4fi7BQ2xYsSb2F9za312oI5Svfn+VHC4qbDltZhkeIta1yjFSQO3SvBQK9/6If7L9puNHi+ARfcMY9YJHYEBv8AhPXe3gqU8Mw+PgMfCx2ijjxqbb64nETfQpMQfSwNBFw5F7Hrsffe+/1A/KvlKUClKUCpzyUe2eYXYb+MNxf/AMPIbj0O3WoNUn5aZ5Dg80w+IxDFY4zKWIBY+aF1Gw3O7Cg6vO/Dsud4gno4hZfl4CL/AN1NdL4e5mXNiArMGglDEdFAKsGb0F1C/NhUQ444ukzLGPiJLgfhjQ28kQYlU2Ava5JPqTVzfDgi/YsQ2hQ4m0lwo1FfDUhWPcAlrfvGgmvMrhdMfls0TtpKgzI9zYSRgkavUEFlP71+oFZFrX/MPh77bl08GtkuA4Kqzn7sh9OhDeS9rafUjrWQSKD5VtfDvxC0eOkwrOfDmjZ1j3I8ZLG49D4Ye/rpHoKqWv0gmZGDISrKQwYGxBG4IPag2/Sq65L8QZhjMNLJmBdhqQQs0Qj1JY6mVlUB97C/tVi0ClKUClKUEK5zf6Dxf7sX/uI6yjWq+dL2yPFe4hH/AF0rKlApSv1w2HaR1SNSzuyqqjclmNgB7kkCg0n8P0IGT3H608zHYdbKvYb7KOtz9LASPmXhI3yrFmREYpBOyFlB0t4Z3UkbH3FeDk5kU+EyqOPEoY5C8rlD1AL2Gr52v8iKlGe5JFi8PJh5wTHIAGAJU7EEWI6bgH6UGLDWveXXDjYHLIMPIVLqGZipuNUjl9jYXtqA6dq47ckMoMwk8BgAQfDEj6Db1BN7e17VPAthYe1BjDifMPHxuJm6eJNM9jts0hIvb2Ncyv2xn9I/7zf96/GgVPOT2UNicZiIlKjVgsYpLEgASIIgTbe2p1v7XqB12sgzufDRYr7Op+9h8GSQC+iJ5F1drDVYJc/t+tqDkSJZiLg2JFx0Nu49q7XFnBuIy541xOn71BKjISwKkkdSBvt09xXj4eyk4rFwYcMFM0kceo9tbAFrXF7A3tfe1qv3nrwasuWriVLeJhAoAAuGiZlVxbsR5Wv6KfmAzjSlKBXowGBeaWOKIXeR0jQXAu7sFUXOw3I3Neep3yh4NmxuOSWJkVcLLhppNRNyol1WQAG5Og9bCg+z8kc3SJnOHB0gnQssbMQP2Qp8xt2G5+e1TTkNx7hYU+wTL4UryMyS/quzAWRj1VrCw7G1tjYG86ofnzy+ETfpHDLpDFROqrazkm09wbC5Kqfcg9SaC3+LOKYcvwr4jEX0rYBVtqZibBVBIue/sATWaOMuMsDi8OkeFy2LBushbxUYElLHymyKTcm+5NtIt124uf8AF+KxqQJipDJ4ClEJHmsSLlj1Y2Ci538o73J41B9Qi4uLj0qycl5jZTCyXySKw0hnM5mIFwSyrNGbnuLkel6rWlBtbJc2hxMCTYZw8Ti6sNthtYjsQQQQehFq9tZ3+HjiTwsbJhXeyzpqRSTbxY97AdASmv8A4BWiKBSlKBSlKCA882P6Ent+1APp4y1lqtKfEM5GUrYkXxEIO/UaJDY+u4B+grNgFB8r05ZiDHNG4YqVdG1DYjSwNxb0terN445YDC5HhMQiESpZsTsL/wCUAEaj18jBUt/WJ9aqoUG4EYEXHQ7j5V/VRzlzjfFynBtqDHwIlJDBvMqBSCQTvtuOxvUjoFfDX2hoMXcS5d9nxuIhvfw5pY7+ulyL/wAq5tSjmcoGcY2wt9/Ifz3P86i9Aq0uQOXRYjF4qKdBJG+GZWRhcEGVP/2/UEA1VtWl8O+MCZo6H/WYeQD95XRv7ob+VBanBHKHC5fNNIdM+p0aEyRKWiCXI0sb+bUfxAD8Irqc0I75PjR0+5c9Celj2B9Pl62G9SmonzWYDJsZcgfdW39SwAH52oMkGlKlvK/hNcxzBYX/AKMJLI/yC2XoQfxsnegiVW78N+IIx+IS5s0Gq3a6yrYn3AY/maqjF4R4pHjkBV0ZkZT1DKbMD8iCKl3KfjSPLcf4sykxyIYWI6qGdTrt3A09B6/Qhq+vPj8BHPE8Uyh45FZHU9CrCxG1eilBWmV8hMrgkaSXxJ1G6pK4CrY330BdW37W3W4rOWbshxEpjtoMkhW2w06zptbta1bNzb/N5f7OT+4axQaD5Xf4EjwbZhCuYKWw7EowBYeZlIQkoQwAcqTauBSgs/mly1OUyR4rAu/gs+xvdopPxKAw6qRexO/lsSepuLlfx6uaYPW1lnjOiZB69pFF76WH5EMO1zVvLjjqPGYRsnzNrJInhwTFrWIt4cRNrXBAKk/shd9qjvLnGy5ZnscUo0EyHCTA2Hldgt7nsHCOD3sKDU1KUoFKUoKo+IzFquWxRk+Z8QpAv2SN7m3f8Sj6iqJ4SYDH4UlDIBPASigEtaVfKAet+lu9WP8AEbnAfGwQD/UxFj+9K3Tp+yin+Ko1yWwayZ3htQuF8WTpfdImK/kbG/qBQaS4w4fGOwM+GJA8RCFY3sHHmRjbewYKayFnGTzYWd4cQhSRCQVII6HqL9QeoPQitrVWPPDgMYvCHFRKPHw6ljYbvCLlk6/q3LjY9CO9BGPhtzhA2KwzNZm8OVF33ChlkI7XF4/f8tr1rFmQZ5Lg8THiIDZ42uNgbi1mU37FSR9a2Fw9nkeMwsWIhN0kUMPY9GU+6sCp9waDo0pSgy1zwyrwc5mI6SrHMNrfiXS3z8yMfrUBraea8P4XFaftUEU2n8PiRq9r9bahtWZOcuRR4XN5VhUJG6xyqqiwGpbNYDoNasbe9BB673AuMnizHDPhRqlEihV1KmrV5WTU2y6lLLc/tVJuVfL6LNYMcjHRLGMMYZLmyljJq1KDZgQgHt2tUSzzIcVl2J8PEIYpV0upBB2vdXRlNiLjqOhBHUGg2YKhfOVVOR4vXe2mLpb8Qnj09e2q1/a9t6/TldxsMywCO7Azx+SZRYHUOj2HQOBfsL6gOlfpzV/0NjP7I/3hQZIq2vhxivmM7bbYcj85U6flVS1b3w3f59if7Af4q0Ee5z8KvhM0lk02ixDGaNt7EtvItz+sHLG3oynvUFhlKsGFrggi4BFwb7ggg/I7Vs/PuH8PjITDioxLGbGxuLEdGUggqeu4I6msk8Y8JzZdi3gnB2JKPbZ47+V1/wDn0IIoLz5Oc1Xx+rDY11OJF2jYKE8ROrCygLqX2tcdtiatSsVZHnMmExEeIhIEkTB1vuNuoYdwRcH2JrYPDXEMWOwseIgN0kF7HqrDZkb3U3B7bbXFB6c2/wA3l/s5P7hrFBrbWYRFoZFXcsjgD3KkCsb55w3isG+jFwSQne2pdjbrpYeVh7gmg5lKUoPoPpVj8YZHixgcBmmJ2nZkhII8zqgL4eVtt2KIQbm5ATbrUQ4T4UnzDErBhxu1yXIbSigficqp0i9h06kVevG/AE7wZRh/FfECGdIpH8Mbx6b+I4XYBEjK3JudW5JN6C0omuoJ2uAbV/dBSgUpXP4gzYYXCzYgjUIo3k09L6VJC+1zt9aDMXObMRNnWJKm4QpENrbxxqG/59VST4ccFqzCeTeyQFfrJIvXb0Q1VuPxrzSvLKdTyO8jtYC7uxZjYbC5J6Vfnw5ZGEwc+JN9U0nhj00RDqPm7sP4KC36+MLixr7Sgy3zm4M+wZgWjULBiLyxBRYKRbxEtYAWY3AGwDqKmnw6cVsfGwMhuFBniuTsLhZEFza1yrAC25c73qV89OG1xOVvLpvJhiJVIFzoJAlHy02Y/uCqC5f454c0wjRtoPjxIT/VdwrqfYqSPrQbCpSlAqlviQyFTFh8WAdSt9nY/wBRgzrfa+zBu/63vV01HOYXDYx2XTwEXbQXj3t96gJTc7Wvsb9iaCq/hoxAEmNT9Zlw7D5K0gP83X+dWZzD4AhzTDaGssyXaKXYENY2VjYnQSdx9RVQ/DjirZjPHt58OWBv3SVNh67OT/DWiaDLnA+dzZFm/h4olI9RhxCg3UruFlHY6Ws1xvbUO5FXJzuxa/oKe24kOHCkWI/p0e/ysp/MVz+e/BqYnAnFIPvsML3H60JYa1P7ty49LN61U+I5i+NkP2Ca5ljlhEbf7BQxtstvIVVdzciQehoIHWgPhvylBhcRiNP3jS+DrP8A5aorWX+Jt/kPSs/1qHkRhwuSxGx88k7H/wBQrcfRRQWFUX5hcDR5phDEx0yLd4pP2ZNJADbE6DtcD0HcCpRSgxTnOUS4XESQTrpkjYqw+XcHuCLEHuCKtT4feNPCnbAykBJi0kRPaYAXXc/rKvT1Uetd74geBvEiGYQjzxBUmAHWO9lf5qTY+x9qonLse8EySxHS8bK6t6MpuD+YoNtVzeIsoXE4WWFkR9aOoDgEaypCtuDaxsb9RauZwFxzDmmFEsXldbLLETuj+l7eZT1DDt6EECQYrVobR+LS2np+K23XbragxJNEUYqwIZSVIOxBBsQfrV18kOXmCxeCknxkAlbxmRNRawREQ7BWAN2Zuo/Vql8Xr8RvFvr1Nr1ddd/Nqv3vetV8oMrEGTYUXBLqZiR/tWLgHfqFKqf3aCVYHL4oUCQxpGg6IihQPkFFq9FKUClKUFaccc6ky7G/ZmwskmkKzSawmzC94wVPiC217jcEdqhPFfxDzTRmPAw+BqBBldg7WIt5AAApHqSflV45xkGGxaFMVDHKp7OoNvdT1U+4INRnA8msoikLjChjcEK7u6i3YKzWI9mvQZXhQySAbkswHqbk/wAzvWxuFOGIcvwq4fD6iil2u5BYlmLG5AF+tunQCo5lnJrL8Pj48Xhw6eGXYQk601lbKw1XYafMQLncjpap3QKUpQeTN8OkmHlSUXRo5FcXtdSpDAHttfesaZTlr4jExQxbNLIkaE32LsACbC+177elaI53Z5jUgTCYKGR/tIdZJI0diFBUeGNA21XIPtt3qLcouUeMhxiYzGL4CxaikZILuxUruAToUXPXc7bW3oLxwcbLGiyNrYKoZ7W1MBYtbtc3Nvev2pSgV8cbb9O/yr7US5p8TLgsrnfUVkkVoYrGzeJICAV/dF3/AIflQZo4a4lbL8xXEwgN4buNF7Bo2urLcdLqdjvYgHtWucpzSPEwRzQsGjkVXUj0I/kR0I9RWMMDlss7aYInla19KIzm1wL2UE2uQPqK1py2y54MqwsUkbxOkdmR7XDa2LdOxJJA7AigkWJhV0ZXAZWBVlIuCCLEEdwRWJJ1szAdASPyNbSzrMlw+GmncErFHJKwHUhFLED32rFcj3JJ7kmg/mtg8vMKI8pwSi3+bwtsLbugc7fNjv361j8C9bG4H1fozBh1ZGGHgUqwsQViVdwenSg7lKUoPzxECujI6hlYFWVgCCpFiCDsQR2rIXMDhf8AR+YTYcEFQdSWJJEb+ZAxIHmCkA+9bBqkPiPwmFVYJLD7W5C3u1/AQOel9I87jci5+hsEO5MccjAY3wpAvg4lo43c9UIuEYG9tOp979t+2+oKy9yY4EGYY0yS/wBBh9DuLkFnN/DTboLqST6LbvcahoM4c/eDlw2MXFRbJidRZfSZbaiLCwDAhvW+o1M/h34lEuDkwjt54HLoL/6qTfb5Sar/AL4rs898tWXJpHa94XikTfuX8M39fLI1Vv8ADh/pKf8A3Zv8aKg0XSlKBSlKBSlKBSlKBSlKBSlKBSlKBVN8b8pMyzPMXklxESYe4EdjIxVBYACM7aupJDAE36VclKCK8AcvYMqhZIiZJJNJllYAFio2CgfhUEsQNz5jcmvVxVx1gsuUHFy6GYMUjClmaw7Ko232ubC/epBUM425U4PM5FlnMscijRrjYC6jcKwdWGxJNwAdz1oKa4/52YjHpJh4UWHDPYHqZGUG/ma9lBsNgPa5qt0iZr6QTbc2F7D1NaVy74fsrjN5PHm9nkAH/SVT/PvU3yHhnC4JCmEhSFSbtpG7EdNTG7Na56na9BQ3IThnEHMhiGiZYY43PiMpUEuLKEJHmPU7dgfa+jaUoFKUoFZX4iwGPznNZmiw8hJkaNQUKBI4zoUSM2ykAebf8RNvStUUoIly44AjyrC6Adc0mlppOxYDZV2FlW5tffcnvUtpXnzEy+DJ4Gky6G8MN+HXpOnVYja9u4oKo+IviDRhIcKp3mfxHAbfw4+gK9bFyDf/AGf5VfyhzvEYfNYRhk8QzFYZF0k/dM6l226aQuq/Ty710s15V5/i5pJ8RAXlZhqLTQAna3ls+mwAA2sOlqtvlPywGWRGWchsVILMVJ0olwfCXs24BLW67DYXIWF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45098"/>
            <a:ext cx="3807866" cy="518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1987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Etapa preliminar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564903"/>
            <a:ext cx="8784976" cy="4104457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 smtClean="0"/>
          </a:p>
          <a:p>
            <a:pPr marL="114300" indent="0" algn="just">
              <a:buNone/>
            </a:pPr>
            <a:endParaRPr lang="es-MX" sz="2800" dirty="0"/>
          </a:p>
          <a:p>
            <a:pPr marL="114300" indent="0" algn="just">
              <a:buNone/>
            </a:pPr>
            <a:endParaRPr lang="es-MX" sz="2800" dirty="0" smtClean="0"/>
          </a:p>
          <a:p>
            <a:pPr marL="114300" indent="0" algn="just">
              <a:buNone/>
            </a:pPr>
            <a:endParaRPr lang="es-MX" sz="2800" dirty="0"/>
          </a:p>
          <a:p>
            <a:pPr marL="114300" indent="0" algn="just">
              <a:buNone/>
            </a:pPr>
            <a:r>
              <a:rPr lang="es-MX" sz="2800" dirty="0" smtClean="0"/>
              <a:t>Es </a:t>
            </a:r>
            <a:r>
              <a:rPr lang="es-MX" sz="2800" dirty="0" smtClean="0"/>
              <a:t>una etapa en donde se ejecutan los llamados </a:t>
            </a: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actos prejudiciales </a:t>
            </a:r>
            <a:r>
              <a:rPr lang="es-MX" sz="2800" dirty="0" smtClean="0"/>
              <a:t>consistentes en diligencias previas al inicio del proceso civil.</a:t>
            </a:r>
          </a:p>
          <a:p>
            <a:pPr algn="just"/>
            <a:endParaRPr lang="es-MX" sz="2800" dirty="0"/>
          </a:p>
          <a:p>
            <a:endParaRPr lang="es-MX" sz="28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44850"/>
            <a:ext cx="3312368" cy="220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89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4067944" y="2276872"/>
            <a:ext cx="4552057" cy="3096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4400" b="1" dirty="0" smtClean="0">
                <a:solidFill>
                  <a:schemeClr val="accent1">
                    <a:lumMod val="50000"/>
                  </a:schemeClr>
                </a:solidFill>
              </a:rPr>
              <a:t>¿Qué son los actos prejudiciales?</a:t>
            </a:r>
            <a:endParaRPr lang="es-E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ISEBUUEBQWFBUWGBMUFxQYFRgXHRwVFhQdGBcVFRoXGyYeFx8jGRcVHzAgIycpLCwuFR4xNjAqNTIrLCkBCQoKBQUFDQUFDSkYEhgpKSkpKSkpKSkpKSkpKSkpKSkpKSkpKSkpKSkpKSkpKSkpKSkpKSkpKSkpKSkpKSkpKf/AABEIANYA7AMBIgACEQEDEQH/xAAcAAEAAwEBAQEBAAAAAAAAAAAABgcIBQQBAwL/xABIEAACAQIEBAQDBAYFCgcBAAABAgMAEQQFEiEGBzFBEyJRYQhxgRQjMpEVQlJygqEzYnOysyQ0NUNjdJKio7FEU5O0wdHxJf/EABQBAQAAAAAAAAAAAAAAAAAAAAD/xAAUEQEAAAAAAAAAAAAAAAAAAAAA/9oADAMBAAIRAxEAPwC8aUpQKUpQKUpQKUpQKUpQKUpQKUpQKUqtuY3OaHLpPAgQYjEWOoarLGbbByASx76RbbuKCyaVlHOOcOa4iQP9paEAkhIfu1F79bbt1/WJrucIc9sdFiU+3yGeA2VxojDKP21KKCxHoevzoNJUryZVmsWJhSbDuJI5BqVh3H13BBuCDuCCDXroFKUoFKUoFKUoFKUoFKUoFKUoFKUoFKUoFKUoFRvjnjrD5Xh/FnuzNdY4l6uwF7X/AFVG127XHU2BklZm5/YiVs3ZZNWhI4hED0sVuxX+Mtf5UHn4n54ZlimtE/2WO+yxEhu/4pD5j17WGw2r+OEucuYYXEK2ImkxMJIDxyMWOkndkJ3DAXtvb1qAUoNpZDxDh8bCJsJKssZJXUt9mHVWBAKnobEDYg9CK6NZo5EcVvhswGGABjxRCsTe6tGjlCtjbcmxuPTpatL0Csk81Mh+yZriIxJ4mtjMCSSQJSXCsSSSQD1J361rasyc/ccsmbsqppMcUSM1ram3e/vYMFv/AFaCt6UpQaB+HHOpZMNiIHYtHC0ZjB/VEmsso9rre3uauKq85HcNfZcqSRgRJiT4zXAvp6RD5aAGH9oasOgUpSgUpSgUpSgUpSgUpSgUpSgVHeK+P8Dly/5VMA9rrCvmkbrayjoDY+ZrD3rr5s8gw8phsZBHIUDGw1hDp1EdBqtWLcViXkdnkYu7EszE3JJ6kmguzEfEt9793grxXO7TWcr2NghVT7XPzq3eG+I4Mdh0nwzakYdO6sOqOOxB/wDsXFjWMKsDkhnMsObwxo5Ec2uORL7MPDZlNvUMq2PXt3oNR0pSgVV/xB5bC+ViVx97HLGImFr+fZ0JO+krdrDuin1q0K5HE/C+Hx+HaHEoGBDaWsCUYqVEiE9GF6DGdK6nE3D8mCxUuHlFmja3zUi6sLgXBBG9cugl/KVVOc4TWwUB2e5Nh5ImYC/uQB9a1mjAgEG4O4I9PWsc8M8F4zHtbCQs41BWfoiki/nY7Dbf19L1rPhnIkweEhw0d9MSBbk3JPVj9WJP1oOpVYc+uFftGAE8UReaFl3RCzGI3DA230gkN3tbtuas+uPxJxdhMAgfGTLEGvpG5ZrddKqCT1HawuKDHM+GdDZ1ZT1swI29d6/hGsQfT13/ADB61OeavMj9KzII49EEOvw9X42L21M3ZfwrZRe2+57QSg15wBxxhsywweDyMgVZIe8Z3AHoVOk2I7ehuBJ6xJgMxlgcSQSPG67hkYqR9RVm8H8/cZh204//ACqKwF7Ksi79QQAH2vs2/Tcdw0dSuLwnxdh8xw/j4ViVuVZWFmVh2YAm1xY9ehFdqgUpSgUpSgUpSgUpSgUpSg/iaQKpZtgAST7AXNYqzZozPKYP6IySGO40/d6jouLm3lttW12W4sdxWZ+b3LpsLmA+xQOYcQNSJGjMFkvZ41ABtvZgOwaw2FBWtWFyNyF582jkAGjDhpXJ91ZUA9yxB/hJqv5IypIYEEEggixBHUEHpWlPh+EH6KvGF8XxJPGItqvf7vV3toIt9fegs2lKUClK+MLigqrjjnthIBJFgh9onBKayPugQbE3uDIOv4djbrWdHa5J9a9uf4DwMXPDfV4cssdx30OVvsT6eteCg92TZ5iMJKJcLK0Ug21KbbfssOjDYbG42q7+XvPo4iaPDZhGqNIQi4hLgFzYKJEN9Nz+sDa5GwFyKCr6psdqDcVZd5640vnUwvcRpCg67fdhyN/dj0rQvBGdnGZdhp2N2kjXWdvxjyv02HmB27VlPjXF+LmWLkBDBsROQw6FfEIUj6WoOLSlKBSlKC0/h84h8HMWw7fhxKED2kjuy/musfMitIVivIs0bDYmGdNjFIkg2B/CwNrHrtW01NxtQfaUpQKUpQKUpQKUpQKUpQKovmPz4a74fK9gLo2K73vY+COlrD8Z332AsCbnzzECPCzOx0hYpWLegVCSdvS1YqNB/UspZizEszEkkm5JJuST33r05XnE+Gk8TDSvC9rakYqbeht1HtXjpQXVyw51YuTFQYTHFJUkbwxMRpcMR5AdPlYEgL0B81yavmsRYPEmORJFJBRlcEGxupuLEdNx1rZHC3EMeOwkWJhuFkBNj1DAlXU+tmDC/Q2vQdWubxJnK4TCTYhrWijd7E2uwHlW/u1h9a6VefMMAk8TxSrqjkVkdbkXVhYi43Gx7UGKcTiGkdnckszMzEm9yxuSSeu5r8qknMLhM5dj5cPe6bPGSQSY2/Dqt3G4PyqN0ClKUGkfh6x+vKnTVcxTyCxN7KyqwsL7Akt9dXvWdcc95XPqzH8yatz4es+jh+3JKdIES4m/YJDqEhP/ABp/Oqfme7E+pJ/Og/ilKUClK/XCYV5ZFjjGp3ZUVR3ZjYAfMkUH5VrflhxUMflsMm+tAIZb2/pY1AZvLsA1w3QfirJFXJ8PHFyRTSYGQWM5Msb/ANdE8yH5otx+6fUUF/0pSgUpSgUpSgUpSgUpSgiHNrGNHkuMZepjCd+kkixt0P7LGsl1q3nOf/4eL+UX+PHWUqBSlKBV/fDvxWrQSYFzZ4y00fvGxAYD3Vzf+P2NVLiMlU5PFilCqy4ufDOd9T6oY5Yz6WUCQW9x716OVWbDD5vhXYEgv4Wxt/TAxA+9i4Nu9qDW9DSq952cX/YstZIyBNibwruLhCPvXseo0+X2MgNBRPNHiMY3NJ5VIaNW8KMjoY4/KCPW51Nf+tUUpSgUpSgnnKIRDEYx8QGaKPAYx3RTbUnkVk+qsbe9qghrvcMYopBmBFrthAm/o+NwwP8Ay3rgUClKUCpDy+way5rg0cXVp4rj1Aa9j7G1qj1TDlFhRJnWDBJFnZ9vWOJnA+pW31oI1m2HWPESotwqSSKL9bK5Av72FT3kFgfEzhW7RRTOdr9QIxb0Pnv9DXJ5wIozvF6BYa0PS3mMKFj9WJP1qTfDig/SU59MO1vrLHQaLpXJ4p4mhwGFfEYg+VOii2pmP4UQHqSfyAJ6A1T2M+JaQ/0OCVd+rzFrr8lRbHp3NBe9KpPKviUQ2GKwjL6tFIG9dwjhfb9b1q3Mhz6DGQJPhnDxuNj3B7qw/VYdxQdClKUClKUClKUFIfEXxY6+FgE2VlE8p9RqKxqCG3F1ckEdQm9UXWiviD4UE2DXGKbPhjpYftRyMF/NXIPyZvas60ClKUF38peD4cwyHEwyixbEsVcWurpBHoYX2/WYfJzVNYmB4J2QnTJE5UlT0dGtdSPQjrWhPhy/0VL/AL1J/gQ1AfiByDwczE6qQmJjVidreLH5HA/hETH3c0F8cE5scTl2FmY3Z4Yyx9XC2f8A5g1Z354Z2Z83lTXqSAJEgHQEKGkHz8QsD+6PSppwJzMXDcOSF2TxsO7YeFARqJkGuJiPYmX5iE96q7IeAcwxyiTDwM6PJ4fi7BQ2xYsSb2F9za312oI5Svfn+VHC4qbDltZhkeIta1yjFSQO3SvBQK9/6If7L9puNHi+ARfcMY9YJHYEBv8AhPXe3gqU8Mw+PgMfCx2ijjxqbb64nETfQpMQfSwNBFw5F7Hrsffe+/1A/KvlKUClKUCpzyUe2eYXYb+MNxf/AMPIbj0O3WoNUn5aZ5Dg80w+IxDFY4zKWIBY+aF1Gw3O7Cg6vO/Dsud4gno4hZfl4CL/AN1NdL4e5mXNiArMGglDEdFAKsGb0F1C/NhUQ444ukzLGPiJLgfhjQ28kQYlU2Ava5JPqTVzfDgi/YsQ2hQ4m0lwo1FfDUhWPcAlrfvGgmvMrhdMfls0TtpKgzI9zYSRgkavUEFlP71+oFZFrX/MPh77bl08GtkuA4Kqzn7sh9OhDeS9rafUjrWQSKD5VtfDvxC0eOkwrOfDmjZ1j3I8ZLG49D4Ye/rpHoKqWv0gmZGDISrKQwYGxBG4IPag2/Sq65L8QZhjMNLJmBdhqQQs0Qj1JY6mVlUB97C/tVi0ClKUClKUEK5zf6Dxf7sX/uI6yjWq+dL2yPFe4hH/AF0rKlApSv1w2HaR1SNSzuyqqjclmNgB7kkCg0n8P0IGT3H608zHYdbKvYb7KOtz9LASPmXhI3yrFmREYpBOyFlB0t4Z3UkbH3FeDk5kU+EyqOPEoY5C8rlD1AL2Gr52v8iKlGe5JFi8PJh5wTHIAGAJU7EEWI6bgH6UGLDWveXXDjYHLIMPIVLqGZipuNUjl9jYXtqA6dq47ckMoMwk8BgAQfDEj6Db1BN7e17VPAthYe1BjDifMPHxuJm6eJNM9jts0hIvb2Ncyv2xn9I/7zf96/GgVPOT2UNicZiIlKjVgsYpLEgASIIgTbe2p1v7XqB12sgzufDRYr7Op+9h8GSQC+iJ5F1drDVYJc/t+tqDkSJZiLg2JFx0Nu49q7XFnBuIy541xOn71BKjISwKkkdSBvt09xXj4eyk4rFwYcMFM0kceo9tbAFrXF7A3tfe1qv3nrwasuWriVLeJhAoAAuGiZlVxbsR5Wv6KfmAzjSlKBXowGBeaWOKIXeR0jQXAu7sFUXOw3I3Neep3yh4NmxuOSWJkVcLLhppNRNyol1WQAG5Og9bCg+z8kc3SJnOHB0gnQssbMQP2Qp8xt2G5+e1TTkNx7hYU+wTL4UryMyS/quzAWRj1VrCw7G1tjYG86ofnzy+ETfpHDLpDFROqrazkm09wbC5Kqfcg9SaC3+LOKYcvwr4jEX0rYBVtqZibBVBIue/sATWaOMuMsDi8OkeFy2LBushbxUYElLHymyKTcm+5NtIt124uf8AF+KxqQJipDJ4ClEJHmsSLlj1Y2Ci538o73J41B9Qi4uLj0qycl5jZTCyXySKw0hnM5mIFwSyrNGbnuLkel6rWlBtbJc2hxMCTYZw8Ti6sNthtYjsQQQQehFq9tZ3+HjiTwsbJhXeyzpqRSTbxY97AdASmv8A4BWiKBSlKBSlKCA882P6Ent+1APp4y1lqtKfEM5GUrYkXxEIO/UaJDY+u4B+grNgFB8r05ZiDHNG4YqVdG1DYjSwNxb0terN445YDC5HhMQiESpZsTsL/wCUAEaj18jBUt/WJ9aqoUG4EYEXHQ7j5V/VRzlzjfFynBtqDHwIlJDBvMqBSCQTvtuOxvUjoFfDX2hoMXcS5d9nxuIhvfw5pY7+ulyL/wAq5tSjmcoGcY2wt9/Ifz3P86i9Aq0uQOXRYjF4qKdBJG+GZWRhcEGVP/2/UEA1VtWl8O+MCZo6H/WYeQD95XRv7ob+VBanBHKHC5fNNIdM+p0aEyRKWiCXI0sb+bUfxAD8Irqc0I75PjR0+5c9Celj2B9Pl62G9SmonzWYDJsZcgfdW39SwAH52oMkGlKlvK/hNcxzBYX/AKMJLI/yC2XoQfxsnegiVW78N+IIx+IS5s0Gq3a6yrYn3AY/maqjF4R4pHjkBV0ZkZT1DKbMD8iCKl3KfjSPLcf4sykxyIYWI6qGdTrt3A09B6/Qhq+vPj8BHPE8Uyh45FZHU9CrCxG1eilBWmV8hMrgkaSXxJ1G6pK4CrY330BdW37W3W4rOWbshxEpjtoMkhW2w06zptbta1bNzb/N5f7OT+4axQaD5Xf4EjwbZhCuYKWw7EowBYeZlIQkoQwAcqTauBSgs/mly1OUyR4rAu/gs+xvdopPxKAw6qRexO/lsSepuLlfx6uaYPW1lnjOiZB69pFF76WH5EMO1zVvLjjqPGYRsnzNrJInhwTFrWIt4cRNrXBAKk/shd9qjvLnGy5ZnscUo0EyHCTA2Hldgt7nsHCOD3sKDU1KUoFKUoKo+IzFquWxRk+Z8QpAv2SN7m3f8Sj6iqJ4SYDH4UlDIBPASigEtaVfKAet+lu9WP8AEbnAfGwQD/UxFj+9K3Tp+yin+Ko1yWwayZ3htQuF8WTpfdImK/kbG/qBQaS4w4fGOwM+GJA8RCFY3sHHmRjbewYKayFnGTzYWd4cQhSRCQVII6HqL9QeoPQitrVWPPDgMYvCHFRKPHw6ljYbvCLlk6/q3LjY9CO9BGPhtzhA2KwzNZm8OVF33ChlkI7XF4/f8tr1rFmQZ5Lg8THiIDZ42uNgbi1mU37FSR9a2Fw9nkeMwsWIhN0kUMPY9GU+6sCp9waDo0pSgy1zwyrwc5mI6SrHMNrfiXS3z8yMfrUBraea8P4XFaftUEU2n8PiRq9r9bahtWZOcuRR4XN5VhUJG6xyqqiwGpbNYDoNasbe9BB673AuMnizHDPhRqlEihV1KmrV5WTU2y6lLLc/tVJuVfL6LNYMcjHRLGMMYZLmyljJq1KDZgQgHt2tUSzzIcVl2J8PEIYpV0upBB2vdXRlNiLjqOhBHUGg2YKhfOVVOR4vXe2mLpb8Qnj09e2q1/a9t6/TldxsMywCO7Azx+SZRYHUOj2HQOBfsL6gOlfpzV/0NjP7I/3hQZIq2vhxivmM7bbYcj85U6flVS1b3w3f59if7Af4q0Ee5z8KvhM0lk02ixDGaNt7EtvItz+sHLG3oynvUFhlKsGFrggi4BFwb7ggg/I7Vs/PuH8PjITDioxLGbGxuLEdGUggqeu4I6msk8Y8JzZdi3gnB2JKPbZ47+V1/wDn0IIoLz5Oc1Xx+rDY11OJF2jYKE8ROrCygLqX2tcdtiatSsVZHnMmExEeIhIEkTB1vuNuoYdwRcH2JrYPDXEMWOwseIgN0kF7HqrDZkb3U3B7bbXFB6c2/wA3l/s5P7hrFBrbWYRFoZFXcsjgD3KkCsb55w3isG+jFwSQne2pdjbrpYeVh7gmg5lKUoPoPpVj8YZHixgcBmmJ2nZkhII8zqgL4eVtt2KIQbm5ATbrUQ4T4UnzDErBhxu1yXIbSigficqp0i9h06kVevG/AE7wZRh/FfECGdIpH8Mbx6b+I4XYBEjK3JudW5JN6C0omuoJ2uAbV/dBSgUpXP4gzYYXCzYgjUIo3k09L6VJC+1zt9aDMXObMRNnWJKm4QpENrbxxqG/59VST4ccFqzCeTeyQFfrJIvXb0Q1VuPxrzSvLKdTyO8jtYC7uxZjYbC5J6Vfnw5ZGEwc+JN9U0nhj00RDqPm7sP4KC36+MLixr7Sgy3zm4M+wZgWjULBiLyxBRYKRbxEtYAWY3AGwDqKmnw6cVsfGwMhuFBniuTsLhZEFza1yrAC25c73qV89OG1xOVvLpvJhiJVIFzoJAlHy02Y/uCqC5f454c0wjRtoPjxIT/VdwrqfYqSPrQbCpSlAqlviQyFTFh8WAdSt9nY/wBRgzrfa+zBu/63vV01HOYXDYx2XTwEXbQXj3t96gJTc7Wvsb9iaCq/hoxAEmNT9Zlw7D5K0gP83X+dWZzD4AhzTDaGssyXaKXYENY2VjYnQSdx9RVQ/DjirZjPHt58OWBv3SVNh67OT/DWiaDLnA+dzZFm/h4olI9RhxCg3UruFlHY6Ws1xvbUO5FXJzuxa/oKe24kOHCkWI/p0e/ysp/MVz+e/BqYnAnFIPvsML3H60JYa1P7ty49LN61U+I5i+NkP2Ca5ljlhEbf7BQxtstvIVVdzciQehoIHWgPhvylBhcRiNP3jS+DrP8A5aorWX+Jt/kPSs/1qHkRhwuSxGx88k7H/wBQrcfRRQWFUX5hcDR5phDEx0yLd4pP2ZNJADbE6DtcD0HcCpRSgxTnOUS4XESQTrpkjYqw+XcHuCLEHuCKtT4feNPCnbAykBJi0kRPaYAXXc/rKvT1Uetd74geBvEiGYQjzxBUmAHWO9lf5qTY+x9qonLse8EySxHS8bK6t6MpuD+YoNtVzeIsoXE4WWFkR9aOoDgEaypCtuDaxsb9RauZwFxzDmmFEsXldbLLETuj+l7eZT1DDt6EECQYrVobR+LS2np+K23XbragxJNEUYqwIZSVIOxBBsQfrV18kOXmCxeCknxkAlbxmRNRawREQ7BWAN2Zuo/Vql8Xr8RvFvr1Nr1ddd/Nqv3vetV8oMrEGTYUXBLqZiR/tWLgHfqFKqf3aCVYHL4oUCQxpGg6IihQPkFFq9FKUClKUFaccc6ky7G/ZmwskmkKzSawmzC94wVPiC217jcEdqhPFfxDzTRmPAw+BqBBldg7WIt5AAApHqSflV45xkGGxaFMVDHKp7OoNvdT1U+4INRnA8msoikLjChjcEK7u6i3YKzWI9mvQZXhQySAbkswHqbk/wAzvWxuFOGIcvwq4fD6iil2u5BYlmLG5AF+tunQCo5lnJrL8Pj48Xhw6eGXYQk601lbKw1XYafMQLncjpap3QKUpQeTN8OkmHlSUXRo5FcXtdSpDAHttfesaZTlr4jExQxbNLIkaE32LsACbC+177elaI53Z5jUgTCYKGR/tIdZJI0diFBUeGNA21XIPtt3qLcouUeMhxiYzGL4CxaikZILuxUruAToUXPXc7bW3oLxwcbLGiyNrYKoZ7W1MBYtbtc3Nvev2pSgV8cbb9O/yr7US5p8TLgsrnfUVkkVoYrGzeJICAV/dF3/AIflQZo4a4lbL8xXEwgN4buNF7Bo2urLcdLqdjvYgHtWucpzSPEwRzQsGjkVXUj0I/kR0I9RWMMDlss7aYInla19KIzm1wL2UE2uQPqK1py2y54MqwsUkbxOkdmR7XDa2LdOxJJA7AigkWJhV0ZXAZWBVlIuCCLEEdwRWJJ1szAdASPyNbSzrMlw+GmncErFHJKwHUhFLED32rFcj3JJ7kmg/mtg8vMKI8pwSi3+bwtsLbugc7fNjv361j8C9bG4H1fozBh1ZGGHgUqwsQViVdwenSg7lKUoPzxECujI6hlYFWVgCCpFiCDsQR2rIXMDhf8AR+YTYcEFQdSWJJEb+ZAxIHmCkA+9bBqkPiPwmFVYJLD7W5C3u1/AQOel9I87jci5+hsEO5MccjAY3wpAvg4lo43c9UIuEYG9tOp979t+2+oKy9yY4EGYY0yS/wBBh9DuLkFnN/DTboLqST6LbvcahoM4c/eDlw2MXFRbJidRZfSZbaiLCwDAhvW+o1M/h34lEuDkwjt54HLoL/6qTfb5Sar/AL4rs898tWXJpHa94XikTfuX8M39fLI1Vv8ADh/pKf8A3Zv8aKg0XSlKBSlKBSlKBSlKBSlKBSlKBSlKBVN8b8pMyzPMXklxESYe4EdjIxVBYACM7aupJDAE36VclKCK8AcvYMqhZIiZJJNJllYAFio2CgfhUEsQNz5jcmvVxVx1gsuUHFy6GYMUjClmaw7Ko232ubC/epBUM425U4PM5FlnMscijRrjYC6jcKwdWGxJNwAdz1oKa4/52YjHpJh4UWHDPYHqZGUG/ma9lBsNgPa5qt0iZr6QTbc2F7D1NaVy74fsrjN5PHm9nkAH/SVT/PvU3yHhnC4JCmEhSFSbtpG7EdNTG7Na56na9BQ3IThnEHMhiGiZYY43PiMpUEuLKEJHmPU7dgfa+jaUoFKUoFZX4iwGPznNZmiw8hJkaNQUKBI4zoUSM2ykAebf8RNvStUUoIly44AjyrC6Adc0mlppOxYDZV2FlW5tffcnvUtpXnzEy+DJ4Gky6G8MN+HXpOnVYja9u4oKo+IviDRhIcKp3mfxHAbfw4+gK9bFyDf/AGf5VfyhzvEYfNYRhk8QzFYZF0k/dM6l226aQuq/Ty710s15V5/i5pJ8RAXlZhqLTQAna3ls+mwAA2sOlqtvlPywGWRGWchsVILMVJ0olwfCXs24BLW67DYXIWF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39" y="1124744"/>
            <a:ext cx="324252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7184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>
                <a:solidFill>
                  <a:schemeClr val="accent1">
                    <a:lumMod val="50000"/>
                  </a:schemeClr>
                </a:solidFill>
              </a:rPr>
              <a:t>Actos </a:t>
            </a: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</a:rPr>
              <a:t>prejudiciales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72817"/>
            <a:ext cx="8784976" cy="489654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/>
          </a:p>
          <a:p>
            <a:pPr marL="114300" indent="0" algn="just">
              <a:buNone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Actos prejudiciales: 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s-MX" sz="2800" dirty="0" smtClean="0">
                <a:solidFill>
                  <a:schemeClr val="bg1">
                    <a:lumMod val="50000"/>
                  </a:schemeClr>
                </a:solidFill>
              </a:rPr>
              <a:t>on actos procesales </a:t>
            </a:r>
            <a:r>
              <a:rPr lang="es-MX" sz="2800" dirty="0">
                <a:solidFill>
                  <a:schemeClr val="bg1">
                    <a:lumMod val="50000"/>
                  </a:schemeClr>
                </a:solidFill>
              </a:rPr>
              <a:t>previos al </a:t>
            </a:r>
            <a:r>
              <a:rPr lang="es-MX" sz="2800" dirty="0" smtClean="0">
                <a:solidFill>
                  <a:schemeClr val="bg1">
                    <a:lumMod val="50000"/>
                  </a:schemeClr>
                </a:solidFill>
              </a:rPr>
              <a:t>juicio que prevé la ley adjetiva,  para asegurar una prueba o para garantizar la eficacia de la acción y derecho que se intentarán  </a:t>
            </a:r>
          </a:p>
          <a:p>
            <a:endParaRPr lang="es-MX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010" y="4293096"/>
            <a:ext cx="4406925" cy="23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27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4067944" y="2276872"/>
            <a:ext cx="4552057" cy="3096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4400" b="1" dirty="0" smtClean="0">
                <a:solidFill>
                  <a:schemeClr val="accent1">
                    <a:lumMod val="50000"/>
                  </a:schemeClr>
                </a:solidFill>
              </a:rPr>
              <a:t>¿Cuáles son los actos prejudiciales?</a:t>
            </a:r>
            <a:endParaRPr lang="es-E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ISEBUUEBQWFBUWGBMUFxQYFRgXHRwVFhQdGBcVFRoXGyYeFx8jGRcVHzAgIycpLCwuFR4xNjAqNTIrLCkBCQoKBQUFDQUFDSkYEhgpKSkpKSkpKSkpKSkpKSkpKSkpKSkpKSkpKSkpKSkpKSkpKSkpKSkpKSkpKSkpKSkpKf/AABEIANYA7AMBIgACEQEDEQH/xAAcAAEAAwEBAQEBAAAAAAAAAAAABgcIBQQBAwL/xABIEAACAQIEBAQDBAYFCgcBAAABAgMAEQQFEiEGBzFBEyJRYQhxgRQjMpEVQlJygqEzYnOysyQ0NUNjdJKio7FEU5O0wdHxJf/EABQBAQAAAAAAAAAAAAAAAAAAAAD/xAAUEQEAAAAAAAAAAAAAAAAAAAAA/9oADAMBAAIRAxEAPwC8aUpQKUpQKUpQKUpQKUpQKUpQKUpQKUqtuY3OaHLpPAgQYjEWOoarLGbbByASx76RbbuKCyaVlHOOcOa4iQP9paEAkhIfu1F79bbt1/WJrucIc9sdFiU+3yGeA2VxojDKP21KKCxHoevzoNJUryZVmsWJhSbDuJI5BqVh3H13BBuCDuCCDXroFKUoFKUoFKUoFKUoFKUoFKUoFKUoFKUoFKUoFRvjnjrD5Xh/FnuzNdY4l6uwF7X/AFVG127XHU2BklZm5/YiVs3ZZNWhI4hED0sVuxX+Mtf5UHn4n54ZlimtE/2WO+yxEhu/4pD5j17WGw2r+OEucuYYXEK2ImkxMJIDxyMWOkndkJ3DAXtvb1qAUoNpZDxDh8bCJsJKssZJXUt9mHVWBAKnobEDYg9CK6NZo5EcVvhswGGABjxRCsTe6tGjlCtjbcmxuPTpatL0Csk81Mh+yZriIxJ4mtjMCSSQJSXCsSSSQD1J361rasyc/ccsmbsqppMcUSM1ram3e/vYMFv/AFaCt6UpQaB+HHOpZMNiIHYtHC0ZjB/VEmsso9rre3uauKq85HcNfZcqSRgRJiT4zXAvp6RD5aAGH9oasOgUpSgUpSgUpSgUpSgUpSgUpSgVHeK+P8Dly/5VMA9rrCvmkbrayjoDY+ZrD3rr5s8gw8phsZBHIUDGw1hDp1EdBqtWLcViXkdnkYu7EszE3JJ6kmguzEfEt9793grxXO7TWcr2NghVT7XPzq3eG+I4Mdh0nwzakYdO6sOqOOxB/wDsXFjWMKsDkhnMsObwxo5Ec2uORL7MPDZlNvUMq2PXt3oNR0pSgVV/xB5bC+ViVx97HLGImFr+fZ0JO+krdrDuin1q0K5HE/C+Hx+HaHEoGBDaWsCUYqVEiE9GF6DGdK6nE3D8mCxUuHlFmja3zUi6sLgXBBG9cugl/KVVOc4TWwUB2e5Nh5ImYC/uQB9a1mjAgEG4O4I9PWsc8M8F4zHtbCQs41BWfoiki/nY7Dbf19L1rPhnIkweEhw0d9MSBbk3JPVj9WJP1oOpVYc+uFftGAE8UReaFl3RCzGI3DA230gkN3tbtuas+uPxJxdhMAgfGTLEGvpG5ZrddKqCT1HawuKDHM+GdDZ1ZT1swI29d6/hGsQfT13/ADB61OeavMj9KzII49EEOvw9X42L21M3ZfwrZRe2+57QSg15wBxxhsywweDyMgVZIe8Z3AHoVOk2I7ehuBJ6xJgMxlgcSQSPG67hkYqR9RVm8H8/cZh204//ACqKwF7Ksi79QQAH2vs2/Tcdw0dSuLwnxdh8xw/j4ViVuVZWFmVh2YAm1xY9ehFdqgUpSgUpSgUpSgUpSgUpSg/iaQKpZtgAST7AXNYqzZozPKYP6IySGO40/d6jouLm3lttW12W4sdxWZ+b3LpsLmA+xQOYcQNSJGjMFkvZ41ABtvZgOwaw2FBWtWFyNyF582jkAGjDhpXJ91ZUA9yxB/hJqv5IypIYEEEggixBHUEHpWlPh+EH6KvGF8XxJPGItqvf7vV3toIt9fegs2lKUClK+MLigqrjjnthIBJFgh9onBKayPugQbE3uDIOv4djbrWdHa5J9a9uf4DwMXPDfV4cssdx30OVvsT6eteCg92TZ5iMJKJcLK0Ug21KbbfssOjDYbG42q7+XvPo4iaPDZhGqNIQi4hLgFzYKJEN9Nz+sDa5GwFyKCr6psdqDcVZd5640vnUwvcRpCg67fdhyN/dj0rQvBGdnGZdhp2N2kjXWdvxjyv02HmB27VlPjXF+LmWLkBDBsROQw6FfEIUj6WoOLSlKBSlKC0/h84h8HMWw7fhxKED2kjuy/musfMitIVivIs0bDYmGdNjFIkg2B/CwNrHrtW01NxtQfaUpQKUpQKUpQKUpQKUpQKovmPz4a74fK9gLo2K73vY+COlrD8Z332AsCbnzzECPCzOx0hYpWLegVCSdvS1YqNB/UspZizEszEkkm5JJuST33r05XnE+Gk8TDSvC9rakYqbeht1HtXjpQXVyw51YuTFQYTHFJUkbwxMRpcMR5AdPlYEgL0B81yavmsRYPEmORJFJBRlcEGxupuLEdNx1rZHC3EMeOwkWJhuFkBNj1DAlXU+tmDC/Q2vQdWubxJnK4TCTYhrWijd7E2uwHlW/u1h9a6VefMMAk8TxSrqjkVkdbkXVhYi43Gx7UGKcTiGkdnckszMzEm9yxuSSeu5r8qknMLhM5dj5cPe6bPGSQSY2/Dqt3G4PyqN0ClKUGkfh6x+vKnTVcxTyCxN7KyqwsL7Akt9dXvWdcc95XPqzH8yatz4es+jh+3JKdIES4m/YJDqEhP/ABp/Oqfme7E+pJ/Og/ilKUClK/XCYV5ZFjjGp3ZUVR3ZjYAfMkUH5VrflhxUMflsMm+tAIZb2/pY1AZvLsA1w3QfirJFXJ8PHFyRTSYGQWM5Msb/ANdE8yH5otx+6fUUF/0pSgUpSgUpSgUpSgUpSgiHNrGNHkuMZepjCd+kkixt0P7LGsl1q3nOf/4eL+UX+PHWUqBSlKBV/fDvxWrQSYFzZ4y00fvGxAYD3Vzf+P2NVLiMlU5PFilCqy4ufDOd9T6oY5Yz6WUCQW9x716OVWbDD5vhXYEgv4Wxt/TAxA+9i4Nu9qDW9DSq952cX/YstZIyBNibwruLhCPvXseo0+X2MgNBRPNHiMY3NJ5VIaNW8KMjoY4/KCPW51Nf+tUUpSgUpSgnnKIRDEYx8QGaKPAYx3RTbUnkVk+qsbe9qghrvcMYopBmBFrthAm/o+NwwP8Ay3rgUClKUCpDy+way5rg0cXVp4rj1Aa9j7G1qj1TDlFhRJnWDBJFnZ9vWOJnA+pW31oI1m2HWPESotwqSSKL9bK5Av72FT3kFgfEzhW7RRTOdr9QIxb0Pnv9DXJ5wIozvF6BYa0PS3mMKFj9WJP1qTfDig/SU59MO1vrLHQaLpXJ4p4mhwGFfEYg+VOii2pmP4UQHqSfyAJ6A1T2M+JaQ/0OCVd+rzFrr8lRbHp3NBe9KpPKviUQ2GKwjL6tFIG9dwjhfb9b1q3Mhz6DGQJPhnDxuNj3B7qw/VYdxQdClKUClKUClKUFIfEXxY6+FgE2VlE8p9RqKxqCG3F1ckEdQm9UXWiviD4UE2DXGKbPhjpYftRyMF/NXIPyZvas60ClKUF38peD4cwyHEwyixbEsVcWurpBHoYX2/WYfJzVNYmB4J2QnTJE5UlT0dGtdSPQjrWhPhy/0VL/AL1J/gQ1AfiByDwczE6qQmJjVidreLH5HA/hETH3c0F8cE5scTl2FmY3Z4Yyx9XC2f8A5g1Z354Z2Z83lTXqSAJEgHQEKGkHz8QsD+6PSppwJzMXDcOSF2TxsO7YeFARqJkGuJiPYmX5iE96q7IeAcwxyiTDwM6PJ4fi7BQ2xYsSb2F9za312oI5Svfn+VHC4qbDltZhkeIta1yjFSQO3SvBQK9/6If7L9puNHi+ARfcMY9YJHYEBv8AhPXe3gqU8Mw+PgMfCx2ijjxqbb64nETfQpMQfSwNBFw5F7Hrsffe+/1A/KvlKUClKUCpzyUe2eYXYb+MNxf/AMPIbj0O3WoNUn5aZ5Dg80w+IxDFY4zKWIBY+aF1Gw3O7Cg6vO/Dsud4gno4hZfl4CL/AN1NdL4e5mXNiArMGglDEdFAKsGb0F1C/NhUQ444ukzLGPiJLgfhjQ28kQYlU2Ava5JPqTVzfDgi/YsQ2hQ4m0lwo1FfDUhWPcAlrfvGgmvMrhdMfls0TtpKgzI9zYSRgkavUEFlP71+oFZFrX/MPh77bl08GtkuA4Kqzn7sh9OhDeS9rafUjrWQSKD5VtfDvxC0eOkwrOfDmjZ1j3I8ZLG49D4Ye/rpHoKqWv0gmZGDISrKQwYGxBG4IPag2/Sq65L8QZhjMNLJmBdhqQQs0Qj1JY6mVlUB97C/tVi0ClKUClKUEK5zf6Dxf7sX/uI6yjWq+dL2yPFe4hH/AF0rKlApSv1w2HaR1SNSzuyqqjclmNgB7kkCg0n8P0IGT3H608zHYdbKvYb7KOtz9LASPmXhI3yrFmREYpBOyFlB0t4Z3UkbH3FeDk5kU+EyqOPEoY5C8rlD1AL2Gr52v8iKlGe5JFi8PJh5wTHIAGAJU7EEWI6bgH6UGLDWveXXDjYHLIMPIVLqGZipuNUjl9jYXtqA6dq47ckMoMwk8BgAQfDEj6Db1BN7e17VPAthYe1BjDifMPHxuJm6eJNM9jts0hIvb2Ncyv2xn9I/7zf96/GgVPOT2UNicZiIlKjVgsYpLEgASIIgTbe2p1v7XqB12sgzufDRYr7Op+9h8GSQC+iJ5F1drDVYJc/t+tqDkSJZiLg2JFx0Nu49q7XFnBuIy541xOn71BKjISwKkkdSBvt09xXj4eyk4rFwYcMFM0kceo9tbAFrXF7A3tfe1qv3nrwasuWriVLeJhAoAAuGiZlVxbsR5Wv6KfmAzjSlKBXowGBeaWOKIXeR0jQXAu7sFUXOw3I3Neep3yh4NmxuOSWJkVcLLhppNRNyol1WQAG5Og9bCg+z8kc3SJnOHB0gnQssbMQP2Qp8xt2G5+e1TTkNx7hYU+wTL4UryMyS/quzAWRj1VrCw7G1tjYG86ofnzy+ETfpHDLpDFROqrazkm09wbC5Kqfcg9SaC3+LOKYcvwr4jEX0rYBVtqZibBVBIue/sATWaOMuMsDi8OkeFy2LBushbxUYElLHymyKTcm+5NtIt124uf8AF+KxqQJipDJ4ClEJHmsSLlj1Y2Ci538o73J41B9Qi4uLj0qycl5jZTCyXySKw0hnM5mIFwSyrNGbnuLkel6rWlBtbJc2hxMCTYZw8Ti6sNthtYjsQQQQehFq9tZ3+HjiTwsbJhXeyzpqRSTbxY97AdASmv8A4BWiKBSlKBSlKCA882P6Ent+1APp4y1lqtKfEM5GUrYkXxEIO/UaJDY+u4B+grNgFB8r05ZiDHNG4YqVdG1DYjSwNxb0terN445YDC5HhMQiESpZsTsL/wCUAEaj18jBUt/WJ9aqoUG4EYEXHQ7j5V/VRzlzjfFynBtqDHwIlJDBvMqBSCQTvtuOxvUjoFfDX2hoMXcS5d9nxuIhvfw5pY7+ulyL/wAq5tSjmcoGcY2wt9/Ifz3P86i9Aq0uQOXRYjF4qKdBJG+GZWRhcEGVP/2/UEA1VtWl8O+MCZo6H/WYeQD95XRv7ob+VBanBHKHC5fNNIdM+p0aEyRKWiCXI0sb+bUfxAD8Irqc0I75PjR0+5c9Celj2B9Pl62G9SmonzWYDJsZcgfdW39SwAH52oMkGlKlvK/hNcxzBYX/AKMJLI/yC2XoQfxsnegiVW78N+IIx+IS5s0Gq3a6yrYn3AY/maqjF4R4pHjkBV0ZkZT1DKbMD8iCKl3KfjSPLcf4sykxyIYWI6qGdTrt3A09B6/Qhq+vPj8BHPE8Uyh45FZHU9CrCxG1eilBWmV8hMrgkaSXxJ1G6pK4CrY330BdW37W3W4rOWbshxEpjtoMkhW2w06zptbta1bNzb/N5f7OT+4axQaD5Xf4EjwbZhCuYKWw7EowBYeZlIQkoQwAcqTauBSgs/mly1OUyR4rAu/gs+xvdopPxKAw6qRexO/lsSepuLlfx6uaYPW1lnjOiZB69pFF76WH5EMO1zVvLjjqPGYRsnzNrJInhwTFrWIt4cRNrXBAKk/shd9qjvLnGy5ZnscUo0EyHCTA2Hldgt7nsHCOD3sKDU1KUoFKUoKo+IzFquWxRk+Z8QpAv2SN7m3f8Sj6iqJ4SYDH4UlDIBPASigEtaVfKAet+lu9WP8AEbnAfGwQD/UxFj+9K3Tp+yin+Ko1yWwayZ3htQuF8WTpfdImK/kbG/qBQaS4w4fGOwM+GJA8RCFY3sHHmRjbewYKayFnGTzYWd4cQhSRCQVII6HqL9QeoPQitrVWPPDgMYvCHFRKPHw6ljYbvCLlk6/q3LjY9CO9BGPhtzhA2KwzNZm8OVF33ChlkI7XF4/f8tr1rFmQZ5Lg8THiIDZ42uNgbi1mU37FSR9a2Fw9nkeMwsWIhN0kUMPY9GU+6sCp9waDo0pSgy1zwyrwc5mI6SrHMNrfiXS3z8yMfrUBraea8P4XFaftUEU2n8PiRq9r9bahtWZOcuRR4XN5VhUJG6xyqqiwGpbNYDoNasbe9BB673AuMnizHDPhRqlEihV1KmrV5WTU2y6lLLc/tVJuVfL6LNYMcjHRLGMMYZLmyljJq1KDZgQgHt2tUSzzIcVl2J8PEIYpV0upBB2vdXRlNiLjqOhBHUGg2YKhfOVVOR4vXe2mLpb8Qnj09e2q1/a9t6/TldxsMywCO7Azx+SZRYHUOj2HQOBfsL6gOlfpzV/0NjP7I/3hQZIq2vhxivmM7bbYcj85U6flVS1b3w3f59if7Af4q0Ee5z8KvhM0lk02ixDGaNt7EtvItz+sHLG3oynvUFhlKsGFrggi4BFwb7ggg/I7Vs/PuH8PjITDioxLGbGxuLEdGUggqeu4I6msk8Y8JzZdi3gnB2JKPbZ47+V1/wDn0IIoLz5Oc1Xx+rDY11OJF2jYKE8ROrCygLqX2tcdtiatSsVZHnMmExEeIhIEkTB1vuNuoYdwRcH2JrYPDXEMWOwseIgN0kF7HqrDZkb3U3B7bbXFB6c2/wA3l/s5P7hrFBrbWYRFoZFXcsjgD3KkCsb55w3isG+jFwSQne2pdjbrpYeVh7gmg5lKUoPoPpVj8YZHixgcBmmJ2nZkhII8zqgL4eVtt2KIQbm5ATbrUQ4T4UnzDErBhxu1yXIbSigficqp0i9h06kVevG/AE7wZRh/FfECGdIpH8Mbx6b+I4XYBEjK3JudW5JN6C0omuoJ2uAbV/dBSgUpXP4gzYYXCzYgjUIo3k09L6VJC+1zt9aDMXObMRNnWJKm4QpENrbxxqG/59VST4ccFqzCeTeyQFfrJIvXb0Q1VuPxrzSvLKdTyO8jtYC7uxZjYbC5J6Vfnw5ZGEwc+JN9U0nhj00RDqPm7sP4KC36+MLixr7Sgy3zm4M+wZgWjULBiLyxBRYKRbxEtYAWY3AGwDqKmnw6cVsfGwMhuFBniuTsLhZEFza1yrAC25c73qV89OG1xOVvLpvJhiJVIFzoJAlHy02Y/uCqC5f454c0wjRtoPjxIT/VdwrqfYqSPrQbCpSlAqlviQyFTFh8WAdSt9nY/wBRgzrfa+zBu/63vV01HOYXDYx2XTwEXbQXj3t96gJTc7Wvsb9iaCq/hoxAEmNT9Zlw7D5K0gP83X+dWZzD4AhzTDaGssyXaKXYENY2VjYnQSdx9RVQ/DjirZjPHt58OWBv3SVNh67OT/DWiaDLnA+dzZFm/h4olI9RhxCg3UruFlHY6Ws1xvbUO5FXJzuxa/oKe24kOHCkWI/p0e/ysp/MVz+e/BqYnAnFIPvsML3H60JYa1P7ty49LN61U+I5i+NkP2Ca5ljlhEbf7BQxtstvIVVdzciQehoIHWgPhvylBhcRiNP3jS+DrP8A5aorWX+Jt/kPSs/1qHkRhwuSxGx88k7H/wBQrcfRRQWFUX5hcDR5phDEx0yLd4pP2ZNJADbE6DtcD0HcCpRSgxTnOUS4XESQTrpkjYqw+XcHuCLEHuCKtT4feNPCnbAykBJi0kRPaYAXXc/rKvT1Uetd74geBvEiGYQjzxBUmAHWO9lf5qTY+x9qonLse8EySxHS8bK6t6MpuD+YoNtVzeIsoXE4WWFkR9aOoDgEaypCtuDaxsb9RauZwFxzDmmFEsXldbLLETuj+l7eZT1DDt6EECQYrVobR+LS2np+K23XbragxJNEUYqwIZSVIOxBBsQfrV18kOXmCxeCknxkAlbxmRNRawREQ7BWAN2Zuo/Vql8Xr8RvFvr1Nr1ddd/Nqv3vetV8oMrEGTYUXBLqZiR/tWLgHfqFKqf3aCVYHL4oUCQxpGg6IihQPkFFq9FKUClKUFaccc6ky7G/ZmwskmkKzSawmzC94wVPiC217jcEdqhPFfxDzTRmPAw+BqBBldg7WIt5AAApHqSflV45xkGGxaFMVDHKp7OoNvdT1U+4INRnA8msoikLjChjcEK7u6i3YKzWI9mvQZXhQySAbkswHqbk/wAzvWxuFOGIcvwq4fD6iil2u5BYlmLG5AF+tunQCo5lnJrL8Pj48Xhw6eGXYQk601lbKw1XYafMQLncjpap3QKUpQeTN8OkmHlSUXRo5FcXtdSpDAHttfesaZTlr4jExQxbNLIkaE32LsACbC+177elaI53Z5jUgTCYKGR/tIdZJI0diFBUeGNA21XIPtt3qLcouUeMhxiYzGL4CxaikZILuxUruAToUXPXc7bW3oLxwcbLGiyNrYKoZ7W1MBYtbtc3Nvev2pSgV8cbb9O/yr7US5p8TLgsrnfUVkkVoYrGzeJICAV/dF3/AIflQZo4a4lbL8xXEwgN4buNF7Bo2urLcdLqdjvYgHtWucpzSPEwRzQsGjkVXUj0I/kR0I9RWMMDlss7aYInla19KIzm1wL2UE2uQPqK1py2y54MqwsUkbxOkdmR7XDa2LdOxJJA7AigkWJhV0ZXAZWBVlIuCCLEEdwRWJJ1szAdASPyNbSzrMlw+GmncErFHJKwHUhFLED32rFcj3JJ7kmg/mtg8vMKI8pwSi3+bwtsLbugc7fNjv361j8C9bG4H1fozBh1ZGGHgUqwsQViVdwenSg7lKUoPzxECujI6hlYFWVgCCpFiCDsQR2rIXMDhf8AR+YTYcEFQdSWJJEb+ZAxIHmCkA+9bBqkPiPwmFVYJLD7W5C3u1/AQOel9I87jci5+hsEO5MccjAY3wpAvg4lo43c9UIuEYG9tOp979t+2+oKy9yY4EGYY0yS/wBBh9DuLkFnN/DTboLqST6LbvcahoM4c/eDlw2MXFRbJidRZfSZbaiLCwDAhvW+o1M/h34lEuDkwjt54HLoL/6qTfb5Sar/AL4rs898tWXJpHa94XikTfuX8M39fLI1Vv8ADh/pKf8A3Zv8aKg0XSlKBSlKBSlKBSlKBSlKBSlKBSlKBVN8b8pMyzPMXklxESYe4EdjIxVBYACM7aupJDAE36VclKCK8AcvYMqhZIiZJJNJllYAFio2CgfhUEsQNz5jcmvVxVx1gsuUHFy6GYMUjClmaw7Ko232ubC/epBUM425U4PM5FlnMscijRrjYC6jcKwdWGxJNwAdz1oKa4/52YjHpJh4UWHDPYHqZGUG/ma9lBsNgPa5qt0iZr6QTbc2F7D1NaVy74fsrjN5PHm9nkAH/SVT/PvU3yHhnC4JCmEhSFSbtpG7EdNTG7Na56na9BQ3IThnEHMhiGiZYY43PiMpUEuLKEJHmPU7dgfa+jaUoFKUoFZX4iwGPznNZmiw8hJkaNQUKBI4zoUSM2ykAebf8RNvStUUoIly44AjyrC6Adc0mlppOxYDZV2FlW5tffcnvUtpXnzEy+DJ4Gky6G8MN+HXpOnVYja9u4oKo+IviDRhIcKp3mfxHAbfw4+gK9bFyDf/AGf5VfyhzvEYfNYRhk8QzFYZF0k/dM6l226aQuq/Ty710s15V5/i5pJ8RAXlZhqLTQAna3ls+mwAA2sOlqtvlPywGWRGWchsVILMVJ0olwfCXs24BLW67DYXIWF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28800"/>
            <a:ext cx="3189857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2076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Los actos prejudiciales Son: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1627860"/>
              </p:ext>
            </p:extLst>
          </p:nvPr>
        </p:nvGraphicFramePr>
        <p:xfrm>
          <a:off x="251520" y="1556792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45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MEDIOS preparatorios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 juicio ordinario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496" y="4221088"/>
            <a:ext cx="9001000" cy="252028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/>
              <a:t>-Su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finalidad </a:t>
            </a:r>
            <a:r>
              <a:rPr lang="es-MX" dirty="0" smtClean="0"/>
              <a:t>es lograr subsanar una deficiencia, antes de iniciar un juicio, mediante la declaración del futuro demandado, respecto de su personalidad, posesión, reconocimiento de contenido y firma de documento, la exhibición de un bien mueble, legado, testamento, documento o cuentas; el examen anticipado de testigos. </a:t>
            </a:r>
          </a:p>
          <a:p>
            <a:pPr marL="114300" indent="0" algn="just">
              <a:buNone/>
            </a:pPr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00414"/>
            <a:ext cx="3925263" cy="227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20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MEDIOS preparatorios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 juicio ordinario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496" y="1556792"/>
            <a:ext cx="9001000" cy="5184576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/>
              <a:t>-Se debe mencionar el 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motivo </a:t>
            </a:r>
            <a:r>
              <a:rPr lang="es-MX" dirty="0">
                <a:solidFill>
                  <a:schemeClr val="tx1"/>
                </a:solidFill>
              </a:rPr>
              <a:t>y 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el litigio que se tratará de plantear</a:t>
            </a:r>
            <a:r>
              <a:rPr lang="es-MX" dirty="0">
                <a:solidFill>
                  <a:srgbClr val="C00000"/>
                </a:solidFill>
              </a:rPr>
              <a:t>. </a:t>
            </a:r>
            <a:r>
              <a:rPr lang="es-MX" dirty="0"/>
              <a:t>El juez decretará la medida con audiencia de la futura contraparte. Iniciado el proceso principal, ordenará agregar las diligencias.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835" y="3645024"/>
            <a:ext cx="4045645" cy="295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299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539552" y="-27905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Etapas del Proceso Civil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443538" y="1484784"/>
            <a:ext cx="2520950" cy="99156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Actos pre judiciales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Medios preparatorios</a:t>
            </a: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440160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Providencias precautorias</a:t>
            </a:r>
            <a:endParaRPr lang="es-ES" dirty="0" smtClean="0">
              <a:solidFill>
                <a:schemeClr val="tx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935434" cy="792088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588496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Actos preliminares de consignación de pago</a:t>
            </a:r>
            <a:endParaRPr lang="es-MX" dirty="0" smtClean="0">
              <a:solidFill>
                <a:schemeClr val="tx1"/>
              </a:solidFill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670614" y="1448867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6" name="15 Conector recto de flecha"/>
          <p:cNvCxnSpPr>
            <a:endCxn id="14" idx="1"/>
          </p:cNvCxnSpPr>
          <p:nvPr/>
        </p:nvCxnSpPr>
        <p:spPr>
          <a:xfrm flipH="1" flipV="1">
            <a:off x="4589359" y="2060848"/>
            <a:ext cx="2113" cy="104736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endCxn id="17" idx="3"/>
          </p:cNvCxnSpPr>
          <p:nvPr/>
        </p:nvCxnSpPr>
        <p:spPr>
          <a:xfrm flipH="1">
            <a:off x="4572270" y="4047005"/>
            <a:ext cx="40907" cy="156177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dondear rectángulo de esquina diagonal"/>
          <p:cNvSpPr/>
          <p:nvPr/>
        </p:nvSpPr>
        <p:spPr>
          <a:xfrm>
            <a:off x="3348404" y="5608775"/>
            <a:ext cx="2447732" cy="988577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Separación de personas</a:t>
            </a: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18" name="17 Redondear rectángulo de esquina diagonal"/>
          <p:cNvSpPr/>
          <p:nvPr/>
        </p:nvSpPr>
        <p:spPr>
          <a:xfrm>
            <a:off x="6372200" y="3473535"/>
            <a:ext cx="2520950" cy="1035585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Etapas del proceso y del proceso civil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23" name="22 Conector recto de flecha"/>
          <p:cNvCxnSpPr>
            <a:endCxn id="18" idx="2"/>
          </p:cNvCxnSpPr>
          <p:nvPr/>
        </p:nvCxnSpPr>
        <p:spPr>
          <a:xfrm>
            <a:off x="5796137" y="3858628"/>
            <a:ext cx="576063" cy="13270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82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Medios preparatorios a juicio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 juicio arbitral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579296" cy="498876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Se promueven si existe acuerdo de las partes en someter una controversia al arbitraje pero:</a:t>
            </a:r>
          </a:p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755576" y="3284984"/>
            <a:ext cx="748883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1-No esté nombrada la persona que vaya a fungir como arbitro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sz="2000" dirty="0"/>
          </a:p>
        </p:txBody>
      </p:sp>
      <p:sp>
        <p:nvSpPr>
          <p:cNvPr id="5" name="4 Elipse"/>
          <p:cNvSpPr/>
          <p:nvPr/>
        </p:nvSpPr>
        <p:spPr>
          <a:xfrm>
            <a:off x="755576" y="4509120"/>
            <a:ext cx="748883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2-La nombrada, renuncie a serlo o muera.</a:t>
            </a:r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229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Medios preparatorios a juicio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 juicio arbitral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852936"/>
            <a:ext cx="4392488" cy="288032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*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El juez exhortará a las partes a nombrarlo de común acuerdo, en su defecto lo nombrará él de las listas del tribunal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634" y="2708920"/>
            <a:ext cx="347181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01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Medidas cautelares (providencias precautorias)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33296" y="2204864"/>
            <a:ext cx="5531192" cy="367240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2800" dirty="0" smtClean="0"/>
              <a:t>Se promueven antes de o durante un proceso, para asegurar rápida, anticipada y provisionalmente las condiciones </a:t>
            </a: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necesarias</a:t>
            </a:r>
            <a:r>
              <a:rPr lang="es-MX" sz="2800" dirty="0" smtClean="0"/>
              <a:t> para la ejecución de la eventual sentencia definitiva.</a:t>
            </a:r>
          </a:p>
          <a:p>
            <a:pPr marL="114300" indent="0" algn="just">
              <a:buNone/>
            </a:pPr>
            <a:endParaRPr lang="es-MX" sz="2800" dirty="0"/>
          </a:p>
          <a:p>
            <a:pPr algn="just"/>
            <a:endParaRPr lang="es-MX" sz="2800" dirty="0"/>
          </a:p>
          <a:p>
            <a:pPr algn="just"/>
            <a:endParaRPr lang="es-MX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988840"/>
            <a:ext cx="310976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8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Medidas cautelares (providencias precautorias)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Pueden ser</a:t>
            </a:r>
            <a:r>
              <a:rPr lang="es-MX" dirty="0" smtClean="0"/>
              <a:t>: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-</a:t>
            </a:r>
            <a:r>
              <a:rPr lang="es-MX" b="1" dirty="0" smtClean="0"/>
              <a:t>Personales</a:t>
            </a:r>
            <a:r>
              <a:rPr lang="es-MX" dirty="0" smtClean="0"/>
              <a:t> o </a:t>
            </a:r>
            <a:r>
              <a:rPr lang="es-MX" b="1" dirty="0" smtClean="0"/>
              <a:t>reales</a:t>
            </a:r>
            <a:r>
              <a:rPr lang="es-MX" dirty="0" smtClean="0"/>
              <a:t> (Sobre personas o bienes).</a:t>
            </a:r>
          </a:p>
          <a:p>
            <a:pPr marL="114300" indent="0" algn="just">
              <a:buNone/>
            </a:pPr>
            <a:r>
              <a:rPr lang="es-MX" dirty="0" smtClean="0"/>
              <a:t>-</a:t>
            </a:r>
            <a:r>
              <a:rPr lang="es-MX" b="1" dirty="0" smtClean="0"/>
              <a:t>Conservativas</a:t>
            </a:r>
            <a:r>
              <a:rPr lang="es-MX" dirty="0" smtClean="0"/>
              <a:t> o </a:t>
            </a:r>
            <a:r>
              <a:rPr lang="es-MX" b="1" dirty="0" smtClean="0"/>
              <a:t>innovativas</a:t>
            </a:r>
            <a:r>
              <a:rPr lang="es-MX" dirty="0" smtClean="0"/>
              <a:t> (Mantienen o modifican).</a:t>
            </a:r>
          </a:p>
          <a:p>
            <a:pPr marL="114300" indent="0" algn="just">
              <a:buNone/>
            </a:pPr>
            <a:r>
              <a:rPr lang="es-MX" dirty="0" smtClean="0"/>
              <a:t>-</a:t>
            </a:r>
            <a:r>
              <a:rPr lang="es-MX" b="1" dirty="0" smtClean="0"/>
              <a:t>Nominadas</a:t>
            </a:r>
            <a:r>
              <a:rPr lang="es-MX" dirty="0" smtClean="0"/>
              <a:t> o </a:t>
            </a:r>
            <a:r>
              <a:rPr lang="es-MX" b="1" dirty="0" smtClean="0"/>
              <a:t>innominadas</a:t>
            </a:r>
            <a:r>
              <a:rPr lang="es-MX" dirty="0" smtClean="0"/>
              <a:t> (Según su regulación legal).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908" y="1916832"/>
            <a:ext cx="3315444" cy="2361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26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Ejemplos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496" y="5085184"/>
            <a:ext cx="9001000" cy="165618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El arraigo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 para un persona que va a ser demandada o que ya es demandada, de quien se tiene el temor fundado de que se ausente, que no abandone el lugar del proceso sin dejar representante legítimo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3991"/>
            <a:ext cx="4248472" cy="2379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1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Ejemplos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4752528" cy="504056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El secuestro provisional de bienes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, es un embargo de bienes del futuro demandado que se decreta ante el temor de que los oculte o dilapide.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-Suspensión de obra nueva o peligrosa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, en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construcciones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20" y="1844824"/>
            <a:ext cx="293226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880" y="4509120"/>
            <a:ext cx="2940600" cy="203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75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Separación de personas como acto previo al juicio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293096"/>
            <a:ext cx="8784976" cy="237626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Es un tipo de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medida precautoria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. Es una diligencia que puede promover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ante el juez 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competente, el cónyuge que pretenda demandar, denunciar o querellarse; contra su cónyuge, para que decrete judicialmente su separación (También pueden solicitarse al inicio o durante el proceso)</a:t>
            </a:r>
          </a:p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43156"/>
            <a:ext cx="4824536" cy="2513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20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Separación de personas como acto previo al juicio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3928" y="1628800"/>
            <a:ext cx="5112568" cy="504056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Deberá mencionar:</a:t>
            </a:r>
          </a:p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-Motivos</a:t>
            </a:r>
          </a:p>
          <a:p>
            <a:pPr marL="11430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-Domicilios</a:t>
            </a:r>
          </a:p>
          <a:p>
            <a:pPr marL="114300" indent="0" algn="just">
              <a:lnSpc>
                <a:spcPct val="150000"/>
              </a:lnSpc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-Existencia de menores hijos (Actas de nacimiento)</a:t>
            </a:r>
          </a:p>
          <a:p>
            <a:pPr marL="114300" indent="0" algn="just">
              <a:lnSpc>
                <a:spcPct val="150000"/>
              </a:lnSpc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34228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73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Separación de personas como acto previo al juicio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221088"/>
            <a:ext cx="8784976" cy="2232248"/>
          </a:xfrm>
        </p:spPr>
        <p:txBody>
          <a:bodyPr>
            <a:normAutofit lnSpcReduction="10000"/>
          </a:bodyPr>
          <a:lstStyle/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El juez decretará la separación, notificará al otro cónyuge y dictará las medidas necesarias sobre los menores y concederá un término prorrogable de hasta 15 días hábiles para que el solicitante ejerza su acción.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018" y="1844824"/>
            <a:ext cx="480025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9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Medios provocatorios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564904"/>
            <a:ext cx="4968552" cy="309634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3200" dirty="0" smtClean="0"/>
              <a:t>Su finalidad es provocar la interposición de una demanda.</a:t>
            </a:r>
          </a:p>
          <a:p>
            <a:pPr marL="114300" indent="0" algn="just">
              <a:buNone/>
            </a:pPr>
            <a:endParaRPr lang="es-MX" sz="32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934" y="2132856"/>
            <a:ext cx="359355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13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800" b="1" dirty="0" smtClean="0"/>
              <a:t>PROCESO CIVIL</a:t>
            </a:r>
            <a:br>
              <a:rPr lang="es-MX" sz="3800" b="1" dirty="0" smtClean="0"/>
            </a:br>
            <a:r>
              <a:rPr lang="es-MX" sz="3800" b="1" dirty="0" smtClean="0"/>
              <a:t>UNIDAD DE COMPETENCIA II</a:t>
            </a:r>
            <a:endParaRPr lang="es-MX" sz="3800" b="1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sz="4000" b="1" dirty="0" smtClean="0"/>
              <a:t>Los actos previos a juicio</a:t>
            </a: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229270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Medios provocatorios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556792"/>
            <a:ext cx="8856984" cy="4536504"/>
          </a:xfrm>
        </p:spPr>
        <p:txBody>
          <a:bodyPr/>
          <a:lstStyle/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Acción de jactancia: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  Compete a quien se vea afectado por la ostentación pública de otro de ser su acreedor o titular de derechos reales sobre bienes poseídos por el primero, para pedir al juez que señale un plazo al jactancioso a fin de que ejerza en juicio la acción que afirma tener, apercibiéndole de que si no lo hace, precluirá su derecho a hacerlo y deberá abstenerse de continuar la jactancia.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869160"/>
            <a:ext cx="289902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7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Actos preliminares de la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consignación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Es un tipo de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actos provocatorios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, que procede cuando:</a:t>
            </a:r>
          </a:p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1-El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acreedor rehúsa recibir la prestación debida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2-El acreedor rehúsa dar el documento justificativo de pago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3-El acreedor es persona incierta o incapaz o de dudoso derecho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04864"/>
            <a:ext cx="3240360" cy="215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61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Actos preliminares de la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consignación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12568"/>
          </a:xfrm>
        </p:spPr>
        <p:txBody>
          <a:bodyPr/>
          <a:lstStyle/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114300" indent="0" algn="just">
              <a:buNone/>
            </a:pPr>
            <a:r>
              <a:rPr lang="es-MX" sz="2600" dirty="0" smtClean="0">
                <a:solidFill>
                  <a:schemeClr val="accent1">
                    <a:lumMod val="50000"/>
                  </a:schemeClr>
                </a:solidFill>
              </a:rPr>
              <a:t>El </a:t>
            </a:r>
            <a:r>
              <a:rPr lang="es-MX" sz="2600" dirty="0" smtClean="0">
                <a:solidFill>
                  <a:schemeClr val="accent1">
                    <a:lumMod val="50000"/>
                  </a:schemeClr>
                </a:solidFill>
              </a:rPr>
              <a:t>deudor se libera de la obligación consignando el pago ante el juez competente, quien citará al acreedor para que lo reciba.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60848"/>
            <a:ext cx="5115289" cy="167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73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bg1">
                    <a:lumMod val="50000"/>
                  </a:schemeClr>
                </a:solidFill>
              </a:rPr>
              <a:t>Conclusión</a:t>
            </a:r>
            <a:endParaRPr lang="es-MX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2420888"/>
            <a:ext cx="5472608" cy="32701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Es importante para todo jurista conocer las etapas del proceso y del proceso civil, así como identificar claramente los actos prejudiciales que se pueden tramitar como herramientas procesales en la etapa preliminar</a:t>
            </a:r>
            <a:endParaRPr lang="es-MX" sz="2400" dirty="0" smtClean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916832"/>
            <a:ext cx="239077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84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Actividad de evaluación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En equipos de cuatro personas: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-Entregar un esquema que contenga la representación de los actos prejudiciales.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-</a:t>
            </a:r>
            <a:r>
              <a:rPr lang="es-MX" dirty="0"/>
              <a:t>F</a:t>
            </a:r>
            <a:r>
              <a:rPr lang="es-MX" dirty="0" smtClean="0"/>
              <a:t>ormulen </a:t>
            </a:r>
            <a:r>
              <a:rPr lang="es-MX" dirty="0"/>
              <a:t>un ejemplo a modo de historia, de cada uno de los actos prejudiciales, para entregar. 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-Elaborar </a:t>
            </a:r>
            <a:r>
              <a:rPr lang="es-MX" dirty="0" smtClean="0"/>
              <a:t>tres </a:t>
            </a:r>
            <a:r>
              <a:rPr lang="es-MX" dirty="0" smtClean="0"/>
              <a:t>escritos </a:t>
            </a:r>
            <a:r>
              <a:rPr lang="es-MX" dirty="0" smtClean="0"/>
              <a:t>de dos actos prejudiciales diferentes.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564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</a:rPr>
              <a:t>Referencias bibliográficas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99056"/>
            <a:ext cx="8842248" cy="5070304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endParaRPr lang="es-E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Aft>
                <a:spcPts val="1800"/>
              </a:spcAf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Arellano García, Carlos.: "Teoría General Del Proceso". Porrúa, México.2002, 12va. Edición.</a:t>
            </a:r>
          </a:p>
          <a:p>
            <a:pPr>
              <a:spcAft>
                <a:spcPts val="1800"/>
              </a:spcAf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Arellano García, Carlos.- Derecho Procesal Civil. Editorial Porrúa . </a:t>
            </a: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México 2007.</a:t>
            </a:r>
          </a:p>
          <a:p>
            <a:pPr>
              <a:spcAft>
                <a:spcPts val="1800"/>
              </a:spcAf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Gómez, Cipriano: "Teoría General Del Proceso". Harla, Décima Edición México. 2003</a:t>
            </a:r>
          </a:p>
          <a:p>
            <a:pPr>
              <a:spcAft>
                <a:spcPts val="1800"/>
              </a:spcAf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Gómez, Cipriano: «Derecho Procesal CIVIL". Oxford, Séptima Edición México. 2012.</a:t>
            </a:r>
          </a:p>
          <a:p>
            <a:pPr>
              <a:spcAft>
                <a:spcPts val="1800"/>
              </a:spcAf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Ovalle Favela, José.: "Derecho Procesal Civil". Oxford, México.2007</a:t>
            </a:r>
            <a:endParaRPr lang="es-ES" sz="3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3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</a:rPr>
              <a:t>LEGISLACIÓN</a:t>
            </a:r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99056"/>
            <a:ext cx="8842248" cy="5070304"/>
          </a:xfrm>
        </p:spPr>
        <p:txBody>
          <a:bodyPr>
            <a:normAutofit/>
          </a:bodyPr>
          <a:lstStyle/>
          <a:p>
            <a:endParaRPr lang="es-MX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Código civil para el Estado de México.</a:t>
            </a:r>
          </a:p>
          <a:p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</a:rPr>
              <a:t>Código de procedimientos civiles para el Estado de México.</a:t>
            </a:r>
          </a:p>
          <a:p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s-MX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s-MX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**</a:t>
            </a:r>
            <a:r>
              <a:rPr lang="es-MX" sz="2000" dirty="0" smtClean="0">
                <a:solidFill>
                  <a:schemeClr val="accent1">
                    <a:lumMod val="50000"/>
                  </a:schemeClr>
                </a:solidFill>
              </a:rPr>
              <a:t>Actualizados 2015**</a:t>
            </a:r>
            <a:endParaRPr lang="es-MX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s-MX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 Disponibles en: www.scjn.gob.mx</a:t>
            </a:r>
            <a:endParaRPr lang="es-MX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s-MX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6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idx="4294967295"/>
          </p:nvPr>
        </p:nvSpPr>
        <p:spPr>
          <a:xfrm>
            <a:off x="827584" y="2204864"/>
            <a:ext cx="7772400" cy="2112640"/>
          </a:xfrm>
        </p:spPr>
        <p:txBody>
          <a:bodyPr>
            <a:normAutofit/>
          </a:bodyPr>
          <a:lstStyle/>
          <a:p>
            <a:r>
              <a:rPr lang="es-MX" sz="5400" b="1" dirty="0" smtClean="0">
                <a:solidFill>
                  <a:schemeClr val="accent1">
                    <a:lumMod val="50000"/>
                  </a:schemeClr>
                </a:solidFill>
              </a:rPr>
              <a:t>Fin de la unidad</a:t>
            </a:r>
            <a:endParaRPr lang="es-MX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7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OBJETIVOS</a:t>
            </a:r>
            <a:endParaRPr lang="es-MX" sz="3600" b="1" dirty="0"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539552" y="1556792"/>
            <a:ext cx="813690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800" b="1" dirty="0" smtClean="0">
              <a:solidFill>
                <a:srgbClr val="0070C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800" b="1" dirty="0" smtClean="0">
              <a:solidFill>
                <a:srgbClr val="0070C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Objetivo General: </a:t>
            </a:r>
            <a:endParaRPr lang="es-MX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800" b="1" dirty="0" smtClean="0">
              <a:solidFill>
                <a:srgbClr val="0070C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2800" b="1" dirty="0" smtClean="0">
              <a:solidFill>
                <a:srgbClr val="0070C0"/>
              </a:solidFill>
            </a:endParaRPr>
          </a:p>
          <a:p>
            <a:pPr algn="just"/>
            <a:r>
              <a:rPr lang="es-MX" sz="2400" dirty="0" smtClean="0"/>
              <a:t>Identificar las etapas del proceso y del proceso civil, para analizar y discutir el concepto de acto prejudicial, para distinguirlo de los medios preparatorios a juicio, determinando la aplicación de cada uno de los actos prejudiciales.</a:t>
            </a:r>
            <a:endParaRPr lang="es-MX" sz="2400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 smtClean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28672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539552" y="476672"/>
            <a:ext cx="84249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MX" sz="2800" b="1" dirty="0" smtClean="0">
              <a:solidFill>
                <a:srgbClr val="0070C0"/>
              </a:solidFill>
            </a:endParaRPr>
          </a:p>
          <a:p>
            <a:endParaRPr lang="es-MX" sz="2800" b="1" dirty="0">
              <a:solidFill>
                <a:srgbClr val="0070C0"/>
              </a:solidFill>
            </a:endParaRPr>
          </a:p>
          <a:p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Objetivos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Específicos:</a:t>
            </a:r>
            <a:endParaRPr lang="es-ES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/>
          </a:p>
          <a:p>
            <a:r>
              <a:rPr lang="es-MX" sz="2400" dirty="0" smtClean="0"/>
              <a:t>1</a:t>
            </a:r>
            <a:r>
              <a:rPr lang="es-MX" sz="2400" dirty="0" smtClean="0"/>
              <a:t>.- Identificar las etapas del proceso y del proceso civil.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2. Conceptualizará y analizará al Acto prejudicial.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es-MX" sz="2400" dirty="0" smtClean="0"/>
              <a:t>3</a:t>
            </a:r>
            <a:r>
              <a:rPr lang="es-MX" sz="2400" dirty="0" smtClean="0"/>
              <a:t>.- Analizará los medios específicos de preparar el juicio en general.</a:t>
            </a:r>
            <a:endParaRPr 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233152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539552" y="476672"/>
            <a:ext cx="8208912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MX" sz="2000" b="1" dirty="0" smtClean="0">
              <a:solidFill>
                <a:srgbClr val="0070C0"/>
              </a:solidFill>
            </a:endParaRPr>
          </a:p>
          <a:p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</a:rPr>
              <a:t>Objetivos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Específicos:</a:t>
            </a:r>
            <a:endParaRPr lang="es-ES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2800" dirty="0"/>
          </a:p>
          <a:p>
            <a:pPr algn="just">
              <a:buClr>
                <a:schemeClr val="accent1"/>
              </a:buClr>
            </a:pPr>
            <a:endParaRPr lang="es-MX" sz="2800" dirty="0" smtClean="0"/>
          </a:p>
          <a:p>
            <a:pPr algn="just">
              <a:buClr>
                <a:schemeClr val="accent1"/>
              </a:buClr>
            </a:pPr>
            <a:endParaRPr lang="es-MX" sz="2800" dirty="0" smtClean="0"/>
          </a:p>
          <a:p>
            <a:pPr algn="just">
              <a:buClr>
                <a:schemeClr val="accent1"/>
              </a:buClr>
            </a:pPr>
            <a:r>
              <a:rPr lang="es-MX" sz="2400" dirty="0"/>
              <a:t>4</a:t>
            </a:r>
            <a:r>
              <a:rPr lang="es-MX" sz="2400" dirty="0" smtClean="0"/>
              <a:t>.- Determinar las causas específicas para la procedencia  de la separación de personas como acto previo al juicio.</a:t>
            </a:r>
          </a:p>
          <a:p>
            <a:pPr algn="just">
              <a:buClr>
                <a:schemeClr val="accent1"/>
              </a:buClr>
            </a:pPr>
            <a:endParaRPr lang="es-MX" sz="2400" dirty="0"/>
          </a:p>
          <a:p>
            <a:pPr algn="just">
              <a:buClr>
                <a:schemeClr val="accent1"/>
              </a:buClr>
            </a:pPr>
            <a:endParaRPr lang="es-MX" sz="2400" dirty="0" smtClean="0"/>
          </a:p>
          <a:p>
            <a:pPr algn="just">
              <a:buClr>
                <a:schemeClr val="accent1"/>
              </a:buClr>
            </a:pPr>
            <a:r>
              <a:rPr lang="es-MX" sz="2400" dirty="0"/>
              <a:t>5</a:t>
            </a:r>
            <a:r>
              <a:rPr lang="es-MX" sz="2400" dirty="0" smtClean="0"/>
              <a:t>.- Analizar las causas y requisitos de procedencia para los actos preliminares de consignación de pago.</a:t>
            </a:r>
          </a:p>
          <a:p>
            <a:pPr algn="just">
              <a:buClr>
                <a:schemeClr val="accent1"/>
              </a:buClr>
            </a:pPr>
            <a:endParaRPr lang="es-MX" sz="2400" dirty="0" smtClean="0"/>
          </a:p>
          <a:p>
            <a:pPr algn="just">
              <a:buClr>
                <a:schemeClr val="accent1"/>
              </a:buClr>
            </a:pPr>
            <a:endParaRPr lang="es-MX" sz="2400" dirty="0"/>
          </a:p>
          <a:p>
            <a:pPr algn="just">
              <a:buClr>
                <a:schemeClr val="accent1"/>
              </a:buClr>
            </a:pPr>
            <a:r>
              <a:rPr lang="es-MX" sz="2400" dirty="0"/>
              <a:t>6</a:t>
            </a:r>
            <a:r>
              <a:rPr lang="es-MX" sz="2400" dirty="0" smtClean="0"/>
              <a:t>.- Analizar las causas y requisitos de procedencia de las providencias precautorias.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6047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307975" y="476672"/>
            <a:ext cx="5294313" cy="11287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4000" b="1" dirty="0" smtClean="0">
                <a:solidFill>
                  <a:schemeClr val="accent1">
                    <a:lumMod val="50000"/>
                  </a:schemeClr>
                </a:solidFill>
              </a:rPr>
              <a:t>INTRODUCCIÓN</a:t>
            </a:r>
            <a:endParaRPr lang="es-E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438120" y="2060848"/>
            <a:ext cx="4214842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400" dirty="0" smtClean="0">
                <a:solidFill>
                  <a:schemeClr val="tx1"/>
                </a:solidFill>
              </a:rPr>
              <a:t>Como todo proceso jurisdiccional, el proceso civil cuenta con diversas etapas, en la presente unidad corresponde identificarlas y analizar a la primera de ellas: </a:t>
            </a:r>
            <a:r>
              <a:rPr lang="es-ES" sz="2400" b="1" dirty="0" smtClean="0">
                <a:solidFill>
                  <a:schemeClr val="tx1"/>
                </a:solidFill>
              </a:rPr>
              <a:t>La etapa preliminar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2" name="AutoShape 2" descr="data:image/jpeg;base64,/9j/4AAQSkZJRgABAQAAAQABAAD/2wCEAAkGBhISEBUUEBQWFBUWGBMUFxQYFRgXHRwVFhQdGBcVFRoXGyYeFx8jGRcVHzAgIycpLCwuFR4xNjAqNTIrLCkBCQoKBQUFDQUFDSkYEhgpKSkpKSkpKSkpKSkpKSkpKSkpKSkpKSkpKSkpKSkpKSkpKSkpKSkpKSkpKSkpKSkpKf/AABEIANYA7AMBIgACEQEDEQH/xAAcAAEAAwEBAQEBAAAAAAAAAAAABgcIBQQBAwL/xABIEAACAQIEBAQDBAYFCgcBAAABAgMAEQQFEiEGBzFBEyJRYQhxgRQjMpEVQlJygqEzYnOysyQ0NUNjdJKio7FEU5O0wdHxJf/EABQBAQAAAAAAAAAAAAAAAAAAAAD/xAAUEQEAAAAAAAAAAAAAAAAAAAAA/9oADAMBAAIRAxEAPwC8aUpQKUpQKUpQKUpQKUpQKUpQKUpQKUqtuY3OaHLpPAgQYjEWOoarLGbbByASx76RbbuKCyaVlHOOcOa4iQP9paEAkhIfu1F79bbt1/WJrucIc9sdFiU+3yGeA2VxojDKP21KKCxHoevzoNJUryZVmsWJhSbDuJI5BqVh3H13BBuCDuCCDXroFKUoFKUoFKUoFKUoFKUoFKUoFKUoFKUoFKUoFRvjnjrD5Xh/FnuzNdY4l6uwF7X/AFVG127XHU2BklZm5/YiVs3ZZNWhI4hED0sVuxX+Mtf5UHn4n54ZlimtE/2WO+yxEhu/4pD5j17WGw2r+OEucuYYXEK2ImkxMJIDxyMWOkndkJ3DAXtvb1qAUoNpZDxDh8bCJsJKssZJXUt9mHVWBAKnobEDYg9CK6NZo5EcVvhswGGABjxRCsTe6tGjlCtjbcmxuPTpatL0Csk81Mh+yZriIxJ4mtjMCSSQJSXCsSSSQD1J361rasyc/ccsmbsqppMcUSM1ram3e/vYMFv/AFaCt6UpQaB+HHOpZMNiIHYtHC0ZjB/VEmsso9rre3uauKq85HcNfZcqSRgRJiT4zXAvp6RD5aAGH9oasOgUpSgUpSgUpSgUpSgUpSgUpSgVHeK+P8Dly/5VMA9rrCvmkbrayjoDY+ZrD3rr5s8gw8phsZBHIUDGw1hDp1EdBqtWLcViXkdnkYu7EszE3JJ6kmguzEfEt9793grxXO7TWcr2NghVT7XPzq3eG+I4Mdh0nwzakYdO6sOqOOxB/wDsXFjWMKsDkhnMsObwxo5Ec2uORL7MPDZlNvUMq2PXt3oNR0pSgVV/xB5bC+ViVx97HLGImFr+fZ0JO+krdrDuin1q0K5HE/C+Hx+HaHEoGBDaWsCUYqVEiE9GF6DGdK6nE3D8mCxUuHlFmja3zUi6sLgXBBG9cugl/KVVOc4TWwUB2e5Nh5ImYC/uQB9a1mjAgEG4O4I9PWsc8M8F4zHtbCQs41BWfoiki/nY7Dbf19L1rPhnIkweEhw0d9MSBbk3JPVj9WJP1oOpVYc+uFftGAE8UReaFl3RCzGI3DA230gkN3tbtuas+uPxJxdhMAgfGTLEGvpG5ZrddKqCT1HawuKDHM+GdDZ1ZT1swI29d6/hGsQfT13/ADB61OeavMj9KzII49EEOvw9X42L21M3ZfwrZRe2+57QSg15wBxxhsywweDyMgVZIe8Z3AHoVOk2I7ehuBJ6xJgMxlgcSQSPG67hkYqR9RVm8H8/cZh204//ACqKwF7Ksi79QQAH2vs2/Tcdw0dSuLwnxdh8xw/j4ViVuVZWFmVh2YAm1xY9ehFdqgUpSgUpSgUpSgUpSgUpSg/iaQKpZtgAST7AXNYqzZozPKYP6IySGO40/d6jouLm3lttW12W4sdxWZ+b3LpsLmA+xQOYcQNSJGjMFkvZ41ABtvZgOwaw2FBWtWFyNyF582jkAGjDhpXJ91ZUA9yxB/hJqv5IypIYEEEggixBHUEHpWlPh+EH6KvGF8XxJPGItqvf7vV3toIt9fegs2lKUClK+MLigqrjjnthIBJFgh9onBKayPugQbE3uDIOv4djbrWdHa5J9a9uf4DwMXPDfV4cssdx30OVvsT6eteCg92TZ5iMJKJcLK0Ug21KbbfssOjDYbG42q7+XvPo4iaPDZhGqNIQi4hLgFzYKJEN9Nz+sDa5GwFyKCr6psdqDcVZd5640vnUwvcRpCg67fdhyN/dj0rQvBGdnGZdhp2N2kjXWdvxjyv02HmB27VlPjXF+LmWLkBDBsROQw6FfEIUj6WoOLSlKBSlKC0/h84h8HMWw7fhxKED2kjuy/musfMitIVivIs0bDYmGdNjFIkg2B/CwNrHrtW01NxtQfaUpQKUpQKUpQKUpQKUpQKovmPz4a74fK9gLo2K73vY+COlrD8Z332AsCbnzzECPCzOx0hYpWLegVCSdvS1YqNB/UspZizEszEkkm5JJuST33r05XnE+Gk8TDSvC9rakYqbeht1HtXjpQXVyw51YuTFQYTHFJUkbwxMRpcMR5AdPlYEgL0B81yavmsRYPEmORJFJBRlcEGxupuLEdNx1rZHC3EMeOwkWJhuFkBNj1DAlXU+tmDC/Q2vQdWubxJnK4TCTYhrWijd7E2uwHlW/u1h9a6VefMMAk8TxSrqjkVkdbkXVhYi43Gx7UGKcTiGkdnckszMzEm9yxuSSeu5r8qknMLhM5dj5cPe6bPGSQSY2/Dqt3G4PyqN0ClKUGkfh6x+vKnTVcxTyCxN7KyqwsL7Akt9dXvWdcc95XPqzH8yatz4es+jh+3JKdIES4m/YJDqEhP/ABp/Oqfme7E+pJ/Og/ilKUClK/XCYV5ZFjjGp3ZUVR3ZjYAfMkUH5VrflhxUMflsMm+tAIZb2/pY1AZvLsA1w3QfirJFXJ8PHFyRTSYGQWM5Msb/ANdE8yH5otx+6fUUF/0pSgUpSgUpSgUpSgUpSgiHNrGNHkuMZepjCd+kkixt0P7LGsl1q3nOf/4eL+UX+PHWUqBSlKBV/fDvxWrQSYFzZ4y00fvGxAYD3Vzf+P2NVLiMlU5PFilCqy4ufDOd9T6oY5Yz6WUCQW9x716OVWbDD5vhXYEgv4Wxt/TAxA+9i4Nu9qDW9DSq952cX/YstZIyBNibwruLhCPvXseo0+X2MgNBRPNHiMY3NJ5VIaNW8KMjoY4/KCPW51Nf+tUUpSgUpSgnnKIRDEYx8QGaKPAYx3RTbUnkVk+qsbe9qghrvcMYopBmBFrthAm/o+NwwP8Ay3rgUClKUCpDy+way5rg0cXVp4rj1Aa9j7G1qj1TDlFhRJnWDBJFnZ9vWOJnA+pW31oI1m2HWPESotwqSSKL9bK5Av72FT3kFgfEzhW7RRTOdr9QIxb0Pnv9DXJ5wIozvF6BYa0PS3mMKFj9WJP1qTfDig/SU59MO1vrLHQaLpXJ4p4mhwGFfEYg+VOii2pmP4UQHqSfyAJ6A1T2M+JaQ/0OCVd+rzFrr8lRbHp3NBe9KpPKviUQ2GKwjL6tFIG9dwjhfb9b1q3Mhz6DGQJPhnDxuNj3B7qw/VYdxQdClKUClKUClKUFIfEXxY6+FgE2VlE8p9RqKxqCG3F1ckEdQm9UXWiviD4UE2DXGKbPhjpYftRyMF/NXIPyZvas60ClKUF38peD4cwyHEwyixbEsVcWurpBHoYX2/WYfJzVNYmB4J2QnTJE5UlT0dGtdSPQjrWhPhy/0VL/AL1J/gQ1AfiByDwczE6qQmJjVidreLH5HA/hETH3c0F8cE5scTl2FmY3Z4Yyx9XC2f8A5g1Z354Z2Z83lTXqSAJEgHQEKGkHz8QsD+6PSppwJzMXDcOSF2TxsO7YeFARqJkGuJiPYmX5iE96q7IeAcwxyiTDwM6PJ4fi7BQ2xYsSb2F9za312oI5Svfn+VHC4qbDltZhkeIta1yjFSQO3SvBQK9/6If7L9puNHi+ARfcMY9YJHYEBv8AhPXe3gqU8Mw+PgMfCx2ijjxqbb64nETfQpMQfSwNBFw5F7Hrsffe+/1A/KvlKUClKUCpzyUe2eYXYb+MNxf/AMPIbj0O3WoNUn5aZ5Dg80w+IxDFY4zKWIBY+aF1Gw3O7Cg6vO/Dsud4gno4hZfl4CL/AN1NdL4e5mXNiArMGglDEdFAKsGb0F1C/NhUQ444ukzLGPiJLgfhjQ28kQYlU2Ava5JPqTVzfDgi/YsQ2hQ4m0lwo1FfDUhWPcAlrfvGgmvMrhdMfls0TtpKgzI9zYSRgkavUEFlP71+oFZFrX/MPh77bl08GtkuA4Kqzn7sh9OhDeS9rafUjrWQSKD5VtfDvxC0eOkwrOfDmjZ1j3I8ZLG49D4Ye/rpHoKqWv0gmZGDISrKQwYGxBG4IPag2/Sq65L8QZhjMNLJmBdhqQQs0Qj1JY6mVlUB97C/tVi0ClKUClKUEK5zf6Dxf7sX/uI6yjWq+dL2yPFe4hH/AF0rKlApSv1w2HaR1SNSzuyqqjclmNgB7kkCg0n8P0IGT3H608zHYdbKvYb7KOtz9LASPmXhI3yrFmREYpBOyFlB0t4Z3UkbH3FeDk5kU+EyqOPEoY5C8rlD1AL2Gr52v8iKlGe5JFi8PJh5wTHIAGAJU7EEWI6bgH6UGLDWveXXDjYHLIMPIVLqGZipuNUjl9jYXtqA6dq47ckMoMwk8BgAQfDEj6Db1BN7e17VPAthYe1BjDifMPHxuJm6eJNM9jts0hIvb2Ncyv2xn9I/7zf96/GgVPOT2UNicZiIlKjVgsYpLEgASIIgTbe2p1v7XqB12sgzufDRYr7Op+9h8GSQC+iJ5F1drDVYJc/t+tqDkSJZiLg2JFx0Nu49q7XFnBuIy541xOn71BKjISwKkkdSBvt09xXj4eyk4rFwYcMFM0kceo9tbAFrXF7A3tfe1qv3nrwasuWriVLeJhAoAAuGiZlVxbsR5Wv6KfmAzjSlKBXowGBeaWOKIXeR0jQXAu7sFUXOw3I3Neep3yh4NmxuOSWJkVcLLhppNRNyol1WQAG5Og9bCg+z8kc3SJnOHB0gnQssbMQP2Qp8xt2G5+e1TTkNx7hYU+wTL4UryMyS/quzAWRj1VrCw7G1tjYG86ofnzy+ETfpHDLpDFROqrazkm09wbC5Kqfcg9SaC3+LOKYcvwr4jEX0rYBVtqZibBVBIue/sATWaOMuMsDi8OkeFy2LBushbxUYElLHymyKTcm+5NtIt124uf8AF+KxqQJipDJ4ClEJHmsSLlj1Y2Ci538o73J41B9Qi4uLj0qycl5jZTCyXySKw0hnM5mIFwSyrNGbnuLkel6rWlBtbJc2hxMCTYZw8Ti6sNthtYjsQQQQehFq9tZ3+HjiTwsbJhXeyzpqRSTbxY97AdASmv8A4BWiKBSlKBSlKCA882P6Ent+1APp4y1lqtKfEM5GUrYkXxEIO/UaJDY+u4B+grNgFB8r05ZiDHNG4YqVdG1DYjSwNxb0terN445YDC5HhMQiESpZsTsL/wCUAEaj18jBUt/WJ9aqoUG4EYEXHQ7j5V/VRzlzjfFynBtqDHwIlJDBvMqBSCQTvtuOxvUjoFfDX2hoMXcS5d9nxuIhvfw5pY7+ulyL/wAq5tSjmcoGcY2wt9/Ifz3P86i9Aq0uQOXRYjF4qKdBJG+GZWRhcEGVP/2/UEA1VtWl8O+MCZo6H/WYeQD95XRv7ob+VBanBHKHC5fNNIdM+p0aEyRKWiCXI0sb+bUfxAD8Irqc0I75PjR0+5c9Celj2B9Pl62G9SmonzWYDJsZcgfdW39SwAH52oMkGlKlvK/hNcxzBYX/AKMJLI/yC2XoQfxsnegiVW78N+IIx+IS5s0Gq3a6yrYn3AY/maqjF4R4pHjkBV0ZkZT1DKbMD8iCKl3KfjSPLcf4sykxyIYWI6qGdTrt3A09B6/Qhq+vPj8BHPE8Uyh45FZHU9CrCxG1eilBWmV8hMrgkaSXxJ1G6pK4CrY330BdW37W3W4rOWbshxEpjtoMkhW2w06zptbta1bNzb/N5f7OT+4axQaD5Xf4EjwbZhCuYKWw7EowBYeZlIQkoQwAcqTauBSgs/mly1OUyR4rAu/gs+xvdopPxKAw6qRexO/lsSepuLlfx6uaYPW1lnjOiZB69pFF76WH5EMO1zVvLjjqPGYRsnzNrJInhwTFrWIt4cRNrXBAKk/shd9qjvLnGy5ZnscUo0EyHCTA2Hldgt7nsHCOD3sKDU1KUoFKUoKo+IzFquWxRk+Z8QpAv2SN7m3f8Sj6iqJ4SYDH4UlDIBPASigEtaVfKAet+lu9WP8AEbnAfGwQD/UxFj+9K3Tp+yin+Ko1yWwayZ3htQuF8WTpfdImK/kbG/qBQaS4w4fGOwM+GJA8RCFY3sHHmRjbewYKayFnGTzYWd4cQhSRCQVII6HqL9QeoPQitrVWPPDgMYvCHFRKPHw6ljYbvCLlk6/q3LjY9CO9BGPhtzhA2KwzNZm8OVF33ChlkI7XF4/f8tr1rFmQZ5Lg8THiIDZ42uNgbi1mU37FSR9a2Fw9nkeMwsWIhN0kUMPY9GU+6sCp9waDo0pSgy1zwyrwc5mI6SrHMNrfiXS3z8yMfrUBraea8P4XFaftUEU2n8PiRq9r9bahtWZOcuRR4XN5VhUJG6xyqqiwGpbNYDoNasbe9BB673AuMnizHDPhRqlEihV1KmrV5WTU2y6lLLc/tVJuVfL6LNYMcjHRLGMMYZLmyljJq1KDZgQgHt2tUSzzIcVl2J8PEIYpV0upBB2vdXRlNiLjqOhBHUGg2YKhfOVVOR4vXe2mLpb8Qnj09e2q1/a9t6/TldxsMywCO7Azx+SZRYHUOj2HQOBfsL6gOlfpzV/0NjP7I/3hQZIq2vhxivmM7bbYcj85U6flVS1b3w3f59if7Af4q0Ee5z8KvhM0lk02ixDGaNt7EtvItz+sHLG3oynvUFhlKsGFrggi4BFwb7ggg/I7Vs/PuH8PjITDioxLGbGxuLEdGUggqeu4I6msk8Y8JzZdi3gnB2JKPbZ47+V1/wDn0IIoLz5Oc1Xx+rDY11OJF2jYKE8ROrCygLqX2tcdtiatSsVZHnMmExEeIhIEkTB1vuNuoYdwRcH2JrYPDXEMWOwseIgN0kF7HqrDZkb3U3B7bbXFB6c2/wA3l/s5P7hrFBrbWYRFoZFXcsjgD3KkCsb55w3isG+jFwSQne2pdjbrpYeVh7gmg5lKUoPoPpVj8YZHixgcBmmJ2nZkhII8zqgL4eVtt2KIQbm5ATbrUQ4T4UnzDErBhxu1yXIbSigficqp0i9h06kVevG/AE7wZRh/FfECGdIpH8Mbx6b+I4XYBEjK3JudW5JN6C0omuoJ2uAbV/dBSgUpXP4gzYYXCzYgjUIo3k09L6VJC+1zt9aDMXObMRNnWJKm4QpENrbxxqG/59VST4ccFqzCeTeyQFfrJIvXb0Q1VuPxrzSvLKdTyO8jtYC7uxZjYbC5J6Vfnw5ZGEwc+JN9U0nhj00RDqPm7sP4KC36+MLixr7Sgy3zm4M+wZgWjULBiLyxBRYKRbxEtYAWY3AGwDqKmnw6cVsfGwMhuFBniuTsLhZEFza1yrAC25c73qV89OG1xOVvLpvJhiJVIFzoJAlHy02Y/uCqC5f454c0wjRtoPjxIT/VdwrqfYqSPrQbCpSlAqlviQyFTFh8WAdSt9nY/wBRgzrfa+zBu/63vV01HOYXDYx2XTwEXbQXj3t96gJTc7Wvsb9iaCq/hoxAEmNT9Zlw7D5K0gP83X+dWZzD4AhzTDaGssyXaKXYENY2VjYnQSdx9RVQ/DjirZjPHt58OWBv3SVNh67OT/DWiaDLnA+dzZFm/h4olI9RhxCg3UruFlHY6Ws1xvbUO5FXJzuxa/oKe24kOHCkWI/p0e/ysp/MVz+e/BqYnAnFIPvsML3H60JYa1P7ty49LN61U+I5i+NkP2Ca5ljlhEbf7BQxtstvIVVdzciQehoIHWgPhvylBhcRiNP3jS+DrP8A5aorWX+Jt/kPSs/1qHkRhwuSxGx88k7H/wBQrcfRRQWFUX5hcDR5phDEx0yLd4pP2ZNJADbE6DtcD0HcCpRSgxTnOUS4XESQTrpkjYqw+XcHuCLEHuCKtT4feNPCnbAykBJi0kRPaYAXXc/rKvT1Uetd74geBvEiGYQjzxBUmAHWO9lf5qTY+x9qonLse8EySxHS8bK6t6MpuD+YoNtVzeIsoXE4WWFkR9aOoDgEaypCtuDaxsb9RauZwFxzDmmFEsXldbLLETuj+l7eZT1DDt6EECQYrVobR+LS2np+K23XbragxJNEUYqwIZSVIOxBBsQfrV18kOXmCxeCknxkAlbxmRNRawREQ7BWAN2Zuo/Vql8Xr8RvFvr1Nr1ddd/Nqv3vetV8oMrEGTYUXBLqZiR/tWLgHfqFKqf3aCVYHL4oUCQxpGg6IihQPkFFq9FKUClKUFaccc6ky7G/ZmwskmkKzSawmzC94wVPiC217jcEdqhPFfxDzTRmPAw+BqBBldg7WIt5AAApHqSflV45xkGGxaFMVDHKp7OoNvdT1U+4INRnA8msoikLjChjcEK7u6i3YKzWI9mvQZXhQySAbkswHqbk/wAzvWxuFOGIcvwq4fD6iil2u5BYlmLG5AF+tunQCo5lnJrL8Pj48Xhw6eGXYQk601lbKw1XYafMQLncjpap3QKUpQeTN8OkmHlSUXRo5FcXtdSpDAHttfesaZTlr4jExQxbNLIkaE32LsACbC+177elaI53Z5jUgTCYKGR/tIdZJI0diFBUeGNA21XIPtt3qLcouUeMhxiYzGL4CxaikZILuxUruAToUXPXc7bW3oLxwcbLGiyNrYKoZ7W1MBYtbtc3Nvev2pSgV8cbb9O/yr7US5p8TLgsrnfUVkkVoYrGzeJICAV/dF3/AIflQZo4a4lbL8xXEwgN4buNF7Bo2urLcdLqdjvYgHtWucpzSPEwRzQsGjkVXUj0I/kR0I9RWMMDlss7aYInla19KIzm1wL2UE2uQPqK1py2y54MqwsUkbxOkdmR7XDa2LdOxJJA7AigkWJhV0ZXAZWBVlIuCCLEEdwRWJJ1szAdASPyNbSzrMlw+GmncErFHJKwHUhFLED32rFcj3JJ7kmg/mtg8vMKI8pwSi3+bwtsLbugc7fNjv361j8C9bG4H1fozBh1ZGGHgUqwsQViVdwenSg7lKUoPzxECujI6hlYFWVgCCpFiCDsQR2rIXMDhf8AR+YTYcEFQdSWJJEb+ZAxIHmCkA+9bBqkPiPwmFVYJLD7W5C3u1/AQOel9I87jci5+hsEO5MccjAY3wpAvg4lo43c9UIuEYG9tOp979t+2+oKy9yY4EGYY0yS/wBBh9DuLkFnN/DTboLqST6LbvcahoM4c/eDlw2MXFRbJidRZfSZbaiLCwDAhvW+o1M/h34lEuDkwjt54HLoL/6qTfb5Sar/AL4rs898tWXJpHa94XikTfuX8M39fLI1Vv8ADh/pKf8A3Zv8aKg0XSlKBSlKBSlKBSlKBSlKBSlKBSlKBVN8b8pMyzPMXklxESYe4EdjIxVBYACM7aupJDAE36VclKCK8AcvYMqhZIiZJJNJllYAFio2CgfhUEsQNz5jcmvVxVx1gsuUHFy6GYMUjClmaw7Ko232ubC/epBUM425U4PM5FlnMscijRrjYC6jcKwdWGxJNwAdz1oKa4/52YjHpJh4UWHDPYHqZGUG/ma9lBsNgPa5qt0iZr6QTbc2F7D1NaVy74fsrjN5PHm9nkAH/SVT/PvU3yHhnC4JCmEhSFSbtpG7EdNTG7Na56na9BQ3IThnEHMhiGiZYY43PiMpUEuLKEJHmPU7dgfa+jaUoFKUoFZX4iwGPznNZmiw8hJkaNQUKBI4zoUSM2ykAebf8RNvStUUoIly44AjyrC6Adc0mlppOxYDZV2FlW5tffcnvUtpXnzEy+DJ4Gky6G8MN+HXpOnVYja9u4oKo+IviDRhIcKp3mfxHAbfw4+gK9bFyDf/AGf5VfyhzvEYfNYRhk8QzFYZF0k/dM6l226aQuq/Ty710s15V5/i5pJ8RAXlZhqLTQAna3ls+mwAA2sOlqtvlPywGWRGWchsVILMVJ0olwfCXs24BLW67DYXIWF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07096"/>
            <a:ext cx="3669365" cy="336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95618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460375" y="4581128"/>
            <a:ext cx="8152457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4400" b="1" dirty="0" smtClean="0">
                <a:solidFill>
                  <a:schemeClr val="accent1">
                    <a:lumMod val="50000"/>
                  </a:schemeClr>
                </a:solidFill>
              </a:rPr>
              <a:t>¿Cuáles son las etapas del proceso en general?</a:t>
            </a:r>
            <a:endParaRPr lang="es-E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ISEBUUEBQWFBUWGBMUFxQYFRgXHRwVFhQdGBcVFRoXGyYeFx8jGRcVHzAgIycpLCwuFR4xNjAqNTIrLCkBCQoKBQUFDQUFDSkYEhgpKSkpKSkpKSkpKSkpKSkpKSkpKSkpKSkpKSkpKSkpKSkpKSkpKSkpKSkpKSkpKSkpKf/AABEIANYA7AMBIgACEQEDEQH/xAAcAAEAAwEBAQEBAAAAAAAAAAAABgcIBQQBAwL/xABIEAACAQIEBAQDBAYFCgcBAAABAgMAEQQFEiEGBzFBEyJRYQhxgRQjMpEVQlJygqEzYnOysyQ0NUNjdJKio7FEU5O0wdHxJf/EABQBAQAAAAAAAAAAAAAAAAAAAAD/xAAUEQEAAAAAAAAAAAAAAAAAAAAA/9oADAMBAAIRAxEAPwC8aUpQKUpQKUpQKUpQKUpQKUpQKUpQKUqtuY3OaHLpPAgQYjEWOoarLGbbByASx76RbbuKCyaVlHOOcOa4iQP9paEAkhIfu1F79bbt1/WJrucIc9sdFiU+3yGeA2VxojDKP21KKCxHoevzoNJUryZVmsWJhSbDuJI5BqVh3H13BBuCDuCCDXroFKUoFKUoFKUoFKUoFKUoFKUoFKUoFKUoFKUoFRvjnjrD5Xh/FnuzNdY4l6uwF7X/AFVG127XHU2BklZm5/YiVs3ZZNWhI4hED0sVuxX+Mtf5UHn4n54ZlimtE/2WO+yxEhu/4pD5j17WGw2r+OEucuYYXEK2ImkxMJIDxyMWOkndkJ3DAXtvb1qAUoNpZDxDh8bCJsJKssZJXUt9mHVWBAKnobEDYg9CK6NZo5EcVvhswGGABjxRCsTe6tGjlCtjbcmxuPTpatL0Csk81Mh+yZriIxJ4mtjMCSSQJSXCsSSSQD1J361rasyc/ccsmbsqppMcUSM1ram3e/vYMFv/AFaCt6UpQaB+HHOpZMNiIHYtHC0ZjB/VEmsso9rre3uauKq85HcNfZcqSRgRJiT4zXAvp6RD5aAGH9oasOgUpSgUpSgUpSgUpSgUpSgUpSgVHeK+P8Dly/5VMA9rrCvmkbrayjoDY+ZrD3rr5s8gw8phsZBHIUDGw1hDp1EdBqtWLcViXkdnkYu7EszE3JJ6kmguzEfEt9793grxXO7TWcr2NghVT7XPzq3eG+I4Mdh0nwzakYdO6sOqOOxB/wDsXFjWMKsDkhnMsObwxo5Ec2uORL7MPDZlNvUMq2PXt3oNR0pSgVV/xB5bC+ViVx97HLGImFr+fZ0JO+krdrDuin1q0K5HE/C+Hx+HaHEoGBDaWsCUYqVEiE9GF6DGdK6nE3D8mCxUuHlFmja3zUi6sLgXBBG9cugl/KVVOc4TWwUB2e5Nh5ImYC/uQB9a1mjAgEG4O4I9PWsc8M8F4zHtbCQs41BWfoiki/nY7Dbf19L1rPhnIkweEhw0d9MSBbk3JPVj9WJP1oOpVYc+uFftGAE8UReaFl3RCzGI3DA230gkN3tbtuas+uPxJxdhMAgfGTLEGvpG5ZrddKqCT1HawuKDHM+GdDZ1ZT1swI29d6/hGsQfT13/ADB61OeavMj9KzII49EEOvw9X42L21M3ZfwrZRe2+57QSg15wBxxhsywweDyMgVZIe8Z3AHoVOk2I7ehuBJ6xJgMxlgcSQSPG67hkYqR9RVm8H8/cZh204//ACqKwF7Ksi79QQAH2vs2/Tcdw0dSuLwnxdh8xw/j4ViVuVZWFmVh2YAm1xY9ehFdqgUpSgUpSgUpSgUpSgUpSg/iaQKpZtgAST7AXNYqzZozPKYP6IySGO40/d6jouLm3lttW12W4sdxWZ+b3LpsLmA+xQOYcQNSJGjMFkvZ41ABtvZgOwaw2FBWtWFyNyF582jkAGjDhpXJ91ZUA9yxB/hJqv5IypIYEEEggixBHUEHpWlPh+EH6KvGF8XxJPGItqvf7vV3toIt9fegs2lKUClK+MLigqrjjnthIBJFgh9onBKayPugQbE3uDIOv4djbrWdHa5J9a9uf4DwMXPDfV4cssdx30OVvsT6eteCg92TZ5iMJKJcLK0Ug21KbbfssOjDYbG42q7+XvPo4iaPDZhGqNIQi4hLgFzYKJEN9Nz+sDa5GwFyKCr6psdqDcVZd5640vnUwvcRpCg67fdhyN/dj0rQvBGdnGZdhp2N2kjXWdvxjyv02HmB27VlPjXF+LmWLkBDBsROQw6FfEIUj6WoOLSlKBSlKC0/h84h8HMWw7fhxKED2kjuy/musfMitIVivIs0bDYmGdNjFIkg2B/CwNrHrtW01NxtQfaUpQKUpQKUpQKUpQKUpQKovmPz4a74fK9gLo2K73vY+COlrD8Z332AsCbnzzECPCzOx0hYpWLegVCSdvS1YqNB/UspZizEszEkkm5JJuST33r05XnE+Gk8TDSvC9rakYqbeht1HtXjpQXVyw51YuTFQYTHFJUkbwxMRpcMR5AdPlYEgL0B81yavmsRYPEmORJFJBRlcEGxupuLEdNx1rZHC3EMeOwkWJhuFkBNj1DAlXU+tmDC/Q2vQdWubxJnK4TCTYhrWijd7E2uwHlW/u1h9a6VefMMAk8TxSrqjkVkdbkXVhYi43Gx7UGKcTiGkdnckszMzEm9yxuSSeu5r8qknMLhM5dj5cPe6bPGSQSY2/Dqt3G4PyqN0ClKUGkfh6x+vKnTVcxTyCxN7KyqwsL7Akt9dXvWdcc95XPqzH8yatz4es+jh+3JKdIES4m/YJDqEhP/ABp/Oqfme7E+pJ/Og/ilKUClK/XCYV5ZFjjGp3ZUVR3ZjYAfMkUH5VrflhxUMflsMm+tAIZb2/pY1AZvLsA1w3QfirJFXJ8PHFyRTSYGQWM5Msb/ANdE8yH5otx+6fUUF/0pSgUpSgUpSgUpSgUpSgiHNrGNHkuMZepjCd+kkixt0P7LGsl1q3nOf/4eL+UX+PHWUqBSlKBV/fDvxWrQSYFzZ4y00fvGxAYD3Vzf+P2NVLiMlU5PFilCqy4ufDOd9T6oY5Yz6WUCQW9x716OVWbDD5vhXYEgv4Wxt/TAxA+9i4Nu9qDW9DSq952cX/YstZIyBNibwruLhCPvXseo0+X2MgNBRPNHiMY3NJ5VIaNW8KMjoY4/KCPW51Nf+tUUpSgUpSgnnKIRDEYx8QGaKPAYx3RTbUnkVk+qsbe9qghrvcMYopBmBFrthAm/o+NwwP8Ay3rgUClKUCpDy+way5rg0cXVp4rj1Aa9j7G1qj1TDlFhRJnWDBJFnZ9vWOJnA+pW31oI1m2HWPESotwqSSKL9bK5Av72FT3kFgfEzhW7RRTOdr9QIxb0Pnv9DXJ5wIozvF6BYa0PS3mMKFj9WJP1qTfDig/SU59MO1vrLHQaLpXJ4p4mhwGFfEYg+VOii2pmP4UQHqSfyAJ6A1T2M+JaQ/0OCVd+rzFrr8lRbHp3NBe9KpPKviUQ2GKwjL6tFIG9dwjhfb9b1q3Mhz6DGQJPhnDxuNj3B7qw/VYdxQdClKUClKUClKUFIfEXxY6+FgE2VlE8p9RqKxqCG3F1ckEdQm9UXWiviD4UE2DXGKbPhjpYftRyMF/NXIPyZvas60ClKUF38peD4cwyHEwyixbEsVcWurpBHoYX2/WYfJzVNYmB4J2QnTJE5UlT0dGtdSPQjrWhPhy/0VL/AL1J/gQ1AfiByDwczE6qQmJjVidreLH5HA/hETH3c0F8cE5scTl2FmY3Z4Yyx9XC2f8A5g1Z354Z2Z83lTXqSAJEgHQEKGkHz8QsD+6PSppwJzMXDcOSF2TxsO7YeFARqJkGuJiPYmX5iE96q7IeAcwxyiTDwM6PJ4fi7BQ2xYsSb2F9za312oI5Svfn+VHC4qbDltZhkeIta1yjFSQO3SvBQK9/6If7L9puNHi+ARfcMY9YJHYEBv8AhPXe3gqU8Mw+PgMfCx2ijjxqbb64nETfQpMQfSwNBFw5F7Hrsffe+/1A/KvlKUClKUCpzyUe2eYXYb+MNxf/AMPIbj0O3WoNUn5aZ5Dg80w+IxDFY4zKWIBY+aF1Gw3O7Cg6vO/Dsud4gno4hZfl4CL/AN1NdL4e5mXNiArMGglDEdFAKsGb0F1C/NhUQ444ukzLGPiJLgfhjQ28kQYlU2Ava5JPqTVzfDgi/YsQ2hQ4m0lwo1FfDUhWPcAlrfvGgmvMrhdMfls0TtpKgzI9zYSRgkavUEFlP71+oFZFrX/MPh77bl08GtkuA4Kqzn7sh9OhDeS9rafUjrWQSKD5VtfDvxC0eOkwrOfDmjZ1j3I8ZLG49D4Ye/rpHoKqWv0gmZGDISrKQwYGxBG4IPag2/Sq65L8QZhjMNLJmBdhqQQs0Qj1JY6mVlUB97C/tVi0ClKUClKUEK5zf6Dxf7sX/uI6yjWq+dL2yPFe4hH/AF0rKlApSv1w2HaR1SNSzuyqqjclmNgB7kkCg0n8P0IGT3H608zHYdbKvYb7KOtz9LASPmXhI3yrFmREYpBOyFlB0t4Z3UkbH3FeDk5kU+EyqOPEoY5C8rlD1AL2Gr52v8iKlGe5JFi8PJh5wTHIAGAJU7EEWI6bgH6UGLDWveXXDjYHLIMPIVLqGZipuNUjl9jYXtqA6dq47ckMoMwk8BgAQfDEj6Db1BN7e17VPAthYe1BjDifMPHxuJm6eJNM9jts0hIvb2Ncyv2xn9I/7zf96/GgVPOT2UNicZiIlKjVgsYpLEgASIIgTbe2p1v7XqB12sgzufDRYr7Op+9h8GSQC+iJ5F1drDVYJc/t+tqDkSJZiLg2JFx0Nu49q7XFnBuIy541xOn71BKjISwKkkdSBvt09xXj4eyk4rFwYcMFM0kceo9tbAFrXF7A3tfe1qv3nrwasuWriVLeJhAoAAuGiZlVxbsR5Wv6KfmAzjSlKBXowGBeaWOKIXeR0jQXAu7sFUXOw3I3Neep3yh4NmxuOSWJkVcLLhppNRNyol1WQAG5Og9bCg+z8kc3SJnOHB0gnQssbMQP2Qp8xt2G5+e1TTkNx7hYU+wTL4UryMyS/quzAWRj1VrCw7G1tjYG86ofnzy+ETfpHDLpDFROqrazkm09wbC5Kqfcg9SaC3+LOKYcvwr4jEX0rYBVtqZibBVBIue/sATWaOMuMsDi8OkeFy2LBushbxUYElLHymyKTcm+5NtIt124uf8AF+KxqQJipDJ4ClEJHmsSLlj1Y2Ci538o73J41B9Qi4uLj0qycl5jZTCyXySKw0hnM5mIFwSyrNGbnuLkel6rWlBtbJc2hxMCTYZw8Ti6sNthtYjsQQQQehFq9tZ3+HjiTwsbJhXeyzpqRSTbxY97AdASmv8A4BWiKBSlKBSlKCA882P6Ent+1APp4y1lqtKfEM5GUrYkXxEIO/UaJDY+u4B+grNgFB8r05ZiDHNG4YqVdG1DYjSwNxb0terN445YDC5HhMQiESpZsTsL/wCUAEaj18jBUt/WJ9aqoUG4EYEXHQ7j5V/VRzlzjfFynBtqDHwIlJDBvMqBSCQTvtuOxvUjoFfDX2hoMXcS5d9nxuIhvfw5pY7+ulyL/wAq5tSjmcoGcY2wt9/Ifz3P86i9Aq0uQOXRYjF4qKdBJG+GZWRhcEGVP/2/UEA1VtWl8O+MCZo6H/WYeQD95XRv7ob+VBanBHKHC5fNNIdM+p0aEyRKWiCXI0sb+bUfxAD8Irqc0I75PjR0+5c9Celj2B9Pl62G9SmonzWYDJsZcgfdW39SwAH52oMkGlKlvK/hNcxzBYX/AKMJLI/yC2XoQfxsnegiVW78N+IIx+IS5s0Gq3a6yrYn3AY/maqjF4R4pHjkBV0ZkZT1DKbMD8iCKl3KfjSPLcf4sykxyIYWI6qGdTrt3A09B6/Qhq+vPj8BHPE8Uyh45FZHU9CrCxG1eilBWmV8hMrgkaSXxJ1G6pK4CrY330BdW37W3W4rOWbshxEpjtoMkhW2w06zptbta1bNzb/N5f7OT+4axQaD5Xf4EjwbZhCuYKWw7EowBYeZlIQkoQwAcqTauBSgs/mly1OUyR4rAu/gs+xvdopPxKAw6qRexO/lsSepuLlfx6uaYPW1lnjOiZB69pFF76WH5EMO1zVvLjjqPGYRsnzNrJInhwTFrWIt4cRNrXBAKk/shd9qjvLnGy5ZnscUo0EyHCTA2Hldgt7nsHCOD3sKDU1KUoFKUoKo+IzFquWxRk+Z8QpAv2SN7m3f8Sj6iqJ4SYDH4UlDIBPASigEtaVfKAet+lu9WP8AEbnAfGwQD/UxFj+9K3Tp+yin+Ko1yWwayZ3htQuF8WTpfdImK/kbG/qBQaS4w4fGOwM+GJA8RCFY3sHHmRjbewYKayFnGTzYWd4cQhSRCQVII6HqL9QeoPQitrVWPPDgMYvCHFRKPHw6ljYbvCLlk6/q3LjY9CO9BGPhtzhA2KwzNZm8OVF33ChlkI7XF4/f8tr1rFmQZ5Lg8THiIDZ42uNgbi1mU37FSR9a2Fw9nkeMwsWIhN0kUMPY9GU+6sCp9waDo0pSgy1zwyrwc5mI6SrHMNrfiXS3z8yMfrUBraea8P4XFaftUEU2n8PiRq9r9bahtWZOcuRR4XN5VhUJG6xyqqiwGpbNYDoNasbe9BB673AuMnizHDPhRqlEihV1KmrV5WTU2y6lLLc/tVJuVfL6LNYMcjHRLGMMYZLmyljJq1KDZgQgHt2tUSzzIcVl2J8PEIYpV0upBB2vdXRlNiLjqOhBHUGg2YKhfOVVOR4vXe2mLpb8Qnj09e2q1/a9t6/TldxsMywCO7Azx+SZRYHUOj2HQOBfsL6gOlfpzV/0NjP7I/3hQZIq2vhxivmM7bbYcj85U6flVS1b3w3f59if7Af4q0Ee5z8KvhM0lk02ixDGaNt7EtvItz+sHLG3oynvUFhlKsGFrggi4BFwb7ggg/I7Vs/PuH8PjITDioxLGbGxuLEdGUggqeu4I6msk8Y8JzZdi3gnB2JKPbZ47+V1/wDn0IIoLz5Oc1Xx+rDY11OJF2jYKE8ROrCygLqX2tcdtiatSsVZHnMmExEeIhIEkTB1vuNuoYdwRcH2JrYPDXEMWOwseIgN0kF7HqrDZkb3U3B7bbXFB6c2/wA3l/s5P7hrFBrbWYRFoZFXcsjgD3KkCsb55w3isG+jFwSQne2pdjbrpYeVh7gmg5lKUoPoPpVj8YZHixgcBmmJ2nZkhII8zqgL4eVtt2KIQbm5ATbrUQ4T4UnzDErBhxu1yXIbSigficqp0i9h06kVevG/AE7wZRh/FfECGdIpH8Mbx6b+I4XYBEjK3JudW5JN6C0omuoJ2uAbV/dBSgUpXP4gzYYXCzYgjUIo3k09L6VJC+1zt9aDMXObMRNnWJKm4QpENrbxxqG/59VST4ccFqzCeTeyQFfrJIvXb0Q1VuPxrzSvLKdTyO8jtYC7uxZjYbC5J6Vfnw5ZGEwc+JN9U0nhj00RDqPm7sP4KC36+MLixr7Sgy3zm4M+wZgWjULBiLyxBRYKRbxEtYAWY3AGwDqKmnw6cVsfGwMhuFBniuTsLhZEFza1yrAC25c73qV89OG1xOVvLpvJhiJVIFzoJAlHy02Y/uCqC5f454c0wjRtoPjxIT/VdwrqfYqSPrQbCpSlAqlviQyFTFh8WAdSt9nY/wBRgzrfa+zBu/63vV01HOYXDYx2XTwEXbQXj3t96gJTc7Wvsb9iaCq/hoxAEmNT9Zlw7D5K0gP83X+dWZzD4AhzTDaGssyXaKXYENY2VjYnQSdx9RVQ/DjirZjPHt58OWBv3SVNh67OT/DWiaDLnA+dzZFm/h4olI9RhxCg3UruFlHY6Ws1xvbUO5FXJzuxa/oKe24kOHCkWI/p0e/ysp/MVz+e/BqYnAnFIPvsML3H60JYa1P7ty49LN61U+I5i+NkP2Ca5ljlhEbf7BQxtstvIVVdzciQehoIHWgPhvylBhcRiNP3jS+DrP8A5aorWX+Jt/kPSs/1qHkRhwuSxGx88k7H/wBQrcfRRQWFUX5hcDR5phDEx0yLd4pP2ZNJADbE6DtcD0HcCpRSgxTnOUS4XESQTrpkjYqw+XcHuCLEHuCKtT4feNPCnbAykBJi0kRPaYAXXc/rKvT1Uetd74geBvEiGYQjzxBUmAHWO9lf5qTY+x9qonLse8EySxHS8bK6t6MpuD+YoNtVzeIsoXE4WWFkR9aOoDgEaypCtuDaxsb9RauZwFxzDmmFEsXldbLLETuj+l7eZT1DDt6EECQYrVobR+LS2np+K23XbragxJNEUYqwIZSVIOxBBsQfrV18kOXmCxeCknxkAlbxmRNRawREQ7BWAN2Zuo/Vql8Xr8RvFvr1Nr1ddd/Nqv3vetV8oMrEGTYUXBLqZiR/tWLgHfqFKqf3aCVYHL4oUCQxpGg6IihQPkFFq9FKUClKUFaccc6ky7G/ZmwskmkKzSawmzC94wVPiC217jcEdqhPFfxDzTRmPAw+BqBBldg7WIt5AAApHqSflV45xkGGxaFMVDHKp7OoNvdT1U+4INRnA8msoikLjChjcEK7u6i3YKzWI9mvQZXhQySAbkswHqbk/wAzvWxuFOGIcvwq4fD6iil2u5BYlmLG5AF+tunQCo5lnJrL8Pj48Xhw6eGXYQk601lbKw1XYafMQLncjpap3QKUpQeTN8OkmHlSUXRo5FcXtdSpDAHttfesaZTlr4jExQxbNLIkaE32LsACbC+177elaI53Z5jUgTCYKGR/tIdZJI0diFBUeGNA21XIPtt3qLcouUeMhxiYzGL4CxaikZILuxUruAToUXPXc7bW3oLxwcbLGiyNrYKoZ7W1MBYtbtc3Nvev2pSgV8cbb9O/yr7US5p8TLgsrnfUVkkVoYrGzeJICAV/dF3/AIflQZo4a4lbL8xXEwgN4buNF7Bo2urLcdLqdjvYgHtWucpzSPEwRzQsGjkVXUj0I/kR0I9RWMMDlss7aYInla19KIzm1wL2UE2uQPqK1py2y54MqwsUkbxOkdmR7XDa2LdOxJJA7AigkWJhV0ZXAZWBVlIuCCLEEdwRWJJ1szAdASPyNbSzrMlw+GmncErFHJKwHUhFLED32rFcj3JJ7kmg/mtg8vMKI8pwSi3+bwtsLbugc7fNjv361j8C9bG4H1fozBh1ZGGHgUqwsQViVdwenSg7lKUoPzxECujI6hlYFWVgCCpFiCDsQR2rIXMDhf8AR+YTYcEFQdSWJJEb+ZAxIHmCkA+9bBqkPiPwmFVYJLD7W5C3u1/AQOel9I87jci5+hsEO5MccjAY3wpAvg4lo43c9UIuEYG9tOp979t+2+oKy9yY4EGYY0yS/wBBh9DuLkFnN/DTboLqST6LbvcahoM4c/eDlw2MXFRbJidRZfSZbaiLCwDAhvW+o1M/h34lEuDkwjt54HLoL/6qTfb5Sar/AL4rs898tWXJpHa94XikTfuX8M39fLI1Vv8ADh/pKf8A3Zv8aKg0XSlKBSlKBSlKBSlKBSlKBSlKBSlKBVN8b8pMyzPMXklxESYe4EdjIxVBYACM7aupJDAE36VclKCK8AcvYMqhZIiZJJNJllYAFio2CgfhUEsQNz5jcmvVxVx1gsuUHFy6GYMUjClmaw7Ko232ubC/epBUM425U4PM5FlnMscijRrjYC6jcKwdWGxJNwAdz1oKa4/52YjHpJh4UWHDPYHqZGUG/ma9lBsNgPa5qt0iZr6QTbc2F7D1NaVy74fsrjN5PHm9nkAH/SVT/PvU3yHhnC4JCmEhSFSbtpG7EdNTG7Na56na9BQ3IThnEHMhiGiZYY43PiMpUEuLKEJHmPU7dgfa+jaUoFKUoFZX4iwGPznNZmiw8hJkaNQUKBI4zoUSM2ykAebf8RNvStUUoIly44AjyrC6Adc0mlppOxYDZV2FlW5tffcnvUtpXnzEy+DJ4Gky6G8MN+HXpOnVYja9u4oKo+IviDRhIcKp3mfxHAbfw4+gK9bFyDf/AGf5VfyhzvEYfNYRhk8QzFYZF0k/dM6l226aQuq/Ty710s15V5/i5pJ8RAXlZhqLTQAna3ls+mwAA2sOlqtvlPywGWRGWchsVILMVJ0olwfCXs24BLW67DYXIWF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39" y="160338"/>
            <a:ext cx="8576121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056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2074</TotalTime>
  <Words>1531</Words>
  <Application>Microsoft Office PowerPoint</Application>
  <PresentationFormat>Presentación en pantalla (4:3)</PresentationFormat>
  <Paragraphs>289</Paragraphs>
  <Slides>47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Boticario</vt:lpstr>
      <vt:lpstr>Presentación de PowerPoint</vt:lpstr>
      <vt:lpstr>Guión Explicativo</vt:lpstr>
      <vt:lpstr>Contenido Temático</vt:lpstr>
      <vt:lpstr>PROCESO CIVIL UNIDAD DE COMPETENCIA II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ETAPAS DEL PROCESO EN GENERAL</vt:lpstr>
      <vt:lpstr>INSTRUCCIÓN</vt:lpstr>
      <vt:lpstr>ETAPA de juicio</vt:lpstr>
      <vt:lpstr>Presentación de PowerPoint</vt:lpstr>
      <vt:lpstr>Etapas del proceso civil EDUARDO J. COUTURE</vt:lpstr>
      <vt:lpstr>Eduardo pallares</vt:lpstr>
      <vt:lpstr>Niceto alcalá-zamora y castillo</vt:lpstr>
      <vt:lpstr>Carlos Arellano García</vt:lpstr>
      <vt:lpstr>Supresión de fases</vt:lpstr>
      <vt:lpstr>Etapas del proceso civil (perspectiva global)</vt:lpstr>
      <vt:lpstr>Actividad </vt:lpstr>
      <vt:lpstr>Etapa preliminar</vt:lpstr>
      <vt:lpstr>Presentación de PowerPoint</vt:lpstr>
      <vt:lpstr>Etapa preliminar</vt:lpstr>
      <vt:lpstr>Presentación de PowerPoint</vt:lpstr>
      <vt:lpstr>Actos prejudiciales</vt:lpstr>
      <vt:lpstr>Presentación de PowerPoint</vt:lpstr>
      <vt:lpstr>Los actos prejudiciales Son:</vt:lpstr>
      <vt:lpstr>MEDIOS preparatorios a juicio ordinario</vt:lpstr>
      <vt:lpstr>MEDIOS preparatorios a juicio ordinario</vt:lpstr>
      <vt:lpstr>Medios preparatorios a juicio a juicio arbitral</vt:lpstr>
      <vt:lpstr>Medios preparatorios a juicio a juicio arbitral</vt:lpstr>
      <vt:lpstr>Medidas cautelares (providencias precautorias)</vt:lpstr>
      <vt:lpstr>Medidas cautelares (providencias precautorias)</vt:lpstr>
      <vt:lpstr>Ejemplos</vt:lpstr>
      <vt:lpstr>Ejemplos</vt:lpstr>
      <vt:lpstr>Separación de personas como acto previo al juicio.</vt:lpstr>
      <vt:lpstr>Separación de personas como acto previo al juicio.</vt:lpstr>
      <vt:lpstr>Separación de personas como acto previo al juicio.</vt:lpstr>
      <vt:lpstr>Medios provocatorios</vt:lpstr>
      <vt:lpstr>Medios provocatorios</vt:lpstr>
      <vt:lpstr>Actos preliminares de la consignación</vt:lpstr>
      <vt:lpstr>Actos preliminares de la consignación</vt:lpstr>
      <vt:lpstr>Conclusión</vt:lpstr>
      <vt:lpstr>Actividad de evaluación</vt:lpstr>
      <vt:lpstr>Referencias bibliográficas</vt:lpstr>
      <vt:lpstr>LEGISLACIÓN</vt:lpstr>
      <vt:lpstr>Fin de la unidad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amaury</dc:creator>
  <cp:lastModifiedBy>RODRIGO</cp:lastModifiedBy>
  <cp:revision>49</cp:revision>
  <dcterms:created xsi:type="dcterms:W3CDTF">2013-02-08T17:26:37Z</dcterms:created>
  <dcterms:modified xsi:type="dcterms:W3CDTF">2015-10-02T23:34:31Z</dcterms:modified>
</cp:coreProperties>
</file>