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sldIdLst>
    <p:sldId id="317" r:id="rId2"/>
    <p:sldId id="318" r:id="rId3"/>
    <p:sldId id="319" r:id="rId4"/>
    <p:sldId id="320" r:id="rId5"/>
    <p:sldId id="321" r:id="rId6"/>
    <p:sldId id="322" r:id="rId7"/>
    <p:sldId id="349" r:id="rId8"/>
    <p:sldId id="323" r:id="rId9"/>
    <p:sldId id="328" r:id="rId10"/>
    <p:sldId id="329" r:id="rId11"/>
    <p:sldId id="330" r:id="rId12"/>
    <p:sldId id="289" r:id="rId13"/>
    <p:sldId id="331" r:id="rId14"/>
    <p:sldId id="350" r:id="rId15"/>
    <p:sldId id="314" r:id="rId16"/>
    <p:sldId id="335" r:id="rId17"/>
    <p:sldId id="334" r:id="rId18"/>
    <p:sldId id="332" r:id="rId19"/>
    <p:sldId id="336" r:id="rId20"/>
    <p:sldId id="315" r:id="rId21"/>
    <p:sldId id="337" r:id="rId22"/>
    <p:sldId id="333" r:id="rId23"/>
    <p:sldId id="338" r:id="rId24"/>
    <p:sldId id="347" r:id="rId25"/>
    <p:sldId id="351" r:id="rId26"/>
    <p:sldId id="348" r:id="rId27"/>
    <p:sldId id="304" r:id="rId28"/>
    <p:sldId id="305" r:id="rId29"/>
    <p:sldId id="306" r:id="rId30"/>
    <p:sldId id="307" r:id="rId31"/>
    <p:sldId id="284" r:id="rId32"/>
    <p:sldId id="339" r:id="rId33"/>
    <p:sldId id="340" r:id="rId34"/>
    <p:sldId id="303" r:id="rId35"/>
    <p:sldId id="290" r:id="rId36"/>
    <p:sldId id="286" r:id="rId37"/>
    <p:sldId id="352" r:id="rId38"/>
    <p:sldId id="341" r:id="rId39"/>
    <p:sldId id="282" r:id="rId40"/>
    <p:sldId id="357" r:id="rId41"/>
    <p:sldId id="358" r:id="rId42"/>
    <p:sldId id="359" r:id="rId43"/>
    <p:sldId id="353" r:id="rId44"/>
    <p:sldId id="342" r:id="rId45"/>
    <p:sldId id="310" r:id="rId46"/>
    <p:sldId id="343" r:id="rId47"/>
    <p:sldId id="311" r:id="rId48"/>
    <p:sldId id="344" r:id="rId49"/>
    <p:sldId id="316" r:id="rId50"/>
    <p:sldId id="346" r:id="rId51"/>
    <p:sldId id="355" r:id="rId52"/>
    <p:sldId id="300" r:id="rId53"/>
    <p:sldId id="354" r:id="rId54"/>
    <p:sldId id="356" r:id="rId55"/>
    <p:sldId id="360" r:id="rId5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4" autoAdjust="0"/>
    <p:restoredTop sz="86320" autoAdjust="0"/>
  </p:normalViewPr>
  <p:slideViewPr>
    <p:cSldViewPr>
      <p:cViewPr>
        <p:scale>
          <a:sx n="40" d="100"/>
          <a:sy n="40" d="100"/>
        </p:scale>
        <p:origin x="-1200" y="-307"/>
      </p:cViewPr>
      <p:guideLst>
        <p:guide orient="horz" pos="2160"/>
        <p:guide pos="2880"/>
      </p:guideLst>
    </p:cSldViewPr>
  </p:slideViewPr>
  <p:outlineViewPr>
    <p:cViewPr>
      <p:scale>
        <a:sx n="33" d="100"/>
        <a:sy n="33" d="100"/>
      </p:scale>
      <p:origin x="0" y="927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9AE00B-E5A1-44DA-AB0B-9928066EE3E5}" type="doc">
      <dgm:prSet loTypeId="urn:microsoft.com/office/officeart/2005/8/layout/hProcess3" loCatId="process" qsTypeId="urn:microsoft.com/office/officeart/2005/8/quickstyle/simple1" qsCatId="simple" csTypeId="urn:microsoft.com/office/officeart/2005/8/colors/accent1_2" csCatId="accent1" phldr="1"/>
      <dgm:spPr/>
      <dgm:t>
        <a:bodyPr/>
        <a:lstStyle/>
        <a:p>
          <a:endParaRPr lang="es-MX"/>
        </a:p>
      </dgm:t>
    </dgm:pt>
    <dgm:pt modelId="{99BBC8BF-783B-431B-B120-F1F6C6FB6087}">
      <dgm:prSet/>
      <dgm:spPr/>
      <dgm:t>
        <a:bodyPr/>
        <a:lstStyle/>
        <a:p>
          <a:pPr rtl="0"/>
          <a:endParaRPr lang="es-MX"/>
        </a:p>
      </dgm:t>
    </dgm:pt>
    <dgm:pt modelId="{C7FB1582-54E4-44F4-AB6E-32A7F7EE5149}" type="parTrans" cxnId="{4F7E3DB9-DF14-4D39-BD60-C3E4EAAEF277}">
      <dgm:prSet/>
      <dgm:spPr/>
      <dgm:t>
        <a:bodyPr/>
        <a:lstStyle/>
        <a:p>
          <a:endParaRPr lang="es-MX"/>
        </a:p>
      </dgm:t>
    </dgm:pt>
    <dgm:pt modelId="{89E0C148-E31B-4E09-AC49-4A51BD07250B}" type="sibTrans" cxnId="{4F7E3DB9-DF14-4D39-BD60-C3E4EAAEF277}">
      <dgm:prSet/>
      <dgm:spPr/>
      <dgm:t>
        <a:bodyPr/>
        <a:lstStyle/>
        <a:p>
          <a:endParaRPr lang="es-MX"/>
        </a:p>
      </dgm:t>
    </dgm:pt>
    <dgm:pt modelId="{CBF73B1A-02C0-49B1-8C18-0D1FEF4B1309}">
      <dgm:prSet custT="1"/>
      <dgm:spPr/>
      <dgm:t>
        <a:bodyPr/>
        <a:lstStyle/>
        <a:p>
          <a:pPr rtl="0"/>
          <a:r>
            <a:rPr lang="es-MX" sz="2400" dirty="0" smtClean="0">
              <a:solidFill>
                <a:srgbClr val="002060"/>
              </a:solidFill>
            </a:rPr>
            <a:t>La familia tiene la función social de ser el medio transmisor de </a:t>
          </a:r>
          <a:r>
            <a:rPr lang="es-MX" sz="2400" b="1" dirty="0" smtClean="0">
              <a:solidFill>
                <a:srgbClr val="002060"/>
              </a:solidFill>
            </a:rPr>
            <a:t>valores y modelos </a:t>
          </a:r>
          <a:r>
            <a:rPr lang="es-MX" sz="2400" dirty="0" smtClean="0">
              <a:solidFill>
                <a:srgbClr val="002060"/>
              </a:solidFill>
            </a:rPr>
            <a:t>de conducta considerados como válidos dentro de la sociedad. </a:t>
          </a:r>
          <a:endParaRPr lang="es-MX" sz="2400" dirty="0">
            <a:solidFill>
              <a:srgbClr val="002060"/>
            </a:solidFill>
          </a:endParaRPr>
        </a:p>
      </dgm:t>
    </dgm:pt>
    <dgm:pt modelId="{9DC0FB93-E4D7-43F1-BE1B-F6760D6F82E8}" type="parTrans" cxnId="{9388FA78-6293-4D65-AB97-F70B437F2CEA}">
      <dgm:prSet/>
      <dgm:spPr/>
      <dgm:t>
        <a:bodyPr/>
        <a:lstStyle/>
        <a:p>
          <a:endParaRPr lang="es-MX"/>
        </a:p>
      </dgm:t>
    </dgm:pt>
    <dgm:pt modelId="{88A93ACB-38A3-44C2-AC00-D28FEC055EED}" type="sibTrans" cxnId="{9388FA78-6293-4D65-AB97-F70B437F2CEA}">
      <dgm:prSet/>
      <dgm:spPr/>
      <dgm:t>
        <a:bodyPr/>
        <a:lstStyle/>
        <a:p>
          <a:endParaRPr lang="es-MX"/>
        </a:p>
      </dgm:t>
    </dgm:pt>
    <dgm:pt modelId="{2EA6337C-ED7E-4017-B759-61C4C1F027EB}" type="pres">
      <dgm:prSet presAssocID="{919AE00B-E5A1-44DA-AB0B-9928066EE3E5}" presName="Name0" presStyleCnt="0">
        <dgm:presLayoutVars>
          <dgm:dir/>
          <dgm:animLvl val="lvl"/>
          <dgm:resizeHandles val="exact"/>
        </dgm:presLayoutVars>
      </dgm:prSet>
      <dgm:spPr/>
      <dgm:t>
        <a:bodyPr/>
        <a:lstStyle/>
        <a:p>
          <a:endParaRPr lang="es-MX"/>
        </a:p>
      </dgm:t>
    </dgm:pt>
    <dgm:pt modelId="{C65D0DBF-2893-486C-B1FC-C21900DABDA7}" type="pres">
      <dgm:prSet presAssocID="{919AE00B-E5A1-44DA-AB0B-9928066EE3E5}" presName="dummy" presStyleCnt="0"/>
      <dgm:spPr/>
    </dgm:pt>
    <dgm:pt modelId="{F21256B7-2E9B-4E98-89CB-0B9E494977D5}" type="pres">
      <dgm:prSet presAssocID="{919AE00B-E5A1-44DA-AB0B-9928066EE3E5}" presName="linH" presStyleCnt="0"/>
      <dgm:spPr/>
    </dgm:pt>
    <dgm:pt modelId="{5CBB141B-CE49-4CC5-A853-7B251DBC89EA}" type="pres">
      <dgm:prSet presAssocID="{919AE00B-E5A1-44DA-AB0B-9928066EE3E5}" presName="padding1" presStyleCnt="0"/>
      <dgm:spPr/>
    </dgm:pt>
    <dgm:pt modelId="{F9C6821E-301F-4B0B-8921-D64AEC50297B}" type="pres">
      <dgm:prSet presAssocID="{99BBC8BF-783B-431B-B120-F1F6C6FB6087}" presName="linV" presStyleCnt="0"/>
      <dgm:spPr/>
    </dgm:pt>
    <dgm:pt modelId="{6A44E5B6-C051-459C-8EBB-DA354B9C61DB}" type="pres">
      <dgm:prSet presAssocID="{99BBC8BF-783B-431B-B120-F1F6C6FB6087}" presName="spVertical1" presStyleCnt="0"/>
      <dgm:spPr/>
    </dgm:pt>
    <dgm:pt modelId="{28AD4E73-3B09-4453-AEF5-E6E424AF6F47}" type="pres">
      <dgm:prSet presAssocID="{99BBC8BF-783B-431B-B120-F1F6C6FB6087}" presName="parTx" presStyleLbl="revTx" presStyleIdx="0" presStyleCnt="2">
        <dgm:presLayoutVars>
          <dgm:chMax val="0"/>
          <dgm:chPref val="0"/>
          <dgm:bulletEnabled val="1"/>
        </dgm:presLayoutVars>
      </dgm:prSet>
      <dgm:spPr/>
      <dgm:t>
        <a:bodyPr/>
        <a:lstStyle/>
        <a:p>
          <a:endParaRPr lang="es-MX"/>
        </a:p>
      </dgm:t>
    </dgm:pt>
    <dgm:pt modelId="{B8C26658-E4C2-455C-ACB8-72E6E5A6BB9D}" type="pres">
      <dgm:prSet presAssocID="{99BBC8BF-783B-431B-B120-F1F6C6FB6087}" presName="spVertical2" presStyleCnt="0"/>
      <dgm:spPr/>
    </dgm:pt>
    <dgm:pt modelId="{949E9E24-2E35-40F9-9C54-D04EDD8ABEA8}" type="pres">
      <dgm:prSet presAssocID="{99BBC8BF-783B-431B-B120-F1F6C6FB6087}" presName="spVertical3" presStyleCnt="0"/>
      <dgm:spPr/>
    </dgm:pt>
    <dgm:pt modelId="{74A731BC-8197-4E0E-B8B4-630195B4A0D9}" type="pres">
      <dgm:prSet presAssocID="{89E0C148-E31B-4E09-AC49-4A51BD07250B}" presName="space" presStyleCnt="0"/>
      <dgm:spPr/>
    </dgm:pt>
    <dgm:pt modelId="{913E2884-B701-4A4D-91CD-A08BCEC96246}" type="pres">
      <dgm:prSet presAssocID="{CBF73B1A-02C0-49B1-8C18-0D1FEF4B1309}" presName="linV" presStyleCnt="0"/>
      <dgm:spPr/>
    </dgm:pt>
    <dgm:pt modelId="{0D763D2D-815C-45CD-982D-31A6845DFB13}" type="pres">
      <dgm:prSet presAssocID="{CBF73B1A-02C0-49B1-8C18-0D1FEF4B1309}" presName="spVertical1" presStyleCnt="0"/>
      <dgm:spPr/>
    </dgm:pt>
    <dgm:pt modelId="{D00DBBC8-4D78-457E-AA8D-E3AD091DD209}" type="pres">
      <dgm:prSet presAssocID="{CBF73B1A-02C0-49B1-8C18-0D1FEF4B1309}" presName="parTx" presStyleLbl="revTx" presStyleIdx="1" presStyleCnt="2" custScaleX="253549" custScaleY="133774" custLinFactNeighborX="-62685" custLinFactNeighborY="39225">
        <dgm:presLayoutVars>
          <dgm:chMax val="0"/>
          <dgm:chPref val="0"/>
          <dgm:bulletEnabled val="1"/>
        </dgm:presLayoutVars>
      </dgm:prSet>
      <dgm:spPr/>
      <dgm:t>
        <a:bodyPr/>
        <a:lstStyle/>
        <a:p>
          <a:endParaRPr lang="es-MX"/>
        </a:p>
      </dgm:t>
    </dgm:pt>
    <dgm:pt modelId="{0180CBAF-89A7-43A4-B300-CBB15A2C98DC}" type="pres">
      <dgm:prSet presAssocID="{CBF73B1A-02C0-49B1-8C18-0D1FEF4B1309}" presName="spVertical2" presStyleCnt="0"/>
      <dgm:spPr/>
    </dgm:pt>
    <dgm:pt modelId="{38D3D18C-1070-4F7B-95AB-BE613EA528FC}" type="pres">
      <dgm:prSet presAssocID="{CBF73B1A-02C0-49B1-8C18-0D1FEF4B1309}" presName="spVertical3" presStyleCnt="0"/>
      <dgm:spPr/>
    </dgm:pt>
    <dgm:pt modelId="{E5925D05-BC7C-4177-AA9A-E2494BA22348}" type="pres">
      <dgm:prSet presAssocID="{919AE00B-E5A1-44DA-AB0B-9928066EE3E5}" presName="padding2" presStyleCnt="0"/>
      <dgm:spPr/>
    </dgm:pt>
    <dgm:pt modelId="{9FE08155-CDB8-44A2-B6C2-ADF4529CCF8F}" type="pres">
      <dgm:prSet presAssocID="{919AE00B-E5A1-44DA-AB0B-9928066EE3E5}" presName="negArrow" presStyleCnt="0"/>
      <dgm:spPr/>
    </dgm:pt>
    <dgm:pt modelId="{122F8A12-7E0F-4B52-85C0-DEE73B15D3A2}" type="pres">
      <dgm:prSet presAssocID="{919AE00B-E5A1-44DA-AB0B-9928066EE3E5}" presName="backgroundArrow" presStyleLbl="node1" presStyleIdx="0" presStyleCnt="1" custScaleY="137523"/>
      <dgm:spPr>
        <a:solidFill>
          <a:schemeClr val="accent3"/>
        </a:solidFill>
      </dgm:spPr>
      <dgm:t>
        <a:bodyPr/>
        <a:lstStyle/>
        <a:p>
          <a:endParaRPr lang="es-MX"/>
        </a:p>
      </dgm:t>
    </dgm:pt>
  </dgm:ptLst>
  <dgm:cxnLst>
    <dgm:cxn modelId="{A3A129EC-449A-4DB5-BE4E-F26FBD63FECA}" type="presOf" srcId="{919AE00B-E5A1-44DA-AB0B-9928066EE3E5}" destId="{2EA6337C-ED7E-4017-B759-61C4C1F027EB}" srcOrd="0" destOrd="0" presId="urn:microsoft.com/office/officeart/2005/8/layout/hProcess3"/>
    <dgm:cxn modelId="{9388FA78-6293-4D65-AB97-F70B437F2CEA}" srcId="{919AE00B-E5A1-44DA-AB0B-9928066EE3E5}" destId="{CBF73B1A-02C0-49B1-8C18-0D1FEF4B1309}" srcOrd="1" destOrd="0" parTransId="{9DC0FB93-E4D7-43F1-BE1B-F6760D6F82E8}" sibTransId="{88A93ACB-38A3-44C2-AC00-D28FEC055EED}"/>
    <dgm:cxn modelId="{4F7E3DB9-DF14-4D39-BD60-C3E4EAAEF277}" srcId="{919AE00B-E5A1-44DA-AB0B-9928066EE3E5}" destId="{99BBC8BF-783B-431B-B120-F1F6C6FB6087}" srcOrd="0" destOrd="0" parTransId="{C7FB1582-54E4-44F4-AB6E-32A7F7EE5149}" sibTransId="{89E0C148-E31B-4E09-AC49-4A51BD07250B}"/>
    <dgm:cxn modelId="{6F176577-E912-4685-8A27-2A0AFE87E674}" type="presOf" srcId="{CBF73B1A-02C0-49B1-8C18-0D1FEF4B1309}" destId="{D00DBBC8-4D78-457E-AA8D-E3AD091DD209}" srcOrd="0" destOrd="0" presId="urn:microsoft.com/office/officeart/2005/8/layout/hProcess3"/>
    <dgm:cxn modelId="{098231BE-5014-440D-81AD-7622584A08ED}" type="presOf" srcId="{99BBC8BF-783B-431B-B120-F1F6C6FB6087}" destId="{28AD4E73-3B09-4453-AEF5-E6E424AF6F47}" srcOrd="0" destOrd="0" presId="urn:microsoft.com/office/officeart/2005/8/layout/hProcess3"/>
    <dgm:cxn modelId="{6CABDC0B-002F-42AE-B746-C15FEEF19CF0}" type="presParOf" srcId="{2EA6337C-ED7E-4017-B759-61C4C1F027EB}" destId="{C65D0DBF-2893-486C-B1FC-C21900DABDA7}" srcOrd="0" destOrd="0" presId="urn:microsoft.com/office/officeart/2005/8/layout/hProcess3"/>
    <dgm:cxn modelId="{6066A935-7CC9-4B56-899C-E02BA8FDA27E}" type="presParOf" srcId="{2EA6337C-ED7E-4017-B759-61C4C1F027EB}" destId="{F21256B7-2E9B-4E98-89CB-0B9E494977D5}" srcOrd="1" destOrd="0" presId="urn:microsoft.com/office/officeart/2005/8/layout/hProcess3"/>
    <dgm:cxn modelId="{3739ADF3-D642-4335-9E9C-E546C13ADB41}" type="presParOf" srcId="{F21256B7-2E9B-4E98-89CB-0B9E494977D5}" destId="{5CBB141B-CE49-4CC5-A853-7B251DBC89EA}" srcOrd="0" destOrd="0" presId="urn:microsoft.com/office/officeart/2005/8/layout/hProcess3"/>
    <dgm:cxn modelId="{9A26FB3F-12CF-485D-B988-01B8B24E505A}" type="presParOf" srcId="{F21256B7-2E9B-4E98-89CB-0B9E494977D5}" destId="{F9C6821E-301F-4B0B-8921-D64AEC50297B}" srcOrd="1" destOrd="0" presId="urn:microsoft.com/office/officeart/2005/8/layout/hProcess3"/>
    <dgm:cxn modelId="{1FAD9795-A7AF-4F62-A546-FF680CC14E5B}" type="presParOf" srcId="{F9C6821E-301F-4B0B-8921-D64AEC50297B}" destId="{6A44E5B6-C051-459C-8EBB-DA354B9C61DB}" srcOrd="0" destOrd="0" presId="urn:microsoft.com/office/officeart/2005/8/layout/hProcess3"/>
    <dgm:cxn modelId="{14176DBF-EAC0-47F7-BFFA-C789B5363F71}" type="presParOf" srcId="{F9C6821E-301F-4B0B-8921-D64AEC50297B}" destId="{28AD4E73-3B09-4453-AEF5-E6E424AF6F47}" srcOrd="1" destOrd="0" presId="urn:microsoft.com/office/officeart/2005/8/layout/hProcess3"/>
    <dgm:cxn modelId="{4FFA37BC-74F6-4BE8-8A69-04BEB1716810}" type="presParOf" srcId="{F9C6821E-301F-4B0B-8921-D64AEC50297B}" destId="{B8C26658-E4C2-455C-ACB8-72E6E5A6BB9D}" srcOrd="2" destOrd="0" presId="urn:microsoft.com/office/officeart/2005/8/layout/hProcess3"/>
    <dgm:cxn modelId="{F589D1B5-906D-453D-9A2E-3CB63FDE01A3}" type="presParOf" srcId="{F9C6821E-301F-4B0B-8921-D64AEC50297B}" destId="{949E9E24-2E35-40F9-9C54-D04EDD8ABEA8}" srcOrd="3" destOrd="0" presId="urn:microsoft.com/office/officeart/2005/8/layout/hProcess3"/>
    <dgm:cxn modelId="{0C29805E-38B5-46FF-8D53-DE0E693A05A1}" type="presParOf" srcId="{F21256B7-2E9B-4E98-89CB-0B9E494977D5}" destId="{74A731BC-8197-4E0E-B8B4-630195B4A0D9}" srcOrd="2" destOrd="0" presId="urn:microsoft.com/office/officeart/2005/8/layout/hProcess3"/>
    <dgm:cxn modelId="{D1CC403C-3DBC-4E23-8EE0-AC18E878829A}" type="presParOf" srcId="{F21256B7-2E9B-4E98-89CB-0B9E494977D5}" destId="{913E2884-B701-4A4D-91CD-A08BCEC96246}" srcOrd="3" destOrd="0" presId="urn:microsoft.com/office/officeart/2005/8/layout/hProcess3"/>
    <dgm:cxn modelId="{3A4B4168-2454-447F-BFD8-930FFD9268D5}" type="presParOf" srcId="{913E2884-B701-4A4D-91CD-A08BCEC96246}" destId="{0D763D2D-815C-45CD-982D-31A6845DFB13}" srcOrd="0" destOrd="0" presId="urn:microsoft.com/office/officeart/2005/8/layout/hProcess3"/>
    <dgm:cxn modelId="{79D0498B-BC69-47EE-863D-9E5F9A32D12B}" type="presParOf" srcId="{913E2884-B701-4A4D-91CD-A08BCEC96246}" destId="{D00DBBC8-4D78-457E-AA8D-E3AD091DD209}" srcOrd="1" destOrd="0" presId="urn:microsoft.com/office/officeart/2005/8/layout/hProcess3"/>
    <dgm:cxn modelId="{E4A38226-6847-487C-8965-C7996A777E74}" type="presParOf" srcId="{913E2884-B701-4A4D-91CD-A08BCEC96246}" destId="{0180CBAF-89A7-43A4-B300-CBB15A2C98DC}" srcOrd="2" destOrd="0" presId="urn:microsoft.com/office/officeart/2005/8/layout/hProcess3"/>
    <dgm:cxn modelId="{28D3EE2B-442B-4D2A-BF56-8579272A6468}" type="presParOf" srcId="{913E2884-B701-4A4D-91CD-A08BCEC96246}" destId="{38D3D18C-1070-4F7B-95AB-BE613EA528FC}" srcOrd="3" destOrd="0" presId="urn:microsoft.com/office/officeart/2005/8/layout/hProcess3"/>
    <dgm:cxn modelId="{7A699479-C142-445D-88F1-75FB58CAE8A0}" type="presParOf" srcId="{F21256B7-2E9B-4E98-89CB-0B9E494977D5}" destId="{E5925D05-BC7C-4177-AA9A-E2494BA22348}" srcOrd="4" destOrd="0" presId="urn:microsoft.com/office/officeart/2005/8/layout/hProcess3"/>
    <dgm:cxn modelId="{26C93B58-D65C-4340-BAC1-44D9E5CB9D13}" type="presParOf" srcId="{F21256B7-2E9B-4E98-89CB-0B9E494977D5}" destId="{9FE08155-CDB8-44A2-B6C2-ADF4529CCF8F}" srcOrd="5" destOrd="0" presId="urn:microsoft.com/office/officeart/2005/8/layout/hProcess3"/>
    <dgm:cxn modelId="{265365D5-B14A-4405-A34D-DABE51F6B398}" type="presParOf" srcId="{F21256B7-2E9B-4E98-89CB-0B9E494977D5}" destId="{122F8A12-7E0F-4B52-85C0-DEE73B15D3A2}" srcOrd="6"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A0F871-0C23-43AF-B52A-0C18879A74E3}" type="doc">
      <dgm:prSet loTypeId="urn:microsoft.com/office/officeart/2005/8/layout/pyramid2" loCatId="pyramid" qsTypeId="urn:microsoft.com/office/officeart/2005/8/quickstyle/simple1" qsCatId="simple" csTypeId="urn:microsoft.com/office/officeart/2005/8/colors/accent1_2" csCatId="accent1"/>
      <dgm:spPr/>
      <dgm:t>
        <a:bodyPr/>
        <a:lstStyle/>
        <a:p>
          <a:endParaRPr lang="es-MX"/>
        </a:p>
      </dgm:t>
    </dgm:pt>
    <dgm:pt modelId="{99057BD1-22BC-4171-B8EF-06BF05AC7EDC}">
      <dgm:prSet/>
      <dgm:spPr/>
      <dgm:t>
        <a:bodyPr/>
        <a:lstStyle/>
        <a:p>
          <a:pPr rtl="0"/>
          <a:r>
            <a:rPr lang="es-MX" smtClean="0">
              <a:solidFill>
                <a:srgbClr val="002060"/>
              </a:solidFill>
            </a:rPr>
            <a:t>El Grupo familiar</a:t>
          </a:r>
          <a:endParaRPr lang="es-MX">
            <a:solidFill>
              <a:srgbClr val="002060"/>
            </a:solidFill>
          </a:endParaRPr>
        </a:p>
      </dgm:t>
    </dgm:pt>
    <dgm:pt modelId="{63EC3C08-83BD-4B9D-8A1A-47E28E708E8B}" type="parTrans" cxnId="{3F8ADD48-48B2-4A8D-B6EB-1DB141A251A3}">
      <dgm:prSet/>
      <dgm:spPr/>
      <dgm:t>
        <a:bodyPr/>
        <a:lstStyle/>
        <a:p>
          <a:endParaRPr lang="es-MX">
            <a:solidFill>
              <a:srgbClr val="002060"/>
            </a:solidFill>
          </a:endParaRPr>
        </a:p>
      </dgm:t>
    </dgm:pt>
    <dgm:pt modelId="{56210D8F-E6B8-411E-90F4-26FBD784DEBA}" type="sibTrans" cxnId="{3F8ADD48-48B2-4A8D-B6EB-1DB141A251A3}">
      <dgm:prSet/>
      <dgm:spPr/>
      <dgm:t>
        <a:bodyPr/>
        <a:lstStyle/>
        <a:p>
          <a:endParaRPr lang="es-MX">
            <a:solidFill>
              <a:srgbClr val="002060"/>
            </a:solidFill>
          </a:endParaRPr>
        </a:p>
      </dgm:t>
    </dgm:pt>
    <dgm:pt modelId="{A2643D20-DD94-4304-AA0F-BD9FE7685872}">
      <dgm:prSet/>
      <dgm:spPr/>
      <dgm:t>
        <a:bodyPr/>
        <a:lstStyle/>
        <a:p>
          <a:pPr rtl="0"/>
          <a:r>
            <a:rPr lang="es-MX" smtClean="0">
              <a:solidFill>
                <a:srgbClr val="002060"/>
              </a:solidFill>
            </a:rPr>
            <a:t>El generador de violencia</a:t>
          </a:r>
          <a:endParaRPr lang="es-MX">
            <a:solidFill>
              <a:srgbClr val="002060"/>
            </a:solidFill>
          </a:endParaRPr>
        </a:p>
      </dgm:t>
    </dgm:pt>
    <dgm:pt modelId="{215EF3A2-23F5-4B69-AF08-E9050689C93C}" type="parTrans" cxnId="{B23CFA09-B553-4C82-8371-D73CC4C6DFC3}">
      <dgm:prSet/>
      <dgm:spPr/>
      <dgm:t>
        <a:bodyPr/>
        <a:lstStyle/>
        <a:p>
          <a:endParaRPr lang="es-MX">
            <a:solidFill>
              <a:srgbClr val="002060"/>
            </a:solidFill>
          </a:endParaRPr>
        </a:p>
      </dgm:t>
    </dgm:pt>
    <dgm:pt modelId="{9D808705-9936-4083-9547-A01BEB7FB15E}" type="sibTrans" cxnId="{B23CFA09-B553-4C82-8371-D73CC4C6DFC3}">
      <dgm:prSet/>
      <dgm:spPr/>
      <dgm:t>
        <a:bodyPr/>
        <a:lstStyle/>
        <a:p>
          <a:endParaRPr lang="es-MX">
            <a:solidFill>
              <a:srgbClr val="002060"/>
            </a:solidFill>
          </a:endParaRPr>
        </a:p>
      </dgm:t>
    </dgm:pt>
    <dgm:pt modelId="{3A04C360-8ABE-492A-B8D9-ADFA36DCBE18}">
      <dgm:prSet/>
      <dgm:spPr/>
      <dgm:t>
        <a:bodyPr/>
        <a:lstStyle/>
        <a:p>
          <a:pPr rtl="0"/>
          <a:r>
            <a:rPr lang="es-MX" smtClean="0">
              <a:solidFill>
                <a:srgbClr val="002060"/>
              </a:solidFill>
            </a:rPr>
            <a:t>El receptor de violencia</a:t>
          </a:r>
          <a:endParaRPr lang="es-MX">
            <a:solidFill>
              <a:srgbClr val="002060"/>
            </a:solidFill>
          </a:endParaRPr>
        </a:p>
      </dgm:t>
    </dgm:pt>
    <dgm:pt modelId="{A628F11C-2F16-4092-B742-960C33FE0125}" type="parTrans" cxnId="{2C41EAC1-F5CB-485D-BDB4-4DEE28DA65AB}">
      <dgm:prSet/>
      <dgm:spPr/>
      <dgm:t>
        <a:bodyPr/>
        <a:lstStyle/>
        <a:p>
          <a:endParaRPr lang="es-MX">
            <a:solidFill>
              <a:srgbClr val="002060"/>
            </a:solidFill>
          </a:endParaRPr>
        </a:p>
      </dgm:t>
    </dgm:pt>
    <dgm:pt modelId="{F339D740-878D-453E-8E48-A2B2DFFC254A}" type="sibTrans" cxnId="{2C41EAC1-F5CB-485D-BDB4-4DEE28DA65AB}">
      <dgm:prSet/>
      <dgm:spPr/>
      <dgm:t>
        <a:bodyPr/>
        <a:lstStyle/>
        <a:p>
          <a:endParaRPr lang="es-MX">
            <a:solidFill>
              <a:srgbClr val="002060"/>
            </a:solidFill>
          </a:endParaRPr>
        </a:p>
      </dgm:t>
    </dgm:pt>
    <dgm:pt modelId="{9B31C8D7-55F0-486E-8F45-B27CB83A8C9A}" type="pres">
      <dgm:prSet presAssocID="{EAA0F871-0C23-43AF-B52A-0C18879A74E3}" presName="compositeShape" presStyleCnt="0">
        <dgm:presLayoutVars>
          <dgm:dir/>
          <dgm:resizeHandles/>
        </dgm:presLayoutVars>
      </dgm:prSet>
      <dgm:spPr/>
      <dgm:t>
        <a:bodyPr/>
        <a:lstStyle/>
        <a:p>
          <a:endParaRPr lang="es-MX"/>
        </a:p>
      </dgm:t>
    </dgm:pt>
    <dgm:pt modelId="{811682AA-D39B-42CD-80DF-992AA8DB9D90}" type="pres">
      <dgm:prSet presAssocID="{EAA0F871-0C23-43AF-B52A-0C18879A74E3}" presName="pyramid" presStyleLbl="node1" presStyleIdx="0" presStyleCnt="1"/>
      <dgm:spPr/>
    </dgm:pt>
    <dgm:pt modelId="{88D607CC-62AA-4381-B87E-34780D4EEA7E}" type="pres">
      <dgm:prSet presAssocID="{EAA0F871-0C23-43AF-B52A-0C18879A74E3}" presName="theList" presStyleCnt="0"/>
      <dgm:spPr/>
    </dgm:pt>
    <dgm:pt modelId="{375E80DA-162F-4E4A-B8D3-61BDF8B5B617}" type="pres">
      <dgm:prSet presAssocID="{99057BD1-22BC-4171-B8EF-06BF05AC7EDC}" presName="aNode" presStyleLbl="fgAcc1" presStyleIdx="0" presStyleCnt="3">
        <dgm:presLayoutVars>
          <dgm:bulletEnabled val="1"/>
        </dgm:presLayoutVars>
      </dgm:prSet>
      <dgm:spPr/>
      <dgm:t>
        <a:bodyPr/>
        <a:lstStyle/>
        <a:p>
          <a:endParaRPr lang="es-MX"/>
        </a:p>
      </dgm:t>
    </dgm:pt>
    <dgm:pt modelId="{110C5883-5DEE-4CCD-8A50-EF0785C11C34}" type="pres">
      <dgm:prSet presAssocID="{99057BD1-22BC-4171-B8EF-06BF05AC7EDC}" presName="aSpace" presStyleCnt="0"/>
      <dgm:spPr/>
    </dgm:pt>
    <dgm:pt modelId="{16EBCDF0-95B4-4E65-ABAE-21BADAAD9021}" type="pres">
      <dgm:prSet presAssocID="{A2643D20-DD94-4304-AA0F-BD9FE7685872}" presName="aNode" presStyleLbl="fgAcc1" presStyleIdx="1" presStyleCnt="3">
        <dgm:presLayoutVars>
          <dgm:bulletEnabled val="1"/>
        </dgm:presLayoutVars>
      </dgm:prSet>
      <dgm:spPr/>
      <dgm:t>
        <a:bodyPr/>
        <a:lstStyle/>
        <a:p>
          <a:endParaRPr lang="es-MX"/>
        </a:p>
      </dgm:t>
    </dgm:pt>
    <dgm:pt modelId="{258CCF91-8C96-4B61-9EDF-B7B4DF5365B6}" type="pres">
      <dgm:prSet presAssocID="{A2643D20-DD94-4304-AA0F-BD9FE7685872}" presName="aSpace" presStyleCnt="0"/>
      <dgm:spPr/>
    </dgm:pt>
    <dgm:pt modelId="{AA1806B5-FC7C-43C8-95FA-A826D48A493B}" type="pres">
      <dgm:prSet presAssocID="{3A04C360-8ABE-492A-B8D9-ADFA36DCBE18}" presName="aNode" presStyleLbl="fgAcc1" presStyleIdx="2" presStyleCnt="3">
        <dgm:presLayoutVars>
          <dgm:bulletEnabled val="1"/>
        </dgm:presLayoutVars>
      </dgm:prSet>
      <dgm:spPr/>
      <dgm:t>
        <a:bodyPr/>
        <a:lstStyle/>
        <a:p>
          <a:endParaRPr lang="es-MX"/>
        </a:p>
      </dgm:t>
    </dgm:pt>
    <dgm:pt modelId="{85EFF65D-EBB5-4483-B5FC-76EB90A3D356}" type="pres">
      <dgm:prSet presAssocID="{3A04C360-8ABE-492A-B8D9-ADFA36DCBE18}" presName="aSpace" presStyleCnt="0"/>
      <dgm:spPr/>
    </dgm:pt>
  </dgm:ptLst>
  <dgm:cxnLst>
    <dgm:cxn modelId="{B81030AF-4245-4457-A533-C7CE21BC66DD}" type="presOf" srcId="{99057BD1-22BC-4171-B8EF-06BF05AC7EDC}" destId="{375E80DA-162F-4E4A-B8D3-61BDF8B5B617}" srcOrd="0" destOrd="0" presId="urn:microsoft.com/office/officeart/2005/8/layout/pyramid2"/>
    <dgm:cxn modelId="{29816718-077F-49C8-A185-81925E250FD3}" type="presOf" srcId="{EAA0F871-0C23-43AF-B52A-0C18879A74E3}" destId="{9B31C8D7-55F0-486E-8F45-B27CB83A8C9A}" srcOrd="0" destOrd="0" presId="urn:microsoft.com/office/officeart/2005/8/layout/pyramid2"/>
    <dgm:cxn modelId="{2C41EAC1-F5CB-485D-BDB4-4DEE28DA65AB}" srcId="{EAA0F871-0C23-43AF-B52A-0C18879A74E3}" destId="{3A04C360-8ABE-492A-B8D9-ADFA36DCBE18}" srcOrd="2" destOrd="0" parTransId="{A628F11C-2F16-4092-B742-960C33FE0125}" sibTransId="{F339D740-878D-453E-8E48-A2B2DFFC254A}"/>
    <dgm:cxn modelId="{B23CFA09-B553-4C82-8371-D73CC4C6DFC3}" srcId="{EAA0F871-0C23-43AF-B52A-0C18879A74E3}" destId="{A2643D20-DD94-4304-AA0F-BD9FE7685872}" srcOrd="1" destOrd="0" parTransId="{215EF3A2-23F5-4B69-AF08-E9050689C93C}" sibTransId="{9D808705-9936-4083-9547-A01BEB7FB15E}"/>
    <dgm:cxn modelId="{2006CC12-679D-481F-8364-7C260C516196}" type="presOf" srcId="{A2643D20-DD94-4304-AA0F-BD9FE7685872}" destId="{16EBCDF0-95B4-4E65-ABAE-21BADAAD9021}" srcOrd="0" destOrd="0" presId="urn:microsoft.com/office/officeart/2005/8/layout/pyramid2"/>
    <dgm:cxn modelId="{3F8ADD48-48B2-4A8D-B6EB-1DB141A251A3}" srcId="{EAA0F871-0C23-43AF-B52A-0C18879A74E3}" destId="{99057BD1-22BC-4171-B8EF-06BF05AC7EDC}" srcOrd="0" destOrd="0" parTransId="{63EC3C08-83BD-4B9D-8A1A-47E28E708E8B}" sibTransId="{56210D8F-E6B8-411E-90F4-26FBD784DEBA}"/>
    <dgm:cxn modelId="{76EF44B5-501F-447D-B088-41A9108CE8F8}" type="presOf" srcId="{3A04C360-8ABE-492A-B8D9-ADFA36DCBE18}" destId="{AA1806B5-FC7C-43C8-95FA-A826D48A493B}" srcOrd="0" destOrd="0" presId="urn:microsoft.com/office/officeart/2005/8/layout/pyramid2"/>
    <dgm:cxn modelId="{DD315055-93FA-4548-B640-D4A4F7C1E0D1}" type="presParOf" srcId="{9B31C8D7-55F0-486E-8F45-B27CB83A8C9A}" destId="{811682AA-D39B-42CD-80DF-992AA8DB9D90}" srcOrd="0" destOrd="0" presId="urn:microsoft.com/office/officeart/2005/8/layout/pyramid2"/>
    <dgm:cxn modelId="{F6D36B5C-4D6A-4721-9091-4460C6263B67}" type="presParOf" srcId="{9B31C8D7-55F0-486E-8F45-B27CB83A8C9A}" destId="{88D607CC-62AA-4381-B87E-34780D4EEA7E}" srcOrd="1" destOrd="0" presId="urn:microsoft.com/office/officeart/2005/8/layout/pyramid2"/>
    <dgm:cxn modelId="{C9403A15-03CF-4EDE-9098-B243BE67D07E}" type="presParOf" srcId="{88D607CC-62AA-4381-B87E-34780D4EEA7E}" destId="{375E80DA-162F-4E4A-B8D3-61BDF8B5B617}" srcOrd="0" destOrd="0" presId="urn:microsoft.com/office/officeart/2005/8/layout/pyramid2"/>
    <dgm:cxn modelId="{3FA07A9C-5DCF-4108-8713-4A24475320B1}" type="presParOf" srcId="{88D607CC-62AA-4381-B87E-34780D4EEA7E}" destId="{110C5883-5DEE-4CCD-8A50-EF0785C11C34}" srcOrd="1" destOrd="0" presId="urn:microsoft.com/office/officeart/2005/8/layout/pyramid2"/>
    <dgm:cxn modelId="{9A74B862-9BA5-4599-80FD-8221903F4E24}" type="presParOf" srcId="{88D607CC-62AA-4381-B87E-34780D4EEA7E}" destId="{16EBCDF0-95B4-4E65-ABAE-21BADAAD9021}" srcOrd="2" destOrd="0" presId="urn:microsoft.com/office/officeart/2005/8/layout/pyramid2"/>
    <dgm:cxn modelId="{E323C7ED-84F2-468F-80EA-A68ABA9AA553}" type="presParOf" srcId="{88D607CC-62AA-4381-B87E-34780D4EEA7E}" destId="{258CCF91-8C96-4B61-9EDF-B7B4DF5365B6}" srcOrd="3" destOrd="0" presId="urn:microsoft.com/office/officeart/2005/8/layout/pyramid2"/>
    <dgm:cxn modelId="{CE4A6C14-B760-40D0-9F63-7A6BF657AFBC}" type="presParOf" srcId="{88D607CC-62AA-4381-B87E-34780D4EEA7E}" destId="{AA1806B5-FC7C-43C8-95FA-A826D48A493B}" srcOrd="4" destOrd="0" presId="urn:microsoft.com/office/officeart/2005/8/layout/pyramid2"/>
    <dgm:cxn modelId="{CBC2E3CC-CD0B-4464-B455-0CB8EB164692}" type="presParOf" srcId="{88D607CC-62AA-4381-B87E-34780D4EEA7E}" destId="{85EFF65D-EBB5-4483-B5FC-76EB90A3D356}"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673DABB-7B44-433F-83D9-A7245F4C85B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MX"/>
        </a:p>
      </dgm:t>
    </dgm:pt>
    <dgm:pt modelId="{F947B712-B845-446D-8D75-1C1BE0C49DB9}">
      <dgm:prSet phldrT="[Texto]"/>
      <dgm:spPr/>
      <dgm:t>
        <a:bodyPr/>
        <a:lstStyle/>
        <a:p>
          <a:r>
            <a:rPr lang="es-MX" dirty="0" smtClean="0">
              <a:solidFill>
                <a:schemeClr val="bg1"/>
              </a:solidFill>
            </a:rPr>
            <a:t>Violencia psicológica</a:t>
          </a:r>
          <a:endParaRPr lang="es-MX" dirty="0"/>
        </a:p>
      </dgm:t>
    </dgm:pt>
    <dgm:pt modelId="{9ABD0209-5E28-4682-B2FF-7909F1166EBF}" type="parTrans" cxnId="{17AAA470-08CB-4E42-A130-4D19A4F1024A}">
      <dgm:prSet/>
      <dgm:spPr/>
      <dgm:t>
        <a:bodyPr/>
        <a:lstStyle/>
        <a:p>
          <a:endParaRPr lang="es-MX"/>
        </a:p>
      </dgm:t>
    </dgm:pt>
    <dgm:pt modelId="{BD3D5CF8-5B60-40AE-AA89-F9ED61FD06C3}" type="sibTrans" cxnId="{17AAA470-08CB-4E42-A130-4D19A4F1024A}">
      <dgm:prSet/>
      <dgm:spPr/>
      <dgm:t>
        <a:bodyPr/>
        <a:lstStyle/>
        <a:p>
          <a:endParaRPr lang="es-MX"/>
        </a:p>
      </dgm:t>
    </dgm:pt>
    <dgm:pt modelId="{4B16521A-6E8B-4519-B640-A067299DB01D}">
      <dgm:prSet phldrT="[Texto]"/>
      <dgm:spPr/>
      <dgm:t>
        <a:bodyPr/>
        <a:lstStyle/>
        <a:p>
          <a:r>
            <a:rPr lang="es-MX" dirty="0" smtClean="0">
              <a:solidFill>
                <a:schemeClr val="bg1"/>
              </a:solidFill>
            </a:rPr>
            <a:t>Violencia física</a:t>
          </a:r>
          <a:endParaRPr lang="es-MX" dirty="0"/>
        </a:p>
      </dgm:t>
    </dgm:pt>
    <dgm:pt modelId="{6EE1D3FB-AD79-4E39-8435-B702A4632BBB}" type="parTrans" cxnId="{E7E14556-54EA-432C-8136-62518CB34B33}">
      <dgm:prSet/>
      <dgm:spPr/>
      <dgm:t>
        <a:bodyPr/>
        <a:lstStyle/>
        <a:p>
          <a:endParaRPr lang="es-MX"/>
        </a:p>
      </dgm:t>
    </dgm:pt>
    <dgm:pt modelId="{50A27DCA-347C-4ACA-B696-402AA39CA99C}" type="sibTrans" cxnId="{E7E14556-54EA-432C-8136-62518CB34B33}">
      <dgm:prSet/>
      <dgm:spPr/>
      <dgm:t>
        <a:bodyPr/>
        <a:lstStyle/>
        <a:p>
          <a:endParaRPr lang="es-MX"/>
        </a:p>
      </dgm:t>
    </dgm:pt>
    <dgm:pt modelId="{5CABBCF9-4D7C-4D62-AB1A-2E97FDB31C15}">
      <dgm:prSet phldrT="[Texto]"/>
      <dgm:spPr/>
      <dgm:t>
        <a:bodyPr/>
        <a:lstStyle/>
        <a:p>
          <a:r>
            <a:rPr lang="es-MX" dirty="0" smtClean="0">
              <a:solidFill>
                <a:schemeClr val="bg1"/>
              </a:solidFill>
            </a:rPr>
            <a:t>Violencia patrimonial</a:t>
          </a:r>
          <a:endParaRPr lang="es-MX" dirty="0"/>
        </a:p>
      </dgm:t>
    </dgm:pt>
    <dgm:pt modelId="{45EF4F76-02E6-4479-B378-A1134AFE4AAB}" type="parTrans" cxnId="{E2A0C782-D958-4F65-938F-B3DF1F1C45DA}">
      <dgm:prSet/>
      <dgm:spPr/>
      <dgm:t>
        <a:bodyPr/>
        <a:lstStyle/>
        <a:p>
          <a:endParaRPr lang="es-MX"/>
        </a:p>
      </dgm:t>
    </dgm:pt>
    <dgm:pt modelId="{05421AA5-05B7-4C35-8C67-736DB61C9E69}" type="sibTrans" cxnId="{E2A0C782-D958-4F65-938F-B3DF1F1C45DA}">
      <dgm:prSet/>
      <dgm:spPr/>
      <dgm:t>
        <a:bodyPr/>
        <a:lstStyle/>
        <a:p>
          <a:endParaRPr lang="es-MX"/>
        </a:p>
      </dgm:t>
    </dgm:pt>
    <dgm:pt modelId="{7DC84C8B-F0E1-470E-8447-D8772A38F889}">
      <dgm:prSet phldrT="[Texto]"/>
      <dgm:spPr/>
      <dgm:t>
        <a:bodyPr/>
        <a:lstStyle/>
        <a:p>
          <a:r>
            <a:rPr lang="es-MX" dirty="0" smtClean="0">
              <a:solidFill>
                <a:schemeClr val="bg1"/>
              </a:solidFill>
            </a:rPr>
            <a:t>Violencia sexual</a:t>
          </a:r>
          <a:endParaRPr lang="es-MX" dirty="0"/>
        </a:p>
      </dgm:t>
    </dgm:pt>
    <dgm:pt modelId="{2ED0EF0C-B98C-4487-A367-44189B27BD3E}" type="parTrans" cxnId="{70F26706-0EDA-4A44-B11A-491314146456}">
      <dgm:prSet/>
      <dgm:spPr/>
      <dgm:t>
        <a:bodyPr/>
        <a:lstStyle/>
        <a:p>
          <a:endParaRPr lang="es-MX"/>
        </a:p>
      </dgm:t>
    </dgm:pt>
    <dgm:pt modelId="{32DC3B73-D8A4-4C89-A7A7-2840AAA992B7}" type="sibTrans" cxnId="{70F26706-0EDA-4A44-B11A-491314146456}">
      <dgm:prSet/>
      <dgm:spPr/>
      <dgm:t>
        <a:bodyPr/>
        <a:lstStyle/>
        <a:p>
          <a:endParaRPr lang="es-MX"/>
        </a:p>
      </dgm:t>
    </dgm:pt>
    <dgm:pt modelId="{CA883989-AD49-4AC9-959F-D0F932E816F1}">
      <dgm:prSet phldrT="[Texto]"/>
      <dgm:spPr/>
      <dgm:t>
        <a:bodyPr/>
        <a:lstStyle/>
        <a:p>
          <a:r>
            <a:rPr lang="es-MX" dirty="0" smtClean="0">
              <a:solidFill>
                <a:schemeClr val="bg1"/>
              </a:solidFill>
            </a:rPr>
            <a:t>Formas análogas</a:t>
          </a:r>
          <a:endParaRPr lang="es-MX" dirty="0"/>
        </a:p>
      </dgm:t>
    </dgm:pt>
    <dgm:pt modelId="{364B9240-A1C1-407E-9B5D-5325236CC7CD}" type="parTrans" cxnId="{452E8A27-A3DB-4656-9F24-90074DF9B147}">
      <dgm:prSet/>
      <dgm:spPr/>
      <dgm:t>
        <a:bodyPr/>
        <a:lstStyle/>
        <a:p>
          <a:endParaRPr lang="es-MX"/>
        </a:p>
      </dgm:t>
    </dgm:pt>
    <dgm:pt modelId="{43BF7A40-AEF2-4ECC-A035-7F61255EBAB9}" type="sibTrans" cxnId="{452E8A27-A3DB-4656-9F24-90074DF9B147}">
      <dgm:prSet/>
      <dgm:spPr/>
      <dgm:t>
        <a:bodyPr/>
        <a:lstStyle/>
        <a:p>
          <a:endParaRPr lang="es-MX"/>
        </a:p>
      </dgm:t>
    </dgm:pt>
    <dgm:pt modelId="{FB19BE79-28CF-41B6-B9AA-C777F18C41F3}" type="pres">
      <dgm:prSet presAssocID="{2673DABB-7B44-433F-83D9-A7245F4C85BE}" presName="cycle" presStyleCnt="0">
        <dgm:presLayoutVars>
          <dgm:dir/>
          <dgm:resizeHandles val="exact"/>
        </dgm:presLayoutVars>
      </dgm:prSet>
      <dgm:spPr/>
      <dgm:t>
        <a:bodyPr/>
        <a:lstStyle/>
        <a:p>
          <a:endParaRPr lang="es-MX"/>
        </a:p>
      </dgm:t>
    </dgm:pt>
    <dgm:pt modelId="{051ADB8F-E4BD-4B6D-AE01-73C5845F7D9D}" type="pres">
      <dgm:prSet presAssocID="{F947B712-B845-446D-8D75-1C1BE0C49DB9}" presName="node" presStyleLbl="node1" presStyleIdx="0" presStyleCnt="5">
        <dgm:presLayoutVars>
          <dgm:bulletEnabled val="1"/>
        </dgm:presLayoutVars>
      </dgm:prSet>
      <dgm:spPr/>
      <dgm:t>
        <a:bodyPr/>
        <a:lstStyle/>
        <a:p>
          <a:endParaRPr lang="es-MX"/>
        </a:p>
      </dgm:t>
    </dgm:pt>
    <dgm:pt modelId="{A518E5EE-D47B-482A-B50B-8CC4B6145E87}" type="pres">
      <dgm:prSet presAssocID="{F947B712-B845-446D-8D75-1C1BE0C49DB9}" presName="spNode" presStyleCnt="0"/>
      <dgm:spPr/>
    </dgm:pt>
    <dgm:pt modelId="{A6D150CD-E13A-44A9-B077-30088D8E94E1}" type="pres">
      <dgm:prSet presAssocID="{BD3D5CF8-5B60-40AE-AA89-F9ED61FD06C3}" presName="sibTrans" presStyleLbl="sibTrans1D1" presStyleIdx="0" presStyleCnt="5"/>
      <dgm:spPr/>
      <dgm:t>
        <a:bodyPr/>
        <a:lstStyle/>
        <a:p>
          <a:endParaRPr lang="es-MX"/>
        </a:p>
      </dgm:t>
    </dgm:pt>
    <dgm:pt modelId="{CCCE6478-E0EA-47D6-9068-A8281E2BEA68}" type="pres">
      <dgm:prSet presAssocID="{4B16521A-6E8B-4519-B640-A067299DB01D}" presName="node" presStyleLbl="node1" presStyleIdx="1" presStyleCnt="5">
        <dgm:presLayoutVars>
          <dgm:bulletEnabled val="1"/>
        </dgm:presLayoutVars>
      </dgm:prSet>
      <dgm:spPr/>
      <dgm:t>
        <a:bodyPr/>
        <a:lstStyle/>
        <a:p>
          <a:endParaRPr lang="es-MX"/>
        </a:p>
      </dgm:t>
    </dgm:pt>
    <dgm:pt modelId="{06447E8A-1687-4604-B384-ECB6BAB77CC0}" type="pres">
      <dgm:prSet presAssocID="{4B16521A-6E8B-4519-B640-A067299DB01D}" presName="spNode" presStyleCnt="0"/>
      <dgm:spPr/>
    </dgm:pt>
    <dgm:pt modelId="{8A52D3F1-F4DB-486F-8D43-7150E51EADC2}" type="pres">
      <dgm:prSet presAssocID="{50A27DCA-347C-4ACA-B696-402AA39CA99C}" presName="sibTrans" presStyleLbl="sibTrans1D1" presStyleIdx="1" presStyleCnt="5"/>
      <dgm:spPr/>
      <dgm:t>
        <a:bodyPr/>
        <a:lstStyle/>
        <a:p>
          <a:endParaRPr lang="es-MX"/>
        </a:p>
      </dgm:t>
    </dgm:pt>
    <dgm:pt modelId="{455C12E8-48F4-4A35-B73D-78D882CF3786}" type="pres">
      <dgm:prSet presAssocID="{5CABBCF9-4D7C-4D62-AB1A-2E97FDB31C15}" presName="node" presStyleLbl="node1" presStyleIdx="2" presStyleCnt="5">
        <dgm:presLayoutVars>
          <dgm:bulletEnabled val="1"/>
        </dgm:presLayoutVars>
      </dgm:prSet>
      <dgm:spPr/>
      <dgm:t>
        <a:bodyPr/>
        <a:lstStyle/>
        <a:p>
          <a:endParaRPr lang="es-MX"/>
        </a:p>
      </dgm:t>
    </dgm:pt>
    <dgm:pt modelId="{82265CEC-37C7-4A26-824E-C8C641C00B02}" type="pres">
      <dgm:prSet presAssocID="{5CABBCF9-4D7C-4D62-AB1A-2E97FDB31C15}" presName="spNode" presStyleCnt="0"/>
      <dgm:spPr/>
    </dgm:pt>
    <dgm:pt modelId="{F22923BA-61AE-45B9-A362-DAB9E873D6C6}" type="pres">
      <dgm:prSet presAssocID="{05421AA5-05B7-4C35-8C67-736DB61C9E69}" presName="sibTrans" presStyleLbl="sibTrans1D1" presStyleIdx="2" presStyleCnt="5"/>
      <dgm:spPr/>
      <dgm:t>
        <a:bodyPr/>
        <a:lstStyle/>
        <a:p>
          <a:endParaRPr lang="es-MX"/>
        </a:p>
      </dgm:t>
    </dgm:pt>
    <dgm:pt modelId="{D480DE22-0CE0-402B-8AE1-5C1482BA1BA3}" type="pres">
      <dgm:prSet presAssocID="{7DC84C8B-F0E1-470E-8447-D8772A38F889}" presName="node" presStyleLbl="node1" presStyleIdx="3" presStyleCnt="5">
        <dgm:presLayoutVars>
          <dgm:bulletEnabled val="1"/>
        </dgm:presLayoutVars>
      </dgm:prSet>
      <dgm:spPr/>
      <dgm:t>
        <a:bodyPr/>
        <a:lstStyle/>
        <a:p>
          <a:endParaRPr lang="es-MX"/>
        </a:p>
      </dgm:t>
    </dgm:pt>
    <dgm:pt modelId="{B4FB6229-C66B-4328-A6C7-D466AAC2B46C}" type="pres">
      <dgm:prSet presAssocID="{7DC84C8B-F0E1-470E-8447-D8772A38F889}" presName="spNode" presStyleCnt="0"/>
      <dgm:spPr/>
    </dgm:pt>
    <dgm:pt modelId="{FB478D29-056A-42DE-917D-F67A8DCCDB12}" type="pres">
      <dgm:prSet presAssocID="{32DC3B73-D8A4-4C89-A7A7-2840AAA992B7}" presName="sibTrans" presStyleLbl="sibTrans1D1" presStyleIdx="3" presStyleCnt="5"/>
      <dgm:spPr/>
      <dgm:t>
        <a:bodyPr/>
        <a:lstStyle/>
        <a:p>
          <a:endParaRPr lang="es-MX"/>
        </a:p>
      </dgm:t>
    </dgm:pt>
    <dgm:pt modelId="{68F458A9-B64A-4CB0-99EB-8873827530F7}" type="pres">
      <dgm:prSet presAssocID="{CA883989-AD49-4AC9-959F-D0F932E816F1}" presName="node" presStyleLbl="node1" presStyleIdx="4" presStyleCnt="5">
        <dgm:presLayoutVars>
          <dgm:bulletEnabled val="1"/>
        </dgm:presLayoutVars>
      </dgm:prSet>
      <dgm:spPr/>
      <dgm:t>
        <a:bodyPr/>
        <a:lstStyle/>
        <a:p>
          <a:endParaRPr lang="es-MX"/>
        </a:p>
      </dgm:t>
    </dgm:pt>
    <dgm:pt modelId="{8B8EAF82-B064-44BD-AF6B-35C8144F9A36}" type="pres">
      <dgm:prSet presAssocID="{CA883989-AD49-4AC9-959F-D0F932E816F1}" presName="spNode" presStyleCnt="0"/>
      <dgm:spPr/>
    </dgm:pt>
    <dgm:pt modelId="{A4D57BF1-3B9F-4102-8CBF-D9C128EC36B0}" type="pres">
      <dgm:prSet presAssocID="{43BF7A40-AEF2-4ECC-A035-7F61255EBAB9}" presName="sibTrans" presStyleLbl="sibTrans1D1" presStyleIdx="4" presStyleCnt="5"/>
      <dgm:spPr/>
      <dgm:t>
        <a:bodyPr/>
        <a:lstStyle/>
        <a:p>
          <a:endParaRPr lang="es-MX"/>
        </a:p>
      </dgm:t>
    </dgm:pt>
  </dgm:ptLst>
  <dgm:cxnLst>
    <dgm:cxn modelId="{70F26706-0EDA-4A44-B11A-491314146456}" srcId="{2673DABB-7B44-433F-83D9-A7245F4C85BE}" destId="{7DC84C8B-F0E1-470E-8447-D8772A38F889}" srcOrd="3" destOrd="0" parTransId="{2ED0EF0C-B98C-4487-A367-44189B27BD3E}" sibTransId="{32DC3B73-D8A4-4C89-A7A7-2840AAA992B7}"/>
    <dgm:cxn modelId="{7F45D838-CF69-4746-A998-AAB6C0644729}" type="presOf" srcId="{43BF7A40-AEF2-4ECC-A035-7F61255EBAB9}" destId="{A4D57BF1-3B9F-4102-8CBF-D9C128EC36B0}" srcOrd="0" destOrd="0" presId="urn:microsoft.com/office/officeart/2005/8/layout/cycle5"/>
    <dgm:cxn modelId="{09C69E76-95DC-42F7-8D24-B80B95B8C2AF}" type="presOf" srcId="{5CABBCF9-4D7C-4D62-AB1A-2E97FDB31C15}" destId="{455C12E8-48F4-4A35-B73D-78D882CF3786}" srcOrd="0" destOrd="0" presId="urn:microsoft.com/office/officeart/2005/8/layout/cycle5"/>
    <dgm:cxn modelId="{3525E7EA-8ACA-43FF-8255-9184416F0B0B}" type="presOf" srcId="{4B16521A-6E8B-4519-B640-A067299DB01D}" destId="{CCCE6478-E0EA-47D6-9068-A8281E2BEA68}" srcOrd="0" destOrd="0" presId="urn:microsoft.com/office/officeart/2005/8/layout/cycle5"/>
    <dgm:cxn modelId="{17AAA470-08CB-4E42-A130-4D19A4F1024A}" srcId="{2673DABB-7B44-433F-83D9-A7245F4C85BE}" destId="{F947B712-B845-446D-8D75-1C1BE0C49DB9}" srcOrd="0" destOrd="0" parTransId="{9ABD0209-5E28-4682-B2FF-7909F1166EBF}" sibTransId="{BD3D5CF8-5B60-40AE-AA89-F9ED61FD06C3}"/>
    <dgm:cxn modelId="{7937A61B-265B-4F0C-9171-88EE7B1044A2}" type="presOf" srcId="{7DC84C8B-F0E1-470E-8447-D8772A38F889}" destId="{D480DE22-0CE0-402B-8AE1-5C1482BA1BA3}" srcOrd="0" destOrd="0" presId="urn:microsoft.com/office/officeart/2005/8/layout/cycle5"/>
    <dgm:cxn modelId="{2FC358B7-7657-4B7D-803D-743CC7731B3E}" type="presOf" srcId="{CA883989-AD49-4AC9-959F-D0F932E816F1}" destId="{68F458A9-B64A-4CB0-99EB-8873827530F7}" srcOrd="0" destOrd="0" presId="urn:microsoft.com/office/officeart/2005/8/layout/cycle5"/>
    <dgm:cxn modelId="{9624850F-E52A-4201-8A95-C7A672485CD3}" type="presOf" srcId="{50A27DCA-347C-4ACA-B696-402AA39CA99C}" destId="{8A52D3F1-F4DB-486F-8D43-7150E51EADC2}" srcOrd="0" destOrd="0" presId="urn:microsoft.com/office/officeart/2005/8/layout/cycle5"/>
    <dgm:cxn modelId="{E2A0C782-D958-4F65-938F-B3DF1F1C45DA}" srcId="{2673DABB-7B44-433F-83D9-A7245F4C85BE}" destId="{5CABBCF9-4D7C-4D62-AB1A-2E97FDB31C15}" srcOrd="2" destOrd="0" parTransId="{45EF4F76-02E6-4479-B378-A1134AFE4AAB}" sibTransId="{05421AA5-05B7-4C35-8C67-736DB61C9E69}"/>
    <dgm:cxn modelId="{D03BEF53-DB68-4120-9D55-5214937BCD6F}" type="presOf" srcId="{BD3D5CF8-5B60-40AE-AA89-F9ED61FD06C3}" destId="{A6D150CD-E13A-44A9-B077-30088D8E94E1}" srcOrd="0" destOrd="0" presId="urn:microsoft.com/office/officeart/2005/8/layout/cycle5"/>
    <dgm:cxn modelId="{E7E14556-54EA-432C-8136-62518CB34B33}" srcId="{2673DABB-7B44-433F-83D9-A7245F4C85BE}" destId="{4B16521A-6E8B-4519-B640-A067299DB01D}" srcOrd="1" destOrd="0" parTransId="{6EE1D3FB-AD79-4E39-8435-B702A4632BBB}" sibTransId="{50A27DCA-347C-4ACA-B696-402AA39CA99C}"/>
    <dgm:cxn modelId="{61C61F51-BA72-4EF4-ACDB-153672F0EF35}" type="presOf" srcId="{F947B712-B845-446D-8D75-1C1BE0C49DB9}" destId="{051ADB8F-E4BD-4B6D-AE01-73C5845F7D9D}" srcOrd="0" destOrd="0" presId="urn:microsoft.com/office/officeart/2005/8/layout/cycle5"/>
    <dgm:cxn modelId="{F77AC9A2-9501-452A-9820-96B4E6F328E5}" type="presOf" srcId="{32DC3B73-D8A4-4C89-A7A7-2840AAA992B7}" destId="{FB478D29-056A-42DE-917D-F67A8DCCDB12}" srcOrd="0" destOrd="0" presId="urn:microsoft.com/office/officeart/2005/8/layout/cycle5"/>
    <dgm:cxn modelId="{8FCF1CC2-1E78-4874-AD5A-252A19C98042}" type="presOf" srcId="{05421AA5-05B7-4C35-8C67-736DB61C9E69}" destId="{F22923BA-61AE-45B9-A362-DAB9E873D6C6}" srcOrd="0" destOrd="0" presId="urn:microsoft.com/office/officeart/2005/8/layout/cycle5"/>
    <dgm:cxn modelId="{8792FE8A-535C-4B2F-A3CD-A7498E1C85B1}" type="presOf" srcId="{2673DABB-7B44-433F-83D9-A7245F4C85BE}" destId="{FB19BE79-28CF-41B6-B9AA-C777F18C41F3}" srcOrd="0" destOrd="0" presId="urn:microsoft.com/office/officeart/2005/8/layout/cycle5"/>
    <dgm:cxn modelId="{452E8A27-A3DB-4656-9F24-90074DF9B147}" srcId="{2673DABB-7B44-433F-83D9-A7245F4C85BE}" destId="{CA883989-AD49-4AC9-959F-D0F932E816F1}" srcOrd="4" destOrd="0" parTransId="{364B9240-A1C1-407E-9B5D-5325236CC7CD}" sibTransId="{43BF7A40-AEF2-4ECC-A035-7F61255EBAB9}"/>
    <dgm:cxn modelId="{5959234F-0101-4D25-A980-9CC806B92405}" type="presParOf" srcId="{FB19BE79-28CF-41B6-B9AA-C777F18C41F3}" destId="{051ADB8F-E4BD-4B6D-AE01-73C5845F7D9D}" srcOrd="0" destOrd="0" presId="urn:microsoft.com/office/officeart/2005/8/layout/cycle5"/>
    <dgm:cxn modelId="{BC51D23D-9FEC-44CD-B521-9A9140E0E3D4}" type="presParOf" srcId="{FB19BE79-28CF-41B6-B9AA-C777F18C41F3}" destId="{A518E5EE-D47B-482A-B50B-8CC4B6145E87}" srcOrd="1" destOrd="0" presId="urn:microsoft.com/office/officeart/2005/8/layout/cycle5"/>
    <dgm:cxn modelId="{55DB83EE-48FF-4C9A-AF7C-B5A34B5C523E}" type="presParOf" srcId="{FB19BE79-28CF-41B6-B9AA-C777F18C41F3}" destId="{A6D150CD-E13A-44A9-B077-30088D8E94E1}" srcOrd="2" destOrd="0" presId="urn:microsoft.com/office/officeart/2005/8/layout/cycle5"/>
    <dgm:cxn modelId="{3A504FD3-1F7D-4579-A28A-1CEFAFF84D1D}" type="presParOf" srcId="{FB19BE79-28CF-41B6-B9AA-C777F18C41F3}" destId="{CCCE6478-E0EA-47D6-9068-A8281E2BEA68}" srcOrd="3" destOrd="0" presId="urn:microsoft.com/office/officeart/2005/8/layout/cycle5"/>
    <dgm:cxn modelId="{28D58395-8CAD-46E5-9D7F-54C8184B0021}" type="presParOf" srcId="{FB19BE79-28CF-41B6-B9AA-C777F18C41F3}" destId="{06447E8A-1687-4604-B384-ECB6BAB77CC0}" srcOrd="4" destOrd="0" presId="urn:microsoft.com/office/officeart/2005/8/layout/cycle5"/>
    <dgm:cxn modelId="{ED66CDA8-077D-4027-9FB1-687FB3EAF58F}" type="presParOf" srcId="{FB19BE79-28CF-41B6-B9AA-C777F18C41F3}" destId="{8A52D3F1-F4DB-486F-8D43-7150E51EADC2}" srcOrd="5" destOrd="0" presId="urn:microsoft.com/office/officeart/2005/8/layout/cycle5"/>
    <dgm:cxn modelId="{9BE301A8-CEDB-4F78-9477-7F2806BC930A}" type="presParOf" srcId="{FB19BE79-28CF-41B6-B9AA-C777F18C41F3}" destId="{455C12E8-48F4-4A35-B73D-78D882CF3786}" srcOrd="6" destOrd="0" presId="urn:microsoft.com/office/officeart/2005/8/layout/cycle5"/>
    <dgm:cxn modelId="{E9D6F8CE-5DA7-468D-B72D-B3ED75316CB3}" type="presParOf" srcId="{FB19BE79-28CF-41B6-B9AA-C777F18C41F3}" destId="{82265CEC-37C7-4A26-824E-C8C641C00B02}" srcOrd="7" destOrd="0" presId="urn:microsoft.com/office/officeart/2005/8/layout/cycle5"/>
    <dgm:cxn modelId="{EEFAB50E-5F92-4028-8915-7F962C61A867}" type="presParOf" srcId="{FB19BE79-28CF-41B6-B9AA-C777F18C41F3}" destId="{F22923BA-61AE-45B9-A362-DAB9E873D6C6}" srcOrd="8" destOrd="0" presId="urn:microsoft.com/office/officeart/2005/8/layout/cycle5"/>
    <dgm:cxn modelId="{DAF47F2C-8FDF-4D4E-A749-50ACA3C8A5F6}" type="presParOf" srcId="{FB19BE79-28CF-41B6-B9AA-C777F18C41F3}" destId="{D480DE22-0CE0-402B-8AE1-5C1482BA1BA3}" srcOrd="9" destOrd="0" presId="urn:microsoft.com/office/officeart/2005/8/layout/cycle5"/>
    <dgm:cxn modelId="{4981703B-D8AD-4AC1-8DB8-B7474EAAB90C}" type="presParOf" srcId="{FB19BE79-28CF-41B6-B9AA-C777F18C41F3}" destId="{B4FB6229-C66B-4328-A6C7-D466AAC2B46C}" srcOrd="10" destOrd="0" presId="urn:microsoft.com/office/officeart/2005/8/layout/cycle5"/>
    <dgm:cxn modelId="{781E2FE8-B202-4106-8EEE-F8D1E2D2CC25}" type="presParOf" srcId="{FB19BE79-28CF-41B6-B9AA-C777F18C41F3}" destId="{FB478D29-056A-42DE-917D-F67A8DCCDB12}" srcOrd="11" destOrd="0" presId="urn:microsoft.com/office/officeart/2005/8/layout/cycle5"/>
    <dgm:cxn modelId="{2164EF0A-E87A-47EB-9139-4C2F34C1178C}" type="presParOf" srcId="{FB19BE79-28CF-41B6-B9AA-C777F18C41F3}" destId="{68F458A9-B64A-4CB0-99EB-8873827530F7}" srcOrd="12" destOrd="0" presId="urn:microsoft.com/office/officeart/2005/8/layout/cycle5"/>
    <dgm:cxn modelId="{92B41211-F4AA-4152-893D-E29466DAFE7C}" type="presParOf" srcId="{FB19BE79-28CF-41B6-B9AA-C777F18C41F3}" destId="{8B8EAF82-B064-44BD-AF6B-35C8144F9A36}" srcOrd="13" destOrd="0" presId="urn:microsoft.com/office/officeart/2005/8/layout/cycle5"/>
    <dgm:cxn modelId="{81401192-ED28-46FD-8A8C-F4EB1C9DAA08}" type="presParOf" srcId="{FB19BE79-28CF-41B6-B9AA-C777F18C41F3}" destId="{A4D57BF1-3B9F-4102-8CBF-D9C128EC36B0}"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2F8A12-7E0F-4B52-85C0-DEE73B15D3A2}">
      <dsp:nvSpPr>
        <dsp:cNvPr id="0" name=""/>
        <dsp:cNvSpPr/>
      </dsp:nvSpPr>
      <dsp:spPr>
        <a:xfrm>
          <a:off x="0" y="36773"/>
          <a:ext cx="8902824" cy="5247877"/>
        </a:xfrm>
        <a:prstGeom prst="rightArrow">
          <a:avLst/>
        </a:prstGeom>
        <a:solidFill>
          <a:schemeClr val="accent3"/>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D00DBBC8-4D78-457E-AA8D-E3AD091DD209}">
      <dsp:nvSpPr>
        <dsp:cNvPr id="0" name=""/>
        <dsp:cNvSpPr/>
      </dsp:nvSpPr>
      <dsp:spPr>
        <a:xfrm>
          <a:off x="1833286" y="1364979"/>
          <a:ext cx="4954381" cy="2552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43840" rIns="0" bIns="243840" numCol="1" spcCol="1270" anchor="ctr" anchorCtr="0">
          <a:noAutofit/>
        </a:bodyPr>
        <a:lstStyle/>
        <a:p>
          <a:pPr lvl="0" algn="ctr" defTabSz="1066800" rtl="0">
            <a:lnSpc>
              <a:spcPct val="90000"/>
            </a:lnSpc>
            <a:spcBef>
              <a:spcPct val="0"/>
            </a:spcBef>
            <a:spcAft>
              <a:spcPct val="35000"/>
            </a:spcAft>
          </a:pPr>
          <a:r>
            <a:rPr lang="es-MX" sz="2400" kern="1200" dirty="0" smtClean="0">
              <a:solidFill>
                <a:srgbClr val="002060"/>
              </a:solidFill>
            </a:rPr>
            <a:t>La familia tiene la función social de ser el medio transmisor de </a:t>
          </a:r>
          <a:r>
            <a:rPr lang="es-MX" sz="2400" b="1" kern="1200" dirty="0" smtClean="0">
              <a:solidFill>
                <a:srgbClr val="002060"/>
              </a:solidFill>
            </a:rPr>
            <a:t>valores y modelos </a:t>
          </a:r>
          <a:r>
            <a:rPr lang="es-MX" sz="2400" kern="1200" dirty="0" smtClean="0">
              <a:solidFill>
                <a:srgbClr val="002060"/>
              </a:solidFill>
            </a:rPr>
            <a:t>de conducta considerados como válidos dentro de la sociedad. </a:t>
          </a:r>
          <a:endParaRPr lang="es-MX" sz="2400" kern="1200" dirty="0">
            <a:solidFill>
              <a:srgbClr val="002060"/>
            </a:solidFill>
          </a:endParaRPr>
        </a:p>
      </dsp:txBody>
      <dsp:txXfrm>
        <a:off x="1833286" y="1364979"/>
        <a:ext cx="4954381" cy="2552407"/>
      </dsp:txXfrm>
    </dsp:sp>
    <dsp:sp modelId="{28AD4E73-3B09-4453-AEF5-E6E424AF6F47}">
      <dsp:nvSpPr>
        <dsp:cNvPr id="0" name=""/>
        <dsp:cNvSpPr/>
      </dsp:nvSpPr>
      <dsp:spPr>
        <a:xfrm>
          <a:off x="713344" y="990773"/>
          <a:ext cx="1954013" cy="190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538480" rIns="0" bIns="538480" numCol="1" spcCol="1270" anchor="ctr" anchorCtr="0">
          <a:noAutofit/>
        </a:bodyPr>
        <a:lstStyle/>
        <a:p>
          <a:pPr lvl="0" algn="ctr" defTabSz="2355850" rtl="0">
            <a:lnSpc>
              <a:spcPct val="90000"/>
            </a:lnSpc>
            <a:spcBef>
              <a:spcPct val="0"/>
            </a:spcBef>
            <a:spcAft>
              <a:spcPct val="35000"/>
            </a:spcAft>
          </a:pPr>
          <a:endParaRPr lang="es-MX" sz="5300" kern="1200"/>
        </a:p>
      </dsp:txBody>
      <dsp:txXfrm>
        <a:off x="713344" y="990773"/>
        <a:ext cx="1954013" cy="1908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1682AA-D39B-42CD-80DF-992AA8DB9D90}">
      <dsp:nvSpPr>
        <dsp:cNvPr id="0" name=""/>
        <dsp:cNvSpPr/>
      </dsp:nvSpPr>
      <dsp:spPr>
        <a:xfrm>
          <a:off x="1379939" y="0"/>
          <a:ext cx="5070303" cy="5070303"/>
        </a:xfrm>
        <a:prstGeom prst="triangl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375E80DA-162F-4E4A-B8D3-61BDF8B5B617}">
      <dsp:nvSpPr>
        <dsp:cNvPr id="0" name=""/>
        <dsp:cNvSpPr/>
      </dsp:nvSpPr>
      <dsp:spPr>
        <a:xfrm>
          <a:off x="3915091" y="509753"/>
          <a:ext cx="3295697" cy="1200236"/>
        </a:xfrm>
        <a:prstGeom prst="round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smtClean="0">
              <a:solidFill>
                <a:srgbClr val="002060"/>
              </a:solidFill>
            </a:rPr>
            <a:t>El Grupo familiar</a:t>
          </a:r>
          <a:endParaRPr lang="es-MX" sz="3200" kern="1200">
            <a:solidFill>
              <a:srgbClr val="002060"/>
            </a:solidFill>
          </a:endParaRPr>
        </a:p>
      </dsp:txBody>
      <dsp:txXfrm>
        <a:off x="3973682" y="568344"/>
        <a:ext cx="3178515" cy="1083054"/>
      </dsp:txXfrm>
    </dsp:sp>
    <dsp:sp modelId="{16EBCDF0-95B4-4E65-ABAE-21BADAAD9021}">
      <dsp:nvSpPr>
        <dsp:cNvPr id="0" name=""/>
        <dsp:cNvSpPr/>
      </dsp:nvSpPr>
      <dsp:spPr>
        <a:xfrm>
          <a:off x="3915091" y="1860019"/>
          <a:ext cx="3295697" cy="1200236"/>
        </a:xfrm>
        <a:prstGeom prst="round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smtClean="0">
              <a:solidFill>
                <a:srgbClr val="002060"/>
              </a:solidFill>
            </a:rPr>
            <a:t>El generador de violencia</a:t>
          </a:r>
          <a:endParaRPr lang="es-MX" sz="3200" kern="1200">
            <a:solidFill>
              <a:srgbClr val="002060"/>
            </a:solidFill>
          </a:endParaRPr>
        </a:p>
      </dsp:txBody>
      <dsp:txXfrm>
        <a:off x="3973682" y="1918610"/>
        <a:ext cx="3178515" cy="1083054"/>
      </dsp:txXfrm>
    </dsp:sp>
    <dsp:sp modelId="{AA1806B5-FC7C-43C8-95FA-A826D48A493B}">
      <dsp:nvSpPr>
        <dsp:cNvPr id="0" name=""/>
        <dsp:cNvSpPr/>
      </dsp:nvSpPr>
      <dsp:spPr>
        <a:xfrm>
          <a:off x="3915091" y="3210284"/>
          <a:ext cx="3295697" cy="1200236"/>
        </a:xfrm>
        <a:prstGeom prst="round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smtClean="0">
              <a:solidFill>
                <a:srgbClr val="002060"/>
              </a:solidFill>
            </a:rPr>
            <a:t>El receptor de violencia</a:t>
          </a:r>
          <a:endParaRPr lang="es-MX" sz="3200" kern="1200">
            <a:solidFill>
              <a:srgbClr val="002060"/>
            </a:solidFill>
          </a:endParaRPr>
        </a:p>
      </dsp:txBody>
      <dsp:txXfrm>
        <a:off x="3973682" y="3268875"/>
        <a:ext cx="3178515" cy="10830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1ADB8F-E4BD-4B6D-AE01-73C5845F7D9D}">
      <dsp:nvSpPr>
        <dsp:cNvPr id="0" name=""/>
        <dsp:cNvSpPr/>
      </dsp:nvSpPr>
      <dsp:spPr>
        <a:xfrm>
          <a:off x="3541014" y="3296"/>
          <a:ext cx="1702947" cy="1106915"/>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solidFill>
                <a:schemeClr val="bg1"/>
              </a:solidFill>
            </a:rPr>
            <a:t>Violencia psicológica</a:t>
          </a:r>
          <a:endParaRPr lang="es-MX" sz="2100" kern="1200" dirty="0"/>
        </a:p>
      </dsp:txBody>
      <dsp:txXfrm>
        <a:off x="3595049" y="57331"/>
        <a:ext cx="1594877" cy="998845"/>
      </dsp:txXfrm>
    </dsp:sp>
    <dsp:sp modelId="{A6D150CD-E13A-44A9-B077-30088D8E94E1}">
      <dsp:nvSpPr>
        <dsp:cNvPr id="0" name=""/>
        <dsp:cNvSpPr/>
      </dsp:nvSpPr>
      <dsp:spPr>
        <a:xfrm>
          <a:off x="2182402" y="556754"/>
          <a:ext cx="4420171" cy="4420171"/>
        </a:xfrm>
        <a:custGeom>
          <a:avLst/>
          <a:gdLst/>
          <a:ahLst/>
          <a:cxnLst/>
          <a:rect l="0" t="0" r="0" b="0"/>
          <a:pathLst>
            <a:path>
              <a:moveTo>
                <a:pt x="3289351" y="281442"/>
              </a:moveTo>
              <a:arcTo wR="2210085" hR="2210085" stAng="17953878" swAng="121083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CCE6478-E0EA-47D6-9068-A8281E2BEA68}">
      <dsp:nvSpPr>
        <dsp:cNvPr id="0" name=""/>
        <dsp:cNvSpPr/>
      </dsp:nvSpPr>
      <dsp:spPr>
        <a:xfrm>
          <a:off x="5642930" y="1530428"/>
          <a:ext cx="1702947" cy="1106915"/>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solidFill>
                <a:schemeClr val="bg1"/>
              </a:solidFill>
            </a:rPr>
            <a:t>Violencia física</a:t>
          </a:r>
          <a:endParaRPr lang="es-MX" sz="2100" kern="1200" dirty="0"/>
        </a:p>
      </dsp:txBody>
      <dsp:txXfrm>
        <a:off x="5696965" y="1584463"/>
        <a:ext cx="1594877" cy="998845"/>
      </dsp:txXfrm>
    </dsp:sp>
    <dsp:sp modelId="{8A52D3F1-F4DB-486F-8D43-7150E51EADC2}">
      <dsp:nvSpPr>
        <dsp:cNvPr id="0" name=""/>
        <dsp:cNvSpPr/>
      </dsp:nvSpPr>
      <dsp:spPr>
        <a:xfrm>
          <a:off x="2182402" y="556754"/>
          <a:ext cx="4420171" cy="4420171"/>
        </a:xfrm>
        <a:custGeom>
          <a:avLst/>
          <a:gdLst/>
          <a:ahLst/>
          <a:cxnLst/>
          <a:rect l="0" t="0" r="0" b="0"/>
          <a:pathLst>
            <a:path>
              <a:moveTo>
                <a:pt x="4414859" y="2363223"/>
              </a:moveTo>
              <a:arcTo wR="2210085" hR="2210085" stAng="21838394" swAng="1359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55C12E8-48F4-4A35-B73D-78D882CF3786}">
      <dsp:nvSpPr>
        <dsp:cNvPr id="0" name=""/>
        <dsp:cNvSpPr/>
      </dsp:nvSpPr>
      <dsp:spPr>
        <a:xfrm>
          <a:off x="4840070" y="4001379"/>
          <a:ext cx="1702947" cy="1106915"/>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solidFill>
                <a:schemeClr val="bg1"/>
              </a:solidFill>
            </a:rPr>
            <a:t>Violencia patrimonial</a:t>
          </a:r>
          <a:endParaRPr lang="es-MX" sz="2100" kern="1200" dirty="0"/>
        </a:p>
      </dsp:txBody>
      <dsp:txXfrm>
        <a:off x="4894105" y="4055414"/>
        <a:ext cx="1594877" cy="998845"/>
      </dsp:txXfrm>
    </dsp:sp>
    <dsp:sp modelId="{F22923BA-61AE-45B9-A362-DAB9E873D6C6}">
      <dsp:nvSpPr>
        <dsp:cNvPr id="0" name=""/>
        <dsp:cNvSpPr/>
      </dsp:nvSpPr>
      <dsp:spPr>
        <a:xfrm>
          <a:off x="2182402" y="556754"/>
          <a:ext cx="4420171" cy="4420171"/>
        </a:xfrm>
        <a:custGeom>
          <a:avLst/>
          <a:gdLst/>
          <a:ahLst/>
          <a:cxnLst/>
          <a:rect l="0" t="0" r="0" b="0"/>
          <a:pathLst>
            <a:path>
              <a:moveTo>
                <a:pt x="2481068" y="4403495"/>
              </a:moveTo>
              <a:arcTo wR="2210085" hR="2210085" stAng="4977427" swAng="84514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480DE22-0CE0-402B-8AE1-5C1482BA1BA3}">
      <dsp:nvSpPr>
        <dsp:cNvPr id="0" name=""/>
        <dsp:cNvSpPr/>
      </dsp:nvSpPr>
      <dsp:spPr>
        <a:xfrm>
          <a:off x="2241958" y="4001379"/>
          <a:ext cx="1702947" cy="1106915"/>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solidFill>
                <a:schemeClr val="bg1"/>
              </a:solidFill>
            </a:rPr>
            <a:t>Violencia sexual</a:t>
          </a:r>
          <a:endParaRPr lang="es-MX" sz="2100" kern="1200" dirty="0"/>
        </a:p>
      </dsp:txBody>
      <dsp:txXfrm>
        <a:off x="2295993" y="4055414"/>
        <a:ext cx="1594877" cy="998845"/>
      </dsp:txXfrm>
    </dsp:sp>
    <dsp:sp modelId="{FB478D29-056A-42DE-917D-F67A8DCCDB12}">
      <dsp:nvSpPr>
        <dsp:cNvPr id="0" name=""/>
        <dsp:cNvSpPr/>
      </dsp:nvSpPr>
      <dsp:spPr>
        <a:xfrm>
          <a:off x="2182402" y="556754"/>
          <a:ext cx="4420171" cy="4420171"/>
        </a:xfrm>
        <a:custGeom>
          <a:avLst/>
          <a:gdLst/>
          <a:ahLst/>
          <a:cxnLst/>
          <a:rect l="0" t="0" r="0" b="0"/>
          <a:pathLst>
            <a:path>
              <a:moveTo>
                <a:pt x="234382" y="3200577"/>
              </a:moveTo>
              <a:arcTo wR="2210085" hR="2210085" stAng="9202424" swAng="1359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8F458A9-B64A-4CB0-99EB-8873827530F7}">
      <dsp:nvSpPr>
        <dsp:cNvPr id="0" name=""/>
        <dsp:cNvSpPr/>
      </dsp:nvSpPr>
      <dsp:spPr>
        <a:xfrm>
          <a:off x="1439098" y="1530428"/>
          <a:ext cx="1702947" cy="1106915"/>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solidFill>
                <a:schemeClr val="bg1"/>
              </a:solidFill>
            </a:rPr>
            <a:t>Formas análogas</a:t>
          </a:r>
          <a:endParaRPr lang="es-MX" sz="2100" kern="1200" dirty="0"/>
        </a:p>
      </dsp:txBody>
      <dsp:txXfrm>
        <a:off x="1493133" y="1584463"/>
        <a:ext cx="1594877" cy="998845"/>
      </dsp:txXfrm>
    </dsp:sp>
    <dsp:sp modelId="{A4D57BF1-3B9F-4102-8CBF-D9C128EC36B0}">
      <dsp:nvSpPr>
        <dsp:cNvPr id="0" name=""/>
        <dsp:cNvSpPr/>
      </dsp:nvSpPr>
      <dsp:spPr>
        <a:xfrm>
          <a:off x="2182402" y="556754"/>
          <a:ext cx="4420171" cy="4420171"/>
        </a:xfrm>
        <a:custGeom>
          <a:avLst/>
          <a:gdLst/>
          <a:ahLst/>
          <a:cxnLst/>
          <a:rect l="0" t="0" r="0" b="0"/>
          <a:pathLst>
            <a:path>
              <a:moveTo>
                <a:pt x="531732" y="772167"/>
              </a:moveTo>
              <a:arcTo wR="2210085" hR="2210085" stAng="13235286" swAng="121083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CC3658-14F8-4B09-876D-FF50DDA1D2EA}"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BA1D87-B9CF-4F3F-ACAF-72B6426DB50D}" type="slidenum">
              <a:rPr lang="es-MX" smtClean="0"/>
              <a:t>‹Nº›</a:t>
            </a:fld>
            <a:endParaRPr lang="es-MX"/>
          </a:p>
        </p:txBody>
      </p:sp>
    </p:spTree>
    <p:extLst>
      <p:ext uri="{BB962C8B-B14F-4D97-AF65-F5344CB8AC3E}">
        <p14:creationId xmlns:p14="http://schemas.microsoft.com/office/powerpoint/2010/main" val="24416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294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dirty="0" smtClean="0"/>
          </a:p>
        </p:txBody>
      </p:sp>
      <p:sp>
        <p:nvSpPr>
          <p:cNvPr id="829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8CF4AC-2538-478F-8F07-A0178FF7DD13}" type="slidenum">
              <a:rPr lang="es-MX"/>
              <a:pPr fontAlgn="base">
                <a:spcBef>
                  <a:spcPct val="0"/>
                </a:spcBef>
                <a:spcAft>
                  <a:spcPct val="0"/>
                </a:spcAft>
              </a:pPr>
              <a:t>1</a:t>
            </a:fld>
            <a:endParaRPr lang="es-MX"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397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dirty="0" smtClean="0"/>
          </a:p>
        </p:txBody>
      </p:sp>
      <p:sp>
        <p:nvSpPr>
          <p:cNvPr id="83972"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1D3A3449-C596-4592-B4BB-6F9CCA725898}" type="slidenum">
              <a:rPr lang="es-ES" sz="1200">
                <a:latin typeface="Calibri" pitchFamily="34" charset="0"/>
              </a:rPr>
              <a:pPr algn="r"/>
              <a:t>2</a:t>
            </a:fld>
            <a:endParaRPr lang="es-ES" sz="1200" dirty="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49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dirty="0" smtClean="0"/>
          </a:p>
        </p:txBody>
      </p:sp>
      <p:sp>
        <p:nvSpPr>
          <p:cNvPr id="84996"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53EC62F-25E1-43F5-ADA6-0C78AA4688BB}" type="slidenum">
              <a:rPr lang="es-ES" sz="1200">
                <a:latin typeface="Calibri" pitchFamily="34" charset="0"/>
              </a:rPr>
              <a:pPr algn="r"/>
              <a:t>3</a:t>
            </a:fld>
            <a:endParaRPr lang="es-ES" sz="1200" dirty="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601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MX" dirty="0" smtClean="0"/>
          </a:p>
        </p:txBody>
      </p:sp>
      <p:sp>
        <p:nvSpPr>
          <p:cNvPr id="860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3B39F7-39B3-4AC1-8796-04045892ABFA}" type="slidenum">
              <a:rPr lang="es-MX"/>
              <a:pPr fontAlgn="base">
                <a:spcBef>
                  <a:spcPct val="0"/>
                </a:spcBef>
                <a:spcAft>
                  <a:spcPct val="0"/>
                </a:spcAft>
              </a:pPr>
              <a:t>5</a:t>
            </a:fld>
            <a:endParaRPr lang="es-MX"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5F8EEE53-BA74-4FD3-89CA-8BAE1DF78FF3}" type="datetimeFigureOut">
              <a:rPr lang="es-MX" smtClean="0"/>
              <a:pPr/>
              <a:t>02/10/2015</a:t>
            </a:fld>
            <a:endParaRPr lang="es-MX"/>
          </a:p>
        </p:txBody>
      </p:sp>
      <p:sp>
        <p:nvSpPr>
          <p:cNvPr id="17" name="16 Marcador de pie de página"/>
          <p:cNvSpPr>
            <a:spLocks noGrp="1"/>
          </p:cNvSpPr>
          <p:nvPr>
            <p:ph type="ftr" sz="quarter" idx="11"/>
          </p:nvPr>
        </p:nvSpPr>
        <p:spPr/>
        <p:txBody>
          <a:bodyPr/>
          <a:lstStyle/>
          <a:p>
            <a:endParaRPr lang="es-MX"/>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48398BE-1F60-4C80-9D3F-3A19D37A3587}" type="slidenum">
              <a:rPr lang="es-MX" smtClean="0"/>
              <a:pPr/>
              <a:t>‹Nº›</a:t>
            </a:fld>
            <a:endParaRPr lang="es-MX"/>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F8EEE53-BA74-4FD3-89CA-8BAE1DF78FF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48398BE-1F60-4C80-9D3F-3A19D37A3587}"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6915912" y="3009901"/>
            <a:ext cx="457200" cy="441325"/>
          </a:xfrm>
        </p:spPr>
        <p:txBody>
          <a:bodyPr/>
          <a:lstStyle/>
          <a:p>
            <a:fld id="{948398BE-1F60-4C80-9D3F-3A19D37A3587}" type="slidenum">
              <a:rPr lang="es-MX" smtClean="0"/>
              <a:pPr/>
              <a:t>‹Nº›</a:t>
            </a:fld>
            <a:endParaRPr lang="es-MX"/>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F8EEE53-BA74-4FD3-89CA-8BAE1DF78FF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2" name="1 Título vertical"/>
          <p:cNvSpPr>
            <a:spLocks noGrp="1"/>
          </p:cNvSpPr>
          <p:nvPr>
            <p:ph type="title" orient="vert"/>
          </p:nvPr>
        </p:nvSpPr>
        <p:spPr>
          <a:xfrm>
            <a:off x="7391400" y="304801"/>
            <a:ext cx="14478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5F8EEE53-BA74-4FD3-89CA-8BAE1DF78FF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4361688" y="1026372"/>
            <a:ext cx="457200" cy="441325"/>
          </a:xfrm>
        </p:spPr>
        <p:txBody>
          <a:bodyPr/>
          <a:lstStyle/>
          <a:p>
            <a:fld id="{948398BE-1F60-4C80-9D3F-3A19D37A3587}" type="slidenum">
              <a:rPr lang="es-MX" smtClean="0"/>
              <a:pPr/>
              <a:t>‹Nº›</a:t>
            </a:fld>
            <a:endParaRPr lang="es-MX"/>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MX"/>
          </a:p>
        </p:txBody>
      </p:sp>
      <p:sp>
        <p:nvSpPr>
          <p:cNvPr id="4" name="3 Marcador de fecha"/>
          <p:cNvSpPr>
            <a:spLocks noGrp="1"/>
          </p:cNvSpPr>
          <p:nvPr>
            <p:ph type="dt" sz="half" idx="10"/>
          </p:nvPr>
        </p:nvSpPr>
        <p:spPr/>
        <p:txBody>
          <a:bodyPr/>
          <a:lstStyle/>
          <a:p>
            <a:fld id="{5F8EEE53-BA74-4FD3-89CA-8BAE1DF78FF3}" type="datetimeFigureOut">
              <a:rPr lang="es-MX" smtClean="0"/>
              <a:pPr/>
              <a:t>02/10/2015</a:t>
            </a:fld>
            <a:endParaRPr lang="es-MX"/>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48398BE-1F60-4C80-9D3F-3A19D37A3587}" type="slidenum">
              <a:rPr lang="es-MX" smtClean="0"/>
              <a:pPr/>
              <a:t>‹Nº›</a:t>
            </a:fld>
            <a:endParaRPr lang="es-MX"/>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fld id="{5F8EEE53-BA74-4FD3-89CA-8BAE1DF78FF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48398BE-1F60-4C80-9D3F-3A19D37A3587}" type="slidenum">
              <a:rPr lang="es-MX" smtClean="0"/>
              <a:pPr/>
              <a:t>‹Nº›</a:t>
            </a:fld>
            <a:endParaRPr lang="es-MX"/>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5F8EEE53-BA74-4FD3-89CA-8BAE1DF78FF3}" type="datetimeFigureOut">
              <a:rPr lang="es-MX" smtClean="0"/>
              <a:pPr/>
              <a:t>02/10/2015</a:t>
            </a:fld>
            <a:endParaRPr lang="es-MX"/>
          </a:p>
        </p:txBody>
      </p:sp>
      <p:sp>
        <p:nvSpPr>
          <p:cNvPr id="8" name="7 Marcador de pie de página"/>
          <p:cNvSpPr>
            <a:spLocks noGrp="1"/>
          </p:cNvSpPr>
          <p:nvPr>
            <p:ph type="ftr" sz="quarter" idx="11"/>
          </p:nvPr>
        </p:nvSpPr>
        <p:spPr>
          <a:xfrm>
            <a:off x="304800" y="6409944"/>
            <a:ext cx="3581400" cy="365760"/>
          </a:xfrm>
        </p:spPr>
        <p:txBody>
          <a:bodyPr/>
          <a:lstStyle/>
          <a:p>
            <a:endParaRPr lang="es-MX"/>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948398BE-1F60-4C80-9D3F-3A19D37A3587}" type="slidenum">
              <a:rPr lang="es-MX" smtClean="0"/>
              <a:pPr/>
              <a:t>‹Nº›</a:t>
            </a:fld>
            <a:endParaRPr lang="es-MX"/>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F8EEE53-BA74-4FD3-89CA-8BAE1DF78FF3}"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a:xfrm>
            <a:off x="4343400" y="1036020"/>
            <a:ext cx="457200" cy="441325"/>
          </a:xfrm>
        </p:spPr>
        <p:txBody>
          <a:bodyPr/>
          <a:lstStyle/>
          <a:p>
            <a:fld id="{948398BE-1F60-4C80-9D3F-3A19D37A3587}"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fld id="{5F8EEE53-BA74-4FD3-89CA-8BAE1DF78FF3}"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948398BE-1F60-4C80-9D3F-3A19D37A3587}"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48398BE-1F60-4C80-9D3F-3A19D37A3587}" type="slidenum">
              <a:rPr lang="es-MX" smtClean="0"/>
              <a:pPr/>
              <a:t>‹Nº›</a:t>
            </a:fld>
            <a:endParaRPr lang="es-MX"/>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fld id="{5F8EEE53-BA74-4FD3-89CA-8BAE1DF78FF3}" type="datetimeFigureOut">
              <a:rPr lang="es-MX" smtClean="0"/>
              <a:pPr/>
              <a:t>02/10/2015</a:t>
            </a:fld>
            <a:endParaRPr lang="es-MX"/>
          </a:p>
        </p:txBody>
      </p:sp>
      <p:sp>
        <p:nvSpPr>
          <p:cNvPr id="6" name="5 Marcador de pie de página"/>
          <p:cNvSpPr>
            <a:spLocks noGrp="1"/>
          </p:cNvSpPr>
          <p:nvPr>
            <p:ph type="ftr" sz="quarter" idx="11"/>
          </p:nvPr>
        </p:nvSpPr>
        <p:spPr>
          <a:xfrm>
            <a:off x="301752" y="6410848"/>
            <a:ext cx="3383280" cy="365760"/>
          </a:xfrm>
        </p:spPr>
        <p:txBody>
          <a:bodyPr/>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p>
            <a:fld id="{948398BE-1F60-4C80-9D3F-3A19D37A3587}" type="slidenum">
              <a:rPr lang="es-MX" smtClean="0"/>
              <a:pPr/>
              <a:t>‹Nº›</a:t>
            </a:fld>
            <a:endParaRPr lang="es-MX"/>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5788152" y="6404984"/>
            <a:ext cx="3044952" cy="365760"/>
          </a:xfrm>
        </p:spPr>
        <p:txBody>
          <a:bodyPr/>
          <a:lstStyle/>
          <a:p>
            <a:fld id="{5F8EEE53-BA74-4FD3-89CA-8BAE1DF78FF3}" type="datetimeFigureOut">
              <a:rPr lang="es-MX" smtClean="0"/>
              <a:pPr/>
              <a:t>02/10/2015</a:t>
            </a:fld>
            <a:endParaRPr lang="es-MX"/>
          </a:p>
        </p:txBody>
      </p:sp>
      <p:sp>
        <p:nvSpPr>
          <p:cNvPr id="6" name="5 Marcador de pie de página"/>
          <p:cNvSpPr>
            <a:spLocks noGrp="1"/>
          </p:cNvSpPr>
          <p:nvPr>
            <p:ph type="ftr" sz="quarter" idx="11"/>
          </p:nvPr>
        </p:nvSpPr>
        <p:spPr>
          <a:xfrm>
            <a:off x="301752" y="6410848"/>
            <a:ext cx="3584448" cy="365760"/>
          </a:xfrm>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F8EEE53-BA74-4FD3-89CA-8BAE1DF78FF3}" type="datetimeFigureOut">
              <a:rPr lang="es-MX" smtClean="0"/>
              <a:pPr/>
              <a:t>02/10/2015</a:t>
            </a:fld>
            <a:endParaRPr lang="es-MX"/>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MX"/>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48398BE-1F60-4C80-9D3F-3A19D37A3587}" type="slidenum">
              <a:rPr lang="es-MX" smtClean="0"/>
              <a:pPr/>
              <a:t>‹Nº›</a:t>
            </a:fld>
            <a:endParaRPr lang="es-MX"/>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paideiablog.files.wordpress.com/2010/02/aprendizaje3.jpg"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1001291" y="4221088"/>
            <a:ext cx="7387133" cy="1513789"/>
          </a:xfrm>
          <a:prstGeom prst="rect">
            <a:avLst/>
          </a:prstGeom>
          <a:ln w="6350" cap="rnd">
            <a:noFill/>
          </a:ln>
        </p:spPr>
        <p:txBody>
          <a:bodyPr anchor="b"/>
          <a:lstStyle/>
          <a:p>
            <a:pPr algn="ctr" fontAlgn="auto">
              <a:spcBef>
                <a:spcPts val="0"/>
              </a:spcBef>
              <a:spcAft>
                <a:spcPts val="0"/>
              </a:spcAft>
              <a:defRPr/>
            </a:pPr>
            <a:endParaRPr lang="es-ES" sz="3600" spc="-100" dirty="0" smtClean="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endParaRPr>
          </a:p>
          <a:p>
            <a:pPr algn="ctr" fontAlgn="auto">
              <a:spcBef>
                <a:spcPts val="0"/>
              </a:spcBef>
              <a:spcAft>
                <a:spcPts val="0"/>
              </a:spcAft>
              <a:defRPr/>
            </a:pPr>
            <a:endParaRPr lang="es-ES" sz="3600" spc="-100" dirty="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ea typeface="+mj-ea"/>
              <a:cs typeface="+mj-cs"/>
            </a:endParaRPr>
          </a:p>
          <a:p>
            <a:pPr algn="ctr" fontAlgn="auto">
              <a:spcBef>
                <a:spcPts val="0"/>
              </a:spcBef>
              <a:spcAft>
                <a:spcPts val="0"/>
              </a:spcAft>
              <a:defRPr/>
            </a:pPr>
            <a:endParaRPr lang="es-ES" sz="3600" spc="-100" dirty="0" smtClean="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endParaRPr>
          </a:p>
          <a:p>
            <a:pPr algn="ctr" fontAlgn="auto">
              <a:spcBef>
                <a:spcPts val="0"/>
              </a:spcBef>
              <a:spcAft>
                <a:spcPts val="0"/>
              </a:spcAft>
              <a:defRPr/>
            </a:pPr>
            <a:endParaRPr lang="es-ES" sz="3600" spc="-100" dirty="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ea typeface="+mj-ea"/>
              <a:cs typeface="+mj-cs"/>
            </a:endParaRPr>
          </a:p>
          <a:p>
            <a:pPr algn="ctr" fontAlgn="auto">
              <a:spcBef>
                <a:spcPts val="0"/>
              </a:spcBef>
              <a:spcAft>
                <a:spcPts val="0"/>
              </a:spcAft>
              <a:defRPr/>
            </a:pPr>
            <a:r>
              <a:rPr lang="es-ES" sz="3600" spc="-100" dirty="0" smtClean="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rPr>
              <a:t>Unidad </a:t>
            </a:r>
            <a:r>
              <a:rPr lang="es-ES" sz="3600" spc="-100" dirty="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rPr>
              <a:t>de </a:t>
            </a:r>
            <a:r>
              <a:rPr lang="es-ES" sz="3600" spc="-100" dirty="0" smtClean="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rPr>
              <a:t>aprendizaje: </a:t>
            </a:r>
          </a:p>
          <a:p>
            <a:pPr algn="ctr" fontAlgn="auto">
              <a:spcBef>
                <a:spcPts val="0"/>
              </a:spcBef>
              <a:spcAft>
                <a:spcPts val="0"/>
              </a:spcAft>
              <a:defRPr/>
            </a:pPr>
            <a:endParaRPr lang="es-ES" sz="3200" spc="-100" dirty="0" smtClean="0">
              <a:ln w="3200">
                <a:solidFill>
                  <a:schemeClr val="bg2">
                    <a:shade val="75000"/>
                    <a:alpha val="25000"/>
                  </a:schemeClr>
                </a:solidFill>
                <a:prstDash val="solid"/>
                <a:round/>
              </a:ln>
              <a:solidFill>
                <a:schemeClr val="accent1">
                  <a:lumMod val="50000"/>
                </a:schemeClr>
              </a:solidFill>
              <a:effectLst>
                <a:innerShdw blurRad="50800" dist="25400" dir="13500000">
                  <a:prstClr val="black">
                    <a:alpha val="70000"/>
                  </a:prstClr>
                </a:innerShdw>
              </a:effectLst>
              <a:latin typeface="+mn-lt"/>
              <a:ea typeface="+mj-ea"/>
              <a:cs typeface="+mj-cs"/>
            </a:endParaRPr>
          </a:p>
          <a:p>
            <a:pPr algn="ctr" fontAlgn="auto">
              <a:spcBef>
                <a:spcPts val="0"/>
              </a:spcBef>
              <a:spcAft>
                <a:spcPts val="0"/>
              </a:spcAft>
              <a:defRPr/>
            </a:pPr>
            <a:r>
              <a:rPr lang="es-ES" sz="3600" b="1" spc="-100" dirty="0" smtClean="0">
                <a:ln w="3200">
                  <a:solidFill>
                    <a:schemeClr val="bg2">
                      <a:shade val="75000"/>
                      <a:alpha val="25000"/>
                    </a:schemeClr>
                  </a:solidFill>
                  <a:prstDash val="solid"/>
                  <a:round/>
                </a:ln>
                <a:solidFill>
                  <a:srgbClr val="002060"/>
                </a:solidFill>
                <a:effectLst>
                  <a:innerShdw blurRad="50800" dist="25400" dir="13500000">
                    <a:prstClr val="black">
                      <a:alpha val="70000"/>
                    </a:prstClr>
                  </a:innerShdw>
                </a:effectLst>
                <a:ea typeface="+mj-ea"/>
                <a:cs typeface="+mj-cs"/>
              </a:rPr>
              <a:t>Derecho familiar</a:t>
            </a:r>
          </a:p>
        </p:txBody>
      </p:sp>
      <p:sp>
        <p:nvSpPr>
          <p:cNvPr id="10243" name="Text Box 4"/>
          <p:cNvSpPr txBox="1">
            <a:spLocks noChangeArrowheads="1"/>
          </p:cNvSpPr>
          <p:nvPr/>
        </p:nvSpPr>
        <p:spPr bwMode="auto">
          <a:xfrm>
            <a:off x="1908175" y="836613"/>
            <a:ext cx="5329238" cy="366712"/>
          </a:xfrm>
          <a:prstGeom prst="rect">
            <a:avLst/>
          </a:prstGeom>
          <a:noFill/>
          <a:ln w="9525">
            <a:noFill/>
            <a:miter lim="800000"/>
            <a:headEnd/>
            <a:tailEnd/>
          </a:ln>
        </p:spPr>
        <p:txBody>
          <a:bodyPr>
            <a:spAutoFit/>
          </a:bodyPr>
          <a:lstStyle/>
          <a:p>
            <a:pPr algn="ctr">
              <a:spcBef>
                <a:spcPct val="50000"/>
              </a:spcBef>
            </a:pPr>
            <a:r>
              <a:rPr lang="es-ES" b="1" dirty="0">
                <a:latin typeface="Bookman Old Style" pitchFamily="18" charset="0"/>
              </a:rPr>
              <a:t>Centro Universitario UAEM Ecatepec</a:t>
            </a:r>
          </a:p>
        </p:txBody>
      </p:sp>
      <p:sp>
        <p:nvSpPr>
          <p:cNvPr id="10244" name="Text Box 5"/>
          <p:cNvSpPr txBox="1">
            <a:spLocks noChangeArrowheads="1"/>
          </p:cNvSpPr>
          <p:nvPr/>
        </p:nvSpPr>
        <p:spPr bwMode="auto">
          <a:xfrm>
            <a:off x="1692275" y="285750"/>
            <a:ext cx="5956300" cy="366713"/>
          </a:xfrm>
          <a:prstGeom prst="rect">
            <a:avLst/>
          </a:prstGeom>
          <a:noFill/>
          <a:ln w="9525">
            <a:noFill/>
            <a:miter lim="800000"/>
            <a:headEnd/>
            <a:tailEnd/>
          </a:ln>
        </p:spPr>
        <p:txBody>
          <a:bodyPr>
            <a:spAutoFit/>
          </a:bodyPr>
          <a:lstStyle/>
          <a:p>
            <a:pPr algn="ctr">
              <a:spcBef>
                <a:spcPct val="50000"/>
              </a:spcBef>
            </a:pPr>
            <a:r>
              <a:rPr lang="es-ES" b="1" dirty="0">
                <a:solidFill>
                  <a:srgbClr val="000000"/>
                </a:solidFill>
                <a:latin typeface="Bookman Old Style" pitchFamily="18" charset="0"/>
              </a:rPr>
              <a:t>Universidad Autónoma del Estado de México</a:t>
            </a:r>
          </a:p>
        </p:txBody>
      </p:sp>
      <p:pic>
        <p:nvPicPr>
          <p:cNvPr id="10245" name="Picture 6" descr="EscudoCUE_trans"/>
          <p:cNvPicPr>
            <a:picLocks noChangeAspect="1" noChangeArrowheads="1"/>
          </p:cNvPicPr>
          <p:nvPr/>
        </p:nvPicPr>
        <p:blipFill>
          <a:blip r:embed="rId3" cstate="print"/>
          <a:srcRect/>
          <a:stretch>
            <a:fillRect/>
          </a:stretch>
        </p:blipFill>
        <p:spPr bwMode="auto">
          <a:xfrm>
            <a:off x="7643813" y="285750"/>
            <a:ext cx="1223962" cy="1054100"/>
          </a:xfrm>
          <a:prstGeom prst="rect">
            <a:avLst/>
          </a:prstGeom>
          <a:noFill/>
          <a:ln w="9525">
            <a:noFill/>
            <a:miter lim="800000"/>
            <a:headEnd/>
            <a:tailEnd/>
          </a:ln>
        </p:spPr>
      </p:pic>
      <p:sp>
        <p:nvSpPr>
          <p:cNvPr id="10246" name="Text Box 8"/>
          <p:cNvSpPr txBox="1">
            <a:spLocks noChangeArrowheads="1"/>
          </p:cNvSpPr>
          <p:nvPr/>
        </p:nvSpPr>
        <p:spPr bwMode="auto">
          <a:xfrm>
            <a:off x="1526431" y="1414736"/>
            <a:ext cx="6357937" cy="646112"/>
          </a:xfrm>
          <a:prstGeom prst="rect">
            <a:avLst/>
          </a:prstGeom>
          <a:noFill/>
          <a:ln w="9525">
            <a:noFill/>
            <a:miter lim="800000"/>
            <a:headEnd/>
            <a:tailEnd/>
          </a:ln>
        </p:spPr>
        <p:txBody>
          <a:bodyPr>
            <a:spAutoFit/>
          </a:bodyPr>
          <a:lstStyle/>
          <a:p>
            <a:pPr algn="ctr">
              <a:spcBef>
                <a:spcPct val="50000"/>
              </a:spcBef>
            </a:pPr>
            <a:r>
              <a:rPr lang="es-MX" sz="3600" b="1" dirty="0" smtClean="0"/>
              <a:t>Licenciatura en Derecho</a:t>
            </a:r>
            <a:endParaRPr lang="es-ES" sz="3600" b="1" dirty="0"/>
          </a:p>
        </p:txBody>
      </p:sp>
      <p:sp>
        <p:nvSpPr>
          <p:cNvPr id="10247" name="Text Box 10"/>
          <p:cNvSpPr txBox="1">
            <a:spLocks noChangeArrowheads="1"/>
          </p:cNvSpPr>
          <p:nvPr/>
        </p:nvSpPr>
        <p:spPr bwMode="auto">
          <a:xfrm>
            <a:off x="1115616" y="6053226"/>
            <a:ext cx="6925965" cy="400110"/>
          </a:xfrm>
          <a:prstGeom prst="rect">
            <a:avLst/>
          </a:prstGeom>
          <a:noFill/>
          <a:ln w="9525">
            <a:noFill/>
            <a:miter lim="800000"/>
            <a:headEnd/>
            <a:tailEnd/>
          </a:ln>
        </p:spPr>
        <p:txBody>
          <a:bodyPr wrap="square">
            <a:spAutoFit/>
          </a:bodyPr>
          <a:lstStyle/>
          <a:p>
            <a:pPr>
              <a:spcBef>
                <a:spcPct val="50000"/>
              </a:spcBef>
            </a:pPr>
            <a:r>
              <a:rPr lang="es-ES" sz="2000" dirty="0">
                <a:latin typeface="Bookman Old Style" pitchFamily="18" charset="0"/>
              </a:rPr>
              <a:t>Autor: M. en </a:t>
            </a:r>
            <a:r>
              <a:rPr lang="es-ES" sz="2000" dirty="0" smtClean="0">
                <a:latin typeface="Bookman Old Style" pitchFamily="18" charset="0"/>
              </a:rPr>
              <a:t>D.C. Rodrigo Amaury Arévalo Contreras </a:t>
            </a:r>
            <a:endParaRPr lang="es-ES" sz="2000" dirty="0">
              <a:latin typeface="Bookman Old Style" pitchFamily="18" charset="0"/>
            </a:endParaRPr>
          </a:p>
        </p:txBody>
      </p:sp>
      <p:pic>
        <p:nvPicPr>
          <p:cNvPr id="10248" name="Picture 7" descr="EscudoUAEMmetalicolor"/>
          <p:cNvPicPr>
            <a:picLocks noChangeAspect="1" noChangeArrowheads="1"/>
          </p:cNvPicPr>
          <p:nvPr/>
        </p:nvPicPr>
        <p:blipFill>
          <a:blip r:embed="rId4" cstate="print"/>
          <a:srcRect/>
          <a:stretch>
            <a:fillRect/>
          </a:stretch>
        </p:blipFill>
        <p:spPr bwMode="auto">
          <a:xfrm>
            <a:off x="357188" y="214313"/>
            <a:ext cx="1511300" cy="1404937"/>
          </a:xfrm>
          <a:prstGeom prst="rect">
            <a:avLst/>
          </a:prstGeom>
          <a:noFill/>
          <a:ln w="9525">
            <a:noFill/>
            <a:miter lim="800000"/>
            <a:headEnd/>
            <a:tailEnd/>
          </a:ln>
        </p:spPr>
      </p:pic>
      <p:sp>
        <p:nvSpPr>
          <p:cNvPr id="5129" name="Text Box 8"/>
          <p:cNvSpPr txBox="1">
            <a:spLocks noChangeArrowheads="1"/>
          </p:cNvSpPr>
          <p:nvPr/>
        </p:nvSpPr>
        <p:spPr bwMode="auto">
          <a:xfrm>
            <a:off x="179512" y="2546901"/>
            <a:ext cx="8964488" cy="954107"/>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s-MX" sz="28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mn-lt"/>
                <a:cs typeface="+mn-cs"/>
              </a:rPr>
              <a:t>“Análisis de la importancia socio jurídica de la institución de la familia ”</a:t>
            </a:r>
            <a:endParaRPr lang="es-ES" sz="2800" spc="-100" dirty="0">
              <a:ln w="3200">
                <a:solidFill>
                  <a:schemeClr val="bg2">
                    <a:shade val="75000"/>
                    <a:alpha val="25000"/>
                  </a:schemeClr>
                </a:solidFill>
                <a:prstDash val="solid"/>
                <a:round/>
              </a:ln>
              <a:effectLst>
                <a:innerShdw blurRad="50800" dist="25400" dir="13500000">
                  <a:prstClr val="black">
                    <a:alpha val="70000"/>
                  </a:prstClr>
                </a:innerShdw>
              </a:effectLst>
              <a:latin typeface="+mn-lt"/>
              <a:cs typeface="+mn-cs"/>
            </a:endParaRPr>
          </a:p>
        </p:txBody>
      </p:sp>
    </p:spTree>
    <p:extLst>
      <p:ext uri="{BB962C8B-B14F-4D97-AF65-F5344CB8AC3E}">
        <p14:creationId xmlns:p14="http://schemas.microsoft.com/office/powerpoint/2010/main" val="16020335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0" indent="0"/>
            <a:r>
              <a:rPr lang="es-MX" sz="3200" b="1" dirty="0" smtClean="0">
                <a:solidFill>
                  <a:srgbClr val="0070C0"/>
                </a:solidFill>
              </a:rPr>
              <a:t>Características de la familia </a:t>
            </a:r>
            <a:endParaRPr lang="es-MX" sz="3200" b="1" dirty="0">
              <a:solidFill>
                <a:srgbClr val="0070C0"/>
              </a:solidFill>
            </a:endParaRPr>
          </a:p>
        </p:txBody>
      </p:sp>
      <p:sp>
        <p:nvSpPr>
          <p:cNvPr id="3" name="2 Marcador de contenido"/>
          <p:cNvSpPr>
            <a:spLocks noGrp="1"/>
          </p:cNvSpPr>
          <p:nvPr>
            <p:ph idx="1"/>
          </p:nvPr>
        </p:nvSpPr>
        <p:spPr>
          <a:xfrm>
            <a:off x="133672" y="1556792"/>
            <a:ext cx="8830816" cy="5177408"/>
          </a:xfrm>
        </p:spPr>
        <p:txBody>
          <a:bodyPr>
            <a:normAutofit/>
          </a:bodyPr>
          <a:lstStyle/>
          <a:p>
            <a:pPr marL="114300" indent="0" algn="just">
              <a:buNone/>
            </a:pPr>
            <a:endParaRPr lang="es-MX" dirty="0" smtClean="0"/>
          </a:p>
          <a:p>
            <a:pPr marL="114300" indent="0" algn="just">
              <a:buNone/>
            </a:pPr>
            <a:r>
              <a:rPr lang="es-MX" dirty="0" smtClean="0"/>
              <a:t>-Relación sexual continuada.</a:t>
            </a:r>
          </a:p>
          <a:p>
            <a:pPr marL="114300" indent="0" algn="just">
              <a:buNone/>
            </a:pPr>
            <a:endParaRPr lang="es-MX" dirty="0" smtClean="0"/>
          </a:p>
          <a:p>
            <a:pPr marL="114300" indent="0" algn="just">
              <a:buNone/>
            </a:pPr>
            <a:endParaRPr lang="es-MX" dirty="0" smtClean="0"/>
          </a:p>
          <a:p>
            <a:pPr marL="114300" indent="0" algn="just">
              <a:buNone/>
            </a:pPr>
            <a:r>
              <a:rPr lang="es-MX" dirty="0" smtClean="0"/>
              <a:t>-Unidad familiar basada en una relación de derecho o de hecho.</a:t>
            </a:r>
          </a:p>
          <a:p>
            <a:pPr marL="114300" indent="0" algn="just">
              <a:buNone/>
            </a:pPr>
            <a:endParaRPr lang="es-MX" dirty="0" smtClean="0"/>
          </a:p>
          <a:p>
            <a:pPr marL="114300" indent="0" algn="just">
              <a:buNone/>
            </a:pPr>
            <a:endParaRPr lang="es-MX" dirty="0"/>
          </a:p>
          <a:p>
            <a:pPr marL="114300" indent="0" algn="just">
              <a:buNone/>
            </a:pPr>
            <a:endParaRPr lang="es-MX" dirty="0" smtClean="0"/>
          </a:p>
        </p:txBody>
      </p:sp>
      <p:sp>
        <p:nvSpPr>
          <p:cNvPr id="4" name="AutoShape 2" descr="data:image/jpeg;base64,/9j/4AAQSkZJRgABAQAAAQABAAD/2wCEAAkGBhQSERQUExQWFRUWFxUXFxcUFxUYGBcVFxQVFBcXGBUXHSYeFxkjGRcUHy8gIycpLCwsFx4xNTAqNSYrLCkBCQoKDgwOGg8PGiwkHyQvLCwuLywsLCwsLCwvLCwsLDQsLDQsLCwsLCwsLCwsKSwsLCwpLCwsLCwsLCwsLCwsLP/AABEIALgBEgMBIgACEQEDEQH/xAAbAAABBQEBAAAAAAAAAAAAAAAFAAIDBAYBB//EAD8QAAEDAgQDBQYEBAUEAwAAAAEAAhEDIQQSMUEFUWEGEyJxgRQyUpGhwUKx0fAVI2LhFjNDcvEHgpKiU7LC/8QAGgEAAgMBAQAAAAAAAAAAAAAABAUAAQMCBv/EADARAAIBAgQFAgYCAgMAAAAAAAABAgMRBBIhMQUTQVFhFSIycYGRwfAUoUKxM9Hh/9oADAMBAAIRAxEAPwD3AuhRHFt5pYs+ErM1HuzFCYjEcnoaQhmNN7U3mu+0t5rKiq4JzaxO6D9SXY05Jqe/HNLvxzWZZXIsU9uKU9R8E5Jo++HNd70LOnFJ7cWYVepeC+QH+9CXehAH4o80vbHc1PUvBOR5D3fBd70LP+2Old9tKnqXgnI8h/vQl3wQJuOK4MYVfqXgnJ8h7vgud8EDOLKb7YYU9R8E5K7h7vhzS74c1nzizCQxZU9S8E5Pk0PfBc78c0AGLK77Q5T1HwTk+Q93w5pd+Fn34orgxhU9S8Fck0Pfjml7QOaz/tJUb8SVPUfBOSaP2gc0vaG81nBXJTG1nblT1Jdick03tLea57U3ms46umd+eanqS7E5Jp/am81z2pvNZkVjzXPaCp6kuxOSaf2tvNL2tvNZbvzsU01nK/Ul2K5JqvbG81JTqg6LH+0HmtHwg+FEYfFc52sczhlCCSSSOMiHF+6Vla9Ug2WpxfulZitTGZKOJbIIojGynhieyI6Lgb6BJwkRauBqeD1XXGVTINBTgbJZYSD7QVRYs0psJZL6ruWFCCK40FPaF0KMlhuVSMYN9VwiEgJU1LONjddDQE0apd6Nypco6AE/u1C0z0QHtB2i7p3dtkuABMa30EeS1owzysdxjmdjZUMO0MLhcg7/AJK47Btc24g9Fhv4/WbQaGAd615dDzLXt6m0SOSPU+1IdTplwyFwuCZAfMFpO17T1CdwVJRs0jKpQqJ6EuLwJYeY2KgNNS4fiefwGYMxOzht0NtE0lJ8RTjCV47M6UWtJDcttFw0U/vbJGqUMXoMbTXTQXSbKIuUuWOdSAHVM7pODZ1SjZUUNDLJuRSmAmZ1CWI+69EnNEJ9StKaSFLsrQigLR8I91ZwtWj4R7qa8N+Ng9bYIJJJJ8CkOKHhKyuJo+JavE+6VmsR7yUcS6BFEibSICdBIhOa10pwmLhKLtBFiuacdUm6qQOMaJrReVVyHaj4lMkp7mTskWEKnqQY51p0TjUJCTqaTKRjRXYh0VCuAlWsDhWOeM1uQ5/2Rl/DqZ2t0RVLBzrRzI5lNRdmZ5jz81IQRvdEjwNoMtJBiOY5/mocNgXH3xFp6dYKksHVi0rF54tXTB9yk5hb7zSPMK5xHimHoN8RGXQtIBzaRHM6dEyhxGlXpluHc2m/UsIAPnAK6WDXWWpdpWvbQja4AT+43WBwT+9r4io7UOgDlIDo+UL0WpRbWpvY2ow1A0gFumYjeLHUdQsHhsE6i/FN/wBQVBIcOdNsRzFtVpCi6dwzC2crdR7abnD7Ihh6YLDTqCWH1LT8QWYwmPrNq+Jwc3cZMsfL+6I4/iFcvAp5WC13NLp+Sk41LjNpNbBmg9zZEkuaWOPJ2Vw8Q/3NAWjqsGadjdZXhWIeXFtRomCRExGUEi/ug+IgXgzzWoJ/T7/dD1dULcTGzQnMhNBhOFMu2ThhXRGUodRb2BGxjKyZUdJScIOnzTS+eilirkwEbphaomyU4gwuWXcc4wuF6awcyuRvzVEuPfSgAndMc2RyXMpmJsnCQDvCtlDWt+i0HCfdWepE7brRcKHhTPhvxsxrbF5JJJPgQixPulZrEe8tLifdKAVInklHEugTRIGOM6qQtkG8p4pgmyeORSe2oSVAbpweeSnkJoeFTRBrCnuEhcafkmlx0GihBj3bLveeHquiD0QvtNizTpgA5c+dtt/BEfX6LuKu7HdOm5yyoo0uPF9dzWvgN1dsB9zH5+a1uA4211PMy4aLk/SOd915twjAd0zM7MS8CQBYTcfZGG8QhrCwmBDoB3a6R+QTVT5T02CXQVWNjdP43ShpLhDp3G2vyWH492+Pia0g5nfyxSMnu/dlxjUkE20WQ7Q8TqMLg0wMxdTj8PhcCL9H/uEP7MguqSfwj6k3HlYfNESk5xu3oYwoQpzStqTcT4pVzEbXdcSdLa+vzVUccxMy5xvI3sDqAJt5dYWhxeGBMkBV2YRuYGBqpFRtsjdwm5XzGt7MVmYZlCm6kT3zs7nhz3eJ4bcg7WFrBGu09WlWwz3sdD6dzAM2IBDv3yTKWCY/DEanKIOkZb25brJ8d7X1adB9GS6YYM8OEEgGd9J1JusXLXLvcqNNOSnDRxfciZVa6sWBslsEgAkwfxQNUYqVWBwaZDtcsEmBz+HbVZnhdAV6oe8GREFpykWjULS1qtLC0XPyxYk3lzj1cbn1S+o7e27v+RnNklSBXpx7xBtvHuz/AOxC0NES13MOH/1H2heZ9i+LPxGNNar+KABs1gMtaPL85Xq/CcOC54Okgj0stI0JZsj3FeJmnTUvH5LPD+HRd3oOSJIXjOMU2OAe6JJDbSTGpgXjqpPbWkEtk2TWly6SyxFUqc5atF51MEXAPmqmI4W0jwiD9FNhsW14sfQ6qeVtKnTqrVJmV5QZnn08joOqiNTWAjmNyx4vQoLiqYBsbEWPPyXn8RR5TtF3QXCeZFcC6fkglNLtLLuYSLlCpmgy5Umthpuk13kpAeQVpksVyCCYR/hLpagdXZHOFAZbJnw742D1ti+kkknoKRYj3SgdQNlHa+hQKowTMpTxBbBNEYWdY6pusXlPdCfTIGiUNBJG1t/qu506Y2THCdVH4IcbKedN+qYTsp6GBL5AsOZ0Vxi5PKlqU3bVkOYKpxTCio1pOjXZtr6SPyR/C8NaPeGY22svOuJds2VMY1tNmVuWHE/iIJEDk0STG5JJ2R0MJKCzy+xVOqnUUUQ9oMK14hzWuGwNvkRcHqEJw2I9npuD5O48WYxyJRnGktqZyR3bvDcSGmG5HTq0e8CdNEH4piGvfTFpJgb5vVpMhXdyXuHkILoA+K47vJ8BBglubRwj8JFuZiU7siSKlSdwHDy3/MI7w7sv7TX7phDWi7p2AImOZglXeK9nxhMYG0xFMsbkJPiMtax0ncyw/wDkt1KPLsgedublvqv38kDnNccpzNPUK5gGjDvFVxbA+KIvv4iBMIPj+Esc6S1ojcNAcfN2pUtfC98A12rTbfYfpquE5P4XobZdLNG/wXafD4im9lMicpu0sN+oabXssXxHhbKtWq+pdrIGUGJdlAznoMyIcBwrpEwcoIFhbnYWUXaiq1lNwH+Y7M0AGLOa0EkDkADfc9VlKo5yST18HFOkqbsCOCV2g7RG6g7U43vW5BodY+EXP6eqAvxTmQ2481eax3dPe4ETlAJ5EgyL6XCv+PlmqjCZ1I5WnuWuybMlUDTNIHowkr1jBVy1lUjciPX/AJXlvZ9v8+j/ALz9Wlv3XpHDqv8AKdOpaHDzibLmU2qjfj/sCxEbwS/egIxOK7yq5/8A2t6NGkeZk+q4zEuB95COKcV9njVxi4FNzgNNXNPhKuYPiDKtMVNBuOXPVRZkr9zZKPwroEWcbc2x0VvhfHix25a6TBPzidDCx1TtBTNTLLGtJgE573j3suXXqjVei5rAW+IhwiORsT0srk5xszKUISTVjc4yqHMDgbG/0Q5rjcESDeOSfw+fZxJ/EYnpI9ZXXDmh67cpZvAsUct49mRCkD5KM4caypxT9PJMeCbIQ6sQ5eSla20p9OBZdeZVpeSWISyTKN8NbDUHm8c0Z4cLJlw7/kZhX2LiSSSfAZHX0QOq6/NHK+iCPiSlPEVewTQGB4mCFK1jVAWjr+qkzJSnYJEbWlczeSY8jn/dDO0OL7ui+XZRGoEmARbzMiF1CGeSicVJqEXJ9CXFcXAfkaW6wXnxCfhpsH+a/ns3crRcPrMyNyuLs2hJBJtO1gPK3JeQ+2F4EWJaAZ/Cz8NFp+GILjq4kzZX6naPKXsa6QwNLKgkE1GkFx6NIkAcmsTiklS+FCb+U5NuZte3fHPZqdOM2ZzjGUwQ0CSQJhxnLbqbjVeIOxpa7MDcGfI7yFqu1Ha01qbA8Bxa43O8gAxy0BWTxnjcGtbmcdB/dbpqbuy1OU5px+ho8D27o5MtWWwLEDMOcHdQYHjmHc6pUAMizGNGV1Rx1OaCGMAmTrpA3QZnZSm2XYiq5v8ATTY53zcR9kjSawt7io17Q0sMt8Qzb5TEHqFxHDQlK0L3f2H6xNWEL1XZLV23+xq+Cdt2U6ualTuR3bGzYvLS0SZnLndc6kBN7R8exD8RTbWflaMsUyGh3+WGuflAloc4F19bRa6z2DZ3WRzIDqZDmEiYcCHA9bhV8PVNStmeSXOLi4nUuNySUZiML/HhZ9bgGBr08TUcoaNNb737moFcip4ph2rxJyiPDLQCS2QQTsijHsb/AKrXf00Jc93nH3gIBRrFhHSwncciieFrvkENA6wkbgrHpk22wvwiq8POdoZ4ZygkwC/whxOrgBeLXWa4zxWmcVUDjBLhrYGwAgonieNCmxwmTcvd9ggmG7O1OJNYKQHeQ4knRozEjMdht+S1weFdWU5PRJAeLxX8ZxaV2/8AQbZw2nVYJAJ1B5HmEK4s5zP5bxaQZ2IB269Oq9G7N/8ATlmHptFWq6q4C8eFs9B70eZRPHdjsNVGRzTBGgP1BNweoXccNVi9dUZVsZQqbXv8jyvsnTAqgk2Dmx1O/wBR9VuOFEmk2dWyxw/fRXK3YHDtqUy1z2hrcoYMsHKLEujXW/VSspYfDlz6lSAYOVwEZiM0WuTrsh61CXM1OlioThZXv8jPcTwJzEhxHrFlUOBhhGUwZ9VZ41xIVS6pQgxOVrrAui08v7odhOMU6lMPL6rSRdncOdDh7zZZI1tchVTlPWyvbQM0yrNudwvDtogb2Gq0OGwM0smUkHwmBoDr5LP8M4r31QhjXBjXZc7gG5iBLgGybQvROz9Id2Z/EfpEKQUqlTI9DHE1FShmRCyjla1uzWgD0TRQmLqzXowTfyVYv0tKEqXUvcLE76jjhnKF7CFP7QdreZUOIceZiVxLL/iWr9Tgp8zdODQOsKMCCeUx181KabQJmea5SLuR1HQeh/cIzw73UIc9treaL8O91M+H/GzCvsXEkkk8AyOtog9WZNrTCL4keFA8Rh8tgdbn/hKuILYJonC8z5LgqggzIKrOw5gev1S9hcRuIn9ylD8I3uTta0fi/RYbtjWL6xpSYaGSAdyC6fSYWk4vW7qhUqTlLW2n4zZsDnJssTTr56rnxEgRH/iPMyJncyUXhoX94sx9ayVP6iADGk7/AH/sEJY+xJVnG4mbbCfXmUGxuIOXKLlxHy5lMIxvoLaVNzdkQcSqOe9rW63+sfoj/Z7h7aQNSo4CZhzoufVD8Fhgy5u4/Uq64c+U/wDCOw2FnidE7RXXuNq+JpcNik1mm+nZF92NpknLVbtPvt/Oyo480nGZb4SB4B4jP0dHOyjJ+qq1UxhwuNOWZTYDLjs6sXCVONn3uzjCd1WqU8tQPGxBIU1XF6QPVNFQ3BgaRrfndF1owqxcGAYWdXDzVRBhuLa5o3lRPxoa0zPSCfyQeoHNu0+Y5/3Q6viCXEk267LzVTAOnKz2PbUeJwrU8yWvVBnCMqYus2hSElxvyHmdmjU+S9a4Vg/YaQo03SRd74AL3eWzRoB+qBf9NeBHC4c1qjS2tWuA4Q5tPaRtOscoRt1TxeZQeKxKprlQ+plTg60+bP6F6l2hqt1hw6i/0Xa3HXEucLeFob85JQVmJBAPNXMDQFRxa4kchluTz6tiL9UDGrWmsqYS6NKPuaC9PiXfUzmsW5gY5OY4ArC9ucfnfTiwv/6ta37lHOJU+4qZc4MiY0OuUAjzKyXaSc9M7ZXfPOu4ym6iU91v9jqjTinmj9DuBr5LbHX9URGCY6Xd2DOpBInzhCMPTkSiOGdAUnPLewzUdAjTYKbC4NsxpLWMHroOZWg7J45wGV5vA/8AI3d6aD0Kz+HdIJvDRtu4mAPPVGuydLxSbmXE+hy6en0Kyo1JcxfMBxSi4SuaHH1L9dLKibW13lEuIUZbm0i5nVDnOnTlK0xUWqjuKKbWUVQ6XUVR5Pz/AHZSU6to1PNICZm3LzQmjNCE1jJPyS3iTqpqdIEX1CcWWOnRRp7kK2S/0PkjnDBDYQR5JgTeyOcPbDUx4b8bMK2xcSSST4EI65sg8zJ0/fJF8R7pQFtHxEmd/IeaVcQ6BNEdUpg/u644Qddl3M3QXd+9gqPFuJdxSLsw7wj+WIn8QBMH1S2EM7yo1qTVOLkwN24eWhjXz3ZuSBc1BlLGn4RHinpCxtKpkpO6uInkImJ9T81PxjiFSs4948umDfSQ3LMeQXcIycO9p+I+cZR/dMLqnBWE9GH83EZb2v8Agz2LxJJysEn6AcyuUMOKYLnGSNSVZrODRDBA3J1KpUSatQNiWi5/fmiacXVajEdqnSwFNylqwjh7+I7qR1hPMp7mwmYj3YXrYRVOCUeh4WpKVaq5SerZXc/VVs8s9SPv91wV5Z1EhQ0neDzcfpAWXMzNWClRyJ37klMWCdMJtPRdcV30OOpFXbOhg/T1Ck7PvjFUnupNqZDJafdMAwSDyMEeSr1asLQ9nuH5W5yLu/LZLcdUjTpO+7HPDKMq1ZaaLV/vk9EbjhUGcGZ1nWd56qjisaGQTzH6oO3iPdX23HP+67Tx7a1Vpb4miXfIE3+S8ZyXKfg9fKGTY1vZbhrGEvqx3jjIBv3ecyGj+rc8tFqLNGZxvzXl2H4w6tUEE+HdpH4r6cxcSjuL4xUbRLRLrWB2smcK0YK1tgOrg5Tad9zK8Q7TGpWfnuC43tIE+G42hLF081Nh1LCQT0dDgfKZCE4zCDMItOnnu0j97opwXEwCw6s2PwGxB5wfzWdWMbZ1uEQzQfyIS6BCmol7iGsEuOn6k7Ac0Q/hTD4sxa3zFvmJV/h+HaQQxsU/xOM5qnQE3y/sISU4WCXX00J8FSDGC88ju52hd5bBGeBHu5dFgL9B+EDqhTnSba7DYBWquJhjWCwuSeZ1JP0CxjJxeYDnHMrdzU4avmbmdvYD7ec/kqPEsNkgtbY69ELwvFTmBNjo2dGDdxG7lpcJUD2dCNDrB0nqRf1TGFsVHI9+/wC/v4WVISou4DpYiNR0Vd+LkAB1+UK5xDDGk4QPAdCbweRQwvmYJkXPKNbeqXVIODyvodKV1dFkV9ib6WG87qw+radjMfdCzIEga781I2udOh1+qzZ0mXalaYJIjlF9Ea4Y6WrJUydNpifstTwceHmmXD9ZmNV6BFJJJPAUixHulZutWJJAI1AWjxXulZF7oe468zy1lKuIdDeky22kRuJ5jqsB2h4qalZ0mwsz/aPvqfVabH4ktY94n3Tf0y6eqw/ECHRzubITCpasC4hN6QXzKmJxBAUWFxz2ElpnMLh1/wDgrjvKfNVsRWjU+gTBQTVgSjKUGpQ0ZFjsTuT6DREuE4bLTDj7zvEeg2Hy/NCsNhO8e0HQnTpqfoj9R8AAenQJ1w6gneXYxx+Jk9G7tjZuqmJq7KZjtT0KH4qom1R6C6hFuRQFaGv6O/X7KdtmM8p+ZlDaz5Dmj8VSB8oROtsOUIKk7tjSsrJIkp6KOo9PomyqYoohu0QWKvMl4fh+9qgbC58uXqtqwgBBOC4Lu2X943P2HopOJ8SDQbry2MqOtUsj3fD8OsPSu93uVuN8Uiw1VjhTnUqRB1LHOdzlxaGidv7oBgXd5Vzu0aZ8yDYAc5R3BONRz3OtN4/2lxj5x8lw4KEbE5rqzutuhe4MagwzixgLi8xJcABAdJy3OsQjOCNc0DnAz30mOkyoeyFWcI7w3D6ljsCcw+h+ik/jOHgg1GGYDs78p8JJjILggjTXRYuzk0kFRVop3B2C4fXqEteGEXg5cpDtrg3HoqOFe9tUOIj8LgbXNiPoCFsOF49lTMaZzNB97ad4O9/kVje1TQajix7TmcQA13ia+mYdmG14+SitN5bWKftW5qMNg896h8I0bt8t0SOImzdPoEIw5c6JOw/K6NYakGhLJJLf7HHUmo0w0JlR11M2pTB/m1WUmjVz3BoA9Tqsb2r4i7DvNXDY2hiaTj/l5qZezlDWkFw6j1G67hhqtZZonDqwg7M1bP3180W4NXdmJBt+KTb5rzrs52t71+WqGNJjKQCL8jJOuy2XeBokut1sB6LlwnQlZ7lzXMjp1Nk2u2qHNFxoTt6dVnsZg3U3EOu20HmN4Cg4PxoueKTTkaSS5x949Gj8PmbrU4nBNe2Pkf3qmbpvEU83+S/bCqpDkSs9jKVKhggGxMiwsdioKlAxqTIEza/7hWsZgCx2WCfLfl++ihzCAS2duttYSiz1TOiN9O4uYtr9CtVwX3FmX4cNNiSCbeUD9VqODshkb7plw/42Y1VoEEkkk7ByHFe6Vk6tEuqR6SbCDt81q8Z7pWSxNfYczOttJ8jv6pXxC1lc2pFDjLJpljntYXWDnWAeDIzHkSGidplYXFU3Me5j2lj26tO36g6gjVartKaboFUuFN7XsztBOR4LXttvZptymNFkOPYqrRoNpvNOsxw/kVgZc1oIzZHAyBoMrtJReGw0Xhl3d3+/YDxMeZK3Yo4nERpqqUAXdqqh4kQLieosq1biE7GV0qTWhlGm1oaTgd89Q2Fmt/N3/wCVaqv6Su9x3dFreTb/AO43P1/JAHcRqMMgEjkRZHYPG5Fka0/s7xvCMyVSEvdbVPb/AMC4qayhXFa+VSYbjDXkNdDDzcQG8/eOhPVU+M6QdQeYP5JhVrRlB5WLKGHnTqLPEpYF+Z99pI8zqitUoHhHQ6eSMuMrDDvRoKxMdbk1JylwmHzVJ2bf9FWpORHhlUB5B3A+n/K7xTaoyaKwEVLExUi3XqPAssrjsW5z4PP6brd1MPmaslxfh0VRtNp2EnVIqNmz1WLzKGjO0iadJjo98OIdtOYtN+YVzhfGgzIzm18kxGYu8IPyPzRrB8NoUaZJe9zGuLX2OV7xAJDOQ0+65iOzNJ1SJYN2j8RsCbCLBMPTnNe5oSrivLayRbsV+xHFslWtRcSWm4DtRtF+hA9FtG4Km++VhPPQnzjVZnDcMY3I6oGtMObrlcZuJI5bDkpKHDzmc1tc5m3dLSGCbxmnWENX4bUi81NoPwnF6TWWaaD+P4iygxxtIGjdBGgXn/BOEOLzVeb1HHXUknM4n9Foxw57pBrAM+Kmdf6efqmYei1wIawnIOZBc5gMZdSBmnz3lc0MBVyvM7X3LxPEqOdWTdtugZwYui9Ws2nTc9xhrQXE8gBJQ2m7wCo+GOyBzm6xeDMeYvCzXabtH3/8in7gPjd8ZadB/SD8z0F1dfBzp1Mktu4Xh8RCtHNHfsAsbWfi6xqvsD7rfhbsPPmdzKmdwa1grWEYGhX8NUzGFtntotkGRpJLXcB1MAW+Y+R6Kw3HVDFQPcXC0PJIH9JB2RnFYUIDjqJYc7f+4TYjr5K17tzr4TTcH40HmPcqC5H3B3C9D4D2oDoZUsdAea8fr4RzHQ6WvbfqLSCCNQQddCr+D7QEQyrZ2ztnfoeizWaDzQJUpwrxyz+jPbMdgxVbG+x/eyyjGimchbBEi5JPXnrZG+yGLdVwzHOm8wTuAYkdFPxrA5m5m6tueoH6K8VQ5kOdFa/7EP8AxzdNvYA1KpEARlJmBaBcfotDwY+FZIV5eTJN7Ta85jdazg3urDh7vNsqrsEkkkk8ByDGDwHyWTq1nAugTAuLbG3z+y1eNHgKx+Mc4OABO8nTSImddSUr4gm0jak7APjuNe0Oc2mKtNoy16J1ABlryBdu8OGhaZ1XlnE6zDVeaQcKcnKHQXAdYtK3ParEOL31aJfTrMJploBHeMJIDg7Yhpgg62IWDdwyr8BTikuXSjDwgd6ybKb3gm6r5rzyM/JEXcJrH/TKjdwat/8AG5U3chsMRXnyN/TX8kNrNDhp+/0VPBmuGhr6boFgRy8kWwHB8RWdFKjUef6Rp57D1S/lygOlXhNAWrgAVXfw4L0qn/0nxZZmLqQdHuFxnyLg2JWXxnAq1Nxa6mZBIMdCtk5Ixcacr2MsMCRorVMOjTRETg6g/wBM/JPGEqfAVvGtOGwLLC0qm7BlOoQSSF32gky3UGQiR4bU+AqRvCn/APxlavFyccrRnHh1NTUlIMcIx+dvXcKbiXCm1RG50jnsglCnVpOnunEf0/otrwSs5j2VA0yLiRzHJKvdTldbD72VI5b3YCrYqowFjmHO0iWuBkzEOg685U9KuA4ucA0Rd5tc2DRz0HyR7tTOKqB+UgtaADvuSPK6z38EqhsWfeQHSBPndekw+OpVI+/RnisVwrEUp3pq8fnqvH0JvaPE1hb3n4i9zQGgbR1/VNpYjvC4hzi0gjI5trG8CLzpdI4V4qNBDxabe64aRKmAc2c4dc+ENbJDUZaDV73FydWLyuLT/srdz3raRNN1nCzR7u2/SFfoUwajmMb3cZW94RGYnS51j7p4ouY4NZSOR0lzpkhx0kG+gCs8OwAFOXg1cr5BN8rmeLM49FzOSsa0qbcrFZtdpxE55exhpvLLs3Bhu8G/ohfaPsu6m32mnDmmO9yCzXHR4GzHGfI+an4VSqGp3rgWOb4iGiWmT4rbk/mV6DTa7u2tcJpVZa5sWLXeEgnYwSfQIHF01KCiNOH1pQm5/tjxuk9EMHVAKdiuzFanWfSyucWuIGUElwBsfUQfVdxnZXE4fI97PC+YgglpGzuRI/IrzjV3Y9gqkVbXcJNeCFUxmEBBspMPh3xdpVulgajzlaxxJ2AlcpNGjce4zg8Yqm3DOMYiiD3LnH/MpNBd3ZJ1I0jlB2KL9mexHtJbUrs/kiHBrrGoRoI1DeZ3V/gf/TgmpTrYgxkcHNY03JFxmcNB0C9AJAHRE0qGV5mKa2Jyp06bvf8AoTWgCBYDQDSEx+IA1KFcT4vl0ueizuNxdWpYAidei5q4rLsY0sK5K8nZF3jOADKmYe64SCIsZuJP7ujnAwQy/wBFk6FImGucXAGYMkTGgG+19FreCDwcunJDYOzqNpWM6yS0TuEkkkk3Bhr2yq54e3cJJKnFPclytiOz9J5Bc0E6TCi/wrQ+EJJKyHR2Yo/CE7/DVH4AkkoQX+GqPwBEMNhW025WNDRyH5+aSShCVU8Rwqm8kuaCSkkoWm1sQHs7R+EJv+G6PwBJJQo7/hyj8IXf8PUfhCSShd2IdnqPwhSt4PTH4UklOliXd7nf4TT+ELv8JpxGUJJKrI6zy7jTwanEQuN4LTGgSSXSbWxw9dzv8GpzMJw4VTgjKADr1SSV5n3KshjOC0xo1WvZhlyxZJJVdkscZhWgyAJOp3Mcym1sE1zS1wBBv6811Jc5VudXZXbwWkPwhWqGFaz3WgeSSSlkW5N7slTKlKdVxJS1znYgPDWck/2FkRASSVZY9jpzk92NHDmclPTpAaJJKKKWxyPSSSXRD//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8614" y="4772744"/>
            <a:ext cx="2825874" cy="1968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24589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0" indent="0"/>
            <a:r>
              <a:rPr lang="es-MX" sz="3200" b="1" dirty="0">
                <a:solidFill>
                  <a:srgbClr val="0070C0"/>
                </a:solidFill>
              </a:rPr>
              <a:t>Características de la familia </a:t>
            </a:r>
          </a:p>
        </p:txBody>
      </p:sp>
      <p:sp>
        <p:nvSpPr>
          <p:cNvPr id="3" name="2 Marcador de contenido"/>
          <p:cNvSpPr>
            <a:spLocks noGrp="1"/>
          </p:cNvSpPr>
          <p:nvPr>
            <p:ph idx="1"/>
          </p:nvPr>
        </p:nvSpPr>
        <p:spPr>
          <a:xfrm>
            <a:off x="133672" y="1707976"/>
            <a:ext cx="8830816" cy="5177408"/>
          </a:xfrm>
        </p:spPr>
        <p:txBody>
          <a:bodyPr>
            <a:normAutofit/>
          </a:bodyPr>
          <a:lstStyle/>
          <a:p>
            <a:pPr marL="114300" indent="0" algn="just">
              <a:buNone/>
            </a:pPr>
            <a:r>
              <a:rPr lang="es-MX" dirty="0" smtClean="0"/>
              <a:t>-Derechos y deberes recíprocos entre sus miembros.</a:t>
            </a:r>
          </a:p>
          <a:p>
            <a:pPr marL="114300" indent="0" algn="just">
              <a:buNone/>
            </a:pPr>
            <a:endParaRPr lang="es-MX" dirty="0" smtClean="0"/>
          </a:p>
          <a:p>
            <a:pPr marL="114300" indent="0" algn="just">
              <a:buNone/>
            </a:pPr>
            <a:r>
              <a:rPr lang="es-MX" dirty="0" smtClean="0"/>
              <a:t>-Sistema de nomenclatura hereditaria.</a:t>
            </a:r>
          </a:p>
          <a:p>
            <a:pPr marL="114300" indent="0" algn="just">
              <a:buNone/>
            </a:pPr>
            <a:endParaRPr lang="es-MX" dirty="0" smtClean="0"/>
          </a:p>
          <a:p>
            <a:pPr marL="114300" indent="0" algn="just">
              <a:buNone/>
            </a:pPr>
            <a:r>
              <a:rPr lang="es-MX" dirty="0" smtClean="0"/>
              <a:t>-Disposiciones económicas entre sus miembros.</a:t>
            </a:r>
          </a:p>
          <a:p>
            <a:pPr marL="114300" indent="0" algn="just">
              <a:buNone/>
            </a:pPr>
            <a:endParaRPr lang="es-MX" dirty="0" smtClean="0"/>
          </a:p>
          <a:p>
            <a:pPr marL="114300" indent="0" algn="just">
              <a:buNone/>
            </a:pPr>
            <a:r>
              <a:rPr lang="es-MX" dirty="0" smtClean="0"/>
              <a:t>-Un hogar, aunque no sea exclusivo.</a:t>
            </a:r>
          </a:p>
          <a:p>
            <a:pPr marL="114300" indent="0" algn="just">
              <a:buNone/>
            </a:pPr>
            <a:endParaRPr lang="es-MX" dirty="0" smtClean="0"/>
          </a:p>
          <a:p>
            <a:pPr marL="114300" indent="0" algn="just">
              <a:buNone/>
            </a:pPr>
            <a:endParaRPr lang="es-MX" dirty="0"/>
          </a:p>
          <a:p>
            <a:pPr marL="114300" indent="0" algn="just">
              <a:buNone/>
            </a:pPr>
            <a:endParaRPr lang="es-MX" dirty="0" smtClean="0"/>
          </a:p>
        </p:txBody>
      </p:sp>
      <p:sp>
        <p:nvSpPr>
          <p:cNvPr id="4" name="AutoShape 2" descr="data:image/jpeg;base64,/9j/4AAQSkZJRgABAQAAAQABAAD/2wCEAAkGBhQSERQUExQWFRUWFxUXFxcUFxUYGBcVFxQVFBcXGBUXHSYeFxkjGRcUHy8gIycpLCwsFx4xNTAqNSYrLCkBCQoKDgwOGg8PGiwkHyQvLCwuLywsLCwsLCwvLCwsLDQsLDQsLCwsLCwsLCwsKSwsLCwpLCwsLCwsLCwsLCwsLP/AABEIALgBEgMBIgACEQEDEQH/xAAbAAABBQEBAAAAAAAAAAAAAAAFAAIDBAYBB//EAD8QAAEDAgQDBQYEBAUEAwAAAAEAAhEDIQQSMUEFUWEGEyJxgRQyUpGhwUKx0fAVI2LhFjNDcvEHgpKiU7LC/8QAGgEAAgMBAQAAAAAAAAAAAAAABAUAAQMCBv/EADARAAIBAgQFAgYCAgMAAAAAAAABAgMRBBIhMQUTQVFhFSIycYGRwfAUoUKxM9Hh/9oADAMBAAIRAxEAPwD3AuhRHFt5pYs+ErM1HuzFCYjEcnoaQhmNN7U3mu+0t5rKiq4JzaxO6D9SXY05Jqe/HNLvxzWZZXIsU9uKU9R8E5Jo++HNd70LOnFJ7cWYVepeC+QH+9CXehAH4o80vbHc1PUvBOR5D3fBd70LP+2Old9tKnqXgnI8h/vQl3wQJuOK4MYVfqXgnJ8h7vgud8EDOLKb7YYU9R8E5K7h7vhzS74c1nzizCQxZU9S8E5Pk0PfBc78c0AGLK77Q5T1HwTk+Q93w5pd+Fn34orgxhU9S8Fck0Pfjml7QOaz/tJUb8SVPUfBOSaP2gc0vaG81nBXJTG1nblT1Jdick03tLea57U3ms46umd+eanqS7E5Jp/am81z2pvNZkVjzXPaCp6kuxOSaf2tvNL2tvNZbvzsU01nK/Ul2K5JqvbG81JTqg6LH+0HmtHwg+FEYfFc52sczhlCCSSSOMiHF+6Vla9Ug2WpxfulZitTGZKOJbIIojGynhieyI6Lgb6BJwkRauBqeD1XXGVTINBTgbJZYSD7QVRYs0psJZL6ruWFCCK40FPaF0KMlhuVSMYN9VwiEgJU1LONjddDQE0apd6Nypco6AE/u1C0z0QHtB2i7p3dtkuABMa30EeS1owzysdxjmdjZUMO0MLhcg7/AJK47Btc24g9Fhv4/WbQaGAd615dDzLXt6m0SOSPU+1IdTplwyFwuCZAfMFpO17T1CdwVJRs0jKpQqJ6EuLwJYeY2KgNNS4fiefwGYMxOzht0NtE0lJ8RTjCV47M6UWtJDcttFw0U/vbJGqUMXoMbTXTQXSbKIuUuWOdSAHVM7pODZ1SjZUUNDLJuRSmAmZ1CWI+69EnNEJ9StKaSFLsrQigLR8I91ZwtWj4R7qa8N+Ng9bYIJJJJ8CkOKHhKyuJo+JavE+6VmsR7yUcS6BFEibSICdBIhOa10pwmLhKLtBFiuacdUm6qQOMaJrReVVyHaj4lMkp7mTskWEKnqQY51p0TjUJCTqaTKRjRXYh0VCuAlWsDhWOeM1uQ5/2Rl/DqZ2t0RVLBzrRzI5lNRdmZ5jz81IQRvdEjwNoMtJBiOY5/mocNgXH3xFp6dYKksHVi0rF54tXTB9yk5hb7zSPMK5xHimHoN8RGXQtIBzaRHM6dEyhxGlXpluHc2m/UsIAPnAK6WDXWWpdpWvbQja4AT+43WBwT+9r4io7UOgDlIDo+UL0WpRbWpvY2ow1A0gFumYjeLHUdQsHhsE6i/FN/wBQVBIcOdNsRzFtVpCi6dwzC2crdR7abnD7Ihh6YLDTqCWH1LT8QWYwmPrNq+Jwc3cZMsfL+6I4/iFcvAp5WC13NLp+Sk41LjNpNbBmg9zZEkuaWOPJ2Vw8Q/3NAWjqsGadjdZXhWIeXFtRomCRExGUEi/ug+IgXgzzWoJ/T7/dD1dULcTGzQnMhNBhOFMu2ThhXRGUodRb2BGxjKyZUdJScIOnzTS+eilirkwEbphaomyU4gwuWXcc4wuF6awcyuRvzVEuPfSgAndMc2RyXMpmJsnCQDvCtlDWt+i0HCfdWepE7brRcKHhTPhvxsxrbF5JJJPgQixPulZrEe8tLifdKAVInklHEugTRIGOM6qQtkG8p4pgmyeORSe2oSVAbpweeSnkJoeFTRBrCnuEhcafkmlx0GihBj3bLveeHquiD0QvtNizTpgA5c+dtt/BEfX6LuKu7HdOm5yyoo0uPF9dzWvgN1dsB9zH5+a1uA4211PMy4aLk/SOd915twjAd0zM7MS8CQBYTcfZGG8QhrCwmBDoB3a6R+QTVT5T02CXQVWNjdP43ShpLhDp3G2vyWH492+Pia0g5nfyxSMnu/dlxjUkE20WQ7Q8TqMLg0wMxdTj8PhcCL9H/uEP7MguqSfwj6k3HlYfNESk5xu3oYwoQpzStqTcT4pVzEbXdcSdLa+vzVUccxMy5xvI3sDqAJt5dYWhxeGBMkBV2YRuYGBqpFRtsjdwm5XzGt7MVmYZlCm6kT3zs7nhz3eJ4bcg7WFrBGu09WlWwz3sdD6dzAM2IBDv3yTKWCY/DEanKIOkZb25brJ8d7X1adB9GS6YYM8OEEgGd9J1JusXLXLvcqNNOSnDRxfciZVa6sWBslsEgAkwfxQNUYqVWBwaZDtcsEmBz+HbVZnhdAV6oe8GREFpykWjULS1qtLC0XPyxYk3lzj1cbn1S+o7e27v+RnNklSBXpx7xBtvHuz/AOxC0NES13MOH/1H2heZ9i+LPxGNNar+KABs1gMtaPL85Xq/CcOC54Okgj0stI0JZsj3FeJmnTUvH5LPD+HRd3oOSJIXjOMU2OAe6JJDbSTGpgXjqpPbWkEtk2TWly6SyxFUqc5atF51MEXAPmqmI4W0jwiD9FNhsW14sfQ6qeVtKnTqrVJmV5QZnn08joOqiNTWAjmNyx4vQoLiqYBsbEWPPyXn8RR5TtF3QXCeZFcC6fkglNLtLLuYSLlCpmgy5Umthpuk13kpAeQVpksVyCCYR/hLpagdXZHOFAZbJnw742D1ti+kkknoKRYj3SgdQNlHa+hQKowTMpTxBbBNEYWdY6pusXlPdCfTIGiUNBJG1t/qu506Y2THCdVH4IcbKedN+qYTsp6GBL5AsOZ0Vxi5PKlqU3bVkOYKpxTCio1pOjXZtr6SPyR/C8NaPeGY22svOuJds2VMY1tNmVuWHE/iIJEDk0STG5JJ2R0MJKCzy+xVOqnUUUQ9oMK14hzWuGwNvkRcHqEJw2I9npuD5O48WYxyJRnGktqZyR3bvDcSGmG5HTq0e8CdNEH4piGvfTFpJgb5vVpMhXdyXuHkILoA+K47vJ8BBglubRwj8JFuZiU7siSKlSdwHDy3/MI7w7sv7TX7phDWi7p2AImOZglXeK9nxhMYG0xFMsbkJPiMtax0ncyw/wDkt1KPLsgedublvqv38kDnNccpzNPUK5gGjDvFVxbA+KIvv4iBMIPj+Esc6S1ojcNAcfN2pUtfC98A12rTbfYfpquE5P4XobZdLNG/wXafD4im9lMicpu0sN+oabXssXxHhbKtWq+pdrIGUGJdlAznoMyIcBwrpEwcoIFhbnYWUXaiq1lNwH+Y7M0AGLOa0EkDkADfc9VlKo5yST18HFOkqbsCOCV2g7RG6g7U43vW5BodY+EXP6eqAvxTmQ2481eax3dPe4ETlAJ5EgyL6XCv+PlmqjCZ1I5WnuWuybMlUDTNIHowkr1jBVy1lUjciPX/AJXlvZ9v8+j/ALz9Wlv3XpHDqv8AKdOpaHDzibLmU2qjfj/sCxEbwS/egIxOK7yq5/8A2t6NGkeZk+q4zEuB95COKcV9njVxi4FNzgNNXNPhKuYPiDKtMVNBuOXPVRZkr9zZKPwroEWcbc2x0VvhfHix25a6TBPzidDCx1TtBTNTLLGtJgE573j3suXXqjVei5rAW+IhwiORsT0srk5xszKUISTVjc4yqHMDgbG/0Q5rjcESDeOSfw+fZxJ/EYnpI9ZXXDmh67cpZvAsUct49mRCkD5KM4caypxT9PJMeCbIQ6sQ5eSla20p9OBZdeZVpeSWISyTKN8NbDUHm8c0Z4cLJlw7/kZhX2LiSSSfAZHX0QOq6/NHK+iCPiSlPEVewTQGB4mCFK1jVAWjr+qkzJSnYJEbWlczeSY8jn/dDO0OL7ui+XZRGoEmARbzMiF1CGeSicVJqEXJ9CXFcXAfkaW6wXnxCfhpsH+a/ns3crRcPrMyNyuLs2hJBJtO1gPK3JeQ+2F4EWJaAZ/Cz8NFp+GILjq4kzZX6naPKXsa6QwNLKgkE1GkFx6NIkAcmsTiklS+FCb+U5NuZte3fHPZqdOM2ZzjGUwQ0CSQJhxnLbqbjVeIOxpa7MDcGfI7yFqu1Ha01qbA8Bxa43O8gAxy0BWTxnjcGtbmcdB/dbpqbuy1OU5px+ho8D27o5MtWWwLEDMOcHdQYHjmHc6pUAMizGNGV1Rx1OaCGMAmTrpA3QZnZSm2XYiq5v8ATTY53zcR9kjSawt7io17Q0sMt8Qzb5TEHqFxHDQlK0L3f2H6xNWEL1XZLV23+xq+Cdt2U6ualTuR3bGzYvLS0SZnLndc6kBN7R8exD8RTbWflaMsUyGh3+WGuflAloc4F19bRa6z2DZ3WRzIDqZDmEiYcCHA9bhV8PVNStmeSXOLi4nUuNySUZiML/HhZ9bgGBr08TUcoaNNb737moFcip4ph2rxJyiPDLQCS2QQTsijHsb/AKrXf00Jc93nH3gIBRrFhHSwncciieFrvkENA6wkbgrHpk22wvwiq8POdoZ4ZygkwC/whxOrgBeLXWa4zxWmcVUDjBLhrYGwAgonieNCmxwmTcvd9ggmG7O1OJNYKQHeQ4knRozEjMdht+S1weFdWU5PRJAeLxX8ZxaV2/8AQbZw2nVYJAJ1B5HmEK4s5zP5bxaQZ2IB269Oq9G7N/8ATlmHptFWq6q4C8eFs9B70eZRPHdjsNVGRzTBGgP1BNweoXccNVi9dUZVsZQqbXv8jyvsnTAqgk2Dmx1O/wBR9VuOFEmk2dWyxw/fRXK3YHDtqUy1z2hrcoYMsHKLEujXW/VSspYfDlz6lSAYOVwEZiM0WuTrsh61CXM1OlioThZXv8jPcTwJzEhxHrFlUOBhhGUwZ9VZ41xIVS6pQgxOVrrAui08v7odhOMU6lMPL6rSRdncOdDh7zZZI1tchVTlPWyvbQM0yrNudwvDtogb2Gq0OGwM0smUkHwmBoDr5LP8M4r31QhjXBjXZc7gG5iBLgGybQvROz9Id2Z/EfpEKQUqlTI9DHE1FShmRCyjla1uzWgD0TRQmLqzXowTfyVYv0tKEqXUvcLE76jjhnKF7CFP7QdreZUOIceZiVxLL/iWr9Tgp8zdODQOsKMCCeUx181KabQJmea5SLuR1HQeh/cIzw73UIc9treaL8O91M+H/GzCvsXEkkk8AyOtog9WZNrTCL4keFA8Rh8tgdbn/hKuILYJonC8z5LgqggzIKrOw5gev1S9hcRuIn9ylD8I3uTta0fi/RYbtjWL6xpSYaGSAdyC6fSYWk4vW7qhUqTlLW2n4zZsDnJssTTr56rnxEgRH/iPMyJncyUXhoX94sx9ayVP6iADGk7/AH/sEJY+xJVnG4mbbCfXmUGxuIOXKLlxHy5lMIxvoLaVNzdkQcSqOe9rW63+sfoj/Z7h7aQNSo4CZhzoufVD8Fhgy5u4/Uq64c+U/wDCOw2FnidE7RXXuNq+JpcNik1mm+nZF92NpknLVbtPvt/Oyo480nGZb4SB4B4jP0dHOyjJ+qq1UxhwuNOWZTYDLjs6sXCVONn3uzjCd1WqU8tQPGxBIU1XF6QPVNFQ3BgaRrfndF1owqxcGAYWdXDzVRBhuLa5o3lRPxoa0zPSCfyQeoHNu0+Y5/3Q6viCXEk267LzVTAOnKz2PbUeJwrU8yWvVBnCMqYus2hSElxvyHmdmjU+S9a4Vg/YaQo03SRd74AL3eWzRoB+qBf9NeBHC4c1qjS2tWuA4Q5tPaRtOscoRt1TxeZQeKxKprlQ+plTg60+bP6F6l2hqt1hw6i/0Xa3HXEucLeFob85JQVmJBAPNXMDQFRxa4kchluTz6tiL9UDGrWmsqYS6NKPuaC9PiXfUzmsW5gY5OY4ArC9ucfnfTiwv/6ta37lHOJU+4qZc4MiY0OuUAjzKyXaSc9M7ZXfPOu4ym6iU91v9jqjTinmj9DuBr5LbHX9URGCY6Xd2DOpBInzhCMPTkSiOGdAUnPLewzUdAjTYKbC4NsxpLWMHroOZWg7J45wGV5vA/8AI3d6aD0Kz+HdIJvDRtu4mAPPVGuydLxSbmXE+hy6en0Kyo1JcxfMBxSi4SuaHH1L9dLKibW13lEuIUZbm0i5nVDnOnTlK0xUWqjuKKbWUVQ6XUVR5Pz/AHZSU6to1PNICZm3LzQmjNCE1jJPyS3iTqpqdIEX1CcWWOnRRp7kK2S/0PkjnDBDYQR5JgTeyOcPbDUx4b8bMK2xcSSST4EI65sg8zJ0/fJF8R7pQFtHxEmd/IeaVcQ6BNEdUpg/u644Qddl3M3QXd+9gqPFuJdxSLsw7wj+WIn8QBMH1S2EM7yo1qTVOLkwN24eWhjXz3ZuSBc1BlLGn4RHinpCxtKpkpO6uInkImJ9T81PxjiFSs4948umDfSQ3LMeQXcIycO9p+I+cZR/dMLqnBWE9GH83EZb2v8Agz2LxJJysEn6AcyuUMOKYLnGSNSVZrODRDBA3J1KpUSatQNiWi5/fmiacXVajEdqnSwFNylqwjh7+I7qR1hPMp7mwmYj3YXrYRVOCUeh4WpKVaq5SerZXc/VVs8s9SPv91wV5Z1EhQ0neDzcfpAWXMzNWClRyJ37klMWCdMJtPRdcV30OOpFXbOhg/T1Ck7PvjFUnupNqZDJafdMAwSDyMEeSr1asLQ9nuH5W5yLu/LZLcdUjTpO+7HPDKMq1ZaaLV/vk9EbjhUGcGZ1nWd56qjisaGQTzH6oO3iPdX23HP+67Tx7a1Vpb4miXfIE3+S8ZyXKfg9fKGTY1vZbhrGEvqx3jjIBv3ecyGj+rc8tFqLNGZxvzXl2H4w6tUEE+HdpH4r6cxcSjuL4xUbRLRLrWB2smcK0YK1tgOrg5Tad9zK8Q7TGpWfnuC43tIE+G42hLF081Nh1LCQT0dDgfKZCE4zCDMItOnnu0j97opwXEwCw6s2PwGxB5wfzWdWMbZ1uEQzQfyIS6BCmol7iGsEuOn6k7Ac0Q/hTD4sxa3zFvmJV/h+HaQQxsU/xOM5qnQE3y/sISU4WCXX00J8FSDGC88ju52hd5bBGeBHu5dFgL9B+EDqhTnSba7DYBWquJhjWCwuSeZ1JP0CxjJxeYDnHMrdzU4avmbmdvYD7ec/kqPEsNkgtbY69ELwvFTmBNjo2dGDdxG7lpcJUD2dCNDrB0nqRf1TGFsVHI9+/wC/v4WVISou4DpYiNR0Vd+LkAB1+UK5xDDGk4QPAdCbweRQwvmYJkXPKNbeqXVIODyvodKV1dFkV9ib6WG87qw+radjMfdCzIEga781I2udOh1+qzZ0mXalaYJIjlF9Ea4Y6WrJUydNpifstTwceHmmXD9ZmNV6BFJJJPAUixHulZutWJJAI1AWjxXulZF7oe468zy1lKuIdDeky22kRuJ5jqsB2h4qalZ0mwsz/aPvqfVabH4ktY94n3Tf0y6eqw/ECHRzubITCpasC4hN6QXzKmJxBAUWFxz2ElpnMLh1/wDgrjvKfNVsRWjU+gTBQTVgSjKUGpQ0ZFjsTuT6DREuE4bLTDj7zvEeg2Hy/NCsNhO8e0HQnTpqfoj9R8AAenQJ1w6gneXYxx+Jk9G7tjZuqmJq7KZjtT0KH4qom1R6C6hFuRQFaGv6O/X7KdtmM8p+ZlDaz5Dmj8VSB8oROtsOUIKk7tjSsrJIkp6KOo9PomyqYoohu0QWKvMl4fh+9qgbC58uXqtqwgBBOC4Lu2X943P2HopOJ8SDQbry2MqOtUsj3fD8OsPSu93uVuN8Uiw1VjhTnUqRB1LHOdzlxaGidv7oBgXd5Vzu0aZ8yDYAc5R3BONRz3OtN4/2lxj5x8lw4KEbE5rqzutuhe4MagwzixgLi8xJcABAdJy3OsQjOCNc0DnAz30mOkyoeyFWcI7w3D6ljsCcw+h+ik/jOHgg1GGYDs78p8JJjILggjTXRYuzk0kFRVop3B2C4fXqEteGEXg5cpDtrg3HoqOFe9tUOIj8LgbXNiPoCFsOF49lTMaZzNB97ad4O9/kVje1TQajix7TmcQA13ia+mYdmG14+SitN5bWKftW5qMNg896h8I0bt8t0SOImzdPoEIw5c6JOw/K6NYakGhLJJLf7HHUmo0w0JlR11M2pTB/m1WUmjVz3BoA9Tqsb2r4i7DvNXDY2hiaTj/l5qZezlDWkFw6j1G67hhqtZZonDqwg7M1bP3180W4NXdmJBt+KTb5rzrs52t71+WqGNJjKQCL8jJOuy2XeBokut1sB6LlwnQlZ7lzXMjp1Nk2u2qHNFxoTt6dVnsZg3U3EOu20HmN4Cg4PxoueKTTkaSS5x949Gj8PmbrU4nBNe2Pkf3qmbpvEU83+S/bCqpDkSs9jKVKhggGxMiwsdioKlAxqTIEza/7hWsZgCx2WCfLfl++ihzCAS2duttYSiz1TOiN9O4uYtr9CtVwX3FmX4cNNiSCbeUD9VqODshkb7plw/42Y1VoEEkkk7ByHFe6Vk6tEuqR6SbCDt81q8Z7pWSxNfYczOttJ8jv6pXxC1lc2pFDjLJpljntYXWDnWAeDIzHkSGidplYXFU3Me5j2lj26tO36g6gjVartKaboFUuFN7XsztBOR4LXttvZptymNFkOPYqrRoNpvNOsxw/kVgZc1oIzZHAyBoMrtJReGw0Xhl3d3+/YDxMeZK3Yo4nERpqqUAXdqqh4kQLieosq1biE7GV0qTWhlGm1oaTgd89Q2Fmt/N3/wCVaqv6Su9x3dFreTb/AO43P1/JAHcRqMMgEjkRZHYPG5Fka0/s7xvCMyVSEvdbVPb/AMC4qayhXFa+VSYbjDXkNdDDzcQG8/eOhPVU+M6QdQeYP5JhVrRlB5WLKGHnTqLPEpYF+Z99pI8zqitUoHhHQ6eSMuMrDDvRoKxMdbk1JylwmHzVJ2bf9FWpORHhlUB5B3A+n/K7xTaoyaKwEVLExUi3XqPAssrjsW5z4PP6brd1MPmaslxfh0VRtNp2EnVIqNmz1WLzKGjO0iadJjo98OIdtOYtN+YVzhfGgzIzm18kxGYu8IPyPzRrB8NoUaZJe9zGuLX2OV7xAJDOQ0+65iOzNJ1SJYN2j8RsCbCLBMPTnNe5oSrivLayRbsV+xHFslWtRcSWm4DtRtF+hA9FtG4Km++VhPPQnzjVZnDcMY3I6oGtMObrlcZuJI5bDkpKHDzmc1tc5m3dLSGCbxmnWENX4bUi81NoPwnF6TWWaaD+P4iygxxtIGjdBGgXn/BOEOLzVeb1HHXUknM4n9Foxw57pBrAM+Kmdf6efqmYei1wIawnIOZBc5gMZdSBmnz3lc0MBVyvM7X3LxPEqOdWTdtugZwYui9Ws2nTc9xhrQXE8gBJQ2m7wCo+GOyBzm6xeDMeYvCzXabtH3/8in7gPjd8ZadB/SD8z0F1dfBzp1Mktu4Xh8RCtHNHfsAsbWfi6xqvsD7rfhbsPPmdzKmdwa1grWEYGhX8NUzGFtntotkGRpJLXcB1MAW+Y+R6Kw3HVDFQPcXC0PJIH9JB2RnFYUIDjqJYc7f+4TYjr5K17tzr4TTcH40HmPcqC5H3B3C9D4D2oDoZUsdAea8fr4RzHQ6WvbfqLSCCNQQddCr+D7QEQyrZ2ztnfoeizWaDzQJUpwrxyz+jPbMdgxVbG+x/eyyjGimchbBEi5JPXnrZG+yGLdVwzHOm8wTuAYkdFPxrA5m5m6tueoH6K8VQ5kOdFa/7EP8AxzdNvYA1KpEARlJmBaBcfotDwY+FZIV5eTJN7Ta85jdazg3urDh7vNsqrsEkkkk8ByDGDwHyWTq1nAugTAuLbG3z+y1eNHgKx+Mc4OABO8nTSImddSUr4gm0jak7APjuNe0Oc2mKtNoy16J1ABlryBdu8OGhaZ1XlnE6zDVeaQcKcnKHQXAdYtK3ParEOL31aJfTrMJploBHeMJIDg7Yhpgg62IWDdwyr8BTikuXSjDwgd6ybKb3gm6r5rzyM/JEXcJrH/TKjdwat/8AG5U3chsMRXnyN/TX8kNrNDhp+/0VPBmuGhr6boFgRy8kWwHB8RWdFKjUef6Rp57D1S/lygOlXhNAWrgAVXfw4L0qn/0nxZZmLqQdHuFxnyLg2JWXxnAq1Nxa6mZBIMdCtk5Ixcacr2MsMCRorVMOjTRETg6g/wBM/JPGEqfAVvGtOGwLLC0qm7BlOoQSSF32gky3UGQiR4bU+AqRvCn/APxlavFyccrRnHh1NTUlIMcIx+dvXcKbiXCm1RG50jnsglCnVpOnunEf0/otrwSs5j2VA0yLiRzHJKvdTldbD72VI5b3YCrYqowFjmHO0iWuBkzEOg685U9KuA4ucA0Rd5tc2DRz0HyR7tTOKqB+UgtaADvuSPK6z38EqhsWfeQHSBPndekw+OpVI+/RnisVwrEUp3pq8fnqvH0JvaPE1hb3n4i9zQGgbR1/VNpYjvC4hzi0gjI5trG8CLzpdI4V4qNBDxabe64aRKmAc2c4dc+ENbJDUZaDV73FydWLyuLT/srdz3raRNN1nCzR7u2/SFfoUwajmMb3cZW94RGYnS51j7p4ouY4NZSOR0lzpkhx0kG+gCs8OwAFOXg1cr5BN8rmeLM49FzOSsa0qbcrFZtdpxE55exhpvLLs3Bhu8G/ohfaPsu6m32mnDmmO9yCzXHR4GzHGfI+an4VSqGp3rgWOb4iGiWmT4rbk/mV6DTa7u2tcJpVZa5sWLXeEgnYwSfQIHF01KCiNOH1pQm5/tjxuk9EMHVAKdiuzFanWfSyucWuIGUElwBsfUQfVdxnZXE4fI97PC+YgglpGzuRI/IrzjV3Y9gqkVbXcJNeCFUxmEBBspMPh3xdpVulgajzlaxxJ2AlcpNGjce4zg8Yqm3DOMYiiD3LnH/MpNBd3ZJ1I0jlB2KL9mexHtJbUrs/kiHBrrGoRoI1DeZ3V/gf/TgmpTrYgxkcHNY03JFxmcNB0C9AJAHRE0qGV5mKa2Jyp06bvf8AoTWgCBYDQDSEx+IA1KFcT4vl0ueizuNxdWpYAidei5q4rLsY0sK5K8nZF3jOADKmYe64SCIsZuJP7ujnAwQy/wBFk6FImGucXAGYMkTGgG+19FreCDwcunJDYOzqNpWM6yS0TuEkkkk3Bhr2yq54e3cJJKnFPclytiOz9J5Bc0E6TCi/wrQ+EJJKyHR2Yo/CE7/DVH4AkkoQX+GqPwBEMNhW025WNDRyH5+aSShCVU8Rwqm8kuaCSkkoWm1sQHs7R+EJv+G6PwBJJQo7/hyj8IXf8PUfhCSShd2IdnqPwhSt4PTH4UklOliXd7nf4TT+ELv8JpxGUJJKrI6zy7jTwanEQuN4LTGgSSXSbWxw9dzv8GpzMJw4VTgjKADr1SSV5n3KshjOC0xo1WvZhlyxZJJVdkscZhWgyAJOp3Mcym1sE1zS1wBBv6811Jc5VudXZXbwWkPwhWqGFaz3WgeSSSlkW5N7slTKlKdVxJS1znYgPDWck/2FkRASSVZY9jpzk92NHDmclPTpAaJJKKKWxyPSSSXRD//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7" y="4535760"/>
            <a:ext cx="288032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1182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MX" b="1" dirty="0" smtClean="0">
                <a:solidFill>
                  <a:srgbClr val="0070C0"/>
                </a:solidFill>
              </a:rPr>
              <a:t>Ubicación de la familia</a:t>
            </a:r>
            <a:endParaRPr lang="es-MX" b="1" dirty="0">
              <a:solidFill>
                <a:srgbClr val="0070C0"/>
              </a:solidFill>
            </a:endParaRPr>
          </a:p>
        </p:txBody>
      </p:sp>
      <p:sp>
        <p:nvSpPr>
          <p:cNvPr id="5" name="4 Marcador de contenido"/>
          <p:cNvSpPr>
            <a:spLocks noGrp="1"/>
          </p:cNvSpPr>
          <p:nvPr>
            <p:ph sz="quarter" idx="1"/>
          </p:nvPr>
        </p:nvSpPr>
        <p:spPr>
          <a:xfrm>
            <a:off x="179512" y="1521296"/>
            <a:ext cx="8791952" cy="5148064"/>
          </a:xfrm>
        </p:spPr>
        <p:txBody>
          <a:bodyPr>
            <a:normAutofit lnSpcReduction="10000"/>
          </a:bodyPr>
          <a:lstStyle/>
          <a:p>
            <a:pPr marL="0" indent="0" algn="just">
              <a:buNone/>
            </a:pPr>
            <a:r>
              <a:rPr lang="es-MX" sz="2400" dirty="0"/>
              <a:t>A la familia históricamente se le ha considerado en todas la culturas </a:t>
            </a:r>
            <a:r>
              <a:rPr lang="es-MX" sz="2400" dirty="0" smtClean="0"/>
              <a:t>de la historia del hombre como:</a:t>
            </a:r>
          </a:p>
          <a:p>
            <a:pPr marL="0" indent="0" algn="just">
              <a:buNone/>
            </a:pPr>
            <a:endParaRPr lang="es-MX" sz="2400" dirty="0" smtClean="0"/>
          </a:p>
          <a:p>
            <a:pPr marL="0" indent="0" algn="just">
              <a:buNone/>
            </a:pPr>
            <a:endParaRPr lang="es-MX" sz="2400" dirty="0" smtClean="0"/>
          </a:p>
          <a:p>
            <a:pPr marL="0" indent="0" algn="just">
              <a:buNone/>
            </a:pPr>
            <a:endParaRPr lang="es-MX" sz="2400" dirty="0"/>
          </a:p>
          <a:p>
            <a:pPr marL="0" indent="0" algn="just">
              <a:buNone/>
            </a:pPr>
            <a:endParaRPr lang="es-MX" sz="2400" dirty="0" smtClean="0"/>
          </a:p>
          <a:p>
            <a:pPr marL="0" indent="0" algn="just">
              <a:buNone/>
            </a:pPr>
            <a:endParaRPr lang="es-MX" sz="2400" dirty="0"/>
          </a:p>
          <a:p>
            <a:pPr marL="0" indent="0" algn="just">
              <a:buNone/>
            </a:pPr>
            <a:endParaRPr lang="es-MX" sz="2400" dirty="0" smtClean="0"/>
          </a:p>
          <a:p>
            <a:pPr marL="0" indent="0" algn="just">
              <a:buNone/>
            </a:pPr>
            <a:r>
              <a:rPr lang="es-MX" sz="2400" dirty="0" smtClean="0"/>
              <a:t>-Célula primaria de la sociedad.</a:t>
            </a:r>
          </a:p>
          <a:p>
            <a:pPr marL="0" indent="0" algn="just">
              <a:buNone/>
            </a:pPr>
            <a:r>
              <a:rPr lang="es-MX" sz="2400" dirty="0" smtClean="0"/>
              <a:t>-Núcleo </a:t>
            </a:r>
            <a:r>
              <a:rPr lang="es-MX" sz="2400" dirty="0"/>
              <a:t>inicial de toda organización social.</a:t>
            </a:r>
          </a:p>
          <a:p>
            <a:pPr marL="0" indent="0" algn="just">
              <a:buNone/>
            </a:pPr>
            <a:r>
              <a:rPr lang="es-MX" sz="2400" dirty="0" smtClean="0"/>
              <a:t>-Medio </a:t>
            </a:r>
            <a:r>
              <a:rPr lang="es-MX" sz="2400" dirty="0"/>
              <a:t>de desarrollo del individuo.</a:t>
            </a:r>
          </a:p>
          <a:p>
            <a:pPr marL="0" indent="0" algn="just">
              <a:buNone/>
            </a:pPr>
            <a:r>
              <a:rPr lang="es-MX" sz="2400" dirty="0" smtClean="0"/>
              <a:t>-Unidad </a:t>
            </a:r>
            <a:r>
              <a:rPr lang="es-MX" sz="2400" dirty="0"/>
              <a:t>económica de aseguramiento material del individuo</a:t>
            </a:r>
            <a:r>
              <a:rPr lang="es-MX" sz="2400" dirty="0" smtClean="0"/>
              <a:t>.</a:t>
            </a:r>
            <a:endParaRPr lang="es-MX" sz="24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2668" y="2395277"/>
            <a:ext cx="2819772" cy="2617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61317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01752" y="293784"/>
            <a:ext cx="8534400" cy="758952"/>
          </a:xfrm>
        </p:spPr>
        <p:txBody>
          <a:bodyPr>
            <a:normAutofit/>
          </a:bodyPr>
          <a:lstStyle/>
          <a:p>
            <a:r>
              <a:rPr lang="es-MX" sz="3600" b="1" dirty="0" smtClean="0">
                <a:solidFill>
                  <a:srgbClr val="0070C0"/>
                </a:solidFill>
              </a:rPr>
              <a:t>Ubicación de </a:t>
            </a:r>
            <a:r>
              <a:rPr lang="es-MX" sz="3600" b="1" dirty="0">
                <a:solidFill>
                  <a:srgbClr val="0070C0"/>
                </a:solidFill>
              </a:rPr>
              <a:t>la familia </a:t>
            </a:r>
            <a:endParaRPr lang="es-MX" b="1" dirty="0">
              <a:solidFill>
                <a:srgbClr val="0070C0"/>
              </a:solidFill>
            </a:endParaRPr>
          </a:p>
        </p:txBody>
      </p:sp>
      <p:sp>
        <p:nvSpPr>
          <p:cNvPr id="5" name="4 Marcador de contenido"/>
          <p:cNvSpPr>
            <a:spLocks noGrp="1"/>
          </p:cNvSpPr>
          <p:nvPr>
            <p:ph sz="quarter" idx="1"/>
          </p:nvPr>
        </p:nvSpPr>
        <p:spPr>
          <a:xfrm>
            <a:off x="4181058" y="2060848"/>
            <a:ext cx="4790406" cy="3960440"/>
          </a:xfrm>
        </p:spPr>
        <p:txBody>
          <a:bodyPr>
            <a:normAutofit/>
          </a:bodyPr>
          <a:lstStyle/>
          <a:p>
            <a:pPr marL="0" indent="0" algn="just">
              <a:buNone/>
            </a:pPr>
            <a:endParaRPr lang="es-MX" sz="2800" dirty="0" smtClean="0"/>
          </a:p>
          <a:p>
            <a:pPr marL="0" indent="0" algn="just">
              <a:buNone/>
            </a:pPr>
            <a:r>
              <a:rPr lang="es-MX" sz="2800" dirty="0" smtClean="0"/>
              <a:t>Tradicionalmente la regulación de las relaciones familiares se ha ubicado dentro de la normatividad civil.</a:t>
            </a:r>
          </a:p>
          <a:p>
            <a:pPr marL="0" indent="0" algn="just">
              <a:buNone/>
            </a:pPr>
            <a:endParaRPr lang="es-MX" sz="2000" dirty="0"/>
          </a:p>
          <a:p>
            <a:pPr marL="0" indent="0" algn="just">
              <a:buNone/>
            </a:pPr>
            <a:endParaRPr lang="es-MX" sz="2000" b="1" dirty="0"/>
          </a:p>
        </p:txBody>
      </p:sp>
      <p:pic>
        <p:nvPicPr>
          <p:cNvPr id="1026" name="Picture 2" descr="C:\Program Files (x86)\Microsoft Office\MEDIA\CAGCAT10\j0217698.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1809" y="2420888"/>
            <a:ext cx="2972079"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98478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01752" y="332656"/>
            <a:ext cx="8534400" cy="758952"/>
          </a:xfrm>
        </p:spPr>
        <p:txBody>
          <a:bodyPr>
            <a:normAutofit/>
          </a:bodyPr>
          <a:lstStyle/>
          <a:p>
            <a:r>
              <a:rPr lang="es-MX" sz="3600" b="1" dirty="0">
                <a:solidFill>
                  <a:srgbClr val="0070C0"/>
                </a:solidFill>
              </a:rPr>
              <a:t>Características de la familia </a:t>
            </a:r>
            <a:endParaRPr lang="es-MX" b="1" dirty="0">
              <a:solidFill>
                <a:srgbClr val="0070C0"/>
              </a:solidFill>
            </a:endParaRPr>
          </a:p>
        </p:txBody>
      </p:sp>
      <p:sp>
        <p:nvSpPr>
          <p:cNvPr id="5" name="4 Marcador de contenido"/>
          <p:cNvSpPr>
            <a:spLocks noGrp="1"/>
          </p:cNvSpPr>
          <p:nvPr>
            <p:ph sz="quarter" idx="1"/>
          </p:nvPr>
        </p:nvSpPr>
        <p:spPr>
          <a:xfrm>
            <a:off x="179512" y="1340768"/>
            <a:ext cx="8791952" cy="5292080"/>
          </a:xfrm>
        </p:spPr>
        <p:txBody>
          <a:bodyPr>
            <a:normAutofit/>
          </a:bodyPr>
          <a:lstStyle/>
          <a:p>
            <a:pPr marL="0" indent="0" algn="just">
              <a:buNone/>
            </a:pPr>
            <a:endParaRPr lang="es-MX" sz="2400" dirty="0"/>
          </a:p>
          <a:p>
            <a:pPr marL="0" indent="0" algn="just">
              <a:buNone/>
            </a:pPr>
            <a:r>
              <a:rPr lang="es-MX" sz="2400" dirty="0" smtClean="0"/>
              <a:t>En los estados de </a:t>
            </a:r>
            <a:r>
              <a:rPr lang="es-MX" sz="2400" b="1" dirty="0" smtClean="0"/>
              <a:t>Hidalgo y Morelos </a:t>
            </a:r>
            <a:r>
              <a:rPr lang="es-MX" sz="2400" dirty="0" smtClean="0"/>
              <a:t>actualmente cuentan </a:t>
            </a:r>
            <a:r>
              <a:rPr lang="es-MX" sz="2400" dirty="0"/>
              <a:t>con </a:t>
            </a:r>
            <a:r>
              <a:rPr lang="es-MX" sz="2400" dirty="0" smtClean="0"/>
              <a:t>Códigos sustantivos </a:t>
            </a:r>
            <a:r>
              <a:rPr lang="es-MX" sz="2400" dirty="0"/>
              <a:t>y </a:t>
            </a:r>
            <a:r>
              <a:rPr lang="es-MX" sz="2400" dirty="0" smtClean="0"/>
              <a:t>adjetivos familiares separados de la materia civil.</a:t>
            </a:r>
          </a:p>
          <a:p>
            <a:pPr marL="0" indent="0" algn="just">
              <a:buNone/>
            </a:pPr>
            <a:endParaRPr lang="es-MX" sz="2400" b="1" dirty="0"/>
          </a:p>
          <a:p>
            <a:pPr marL="0" indent="0" algn="just">
              <a:buNone/>
            </a:pPr>
            <a:r>
              <a:rPr lang="es-MX" sz="2400" dirty="0" smtClean="0"/>
              <a:t>Lo anterior en virtud de la naturaleza de orden público de éstas normas, que dan a sus deberes y derechos el carácter de irrenunciables e imprescriptibles.</a:t>
            </a:r>
            <a:endParaRPr lang="es-MX" sz="2400" b="1" dirty="0" smtClean="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581128"/>
            <a:ext cx="4032448"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26939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70C0"/>
                </a:solidFill>
              </a:rPr>
              <a:t>A</a:t>
            </a:r>
            <a:r>
              <a:rPr lang="es-MX" b="1" dirty="0" smtClean="0">
                <a:solidFill>
                  <a:srgbClr val="0070C0"/>
                </a:solidFill>
              </a:rPr>
              <a:t>ntecedentes de la familia.</a:t>
            </a:r>
            <a:endParaRPr lang="es-MX" b="1" dirty="0">
              <a:solidFill>
                <a:srgbClr val="0070C0"/>
              </a:solidFill>
            </a:endParaRPr>
          </a:p>
        </p:txBody>
      </p:sp>
      <p:sp>
        <p:nvSpPr>
          <p:cNvPr id="3" name="2 Marcador de contenido"/>
          <p:cNvSpPr>
            <a:spLocks noGrp="1"/>
          </p:cNvSpPr>
          <p:nvPr>
            <p:ph idx="1"/>
          </p:nvPr>
        </p:nvSpPr>
        <p:spPr>
          <a:xfrm>
            <a:off x="323528" y="1556792"/>
            <a:ext cx="4968552" cy="5112568"/>
          </a:xfrm>
        </p:spPr>
        <p:txBody>
          <a:bodyPr>
            <a:normAutofit/>
          </a:bodyPr>
          <a:lstStyle/>
          <a:p>
            <a:pPr marL="114300" indent="0">
              <a:buNone/>
            </a:pPr>
            <a:endParaRPr lang="es-MX" sz="3200" dirty="0" smtClean="0"/>
          </a:p>
          <a:p>
            <a:pPr marL="114300" indent="0">
              <a:buNone/>
            </a:pPr>
            <a:endParaRPr lang="es-MX" sz="3200" dirty="0"/>
          </a:p>
          <a:p>
            <a:pPr marL="114300" indent="0" algn="just">
              <a:buNone/>
            </a:pPr>
            <a:r>
              <a:rPr lang="es-MX" sz="3200" dirty="0" smtClean="0">
                <a:solidFill>
                  <a:srgbClr val="002060"/>
                </a:solidFill>
              </a:rPr>
              <a:t>-Familia Consanguínea- </a:t>
            </a:r>
          </a:p>
          <a:p>
            <a:pPr marL="114300" indent="0" algn="just">
              <a:buNone/>
            </a:pPr>
            <a:endParaRPr lang="es-MX" sz="3200" dirty="0"/>
          </a:p>
          <a:p>
            <a:pPr marL="114300" indent="0" algn="just">
              <a:buNone/>
            </a:pPr>
            <a:r>
              <a:rPr lang="es-MX" sz="2800" dirty="0" smtClean="0"/>
              <a:t>Basada en el parentesco y en matrimonios incestuosos (hermanos). La filiación familiar es por línea materna.</a:t>
            </a:r>
            <a:endParaRPr lang="es-MX" sz="3200" dirty="0" smtClean="0"/>
          </a:p>
          <a:p>
            <a:pPr marL="114300" indent="0">
              <a:buNone/>
            </a:pPr>
            <a:endParaRPr lang="es-MX" sz="2200" dirty="0"/>
          </a:p>
          <a:p>
            <a:pPr marL="114300" indent="0">
              <a:buNone/>
            </a:pPr>
            <a:endParaRPr lang="es-MX" sz="2200" dirty="0" smtClean="0"/>
          </a:p>
          <a:p>
            <a:pPr marL="114300" indent="0">
              <a:buNone/>
            </a:pPr>
            <a:endParaRPr lang="es-MX" sz="2200" dirty="0" smtClean="0"/>
          </a:p>
        </p:txBody>
      </p:sp>
      <p:sp>
        <p:nvSpPr>
          <p:cNvPr id="4" name="AutoShape 2" descr="data:image/jpeg;base64,/9j/4AAQSkZJRgABAQAAAQABAAD/2wCEAAkGBhQSERUUExQWFRUWGRwaGBgYGBkXHRsaGhgaHRwYGhwYHCcfFxwjGh4YHy8gJCcpLCwsHB4xNTAqNSYrLCkBCQoKDgwOFw8PFykcHBwpKSkpKSkpKSkpKSkpKSkpKSkpKSkpKSkpKSkpKSkpLCwpLCwpLCwpLCwpKSwpKSkpKf/AABEIAKwBJAMBIgACEQEDEQH/xAAcAAACAgMBAQAAAAAAAAAAAAAFBgMEAAEHAgj/xABBEAACAQIEAwYDBwIEBQQDAAABAhEAAwQSITEFQVEGEyJhcYEykaEHFCNCscHwUtFicuHxFRYkM7IlQ6LCU2OS/8QAGAEBAQEBAQAAAAAAAAAAAAAAAAECAwT/xAAbEQEBAQADAQEAAAAAAAAAAAAAARECITFBcf/aAAwDAQACEQMRAD8Ae+JcSzqpAAMiBz251Nh2zMsnfy/kUGe8SVJIyqJ005+Ee+lXsLiAwJI99q87on4q4OcQTEKB6anbeouGWS6Arp6qIG4j/WsxGPGUToc5Om8Qem3KqPDuJOMOBmYmIEDSJO5qjziVZHIMjzOs+21ZhcR4iJAgToOn82qpexxB1aZ6yYJ516wzgyw99NKA3gcWuS4GMnlv/BRDA4sZMhOw08/nvS+mNEAgSwOojQdNa0uOGeYOp9vYVFWLFgpOVpgiD7nWioveEDwtO5O5I/Wg7XCFJg7g78pNVcViYjXKTsAwME8j50DJcxTMubwgASddc3tXvBWPADJg8h4RvuYGvzpbwvEmiDOYHY66fpPlREcR+EHSdz/egK3iuY6bRz+Yqn98KsXiRMbifSqHE8flBKsYk6/Kh1vGORAJgmdtdeZqA0t4ZjHr6TtNebuMKqYBOh89aE3cWUmfcaH9Kn4HxkXxcULBWPfQj9quBWxzN3pEqfOOUax/vVPMJnMvQctvUCfWi3aCx3TLCAgjbXl05zQN2JPNREAeXIb1uIv2MWwYaZRsNvfam61iQUOZ9REa7x51z9MRmYD4mnTbSmwoCioGJK6wD1EajaliD1y+VgLcOUgaA8+o0obx3D3RblGLiToQCNB16nWpFxDlVGxGu0eojavF7F902U6jxHbYncaaHT9aypRuYpwYGvXQaddarthXZcxIUFiASdo305VbxyDPKHwyYMQoA6Rt70OfD6AkkZjvqZE7wNq3EeGzQcpBjXeD+1V0xOvxQR/JqJ0IMEjTlzgV4UTygTz6etaQSHFdPEAxO55kchNQnHFT4TuIPmDvNVGWII29f7VmGGpzAHQ+/p0oI7lzz+lWrREdR0/eqN1oAqzh7g0OojpVGrjRMSORBrdrElcpUkEayDBB8q1iWztI8M6kf2rxddRAGo86CV7uYzMk71ZsX2BhTodxvvpVGxE9KmtBSYJZT8/nUDDgcTBhoVR005UU4fes5mLtHhIUqof/AMjoY5ilZsO6gE6+X96vWrmXwsPFEzoQJ9P09axjT1fxXiMtHqoNZVG+VB1JNZVDpxENaum2T/2+ugiIE+2vvVrh/EdSNp5DX+Dzo32t4QWXvrY8aiDpMr19R+npSbhGA1GnXSNfLWsgldxTBEBknWYB6dY1ob/xIq+XXpoeR+nsauXmByzoORmJilxeKtacO/iMzlbaPPn8qSAzatM2rwZ8oFWbYDLbCztqCfzCcxXkRHpVbDcSRgGRiWaAQ3KZB3302Iqw15RoCABOu/sJoN2rkDQmD10rYfTSNPfnrWLYBUknoYj5VKqAmERmPpNRVtXBtEtGw9NKoui9BLGTHP3Owq4LxCFSp22mI9qGXeJZDGUEj1j1NSCQYqGjJp1J/TrVm9eXKpB1O/hOkcp50LuX8xJJidwJgTy8W9ejiCLY0EZiCee0irgk4jiGZQFPqfL05VLYxAVTmkn19pqhbuG5cIXoCP8ALudTyqW44caLoN21AJ567RtrQWu9z3CF0EdSPrW+C5bOJuKFaCkEEiN4kRyoYb5Bnp0M8+VeuzmNLYoZgTIYcuk8/SriJO0OZbfgYwrldDz39elK5vsdxHXb60b4pip720wjxZgIJjwiRPtVn/kC+1gXFHiOoUkarEgg6yTO3lVnSUqKADI/tRTheLZToYmdTrr0HU7VWXgt4KzMpDIYZWBBGk/pyqPD8RgjQ5Zkkb1pDpgOInZpJHz9/pWY/iiPK6AbkkwM3WfQVQsYghpTnuNTMiBpuT6VNxFMJcAVb0eET4TuBry0B01isNF3EYqQx8JA003jr516t4w5YgRv12/LptQdroUss6SdY5bA1bweLUHygxHXTr71vETXL3eCHACjQkCJHIbb+tD2+KAdMp+Ll5CrV2/qQdumo+dZh8KxS5ct5WFkAvLLIDGAQDq3nA0qgZBE86sYK+mouMyyOX714xWJJjodtPr86rWrOaRzqokSyCJ6b14VyvORGleMPZYgxt51q9faQpjTTQR+m9BIL+befTc177wjkD7a1XXEkGOm3v5irtm+MrDICTEOZzKecQYg67g1B6tYgbgAHrVzC4pc0mOmwoaLcttoKtYa3r+tBexBytPXX/bofOrPDsH3jqqMAzHpz5a7A/SqWGLXDlgaA7Tv19ahvEocuYj6CsqtY7CtbuMpOoOuwrKprjDHP51lUfQsTpSNxbg/3e42TVWEqu8AnUb8jt5GjuP7SKjMqMpCqGZgZCidDH5pkbGfI0OvYhmXTC32QCczMFY6dDIOnUisUhWUM9/UMAo5nQGIOvLQz7UExCMzNqTJOkA6ctfSjvG+8VRcV1+73JCBeXUN0frQ3hvC7t6Pu6l9YzZZAP8Am+ERViosBYNuDr5A0Zdzu6LMbkb7cgdI8hUXEuD3MME76ASfikEGOnOdqs3LlsuGX8TQDLcGRfh+KQY6QJ1qUEzj7Vq3+IDdIAKoJB1H5iumWdudUH7VAqmW13eplSxYfKNPWrF7s8XIFlg3hDQy5SQ24DCV06E15sdlrqutvRSxaBE9JYkawPWp0q3nDLmDsysmmwjfwmImOpoDfss9yAdOkwT6c6aeK2haVEVSqKpUEgDMZBLAcpJoE2CNxHuKJNsAnl4SNTHkaRA5vB8M7QfKvf3lQFIJMbqdARHUfzSqLYosQFHnp5U09muBq9sXGOjAj08QkTzkTVC+LpFxlGmeAANRlMnc66a6V7xzFAFzHWdARG0ajlsKNcV4GLbi4kxuw6GJmTyA0jzoNi1LXkBMZwSTIMct/p60ENtzEKQZMGFkz0H96zgYVMbbCscpMEtvJBnb9KqY3Hvbyqh7vKeUhpE6yOfpUOGZ1u23OYqGBB1/qnfrvVBHtEAuJOYALAz6xMEzpOkimK1xW88Cy1xlJi0AhSMqj8xUgKFIhTJPMzsm9uWKuTsHnTpqKYexXGWdld82W1Y8Z3EgQoGu7dAJp8DViwVc6zKOjGJ5ErPmVP1rmPEsMEuSuU6hjpsSAY+ddBxXGMXDMqWhGps3GRSEadD4gZ0EDfU+VKXG3V8QA1l00/GRRJDAn4CdCCMpB6GkDnwHE5cOi3kRrlwkkAbzHxEiAYjQfSk7t9gbispRcqazlXLqPTUgCKv8FvlbJL3mbO34aEj4hrJckEabwRpM8qIYnjF5wwdEdGGVxbuIzAaifCZMyOtBygIG1JJM66aR1nrPKKvWMUbVzLaGZzoNJInoI0NR4y4LT3EGpDQCJAjX8pEjlvtFe+B22PeXTZNxMy65c3iEnXUED9YrbLxjcRce7kuCHjSd53iaitYUQc2+o6H3qzxa8GNm4tk2xJ1VYDZSMzLy0OhE6UPu4szO9BPg8KDvrE+dTC3bGokTzB0qp95B2IA5itYVoaT4lO8fptoaD3icR4oUQf5tWkuiNYJ6EVd4fZ7y4FZCx5ACT5QKYcNwKwVJ7q7dfZshZsp8+7EA89frtU1SeWUGSsHoCf3q5hL1rOpdXKT4gpCn2kETU/FOC90dnTeVugoQNIOoGYennVK1Z6aty9pqoumyoc5MxXUiRy8+RMVdsWgNQCDsRtoeehn5VWsM6/Gpk/DuZJiAPOtcUD2LuW6mU7a6T6Eb1FE0wotuQ0wVGqsPEI3HUGsxLo+otj35elBhxEZgTpOkzy2+lGLxQAhYgagen1qKD3MM0mB9ayrYtdR57HnWVUU+HdobyAACR4NdTpbbMoI5wT8gBXRreMZlzPirrHViVyoSCBl1HTXSiXAuDYfE2WCBksg5Mqfhl4Al7hXxMW6EwOlbu/Z2IyJeKW+mUM0bRm6eoqVHPr/ELT2D3oM98T+G5CtmJk5dkO0xuIjY1ZwXGbmHtsiMbdogsvdsWDHmZbVeUjQ1J2u7M2rQdMOzBVKhgSSGZZ19Rr9a3h8JZw9jNeL3cPcUFGACnvNmQjUBgZ1nURRVJeyGMuobjsxuHUBszSIBktOm/wA612XxPezZusQyHwrrOh1HoNatYPtigtAszBgMuTXYCAenTbWlXB3nOINxTkMyCNCOhFO6HnEY3ESqKbhQtkXdR4tPSpO0XHruCZcLYe614ANcb49xoif0rznc6UQ4eyXe4uXbt05SpZTMA6dDB11kct6nxmHSze785zcbKrZYA0JIDEjQFTp1is6rXZPtIcdms4i3lv2UJzONIMDMV012/WvXZ+Uu3kIJdFJMc8pkiDvKnY144LgXuG5iLMAXALbNdcE+FpOwHOAJ5UQvYe4uIFwKEuhYz7rcXoQNZHWKUQcD4fatXTAS5axKTbYDlzt6nb6jShWI7QPZBw+FtEohKuxHxHWY1EESBI5jzqhiOKHAPdw99CUcd/ZyzNu6dcu+gzSPl1rOAcaF6xNzIXVvxCwSTrmEzrE9OlBc4X2mZ8PiVvKZtKVgyDs7Qf6YAAmlpuMZVnKuYkeLWYHIAaDXWaocZ4kXu33RiIZPCBAIjLqB00360c7PcOs4oKrtkb8iAatpJJblzG2laxATiGPOUMRLvtuY+fOrmN4JeTDreN1CxE92G8Qg8onUdDFUcZiCt60+UAI4gaEwr7Hqfamni3bCFZVXKpBVYCqwOk6ASCTuKfgAcOxK429a7/MwXVwvxNA2HqYHzpq4vxlreGUYW2bCPmynQZVXcjw7sZgyfhof9n3Ya5cvJiGIFmGLCCrE7ZIPI/1DTQ10/H8KRly5ZSIZYmQBAHy0ApSErhLrYsKktLEFirHxMzCWadCcoj3pOxvaW5aDruc7d20yUUnYHkI5efKuj8N7JqTOZwoI8BIP/wDXKfT5mvHG/s0sX7bAEJcjwXAsTE/9wbN6iDWZVrix4g166nenMuYCCdIkaeVOHH71pcPCm7mtjwA3pAbMfEsa+HQcqH2OwF21ibKXwuVmIbKZHh1KkjY5dY6EVW/4ce8i42ZRn8BkwUDTIPIQdfStshZxHeiXJLjmTqZPX51Z4TduFu6tcyBocoJ1iT+lUuI2e7u3UXQB2A9mii/Y3jP3e49tiFmCCQDBXzgxVFDiGLuBoYkHVeRETqAfXWahxd22bawMtwfEQT4vUcj5ii3FDcxtw5BmWwjOxOgga785jpS2RInzpBKgZvQCTyovwPhpvsLdpbjOdcqxsPzEtoBQNXiZmnz7Nmy3rpLm0TbEGASQGBMBuoilFbj3DnwviuWWtltM5KuDO4IWADXjg2JTusl03fAxaA+VWB1ywdBO/vTZ20Nm5hrneXmKs0gkA93B3hdT0jzrnGAtXbiFkLFtBIzE8/Dt/JrM7iivF74Nvu0ZygXMQzB/FK/DPwxJ1GpHlQnCOZAVSzNsIn3FOPZrsm91St6zLEhi1wlYHtqfT/ehGRFx903D3gt+BPyKWQqMug0UCdAOlWUD7N1u9tpdzKudZgQfi5TpM089o7Nu5h3lTG+pzZT5E7UF4vwu29lcgW2u+aSSXkQFn1oguFvug76ABE6ZRJGhaJk+lZoQMeMrZfIH50a4dxEyi3ApQESSJkc/OKP8e7J2HC5GJut+aYUmNAfCedLuMwJwvhxCsrjZRGvnPNfMVrZRrj3F7ZxN3ulK285CKOSjQbz6+9ZQtcP3ksSE12rVVHaOy137reuYVnBCOYZozMSBE+qlSDzk9KJ8U7VpblEm4+vw7L0JP7VzvinFWxfEGK+EEWwCDvkO/mYYiunYLhFtV8KjbXSPesVXLu0mOYLljdTOnUzp770EN24bC2Z8AknXSY1MfSnP7U8dkVLaoniBJMSwCxEHlqTSdwgyvqT761Z4I8LwcmJLdd6L2QLOogH2mOla7/LNBMZjmz66zIFPTw44LiWbI3JY02ETJmN+lWu1PagYXFh2t97avWwBDlSANRBiDv8ASljhvEYbxEBZOpjQAUZ7SX7F3C2rbn8RWzIVGYspbYLPUk/71M7VdHGsJh7NxcMXd7jBwrgsLZMTJb4mn1qN+1N25kGrXCYUKBJM8hWYXgGKQDusCXLDW5euBQNd8imV99aXuLcSvYa7bF3DLh2WCMjHmdScxbUimGnrifY9cXh1uElb1w5iZlRyIjQ8vmelLuI+zo4cQHZnaNAojeJnWIYgAxr7U4cK4mVvd1o1tQDM6qYQlRpBEnMDI/MKmxWMzG4J8ZQXND8KhlCL8pY+tTQpcE+y1yx+8eEN8UEltCCRO2sb6j9aKcU7PpgRcxZuXcqEFRbALAkxBJkATHij50z43j9tUzBpUOqsYPhk7xuegjma592sxWKxt273Xgs2oXIz5Sx5nTQmdInTaggs43h+KgLh7huAG44ZgqDSXYsPE2u09dhUGJ4mrWlxLWrEnRC2fMwGgG/iM89NBO1K1jiLWhfRgVZ0yHQAgyJBkTtIqTspgjfxNm3OgbMAROxBIHyHlWsTXb+FuyLZVz+JdEs0ECRyE/DoNBRq6IUxyFLXai1mbD2fFD5x4d5W2Sp89RPsavG9iu6Ei2jBRMkuWYDWAuiz6msi5gBlGpkwCSfT6UM7RcfW3by23Q3DoPEDE84Ek0u4HtH3koysWnUOSd4EDXL10AGgqxjsNYdAWR7YtmQLZAGkHYg6eXnUVR7Z2XuYIXEF0BGUO4OUtDZWOWZgamTFKd7Fr3huOVzjS9LASR8RS3AJNwAazALNMU98WxahCC7C2Ac0kEeciNiOQrnOM4cluLx/EUwg8UAttJMbRE7HatQpdxOZ3LRJJzH3M/vRTFWvvFy06WyHCIrqsePLoXB/KcsAyDESabeA9pLYLTYRbYRvhAOYqOsTBjn9aTeM8QDXe+t2+6NwFiuYmORg6RPSK1qYdOA4dcDw7GteCriXBQK2pKlRlUCYYeKZHUdKR8Bg1YEHRhJBO2nI+RHyIol2l4gXsYbPbZWyCH5FRbRdiNzAMzS7d4jcEajqI5f2pAVbEItjME/EBjMdeXIH11ofhMa1q4t0ElgZ1O/UHqDVziV0sgzgZystGmp15c4gULDzHlVQV4z2iuYqFICgxoNB6+dEOyPaZ8Fd8LShgMv9UTBHQgk0FFoKCebaD/Ly05E1qzhzlLamNz60wdvwWLzOLqSyFC3hE+LLH13P+VRrSk3ZPPcN2+1zDWWOdbeZe8dts8GRbERM/KhPYzGlnFnOVJI1BOqjUpEx/DUvFsc13D4u9cJb/qBbsaTAWTlU/wBO81jMaMDcCQIvcsWEs4JOYgiN20EegFWuJWXORVZtNdzAgbjpNUOyfGmxFnMQFAbu0UbBB4iOpO2p3o/eWATziPmKzVLtpCpmZMDdth5iffWrnGMNaxuFZSCblqTbYKZBiYHVTtHpQm7fOeP6wVHqGH7TR3hdwK2X+T/tRHObihDlKBSNwwBM+eg1rVFO1t/u8SwW2YYBpGoO4kdNqyt6grhOHJba6CMzWbjCf55V1bB4jNbRv6lB+Yrl6Ylu+v8AeA95dCtt1ULJnYQJmui8MuDuwoiAAJBBEQIj2qUcz+1e9GIQz+X3Hv1/0oJw4i2oXnFFvtYuq2LsW0jRZb1Zv7AUANzXatTwW7mI36DmaEYxtQdtdz/blV0uKG8SuSIirEqX7/agrLaiJIn99Kudgr6jiGGNwggOB4thocv1iKW2NMnY7g33g3WUnvrQR7SiDnbOBsd409Kt8R9Dk0jfahg7V7BuxgXbR8J8tCwnzXbzqpf7YWrSM/3h82oWWLSdeRMMZ8qW+0XGsU+D768oW3fIQrGUsqywuEcixkaQIGlc2jn2FXve7vE/+ynz+H/6t86nt4Ru8uEmCxC6DUIpAJ6anKo96F/ZNcjDFiSS5MCScqqSABOwnMfemLAhHDXFbwl2LToZDEgydgBBHrUqg/anE5LtrxJZBUs7uQEkTlUaS5zhGiPyjqZGdnO0V2+rfhM2W4wOVSwckSCToAeeoFW+OcPGKs4i7bQZ7YAU/mKqZaAdRoNvLlSjwezcvl7Nk3QHU5u7bKNPhN0nQJvPPlVzYLfGuyAv4HEY+fxe8ZssyAltijCRoxPxT5RQr7MMPmxyMSRl+Wo2NdAwrWrOGtYcXM6IGDwIz5pJnyknT0pL7HYNcLxJlJlRqhPNSDGnXl7GrqY6jjLDPftFTly5yxgHQrAAnYkka9Aa8XuE3XkHF3R0CraWPfJUPDcULmKu5TIW2g5QJZzp8qMl49TWFKuO7FyAFvXAQZmEn/x3oNjbWIsro/fCD8Qytp5rv7iuiGgfEcLIM7a/Worj/aLjj3EQLojQ3nmU/CeWhjT0qtiMddu4UK2q22IEaaRJmoMwzPZfkx1/pIMZv2NXOHOtnPbZg6jxHSdhyDeRrrjARhcO/dZw4AL5QswSQATGnmPnTRxfh74hMPh8PaZns2/xIy6lguszrsdPegHD76m8CXVUt6rmGjQZA2iTz61vHdoGcEKFtySSUGQmdhpsB0+dAQ49w02rQ76TdOiIMyLb5MxkQ2YAdNeW1LmAszdUNtOvoNTVzGceu32BxDteCiAGMQOUR9TzqDhrDMWMjKOR01NWCfit+W19+VUbCiZnaNOute8Q4JLHmdOtR22AnzqouG6SZO1SNdG43qkSa8u/yoL2CxzW3V1MFSCPY/WifFu2He4VcKtlLYVyxYEk5ixJInaZ1pdLVo0wdK+zkfgAbw1xj/8ABRTTjcUAOpXf150ufZfg2exdZcoCZQM0qJMljOxgj9KaLvZa5BLOirBn4j76CuVnbcK3ErejZd0bOh89/qJFSYPG5pYT4ise4X/Wmf8A5LXL47jNAiFhZjzaY9dKWXw9u0XVGHdo0eFs0CBAJ56mg1juCPiGFxLuQQRlyg7MRvzrKWeKdoL2fLYchFEepkknXfePasq5UHeGcUfHY7O1r4iJy6Tbt+H8x9yOetdK4LYUWFAEQNY9x+gpC+zSwHuvdA8Khltg7jM30Eae9dC4GhFhcwhjJYdCeQ6xSjnHaXs3afEXC7OrqC3h10RHbY6ATlmkY3TzmuvdqeAWbli/iGB7xLTbNAzZYk9SIrkDAnT5HzitcUqbv698P4NcxTOEEKgzMx2HQepqvqEDRodj5jSKvcI7Tfd7VxBu5mIkHaNfnWguXkhiOhim3gZ+44VsVH490FLOvwKR4rh8429utLeFw5vXgv8AU0mOkyY9qcb/AAu5iMStoAi3ZUO4Og15DrIAA9+lSkOnDMegsWC1q195e2pZu7QHUSDoN4g1447fS/Za3dhgw30BUjYjpFKeEvuLj3LjHUtr5TAA8hVDinHyzZV2NYxoV7GYnJauWi8EBlWDvM6jnGszyGtNvB5vi6mH0nuwSfyHJDH15eopD4ThSqzrBYj+/wDPOrnaNrtvBjuWdFVw8o7CVcENOU6w+Qa7T51bOwYu9qreGYd2WPdsVYmAHEwREmZ1jY7bTVm9hybGdGyWuVvuu5g8yRu55Sf3rlQvPl315f3p4wvaZ79pQ0kIMp5DwxEev7UsTWWsXEkzH9qC8Y4uylXRsrAwWB/KTIB6ida1xLHyNOegihuG4e10lT+YR6Hl9asha6d9nmOF033BJH4Ylt9FJPoJJpqwmMF1yVMgaaVyHsnj7mHw7qhhneGnlsKZ+DM4GbNlbca777+pM1mxY6L1qpilEGgXD+JX8pOYkSR4wCZ9uVe+JcbuIuoXbfUcunOKzg4hxt/+qvEH/wBx/wDyNT4jEj8mudcug0kgAz57fOqvE8KyXXVtSCdes6z7zNELXCjZbCtcgpfXvF8hnZY9ZAPuK6sgz2SrFSII3FRuaO9qGVsQxUZdhHoNTQRkqo8s2kVNaxLC1lk5ZmPlJ+g+VRMlenGkDpQebJ5nUa8/I/vUfIVrLXrL7UG2asNaVRzrbjSg8s1bzGvDHWprHxKf8Q+hFB13sVhbmFsfGwZgpYSIB9DoTGlEr3HcQSAHK5m00AkDU7CdudC8Jj7ht6eIwG6Ejp5mouH8WF28dCCEgerbny0rl22JY7FM05mLTyJn+ClnGxbLAbMQSOUrrp9KO3gQfFpVV+HHEt3FojOQSGJgCOZ66nYUg5smtZTa3YDG2jk7hXj8wfSsrprIr9mGMAuZDztk+4aa6hw+cokRGkemlc1+zTDiQ0eLu29/xI9+VdNsNq/kxrHL1YHcQKpZxec+HIx9ih/euKiyCJrr/a9WbCYmP6B8gwJ+lcjZDliN61xBG5whRw23cB8TtcJ9VaBHtSwMOD8xXROJYXLwrBgc0cn1LTSPhjyETO0evPl6f2qxKh4VixZvtJ30DQJBnQ/sa632IxqvZvXLgCopCrmI15an+rQaDyrimKX8RvX9aeeFcQuXPu9lBKWkVgsb3HU+Jv6jJJk7AU5Qj3xpSlpuvL0B1pZsYBnBf+nX5UxcWxguXVsmcp31jU7E/rFXl4JlQosnMPD+5+U1mXFUcLcm7lj8MHMzdFYAz6imXD8ODHEBmHcDCtv8MvcY6dCIB9xUuE4L3YDgfGoEeYqj21x944TukEISQQgGoWWM7nYSamq5lDM4A66U0cZx62ES0g2XUCTDHzOp1mrGE4MlvC2bsePKHnyZiP0IqNeEG7cN0ky1zIo6krLNptpyrW6yF4Lh7vDvpJA22mreXur4jejPaHHPhLNsZVjNBgfF4ZHpqNaE4Li1kWe8Z8zgkuxSDmaIUa6gDbYaGmir2guNbvlRpnAfTqdxFdI4NgQbSnyB+m9c87R8Ws4lrN1HJKEW+7dVDhTtqujgHnM610jstcnD2z/hA9xpUvixa4NhmbPmP5iunl8LDzgwar9ocIe6OolQfnIy/WiXBNO9B/K/6gGt8VUG28iRlPvFYacH4+84i5EGDAI6Aaf2p2+1bhHcYbh4A0t2zbJ5yFQ/rJpL4tbIxVwMAD3nLTnv7jX3rqv21Wv+jsnpe/VG/tXVhyrC2cySdWnc6/Wq9zDAuBosnc7eulWsJiRkCiJE7mK8W8K924EtqWbUwJOgEk6b6AmqKluxOo1jYedVGBzGjGKtqqQJzfyTQu+sE6ZfLn6nzNEVU3irISFmoLI8QqzirgELGv6UFddTXu+Iit2eewjef2617kMw6edBUii/ZbBi5irSsuYTJG8wNtfOq/D+Hd7dW3mClmyyRpJ0pn7AcKI4gbc+JJkjaFYZtfMae9SkdaucIUojMAGVQDl29PSaADgIs48FRKXFJ5aECTp57z5022jKQd9f1pS4rxVjxPC2rcaBmuf5cpEev+lc20/EkzXUVRmJFxiIjNECATvG1Xey/Zm2ULX7UsDC5hEAAaiOpmrOAUG+TlAYDWIOhJ03PSdhqaZLKwKQqotkJIUQP9B1rKlvvB2NZUCB9mWGPdqTyiJGskkmD0gin/Lq3z+YoNwPs2cP3eV2yjVl0iYojxLFZGEKWLaaGPma1UVb+GFxL1s65rRERpqD+8Vx/Plt+fL512BL7W1uu4GiMwgyAFBIG1cWxV6R5n+frVhTpxN//TsED/8AiZoiNzSJh7QzRrv7aTv5029pMUPu2GQaxh7cejAkn9qWMFYzPAiToOusATVgA8Q/7rU9cO4jbt2ALEm6ttRdZ/CCGGXIomYUwJ/xUvcc7O91jTYFxXOZVLBTAZokRqTE8q99qeD38JfHeqFLar8JBGxga6b71r1EvZ8lsSuYBjMGTtyJ06CtXO0V61eLpf7xBMLyidBB2reH4utg3ClkA93kHiMKzLlLAGTOu0+lEuyP2btjLC3e+RFLkEQWbTSOQHM/Kp+h4u8cXFJZuWjA7tiU2IIygjpAnfalbjty+hzrCKFZWKiSc4ykRzlZj9aLdnslq/iMMrFltRbDEASNZ2/xTU1zsq+MssgcKwdSCZgBWIkgb7HSsfWvjxxPAhsOFXYWByjRcsHyqJMFkXBpuSuY89Xj9qOcdwuSxdJOZktMDGmaFBMdNq503bS4RbuIMi2sls6B/wAjSRI3MfSk7Bj7VLY7hYkBbgEeqE0m4DhCvw/EX4Oa3dtKDOmVg2aR65dfOvXGMddxFs3rrZibkDYaKp2AAEa1fwVx7fB7+U+G7iURhHJbZb2lsvyrc6jNKtp8rA9CD8jXaOyGJi0V/pJ/+UEH61xgJqK7Bwhwt5xtmVGjQRI1A9D9KnI4mLgul2+P8hPPcGtcebJbuFRrEfPTSdqg4A83bz8nyx/lWQD76mvXaMfhtPUfqK5tuL8UY3MTcI18R5dP9BXWPtctZuHIwM5bqH5qwpPxPYfEW3zBkaZOYBmgEzJgU89u8FcxmCRLMZs6lxEZvDy06ma6bGMcY4ZZBcg9P3FMXZbFWbGNR7hyqqvrruUIGwPU8q88U7K4zA2mY5e6cqGIIOxOWQdV1rfYCPv3esAwW22pKqATC52zHQCT8xpVAPGYxe+u3DmJLHICORMyZ1GlCMVeLMWPP6eVGe0hm+5mQT4ZObwAkDWBsBtypjsfZ/n4YL2Vu+AZ9CGkaZVI3XwyY13GvIAiYVRnE7VJxGxDz1rLluNa93rxYKrGcu3lNVFJxXsDTSt3VqW0NNqoJcMtReS4NhDeh8ydBrNdI7P4VLeKa9ZYMjKM8wfHB0BU7AGefKkfgX4ZQRKuTM8hI2p9w6EY22mgXKqAADWEdyY2mWTeufJqDXEuOKpJNpwugzhhOuswDMc6TsDiP/WXVYIyFefIBmjmWJn+CnPG8BlWhhB6yQFgaATAIPMRXLOBMb3FbZQkTekGTOVTO/8AlFZkWuu8GEHUMsk6HluInqdT5e9HLd7WB/aN/nqPrQrhamSWgljJiNOQGg09NdqLWrMEmSZgweWkQKQrd63JrKlmsqo8gVorW5rdVFPEYUMGDD4hEET7enlSfjvsvW4xbvis/wD65H/lppT5WqKV8b2As3cua48LbVABl/KsAiQY6xQ7C/ZVZR1bvrjQZIIWD0Hl9aeaygE4bsxYRs2QM3IsFOX/AC6aUF7UdiDir9q4HCrbBJDDNJzTsdI5RNOEVuKDll/sLcXB4oPaDXWfNbyQSAIOnlyjfej32cWHt2Tba2yBWJGaRIhRmgjrmp0jSvK2xJPOgR73Zy596v3gMmdtI1PKZG28GmDgFprasH1Y6/Xy2o0RWsgqBb7TcMW4rXHuvaRlytBMQQdSOWm9ceTD5cHcUjU3kYaGcqo4ny1Ir6EvWQwIIBB3BoWOzdmIyDXffXy9Ku4ekXhXZ+3jbORLajIFiQVAMLmMj4jJMxrJ9KZOH9g7aYc2CFdDcFzKSxWQAJg6gxNG+HcFWxmyaBiTppGYgnb0oohoFT/kfDucrYa0qiYIHMncdNAOsVW7ScLZb63VRsiplMAGI5wTqMtOpFaKjY1Aj9mcaWN1ypVfCqgiNpk/XlU/aB5tE6AacwZE79dKY8bwS3dYM0gqIGUxp0qQcKtAEZAZEGdTHqdamLrzg7KhBlJbQakzI8p/Svd7DK0cgp5GP0qa1ZCiAIEAfLatss1UIPb3FNdH3ZVusDqTbt5tZ0B16jbTrSrwf7Pcat3OUFskSrMyypnQwCYPQcvauzhByArRSng4xxf7PrtzEXFQqMqyS3gBYKJIkmcxO/XNtXROArmwIWHBKFCi6wdV8EmI570fu4ZWmVBkRtyPKtiyAIXT+edNHE8b2DuXXuJYt5RaeGNwwYjQaTJ9KV73C2UOxKwhKmCJkeW5HnX0bisFmDZTlZt2G+lcvxXY+cU9gHMWltBEE67kdKspjmvdBiAOftRY4Z1Uqq6TJ01b+a7V0S59lAzJlcgR+ISwkn/DppVq32ANt1yCbf5pMkdDr71byTCfhkzth0ZIiM3mieKI/qgRT5hrAbEB1IGhyjWYiGO2pPTyqhwzsa3e578lJ0AJJJJjX0H6UWv8OFjW2xBljqS28mJbSJjSsVpfxV2QLc6mB8zFcj7AeDidoNrDMvvlYD60+4XEYi5cVlUNDA6Bo8MGCTpvUXCeEYpL6vct4cW1JMKgzKTPwtEzJ3mkKa8MPFMAE778h59P70VFwBQSYFLNjiGYhh6LPM9aO4Z2KLKwY112NSFXC1ZVLh9i4tsB7hdhMsQATqelbqouVlZWVRlZFZWVRkVlZNbBoMisitVs0GAVgFYKygwisisrdButAVgrIoNxWKKwitig2RWorCa1NBsVhFZNY1BkVo1lZQeaw1s1qoNVlbatUGjXkpXo1hoPOWvJqSvNFeYrw2GU7qp9QN6krYNQaCVGLELA19TNTCsmgF/8CEzMayABsaJokCK3WqD0KyvNbqo//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1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1820" y="2492896"/>
            <a:ext cx="3352668" cy="2688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70369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70C0"/>
                </a:solidFill>
              </a:rPr>
              <a:t>Antecedentes de la familia.</a:t>
            </a:r>
          </a:p>
        </p:txBody>
      </p:sp>
      <p:sp>
        <p:nvSpPr>
          <p:cNvPr id="3" name="2 Marcador de contenido"/>
          <p:cNvSpPr>
            <a:spLocks noGrp="1"/>
          </p:cNvSpPr>
          <p:nvPr>
            <p:ph idx="1"/>
          </p:nvPr>
        </p:nvSpPr>
        <p:spPr>
          <a:xfrm>
            <a:off x="323528" y="1556792"/>
            <a:ext cx="5112568" cy="5112568"/>
          </a:xfrm>
        </p:spPr>
        <p:txBody>
          <a:bodyPr>
            <a:normAutofit/>
          </a:bodyPr>
          <a:lstStyle/>
          <a:p>
            <a:pPr marL="114300" indent="0">
              <a:buNone/>
            </a:pPr>
            <a:endParaRPr lang="es-MX" sz="2200" dirty="0"/>
          </a:p>
          <a:p>
            <a:pPr marL="114300" indent="0">
              <a:buNone/>
            </a:pPr>
            <a:endParaRPr lang="es-MX" sz="2200" dirty="0" smtClean="0"/>
          </a:p>
          <a:p>
            <a:pPr marL="114300" indent="0">
              <a:buNone/>
            </a:pPr>
            <a:r>
              <a:rPr lang="es-MX" sz="3200" dirty="0" smtClean="0">
                <a:solidFill>
                  <a:srgbClr val="002060"/>
                </a:solidFill>
              </a:rPr>
              <a:t>-Familia </a:t>
            </a:r>
            <a:r>
              <a:rPr lang="es-MX" sz="3200" dirty="0" err="1">
                <a:solidFill>
                  <a:srgbClr val="002060"/>
                </a:solidFill>
              </a:rPr>
              <a:t>P</a:t>
            </a:r>
            <a:r>
              <a:rPr lang="es-MX" sz="3200" dirty="0" err="1" smtClean="0">
                <a:solidFill>
                  <a:srgbClr val="002060"/>
                </a:solidFill>
              </a:rPr>
              <a:t>unalúa</a:t>
            </a:r>
            <a:r>
              <a:rPr lang="es-MX" sz="3200" dirty="0" smtClean="0">
                <a:solidFill>
                  <a:srgbClr val="002060"/>
                </a:solidFill>
              </a:rPr>
              <a:t>- </a:t>
            </a:r>
          </a:p>
          <a:p>
            <a:pPr marL="114300" indent="0" algn="just">
              <a:buNone/>
            </a:pPr>
            <a:endParaRPr lang="es-MX" sz="2800" dirty="0" smtClean="0"/>
          </a:p>
          <a:p>
            <a:pPr marL="114300" indent="0" algn="just">
              <a:buNone/>
            </a:pPr>
            <a:r>
              <a:rPr lang="es-MX" sz="2800" dirty="0" smtClean="0"/>
              <a:t>Basada en el matrimonio indistinto de cierto número de hermanos con cierto número de mujeres de distinta familia. </a:t>
            </a:r>
            <a:r>
              <a:rPr lang="es-MX" sz="2800" i="1" dirty="0" err="1" smtClean="0"/>
              <a:t>Punalúa</a:t>
            </a:r>
            <a:r>
              <a:rPr lang="es-MX" sz="2800" i="1" dirty="0" smtClean="0"/>
              <a:t>=compañero, socio.</a:t>
            </a:r>
            <a:endParaRPr lang="es-MX" sz="2200" dirty="0" smtClean="0"/>
          </a:p>
        </p:txBody>
      </p:sp>
      <p:sp>
        <p:nvSpPr>
          <p:cNvPr id="4" name="AutoShape 2" descr="data:image/jpeg;base64,/9j/4AAQSkZJRgABAQAAAQABAAD/2wCEAAkGBhQSERUUExQWFRUWGRwaGBgYGBkXHRsaGhgaHRwYGhwYHCcfFxwjGh4YHy8gJCcpLCwsHB4xNTAqNSYrLCkBCQoKDgwOFw8PFykcHBwpKSkpKSkpKSkpKSkpKSkpKSkpKSkpKSkpKSkpKSkpLCwpLCwpLCwpLCwpKSwpKSkpKf/AABEIAKwBJAMBIgACEQEDEQH/xAAcAAACAgMBAQAAAAAAAAAAAAAFBgMEAAEHAgj/xABBEAACAQIEAwYDBwIEBQQDAAABAhEAAwQSITEFQVEGEyJhcYEykaEHFCNCscHwUtFicuHxFRYkM7IlQ6LCU2OS/8QAGAEBAQEBAQAAAAAAAAAAAAAAAAECAwT/xAAbEQEBAQADAQEAAAAAAAAAAAAAARECITFBcf/aAAwDAQACEQMRAD8Ae+JcSzqpAAMiBz251Nh2zMsnfy/kUGe8SVJIyqJ005+Ee+lXsLiAwJI99q87on4q4OcQTEKB6anbeouGWS6Arp6qIG4j/WsxGPGUToc5Om8Qem3KqPDuJOMOBmYmIEDSJO5qjziVZHIMjzOs+21ZhcR4iJAgToOn82qpexxB1aZ6yYJ516wzgyw99NKA3gcWuS4GMnlv/BRDA4sZMhOw08/nvS+mNEAgSwOojQdNa0uOGeYOp9vYVFWLFgpOVpgiD7nWioveEDwtO5O5I/Wg7XCFJg7g78pNVcViYjXKTsAwME8j50DJcxTMubwgASddc3tXvBWPADJg8h4RvuYGvzpbwvEmiDOYHY66fpPlREcR+EHSdz/egK3iuY6bRz+Yqn98KsXiRMbifSqHE8flBKsYk6/Kh1vGORAJgmdtdeZqA0t4ZjHr6TtNebuMKqYBOh89aE3cWUmfcaH9Kn4HxkXxcULBWPfQj9quBWxzN3pEqfOOUax/vVPMJnMvQctvUCfWi3aCx3TLCAgjbXl05zQN2JPNREAeXIb1uIv2MWwYaZRsNvfam61iQUOZ9REa7x51z9MRmYD4mnTbSmwoCioGJK6wD1EajaliD1y+VgLcOUgaA8+o0obx3D3RblGLiToQCNB16nWpFxDlVGxGu0eojavF7F902U6jxHbYncaaHT9aypRuYpwYGvXQaddarthXZcxIUFiASdo305VbxyDPKHwyYMQoA6Rt70OfD6AkkZjvqZE7wNq3EeGzQcpBjXeD+1V0xOvxQR/JqJ0IMEjTlzgV4UTygTz6etaQSHFdPEAxO55kchNQnHFT4TuIPmDvNVGWII29f7VmGGpzAHQ+/p0oI7lzz+lWrREdR0/eqN1oAqzh7g0OojpVGrjRMSORBrdrElcpUkEayDBB8q1iWztI8M6kf2rxddRAGo86CV7uYzMk71ZsX2BhTodxvvpVGxE9KmtBSYJZT8/nUDDgcTBhoVR005UU4fes5mLtHhIUqof/AMjoY5ilZsO6gE6+X96vWrmXwsPFEzoQJ9P09axjT1fxXiMtHqoNZVG+VB1JNZVDpxENaum2T/2+ugiIE+2vvVrh/EdSNp5DX+Dzo32t4QWXvrY8aiDpMr19R+npSbhGA1GnXSNfLWsgldxTBEBknWYB6dY1ob/xIq+XXpoeR+nsauXmByzoORmJilxeKtacO/iMzlbaPPn8qSAzatM2rwZ8oFWbYDLbCztqCfzCcxXkRHpVbDcSRgGRiWaAQ3KZB3302Iqw15RoCABOu/sJoN2rkDQmD10rYfTSNPfnrWLYBUknoYj5VKqAmERmPpNRVtXBtEtGw9NKoui9BLGTHP3Owq4LxCFSp22mI9qGXeJZDGUEj1j1NSCQYqGjJp1J/TrVm9eXKpB1O/hOkcp50LuX8xJJidwJgTy8W9ejiCLY0EZiCee0irgk4jiGZQFPqfL05VLYxAVTmkn19pqhbuG5cIXoCP8ALudTyqW44caLoN21AJ567RtrQWu9z3CF0EdSPrW+C5bOJuKFaCkEEiN4kRyoYb5Bnp0M8+VeuzmNLYoZgTIYcuk8/SriJO0OZbfgYwrldDz39elK5vsdxHXb60b4pip720wjxZgIJjwiRPtVn/kC+1gXFHiOoUkarEgg6yTO3lVnSUqKADI/tRTheLZToYmdTrr0HU7VWXgt4KzMpDIYZWBBGk/pyqPD8RgjQ5Zkkb1pDpgOInZpJHz9/pWY/iiPK6AbkkwM3WfQVQsYghpTnuNTMiBpuT6VNxFMJcAVb0eET4TuBry0B01isNF3EYqQx8JA003jr516t4w5YgRv12/LptQdroUss6SdY5bA1bweLUHygxHXTr71vETXL3eCHACjQkCJHIbb+tD2+KAdMp+Ll5CrV2/qQdumo+dZh8KxS5ct5WFkAvLLIDGAQDq3nA0qgZBE86sYK+mouMyyOX714xWJJjodtPr86rWrOaRzqokSyCJ6b14VyvORGleMPZYgxt51q9faQpjTTQR+m9BIL+befTc177wjkD7a1XXEkGOm3v5irtm+MrDICTEOZzKecQYg67g1B6tYgbgAHrVzC4pc0mOmwoaLcttoKtYa3r+tBexBytPXX/bofOrPDsH3jqqMAzHpz5a7A/SqWGLXDlgaA7Tv19ahvEocuYj6CsqtY7CtbuMpOoOuwrKprjDHP51lUfQsTpSNxbg/3e42TVWEqu8AnUb8jt5GjuP7SKjMqMpCqGZgZCidDH5pkbGfI0OvYhmXTC32QCczMFY6dDIOnUisUhWUM9/UMAo5nQGIOvLQz7UExCMzNqTJOkA6ctfSjvG+8VRcV1+73JCBeXUN0frQ3hvC7t6Pu6l9YzZZAP8Am+ERViosBYNuDr5A0Zdzu6LMbkb7cgdI8hUXEuD3MME76ASfikEGOnOdqs3LlsuGX8TQDLcGRfh+KQY6QJ1qUEzj7Vq3+IDdIAKoJB1H5iumWdudUH7VAqmW13eplSxYfKNPWrF7s8XIFlg3hDQy5SQ24DCV06E15sdlrqutvRSxaBE9JYkawPWp0q3nDLmDsysmmwjfwmImOpoDfss9yAdOkwT6c6aeK2haVEVSqKpUEgDMZBLAcpJoE2CNxHuKJNsAnl4SNTHkaRA5vB8M7QfKvf3lQFIJMbqdARHUfzSqLYosQFHnp5U09muBq9sXGOjAj08QkTzkTVC+LpFxlGmeAANRlMnc66a6V7xzFAFzHWdARG0ajlsKNcV4GLbi4kxuw6GJmTyA0jzoNi1LXkBMZwSTIMct/p60ENtzEKQZMGFkz0H96zgYVMbbCscpMEtvJBnb9KqY3Hvbyqh7vKeUhpE6yOfpUOGZ1u23OYqGBB1/qnfrvVBHtEAuJOYALAz6xMEzpOkimK1xW88Cy1xlJi0AhSMqj8xUgKFIhTJPMzsm9uWKuTsHnTpqKYexXGWdld82W1Y8Z3EgQoGu7dAJp8DViwVc6zKOjGJ5ErPmVP1rmPEsMEuSuU6hjpsSAY+ddBxXGMXDMqWhGps3GRSEadD4gZ0EDfU+VKXG3V8QA1l00/GRRJDAn4CdCCMpB6GkDnwHE5cOi3kRrlwkkAbzHxEiAYjQfSk7t9gbispRcqazlXLqPTUgCKv8FvlbJL3mbO34aEj4hrJckEabwRpM8qIYnjF5wwdEdGGVxbuIzAaifCZMyOtBygIG1JJM66aR1nrPKKvWMUbVzLaGZzoNJInoI0NR4y4LT3EGpDQCJAjX8pEjlvtFe+B22PeXTZNxMy65c3iEnXUED9YrbLxjcRce7kuCHjSd53iaitYUQc2+o6H3qzxa8GNm4tk2xJ1VYDZSMzLy0OhE6UPu4szO9BPg8KDvrE+dTC3bGokTzB0qp95B2IA5itYVoaT4lO8fptoaD3icR4oUQf5tWkuiNYJ6EVd4fZ7y4FZCx5ACT5QKYcNwKwVJ7q7dfZshZsp8+7EA89frtU1SeWUGSsHoCf3q5hL1rOpdXKT4gpCn2kETU/FOC90dnTeVugoQNIOoGYennVK1Z6aty9pqoumyoc5MxXUiRy8+RMVdsWgNQCDsRtoeehn5VWsM6/Gpk/DuZJiAPOtcUD2LuW6mU7a6T6Eb1FE0wotuQ0wVGqsPEI3HUGsxLo+otj35elBhxEZgTpOkzy2+lGLxQAhYgagen1qKD3MM0mB9ayrYtdR57HnWVUU+HdobyAACR4NdTpbbMoI5wT8gBXRreMZlzPirrHViVyoSCBl1HTXSiXAuDYfE2WCBksg5Mqfhl4Al7hXxMW6EwOlbu/Z2IyJeKW+mUM0bRm6eoqVHPr/ELT2D3oM98T+G5CtmJk5dkO0xuIjY1ZwXGbmHtsiMbdogsvdsWDHmZbVeUjQ1J2u7M2rQdMOzBVKhgSSGZZ19Rr9a3h8JZw9jNeL3cPcUFGACnvNmQjUBgZ1nURRVJeyGMuobjsxuHUBszSIBktOm/wA612XxPezZusQyHwrrOh1HoNatYPtigtAszBgMuTXYCAenTbWlXB3nOINxTkMyCNCOhFO6HnEY3ESqKbhQtkXdR4tPSpO0XHruCZcLYe614ANcb49xoif0rznc6UQ4eyXe4uXbt05SpZTMA6dDB11kct6nxmHSze785zcbKrZYA0JIDEjQFTp1is6rXZPtIcdms4i3lv2UJzONIMDMV012/WvXZ+Uu3kIJdFJMc8pkiDvKnY144LgXuG5iLMAXALbNdcE+FpOwHOAJ5UQvYe4uIFwKEuhYz7rcXoQNZHWKUQcD4fatXTAS5axKTbYDlzt6nb6jShWI7QPZBw+FtEohKuxHxHWY1EESBI5jzqhiOKHAPdw99CUcd/ZyzNu6dcu+gzSPl1rOAcaF6xNzIXVvxCwSTrmEzrE9OlBc4X2mZ8PiVvKZtKVgyDs7Qf6YAAmlpuMZVnKuYkeLWYHIAaDXWaocZ4kXu33RiIZPCBAIjLqB00360c7PcOs4oKrtkb8iAatpJJblzG2laxATiGPOUMRLvtuY+fOrmN4JeTDreN1CxE92G8Qg8onUdDFUcZiCt60+UAI4gaEwr7Hqfamni3bCFZVXKpBVYCqwOk6ASCTuKfgAcOxK429a7/MwXVwvxNA2HqYHzpq4vxlreGUYW2bCPmynQZVXcjw7sZgyfhof9n3Ya5cvJiGIFmGLCCrE7ZIPI/1DTQ10/H8KRly5ZSIZYmQBAHy0ApSErhLrYsKktLEFirHxMzCWadCcoj3pOxvaW5aDruc7d20yUUnYHkI5efKuj8N7JqTOZwoI8BIP/wDXKfT5mvHG/s0sX7bAEJcjwXAsTE/9wbN6iDWZVrix4g166nenMuYCCdIkaeVOHH71pcPCm7mtjwA3pAbMfEsa+HQcqH2OwF21ibKXwuVmIbKZHh1KkjY5dY6EVW/4ce8i42ZRn8BkwUDTIPIQdfStshZxHeiXJLjmTqZPX51Z4TduFu6tcyBocoJ1iT+lUuI2e7u3UXQB2A9mii/Y3jP3e49tiFmCCQDBXzgxVFDiGLuBoYkHVeRETqAfXWahxd22bawMtwfEQT4vUcj5ii3FDcxtw5BmWwjOxOgga785jpS2RInzpBKgZvQCTyovwPhpvsLdpbjOdcqxsPzEtoBQNXiZmnz7Nmy3rpLm0TbEGASQGBMBuoilFbj3DnwviuWWtltM5KuDO4IWADXjg2JTusl03fAxaA+VWB1ywdBO/vTZ20Nm5hrneXmKs0gkA93B3hdT0jzrnGAtXbiFkLFtBIzE8/Dt/JrM7iivF74Nvu0ZygXMQzB/FK/DPwxJ1GpHlQnCOZAVSzNsIn3FOPZrsm91St6zLEhi1wlYHtqfT/ehGRFx903D3gt+BPyKWQqMug0UCdAOlWUD7N1u9tpdzKudZgQfi5TpM089o7Nu5h3lTG+pzZT5E7UF4vwu29lcgW2u+aSSXkQFn1oguFvug76ABE6ZRJGhaJk+lZoQMeMrZfIH50a4dxEyi3ApQESSJkc/OKP8e7J2HC5GJut+aYUmNAfCedLuMwJwvhxCsrjZRGvnPNfMVrZRrj3F7ZxN3ulK285CKOSjQbz6+9ZQtcP3ksSE12rVVHaOy137reuYVnBCOYZozMSBE+qlSDzk9KJ8U7VpblEm4+vw7L0JP7VzvinFWxfEGK+EEWwCDvkO/mYYiunYLhFtV8KjbXSPesVXLu0mOYLljdTOnUzp770EN24bC2Z8AknXSY1MfSnP7U8dkVLaoniBJMSwCxEHlqTSdwgyvqT761Z4I8LwcmJLdd6L2QLOogH2mOla7/LNBMZjmz66zIFPTw44LiWbI3JY02ETJmN+lWu1PagYXFh2t97avWwBDlSANRBiDv8ASljhvEYbxEBZOpjQAUZ7SX7F3C2rbn8RWzIVGYspbYLPUk/71M7VdHGsJh7NxcMXd7jBwrgsLZMTJb4mn1qN+1N25kGrXCYUKBJM8hWYXgGKQDusCXLDW5euBQNd8imV99aXuLcSvYa7bF3DLh2WCMjHmdScxbUimGnrifY9cXh1uElb1w5iZlRyIjQ8vmelLuI+zo4cQHZnaNAojeJnWIYgAxr7U4cK4mVvd1o1tQDM6qYQlRpBEnMDI/MKmxWMzG4J8ZQXND8KhlCL8pY+tTQpcE+y1yx+8eEN8UEltCCRO2sb6j9aKcU7PpgRcxZuXcqEFRbALAkxBJkATHij50z43j9tUzBpUOqsYPhk7xuegjma592sxWKxt273Xgs2oXIz5Sx5nTQmdInTaggs43h+KgLh7huAG44ZgqDSXYsPE2u09dhUGJ4mrWlxLWrEnRC2fMwGgG/iM89NBO1K1jiLWhfRgVZ0yHQAgyJBkTtIqTspgjfxNm3OgbMAROxBIHyHlWsTXb+FuyLZVz+JdEs0ECRyE/DoNBRq6IUxyFLXai1mbD2fFD5x4d5W2Sp89RPsavG9iu6Ei2jBRMkuWYDWAuiz6msi5gBlGpkwCSfT6UM7RcfW3by23Q3DoPEDE84Ek0u4HtH3koysWnUOSd4EDXL10AGgqxjsNYdAWR7YtmQLZAGkHYg6eXnUVR7Z2XuYIXEF0BGUO4OUtDZWOWZgamTFKd7Fr3huOVzjS9LASR8RS3AJNwAazALNMU98WxahCC7C2Ac0kEeciNiOQrnOM4cluLx/EUwg8UAttJMbRE7HatQpdxOZ3LRJJzH3M/vRTFWvvFy06WyHCIrqsePLoXB/KcsAyDESabeA9pLYLTYRbYRvhAOYqOsTBjn9aTeM8QDXe+t2+6NwFiuYmORg6RPSK1qYdOA4dcDw7GteCriXBQK2pKlRlUCYYeKZHUdKR8Bg1YEHRhJBO2nI+RHyIol2l4gXsYbPbZWyCH5FRbRdiNzAMzS7d4jcEajqI5f2pAVbEItjME/EBjMdeXIH11ofhMa1q4t0ElgZ1O/UHqDVziV0sgzgZystGmp15c4gULDzHlVQV4z2iuYqFICgxoNB6+dEOyPaZ8Fd8LShgMv9UTBHQgk0FFoKCebaD/Ly05E1qzhzlLamNz60wdvwWLzOLqSyFC3hE+LLH13P+VRrSk3ZPPcN2+1zDWWOdbeZe8dts8GRbERM/KhPYzGlnFnOVJI1BOqjUpEx/DUvFsc13D4u9cJb/qBbsaTAWTlU/wBO81jMaMDcCQIvcsWEs4JOYgiN20EegFWuJWXORVZtNdzAgbjpNUOyfGmxFnMQFAbu0UbBB4iOpO2p3o/eWATziPmKzVLtpCpmZMDdth5iffWrnGMNaxuFZSCblqTbYKZBiYHVTtHpQm7fOeP6wVHqGH7TR3hdwK2X+T/tRHObihDlKBSNwwBM+eg1rVFO1t/u8SwW2YYBpGoO4kdNqyt6grhOHJba6CMzWbjCf55V1bB4jNbRv6lB+Yrl6Ylu+v8AeA95dCtt1ULJnYQJmui8MuDuwoiAAJBBEQIj2qUcz+1e9GIQz+X3Hv1/0oJw4i2oXnFFvtYuq2LsW0jRZb1Zv7AUANzXatTwW7mI36DmaEYxtQdtdz/blV0uKG8SuSIirEqX7/agrLaiJIn99Kudgr6jiGGNwggOB4thocv1iKW2NMnY7g33g3WUnvrQR7SiDnbOBsd409Kt8R9Dk0jfahg7V7BuxgXbR8J8tCwnzXbzqpf7YWrSM/3h82oWWLSdeRMMZ8qW+0XGsU+D768oW3fIQrGUsqywuEcixkaQIGlc2jn2FXve7vE/+ynz+H/6t86nt4Ru8uEmCxC6DUIpAJ6anKo96F/ZNcjDFiSS5MCScqqSABOwnMfemLAhHDXFbwl2LToZDEgydgBBHrUqg/anE5LtrxJZBUs7uQEkTlUaS5zhGiPyjqZGdnO0V2+rfhM2W4wOVSwckSCToAeeoFW+OcPGKs4i7bQZ7YAU/mKqZaAdRoNvLlSjwezcvl7Nk3QHU5u7bKNPhN0nQJvPPlVzYLfGuyAv4HEY+fxe8ZssyAltijCRoxPxT5RQr7MMPmxyMSRl+Wo2NdAwrWrOGtYcXM6IGDwIz5pJnyknT0pL7HYNcLxJlJlRqhPNSDGnXl7GrqY6jjLDPftFTly5yxgHQrAAnYkka9Aa8XuE3XkHF3R0CraWPfJUPDcULmKu5TIW2g5QJZzp8qMl49TWFKuO7FyAFvXAQZmEn/x3oNjbWIsro/fCD8Qytp5rv7iuiGgfEcLIM7a/Worj/aLjj3EQLojQ3nmU/CeWhjT0qtiMddu4UK2q22IEaaRJmoMwzPZfkx1/pIMZv2NXOHOtnPbZg6jxHSdhyDeRrrjARhcO/dZw4AL5QswSQATGnmPnTRxfh74hMPh8PaZns2/xIy6lguszrsdPegHD76m8CXVUt6rmGjQZA2iTz61vHdoGcEKFtySSUGQmdhpsB0+dAQ49w02rQ76TdOiIMyLb5MxkQ2YAdNeW1LmAszdUNtOvoNTVzGceu32BxDteCiAGMQOUR9TzqDhrDMWMjKOR01NWCfit+W19+VUbCiZnaNOute8Q4JLHmdOtR22AnzqouG6SZO1SNdG43qkSa8u/yoL2CxzW3V1MFSCPY/WifFu2He4VcKtlLYVyxYEk5ixJInaZ1pdLVo0wdK+zkfgAbw1xj/8ABRTTjcUAOpXf150ufZfg2exdZcoCZQM0qJMljOxgj9KaLvZa5BLOirBn4j76CuVnbcK3ErejZd0bOh89/qJFSYPG5pYT4ise4X/Wmf8A5LXL47jNAiFhZjzaY9dKWXw9u0XVGHdo0eFs0CBAJ56mg1juCPiGFxLuQQRlyg7MRvzrKWeKdoL2fLYchFEepkknXfePasq5UHeGcUfHY7O1r4iJy6Tbt+H8x9yOetdK4LYUWFAEQNY9x+gpC+zSwHuvdA8Khltg7jM30Eae9dC4GhFhcwhjJYdCeQ6xSjnHaXs3afEXC7OrqC3h10RHbY6ATlmkY3TzmuvdqeAWbli/iGB7xLTbNAzZYk9SIrkDAnT5HzitcUqbv698P4NcxTOEEKgzMx2HQepqvqEDRodj5jSKvcI7Tfd7VxBu5mIkHaNfnWguXkhiOhim3gZ+44VsVH490FLOvwKR4rh8429utLeFw5vXgv8AU0mOkyY9qcb/AAu5iMStoAi3ZUO4Og15DrIAA9+lSkOnDMegsWC1q195e2pZu7QHUSDoN4g1447fS/Za3dhgw30BUjYjpFKeEvuLj3LjHUtr5TAA8hVDinHyzZV2NYxoV7GYnJauWi8EBlWDvM6jnGszyGtNvB5vi6mH0nuwSfyHJDH15eopD4ThSqzrBYj+/wDPOrnaNrtvBjuWdFVw8o7CVcENOU6w+Qa7T51bOwYu9qreGYd2WPdsVYmAHEwREmZ1jY7bTVm9hybGdGyWuVvuu5g8yRu55Sf3rlQvPl315f3p4wvaZ79pQ0kIMp5DwxEev7UsTWWsXEkzH9qC8Y4uylXRsrAwWB/KTIB6ida1xLHyNOegihuG4e10lT+YR6Hl9asha6d9nmOF033BJH4Ylt9FJPoJJpqwmMF1yVMgaaVyHsnj7mHw7qhhneGnlsKZ+DM4GbNlbca777+pM1mxY6L1qpilEGgXD+JX8pOYkSR4wCZ9uVe+JcbuIuoXbfUcunOKzg4hxt/+qvEH/wBx/wDyNT4jEj8mudcug0kgAz57fOqvE8KyXXVtSCdes6z7zNELXCjZbCtcgpfXvF8hnZY9ZAPuK6sgz2SrFSII3FRuaO9qGVsQxUZdhHoNTQRkqo8s2kVNaxLC1lk5ZmPlJ+g+VRMlenGkDpQebJ5nUa8/I/vUfIVrLXrL7UG2asNaVRzrbjSg8s1bzGvDHWprHxKf8Q+hFB13sVhbmFsfGwZgpYSIB9DoTGlEr3HcQSAHK5m00AkDU7CdudC8Jj7ht6eIwG6Ejp5mouH8WF28dCCEgerbny0rl22JY7FM05mLTyJn+ClnGxbLAbMQSOUrrp9KO3gQfFpVV+HHEt3FojOQSGJgCOZ66nYUg5smtZTa3YDG2jk7hXj8wfSsrprIr9mGMAuZDztk+4aa6hw+cokRGkemlc1+zTDiQ0eLu29/xI9+VdNsNq/kxrHL1YHcQKpZxec+HIx9ih/euKiyCJrr/a9WbCYmP6B8gwJ+lcjZDliN61xBG5whRw23cB8TtcJ9VaBHtSwMOD8xXROJYXLwrBgc0cn1LTSPhjyETO0evPl6f2qxKh4VixZvtJ30DQJBnQ/sa632IxqvZvXLgCopCrmI15an+rQaDyrimKX8RvX9aeeFcQuXPu9lBKWkVgsb3HU+Jv6jJJk7AU5Qj3xpSlpuvL0B1pZsYBnBf+nX5UxcWxguXVsmcp31jU7E/rFXl4JlQosnMPD+5+U1mXFUcLcm7lj8MHMzdFYAz6imXD8ODHEBmHcDCtv8MvcY6dCIB9xUuE4L3YDgfGoEeYqj21x944TukEISQQgGoWWM7nYSamq5lDM4A66U0cZx62ES0g2XUCTDHzOp1mrGE4MlvC2bsePKHnyZiP0IqNeEG7cN0ky1zIo6krLNptpyrW6yF4Lh7vDvpJA22mreXur4jejPaHHPhLNsZVjNBgfF4ZHpqNaE4Li1kWe8Z8zgkuxSDmaIUa6gDbYaGmir2guNbvlRpnAfTqdxFdI4NgQbSnyB+m9c87R8Ws4lrN1HJKEW+7dVDhTtqujgHnM610jstcnD2z/hA9xpUvixa4NhmbPmP5iunl8LDzgwar9ocIe6OolQfnIy/WiXBNO9B/K/6gGt8VUG28iRlPvFYacH4+84i5EGDAI6Aaf2p2+1bhHcYbh4A0t2zbJ5yFQ/rJpL4tbIxVwMAD3nLTnv7jX3rqv21Wv+jsnpe/VG/tXVhyrC2cySdWnc6/Wq9zDAuBosnc7eulWsJiRkCiJE7mK8W8K924EtqWbUwJOgEk6b6AmqKluxOo1jYedVGBzGjGKtqqQJzfyTQu+sE6ZfLn6nzNEVU3irISFmoLI8QqzirgELGv6UFddTXu+Iit2eewjef2617kMw6edBUii/ZbBi5irSsuYTJG8wNtfOq/D+Hd7dW3mClmyyRpJ0pn7AcKI4gbc+JJkjaFYZtfMae9SkdaucIUojMAGVQDl29PSaADgIs48FRKXFJ5aECTp57z5022jKQd9f1pS4rxVjxPC2rcaBmuf5cpEev+lc20/EkzXUVRmJFxiIjNECATvG1Xey/Zm2ULX7UsDC5hEAAaiOpmrOAUG+TlAYDWIOhJ03PSdhqaZLKwKQqotkJIUQP9B1rKlvvB2NZUCB9mWGPdqTyiJGskkmD0gin/Lq3z+YoNwPs2cP3eV2yjVl0iYojxLFZGEKWLaaGPma1UVb+GFxL1s65rRERpqD+8Vx/Plt+fL512BL7W1uu4GiMwgyAFBIG1cWxV6R5n+frVhTpxN//TsED/8AiZoiNzSJh7QzRrv7aTv5029pMUPu2GQaxh7cejAkn9qWMFYzPAiToOusATVgA8Q/7rU9cO4jbt2ALEm6ttRdZ/CCGGXIomYUwJ/xUvcc7O91jTYFxXOZVLBTAZokRqTE8q99qeD38JfHeqFLar8JBGxga6b71r1EvZ8lsSuYBjMGTtyJ06CtXO0V61eLpf7xBMLyidBB2reH4utg3ClkA93kHiMKzLlLAGTOu0+lEuyP2btjLC3e+RFLkEQWbTSOQHM/Kp+h4u8cXFJZuWjA7tiU2IIygjpAnfalbjty+hzrCKFZWKiSc4ykRzlZj9aLdnslq/iMMrFltRbDEASNZ2/xTU1zsq+MssgcKwdSCZgBWIkgb7HSsfWvjxxPAhsOFXYWByjRcsHyqJMFkXBpuSuY89Xj9qOcdwuSxdJOZktMDGmaFBMdNq503bS4RbuIMi2sls6B/wAjSRI3MfSk7Bj7VLY7hYkBbgEeqE0m4DhCvw/EX4Oa3dtKDOmVg2aR65dfOvXGMddxFs3rrZibkDYaKp2AAEa1fwVx7fB7+U+G7iURhHJbZb2lsvyrc6jNKtp8rA9CD8jXaOyGJi0V/pJ/+UEH61xgJqK7Bwhwt5xtmVGjQRI1A9D9KnI4mLgul2+P8hPPcGtcebJbuFRrEfPTSdqg4A83bz8nyx/lWQD76mvXaMfhtPUfqK5tuL8UY3MTcI18R5dP9BXWPtctZuHIwM5bqH5qwpPxPYfEW3zBkaZOYBmgEzJgU89u8FcxmCRLMZs6lxEZvDy06ma6bGMcY4ZZBcg9P3FMXZbFWbGNR7hyqqvrruUIGwPU8q88U7K4zA2mY5e6cqGIIOxOWQdV1rfYCPv3esAwW22pKqATC52zHQCT8xpVAPGYxe+u3DmJLHICORMyZ1GlCMVeLMWPP6eVGe0hm+5mQT4ZObwAkDWBsBtypjsfZ/n4YL2Vu+AZ9CGkaZVI3XwyY13GvIAiYVRnE7VJxGxDz1rLluNa93rxYKrGcu3lNVFJxXsDTSt3VqW0NNqoJcMtReS4NhDeh8ydBrNdI7P4VLeKa9ZYMjKM8wfHB0BU7AGefKkfgX4ZQRKuTM8hI2p9w6EY22mgXKqAADWEdyY2mWTeufJqDXEuOKpJNpwugzhhOuswDMc6TsDiP/WXVYIyFefIBmjmWJn+CnPG8BlWhhB6yQFgaATAIPMRXLOBMb3FbZQkTekGTOVTO/8AlFZkWuu8GEHUMsk6HluInqdT5e9HLd7WB/aN/nqPrQrhamSWgljJiNOQGg09NdqLWrMEmSZgweWkQKQrd63JrKlmsqo8gVorW5rdVFPEYUMGDD4hEET7enlSfjvsvW4xbvis/wD65H/lppT5WqKV8b2As3cua48LbVABl/KsAiQY6xQ7C/ZVZR1bvrjQZIIWD0Hl9aeaygE4bsxYRs2QM3IsFOX/AC6aUF7UdiDir9q4HCrbBJDDNJzTsdI5RNOEVuKDll/sLcXB4oPaDXWfNbyQSAIOnlyjfej32cWHt2Tba2yBWJGaRIhRmgjrmp0jSvK2xJPOgR73Zy596v3gMmdtI1PKZG28GmDgFprasH1Y6/Xy2o0RWsgqBb7TcMW4rXHuvaRlytBMQQdSOWm9ceTD5cHcUjU3kYaGcqo4ny1Ir6EvWQwIIBB3BoWOzdmIyDXffXy9Ku4ekXhXZ+3jbORLajIFiQVAMLmMj4jJMxrJ9KZOH9g7aYc2CFdDcFzKSxWQAJg6gxNG+HcFWxmyaBiTppGYgnb0oohoFT/kfDucrYa0qiYIHMncdNAOsVW7ScLZb63VRsiplMAGI5wTqMtOpFaKjY1Aj9mcaWN1ypVfCqgiNpk/XlU/aB5tE6AacwZE79dKY8bwS3dYM0gqIGUxp0qQcKtAEZAZEGdTHqdamLrzg7KhBlJbQakzI8p/Svd7DK0cgp5GP0qa1ZCiAIEAfLatss1UIPb3FNdH3ZVusDqTbt5tZ0B16jbTrSrwf7Pcat3OUFskSrMyypnQwCYPQcvauzhByArRSng4xxf7PrtzEXFQqMqyS3gBYKJIkmcxO/XNtXROArmwIWHBKFCi6wdV8EmI570fu4ZWmVBkRtyPKtiyAIXT+edNHE8b2DuXXuJYt5RaeGNwwYjQaTJ9KV73C2UOxKwhKmCJkeW5HnX0bisFmDZTlZt2G+lcvxXY+cU9gHMWltBEE67kdKspjmvdBiAOftRY4Z1Uqq6TJ01b+a7V0S59lAzJlcgR+ISwkn/DppVq32ANt1yCbf5pMkdDr71byTCfhkzth0ZIiM3mieKI/qgRT5hrAbEB1IGhyjWYiGO2pPTyqhwzsa3e578lJ0AJJJJjX0H6UWv8OFjW2xBljqS28mJbSJjSsVpfxV2QLc6mB8zFcj7AeDidoNrDMvvlYD60+4XEYi5cVlUNDA6Bo8MGCTpvUXCeEYpL6vct4cW1JMKgzKTPwtEzJ3mkKa8MPFMAE778h59P70VFwBQSYFLNjiGYhh6LPM9aO4Z2KLKwY112NSFXC1ZVLh9i4tsB7hdhMsQATqelbqouVlZWVRlZFZWVRkVlZNbBoMisitVs0GAVgFYKygwisisrdButAVgrIoNxWKKwitig2RWorCa1NBsVhFZNY1BkVo1lZQeaw1s1qoNVlbatUGjXkpXo1hoPOWvJqSvNFeYrw2GU7qp9QN6krYNQaCVGLELA19TNTCsmgF/8CEzMayABsaJokCK3WqD0KyvNbqo//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8256" y="2348880"/>
            <a:ext cx="3156232"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52086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70C0"/>
                </a:solidFill>
              </a:rPr>
              <a:t>Antecedentes de la familia.</a:t>
            </a:r>
          </a:p>
        </p:txBody>
      </p:sp>
      <p:sp>
        <p:nvSpPr>
          <p:cNvPr id="3" name="2 Marcador de contenido"/>
          <p:cNvSpPr>
            <a:spLocks noGrp="1"/>
          </p:cNvSpPr>
          <p:nvPr>
            <p:ph idx="1"/>
          </p:nvPr>
        </p:nvSpPr>
        <p:spPr>
          <a:xfrm>
            <a:off x="155575" y="1556792"/>
            <a:ext cx="6000601" cy="5112568"/>
          </a:xfrm>
        </p:spPr>
        <p:txBody>
          <a:bodyPr>
            <a:normAutofit/>
          </a:bodyPr>
          <a:lstStyle/>
          <a:p>
            <a:pPr marL="114300" indent="0">
              <a:buNone/>
            </a:pPr>
            <a:endParaRPr lang="es-MX" sz="2200" dirty="0"/>
          </a:p>
          <a:p>
            <a:pPr marL="114300" indent="0">
              <a:buNone/>
            </a:pPr>
            <a:r>
              <a:rPr lang="es-MX" sz="3200" dirty="0" smtClean="0">
                <a:solidFill>
                  <a:srgbClr val="002060"/>
                </a:solidFill>
              </a:rPr>
              <a:t>-Familia </a:t>
            </a:r>
            <a:r>
              <a:rPr lang="es-MX" sz="3200" dirty="0">
                <a:solidFill>
                  <a:srgbClr val="002060"/>
                </a:solidFill>
              </a:rPr>
              <a:t>S</a:t>
            </a:r>
            <a:r>
              <a:rPr lang="es-MX" sz="3200" dirty="0" smtClean="0">
                <a:solidFill>
                  <a:srgbClr val="002060"/>
                </a:solidFill>
              </a:rPr>
              <a:t>indiásmica- </a:t>
            </a:r>
          </a:p>
          <a:p>
            <a:pPr marL="114300" indent="0">
              <a:buNone/>
            </a:pPr>
            <a:endParaRPr lang="es-MX" sz="2800" dirty="0" smtClean="0"/>
          </a:p>
          <a:p>
            <a:pPr marL="114300" indent="0">
              <a:buNone/>
            </a:pPr>
            <a:r>
              <a:rPr lang="es-MX" sz="2800" dirty="0" smtClean="0"/>
              <a:t>Se basa en el matrimonio entre parejas no exclusivas, con duración voluntaria. Se sigue la filiación materna. (Excepcionalmente se permite la poligamia entre las </a:t>
            </a:r>
          </a:p>
          <a:p>
            <a:pPr marL="114300" indent="0" algn="just">
              <a:buNone/>
            </a:pPr>
            <a:r>
              <a:rPr lang="es-MX" sz="2800" dirty="0" smtClean="0"/>
              <a:t>clases ricas)</a:t>
            </a:r>
            <a:endParaRPr lang="es-MX" sz="3200" dirty="0" smtClean="0"/>
          </a:p>
          <a:p>
            <a:pPr marL="114300" indent="0">
              <a:buNone/>
            </a:pPr>
            <a:endParaRPr lang="es-MX" sz="2200" dirty="0" smtClean="0"/>
          </a:p>
        </p:txBody>
      </p:sp>
      <p:sp>
        <p:nvSpPr>
          <p:cNvPr id="4" name="AutoShape 2" descr="data:image/jpeg;base64,/9j/4AAQSkZJRgABAQAAAQABAAD/2wCEAAkGBhQSERUUExQWFRUWGRwaGBgYGBkXHRsaGhgaHRwYGhwYHCcfFxwjGh4YHy8gJCcpLCwsHB4xNTAqNSYrLCkBCQoKDgwOFw8PFykcHBwpKSkpKSkpKSkpKSkpKSkpKSkpKSkpKSkpKSkpKSkpLCwpLCwpLCwpLCwpKSwpKSkpKf/AABEIAKwBJAMBIgACEQEDEQH/xAAcAAACAgMBAQAAAAAAAAAAAAAFBgMEAAEHAgj/xABBEAACAQIEAwYDBwIEBQQDAAABAhEAAwQSITEFQVEGEyJhcYEykaEHFCNCscHwUtFicuHxFRYkM7IlQ6LCU2OS/8QAGAEBAQEBAQAAAAAAAAAAAAAAAAECAwT/xAAbEQEBAQADAQEAAAAAAAAAAAAAARECITFBcf/aAAwDAQACEQMRAD8Ae+JcSzqpAAMiBz251Nh2zMsnfy/kUGe8SVJIyqJ005+Ee+lXsLiAwJI99q87on4q4OcQTEKB6anbeouGWS6Arp6qIG4j/WsxGPGUToc5Om8Qem3KqPDuJOMOBmYmIEDSJO5qjziVZHIMjzOs+21ZhcR4iJAgToOn82qpexxB1aZ6yYJ516wzgyw99NKA3gcWuS4GMnlv/BRDA4sZMhOw08/nvS+mNEAgSwOojQdNa0uOGeYOp9vYVFWLFgpOVpgiD7nWioveEDwtO5O5I/Wg7XCFJg7g78pNVcViYjXKTsAwME8j50DJcxTMubwgASddc3tXvBWPADJg8h4RvuYGvzpbwvEmiDOYHY66fpPlREcR+EHSdz/egK3iuY6bRz+Yqn98KsXiRMbifSqHE8flBKsYk6/Kh1vGORAJgmdtdeZqA0t4ZjHr6TtNebuMKqYBOh89aE3cWUmfcaH9Kn4HxkXxcULBWPfQj9quBWxzN3pEqfOOUax/vVPMJnMvQctvUCfWi3aCx3TLCAgjbXl05zQN2JPNREAeXIb1uIv2MWwYaZRsNvfam61iQUOZ9REa7x51z9MRmYD4mnTbSmwoCioGJK6wD1EajaliD1y+VgLcOUgaA8+o0obx3D3RblGLiToQCNB16nWpFxDlVGxGu0eojavF7F902U6jxHbYncaaHT9aypRuYpwYGvXQaddarthXZcxIUFiASdo305VbxyDPKHwyYMQoA6Rt70OfD6AkkZjvqZE7wNq3EeGzQcpBjXeD+1V0xOvxQR/JqJ0IMEjTlzgV4UTygTz6etaQSHFdPEAxO55kchNQnHFT4TuIPmDvNVGWII29f7VmGGpzAHQ+/p0oI7lzz+lWrREdR0/eqN1oAqzh7g0OojpVGrjRMSORBrdrElcpUkEayDBB8q1iWztI8M6kf2rxddRAGo86CV7uYzMk71ZsX2BhTodxvvpVGxE9KmtBSYJZT8/nUDDgcTBhoVR005UU4fes5mLtHhIUqof/AMjoY5ilZsO6gE6+X96vWrmXwsPFEzoQJ9P09axjT1fxXiMtHqoNZVG+VB1JNZVDpxENaum2T/2+ugiIE+2vvVrh/EdSNp5DX+Dzo32t4QWXvrY8aiDpMr19R+npSbhGA1GnXSNfLWsgldxTBEBknWYB6dY1ob/xIq+XXpoeR+nsauXmByzoORmJilxeKtacO/iMzlbaPPn8qSAzatM2rwZ8oFWbYDLbCztqCfzCcxXkRHpVbDcSRgGRiWaAQ3KZB3302Iqw15RoCABOu/sJoN2rkDQmD10rYfTSNPfnrWLYBUknoYj5VKqAmERmPpNRVtXBtEtGw9NKoui9BLGTHP3Owq4LxCFSp22mI9qGXeJZDGUEj1j1NSCQYqGjJp1J/TrVm9eXKpB1O/hOkcp50LuX8xJJidwJgTy8W9ejiCLY0EZiCee0irgk4jiGZQFPqfL05VLYxAVTmkn19pqhbuG5cIXoCP8ALudTyqW44caLoN21AJ567RtrQWu9z3CF0EdSPrW+C5bOJuKFaCkEEiN4kRyoYb5Bnp0M8+VeuzmNLYoZgTIYcuk8/SriJO0OZbfgYwrldDz39elK5vsdxHXb60b4pip720wjxZgIJjwiRPtVn/kC+1gXFHiOoUkarEgg6yTO3lVnSUqKADI/tRTheLZToYmdTrr0HU7VWXgt4KzMpDIYZWBBGk/pyqPD8RgjQ5Zkkb1pDpgOInZpJHz9/pWY/iiPK6AbkkwM3WfQVQsYghpTnuNTMiBpuT6VNxFMJcAVb0eET4TuBry0B01isNF3EYqQx8JA003jr516t4w5YgRv12/LptQdroUss6SdY5bA1bweLUHygxHXTr71vETXL3eCHACjQkCJHIbb+tD2+KAdMp+Ll5CrV2/qQdumo+dZh8KxS5ct5WFkAvLLIDGAQDq3nA0qgZBE86sYK+mouMyyOX714xWJJjodtPr86rWrOaRzqokSyCJ6b14VyvORGleMPZYgxt51q9faQpjTTQR+m9BIL+befTc177wjkD7a1XXEkGOm3v5irtm+MrDICTEOZzKecQYg67g1B6tYgbgAHrVzC4pc0mOmwoaLcttoKtYa3r+tBexBytPXX/bofOrPDsH3jqqMAzHpz5a7A/SqWGLXDlgaA7Tv19ahvEocuYj6CsqtY7CtbuMpOoOuwrKprjDHP51lUfQsTpSNxbg/3e42TVWEqu8AnUb8jt5GjuP7SKjMqMpCqGZgZCidDH5pkbGfI0OvYhmXTC32QCczMFY6dDIOnUisUhWUM9/UMAo5nQGIOvLQz7UExCMzNqTJOkA6ctfSjvG+8VRcV1+73JCBeXUN0frQ3hvC7t6Pu6l9YzZZAP8Am+ERViosBYNuDr5A0Zdzu6LMbkb7cgdI8hUXEuD3MME76ASfikEGOnOdqs3LlsuGX8TQDLcGRfh+KQY6QJ1qUEzj7Vq3+IDdIAKoJB1H5iumWdudUH7VAqmW13eplSxYfKNPWrF7s8XIFlg3hDQy5SQ24DCV06E15sdlrqutvRSxaBE9JYkawPWp0q3nDLmDsysmmwjfwmImOpoDfss9yAdOkwT6c6aeK2haVEVSqKpUEgDMZBLAcpJoE2CNxHuKJNsAnl4SNTHkaRA5vB8M7QfKvf3lQFIJMbqdARHUfzSqLYosQFHnp5U09muBq9sXGOjAj08QkTzkTVC+LpFxlGmeAANRlMnc66a6V7xzFAFzHWdARG0ajlsKNcV4GLbi4kxuw6GJmTyA0jzoNi1LXkBMZwSTIMct/p60ENtzEKQZMGFkz0H96zgYVMbbCscpMEtvJBnb9KqY3Hvbyqh7vKeUhpE6yOfpUOGZ1u23OYqGBB1/qnfrvVBHtEAuJOYALAz6xMEzpOkimK1xW88Cy1xlJi0AhSMqj8xUgKFIhTJPMzsm9uWKuTsHnTpqKYexXGWdld82W1Y8Z3EgQoGu7dAJp8DViwVc6zKOjGJ5ErPmVP1rmPEsMEuSuU6hjpsSAY+ddBxXGMXDMqWhGps3GRSEadD4gZ0EDfU+VKXG3V8QA1l00/GRRJDAn4CdCCMpB6GkDnwHE5cOi3kRrlwkkAbzHxEiAYjQfSk7t9gbispRcqazlXLqPTUgCKv8FvlbJL3mbO34aEj4hrJckEabwRpM8qIYnjF5wwdEdGGVxbuIzAaifCZMyOtBygIG1JJM66aR1nrPKKvWMUbVzLaGZzoNJInoI0NR4y4LT3EGpDQCJAjX8pEjlvtFe+B22PeXTZNxMy65c3iEnXUED9YrbLxjcRce7kuCHjSd53iaitYUQc2+o6H3qzxa8GNm4tk2xJ1VYDZSMzLy0OhE6UPu4szO9BPg8KDvrE+dTC3bGokTzB0qp95B2IA5itYVoaT4lO8fptoaD3icR4oUQf5tWkuiNYJ6EVd4fZ7y4FZCx5ACT5QKYcNwKwVJ7q7dfZshZsp8+7EA89frtU1SeWUGSsHoCf3q5hL1rOpdXKT4gpCn2kETU/FOC90dnTeVugoQNIOoGYennVK1Z6aty9pqoumyoc5MxXUiRy8+RMVdsWgNQCDsRtoeehn5VWsM6/Gpk/DuZJiAPOtcUD2LuW6mU7a6T6Eb1FE0wotuQ0wVGqsPEI3HUGsxLo+otj35elBhxEZgTpOkzy2+lGLxQAhYgagen1qKD3MM0mB9ayrYtdR57HnWVUU+HdobyAACR4NdTpbbMoI5wT8gBXRreMZlzPirrHViVyoSCBl1HTXSiXAuDYfE2WCBksg5Mqfhl4Al7hXxMW6EwOlbu/Z2IyJeKW+mUM0bRm6eoqVHPr/ELT2D3oM98T+G5CtmJk5dkO0xuIjY1ZwXGbmHtsiMbdogsvdsWDHmZbVeUjQ1J2u7M2rQdMOzBVKhgSSGZZ19Rr9a3h8JZw9jNeL3cPcUFGACnvNmQjUBgZ1nURRVJeyGMuobjsxuHUBszSIBktOm/wA612XxPezZusQyHwrrOh1HoNatYPtigtAszBgMuTXYCAenTbWlXB3nOINxTkMyCNCOhFO6HnEY3ESqKbhQtkXdR4tPSpO0XHruCZcLYe614ANcb49xoif0rznc6UQ4eyXe4uXbt05SpZTMA6dDB11kct6nxmHSze785zcbKrZYA0JIDEjQFTp1is6rXZPtIcdms4i3lv2UJzONIMDMV012/WvXZ+Uu3kIJdFJMc8pkiDvKnY144LgXuG5iLMAXALbNdcE+FpOwHOAJ5UQvYe4uIFwKEuhYz7rcXoQNZHWKUQcD4fatXTAS5axKTbYDlzt6nb6jShWI7QPZBw+FtEohKuxHxHWY1EESBI5jzqhiOKHAPdw99CUcd/ZyzNu6dcu+gzSPl1rOAcaF6xNzIXVvxCwSTrmEzrE9OlBc4X2mZ8PiVvKZtKVgyDs7Qf6YAAmlpuMZVnKuYkeLWYHIAaDXWaocZ4kXu33RiIZPCBAIjLqB00360c7PcOs4oKrtkb8iAatpJJblzG2laxATiGPOUMRLvtuY+fOrmN4JeTDreN1CxE92G8Qg8onUdDFUcZiCt60+UAI4gaEwr7Hqfamni3bCFZVXKpBVYCqwOk6ASCTuKfgAcOxK429a7/MwXVwvxNA2HqYHzpq4vxlreGUYW2bCPmynQZVXcjw7sZgyfhof9n3Ya5cvJiGIFmGLCCrE7ZIPI/1DTQ10/H8KRly5ZSIZYmQBAHy0ApSErhLrYsKktLEFirHxMzCWadCcoj3pOxvaW5aDruc7d20yUUnYHkI5efKuj8N7JqTOZwoI8BIP/wDXKfT5mvHG/s0sX7bAEJcjwXAsTE/9wbN6iDWZVrix4g166nenMuYCCdIkaeVOHH71pcPCm7mtjwA3pAbMfEsa+HQcqH2OwF21ibKXwuVmIbKZHh1KkjY5dY6EVW/4ce8i42ZRn8BkwUDTIPIQdfStshZxHeiXJLjmTqZPX51Z4TduFu6tcyBocoJ1iT+lUuI2e7u3UXQB2A9mii/Y3jP3e49tiFmCCQDBXzgxVFDiGLuBoYkHVeRETqAfXWahxd22bawMtwfEQT4vUcj5ii3FDcxtw5BmWwjOxOgga785jpS2RInzpBKgZvQCTyovwPhpvsLdpbjOdcqxsPzEtoBQNXiZmnz7Nmy3rpLm0TbEGASQGBMBuoilFbj3DnwviuWWtltM5KuDO4IWADXjg2JTusl03fAxaA+VWB1ywdBO/vTZ20Nm5hrneXmKs0gkA93B3hdT0jzrnGAtXbiFkLFtBIzE8/Dt/JrM7iivF74Nvu0ZygXMQzB/FK/DPwxJ1GpHlQnCOZAVSzNsIn3FOPZrsm91St6zLEhi1wlYHtqfT/ehGRFx903D3gt+BPyKWQqMug0UCdAOlWUD7N1u9tpdzKudZgQfi5TpM089o7Nu5h3lTG+pzZT5E7UF4vwu29lcgW2u+aSSXkQFn1oguFvug76ABE6ZRJGhaJk+lZoQMeMrZfIH50a4dxEyi3ApQESSJkc/OKP8e7J2HC5GJut+aYUmNAfCedLuMwJwvhxCsrjZRGvnPNfMVrZRrj3F7ZxN3ulK285CKOSjQbz6+9ZQtcP3ksSE12rVVHaOy137reuYVnBCOYZozMSBE+qlSDzk9KJ8U7VpblEm4+vw7L0JP7VzvinFWxfEGK+EEWwCDvkO/mYYiunYLhFtV8KjbXSPesVXLu0mOYLljdTOnUzp770EN24bC2Z8AknXSY1MfSnP7U8dkVLaoniBJMSwCxEHlqTSdwgyvqT761Z4I8LwcmJLdd6L2QLOogH2mOla7/LNBMZjmz66zIFPTw44LiWbI3JY02ETJmN+lWu1PagYXFh2t97avWwBDlSANRBiDv8ASljhvEYbxEBZOpjQAUZ7SX7F3C2rbn8RWzIVGYspbYLPUk/71M7VdHGsJh7NxcMXd7jBwrgsLZMTJb4mn1qN+1N25kGrXCYUKBJM8hWYXgGKQDusCXLDW5euBQNd8imV99aXuLcSvYa7bF3DLh2WCMjHmdScxbUimGnrifY9cXh1uElb1w5iZlRyIjQ8vmelLuI+zo4cQHZnaNAojeJnWIYgAxr7U4cK4mVvd1o1tQDM6qYQlRpBEnMDI/MKmxWMzG4J8ZQXND8KhlCL8pY+tTQpcE+y1yx+8eEN8UEltCCRO2sb6j9aKcU7PpgRcxZuXcqEFRbALAkxBJkATHij50z43j9tUzBpUOqsYPhk7xuegjma592sxWKxt273Xgs2oXIz5Sx5nTQmdInTaggs43h+KgLh7huAG44ZgqDSXYsPE2u09dhUGJ4mrWlxLWrEnRC2fMwGgG/iM89NBO1K1jiLWhfRgVZ0yHQAgyJBkTtIqTspgjfxNm3OgbMAROxBIHyHlWsTXb+FuyLZVz+JdEs0ECRyE/DoNBRq6IUxyFLXai1mbD2fFD5x4d5W2Sp89RPsavG9iu6Ei2jBRMkuWYDWAuiz6msi5gBlGpkwCSfT6UM7RcfW3by23Q3DoPEDE84Ek0u4HtH3koysWnUOSd4EDXL10AGgqxjsNYdAWR7YtmQLZAGkHYg6eXnUVR7Z2XuYIXEF0BGUO4OUtDZWOWZgamTFKd7Fr3huOVzjS9LASR8RS3AJNwAazALNMU98WxahCC7C2Ac0kEeciNiOQrnOM4cluLx/EUwg8UAttJMbRE7HatQpdxOZ3LRJJzH3M/vRTFWvvFy06WyHCIrqsePLoXB/KcsAyDESabeA9pLYLTYRbYRvhAOYqOsTBjn9aTeM8QDXe+t2+6NwFiuYmORg6RPSK1qYdOA4dcDw7GteCriXBQK2pKlRlUCYYeKZHUdKR8Bg1YEHRhJBO2nI+RHyIol2l4gXsYbPbZWyCH5FRbRdiNzAMzS7d4jcEajqI5f2pAVbEItjME/EBjMdeXIH11ofhMa1q4t0ElgZ1O/UHqDVziV0sgzgZystGmp15c4gULDzHlVQV4z2iuYqFICgxoNB6+dEOyPaZ8Fd8LShgMv9UTBHQgk0FFoKCebaD/Ly05E1qzhzlLamNz60wdvwWLzOLqSyFC3hE+LLH13P+VRrSk3ZPPcN2+1zDWWOdbeZe8dts8GRbERM/KhPYzGlnFnOVJI1BOqjUpEx/DUvFsc13D4u9cJb/qBbsaTAWTlU/wBO81jMaMDcCQIvcsWEs4JOYgiN20EegFWuJWXORVZtNdzAgbjpNUOyfGmxFnMQFAbu0UbBB4iOpO2p3o/eWATziPmKzVLtpCpmZMDdth5iffWrnGMNaxuFZSCblqTbYKZBiYHVTtHpQm7fOeP6wVHqGH7TR3hdwK2X+T/tRHObihDlKBSNwwBM+eg1rVFO1t/u8SwW2YYBpGoO4kdNqyt6grhOHJba6CMzWbjCf55V1bB4jNbRv6lB+Yrl6Ylu+v8AeA95dCtt1ULJnYQJmui8MuDuwoiAAJBBEQIj2qUcz+1e9GIQz+X3Hv1/0oJw4i2oXnFFvtYuq2LsW0jRZb1Zv7AUANzXatTwW7mI36DmaEYxtQdtdz/blV0uKG8SuSIirEqX7/agrLaiJIn99Kudgr6jiGGNwggOB4thocv1iKW2NMnY7g33g3WUnvrQR7SiDnbOBsd409Kt8R9Dk0jfahg7V7BuxgXbR8J8tCwnzXbzqpf7YWrSM/3h82oWWLSdeRMMZ8qW+0XGsU+D768oW3fIQrGUsqywuEcixkaQIGlc2jn2FXve7vE/+ynz+H/6t86nt4Ru8uEmCxC6DUIpAJ6anKo96F/ZNcjDFiSS5MCScqqSABOwnMfemLAhHDXFbwl2LToZDEgydgBBHrUqg/anE5LtrxJZBUs7uQEkTlUaS5zhGiPyjqZGdnO0V2+rfhM2W4wOVSwckSCToAeeoFW+OcPGKs4i7bQZ7YAU/mKqZaAdRoNvLlSjwezcvl7Nk3QHU5u7bKNPhN0nQJvPPlVzYLfGuyAv4HEY+fxe8ZssyAltijCRoxPxT5RQr7MMPmxyMSRl+Wo2NdAwrWrOGtYcXM6IGDwIz5pJnyknT0pL7HYNcLxJlJlRqhPNSDGnXl7GrqY6jjLDPftFTly5yxgHQrAAnYkka9Aa8XuE3XkHF3R0CraWPfJUPDcULmKu5TIW2g5QJZzp8qMl49TWFKuO7FyAFvXAQZmEn/x3oNjbWIsro/fCD8Qytp5rv7iuiGgfEcLIM7a/Worj/aLjj3EQLojQ3nmU/CeWhjT0qtiMddu4UK2q22IEaaRJmoMwzPZfkx1/pIMZv2NXOHOtnPbZg6jxHSdhyDeRrrjARhcO/dZw4AL5QswSQATGnmPnTRxfh74hMPh8PaZns2/xIy6lguszrsdPegHD76m8CXVUt6rmGjQZA2iTz61vHdoGcEKFtySSUGQmdhpsB0+dAQ49w02rQ76TdOiIMyLb5MxkQ2YAdNeW1LmAszdUNtOvoNTVzGceu32BxDteCiAGMQOUR9TzqDhrDMWMjKOR01NWCfit+W19+VUbCiZnaNOute8Q4JLHmdOtR22AnzqouG6SZO1SNdG43qkSa8u/yoL2CxzW3V1MFSCPY/WifFu2He4VcKtlLYVyxYEk5ixJInaZ1pdLVo0wdK+zkfgAbw1xj/8ABRTTjcUAOpXf150ufZfg2exdZcoCZQM0qJMljOxgj9KaLvZa5BLOirBn4j76CuVnbcK3ErejZd0bOh89/qJFSYPG5pYT4ise4X/Wmf8A5LXL47jNAiFhZjzaY9dKWXw9u0XVGHdo0eFs0CBAJ56mg1juCPiGFxLuQQRlyg7MRvzrKWeKdoL2fLYchFEepkknXfePasq5UHeGcUfHY7O1r4iJy6Tbt+H8x9yOetdK4LYUWFAEQNY9x+gpC+zSwHuvdA8Khltg7jM30Eae9dC4GhFhcwhjJYdCeQ6xSjnHaXs3afEXC7OrqC3h10RHbY6ATlmkY3TzmuvdqeAWbli/iGB7xLTbNAzZYk9SIrkDAnT5HzitcUqbv698P4NcxTOEEKgzMx2HQepqvqEDRodj5jSKvcI7Tfd7VxBu5mIkHaNfnWguXkhiOhim3gZ+44VsVH490FLOvwKR4rh8429utLeFw5vXgv8AU0mOkyY9qcb/AAu5iMStoAi3ZUO4Og15DrIAA9+lSkOnDMegsWC1q195e2pZu7QHUSDoN4g1447fS/Za3dhgw30BUjYjpFKeEvuLj3LjHUtr5TAA8hVDinHyzZV2NYxoV7GYnJauWi8EBlWDvM6jnGszyGtNvB5vi6mH0nuwSfyHJDH15eopD4ThSqzrBYj+/wDPOrnaNrtvBjuWdFVw8o7CVcENOU6w+Qa7T51bOwYu9qreGYd2WPdsVYmAHEwREmZ1jY7bTVm9hybGdGyWuVvuu5g8yRu55Sf3rlQvPl315f3p4wvaZ79pQ0kIMp5DwxEev7UsTWWsXEkzH9qC8Y4uylXRsrAwWB/KTIB6ida1xLHyNOegihuG4e10lT+YR6Hl9asha6d9nmOF033BJH4Ylt9FJPoJJpqwmMF1yVMgaaVyHsnj7mHw7qhhneGnlsKZ+DM4GbNlbca777+pM1mxY6L1qpilEGgXD+JX8pOYkSR4wCZ9uVe+JcbuIuoXbfUcunOKzg4hxt/+qvEH/wBx/wDyNT4jEj8mudcug0kgAz57fOqvE8KyXXVtSCdes6z7zNELXCjZbCtcgpfXvF8hnZY9ZAPuK6sgz2SrFSII3FRuaO9qGVsQxUZdhHoNTQRkqo8s2kVNaxLC1lk5ZmPlJ+g+VRMlenGkDpQebJ5nUa8/I/vUfIVrLXrL7UG2asNaVRzrbjSg8s1bzGvDHWprHxKf8Q+hFB13sVhbmFsfGwZgpYSIB9DoTGlEr3HcQSAHK5m00AkDU7CdudC8Jj7ht6eIwG6Ejp5mouH8WF28dCCEgerbny0rl22JY7FM05mLTyJn+ClnGxbLAbMQSOUrrp9KO3gQfFpVV+HHEt3FojOQSGJgCOZ66nYUg5smtZTa3YDG2jk7hXj8wfSsrprIr9mGMAuZDztk+4aa6hw+cokRGkemlc1+zTDiQ0eLu29/xI9+VdNsNq/kxrHL1YHcQKpZxec+HIx9ih/euKiyCJrr/a9WbCYmP6B8gwJ+lcjZDliN61xBG5whRw23cB8TtcJ9VaBHtSwMOD8xXROJYXLwrBgc0cn1LTSPhjyETO0evPl6f2qxKh4VixZvtJ30DQJBnQ/sa632IxqvZvXLgCopCrmI15an+rQaDyrimKX8RvX9aeeFcQuXPu9lBKWkVgsb3HU+Jv6jJJk7AU5Qj3xpSlpuvL0B1pZsYBnBf+nX5UxcWxguXVsmcp31jU7E/rFXl4JlQosnMPD+5+U1mXFUcLcm7lj8MHMzdFYAz6imXD8ODHEBmHcDCtv8MvcY6dCIB9xUuE4L3YDgfGoEeYqj21x944TukEISQQgGoWWM7nYSamq5lDM4A66U0cZx62ES0g2XUCTDHzOp1mrGE4MlvC2bsePKHnyZiP0IqNeEG7cN0ky1zIo6krLNptpyrW6yF4Lh7vDvpJA22mreXur4jejPaHHPhLNsZVjNBgfF4ZHpqNaE4Li1kWe8Z8zgkuxSDmaIUa6gDbYaGmir2guNbvlRpnAfTqdxFdI4NgQbSnyB+m9c87R8Ws4lrN1HJKEW+7dVDhTtqujgHnM610jstcnD2z/hA9xpUvixa4NhmbPmP5iunl8LDzgwar9ocIe6OolQfnIy/WiXBNO9B/K/6gGt8VUG28iRlPvFYacH4+84i5EGDAI6Aaf2p2+1bhHcYbh4A0t2zbJ5yFQ/rJpL4tbIxVwMAD3nLTnv7jX3rqv21Wv+jsnpe/VG/tXVhyrC2cySdWnc6/Wq9zDAuBosnc7eulWsJiRkCiJE7mK8W8K924EtqWbUwJOgEk6b6AmqKluxOo1jYedVGBzGjGKtqqQJzfyTQu+sE6ZfLn6nzNEVU3irISFmoLI8QqzirgELGv6UFddTXu+Iit2eewjef2617kMw6edBUii/ZbBi5irSsuYTJG8wNtfOq/D+Hd7dW3mClmyyRpJ0pn7AcKI4gbc+JJkjaFYZtfMae9SkdaucIUojMAGVQDl29PSaADgIs48FRKXFJ5aECTp57z5022jKQd9f1pS4rxVjxPC2rcaBmuf5cpEev+lc20/EkzXUVRmJFxiIjNECATvG1Xey/Zm2ULX7UsDC5hEAAaiOpmrOAUG+TlAYDWIOhJ03PSdhqaZLKwKQqotkJIUQP9B1rKlvvB2NZUCB9mWGPdqTyiJGskkmD0gin/Lq3z+YoNwPs2cP3eV2yjVl0iYojxLFZGEKWLaaGPma1UVb+GFxL1s65rRERpqD+8Vx/Plt+fL512BL7W1uu4GiMwgyAFBIG1cWxV6R5n+frVhTpxN//TsED/8AiZoiNzSJh7QzRrv7aTv5029pMUPu2GQaxh7cejAkn9qWMFYzPAiToOusATVgA8Q/7rU9cO4jbt2ALEm6ttRdZ/CCGGXIomYUwJ/xUvcc7O91jTYFxXOZVLBTAZokRqTE8q99qeD38JfHeqFLar8JBGxga6b71r1EvZ8lsSuYBjMGTtyJ06CtXO0V61eLpf7xBMLyidBB2reH4utg3ClkA93kHiMKzLlLAGTOu0+lEuyP2btjLC3e+RFLkEQWbTSOQHM/Kp+h4u8cXFJZuWjA7tiU2IIygjpAnfalbjty+hzrCKFZWKiSc4ykRzlZj9aLdnslq/iMMrFltRbDEASNZ2/xTU1zsq+MssgcKwdSCZgBWIkgb7HSsfWvjxxPAhsOFXYWByjRcsHyqJMFkXBpuSuY89Xj9qOcdwuSxdJOZktMDGmaFBMdNq503bS4RbuIMi2sls6B/wAjSRI3MfSk7Bj7VLY7hYkBbgEeqE0m4DhCvw/EX4Oa3dtKDOmVg2aR65dfOvXGMddxFs3rrZibkDYaKp2AAEa1fwVx7fB7+U+G7iURhHJbZb2lsvyrc6jNKtp8rA9CD8jXaOyGJi0V/pJ/+UEH61xgJqK7Bwhwt5xtmVGjQRI1A9D9KnI4mLgul2+P8hPPcGtcebJbuFRrEfPTSdqg4A83bz8nyx/lWQD76mvXaMfhtPUfqK5tuL8UY3MTcI18R5dP9BXWPtctZuHIwM5bqH5qwpPxPYfEW3zBkaZOYBmgEzJgU89u8FcxmCRLMZs6lxEZvDy06ma6bGMcY4ZZBcg9P3FMXZbFWbGNR7hyqqvrruUIGwPU8q88U7K4zA2mY5e6cqGIIOxOWQdV1rfYCPv3esAwW22pKqATC52zHQCT8xpVAPGYxe+u3DmJLHICORMyZ1GlCMVeLMWPP6eVGe0hm+5mQT4ZObwAkDWBsBtypjsfZ/n4YL2Vu+AZ9CGkaZVI3XwyY13GvIAiYVRnE7VJxGxDz1rLluNa93rxYKrGcu3lNVFJxXsDTSt3VqW0NNqoJcMtReS4NhDeh8ydBrNdI7P4VLeKa9ZYMjKM8wfHB0BU7AGefKkfgX4ZQRKuTM8hI2p9w6EY22mgXKqAADWEdyY2mWTeufJqDXEuOKpJNpwugzhhOuswDMc6TsDiP/WXVYIyFefIBmjmWJn+CnPG8BlWhhB6yQFgaATAIPMRXLOBMb3FbZQkTekGTOVTO/8AlFZkWuu8GEHUMsk6HluInqdT5e9HLd7WB/aN/nqPrQrhamSWgljJiNOQGg09NdqLWrMEmSZgweWkQKQrd63JrKlmsqo8gVorW5rdVFPEYUMGDD4hEET7enlSfjvsvW4xbvis/wD65H/lppT5WqKV8b2As3cua48LbVABl/KsAiQY6xQ7C/ZVZR1bvrjQZIIWD0Hl9aeaygE4bsxYRs2QM3IsFOX/AC6aUF7UdiDir9q4HCrbBJDDNJzTsdI5RNOEVuKDll/sLcXB4oPaDXWfNbyQSAIOnlyjfej32cWHt2Tba2yBWJGaRIhRmgjrmp0jSvK2xJPOgR73Zy596v3gMmdtI1PKZG28GmDgFprasH1Y6/Xy2o0RWsgqBb7TcMW4rXHuvaRlytBMQQdSOWm9ceTD5cHcUjU3kYaGcqo4ny1Ir6EvWQwIIBB3BoWOzdmIyDXffXy9Ku4ekXhXZ+3jbORLajIFiQVAMLmMj4jJMxrJ9KZOH9g7aYc2CFdDcFzKSxWQAJg6gxNG+HcFWxmyaBiTppGYgnb0oohoFT/kfDucrYa0qiYIHMncdNAOsVW7ScLZb63VRsiplMAGI5wTqMtOpFaKjY1Aj9mcaWN1ypVfCqgiNpk/XlU/aB5tE6AacwZE79dKY8bwS3dYM0gqIGUxp0qQcKtAEZAZEGdTHqdamLrzg7KhBlJbQakzI8p/Svd7DK0cgp5GP0qa1ZCiAIEAfLatss1UIPb3FNdH3ZVusDqTbt5tZ0B16jbTrSrwf7Pcat3OUFskSrMyypnQwCYPQcvauzhByArRSng4xxf7PrtzEXFQqMqyS3gBYKJIkmcxO/XNtXROArmwIWHBKFCi6wdV8EmI570fu4ZWmVBkRtyPKtiyAIXT+edNHE8b2DuXXuJYt5RaeGNwwYjQaTJ9KV73C2UOxKwhKmCJkeW5HnX0bisFmDZTlZt2G+lcvxXY+cU9gHMWltBEE67kdKspjmvdBiAOftRY4Z1Uqq6TJ01b+a7V0S59lAzJlcgR+ISwkn/DppVq32ANt1yCbf5pMkdDr71byTCfhkzth0ZIiM3mieKI/qgRT5hrAbEB1IGhyjWYiGO2pPTyqhwzsa3e578lJ0AJJJJjX0H6UWv8OFjW2xBljqS28mJbSJjSsVpfxV2QLc6mB8zFcj7AeDidoNrDMvvlYD60+4XEYi5cVlUNDA6Bo8MGCTpvUXCeEYpL6vct4cW1JMKgzKTPwtEzJ3mkKa8MPFMAE778h59P70VFwBQSYFLNjiGYhh6LPM9aO4Z2KLKwY112NSFXC1ZVLh9i4tsB7hdhMsQATqelbqouVlZWVRlZFZWVRkVlZNbBoMisitVs0GAVgFYKygwisisrdButAVgrIoNxWKKwitig2RWorCa1NBsVhFZNY1BkVo1lZQeaw1s1qoNVlbatUGjXkpXo1hoPOWvJqSvNFeYrw2GU7qp9QN6krYNQaCVGLELA19TNTCsmgF/8CEzMayABsaJokCK3WqD0KyvNbqo//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2636912"/>
            <a:ext cx="3024336"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53131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70C0"/>
                </a:solidFill>
              </a:rPr>
              <a:t>Antecedentes de la familia.</a:t>
            </a:r>
          </a:p>
        </p:txBody>
      </p:sp>
      <p:sp>
        <p:nvSpPr>
          <p:cNvPr id="3" name="2 Marcador de contenido"/>
          <p:cNvSpPr>
            <a:spLocks noGrp="1"/>
          </p:cNvSpPr>
          <p:nvPr>
            <p:ph idx="1"/>
          </p:nvPr>
        </p:nvSpPr>
        <p:spPr>
          <a:xfrm>
            <a:off x="323528" y="1556792"/>
            <a:ext cx="5400600" cy="5112568"/>
          </a:xfrm>
        </p:spPr>
        <p:txBody>
          <a:bodyPr>
            <a:noAutofit/>
          </a:bodyPr>
          <a:lstStyle/>
          <a:p>
            <a:pPr marL="114300" indent="0">
              <a:buNone/>
            </a:pPr>
            <a:endParaRPr lang="es-MX" sz="2800" dirty="0" smtClean="0"/>
          </a:p>
          <a:p>
            <a:pPr marL="114300" indent="0">
              <a:buNone/>
            </a:pPr>
            <a:r>
              <a:rPr lang="es-MX" sz="2800" dirty="0" smtClean="0">
                <a:solidFill>
                  <a:srgbClr val="002060"/>
                </a:solidFill>
              </a:rPr>
              <a:t>-Familia </a:t>
            </a:r>
            <a:r>
              <a:rPr lang="es-MX" sz="2800" dirty="0">
                <a:solidFill>
                  <a:srgbClr val="002060"/>
                </a:solidFill>
              </a:rPr>
              <a:t>P</a:t>
            </a:r>
            <a:r>
              <a:rPr lang="es-MX" sz="2800" dirty="0" smtClean="0">
                <a:solidFill>
                  <a:srgbClr val="002060"/>
                </a:solidFill>
              </a:rPr>
              <a:t>atriarcal- </a:t>
            </a:r>
          </a:p>
          <a:p>
            <a:pPr marL="114300" indent="0">
              <a:buNone/>
            </a:pPr>
            <a:endParaRPr lang="es-MX" sz="2800" dirty="0"/>
          </a:p>
          <a:p>
            <a:pPr marL="114300" indent="0">
              <a:buNone/>
            </a:pPr>
            <a:r>
              <a:rPr lang="es-MX" sz="2800" dirty="0" smtClean="0"/>
              <a:t>(Hebreos) Se funda en el matrimonio de un hombre llamado </a:t>
            </a:r>
            <a:r>
              <a:rPr lang="es-MX" sz="2800" i="1" dirty="0" smtClean="0"/>
              <a:t>Patriarca,</a:t>
            </a:r>
            <a:r>
              <a:rPr lang="es-MX" sz="2800" dirty="0" smtClean="0"/>
              <a:t> con varias mujeres sometidas a él (Poligamia). </a:t>
            </a:r>
          </a:p>
          <a:p>
            <a:pPr marL="114300" indent="0">
              <a:buNone/>
            </a:pPr>
            <a:r>
              <a:rPr lang="es-MX" sz="2800" dirty="0" smtClean="0"/>
              <a:t>La excepción: </a:t>
            </a:r>
            <a:r>
              <a:rPr lang="es-MX" sz="2800" dirty="0" err="1" smtClean="0"/>
              <a:t>Poliandría</a:t>
            </a:r>
            <a:r>
              <a:rPr lang="es-MX" sz="2800" dirty="0" smtClean="0"/>
              <a:t> en la India.</a:t>
            </a:r>
          </a:p>
          <a:p>
            <a:pPr marL="114300" indent="0">
              <a:buNone/>
            </a:pPr>
            <a:endParaRPr lang="es-MX" sz="2800" dirty="0"/>
          </a:p>
          <a:p>
            <a:pPr marL="114300" indent="0">
              <a:buNone/>
            </a:pPr>
            <a:endParaRPr lang="es-MX" sz="28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4852" y="1988840"/>
            <a:ext cx="249555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1341" y="4077072"/>
            <a:ext cx="250507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51563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70C0"/>
                </a:solidFill>
              </a:rPr>
              <a:t>Antecedentes de la familia.</a:t>
            </a:r>
          </a:p>
        </p:txBody>
      </p:sp>
      <p:sp>
        <p:nvSpPr>
          <p:cNvPr id="3" name="2 Marcador de contenido"/>
          <p:cNvSpPr>
            <a:spLocks noGrp="1"/>
          </p:cNvSpPr>
          <p:nvPr>
            <p:ph idx="1"/>
          </p:nvPr>
        </p:nvSpPr>
        <p:spPr>
          <a:xfrm>
            <a:off x="323528" y="1556792"/>
            <a:ext cx="5400600" cy="5112568"/>
          </a:xfrm>
        </p:spPr>
        <p:txBody>
          <a:bodyPr>
            <a:noAutofit/>
          </a:bodyPr>
          <a:lstStyle/>
          <a:p>
            <a:pPr marL="114300" indent="0">
              <a:buNone/>
            </a:pPr>
            <a:r>
              <a:rPr lang="es-MX" sz="2800" dirty="0" smtClean="0">
                <a:solidFill>
                  <a:srgbClr val="002060"/>
                </a:solidFill>
              </a:rPr>
              <a:t>-Familia </a:t>
            </a:r>
            <a:r>
              <a:rPr lang="es-MX" sz="2800" dirty="0">
                <a:solidFill>
                  <a:srgbClr val="002060"/>
                </a:solidFill>
              </a:rPr>
              <a:t>M</a:t>
            </a:r>
            <a:r>
              <a:rPr lang="es-MX" sz="2800" dirty="0" smtClean="0">
                <a:solidFill>
                  <a:srgbClr val="002060"/>
                </a:solidFill>
              </a:rPr>
              <a:t>onogámica- </a:t>
            </a:r>
          </a:p>
          <a:p>
            <a:pPr marL="114300" indent="0">
              <a:buNone/>
            </a:pPr>
            <a:r>
              <a:rPr lang="es-MX" sz="2800" dirty="0" smtClean="0"/>
              <a:t>Nace de la sindiásmica. Se funda en el matrimonio entre parejas con cohabitación exclusiva, para asegurar la paternidad. Su disolución es más rígida. (La monogamia en sociedades esclavistas lo fue sólo para la mujer, no para el hombre).</a:t>
            </a:r>
          </a:p>
          <a:p>
            <a:pPr marL="114300" indent="0">
              <a:buNone/>
            </a:pPr>
            <a:endParaRPr lang="es-MX" sz="2800"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4851" y="2276872"/>
            <a:ext cx="2998219"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48602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idx="4294967295"/>
          </p:nvPr>
        </p:nvSpPr>
        <p:spPr>
          <a:xfrm>
            <a:off x="0" y="404813"/>
            <a:ext cx="8229600" cy="1143000"/>
          </a:xfrm>
        </p:spPr>
        <p:txBody>
          <a:bodyPr anchorCtr="1"/>
          <a:lstStyle/>
          <a:p>
            <a:pPr fontAlgn="auto">
              <a:spcAft>
                <a:spcPts val="0"/>
              </a:spcAft>
              <a:defRPr/>
            </a:pPr>
            <a:r>
              <a:rPr lang="es-MX" b="1" dirty="0" smtClean="0">
                <a:solidFill>
                  <a:srgbClr val="0070C0"/>
                </a:solidFill>
                <a:effectLst>
                  <a:innerShdw blurRad="50800" dist="25400" dir="13500000">
                    <a:srgbClr val="000000">
                      <a:alpha val="70000"/>
                    </a:srgbClr>
                  </a:innerShdw>
                </a:effectLst>
                <a:latin typeface="+mn-lt"/>
                <a:cs typeface="Arial" pitchFamily="34" charset="0"/>
              </a:rPr>
              <a:t>Guión Explicativo</a:t>
            </a:r>
          </a:p>
        </p:txBody>
      </p:sp>
      <p:sp>
        <p:nvSpPr>
          <p:cNvPr id="11267" name="2 Marcador de contenido"/>
          <p:cNvSpPr>
            <a:spLocks noGrp="1"/>
          </p:cNvSpPr>
          <p:nvPr>
            <p:ph idx="4294967295"/>
          </p:nvPr>
        </p:nvSpPr>
        <p:spPr>
          <a:xfrm>
            <a:off x="444003" y="2060848"/>
            <a:ext cx="7872413" cy="1357313"/>
          </a:xfrm>
        </p:spPr>
        <p:txBody>
          <a:bodyPr>
            <a:normAutofit/>
          </a:bodyPr>
          <a:lstStyle/>
          <a:p>
            <a:pPr marL="0" indent="0" algn="just">
              <a:buNone/>
            </a:pPr>
            <a:r>
              <a:rPr lang="es-MX" sz="2400" dirty="0" smtClean="0">
                <a:solidFill>
                  <a:schemeClr val="tx1"/>
                </a:solidFill>
                <a:cs typeface="Arial" charset="0"/>
              </a:rPr>
              <a:t>Se recomienda </a:t>
            </a:r>
            <a:r>
              <a:rPr lang="es-MX" sz="2400" dirty="0">
                <a:cs typeface="Arial" charset="0"/>
              </a:rPr>
              <a:t>utilizar éste material </a:t>
            </a:r>
            <a:r>
              <a:rPr lang="es-MX" sz="2400" dirty="0" smtClean="0">
                <a:solidFill>
                  <a:schemeClr val="tx1"/>
                </a:solidFill>
                <a:cs typeface="Arial" charset="0"/>
              </a:rPr>
              <a:t>en forma continua, debido a su naturaleza secuencial del  objetivo y contenidos de la unidad de aprendizaje.</a:t>
            </a:r>
          </a:p>
          <a:p>
            <a:pPr algn="just"/>
            <a:endParaRPr lang="es-MX" dirty="0" smtClean="0">
              <a:cs typeface="Arial" charset="0"/>
            </a:endParaRPr>
          </a:p>
          <a:p>
            <a:pPr algn="just">
              <a:buFont typeface="Wingdings 2" pitchFamily="18" charset="2"/>
              <a:buNone/>
            </a:pPr>
            <a:endParaRPr lang="es-MX" dirty="0" smtClean="0">
              <a:cs typeface="Arial" charset="0"/>
            </a:endParaRPr>
          </a:p>
        </p:txBody>
      </p:sp>
      <p:pic>
        <p:nvPicPr>
          <p:cNvPr id="11268" name="Picture 2" descr="See full size image">
            <a:hlinkClick r:id="rId3"/>
          </p:cNvPr>
          <p:cNvPicPr>
            <a:picLocks noChangeAspect="1" noChangeArrowheads="1"/>
          </p:cNvPicPr>
          <p:nvPr/>
        </p:nvPicPr>
        <p:blipFill>
          <a:blip r:embed="rId4" cstate="print"/>
          <a:srcRect/>
          <a:stretch>
            <a:fillRect/>
          </a:stretch>
        </p:blipFill>
        <p:spPr bwMode="auto">
          <a:xfrm>
            <a:off x="3276600" y="4508500"/>
            <a:ext cx="2022475" cy="1506538"/>
          </a:xfrm>
          <a:prstGeom prst="rect">
            <a:avLst/>
          </a:prstGeom>
          <a:noFill/>
          <a:ln w="9525">
            <a:noFill/>
            <a:miter lim="800000"/>
            <a:headEnd/>
            <a:tailEnd/>
          </a:ln>
        </p:spPr>
      </p:pic>
    </p:spTree>
    <p:extLst>
      <p:ext uri="{BB962C8B-B14F-4D97-AF65-F5344CB8AC3E}">
        <p14:creationId xmlns:p14="http://schemas.microsoft.com/office/powerpoint/2010/main" val="5098674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008" y="260648"/>
            <a:ext cx="8964488" cy="758952"/>
          </a:xfrm>
        </p:spPr>
        <p:txBody>
          <a:bodyPr>
            <a:noAutofit/>
          </a:bodyPr>
          <a:lstStyle/>
          <a:p>
            <a:pPr algn="l"/>
            <a:r>
              <a:rPr lang="es-MX" sz="3200" b="1" dirty="0">
                <a:solidFill>
                  <a:srgbClr val="0070C0"/>
                </a:solidFill>
              </a:rPr>
              <a:t>C</a:t>
            </a:r>
            <a:r>
              <a:rPr lang="es-MX" sz="3200" b="1" dirty="0" smtClean="0">
                <a:solidFill>
                  <a:srgbClr val="0070C0"/>
                </a:solidFill>
              </a:rPr>
              <a:t>lasificación de la familia en la actualidad</a:t>
            </a:r>
            <a:endParaRPr lang="es-MX" sz="3200" b="1" dirty="0">
              <a:solidFill>
                <a:srgbClr val="0070C0"/>
              </a:solidFill>
            </a:endParaRPr>
          </a:p>
        </p:txBody>
      </p:sp>
      <p:sp>
        <p:nvSpPr>
          <p:cNvPr id="3" name="2 Marcador de contenido"/>
          <p:cNvSpPr>
            <a:spLocks noGrp="1"/>
          </p:cNvSpPr>
          <p:nvPr>
            <p:ph idx="1"/>
          </p:nvPr>
        </p:nvSpPr>
        <p:spPr>
          <a:xfrm>
            <a:off x="4211960" y="1628800"/>
            <a:ext cx="4798368" cy="5105400"/>
          </a:xfrm>
        </p:spPr>
        <p:txBody>
          <a:bodyPr>
            <a:normAutofit/>
          </a:bodyPr>
          <a:lstStyle/>
          <a:p>
            <a:pPr marL="114300" indent="0">
              <a:buNone/>
            </a:pPr>
            <a:endParaRPr lang="es-MX" sz="2000" dirty="0" smtClean="0"/>
          </a:p>
          <a:p>
            <a:pPr marL="114300" indent="0">
              <a:buNone/>
            </a:pPr>
            <a:endParaRPr lang="es-MX" sz="3200" dirty="0" smtClean="0"/>
          </a:p>
          <a:p>
            <a:pPr marL="114300" indent="0">
              <a:buNone/>
            </a:pPr>
            <a:r>
              <a:rPr lang="es-MX" sz="3200" dirty="0" smtClean="0">
                <a:solidFill>
                  <a:srgbClr val="002060"/>
                </a:solidFill>
              </a:rPr>
              <a:t>-Familia  Extensa-</a:t>
            </a:r>
            <a:r>
              <a:rPr lang="es-MX" sz="3200" dirty="0" smtClean="0"/>
              <a:t>Integrada por más de 2 generaciones</a:t>
            </a:r>
          </a:p>
          <a:p>
            <a:pPr marL="114300" indent="0">
              <a:buNone/>
            </a:pPr>
            <a:endParaRPr lang="es-MX" sz="2000" dirty="0" smtClean="0"/>
          </a:p>
          <a:p>
            <a:pPr marL="114300" indent="0">
              <a:buNone/>
            </a:pPr>
            <a:endParaRPr lang="es-MX" sz="2000" dirty="0" smtClean="0"/>
          </a:p>
          <a:p>
            <a:pPr marL="114300" indent="0">
              <a:buNone/>
            </a:pPr>
            <a:endParaRPr lang="es-MX" sz="2000" dirty="0"/>
          </a:p>
          <a:p>
            <a:pPr marL="114300" indent="0">
              <a:buNone/>
            </a:pPr>
            <a:endParaRPr lang="es-MX" sz="2000" dirty="0" smtClean="0"/>
          </a:p>
          <a:p>
            <a:pPr marL="114300" indent="0">
              <a:buNone/>
            </a:pPr>
            <a:endParaRPr lang="es-MX" sz="2000" dirty="0" smtClean="0"/>
          </a:p>
          <a:p>
            <a:pPr marL="114300" indent="0">
              <a:buNone/>
            </a:pPr>
            <a:endParaRPr lang="es-MX" sz="20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132856"/>
            <a:ext cx="3744416"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83787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008" y="188640"/>
            <a:ext cx="8964488" cy="758952"/>
          </a:xfrm>
        </p:spPr>
        <p:txBody>
          <a:bodyPr>
            <a:noAutofit/>
          </a:bodyPr>
          <a:lstStyle/>
          <a:p>
            <a:pPr algn="l"/>
            <a:r>
              <a:rPr lang="es-MX" sz="3200" b="1" dirty="0" smtClean="0">
                <a:solidFill>
                  <a:srgbClr val="0070C0"/>
                </a:solidFill>
              </a:rPr>
              <a:t>Clasificación de la familia en la actualidad</a:t>
            </a:r>
            <a:endParaRPr lang="es-MX" sz="3200" b="1" dirty="0">
              <a:solidFill>
                <a:srgbClr val="0070C0"/>
              </a:solidFill>
            </a:endParaRPr>
          </a:p>
        </p:txBody>
      </p:sp>
      <p:sp>
        <p:nvSpPr>
          <p:cNvPr id="3" name="2 Marcador de contenido"/>
          <p:cNvSpPr>
            <a:spLocks noGrp="1"/>
          </p:cNvSpPr>
          <p:nvPr>
            <p:ph idx="1"/>
          </p:nvPr>
        </p:nvSpPr>
        <p:spPr>
          <a:xfrm>
            <a:off x="4716016" y="1628800"/>
            <a:ext cx="4294312" cy="5105400"/>
          </a:xfrm>
        </p:spPr>
        <p:txBody>
          <a:bodyPr>
            <a:normAutofit/>
          </a:bodyPr>
          <a:lstStyle/>
          <a:p>
            <a:pPr marL="114300" indent="0">
              <a:buNone/>
            </a:pPr>
            <a:endParaRPr lang="es-MX" sz="3600" dirty="0" smtClean="0"/>
          </a:p>
          <a:p>
            <a:pPr marL="114300" indent="0">
              <a:buNone/>
            </a:pPr>
            <a:r>
              <a:rPr lang="es-MX" sz="3600" dirty="0" smtClean="0">
                <a:solidFill>
                  <a:srgbClr val="002060"/>
                </a:solidFill>
              </a:rPr>
              <a:t>-Familia Nuclear-</a:t>
            </a:r>
            <a:r>
              <a:rPr lang="es-MX" sz="3600" dirty="0" smtClean="0"/>
              <a:t>Integrada por cónyuges o concubinos e hijos.</a:t>
            </a:r>
          </a:p>
          <a:p>
            <a:pPr marL="114300" indent="0">
              <a:buNone/>
            </a:pPr>
            <a:endParaRPr lang="es-MX" sz="3600" dirty="0" smtClean="0"/>
          </a:p>
          <a:p>
            <a:pPr marL="114300" indent="0">
              <a:buNone/>
            </a:pPr>
            <a:endParaRPr lang="es-MX" sz="36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067" y="2132856"/>
            <a:ext cx="3571877" cy="3697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41724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44008" y="1707976"/>
            <a:ext cx="4366320" cy="5105400"/>
          </a:xfrm>
        </p:spPr>
        <p:txBody>
          <a:bodyPr>
            <a:normAutofit/>
          </a:bodyPr>
          <a:lstStyle/>
          <a:p>
            <a:pPr marL="114300" indent="0">
              <a:buNone/>
            </a:pPr>
            <a:endParaRPr lang="es-MX" sz="2000" dirty="0" smtClean="0"/>
          </a:p>
          <a:p>
            <a:pPr marL="114300" indent="0">
              <a:buNone/>
            </a:pPr>
            <a:r>
              <a:rPr lang="es-MX" sz="3600" dirty="0" smtClean="0">
                <a:solidFill>
                  <a:srgbClr val="002060"/>
                </a:solidFill>
              </a:rPr>
              <a:t>-Familia Rural-</a:t>
            </a:r>
            <a:r>
              <a:rPr lang="es-MX" sz="3600" dirty="0" smtClean="0"/>
              <a:t>Integrada por una autoridad paternal, extensa, cohesión, campo, carece de servicios, miseria.</a:t>
            </a:r>
          </a:p>
          <a:p>
            <a:pPr marL="114300" indent="0">
              <a:buNone/>
            </a:pPr>
            <a:endParaRPr lang="es-MX" sz="2000" dirty="0" smtClean="0"/>
          </a:p>
          <a:p>
            <a:pPr marL="114300" indent="0">
              <a:buNone/>
            </a:pPr>
            <a:endParaRPr lang="es-MX" sz="2000" dirty="0" smtClean="0"/>
          </a:p>
          <a:p>
            <a:pPr marL="114300" indent="0">
              <a:buNone/>
            </a:pPr>
            <a:endParaRPr lang="es-MX" sz="2000" dirty="0"/>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498" y="2060848"/>
            <a:ext cx="3774989"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1 Título"/>
          <p:cNvSpPr txBox="1">
            <a:spLocks/>
          </p:cNvSpPr>
          <p:nvPr/>
        </p:nvSpPr>
        <p:spPr>
          <a:xfrm>
            <a:off x="72008" y="188640"/>
            <a:ext cx="8964488"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gn="l"/>
            <a:r>
              <a:rPr lang="es-MX" sz="3200" b="1" smtClean="0">
                <a:solidFill>
                  <a:srgbClr val="0070C0"/>
                </a:solidFill>
              </a:rPr>
              <a:t>Clasificación de la familia en la actualidad</a:t>
            </a:r>
            <a:endParaRPr lang="es-MX" sz="3200" b="1" dirty="0">
              <a:solidFill>
                <a:srgbClr val="0070C0"/>
              </a:solidFill>
            </a:endParaRPr>
          </a:p>
        </p:txBody>
      </p:sp>
    </p:spTree>
    <p:extLst>
      <p:ext uri="{BB962C8B-B14F-4D97-AF65-F5344CB8AC3E}">
        <p14:creationId xmlns:p14="http://schemas.microsoft.com/office/powerpoint/2010/main" val="22471137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499992" y="1628800"/>
            <a:ext cx="4510336" cy="5105400"/>
          </a:xfrm>
        </p:spPr>
        <p:txBody>
          <a:bodyPr>
            <a:normAutofit/>
          </a:bodyPr>
          <a:lstStyle/>
          <a:p>
            <a:pPr marL="114300" indent="0">
              <a:buNone/>
            </a:pPr>
            <a:endParaRPr lang="es-MX" sz="2000" dirty="0" smtClean="0"/>
          </a:p>
          <a:p>
            <a:pPr marL="114300" indent="0">
              <a:buNone/>
            </a:pPr>
            <a:endParaRPr lang="es-MX" sz="2000" dirty="0"/>
          </a:p>
          <a:p>
            <a:pPr marL="114300" indent="0">
              <a:buNone/>
            </a:pPr>
            <a:endParaRPr lang="es-MX" sz="2000" dirty="0" smtClean="0"/>
          </a:p>
          <a:p>
            <a:pPr marL="114300" indent="0">
              <a:buNone/>
            </a:pPr>
            <a:r>
              <a:rPr lang="es-MX" sz="3200" dirty="0" smtClean="0">
                <a:solidFill>
                  <a:srgbClr val="002060"/>
                </a:solidFill>
              </a:rPr>
              <a:t>-Familia Urbana-</a:t>
            </a:r>
            <a:r>
              <a:rPr lang="es-MX" sz="3200" dirty="0" smtClean="0"/>
              <a:t>efectos de la industrialización, clase alta, media y baja.</a:t>
            </a:r>
          </a:p>
          <a:p>
            <a:pPr marL="114300" indent="0">
              <a:buNone/>
            </a:pPr>
            <a:endParaRPr lang="es-MX" sz="20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204864"/>
            <a:ext cx="3105438" cy="315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1 Título"/>
          <p:cNvSpPr txBox="1">
            <a:spLocks/>
          </p:cNvSpPr>
          <p:nvPr/>
        </p:nvSpPr>
        <p:spPr>
          <a:xfrm>
            <a:off x="144016" y="188640"/>
            <a:ext cx="8964488"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gn="l"/>
            <a:r>
              <a:rPr lang="es-MX" sz="3200" b="1" smtClean="0">
                <a:solidFill>
                  <a:srgbClr val="0070C0"/>
                </a:solidFill>
              </a:rPr>
              <a:t>Clasificación de la familia en la actualidad</a:t>
            </a:r>
            <a:endParaRPr lang="es-MX" sz="3200" b="1" dirty="0">
              <a:solidFill>
                <a:srgbClr val="0070C0"/>
              </a:solidFill>
            </a:endParaRPr>
          </a:p>
        </p:txBody>
      </p:sp>
    </p:spTree>
    <p:extLst>
      <p:ext uri="{BB962C8B-B14F-4D97-AF65-F5344CB8AC3E}">
        <p14:creationId xmlns:p14="http://schemas.microsoft.com/office/powerpoint/2010/main" val="18319868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365792"/>
            <a:ext cx="8784976" cy="758952"/>
          </a:xfrm>
        </p:spPr>
        <p:txBody>
          <a:bodyPr>
            <a:noAutofit/>
          </a:bodyPr>
          <a:lstStyle/>
          <a:p>
            <a:pPr algn="l"/>
            <a:r>
              <a:rPr lang="es-MX" sz="3600" b="1" dirty="0" smtClean="0">
                <a:solidFill>
                  <a:srgbClr val="0070C0"/>
                </a:solidFill>
              </a:rPr>
              <a:t>La familia como institución social</a:t>
            </a:r>
            <a:endParaRPr lang="es-MX" sz="3600" b="1" dirty="0">
              <a:solidFill>
                <a:srgbClr val="0070C0"/>
              </a:solidFill>
            </a:endParaRPr>
          </a:p>
        </p:txBody>
      </p:sp>
      <p:sp>
        <p:nvSpPr>
          <p:cNvPr id="3" name="2 Marcador de contenido"/>
          <p:cNvSpPr>
            <a:spLocks noGrp="1"/>
          </p:cNvSpPr>
          <p:nvPr>
            <p:ph idx="1"/>
          </p:nvPr>
        </p:nvSpPr>
        <p:spPr>
          <a:xfrm>
            <a:off x="4499992" y="1844824"/>
            <a:ext cx="4510336" cy="4025280"/>
          </a:xfrm>
        </p:spPr>
        <p:txBody>
          <a:bodyPr>
            <a:noAutofit/>
          </a:bodyPr>
          <a:lstStyle/>
          <a:p>
            <a:pPr marL="114300" indent="0" algn="just">
              <a:buNone/>
            </a:pPr>
            <a:endParaRPr lang="es-MX" sz="2400" dirty="0" smtClean="0"/>
          </a:p>
          <a:p>
            <a:pPr marL="114300" indent="0" algn="just">
              <a:buNone/>
            </a:pPr>
            <a:r>
              <a:rPr lang="es-MX" sz="2400" dirty="0" smtClean="0"/>
              <a:t>La familia es una institución social en virtud de estar formada por personas unidas por lazos sanguíneos, así como por individuos unidos a ellos por </a:t>
            </a:r>
            <a:r>
              <a:rPr lang="es-MX" sz="2400" b="1" dirty="0" smtClean="0">
                <a:solidFill>
                  <a:srgbClr val="002060"/>
                </a:solidFill>
              </a:rPr>
              <a:t>intereses</a:t>
            </a:r>
            <a:r>
              <a:rPr lang="es-MX" sz="2400" dirty="0" smtClean="0">
                <a:solidFill>
                  <a:srgbClr val="002060"/>
                </a:solidFill>
              </a:rPr>
              <a:t> </a:t>
            </a:r>
            <a:r>
              <a:rPr lang="es-MX" sz="2400" dirty="0" smtClean="0"/>
              <a:t>económicos, religiosos o de ayuda.</a:t>
            </a:r>
          </a:p>
          <a:p>
            <a:pPr marL="114300" indent="0" algn="just">
              <a:buNone/>
            </a:pPr>
            <a:endParaRPr lang="es-MX" sz="2400" dirty="0"/>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772816"/>
            <a:ext cx="3476084"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68830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365792"/>
            <a:ext cx="8784976" cy="758952"/>
          </a:xfrm>
        </p:spPr>
        <p:txBody>
          <a:bodyPr>
            <a:noAutofit/>
          </a:bodyPr>
          <a:lstStyle/>
          <a:p>
            <a:pPr algn="l"/>
            <a:r>
              <a:rPr lang="es-MX" sz="3600" b="1" dirty="0" smtClean="0">
                <a:solidFill>
                  <a:srgbClr val="0070C0"/>
                </a:solidFill>
              </a:rPr>
              <a:t>La familia como institución social</a:t>
            </a:r>
            <a:endParaRPr lang="es-MX" sz="3600" b="1" dirty="0">
              <a:solidFill>
                <a:srgbClr val="0070C0"/>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661376389"/>
              </p:ext>
            </p:extLst>
          </p:nvPr>
        </p:nvGraphicFramePr>
        <p:xfrm>
          <a:off x="107504" y="1412776"/>
          <a:ext cx="8902824" cy="5321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41190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864370" y="3175248"/>
            <a:ext cx="7452046" cy="2269976"/>
          </a:xfrm>
        </p:spPr>
        <p:txBody>
          <a:bodyPr>
            <a:normAutofit/>
          </a:bodyPr>
          <a:lstStyle/>
          <a:p>
            <a:r>
              <a:rPr lang="es-MX" sz="2800" dirty="0" smtClean="0">
                <a:solidFill>
                  <a:srgbClr val="002060"/>
                </a:solidFill>
              </a:rPr>
              <a:t>la familia desde los enfoques biológico, sociológico y jurídico</a:t>
            </a:r>
            <a:endParaRPr lang="es-MX" sz="2800" dirty="0">
              <a:solidFill>
                <a:srgbClr val="002060"/>
              </a:solidFill>
            </a:endParaRPr>
          </a:p>
        </p:txBody>
      </p:sp>
    </p:spTree>
    <p:extLst>
      <p:ext uri="{BB962C8B-B14F-4D97-AF65-F5344CB8AC3E}">
        <p14:creationId xmlns:p14="http://schemas.microsoft.com/office/powerpoint/2010/main" val="12236186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404664"/>
            <a:ext cx="8534400" cy="758952"/>
          </a:xfrm>
        </p:spPr>
        <p:txBody>
          <a:bodyPr>
            <a:normAutofit/>
          </a:bodyPr>
          <a:lstStyle/>
          <a:p>
            <a:r>
              <a:rPr lang="es-MX" b="1" dirty="0">
                <a:solidFill>
                  <a:srgbClr val="0070C0"/>
                </a:solidFill>
              </a:rPr>
              <a:t>L</a:t>
            </a:r>
            <a:r>
              <a:rPr lang="es-MX" b="1" dirty="0" smtClean="0">
                <a:solidFill>
                  <a:srgbClr val="0070C0"/>
                </a:solidFill>
              </a:rPr>
              <a:t>a familia desde un enfoque biológico</a:t>
            </a:r>
            <a:endParaRPr lang="es-MX" b="1" dirty="0">
              <a:solidFill>
                <a:srgbClr val="0070C0"/>
              </a:solidFill>
            </a:endParaRPr>
          </a:p>
        </p:txBody>
      </p:sp>
      <p:sp>
        <p:nvSpPr>
          <p:cNvPr id="3" name="2 Marcador de contenido"/>
          <p:cNvSpPr>
            <a:spLocks noGrp="1"/>
          </p:cNvSpPr>
          <p:nvPr>
            <p:ph sz="quarter" idx="1"/>
          </p:nvPr>
        </p:nvSpPr>
        <p:spPr>
          <a:xfrm>
            <a:off x="301752" y="1556792"/>
            <a:ext cx="8662736" cy="5184576"/>
          </a:xfrm>
        </p:spPr>
        <p:txBody>
          <a:bodyPr>
            <a:normAutofit lnSpcReduction="10000"/>
          </a:bodyPr>
          <a:lstStyle/>
          <a:p>
            <a:pPr marL="0" indent="0" algn="just">
              <a:buNone/>
            </a:pPr>
            <a:r>
              <a:rPr lang="es-MX" dirty="0" smtClean="0"/>
              <a:t>Se entiende como un grupo constituido por una pareja primaria y sus descendientes sin limitación.</a:t>
            </a:r>
          </a:p>
          <a:p>
            <a:pPr marL="0" indent="0" algn="just">
              <a:buNone/>
            </a:pPr>
            <a:endParaRPr lang="es-MX" dirty="0"/>
          </a:p>
          <a:p>
            <a:pPr marL="0" indent="0" algn="just">
              <a:buNone/>
            </a:pPr>
            <a:endParaRPr lang="es-MX" dirty="0" smtClean="0"/>
          </a:p>
          <a:p>
            <a:pPr marL="0" indent="0" algn="just">
              <a:buNone/>
            </a:pPr>
            <a:endParaRPr lang="es-MX" dirty="0"/>
          </a:p>
          <a:p>
            <a:pPr marL="0" indent="0" algn="just">
              <a:buNone/>
            </a:pPr>
            <a:endParaRPr lang="es-MX" dirty="0" smtClean="0"/>
          </a:p>
          <a:p>
            <a:pPr marL="0" indent="0" algn="just">
              <a:buNone/>
            </a:pPr>
            <a:endParaRPr lang="es-MX" dirty="0"/>
          </a:p>
          <a:p>
            <a:pPr marL="0" indent="0" algn="just">
              <a:buNone/>
            </a:pPr>
            <a:endParaRPr lang="es-MX" dirty="0" smtClean="0"/>
          </a:p>
          <a:p>
            <a:pPr marL="0" indent="0" algn="just">
              <a:buNone/>
            </a:pPr>
            <a:r>
              <a:rPr lang="es-MX" dirty="0" smtClean="0"/>
              <a:t>Se encuentran relacionados en virtud de </a:t>
            </a:r>
            <a:r>
              <a:rPr lang="es-MX" b="1" dirty="0" smtClean="0">
                <a:solidFill>
                  <a:srgbClr val="002060"/>
                </a:solidFill>
              </a:rPr>
              <a:t>lazos de sangre</a:t>
            </a:r>
            <a:r>
              <a:rPr lang="es-MX" dirty="0" smtClean="0"/>
              <a:t>, por descender unos de otros o  de un progenitor común.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671763"/>
            <a:ext cx="4032448"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08637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365792"/>
            <a:ext cx="8534400" cy="758952"/>
          </a:xfrm>
        </p:spPr>
        <p:txBody>
          <a:bodyPr>
            <a:normAutofit/>
          </a:bodyPr>
          <a:lstStyle/>
          <a:p>
            <a:pPr algn="l"/>
            <a:r>
              <a:rPr lang="es-MX" sz="3200" b="1" dirty="0" smtClean="0">
                <a:solidFill>
                  <a:srgbClr val="0070C0"/>
                </a:solidFill>
              </a:rPr>
              <a:t>La familia desde un enfoque sociológico</a:t>
            </a:r>
            <a:endParaRPr lang="es-MX" sz="3200" b="1" dirty="0">
              <a:solidFill>
                <a:srgbClr val="0070C0"/>
              </a:solidFill>
            </a:endParaRPr>
          </a:p>
        </p:txBody>
      </p:sp>
      <p:sp>
        <p:nvSpPr>
          <p:cNvPr id="3" name="2 Marcador de contenido"/>
          <p:cNvSpPr>
            <a:spLocks noGrp="1"/>
          </p:cNvSpPr>
          <p:nvPr>
            <p:ph sz="quarter" idx="1"/>
          </p:nvPr>
        </p:nvSpPr>
        <p:spPr>
          <a:xfrm>
            <a:off x="179512" y="1412776"/>
            <a:ext cx="8784976" cy="5330952"/>
          </a:xfrm>
        </p:spPr>
        <p:txBody>
          <a:bodyPr/>
          <a:lstStyle/>
          <a:p>
            <a:pPr marL="0" indent="0" algn="just">
              <a:buNone/>
            </a:pPr>
            <a:r>
              <a:rPr lang="es-MX" dirty="0" smtClean="0"/>
              <a:t>Esta es cambiante en el tiempo y espacio (Familia extensa, nuclear, heterosexual, </a:t>
            </a:r>
            <a:r>
              <a:rPr lang="es-MX" dirty="0" err="1" smtClean="0"/>
              <a:t>homoparental</a:t>
            </a:r>
            <a:r>
              <a:rPr lang="es-MX" dirty="0" smtClean="0"/>
              <a:t>, homosexual.)</a:t>
            </a:r>
          </a:p>
          <a:p>
            <a:pPr marL="0" indent="0" algn="just">
              <a:buNone/>
            </a:pPr>
            <a:endParaRPr lang="es-MX" sz="1800" dirty="0"/>
          </a:p>
          <a:p>
            <a:pPr marL="0" indent="0" algn="just">
              <a:buNone/>
            </a:pPr>
            <a:r>
              <a:rPr lang="es-MX" dirty="0" smtClean="0"/>
              <a:t>Desde ésta perspectiva es una institución social formada por los miembros vinculados por lazos sanguíneos e individuos unidos a ellos por </a:t>
            </a:r>
            <a:r>
              <a:rPr lang="es-MX" b="1" dirty="0" smtClean="0">
                <a:solidFill>
                  <a:srgbClr val="002060"/>
                </a:solidFill>
              </a:rPr>
              <a:t>intereses</a:t>
            </a:r>
            <a:r>
              <a:rPr lang="es-MX" dirty="0" smtClean="0">
                <a:solidFill>
                  <a:srgbClr val="002060"/>
                </a:solidFill>
              </a:rPr>
              <a:t> </a:t>
            </a:r>
            <a:r>
              <a:rPr lang="es-MX" dirty="0" smtClean="0"/>
              <a:t>económicos, religiosos o de ayuda. </a:t>
            </a:r>
          </a:p>
          <a:p>
            <a:pPr marL="0" indent="0" algn="just">
              <a:buNone/>
            </a:pPr>
            <a:endParaRPr lang="es-MX" dirty="0"/>
          </a:p>
          <a:p>
            <a:pPr marL="0" indent="0" algn="just">
              <a:buNone/>
            </a:pP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4782384"/>
            <a:ext cx="2952328" cy="1952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26078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365792"/>
            <a:ext cx="8534400" cy="758952"/>
          </a:xfrm>
        </p:spPr>
        <p:txBody>
          <a:bodyPr>
            <a:normAutofit/>
          </a:bodyPr>
          <a:lstStyle/>
          <a:p>
            <a:pPr algn="l"/>
            <a:r>
              <a:rPr lang="es-MX" b="1" dirty="0" smtClean="0">
                <a:solidFill>
                  <a:srgbClr val="0070C0"/>
                </a:solidFill>
              </a:rPr>
              <a:t>La familia desde un enfoque jurídico</a:t>
            </a:r>
            <a:endParaRPr lang="es-MX" b="1" dirty="0">
              <a:solidFill>
                <a:srgbClr val="0070C0"/>
              </a:solidFill>
            </a:endParaRPr>
          </a:p>
        </p:txBody>
      </p:sp>
      <p:sp>
        <p:nvSpPr>
          <p:cNvPr id="3" name="2 Marcador de contenido"/>
          <p:cNvSpPr>
            <a:spLocks noGrp="1"/>
          </p:cNvSpPr>
          <p:nvPr>
            <p:ph sz="quarter" idx="1"/>
          </p:nvPr>
        </p:nvSpPr>
        <p:spPr>
          <a:xfrm>
            <a:off x="179512" y="1412776"/>
            <a:ext cx="8734744" cy="5330952"/>
          </a:xfrm>
        </p:spPr>
        <p:txBody>
          <a:bodyPr>
            <a:normAutofit/>
          </a:bodyPr>
          <a:lstStyle/>
          <a:p>
            <a:pPr marL="0" indent="0" algn="just">
              <a:buNone/>
            </a:pPr>
            <a:r>
              <a:rPr lang="es-MX" sz="2400" dirty="0"/>
              <a:t>G</a:t>
            </a:r>
            <a:r>
              <a:rPr lang="es-MX" sz="2400" dirty="0" smtClean="0"/>
              <a:t>rupo formado inicialmente por la pareja, sus ascendientes y descendientes (Ilimitadamente en línea recta, hasta el 4º grado en línea colateral), así como por otras personas unidas por </a:t>
            </a:r>
            <a:r>
              <a:rPr lang="es-MX" sz="2400" b="1" dirty="0" smtClean="0">
                <a:solidFill>
                  <a:srgbClr val="002060"/>
                </a:solidFill>
              </a:rPr>
              <a:t>vínculos de sangre, de matrimonio o civiles</a:t>
            </a:r>
            <a:r>
              <a:rPr lang="es-MX" sz="2400" dirty="0" smtClean="0"/>
              <a:t>; a los que el ordenamiento jurídico impone derechos y deberes.</a:t>
            </a:r>
          </a:p>
          <a:p>
            <a:pPr marL="0" indent="0" algn="just">
              <a:buNone/>
            </a:pPr>
            <a:endParaRPr lang="es-MX" sz="2400" dirty="0"/>
          </a:p>
          <a:p>
            <a:pPr marL="0" indent="0" algn="just">
              <a:buNone/>
            </a:pPr>
            <a:r>
              <a:rPr lang="es-MX" sz="2400" dirty="0" smtClean="0"/>
              <a:t>La unión de pareja y la descendencia extra matrimonial, no siempre son jurídicamente considerados como familia, para ello requieren de permanencia y de reconocimiento de hijos.</a:t>
            </a:r>
            <a:endParaRPr lang="es-MX" sz="2400" dirty="0"/>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5301208"/>
            <a:ext cx="3821410" cy="1482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9484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idx="4294967295"/>
          </p:nvPr>
        </p:nvSpPr>
        <p:spPr>
          <a:xfrm>
            <a:off x="539552" y="-27905"/>
            <a:ext cx="8229600" cy="936625"/>
          </a:xfrm>
        </p:spPr>
        <p:txBody>
          <a:bodyPr anchorCtr="1"/>
          <a:lstStyle/>
          <a:p>
            <a:pPr fontAlgn="auto">
              <a:spcAft>
                <a:spcPts val="0"/>
              </a:spcAft>
              <a:defRPr/>
            </a:pPr>
            <a:r>
              <a:rPr lang="es-MX" b="1" dirty="0" smtClean="0">
                <a:solidFill>
                  <a:srgbClr val="0070C0"/>
                </a:solidFill>
                <a:effectLst>
                  <a:innerShdw blurRad="50800" dist="25400" dir="13500000">
                    <a:srgbClr val="000000">
                      <a:alpha val="70000"/>
                    </a:srgbClr>
                  </a:innerShdw>
                </a:effectLst>
                <a:latin typeface="+mn-lt"/>
                <a:cs typeface="Arial" pitchFamily="34" charset="0"/>
              </a:rPr>
              <a:t>Contenido Temático</a:t>
            </a:r>
          </a:p>
        </p:txBody>
      </p:sp>
      <p:sp>
        <p:nvSpPr>
          <p:cNvPr id="4" name="3 Elipse"/>
          <p:cNvSpPr/>
          <p:nvPr/>
        </p:nvSpPr>
        <p:spPr>
          <a:xfrm>
            <a:off x="2987675" y="3141663"/>
            <a:ext cx="3097213" cy="8636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smtClean="0">
                <a:solidFill>
                  <a:schemeClr val="tx1"/>
                </a:solidFill>
              </a:rPr>
              <a:t>La familia</a:t>
            </a:r>
            <a:endParaRPr lang="es-ES" dirty="0">
              <a:solidFill>
                <a:schemeClr val="tx1"/>
              </a:solidFill>
            </a:endParaRPr>
          </a:p>
        </p:txBody>
      </p:sp>
      <p:sp>
        <p:nvSpPr>
          <p:cNvPr id="8" name="7 Redondear rectángulo de esquina diagonal"/>
          <p:cNvSpPr/>
          <p:nvPr/>
        </p:nvSpPr>
        <p:spPr>
          <a:xfrm>
            <a:off x="6372200" y="1916832"/>
            <a:ext cx="2520950" cy="1223962"/>
          </a:xfrm>
          <a:prstGeom prst="round2Diag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smtClean="0">
                <a:solidFill>
                  <a:schemeClr val="tx1"/>
                </a:solidFill>
              </a:rPr>
              <a:t>Definición, ubicación y clasificación</a:t>
            </a:r>
            <a:endParaRPr lang="es-ES" dirty="0">
              <a:solidFill>
                <a:schemeClr val="tx1"/>
              </a:solidFill>
            </a:endParaRPr>
          </a:p>
        </p:txBody>
      </p:sp>
      <p:sp>
        <p:nvSpPr>
          <p:cNvPr id="10" name="9 Redondear rectángulo de esquina diagonal"/>
          <p:cNvSpPr/>
          <p:nvPr/>
        </p:nvSpPr>
        <p:spPr>
          <a:xfrm>
            <a:off x="5949987" y="5589240"/>
            <a:ext cx="2951857" cy="1008856"/>
          </a:xfrm>
          <a:prstGeom prst="round2Diag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smtClean="0">
                <a:solidFill>
                  <a:schemeClr val="tx1"/>
                </a:solidFill>
              </a:rPr>
              <a:t>La familia como institución social</a:t>
            </a:r>
          </a:p>
        </p:txBody>
      </p:sp>
      <p:sp>
        <p:nvSpPr>
          <p:cNvPr id="11" name="10 Redondear rectángulo de esquina diagonal"/>
          <p:cNvSpPr/>
          <p:nvPr/>
        </p:nvSpPr>
        <p:spPr>
          <a:xfrm>
            <a:off x="179512" y="1916832"/>
            <a:ext cx="2520950" cy="1224831"/>
          </a:xfrm>
          <a:prstGeom prst="round2Diag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smtClean="0">
                <a:solidFill>
                  <a:schemeClr val="tx1"/>
                </a:solidFill>
              </a:rPr>
              <a:t>Protección contra la violencia familiar</a:t>
            </a:r>
          </a:p>
        </p:txBody>
      </p:sp>
      <p:cxnSp>
        <p:nvCxnSpPr>
          <p:cNvPr id="22" name="21 Conector recto de flecha"/>
          <p:cNvCxnSpPr/>
          <p:nvPr/>
        </p:nvCxnSpPr>
        <p:spPr>
          <a:xfrm>
            <a:off x="5076056" y="4005263"/>
            <a:ext cx="2349859" cy="1511969"/>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angular"/>
          <p:cNvCxnSpPr/>
          <p:nvPr/>
        </p:nvCxnSpPr>
        <p:spPr>
          <a:xfrm flipV="1">
            <a:off x="5508104" y="2420889"/>
            <a:ext cx="792090" cy="792087"/>
          </a:xfrm>
          <a:prstGeom prst="bentConnector3">
            <a:avLst>
              <a:gd name="adj1" fmla="val 50000"/>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angular"/>
          <p:cNvCxnSpPr/>
          <p:nvPr/>
        </p:nvCxnSpPr>
        <p:spPr>
          <a:xfrm rot="10800000">
            <a:off x="2771800" y="2492896"/>
            <a:ext cx="1224136" cy="647752"/>
          </a:xfrm>
          <a:prstGeom prst="bentConnector3">
            <a:avLst>
              <a:gd name="adj1" fmla="val 50000"/>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2" name="11 Redondear rectángulo de esquina diagonal"/>
          <p:cNvSpPr/>
          <p:nvPr/>
        </p:nvSpPr>
        <p:spPr>
          <a:xfrm>
            <a:off x="251991" y="5588496"/>
            <a:ext cx="2951857" cy="1008856"/>
          </a:xfrm>
          <a:prstGeom prst="round2Diag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smtClean="0">
                <a:solidFill>
                  <a:schemeClr val="tx1"/>
                </a:solidFill>
              </a:rPr>
              <a:t>Funciones e importancia de la familia</a:t>
            </a:r>
          </a:p>
        </p:txBody>
      </p:sp>
      <p:cxnSp>
        <p:nvCxnSpPr>
          <p:cNvPr id="13" name="12 Conector recto de flecha"/>
          <p:cNvCxnSpPr/>
          <p:nvPr/>
        </p:nvCxnSpPr>
        <p:spPr>
          <a:xfrm flipH="1">
            <a:off x="1727920" y="4005263"/>
            <a:ext cx="2412032" cy="1511969"/>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4" name="13 Redondear rectángulo de esquina diagonal"/>
          <p:cNvSpPr/>
          <p:nvPr/>
        </p:nvSpPr>
        <p:spPr>
          <a:xfrm>
            <a:off x="3670614" y="1448867"/>
            <a:ext cx="1837490" cy="611981"/>
          </a:xfrm>
          <a:prstGeom prst="round2Diag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smtClean="0">
                <a:solidFill>
                  <a:schemeClr val="tx1"/>
                </a:solidFill>
              </a:rPr>
              <a:t>Introducción</a:t>
            </a:r>
            <a:endParaRPr lang="es-ES" dirty="0">
              <a:solidFill>
                <a:schemeClr val="tx1"/>
              </a:solidFill>
            </a:endParaRPr>
          </a:p>
        </p:txBody>
      </p:sp>
      <p:cxnSp>
        <p:nvCxnSpPr>
          <p:cNvPr id="16" name="15 Conector recto de flecha"/>
          <p:cNvCxnSpPr>
            <a:endCxn id="14" idx="1"/>
          </p:cNvCxnSpPr>
          <p:nvPr/>
        </p:nvCxnSpPr>
        <p:spPr>
          <a:xfrm flipH="1" flipV="1">
            <a:off x="4589359" y="2060848"/>
            <a:ext cx="2113" cy="1047366"/>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14826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60648"/>
            <a:ext cx="8534400" cy="758952"/>
          </a:xfrm>
        </p:spPr>
        <p:txBody>
          <a:bodyPr/>
          <a:lstStyle/>
          <a:p>
            <a:r>
              <a:rPr lang="es-MX" b="1" dirty="0" smtClean="0">
                <a:solidFill>
                  <a:srgbClr val="0070C0"/>
                </a:solidFill>
              </a:rPr>
              <a:t>Actividad en clase</a:t>
            </a:r>
            <a:endParaRPr lang="es-MX" b="1" dirty="0">
              <a:solidFill>
                <a:srgbClr val="0070C0"/>
              </a:solidFill>
            </a:endParaRPr>
          </a:p>
        </p:txBody>
      </p:sp>
      <p:sp>
        <p:nvSpPr>
          <p:cNvPr id="3" name="2 Marcador de contenido"/>
          <p:cNvSpPr>
            <a:spLocks noGrp="1"/>
          </p:cNvSpPr>
          <p:nvPr>
            <p:ph sz="quarter" idx="1"/>
          </p:nvPr>
        </p:nvSpPr>
        <p:spPr>
          <a:xfrm>
            <a:off x="301752" y="2088206"/>
            <a:ext cx="5134344" cy="3861074"/>
          </a:xfrm>
        </p:spPr>
        <p:txBody>
          <a:bodyPr>
            <a:normAutofit/>
          </a:bodyPr>
          <a:lstStyle/>
          <a:p>
            <a:pPr marL="0" indent="0" algn="just">
              <a:buNone/>
            </a:pPr>
            <a:r>
              <a:rPr lang="es-MX" sz="3200" dirty="0" smtClean="0"/>
              <a:t>En parejas elaboren un cuadro comparativo en donde identifiques las semejanzas y diferencias entre los tres enfoques de estudio de la familia.</a:t>
            </a:r>
            <a:endParaRPr lang="es-MX" sz="3200"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2204864"/>
            <a:ext cx="3227437" cy="3183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75282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365792"/>
            <a:ext cx="8534400" cy="758952"/>
          </a:xfrm>
        </p:spPr>
        <p:txBody>
          <a:bodyPr>
            <a:normAutofit/>
          </a:bodyPr>
          <a:lstStyle/>
          <a:p>
            <a:r>
              <a:rPr lang="es-MX" b="1" dirty="0" smtClean="0">
                <a:solidFill>
                  <a:srgbClr val="0070C0"/>
                </a:solidFill>
              </a:rPr>
              <a:t>Funciones de la familia.</a:t>
            </a:r>
            <a:endParaRPr lang="es-MX" b="1" dirty="0">
              <a:solidFill>
                <a:srgbClr val="0070C0"/>
              </a:solidFill>
            </a:endParaRPr>
          </a:p>
        </p:txBody>
      </p:sp>
      <p:sp>
        <p:nvSpPr>
          <p:cNvPr id="3" name="2 Marcador de contenido"/>
          <p:cNvSpPr>
            <a:spLocks noGrp="1"/>
          </p:cNvSpPr>
          <p:nvPr>
            <p:ph sz="quarter" idx="1"/>
          </p:nvPr>
        </p:nvSpPr>
        <p:spPr>
          <a:xfrm>
            <a:off x="179512" y="1484784"/>
            <a:ext cx="8784976" cy="5112568"/>
          </a:xfrm>
        </p:spPr>
        <p:txBody>
          <a:bodyPr>
            <a:normAutofit/>
          </a:bodyPr>
          <a:lstStyle/>
          <a:p>
            <a:pPr marL="0" indent="0" algn="just">
              <a:buNone/>
            </a:pPr>
            <a:endParaRPr lang="es-MX" sz="2400" dirty="0" smtClean="0">
              <a:solidFill>
                <a:srgbClr val="002060"/>
              </a:solidFill>
            </a:endParaRPr>
          </a:p>
          <a:p>
            <a:pPr marL="0" indent="0" algn="just">
              <a:buNone/>
            </a:pPr>
            <a:r>
              <a:rPr lang="es-MX" sz="2400" dirty="0" smtClean="0">
                <a:solidFill>
                  <a:srgbClr val="002060"/>
                </a:solidFill>
              </a:rPr>
              <a:t>-La función de permanencia en la unión sexual.</a:t>
            </a:r>
          </a:p>
          <a:p>
            <a:pPr marL="0" indent="0" algn="just">
              <a:buNone/>
            </a:pPr>
            <a:r>
              <a:rPr lang="es-MX" sz="2400" dirty="0" smtClean="0">
                <a:solidFill>
                  <a:srgbClr val="002060"/>
                </a:solidFill>
              </a:rPr>
              <a:t>-La función de procreación.</a:t>
            </a:r>
          </a:p>
          <a:p>
            <a:pPr marL="0" indent="0" algn="just">
              <a:buNone/>
            </a:pPr>
            <a:r>
              <a:rPr lang="es-MX" sz="2400" dirty="0" smtClean="0">
                <a:solidFill>
                  <a:srgbClr val="002060"/>
                </a:solidFill>
              </a:rPr>
              <a:t>-La función de ayuda mutua.</a:t>
            </a:r>
          </a:p>
          <a:p>
            <a:pPr marL="0" indent="0" algn="just">
              <a:buNone/>
            </a:pPr>
            <a:r>
              <a:rPr lang="es-MX" sz="2400" dirty="0" smtClean="0">
                <a:solidFill>
                  <a:srgbClr val="002060"/>
                </a:solidFill>
              </a:rPr>
              <a:t>-La función económica.</a:t>
            </a:r>
          </a:p>
          <a:p>
            <a:pPr marL="0" indent="0" algn="just">
              <a:buNone/>
            </a:pPr>
            <a:r>
              <a:rPr lang="es-MX" sz="2400" dirty="0" smtClean="0">
                <a:solidFill>
                  <a:srgbClr val="002060"/>
                </a:solidFill>
              </a:rPr>
              <a:t>-La función de educación y socialización</a:t>
            </a:r>
          </a:p>
          <a:p>
            <a:pPr marL="0" indent="0" algn="just">
              <a:buNone/>
            </a:pPr>
            <a:endParaRPr lang="es-MX" sz="2400" dirty="0" smtClean="0">
              <a:solidFill>
                <a:srgbClr val="002060"/>
              </a:solidFill>
            </a:endParaRPr>
          </a:p>
          <a:p>
            <a:pPr marL="0" indent="0" algn="just">
              <a:buNone/>
            </a:pPr>
            <a:endParaRPr lang="es-MX" sz="2400"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4421693"/>
            <a:ext cx="3240361" cy="2247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1" y="4421693"/>
            <a:ext cx="3386895" cy="2247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5780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anim calcmode="lin" valueType="num">
                                      <p:cBhvr>
                                        <p:cTn id="8"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2000"/>
                                        <p:tgtEl>
                                          <p:spTgt spid="3">
                                            <p:txEl>
                                              <p:pRg st="2" end="2"/>
                                            </p:txEl>
                                          </p:spTgt>
                                        </p:tgtEl>
                                      </p:cBhvr>
                                    </p:animEffect>
                                    <p:anim calcmode="lin" valueType="num">
                                      <p:cBhvr>
                                        <p:cTn id="15"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anim calcmode="lin" valueType="num">
                                      <p:cBhvr>
                                        <p:cTn id="22"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2000"/>
                                        <p:tgtEl>
                                          <p:spTgt spid="3">
                                            <p:txEl>
                                              <p:pRg st="4" end="4"/>
                                            </p:txEl>
                                          </p:spTgt>
                                        </p:tgtEl>
                                      </p:cBhvr>
                                    </p:animEffect>
                                    <p:anim calcmode="lin" valueType="num">
                                      <p:cBhvr>
                                        <p:cTn id="29"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2000"/>
                                        <p:tgtEl>
                                          <p:spTgt spid="3">
                                            <p:txEl>
                                              <p:pRg st="5" end="5"/>
                                            </p:txEl>
                                          </p:spTgt>
                                        </p:tgtEl>
                                      </p:cBhvr>
                                    </p:animEffect>
                                    <p:anim calcmode="lin" valueType="num">
                                      <p:cBhvr>
                                        <p:cTn id="36"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7" dur="2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365792"/>
            <a:ext cx="8534400" cy="758952"/>
          </a:xfrm>
        </p:spPr>
        <p:txBody>
          <a:bodyPr>
            <a:normAutofit/>
          </a:bodyPr>
          <a:lstStyle/>
          <a:p>
            <a:r>
              <a:rPr lang="es-MX" sz="4000" b="1" dirty="0" smtClean="0">
                <a:solidFill>
                  <a:srgbClr val="0070C0"/>
                </a:solidFill>
              </a:rPr>
              <a:t>Funciones de la familia.</a:t>
            </a:r>
            <a:endParaRPr lang="es-MX" sz="4000" b="1" dirty="0">
              <a:solidFill>
                <a:srgbClr val="0070C0"/>
              </a:solidFill>
            </a:endParaRPr>
          </a:p>
        </p:txBody>
      </p:sp>
      <p:sp>
        <p:nvSpPr>
          <p:cNvPr id="3" name="2 Marcador de contenido"/>
          <p:cNvSpPr>
            <a:spLocks noGrp="1"/>
          </p:cNvSpPr>
          <p:nvPr>
            <p:ph sz="quarter" idx="1"/>
          </p:nvPr>
        </p:nvSpPr>
        <p:spPr>
          <a:xfrm>
            <a:off x="179512" y="1484784"/>
            <a:ext cx="8784976" cy="5112568"/>
          </a:xfrm>
        </p:spPr>
        <p:txBody>
          <a:bodyPr>
            <a:normAutofit/>
          </a:bodyPr>
          <a:lstStyle/>
          <a:p>
            <a:pPr marL="0" indent="0" algn="just">
              <a:buNone/>
            </a:pPr>
            <a:r>
              <a:rPr lang="es-MX" sz="2400" dirty="0" smtClean="0">
                <a:solidFill>
                  <a:srgbClr val="002060"/>
                </a:solidFill>
              </a:rPr>
              <a:t>-La función reguladora de relaciones.</a:t>
            </a:r>
          </a:p>
          <a:p>
            <a:pPr marL="0" indent="0" algn="just">
              <a:buNone/>
            </a:pPr>
            <a:r>
              <a:rPr lang="es-MX" sz="2400" dirty="0" smtClean="0">
                <a:solidFill>
                  <a:srgbClr val="002060"/>
                </a:solidFill>
              </a:rPr>
              <a:t>-La función de regulación del parentesco y estado civil.</a:t>
            </a:r>
          </a:p>
          <a:p>
            <a:pPr marL="0" indent="0" algn="just">
              <a:buNone/>
            </a:pPr>
            <a:r>
              <a:rPr lang="es-MX" sz="2400" dirty="0" smtClean="0">
                <a:solidFill>
                  <a:srgbClr val="002060"/>
                </a:solidFill>
              </a:rPr>
              <a:t>-La función de creación de lazos afectivos.</a:t>
            </a:r>
          </a:p>
          <a:p>
            <a:pPr marL="0" indent="0" algn="just">
              <a:buNone/>
            </a:pPr>
            <a:r>
              <a:rPr lang="es-MX" sz="2400" dirty="0" smtClean="0">
                <a:solidFill>
                  <a:srgbClr val="002060"/>
                </a:solidFill>
              </a:rPr>
              <a:t>-La función de celebración de actividades sociales y recreacionales y religiosas.</a:t>
            </a:r>
          </a:p>
          <a:p>
            <a:pPr marL="0" indent="0" algn="just">
              <a:buNone/>
            </a:pPr>
            <a:endParaRPr lang="es-MX" sz="2400"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486916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4821535"/>
            <a:ext cx="23622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4869160"/>
            <a:ext cx="31908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711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anim calcmode="lin" valueType="num">
                                      <p:cBhvr>
                                        <p:cTn id="29"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000" b="1" dirty="0" smtClean="0">
                <a:solidFill>
                  <a:srgbClr val="0070C0"/>
                </a:solidFill>
              </a:rPr>
              <a:t>Importancia</a:t>
            </a:r>
            <a:r>
              <a:rPr lang="es-MX" b="1" dirty="0" smtClean="0">
                <a:solidFill>
                  <a:srgbClr val="0070C0"/>
                </a:solidFill>
              </a:rPr>
              <a:t> de la familia</a:t>
            </a:r>
            <a:endParaRPr lang="es-MX" b="1" dirty="0">
              <a:solidFill>
                <a:srgbClr val="0070C0"/>
              </a:solidFill>
            </a:endParaRPr>
          </a:p>
        </p:txBody>
      </p:sp>
      <p:sp>
        <p:nvSpPr>
          <p:cNvPr id="3" name="2 Marcador de contenido"/>
          <p:cNvSpPr>
            <a:spLocks noGrp="1"/>
          </p:cNvSpPr>
          <p:nvPr>
            <p:ph sz="quarter" idx="1"/>
          </p:nvPr>
        </p:nvSpPr>
        <p:spPr/>
        <p:txBody>
          <a:bodyPr/>
          <a:lstStyle/>
          <a:p>
            <a:pPr marL="0" indent="0" algn="just">
              <a:buNone/>
            </a:pPr>
            <a:r>
              <a:rPr lang="es-MX" dirty="0" smtClean="0"/>
              <a:t>La importancia de la familia radica en el hecho de ser el grupo primario y básico de conformación de la sociedad transmisora de normas de conducta, modelos y valores.</a:t>
            </a:r>
            <a:endParaRPr lang="es-MX" dirty="0"/>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861048"/>
            <a:ext cx="2520280"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8" y="3861048"/>
            <a:ext cx="2447925"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3861048"/>
            <a:ext cx="2390775"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76218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b="1" dirty="0">
                <a:solidFill>
                  <a:srgbClr val="0070C0"/>
                </a:solidFill>
              </a:rPr>
              <a:t>D</a:t>
            </a:r>
            <a:r>
              <a:rPr lang="es-MX" sz="4000" b="1" dirty="0" smtClean="0">
                <a:solidFill>
                  <a:srgbClr val="0070C0"/>
                </a:solidFill>
              </a:rPr>
              <a:t>erecho familiar</a:t>
            </a:r>
            <a:endParaRPr lang="es-MX" sz="4000" b="1" dirty="0">
              <a:solidFill>
                <a:srgbClr val="0070C0"/>
              </a:solidFill>
            </a:endParaRPr>
          </a:p>
        </p:txBody>
      </p:sp>
      <p:sp>
        <p:nvSpPr>
          <p:cNvPr id="3" name="2 Marcador de contenido"/>
          <p:cNvSpPr>
            <a:spLocks noGrp="1"/>
          </p:cNvSpPr>
          <p:nvPr>
            <p:ph sz="quarter" idx="1"/>
          </p:nvPr>
        </p:nvSpPr>
        <p:spPr>
          <a:xfrm>
            <a:off x="170375" y="1527048"/>
            <a:ext cx="8650097" cy="5214320"/>
          </a:xfrm>
        </p:spPr>
        <p:txBody>
          <a:bodyPr>
            <a:normAutofit/>
          </a:bodyPr>
          <a:lstStyle/>
          <a:p>
            <a:pPr marL="0" indent="0" algn="just">
              <a:buNone/>
            </a:pPr>
            <a:endParaRPr lang="es-MX" dirty="0" smtClean="0"/>
          </a:p>
          <a:p>
            <a:pPr marL="0" indent="0" algn="just">
              <a:buNone/>
            </a:pPr>
            <a:endParaRPr lang="es-MX" dirty="0"/>
          </a:p>
          <a:p>
            <a:pPr marL="0" indent="0" algn="just">
              <a:buNone/>
            </a:pPr>
            <a:endParaRPr lang="es-MX" dirty="0" smtClean="0"/>
          </a:p>
          <a:p>
            <a:pPr marL="0" indent="0" algn="just">
              <a:buNone/>
            </a:pPr>
            <a:endParaRPr lang="es-MX" dirty="0"/>
          </a:p>
          <a:p>
            <a:pPr marL="0" indent="0" algn="just">
              <a:buNone/>
            </a:pPr>
            <a:endParaRPr lang="es-MX" dirty="0" smtClean="0"/>
          </a:p>
          <a:p>
            <a:pPr marL="0" indent="0" algn="just">
              <a:buNone/>
            </a:pPr>
            <a:endParaRPr lang="es-MX" dirty="0" smtClean="0"/>
          </a:p>
          <a:p>
            <a:pPr marL="0" indent="0" algn="just">
              <a:buNone/>
            </a:pPr>
            <a:endParaRPr lang="es-MX" sz="2000" dirty="0"/>
          </a:p>
          <a:p>
            <a:pPr marL="0" indent="0" algn="just">
              <a:buNone/>
            </a:pPr>
            <a:r>
              <a:rPr lang="es-MX" sz="2000" dirty="0" smtClean="0"/>
              <a:t>Rama del derecho civil constituido por normas, principios e instituciones que regulan la formación (Matrimonio, concubinato y filiación), funcionamiento y efectos de las relaciones familiares (Derechos y deberes), así como su disolución (Divorcio) y la sucesión hereditaria entre personas (Muerte).  </a:t>
            </a:r>
            <a:endParaRPr lang="es-MX" sz="2000" dirty="0"/>
          </a:p>
        </p:txBody>
      </p:sp>
      <p:sp>
        <p:nvSpPr>
          <p:cNvPr id="4" name="AutoShape 2" descr="data:image/jpeg;base64,/9j/4AAQSkZJRgABAQAAAQABAAD/2wCEAAkGBxQQEhUUEhQVFBMUFRQVFRUUFBQUFBQVFBQWFhUUFBQYHCggGBolGxQUITEhJSkrLi4uFx8zODMsNygtLisBCgoKBQUFDgUFDisZExkrKysrKysrKysrKysrKysrKysrKysrKysrKysrKysrKysrKysrKysrKysrKysrKysrK//AABEIAOEA4QMBIgACEQEDEQH/xAAbAAABBQEBAAAAAAAAAAAAAAAAAQMEBQYCB//EAEMQAAIBAgIGBwUFBQYHAAAAAAABAgMRBCEFEhMxUWEGQXGBkaGxFCIyUsEjcrLR4TNCYoLCB0OSk6LxFWNzg6Oz4v/EABQBAQAAAAAAAAAAAAAAAAAAAAD/xAAUEQEAAAAAAAAAAAAAAAAAAAAA/9oADAMBAAIRAxEAPwD3EAAAAAAAAAAAAAAAAAAAAAAAA4nUSGnWAkARtqCqgSQGY1uI6mAoAAAAAAAAAAAAAAAAAAAAAAAAAACNhJ2IdSvcCS6pztSG6gm0Am7YWNZMg7Q4lMC2GMTX1Fze78yHhMbZqEnv+F8+DKiek9rNyTyvaP3Vu/PvAtnWDaFdGsdqqBN2gbQhbUXagTVUJGGr9T/2ZV7U7jVAvQGcJV1op9z7UPAAAAAAAAAAAAAAAAAAAAAAAAELH1re73v6ECVUb0hW+0lydvBESVYCa6om1IO2E2wE/anLqkLaiOsB1jJ3TM3o+vqSlC/wtpdnV5FxiauRla1fVrvmk/UDWUq48qxR4fEEuNYCy2ou2K9Vg2wFhtjtVitVY6VYDU6EqXUuTXmv0LMpujWcJPjK3gv1LkAAAAAAAAAAAAAAAAAAAAAAAAyWmJ6taa5p9zSIDxBbdMMNbVqrq9yXY37rfe2u9GWdYCxeIE9oKx1zl1wLT2gJVyr25zLEgTMRiDJ6Qr/bLs+pZ4vF2W8sqnQyVbAQrwi/abyrKO6U6U0rUn/FqxjJJ7m2srsCswmJJ0cSZnDYju7cmuTT3MmwxIF6sQL7QUbxRZaE0dWxWcbQp3ttJJtNreoR/e9OYEtYg7jW4Zt5JcW8kjRYPoxRivf16j4yk4r/AAxt9SwoaGoQlGcaaUou6zk1fjZuwE/RWF2NKEOtK8vvN3l5tkwZjW4jqYCgAAAAAAAAAAAAAAAAAAAABGxuLjSjeTt+oBj403TlGq1qSTTu7bzy7SS2M3HWjJZ6k4tNSjffyfFdT7jQ6d09BN3mm+CdzCaXxsK7ytfqa3gTXiRHiSopU6j3Rb8LkqFNrenfmBNVZsSVTmRnI7oUZVGrQqyh1unFt2/hbTVwLfo5on2qpeS+xpv3/wCKW9U15N8u09GuZLCdINlGNOnhnTjFWUZSt/TdvmSJadrP4YU49utP6oCL0s6MqetXoxWvvqQ+dJZyj/F69pk44RtZI1uIxNaorTqOz3qNop8ss/MjbCwFFozQrrVVGbtTWc+ptfKuF+PaejYWKikopKKVklkkluSRnsC0r9pY0sRYC5VQXalcq4u2AsdsScLXzt4fkU22FjiLAaQDilPWSfFJ+KOwAAAAAAAAAAAAAAAAAaxFTVVzz7plpO0dVtvWy3+hoOl+mFQ1Y3s2m/O30ZhYVPa68W17lO7fOTtb6gcaP0BeOtVvd7ou9kufFlrhtDwW5LwOsfi1EnYSV0gI3sSXUDwt8rXv1E6aHcFHO/cvqAYDQtONnKEZz35pNJ8k/Uu4UuL7hinNI624DtajFqzSa55+pR47CqnnH4etcOzkWc8Uu0h4jEXW4CDGSY1WRFVTVk11fQ7nO6AZw+Iza4MmRrmexVV06l+qXqv09CZRxdwLqNcc25TrEC+0gW/tAvtBT+0kzRNN160aa3N3lyhHN37d3eBvcCmqcE96hFPt1UPiIUAAAAAAAAAAAAAAAAbr1NWLlwTfggM50u6NQxzg9eUKlPL3ZJRcW02pJxfB2tbeUs9GLCR1Ured+d+sjY/pNKLlCcZRld+8ruL536ivhpGpXWUZzaySjGUpPi7JXsBExFF4ic1rOMKdOVSTXG6jTgucpyiuy5qsLDVilyKXB4d0ad60ZQlXrJuMk4zVKhG8FJPc5VJXV+qKZbQrp/De3Vff4gO1ZCYbEWXeMVapVVMXqz7QNJ7UNyxNymhi7nftAFo6wzVrEF4kj18XYBK1X7TuJEXcosPi9ebfVuXYi6ou4ETSeH1olFHESg7P/c1dVZFZX0LKq8lqri/ogI1PFXR1Ks7FrQ6PqK3scehY8WBQRxLvbrNp0XxNPDb5Jyn8WTbfBRS3JfUyOktBVINzpvWXybpLjbqfHqJ/QhxlKcqrs4NRtLJrK+58/QD1ShXjPd55MdM28brThGm809Z2+Vce3I0NKprK4HYAAAAAAAAAAAAARtI/sp/dl6EkaxMNaElxi14oDIYynTmrNLtKuth8RD9jUpavB60H5J3GXi22MV8S+ID1XDVpxaq1KbvnFJyupLrbtmMYLEtR1Xk07PtTGHiQcXGze9u7AnTq5FLpDMsacJTyjFvyXi8iSuj05/FOMeSTl55AUNLENZMdeLaRdQ6OxTu3KTXGyXgh5aEpvKwGXljWM6VdSEYaycVVi5xvlJwvZSt1J9XYa7/gMFmo5ppq+ead1kyD0s0fWxNRVpWbUIwcYpp2i27xTb3624Cg0bEvaU7IrMJTSWRJqVMsuwC50alK8nnw7Cyw1WLZDw9LVp2/h+hE0JVcopvn5O30A0saYw6ZIpsbm9/aBCxcEosyONwMpVI7F+/NpZcOtvkkarTU9WjUfBNjXRulGlRjJ+9UnFOTfVfPVXJAWegdG7CF5S1pu132dSXAvtH4m8nHjmu1fp6Gc9rbZKwVf7WH3kvEDVAAAAAAAAAAAAAAAAGJ6QdFKrqSq4dxkptylTk9VqTzbhLc7u+TtbjwzdTRuKcpJ0Jw1UnKU7RprsnmpPlG560VfSR2oPm4rzuB5ZWoypSUrqSW9Wsk+priPrE6+a3kjSESofuO6A0OHxVlmWOFxtzFzxEn1j2hMXONVQbupXt3K/0YG7vc7gsxujmjp5ASHEhYyqkOSqNIzem8U4zgvmb8Fb8wI2lUo1W1kpK/fuf0IGCnr1oR/iv4Jv8AId01U+HmmVej8Vs60ZPmvHID0SNLK3IrNGQ1VbhKX4mWeDqqSTGMTS1Kl+qWf8y3r6+IFjSkcORzqvV1lZq37ru12r8hnaAdYukp05RfWmvIyWhtKuK2VTKUPcz69XI2F8ijn0cVapObyTa8Us2B3PGxirtpLm7Gg6LUHWarf3cb6r+eW664xWefHsIfR3QtOniI5a71ZX1vessuPOxt0gFAAAAAAAAAAAAAAAAAqeky+x/mj6lsVnSJfYS7Y/iQGBx8MmUVZeRpMXEzmMVmBJ6NaI9srShKUoQjBybja+s2lFZpq3xPuF0JhXtlrb6eun2q8H53Lf8As5f2lf7tL8VQTRkPfrS41qiXYpyf9QF5SdjuVREHa2OXiQJFVoymn6n2lP8An/pNDOpdGX07F7Sm+q81+H9QI+k5XUe8rsPhXUnGK/elGK7ZSSv5lpi6d1G4/wBG6OtjMOurXcv8FOc15xQGnxGG9jqKKu6U/gbzs18UG/NfoTVqVY2lu81zRD6cV7OjBf8AMnbs1Yr8UivwNdtbwLfD4WNLJVJyXB6vqlmTYKM97Tt830aKDEUJVPhbT4kClh8TCTi6rs/hvFeAGulhoLPWy4KSb7ro4r4yMI2jv3JLe29yKDCYWUXrTnKcuq+SXZHjzLfo7SU8SnLPVUnHhr9T7lcDSaGwGyheX7SdnPlwguSu/MsQAAAAAAAAAAABLhcQAFuFxAuAtyDpxXoT7E/Bom3Iemf2FT7rAw2KKDHwLvEMpsaBY/2c1FHE11LJbBT/AMueb/1j2iW9hCT3yTm+2Tuyp6JN7bFPhgMT+Klb0Zf4CH2MPuoCFicTYjRxg9pWjZZGbwlfWqavb5AailXuV+nF7sXwkvNMsMLhrIrtNuyS4sBvGU/chLj+RN6D01PHQXy06svwx/rIkpa+Eu8mlfwLT+y+hfFVZ/JSS/zJ/wDwBP6ape1Qiv3aMf8AVOd/RFFCts3Z9q+qLzpSr42X/TpL8T+pSaWw+tHLes0wJdLSDLClXhUVpOz/AHXwZjI6QcFaUc911u8AljHvz5ZAarEV3TbjPevO+5rimW/RrKrTvvblfvhIxmCnOrOLne0VaKfVne/mzZ6Eyq0/veqa+oGyuFxAAUU5ABbhcAALiiABxcLnGsJcBy4XG9YRzAc1hrFw16c4/NGS8Uw1ghPNdoGBmrq/FFLj4mleGyyRR6VoNAc9DKV3jpfLg5R/x67/AKC8wC+yh9yPoUvRCqow0jfe8NG3/lX9SLelLVhBcIx9AI+kY3TM5oXC3U59e3jTXZGnVnPzdIv8bVsmV+jo6uFpVLfFiq6fa6cNXypyAvYQyM30mdrcbv0/UvoYjIotPZyg2+qX0AbxcksPTS/e39ivfzsaz+y2jalXqfNWUF2U6cX61JGHlDLI9E6ApRwUOMqlZvt2jXokBX6fmnjKvJU4+EE/6iFXjdEnSivi6/3of+qA3VhkBldMU0nG3F+glKldR7fVfoOaVV6iXBer/QlQw72d+Di/O31AnYKCRodFVLTh96PqikwcC1wkbSj96PqgNxcLjTkGsA7cW40pC6wDlwuN3FuB3cDm4AM3EbOWzlyA71jlyG3MblUAdcxupW1RipWKfTONlCKkoykk81FOTs+uyAnVoK1jLaboZNrLvFl0ppbnK3KWT8GVOktP05p6sk+zP0AgaKryjWnBf31KVF8rzhPW8ISX8xstnu5JIxOgFUnioNRcYybi3JWytdvPsPTaGHjy7wMppn3YSfJkTROKU8JVpddOrSrx72qcvXzNXpnRCrU5RUtVtOzsmk+a60Yfo7gqksVUpP3FBWqvemlJNKPG7s+wDQ0YOxDxFHWmk+D+hrPZIxjk/FR/IzWnZql9o2ko731WbS/IBqto+Ntxc9EMTq0JQf7laol2SjCXq2Zar0jpNZSu+Cz9CPgdJ1IqTV4qT1rPLqSv5Aayt7+JrNfNFd8acU/QkV8O9XcVuiXf97fm5dbbzbuaChQhbPPtd35gYiWH1q079TS/0r8zvHUXTjdPJ5Pmrlr0mw0MPfERyV4qour3moxkuGdl3maxenIVLRUlm0t/FoDU6Not2LeFBxafNPwaIehaS1U5Z8updxeqUUrATtodKoVsa/ePRqATVM6UiLGQ4pASLi6wymdJgO6wHFxAG2ctDlhGgGGjiUSQ4iOIESVMblSJmoI4AVtTCKW9J9uZHlo6PyrwLjUE2YFBW0RFrhwaumnxT6iNsMXT+F06q4yls59/u6r8jTOkJsgMxOtjHlsY9rrQt5XKylojGQqSqxdHXn8UXKajla1pavVbgbnYibEDJt49/wB3Q/zpW/AMS0JWqyUq8ou26EL6q5tvOTNnsRNgBlYaDiupCz0ImtxqdgLsAMVT6P1aTvRqKK+Saco93XElKljVuVB/9ya9YGq2AuwAydbR2JrLVrOkoZXUHKbdndXbirZket0UUlZWT42NqqJ0qIGOw+j8bSVoujUS3OUpQl3+60SI4fHS3xoR5urJ+SgatUjpUwK3R+DlCKU5KUutq6TfInxpjqgdKIHMYnSR2oipAIjtCWOkgAAsAAIxQA5EAAEEYgAAggADEAAEAAAAAAAQUAAUAAEKgABToQAOkKAAKhUKAAKgABQA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xQQEhUUEhQVFBMUFRQVFRUUFBQUFBQVFBQWFhUUFBQYHCggGBolGxQUITEhJSkrLi4uFx8zODMsNygtLisBCgoKBQUFDgUFDisZExkrKysrKysrKysrKysrKysrKysrKysrKysrKysrKysrKysrKysrKysrKysrKysrKysrK//AABEIAOEA4QMBIgACEQEDEQH/xAAbAAABBQEBAAAAAAAAAAAAAAAAAQMEBQYCB//EAEMQAAIBAgIGBwUFBQYHAAAAAAABAgMRBCEFEhMxUWEGQXGBkaGxFCIyUsEjcrLR4TNCYoLCB0OSk6LxFWNzg6Oz4v/EABQBAQAAAAAAAAAAAAAAAAAAAAD/xAAUEQEAAAAAAAAAAAAAAAAAAAAA/9oADAMBAAIRAxEAPwD3EAAAAAAAAAAAAAAAAAAAAAAAA4nUSGnWAkARtqCqgSQGY1uI6mAoAAAAAAAAAAAAAAAAAAAAAAAAAACNhJ2IdSvcCS6pztSG6gm0Am7YWNZMg7Q4lMC2GMTX1Fze78yHhMbZqEnv+F8+DKiek9rNyTyvaP3Vu/PvAtnWDaFdGsdqqBN2gbQhbUXagTVUJGGr9T/2ZV7U7jVAvQGcJV1op9z7UPAAAAAAAAAAAAAAAAAAAAAAAAELH1re73v6ECVUb0hW+0lydvBESVYCa6om1IO2E2wE/anLqkLaiOsB1jJ3TM3o+vqSlC/wtpdnV5FxiauRla1fVrvmk/UDWUq48qxR4fEEuNYCy2ou2K9Vg2wFhtjtVitVY6VYDU6EqXUuTXmv0LMpujWcJPjK3gv1LkAAAAAAAAAAAAAAAAAAAAAAAAyWmJ6taa5p9zSIDxBbdMMNbVqrq9yXY37rfe2u9GWdYCxeIE9oKx1zl1wLT2gJVyr25zLEgTMRiDJ6Qr/bLs+pZ4vF2W8sqnQyVbAQrwi/abyrKO6U6U0rUn/FqxjJJ7m2srsCswmJJ0cSZnDYju7cmuTT3MmwxIF6sQL7QUbxRZaE0dWxWcbQp3ttJJtNreoR/e9OYEtYg7jW4Zt5JcW8kjRYPoxRivf16j4yk4r/AAxt9SwoaGoQlGcaaUou6zk1fjZuwE/RWF2NKEOtK8vvN3l5tkwZjW4jqYCgAAAAAAAAAAAAAAAAAAAABGxuLjSjeTt+oBj403TlGq1qSTTu7bzy7SS2M3HWjJZ6k4tNSjffyfFdT7jQ6d09BN3mm+CdzCaXxsK7ytfqa3gTXiRHiSopU6j3Rb8LkqFNrenfmBNVZsSVTmRnI7oUZVGrQqyh1unFt2/hbTVwLfo5on2qpeS+xpv3/wCKW9U15N8u09GuZLCdINlGNOnhnTjFWUZSt/TdvmSJadrP4YU49utP6oCL0s6MqetXoxWvvqQ+dJZyj/F69pk44RtZI1uIxNaorTqOz3qNop8ss/MjbCwFFozQrrVVGbtTWc+ptfKuF+PaejYWKikopKKVklkkluSRnsC0r9pY0sRYC5VQXalcq4u2AsdsScLXzt4fkU22FjiLAaQDilPWSfFJ+KOwAAAAAAAAAAAAAAAAAaxFTVVzz7plpO0dVtvWy3+hoOl+mFQ1Y3s2m/O30ZhYVPa68W17lO7fOTtb6gcaP0BeOtVvd7ou9kufFlrhtDwW5LwOsfi1EnYSV0gI3sSXUDwt8rXv1E6aHcFHO/cvqAYDQtONnKEZz35pNJ8k/Uu4UuL7hinNI624DtajFqzSa55+pR47CqnnH4etcOzkWc8Uu0h4jEXW4CDGSY1WRFVTVk11fQ7nO6AZw+Iza4MmRrmexVV06l+qXqv09CZRxdwLqNcc25TrEC+0gW/tAvtBT+0kzRNN160aa3N3lyhHN37d3eBvcCmqcE96hFPt1UPiIUAAAAAAAAAAAAAAAAbr1NWLlwTfggM50u6NQxzg9eUKlPL3ZJRcW02pJxfB2tbeUs9GLCR1Ured+d+sjY/pNKLlCcZRld+8ruL536ivhpGpXWUZzaySjGUpPi7JXsBExFF4ic1rOMKdOVSTXG6jTgucpyiuy5qsLDVilyKXB4d0ad60ZQlXrJuMk4zVKhG8FJPc5VJXV+qKZbQrp/De3Vff4gO1ZCYbEWXeMVapVVMXqz7QNJ7UNyxNymhi7nftAFo6wzVrEF4kj18XYBK1X7TuJEXcosPi9ebfVuXYi6ou4ETSeH1olFHESg7P/c1dVZFZX0LKq8lqri/ogI1PFXR1Ks7FrQ6PqK3scehY8WBQRxLvbrNp0XxNPDb5Jyn8WTbfBRS3JfUyOktBVINzpvWXybpLjbqfHqJ/QhxlKcqrs4NRtLJrK+58/QD1ShXjPd55MdM28brThGm809Z2+Vce3I0NKprK4HYAAAAAAAAAAAAARtI/sp/dl6EkaxMNaElxi14oDIYynTmrNLtKuth8RD9jUpavB60H5J3GXi22MV8S+ID1XDVpxaq1KbvnFJyupLrbtmMYLEtR1Xk07PtTGHiQcXGze9u7AnTq5FLpDMsacJTyjFvyXi8iSuj05/FOMeSTl55AUNLENZMdeLaRdQ6OxTu3KTXGyXgh5aEpvKwGXljWM6VdSEYaycVVi5xvlJwvZSt1J9XYa7/gMFmo5ppq+ead1kyD0s0fWxNRVpWbUIwcYpp2i27xTb3624Cg0bEvaU7IrMJTSWRJqVMsuwC50alK8nnw7Cyw1WLZDw9LVp2/h+hE0JVcopvn5O30A0saYw6ZIpsbm9/aBCxcEosyONwMpVI7F+/NpZcOtvkkarTU9WjUfBNjXRulGlRjJ+9UnFOTfVfPVXJAWegdG7CF5S1pu132dSXAvtH4m8nHjmu1fp6Gc9rbZKwVf7WH3kvEDVAAAAAAAAAAAAAAAAGJ6QdFKrqSq4dxkptylTk9VqTzbhLc7u+TtbjwzdTRuKcpJ0Jw1UnKU7RprsnmpPlG560VfSR2oPm4rzuB5ZWoypSUrqSW9Wsk+priPrE6+a3kjSESofuO6A0OHxVlmWOFxtzFzxEn1j2hMXONVQbupXt3K/0YG7vc7gsxujmjp5ASHEhYyqkOSqNIzem8U4zgvmb8Fb8wI2lUo1W1kpK/fuf0IGCnr1oR/iv4Jv8AId01U+HmmVej8Vs60ZPmvHID0SNLK3IrNGQ1VbhKX4mWeDqqSTGMTS1Kl+qWf8y3r6+IFjSkcORzqvV1lZq37ru12r8hnaAdYukp05RfWmvIyWhtKuK2VTKUPcz69XI2F8ijn0cVapObyTa8Us2B3PGxirtpLm7Gg6LUHWarf3cb6r+eW664xWefHsIfR3QtOniI5a71ZX1vessuPOxt0gFAAAAAAAAAAAAAAAAAqeky+x/mj6lsVnSJfYS7Y/iQGBx8MmUVZeRpMXEzmMVmBJ6NaI9srShKUoQjBybja+s2lFZpq3xPuF0JhXtlrb6eun2q8H53Lf8As5f2lf7tL8VQTRkPfrS41qiXYpyf9QF5SdjuVREHa2OXiQJFVoymn6n2lP8An/pNDOpdGX07F7Sm+q81+H9QI+k5XUe8rsPhXUnGK/elGK7ZSSv5lpi6d1G4/wBG6OtjMOurXcv8FOc15xQGnxGG9jqKKu6U/gbzs18UG/NfoTVqVY2lu81zRD6cV7OjBf8AMnbs1Yr8UivwNdtbwLfD4WNLJVJyXB6vqlmTYKM97Tt830aKDEUJVPhbT4kClh8TCTi6rs/hvFeAGulhoLPWy4KSb7ro4r4yMI2jv3JLe29yKDCYWUXrTnKcuq+SXZHjzLfo7SU8SnLPVUnHhr9T7lcDSaGwGyheX7SdnPlwguSu/MsQAAAAAAAAAAABLhcQAFuFxAuAtyDpxXoT7E/Bom3Iemf2FT7rAw2KKDHwLvEMpsaBY/2c1FHE11LJbBT/AMueb/1j2iW9hCT3yTm+2Tuyp6JN7bFPhgMT+Klb0Zf4CH2MPuoCFicTYjRxg9pWjZZGbwlfWqavb5AailXuV+nF7sXwkvNMsMLhrIrtNuyS4sBvGU/chLj+RN6D01PHQXy06svwx/rIkpa+Eu8mlfwLT+y+hfFVZ/JSS/zJ/wDwBP6ape1Qiv3aMf8AVOd/RFFCts3Z9q+qLzpSr42X/TpL8T+pSaWw+tHLes0wJdLSDLClXhUVpOz/AHXwZjI6QcFaUc911u8AljHvz5ZAarEV3TbjPevO+5rimW/RrKrTvvblfvhIxmCnOrOLne0VaKfVne/mzZ6Eyq0/veqa+oGyuFxAAUU5ABbhcAALiiABxcLnGsJcBy4XG9YRzAc1hrFw16c4/NGS8Uw1ghPNdoGBmrq/FFLj4mleGyyRR6VoNAc9DKV3jpfLg5R/x67/AKC8wC+yh9yPoUvRCqow0jfe8NG3/lX9SLelLVhBcIx9AI+kY3TM5oXC3U59e3jTXZGnVnPzdIv8bVsmV+jo6uFpVLfFiq6fa6cNXypyAvYQyM30mdrcbv0/UvoYjIotPZyg2+qX0AbxcksPTS/e39ivfzsaz+y2jalXqfNWUF2U6cX61JGHlDLI9E6ApRwUOMqlZvt2jXokBX6fmnjKvJU4+EE/6iFXjdEnSivi6/3of+qA3VhkBldMU0nG3F+glKldR7fVfoOaVV6iXBer/QlQw72d+Di/O31AnYKCRodFVLTh96PqikwcC1wkbSj96PqgNxcLjTkGsA7cW40pC6wDlwuN3FuB3cDm4AM3EbOWzlyA71jlyG3MblUAdcxupW1RipWKfTONlCKkoykk81FOTs+uyAnVoK1jLaboZNrLvFl0ppbnK3KWT8GVOktP05p6sk+zP0AgaKryjWnBf31KVF8rzhPW8ISX8xstnu5JIxOgFUnioNRcYybi3JWytdvPsPTaGHjy7wMppn3YSfJkTROKU8JVpddOrSrx72qcvXzNXpnRCrU5RUtVtOzsmk+a60Yfo7gqksVUpP3FBWqvemlJNKPG7s+wDQ0YOxDxFHWmk+D+hrPZIxjk/FR/IzWnZql9o2ko731WbS/IBqto+Ntxc9EMTq0JQf7laol2SjCXq2Zar0jpNZSu+Cz9CPgdJ1IqTV4qT1rPLqSv5Aayt7+JrNfNFd8acU/QkV8O9XcVuiXf97fm5dbbzbuaChQhbPPtd35gYiWH1q079TS/0r8zvHUXTjdPJ5Pmrlr0mw0MPfERyV4qour3moxkuGdl3maxenIVLRUlm0t/FoDU6Not2LeFBxafNPwaIehaS1U5Z8updxeqUUrATtodKoVsa/ePRqATVM6UiLGQ4pASLi6wymdJgO6wHFxAG2ctDlhGgGGjiUSQ4iOIESVMblSJmoI4AVtTCKW9J9uZHlo6PyrwLjUE2YFBW0RFrhwaumnxT6iNsMXT+F06q4yls59/u6r8jTOkJsgMxOtjHlsY9rrQt5XKylojGQqSqxdHXn8UXKajla1pavVbgbnYibEDJt49/wB3Q/zpW/AMS0JWqyUq8ou26EL6q5tvOTNnsRNgBlYaDiupCz0ImtxqdgLsAMVT6P1aTvRqKK+Saco93XElKljVuVB/9ya9YGq2AuwAydbR2JrLVrOkoZXUHKbdndXbirZket0UUlZWT42NqqJ0qIGOw+j8bSVoujUS3OUpQl3+60SI4fHS3xoR5urJ+SgatUjpUwK3R+DlCKU5KUutq6TfInxpjqgdKIHMYnSR2oipAIjtCWOkgAAsAAIxQA5EAAEEYgAAggADEAAEAAAAAAAQUAAUAAEKgABToQAOkKAAKhUKAAKgABQAAP/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980728"/>
            <a:ext cx="54006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52144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221776"/>
            <a:ext cx="8842248" cy="758952"/>
          </a:xfrm>
        </p:spPr>
        <p:txBody>
          <a:bodyPr>
            <a:normAutofit fontScale="90000"/>
          </a:bodyPr>
          <a:lstStyle/>
          <a:p>
            <a:pPr algn="l"/>
            <a:r>
              <a:rPr lang="es-MX" b="1" dirty="0" smtClean="0">
                <a:solidFill>
                  <a:srgbClr val="0070C0"/>
                </a:solidFill>
              </a:rPr>
              <a:t>Fuentes de la familia y del derecho familiar.</a:t>
            </a:r>
            <a:endParaRPr lang="es-MX" b="1" dirty="0">
              <a:solidFill>
                <a:srgbClr val="0070C0"/>
              </a:solidFill>
            </a:endParaRPr>
          </a:p>
        </p:txBody>
      </p:sp>
      <p:sp>
        <p:nvSpPr>
          <p:cNvPr id="3" name="2 Marcador de contenido"/>
          <p:cNvSpPr>
            <a:spLocks noGrp="1"/>
          </p:cNvSpPr>
          <p:nvPr>
            <p:ph sz="quarter" idx="1"/>
          </p:nvPr>
        </p:nvSpPr>
        <p:spPr>
          <a:xfrm>
            <a:off x="251520" y="1599056"/>
            <a:ext cx="8662736" cy="4710264"/>
          </a:xfrm>
        </p:spPr>
        <p:txBody>
          <a:bodyPr>
            <a:normAutofit/>
          </a:bodyPr>
          <a:lstStyle/>
          <a:p>
            <a:pPr marL="0" indent="0" algn="just">
              <a:buNone/>
            </a:pPr>
            <a:r>
              <a:rPr lang="es-MX" sz="2400" dirty="0" smtClean="0"/>
              <a:t>Principalmente son tres instituciones jurídicas:</a:t>
            </a:r>
          </a:p>
          <a:p>
            <a:pPr marL="0" indent="0" algn="just">
              <a:buNone/>
            </a:pPr>
            <a:endParaRPr lang="es-MX" sz="2400" dirty="0" smtClean="0"/>
          </a:p>
          <a:p>
            <a:pPr marL="0" indent="0" algn="just">
              <a:buNone/>
            </a:pPr>
            <a:endParaRPr lang="es-MX" sz="2400" dirty="0"/>
          </a:p>
          <a:p>
            <a:pPr marL="0" indent="0" algn="just">
              <a:buNone/>
            </a:pPr>
            <a:r>
              <a:rPr lang="es-MX" sz="2400" b="1" dirty="0" smtClean="0">
                <a:solidFill>
                  <a:srgbClr val="002060"/>
                </a:solidFill>
              </a:rPr>
              <a:t>1-El matrimonio.</a:t>
            </a:r>
          </a:p>
          <a:p>
            <a:pPr marL="0" indent="0" algn="just">
              <a:buNone/>
            </a:pPr>
            <a:r>
              <a:rPr lang="es-MX" sz="2400" b="1" dirty="0" smtClean="0">
                <a:solidFill>
                  <a:srgbClr val="002060"/>
                </a:solidFill>
              </a:rPr>
              <a:t>2-El concubinato.</a:t>
            </a:r>
          </a:p>
          <a:p>
            <a:pPr marL="0" indent="0" algn="just">
              <a:buNone/>
            </a:pPr>
            <a:r>
              <a:rPr lang="es-MX" sz="2400" b="1" dirty="0" smtClean="0">
                <a:solidFill>
                  <a:srgbClr val="002060"/>
                </a:solidFill>
              </a:rPr>
              <a:t>3-La filiación.</a:t>
            </a:r>
          </a:p>
          <a:p>
            <a:pPr marL="0" indent="0" algn="just">
              <a:buNone/>
            </a:pPr>
            <a:endParaRPr lang="es-MX" sz="3200" dirty="0"/>
          </a:p>
          <a:p>
            <a:pPr marL="0" indent="0" algn="just">
              <a:buNone/>
            </a:pPr>
            <a:r>
              <a:rPr lang="es-MX" sz="2400" dirty="0" smtClean="0"/>
              <a:t>*La falta de descendientes origina otra institución: </a:t>
            </a:r>
            <a:r>
              <a:rPr lang="es-MX" sz="2400" b="1" dirty="0" smtClean="0"/>
              <a:t>Adopción</a:t>
            </a:r>
            <a:r>
              <a:rPr lang="es-MX" sz="2400" dirty="0" smtClean="0"/>
              <a:t>.</a:t>
            </a:r>
          </a:p>
          <a:p>
            <a:pPr marL="0" indent="0" algn="just">
              <a:buNone/>
            </a:pPr>
            <a:r>
              <a:rPr lang="es-MX" sz="2400" dirty="0" smtClean="0"/>
              <a:t>*Además el derecho familiar regula la tutela, el patrimonio familiar y en gran medida las </a:t>
            </a:r>
            <a:r>
              <a:rPr lang="es-MX" sz="2400" dirty="0"/>
              <a:t>sucesiones</a:t>
            </a:r>
            <a:r>
              <a:rPr lang="es-MX" sz="2400" dirty="0" smtClean="0"/>
              <a:t>.</a:t>
            </a:r>
          </a:p>
          <a:p>
            <a:pPr marL="0" indent="0" algn="just">
              <a:buNone/>
            </a:pPr>
            <a:endParaRPr lang="es-MX" sz="2400" dirty="0" smtClean="0"/>
          </a:p>
          <a:p>
            <a:pPr marL="0" indent="0" algn="just">
              <a:buNone/>
            </a:pPr>
            <a:endParaRPr lang="es-MX" sz="2400"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283180"/>
            <a:ext cx="3547095" cy="2153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0551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60648"/>
            <a:ext cx="8534400" cy="758952"/>
          </a:xfrm>
        </p:spPr>
        <p:txBody>
          <a:bodyPr>
            <a:normAutofit/>
          </a:bodyPr>
          <a:lstStyle/>
          <a:p>
            <a:pPr algn="l"/>
            <a:r>
              <a:rPr lang="es-MX" sz="3200" b="1" dirty="0" smtClean="0">
                <a:solidFill>
                  <a:srgbClr val="0070C0"/>
                </a:solidFill>
              </a:rPr>
              <a:t>Protección contra la violencia familiar. </a:t>
            </a:r>
            <a:endParaRPr lang="es-MX" sz="3200" b="1" dirty="0">
              <a:solidFill>
                <a:srgbClr val="0070C0"/>
              </a:solidFill>
            </a:endParaRPr>
          </a:p>
        </p:txBody>
      </p:sp>
      <p:sp>
        <p:nvSpPr>
          <p:cNvPr id="3" name="2 Marcador de contenido"/>
          <p:cNvSpPr>
            <a:spLocks noGrp="1"/>
          </p:cNvSpPr>
          <p:nvPr>
            <p:ph sz="quarter" idx="1"/>
          </p:nvPr>
        </p:nvSpPr>
        <p:spPr>
          <a:xfrm>
            <a:off x="2836832" y="1809328"/>
            <a:ext cx="6199664" cy="4499992"/>
          </a:xfrm>
        </p:spPr>
        <p:txBody>
          <a:bodyPr>
            <a:normAutofit/>
          </a:bodyPr>
          <a:lstStyle/>
          <a:p>
            <a:pPr marL="0" indent="0" algn="just">
              <a:buNone/>
            </a:pPr>
            <a:endParaRPr lang="es-MX" sz="2400" dirty="0" smtClean="0"/>
          </a:p>
          <a:p>
            <a:pPr marL="0" indent="0" algn="just">
              <a:buNone/>
            </a:pPr>
            <a:r>
              <a:rPr lang="es-MX" sz="2600" dirty="0" smtClean="0"/>
              <a:t>Son los mecanismos legales creados por el Estado para proteger a todos los miembros de la familia, especialmente a mujeres, niños, niñas y adolecentes, (Sin menoscabar los derechos del varón)  del uso de la violencia dentro del seno familiar. </a:t>
            </a:r>
          </a:p>
          <a:p>
            <a:pPr marL="0" indent="0" algn="just">
              <a:buNone/>
            </a:pPr>
            <a:endParaRPr lang="es-MX" sz="2600" dirty="0"/>
          </a:p>
          <a:p>
            <a:pPr marL="0" indent="0" algn="just">
              <a:buNone/>
            </a:pPr>
            <a:endParaRPr lang="es-MX" dirty="0"/>
          </a:p>
          <a:p>
            <a:pPr marL="0" indent="0" algn="just">
              <a:buNone/>
            </a:pPr>
            <a:endParaRPr lang="es-MX" dirty="0"/>
          </a:p>
        </p:txBody>
      </p:sp>
      <p:pic>
        <p:nvPicPr>
          <p:cNvPr id="276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151112"/>
            <a:ext cx="2447156" cy="329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4647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2352" y="260648"/>
            <a:ext cx="8836152" cy="758952"/>
          </a:xfrm>
        </p:spPr>
        <p:txBody>
          <a:bodyPr>
            <a:noAutofit/>
          </a:bodyPr>
          <a:lstStyle/>
          <a:p>
            <a:pPr algn="l"/>
            <a:r>
              <a:rPr lang="es-MX" b="1" dirty="0">
                <a:solidFill>
                  <a:srgbClr val="0070C0"/>
                </a:solidFill>
              </a:rPr>
              <a:t>P</a:t>
            </a:r>
            <a:r>
              <a:rPr lang="es-MX" b="1" dirty="0" smtClean="0">
                <a:solidFill>
                  <a:srgbClr val="0070C0"/>
                </a:solidFill>
              </a:rPr>
              <a:t>rotección contra la violencia familiar. </a:t>
            </a:r>
            <a:endParaRPr lang="es-MX" b="1" dirty="0">
              <a:solidFill>
                <a:srgbClr val="0070C0"/>
              </a:solidFill>
            </a:endParaRPr>
          </a:p>
        </p:txBody>
      </p:sp>
      <p:sp>
        <p:nvSpPr>
          <p:cNvPr id="3" name="2 Marcador de contenido"/>
          <p:cNvSpPr>
            <a:spLocks noGrp="1"/>
          </p:cNvSpPr>
          <p:nvPr>
            <p:ph sz="quarter" idx="1"/>
          </p:nvPr>
        </p:nvSpPr>
        <p:spPr>
          <a:xfrm>
            <a:off x="107504" y="5013176"/>
            <a:ext cx="8935968" cy="1073620"/>
          </a:xfrm>
        </p:spPr>
        <p:txBody>
          <a:bodyPr>
            <a:noAutofit/>
          </a:bodyPr>
          <a:lstStyle/>
          <a:p>
            <a:pPr marL="0" indent="0" algn="just">
              <a:buNone/>
            </a:pPr>
            <a:r>
              <a:rPr lang="es-MX" sz="2800" dirty="0" smtClean="0"/>
              <a:t>Lo anterior  mediante un  procedimiento especial contemplado en nuestra legislación civil denominado:</a:t>
            </a:r>
          </a:p>
          <a:p>
            <a:pPr marL="0" indent="0" algn="just">
              <a:buNone/>
            </a:pPr>
            <a:endParaRPr lang="es-MX" sz="2800" dirty="0"/>
          </a:p>
          <a:p>
            <a:pPr marL="0" indent="0" algn="just">
              <a:buNone/>
            </a:pPr>
            <a:endParaRPr lang="es-MX" sz="2800"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556793"/>
            <a:ext cx="3672408"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9071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4624"/>
            <a:ext cx="9143999" cy="1080120"/>
          </a:xfrm>
        </p:spPr>
        <p:txBody>
          <a:bodyPr>
            <a:normAutofit fontScale="90000"/>
          </a:bodyPr>
          <a:lstStyle/>
          <a:p>
            <a:pPr marL="0" indent="0"/>
            <a:r>
              <a:rPr lang="es-MX" b="1" dirty="0" smtClean="0">
                <a:solidFill>
                  <a:srgbClr val="0070C0"/>
                </a:solidFill>
              </a:rPr>
              <a:t>De </a:t>
            </a:r>
            <a:r>
              <a:rPr lang="es-MX" b="1" dirty="0">
                <a:solidFill>
                  <a:srgbClr val="0070C0"/>
                </a:solidFill>
              </a:rPr>
              <a:t>la Protección contra la Violencia </a:t>
            </a:r>
            <a:r>
              <a:rPr lang="es-MX" b="1" dirty="0" smtClean="0">
                <a:solidFill>
                  <a:srgbClr val="0070C0"/>
                </a:solidFill>
              </a:rPr>
              <a:t>Familiar</a:t>
            </a:r>
            <a:r>
              <a:rPr lang="es-MX" dirty="0" smtClean="0">
                <a:solidFill>
                  <a:srgbClr val="0070C0"/>
                </a:solidFill>
              </a:rPr>
              <a:t/>
            </a:r>
            <a:br>
              <a:rPr lang="es-MX" dirty="0" smtClean="0">
                <a:solidFill>
                  <a:srgbClr val="0070C0"/>
                </a:solidFill>
              </a:rPr>
            </a:br>
            <a:r>
              <a:rPr lang="es-MX" sz="3200" dirty="0" smtClean="0">
                <a:solidFill>
                  <a:srgbClr val="0070C0"/>
                </a:solidFill>
              </a:rPr>
              <a:t> </a:t>
            </a:r>
            <a:r>
              <a:rPr lang="es-MX" sz="2200" dirty="0">
                <a:solidFill>
                  <a:srgbClr val="0070C0"/>
                </a:solidFill>
              </a:rPr>
              <a:t>TITULO DECIMO SEGUNDO</a:t>
            </a:r>
            <a:endParaRPr lang="es-MX" sz="2200" b="1" dirty="0">
              <a:solidFill>
                <a:srgbClr val="0070C0"/>
              </a:solidFill>
            </a:endParaRPr>
          </a:p>
        </p:txBody>
      </p:sp>
      <p:sp>
        <p:nvSpPr>
          <p:cNvPr id="3" name="2 Marcador de contenido"/>
          <p:cNvSpPr>
            <a:spLocks noGrp="1"/>
          </p:cNvSpPr>
          <p:nvPr>
            <p:ph sz="quarter" idx="1"/>
          </p:nvPr>
        </p:nvSpPr>
        <p:spPr>
          <a:xfrm>
            <a:off x="179512" y="1556792"/>
            <a:ext cx="8784976" cy="5184576"/>
          </a:xfrm>
        </p:spPr>
        <p:txBody>
          <a:bodyPr>
            <a:normAutofit/>
          </a:bodyPr>
          <a:lstStyle/>
          <a:p>
            <a:pPr marL="0" indent="0" algn="just">
              <a:buNone/>
            </a:pPr>
            <a:r>
              <a:rPr lang="es-MX" dirty="0" smtClean="0"/>
              <a:t>Regulado por los artículos 4.396-4.402</a:t>
            </a:r>
          </a:p>
          <a:p>
            <a:pPr marL="0" indent="0" algn="just">
              <a:buNone/>
            </a:pPr>
            <a:r>
              <a:rPr lang="es-MX" dirty="0" smtClean="0"/>
              <a:t>del Código Civil del Estado de México.</a:t>
            </a:r>
          </a:p>
          <a:p>
            <a:pPr marL="0" indent="0" algn="just">
              <a:buNone/>
            </a:pPr>
            <a:endParaRPr lang="es-MX" dirty="0"/>
          </a:p>
          <a:p>
            <a:pPr marL="0" indent="0" algn="just">
              <a:buNone/>
            </a:pPr>
            <a:endParaRPr lang="es-MX" dirty="0">
              <a:solidFill>
                <a:srgbClr val="FF0000"/>
              </a:solidFill>
            </a:endParaRPr>
          </a:p>
          <a:p>
            <a:pPr marL="0" indent="0" algn="just">
              <a:buNone/>
            </a:pPr>
            <a:r>
              <a:rPr lang="es-MX" dirty="0">
                <a:solidFill>
                  <a:srgbClr val="002060"/>
                </a:solidFill>
              </a:rPr>
              <a:t> </a:t>
            </a:r>
          </a:p>
          <a:p>
            <a:pPr marL="0" indent="0" algn="just">
              <a:buNone/>
            </a:pPr>
            <a:endParaRPr lang="es-MX" dirty="0" smtClean="0">
              <a:solidFill>
                <a:srgbClr val="002060"/>
              </a:solidFill>
            </a:endParaRPr>
          </a:p>
          <a:p>
            <a:pPr marL="0" indent="0" algn="just">
              <a:buNone/>
            </a:pPr>
            <a:r>
              <a:rPr lang="es-MX" dirty="0" smtClean="0">
                <a:solidFill>
                  <a:srgbClr val="002060"/>
                </a:solidFill>
              </a:rPr>
              <a:t>«Artículo </a:t>
            </a:r>
            <a:r>
              <a:rPr lang="es-MX" dirty="0">
                <a:solidFill>
                  <a:srgbClr val="002060"/>
                </a:solidFill>
              </a:rPr>
              <a:t>4.396.- Toda persona que sufriese violencia familiar por parte de alguno de los integrantes del grupo familiar, podrá interponer demanda de estos hechos ante el Juez de Primera </a:t>
            </a:r>
            <a:r>
              <a:rPr lang="es-MX" dirty="0" smtClean="0">
                <a:solidFill>
                  <a:srgbClr val="002060"/>
                </a:solidFill>
              </a:rPr>
              <a:t>Instancia…»</a:t>
            </a:r>
            <a:endParaRPr lang="es-MX" dirty="0"/>
          </a:p>
        </p:txBody>
      </p:sp>
      <p:pic>
        <p:nvPicPr>
          <p:cNvPr id="266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412776"/>
            <a:ext cx="2520280"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6722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72008" y="188641"/>
            <a:ext cx="5565552" cy="6480448"/>
          </a:xfrm>
        </p:spPr>
        <p:txBody>
          <a:bodyPr>
            <a:normAutofit/>
          </a:bodyPr>
          <a:lstStyle/>
          <a:p>
            <a:pPr marL="0" indent="0" algn="just">
              <a:buNone/>
            </a:pPr>
            <a:r>
              <a:rPr lang="es-MX" dirty="0"/>
              <a:t> </a:t>
            </a:r>
          </a:p>
          <a:p>
            <a:pPr marL="0" indent="0" algn="just">
              <a:buNone/>
            </a:pPr>
            <a:endParaRPr lang="es-MX" b="1" dirty="0" smtClean="0">
              <a:solidFill>
                <a:srgbClr val="0070C0"/>
              </a:solidFill>
            </a:endParaRPr>
          </a:p>
          <a:p>
            <a:pPr marL="0" indent="0" algn="just">
              <a:buNone/>
            </a:pPr>
            <a:endParaRPr lang="es-MX" b="1" dirty="0">
              <a:solidFill>
                <a:srgbClr val="0070C0"/>
              </a:solidFill>
            </a:endParaRPr>
          </a:p>
          <a:p>
            <a:pPr marL="0" indent="0" algn="just">
              <a:buNone/>
            </a:pPr>
            <a:r>
              <a:rPr lang="es-MX" b="1" dirty="0" smtClean="0">
                <a:solidFill>
                  <a:srgbClr val="0070C0"/>
                </a:solidFill>
              </a:rPr>
              <a:t>¿Qué es la violencia familiar?</a:t>
            </a:r>
          </a:p>
          <a:p>
            <a:pPr marL="0" indent="0" algn="just">
              <a:buNone/>
            </a:pPr>
            <a:endParaRPr lang="es-MX" dirty="0">
              <a:solidFill>
                <a:srgbClr val="002060"/>
              </a:solidFill>
            </a:endParaRPr>
          </a:p>
          <a:p>
            <a:pPr marL="0" indent="0" algn="just">
              <a:buNone/>
            </a:pPr>
            <a:r>
              <a:rPr lang="es-MX" b="1" dirty="0" smtClean="0">
                <a:solidFill>
                  <a:srgbClr val="0070C0"/>
                </a:solidFill>
              </a:rPr>
              <a:t>Violencia </a:t>
            </a:r>
            <a:r>
              <a:rPr lang="es-MX" b="1" dirty="0">
                <a:solidFill>
                  <a:srgbClr val="0070C0"/>
                </a:solidFill>
              </a:rPr>
              <a:t>familiar:</a:t>
            </a:r>
            <a:r>
              <a:rPr lang="es-MX" dirty="0">
                <a:solidFill>
                  <a:srgbClr val="FF0000"/>
                </a:solidFill>
              </a:rPr>
              <a:t> </a:t>
            </a:r>
            <a:r>
              <a:rPr lang="es-MX" dirty="0">
                <a:solidFill>
                  <a:srgbClr val="002060"/>
                </a:solidFill>
              </a:rPr>
              <a:t>Toda acción, omisión o abuso, que afecte la integridad física, psicológica, moral, sexual, patrimonial y/o la libertad de una persona en el ámbito del grupo </a:t>
            </a:r>
            <a:r>
              <a:rPr lang="es-MX" dirty="0" smtClean="0">
                <a:solidFill>
                  <a:srgbClr val="002060"/>
                </a:solidFill>
              </a:rPr>
              <a:t>familiar</a:t>
            </a:r>
            <a:endParaRPr lang="es-MX" dirty="0">
              <a:solidFill>
                <a:srgbClr val="002060"/>
              </a:solidFill>
            </a:endParaRP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76672"/>
            <a:ext cx="3096344"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7560" y="3140968"/>
            <a:ext cx="3110903"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4910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374799"/>
            <a:ext cx="7772400" cy="1470025"/>
          </a:xfrm>
        </p:spPr>
        <p:txBody>
          <a:bodyPr/>
          <a:lstStyle/>
          <a:p>
            <a:r>
              <a:rPr lang="es-MX" b="1" dirty="0" smtClean="0">
                <a:solidFill>
                  <a:srgbClr val="0070C0"/>
                </a:solidFill>
              </a:rPr>
              <a:t>Unidad de Competencia I</a:t>
            </a:r>
            <a:endParaRPr lang="es-ES" b="1" dirty="0">
              <a:solidFill>
                <a:srgbClr val="0070C0"/>
              </a:solidFill>
            </a:endParaRPr>
          </a:p>
        </p:txBody>
      </p:sp>
      <p:sp>
        <p:nvSpPr>
          <p:cNvPr id="6" name="4 Subtítulo"/>
          <p:cNvSpPr txBox="1">
            <a:spLocks/>
          </p:cNvSpPr>
          <p:nvPr/>
        </p:nvSpPr>
        <p:spPr>
          <a:xfrm>
            <a:off x="899592" y="3742184"/>
            <a:ext cx="7632848" cy="1703040"/>
          </a:xfrm>
          <a:prstGeom prst="rect">
            <a:avLst/>
          </a:prstGeom>
        </p:spPr>
        <p:txBody>
          <a:bodyPr vert="horz">
            <a:normAutofit/>
          </a:bodyPr>
          <a:lstStyle>
            <a:lvl1pPr marL="0" indent="0" algn="ctr" rtl="0" eaLnBrk="1" latinLnBrk="0" hangingPunct="1">
              <a:spcBef>
                <a:spcPct val="20000"/>
              </a:spcBef>
              <a:buClr>
                <a:schemeClr val="accent1"/>
              </a:buClr>
              <a:buSzPct val="85000"/>
              <a:buFont typeface="Wingdings 2"/>
              <a:buNone/>
              <a:defRPr kumimoji="0" sz="1600" b="1" kern="1200" cap="all" spc="250" baseline="0">
                <a:solidFill>
                  <a:schemeClr val="tx2"/>
                </a:solidFill>
                <a:latin typeface="+mn-lt"/>
                <a:ea typeface="+mn-ea"/>
                <a:cs typeface="+mn-cs"/>
              </a:defRPr>
            </a:lvl1pPr>
            <a:lvl2pPr marL="457200" indent="0" algn="ctr" rtl="0" eaLnBrk="1" latinLnBrk="0" hangingPunct="1">
              <a:spcBef>
                <a:spcPct val="20000"/>
              </a:spcBef>
              <a:buClr>
                <a:schemeClr val="accent2"/>
              </a:buClr>
              <a:buSzPct val="70000"/>
              <a:buFont typeface="Wingdings"/>
              <a:buNone/>
              <a:defRPr kumimoji="0" sz="2200" kern="1200">
                <a:solidFill>
                  <a:schemeClr val="tx2"/>
                </a:solidFill>
                <a:latin typeface="+mn-lt"/>
                <a:ea typeface="+mn-ea"/>
                <a:cs typeface="+mn-cs"/>
              </a:defRPr>
            </a:lvl2pPr>
            <a:lvl3pPr marL="914400" indent="0" algn="ctr" rtl="0" eaLnBrk="1" latinLnBrk="0" hangingPunct="1">
              <a:spcBef>
                <a:spcPct val="20000"/>
              </a:spcBef>
              <a:buClr>
                <a:schemeClr val="accent3"/>
              </a:buClr>
              <a:buSzPct val="75000"/>
              <a:buFont typeface="Wingdings 2"/>
              <a:buNone/>
              <a:defRPr kumimoji="0" sz="2000" kern="1200">
                <a:solidFill>
                  <a:schemeClr val="tx1"/>
                </a:solidFill>
                <a:latin typeface="+mn-lt"/>
                <a:ea typeface="+mn-ea"/>
                <a:cs typeface="+mn-cs"/>
              </a:defRPr>
            </a:lvl3pPr>
            <a:lvl4pPr marL="1371600" indent="0" algn="ctr" rtl="0" eaLnBrk="1" latinLnBrk="0" hangingPunct="1">
              <a:spcBef>
                <a:spcPct val="20000"/>
              </a:spcBef>
              <a:buClr>
                <a:schemeClr val="accent4"/>
              </a:buClr>
              <a:buSzPct val="70000"/>
              <a:buFont typeface="Wingdings"/>
              <a:buNone/>
              <a:defRPr kumimoji="0" sz="2000" kern="1200">
                <a:solidFill>
                  <a:schemeClr val="tx2"/>
                </a:solidFill>
                <a:latin typeface="+mn-lt"/>
                <a:ea typeface="+mn-ea"/>
                <a:cs typeface="+mn-cs"/>
              </a:defRPr>
            </a:lvl4pPr>
            <a:lvl5pPr marL="1828800" indent="0" algn="ctr" rtl="0" eaLnBrk="1" latinLnBrk="0" hangingPunct="1">
              <a:spcBef>
                <a:spcPct val="20000"/>
              </a:spcBef>
              <a:buClr>
                <a:schemeClr val="accent5"/>
              </a:buClr>
              <a:buFontTx/>
              <a:buNone/>
              <a:defRPr kumimoji="0" sz="1800" kern="1200">
                <a:solidFill>
                  <a:schemeClr val="tx1"/>
                </a:solidFill>
                <a:latin typeface="+mn-lt"/>
                <a:ea typeface="+mn-ea"/>
                <a:cs typeface="+mn-cs"/>
              </a:defRPr>
            </a:lvl5pPr>
            <a:lvl6pPr marL="2286000" indent="0" algn="ctr" rtl="0" eaLnBrk="1" latinLnBrk="0" hangingPunct="1">
              <a:spcBef>
                <a:spcPct val="20000"/>
              </a:spcBef>
              <a:buClr>
                <a:schemeClr val="accent6"/>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shade val="75000"/>
                </a:schemeClr>
              </a:buClr>
              <a:buSzPct val="90000"/>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4">
                  <a:shade val="75000"/>
                </a:schemeClr>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2">
                  <a:shade val="75000"/>
                </a:schemeClr>
              </a:buClr>
              <a:buSzPct val="90000"/>
              <a:buNone/>
              <a:defRPr kumimoji="0" sz="1400" kern="1200" cap="all" baseline="0">
                <a:solidFill>
                  <a:schemeClr val="tx1"/>
                </a:solidFill>
                <a:latin typeface="+mn-lt"/>
                <a:ea typeface="+mn-ea"/>
                <a:cs typeface="+mn-cs"/>
              </a:defRPr>
            </a:lvl9pPr>
          </a:lstStyle>
          <a:p>
            <a:r>
              <a:rPr lang="es-MX" sz="4400" cap="none" dirty="0">
                <a:solidFill>
                  <a:srgbClr val="002060"/>
                </a:solidFill>
              </a:rPr>
              <a:t>L</a:t>
            </a:r>
            <a:r>
              <a:rPr lang="es-MX" sz="4400" cap="none" dirty="0" smtClean="0">
                <a:solidFill>
                  <a:srgbClr val="002060"/>
                </a:solidFill>
              </a:rPr>
              <a:t>a familia como pilar social</a:t>
            </a:r>
            <a:endParaRPr lang="es-ES" sz="4400" cap="none" dirty="0">
              <a:solidFill>
                <a:srgbClr val="002060"/>
              </a:solidFill>
            </a:endParaRPr>
          </a:p>
        </p:txBody>
      </p:sp>
    </p:spTree>
    <p:extLst>
      <p:ext uri="{BB962C8B-B14F-4D97-AF65-F5344CB8AC3E}">
        <p14:creationId xmlns:p14="http://schemas.microsoft.com/office/powerpoint/2010/main" val="19681505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28600"/>
            <a:ext cx="8928992" cy="758952"/>
          </a:xfrm>
        </p:spPr>
        <p:txBody>
          <a:bodyPr>
            <a:normAutofit/>
          </a:bodyPr>
          <a:lstStyle/>
          <a:p>
            <a:r>
              <a:rPr lang="es-MX" sz="2900" b="1" dirty="0" smtClean="0">
                <a:solidFill>
                  <a:srgbClr val="0070C0"/>
                </a:solidFill>
              </a:rPr>
              <a:t>¿Quiénes intervienen en la violencia familiar?</a:t>
            </a:r>
            <a:endParaRPr lang="es-MX" sz="2900" b="1" dirty="0">
              <a:solidFill>
                <a:srgbClr val="0070C0"/>
              </a:solidFill>
            </a:endParaRP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907530978"/>
              </p:ext>
            </p:extLst>
          </p:nvPr>
        </p:nvGraphicFramePr>
        <p:xfrm>
          <a:off x="301752" y="1527048"/>
          <a:ext cx="8590728" cy="5070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83480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4067944" y="188641"/>
            <a:ext cx="4896544" cy="6480448"/>
          </a:xfrm>
        </p:spPr>
        <p:txBody>
          <a:bodyPr>
            <a:normAutofit/>
          </a:bodyPr>
          <a:lstStyle/>
          <a:p>
            <a:pPr marL="0" indent="0" algn="just">
              <a:buNone/>
            </a:pPr>
            <a:endParaRPr lang="es-MX" dirty="0" smtClean="0">
              <a:solidFill>
                <a:srgbClr val="FF0000"/>
              </a:solidFill>
            </a:endParaRPr>
          </a:p>
          <a:p>
            <a:pPr marL="0" indent="0" algn="just">
              <a:buNone/>
            </a:pPr>
            <a:endParaRPr lang="es-MX" dirty="0">
              <a:solidFill>
                <a:srgbClr val="FF0000"/>
              </a:solidFill>
            </a:endParaRPr>
          </a:p>
          <a:p>
            <a:pPr marL="0" indent="0" algn="just">
              <a:buNone/>
            </a:pPr>
            <a:endParaRPr lang="es-MX" dirty="0" smtClean="0">
              <a:solidFill>
                <a:srgbClr val="FF0000"/>
              </a:solidFill>
            </a:endParaRPr>
          </a:p>
          <a:p>
            <a:pPr marL="0" indent="0" algn="just">
              <a:buNone/>
            </a:pPr>
            <a:r>
              <a:rPr lang="es-MX" b="1" dirty="0" smtClean="0">
                <a:solidFill>
                  <a:srgbClr val="0070C0"/>
                </a:solidFill>
              </a:rPr>
              <a:t>Grupo </a:t>
            </a:r>
            <a:r>
              <a:rPr lang="es-MX" b="1" dirty="0">
                <a:solidFill>
                  <a:srgbClr val="0070C0"/>
                </a:solidFill>
              </a:rPr>
              <a:t>familiar: </a:t>
            </a:r>
            <a:r>
              <a:rPr lang="es-MX" dirty="0">
                <a:solidFill>
                  <a:srgbClr val="002060"/>
                </a:solidFill>
              </a:rPr>
              <a:t>Conjunto de personas vinculadas por relaciones de: intimidad, mutua consideración y apoyo, parentesco, filiación o convivencia fraterna; o bien, tengan alguna relación conyugal o de concubinato;</a:t>
            </a:r>
          </a:p>
          <a:p>
            <a:pPr marL="0" indent="0" algn="just">
              <a:buNone/>
            </a:pPr>
            <a:r>
              <a:rPr lang="es-MX" dirty="0">
                <a:solidFill>
                  <a:srgbClr val="002060"/>
                </a:solidFill>
              </a:rPr>
              <a:t> </a:t>
            </a:r>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957783"/>
            <a:ext cx="3800475" cy="4775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84029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72008" y="188641"/>
            <a:ext cx="4860032" cy="6480448"/>
          </a:xfrm>
        </p:spPr>
        <p:txBody>
          <a:bodyPr>
            <a:normAutofit/>
          </a:bodyPr>
          <a:lstStyle/>
          <a:p>
            <a:pPr marL="0" indent="0" algn="just">
              <a:buNone/>
            </a:pPr>
            <a:endParaRPr lang="es-MX" dirty="0" smtClean="0">
              <a:solidFill>
                <a:srgbClr val="FF0000"/>
              </a:solidFill>
            </a:endParaRPr>
          </a:p>
          <a:p>
            <a:pPr marL="0" indent="0" algn="just">
              <a:buNone/>
            </a:pPr>
            <a:r>
              <a:rPr lang="es-MX" b="1" dirty="0" smtClean="0">
                <a:solidFill>
                  <a:srgbClr val="0070C0"/>
                </a:solidFill>
              </a:rPr>
              <a:t>Receptor </a:t>
            </a:r>
            <a:r>
              <a:rPr lang="es-MX" b="1" dirty="0">
                <a:solidFill>
                  <a:srgbClr val="0070C0"/>
                </a:solidFill>
              </a:rPr>
              <a:t>de Violencia: </a:t>
            </a:r>
            <a:r>
              <a:rPr lang="es-MX" dirty="0">
                <a:solidFill>
                  <a:srgbClr val="002060"/>
                </a:solidFill>
              </a:rPr>
              <a:t>Persona que sufre el maltrato físico, psicológico, sexual y/o daño </a:t>
            </a:r>
            <a:r>
              <a:rPr lang="es-MX" dirty="0" smtClean="0">
                <a:solidFill>
                  <a:srgbClr val="002060"/>
                </a:solidFill>
              </a:rPr>
              <a:t>patrimonial;</a:t>
            </a:r>
          </a:p>
          <a:p>
            <a:pPr marL="0" indent="0" algn="just">
              <a:buNone/>
            </a:pPr>
            <a:endParaRPr lang="es-MX" dirty="0" smtClean="0">
              <a:solidFill>
                <a:srgbClr val="002060"/>
              </a:solidFill>
            </a:endParaRPr>
          </a:p>
          <a:p>
            <a:pPr marL="0" indent="0" algn="just">
              <a:buNone/>
            </a:pPr>
            <a:r>
              <a:rPr lang="es-MX" dirty="0" smtClean="0">
                <a:solidFill>
                  <a:srgbClr val="002060"/>
                </a:solidFill>
              </a:rPr>
              <a:t> </a:t>
            </a:r>
          </a:p>
          <a:p>
            <a:pPr marL="0" indent="0" algn="just">
              <a:buNone/>
            </a:pPr>
            <a:r>
              <a:rPr lang="es-MX" b="1" dirty="0" smtClean="0">
                <a:solidFill>
                  <a:srgbClr val="0070C0"/>
                </a:solidFill>
              </a:rPr>
              <a:t>Generador de violencia: </a:t>
            </a:r>
            <a:r>
              <a:rPr lang="es-MX" dirty="0" smtClean="0">
                <a:solidFill>
                  <a:srgbClr val="002060"/>
                </a:solidFill>
              </a:rPr>
              <a:t>Persona que a través de su acción, omisión o abuso lesiona los derechos de los miembros del grupo familiar;</a:t>
            </a:r>
          </a:p>
          <a:p>
            <a:pPr marL="0" indent="0" algn="just">
              <a:buNone/>
            </a:pPr>
            <a:endParaRPr lang="es-MX" dirty="0">
              <a:solidFill>
                <a:srgbClr val="002060"/>
              </a:solidFill>
            </a:endParaRP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5903" y="796677"/>
            <a:ext cx="2628899"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5903" y="3645024"/>
            <a:ext cx="2628900"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60127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smtClean="0">
                <a:solidFill>
                  <a:srgbClr val="0070C0"/>
                </a:solidFill>
              </a:rPr>
              <a:t>Tipos de Violencia Familiar </a:t>
            </a:r>
            <a:r>
              <a:rPr lang="es-MX" sz="2000" b="1" dirty="0" smtClean="0">
                <a:solidFill>
                  <a:srgbClr val="0070C0"/>
                </a:solidFill>
              </a:rPr>
              <a:t>(Código Civil)</a:t>
            </a:r>
            <a:endParaRPr lang="es-MX" sz="2000" b="1" dirty="0">
              <a:solidFill>
                <a:srgbClr val="0070C0"/>
              </a:solidFill>
            </a:endParaRPr>
          </a:p>
        </p:txBody>
      </p:sp>
      <p:graphicFrame>
        <p:nvGraphicFramePr>
          <p:cNvPr id="8" name="7 Diagrama"/>
          <p:cNvGraphicFramePr/>
          <p:nvPr>
            <p:extLst>
              <p:ext uri="{D42A27DB-BD31-4B8C-83A1-F6EECF244321}">
                <p14:modId xmlns:p14="http://schemas.microsoft.com/office/powerpoint/2010/main" val="4152687451"/>
              </p:ext>
            </p:extLst>
          </p:nvPr>
        </p:nvGraphicFramePr>
        <p:xfrm>
          <a:off x="179512" y="1484784"/>
          <a:ext cx="8784976"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84894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72008" y="188641"/>
            <a:ext cx="6228184" cy="6480448"/>
          </a:xfrm>
        </p:spPr>
        <p:txBody>
          <a:bodyPr>
            <a:normAutofit/>
          </a:bodyPr>
          <a:lstStyle/>
          <a:p>
            <a:pPr marL="0" indent="0" algn="just">
              <a:buNone/>
            </a:pPr>
            <a:r>
              <a:rPr lang="es-MX" sz="2400" dirty="0"/>
              <a:t> </a:t>
            </a:r>
          </a:p>
          <a:p>
            <a:pPr marL="0" indent="0" algn="just">
              <a:buNone/>
            </a:pPr>
            <a:r>
              <a:rPr lang="es-MX" sz="2400" dirty="0">
                <a:solidFill>
                  <a:srgbClr val="002060"/>
                </a:solidFill>
              </a:rPr>
              <a:t> </a:t>
            </a:r>
            <a:endParaRPr lang="es-MX" sz="2400" dirty="0" smtClean="0">
              <a:solidFill>
                <a:srgbClr val="002060"/>
              </a:solidFill>
            </a:endParaRPr>
          </a:p>
          <a:p>
            <a:pPr marL="0" indent="0" algn="just">
              <a:buNone/>
            </a:pPr>
            <a:endParaRPr lang="es-MX" sz="2400" dirty="0">
              <a:solidFill>
                <a:srgbClr val="002060"/>
              </a:solidFill>
            </a:endParaRPr>
          </a:p>
          <a:p>
            <a:pPr marL="0" indent="0" algn="just">
              <a:buNone/>
            </a:pPr>
            <a:endParaRPr lang="es-MX" sz="2400" dirty="0">
              <a:solidFill>
                <a:srgbClr val="002060"/>
              </a:solidFill>
            </a:endParaRPr>
          </a:p>
          <a:p>
            <a:pPr marL="0" indent="0" algn="just">
              <a:buNone/>
            </a:pPr>
            <a:r>
              <a:rPr lang="es-MX" sz="2400" b="1" dirty="0" smtClean="0">
                <a:solidFill>
                  <a:srgbClr val="0070C0"/>
                </a:solidFill>
              </a:rPr>
              <a:t>Violencia </a:t>
            </a:r>
            <a:r>
              <a:rPr lang="es-MX" sz="2400" b="1" dirty="0">
                <a:solidFill>
                  <a:srgbClr val="0070C0"/>
                </a:solidFill>
              </a:rPr>
              <a:t>psicológica: </a:t>
            </a:r>
            <a:r>
              <a:rPr lang="es-MX" sz="2400" dirty="0">
                <a:solidFill>
                  <a:srgbClr val="002060"/>
                </a:solidFill>
              </a:rPr>
              <a:t>A</a:t>
            </a:r>
            <a:r>
              <a:rPr lang="es-MX" sz="2400" dirty="0" smtClean="0">
                <a:solidFill>
                  <a:srgbClr val="002060"/>
                </a:solidFill>
              </a:rPr>
              <a:t>cto </a:t>
            </a:r>
            <a:r>
              <a:rPr lang="es-MX" sz="2400" dirty="0">
                <a:solidFill>
                  <a:srgbClr val="002060"/>
                </a:solidFill>
              </a:rPr>
              <a:t>u omisión que dañe la estabilidad psicológica</a:t>
            </a:r>
            <a:r>
              <a:rPr lang="es-MX" sz="2400" dirty="0" smtClean="0">
                <a:solidFill>
                  <a:srgbClr val="002060"/>
                </a:solidFill>
              </a:rPr>
              <a:t>, pueden ser: </a:t>
            </a:r>
            <a:r>
              <a:rPr lang="es-MX" sz="2400" dirty="0">
                <a:solidFill>
                  <a:srgbClr val="002060"/>
                </a:solidFill>
              </a:rPr>
              <a:t>discriminación de género, negligencia, abandono, descuido reiterado, celotipia, insultos, humillaciones, devaluación, marginación, desamor, indiferencia, infidelidad, comparaciones destructivas, rechazo, restricción a la autodeterminación y </a:t>
            </a:r>
            <a:r>
              <a:rPr lang="es-MX" sz="2400" dirty="0" smtClean="0">
                <a:solidFill>
                  <a:srgbClr val="002060"/>
                </a:solidFill>
              </a:rPr>
              <a:t>amenazas.</a:t>
            </a:r>
            <a:endParaRPr lang="es-MX" sz="2400" dirty="0">
              <a:solidFill>
                <a:srgbClr val="002060"/>
              </a:solidFill>
            </a:endParaRP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607747"/>
            <a:ext cx="2281808" cy="246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3429001"/>
            <a:ext cx="2260848" cy="2948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5791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3779912" y="260920"/>
            <a:ext cx="5184576" cy="6480448"/>
          </a:xfrm>
        </p:spPr>
        <p:txBody>
          <a:bodyPr>
            <a:normAutofit/>
          </a:bodyPr>
          <a:lstStyle/>
          <a:p>
            <a:pPr marL="0" indent="0" algn="just">
              <a:buNone/>
            </a:pPr>
            <a:endParaRPr lang="es-MX" sz="2800" dirty="0" smtClean="0">
              <a:solidFill>
                <a:srgbClr val="FF0000"/>
              </a:solidFill>
            </a:endParaRPr>
          </a:p>
          <a:p>
            <a:pPr marL="0" indent="0" algn="just">
              <a:buNone/>
            </a:pPr>
            <a:endParaRPr lang="es-MX" sz="2800" dirty="0">
              <a:solidFill>
                <a:srgbClr val="FF0000"/>
              </a:solidFill>
            </a:endParaRPr>
          </a:p>
          <a:p>
            <a:pPr marL="0" indent="0" algn="just">
              <a:buNone/>
            </a:pPr>
            <a:endParaRPr lang="es-MX" sz="2800" dirty="0" smtClean="0">
              <a:solidFill>
                <a:srgbClr val="FF0000"/>
              </a:solidFill>
            </a:endParaRPr>
          </a:p>
          <a:p>
            <a:pPr marL="0" indent="0" algn="just">
              <a:buNone/>
            </a:pPr>
            <a:r>
              <a:rPr lang="es-MX" sz="2800" b="1" dirty="0" smtClean="0">
                <a:solidFill>
                  <a:srgbClr val="0070C0"/>
                </a:solidFill>
              </a:rPr>
              <a:t>Violencia </a:t>
            </a:r>
            <a:r>
              <a:rPr lang="es-MX" sz="2800" b="1" dirty="0">
                <a:solidFill>
                  <a:srgbClr val="0070C0"/>
                </a:solidFill>
              </a:rPr>
              <a:t>física:</a:t>
            </a:r>
            <a:r>
              <a:rPr lang="es-MX" sz="2800" dirty="0">
                <a:solidFill>
                  <a:srgbClr val="FF0000"/>
                </a:solidFill>
              </a:rPr>
              <a:t> </a:t>
            </a:r>
            <a:r>
              <a:rPr lang="es-MX" sz="2800" dirty="0">
                <a:solidFill>
                  <a:srgbClr val="002060"/>
                </a:solidFill>
              </a:rPr>
              <a:t>A</a:t>
            </a:r>
            <a:r>
              <a:rPr lang="es-MX" sz="2800" dirty="0" smtClean="0">
                <a:solidFill>
                  <a:srgbClr val="002060"/>
                </a:solidFill>
              </a:rPr>
              <a:t>cto </a:t>
            </a:r>
            <a:r>
              <a:rPr lang="es-MX" sz="2800" dirty="0">
                <a:solidFill>
                  <a:srgbClr val="002060"/>
                </a:solidFill>
              </a:rPr>
              <a:t>que infringe daño no accidental, usando la fuerza física o algún tipo de arma u objeto que pueda provocar o no lesiones ya sean internas, externas, o ambas.</a:t>
            </a:r>
          </a:p>
          <a:p>
            <a:pPr marL="0" indent="0" algn="just">
              <a:buNone/>
            </a:pPr>
            <a:endParaRPr lang="es-MX" sz="2800" dirty="0"/>
          </a:p>
          <a:p>
            <a:pPr marL="0" indent="0" algn="just">
              <a:buNone/>
            </a:pPr>
            <a:endParaRPr lang="es-MX" sz="2800" dirty="0">
              <a:solidFill>
                <a:srgbClr val="002060"/>
              </a:solidFill>
            </a:endParaRP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68760"/>
            <a:ext cx="3121795"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3239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72008" y="188641"/>
            <a:ext cx="5148064" cy="6480448"/>
          </a:xfrm>
        </p:spPr>
        <p:txBody>
          <a:bodyPr>
            <a:normAutofit/>
          </a:bodyPr>
          <a:lstStyle/>
          <a:p>
            <a:pPr marL="0" indent="0" algn="just">
              <a:buNone/>
            </a:pPr>
            <a:endParaRPr lang="es-MX" sz="2400" dirty="0" smtClean="0">
              <a:solidFill>
                <a:srgbClr val="FF0000"/>
              </a:solidFill>
            </a:endParaRPr>
          </a:p>
          <a:p>
            <a:pPr marL="0" indent="0" algn="just">
              <a:buNone/>
            </a:pPr>
            <a:endParaRPr lang="es-MX" sz="2400" dirty="0" smtClean="0">
              <a:solidFill>
                <a:srgbClr val="FF0000"/>
              </a:solidFill>
            </a:endParaRPr>
          </a:p>
          <a:p>
            <a:pPr marL="0" indent="0" algn="just">
              <a:buNone/>
            </a:pPr>
            <a:endParaRPr lang="es-MX" sz="2400" dirty="0">
              <a:solidFill>
                <a:srgbClr val="FF0000"/>
              </a:solidFill>
            </a:endParaRPr>
          </a:p>
          <a:p>
            <a:pPr marL="0" indent="0" algn="just">
              <a:buNone/>
            </a:pPr>
            <a:r>
              <a:rPr lang="es-MX" sz="2400" b="1" dirty="0" smtClean="0">
                <a:solidFill>
                  <a:srgbClr val="0070C0"/>
                </a:solidFill>
              </a:rPr>
              <a:t>Violencia patrimonial: </a:t>
            </a:r>
            <a:r>
              <a:rPr lang="es-MX" sz="2400" dirty="0">
                <a:solidFill>
                  <a:srgbClr val="002060"/>
                </a:solidFill>
              </a:rPr>
              <a:t>A</a:t>
            </a:r>
            <a:r>
              <a:rPr lang="es-MX" sz="2400" dirty="0" smtClean="0">
                <a:solidFill>
                  <a:srgbClr val="002060"/>
                </a:solidFill>
              </a:rPr>
              <a:t>cto </a:t>
            </a:r>
            <a:r>
              <a:rPr lang="es-MX" sz="2400" dirty="0">
                <a:solidFill>
                  <a:srgbClr val="002060"/>
                </a:solidFill>
              </a:rPr>
              <a:t>u omisión que afecta la supervivencia de la víctima. </a:t>
            </a:r>
            <a:r>
              <a:rPr lang="es-MX" sz="2400" dirty="0" smtClean="0">
                <a:solidFill>
                  <a:srgbClr val="002060"/>
                </a:solidFill>
              </a:rPr>
              <a:t>Transformación</a:t>
            </a:r>
            <a:r>
              <a:rPr lang="es-MX" sz="2400" dirty="0">
                <a:solidFill>
                  <a:srgbClr val="002060"/>
                </a:solidFill>
              </a:rPr>
              <a:t>, sustracción, destrucción, retención o distracción de objetos, documentos personales, bienes y valores, derechos patrimoniales o recursos económicos destinados a satisfacer sus </a:t>
            </a:r>
            <a:r>
              <a:rPr lang="es-MX" sz="2400" dirty="0" smtClean="0">
                <a:solidFill>
                  <a:srgbClr val="002060"/>
                </a:solidFill>
              </a:rPr>
              <a:t>necesidades.</a:t>
            </a:r>
            <a:endParaRPr lang="es-MX" dirty="0">
              <a:solidFill>
                <a:srgbClr val="002060"/>
              </a:solidFill>
            </a:endParaRP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1486956"/>
            <a:ext cx="3033540" cy="3598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9489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3923928" y="188641"/>
            <a:ext cx="5040560" cy="6480448"/>
          </a:xfrm>
        </p:spPr>
        <p:txBody>
          <a:bodyPr>
            <a:normAutofit/>
          </a:bodyPr>
          <a:lstStyle/>
          <a:p>
            <a:pPr marL="0" indent="0" algn="just">
              <a:buNone/>
            </a:pPr>
            <a:endParaRPr lang="es-MX" dirty="0" smtClean="0">
              <a:solidFill>
                <a:srgbClr val="FF0000"/>
              </a:solidFill>
            </a:endParaRPr>
          </a:p>
          <a:p>
            <a:pPr marL="0" indent="0" algn="just">
              <a:buNone/>
            </a:pPr>
            <a:endParaRPr lang="es-MX" dirty="0">
              <a:solidFill>
                <a:srgbClr val="FF0000"/>
              </a:solidFill>
            </a:endParaRPr>
          </a:p>
          <a:p>
            <a:pPr marL="0" indent="0" algn="just">
              <a:buNone/>
            </a:pPr>
            <a:r>
              <a:rPr lang="es-MX" b="1" dirty="0" smtClean="0">
                <a:solidFill>
                  <a:srgbClr val="0070C0"/>
                </a:solidFill>
              </a:rPr>
              <a:t>Violencia sexual: </a:t>
            </a:r>
            <a:r>
              <a:rPr lang="es-MX" dirty="0">
                <a:solidFill>
                  <a:srgbClr val="002060"/>
                </a:solidFill>
              </a:rPr>
              <a:t>A</a:t>
            </a:r>
            <a:r>
              <a:rPr lang="es-MX" dirty="0" smtClean="0">
                <a:solidFill>
                  <a:srgbClr val="002060"/>
                </a:solidFill>
              </a:rPr>
              <a:t>cto que degrada o daña el cuerpo y/o la sexualidad del receptor de violencia, que atenta contra su libertad, dignidad e integridad física. Es una expresión de abuso de poder que implica la supremacía del generador de violencia hacia el receptor de la violencia.</a:t>
            </a:r>
          </a:p>
          <a:p>
            <a:pPr marL="0" indent="0" algn="just">
              <a:buNone/>
            </a:pPr>
            <a:r>
              <a:rPr lang="es-MX" dirty="0" smtClean="0">
                <a:solidFill>
                  <a:srgbClr val="002060"/>
                </a:solidFill>
              </a:rPr>
              <a:t> </a:t>
            </a:r>
            <a:endParaRPr lang="es-MX" dirty="0">
              <a:solidFill>
                <a:srgbClr val="002060"/>
              </a:solidFill>
            </a:endParaRPr>
          </a:p>
          <a:p>
            <a:pPr marL="0" indent="0" algn="just">
              <a:buNone/>
            </a:pPr>
            <a:endParaRPr lang="es-MX" dirty="0">
              <a:solidFill>
                <a:srgbClr val="002060"/>
              </a:solidFill>
            </a:endParaRPr>
          </a:p>
          <a:p>
            <a:pPr marL="0" indent="0" algn="just">
              <a:buNone/>
            </a:pPr>
            <a:endParaRPr lang="es-MX" dirty="0">
              <a:solidFill>
                <a:srgbClr val="002060"/>
              </a:solidFill>
            </a:endParaRP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850" y="1556792"/>
            <a:ext cx="2780998"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745132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72008" y="188641"/>
            <a:ext cx="5220072" cy="6480448"/>
          </a:xfrm>
        </p:spPr>
        <p:txBody>
          <a:bodyPr>
            <a:normAutofit/>
          </a:bodyPr>
          <a:lstStyle/>
          <a:p>
            <a:pPr marL="0" indent="0" algn="just">
              <a:buNone/>
            </a:pPr>
            <a:endParaRPr lang="es-MX" dirty="0" smtClean="0">
              <a:solidFill>
                <a:srgbClr val="FF0000"/>
              </a:solidFill>
            </a:endParaRPr>
          </a:p>
          <a:p>
            <a:pPr marL="0" indent="0" algn="just">
              <a:buNone/>
            </a:pPr>
            <a:endParaRPr lang="es-MX" dirty="0">
              <a:solidFill>
                <a:srgbClr val="FF0000"/>
              </a:solidFill>
            </a:endParaRPr>
          </a:p>
          <a:p>
            <a:pPr marL="0" indent="0" algn="just">
              <a:buNone/>
            </a:pPr>
            <a:endParaRPr lang="es-MX" dirty="0" smtClean="0">
              <a:solidFill>
                <a:srgbClr val="FF0000"/>
              </a:solidFill>
            </a:endParaRPr>
          </a:p>
          <a:p>
            <a:pPr marL="0" indent="0" algn="just">
              <a:buNone/>
            </a:pPr>
            <a:r>
              <a:rPr lang="es-MX" b="1" dirty="0" smtClean="0">
                <a:solidFill>
                  <a:srgbClr val="0070C0"/>
                </a:solidFill>
              </a:rPr>
              <a:t>Cualesquiera </a:t>
            </a:r>
            <a:r>
              <a:rPr lang="es-MX" b="1" dirty="0">
                <a:solidFill>
                  <a:srgbClr val="0070C0"/>
                </a:solidFill>
              </a:rPr>
              <a:t>otras formas </a:t>
            </a:r>
            <a:r>
              <a:rPr lang="es-MX" b="1" dirty="0" smtClean="0">
                <a:solidFill>
                  <a:srgbClr val="0070C0"/>
                </a:solidFill>
              </a:rPr>
              <a:t>análogas:</a:t>
            </a:r>
            <a:r>
              <a:rPr lang="es-MX" dirty="0" smtClean="0">
                <a:solidFill>
                  <a:srgbClr val="FF0000"/>
                </a:solidFill>
              </a:rPr>
              <a:t> </a:t>
            </a:r>
            <a:r>
              <a:rPr lang="es-MX" dirty="0" smtClean="0">
                <a:solidFill>
                  <a:srgbClr val="002060"/>
                </a:solidFill>
              </a:rPr>
              <a:t>Acciones u omisiones que </a:t>
            </a:r>
            <a:r>
              <a:rPr lang="es-MX" dirty="0">
                <a:solidFill>
                  <a:srgbClr val="002060"/>
                </a:solidFill>
              </a:rPr>
              <a:t>lesionen o sean susceptibles de dañar la dignidad, libertad, integridad física o psicológica de los integrantes del grupo familiar.</a:t>
            </a:r>
          </a:p>
          <a:p>
            <a:pPr marL="0" indent="0" algn="just">
              <a:buNone/>
            </a:pPr>
            <a:endParaRPr lang="es-MX" dirty="0">
              <a:solidFill>
                <a:srgbClr val="002060"/>
              </a:solidFill>
            </a:endParaRPr>
          </a:p>
          <a:p>
            <a:pPr marL="0" indent="0" algn="just">
              <a:buNone/>
            </a:pPr>
            <a:endParaRPr lang="es-MX" dirty="0">
              <a:solidFill>
                <a:srgbClr val="002060"/>
              </a:solidFill>
            </a:endParaRP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78700" y="1052736"/>
            <a:ext cx="2874192"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243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44624"/>
            <a:ext cx="8534400" cy="758952"/>
          </a:xfrm>
        </p:spPr>
        <p:txBody>
          <a:bodyPr>
            <a:noAutofit/>
          </a:bodyPr>
          <a:lstStyle/>
          <a:p>
            <a:pPr algn="l"/>
            <a:r>
              <a:rPr lang="es-MX" sz="3400" b="1" dirty="0" smtClean="0">
                <a:solidFill>
                  <a:srgbClr val="0070C0"/>
                </a:solidFill>
              </a:rPr>
              <a:t>Procedimientos de violencia familiar</a:t>
            </a:r>
            <a:endParaRPr lang="es-MX" sz="3400" b="1" dirty="0">
              <a:solidFill>
                <a:srgbClr val="0070C0"/>
              </a:solidFill>
            </a:endParaRPr>
          </a:p>
        </p:txBody>
      </p:sp>
      <p:sp>
        <p:nvSpPr>
          <p:cNvPr id="3" name="2 Marcador de contenido"/>
          <p:cNvSpPr>
            <a:spLocks noGrp="1"/>
          </p:cNvSpPr>
          <p:nvPr>
            <p:ph idx="1"/>
          </p:nvPr>
        </p:nvSpPr>
        <p:spPr>
          <a:xfrm>
            <a:off x="205680" y="1523925"/>
            <a:ext cx="5518448" cy="5217443"/>
          </a:xfrm>
        </p:spPr>
        <p:txBody>
          <a:bodyPr>
            <a:normAutofit/>
          </a:bodyPr>
          <a:lstStyle/>
          <a:p>
            <a:pPr marL="114300" indent="0" algn="just">
              <a:buNone/>
            </a:pPr>
            <a:r>
              <a:rPr lang="es-MX" sz="2400" dirty="0" smtClean="0"/>
              <a:t>Un conflicto de violencia familiar se puede resolver según el Código adjetivo de la materia en nuestra entidad mediante:</a:t>
            </a:r>
          </a:p>
          <a:p>
            <a:pPr marL="114300" indent="0" algn="just">
              <a:buNone/>
            </a:pPr>
            <a:endParaRPr lang="es-MX" sz="2400" dirty="0" smtClean="0"/>
          </a:p>
          <a:p>
            <a:pPr marL="114300" indent="0" algn="just">
              <a:buNone/>
            </a:pPr>
            <a:endParaRPr lang="es-MX" sz="2400" dirty="0" smtClean="0"/>
          </a:p>
          <a:p>
            <a:pPr marL="114300" indent="0" algn="just">
              <a:buNone/>
            </a:pPr>
            <a:r>
              <a:rPr lang="es-MX" sz="2400" dirty="0" smtClean="0"/>
              <a:t>1 </a:t>
            </a:r>
            <a:r>
              <a:rPr lang="es-MX" sz="2400" dirty="0" smtClean="0">
                <a:solidFill>
                  <a:srgbClr val="C00000"/>
                </a:solidFill>
              </a:rPr>
              <a:t>Conciliación</a:t>
            </a:r>
            <a:r>
              <a:rPr lang="es-MX" sz="2400" dirty="0" smtClean="0"/>
              <a:t>: Avenencia-convenio</a:t>
            </a:r>
          </a:p>
          <a:p>
            <a:pPr marL="114300" indent="0" algn="just">
              <a:buNone/>
            </a:pPr>
            <a:r>
              <a:rPr lang="es-MX" sz="2400" dirty="0" smtClean="0"/>
              <a:t>2 </a:t>
            </a:r>
            <a:r>
              <a:rPr lang="es-MX" sz="2400" dirty="0" smtClean="0">
                <a:solidFill>
                  <a:srgbClr val="C00000"/>
                </a:solidFill>
              </a:rPr>
              <a:t>Controversia de violencia familiar</a:t>
            </a:r>
            <a:r>
              <a:rPr lang="es-MX" sz="2400" dirty="0" smtClean="0"/>
              <a:t>: Demanda-medidas de protección-audiencia inicial y principal-sentencia. (Reglas del libro V del Código de Procedimientos Civiles)</a:t>
            </a:r>
          </a:p>
          <a:p>
            <a:pPr marL="114300" indent="0" algn="just">
              <a:buNone/>
            </a:pPr>
            <a:endParaRPr lang="es-MX" sz="2400" dirty="0"/>
          </a:p>
          <a:p>
            <a:pPr marL="114300" indent="0" algn="just">
              <a:buNone/>
            </a:pPr>
            <a:endParaRPr lang="es-MX" sz="2400" dirty="0" smtClean="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2420888"/>
            <a:ext cx="2638425"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5313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CuadroTexto"/>
          <p:cNvSpPr txBox="1">
            <a:spLocks noChangeArrowheads="1"/>
          </p:cNvSpPr>
          <p:nvPr/>
        </p:nvSpPr>
        <p:spPr bwMode="auto">
          <a:xfrm>
            <a:off x="1691680" y="692696"/>
            <a:ext cx="5286375" cy="646331"/>
          </a:xfrm>
          <a:prstGeom prst="rect">
            <a:avLst/>
          </a:prstGeom>
          <a:noFill/>
          <a:ln w="9525">
            <a:noFill/>
            <a:miter lim="800000"/>
            <a:headEnd/>
            <a:tailEnd/>
          </a:ln>
        </p:spPr>
        <p:txBody>
          <a:bodyPr>
            <a:spAutoFit/>
          </a:bodyPr>
          <a:lstStyle/>
          <a:p>
            <a:pPr algn="ctr" fontAlgn="auto">
              <a:spcBef>
                <a:spcPts val="0"/>
              </a:spcBef>
              <a:spcAft>
                <a:spcPts val="0"/>
              </a:spcAft>
              <a:defRPr/>
            </a:pPr>
            <a:r>
              <a:rPr lang="es-MX" sz="3600" b="1" dirty="0" smtClean="0">
                <a:solidFill>
                  <a:srgbClr val="0070C0"/>
                </a:solidFill>
                <a:effectLst>
                  <a:innerShdw blurRad="50800" dist="25400" dir="13500000">
                    <a:srgbClr val="000000">
                      <a:alpha val="70000"/>
                    </a:srgbClr>
                  </a:innerShdw>
                </a:effectLst>
                <a:latin typeface="+mn-lt"/>
                <a:ea typeface="+mj-ea"/>
                <a:cs typeface="Arial" pitchFamily="34" charset="0"/>
              </a:rPr>
              <a:t>Objetivos</a:t>
            </a:r>
            <a:endParaRPr lang="es-MX" sz="3600" b="1" dirty="0">
              <a:solidFill>
                <a:srgbClr val="0070C0"/>
              </a:solidFill>
              <a:effectLst>
                <a:innerShdw blurRad="50800" dist="25400" dir="13500000">
                  <a:srgbClr val="000000">
                    <a:alpha val="70000"/>
                  </a:srgbClr>
                </a:innerShdw>
              </a:effectLst>
              <a:latin typeface="+mn-lt"/>
              <a:ea typeface="+mj-ea"/>
              <a:cs typeface="Arial" pitchFamily="34" charset="0"/>
            </a:endParaRPr>
          </a:p>
        </p:txBody>
      </p:sp>
      <p:sp>
        <p:nvSpPr>
          <p:cNvPr id="8196" name="4 CuadroTexto"/>
          <p:cNvSpPr txBox="1">
            <a:spLocks noChangeArrowheads="1"/>
          </p:cNvSpPr>
          <p:nvPr/>
        </p:nvSpPr>
        <p:spPr bwMode="auto">
          <a:xfrm>
            <a:off x="539552" y="1556792"/>
            <a:ext cx="8136904" cy="3970318"/>
          </a:xfrm>
          <a:prstGeom prst="rect">
            <a:avLst/>
          </a:prstGeom>
          <a:noFill/>
          <a:ln w="9525">
            <a:noFill/>
            <a:miter lim="800000"/>
            <a:headEnd/>
            <a:tailEnd/>
          </a:ln>
        </p:spPr>
        <p:txBody>
          <a:bodyPr wrap="square">
            <a:spAutoFit/>
          </a:bodyPr>
          <a:lstStyle/>
          <a:p>
            <a:pPr algn="just" fontAlgn="auto">
              <a:spcBef>
                <a:spcPts val="0"/>
              </a:spcBef>
              <a:spcAft>
                <a:spcPts val="0"/>
              </a:spcAft>
              <a:buClr>
                <a:schemeClr val="accent1"/>
              </a:buClr>
              <a:defRPr/>
            </a:pPr>
            <a:endParaRPr lang="es-MX" sz="2800" b="1" dirty="0" smtClean="0">
              <a:solidFill>
                <a:srgbClr val="0070C0"/>
              </a:solidFill>
            </a:endParaRPr>
          </a:p>
          <a:p>
            <a:pPr algn="just" fontAlgn="auto">
              <a:spcBef>
                <a:spcPts val="0"/>
              </a:spcBef>
              <a:spcAft>
                <a:spcPts val="0"/>
              </a:spcAft>
              <a:buClr>
                <a:schemeClr val="accent1"/>
              </a:buClr>
              <a:defRPr/>
            </a:pPr>
            <a:endParaRPr lang="es-MX" sz="2800" b="1" dirty="0" smtClean="0">
              <a:solidFill>
                <a:srgbClr val="0070C0"/>
              </a:solidFill>
            </a:endParaRPr>
          </a:p>
          <a:p>
            <a:pPr algn="just" fontAlgn="auto">
              <a:spcBef>
                <a:spcPts val="0"/>
              </a:spcBef>
              <a:spcAft>
                <a:spcPts val="0"/>
              </a:spcAft>
              <a:buClr>
                <a:schemeClr val="accent1"/>
              </a:buClr>
              <a:defRPr/>
            </a:pPr>
            <a:r>
              <a:rPr lang="es-MX" sz="2800" b="1" dirty="0" smtClean="0">
                <a:solidFill>
                  <a:srgbClr val="0070C0"/>
                </a:solidFill>
              </a:rPr>
              <a:t>Objetivo General: </a:t>
            </a:r>
          </a:p>
          <a:p>
            <a:pPr algn="just" fontAlgn="auto">
              <a:spcBef>
                <a:spcPts val="0"/>
              </a:spcBef>
              <a:spcAft>
                <a:spcPts val="0"/>
              </a:spcAft>
              <a:buClr>
                <a:schemeClr val="accent1"/>
              </a:buClr>
              <a:defRPr/>
            </a:pPr>
            <a:endParaRPr lang="es-MX" sz="2800" b="1" dirty="0" smtClean="0">
              <a:solidFill>
                <a:srgbClr val="0070C0"/>
              </a:solidFill>
            </a:endParaRPr>
          </a:p>
          <a:p>
            <a:pPr algn="just" fontAlgn="auto">
              <a:spcBef>
                <a:spcPts val="0"/>
              </a:spcBef>
              <a:spcAft>
                <a:spcPts val="0"/>
              </a:spcAft>
              <a:buClr>
                <a:schemeClr val="accent1"/>
              </a:buClr>
              <a:defRPr/>
            </a:pPr>
            <a:endParaRPr lang="es-MX" sz="2800" dirty="0" smtClean="0"/>
          </a:p>
          <a:p>
            <a:pPr algn="just" fontAlgn="auto">
              <a:spcBef>
                <a:spcPts val="0"/>
              </a:spcBef>
              <a:spcAft>
                <a:spcPts val="0"/>
              </a:spcAft>
              <a:buClr>
                <a:schemeClr val="accent1"/>
              </a:buClr>
              <a:buFont typeface="Wingdings" pitchFamily="2" charset="2"/>
              <a:buChar char="v"/>
              <a:defRPr/>
            </a:pPr>
            <a:endParaRPr lang="es-MX" sz="2800" dirty="0"/>
          </a:p>
          <a:p>
            <a:r>
              <a:rPr lang="es-MX" sz="2800" dirty="0"/>
              <a:t>El estudiante será capaz de argumentar acerca de la </a:t>
            </a:r>
            <a:r>
              <a:rPr lang="es-MX" sz="2800" dirty="0" smtClean="0"/>
              <a:t>familia como </a:t>
            </a:r>
            <a:r>
              <a:rPr lang="es-MX" sz="2800" dirty="0"/>
              <a:t>pilar social</a:t>
            </a:r>
            <a:r>
              <a:rPr lang="es-MX" sz="2800" dirty="0" smtClean="0"/>
              <a:t>.</a:t>
            </a:r>
          </a:p>
          <a:p>
            <a:endParaRPr lang="es-MX" sz="2800" dirty="0"/>
          </a:p>
        </p:txBody>
      </p:sp>
    </p:spTree>
    <p:extLst>
      <p:ext uri="{BB962C8B-B14F-4D97-AF65-F5344CB8AC3E}">
        <p14:creationId xmlns:p14="http://schemas.microsoft.com/office/powerpoint/2010/main" val="30575519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60648"/>
            <a:ext cx="8534400" cy="758952"/>
          </a:xfrm>
        </p:spPr>
        <p:txBody>
          <a:bodyPr>
            <a:normAutofit/>
          </a:bodyPr>
          <a:lstStyle/>
          <a:p>
            <a:pPr algn="l"/>
            <a:r>
              <a:rPr lang="es-MX" b="1" dirty="0" smtClean="0">
                <a:solidFill>
                  <a:srgbClr val="0070C0"/>
                </a:solidFill>
              </a:rPr>
              <a:t>Procedimientos de violencia familiar</a:t>
            </a:r>
            <a:endParaRPr lang="es-MX" b="1" dirty="0">
              <a:solidFill>
                <a:srgbClr val="0070C0"/>
              </a:solidFill>
            </a:endParaRPr>
          </a:p>
        </p:txBody>
      </p:sp>
      <p:sp>
        <p:nvSpPr>
          <p:cNvPr id="3" name="2 Marcador de contenido"/>
          <p:cNvSpPr>
            <a:spLocks noGrp="1"/>
          </p:cNvSpPr>
          <p:nvPr>
            <p:ph idx="1"/>
          </p:nvPr>
        </p:nvSpPr>
        <p:spPr>
          <a:xfrm>
            <a:off x="35496" y="1523925"/>
            <a:ext cx="5881221" cy="5217443"/>
          </a:xfrm>
        </p:spPr>
        <p:txBody>
          <a:bodyPr>
            <a:normAutofit fontScale="92500"/>
          </a:bodyPr>
          <a:lstStyle/>
          <a:p>
            <a:pPr marL="114300" indent="0" algn="just">
              <a:buNone/>
            </a:pPr>
            <a:r>
              <a:rPr lang="es-MX" sz="2800" dirty="0" smtClean="0"/>
              <a:t>Es un Procedimiento </a:t>
            </a:r>
            <a:r>
              <a:rPr lang="es-MX" sz="2800" dirty="0"/>
              <a:t>sumarísimo, con audiencia de menores, incapaces y adultos mayores, presentado por:</a:t>
            </a:r>
          </a:p>
          <a:p>
            <a:pPr marL="114300" indent="0" algn="just">
              <a:buNone/>
            </a:pPr>
            <a:endParaRPr lang="es-MX" dirty="0" smtClean="0"/>
          </a:p>
          <a:p>
            <a:pPr marL="114300" indent="0" algn="just">
              <a:buNone/>
            </a:pPr>
            <a:r>
              <a:rPr lang="es-MX" sz="2400" dirty="0" smtClean="0"/>
              <a:t>-El receptor de violencia familiar</a:t>
            </a:r>
          </a:p>
          <a:p>
            <a:pPr marL="114300" indent="0" algn="just">
              <a:buNone/>
            </a:pPr>
            <a:endParaRPr lang="es-MX" sz="2400" dirty="0" smtClean="0"/>
          </a:p>
          <a:p>
            <a:pPr marL="114300" indent="0" algn="just">
              <a:buNone/>
            </a:pPr>
            <a:r>
              <a:rPr lang="es-MX" sz="2400" dirty="0" smtClean="0"/>
              <a:t>-Cualquier miembro del grupo familiar</a:t>
            </a:r>
          </a:p>
          <a:p>
            <a:pPr marL="114300" indent="0" algn="just">
              <a:buNone/>
            </a:pPr>
            <a:endParaRPr lang="es-MX" sz="2400" dirty="0" smtClean="0"/>
          </a:p>
          <a:p>
            <a:pPr marL="114300" indent="0" algn="just">
              <a:buNone/>
            </a:pPr>
            <a:r>
              <a:rPr lang="es-MX" sz="2400" dirty="0" smtClean="0"/>
              <a:t>-Cualquier persona con conocimiento de la violencia</a:t>
            </a:r>
          </a:p>
          <a:p>
            <a:pPr marL="114300" indent="0" algn="just">
              <a:buNone/>
            </a:pPr>
            <a:r>
              <a:rPr lang="es-MX" sz="2400" dirty="0" smtClean="0"/>
              <a:t>				</a:t>
            </a:r>
            <a:r>
              <a:rPr lang="es-MX" dirty="0" smtClean="0"/>
              <a:t>		</a:t>
            </a:r>
          </a:p>
          <a:p>
            <a:pPr marL="114300" indent="0" algn="just">
              <a:buNone/>
            </a:pPr>
            <a:r>
              <a:rPr lang="es-MX" sz="2000" dirty="0" smtClean="0">
                <a:solidFill>
                  <a:srgbClr val="002060"/>
                </a:solidFill>
              </a:rPr>
              <a:t>|Art. 2.345 Código de procedimientos civiles para el Estado de México</a:t>
            </a:r>
            <a:endParaRPr lang="es-MX" sz="2000" dirty="0">
              <a:solidFill>
                <a:srgbClr val="002060"/>
              </a:solidFill>
            </a:endParaRP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6901" y="1988840"/>
            <a:ext cx="2361749"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704137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rgbClr val="0070C0"/>
                </a:solidFill>
              </a:rPr>
              <a:t>Conclusión</a:t>
            </a:r>
            <a:endParaRPr lang="es-MX" sz="3600" b="1" dirty="0">
              <a:solidFill>
                <a:srgbClr val="0070C0"/>
              </a:solidFill>
            </a:endParaRPr>
          </a:p>
        </p:txBody>
      </p:sp>
      <p:sp>
        <p:nvSpPr>
          <p:cNvPr id="3" name="2 Marcador de contenido"/>
          <p:cNvSpPr>
            <a:spLocks noGrp="1"/>
          </p:cNvSpPr>
          <p:nvPr>
            <p:ph sz="quarter" idx="1"/>
          </p:nvPr>
        </p:nvSpPr>
        <p:spPr>
          <a:xfrm>
            <a:off x="251520" y="2175120"/>
            <a:ext cx="5417715" cy="3846168"/>
          </a:xfrm>
        </p:spPr>
        <p:txBody>
          <a:bodyPr>
            <a:normAutofit/>
          </a:bodyPr>
          <a:lstStyle/>
          <a:p>
            <a:pPr marL="0" indent="0" algn="just">
              <a:buNone/>
            </a:pPr>
            <a:r>
              <a:rPr lang="es-MX" sz="2400" dirty="0" smtClean="0"/>
              <a:t>La familia es el la institución básica de la sociedad, transmisora de valores y modelos de conducta, que ha sido fundamental para el desarrollo de todas las civilizaciones en  la historia del hombre y que vista desde la perspectiva biológica, sociológica </a:t>
            </a:r>
            <a:r>
              <a:rPr lang="es-MX" sz="2400" dirty="0"/>
              <a:t>o</a:t>
            </a:r>
            <a:r>
              <a:rPr lang="es-MX" sz="2400" dirty="0" smtClean="0"/>
              <a:t> jurídica, encierra una singular importancia. </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9235" y="2293987"/>
            <a:ext cx="3367261" cy="3367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645977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rgbClr val="0070C0"/>
                </a:solidFill>
              </a:rPr>
              <a:t>Actividad  de evaluación</a:t>
            </a:r>
            <a:endParaRPr lang="es-MX" sz="3600" b="1" dirty="0">
              <a:solidFill>
                <a:srgbClr val="0070C0"/>
              </a:solidFill>
            </a:endParaRPr>
          </a:p>
        </p:txBody>
      </p:sp>
      <p:sp>
        <p:nvSpPr>
          <p:cNvPr id="3" name="2 Marcador de contenido"/>
          <p:cNvSpPr>
            <a:spLocks noGrp="1"/>
          </p:cNvSpPr>
          <p:nvPr>
            <p:ph sz="quarter" idx="1"/>
          </p:nvPr>
        </p:nvSpPr>
        <p:spPr/>
        <p:txBody>
          <a:bodyPr/>
          <a:lstStyle/>
          <a:p>
            <a:pPr marL="0" indent="0" algn="just">
              <a:buNone/>
            </a:pPr>
            <a:r>
              <a:rPr lang="es-MX" dirty="0" smtClean="0"/>
              <a:t>En parejas:</a:t>
            </a:r>
          </a:p>
          <a:p>
            <a:pPr marL="0" indent="0" algn="just">
              <a:buNone/>
            </a:pPr>
            <a:endParaRPr lang="es-MX" dirty="0" smtClean="0"/>
          </a:p>
          <a:p>
            <a:pPr marL="0" indent="0" algn="just">
              <a:buNone/>
            </a:pPr>
            <a:r>
              <a:rPr lang="es-MX" dirty="0" smtClean="0"/>
              <a:t>-Formula un ejemplo hipotético de cada uno de los incisos del a) al e), del artículo 4.397 del CCEM.</a:t>
            </a:r>
          </a:p>
          <a:p>
            <a:pPr marL="0" indent="0" algn="just">
              <a:buNone/>
            </a:pPr>
            <a:r>
              <a:rPr lang="es-MX" dirty="0" smtClean="0"/>
              <a:t> </a:t>
            </a:r>
            <a:endParaRPr lang="es-MX" dirty="0"/>
          </a:p>
          <a:p>
            <a:pPr marL="0" indent="0" algn="just">
              <a:buNone/>
            </a:pPr>
            <a:r>
              <a:rPr lang="es-MX" dirty="0" smtClean="0"/>
              <a:t>-Elabora un esquema en donde representes las formas y el procedimiento de solución de las controversias de violencia familiar, según el CPCEM.</a:t>
            </a:r>
            <a:endParaRPr lang="es-MX" dirty="0"/>
          </a:p>
        </p:txBody>
      </p:sp>
    </p:spTree>
    <p:extLst>
      <p:ext uri="{BB962C8B-B14F-4D97-AF65-F5344CB8AC3E}">
        <p14:creationId xmlns:p14="http://schemas.microsoft.com/office/powerpoint/2010/main" val="283950028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854968"/>
          </a:xfrm>
        </p:spPr>
        <p:txBody>
          <a:bodyPr>
            <a:normAutofit/>
          </a:bodyPr>
          <a:lstStyle/>
          <a:p>
            <a:r>
              <a:rPr lang="es-ES" sz="4000" b="1" dirty="0" smtClean="0">
                <a:solidFill>
                  <a:srgbClr val="0070C0"/>
                </a:solidFill>
              </a:rPr>
              <a:t>Referencias bibliográficas</a:t>
            </a:r>
            <a:endParaRPr lang="es-MX" sz="4000" b="1" dirty="0">
              <a:solidFill>
                <a:srgbClr val="0070C0"/>
              </a:solidFill>
            </a:endParaRPr>
          </a:p>
        </p:txBody>
      </p:sp>
      <p:sp>
        <p:nvSpPr>
          <p:cNvPr id="3" name="2 Marcador de contenido"/>
          <p:cNvSpPr>
            <a:spLocks noGrp="1"/>
          </p:cNvSpPr>
          <p:nvPr>
            <p:ph sz="quarter" idx="1"/>
          </p:nvPr>
        </p:nvSpPr>
        <p:spPr>
          <a:xfrm>
            <a:off x="107504" y="1412776"/>
            <a:ext cx="8856984" cy="5256584"/>
          </a:xfrm>
        </p:spPr>
        <p:txBody>
          <a:bodyPr>
            <a:noAutofit/>
          </a:bodyPr>
          <a:lstStyle/>
          <a:p>
            <a:pPr marL="0" indent="0" algn="just">
              <a:spcAft>
                <a:spcPts val="900"/>
              </a:spcAft>
              <a:buNone/>
            </a:pPr>
            <a:r>
              <a:rPr lang="es-MX" sz="2000" dirty="0">
                <a:latin typeface="+mj-lt"/>
              </a:rPr>
              <a:t>-</a:t>
            </a:r>
            <a:r>
              <a:rPr lang="es-MX" sz="2000" dirty="0" err="1" smtClean="0">
                <a:latin typeface="+mj-lt"/>
              </a:rPr>
              <a:t>Baqueiro</a:t>
            </a:r>
            <a:r>
              <a:rPr lang="es-MX" sz="2000" dirty="0" smtClean="0">
                <a:latin typeface="+mj-lt"/>
              </a:rPr>
              <a:t> </a:t>
            </a:r>
            <a:r>
              <a:rPr lang="es-MX" sz="2000" dirty="0">
                <a:latin typeface="+mj-lt"/>
              </a:rPr>
              <a:t>Rojas, Edgar y Buenrostro </a:t>
            </a:r>
            <a:r>
              <a:rPr lang="es-MX" sz="2000" dirty="0" err="1">
                <a:latin typeface="+mj-lt"/>
              </a:rPr>
              <a:t>Baez</a:t>
            </a:r>
            <a:r>
              <a:rPr lang="es-MX" sz="2000" dirty="0">
                <a:latin typeface="+mj-lt"/>
              </a:rPr>
              <a:t>, Rosalía. </a:t>
            </a:r>
            <a:r>
              <a:rPr lang="es-MX" sz="2000" i="1" dirty="0">
                <a:latin typeface="+mj-lt"/>
              </a:rPr>
              <a:t>Derecho de familia y sucesiones</a:t>
            </a:r>
            <a:r>
              <a:rPr lang="es-MX" sz="2000" dirty="0">
                <a:latin typeface="+mj-lt"/>
              </a:rPr>
              <a:t>, </a:t>
            </a:r>
            <a:r>
              <a:rPr lang="es-MX" sz="2000" dirty="0" smtClean="0">
                <a:latin typeface="+mj-lt"/>
              </a:rPr>
              <a:t>Editorial Harla</a:t>
            </a:r>
            <a:r>
              <a:rPr lang="es-MX" sz="2000" dirty="0">
                <a:latin typeface="+mj-lt"/>
              </a:rPr>
              <a:t>, México, 1990</a:t>
            </a:r>
            <a:r>
              <a:rPr lang="es-MX" sz="2000" dirty="0" smtClean="0">
                <a:latin typeface="+mj-lt"/>
              </a:rPr>
              <a:t>.</a:t>
            </a:r>
          </a:p>
          <a:p>
            <a:pPr marL="0" indent="0" algn="just">
              <a:spcAft>
                <a:spcPts val="900"/>
              </a:spcAft>
              <a:buNone/>
            </a:pPr>
            <a:r>
              <a:rPr lang="es-MX" sz="2000" dirty="0" smtClean="0">
                <a:latin typeface="+mj-lt"/>
              </a:rPr>
              <a:t>-Muñoz, Rocha Carlos I. </a:t>
            </a:r>
            <a:r>
              <a:rPr lang="es-MX" sz="2000" i="1" dirty="0" smtClean="0">
                <a:latin typeface="+mj-lt"/>
              </a:rPr>
              <a:t>Derecho familiar. </a:t>
            </a:r>
            <a:r>
              <a:rPr lang="es-MX" sz="2000" dirty="0" smtClean="0">
                <a:latin typeface="+mj-lt"/>
              </a:rPr>
              <a:t>1ª edición, editorial Oxford, México, 2013. </a:t>
            </a:r>
            <a:endParaRPr lang="es-MX" sz="2000" dirty="0">
              <a:latin typeface="+mj-lt"/>
            </a:endParaRPr>
          </a:p>
          <a:p>
            <a:pPr marL="0" indent="0" algn="just">
              <a:spcAft>
                <a:spcPts val="900"/>
              </a:spcAft>
              <a:buNone/>
            </a:pPr>
            <a:r>
              <a:rPr lang="es-MX" sz="2000" dirty="0" smtClean="0">
                <a:latin typeface="+mj-lt"/>
              </a:rPr>
              <a:t>-Chávez </a:t>
            </a:r>
            <a:r>
              <a:rPr lang="es-MX" sz="2000" dirty="0">
                <a:latin typeface="+mj-lt"/>
              </a:rPr>
              <a:t>Ascencio, Miguel. </a:t>
            </a:r>
            <a:r>
              <a:rPr lang="es-MX" sz="2000" i="1" dirty="0">
                <a:latin typeface="+mj-lt"/>
              </a:rPr>
              <a:t>La familia en el </a:t>
            </a:r>
            <a:r>
              <a:rPr lang="es-MX" sz="2000" i="1" dirty="0" smtClean="0">
                <a:latin typeface="+mj-lt"/>
              </a:rPr>
              <a:t>derecho, </a:t>
            </a:r>
            <a:r>
              <a:rPr lang="es-MX" sz="2000" dirty="0" smtClean="0">
                <a:latin typeface="+mj-lt"/>
              </a:rPr>
              <a:t>Porrúa</a:t>
            </a:r>
            <a:r>
              <a:rPr lang="es-MX" sz="2000" dirty="0">
                <a:latin typeface="+mj-lt"/>
              </a:rPr>
              <a:t>, México, </a:t>
            </a:r>
            <a:r>
              <a:rPr lang="es-MX" sz="2000" dirty="0" smtClean="0">
                <a:latin typeface="+mj-lt"/>
              </a:rPr>
              <a:t>2010.</a:t>
            </a:r>
            <a:endParaRPr lang="es-MX" sz="2000" dirty="0">
              <a:latin typeface="+mj-lt"/>
            </a:endParaRPr>
          </a:p>
          <a:p>
            <a:pPr marL="0" indent="0" algn="just">
              <a:spcAft>
                <a:spcPts val="900"/>
              </a:spcAft>
              <a:buNone/>
            </a:pPr>
            <a:r>
              <a:rPr lang="es-MX" sz="2000" dirty="0" smtClean="0">
                <a:latin typeface="+mj-lt"/>
              </a:rPr>
              <a:t>-De </a:t>
            </a:r>
            <a:r>
              <a:rPr lang="es-MX" sz="2000" dirty="0">
                <a:latin typeface="+mj-lt"/>
              </a:rPr>
              <a:t>Pina Vara Rafael. </a:t>
            </a:r>
            <a:r>
              <a:rPr lang="es-MX" sz="2000" i="1" dirty="0">
                <a:latin typeface="+mj-lt"/>
              </a:rPr>
              <a:t>Elementos de derecho civil mexicano, tomo I. </a:t>
            </a:r>
            <a:r>
              <a:rPr lang="es-MX" sz="2000" dirty="0" smtClean="0">
                <a:latin typeface="+mj-lt"/>
              </a:rPr>
              <a:t>Porrúa, México, </a:t>
            </a:r>
            <a:r>
              <a:rPr lang="es-MX" sz="2000" dirty="0">
                <a:latin typeface="+mj-lt"/>
              </a:rPr>
              <a:t>1992</a:t>
            </a:r>
          </a:p>
          <a:p>
            <a:pPr marL="0" indent="0" algn="just">
              <a:spcAft>
                <a:spcPts val="900"/>
              </a:spcAft>
              <a:buNone/>
            </a:pPr>
            <a:r>
              <a:rPr lang="es-MX" sz="2000" dirty="0" smtClean="0">
                <a:latin typeface="+mj-lt"/>
              </a:rPr>
              <a:t>-De </a:t>
            </a:r>
            <a:r>
              <a:rPr lang="es-MX" sz="2000" dirty="0">
                <a:latin typeface="+mj-lt"/>
              </a:rPr>
              <a:t>la Mata </a:t>
            </a:r>
            <a:r>
              <a:rPr lang="es-MX" sz="2000" dirty="0" err="1">
                <a:latin typeface="+mj-lt"/>
              </a:rPr>
              <a:t>Pizaña</a:t>
            </a:r>
            <a:r>
              <a:rPr lang="es-MX" sz="2000" dirty="0">
                <a:latin typeface="+mj-lt"/>
              </a:rPr>
              <a:t>, </a:t>
            </a:r>
            <a:r>
              <a:rPr lang="es-MX" sz="2000" dirty="0" smtClean="0">
                <a:latin typeface="+mj-lt"/>
              </a:rPr>
              <a:t>Felipe. </a:t>
            </a:r>
            <a:r>
              <a:rPr lang="es-MX" sz="2000" i="1" dirty="0">
                <a:latin typeface="+mj-lt"/>
              </a:rPr>
              <a:t>Derecho familiar</a:t>
            </a:r>
            <a:r>
              <a:rPr lang="es-MX" sz="2000" dirty="0">
                <a:latin typeface="+mj-lt"/>
              </a:rPr>
              <a:t>, </a:t>
            </a:r>
            <a:r>
              <a:rPr lang="es-MX" sz="2000" dirty="0" smtClean="0">
                <a:latin typeface="+mj-lt"/>
              </a:rPr>
              <a:t>Porrúa</a:t>
            </a:r>
            <a:r>
              <a:rPr lang="es-MX" sz="2000" dirty="0">
                <a:latin typeface="+mj-lt"/>
              </a:rPr>
              <a:t>, </a:t>
            </a:r>
            <a:r>
              <a:rPr lang="es-MX" sz="2000" dirty="0" smtClean="0">
                <a:latin typeface="+mj-lt"/>
              </a:rPr>
              <a:t>México-2004.</a:t>
            </a:r>
          </a:p>
          <a:p>
            <a:pPr marL="0" indent="0" algn="just">
              <a:spcAft>
                <a:spcPts val="900"/>
              </a:spcAft>
              <a:buNone/>
            </a:pPr>
            <a:r>
              <a:rPr lang="es-MX" sz="2000" dirty="0" smtClean="0">
                <a:latin typeface="+mj-lt"/>
              </a:rPr>
              <a:t>-</a:t>
            </a:r>
            <a:r>
              <a:rPr lang="es-MX" sz="2000" dirty="0" err="1" smtClean="0">
                <a:latin typeface="+mj-lt"/>
              </a:rPr>
              <a:t>Rojina</a:t>
            </a:r>
            <a:r>
              <a:rPr lang="es-MX" sz="2000" dirty="0" smtClean="0">
                <a:latin typeface="+mj-lt"/>
              </a:rPr>
              <a:t> </a:t>
            </a:r>
            <a:r>
              <a:rPr lang="es-MX" sz="2000" dirty="0">
                <a:latin typeface="+mj-lt"/>
              </a:rPr>
              <a:t>Villegas Rafael. </a:t>
            </a:r>
            <a:r>
              <a:rPr lang="es-MX" sz="2000" i="1" dirty="0">
                <a:latin typeface="+mj-lt"/>
              </a:rPr>
              <a:t>Compendio de derecho civil</a:t>
            </a:r>
            <a:r>
              <a:rPr lang="es-MX" sz="2000" dirty="0">
                <a:latin typeface="+mj-lt"/>
              </a:rPr>
              <a:t>, </a:t>
            </a:r>
            <a:r>
              <a:rPr lang="es-MX" sz="2000" dirty="0" smtClean="0">
                <a:latin typeface="+mj-lt"/>
              </a:rPr>
              <a:t>Porrúa</a:t>
            </a:r>
            <a:r>
              <a:rPr lang="es-MX" sz="2000" dirty="0">
                <a:latin typeface="+mj-lt"/>
              </a:rPr>
              <a:t>, </a:t>
            </a:r>
            <a:r>
              <a:rPr lang="es-MX" sz="2000" dirty="0" smtClean="0">
                <a:latin typeface="+mj-lt"/>
              </a:rPr>
              <a:t>México, 1996.</a:t>
            </a:r>
            <a:endParaRPr lang="es-MX" sz="2000" dirty="0">
              <a:latin typeface="+mj-lt"/>
            </a:endParaRPr>
          </a:p>
          <a:p>
            <a:pPr marL="0" indent="0" algn="just">
              <a:spcAft>
                <a:spcPts val="900"/>
              </a:spcAft>
              <a:buNone/>
            </a:pPr>
            <a:r>
              <a:rPr lang="es-ES" sz="2000" dirty="0" err="1">
                <a:latin typeface="+mj-lt"/>
              </a:rPr>
              <a:t>Gómezjara</a:t>
            </a:r>
            <a:r>
              <a:rPr lang="es-ES" sz="2000" dirty="0">
                <a:latin typeface="+mj-lt"/>
              </a:rPr>
              <a:t> Francisco A. </a:t>
            </a:r>
            <a:r>
              <a:rPr lang="es-ES" sz="2000" i="1" dirty="0">
                <a:latin typeface="+mj-lt"/>
              </a:rPr>
              <a:t>Sociología</a:t>
            </a:r>
            <a:r>
              <a:rPr lang="es-ES" sz="2000" dirty="0" smtClean="0">
                <a:latin typeface="+mj-lt"/>
              </a:rPr>
              <a:t>, </a:t>
            </a:r>
            <a:r>
              <a:rPr lang="es-ES" sz="2000" dirty="0">
                <a:latin typeface="+mj-lt"/>
              </a:rPr>
              <a:t>Porrúa</a:t>
            </a:r>
            <a:r>
              <a:rPr lang="es-ES" sz="2000" dirty="0" smtClean="0">
                <a:latin typeface="+mj-lt"/>
              </a:rPr>
              <a:t>,</a:t>
            </a:r>
            <a:r>
              <a:rPr lang="es-ES" sz="2000" dirty="0"/>
              <a:t> </a:t>
            </a:r>
            <a:r>
              <a:rPr lang="es-ES" sz="2000" dirty="0" smtClean="0"/>
              <a:t>México,</a:t>
            </a:r>
            <a:r>
              <a:rPr lang="es-ES" sz="2000" dirty="0" smtClean="0">
                <a:latin typeface="+mj-lt"/>
              </a:rPr>
              <a:t> </a:t>
            </a:r>
            <a:r>
              <a:rPr lang="es-ES" sz="2000" dirty="0">
                <a:latin typeface="+mj-lt"/>
              </a:rPr>
              <a:t>1998.</a:t>
            </a:r>
          </a:p>
          <a:p>
            <a:pPr marL="0" indent="0" algn="just">
              <a:spcAft>
                <a:spcPts val="900"/>
              </a:spcAft>
              <a:buNone/>
            </a:pPr>
            <a:endParaRPr lang="es-MX" sz="2000" b="1" dirty="0" smtClean="0">
              <a:solidFill>
                <a:srgbClr val="FF0000"/>
              </a:solidFill>
            </a:endParaRPr>
          </a:p>
        </p:txBody>
      </p:sp>
    </p:spTree>
    <p:extLst>
      <p:ext uri="{BB962C8B-B14F-4D97-AF65-F5344CB8AC3E}">
        <p14:creationId xmlns:p14="http://schemas.microsoft.com/office/powerpoint/2010/main" val="342421634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29600" cy="854968"/>
          </a:xfrm>
        </p:spPr>
        <p:txBody>
          <a:bodyPr>
            <a:normAutofit/>
          </a:bodyPr>
          <a:lstStyle/>
          <a:p>
            <a:r>
              <a:rPr lang="es-ES" sz="4000" b="1" dirty="0" smtClean="0">
                <a:solidFill>
                  <a:srgbClr val="0070C0"/>
                </a:solidFill>
              </a:rPr>
              <a:t>Legislación</a:t>
            </a:r>
            <a:endParaRPr lang="es-MX" sz="4000" b="1" dirty="0">
              <a:solidFill>
                <a:srgbClr val="0070C0"/>
              </a:solidFill>
            </a:endParaRPr>
          </a:p>
        </p:txBody>
      </p:sp>
      <p:sp>
        <p:nvSpPr>
          <p:cNvPr id="3" name="2 Marcador de contenido"/>
          <p:cNvSpPr>
            <a:spLocks noGrp="1"/>
          </p:cNvSpPr>
          <p:nvPr>
            <p:ph sz="quarter" idx="1"/>
          </p:nvPr>
        </p:nvSpPr>
        <p:spPr>
          <a:xfrm>
            <a:off x="107504" y="1412776"/>
            <a:ext cx="8856984" cy="5256584"/>
          </a:xfrm>
        </p:spPr>
        <p:txBody>
          <a:bodyPr>
            <a:noAutofit/>
          </a:bodyPr>
          <a:lstStyle/>
          <a:p>
            <a:pPr marL="0" indent="0" algn="just">
              <a:spcAft>
                <a:spcPts val="900"/>
              </a:spcAft>
              <a:buNone/>
            </a:pPr>
            <a:endParaRPr lang="es-MX" sz="2400" dirty="0" smtClean="0">
              <a:latin typeface="+mj-lt"/>
            </a:endParaRPr>
          </a:p>
          <a:p>
            <a:pPr marL="0" indent="0" algn="just">
              <a:spcAft>
                <a:spcPts val="900"/>
              </a:spcAft>
              <a:buNone/>
            </a:pPr>
            <a:endParaRPr lang="es-MX" sz="2400" dirty="0" smtClean="0">
              <a:latin typeface="+mj-lt"/>
            </a:endParaRPr>
          </a:p>
          <a:p>
            <a:pPr marL="0" indent="0" algn="just">
              <a:spcAft>
                <a:spcPts val="900"/>
              </a:spcAft>
              <a:buNone/>
            </a:pPr>
            <a:r>
              <a:rPr lang="es-MX" sz="2400" dirty="0" smtClean="0">
                <a:latin typeface="+mj-lt"/>
              </a:rPr>
              <a:t>Código Civil vigente para el Estado de México.</a:t>
            </a:r>
          </a:p>
          <a:p>
            <a:pPr marL="0" indent="0" algn="just">
              <a:spcAft>
                <a:spcPts val="900"/>
              </a:spcAft>
              <a:buNone/>
            </a:pPr>
            <a:endParaRPr lang="es-MX" sz="2400" dirty="0" smtClean="0">
              <a:latin typeface="+mj-lt"/>
            </a:endParaRPr>
          </a:p>
          <a:p>
            <a:pPr marL="0" indent="0" algn="just">
              <a:spcAft>
                <a:spcPts val="900"/>
              </a:spcAft>
              <a:buNone/>
            </a:pPr>
            <a:r>
              <a:rPr lang="es-MX" sz="2400" dirty="0" smtClean="0">
                <a:latin typeface="+mj-lt"/>
              </a:rPr>
              <a:t>Código de Procedimientos Civiles vigente para el Estado de México</a:t>
            </a:r>
            <a:endParaRPr lang="es-ES" sz="2400" dirty="0">
              <a:latin typeface="+mj-lt"/>
            </a:endParaRPr>
          </a:p>
          <a:p>
            <a:pPr marL="0" indent="0" algn="just">
              <a:spcAft>
                <a:spcPts val="900"/>
              </a:spcAft>
              <a:buNone/>
            </a:pPr>
            <a:endParaRPr lang="es-MX" sz="2400" b="1" dirty="0" smtClean="0">
              <a:solidFill>
                <a:srgbClr val="FF0000"/>
              </a:solidFill>
            </a:endParaRPr>
          </a:p>
          <a:p>
            <a:pPr>
              <a:buNone/>
            </a:pPr>
            <a:r>
              <a:rPr lang="es-MX" sz="2400" dirty="0" smtClean="0">
                <a:solidFill>
                  <a:srgbClr val="002060"/>
                </a:solidFill>
              </a:rPr>
              <a:t>**</a:t>
            </a:r>
            <a:r>
              <a:rPr lang="es-MX" sz="2400" dirty="0">
                <a:solidFill>
                  <a:srgbClr val="002060"/>
                </a:solidFill>
              </a:rPr>
              <a:t>Actualizados 2015**</a:t>
            </a:r>
          </a:p>
          <a:p>
            <a:pPr>
              <a:buNone/>
            </a:pPr>
            <a:endParaRPr lang="es-MX" sz="2400" b="1" dirty="0">
              <a:solidFill>
                <a:srgbClr val="002060"/>
              </a:solidFill>
            </a:endParaRPr>
          </a:p>
          <a:p>
            <a:pPr>
              <a:buNone/>
            </a:pPr>
            <a:r>
              <a:rPr lang="es-MX" sz="2400" b="1" dirty="0">
                <a:solidFill>
                  <a:srgbClr val="002060"/>
                </a:solidFill>
              </a:rPr>
              <a:t> Disponibles en: www.scjn.gob.mx</a:t>
            </a:r>
          </a:p>
          <a:p>
            <a:pPr marL="0" indent="0" algn="just">
              <a:spcAft>
                <a:spcPts val="900"/>
              </a:spcAft>
              <a:buNone/>
            </a:pPr>
            <a:endParaRPr lang="es-MX" sz="2400" b="1" dirty="0" smtClean="0">
              <a:solidFill>
                <a:srgbClr val="FF0000"/>
              </a:solidFill>
            </a:endParaRPr>
          </a:p>
        </p:txBody>
      </p:sp>
    </p:spTree>
    <p:extLst>
      <p:ext uri="{BB962C8B-B14F-4D97-AF65-F5344CB8AC3E}">
        <p14:creationId xmlns:p14="http://schemas.microsoft.com/office/powerpoint/2010/main" val="362388336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idx="4294967295"/>
          </p:nvPr>
        </p:nvSpPr>
        <p:spPr>
          <a:xfrm>
            <a:off x="827584" y="2204864"/>
            <a:ext cx="7772400" cy="2112640"/>
          </a:xfrm>
        </p:spPr>
        <p:txBody>
          <a:bodyPr>
            <a:normAutofit/>
          </a:bodyPr>
          <a:lstStyle/>
          <a:p>
            <a:r>
              <a:rPr lang="es-MX" sz="6600" b="1" dirty="0" smtClean="0">
                <a:solidFill>
                  <a:srgbClr val="002060"/>
                </a:solidFill>
              </a:rPr>
              <a:t>Fin de la unidad</a:t>
            </a:r>
            <a:endParaRPr lang="es-MX" sz="6600" b="1" dirty="0">
              <a:solidFill>
                <a:srgbClr val="002060"/>
              </a:solidFill>
            </a:endParaRPr>
          </a:p>
        </p:txBody>
      </p:sp>
    </p:spTree>
    <p:extLst>
      <p:ext uri="{BB962C8B-B14F-4D97-AF65-F5344CB8AC3E}">
        <p14:creationId xmlns:p14="http://schemas.microsoft.com/office/powerpoint/2010/main" val="3124086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Rectángulo"/>
          <p:cNvSpPr>
            <a:spLocks noChangeArrowheads="1"/>
          </p:cNvSpPr>
          <p:nvPr/>
        </p:nvSpPr>
        <p:spPr bwMode="auto">
          <a:xfrm>
            <a:off x="539552" y="476672"/>
            <a:ext cx="8208912" cy="5262979"/>
          </a:xfrm>
          <a:prstGeom prst="rect">
            <a:avLst/>
          </a:prstGeom>
          <a:noFill/>
          <a:ln w="9525">
            <a:noFill/>
            <a:miter lim="800000"/>
            <a:headEnd/>
            <a:tailEnd/>
          </a:ln>
        </p:spPr>
        <p:txBody>
          <a:bodyPr wrap="square">
            <a:spAutoFit/>
          </a:bodyPr>
          <a:lstStyle/>
          <a:p>
            <a:endParaRPr lang="es-MX" sz="2800" b="1" dirty="0" smtClean="0">
              <a:solidFill>
                <a:srgbClr val="0070C0"/>
              </a:solidFill>
            </a:endParaRPr>
          </a:p>
          <a:p>
            <a:endParaRPr lang="es-MX" sz="2800" b="1" dirty="0">
              <a:solidFill>
                <a:srgbClr val="0070C0"/>
              </a:solidFill>
            </a:endParaRPr>
          </a:p>
          <a:p>
            <a:r>
              <a:rPr lang="es-MX" sz="2800" b="1" dirty="0" smtClean="0">
                <a:solidFill>
                  <a:srgbClr val="0070C0"/>
                </a:solidFill>
              </a:rPr>
              <a:t>Objetivos </a:t>
            </a:r>
            <a:r>
              <a:rPr lang="es-MX" sz="2800" b="1" dirty="0">
                <a:solidFill>
                  <a:srgbClr val="0070C0"/>
                </a:solidFill>
              </a:rPr>
              <a:t>Específicos:</a:t>
            </a:r>
            <a:endParaRPr lang="es-ES" sz="2800" b="1" dirty="0">
              <a:solidFill>
                <a:srgbClr val="0070C0"/>
              </a:solidFill>
            </a:endParaRPr>
          </a:p>
          <a:p>
            <a:pPr algn="just" fontAlgn="auto">
              <a:spcBef>
                <a:spcPts val="0"/>
              </a:spcBef>
              <a:spcAft>
                <a:spcPts val="0"/>
              </a:spcAft>
              <a:buClr>
                <a:schemeClr val="accent1"/>
              </a:buClr>
              <a:buFont typeface="Wingdings" pitchFamily="2" charset="2"/>
              <a:buChar char="v"/>
              <a:defRPr/>
            </a:pPr>
            <a:endParaRPr lang="es-MX" sz="2800" dirty="0"/>
          </a:p>
          <a:p>
            <a:pPr algn="just" fontAlgn="auto">
              <a:spcBef>
                <a:spcPts val="0"/>
              </a:spcBef>
              <a:spcAft>
                <a:spcPts val="0"/>
              </a:spcAft>
              <a:buClr>
                <a:schemeClr val="accent1"/>
              </a:buClr>
              <a:buFont typeface="Wingdings" pitchFamily="2" charset="2"/>
              <a:buChar char="v"/>
              <a:defRPr/>
            </a:pPr>
            <a:endParaRPr lang="es-MX" sz="2800" dirty="0"/>
          </a:p>
          <a:p>
            <a:pPr algn="just" fontAlgn="auto">
              <a:spcBef>
                <a:spcPts val="0"/>
              </a:spcBef>
              <a:spcAft>
                <a:spcPts val="0"/>
              </a:spcAft>
              <a:buClr>
                <a:schemeClr val="tx1"/>
              </a:buClr>
              <a:defRPr/>
            </a:pPr>
            <a:r>
              <a:rPr lang="es-MX" sz="2800" dirty="0" smtClean="0"/>
              <a:t>1.- El </a:t>
            </a:r>
            <a:r>
              <a:rPr lang="es-MX" sz="2800" dirty="0"/>
              <a:t>alumno comprenderá la definición, ubicación y clasificación de la familia contemporánea</a:t>
            </a:r>
            <a:r>
              <a:rPr lang="es-MX" sz="2800" dirty="0" smtClean="0"/>
              <a:t>.</a:t>
            </a:r>
          </a:p>
          <a:p>
            <a:pPr algn="just" fontAlgn="auto">
              <a:spcBef>
                <a:spcPts val="0"/>
              </a:spcBef>
              <a:spcAft>
                <a:spcPts val="0"/>
              </a:spcAft>
              <a:buClr>
                <a:schemeClr val="accent1"/>
              </a:buClr>
              <a:defRPr/>
            </a:pPr>
            <a:endParaRPr lang="es-MX" sz="2800" dirty="0" smtClean="0"/>
          </a:p>
          <a:p>
            <a:pPr algn="just" fontAlgn="auto">
              <a:spcBef>
                <a:spcPts val="0"/>
              </a:spcBef>
              <a:spcAft>
                <a:spcPts val="0"/>
              </a:spcAft>
              <a:buClr>
                <a:schemeClr val="accent1"/>
              </a:buClr>
              <a:defRPr/>
            </a:pPr>
            <a:endParaRPr lang="es-MX" sz="2800" dirty="0" smtClean="0"/>
          </a:p>
          <a:p>
            <a:pPr algn="just" fontAlgn="auto">
              <a:spcBef>
                <a:spcPts val="0"/>
              </a:spcBef>
              <a:spcAft>
                <a:spcPts val="0"/>
              </a:spcAft>
              <a:buClr>
                <a:schemeClr val="accent1"/>
              </a:buClr>
              <a:defRPr/>
            </a:pPr>
            <a:r>
              <a:rPr lang="es-MX" sz="2800" dirty="0" smtClean="0"/>
              <a:t>2.- El </a:t>
            </a:r>
            <a:r>
              <a:rPr lang="es-MX" sz="2800" dirty="0"/>
              <a:t>alumno identificará y entenderá a la familia como institución social.</a:t>
            </a:r>
            <a:endParaRPr lang="es-MX" sz="2800" dirty="0">
              <a:latin typeface="Bookman Old Style" pitchFamily="18" charset="0"/>
            </a:endParaRPr>
          </a:p>
          <a:p>
            <a:pPr algn="just">
              <a:buClr>
                <a:schemeClr val="accent1"/>
              </a:buClr>
              <a:buFont typeface="Wingdings" pitchFamily="2" charset="2"/>
              <a:buChar char="v"/>
            </a:pPr>
            <a:endParaRPr lang="es-MX" sz="2800" dirty="0" smtClean="0"/>
          </a:p>
        </p:txBody>
      </p:sp>
    </p:spTree>
    <p:extLst>
      <p:ext uri="{BB962C8B-B14F-4D97-AF65-F5344CB8AC3E}">
        <p14:creationId xmlns:p14="http://schemas.microsoft.com/office/powerpoint/2010/main" val="585146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Rectángulo"/>
          <p:cNvSpPr>
            <a:spLocks noChangeArrowheads="1"/>
          </p:cNvSpPr>
          <p:nvPr/>
        </p:nvSpPr>
        <p:spPr bwMode="auto">
          <a:xfrm>
            <a:off x="539552" y="476672"/>
            <a:ext cx="8208912" cy="4832092"/>
          </a:xfrm>
          <a:prstGeom prst="rect">
            <a:avLst/>
          </a:prstGeom>
          <a:noFill/>
          <a:ln w="9525">
            <a:noFill/>
            <a:miter lim="800000"/>
            <a:headEnd/>
            <a:tailEnd/>
          </a:ln>
        </p:spPr>
        <p:txBody>
          <a:bodyPr wrap="square">
            <a:spAutoFit/>
          </a:bodyPr>
          <a:lstStyle/>
          <a:p>
            <a:endParaRPr lang="es-MX" sz="2800" b="1" dirty="0" smtClean="0">
              <a:solidFill>
                <a:srgbClr val="0070C0"/>
              </a:solidFill>
            </a:endParaRPr>
          </a:p>
          <a:p>
            <a:endParaRPr lang="es-MX" sz="2800" b="1" dirty="0">
              <a:solidFill>
                <a:srgbClr val="0070C0"/>
              </a:solidFill>
            </a:endParaRPr>
          </a:p>
          <a:p>
            <a:r>
              <a:rPr lang="es-MX" sz="2800" b="1" dirty="0" smtClean="0">
                <a:solidFill>
                  <a:srgbClr val="0070C0"/>
                </a:solidFill>
              </a:rPr>
              <a:t>Objetivos </a:t>
            </a:r>
            <a:r>
              <a:rPr lang="es-MX" sz="2800" b="1" dirty="0">
                <a:solidFill>
                  <a:srgbClr val="0070C0"/>
                </a:solidFill>
              </a:rPr>
              <a:t>Específicos:</a:t>
            </a:r>
            <a:endParaRPr lang="es-ES" sz="2800" b="1" dirty="0">
              <a:solidFill>
                <a:srgbClr val="0070C0"/>
              </a:solidFill>
            </a:endParaRPr>
          </a:p>
          <a:p>
            <a:pPr algn="just" fontAlgn="auto">
              <a:spcBef>
                <a:spcPts val="0"/>
              </a:spcBef>
              <a:spcAft>
                <a:spcPts val="0"/>
              </a:spcAft>
              <a:buClr>
                <a:schemeClr val="accent1"/>
              </a:buClr>
              <a:buFont typeface="Wingdings" pitchFamily="2" charset="2"/>
              <a:buChar char="v"/>
              <a:defRPr/>
            </a:pPr>
            <a:endParaRPr lang="es-MX" sz="2800" dirty="0"/>
          </a:p>
          <a:p>
            <a:pPr algn="just">
              <a:buClr>
                <a:schemeClr val="accent1"/>
              </a:buClr>
            </a:pPr>
            <a:endParaRPr lang="es-MX" sz="2800" dirty="0" smtClean="0"/>
          </a:p>
          <a:p>
            <a:pPr algn="just">
              <a:buClr>
                <a:schemeClr val="accent1"/>
              </a:buClr>
            </a:pPr>
            <a:r>
              <a:rPr lang="es-MX" sz="2800" dirty="0" smtClean="0"/>
              <a:t>3.- El </a:t>
            </a:r>
            <a:r>
              <a:rPr lang="es-MX" sz="2800" dirty="0"/>
              <a:t>alumno </a:t>
            </a:r>
            <a:r>
              <a:rPr lang="es-MX" sz="2800" dirty="0" smtClean="0"/>
              <a:t>identificará las funciones y la importancia de la familia.</a:t>
            </a:r>
          </a:p>
          <a:p>
            <a:pPr algn="just">
              <a:buClr>
                <a:schemeClr val="accent1"/>
              </a:buClr>
            </a:pPr>
            <a:endParaRPr lang="es-MX" sz="2800" dirty="0" smtClean="0"/>
          </a:p>
          <a:p>
            <a:pPr algn="just">
              <a:buClr>
                <a:schemeClr val="accent1"/>
              </a:buClr>
            </a:pPr>
            <a:endParaRPr lang="es-MX" sz="2800" dirty="0" smtClean="0"/>
          </a:p>
          <a:p>
            <a:pPr algn="just">
              <a:buClr>
                <a:schemeClr val="accent1"/>
              </a:buClr>
            </a:pPr>
            <a:r>
              <a:rPr lang="es-MX" sz="2800" dirty="0" smtClean="0"/>
              <a:t>4.- El alumno analizará los instrumentos jurídicos de protección contra la violencia familiar.</a:t>
            </a:r>
            <a:endParaRPr lang="es-MX" sz="2800" dirty="0"/>
          </a:p>
        </p:txBody>
      </p:sp>
    </p:spTree>
    <p:extLst>
      <p:ext uri="{BB962C8B-B14F-4D97-AF65-F5344CB8AC3E}">
        <p14:creationId xmlns:p14="http://schemas.microsoft.com/office/powerpoint/2010/main" val="3373484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285799" y="428625"/>
            <a:ext cx="5294313" cy="1128713"/>
          </a:xfrm>
        </p:spPr>
        <p:txBody>
          <a:bodyPr>
            <a:noAutofit/>
          </a:bodyPr>
          <a:lstStyle/>
          <a:p>
            <a:pPr marL="0" indent="0" algn="just">
              <a:buNone/>
            </a:pPr>
            <a:r>
              <a:rPr lang="es-ES" sz="4000" b="1" dirty="0" smtClean="0">
                <a:solidFill>
                  <a:srgbClr val="0070C0"/>
                </a:solidFill>
              </a:rPr>
              <a:t>Introducción</a:t>
            </a:r>
            <a:endParaRPr lang="es-ES" sz="4000" b="1" dirty="0">
              <a:solidFill>
                <a:srgbClr val="0070C0"/>
              </a:solidFill>
            </a:endParaRPr>
          </a:p>
        </p:txBody>
      </p:sp>
      <p:sp>
        <p:nvSpPr>
          <p:cNvPr id="4" name="2 Subtítulo"/>
          <p:cNvSpPr txBox="1">
            <a:spLocks/>
          </p:cNvSpPr>
          <p:nvPr/>
        </p:nvSpPr>
        <p:spPr>
          <a:xfrm>
            <a:off x="438120" y="1700808"/>
            <a:ext cx="4214842" cy="43204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ES" sz="2800" dirty="0" smtClean="0">
                <a:solidFill>
                  <a:schemeClr val="tx1"/>
                </a:solidFill>
              </a:rPr>
              <a:t>La familia ha sido considerada el pilar mas importante de la sociedades en todo tiempo. </a:t>
            </a:r>
            <a:r>
              <a:rPr lang="es-ES" sz="2800" dirty="0">
                <a:solidFill>
                  <a:schemeClr val="tx1"/>
                </a:solidFill>
              </a:rPr>
              <a:t>P</a:t>
            </a:r>
            <a:r>
              <a:rPr lang="es-ES" sz="2800" dirty="0" smtClean="0">
                <a:solidFill>
                  <a:schemeClr val="tx1"/>
                </a:solidFill>
              </a:rPr>
              <a:t>ara poder estudiar adecuadamente al derecho familiar, es necesario estudiar a la familia.</a:t>
            </a:r>
            <a:endParaRPr lang="es-ES" sz="2800" dirty="0">
              <a:solidFill>
                <a:schemeClr val="tx1"/>
              </a:solidFill>
            </a:endParaRPr>
          </a:p>
        </p:txBody>
      </p:sp>
      <p:sp>
        <p:nvSpPr>
          <p:cNvPr id="2" name="AutoShape 2" descr="data:image/jpeg;base64,/9j/4AAQSkZJRgABAQAAAQABAAD/2wCEAAkGBhISEBUUEBQWFBUWGBMUFxQYFRgXHRwVFhQdGBcVFRoXGyYeFx8jGRcVHzAgIycpLCwuFR4xNjAqNTIrLCkBCQoKBQUFDQUFDSkYEhgpKSkpKSkpKSkpKSkpKSkpKSkpKSkpKSkpKSkpKSkpKSkpKSkpKSkpKSkpKSkpKSkpKf/AABEIANYA7AMBIgACEQEDEQH/xAAcAAEAAwEBAQEBAAAAAAAAAAAABgcIBQQBAwL/xABIEAACAQIEBAQDBAYFCgcBAAABAgMAEQQFEiEGBzFBEyJRYQhxgRQjMpEVQlJygqEzYnOysyQ0NUNjdJKio7FEU5O0wdHxJf/EABQBAQAAAAAAAAAAAAAAAAAAAAD/xAAUEQEAAAAAAAAAAAAAAAAAAAAA/9oADAMBAAIRAxEAPwC8aUpQKUpQKUpQKUpQKUpQKUpQKUpQKUqtuY3OaHLpPAgQYjEWOoarLGbbByASx76RbbuKCyaVlHOOcOa4iQP9paEAkhIfu1F79bbt1/WJrucIc9sdFiU+3yGeA2VxojDKP21KKCxHoevzoNJUryZVmsWJhSbDuJI5BqVh3H13BBuCDuCCDXroFKUoFKUoFKUoFKUoFKUoFKUoFKUoFKUoFKUoFRvjnjrD5Xh/FnuzNdY4l6uwF7X/AFVG127XHU2BklZm5/YiVs3ZZNWhI4hED0sVuxX+Mtf5UHn4n54ZlimtE/2WO+yxEhu/4pD5j17WGw2r+OEucuYYXEK2ImkxMJIDxyMWOkndkJ3DAXtvb1qAUoNpZDxDh8bCJsJKssZJXUt9mHVWBAKnobEDYg9CK6NZo5EcVvhswGGABjxRCsTe6tGjlCtjbcmxuPTpatL0Csk81Mh+yZriIxJ4mtjMCSSQJSXCsSSSQD1J361rasyc/ccsmbsqppMcUSM1ram3e/vYMFv/AFaCt6UpQaB+HHOpZMNiIHYtHC0ZjB/VEmsso9rre3uauKq85HcNfZcqSRgRJiT4zXAvp6RD5aAGH9oasOgUpSgUpSgUpSgUpSgUpSgUpSgVHeK+P8Dly/5VMA9rrCvmkbrayjoDY+ZrD3rr5s8gw8phsZBHIUDGw1hDp1EdBqtWLcViXkdnkYu7EszE3JJ6kmguzEfEt9793grxXO7TWcr2NghVT7XPzq3eG+I4Mdh0nwzakYdO6sOqOOxB/wDsXFjWMKsDkhnMsObwxo5Ec2uORL7MPDZlNvUMq2PXt3oNR0pSgVV/xB5bC+ViVx97HLGImFr+fZ0JO+krdrDuin1q0K5HE/C+Hx+HaHEoGBDaWsCUYqVEiE9GF6DGdK6nE3D8mCxUuHlFmja3zUi6sLgXBBG9cugl/KVVOc4TWwUB2e5Nh5ImYC/uQB9a1mjAgEG4O4I9PWsc8M8F4zHtbCQs41BWfoiki/nY7Dbf19L1rPhnIkweEhw0d9MSBbk3JPVj9WJP1oOpVYc+uFftGAE8UReaFl3RCzGI3DA230gkN3tbtuas+uPxJxdhMAgfGTLEGvpG5ZrddKqCT1HawuKDHM+GdDZ1ZT1swI29d6/hGsQfT13/ADB61OeavMj9KzII49EEOvw9X42L21M3ZfwrZRe2+57QSg15wBxxhsywweDyMgVZIe8Z3AHoVOk2I7ehuBJ6xJgMxlgcSQSPG67hkYqR9RVm8H8/cZh204//ACqKwF7Ksi79QQAH2vs2/Tcdw0dSuLwnxdh8xw/j4ViVuVZWFmVh2YAm1xY9ehFdqgUpSgUpSgUpSgUpSgUpSg/iaQKpZtgAST7AXNYqzZozPKYP6IySGO40/d6jouLm3lttW12W4sdxWZ+b3LpsLmA+xQOYcQNSJGjMFkvZ41ABtvZgOwaw2FBWtWFyNyF582jkAGjDhpXJ91ZUA9yxB/hJqv5IypIYEEEggixBHUEHpWlPh+EH6KvGF8XxJPGItqvf7vV3toIt9fegs2lKUClK+MLigqrjjnthIBJFgh9onBKayPugQbE3uDIOv4djbrWdHa5J9a9uf4DwMXPDfV4cssdx30OVvsT6eteCg92TZ5iMJKJcLK0Ug21KbbfssOjDYbG42q7+XvPo4iaPDZhGqNIQi4hLgFzYKJEN9Nz+sDa5GwFyKCr6psdqDcVZd5640vnUwvcRpCg67fdhyN/dj0rQvBGdnGZdhp2N2kjXWdvxjyv02HmB27VlPjXF+LmWLkBDBsROQw6FfEIUj6WoOLSlKBSlKC0/h84h8HMWw7fhxKED2kjuy/musfMitIVivIs0bDYmGdNjFIkg2B/CwNrHrtW01NxtQfaUpQKUpQKUpQKUpQKUpQKovmPz4a74fK9gLo2K73vY+COlrD8Z332AsCbnzzECPCzOx0hYpWLegVCSdvS1YqNB/UspZizEszEkkm5JJuST33r05XnE+Gk8TDSvC9rakYqbeht1HtXjpQXVyw51YuTFQYTHFJUkbwxMRpcMR5AdPlYEgL0B81yavmsRYPEmORJFJBRlcEGxupuLEdNx1rZHC3EMeOwkWJhuFkBNj1DAlXU+tmDC/Q2vQdWubxJnK4TCTYhrWijd7E2uwHlW/u1h9a6VefMMAk8TxSrqjkVkdbkXVhYi43Gx7UGKcTiGkdnckszMzEm9yxuSSeu5r8qknMLhM5dj5cPe6bPGSQSY2/Dqt3G4PyqN0ClKUGkfh6x+vKnTVcxTyCxN7KyqwsL7Akt9dXvWdcc95XPqzH8yatz4es+jh+3JKdIES4m/YJDqEhP/ABp/Oqfme7E+pJ/Og/ilKUClK/XCYV5ZFjjGp3ZUVR3ZjYAfMkUH5VrflhxUMflsMm+tAIZb2/pY1AZvLsA1w3QfirJFXJ8PHFyRTSYGQWM5Msb/ANdE8yH5otx+6fUUF/0pSgUpSgUpSgUpSgUpSgiHNrGNHkuMZepjCd+kkixt0P7LGsl1q3nOf/4eL+UX+PHWUqBSlKBV/fDvxWrQSYFzZ4y00fvGxAYD3Vzf+P2NVLiMlU5PFilCqy4ufDOd9T6oY5Yz6WUCQW9x716OVWbDD5vhXYEgv4Wxt/TAxA+9i4Nu9qDW9DSq952cX/YstZIyBNibwruLhCPvXseo0+X2MgNBRPNHiMY3NJ5VIaNW8KMjoY4/KCPW51Nf+tUUpSgUpSgnnKIRDEYx8QGaKPAYx3RTbUnkVk+qsbe9qghrvcMYopBmBFrthAm/o+NwwP8Ay3rgUClKUCpDy+way5rg0cXVp4rj1Aa9j7G1qj1TDlFhRJnWDBJFnZ9vWOJnA+pW31oI1m2HWPESotwqSSKL9bK5Av72FT3kFgfEzhW7RRTOdr9QIxb0Pnv9DXJ5wIozvF6BYa0PS3mMKFj9WJP1qTfDig/SU59MO1vrLHQaLpXJ4p4mhwGFfEYg+VOii2pmP4UQHqSfyAJ6A1T2M+JaQ/0OCVd+rzFrr8lRbHp3NBe9KpPKviUQ2GKwjL6tFIG9dwjhfb9b1q3Mhz6DGQJPhnDxuNj3B7qw/VYdxQdClKUClKUClKUFIfEXxY6+FgE2VlE8p9RqKxqCG3F1ckEdQm9UXWiviD4UE2DXGKbPhjpYftRyMF/NXIPyZvas60ClKUF38peD4cwyHEwyixbEsVcWurpBHoYX2/WYfJzVNYmB4J2QnTJE5UlT0dGtdSPQjrWhPhy/0VL/AL1J/gQ1AfiByDwczE6qQmJjVidreLH5HA/hETH3c0F8cE5scTl2FmY3Z4Yyx9XC2f8A5g1Z354Z2Z83lTXqSAJEgHQEKGkHz8QsD+6PSppwJzMXDcOSF2TxsO7YeFARqJkGuJiPYmX5iE96q7IeAcwxyiTDwM6PJ4fi7BQ2xYsSb2F9za312oI5Svfn+VHC4qbDltZhkeIta1yjFSQO3SvBQK9/6If7L9puNHi+ARfcMY9YJHYEBv8AhPXe3gqU8Mw+PgMfCx2ijjxqbb64nETfQpMQfSwNBFw5F7Hrsffe+/1A/KvlKUClKUCpzyUe2eYXYb+MNxf/AMPIbj0O3WoNUn5aZ5Dg80w+IxDFY4zKWIBY+aF1Gw3O7Cg6vO/Dsud4gno4hZfl4CL/AN1NdL4e5mXNiArMGglDEdFAKsGb0F1C/NhUQ444ukzLGPiJLgfhjQ28kQYlU2Ava5JPqTVzfDgi/YsQ2hQ4m0lwo1FfDUhWPcAlrfvGgmvMrhdMfls0TtpKgzI9zYSRgkavUEFlP71+oFZFrX/MPh77bl08GtkuA4Kqzn7sh9OhDeS9rafUjrWQSKD5VtfDvxC0eOkwrOfDmjZ1j3I8ZLG49D4Ye/rpHoKqWv0gmZGDISrKQwYGxBG4IPag2/Sq65L8QZhjMNLJmBdhqQQs0Qj1JY6mVlUB97C/tVi0ClKUClKUEK5zf6Dxf7sX/uI6yjWq+dL2yPFe4hH/AF0rKlApSv1w2HaR1SNSzuyqqjclmNgB7kkCg0n8P0IGT3H608zHYdbKvYb7KOtz9LASPmXhI3yrFmREYpBOyFlB0t4Z3UkbH3FeDk5kU+EyqOPEoY5C8rlD1AL2Gr52v8iKlGe5JFi8PJh5wTHIAGAJU7EEWI6bgH6UGLDWveXXDjYHLIMPIVLqGZipuNUjl9jYXtqA6dq47ckMoMwk8BgAQfDEj6Db1BN7e17VPAthYe1BjDifMPHxuJm6eJNM9jts0hIvb2Ncyv2xn9I/7zf96/GgVPOT2UNicZiIlKjVgsYpLEgASIIgTbe2p1v7XqB12sgzufDRYr7Op+9h8GSQC+iJ5F1drDVYJc/t+tqDkSJZiLg2JFx0Nu49q7XFnBuIy541xOn71BKjISwKkkdSBvt09xXj4eyk4rFwYcMFM0kceo9tbAFrXF7A3tfe1qv3nrwasuWriVLeJhAoAAuGiZlVxbsR5Wv6KfmAzjSlKBXowGBeaWOKIXeR0jQXAu7sFUXOw3I3Neep3yh4NmxuOSWJkVcLLhppNRNyol1WQAG5Og9bCg+z8kc3SJnOHB0gnQssbMQP2Qp8xt2G5+e1TTkNx7hYU+wTL4UryMyS/quzAWRj1VrCw7G1tjYG86ofnzy+ETfpHDLpDFROqrazkm09wbC5Kqfcg9SaC3+LOKYcvwr4jEX0rYBVtqZibBVBIue/sATWaOMuMsDi8OkeFy2LBushbxUYElLHymyKTcm+5NtIt124uf8AF+KxqQJipDJ4ClEJHmsSLlj1Y2Ci538o73J41B9Qi4uLj0qycl5jZTCyXySKw0hnM5mIFwSyrNGbnuLkel6rWlBtbJc2hxMCTYZw8Ti6sNthtYjsQQQQehFq9tZ3+HjiTwsbJhXeyzpqRSTbxY97AdASmv8A4BWiKBSlKBSlKCA882P6Ent+1APp4y1lqtKfEM5GUrYkXxEIO/UaJDY+u4B+grNgFB8r05ZiDHNG4YqVdG1DYjSwNxb0terN445YDC5HhMQiESpZsTsL/wCUAEaj18jBUt/WJ9aqoUG4EYEXHQ7j5V/VRzlzjfFynBtqDHwIlJDBvMqBSCQTvtuOxvUjoFfDX2hoMXcS5d9nxuIhvfw5pY7+ulyL/wAq5tSjmcoGcY2wt9/Ifz3P86i9Aq0uQOXRYjF4qKdBJG+GZWRhcEGVP/2/UEA1VtWl8O+MCZo6H/WYeQD95XRv7ob+VBanBHKHC5fNNIdM+p0aEyRKWiCXI0sb+bUfxAD8Irqc0I75PjR0+5c9Celj2B9Pl62G9SmonzWYDJsZcgfdW39SwAH52oMkGlKlvK/hNcxzBYX/AKMJLI/yC2XoQfxsnegiVW78N+IIx+IS5s0Gq3a6yrYn3AY/maqjF4R4pHjkBV0ZkZT1DKbMD8iCKl3KfjSPLcf4sykxyIYWI6qGdTrt3A09B6/Qhq+vPj8BHPE8Uyh45FZHU9CrCxG1eilBWmV8hMrgkaSXxJ1G6pK4CrY330BdW37W3W4rOWbshxEpjtoMkhW2w06zptbta1bNzb/N5f7OT+4axQaD5Xf4EjwbZhCuYKWw7EowBYeZlIQkoQwAcqTauBSgs/mly1OUyR4rAu/gs+xvdopPxKAw6qRexO/lsSepuLlfx6uaYPW1lnjOiZB69pFF76WH5EMO1zVvLjjqPGYRsnzNrJInhwTFrWIt4cRNrXBAKk/shd9qjvLnGy5ZnscUo0EyHCTA2Hldgt7nsHCOD3sKDU1KUoFKUoKo+IzFquWxRk+Z8QpAv2SN7m3f8Sj6iqJ4SYDH4UlDIBPASigEtaVfKAet+lu9WP8AEbnAfGwQD/UxFj+9K3Tp+yin+Ko1yWwayZ3htQuF8WTpfdImK/kbG/qBQaS4w4fGOwM+GJA8RCFY3sHHmRjbewYKayFnGTzYWd4cQhSRCQVII6HqL9QeoPQitrVWPPDgMYvCHFRKPHw6ljYbvCLlk6/q3LjY9CO9BGPhtzhA2KwzNZm8OVF33ChlkI7XF4/f8tr1rFmQZ5Lg8THiIDZ42uNgbi1mU37FSR9a2Fw9nkeMwsWIhN0kUMPY9GU+6sCp9waDo0pSgy1zwyrwc5mI6SrHMNrfiXS3z8yMfrUBraea8P4XFaftUEU2n8PiRq9r9bahtWZOcuRR4XN5VhUJG6xyqqiwGpbNYDoNasbe9BB673AuMnizHDPhRqlEihV1KmrV5WTU2y6lLLc/tVJuVfL6LNYMcjHRLGMMYZLmyljJq1KDZgQgHt2tUSzzIcVl2J8PEIYpV0upBB2vdXRlNiLjqOhBHUGg2YKhfOVVOR4vXe2mLpb8Qnj09e2q1/a9t6/TldxsMywCO7Azx+SZRYHUOj2HQOBfsL6gOlfpzV/0NjP7I/3hQZIq2vhxivmM7bbYcj85U6flVS1b3w3f59if7Af4q0Ee5z8KvhM0lk02ixDGaNt7EtvItz+sHLG3oynvUFhlKsGFrggi4BFwb7ggg/I7Vs/PuH8PjITDioxLGbGxuLEdGUggqeu4I6msk8Y8JzZdi3gnB2JKPbZ47+V1/wDn0IIoLz5Oc1Xx+rDY11OJF2jYKE8ROrCygLqX2tcdtiatSsVZHnMmExEeIhIEkTB1vuNuoYdwRcH2JrYPDXEMWOwseIgN0kF7HqrDZkb3U3B7bbXFB6c2/wA3l/s5P7hrFBrbWYRFoZFXcsjgD3KkCsb55w3isG+jFwSQne2pdjbrpYeVh7gmg5lKUoPoPpVj8YZHixgcBmmJ2nZkhII8zqgL4eVtt2KIQbm5ATbrUQ4T4UnzDErBhxu1yXIbSigficqp0i9h06kVevG/AE7wZRh/FfECGdIpH8Mbx6b+I4XYBEjK3JudW5JN6C0omuoJ2uAbV/dBSgUpXP4gzYYXCzYgjUIo3k09L6VJC+1zt9aDMXObMRNnWJKm4QpENrbxxqG/59VST4ccFqzCeTeyQFfrJIvXb0Q1VuPxrzSvLKdTyO8jtYC7uxZjYbC5J6Vfnw5ZGEwc+JN9U0nhj00RDqPm7sP4KC36+MLixr7Sgy3zm4M+wZgWjULBiLyxBRYKRbxEtYAWY3AGwDqKmnw6cVsfGwMhuFBniuTsLhZEFza1yrAC25c73qV89OG1xOVvLpvJhiJVIFzoJAlHy02Y/uCqC5f454c0wjRtoPjxIT/VdwrqfYqSPrQbCpSlAqlviQyFTFh8WAdSt9nY/wBRgzrfa+zBu/63vV01HOYXDYx2XTwEXbQXj3t96gJTc7Wvsb9iaCq/hoxAEmNT9Zlw7D5K0gP83X+dWZzD4AhzTDaGssyXaKXYENY2VjYnQSdx9RVQ/DjirZjPHt58OWBv3SVNh67OT/DWiaDLnA+dzZFm/h4olI9RhxCg3UruFlHY6Ws1xvbUO5FXJzuxa/oKe24kOHCkWI/p0e/ysp/MVz+e/BqYnAnFIPvsML3H60JYa1P7ty49LN61U+I5i+NkP2Ca5ljlhEbf7BQxtstvIVVdzciQehoIHWgPhvylBhcRiNP3jS+DrP8A5aorWX+Jt/kPSs/1qHkRhwuSxGx88k7H/wBQrcfRRQWFUX5hcDR5phDEx0yLd4pP2ZNJADbE6DtcD0HcCpRSgxTnOUS4XESQTrpkjYqw+XcHuCLEHuCKtT4feNPCnbAykBJi0kRPaYAXXc/rKvT1Uetd74geBvEiGYQjzxBUmAHWO9lf5qTY+x9qonLse8EySxHS8bK6t6MpuD+YoNtVzeIsoXE4WWFkR9aOoDgEaypCtuDaxsb9RauZwFxzDmmFEsXldbLLETuj+l7eZT1DDt6EECQYrVobR+LS2np+K23XbragxJNEUYqwIZSVIOxBBsQfrV18kOXmCxeCknxkAlbxmRNRawREQ7BWAN2Zuo/Vql8Xr8RvFvr1Nr1ddd/Nqv3vetV8oMrEGTYUXBLqZiR/tWLgHfqFKqf3aCVYHL4oUCQxpGg6IihQPkFFq9FKUClKUFaccc6ky7G/ZmwskmkKzSawmzC94wVPiC217jcEdqhPFfxDzTRmPAw+BqBBldg7WIt5AAApHqSflV45xkGGxaFMVDHKp7OoNvdT1U+4INRnA8msoikLjChjcEK7u6i3YKzWI9mvQZXhQySAbkswHqbk/wAzvWxuFOGIcvwq4fD6iil2u5BYlmLG5AF+tunQCo5lnJrL8Pj48Xhw6eGXYQk601lbKw1XYafMQLncjpap3QKUpQeTN8OkmHlSUXRo5FcXtdSpDAHttfesaZTlr4jExQxbNLIkaE32LsACbC+177elaI53Z5jUgTCYKGR/tIdZJI0diFBUeGNA21XIPtt3qLcouUeMhxiYzGL4CxaikZILuxUruAToUXPXc7bW3oLxwcbLGiyNrYKoZ7W1MBYtbtc3Nvev2pSgV8cbb9O/yr7US5p8TLgsrnfUVkkVoYrGzeJICAV/dF3/AIflQZo4a4lbL8xXEwgN4buNF7Bo2urLcdLqdjvYgHtWucpzSPEwRzQsGjkVXUj0I/kR0I9RWMMDlss7aYInla19KIzm1wL2UE2uQPqK1py2y54MqwsUkbxOkdmR7XDa2LdOxJJA7AigkWJhV0ZXAZWBVlIuCCLEEdwRWJJ1szAdASPyNbSzrMlw+GmncErFHJKwHUhFLED32rFcj3JJ7kmg/mtg8vMKI8pwSi3+bwtsLbugc7fNjv361j8C9bG4H1fozBh1ZGGHgUqwsQViVdwenSg7lKUoPzxECujI6hlYFWVgCCpFiCDsQR2rIXMDhf8AR+YTYcEFQdSWJJEb+ZAxIHmCkA+9bBqkPiPwmFVYJLD7W5C3u1/AQOel9I87jci5+hsEO5MccjAY3wpAvg4lo43c9UIuEYG9tOp979t+2+oKy9yY4EGYY0yS/wBBh9DuLkFnN/DTboLqST6LbvcahoM4c/eDlw2MXFRbJidRZfSZbaiLCwDAhvW+o1M/h34lEuDkwjt54HLoL/6qTfb5Sar/AL4rs898tWXJpHa94XikTfuX8M39fLI1Vv8ADh/pKf8A3Zv8aKg0XSlKBSlKBSlKBSlKBSlKBSlKBSlKBVN8b8pMyzPMXklxESYe4EdjIxVBYACM7aupJDAE36VclKCK8AcvYMqhZIiZJJNJllYAFio2CgfhUEsQNz5jcmvVxVx1gsuUHFy6GYMUjClmaw7Ko232ubC/epBUM425U4PM5FlnMscijRrjYC6jcKwdWGxJNwAdz1oKa4/52YjHpJh4UWHDPYHqZGUG/ma9lBsNgPa5qt0iZr6QTbc2F7D1NaVy74fsrjN5PHm9nkAH/SVT/PvU3yHhnC4JCmEhSFSbtpG7EdNTG7Na56na9BQ3IThnEHMhiGiZYY43PiMpUEuLKEJHmPU7dgfa+jaUoFKUoFZX4iwGPznNZmiw8hJkaNQUKBI4zoUSM2ykAebf8RNvStUUoIly44AjyrC6Adc0mlppOxYDZV2FlW5tffcnvUtpXnzEy+DJ4Gky6G8MN+HXpOnVYja9u4oKo+IviDRhIcKp3mfxHAbfw4+gK9bFyDf/AGf5VfyhzvEYfNYRhk8QzFYZF0k/dM6l226aQuq/Ty710s15V5/i5pJ8RAXlZhqLTQAna3ls+mwAA2sOlqtvlPywGWRGWchsVILMVJ0olwfCXs24BLW67DYXIWFSlKBSlKBSlKBSlKBSlKBSlKBSlKBSlKBSlKBSlKBSlKBSlKBSlKBSlKBSlKBSlKBSlKD/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2636912"/>
            <a:ext cx="2247900"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3001034"/>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188640"/>
            <a:ext cx="8534400" cy="758952"/>
          </a:xfrm>
        </p:spPr>
        <p:txBody>
          <a:bodyPr>
            <a:normAutofit/>
          </a:bodyPr>
          <a:lstStyle/>
          <a:p>
            <a:r>
              <a:rPr lang="es-MX" sz="3200" b="1" dirty="0" smtClean="0">
                <a:solidFill>
                  <a:srgbClr val="0070C0"/>
                </a:solidFill>
                <a:latin typeface="+mn-lt"/>
                <a:ea typeface="+mn-ea"/>
                <a:cs typeface="+mn-cs"/>
              </a:rPr>
              <a:t>Definición de Familia</a:t>
            </a:r>
            <a:endParaRPr lang="es-MX" sz="3200" b="1" dirty="0">
              <a:solidFill>
                <a:srgbClr val="0070C0"/>
              </a:solidFill>
              <a:latin typeface="+mn-lt"/>
              <a:ea typeface="+mn-ea"/>
              <a:cs typeface="+mn-cs"/>
            </a:endParaRPr>
          </a:p>
        </p:txBody>
      </p:sp>
      <p:sp>
        <p:nvSpPr>
          <p:cNvPr id="3" name="2 Marcador de contenido"/>
          <p:cNvSpPr>
            <a:spLocks noGrp="1"/>
          </p:cNvSpPr>
          <p:nvPr>
            <p:ph idx="1"/>
          </p:nvPr>
        </p:nvSpPr>
        <p:spPr>
          <a:xfrm>
            <a:off x="133672" y="1412776"/>
            <a:ext cx="4078288" cy="5105400"/>
          </a:xfrm>
        </p:spPr>
        <p:txBody>
          <a:bodyPr>
            <a:normAutofit/>
          </a:bodyPr>
          <a:lstStyle/>
          <a:p>
            <a:pPr marL="0" indent="0" algn="just">
              <a:buNone/>
            </a:pPr>
            <a:endParaRPr lang="es-MX" dirty="0" smtClean="0"/>
          </a:p>
          <a:p>
            <a:pPr marL="0" indent="0" algn="just">
              <a:buNone/>
            </a:pPr>
            <a:endParaRPr lang="es-MX" dirty="0" smtClean="0"/>
          </a:p>
          <a:p>
            <a:pPr marL="0" indent="0" algn="just">
              <a:buNone/>
            </a:pPr>
            <a:r>
              <a:rPr lang="es-MX" dirty="0" smtClean="0"/>
              <a:t>Institución integrada por una unidad de personalidades interactuantes unidos por lazos civiles o de sangre, que conforma la célula de la sociedad.</a:t>
            </a:r>
            <a:endParaRPr lang="es-MX" dirty="0"/>
          </a:p>
          <a:p>
            <a:pPr marL="0" indent="0" algn="just">
              <a:buNone/>
            </a:pPr>
            <a:endParaRPr lang="es-MX" dirty="0" smtClean="0"/>
          </a:p>
          <a:p>
            <a:pPr marL="114300" indent="0" algn="just">
              <a:buNone/>
            </a:pPr>
            <a:endParaRPr lang="es-MX" dirty="0"/>
          </a:p>
          <a:p>
            <a:pPr marL="114300" indent="0" algn="just">
              <a:buNone/>
            </a:pPr>
            <a:endParaRPr lang="es-MX"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2221979"/>
            <a:ext cx="3367261" cy="3367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73173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7677</TotalTime>
  <Words>1927</Words>
  <Application>Microsoft Office PowerPoint</Application>
  <PresentationFormat>Presentación en pantalla (4:3)</PresentationFormat>
  <Paragraphs>306</Paragraphs>
  <Slides>55</Slides>
  <Notes>4</Notes>
  <HiddenSlides>0</HiddenSlides>
  <MMClips>0</MMClips>
  <ScaleCrop>false</ScaleCrop>
  <HeadingPairs>
    <vt:vector size="4" baseType="variant">
      <vt:variant>
        <vt:lpstr>Tema</vt:lpstr>
      </vt:variant>
      <vt:variant>
        <vt:i4>1</vt:i4>
      </vt:variant>
      <vt:variant>
        <vt:lpstr>Títulos de diapositiva</vt:lpstr>
      </vt:variant>
      <vt:variant>
        <vt:i4>55</vt:i4>
      </vt:variant>
    </vt:vector>
  </HeadingPairs>
  <TitlesOfParts>
    <vt:vector size="56" baseType="lpstr">
      <vt:lpstr>Civil</vt:lpstr>
      <vt:lpstr>Presentación de PowerPoint</vt:lpstr>
      <vt:lpstr>Guión Explicativo</vt:lpstr>
      <vt:lpstr>Contenido Temático</vt:lpstr>
      <vt:lpstr>Unidad de Competencia I</vt:lpstr>
      <vt:lpstr>Presentación de PowerPoint</vt:lpstr>
      <vt:lpstr>Presentación de PowerPoint</vt:lpstr>
      <vt:lpstr>Presentación de PowerPoint</vt:lpstr>
      <vt:lpstr>Presentación de PowerPoint</vt:lpstr>
      <vt:lpstr>Definición de Familia</vt:lpstr>
      <vt:lpstr>Características de la familia </vt:lpstr>
      <vt:lpstr>Características de la familia </vt:lpstr>
      <vt:lpstr>Ubicación de la familia</vt:lpstr>
      <vt:lpstr>Ubicación de la familia </vt:lpstr>
      <vt:lpstr>Características de la familia </vt:lpstr>
      <vt:lpstr>Antecedentes de la familia.</vt:lpstr>
      <vt:lpstr>Antecedentes de la familia.</vt:lpstr>
      <vt:lpstr>Antecedentes de la familia.</vt:lpstr>
      <vt:lpstr>Antecedentes de la familia.</vt:lpstr>
      <vt:lpstr>Antecedentes de la familia.</vt:lpstr>
      <vt:lpstr>Clasificación de la familia en la actualidad</vt:lpstr>
      <vt:lpstr>Clasificación de la familia en la actualidad</vt:lpstr>
      <vt:lpstr>Presentación de PowerPoint</vt:lpstr>
      <vt:lpstr>Presentación de PowerPoint</vt:lpstr>
      <vt:lpstr>La familia como institución social</vt:lpstr>
      <vt:lpstr>La familia como institución social</vt:lpstr>
      <vt:lpstr>Presentación de PowerPoint</vt:lpstr>
      <vt:lpstr>La familia desde un enfoque biológico</vt:lpstr>
      <vt:lpstr>La familia desde un enfoque sociológico</vt:lpstr>
      <vt:lpstr>La familia desde un enfoque jurídico</vt:lpstr>
      <vt:lpstr>Actividad en clase</vt:lpstr>
      <vt:lpstr>Funciones de la familia.</vt:lpstr>
      <vt:lpstr>Funciones de la familia.</vt:lpstr>
      <vt:lpstr>Importancia de la familia</vt:lpstr>
      <vt:lpstr>Derecho familiar</vt:lpstr>
      <vt:lpstr>Fuentes de la familia y del derecho familiar.</vt:lpstr>
      <vt:lpstr>Protección contra la violencia familiar. </vt:lpstr>
      <vt:lpstr>Protección contra la violencia familiar. </vt:lpstr>
      <vt:lpstr>De la Protección contra la Violencia Familiar  TITULO DECIMO SEGUNDO</vt:lpstr>
      <vt:lpstr>Presentación de PowerPoint</vt:lpstr>
      <vt:lpstr>¿Quiénes intervienen en la violencia familiar?</vt:lpstr>
      <vt:lpstr>Presentación de PowerPoint</vt:lpstr>
      <vt:lpstr>Presentación de PowerPoint</vt:lpstr>
      <vt:lpstr>Tipos de Violencia Familiar (Código Civil)</vt:lpstr>
      <vt:lpstr>Presentación de PowerPoint</vt:lpstr>
      <vt:lpstr>Presentación de PowerPoint</vt:lpstr>
      <vt:lpstr>Presentación de PowerPoint</vt:lpstr>
      <vt:lpstr>Presentación de PowerPoint</vt:lpstr>
      <vt:lpstr>Presentación de PowerPoint</vt:lpstr>
      <vt:lpstr>Procedimientos de violencia familiar</vt:lpstr>
      <vt:lpstr>Procedimientos de violencia familiar</vt:lpstr>
      <vt:lpstr>Conclusión</vt:lpstr>
      <vt:lpstr>Actividad  de evaluación</vt:lpstr>
      <vt:lpstr>Referencias bibliográficas</vt:lpstr>
      <vt:lpstr>Legislación</vt:lpstr>
      <vt:lpstr>Fin de la unidad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ROY</dc:creator>
  <cp:lastModifiedBy>RODRIGO</cp:lastModifiedBy>
  <cp:revision>141</cp:revision>
  <dcterms:created xsi:type="dcterms:W3CDTF">2013-02-03T07:10:50Z</dcterms:created>
  <dcterms:modified xsi:type="dcterms:W3CDTF">2015-10-02T23:36:58Z</dcterms:modified>
</cp:coreProperties>
</file>