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3" r:id="rId1"/>
    <p:sldMasterId id="2147484229" r:id="rId2"/>
  </p:sldMasterIdLst>
  <p:notesMasterIdLst>
    <p:notesMasterId r:id="rId41"/>
  </p:notesMasterIdLst>
  <p:sldIdLst>
    <p:sldId id="366" r:id="rId3"/>
    <p:sldId id="367" r:id="rId4"/>
    <p:sldId id="365" r:id="rId5"/>
    <p:sldId id="320" r:id="rId6"/>
    <p:sldId id="333" r:id="rId7"/>
    <p:sldId id="335" r:id="rId8"/>
    <p:sldId id="336" r:id="rId9"/>
    <p:sldId id="337" r:id="rId10"/>
    <p:sldId id="368" r:id="rId11"/>
    <p:sldId id="332" r:id="rId12"/>
    <p:sldId id="341" r:id="rId13"/>
    <p:sldId id="340" r:id="rId14"/>
    <p:sldId id="325" r:id="rId15"/>
    <p:sldId id="354" r:id="rId16"/>
    <p:sldId id="357" r:id="rId17"/>
    <p:sldId id="355" r:id="rId18"/>
    <p:sldId id="356" r:id="rId19"/>
    <p:sldId id="358" r:id="rId20"/>
    <p:sldId id="359" r:id="rId21"/>
    <p:sldId id="360" r:id="rId22"/>
    <p:sldId id="361" r:id="rId23"/>
    <p:sldId id="362" r:id="rId24"/>
    <p:sldId id="364" r:id="rId25"/>
    <p:sldId id="328" r:id="rId26"/>
    <p:sldId id="342" r:id="rId27"/>
    <p:sldId id="343" r:id="rId28"/>
    <p:sldId id="329" r:id="rId29"/>
    <p:sldId id="344" r:id="rId30"/>
    <p:sldId id="345" r:id="rId31"/>
    <p:sldId id="363" r:id="rId32"/>
    <p:sldId id="370" r:id="rId33"/>
    <p:sldId id="369" r:id="rId34"/>
    <p:sldId id="372" r:id="rId35"/>
    <p:sldId id="371" r:id="rId36"/>
    <p:sldId id="373" r:id="rId37"/>
    <p:sldId id="353" r:id="rId38"/>
    <p:sldId id="352" r:id="rId39"/>
    <p:sldId id="374" r:id="rId40"/>
  </p:sldIdLst>
  <p:sldSz cx="9144000" cy="6858000" type="letter"/>
  <p:notesSz cx="7099300" cy="10234613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CC"/>
    <a:srgbClr val="CC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95" autoAdjust="0"/>
    <p:restoredTop sz="89407" autoAdjust="0"/>
  </p:normalViewPr>
  <p:slideViewPr>
    <p:cSldViewPr>
      <p:cViewPr varScale="1">
        <p:scale>
          <a:sx n="63" d="100"/>
          <a:sy n="63" d="100"/>
        </p:scale>
        <p:origin x="11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7E0E78-8028-4390-B74A-6CDC1629E18E}" type="doc">
      <dgm:prSet loTypeId="urn:microsoft.com/office/officeart/2005/8/layout/gear1" loCatId="cycle" qsTypeId="urn:microsoft.com/office/officeart/2005/8/quickstyle/3d9" qsCatId="3D" csTypeId="urn:microsoft.com/office/officeart/2005/8/colors/colorful3" csCatId="colorful" phldr="1"/>
      <dgm:spPr/>
    </dgm:pt>
    <dgm:pt modelId="{1F175452-578A-4B2A-BEA2-DB00FFE5C42A}">
      <dgm:prSet phldrT="[Texto]"/>
      <dgm:spPr/>
      <dgm:t>
        <a:bodyPr/>
        <a:lstStyle/>
        <a:p>
          <a:r>
            <a:rPr lang="es-MX" dirty="0" smtClean="0"/>
            <a:t>De iniciar</a:t>
          </a:r>
          <a:endParaRPr lang="es-MX" dirty="0"/>
        </a:p>
      </dgm:t>
    </dgm:pt>
    <dgm:pt modelId="{EA1CE412-FAF2-4EA8-81EC-D42CA93932C5}" type="parTrans" cxnId="{91E3B8D6-F84D-48D0-B65D-23E3501D0623}">
      <dgm:prSet/>
      <dgm:spPr/>
      <dgm:t>
        <a:bodyPr/>
        <a:lstStyle/>
        <a:p>
          <a:endParaRPr lang="es-MX"/>
        </a:p>
      </dgm:t>
    </dgm:pt>
    <dgm:pt modelId="{837EAB73-1E15-4C05-8FB3-9C4F5498A878}" type="sibTrans" cxnId="{91E3B8D6-F84D-48D0-B65D-23E3501D0623}">
      <dgm:prSet/>
      <dgm:spPr/>
      <dgm:t>
        <a:bodyPr/>
        <a:lstStyle/>
        <a:p>
          <a:endParaRPr lang="es-MX"/>
        </a:p>
      </dgm:t>
    </dgm:pt>
    <dgm:pt modelId="{7B49B92A-CD72-428D-A174-DBF9CE775270}">
      <dgm:prSet phldrT="[Texto]"/>
      <dgm:spPr/>
      <dgm:t>
        <a:bodyPr/>
        <a:lstStyle/>
        <a:p>
          <a:r>
            <a:rPr lang="es-MX" dirty="0" smtClean="0"/>
            <a:t>Antes</a:t>
          </a:r>
          <a:endParaRPr lang="es-MX" dirty="0"/>
        </a:p>
      </dgm:t>
    </dgm:pt>
    <dgm:pt modelId="{295ED827-94FF-4543-B8A9-9DA413990D0D}" type="parTrans" cxnId="{F40B3D5D-3513-44AA-B363-76944530398D}">
      <dgm:prSet/>
      <dgm:spPr/>
      <dgm:t>
        <a:bodyPr/>
        <a:lstStyle/>
        <a:p>
          <a:endParaRPr lang="es-MX"/>
        </a:p>
      </dgm:t>
    </dgm:pt>
    <dgm:pt modelId="{2B7210AD-C3D0-4336-B842-01CDDD35A8F4}" type="sibTrans" cxnId="{F40B3D5D-3513-44AA-B363-76944530398D}">
      <dgm:prSet/>
      <dgm:spPr/>
      <dgm:t>
        <a:bodyPr/>
        <a:lstStyle/>
        <a:p>
          <a:endParaRPr lang="es-MX"/>
        </a:p>
      </dgm:t>
    </dgm:pt>
    <dgm:pt modelId="{6B1D7D11-7022-4AF4-BE0B-7DC790108B8B}">
      <dgm:prSet phldrT="[Texto]"/>
      <dgm:spPr/>
      <dgm:t>
        <a:bodyPr/>
        <a:lstStyle/>
        <a:p>
          <a:r>
            <a:rPr lang="es-MX" dirty="0" smtClean="0"/>
            <a:t>Leer</a:t>
          </a:r>
          <a:endParaRPr lang="es-MX" dirty="0"/>
        </a:p>
      </dgm:t>
    </dgm:pt>
    <dgm:pt modelId="{0E0A15EE-4D0C-4EF8-BAC5-ED3698B291FE}" type="parTrans" cxnId="{1FB896DE-DA97-4896-8786-BCF54EA88957}">
      <dgm:prSet/>
      <dgm:spPr/>
      <dgm:t>
        <a:bodyPr/>
        <a:lstStyle/>
        <a:p>
          <a:endParaRPr lang="es-MX"/>
        </a:p>
      </dgm:t>
    </dgm:pt>
    <dgm:pt modelId="{A40419CB-AC32-4D15-B41A-ECBB2EA492B9}" type="sibTrans" cxnId="{1FB896DE-DA97-4896-8786-BCF54EA88957}">
      <dgm:prSet/>
      <dgm:spPr/>
      <dgm:t>
        <a:bodyPr/>
        <a:lstStyle/>
        <a:p>
          <a:endParaRPr lang="es-MX"/>
        </a:p>
      </dgm:t>
    </dgm:pt>
    <dgm:pt modelId="{18537704-AC38-49CD-8660-0645BBFDD6E8}" type="pres">
      <dgm:prSet presAssocID="{707E0E78-8028-4390-B74A-6CDC1629E18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E66E0F4-6030-40BE-A828-E5D249420C09}" type="pres">
      <dgm:prSet presAssocID="{1F175452-578A-4B2A-BEA2-DB00FFE5C42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BEEFE7-12DA-481E-8A19-C2E0C846F790}" type="pres">
      <dgm:prSet presAssocID="{1F175452-578A-4B2A-BEA2-DB00FFE5C42A}" presName="gear1srcNode" presStyleLbl="node1" presStyleIdx="0" presStyleCnt="3"/>
      <dgm:spPr/>
      <dgm:t>
        <a:bodyPr/>
        <a:lstStyle/>
        <a:p>
          <a:endParaRPr lang="es-MX"/>
        </a:p>
      </dgm:t>
    </dgm:pt>
    <dgm:pt modelId="{0A9E3D33-D865-4F05-AFBA-3690A3D1F9EB}" type="pres">
      <dgm:prSet presAssocID="{1F175452-578A-4B2A-BEA2-DB00FFE5C42A}" presName="gear1dstNode" presStyleLbl="node1" presStyleIdx="0" presStyleCnt="3"/>
      <dgm:spPr/>
      <dgm:t>
        <a:bodyPr/>
        <a:lstStyle/>
        <a:p>
          <a:endParaRPr lang="es-MX"/>
        </a:p>
      </dgm:t>
    </dgm:pt>
    <dgm:pt modelId="{B0276443-BE24-4CAB-BB56-E341E1E1148C}" type="pres">
      <dgm:prSet presAssocID="{7B49B92A-CD72-428D-A174-DBF9CE775270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03025E-330B-4744-8F4A-CE3AD138A5CB}" type="pres">
      <dgm:prSet presAssocID="{7B49B92A-CD72-428D-A174-DBF9CE775270}" presName="gear2srcNode" presStyleLbl="node1" presStyleIdx="1" presStyleCnt="3"/>
      <dgm:spPr/>
      <dgm:t>
        <a:bodyPr/>
        <a:lstStyle/>
        <a:p>
          <a:endParaRPr lang="es-MX"/>
        </a:p>
      </dgm:t>
    </dgm:pt>
    <dgm:pt modelId="{C2ADBD84-D507-418F-BDC1-5D4BE6D49C37}" type="pres">
      <dgm:prSet presAssocID="{7B49B92A-CD72-428D-A174-DBF9CE775270}" presName="gear2dstNode" presStyleLbl="node1" presStyleIdx="1" presStyleCnt="3"/>
      <dgm:spPr/>
      <dgm:t>
        <a:bodyPr/>
        <a:lstStyle/>
        <a:p>
          <a:endParaRPr lang="es-MX"/>
        </a:p>
      </dgm:t>
    </dgm:pt>
    <dgm:pt modelId="{424A9EA3-6A67-4B04-8DE4-FBB6FAA215B8}" type="pres">
      <dgm:prSet presAssocID="{6B1D7D11-7022-4AF4-BE0B-7DC790108B8B}" presName="gear3" presStyleLbl="node1" presStyleIdx="2" presStyleCnt="3"/>
      <dgm:spPr/>
      <dgm:t>
        <a:bodyPr/>
        <a:lstStyle/>
        <a:p>
          <a:endParaRPr lang="es-MX"/>
        </a:p>
      </dgm:t>
    </dgm:pt>
    <dgm:pt modelId="{D1B89EF0-EC63-421B-9256-CD5A17670C91}" type="pres">
      <dgm:prSet presAssocID="{6B1D7D11-7022-4AF4-BE0B-7DC790108B8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9C1248-6B07-4E0C-A97A-8C91D5FE2A0C}" type="pres">
      <dgm:prSet presAssocID="{6B1D7D11-7022-4AF4-BE0B-7DC790108B8B}" presName="gear3srcNode" presStyleLbl="node1" presStyleIdx="2" presStyleCnt="3"/>
      <dgm:spPr/>
      <dgm:t>
        <a:bodyPr/>
        <a:lstStyle/>
        <a:p>
          <a:endParaRPr lang="es-MX"/>
        </a:p>
      </dgm:t>
    </dgm:pt>
    <dgm:pt modelId="{A6782DC4-F2F2-474A-84AA-E76C052D797A}" type="pres">
      <dgm:prSet presAssocID="{6B1D7D11-7022-4AF4-BE0B-7DC790108B8B}" presName="gear3dstNode" presStyleLbl="node1" presStyleIdx="2" presStyleCnt="3"/>
      <dgm:spPr/>
      <dgm:t>
        <a:bodyPr/>
        <a:lstStyle/>
        <a:p>
          <a:endParaRPr lang="es-MX"/>
        </a:p>
      </dgm:t>
    </dgm:pt>
    <dgm:pt modelId="{1E8A6881-EC29-466A-93EA-CA1F2BB00139}" type="pres">
      <dgm:prSet presAssocID="{837EAB73-1E15-4C05-8FB3-9C4F5498A878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DBFD62C8-6053-4EBA-BD5D-9FDCAC4287CC}" type="pres">
      <dgm:prSet presAssocID="{2B7210AD-C3D0-4336-B842-01CDDD35A8F4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3A4DB3D6-BB44-4B00-B797-AE36D900A196}" type="pres">
      <dgm:prSet presAssocID="{A40419CB-AC32-4D15-B41A-ECBB2EA492B9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4FE82EBD-7EB2-4E1F-AE0A-32B331C5549F}" type="presOf" srcId="{7B49B92A-CD72-428D-A174-DBF9CE775270}" destId="{B0276443-BE24-4CAB-BB56-E341E1E1148C}" srcOrd="0" destOrd="0" presId="urn:microsoft.com/office/officeart/2005/8/layout/gear1"/>
    <dgm:cxn modelId="{EF2FF398-FC31-4A2E-A45C-ECA05D12ED69}" type="presOf" srcId="{707E0E78-8028-4390-B74A-6CDC1629E18E}" destId="{18537704-AC38-49CD-8660-0645BBFDD6E8}" srcOrd="0" destOrd="0" presId="urn:microsoft.com/office/officeart/2005/8/layout/gear1"/>
    <dgm:cxn modelId="{327EC178-9896-4106-9F81-77C3481CD061}" type="presOf" srcId="{2B7210AD-C3D0-4336-B842-01CDDD35A8F4}" destId="{DBFD62C8-6053-4EBA-BD5D-9FDCAC4287CC}" srcOrd="0" destOrd="0" presId="urn:microsoft.com/office/officeart/2005/8/layout/gear1"/>
    <dgm:cxn modelId="{26EB3020-4756-42E6-B7C6-4047F6580EB7}" type="presOf" srcId="{6B1D7D11-7022-4AF4-BE0B-7DC790108B8B}" destId="{424A9EA3-6A67-4B04-8DE4-FBB6FAA215B8}" srcOrd="0" destOrd="0" presId="urn:microsoft.com/office/officeart/2005/8/layout/gear1"/>
    <dgm:cxn modelId="{9F2E3DC0-A51D-4331-A885-DDDC9FA05F3B}" type="presOf" srcId="{7B49B92A-CD72-428D-A174-DBF9CE775270}" destId="{AF03025E-330B-4744-8F4A-CE3AD138A5CB}" srcOrd="1" destOrd="0" presId="urn:microsoft.com/office/officeart/2005/8/layout/gear1"/>
    <dgm:cxn modelId="{CC501BDB-045E-4547-8018-892082E3200D}" type="presOf" srcId="{1F175452-578A-4B2A-BEA2-DB00FFE5C42A}" destId="{CE66E0F4-6030-40BE-A828-E5D249420C09}" srcOrd="0" destOrd="0" presId="urn:microsoft.com/office/officeart/2005/8/layout/gear1"/>
    <dgm:cxn modelId="{85E56AF9-4771-4F0D-A110-A4DDE78EA99F}" type="presOf" srcId="{7B49B92A-CD72-428D-A174-DBF9CE775270}" destId="{C2ADBD84-D507-418F-BDC1-5D4BE6D49C37}" srcOrd="2" destOrd="0" presId="urn:microsoft.com/office/officeart/2005/8/layout/gear1"/>
    <dgm:cxn modelId="{609F59C7-0F8B-4A04-82F5-F7E05635A7AD}" type="presOf" srcId="{1F175452-578A-4B2A-BEA2-DB00FFE5C42A}" destId="{0A9E3D33-D865-4F05-AFBA-3690A3D1F9EB}" srcOrd="2" destOrd="0" presId="urn:microsoft.com/office/officeart/2005/8/layout/gear1"/>
    <dgm:cxn modelId="{FBC5FA17-CF2B-49E6-9AAD-6A6597DB91E1}" type="presOf" srcId="{1F175452-578A-4B2A-BEA2-DB00FFE5C42A}" destId="{65BEEFE7-12DA-481E-8A19-C2E0C846F790}" srcOrd="1" destOrd="0" presId="urn:microsoft.com/office/officeart/2005/8/layout/gear1"/>
    <dgm:cxn modelId="{1FB896DE-DA97-4896-8786-BCF54EA88957}" srcId="{707E0E78-8028-4390-B74A-6CDC1629E18E}" destId="{6B1D7D11-7022-4AF4-BE0B-7DC790108B8B}" srcOrd="2" destOrd="0" parTransId="{0E0A15EE-4D0C-4EF8-BAC5-ED3698B291FE}" sibTransId="{A40419CB-AC32-4D15-B41A-ECBB2EA492B9}"/>
    <dgm:cxn modelId="{91E3B8D6-F84D-48D0-B65D-23E3501D0623}" srcId="{707E0E78-8028-4390-B74A-6CDC1629E18E}" destId="{1F175452-578A-4B2A-BEA2-DB00FFE5C42A}" srcOrd="0" destOrd="0" parTransId="{EA1CE412-FAF2-4EA8-81EC-D42CA93932C5}" sibTransId="{837EAB73-1E15-4C05-8FB3-9C4F5498A878}"/>
    <dgm:cxn modelId="{349E897E-9BC8-4217-9B2C-499453F06FE5}" type="presOf" srcId="{6B1D7D11-7022-4AF4-BE0B-7DC790108B8B}" destId="{6C9C1248-6B07-4E0C-A97A-8C91D5FE2A0C}" srcOrd="2" destOrd="0" presId="urn:microsoft.com/office/officeart/2005/8/layout/gear1"/>
    <dgm:cxn modelId="{EA989986-69E3-4302-9828-0EF3680433FB}" type="presOf" srcId="{6B1D7D11-7022-4AF4-BE0B-7DC790108B8B}" destId="{D1B89EF0-EC63-421B-9256-CD5A17670C91}" srcOrd="1" destOrd="0" presId="urn:microsoft.com/office/officeart/2005/8/layout/gear1"/>
    <dgm:cxn modelId="{BC83390A-8D3C-4AF6-B08C-896B21FEC6AF}" type="presOf" srcId="{A40419CB-AC32-4D15-B41A-ECBB2EA492B9}" destId="{3A4DB3D6-BB44-4B00-B797-AE36D900A196}" srcOrd="0" destOrd="0" presId="urn:microsoft.com/office/officeart/2005/8/layout/gear1"/>
    <dgm:cxn modelId="{E6087A9B-B46C-4512-B343-9759889F2C53}" type="presOf" srcId="{6B1D7D11-7022-4AF4-BE0B-7DC790108B8B}" destId="{A6782DC4-F2F2-474A-84AA-E76C052D797A}" srcOrd="3" destOrd="0" presId="urn:microsoft.com/office/officeart/2005/8/layout/gear1"/>
    <dgm:cxn modelId="{F40B3D5D-3513-44AA-B363-76944530398D}" srcId="{707E0E78-8028-4390-B74A-6CDC1629E18E}" destId="{7B49B92A-CD72-428D-A174-DBF9CE775270}" srcOrd="1" destOrd="0" parTransId="{295ED827-94FF-4543-B8A9-9DA413990D0D}" sibTransId="{2B7210AD-C3D0-4336-B842-01CDDD35A8F4}"/>
    <dgm:cxn modelId="{1BA04768-997D-42B2-814B-87759ABF04E3}" type="presOf" srcId="{837EAB73-1E15-4C05-8FB3-9C4F5498A878}" destId="{1E8A6881-EC29-466A-93EA-CA1F2BB00139}" srcOrd="0" destOrd="0" presId="urn:microsoft.com/office/officeart/2005/8/layout/gear1"/>
    <dgm:cxn modelId="{2670B359-DE18-4BBC-9605-DC4F56CA5406}" type="presParOf" srcId="{18537704-AC38-49CD-8660-0645BBFDD6E8}" destId="{CE66E0F4-6030-40BE-A828-E5D249420C09}" srcOrd="0" destOrd="0" presId="urn:microsoft.com/office/officeart/2005/8/layout/gear1"/>
    <dgm:cxn modelId="{2DA2A9DC-0970-4F95-B98F-7613019C4B06}" type="presParOf" srcId="{18537704-AC38-49CD-8660-0645BBFDD6E8}" destId="{65BEEFE7-12DA-481E-8A19-C2E0C846F790}" srcOrd="1" destOrd="0" presId="urn:microsoft.com/office/officeart/2005/8/layout/gear1"/>
    <dgm:cxn modelId="{D1154F14-3494-443B-B7AF-FA33518905A4}" type="presParOf" srcId="{18537704-AC38-49CD-8660-0645BBFDD6E8}" destId="{0A9E3D33-D865-4F05-AFBA-3690A3D1F9EB}" srcOrd="2" destOrd="0" presId="urn:microsoft.com/office/officeart/2005/8/layout/gear1"/>
    <dgm:cxn modelId="{F2D65C62-433F-477D-B072-0B32D3FE615F}" type="presParOf" srcId="{18537704-AC38-49CD-8660-0645BBFDD6E8}" destId="{B0276443-BE24-4CAB-BB56-E341E1E1148C}" srcOrd="3" destOrd="0" presId="urn:microsoft.com/office/officeart/2005/8/layout/gear1"/>
    <dgm:cxn modelId="{FB2E85B7-D61F-402A-8EC6-D2A0A6A1EF08}" type="presParOf" srcId="{18537704-AC38-49CD-8660-0645BBFDD6E8}" destId="{AF03025E-330B-4744-8F4A-CE3AD138A5CB}" srcOrd="4" destOrd="0" presId="urn:microsoft.com/office/officeart/2005/8/layout/gear1"/>
    <dgm:cxn modelId="{4D3F9A39-01DD-49D1-86B7-7E1FD497213E}" type="presParOf" srcId="{18537704-AC38-49CD-8660-0645BBFDD6E8}" destId="{C2ADBD84-D507-418F-BDC1-5D4BE6D49C37}" srcOrd="5" destOrd="0" presId="urn:microsoft.com/office/officeart/2005/8/layout/gear1"/>
    <dgm:cxn modelId="{FC403ECC-63AA-4B01-95A7-0443883B4F75}" type="presParOf" srcId="{18537704-AC38-49CD-8660-0645BBFDD6E8}" destId="{424A9EA3-6A67-4B04-8DE4-FBB6FAA215B8}" srcOrd="6" destOrd="0" presId="urn:microsoft.com/office/officeart/2005/8/layout/gear1"/>
    <dgm:cxn modelId="{5119ADBB-7CCB-4500-8B7F-1B56EC0D3229}" type="presParOf" srcId="{18537704-AC38-49CD-8660-0645BBFDD6E8}" destId="{D1B89EF0-EC63-421B-9256-CD5A17670C91}" srcOrd="7" destOrd="0" presId="urn:microsoft.com/office/officeart/2005/8/layout/gear1"/>
    <dgm:cxn modelId="{6A07C1AF-DC9E-4479-A3CA-0C22BE638119}" type="presParOf" srcId="{18537704-AC38-49CD-8660-0645BBFDD6E8}" destId="{6C9C1248-6B07-4E0C-A97A-8C91D5FE2A0C}" srcOrd="8" destOrd="0" presId="urn:microsoft.com/office/officeart/2005/8/layout/gear1"/>
    <dgm:cxn modelId="{55A1CCE5-D130-4213-9104-AC64B58B39FE}" type="presParOf" srcId="{18537704-AC38-49CD-8660-0645BBFDD6E8}" destId="{A6782DC4-F2F2-474A-84AA-E76C052D797A}" srcOrd="9" destOrd="0" presId="urn:microsoft.com/office/officeart/2005/8/layout/gear1"/>
    <dgm:cxn modelId="{5D247B84-9472-429E-B5F1-918A92F7D255}" type="presParOf" srcId="{18537704-AC38-49CD-8660-0645BBFDD6E8}" destId="{1E8A6881-EC29-466A-93EA-CA1F2BB00139}" srcOrd="10" destOrd="0" presId="urn:microsoft.com/office/officeart/2005/8/layout/gear1"/>
    <dgm:cxn modelId="{73CEED77-B14D-4C81-BB67-C2D2CE4169A2}" type="presParOf" srcId="{18537704-AC38-49CD-8660-0645BBFDD6E8}" destId="{DBFD62C8-6053-4EBA-BD5D-9FDCAC4287CC}" srcOrd="11" destOrd="0" presId="urn:microsoft.com/office/officeart/2005/8/layout/gear1"/>
    <dgm:cxn modelId="{15BECC8E-68BF-4389-BC6F-19631E6FF7A6}" type="presParOf" srcId="{18537704-AC38-49CD-8660-0645BBFDD6E8}" destId="{3A4DB3D6-BB44-4B00-B797-AE36D900A19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6E0F4-6030-40BE-A828-E5D249420C09}">
      <dsp:nvSpPr>
        <dsp:cNvPr id="0" name=""/>
        <dsp:cNvSpPr/>
      </dsp:nvSpPr>
      <dsp:spPr>
        <a:xfrm>
          <a:off x="994021" y="732949"/>
          <a:ext cx="895826" cy="895826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  <a:sp3d extrusionH="28000" prstMaterial="matte"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/>
            <a:t>De iniciar</a:t>
          </a:r>
          <a:endParaRPr lang="es-MX" sz="800" kern="1200" dirty="0"/>
        </a:p>
      </dsp:txBody>
      <dsp:txXfrm>
        <a:off x="1174122" y="942792"/>
        <a:ext cx="535624" cy="460473"/>
      </dsp:txXfrm>
    </dsp:sp>
    <dsp:sp modelId="{B0276443-BE24-4CAB-BB56-E341E1E1148C}">
      <dsp:nvSpPr>
        <dsp:cNvPr id="0" name=""/>
        <dsp:cNvSpPr/>
      </dsp:nvSpPr>
      <dsp:spPr>
        <a:xfrm>
          <a:off x="472813" y="521208"/>
          <a:ext cx="651510" cy="651510"/>
        </a:xfrm>
        <a:prstGeom prst="gear6">
          <a:avLst/>
        </a:prstGeom>
        <a:solidFill>
          <a:schemeClr val="accent3">
            <a:hueOff val="7027344"/>
            <a:satOff val="10988"/>
            <a:lumOff val="4705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  <a:sp3d extrusionH="28000" prstMaterial="matte"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/>
            <a:t>Antes</a:t>
          </a:r>
          <a:endParaRPr lang="es-MX" sz="800" kern="1200" dirty="0"/>
        </a:p>
      </dsp:txBody>
      <dsp:txXfrm>
        <a:off x="636833" y="686219"/>
        <a:ext cx="323470" cy="321488"/>
      </dsp:txXfrm>
    </dsp:sp>
    <dsp:sp modelId="{424A9EA3-6A67-4B04-8DE4-FBB6FAA215B8}">
      <dsp:nvSpPr>
        <dsp:cNvPr id="0" name=""/>
        <dsp:cNvSpPr/>
      </dsp:nvSpPr>
      <dsp:spPr>
        <a:xfrm rot="20700000">
          <a:off x="837725" y="71732"/>
          <a:ext cx="638347" cy="638347"/>
        </a:xfrm>
        <a:prstGeom prst="gear6">
          <a:avLst/>
        </a:prstGeom>
        <a:solidFill>
          <a:schemeClr val="accent3">
            <a:hueOff val="14054688"/>
            <a:satOff val="21976"/>
            <a:lumOff val="941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  <a:sp3d extrusionH="28000" prstMaterial="matte"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/>
            <a:t>Leer</a:t>
          </a:r>
          <a:endParaRPr lang="es-MX" sz="800" kern="1200" dirty="0"/>
        </a:p>
      </dsp:txBody>
      <dsp:txXfrm rot="-20700000">
        <a:off x="977733" y="211740"/>
        <a:ext cx="358330" cy="358330"/>
      </dsp:txXfrm>
    </dsp:sp>
    <dsp:sp modelId="{1E8A6881-EC29-466A-93EA-CA1F2BB00139}">
      <dsp:nvSpPr>
        <dsp:cNvPr id="0" name=""/>
        <dsp:cNvSpPr/>
      </dsp:nvSpPr>
      <dsp:spPr>
        <a:xfrm>
          <a:off x="900228" y="611267"/>
          <a:ext cx="1146658" cy="1146658"/>
        </a:xfrm>
        <a:prstGeom prst="circularArrow">
          <a:avLst>
            <a:gd name="adj1" fmla="val 4687"/>
            <a:gd name="adj2" fmla="val 299029"/>
            <a:gd name="adj3" fmla="val 2386929"/>
            <a:gd name="adj4" fmla="val 16174866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2C8-6053-4EBA-BD5D-9FDCAC4287CC}">
      <dsp:nvSpPr>
        <dsp:cNvPr id="0" name=""/>
        <dsp:cNvSpPr/>
      </dsp:nvSpPr>
      <dsp:spPr>
        <a:xfrm>
          <a:off x="357432" y="388063"/>
          <a:ext cx="833118" cy="8331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7027344"/>
            <a:satOff val="10988"/>
            <a:lumOff val="4705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4DB3D6-BB44-4B00-B797-AE36D900A196}">
      <dsp:nvSpPr>
        <dsp:cNvPr id="0" name=""/>
        <dsp:cNvSpPr/>
      </dsp:nvSpPr>
      <dsp:spPr>
        <a:xfrm>
          <a:off x="690069" y="-57079"/>
          <a:ext cx="898269" cy="89826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14054688"/>
            <a:satOff val="21976"/>
            <a:lumOff val="9411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81" tIns="49240" rIns="98481" bIns="4924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81" tIns="49240" rIns="98481" bIns="4924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81" tIns="49240" rIns="98481" bIns="492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81" tIns="49240" rIns="98481" bIns="4924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481" tIns="49240" rIns="98481" bIns="4924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8B68100-7046-43D4-9427-BCADB66EFF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4999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altLang="es-MX" smtClean="0">
                <a:latin typeface="Arial" panose="020B0604020202020204" pitchFamily="34" charset="0"/>
              </a:rPr>
              <a:t>¿cómo se relacionan con el comportamiento colectivo?</a:t>
            </a:r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F5F44FA-906F-4199-8C9D-B64CF840E203}" type="slidenum">
              <a:rPr lang="es-ES" altLang="es-MX" sz="1300"/>
              <a:pPr>
                <a:spcBef>
                  <a:spcPct val="0"/>
                </a:spcBef>
              </a:pPr>
              <a:t>8</a:t>
            </a:fld>
            <a:endParaRPr lang="es-ES" altLang="es-MX" sz="1300"/>
          </a:p>
        </p:txBody>
      </p:sp>
    </p:spTree>
    <p:extLst>
      <p:ext uri="{BB962C8B-B14F-4D97-AF65-F5344CB8AC3E}">
        <p14:creationId xmlns:p14="http://schemas.microsoft.com/office/powerpoint/2010/main" val="2859498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Marcador de nota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altLang="es-MX" smtClean="0">
                <a:latin typeface="Arial" panose="020B0604020202020204" pitchFamily="34" charset="0"/>
              </a:rPr>
              <a:t>A través de las teorías de la psicología social.</a:t>
            </a:r>
          </a:p>
        </p:txBody>
      </p:sp>
      <p:sp>
        <p:nvSpPr>
          <p:cNvPr id="36868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11F343E3-8E9D-40C9-9A1C-5BFA98C3F1B6}" type="slidenum">
              <a:rPr lang="es-ES" altLang="es-MX">
                <a:latin typeface="Arial" panose="020B0604020202020204" pitchFamily="34" charset="0"/>
              </a:rPr>
              <a:pPr/>
              <a:t>11</a:t>
            </a:fld>
            <a:endParaRPr lang="es-ES" altLang="es-MX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276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Marcador de nota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altLang="es-MX" smtClean="0">
                <a:latin typeface="Arial" panose="020B0604020202020204" pitchFamily="34" charset="0"/>
              </a:rPr>
              <a:t>Están en la base de cinco tipos de acciones colectivas:</a:t>
            </a:r>
          </a:p>
        </p:txBody>
      </p:sp>
      <p:sp>
        <p:nvSpPr>
          <p:cNvPr id="41988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B25F555D-F948-44C8-841B-AB6092838D8B}" type="slidenum">
              <a:rPr lang="es-ES" altLang="es-MX">
                <a:latin typeface="Arial" panose="020B0604020202020204" pitchFamily="34" charset="0"/>
              </a:rPr>
              <a:pPr/>
              <a:t>15</a:t>
            </a:fld>
            <a:endParaRPr lang="es-ES" altLang="es-MX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09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Marcador de nota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altLang="es-MX" smtClean="0">
                <a:latin typeface="Arial" panose="020B0604020202020204" pitchFamily="34" charset="0"/>
              </a:rPr>
              <a:t>Por lo tanto, hay que distinguir entre los procesos colectivos que son producto de la disgregación del sistema y los procesos que tienden a una transformación de las bases del sistema.</a:t>
            </a:r>
          </a:p>
        </p:txBody>
      </p:sp>
      <p:sp>
        <p:nvSpPr>
          <p:cNvPr id="45060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E8C130AA-3342-49CF-A504-A258DE8E64C4}" type="slidenum">
              <a:rPr lang="es-ES" altLang="es-MX">
                <a:latin typeface="Arial" panose="020B0604020202020204" pitchFamily="34" charset="0"/>
              </a:rPr>
              <a:pPr/>
              <a:t>17</a:t>
            </a:fld>
            <a:endParaRPr lang="es-ES" altLang="es-MX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031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9"/>
          <p:cNvGrpSpPr>
            <a:grpSpLocks noChangeAspect="1"/>
          </p:cNvGrpSpPr>
          <p:nvPr/>
        </p:nvGrpSpPr>
        <p:grpSpPr bwMode="auto">
          <a:xfrm>
            <a:off x="7234238" y="4106863"/>
            <a:ext cx="914400" cy="914400"/>
            <a:chOff x="9685338" y="4460675"/>
            <a:chExt cx="1080904" cy="1080902"/>
          </a:xfrm>
        </p:grpSpPr>
        <p:sp>
          <p:nvSpPr>
            <p:cNvPr id="8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0" y="6272213"/>
            <a:ext cx="4745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3763" y="4227513"/>
            <a:ext cx="895350" cy="639762"/>
          </a:xfrm>
        </p:spPr>
        <p:txBody>
          <a:bodyPr/>
          <a:lstStyle>
            <a:lvl1pPr>
              <a:defRPr sz="2800" b="1" smtClean="0"/>
            </a:lvl1pPr>
          </a:lstStyle>
          <a:p>
            <a:pPr>
              <a:defRPr/>
            </a:pPr>
            <a:fld id="{36C52D02-AC5A-4F8E-ADF6-2C9ED8264C6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56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6C00A-523B-4E09-B196-CCABBB0C53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251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28C27-2D99-4F60-B714-FE56916E5D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5993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9" cy="2554758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00385" y="1828799"/>
            <a:ext cx="990599" cy="228659"/>
          </a:xfrm>
        </p:spPr>
        <p:txBody>
          <a:bodyPr anchor="t" anchorCtr="0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smtClean="0">
                <a:solidFill>
                  <a:prstClr val="white"/>
                </a:solidFill>
              </a:rPr>
              <a:pPr/>
              <a:t>10/2/2015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6209" y="3264406"/>
            <a:ext cx="3859795" cy="2286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
             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5279" y="292609"/>
            <a:ext cx="628813" cy="767687"/>
          </a:xfrm>
        </p:spPr>
        <p:txBody>
          <a:bodyPr/>
          <a:lstStyle>
            <a:lvl1pPr>
              <a:defRPr sz="2800" b="0" i="0" baseline="0">
                <a:latin typeface="+mj-lt"/>
              </a:defRPr>
            </a:lvl1pPr>
          </a:lstStyle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166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209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338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765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490"/>
            <a:ext cx="3636978" cy="277131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79" cy="277131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67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56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35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97437"/>
            <a:ext cx="271258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086844"/>
            <a:ext cx="2712590" cy="292541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71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46147-7305-4C91-BCF7-D0CAAD5A8F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128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362190"/>
            <a:ext cx="2987087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1591" y="3088562"/>
            <a:ext cx="3001938" cy="244863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36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065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Rectangle 13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0"/>
            <a:ext cx="6422004" cy="1653117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509006"/>
            <a:ext cx="6422003" cy="2515873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740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6" name="Freeform 35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0" name="TextBox 9"/>
          <p:cNvSpPr txBox="1"/>
          <p:nvPr/>
        </p:nvSpPr>
        <p:spPr>
          <a:xfrm>
            <a:off x="644721" y="654263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27454" y="2900539"/>
            <a:ext cx="5389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9" y="914401"/>
            <a:ext cx="6160385" cy="2894878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87279" y="3814473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C873B183-A821-4095-A363-9EC968635539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365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399"/>
            <a:ext cx="6422004" cy="209550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1605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884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884" y="2489199"/>
            <a:ext cx="231098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8884" y="3147164"/>
            <a:ext cx="2310988" cy="287771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9201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4"/>
            <a:ext cx="232675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39" cy="288836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3409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36973"/>
            <a:ext cx="6423592" cy="699992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39" y="4188546"/>
            <a:ext cx="2314064" cy="64901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8" y="4837558"/>
            <a:ext cx="2309280" cy="118732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7" y="4188546"/>
            <a:ext cx="233090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9200"/>
            <a:ext cx="2025182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7" y="4846509"/>
            <a:ext cx="2330904" cy="11783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84814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5" y="2489200"/>
            <a:ext cx="2018839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6510"/>
            <a:ext cx="2299492" cy="118902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6057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1" y="2489200"/>
            <a:ext cx="6343201" cy="35306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6064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235" y="1447799"/>
            <a:ext cx="4435439" cy="4571999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smtClean="0">
                <a:solidFill>
                  <a:srgbClr val="ACD433"/>
                </a:solidFill>
              </a:rPr>
              <a:pPr/>
              <a:t>10/2/2015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ACD433"/>
                </a:solidFill>
              </a:rPr>
              <a:t>
              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58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633413" y="2430463"/>
            <a:ext cx="914400" cy="914400"/>
            <a:chOff x="9685338" y="4460675"/>
            <a:chExt cx="1080904" cy="1080902"/>
          </a:xfrm>
        </p:grpSpPr>
        <p:sp>
          <p:nvSpPr>
            <p:cNvPr id="6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/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0" y="6272213"/>
            <a:ext cx="1982788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713" y="6272213"/>
            <a:ext cx="4745037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6113" y="2508250"/>
            <a:ext cx="890587" cy="720725"/>
          </a:xfrm>
        </p:spPr>
        <p:txBody>
          <a:bodyPr/>
          <a:lstStyle>
            <a:lvl1pPr>
              <a:defRPr sz="2800" smtClean="0"/>
            </a:lvl1pPr>
          </a:lstStyle>
          <a:p>
            <a:pPr>
              <a:defRPr/>
            </a:pPr>
            <a:fld id="{18B57A00-934E-48EC-ADCA-A9C5C9C769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5164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3DD11-DB56-4B15-B523-1E2DE826E8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6461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61386-4311-4802-A694-F8394DE213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711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DD168-9592-4635-A643-57FB0DDBC3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459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DD88F-8671-4D3E-843B-67259A5AD9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5492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8523288" y="6254750"/>
            <a:ext cx="392112" cy="393700"/>
            <a:chOff x="8532189" y="5068824"/>
            <a:chExt cx="393192" cy="393192"/>
          </a:xfrm>
        </p:grpSpPr>
        <p:sp>
          <p:nvSpPr>
            <p:cNvPr id="7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13"/>
            <p:cNvSpPr>
              <a:spLocks noChangeAspect="1"/>
            </p:cNvSpPr>
            <p:nvPr/>
          </p:nvSpPr>
          <p:spPr bwMode="auto"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/>
          <a:lstStyle>
            <a:lvl1pPr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C3290-6480-43FE-95AA-1EE98719801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01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8523288" y="6254750"/>
            <a:ext cx="392112" cy="393700"/>
            <a:chOff x="8532189" y="5068824"/>
            <a:chExt cx="393192" cy="393192"/>
          </a:xfrm>
        </p:grpSpPr>
        <p:sp>
          <p:nvSpPr>
            <p:cNvPr id="7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13"/>
            <p:cNvSpPr>
              <a:spLocks noChangeAspect="1"/>
            </p:cNvSpPr>
            <p:nvPr/>
          </p:nvSpPr>
          <p:spPr bwMode="auto"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/>
          <a:lstStyle>
            <a:lvl1pPr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D0E94-B00D-4347-9436-CB2D723873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1452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1"/>
          <p:cNvGrpSpPr>
            <a:grpSpLocks/>
          </p:cNvGrpSpPr>
          <p:nvPr/>
        </p:nvGrpSpPr>
        <p:grpSpPr bwMode="auto">
          <a:xfrm>
            <a:off x="8523288" y="6254750"/>
            <a:ext cx="392112" cy="393700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4107" name="Oval 8"/>
            <p:cNvSpPr>
              <a:spLocks noChangeAspect="1"/>
            </p:cNvSpPr>
            <p:nvPr/>
          </p:nvSpPr>
          <p:spPr bwMode="auto"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188"/>
            <a:ext cx="7772400" cy="1609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20900"/>
            <a:ext cx="7772400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813" y="6272213"/>
            <a:ext cx="2454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213"/>
            <a:ext cx="4745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600" y="6272213"/>
            <a:ext cx="47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100" b="1" spc="-70" baseline="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1DA4EA8-5983-4171-BB73-2F6A18184F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59" r:id="rId2"/>
    <p:sldLayoutId id="2147484186" r:id="rId3"/>
    <p:sldLayoutId id="2147484160" r:id="rId4"/>
    <p:sldLayoutId id="2147484161" r:id="rId5"/>
    <p:sldLayoutId id="2147484162" r:id="rId6"/>
    <p:sldLayoutId id="2147484163" r:id="rId7"/>
    <p:sldLayoutId id="2147484187" r:id="rId8"/>
    <p:sldLayoutId id="2147484188" r:id="rId9"/>
    <p:sldLayoutId id="2147484164" r:id="rId10"/>
    <p:sldLayoutId id="2147484165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200" kern="1200" cap="all">
          <a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Rockwell Condensed" panose="02060603050405020104" pitchFamily="18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Rockwell Condensed" panose="02060603050405020104" pitchFamily="18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Rockwell Condensed" panose="02060603050405020104" pitchFamily="18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Rockwell Condensed" panose="02060603050405020104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Rockwell Condensed" panose="02060603050405020104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Rockwell Condensed" panose="02060603050405020104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Rockwell Condensed" panose="02060603050405020104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Rockwell Condensed" panose="02060603050405020104" pitchFamily="18" charset="0"/>
        </a:defRPr>
      </a:lvl9pPr>
    </p:titleStyle>
    <p:bodyStyle>
      <a:lvl1pPr marL="182563" indent="-182563" algn="l" rtl="0" fontAlgn="base">
        <a:lnSpc>
          <a:spcPct val="90000"/>
        </a:lnSpc>
        <a:spcBef>
          <a:spcPts val="1200"/>
        </a:spcBef>
        <a:spcAft>
          <a:spcPct val="0"/>
        </a:spcAft>
        <a:buClr>
          <a:srgbClr val="9E3611"/>
        </a:buClr>
        <a:buSzPct val="8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fontAlgn="base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lnSpc>
          <a:spcPct val="90000"/>
        </a:lnSpc>
        <a:spcBef>
          <a:spcPts val="400"/>
        </a:spcBef>
        <a:spcAft>
          <a:spcPts val="200"/>
        </a:spcAft>
        <a:buClr>
          <a:srgbClr val="9E3611"/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1854142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3564" y="925605"/>
            <a:ext cx="6346078" cy="7113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71444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Rectangle 1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169BAE4-E363-42EE-AD3A-68D4720127D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19" name="Grupo 18"/>
          <p:cNvGrpSpPr/>
          <p:nvPr userDrawn="1"/>
        </p:nvGrpSpPr>
        <p:grpSpPr>
          <a:xfrm>
            <a:off x="0" y="-168015"/>
            <a:ext cx="9144000" cy="6864654"/>
            <a:chOff x="0" y="-168015"/>
            <a:chExt cx="12192000" cy="6864654"/>
          </a:xfrm>
        </p:grpSpPr>
        <p:sp>
          <p:nvSpPr>
            <p:cNvPr id="25" name="Rectangle 25"/>
            <p:cNvSpPr/>
            <p:nvPr/>
          </p:nvSpPr>
          <p:spPr>
            <a:xfrm>
              <a:off x="0" y="-168015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14"/>
            <p:cNvSpPr/>
            <p:nvPr/>
          </p:nvSpPr>
          <p:spPr>
            <a:xfrm>
              <a:off x="3220" y="2498985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Oval 15"/>
            <p:cNvSpPr/>
            <p:nvPr/>
          </p:nvSpPr>
          <p:spPr>
            <a:xfrm>
              <a:off x="1750" y="2727585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Oval 16"/>
            <p:cNvSpPr/>
            <p:nvPr/>
          </p:nvSpPr>
          <p:spPr>
            <a:xfrm>
              <a:off x="8609012" y="1508385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Oval 18"/>
            <p:cNvSpPr/>
            <p:nvPr/>
          </p:nvSpPr>
          <p:spPr>
            <a:xfrm>
              <a:off x="8609012" y="57060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Freeform 5"/>
            <p:cNvSpPr/>
            <p:nvPr/>
          </p:nvSpPr>
          <p:spPr bwMode="gray">
            <a:xfrm rot="21010068">
              <a:off x="8490951" y="1629502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1" name="Freeform 5"/>
            <p:cNvSpPr/>
            <p:nvPr userDrawn="1"/>
          </p:nvSpPr>
          <p:spPr bwMode="gray">
            <a:xfrm>
              <a:off x="0" y="1063416"/>
              <a:ext cx="12192000" cy="5168874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32" name="Freeform 5"/>
            <p:cNvSpPr>
              <a:spLocks noEditPoints="1"/>
            </p:cNvSpPr>
            <p:nvPr/>
          </p:nvSpPr>
          <p:spPr bwMode="gray">
            <a:xfrm>
              <a:off x="0" y="-166428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3" name="Rectangle 21"/>
          <p:cNvSpPr/>
          <p:nvPr userDrawn="1"/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2416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31" r:id="rId2"/>
    <p:sldLayoutId id="2147484232" r:id="rId3"/>
    <p:sldLayoutId id="2147484233" r:id="rId4"/>
    <p:sldLayoutId id="2147484234" r:id="rId5"/>
    <p:sldLayoutId id="2147484235" r:id="rId6"/>
    <p:sldLayoutId id="2147484236" r:id="rId7"/>
    <p:sldLayoutId id="2147484237" r:id="rId8"/>
    <p:sldLayoutId id="2147484238" r:id="rId9"/>
    <p:sldLayoutId id="2147484239" r:id="rId10"/>
    <p:sldLayoutId id="2147484240" r:id="rId11"/>
    <p:sldLayoutId id="2147484241" r:id="rId12"/>
    <p:sldLayoutId id="2147484242" r:id="rId13"/>
    <p:sldLayoutId id="2147484243" r:id="rId14"/>
    <p:sldLayoutId id="2147484244" r:id="rId15"/>
    <p:sldLayoutId id="2147484245" r:id="rId16"/>
    <p:sldLayoutId id="214748424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2" t="25231" r="20550" b="35915"/>
          <a:stretch/>
        </p:blipFill>
        <p:spPr>
          <a:xfrm>
            <a:off x="7840027" y="498366"/>
            <a:ext cx="1231238" cy="55649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2" b="7056"/>
          <a:stretch/>
        </p:blipFill>
        <p:spPr>
          <a:xfrm>
            <a:off x="-17445" y="5611091"/>
            <a:ext cx="9125989" cy="1246909"/>
          </a:xfrm>
          <a:prstGeom prst="rect">
            <a:avLst/>
          </a:prstGeom>
        </p:spPr>
      </p:pic>
      <p:graphicFrame>
        <p:nvGraphicFramePr>
          <p:cNvPr id="4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800019"/>
              </p:ext>
            </p:extLst>
          </p:nvPr>
        </p:nvGraphicFramePr>
        <p:xfrm>
          <a:off x="149128" y="3690482"/>
          <a:ext cx="8927256" cy="420054"/>
        </p:xfrm>
        <a:graphic>
          <a:graphicData uri="http://schemas.openxmlformats.org/drawingml/2006/table">
            <a:tbl>
              <a:tblPr/>
              <a:tblGrid>
                <a:gridCol w="1316707"/>
                <a:gridCol w="1389940"/>
                <a:gridCol w="1316748"/>
                <a:gridCol w="1536206"/>
                <a:gridCol w="1032083"/>
                <a:gridCol w="2335572"/>
              </a:tblGrid>
              <a:tr h="2143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Clave</a:t>
                      </a:r>
                      <a:endParaRPr lang="es-MX" sz="9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Horas Teoría</a:t>
                      </a:r>
                      <a:endParaRPr lang="es-MX" sz="9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Tipo de U.A.</a:t>
                      </a:r>
                      <a:endParaRPr lang="es-MX" sz="9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Carácter de U.A.</a:t>
                      </a:r>
                      <a:endParaRPr lang="es-MX" sz="9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Créditos</a:t>
                      </a:r>
                      <a:endParaRPr lang="es-MX" sz="9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Núcleo de </a:t>
                      </a:r>
                      <a:r>
                        <a:rPr lang="es-MX" sz="900" b="1" spc="10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U.A</a:t>
                      </a:r>
                      <a:endParaRPr lang="es-MX" sz="9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spc="100" dirty="0" smtClean="0">
                          <a:latin typeface="Arial"/>
                          <a:ea typeface="Times New Roman"/>
                        </a:rPr>
                        <a:t>L20S25</a:t>
                      </a:r>
                      <a:endParaRPr lang="es-MX" sz="900" spc="100" dirty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spc="100" dirty="0">
                          <a:latin typeface="Arial"/>
                          <a:ea typeface="Calibri"/>
                        </a:rPr>
                        <a:t>64</a:t>
                      </a:r>
                      <a:endParaRPr lang="es-MX" sz="900" spc="100" dirty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spc="100" dirty="0">
                          <a:latin typeface="Arial"/>
                          <a:ea typeface="Calibri"/>
                        </a:rPr>
                        <a:t>Curso</a:t>
                      </a:r>
                      <a:endParaRPr lang="es-MX" sz="900" spc="100" dirty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spc="100">
                          <a:latin typeface="Arial"/>
                          <a:ea typeface="Calibri"/>
                        </a:rPr>
                        <a:t>Obligatoria</a:t>
                      </a:r>
                      <a:endParaRPr lang="es-MX" sz="900" spc="10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spc="100">
                          <a:latin typeface="Arial"/>
                          <a:ea typeface="Calibri"/>
                        </a:rPr>
                        <a:t>8</a:t>
                      </a:r>
                      <a:endParaRPr lang="es-MX" sz="900" spc="10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spc="100" dirty="0" smtClean="0">
                          <a:latin typeface="Arial"/>
                          <a:ea typeface="Times New Roman"/>
                        </a:rPr>
                        <a:t>Sustantivo profesional</a:t>
                      </a:r>
                      <a:endParaRPr lang="es-MX" sz="900" spc="100" dirty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8384" y="455782"/>
            <a:ext cx="7380143" cy="64166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MX" sz="405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Movimientos sociales</a:t>
            </a:r>
            <a:endParaRPr lang="es-MX" sz="405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075331" y="4586023"/>
            <a:ext cx="6940435" cy="45099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buClr>
                <a:srgbClr val="ACD433"/>
              </a:buClr>
              <a:buNone/>
            </a:pPr>
            <a:r>
              <a:rPr lang="es-ES" sz="1400" b="1" i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Material didáctico sólo visión </a:t>
            </a:r>
            <a:r>
              <a:rPr lang="es-ES" sz="1400" b="1" i="1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proyectables</a:t>
            </a:r>
            <a:r>
              <a:rPr lang="es-ES" sz="1400" b="1" i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, </a:t>
            </a:r>
            <a:r>
              <a:rPr lang="es-ES" sz="14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elaborado por:</a:t>
            </a:r>
            <a:endParaRPr lang="es-MX" sz="1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 algn="ctr" fontAlgn="auto">
              <a:buClr>
                <a:srgbClr val="ACD433"/>
              </a:buClr>
              <a:buNone/>
            </a:pPr>
            <a:r>
              <a:rPr lang="es-ES" sz="1400" b="1" dirty="0">
                <a:solidFill>
                  <a:srgbClr val="0E5580">
                    <a:lumMod val="75000"/>
                  </a:srgbClr>
                </a:solidFill>
              </a:rPr>
              <a:t>M. en Psi. Ed. </a:t>
            </a:r>
            <a:r>
              <a:rPr lang="es-ES" sz="1400" b="1" dirty="0" err="1">
                <a:solidFill>
                  <a:srgbClr val="0E5580">
                    <a:lumMod val="75000"/>
                  </a:srgbClr>
                </a:solidFill>
              </a:rPr>
              <a:t>Anabell</a:t>
            </a:r>
            <a:r>
              <a:rPr lang="es-ES" sz="1400" b="1" dirty="0">
                <a:solidFill>
                  <a:srgbClr val="0E5580">
                    <a:lumMod val="75000"/>
                  </a:srgbClr>
                </a:solidFill>
              </a:rPr>
              <a:t> Gómez Vidal</a:t>
            </a:r>
            <a:endParaRPr lang="es-MX" sz="1400" b="1" dirty="0">
              <a:solidFill>
                <a:srgbClr val="0E5580">
                  <a:lumMod val="75000"/>
                </a:srgbClr>
              </a:solidFill>
            </a:endParaRPr>
          </a:p>
        </p:txBody>
      </p:sp>
      <p:graphicFrame>
        <p:nvGraphicFramePr>
          <p:cNvPr id="7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83296"/>
              </p:ext>
            </p:extLst>
          </p:nvPr>
        </p:nvGraphicFramePr>
        <p:xfrm>
          <a:off x="116775" y="1371097"/>
          <a:ext cx="8937722" cy="905775"/>
        </p:xfrm>
        <a:graphic>
          <a:graphicData uri="http://schemas.openxmlformats.org/drawingml/2006/table">
            <a:tbl>
              <a:tblPr/>
              <a:tblGrid>
                <a:gridCol w="2888709"/>
                <a:gridCol w="2887864"/>
                <a:gridCol w="3161149"/>
              </a:tblGrid>
              <a:tr h="480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Programa Educativo</a:t>
                      </a:r>
                      <a:endParaRPr lang="es-MX" sz="11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Unidad de Aprendizaje</a:t>
                      </a:r>
                      <a:endParaRPr lang="es-MX" sz="11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kern="1200" spc="1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  <a:cs typeface="+mn-cs"/>
                        </a:rPr>
                        <a:t>Espacio académica donde se imparte la UA</a:t>
                      </a:r>
                      <a:endParaRPr lang="es-MX" sz="1100" b="1" kern="12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Calibri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028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>
                          <a:latin typeface="Arial"/>
                          <a:ea typeface="Calibri"/>
                        </a:rPr>
                        <a:t>Licenciatura en </a:t>
                      </a:r>
                      <a:r>
                        <a:rPr lang="es-MX" sz="1100" b="1" spc="100" dirty="0">
                          <a:latin typeface="Arial"/>
                          <a:ea typeface="Calibri"/>
                        </a:rPr>
                        <a:t>Psicología</a:t>
                      </a:r>
                      <a:endParaRPr lang="es-MX" sz="1100" b="1" spc="100" dirty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b="1" spc="100" dirty="0" smtClean="0">
                          <a:latin typeface="Arial"/>
                          <a:ea typeface="Calibri"/>
                        </a:rPr>
                        <a:t>Psicología Política</a:t>
                      </a:r>
                      <a:endParaRPr lang="es-MX" sz="1100" b="1" spc="100" dirty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100" spc="100" dirty="0" smtClean="0">
                          <a:latin typeface="Arial"/>
                          <a:ea typeface="Times New Roman"/>
                        </a:rPr>
                        <a:t>CU</a:t>
                      </a:r>
                      <a:r>
                        <a:rPr lang="es-MX" sz="1100" spc="100" baseline="0" dirty="0" smtClean="0">
                          <a:latin typeface="Arial"/>
                          <a:ea typeface="Times New Roman"/>
                        </a:rPr>
                        <a:t> UAEM Valle de Teotihuacán</a:t>
                      </a:r>
                      <a:endParaRPr lang="es-MX" sz="1100" spc="100" dirty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089482"/>
              </p:ext>
            </p:extLst>
          </p:nvPr>
        </p:nvGraphicFramePr>
        <p:xfrm>
          <a:off x="133542" y="2529395"/>
          <a:ext cx="8937723" cy="1067010"/>
        </p:xfrm>
        <a:graphic>
          <a:graphicData uri="http://schemas.openxmlformats.org/drawingml/2006/table">
            <a:tbl>
              <a:tblPr/>
              <a:tblGrid>
                <a:gridCol w="2877914"/>
                <a:gridCol w="2877914"/>
                <a:gridCol w="3181895"/>
              </a:tblGrid>
              <a:tr h="4752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Unidad de Competencia</a:t>
                      </a:r>
                      <a:endParaRPr lang="es-MX" sz="9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Contenidos de la </a:t>
                      </a:r>
                      <a:r>
                        <a:rPr lang="es-MX" sz="900" b="1" spc="10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UC</a:t>
                      </a: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 que atiende</a:t>
                      </a:r>
                      <a:endParaRPr lang="es-MX" sz="9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b="1" spc="1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/>
                          <a:ea typeface="Calibri"/>
                        </a:rPr>
                        <a:t>Objetivo de la Unidad de competencia</a:t>
                      </a:r>
                      <a:endParaRPr lang="es-MX" sz="900" spc="1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459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spc="100" dirty="0" smtClean="0">
                          <a:latin typeface="Arial"/>
                          <a:ea typeface="Calibri"/>
                        </a:rPr>
                        <a:t>III.</a:t>
                      </a:r>
                      <a:r>
                        <a:rPr lang="es-MX" sz="900" spc="100" baseline="0" dirty="0" smtClean="0">
                          <a:latin typeface="Arial"/>
                          <a:ea typeface="Calibri"/>
                        </a:rPr>
                        <a:t> Análisis de procesos políticos</a:t>
                      </a:r>
                      <a:endParaRPr lang="es-MX" sz="900" spc="100" dirty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spc="100" baseline="0" dirty="0" smtClean="0">
                          <a:latin typeface="Arial"/>
                          <a:ea typeface="Times New Roman"/>
                        </a:rPr>
                        <a:t>Tema 2: Movimientos sociales en México</a:t>
                      </a:r>
                      <a:endParaRPr lang="es-MX" sz="900" spc="100" dirty="0" smtClean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900" spc="100" dirty="0" smtClean="0">
                          <a:latin typeface="Arial"/>
                          <a:ea typeface="Times New Roman"/>
                        </a:rPr>
                        <a:t>Estudiar e interpretar fenómenos y procesos políticos actuales desde una perspectiva psicosocial.</a:t>
                      </a:r>
                      <a:endParaRPr lang="es-MX" sz="900" spc="100" dirty="0">
                        <a:latin typeface="Arial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840027" y="5951186"/>
            <a:ext cx="1231238" cy="56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1" hangingPunct="1"/>
            <a:r>
              <a:rPr lang="es-ES" sz="3200" b="1" dirty="0">
                <a:solidFill>
                  <a:srgbClr val="92D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2015</a:t>
            </a:r>
            <a:endParaRPr lang="es-ES" sz="3200" b="1" dirty="0">
              <a:solidFill>
                <a:srgbClr val="92D05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87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827088" y="1557338"/>
            <a:ext cx="7416800" cy="2519362"/>
          </a:xfrm>
        </p:spPr>
        <p:txBody>
          <a:bodyPr/>
          <a:lstStyle/>
          <a:p>
            <a:r>
              <a:rPr lang="es-MX" altLang="es-MX" sz="5400" smtClean="0"/>
              <a:t>COMPORTAMIENTO COLECTIVO</a:t>
            </a:r>
            <a:endParaRPr lang="es-ES" altLang="es-MX" sz="5400" smtClean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034851"/>
            <a:ext cx="6215608" cy="376207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conectapyme.com/gabinete/emergemap/guia/imagenesguia/concier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85809"/>
            <a:ext cx="351963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80" name="Picture 4" descr="http://marvin.com.mx/otros/marvin/images/content/ls-slam%20www_lajornada_co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857643"/>
            <a:ext cx="3810000" cy="2771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82" name="Picture 6" descr="http://impreso.milenio.com/media/imagecache/Principal/2011/05/08/mex-afi2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500585"/>
            <a:ext cx="3048000" cy="228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84" name="Picture 8" descr="http://1.bp.blogspot.com/_EZ38IjI0pK4/SOV2-5S6FRI/AAAAAAAAFOY/kRjaPepPGds/s400/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1071561"/>
            <a:ext cx="38100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457200" y="142875"/>
            <a:ext cx="8229600" cy="6000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s-MX" sz="2800" b="1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¿Cómo explicar…?</a:t>
            </a:r>
            <a:endParaRPr lang="es-MX" sz="2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825500" y="1773238"/>
            <a:ext cx="7491413" cy="1350962"/>
          </a:xfrm>
        </p:spPr>
        <p:txBody>
          <a:bodyPr/>
          <a:lstStyle/>
          <a:p>
            <a:r>
              <a:rPr lang="es-MX" altLang="es-MX" sz="4400" smtClean="0"/>
              <a:t>Teorías que explican el comportamiento colectivo</a:t>
            </a:r>
            <a:endParaRPr lang="es-ES" altLang="es-MX" sz="440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692696"/>
            <a:ext cx="7772400" cy="5479504"/>
          </a:xfrm>
        </p:spPr>
        <p:txBody>
          <a:bodyPr/>
          <a:lstStyle/>
          <a:p>
            <a:pPr algn="just" eaLnBrk="1" hangingPunct="1"/>
            <a:r>
              <a:rPr lang="es-ES" altLang="es-MX" sz="2800" dirty="0" smtClean="0"/>
              <a:t>Existen varias teorías que intentan esclarecer el mecanismo del comportamiento de las masas. </a:t>
            </a:r>
          </a:p>
          <a:p>
            <a:pPr lvl="1" algn="just" eaLnBrk="1" hangingPunct="1"/>
            <a:r>
              <a:rPr lang="es-MX" altLang="es-MX" sz="2400" dirty="0" smtClean="0"/>
              <a:t>El interaccionismo social</a:t>
            </a:r>
          </a:p>
          <a:p>
            <a:pPr lvl="1" algn="just" eaLnBrk="1" hangingPunct="1"/>
            <a:r>
              <a:rPr lang="es-MX" altLang="es-MX" sz="2400" dirty="0" smtClean="0"/>
              <a:t>Funcionalismo</a:t>
            </a:r>
          </a:p>
          <a:p>
            <a:pPr lvl="1" algn="just" eaLnBrk="1" hangingPunct="1"/>
            <a:r>
              <a:rPr lang="es-MX" altLang="es-MX" sz="2400" dirty="0" smtClean="0"/>
              <a:t>La elección racional</a:t>
            </a:r>
          </a:p>
          <a:p>
            <a:pPr lvl="1" algn="just" eaLnBrk="1" hangingPunct="1"/>
            <a:r>
              <a:rPr lang="es-MX" altLang="es-MX" sz="2400" dirty="0" smtClean="0">
                <a:solidFill>
                  <a:srgbClr val="C00000"/>
                </a:solidFill>
              </a:rPr>
              <a:t>La teoría de la movilización de recursos (TMR)</a:t>
            </a:r>
          </a:p>
          <a:p>
            <a:pPr lvl="1" algn="just" eaLnBrk="1" hangingPunct="1"/>
            <a:r>
              <a:rPr lang="es-MX" altLang="es-MX" sz="2400" dirty="0" smtClean="0"/>
              <a:t>El </a:t>
            </a:r>
            <a:r>
              <a:rPr lang="es-MX" altLang="es-MX" sz="2400" dirty="0" err="1" smtClean="0"/>
              <a:t>accionalismo</a:t>
            </a:r>
            <a:endParaRPr lang="es-MX" altLang="es-MX" sz="2400" dirty="0" smtClean="0"/>
          </a:p>
          <a:p>
            <a:pPr lvl="1" algn="just" eaLnBrk="1" hangingPunct="1"/>
            <a:r>
              <a:rPr lang="es-MX" altLang="es-MX" sz="2400" dirty="0" smtClean="0">
                <a:solidFill>
                  <a:srgbClr val="C00000"/>
                </a:solidFill>
              </a:rPr>
              <a:t>La teoría del contagio</a:t>
            </a:r>
          </a:p>
          <a:p>
            <a:pPr lvl="1" algn="just" eaLnBrk="1" hangingPunct="1"/>
            <a:r>
              <a:rPr lang="es-MX" altLang="es-MX" sz="2400" dirty="0" smtClean="0">
                <a:solidFill>
                  <a:srgbClr val="C00000"/>
                </a:solidFill>
              </a:rPr>
              <a:t>La teoría de la convergencia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Interaccionismo social: Park, escuela de Chicago.</a:t>
            </a:r>
          </a:p>
        </p:txBody>
      </p:sp>
      <p:sp>
        <p:nvSpPr>
          <p:cNvPr id="39939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altLang="es-MX" smtClean="0"/>
              <a:t>Conductas y comportamientos colectivos:</a:t>
            </a:r>
          </a:p>
          <a:p>
            <a:pPr lvl="1"/>
            <a:r>
              <a:rPr lang="es-MX" altLang="es-MX" smtClean="0"/>
              <a:t>Son componentes de la vida social.</a:t>
            </a:r>
          </a:p>
          <a:p>
            <a:pPr lvl="1"/>
            <a:r>
              <a:rPr lang="es-MX" altLang="es-MX" smtClean="0"/>
              <a:t>Son factores de cambio social.</a:t>
            </a:r>
          </a:p>
          <a:p>
            <a:pPr lvl="1"/>
            <a:r>
              <a:rPr lang="es-MX" altLang="es-MX" smtClean="0"/>
              <a:t>No está controlado por el orden social y las normas.</a:t>
            </a:r>
          </a:p>
          <a:p>
            <a:pPr lvl="2"/>
            <a:r>
              <a:rPr lang="es-MX" altLang="es-MX" smtClean="0"/>
              <a:t>Comportamiento anómico derivado de las disfunciones del sistema.</a:t>
            </a:r>
          </a:p>
          <a:p>
            <a:r>
              <a:rPr lang="es-MX" altLang="es-MX" smtClean="0"/>
              <a:t>Las acciones colectivas tienden a la adaptación o vuelta al equilibrio del sistema (tendencia a lo normal)</a:t>
            </a:r>
          </a:p>
          <a:p>
            <a:r>
              <a:rPr lang="es-MX" altLang="es-MX" smtClean="0"/>
              <a:t>Privilegia la motivación individual.</a:t>
            </a:r>
          </a:p>
          <a:p>
            <a:r>
              <a:rPr lang="es-MX" altLang="es-MX" smtClean="0"/>
              <a:t>La tensión produce creencias generalizadas que movilizan la acción.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Creencias generalizadas</a:t>
            </a:r>
          </a:p>
        </p:txBody>
      </p:sp>
      <p:sp>
        <p:nvSpPr>
          <p:cNvPr id="4096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z="2800" dirty="0" smtClean="0"/>
              <a:t>Pánico</a:t>
            </a:r>
          </a:p>
          <a:p>
            <a:r>
              <a:rPr lang="es-MX" altLang="es-MX" sz="2800" dirty="0" smtClean="0"/>
              <a:t>Los </a:t>
            </a:r>
            <a:r>
              <a:rPr lang="es-MX" altLang="es-MX" sz="2800" i="1" dirty="0" smtClean="0"/>
              <a:t>boom</a:t>
            </a:r>
            <a:r>
              <a:rPr lang="es-MX" altLang="es-MX" sz="2800" dirty="0" smtClean="0"/>
              <a:t>, las modas y los </a:t>
            </a:r>
            <a:r>
              <a:rPr lang="es-MX" altLang="es-MX" sz="2800" i="1" dirty="0" err="1" smtClean="0"/>
              <a:t>crazes</a:t>
            </a:r>
            <a:r>
              <a:rPr lang="es-MX" altLang="es-MX" sz="2800" dirty="0" smtClean="0"/>
              <a:t> o manías colectivas</a:t>
            </a:r>
          </a:p>
          <a:p>
            <a:r>
              <a:rPr lang="es-MX" altLang="es-MX" sz="2800" dirty="0" smtClean="0"/>
              <a:t>Tumultos y movimientos violentos de carácter agresivo</a:t>
            </a:r>
          </a:p>
          <a:p>
            <a:r>
              <a:rPr lang="es-MX" altLang="es-MX" sz="2800" dirty="0" smtClean="0"/>
              <a:t>Movimientos reformistas</a:t>
            </a:r>
          </a:p>
          <a:p>
            <a:r>
              <a:rPr lang="es-MX" altLang="es-MX" sz="2800" dirty="0" smtClean="0"/>
              <a:t>Movimientos revolucionarios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Funcionalismo: Parsons</a:t>
            </a:r>
          </a:p>
        </p:txBody>
      </p:sp>
      <p:sp>
        <p:nvSpPr>
          <p:cNvPr id="43011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z="2400" dirty="0" smtClean="0"/>
              <a:t>Los comportamientos o conductas constituyen una disfunción en los procesos institucionales.</a:t>
            </a:r>
          </a:p>
          <a:p>
            <a:r>
              <a:rPr lang="es-MX" altLang="es-MX" sz="2400" dirty="0" smtClean="0"/>
              <a:t>La conducta </a:t>
            </a:r>
            <a:r>
              <a:rPr lang="es-MX" altLang="es-MX" sz="2400" dirty="0" err="1" smtClean="0"/>
              <a:t>anómica</a:t>
            </a:r>
            <a:r>
              <a:rPr lang="es-MX" altLang="es-MX" sz="2400" dirty="0" smtClean="0"/>
              <a:t> es síntoma de que las normas no han sido interiorizadas o existen fallos en el proceso de interiorización.</a:t>
            </a:r>
          </a:p>
          <a:p>
            <a:r>
              <a:rPr lang="es-MX" altLang="es-MX" sz="2400" dirty="0" smtClean="0"/>
              <a:t>Las conductas colectivas se derivan de un desequilibrio y escasa funcionalidad en los procesos de integración del sistema social.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Funcionalismo: Merton</a:t>
            </a:r>
          </a:p>
        </p:txBody>
      </p:sp>
      <p:sp>
        <p:nvSpPr>
          <p:cNvPr id="44035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z="2800" dirty="0" smtClean="0"/>
              <a:t>Diferencia:</a:t>
            </a:r>
          </a:p>
          <a:p>
            <a:pPr lvl="1"/>
            <a:r>
              <a:rPr lang="es-MX" altLang="es-MX" sz="2400" dirty="0" smtClean="0"/>
              <a:t>Comportamiento desviado:</a:t>
            </a:r>
          </a:p>
          <a:p>
            <a:pPr lvl="2"/>
            <a:r>
              <a:rPr lang="es-MX" altLang="es-MX" sz="2000" dirty="0" smtClean="0"/>
              <a:t>Arremete y se enfrenta contra las normas a partir de las desventajas personales que estas imponen.</a:t>
            </a:r>
          </a:p>
          <a:p>
            <a:pPr lvl="2"/>
            <a:r>
              <a:rPr lang="es-MX" altLang="es-MX" sz="2000" dirty="0" smtClean="0"/>
              <a:t>Acepta los fines y no rechaza los medios institucionales para alcanzarlos.</a:t>
            </a:r>
          </a:p>
          <a:p>
            <a:pPr lvl="1"/>
            <a:r>
              <a:rPr lang="es-MX" altLang="es-MX" sz="2400" dirty="0" smtClean="0"/>
              <a:t>Comportamiento inconforme:</a:t>
            </a:r>
          </a:p>
          <a:p>
            <a:pPr lvl="2"/>
            <a:r>
              <a:rPr lang="es-MX" altLang="es-MX" sz="2000" dirty="0" smtClean="0"/>
              <a:t>Pretende cambiar y sustituir valores que considera inadecuados.</a:t>
            </a:r>
          </a:p>
          <a:p>
            <a:pPr lvl="2"/>
            <a:r>
              <a:rPr lang="es-MX" altLang="es-MX" sz="2000" dirty="0" smtClean="0"/>
              <a:t>Pone en duda los fines.</a:t>
            </a:r>
          </a:p>
          <a:p>
            <a:pPr lvl="2"/>
            <a:r>
              <a:rPr lang="es-MX" altLang="es-MX" sz="2000" dirty="0" smtClean="0"/>
              <a:t>En algunos casos acepta o cuestiona los medios.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Elección Racional</a:t>
            </a:r>
          </a:p>
        </p:txBody>
      </p:sp>
      <p:sp>
        <p:nvSpPr>
          <p:cNvPr id="4608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z="2800" dirty="0" smtClean="0"/>
              <a:t>Sólo la esperanza de conseguir beneficios privados motivan la participación de los individuos y grupos.</a:t>
            </a:r>
          </a:p>
          <a:p>
            <a:r>
              <a:rPr lang="es-MX" altLang="es-MX" sz="2800" dirty="0" smtClean="0"/>
              <a:t>Atiende la relación entre los intereses individuales y la acción colectiva, poniendo énfasis en las decisiones del individuo.</a:t>
            </a:r>
          </a:p>
          <a:p>
            <a:pPr lvl="1"/>
            <a:r>
              <a:rPr lang="es-MX" altLang="es-MX" sz="2400" dirty="0" err="1" smtClean="0"/>
              <a:t>Mancur</a:t>
            </a:r>
            <a:r>
              <a:rPr lang="es-MX" altLang="es-MX" sz="2400" dirty="0" smtClean="0"/>
              <a:t> </a:t>
            </a:r>
            <a:r>
              <a:rPr lang="es-MX" altLang="es-MX" sz="2400" dirty="0" err="1" smtClean="0"/>
              <a:t>Olson</a:t>
            </a:r>
            <a:r>
              <a:rPr lang="es-MX" altLang="es-MX" sz="2400" dirty="0" smtClean="0"/>
              <a:t>: los individuos no participan en acciones colectivas a menos que los beneficios esperados superen los costos de su acción.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mtClean="0">
                <a:solidFill>
                  <a:schemeClr val="accent1">
                    <a:satMod val="150000"/>
                  </a:schemeClr>
                </a:solidFill>
              </a:rPr>
              <a:t>Teoría de la movilización de recursos</a:t>
            </a:r>
            <a:endParaRPr lang="es-ES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eaLnBrk="1" hangingPunct="1"/>
            <a:r>
              <a:rPr lang="es-MX" altLang="es-MX" sz="2400" dirty="0" smtClean="0"/>
              <a:t>Parte del análisis de las organizaciones no de los individuos.</a:t>
            </a:r>
          </a:p>
          <a:p>
            <a:r>
              <a:rPr lang="es-MX" altLang="es-MX" sz="2400" dirty="0" smtClean="0"/>
              <a:t>Analiza la eficacia con que las organizaciones de las distintas acciones colectivas y movimientos sociales emplean los recursos de que disponen para alcanzar sus objetivos.</a:t>
            </a:r>
          </a:p>
          <a:p>
            <a:pPr algn="just" eaLnBrk="1" hangingPunct="1"/>
            <a:r>
              <a:rPr lang="es-MX" altLang="es-MX" sz="2400" dirty="0" smtClean="0"/>
              <a:t>... la construcción de ‘industrias de los movimientos sociales’ compuesta por “organizaciones de movimientos sociales”, consideran a la acción colectiva principalmente como política de intereses de grupo llevada a cabo por grupos socialmente conectados.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2144" y="4442113"/>
            <a:ext cx="4020108" cy="992671"/>
          </a:xfrm>
        </p:spPr>
        <p:txBody>
          <a:bodyPr/>
          <a:lstStyle/>
          <a:p>
            <a:r>
              <a:rPr lang="es-MX" sz="2400" dirty="0" err="1"/>
              <a:t>Guión</a:t>
            </a:r>
            <a:r>
              <a:rPr lang="es-MX" sz="2400" dirty="0"/>
              <a:t> explicativo para el empleo de este material.</a:t>
            </a:r>
            <a:endParaRPr lang="es-MX" sz="24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937872" y="1236708"/>
            <a:ext cx="3882600" cy="5072611"/>
          </a:xfrm>
        </p:spPr>
        <p:txBody>
          <a:bodyPr>
            <a:normAutofit/>
          </a:bodyPr>
          <a:lstStyle/>
          <a:p>
            <a:pPr algn="just"/>
            <a:r>
              <a:rPr lang="es-MX" cap="none" dirty="0" smtClean="0">
                <a:solidFill>
                  <a:schemeClr val="tx2">
                    <a:lumMod val="75000"/>
                  </a:schemeClr>
                </a:solidFill>
              </a:rPr>
              <a:t>Este material ha sido diseñado en una presentación de PowerPoint, tiene pocas animaciones a fin de que sea ágil y de lectura fluida.</a:t>
            </a:r>
          </a:p>
          <a:p>
            <a:pPr algn="just"/>
            <a:r>
              <a:rPr lang="es-MX" cap="none" dirty="0" smtClean="0">
                <a:solidFill>
                  <a:schemeClr val="tx2">
                    <a:lumMod val="75000"/>
                  </a:schemeClr>
                </a:solidFill>
              </a:rPr>
              <a:t>Los contenidos están organizados para la revisión </a:t>
            </a:r>
            <a:r>
              <a:rPr lang="es-MX" cap="none" dirty="0" smtClean="0">
                <a:solidFill>
                  <a:schemeClr val="tx2">
                    <a:lumMod val="75000"/>
                  </a:schemeClr>
                </a:solidFill>
              </a:rPr>
              <a:t>teórica-conceptual y su aplicación para el análisis de casos específicos.</a:t>
            </a:r>
            <a:endParaRPr lang="es-MX" cap="none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s-MX" cap="none" dirty="0" smtClean="0">
                <a:solidFill>
                  <a:schemeClr val="tx2">
                    <a:lumMod val="75000"/>
                  </a:schemeClr>
                </a:solidFill>
              </a:rPr>
              <a:t>Se recomienda el empleo de este material cuando los alumnos ya hayan </a:t>
            </a:r>
            <a:r>
              <a:rPr lang="es-MX" cap="none" dirty="0" smtClean="0">
                <a:solidFill>
                  <a:schemeClr val="tx2">
                    <a:lumMod val="75000"/>
                  </a:schemeClr>
                </a:solidFill>
              </a:rPr>
              <a:t>revisado la unidad de competencia I.</a:t>
            </a:r>
            <a:endParaRPr lang="es-MX" cap="none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194828" y="942975"/>
          <a:ext cx="2150921" cy="1628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164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692696"/>
            <a:ext cx="7772400" cy="5479504"/>
          </a:xfrm>
        </p:spPr>
        <p:txBody>
          <a:bodyPr/>
          <a:lstStyle/>
          <a:p>
            <a:pPr algn="just" eaLnBrk="1" hangingPunct="1"/>
            <a:r>
              <a:rPr lang="es-MX" altLang="es-MX" sz="2800" dirty="0" smtClean="0"/>
              <a:t>Los “empresarios” de los movimientos tenían la tarea </a:t>
            </a:r>
            <a:r>
              <a:rPr lang="es-MX" altLang="es-MX" sz="2800" b="1" dirty="0" smtClean="0"/>
              <a:t>de movilizar recursos y canalizar el descontento en formas organizacionales</a:t>
            </a:r>
            <a:r>
              <a:rPr lang="es-MX" altLang="es-MX" sz="2800" dirty="0" smtClean="0"/>
              <a:t>. </a:t>
            </a:r>
          </a:p>
          <a:p>
            <a:pPr algn="just" eaLnBrk="1" hangingPunct="1"/>
            <a:r>
              <a:rPr lang="es-MX" altLang="es-MX" sz="2800" dirty="0" smtClean="0"/>
              <a:t>Las estructuras de disponibilidad y preferencia del recurso se convirtieron en los focos centrales de la perspectiva, mas que las bases estructurales del conflicto social. (</a:t>
            </a:r>
            <a:r>
              <a:rPr lang="es-MX" altLang="es-MX" sz="2800" dirty="0" err="1" smtClean="0"/>
              <a:t>Edelman</a:t>
            </a:r>
            <a:r>
              <a:rPr lang="es-MX" altLang="es-MX" sz="2800" dirty="0" smtClean="0"/>
              <a:t>, 2001: 289).</a:t>
            </a:r>
            <a:r>
              <a:rPr lang="es-ES" altLang="es-MX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mtClean="0">
                <a:solidFill>
                  <a:schemeClr val="accent1">
                    <a:satMod val="150000"/>
                  </a:schemeClr>
                </a:solidFill>
              </a:rPr>
              <a:t>El paradigma de TMR</a:t>
            </a:r>
            <a:endParaRPr lang="es-ES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800" dirty="0" smtClean="0"/>
              <a:t>Ha tendido a desatender las situaciones en las cuales los movimientos sociales, generalmente originados entre los más pobres, han emergido con pocos recursos o poca organización.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0" y="4797152"/>
            <a:ext cx="9144000" cy="208783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400" dirty="0" smtClean="0"/>
              <a:t>Cuando ambos grupos, favorecidos y perjudicados económicamente convergen en forma de coaliciones entre sus constituyentes globales y locales, las posiciones encontradas al interior tenderán </a:t>
            </a:r>
            <a:r>
              <a:rPr lang="es-MX" altLang="es-MX" sz="2400" dirty="0" err="1" smtClean="0"/>
              <a:t>ó</a:t>
            </a:r>
            <a:r>
              <a:rPr lang="es-MX" altLang="es-MX" sz="2400" dirty="0" smtClean="0"/>
              <a:t> se verán forzadas al diálogo. </a:t>
            </a: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6861175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El accionalismo: Alain Touraine</a:t>
            </a:r>
          </a:p>
        </p:txBody>
      </p:sp>
      <p:sp>
        <p:nvSpPr>
          <p:cNvPr id="5120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altLang="es-MX" dirty="0" smtClean="0"/>
              <a:t>Parten de la concepción de la sociedad como producto de su trabajo y sus relaciones sociales.</a:t>
            </a:r>
          </a:p>
          <a:p>
            <a:r>
              <a:rPr lang="es-MX" altLang="es-MX" dirty="0" smtClean="0"/>
              <a:t>Hablar de la sociedad es referirse a su funcionamiento: sus orientaciones, su poder, sus mecanismos de decisión, sus formas de organización y cambio.</a:t>
            </a:r>
          </a:p>
          <a:p>
            <a:r>
              <a:rPr lang="es-MX" altLang="es-MX" dirty="0" smtClean="0"/>
              <a:t>Es capaz de transformarse y reproducirse.</a:t>
            </a:r>
          </a:p>
          <a:p>
            <a:r>
              <a:rPr lang="es-MX" altLang="es-MX" dirty="0" smtClean="0"/>
              <a:t>Recupera la importancia de la estructura como motor de conflicto y de las distintas formas de acción colectiva.</a:t>
            </a:r>
          </a:p>
          <a:p>
            <a:r>
              <a:rPr lang="es-MX" altLang="es-MX" dirty="0" smtClean="0"/>
              <a:t>Los </a:t>
            </a:r>
            <a:r>
              <a:rPr lang="es-MX" altLang="es-MX" dirty="0" err="1" smtClean="0"/>
              <a:t>MovSoc</a:t>
            </a:r>
            <a:r>
              <a:rPr lang="es-MX" altLang="es-MX" dirty="0" smtClean="0"/>
              <a:t> son redes generadoras de espacios públicos de gestión, representación y reconocimiento de movimientos autoconstruidos.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Teoría del Contagio</a:t>
            </a:r>
            <a:endParaRPr lang="es-ES" altLang="es-MX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ES" altLang="es-MX" sz="3200" smtClean="0"/>
              <a:t>Gabriel Tarde (sociólogo francés):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ES" altLang="es-MX" sz="3200" smtClean="0"/>
              <a:t>Inició el uso de la idea de la «mente grupal».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ES" altLang="es-MX" sz="3200" smtClean="0"/>
              <a:t>Los líderes juegan un papel fundamental en la organización de las multitudes en «corporaciones», grupos más organizados como sectas, partidos políticos y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ES" altLang="es-MX" sz="3200" smtClean="0"/>
              <a:t>Gustave LeBon (psicólogo social):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ES" altLang="es-MX" sz="3200" smtClean="0"/>
              <a:t>Las multitudes ejercen una influencia sobre sus miembros a través de la sugestión colectiva.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ES" altLang="es-MX" sz="3200" smtClean="0"/>
              <a:t>Escudados en el anonimato de la multitud, la gente abandona la responsabilidad personal y se rinde al contagio de las emociones del grupo, el cual parece tomar vida propia, acelerando las emociones y conduciendo a la gente a actos irracionales e incluso violentos.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>
          <a:xfrm>
            <a:off x="422275" y="333375"/>
            <a:ext cx="8229600" cy="475456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altLang="es-MX" sz="3200" smtClean="0"/>
              <a:t>Tanto los grupos espontáneos como los institucionalizados tienen un vínculo con figuras carismáticas, líderes o ideas a los que se sigue más por emoción que por razonamiento.</a:t>
            </a:r>
          </a:p>
        </p:txBody>
      </p:sp>
      <p:pic>
        <p:nvPicPr>
          <p:cNvPr id="54275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92896"/>
            <a:ext cx="4838005" cy="379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394325"/>
            <a:ext cx="75438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La teoría de la convergencia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4258816" cy="3621375"/>
          </a:xfrm>
        </p:spPr>
        <p:txBody>
          <a:bodyPr>
            <a:normAutofit/>
          </a:bodyPr>
          <a:lstStyle/>
          <a:p>
            <a:pPr marL="274320" indent="-256032"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ES" sz="3200" dirty="0" smtClean="0"/>
              <a:t>Sugiere que el comportamiento de la multitud no nace en ella, sino que es imbuida en ella por individuos particulares.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82601"/>
            <a:ext cx="3572594" cy="4751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88913"/>
            <a:ext cx="8569325" cy="2160587"/>
          </a:xfrm>
        </p:spPr>
        <p:txBody>
          <a:bodyPr/>
          <a:lstStyle/>
          <a:p>
            <a:pPr marL="274320" indent="-256032"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ES" sz="2800" dirty="0" smtClean="0"/>
              <a:t>El comportamiento de la masa es debido a que ella es la unión de gente con las mismas motivaciones, o sea, que gente que quiere hacer lo mismo se junta.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4" b="9656"/>
          <a:stretch/>
        </p:blipFill>
        <p:spPr>
          <a:xfrm>
            <a:off x="971600" y="2060848"/>
            <a:ext cx="7128792" cy="4509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88913"/>
            <a:ext cx="8640762" cy="3030537"/>
          </a:xfrm>
        </p:spPr>
        <p:txBody>
          <a:bodyPr/>
          <a:lstStyle/>
          <a:p>
            <a:pPr marL="274320" indent="-256032"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ES" sz="3200" dirty="0" smtClean="0"/>
              <a:t>Lo que Ralph Turner y Lewis </a:t>
            </a:r>
            <a:r>
              <a:rPr lang="es-ES" sz="3200" dirty="0" err="1" smtClean="0"/>
              <a:t>Killian</a:t>
            </a:r>
            <a:r>
              <a:rPr lang="es-ES" sz="3200" dirty="0" smtClean="0"/>
              <a:t> llaman la «teoría de la norma emergente» afirma que en un grupo de intereses similares surgen comportamientos similares cuando alguien hace algo, y los demás imitan, creando así la multitud sus reglas sobre la marcha.</a:t>
            </a:r>
          </a:p>
        </p:txBody>
      </p:sp>
      <p:pic>
        <p:nvPicPr>
          <p:cNvPr id="573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3213100"/>
            <a:ext cx="43053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860800"/>
            <a:ext cx="4524375" cy="271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2"/>
          <p:cNvSpPr txBox="1">
            <a:spLocks/>
          </p:cNvSpPr>
          <p:nvPr/>
        </p:nvSpPr>
        <p:spPr>
          <a:xfrm>
            <a:off x="375246" y="1412776"/>
            <a:ext cx="8438843" cy="511256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s-MX" kern="0" dirty="0" smtClean="0"/>
              <a:t>Este material didáctico ha sido diseñado para la Unidad de Aprendizaje “Psicología política”, que forma parte del plan de estudios de la licenciatura en Psicología y se imparte en el séptimo semestre. </a:t>
            </a:r>
          </a:p>
          <a:p>
            <a:pPr marL="0"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s-MX" kern="0" dirty="0" smtClean="0"/>
              <a:t>De acuerdo con el programa de la UA se pretende que el alumno analice los procesos y fenómenos políticos actuales, por lo tanto, este material apoya la unidad de competencia II en relación a los movimientos sociales en México, aunque la propuesta es iniciar por un marco general y luego particularizar en México, pero sin aislarlo de otros sucesos de corte internacional.</a:t>
            </a:r>
          </a:p>
          <a:p>
            <a:pPr marL="0"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s-MX" kern="0" dirty="0" smtClean="0"/>
              <a:t>A lo largo de estas diapositivas se presentan conceptos y propuestas de lectura para su discusión, así como ejemplos que en conjunto favorecen el proceso de análisis propuesto.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476672"/>
            <a:ext cx="6571060" cy="53022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MX" smtClean="0">
                <a:solidFill>
                  <a:srgbClr val="FFC000"/>
                </a:solidFill>
              </a:rPr>
              <a:t>Presentación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6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04813"/>
            <a:ext cx="8137525" cy="5976937"/>
          </a:xfrm>
        </p:spPr>
        <p:txBody>
          <a:bodyPr/>
          <a:lstStyle/>
          <a:p>
            <a:pPr marL="438912" indent="-32004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s-MX" sz="2800" dirty="0" smtClean="0"/>
              <a:t>De esta manera se puede dar lugar a perspectivas eclécticas que tomen ventaja de esta diversidad de formas de conceptualización de los fenómenos sociales sin oponerse uno al otro y al mismo tiempo exponiendo la complejidad de las interacciones entre los movimientos, yendo más allá de esquemas aislados, y demandando diferentes perspectivas para abordar las complejas interacciones derivadas de estas formaciones transnacionales.</a:t>
            </a:r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2800" cap="none" dirty="0" smtClean="0"/>
              <a:t>Observa los siguientes ejemplos y en sesión plenaria discute con tu grupo:</a:t>
            </a:r>
            <a:br>
              <a:rPr lang="es-MX" sz="2800" cap="none" dirty="0" smtClean="0"/>
            </a:br>
            <a:r>
              <a:rPr lang="es-MX" sz="2800" cap="none" dirty="0" smtClean="0"/>
              <a:t/>
            </a:r>
            <a:br>
              <a:rPr lang="es-MX" sz="2800" cap="none" dirty="0" smtClean="0"/>
            </a:br>
            <a:r>
              <a:rPr lang="es-MX" sz="2800" cap="none" dirty="0" smtClean="0"/>
              <a:t>a) ¿Qué teoría del comportamiento colectivo los explica y por qué?</a:t>
            </a:r>
            <a:endParaRPr lang="es-MX" sz="2800" cap="non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026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1352"/>
            <a:ext cx="4888086" cy="665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84162" y="404664"/>
            <a:ext cx="30916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Los movimientos sociales en México involucran a muchos sectores: sindicatos, trabajadores, estudiantes, desempleados, comercio informal, amas de casa, organizaciones no gubernamentales, entre otros.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710071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92392"/>
            <a:ext cx="7558608" cy="5668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8904" y="87529"/>
            <a:ext cx="7772400" cy="893199"/>
          </a:xfrm>
        </p:spPr>
        <p:txBody>
          <a:bodyPr>
            <a:normAutofit/>
          </a:bodyPr>
          <a:lstStyle/>
          <a:p>
            <a:r>
              <a:rPr lang="es-MX" sz="2800" cap="none" dirty="0" smtClean="0"/>
              <a:t>El caso de los derechos indígenas.</a:t>
            </a:r>
            <a:endParaRPr lang="es-MX" sz="2800" cap="none" dirty="0"/>
          </a:p>
        </p:txBody>
      </p:sp>
    </p:spTree>
    <p:extLst>
      <p:ext uri="{BB962C8B-B14F-4D97-AF65-F5344CB8AC3E}">
        <p14:creationId xmlns:p14="http://schemas.microsoft.com/office/powerpoint/2010/main" val="3754663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700788" cy="5129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5754" y="26988"/>
            <a:ext cx="7772400" cy="1609725"/>
          </a:xfrm>
        </p:spPr>
        <p:txBody>
          <a:bodyPr>
            <a:normAutofit/>
          </a:bodyPr>
          <a:lstStyle/>
          <a:p>
            <a:r>
              <a:rPr lang="es-MX" sz="2800" cap="none" dirty="0" smtClean="0"/>
              <a:t>El caso de las desapariciones forzadas y la persecución a periodistas.</a:t>
            </a:r>
            <a:endParaRPr lang="es-MX" sz="2800" cap="none" dirty="0"/>
          </a:p>
        </p:txBody>
      </p:sp>
    </p:spTree>
    <p:extLst>
      <p:ext uri="{BB962C8B-B14F-4D97-AF65-F5344CB8AC3E}">
        <p14:creationId xmlns:p14="http://schemas.microsoft.com/office/powerpoint/2010/main" val="1504308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7972857" cy="5930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"/>
            <a:ext cx="7772400" cy="836712"/>
          </a:xfrm>
        </p:spPr>
        <p:txBody>
          <a:bodyPr>
            <a:normAutofit/>
          </a:bodyPr>
          <a:lstStyle/>
          <a:p>
            <a:r>
              <a:rPr lang="es-MX" sz="4000" cap="none" dirty="0" smtClean="0"/>
              <a:t>El caso de los feminicidios en </a:t>
            </a:r>
            <a:r>
              <a:rPr lang="es-MX" sz="4000" cap="none" dirty="0"/>
              <a:t>M</a:t>
            </a:r>
            <a:r>
              <a:rPr lang="es-MX" sz="4000" cap="none" dirty="0" smtClean="0"/>
              <a:t>éxico</a:t>
            </a:r>
            <a:endParaRPr lang="es-MX" sz="4000" cap="none" dirty="0"/>
          </a:p>
        </p:txBody>
      </p:sp>
    </p:spTree>
    <p:extLst>
      <p:ext uri="{BB962C8B-B14F-4D97-AF65-F5344CB8AC3E}">
        <p14:creationId xmlns:p14="http://schemas.microsoft.com/office/powerpoint/2010/main" val="1632307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3 Marcador de texto"/>
          <p:cNvSpPr>
            <a:spLocks noGrp="1"/>
          </p:cNvSpPr>
          <p:nvPr>
            <p:ph type="body" sz="half" idx="4294967295"/>
          </p:nvPr>
        </p:nvSpPr>
        <p:spPr>
          <a:xfrm>
            <a:off x="395536" y="332656"/>
            <a:ext cx="8351837" cy="46910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400" dirty="0" smtClean="0"/>
              <a:t>Un caso particular de movimientos estudiantiles en México: el movimiento #YoSoy132.</a:t>
            </a:r>
            <a:endParaRPr lang="es-MX" altLang="es-MX" sz="2200" dirty="0" smtClean="0"/>
          </a:p>
        </p:txBody>
      </p:sp>
      <p:pic>
        <p:nvPicPr>
          <p:cNvPr id="61444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484313"/>
            <a:ext cx="6911975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3 Marcador de texto"/>
          <p:cNvSpPr>
            <a:spLocks noGrp="1"/>
          </p:cNvSpPr>
          <p:nvPr>
            <p:ph type="body" sz="half" idx="4294967295"/>
          </p:nvPr>
        </p:nvSpPr>
        <p:spPr>
          <a:xfrm>
            <a:off x="251520" y="260648"/>
            <a:ext cx="8351837" cy="46910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400" dirty="0" smtClean="0"/>
              <a:t>Para reflexionar sobre los casos latinoamericanos y sus similitudes con México, se revisará el caso de los movimientos estudiantiles chilenos.</a:t>
            </a:r>
            <a:endParaRPr lang="es-MX" altLang="es-MX" sz="2200" dirty="0" smtClean="0"/>
          </a:p>
        </p:txBody>
      </p:sp>
      <p:pic>
        <p:nvPicPr>
          <p:cNvPr id="60420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299919" cy="486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recomendada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Brito, M.; Soto, M. (2005) Memoria colectiva y procesos sociales en </a:t>
            </a:r>
            <a:r>
              <a:rPr lang="es-ES" i="1" dirty="0"/>
              <a:t>Enseñanza e investigación en psicología</a:t>
            </a:r>
            <a:r>
              <a:rPr lang="es-ES" dirty="0"/>
              <a:t>, vol. 10, </a:t>
            </a:r>
            <a:r>
              <a:rPr lang="es-ES" dirty="0" err="1"/>
              <a:t>num</a:t>
            </a:r>
            <a:r>
              <a:rPr lang="es-ES" dirty="0"/>
              <a:t> 1, enero-julio, </a:t>
            </a:r>
            <a:r>
              <a:rPr lang="es-ES" dirty="0" err="1"/>
              <a:t>pp</a:t>
            </a:r>
            <a:r>
              <a:rPr lang="es-ES" dirty="0"/>
              <a:t> </a:t>
            </a:r>
            <a:r>
              <a:rPr lang="es-ES" dirty="0" smtClean="0"/>
              <a:t>171-189</a:t>
            </a:r>
            <a:r>
              <a:rPr lang="es-ES" dirty="0"/>
              <a:t>.</a:t>
            </a:r>
            <a:endParaRPr lang="es-MX" dirty="0"/>
          </a:p>
          <a:p>
            <a:r>
              <a:rPr lang="es-ES" dirty="0"/>
              <a:t>Delfino, G; Zubieta, E (2010) Participación política: conceptos y modalidades en </a:t>
            </a:r>
            <a:r>
              <a:rPr lang="es-ES" i="1" dirty="0"/>
              <a:t>Anuario de investigaciones</a:t>
            </a:r>
            <a:r>
              <a:rPr lang="es-ES" dirty="0"/>
              <a:t>, Vol. XVII, UBA Facultad de Psicología, </a:t>
            </a:r>
            <a:r>
              <a:rPr lang="es-ES" dirty="0" err="1"/>
              <a:t>pp</a:t>
            </a:r>
            <a:r>
              <a:rPr lang="es-ES" dirty="0"/>
              <a:t> </a:t>
            </a:r>
            <a:r>
              <a:rPr lang="es-ES" dirty="0" smtClean="0"/>
              <a:t>211-220</a:t>
            </a:r>
            <a:r>
              <a:rPr lang="es-ES" dirty="0"/>
              <a:t>.</a:t>
            </a:r>
            <a:endParaRPr lang="es-MX" dirty="0"/>
          </a:p>
          <a:p>
            <a:r>
              <a:rPr lang="es-ES" dirty="0"/>
              <a:t>Ibarra </a:t>
            </a:r>
            <a:r>
              <a:rPr lang="es-ES" dirty="0" err="1"/>
              <a:t>Grüel</a:t>
            </a:r>
            <a:r>
              <a:rPr lang="es-ES" dirty="0"/>
              <a:t>, P. (2000) ¿Qué son los movimientos sociales? En Grau, Elena; Ibarra </a:t>
            </a:r>
            <a:r>
              <a:rPr lang="es-ES" dirty="0" err="1"/>
              <a:t>Grüel</a:t>
            </a:r>
            <a:r>
              <a:rPr lang="es-ES" dirty="0"/>
              <a:t>, Pedro (2000) Anuario de movimientos sociales una mirada sobre la red. Barcelona: Icaria Editorial – </a:t>
            </a:r>
            <a:r>
              <a:rPr lang="es-ES" dirty="0" err="1"/>
              <a:t>Getiko</a:t>
            </a:r>
            <a:r>
              <a:rPr lang="es-ES" dirty="0"/>
              <a:t> </a:t>
            </a:r>
            <a:r>
              <a:rPr lang="es-ES" dirty="0" err="1" smtClean="0"/>
              <a:t>Fundazioa</a:t>
            </a:r>
            <a:r>
              <a:rPr lang="es-ES" dirty="0"/>
              <a:t>.</a:t>
            </a:r>
            <a:endParaRPr lang="es-MX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4327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00113" y="1773238"/>
            <a:ext cx="6510337" cy="2160587"/>
          </a:xfrm>
        </p:spPr>
        <p:txBody>
          <a:bodyPr/>
          <a:lstStyle/>
          <a:p>
            <a:r>
              <a:rPr lang="es-MX" altLang="es-MX" sz="6600" smtClean="0"/>
              <a:t>MOVIMIENTOS SOCIALES</a:t>
            </a:r>
            <a:endParaRPr lang="es-ES" altLang="es-MX" sz="660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866441" y="711200"/>
            <a:ext cx="2712589" cy="1447800"/>
          </a:xfrm>
        </p:spPr>
        <p:txBody>
          <a:bodyPr/>
          <a:lstStyle/>
          <a:p>
            <a:r>
              <a:rPr lang="es-MX" altLang="es-MX" dirty="0" smtClean="0"/>
              <a:t>¿QUÉ SON LOS MOVIMIENTOS SOCIALES?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1560" y="2159000"/>
            <a:ext cx="3456384" cy="3853257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s-MX" sz="1800" dirty="0" smtClean="0">
                <a:solidFill>
                  <a:srgbClr val="FFFF66"/>
                </a:solidFill>
              </a:rPr>
              <a:t>EN </a:t>
            </a:r>
            <a:r>
              <a:rPr lang="es-MX" sz="1800" dirty="0" smtClean="0">
                <a:solidFill>
                  <a:srgbClr val="FFFF66"/>
                </a:solidFill>
              </a:rPr>
              <a:t>EQUIPOS DE TRES, DISCUTE Y RESPONDE A ESTAS </a:t>
            </a:r>
            <a:r>
              <a:rPr lang="es-MX" sz="1800" dirty="0" smtClean="0">
                <a:solidFill>
                  <a:srgbClr val="FFFF66"/>
                </a:solidFill>
              </a:rPr>
              <a:t>PREGUNTAS: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MX" sz="1800" dirty="0" smtClean="0">
                <a:solidFill>
                  <a:srgbClr val="FFFF66"/>
                </a:solidFill>
              </a:rPr>
              <a:t>¿qué </a:t>
            </a:r>
            <a:r>
              <a:rPr lang="es-MX" sz="1800" dirty="0" smtClean="0">
                <a:solidFill>
                  <a:srgbClr val="FFFF66"/>
                </a:solidFill>
              </a:rPr>
              <a:t>son los movimientos?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MX" sz="1800" dirty="0" smtClean="0">
                <a:solidFill>
                  <a:srgbClr val="FFFF66"/>
                </a:solidFill>
              </a:rPr>
              <a:t>¿por qué surgen?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MX" sz="1800" dirty="0" smtClean="0">
                <a:solidFill>
                  <a:srgbClr val="FFFF66"/>
                </a:solidFill>
              </a:rPr>
              <a:t>¿cómo evolucionan?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MX" sz="1800" dirty="0" smtClean="0">
                <a:solidFill>
                  <a:srgbClr val="FFFF66"/>
                </a:solidFill>
              </a:rPr>
              <a:t>¿cómo se diferencian de otras formas de acción colectiva? </a:t>
            </a:r>
          </a:p>
        </p:txBody>
      </p:sp>
      <p:pic>
        <p:nvPicPr>
          <p:cNvPr id="27652" name="Picture 4" descr="http://muertequerida.com/blog_images/CyE1.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6169" y="1268761"/>
            <a:ext cx="4723055" cy="35283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Marcador de contenido"/>
          <p:cNvSpPr>
            <a:spLocks noGrp="1"/>
          </p:cNvSpPr>
          <p:nvPr>
            <p:ph idx="1"/>
          </p:nvPr>
        </p:nvSpPr>
        <p:spPr>
          <a:xfrm>
            <a:off x="428625" y="357188"/>
            <a:ext cx="8229600" cy="2500312"/>
          </a:xfrm>
        </p:spPr>
        <p:txBody>
          <a:bodyPr/>
          <a:lstStyle/>
          <a:p>
            <a:r>
              <a:rPr lang="es-MX" altLang="es-MX" sz="2800" dirty="0" smtClean="0"/>
              <a:t>Ibarra (2000) afirma:</a:t>
            </a:r>
          </a:p>
          <a:p>
            <a:pPr lvl="1"/>
            <a:r>
              <a:rPr lang="es-MX" altLang="es-MX" sz="2400" dirty="0" smtClean="0"/>
              <a:t> “…los movimientos sociales son una determinada forma (no una forma cualquiera) de juntarse un grupo o un montón de personas y reclamar lo que ellos creen que son sus derechos.” </a:t>
            </a:r>
          </a:p>
        </p:txBody>
      </p:sp>
      <p:sp>
        <p:nvSpPr>
          <p:cNvPr id="6148" name="4 Esquina doblada"/>
          <p:cNvSpPr>
            <a:spLocks noChangeArrowheads="1"/>
          </p:cNvSpPr>
          <p:nvPr/>
        </p:nvSpPr>
        <p:spPr bwMode="auto">
          <a:xfrm>
            <a:off x="6072188" y="3000375"/>
            <a:ext cx="2428875" cy="2643188"/>
          </a:xfrm>
          <a:prstGeom prst="foldedCorner">
            <a:avLst>
              <a:gd name="adj" fmla="val 16667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 sz="1800">
                <a:latin typeface="Tahoma" panose="020B0604030504040204" pitchFamily="34" charset="0"/>
              </a:rPr>
              <a:t>1. Realiza con tu equipo  una lista de aquellos derechos por los que reclamarían.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MX" altLang="es-MX" sz="1800"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 sz="1800">
                <a:latin typeface="Tahoma" panose="020B0604030504040204" pitchFamily="34" charset="0"/>
              </a:rPr>
              <a:t>2. Discute de qué manera son satisfechos por el Estado.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29" y="2348880"/>
            <a:ext cx="4863455" cy="4282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2 Marcador de contenido"/>
          <p:cNvSpPr>
            <a:spLocks noGrp="1"/>
          </p:cNvSpPr>
          <p:nvPr>
            <p:ph idx="1"/>
          </p:nvPr>
        </p:nvSpPr>
        <p:spPr>
          <a:xfrm>
            <a:off x="428625" y="4071938"/>
            <a:ext cx="8229600" cy="2286000"/>
          </a:xfrm>
        </p:spPr>
        <p:txBody>
          <a:bodyPr>
            <a:normAutofit/>
          </a:bodyPr>
          <a:lstStyle/>
          <a:p>
            <a:r>
              <a:rPr lang="es-MX" altLang="es-MX" sz="3200" i="1" smtClean="0"/>
              <a:t>Un movimiento social es una forma de acción colectiva, e implica la preexistencia de un conflicto, de una tensión que trata de resolver –haciéndolo visible – </a:t>
            </a:r>
            <a:r>
              <a:rPr lang="es-MX" altLang="es-MX" sz="3200" smtClean="0"/>
              <a:t>(Ibarra, 2010)</a:t>
            </a:r>
          </a:p>
        </p:txBody>
      </p:sp>
      <p:pic>
        <p:nvPicPr>
          <p:cNvPr id="46082" name="Picture 2" descr="http://rolandoastarita.files.wordpress.com/2011/06/izquierda-indignados-y-accic3b3n-polc3adtica2.jpg?w=690&amp;h=4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28604"/>
            <a:ext cx="5572164" cy="3508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http://www.aporrea.org/imagenes/2008/07/marchas_contra_paramilitarismo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28662" y="318928"/>
            <a:ext cx="6858048" cy="6539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1563" y="1500188"/>
            <a:ext cx="6572250" cy="4143375"/>
          </a:xfrm>
          <a:solidFill>
            <a:schemeClr val="bg2">
              <a:lumMod val="60000"/>
              <a:lumOff val="40000"/>
              <a:alpha val="58000"/>
            </a:schemeClr>
          </a:solidFill>
        </p:spPr>
        <p:txBody>
          <a:bodyPr/>
          <a:lstStyle/>
          <a:p>
            <a:pPr>
              <a:defRPr/>
            </a:pPr>
            <a:r>
              <a:rPr lang="es-MX" sz="3200" dirty="0" smtClean="0"/>
              <a:t>Surgen por carencias en:</a:t>
            </a:r>
          </a:p>
          <a:p>
            <a:pPr lvl="2">
              <a:defRPr/>
            </a:pPr>
            <a:r>
              <a:rPr lang="es-MX" sz="2400" dirty="0" smtClean="0"/>
              <a:t>Estructura.</a:t>
            </a:r>
          </a:p>
          <a:p>
            <a:pPr lvl="2">
              <a:defRPr/>
            </a:pPr>
            <a:r>
              <a:rPr lang="es-MX" sz="2400" dirty="0" smtClean="0"/>
              <a:t> Organización (no se puede llegar a una solución)</a:t>
            </a:r>
          </a:p>
          <a:p>
            <a:pPr lvl="2">
              <a:defRPr/>
            </a:pPr>
            <a:r>
              <a:rPr lang="es-MX" sz="2400" dirty="0" smtClean="0"/>
              <a:t> Negación de intereses colectivos</a:t>
            </a:r>
          </a:p>
          <a:p>
            <a:pPr lvl="1">
              <a:defRPr/>
            </a:pPr>
            <a:r>
              <a:rPr lang="es-MX" sz="2800" dirty="0" smtClean="0"/>
              <a:t> Buscan soluciones participativas, igualitarias y cooperativas.</a:t>
            </a:r>
          </a:p>
          <a:p>
            <a:pPr lvl="1">
              <a:defRPr/>
            </a:pPr>
            <a:r>
              <a:rPr lang="es-MX" sz="2800" dirty="0" smtClean="0"/>
              <a:t> Implica valores e ideologías.</a:t>
            </a:r>
            <a:endParaRPr lang="es-MX" sz="2800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cap="none" dirty="0" smtClean="0"/>
              <a:t>Para dar cuenta de los movimientos sociales debemos comprender el lugar de los comportamientos colectivos.</a:t>
            </a:r>
            <a:endParaRPr lang="es-MX" sz="3600" cap="none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16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Tipo de madera">
  <a:themeElements>
    <a:clrScheme name="Tipo de mader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ipo de made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Sala de reuniones Ion">
  <a:themeElements>
    <a:clrScheme name="Sala de reuniones 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Sala de reuniones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de reuniones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2266</TotalTime>
  <Words>1764</Words>
  <Application>Microsoft Office PowerPoint</Application>
  <PresentationFormat>Carta (216 x 279 mm)</PresentationFormat>
  <Paragraphs>149</Paragraphs>
  <Slides>38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50" baseType="lpstr">
      <vt:lpstr>Tahoma</vt:lpstr>
      <vt:lpstr>Arial</vt:lpstr>
      <vt:lpstr>Arial Narrow</vt:lpstr>
      <vt:lpstr>Wingdings</vt:lpstr>
      <vt:lpstr>Palatino Linotype</vt:lpstr>
      <vt:lpstr>Corbel</vt:lpstr>
      <vt:lpstr>Wingdings 2</vt:lpstr>
      <vt:lpstr>Wingdings 3</vt:lpstr>
      <vt:lpstr>Rockwell Condensed</vt:lpstr>
      <vt:lpstr>Rockwell</vt:lpstr>
      <vt:lpstr>Tipo de madera</vt:lpstr>
      <vt:lpstr>Sala de reuniones Ion</vt:lpstr>
      <vt:lpstr>Presentación de PowerPoint</vt:lpstr>
      <vt:lpstr>Guión explicativo para el empleo de este material.</vt:lpstr>
      <vt:lpstr>Presentación de PowerPoint</vt:lpstr>
      <vt:lpstr>Presentación de PowerPoint</vt:lpstr>
      <vt:lpstr>¿QUÉ SON LOS MOVIMIENTOS SOCIALES?</vt:lpstr>
      <vt:lpstr>Presentación de PowerPoint</vt:lpstr>
      <vt:lpstr>Presentación de PowerPoint</vt:lpstr>
      <vt:lpstr>Presentación de PowerPoint</vt:lpstr>
      <vt:lpstr>Para dar cuenta de los movimientos sociales debemos comprender el lugar de los comportamientos colectivos.</vt:lpstr>
      <vt:lpstr>Presentación de PowerPoint</vt:lpstr>
      <vt:lpstr>Presentación de PowerPoint</vt:lpstr>
      <vt:lpstr>Presentación de PowerPoint</vt:lpstr>
      <vt:lpstr>Presentación de PowerPoint</vt:lpstr>
      <vt:lpstr>Interaccionismo social: Park, escuela de Chicago.</vt:lpstr>
      <vt:lpstr>Creencias generalizadas</vt:lpstr>
      <vt:lpstr>Funcionalismo: Parsons</vt:lpstr>
      <vt:lpstr>Funcionalismo: Merton</vt:lpstr>
      <vt:lpstr>Elección Racional</vt:lpstr>
      <vt:lpstr>Teoría de la movilización de recursos</vt:lpstr>
      <vt:lpstr>Presentación de PowerPoint</vt:lpstr>
      <vt:lpstr>El paradigma de TMR</vt:lpstr>
      <vt:lpstr>Presentación de PowerPoint</vt:lpstr>
      <vt:lpstr>El accionalismo: Alain Touraine</vt:lpstr>
      <vt:lpstr>Teoría del Contagio</vt:lpstr>
      <vt:lpstr>Presentación de PowerPoint</vt:lpstr>
      <vt:lpstr>Presentación de PowerPoint</vt:lpstr>
      <vt:lpstr>La teoría de la convergencia</vt:lpstr>
      <vt:lpstr>Presentación de PowerPoint</vt:lpstr>
      <vt:lpstr>Presentación de PowerPoint</vt:lpstr>
      <vt:lpstr>Presentación de PowerPoint</vt:lpstr>
      <vt:lpstr>Observa los siguientes ejemplos y en sesión plenaria discute con tu grupo:  a) ¿Qué teoría del comportamiento colectivo los explica y por qué?</vt:lpstr>
      <vt:lpstr>Presentación de PowerPoint</vt:lpstr>
      <vt:lpstr>El caso de los derechos indígenas.</vt:lpstr>
      <vt:lpstr>El caso de las desapariciones forzadas y la persecución a periodistas.</vt:lpstr>
      <vt:lpstr>El caso de los feminicidios en México</vt:lpstr>
      <vt:lpstr>Presentación de PowerPoint</vt:lpstr>
      <vt:lpstr>Presentación de PowerPoint</vt:lpstr>
      <vt:lpstr>Bibliografía recomendada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APUNTES PSICOLOGÍA POLÍTICA</dc:title>
  <dc:creator>anabell</dc:creator>
  <cp:lastModifiedBy>nina</cp:lastModifiedBy>
  <cp:revision>122</cp:revision>
  <dcterms:created xsi:type="dcterms:W3CDTF">2007-09-03T23:13:44Z</dcterms:created>
  <dcterms:modified xsi:type="dcterms:W3CDTF">2015-10-03T00:10:49Z</dcterms:modified>
</cp:coreProperties>
</file>