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88" r:id="rId6"/>
    <p:sldId id="260" r:id="rId7"/>
    <p:sldId id="261" r:id="rId8"/>
    <p:sldId id="262" r:id="rId9"/>
    <p:sldId id="263" r:id="rId10"/>
    <p:sldId id="264" r:id="rId11"/>
    <p:sldId id="265" r:id="rId12"/>
    <p:sldId id="278" r:id="rId13"/>
    <p:sldId id="266" r:id="rId14"/>
    <p:sldId id="267" r:id="rId15"/>
    <p:sldId id="268" r:id="rId16"/>
    <p:sldId id="269" r:id="rId17"/>
    <p:sldId id="277" r:id="rId18"/>
    <p:sldId id="270" r:id="rId19"/>
    <p:sldId id="271" r:id="rId20"/>
    <p:sldId id="272" r:id="rId21"/>
    <p:sldId id="273" r:id="rId22"/>
    <p:sldId id="274" r:id="rId23"/>
    <p:sldId id="279" r:id="rId24"/>
    <p:sldId id="280" r:id="rId25"/>
    <p:sldId id="281" r:id="rId26"/>
    <p:sldId id="275" r:id="rId27"/>
    <p:sldId id="282" r:id="rId28"/>
    <p:sldId id="283" r:id="rId29"/>
    <p:sldId id="276" r:id="rId30"/>
    <p:sldId id="285" r:id="rId31"/>
    <p:sldId id="284" r:id="rId32"/>
    <p:sldId id="286" r:id="rId33"/>
    <p:sldId id="287"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3CBFF2-4F10-422A-8472-AEA72213D102}" type="doc">
      <dgm:prSet loTypeId="urn:microsoft.com/office/officeart/2005/8/layout/process1" loCatId="process" qsTypeId="urn:microsoft.com/office/officeart/2005/8/quickstyle/3d4" qsCatId="3D" csTypeId="urn:microsoft.com/office/officeart/2005/8/colors/colorful1" csCatId="colorful" phldr="1"/>
      <dgm:spPr/>
    </dgm:pt>
    <dgm:pt modelId="{E05DC4AE-FBE8-417D-8B3E-9FE217BD18FA}">
      <dgm:prSet phldrT="[Texto]" custT="1"/>
      <dgm:spPr/>
      <dgm:t>
        <a:bodyPr/>
        <a:lstStyle/>
        <a:p>
          <a:r>
            <a:rPr lang="es-MX" sz="1400" dirty="0" smtClean="0"/>
            <a:t>Ingresa a la opción Catalogo de Departamentos del menú Archivo.</a:t>
          </a:r>
          <a:endParaRPr lang="es-MX" sz="1400" dirty="0"/>
        </a:p>
      </dgm:t>
    </dgm:pt>
    <dgm:pt modelId="{932B60D7-CFBC-4CB1-B8F9-23B54A70D1A3}" type="parTrans" cxnId="{4E6965A2-91EA-477D-AB06-809B28B1DD61}">
      <dgm:prSet/>
      <dgm:spPr/>
      <dgm:t>
        <a:bodyPr/>
        <a:lstStyle/>
        <a:p>
          <a:endParaRPr lang="es-MX" sz="1400"/>
        </a:p>
      </dgm:t>
    </dgm:pt>
    <dgm:pt modelId="{0AF74C4B-70AA-494F-85A2-862FDFBCD4CE}" type="sibTrans" cxnId="{4E6965A2-91EA-477D-AB06-809B28B1DD61}">
      <dgm:prSet custT="1"/>
      <dgm:spPr/>
      <dgm:t>
        <a:bodyPr/>
        <a:lstStyle/>
        <a:p>
          <a:endParaRPr lang="es-MX" sz="1400"/>
        </a:p>
      </dgm:t>
    </dgm:pt>
    <dgm:pt modelId="{15641767-20E9-42C1-9AE6-8A31063DF847}">
      <dgm:prSet phldrT="[Texto]" custT="1"/>
      <dgm:spPr/>
      <dgm:t>
        <a:bodyPr/>
        <a:lstStyle/>
        <a:p>
          <a:r>
            <a:rPr lang="es-MX" sz="1400" dirty="0" smtClean="0"/>
            <a:t>Elige menú Edición, opción Agregar.</a:t>
          </a:r>
          <a:endParaRPr lang="es-MX" sz="1400" dirty="0"/>
        </a:p>
      </dgm:t>
    </dgm:pt>
    <dgm:pt modelId="{645F942C-B0DB-49B6-AA84-BA9715B13291}" type="parTrans" cxnId="{8883F79D-9318-46C9-AB44-336922A49B4A}">
      <dgm:prSet/>
      <dgm:spPr/>
      <dgm:t>
        <a:bodyPr/>
        <a:lstStyle/>
        <a:p>
          <a:endParaRPr lang="es-MX" sz="1400"/>
        </a:p>
      </dgm:t>
    </dgm:pt>
    <dgm:pt modelId="{66410095-2DAF-486A-A8F0-767C53A3CCE6}" type="sibTrans" cxnId="{8883F79D-9318-46C9-AB44-336922A49B4A}">
      <dgm:prSet custT="1"/>
      <dgm:spPr/>
      <dgm:t>
        <a:bodyPr/>
        <a:lstStyle/>
        <a:p>
          <a:endParaRPr lang="es-MX" sz="1400"/>
        </a:p>
      </dgm:t>
    </dgm:pt>
    <dgm:pt modelId="{06BD1816-0034-4770-A3BE-6436B94A04B5}">
      <dgm:prSet phldrT="[Texto]" custT="1"/>
      <dgm:spPr/>
      <dgm:t>
        <a:bodyPr/>
        <a:lstStyle/>
        <a:p>
          <a:r>
            <a:rPr lang="es-MX" sz="1400" dirty="0" smtClean="0"/>
            <a:t>Captura la información correspondiente en la ventana que aparece, oprime el botón Aceptar.</a:t>
          </a:r>
          <a:endParaRPr lang="es-MX" sz="1400" dirty="0"/>
        </a:p>
      </dgm:t>
    </dgm:pt>
    <dgm:pt modelId="{C1B42DA4-15E0-495F-AC53-9D62E07DBEE5}" type="parTrans" cxnId="{6E73599D-5328-4AEF-9AE2-A5A1E3986856}">
      <dgm:prSet/>
      <dgm:spPr/>
      <dgm:t>
        <a:bodyPr/>
        <a:lstStyle/>
        <a:p>
          <a:endParaRPr lang="es-MX" sz="1400"/>
        </a:p>
      </dgm:t>
    </dgm:pt>
    <dgm:pt modelId="{5F51506D-C573-45C9-AFF2-C9DDA45761C1}" type="sibTrans" cxnId="{6E73599D-5328-4AEF-9AE2-A5A1E3986856}">
      <dgm:prSet/>
      <dgm:spPr/>
      <dgm:t>
        <a:bodyPr/>
        <a:lstStyle/>
        <a:p>
          <a:endParaRPr lang="es-MX" sz="1400"/>
        </a:p>
      </dgm:t>
    </dgm:pt>
    <dgm:pt modelId="{2A00B0E4-3ACE-4C7C-93D0-7299F9730840}" type="pres">
      <dgm:prSet presAssocID="{403CBFF2-4F10-422A-8472-AEA72213D102}" presName="Name0" presStyleCnt="0">
        <dgm:presLayoutVars>
          <dgm:dir/>
          <dgm:resizeHandles val="exact"/>
        </dgm:presLayoutVars>
      </dgm:prSet>
      <dgm:spPr/>
    </dgm:pt>
    <dgm:pt modelId="{784438A7-BC14-49CD-AAAA-1AD36D87402F}" type="pres">
      <dgm:prSet presAssocID="{E05DC4AE-FBE8-417D-8B3E-9FE217BD18FA}" presName="node" presStyleLbl="node1" presStyleIdx="0" presStyleCnt="3">
        <dgm:presLayoutVars>
          <dgm:bulletEnabled val="1"/>
        </dgm:presLayoutVars>
      </dgm:prSet>
      <dgm:spPr/>
      <dgm:t>
        <a:bodyPr/>
        <a:lstStyle/>
        <a:p>
          <a:endParaRPr lang="es-MX"/>
        </a:p>
      </dgm:t>
    </dgm:pt>
    <dgm:pt modelId="{E30012A9-4CF4-4A2A-9DD6-4ACB4124BD1B}" type="pres">
      <dgm:prSet presAssocID="{0AF74C4B-70AA-494F-85A2-862FDFBCD4CE}" presName="sibTrans" presStyleLbl="sibTrans2D1" presStyleIdx="0" presStyleCnt="2"/>
      <dgm:spPr/>
      <dgm:t>
        <a:bodyPr/>
        <a:lstStyle/>
        <a:p>
          <a:endParaRPr lang="es-MX"/>
        </a:p>
      </dgm:t>
    </dgm:pt>
    <dgm:pt modelId="{487F288D-0075-4A60-9B9A-A7B34055ADE7}" type="pres">
      <dgm:prSet presAssocID="{0AF74C4B-70AA-494F-85A2-862FDFBCD4CE}" presName="connectorText" presStyleLbl="sibTrans2D1" presStyleIdx="0" presStyleCnt="2"/>
      <dgm:spPr/>
      <dgm:t>
        <a:bodyPr/>
        <a:lstStyle/>
        <a:p>
          <a:endParaRPr lang="es-MX"/>
        </a:p>
      </dgm:t>
    </dgm:pt>
    <dgm:pt modelId="{B34C30AE-8F04-4AAE-A35D-D65C87D70C37}" type="pres">
      <dgm:prSet presAssocID="{15641767-20E9-42C1-9AE6-8A31063DF847}" presName="node" presStyleLbl="node1" presStyleIdx="1" presStyleCnt="3">
        <dgm:presLayoutVars>
          <dgm:bulletEnabled val="1"/>
        </dgm:presLayoutVars>
      </dgm:prSet>
      <dgm:spPr/>
      <dgm:t>
        <a:bodyPr/>
        <a:lstStyle/>
        <a:p>
          <a:endParaRPr lang="es-MX"/>
        </a:p>
      </dgm:t>
    </dgm:pt>
    <dgm:pt modelId="{4582487F-D404-4E2D-88E7-54EA7E8BCFF8}" type="pres">
      <dgm:prSet presAssocID="{66410095-2DAF-486A-A8F0-767C53A3CCE6}" presName="sibTrans" presStyleLbl="sibTrans2D1" presStyleIdx="1" presStyleCnt="2"/>
      <dgm:spPr/>
      <dgm:t>
        <a:bodyPr/>
        <a:lstStyle/>
        <a:p>
          <a:endParaRPr lang="es-MX"/>
        </a:p>
      </dgm:t>
    </dgm:pt>
    <dgm:pt modelId="{F8D2F451-4187-45F2-BF10-6A4BEB242FB0}" type="pres">
      <dgm:prSet presAssocID="{66410095-2DAF-486A-A8F0-767C53A3CCE6}" presName="connectorText" presStyleLbl="sibTrans2D1" presStyleIdx="1" presStyleCnt="2"/>
      <dgm:spPr/>
      <dgm:t>
        <a:bodyPr/>
        <a:lstStyle/>
        <a:p>
          <a:endParaRPr lang="es-MX"/>
        </a:p>
      </dgm:t>
    </dgm:pt>
    <dgm:pt modelId="{31488242-8F88-46D7-8A18-A2C84F9CD3B6}" type="pres">
      <dgm:prSet presAssocID="{06BD1816-0034-4770-A3BE-6436B94A04B5}" presName="node" presStyleLbl="node1" presStyleIdx="2" presStyleCnt="3">
        <dgm:presLayoutVars>
          <dgm:bulletEnabled val="1"/>
        </dgm:presLayoutVars>
      </dgm:prSet>
      <dgm:spPr/>
      <dgm:t>
        <a:bodyPr/>
        <a:lstStyle/>
        <a:p>
          <a:endParaRPr lang="es-MX"/>
        </a:p>
      </dgm:t>
    </dgm:pt>
  </dgm:ptLst>
  <dgm:cxnLst>
    <dgm:cxn modelId="{500D88B2-6DBB-4287-BF03-45DCF3960D8B}" type="presOf" srcId="{0AF74C4B-70AA-494F-85A2-862FDFBCD4CE}" destId="{E30012A9-4CF4-4A2A-9DD6-4ACB4124BD1B}" srcOrd="0" destOrd="0" presId="urn:microsoft.com/office/officeart/2005/8/layout/process1"/>
    <dgm:cxn modelId="{6E73599D-5328-4AEF-9AE2-A5A1E3986856}" srcId="{403CBFF2-4F10-422A-8472-AEA72213D102}" destId="{06BD1816-0034-4770-A3BE-6436B94A04B5}" srcOrd="2" destOrd="0" parTransId="{C1B42DA4-15E0-495F-AC53-9D62E07DBEE5}" sibTransId="{5F51506D-C573-45C9-AFF2-C9DDA45761C1}"/>
    <dgm:cxn modelId="{9C41E48B-66CD-4798-A5F9-A793CFA803B0}" type="presOf" srcId="{66410095-2DAF-486A-A8F0-767C53A3CCE6}" destId="{4582487F-D404-4E2D-88E7-54EA7E8BCFF8}" srcOrd="0" destOrd="0" presId="urn:microsoft.com/office/officeart/2005/8/layout/process1"/>
    <dgm:cxn modelId="{6C63D761-626B-45FC-83F6-DDB2EA466579}" type="presOf" srcId="{15641767-20E9-42C1-9AE6-8A31063DF847}" destId="{B34C30AE-8F04-4AAE-A35D-D65C87D70C37}" srcOrd="0" destOrd="0" presId="urn:microsoft.com/office/officeart/2005/8/layout/process1"/>
    <dgm:cxn modelId="{2544A8AE-4A36-415C-A12D-916C8970851E}" type="presOf" srcId="{403CBFF2-4F10-422A-8472-AEA72213D102}" destId="{2A00B0E4-3ACE-4C7C-93D0-7299F9730840}" srcOrd="0" destOrd="0" presId="urn:microsoft.com/office/officeart/2005/8/layout/process1"/>
    <dgm:cxn modelId="{94CD48C6-3843-401D-8F53-06AA75D9881A}" type="presOf" srcId="{06BD1816-0034-4770-A3BE-6436B94A04B5}" destId="{31488242-8F88-46D7-8A18-A2C84F9CD3B6}" srcOrd="0" destOrd="0" presId="urn:microsoft.com/office/officeart/2005/8/layout/process1"/>
    <dgm:cxn modelId="{78530A89-BDBD-4834-925F-B78244643A1A}" type="presOf" srcId="{66410095-2DAF-486A-A8F0-767C53A3CCE6}" destId="{F8D2F451-4187-45F2-BF10-6A4BEB242FB0}" srcOrd="1" destOrd="0" presId="urn:microsoft.com/office/officeart/2005/8/layout/process1"/>
    <dgm:cxn modelId="{4E6965A2-91EA-477D-AB06-809B28B1DD61}" srcId="{403CBFF2-4F10-422A-8472-AEA72213D102}" destId="{E05DC4AE-FBE8-417D-8B3E-9FE217BD18FA}" srcOrd="0" destOrd="0" parTransId="{932B60D7-CFBC-4CB1-B8F9-23B54A70D1A3}" sibTransId="{0AF74C4B-70AA-494F-85A2-862FDFBCD4CE}"/>
    <dgm:cxn modelId="{602E26ED-6EA3-400D-B1B4-725328CE9D7C}" type="presOf" srcId="{0AF74C4B-70AA-494F-85A2-862FDFBCD4CE}" destId="{487F288D-0075-4A60-9B9A-A7B34055ADE7}" srcOrd="1" destOrd="0" presId="urn:microsoft.com/office/officeart/2005/8/layout/process1"/>
    <dgm:cxn modelId="{A55F5630-8BA1-412B-966F-BA2A77C2BF83}" type="presOf" srcId="{E05DC4AE-FBE8-417D-8B3E-9FE217BD18FA}" destId="{784438A7-BC14-49CD-AAAA-1AD36D87402F}" srcOrd="0" destOrd="0" presId="urn:microsoft.com/office/officeart/2005/8/layout/process1"/>
    <dgm:cxn modelId="{8883F79D-9318-46C9-AB44-336922A49B4A}" srcId="{403CBFF2-4F10-422A-8472-AEA72213D102}" destId="{15641767-20E9-42C1-9AE6-8A31063DF847}" srcOrd="1" destOrd="0" parTransId="{645F942C-B0DB-49B6-AA84-BA9715B13291}" sibTransId="{66410095-2DAF-486A-A8F0-767C53A3CCE6}"/>
    <dgm:cxn modelId="{7C98299A-A56E-4C2B-B02E-14561D6D3090}" type="presParOf" srcId="{2A00B0E4-3ACE-4C7C-93D0-7299F9730840}" destId="{784438A7-BC14-49CD-AAAA-1AD36D87402F}" srcOrd="0" destOrd="0" presId="urn:microsoft.com/office/officeart/2005/8/layout/process1"/>
    <dgm:cxn modelId="{84DC5841-323A-4FDF-9A33-E076F365E0A6}" type="presParOf" srcId="{2A00B0E4-3ACE-4C7C-93D0-7299F9730840}" destId="{E30012A9-4CF4-4A2A-9DD6-4ACB4124BD1B}" srcOrd="1" destOrd="0" presId="urn:microsoft.com/office/officeart/2005/8/layout/process1"/>
    <dgm:cxn modelId="{3C52F6CA-A74C-44FB-A7F8-0E00364F0A8E}" type="presParOf" srcId="{E30012A9-4CF4-4A2A-9DD6-4ACB4124BD1B}" destId="{487F288D-0075-4A60-9B9A-A7B34055ADE7}" srcOrd="0" destOrd="0" presId="urn:microsoft.com/office/officeart/2005/8/layout/process1"/>
    <dgm:cxn modelId="{862CA5E9-41B3-4322-BACB-14756F687F74}" type="presParOf" srcId="{2A00B0E4-3ACE-4C7C-93D0-7299F9730840}" destId="{B34C30AE-8F04-4AAE-A35D-D65C87D70C37}" srcOrd="2" destOrd="0" presId="urn:microsoft.com/office/officeart/2005/8/layout/process1"/>
    <dgm:cxn modelId="{29E71337-B518-4AB4-A2B0-904FAAD37116}" type="presParOf" srcId="{2A00B0E4-3ACE-4C7C-93D0-7299F9730840}" destId="{4582487F-D404-4E2D-88E7-54EA7E8BCFF8}" srcOrd="3" destOrd="0" presId="urn:microsoft.com/office/officeart/2005/8/layout/process1"/>
    <dgm:cxn modelId="{7B0734DB-BBB5-46D6-AA73-8B7D737BFE8B}" type="presParOf" srcId="{4582487F-D404-4E2D-88E7-54EA7E8BCFF8}" destId="{F8D2F451-4187-45F2-BF10-6A4BEB242FB0}" srcOrd="0" destOrd="0" presId="urn:microsoft.com/office/officeart/2005/8/layout/process1"/>
    <dgm:cxn modelId="{98A93F01-3DEA-4002-ABC0-E9E12055A3CA}" type="presParOf" srcId="{2A00B0E4-3ACE-4C7C-93D0-7299F9730840}" destId="{31488242-8F88-46D7-8A18-A2C84F9CD3B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4438A7-BC14-49CD-AAAA-1AD36D87402F}">
      <dsp:nvSpPr>
        <dsp:cNvPr id="0" name=""/>
        <dsp:cNvSpPr/>
      </dsp:nvSpPr>
      <dsp:spPr>
        <a:xfrm>
          <a:off x="7863" y="396031"/>
          <a:ext cx="2350374" cy="1410224"/>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Ingresa a la opción Catalogo de Departamentos del menú Archivo.</a:t>
          </a:r>
          <a:endParaRPr lang="es-MX" sz="1400" kern="1200" dirty="0"/>
        </a:p>
      </dsp:txBody>
      <dsp:txXfrm>
        <a:off x="49167" y="437335"/>
        <a:ext cx="2267766" cy="1327616"/>
      </dsp:txXfrm>
    </dsp:sp>
    <dsp:sp modelId="{E30012A9-4CF4-4A2A-9DD6-4ACB4124BD1B}">
      <dsp:nvSpPr>
        <dsp:cNvPr id="0" name=""/>
        <dsp:cNvSpPr/>
      </dsp:nvSpPr>
      <dsp:spPr>
        <a:xfrm>
          <a:off x="2593275" y="809697"/>
          <a:ext cx="498279" cy="582892"/>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593275" y="926275"/>
        <a:ext cx="348795" cy="349736"/>
      </dsp:txXfrm>
    </dsp:sp>
    <dsp:sp modelId="{B34C30AE-8F04-4AAE-A35D-D65C87D70C37}">
      <dsp:nvSpPr>
        <dsp:cNvPr id="0" name=""/>
        <dsp:cNvSpPr/>
      </dsp:nvSpPr>
      <dsp:spPr>
        <a:xfrm>
          <a:off x="3298387" y="396031"/>
          <a:ext cx="2350374" cy="1410224"/>
        </a:xfrm>
        <a:prstGeom prst="roundRect">
          <a:avLst>
            <a:gd name="adj" fmla="val 100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Elige menú Edición, opción Agregar.</a:t>
          </a:r>
          <a:endParaRPr lang="es-MX" sz="1400" kern="1200" dirty="0"/>
        </a:p>
      </dsp:txBody>
      <dsp:txXfrm>
        <a:off x="3339691" y="437335"/>
        <a:ext cx="2267766" cy="1327616"/>
      </dsp:txXfrm>
    </dsp:sp>
    <dsp:sp modelId="{4582487F-D404-4E2D-88E7-54EA7E8BCFF8}">
      <dsp:nvSpPr>
        <dsp:cNvPr id="0" name=""/>
        <dsp:cNvSpPr/>
      </dsp:nvSpPr>
      <dsp:spPr>
        <a:xfrm>
          <a:off x="5883799" y="809697"/>
          <a:ext cx="498279" cy="582892"/>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883799" y="926275"/>
        <a:ext cx="348795" cy="349736"/>
      </dsp:txXfrm>
    </dsp:sp>
    <dsp:sp modelId="{31488242-8F88-46D7-8A18-A2C84F9CD3B6}">
      <dsp:nvSpPr>
        <dsp:cNvPr id="0" name=""/>
        <dsp:cNvSpPr/>
      </dsp:nvSpPr>
      <dsp:spPr>
        <a:xfrm>
          <a:off x="6588911" y="396031"/>
          <a:ext cx="2350374" cy="1410224"/>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Captura la información correspondiente en la ventana que aparece, oprime el botón Aceptar.</a:t>
          </a:r>
          <a:endParaRPr lang="es-MX" sz="1400" kern="1200" dirty="0"/>
        </a:p>
      </dsp:txBody>
      <dsp:txXfrm>
        <a:off x="6630215" y="437335"/>
        <a:ext cx="2267766" cy="132761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t>9/28/2015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9/28/2015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9/28/2015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9/28/2015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9/28/2015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diagramLayout" Target="../diagrams/layout1.xml"/><Relationship Id="rId7" Type="http://schemas.openxmlformats.org/officeDocument/2006/relationships/image" Target="../media/image1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hyperlink" Target="mk:@MSITStore:C:\Program%20Files%20(x86)\Aspel\Aspel-NOI%207.0\NOIWIN70.chm::/26700.htm" TargetMode="External"/><Relationship Id="rId2" Type="http://schemas.openxmlformats.org/officeDocument/2006/relationships/hyperlink" Target="mk:@MSITStore:C:\Program%20Files%20(x86)\Aspel\Aspel-NOI%207.0\NOIWIN70.chm::/79.htm" TargetMode="External"/><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hyperlink" Target="mk:@MSITStore:C:\Program%20Files%20(x86)\Aspel\Aspel-NOI%207.0\NOIWIN70.chm::/26710.ht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mk:@MSITStore:C:\Program%20Files%20(x86)\Aspel\Aspel-NOI%207.0\NOIWIN70.chm::/79.htm" TargetMode="Externa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4816" y="-270641"/>
            <a:ext cx="10310649" cy="1718441"/>
          </a:xfrm>
          <a:prstGeom prst="flowChartAlternateProcess">
            <a:avLst/>
          </a:prstGeom>
          <a:noFill/>
        </p:spPr>
      </p:pic>
      <p:sp>
        <p:nvSpPr>
          <p:cNvPr id="5" name="Título 1"/>
          <p:cNvSpPr>
            <a:spLocks noGrp="1"/>
          </p:cNvSpPr>
          <p:nvPr>
            <p:ph type="ctrTitle"/>
          </p:nvPr>
        </p:nvSpPr>
        <p:spPr>
          <a:xfrm>
            <a:off x="1390175" y="3094830"/>
            <a:ext cx="8825658" cy="3329581"/>
          </a:xfrm>
        </p:spPr>
        <p:txBody>
          <a:bodyPr>
            <a:noAutofit/>
          </a:bodyPr>
          <a:lstStyle/>
          <a:p>
            <a:pPr lvl="0" algn="ctr" defTabSz="457200">
              <a:lnSpc>
                <a:spcPct val="100000"/>
              </a:lnSpc>
              <a:spcBef>
                <a:spcPts val="1000"/>
              </a:spcBef>
              <a:defRPr/>
            </a:pP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Diapositivas de:</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u="sng" dirty="0" smtClean="0">
                <a:latin typeface="Georgia" pitchFamily="18" charset="0"/>
              </a:rPr>
              <a:t>ASPEL  NOI.</a:t>
            </a:r>
            <a:br>
              <a:rPr lang="es-ES" sz="2000" b="1" u="sng"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Materia: Simulación Paquetería.</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Licenciatura en Contaduría.</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Centro Universitario UAEM Valle de Teotihuacán.</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latin typeface="Georgia" pitchFamily="18" charset="0"/>
              </a:rPr>
              <a:t/>
            </a:r>
            <a:br>
              <a:rPr lang="es-ES" sz="2000" b="1" dirty="0" smtClean="0">
                <a:latin typeface="Georgia" pitchFamily="18" charset="0"/>
              </a:rPr>
            </a:br>
            <a:r>
              <a:rPr lang="es-ES" sz="2000" b="1" dirty="0" smtClean="0">
                <a:solidFill>
                  <a:schemeClr val="tx1"/>
                </a:solidFill>
                <a:latin typeface="Georgia" pitchFamily="18" charset="0"/>
              </a:rPr>
              <a:t>L. C. P. Lizbeth Sandoval Juárez.</a:t>
            </a:r>
            <a:br>
              <a:rPr lang="es-ES" sz="2000" b="1" dirty="0" smtClean="0">
                <a:solidFill>
                  <a:schemeClr val="tx1"/>
                </a:solidFill>
                <a:latin typeface="Georgia" pitchFamily="18" charset="0"/>
              </a:rPr>
            </a:br>
            <a:r>
              <a:rPr lang="es-ES" sz="2000" b="1" dirty="0">
                <a:solidFill>
                  <a:schemeClr val="tx1"/>
                </a:solidFill>
                <a:latin typeface="Georgia" pitchFamily="18" charset="0"/>
              </a:rPr>
              <a:t/>
            </a:r>
            <a:br>
              <a:rPr lang="es-ES" sz="2000" b="1" dirty="0">
                <a:solidFill>
                  <a:schemeClr val="tx1"/>
                </a:solidFill>
                <a:latin typeface="Georgia" pitchFamily="18" charset="0"/>
              </a:rPr>
            </a:br>
            <a:r>
              <a:rPr lang="es-ES" sz="2000" b="1" dirty="0" smtClean="0">
                <a:solidFill>
                  <a:schemeClr val="tx1"/>
                </a:solidFill>
                <a:latin typeface="Georgia" pitchFamily="18" charset="0"/>
              </a:rPr>
              <a:t>Créditos: 6</a:t>
            </a:r>
            <a:br>
              <a:rPr lang="es-ES" sz="2000" b="1" dirty="0" smtClean="0">
                <a:solidFill>
                  <a:schemeClr val="tx1"/>
                </a:solidFill>
                <a:latin typeface="Georgia" pitchFamily="18" charset="0"/>
              </a:rPr>
            </a:br>
            <a:r>
              <a:rPr lang="es-ES" sz="2000" b="1" dirty="0">
                <a:solidFill>
                  <a:schemeClr val="tx1"/>
                </a:solidFill>
                <a:latin typeface="Georgia" pitchFamily="18" charset="0"/>
              </a:rPr>
              <a:t/>
            </a:r>
            <a:br>
              <a:rPr lang="es-ES" sz="2000" b="1" dirty="0">
                <a:solidFill>
                  <a:schemeClr val="tx1"/>
                </a:solidFill>
                <a:latin typeface="Georgia" pitchFamily="18" charset="0"/>
              </a:rPr>
            </a:br>
            <a:r>
              <a:rPr lang="es-ES" sz="2000" b="1" dirty="0" smtClean="0">
                <a:solidFill>
                  <a:schemeClr val="tx1"/>
                </a:solidFill>
                <a:latin typeface="Georgia" pitchFamily="18" charset="0"/>
              </a:rPr>
              <a:t>Fecha de elaboración: Septiembre 2015.</a:t>
            </a:r>
            <a:endParaRPr lang="es-ES" sz="2000" b="0" i="0" dirty="0">
              <a:solidFill>
                <a:schemeClr val="tx1"/>
              </a:solidFill>
              <a:latin typeface="Calibri"/>
            </a:endParaRPr>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a:off x="1740816" y="4411340"/>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5857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Teclas de acceso rápido.</a:t>
            </a:r>
            <a:endParaRPr lang="es-MX" dirty="0"/>
          </a:p>
        </p:txBody>
      </p:sp>
      <p:sp>
        <p:nvSpPr>
          <p:cNvPr id="3" name="Marcador de contenido 2"/>
          <p:cNvSpPr>
            <a:spLocks noGrp="1"/>
          </p:cNvSpPr>
          <p:nvPr>
            <p:ph idx="1"/>
          </p:nvPr>
        </p:nvSpPr>
        <p:spPr/>
        <p:txBody>
          <a:bodyPr/>
          <a:lstStyle/>
          <a:p>
            <a:pPr algn="just">
              <a:lnSpc>
                <a:spcPct val="150000"/>
              </a:lnSpc>
              <a:spcBef>
                <a:spcPts val="0"/>
              </a:spcBef>
              <a:buFont typeface="Wingdings" panose="05000000000000000000" pitchFamily="2" charset="2"/>
              <a:buChar char="§"/>
            </a:pPr>
            <a:r>
              <a:rPr lang="es-PE" dirty="0">
                <a:latin typeface="Franklin Gothic Book" panose="020B0503020102020204" pitchFamily="34" charset="0"/>
              </a:rPr>
              <a:t>Las teclas de acceso rápido son las combinaciones de teclas que te ayudarán a obtener un acceso más rápido a los catálogos del sistema, o a realizar alguna función específica, sin necesidad de buscar en la barra de menú la función deseada. </a:t>
            </a:r>
          </a:p>
          <a:p>
            <a:pPr algn="just">
              <a:lnSpc>
                <a:spcPct val="150000"/>
              </a:lnSpc>
              <a:spcBef>
                <a:spcPts val="0"/>
              </a:spcBef>
              <a:buFont typeface="Wingdings" panose="05000000000000000000" pitchFamily="2" charset="2"/>
              <a:buChar char="§"/>
            </a:pPr>
            <a:endParaRPr lang="es-PE" dirty="0">
              <a:latin typeface="Franklin Gothic Book" panose="020B0503020102020204" pitchFamily="34" charset="0"/>
            </a:endParaRPr>
          </a:p>
          <a:p>
            <a:pPr algn="just">
              <a:lnSpc>
                <a:spcPct val="150000"/>
              </a:lnSpc>
              <a:spcBef>
                <a:spcPts val="0"/>
              </a:spcBef>
              <a:buFont typeface="Wingdings" panose="05000000000000000000" pitchFamily="2" charset="2"/>
              <a:buChar char="§"/>
            </a:pPr>
            <a:r>
              <a:rPr lang="es-PE" dirty="0">
                <a:latin typeface="Franklin Gothic Book" panose="020B0503020102020204" pitchFamily="34" charset="0"/>
              </a:rPr>
              <a:t> Para identificar las teclas de acceso rápido observa a detalle la barra de menú y encontrarás una letra subrayada en cada una de las opciones del menú.</a:t>
            </a:r>
          </a:p>
          <a:p>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172509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Parámetros del sistema.</a:t>
            </a:r>
            <a:endParaRPr lang="es-MX" dirty="0"/>
          </a:p>
        </p:txBody>
      </p:sp>
      <p:sp>
        <p:nvSpPr>
          <p:cNvPr id="3" name="Marcador de contenido 2"/>
          <p:cNvSpPr>
            <a:spLocks noGrp="1"/>
          </p:cNvSpPr>
          <p:nvPr>
            <p:ph idx="1"/>
          </p:nvPr>
        </p:nvSpPr>
        <p:spPr>
          <a:xfrm>
            <a:off x="646111" y="1512006"/>
            <a:ext cx="8946541" cy="4195481"/>
          </a:xfrm>
        </p:spPr>
        <p:txBody>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Configuración, Parámetros del sistema.</a:t>
            </a:r>
          </a:p>
          <a:p>
            <a:pPr marL="0" indent="0">
              <a:buNone/>
            </a:pPr>
            <a:r>
              <a:rPr lang="es-MX" dirty="0">
                <a:latin typeface="Franklin Gothic Book" panose="020B0503020102020204" pitchFamily="34" charset="0"/>
              </a:rPr>
              <a:t>Desde la barra de herramientas principal, con el botón </a:t>
            </a:r>
          </a:p>
          <a:p>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6658379" y="2315752"/>
            <a:ext cx="371475" cy="390525"/>
          </a:xfrm>
          <a:prstGeom prst="rect">
            <a:avLst/>
          </a:prstGeom>
        </p:spPr>
      </p:pic>
      <p:pic>
        <p:nvPicPr>
          <p:cNvPr id="6" name="Imagen 5"/>
          <p:cNvPicPr>
            <a:picLocks noChangeAspect="1"/>
          </p:cNvPicPr>
          <p:nvPr/>
        </p:nvPicPr>
        <p:blipFill>
          <a:blip r:embed="rId3"/>
          <a:stretch>
            <a:fillRect/>
          </a:stretch>
        </p:blipFill>
        <p:spPr>
          <a:xfrm>
            <a:off x="7647941" y="1774665"/>
            <a:ext cx="3889421" cy="4767803"/>
          </a:xfrm>
          <a:prstGeom prst="rect">
            <a:avLst/>
          </a:prstGeom>
        </p:spPr>
      </p:pic>
      <p:sp>
        <p:nvSpPr>
          <p:cNvPr id="7" name="CuadroTexto 6"/>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697891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Perfiles de usuario.</a:t>
            </a:r>
            <a:endParaRPr lang="es-MX" dirty="0"/>
          </a:p>
        </p:txBody>
      </p:sp>
      <p:sp>
        <p:nvSpPr>
          <p:cNvPr id="3" name="Marcador de contenido 2"/>
          <p:cNvSpPr>
            <a:spLocks noGrp="1"/>
          </p:cNvSpPr>
          <p:nvPr>
            <p:ph idx="1"/>
          </p:nvPr>
        </p:nvSpPr>
        <p:spPr>
          <a:xfrm>
            <a:off x="723386" y="1524459"/>
            <a:ext cx="10635780" cy="4195481"/>
          </a:xfrm>
        </p:spPr>
        <p:txBody>
          <a:bodyPr/>
          <a:lstStyle/>
          <a:p>
            <a:pPr algn="just">
              <a:buFont typeface="Wingdings" panose="05000000000000000000" pitchFamily="2" charset="2"/>
              <a:buChar char="§"/>
            </a:pPr>
            <a:r>
              <a:rPr lang="es-MX" b="1" dirty="0">
                <a:latin typeface="Franklin Gothic Book" panose="020B0503020102020204" pitchFamily="34" charset="0"/>
              </a:rPr>
              <a:t>Acceso</a:t>
            </a:r>
          </a:p>
          <a:p>
            <a:pPr marL="0" indent="0" algn="just">
              <a:buNone/>
            </a:pPr>
            <a:r>
              <a:rPr lang="es-MX" dirty="0">
                <a:latin typeface="Franklin Gothic Book" panose="020B0503020102020204" pitchFamily="34" charset="0"/>
              </a:rPr>
              <a:t>Desde el Asistente para la configuración de Aspel-NOI 7.0, paso Perfiles de usuario.</a:t>
            </a:r>
          </a:p>
          <a:p>
            <a:pPr algn="just">
              <a:buFont typeface="Wingdings" panose="05000000000000000000" pitchFamily="2" charset="2"/>
              <a:buChar char="§"/>
            </a:pPr>
            <a:r>
              <a:rPr lang="es-MX" b="1" dirty="0">
                <a:latin typeface="Franklin Gothic Book" panose="020B0503020102020204" pitchFamily="34" charset="0"/>
              </a:rPr>
              <a:t>¿</a:t>
            </a: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gn="just">
              <a:buNone/>
            </a:pPr>
            <a:r>
              <a:rPr lang="es-MX" dirty="0">
                <a:latin typeface="Franklin Gothic Book" panose="020B0503020102020204" pitchFamily="34" charset="0"/>
              </a:rPr>
              <a:t>En este módulo se administran y controlan los usuarios, contraseñas y permisos de acceso a cada una de las opciones de los sistemas Aspel. Para una mejor administración de estos usuarios, se proporciona un módulo principal, en el que podrás dar de alta los usuarios que podrán activarse en cualquiera de los sistemas Aspel que tengas instalados en tu equipo.</a:t>
            </a:r>
          </a:p>
          <a:p>
            <a:pPr algn="just"/>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6" name="Imagen 5"/>
          <p:cNvPicPr>
            <a:picLocks noChangeAspect="1"/>
          </p:cNvPicPr>
          <p:nvPr/>
        </p:nvPicPr>
        <p:blipFill>
          <a:blip r:embed="rId2"/>
          <a:stretch>
            <a:fillRect/>
          </a:stretch>
        </p:blipFill>
        <p:spPr>
          <a:xfrm>
            <a:off x="3133305" y="4172755"/>
            <a:ext cx="6496050" cy="2438074"/>
          </a:xfrm>
          <a:prstGeom prst="rect">
            <a:avLst/>
          </a:prstGeom>
        </p:spPr>
      </p:pic>
      <p:sp>
        <p:nvSpPr>
          <p:cNvPr id="7" name="CuadroTexto 6"/>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870795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Captura de departamentos.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10938263"/>
              </p:ext>
            </p:extLst>
          </p:nvPr>
        </p:nvGraphicFramePr>
        <p:xfrm>
          <a:off x="874896" y="1568280"/>
          <a:ext cx="8947150" cy="2202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813538"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3" name="Imagen 2"/>
          <p:cNvPicPr>
            <a:picLocks noChangeAspect="1"/>
          </p:cNvPicPr>
          <p:nvPr/>
        </p:nvPicPr>
        <p:blipFill>
          <a:blip r:embed="rId7"/>
          <a:stretch>
            <a:fillRect/>
          </a:stretch>
        </p:blipFill>
        <p:spPr>
          <a:xfrm>
            <a:off x="3067234" y="3928056"/>
            <a:ext cx="4562475" cy="2533650"/>
          </a:xfrm>
          <a:prstGeom prst="rect">
            <a:avLst/>
          </a:prstGeom>
        </p:spPr>
      </p:pic>
      <p:sp>
        <p:nvSpPr>
          <p:cNvPr id="7" name="CuadroTexto 6"/>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8"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21476155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Captura de puestos.</a:t>
            </a:r>
            <a:endParaRPr lang="es-MX" dirty="0"/>
          </a:p>
        </p:txBody>
      </p:sp>
      <p:sp>
        <p:nvSpPr>
          <p:cNvPr id="3" name="Marcador de contenido 2"/>
          <p:cNvSpPr>
            <a:spLocks noGrp="1"/>
          </p:cNvSpPr>
          <p:nvPr>
            <p:ph idx="1"/>
          </p:nvPr>
        </p:nvSpPr>
        <p:spPr>
          <a:xfrm>
            <a:off x="646111" y="1494985"/>
            <a:ext cx="8946541" cy="4591877"/>
          </a:xfrm>
        </p:spPr>
        <p:txBody>
          <a:bodyPr>
            <a:normAutofit/>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Archivo, Puestos/ Menú Edición, Agregar.</a:t>
            </a:r>
          </a:p>
          <a:p>
            <a:pPr>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buNone/>
            </a:pPr>
            <a:r>
              <a:rPr lang="es-MX" dirty="0" smtClean="0">
                <a:latin typeface="Franklin Gothic Book" panose="020B0503020102020204" pitchFamily="34" charset="0"/>
              </a:rPr>
              <a:t>Esta </a:t>
            </a:r>
            <a:r>
              <a:rPr lang="es-MX" dirty="0">
                <a:latin typeface="Franklin Gothic Book" panose="020B0503020102020204" pitchFamily="34" charset="0"/>
              </a:rPr>
              <a:t>opción te permite dar de alta un nuevo puesto dentro del catálogo, para lo cual debes capturar los datos que se piden en </a:t>
            </a:r>
            <a:r>
              <a:rPr lang="es-MX" b="1" dirty="0">
                <a:latin typeface="Franklin Gothic Book" panose="020B0503020102020204" pitchFamily="34" charset="0"/>
              </a:rPr>
              <a:t>Alta de puestos</a:t>
            </a:r>
            <a:r>
              <a:rPr lang="es-MX" dirty="0">
                <a:latin typeface="Franklin Gothic Book" panose="020B0503020102020204" pitchFamily="34" charset="0"/>
              </a:rPr>
              <a:t>.</a:t>
            </a:r>
          </a:p>
          <a:p>
            <a:endParaRPr lang="es-MX" dirty="0">
              <a:latin typeface="Franklin Gothic Book" panose="020B0503020102020204" pitchFamily="34" charset="0"/>
            </a:endParaRPr>
          </a:p>
        </p:txBody>
      </p:sp>
      <p:cxnSp>
        <p:nvCxnSpPr>
          <p:cNvPr id="8" name="Conector recto 7"/>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3" name="Imagen 12"/>
          <p:cNvPicPr>
            <a:picLocks noChangeAspect="1"/>
          </p:cNvPicPr>
          <p:nvPr/>
        </p:nvPicPr>
        <p:blipFill>
          <a:blip r:embed="rId2"/>
          <a:stretch>
            <a:fillRect/>
          </a:stretch>
        </p:blipFill>
        <p:spPr>
          <a:xfrm>
            <a:off x="3917553" y="3618963"/>
            <a:ext cx="4286289" cy="2972310"/>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408267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Captura de clasificaciones.</a:t>
            </a:r>
            <a:endParaRPr lang="es-MX" dirty="0"/>
          </a:p>
        </p:txBody>
      </p:sp>
      <p:sp>
        <p:nvSpPr>
          <p:cNvPr id="3" name="Marcador de contenido 2"/>
          <p:cNvSpPr>
            <a:spLocks noGrp="1"/>
          </p:cNvSpPr>
          <p:nvPr>
            <p:ph idx="1"/>
          </p:nvPr>
        </p:nvSpPr>
        <p:spPr>
          <a:xfrm>
            <a:off x="646111" y="1634955"/>
            <a:ext cx="8946541" cy="4195481"/>
          </a:xfrm>
        </p:spPr>
        <p:txBody>
          <a:bodyPr>
            <a:normAutofit/>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Archivo, Clasificaciones/ Menú Edición, Agregar</a:t>
            </a:r>
            <a:r>
              <a:rPr lang="es-MX" dirty="0" smtClean="0">
                <a:latin typeface="Franklin Gothic Book" panose="020B0503020102020204" pitchFamily="34" charset="0"/>
              </a:rPr>
              <a:t>.</a:t>
            </a:r>
          </a:p>
          <a:p>
            <a:pPr>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buNone/>
            </a:pPr>
            <a:r>
              <a:rPr lang="es-MX" dirty="0">
                <a:latin typeface="Franklin Gothic Book" panose="020B0503020102020204" pitchFamily="34" charset="0"/>
              </a:rPr>
              <a:t>Esta opción te permite dar de alta una nueva clasificación dentro del catálogo, para lo cual debes capturar los datos que se piden en </a:t>
            </a:r>
            <a:r>
              <a:rPr lang="es-MX" b="1" dirty="0">
                <a:latin typeface="Franklin Gothic Book" panose="020B0503020102020204" pitchFamily="34" charset="0"/>
              </a:rPr>
              <a:t>Alta de clasificaciones</a:t>
            </a:r>
            <a:r>
              <a:rPr lang="es-MX" dirty="0">
                <a:latin typeface="Franklin Gothic Book" panose="020B0503020102020204" pitchFamily="34" charset="0"/>
              </a:rPr>
              <a:t>.</a:t>
            </a:r>
          </a:p>
          <a:p>
            <a:pPr marL="0" indent="0">
              <a:buNone/>
            </a:pPr>
            <a:endParaRPr lang="es-MX" dirty="0">
              <a:latin typeface="Franklin Gothic Book" panose="020B0503020102020204" pitchFamily="34" charset="0"/>
            </a:endParaRPr>
          </a:p>
          <a:p>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3104395" y="3834414"/>
            <a:ext cx="5138084" cy="2476233"/>
          </a:xfrm>
          <a:prstGeom prst="rect">
            <a:avLst/>
          </a:prstGeom>
        </p:spPr>
      </p:pic>
      <p:cxnSp>
        <p:nvCxnSpPr>
          <p:cNvPr id="5" name="Conector recto 4"/>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4054292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Alta Trabajadores.</a:t>
            </a:r>
            <a:endParaRPr lang="es-MX" dirty="0"/>
          </a:p>
        </p:txBody>
      </p:sp>
      <p:sp>
        <p:nvSpPr>
          <p:cNvPr id="3" name="Marcador de contenido 2"/>
          <p:cNvSpPr>
            <a:spLocks noGrp="1"/>
          </p:cNvSpPr>
          <p:nvPr>
            <p:ph idx="1"/>
          </p:nvPr>
        </p:nvSpPr>
        <p:spPr>
          <a:xfrm>
            <a:off x="646112" y="1666552"/>
            <a:ext cx="6681967" cy="4515307"/>
          </a:xfrm>
        </p:spPr>
        <p:txBody>
          <a:bodyPr>
            <a:normAutofit/>
          </a:bodyPr>
          <a:lstStyle/>
          <a:p>
            <a:pPr algn="just">
              <a:buFont typeface="Wingdings" panose="05000000000000000000" pitchFamily="2" charset="2"/>
              <a:buChar char="§"/>
            </a:pPr>
            <a:r>
              <a:rPr lang="es-MX" b="1" dirty="0">
                <a:latin typeface="Franklin Gothic Book" panose="020B0503020102020204" pitchFamily="34" charset="0"/>
              </a:rPr>
              <a:t>Acceso</a:t>
            </a:r>
          </a:p>
          <a:p>
            <a:pPr marL="0" indent="0" algn="just">
              <a:buNone/>
            </a:pPr>
            <a:r>
              <a:rPr lang="es-MX" dirty="0">
                <a:latin typeface="Franklin Gothic Book" panose="020B0503020102020204" pitchFamily="34" charset="0"/>
              </a:rPr>
              <a:t>Menú Archivo, Trabajadores, Catálogo de trabajadores/ Menú Edición, Agregar.</a:t>
            </a:r>
          </a:p>
          <a:p>
            <a:pPr algn="just">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gn="just">
              <a:buNone/>
            </a:pPr>
            <a:r>
              <a:rPr lang="es-MX" dirty="0">
                <a:latin typeface="Franklin Gothic Book" panose="020B0503020102020204" pitchFamily="34" charset="0"/>
              </a:rPr>
              <a:t>Esta opción te permite dar de alta a un trabajador dentro del catálogo, del cual se tomarán los datos para el cálculo de la nómina, como son: clave y nombre del trabajador, departamento, puesto, clasificación, fecha de alta, salario diario, entre otros.</a:t>
            </a:r>
          </a:p>
          <a:p>
            <a:pPr algn="just"/>
            <a:endParaRPr lang="es-MX" dirty="0">
              <a:latin typeface="Franklin Gothic Book" panose="020B0503020102020204" pitchFamily="34" charset="0"/>
            </a:endParaRPr>
          </a:p>
        </p:txBody>
      </p:sp>
      <p:cxnSp>
        <p:nvCxnSpPr>
          <p:cNvPr id="4" name="Conector recto 3"/>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7559900" y="1666552"/>
            <a:ext cx="4278595" cy="4760006"/>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2838920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Diseño de credencial.</a:t>
            </a:r>
            <a:endParaRPr lang="es-MX" dirty="0"/>
          </a:p>
        </p:txBody>
      </p:sp>
      <p:sp>
        <p:nvSpPr>
          <p:cNvPr id="3" name="Marcador de contenido 2"/>
          <p:cNvSpPr>
            <a:spLocks noGrp="1"/>
          </p:cNvSpPr>
          <p:nvPr>
            <p:ph idx="1"/>
          </p:nvPr>
        </p:nvSpPr>
        <p:spPr>
          <a:xfrm>
            <a:off x="646111" y="1506271"/>
            <a:ext cx="8946541" cy="4195481"/>
          </a:xfrm>
        </p:spPr>
        <p:txBody>
          <a:bodyPr/>
          <a:lstStyle/>
          <a:p>
            <a:pPr>
              <a:buFont typeface="Wingdings" panose="05000000000000000000" pitchFamily="2" charset="2"/>
              <a:buChar char="§"/>
            </a:pPr>
            <a:r>
              <a:rPr lang="es-MX" b="1" dirty="0" smtClean="0">
                <a:latin typeface="Franklin Gothic Book" panose="020B0503020102020204" pitchFamily="34" charset="0"/>
              </a:rPr>
              <a:t>Acceso</a:t>
            </a:r>
          </a:p>
          <a:p>
            <a:pPr marL="0" indent="0">
              <a:buNone/>
            </a:pPr>
            <a:r>
              <a:rPr lang="es-MX" dirty="0" smtClean="0">
                <a:latin typeface="Franklin Gothic Book" panose="020B0503020102020204" pitchFamily="34" charset="0"/>
              </a:rPr>
              <a:t>Menú </a:t>
            </a:r>
            <a:r>
              <a:rPr lang="es-MX" dirty="0">
                <a:latin typeface="Franklin Gothic Book" panose="020B0503020102020204" pitchFamily="34" charset="0"/>
              </a:rPr>
              <a:t>Reportes, Credenciales, Credenciales</a:t>
            </a:r>
            <a:r>
              <a:rPr lang="es-MX" dirty="0" smtClean="0">
                <a:latin typeface="Franklin Gothic Book" panose="020B0503020102020204" pitchFamily="34" charset="0"/>
              </a:rPr>
              <a:t>, opción diseño de credencial.</a:t>
            </a:r>
            <a:endParaRPr lang="es-MX" dirty="0">
              <a:latin typeface="Franklin Gothic Book" panose="020B0503020102020204" pitchFamily="34" charset="0"/>
            </a:endParaRPr>
          </a:p>
        </p:txBody>
      </p:sp>
      <p:cxnSp>
        <p:nvCxnSpPr>
          <p:cNvPr id="4" name="Conector recto 3"/>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7" name="Imagen 6"/>
          <p:cNvPicPr>
            <a:picLocks noChangeAspect="1"/>
          </p:cNvPicPr>
          <p:nvPr/>
        </p:nvPicPr>
        <p:blipFill>
          <a:blip r:embed="rId2"/>
          <a:stretch>
            <a:fillRect/>
          </a:stretch>
        </p:blipFill>
        <p:spPr>
          <a:xfrm>
            <a:off x="794219" y="2861792"/>
            <a:ext cx="9410700" cy="3590523"/>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12454598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682580"/>
            <a:ext cx="9404723" cy="1170668"/>
          </a:xfrm>
        </p:spPr>
        <p:txBody>
          <a:bodyPr/>
          <a:lstStyle/>
          <a:p>
            <a:r>
              <a:rPr lang="es-MX" sz="3200" dirty="0" smtClean="0"/>
              <a:t>Catalogo de Percepciones y deducciones.</a:t>
            </a:r>
            <a:endParaRPr lang="es-MX" sz="3200" dirty="0"/>
          </a:p>
        </p:txBody>
      </p:sp>
      <p:sp>
        <p:nvSpPr>
          <p:cNvPr id="3" name="Marcador de contenido 2"/>
          <p:cNvSpPr>
            <a:spLocks noGrp="1"/>
          </p:cNvSpPr>
          <p:nvPr>
            <p:ph idx="1"/>
          </p:nvPr>
        </p:nvSpPr>
        <p:spPr>
          <a:xfrm>
            <a:off x="646111" y="1589279"/>
            <a:ext cx="8946541" cy="4195481"/>
          </a:xfrm>
        </p:spPr>
        <p:txBody>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a:t>
            </a:r>
            <a:r>
              <a:rPr lang="es-MX" dirty="0" smtClean="0">
                <a:latin typeface="Franklin Gothic Book" panose="020B0503020102020204" pitchFamily="34" charset="0"/>
              </a:rPr>
              <a:t>Archivo </a:t>
            </a:r>
            <a:r>
              <a:rPr lang="es-MX" dirty="0">
                <a:latin typeface="Franklin Gothic Book" panose="020B0503020102020204" pitchFamily="34" charset="0"/>
              </a:rPr>
              <a:t>Percepciones y deducciones.</a:t>
            </a:r>
          </a:p>
          <a:p>
            <a:endParaRPr lang="es-MX" dirty="0">
              <a:latin typeface="Franklin Gothic Book" panose="020B0503020102020204" pitchFamily="34" charset="0"/>
            </a:endParaRPr>
          </a:p>
        </p:txBody>
      </p:sp>
      <p:cxnSp>
        <p:nvCxnSpPr>
          <p:cNvPr id="4" name="Conector recto 3"/>
          <p:cNvCxnSpPr/>
          <p:nvPr/>
        </p:nvCxnSpPr>
        <p:spPr>
          <a:xfrm>
            <a:off x="646111" y="1307531"/>
            <a:ext cx="8678193" cy="611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991673" y="2478199"/>
            <a:ext cx="9298547" cy="4080837"/>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820191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Horas extra.</a:t>
            </a:r>
            <a:endParaRPr lang="es-MX" dirty="0"/>
          </a:p>
        </p:txBody>
      </p:sp>
      <p:sp>
        <p:nvSpPr>
          <p:cNvPr id="3" name="Marcador de contenido 2"/>
          <p:cNvSpPr>
            <a:spLocks noGrp="1"/>
          </p:cNvSpPr>
          <p:nvPr>
            <p:ph idx="1"/>
          </p:nvPr>
        </p:nvSpPr>
        <p:spPr>
          <a:xfrm>
            <a:off x="646111" y="1615036"/>
            <a:ext cx="8946541" cy="4195481"/>
          </a:xfrm>
        </p:spPr>
        <p:txBody>
          <a:bodyPr/>
          <a:lstStyle/>
          <a:p>
            <a:pPr>
              <a:buFont typeface="Wingdings" panose="05000000000000000000" pitchFamily="2" charset="2"/>
              <a:buChar char="§"/>
            </a:pPr>
            <a:r>
              <a:rPr lang="es-MX" b="1" dirty="0"/>
              <a:t>Acceso</a:t>
            </a:r>
          </a:p>
          <a:p>
            <a:pPr marL="0" indent="0">
              <a:buNone/>
            </a:pPr>
            <a:r>
              <a:rPr lang="es-MX" dirty="0"/>
              <a:t>Menú Edición, Horas extras.</a:t>
            </a:r>
          </a:p>
          <a:p>
            <a:pPr marL="0" indent="0">
              <a:buNone/>
            </a:pPr>
            <a:r>
              <a:rPr lang="es-MX" dirty="0"/>
              <a:t>Menú Archivo, Trabajadores, Catálogo de trabajadores, con el botón </a:t>
            </a:r>
          </a:p>
          <a:p>
            <a:pPr marL="0" indent="0">
              <a:buNone/>
            </a:pPr>
            <a:r>
              <a:rPr lang="es-MX" dirty="0"/>
              <a:t>Menú Archivo, Trabajadores, Consulta de nómina, con el botón </a:t>
            </a:r>
          </a:p>
        </p:txBody>
      </p:sp>
      <p:cxnSp>
        <p:nvCxnSpPr>
          <p:cNvPr id="4" name="Conector recto 3"/>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1004552" y="3567448"/>
            <a:ext cx="9144000" cy="2962141"/>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pic>
        <p:nvPicPr>
          <p:cNvPr id="8" name="Imagen 7"/>
          <p:cNvPicPr>
            <a:picLocks noChangeAspect="1"/>
          </p:cNvPicPr>
          <p:nvPr/>
        </p:nvPicPr>
        <p:blipFill>
          <a:blip r:embed="rId4"/>
          <a:stretch>
            <a:fillRect/>
          </a:stretch>
        </p:blipFill>
        <p:spPr>
          <a:xfrm>
            <a:off x="9392627" y="2359015"/>
            <a:ext cx="400050" cy="428625"/>
          </a:xfrm>
          <a:prstGeom prst="rect">
            <a:avLst/>
          </a:prstGeom>
        </p:spPr>
      </p:pic>
      <p:pic>
        <p:nvPicPr>
          <p:cNvPr id="9" name="Imagen 8"/>
          <p:cNvPicPr>
            <a:picLocks noChangeAspect="1"/>
          </p:cNvPicPr>
          <p:nvPr/>
        </p:nvPicPr>
        <p:blipFill>
          <a:blip r:embed="rId5"/>
          <a:stretch>
            <a:fillRect/>
          </a:stretch>
        </p:blipFill>
        <p:spPr>
          <a:xfrm>
            <a:off x="8734089" y="2883362"/>
            <a:ext cx="390525" cy="390525"/>
          </a:xfrm>
          <a:prstGeom prst="rect">
            <a:avLst/>
          </a:prstGeom>
        </p:spPr>
      </p:pic>
    </p:spTree>
    <p:extLst>
      <p:ext uri="{BB962C8B-B14F-4D97-AF65-F5344CB8AC3E}">
        <p14:creationId xmlns:p14="http://schemas.microsoft.com/office/powerpoint/2010/main" val="533624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Justificación</a:t>
            </a:r>
            <a:endParaRPr lang="es-MX" dirty="0"/>
          </a:p>
        </p:txBody>
      </p:sp>
      <p:sp>
        <p:nvSpPr>
          <p:cNvPr id="3" name="Marcador de contenido 2"/>
          <p:cNvSpPr>
            <a:spLocks noGrp="1"/>
          </p:cNvSpPr>
          <p:nvPr>
            <p:ph idx="1"/>
          </p:nvPr>
        </p:nvSpPr>
        <p:spPr/>
        <p:txBody>
          <a:bodyPr/>
          <a:lstStyle/>
          <a:p>
            <a:pPr algn="just">
              <a:lnSpc>
                <a:spcPct val="150000"/>
              </a:lnSpc>
              <a:spcBef>
                <a:spcPts val="0"/>
              </a:spcBef>
              <a:buFont typeface="Wingdings" panose="05000000000000000000" pitchFamily="2" charset="2"/>
              <a:buChar char="§"/>
            </a:pPr>
            <a:r>
              <a:rPr lang="es-PE" dirty="0">
                <a:latin typeface="Franklin Gothic Book" panose="020B0503020102020204" pitchFamily="34" charset="0"/>
              </a:rPr>
              <a:t>Que sirva de ayuda para que el alumno desarrolle competencias que le permita manejar el paquete de </a:t>
            </a:r>
            <a:r>
              <a:rPr lang="es-PE" dirty="0" smtClean="0">
                <a:latin typeface="Franklin Gothic Book" panose="020B0503020102020204" pitchFamily="34" charset="0"/>
              </a:rPr>
              <a:t>Nomina Integral (NOI</a:t>
            </a:r>
            <a:r>
              <a:rPr lang="es-PE" dirty="0">
                <a:latin typeface="Franklin Gothic Book" panose="020B0503020102020204" pitchFamily="34" charset="0"/>
              </a:rPr>
              <a:t>), con destreza y habilidad en virtud del avance tecnológico en la actualidad y los propios requerimientos de las empresas. </a:t>
            </a:r>
          </a:p>
          <a:p>
            <a:pPr>
              <a:buNone/>
            </a:pPr>
            <a:r>
              <a:rPr lang="es-PE" dirty="0">
                <a:latin typeface="Franklin Gothic Book" panose="020B0503020102020204" pitchFamily="34" charset="0"/>
              </a:rPr>
              <a:t>	</a:t>
            </a:r>
          </a:p>
          <a:p>
            <a:endParaRPr lang="es-MX" dirty="0"/>
          </a:p>
        </p:txBody>
      </p:sp>
      <p:sp>
        <p:nvSpPr>
          <p:cNvPr id="4" name="CuadroTexto 3"/>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cxnSp>
        <p:nvCxnSpPr>
          <p:cNvPr id="5" name="Conector recto 4"/>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10446131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Vacaciones.</a:t>
            </a:r>
            <a:endParaRPr lang="es-MX" dirty="0"/>
          </a:p>
        </p:txBody>
      </p:sp>
      <p:sp>
        <p:nvSpPr>
          <p:cNvPr id="3" name="Marcador de contenido 2"/>
          <p:cNvSpPr>
            <a:spLocks noGrp="1"/>
          </p:cNvSpPr>
          <p:nvPr>
            <p:ph idx="1"/>
          </p:nvPr>
        </p:nvSpPr>
        <p:spPr>
          <a:xfrm>
            <a:off x="646111" y="1374585"/>
            <a:ext cx="6231206" cy="4715813"/>
          </a:xfrm>
        </p:spPr>
        <p:txBody>
          <a:bodyPr>
            <a:noAutofit/>
          </a:bodyPr>
          <a:lstStyle/>
          <a:p>
            <a:pPr algn="just">
              <a:buFont typeface="Wingdings" panose="05000000000000000000" pitchFamily="2" charset="2"/>
              <a:buChar char="§"/>
            </a:pPr>
            <a:r>
              <a:rPr lang="es-MX" b="1" dirty="0">
                <a:latin typeface="Franklin Gothic Book" panose="020B0503020102020204" pitchFamily="34" charset="0"/>
              </a:rPr>
              <a:t>Acceso</a:t>
            </a:r>
          </a:p>
          <a:p>
            <a:pPr marL="0" indent="0" algn="just">
              <a:buNone/>
            </a:pPr>
            <a:r>
              <a:rPr lang="es-MX" dirty="0">
                <a:latin typeface="Franklin Gothic Book" panose="020B0503020102020204" pitchFamily="34" charset="0"/>
              </a:rPr>
              <a:t>Menú Edición, Vacaciones.</a:t>
            </a:r>
          </a:p>
          <a:p>
            <a:pPr marL="0" indent="0" algn="just">
              <a:buNone/>
            </a:pPr>
            <a:r>
              <a:rPr lang="es-MX" dirty="0" smtClean="0">
                <a:latin typeface="Franklin Gothic Book" panose="020B0503020102020204" pitchFamily="34" charset="0"/>
              </a:rPr>
              <a:t>Consultas</a:t>
            </a:r>
            <a:r>
              <a:rPr lang="es-MX" dirty="0">
                <a:latin typeface="Franklin Gothic Book" panose="020B0503020102020204" pitchFamily="34" charset="0"/>
              </a:rPr>
              <a:t>, Vacaciones, con el botón </a:t>
            </a:r>
            <a:endParaRPr lang="es-MX" dirty="0" smtClean="0">
              <a:latin typeface="Franklin Gothic Book" panose="020B0503020102020204" pitchFamily="34" charset="0"/>
            </a:endParaRPr>
          </a:p>
          <a:p>
            <a:pPr marL="0" indent="0" algn="just">
              <a:buNone/>
            </a:pPr>
            <a:r>
              <a:rPr lang="es-MX" dirty="0">
                <a:latin typeface="Franklin Gothic Book" panose="020B0503020102020204" pitchFamily="34" charset="0"/>
              </a:rPr>
              <a:t>Desde la barra de herramientas del Catálogo de trabajadores, con el </a:t>
            </a:r>
            <a:r>
              <a:rPr lang="es-MX" dirty="0" smtClean="0">
                <a:latin typeface="Franklin Gothic Book" panose="020B0503020102020204" pitchFamily="34" charset="0"/>
              </a:rPr>
              <a:t>botón</a:t>
            </a:r>
          </a:p>
          <a:p>
            <a:pPr algn="just">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gn="just">
              <a:buNone/>
            </a:pPr>
            <a:r>
              <a:rPr lang="es-MX" dirty="0">
                <a:latin typeface="Franklin Gothic Book" panose="020B0503020102020204" pitchFamily="34" charset="0"/>
              </a:rPr>
              <a:t>Utiliza esta opción cuando desees registrar o modificar las vacaciones para un trabajador.</a:t>
            </a:r>
          </a:p>
          <a:p>
            <a:pPr marL="0" indent="0" algn="just">
              <a:buNone/>
            </a:pPr>
            <a:r>
              <a:rPr lang="es-MX" dirty="0">
                <a:latin typeface="Franklin Gothic Book" panose="020B0503020102020204" pitchFamily="34" charset="0"/>
              </a:rPr>
              <a:t>Esta opción se utiliza para cumplir con la obligación de la empresa de otorgar vacaciones a los trabajadores, así como para pagar la prima vacacional correspondiente a los días de vacaciones.</a:t>
            </a:r>
          </a:p>
          <a:p>
            <a:pPr marL="0" indent="0" algn="just">
              <a:buNone/>
            </a:pPr>
            <a:r>
              <a:rPr lang="es-MX" dirty="0" smtClean="0">
                <a:latin typeface="Franklin Gothic Book" panose="020B0503020102020204" pitchFamily="34" charset="0"/>
              </a:rPr>
              <a:t> </a:t>
            </a:r>
            <a:endParaRPr lang="es-MX" dirty="0">
              <a:latin typeface="Franklin Gothic Book" panose="020B0503020102020204" pitchFamily="34" charset="0"/>
            </a:endParaRPr>
          </a:p>
          <a:p>
            <a:pPr algn="just"/>
            <a:endParaRPr lang="es-MX" dirty="0">
              <a:latin typeface="Franklin Gothic Book" panose="020B0503020102020204" pitchFamily="34" charset="0"/>
            </a:endParaRPr>
          </a:p>
        </p:txBody>
      </p:sp>
      <p:cxnSp>
        <p:nvCxnSpPr>
          <p:cNvPr id="4" name="Conector recto 3"/>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7030791" y="1582792"/>
            <a:ext cx="4724400" cy="4444521"/>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743731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Faltas.</a:t>
            </a:r>
            <a:endParaRPr lang="es-MX" dirty="0"/>
          </a:p>
        </p:txBody>
      </p:sp>
      <p:sp>
        <p:nvSpPr>
          <p:cNvPr id="3" name="Marcador de contenido 2"/>
          <p:cNvSpPr>
            <a:spLocks noGrp="1"/>
          </p:cNvSpPr>
          <p:nvPr>
            <p:ph idx="1"/>
          </p:nvPr>
        </p:nvSpPr>
        <p:spPr>
          <a:xfrm>
            <a:off x="646111" y="1447612"/>
            <a:ext cx="8946541" cy="4195481"/>
          </a:xfrm>
        </p:spPr>
        <p:txBody>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Archivo, Tipos de faltas.</a:t>
            </a:r>
          </a:p>
          <a:p>
            <a:pPr marL="0" indent="0">
              <a:buNone/>
            </a:pPr>
            <a:r>
              <a:rPr lang="es-MX" dirty="0">
                <a:latin typeface="Franklin Gothic Book" panose="020B0503020102020204" pitchFamily="34" charset="0"/>
              </a:rPr>
              <a:t>Desde la barra de herramientas principal, con el botón </a:t>
            </a:r>
          </a:p>
          <a:p>
            <a:pPr marL="0" indent="0">
              <a:buNone/>
            </a:pPr>
            <a:endParaRPr lang="es-MX" dirty="0">
              <a:latin typeface="Franklin Gothic Book" panose="020B0503020102020204" pitchFamily="34" charset="0"/>
            </a:endParaRPr>
          </a:p>
        </p:txBody>
      </p:sp>
      <p:cxnSp>
        <p:nvCxnSpPr>
          <p:cNvPr id="4" name="Conector recto 3"/>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901521" y="3085798"/>
            <a:ext cx="9589070" cy="3410520"/>
          </a:xfrm>
          <a:prstGeom prst="rect">
            <a:avLst/>
          </a:prstGeom>
        </p:spPr>
      </p:pic>
      <p:sp>
        <p:nvSpPr>
          <p:cNvPr id="6" name="CuadroTexto 5"/>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pic>
        <p:nvPicPr>
          <p:cNvPr id="8" name="Imagen 7"/>
          <p:cNvPicPr>
            <a:picLocks noChangeAspect="1"/>
          </p:cNvPicPr>
          <p:nvPr/>
        </p:nvPicPr>
        <p:blipFill>
          <a:blip r:embed="rId4"/>
          <a:stretch>
            <a:fillRect/>
          </a:stretch>
        </p:blipFill>
        <p:spPr>
          <a:xfrm>
            <a:off x="6702045" y="2298073"/>
            <a:ext cx="333375" cy="342900"/>
          </a:xfrm>
          <a:prstGeom prst="rect">
            <a:avLst/>
          </a:prstGeom>
        </p:spPr>
      </p:pic>
    </p:spTree>
    <p:extLst>
      <p:ext uri="{BB962C8B-B14F-4D97-AF65-F5344CB8AC3E}">
        <p14:creationId xmlns:p14="http://schemas.microsoft.com/office/powerpoint/2010/main" val="272219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Movimientos de la Nomina.</a:t>
            </a:r>
            <a:endParaRPr lang="es-MX" dirty="0"/>
          </a:p>
        </p:txBody>
      </p:sp>
      <p:sp>
        <p:nvSpPr>
          <p:cNvPr id="3" name="Marcador de contenido 2"/>
          <p:cNvSpPr>
            <a:spLocks noGrp="1"/>
          </p:cNvSpPr>
          <p:nvPr>
            <p:ph idx="1"/>
          </p:nvPr>
        </p:nvSpPr>
        <p:spPr>
          <a:xfrm>
            <a:off x="646111" y="1576400"/>
            <a:ext cx="10429720" cy="4669854"/>
          </a:xfrm>
        </p:spPr>
        <p:txBody>
          <a:bodyPr>
            <a:normAutofit/>
          </a:bodyPr>
          <a:lstStyle/>
          <a:p>
            <a:pPr>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nSpc>
                <a:spcPct val="150000"/>
              </a:lnSpc>
              <a:buNone/>
            </a:pPr>
            <a:r>
              <a:rPr lang="es-MX" dirty="0">
                <a:latin typeface="Franklin Gothic Book" panose="020B0503020102020204" pitchFamily="34" charset="0"/>
              </a:rPr>
              <a:t>Los movimientos a la nómina son el registro de las diferentes incidencias que se presentan durante el periodo de pago de nómina.</a:t>
            </a:r>
          </a:p>
          <a:p>
            <a:pPr marL="0" indent="0">
              <a:lnSpc>
                <a:spcPct val="150000"/>
              </a:lnSpc>
              <a:buNone/>
            </a:pPr>
            <a:r>
              <a:rPr lang="es-MX" dirty="0" smtClean="0">
                <a:latin typeface="Franklin Gothic Book" panose="020B0503020102020204" pitchFamily="34" charset="0"/>
              </a:rPr>
              <a:t>En </a:t>
            </a:r>
            <a:r>
              <a:rPr lang="es-MX" dirty="0">
                <a:latin typeface="Franklin Gothic Book" panose="020B0503020102020204" pitchFamily="34" charset="0"/>
              </a:rPr>
              <a:t>el sistema existen diferentes opciones para el registro de movimientos que se presentan en un periodo, los cuales pueden ser:</a:t>
            </a:r>
          </a:p>
          <a:p>
            <a:pPr marL="457200" indent="-457200">
              <a:lnSpc>
                <a:spcPct val="150000"/>
              </a:lnSpc>
              <a:buFont typeface="+mj-lt"/>
              <a:buAutoNum type="arabicPeriod"/>
            </a:pPr>
            <a:r>
              <a:rPr lang="es-MX" dirty="0">
                <a:latin typeface="Franklin Gothic Book" panose="020B0503020102020204" pitchFamily="34" charset="0"/>
              </a:rPr>
              <a:t>Movimiento por trabajador: </a:t>
            </a:r>
            <a:r>
              <a:rPr lang="es-MX" dirty="0">
                <a:latin typeface="Franklin Gothic Book" panose="020B0503020102020204" pitchFamily="34" charset="0"/>
                <a:hlinkClick r:id="rId2" action="ppaction://hlinkfile"/>
              </a:rPr>
              <a:t>Captura individual de movimientos</a:t>
            </a:r>
            <a:r>
              <a:rPr lang="es-MX" dirty="0">
                <a:latin typeface="Franklin Gothic Book" panose="020B0503020102020204" pitchFamily="34" charset="0"/>
              </a:rPr>
              <a:t>.</a:t>
            </a:r>
          </a:p>
          <a:p>
            <a:pPr marL="457200" indent="-457200">
              <a:lnSpc>
                <a:spcPct val="150000"/>
              </a:lnSpc>
              <a:buFont typeface="+mj-lt"/>
              <a:buAutoNum type="arabicPeriod"/>
            </a:pPr>
            <a:r>
              <a:rPr lang="es-MX" dirty="0">
                <a:latin typeface="Franklin Gothic Book" panose="020B0503020102020204" pitchFamily="34" charset="0"/>
              </a:rPr>
              <a:t>Movimiento a varios trabajadores: </a:t>
            </a:r>
            <a:r>
              <a:rPr lang="es-MX" dirty="0">
                <a:latin typeface="Franklin Gothic Book" panose="020B0503020102020204" pitchFamily="34" charset="0"/>
                <a:hlinkClick r:id="rId3" action="ppaction://hlinkfile"/>
              </a:rPr>
              <a:t>Registro de una percepción o deducción a varios trabajadores</a:t>
            </a:r>
            <a:r>
              <a:rPr lang="es-MX" dirty="0">
                <a:latin typeface="Franklin Gothic Book" panose="020B0503020102020204" pitchFamily="34" charset="0"/>
              </a:rPr>
              <a:t>.</a:t>
            </a:r>
          </a:p>
          <a:p>
            <a:pPr marL="457200" indent="-457200">
              <a:buFont typeface="+mj-lt"/>
              <a:buAutoNum type="arabicPeriod"/>
            </a:pPr>
            <a:r>
              <a:rPr lang="es-MX" dirty="0">
                <a:latin typeface="Franklin Gothic Book" panose="020B0503020102020204" pitchFamily="34" charset="0"/>
              </a:rPr>
              <a:t>Un trabajador varios movimientos:  </a:t>
            </a:r>
            <a:r>
              <a:rPr lang="es-MX" dirty="0">
                <a:latin typeface="Franklin Gothic Book" panose="020B0503020102020204" pitchFamily="34" charset="0"/>
                <a:hlinkClick r:id="rId4" action="ppaction://hlinkfile"/>
              </a:rPr>
              <a:t>Registro masivo de movimientos por trabajador</a:t>
            </a:r>
            <a:r>
              <a:rPr lang="es-MX" dirty="0">
                <a:latin typeface="Franklin Gothic Book" panose="020B0503020102020204" pitchFamily="34" charset="0"/>
              </a:rPr>
              <a:t>.</a:t>
            </a:r>
          </a:p>
          <a:p>
            <a:endParaRPr lang="es-MX" dirty="0">
              <a:latin typeface="Franklin Gothic Book" panose="020B0503020102020204" pitchFamily="34" charset="0"/>
            </a:endParaRPr>
          </a:p>
        </p:txBody>
      </p:sp>
      <p:cxnSp>
        <p:nvCxnSpPr>
          <p:cNvPr id="4" name="Conector recto 3"/>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789561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10713055" cy="1400530"/>
          </a:xfrm>
        </p:spPr>
        <p:txBody>
          <a:bodyPr/>
          <a:lstStyle/>
          <a:p>
            <a:r>
              <a:rPr lang="es-MX" dirty="0" smtClean="0"/>
              <a:t>Captura individual de movimientos.</a:t>
            </a:r>
            <a:endParaRPr lang="es-MX" dirty="0"/>
          </a:p>
        </p:txBody>
      </p:sp>
      <p:sp>
        <p:nvSpPr>
          <p:cNvPr id="3" name="Marcador de contenido 2"/>
          <p:cNvSpPr>
            <a:spLocks noGrp="1"/>
          </p:cNvSpPr>
          <p:nvPr>
            <p:ph idx="1"/>
          </p:nvPr>
        </p:nvSpPr>
        <p:spPr>
          <a:xfrm>
            <a:off x="646111" y="1615036"/>
            <a:ext cx="8946541" cy="4195481"/>
          </a:xfrm>
        </p:spPr>
        <p:txBody>
          <a:bodyPr/>
          <a:lstStyle/>
          <a:p>
            <a:pPr algn="just">
              <a:lnSpc>
                <a:spcPct val="150000"/>
              </a:lnSpc>
            </a:pPr>
            <a:r>
              <a:rPr lang="es-MX" dirty="0">
                <a:latin typeface="Franklin Gothic Book" panose="020B0503020102020204" pitchFamily="34" charset="0"/>
              </a:rPr>
              <a:t>Mediante la </a:t>
            </a:r>
            <a:r>
              <a:rPr lang="es-MX" dirty="0">
                <a:latin typeface="Franklin Gothic Book" panose="020B0503020102020204" pitchFamily="34" charset="0"/>
                <a:hlinkClick r:id="rId2" action="ppaction://hlinkfile"/>
              </a:rPr>
              <a:t>Captura individual de movimientos</a:t>
            </a:r>
            <a:r>
              <a:rPr lang="es-MX" dirty="0">
                <a:latin typeface="Franklin Gothic Book" panose="020B0503020102020204" pitchFamily="34" charset="0"/>
              </a:rPr>
              <a:t> a la nómina es posible realizar la programación de movimientos, es decir, permite registrar movimientos de los cuales se podrá configurar su aplicación en la nómina actual y posteriores sin necesidad de repetir su captura nómina tras nómina</a:t>
            </a:r>
          </a:p>
        </p:txBody>
      </p:sp>
      <p:pic>
        <p:nvPicPr>
          <p:cNvPr id="4" name="Imagen 3"/>
          <p:cNvPicPr>
            <a:picLocks noChangeAspect="1"/>
          </p:cNvPicPr>
          <p:nvPr/>
        </p:nvPicPr>
        <p:blipFill>
          <a:blip r:embed="rId3"/>
          <a:stretch>
            <a:fillRect/>
          </a:stretch>
        </p:blipFill>
        <p:spPr>
          <a:xfrm>
            <a:off x="3705695" y="3567447"/>
            <a:ext cx="4162425" cy="3150897"/>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flipV="1">
            <a:off x="646111" y="1275008"/>
            <a:ext cx="9373652" cy="32523"/>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745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93861"/>
            <a:ext cx="10628216" cy="1400530"/>
          </a:xfrm>
        </p:spPr>
        <p:txBody>
          <a:bodyPr/>
          <a:lstStyle/>
          <a:p>
            <a:pPr algn="ctr"/>
            <a:r>
              <a:rPr lang="es-MX" sz="3200" dirty="0" smtClean="0"/>
              <a:t>Registro de una percepción o deducción a varios trabajadores.</a:t>
            </a:r>
            <a:endParaRPr lang="es-MX" sz="3200" dirty="0"/>
          </a:p>
        </p:txBody>
      </p:sp>
      <p:sp>
        <p:nvSpPr>
          <p:cNvPr id="3" name="Marcador de contenido 2"/>
          <p:cNvSpPr>
            <a:spLocks noGrp="1"/>
          </p:cNvSpPr>
          <p:nvPr>
            <p:ph idx="1"/>
          </p:nvPr>
        </p:nvSpPr>
        <p:spPr>
          <a:xfrm>
            <a:off x="383218" y="1494391"/>
            <a:ext cx="10782765" cy="4195481"/>
          </a:xfrm>
        </p:spPr>
        <p:txBody>
          <a:bodyPr/>
          <a:lstStyle/>
          <a:p>
            <a:pPr algn="just">
              <a:lnSpc>
                <a:spcPct val="150000"/>
              </a:lnSpc>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gn="just">
              <a:lnSpc>
                <a:spcPct val="150000"/>
              </a:lnSpc>
              <a:buNone/>
            </a:pPr>
            <a:r>
              <a:rPr lang="es-MX" dirty="0">
                <a:latin typeface="Franklin Gothic Book" panose="020B0503020102020204" pitchFamily="34" charset="0"/>
              </a:rPr>
              <a:t>Con esta opción aplicarás un mismo movimiento a varios trabajadores, de esta manera es más rápido que hacerlo de forma individual.</a:t>
            </a:r>
          </a:p>
          <a:p>
            <a:pPr algn="just">
              <a:lnSpc>
                <a:spcPct val="150000"/>
              </a:lnSpc>
            </a:pPr>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2189408" y="3097655"/>
            <a:ext cx="6658378" cy="3395447"/>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flipV="1">
            <a:off x="383218" y="1173644"/>
            <a:ext cx="9855486" cy="84039"/>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608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4444" y="83386"/>
            <a:ext cx="9404723" cy="1400530"/>
          </a:xfrm>
        </p:spPr>
        <p:txBody>
          <a:bodyPr/>
          <a:lstStyle/>
          <a:p>
            <a:r>
              <a:rPr lang="es-MX" sz="3600" dirty="0" smtClean="0"/>
              <a:t>Registro masivo de movimientos por trabajador.</a:t>
            </a:r>
            <a:endParaRPr lang="es-MX" sz="3600" dirty="0"/>
          </a:p>
        </p:txBody>
      </p:sp>
      <p:sp>
        <p:nvSpPr>
          <p:cNvPr id="3" name="Marcador de contenido 2"/>
          <p:cNvSpPr>
            <a:spLocks noGrp="1"/>
          </p:cNvSpPr>
          <p:nvPr>
            <p:ph idx="1"/>
          </p:nvPr>
        </p:nvSpPr>
        <p:spPr>
          <a:xfrm>
            <a:off x="504444" y="1743826"/>
            <a:ext cx="8946541" cy="4195481"/>
          </a:xfrm>
        </p:spPr>
        <p:txBody>
          <a:bodyPr/>
          <a:lstStyle/>
          <a:p>
            <a:pPr>
              <a:lnSpc>
                <a:spcPct val="150000"/>
              </a:lnSpc>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a:lnSpc>
                <a:spcPct val="150000"/>
              </a:lnSpc>
            </a:pPr>
            <a:r>
              <a:rPr lang="es-MX" dirty="0">
                <a:latin typeface="Franklin Gothic Book" panose="020B0503020102020204" pitchFamily="34" charset="0"/>
              </a:rPr>
              <a:t>Esta opción permite aplicar en forma consecutiva varios movimientos a un trabajador.</a:t>
            </a:r>
          </a:p>
        </p:txBody>
      </p:sp>
      <p:pic>
        <p:nvPicPr>
          <p:cNvPr id="4" name="Imagen 3"/>
          <p:cNvPicPr>
            <a:picLocks noChangeAspect="1"/>
          </p:cNvPicPr>
          <p:nvPr/>
        </p:nvPicPr>
        <p:blipFill>
          <a:blip r:embed="rId2"/>
          <a:stretch>
            <a:fillRect/>
          </a:stretch>
        </p:blipFill>
        <p:spPr>
          <a:xfrm>
            <a:off x="3142444" y="3238232"/>
            <a:ext cx="5718220" cy="3086100"/>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a:off x="646111" y="1307531"/>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87860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smtClean="0"/>
              <a:t>Timbrado de recibos electrónicos.</a:t>
            </a:r>
            <a:endParaRPr lang="es-MX" sz="4000" dirty="0"/>
          </a:p>
        </p:txBody>
      </p:sp>
      <p:sp>
        <p:nvSpPr>
          <p:cNvPr id="3" name="Marcador de contenido 2"/>
          <p:cNvSpPr>
            <a:spLocks noGrp="1"/>
          </p:cNvSpPr>
          <p:nvPr>
            <p:ph idx="1"/>
          </p:nvPr>
        </p:nvSpPr>
        <p:spPr>
          <a:xfrm>
            <a:off x="646111" y="1439844"/>
            <a:ext cx="8946541" cy="4195481"/>
          </a:xfrm>
        </p:spPr>
        <p:txBody>
          <a:bodyPr/>
          <a:lstStyle/>
          <a:p>
            <a:pPr>
              <a:lnSpc>
                <a:spcPct val="150000"/>
              </a:lnSpc>
              <a:buFont typeface="Wingdings" panose="05000000000000000000" pitchFamily="2" charset="2"/>
              <a:buChar char="§"/>
            </a:pPr>
            <a:r>
              <a:rPr lang="es-MX" b="1" dirty="0" smtClean="0">
                <a:latin typeface="Franklin Gothic Book" panose="020B0503020102020204" pitchFamily="34" charset="0"/>
              </a:rPr>
              <a:t>Acceso</a:t>
            </a:r>
          </a:p>
          <a:p>
            <a:pPr marL="0" indent="0">
              <a:lnSpc>
                <a:spcPct val="150000"/>
              </a:lnSpc>
              <a:buNone/>
            </a:pPr>
            <a:r>
              <a:rPr lang="es-MX" dirty="0" smtClean="0">
                <a:latin typeface="Franklin Gothic Book" panose="020B0503020102020204" pitchFamily="34" charset="0"/>
              </a:rPr>
              <a:t>Menú Consultas, Recibo electrónico, con el botón           o las teclas </a:t>
            </a:r>
            <a:r>
              <a:rPr lang="es-MX" dirty="0" err="1" smtClean="0">
                <a:latin typeface="Franklin Gothic Book" panose="020B0503020102020204" pitchFamily="34" charset="0"/>
              </a:rPr>
              <a:t>Ctrl+T</a:t>
            </a:r>
            <a:r>
              <a:rPr lang="es-MX" dirty="0" smtClean="0">
                <a:latin typeface="Franklin Gothic Book" panose="020B0503020102020204" pitchFamily="34" charset="0"/>
              </a:rPr>
              <a:t>.</a:t>
            </a:r>
          </a:p>
          <a:p>
            <a:pPr marL="0" indent="0">
              <a:lnSpc>
                <a:spcPct val="150000"/>
              </a:lnSpc>
              <a:buNone/>
            </a:pPr>
            <a:r>
              <a:rPr lang="es-MX" dirty="0" smtClean="0">
                <a:latin typeface="Franklin Gothic Book" panose="020B0503020102020204" pitchFamily="34" charset="0"/>
              </a:rPr>
              <a:t>Menú Consultas, Recibo electrónico, con el botón </a:t>
            </a:r>
          </a:p>
          <a:p>
            <a:pPr>
              <a:lnSpc>
                <a:spcPct val="150000"/>
              </a:lnSpc>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nSpc>
                <a:spcPct val="150000"/>
              </a:lnSpc>
              <a:buNone/>
            </a:pPr>
            <a:r>
              <a:rPr lang="es-MX" dirty="0">
                <a:latin typeface="Franklin Gothic Book" panose="020B0503020102020204" pitchFamily="34" charset="0"/>
              </a:rPr>
              <a:t>En esta ventana es el paso previo para realizar el timbrado de los documentos.</a:t>
            </a:r>
          </a:p>
          <a:p>
            <a:pPr>
              <a:lnSpc>
                <a:spcPct val="150000"/>
              </a:lnSpc>
            </a:pPr>
            <a:endParaRPr lang="es-MX" dirty="0">
              <a:latin typeface="Franklin Gothic Book" panose="020B0503020102020204" pitchFamily="34" charset="0"/>
            </a:endParaRPr>
          </a:p>
        </p:txBody>
      </p:sp>
      <p:cxnSp>
        <p:nvCxnSpPr>
          <p:cNvPr id="4" name="Conector recto 3"/>
          <p:cNvCxnSpPr/>
          <p:nvPr/>
        </p:nvCxnSpPr>
        <p:spPr>
          <a:xfrm flipV="1">
            <a:off x="646111" y="1287887"/>
            <a:ext cx="8459252" cy="1964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6166430" y="2036916"/>
            <a:ext cx="400050" cy="409575"/>
          </a:xfrm>
          <a:prstGeom prst="rect">
            <a:avLst/>
          </a:prstGeom>
        </p:spPr>
      </p:pic>
      <p:pic>
        <p:nvPicPr>
          <p:cNvPr id="6" name="Imagen 5"/>
          <p:cNvPicPr>
            <a:picLocks noChangeAspect="1"/>
          </p:cNvPicPr>
          <p:nvPr/>
        </p:nvPicPr>
        <p:blipFill>
          <a:blip r:embed="rId3"/>
          <a:stretch>
            <a:fillRect/>
          </a:stretch>
        </p:blipFill>
        <p:spPr>
          <a:xfrm>
            <a:off x="6191382" y="2654609"/>
            <a:ext cx="409575" cy="381000"/>
          </a:xfrm>
          <a:prstGeom prst="rect">
            <a:avLst/>
          </a:prstGeom>
        </p:spPr>
      </p:pic>
      <p:pic>
        <p:nvPicPr>
          <p:cNvPr id="7" name="Imagen 6"/>
          <p:cNvPicPr>
            <a:picLocks noChangeAspect="1"/>
          </p:cNvPicPr>
          <p:nvPr/>
        </p:nvPicPr>
        <p:blipFill>
          <a:blip r:embed="rId4"/>
          <a:stretch>
            <a:fillRect/>
          </a:stretch>
        </p:blipFill>
        <p:spPr>
          <a:xfrm>
            <a:off x="2601532" y="4421511"/>
            <a:ext cx="5471441" cy="1990725"/>
          </a:xfrm>
          <a:prstGeom prst="rect">
            <a:avLst/>
          </a:prstGeom>
        </p:spPr>
      </p:pic>
      <p:sp>
        <p:nvSpPr>
          <p:cNvPr id="8" name="CuadroTexto 7"/>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9"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7548524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Timbrado CFDI uno a uno.</a:t>
            </a:r>
            <a:endParaRPr lang="es-MX" dirty="0"/>
          </a:p>
        </p:txBody>
      </p:sp>
      <p:sp>
        <p:nvSpPr>
          <p:cNvPr id="3" name="Marcador de contenido 2"/>
          <p:cNvSpPr>
            <a:spLocks noGrp="1"/>
          </p:cNvSpPr>
          <p:nvPr>
            <p:ph idx="1"/>
          </p:nvPr>
        </p:nvSpPr>
        <p:spPr>
          <a:xfrm>
            <a:off x="646111" y="1743825"/>
            <a:ext cx="9844480" cy="4195481"/>
          </a:xfrm>
        </p:spPr>
        <p:txBody>
          <a:bodyPr/>
          <a:lstStyle/>
          <a:p>
            <a:pPr>
              <a:lnSpc>
                <a:spcPct val="150000"/>
              </a:lnSpc>
              <a:buFont typeface="Wingdings" panose="05000000000000000000" pitchFamily="2" charset="2"/>
              <a:buChar char="§"/>
            </a:pPr>
            <a:r>
              <a:rPr lang="es-MX" b="1" dirty="0">
                <a:latin typeface="Franklin Gothic Book" panose="020B0503020102020204" pitchFamily="34" charset="0"/>
              </a:rPr>
              <a:t>Acceso</a:t>
            </a:r>
          </a:p>
          <a:p>
            <a:pPr marL="0" indent="0">
              <a:lnSpc>
                <a:spcPct val="150000"/>
              </a:lnSpc>
              <a:buNone/>
            </a:pPr>
            <a:r>
              <a:rPr lang="es-MX" dirty="0">
                <a:latin typeface="Franklin Gothic Book" panose="020B0503020102020204" pitchFamily="34" charset="0"/>
              </a:rPr>
              <a:t>Menú Consultas, Recibo electrónico, con el </a:t>
            </a:r>
            <a:r>
              <a:rPr lang="es-MX" dirty="0" smtClean="0">
                <a:latin typeface="Franklin Gothic Book" panose="020B0503020102020204" pitchFamily="34" charset="0"/>
              </a:rPr>
              <a:t>botón        o las teclas </a:t>
            </a:r>
            <a:r>
              <a:rPr lang="es-MX" dirty="0" err="1" smtClean="0">
                <a:latin typeface="Franklin Gothic Book" panose="020B0503020102020204" pitchFamily="34" charset="0"/>
              </a:rPr>
              <a:t>Ctrl</a:t>
            </a:r>
            <a:r>
              <a:rPr lang="es-MX" dirty="0" smtClean="0">
                <a:latin typeface="Franklin Gothic Book" panose="020B0503020102020204" pitchFamily="34" charset="0"/>
              </a:rPr>
              <a:t> + T. </a:t>
            </a:r>
            <a:endParaRPr lang="es-MX" dirty="0">
              <a:latin typeface="Franklin Gothic Book" panose="020B0503020102020204" pitchFamily="34" charset="0"/>
            </a:endParaRPr>
          </a:p>
          <a:p>
            <a:pPr>
              <a:lnSpc>
                <a:spcPct val="150000"/>
              </a:lnSpc>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nSpc>
                <a:spcPct val="150000"/>
              </a:lnSpc>
              <a:buNone/>
            </a:pPr>
            <a:r>
              <a:rPr lang="es-MX" dirty="0">
                <a:latin typeface="Franklin Gothic Book" panose="020B0503020102020204" pitchFamily="34" charset="0"/>
              </a:rPr>
              <a:t>Con este proceso  timbra el recibo electrónico  del trabajador generándose los archivos .XML y .PDF</a:t>
            </a:r>
          </a:p>
          <a:p>
            <a:pPr>
              <a:lnSpc>
                <a:spcPct val="150000"/>
              </a:lnSpc>
            </a:pPr>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6089158" y="2412900"/>
            <a:ext cx="400050" cy="371475"/>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flipV="1">
            <a:off x="646111" y="1287887"/>
            <a:ext cx="8459252" cy="19644"/>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091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81189" y="361947"/>
            <a:ext cx="10058400" cy="3431684"/>
          </a:xfrm>
          <a:prstGeom prst="rect">
            <a:avLst/>
          </a:prstGeom>
        </p:spPr>
      </p:pic>
      <p:pic>
        <p:nvPicPr>
          <p:cNvPr id="6" name="Imagen 5"/>
          <p:cNvPicPr>
            <a:picLocks noChangeAspect="1"/>
          </p:cNvPicPr>
          <p:nvPr/>
        </p:nvPicPr>
        <p:blipFill>
          <a:blip r:embed="rId3"/>
          <a:stretch>
            <a:fillRect/>
          </a:stretch>
        </p:blipFill>
        <p:spPr>
          <a:xfrm>
            <a:off x="281189" y="3621042"/>
            <a:ext cx="9906000" cy="2748297"/>
          </a:xfrm>
          <a:prstGeom prst="rect">
            <a:avLst/>
          </a:prstGeom>
        </p:spPr>
      </p:pic>
      <p:pic>
        <p:nvPicPr>
          <p:cNvPr id="7" name="Imagen 6"/>
          <p:cNvPicPr>
            <a:picLocks noChangeAspect="1"/>
          </p:cNvPicPr>
          <p:nvPr/>
        </p:nvPicPr>
        <p:blipFill>
          <a:blip r:embed="rId4"/>
          <a:stretch>
            <a:fillRect/>
          </a:stretch>
        </p:blipFill>
        <p:spPr>
          <a:xfrm>
            <a:off x="10104225" y="3621042"/>
            <a:ext cx="1303717" cy="2732333"/>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3849585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0200" y="496403"/>
            <a:ext cx="9404723" cy="1400530"/>
          </a:xfrm>
        </p:spPr>
        <p:txBody>
          <a:bodyPr/>
          <a:lstStyle/>
          <a:p>
            <a:r>
              <a:rPr lang="es-MX" sz="3600" dirty="0" smtClean="0"/>
              <a:t>Envió de correo electrónico masivo CFDI.</a:t>
            </a:r>
            <a:endParaRPr lang="es-MX" sz="3600" dirty="0"/>
          </a:p>
        </p:txBody>
      </p:sp>
      <p:sp>
        <p:nvSpPr>
          <p:cNvPr id="3" name="Marcador de contenido 2"/>
          <p:cNvSpPr>
            <a:spLocks noGrp="1"/>
          </p:cNvSpPr>
          <p:nvPr>
            <p:ph idx="1"/>
          </p:nvPr>
        </p:nvSpPr>
        <p:spPr>
          <a:xfrm>
            <a:off x="646111" y="1513317"/>
            <a:ext cx="6559618" cy="4823089"/>
          </a:xfrm>
        </p:spPr>
        <p:txBody>
          <a:bodyPr>
            <a:normAutofit/>
          </a:bodyPr>
          <a:lstStyle/>
          <a:p>
            <a:pPr algn="just">
              <a:lnSpc>
                <a:spcPct val="150000"/>
              </a:lnSpc>
              <a:buFont typeface="Wingdings" panose="05000000000000000000" pitchFamily="2" charset="2"/>
              <a:buChar char="§"/>
            </a:pPr>
            <a:r>
              <a:rPr lang="es-MX" b="1" dirty="0">
                <a:latin typeface="Franklin Gothic Book" panose="020B0503020102020204" pitchFamily="34" charset="0"/>
              </a:rPr>
              <a:t>Acceso</a:t>
            </a:r>
          </a:p>
          <a:p>
            <a:pPr marL="0" indent="0" algn="just">
              <a:lnSpc>
                <a:spcPct val="150000"/>
              </a:lnSpc>
              <a:buNone/>
            </a:pPr>
            <a:r>
              <a:rPr lang="es-MX" dirty="0">
                <a:latin typeface="Franklin Gothic Book" panose="020B0503020102020204" pitchFamily="34" charset="0"/>
              </a:rPr>
              <a:t>Menú Consultas, Recibo electrónico, con el botón </a:t>
            </a:r>
          </a:p>
          <a:p>
            <a:pPr algn="just">
              <a:lnSpc>
                <a:spcPct val="150000"/>
              </a:lnSpc>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gn="just">
              <a:lnSpc>
                <a:spcPct val="150000"/>
              </a:lnSpc>
              <a:buNone/>
            </a:pPr>
            <a:r>
              <a:rPr lang="es-MX" dirty="0">
                <a:latin typeface="Franklin Gothic Book" panose="020B0503020102020204" pitchFamily="34" charset="0"/>
              </a:rPr>
              <a:t>Esta opción te permitirá enviar correos masivos a los trabajadores, con el fin de mantener una comunicación con ellos para el envío de recibo de nómina CFDI, constancias u cualquiera otra información relevante. Principalmente se enviarán los archivos </a:t>
            </a:r>
            <a:r>
              <a:rPr lang="es-MX" dirty="0" err="1">
                <a:latin typeface="Franklin Gothic Book" panose="020B0503020102020204" pitchFamily="34" charset="0"/>
              </a:rPr>
              <a:t>xml</a:t>
            </a:r>
            <a:r>
              <a:rPr lang="es-MX" dirty="0">
                <a:latin typeface="Franklin Gothic Book" panose="020B0503020102020204" pitchFamily="34" charset="0"/>
              </a:rPr>
              <a:t> y </a:t>
            </a:r>
            <a:r>
              <a:rPr lang="es-MX" dirty="0" err="1">
                <a:latin typeface="Franklin Gothic Book" panose="020B0503020102020204" pitchFamily="34" charset="0"/>
              </a:rPr>
              <a:t>pdf</a:t>
            </a:r>
            <a:r>
              <a:rPr lang="es-MX" dirty="0">
                <a:latin typeface="Franklin Gothic Book" panose="020B0503020102020204" pitchFamily="34" charset="0"/>
              </a:rPr>
              <a:t> del CFDI del trabajador Así como el acuse de cancelación del recibo.</a:t>
            </a:r>
          </a:p>
          <a:p>
            <a:pPr algn="just">
              <a:lnSpc>
                <a:spcPct val="150000"/>
              </a:lnSpc>
            </a:pPr>
            <a:endParaRPr lang="es-MX" dirty="0">
              <a:latin typeface="Franklin Gothic Book" panose="020B0503020102020204" pitchFamily="34" charset="0"/>
            </a:endParaRPr>
          </a:p>
        </p:txBody>
      </p:sp>
      <p:cxnSp>
        <p:nvCxnSpPr>
          <p:cNvPr id="4" name="Conector recto 3"/>
          <p:cNvCxnSpPr>
            <a:endCxn id="2" idx="3"/>
          </p:cNvCxnSpPr>
          <p:nvPr/>
        </p:nvCxnSpPr>
        <p:spPr>
          <a:xfrm flipV="1">
            <a:off x="646111" y="1196668"/>
            <a:ext cx="9288812" cy="110863"/>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5" name="Imagen 4"/>
          <p:cNvPicPr>
            <a:picLocks noChangeAspect="1"/>
          </p:cNvPicPr>
          <p:nvPr/>
        </p:nvPicPr>
        <p:blipFill>
          <a:blip r:embed="rId2"/>
          <a:stretch>
            <a:fillRect/>
          </a:stretch>
        </p:blipFill>
        <p:spPr>
          <a:xfrm>
            <a:off x="7814927" y="2308011"/>
            <a:ext cx="400050" cy="400050"/>
          </a:xfrm>
          <a:prstGeom prst="rect">
            <a:avLst/>
          </a:prstGeom>
        </p:spPr>
      </p:pic>
      <p:pic>
        <p:nvPicPr>
          <p:cNvPr id="6" name="Imagen 5"/>
          <p:cNvPicPr>
            <a:picLocks noChangeAspect="1"/>
          </p:cNvPicPr>
          <p:nvPr/>
        </p:nvPicPr>
        <p:blipFill>
          <a:blip r:embed="rId3"/>
          <a:stretch>
            <a:fillRect/>
          </a:stretch>
        </p:blipFill>
        <p:spPr>
          <a:xfrm>
            <a:off x="7608866" y="1616348"/>
            <a:ext cx="3954216" cy="4720058"/>
          </a:xfrm>
          <a:prstGeom prst="rect">
            <a:avLst/>
          </a:prstGeom>
        </p:spPr>
      </p:pic>
      <p:sp>
        <p:nvSpPr>
          <p:cNvPr id="7" name="CuadroTexto 6"/>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29518414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Objetivos</a:t>
            </a:r>
            <a:endParaRPr lang="es-MX" dirty="0"/>
          </a:p>
        </p:txBody>
      </p:sp>
      <p:sp>
        <p:nvSpPr>
          <p:cNvPr id="3" name="Marcador de contenido 2"/>
          <p:cNvSpPr>
            <a:spLocks noGrp="1"/>
          </p:cNvSpPr>
          <p:nvPr>
            <p:ph idx="1"/>
          </p:nvPr>
        </p:nvSpPr>
        <p:spPr/>
        <p:txBody>
          <a:bodyPr/>
          <a:lstStyle/>
          <a:p>
            <a:pPr>
              <a:lnSpc>
                <a:spcPct val="150000"/>
              </a:lnSpc>
              <a:buFont typeface="Wingdings" panose="05000000000000000000" pitchFamily="2" charset="2"/>
              <a:buChar char="§"/>
            </a:pPr>
            <a:r>
              <a:rPr lang="es-PE" dirty="0">
                <a:latin typeface="Franklin Gothic Book" panose="020B0503020102020204" pitchFamily="34" charset="0"/>
              </a:rPr>
              <a:t>Proporcionar de forma clara y comprensible  los conceptos prácticos </a:t>
            </a:r>
            <a:r>
              <a:rPr lang="es-PE" dirty="0" smtClean="0">
                <a:latin typeface="Franklin Gothic Book" panose="020B0503020102020204" pitchFamily="34" charset="0"/>
              </a:rPr>
              <a:t>para el control de todos los aspectos legales y fiscales de la nómina de la empresa y dar cumplimiento a las obligaciones fiscales.</a:t>
            </a:r>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17392046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Historial de recibo electrónico.</a:t>
            </a:r>
            <a:endParaRPr lang="es-MX" dirty="0"/>
          </a:p>
        </p:txBody>
      </p:sp>
      <p:sp>
        <p:nvSpPr>
          <p:cNvPr id="3" name="Marcador de contenido 2"/>
          <p:cNvSpPr>
            <a:spLocks noGrp="1"/>
          </p:cNvSpPr>
          <p:nvPr>
            <p:ph idx="1"/>
          </p:nvPr>
        </p:nvSpPr>
        <p:spPr>
          <a:xfrm>
            <a:off x="646111" y="1653673"/>
            <a:ext cx="8946541" cy="4195481"/>
          </a:xfrm>
        </p:spPr>
        <p:txBody>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Consultas, Recibo electrónico, con el botón </a:t>
            </a:r>
          </a:p>
          <a:p>
            <a:pPr>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buNone/>
            </a:pPr>
            <a:r>
              <a:rPr lang="es-MX" dirty="0" smtClean="0">
                <a:latin typeface="Franklin Gothic Book" panose="020B0503020102020204" pitchFamily="34" charset="0"/>
              </a:rPr>
              <a:t>En esta </a:t>
            </a:r>
            <a:r>
              <a:rPr lang="es-MX" dirty="0">
                <a:latin typeface="Franklin Gothic Book" panose="020B0503020102020204" pitchFamily="34" charset="0"/>
              </a:rPr>
              <a:t>ventana se  muestra el detalle de timbrado del trabajador.</a:t>
            </a:r>
          </a:p>
          <a:p>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2441256" y="3503053"/>
            <a:ext cx="7286625" cy="3068592"/>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flipV="1">
            <a:off x="646111" y="1196668"/>
            <a:ext cx="9288812" cy="110863"/>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029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0200" y="438930"/>
            <a:ext cx="9404723" cy="1400530"/>
          </a:xfrm>
        </p:spPr>
        <p:txBody>
          <a:bodyPr/>
          <a:lstStyle/>
          <a:p>
            <a:r>
              <a:rPr lang="es-MX" sz="3600" dirty="0" smtClean="0"/>
              <a:t>Generación de avisos afiliatorios IMSS.</a:t>
            </a:r>
            <a:endParaRPr lang="es-MX" sz="3600" dirty="0"/>
          </a:p>
        </p:txBody>
      </p:sp>
      <p:sp>
        <p:nvSpPr>
          <p:cNvPr id="3" name="Marcador de contenido 2"/>
          <p:cNvSpPr>
            <a:spLocks noGrp="1"/>
          </p:cNvSpPr>
          <p:nvPr>
            <p:ph idx="1"/>
          </p:nvPr>
        </p:nvSpPr>
        <p:spPr>
          <a:xfrm>
            <a:off x="530200" y="1358746"/>
            <a:ext cx="10687299" cy="4195481"/>
          </a:xfrm>
        </p:spPr>
        <p:txBody>
          <a:bodyPr/>
          <a:lstStyle/>
          <a:p>
            <a:pPr algn="just">
              <a:buFont typeface="Wingdings" panose="05000000000000000000" pitchFamily="2" charset="2"/>
              <a:buChar char="§"/>
            </a:pPr>
            <a:r>
              <a:rPr lang="es-MX" b="1" dirty="0">
                <a:latin typeface="Franklin Gothic Book" panose="020B0503020102020204" pitchFamily="34" charset="0"/>
              </a:rPr>
              <a:t>Acceso</a:t>
            </a:r>
          </a:p>
          <a:p>
            <a:pPr marL="0" indent="0" algn="just">
              <a:buNone/>
            </a:pPr>
            <a:r>
              <a:rPr lang="es-MX" dirty="0">
                <a:latin typeface="Franklin Gothic Book" panose="020B0503020102020204" pitchFamily="34" charset="0"/>
              </a:rPr>
              <a:t>Menú </a:t>
            </a:r>
            <a:r>
              <a:rPr lang="es-MX" dirty="0" smtClean="0">
                <a:latin typeface="Franklin Gothic Book" panose="020B0503020102020204" pitchFamily="34" charset="0"/>
              </a:rPr>
              <a:t>Fiscales</a:t>
            </a:r>
            <a:r>
              <a:rPr lang="es-MX" dirty="0">
                <a:latin typeface="Franklin Gothic Book" panose="020B0503020102020204" pitchFamily="34" charset="0"/>
              </a:rPr>
              <a:t>, IMSS, Avisos al IMSS, Disco</a:t>
            </a:r>
            <a:r>
              <a:rPr lang="es-MX" dirty="0" smtClean="0">
                <a:latin typeface="Franklin Gothic Book" panose="020B0503020102020204" pitchFamily="34" charset="0"/>
              </a:rPr>
              <a:t>.</a:t>
            </a:r>
          </a:p>
          <a:p>
            <a:pPr algn="just">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lgn="just">
              <a:buNone/>
            </a:pPr>
            <a:r>
              <a:rPr lang="es-MX" dirty="0">
                <a:latin typeface="Franklin Gothic Book" panose="020B0503020102020204" pitchFamily="34" charset="0"/>
              </a:rPr>
              <a:t>Esta opción se utiliza para generar los archivos con los avisos de movimientos afiliatorios de Reingresos, Bajas y Modificaciones de Salario al IMSS dichos movimientos se graban en disco para su presentación ante el IMSS.</a:t>
            </a:r>
          </a:p>
          <a:p>
            <a:pPr algn="just"/>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3200132" y="3644721"/>
            <a:ext cx="8362950" cy="3019929"/>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flipV="1">
            <a:off x="646111" y="1196668"/>
            <a:ext cx="9288812" cy="110863"/>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69133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Generación de respaldo.</a:t>
            </a:r>
            <a:endParaRPr lang="es-MX" dirty="0"/>
          </a:p>
        </p:txBody>
      </p:sp>
      <p:sp>
        <p:nvSpPr>
          <p:cNvPr id="3" name="Marcador de contenido 2"/>
          <p:cNvSpPr>
            <a:spLocks noGrp="1"/>
          </p:cNvSpPr>
          <p:nvPr>
            <p:ph idx="1"/>
          </p:nvPr>
        </p:nvSpPr>
        <p:spPr>
          <a:xfrm>
            <a:off x="646111" y="1647758"/>
            <a:ext cx="10532751" cy="4195481"/>
          </a:xfrm>
        </p:spPr>
        <p:txBody>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Utilerías, Respaldo de archivos, con la opción Generación de respaldo</a:t>
            </a:r>
            <a:r>
              <a:rPr lang="es-MX" dirty="0" smtClean="0">
                <a:latin typeface="Franklin Gothic Book" panose="020B0503020102020204" pitchFamily="34" charset="0"/>
              </a:rPr>
              <a:t>.</a:t>
            </a:r>
          </a:p>
          <a:p>
            <a:pPr>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buNone/>
            </a:pPr>
            <a:r>
              <a:rPr lang="es-MX" dirty="0">
                <a:latin typeface="Franklin Gothic Book" panose="020B0503020102020204" pitchFamily="34" charset="0"/>
              </a:rPr>
              <a:t>Esta opción sirve para copiar tus archivos de trabajo a otros dispositivos, como en una unidad virtual, disco extraíble, CD, disquete, en el disco duro de tu equipo o en otro directorio.</a:t>
            </a:r>
          </a:p>
          <a:p>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2864486" y="3745498"/>
            <a:ext cx="6575728" cy="2861364"/>
          </a:xfrm>
          <a:prstGeom prst="rect">
            <a:avLst/>
          </a:prstGeom>
        </p:spPr>
      </p:pic>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cxnSp>
        <p:nvCxnSpPr>
          <p:cNvPr id="7" name="Conector recto 6"/>
          <p:cNvCxnSpPr/>
          <p:nvPr/>
        </p:nvCxnSpPr>
        <p:spPr>
          <a:xfrm flipV="1">
            <a:off x="646111" y="1223493"/>
            <a:ext cx="6746362" cy="84039"/>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13307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6900909" cy="1400530"/>
          </a:xfrm>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pPr>
              <a:lnSpc>
                <a:spcPct val="150000"/>
              </a:lnSpc>
              <a:spcBef>
                <a:spcPts val="0"/>
              </a:spcBef>
              <a:buFont typeface="Wingdings" panose="05000000000000000000" pitchFamily="2" charset="2"/>
              <a:buChar char="§"/>
            </a:pPr>
            <a:r>
              <a:rPr lang="es-PE" dirty="0">
                <a:latin typeface="Franklin Gothic Book" panose="020B0503020102020204" pitchFamily="34" charset="0"/>
              </a:rPr>
              <a:t>Manual de Uso </a:t>
            </a:r>
            <a:r>
              <a:rPr lang="es-PE" dirty="0" err="1">
                <a:latin typeface="Franklin Gothic Book" panose="020B0503020102020204" pitchFamily="34" charset="0"/>
              </a:rPr>
              <a:t>Aspel</a:t>
            </a:r>
            <a:r>
              <a:rPr lang="es-PE" dirty="0">
                <a:latin typeface="Franklin Gothic Book" panose="020B0503020102020204" pitchFamily="34" charset="0"/>
              </a:rPr>
              <a:t> </a:t>
            </a:r>
            <a:r>
              <a:rPr lang="es-PE" dirty="0" smtClean="0">
                <a:latin typeface="Franklin Gothic Book" panose="020B0503020102020204" pitchFamily="34" charset="0"/>
              </a:rPr>
              <a:t>NOI 7.0</a:t>
            </a:r>
            <a:r>
              <a:rPr lang="es-PE" dirty="0">
                <a:latin typeface="Franklin Gothic Book" panose="020B0503020102020204" pitchFamily="34" charset="0"/>
              </a:rPr>
              <a:t>. </a:t>
            </a:r>
          </a:p>
          <a:p>
            <a:pPr>
              <a:lnSpc>
                <a:spcPct val="150000"/>
              </a:lnSpc>
              <a:spcBef>
                <a:spcPts val="0"/>
              </a:spcBef>
              <a:buFont typeface="Wingdings" panose="05000000000000000000" pitchFamily="2" charset="2"/>
              <a:buChar char="§"/>
            </a:pPr>
            <a:r>
              <a:rPr lang="es-PE" dirty="0">
                <a:latin typeface="Franklin Gothic Book" panose="020B0503020102020204" pitchFamily="34" charset="0"/>
              </a:rPr>
              <a:t> Díaz, F. (2010). Practicas  de  contabilidad con </a:t>
            </a:r>
            <a:r>
              <a:rPr lang="es-PE" dirty="0" err="1">
                <a:latin typeface="Franklin Gothic Book" panose="020B0503020102020204" pitchFamily="34" charset="0"/>
              </a:rPr>
              <a:t>Aspel</a:t>
            </a:r>
            <a:r>
              <a:rPr lang="es-PE" dirty="0">
                <a:latin typeface="Franklin Gothic Book" panose="020B0503020102020204" pitchFamily="34" charset="0"/>
              </a:rPr>
              <a:t> COI, NOI y SAE. México: Trillas.</a:t>
            </a:r>
          </a:p>
          <a:p>
            <a:pPr>
              <a:lnSpc>
                <a:spcPct val="150000"/>
              </a:lnSpc>
              <a:spcBef>
                <a:spcPts val="0"/>
              </a:spcBef>
              <a:buFont typeface="Wingdings" panose="05000000000000000000" pitchFamily="2" charset="2"/>
              <a:buChar char="§"/>
            </a:pPr>
            <a:r>
              <a:rPr lang="es-PE" dirty="0">
                <a:latin typeface="Franklin Gothic Book" panose="020B0503020102020204" pitchFamily="34" charset="0"/>
              </a:rPr>
              <a:t>Gómez, A. (2009). Sistemas de Información: Herramientas practicas para la gestión. México: </a:t>
            </a:r>
            <a:r>
              <a:rPr lang="es-PE" dirty="0" err="1">
                <a:latin typeface="Franklin Gothic Book" panose="020B0503020102020204" pitchFamily="34" charset="0"/>
              </a:rPr>
              <a:t>Alfaomega</a:t>
            </a:r>
            <a:r>
              <a:rPr lang="es-PE" dirty="0">
                <a:latin typeface="Franklin Gothic Book" panose="020B0503020102020204" pitchFamily="34" charset="0"/>
              </a:rPr>
              <a:t>.</a:t>
            </a:r>
          </a:p>
          <a:p>
            <a:endParaRPr lang="es-MX" dirty="0">
              <a:latin typeface="Franklin Gothic Book" panose="020B0503020102020204" pitchFamily="34" charset="0"/>
            </a:endParaRPr>
          </a:p>
        </p:txBody>
      </p:sp>
      <p:sp>
        <p:nvSpPr>
          <p:cNvPr id="4" name="CuadroTexto 3"/>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5"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cxnSp>
        <p:nvCxnSpPr>
          <p:cNvPr id="6" name="Conector recto 5"/>
          <p:cNvCxnSpPr/>
          <p:nvPr/>
        </p:nvCxnSpPr>
        <p:spPr>
          <a:xfrm flipV="1">
            <a:off x="646111" y="1262130"/>
            <a:ext cx="4994835" cy="45402"/>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660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a:t>
            </a:r>
            <a:endParaRPr lang="es-MX" dirty="0"/>
          </a:p>
        </p:txBody>
      </p:sp>
      <p:sp>
        <p:nvSpPr>
          <p:cNvPr id="3" name="Marcador de contenido 2"/>
          <p:cNvSpPr>
            <a:spLocks noGrp="1"/>
          </p:cNvSpPr>
          <p:nvPr>
            <p:ph idx="1"/>
          </p:nvPr>
        </p:nvSpPr>
        <p:spPr>
          <a:xfrm>
            <a:off x="723385" y="1447612"/>
            <a:ext cx="8946541" cy="5004703"/>
          </a:xfrm>
        </p:spPr>
        <p:txBody>
          <a:bodyPr>
            <a:normAutofit fontScale="92500" lnSpcReduction="10000"/>
          </a:bodyPr>
          <a:lstStyle/>
          <a:p>
            <a:pPr>
              <a:buFont typeface="Wingdings" panose="05000000000000000000" pitchFamily="2" charset="2"/>
              <a:buChar char="§"/>
            </a:pPr>
            <a:r>
              <a:rPr lang="es-MX" dirty="0" smtClean="0"/>
              <a:t>Definición de </a:t>
            </a:r>
            <a:r>
              <a:rPr lang="es-MX" dirty="0" err="1" smtClean="0"/>
              <a:t>Aspel</a:t>
            </a:r>
            <a:r>
              <a:rPr lang="es-MX" dirty="0" smtClean="0"/>
              <a:t> NOI.</a:t>
            </a:r>
          </a:p>
          <a:p>
            <a:pPr>
              <a:buFont typeface="Wingdings" panose="05000000000000000000" pitchFamily="2" charset="2"/>
              <a:buChar char="§"/>
            </a:pPr>
            <a:r>
              <a:rPr lang="es-MX" dirty="0" smtClean="0"/>
              <a:t>Instalación.</a:t>
            </a:r>
          </a:p>
          <a:p>
            <a:pPr>
              <a:buFont typeface="Wingdings" panose="05000000000000000000" pitchFamily="2" charset="2"/>
              <a:buChar char="§"/>
            </a:pPr>
            <a:r>
              <a:rPr lang="es-MX" dirty="0" smtClean="0"/>
              <a:t>Requerimientos del sistema.</a:t>
            </a:r>
          </a:p>
          <a:p>
            <a:pPr>
              <a:buFont typeface="Wingdings" panose="05000000000000000000" pitchFamily="2" charset="2"/>
              <a:buChar char="§"/>
            </a:pPr>
            <a:r>
              <a:rPr lang="es-MX" dirty="0" smtClean="0"/>
              <a:t>Administrador de periodos.</a:t>
            </a:r>
          </a:p>
          <a:p>
            <a:pPr>
              <a:buFont typeface="Wingdings" panose="05000000000000000000" pitchFamily="2" charset="2"/>
              <a:buChar char="§"/>
            </a:pPr>
            <a:r>
              <a:rPr lang="es-MX" dirty="0" smtClean="0"/>
              <a:t>Teclas de acceso rápido.</a:t>
            </a:r>
          </a:p>
          <a:p>
            <a:pPr>
              <a:buFont typeface="Wingdings" panose="05000000000000000000" pitchFamily="2" charset="2"/>
              <a:buChar char="§"/>
            </a:pPr>
            <a:r>
              <a:rPr lang="es-MX" dirty="0" smtClean="0"/>
              <a:t>Parámetros del sistema.</a:t>
            </a:r>
          </a:p>
          <a:p>
            <a:pPr>
              <a:buFont typeface="Wingdings" panose="05000000000000000000" pitchFamily="2" charset="2"/>
              <a:buChar char="§"/>
            </a:pPr>
            <a:r>
              <a:rPr lang="es-MX" dirty="0" smtClean="0"/>
              <a:t>Perfiles de usuario.</a:t>
            </a:r>
          </a:p>
          <a:p>
            <a:pPr>
              <a:buFont typeface="Wingdings" panose="05000000000000000000" pitchFamily="2" charset="2"/>
              <a:buChar char="§"/>
            </a:pPr>
            <a:r>
              <a:rPr lang="es-MX" dirty="0" smtClean="0"/>
              <a:t>Captura de departamentos.</a:t>
            </a:r>
          </a:p>
          <a:p>
            <a:pPr>
              <a:buFont typeface="Wingdings" panose="05000000000000000000" pitchFamily="2" charset="2"/>
              <a:buChar char="§"/>
            </a:pPr>
            <a:r>
              <a:rPr lang="es-MX" dirty="0" smtClean="0"/>
              <a:t>Captura de puestos.</a:t>
            </a:r>
          </a:p>
          <a:p>
            <a:pPr>
              <a:buFont typeface="Wingdings" panose="05000000000000000000" pitchFamily="2" charset="2"/>
              <a:buChar char="§"/>
            </a:pPr>
            <a:r>
              <a:rPr lang="es-MX" dirty="0" smtClean="0"/>
              <a:t>Captura de clasificaciones.</a:t>
            </a:r>
          </a:p>
          <a:p>
            <a:pPr>
              <a:buFont typeface="Wingdings" panose="05000000000000000000" pitchFamily="2" charset="2"/>
              <a:buChar char="§"/>
            </a:pPr>
            <a:r>
              <a:rPr lang="es-MX" dirty="0" smtClean="0"/>
              <a:t>Alta Trabajadores.</a:t>
            </a:r>
          </a:p>
          <a:p>
            <a:pPr>
              <a:buFont typeface="Wingdings" panose="05000000000000000000" pitchFamily="2" charset="2"/>
              <a:buChar char="§"/>
            </a:pPr>
            <a:r>
              <a:rPr lang="es-MX" dirty="0" smtClean="0"/>
              <a:t>Diseño de credencial.</a:t>
            </a:r>
          </a:p>
          <a:p>
            <a:pPr>
              <a:buFont typeface="Wingdings" panose="05000000000000000000" pitchFamily="2" charset="2"/>
              <a:buChar char="§"/>
            </a:pPr>
            <a:r>
              <a:rPr lang="es-MX" dirty="0" smtClean="0"/>
              <a:t>Catalogo de percepciones y deducciones.</a:t>
            </a:r>
          </a:p>
          <a:p>
            <a:pPr>
              <a:buFont typeface="Wingdings" panose="05000000000000000000" pitchFamily="2" charset="2"/>
              <a:buChar char="§"/>
            </a:pPr>
            <a:endParaRPr lang="es-MX" dirty="0"/>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2964042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3385" y="1421294"/>
            <a:ext cx="8946541" cy="5275721"/>
          </a:xfrm>
        </p:spPr>
        <p:txBody>
          <a:bodyPr>
            <a:normAutofit fontScale="92500" lnSpcReduction="20000"/>
          </a:bodyPr>
          <a:lstStyle/>
          <a:p>
            <a:pPr>
              <a:buFont typeface="Wingdings" panose="05000000000000000000" pitchFamily="2" charset="2"/>
              <a:buChar char="§"/>
            </a:pPr>
            <a:r>
              <a:rPr lang="es-MX" dirty="0" smtClean="0"/>
              <a:t>Horas extra.</a:t>
            </a:r>
          </a:p>
          <a:p>
            <a:pPr>
              <a:buFont typeface="Wingdings" panose="05000000000000000000" pitchFamily="2" charset="2"/>
              <a:buChar char="§"/>
            </a:pPr>
            <a:r>
              <a:rPr lang="es-MX" dirty="0" smtClean="0"/>
              <a:t>Vacaciones.</a:t>
            </a:r>
          </a:p>
          <a:p>
            <a:pPr>
              <a:buFont typeface="Wingdings" panose="05000000000000000000" pitchFamily="2" charset="2"/>
              <a:buChar char="§"/>
            </a:pPr>
            <a:r>
              <a:rPr lang="es-MX" dirty="0" smtClean="0"/>
              <a:t>Faltas.</a:t>
            </a:r>
          </a:p>
          <a:p>
            <a:pPr>
              <a:buFont typeface="Wingdings" panose="05000000000000000000" pitchFamily="2" charset="2"/>
              <a:buChar char="§"/>
            </a:pPr>
            <a:r>
              <a:rPr lang="es-MX" dirty="0" smtClean="0"/>
              <a:t>Movimientos de la Nomina.</a:t>
            </a:r>
          </a:p>
          <a:p>
            <a:pPr>
              <a:buFont typeface="Wingdings" panose="05000000000000000000" pitchFamily="2" charset="2"/>
              <a:buChar char="§"/>
            </a:pPr>
            <a:r>
              <a:rPr lang="es-MX" dirty="0" smtClean="0"/>
              <a:t>Captura individual de movimientos.</a:t>
            </a:r>
          </a:p>
          <a:p>
            <a:pPr>
              <a:buFont typeface="Wingdings" panose="05000000000000000000" pitchFamily="2" charset="2"/>
              <a:buChar char="§"/>
            </a:pPr>
            <a:r>
              <a:rPr lang="es-MX" dirty="0" smtClean="0"/>
              <a:t>Registro de una percepción o deducción a varios trabajadores.</a:t>
            </a:r>
          </a:p>
          <a:p>
            <a:pPr>
              <a:buFont typeface="Wingdings" panose="05000000000000000000" pitchFamily="2" charset="2"/>
              <a:buChar char="§"/>
            </a:pPr>
            <a:r>
              <a:rPr lang="es-MX" dirty="0" smtClean="0"/>
              <a:t>Registro masivo de movimientos por trabajadores.</a:t>
            </a:r>
          </a:p>
          <a:p>
            <a:pPr>
              <a:buFont typeface="Wingdings" panose="05000000000000000000" pitchFamily="2" charset="2"/>
              <a:buChar char="§"/>
            </a:pPr>
            <a:r>
              <a:rPr lang="es-MX" dirty="0" smtClean="0"/>
              <a:t>Timbrado de recibos electrónicos.</a:t>
            </a:r>
          </a:p>
          <a:p>
            <a:pPr>
              <a:buFont typeface="Wingdings" panose="05000000000000000000" pitchFamily="2" charset="2"/>
              <a:buChar char="§"/>
            </a:pPr>
            <a:r>
              <a:rPr lang="es-MX" dirty="0" smtClean="0"/>
              <a:t>Timbrado de CFDI uno a uno.</a:t>
            </a:r>
          </a:p>
          <a:p>
            <a:pPr>
              <a:buFont typeface="Wingdings" panose="05000000000000000000" pitchFamily="2" charset="2"/>
              <a:buChar char="§"/>
            </a:pPr>
            <a:r>
              <a:rPr lang="es-MX" dirty="0" smtClean="0"/>
              <a:t>Envió de correo electrónico masivo CFDI.</a:t>
            </a:r>
          </a:p>
          <a:p>
            <a:pPr>
              <a:buFont typeface="Wingdings" panose="05000000000000000000" pitchFamily="2" charset="2"/>
              <a:buChar char="§"/>
            </a:pPr>
            <a:r>
              <a:rPr lang="es-MX" dirty="0" smtClean="0"/>
              <a:t>Historial de recibo electrónico.</a:t>
            </a:r>
          </a:p>
          <a:p>
            <a:pPr>
              <a:buFont typeface="Wingdings" panose="05000000000000000000" pitchFamily="2" charset="2"/>
              <a:buChar char="§"/>
            </a:pPr>
            <a:r>
              <a:rPr lang="es-MX" dirty="0" smtClean="0"/>
              <a:t>Generación de avisos afiliatorios IMSS.</a:t>
            </a:r>
          </a:p>
          <a:p>
            <a:pPr>
              <a:buFont typeface="Wingdings" panose="05000000000000000000" pitchFamily="2" charset="2"/>
              <a:buChar char="§"/>
            </a:pPr>
            <a:r>
              <a:rPr lang="es-MX" dirty="0" smtClean="0"/>
              <a:t>Generación de respaldo.</a:t>
            </a:r>
          </a:p>
          <a:p>
            <a:pPr>
              <a:buFont typeface="Wingdings" panose="05000000000000000000" pitchFamily="2" charset="2"/>
              <a:buChar char="§"/>
            </a:pPr>
            <a:r>
              <a:rPr lang="es-MX" dirty="0" smtClean="0"/>
              <a:t>Bibliografía.</a:t>
            </a:r>
            <a:endParaRPr lang="es-MX" dirty="0"/>
          </a:p>
        </p:txBody>
      </p:sp>
      <p:sp>
        <p:nvSpPr>
          <p:cNvPr id="4" name="Título 1"/>
          <p:cNvSpPr txBox="1">
            <a:spLocks/>
          </p:cNvSpPr>
          <p:nvPr/>
        </p:nvSpPr>
        <p:spPr>
          <a:xfrm>
            <a:off x="721237" y="502086"/>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Índice</a:t>
            </a:r>
            <a:endParaRPr lang="es-MX" dirty="0"/>
          </a:p>
        </p:txBody>
      </p:sp>
      <p:cxnSp>
        <p:nvCxnSpPr>
          <p:cNvPr id="5" name="Conector recto 4"/>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
        <p:nvSpPr>
          <p:cNvPr id="7" name="CuadroTexto 6"/>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spTree>
    <p:extLst>
      <p:ext uri="{BB962C8B-B14F-4D97-AF65-F5344CB8AC3E}">
        <p14:creationId xmlns:p14="http://schemas.microsoft.com/office/powerpoint/2010/main" val="406569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Aspel NOI.</a:t>
            </a:r>
            <a:endParaRPr lang="es-MX" dirty="0"/>
          </a:p>
        </p:txBody>
      </p:sp>
      <p:sp>
        <p:nvSpPr>
          <p:cNvPr id="3" name="Marcador de contenido 2"/>
          <p:cNvSpPr>
            <a:spLocks noGrp="1"/>
          </p:cNvSpPr>
          <p:nvPr>
            <p:ph idx="1"/>
          </p:nvPr>
        </p:nvSpPr>
        <p:spPr>
          <a:xfrm>
            <a:off x="1103312" y="2052918"/>
            <a:ext cx="9972519" cy="4195481"/>
          </a:xfrm>
        </p:spPr>
        <p:txBody>
          <a:bodyPr/>
          <a:lstStyle/>
          <a:p>
            <a:pPr algn="just">
              <a:lnSpc>
                <a:spcPct val="150000"/>
              </a:lnSpc>
              <a:buFont typeface="Wingdings" panose="05000000000000000000" pitchFamily="2" charset="2"/>
              <a:buChar char="§"/>
            </a:pPr>
            <a:r>
              <a:rPr lang="es-MX" dirty="0">
                <a:latin typeface="Franklin Gothic Book" panose="020B0503020102020204" pitchFamily="34" charset="0"/>
              </a:rPr>
              <a:t>Aspel-NOI es un sistema que automatiza el control de los aspectos más importantes de la nómina, su fácil manejo y versatilidad ofrecen un cálculo exacto de las percepciones y deducciones de los trabajadores atendiendo los requerimientos específicos de la empresa. Calcula la retención de ISR, cuotas obrero-patronales de  IMSS e INFONAVIT, subsidio para el empleo y previsión social, entre otros, de acuerdo a las disposiciones fiscales y laborales vigentes. Asimismo, se encuentra preparado para emitir Comprobantes Fiscales Digitales por Internet (CFDI’s) de los recibos de nómina, para dar cumplimiento a la reforma fiscal 2014.</a:t>
            </a:r>
          </a:p>
          <a:p>
            <a:pPr algn="just">
              <a:lnSpc>
                <a:spcPct val="150000"/>
              </a:lnSpc>
            </a:pPr>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994936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Instalación.</a:t>
            </a:r>
            <a:endParaRPr lang="es-MX" dirty="0"/>
          </a:p>
        </p:txBody>
      </p:sp>
      <p:sp>
        <p:nvSpPr>
          <p:cNvPr id="3" name="Marcador de contenido 2"/>
          <p:cNvSpPr>
            <a:spLocks noGrp="1"/>
          </p:cNvSpPr>
          <p:nvPr>
            <p:ph idx="1"/>
          </p:nvPr>
        </p:nvSpPr>
        <p:spPr>
          <a:xfrm>
            <a:off x="1104293" y="1743826"/>
            <a:ext cx="8946541" cy="4618337"/>
          </a:xfrm>
        </p:spPr>
        <p:txBody>
          <a:bodyPr>
            <a:normAutofit lnSpcReduction="10000"/>
          </a:bodyPr>
          <a:lstStyle/>
          <a:p>
            <a:pPr algn="just">
              <a:lnSpc>
                <a:spcPct val="150000"/>
              </a:lnSpc>
              <a:spcBef>
                <a:spcPts val="0"/>
              </a:spcBef>
              <a:buBlip>
                <a:blip r:embed="rId2"/>
              </a:buBlip>
            </a:pPr>
            <a:r>
              <a:rPr lang="es-PE" dirty="0">
                <a:latin typeface="Franklin Gothic Book" panose="020B0503020102020204" pitchFamily="34" charset="0"/>
              </a:rPr>
              <a:t>El sistema tiene dos formas de operación:</a:t>
            </a:r>
          </a:p>
          <a:p>
            <a:pPr marL="502920" indent="-457200" algn="just">
              <a:lnSpc>
                <a:spcPct val="150000"/>
              </a:lnSpc>
              <a:spcBef>
                <a:spcPts val="0"/>
              </a:spcBef>
              <a:buFont typeface="+mj-lt"/>
              <a:buAutoNum type="arabicPeriod"/>
            </a:pPr>
            <a:r>
              <a:rPr lang="es-PE" dirty="0">
                <a:latin typeface="Franklin Gothic Book" panose="020B0503020102020204" pitchFamily="34" charset="0"/>
              </a:rPr>
              <a:t>Local o Servidor. Utiliza esta opción en los siguientes casos:</a:t>
            </a:r>
          </a:p>
          <a:p>
            <a:pPr lvl="1" algn="just">
              <a:lnSpc>
                <a:spcPct val="150000"/>
              </a:lnSpc>
              <a:spcBef>
                <a:spcPts val="0"/>
              </a:spcBef>
              <a:buFont typeface="Wingdings" panose="05000000000000000000" pitchFamily="2" charset="2"/>
              <a:buChar char="§"/>
            </a:pPr>
            <a:r>
              <a:rPr lang="es-PE" sz="2000" dirty="0">
                <a:latin typeface="Franklin Gothic Book" panose="020B0503020102020204" pitchFamily="34" charset="0"/>
              </a:rPr>
              <a:t> Cuando el sistema se utilizará solamente en un equipo.</a:t>
            </a:r>
          </a:p>
          <a:p>
            <a:pPr lvl="1" algn="just">
              <a:lnSpc>
                <a:spcPct val="150000"/>
              </a:lnSpc>
              <a:spcBef>
                <a:spcPts val="0"/>
              </a:spcBef>
              <a:buFont typeface="Wingdings" panose="05000000000000000000" pitchFamily="2" charset="2"/>
              <a:buChar char="§"/>
            </a:pPr>
            <a:r>
              <a:rPr lang="es-PE" sz="2000" dirty="0">
                <a:latin typeface="Franklin Gothic Book" panose="020B0503020102020204" pitchFamily="34" charset="0"/>
              </a:rPr>
              <a:t> Si el sistema se instalará en una red y el equipo donde estás realizando el proceso es el servidor. Este tipo de instalación te permitirá operar el equipo como servidor de licencias, es decir, los equipos instalados como estaciones de trabajo validarán su acceso al sistema a través de dicho servidor, tomando en cuenta que es en este equipo donde se debe realizar la activación de las licencias de usuarios adicionales que se hayan adquirido.</a:t>
            </a:r>
          </a:p>
          <a:p>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171680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Requerimientos del sistema.</a:t>
            </a:r>
            <a:endParaRPr lang="es-MX" dirty="0"/>
          </a:p>
        </p:txBody>
      </p:sp>
      <p:sp>
        <p:nvSpPr>
          <p:cNvPr id="3" name="Marcador de contenido 2"/>
          <p:cNvSpPr>
            <a:spLocks noGrp="1"/>
          </p:cNvSpPr>
          <p:nvPr>
            <p:ph idx="1"/>
          </p:nvPr>
        </p:nvSpPr>
        <p:spPr/>
        <p:txBody>
          <a:bodyPr/>
          <a:lstStyle/>
          <a:p>
            <a:pPr>
              <a:lnSpc>
                <a:spcPct val="150000"/>
              </a:lnSpc>
              <a:spcBef>
                <a:spcPts val="0"/>
              </a:spcBef>
              <a:buFont typeface="Wingdings" panose="05000000000000000000" pitchFamily="2" charset="2"/>
              <a:buChar char="§"/>
            </a:pPr>
            <a:r>
              <a:rPr lang="es-PE" dirty="0">
                <a:latin typeface="Arial Narrow" pitchFamily="34" charset="0"/>
              </a:rPr>
              <a:t>Procesador Intel Pentium® de 1.8 </a:t>
            </a:r>
            <a:r>
              <a:rPr lang="es-PE" dirty="0" err="1">
                <a:latin typeface="Arial Narrow" pitchFamily="34" charset="0"/>
              </a:rPr>
              <a:t>Ghz</a:t>
            </a:r>
            <a:r>
              <a:rPr lang="es-PE" dirty="0">
                <a:latin typeface="Arial Narrow" pitchFamily="34" charset="0"/>
              </a:rPr>
              <a:t> o superior.</a:t>
            </a:r>
          </a:p>
          <a:p>
            <a:pPr>
              <a:lnSpc>
                <a:spcPct val="150000"/>
              </a:lnSpc>
              <a:spcBef>
                <a:spcPts val="0"/>
              </a:spcBef>
              <a:buFont typeface="Wingdings" panose="05000000000000000000" pitchFamily="2" charset="2"/>
              <a:buChar char="§"/>
            </a:pPr>
            <a:r>
              <a:rPr lang="es-PE" dirty="0">
                <a:latin typeface="Arial Narrow" pitchFamily="34" charset="0"/>
              </a:rPr>
              <a:t> 512 MB de RAM.</a:t>
            </a:r>
          </a:p>
          <a:p>
            <a:pPr>
              <a:lnSpc>
                <a:spcPct val="150000"/>
              </a:lnSpc>
              <a:spcBef>
                <a:spcPts val="0"/>
              </a:spcBef>
              <a:buFont typeface="Wingdings" panose="05000000000000000000" pitchFamily="2" charset="2"/>
              <a:buChar char="§"/>
            </a:pPr>
            <a:r>
              <a:rPr lang="es-PE" dirty="0">
                <a:latin typeface="Arial Narrow" pitchFamily="34" charset="0"/>
              </a:rPr>
              <a:t> 140 MB de espacio libre en disco duro. </a:t>
            </a:r>
          </a:p>
          <a:p>
            <a:pPr>
              <a:lnSpc>
                <a:spcPct val="150000"/>
              </a:lnSpc>
              <a:spcBef>
                <a:spcPts val="0"/>
              </a:spcBef>
              <a:buFont typeface="Wingdings" panose="05000000000000000000" pitchFamily="2" charset="2"/>
              <a:buChar char="§"/>
            </a:pPr>
            <a:r>
              <a:rPr lang="es-PE" dirty="0">
                <a:latin typeface="Arial Narrow" pitchFamily="34" charset="0"/>
              </a:rPr>
              <a:t> Monitor </a:t>
            </a:r>
            <a:r>
              <a:rPr lang="es-PE" dirty="0" err="1">
                <a:latin typeface="Arial Narrow" pitchFamily="34" charset="0"/>
              </a:rPr>
              <a:t>Super</a:t>
            </a:r>
            <a:r>
              <a:rPr lang="es-PE" dirty="0">
                <a:latin typeface="Arial Narrow" pitchFamily="34" charset="0"/>
              </a:rPr>
              <a:t> </a:t>
            </a:r>
            <a:r>
              <a:rPr lang="es-PE" dirty="0">
                <a:latin typeface="Franklin Gothic Book" panose="020B0503020102020204" pitchFamily="34" charset="0"/>
              </a:rPr>
              <a:t>VGA</a:t>
            </a:r>
            <a:r>
              <a:rPr lang="es-PE" dirty="0">
                <a:latin typeface="Arial Narrow" pitchFamily="34" charset="0"/>
              </a:rPr>
              <a:t> (800x600) o superior. </a:t>
            </a:r>
          </a:p>
          <a:p>
            <a:pPr>
              <a:lnSpc>
                <a:spcPct val="150000"/>
              </a:lnSpc>
              <a:spcBef>
                <a:spcPts val="0"/>
              </a:spcBef>
              <a:buFont typeface="Wingdings" panose="05000000000000000000" pitchFamily="2" charset="2"/>
              <a:buChar char="§"/>
            </a:pPr>
            <a:r>
              <a:rPr lang="es-PE" dirty="0">
                <a:latin typeface="Arial Narrow" pitchFamily="34" charset="0"/>
              </a:rPr>
              <a:t> Microsoft Windows® XP, 2003, Vista, 2008 </a:t>
            </a:r>
            <a:r>
              <a:rPr lang="es-PE" dirty="0" err="1">
                <a:latin typeface="Arial Narrow" pitchFamily="34" charset="0"/>
              </a:rPr>
              <a:t>ó</a:t>
            </a:r>
            <a:r>
              <a:rPr lang="es-PE" dirty="0">
                <a:latin typeface="Arial Narrow" pitchFamily="34" charset="0"/>
              </a:rPr>
              <a:t> 7. </a:t>
            </a:r>
          </a:p>
          <a:p>
            <a:pPr>
              <a:buFont typeface="Wingdings" panose="05000000000000000000" pitchFamily="2" charset="2"/>
              <a:buChar char="§"/>
            </a:pPr>
            <a:endParaRPr lang="es-MX" dirty="0"/>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CuadroTexto 4"/>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6" name="Picture 4"/>
          <p:cNvPicPr>
            <a:picLocks noChangeAspect="1" noChangeArrowheads="1"/>
          </p:cNvPicPr>
          <p:nvPr/>
        </p:nvPicPr>
        <p:blipFill>
          <a:blip r:embed="rId2"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115437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Administrador de periodos.</a:t>
            </a:r>
            <a:endParaRPr lang="es-MX" dirty="0"/>
          </a:p>
        </p:txBody>
      </p:sp>
      <p:sp>
        <p:nvSpPr>
          <p:cNvPr id="3" name="Marcador de contenido 2"/>
          <p:cNvSpPr>
            <a:spLocks noGrp="1"/>
          </p:cNvSpPr>
          <p:nvPr>
            <p:ph idx="1"/>
          </p:nvPr>
        </p:nvSpPr>
        <p:spPr>
          <a:xfrm>
            <a:off x="723385" y="1627915"/>
            <a:ext cx="8946541" cy="4195481"/>
          </a:xfrm>
        </p:spPr>
        <p:txBody>
          <a:bodyPr/>
          <a:lstStyle/>
          <a:p>
            <a:pPr>
              <a:buFont typeface="Wingdings" panose="05000000000000000000" pitchFamily="2" charset="2"/>
              <a:buChar char="§"/>
            </a:pPr>
            <a:r>
              <a:rPr lang="es-MX" b="1" dirty="0">
                <a:latin typeface="Franklin Gothic Book" panose="020B0503020102020204" pitchFamily="34" charset="0"/>
              </a:rPr>
              <a:t>Acceso</a:t>
            </a:r>
          </a:p>
          <a:p>
            <a:pPr marL="0" indent="0">
              <a:buNone/>
            </a:pPr>
            <a:r>
              <a:rPr lang="es-MX" dirty="0">
                <a:latin typeface="Franklin Gothic Book" panose="020B0503020102020204" pitchFamily="34" charset="0"/>
              </a:rPr>
              <a:t>Menú Archivo, Administrador de periodos de nómina.</a:t>
            </a:r>
          </a:p>
          <a:p>
            <a:pPr>
              <a:buFont typeface="Wingdings" panose="05000000000000000000" pitchFamily="2" charset="2"/>
              <a:buChar char="§"/>
            </a:pPr>
            <a:r>
              <a:rPr lang="es-MX" b="1" dirty="0" smtClean="0">
                <a:latin typeface="Franklin Gothic Book" panose="020B0503020102020204" pitchFamily="34" charset="0"/>
              </a:rPr>
              <a:t>¿Qué es?</a:t>
            </a:r>
            <a:endParaRPr lang="es-MX" b="1" dirty="0">
              <a:latin typeface="Franklin Gothic Book" panose="020B0503020102020204" pitchFamily="34" charset="0"/>
            </a:endParaRPr>
          </a:p>
          <a:p>
            <a:pPr marL="0" indent="0">
              <a:buNone/>
            </a:pPr>
            <a:r>
              <a:rPr lang="es-MX" dirty="0">
                <a:latin typeface="Franklin Gothic Book" panose="020B0503020102020204" pitchFamily="34" charset="0"/>
              </a:rPr>
              <a:t>Desde esta consulta podrás administrar los periodos de la nómina que requieras, podrás agregar, modificar o eliminarlos si así lo requieres</a:t>
            </a:r>
          </a:p>
          <a:p>
            <a:endParaRPr lang="es-MX" dirty="0">
              <a:latin typeface="Franklin Gothic Book" panose="020B0503020102020204" pitchFamily="34" charset="0"/>
            </a:endParaRPr>
          </a:p>
        </p:txBody>
      </p:sp>
      <p:cxnSp>
        <p:nvCxnSpPr>
          <p:cNvPr id="4" name="Conector recto 3"/>
          <p:cNvCxnSpPr/>
          <p:nvPr/>
        </p:nvCxnSpPr>
        <p:spPr>
          <a:xfrm>
            <a:off x="723385" y="1268894"/>
            <a:ext cx="7725157" cy="6116"/>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6" name="Imagen 5"/>
          <p:cNvPicPr>
            <a:picLocks noChangeAspect="1"/>
          </p:cNvPicPr>
          <p:nvPr/>
        </p:nvPicPr>
        <p:blipFill>
          <a:blip r:embed="rId2"/>
          <a:stretch>
            <a:fillRect/>
          </a:stretch>
        </p:blipFill>
        <p:spPr>
          <a:xfrm>
            <a:off x="3383426" y="3734873"/>
            <a:ext cx="6286500" cy="2879311"/>
          </a:xfrm>
          <a:prstGeom prst="rect">
            <a:avLst/>
          </a:prstGeom>
        </p:spPr>
      </p:pic>
      <p:sp>
        <p:nvSpPr>
          <p:cNvPr id="7" name="CuadroTexto 6"/>
          <p:cNvSpPr txBox="1"/>
          <p:nvPr/>
        </p:nvSpPr>
        <p:spPr>
          <a:xfrm>
            <a:off x="11075831" y="83386"/>
            <a:ext cx="974502" cy="369332"/>
          </a:xfrm>
          <a:prstGeom prst="rect">
            <a:avLst/>
          </a:prstGeom>
          <a:noFill/>
        </p:spPr>
        <p:txBody>
          <a:bodyPr wrap="square" rtlCol="0">
            <a:spAutoFit/>
          </a:bodyPr>
          <a:lstStyle/>
          <a:p>
            <a:pPr algn="ctr"/>
            <a:r>
              <a:rPr lang="es-MX" sz="900" dirty="0" smtClean="0"/>
              <a:t>Septiembre 2015.</a:t>
            </a:r>
            <a:endParaRPr lang="es-MX" sz="900" dirty="0"/>
          </a:p>
        </p:txBody>
      </p:sp>
      <p:pic>
        <p:nvPicPr>
          <p:cNvPr id="8"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8423629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234</TotalTime>
  <Words>1672</Words>
  <Application>Microsoft Office PowerPoint</Application>
  <PresentationFormat>Panorámica</PresentationFormat>
  <Paragraphs>191</Paragraphs>
  <Slides>33</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33</vt:i4>
      </vt:variant>
    </vt:vector>
  </HeadingPairs>
  <TitlesOfParts>
    <vt:vector size="42" baseType="lpstr">
      <vt:lpstr>Arial</vt:lpstr>
      <vt:lpstr>Arial Narrow</vt:lpstr>
      <vt:lpstr>Calibri</vt:lpstr>
      <vt:lpstr>Century Gothic</vt:lpstr>
      <vt:lpstr>Franklin Gothic Book</vt:lpstr>
      <vt:lpstr>Georgia</vt:lpstr>
      <vt:lpstr>Wingdings</vt:lpstr>
      <vt:lpstr>Wingdings 3</vt:lpstr>
      <vt:lpstr>Ion</vt:lpstr>
      <vt:lpstr>  Diapositivas de:  ASPEL  NOI.  Materia: Simulación Paquetería.  Licenciatura en Contaduría.  Centro Universitario UAEM Valle de Teotihuacán.    L. C. P. Lizbeth Sandoval Juárez.  Créditos: 6  Fecha de elaboración: Septiembre 2015.</vt:lpstr>
      <vt:lpstr>Justificación</vt:lpstr>
      <vt:lpstr>Objetivos</vt:lpstr>
      <vt:lpstr>Índice</vt:lpstr>
      <vt:lpstr>Presentación de PowerPoint</vt:lpstr>
      <vt:lpstr>Definición de Aspel NOI.</vt:lpstr>
      <vt:lpstr>Instalación.</vt:lpstr>
      <vt:lpstr>Requerimientos del sistema.</vt:lpstr>
      <vt:lpstr>Administrador de periodos.</vt:lpstr>
      <vt:lpstr>Teclas de acceso rápido.</vt:lpstr>
      <vt:lpstr>Parámetros del sistema.</vt:lpstr>
      <vt:lpstr>Perfiles de usuario.</vt:lpstr>
      <vt:lpstr>Captura de departamentos.</vt:lpstr>
      <vt:lpstr>Captura de puestos.</vt:lpstr>
      <vt:lpstr>Captura de clasificaciones.</vt:lpstr>
      <vt:lpstr>Alta Trabajadores.</vt:lpstr>
      <vt:lpstr>Diseño de credencial.</vt:lpstr>
      <vt:lpstr>Catalogo de Percepciones y deducciones.</vt:lpstr>
      <vt:lpstr>Horas extra.</vt:lpstr>
      <vt:lpstr>Vacaciones.</vt:lpstr>
      <vt:lpstr>Faltas.</vt:lpstr>
      <vt:lpstr>Movimientos de la Nomina.</vt:lpstr>
      <vt:lpstr>Captura individual de movimientos.</vt:lpstr>
      <vt:lpstr>Registro de una percepción o deducción a varios trabajadores.</vt:lpstr>
      <vt:lpstr>Registro masivo de movimientos por trabajador.</vt:lpstr>
      <vt:lpstr>Timbrado de recibos electrónicos.</vt:lpstr>
      <vt:lpstr>Timbrado CFDI uno a uno.</vt:lpstr>
      <vt:lpstr>Presentación de PowerPoint</vt:lpstr>
      <vt:lpstr>Envió de correo electrónico masivo CFDI.</vt:lpstr>
      <vt:lpstr>Historial de recibo electrónico.</vt:lpstr>
      <vt:lpstr>Generación de avisos afiliatorios IMSS.</vt:lpstr>
      <vt:lpstr>Generación de respaldo.</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Diapositivas de:  ASPEL  NOI.  Materia: Simulación Paquetería.  Licenciatura en Contaduría.  Centro Universitario UAEM Valle de Teotihuacán.    L. C. P. Lizbeth Sandoval Juárez.  Créditos:  Fecha de elaboración: Septiembre 2015.</dc:title>
  <dc:creator>lizbeth sandoval juarez</dc:creator>
  <cp:lastModifiedBy>lizbeth sandoval juarez</cp:lastModifiedBy>
  <cp:revision>27</cp:revision>
  <dcterms:created xsi:type="dcterms:W3CDTF">2015-09-18T13:12:28Z</dcterms:created>
  <dcterms:modified xsi:type="dcterms:W3CDTF">2015-09-29T01:57:58Z</dcterms:modified>
</cp:coreProperties>
</file>