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2.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gif" ContentType="image/gif"/>
  <Override PartName="/ppt/slides/slide89.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4" r:id="rId1"/>
  </p:sldMasterIdLst>
  <p:notesMasterIdLst>
    <p:notesMasterId r:id="rId94"/>
  </p:notesMasterIdLst>
  <p:sldIdLst>
    <p:sldId id="420" r:id="rId2"/>
    <p:sldId id="339" r:id="rId3"/>
    <p:sldId id="371" r:id="rId4"/>
    <p:sldId id="373" r:id="rId5"/>
    <p:sldId id="374" r:id="rId6"/>
    <p:sldId id="375" r:id="rId7"/>
    <p:sldId id="376" r:id="rId8"/>
    <p:sldId id="377" r:id="rId9"/>
    <p:sldId id="378" r:id="rId10"/>
    <p:sldId id="379" r:id="rId11"/>
    <p:sldId id="370" r:id="rId12"/>
    <p:sldId id="380" r:id="rId13"/>
    <p:sldId id="382" r:id="rId14"/>
    <p:sldId id="356" r:id="rId15"/>
    <p:sldId id="469" r:id="rId16"/>
    <p:sldId id="468" r:id="rId17"/>
    <p:sldId id="470" r:id="rId18"/>
    <p:sldId id="472" r:id="rId19"/>
    <p:sldId id="471" r:id="rId20"/>
    <p:sldId id="491" r:id="rId21"/>
    <p:sldId id="492" r:id="rId22"/>
    <p:sldId id="500" r:id="rId23"/>
    <p:sldId id="473" r:id="rId24"/>
    <p:sldId id="489" r:id="rId25"/>
    <p:sldId id="509" r:id="rId26"/>
    <p:sldId id="510" r:id="rId27"/>
    <p:sldId id="511" r:id="rId28"/>
    <p:sldId id="474" r:id="rId29"/>
    <p:sldId id="475" r:id="rId30"/>
    <p:sldId id="476" r:id="rId31"/>
    <p:sldId id="501" r:id="rId32"/>
    <p:sldId id="502" r:id="rId33"/>
    <p:sldId id="503" r:id="rId34"/>
    <p:sldId id="486" r:id="rId35"/>
    <p:sldId id="499" r:id="rId36"/>
    <p:sldId id="487" r:id="rId37"/>
    <p:sldId id="488" r:id="rId38"/>
    <p:sldId id="480" r:id="rId39"/>
    <p:sldId id="481" r:id="rId40"/>
    <p:sldId id="482" r:id="rId41"/>
    <p:sldId id="483" r:id="rId42"/>
    <p:sldId id="484" r:id="rId43"/>
    <p:sldId id="485" r:id="rId44"/>
    <p:sldId id="493" r:id="rId45"/>
    <p:sldId id="494" r:id="rId46"/>
    <p:sldId id="496" r:id="rId47"/>
    <p:sldId id="495" r:id="rId48"/>
    <p:sldId id="497" r:id="rId49"/>
    <p:sldId id="467" r:id="rId50"/>
    <p:sldId id="450" r:id="rId51"/>
    <p:sldId id="512" r:id="rId52"/>
    <p:sldId id="513" r:id="rId53"/>
    <p:sldId id="514" r:id="rId54"/>
    <p:sldId id="515" r:id="rId55"/>
    <p:sldId id="516" r:id="rId56"/>
    <p:sldId id="517" r:id="rId57"/>
    <p:sldId id="519" r:id="rId58"/>
    <p:sldId id="520" r:id="rId59"/>
    <p:sldId id="521" r:id="rId60"/>
    <p:sldId id="522" r:id="rId61"/>
    <p:sldId id="523" r:id="rId62"/>
    <p:sldId id="524" r:id="rId63"/>
    <p:sldId id="525" r:id="rId64"/>
    <p:sldId id="292" r:id="rId65"/>
    <p:sldId id="439" r:id="rId66"/>
    <p:sldId id="421" r:id="rId67"/>
    <p:sldId id="451" r:id="rId68"/>
    <p:sldId id="422" r:id="rId69"/>
    <p:sldId id="424" r:id="rId70"/>
    <p:sldId id="462" r:id="rId71"/>
    <p:sldId id="527" r:id="rId72"/>
    <p:sldId id="528" r:id="rId73"/>
    <p:sldId id="529" r:id="rId74"/>
    <p:sldId id="530" r:id="rId75"/>
    <p:sldId id="441" r:id="rId76"/>
    <p:sldId id="453" r:id="rId77"/>
    <p:sldId id="442" r:id="rId78"/>
    <p:sldId id="443" r:id="rId79"/>
    <p:sldId id="444" r:id="rId80"/>
    <p:sldId id="446" r:id="rId81"/>
    <p:sldId id="463" r:id="rId82"/>
    <p:sldId id="459" r:id="rId83"/>
    <p:sldId id="460" r:id="rId84"/>
    <p:sldId id="461" r:id="rId85"/>
    <p:sldId id="452" r:id="rId86"/>
    <p:sldId id="447" r:id="rId87"/>
    <p:sldId id="448" r:id="rId88"/>
    <p:sldId id="449" r:id="rId89"/>
    <p:sldId id="464" r:id="rId90"/>
    <p:sldId id="465" r:id="rId91"/>
    <p:sldId id="466" r:id="rId92"/>
    <p:sldId id="406" r:id="rId93"/>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983E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autoAdjust="0"/>
    <p:restoredTop sz="94576" autoAdjust="0"/>
  </p:normalViewPr>
  <p:slideViewPr>
    <p:cSldViewPr>
      <p:cViewPr>
        <p:scale>
          <a:sx n="70" d="100"/>
          <a:sy n="70" d="100"/>
        </p:scale>
        <p:origin x="-1080"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8562"/>
    </p:cViewPr>
  </p:sorter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E7A48F4-BD5C-4450-82B2-F199C82687DE}" type="datetimeFigureOut">
              <a:rPr lang="es-ES" smtClean="0"/>
              <a:pPr/>
              <a:t>02/10/2015</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378B88B-46F5-43E2-BD6C-A028FBC7D22B}" type="slidenum">
              <a:rPr lang="es-ES" smtClean="0"/>
              <a:pPr/>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3378B88B-46F5-43E2-BD6C-A028FBC7D22B}" type="slidenum">
              <a:rPr lang="es-ES" smtClean="0"/>
              <a:pPr/>
              <a:t>15</a:t>
            </a:fld>
            <a:endParaRPr lang="es-E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3378B88B-46F5-43E2-BD6C-A028FBC7D22B}" type="slidenum">
              <a:rPr lang="es-ES" smtClean="0"/>
              <a:pPr/>
              <a:t>35</a:t>
            </a:fld>
            <a:endParaRPr lang="es-E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3378B88B-46F5-43E2-BD6C-A028FBC7D22B}" type="slidenum">
              <a:rPr lang="es-ES" smtClean="0"/>
              <a:pPr/>
              <a:t>36</a:t>
            </a:fld>
            <a:endParaRPr lang="es-E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3378B88B-46F5-43E2-BD6C-A028FBC7D22B}" type="slidenum">
              <a:rPr lang="es-ES" smtClean="0"/>
              <a:pPr/>
              <a:t>39</a:t>
            </a:fld>
            <a:endParaRPr lang="es-E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3378B88B-46F5-43E2-BD6C-A028FBC7D22B}" type="slidenum">
              <a:rPr lang="es-ES" smtClean="0"/>
              <a:pPr/>
              <a:t>42</a:t>
            </a:fld>
            <a:endParaRPr lang="es-E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3378B88B-46F5-43E2-BD6C-A028FBC7D22B}" type="slidenum">
              <a:rPr lang="es-ES" smtClean="0"/>
              <a:pPr/>
              <a:t>45</a:t>
            </a:fld>
            <a:endParaRPr lang="es-E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3378B88B-46F5-43E2-BD6C-A028FBC7D22B}" type="slidenum">
              <a:rPr lang="es-ES" smtClean="0"/>
              <a:pPr/>
              <a:t>46</a:t>
            </a:fld>
            <a:endParaRPr lang="es-E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3378B88B-46F5-43E2-BD6C-A028FBC7D22B}" type="slidenum">
              <a:rPr lang="es-ES" smtClean="0"/>
              <a:pPr/>
              <a:t>49</a:t>
            </a:fld>
            <a:endParaRPr lang="es-E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3378B88B-46F5-43E2-BD6C-A028FBC7D22B}" type="slidenum">
              <a:rPr lang="es-ES" smtClean="0"/>
              <a:pPr/>
              <a:t>75</a:t>
            </a:fld>
            <a:endParaRPr lang="es-E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3378B88B-46F5-43E2-BD6C-A028FBC7D22B}" type="slidenum">
              <a:rPr lang="es-ES" smtClean="0"/>
              <a:pPr/>
              <a:t>76</a:t>
            </a:fld>
            <a:endParaRPr lang="es-E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3378B88B-46F5-43E2-BD6C-A028FBC7D22B}" type="slidenum">
              <a:rPr lang="es-ES" smtClean="0"/>
              <a:pPr/>
              <a:t>92</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3378B88B-46F5-43E2-BD6C-A028FBC7D22B}" type="slidenum">
              <a:rPr lang="es-ES" smtClean="0"/>
              <a:pPr/>
              <a:t>16</a:t>
            </a:fld>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3378B88B-46F5-43E2-BD6C-A028FBC7D22B}" type="slidenum">
              <a:rPr lang="es-ES" smtClean="0"/>
              <a:pPr/>
              <a:t>17</a:t>
            </a:fld>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3378B88B-46F5-43E2-BD6C-A028FBC7D22B}" type="slidenum">
              <a:rPr lang="es-ES" smtClean="0"/>
              <a:pPr/>
              <a:t>19</a:t>
            </a:fld>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3378B88B-46F5-43E2-BD6C-A028FBC7D22B}" type="slidenum">
              <a:rPr lang="es-ES" smtClean="0"/>
              <a:pPr/>
              <a:t>20</a:t>
            </a:fld>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3378B88B-46F5-43E2-BD6C-A028FBC7D22B}" type="slidenum">
              <a:rPr lang="es-ES" smtClean="0"/>
              <a:pPr/>
              <a:t>21</a:t>
            </a:fld>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3378B88B-46F5-43E2-BD6C-A028FBC7D22B}" type="slidenum">
              <a:rPr lang="es-ES" smtClean="0"/>
              <a:pPr/>
              <a:t>26</a:t>
            </a:fld>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3378B88B-46F5-43E2-BD6C-A028FBC7D22B}" type="slidenum">
              <a:rPr lang="es-ES" smtClean="0"/>
              <a:pPr/>
              <a:t>29</a:t>
            </a:fld>
            <a:endParaRPr 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3378B88B-46F5-43E2-BD6C-A028FBC7D22B}" type="slidenum">
              <a:rPr lang="es-ES" smtClean="0"/>
              <a:pPr/>
              <a:t>32</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ED074D49-BF11-4538-B7EA-912828A2C1E5}" type="datetimeFigureOut">
              <a:rPr lang="es-ES" smtClean="0"/>
              <a:pPr/>
              <a:t>02/10/2015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74EED62F-547B-4368-B2F6-8BCF0D9C74AD}"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ED074D49-BF11-4538-B7EA-912828A2C1E5}" type="datetimeFigureOut">
              <a:rPr lang="es-ES" smtClean="0"/>
              <a:pPr/>
              <a:t>02/10/2015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74EED62F-547B-4368-B2F6-8BCF0D9C74AD}"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ED074D49-BF11-4538-B7EA-912828A2C1E5}" type="datetimeFigureOut">
              <a:rPr lang="es-ES" smtClean="0"/>
              <a:pPr/>
              <a:t>02/10/2015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74EED62F-547B-4368-B2F6-8BCF0D9C74AD}"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ED074D49-BF11-4538-B7EA-912828A2C1E5}" type="datetimeFigureOut">
              <a:rPr lang="es-ES" smtClean="0"/>
              <a:pPr/>
              <a:t>02/10/2015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74EED62F-547B-4368-B2F6-8BCF0D9C74AD}"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ED074D49-BF11-4538-B7EA-912828A2C1E5}" type="datetimeFigureOut">
              <a:rPr lang="es-ES" smtClean="0"/>
              <a:pPr/>
              <a:t>02/10/2015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74EED62F-547B-4368-B2F6-8BCF0D9C74AD}"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ED074D49-BF11-4538-B7EA-912828A2C1E5}" type="datetimeFigureOut">
              <a:rPr lang="es-ES" smtClean="0"/>
              <a:pPr/>
              <a:t>02/10/2015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74EED62F-547B-4368-B2F6-8BCF0D9C74AD}"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ED074D49-BF11-4538-B7EA-912828A2C1E5}" type="datetimeFigureOut">
              <a:rPr lang="es-ES" smtClean="0"/>
              <a:pPr/>
              <a:t>02/10/2015</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74EED62F-547B-4368-B2F6-8BCF0D9C74AD}"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ED074D49-BF11-4538-B7EA-912828A2C1E5}" type="datetimeFigureOut">
              <a:rPr lang="es-ES" smtClean="0"/>
              <a:pPr/>
              <a:t>02/10/2015</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74EED62F-547B-4368-B2F6-8BCF0D9C74AD}"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ED074D49-BF11-4538-B7EA-912828A2C1E5}" type="datetimeFigureOut">
              <a:rPr lang="es-ES" smtClean="0"/>
              <a:pPr/>
              <a:t>02/10/2015</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74EED62F-547B-4368-B2F6-8BCF0D9C74AD}"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ED074D49-BF11-4538-B7EA-912828A2C1E5}" type="datetimeFigureOut">
              <a:rPr lang="es-ES" smtClean="0"/>
              <a:pPr/>
              <a:t>02/10/2015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74EED62F-547B-4368-B2F6-8BCF0D9C74AD}"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ED074D49-BF11-4538-B7EA-912828A2C1E5}" type="datetimeFigureOut">
              <a:rPr lang="es-ES" smtClean="0"/>
              <a:pPr/>
              <a:t>02/10/2015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74EED62F-547B-4368-B2F6-8BCF0D9C74AD}"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D074D49-BF11-4538-B7EA-912828A2C1E5}" type="datetimeFigureOut">
              <a:rPr lang="es-ES" smtClean="0"/>
              <a:pPr/>
              <a:t>02/10/2015</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EED62F-547B-4368-B2F6-8BCF0D9C74AD}"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zonamaco.com/"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museoanahuacalli.org.mx/diegorivera/index.html"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hyperlink" Target="http://www.museofridakahlo.org.mx/esp/1/frida-kahlo/biografia"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hyperlink" Target="http://www.museotamayo.org/"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hyperlink" Target="http://www.revistadelauniversidad.unam.mx/8110/mejia/81mejia03.html"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pintorasmexicanas-liliacarrillo.blogspot.mx/"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hyperlink" Target="http://www.cauduro.com/"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www.jornada.unam.mx/2014/05/30/cultura/a05n1cul"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hyperlink" Target="http://www.cauduro.com/"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hyperlink" Target="http://www.uaemex.mx/muslf/" TargetMode="External"/></Relationships>
</file>

<file path=ppt/slides/_rels/slide4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hyperlink" Target="http://www.carlahernandez.com/index.html" TargetMode="External"/></Relationships>
</file>

<file path=ppt/slides/_rels/slide4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hyperlink" Target="http://www.elhistoriador.com.ar/biografias/r/rivera.php"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hyperlink" Target="http://www.revistadelauniversidad.unam.mx/8110/mejia/81mejia03.html"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hyperlink" Target="http://www.google.com.mx/url?sa=i&amp;rct=j&amp;q=&amp;esrc=s&amp;frm=1&amp;source=images&amp;cd=&amp;cad=rja&amp;docid=uj8ToPjTdM4kgM&amp;tbnid=gCfayHVc7VrD6M:&amp;ved=0CAUQjRw&amp;url=http://es.paperblog.com/la-proporcion-aurea-en-el-arte-o-la-medida-de-la-belleza-426139/&amp;ei=lt1eUfrqBoGf2QXiwYGwCA&amp;bvm=bv.44770516,d.b2I&amp;psig=AFQjCNGkTVpZBxY8mb6uNVExYMtYHB5Q9g&amp;ust=1365257903891204" TargetMode="Externa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hyperlink" Target="//upload.wikimedia.org/wikipedia/commons/1/18/2-punktperspektive.svg" TargetMode="Externa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hyperlink" Target="http://www.google.com.mx/url?sa=i&amp;rct=j&amp;q=&amp;esrc=s&amp;frm=1&amp;source=images&amp;cd=&amp;cad=rja&amp;docid=OIlXR5Gz65YU6M&amp;tbnid=Hgl9F2gUhKaOrM:&amp;ved=0CAUQjRw&amp;url=http://www.todacultura.com/talleres/taller_dibujo/&amp;ei=_NVJUe67I6eG2wWFuYCACg&amp;bvm=bv.44011176,d.b2I&amp;psig=AFQjCNGrrH3ZDE2u-9XshpnhJel2uqyGBA&amp;ust=1363879796710081" TargetMode="Externa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31.gif"/><Relationship Id="rId2" Type="http://schemas.openxmlformats.org/officeDocument/2006/relationships/hyperlink" Target="http://www.google.com.mx/url?sa=i&amp;rct=j&amp;q=&amp;esrc=s&amp;frm=1&amp;source=images&amp;cd=&amp;cad=rja&amp;docid=KI0wGJCBcAH5FM&amp;tbnid=8hIOB-QBdSBsNM:&amp;ved=0CAUQjRw&amp;url=http://trazos-sueltos.blogspot.com/2005/01/perspectiva-2005.html&amp;ei=ldZJUeWgIcT02wWU5YDwDQ&amp;bvm=bv.44011176,d.b2I&amp;psig=AFQjCNGi1XR5wC4mYL1ejzcntr1pLwC48w&amp;ust=1363879835182095"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8" Type="http://schemas.openxmlformats.org/officeDocument/2006/relationships/image" Target="../media/image36.jpeg"/><Relationship Id="rId3" Type="http://schemas.openxmlformats.org/officeDocument/2006/relationships/image" Target="../media/image32.jpeg"/><Relationship Id="rId7" Type="http://schemas.openxmlformats.org/officeDocument/2006/relationships/image" Target="../media/image35.jpeg"/><Relationship Id="rId2" Type="http://schemas.openxmlformats.org/officeDocument/2006/relationships/hyperlink" Target="http://3.bp.blogspot.com/_trjw_TRS3ak/S7uhQsVPjQI/AAAAAAAAA90/mmQJ1Xegn7M/s1600/Dibujo.JPG" TargetMode="External"/><Relationship Id="rId1" Type="http://schemas.openxmlformats.org/officeDocument/2006/relationships/slideLayout" Target="../slideLayouts/slideLayout2.xml"/><Relationship Id="rId6" Type="http://schemas.openxmlformats.org/officeDocument/2006/relationships/image" Target="../media/image34.jpeg"/><Relationship Id="rId5" Type="http://schemas.openxmlformats.org/officeDocument/2006/relationships/image" Target="../media/image33.jpeg"/><Relationship Id="rId4" Type="http://schemas.openxmlformats.org/officeDocument/2006/relationships/hyperlink" Target="http://4.bp.blogspot.com/_trjw_TRS3ak/S7uhX3mjdXI/AAAAAAAAA98/ayEpISBoXII/s1600/esfera_luis.jpg" TargetMode="External"/></Relationships>
</file>

<file path=ppt/slides/_rels/slide62.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2.xml"/><Relationship Id="rId5" Type="http://schemas.openxmlformats.org/officeDocument/2006/relationships/image" Target="../media/image42.jpeg"/><Relationship Id="rId4" Type="http://schemas.openxmlformats.org/officeDocument/2006/relationships/image" Target="../media/image41.jpeg"/></Relationships>
</file>

<file path=ppt/slides/_rels/slide68.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hyperlink" Target="http://www.google.com.mx/url?sa=i&amp;rct=j&amp;q=&amp;esrc=s&amp;frm=1&amp;source=images&amp;cd=&amp;cad=rja&amp;docid=-ghPRWj005oPIM&amp;tbnid=lf_mulQQZUJDFM:&amp;ved=0CAUQjRw&amp;url=http://www.artelista.com/obra/7126004838980233-bodegoncarboncillo02.html&amp;ei=jddeUa-QJKWu2QWs0oC4BA&amp;bvm=bv.44770516,d.b2I&amp;psig=AFQjCNEE7T4kfcqR3OvN7ScJ-HSEnceTLg&amp;ust=1365256426533394" TargetMode="Externa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50.jpeg"/></Relationships>
</file>

<file path=ppt/slides/_rels/slide77.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hyperlink" Target="http://www.google.com.mx/url?sa=i&amp;rct=j&amp;q=&amp;esrc=s&amp;frm=1&amp;source=images&amp;cd=&amp;cad=rja&amp;docid=FwqS85YnzIHeXM&amp;tbnid=Z3Rzzkz-HmZHIM:&amp;ved=0CAUQjRw&amp;url=http://www.artelista.com/obra/3284197747948530-mujermorena.html&amp;ei=NItfUZWBCaWI2gWY-4GoDQ&amp;bvm=bv.44770516,d.b2I&amp;psig=AFQjCNFw_Bj19NWt-I7kfxSN8ualAywyrg&amp;ust=1365302140814754" TargetMode="Externa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hyperlink" Target="http://www.juliopuentes.com/retratos/carolinaampl2.htm" TargetMode="Externa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hyperlink" Target="http://www.google.com.mx/url?sa=i&amp;rct=j&amp;q=&amp;esrc=s&amp;frm=1&amp;source=images&amp;cd=&amp;cad=rja&amp;docid=_tIvIBBzajGqsM&amp;tbnid=Dbpn5jDpaBYzoM:&amp;ved=0CAUQjRw&amp;url=http://lumuz2010.wordpress.com/2010/12/21/acuarela/&amp;ei=94tfUduqM5T22QWqo4GACg&amp;bvm=bv.44770516,d.b2I&amp;psig=AFQjCNEVOn6pZaAiTH9EXaFIVt2p3r9mTQ&amp;ust=1365302627538406" TargetMode="Externa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hyperlink" Target="http://www.google.com.mx/url?sa=i&amp;rct=j&amp;q=&amp;esrc=s&amp;frm=1&amp;source=images&amp;cd=&amp;cad=rja&amp;docid=NhPK6XJjyrdFLM&amp;tbnid=pOCChx7i8L7JOM:&amp;ved=0CAUQjRw&amp;url=http://lascasdelpensamiento.blogspot.com/2011/05/acuarela.html&amp;ei=NYxfUaCQBarV2QWS-oHoCQ&amp;bvm=bv.44770516,d.b2I&amp;psig=AFQjCNEVOn6pZaAiTH9EXaFIVt2p3r9mTQ&amp;ust=1365302627538406" TargetMode="Externa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694428" y="4866880"/>
            <a:ext cx="6735224" cy="720080"/>
          </a:xfrm>
        </p:spPr>
        <p:txBody>
          <a:bodyPr>
            <a:normAutofit fontScale="90000"/>
          </a:bodyPr>
          <a:lstStyle/>
          <a:p>
            <a:pPr algn="r"/>
            <a:r>
              <a:rPr lang="es-ES_tradnl" dirty="0" smtClean="0">
                <a:solidFill>
                  <a:schemeClr val="tx2">
                    <a:lumMod val="10000"/>
                  </a:schemeClr>
                </a:solidFill>
              </a:rPr>
              <a:t>APRECIACIÓN DEL ARTE</a:t>
            </a:r>
            <a:endParaRPr lang="es-ES" dirty="0">
              <a:solidFill>
                <a:schemeClr val="tx2">
                  <a:lumMod val="10000"/>
                </a:schemeClr>
              </a:solidFill>
            </a:endParaRPr>
          </a:p>
        </p:txBody>
      </p:sp>
      <p:sp>
        <p:nvSpPr>
          <p:cNvPr id="5" name="4 Subtítulo"/>
          <p:cNvSpPr>
            <a:spLocks noGrp="1"/>
          </p:cNvSpPr>
          <p:nvPr>
            <p:ph type="subTitle" idx="1"/>
          </p:nvPr>
        </p:nvSpPr>
        <p:spPr>
          <a:xfrm>
            <a:off x="3643306" y="5400866"/>
            <a:ext cx="4714908" cy="528464"/>
          </a:xfrm>
        </p:spPr>
        <p:txBody>
          <a:bodyPr>
            <a:noAutofit/>
          </a:bodyPr>
          <a:lstStyle/>
          <a:p>
            <a:pPr algn="r"/>
            <a:r>
              <a:rPr lang="es-MX" sz="1800" dirty="0" smtClean="0">
                <a:solidFill>
                  <a:schemeClr val="tx2">
                    <a:lumMod val="10000"/>
                  </a:schemeClr>
                </a:solidFill>
              </a:rPr>
              <a:t>Unidad de Aprendizaje</a:t>
            </a:r>
            <a:endParaRPr lang="es-MX" sz="1800" dirty="0">
              <a:solidFill>
                <a:schemeClr val="tx2">
                  <a:lumMod val="10000"/>
                </a:schemeClr>
              </a:solidFill>
            </a:endParaRPr>
          </a:p>
        </p:txBody>
      </p:sp>
      <p:pic>
        <p:nvPicPr>
          <p:cNvPr id="45058" name="Picture 2" descr="http://cdn01.ib.infobae.com/adjuntos/162/imagenes/010/887/0010887642.jpg?0000-00-00-00-00-00"/>
          <p:cNvPicPr>
            <a:picLocks noChangeAspect="1" noChangeArrowheads="1"/>
          </p:cNvPicPr>
          <p:nvPr/>
        </p:nvPicPr>
        <p:blipFill>
          <a:blip r:embed="rId2"/>
          <a:srcRect/>
          <a:stretch>
            <a:fillRect/>
          </a:stretch>
        </p:blipFill>
        <p:spPr bwMode="auto">
          <a:xfrm>
            <a:off x="1000100" y="804872"/>
            <a:ext cx="7334250" cy="4124326"/>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1475656" y="3429000"/>
            <a:ext cx="6120680" cy="2763834"/>
          </a:xfrm>
          <a:prstGeom prst="rect">
            <a:avLst/>
          </a:prstGeom>
        </p:spPr>
        <p:txBody>
          <a:bodyPr wrap="square">
            <a:spAutoFit/>
          </a:bodyPr>
          <a:lstStyle/>
          <a:p>
            <a:pPr>
              <a:spcBef>
                <a:spcPct val="20000"/>
              </a:spcBef>
              <a:buClr>
                <a:schemeClr val="accent1"/>
              </a:buClr>
              <a:buSzPct val="80000"/>
            </a:pPr>
            <a:r>
              <a:rPr lang="es-ES_tradnl" sz="2000" b="1" dirty="0" smtClean="0">
                <a:solidFill>
                  <a:schemeClr val="accent1">
                    <a:lumMod val="75000"/>
                  </a:schemeClr>
                </a:solidFill>
              </a:rPr>
              <a:t>Propósito del Material Didáctico:</a:t>
            </a:r>
          </a:p>
          <a:p>
            <a:pPr>
              <a:spcBef>
                <a:spcPct val="20000"/>
              </a:spcBef>
              <a:buClr>
                <a:schemeClr val="accent1"/>
              </a:buClr>
              <a:buSzPct val="80000"/>
            </a:pPr>
            <a:endParaRPr lang="es-ES_tradnl" sz="2000" b="1" dirty="0" smtClean="0">
              <a:solidFill>
                <a:srgbClr val="FF0000"/>
              </a:solidFill>
            </a:endParaRPr>
          </a:p>
          <a:p>
            <a:pPr>
              <a:spcBef>
                <a:spcPct val="20000"/>
              </a:spcBef>
              <a:buClr>
                <a:schemeClr val="accent1"/>
              </a:buClr>
              <a:buSzPct val="80000"/>
            </a:pPr>
            <a:endParaRPr lang="es-ES_tradnl" b="1" dirty="0" smtClean="0">
              <a:solidFill>
                <a:srgbClr val="FF0000"/>
              </a:solidFill>
            </a:endParaRPr>
          </a:p>
          <a:p>
            <a:r>
              <a:rPr lang="es-MX" dirty="0" smtClean="0">
                <a:solidFill>
                  <a:srgbClr val="000000"/>
                </a:solidFill>
              </a:rPr>
              <a:t>El objetivo del diseño de este material didáctico sólo visión </a:t>
            </a:r>
            <a:r>
              <a:rPr lang="es-MX" dirty="0" err="1" smtClean="0">
                <a:solidFill>
                  <a:srgbClr val="000000"/>
                </a:solidFill>
              </a:rPr>
              <a:t>proyectable</a:t>
            </a:r>
            <a:r>
              <a:rPr lang="es-MX" dirty="0" smtClean="0">
                <a:solidFill>
                  <a:srgbClr val="000000"/>
                </a:solidFill>
              </a:rPr>
              <a:t>, es servir como recurso de apoyo en las clases magistrales para desarrollar en el alumno el dominio de aprendizajes conceptuales (teóricos) de la asignatura o unidad de aprendizaje.</a:t>
            </a:r>
          </a:p>
          <a:p>
            <a:r>
              <a:rPr lang="es-MX" b="1" dirty="0" smtClean="0">
                <a:solidFill>
                  <a:srgbClr val="000000"/>
                </a:solidFill>
              </a:rPr>
              <a:t>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408676" y="4866880"/>
            <a:ext cx="6735224" cy="720080"/>
          </a:xfrm>
        </p:spPr>
        <p:txBody>
          <a:bodyPr>
            <a:normAutofit fontScale="90000"/>
          </a:bodyPr>
          <a:lstStyle/>
          <a:p>
            <a:pPr algn="r"/>
            <a:r>
              <a:rPr lang="es-ES_tradnl" dirty="0" smtClean="0">
                <a:solidFill>
                  <a:schemeClr val="tx2">
                    <a:lumMod val="10000"/>
                  </a:schemeClr>
                </a:solidFill>
              </a:rPr>
              <a:t>APRECIACIÓN DEL ARTE</a:t>
            </a:r>
            <a:endParaRPr lang="es-ES" dirty="0">
              <a:solidFill>
                <a:schemeClr val="tx2">
                  <a:lumMod val="10000"/>
                </a:schemeClr>
              </a:solidFill>
            </a:endParaRPr>
          </a:p>
        </p:txBody>
      </p:sp>
      <p:sp>
        <p:nvSpPr>
          <p:cNvPr id="5" name="4 Subtítulo"/>
          <p:cNvSpPr>
            <a:spLocks noGrp="1"/>
          </p:cNvSpPr>
          <p:nvPr>
            <p:ph type="subTitle" idx="1"/>
          </p:nvPr>
        </p:nvSpPr>
        <p:spPr>
          <a:xfrm>
            <a:off x="3357554" y="5400866"/>
            <a:ext cx="4714908" cy="528464"/>
          </a:xfrm>
        </p:spPr>
        <p:txBody>
          <a:bodyPr>
            <a:noAutofit/>
          </a:bodyPr>
          <a:lstStyle/>
          <a:p>
            <a:pPr algn="r"/>
            <a:r>
              <a:rPr lang="es-MX" sz="1800" dirty="0" smtClean="0">
                <a:solidFill>
                  <a:schemeClr val="tx2">
                    <a:lumMod val="10000"/>
                  </a:schemeClr>
                </a:solidFill>
              </a:rPr>
              <a:t>Unidad de Aprendizaje</a:t>
            </a:r>
            <a:endParaRPr lang="es-MX" sz="1800" dirty="0">
              <a:solidFill>
                <a:schemeClr val="tx2">
                  <a:lumMod val="10000"/>
                </a:schemeClr>
              </a:solidFill>
            </a:endParaRPr>
          </a:p>
        </p:txBody>
      </p:sp>
      <p:pic>
        <p:nvPicPr>
          <p:cNvPr id="7" name="Picture 2" descr="http://cdn01.ib.infobae.com/adjuntos/162/imagenes/010/887/0010887642.jpg?0000-00-00-00-00-00"/>
          <p:cNvPicPr>
            <a:picLocks noChangeAspect="1" noChangeArrowheads="1"/>
          </p:cNvPicPr>
          <p:nvPr/>
        </p:nvPicPr>
        <p:blipFill>
          <a:blip r:embed="rId2"/>
          <a:srcRect/>
          <a:stretch>
            <a:fillRect/>
          </a:stretch>
        </p:blipFill>
        <p:spPr bwMode="auto">
          <a:xfrm>
            <a:off x="714348" y="571480"/>
            <a:ext cx="7334250" cy="4124326"/>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2 Marcador de contenido"/>
          <p:cNvSpPr txBox="1">
            <a:spLocks/>
          </p:cNvSpPr>
          <p:nvPr/>
        </p:nvSpPr>
        <p:spPr>
          <a:xfrm>
            <a:off x="4500562" y="2062558"/>
            <a:ext cx="4286280" cy="2438012"/>
          </a:xfrm>
          <a:prstGeom prst="rect">
            <a:avLst/>
          </a:prstGeom>
        </p:spPr>
        <p:txBody>
          <a:bodyPr vert="horz" tIns="0" rIns="45720" bIns="0" anchor="b">
            <a:noAutofit/>
          </a:bodyPr>
          <a:lstStyle/>
          <a:p>
            <a:pPr marL="653796" marR="0" lvl="0" indent="-571500" defTabSz="914400" rtl="0" eaLnBrk="1" fontAlgn="auto" latinLnBrk="0" hangingPunct="1">
              <a:lnSpc>
                <a:spcPct val="100000"/>
              </a:lnSpc>
              <a:spcBef>
                <a:spcPct val="20000"/>
              </a:spcBef>
              <a:spcAft>
                <a:spcPts val="0"/>
              </a:spcAft>
              <a:buClr>
                <a:schemeClr val="accent1"/>
              </a:buClr>
              <a:buSzPct val="80000"/>
              <a:tabLst/>
              <a:defRPr/>
            </a:pPr>
            <a:r>
              <a:rPr lang="es-ES_tradnl" sz="2400" b="1" dirty="0" smtClean="0">
                <a:solidFill>
                  <a:schemeClr val="accent1">
                    <a:lumMod val="75000"/>
                  </a:schemeClr>
                </a:solidFill>
              </a:rPr>
              <a:t>MÓDULOS</a:t>
            </a:r>
          </a:p>
          <a:p>
            <a:pPr marL="653796" marR="0" lvl="0" indent="-571500" defTabSz="914400" rtl="0" eaLnBrk="1" fontAlgn="auto" latinLnBrk="0" hangingPunct="1">
              <a:lnSpc>
                <a:spcPct val="100000"/>
              </a:lnSpc>
              <a:spcBef>
                <a:spcPct val="20000"/>
              </a:spcBef>
              <a:spcAft>
                <a:spcPts val="0"/>
              </a:spcAft>
              <a:buClr>
                <a:schemeClr val="accent1"/>
              </a:buClr>
              <a:buSzPct val="80000"/>
              <a:tabLst/>
              <a:defRPr/>
            </a:pPr>
            <a:endParaRPr lang="es-ES_tradnl" sz="1600" dirty="0" smtClean="0"/>
          </a:p>
          <a:p>
            <a:pPr marL="653796" marR="0" lvl="0" indent="-571500" defTabSz="914400" rtl="0" eaLnBrk="1" fontAlgn="auto" latinLnBrk="0" hangingPunct="1">
              <a:lnSpc>
                <a:spcPct val="100000"/>
              </a:lnSpc>
              <a:spcBef>
                <a:spcPct val="20000"/>
              </a:spcBef>
              <a:spcAft>
                <a:spcPts val="0"/>
              </a:spcAft>
              <a:buClr>
                <a:schemeClr val="accent1"/>
              </a:buClr>
              <a:buSzPct val="80000"/>
              <a:tabLst/>
              <a:defRPr/>
            </a:pPr>
            <a:r>
              <a:rPr kumimoji="0" lang="es-ES_tradnl" sz="2000" b="1" i="0" u="none" strike="noStrike" kern="1200" cap="none" spc="0" normalizeH="0" baseline="0" noProof="0" dirty="0" smtClean="0">
                <a:ln>
                  <a:noFill/>
                </a:ln>
                <a:solidFill>
                  <a:srgbClr val="000000"/>
                </a:solidFill>
                <a:effectLst/>
                <a:uLnTx/>
                <a:uFillTx/>
                <a:latin typeface="+mn-lt"/>
                <a:ea typeface="+mn-ea"/>
                <a:cs typeface="+mn-cs"/>
              </a:rPr>
              <a:t>I. </a:t>
            </a:r>
            <a:r>
              <a:rPr kumimoji="0" lang="es-ES_tradnl" sz="2000" b="0" i="0" u="none" strike="noStrike" kern="1200" cap="none" spc="0" normalizeH="0" baseline="0" noProof="0" dirty="0" smtClean="0">
                <a:ln>
                  <a:noFill/>
                </a:ln>
                <a:solidFill>
                  <a:srgbClr val="000000"/>
                </a:solidFill>
                <a:effectLst/>
                <a:uLnTx/>
                <a:uFillTx/>
                <a:latin typeface="+mn-lt"/>
                <a:ea typeface="+mn-ea"/>
                <a:cs typeface="+mn-cs"/>
              </a:rPr>
              <a:t>Sensibilidad y entorno. </a:t>
            </a:r>
          </a:p>
          <a:p>
            <a:pPr marL="653796" marR="0" lvl="0" indent="-571500" defTabSz="914400" rtl="0" eaLnBrk="1" fontAlgn="auto" latinLnBrk="0" hangingPunct="1">
              <a:lnSpc>
                <a:spcPct val="100000"/>
              </a:lnSpc>
              <a:spcBef>
                <a:spcPct val="20000"/>
              </a:spcBef>
              <a:spcAft>
                <a:spcPts val="0"/>
              </a:spcAft>
              <a:buClr>
                <a:schemeClr val="accent1"/>
              </a:buClr>
              <a:buSzPct val="80000"/>
              <a:tabLst/>
              <a:defRPr/>
            </a:pPr>
            <a:r>
              <a:rPr kumimoji="0" lang="es-ES_tradnl" sz="2000" b="1" i="0" u="none" strike="noStrike" kern="1200" cap="none" spc="0" normalizeH="0" baseline="0" noProof="0" dirty="0" smtClean="0">
                <a:ln>
                  <a:noFill/>
                </a:ln>
                <a:solidFill>
                  <a:srgbClr val="000000"/>
                </a:solidFill>
                <a:effectLst/>
                <a:uLnTx/>
                <a:uFillTx/>
                <a:latin typeface="+mn-lt"/>
                <a:ea typeface="+mn-ea"/>
                <a:cs typeface="+mn-cs"/>
              </a:rPr>
              <a:t>II. </a:t>
            </a:r>
            <a:r>
              <a:rPr kumimoji="0" lang="es-ES_tradnl" sz="2000" b="0" i="0" u="none" strike="noStrike" kern="1200" cap="none" spc="0" normalizeH="0" baseline="0" noProof="0" dirty="0" smtClean="0">
                <a:ln>
                  <a:noFill/>
                </a:ln>
                <a:solidFill>
                  <a:srgbClr val="000000"/>
                </a:solidFill>
                <a:effectLst/>
                <a:uLnTx/>
                <a:uFillTx/>
                <a:latin typeface="+mn-lt"/>
                <a:ea typeface="+mn-ea"/>
                <a:cs typeface="+mn-cs"/>
              </a:rPr>
              <a:t>Imagen y composición.</a:t>
            </a:r>
          </a:p>
          <a:p>
            <a:pPr marL="653796" marR="0" lvl="0" indent="-571500" defTabSz="914400" rtl="0" eaLnBrk="1" fontAlgn="auto" latinLnBrk="0" hangingPunct="1">
              <a:lnSpc>
                <a:spcPct val="100000"/>
              </a:lnSpc>
              <a:spcBef>
                <a:spcPct val="20000"/>
              </a:spcBef>
              <a:spcAft>
                <a:spcPts val="0"/>
              </a:spcAft>
              <a:buClr>
                <a:schemeClr val="accent1"/>
              </a:buClr>
              <a:buSzPct val="80000"/>
              <a:tabLst/>
              <a:defRPr/>
            </a:pPr>
            <a:r>
              <a:rPr kumimoji="0" lang="es-ES_tradnl" sz="2000" b="1" i="0" u="none" strike="noStrike" kern="1200" cap="none" spc="0" normalizeH="0" baseline="0" noProof="0" dirty="0" smtClean="0">
                <a:ln>
                  <a:noFill/>
                </a:ln>
                <a:solidFill>
                  <a:srgbClr val="000000"/>
                </a:solidFill>
                <a:effectLst/>
                <a:uLnTx/>
                <a:uFillTx/>
                <a:latin typeface="+mn-lt"/>
                <a:ea typeface="+mn-ea"/>
                <a:cs typeface="+mn-cs"/>
              </a:rPr>
              <a:t>III.</a:t>
            </a:r>
            <a:r>
              <a:rPr kumimoji="0" lang="es-ES_tradnl" sz="2000" b="1" i="0" u="none" strike="noStrike" kern="1200" cap="none" spc="0" normalizeH="0" noProof="0" dirty="0" smtClean="0">
                <a:ln>
                  <a:noFill/>
                </a:ln>
                <a:solidFill>
                  <a:srgbClr val="000000"/>
                </a:solidFill>
                <a:effectLst/>
                <a:uLnTx/>
                <a:uFillTx/>
                <a:latin typeface="+mn-lt"/>
                <a:ea typeface="+mn-ea"/>
                <a:cs typeface="+mn-cs"/>
              </a:rPr>
              <a:t> </a:t>
            </a:r>
            <a:r>
              <a:rPr kumimoji="0" lang="es-ES_tradnl" sz="2000" b="0" i="0" u="none" strike="noStrike" kern="1200" cap="none" spc="0" normalizeH="0" baseline="0" noProof="0" dirty="0" smtClean="0">
                <a:ln>
                  <a:noFill/>
                </a:ln>
                <a:solidFill>
                  <a:srgbClr val="000000"/>
                </a:solidFill>
                <a:effectLst/>
                <a:uLnTx/>
                <a:uFillTx/>
                <a:latin typeface="+mn-lt"/>
                <a:ea typeface="+mn-ea"/>
                <a:cs typeface="+mn-cs"/>
              </a:rPr>
              <a:t>Lenguaje y comunicación </a:t>
            </a:r>
            <a:r>
              <a:rPr kumimoji="0" lang="es-ES_tradnl" sz="2000" b="0" i="0" u="none" strike="noStrike" kern="1200" cap="none" spc="0" normalizeH="0" baseline="0" noProof="0" dirty="0" smtClean="0">
                <a:ln>
                  <a:noFill/>
                </a:ln>
                <a:solidFill>
                  <a:srgbClr val="000000"/>
                </a:solidFill>
                <a:effectLst/>
                <a:uLnTx/>
                <a:uFillTx/>
                <a:latin typeface="+mn-lt"/>
                <a:ea typeface="+mn-ea"/>
                <a:cs typeface="+mn-cs"/>
              </a:rPr>
              <a:t>plástica</a:t>
            </a:r>
            <a:r>
              <a:rPr kumimoji="0" lang="es-ES_tradnl" sz="2000" b="0" i="0" u="none" strike="noStrike" kern="1200" cap="none" spc="0" normalizeH="0" baseline="0" noProof="0" dirty="0" smtClean="0">
                <a:ln>
                  <a:noFill/>
                </a:ln>
                <a:solidFill>
                  <a:srgbClr val="000000"/>
                </a:solidFill>
                <a:effectLst/>
                <a:uLnTx/>
                <a:uFillTx/>
                <a:latin typeface="+mn-lt"/>
                <a:ea typeface="+mn-ea"/>
                <a:cs typeface="+mn-cs"/>
              </a:rPr>
              <a:t>.</a:t>
            </a:r>
          </a:p>
          <a:p>
            <a:pPr marL="653796" marR="0" lvl="0" indent="-571500" defTabSz="914400" rtl="0" eaLnBrk="1" fontAlgn="auto" latinLnBrk="0" hangingPunct="1">
              <a:lnSpc>
                <a:spcPct val="100000"/>
              </a:lnSpc>
              <a:spcBef>
                <a:spcPct val="20000"/>
              </a:spcBef>
              <a:spcAft>
                <a:spcPts val="0"/>
              </a:spcAft>
              <a:buClr>
                <a:schemeClr val="accent1"/>
              </a:buClr>
              <a:buSzPct val="80000"/>
              <a:tabLst/>
              <a:defRPr/>
            </a:pPr>
            <a:r>
              <a:rPr kumimoji="0" lang="es-ES_tradnl" sz="2000" b="1" i="0" u="none" strike="noStrike" kern="1200" cap="none" spc="0" normalizeH="0" baseline="0" noProof="0" dirty="0" smtClean="0">
                <a:ln>
                  <a:noFill/>
                </a:ln>
                <a:solidFill>
                  <a:srgbClr val="000000"/>
                </a:solidFill>
                <a:effectLst/>
                <a:uLnTx/>
                <a:uFillTx/>
                <a:latin typeface="+mn-lt"/>
                <a:ea typeface="+mn-ea"/>
                <a:cs typeface="+mn-cs"/>
              </a:rPr>
              <a:t>IV.</a:t>
            </a:r>
            <a:r>
              <a:rPr kumimoji="0" lang="es-ES_tradnl" sz="2000" b="1" i="0" u="none" strike="noStrike" kern="1200" cap="none" spc="0" normalizeH="0" noProof="0" dirty="0" smtClean="0">
                <a:ln>
                  <a:noFill/>
                </a:ln>
                <a:solidFill>
                  <a:srgbClr val="000000"/>
                </a:solidFill>
                <a:effectLst/>
                <a:uLnTx/>
                <a:uFillTx/>
                <a:latin typeface="+mn-lt"/>
                <a:ea typeface="+mn-ea"/>
                <a:cs typeface="+mn-cs"/>
              </a:rPr>
              <a:t> </a:t>
            </a:r>
            <a:r>
              <a:rPr kumimoji="0" lang="es-ES_tradnl" sz="2000" b="0" i="0" u="none" strike="noStrike" kern="1200" cap="none" spc="0" normalizeH="0" baseline="0" noProof="0" dirty="0" smtClean="0">
                <a:ln>
                  <a:noFill/>
                </a:ln>
                <a:solidFill>
                  <a:srgbClr val="000000"/>
                </a:solidFill>
                <a:effectLst/>
                <a:uLnTx/>
                <a:uFillTx/>
                <a:latin typeface="+mn-lt"/>
                <a:ea typeface="+mn-ea"/>
                <a:cs typeface="+mn-cs"/>
              </a:rPr>
              <a:t>Creación Plástica.</a:t>
            </a:r>
            <a:endParaRPr kumimoji="0" lang="es-ES" sz="2000" b="0" i="0" u="none" strike="noStrike" kern="1200" cap="none" spc="0" normalizeH="0" baseline="0" noProof="0" dirty="0">
              <a:ln>
                <a:noFill/>
              </a:ln>
              <a:solidFill>
                <a:srgbClr val="000000"/>
              </a:solidFill>
              <a:effectLst/>
              <a:uLnTx/>
              <a:uFillTx/>
              <a:latin typeface="+mn-lt"/>
              <a:ea typeface="+mn-ea"/>
              <a:cs typeface="+mn-cs"/>
            </a:endParaRPr>
          </a:p>
        </p:txBody>
      </p:sp>
      <p:sp>
        <p:nvSpPr>
          <p:cNvPr id="2" name="1 Título"/>
          <p:cNvSpPr>
            <a:spLocks noGrp="1"/>
          </p:cNvSpPr>
          <p:nvPr>
            <p:ph type="ctrTitle"/>
          </p:nvPr>
        </p:nvSpPr>
        <p:spPr>
          <a:xfrm>
            <a:off x="4071934" y="1492764"/>
            <a:ext cx="4429156" cy="720080"/>
          </a:xfrm>
        </p:spPr>
        <p:txBody>
          <a:bodyPr>
            <a:noAutofit/>
          </a:bodyPr>
          <a:lstStyle/>
          <a:p>
            <a:pPr algn="l"/>
            <a:r>
              <a:rPr lang="es-ES_tradnl" sz="4800" b="1" dirty="0" smtClean="0">
                <a:solidFill>
                  <a:schemeClr val="accent1">
                    <a:lumMod val="75000"/>
                  </a:schemeClr>
                </a:solidFill>
              </a:rPr>
              <a:t>A</a:t>
            </a:r>
            <a:r>
              <a:rPr lang="es-ES_tradnl" sz="3200" dirty="0" smtClean="0">
                <a:solidFill>
                  <a:schemeClr val="accent1">
                    <a:lumMod val="75000"/>
                  </a:schemeClr>
                </a:solidFill>
              </a:rPr>
              <a:t>PRECIACIÓN  DEL  ARTE</a:t>
            </a:r>
            <a:endParaRPr lang="es-ES" sz="3200" dirty="0">
              <a:solidFill>
                <a:schemeClr val="accent1">
                  <a:lumMod val="75000"/>
                </a:schemeClr>
              </a:solidFill>
            </a:endParaRPr>
          </a:p>
        </p:txBody>
      </p:sp>
      <p:cxnSp>
        <p:nvCxnSpPr>
          <p:cNvPr id="7" name="6 Conector recto"/>
          <p:cNvCxnSpPr/>
          <p:nvPr/>
        </p:nvCxnSpPr>
        <p:spPr>
          <a:xfrm>
            <a:off x="928662" y="2135706"/>
            <a:ext cx="7500990" cy="1588"/>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6" name="Picture 2" descr="http://cdn01.ib.infobae.com/adjuntos/162/imagenes/010/887/0010887642.jpg?0000-00-00-00-00-00"/>
          <p:cNvPicPr>
            <a:picLocks noChangeAspect="1" noChangeArrowheads="1"/>
          </p:cNvPicPr>
          <p:nvPr/>
        </p:nvPicPr>
        <p:blipFill>
          <a:blip r:embed="rId2"/>
          <a:srcRect/>
          <a:stretch>
            <a:fillRect/>
          </a:stretch>
        </p:blipFill>
        <p:spPr bwMode="auto">
          <a:xfrm>
            <a:off x="914084" y="2412320"/>
            <a:ext cx="3586478" cy="2016812"/>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643042" y="857232"/>
            <a:ext cx="6879240" cy="720080"/>
          </a:xfrm>
        </p:spPr>
        <p:txBody>
          <a:bodyPr>
            <a:normAutofit/>
          </a:bodyPr>
          <a:lstStyle/>
          <a:p>
            <a:pPr algn="r"/>
            <a:r>
              <a:rPr lang="es-ES_tradnl" sz="3600" dirty="0" smtClean="0">
                <a:solidFill>
                  <a:schemeClr val="accent1">
                    <a:lumMod val="75000"/>
                  </a:schemeClr>
                </a:solidFill>
              </a:rPr>
              <a:t>APRECIACIÓN  DEL  ARTE</a:t>
            </a:r>
            <a:endParaRPr lang="es-ES" sz="3600" dirty="0">
              <a:solidFill>
                <a:schemeClr val="accent1">
                  <a:lumMod val="75000"/>
                </a:schemeClr>
              </a:solidFill>
            </a:endParaRPr>
          </a:p>
        </p:txBody>
      </p:sp>
      <p:sp>
        <p:nvSpPr>
          <p:cNvPr id="5" name="4 Rectángulo"/>
          <p:cNvSpPr/>
          <p:nvPr/>
        </p:nvSpPr>
        <p:spPr>
          <a:xfrm>
            <a:off x="642910" y="4857760"/>
            <a:ext cx="8072494" cy="1754326"/>
          </a:xfrm>
          <a:prstGeom prst="rect">
            <a:avLst/>
          </a:prstGeom>
        </p:spPr>
        <p:txBody>
          <a:bodyPr wrap="square">
            <a:spAutoFit/>
          </a:bodyPr>
          <a:lstStyle/>
          <a:p>
            <a:r>
              <a:rPr lang="es-MX" b="1" dirty="0" smtClean="0">
                <a:solidFill>
                  <a:schemeClr val="accent1">
                    <a:lumMod val="75000"/>
                  </a:schemeClr>
                </a:solidFill>
              </a:rPr>
              <a:t>Propósito del Módulo IV.</a:t>
            </a:r>
          </a:p>
          <a:p>
            <a:pPr algn="just"/>
            <a:r>
              <a:rPr lang="es-MX" dirty="0" smtClean="0"/>
              <a:t>Interpreta y emite mensajes pertinentes en distintos contextos empleando alguna técnica de expresión gráfica para concebir el Arte como medio de expresión y manifestación de la belleza.</a:t>
            </a:r>
          </a:p>
          <a:p>
            <a:endParaRPr lang="es-MX" b="1" dirty="0" smtClean="0">
              <a:solidFill>
                <a:schemeClr val="accent1">
                  <a:lumMod val="75000"/>
                </a:schemeClr>
              </a:solidFill>
            </a:endParaRPr>
          </a:p>
          <a:p>
            <a:endParaRPr lang="es-MX" dirty="0" smtClean="0">
              <a:solidFill>
                <a:srgbClr val="000000"/>
              </a:solidFill>
            </a:endParaRPr>
          </a:p>
        </p:txBody>
      </p:sp>
      <p:cxnSp>
        <p:nvCxnSpPr>
          <p:cNvPr id="7" name="6 Conector recto"/>
          <p:cNvCxnSpPr/>
          <p:nvPr/>
        </p:nvCxnSpPr>
        <p:spPr>
          <a:xfrm>
            <a:off x="642910" y="1428736"/>
            <a:ext cx="8001056" cy="1588"/>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8" name="7 Rectángulo"/>
          <p:cNvSpPr/>
          <p:nvPr/>
        </p:nvSpPr>
        <p:spPr>
          <a:xfrm>
            <a:off x="3214678" y="2095678"/>
            <a:ext cx="6357982" cy="1261884"/>
          </a:xfrm>
          <a:prstGeom prst="rect">
            <a:avLst/>
          </a:prstGeom>
        </p:spPr>
        <p:txBody>
          <a:bodyPr wrap="square">
            <a:spAutoFit/>
          </a:bodyPr>
          <a:lstStyle/>
          <a:p>
            <a:pPr algn="ctr"/>
            <a:r>
              <a:rPr lang="es-MX" sz="2400" b="1" dirty="0" smtClean="0">
                <a:solidFill>
                  <a:schemeClr val="accent1">
                    <a:lumMod val="75000"/>
                  </a:schemeClr>
                </a:solidFill>
              </a:rPr>
              <a:t>Módulo IV. Creación Plástica</a:t>
            </a:r>
          </a:p>
          <a:p>
            <a:endParaRPr lang="es-MX" sz="1600" dirty="0" smtClean="0"/>
          </a:p>
          <a:p>
            <a:r>
              <a:rPr lang="es-MX" b="1" dirty="0" smtClean="0">
                <a:solidFill>
                  <a:srgbClr val="000000"/>
                </a:solidFill>
              </a:rPr>
              <a:t>Tema 1. </a:t>
            </a:r>
            <a:r>
              <a:rPr lang="es-MX" dirty="0" smtClean="0">
                <a:solidFill>
                  <a:srgbClr val="000000"/>
                </a:solidFill>
              </a:rPr>
              <a:t>Artistas Plásticos Contemporáneos de México.</a:t>
            </a:r>
          </a:p>
          <a:p>
            <a:r>
              <a:rPr lang="es-MX" b="1" dirty="0" smtClean="0">
                <a:solidFill>
                  <a:srgbClr val="000000"/>
                </a:solidFill>
              </a:rPr>
              <a:t>Tema 2</a:t>
            </a:r>
            <a:r>
              <a:rPr lang="es-MX" dirty="0" smtClean="0">
                <a:solidFill>
                  <a:srgbClr val="000000"/>
                </a:solidFill>
              </a:rPr>
              <a:t>. Introducción a las Técnicas de Expresión Grafica.</a:t>
            </a:r>
          </a:p>
        </p:txBody>
      </p:sp>
      <p:pic>
        <p:nvPicPr>
          <p:cNvPr id="10" name="Picture 2" descr="http://cdn01.ib.infobae.com/adjuntos/162/imagenes/010/887/0010887642.jpg?0000-00-00-00-00-00"/>
          <p:cNvPicPr>
            <a:picLocks noChangeAspect="1" noChangeArrowheads="1"/>
          </p:cNvPicPr>
          <p:nvPr/>
        </p:nvPicPr>
        <p:blipFill>
          <a:blip r:embed="rId2"/>
          <a:srcRect b="76389"/>
          <a:stretch>
            <a:fillRect/>
          </a:stretch>
        </p:blipFill>
        <p:spPr bwMode="auto">
          <a:xfrm>
            <a:off x="-2701" y="3643314"/>
            <a:ext cx="9146701" cy="1214446"/>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1268760"/>
            <a:ext cx="7416824" cy="1143000"/>
          </a:xfrm>
        </p:spPr>
        <p:txBody>
          <a:bodyPr>
            <a:normAutofit/>
          </a:bodyPr>
          <a:lstStyle/>
          <a:p>
            <a:r>
              <a:rPr lang="es-ES_tradnl" sz="3200" b="1" dirty="0" smtClean="0">
                <a:solidFill>
                  <a:schemeClr val="accent1">
                    <a:lumMod val="75000"/>
                  </a:schemeClr>
                </a:solidFill>
              </a:rPr>
              <a:t>Módulo IV. Creación Plástica</a:t>
            </a:r>
            <a:endParaRPr lang="es-ES" sz="3200" b="1" dirty="0">
              <a:solidFill>
                <a:schemeClr val="accent1">
                  <a:lumMod val="75000"/>
                </a:schemeClr>
              </a:solidFill>
            </a:endParaRPr>
          </a:p>
        </p:txBody>
      </p:sp>
      <p:sp>
        <p:nvSpPr>
          <p:cNvPr id="3" name="2 Marcador de contenido"/>
          <p:cNvSpPr>
            <a:spLocks noGrp="1"/>
          </p:cNvSpPr>
          <p:nvPr>
            <p:ph idx="1"/>
          </p:nvPr>
        </p:nvSpPr>
        <p:spPr>
          <a:xfrm>
            <a:off x="1071538" y="3214686"/>
            <a:ext cx="7358114" cy="785818"/>
          </a:xfrm>
        </p:spPr>
        <p:txBody>
          <a:bodyPr>
            <a:normAutofit/>
          </a:bodyPr>
          <a:lstStyle/>
          <a:p>
            <a:pPr marL="596646" indent="-514350" algn="ctr">
              <a:buNone/>
            </a:pPr>
            <a:r>
              <a:rPr lang="es-ES_tradnl" sz="2400" b="1" dirty="0" smtClean="0">
                <a:solidFill>
                  <a:srgbClr val="000000"/>
                </a:solidFill>
              </a:rPr>
              <a:t>Tema 1</a:t>
            </a:r>
            <a:r>
              <a:rPr lang="es-ES_tradnl" sz="2400" dirty="0" smtClean="0">
                <a:solidFill>
                  <a:srgbClr val="000000"/>
                </a:solidFill>
              </a:rPr>
              <a:t>. Artistas Plásticos Contemporáneos de México</a:t>
            </a:r>
          </a:p>
        </p:txBody>
      </p:sp>
      <p:cxnSp>
        <p:nvCxnSpPr>
          <p:cNvPr id="6" name="5 Conector recto"/>
          <p:cNvCxnSpPr/>
          <p:nvPr/>
        </p:nvCxnSpPr>
        <p:spPr>
          <a:xfrm>
            <a:off x="642910" y="2071678"/>
            <a:ext cx="8001056" cy="1588"/>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7" name="Picture 2" descr="http://cdn01.ib.infobae.com/adjuntos/162/imagenes/010/887/0010887642.jpg?0000-00-00-00-00-00"/>
          <p:cNvPicPr>
            <a:picLocks noChangeAspect="1" noChangeArrowheads="1"/>
          </p:cNvPicPr>
          <p:nvPr/>
        </p:nvPicPr>
        <p:blipFill>
          <a:blip r:embed="rId2"/>
          <a:srcRect b="58333"/>
          <a:stretch>
            <a:fillRect/>
          </a:stretch>
        </p:blipFill>
        <p:spPr bwMode="auto">
          <a:xfrm>
            <a:off x="-2702" y="3714753"/>
            <a:ext cx="9146701" cy="2143139"/>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4 Conector recto"/>
          <p:cNvCxnSpPr/>
          <p:nvPr/>
        </p:nvCxnSpPr>
        <p:spPr>
          <a:xfrm>
            <a:off x="1000100" y="1214422"/>
            <a:ext cx="7786742" cy="1588"/>
          </a:xfrm>
          <a:prstGeom prst="line">
            <a:avLst/>
          </a:prstGeom>
        </p:spPr>
        <p:style>
          <a:lnRef idx="1">
            <a:schemeClr val="accent1"/>
          </a:lnRef>
          <a:fillRef idx="0">
            <a:schemeClr val="accent1"/>
          </a:fillRef>
          <a:effectRef idx="0">
            <a:schemeClr val="accent1"/>
          </a:effectRef>
          <a:fontRef idx="minor">
            <a:schemeClr val="tx1"/>
          </a:fontRef>
        </p:style>
      </p:cxnSp>
      <p:sp>
        <p:nvSpPr>
          <p:cNvPr id="7" name="6 CuadroTexto"/>
          <p:cNvSpPr txBox="1"/>
          <p:nvPr/>
        </p:nvSpPr>
        <p:spPr>
          <a:xfrm>
            <a:off x="857224" y="1428736"/>
            <a:ext cx="8001056" cy="4812462"/>
          </a:xfrm>
          <a:prstGeom prst="rect">
            <a:avLst/>
          </a:prstGeom>
          <a:noFill/>
        </p:spPr>
        <p:txBody>
          <a:bodyPr wrap="square" lIns="36000" tIns="36000" rIns="36000" bIns="36000" rtlCol="0">
            <a:spAutoFit/>
          </a:bodyPr>
          <a:lstStyle/>
          <a:p>
            <a:r>
              <a:rPr lang="es-ES_tradnl" sz="3200" b="1" dirty="0" smtClean="0">
                <a:solidFill>
                  <a:schemeClr val="accent1">
                    <a:lumMod val="75000"/>
                  </a:schemeClr>
                </a:solidFill>
              </a:rPr>
              <a:t>Arte contemporáneo</a:t>
            </a:r>
          </a:p>
          <a:p>
            <a:pPr algn="just"/>
            <a:endParaRPr lang="es-MX" sz="2000" dirty="0" smtClean="0"/>
          </a:p>
          <a:p>
            <a:pPr algn="just"/>
            <a:r>
              <a:rPr lang="es-MX" sz="2000" dirty="0" smtClean="0"/>
              <a:t>El</a:t>
            </a:r>
            <a:r>
              <a:rPr lang="es-MX" sz="2000" dirty="0" smtClean="0"/>
              <a:t> </a:t>
            </a:r>
            <a:r>
              <a:rPr lang="es-MX" sz="2000" b="1" dirty="0" smtClean="0"/>
              <a:t>arte contemporáneo</a:t>
            </a:r>
            <a:r>
              <a:rPr lang="es-MX" sz="2000" dirty="0" smtClean="0"/>
              <a:t>, en sentido literal, es el que se ha producido en nuestra época: el </a:t>
            </a:r>
            <a:r>
              <a:rPr lang="es-MX" sz="2000" b="1" dirty="0" smtClean="0"/>
              <a:t>arte actual</a:t>
            </a:r>
            <a:r>
              <a:rPr lang="es-MX" sz="2000" dirty="0" smtClean="0"/>
              <a:t>. No obstante, el hecho de que la fijación del concepto se hizo históricamente en un determinado momento, el paso del tiempo le hace alejarse cada vez más en el pasado del espectador contemporáneo</a:t>
            </a:r>
            <a:r>
              <a:rPr lang="es-MX" sz="2000" dirty="0" smtClean="0"/>
              <a:t>.</a:t>
            </a:r>
          </a:p>
          <a:p>
            <a:pPr algn="just"/>
            <a:endParaRPr lang="es-MX" sz="2000" dirty="0" smtClean="0"/>
          </a:p>
          <a:p>
            <a:pPr algn="just"/>
            <a:r>
              <a:rPr lang="es-MX" sz="2000" dirty="0" smtClean="0"/>
              <a:t>El concepto de la contemporaneidad aplicado al arte puede ubicarse cronológicamente con distintos criterios:</a:t>
            </a:r>
          </a:p>
          <a:p>
            <a:pPr algn="just"/>
            <a:r>
              <a:rPr lang="es-MX" sz="2000" dirty="0" smtClean="0"/>
              <a:t>Con un criterio extenso, incluye el arte de toda la Edad Contemporánea (que comienza a finales del siglo XVIII</a:t>
            </a:r>
            <a:r>
              <a:rPr lang="es-MX" sz="2000" dirty="0" smtClean="0"/>
              <a:t>).</a:t>
            </a:r>
            <a:endParaRPr lang="es-MX" sz="2000" dirty="0" smtClean="0"/>
          </a:p>
          <a:p>
            <a:endParaRPr lang="es-MX" sz="2400" dirty="0" smtClean="0"/>
          </a:p>
          <a:p>
            <a:endParaRPr lang="es-ES_tradnl" sz="3200" dirty="0" smtClean="0">
              <a:solidFill>
                <a:srgbClr val="983E00"/>
              </a:solidFill>
            </a:endParaRPr>
          </a:p>
        </p:txBody>
      </p:sp>
      <p:sp>
        <p:nvSpPr>
          <p:cNvPr id="8" name="2 Marcador de contenido"/>
          <p:cNvSpPr txBox="1">
            <a:spLocks/>
          </p:cNvSpPr>
          <p:nvPr/>
        </p:nvSpPr>
        <p:spPr>
          <a:xfrm>
            <a:off x="3428992" y="836712"/>
            <a:ext cx="5400728" cy="432048"/>
          </a:xfrm>
          <a:prstGeom prst="rect">
            <a:avLst/>
          </a:prstGeom>
        </p:spPr>
        <p:txBody>
          <a:bodyPr vert="horz" lIns="91440" tIns="45720" rIns="91440" bIns="45720" rtlCol="0">
            <a:normAutofit/>
          </a:bodyPr>
          <a:lstStyle/>
          <a:p>
            <a:pPr marL="596646" marR="0" lvl="0" indent="-51435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Tema 1. Artistas Plásticos Contemporáneos de México.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4 Conector recto"/>
          <p:cNvCxnSpPr/>
          <p:nvPr/>
        </p:nvCxnSpPr>
        <p:spPr>
          <a:xfrm>
            <a:off x="1000100" y="1214422"/>
            <a:ext cx="7786742" cy="1588"/>
          </a:xfrm>
          <a:prstGeom prst="line">
            <a:avLst/>
          </a:prstGeom>
        </p:spPr>
        <p:style>
          <a:lnRef idx="1">
            <a:schemeClr val="accent1"/>
          </a:lnRef>
          <a:fillRef idx="0">
            <a:schemeClr val="accent1"/>
          </a:fillRef>
          <a:effectRef idx="0">
            <a:schemeClr val="accent1"/>
          </a:effectRef>
          <a:fontRef idx="minor">
            <a:schemeClr val="tx1"/>
          </a:fontRef>
        </p:style>
      </p:cxnSp>
      <p:sp>
        <p:nvSpPr>
          <p:cNvPr id="7" name="6 CuadroTexto"/>
          <p:cNvSpPr txBox="1"/>
          <p:nvPr/>
        </p:nvSpPr>
        <p:spPr>
          <a:xfrm>
            <a:off x="971600" y="1428736"/>
            <a:ext cx="7886680" cy="3919910"/>
          </a:xfrm>
          <a:prstGeom prst="rect">
            <a:avLst/>
          </a:prstGeom>
          <a:noFill/>
        </p:spPr>
        <p:txBody>
          <a:bodyPr wrap="square" lIns="36000" tIns="36000" rIns="36000" bIns="36000" rtlCol="0">
            <a:spAutoFit/>
          </a:bodyPr>
          <a:lstStyle/>
          <a:p>
            <a:r>
              <a:rPr lang="es-ES_tradnl" sz="3200" b="1" dirty="0" smtClean="0">
                <a:solidFill>
                  <a:schemeClr val="accent1">
                    <a:lumMod val="75000"/>
                  </a:schemeClr>
                </a:solidFill>
              </a:rPr>
              <a:t>Arte contemporáneo</a:t>
            </a:r>
          </a:p>
          <a:p>
            <a:pPr algn="just"/>
            <a:r>
              <a:rPr lang="es-MX" sz="2000" dirty="0" smtClean="0"/>
              <a:t>Con criterios sucesivamente cada vez más limitados, incluye únicamente</a:t>
            </a:r>
            <a:r>
              <a:rPr lang="es-MX" sz="2000" dirty="0" smtClean="0"/>
              <a:t>:</a:t>
            </a:r>
          </a:p>
          <a:p>
            <a:pPr algn="just"/>
            <a:endParaRPr lang="es-MX" sz="2000" dirty="0" smtClean="0"/>
          </a:p>
          <a:p>
            <a:pPr algn="just">
              <a:buFont typeface="Arial" pitchFamily="34" charset="0"/>
              <a:buChar char="•"/>
            </a:pPr>
            <a:r>
              <a:rPr lang="es-MX" sz="2000" dirty="0" smtClean="0"/>
              <a:t> </a:t>
            </a:r>
            <a:r>
              <a:rPr lang="es-MX" dirty="0" smtClean="0"/>
              <a:t>El arte del siglo XX (caracterizado por las vanguardias artísticas).</a:t>
            </a:r>
          </a:p>
          <a:p>
            <a:pPr algn="just">
              <a:buFont typeface="Arial" pitchFamily="34" charset="0"/>
              <a:buChar char="•"/>
            </a:pPr>
            <a:r>
              <a:rPr lang="es-MX" dirty="0" smtClean="0"/>
              <a:t> El arte del mundo actual, que en el momento que se definió como término historiográfico </a:t>
            </a:r>
            <a:r>
              <a:rPr lang="es-MX" dirty="0" smtClean="0"/>
              <a:t>era </a:t>
            </a:r>
            <a:r>
              <a:rPr lang="es-MX" dirty="0" smtClean="0"/>
              <a:t>el posterior a la Segunda Guerra Mundial -1945- (la mayor parte de los museos de arte suelen denominar "arte contemporáneo </a:t>
            </a:r>
            <a:r>
              <a:rPr lang="es-MX" i="1" dirty="0" smtClean="0"/>
              <a:t>a las colecciones de ese período).</a:t>
            </a:r>
            <a:endParaRPr lang="es-MX" dirty="0" smtClean="0"/>
          </a:p>
          <a:p>
            <a:pPr algn="just">
              <a:buFont typeface="Arial" pitchFamily="34" charset="0"/>
              <a:buChar char="•"/>
            </a:pPr>
            <a:r>
              <a:rPr lang="es-MX" dirty="0" smtClean="0"/>
              <a:t> El arte surgido en la historia inmediata del más cercano presente, tomando como hito histórico, por ejemplo, la caída del muro de Berlín (1989) o el atentado de las Torres Gemelas de Nueva York (2001).</a:t>
            </a:r>
          </a:p>
          <a:p>
            <a:endParaRPr lang="es-ES_tradnl" sz="3200" dirty="0" smtClean="0">
              <a:solidFill>
                <a:srgbClr val="983E00"/>
              </a:solidFill>
            </a:endParaRPr>
          </a:p>
        </p:txBody>
      </p:sp>
      <p:sp>
        <p:nvSpPr>
          <p:cNvPr id="8" name="2 Marcador de contenido"/>
          <p:cNvSpPr txBox="1">
            <a:spLocks/>
          </p:cNvSpPr>
          <p:nvPr/>
        </p:nvSpPr>
        <p:spPr>
          <a:xfrm>
            <a:off x="3428992" y="836712"/>
            <a:ext cx="5400728" cy="432048"/>
          </a:xfrm>
          <a:prstGeom prst="rect">
            <a:avLst/>
          </a:prstGeom>
        </p:spPr>
        <p:txBody>
          <a:bodyPr vert="horz" lIns="91440" tIns="45720" rIns="91440" bIns="45720" rtlCol="0">
            <a:normAutofit/>
          </a:bodyPr>
          <a:lstStyle/>
          <a:p>
            <a:pPr marL="596646" marR="0" lvl="0" indent="-51435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Tema 1. Artistas Plásticos Contemporáneos de México.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4 Conector recto"/>
          <p:cNvCxnSpPr/>
          <p:nvPr/>
        </p:nvCxnSpPr>
        <p:spPr>
          <a:xfrm>
            <a:off x="1000100" y="1214422"/>
            <a:ext cx="7786742" cy="1588"/>
          </a:xfrm>
          <a:prstGeom prst="line">
            <a:avLst/>
          </a:prstGeom>
        </p:spPr>
        <p:style>
          <a:lnRef idx="1">
            <a:schemeClr val="accent1"/>
          </a:lnRef>
          <a:fillRef idx="0">
            <a:schemeClr val="accent1"/>
          </a:fillRef>
          <a:effectRef idx="0">
            <a:schemeClr val="accent1"/>
          </a:effectRef>
          <a:fontRef idx="minor">
            <a:schemeClr val="tx1"/>
          </a:fontRef>
        </p:style>
      </p:cxnSp>
      <p:sp>
        <p:nvSpPr>
          <p:cNvPr id="7" name="6 CuadroTexto"/>
          <p:cNvSpPr txBox="1"/>
          <p:nvPr/>
        </p:nvSpPr>
        <p:spPr>
          <a:xfrm>
            <a:off x="971600" y="1428736"/>
            <a:ext cx="7886680" cy="4812462"/>
          </a:xfrm>
          <a:prstGeom prst="rect">
            <a:avLst/>
          </a:prstGeom>
          <a:noFill/>
        </p:spPr>
        <p:txBody>
          <a:bodyPr wrap="square" lIns="36000" tIns="36000" rIns="36000" bIns="36000" rtlCol="0">
            <a:spAutoFit/>
          </a:bodyPr>
          <a:lstStyle/>
          <a:p>
            <a:r>
              <a:rPr lang="es-ES_tradnl" sz="3200" b="1" dirty="0" smtClean="0">
                <a:solidFill>
                  <a:schemeClr val="accent1">
                    <a:lumMod val="75000"/>
                  </a:schemeClr>
                </a:solidFill>
              </a:rPr>
              <a:t>Arte contemporáneo</a:t>
            </a:r>
          </a:p>
          <a:p>
            <a:pPr algn="just"/>
            <a:endParaRPr lang="es-ES_tradnl" sz="2800" b="1" dirty="0" smtClean="0">
              <a:solidFill>
                <a:schemeClr val="accent1">
                  <a:lumMod val="75000"/>
                </a:schemeClr>
              </a:solidFill>
            </a:endParaRPr>
          </a:p>
          <a:p>
            <a:pPr algn="just"/>
            <a:r>
              <a:rPr lang="es-ES_tradnl" sz="2800" b="1" dirty="0" smtClean="0">
                <a:solidFill>
                  <a:schemeClr val="accent1">
                    <a:lumMod val="75000"/>
                  </a:schemeClr>
                </a:solidFill>
              </a:rPr>
              <a:t>Zona </a:t>
            </a:r>
            <a:r>
              <a:rPr lang="es-ES_tradnl" sz="2800" b="1" dirty="0" smtClean="0">
                <a:solidFill>
                  <a:schemeClr val="accent1">
                    <a:lumMod val="75000"/>
                  </a:schemeClr>
                </a:solidFill>
              </a:rPr>
              <a:t>Maco</a:t>
            </a:r>
          </a:p>
          <a:p>
            <a:pPr algn="just"/>
            <a:r>
              <a:rPr lang="es-MX" sz="2000" dirty="0" smtClean="0"/>
              <a:t>Es </a:t>
            </a:r>
            <a:r>
              <a:rPr lang="es-MX" sz="2000" dirty="0" smtClean="0"/>
              <a:t>un espacio donde se reúnen todos los actores del arte, artistas, galeristas, coleccionistas y los que tienen proyectos académicos. Se trata de un espacio muy completo, indispensable e importante para el desarrollo de las artes plásticas en México”</a:t>
            </a:r>
          </a:p>
          <a:p>
            <a:pPr algn="just"/>
            <a:endParaRPr lang="es-MX" sz="2000" dirty="0" smtClean="0"/>
          </a:p>
          <a:p>
            <a:pPr algn="just"/>
            <a:r>
              <a:rPr lang="es-MX" sz="2000" dirty="0" smtClean="0"/>
              <a:t>Ciudad de México</a:t>
            </a:r>
          </a:p>
          <a:p>
            <a:pPr algn="just"/>
            <a:r>
              <a:rPr lang="es-MX" sz="2000" dirty="0" smtClean="0"/>
              <a:t>Centro Banamex</a:t>
            </a:r>
          </a:p>
          <a:p>
            <a:endParaRPr lang="es-MX" sz="2400" dirty="0" smtClean="0">
              <a:solidFill>
                <a:srgbClr val="983E00"/>
              </a:solidFill>
            </a:endParaRPr>
          </a:p>
          <a:p>
            <a:r>
              <a:rPr lang="es-MX" sz="2400" dirty="0" smtClean="0">
                <a:solidFill>
                  <a:srgbClr val="983E00"/>
                </a:solidFill>
                <a:hlinkClick r:id="rId3"/>
              </a:rPr>
              <a:t>www.zonamaco.com</a:t>
            </a:r>
            <a:endParaRPr lang="es-MX" sz="2400" dirty="0" smtClean="0">
              <a:solidFill>
                <a:srgbClr val="983E00"/>
              </a:solidFill>
            </a:endParaRPr>
          </a:p>
          <a:p>
            <a:endParaRPr lang="es-ES_tradnl" sz="3200" dirty="0" smtClean="0">
              <a:solidFill>
                <a:srgbClr val="983E00"/>
              </a:solidFill>
            </a:endParaRPr>
          </a:p>
        </p:txBody>
      </p:sp>
      <p:sp>
        <p:nvSpPr>
          <p:cNvPr id="8" name="2 Marcador de contenido"/>
          <p:cNvSpPr txBox="1">
            <a:spLocks/>
          </p:cNvSpPr>
          <p:nvPr/>
        </p:nvSpPr>
        <p:spPr>
          <a:xfrm>
            <a:off x="3428992" y="836712"/>
            <a:ext cx="5400728" cy="432048"/>
          </a:xfrm>
          <a:prstGeom prst="rect">
            <a:avLst/>
          </a:prstGeom>
        </p:spPr>
        <p:txBody>
          <a:bodyPr vert="horz" lIns="91440" tIns="45720" rIns="91440" bIns="45720" rtlCol="0">
            <a:normAutofit/>
          </a:bodyPr>
          <a:lstStyle/>
          <a:p>
            <a:pPr marL="596646" marR="0" lvl="0" indent="-51435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Tema 1. Artistas Plásticos Contemporáneos de México. </a:t>
            </a:r>
          </a:p>
        </p:txBody>
      </p:sp>
      <p:pic>
        <p:nvPicPr>
          <p:cNvPr id="1026" name="Picture 2"/>
          <p:cNvPicPr>
            <a:picLocks noChangeAspect="1" noChangeArrowheads="1"/>
          </p:cNvPicPr>
          <p:nvPr/>
        </p:nvPicPr>
        <p:blipFill>
          <a:blip r:embed="rId4" cstate="print"/>
          <a:srcRect/>
          <a:stretch>
            <a:fillRect/>
          </a:stretch>
        </p:blipFill>
        <p:spPr bwMode="auto">
          <a:xfrm>
            <a:off x="4214810" y="4143380"/>
            <a:ext cx="3886189" cy="242886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57224" y="4500570"/>
            <a:ext cx="7772400" cy="1470025"/>
          </a:xfrm>
        </p:spPr>
        <p:txBody>
          <a:bodyPr/>
          <a:lstStyle/>
          <a:p>
            <a:r>
              <a:rPr lang="es-MX" dirty="0" smtClean="0"/>
              <a:t>Diego Rivera</a:t>
            </a:r>
            <a:endParaRPr lang="es-MX" dirty="0"/>
          </a:p>
        </p:txBody>
      </p:sp>
      <p:sp>
        <p:nvSpPr>
          <p:cNvPr id="3" name="2 Subtítulo"/>
          <p:cNvSpPr>
            <a:spLocks noGrp="1"/>
          </p:cNvSpPr>
          <p:nvPr>
            <p:ph type="subTitle" idx="1"/>
          </p:nvPr>
        </p:nvSpPr>
        <p:spPr>
          <a:xfrm>
            <a:off x="1371600" y="5643578"/>
            <a:ext cx="6400800" cy="1752600"/>
          </a:xfrm>
        </p:spPr>
        <p:txBody>
          <a:bodyPr/>
          <a:lstStyle/>
          <a:p>
            <a:r>
              <a:rPr lang="es-MX" dirty="0"/>
              <a:t>M</a:t>
            </a:r>
            <a:r>
              <a:rPr lang="es-MX" dirty="0" smtClean="0"/>
              <a:t>uralista</a:t>
            </a:r>
            <a:endParaRPr lang="es-MX" dirty="0"/>
          </a:p>
        </p:txBody>
      </p:sp>
      <p:pic>
        <p:nvPicPr>
          <p:cNvPr id="4" name="3 Marcador de contenido" descr="diego.jpg"/>
          <p:cNvPicPr>
            <a:picLocks noChangeAspect="1"/>
          </p:cNvPicPr>
          <p:nvPr/>
        </p:nvPicPr>
        <p:blipFill>
          <a:blip r:embed="rId2"/>
          <a:stretch>
            <a:fillRect/>
          </a:stretch>
        </p:blipFill>
        <p:spPr>
          <a:xfrm>
            <a:off x="2500298" y="428604"/>
            <a:ext cx="4394139" cy="4525963"/>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4 Conector recto"/>
          <p:cNvCxnSpPr/>
          <p:nvPr/>
        </p:nvCxnSpPr>
        <p:spPr>
          <a:xfrm>
            <a:off x="1000100" y="1214422"/>
            <a:ext cx="7786742" cy="1588"/>
          </a:xfrm>
          <a:prstGeom prst="line">
            <a:avLst/>
          </a:prstGeom>
        </p:spPr>
        <p:style>
          <a:lnRef idx="1">
            <a:schemeClr val="accent1"/>
          </a:lnRef>
          <a:fillRef idx="0">
            <a:schemeClr val="accent1"/>
          </a:fillRef>
          <a:effectRef idx="0">
            <a:schemeClr val="accent1"/>
          </a:effectRef>
          <a:fontRef idx="minor">
            <a:schemeClr val="tx1"/>
          </a:fontRef>
        </p:style>
      </p:cxnSp>
      <p:sp>
        <p:nvSpPr>
          <p:cNvPr id="7" name="6 CuadroTexto"/>
          <p:cNvSpPr txBox="1"/>
          <p:nvPr/>
        </p:nvSpPr>
        <p:spPr>
          <a:xfrm>
            <a:off x="971600" y="1428736"/>
            <a:ext cx="7886680" cy="6228234"/>
          </a:xfrm>
          <a:prstGeom prst="rect">
            <a:avLst/>
          </a:prstGeom>
          <a:noFill/>
        </p:spPr>
        <p:txBody>
          <a:bodyPr wrap="square" lIns="36000" tIns="36000" rIns="36000" bIns="36000" rtlCol="0">
            <a:spAutoFit/>
          </a:bodyPr>
          <a:lstStyle/>
          <a:p>
            <a:r>
              <a:rPr lang="es-ES_tradnl" sz="3200" b="1" dirty="0" smtClean="0">
                <a:solidFill>
                  <a:schemeClr val="accent1">
                    <a:lumMod val="75000"/>
                  </a:schemeClr>
                </a:solidFill>
              </a:rPr>
              <a:t>Diego Rivera</a:t>
            </a:r>
          </a:p>
          <a:p>
            <a:pPr algn="just"/>
            <a:r>
              <a:rPr lang="es-MX" dirty="0" smtClean="0"/>
              <a:t>Diego María de la Concepción Juan Nepomuceno Estanislao de la Rivera y Barrientos Acosta y Rodríguez es, aunque cueste creerlo, una sola persona: Diego Rivera, el gran muralista mexicano</a:t>
            </a:r>
            <a:r>
              <a:rPr lang="es-MX" dirty="0" smtClean="0"/>
              <a:t>.</a:t>
            </a:r>
          </a:p>
          <a:p>
            <a:pPr algn="just"/>
            <a:endParaRPr lang="es-MX" dirty="0" smtClean="0"/>
          </a:p>
          <a:p>
            <a:pPr algn="just"/>
            <a:r>
              <a:rPr lang="es-MX" dirty="0" smtClean="0"/>
              <a:t>Nacido en </a:t>
            </a:r>
            <a:r>
              <a:rPr lang="es-MX" dirty="0" smtClean="0"/>
              <a:t>Guanajuato </a:t>
            </a:r>
            <a:r>
              <a:rPr lang="es-MX" dirty="0" smtClean="0"/>
              <a:t>en 1886, a los diez años ya estaba matriculado en la academia artística del viejo convento de San Carlos, en la ciudad de México. Sin embargo, su iniciación en la pintura fue tanto más temprana que el mismo Rivera ha afirmado: “El más remoto recuerdo de mi vida es que yo dibujaba”. De aquella vieja academia, Rivera sacó algunas directrices técnicas que le permitieron dar forma a su estilo</a:t>
            </a:r>
            <a:r>
              <a:rPr lang="es-MX" dirty="0" smtClean="0"/>
              <a:t>.</a:t>
            </a:r>
          </a:p>
          <a:p>
            <a:pPr algn="just"/>
            <a:endParaRPr lang="es-MX" dirty="0" smtClean="0"/>
          </a:p>
          <a:p>
            <a:pPr algn="just"/>
            <a:r>
              <a:rPr lang="es-MX" dirty="0" smtClean="0"/>
              <a:t>A los 16 años, Rivera cursaba en la Escuela de Bellas Artes, de donde fue expulsado por participar de una protesta estudiantil. No aceptó la oferta de readmisión cuando le fue propuesta. Fue así que se largó al país, a pintar numerosos paisajes, los cuales le valieron, a los 20 años, una importante beca del gobernador de Veracruz, que le permitió viajar al viejo continente.</a:t>
            </a:r>
          </a:p>
          <a:p>
            <a:endParaRPr lang="es-MX" sz="2400" dirty="0" smtClean="0"/>
          </a:p>
          <a:p>
            <a:endParaRPr lang="es-MX" sz="2400" dirty="0" smtClean="0">
              <a:solidFill>
                <a:srgbClr val="983E00"/>
              </a:solidFill>
            </a:endParaRPr>
          </a:p>
          <a:p>
            <a:endParaRPr lang="es-ES_tradnl" sz="3200" dirty="0" smtClean="0">
              <a:solidFill>
                <a:srgbClr val="983E00"/>
              </a:solidFill>
            </a:endParaRPr>
          </a:p>
        </p:txBody>
      </p:sp>
      <p:sp>
        <p:nvSpPr>
          <p:cNvPr id="8" name="2 Marcador de contenido"/>
          <p:cNvSpPr txBox="1">
            <a:spLocks/>
          </p:cNvSpPr>
          <p:nvPr/>
        </p:nvSpPr>
        <p:spPr>
          <a:xfrm>
            <a:off x="3428992" y="836712"/>
            <a:ext cx="5400728" cy="432048"/>
          </a:xfrm>
          <a:prstGeom prst="rect">
            <a:avLst/>
          </a:prstGeom>
        </p:spPr>
        <p:txBody>
          <a:bodyPr vert="horz" lIns="91440" tIns="45720" rIns="91440" bIns="45720" rtlCol="0">
            <a:normAutofit/>
          </a:bodyPr>
          <a:lstStyle/>
          <a:p>
            <a:pPr marL="596646" marR="0" lvl="0" indent="-51435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Tema 1. Artistas Plásticos Contemporáneos de México.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Subtítulo"/>
          <p:cNvSpPr txBox="1">
            <a:spLocks/>
          </p:cNvSpPr>
          <p:nvPr/>
        </p:nvSpPr>
        <p:spPr>
          <a:xfrm>
            <a:off x="1500166" y="528730"/>
            <a:ext cx="7176290" cy="5400600"/>
          </a:xfrm>
          <a:prstGeom prst="rect">
            <a:avLst/>
          </a:prstGeom>
        </p:spPr>
        <p:txBody>
          <a:bodyPr vert="horz" tIns="0" rIns="45720" bIns="0" anchor="b">
            <a:normAutofit/>
          </a:bodyPr>
          <a:lstStyle/>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es-ES_tradnl" b="1" i="0" u="none" strike="noStrike" kern="1200" cap="none" spc="0" normalizeH="0" baseline="0" noProof="0" dirty="0" smtClean="0">
                <a:ln>
                  <a:noFill/>
                </a:ln>
                <a:solidFill>
                  <a:schemeClr val="accent1">
                    <a:lumMod val="75000"/>
                  </a:schemeClr>
                </a:solidFill>
                <a:effectLst/>
                <a:uLnTx/>
                <a:uFillTx/>
                <a:latin typeface="+mn-lt"/>
                <a:ea typeface="+mn-ea"/>
                <a:cs typeface="+mn-cs"/>
              </a:rPr>
              <a:t>Elaboración de material </a:t>
            </a:r>
            <a:r>
              <a:rPr lang="es-ES_tradnl" b="1" dirty="0" smtClean="0">
                <a:solidFill>
                  <a:schemeClr val="accent1">
                    <a:lumMod val="75000"/>
                  </a:schemeClr>
                </a:solidFill>
              </a:rPr>
              <a:t>d</a:t>
            </a:r>
            <a:r>
              <a:rPr kumimoji="0" lang="es-ES_tradnl" b="1" i="0" u="none" strike="noStrike" kern="1200" cap="none" spc="0" normalizeH="0" baseline="0" noProof="0" dirty="0" err="1" smtClean="0">
                <a:ln>
                  <a:noFill/>
                </a:ln>
                <a:solidFill>
                  <a:schemeClr val="accent1">
                    <a:lumMod val="75000"/>
                  </a:schemeClr>
                </a:solidFill>
                <a:effectLst/>
                <a:uLnTx/>
                <a:uFillTx/>
                <a:latin typeface="+mn-lt"/>
                <a:ea typeface="+mn-ea"/>
                <a:cs typeface="+mn-cs"/>
              </a:rPr>
              <a:t>idáctico</a:t>
            </a:r>
            <a:r>
              <a:rPr kumimoji="0" lang="es-ES_tradnl" b="1" i="0" u="none" strike="noStrike" kern="1200" cap="none" spc="0" normalizeH="0" baseline="0" noProof="0" dirty="0" smtClean="0">
                <a:ln>
                  <a:noFill/>
                </a:ln>
                <a:solidFill>
                  <a:schemeClr val="accent1">
                    <a:lumMod val="75000"/>
                  </a:schemeClr>
                </a:solidFill>
                <a:effectLst/>
                <a:uLnTx/>
                <a:uFillTx/>
                <a:latin typeface="+mn-lt"/>
                <a:ea typeface="+mn-ea"/>
                <a:cs typeface="+mn-cs"/>
              </a:rPr>
              <a:t>:</a:t>
            </a: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es-ES_tradnl" b="0" i="0" u="none" strike="noStrike" kern="1200" cap="none" spc="0" normalizeH="0" baseline="0" noProof="0" dirty="0" smtClean="0">
                <a:ln>
                  <a:noFill/>
                </a:ln>
                <a:solidFill>
                  <a:schemeClr val="tx2">
                    <a:lumMod val="10000"/>
                  </a:schemeClr>
                </a:solidFill>
                <a:effectLst/>
                <a:uLnTx/>
                <a:uFillTx/>
                <a:latin typeface="+mn-lt"/>
                <a:ea typeface="+mn-ea"/>
                <a:cs typeface="+mn-cs"/>
              </a:rPr>
              <a:t>Sólo visión </a:t>
            </a:r>
            <a:r>
              <a:rPr kumimoji="0" lang="es-ES_tradnl" b="0" i="0" u="none" strike="noStrike" kern="1200" cap="none" spc="0" normalizeH="0" baseline="0" noProof="0" dirty="0" err="1" smtClean="0">
                <a:ln>
                  <a:noFill/>
                </a:ln>
                <a:solidFill>
                  <a:schemeClr val="tx2">
                    <a:lumMod val="10000"/>
                  </a:schemeClr>
                </a:solidFill>
                <a:effectLst/>
                <a:uLnTx/>
                <a:uFillTx/>
                <a:latin typeface="+mn-lt"/>
                <a:ea typeface="+mn-ea"/>
                <a:cs typeface="+mn-cs"/>
              </a:rPr>
              <a:t>proyectable</a:t>
            </a:r>
            <a:endParaRPr kumimoji="0" lang="es-ES_tradnl" b="0" i="0" u="none" strike="noStrike" kern="1200" cap="none" spc="0" normalizeH="0" baseline="0" noProof="0" dirty="0" smtClean="0">
              <a:ln>
                <a:noFill/>
              </a:ln>
              <a:solidFill>
                <a:schemeClr val="tx2">
                  <a:lumMod val="10000"/>
                </a:schemeClr>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endParaRPr lang="es-ES_tradnl" dirty="0" smtClean="0">
              <a:solidFill>
                <a:schemeClr val="accent1">
                  <a:lumMod val="75000"/>
                </a:schemeClr>
              </a:solidFill>
            </a:endParaRP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es-ES_tradnl" b="1" i="0" u="none" strike="noStrike" kern="1200" cap="none" spc="0" normalizeH="0" baseline="0" noProof="0" dirty="0" smtClean="0">
                <a:ln>
                  <a:noFill/>
                </a:ln>
                <a:solidFill>
                  <a:schemeClr val="accent1">
                    <a:lumMod val="75000"/>
                  </a:schemeClr>
                </a:solidFill>
                <a:effectLst/>
                <a:uLnTx/>
                <a:uFillTx/>
                <a:latin typeface="+mn-lt"/>
                <a:ea typeface="+mn-ea"/>
                <a:cs typeface="+mn-cs"/>
              </a:rPr>
              <a:t>Título del </a:t>
            </a:r>
            <a:r>
              <a:rPr lang="es-ES_tradnl" b="1" dirty="0" smtClean="0">
                <a:solidFill>
                  <a:schemeClr val="accent1">
                    <a:lumMod val="75000"/>
                  </a:schemeClr>
                </a:solidFill>
              </a:rPr>
              <a:t>m</a:t>
            </a:r>
            <a:r>
              <a:rPr kumimoji="0" lang="es-ES_tradnl" b="1" i="0" u="none" strike="noStrike" kern="1200" cap="none" spc="0" normalizeH="0" baseline="0" noProof="0" dirty="0" err="1" smtClean="0">
                <a:ln>
                  <a:noFill/>
                </a:ln>
                <a:solidFill>
                  <a:schemeClr val="accent1">
                    <a:lumMod val="75000"/>
                  </a:schemeClr>
                </a:solidFill>
                <a:effectLst/>
                <a:uLnTx/>
                <a:uFillTx/>
                <a:latin typeface="+mn-lt"/>
                <a:ea typeface="+mn-ea"/>
                <a:cs typeface="+mn-cs"/>
              </a:rPr>
              <a:t>aterial</a:t>
            </a:r>
            <a:r>
              <a:rPr kumimoji="0" lang="es-ES_tradnl" b="1" i="0" u="none" strike="noStrike" kern="1200" cap="none" spc="0" normalizeH="0" baseline="0" noProof="0" dirty="0" smtClean="0">
                <a:ln>
                  <a:noFill/>
                </a:ln>
                <a:solidFill>
                  <a:schemeClr val="accent1">
                    <a:lumMod val="75000"/>
                  </a:schemeClr>
                </a:solidFill>
                <a:effectLst/>
                <a:uLnTx/>
                <a:uFillTx/>
                <a:latin typeface="+mn-lt"/>
                <a:ea typeface="+mn-ea"/>
                <a:cs typeface="+mn-cs"/>
              </a:rPr>
              <a:t> para la </a:t>
            </a:r>
            <a:r>
              <a:rPr lang="es-ES_tradnl" b="1" dirty="0" smtClean="0">
                <a:solidFill>
                  <a:schemeClr val="accent1">
                    <a:lumMod val="75000"/>
                  </a:schemeClr>
                </a:solidFill>
              </a:rPr>
              <a:t>U</a:t>
            </a:r>
            <a:r>
              <a:rPr kumimoji="0" lang="es-ES_tradnl" b="1" i="0" u="none" strike="noStrike" kern="1200" cap="none" spc="0" normalizeH="0" baseline="0" noProof="0" dirty="0" err="1" smtClean="0">
                <a:ln>
                  <a:noFill/>
                </a:ln>
                <a:solidFill>
                  <a:schemeClr val="accent1">
                    <a:lumMod val="75000"/>
                  </a:schemeClr>
                </a:solidFill>
                <a:effectLst/>
                <a:uLnTx/>
                <a:uFillTx/>
                <a:latin typeface="+mn-lt"/>
                <a:ea typeface="+mn-ea"/>
                <a:cs typeface="+mn-cs"/>
              </a:rPr>
              <a:t>nidad</a:t>
            </a:r>
            <a:r>
              <a:rPr kumimoji="0" lang="es-ES_tradnl" b="1" i="0" u="none" strike="noStrike" kern="1200" cap="none" spc="0" normalizeH="0" baseline="0" noProof="0" dirty="0" smtClean="0">
                <a:ln>
                  <a:noFill/>
                </a:ln>
                <a:solidFill>
                  <a:schemeClr val="accent1">
                    <a:lumMod val="75000"/>
                  </a:schemeClr>
                </a:solidFill>
                <a:effectLst/>
                <a:uLnTx/>
                <a:uFillTx/>
                <a:latin typeface="+mn-lt"/>
                <a:ea typeface="+mn-ea"/>
                <a:cs typeface="+mn-cs"/>
              </a:rPr>
              <a:t> de </a:t>
            </a:r>
            <a:r>
              <a:rPr lang="es-ES_tradnl" b="1" noProof="0" dirty="0" smtClean="0">
                <a:solidFill>
                  <a:schemeClr val="accent1">
                    <a:lumMod val="75000"/>
                  </a:schemeClr>
                </a:solidFill>
              </a:rPr>
              <a:t>A</a:t>
            </a:r>
            <a:r>
              <a:rPr kumimoji="0" lang="es-ES_tradnl" b="1" i="0" u="none" strike="noStrike" kern="1200" cap="none" spc="0" normalizeH="0" baseline="0" noProof="0" dirty="0" smtClean="0">
                <a:ln>
                  <a:noFill/>
                </a:ln>
                <a:solidFill>
                  <a:schemeClr val="accent1">
                    <a:lumMod val="75000"/>
                  </a:schemeClr>
                </a:solidFill>
                <a:effectLst/>
                <a:uLnTx/>
                <a:uFillTx/>
                <a:latin typeface="+mn-lt"/>
                <a:ea typeface="+mn-ea"/>
                <a:cs typeface="+mn-cs"/>
              </a:rPr>
              <a:t>prendizaje: </a:t>
            </a: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es-ES_tradnl" b="0" i="0" u="none" strike="noStrike" kern="1200" cap="none" spc="0" normalizeH="0" baseline="0" noProof="0" dirty="0" smtClean="0">
                <a:ln>
                  <a:noFill/>
                </a:ln>
                <a:solidFill>
                  <a:schemeClr val="tx2">
                    <a:lumMod val="10000"/>
                  </a:schemeClr>
                </a:solidFill>
                <a:effectLst/>
                <a:uLnTx/>
                <a:uFillTx/>
                <a:latin typeface="+mn-lt"/>
                <a:ea typeface="+mn-ea"/>
                <a:cs typeface="+mn-cs"/>
              </a:rPr>
              <a:t>Módulo IV.</a:t>
            </a:r>
            <a:r>
              <a:rPr kumimoji="0" lang="es-ES_tradnl" b="0" i="0" u="none" strike="noStrike" kern="1200" cap="none" spc="0" normalizeH="0" noProof="0" dirty="0" smtClean="0">
                <a:ln>
                  <a:noFill/>
                </a:ln>
                <a:solidFill>
                  <a:schemeClr val="tx2">
                    <a:lumMod val="10000"/>
                  </a:schemeClr>
                </a:solidFill>
                <a:effectLst/>
                <a:uLnTx/>
                <a:uFillTx/>
                <a:latin typeface="+mn-lt"/>
                <a:ea typeface="+mn-ea"/>
                <a:cs typeface="+mn-cs"/>
              </a:rPr>
              <a:t> </a:t>
            </a:r>
            <a:r>
              <a:rPr lang="es-ES_tradnl" dirty="0" smtClean="0">
                <a:solidFill>
                  <a:schemeClr val="tx2">
                    <a:lumMod val="10000"/>
                  </a:schemeClr>
                </a:solidFill>
              </a:rPr>
              <a:t>Creación Plástica</a:t>
            </a:r>
            <a:r>
              <a:rPr kumimoji="0" lang="es-ES_tradnl" b="0" i="0" u="none" strike="noStrike" kern="1200" cap="none" spc="0" normalizeH="0" noProof="0" dirty="0" smtClean="0">
                <a:ln>
                  <a:noFill/>
                </a:ln>
                <a:solidFill>
                  <a:schemeClr val="tx2">
                    <a:lumMod val="10000"/>
                  </a:schemeClr>
                </a:solidFill>
                <a:effectLst/>
                <a:uLnTx/>
                <a:uFillTx/>
                <a:latin typeface="+mn-lt"/>
                <a:ea typeface="+mn-ea"/>
                <a:cs typeface="+mn-cs"/>
              </a:rPr>
              <a:t>.</a:t>
            </a: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endParaRPr lang="es-ES_tradnl" baseline="0" dirty="0" smtClean="0">
              <a:solidFill>
                <a:schemeClr val="accent1">
                  <a:lumMod val="75000"/>
                </a:schemeClr>
              </a:solidFill>
            </a:endParaRP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es-ES_tradnl" b="1" i="0" u="none" strike="noStrike" kern="1200" cap="none" spc="0" normalizeH="0" noProof="0" dirty="0" smtClean="0">
                <a:ln>
                  <a:noFill/>
                </a:ln>
                <a:solidFill>
                  <a:schemeClr val="accent1">
                    <a:lumMod val="75000"/>
                  </a:schemeClr>
                </a:solidFill>
                <a:effectLst/>
                <a:uLnTx/>
                <a:uFillTx/>
                <a:latin typeface="+mn-lt"/>
                <a:ea typeface="+mn-ea"/>
                <a:cs typeface="+mn-cs"/>
              </a:rPr>
              <a:t>Nombre del </a:t>
            </a:r>
            <a:r>
              <a:rPr lang="es-ES_tradnl" b="1" dirty="0" smtClean="0">
                <a:solidFill>
                  <a:schemeClr val="accent1">
                    <a:lumMod val="75000"/>
                  </a:schemeClr>
                </a:solidFill>
              </a:rPr>
              <a:t>p</a:t>
            </a:r>
            <a:r>
              <a:rPr kumimoji="0" lang="es-ES_tradnl" b="1" i="0" u="none" strike="noStrike" kern="1200" cap="none" spc="0" normalizeH="0" noProof="0" dirty="0" err="1" smtClean="0">
                <a:ln>
                  <a:noFill/>
                </a:ln>
                <a:solidFill>
                  <a:schemeClr val="accent1">
                    <a:lumMod val="75000"/>
                  </a:schemeClr>
                </a:solidFill>
                <a:effectLst/>
                <a:uLnTx/>
                <a:uFillTx/>
                <a:latin typeface="+mn-lt"/>
                <a:ea typeface="+mn-ea"/>
                <a:cs typeface="+mn-cs"/>
              </a:rPr>
              <a:t>rograma</a:t>
            </a:r>
            <a:r>
              <a:rPr kumimoji="0" lang="es-ES_tradnl" b="1" i="0" u="none" strike="noStrike" kern="1200" cap="none" spc="0" normalizeH="0" noProof="0" dirty="0" smtClean="0">
                <a:ln>
                  <a:noFill/>
                </a:ln>
                <a:solidFill>
                  <a:schemeClr val="accent1">
                    <a:lumMod val="75000"/>
                  </a:schemeClr>
                </a:solidFill>
                <a:effectLst/>
                <a:uLnTx/>
                <a:uFillTx/>
                <a:latin typeface="+mn-lt"/>
                <a:ea typeface="+mn-ea"/>
                <a:cs typeface="+mn-cs"/>
              </a:rPr>
              <a:t> </a:t>
            </a:r>
            <a:r>
              <a:rPr lang="es-ES_tradnl" b="1" noProof="0" dirty="0" smtClean="0">
                <a:solidFill>
                  <a:schemeClr val="accent1">
                    <a:lumMod val="75000"/>
                  </a:schemeClr>
                </a:solidFill>
              </a:rPr>
              <a:t>e</a:t>
            </a:r>
            <a:r>
              <a:rPr kumimoji="0" lang="es-ES_tradnl" b="1" i="0" u="none" strike="noStrike" kern="1200" cap="none" spc="0" normalizeH="0" noProof="0" dirty="0" smtClean="0">
                <a:ln>
                  <a:noFill/>
                </a:ln>
                <a:solidFill>
                  <a:schemeClr val="accent1">
                    <a:lumMod val="75000"/>
                  </a:schemeClr>
                </a:solidFill>
                <a:effectLst/>
                <a:uLnTx/>
                <a:uFillTx/>
                <a:latin typeface="+mn-lt"/>
                <a:ea typeface="+mn-ea"/>
                <a:cs typeface="+mn-cs"/>
              </a:rPr>
              <a:t>ducativo:</a:t>
            </a: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lang="es-ES_tradnl" baseline="0" dirty="0" smtClean="0">
                <a:solidFill>
                  <a:schemeClr val="tx2">
                    <a:lumMod val="10000"/>
                  </a:schemeClr>
                </a:solidFill>
              </a:rPr>
              <a:t>Apreciación del Arte</a:t>
            </a: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endParaRPr kumimoji="0" lang="es-ES_tradnl" b="0" i="0" u="none" strike="noStrike" kern="1200" cap="none" spc="0" normalizeH="0" noProof="0" dirty="0" smtClean="0">
              <a:ln>
                <a:noFill/>
              </a:ln>
              <a:solidFill>
                <a:schemeClr val="accent1">
                  <a:lumMod val="75000"/>
                </a:schemeClr>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lang="es-ES_tradnl" b="1" baseline="0" dirty="0" smtClean="0">
                <a:solidFill>
                  <a:schemeClr val="accent1">
                    <a:lumMod val="75000"/>
                  </a:schemeClr>
                </a:solidFill>
              </a:rPr>
              <a:t>Espacio académico en que se imparte la UA:</a:t>
            </a: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es-ES_tradnl" b="0" i="0" u="none" strike="noStrike" kern="1200" cap="none" spc="0" normalizeH="0" noProof="0" dirty="0" smtClean="0">
                <a:ln>
                  <a:noFill/>
                </a:ln>
                <a:solidFill>
                  <a:schemeClr val="tx2">
                    <a:lumMod val="10000"/>
                  </a:schemeClr>
                </a:solidFill>
                <a:effectLst/>
                <a:uLnTx/>
                <a:uFillTx/>
                <a:latin typeface="+mn-lt"/>
                <a:ea typeface="+mn-ea"/>
                <a:cs typeface="+mn-cs"/>
              </a:rPr>
              <a:t>Plantel </a:t>
            </a:r>
            <a:r>
              <a:rPr kumimoji="0" lang="es-ES_tradnl" b="0" i="0" u="none" strike="noStrike" kern="1200" cap="none" spc="0" normalizeH="0" noProof="0" dirty="0" err="1" smtClean="0">
                <a:ln>
                  <a:noFill/>
                </a:ln>
                <a:solidFill>
                  <a:schemeClr val="tx2">
                    <a:lumMod val="10000"/>
                  </a:schemeClr>
                </a:solidFill>
                <a:effectLst/>
                <a:uLnTx/>
                <a:uFillTx/>
                <a:latin typeface="+mn-lt"/>
                <a:ea typeface="+mn-ea"/>
                <a:cs typeface="+mn-cs"/>
              </a:rPr>
              <a:t>Nezahualcóyotl</a:t>
            </a:r>
            <a:r>
              <a:rPr kumimoji="0" lang="es-ES_tradnl" b="0" i="0" u="none" strike="noStrike" kern="1200" cap="none" spc="0" normalizeH="0" noProof="0" dirty="0" smtClean="0">
                <a:ln>
                  <a:noFill/>
                </a:ln>
                <a:solidFill>
                  <a:schemeClr val="tx2">
                    <a:lumMod val="10000"/>
                  </a:schemeClr>
                </a:solidFill>
                <a:effectLst/>
                <a:uLnTx/>
                <a:uFillTx/>
                <a:latin typeface="+mn-lt"/>
                <a:ea typeface="+mn-ea"/>
                <a:cs typeface="+mn-cs"/>
              </a:rPr>
              <a:t> de la Escuela Preparatoria de la UAEMEX</a:t>
            </a: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endParaRPr lang="es-ES_tradnl" baseline="0" dirty="0" smtClean="0">
              <a:solidFill>
                <a:schemeClr val="accent1">
                  <a:lumMod val="75000"/>
                </a:schemeClr>
              </a:solidFill>
            </a:endParaRP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es-ES_tradnl" b="1" i="0" u="none" strike="noStrike" kern="1200" cap="none" spc="0" normalizeH="0" noProof="0" dirty="0" smtClean="0">
                <a:ln>
                  <a:noFill/>
                </a:ln>
                <a:solidFill>
                  <a:schemeClr val="accent1">
                    <a:lumMod val="75000"/>
                  </a:schemeClr>
                </a:solidFill>
                <a:effectLst/>
                <a:uLnTx/>
                <a:uFillTx/>
                <a:latin typeface="+mn-lt"/>
                <a:ea typeface="+mn-ea"/>
                <a:cs typeface="+mn-cs"/>
              </a:rPr>
              <a:t>Nombre del responsable de la elaboración del material didáctico:</a:t>
            </a: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lang="es-ES_tradnl" baseline="0" dirty="0" smtClean="0">
                <a:solidFill>
                  <a:schemeClr val="tx2">
                    <a:lumMod val="10000"/>
                  </a:schemeClr>
                </a:solidFill>
              </a:rPr>
              <a:t>Enedina </a:t>
            </a:r>
            <a:r>
              <a:rPr lang="es-ES_tradnl" dirty="0" smtClean="0">
                <a:solidFill>
                  <a:schemeClr val="tx2">
                    <a:lumMod val="10000"/>
                  </a:schemeClr>
                </a:solidFill>
              </a:rPr>
              <a:t>S</a:t>
            </a:r>
            <a:r>
              <a:rPr lang="es-ES_tradnl" baseline="0" dirty="0" smtClean="0">
                <a:solidFill>
                  <a:schemeClr val="tx2">
                    <a:lumMod val="10000"/>
                  </a:schemeClr>
                </a:solidFill>
              </a:rPr>
              <a:t>antiago Peña</a:t>
            </a:r>
            <a:endParaRPr kumimoji="0" lang="es-ES_tradnl" b="0" i="0" u="none" strike="noStrike" kern="1200" cap="none" spc="0" normalizeH="0" baseline="0" noProof="0" dirty="0" smtClean="0">
              <a:ln>
                <a:noFill/>
              </a:ln>
              <a:solidFill>
                <a:schemeClr val="tx2">
                  <a:lumMod val="10000"/>
                </a:schemeClr>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endParaRPr kumimoji="0" lang="es-ES" sz="2000" b="0" i="0" u="none" strike="noStrike" kern="1200" cap="none" spc="0" normalizeH="0" baseline="0" noProof="0" dirty="0">
              <a:ln>
                <a:noFill/>
              </a:ln>
              <a:solidFill>
                <a:schemeClr val="accent1">
                  <a:lumMod val="75000"/>
                </a:schemeClr>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4 Conector recto"/>
          <p:cNvCxnSpPr/>
          <p:nvPr/>
        </p:nvCxnSpPr>
        <p:spPr>
          <a:xfrm>
            <a:off x="1000100" y="1214422"/>
            <a:ext cx="7786742" cy="1588"/>
          </a:xfrm>
          <a:prstGeom prst="line">
            <a:avLst/>
          </a:prstGeom>
        </p:spPr>
        <p:style>
          <a:lnRef idx="1">
            <a:schemeClr val="accent1"/>
          </a:lnRef>
          <a:fillRef idx="0">
            <a:schemeClr val="accent1"/>
          </a:fillRef>
          <a:effectRef idx="0">
            <a:schemeClr val="accent1"/>
          </a:effectRef>
          <a:fontRef idx="minor">
            <a:schemeClr val="tx1"/>
          </a:fontRef>
        </p:style>
      </p:cxnSp>
      <p:sp>
        <p:nvSpPr>
          <p:cNvPr id="7" name="6 CuadroTexto"/>
          <p:cNvSpPr txBox="1"/>
          <p:nvPr/>
        </p:nvSpPr>
        <p:spPr>
          <a:xfrm>
            <a:off x="971600" y="1428736"/>
            <a:ext cx="7886680" cy="7213119"/>
          </a:xfrm>
          <a:prstGeom prst="rect">
            <a:avLst/>
          </a:prstGeom>
          <a:noFill/>
        </p:spPr>
        <p:txBody>
          <a:bodyPr wrap="square" lIns="36000" tIns="36000" rIns="36000" bIns="36000" rtlCol="0">
            <a:spAutoFit/>
          </a:bodyPr>
          <a:lstStyle/>
          <a:p>
            <a:pPr algn="just"/>
            <a:r>
              <a:rPr lang="es-MX" dirty="0" smtClean="0"/>
              <a:t>En España aprendió del impresionismo y se vinculó al movimiento anarquista español</a:t>
            </a:r>
            <a:r>
              <a:rPr lang="es-MX" dirty="0" smtClean="0"/>
              <a:t>.</a:t>
            </a:r>
          </a:p>
          <a:p>
            <a:pPr algn="just"/>
            <a:endParaRPr lang="es-MX" dirty="0" smtClean="0"/>
          </a:p>
          <a:p>
            <a:pPr algn="just"/>
            <a:r>
              <a:rPr lang="es-MX" dirty="0" smtClean="0"/>
              <a:t>Luego de pasar más de 13 años en Francia, Bélgica, Inglaterra e Italia, volvió definitivamente a México, influenciado por los grupos de arte y política, consciente de la necesidad del artista de desafiar al “mundo burgués” y cargado de 325 bocetos y algunas ideas sobre la técnica y las posibilidades sociales de la pintura mural</a:t>
            </a:r>
            <a:r>
              <a:rPr lang="es-MX" dirty="0" smtClean="0"/>
              <a:t>.</a:t>
            </a:r>
          </a:p>
          <a:p>
            <a:pPr algn="just"/>
            <a:endParaRPr lang="es-MX" dirty="0" smtClean="0"/>
          </a:p>
          <a:p>
            <a:pPr algn="just"/>
            <a:r>
              <a:rPr lang="es-MX" dirty="0" smtClean="0"/>
              <a:t>En poco tiempo, influenciado por el gran pintor José Guadalupe Posada, Rivera logró oponer a la vieja estética del régimen del </a:t>
            </a:r>
            <a:r>
              <a:rPr lang="es-MX" dirty="0" err="1" smtClean="0"/>
              <a:t>porfiriato</a:t>
            </a:r>
            <a:r>
              <a:rPr lang="es-MX" dirty="0" smtClean="0"/>
              <a:t>, la nueva estética del México revolucionario: la expresión de las danzas y fiestas comunales, máscaras, tejidos y mantas coloridas, la alfarería y las cestas indígenas, de los trabajadores y la gente sencilla</a:t>
            </a:r>
            <a:r>
              <a:rPr lang="es-MX" dirty="0" smtClean="0"/>
              <a:t>.</a:t>
            </a:r>
          </a:p>
          <a:p>
            <a:pPr algn="just"/>
            <a:endParaRPr lang="es-MX" dirty="0" smtClean="0"/>
          </a:p>
          <a:p>
            <a:pPr algn="just"/>
            <a:r>
              <a:rPr lang="es-MX" dirty="0" smtClean="0"/>
              <a:t>Ya entrada la década de 1920, se incorporó al Sindicato de Trabajadores Técnicos, Pintores y Escultores. Pronto, logró que el nuevo gobierno se convirtiera en una especie de cliente colectivo de los artistas comprometidos con el nuevo sentido estético.</a:t>
            </a:r>
          </a:p>
          <a:p>
            <a:endParaRPr lang="es-MX" dirty="0" smtClean="0"/>
          </a:p>
          <a:p>
            <a:endParaRPr lang="es-MX" sz="2400" dirty="0" smtClean="0"/>
          </a:p>
          <a:p>
            <a:endParaRPr lang="es-MX" sz="2400" dirty="0" smtClean="0"/>
          </a:p>
          <a:p>
            <a:endParaRPr lang="es-MX" sz="2400" dirty="0" smtClean="0">
              <a:solidFill>
                <a:srgbClr val="983E00"/>
              </a:solidFill>
            </a:endParaRPr>
          </a:p>
          <a:p>
            <a:endParaRPr lang="es-ES_tradnl" sz="3200" dirty="0" smtClean="0">
              <a:solidFill>
                <a:srgbClr val="983E00"/>
              </a:solidFill>
            </a:endParaRPr>
          </a:p>
        </p:txBody>
      </p:sp>
      <p:sp>
        <p:nvSpPr>
          <p:cNvPr id="8" name="2 Marcador de contenido"/>
          <p:cNvSpPr txBox="1">
            <a:spLocks/>
          </p:cNvSpPr>
          <p:nvPr/>
        </p:nvSpPr>
        <p:spPr>
          <a:xfrm>
            <a:off x="3428992" y="836712"/>
            <a:ext cx="5400728" cy="432048"/>
          </a:xfrm>
          <a:prstGeom prst="rect">
            <a:avLst/>
          </a:prstGeom>
        </p:spPr>
        <p:txBody>
          <a:bodyPr vert="horz" lIns="91440" tIns="45720" rIns="91440" bIns="45720" rtlCol="0">
            <a:normAutofit/>
          </a:bodyPr>
          <a:lstStyle/>
          <a:p>
            <a:pPr marL="596646" marR="0" lvl="0" indent="-51435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Tema 1. Artistas Plásticos Contemporáneos de México. </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4 Conector recto"/>
          <p:cNvCxnSpPr/>
          <p:nvPr/>
        </p:nvCxnSpPr>
        <p:spPr>
          <a:xfrm>
            <a:off x="1000100" y="1214422"/>
            <a:ext cx="7786742" cy="1588"/>
          </a:xfrm>
          <a:prstGeom prst="line">
            <a:avLst/>
          </a:prstGeom>
        </p:spPr>
        <p:style>
          <a:lnRef idx="1">
            <a:schemeClr val="accent1"/>
          </a:lnRef>
          <a:fillRef idx="0">
            <a:schemeClr val="accent1"/>
          </a:fillRef>
          <a:effectRef idx="0">
            <a:schemeClr val="accent1"/>
          </a:effectRef>
          <a:fontRef idx="minor">
            <a:schemeClr val="tx1"/>
          </a:fontRef>
        </p:style>
      </p:cxnSp>
      <p:sp>
        <p:nvSpPr>
          <p:cNvPr id="7" name="6 CuadroTexto"/>
          <p:cNvSpPr txBox="1"/>
          <p:nvPr/>
        </p:nvSpPr>
        <p:spPr>
          <a:xfrm>
            <a:off x="971600" y="1428736"/>
            <a:ext cx="7886680" cy="6197457"/>
          </a:xfrm>
          <a:prstGeom prst="rect">
            <a:avLst/>
          </a:prstGeom>
          <a:noFill/>
        </p:spPr>
        <p:txBody>
          <a:bodyPr wrap="square" lIns="36000" tIns="36000" rIns="36000" bIns="36000" rtlCol="0">
            <a:spAutoFit/>
          </a:bodyPr>
          <a:lstStyle/>
          <a:p>
            <a:pPr algn="just"/>
            <a:r>
              <a:rPr lang="es-MX" dirty="0" smtClean="0"/>
              <a:t>Así comenzó la época del muralismo de Rivera. Monumentales y realistas, los frescos se plasmaron principalmente en edificios públicos</a:t>
            </a:r>
            <a:r>
              <a:rPr lang="es-MX" dirty="0" smtClean="0"/>
              <a:t>.</a:t>
            </a:r>
          </a:p>
          <a:p>
            <a:pPr algn="just"/>
            <a:endParaRPr lang="es-MX" dirty="0" smtClean="0"/>
          </a:p>
          <a:p>
            <a:pPr algn="just"/>
            <a:r>
              <a:rPr lang="es-MX" dirty="0" smtClean="0"/>
              <a:t>La pintura no era su única devoción. Rivera tuvo también una particular relación con las mujeres. Casado en numerosas ocasiones, incluida su larga unión con Frida Kahlo, consideró que el hombre era una subespecie que debía aceptar la superioridad y dirección femenina</a:t>
            </a:r>
            <a:r>
              <a:rPr lang="es-MX" dirty="0" smtClean="0"/>
              <a:t>.</a:t>
            </a:r>
          </a:p>
          <a:p>
            <a:pPr algn="just"/>
            <a:endParaRPr lang="es-MX" dirty="0" smtClean="0"/>
          </a:p>
          <a:p>
            <a:pPr algn="just"/>
            <a:r>
              <a:rPr lang="es-MX" dirty="0" smtClean="0"/>
              <a:t>En la década de 1930, pese a su destacada actuación en el Partido Comunista de México, Rivera llegó con su arte a Estados Unidos, donde realizó numerosas pinturas monumentales, especialmente en Michigan y en Nueva York. Con posterioridad, Rivera pintó algunos de sus más grandes murales, “La Universidad, la familia mexicana, la paz y la juventud deportista", “Canto General de Pablo Neruda”, “Sueño de una tarde dominical en la Alameda Central” y “El teatro en México”. El 24 de noviembre de 1957, a los 70 años, falleció en el Distrito Federal.</a:t>
            </a:r>
          </a:p>
          <a:p>
            <a:endParaRPr lang="es-MX" sz="2400" dirty="0" smtClean="0"/>
          </a:p>
          <a:p>
            <a:r>
              <a:rPr lang="es-MX" sz="2400" dirty="0" smtClean="0">
                <a:hlinkClick r:id="rId3"/>
              </a:rPr>
              <a:t>http://www.museoanahuacalli.org.mx/diegorivera/index.html</a:t>
            </a:r>
            <a:endParaRPr lang="es-MX" sz="2400" dirty="0" smtClean="0"/>
          </a:p>
          <a:p>
            <a:endParaRPr lang="es-MX" sz="2400" dirty="0" smtClean="0"/>
          </a:p>
          <a:p>
            <a:endParaRPr lang="es-MX" sz="2400" dirty="0" smtClean="0">
              <a:solidFill>
                <a:srgbClr val="983E00"/>
              </a:solidFill>
            </a:endParaRPr>
          </a:p>
          <a:p>
            <a:endParaRPr lang="es-ES_tradnl" sz="3200" dirty="0" smtClean="0">
              <a:solidFill>
                <a:srgbClr val="983E00"/>
              </a:solidFill>
            </a:endParaRPr>
          </a:p>
        </p:txBody>
      </p:sp>
      <p:sp>
        <p:nvSpPr>
          <p:cNvPr id="8" name="2 Marcador de contenido"/>
          <p:cNvSpPr txBox="1">
            <a:spLocks/>
          </p:cNvSpPr>
          <p:nvPr/>
        </p:nvSpPr>
        <p:spPr>
          <a:xfrm>
            <a:off x="3428992" y="836712"/>
            <a:ext cx="5400728" cy="432048"/>
          </a:xfrm>
          <a:prstGeom prst="rect">
            <a:avLst/>
          </a:prstGeom>
        </p:spPr>
        <p:txBody>
          <a:bodyPr vert="horz" lIns="91440" tIns="45720" rIns="91440" bIns="45720" rtlCol="0">
            <a:normAutofit/>
          </a:bodyPr>
          <a:lstStyle/>
          <a:p>
            <a:pPr marL="596646" marR="0" lvl="0" indent="-51435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Tema 1. Artistas Plásticos Contemporáneos de México.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biografica.info/fotos/RIV2.pn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984870" y="117640"/>
            <a:ext cx="7115522" cy="5111560"/>
          </a:xfrm>
          <a:prstGeom prst="rect">
            <a:avLst/>
          </a:prstGeom>
          <a:noFill/>
          <a:extLst>
            <a:ext uri="{909E8E84-426E-40DD-AFC4-6F175D3DCCD1}">
              <a14:hiddenFill xmlns="" xmlns:a14="http://schemas.microsoft.com/office/drawing/2010/main">
                <a:solidFill>
                  <a:srgbClr val="FFFFFF"/>
                </a:solidFill>
              </a14:hiddenFill>
            </a:ext>
          </a:extLst>
        </p:spPr>
      </p:pic>
      <p:sp>
        <p:nvSpPr>
          <p:cNvPr id="4" name="3 Rectángulo"/>
          <p:cNvSpPr/>
          <p:nvPr/>
        </p:nvSpPr>
        <p:spPr>
          <a:xfrm>
            <a:off x="323528" y="5445224"/>
            <a:ext cx="8280920" cy="584775"/>
          </a:xfrm>
          <a:prstGeom prst="rect">
            <a:avLst/>
          </a:prstGeom>
        </p:spPr>
        <p:txBody>
          <a:bodyPr wrap="square">
            <a:spAutoFit/>
          </a:bodyPr>
          <a:lstStyle/>
          <a:p>
            <a:pPr algn="just"/>
            <a:r>
              <a:rPr lang="es-MX" sz="1600" dirty="0"/>
              <a:t>El mercado de Santiago, detalle de la pintura mural </a:t>
            </a:r>
            <a:r>
              <a:rPr lang="es-MX" sz="1600" b="1" i="1" dirty="0" smtClean="0"/>
              <a:t>”La </a:t>
            </a:r>
            <a:r>
              <a:rPr lang="es-MX" sz="1600" b="1" i="1" dirty="0"/>
              <a:t>gran </a:t>
            </a:r>
            <a:r>
              <a:rPr lang="es-MX" sz="1600" b="1" i="1" dirty="0" smtClean="0"/>
              <a:t>Tenochtitlán”</a:t>
            </a:r>
            <a:r>
              <a:rPr lang="es-MX" sz="1600" dirty="0" smtClean="0"/>
              <a:t>, </a:t>
            </a:r>
            <a:r>
              <a:rPr lang="es-MX" sz="1600" dirty="0"/>
              <a:t>una de las obras maestras de Diego Rivera, pintada entre 1930 y 1935 en el Palacio Nacional de México.</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6" name="5 Marcador de contenido" descr="el-hombre-en-su-encrucijada-1024x427.jpg"/>
          <p:cNvPicPr>
            <a:picLocks noGrp="1" noChangeAspect="1"/>
          </p:cNvPicPr>
          <p:nvPr>
            <p:ph idx="1"/>
          </p:nvPr>
        </p:nvPicPr>
        <p:blipFill>
          <a:blip r:embed="rId2"/>
          <a:stretch>
            <a:fillRect/>
          </a:stretch>
        </p:blipFill>
        <p:spPr>
          <a:xfrm>
            <a:off x="571472" y="214290"/>
            <a:ext cx="8229600" cy="3431679"/>
          </a:xfrm>
        </p:spPr>
      </p:pic>
      <p:sp>
        <p:nvSpPr>
          <p:cNvPr id="7" name="6 Rectángulo"/>
          <p:cNvSpPr/>
          <p:nvPr/>
        </p:nvSpPr>
        <p:spPr>
          <a:xfrm>
            <a:off x="500034" y="4071942"/>
            <a:ext cx="8286808" cy="830997"/>
          </a:xfrm>
          <a:prstGeom prst="rect">
            <a:avLst/>
          </a:prstGeom>
        </p:spPr>
        <p:txBody>
          <a:bodyPr wrap="square">
            <a:spAutoFit/>
          </a:bodyPr>
          <a:lstStyle/>
          <a:p>
            <a:pPr fontAlgn="t"/>
            <a:r>
              <a:rPr lang="es-MX" sz="1600" b="1" i="1" dirty="0" smtClean="0"/>
              <a:t>“El </a:t>
            </a:r>
            <a:r>
              <a:rPr lang="es-MX" sz="1600" b="1" i="1" dirty="0"/>
              <a:t>hombre en la </a:t>
            </a:r>
            <a:r>
              <a:rPr lang="es-MX" sz="1600" b="1" i="1" dirty="0" smtClean="0"/>
              <a:t>encrucijada”</a:t>
            </a:r>
            <a:r>
              <a:rPr lang="es-MX" sz="1600" dirty="0"/>
              <a:t> (1933), realizado para el Rockefeller Center de Nueva York y destruido en breve por figurar en él un retrato de Lenin. Sin embargo, el </a:t>
            </a:r>
            <a:r>
              <a:rPr lang="es-MX" sz="1600" dirty="0" err="1"/>
              <a:t>Anahuacalli</a:t>
            </a:r>
            <a:r>
              <a:rPr lang="es-MX" sz="1600" dirty="0"/>
              <a:t> alberga los bocetos originales.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6" name="5 Marcador de contenido" descr="mural_alameda_central_diego_rivera.jpg"/>
          <p:cNvPicPr>
            <a:picLocks noGrp="1" noChangeAspect="1"/>
          </p:cNvPicPr>
          <p:nvPr>
            <p:ph idx="1"/>
          </p:nvPr>
        </p:nvPicPr>
        <p:blipFill>
          <a:blip r:embed="rId2"/>
          <a:stretch>
            <a:fillRect/>
          </a:stretch>
        </p:blipFill>
        <p:spPr>
          <a:xfrm>
            <a:off x="0" y="260131"/>
            <a:ext cx="9144000" cy="4383315"/>
          </a:xfrm>
        </p:spPr>
      </p:pic>
      <p:sp>
        <p:nvSpPr>
          <p:cNvPr id="8" name="7 Rectángulo"/>
          <p:cNvSpPr/>
          <p:nvPr/>
        </p:nvSpPr>
        <p:spPr>
          <a:xfrm>
            <a:off x="357158" y="4826699"/>
            <a:ext cx="8501122" cy="1600438"/>
          </a:xfrm>
          <a:prstGeom prst="rect">
            <a:avLst/>
          </a:prstGeom>
        </p:spPr>
        <p:txBody>
          <a:bodyPr wrap="square">
            <a:spAutoFit/>
          </a:bodyPr>
          <a:lstStyle/>
          <a:p>
            <a:r>
              <a:rPr lang="es-MX" sz="1600" dirty="0"/>
              <a:t>En 1947 la Alameda es atrapada en un muro lleno de colores y personajes: Diego Rivera (1886-1947) pinta el mural que llamó </a:t>
            </a:r>
            <a:r>
              <a:rPr lang="es-MX" sz="1600" b="1" i="1" dirty="0"/>
              <a:t>Sueño de una tarde dominical en la Alameda Central</a:t>
            </a:r>
            <a:r>
              <a:rPr lang="es-MX" sz="1600" dirty="0"/>
              <a:t>, nombre que utilizó debido a que los personajes del paseo sueñan todos, unos durmiendo en los bancos y otros andando y conversando. Los más viejos, recuerdan lo más pretérito o hablan de ellos soñando también y los más jóvenes sueñan en el futuro. Es decir, en el tiempo actual, nos dice el mismo Diego Rivera.</a:t>
            </a:r>
          </a:p>
          <a:p>
            <a:r>
              <a:rPr lang="es-MX" dirty="0"/>
              <a:t>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57224" y="4500570"/>
            <a:ext cx="7772400" cy="1470025"/>
          </a:xfrm>
        </p:spPr>
        <p:txBody>
          <a:bodyPr/>
          <a:lstStyle/>
          <a:p>
            <a:r>
              <a:rPr lang="es-MX" dirty="0" smtClean="0"/>
              <a:t>Frida Kahlo</a:t>
            </a:r>
            <a:endParaRPr lang="es-MX" dirty="0"/>
          </a:p>
        </p:txBody>
      </p:sp>
      <p:sp>
        <p:nvSpPr>
          <p:cNvPr id="3" name="2 Subtítulo"/>
          <p:cNvSpPr>
            <a:spLocks noGrp="1"/>
          </p:cNvSpPr>
          <p:nvPr>
            <p:ph type="subTitle" idx="1"/>
          </p:nvPr>
        </p:nvSpPr>
        <p:spPr>
          <a:xfrm>
            <a:off x="1571604" y="5643578"/>
            <a:ext cx="6400800" cy="1752600"/>
          </a:xfrm>
        </p:spPr>
        <p:txBody>
          <a:bodyPr/>
          <a:lstStyle/>
          <a:p>
            <a:r>
              <a:rPr lang="es-MX" dirty="0" smtClean="0"/>
              <a:t>Artista </a:t>
            </a:r>
            <a:r>
              <a:rPr lang="es-MX" dirty="0" smtClean="0"/>
              <a:t>Plástica</a:t>
            </a:r>
            <a:endParaRPr lang="es-MX" dirty="0"/>
          </a:p>
        </p:txBody>
      </p:sp>
      <p:sp>
        <p:nvSpPr>
          <p:cNvPr id="70658" name="AutoShape 2" descr="data:image/jpeg;base64,/9j/4AAQSkZJRgABAQAAAQABAAD/2wCEAAkGBxQTEhUUExQWFhUXGBoaFxgXGBUdGBcdFxcXFxgbGhcaHCggGhwlHRcXITEhJSkrLi4uFx8zODMsNygtLisBCgoKDg0OGhAQGiwkHyQsLCwsLCwsLCwsLCwsLCwsLCwsLCwsLCwsLCwsLCwsLCwsLCwsLCwsLCwsLCwsLCwsLP/AABEIAQwAvAMBIgACEQEDEQH/xAAcAAABBQEBAQAAAAAAAAAAAAADAQIEBQYHAAj/xAA9EAABAwIDBgQGAQIEBgMBAAABAAIRAyEEMUEFElFhcfAGgZGxEyIyocHh0ULxBxQjUhVicoKSokOy0hb/xAAaAQADAQEBAQAAAAAAAAAAAAABAgMABAUG/8QAIxEAAgICAgMAAgMAAAAAAAAAAAECEQMhEjEEE0EigVFhcf/aAAwDAQACEQMRAD8Ayjv6jHTknspyAP8Ay4n9pjapEnQmOqeHEEWyzHDmuM6hRT1nPL9ozGSImAP6imb28CY8/wAJN7LPp/KwRziYnyHEhOvYTOvIfpOBDhncfZEfTHykGxs7yQCCL7ki4yPJMcIgQeI4qRTbEwZjLnzQ6joMkjLM6ImPVCCd7TI+yhOiIvE58QjVKwIj+nUalDxGIa36jkLRoPx1RowMEb0ESNQPdODBa+RjyOSqmbcpTBsDmRPFHp7WouIhw5DIftbizWifUZBIm2fXkV6k0uIHH7INJ4fBmZ+/JEexueX+0DitQCTBAuLC0JWFxdBFyPl6d2QWkl0b3/VyjgkNQzvSZGX/ADcUBh9QiAALTc6yhwLmegvbmnuecj1QHVTO9obc/LkjQCRTe2QJyz4uRWi1jc/SBoDoVDZYi1x9kdmIiRo64PBajEloPG2p/heNUxl05/3SUnAwdDYjmjNeB19v2hQQfxiHCRcDyTxVOjZHkkBueHvKc944T+OS1GK2qDIPY4I1Ibzom3H2lN3JtoNdV6lTIl175BEWyQG2uLDROfSIJ4xPkmgH8k8OiPScdMhbmeQCXoKBMp24DVStwQYFzoMgIzSjDmQ238DnxRHfK0kwGzbnH4QsJGZSAAnLjq7kFSbSqgmco+lumucoe1NvkQ1t2tlU9fEOqTlfMC2XNVUWJKSHYrHx1OgI9lX47Guc0gzeNbWUfEATYffmk37XNiqJErI6aSpLKjciOMeaSpQEgNNz/J/CexaC7O2k6kRBlvBaXCbRFWSMznbvgsexhlHp1iw27hLKKYYyaNwyqBuiJ915zQLzrnyVdsbaQe0gxv68Y5KzaJIAGQ+UKLVF07BakHLu6I0wAZy1XtwW+5/CXeHCw0HuUQiB4IIH90SkJIkdEOnhud9eEfyjbkZf9vE/pAweBunn9UZ+SIKc6eSH8E5zb+pKHmAfLmeCAR4YIAblqfwEGrTM2IA4I3xDGQkXskJm8Z3RRiI/dJ+0c/2nNALZmSPshGTvT5+qMwZSIH/2QFQfDtBLb/vgpjWC8eX/ACoNFwEmLn7dFNoubYaAz1PNIxkiNtHFBjW5y6x58CsfjcdUfMkx1OSuPFOKO+Z+rIcuKzNY6QngtE5skUMI119VFxVQt+UGByUzC2F3hvkJQMSGG4k8zCohCnq9UIqdXw0/T5WsfNR3YcgZX/jNUTEoC4ZIkZHuVY7M2S95y9Vd/wD84Ig+yVzSHUGzJMefXNNcrzH7F3B8s+qpJg5R1TJpitUTNmmKjSLHXhEZrWUXSN4GOHErI7LbL8if4V7g64DyIjgJ9FOfZSD0WsmcpJuRo1ObTIk8cuJ8kynWAdce6I+veJuPbkkKDmtyHDMDRLRcRmM8ufBPpEQe/VEa+8m9rZfZYIjat7+nBE+KMjmNeS80AgGMz6pwaJPHjy5LGEdAJg8wvOjijCmDAi2iaaDdbrGK4VTM6G3VGpkm1regVe6oNCrGgZ1tmlYCVS+kzkcuPMJ1Ws6k2dQJ/An2hLQbIk55RoOCh+IDFEibzdL26G6MtisQ6o+SZJPokfSh41sjYOiDfh90xzvmnn68VYjQI0vmInXjYouGwRLri2sSlxFYbwI7hWez62875eHS83WsyQuz9gF7rZdlaSl4Jbm435QrHwjhDMnInXRbath2htguPNncXSLRgjBjY7KVmj+UGth4C0OPpQqqswR58cloybCZzG4aQsJtzB7j50K6NtXdYyT5c1k9q4B7m7zgIOmoXVjlRPIrRntm4z4ZJ4iFa7PxQdUa4DQ28sz9lRCl826eK0GDotbJFhHnP8K06JQsm/5uZ558URteSIEkCyhOiQAcxJ5dEzfi4N9OamUss24qAOev4RqONESfbLRV7Dztn+k9rcoOf2WDsuqLmnUxn15qSKeUG+vCFRtcc5yt16KXh8aZEi4z4RxQoYtvhGDBtoNSh1GGc+vVJRqk2jPLvRPc+dHeSGzGZpx/PPkrTD6/YcOaoaUyOeSvMKDF8wsxYltRp5X6jio+3GD4JMydP46ouHJEZTn3zRMXUaWkOsCVP6U+GTwLwGuEZ5L1MDyTXkNcQLibEA3QXdL+ysRJ2JwjTcEx7lStkYUE5Rp1VayzTvWI+k+6sNh4wB4m/Xmg+grs6PsmluAALRYeqXCFmaOKDWybCEP/AIjiI3qLQBoXSJXBKDkXTLXarN2ZVPiqvyyLfr+yg1do13T8Q03dHX9JKfh8Rvgtf8pMwU8YOK2BmY2hid4mq8ncZMcyFRf5mtXbUqNcAGH6Te19fJajBYKHGm6PldI3snAmYUj/AIKwBwG6A4zusED9rqUkhGrMBtHAlu7U6SprKlp4268lfbcwjRTjSFnKbQABMfwnu0I40wrPKQOWR/ISimLDU37KG1ouJzyRaPmCR9+SJhaZ3STmDYo7XZaGPtxQWOjonU3XIOZCwwRo872Tg6CY6980wuM2No7/AAlBNhzv7rGLnB4nn5qczdIElUuGqaRmVaNc0j5hJ6pWhjJYetDpPGOivsPU0Wbw8B3NXOEdZZoSLLmjVnXvkq3aTpdB9OtlY4OnnOoVLt8kPEA7uh49T5JV2M+iFiHneLRkDwQy7iolOsQ6/G6K7ORloqUSsk4l3yCyneFADXZOlz5ZKtovsR6dUXYryyqNLoNaDezqGKobwHCRbkqDxFjq1Wp8CgYhpM5TyBylaDZ9cPYJvIUtuBpOiWArjUuL2i/Zk/DezSKUVabvi7/y/M6d213HKJyV5j8Nusba41WkweHaLBoA5BA25hwWZeST3XINaMdisLvU99v1Dv0UbZuNc8EHMWKtNmYumHFjyBMxlJWV23jBQxIdTuCLjjfIrojb0K3RI22ZCzLgZHfktPtdwcN4a3jgs24XKtHoWQ1hAAHP9I299XGPtxUcNGU3zRGdbzbhCYVBg4WIGnqUtJ4IAIsLymMgSQbD06c0RlMZ8O/RYIovJiBKIQJQ6YjXPMcE6m+T36rBJjGi2uvVWFMNgTcqBh2XMHoOPVT24Uxp5oMJhgTvTwOavdnEnz04Kk3r9/dScPinTb04ovZFM1tI85OQ59Uza2C/05mwgnvvJQ8HiTn2FP2hi/8AROhIj11U9plvhjzh5JM9ynipAg5ZwvVWFsji77G4TMRSIMnP+NIVCIXctOQ1hTNl021HQDeRBPBQcO+WkIlN/wAMDQzPTh5rMx0DBjdYADcDTJS6GPIWYwnjKi2gRUYfiwYIyPC4yU/AbQ+Kxr4je9VzuD+osmma3C7TiFKqYj4kSbLMgFFpYhzc1F418GskY3YNJzy/XoLdNQsztbZFCiQ6o5znk2Zck6iBmrXG7ZqRDAGzm83I/wClo16wqptFziRQpPc851ak24kk+dgqwUl2xWQa2MLwQW7o5kT6BVTsEXHem2WWaucRs74IgnecTcn+ENgtEK660BqyprYM6XhADSMxfT8q9+HCZiMIHDnof5Rs3ErGz1BtHfuiB0TOluvBMLjPMWKG0zIPUH8FMAOGG54DuE+mIH3H8JgNjn0SAXOd1jFhhHXHNXLXu0E81QUa3KCLK2w+J+URdKxkYxzRl6p+HqXn/wAUJ1O8+i8ylE3yz5pjnLnC4loHv+bI+IxggZdhV1Cj9xJS7QI+EY4FLWynLREwdXf3pyF+kf3SYyXdAFDwlWNbGPcK2pMkPJ42TPsRO0RdnkA3QsVV3nTpNl4oRZKILJApfEFgJA1sFs/BbmvYKbiOkiWkarGYei+IBMHgpGCoFtRjmPLXBwk6hLNWh4ujpOJoPpH5fnb0uOqiO2qw52K0racsG+Lx9Qux3NruyqTbOx6bxdoPBccJJ6ZZg6GLozMjoiY/btNrYDmhZ6p4bp6Fw9vuq3E7EDT8rieqtwi32LbD4jaBrVeQE/dGbyXsNsOrRHxKjYD43ZzgctJun2T2vhke3JC8AnsSlt1his2nQg741sVA37gaASFqqezTVpvgZCfRZn4eka25BNF2IwlN2RsYPcIhy5E3TWboOWVup4wnboEc5nmmMe3hc8beSc+rHSLJtNzeH7Ssjh7rMxnK7rmdNNEakTbj3mlqj5rRa/XuyWm+3XuP2iyCJTZ0m/25p5ok3ytA5pGVtYv3kjsrRGXKfylHKujhYJB45qfgm2dN/dPxWLABtmFUUsWW5e3co9iukwldt88+8kJw8/NOY6SnmkdUQAHP7uiU9pOAgwRzzHMHMIT+80J5RCmdB8BeOn0XinV+ek6AZuWxPmfPgF2OngcNWaHtaxzXXBbI9l8zbFePjM3spE8uK774JxovSfoBu8x+gvO8zFX5RL43a2WdTw/hx/8AH/7O/lQcTg6FG7KLQRqbx6laCtTB1hUu0NlUz9UnzK44ZHe2yjRgtu4s1Hkkzp6Kvw+BfUPyjqVtK2zKQsGDNOFGBYR077gcV3LMkqQtGX/4M5uV0WhsSo/RaOgyxt337HirLZrgHRx9UJZmkGgGx9i/DYZz6fhcu8QbP3K72g/1GMoHAruTqdslyXxzQ/1XOzIN88j7oeLkcpuwSRl9zO/L9pN2NenNN+HcWyuOiJTpzFui7yYrmcNO4Xt2MyiOa7hlZefhiTMkcbArWEoXs1NvxfJPFGb/AGQcRJdYZ9yi0gfxPHqiQJlJoz9EdgH8oDKecZZn3Ta53BvTePfIdUo6Im1qw34GiiU0D4kuk5o7ZnLNPVE2yXh2xfXTknFqfhWSJUgUEoUrK6rTjRRXhWOIGdslCcxFBBUyZt31XYvDeM+JSpVWm+vEEWPfNcnwdG9uBWs8HOeA8NJBDhbQg8QpZo8kUho7rs2v8RgJz1XsVh94WWa8O7U3XGnUsfY6+WUdVpnO7P5/heNOLjI6EV/+UH6776oNTC2I749+pUqsbyL9+/skJHl9v7e6a2Yp6NKHEad/gegHFOcdxwPAz33qp9eiJnvPv7BQdos+WeHffNVTsBonn5Z0hco2tX+LVqO0JOfAWWwx+3WtwWY3yNyOeSwdKVbxoONtgZn69EteQZ/WiVhI7y5rRY7ZznsJi7RKzzKmcrui7EoeHzHFeL3aTHIJPj58Y+3JK6obRItomMUL33MZjLny6ojakZRHtK8+AcuvVOpx3r0WIhWVJHuPYqFjiSOWYU7fAHGb/pQ6lUON1kZkLZ2G36jW8f7qbiKIDiB0CEx+68u5D79lT6JDmyczPqiwJaC7Oo/KptCnnKLhKQADrQYB5d3THu3eV0rKJUBOy3OBIHcT+VGpYH5XyLtH5hX/APmS1kgWMExwgfwq6kAW1DN8/KYQtjUiuw9AAA9Vf+GKZY8EjhN9HW94UDBUQQZ0HqSr7Y+FcC0G5kR058rJZvQUjZYjDRfkLj1HXhK0uycSX02znl++ZWf3iBulpjnqNP7K52MwhkHPn+f4Xl5dxKImVqXf79yobmEG329P0OUqweJ79/4QqrO/3+VJMJGa6R39vx6oOIpSDz9O/wBo1SnHff6CCXHXvv2TxMYLbeGLS4eY9dAp/hDB06hcXXc2CBp1UvxXh5puMXzWa2FtB1J4cMtRoR3qu9XPHoU2WOwsndbm70hYfbPh99EfEDZpznqNL8l1DBUg4GrxbY9VA21hTVpigwWIufypY8ri6A0cma0WJ4z5pzcQG2srba2xHYdw32/KQbjJxGc8Cq40mWlu9bNdykmrQtGcqMv+T35+iKykM+Pf7Qngl3Ar0m3GOx1TEUEr/wC0DSO+agPp7pjXJSaVQ73CRbyTHMn5tZkc4RM9i4TDb5I1OXfmj4WiWy10g+ynbPa2Z4i08rx1tCPjK7S9xicjIzuBIQvYVH6JRMC+Ri3uprWB4NxYyJ1B/iVStxBLhyPupGNxUNjUEoNDpqiwxuKAYG6ZH7j8qmpYotPK4PQ9yo5qTM3TBdFRBZaYTEDfaNJW/wBgUN4AgyYmOYE5dRHmsHT2M91MO4/ZWGwdp18O+QS9jc+U2nl1UskeS0UR1ttMOcBznvnzVs+mABHfG+g5rN+GMcyr82U6cJ5zlzWt3AR35foLyciadMpZEnj33w9Ujn9998EV9NBNPvvvRIYZUPfffFRao1PffcKbuKHjaFjJsqRMZ3xFi2tpmb27/CwuFfqh+I9utq13NY6WtJbY5kZ+SFgqknovUxY+MRLs6p4axu/hwwZgka9hX9CgGiT/AHKy3gGl9TiDGQWzFMm5sBkF5+bU2kFFLtnZrauHc14uZIPA6LluK2TWpndIdxENJEHJdlxTd47umqFUoicgmxZ3BUZo+cazxf7/AK5ZJrngz3KXE0xOaSjQtfS5XqkKCfKRcaWnRFw5DRYJtFo9b+SeXgmMtP7rBoJsxvzEHK5HK0+v8oeKommTvAgmCJESDl7Ky2PSBqsblJ+8GPKYV74ywX+qWx/Q0f8Aj/dTc6lQ3HRlcHs/fdIMdUu3KbQ4NaZgX6qZszDEuDbiRaNIGnooe0cK4PJOspr2CtEClhy6wuTrw5q72bskAtm8zfoEPY3ySDmYHlcq/wBlUmOqsbpvCZyvbyzHohOVDRiTfCeCFSsKRcWtBkjjmtzivBNEkvpyx0W3YieJHDkoGB8OfDqb7DIF5N887ra4MndEry82ZuVxY70jmWyME/DYh1IgQRvMzjjHIQZ6jmt5szEbwUbbWFBrU3a3EcQWuJv79UuBpbrjHHs/wkyT5q32FFq5nJDdS79v5UimeKFiHQO++SgmZESvVDRwHf4BWH8ReIt4mnT8z+PT8qT4h2kXlzWn5ciePHytCpH4LdZvuEF30jU6z5LuwYktyNZyfxBh3UsQ4SYJ3m9HEm3nKnbF28Gw2p6/yrPx9gfkp1eB3T53H3H3WKherGpROSTcJaPqrwk+l/lqZYQZaDIjXorgknL1Xzp4H8Y1sD8oO/SMksImD/ymRu88+i6tsb/ErC1oDyaLuD4jydkvKzeNOLbWzpjJNG0DAFHrG6SjjGvALCCDqLojuS5hj5lrukk8/vOaI2TrcWleq2PsfXNLReN23nz5r3SCH/CItrnCPSwo3gSQTHqTEIdJ5PWflP8AKI6esmI4nJActdlUpqM3RJad4jp/ZbTxHgviFtVuRaR/6zB5xPoqPwRhJxIBvDSJ62XRG7Ps5oFiflOojLvguDPl4zRSK0cvwDBMgiWGfIGfsfZSdqYDfYXMO8eA91P8QbJNCsKrG/K8yQP6Xf1Dpw5gp2yqJyHGd3iDP0/eytztKSNRzyrVc03+6stl7WIcA1ozknzWk8Q7IbVworAAOpwHTaW/TJ6G/qs1sPZ288RYRvXsIBAP3t5KqlGUbEpo7Rgtusp4YOddxs1urjwV/sdrhRb8T6ok8pv9lyFm1qbnC/0Wb+wum+GQ6pQDqh+UmQ2Ztl8x16Lys2LgrGl0SqTPiPNQ/SAWsnWfqd0sAPNMoR8R3Ae51VpVIhVtEbsk5kyuewxdk0Kj8T44MZujN32UuvjgMlltpvDnS4knh3kqYoW7ZqIWHpNB33/SPvyVdtHEmo+T0A4DSEbEuLjHDIaKPhsM6pV3Wg2geZ/Xuu+KrbMUni/D72Eqf8oDvQiVzGi2Su/eKtlto7NxLnXd8IjpvW/K4RQNyurx5qUXRz5Y/kh+HcpEqLQOXRGcYVwJlvsPxDiMMZo1XN4tmW/+Jstaz/FLEgAGnSJ4/MJ8pXO6ZuU9wU5YoS7Q6kyydh5Lr/u9ynsY3yynnrK9iabhnN8uXRLRoEgE23vYIhSD0IFhAIGXHiUelVbIJmBPUFRnUMozP2CmNpSRkNAUGMb3wFRMGqejTxHH1XQMM2wWW2BQLKNNsRYZDl+1psO6Nf4/svFzy5SbLIhbc2cKrTzznIxl+lgDiXYatuPAv9LiNDMTGfeS6VjMTAJj076LBbRoB9R5e3etEG+fAeSr40nTT6A0Vu1aRODe6pY7xAH/AHcrCxlZh1cuFNrbQzcMWm5crrbeyazQ1g3jSdfdMksMReOSH4b2QH4ltN0xcyIiALZ6Lvg0ot/sQ1/hfwdvYd3+YcAHgEABu83gST7IXhuMNXdTLKrxkCHQOsEhW+CxzmVPhvJNMWlTGsYMTYWI4flcEsknfL6PRa1a0D5W1bjjI9yqrEvruP0OjotTRyXnrlUq+CcjIf8AD8TVsRujnZFZ4b/3vnp+1pSUM0i6wsNTr5J/bL4NZmhsMFwawf8AU7h+1c4DZjKQ+Ueep5qxpUQBAEDu688JXkk9Gs53/jRjhTwHw5vVqNaOjfnPt91wmmLFbT/F3xAMRjTTYZp0Pk5F5+s+w8isY36epXteLj4Y1f8ApzzdyBzAaUZ7kGt9KfmAV0E12Pa66JvKMCiA8lhjaY4AuI4D5TyUKqHC27aLjRXmFotDWyC6PmcOWidiWAguEbjs+LVz86dHRRmHbx88jqAtH4S2b8Wo0vu1sEjQmxChYgNbpe0cDyW88E4Joo7zhdxNh0j2SZ8nGFmjHZp6LgYOmnJWNNoVPTwT2wWu7/lTWF8XAPmvIl/RYXaNYxDBJyHff3VBimBsTc6lWeNxNSCAAOcz3+1UVcfRos+JVdabj+q2VtVXGgMibaxrmEF0fRJtaQfe6pPBe2vibQbLA8EFkwJ4zbOIVR4p8WNrEsYPkLvq/qjLJSf8K6JGNBFw1pJ6OkA+pC7vXxxNv+Cd70dqxGAY6CAOHJVFTY7qdQVG/M3/AGrQDkk3/mAIzXlKbRk2Do1p0I6o7RPNPNMZwvbx4JRHK+hRSGqVJHFKAsKxFiv8TfFrcDhiGn/XqgtpDha7zyE+sK88XeJqOBoGrVN8mMH1PdwA9zovmfxJtyrjK769Y/M7IaNbo1vIfddnieP7Jcn0jXSKio4k3Mkm54k8U4nQJreK8w68V7RGxXu0XqJ4obkjERb2HcUoKFK9vID2dLbQeGyT9Iz70/lSqOFaIk9YyJOQUXZ798NnIzIE+vVJSrljiAZBfuwffquSSZ1Eqtg2/K02IEx/uJ4Hktfsl/wgxrrCBB0WZw1MOcA75t0tic7lbuhRaTBEi2fRcmeeqY8SZRqatIUp+ItkFAbsymDYEW0c72lSauBZGRPUniuJ1YxTbTxhdIB9Ihcf8Y7UNWuQPpbYeWZXUPFx+HhXPZZxtyAvkPJcPrPNzz//AEfwvT8OKqyWV/B28Fqf8P8Aa3wcZS3jDX/6bjMRvfT/AOwasY+qUtMnOTxXZOPKLTIxlTPrbCuspD2ys14Nx762EoVHwXPpguPE3WlXzslTaLSVOx7H2SoUogWJtDoWf8YeLKGApb1Qy8zuUx9Tz+BxOileKdpPw+FrVmQXMYSN4EiRxAIXzBtfatXEVHVazy97syfYDIAcAuvxvH9rt9I1fSR4n8QVsbXdWrGTk1v9LG6NaPzqqMiSnOKQFezFKKpEpbYN3BeF15+q8QnJi7spHBOITSEAtHgV6UrkoKwUf//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8" name="7 Imagen" descr="Frida-Khalo_la-artista-la-mujer.jpg"/>
          <p:cNvPicPr>
            <a:picLocks noChangeAspect="1"/>
          </p:cNvPicPr>
          <p:nvPr/>
        </p:nvPicPr>
        <p:blipFill>
          <a:blip r:embed="rId2"/>
          <a:stretch>
            <a:fillRect/>
          </a:stretch>
        </p:blipFill>
        <p:spPr>
          <a:xfrm>
            <a:off x="2428860" y="0"/>
            <a:ext cx="4429156" cy="4910586"/>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4 Conector recto"/>
          <p:cNvCxnSpPr/>
          <p:nvPr/>
        </p:nvCxnSpPr>
        <p:spPr>
          <a:xfrm>
            <a:off x="1000100" y="1214422"/>
            <a:ext cx="7786742" cy="1588"/>
          </a:xfrm>
          <a:prstGeom prst="line">
            <a:avLst/>
          </a:prstGeom>
        </p:spPr>
        <p:style>
          <a:lnRef idx="1">
            <a:schemeClr val="accent1"/>
          </a:lnRef>
          <a:fillRef idx="0">
            <a:schemeClr val="accent1"/>
          </a:fillRef>
          <a:effectRef idx="0">
            <a:schemeClr val="accent1"/>
          </a:effectRef>
          <a:fontRef idx="minor">
            <a:schemeClr val="tx1"/>
          </a:fontRef>
        </p:style>
      </p:cxnSp>
      <p:sp>
        <p:nvSpPr>
          <p:cNvPr id="7" name="6 CuadroTexto"/>
          <p:cNvSpPr txBox="1"/>
          <p:nvPr/>
        </p:nvSpPr>
        <p:spPr>
          <a:xfrm>
            <a:off x="971600" y="1428736"/>
            <a:ext cx="7886680" cy="6689899"/>
          </a:xfrm>
          <a:prstGeom prst="rect">
            <a:avLst/>
          </a:prstGeom>
          <a:noFill/>
        </p:spPr>
        <p:txBody>
          <a:bodyPr wrap="square" lIns="36000" tIns="36000" rIns="36000" bIns="36000" rtlCol="0">
            <a:spAutoFit/>
          </a:bodyPr>
          <a:lstStyle/>
          <a:p>
            <a:r>
              <a:rPr lang="es-ES_tradnl" sz="3200" b="1" dirty="0" smtClean="0">
                <a:solidFill>
                  <a:schemeClr val="accent1">
                    <a:lumMod val="75000"/>
                  </a:schemeClr>
                </a:solidFill>
              </a:rPr>
              <a:t>Frida Kahlo</a:t>
            </a:r>
          </a:p>
          <a:p>
            <a:pPr algn="just" fontAlgn="base"/>
            <a:r>
              <a:rPr lang="es-MX" dirty="0" smtClean="0"/>
              <a:t>Frida Kahlo es la pintora latinoamericana más famosa del siglo XX y figura fundamental del arte mexicano. Conoció a Pablo Picasso y André Bretón; fue amiga del revolucionario ruso León </a:t>
            </a:r>
            <a:r>
              <a:rPr lang="es-MX" dirty="0" err="1" smtClean="0"/>
              <a:t>Trotsky</a:t>
            </a:r>
            <a:r>
              <a:rPr lang="es-MX" dirty="0" smtClean="0"/>
              <a:t> y del poeta Pablo Neruda. Su casa recibió a escritores, artistas, directores de cine, médicos, políticos, fotógrafos. Diego Rivera, el artista más reconocido del muralismo mexicano y esposo de Frida, la calificó así: “Tu genio […] está en el cuadro y en tu imagen. Decididamente no hay ningún pintor viviente que pueda hacer lo que tú. Te has echado al pico a toda la raza </a:t>
            </a:r>
            <a:r>
              <a:rPr lang="es-MX" dirty="0" err="1" smtClean="0"/>
              <a:t>pintante</a:t>
            </a:r>
            <a:r>
              <a:rPr lang="es-MX" dirty="0" smtClean="0"/>
              <a:t>.“</a:t>
            </a:r>
          </a:p>
          <a:p>
            <a:pPr algn="just" fontAlgn="base"/>
            <a:endParaRPr lang="es-MX" dirty="0" smtClean="0"/>
          </a:p>
          <a:p>
            <a:pPr algn="just" fontAlgn="base"/>
            <a:r>
              <a:rPr lang="es-MX" dirty="0" smtClean="0"/>
              <a:t>Frida expuso en vida en la </a:t>
            </a:r>
            <a:r>
              <a:rPr lang="es-MX" dirty="0" err="1" smtClean="0"/>
              <a:t>Julien</a:t>
            </a:r>
            <a:r>
              <a:rPr lang="es-MX" dirty="0" smtClean="0"/>
              <a:t> Levy </a:t>
            </a:r>
            <a:r>
              <a:rPr lang="es-MX" dirty="0" err="1" smtClean="0"/>
              <a:t>Gallery</a:t>
            </a:r>
            <a:r>
              <a:rPr lang="es-MX" dirty="0" smtClean="0"/>
              <a:t>, en Nueva York (1938); en la </a:t>
            </a:r>
            <a:r>
              <a:rPr lang="es-MX" dirty="0" err="1" smtClean="0"/>
              <a:t>Galerie</a:t>
            </a:r>
            <a:r>
              <a:rPr lang="es-MX" dirty="0" smtClean="0"/>
              <a:t> </a:t>
            </a:r>
            <a:r>
              <a:rPr lang="es-MX" dirty="0" err="1" smtClean="0"/>
              <a:t>Renou</a:t>
            </a:r>
            <a:r>
              <a:rPr lang="es-MX" dirty="0" smtClean="0"/>
              <a:t> et Colle, en París (1939); en la Galería de Arte Mexicano de Inés Amor, en la Ciudad de México (1940); en la Exhibición Internacional de Surrealismo, y en la Galería de Arte Contemporáneo de Lola Álvarez Bravo (1953).</a:t>
            </a:r>
          </a:p>
          <a:p>
            <a:endParaRPr lang="es-MX" dirty="0" smtClean="0"/>
          </a:p>
          <a:p>
            <a:r>
              <a:rPr lang="es-MX" dirty="0" smtClean="0">
                <a:hlinkClick r:id="rId3"/>
              </a:rPr>
              <a:t>http://www.museofridakahlo.org.mx/esp/1/frida-kahlo/biografia</a:t>
            </a:r>
            <a:endParaRPr lang="es-MX" dirty="0" smtClean="0"/>
          </a:p>
          <a:p>
            <a:endParaRPr lang="es-MX" sz="2400" dirty="0" smtClean="0"/>
          </a:p>
          <a:p>
            <a:endParaRPr lang="es-MX" sz="2400" dirty="0" smtClean="0"/>
          </a:p>
          <a:p>
            <a:endParaRPr lang="es-MX" sz="2400" dirty="0" smtClean="0"/>
          </a:p>
          <a:p>
            <a:endParaRPr lang="es-MX" sz="2400" dirty="0" smtClean="0">
              <a:solidFill>
                <a:srgbClr val="983E00"/>
              </a:solidFill>
            </a:endParaRPr>
          </a:p>
          <a:p>
            <a:endParaRPr lang="es-ES_tradnl" sz="3200" dirty="0" smtClean="0">
              <a:solidFill>
                <a:srgbClr val="983E00"/>
              </a:solidFill>
            </a:endParaRPr>
          </a:p>
        </p:txBody>
      </p:sp>
      <p:sp>
        <p:nvSpPr>
          <p:cNvPr id="8" name="2 Marcador de contenido"/>
          <p:cNvSpPr txBox="1">
            <a:spLocks/>
          </p:cNvSpPr>
          <p:nvPr/>
        </p:nvSpPr>
        <p:spPr>
          <a:xfrm>
            <a:off x="3428992" y="836712"/>
            <a:ext cx="5400728" cy="432048"/>
          </a:xfrm>
          <a:prstGeom prst="rect">
            <a:avLst/>
          </a:prstGeom>
        </p:spPr>
        <p:txBody>
          <a:bodyPr vert="horz" lIns="91440" tIns="45720" rIns="91440" bIns="45720" rtlCol="0">
            <a:normAutofit/>
          </a:bodyPr>
          <a:lstStyle/>
          <a:p>
            <a:pPr marL="596646" marR="0" lvl="0" indent="-51435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Tema 1. Artistas Plásticos Contemporáneos de México. </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6" name="Picture 2" descr="lasdosfridas1939yv0"/>
          <p:cNvPicPr>
            <a:picLocks noChangeAspect="1" noChangeArrowheads="1"/>
          </p:cNvPicPr>
          <p:nvPr/>
        </p:nvPicPr>
        <p:blipFill>
          <a:blip r:embed="rId2"/>
          <a:srcRect/>
          <a:stretch>
            <a:fillRect/>
          </a:stretch>
        </p:blipFill>
        <p:spPr bwMode="auto">
          <a:xfrm>
            <a:off x="2357422" y="142852"/>
            <a:ext cx="4786346" cy="4808888"/>
          </a:xfrm>
          <a:prstGeom prst="rect">
            <a:avLst/>
          </a:prstGeom>
          <a:noFill/>
        </p:spPr>
      </p:pic>
      <p:sp>
        <p:nvSpPr>
          <p:cNvPr id="3" name="2 Rectángulo"/>
          <p:cNvSpPr/>
          <p:nvPr/>
        </p:nvSpPr>
        <p:spPr>
          <a:xfrm>
            <a:off x="642910" y="5137864"/>
            <a:ext cx="7929618" cy="1077218"/>
          </a:xfrm>
          <a:prstGeom prst="rect">
            <a:avLst/>
          </a:prstGeom>
        </p:spPr>
        <p:txBody>
          <a:bodyPr wrap="square">
            <a:spAutoFit/>
          </a:bodyPr>
          <a:lstStyle/>
          <a:p>
            <a:pPr algn="just"/>
            <a:r>
              <a:rPr lang="es-MX" sz="1600" b="1" i="1" dirty="0" smtClean="0"/>
              <a:t>“Las </a:t>
            </a:r>
            <a:r>
              <a:rPr lang="es-MX" sz="1600" b="1" i="1" dirty="0" smtClean="0"/>
              <a:t>dos </a:t>
            </a:r>
            <a:r>
              <a:rPr lang="es-MX" sz="1600" b="1" i="1" dirty="0" err="1" smtClean="0"/>
              <a:t>Fridas</a:t>
            </a:r>
            <a:r>
              <a:rPr lang="es-MX" sz="1600" b="1" i="1" dirty="0" smtClean="0"/>
              <a:t>”</a:t>
            </a:r>
            <a:r>
              <a:rPr lang="es-MX" sz="1600" i="1" dirty="0" smtClean="0"/>
              <a:t>, </a:t>
            </a:r>
            <a:r>
              <a:rPr lang="es-MX" sz="1600" dirty="0" smtClean="0"/>
              <a:t>1939, Óleo sobre tela, 67" x 67", Colección Museo de Arte Moderno, México, </a:t>
            </a:r>
            <a:r>
              <a:rPr lang="es-MX" sz="1600" dirty="0" smtClean="0"/>
              <a:t>D.F. Esta </a:t>
            </a:r>
            <a:r>
              <a:rPr lang="es-MX" sz="1600" dirty="0" smtClean="0"/>
              <a:t>pieza fue realizada en 1939, el año en que ella se divorcia de Diego, se cree que </a:t>
            </a:r>
            <a:r>
              <a:rPr lang="es-MX" sz="1600" i="1" dirty="0" smtClean="0"/>
              <a:t>Las dos </a:t>
            </a:r>
            <a:r>
              <a:rPr lang="es-MX" sz="1600" i="1" dirty="0" err="1" smtClean="0"/>
              <a:t>Fridas</a:t>
            </a:r>
            <a:r>
              <a:rPr lang="es-MX" sz="1600" dirty="0" smtClean="0"/>
              <a:t> es la expresión de los sentimientos de la artista en el momento. Este doble autorretrato fue el primer trabajo en gran escala realizado por Frida.</a:t>
            </a:r>
            <a:endParaRPr lang="es-MX" sz="16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57224" y="4500570"/>
            <a:ext cx="7772400" cy="1470025"/>
          </a:xfrm>
        </p:spPr>
        <p:txBody>
          <a:bodyPr/>
          <a:lstStyle/>
          <a:p>
            <a:r>
              <a:rPr lang="es-MX" dirty="0" smtClean="0"/>
              <a:t>Rufino Tamayo</a:t>
            </a:r>
            <a:endParaRPr lang="es-MX" dirty="0"/>
          </a:p>
        </p:txBody>
      </p:sp>
      <p:sp>
        <p:nvSpPr>
          <p:cNvPr id="3" name="2 Subtítulo"/>
          <p:cNvSpPr>
            <a:spLocks noGrp="1"/>
          </p:cNvSpPr>
          <p:nvPr>
            <p:ph type="subTitle" idx="1"/>
          </p:nvPr>
        </p:nvSpPr>
        <p:spPr>
          <a:xfrm>
            <a:off x="1457348" y="5643578"/>
            <a:ext cx="6400800" cy="1752600"/>
          </a:xfrm>
        </p:spPr>
        <p:txBody>
          <a:bodyPr/>
          <a:lstStyle/>
          <a:p>
            <a:r>
              <a:rPr lang="es-MX" dirty="0" smtClean="0"/>
              <a:t>Artista plástico</a:t>
            </a:r>
            <a:endParaRPr lang="es-MX" dirty="0"/>
          </a:p>
        </p:txBody>
      </p:sp>
      <p:pic>
        <p:nvPicPr>
          <p:cNvPr id="4098" name="Picture 2" descr="http://img.informador.com.mx/biblioteca/imagen/370x277/630/629891.jpg"/>
          <p:cNvPicPr>
            <a:picLocks noChangeAspect="1" noChangeArrowheads="1"/>
          </p:cNvPicPr>
          <p:nvPr/>
        </p:nvPicPr>
        <p:blipFill>
          <a:blip r:embed="rId2"/>
          <a:srcRect/>
          <a:stretch>
            <a:fillRect/>
          </a:stretch>
        </p:blipFill>
        <p:spPr bwMode="auto">
          <a:xfrm>
            <a:off x="1714480" y="428604"/>
            <a:ext cx="6026127" cy="4511454"/>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4 Conector recto"/>
          <p:cNvCxnSpPr/>
          <p:nvPr/>
        </p:nvCxnSpPr>
        <p:spPr>
          <a:xfrm>
            <a:off x="1000100" y="1214422"/>
            <a:ext cx="7786742" cy="1588"/>
          </a:xfrm>
          <a:prstGeom prst="line">
            <a:avLst/>
          </a:prstGeom>
        </p:spPr>
        <p:style>
          <a:lnRef idx="1">
            <a:schemeClr val="accent1"/>
          </a:lnRef>
          <a:fillRef idx="0">
            <a:schemeClr val="accent1"/>
          </a:fillRef>
          <a:effectRef idx="0">
            <a:schemeClr val="accent1"/>
          </a:effectRef>
          <a:fontRef idx="minor">
            <a:schemeClr val="tx1"/>
          </a:fontRef>
        </p:style>
      </p:cxnSp>
      <p:sp>
        <p:nvSpPr>
          <p:cNvPr id="7" name="6 CuadroTexto"/>
          <p:cNvSpPr txBox="1"/>
          <p:nvPr/>
        </p:nvSpPr>
        <p:spPr>
          <a:xfrm>
            <a:off x="971600" y="1428736"/>
            <a:ext cx="7886680" cy="4750907"/>
          </a:xfrm>
          <a:prstGeom prst="rect">
            <a:avLst/>
          </a:prstGeom>
          <a:noFill/>
        </p:spPr>
        <p:txBody>
          <a:bodyPr wrap="square" lIns="36000" tIns="36000" rIns="36000" bIns="36000" rtlCol="0">
            <a:spAutoFit/>
          </a:bodyPr>
          <a:lstStyle/>
          <a:p>
            <a:r>
              <a:rPr lang="es-ES_tradnl" sz="3200" b="1" dirty="0" smtClean="0">
                <a:solidFill>
                  <a:schemeClr val="accent1">
                    <a:lumMod val="75000"/>
                  </a:schemeClr>
                </a:solidFill>
              </a:rPr>
              <a:t>Rufino Tamayo</a:t>
            </a:r>
          </a:p>
          <a:p>
            <a:pPr algn="just"/>
            <a:r>
              <a:rPr lang="es-MX" dirty="0" smtClean="0"/>
              <a:t>Es un pintor mexicano, nacido en Oaxaca (hijo de indígenas zapotecas) en 1899 y fallecido en Ciudad de México en 1991. </a:t>
            </a:r>
          </a:p>
          <a:p>
            <a:pPr algn="just"/>
            <a:endParaRPr lang="es-MX" dirty="0" smtClean="0"/>
          </a:p>
          <a:p>
            <a:pPr algn="just"/>
            <a:r>
              <a:rPr lang="es-MX" dirty="0" smtClean="0"/>
              <a:t>Es considerado como uno de los pintores mexicanos de mayor importancia del siglo XX, siendo además uno de los primeros artistas latinoamericanos que consiguió un reconocimiento y una difusión de su obra internacionales, como ocurrió también con otros artistas como los integrantes del conocido "grupo de los tres" (Rivera, Siqueiros y Orozco).</a:t>
            </a:r>
          </a:p>
          <a:p>
            <a:endParaRPr lang="es-MX" sz="2400" dirty="0" smtClean="0"/>
          </a:p>
          <a:p>
            <a:r>
              <a:rPr lang="es-MX" sz="2400" dirty="0" smtClean="0">
                <a:hlinkClick r:id="rId3"/>
              </a:rPr>
              <a:t>http://www.museotamayo.org/</a:t>
            </a:r>
            <a:endParaRPr lang="es-MX" sz="2400" dirty="0" smtClean="0"/>
          </a:p>
          <a:p>
            <a:endParaRPr lang="es-MX" sz="2400" dirty="0" smtClean="0"/>
          </a:p>
          <a:p>
            <a:endParaRPr lang="es-MX" sz="2400" dirty="0" smtClean="0">
              <a:solidFill>
                <a:srgbClr val="983E00"/>
              </a:solidFill>
            </a:endParaRPr>
          </a:p>
          <a:p>
            <a:endParaRPr lang="es-ES_tradnl" sz="3200" dirty="0" smtClean="0">
              <a:solidFill>
                <a:srgbClr val="983E00"/>
              </a:solidFill>
            </a:endParaRPr>
          </a:p>
        </p:txBody>
      </p:sp>
      <p:sp>
        <p:nvSpPr>
          <p:cNvPr id="8" name="2 Marcador de contenido"/>
          <p:cNvSpPr txBox="1">
            <a:spLocks/>
          </p:cNvSpPr>
          <p:nvPr/>
        </p:nvSpPr>
        <p:spPr>
          <a:xfrm>
            <a:off x="3428992" y="836712"/>
            <a:ext cx="5400728" cy="432048"/>
          </a:xfrm>
          <a:prstGeom prst="rect">
            <a:avLst/>
          </a:prstGeom>
        </p:spPr>
        <p:txBody>
          <a:bodyPr vert="horz" lIns="91440" tIns="45720" rIns="91440" bIns="45720" rtlCol="0">
            <a:normAutofit/>
          </a:bodyPr>
          <a:lstStyle/>
          <a:p>
            <a:pPr marL="596646" marR="0" lvl="0" indent="-51435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Tema 1. Artistas Plásticos Contemporáneos de México.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1547664" y="1139028"/>
            <a:ext cx="6408712" cy="4647426"/>
          </a:xfrm>
          <a:prstGeom prst="rect">
            <a:avLst/>
          </a:prstGeom>
        </p:spPr>
        <p:txBody>
          <a:bodyPr wrap="square">
            <a:spAutoFit/>
          </a:bodyPr>
          <a:lstStyle/>
          <a:p>
            <a:pPr lvl="0">
              <a:spcBef>
                <a:spcPct val="20000"/>
              </a:spcBef>
              <a:buClr>
                <a:schemeClr val="accent1"/>
              </a:buClr>
              <a:buSzPct val="80000"/>
              <a:defRPr/>
            </a:pPr>
            <a:r>
              <a:rPr lang="es-ES_tradnl" sz="2000" b="1" dirty="0" smtClean="0">
                <a:solidFill>
                  <a:schemeClr val="accent1">
                    <a:lumMod val="75000"/>
                  </a:schemeClr>
                </a:solidFill>
              </a:rPr>
              <a:t>Dimensión de Formación: </a:t>
            </a:r>
            <a:r>
              <a:rPr lang="es-ES_tradnl" sz="2000" dirty="0" smtClean="0">
                <a:solidFill>
                  <a:schemeClr val="tx2">
                    <a:lumMod val="10000"/>
                  </a:schemeClr>
                </a:solidFill>
              </a:rPr>
              <a:t>Comunicativa</a:t>
            </a:r>
          </a:p>
          <a:p>
            <a:pPr lvl="0">
              <a:spcBef>
                <a:spcPct val="20000"/>
              </a:spcBef>
              <a:buClr>
                <a:schemeClr val="accent1"/>
              </a:buClr>
              <a:buSzPct val="80000"/>
              <a:defRPr/>
            </a:pPr>
            <a:r>
              <a:rPr lang="es-ES_tradnl" sz="2000" b="1" dirty="0" smtClean="0">
                <a:solidFill>
                  <a:schemeClr val="accent1">
                    <a:lumMod val="75000"/>
                  </a:schemeClr>
                </a:solidFill>
              </a:rPr>
              <a:t>Campo de Formación: </a:t>
            </a:r>
            <a:r>
              <a:rPr lang="es-ES_tradnl" sz="2000" dirty="0" smtClean="0">
                <a:solidFill>
                  <a:schemeClr val="tx2">
                    <a:lumMod val="10000"/>
                  </a:schemeClr>
                </a:solidFill>
              </a:rPr>
              <a:t>Lenguaje y comunicación</a:t>
            </a:r>
          </a:p>
          <a:p>
            <a:pPr>
              <a:spcBef>
                <a:spcPct val="20000"/>
              </a:spcBef>
              <a:buClr>
                <a:schemeClr val="accent1"/>
              </a:buClr>
              <a:buSzPct val="80000"/>
            </a:pPr>
            <a:r>
              <a:rPr lang="es-ES_tradnl" sz="2000" b="1" dirty="0" smtClean="0">
                <a:solidFill>
                  <a:schemeClr val="accent1">
                    <a:lumMod val="75000"/>
                  </a:schemeClr>
                </a:solidFill>
              </a:rPr>
              <a:t>Ámbito Disciplinar: </a:t>
            </a:r>
            <a:r>
              <a:rPr lang="es-ES_tradnl" sz="2000" dirty="0" smtClean="0">
                <a:solidFill>
                  <a:schemeClr val="tx2">
                    <a:lumMod val="10000"/>
                  </a:schemeClr>
                </a:solidFill>
              </a:rPr>
              <a:t>Arte</a:t>
            </a:r>
          </a:p>
          <a:p>
            <a:pPr>
              <a:spcBef>
                <a:spcPct val="20000"/>
              </a:spcBef>
              <a:buClr>
                <a:schemeClr val="accent1"/>
              </a:buClr>
              <a:buSzPct val="80000"/>
            </a:pPr>
            <a:r>
              <a:rPr lang="es-ES_tradnl" sz="2000" b="1" dirty="0" smtClean="0">
                <a:solidFill>
                  <a:schemeClr val="accent1">
                    <a:lumMod val="75000"/>
                  </a:schemeClr>
                </a:solidFill>
              </a:rPr>
              <a:t>Asignatura o Unidad de Aprendizaje: </a:t>
            </a:r>
            <a:r>
              <a:rPr lang="es-ES_tradnl" sz="2000" dirty="0" smtClean="0">
                <a:solidFill>
                  <a:schemeClr val="tx2">
                    <a:lumMod val="10000"/>
                  </a:schemeClr>
                </a:solidFill>
              </a:rPr>
              <a:t>Apreciación del Arte</a:t>
            </a:r>
          </a:p>
          <a:p>
            <a:pPr lvl="0">
              <a:spcBef>
                <a:spcPct val="20000"/>
              </a:spcBef>
              <a:buClr>
                <a:schemeClr val="accent1"/>
              </a:buClr>
              <a:buSzPct val="80000"/>
            </a:pPr>
            <a:r>
              <a:rPr lang="es-ES_tradnl" sz="2000" b="1" dirty="0" smtClean="0">
                <a:solidFill>
                  <a:schemeClr val="accent1">
                    <a:lumMod val="75000"/>
                  </a:schemeClr>
                </a:solidFill>
              </a:rPr>
              <a:t>Semestre: </a:t>
            </a:r>
            <a:r>
              <a:rPr lang="es-ES_tradnl" sz="2000" dirty="0" smtClean="0">
                <a:solidFill>
                  <a:schemeClr val="tx2">
                    <a:lumMod val="10000"/>
                  </a:schemeClr>
                </a:solidFill>
              </a:rPr>
              <a:t>Quinto</a:t>
            </a:r>
          </a:p>
          <a:p>
            <a:pPr>
              <a:spcBef>
                <a:spcPct val="20000"/>
              </a:spcBef>
              <a:buClr>
                <a:schemeClr val="accent1"/>
              </a:buClr>
              <a:buSzPct val="80000"/>
            </a:pPr>
            <a:r>
              <a:rPr lang="es-ES_tradnl" sz="2000" b="1" dirty="0" smtClean="0">
                <a:solidFill>
                  <a:schemeClr val="accent1">
                    <a:lumMod val="75000"/>
                  </a:schemeClr>
                </a:solidFill>
              </a:rPr>
              <a:t>Créditos: </a:t>
            </a:r>
            <a:r>
              <a:rPr lang="es-ES_tradnl" sz="2000" dirty="0" smtClean="0">
                <a:solidFill>
                  <a:schemeClr val="tx2">
                    <a:lumMod val="10000"/>
                  </a:schemeClr>
                </a:solidFill>
              </a:rPr>
              <a:t>7</a:t>
            </a:r>
          </a:p>
          <a:p>
            <a:pPr>
              <a:spcBef>
                <a:spcPct val="20000"/>
              </a:spcBef>
              <a:buClr>
                <a:schemeClr val="accent1"/>
              </a:buClr>
              <a:buSzPct val="80000"/>
            </a:pPr>
            <a:r>
              <a:rPr lang="es-ES_tradnl" sz="2000" b="1" dirty="0" smtClean="0">
                <a:solidFill>
                  <a:schemeClr val="accent1">
                    <a:lumMod val="75000"/>
                  </a:schemeClr>
                </a:solidFill>
              </a:rPr>
              <a:t>Tipo de Curso: </a:t>
            </a:r>
            <a:r>
              <a:rPr lang="es-ES_tradnl" sz="2000" dirty="0" smtClean="0">
                <a:solidFill>
                  <a:schemeClr val="tx2">
                    <a:lumMod val="10000"/>
                  </a:schemeClr>
                </a:solidFill>
              </a:rPr>
              <a:t>Obligatorio</a:t>
            </a:r>
          </a:p>
          <a:p>
            <a:pPr>
              <a:spcBef>
                <a:spcPct val="20000"/>
              </a:spcBef>
              <a:buClr>
                <a:schemeClr val="accent1"/>
              </a:buClr>
              <a:buSzPct val="80000"/>
            </a:pPr>
            <a:r>
              <a:rPr lang="es-ES_tradnl" sz="2000" b="1" dirty="0" smtClean="0">
                <a:solidFill>
                  <a:schemeClr val="accent1">
                    <a:lumMod val="75000"/>
                  </a:schemeClr>
                </a:solidFill>
              </a:rPr>
              <a:t>Asignaturas Simultáneas: </a:t>
            </a:r>
            <a:r>
              <a:rPr lang="es-ES_tradnl" sz="2000" dirty="0" smtClean="0">
                <a:solidFill>
                  <a:schemeClr val="tx2">
                    <a:lumMod val="10000"/>
                  </a:schemeClr>
                </a:solidFill>
              </a:rPr>
              <a:t>Estadística, Métodos de la Investigación, Formación ciudadana, Cultura y Responsabilidad Ambiental, Inglés B2, Orientación Educativa. Optativa (2)</a:t>
            </a:r>
          </a:p>
          <a:p>
            <a:pPr lvl="0">
              <a:spcBef>
                <a:spcPct val="20000"/>
              </a:spcBef>
              <a:buClr>
                <a:schemeClr val="accent1"/>
              </a:buClr>
              <a:buSzPct val="80000"/>
            </a:pPr>
            <a:r>
              <a:rPr lang="es-ES_tradnl" sz="2000" b="1" dirty="0" smtClean="0">
                <a:solidFill>
                  <a:schemeClr val="accent1">
                    <a:lumMod val="75000"/>
                  </a:schemeClr>
                </a:solidFill>
              </a:rPr>
              <a:t>Total de Horas: </a:t>
            </a:r>
            <a:r>
              <a:rPr lang="es-ES_tradnl" sz="2000" dirty="0" smtClean="0">
                <a:solidFill>
                  <a:schemeClr val="tx2">
                    <a:lumMod val="10000"/>
                  </a:schemeClr>
                </a:solidFill>
              </a:rPr>
              <a:t>5</a:t>
            </a:r>
          </a:p>
          <a:p>
            <a:pPr lvl="0">
              <a:spcBef>
                <a:spcPct val="20000"/>
              </a:spcBef>
              <a:buClr>
                <a:schemeClr val="accent1"/>
              </a:buClr>
              <a:buSzPct val="80000"/>
            </a:pPr>
            <a:r>
              <a:rPr lang="es-ES_tradnl" sz="2000" b="1" dirty="0" smtClean="0">
                <a:solidFill>
                  <a:schemeClr val="accent1">
                    <a:lumMod val="75000"/>
                  </a:schemeClr>
                </a:solidFill>
              </a:rPr>
              <a:t>Etapa en la Estructura Curricular: </a:t>
            </a:r>
            <a:r>
              <a:rPr lang="es-ES_tradnl" sz="2000" dirty="0" smtClean="0">
                <a:solidFill>
                  <a:schemeClr val="tx2">
                    <a:lumMod val="10000"/>
                  </a:schemeClr>
                </a:solidFill>
              </a:rPr>
              <a:t>Propedéutica</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Rectángulo"/>
          <p:cNvSpPr/>
          <p:nvPr/>
        </p:nvSpPr>
        <p:spPr>
          <a:xfrm>
            <a:off x="357158" y="4857760"/>
            <a:ext cx="8501122" cy="1077218"/>
          </a:xfrm>
          <a:prstGeom prst="rect">
            <a:avLst/>
          </a:prstGeom>
        </p:spPr>
        <p:txBody>
          <a:bodyPr wrap="square">
            <a:spAutoFit/>
          </a:bodyPr>
          <a:lstStyle/>
          <a:p>
            <a:pPr fontAlgn="base"/>
            <a:r>
              <a:rPr lang="es-MX" sz="1600" b="1" i="1" dirty="0" smtClean="0"/>
              <a:t>“Dualidad”</a:t>
            </a:r>
            <a:r>
              <a:rPr lang="es-MX" sz="1600" dirty="0" smtClean="0"/>
              <a:t>, </a:t>
            </a:r>
            <a:r>
              <a:rPr lang="es-MX" sz="1600" dirty="0" smtClean="0"/>
              <a:t>en el Museo Nacional de </a:t>
            </a:r>
            <a:r>
              <a:rPr lang="es-MX" sz="1600" dirty="0" smtClean="0"/>
              <a:t>Antropología. Un </a:t>
            </a:r>
            <a:r>
              <a:rPr lang="es-MX" sz="1600" dirty="0" smtClean="0"/>
              <a:t>impresionante mural pintado en 1964 que se encuentra en el vestíbulo del auditorio Jaime Torres </a:t>
            </a:r>
            <a:r>
              <a:rPr lang="es-MX" sz="1600" dirty="0" err="1" smtClean="0"/>
              <a:t>Bodet</a:t>
            </a:r>
            <a:r>
              <a:rPr lang="es-MX" sz="1600" dirty="0" smtClean="0"/>
              <a:t>, de este recinto. Mide 3.53 x 12.21 metros y fue elaborado con *</a:t>
            </a:r>
            <a:r>
              <a:rPr lang="es-MX" sz="1600" dirty="0" err="1" smtClean="0"/>
              <a:t>vinelita</a:t>
            </a:r>
            <a:r>
              <a:rPr lang="es-MX" sz="1600" dirty="0" smtClean="0"/>
              <a:t> sobre tela de lino, la cual fue tejida especialmente para que resistiera el peso de la pintura y las arenas que Rufino Tamayo empleó en su elaboración.</a:t>
            </a:r>
            <a:endParaRPr lang="es-MX" sz="1600" dirty="0"/>
          </a:p>
        </p:txBody>
      </p:sp>
      <p:pic>
        <p:nvPicPr>
          <p:cNvPr id="9" name="8 Imagen" descr="Rufino-Tamayo-1899-1991.jpg"/>
          <p:cNvPicPr>
            <a:picLocks noChangeAspect="1"/>
          </p:cNvPicPr>
          <p:nvPr/>
        </p:nvPicPr>
        <p:blipFill>
          <a:blip r:embed="rId2"/>
          <a:stretch>
            <a:fillRect/>
          </a:stretch>
        </p:blipFill>
        <p:spPr>
          <a:xfrm>
            <a:off x="0" y="1500174"/>
            <a:ext cx="9144000" cy="3161944"/>
          </a:xfrm>
          <a:prstGeom prst="rect">
            <a:avLst/>
          </a:prstGeo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57224" y="4500570"/>
            <a:ext cx="7772400" cy="1470025"/>
          </a:xfrm>
        </p:spPr>
        <p:txBody>
          <a:bodyPr/>
          <a:lstStyle/>
          <a:p>
            <a:r>
              <a:rPr lang="es-MX" dirty="0" smtClean="0"/>
              <a:t>Gabriel Orozco</a:t>
            </a:r>
            <a:endParaRPr lang="es-MX" dirty="0"/>
          </a:p>
        </p:txBody>
      </p:sp>
      <p:sp>
        <p:nvSpPr>
          <p:cNvPr id="3" name="2 Subtítulo"/>
          <p:cNvSpPr>
            <a:spLocks noGrp="1"/>
          </p:cNvSpPr>
          <p:nvPr>
            <p:ph type="subTitle" idx="1"/>
          </p:nvPr>
        </p:nvSpPr>
        <p:spPr>
          <a:xfrm>
            <a:off x="1371600" y="5643578"/>
            <a:ext cx="6400800" cy="1752600"/>
          </a:xfrm>
        </p:spPr>
        <p:txBody>
          <a:bodyPr/>
          <a:lstStyle/>
          <a:p>
            <a:r>
              <a:rPr lang="es-MX" dirty="0" smtClean="0"/>
              <a:t>Artista Plástico</a:t>
            </a:r>
            <a:endParaRPr lang="es-MX" dirty="0"/>
          </a:p>
        </p:txBody>
      </p:sp>
      <p:pic>
        <p:nvPicPr>
          <p:cNvPr id="84994" name="Picture 2" descr="http://www.biografiasyvidas.com/biografia/o/fotos/orozco_gabriel.jpg"/>
          <p:cNvPicPr>
            <a:picLocks noChangeAspect="1" noChangeArrowheads="1"/>
          </p:cNvPicPr>
          <p:nvPr/>
        </p:nvPicPr>
        <p:blipFill>
          <a:blip r:embed="rId2"/>
          <a:srcRect/>
          <a:stretch>
            <a:fillRect/>
          </a:stretch>
        </p:blipFill>
        <p:spPr bwMode="auto">
          <a:xfrm>
            <a:off x="1928794" y="500042"/>
            <a:ext cx="5524516" cy="4273377"/>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4 Conector recto"/>
          <p:cNvCxnSpPr/>
          <p:nvPr/>
        </p:nvCxnSpPr>
        <p:spPr>
          <a:xfrm>
            <a:off x="1000100" y="1214422"/>
            <a:ext cx="7786742" cy="1588"/>
          </a:xfrm>
          <a:prstGeom prst="line">
            <a:avLst/>
          </a:prstGeom>
        </p:spPr>
        <p:style>
          <a:lnRef idx="1">
            <a:schemeClr val="accent1"/>
          </a:lnRef>
          <a:fillRef idx="0">
            <a:schemeClr val="accent1"/>
          </a:fillRef>
          <a:effectRef idx="0">
            <a:schemeClr val="accent1"/>
          </a:effectRef>
          <a:fontRef idx="minor">
            <a:schemeClr val="tx1"/>
          </a:fontRef>
        </p:style>
      </p:cxnSp>
      <p:sp>
        <p:nvSpPr>
          <p:cNvPr id="7" name="6 CuadroTexto"/>
          <p:cNvSpPr txBox="1"/>
          <p:nvPr/>
        </p:nvSpPr>
        <p:spPr>
          <a:xfrm>
            <a:off x="971600" y="1428736"/>
            <a:ext cx="7886680" cy="4381575"/>
          </a:xfrm>
          <a:prstGeom prst="rect">
            <a:avLst/>
          </a:prstGeom>
          <a:noFill/>
        </p:spPr>
        <p:txBody>
          <a:bodyPr wrap="square" lIns="36000" tIns="36000" rIns="36000" bIns="36000" rtlCol="0">
            <a:spAutoFit/>
          </a:bodyPr>
          <a:lstStyle/>
          <a:p>
            <a:r>
              <a:rPr lang="es-ES_tradnl" sz="3200" b="1" dirty="0" smtClean="0">
                <a:solidFill>
                  <a:schemeClr val="accent1">
                    <a:lumMod val="75000"/>
                  </a:schemeClr>
                </a:solidFill>
              </a:rPr>
              <a:t>Gabriel Orozco</a:t>
            </a:r>
          </a:p>
          <a:p>
            <a:pPr algn="just"/>
            <a:r>
              <a:rPr lang="es-MX" dirty="0" smtClean="0"/>
              <a:t>(</a:t>
            </a:r>
            <a:r>
              <a:rPr lang="es-MX" dirty="0" smtClean="0"/>
              <a:t>Xalapa, 1962) Artista plástico mexicano, uno de los más valorados en el circuito </a:t>
            </a:r>
            <a:r>
              <a:rPr lang="es-MX" dirty="0" smtClean="0"/>
              <a:t> </a:t>
            </a:r>
            <a:r>
              <a:rPr lang="es-MX" dirty="0" smtClean="0"/>
              <a:t>internacional</a:t>
            </a:r>
            <a:r>
              <a:rPr lang="es-MX" dirty="0" smtClean="0"/>
              <a:t>, autor de una obra amplia y polivalente que abarca desde la escultura hasta las instalaciones espontáneas, pasando por la fotografía, el vídeo, el dibujo y el arte-objeto.</a:t>
            </a:r>
          </a:p>
          <a:p>
            <a:endParaRPr lang="es-MX" sz="2400" dirty="0" smtClean="0"/>
          </a:p>
          <a:p>
            <a:endParaRPr lang="es-MX" sz="2400" dirty="0" smtClean="0"/>
          </a:p>
          <a:p>
            <a:r>
              <a:rPr lang="es-MX" sz="2400" dirty="0" smtClean="0">
                <a:hlinkClick r:id="rId3"/>
              </a:rPr>
              <a:t>http://www.revistadelauniversidad.unam.mx/8110/mejia/81mejia03.html</a:t>
            </a:r>
            <a:endParaRPr lang="es-MX" sz="2400" dirty="0" smtClean="0"/>
          </a:p>
          <a:p>
            <a:endParaRPr lang="es-MX" sz="2400" dirty="0" smtClean="0"/>
          </a:p>
          <a:p>
            <a:endParaRPr lang="es-MX" sz="2400" dirty="0" smtClean="0">
              <a:solidFill>
                <a:srgbClr val="983E00"/>
              </a:solidFill>
            </a:endParaRPr>
          </a:p>
          <a:p>
            <a:endParaRPr lang="es-ES_tradnl" sz="3200" dirty="0" smtClean="0">
              <a:solidFill>
                <a:srgbClr val="983E00"/>
              </a:solidFill>
            </a:endParaRPr>
          </a:p>
        </p:txBody>
      </p:sp>
      <p:sp>
        <p:nvSpPr>
          <p:cNvPr id="8" name="2 Marcador de contenido"/>
          <p:cNvSpPr txBox="1">
            <a:spLocks/>
          </p:cNvSpPr>
          <p:nvPr/>
        </p:nvSpPr>
        <p:spPr>
          <a:xfrm>
            <a:off x="3428992" y="836712"/>
            <a:ext cx="5400728" cy="432048"/>
          </a:xfrm>
          <a:prstGeom prst="rect">
            <a:avLst/>
          </a:prstGeom>
        </p:spPr>
        <p:txBody>
          <a:bodyPr vert="horz" lIns="91440" tIns="45720" rIns="91440" bIns="45720" rtlCol="0">
            <a:normAutofit/>
          </a:bodyPr>
          <a:lstStyle/>
          <a:p>
            <a:pPr marL="596646" marR="0" lvl="0" indent="-51435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Tema 1. Artistas Plásticos Contemporáneos de México. </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714348" y="4000504"/>
            <a:ext cx="7715304" cy="1569660"/>
          </a:xfrm>
          <a:prstGeom prst="rect">
            <a:avLst/>
          </a:prstGeom>
        </p:spPr>
        <p:txBody>
          <a:bodyPr wrap="square">
            <a:spAutoFit/>
          </a:bodyPr>
          <a:lstStyle/>
          <a:p>
            <a:pPr algn="just"/>
            <a:r>
              <a:rPr lang="es-MX" sz="1600" b="1" i="1" dirty="0" smtClean="0"/>
              <a:t>“La DS”</a:t>
            </a:r>
            <a:r>
              <a:rPr lang="es-MX" sz="1600" dirty="0" smtClean="0"/>
              <a:t> 1993. Modificado Citroën DS, de 55 años 16.3 x 189 x 15/16 45 5/16 </a:t>
            </a:r>
            <a:r>
              <a:rPr lang="es-MX" sz="1600" dirty="0" smtClean="0"/>
              <a:t>(</a:t>
            </a:r>
            <a:r>
              <a:rPr lang="es-MX" sz="1600" dirty="0" smtClean="0"/>
              <a:t>140,1 x 482,5 x 115,1 cm). </a:t>
            </a:r>
            <a:r>
              <a:rPr lang="es-MX" sz="1600" dirty="0" err="1" smtClean="0"/>
              <a:t>Fonds</a:t>
            </a:r>
            <a:r>
              <a:rPr lang="es-MX" sz="1600" dirty="0" smtClean="0"/>
              <a:t> </a:t>
            </a:r>
            <a:r>
              <a:rPr lang="es-MX" sz="1600" dirty="0" err="1" smtClean="0"/>
              <a:t>d'art</a:t>
            </a:r>
            <a:r>
              <a:rPr lang="es-MX" sz="1600" dirty="0" smtClean="0"/>
              <a:t> </a:t>
            </a:r>
            <a:r>
              <a:rPr lang="es-MX" sz="1600" dirty="0" err="1" smtClean="0"/>
              <a:t>contemporain</a:t>
            </a:r>
            <a:r>
              <a:rPr lang="es-MX" sz="1600" dirty="0" smtClean="0"/>
              <a:t> nacional, </a:t>
            </a:r>
            <a:r>
              <a:rPr lang="es-MX" sz="1600" dirty="0" err="1" smtClean="0"/>
              <a:t>Puteaux</a:t>
            </a:r>
            <a:r>
              <a:rPr lang="es-MX" sz="1600" dirty="0" smtClean="0"/>
              <a:t>, Francia. </a:t>
            </a:r>
          </a:p>
          <a:p>
            <a:pPr algn="just"/>
            <a:r>
              <a:rPr lang="es-MX" sz="1600" dirty="0" smtClean="0"/>
              <a:t>La D.S. es una de las obras más grandes de Orozco: cortó un Citroën DS en tres partes, a lo largo, quitando la sección del medio y uniendo las dos restantes, para formar un coche con forma de flecha, 63,5 cm más pequeño que el original. Es posible sentarse en el nuevo vehículo, y las puertas y cajuela se abren, aunque no fue hecho para manejarse.</a:t>
            </a:r>
            <a:endParaRPr lang="es-MX" sz="1600" dirty="0"/>
          </a:p>
        </p:txBody>
      </p:sp>
      <p:pic>
        <p:nvPicPr>
          <p:cNvPr id="5" name="4 Imagen" descr="ds gabriel orozco.jpg"/>
          <p:cNvPicPr>
            <a:picLocks noChangeAspect="1"/>
          </p:cNvPicPr>
          <p:nvPr/>
        </p:nvPicPr>
        <p:blipFill>
          <a:blip r:embed="rId2"/>
          <a:stretch>
            <a:fillRect/>
          </a:stretch>
        </p:blipFill>
        <p:spPr>
          <a:xfrm>
            <a:off x="1643042" y="142852"/>
            <a:ext cx="5786478" cy="3853795"/>
          </a:xfrm>
          <a:prstGeom prst="rect">
            <a:avLst/>
          </a:prstGeo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57224" y="4500570"/>
            <a:ext cx="7772400" cy="1470025"/>
          </a:xfrm>
        </p:spPr>
        <p:txBody>
          <a:bodyPr/>
          <a:lstStyle/>
          <a:p>
            <a:r>
              <a:rPr lang="es-MX" dirty="0" smtClean="0"/>
              <a:t>Lilia Carrillo</a:t>
            </a:r>
            <a:endParaRPr lang="es-MX" dirty="0"/>
          </a:p>
        </p:txBody>
      </p:sp>
      <p:sp>
        <p:nvSpPr>
          <p:cNvPr id="3" name="2 Subtítulo"/>
          <p:cNvSpPr>
            <a:spLocks noGrp="1"/>
          </p:cNvSpPr>
          <p:nvPr>
            <p:ph type="subTitle" idx="1"/>
          </p:nvPr>
        </p:nvSpPr>
        <p:spPr>
          <a:xfrm>
            <a:off x="1371600" y="5643578"/>
            <a:ext cx="6400800" cy="1752600"/>
          </a:xfrm>
        </p:spPr>
        <p:txBody>
          <a:bodyPr/>
          <a:lstStyle/>
          <a:p>
            <a:r>
              <a:rPr lang="es-MX" dirty="0" smtClean="0"/>
              <a:t>Artista Plástico</a:t>
            </a:r>
            <a:endParaRPr lang="es-MX" dirty="0"/>
          </a:p>
        </p:txBody>
      </p:sp>
      <p:pic>
        <p:nvPicPr>
          <p:cNvPr id="52226" name="Picture 2" descr="http://3.bp.blogspot.com/-cC9_Xg481Rg/T1wbjmQ9UdI/AAAAAAAABt8/UsUMTgDt_Eg/s200/1+lilia.jpg"/>
          <p:cNvPicPr>
            <a:picLocks noChangeAspect="1" noChangeArrowheads="1"/>
          </p:cNvPicPr>
          <p:nvPr/>
        </p:nvPicPr>
        <p:blipFill>
          <a:blip r:embed="rId2"/>
          <a:srcRect/>
          <a:stretch>
            <a:fillRect/>
          </a:stretch>
        </p:blipFill>
        <p:spPr bwMode="auto">
          <a:xfrm>
            <a:off x="2381248" y="512899"/>
            <a:ext cx="4476768" cy="4454387"/>
          </a:xfrm>
          <a:prstGeom prst="rect">
            <a:avLst/>
          </a:prstGeom>
          <a:noFill/>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4 Conector recto"/>
          <p:cNvCxnSpPr/>
          <p:nvPr/>
        </p:nvCxnSpPr>
        <p:spPr>
          <a:xfrm>
            <a:off x="1000100" y="1214422"/>
            <a:ext cx="7786742" cy="1588"/>
          </a:xfrm>
          <a:prstGeom prst="line">
            <a:avLst/>
          </a:prstGeom>
        </p:spPr>
        <p:style>
          <a:lnRef idx="1">
            <a:schemeClr val="accent1"/>
          </a:lnRef>
          <a:fillRef idx="0">
            <a:schemeClr val="accent1"/>
          </a:fillRef>
          <a:effectRef idx="0">
            <a:schemeClr val="accent1"/>
          </a:effectRef>
          <a:fontRef idx="minor">
            <a:schemeClr val="tx1"/>
          </a:fontRef>
        </p:style>
      </p:cxnSp>
      <p:sp>
        <p:nvSpPr>
          <p:cNvPr id="7" name="6 CuadroTexto"/>
          <p:cNvSpPr txBox="1"/>
          <p:nvPr/>
        </p:nvSpPr>
        <p:spPr>
          <a:xfrm>
            <a:off x="971600" y="1428736"/>
            <a:ext cx="7886680" cy="6566789"/>
          </a:xfrm>
          <a:prstGeom prst="rect">
            <a:avLst/>
          </a:prstGeom>
          <a:noFill/>
        </p:spPr>
        <p:txBody>
          <a:bodyPr wrap="square" lIns="36000" tIns="36000" rIns="36000" bIns="36000" rtlCol="0">
            <a:spAutoFit/>
          </a:bodyPr>
          <a:lstStyle/>
          <a:p>
            <a:r>
              <a:rPr lang="es-MX" sz="3200" b="1" dirty="0" smtClean="0">
                <a:solidFill>
                  <a:schemeClr val="accent1">
                    <a:lumMod val="75000"/>
                  </a:schemeClr>
                </a:solidFill>
              </a:rPr>
              <a:t>Lilia Carrillo </a:t>
            </a:r>
          </a:p>
          <a:p>
            <a:pPr algn="just"/>
            <a:r>
              <a:rPr lang="es-MX" dirty="0" smtClean="0"/>
              <a:t>N</a:t>
            </a:r>
            <a:r>
              <a:rPr lang="es-MX" dirty="0" smtClean="0"/>
              <a:t>ace </a:t>
            </a:r>
            <a:r>
              <a:rPr lang="es-MX" dirty="0" smtClean="0"/>
              <a:t>en la ciudad de México en 1930. Su obra como la de otros artistas de su generación, revoluciona el lenguaje pictórico en México, lo saca del encierro en el discurso estereotipado de “lo mexicano” producido por los autores del muralismo y protagonistas de la llamada “Escuela mexicana de pintura”, durante la primera mitad del siglo XX. Fue alumna de Manuel Rodríguez Lozano. Más tarde asiste a la Escuela de Pintura, Escultura y Grabado "La Esmeralda", donde estudia con Agustín Lazo, Carlos Orozco Romero, Antonio Ruiz y Pablo O'Higgins, </a:t>
            </a:r>
            <a:r>
              <a:rPr lang="es-MX" dirty="0" smtClean="0"/>
              <a:t>obtenido </a:t>
            </a:r>
            <a:r>
              <a:rPr lang="es-MX" dirty="0" smtClean="0"/>
              <a:t>su título de maestra en artes plásticas en </a:t>
            </a:r>
            <a:r>
              <a:rPr lang="es-MX" dirty="0" smtClean="0"/>
              <a:t>1951.</a:t>
            </a:r>
            <a:endParaRPr lang="es-MX" dirty="0" smtClean="0"/>
          </a:p>
          <a:p>
            <a:pPr algn="just"/>
            <a:endParaRPr lang="es-MX" dirty="0" smtClean="0"/>
          </a:p>
          <a:p>
            <a:pPr algn="just"/>
            <a:r>
              <a:rPr lang="es-MX" dirty="0" smtClean="0"/>
              <a:t>En </a:t>
            </a:r>
            <a:r>
              <a:rPr lang="es-MX" dirty="0" smtClean="0"/>
              <a:t>1953 viaja becada a París y estudia en la Academia de la </a:t>
            </a:r>
            <a:r>
              <a:rPr lang="es-MX" dirty="0" err="1" smtClean="0"/>
              <a:t>GrandeChaumiere</a:t>
            </a:r>
            <a:r>
              <a:rPr lang="es-MX" dirty="0" smtClean="0"/>
              <a:t>, exhibiendo en la </a:t>
            </a:r>
            <a:r>
              <a:rPr lang="es-MX" dirty="0" err="1" smtClean="0"/>
              <a:t>Maison</a:t>
            </a:r>
            <a:r>
              <a:rPr lang="es-MX" dirty="0" smtClean="0"/>
              <a:t> du </a:t>
            </a:r>
            <a:r>
              <a:rPr lang="es-MX" dirty="0" err="1" smtClean="0"/>
              <a:t>Mexique</a:t>
            </a:r>
            <a:r>
              <a:rPr lang="es-MX" dirty="0" smtClean="0"/>
              <a:t> y en la Exposición de Artistas Extranjeros en Francia (1954), regresando en 1955 a su país. Durante su estancia en Francia, al igual que muchos de los pintores mexicanos, recibió la influencia de las vanguardias internacionales como el cubismo, el surrealismo, el expresionismo abstracta y el informalismo abstracto.</a:t>
            </a:r>
          </a:p>
          <a:p>
            <a:r>
              <a:rPr lang="es-MX" sz="1200" dirty="0" smtClean="0"/>
              <a:t/>
            </a:r>
            <a:br>
              <a:rPr lang="es-MX" sz="1200" dirty="0" smtClean="0"/>
            </a:br>
            <a:endParaRPr lang="es-MX" sz="1200" dirty="0" smtClean="0"/>
          </a:p>
          <a:p>
            <a:endParaRPr lang="es-MX" sz="1200" dirty="0" smtClean="0"/>
          </a:p>
          <a:p>
            <a:r>
              <a:rPr lang="es-MX" sz="3200" b="1" dirty="0" smtClean="0"/>
              <a:t/>
            </a:r>
            <a:br>
              <a:rPr lang="es-MX" sz="3200" b="1" dirty="0" smtClean="0"/>
            </a:br>
            <a:r>
              <a:rPr lang="es-MX" sz="3200" b="1" dirty="0" smtClean="0"/>
              <a:t/>
            </a:r>
            <a:br>
              <a:rPr lang="es-MX" sz="3200" b="1" dirty="0" smtClean="0"/>
            </a:br>
            <a:endParaRPr lang="es-ES_tradnl" sz="2000" dirty="0" smtClean="0">
              <a:solidFill>
                <a:srgbClr val="983E00"/>
              </a:solidFill>
            </a:endParaRPr>
          </a:p>
        </p:txBody>
      </p:sp>
      <p:sp>
        <p:nvSpPr>
          <p:cNvPr id="8" name="2 Marcador de contenido"/>
          <p:cNvSpPr txBox="1">
            <a:spLocks/>
          </p:cNvSpPr>
          <p:nvPr/>
        </p:nvSpPr>
        <p:spPr>
          <a:xfrm>
            <a:off x="3428992" y="836712"/>
            <a:ext cx="5400728" cy="432048"/>
          </a:xfrm>
          <a:prstGeom prst="rect">
            <a:avLst/>
          </a:prstGeom>
        </p:spPr>
        <p:txBody>
          <a:bodyPr vert="horz" lIns="91440" tIns="45720" rIns="91440" bIns="45720" rtlCol="0">
            <a:normAutofit/>
          </a:bodyPr>
          <a:lstStyle/>
          <a:p>
            <a:pPr marL="596646" marR="0" lvl="0" indent="-51435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Tema 1. Artistas Plásticos Contemporáneos de México. </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4 Conector recto"/>
          <p:cNvCxnSpPr/>
          <p:nvPr/>
        </p:nvCxnSpPr>
        <p:spPr>
          <a:xfrm>
            <a:off x="1000100" y="1214422"/>
            <a:ext cx="7786742" cy="1588"/>
          </a:xfrm>
          <a:prstGeom prst="line">
            <a:avLst/>
          </a:prstGeom>
        </p:spPr>
        <p:style>
          <a:lnRef idx="1">
            <a:schemeClr val="accent1"/>
          </a:lnRef>
          <a:fillRef idx="0">
            <a:schemeClr val="accent1"/>
          </a:fillRef>
          <a:effectRef idx="0">
            <a:schemeClr val="accent1"/>
          </a:effectRef>
          <a:fontRef idx="minor">
            <a:schemeClr val="tx1"/>
          </a:fontRef>
        </p:style>
      </p:cxnSp>
      <p:sp>
        <p:nvSpPr>
          <p:cNvPr id="7" name="6 CuadroTexto"/>
          <p:cNvSpPr txBox="1"/>
          <p:nvPr/>
        </p:nvSpPr>
        <p:spPr>
          <a:xfrm>
            <a:off x="971600" y="1428736"/>
            <a:ext cx="7886680" cy="5828125"/>
          </a:xfrm>
          <a:prstGeom prst="rect">
            <a:avLst/>
          </a:prstGeom>
          <a:noFill/>
        </p:spPr>
        <p:txBody>
          <a:bodyPr wrap="square" lIns="36000" tIns="36000" rIns="36000" bIns="36000" rtlCol="0">
            <a:spAutoFit/>
          </a:bodyPr>
          <a:lstStyle/>
          <a:p>
            <a:r>
              <a:rPr lang="es-MX" sz="3200" b="1" dirty="0" smtClean="0">
                <a:solidFill>
                  <a:schemeClr val="accent1">
                    <a:lumMod val="75000"/>
                  </a:schemeClr>
                </a:solidFill>
              </a:rPr>
              <a:t>Lilia Carrillo </a:t>
            </a:r>
          </a:p>
          <a:p>
            <a:pPr algn="just"/>
            <a:r>
              <a:rPr lang="es-MX" sz="1200" dirty="0" smtClean="0"/>
              <a:t/>
            </a:r>
            <a:br>
              <a:rPr lang="es-MX" sz="1200" dirty="0" smtClean="0"/>
            </a:br>
            <a:r>
              <a:rPr lang="es-MX" dirty="0" smtClean="0"/>
              <a:t>En 1960 contrae matrimonio con el también pintor y escultor Manuel </a:t>
            </a:r>
            <a:r>
              <a:rPr lang="es-MX" dirty="0" err="1" smtClean="0"/>
              <a:t>Felguérez</a:t>
            </a:r>
            <a:r>
              <a:rPr lang="es-MX" dirty="0" smtClean="0"/>
              <a:t>. Su obra se expone en Washington, Nueva York, Tokio, Lima, São Paulo, Madrid, Barcelona, Bogotá y Cuba. En 1966, durante su participación en la muestra Confrontación 66 en el Palacio de Bellas Artes, se suscita un enfrentamiento entre las nuevas tendencias y los últimos representantes de la escuela mexicana de pintura. Este suceso da lugar al nacimiento del grupo conocido como Generación de Ruptura, donde se le reconoce como iniciadora del informalismo abstracto.</a:t>
            </a:r>
          </a:p>
          <a:p>
            <a:pPr algn="just"/>
            <a:r>
              <a:rPr lang="es-MX" dirty="0" smtClean="0"/>
              <a:t/>
            </a:r>
            <a:br>
              <a:rPr lang="es-MX" dirty="0" smtClean="0"/>
            </a:br>
            <a:endParaRPr lang="es-MX" dirty="0" smtClean="0"/>
          </a:p>
          <a:p>
            <a:pPr algn="just"/>
            <a:r>
              <a:rPr lang="es-MX" dirty="0" smtClean="0"/>
              <a:t>Desgraciadamente, un aneurisma en la médula espinal en 1969, la aparta de la pintura hasta su muerte el 6 de junio de 1974.</a:t>
            </a:r>
          </a:p>
          <a:p>
            <a:endParaRPr lang="es-MX" dirty="0" smtClean="0"/>
          </a:p>
          <a:p>
            <a:r>
              <a:rPr lang="es-MX" dirty="0" smtClean="0">
                <a:hlinkClick r:id="rId3"/>
              </a:rPr>
              <a:t>http://pintorasmexicanas-liliacarrillo.blogspot.mx/</a:t>
            </a:r>
            <a:endParaRPr lang="es-MX" dirty="0" smtClean="0"/>
          </a:p>
          <a:p>
            <a:endParaRPr lang="es-MX" sz="1200" dirty="0" smtClean="0"/>
          </a:p>
          <a:p>
            <a:r>
              <a:rPr lang="es-MX" sz="3200" b="1" dirty="0" smtClean="0"/>
              <a:t/>
            </a:r>
            <a:br>
              <a:rPr lang="es-MX" sz="3200" b="1" dirty="0" smtClean="0"/>
            </a:br>
            <a:r>
              <a:rPr lang="es-MX" sz="3200" b="1" dirty="0" smtClean="0"/>
              <a:t/>
            </a:r>
            <a:br>
              <a:rPr lang="es-MX" sz="3200" b="1" dirty="0" smtClean="0"/>
            </a:br>
            <a:endParaRPr lang="es-ES_tradnl" sz="2000" dirty="0" smtClean="0">
              <a:solidFill>
                <a:srgbClr val="983E00"/>
              </a:solidFill>
            </a:endParaRPr>
          </a:p>
        </p:txBody>
      </p:sp>
      <p:sp>
        <p:nvSpPr>
          <p:cNvPr id="8" name="2 Marcador de contenido"/>
          <p:cNvSpPr txBox="1">
            <a:spLocks/>
          </p:cNvSpPr>
          <p:nvPr/>
        </p:nvSpPr>
        <p:spPr>
          <a:xfrm>
            <a:off x="3428992" y="836712"/>
            <a:ext cx="5400728" cy="432048"/>
          </a:xfrm>
          <a:prstGeom prst="rect">
            <a:avLst/>
          </a:prstGeom>
        </p:spPr>
        <p:txBody>
          <a:bodyPr vert="horz" lIns="91440" tIns="45720" rIns="91440" bIns="45720" rtlCol="0">
            <a:normAutofit/>
          </a:bodyPr>
          <a:lstStyle/>
          <a:p>
            <a:pPr marL="596646" marR="0" lvl="0" indent="-51435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Tema 1. Artistas Plásticos Contemporáneos de México. </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descr="http://2.bp.blogspot.com/-fRZ8UMobrJ8/T1wYyNtdQmI/AAAAAAAABsk/Qtyuo7tuEs0/s640/Contaminaci%C3%B3n+Primaveral+%C3%93leo+sobre+tela+1968.jpg"/>
          <p:cNvPicPr>
            <a:picLocks noChangeAspect="1" noChangeArrowheads="1"/>
          </p:cNvPicPr>
          <p:nvPr/>
        </p:nvPicPr>
        <p:blipFill>
          <a:blip r:embed="rId2"/>
          <a:srcRect/>
          <a:stretch>
            <a:fillRect/>
          </a:stretch>
        </p:blipFill>
        <p:spPr bwMode="auto">
          <a:xfrm>
            <a:off x="1142976" y="214290"/>
            <a:ext cx="7075440" cy="5424504"/>
          </a:xfrm>
          <a:prstGeom prst="rect">
            <a:avLst/>
          </a:prstGeom>
          <a:noFill/>
        </p:spPr>
      </p:pic>
      <p:sp>
        <p:nvSpPr>
          <p:cNvPr id="6" name="5 Rectángulo"/>
          <p:cNvSpPr/>
          <p:nvPr/>
        </p:nvSpPr>
        <p:spPr>
          <a:xfrm>
            <a:off x="1142976" y="5715016"/>
            <a:ext cx="4572000" cy="861774"/>
          </a:xfrm>
          <a:prstGeom prst="rect">
            <a:avLst/>
          </a:prstGeom>
        </p:spPr>
        <p:txBody>
          <a:bodyPr>
            <a:spAutoFit/>
          </a:bodyPr>
          <a:lstStyle/>
          <a:p>
            <a:r>
              <a:rPr lang="es-MX" sz="1600" b="1" i="1" dirty="0" smtClean="0"/>
              <a:t>“Contaminación </a:t>
            </a:r>
            <a:r>
              <a:rPr lang="es-MX" sz="1600" b="1" i="1" dirty="0" smtClean="0"/>
              <a:t>Primaveral </a:t>
            </a:r>
            <a:r>
              <a:rPr lang="es-MX" sz="1600" b="1" i="1" dirty="0" smtClean="0"/>
              <a:t>”</a:t>
            </a:r>
            <a:endParaRPr lang="es-MX" sz="1600" b="1" i="1" dirty="0" smtClean="0"/>
          </a:p>
          <a:p>
            <a:r>
              <a:rPr lang="es-MX" sz="1600" dirty="0" smtClean="0"/>
              <a:t>Óleo sobre tela </a:t>
            </a:r>
          </a:p>
          <a:p>
            <a:r>
              <a:rPr lang="es-MX" sz="1600" dirty="0" smtClean="0"/>
              <a:t>1968</a:t>
            </a:r>
            <a:endParaRPr lang="es-MX" sz="16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57224" y="4500570"/>
            <a:ext cx="7772400" cy="1470025"/>
          </a:xfrm>
        </p:spPr>
        <p:txBody>
          <a:bodyPr/>
          <a:lstStyle/>
          <a:p>
            <a:r>
              <a:rPr lang="es-MX" dirty="0" smtClean="0"/>
              <a:t>Rafael </a:t>
            </a:r>
            <a:r>
              <a:rPr lang="es-MX" dirty="0" err="1" smtClean="0"/>
              <a:t>Cauduro</a:t>
            </a:r>
            <a:endParaRPr lang="es-MX" dirty="0"/>
          </a:p>
        </p:txBody>
      </p:sp>
      <p:sp>
        <p:nvSpPr>
          <p:cNvPr id="3" name="2 Subtítulo"/>
          <p:cNvSpPr>
            <a:spLocks noGrp="1"/>
          </p:cNvSpPr>
          <p:nvPr>
            <p:ph type="subTitle" idx="1"/>
          </p:nvPr>
        </p:nvSpPr>
        <p:spPr>
          <a:xfrm>
            <a:off x="1371600" y="5643578"/>
            <a:ext cx="6400800" cy="1752600"/>
          </a:xfrm>
        </p:spPr>
        <p:txBody>
          <a:bodyPr/>
          <a:lstStyle/>
          <a:p>
            <a:r>
              <a:rPr lang="es-MX" dirty="0" smtClean="0"/>
              <a:t>Artista Plástico</a:t>
            </a:r>
            <a:endParaRPr lang="es-MX" dirty="0"/>
          </a:p>
        </p:txBody>
      </p:sp>
      <p:pic>
        <p:nvPicPr>
          <p:cNvPr id="90114" name="Picture 2" descr="http://3.bp.blogspot.com/-Lp_0OWWffh8/UGSji0U0WNI/AAAAAAAABbg/HthjELL5UQE/s1600/CAUDURO+2.jpg"/>
          <p:cNvPicPr>
            <a:picLocks noChangeAspect="1" noChangeArrowheads="1"/>
          </p:cNvPicPr>
          <p:nvPr/>
        </p:nvPicPr>
        <p:blipFill>
          <a:blip r:embed="rId2"/>
          <a:srcRect/>
          <a:stretch>
            <a:fillRect/>
          </a:stretch>
        </p:blipFill>
        <p:spPr bwMode="auto">
          <a:xfrm>
            <a:off x="2753330" y="293824"/>
            <a:ext cx="3961810" cy="4676592"/>
          </a:xfrm>
          <a:prstGeom prst="rect">
            <a:avLst/>
          </a:prstGeom>
          <a:noFill/>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4 Conector recto"/>
          <p:cNvCxnSpPr/>
          <p:nvPr/>
        </p:nvCxnSpPr>
        <p:spPr>
          <a:xfrm>
            <a:off x="1000100" y="1214422"/>
            <a:ext cx="7786742" cy="1588"/>
          </a:xfrm>
          <a:prstGeom prst="line">
            <a:avLst/>
          </a:prstGeom>
        </p:spPr>
        <p:style>
          <a:lnRef idx="1">
            <a:schemeClr val="accent1"/>
          </a:lnRef>
          <a:fillRef idx="0">
            <a:schemeClr val="accent1"/>
          </a:fillRef>
          <a:effectRef idx="0">
            <a:schemeClr val="accent1"/>
          </a:effectRef>
          <a:fontRef idx="minor">
            <a:schemeClr val="tx1"/>
          </a:fontRef>
        </p:style>
      </p:cxnSp>
      <p:sp>
        <p:nvSpPr>
          <p:cNvPr id="7" name="6 CuadroTexto"/>
          <p:cNvSpPr txBox="1"/>
          <p:nvPr/>
        </p:nvSpPr>
        <p:spPr>
          <a:xfrm>
            <a:off x="971600" y="1428736"/>
            <a:ext cx="7886680" cy="6597566"/>
          </a:xfrm>
          <a:prstGeom prst="rect">
            <a:avLst/>
          </a:prstGeom>
          <a:noFill/>
        </p:spPr>
        <p:txBody>
          <a:bodyPr wrap="square" lIns="36000" tIns="36000" rIns="36000" bIns="36000" rtlCol="0">
            <a:spAutoFit/>
          </a:bodyPr>
          <a:lstStyle/>
          <a:p>
            <a:r>
              <a:rPr lang="es-ES_tradnl" sz="3200" b="1" dirty="0" smtClean="0">
                <a:solidFill>
                  <a:schemeClr val="accent1">
                    <a:lumMod val="75000"/>
                  </a:schemeClr>
                </a:solidFill>
              </a:rPr>
              <a:t>Rafael </a:t>
            </a:r>
            <a:r>
              <a:rPr lang="es-ES_tradnl" sz="3200" b="1" dirty="0" err="1" smtClean="0">
                <a:solidFill>
                  <a:schemeClr val="accent1">
                    <a:lumMod val="75000"/>
                  </a:schemeClr>
                </a:solidFill>
              </a:rPr>
              <a:t>Cauduro</a:t>
            </a:r>
            <a:endParaRPr lang="es-ES_tradnl" sz="3200" b="1" dirty="0" smtClean="0">
              <a:solidFill>
                <a:schemeClr val="accent1">
                  <a:lumMod val="75000"/>
                </a:schemeClr>
              </a:solidFill>
            </a:endParaRPr>
          </a:p>
          <a:p>
            <a:pPr algn="just"/>
            <a:r>
              <a:rPr lang="es-MX" dirty="0" smtClean="0"/>
              <a:t>Es un pintor mexicano nacido en 1950 en la Ciudad de México. Realizó estudios de arquitectura y diseño industrial en la Universidad Iberoamericana. Obtiene su primera exposición en 1976 en la Casa del Lago, de la misma ciudad. Después de 1981 inicia una relación profesional muy estrecha con la Galería </a:t>
            </a:r>
            <a:r>
              <a:rPr lang="es-MX" dirty="0" err="1" smtClean="0"/>
              <a:t>Misrachi</a:t>
            </a:r>
            <a:r>
              <a:rPr lang="es-MX" dirty="0" smtClean="0"/>
              <a:t>, quienes lo representan y promueven a lo largo de varios años. En 1984 se presenta por primera vez en el Museo del Palacio de Bellas Artes. Dentro del Marco de la Expo Mundial Vancouver 86 realiza el controvertido mural Comunicaciones. En 1991 en el Museo de Arte Moderno, y simultáneamente expone en Nueva York con Alex </a:t>
            </a:r>
            <a:r>
              <a:rPr lang="es-MX" dirty="0" err="1" smtClean="0"/>
              <a:t>Rosemberg</a:t>
            </a:r>
            <a:r>
              <a:rPr lang="es-MX" dirty="0" smtClean="0"/>
              <a:t> y en Los Ángeles en la galería de </a:t>
            </a:r>
            <a:r>
              <a:rPr lang="es-MX" dirty="0" err="1" smtClean="0"/>
              <a:t>Louise</a:t>
            </a:r>
            <a:r>
              <a:rPr lang="es-MX" dirty="0" smtClean="0"/>
              <a:t> </a:t>
            </a:r>
            <a:r>
              <a:rPr lang="es-MX" dirty="0" err="1" smtClean="0"/>
              <a:t>Newman</a:t>
            </a:r>
            <a:r>
              <a:rPr lang="es-MX" dirty="0" smtClean="0"/>
              <a:t> y en la galería </a:t>
            </a:r>
            <a:r>
              <a:rPr lang="es-MX" dirty="0" err="1" smtClean="0"/>
              <a:t>Tasende</a:t>
            </a:r>
            <a:r>
              <a:rPr lang="es-MX" dirty="0" smtClean="0"/>
              <a:t>. 1996 expone en la Sala Nacional del Museo del Palacio de Bellas Artes. Creador de los murales Escenarios Subterráneos en la estación Insurgentes del Sistema de Transporte Colectivo Metropolitano de la Ciudad de México.</a:t>
            </a:r>
          </a:p>
          <a:p>
            <a:r>
              <a:rPr lang="es-MX" dirty="0" smtClean="0">
                <a:hlinkClick r:id="rId3"/>
              </a:rPr>
              <a:t>http://www.cauduro.com/</a:t>
            </a:r>
            <a:endParaRPr lang="es-MX" dirty="0" smtClean="0"/>
          </a:p>
          <a:p>
            <a:endParaRPr lang="es-MX" dirty="0" smtClean="0"/>
          </a:p>
          <a:p>
            <a:r>
              <a:rPr lang="es-MX" dirty="0" smtClean="0">
                <a:hlinkClick r:id="rId4"/>
              </a:rPr>
              <a:t>http://www.jornada.unam.mx/2014/05/30/cultura/a05n1cul</a:t>
            </a:r>
            <a:endParaRPr lang="es-MX" dirty="0" smtClean="0"/>
          </a:p>
          <a:p>
            <a:endParaRPr lang="es-MX" sz="2400" dirty="0" smtClean="0"/>
          </a:p>
          <a:p>
            <a:endParaRPr lang="es-MX" sz="2400" dirty="0" smtClean="0"/>
          </a:p>
          <a:p>
            <a:endParaRPr lang="es-MX" sz="2400" dirty="0" smtClean="0">
              <a:solidFill>
                <a:srgbClr val="983E00"/>
              </a:solidFill>
            </a:endParaRPr>
          </a:p>
          <a:p>
            <a:endParaRPr lang="es-ES_tradnl" sz="3200" dirty="0" smtClean="0">
              <a:solidFill>
                <a:srgbClr val="983E00"/>
              </a:solidFill>
            </a:endParaRPr>
          </a:p>
        </p:txBody>
      </p:sp>
      <p:sp>
        <p:nvSpPr>
          <p:cNvPr id="8" name="2 Marcador de contenido"/>
          <p:cNvSpPr txBox="1">
            <a:spLocks/>
          </p:cNvSpPr>
          <p:nvPr/>
        </p:nvSpPr>
        <p:spPr>
          <a:xfrm>
            <a:off x="3428992" y="836712"/>
            <a:ext cx="5400728" cy="432048"/>
          </a:xfrm>
          <a:prstGeom prst="rect">
            <a:avLst/>
          </a:prstGeom>
        </p:spPr>
        <p:txBody>
          <a:bodyPr vert="horz" lIns="91440" tIns="45720" rIns="91440" bIns="45720" rtlCol="0">
            <a:normAutofit/>
          </a:bodyPr>
          <a:lstStyle/>
          <a:p>
            <a:pPr marL="596646" marR="0" lvl="0" indent="-51435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Tema 1. Artistas Plásticos Contemporáneos de México.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1547664" y="3286124"/>
            <a:ext cx="6336704" cy="2480679"/>
          </a:xfrm>
          <a:prstGeom prst="rect">
            <a:avLst/>
          </a:prstGeom>
        </p:spPr>
        <p:txBody>
          <a:bodyPr wrap="square">
            <a:spAutoFit/>
          </a:bodyPr>
          <a:lstStyle/>
          <a:p>
            <a:pPr>
              <a:spcBef>
                <a:spcPct val="20000"/>
              </a:spcBef>
              <a:buClr>
                <a:schemeClr val="accent1"/>
              </a:buClr>
              <a:buSzPct val="80000"/>
            </a:pPr>
            <a:r>
              <a:rPr lang="es-ES_tradnl" sz="2000" b="1" dirty="0" smtClean="0">
                <a:solidFill>
                  <a:schemeClr val="accent1">
                    <a:lumMod val="75000"/>
                  </a:schemeClr>
                </a:solidFill>
              </a:rPr>
              <a:t>Propósito General de la Asignatura o Unidad de Aprendizaje:</a:t>
            </a:r>
          </a:p>
          <a:p>
            <a:pPr>
              <a:spcBef>
                <a:spcPct val="20000"/>
              </a:spcBef>
              <a:buClr>
                <a:schemeClr val="accent1"/>
              </a:buClr>
              <a:buSzPct val="80000"/>
            </a:pPr>
            <a:endParaRPr lang="es-ES_tradnl" b="1" dirty="0" smtClean="0">
              <a:solidFill>
                <a:schemeClr val="accent1">
                  <a:lumMod val="75000"/>
                </a:schemeClr>
              </a:solidFill>
            </a:endParaRPr>
          </a:p>
          <a:p>
            <a:pPr>
              <a:spcBef>
                <a:spcPct val="20000"/>
              </a:spcBef>
              <a:buClr>
                <a:schemeClr val="accent1"/>
              </a:buClr>
              <a:buSzPct val="80000"/>
            </a:pPr>
            <a:r>
              <a:rPr lang="es-ES_tradnl" b="1" dirty="0" smtClean="0">
                <a:solidFill>
                  <a:schemeClr val="accent1">
                    <a:lumMod val="75000"/>
                  </a:schemeClr>
                </a:solidFill>
              </a:rPr>
              <a:t> </a:t>
            </a:r>
          </a:p>
          <a:p>
            <a:r>
              <a:rPr lang="es-MX" dirty="0" smtClean="0">
                <a:solidFill>
                  <a:schemeClr val="tx2">
                    <a:lumMod val="10000"/>
                  </a:schemeClr>
                </a:solidFill>
              </a:rPr>
              <a:t>Desarrolla y promueve el conocimiento, la comprensión y utilización del lenguaje artístico mediante experiencias vivenciales, para encontrar el significado de las manifestaciones artísticas de su entorno con sensibilidad emocional. </a:t>
            </a:r>
            <a:r>
              <a:rPr lang="es-MX" dirty="0" smtClean="0"/>
              <a:t>	</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714348" y="5925941"/>
            <a:ext cx="7715304" cy="338554"/>
          </a:xfrm>
          <a:prstGeom prst="rect">
            <a:avLst/>
          </a:prstGeom>
        </p:spPr>
        <p:txBody>
          <a:bodyPr wrap="square">
            <a:spAutoFit/>
          </a:bodyPr>
          <a:lstStyle/>
          <a:p>
            <a:pPr algn="just"/>
            <a:r>
              <a:rPr lang="es-MX" sz="1600" dirty="0" smtClean="0"/>
              <a:t>Fragmento del mural </a:t>
            </a:r>
            <a:r>
              <a:rPr lang="es-MX" sz="1600" dirty="0" smtClean="0"/>
              <a:t>”</a:t>
            </a:r>
            <a:r>
              <a:rPr lang="es-MX" sz="1600" b="1" i="1" dirty="0" smtClean="0"/>
              <a:t>La </a:t>
            </a:r>
            <a:r>
              <a:rPr lang="es-MX" sz="1600" b="1" i="1" dirty="0" smtClean="0"/>
              <a:t>historia de la justicia en </a:t>
            </a:r>
            <a:r>
              <a:rPr lang="es-MX" sz="1600" b="1" i="1" dirty="0" smtClean="0"/>
              <a:t>México”</a:t>
            </a:r>
            <a:r>
              <a:rPr lang="es-MX" sz="1600" dirty="0" smtClean="0"/>
              <a:t>, </a:t>
            </a:r>
            <a:r>
              <a:rPr lang="es-MX" sz="1600" dirty="0" smtClean="0"/>
              <a:t>de Rafael </a:t>
            </a:r>
            <a:r>
              <a:rPr lang="es-MX" sz="1600" dirty="0" err="1" smtClean="0"/>
              <a:t>Cauduro</a:t>
            </a:r>
            <a:r>
              <a:rPr lang="es-MX" sz="1600" dirty="0" smtClean="0"/>
              <a:t>.</a:t>
            </a:r>
            <a:endParaRPr lang="es-MX" sz="1600" dirty="0" smtClean="0"/>
          </a:p>
        </p:txBody>
      </p:sp>
      <p:pic>
        <p:nvPicPr>
          <p:cNvPr id="7" name="6 Imagen" descr="a05n1cul-2.jpg"/>
          <p:cNvPicPr>
            <a:picLocks noChangeAspect="1"/>
          </p:cNvPicPr>
          <p:nvPr/>
        </p:nvPicPr>
        <p:blipFill>
          <a:blip r:embed="rId2"/>
          <a:stretch>
            <a:fillRect/>
          </a:stretch>
        </p:blipFill>
        <p:spPr>
          <a:xfrm>
            <a:off x="785786" y="500042"/>
            <a:ext cx="7779645" cy="5181244"/>
          </a:xfrm>
          <a:prstGeom prst="rect">
            <a:avLst/>
          </a:prstGeom>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57224" y="4500570"/>
            <a:ext cx="7772400" cy="1470025"/>
          </a:xfrm>
        </p:spPr>
        <p:txBody>
          <a:bodyPr/>
          <a:lstStyle/>
          <a:p>
            <a:r>
              <a:rPr lang="es-MX" dirty="0" smtClean="0"/>
              <a:t>Leopoldo Flores</a:t>
            </a:r>
            <a:endParaRPr lang="es-MX" dirty="0"/>
          </a:p>
        </p:txBody>
      </p:sp>
      <p:sp>
        <p:nvSpPr>
          <p:cNvPr id="3" name="2 Subtítulo"/>
          <p:cNvSpPr>
            <a:spLocks noGrp="1"/>
          </p:cNvSpPr>
          <p:nvPr>
            <p:ph type="subTitle" idx="1"/>
          </p:nvPr>
        </p:nvSpPr>
        <p:spPr>
          <a:xfrm>
            <a:off x="1371600" y="5643578"/>
            <a:ext cx="6400800" cy="1752600"/>
          </a:xfrm>
        </p:spPr>
        <p:txBody>
          <a:bodyPr/>
          <a:lstStyle/>
          <a:p>
            <a:r>
              <a:rPr lang="es-MX" dirty="0" smtClean="0"/>
              <a:t>Artista Plástico</a:t>
            </a:r>
            <a:endParaRPr lang="es-MX" dirty="0"/>
          </a:p>
        </p:txBody>
      </p:sp>
      <p:pic>
        <p:nvPicPr>
          <p:cNvPr id="94210" name="Picture 2" descr="http://m.oem.com.mx/80f2dbac-f51b-4ac0-9bb8-03074684edd7.jpg"/>
          <p:cNvPicPr>
            <a:picLocks noChangeAspect="1" noChangeArrowheads="1"/>
          </p:cNvPicPr>
          <p:nvPr/>
        </p:nvPicPr>
        <p:blipFill>
          <a:blip r:embed="rId2"/>
          <a:srcRect/>
          <a:stretch>
            <a:fillRect/>
          </a:stretch>
        </p:blipFill>
        <p:spPr bwMode="auto">
          <a:xfrm>
            <a:off x="1857376" y="297634"/>
            <a:ext cx="5500706" cy="4583922"/>
          </a:xfrm>
          <a:prstGeom prst="rect">
            <a:avLst/>
          </a:prstGeom>
          <a:noFill/>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4 Conector recto"/>
          <p:cNvCxnSpPr/>
          <p:nvPr/>
        </p:nvCxnSpPr>
        <p:spPr>
          <a:xfrm>
            <a:off x="1000100" y="1214422"/>
            <a:ext cx="7786742" cy="1588"/>
          </a:xfrm>
          <a:prstGeom prst="line">
            <a:avLst/>
          </a:prstGeom>
        </p:spPr>
        <p:style>
          <a:lnRef idx="1">
            <a:schemeClr val="accent1"/>
          </a:lnRef>
          <a:fillRef idx="0">
            <a:schemeClr val="accent1"/>
          </a:fillRef>
          <a:effectRef idx="0">
            <a:schemeClr val="accent1"/>
          </a:effectRef>
          <a:fontRef idx="minor">
            <a:schemeClr val="tx1"/>
          </a:fontRef>
        </p:style>
      </p:cxnSp>
      <p:sp>
        <p:nvSpPr>
          <p:cNvPr id="7" name="6 CuadroTexto"/>
          <p:cNvSpPr txBox="1"/>
          <p:nvPr/>
        </p:nvSpPr>
        <p:spPr>
          <a:xfrm>
            <a:off x="971600" y="1428736"/>
            <a:ext cx="7886680" cy="4750907"/>
          </a:xfrm>
          <a:prstGeom prst="rect">
            <a:avLst/>
          </a:prstGeom>
          <a:noFill/>
        </p:spPr>
        <p:txBody>
          <a:bodyPr wrap="square" lIns="36000" tIns="36000" rIns="36000" bIns="36000" rtlCol="0">
            <a:spAutoFit/>
          </a:bodyPr>
          <a:lstStyle/>
          <a:p>
            <a:r>
              <a:rPr lang="es-ES_tradnl" sz="3200" b="1" dirty="0" smtClean="0">
                <a:solidFill>
                  <a:schemeClr val="accent1">
                    <a:lumMod val="75000"/>
                  </a:schemeClr>
                </a:solidFill>
              </a:rPr>
              <a:t>Leopoldo Flores</a:t>
            </a:r>
          </a:p>
          <a:p>
            <a:pPr algn="just"/>
            <a:r>
              <a:rPr lang="es-MX" dirty="0" smtClean="0"/>
              <a:t>(nacido en 1934) Es un artista mexicano conocido sobre todo por sus murales y otras obras monumentales que se concentran en la ciudad de Toluca , Estado de México . Él nació en una familia pobre en el estado rural de México, pero su capacidad artística era evidente desde el principio y fue capaz de asistir a la Escuela Nacional de Pintura, Escultura y Grabado "La Esmeralda" y recibir una beca para estudiar en París. Sus obras más conocidas son el </a:t>
            </a:r>
            <a:r>
              <a:rPr lang="es-MX" dirty="0" err="1" smtClean="0"/>
              <a:t>Cosmovitral</a:t>
            </a:r>
            <a:r>
              <a:rPr lang="es-MX" dirty="0" smtClean="0"/>
              <a:t> un gran trabajo en vitral y la </a:t>
            </a:r>
            <a:r>
              <a:rPr lang="es-MX" dirty="0" err="1" smtClean="0"/>
              <a:t>Aratmósfera</a:t>
            </a:r>
            <a:r>
              <a:rPr lang="es-MX" dirty="0" smtClean="0"/>
              <a:t> , un " </a:t>
            </a:r>
            <a:r>
              <a:rPr lang="es-MX" dirty="0" err="1" smtClean="0"/>
              <a:t>land</a:t>
            </a:r>
            <a:r>
              <a:rPr lang="es-MX" dirty="0" smtClean="0"/>
              <a:t> art pieza "ambos ubicados en Toluca. </a:t>
            </a:r>
          </a:p>
          <a:p>
            <a:endParaRPr lang="es-MX" dirty="0" smtClean="0">
              <a:hlinkClick r:id="rId3"/>
            </a:endParaRPr>
          </a:p>
          <a:p>
            <a:r>
              <a:rPr lang="es-MX" sz="2400" dirty="0" smtClean="0">
                <a:hlinkClick r:id="rId4"/>
              </a:rPr>
              <a:t>http://www.uaemex.mx/muslf/</a:t>
            </a:r>
            <a:endParaRPr lang="es-MX" sz="2400" dirty="0" smtClean="0"/>
          </a:p>
          <a:p>
            <a:endParaRPr lang="es-MX" sz="2400" dirty="0" smtClean="0"/>
          </a:p>
          <a:p>
            <a:endParaRPr lang="es-MX" sz="2400" dirty="0" smtClean="0"/>
          </a:p>
          <a:p>
            <a:endParaRPr lang="es-MX" sz="2400" dirty="0" smtClean="0">
              <a:solidFill>
                <a:srgbClr val="983E00"/>
              </a:solidFill>
            </a:endParaRPr>
          </a:p>
          <a:p>
            <a:endParaRPr lang="es-ES_tradnl" sz="3200" dirty="0" smtClean="0">
              <a:solidFill>
                <a:srgbClr val="983E00"/>
              </a:solidFill>
            </a:endParaRPr>
          </a:p>
        </p:txBody>
      </p:sp>
      <p:sp>
        <p:nvSpPr>
          <p:cNvPr id="8" name="2 Marcador de contenido"/>
          <p:cNvSpPr txBox="1">
            <a:spLocks/>
          </p:cNvSpPr>
          <p:nvPr/>
        </p:nvSpPr>
        <p:spPr>
          <a:xfrm>
            <a:off x="3428992" y="836712"/>
            <a:ext cx="5400728" cy="432048"/>
          </a:xfrm>
          <a:prstGeom prst="rect">
            <a:avLst/>
          </a:prstGeom>
        </p:spPr>
        <p:txBody>
          <a:bodyPr vert="horz" lIns="91440" tIns="45720" rIns="91440" bIns="45720" rtlCol="0">
            <a:normAutofit/>
          </a:bodyPr>
          <a:lstStyle/>
          <a:p>
            <a:pPr marL="596646" marR="0" lvl="0" indent="-51435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Tema 1. Artistas Plásticos Contemporáneos de México. </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descr="Cosmovitralv2.jpg"/>
          <p:cNvPicPr>
            <a:picLocks noChangeAspect="1"/>
          </p:cNvPicPr>
          <p:nvPr/>
        </p:nvPicPr>
        <p:blipFill>
          <a:blip r:embed="rId2"/>
          <a:stretch>
            <a:fillRect/>
          </a:stretch>
        </p:blipFill>
        <p:spPr>
          <a:xfrm>
            <a:off x="0" y="214290"/>
            <a:ext cx="9115266" cy="4529148"/>
          </a:xfrm>
          <a:prstGeom prst="rect">
            <a:avLst/>
          </a:prstGeom>
        </p:spPr>
      </p:pic>
      <p:sp>
        <p:nvSpPr>
          <p:cNvPr id="3" name="2 Rectángulo"/>
          <p:cNvSpPr/>
          <p:nvPr/>
        </p:nvSpPr>
        <p:spPr>
          <a:xfrm>
            <a:off x="214282" y="4857760"/>
            <a:ext cx="8715436" cy="1323439"/>
          </a:xfrm>
          <a:prstGeom prst="rect">
            <a:avLst/>
          </a:prstGeom>
        </p:spPr>
        <p:txBody>
          <a:bodyPr wrap="square">
            <a:spAutoFit/>
          </a:bodyPr>
          <a:lstStyle/>
          <a:p>
            <a:r>
              <a:rPr lang="es-MX" sz="1600" b="1" i="1" dirty="0" smtClean="0"/>
              <a:t>“El </a:t>
            </a:r>
            <a:r>
              <a:rPr lang="es-MX" sz="1600" b="1" i="1" dirty="0" err="1" smtClean="0"/>
              <a:t>cosmovitral</a:t>
            </a:r>
            <a:r>
              <a:rPr lang="es-MX" sz="1600" b="1" i="1" dirty="0" smtClean="0"/>
              <a:t> </a:t>
            </a:r>
            <a:r>
              <a:rPr lang="es-MX" sz="1600" b="1" i="1" dirty="0" smtClean="0"/>
              <a:t>“</a:t>
            </a:r>
            <a:r>
              <a:rPr lang="es-MX" sz="1600" dirty="0" smtClean="0"/>
              <a:t>es </a:t>
            </a:r>
            <a:r>
              <a:rPr lang="es-MX" sz="1600" dirty="0" smtClean="0"/>
              <a:t>una monumental obra de 3,200 metros cuadrados con más de 30 mil segmentos y medio millón de cristales de 28 colores provenientes de diversas partes del mundo. El conjunto del </a:t>
            </a:r>
            <a:r>
              <a:rPr lang="es-MX" sz="1600" dirty="0" err="1" smtClean="0"/>
              <a:t>Cosmovitral</a:t>
            </a:r>
            <a:r>
              <a:rPr lang="es-MX" sz="1600" dirty="0" smtClean="0"/>
              <a:t>, según reportan los especialistas que explican su significado, es una sucesión de escenas que simbólicamente plasma el ideal del hombre que busca la luz, el bien y la sabiduría para elevar su espíritu y desprenderse de las sombras del mal y la ignorancia en una epopeya sin principio ni fin.</a:t>
            </a:r>
            <a:endParaRPr lang="es-MX" sz="1600"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57224" y="4500570"/>
            <a:ext cx="7772400" cy="1470025"/>
          </a:xfrm>
        </p:spPr>
        <p:txBody>
          <a:bodyPr/>
          <a:lstStyle/>
          <a:p>
            <a:r>
              <a:rPr lang="es-MX" dirty="0" smtClean="0"/>
              <a:t>Carla Hernández</a:t>
            </a:r>
            <a:endParaRPr lang="es-MX" dirty="0"/>
          </a:p>
        </p:txBody>
      </p:sp>
      <p:sp>
        <p:nvSpPr>
          <p:cNvPr id="3" name="2 Subtítulo"/>
          <p:cNvSpPr>
            <a:spLocks noGrp="1"/>
          </p:cNvSpPr>
          <p:nvPr>
            <p:ph type="subTitle" idx="1"/>
          </p:nvPr>
        </p:nvSpPr>
        <p:spPr>
          <a:xfrm>
            <a:off x="1371600" y="5643578"/>
            <a:ext cx="6400800" cy="1752600"/>
          </a:xfrm>
        </p:spPr>
        <p:txBody>
          <a:bodyPr/>
          <a:lstStyle/>
          <a:p>
            <a:r>
              <a:rPr lang="es-MX" dirty="0" smtClean="0"/>
              <a:t>Artista Plástico</a:t>
            </a:r>
            <a:endParaRPr lang="es-MX" dirty="0"/>
          </a:p>
        </p:txBody>
      </p:sp>
      <p:pic>
        <p:nvPicPr>
          <p:cNvPr id="5" name="4 Imagen" descr="carla01.jpg"/>
          <p:cNvPicPr>
            <a:picLocks noChangeAspect="1"/>
          </p:cNvPicPr>
          <p:nvPr/>
        </p:nvPicPr>
        <p:blipFill>
          <a:blip r:embed="rId2"/>
          <a:stretch>
            <a:fillRect/>
          </a:stretch>
        </p:blipFill>
        <p:spPr>
          <a:xfrm>
            <a:off x="1142976" y="0"/>
            <a:ext cx="6572296" cy="4720104"/>
          </a:xfrm>
          <a:prstGeom prst="rect">
            <a:avLst/>
          </a:prstGeom>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26" name="Picture 2" descr="C:\Users\paco\Desktop\MANITAS\sobrelaartista_foto01.jpg"/>
          <p:cNvPicPr>
            <a:picLocks noChangeAspect="1" noChangeArrowheads="1"/>
          </p:cNvPicPr>
          <p:nvPr/>
        </p:nvPicPr>
        <p:blipFill>
          <a:blip r:embed="rId3"/>
          <a:srcRect/>
          <a:stretch>
            <a:fillRect/>
          </a:stretch>
        </p:blipFill>
        <p:spPr bwMode="auto">
          <a:xfrm>
            <a:off x="1694734" y="0"/>
            <a:ext cx="5754532" cy="6858000"/>
          </a:xfrm>
          <a:prstGeom prst="rect">
            <a:avLst/>
          </a:prstGeom>
          <a:noFill/>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050" name="Picture 2" descr="C:\Users\paco\Desktop\MANITAS\sobrelaartista_foto02.jpg"/>
          <p:cNvPicPr>
            <a:picLocks noChangeAspect="1" noChangeArrowheads="1"/>
          </p:cNvPicPr>
          <p:nvPr/>
        </p:nvPicPr>
        <p:blipFill>
          <a:blip r:embed="rId3"/>
          <a:srcRect/>
          <a:stretch>
            <a:fillRect/>
          </a:stretch>
        </p:blipFill>
        <p:spPr bwMode="auto">
          <a:xfrm>
            <a:off x="1028700" y="158750"/>
            <a:ext cx="7086600" cy="6540500"/>
          </a:xfrm>
          <a:prstGeom prst="rect">
            <a:avLst/>
          </a:prstGeom>
          <a:noFill/>
        </p:spPr>
      </p:pic>
      <p:sp>
        <p:nvSpPr>
          <p:cNvPr id="4" name="3 Rectángulo"/>
          <p:cNvSpPr/>
          <p:nvPr/>
        </p:nvSpPr>
        <p:spPr>
          <a:xfrm>
            <a:off x="5572164" y="6334804"/>
            <a:ext cx="3714744" cy="523220"/>
          </a:xfrm>
          <a:prstGeom prst="rect">
            <a:avLst/>
          </a:prstGeom>
        </p:spPr>
        <p:txBody>
          <a:bodyPr wrap="square">
            <a:spAutoFit/>
          </a:bodyPr>
          <a:lstStyle/>
          <a:p>
            <a:r>
              <a:rPr lang="es-MX" sz="1400" dirty="0" smtClean="0">
                <a:solidFill>
                  <a:schemeClr val="bg1"/>
                </a:solidFill>
                <a:hlinkClick r:id="rId4"/>
              </a:rPr>
              <a:t>http://www.carlahernandez.com/index.html</a:t>
            </a:r>
            <a:endParaRPr lang="es-MX" sz="1400" dirty="0" smtClean="0">
              <a:solidFill>
                <a:schemeClr val="bg1"/>
              </a:solidFill>
            </a:endParaRPr>
          </a:p>
          <a:p>
            <a:endParaRPr lang="es-MX" sz="1400" dirty="0">
              <a:solidFill>
                <a:schemeClr val="bg1"/>
              </a:solidFill>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descr="1996_imgen01.jpg"/>
          <p:cNvPicPr>
            <a:picLocks noChangeAspect="1"/>
          </p:cNvPicPr>
          <p:nvPr/>
        </p:nvPicPr>
        <p:blipFill>
          <a:blip r:embed="rId2"/>
          <a:stretch>
            <a:fillRect/>
          </a:stretch>
        </p:blipFill>
        <p:spPr>
          <a:xfrm>
            <a:off x="0" y="837385"/>
            <a:ext cx="9144000" cy="5183230"/>
          </a:xfrm>
          <a:prstGeom prst="rect">
            <a:avLst/>
          </a:prstGeom>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www.carlahernandez.com/obra/obra03/1996_imgen04.jpg"/>
          <p:cNvPicPr>
            <a:picLocks noChangeAspect="1" noChangeArrowheads="1"/>
          </p:cNvPicPr>
          <p:nvPr/>
        </p:nvPicPr>
        <p:blipFill>
          <a:blip r:embed="rId2"/>
          <a:srcRect/>
          <a:stretch>
            <a:fillRect/>
          </a:stretch>
        </p:blipFill>
        <p:spPr bwMode="auto">
          <a:xfrm>
            <a:off x="2862" y="785794"/>
            <a:ext cx="9141138" cy="5181609"/>
          </a:xfrm>
          <a:prstGeom prst="rect">
            <a:avLst/>
          </a:prstGeom>
          <a:noFill/>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4 Conector recto"/>
          <p:cNvCxnSpPr/>
          <p:nvPr/>
        </p:nvCxnSpPr>
        <p:spPr>
          <a:xfrm>
            <a:off x="1000100" y="1214422"/>
            <a:ext cx="7786742" cy="1588"/>
          </a:xfrm>
          <a:prstGeom prst="line">
            <a:avLst/>
          </a:prstGeom>
        </p:spPr>
        <p:style>
          <a:lnRef idx="1">
            <a:schemeClr val="accent1"/>
          </a:lnRef>
          <a:fillRef idx="0">
            <a:schemeClr val="accent1"/>
          </a:fillRef>
          <a:effectRef idx="0">
            <a:schemeClr val="accent1"/>
          </a:effectRef>
          <a:fontRef idx="minor">
            <a:schemeClr val="tx1"/>
          </a:fontRef>
        </p:style>
      </p:cxnSp>
      <p:sp>
        <p:nvSpPr>
          <p:cNvPr id="7" name="6 CuadroTexto"/>
          <p:cNvSpPr txBox="1"/>
          <p:nvPr/>
        </p:nvSpPr>
        <p:spPr>
          <a:xfrm>
            <a:off x="971600" y="1428736"/>
            <a:ext cx="7886680" cy="2781137"/>
          </a:xfrm>
          <a:prstGeom prst="rect">
            <a:avLst/>
          </a:prstGeom>
          <a:noFill/>
        </p:spPr>
        <p:txBody>
          <a:bodyPr wrap="square" lIns="36000" tIns="36000" rIns="36000" bIns="36000" rtlCol="0">
            <a:spAutoFit/>
          </a:bodyPr>
          <a:lstStyle/>
          <a:p>
            <a:r>
              <a:rPr lang="es-ES_tradnl" sz="3200" b="1" dirty="0" smtClean="0">
                <a:solidFill>
                  <a:schemeClr val="accent1">
                    <a:lumMod val="75000"/>
                  </a:schemeClr>
                </a:solidFill>
              </a:rPr>
              <a:t>Fuentes referenciales</a:t>
            </a:r>
            <a:endParaRPr lang="es-MX" sz="2400" dirty="0" smtClean="0">
              <a:solidFill>
                <a:srgbClr val="000000"/>
              </a:solidFill>
            </a:endParaRPr>
          </a:p>
          <a:p>
            <a:pPr lvl="0">
              <a:buFont typeface="Arial" pitchFamily="34" charset="0"/>
              <a:buChar char="•"/>
            </a:pPr>
            <a:r>
              <a:rPr lang="es-MX" sz="1600" dirty="0" err="1" smtClean="0">
                <a:solidFill>
                  <a:srgbClr val="000000"/>
                </a:solidFill>
              </a:rPr>
              <a:t>Jasinski</a:t>
            </a:r>
            <a:r>
              <a:rPr lang="es-MX" sz="1600" dirty="0" smtClean="0">
                <a:solidFill>
                  <a:srgbClr val="000000"/>
                </a:solidFill>
              </a:rPr>
              <a:t> Alejandro (2014). “Diego Rivera”. Biografías [en línea] </a:t>
            </a:r>
            <a:r>
              <a:rPr lang="es-MX" sz="1600" dirty="0" err="1" smtClean="0">
                <a:solidFill>
                  <a:srgbClr val="000000"/>
                </a:solidFill>
              </a:rPr>
              <a:t>Hostoriador</a:t>
            </a:r>
            <a:r>
              <a:rPr lang="es-MX" sz="1600" dirty="0" smtClean="0">
                <a:solidFill>
                  <a:srgbClr val="000000"/>
                </a:solidFill>
              </a:rPr>
              <a:t>. Octubre 2014.</a:t>
            </a:r>
          </a:p>
          <a:p>
            <a:pPr lvl="0"/>
            <a:r>
              <a:rPr lang="es-MX" sz="1600" dirty="0" smtClean="0">
                <a:solidFill>
                  <a:srgbClr val="000000"/>
                </a:solidFill>
                <a:hlinkClick r:id="rId3"/>
              </a:rPr>
              <a:t>http://www.elhistoriador.com.ar/biografias/r/rivera.php</a:t>
            </a:r>
            <a:endParaRPr lang="es-MX" sz="1600" dirty="0" smtClean="0">
              <a:solidFill>
                <a:srgbClr val="000000"/>
              </a:solidFill>
            </a:endParaRPr>
          </a:p>
          <a:p>
            <a:pPr lvl="0"/>
            <a:endParaRPr lang="es-MX" sz="1600" dirty="0" smtClean="0">
              <a:solidFill>
                <a:srgbClr val="000000"/>
              </a:solidFill>
            </a:endParaRPr>
          </a:p>
          <a:p>
            <a:pPr lvl="0">
              <a:buFont typeface="Arial" pitchFamily="34" charset="0"/>
              <a:buChar char="•"/>
            </a:pPr>
            <a:r>
              <a:rPr lang="es-MX" sz="1600" dirty="0" smtClean="0">
                <a:solidFill>
                  <a:srgbClr val="000000"/>
                </a:solidFill>
              </a:rPr>
              <a:t>Mejía Madrid </a:t>
            </a:r>
            <a:r>
              <a:rPr lang="es-MX" sz="1600" dirty="0" err="1" smtClean="0">
                <a:solidFill>
                  <a:srgbClr val="000000"/>
                </a:solidFill>
              </a:rPr>
              <a:t>Fabrizio</a:t>
            </a:r>
            <a:r>
              <a:rPr lang="es-MX" sz="1600" dirty="0" smtClean="0">
                <a:solidFill>
                  <a:srgbClr val="000000"/>
                </a:solidFill>
              </a:rPr>
              <a:t> (2010). “Cinco artistas mexicanos contemporáneos. La biografía del presente” [en línea]. Revista de la universidad de México. Nueva época. Noviembre 2010, no. 81.</a:t>
            </a:r>
          </a:p>
          <a:p>
            <a:pPr lvl="0"/>
            <a:r>
              <a:rPr lang="es-MX" sz="1600" dirty="0" smtClean="0">
                <a:solidFill>
                  <a:srgbClr val="000000"/>
                </a:solidFill>
                <a:hlinkClick r:id="rId4"/>
              </a:rPr>
              <a:t>http://www.revistadelauniversidad.unam.mx/8110/mejia/81mejia03.html</a:t>
            </a:r>
            <a:endParaRPr lang="es-MX" sz="1600" dirty="0" smtClean="0">
              <a:solidFill>
                <a:srgbClr val="000000"/>
              </a:solidFill>
            </a:endParaRPr>
          </a:p>
          <a:p>
            <a:pPr lvl="0"/>
            <a:r>
              <a:rPr lang="es-MX" sz="1600" dirty="0" smtClean="0">
                <a:solidFill>
                  <a:srgbClr val="000000"/>
                </a:solidFill>
              </a:rPr>
              <a:t> </a:t>
            </a:r>
          </a:p>
          <a:p>
            <a:pPr lvl="0">
              <a:buFont typeface="Arial" pitchFamily="34" charset="0"/>
              <a:buChar char="•"/>
            </a:pPr>
            <a:r>
              <a:rPr lang="es-MX" sz="1600" dirty="0" smtClean="0">
                <a:solidFill>
                  <a:srgbClr val="000000"/>
                </a:solidFill>
              </a:rPr>
              <a:t>María de Lourdes Pérez García, et. al. (2014) “Apreciación del Arte”. UAEMéx. México.</a:t>
            </a:r>
          </a:p>
        </p:txBody>
      </p:sp>
      <p:sp>
        <p:nvSpPr>
          <p:cNvPr id="8" name="2 Marcador de contenido"/>
          <p:cNvSpPr txBox="1">
            <a:spLocks/>
          </p:cNvSpPr>
          <p:nvPr/>
        </p:nvSpPr>
        <p:spPr>
          <a:xfrm>
            <a:off x="3428992" y="836712"/>
            <a:ext cx="5400728" cy="432048"/>
          </a:xfrm>
          <a:prstGeom prst="rect">
            <a:avLst/>
          </a:prstGeom>
        </p:spPr>
        <p:txBody>
          <a:bodyPr vert="horz" lIns="91440" tIns="45720" rIns="91440" bIns="45720" rtlCol="0">
            <a:normAutofit/>
          </a:bodyPr>
          <a:lstStyle/>
          <a:p>
            <a:pPr marL="596646" marR="0" lvl="0" indent="-51435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Tema 1. Artistas Plásticos Contemporáneos de México.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1475656" y="2285992"/>
            <a:ext cx="6120680" cy="3557897"/>
          </a:xfrm>
          <a:prstGeom prst="rect">
            <a:avLst/>
          </a:prstGeom>
        </p:spPr>
        <p:txBody>
          <a:bodyPr wrap="square">
            <a:spAutoFit/>
          </a:bodyPr>
          <a:lstStyle/>
          <a:p>
            <a:pPr>
              <a:spcBef>
                <a:spcPct val="20000"/>
              </a:spcBef>
              <a:buClr>
                <a:schemeClr val="accent1"/>
              </a:buClr>
              <a:buSzPct val="80000"/>
            </a:pPr>
            <a:r>
              <a:rPr lang="es-ES_tradnl" sz="2000" b="1" dirty="0" smtClean="0">
                <a:solidFill>
                  <a:schemeClr val="accent1">
                    <a:lumMod val="75000"/>
                  </a:schemeClr>
                </a:solidFill>
              </a:rPr>
              <a:t>Competencias Genéricas:</a:t>
            </a:r>
          </a:p>
          <a:p>
            <a:pPr>
              <a:spcBef>
                <a:spcPct val="20000"/>
              </a:spcBef>
              <a:buClr>
                <a:schemeClr val="accent1"/>
              </a:buClr>
              <a:buSzPct val="80000"/>
            </a:pPr>
            <a:endParaRPr lang="es-ES_tradnl" b="1" dirty="0" smtClean="0">
              <a:solidFill>
                <a:schemeClr val="accent1">
                  <a:lumMod val="75000"/>
                </a:schemeClr>
              </a:solidFill>
            </a:endParaRPr>
          </a:p>
          <a:p>
            <a:pPr>
              <a:spcBef>
                <a:spcPct val="20000"/>
              </a:spcBef>
              <a:buClr>
                <a:schemeClr val="accent1"/>
              </a:buClr>
              <a:buSzPct val="80000"/>
            </a:pPr>
            <a:r>
              <a:rPr lang="es-ES_tradnl" b="1" dirty="0" smtClean="0">
                <a:solidFill>
                  <a:schemeClr val="accent1">
                    <a:lumMod val="75000"/>
                  </a:schemeClr>
                </a:solidFill>
              </a:rPr>
              <a:t> </a:t>
            </a:r>
          </a:p>
          <a:p>
            <a:r>
              <a:rPr lang="es-MX" b="1" dirty="0" smtClean="0">
                <a:solidFill>
                  <a:srgbClr val="000000"/>
                </a:solidFill>
              </a:rPr>
              <a:t>2. Es sensible al arte y participa en la apreciación e interpretación de sus expresiones en distintos géneros. </a:t>
            </a:r>
          </a:p>
          <a:p>
            <a:endParaRPr lang="es-MX" dirty="0" smtClean="0">
              <a:solidFill>
                <a:srgbClr val="983E00"/>
              </a:solidFill>
            </a:endParaRPr>
          </a:p>
          <a:p>
            <a:pPr>
              <a:buFont typeface="Wingdings" pitchFamily="2" charset="2"/>
              <a:buChar char="§"/>
            </a:pPr>
            <a:r>
              <a:rPr lang="es-MX" dirty="0" smtClean="0">
                <a:solidFill>
                  <a:schemeClr val="tx2">
                    <a:lumMod val="10000"/>
                  </a:schemeClr>
                </a:solidFill>
              </a:rPr>
              <a:t> Valora el arte como manifestación de la belleza y expresión de ideas, sensaciones y emociones. </a:t>
            </a:r>
          </a:p>
          <a:p>
            <a:pPr>
              <a:buFont typeface="Wingdings" pitchFamily="2" charset="2"/>
              <a:buChar char="§"/>
            </a:pPr>
            <a:r>
              <a:rPr lang="es-MX" dirty="0" smtClean="0">
                <a:solidFill>
                  <a:schemeClr val="tx2">
                    <a:lumMod val="10000"/>
                  </a:schemeClr>
                </a:solidFill>
              </a:rPr>
              <a:t> Experimenta el arte como un hecho histórico compartido que permite la comunicación entre individuos y culturas en el tiempo y el espacio, a la vez que desarrolla un sentido de identidad. </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1268760"/>
            <a:ext cx="7416824" cy="1143000"/>
          </a:xfrm>
        </p:spPr>
        <p:txBody>
          <a:bodyPr>
            <a:normAutofit/>
          </a:bodyPr>
          <a:lstStyle/>
          <a:p>
            <a:r>
              <a:rPr lang="es-ES_tradnl" sz="3200" b="1" dirty="0" smtClean="0">
                <a:solidFill>
                  <a:schemeClr val="accent1">
                    <a:lumMod val="75000"/>
                  </a:schemeClr>
                </a:solidFill>
              </a:rPr>
              <a:t>Módulo IV. Creación Plástica</a:t>
            </a:r>
            <a:endParaRPr lang="es-ES" sz="3200" b="1" dirty="0">
              <a:solidFill>
                <a:schemeClr val="accent1">
                  <a:lumMod val="75000"/>
                </a:schemeClr>
              </a:solidFill>
            </a:endParaRPr>
          </a:p>
        </p:txBody>
      </p:sp>
      <p:sp>
        <p:nvSpPr>
          <p:cNvPr id="3" name="2 Marcador de contenido"/>
          <p:cNvSpPr>
            <a:spLocks noGrp="1"/>
          </p:cNvSpPr>
          <p:nvPr>
            <p:ph idx="1"/>
          </p:nvPr>
        </p:nvSpPr>
        <p:spPr>
          <a:xfrm>
            <a:off x="1071538" y="3214686"/>
            <a:ext cx="7358114" cy="785818"/>
          </a:xfrm>
        </p:spPr>
        <p:txBody>
          <a:bodyPr>
            <a:normAutofit/>
          </a:bodyPr>
          <a:lstStyle/>
          <a:p>
            <a:pPr marL="596646" indent="-514350" algn="ctr">
              <a:buNone/>
            </a:pPr>
            <a:r>
              <a:rPr lang="es-ES_tradnl" sz="2400" b="1" dirty="0" smtClean="0">
                <a:solidFill>
                  <a:srgbClr val="000000"/>
                </a:solidFill>
              </a:rPr>
              <a:t>Tema 2</a:t>
            </a:r>
            <a:r>
              <a:rPr lang="es-ES_tradnl" sz="2400" dirty="0" smtClean="0">
                <a:solidFill>
                  <a:srgbClr val="000000"/>
                </a:solidFill>
              </a:rPr>
              <a:t>. Introducción a las Técnicas de Expresión Gráfica.</a:t>
            </a:r>
          </a:p>
        </p:txBody>
      </p:sp>
      <p:cxnSp>
        <p:nvCxnSpPr>
          <p:cNvPr id="6" name="5 Conector recto"/>
          <p:cNvCxnSpPr/>
          <p:nvPr/>
        </p:nvCxnSpPr>
        <p:spPr>
          <a:xfrm>
            <a:off x="642910" y="2071678"/>
            <a:ext cx="8001056" cy="1588"/>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7" name="Picture 2" descr="http://cdn01.ib.infobae.com/adjuntos/162/imagenes/010/887/0010887642.jpg?0000-00-00-00-00-00"/>
          <p:cNvPicPr>
            <a:picLocks noChangeAspect="1" noChangeArrowheads="1"/>
          </p:cNvPicPr>
          <p:nvPr/>
        </p:nvPicPr>
        <p:blipFill>
          <a:blip r:embed="rId2"/>
          <a:srcRect b="58333"/>
          <a:stretch>
            <a:fillRect/>
          </a:stretch>
        </p:blipFill>
        <p:spPr bwMode="auto">
          <a:xfrm>
            <a:off x="-2702" y="3714753"/>
            <a:ext cx="9146701" cy="2143139"/>
          </a:xfrm>
          <a:prstGeom prst="rect">
            <a:avLst/>
          </a:prstGeom>
          <a:noFill/>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a:spLocks noGrp="1"/>
          </p:cNvSpPr>
          <p:nvPr>
            <p:ph idx="1"/>
          </p:nvPr>
        </p:nvSpPr>
        <p:spPr>
          <a:xfrm>
            <a:off x="285720" y="1214422"/>
            <a:ext cx="8286808" cy="4525963"/>
          </a:xfrm>
        </p:spPr>
        <p:txBody>
          <a:bodyPr>
            <a:normAutofit fontScale="25000" lnSpcReduction="20000"/>
          </a:bodyPr>
          <a:lstStyle/>
          <a:p>
            <a:pPr>
              <a:buNone/>
            </a:pPr>
            <a:r>
              <a:rPr lang="es-ES_tradnl" sz="3600" dirty="0" smtClean="0"/>
              <a:t>	</a:t>
            </a:r>
          </a:p>
          <a:p>
            <a:pPr>
              <a:buNone/>
            </a:pPr>
            <a:r>
              <a:rPr lang="es-ES_tradnl" sz="12800" b="1" dirty="0" smtClean="0">
                <a:solidFill>
                  <a:schemeClr val="accent1">
                    <a:lumMod val="75000"/>
                  </a:schemeClr>
                </a:solidFill>
              </a:rPr>
              <a:t>Proporción</a:t>
            </a:r>
            <a:endParaRPr lang="es-ES_tradnl" sz="20000" b="1" dirty="0" smtClean="0">
              <a:solidFill>
                <a:schemeClr val="accent1">
                  <a:lumMod val="75000"/>
                </a:schemeClr>
              </a:solidFill>
            </a:endParaRPr>
          </a:p>
          <a:p>
            <a:pPr marL="0" lvl="0" indent="0" algn="just">
              <a:spcBef>
                <a:spcPts val="600"/>
              </a:spcBef>
              <a:buClr>
                <a:schemeClr val="accent1"/>
              </a:buClr>
              <a:buSzPct val="70000"/>
              <a:buNone/>
              <a:defRPr/>
            </a:pPr>
            <a:r>
              <a:rPr lang="es-MX" sz="2400" dirty="0" smtClean="0"/>
              <a:t> </a:t>
            </a:r>
            <a:r>
              <a:rPr lang="es-MX" sz="8000" dirty="0" smtClean="0"/>
              <a:t>En </a:t>
            </a:r>
            <a:r>
              <a:rPr lang="es-MX" sz="8000" dirty="0" smtClean="0"/>
              <a:t>términos generales, se entiende por proporción a la </a:t>
            </a:r>
            <a:r>
              <a:rPr lang="es-MX" sz="8000" dirty="0" smtClean="0"/>
              <a:t>relación que </a:t>
            </a:r>
            <a:r>
              <a:rPr lang="es-MX" sz="8000" dirty="0" smtClean="0"/>
              <a:t>se da entre magnitudes </a:t>
            </a:r>
            <a:r>
              <a:rPr lang="es-MX" sz="8000" dirty="0" smtClean="0"/>
              <a:t>medibles.</a:t>
            </a:r>
            <a:endParaRPr lang="es-MX" sz="8000" dirty="0" smtClean="0"/>
          </a:p>
          <a:p>
            <a:pPr marL="0" lvl="0" indent="0" algn="just">
              <a:spcBef>
                <a:spcPts val="600"/>
              </a:spcBef>
              <a:buClr>
                <a:schemeClr val="accent1"/>
              </a:buClr>
              <a:buSzPct val="70000"/>
              <a:buNone/>
              <a:defRPr/>
            </a:pPr>
            <a:endParaRPr lang="es-MX" sz="8000" dirty="0" smtClean="0"/>
          </a:p>
          <a:p>
            <a:pPr marL="0" lvl="0" indent="0" algn="just">
              <a:spcBef>
                <a:spcPts val="600"/>
              </a:spcBef>
              <a:buClr>
                <a:schemeClr val="accent1"/>
              </a:buClr>
              <a:buSzPct val="70000"/>
              <a:buNone/>
              <a:defRPr/>
            </a:pPr>
            <a:r>
              <a:rPr lang="es-ES" sz="8000" dirty="0" smtClean="0"/>
              <a:t>La </a:t>
            </a:r>
            <a:r>
              <a:rPr lang="es-ES" sz="8000" dirty="0" smtClean="0"/>
              <a:t>proporción o canon es una relación de medidas armónicas entre las partes componentes de un todo, tanto como la distancia armoniosa entre parte y parte. Estas relaciones de medida son encontradas en el mundo orgánico e inorgánico pero tales relaciones matemáticas no se expresan de manera mecánica, la relación existe pero las formas exhiben una serie de pequeñas variaciones dentro de la relación general lo que contribuye a la belleza y la vitalidad</a:t>
            </a:r>
            <a:r>
              <a:rPr lang="es-ES" sz="8000" dirty="0" smtClean="0"/>
              <a:t>.</a:t>
            </a:r>
          </a:p>
          <a:p>
            <a:pPr marL="0" lvl="0" indent="0" algn="just">
              <a:spcBef>
                <a:spcPts val="600"/>
              </a:spcBef>
              <a:buClr>
                <a:schemeClr val="accent1"/>
              </a:buClr>
              <a:buSzPct val="70000"/>
              <a:buNone/>
              <a:defRPr/>
            </a:pPr>
            <a:endParaRPr lang="es-ES" sz="8000" dirty="0" smtClean="0"/>
          </a:p>
          <a:p>
            <a:pPr marL="0" indent="0" algn="just">
              <a:spcBef>
                <a:spcPts val="600"/>
              </a:spcBef>
              <a:buClr>
                <a:schemeClr val="accent1"/>
              </a:buClr>
              <a:buSzPct val="70000"/>
              <a:buNone/>
              <a:defRPr/>
            </a:pPr>
            <a:r>
              <a:rPr lang="es-ES" sz="8000" dirty="0" smtClean="0"/>
              <a:t>La </a:t>
            </a:r>
            <a:r>
              <a:rPr lang="es-ES" sz="8000" dirty="0" smtClean="0"/>
              <a:t>principal función plástica de la proporción es la de crear </a:t>
            </a:r>
            <a:r>
              <a:rPr lang="es-ES" sz="8000" dirty="0" smtClean="0"/>
              <a:t>ritmos en la imagen </a:t>
            </a:r>
            <a:r>
              <a:rPr lang="es-ES" sz="8000" dirty="0" smtClean="0"/>
              <a:t>fija, ya que es la expresión del orden interno de </a:t>
            </a:r>
            <a:r>
              <a:rPr lang="es-ES" sz="8000" dirty="0" smtClean="0"/>
              <a:t>la composición</a:t>
            </a:r>
            <a:r>
              <a:rPr lang="es-ES" sz="8000" dirty="0" smtClean="0"/>
              <a:t>.</a:t>
            </a:r>
          </a:p>
          <a:p>
            <a:pPr marL="274320" lvl="0" indent="-274320">
              <a:spcBef>
                <a:spcPts val="600"/>
              </a:spcBef>
              <a:buClr>
                <a:schemeClr val="accent1"/>
              </a:buClr>
              <a:buSzPct val="70000"/>
              <a:buNone/>
              <a:defRPr/>
            </a:pPr>
            <a:endParaRPr lang="es-ES" sz="2400" dirty="0" smtClean="0"/>
          </a:p>
          <a:p>
            <a:pPr>
              <a:buNone/>
            </a:pPr>
            <a:endParaRPr lang="es-ES_tradnl" dirty="0" smtClean="0">
              <a:solidFill>
                <a:schemeClr val="accent1">
                  <a:lumMod val="75000"/>
                </a:schemeClr>
              </a:solidFill>
            </a:endParaRPr>
          </a:p>
          <a:p>
            <a:pPr>
              <a:buNone/>
            </a:pPr>
            <a:r>
              <a:rPr lang="es-ES" dirty="0" smtClean="0"/>
              <a:t>	</a:t>
            </a:r>
            <a:endParaRPr lang="es-ES" dirty="0"/>
          </a:p>
        </p:txBody>
      </p:sp>
      <p:cxnSp>
        <p:nvCxnSpPr>
          <p:cNvPr id="7" name="6 Conector recto"/>
          <p:cNvCxnSpPr/>
          <p:nvPr/>
        </p:nvCxnSpPr>
        <p:spPr>
          <a:xfrm>
            <a:off x="0" y="1214422"/>
            <a:ext cx="8515320" cy="1588"/>
          </a:xfrm>
          <a:prstGeom prst="line">
            <a:avLst/>
          </a:prstGeom>
        </p:spPr>
        <p:style>
          <a:lnRef idx="1">
            <a:schemeClr val="accent1"/>
          </a:lnRef>
          <a:fillRef idx="0">
            <a:schemeClr val="accent1"/>
          </a:fillRef>
          <a:effectRef idx="0">
            <a:schemeClr val="accent1"/>
          </a:effectRef>
          <a:fontRef idx="minor">
            <a:schemeClr val="tx1"/>
          </a:fontRef>
        </p:style>
      </p:cxnSp>
      <p:sp>
        <p:nvSpPr>
          <p:cNvPr id="8" name="2 Marcador de contenido"/>
          <p:cNvSpPr txBox="1">
            <a:spLocks/>
          </p:cNvSpPr>
          <p:nvPr/>
        </p:nvSpPr>
        <p:spPr>
          <a:xfrm>
            <a:off x="628070" y="836712"/>
            <a:ext cx="7930128" cy="504056"/>
          </a:xfrm>
          <a:prstGeom prst="rect">
            <a:avLst/>
          </a:prstGeom>
        </p:spPr>
        <p:txBody>
          <a:bodyPr vert="horz" lIns="91440" tIns="45720" rIns="91440" bIns="45720" rtlCol="0">
            <a:normAutofit/>
          </a:bodyPr>
          <a:lstStyle/>
          <a:p>
            <a:pPr marL="596646" indent="-514350" algn="r">
              <a:spcBef>
                <a:spcPct val="20000"/>
              </a:spcBef>
              <a:defRPr/>
            </a:pPr>
            <a:r>
              <a:rPr kumimoji="0" lang="es-ES_tradnl" sz="1800" i="0" u="none" strike="noStrike" kern="1200" cap="none" spc="0" normalizeH="0" baseline="0" noProof="0" dirty="0" smtClean="0">
                <a:ln>
                  <a:noFill/>
                </a:ln>
                <a:solidFill>
                  <a:schemeClr val="tx1"/>
                </a:solidFill>
                <a:effectLst/>
                <a:uLnTx/>
                <a:uFillTx/>
                <a:latin typeface="+mn-lt"/>
                <a:ea typeface="+mn-ea"/>
                <a:cs typeface="+mn-cs"/>
              </a:rPr>
              <a:t>Tema 2. </a:t>
            </a:r>
            <a:r>
              <a:rPr lang="es-ES_tradnl" dirty="0" smtClean="0">
                <a:solidFill>
                  <a:srgbClr val="000000"/>
                </a:solidFill>
              </a:rPr>
              <a:t>Introducción a las Técnicas de Expresión Gráfica.</a:t>
            </a:r>
            <a:endParaRPr kumimoji="0" lang="es-ES_tradnl" sz="180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http://m1.paperblog.com/i/42/426139/proporcion-aurea-el-arte-o-medida-belleza-L-dpQvTn.jpeg">
            <a:hlinkClick r:id="rId2"/>
          </p:cNvPr>
          <p:cNvPicPr>
            <a:picLocks noChangeAspect="1" noChangeArrowheads="1"/>
          </p:cNvPicPr>
          <p:nvPr/>
        </p:nvPicPr>
        <p:blipFill>
          <a:blip r:embed="rId3"/>
          <a:srcRect/>
          <a:stretch>
            <a:fillRect/>
          </a:stretch>
        </p:blipFill>
        <p:spPr bwMode="auto">
          <a:xfrm>
            <a:off x="642910" y="357166"/>
            <a:ext cx="8096280" cy="6193654"/>
          </a:xfrm>
          <a:prstGeom prst="rect">
            <a:avLst/>
          </a:prstGeom>
          <a:noFill/>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descr="D:\ENEDINA\ASIGNATURAS\imagenes\escultura\David_Miguel_Angel.jpg"/>
          <p:cNvPicPr>
            <a:picLocks noChangeAspect="1" noChangeArrowheads="1"/>
          </p:cNvPicPr>
          <p:nvPr/>
        </p:nvPicPr>
        <p:blipFill>
          <a:blip r:embed="rId2" cstate="print"/>
          <a:srcRect/>
          <a:stretch>
            <a:fillRect/>
          </a:stretch>
        </p:blipFill>
        <p:spPr bwMode="auto">
          <a:xfrm>
            <a:off x="285720" y="285728"/>
            <a:ext cx="4750587" cy="6334116"/>
          </a:xfrm>
          <a:prstGeom prst="rect">
            <a:avLst/>
          </a:prstGeom>
          <a:noFill/>
        </p:spPr>
      </p:pic>
      <p:sp>
        <p:nvSpPr>
          <p:cNvPr id="4" name="3 Rectángulo"/>
          <p:cNvSpPr/>
          <p:nvPr/>
        </p:nvSpPr>
        <p:spPr>
          <a:xfrm>
            <a:off x="5357818" y="2143116"/>
            <a:ext cx="3286116" cy="3293209"/>
          </a:xfrm>
          <a:prstGeom prst="rect">
            <a:avLst/>
          </a:prstGeom>
        </p:spPr>
        <p:txBody>
          <a:bodyPr wrap="square">
            <a:spAutoFit/>
          </a:bodyPr>
          <a:lstStyle/>
          <a:p>
            <a:pPr algn="just"/>
            <a:r>
              <a:rPr lang="es-MX" sz="1600" b="1" i="1" dirty="0" smtClean="0"/>
              <a:t>“El David” </a:t>
            </a:r>
            <a:r>
              <a:rPr lang="es-MX" sz="1600" dirty="0" smtClean="0"/>
              <a:t>es una escultura de mármol blanco que mide casi cuatro metros y medio realizada por Miguel Ángel </a:t>
            </a:r>
            <a:r>
              <a:rPr lang="es-MX" sz="1600" dirty="0" err="1" smtClean="0"/>
              <a:t>Buonarroti</a:t>
            </a:r>
            <a:r>
              <a:rPr lang="es-MX" sz="1600" dirty="0" smtClean="0"/>
              <a:t> entre 1501 y 1504 por encargo de la </a:t>
            </a:r>
            <a:r>
              <a:rPr lang="es-MX" sz="1600" i="1" dirty="0" smtClean="0"/>
              <a:t>Opera del </a:t>
            </a:r>
            <a:r>
              <a:rPr lang="es-MX" sz="1600" i="1" dirty="0" err="1" smtClean="0"/>
              <a:t>Duomo</a:t>
            </a:r>
            <a:r>
              <a:rPr lang="es-MX" sz="1600" dirty="0" smtClean="0"/>
              <a:t> de la Catedral de Santa María del </a:t>
            </a:r>
            <a:r>
              <a:rPr lang="es-MX" sz="1600" dirty="0" err="1" smtClean="0"/>
              <a:t>Fiore</a:t>
            </a:r>
            <a:r>
              <a:rPr lang="es-MX" sz="1600" dirty="0" smtClean="0"/>
              <a:t> de Florencia. La escultura presenta al Rey David bíblico poco antes de enfrentarse a Goliat. Se trata de la escultura cumbre de Miguel </a:t>
            </a:r>
            <a:r>
              <a:rPr lang="es-MX" sz="1600" dirty="0" err="1" smtClean="0"/>
              <a:t>Angel</a:t>
            </a:r>
            <a:r>
              <a:rPr lang="es-MX" sz="1600" dirty="0" smtClean="0"/>
              <a:t> y en ella se observa en todo su esplendor el genio escultórico de este artista italiano.</a:t>
            </a:r>
            <a:endParaRPr lang="es-MX" sz="1600"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a:spLocks noGrp="1"/>
          </p:cNvSpPr>
          <p:nvPr>
            <p:ph idx="1"/>
          </p:nvPr>
        </p:nvSpPr>
        <p:spPr>
          <a:xfrm>
            <a:off x="285720" y="1214422"/>
            <a:ext cx="4357718" cy="5643578"/>
          </a:xfrm>
        </p:spPr>
        <p:txBody>
          <a:bodyPr>
            <a:normAutofit/>
          </a:bodyPr>
          <a:lstStyle/>
          <a:p>
            <a:pPr>
              <a:buNone/>
            </a:pPr>
            <a:r>
              <a:rPr lang="es-ES_tradnl" sz="3600" dirty="0" smtClean="0"/>
              <a:t>	</a:t>
            </a:r>
          </a:p>
          <a:p>
            <a:pPr>
              <a:buNone/>
            </a:pPr>
            <a:r>
              <a:rPr lang="es-ES_tradnl" b="1" dirty="0" smtClean="0">
                <a:solidFill>
                  <a:schemeClr val="accent1">
                    <a:lumMod val="75000"/>
                  </a:schemeClr>
                </a:solidFill>
              </a:rPr>
              <a:t>Encuadre</a:t>
            </a:r>
          </a:p>
          <a:p>
            <a:pPr marL="0" lvl="0" indent="0" algn="just">
              <a:spcBef>
                <a:spcPts val="600"/>
              </a:spcBef>
              <a:buClr>
                <a:schemeClr val="accent1"/>
              </a:buClr>
              <a:buSzPct val="70000"/>
              <a:buNone/>
              <a:defRPr/>
            </a:pPr>
            <a:r>
              <a:rPr lang="es-MX" sz="2200" dirty="0" smtClean="0"/>
              <a:t>Es </a:t>
            </a:r>
            <a:r>
              <a:rPr lang="es-MX" sz="2200" dirty="0" smtClean="0"/>
              <a:t>la selección del campo abarcado por el objetivo en el que se tiene en cuenta el tipo de plano, el ángulo, la altura, y la línea de corte de los sujetos y/u objetos dentro del cuadro una estructura acertada. Puede ayudar eficazmente a transmitir de forma clara la sensación que pretendemos.</a:t>
            </a:r>
            <a:endParaRPr lang="es-ES" sz="2200" dirty="0" smtClean="0"/>
          </a:p>
          <a:p>
            <a:pPr>
              <a:buNone/>
            </a:pPr>
            <a:endParaRPr lang="es-ES_tradnl" dirty="0" smtClean="0">
              <a:solidFill>
                <a:schemeClr val="accent1">
                  <a:lumMod val="75000"/>
                </a:schemeClr>
              </a:solidFill>
            </a:endParaRPr>
          </a:p>
          <a:p>
            <a:pPr>
              <a:buNone/>
            </a:pPr>
            <a:r>
              <a:rPr lang="es-ES" dirty="0" smtClean="0"/>
              <a:t>	</a:t>
            </a:r>
            <a:endParaRPr lang="es-ES" dirty="0"/>
          </a:p>
        </p:txBody>
      </p:sp>
      <p:pic>
        <p:nvPicPr>
          <p:cNvPr id="5" name="Picture 14" descr="http://2.bp.blogspot.com/_510NPcn0Ciw/S7KBRVOQosI/AAAAAAAAAA8/x6985nwvPPI/s1600/encuadre.jpg"/>
          <p:cNvPicPr>
            <a:picLocks noChangeAspect="1" noChangeArrowheads="1"/>
          </p:cNvPicPr>
          <p:nvPr/>
        </p:nvPicPr>
        <p:blipFill>
          <a:blip r:embed="rId2" cstate="print"/>
          <a:srcRect/>
          <a:stretch>
            <a:fillRect/>
          </a:stretch>
        </p:blipFill>
        <p:spPr bwMode="auto">
          <a:xfrm>
            <a:off x="5072066" y="3786190"/>
            <a:ext cx="3857620" cy="2893215"/>
          </a:xfrm>
          <a:prstGeom prst="rect">
            <a:avLst/>
          </a:prstGeom>
          <a:noFill/>
        </p:spPr>
      </p:pic>
      <p:cxnSp>
        <p:nvCxnSpPr>
          <p:cNvPr id="6" name="5 Conector recto"/>
          <p:cNvCxnSpPr/>
          <p:nvPr/>
        </p:nvCxnSpPr>
        <p:spPr>
          <a:xfrm>
            <a:off x="0" y="1214422"/>
            <a:ext cx="8515320" cy="1588"/>
          </a:xfrm>
          <a:prstGeom prst="line">
            <a:avLst/>
          </a:prstGeom>
        </p:spPr>
        <p:style>
          <a:lnRef idx="1">
            <a:schemeClr val="accent1"/>
          </a:lnRef>
          <a:fillRef idx="0">
            <a:schemeClr val="accent1"/>
          </a:fillRef>
          <a:effectRef idx="0">
            <a:schemeClr val="accent1"/>
          </a:effectRef>
          <a:fontRef idx="minor">
            <a:schemeClr val="tx1"/>
          </a:fontRef>
        </p:style>
      </p:cxnSp>
      <p:sp>
        <p:nvSpPr>
          <p:cNvPr id="9" name="2 Marcador de contenido"/>
          <p:cNvSpPr txBox="1">
            <a:spLocks/>
          </p:cNvSpPr>
          <p:nvPr/>
        </p:nvSpPr>
        <p:spPr>
          <a:xfrm>
            <a:off x="628070" y="836712"/>
            <a:ext cx="7930128" cy="504056"/>
          </a:xfrm>
          <a:prstGeom prst="rect">
            <a:avLst/>
          </a:prstGeom>
        </p:spPr>
        <p:txBody>
          <a:bodyPr vert="horz" lIns="91440" tIns="45720" rIns="91440" bIns="45720" rtlCol="0">
            <a:normAutofit/>
          </a:bodyPr>
          <a:lstStyle/>
          <a:p>
            <a:pPr marL="596646" indent="-514350" algn="r">
              <a:spcBef>
                <a:spcPct val="20000"/>
              </a:spcBef>
              <a:defRPr/>
            </a:pPr>
            <a:r>
              <a:rPr kumimoji="0" lang="es-ES_tradnl" sz="1800" i="0" u="none" strike="noStrike" kern="1200" cap="none" spc="0" normalizeH="0" baseline="0" noProof="0" dirty="0" smtClean="0">
                <a:ln>
                  <a:noFill/>
                </a:ln>
                <a:solidFill>
                  <a:schemeClr val="tx1"/>
                </a:solidFill>
                <a:effectLst/>
                <a:uLnTx/>
                <a:uFillTx/>
                <a:latin typeface="+mn-lt"/>
                <a:ea typeface="+mn-ea"/>
                <a:cs typeface="+mn-cs"/>
              </a:rPr>
              <a:t>Tema 2. </a:t>
            </a:r>
            <a:r>
              <a:rPr lang="es-ES_tradnl" dirty="0" smtClean="0">
                <a:solidFill>
                  <a:srgbClr val="000000"/>
                </a:solidFill>
              </a:rPr>
              <a:t>Introducción a las Técnicas de Expresión Gráfica.</a:t>
            </a:r>
            <a:endParaRPr kumimoji="0" lang="es-ES_tradnl" sz="180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foto"/>
          <p:cNvPicPr>
            <a:picLocks noChangeAspect="1" noChangeArrowheads="1"/>
          </p:cNvPicPr>
          <p:nvPr/>
        </p:nvPicPr>
        <p:blipFill>
          <a:blip r:embed="rId2" cstate="print"/>
          <a:srcRect/>
          <a:stretch>
            <a:fillRect/>
          </a:stretch>
        </p:blipFill>
        <p:spPr bwMode="auto">
          <a:xfrm>
            <a:off x="0" y="142852"/>
            <a:ext cx="9144000" cy="6529389"/>
          </a:xfrm>
          <a:prstGeom prst="rect">
            <a:avLst/>
          </a:prstGeom>
          <a:noFill/>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a:spLocks noGrp="1"/>
          </p:cNvSpPr>
          <p:nvPr>
            <p:ph idx="1"/>
          </p:nvPr>
        </p:nvSpPr>
        <p:spPr>
          <a:xfrm>
            <a:off x="285720" y="1214422"/>
            <a:ext cx="4357718" cy="5643578"/>
          </a:xfrm>
        </p:spPr>
        <p:txBody>
          <a:bodyPr>
            <a:normAutofit/>
          </a:bodyPr>
          <a:lstStyle/>
          <a:p>
            <a:pPr>
              <a:buNone/>
            </a:pPr>
            <a:r>
              <a:rPr lang="es-ES_tradnl" b="1" dirty="0" smtClean="0">
                <a:solidFill>
                  <a:schemeClr val="accent1">
                    <a:lumMod val="75000"/>
                  </a:schemeClr>
                </a:solidFill>
              </a:rPr>
              <a:t>Perspectiva</a:t>
            </a:r>
            <a:endParaRPr lang="es-ES_tradnl" sz="3600" b="1" dirty="0" smtClean="0">
              <a:solidFill>
                <a:schemeClr val="accent1">
                  <a:lumMod val="75000"/>
                </a:schemeClr>
              </a:solidFill>
            </a:endParaRPr>
          </a:p>
          <a:p>
            <a:pPr marL="0" indent="0" algn="just">
              <a:buNone/>
            </a:pPr>
            <a:r>
              <a:rPr lang="es-ES" sz="2000" dirty="0" smtClean="0"/>
              <a:t>Es </a:t>
            </a:r>
            <a:r>
              <a:rPr lang="es-ES" sz="2000" dirty="0" smtClean="0"/>
              <a:t>un sistema que permite representar tres dimensiones sobre una superficie plana, o sea, de dos dimensiones; por lo tanto es una simulación de lo visible de la naturaleza.</a:t>
            </a:r>
          </a:p>
          <a:p>
            <a:pPr>
              <a:buNone/>
            </a:pPr>
            <a:endParaRPr lang="es-ES_tradnl" dirty="0" smtClean="0">
              <a:solidFill>
                <a:schemeClr val="accent1">
                  <a:lumMod val="75000"/>
                </a:schemeClr>
              </a:solidFill>
            </a:endParaRPr>
          </a:p>
          <a:p>
            <a:pPr>
              <a:buNone/>
            </a:pPr>
            <a:r>
              <a:rPr lang="es-ES" dirty="0" smtClean="0"/>
              <a:t>	</a:t>
            </a:r>
            <a:endParaRPr lang="es-ES" dirty="0"/>
          </a:p>
        </p:txBody>
      </p:sp>
      <p:pic>
        <p:nvPicPr>
          <p:cNvPr id="6" name="Picture 2" descr="File:2-punktperspektive.svg">
            <a:hlinkClick r:id="rId2"/>
          </p:cNvPr>
          <p:cNvPicPr>
            <a:picLocks noChangeAspect="1" noChangeArrowheads="1"/>
          </p:cNvPicPr>
          <p:nvPr/>
        </p:nvPicPr>
        <p:blipFill>
          <a:blip r:embed="rId3"/>
          <a:srcRect/>
          <a:stretch>
            <a:fillRect/>
          </a:stretch>
        </p:blipFill>
        <p:spPr bwMode="auto">
          <a:xfrm>
            <a:off x="2762264" y="2734162"/>
            <a:ext cx="6953272" cy="4623928"/>
          </a:xfrm>
          <a:prstGeom prst="rect">
            <a:avLst/>
          </a:prstGeom>
          <a:noFill/>
        </p:spPr>
      </p:pic>
      <p:cxnSp>
        <p:nvCxnSpPr>
          <p:cNvPr id="9" name="8 Conector recto"/>
          <p:cNvCxnSpPr/>
          <p:nvPr/>
        </p:nvCxnSpPr>
        <p:spPr>
          <a:xfrm>
            <a:off x="0" y="1214422"/>
            <a:ext cx="8515320" cy="1588"/>
          </a:xfrm>
          <a:prstGeom prst="line">
            <a:avLst/>
          </a:prstGeom>
        </p:spPr>
        <p:style>
          <a:lnRef idx="1">
            <a:schemeClr val="accent1"/>
          </a:lnRef>
          <a:fillRef idx="0">
            <a:schemeClr val="accent1"/>
          </a:fillRef>
          <a:effectRef idx="0">
            <a:schemeClr val="accent1"/>
          </a:effectRef>
          <a:fontRef idx="minor">
            <a:schemeClr val="tx1"/>
          </a:fontRef>
        </p:style>
      </p:cxnSp>
      <p:sp>
        <p:nvSpPr>
          <p:cNvPr id="10" name="2 Marcador de contenido"/>
          <p:cNvSpPr txBox="1">
            <a:spLocks/>
          </p:cNvSpPr>
          <p:nvPr/>
        </p:nvSpPr>
        <p:spPr>
          <a:xfrm>
            <a:off x="628070" y="836712"/>
            <a:ext cx="7930128" cy="504056"/>
          </a:xfrm>
          <a:prstGeom prst="rect">
            <a:avLst/>
          </a:prstGeom>
        </p:spPr>
        <p:txBody>
          <a:bodyPr vert="horz" lIns="91440" tIns="45720" rIns="91440" bIns="45720" rtlCol="0">
            <a:normAutofit/>
          </a:bodyPr>
          <a:lstStyle/>
          <a:p>
            <a:pPr marL="596646" indent="-514350" algn="r">
              <a:spcBef>
                <a:spcPct val="20000"/>
              </a:spcBef>
              <a:defRPr/>
            </a:pPr>
            <a:r>
              <a:rPr kumimoji="0" lang="es-ES_tradnl" sz="1800" i="0" u="none" strike="noStrike" kern="1200" cap="none" spc="0" normalizeH="0" baseline="0" noProof="0" dirty="0" smtClean="0">
                <a:ln>
                  <a:noFill/>
                </a:ln>
                <a:solidFill>
                  <a:schemeClr val="tx1"/>
                </a:solidFill>
                <a:effectLst/>
                <a:uLnTx/>
                <a:uFillTx/>
                <a:latin typeface="+mn-lt"/>
                <a:ea typeface="+mn-ea"/>
                <a:cs typeface="+mn-cs"/>
              </a:rPr>
              <a:t>Tema 2. </a:t>
            </a:r>
            <a:r>
              <a:rPr lang="es-ES_tradnl" dirty="0" smtClean="0">
                <a:solidFill>
                  <a:srgbClr val="000000"/>
                </a:solidFill>
              </a:rPr>
              <a:t>Introducción a las Técnicas de Expresión Gráfica.</a:t>
            </a:r>
            <a:endParaRPr kumimoji="0" lang="es-ES_tradnl" sz="180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www.todacultura.com/talleres/taller_dibujo/imagenes/portada.jpg">
            <a:hlinkClick r:id="rId2"/>
          </p:cNvPr>
          <p:cNvPicPr>
            <a:picLocks noChangeAspect="1" noChangeArrowheads="1"/>
          </p:cNvPicPr>
          <p:nvPr/>
        </p:nvPicPr>
        <p:blipFill>
          <a:blip r:embed="rId3"/>
          <a:srcRect/>
          <a:stretch>
            <a:fillRect/>
          </a:stretch>
        </p:blipFill>
        <p:spPr bwMode="auto">
          <a:xfrm>
            <a:off x="0" y="21771"/>
            <a:ext cx="9144000" cy="6836229"/>
          </a:xfrm>
          <a:prstGeom prst="rect">
            <a:avLst/>
          </a:prstGeom>
          <a:noFill/>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perspectiva+anfi"/>
          <p:cNvPicPr>
            <a:picLocks noChangeAspect="1" noChangeArrowheads="1"/>
          </p:cNvPicPr>
          <p:nvPr/>
        </p:nvPicPr>
        <p:blipFill>
          <a:blip r:embed="rId2"/>
          <a:srcRect/>
          <a:stretch>
            <a:fillRect/>
          </a:stretch>
        </p:blipFill>
        <p:spPr bwMode="auto">
          <a:xfrm>
            <a:off x="0" y="617219"/>
            <a:ext cx="9144000" cy="6240782"/>
          </a:xfrm>
          <a:prstGeom prst="rect">
            <a:avLst/>
          </a:prstGeom>
          <a:noFill/>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img.photobucket.com/albums/v514/roke_cuervo/Historietas_Espontaneas/estudio_perspectiva.gif">
            <a:hlinkClick r:id="rId2"/>
          </p:cNvPr>
          <p:cNvPicPr>
            <a:picLocks noChangeAspect="1" noChangeArrowheads="1"/>
          </p:cNvPicPr>
          <p:nvPr/>
        </p:nvPicPr>
        <p:blipFill>
          <a:blip r:embed="rId3"/>
          <a:srcRect/>
          <a:stretch>
            <a:fillRect/>
          </a:stretch>
        </p:blipFill>
        <p:spPr bwMode="auto">
          <a:xfrm>
            <a:off x="0" y="1118708"/>
            <a:ext cx="9144000" cy="483108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1475656" y="2745622"/>
            <a:ext cx="6120680" cy="3040832"/>
          </a:xfrm>
          <a:prstGeom prst="rect">
            <a:avLst/>
          </a:prstGeom>
        </p:spPr>
        <p:txBody>
          <a:bodyPr wrap="square">
            <a:spAutoFit/>
          </a:bodyPr>
          <a:lstStyle/>
          <a:p>
            <a:pPr>
              <a:spcBef>
                <a:spcPct val="20000"/>
              </a:spcBef>
              <a:buClr>
                <a:schemeClr val="accent1"/>
              </a:buClr>
              <a:buSzPct val="80000"/>
            </a:pPr>
            <a:r>
              <a:rPr lang="es-ES_tradnl" sz="2000" b="1" dirty="0" smtClean="0">
                <a:solidFill>
                  <a:schemeClr val="accent1">
                    <a:lumMod val="75000"/>
                  </a:schemeClr>
                </a:solidFill>
              </a:rPr>
              <a:t>Competencias Disciplinares Básicas:</a:t>
            </a:r>
          </a:p>
          <a:p>
            <a:pPr>
              <a:spcBef>
                <a:spcPct val="20000"/>
              </a:spcBef>
              <a:buClr>
                <a:schemeClr val="accent1"/>
              </a:buClr>
              <a:buSzPct val="80000"/>
            </a:pPr>
            <a:endParaRPr lang="es-ES_tradnl" sz="2000" b="1" dirty="0" smtClean="0">
              <a:solidFill>
                <a:schemeClr val="accent1">
                  <a:lumMod val="75000"/>
                </a:schemeClr>
              </a:solidFill>
            </a:endParaRPr>
          </a:p>
          <a:p>
            <a:pPr>
              <a:spcBef>
                <a:spcPct val="20000"/>
              </a:spcBef>
              <a:buClr>
                <a:schemeClr val="accent1"/>
              </a:buClr>
              <a:buSzPct val="80000"/>
            </a:pPr>
            <a:endParaRPr lang="es-ES_tradnl" b="1" dirty="0" smtClean="0">
              <a:solidFill>
                <a:srgbClr val="983E00"/>
              </a:solidFill>
            </a:endParaRPr>
          </a:p>
          <a:p>
            <a:r>
              <a:rPr lang="es-ES_tradnl" b="1" dirty="0" smtClean="0">
                <a:solidFill>
                  <a:schemeClr val="tx2">
                    <a:lumMod val="10000"/>
                  </a:schemeClr>
                </a:solidFill>
              </a:rPr>
              <a:t> </a:t>
            </a:r>
            <a:r>
              <a:rPr lang="es-MX" dirty="0" smtClean="0">
                <a:solidFill>
                  <a:schemeClr val="tx2">
                    <a:lumMod val="10000"/>
                  </a:schemeClr>
                </a:solidFill>
              </a:rPr>
              <a:t>5. Expresa ideas y conceptos en composiciones coherentes y creativas, con introducciones, desarrollo y conclusiones claras. </a:t>
            </a:r>
          </a:p>
          <a:p>
            <a:endParaRPr lang="es-MX" dirty="0" smtClean="0">
              <a:solidFill>
                <a:schemeClr val="tx2">
                  <a:lumMod val="10000"/>
                </a:schemeClr>
              </a:solidFill>
            </a:endParaRPr>
          </a:p>
          <a:p>
            <a:r>
              <a:rPr lang="es-MX" dirty="0" smtClean="0">
                <a:solidFill>
                  <a:schemeClr val="tx2">
                    <a:lumMod val="10000"/>
                  </a:schemeClr>
                </a:solidFill>
              </a:rPr>
              <a:t>7. Valora y describe el papel del arte, la literatura y los medios de comunicación en la recreación o la transformación de una cultura, teniendo en cuenta los propósitos comunicativos de distintos géneros. </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a:spLocks noGrp="1"/>
          </p:cNvSpPr>
          <p:nvPr>
            <p:ph idx="1"/>
          </p:nvPr>
        </p:nvSpPr>
        <p:spPr>
          <a:xfrm>
            <a:off x="285720" y="1214422"/>
            <a:ext cx="8215370" cy="5643578"/>
          </a:xfrm>
        </p:spPr>
        <p:txBody>
          <a:bodyPr>
            <a:normAutofit/>
          </a:bodyPr>
          <a:lstStyle/>
          <a:p>
            <a:pPr>
              <a:buNone/>
            </a:pPr>
            <a:r>
              <a:rPr lang="es-ES_tradnl" b="1" dirty="0" smtClean="0">
                <a:solidFill>
                  <a:schemeClr val="accent1">
                    <a:lumMod val="75000"/>
                  </a:schemeClr>
                </a:solidFill>
              </a:rPr>
              <a:t>Claroscuro</a:t>
            </a:r>
            <a:endParaRPr lang="es-ES_tradnl" sz="3600" b="1" dirty="0" smtClean="0">
              <a:solidFill>
                <a:schemeClr val="accent1">
                  <a:lumMod val="75000"/>
                </a:schemeClr>
              </a:solidFill>
            </a:endParaRPr>
          </a:p>
          <a:p>
            <a:pPr marL="0" indent="0" algn="just">
              <a:buNone/>
            </a:pPr>
            <a:r>
              <a:rPr lang="es-MX" sz="2000" dirty="0" smtClean="0"/>
              <a:t>Consistente </a:t>
            </a:r>
            <a:r>
              <a:rPr lang="es-MX" sz="2000" dirty="0" smtClean="0"/>
              <a:t>en el uso de contrastes fuertes entre los volúmenes iluminados y los ensombrecidos del cuadro para destacar más algunos elementos de la obra, estos contrastes son aplicado tanto en color como en blanco y </a:t>
            </a:r>
            <a:r>
              <a:rPr lang="es-MX" sz="2000" dirty="0" smtClean="0"/>
              <a:t>negro.</a:t>
            </a:r>
          </a:p>
          <a:p>
            <a:pPr marL="0" indent="0" algn="just">
              <a:buNone/>
            </a:pPr>
            <a:endParaRPr lang="es-MX" sz="2000" dirty="0" smtClean="0"/>
          </a:p>
          <a:p>
            <a:pPr marL="0" indent="0" algn="just">
              <a:buNone/>
            </a:pPr>
            <a:r>
              <a:rPr lang="es-MX" sz="2000" dirty="0" smtClean="0"/>
              <a:t>La </a:t>
            </a:r>
            <a:r>
              <a:rPr lang="es-MX" sz="2000" dirty="0" smtClean="0"/>
              <a:t>Técnica de Claroscuro se puede aplicar tanto como en pintura, dibujo y grabado. Esta técnica realza los detalles de cualquier obra y requiere de tener una habilidad de saber los detalles.</a:t>
            </a:r>
          </a:p>
          <a:p>
            <a:pPr>
              <a:buNone/>
            </a:pPr>
            <a:endParaRPr lang="es-ES_tradnl" dirty="0" smtClean="0">
              <a:solidFill>
                <a:schemeClr val="accent1">
                  <a:lumMod val="75000"/>
                </a:schemeClr>
              </a:solidFill>
            </a:endParaRPr>
          </a:p>
          <a:p>
            <a:pPr>
              <a:buNone/>
            </a:pPr>
            <a:r>
              <a:rPr lang="es-ES" dirty="0" smtClean="0"/>
              <a:t>	</a:t>
            </a:r>
            <a:endParaRPr lang="es-ES" dirty="0"/>
          </a:p>
        </p:txBody>
      </p:sp>
      <p:cxnSp>
        <p:nvCxnSpPr>
          <p:cNvPr id="5" name="4 Conector recto"/>
          <p:cNvCxnSpPr/>
          <p:nvPr/>
        </p:nvCxnSpPr>
        <p:spPr>
          <a:xfrm>
            <a:off x="0" y="1214422"/>
            <a:ext cx="8515320" cy="1588"/>
          </a:xfrm>
          <a:prstGeom prst="line">
            <a:avLst/>
          </a:prstGeom>
        </p:spPr>
        <p:style>
          <a:lnRef idx="1">
            <a:schemeClr val="accent1"/>
          </a:lnRef>
          <a:fillRef idx="0">
            <a:schemeClr val="accent1"/>
          </a:fillRef>
          <a:effectRef idx="0">
            <a:schemeClr val="accent1"/>
          </a:effectRef>
          <a:fontRef idx="minor">
            <a:schemeClr val="tx1"/>
          </a:fontRef>
        </p:style>
      </p:cxnSp>
      <p:sp>
        <p:nvSpPr>
          <p:cNvPr id="6" name="2 Marcador de contenido"/>
          <p:cNvSpPr txBox="1">
            <a:spLocks/>
          </p:cNvSpPr>
          <p:nvPr/>
        </p:nvSpPr>
        <p:spPr>
          <a:xfrm>
            <a:off x="628070" y="836712"/>
            <a:ext cx="7930128" cy="504056"/>
          </a:xfrm>
          <a:prstGeom prst="rect">
            <a:avLst/>
          </a:prstGeom>
        </p:spPr>
        <p:txBody>
          <a:bodyPr vert="horz" lIns="91440" tIns="45720" rIns="91440" bIns="45720" rtlCol="0">
            <a:normAutofit/>
          </a:bodyPr>
          <a:lstStyle/>
          <a:p>
            <a:pPr marL="596646" indent="-514350" algn="r">
              <a:spcBef>
                <a:spcPct val="20000"/>
              </a:spcBef>
              <a:defRPr/>
            </a:pPr>
            <a:r>
              <a:rPr kumimoji="0" lang="es-ES_tradnl" sz="1800" i="0" u="none" strike="noStrike" kern="1200" cap="none" spc="0" normalizeH="0" baseline="0" noProof="0" dirty="0" smtClean="0">
                <a:ln>
                  <a:noFill/>
                </a:ln>
                <a:solidFill>
                  <a:schemeClr val="tx1"/>
                </a:solidFill>
                <a:effectLst/>
                <a:uLnTx/>
                <a:uFillTx/>
                <a:latin typeface="+mn-lt"/>
                <a:ea typeface="+mn-ea"/>
                <a:cs typeface="+mn-cs"/>
              </a:rPr>
              <a:t>Tema 2. </a:t>
            </a:r>
            <a:r>
              <a:rPr lang="es-ES_tradnl" dirty="0" smtClean="0">
                <a:solidFill>
                  <a:srgbClr val="000000"/>
                </a:solidFill>
              </a:rPr>
              <a:t>Introducción a las Técnicas de Expresión Gráfica.</a:t>
            </a:r>
            <a:endParaRPr kumimoji="0" lang="es-ES_tradnl" sz="180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3.bp.blogspot.com/_trjw_TRS3ak/S7uhQsVPjQI/AAAAAAAAA90/mmQJ1Xegn7M/s200/Dibujo.JPG">
            <a:hlinkClick r:id="rId2"/>
          </p:cNvPr>
          <p:cNvPicPr>
            <a:picLocks noChangeAspect="1" noChangeArrowheads="1"/>
          </p:cNvPicPr>
          <p:nvPr/>
        </p:nvPicPr>
        <p:blipFill>
          <a:blip r:embed="rId3" cstate="print"/>
          <a:srcRect/>
          <a:stretch>
            <a:fillRect/>
          </a:stretch>
        </p:blipFill>
        <p:spPr bwMode="auto">
          <a:xfrm>
            <a:off x="1475656" y="332656"/>
            <a:ext cx="3528392" cy="3369614"/>
          </a:xfrm>
          <a:prstGeom prst="rect">
            <a:avLst/>
          </a:prstGeom>
          <a:noFill/>
        </p:spPr>
      </p:pic>
      <p:pic>
        <p:nvPicPr>
          <p:cNvPr id="2052" name="Picture 4" descr="http://4.bp.blogspot.com/_trjw_TRS3ak/S7uhX3mjdXI/AAAAAAAAA98/ayEpISBoXII/s200/esfera_luis.jpg">
            <a:hlinkClick r:id="rId4"/>
          </p:cNvPr>
          <p:cNvPicPr>
            <a:picLocks noChangeAspect="1" noChangeArrowheads="1"/>
          </p:cNvPicPr>
          <p:nvPr/>
        </p:nvPicPr>
        <p:blipFill>
          <a:blip r:embed="rId5" cstate="print"/>
          <a:srcRect/>
          <a:stretch>
            <a:fillRect/>
          </a:stretch>
        </p:blipFill>
        <p:spPr bwMode="auto">
          <a:xfrm>
            <a:off x="4460778" y="548680"/>
            <a:ext cx="3456381" cy="2592288"/>
          </a:xfrm>
          <a:prstGeom prst="rect">
            <a:avLst/>
          </a:prstGeom>
          <a:noFill/>
        </p:spPr>
      </p:pic>
      <p:pic>
        <p:nvPicPr>
          <p:cNvPr id="2054" name="Picture 6" descr="http://images03.olx.com/ui/15/41/54/1315453980_248023754_2-Curso-Encontrandome-con-mi-sombra-a-traves-del-Claroscuro-Mexico.jpg"/>
          <p:cNvPicPr>
            <a:picLocks noChangeAspect="1" noChangeArrowheads="1"/>
          </p:cNvPicPr>
          <p:nvPr/>
        </p:nvPicPr>
        <p:blipFill>
          <a:blip r:embed="rId6" cstate="print"/>
          <a:srcRect/>
          <a:stretch>
            <a:fillRect/>
          </a:stretch>
        </p:blipFill>
        <p:spPr bwMode="auto">
          <a:xfrm>
            <a:off x="395536" y="3520474"/>
            <a:ext cx="2160240" cy="3125347"/>
          </a:xfrm>
          <a:prstGeom prst="rect">
            <a:avLst/>
          </a:prstGeom>
          <a:noFill/>
        </p:spPr>
      </p:pic>
      <p:pic>
        <p:nvPicPr>
          <p:cNvPr id="2056" name="Picture 8" descr="http://t0.gstatic.com/images?q=tbn:ANd9GcTAm_x5rqhWDoXaVUvdzQRheHCGXZTdEJz8QhU5enS_ORI7jcMV"/>
          <p:cNvPicPr>
            <a:picLocks noChangeAspect="1" noChangeArrowheads="1"/>
          </p:cNvPicPr>
          <p:nvPr/>
        </p:nvPicPr>
        <p:blipFill>
          <a:blip r:embed="rId7" cstate="print"/>
          <a:srcRect/>
          <a:stretch>
            <a:fillRect/>
          </a:stretch>
        </p:blipFill>
        <p:spPr bwMode="auto">
          <a:xfrm>
            <a:off x="2843808" y="3143968"/>
            <a:ext cx="2404864" cy="3294164"/>
          </a:xfrm>
          <a:prstGeom prst="rect">
            <a:avLst/>
          </a:prstGeom>
          <a:noFill/>
        </p:spPr>
      </p:pic>
      <p:pic>
        <p:nvPicPr>
          <p:cNvPr id="2058" name="Picture 10" descr="http://farm2.static.flickr.com/1180/838388197_7566204bd6.jpg"/>
          <p:cNvPicPr>
            <a:picLocks noChangeAspect="1" noChangeArrowheads="1"/>
          </p:cNvPicPr>
          <p:nvPr/>
        </p:nvPicPr>
        <p:blipFill>
          <a:blip r:embed="rId8" cstate="print"/>
          <a:srcRect/>
          <a:stretch>
            <a:fillRect/>
          </a:stretch>
        </p:blipFill>
        <p:spPr bwMode="auto">
          <a:xfrm>
            <a:off x="5220072" y="4052300"/>
            <a:ext cx="3610372" cy="2404509"/>
          </a:xfrm>
          <a:prstGeom prst="rect">
            <a:avLst/>
          </a:prstGeom>
          <a:noFill/>
        </p:spPr>
      </p:pic>
      <p:sp>
        <p:nvSpPr>
          <p:cNvPr id="10" name="9 Rectángulo"/>
          <p:cNvSpPr/>
          <p:nvPr/>
        </p:nvSpPr>
        <p:spPr>
          <a:xfrm>
            <a:off x="7380312" y="3501008"/>
            <a:ext cx="1261884" cy="369332"/>
          </a:xfrm>
          <a:prstGeom prst="rect">
            <a:avLst/>
          </a:prstGeom>
        </p:spPr>
        <p:txBody>
          <a:bodyPr wrap="none">
            <a:spAutoFit/>
          </a:bodyPr>
          <a:lstStyle/>
          <a:p>
            <a:r>
              <a:rPr lang="es-MX" dirty="0" err="1" smtClean="0"/>
              <a:t>dalbathros</a:t>
            </a:r>
            <a:endParaRPr lang="es-MX"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0" name="Picture 2" descr="http://www.galeriarios.com/wp-content/gallery/tecnicas/claroscuro.jpg"/>
          <p:cNvPicPr>
            <a:picLocks noChangeAspect="1" noChangeArrowheads="1"/>
          </p:cNvPicPr>
          <p:nvPr/>
        </p:nvPicPr>
        <p:blipFill>
          <a:blip r:embed="rId2" cstate="print"/>
          <a:srcRect/>
          <a:stretch>
            <a:fillRect/>
          </a:stretch>
        </p:blipFill>
        <p:spPr bwMode="auto">
          <a:xfrm>
            <a:off x="304284" y="188640"/>
            <a:ext cx="8336057" cy="6435824"/>
          </a:xfrm>
          <a:prstGeom prst="rect">
            <a:avLst/>
          </a:prstGeom>
          <a:noFill/>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cdn.radionetherlands.nl/data/files/imagecache/must_carry/images/lead/Vaticano_0.jpg"/>
          <p:cNvPicPr>
            <a:picLocks noChangeAspect="1" noChangeArrowheads="1"/>
          </p:cNvPicPr>
          <p:nvPr/>
        </p:nvPicPr>
        <p:blipFill>
          <a:blip r:embed="rId2" cstate="print"/>
          <a:srcRect/>
          <a:stretch>
            <a:fillRect/>
          </a:stretch>
        </p:blipFill>
        <p:spPr bwMode="auto">
          <a:xfrm>
            <a:off x="0" y="571480"/>
            <a:ext cx="9144000" cy="4642338"/>
          </a:xfrm>
          <a:prstGeom prst="rect">
            <a:avLst/>
          </a:prstGeom>
          <a:noFill/>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4 Conector recto"/>
          <p:cNvCxnSpPr/>
          <p:nvPr/>
        </p:nvCxnSpPr>
        <p:spPr>
          <a:xfrm>
            <a:off x="1000100" y="1214422"/>
            <a:ext cx="7786742" cy="1588"/>
          </a:xfrm>
          <a:prstGeom prst="line">
            <a:avLst/>
          </a:prstGeom>
        </p:spPr>
        <p:style>
          <a:lnRef idx="1">
            <a:schemeClr val="accent1"/>
          </a:lnRef>
          <a:fillRef idx="0">
            <a:schemeClr val="accent1"/>
          </a:fillRef>
          <a:effectRef idx="0">
            <a:schemeClr val="accent1"/>
          </a:effectRef>
          <a:fontRef idx="minor">
            <a:schemeClr val="tx1"/>
          </a:fontRef>
        </p:style>
      </p:cxnSp>
      <p:sp>
        <p:nvSpPr>
          <p:cNvPr id="6" name="5 CuadroTexto"/>
          <p:cNvSpPr txBox="1"/>
          <p:nvPr/>
        </p:nvSpPr>
        <p:spPr>
          <a:xfrm>
            <a:off x="1000100" y="1214422"/>
            <a:ext cx="7358114" cy="1796252"/>
          </a:xfrm>
          <a:prstGeom prst="rect">
            <a:avLst/>
          </a:prstGeom>
          <a:noFill/>
        </p:spPr>
        <p:txBody>
          <a:bodyPr wrap="square" lIns="36000" tIns="36000" rIns="36000" bIns="36000" rtlCol="0">
            <a:spAutoFit/>
          </a:bodyPr>
          <a:lstStyle/>
          <a:p>
            <a:r>
              <a:rPr lang="es-ES_tradnl" sz="3200" b="1" dirty="0" smtClean="0">
                <a:solidFill>
                  <a:schemeClr val="accent1">
                    <a:lumMod val="75000"/>
                  </a:schemeClr>
                </a:solidFill>
              </a:rPr>
              <a:t>Técnica</a:t>
            </a:r>
            <a:endParaRPr lang="es-ES_tradnl" sz="3600" b="1" dirty="0" smtClean="0">
              <a:solidFill>
                <a:schemeClr val="accent1">
                  <a:lumMod val="75000"/>
                </a:schemeClr>
              </a:solidFill>
            </a:endParaRPr>
          </a:p>
          <a:p>
            <a:pPr algn="just">
              <a:buNone/>
            </a:pPr>
            <a:r>
              <a:rPr lang="es-ES" sz="2000" dirty="0" smtClean="0"/>
              <a:t>Es un procedimiento o conjunto de reglas, normas o protocolos, que tienen como objetivo obtener un resultado determinado, ya sea en el campo de la ciencia, de la tecnología, del arte, del deporte, de la educación o en cualquier otra actividad.</a:t>
            </a:r>
            <a:endParaRPr lang="es-MX" sz="2000" dirty="0" smtClean="0"/>
          </a:p>
        </p:txBody>
      </p:sp>
      <p:sp>
        <p:nvSpPr>
          <p:cNvPr id="8" name="2 Marcador de contenido"/>
          <p:cNvSpPr>
            <a:spLocks noGrp="1"/>
          </p:cNvSpPr>
          <p:nvPr>
            <p:ph idx="1"/>
          </p:nvPr>
        </p:nvSpPr>
        <p:spPr>
          <a:xfrm>
            <a:off x="3428992" y="836712"/>
            <a:ext cx="5400728" cy="432048"/>
          </a:xfrm>
        </p:spPr>
        <p:txBody>
          <a:bodyPr>
            <a:normAutofit fontScale="92500"/>
          </a:bodyPr>
          <a:lstStyle/>
          <a:p>
            <a:pPr marL="596646" indent="-514350" algn="r">
              <a:buNone/>
            </a:pPr>
            <a:r>
              <a:rPr lang="es-ES_tradnl" sz="1800" dirty="0" smtClean="0"/>
              <a:t>Tema 2. Introducción a las técnicas de expresión gráfica. </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4 Conector recto"/>
          <p:cNvCxnSpPr/>
          <p:nvPr/>
        </p:nvCxnSpPr>
        <p:spPr>
          <a:xfrm>
            <a:off x="1000100" y="1214422"/>
            <a:ext cx="7786742" cy="1588"/>
          </a:xfrm>
          <a:prstGeom prst="line">
            <a:avLst/>
          </a:prstGeom>
        </p:spPr>
        <p:style>
          <a:lnRef idx="1">
            <a:schemeClr val="accent1"/>
          </a:lnRef>
          <a:fillRef idx="0">
            <a:schemeClr val="accent1"/>
          </a:fillRef>
          <a:effectRef idx="0">
            <a:schemeClr val="accent1"/>
          </a:effectRef>
          <a:fontRef idx="minor">
            <a:schemeClr val="tx1"/>
          </a:fontRef>
        </p:style>
      </p:cxnSp>
      <p:sp>
        <p:nvSpPr>
          <p:cNvPr id="6" name="5 CuadroTexto"/>
          <p:cNvSpPr txBox="1"/>
          <p:nvPr/>
        </p:nvSpPr>
        <p:spPr>
          <a:xfrm>
            <a:off x="1000100" y="1214422"/>
            <a:ext cx="7358114" cy="2719582"/>
          </a:xfrm>
          <a:prstGeom prst="rect">
            <a:avLst/>
          </a:prstGeom>
          <a:noFill/>
        </p:spPr>
        <p:txBody>
          <a:bodyPr wrap="square" lIns="36000" tIns="36000" rIns="36000" bIns="36000" rtlCol="0">
            <a:spAutoFit/>
          </a:bodyPr>
          <a:lstStyle/>
          <a:p>
            <a:r>
              <a:rPr lang="es-ES_tradnl" sz="3200" b="1" dirty="0" smtClean="0">
                <a:solidFill>
                  <a:schemeClr val="accent1">
                    <a:lumMod val="75000"/>
                  </a:schemeClr>
                </a:solidFill>
              </a:rPr>
              <a:t>Dibujo</a:t>
            </a:r>
            <a:endParaRPr lang="es-ES_tradnl" sz="3600" b="1" dirty="0" smtClean="0">
              <a:solidFill>
                <a:schemeClr val="accent1">
                  <a:lumMod val="75000"/>
                </a:schemeClr>
              </a:solidFill>
            </a:endParaRPr>
          </a:p>
          <a:p>
            <a:pPr algn="just"/>
            <a:r>
              <a:rPr lang="es-ES" sz="2000" dirty="0" smtClean="0"/>
              <a:t>Significa tanto el arte de enseñar a dibujar, como delineación, figura o imagen ejecutada en claro y oscuro, que toma nombre del material con que se hace.</a:t>
            </a:r>
            <a:r>
              <a:rPr lang="es-ES" sz="2000" baseline="30000" dirty="0" smtClean="0"/>
              <a:t> </a:t>
            </a:r>
            <a:r>
              <a:rPr lang="es-ES" sz="2000" dirty="0" smtClean="0"/>
              <a:t>El dibujo es una forma de expresión gráfica, plasmando imágenes, una de las modalidades de las artes visuales. Se considera al dibujo como el lenguaje gráfico universal, utilizado por la humanidad para transmitir sus ideas, proyectos y, en un sentido más amplio, su cultura.</a:t>
            </a:r>
            <a:r>
              <a:rPr lang="es-MX" sz="2000" dirty="0" smtClean="0"/>
              <a:t> </a:t>
            </a:r>
          </a:p>
        </p:txBody>
      </p:sp>
      <p:sp>
        <p:nvSpPr>
          <p:cNvPr id="8" name="2 Marcador de contenido"/>
          <p:cNvSpPr>
            <a:spLocks noGrp="1"/>
          </p:cNvSpPr>
          <p:nvPr>
            <p:ph idx="1"/>
          </p:nvPr>
        </p:nvSpPr>
        <p:spPr>
          <a:xfrm>
            <a:off x="3428992" y="836712"/>
            <a:ext cx="5400728" cy="432048"/>
          </a:xfrm>
        </p:spPr>
        <p:txBody>
          <a:bodyPr>
            <a:normAutofit fontScale="92500"/>
          </a:bodyPr>
          <a:lstStyle/>
          <a:p>
            <a:pPr marL="596646" indent="-514350" algn="r">
              <a:buNone/>
            </a:pPr>
            <a:r>
              <a:rPr lang="es-ES_tradnl" sz="1800" dirty="0" smtClean="0"/>
              <a:t>Tema 2. Introducción a las técnicas de expresión gráfica. </a:t>
            </a: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4 Conector recto"/>
          <p:cNvCxnSpPr/>
          <p:nvPr/>
        </p:nvCxnSpPr>
        <p:spPr>
          <a:xfrm>
            <a:off x="1000100" y="1214422"/>
            <a:ext cx="7786742" cy="1588"/>
          </a:xfrm>
          <a:prstGeom prst="line">
            <a:avLst/>
          </a:prstGeom>
        </p:spPr>
        <p:style>
          <a:lnRef idx="1">
            <a:schemeClr val="accent1"/>
          </a:lnRef>
          <a:fillRef idx="0">
            <a:schemeClr val="accent1"/>
          </a:fillRef>
          <a:effectRef idx="0">
            <a:schemeClr val="accent1"/>
          </a:effectRef>
          <a:fontRef idx="minor">
            <a:schemeClr val="tx1"/>
          </a:fontRef>
        </p:style>
      </p:cxnSp>
      <p:sp>
        <p:nvSpPr>
          <p:cNvPr id="6" name="5 CuadroTexto"/>
          <p:cNvSpPr txBox="1"/>
          <p:nvPr/>
        </p:nvSpPr>
        <p:spPr>
          <a:xfrm>
            <a:off x="1000100" y="1214422"/>
            <a:ext cx="7358114" cy="3704467"/>
          </a:xfrm>
          <a:prstGeom prst="rect">
            <a:avLst/>
          </a:prstGeom>
          <a:noFill/>
        </p:spPr>
        <p:txBody>
          <a:bodyPr wrap="square" lIns="36000" tIns="36000" rIns="36000" bIns="36000" rtlCol="0">
            <a:spAutoFit/>
          </a:bodyPr>
          <a:lstStyle/>
          <a:p>
            <a:pPr algn="just"/>
            <a:r>
              <a:rPr lang="es-MX" sz="3200" b="1" dirty="0" smtClean="0">
                <a:solidFill>
                  <a:schemeClr val="accent1">
                    <a:lumMod val="75000"/>
                  </a:schemeClr>
                </a:solidFill>
              </a:rPr>
              <a:t>Dibujo</a:t>
            </a:r>
            <a:endParaRPr lang="es-MX" sz="2400" b="1" dirty="0" smtClean="0">
              <a:solidFill>
                <a:schemeClr val="accent1">
                  <a:lumMod val="75000"/>
                </a:schemeClr>
              </a:solidFill>
            </a:endParaRPr>
          </a:p>
          <a:p>
            <a:pPr algn="just">
              <a:buNone/>
            </a:pPr>
            <a:r>
              <a:rPr lang="es-ES" sz="2400" b="1" dirty="0" smtClean="0">
                <a:solidFill>
                  <a:schemeClr val="accent1">
                    <a:lumMod val="75000"/>
                  </a:schemeClr>
                </a:solidFill>
              </a:rPr>
              <a:t>a) Técnica de dibujo a lápiz:</a:t>
            </a:r>
          </a:p>
          <a:p>
            <a:pPr algn="just">
              <a:buNone/>
            </a:pPr>
            <a:r>
              <a:rPr lang="es-ES" sz="2000" dirty="0" smtClean="0">
                <a:solidFill>
                  <a:srgbClr val="000000"/>
                </a:solidFill>
              </a:rPr>
              <a:t>Es</a:t>
            </a:r>
            <a:r>
              <a:rPr lang="es-ES" sz="2000" dirty="0" smtClean="0"/>
              <a:t> el medio más recurrido para hacer bocetos o para lograr un verdadero dibujo</a:t>
            </a:r>
            <a:r>
              <a:rPr lang="es-ES" sz="2000" dirty="0" smtClean="0"/>
              <a:t>.</a:t>
            </a:r>
          </a:p>
          <a:p>
            <a:pPr algn="just">
              <a:buNone/>
            </a:pPr>
            <a:endParaRPr lang="es-ES" sz="2000" dirty="0" smtClean="0"/>
          </a:p>
          <a:p>
            <a:pPr algn="just">
              <a:buNone/>
            </a:pPr>
            <a:r>
              <a:rPr lang="es-MX" sz="2000" b="1" dirty="0" smtClean="0">
                <a:solidFill>
                  <a:schemeClr val="accent1">
                    <a:lumMod val="75000"/>
                  </a:schemeClr>
                </a:solidFill>
              </a:rPr>
              <a:t>Superficies: </a:t>
            </a:r>
            <a:r>
              <a:rPr lang="es-MX" sz="2000" dirty="0" smtClean="0"/>
              <a:t>Gran variedad de papeles, cartón, madera, telas, etc.</a:t>
            </a:r>
          </a:p>
          <a:p>
            <a:pPr algn="just">
              <a:buNone/>
            </a:pPr>
            <a:r>
              <a:rPr lang="es-MX" sz="2000" b="1" dirty="0" smtClean="0">
                <a:solidFill>
                  <a:schemeClr val="accent1">
                    <a:lumMod val="75000"/>
                  </a:schemeClr>
                </a:solidFill>
              </a:rPr>
              <a:t>Equipo: </a:t>
            </a:r>
            <a:r>
              <a:rPr lang="es-MX" sz="2000" dirty="0" smtClean="0"/>
              <a:t>Lápices con diferentes grados de dureza que van desde los H (duros) hasta B (suaves); gomas para corregir y dar toques de luz; navajas para afilar la punta de lápices y fijadores en aerosol para conservar el dibujo.</a:t>
            </a:r>
          </a:p>
          <a:p>
            <a:pPr algn="just">
              <a:buNone/>
            </a:pPr>
            <a:r>
              <a:rPr lang="es-MX" sz="2000" b="1" dirty="0" smtClean="0">
                <a:solidFill>
                  <a:schemeClr val="accent1">
                    <a:lumMod val="75000"/>
                  </a:schemeClr>
                </a:solidFill>
              </a:rPr>
              <a:t>Técnicas: </a:t>
            </a:r>
            <a:r>
              <a:rPr lang="es-MX" sz="2000" dirty="0" smtClean="0"/>
              <a:t>Mediante líneas juntas o separadas, texturas, difuminado.</a:t>
            </a:r>
          </a:p>
        </p:txBody>
      </p:sp>
      <p:sp>
        <p:nvSpPr>
          <p:cNvPr id="8" name="2 Marcador de contenido"/>
          <p:cNvSpPr>
            <a:spLocks noGrp="1"/>
          </p:cNvSpPr>
          <p:nvPr>
            <p:ph idx="1"/>
          </p:nvPr>
        </p:nvSpPr>
        <p:spPr>
          <a:xfrm>
            <a:off x="3428992" y="836712"/>
            <a:ext cx="5400728" cy="432048"/>
          </a:xfrm>
        </p:spPr>
        <p:txBody>
          <a:bodyPr>
            <a:normAutofit fontScale="92500"/>
          </a:bodyPr>
          <a:lstStyle/>
          <a:p>
            <a:pPr marL="596646" indent="-514350" algn="r">
              <a:buNone/>
            </a:pPr>
            <a:r>
              <a:rPr lang="es-ES_tradnl" sz="1800" dirty="0" smtClean="0"/>
              <a:t>Tema 2. Introducción a las técnicas de expresión gráfica. </a:t>
            </a: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4" descr="http://alquimistas.evilnolo.com/wp-content/uploads/2010/02/2.Estructura-caballo.jpg"/>
          <p:cNvPicPr>
            <a:picLocks noChangeAspect="1" noChangeArrowheads="1"/>
          </p:cNvPicPr>
          <p:nvPr/>
        </p:nvPicPr>
        <p:blipFill>
          <a:blip r:embed="rId2" cstate="print">
            <a:lum contrast="40000"/>
          </a:blip>
          <a:srcRect/>
          <a:stretch>
            <a:fillRect/>
          </a:stretch>
        </p:blipFill>
        <p:spPr bwMode="auto">
          <a:xfrm>
            <a:off x="323528" y="404664"/>
            <a:ext cx="4032448" cy="2887068"/>
          </a:xfrm>
          <a:prstGeom prst="rect">
            <a:avLst/>
          </a:prstGeom>
          <a:noFill/>
        </p:spPr>
      </p:pic>
      <p:sp>
        <p:nvSpPr>
          <p:cNvPr id="3" name="2 Marcador de contenido"/>
          <p:cNvSpPr>
            <a:spLocks noGrp="1"/>
          </p:cNvSpPr>
          <p:nvPr>
            <p:ph idx="1"/>
          </p:nvPr>
        </p:nvSpPr>
        <p:spPr/>
        <p:txBody>
          <a:bodyPr>
            <a:normAutofit/>
          </a:bodyPr>
          <a:lstStyle/>
          <a:p>
            <a:pPr>
              <a:buNone/>
            </a:pPr>
            <a:r>
              <a:rPr lang="es-ES_tradnl" dirty="0" smtClean="0"/>
              <a:t>	</a:t>
            </a:r>
            <a:endParaRPr lang="es-ES_tradnl" dirty="0" smtClean="0">
              <a:solidFill>
                <a:schemeClr val="accent1">
                  <a:lumMod val="75000"/>
                </a:schemeClr>
              </a:solidFill>
            </a:endParaRPr>
          </a:p>
          <a:p>
            <a:pPr>
              <a:buNone/>
            </a:pPr>
            <a:endParaRPr lang="es-ES_tradnl" dirty="0" smtClean="0">
              <a:solidFill>
                <a:schemeClr val="accent1">
                  <a:lumMod val="75000"/>
                </a:schemeClr>
              </a:solidFill>
            </a:endParaRPr>
          </a:p>
          <a:p>
            <a:pPr>
              <a:buNone/>
            </a:pPr>
            <a:r>
              <a:rPr lang="es-ES" dirty="0" smtClean="0"/>
              <a:t>	</a:t>
            </a:r>
            <a:endParaRPr lang="es-ES" dirty="0"/>
          </a:p>
        </p:txBody>
      </p:sp>
      <p:sp>
        <p:nvSpPr>
          <p:cNvPr id="26628" name="AutoShape 4" descr="data:image/jpg;base64,/9j/4AAQSkZJRgABAQAAAQABAAD/2wBDAAkGBwgHBgkIBwgKCgkLDRYPDQwMDRsUFRAWIB0iIiAdHx8kKDQsJCYxJx8fLT0tMTU3Ojo6Iys/RD84QzQ5Ojf/2wBDAQoKCg0MDRoPDxo3JR8lNzc3Nzc3Nzc3Nzc3Nzc3Nzc3Nzc3Nzc3Nzc3Nzc3Nzc3Nzc3Nzc3Nzc3Nzc3Nzc3Nzf/wAARCAC1AJoDASIAAhEBAxEB/8QAHAAAAQUBAQEAAAAAAAAAAAAABAACAwUGAQcI/8QAQxAAAgEDAwIDBAcFBAoDAQAAAQIDAAQRBRIhMUEGE1EiYXGBFCMykaGx0QdCUsHhFWJy8BYXM1NjgqKywvEkQ5Kj/8QAGAEAAwEBAAAAAAAAAAAAAAAAAQIDAAT/xAAmEQACAgICAgEEAwEAAAAAAAAAAQIRAyESMSJBMgQTUWEUcYHR/9oADAMBAAIRAxEAPwCjeZVJIHPao2vXxigZZxu60zzQe9cqiW5Fkt43+RXDdM3dgaBWQV1piRx1rcTWGG5ccbj+lNa6fZ1++qC8nvI3JiwwPX3UG2o3W0kswx1p1js1mha8YH7RPzoee9cjIJyOmarLa4uXX64gqO5606V89M0ygCySe8ZuGyaCmuDuDBelJ2qJyD2p0g2O+muxyRj3UjdbsZXgdqgYc8UgKagWdMrFyR09KTSZHeuYrlExzcf73310SFSD7XHvrnSmsaBiSOZgepHzqYzEjq3vNBijOFhVP3mO5j8uB+NMmBmh8Iu0jXakkjYuM1sYo28pOP3RWM8IOkbXJc4yFA/GthDqNmIkH0iP7I/eFcmd+ZXHVGAefB9vrXBNyOetEOtijncGf4Amu+dABiO0Ye8gD9abl+gfb/Y1ZwBikZxio9RGLW2l5y7OCe2BtwPxoNZTinirViPToLeYN155oF1QyEhPZ9B60/zM9a4XHpTpUAdvIHWmPJgAU0txUbHJrUYTPmoy1PGPSmuoFEI3dzThTcUqxjvekVIpKa6OaJiNqYac9MBoGJIlBbLdB+JqVySMn1pkGTx76luFKKAR3oowXp8hjiZwSDkc/Ori2QtbxH1QH8KorXIt3/GtTZIDZW5/4a/lUsjopBWCMkYfjJx61HdL9XwPgaKZMNk96hdSQVUcVzpu7GfQNqhxoVsMdLqRSfiiH+VUw4q61cH+wIj0P0z84h+lUSt6104viRyfIcQTyDSVSx6jmpE2kcnFSRgZ4K07YqIRC3oaYY2zVoNrLjjjrzUIWIt7U0Y/5qXkEB2EDNcI9asvIiI4kUj3GomtUbgPR5BACtcIot4VTjNDyBV70bMRA8mu5xTeM13oKIBjmuKKR5NdHSsYmtyBnuc0Zqa+ygXqaDthz86P1B/LkV8fZfIA70rCOFu9vZlZMb2XcR6c1pLAr9Bt/a/+pe3uFZeK5kuIJDKwYggD3CtNZRH6HBwf9mv5VLJ+ykBtwBgYzn41CKKlU5z2qPAxXLFjMA1YFtAbAOVu0/GNh/Ks0cjtWvu8jRbgqOk8JP3SCsr9JmPWRga68D8SWTsi3MO1LzGB61IbiUn/AGjffXDLJ/vG++rExvmkjkcUzAzkDGewrplkA4Y/fU1pJI8wUsSCO9AYajlFwOlI3D+tTXqlVTB6mhSOM5NZUwiMrnqa5uPeuClWALJzSJpUj2omEvenJ+YNcAwSKfABkZGRg1jD7cdD6nj8KN1dNoX3vQ0L+YyDAAU4GKP1RdxjB6M+KV9hQFaKBBJzyCK1tleQpZW6MWysag9PT40v2b6Nbas1+LqESCMpgHtnd+grdR+EdO8tc2S9B61z5Jq6oeOjAyO2cdqaHpGPA5uhj3J/WkYoD9u8I9cKP1qNoo4yHS+1oWoAdR5Tfc5H/lWNIy7fH9a2qxxjRtUjifeotwwY9yJUrGbtu4HqSc/fXR9O9Mll7GbaRH8XFdB5HGa4zK8pOMCugQZRNhj6SMnsaHY4zjpmptPObpfnQfQEFaiBtix6mgz9mi9RyNnxP5UEWoR6CIx8E0jgdqazE4pdTTGOGu9qRHOKTfZzWMSMAJyOg4/KnRBSGx/CaK1lIYrsJEpDBB5me7dRj5EUNb/Yb/AaCejHbMe2vYbhVpqakmBV6mTAPyqstPtY/vCrbUWxLbn/AIv8jSyewo3H7E4w39qswzkxD4/b/SvT1jO0fCvMP2KSbY9ULHvD/wCdenLINo57VN1yFldnz6kEL4LKuKdLBAV9hEz8KFhlCyYYjPpRayA8gVNpplb0FaQALHUoscG1cj3cqf5Vk3Uea4LqMMeprV6aSLe/IUZ+hzke/C5qgW9kZ23rDjBPEfNUxdyBk9ARAB+0pphx0zWj0KEX63Ml00iokZ8swIvBHJJHft+NVo1Q8ezH07qaopW2kLVJMrTz3H30ZpEe++QegJqxsb1riXayIF2k52+lRW11qFx5klskJRDyWCjr8SKDbehR2vR+WsPT7RH4VTEitBcpraWZu5oIPo4XdvBQ4Gf8WaAvmcw2zqq7nUk4HU1ovQ1FbkZ7/dTqtItI1V7iKEWUgeVwiLwcseg61dnwd4jjSXfpn2IzIw3DKqOpxnpxR+5FezUY8muZ9ipZGbLBgBg9KbsZ+ikn0AzTAC9YbdqUp/w/9oqOz+y+f901cviXvHOSSQv/AGiphay2y4l2jzISV2tnHBPP3ULQaIbX7Skfx1a61lFiYdRL+tVVqCNuf95+lWuunEKH0l/Wlb8kFdGv/Y6SW1QDpiLr8Xr0uN8xqd3YV5d+yR9r6oTzkR/m9bgTsBgOePfXJknU2Oo2jxGHc7kjGV9asYfs+/FVcbFLmRMjIJ4qxtySK6JCostLGfpYJ4NpcD/+TVkS2cknA21r9FBa5dO7xSr98TVQ6ZY2t7Fte8SGVuB5g2ovGclv89D7q2J02ae6BrO9a0VtqBlYclgAVz6HtQg6DjHYVNPug3WzBd6OwcjByQex+XX30c9i6aRbXqqGSUsMgHKsvUH4jkevy5qvyJfobpCZkznJ2t+Ro7w1btc290qMBhgxyDjAU9+1C6Ou1v8Akf8AKpNB1SPT4LiN3dTKQTtGcgZpJXugst7uF08OXTpKWBDK8RXhRlcHOepzVJcL9Tp3Tle/xq3u9fsn0G8so2czSqoXMeBwynk/Kqq45h04d9n86FUjRbbPU7SMQ6ppdzdLeeRbM0zl495VVAyQAMkZ5OAe5qs1Px7at40unsIVfTpLaS2aQqSz5TG5e4yQox3A568XsV5BoV1DdzCOGNbOeRd049sqE4GT8OPfXlF1dS3d3PqCuTeSt5ztnDbickY7AcgZ9M965fplcXZXL8i6uPAd79DllnkNvelRLHayJjehbGS3RT1469MgdKn0SxTRdEuLq4Um5mXK+WAxC4ztGePjV3Y61/bmnW9rpKOBbu7yxvJ9kNjAy2O+ehGAfkSdc02+06xt1vVU7wcOp4PPTn0B4z1608pScaAkk7PJbrLXO4kAOAwbseB0qe6ukndC0nAXng9cY+6jfFtqltqbeQv1ZyMD+Lufgc5qhx14/GupK0idsLRGi2BuhbKn16Vc6rBJcwKIsFt44PGSeP50rLwvrF1YrcQ2zSxK2VCHJxwTjnkfCrOWAoVXvvX8xUZ5FapjqLa2H/s3hlsTfxzqFdkjIGc8ZatirrtGfSs3ooMF5cZ6mFPwZv1q1WcbRk9q4csm52XiqR5VqUbW+pSZGATnNG2/2Mg9al1RbV7iGa4UeXLGCCCwwflT4YNNKgh2A9zPXbzXFWiPDemG6AcatbKf3pAv3qwrGs+0YVmA6FQa2elrBBq1m1s7N9fGCCxP72O/xrFSD61wezHFNidyYuRUkPO6dkVI90hO0Bckt6YHw4+Q99aHN7b6NFp1xHHHE0iysRhnI52gc4H88iqfT717GQT28aiVMZck9MgYGDxnNXehWus+J9WLWqxvIASARhEz6D1qk+V66FjxrZc6N4ftp7RzbRlpP9lGiMC2SM7mIyec+mO1Z3xFo0+g6rJYyJA5jVSHVDtbI5wTjODkZ9Qa0OqaF4g0a3mmurOJfICv5ysD37Huc1Ra9rt5r2oyX13FLvdVUIEyqADt8Tk/Op4+V7C6AtPtJ768gtkggUytgHb27nrXoN54CSXQjqlnM4+hqXCsB7ajBwMf05qr/Zppo1DU5DPGUjQDczjHHp+Br1RrhB5q+TGIZZSM+z7QOO3UgYI445qOfM1OkPGOjE+KbKKe3tPIW1wm8FYOd2dvBz7gKxE2jtaTbQyxuQ7Mkbg8fuqTjrya9ZE9lDKY7nUrOAIMMCmz3Y9nGeMfyqmufE2jzXdzbQ6mgtYIxvZUcNcEjlUGeg6H1zx6mGGeTqPQ80qtlP4Jjk04QAARh4cyHqd/JAI6/wDs16Ghj8TeGntnVi7BmjfoQyk4Iz27H3fEV5dFeSXOqG6WB4UbORgc5Ofw5++r7S/FMui/RNPls2nDz74pGYgKCwLc+44+RroveyTTa0ZfxTpsytHFextayhjzInDsBjr0+dZdLOPzCnnozqpJwOOB+de9alpNt4iQS38EbxnOAxzjpxj14HFedeLfCtjY601lpTxQytFkq8hZAeeOhIJx05+FUhNNVZunTNRpitNoFxBJdSGGCGTCCMBQVAKbWJyCMke+sneyLcXIeMBVeVSAufUZ68jmrjwtFc21oYtQTzIIh5ftXKbAcYxyxIY9iFPuoDW47K2mjFrd+b5Tj6pkbcFDDqxA3HPGeOlcsISi3Z0SmmEwDZqEoY8mEY//AEaLABGcVWanfNp0FvfwuXhclVkMY3cjIPTAX06GqmLXZliRQsTgKAGZ8E+/HakjGU/JDOo6ZTakPN0WCResTlfhzROngSW6EelT3OnCHRbmJZPO5LjAHHQdifSgNEmzbld32fdXWncXXpkWmpK/wW+n8albE9po/wDvWsfersvbhf4ZXH/Ua11sdt3C2eVdfwYGqN7GCfX7tb66FnbLcPvlZCxByxwAOpOOO3vo4X5P+hcvSAYomMWxAS0jdPcBk/mK9j/Y9DDa20gMZ85kyGIwDyfXrnH4Vm9B0Lw7q8SW9jqTSXMCNIsZwCeMcqy4bk9ugxWs8PWdzogMbjJXkvbbhnJO7MeTzgjselPkmtESH9o+qXV0TZ2cUy29sczyJyGY9B7scj45rAX1o1rJEskivI7bXUNnYf54r1PVdf0T+yL828UtwNv1cdsGV5Wzgjt3xnjoa84a7a+bbYQx2gYAEruLMfQkn2vh+FR2pWWxtVRf+Gri60d7Kx2RtDqco9tkAOCpHHP+Hrz16Vrp7y48KeGotQnhhmM1wiOBglVYE5XgZPu++q/w94T+n2thq93dXQuEbdbqQAoAIP2e3Q9+eD7q0Xifw7H4i0u2sGnlRbVg6FVBDMBtG4ZBPr1FBU3bBKXo8/8AG9tNaXEWpGKN7W4iDqY2JB4yRyBg4I++qxo7TVI0ubfaCw+taNQpV/4SvoBgAenzzrbvRdU1LQ5NElFss1tdBVmEx+t4DgEbeFORggnlcEDisBPbS6ZqMyMGgljYq4BwVOeeRQUUtIZttbNPp+mw28SqWVyPtMpPtH/JovTfo1nD9L1UJJbl2glG4AKrqR7OfkOKyA1rVFG0Sx8jG/YM/l8aBkkuJrhmuXaYuOTJyR8PSgsMnK2zcklo30HimOArbxXEkdpaAF5F5aYggkL3UEZHbOR0xVLrpt7SXTruVrdo5b3dKsWAqg59kd/ZwOvr8zRWpthf7b1N4kXG3Ge+T88A/wCeKh0OYX19LNeyySQ26bIfMOdhJwD8lB6+70q8YJRaEbd2b3W9Dhj0sX2kXnmyrAJFErhhGWO4lMDrjuc4HxzWMtoJ9SeS9luYp2WUCXZnJLOoHHp6n4etAx67q0wdbVxtVcKZCCVQZCrk+gIHyHvzY+F9TeB2S2wL9Jd6NEMKQwCldo444PvGfSjKLjHRk1dslt7oaal3BfRtcpaqdtu32Gz0yeuB6V1NUEiK/wDYmne0AfZjOPlxU1poF/JfS3d3qNj/APIf2i74IHrtAyB2/TGarDp2lxko2tbWXgqlq5APuPpSYlC2Wm20mDaNGonnhA4mibj3j/3VbpOI7iWEjv0+dF2k/k31tIvdyPvGKFkP0fWZc8AsaZLyaFfxTLbeEcEDpzVZqMDSeJNQjfmOO4lbB6DLdf8APpRkkgJyOu0/lUzyN/phfQwD25Jwy5+AP8zSwtS/z/gMi8TRaf4cttR0m0IRopUjwHhIDhw2Ac/Fsc56VXeGfFl5o3iuS3uL6W+tHmFq73UhIChwN454xz8Qa5H4i+jpeStMiXKRO0JVgMkDA47nLMfu9Kw2GY5Rt5/eH61SEb7IM9h8fWdraI2prb4uCCrFON3oT7x61mtAz9FkvYiVmckM3Xtg/M880Hf+JJpfCZ028imeaPZ5VwWBJX0YHnIHfvVj4ZXOhx7s+0rH5k1z5LjArj2z0/StT1I6aplgtrjylOAjmInau4cYI5HFTm9vmMlxbRwpuiV1WRywDY6cAetUXh53axvmLMQyFVG7gexjirS1kb+xIFZjlVCfDmudzbQ7irNHBp9pI/0xo0kkkQAyFeo69K8q/aPoJtNfW4tIw0V4hcrkcODhgPwPxJr03QJi+jw4ySoI93BNZv8AajgaFFdIivJbThtrDqrHafxxXTGSaTRLaZ5I3DAOuz40HPcoj8sT680cmpxsSDHJEc565H40Fd3apeeekrmIoEdU4ON2eR3qsb/AwJfXbBBKhIcdGA6f5zT7TxE8ULQzWlvcI4G7K7SeMc46/wBK09/La6n4UtJltzcSpMDKTEQcYfhTjtgdPgetee/ZyG4I4xT45Ka6oE1TNDZa6YkdYNNsFQ4DboS+c+vIzUq63ql1LFCkqW8ciEiO1jES5B6nHJ6Hqazay4V1GeRyasotQjsrdh5ZacoqxFjkIM5PHv5++nkqQIpN7NFPJ9LdWdykoHGThvv/AE9ahFpCQN3J7nmq76fLc2crGTayFc7DtJB/oajjnOxcqScDPtGpQxvezqeSLS0CGdkIY49ltw+VSaw2L5ZQCAw4+GcUI4fdjaTjtRepZls7OXjOzYfiP/VUaqSOdO4slhn3kDPO0/lXdcW6/wBJpGsllaf6t08sEtkoD2oK0LeYMgjg8ke6vXNK0qG4sI5gxQyxqXARPa4GMnGT0HXOMcYqGbIsTspGLnE8outB1CKPzp1TMh9lPNDO2eegz1yPj2oWLTr9mxHZXJ57RNx69q9guPClpO25rq5RieDHsAH/AEmjLTRbe3wHnuJcdywGT8gP859al/NjQv2GeO3llqKLFa3FnciVxlVZCS/PpV9a6+NO02CzubO4hZVILFcd/fivVUsrSFvMigjWTBBcD2j8+tdntrecETRI4PZlBqU/qoz046KRxcfZlfD3i3Ro9Ml+k6hDE56I+Q33VYL4p0lbLYmqW2wf8UZoo6Do65VdNthu5OIxzQs/hLQZzl9PQH1UkflUZPG37HUGW2keMvDtrpMSy6vaiTbnaH3NknpgZNAeJtdj13RJ7TT7aaQOg+smhkjXO4MCNw56dKI07SNM09QtnYwxHqWC5J+Z5o9iHxu9PuppZUqURViV2zyG9szEfrkZGPBXp6+vH4086VE9lDehgT5oWMMftqOvTuDk/IVv9Y1Xw9bOYL+6t2m4+rA3tj5A8+6srYR6rcMkVto975W533vEYVG4k43PgY5rojlySjdUDhFMWl6VI8dwbiaWCzKtiPzDl19c4HGOM+h+FRDR9OvWea/iUCa4WOOTfgsSACc/EE/OtVdWdtLoT2qRi2uX2/SC7ASOowTlvTJ61gdbjvY54LmJZJbOCXCSKvG7PTrnPbkUIylN90M0l6L/AFXwFbWaMtngyMpK+cu4493OOPh3rDXGlvDdSQ3BYOoJwFbca9QXxMkMNta6nb7p2YlJM7ewJwe3UcVU+IrOz1COG7YxJMz+Wux85OCTkj8KXDnnB1PoM8UZLXZjdPi2zuqMrr5a59kjP9KeIp8DDiruOa0soQIrZ9+3G84yfjinRNdtGjDTGIKgg7etdmPI226oX7aSo0v+qW0YEtqs2f7sQH86I/1VWKxBH1S6ZAcgBFHNKlXPOcvyLFI5F+zfTIyVF5eEZwfaHP4VqLHRFtLZIYp/YQYG5OfzpUq5cjc/k7LR10SyaewXPnDg/wAH9ah+iMvHmg4/u/1pUqjwjQ6bOtAQo9v8KYYiv72flSpUFFCpsQhJIO4fdS8rr7XT3UqVFJBshli3qVLEDpxxVXdeHbWeRZGluFcNkFZM/gcj8KVKivF6ALR9NawVxGbQT8MLlLQLJ1J65xnkD5URc263ikXc1zLt55mIBPrxilSozk7GUUKaytXtfKMCACPYrYyyjHQMeaCjtJ7aJIxqV6ygEDLLnHx20qVGLdDJIgks7VsefAs5ByDMqsR8OPdUotrcJtW3iUHnCoB+VKlSWx6BXtIAN4iUH3UZEFESAKOFFKlVYN2Y/9k="/>
          <p:cNvSpPr>
            <a:spLocks noChangeAspect="1" noChangeArrowheads="1"/>
          </p:cNvSpPr>
          <p:nvPr/>
        </p:nvSpPr>
        <p:spPr bwMode="auto">
          <a:xfrm>
            <a:off x="155575" y="-822325"/>
            <a:ext cx="1466850" cy="17240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pic>
        <p:nvPicPr>
          <p:cNvPr id="9" name="Picture 6" descr="http://alquimistas.evilnolo.com/wp-content/uploads/2010/02/3.Estructura-caballo-trazos.jpg"/>
          <p:cNvPicPr>
            <a:picLocks noChangeAspect="1" noChangeArrowheads="1"/>
          </p:cNvPicPr>
          <p:nvPr/>
        </p:nvPicPr>
        <p:blipFill>
          <a:blip r:embed="rId3" cstate="print">
            <a:lum contrast="40000"/>
          </a:blip>
          <a:srcRect/>
          <a:stretch>
            <a:fillRect/>
          </a:stretch>
        </p:blipFill>
        <p:spPr bwMode="auto">
          <a:xfrm>
            <a:off x="4499992" y="404664"/>
            <a:ext cx="4068960" cy="2913208"/>
          </a:xfrm>
          <a:prstGeom prst="rect">
            <a:avLst/>
          </a:prstGeom>
          <a:noFill/>
        </p:spPr>
      </p:pic>
      <p:pic>
        <p:nvPicPr>
          <p:cNvPr id="10" name="Picture 8" descr="http://alquimistas.evilnolo.com/wp-content/uploads/2010/02/4.Sombras-luces-caballo.jpg"/>
          <p:cNvPicPr>
            <a:picLocks noChangeAspect="1" noChangeArrowheads="1"/>
          </p:cNvPicPr>
          <p:nvPr/>
        </p:nvPicPr>
        <p:blipFill>
          <a:blip r:embed="rId4" cstate="print"/>
          <a:srcRect/>
          <a:stretch>
            <a:fillRect/>
          </a:stretch>
        </p:blipFill>
        <p:spPr bwMode="auto">
          <a:xfrm>
            <a:off x="323529" y="3687489"/>
            <a:ext cx="4032447" cy="2887067"/>
          </a:xfrm>
          <a:prstGeom prst="rect">
            <a:avLst/>
          </a:prstGeom>
          <a:noFill/>
        </p:spPr>
      </p:pic>
      <p:pic>
        <p:nvPicPr>
          <p:cNvPr id="13" name="Picture 10" descr="http://alquimistas.evilnolo.com/wp-content/uploads/2010/02/4.1.Sombras-luces-caballo.jpg"/>
          <p:cNvPicPr>
            <a:picLocks noChangeAspect="1" noChangeArrowheads="1"/>
          </p:cNvPicPr>
          <p:nvPr/>
        </p:nvPicPr>
        <p:blipFill>
          <a:blip r:embed="rId5" cstate="print"/>
          <a:srcRect/>
          <a:stretch>
            <a:fillRect/>
          </a:stretch>
        </p:blipFill>
        <p:spPr bwMode="auto">
          <a:xfrm>
            <a:off x="4465534" y="3645024"/>
            <a:ext cx="4091761" cy="2929533"/>
          </a:xfrm>
          <a:prstGeom prst="rect">
            <a:avLst/>
          </a:prstGeom>
          <a:noFill/>
        </p:spPr>
      </p:pic>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8 Imagen" descr="DSC01889.jpg"/>
          <p:cNvPicPr>
            <a:picLocks noChangeAspect="1"/>
          </p:cNvPicPr>
          <p:nvPr/>
        </p:nvPicPr>
        <p:blipFill>
          <a:blip r:embed="rId2"/>
          <a:stretch>
            <a:fillRect/>
          </a:stretch>
        </p:blipFill>
        <p:spPr>
          <a:xfrm>
            <a:off x="775183" y="1"/>
            <a:ext cx="7593633" cy="6858000"/>
          </a:xfrm>
          <a:prstGeom prst="rect">
            <a:avLst/>
          </a:prstGeom>
        </p:spPr>
      </p:pic>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www.harrymedia.com/img/data/media/392/1_2.jpg"/>
          <p:cNvPicPr>
            <a:picLocks noChangeAspect="1" noChangeArrowheads="1"/>
          </p:cNvPicPr>
          <p:nvPr/>
        </p:nvPicPr>
        <p:blipFill>
          <a:blip r:embed="rId2" cstate="print"/>
          <a:srcRect/>
          <a:stretch>
            <a:fillRect/>
          </a:stretch>
        </p:blipFill>
        <p:spPr bwMode="auto">
          <a:xfrm>
            <a:off x="3857620" y="-14311"/>
            <a:ext cx="4929222" cy="6900912"/>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1475656" y="3853617"/>
            <a:ext cx="6120680" cy="1932837"/>
          </a:xfrm>
          <a:prstGeom prst="rect">
            <a:avLst/>
          </a:prstGeom>
        </p:spPr>
        <p:txBody>
          <a:bodyPr wrap="square">
            <a:spAutoFit/>
          </a:bodyPr>
          <a:lstStyle/>
          <a:p>
            <a:pPr>
              <a:spcBef>
                <a:spcPct val="20000"/>
              </a:spcBef>
              <a:buClr>
                <a:schemeClr val="accent1"/>
              </a:buClr>
              <a:buSzPct val="80000"/>
            </a:pPr>
            <a:r>
              <a:rPr lang="es-ES_tradnl" sz="2000" b="1" dirty="0" smtClean="0">
                <a:solidFill>
                  <a:schemeClr val="accent1">
                    <a:lumMod val="75000"/>
                  </a:schemeClr>
                </a:solidFill>
              </a:rPr>
              <a:t>Competencia Disciplinar Extendida:</a:t>
            </a:r>
          </a:p>
          <a:p>
            <a:pPr>
              <a:spcBef>
                <a:spcPct val="20000"/>
              </a:spcBef>
              <a:buClr>
                <a:schemeClr val="accent1"/>
              </a:buClr>
              <a:buSzPct val="80000"/>
            </a:pPr>
            <a:endParaRPr lang="es-ES_tradnl" sz="2000" b="1" dirty="0" smtClean="0">
              <a:solidFill>
                <a:schemeClr val="accent1">
                  <a:lumMod val="75000"/>
                </a:schemeClr>
              </a:solidFill>
            </a:endParaRPr>
          </a:p>
          <a:p>
            <a:pPr>
              <a:spcBef>
                <a:spcPct val="20000"/>
              </a:spcBef>
              <a:buClr>
                <a:schemeClr val="accent1"/>
              </a:buClr>
              <a:buSzPct val="80000"/>
            </a:pPr>
            <a:endParaRPr lang="es-ES_tradnl" b="1" dirty="0" smtClean="0">
              <a:solidFill>
                <a:srgbClr val="983E00"/>
              </a:solidFill>
            </a:endParaRPr>
          </a:p>
          <a:p>
            <a:r>
              <a:rPr lang="es-MX" dirty="0" smtClean="0">
                <a:solidFill>
                  <a:srgbClr val="000000"/>
                </a:solidFill>
              </a:rPr>
              <a:t>Difunde o recrea expresiones artísticas que son producto de la sensibilidad y el intelecto humanos, con el propósito de preservar su identidad cultural en un contexto universal. </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descr="1000_millas_by_jpotatoe-d3ijjd5.jpg"/>
          <p:cNvPicPr>
            <a:picLocks noChangeAspect="1"/>
          </p:cNvPicPr>
          <p:nvPr/>
        </p:nvPicPr>
        <p:blipFill>
          <a:blip r:embed="rId2"/>
          <a:stretch>
            <a:fillRect/>
          </a:stretch>
        </p:blipFill>
        <p:spPr>
          <a:xfrm>
            <a:off x="285750" y="161925"/>
            <a:ext cx="8572500" cy="6534150"/>
          </a:xfrm>
          <a:prstGeom prst="rect">
            <a:avLst/>
          </a:prstGeom>
        </p:spPr>
      </p:pic>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4 Conector recto"/>
          <p:cNvCxnSpPr/>
          <p:nvPr/>
        </p:nvCxnSpPr>
        <p:spPr>
          <a:xfrm>
            <a:off x="1000100" y="1214422"/>
            <a:ext cx="7786742" cy="1588"/>
          </a:xfrm>
          <a:prstGeom prst="line">
            <a:avLst/>
          </a:prstGeom>
        </p:spPr>
        <p:style>
          <a:lnRef idx="1">
            <a:schemeClr val="accent1"/>
          </a:lnRef>
          <a:fillRef idx="0">
            <a:schemeClr val="accent1"/>
          </a:fillRef>
          <a:effectRef idx="0">
            <a:schemeClr val="accent1"/>
          </a:effectRef>
          <a:fontRef idx="minor">
            <a:schemeClr val="tx1"/>
          </a:fontRef>
        </p:style>
      </p:cxnSp>
      <p:sp>
        <p:nvSpPr>
          <p:cNvPr id="6" name="5 CuadroTexto"/>
          <p:cNvSpPr txBox="1"/>
          <p:nvPr/>
        </p:nvSpPr>
        <p:spPr>
          <a:xfrm>
            <a:off x="714348" y="1214422"/>
            <a:ext cx="7643866" cy="3565967"/>
          </a:xfrm>
          <a:prstGeom prst="rect">
            <a:avLst/>
          </a:prstGeom>
          <a:noFill/>
        </p:spPr>
        <p:txBody>
          <a:bodyPr wrap="square" lIns="36000" tIns="36000" rIns="36000" bIns="36000" rtlCol="0">
            <a:spAutoFit/>
          </a:bodyPr>
          <a:lstStyle/>
          <a:p>
            <a:r>
              <a:rPr lang="es-MX" sz="3200" b="1" dirty="0" smtClean="0">
                <a:solidFill>
                  <a:schemeClr val="accent1">
                    <a:lumMod val="75000"/>
                  </a:schemeClr>
                </a:solidFill>
              </a:rPr>
              <a:t>   Dibujo</a:t>
            </a:r>
            <a:endParaRPr lang="es-MX" sz="2400" b="1" dirty="0" smtClean="0">
              <a:solidFill>
                <a:schemeClr val="accent1">
                  <a:lumMod val="75000"/>
                </a:schemeClr>
              </a:solidFill>
            </a:endParaRPr>
          </a:p>
          <a:p>
            <a:pPr marL="274320" lvl="0" indent="-274320">
              <a:spcBef>
                <a:spcPts val="600"/>
              </a:spcBef>
              <a:buClr>
                <a:schemeClr val="accent1"/>
              </a:buClr>
              <a:buSzPct val="70000"/>
              <a:defRPr/>
            </a:pPr>
            <a:r>
              <a:rPr lang="es-ES" sz="2000" b="1" dirty="0" smtClean="0">
                <a:solidFill>
                  <a:schemeClr val="accent1">
                    <a:lumMod val="75000"/>
                  </a:schemeClr>
                </a:solidFill>
              </a:rPr>
              <a:t>     b) Técnica de dibujo a carboncillo:</a:t>
            </a:r>
          </a:p>
          <a:p>
            <a:pPr marL="274320" lvl="0" indent="-274320" algn="just">
              <a:spcBef>
                <a:spcPts val="600"/>
              </a:spcBef>
              <a:buClr>
                <a:schemeClr val="accent1"/>
              </a:buClr>
              <a:buSzPct val="70000"/>
              <a:defRPr/>
            </a:pPr>
            <a:r>
              <a:rPr lang="es-ES" sz="2000" dirty="0" smtClean="0">
                <a:solidFill>
                  <a:srgbClr val="000000"/>
                </a:solidFill>
              </a:rPr>
              <a:t>	Es</a:t>
            </a:r>
            <a:r>
              <a:rPr lang="es-ES" sz="2000" dirty="0" smtClean="0"/>
              <a:t> madera carbonizada de sauce que se utiliza a modo de lápiz blando. Se usa normalmente para dibujar sobre papel. Estos dibujos son normalmente más libres y menos detallados que los dibujos a lápiz.</a:t>
            </a:r>
          </a:p>
          <a:p>
            <a:pPr marL="274320" lvl="0" indent="-274320" algn="just">
              <a:spcBef>
                <a:spcPts val="600"/>
              </a:spcBef>
              <a:buClr>
                <a:schemeClr val="accent1"/>
              </a:buClr>
              <a:buSzPct val="70000"/>
              <a:defRPr/>
            </a:pPr>
            <a:r>
              <a:rPr lang="es-MX" sz="2000" dirty="0" smtClean="0"/>
              <a:t>     El  papel adecuado para su uso es de grano grueso, que permite borrar y frotar sin que su superficie se dañe. El carbón es especialmente apto para hacer bocetos de dibujos con superficies amplias que sirven de base para la realización de murales y otros tipos de pintura. Al concluir una obra en carbón, ésta deberá fijarse para que no se borre.</a:t>
            </a:r>
            <a:endParaRPr lang="es-ES" sz="2000" dirty="0" smtClean="0"/>
          </a:p>
        </p:txBody>
      </p:sp>
      <p:sp>
        <p:nvSpPr>
          <p:cNvPr id="8" name="2 Marcador de contenido"/>
          <p:cNvSpPr>
            <a:spLocks noGrp="1"/>
          </p:cNvSpPr>
          <p:nvPr>
            <p:ph idx="1"/>
          </p:nvPr>
        </p:nvSpPr>
        <p:spPr>
          <a:xfrm>
            <a:off x="3428992" y="836712"/>
            <a:ext cx="5400728" cy="432048"/>
          </a:xfrm>
        </p:spPr>
        <p:txBody>
          <a:bodyPr>
            <a:normAutofit fontScale="92500"/>
          </a:bodyPr>
          <a:lstStyle/>
          <a:p>
            <a:pPr marL="596646" indent="-514350" algn="r">
              <a:buNone/>
            </a:pPr>
            <a:r>
              <a:rPr lang="es-ES_tradnl" sz="1800" dirty="0" smtClean="0"/>
              <a:t>Tema 2. Introducción a las técnicas de expresión gráfica. </a:t>
            </a: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http://4.bp.blogspot.com/_C4-QPXx6xsE/ScDK68DeTRI/AAAAAAAAACY/qE8Vy_v6-y8/s400/bailar-flamenco.jpg"/>
          <p:cNvPicPr>
            <a:picLocks noChangeAspect="1" noChangeArrowheads="1"/>
          </p:cNvPicPr>
          <p:nvPr/>
        </p:nvPicPr>
        <p:blipFill>
          <a:blip r:embed="rId2" cstate="print"/>
          <a:srcRect/>
          <a:stretch>
            <a:fillRect/>
          </a:stretch>
        </p:blipFill>
        <p:spPr bwMode="auto">
          <a:xfrm>
            <a:off x="3500430" y="0"/>
            <a:ext cx="4869180" cy="6858000"/>
          </a:xfrm>
          <a:prstGeom prst="rect">
            <a:avLst/>
          </a:prstGeom>
          <a:noFill/>
        </p:spPr>
      </p:pic>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bfd861f397a6c9bb58c0bdae354e1ffe.jpg"/>
          <p:cNvPicPr>
            <a:picLocks noChangeAspect="1"/>
          </p:cNvPicPr>
          <p:nvPr/>
        </p:nvPicPr>
        <p:blipFill>
          <a:blip r:embed="rId2"/>
          <a:stretch>
            <a:fillRect/>
          </a:stretch>
        </p:blipFill>
        <p:spPr>
          <a:xfrm>
            <a:off x="131599" y="285729"/>
            <a:ext cx="8880799" cy="6286544"/>
          </a:xfrm>
          <a:prstGeom prst="rect">
            <a:avLst/>
          </a:prstGeom>
        </p:spPr>
      </p:pic>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images.artelista.com/artelista/obras/big/4/5/2/7126004838980233.jpg">
            <a:hlinkClick r:id="rId2"/>
          </p:cNvPr>
          <p:cNvPicPr>
            <a:picLocks noChangeAspect="1" noChangeArrowheads="1"/>
          </p:cNvPicPr>
          <p:nvPr/>
        </p:nvPicPr>
        <p:blipFill>
          <a:blip r:embed="rId3"/>
          <a:srcRect/>
          <a:stretch>
            <a:fillRect/>
          </a:stretch>
        </p:blipFill>
        <p:spPr bwMode="auto">
          <a:xfrm>
            <a:off x="0" y="-24"/>
            <a:ext cx="9144000" cy="6861964"/>
          </a:xfrm>
          <a:prstGeom prst="rect">
            <a:avLst/>
          </a:prstGeom>
          <a:noFill/>
        </p:spPr>
      </p:pic>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4 Conector recto"/>
          <p:cNvCxnSpPr/>
          <p:nvPr/>
        </p:nvCxnSpPr>
        <p:spPr>
          <a:xfrm>
            <a:off x="1000100" y="1214422"/>
            <a:ext cx="7786742" cy="1588"/>
          </a:xfrm>
          <a:prstGeom prst="line">
            <a:avLst/>
          </a:prstGeom>
        </p:spPr>
        <p:style>
          <a:lnRef idx="1">
            <a:schemeClr val="accent1"/>
          </a:lnRef>
          <a:fillRef idx="0">
            <a:schemeClr val="accent1"/>
          </a:fillRef>
          <a:effectRef idx="0">
            <a:schemeClr val="accent1"/>
          </a:effectRef>
          <a:fontRef idx="minor">
            <a:schemeClr val="tx1"/>
          </a:fontRef>
        </p:style>
      </p:cxnSp>
      <p:sp>
        <p:nvSpPr>
          <p:cNvPr id="6" name="5 CuadroTexto"/>
          <p:cNvSpPr txBox="1"/>
          <p:nvPr/>
        </p:nvSpPr>
        <p:spPr>
          <a:xfrm>
            <a:off x="971600" y="1214422"/>
            <a:ext cx="7386614" cy="3919910"/>
          </a:xfrm>
          <a:prstGeom prst="rect">
            <a:avLst/>
          </a:prstGeom>
          <a:noFill/>
        </p:spPr>
        <p:txBody>
          <a:bodyPr wrap="square" lIns="36000" tIns="36000" rIns="36000" bIns="36000" rtlCol="0">
            <a:spAutoFit/>
          </a:bodyPr>
          <a:lstStyle/>
          <a:p>
            <a:r>
              <a:rPr lang="es-MX" sz="3200" b="1" dirty="0" smtClean="0">
                <a:solidFill>
                  <a:schemeClr val="accent1">
                    <a:lumMod val="75000"/>
                  </a:schemeClr>
                </a:solidFill>
              </a:rPr>
              <a:t>Dibujo</a:t>
            </a:r>
            <a:endParaRPr lang="es-MX" sz="2400" b="1" dirty="0" smtClean="0">
              <a:solidFill>
                <a:schemeClr val="accent1">
                  <a:lumMod val="75000"/>
                </a:schemeClr>
              </a:solidFill>
            </a:endParaRPr>
          </a:p>
          <a:p>
            <a:pPr algn="just"/>
            <a:r>
              <a:rPr lang="es-ES" sz="2000" b="1" dirty="0" smtClean="0">
                <a:solidFill>
                  <a:schemeClr val="accent1">
                    <a:lumMod val="75000"/>
                  </a:schemeClr>
                </a:solidFill>
              </a:rPr>
              <a:t>c) Técnica de dibujo a Tinta</a:t>
            </a:r>
          </a:p>
          <a:p>
            <a:pPr algn="just"/>
            <a:r>
              <a:rPr lang="es-ES" sz="2000" dirty="0" smtClean="0"/>
              <a:t>E</a:t>
            </a:r>
            <a:r>
              <a:rPr lang="es-MX" sz="2000" dirty="0" err="1" smtClean="0"/>
              <a:t>mplea</a:t>
            </a:r>
            <a:r>
              <a:rPr lang="es-MX" sz="2000" dirty="0" smtClean="0"/>
              <a:t> distintos tipos de tintas: </a:t>
            </a:r>
          </a:p>
          <a:p>
            <a:pPr algn="just"/>
            <a:endParaRPr lang="es-MX" sz="2000" dirty="0" smtClean="0"/>
          </a:p>
          <a:p>
            <a:pPr algn="just">
              <a:buAutoNum type="alphaLcParenR"/>
            </a:pPr>
            <a:r>
              <a:rPr lang="es-MX" sz="2000" b="1" dirty="0" smtClean="0"/>
              <a:t>Tinta china: </a:t>
            </a:r>
            <a:r>
              <a:rPr lang="es-MX" sz="2000" dirty="0" smtClean="0"/>
              <a:t>Es a base de negro de humo disuelto en aceite, de goma arábiga y aglutinantes. Una vez mezclada con agua produce tonos grises. </a:t>
            </a:r>
          </a:p>
          <a:p>
            <a:pPr marL="457200" indent="-457200" algn="just"/>
            <a:endParaRPr lang="es-MX" sz="2000" dirty="0" smtClean="0"/>
          </a:p>
          <a:p>
            <a:pPr algn="just"/>
            <a:r>
              <a:rPr lang="es-MX" sz="2000" b="1" dirty="0" smtClean="0"/>
              <a:t>b)Sepia:</a:t>
            </a:r>
            <a:r>
              <a:rPr lang="es-MX" sz="2000" dirty="0" smtClean="0"/>
              <a:t> Se obtiene de la sustancia contenida en una glándula del cefalópodo del mismo nombre. Dicha sustancia se diluye en agua en distinto grado de concentración y se le añade goma arábiga. </a:t>
            </a:r>
          </a:p>
          <a:p>
            <a:pPr algn="just"/>
            <a:endParaRPr lang="es-MX" dirty="0" smtClean="0"/>
          </a:p>
        </p:txBody>
      </p:sp>
      <p:sp>
        <p:nvSpPr>
          <p:cNvPr id="10" name="2 Marcador de contenido"/>
          <p:cNvSpPr>
            <a:spLocks noGrp="1"/>
          </p:cNvSpPr>
          <p:nvPr>
            <p:ph idx="1"/>
          </p:nvPr>
        </p:nvSpPr>
        <p:spPr>
          <a:xfrm>
            <a:off x="3428992" y="836712"/>
            <a:ext cx="5400728" cy="432048"/>
          </a:xfrm>
        </p:spPr>
        <p:txBody>
          <a:bodyPr>
            <a:normAutofit fontScale="92500"/>
          </a:bodyPr>
          <a:lstStyle/>
          <a:p>
            <a:pPr marL="596646" indent="-514350" algn="r">
              <a:buNone/>
            </a:pPr>
            <a:r>
              <a:rPr lang="es-ES_tradnl" sz="1800" dirty="0" smtClean="0"/>
              <a:t>Tema 2. Introducción a las técnicas de expresión gráfica. </a:t>
            </a: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4 Conector recto"/>
          <p:cNvCxnSpPr/>
          <p:nvPr/>
        </p:nvCxnSpPr>
        <p:spPr>
          <a:xfrm>
            <a:off x="1000100" y="1214422"/>
            <a:ext cx="7786742" cy="1588"/>
          </a:xfrm>
          <a:prstGeom prst="line">
            <a:avLst/>
          </a:prstGeom>
        </p:spPr>
        <p:style>
          <a:lnRef idx="1">
            <a:schemeClr val="accent1"/>
          </a:lnRef>
          <a:fillRef idx="0">
            <a:schemeClr val="accent1"/>
          </a:fillRef>
          <a:effectRef idx="0">
            <a:schemeClr val="accent1"/>
          </a:effectRef>
          <a:fontRef idx="minor">
            <a:schemeClr val="tx1"/>
          </a:fontRef>
        </p:style>
      </p:cxnSp>
      <p:sp>
        <p:nvSpPr>
          <p:cNvPr id="6" name="5 CuadroTexto"/>
          <p:cNvSpPr txBox="1"/>
          <p:nvPr/>
        </p:nvSpPr>
        <p:spPr>
          <a:xfrm>
            <a:off x="971600" y="1214422"/>
            <a:ext cx="7386614" cy="3981465"/>
          </a:xfrm>
          <a:prstGeom prst="rect">
            <a:avLst/>
          </a:prstGeom>
          <a:noFill/>
        </p:spPr>
        <p:txBody>
          <a:bodyPr wrap="square" lIns="36000" tIns="36000" rIns="36000" bIns="36000" rtlCol="0">
            <a:spAutoFit/>
          </a:bodyPr>
          <a:lstStyle/>
          <a:p>
            <a:r>
              <a:rPr lang="es-MX" sz="3200" b="1" dirty="0" smtClean="0">
                <a:solidFill>
                  <a:schemeClr val="accent1">
                    <a:lumMod val="75000"/>
                  </a:schemeClr>
                </a:solidFill>
              </a:rPr>
              <a:t>Dibujo</a:t>
            </a:r>
            <a:endParaRPr lang="es-MX" sz="2400" b="1" dirty="0" smtClean="0">
              <a:solidFill>
                <a:schemeClr val="accent1">
                  <a:lumMod val="75000"/>
                </a:schemeClr>
              </a:solidFill>
            </a:endParaRPr>
          </a:p>
          <a:p>
            <a:pPr algn="just"/>
            <a:r>
              <a:rPr lang="es-ES" sz="2000" b="1" dirty="0" smtClean="0">
                <a:solidFill>
                  <a:schemeClr val="accent1">
                    <a:lumMod val="75000"/>
                  </a:schemeClr>
                </a:solidFill>
              </a:rPr>
              <a:t>c)Técnica de dibujo a Tinta</a:t>
            </a:r>
          </a:p>
          <a:p>
            <a:pPr algn="just"/>
            <a:endParaRPr lang="es-MX" sz="2000" dirty="0" smtClean="0"/>
          </a:p>
          <a:p>
            <a:pPr algn="just"/>
            <a:r>
              <a:rPr lang="es-MX" sz="2000" dirty="0" smtClean="0"/>
              <a:t>La tinta es la base de otras tres técnicas de dibujo:</a:t>
            </a:r>
          </a:p>
          <a:p>
            <a:pPr algn="just"/>
            <a:r>
              <a:rPr lang="es-MX" sz="2000" dirty="0" smtClean="0"/>
              <a:t>a) </a:t>
            </a:r>
            <a:r>
              <a:rPr lang="es-MX" sz="2000" b="1" dirty="0" smtClean="0"/>
              <a:t>Aguada:</a:t>
            </a:r>
            <a:r>
              <a:rPr lang="es-MX" sz="2000" dirty="0" smtClean="0"/>
              <a:t> Se obtiene a partir de tinta china o de tintas de colores, que se diluyen en agua y se aplican con pincel. Las aguadas más frecuentes en Goya son las de tinta parda, pues se prestan muy bien a sus habituales contrastes de luz y sombra. </a:t>
            </a:r>
          </a:p>
          <a:p>
            <a:pPr algn="just"/>
            <a:r>
              <a:rPr lang="es-MX" sz="2000" dirty="0" smtClean="0"/>
              <a:t>b) </a:t>
            </a:r>
            <a:r>
              <a:rPr lang="es-MX" sz="2000" b="1" dirty="0" smtClean="0"/>
              <a:t>Pluma:</a:t>
            </a:r>
            <a:r>
              <a:rPr lang="es-MX" sz="2000" dirty="0" smtClean="0"/>
              <a:t> Se utilizan para trazar las líneas y las figuras. </a:t>
            </a:r>
          </a:p>
          <a:p>
            <a:pPr algn="just"/>
            <a:endParaRPr lang="es-MX" sz="2000" dirty="0" smtClean="0"/>
          </a:p>
          <a:p>
            <a:pPr algn="just"/>
            <a:r>
              <a:rPr lang="es-MX" sz="2000" dirty="0" smtClean="0"/>
              <a:t>Es frecuente encontrar mezcladas en un mismo dibujo las diversas técnicas. </a:t>
            </a:r>
          </a:p>
        </p:txBody>
      </p:sp>
      <p:pic>
        <p:nvPicPr>
          <p:cNvPr id="7" name="Picture 2" descr="http://htmlimg3.scribdassets.com/hielrwqm8ba8ax/images/9-25f47cd6e4.jpg"/>
          <p:cNvPicPr>
            <a:picLocks noChangeAspect="1" noChangeArrowheads="1"/>
          </p:cNvPicPr>
          <p:nvPr/>
        </p:nvPicPr>
        <p:blipFill>
          <a:blip r:embed="rId3"/>
          <a:srcRect t="63580" r="34568" b="4169"/>
          <a:stretch>
            <a:fillRect/>
          </a:stretch>
        </p:blipFill>
        <p:spPr bwMode="auto">
          <a:xfrm>
            <a:off x="5357786" y="5057140"/>
            <a:ext cx="3786214" cy="1658008"/>
          </a:xfrm>
          <a:prstGeom prst="rect">
            <a:avLst/>
          </a:prstGeom>
          <a:noFill/>
        </p:spPr>
      </p:pic>
      <p:pic>
        <p:nvPicPr>
          <p:cNvPr id="21506" name="Picture 2" descr="http://totenart.com/media/catalog/category/totenart-cabecera-pinceles-oleo-acrylico_2.jpg"/>
          <p:cNvPicPr>
            <a:picLocks noChangeAspect="1" noChangeArrowheads="1"/>
          </p:cNvPicPr>
          <p:nvPr/>
        </p:nvPicPr>
        <p:blipFill>
          <a:blip r:embed="rId4"/>
          <a:srcRect/>
          <a:stretch>
            <a:fillRect/>
          </a:stretch>
        </p:blipFill>
        <p:spPr bwMode="auto">
          <a:xfrm>
            <a:off x="94157" y="5097991"/>
            <a:ext cx="5049347" cy="1545719"/>
          </a:xfrm>
          <a:prstGeom prst="rect">
            <a:avLst/>
          </a:prstGeom>
          <a:noFill/>
        </p:spPr>
      </p:pic>
      <p:sp>
        <p:nvSpPr>
          <p:cNvPr id="8" name="2 Marcador de contenido"/>
          <p:cNvSpPr>
            <a:spLocks noGrp="1"/>
          </p:cNvSpPr>
          <p:nvPr>
            <p:ph idx="1"/>
          </p:nvPr>
        </p:nvSpPr>
        <p:spPr>
          <a:xfrm>
            <a:off x="3428992" y="836712"/>
            <a:ext cx="5400728" cy="432048"/>
          </a:xfrm>
        </p:spPr>
        <p:txBody>
          <a:bodyPr>
            <a:normAutofit fontScale="92500"/>
          </a:bodyPr>
          <a:lstStyle/>
          <a:p>
            <a:pPr marL="596646" indent="-514350" algn="r">
              <a:buNone/>
            </a:pPr>
            <a:r>
              <a:rPr lang="es-ES_tradnl" sz="1800" dirty="0" smtClean="0"/>
              <a:t>Tema 2. Introducción a las técnicas de expresión gráfica. </a:t>
            </a: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aguada goya.jpg"/>
          <p:cNvPicPr>
            <a:picLocks noChangeAspect="1"/>
          </p:cNvPicPr>
          <p:nvPr/>
        </p:nvPicPr>
        <p:blipFill>
          <a:blip r:embed="rId2"/>
          <a:stretch>
            <a:fillRect/>
          </a:stretch>
        </p:blipFill>
        <p:spPr>
          <a:xfrm>
            <a:off x="3500430" y="-8343"/>
            <a:ext cx="5643570" cy="6866344"/>
          </a:xfrm>
          <a:prstGeom prst="rect">
            <a:avLst/>
          </a:prstGeom>
        </p:spPr>
      </p:pic>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google.com.mx/url?source=imglanding&amp;ct=img&amp;q=http://www.jimenez-pajarero.com/images_gct/gct_11.jpg&amp;sa=X&amp;ei=-a2iUPLwLZGM9ATBzIG4Cg&amp;ved=0CAoQ8wc&amp;usg=AFQjCNGylXBz8Q0juRIXrTMQBD1wMUcfxA"/>
          <p:cNvPicPr>
            <a:picLocks noChangeAspect="1" noChangeArrowheads="1"/>
          </p:cNvPicPr>
          <p:nvPr/>
        </p:nvPicPr>
        <p:blipFill>
          <a:blip r:embed="rId2"/>
          <a:srcRect/>
          <a:stretch>
            <a:fillRect/>
          </a:stretch>
        </p:blipFill>
        <p:spPr bwMode="auto">
          <a:xfrm>
            <a:off x="373897" y="357190"/>
            <a:ext cx="8460527" cy="6143644"/>
          </a:xfrm>
          <a:prstGeom prst="rect">
            <a:avLst/>
          </a:prstGeom>
          <a:noFill/>
        </p:spPr>
      </p:pic>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encrypted-tbn1.gstatic.com/images?q=tbn:ANd9GcRougBMjcKZ6IG5FyKzDRQogx3_qr0IMGqrJ8CjVr4UT3JTDzfLBg"/>
          <p:cNvPicPr>
            <a:picLocks noChangeAspect="1" noChangeArrowheads="1"/>
          </p:cNvPicPr>
          <p:nvPr/>
        </p:nvPicPr>
        <p:blipFill>
          <a:blip r:embed="rId2"/>
          <a:srcRect/>
          <a:stretch>
            <a:fillRect/>
          </a:stretch>
        </p:blipFill>
        <p:spPr bwMode="auto">
          <a:xfrm>
            <a:off x="428596" y="872025"/>
            <a:ext cx="8286808" cy="5514497"/>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1475656" y="692696"/>
            <a:ext cx="6120680" cy="5441490"/>
          </a:xfrm>
          <a:prstGeom prst="rect">
            <a:avLst/>
          </a:prstGeom>
        </p:spPr>
        <p:txBody>
          <a:bodyPr wrap="square">
            <a:spAutoFit/>
          </a:bodyPr>
          <a:lstStyle/>
          <a:p>
            <a:pPr>
              <a:spcBef>
                <a:spcPct val="20000"/>
              </a:spcBef>
              <a:buClr>
                <a:schemeClr val="accent1"/>
              </a:buClr>
              <a:buSzPct val="80000"/>
            </a:pPr>
            <a:r>
              <a:rPr lang="es-ES_tradnl" sz="2000" b="1" dirty="0" smtClean="0">
                <a:solidFill>
                  <a:schemeClr val="accent1">
                    <a:lumMod val="75000"/>
                  </a:schemeClr>
                </a:solidFill>
              </a:rPr>
              <a:t>Competencias de la Dimensión:</a:t>
            </a:r>
          </a:p>
          <a:p>
            <a:pPr>
              <a:spcBef>
                <a:spcPct val="20000"/>
              </a:spcBef>
              <a:buClr>
                <a:schemeClr val="accent1"/>
              </a:buClr>
              <a:buSzPct val="80000"/>
            </a:pPr>
            <a:endParaRPr lang="es-ES_tradnl" b="1" dirty="0" smtClean="0">
              <a:solidFill>
                <a:srgbClr val="983E00"/>
              </a:solidFill>
            </a:endParaRPr>
          </a:p>
          <a:p>
            <a:pPr>
              <a:buFont typeface="Arial" pitchFamily="34" charset="0"/>
              <a:buChar char="•"/>
            </a:pPr>
            <a:r>
              <a:rPr lang="es-MX" dirty="0" smtClean="0">
                <a:solidFill>
                  <a:srgbClr val="000000"/>
                </a:solidFill>
              </a:rPr>
              <a:t>Interpreta y emite mensajes pertinentes en distintos contextos y utilizando representaciones diversas (lingüísticas, matemáticas o gráficas), tanto en el idioma español como en otra lengua. </a:t>
            </a:r>
          </a:p>
          <a:p>
            <a:pPr>
              <a:buFont typeface="Arial" pitchFamily="34" charset="0"/>
              <a:buChar char="•"/>
            </a:pPr>
            <a:endParaRPr lang="es-MX" dirty="0" smtClean="0">
              <a:solidFill>
                <a:srgbClr val="000000"/>
              </a:solidFill>
            </a:endParaRPr>
          </a:p>
          <a:p>
            <a:pPr>
              <a:buFont typeface="Arial" pitchFamily="34" charset="0"/>
              <a:buChar char="•"/>
            </a:pPr>
            <a:r>
              <a:rPr lang="es-MX" dirty="0" smtClean="0">
                <a:solidFill>
                  <a:srgbClr val="000000"/>
                </a:solidFill>
              </a:rPr>
              <a:t>Lee habitualmente y disfruta demostrando capacidad para reconocer, analizar, discutir o inferir conclusiones a partir de las ideas clave de un texto. </a:t>
            </a:r>
          </a:p>
          <a:p>
            <a:pPr>
              <a:buFont typeface="Arial" pitchFamily="34" charset="0"/>
              <a:buChar char="•"/>
            </a:pPr>
            <a:endParaRPr lang="es-MX" dirty="0" smtClean="0">
              <a:solidFill>
                <a:srgbClr val="000000"/>
              </a:solidFill>
            </a:endParaRPr>
          </a:p>
          <a:p>
            <a:pPr>
              <a:buFont typeface="Arial" pitchFamily="34" charset="0"/>
              <a:buChar char="•"/>
            </a:pPr>
            <a:r>
              <a:rPr lang="es-MX" dirty="0" smtClean="0">
                <a:solidFill>
                  <a:srgbClr val="000000"/>
                </a:solidFill>
              </a:rPr>
              <a:t>Busca, identifica y selecciona información proveniente de diversas fuentes y medios, valorándolas de acuerdo a su relevancia, pertinencia, confiabilidad y vigencia. </a:t>
            </a:r>
          </a:p>
          <a:p>
            <a:pPr>
              <a:buFont typeface="Arial" pitchFamily="34" charset="0"/>
              <a:buChar char="•"/>
            </a:pPr>
            <a:endParaRPr lang="es-MX" dirty="0" smtClean="0">
              <a:solidFill>
                <a:srgbClr val="000000"/>
              </a:solidFill>
            </a:endParaRPr>
          </a:p>
          <a:p>
            <a:pPr>
              <a:buFont typeface="Arial" pitchFamily="34" charset="0"/>
              <a:buChar char="•"/>
            </a:pPr>
            <a:r>
              <a:rPr lang="es-MX" dirty="0" smtClean="0">
                <a:solidFill>
                  <a:srgbClr val="000000"/>
                </a:solidFill>
              </a:rPr>
              <a:t>Utiliza códigos, técnicas y medios para expresarse con sensibilidad a través de diferentes manifestaciones artísticas, aplicando las bases y elementos de su adecuada percepción y apreciación</a:t>
            </a:r>
            <a:r>
              <a:rPr lang="es-MX" b="1" dirty="0" smtClean="0">
                <a:solidFill>
                  <a:srgbClr val="000000"/>
                </a:solidFill>
              </a:rPr>
              <a:t>. </a:t>
            </a:r>
            <a:r>
              <a:rPr lang="es-MX" b="1" dirty="0" smtClean="0"/>
              <a:t>	</a:t>
            </a: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4 Conector recto"/>
          <p:cNvCxnSpPr/>
          <p:nvPr/>
        </p:nvCxnSpPr>
        <p:spPr>
          <a:xfrm>
            <a:off x="1000100" y="1214422"/>
            <a:ext cx="7786742" cy="1588"/>
          </a:xfrm>
          <a:prstGeom prst="line">
            <a:avLst/>
          </a:prstGeom>
        </p:spPr>
        <p:style>
          <a:lnRef idx="1">
            <a:schemeClr val="accent1"/>
          </a:lnRef>
          <a:fillRef idx="0">
            <a:schemeClr val="accent1"/>
          </a:fillRef>
          <a:effectRef idx="0">
            <a:schemeClr val="accent1"/>
          </a:effectRef>
          <a:fontRef idx="minor">
            <a:schemeClr val="tx1"/>
          </a:fontRef>
        </p:style>
      </p:cxnSp>
      <p:sp>
        <p:nvSpPr>
          <p:cNvPr id="6" name="5 CuadroTexto"/>
          <p:cNvSpPr txBox="1"/>
          <p:nvPr/>
        </p:nvSpPr>
        <p:spPr>
          <a:xfrm>
            <a:off x="971600" y="1214422"/>
            <a:ext cx="7386614" cy="3335135"/>
          </a:xfrm>
          <a:prstGeom prst="rect">
            <a:avLst/>
          </a:prstGeom>
          <a:noFill/>
        </p:spPr>
        <p:txBody>
          <a:bodyPr wrap="square" lIns="36000" tIns="36000" rIns="36000" bIns="36000" rtlCol="0">
            <a:spAutoFit/>
          </a:bodyPr>
          <a:lstStyle/>
          <a:p>
            <a:r>
              <a:rPr lang="es-MX" sz="3200" b="1" dirty="0" smtClean="0">
                <a:solidFill>
                  <a:schemeClr val="accent1">
                    <a:lumMod val="75000"/>
                  </a:schemeClr>
                </a:solidFill>
              </a:rPr>
              <a:t>Pintura</a:t>
            </a:r>
          </a:p>
          <a:p>
            <a:pPr algn="just"/>
            <a:r>
              <a:rPr lang="es-ES" sz="2000" dirty="0" smtClean="0"/>
              <a:t>Como </a:t>
            </a:r>
            <a:r>
              <a:rPr lang="es-ES" sz="2000" dirty="0" smtClean="0"/>
              <a:t>materia está compuesta por dos elementos fundamentales:</a:t>
            </a:r>
          </a:p>
          <a:p>
            <a:pPr algn="just"/>
            <a:r>
              <a:rPr lang="es-ES" sz="2000" dirty="0" smtClean="0"/>
              <a:t>1) </a:t>
            </a:r>
            <a:r>
              <a:rPr lang="es-ES" sz="2000" b="1" dirty="0" smtClean="0"/>
              <a:t>Pigmentos:</a:t>
            </a:r>
            <a:r>
              <a:rPr lang="es-ES" sz="2000" dirty="0" smtClean="0"/>
              <a:t> son sustancias minerales o químicas en forma de polvo con colores diversos. </a:t>
            </a:r>
          </a:p>
          <a:p>
            <a:pPr algn="just"/>
            <a:r>
              <a:rPr lang="es-ES" sz="2000" dirty="0" smtClean="0"/>
              <a:t>2) </a:t>
            </a:r>
            <a:r>
              <a:rPr lang="es-ES" sz="2000" b="1" dirty="0" smtClean="0"/>
              <a:t>Aglutinantes:</a:t>
            </a:r>
            <a:r>
              <a:rPr lang="es-ES" sz="2000" dirty="0" smtClean="0"/>
              <a:t> son los elementos que dan cohesión y fijan los pigmentos. </a:t>
            </a:r>
          </a:p>
          <a:p>
            <a:pPr algn="just"/>
            <a:endParaRPr lang="es-ES" sz="2000" dirty="0" smtClean="0"/>
          </a:p>
          <a:p>
            <a:pPr algn="just"/>
            <a:r>
              <a:rPr lang="es-ES" sz="2000" dirty="0" smtClean="0"/>
              <a:t>Las técnicas de la pintura están determinadas por el aglutinante, ya que los pigmentos son aproximadamente los mismos. Dependiendo pues del aglutinante, encontraremos mayor o menor luminosidad. </a:t>
            </a:r>
            <a:endParaRPr lang="es-ES" sz="2000" dirty="0"/>
          </a:p>
        </p:txBody>
      </p:sp>
      <p:sp>
        <p:nvSpPr>
          <p:cNvPr id="8" name="2 Marcador de contenido"/>
          <p:cNvSpPr>
            <a:spLocks noGrp="1"/>
          </p:cNvSpPr>
          <p:nvPr>
            <p:ph idx="1"/>
          </p:nvPr>
        </p:nvSpPr>
        <p:spPr>
          <a:xfrm>
            <a:off x="3428992" y="836712"/>
            <a:ext cx="5400728" cy="432048"/>
          </a:xfrm>
        </p:spPr>
        <p:txBody>
          <a:bodyPr>
            <a:normAutofit fontScale="92500"/>
          </a:bodyPr>
          <a:lstStyle/>
          <a:p>
            <a:pPr marL="596646" indent="-514350" algn="r">
              <a:buNone/>
            </a:pPr>
            <a:r>
              <a:rPr lang="es-ES_tradnl" sz="1800" dirty="0" smtClean="0"/>
              <a:t>Tema 2. Introducción a las técnicas de expresión gráfica. </a:t>
            </a: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4 Conector recto"/>
          <p:cNvCxnSpPr/>
          <p:nvPr/>
        </p:nvCxnSpPr>
        <p:spPr>
          <a:xfrm>
            <a:off x="1000100" y="1214422"/>
            <a:ext cx="7786742" cy="1588"/>
          </a:xfrm>
          <a:prstGeom prst="line">
            <a:avLst/>
          </a:prstGeom>
        </p:spPr>
        <p:style>
          <a:lnRef idx="1">
            <a:schemeClr val="accent1"/>
          </a:lnRef>
          <a:fillRef idx="0">
            <a:schemeClr val="accent1"/>
          </a:fillRef>
          <a:effectRef idx="0">
            <a:schemeClr val="accent1"/>
          </a:effectRef>
          <a:fontRef idx="minor">
            <a:schemeClr val="tx1"/>
          </a:fontRef>
        </p:style>
      </p:cxnSp>
      <p:sp>
        <p:nvSpPr>
          <p:cNvPr id="6" name="5 CuadroTexto"/>
          <p:cNvSpPr txBox="1"/>
          <p:nvPr/>
        </p:nvSpPr>
        <p:spPr>
          <a:xfrm>
            <a:off x="1000100" y="1214422"/>
            <a:ext cx="7358114" cy="2104028"/>
          </a:xfrm>
          <a:prstGeom prst="rect">
            <a:avLst/>
          </a:prstGeom>
          <a:noFill/>
        </p:spPr>
        <p:txBody>
          <a:bodyPr wrap="square" lIns="36000" tIns="36000" rIns="36000" bIns="36000" rtlCol="0">
            <a:spAutoFit/>
          </a:bodyPr>
          <a:lstStyle/>
          <a:p>
            <a:r>
              <a:rPr lang="es-MX" sz="3200" b="1" dirty="0" smtClean="0">
                <a:solidFill>
                  <a:schemeClr val="accent1">
                    <a:lumMod val="75000"/>
                  </a:schemeClr>
                </a:solidFill>
              </a:rPr>
              <a:t>Pintura</a:t>
            </a:r>
          </a:p>
          <a:p>
            <a:r>
              <a:rPr lang="es-ES" sz="2000" b="1" dirty="0" smtClean="0">
                <a:solidFill>
                  <a:schemeClr val="accent1">
                    <a:lumMod val="75000"/>
                  </a:schemeClr>
                </a:solidFill>
              </a:rPr>
              <a:t>a)Técnica de lápices de color</a:t>
            </a:r>
            <a:r>
              <a:rPr lang="es-ES" sz="2000" dirty="0" smtClean="0">
                <a:solidFill>
                  <a:schemeClr val="accent1">
                    <a:lumMod val="75000"/>
                  </a:schemeClr>
                </a:solidFill>
              </a:rPr>
              <a:t> </a:t>
            </a:r>
          </a:p>
          <a:p>
            <a:pPr algn="just"/>
            <a:r>
              <a:rPr lang="es-ES" sz="2000" dirty="0" smtClean="0"/>
              <a:t>Son un conjunto de lápices con mina de diversos colores. Cómo aglutinante se emplean colas y ceras. Existen también los lápices </a:t>
            </a:r>
            <a:r>
              <a:rPr lang="es-ES" sz="2000" dirty="0" err="1" smtClean="0"/>
              <a:t>acuarelables</a:t>
            </a:r>
            <a:r>
              <a:rPr lang="es-ES" sz="2000" dirty="0" smtClean="0"/>
              <a:t>, es decir aquellos que una vez aplicados se puede utilizar el agua como medio de difuminar el color.</a:t>
            </a:r>
          </a:p>
        </p:txBody>
      </p:sp>
      <p:sp>
        <p:nvSpPr>
          <p:cNvPr id="8" name="2 Marcador de contenido"/>
          <p:cNvSpPr>
            <a:spLocks noGrp="1"/>
          </p:cNvSpPr>
          <p:nvPr>
            <p:ph idx="1"/>
          </p:nvPr>
        </p:nvSpPr>
        <p:spPr>
          <a:xfrm>
            <a:off x="3428992" y="836712"/>
            <a:ext cx="5400728" cy="432048"/>
          </a:xfrm>
        </p:spPr>
        <p:txBody>
          <a:bodyPr>
            <a:normAutofit fontScale="92500"/>
          </a:bodyPr>
          <a:lstStyle/>
          <a:p>
            <a:pPr marL="596646" indent="-514350" algn="r">
              <a:buNone/>
            </a:pPr>
            <a:r>
              <a:rPr lang="es-ES_tradnl" sz="1800" dirty="0" smtClean="0"/>
              <a:t>Tema 2. Introducción a las técnicas de expresión gráfica. </a:t>
            </a: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descr="B1474C955.jpg"/>
          <p:cNvPicPr>
            <a:picLocks noChangeAspect="1"/>
          </p:cNvPicPr>
          <p:nvPr/>
        </p:nvPicPr>
        <p:blipFill>
          <a:blip r:embed="rId2"/>
          <a:stretch>
            <a:fillRect/>
          </a:stretch>
        </p:blipFill>
        <p:spPr>
          <a:xfrm>
            <a:off x="1" y="-1"/>
            <a:ext cx="9144000" cy="6858001"/>
          </a:xfrm>
          <a:prstGeom prst="rect">
            <a:avLst/>
          </a:prstGeom>
        </p:spPr>
      </p:pic>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terminator6.jpg"/>
          <p:cNvPicPr>
            <a:picLocks noChangeAspect="1"/>
          </p:cNvPicPr>
          <p:nvPr/>
        </p:nvPicPr>
        <p:blipFill>
          <a:blip r:embed="rId2"/>
          <a:stretch>
            <a:fillRect/>
          </a:stretch>
        </p:blipFill>
        <p:spPr>
          <a:xfrm>
            <a:off x="-280220" y="1"/>
            <a:ext cx="9704439" cy="6858000"/>
          </a:xfrm>
          <a:prstGeom prst="rect">
            <a:avLst/>
          </a:prstGeom>
        </p:spPr>
      </p:pic>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778" name="Picture 2" descr="http://images.artelista.com/artelista/obras/big/4/7/2/3284197747948530.jpg">
            <a:hlinkClick r:id="rId2"/>
          </p:cNvPr>
          <p:cNvPicPr>
            <a:picLocks noChangeAspect="1" noChangeArrowheads="1"/>
          </p:cNvPicPr>
          <p:nvPr/>
        </p:nvPicPr>
        <p:blipFill>
          <a:blip r:embed="rId3"/>
          <a:srcRect/>
          <a:stretch>
            <a:fillRect/>
          </a:stretch>
        </p:blipFill>
        <p:spPr bwMode="auto">
          <a:xfrm>
            <a:off x="2786050" y="23562"/>
            <a:ext cx="5224477" cy="6834438"/>
          </a:xfrm>
          <a:prstGeom prst="rect">
            <a:avLst/>
          </a:prstGeom>
          <a:noFill/>
        </p:spPr>
      </p:pic>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4 Conector recto"/>
          <p:cNvCxnSpPr/>
          <p:nvPr/>
        </p:nvCxnSpPr>
        <p:spPr>
          <a:xfrm>
            <a:off x="1000100" y="1214422"/>
            <a:ext cx="7786742" cy="1588"/>
          </a:xfrm>
          <a:prstGeom prst="line">
            <a:avLst/>
          </a:prstGeom>
        </p:spPr>
        <p:style>
          <a:lnRef idx="1">
            <a:schemeClr val="accent1"/>
          </a:lnRef>
          <a:fillRef idx="0">
            <a:schemeClr val="accent1"/>
          </a:fillRef>
          <a:effectRef idx="0">
            <a:schemeClr val="accent1"/>
          </a:effectRef>
          <a:fontRef idx="minor">
            <a:schemeClr val="tx1"/>
          </a:fontRef>
        </p:style>
      </p:cxnSp>
      <p:sp>
        <p:nvSpPr>
          <p:cNvPr id="6" name="5 CuadroTexto"/>
          <p:cNvSpPr txBox="1"/>
          <p:nvPr/>
        </p:nvSpPr>
        <p:spPr>
          <a:xfrm>
            <a:off x="1000100" y="1214422"/>
            <a:ext cx="7386614" cy="2411805"/>
          </a:xfrm>
          <a:prstGeom prst="rect">
            <a:avLst/>
          </a:prstGeom>
          <a:noFill/>
        </p:spPr>
        <p:txBody>
          <a:bodyPr wrap="square" lIns="36000" tIns="36000" rIns="36000" bIns="36000" rtlCol="0">
            <a:spAutoFit/>
          </a:bodyPr>
          <a:lstStyle/>
          <a:p>
            <a:r>
              <a:rPr lang="es-MX" sz="3200" b="1" dirty="0" smtClean="0">
                <a:solidFill>
                  <a:schemeClr val="accent1">
                    <a:lumMod val="75000"/>
                  </a:schemeClr>
                </a:solidFill>
              </a:rPr>
              <a:t>Pintura</a:t>
            </a:r>
          </a:p>
          <a:p>
            <a:pPr algn="just"/>
            <a:r>
              <a:rPr lang="es-ES" sz="2000" b="1" dirty="0" smtClean="0">
                <a:solidFill>
                  <a:schemeClr val="accent1">
                    <a:lumMod val="75000"/>
                  </a:schemeClr>
                </a:solidFill>
              </a:rPr>
              <a:t>b)Técnica de pintura a pastel</a:t>
            </a:r>
            <a:r>
              <a:rPr lang="es-ES" sz="2000" dirty="0" smtClean="0">
                <a:solidFill>
                  <a:schemeClr val="accent1">
                    <a:lumMod val="75000"/>
                  </a:schemeClr>
                </a:solidFill>
              </a:rPr>
              <a:t>  </a:t>
            </a:r>
          </a:p>
          <a:p>
            <a:pPr algn="just"/>
            <a:r>
              <a:rPr lang="es-MX" sz="2000" dirty="0" smtClean="0"/>
              <a:t>Es un medio pictórico, es una técnica seca que ha resultado atractivo a infinidad de artistas, tanto por la luminosidad e intensidad del color, debida a la gran proporción de pigmento que las barras contienen, como por la sencillez de su manejo, puesto que no requiere paleta, pinceles ni sustancias diluyentes. </a:t>
            </a:r>
          </a:p>
        </p:txBody>
      </p:sp>
      <p:sp>
        <p:nvSpPr>
          <p:cNvPr id="8" name="2 Marcador de contenido"/>
          <p:cNvSpPr>
            <a:spLocks noGrp="1"/>
          </p:cNvSpPr>
          <p:nvPr>
            <p:ph idx="1"/>
          </p:nvPr>
        </p:nvSpPr>
        <p:spPr>
          <a:xfrm>
            <a:off x="3428992" y="836712"/>
            <a:ext cx="5400728" cy="432048"/>
          </a:xfrm>
        </p:spPr>
        <p:txBody>
          <a:bodyPr>
            <a:normAutofit fontScale="92500"/>
          </a:bodyPr>
          <a:lstStyle/>
          <a:p>
            <a:pPr marL="596646" indent="-514350" algn="r">
              <a:buNone/>
            </a:pPr>
            <a:r>
              <a:rPr lang="es-ES_tradnl" sz="1800" dirty="0" smtClean="0"/>
              <a:t>Tema 2. Introducción a las técnicas de expresión gráfica. </a:t>
            </a: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2" descr="http://www.juliopuentes.com/tecnicas/dscn9856_400.jpg">
            <a:hlinkClick r:id="rId2"/>
          </p:cNvPr>
          <p:cNvPicPr>
            <a:picLocks noChangeAspect="1" noChangeArrowheads="1"/>
          </p:cNvPicPr>
          <p:nvPr/>
        </p:nvPicPr>
        <p:blipFill>
          <a:blip r:embed="rId3"/>
          <a:srcRect/>
          <a:stretch>
            <a:fillRect/>
          </a:stretch>
        </p:blipFill>
        <p:spPr bwMode="auto">
          <a:xfrm>
            <a:off x="3071802" y="6124"/>
            <a:ext cx="5310204" cy="6851876"/>
          </a:xfrm>
          <a:prstGeom prst="rect">
            <a:avLst/>
          </a:prstGeom>
          <a:noFill/>
        </p:spPr>
      </p:pic>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2" descr="http://www.juliopuentes.com/tecnicas/NinaJean-Batiste.jpg"/>
          <p:cNvPicPr>
            <a:picLocks noChangeAspect="1" noChangeArrowheads="1"/>
          </p:cNvPicPr>
          <p:nvPr/>
        </p:nvPicPr>
        <p:blipFill>
          <a:blip r:embed="rId2"/>
          <a:srcRect/>
          <a:stretch>
            <a:fillRect/>
          </a:stretch>
        </p:blipFill>
        <p:spPr bwMode="auto">
          <a:xfrm>
            <a:off x="3071802" y="70025"/>
            <a:ext cx="5081605" cy="6787976"/>
          </a:xfrm>
          <a:prstGeom prst="rect">
            <a:avLst/>
          </a:prstGeom>
          <a:noFill/>
        </p:spPr>
      </p:pic>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2" name="Picture 4" descr="http://www.google.com.mx/url?source=imglanding&amp;ct=img&amp;q=http://www.intergaleria.es/images/obras/373/oleos/Dosfiguras.jpg&amp;sa=X&amp;ei=ua-iUJSaEona8ATGtoHwCw&amp;ved=0CAoQ8wc4-wE&amp;usg=AFQjCNGAnSngk1KP95RaImolL_wYHOcpiA"/>
          <p:cNvPicPr>
            <a:picLocks noChangeAspect="1" noChangeArrowheads="1"/>
          </p:cNvPicPr>
          <p:nvPr/>
        </p:nvPicPr>
        <p:blipFill>
          <a:blip r:embed="rId2"/>
          <a:srcRect/>
          <a:stretch>
            <a:fillRect/>
          </a:stretch>
        </p:blipFill>
        <p:spPr bwMode="auto">
          <a:xfrm>
            <a:off x="3000364" y="-22252"/>
            <a:ext cx="5305439" cy="6880252"/>
          </a:xfrm>
          <a:prstGeom prst="rect">
            <a:avLst/>
          </a:prstGeom>
          <a:noFill/>
        </p:spPr>
      </p:pic>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4 Conector recto"/>
          <p:cNvCxnSpPr/>
          <p:nvPr/>
        </p:nvCxnSpPr>
        <p:spPr>
          <a:xfrm>
            <a:off x="1000100" y="1214422"/>
            <a:ext cx="7786742" cy="1588"/>
          </a:xfrm>
          <a:prstGeom prst="line">
            <a:avLst/>
          </a:prstGeom>
        </p:spPr>
        <p:style>
          <a:lnRef idx="1">
            <a:schemeClr val="accent1"/>
          </a:lnRef>
          <a:fillRef idx="0">
            <a:schemeClr val="accent1"/>
          </a:fillRef>
          <a:effectRef idx="0">
            <a:schemeClr val="accent1"/>
          </a:effectRef>
          <a:fontRef idx="minor">
            <a:schemeClr val="tx1"/>
          </a:fontRef>
        </p:style>
      </p:cxnSp>
      <p:sp>
        <p:nvSpPr>
          <p:cNvPr id="6" name="5 CuadroTexto"/>
          <p:cNvSpPr txBox="1"/>
          <p:nvPr/>
        </p:nvSpPr>
        <p:spPr>
          <a:xfrm>
            <a:off x="1000100" y="1214422"/>
            <a:ext cx="7386614" cy="3950688"/>
          </a:xfrm>
          <a:prstGeom prst="rect">
            <a:avLst/>
          </a:prstGeom>
          <a:noFill/>
        </p:spPr>
        <p:txBody>
          <a:bodyPr wrap="square" lIns="36000" tIns="36000" rIns="36000" bIns="36000" rtlCol="0">
            <a:spAutoFit/>
          </a:bodyPr>
          <a:lstStyle/>
          <a:p>
            <a:r>
              <a:rPr lang="es-MX" sz="3200" b="1" dirty="0" smtClean="0">
                <a:solidFill>
                  <a:schemeClr val="accent1">
                    <a:lumMod val="75000"/>
                  </a:schemeClr>
                </a:solidFill>
              </a:rPr>
              <a:t>Pintura</a:t>
            </a:r>
          </a:p>
          <a:p>
            <a:r>
              <a:rPr lang="es-ES" sz="2000" b="1" dirty="0" smtClean="0">
                <a:solidFill>
                  <a:schemeClr val="accent1">
                    <a:lumMod val="75000"/>
                  </a:schemeClr>
                </a:solidFill>
              </a:rPr>
              <a:t>c)Técnica de pintura con acuarela</a:t>
            </a:r>
            <a:r>
              <a:rPr lang="es-ES" sz="2000" dirty="0" smtClean="0">
                <a:solidFill>
                  <a:schemeClr val="accent1">
                    <a:lumMod val="75000"/>
                  </a:schemeClr>
                </a:solidFill>
              </a:rPr>
              <a:t>  </a:t>
            </a:r>
          </a:p>
          <a:p>
            <a:r>
              <a:rPr lang="es-MX" sz="2000" dirty="0" smtClean="0"/>
              <a:t>Pintura realizada con colores diluidos en agua y que, emplea como blanco, el color del papel.</a:t>
            </a:r>
            <a:r>
              <a:rPr lang="es-ES" sz="2000" dirty="0" smtClean="0"/>
              <a:t> </a:t>
            </a:r>
          </a:p>
          <a:p>
            <a:r>
              <a:rPr lang="es-MX" sz="2000" dirty="0" smtClean="0"/>
              <a:t>Los colores de acuarelas se forman con un compuesto de pigmentos secos, en polvo, mezclados con goma arábiga y solubles en agua. En la práctica, los colores ya preparados se disuelven, en agua destilada y se aplican al papel por medio de un pincel.</a:t>
            </a:r>
          </a:p>
          <a:p>
            <a:r>
              <a:rPr lang="es-MX" sz="2000" dirty="0" smtClean="0"/>
              <a:t>La característica principal de los trabajos en acuarela es la transparencia que producen estos pigmentos diluidos, lo que hace también que la técnica sea difícil, como difícil resulta la tarea de corregir o disimular algún </a:t>
            </a:r>
            <a:r>
              <a:rPr lang="es-MX" sz="2000" dirty="0" smtClean="0"/>
              <a:t>error.</a:t>
            </a:r>
            <a:endParaRPr lang="es-ES" sz="2000" dirty="0"/>
          </a:p>
        </p:txBody>
      </p:sp>
      <p:sp>
        <p:nvSpPr>
          <p:cNvPr id="8" name="2 Marcador de contenido"/>
          <p:cNvSpPr>
            <a:spLocks noGrp="1"/>
          </p:cNvSpPr>
          <p:nvPr>
            <p:ph idx="1"/>
          </p:nvPr>
        </p:nvSpPr>
        <p:spPr>
          <a:xfrm>
            <a:off x="3428992" y="836712"/>
            <a:ext cx="5400728" cy="432048"/>
          </a:xfrm>
        </p:spPr>
        <p:txBody>
          <a:bodyPr>
            <a:normAutofit fontScale="92500"/>
          </a:bodyPr>
          <a:lstStyle/>
          <a:p>
            <a:pPr marL="596646" indent="-514350" algn="r">
              <a:buNone/>
            </a:pPr>
            <a:r>
              <a:rPr lang="es-ES_tradnl" sz="1800" dirty="0" smtClean="0"/>
              <a:t>Tema 2. Introducción a las técnicas de expresión gráfica.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1475656" y="4282245"/>
            <a:ext cx="6120680" cy="1932837"/>
          </a:xfrm>
          <a:prstGeom prst="rect">
            <a:avLst/>
          </a:prstGeom>
        </p:spPr>
        <p:txBody>
          <a:bodyPr wrap="square">
            <a:spAutoFit/>
          </a:bodyPr>
          <a:lstStyle/>
          <a:p>
            <a:pPr>
              <a:spcBef>
                <a:spcPct val="20000"/>
              </a:spcBef>
              <a:buClr>
                <a:schemeClr val="accent1"/>
              </a:buClr>
              <a:buSzPct val="80000"/>
            </a:pPr>
            <a:r>
              <a:rPr lang="es-ES_tradnl" sz="2000" b="1" dirty="0" smtClean="0">
                <a:solidFill>
                  <a:schemeClr val="accent1">
                    <a:lumMod val="75000"/>
                  </a:schemeClr>
                </a:solidFill>
              </a:rPr>
              <a:t>Ejes Transversales:</a:t>
            </a:r>
          </a:p>
          <a:p>
            <a:pPr>
              <a:spcBef>
                <a:spcPct val="20000"/>
              </a:spcBef>
              <a:buClr>
                <a:schemeClr val="accent1"/>
              </a:buClr>
              <a:buSzPct val="80000"/>
            </a:pPr>
            <a:endParaRPr lang="es-ES_tradnl" sz="2000" b="1" dirty="0" smtClean="0">
              <a:solidFill>
                <a:schemeClr val="accent1">
                  <a:lumMod val="75000"/>
                </a:schemeClr>
              </a:solidFill>
            </a:endParaRPr>
          </a:p>
          <a:p>
            <a:pPr>
              <a:spcBef>
                <a:spcPct val="20000"/>
              </a:spcBef>
              <a:buClr>
                <a:schemeClr val="accent1"/>
              </a:buClr>
              <a:buSzPct val="80000"/>
            </a:pPr>
            <a:endParaRPr lang="es-ES_tradnl" b="1" dirty="0" smtClean="0">
              <a:solidFill>
                <a:srgbClr val="983E00"/>
              </a:solidFill>
            </a:endParaRPr>
          </a:p>
          <a:p>
            <a:pPr>
              <a:buFont typeface="Arial" pitchFamily="34" charset="0"/>
              <a:buChar char="•"/>
            </a:pPr>
            <a:r>
              <a:rPr lang="es-MX" dirty="0" smtClean="0">
                <a:solidFill>
                  <a:srgbClr val="000000"/>
                </a:solidFill>
              </a:rPr>
              <a:t>Educación en valores</a:t>
            </a:r>
          </a:p>
          <a:p>
            <a:pPr>
              <a:buFont typeface="Arial" pitchFamily="34" charset="0"/>
              <a:buChar char="•"/>
            </a:pPr>
            <a:r>
              <a:rPr lang="es-MX" dirty="0" smtClean="0">
                <a:solidFill>
                  <a:srgbClr val="000000"/>
                </a:solidFill>
              </a:rPr>
              <a:t>Educación para la responsabilidad social</a:t>
            </a:r>
          </a:p>
          <a:p>
            <a:r>
              <a:rPr lang="es-MX" b="1" dirty="0" smtClean="0"/>
              <a:t>	</a:t>
            </a: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6" name="Picture 2" descr="http://lumuz2010.files.wordpress.com/2010/12/acuarela20-cesar-murillo.jpg">
            <a:hlinkClick r:id="rId2"/>
          </p:cNvPr>
          <p:cNvPicPr>
            <a:picLocks noChangeAspect="1" noChangeArrowheads="1"/>
          </p:cNvPicPr>
          <p:nvPr/>
        </p:nvPicPr>
        <p:blipFill>
          <a:blip r:embed="rId3"/>
          <a:srcRect/>
          <a:stretch>
            <a:fillRect/>
          </a:stretch>
        </p:blipFill>
        <p:spPr bwMode="auto">
          <a:xfrm>
            <a:off x="3143240" y="-26471"/>
            <a:ext cx="5167327" cy="6884471"/>
          </a:xfrm>
          <a:prstGeom prst="rect">
            <a:avLst/>
          </a:prstGeom>
          <a:noFill/>
        </p:spPr>
      </p:pic>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74" name="Picture 2" descr="http://4.bp.blogspot.com/-Wn7YapaD80s/TcNtHNHH0OI/AAAAAAAAA_A/NajURM6-1f8/s1600/acuarela.jpg">
            <a:hlinkClick r:id="rId2"/>
          </p:cNvPr>
          <p:cNvPicPr>
            <a:picLocks noChangeAspect="1" noChangeArrowheads="1"/>
          </p:cNvPicPr>
          <p:nvPr/>
        </p:nvPicPr>
        <p:blipFill>
          <a:blip r:embed="rId3"/>
          <a:srcRect/>
          <a:stretch>
            <a:fillRect/>
          </a:stretch>
        </p:blipFill>
        <p:spPr bwMode="auto">
          <a:xfrm>
            <a:off x="500064" y="394313"/>
            <a:ext cx="8286778" cy="6463687"/>
          </a:xfrm>
          <a:prstGeom prst="rect">
            <a:avLst/>
          </a:prstGeom>
          <a:noFill/>
        </p:spPr>
      </p:pic>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4 Conector recto"/>
          <p:cNvCxnSpPr/>
          <p:nvPr/>
        </p:nvCxnSpPr>
        <p:spPr>
          <a:xfrm>
            <a:off x="1000100" y="1214422"/>
            <a:ext cx="7786742" cy="1588"/>
          </a:xfrm>
          <a:prstGeom prst="line">
            <a:avLst/>
          </a:prstGeom>
        </p:spPr>
        <p:style>
          <a:lnRef idx="1">
            <a:schemeClr val="accent1"/>
          </a:lnRef>
          <a:fillRef idx="0">
            <a:schemeClr val="accent1"/>
          </a:fillRef>
          <a:effectRef idx="0">
            <a:schemeClr val="accent1"/>
          </a:effectRef>
          <a:fontRef idx="minor">
            <a:schemeClr val="tx1"/>
          </a:fontRef>
        </p:style>
      </p:cxnSp>
      <p:sp>
        <p:nvSpPr>
          <p:cNvPr id="7" name="6 CuadroTexto"/>
          <p:cNvSpPr txBox="1"/>
          <p:nvPr/>
        </p:nvSpPr>
        <p:spPr>
          <a:xfrm>
            <a:off x="971600" y="1428736"/>
            <a:ext cx="7886680" cy="2904248"/>
          </a:xfrm>
          <a:prstGeom prst="rect">
            <a:avLst/>
          </a:prstGeom>
          <a:noFill/>
        </p:spPr>
        <p:txBody>
          <a:bodyPr wrap="square" lIns="36000" tIns="36000" rIns="36000" bIns="36000" rtlCol="0">
            <a:spAutoFit/>
          </a:bodyPr>
          <a:lstStyle/>
          <a:p>
            <a:r>
              <a:rPr lang="es-ES_tradnl" sz="3200" b="1" dirty="0" smtClean="0">
                <a:solidFill>
                  <a:schemeClr val="accent1">
                    <a:lumMod val="75000"/>
                  </a:schemeClr>
                </a:solidFill>
              </a:rPr>
              <a:t>Fuentes referenciales</a:t>
            </a:r>
          </a:p>
          <a:p>
            <a:endParaRPr lang="es-ES_tradnl" sz="3200" dirty="0" smtClean="0">
              <a:solidFill>
                <a:srgbClr val="983E00"/>
              </a:solidFill>
            </a:endParaRPr>
          </a:p>
          <a:p>
            <a:pPr lvl="0">
              <a:buFont typeface="Arial" pitchFamily="34" charset="0"/>
              <a:buChar char="•"/>
            </a:pPr>
            <a:r>
              <a:rPr lang="es-MX" sz="2400" dirty="0" err="1" smtClean="0">
                <a:solidFill>
                  <a:srgbClr val="000000"/>
                </a:solidFill>
              </a:rPr>
              <a:t>Acha</a:t>
            </a:r>
            <a:r>
              <a:rPr lang="es-MX" sz="2400" dirty="0" smtClean="0">
                <a:solidFill>
                  <a:srgbClr val="000000"/>
                </a:solidFill>
              </a:rPr>
              <a:t> Juan. (2007). “Expresión y apreciación </a:t>
            </a:r>
            <a:r>
              <a:rPr lang="es-MX" sz="2400" dirty="0" err="1" smtClean="0">
                <a:solidFill>
                  <a:srgbClr val="000000"/>
                </a:solidFill>
              </a:rPr>
              <a:t>artistica</a:t>
            </a:r>
            <a:r>
              <a:rPr lang="es-MX" sz="2400" dirty="0" smtClean="0">
                <a:solidFill>
                  <a:srgbClr val="000000"/>
                </a:solidFill>
              </a:rPr>
              <a:t>. Artes Plásticas. 2ª. Ed. Trillas. México.</a:t>
            </a:r>
          </a:p>
          <a:p>
            <a:pPr lvl="0"/>
            <a:endParaRPr lang="es-MX" sz="2400" dirty="0" smtClean="0">
              <a:solidFill>
                <a:srgbClr val="000000"/>
              </a:solidFill>
            </a:endParaRPr>
          </a:p>
          <a:p>
            <a:pPr lvl="0">
              <a:buFont typeface="Arial" pitchFamily="34" charset="0"/>
              <a:buChar char="•"/>
            </a:pPr>
            <a:r>
              <a:rPr lang="es-MX" sz="2400" dirty="0" smtClean="0">
                <a:solidFill>
                  <a:srgbClr val="000000"/>
                </a:solidFill>
              </a:rPr>
              <a:t>María de Lourdes Pérez García, et. al. (2014) “Apreciación del Arte”. UAEMéx. México.</a:t>
            </a:r>
          </a:p>
        </p:txBody>
      </p:sp>
      <p:sp>
        <p:nvSpPr>
          <p:cNvPr id="8" name="2 Marcador de contenido"/>
          <p:cNvSpPr txBox="1">
            <a:spLocks/>
          </p:cNvSpPr>
          <p:nvPr/>
        </p:nvSpPr>
        <p:spPr>
          <a:xfrm>
            <a:off x="3428992" y="836712"/>
            <a:ext cx="5400728" cy="432048"/>
          </a:xfrm>
          <a:prstGeom prst="rect">
            <a:avLst/>
          </a:prstGeom>
        </p:spPr>
        <p:txBody>
          <a:bodyPr vert="horz" lIns="91440" tIns="45720" rIns="91440" bIns="45720" rtlCol="0">
            <a:normAutofit fontScale="92500"/>
          </a:bodyPr>
          <a:lstStyle/>
          <a:p>
            <a:pPr marL="596646" marR="0" lvl="0" indent="-51435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_tradnl" sz="1800" b="0" i="0" u="none" strike="noStrike" kern="1200" cap="none" spc="0" normalizeH="0" baseline="0" noProof="0" smtClean="0">
                <a:ln>
                  <a:noFill/>
                </a:ln>
                <a:solidFill>
                  <a:schemeClr val="tx1"/>
                </a:solidFill>
                <a:effectLst/>
                <a:uLnTx/>
                <a:uFillTx/>
                <a:latin typeface="+mn-lt"/>
                <a:ea typeface="+mn-ea"/>
                <a:cs typeface="+mn-cs"/>
              </a:rPr>
              <a:t>Tema 2. Introducción a las técnicas de expresión gráfica. </a:t>
            </a:r>
            <a:endParaRPr kumimoji="0" lang="es-ES_tradnl" sz="18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2387</TotalTime>
  <Words>3261</Words>
  <Application>Microsoft Office PowerPoint</Application>
  <PresentationFormat>Presentación en pantalla (4:3)</PresentationFormat>
  <Paragraphs>351</Paragraphs>
  <Slides>92</Slides>
  <Notes>19</Notes>
  <HiddenSlides>0</HiddenSlides>
  <MMClips>0</MMClips>
  <ScaleCrop>false</ScaleCrop>
  <HeadingPairs>
    <vt:vector size="4" baseType="variant">
      <vt:variant>
        <vt:lpstr>Tema</vt:lpstr>
      </vt:variant>
      <vt:variant>
        <vt:i4>1</vt:i4>
      </vt:variant>
      <vt:variant>
        <vt:lpstr>Títulos de diapositiva</vt:lpstr>
      </vt:variant>
      <vt:variant>
        <vt:i4>92</vt:i4>
      </vt:variant>
    </vt:vector>
  </HeadingPairs>
  <TitlesOfParts>
    <vt:vector size="93" baseType="lpstr">
      <vt:lpstr>Tema de Office</vt:lpstr>
      <vt:lpstr>APRECIACIÓN DEL ARTE</vt:lpstr>
      <vt:lpstr>Diapositiva 2</vt:lpstr>
      <vt:lpstr>Diapositiva 3</vt:lpstr>
      <vt:lpstr>Diapositiva 4</vt:lpstr>
      <vt:lpstr>Diapositiva 5</vt:lpstr>
      <vt:lpstr>Diapositiva 6</vt:lpstr>
      <vt:lpstr>Diapositiva 7</vt:lpstr>
      <vt:lpstr>Diapositiva 8</vt:lpstr>
      <vt:lpstr>Diapositiva 9</vt:lpstr>
      <vt:lpstr>Diapositiva 10</vt:lpstr>
      <vt:lpstr>APRECIACIÓN DEL ARTE</vt:lpstr>
      <vt:lpstr>APRECIACIÓN  DEL  ARTE</vt:lpstr>
      <vt:lpstr>APRECIACIÓN  DEL  ARTE</vt:lpstr>
      <vt:lpstr>Módulo IV. Creación Plástica</vt:lpstr>
      <vt:lpstr>Diapositiva 15</vt:lpstr>
      <vt:lpstr>Diapositiva 16</vt:lpstr>
      <vt:lpstr>Diapositiva 17</vt:lpstr>
      <vt:lpstr>Diego Rivera</vt:lpstr>
      <vt:lpstr>Diapositiva 19</vt:lpstr>
      <vt:lpstr>Diapositiva 20</vt:lpstr>
      <vt:lpstr>Diapositiva 21</vt:lpstr>
      <vt:lpstr>Diapositiva 22</vt:lpstr>
      <vt:lpstr>Diapositiva 23</vt:lpstr>
      <vt:lpstr>Diapositiva 24</vt:lpstr>
      <vt:lpstr>Frida Kahlo</vt:lpstr>
      <vt:lpstr>Diapositiva 26</vt:lpstr>
      <vt:lpstr>Diapositiva 27</vt:lpstr>
      <vt:lpstr>Rufino Tamayo</vt:lpstr>
      <vt:lpstr>Diapositiva 29</vt:lpstr>
      <vt:lpstr>Diapositiva 30</vt:lpstr>
      <vt:lpstr>Gabriel Orozco</vt:lpstr>
      <vt:lpstr>Diapositiva 32</vt:lpstr>
      <vt:lpstr>Diapositiva 33</vt:lpstr>
      <vt:lpstr>Lilia Carrillo</vt:lpstr>
      <vt:lpstr>Diapositiva 35</vt:lpstr>
      <vt:lpstr>Diapositiva 36</vt:lpstr>
      <vt:lpstr>Diapositiva 37</vt:lpstr>
      <vt:lpstr>Rafael Cauduro</vt:lpstr>
      <vt:lpstr>Diapositiva 39</vt:lpstr>
      <vt:lpstr>Diapositiva 40</vt:lpstr>
      <vt:lpstr>Leopoldo Flores</vt:lpstr>
      <vt:lpstr>Diapositiva 42</vt:lpstr>
      <vt:lpstr>Diapositiva 43</vt:lpstr>
      <vt:lpstr>Carla Hernández</vt:lpstr>
      <vt:lpstr>Diapositiva 45</vt:lpstr>
      <vt:lpstr>Diapositiva 46</vt:lpstr>
      <vt:lpstr>Diapositiva 47</vt:lpstr>
      <vt:lpstr>Diapositiva 48</vt:lpstr>
      <vt:lpstr>Diapositiva 49</vt:lpstr>
      <vt:lpstr>Módulo IV. Creación Plástica</vt:lpstr>
      <vt:lpstr>Diapositiva 51</vt:lpstr>
      <vt:lpstr>Diapositiva 52</vt:lpstr>
      <vt:lpstr>Diapositiva 53</vt:lpstr>
      <vt:lpstr>Diapositiva 54</vt:lpstr>
      <vt:lpstr>Diapositiva 55</vt:lpstr>
      <vt:lpstr>Diapositiva 56</vt:lpstr>
      <vt:lpstr>Diapositiva 57</vt:lpstr>
      <vt:lpstr>Diapositiva 58</vt:lpstr>
      <vt:lpstr>Diapositiva 59</vt:lpstr>
      <vt:lpstr>Diapositiva 60</vt:lpstr>
      <vt:lpstr>Diapositiva 61</vt:lpstr>
      <vt:lpstr>Diapositiva 62</vt:lpstr>
      <vt:lpstr>Diapositiva 63</vt:lpstr>
      <vt:lpstr>Diapositiva 64</vt:lpstr>
      <vt:lpstr>Diapositiva 65</vt:lpstr>
      <vt:lpstr>Diapositiva 66</vt:lpstr>
      <vt:lpstr>Diapositiva 67</vt:lpstr>
      <vt:lpstr>Diapositiva 68</vt:lpstr>
      <vt:lpstr>Diapositiva 69</vt:lpstr>
      <vt:lpstr>Diapositiva 70</vt:lpstr>
      <vt:lpstr>Diapositiva 71</vt:lpstr>
      <vt:lpstr>Diapositiva 72</vt:lpstr>
      <vt:lpstr>Diapositiva 73</vt:lpstr>
      <vt:lpstr>Diapositiva 74</vt:lpstr>
      <vt:lpstr>Diapositiva 75</vt:lpstr>
      <vt:lpstr>Diapositiva 76</vt:lpstr>
      <vt:lpstr>Diapositiva 77</vt:lpstr>
      <vt:lpstr>Diapositiva 78</vt:lpstr>
      <vt:lpstr>Diapositiva 79</vt:lpstr>
      <vt:lpstr>Diapositiva 80</vt:lpstr>
      <vt:lpstr>Diapositiva 81</vt:lpstr>
      <vt:lpstr>Diapositiva 82</vt:lpstr>
      <vt:lpstr>Diapositiva 83</vt:lpstr>
      <vt:lpstr>Diapositiva 84</vt:lpstr>
      <vt:lpstr>Diapositiva 85</vt:lpstr>
      <vt:lpstr>Diapositiva 86</vt:lpstr>
      <vt:lpstr>Diapositiva 87</vt:lpstr>
      <vt:lpstr>Diapositiva 88</vt:lpstr>
      <vt:lpstr>Diapositiva 89</vt:lpstr>
      <vt:lpstr>Diapositiva 90</vt:lpstr>
      <vt:lpstr>Diapositiva 91</vt:lpstr>
      <vt:lpstr>Diapositiva 92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APRECIACIÓN DEL ARTE</dc:title>
  <dc:creator>dos</dc:creator>
  <cp:lastModifiedBy>paco</cp:lastModifiedBy>
  <cp:revision>180</cp:revision>
  <dcterms:created xsi:type="dcterms:W3CDTF">2050-09-01T14:46:11Z</dcterms:created>
  <dcterms:modified xsi:type="dcterms:W3CDTF">2015-10-03T00:21:56Z</dcterms:modified>
</cp:coreProperties>
</file>