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1" r:id="rId1"/>
  </p:sldMasterIdLst>
  <p:sldIdLst>
    <p:sldId id="256" r:id="rId2"/>
    <p:sldId id="329" r:id="rId3"/>
    <p:sldId id="330" r:id="rId4"/>
    <p:sldId id="331" r:id="rId5"/>
    <p:sldId id="333" r:id="rId6"/>
    <p:sldId id="284" r:id="rId7"/>
    <p:sldId id="304" r:id="rId8"/>
    <p:sldId id="285" r:id="rId9"/>
    <p:sldId id="301" r:id="rId10"/>
    <p:sldId id="305" r:id="rId11"/>
    <p:sldId id="306" r:id="rId12"/>
    <p:sldId id="308" r:id="rId13"/>
    <p:sldId id="307" r:id="rId14"/>
    <p:sldId id="309" r:id="rId15"/>
    <p:sldId id="310" r:id="rId16"/>
    <p:sldId id="311" r:id="rId17"/>
    <p:sldId id="312" r:id="rId18"/>
    <p:sldId id="314" r:id="rId19"/>
    <p:sldId id="316" r:id="rId20"/>
    <p:sldId id="286" r:id="rId21"/>
    <p:sldId id="318" r:id="rId22"/>
    <p:sldId id="320" r:id="rId23"/>
    <p:sldId id="321" r:id="rId24"/>
    <p:sldId id="287" r:id="rId25"/>
    <p:sldId id="322" r:id="rId26"/>
    <p:sldId id="324" r:id="rId27"/>
    <p:sldId id="325" r:id="rId28"/>
    <p:sldId id="326" r:id="rId29"/>
    <p:sldId id="327" r:id="rId30"/>
    <p:sldId id="328" r:id="rId31"/>
    <p:sldId id="332" r:id="rId32"/>
    <p:sldId id="334"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4" autoAdjust="0"/>
    <p:restoredTop sz="94660"/>
  </p:normalViewPr>
  <p:slideViewPr>
    <p:cSldViewPr snapToGrid="0">
      <p:cViewPr varScale="1">
        <p:scale>
          <a:sx n="74" d="100"/>
          <a:sy n="74" d="100"/>
        </p:scale>
        <p:origin x="54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12FDB1-5741-43CB-9882-906A1C23940D}" type="doc">
      <dgm:prSet loTypeId="urn:microsoft.com/office/officeart/2005/8/layout/hList1" loCatId="list" qsTypeId="urn:microsoft.com/office/officeart/2005/8/quickstyle/3d2" qsCatId="3D" csTypeId="urn:microsoft.com/office/officeart/2005/8/colors/colorful1" csCatId="colorful" phldr="1"/>
      <dgm:spPr/>
      <dgm:t>
        <a:bodyPr/>
        <a:lstStyle/>
        <a:p>
          <a:endParaRPr lang="es-MX"/>
        </a:p>
      </dgm:t>
    </dgm:pt>
    <dgm:pt modelId="{E3CCC50A-1A88-4CD9-A1B3-120C3006AE65}">
      <dgm:prSet phldrT="[Texto]"/>
      <dgm:spPr/>
      <dgm:t>
        <a:bodyPr/>
        <a:lstStyle/>
        <a:p>
          <a:r>
            <a:rPr lang="es-MX" dirty="0" smtClean="0">
              <a:latin typeface="Franklin Gothic Book" panose="020B0503020102020204" pitchFamily="34" charset="0"/>
            </a:rPr>
            <a:t>Balance General de Situación o Posición Financiera.</a:t>
          </a:r>
          <a:endParaRPr lang="es-MX" dirty="0">
            <a:latin typeface="Franklin Gothic Book" panose="020B0503020102020204" pitchFamily="34" charset="0"/>
          </a:endParaRPr>
        </a:p>
      </dgm:t>
    </dgm:pt>
    <dgm:pt modelId="{0465B614-517E-4C2B-83E3-0DB3AC977ADD}" type="parTrans" cxnId="{04C393DB-F881-4A9A-BCB5-73C111F6ABF5}">
      <dgm:prSet/>
      <dgm:spPr/>
      <dgm:t>
        <a:bodyPr/>
        <a:lstStyle/>
        <a:p>
          <a:endParaRPr lang="es-MX">
            <a:latin typeface="Franklin Gothic Book" panose="020B0503020102020204" pitchFamily="34" charset="0"/>
          </a:endParaRPr>
        </a:p>
      </dgm:t>
    </dgm:pt>
    <dgm:pt modelId="{A254D48D-FB81-4C1C-9A1C-7533A6C0CB3B}" type="sibTrans" cxnId="{04C393DB-F881-4A9A-BCB5-73C111F6ABF5}">
      <dgm:prSet/>
      <dgm:spPr/>
      <dgm:t>
        <a:bodyPr/>
        <a:lstStyle/>
        <a:p>
          <a:endParaRPr lang="es-MX">
            <a:latin typeface="Franklin Gothic Book" panose="020B0503020102020204" pitchFamily="34" charset="0"/>
          </a:endParaRPr>
        </a:p>
      </dgm:t>
    </dgm:pt>
    <dgm:pt modelId="{CFAC2086-B011-4D0F-8A96-5A63338E8E49}">
      <dgm:prSet phldrT="[Texto]"/>
      <dgm:spPr/>
      <dgm:t>
        <a:bodyPr/>
        <a:lstStyle/>
        <a:p>
          <a:pPr algn="just"/>
          <a:r>
            <a:rPr lang="es-ES" dirty="0" smtClean="0">
              <a:effectLst/>
              <a:latin typeface="Franklin Gothic Book" panose="020B0503020102020204" pitchFamily="34" charset="0"/>
              <a:ea typeface="Calibri" panose="020F0502020204030204" pitchFamily="34" charset="0"/>
              <a:cs typeface="Times New Roman" panose="02020603050405020304" pitchFamily="18" charset="0"/>
            </a:rPr>
            <a:t>Muestra información relativa a un punto en el tiempo sobre los recursos y obligaciones financieros de la entidad.</a:t>
          </a:r>
          <a:endParaRPr lang="es-MX" dirty="0">
            <a:latin typeface="Franklin Gothic Book" panose="020B0503020102020204" pitchFamily="34" charset="0"/>
          </a:endParaRPr>
        </a:p>
      </dgm:t>
    </dgm:pt>
    <dgm:pt modelId="{8DAC3D92-EC5C-426C-B0B3-52E639AF6A99}" type="parTrans" cxnId="{432D073F-EBAF-411C-8B5E-F11CA7E0F8DC}">
      <dgm:prSet/>
      <dgm:spPr/>
      <dgm:t>
        <a:bodyPr/>
        <a:lstStyle/>
        <a:p>
          <a:endParaRPr lang="es-MX">
            <a:latin typeface="Franklin Gothic Book" panose="020B0503020102020204" pitchFamily="34" charset="0"/>
          </a:endParaRPr>
        </a:p>
      </dgm:t>
    </dgm:pt>
    <dgm:pt modelId="{67ABD3A8-9C1A-4F09-AA25-EA90C32E9D08}" type="sibTrans" cxnId="{432D073F-EBAF-411C-8B5E-F11CA7E0F8DC}">
      <dgm:prSet/>
      <dgm:spPr/>
      <dgm:t>
        <a:bodyPr/>
        <a:lstStyle/>
        <a:p>
          <a:endParaRPr lang="es-MX">
            <a:latin typeface="Franklin Gothic Book" panose="020B0503020102020204" pitchFamily="34" charset="0"/>
          </a:endParaRPr>
        </a:p>
      </dgm:t>
    </dgm:pt>
    <dgm:pt modelId="{CF2394D9-4E04-4CD7-B530-22CA74E92E63}">
      <dgm:prSet phldrT="[Texto]"/>
      <dgm:spPr/>
      <dgm:t>
        <a:bodyPr/>
        <a:lstStyle/>
        <a:p>
          <a:r>
            <a:rPr lang="es-MX" dirty="0" smtClean="0">
              <a:latin typeface="Franklin Gothic Book" panose="020B0503020102020204" pitchFamily="34" charset="0"/>
            </a:rPr>
            <a:t>Estado de Resultados.</a:t>
          </a:r>
          <a:endParaRPr lang="es-MX" dirty="0">
            <a:latin typeface="Franklin Gothic Book" panose="020B0503020102020204" pitchFamily="34" charset="0"/>
          </a:endParaRPr>
        </a:p>
      </dgm:t>
    </dgm:pt>
    <dgm:pt modelId="{3A167C04-798C-45D3-8356-7CDD26FA5DD0}" type="parTrans" cxnId="{D77C0FAB-7703-40DB-ABFD-8C1C78149946}">
      <dgm:prSet/>
      <dgm:spPr/>
      <dgm:t>
        <a:bodyPr/>
        <a:lstStyle/>
        <a:p>
          <a:endParaRPr lang="es-MX">
            <a:latin typeface="Franklin Gothic Book" panose="020B0503020102020204" pitchFamily="34" charset="0"/>
          </a:endParaRPr>
        </a:p>
      </dgm:t>
    </dgm:pt>
    <dgm:pt modelId="{F11704BC-2ABA-4806-826E-9B3978FBD3C7}" type="sibTrans" cxnId="{D77C0FAB-7703-40DB-ABFD-8C1C78149946}">
      <dgm:prSet/>
      <dgm:spPr/>
      <dgm:t>
        <a:bodyPr/>
        <a:lstStyle/>
        <a:p>
          <a:endParaRPr lang="es-MX">
            <a:latin typeface="Franklin Gothic Book" panose="020B0503020102020204" pitchFamily="34" charset="0"/>
          </a:endParaRPr>
        </a:p>
      </dgm:t>
    </dgm:pt>
    <dgm:pt modelId="{F37B4FDB-A4BF-4E50-BC33-096892F8EF41}">
      <dgm:prSet phldrT="[Texto]"/>
      <dgm:spPr/>
      <dgm:t>
        <a:bodyPr/>
        <a:lstStyle/>
        <a:p>
          <a:r>
            <a:rPr lang="es-ES" smtClean="0">
              <a:effectLst/>
              <a:latin typeface="Franklin Gothic Book" panose="020B0503020102020204" pitchFamily="34" charset="0"/>
              <a:ea typeface="Calibri" panose="020F0502020204030204" pitchFamily="34" charset="0"/>
              <a:cs typeface="Times New Roman" panose="02020603050405020304" pitchFamily="18" charset="0"/>
            </a:rPr>
            <a:t>Muestra información relativa al resultado de sus operaciones en un periodo.</a:t>
          </a:r>
          <a:endParaRPr lang="es-MX" dirty="0">
            <a:latin typeface="Franklin Gothic Book" panose="020B0503020102020204" pitchFamily="34" charset="0"/>
          </a:endParaRPr>
        </a:p>
      </dgm:t>
    </dgm:pt>
    <dgm:pt modelId="{1D1DFB0C-7734-4D77-8DC5-339CBA9D6770}" type="parTrans" cxnId="{5BBD02CE-E562-44CA-83DD-63F051A9C276}">
      <dgm:prSet/>
      <dgm:spPr/>
      <dgm:t>
        <a:bodyPr/>
        <a:lstStyle/>
        <a:p>
          <a:endParaRPr lang="es-MX">
            <a:latin typeface="Franklin Gothic Book" panose="020B0503020102020204" pitchFamily="34" charset="0"/>
          </a:endParaRPr>
        </a:p>
      </dgm:t>
    </dgm:pt>
    <dgm:pt modelId="{78E66452-9D9A-485E-B736-EC6A57FEE974}" type="sibTrans" cxnId="{5BBD02CE-E562-44CA-83DD-63F051A9C276}">
      <dgm:prSet/>
      <dgm:spPr/>
      <dgm:t>
        <a:bodyPr/>
        <a:lstStyle/>
        <a:p>
          <a:endParaRPr lang="es-MX">
            <a:latin typeface="Franklin Gothic Book" panose="020B0503020102020204" pitchFamily="34" charset="0"/>
          </a:endParaRPr>
        </a:p>
      </dgm:t>
    </dgm:pt>
    <dgm:pt modelId="{C4E7A63B-B2E2-4B91-A850-A3E766EF8456}">
      <dgm:prSet phldrT="[Texto]"/>
      <dgm:spPr/>
      <dgm:t>
        <a:bodyPr/>
        <a:lstStyle/>
        <a:p>
          <a:r>
            <a:rPr lang="es-MX" dirty="0" smtClean="0">
              <a:latin typeface="Franklin Gothic Book" panose="020B0503020102020204" pitchFamily="34" charset="0"/>
            </a:rPr>
            <a:t>Estado de variaciones en el capital contable.</a:t>
          </a:r>
          <a:endParaRPr lang="es-MX" dirty="0">
            <a:latin typeface="Franklin Gothic Book" panose="020B0503020102020204" pitchFamily="34" charset="0"/>
          </a:endParaRPr>
        </a:p>
      </dgm:t>
    </dgm:pt>
    <dgm:pt modelId="{EB56DA5C-54EB-4C5B-894D-609C0328FD06}" type="parTrans" cxnId="{676DA75F-E6F3-4470-9CA4-CE0A496453AF}">
      <dgm:prSet/>
      <dgm:spPr/>
      <dgm:t>
        <a:bodyPr/>
        <a:lstStyle/>
        <a:p>
          <a:endParaRPr lang="es-MX">
            <a:latin typeface="Franklin Gothic Book" panose="020B0503020102020204" pitchFamily="34" charset="0"/>
          </a:endParaRPr>
        </a:p>
      </dgm:t>
    </dgm:pt>
    <dgm:pt modelId="{C8AF19F7-6FC3-462D-86F8-7AE41A204468}" type="sibTrans" cxnId="{676DA75F-E6F3-4470-9CA4-CE0A496453AF}">
      <dgm:prSet/>
      <dgm:spPr/>
      <dgm:t>
        <a:bodyPr/>
        <a:lstStyle/>
        <a:p>
          <a:endParaRPr lang="es-MX">
            <a:latin typeface="Franklin Gothic Book" panose="020B0503020102020204" pitchFamily="34" charset="0"/>
          </a:endParaRPr>
        </a:p>
      </dgm:t>
    </dgm:pt>
    <dgm:pt modelId="{8B62AAC9-5F65-4F9F-923D-E6717CC2ABB6}">
      <dgm:prSet phldrT="[Texto]"/>
      <dgm:spPr/>
      <dgm:t>
        <a:bodyPr/>
        <a:lstStyle/>
        <a:p>
          <a:r>
            <a:rPr lang="es-ES" smtClean="0">
              <a:effectLst/>
              <a:latin typeface="Franklin Gothic Book" panose="020B0503020102020204" pitchFamily="34" charset="0"/>
              <a:ea typeface="Calibri" panose="020F0502020204030204" pitchFamily="34" charset="0"/>
              <a:cs typeface="Times New Roman" panose="02020603050405020304" pitchFamily="18" charset="0"/>
            </a:rPr>
            <a:t>Muestra los cambios en la inversión de los accionistas o dueños durante el periodo.</a:t>
          </a:r>
          <a:endParaRPr lang="es-MX" dirty="0">
            <a:latin typeface="Franklin Gothic Book" panose="020B0503020102020204" pitchFamily="34" charset="0"/>
          </a:endParaRPr>
        </a:p>
      </dgm:t>
    </dgm:pt>
    <dgm:pt modelId="{D994BBE8-15A1-4C14-B802-C51BDE9F5BB7}" type="parTrans" cxnId="{FA05025A-9121-445D-AAF3-8B6DA8F69929}">
      <dgm:prSet/>
      <dgm:spPr/>
      <dgm:t>
        <a:bodyPr/>
        <a:lstStyle/>
        <a:p>
          <a:endParaRPr lang="es-MX">
            <a:latin typeface="Franklin Gothic Book" panose="020B0503020102020204" pitchFamily="34" charset="0"/>
          </a:endParaRPr>
        </a:p>
      </dgm:t>
    </dgm:pt>
    <dgm:pt modelId="{B02CE6B1-FF81-46FB-928B-6DE2334C058D}" type="sibTrans" cxnId="{FA05025A-9121-445D-AAF3-8B6DA8F69929}">
      <dgm:prSet/>
      <dgm:spPr/>
      <dgm:t>
        <a:bodyPr/>
        <a:lstStyle/>
        <a:p>
          <a:endParaRPr lang="es-MX">
            <a:latin typeface="Franklin Gothic Book" panose="020B0503020102020204" pitchFamily="34" charset="0"/>
          </a:endParaRPr>
        </a:p>
      </dgm:t>
    </dgm:pt>
    <dgm:pt modelId="{662D530F-671D-4450-8F83-2152A99F73FA}">
      <dgm:prSet/>
      <dgm:spPr/>
      <dgm:t>
        <a:bodyPr/>
        <a:lstStyle/>
        <a:p>
          <a:r>
            <a:rPr lang="es-MX" dirty="0" smtClean="0">
              <a:latin typeface="Franklin Gothic Book" panose="020B0503020102020204" pitchFamily="34" charset="0"/>
            </a:rPr>
            <a:t>Estado de Flujo de Efectivo</a:t>
          </a:r>
          <a:endParaRPr lang="es-MX" dirty="0">
            <a:latin typeface="Franklin Gothic Book" panose="020B0503020102020204" pitchFamily="34" charset="0"/>
          </a:endParaRPr>
        </a:p>
      </dgm:t>
    </dgm:pt>
    <dgm:pt modelId="{CA8D17D8-A882-41D8-94A3-67B0C26857FE}" type="parTrans" cxnId="{8625A64E-887A-4ADF-B1E3-368598886DFE}">
      <dgm:prSet/>
      <dgm:spPr/>
      <dgm:t>
        <a:bodyPr/>
        <a:lstStyle/>
        <a:p>
          <a:endParaRPr lang="es-MX">
            <a:latin typeface="Franklin Gothic Book" panose="020B0503020102020204" pitchFamily="34" charset="0"/>
          </a:endParaRPr>
        </a:p>
      </dgm:t>
    </dgm:pt>
    <dgm:pt modelId="{4C53E45C-01A9-41DB-8588-C49C117F8185}" type="sibTrans" cxnId="{8625A64E-887A-4ADF-B1E3-368598886DFE}">
      <dgm:prSet/>
      <dgm:spPr/>
      <dgm:t>
        <a:bodyPr/>
        <a:lstStyle/>
        <a:p>
          <a:endParaRPr lang="es-MX">
            <a:latin typeface="Franklin Gothic Book" panose="020B0503020102020204" pitchFamily="34" charset="0"/>
          </a:endParaRPr>
        </a:p>
      </dgm:t>
    </dgm:pt>
    <dgm:pt modelId="{C780A391-29C4-4A4C-9E34-CD466EBD81C6}">
      <dgm:prSet/>
      <dgm:spPr/>
      <dgm:t>
        <a:bodyPr/>
        <a:lstStyle/>
        <a:p>
          <a:pPr algn="just"/>
          <a:r>
            <a:rPr lang="es-ES" dirty="0" smtClean="0">
              <a:effectLst/>
              <a:latin typeface="Franklin Gothic Book" panose="020B0503020102020204" pitchFamily="34" charset="0"/>
              <a:ea typeface="Calibri" panose="020F0502020204030204" pitchFamily="34" charset="0"/>
              <a:cs typeface="Times New Roman" panose="02020603050405020304" pitchFamily="18" charset="0"/>
            </a:rPr>
            <a:t>Muestra información acerca de los cambios en los recursos y las fuentes de financiamiento de la entidad en el periodo, clasificados por actividades de operación, de inversión y de financiamiento.</a:t>
          </a:r>
          <a:endParaRPr lang="es-MX" dirty="0">
            <a:latin typeface="Franklin Gothic Book" panose="020B0503020102020204" pitchFamily="34" charset="0"/>
          </a:endParaRPr>
        </a:p>
      </dgm:t>
    </dgm:pt>
    <dgm:pt modelId="{E715DA0C-D8A8-4F84-A8AD-3F6A9C8C9F22}" type="parTrans" cxnId="{656D6DCE-025A-496D-AEC1-47AF5B71B55D}">
      <dgm:prSet/>
      <dgm:spPr/>
      <dgm:t>
        <a:bodyPr/>
        <a:lstStyle/>
        <a:p>
          <a:endParaRPr lang="es-MX">
            <a:latin typeface="Franklin Gothic Book" panose="020B0503020102020204" pitchFamily="34" charset="0"/>
          </a:endParaRPr>
        </a:p>
      </dgm:t>
    </dgm:pt>
    <dgm:pt modelId="{228C9836-22E2-45A0-AAF1-D2ADE0816660}" type="sibTrans" cxnId="{656D6DCE-025A-496D-AEC1-47AF5B71B55D}">
      <dgm:prSet/>
      <dgm:spPr/>
      <dgm:t>
        <a:bodyPr/>
        <a:lstStyle/>
        <a:p>
          <a:endParaRPr lang="es-MX">
            <a:latin typeface="Franklin Gothic Book" panose="020B0503020102020204" pitchFamily="34" charset="0"/>
          </a:endParaRPr>
        </a:p>
      </dgm:t>
    </dgm:pt>
    <dgm:pt modelId="{DF0761AA-274A-4B82-86FB-61E8D557F78C}" type="pres">
      <dgm:prSet presAssocID="{A712FDB1-5741-43CB-9882-906A1C23940D}" presName="Name0" presStyleCnt="0">
        <dgm:presLayoutVars>
          <dgm:dir/>
          <dgm:animLvl val="lvl"/>
          <dgm:resizeHandles val="exact"/>
        </dgm:presLayoutVars>
      </dgm:prSet>
      <dgm:spPr/>
      <dgm:t>
        <a:bodyPr/>
        <a:lstStyle/>
        <a:p>
          <a:endParaRPr lang="es-MX"/>
        </a:p>
      </dgm:t>
    </dgm:pt>
    <dgm:pt modelId="{7FE53AB3-BB04-4922-81D2-0564989BD273}" type="pres">
      <dgm:prSet presAssocID="{E3CCC50A-1A88-4CD9-A1B3-120C3006AE65}" presName="composite" presStyleCnt="0"/>
      <dgm:spPr/>
    </dgm:pt>
    <dgm:pt modelId="{51B6278A-E1B1-488C-BAC1-C173077C4B22}" type="pres">
      <dgm:prSet presAssocID="{E3CCC50A-1A88-4CD9-A1B3-120C3006AE65}" presName="parTx" presStyleLbl="alignNode1" presStyleIdx="0" presStyleCnt="4">
        <dgm:presLayoutVars>
          <dgm:chMax val="0"/>
          <dgm:chPref val="0"/>
          <dgm:bulletEnabled val="1"/>
        </dgm:presLayoutVars>
      </dgm:prSet>
      <dgm:spPr/>
      <dgm:t>
        <a:bodyPr/>
        <a:lstStyle/>
        <a:p>
          <a:endParaRPr lang="es-MX"/>
        </a:p>
      </dgm:t>
    </dgm:pt>
    <dgm:pt modelId="{C768FF2A-68F1-4884-84F5-684E7430FC01}" type="pres">
      <dgm:prSet presAssocID="{E3CCC50A-1A88-4CD9-A1B3-120C3006AE65}" presName="desTx" presStyleLbl="alignAccFollowNode1" presStyleIdx="0" presStyleCnt="4">
        <dgm:presLayoutVars>
          <dgm:bulletEnabled val="1"/>
        </dgm:presLayoutVars>
      </dgm:prSet>
      <dgm:spPr/>
      <dgm:t>
        <a:bodyPr/>
        <a:lstStyle/>
        <a:p>
          <a:endParaRPr lang="es-MX"/>
        </a:p>
      </dgm:t>
    </dgm:pt>
    <dgm:pt modelId="{C35F5EDA-1C35-4630-B02C-104F20093C98}" type="pres">
      <dgm:prSet presAssocID="{A254D48D-FB81-4C1C-9A1C-7533A6C0CB3B}" presName="space" presStyleCnt="0"/>
      <dgm:spPr/>
    </dgm:pt>
    <dgm:pt modelId="{981B784A-A851-4EC5-B26E-C3EA24DE5B4B}" type="pres">
      <dgm:prSet presAssocID="{CF2394D9-4E04-4CD7-B530-22CA74E92E63}" presName="composite" presStyleCnt="0"/>
      <dgm:spPr/>
    </dgm:pt>
    <dgm:pt modelId="{279B7825-427F-4AF1-9CB7-107FD80C0A38}" type="pres">
      <dgm:prSet presAssocID="{CF2394D9-4E04-4CD7-B530-22CA74E92E63}" presName="parTx" presStyleLbl="alignNode1" presStyleIdx="1" presStyleCnt="4">
        <dgm:presLayoutVars>
          <dgm:chMax val="0"/>
          <dgm:chPref val="0"/>
          <dgm:bulletEnabled val="1"/>
        </dgm:presLayoutVars>
      </dgm:prSet>
      <dgm:spPr/>
      <dgm:t>
        <a:bodyPr/>
        <a:lstStyle/>
        <a:p>
          <a:endParaRPr lang="es-MX"/>
        </a:p>
      </dgm:t>
    </dgm:pt>
    <dgm:pt modelId="{8F459184-E810-4CFF-A8CC-C7D64AE99B03}" type="pres">
      <dgm:prSet presAssocID="{CF2394D9-4E04-4CD7-B530-22CA74E92E63}" presName="desTx" presStyleLbl="alignAccFollowNode1" presStyleIdx="1" presStyleCnt="4">
        <dgm:presLayoutVars>
          <dgm:bulletEnabled val="1"/>
        </dgm:presLayoutVars>
      </dgm:prSet>
      <dgm:spPr/>
      <dgm:t>
        <a:bodyPr/>
        <a:lstStyle/>
        <a:p>
          <a:endParaRPr lang="es-MX"/>
        </a:p>
      </dgm:t>
    </dgm:pt>
    <dgm:pt modelId="{4D2DFAB3-1228-4035-942D-DBFAF0AD3398}" type="pres">
      <dgm:prSet presAssocID="{F11704BC-2ABA-4806-826E-9B3978FBD3C7}" presName="space" presStyleCnt="0"/>
      <dgm:spPr/>
    </dgm:pt>
    <dgm:pt modelId="{71560502-8E54-4E7F-B260-F33016E0314F}" type="pres">
      <dgm:prSet presAssocID="{C4E7A63B-B2E2-4B91-A850-A3E766EF8456}" presName="composite" presStyleCnt="0"/>
      <dgm:spPr/>
    </dgm:pt>
    <dgm:pt modelId="{E99EEDA6-03C0-42AA-9108-864D6B1A8BDF}" type="pres">
      <dgm:prSet presAssocID="{C4E7A63B-B2E2-4B91-A850-A3E766EF8456}" presName="parTx" presStyleLbl="alignNode1" presStyleIdx="2" presStyleCnt="4">
        <dgm:presLayoutVars>
          <dgm:chMax val="0"/>
          <dgm:chPref val="0"/>
          <dgm:bulletEnabled val="1"/>
        </dgm:presLayoutVars>
      </dgm:prSet>
      <dgm:spPr/>
      <dgm:t>
        <a:bodyPr/>
        <a:lstStyle/>
        <a:p>
          <a:endParaRPr lang="es-MX"/>
        </a:p>
      </dgm:t>
    </dgm:pt>
    <dgm:pt modelId="{BB485EE4-D201-4D47-9236-547BE331B10B}" type="pres">
      <dgm:prSet presAssocID="{C4E7A63B-B2E2-4B91-A850-A3E766EF8456}" presName="desTx" presStyleLbl="alignAccFollowNode1" presStyleIdx="2" presStyleCnt="4">
        <dgm:presLayoutVars>
          <dgm:bulletEnabled val="1"/>
        </dgm:presLayoutVars>
      </dgm:prSet>
      <dgm:spPr/>
      <dgm:t>
        <a:bodyPr/>
        <a:lstStyle/>
        <a:p>
          <a:endParaRPr lang="es-MX"/>
        </a:p>
      </dgm:t>
    </dgm:pt>
    <dgm:pt modelId="{04556EF2-E9C7-4A91-9FC4-9E97D4D658C8}" type="pres">
      <dgm:prSet presAssocID="{C8AF19F7-6FC3-462D-86F8-7AE41A204468}" presName="space" presStyleCnt="0"/>
      <dgm:spPr/>
    </dgm:pt>
    <dgm:pt modelId="{CBDC80E4-8F4F-4333-84C4-B8FA8CD0EB2C}" type="pres">
      <dgm:prSet presAssocID="{662D530F-671D-4450-8F83-2152A99F73FA}" presName="composite" presStyleCnt="0"/>
      <dgm:spPr/>
    </dgm:pt>
    <dgm:pt modelId="{63A2B427-3D97-4771-B852-48392835F65C}" type="pres">
      <dgm:prSet presAssocID="{662D530F-671D-4450-8F83-2152A99F73FA}" presName="parTx" presStyleLbl="alignNode1" presStyleIdx="3" presStyleCnt="4">
        <dgm:presLayoutVars>
          <dgm:chMax val="0"/>
          <dgm:chPref val="0"/>
          <dgm:bulletEnabled val="1"/>
        </dgm:presLayoutVars>
      </dgm:prSet>
      <dgm:spPr/>
      <dgm:t>
        <a:bodyPr/>
        <a:lstStyle/>
        <a:p>
          <a:endParaRPr lang="es-MX"/>
        </a:p>
      </dgm:t>
    </dgm:pt>
    <dgm:pt modelId="{88F2CA3F-4E8B-4BC9-B77A-E72F2E771217}" type="pres">
      <dgm:prSet presAssocID="{662D530F-671D-4450-8F83-2152A99F73FA}" presName="desTx" presStyleLbl="alignAccFollowNode1" presStyleIdx="3" presStyleCnt="4">
        <dgm:presLayoutVars>
          <dgm:bulletEnabled val="1"/>
        </dgm:presLayoutVars>
      </dgm:prSet>
      <dgm:spPr/>
      <dgm:t>
        <a:bodyPr/>
        <a:lstStyle/>
        <a:p>
          <a:endParaRPr lang="es-MX"/>
        </a:p>
      </dgm:t>
    </dgm:pt>
  </dgm:ptLst>
  <dgm:cxnLst>
    <dgm:cxn modelId="{656D6DCE-025A-496D-AEC1-47AF5B71B55D}" srcId="{662D530F-671D-4450-8F83-2152A99F73FA}" destId="{C780A391-29C4-4A4C-9E34-CD466EBD81C6}" srcOrd="0" destOrd="0" parTransId="{E715DA0C-D8A8-4F84-A8AD-3F6A9C8C9F22}" sibTransId="{228C9836-22E2-45A0-AAF1-D2ADE0816660}"/>
    <dgm:cxn modelId="{5F42F254-0BB7-466B-87EA-13E3BFCE939B}" type="presOf" srcId="{F37B4FDB-A4BF-4E50-BC33-096892F8EF41}" destId="{8F459184-E810-4CFF-A8CC-C7D64AE99B03}" srcOrd="0" destOrd="0" presId="urn:microsoft.com/office/officeart/2005/8/layout/hList1"/>
    <dgm:cxn modelId="{F6E3E7F0-3BB5-4F32-B17A-305107EE01A6}" type="presOf" srcId="{C780A391-29C4-4A4C-9E34-CD466EBD81C6}" destId="{88F2CA3F-4E8B-4BC9-B77A-E72F2E771217}" srcOrd="0" destOrd="0" presId="urn:microsoft.com/office/officeart/2005/8/layout/hList1"/>
    <dgm:cxn modelId="{CFF8B282-6DF9-4A69-B9A9-AEAC08DA09BC}" type="presOf" srcId="{CF2394D9-4E04-4CD7-B530-22CA74E92E63}" destId="{279B7825-427F-4AF1-9CB7-107FD80C0A38}" srcOrd="0" destOrd="0" presId="urn:microsoft.com/office/officeart/2005/8/layout/hList1"/>
    <dgm:cxn modelId="{5BBD02CE-E562-44CA-83DD-63F051A9C276}" srcId="{CF2394D9-4E04-4CD7-B530-22CA74E92E63}" destId="{F37B4FDB-A4BF-4E50-BC33-096892F8EF41}" srcOrd="0" destOrd="0" parTransId="{1D1DFB0C-7734-4D77-8DC5-339CBA9D6770}" sibTransId="{78E66452-9D9A-485E-B736-EC6A57FEE974}"/>
    <dgm:cxn modelId="{676DA75F-E6F3-4470-9CA4-CE0A496453AF}" srcId="{A712FDB1-5741-43CB-9882-906A1C23940D}" destId="{C4E7A63B-B2E2-4B91-A850-A3E766EF8456}" srcOrd="2" destOrd="0" parTransId="{EB56DA5C-54EB-4C5B-894D-609C0328FD06}" sibTransId="{C8AF19F7-6FC3-462D-86F8-7AE41A204468}"/>
    <dgm:cxn modelId="{00637016-6673-4BF6-BCB2-09072DED4F6B}" type="presOf" srcId="{8B62AAC9-5F65-4F9F-923D-E6717CC2ABB6}" destId="{BB485EE4-D201-4D47-9236-547BE331B10B}" srcOrd="0" destOrd="0" presId="urn:microsoft.com/office/officeart/2005/8/layout/hList1"/>
    <dgm:cxn modelId="{8625A64E-887A-4ADF-B1E3-368598886DFE}" srcId="{A712FDB1-5741-43CB-9882-906A1C23940D}" destId="{662D530F-671D-4450-8F83-2152A99F73FA}" srcOrd="3" destOrd="0" parTransId="{CA8D17D8-A882-41D8-94A3-67B0C26857FE}" sibTransId="{4C53E45C-01A9-41DB-8588-C49C117F8185}"/>
    <dgm:cxn modelId="{04C393DB-F881-4A9A-BCB5-73C111F6ABF5}" srcId="{A712FDB1-5741-43CB-9882-906A1C23940D}" destId="{E3CCC50A-1A88-4CD9-A1B3-120C3006AE65}" srcOrd="0" destOrd="0" parTransId="{0465B614-517E-4C2B-83E3-0DB3AC977ADD}" sibTransId="{A254D48D-FB81-4C1C-9A1C-7533A6C0CB3B}"/>
    <dgm:cxn modelId="{F36C052D-CD15-4382-A1C5-46F69A3B0D06}" type="presOf" srcId="{E3CCC50A-1A88-4CD9-A1B3-120C3006AE65}" destId="{51B6278A-E1B1-488C-BAC1-C173077C4B22}" srcOrd="0" destOrd="0" presId="urn:microsoft.com/office/officeart/2005/8/layout/hList1"/>
    <dgm:cxn modelId="{CC2EB0EF-1C60-412F-82B1-2BCCF9B1DFE3}" type="presOf" srcId="{CFAC2086-B011-4D0F-8A96-5A63338E8E49}" destId="{C768FF2A-68F1-4884-84F5-684E7430FC01}" srcOrd="0" destOrd="0" presId="urn:microsoft.com/office/officeart/2005/8/layout/hList1"/>
    <dgm:cxn modelId="{22C317D6-AE6F-4613-A01C-9E11918B47F9}" type="presOf" srcId="{A712FDB1-5741-43CB-9882-906A1C23940D}" destId="{DF0761AA-274A-4B82-86FB-61E8D557F78C}" srcOrd="0" destOrd="0" presId="urn:microsoft.com/office/officeart/2005/8/layout/hList1"/>
    <dgm:cxn modelId="{76B67D9B-46FC-4019-B8A8-9BF1AD1FF590}" type="presOf" srcId="{C4E7A63B-B2E2-4B91-A850-A3E766EF8456}" destId="{E99EEDA6-03C0-42AA-9108-864D6B1A8BDF}" srcOrd="0" destOrd="0" presId="urn:microsoft.com/office/officeart/2005/8/layout/hList1"/>
    <dgm:cxn modelId="{D77C0FAB-7703-40DB-ABFD-8C1C78149946}" srcId="{A712FDB1-5741-43CB-9882-906A1C23940D}" destId="{CF2394D9-4E04-4CD7-B530-22CA74E92E63}" srcOrd="1" destOrd="0" parTransId="{3A167C04-798C-45D3-8356-7CDD26FA5DD0}" sibTransId="{F11704BC-2ABA-4806-826E-9B3978FBD3C7}"/>
    <dgm:cxn modelId="{2AD4AAFB-6090-4088-9B80-D4E87684BE80}" type="presOf" srcId="{662D530F-671D-4450-8F83-2152A99F73FA}" destId="{63A2B427-3D97-4771-B852-48392835F65C}" srcOrd="0" destOrd="0" presId="urn:microsoft.com/office/officeart/2005/8/layout/hList1"/>
    <dgm:cxn modelId="{432D073F-EBAF-411C-8B5E-F11CA7E0F8DC}" srcId="{E3CCC50A-1A88-4CD9-A1B3-120C3006AE65}" destId="{CFAC2086-B011-4D0F-8A96-5A63338E8E49}" srcOrd="0" destOrd="0" parTransId="{8DAC3D92-EC5C-426C-B0B3-52E639AF6A99}" sibTransId="{67ABD3A8-9C1A-4F09-AA25-EA90C32E9D08}"/>
    <dgm:cxn modelId="{FA05025A-9121-445D-AAF3-8B6DA8F69929}" srcId="{C4E7A63B-B2E2-4B91-A850-A3E766EF8456}" destId="{8B62AAC9-5F65-4F9F-923D-E6717CC2ABB6}" srcOrd="0" destOrd="0" parTransId="{D994BBE8-15A1-4C14-B802-C51BDE9F5BB7}" sibTransId="{B02CE6B1-FF81-46FB-928B-6DE2334C058D}"/>
    <dgm:cxn modelId="{DE1B8983-E15D-4571-B109-23C7805B9207}" type="presParOf" srcId="{DF0761AA-274A-4B82-86FB-61E8D557F78C}" destId="{7FE53AB3-BB04-4922-81D2-0564989BD273}" srcOrd="0" destOrd="0" presId="urn:microsoft.com/office/officeart/2005/8/layout/hList1"/>
    <dgm:cxn modelId="{7178211E-C61F-4632-AEE9-066D70D56053}" type="presParOf" srcId="{7FE53AB3-BB04-4922-81D2-0564989BD273}" destId="{51B6278A-E1B1-488C-BAC1-C173077C4B22}" srcOrd="0" destOrd="0" presId="urn:microsoft.com/office/officeart/2005/8/layout/hList1"/>
    <dgm:cxn modelId="{85EBEACB-4109-4B49-941E-DC566D99E5C0}" type="presParOf" srcId="{7FE53AB3-BB04-4922-81D2-0564989BD273}" destId="{C768FF2A-68F1-4884-84F5-684E7430FC01}" srcOrd="1" destOrd="0" presId="urn:microsoft.com/office/officeart/2005/8/layout/hList1"/>
    <dgm:cxn modelId="{6C79F8EF-07D0-4D4B-AC7D-C87C72FF5ECA}" type="presParOf" srcId="{DF0761AA-274A-4B82-86FB-61E8D557F78C}" destId="{C35F5EDA-1C35-4630-B02C-104F20093C98}" srcOrd="1" destOrd="0" presId="urn:microsoft.com/office/officeart/2005/8/layout/hList1"/>
    <dgm:cxn modelId="{2D3D83F8-5641-4B33-BEB6-D7DF508863AD}" type="presParOf" srcId="{DF0761AA-274A-4B82-86FB-61E8D557F78C}" destId="{981B784A-A851-4EC5-B26E-C3EA24DE5B4B}" srcOrd="2" destOrd="0" presId="urn:microsoft.com/office/officeart/2005/8/layout/hList1"/>
    <dgm:cxn modelId="{ACBE35CE-9211-4D90-8BF0-15185E0FD8D4}" type="presParOf" srcId="{981B784A-A851-4EC5-B26E-C3EA24DE5B4B}" destId="{279B7825-427F-4AF1-9CB7-107FD80C0A38}" srcOrd="0" destOrd="0" presId="urn:microsoft.com/office/officeart/2005/8/layout/hList1"/>
    <dgm:cxn modelId="{135638F0-98B0-4CCE-8DCC-F5B50031D0C2}" type="presParOf" srcId="{981B784A-A851-4EC5-B26E-C3EA24DE5B4B}" destId="{8F459184-E810-4CFF-A8CC-C7D64AE99B03}" srcOrd="1" destOrd="0" presId="urn:microsoft.com/office/officeart/2005/8/layout/hList1"/>
    <dgm:cxn modelId="{0F693C3F-884C-4F23-822C-3980261EBCAE}" type="presParOf" srcId="{DF0761AA-274A-4B82-86FB-61E8D557F78C}" destId="{4D2DFAB3-1228-4035-942D-DBFAF0AD3398}" srcOrd="3" destOrd="0" presId="urn:microsoft.com/office/officeart/2005/8/layout/hList1"/>
    <dgm:cxn modelId="{DA142ABE-0C67-458A-8478-E439577F6152}" type="presParOf" srcId="{DF0761AA-274A-4B82-86FB-61E8D557F78C}" destId="{71560502-8E54-4E7F-B260-F33016E0314F}" srcOrd="4" destOrd="0" presId="urn:microsoft.com/office/officeart/2005/8/layout/hList1"/>
    <dgm:cxn modelId="{A8A6C681-AE2E-4F70-A246-B1882AEF55D8}" type="presParOf" srcId="{71560502-8E54-4E7F-B260-F33016E0314F}" destId="{E99EEDA6-03C0-42AA-9108-864D6B1A8BDF}" srcOrd="0" destOrd="0" presId="urn:microsoft.com/office/officeart/2005/8/layout/hList1"/>
    <dgm:cxn modelId="{70BD10AA-0BEC-4E2C-AF17-A08E4AF01C8E}" type="presParOf" srcId="{71560502-8E54-4E7F-B260-F33016E0314F}" destId="{BB485EE4-D201-4D47-9236-547BE331B10B}" srcOrd="1" destOrd="0" presId="urn:microsoft.com/office/officeart/2005/8/layout/hList1"/>
    <dgm:cxn modelId="{D9B49528-15E2-4939-948D-9180D29B95FA}" type="presParOf" srcId="{DF0761AA-274A-4B82-86FB-61E8D557F78C}" destId="{04556EF2-E9C7-4A91-9FC4-9E97D4D658C8}" srcOrd="5" destOrd="0" presId="urn:microsoft.com/office/officeart/2005/8/layout/hList1"/>
    <dgm:cxn modelId="{8E6C4271-3C28-44AF-9192-AB411A3E0CDA}" type="presParOf" srcId="{DF0761AA-274A-4B82-86FB-61E8D557F78C}" destId="{CBDC80E4-8F4F-4333-84C4-B8FA8CD0EB2C}" srcOrd="6" destOrd="0" presId="urn:microsoft.com/office/officeart/2005/8/layout/hList1"/>
    <dgm:cxn modelId="{676508C3-D6B9-466D-8737-A86B8A78A3B8}" type="presParOf" srcId="{CBDC80E4-8F4F-4333-84C4-B8FA8CD0EB2C}" destId="{63A2B427-3D97-4771-B852-48392835F65C}" srcOrd="0" destOrd="0" presId="urn:microsoft.com/office/officeart/2005/8/layout/hList1"/>
    <dgm:cxn modelId="{2B4D6205-6423-4A79-86D6-BAFCAF7E3F7E}" type="presParOf" srcId="{CBDC80E4-8F4F-4333-84C4-B8FA8CD0EB2C}" destId="{88F2CA3F-4E8B-4BC9-B77A-E72F2E77121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094AFE-A417-4E60-90E4-48F8D41E5668}" type="doc">
      <dgm:prSet loTypeId="urn:microsoft.com/office/officeart/2005/8/layout/process1" loCatId="process" qsTypeId="urn:microsoft.com/office/officeart/2005/8/quickstyle/3d2" qsCatId="3D" csTypeId="urn:microsoft.com/office/officeart/2005/8/colors/colorful1" csCatId="colorful" phldr="1"/>
      <dgm:spPr/>
    </dgm:pt>
    <dgm:pt modelId="{C001803C-D285-4C3A-8371-40FDEC915CB6}">
      <dgm:prSet phldrT="[Texto]"/>
      <dgm:spPr/>
      <dgm:t>
        <a:bodyPr/>
        <a:lstStyle/>
        <a:p>
          <a:r>
            <a:rPr lang="es-MX" dirty="0" smtClean="0">
              <a:latin typeface="Franklin Gothic Book" panose="020B0503020102020204" pitchFamily="34" charset="0"/>
            </a:rPr>
            <a:t>Activos</a:t>
          </a:r>
          <a:endParaRPr lang="es-MX" dirty="0">
            <a:latin typeface="Franklin Gothic Book" panose="020B0503020102020204" pitchFamily="34" charset="0"/>
          </a:endParaRPr>
        </a:p>
      </dgm:t>
    </dgm:pt>
    <dgm:pt modelId="{3D9765B1-5B63-4FCD-A5FF-D423459B253E}" type="parTrans" cxnId="{EBD6D19F-856E-49D5-AAEE-6BBAC6E4D7E3}">
      <dgm:prSet/>
      <dgm:spPr/>
      <dgm:t>
        <a:bodyPr/>
        <a:lstStyle/>
        <a:p>
          <a:endParaRPr lang="es-MX">
            <a:latin typeface="Franklin Gothic Book" panose="020B0503020102020204" pitchFamily="34" charset="0"/>
          </a:endParaRPr>
        </a:p>
      </dgm:t>
    </dgm:pt>
    <dgm:pt modelId="{AA204FA0-C81A-4814-A9C9-E7A476A97194}" type="sibTrans" cxnId="{EBD6D19F-856E-49D5-AAEE-6BBAC6E4D7E3}">
      <dgm:prSet/>
      <dgm:spPr/>
      <dgm:t>
        <a:bodyPr/>
        <a:lstStyle/>
        <a:p>
          <a:endParaRPr lang="es-MX">
            <a:latin typeface="Franklin Gothic Book" panose="020B0503020102020204" pitchFamily="34" charset="0"/>
          </a:endParaRPr>
        </a:p>
      </dgm:t>
    </dgm:pt>
    <dgm:pt modelId="{4302E561-A28C-40EA-915D-4C01D6E4DC38}">
      <dgm:prSet phldrT="[Texto]"/>
      <dgm:spPr/>
      <dgm:t>
        <a:bodyPr/>
        <a:lstStyle/>
        <a:p>
          <a:r>
            <a:rPr lang="es-MX" dirty="0" smtClean="0">
              <a:latin typeface="Franklin Gothic Book" panose="020B0503020102020204" pitchFamily="34" charset="0"/>
            </a:rPr>
            <a:t>Pasivos</a:t>
          </a:r>
          <a:endParaRPr lang="es-MX" dirty="0">
            <a:latin typeface="Franklin Gothic Book" panose="020B0503020102020204" pitchFamily="34" charset="0"/>
          </a:endParaRPr>
        </a:p>
      </dgm:t>
    </dgm:pt>
    <dgm:pt modelId="{87D28D75-7DC3-4EC3-B082-90AFFE0BB0C4}" type="parTrans" cxnId="{942387FA-9900-4087-98EC-58ACFADC0E79}">
      <dgm:prSet/>
      <dgm:spPr/>
      <dgm:t>
        <a:bodyPr/>
        <a:lstStyle/>
        <a:p>
          <a:endParaRPr lang="es-MX">
            <a:latin typeface="Franklin Gothic Book" panose="020B0503020102020204" pitchFamily="34" charset="0"/>
          </a:endParaRPr>
        </a:p>
      </dgm:t>
    </dgm:pt>
    <dgm:pt modelId="{4F8D7FC5-E4B4-4ED4-8E2B-4F2764CAEB7A}" type="sibTrans" cxnId="{942387FA-9900-4087-98EC-58ACFADC0E79}">
      <dgm:prSet/>
      <dgm:spPr/>
      <dgm:t>
        <a:bodyPr/>
        <a:lstStyle/>
        <a:p>
          <a:endParaRPr lang="es-MX">
            <a:latin typeface="Franklin Gothic Book" panose="020B0503020102020204" pitchFamily="34" charset="0"/>
          </a:endParaRPr>
        </a:p>
      </dgm:t>
    </dgm:pt>
    <dgm:pt modelId="{7E636251-CC13-4D4C-9702-5912B84BFBA8}">
      <dgm:prSet phldrT="[Texto]"/>
      <dgm:spPr/>
      <dgm:t>
        <a:bodyPr/>
        <a:lstStyle/>
        <a:p>
          <a:r>
            <a:rPr lang="es-MX" dirty="0" smtClean="0">
              <a:latin typeface="Franklin Gothic Book" panose="020B0503020102020204" pitchFamily="34" charset="0"/>
            </a:rPr>
            <a:t>Capital contable o patrimonio contable.</a:t>
          </a:r>
          <a:endParaRPr lang="es-MX" dirty="0">
            <a:latin typeface="Franklin Gothic Book" panose="020B0503020102020204" pitchFamily="34" charset="0"/>
          </a:endParaRPr>
        </a:p>
      </dgm:t>
    </dgm:pt>
    <dgm:pt modelId="{FD1D8784-16B3-401D-BE57-FECD7ED0A1AD}" type="parTrans" cxnId="{5BEA5895-D29E-4D06-B592-7B08122B25FB}">
      <dgm:prSet/>
      <dgm:spPr/>
      <dgm:t>
        <a:bodyPr/>
        <a:lstStyle/>
        <a:p>
          <a:endParaRPr lang="es-MX">
            <a:latin typeface="Franklin Gothic Book" panose="020B0503020102020204" pitchFamily="34" charset="0"/>
          </a:endParaRPr>
        </a:p>
      </dgm:t>
    </dgm:pt>
    <dgm:pt modelId="{94AFAC4F-5025-4174-A523-DEB106B8FBB1}" type="sibTrans" cxnId="{5BEA5895-D29E-4D06-B592-7B08122B25FB}">
      <dgm:prSet/>
      <dgm:spPr/>
      <dgm:t>
        <a:bodyPr/>
        <a:lstStyle/>
        <a:p>
          <a:endParaRPr lang="es-MX">
            <a:latin typeface="Franklin Gothic Book" panose="020B0503020102020204" pitchFamily="34" charset="0"/>
          </a:endParaRPr>
        </a:p>
      </dgm:t>
    </dgm:pt>
    <dgm:pt modelId="{55A7C8E6-44DC-40AA-82ED-6CB50EDD0628}" type="pres">
      <dgm:prSet presAssocID="{54094AFE-A417-4E60-90E4-48F8D41E5668}" presName="Name0" presStyleCnt="0">
        <dgm:presLayoutVars>
          <dgm:dir/>
          <dgm:resizeHandles val="exact"/>
        </dgm:presLayoutVars>
      </dgm:prSet>
      <dgm:spPr/>
    </dgm:pt>
    <dgm:pt modelId="{F73712CA-AA10-4009-8799-8EB6DAEEDAB6}" type="pres">
      <dgm:prSet presAssocID="{C001803C-D285-4C3A-8371-40FDEC915CB6}" presName="node" presStyleLbl="node1" presStyleIdx="0" presStyleCnt="3">
        <dgm:presLayoutVars>
          <dgm:bulletEnabled val="1"/>
        </dgm:presLayoutVars>
      </dgm:prSet>
      <dgm:spPr/>
      <dgm:t>
        <a:bodyPr/>
        <a:lstStyle/>
        <a:p>
          <a:endParaRPr lang="es-MX"/>
        </a:p>
      </dgm:t>
    </dgm:pt>
    <dgm:pt modelId="{53DF829A-09DA-4AC3-BE69-BDD670399B5B}" type="pres">
      <dgm:prSet presAssocID="{AA204FA0-C81A-4814-A9C9-E7A476A97194}" presName="sibTrans" presStyleLbl="sibTrans2D1" presStyleIdx="0" presStyleCnt="2"/>
      <dgm:spPr/>
      <dgm:t>
        <a:bodyPr/>
        <a:lstStyle/>
        <a:p>
          <a:endParaRPr lang="es-MX"/>
        </a:p>
      </dgm:t>
    </dgm:pt>
    <dgm:pt modelId="{2CEE845E-660F-4B8A-8DE5-B426F67CF5CE}" type="pres">
      <dgm:prSet presAssocID="{AA204FA0-C81A-4814-A9C9-E7A476A97194}" presName="connectorText" presStyleLbl="sibTrans2D1" presStyleIdx="0" presStyleCnt="2"/>
      <dgm:spPr/>
      <dgm:t>
        <a:bodyPr/>
        <a:lstStyle/>
        <a:p>
          <a:endParaRPr lang="es-MX"/>
        </a:p>
      </dgm:t>
    </dgm:pt>
    <dgm:pt modelId="{AFCFF02A-1C88-4E06-A1DA-D8C27F058863}" type="pres">
      <dgm:prSet presAssocID="{4302E561-A28C-40EA-915D-4C01D6E4DC38}" presName="node" presStyleLbl="node1" presStyleIdx="1" presStyleCnt="3">
        <dgm:presLayoutVars>
          <dgm:bulletEnabled val="1"/>
        </dgm:presLayoutVars>
      </dgm:prSet>
      <dgm:spPr/>
      <dgm:t>
        <a:bodyPr/>
        <a:lstStyle/>
        <a:p>
          <a:endParaRPr lang="es-MX"/>
        </a:p>
      </dgm:t>
    </dgm:pt>
    <dgm:pt modelId="{805D71B4-B97C-4BE7-A50C-26DEF7ECA0B3}" type="pres">
      <dgm:prSet presAssocID="{4F8D7FC5-E4B4-4ED4-8E2B-4F2764CAEB7A}" presName="sibTrans" presStyleLbl="sibTrans2D1" presStyleIdx="1" presStyleCnt="2"/>
      <dgm:spPr/>
      <dgm:t>
        <a:bodyPr/>
        <a:lstStyle/>
        <a:p>
          <a:endParaRPr lang="es-MX"/>
        </a:p>
      </dgm:t>
    </dgm:pt>
    <dgm:pt modelId="{4B798329-DD9F-42EA-B8B7-EFE3FA258F4D}" type="pres">
      <dgm:prSet presAssocID="{4F8D7FC5-E4B4-4ED4-8E2B-4F2764CAEB7A}" presName="connectorText" presStyleLbl="sibTrans2D1" presStyleIdx="1" presStyleCnt="2"/>
      <dgm:spPr/>
      <dgm:t>
        <a:bodyPr/>
        <a:lstStyle/>
        <a:p>
          <a:endParaRPr lang="es-MX"/>
        </a:p>
      </dgm:t>
    </dgm:pt>
    <dgm:pt modelId="{1F2B2630-AB0B-49B0-B476-EDCC20719A4F}" type="pres">
      <dgm:prSet presAssocID="{7E636251-CC13-4D4C-9702-5912B84BFBA8}" presName="node" presStyleLbl="node1" presStyleIdx="2" presStyleCnt="3">
        <dgm:presLayoutVars>
          <dgm:bulletEnabled val="1"/>
        </dgm:presLayoutVars>
      </dgm:prSet>
      <dgm:spPr/>
      <dgm:t>
        <a:bodyPr/>
        <a:lstStyle/>
        <a:p>
          <a:endParaRPr lang="es-MX"/>
        </a:p>
      </dgm:t>
    </dgm:pt>
  </dgm:ptLst>
  <dgm:cxnLst>
    <dgm:cxn modelId="{EBD6D19F-856E-49D5-AAEE-6BBAC6E4D7E3}" srcId="{54094AFE-A417-4E60-90E4-48F8D41E5668}" destId="{C001803C-D285-4C3A-8371-40FDEC915CB6}" srcOrd="0" destOrd="0" parTransId="{3D9765B1-5B63-4FCD-A5FF-D423459B253E}" sibTransId="{AA204FA0-C81A-4814-A9C9-E7A476A97194}"/>
    <dgm:cxn modelId="{5BEA5895-D29E-4D06-B592-7B08122B25FB}" srcId="{54094AFE-A417-4E60-90E4-48F8D41E5668}" destId="{7E636251-CC13-4D4C-9702-5912B84BFBA8}" srcOrd="2" destOrd="0" parTransId="{FD1D8784-16B3-401D-BE57-FECD7ED0A1AD}" sibTransId="{94AFAC4F-5025-4174-A523-DEB106B8FBB1}"/>
    <dgm:cxn modelId="{6B5F8744-256E-4C05-BDF6-51D2C09C49BE}" type="presOf" srcId="{7E636251-CC13-4D4C-9702-5912B84BFBA8}" destId="{1F2B2630-AB0B-49B0-B476-EDCC20719A4F}" srcOrd="0" destOrd="0" presId="urn:microsoft.com/office/officeart/2005/8/layout/process1"/>
    <dgm:cxn modelId="{942387FA-9900-4087-98EC-58ACFADC0E79}" srcId="{54094AFE-A417-4E60-90E4-48F8D41E5668}" destId="{4302E561-A28C-40EA-915D-4C01D6E4DC38}" srcOrd="1" destOrd="0" parTransId="{87D28D75-7DC3-4EC3-B082-90AFFE0BB0C4}" sibTransId="{4F8D7FC5-E4B4-4ED4-8E2B-4F2764CAEB7A}"/>
    <dgm:cxn modelId="{4EB7F9BB-7E10-4BA0-B717-BC606E825BD6}" type="presOf" srcId="{4F8D7FC5-E4B4-4ED4-8E2B-4F2764CAEB7A}" destId="{4B798329-DD9F-42EA-B8B7-EFE3FA258F4D}" srcOrd="1" destOrd="0" presId="urn:microsoft.com/office/officeart/2005/8/layout/process1"/>
    <dgm:cxn modelId="{958A428B-D639-499E-936D-809E0653801A}" type="presOf" srcId="{C001803C-D285-4C3A-8371-40FDEC915CB6}" destId="{F73712CA-AA10-4009-8799-8EB6DAEEDAB6}" srcOrd="0" destOrd="0" presId="urn:microsoft.com/office/officeart/2005/8/layout/process1"/>
    <dgm:cxn modelId="{3E9E8092-6D36-46C8-852F-469B3BACD9C3}" type="presOf" srcId="{4F8D7FC5-E4B4-4ED4-8E2B-4F2764CAEB7A}" destId="{805D71B4-B97C-4BE7-A50C-26DEF7ECA0B3}" srcOrd="0" destOrd="0" presId="urn:microsoft.com/office/officeart/2005/8/layout/process1"/>
    <dgm:cxn modelId="{54832854-AF13-4B76-885A-6789E216C173}" type="presOf" srcId="{AA204FA0-C81A-4814-A9C9-E7A476A97194}" destId="{2CEE845E-660F-4B8A-8DE5-B426F67CF5CE}" srcOrd="1" destOrd="0" presId="urn:microsoft.com/office/officeart/2005/8/layout/process1"/>
    <dgm:cxn modelId="{2FC885D9-0430-40E5-8828-BCC27173BFC3}" type="presOf" srcId="{4302E561-A28C-40EA-915D-4C01D6E4DC38}" destId="{AFCFF02A-1C88-4E06-A1DA-D8C27F058863}" srcOrd="0" destOrd="0" presId="urn:microsoft.com/office/officeart/2005/8/layout/process1"/>
    <dgm:cxn modelId="{D40C978D-94CA-4CD5-9AE3-A6594DEBF935}" type="presOf" srcId="{54094AFE-A417-4E60-90E4-48F8D41E5668}" destId="{55A7C8E6-44DC-40AA-82ED-6CB50EDD0628}" srcOrd="0" destOrd="0" presId="urn:microsoft.com/office/officeart/2005/8/layout/process1"/>
    <dgm:cxn modelId="{C52BB17A-FF84-42D6-8906-B1758F001B93}" type="presOf" srcId="{AA204FA0-C81A-4814-A9C9-E7A476A97194}" destId="{53DF829A-09DA-4AC3-BE69-BDD670399B5B}" srcOrd="0" destOrd="0" presId="urn:microsoft.com/office/officeart/2005/8/layout/process1"/>
    <dgm:cxn modelId="{85C94F61-D946-4081-BD24-265DE3DEE63F}" type="presParOf" srcId="{55A7C8E6-44DC-40AA-82ED-6CB50EDD0628}" destId="{F73712CA-AA10-4009-8799-8EB6DAEEDAB6}" srcOrd="0" destOrd="0" presId="urn:microsoft.com/office/officeart/2005/8/layout/process1"/>
    <dgm:cxn modelId="{2BB328BB-7E82-4A88-B08E-CF3B1104305C}" type="presParOf" srcId="{55A7C8E6-44DC-40AA-82ED-6CB50EDD0628}" destId="{53DF829A-09DA-4AC3-BE69-BDD670399B5B}" srcOrd="1" destOrd="0" presId="urn:microsoft.com/office/officeart/2005/8/layout/process1"/>
    <dgm:cxn modelId="{8B4D8143-7C4E-48D4-88B5-63C59FEC582C}" type="presParOf" srcId="{53DF829A-09DA-4AC3-BE69-BDD670399B5B}" destId="{2CEE845E-660F-4B8A-8DE5-B426F67CF5CE}" srcOrd="0" destOrd="0" presId="urn:microsoft.com/office/officeart/2005/8/layout/process1"/>
    <dgm:cxn modelId="{6B24E402-7667-4FD2-8263-C9CEA7565FD0}" type="presParOf" srcId="{55A7C8E6-44DC-40AA-82ED-6CB50EDD0628}" destId="{AFCFF02A-1C88-4E06-A1DA-D8C27F058863}" srcOrd="2" destOrd="0" presId="urn:microsoft.com/office/officeart/2005/8/layout/process1"/>
    <dgm:cxn modelId="{D7F5FE1E-F2D6-49E3-BAC3-171D3D9C638F}" type="presParOf" srcId="{55A7C8E6-44DC-40AA-82ED-6CB50EDD0628}" destId="{805D71B4-B97C-4BE7-A50C-26DEF7ECA0B3}" srcOrd="3" destOrd="0" presId="urn:microsoft.com/office/officeart/2005/8/layout/process1"/>
    <dgm:cxn modelId="{9CFDD2DE-E1ED-49E4-A4DA-36DF9CFD180B}" type="presParOf" srcId="{805D71B4-B97C-4BE7-A50C-26DEF7ECA0B3}" destId="{4B798329-DD9F-42EA-B8B7-EFE3FA258F4D}" srcOrd="0" destOrd="0" presId="urn:microsoft.com/office/officeart/2005/8/layout/process1"/>
    <dgm:cxn modelId="{0185E453-14E7-4608-84F8-C073DC100488}" type="presParOf" srcId="{55A7C8E6-44DC-40AA-82ED-6CB50EDD0628}" destId="{1F2B2630-AB0B-49B0-B476-EDCC20719A4F}"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9EFF991-33F7-4A52-99A1-172AB71E2899}" type="doc">
      <dgm:prSet loTypeId="urn:microsoft.com/office/officeart/2005/8/layout/equation1" loCatId="process" qsTypeId="urn:microsoft.com/office/officeart/2005/8/quickstyle/3d1" qsCatId="3D" csTypeId="urn:microsoft.com/office/officeart/2005/8/colors/colorful1" csCatId="colorful" phldr="1"/>
      <dgm:spPr/>
    </dgm:pt>
    <dgm:pt modelId="{8D7356DB-2A4F-4D86-801A-56CE1829C312}">
      <dgm:prSet phldrT="[Texto]"/>
      <dgm:spPr/>
      <dgm:t>
        <a:bodyPr/>
        <a:lstStyle/>
        <a:p>
          <a:r>
            <a:rPr lang="es-MX" dirty="0" smtClean="0"/>
            <a:t>Pasivo</a:t>
          </a:r>
          <a:endParaRPr lang="es-MX" dirty="0"/>
        </a:p>
      </dgm:t>
    </dgm:pt>
    <dgm:pt modelId="{A82CACD2-00AA-4AA4-9673-2DF1ADFFA957}" type="parTrans" cxnId="{F6B96404-4F31-46D6-8C86-F36A96D07E65}">
      <dgm:prSet/>
      <dgm:spPr/>
      <dgm:t>
        <a:bodyPr/>
        <a:lstStyle/>
        <a:p>
          <a:endParaRPr lang="es-MX"/>
        </a:p>
      </dgm:t>
    </dgm:pt>
    <dgm:pt modelId="{D8B6534E-F283-497D-829E-0A38F44A9F27}" type="sibTrans" cxnId="{F6B96404-4F31-46D6-8C86-F36A96D07E65}">
      <dgm:prSet/>
      <dgm:spPr/>
      <dgm:t>
        <a:bodyPr/>
        <a:lstStyle/>
        <a:p>
          <a:endParaRPr lang="es-MX"/>
        </a:p>
      </dgm:t>
    </dgm:pt>
    <dgm:pt modelId="{1AF4CEDF-D302-4CED-8740-F9795410C0C1}">
      <dgm:prSet phldrT="[Texto]"/>
      <dgm:spPr/>
      <dgm:t>
        <a:bodyPr/>
        <a:lstStyle/>
        <a:p>
          <a:r>
            <a:rPr lang="es-MX" dirty="0" smtClean="0"/>
            <a:t>Capital</a:t>
          </a:r>
          <a:endParaRPr lang="es-MX" dirty="0"/>
        </a:p>
      </dgm:t>
    </dgm:pt>
    <dgm:pt modelId="{C0D1BE11-4162-48DA-8F93-27AAB2FE9903}" type="parTrans" cxnId="{CF7500B5-163C-454A-8212-8C8339FFDD41}">
      <dgm:prSet/>
      <dgm:spPr/>
      <dgm:t>
        <a:bodyPr/>
        <a:lstStyle/>
        <a:p>
          <a:endParaRPr lang="es-MX"/>
        </a:p>
      </dgm:t>
    </dgm:pt>
    <dgm:pt modelId="{D865DAFC-10FB-43A4-9A59-3031A7889BCE}" type="sibTrans" cxnId="{CF7500B5-163C-454A-8212-8C8339FFDD41}">
      <dgm:prSet/>
      <dgm:spPr/>
      <dgm:t>
        <a:bodyPr/>
        <a:lstStyle/>
        <a:p>
          <a:endParaRPr lang="es-MX"/>
        </a:p>
      </dgm:t>
    </dgm:pt>
    <dgm:pt modelId="{C67457F7-EECE-4085-A329-D00BDFC63A8C}">
      <dgm:prSet phldrT="[Texto]"/>
      <dgm:spPr/>
      <dgm:t>
        <a:bodyPr/>
        <a:lstStyle/>
        <a:p>
          <a:r>
            <a:rPr lang="es-MX" dirty="0" smtClean="0"/>
            <a:t>Activo</a:t>
          </a:r>
          <a:endParaRPr lang="es-MX" dirty="0"/>
        </a:p>
      </dgm:t>
    </dgm:pt>
    <dgm:pt modelId="{939FFEC7-7653-4E53-A779-BB7962491158}" type="parTrans" cxnId="{1EEF5759-F83F-4995-B680-A9DC70A8D4AE}">
      <dgm:prSet/>
      <dgm:spPr/>
      <dgm:t>
        <a:bodyPr/>
        <a:lstStyle/>
        <a:p>
          <a:endParaRPr lang="es-MX"/>
        </a:p>
      </dgm:t>
    </dgm:pt>
    <dgm:pt modelId="{1A8ED006-6F5D-42C1-8C94-D7D7DDE431D3}" type="sibTrans" cxnId="{1EEF5759-F83F-4995-B680-A9DC70A8D4AE}">
      <dgm:prSet/>
      <dgm:spPr/>
      <dgm:t>
        <a:bodyPr/>
        <a:lstStyle/>
        <a:p>
          <a:endParaRPr lang="es-MX"/>
        </a:p>
      </dgm:t>
    </dgm:pt>
    <dgm:pt modelId="{59D1A916-E1B0-4365-A26B-13D945B7D1CB}" type="pres">
      <dgm:prSet presAssocID="{B9EFF991-33F7-4A52-99A1-172AB71E2899}" presName="linearFlow" presStyleCnt="0">
        <dgm:presLayoutVars>
          <dgm:dir/>
          <dgm:resizeHandles val="exact"/>
        </dgm:presLayoutVars>
      </dgm:prSet>
      <dgm:spPr/>
    </dgm:pt>
    <dgm:pt modelId="{1EAF15D7-FD1B-4652-88FF-1D8440B7E0E3}" type="pres">
      <dgm:prSet presAssocID="{8D7356DB-2A4F-4D86-801A-56CE1829C312}" presName="node" presStyleLbl="node1" presStyleIdx="0" presStyleCnt="3">
        <dgm:presLayoutVars>
          <dgm:bulletEnabled val="1"/>
        </dgm:presLayoutVars>
      </dgm:prSet>
      <dgm:spPr/>
      <dgm:t>
        <a:bodyPr/>
        <a:lstStyle/>
        <a:p>
          <a:endParaRPr lang="es-MX"/>
        </a:p>
      </dgm:t>
    </dgm:pt>
    <dgm:pt modelId="{0BBADEA8-5620-4A27-8C80-B8C48491FE59}" type="pres">
      <dgm:prSet presAssocID="{D8B6534E-F283-497D-829E-0A38F44A9F27}" presName="spacerL" presStyleCnt="0"/>
      <dgm:spPr/>
    </dgm:pt>
    <dgm:pt modelId="{9A612BAB-8CFE-4B0A-8D4A-DC18E17B3334}" type="pres">
      <dgm:prSet presAssocID="{D8B6534E-F283-497D-829E-0A38F44A9F27}" presName="sibTrans" presStyleLbl="sibTrans2D1" presStyleIdx="0" presStyleCnt="2" custFlipVert="1" custScaleX="96061" custScaleY="114321"/>
      <dgm:spPr/>
      <dgm:t>
        <a:bodyPr/>
        <a:lstStyle/>
        <a:p>
          <a:endParaRPr lang="es-MX"/>
        </a:p>
      </dgm:t>
    </dgm:pt>
    <dgm:pt modelId="{168C0D9C-4273-4B85-B3E0-C8EEBA0322B7}" type="pres">
      <dgm:prSet presAssocID="{D8B6534E-F283-497D-829E-0A38F44A9F27}" presName="spacerR" presStyleCnt="0"/>
      <dgm:spPr/>
    </dgm:pt>
    <dgm:pt modelId="{AAC05915-99AC-4D49-84D7-0A8BEA436BFB}" type="pres">
      <dgm:prSet presAssocID="{1AF4CEDF-D302-4CED-8740-F9795410C0C1}" presName="node" presStyleLbl="node1" presStyleIdx="1" presStyleCnt="3" custLinFactNeighborX="-434" custLinFactNeighborY="-601">
        <dgm:presLayoutVars>
          <dgm:bulletEnabled val="1"/>
        </dgm:presLayoutVars>
      </dgm:prSet>
      <dgm:spPr/>
      <dgm:t>
        <a:bodyPr/>
        <a:lstStyle/>
        <a:p>
          <a:endParaRPr lang="es-MX"/>
        </a:p>
      </dgm:t>
    </dgm:pt>
    <dgm:pt modelId="{D49F5783-9239-4382-A902-2B547B5234C4}" type="pres">
      <dgm:prSet presAssocID="{D865DAFC-10FB-43A4-9A59-3031A7889BCE}" presName="spacerL" presStyleCnt="0"/>
      <dgm:spPr/>
    </dgm:pt>
    <dgm:pt modelId="{8917ADE8-0BD0-48EF-9DC0-EDBA45BC7E35}" type="pres">
      <dgm:prSet presAssocID="{D865DAFC-10FB-43A4-9A59-3031A7889BCE}" presName="sibTrans" presStyleLbl="sibTrans2D1" presStyleIdx="1" presStyleCnt="2"/>
      <dgm:spPr/>
      <dgm:t>
        <a:bodyPr/>
        <a:lstStyle/>
        <a:p>
          <a:endParaRPr lang="es-MX"/>
        </a:p>
      </dgm:t>
    </dgm:pt>
    <dgm:pt modelId="{C3575D81-8F49-49E2-B529-3498B305A1D7}" type="pres">
      <dgm:prSet presAssocID="{D865DAFC-10FB-43A4-9A59-3031A7889BCE}" presName="spacerR" presStyleCnt="0"/>
      <dgm:spPr/>
    </dgm:pt>
    <dgm:pt modelId="{1119E914-E4EB-49D5-99FB-B56230246922}" type="pres">
      <dgm:prSet presAssocID="{C67457F7-EECE-4085-A329-D00BDFC63A8C}" presName="node" presStyleLbl="node1" presStyleIdx="2" presStyleCnt="3">
        <dgm:presLayoutVars>
          <dgm:bulletEnabled val="1"/>
        </dgm:presLayoutVars>
      </dgm:prSet>
      <dgm:spPr/>
      <dgm:t>
        <a:bodyPr/>
        <a:lstStyle/>
        <a:p>
          <a:endParaRPr lang="es-MX"/>
        </a:p>
      </dgm:t>
    </dgm:pt>
  </dgm:ptLst>
  <dgm:cxnLst>
    <dgm:cxn modelId="{600682C7-A0BF-45F4-869D-6B516FF3DE4D}" type="presOf" srcId="{D865DAFC-10FB-43A4-9A59-3031A7889BCE}" destId="{8917ADE8-0BD0-48EF-9DC0-EDBA45BC7E35}" srcOrd="0" destOrd="0" presId="urn:microsoft.com/office/officeart/2005/8/layout/equation1"/>
    <dgm:cxn modelId="{99DC1F79-A117-40C9-8AA0-CD49E492188D}" type="presOf" srcId="{D8B6534E-F283-497D-829E-0A38F44A9F27}" destId="{9A612BAB-8CFE-4B0A-8D4A-DC18E17B3334}" srcOrd="0" destOrd="0" presId="urn:microsoft.com/office/officeart/2005/8/layout/equation1"/>
    <dgm:cxn modelId="{FD44AD91-069F-4540-8D51-D81258E8D523}" type="presOf" srcId="{B9EFF991-33F7-4A52-99A1-172AB71E2899}" destId="{59D1A916-E1B0-4365-A26B-13D945B7D1CB}" srcOrd="0" destOrd="0" presId="urn:microsoft.com/office/officeart/2005/8/layout/equation1"/>
    <dgm:cxn modelId="{CF7500B5-163C-454A-8212-8C8339FFDD41}" srcId="{B9EFF991-33F7-4A52-99A1-172AB71E2899}" destId="{1AF4CEDF-D302-4CED-8740-F9795410C0C1}" srcOrd="1" destOrd="0" parTransId="{C0D1BE11-4162-48DA-8F93-27AAB2FE9903}" sibTransId="{D865DAFC-10FB-43A4-9A59-3031A7889BCE}"/>
    <dgm:cxn modelId="{60354825-C480-4D6B-B2D9-3F6E6C26A90A}" type="presOf" srcId="{8D7356DB-2A4F-4D86-801A-56CE1829C312}" destId="{1EAF15D7-FD1B-4652-88FF-1D8440B7E0E3}" srcOrd="0" destOrd="0" presId="urn:microsoft.com/office/officeart/2005/8/layout/equation1"/>
    <dgm:cxn modelId="{1EEF5759-F83F-4995-B680-A9DC70A8D4AE}" srcId="{B9EFF991-33F7-4A52-99A1-172AB71E2899}" destId="{C67457F7-EECE-4085-A329-D00BDFC63A8C}" srcOrd="2" destOrd="0" parTransId="{939FFEC7-7653-4E53-A779-BB7962491158}" sibTransId="{1A8ED006-6F5D-42C1-8C94-D7D7DDE431D3}"/>
    <dgm:cxn modelId="{9747B3ED-1285-430A-A421-109B9C3168E5}" type="presOf" srcId="{C67457F7-EECE-4085-A329-D00BDFC63A8C}" destId="{1119E914-E4EB-49D5-99FB-B56230246922}" srcOrd="0" destOrd="0" presId="urn:microsoft.com/office/officeart/2005/8/layout/equation1"/>
    <dgm:cxn modelId="{F6B96404-4F31-46D6-8C86-F36A96D07E65}" srcId="{B9EFF991-33F7-4A52-99A1-172AB71E2899}" destId="{8D7356DB-2A4F-4D86-801A-56CE1829C312}" srcOrd="0" destOrd="0" parTransId="{A82CACD2-00AA-4AA4-9673-2DF1ADFFA957}" sibTransId="{D8B6534E-F283-497D-829E-0A38F44A9F27}"/>
    <dgm:cxn modelId="{5DE6C889-AB69-4221-A6F0-3847A4181E81}" type="presOf" srcId="{1AF4CEDF-D302-4CED-8740-F9795410C0C1}" destId="{AAC05915-99AC-4D49-84D7-0A8BEA436BFB}" srcOrd="0" destOrd="0" presId="urn:microsoft.com/office/officeart/2005/8/layout/equation1"/>
    <dgm:cxn modelId="{4E9CDFD9-2B2B-4E31-9D71-D4F556210A8D}" type="presParOf" srcId="{59D1A916-E1B0-4365-A26B-13D945B7D1CB}" destId="{1EAF15D7-FD1B-4652-88FF-1D8440B7E0E3}" srcOrd="0" destOrd="0" presId="urn:microsoft.com/office/officeart/2005/8/layout/equation1"/>
    <dgm:cxn modelId="{F8CD9659-9F56-40A5-ADF0-FEBA560DDBA1}" type="presParOf" srcId="{59D1A916-E1B0-4365-A26B-13D945B7D1CB}" destId="{0BBADEA8-5620-4A27-8C80-B8C48491FE59}" srcOrd="1" destOrd="0" presId="urn:microsoft.com/office/officeart/2005/8/layout/equation1"/>
    <dgm:cxn modelId="{42E0403E-0B8D-4C34-B4F7-AC2FF5F22E7F}" type="presParOf" srcId="{59D1A916-E1B0-4365-A26B-13D945B7D1CB}" destId="{9A612BAB-8CFE-4B0A-8D4A-DC18E17B3334}" srcOrd="2" destOrd="0" presId="urn:microsoft.com/office/officeart/2005/8/layout/equation1"/>
    <dgm:cxn modelId="{97ECE9BA-C185-4AF0-96BA-32164C960EDD}" type="presParOf" srcId="{59D1A916-E1B0-4365-A26B-13D945B7D1CB}" destId="{168C0D9C-4273-4B85-B3E0-C8EEBA0322B7}" srcOrd="3" destOrd="0" presId="urn:microsoft.com/office/officeart/2005/8/layout/equation1"/>
    <dgm:cxn modelId="{C8FD6424-839C-49A0-BE8A-4A4FE09F8372}" type="presParOf" srcId="{59D1A916-E1B0-4365-A26B-13D945B7D1CB}" destId="{AAC05915-99AC-4D49-84D7-0A8BEA436BFB}" srcOrd="4" destOrd="0" presId="urn:microsoft.com/office/officeart/2005/8/layout/equation1"/>
    <dgm:cxn modelId="{FFF79DAF-C5B2-4AFB-8DC8-8F423FAE9DA1}" type="presParOf" srcId="{59D1A916-E1B0-4365-A26B-13D945B7D1CB}" destId="{D49F5783-9239-4382-A902-2B547B5234C4}" srcOrd="5" destOrd="0" presId="urn:microsoft.com/office/officeart/2005/8/layout/equation1"/>
    <dgm:cxn modelId="{47BF832A-5EAF-4434-88D2-863508CDED32}" type="presParOf" srcId="{59D1A916-E1B0-4365-A26B-13D945B7D1CB}" destId="{8917ADE8-0BD0-48EF-9DC0-EDBA45BC7E35}" srcOrd="6" destOrd="0" presId="urn:microsoft.com/office/officeart/2005/8/layout/equation1"/>
    <dgm:cxn modelId="{596DD917-661A-422F-972C-70B37EBC3138}" type="presParOf" srcId="{59D1A916-E1B0-4365-A26B-13D945B7D1CB}" destId="{C3575D81-8F49-49E2-B529-3498B305A1D7}" srcOrd="7" destOrd="0" presId="urn:microsoft.com/office/officeart/2005/8/layout/equation1"/>
    <dgm:cxn modelId="{3168B741-56CC-48DC-B286-DF803D28F5FC}" type="presParOf" srcId="{59D1A916-E1B0-4365-A26B-13D945B7D1CB}" destId="{1119E914-E4EB-49D5-99FB-B56230246922}"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9EFF991-33F7-4A52-99A1-172AB71E2899}" type="doc">
      <dgm:prSet loTypeId="urn:microsoft.com/office/officeart/2005/8/layout/equation1" loCatId="process" qsTypeId="urn:microsoft.com/office/officeart/2005/8/quickstyle/3d1" qsCatId="3D" csTypeId="urn:microsoft.com/office/officeart/2005/8/colors/colorful4" csCatId="colorful" phldr="1"/>
      <dgm:spPr/>
    </dgm:pt>
    <dgm:pt modelId="{8D7356DB-2A4F-4D86-801A-56CE1829C312}">
      <dgm:prSet phldrT="[Texto]"/>
      <dgm:spPr/>
      <dgm:t>
        <a:bodyPr/>
        <a:lstStyle/>
        <a:p>
          <a:r>
            <a:rPr lang="es-MX" dirty="0" smtClean="0"/>
            <a:t>Activo</a:t>
          </a:r>
          <a:endParaRPr lang="es-MX" dirty="0"/>
        </a:p>
      </dgm:t>
    </dgm:pt>
    <dgm:pt modelId="{A82CACD2-00AA-4AA4-9673-2DF1ADFFA957}" type="parTrans" cxnId="{F6B96404-4F31-46D6-8C86-F36A96D07E65}">
      <dgm:prSet/>
      <dgm:spPr/>
      <dgm:t>
        <a:bodyPr/>
        <a:lstStyle/>
        <a:p>
          <a:endParaRPr lang="es-MX"/>
        </a:p>
      </dgm:t>
    </dgm:pt>
    <dgm:pt modelId="{D8B6534E-F283-497D-829E-0A38F44A9F27}" type="sibTrans" cxnId="{F6B96404-4F31-46D6-8C86-F36A96D07E65}">
      <dgm:prSet/>
      <dgm:spPr/>
      <dgm:t>
        <a:bodyPr/>
        <a:lstStyle/>
        <a:p>
          <a:endParaRPr lang="es-MX"/>
        </a:p>
      </dgm:t>
    </dgm:pt>
    <dgm:pt modelId="{1AF4CEDF-D302-4CED-8740-F9795410C0C1}">
      <dgm:prSet phldrT="[Texto]"/>
      <dgm:spPr/>
      <dgm:t>
        <a:bodyPr/>
        <a:lstStyle/>
        <a:p>
          <a:r>
            <a:rPr lang="es-MX" dirty="0" smtClean="0"/>
            <a:t>Pasivo</a:t>
          </a:r>
          <a:endParaRPr lang="es-MX" dirty="0"/>
        </a:p>
      </dgm:t>
    </dgm:pt>
    <dgm:pt modelId="{C0D1BE11-4162-48DA-8F93-27AAB2FE9903}" type="parTrans" cxnId="{CF7500B5-163C-454A-8212-8C8339FFDD41}">
      <dgm:prSet/>
      <dgm:spPr/>
      <dgm:t>
        <a:bodyPr/>
        <a:lstStyle/>
        <a:p>
          <a:endParaRPr lang="es-MX"/>
        </a:p>
      </dgm:t>
    </dgm:pt>
    <dgm:pt modelId="{D865DAFC-10FB-43A4-9A59-3031A7889BCE}" type="sibTrans" cxnId="{CF7500B5-163C-454A-8212-8C8339FFDD41}">
      <dgm:prSet/>
      <dgm:spPr/>
      <dgm:t>
        <a:bodyPr/>
        <a:lstStyle/>
        <a:p>
          <a:endParaRPr lang="es-MX"/>
        </a:p>
      </dgm:t>
    </dgm:pt>
    <dgm:pt modelId="{C67457F7-EECE-4085-A329-D00BDFC63A8C}">
      <dgm:prSet phldrT="[Texto]"/>
      <dgm:spPr/>
      <dgm:t>
        <a:bodyPr/>
        <a:lstStyle/>
        <a:p>
          <a:r>
            <a:rPr lang="es-MX" dirty="0" smtClean="0"/>
            <a:t>Capital</a:t>
          </a:r>
          <a:endParaRPr lang="es-MX" dirty="0"/>
        </a:p>
      </dgm:t>
    </dgm:pt>
    <dgm:pt modelId="{939FFEC7-7653-4E53-A779-BB7962491158}" type="parTrans" cxnId="{1EEF5759-F83F-4995-B680-A9DC70A8D4AE}">
      <dgm:prSet/>
      <dgm:spPr/>
      <dgm:t>
        <a:bodyPr/>
        <a:lstStyle/>
        <a:p>
          <a:endParaRPr lang="es-MX"/>
        </a:p>
      </dgm:t>
    </dgm:pt>
    <dgm:pt modelId="{1A8ED006-6F5D-42C1-8C94-D7D7DDE431D3}" type="sibTrans" cxnId="{1EEF5759-F83F-4995-B680-A9DC70A8D4AE}">
      <dgm:prSet/>
      <dgm:spPr/>
      <dgm:t>
        <a:bodyPr/>
        <a:lstStyle/>
        <a:p>
          <a:endParaRPr lang="es-MX"/>
        </a:p>
      </dgm:t>
    </dgm:pt>
    <dgm:pt modelId="{59D1A916-E1B0-4365-A26B-13D945B7D1CB}" type="pres">
      <dgm:prSet presAssocID="{B9EFF991-33F7-4A52-99A1-172AB71E2899}" presName="linearFlow" presStyleCnt="0">
        <dgm:presLayoutVars>
          <dgm:dir/>
          <dgm:resizeHandles val="exact"/>
        </dgm:presLayoutVars>
      </dgm:prSet>
      <dgm:spPr/>
    </dgm:pt>
    <dgm:pt modelId="{1EAF15D7-FD1B-4652-88FF-1D8440B7E0E3}" type="pres">
      <dgm:prSet presAssocID="{8D7356DB-2A4F-4D86-801A-56CE1829C312}" presName="node" presStyleLbl="node1" presStyleIdx="0" presStyleCnt="3">
        <dgm:presLayoutVars>
          <dgm:bulletEnabled val="1"/>
        </dgm:presLayoutVars>
      </dgm:prSet>
      <dgm:spPr/>
      <dgm:t>
        <a:bodyPr/>
        <a:lstStyle/>
        <a:p>
          <a:endParaRPr lang="es-MX"/>
        </a:p>
      </dgm:t>
    </dgm:pt>
    <dgm:pt modelId="{0BBADEA8-5620-4A27-8C80-B8C48491FE59}" type="pres">
      <dgm:prSet presAssocID="{D8B6534E-F283-497D-829E-0A38F44A9F27}" presName="spacerL" presStyleCnt="0"/>
      <dgm:spPr/>
    </dgm:pt>
    <dgm:pt modelId="{9A612BAB-8CFE-4B0A-8D4A-DC18E17B3334}" type="pres">
      <dgm:prSet presAssocID="{D8B6534E-F283-497D-829E-0A38F44A9F27}" presName="sibTrans" presStyleLbl="sibTrans2D1" presStyleIdx="0" presStyleCnt="2" custFlipVert="1" custScaleY="3878"/>
      <dgm:spPr/>
      <dgm:t>
        <a:bodyPr/>
        <a:lstStyle/>
        <a:p>
          <a:endParaRPr lang="es-MX"/>
        </a:p>
      </dgm:t>
    </dgm:pt>
    <dgm:pt modelId="{168C0D9C-4273-4B85-B3E0-C8EEBA0322B7}" type="pres">
      <dgm:prSet presAssocID="{D8B6534E-F283-497D-829E-0A38F44A9F27}" presName="spacerR" presStyleCnt="0"/>
      <dgm:spPr/>
    </dgm:pt>
    <dgm:pt modelId="{AAC05915-99AC-4D49-84D7-0A8BEA436BFB}" type="pres">
      <dgm:prSet presAssocID="{1AF4CEDF-D302-4CED-8740-F9795410C0C1}" presName="node" presStyleLbl="node1" presStyleIdx="1" presStyleCnt="3">
        <dgm:presLayoutVars>
          <dgm:bulletEnabled val="1"/>
        </dgm:presLayoutVars>
      </dgm:prSet>
      <dgm:spPr/>
      <dgm:t>
        <a:bodyPr/>
        <a:lstStyle/>
        <a:p>
          <a:endParaRPr lang="es-MX"/>
        </a:p>
      </dgm:t>
    </dgm:pt>
    <dgm:pt modelId="{D49F5783-9239-4382-A902-2B547B5234C4}" type="pres">
      <dgm:prSet presAssocID="{D865DAFC-10FB-43A4-9A59-3031A7889BCE}" presName="spacerL" presStyleCnt="0"/>
      <dgm:spPr/>
    </dgm:pt>
    <dgm:pt modelId="{8917ADE8-0BD0-48EF-9DC0-EDBA45BC7E35}" type="pres">
      <dgm:prSet presAssocID="{D865DAFC-10FB-43A4-9A59-3031A7889BCE}" presName="sibTrans" presStyleLbl="sibTrans2D1" presStyleIdx="1" presStyleCnt="2"/>
      <dgm:spPr/>
      <dgm:t>
        <a:bodyPr/>
        <a:lstStyle/>
        <a:p>
          <a:endParaRPr lang="es-MX"/>
        </a:p>
      </dgm:t>
    </dgm:pt>
    <dgm:pt modelId="{C3575D81-8F49-49E2-B529-3498B305A1D7}" type="pres">
      <dgm:prSet presAssocID="{D865DAFC-10FB-43A4-9A59-3031A7889BCE}" presName="spacerR" presStyleCnt="0"/>
      <dgm:spPr/>
    </dgm:pt>
    <dgm:pt modelId="{1119E914-E4EB-49D5-99FB-B56230246922}" type="pres">
      <dgm:prSet presAssocID="{C67457F7-EECE-4085-A329-D00BDFC63A8C}" presName="node" presStyleLbl="node1" presStyleIdx="2" presStyleCnt="3">
        <dgm:presLayoutVars>
          <dgm:bulletEnabled val="1"/>
        </dgm:presLayoutVars>
      </dgm:prSet>
      <dgm:spPr/>
      <dgm:t>
        <a:bodyPr/>
        <a:lstStyle/>
        <a:p>
          <a:endParaRPr lang="es-MX"/>
        </a:p>
      </dgm:t>
    </dgm:pt>
  </dgm:ptLst>
  <dgm:cxnLst>
    <dgm:cxn modelId="{F6B96404-4F31-46D6-8C86-F36A96D07E65}" srcId="{B9EFF991-33F7-4A52-99A1-172AB71E2899}" destId="{8D7356DB-2A4F-4D86-801A-56CE1829C312}" srcOrd="0" destOrd="0" parTransId="{A82CACD2-00AA-4AA4-9673-2DF1ADFFA957}" sibTransId="{D8B6534E-F283-497D-829E-0A38F44A9F27}"/>
    <dgm:cxn modelId="{99D567E0-D69E-4FB4-BBE7-54041DD129AE}" type="presOf" srcId="{1AF4CEDF-D302-4CED-8740-F9795410C0C1}" destId="{AAC05915-99AC-4D49-84D7-0A8BEA436BFB}" srcOrd="0" destOrd="0" presId="urn:microsoft.com/office/officeart/2005/8/layout/equation1"/>
    <dgm:cxn modelId="{9981996F-FBDC-4622-906D-049982C490B2}" type="presOf" srcId="{D865DAFC-10FB-43A4-9A59-3031A7889BCE}" destId="{8917ADE8-0BD0-48EF-9DC0-EDBA45BC7E35}" srcOrd="0" destOrd="0" presId="urn:microsoft.com/office/officeart/2005/8/layout/equation1"/>
    <dgm:cxn modelId="{FD8A3EF6-7A0C-4F27-AF53-1DCE5C737C18}" type="presOf" srcId="{B9EFF991-33F7-4A52-99A1-172AB71E2899}" destId="{59D1A916-E1B0-4365-A26B-13D945B7D1CB}" srcOrd="0" destOrd="0" presId="urn:microsoft.com/office/officeart/2005/8/layout/equation1"/>
    <dgm:cxn modelId="{9A50FAA0-D28B-42D9-B387-504A77B9D20A}" type="presOf" srcId="{C67457F7-EECE-4085-A329-D00BDFC63A8C}" destId="{1119E914-E4EB-49D5-99FB-B56230246922}" srcOrd="0" destOrd="0" presId="urn:microsoft.com/office/officeart/2005/8/layout/equation1"/>
    <dgm:cxn modelId="{5D2B3999-55F8-4F85-9591-6EF4D8D2491B}" type="presOf" srcId="{D8B6534E-F283-497D-829E-0A38F44A9F27}" destId="{9A612BAB-8CFE-4B0A-8D4A-DC18E17B3334}" srcOrd="0" destOrd="0" presId="urn:microsoft.com/office/officeart/2005/8/layout/equation1"/>
    <dgm:cxn modelId="{0984ECF4-A589-46B0-B5DF-30E427845A70}" type="presOf" srcId="{8D7356DB-2A4F-4D86-801A-56CE1829C312}" destId="{1EAF15D7-FD1B-4652-88FF-1D8440B7E0E3}" srcOrd="0" destOrd="0" presId="urn:microsoft.com/office/officeart/2005/8/layout/equation1"/>
    <dgm:cxn modelId="{1EEF5759-F83F-4995-B680-A9DC70A8D4AE}" srcId="{B9EFF991-33F7-4A52-99A1-172AB71E2899}" destId="{C67457F7-EECE-4085-A329-D00BDFC63A8C}" srcOrd="2" destOrd="0" parTransId="{939FFEC7-7653-4E53-A779-BB7962491158}" sibTransId="{1A8ED006-6F5D-42C1-8C94-D7D7DDE431D3}"/>
    <dgm:cxn modelId="{CF7500B5-163C-454A-8212-8C8339FFDD41}" srcId="{B9EFF991-33F7-4A52-99A1-172AB71E2899}" destId="{1AF4CEDF-D302-4CED-8740-F9795410C0C1}" srcOrd="1" destOrd="0" parTransId="{C0D1BE11-4162-48DA-8F93-27AAB2FE9903}" sibTransId="{D865DAFC-10FB-43A4-9A59-3031A7889BCE}"/>
    <dgm:cxn modelId="{16CD0754-9820-4168-BBFA-4873D245B020}" type="presParOf" srcId="{59D1A916-E1B0-4365-A26B-13D945B7D1CB}" destId="{1EAF15D7-FD1B-4652-88FF-1D8440B7E0E3}" srcOrd="0" destOrd="0" presId="urn:microsoft.com/office/officeart/2005/8/layout/equation1"/>
    <dgm:cxn modelId="{E496CDEA-B71B-4AFE-B696-42788AF30301}" type="presParOf" srcId="{59D1A916-E1B0-4365-A26B-13D945B7D1CB}" destId="{0BBADEA8-5620-4A27-8C80-B8C48491FE59}" srcOrd="1" destOrd="0" presId="urn:microsoft.com/office/officeart/2005/8/layout/equation1"/>
    <dgm:cxn modelId="{25E79B77-8B2B-4DCC-90F9-BBA1048BF273}" type="presParOf" srcId="{59D1A916-E1B0-4365-A26B-13D945B7D1CB}" destId="{9A612BAB-8CFE-4B0A-8D4A-DC18E17B3334}" srcOrd="2" destOrd="0" presId="urn:microsoft.com/office/officeart/2005/8/layout/equation1"/>
    <dgm:cxn modelId="{B5F928EB-E413-4E56-AB9E-62FC5F1D4B04}" type="presParOf" srcId="{59D1A916-E1B0-4365-A26B-13D945B7D1CB}" destId="{168C0D9C-4273-4B85-B3E0-C8EEBA0322B7}" srcOrd="3" destOrd="0" presId="urn:microsoft.com/office/officeart/2005/8/layout/equation1"/>
    <dgm:cxn modelId="{F18D3114-8A3A-465B-A51F-E8131AD919CD}" type="presParOf" srcId="{59D1A916-E1B0-4365-A26B-13D945B7D1CB}" destId="{AAC05915-99AC-4D49-84D7-0A8BEA436BFB}" srcOrd="4" destOrd="0" presId="urn:microsoft.com/office/officeart/2005/8/layout/equation1"/>
    <dgm:cxn modelId="{AB788645-AC4D-485F-9AD5-D23D7AB07A41}" type="presParOf" srcId="{59D1A916-E1B0-4365-A26B-13D945B7D1CB}" destId="{D49F5783-9239-4382-A902-2B547B5234C4}" srcOrd="5" destOrd="0" presId="urn:microsoft.com/office/officeart/2005/8/layout/equation1"/>
    <dgm:cxn modelId="{F22A12BB-C6B8-4978-84AB-98C5941EF222}" type="presParOf" srcId="{59D1A916-E1B0-4365-A26B-13D945B7D1CB}" destId="{8917ADE8-0BD0-48EF-9DC0-EDBA45BC7E35}" srcOrd="6" destOrd="0" presId="urn:microsoft.com/office/officeart/2005/8/layout/equation1"/>
    <dgm:cxn modelId="{BDAA6F60-46D8-4EB1-AEE3-E52EC160447E}" type="presParOf" srcId="{59D1A916-E1B0-4365-A26B-13D945B7D1CB}" destId="{C3575D81-8F49-49E2-B529-3498B305A1D7}" srcOrd="7" destOrd="0" presId="urn:microsoft.com/office/officeart/2005/8/layout/equation1"/>
    <dgm:cxn modelId="{C85BBA03-0E4A-4685-BD42-9F016686342D}" type="presParOf" srcId="{59D1A916-E1B0-4365-A26B-13D945B7D1CB}" destId="{1119E914-E4EB-49D5-99FB-B56230246922}" srcOrd="8" destOrd="0" presId="urn:microsoft.com/office/officeart/2005/8/layout/equati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B6278A-E1B1-488C-BAC1-C173077C4B22}">
      <dsp:nvSpPr>
        <dsp:cNvPr id="0" name=""/>
        <dsp:cNvSpPr/>
      </dsp:nvSpPr>
      <dsp:spPr>
        <a:xfrm>
          <a:off x="3661" y="136556"/>
          <a:ext cx="2201666" cy="762578"/>
        </a:xfrm>
        <a:prstGeom prst="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s-MX" sz="1600" kern="1200" dirty="0" smtClean="0">
              <a:latin typeface="Franklin Gothic Book" panose="020B0503020102020204" pitchFamily="34" charset="0"/>
            </a:rPr>
            <a:t>Balance General de Situación o Posición Financiera.</a:t>
          </a:r>
          <a:endParaRPr lang="es-MX" sz="1600" kern="1200" dirty="0">
            <a:latin typeface="Franklin Gothic Book" panose="020B0503020102020204" pitchFamily="34" charset="0"/>
          </a:endParaRPr>
        </a:p>
      </dsp:txBody>
      <dsp:txXfrm>
        <a:off x="3661" y="136556"/>
        <a:ext cx="2201666" cy="762578"/>
      </dsp:txXfrm>
    </dsp:sp>
    <dsp:sp modelId="{C768FF2A-68F1-4884-84F5-684E7430FC01}">
      <dsp:nvSpPr>
        <dsp:cNvPr id="0" name=""/>
        <dsp:cNvSpPr/>
      </dsp:nvSpPr>
      <dsp:spPr>
        <a:xfrm>
          <a:off x="3661" y="899135"/>
          <a:ext cx="2201666" cy="2712059"/>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just" defTabSz="711200">
            <a:lnSpc>
              <a:spcPct val="90000"/>
            </a:lnSpc>
            <a:spcBef>
              <a:spcPct val="0"/>
            </a:spcBef>
            <a:spcAft>
              <a:spcPct val="15000"/>
            </a:spcAft>
            <a:buChar char="••"/>
          </a:pPr>
          <a:r>
            <a:rPr lang="es-ES" sz="1600" kern="1200" dirty="0" smtClean="0">
              <a:effectLst/>
              <a:latin typeface="Franklin Gothic Book" panose="020B0503020102020204" pitchFamily="34" charset="0"/>
              <a:ea typeface="Calibri" panose="020F0502020204030204" pitchFamily="34" charset="0"/>
              <a:cs typeface="Times New Roman" panose="02020603050405020304" pitchFamily="18" charset="0"/>
            </a:rPr>
            <a:t>Muestra información relativa a un punto en el tiempo sobre los recursos y obligaciones financieros de la entidad.</a:t>
          </a:r>
          <a:endParaRPr lang="es-MX" sz="1600" kern="1200" dirty="0">
            <a:latin typeface="Franklin Gothic Book" panose="020B0503020102020204" pitchFamily="34" charset="0"/>
          </a:endParaRPr>
        </a:p>
      </dsp:txBody>
      <dsp:txXfrm>
        <a:off x="3661" y="899135"/>
        <a:ext cx="2201666" cy="2712059"/>
      </dsp:txXfrm>
    </dsp:sp>
    <dsp:sp modelId="{279B7825-427F-4AF1-9CB7-107FD80C0A38}">
      <dsp:nvSpPr>
        <dsp:cNvPr id="0" name=""/>
        <dsp:cNvSpPr/>
      </dsp:nvSpPr>
      <dsp:spPr>
        <a:xfrm>
          <a:off x="2513560" y="136556"/>
          <a:ext cx="2201666" cy="762578"/>
        </a:xfrm>
        <a:prstGeom prst="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s-MX" sz="1600" kern="1200" dirty="0" smtClean="0">
              <a:latin typeface="Franklin Gothic Book" panose="020B0503020102020204" pitchFamily="34" charset="0"/>
            </a:rPr>
            <a:t>Estado de Resultados.</a:t>
          </a:r>
          <a:endParaRPr lang="es-MX" sz="1600" kern="1200" dirty="0">
            <a:latin typeface="Franklin Gothic Book" panose="020B0503020102020204" pitchFamily="34" charset="0"/>
          </a:endParaRPr>
        </a:p>
      </dsp:txBody>
      <dsp:txXfrm>
        <a:off x="2513560" y="136556"/>
        <a:ext cx="2201666" cy="762578"/>
      </dsp:txXfrm>
    </dsp:sp>
    <dsp:sp modelId="{8F459184-E810-4CFF-A8CC-C7D64AE99B03}">
      <dsp:nvSpPr>
        <dsp:cNvPr id="0" name=""/>
        <dsp:cNvSpPr/>
      </dsp:nvSpPr>
      <dsp:spPr>
        <a:xfrm>
          <a:off x="2513560" y="899135"/>
          <a:ext cx="2201666" cy="2712059"/>
        </a:xfrm>
        <a:prstGeom prst="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ES" sz="1600" kern="1200" smtClean="0">
              <a:effectLst/>
              <a:latin typeface="Franklin Gothic Book" panose="020B0503020102020204" pitchFamily="34" charset="0"/>
              <a:ea typeface="Calibri" panose="020F0502020204030204" pitchFamily="34" charset="0"/>
              <a:cs typeface="Times New Roman" panose="02020603050405020304" pitchFamily="18" charset="0"/>
            </a:rPr>
            <a:t>Muestra información relativa al resultado de sus operaciones en un periodo.</a:t>
          </a:r>
          <a:endParaRPr lang="es-MX" sz="1600" kern="1200" dirty="0">
            <a:latin typeface="Franklin Gothic Book" panose="020B0503020102020204" pitchFamily="34" charset="0"/>
          </a:endParaRPr>
        </a:p>
      </dsp:txBody>
      <dsp:txXfrm>
        <a:off x="2513560" y="899135"/>
        <a:ext cx="2201666" cy="2712059"/>
      </dsp:txXfrm>
    </dsp:sp>
    <dsp:sp modelId="{E99EEDA6-03C0-42AA-9108-864D6B1A8BDF}">
      <dsp:nvSpPr>
        <dsp:cNvPr id="0" name=""/>
        <dsp:cNvSpPr/>
      </dsp:nvSpPr>
      <dsp:spPr>
        <a:xfrm>
          <a:off x="5023460" y="136556"/>
          <a:ext cx="2201666" cy="762578"/>
        </a:xfrm>
        <a:prstGeom prst="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s-MX" sz="1600" kern="1200" dirty="0" smtClean="0">
              <a:latin typeface="Franklin Gothic Book" panose="020B0503020102020204" pitchFamily="34" charset="0"/>
            </a:rPr>
            <a:t>Estado de variaciones en el capital contable.</a:t>
          </a:r>
          <a:endParaRPr lang="es-MX" sz="1600" kern="1200" dirty="0">
            <a:latin typeface="Franklin Gothic Book" panose="020B0503020102020204" pitchFamily="34" charset="0"/>
          </a:endParaRPr>
        </a:p>
      </dsp:txBody>
      <dsp:txXfrm>
        <a:off x="5023460" y="136556"/>
        <a:ext cx="2201666" cy="762578"/>
      </dsp:txXfrm>
    </dsp:sp>
    <dsp:sp modelId="{BB485EE4-D201-4D47-9236-547BE331B10B}">
      <dsp:nvSpPr>
        <dsp:cNvPr id="0" name=""/>
        <dsp:cNvSpPr/>
      </dsp:nvSpPr>
      <dsp:spPr>
        <a:xfrm>
          <a:off x="5023460" y="899135"/>
          <a:ext cx="2201666" cy="2712059"/>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ES" sz="1600" kern="1200" smtClean="0">
              <a:effectLst/>
              <a:latin typeface="Franklin Gothic Book" panose="020B0503020102020204" pitchFamily="34" charset="0"/>
              <a:ea typeface="Calibri" panose="020F0502020204030204" pitchFamily="34" charset="0"/>
              <a:cs typeface="Times New Roman" panose="02020603050405020304" pitchFamily="18" charset="0"/>
            </a:rPr>
            <a:t>Muestra los cambios en la inversión de los accionistas o dueños durante el periodo.</a:t>
          </a:r>
          <a:endParaRPr lang="es-MX" sz="1600" kern="1200" dirty="0">
            <a:latin typeface="Franklin Gothic Book" panose="020B0503020102020204" pitchFamily="34" charset="0"/>
          </a:endParaRPr>
        </a:p>
      </dsp:txBody>
      <dsp:txXfrm>
        <a:off x="5023460" y="899135"/>
        <a:ext cx="2201666" cy="2712059"/>
      </dsp:txXfrm>
    </dsp:sp>
    <dsp:sp modelId="{63A2B427-3D97-4771-B852-48392835F65C}">
      <dsp:nvSpPr>
        <dsp:cNvPr id="0" name=""/>
        <dsp:cNvSpPr/>
      </dsp:nvSpPr>
      <dsp:spPr>
        <a:xfrm>
          <a:off x="7533359" y="136556"/>
          <a:ext cx="2201666" cy="762578"/>
        </a:xfrm>
        <a:prstGeom prst="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s-MX" sz="1600" kern="1200" dirty="0" smtClean="0">
              <a:latin typeface="Franklin Gothic Book" panose="020B0503020102020204" pitchFamily="34" charset="0"/>
            </a:rPr>
            <a:t>Estado de Flujo de Efectivo</a:t>
          </a:r>
          <a:endParaRPr lang="es-MX" sz="1600" kern="1200" dirty="0">
            <a:latin typeface="Franklin Gothic Book" panose="020B0503020102020204" pitchFamily="34" charset="0"/>
          </a:endParaRPr>
        </a:p>
      </dsp:txBody>
      <dsp:txXfrm>
        <a:off x="7533359" y="136556"/>
        <a:ext cx="2201666" cy="762578"/>
      </dsp:txXfrm>
    </dsp:sp>
    <dsp:sp modelId="{88F2CA3F-4E8B-4BC9-B77A-E72F2E771217}">
      <dsp:nvSpPr>
        <dsp:cNvPr id="0" name=""/>
        <dsp:cNvSpPr/>
      </dsp:nvSpPr>
      <dsp:spPr>
        <a:xfrm>
          <a:off x="7533359" y="899135"/>
          <a:ext cx="2201666" cy="2712059"/>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just" defTabSz="711200">
            <a:lnSpc>
              <a:spcPct val="90000"/>
            </a:lnSpc>
            <a:spcBef>
              <a:spcPct val="0"/>
            </a:spcBef>
            <a:spcAft>
              <a:spcPct val="15000"/>
            </a:spcAft>
            <a:buChar char="••"/>
          </a:pPr>
          <a:r>
            <a:rPr lang="es-ES" sz="1600" kern="1200" dirty="0" smtClean="0">
              <a:effectLst/>
              <a:latin typeface="Franklin Gothic Book" panose="020B0503020102020204" pitchFamily="34" charset="0"/>
              <a:ea typeface="Calibri" panose="020F0502020204030204" pitchFamily="34" charset="0"/>
              <a:cs typeface="Times New Roman" panose="02020603050405020304" pitchFamily="18" charset="0"/>
            </a:rPr>
            <a:t>Muestra información acerca de los cambios en los recursos y las fuentes de financiamiento de la entidad en el periodo, clasificados por actividades de operación, de inversión y de financiamiento.</a:t>
          </a:r>
          <a:endParaRPr lang="es-MX" sz="1600" kern="1200" dirty="0">
            <a:latin typeface="Franklin Gothic Book" panose="020B0503020102020204" pitchFamily="34" charset="0"/>
          </a:endParaRPr>
        </a:p>
      </dsp:txBody>
      <dsp:txXfrm>
        <a:off x="7533359" y="899135"/>
        <a:ext cx="2201666" cy="27120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3712CA-AA10-4009-8799-8EB6DAEEDAB6}">
      <dsp:nvSpPr>
        <dsp:cNvPr id="0" name=""/>
        <dsp:cNvSpPr/>
      </dsp:nvSpPr>
      <dsp:spPr>
        <a:xfrm>
          <a:off x="8548" y="1942856"/>
          <a:ext cx="2554924" cy="1532954"/>
        </a:xfrm>
        <a:prstGeom prst="roundRect">
          <a:avLst>
            <a:gd name="adj" fmla="val 10000"/>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dirty="0" smtClean="0">
              <a:latin typeface="Franklin Gothic Book" panose="020B0503020102020204" pitchFamily="34" charset="0"/>
            </a:rPr>
            <a:t>Activos</a:t>
          </a:r>
          <a:endParaRPr lang="es-MX" sz="2600" kern="1200" dirty="0">
            <a:latin typeface="Franklin Gothic Book" panose="020B0503020102020204" pitchFamily="34" charset="0"/>
          </a:endParaRPr>
        </a:p>
      </dsp:txBody>
      <dsp:txXfrm>
        <a:off x="53447" y="1987755"/>
        <a:ext cx="2465126" cy="1443156"/>
      </dsp:txXfrm>
    </dsp:sp>
    <dsp:sp modelId="{53DF829A-09DA-4AC3-BE69-BDD670399B5B}">
      <dsp:nvSpPr>
        <dsp:cNvPr id="0" name=""/>
        <dsp:cNvSpPr/>
      </dsp:nvSpPr>
      <dsp:spPr>
        <a:xfrm>
          <a:off x="2818964" y="2392522"/>
          <a:ext cx="541643" cy="633621"/>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latin typeface="Franklin Gothic Book" panose="020B0503020102020204" pitchFamily="34" charset="0"/>
          </a:endParaRPr>
        </a:p>
      </dsp:txBody>
      <dsp:txXfrm>
        <a:off x="2818964" y="2519246"/>
        <a:ext cx="379150" cy="380173"/>
      </dsp:txXfrm>
    </dsp:sp>
    <dsp:sp modelId="{AFCFF02A-1C88-4E06-A1DA-D8C27F058863}">
      <dsp:nvSpPr>
        <dsp:cNvPr id="0" name=""/>
        <dsp:cNvSpPr/>
      </dsp:nvSpPr>
      <dsp:spPr>
        <a:xfrm>
          <a:off x="3585442" y="1942856"/>
          <a:ext cx="2554924" cy="1532954"/>
        </a:xfrm>
        <a:prstGeom prst="roundRect">
          <a:avLst>
            <a:gd name="adj" fmla="val 1000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dirty="0" smtClean="0">
              <a:latin typeface="Franklin Gothic Book" panose="020B0503020102020204" pitchFamily="34" charset="0"/>
            </a:rPr>
            <a:t>Pasivos</a:t>
          </a:r>
          <a:endParaRPr lang="es-MX" sz="2600" kern="1200" dirty="0">
            <a:latin typeface="Franklin Gothic Book" panose="020B0503020102020204" pitchFamily="34" charset="0"/>
          </a:endParaRPr>
        </a:p>
      </dsp:txBody>
      <dsp:txXfrm>
        <a:off x="3630341" y="1987755"/>
        <a:ext cx="2465126" cy="1443156"/>
      </dsp:txXfrm>
    </dsp:sp>
    <dsp:sp modelId="{805D71B4-B97C-4BE7-A50C-26DEF7ECA0B3}">
      <dsp:nvSpPr>
        <dsp:cNvPr id="0" name=""/>
        <dsp:cNvSpPr/>
      </dsp:nvSpPr>
      <dsp:spPr>
        <a:xfrm>
          <a:off x="6395859" y="2392522"/>
          <a:ext cx="541643" cy="633621"/>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latin typeface="Franklin Gothic Book" panose="020B0503020102020204" pitchFamily="34" charset="0"/>
          </a:endParaRPr>
        </a:p>
      </dsp:txBody>
      <dsp:txXfrm>
        <a:off x="6395859" y="2519246"/>
        <a:ext cx="379150" cy="380173"/>
      </dsp:txXfrm>
    </dsp:sp>
    <dsp:sp modelId="{1F2B2630-AB0B-49B0-B476-EDCC20719A4F}">
      <dsp:nvSpPr>
        <dsp:cNvPr id="0" name=""/>
        <dsp:cNvSpPr/>
      </dsp:nvSpPr>
      <dsp:spPr>
        <a:xfrm>
          <a:off x="7162336" y="1942856"/>
          <a:ext cx="2554924" cy="1532954"/>
        </a:xfrm>
        <a:prstGeom prst="roundRect">
          <a:avLst>
            <a:gd name="adj" fmla="val 10000"/>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kern="1200" dirty="0" smtClean="0">
              <a:latin typeface="Franklin Gothic Book" panose="020B0503020102020204" pitchFamily="34" charset="0"/>
            </a:rPr>
            <a:t>Capital contable o patrimonio contable.</a:t>
          </a:r>
          <a:endParaRPr lang="es-MX" sz="2600" kern="1200" dirty="0">
            <a:latin typeface="Franklin Gothic Book" panose="020B0503020102020204" pitchFamily="34" charset="0"/>
          </a:endParaRPr>
        </a:p>
      </dsp:txBody>
      <dsp:txXfrm>
        <a:off x="7207235" y="1987755"/>
        <a:ext cx="2465126" cy="14431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F15D7-FD1B-4652-88FF-1D8440B7E0E3}">
      <dsp:nvSpPr>
        <dsp:cNvPr id="0" name=""/>
        <dsp:cNvSpPr/>
      </dsp:nvSpPr>
      <dsp:spPr>
        <a:xfrm>
          <a:off x="382172" y="4"/>
          <a:ext cx="1983336" cy="1983336"/>
        </a:xfrm>
        <a:prstGeom prst="ellipse">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s-MX" sz="3200" kern="1200" dirty="0" smtClean="0"/>
            <a:t>Pasivo</a:t>
          </a:r>
          <a:endParaRPr lang="es-MX" sz="3200" kern="1200" dirty="0"/>
        </a:p>
      </dsp:txBody>
      <dsp:txXfrm>
        <a:off x="672625" y="290457"/>
        <a:ext cx="1402430" cy="1402430"/>
      </dsp:txXfrm>
    </dsp:sp>
    <dsp:sp modelId="{9A612BAB-8CFE-4B0A-8D4A-DC18E17B3334}">
      <dsp:nvSpPr>
        <dsp:cNvPr id="0" name=""/>
        <dsp:cNvSpPr/>
      </dsp:nvSpPr>
      <dsp:spPr>
        <a:xfrm flipV="1">
          <a:off x="2526555" y="334135"/>
          <a:ext cx="1105023" cy="1315074"/>
        </a:xfrm>
        <a:prstGeom prst="mathPlus">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rot="10800000">
        <a:off x="2673026" y="861721"/>
        <a:ext cx="812081" cy="259902"/>
      </dsp:txXfrm>
    </dsp:sp>
    <dsp:sp modelId="{AAC05915-99AC-4D49-84D7-0A8BEA436BFB}">
      <dsp:nvSpPr>
        <dsp:cNvPr id="0" name=""/>
        <dsp:cNvSpPr/>
      </dsp:nvSpPr>
      <dsp:spPr>
        <a:xfrm>
          <a:off x="3791927" y="0"/>
          <a:ext cx="1983336" cy="1983336"/>
        </a:xfrm>
        <a:prstGeom prst="ellipse">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s-MX" sz="3200" kern="1200" dirty="0" smtClean="0"/>
            <a:t>Capital</a:t>
          </a:r>
          <a:endParaRPr lang="es-MX" sz="3200" kern="1200" dirty="0"/>
        </a:p>
      </dsp:txBody>
      <dsp:txXfrm>
        <a:off x="4082380" y="290453"/>
        <a:ext cx="1402430" cy="1402430"/>
      </dsp:txXfrm>
    </dsp:sp>
    <dsp:sp modelId="{8917ADE8-0BD0-48EF-9DC0-EDBA45BC7E35}">
      <dsp:nvSpPr>
        <dsp:cNvPr id="0" name=""/>
        <dsp:cNvSpPr/>
      </dsp:nvSpPr>
      <dsp:spPr>
        <a:xfrm>
          <a:off x="5937009" y="416505"/>
          <a:ext cx="1150335" cy="1150335"/>
        </a:xfrm>
        <a:prstGeom prst="mathEqual">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s-MX" sz="3000" kern="1200"/>
        </a:p>
      </dsp:txBody>
      <dsp:txXfrm>
        <a:off x="6089486" y="653474"/>
        <a:ext cx="845381" cy="676397"/>
      </dsp:txXfrm>
    </dsp:sp>
    <dsp:sp modelId="{1119E914-E4EB-49D5-99FB-B56230246922}">
      <dsp:nvSpPr>
        <dsp:cNvPr id="0" name=""/>
        <dsp:cNvSpPr/>
      </dsp:nvSpPr>
      <dsp:spPr>
        <a:xfrm>
          <a:off x="7248391" y="4"/>
          <a:ext cx="1983336" cy="1983336"/>
        </a:xfrm>
        <a:prstGeom prst="ellipse">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s-MX" sz="3200" kern="1200" dirty="0" smtClean="0"/>
            <a:t>Activo</a:t>
          </a:r>
          <a:endParaRPr lang="es-MX" sz="3200" kern="1200" dirty="0"/>
        </a:p>
      </dsp:txBody>
      <dsp:txXfrm>
        <a:off x="7538844" y="290457"/>
        <a:ext cx="1402430" cy="14024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F15D7-FD1B-4652-88FF-1D8440B7E0E3}">
      <dsp:nvSpPr>
        <dsp:cNvPr id="0" name=""/>
        <dsp:cNvSpPr/>
      </dsp:nvSpPr>
      <dsp:spPr>
        <a:xfrm>
          <a:off x="248988" y="1117"/>
          <a:ext cx="2032626" cy="2032626"/>
        </a:xfrm>
        <a:prstGeom prst="ellipse">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s-MX" sz="3300" kern="1200" dirty="0" smtClean="0"/>
            <a:t>Activo</a:t>
          </a:r>
          <a:endParaRPr lang="es-MX" sz="3300" kern="1200" dirty="0"/>
        </a:p>
      </dsp:txBody>
      <dsp:txXfrm>
        <a:off x="546659" y="298788"/>
        <a:ext cx="1437284" cy="1437284"/>
      </dsp:txXfrm>
    </dsp:sp>
    <dsp:sp modelId="{9A612BAB-8CFE-4B0A-8D4A-DC18E17B3334}">
      <dsp:nvSpPr>
        <dsp:cNvPr id="0" name=""/>
        <dsp:cNvSpPr/>
      </dsp:nvSpPr>
      <dsp:spPr>
        <a:xfrm flipV="1">
          <a:off x="2446664" y="994571"/>
          <a:ext cx="1178923" cy="45718"/>
        </a:xfrm>
        <a:prstGeom prst="mathPlus">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602930" y="1012054"/>
        <a:ext cx="866391" cy="10752"/>
      </dsp:txXfrm>
    </dsp:sp>
    <dsp:sp modelId="{AAC05915-99AC-4D49-84D7-0A8BEA436BFB}">
      <dsp:nvSpPr>
        <dsp:cNvPr id="0" name=""/>
        <dsp:cNvSpPr/>
      </dsp:nvSpPr>
      <dsp:spPr>
        <a:xfrm>
          <a:off x="3790636" y="1117"/>
          <a:ext cx="2032626" cy="2032626"/>
        </a:xfrm>
        <a:prstGeom prst="ellipse">
          <a:avLst/>
        </a:prstGeom>
        <a:gradFill rotWithShape="0">
          <a:gsLst>
            <a:gs pos="0">
              <a:schemeClr val="accent4">
                <a:hueOff val="9862022"/>
                <a:satOff val="-7005"/>
                <a:lumOff val="-2255"/>
                <a:alphaOff val="0"/>
                <a:tint val="94000"/>
                <a:satMod val="103000"/>
                <a:lumMod val="102000"/>
              </a:schemeClr>
            </a:gs>
            <a:gs pos="50000">
              <a:schemeClr val="accent4">
                <a:hueOff val="9862022"/>
                <a:satOff val="-7005"/>
                <a:lumOff val="-2255"/>
                <a:alphaOff val="0"/>
                <a:shade val="100000"/>
                <a:satMod val="110000"/>
                <a:lumMod val="100000"/>
              </a:schemeClr>
            </a:gs>
            <a:gs pos="100000">
              <a:schemeClr val="accent4">
                <a:hueOff val="9862022"/>
                <a:satOff val="-7005"/>
                <a:lumOff val="-2255"/>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s-MX" sz="3300" kern="1200" dirty="0" smtClean="0"/>
            <a:t>Pasivo</a:t>
          </a:r>
          <a:endParaRPr lang="es-MX" sz="3300" kern="1200" dirty="0"/>
        </a:p>
      </dsp:txBody>
      <dsp:txXfrm>
        <a:off x="4088307" y="298788"/>
        <a:ext cx="1437284" cy="1437284"/>
      </dsp:txXfrm>
    </dsp:sp>
    <dsp:sp modelId="{8917ADE8-0BD0-48EF-9DC0-EDBA45BC7E35}">
      <dsp:nvSpPr>
        <dsp:cNvPr id="0" name=""/>
        <dsp:cNvSpPr/>
      </dsp:nvSpPr>
      <dsp:spPr>
        <a:xfrm>
          <a:off x="5988312" y="427969"/>
          <a:ext cx="1178923" cy="1178923"/>
        </a:xfrm>
        <a:prstGeom prst="mathEqual">
          <a:avLst/>
        </a:prstGeom>
        <a:gradFill rotWithShape="0">
          <a:gsLst>
            <a:gs pos="0">
              <a:schemeClr val="accent4">
                <a:hueOff val="19724044"/>
                <a:satOff val="-14010"/>
                <a:lumOff val="-4509"/>
                <a:alphaOff val="0"/>
                <a:tint val="94000"/>
                <a:satMod val="103000"/>
                <a:lumMod val="102000"/>
              </a:schemeClr>
            </a:gs>
            <a:gs pos="50000">
              <a:schemeClr val="accent4">
                <a:hueOff val="19724044"/>
                <a:satOff val="-14010"/>
                <a:lumOff val="-4509"/>
                <a:alphaOff val="0"/>
                <a:shade val="100000"/>
                <a:satMod val="110000"/>
                <a:lumMod val="100000"/>
              </a:schemeClr>
            </a:gs>
            <a:gs pos="100000">
              <a:schemeClr val="accent4">
                <a:hueOff val="19724044"/>
                <a:satOff val="-14010"/>
                <a:lumOff val="-4509"/>
                <a:alphaOff val="0"/>
                <a:shade val="78000"/>
                <a:satMod val="120000"/>
                <a:lumMod val="99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311400">
            <a:lnSpc>
              <a:spcPct val="90000"/>
            </a:lnSpc>
            <a:spcBef>
              <a:spcPct val="0"/>
            </a:spcBef>
            <a:spcAft>
              <a:spcPct val="35000"/>
            </a:spcAft>
          </a:pPr>
          <a:endParaRPr lang="es-MX" sz="5200" kern="1200"/>
        </a:p>
      </dsp:txBody>
      <dsp:txXfrm>
        <a:off x="6144578" y="670827"/>
        <a:ext cx="866391" cy="693207"/>
      </dsp:txXfrm>
    </dsp:sp>
    <dsp:sp modelId="{1119E914-E4EB-49D5-99FB-B56230246922}">
      <dsp:nvSpPr>
        <dsp:cNvPr id="0" name=""/>
        <dsp:cNvSpPr/>
      </dsp:nvSpPr>
      <dsp:spPr>
        <a:xfrm>
          <a:off x="7332284" y="1117"/>
          <a:ext cx="2032626" cy="2032626"/>
        </a:xfrm>
        <a:prstGeom prst="ellipse">
          <a:avLst/>
        </a:prstGeom>
        <a:gradFill rotWithShape="0">
          <a:gsLst>
            <a:gs pos="0">
              <a:schemeClr val="accent4">
                <a:hueOff val="19724044"/>
                <a:satOff val="-14010"/>
                <a:lumOff val="-4509"/>
                <a:alphaOff val="0"/>
                <a:tint val="94000"/>
                <a:satMod val="103000"/>
                <a:lumMod val="102000"/>
              </a:schemeClr>
            </a:gs>
            <a:gs pos="50000">
              <a:schemeClr val="accent4">
                <a:hueOff val="19724044"/>
                <a:satOff val="-14010"/>
                <a:lumOff val="-4509"/>
                <a:alphaOff val="0"/>
                <a:shade val="100000"/>
                <a:satMod val="110000"/>
                <a:lumMod val="100000"/>
              </a:schemeClr>
            </a:gs>
            <a:gs pos="100000">
              <a:schemeClr val="accent4">
                <a:hueOff val="19724044"/>
                <a:satOff val="-14010"/>
                <a:lumOff val="-4509"/>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s-MX" sz="3300" kern="1200" dirty="0" smtClean="0"/>
            <a:t>Capital</a:t>
          </a:r>
          <a:endParaRPr lang="es-MX" sz="3300" kern="1200" dirty="0"/>
        </a:p>
      </dsp:txBody>
      <dsp:txXfrm>
        <a:off x="7629955" y="298788"/>
        <a:ext cx="1437284" cy="143728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157858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46C117F-5CCF-4837-BE5F-2B92066CAFAF}"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22624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4EB90BD-B6CE-46B7-997F-7313B992CCDC}"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406202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DB9D11F-B188-461D-B23F-39381795C052}"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‹Nº›</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4012704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2E6D8D9-55A2-4063-B0F3-121F44549695}"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2112618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D4B24536-994D-4021-A283-9F449C0DB509}" type="datetimeFigureOut">
              <a:rPr lang="en-US" smtClean="0"/>
              <a:t>9/28/2015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665729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3CBBBB78-C96F-47B7-AB17-D852CA960AC9}" type="datetimeFigureOut">
              <a:rPr lang="en-US" smtClean="0"/>
              <a:t>9/28/2015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7071394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582653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smtClean="0"/>
              <a:t>9/28/2015</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616767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847594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578ACC-22D6-47C1-A373-4FD133E34F3C}" type="datetimeFigureOut">
              <a:rPr lang="en-US" smtClean="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030889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032397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0322" y="3030008"/>
            <a:ext cx="4698355" cy="290617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594123" y="3030008"/>
            <a:ext cx="4700059" cy="290617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9/28/2015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335943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9/28/2015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073085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smtClean="0"/>
              <a:t>9/28/2015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88124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331444B-B92B-4E27-8C94-BB93EAF5CB18}"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872643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63EFA5E-FA76-400D-B3DC-F0BA90E6D107}" type="datetimeFigureOut">
              <a:rPr lang="en-US" smtClean="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5203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smtClean="0"/>
              <a:t>9/28/2015</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1235163"/>
      </p:ext>
    </p:extLst>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2.xml"/><Relationship Id="rId7" Type="http://schemas.openxmlformats.org/officeDocument/2006/relationships/image" Target="../media/image5.em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image" Target="../media/image4.png"/><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image" Target="../media/image5.em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5.e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ctrTitle"/>
          </p:nvPr>
        </p:nvSpPr>
        <p:spPr>
          <a:xfrm>
            <a:off x="590170" y="4227658"/>
            <a:ext cx="8144134" cy="1657986"/>
          </a:xfrm>
        </p:spPr>
        <p:txBody>
          <a:bodyPr>
            <a:noAutofit/>
          </a:bodyPr>
          <a:lstStyle/>
          <a:p>
            <a:pPr algn="ctr"/>
            <a:r>
              <a:rPr lang="es-ES" sz="2400" b="1" dirty="0" smtClean="0">
                <a:latin typeface="Franklin Gothic Book" panose="020B0503020102020204" pitchFamily="34" charset="0"/>
              </a:rPr>
              <a:t>Diapositivas </a:t>
            </a:r>
            <a:r>
              <a:rPr lang="es-ES" sz="2400" b="1" dirty="0">
                <a:latin typeface="Franklin Gothic Book" panose="020B0503020102020204" pitchFamily="34" charset="0"/>
              </a:rPr>
              <a:t>de</a:t>
            </a:r>
            <a:r>
              <a:rPr lang="es-ES" sz="2400" b="1" dirty="0" smtClean="0">
                <a:latin typeface="Franklin Gothic Book" panose="020B0503020102020204" pitchFamily="34" charset="0"/>
              </a:rPr>
              <a:t>:</a:t>
            </a:r>
            <a:br>
              <a:rPr lang="es-ES" sz="2400" b="1" dirty="0" smtClean="0">
                <a:latin typeface="Franklin Gothic Book" panose="020B0503020102020204" pitchFamily="34" charset="0"/>
              </a:rPr>
            </a:br>
            <a:r>
              <a:rPr lang="es-ES" sz="2400" b="1" dirty="0" smtClean="0">
                <a:latin typeface="Franklin Gothic Book" panose="020B0503020102020204" pitchFamily="34" charset="0"/>
              </a:rPr>
              <a:t/>
            </a:r>
            <a:br>
              <a:rPr lang="es-ES" sz="2400" b="1" dirty="0" smtClean="0">
                <a:latin typeface="Franklin Gothic Book" panose="020B0503020102020204" pitchFamily="34" charset="0"/>
              </a:rPr>
            </a:br>
            <a:r>
              <a:rPr lang="es-ES" sz="2400" b="1" dirty="0" smtClean="0">
                <a:latin typeface="Franklin Gothic Book" panose="020B0503020102020204" pitchFamily="34" charset="0"/>
              </a:rPr>
              <a:t>ESTADOS FINANCIEROS EN ENTIDADES TURÍSTICAS.</a:t>
            </a:r>
            <a:br>
              <a:rPr lang="es-ES" sz="2400" b="1" dirty="0" smtClean="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smtClean="0">
                <a:latin typeface="Franklin Gothic Book" panose="020B0503020102020204" pitchFamily="34" charset="0"/>
              </a:rPr>
              <a:t> Contabilidad Básica.</a:t>
            </a: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Licenciatura en </a:t>
            </a:r>
            <a:r>
              <a:rPr lang="es-ES" sz="2400" b="1" dirty="0" smtClean="0">
                <a:latin typeface="Franklin Gothic Book" panose="020B0503020102020204" pitchFamily="34" charset="0"/>
              </a:rPr>
              <a:t>Turismo.</a:t>
            </a:r>
            <a:br>
              <a:rPr lang="es-ES" sz="2400" b="1" dirty="0" smtClean="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Centro Universitario UAEM Valle de Teotihuacán.</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L. C. P. Lizbeth Sandoval Juárez</a:t>
            </a:r>
            <a:r>
              <a:rPr lang="es-ES" sz="2400" b="1" dirty="0">
                <a:solidFill>
                  <a:schemeClr val="bg1">
                    <a:lumMod val="50000"/>
                  </a:schemeClr>
                </a:solidFill>
                <a:latin typeface="Franklin Gothic Book" panose="020B0503020102020204" pitchFamily="34" charset="0"/>
              </a:rPr>
              <a:t>.</a:t>
            </a:r>
            <a:endParaRPr lang="es-ES" sz="2400" dirty="0">
              <a:latin typeface="Franklin Gothic Book" panose="020B0503020102020204" pitchFamily="34" charset="0"/>
            </a:endParaRPr>
          </a:p>
        </p:txBody>
      </p:sp>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10310649" cy="1718441"/>
          </a:xfrm>
          <a:prstGeom prst="flowChartAlternateProcess">
            <a:avLst/>
          </a:prstGeom>
          <a:noFill/>
        </p:spPr>
      </p:pic>
      <p:sp>
        <p:nvSpPr>
          <p:cNvPr id="6" name="Rectángulo 5"/>
          <p:cNvSpPr/>
          <p:nvPr/>
        </p:nvSpPr>
        <p:spPr>
          <a:xfrm>
            <a:off x="9762186" y="3114404"/>
            <a:ext cx="2018501" cy="369332"/>
          </a:xfrm>
          <a:prstGeom prst="rect">
            <a:avLst/>
          </a:prstGeom>
        </p:spPr>
        <p:txBody>
          <a:bodyPr wrap="none">
            <a:spAutoFit/>
          </a:bodyPr>
          <a:lstStyle/>
          <a:p>
            <a:r>
              <a:rPr lang="es-PE" dirty="0"/>
              <a:t>SEPTIEMBRE </a:t>
            </a:r>
            <a:r>
              <a:rPr lang="es-PE" dirty="0" smtClean="0"/>
              <a:t>2015</a:t>
            </a:r>
            <a:endParaRPr lang="es-PE" dirty="0"/>
          </a:p>
        </p:txBody>
      </p:sp>
      <p:sp>
        <p:nvSpPr>
          <p:cNvPr id="7" name="Rectángulo 6"/>
          <p:cNvSpPr/>
          <p:nvPr/>
        </p:nvSpPr>
        <p:spPr>
          <a:xfrm>
            <a:off x="9225829" y="3550209"/>
            <a:ext cx="2832827" cy="369332"/>
          </a:xfrm>
          <a:prstGeom prst="rect">
            <a:avLst/>
          </a:prstGeom>
        </p:spPr>
        <p:txBody>
          <a:bodyPr wrap="none">
            <a:spAutoFit/>
          </a:bodyPr>
          <a:lstStyle/>
          <a:p>
            <a:pPr algn="ctr">
              <a:spcBef>
                <a:spcPts val="1000"/>
              </a:spcBef>
              <a:buClr>
                <a:schemeClr val="accent1"/>
              </a:buClr>
              <a:buSzPct val="80000"/>
              <a:defRPr/>
            </a:pPr>
            <a:r>
              <a:rPr lang="es-PE" b="1" dirty="0">
                <a:latin typeface="Franklin Gothic Book" panose="020B0503020102020204" pitchFamily="34" charset="0"/>
              </a:rPr>
              <a:t>Créditos Institucionales: 6.</a:t>
            </a:r>
          </a:p>
        </p:txBody>
      </p:sp>
      <p:pic>
        <p:nvPicPr>
          <p:cNvPr id="8" name="Picture 4"/>
          <p:cNvPicPr>
            <a:picLocks noChangeAspect="1" noChangeArrowheads="1"/>
          </p:cNvPicPr>
          <p:nvPr/>
        </p:nvPicPr>
        <p:blipFill>
          <a:blip r:embed="rId3" cstate="print"/>
          <a:srcRect/>
          <a:stretch>
            <a:fillRect/>
          </a:stretch>
        </p:blipFill>
        <p:spPr bwMode="auto">
          <a:xfrm>
            <a:off x="11568608" y="58316"/>
            <a:ext cx="585788" cy="504056"/>
          </a:xfrm>
          <a:prstGeom prst="rect">
            <a:avLst/>
          </a:prstGeom>
          <a:noFill/>
          <a:ln w="9525">
            <a:noFill/>
            <a:miter lim="800000"/>
            <a:headEnd/>
            <a:tailEnd/>
          </a:ln>
        </p:spPr>
      </p:pic>
    </p:spTree>
    <p:extLst>
      <p:ext uri="{BB962C8B-B14F-4D97-AF65-F5344CB8AC3E}">
        <p14:creationId xmlns:p14="http://schemas.microsoft.com/office/powerpoint/2010/main" val="1820896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Elementos que lo integran.</a:t>
            </a:r>
            <a:endParaRPr lang="es-MX" dirty="0">
              <a:latin typeface="Franklin Gothic Book" panose="020B0503020102020204" pitchFamily="34" charset="0"/>
            </a:endParaRPr>
          </a:p>
        </p:txBody>
      </p:sp>
      <p:graphicFrame>
        <p:nvGraphicFramePr>
          <p:cNvPr id="4" name="Diagrama 3"/>
          <p:cNvGraphicFramePr/>
          <p:nvPr>
            <p:extLst>
              <p:ext uri="{D42A27DB-BD31-4B8C-83A1-F6EECF244321}">
                <p14:modId xmlns:p14="http://schemas.microsoft.com/office/powerpoint/2010/main" val="1791743600"/>
              </p:ext>
            </p:extLst>
          </p:nvPr>
        </p:nvGraphicFramePr>
        <p:xfrm>
          <a:off x="680320" y="1293697"/>
          <a:ext cx="9725809"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1117848" y="753228"/>
            <a:ext cx="585788" cy="504056"/>
          </a:xfrm>
          <a:prstGeom prst="rect">
            <a:avLst/>
          </a:prstGeom>
          <a:noFill/>
          <a:ln w="9525">
            <a:noFill/>
            <a:miter lim="800000"/>
            <a:headEnd/>
            <a:tailEnd/>
          </a:ln>
        </p:spPr>
      </p:pic>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12"/>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76401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Activo</a:t>
            </a:r>
            <a:endParaRPr lang="es-MX" dirty="0">
              <a:latin typeface="Franklin Gothic Book" panose="020B0503020102020204" pitchFamily="34" charset="0"/>
            </a:endParaRPr>
          </a:p>
        </p:txBody>
      </p:sp>
      <p:sp>
        <p:nvSpPr>
          <p:cNvPr id="3" name="Marcador de contenido 2"/>
          <p:cNvSpPr>
            <a:spLocks noGrp="1"/>
          </p:cNvSpPr>
          <p:nvPr>
            <p:ph idx="1"/>
          </p:nvPr>
        </p:nvSpPr>
        <p:spPr>
          <a:xfrm>
            <a:off x="744716" y="2645969"/>
            <a:ext cx="9549465" cy="3599316"/>
          </a:xfrm>
        </p:spPr>
        <p:txBody>
          <a:bodyPr>
            <a:normAutofit/>
          </a:bodyPr>
          <a:lstStyle/>
          <a:p>
            <a:pPr algn="just">
              <a:lnSpc>
                <a:spcPct val="150000"/>
              </a:lnSpc>
            </a:pPr>
            <a:r>
              <a:rPr lang="es-MX" sz="2000" dirty="0">
                <a:solidFill>
                  <a:schemeClr val="bg1"/>
                </a:solidFill>
                <a:effectLst/>
                <a:latin typeface="Franklin Gothic Book" panose="020B0503020102020204" pitchFamily="34" charset="0"/>
              </a:rPr>
              <a:t>Un activo es un recurso controlado por una entidad, identificado, cuantificado en </a:t>
            </a:r>
            <a:r>
              <a:rPr lang="es-MX" sz="2000" dirty="0" smtClean="0">
                <a:solidFill>
                  <a:schemeClr val="bg1"/>
                </a:solidFill>
                <a:effectLst/>
                <a:latin typeface="Franklin Gothic Book" panose="020B0503020102020204" pitchFamily="34" charset="0"/>
              </a:rPr>
              <a:t>términos monetarios y del </a:t>
            </a:r>
            <a:r>
              <a:rPr lang="es-MX" sz="2000" dirty="0">
                <a:solidFill>
                  <a:schemeClr val="bg1"/>
                </a:solidFill>
                <a:effectLst/>
                <a:latin typeface="Franklin Gothic Book" panose="020B0503020102020204" pitchFamily="34" charset="0"/>
              </a:rPr>
              <a:t>que se esperan fundadamente, </a:t>
            </a:r>
            <a:r>
              <a:rPr lang="es-MX" sz="2000" dirty="0" smtClean="0">
                <a:solidFill>
                  <a:schemeClr val="bg1"/>
                </a:solidFill>
                <a:effectLst/>
                <a:latin typeface="Franklin Gothic Book" panose="020B0503020102020204" pitchFamily="34" charset="0"/>
              </a:rPr>
              <a:t>beneficios económicos </a:t>
            </a:r>
            <a:r>
              <a:rPr lang="es-MX" sz="2000" dirty="0">
                <a:solidFill>
                  <a:schemeClr val="bg1"/>
                </a:solidFill>
                <a:effectLst/>
                <a:latin typeface="Franklin Gothic Book" panose="020B0503020102020204" pitchFamily="34" charset="0"/>
              </a:rPr>
              <a:t>futuros, derivado de operaciones y otros eventos ocurridos en el pasado que han afectado económicamente dicha entidad.</a:t>
            </a:r>
          </a:p>
          <a:p>
            <a:pPr algn="just">
              <a:lnSpc>
                <a:spcPct val="150000"/>
              </a:lnSpc>
            </a:pP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2337214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Tipos de Activo</a:t>
            </a:r>
            <a:endParaRPr lang="es-MX" dirty="0">
              <a:latin typeface="Franklin Gothic Book" panose="020B0503020102020204"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28423012"/>
              </p:ext>
            </p:extLst>
          </p:nvPr>
        </p:nvGraphicFramePr>
        <p:xfrm>
          <a:off x="680320" y="2176530"/>
          <a:ext cx="9613862" cy="2496056"/>
        </p:xfrm>
        <a:graphic>
          <a:graphicData uri="http://schemas.openxmlformats.org/drawingml/2006/table">
            <a:tbl>
              <a:tblPr firstRow="1" firstCol="1" bandRow="1">
                <a:tableStyleId>{21E4AEA4-8DFA-4A89-87EB-49C32662AFE0}</a:tableStyleId>
              </a:tblPr>
              <a:tblGrid>
                <a:gridCol w="4806931"/>
                <a:gridCol w="4806931"/>
              </a:tblGrid>
              <a:tr h="291825">
                <a:tc>
                  <a:txBody>
                    <a:bodyPr/>
                    <a:lstStyle/>
                    <a:p>
                      <a:pPr algn="ctr">
                        <a:lnSpc>
                          <a:spcPct val="115000"/>
                        </a:lnSpc>
                        <a:spcAft>
                          <a:spcPts val="0"/>
                        </a:spcAft>
                      </a:pPr>
                      <a:r>
                        <a:rPr lang="es-MX" sz="1100" dirty="0">
                          <a:effectLst/>
                        </a:rPr>
                        <a:t>TIPO DE ACTIVO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c>
                  <a:txBody>
                    <a:bodyPr/>
                    <a:lstStyle/>
                    <a:p>
                      <a:pPr algn="ctr">
                        <a:lnSpc>
                          <a:spcPct val="115000"/>
                        </a:lnSpc>
                        <a:spcAft>
                          <a:spcPts val="0"/>
                        </a:spcAft>
                      </a:pPr>
                      <a:r>
                        <a:rPr lang="es-MX" sz="1100">
                          <a:effectLst/>
                        </a:rPr>
                        <a:t>CUENTA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548195">
                <a:tc rowSpan="7">
                  <a:txBody>
                    <a:bodyPr/>
                    <a:lstStyle/>
                    <a:p>
                      <a:pPr algn="ctr">
                        <a:lnSpc>
                          <a:spcPct val="115000"/>
                        </a:lnSpc>
                        <a:spcAft>
                          <a:spcPts val="0"/>
                        </a:spcAft>
                      </a:pPr>
                      <a:r>
                        <a:rPr lang="es-MX" sz="1100" dirty="0">
                          <a:effectLst/>
                        </a:rPr>
                        <a:t>Circulante (Monetarios)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c>
                  <a:txBody>
                    <a:bodyPr/>
                    <a:lstStyle/>
                    <a:p>
                      <a:pPr>
                        <a:lnSpc>
                          <a:spcPct val="115000"/>
                        </a:lnSpc>
                        <a:spcAft>
                          <a:spcPts val="0"/>
                        </a:spcAft>
                      </a:pPr>
                      <a:r>
                        <a:rPr lang="es-MX" sz="1100" dirty="0">
                          <a:effectLst/>
                        </a:rPr>
                        <a:t>CAJA CHICA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76006">
                <a:tc vMerge="1">
                  <a:txBody>
                    <a:bodyPr/>
                    <a:lstStyle/>
                    <a:p>
                      <a:endParaRPr lang="es-MX"/>
                    </a:p>
                  </a:txBody>
                  <a:tcPr/>
                </a:tc>
                <a:tc>
                  <a:txBody>
                    <a:bodyPr/>
                    <a:lstStyle/>
                    <a:p>
                      <a:pPr>
                        <a:lnSpc>
                          <a:spcPct val="115000"/>
                        </a:lnSpc>
                        <a:spcAft>
                          <a:spcPts val="0"/>
                        </a:spcAft>
                      </a:pPr>
                      <a:r>
                        <a:rPr lang="es-MX" sz="1100">
                          <a:effectLst/>
                        </a:rPr>
                        <a:t>BANCOS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76006">
                <a:tc vMerge="1">
                  <a:txBody>
                    <a:bodyPr/>
                    <a:lstStyle/>
                    <a:p>
                      <a:endParaRPr lang="es-MX"/>
                    </a:p>
                  </a:txBody>
                  <a:tcPr/>
                </a:tc>
                <a:tc>
                  <a:txBody>
                    <a:bodyPr/>
                    <a:lstStyle/>
                    <a:p>
                      <a:pPr>
                        <a:lnSpc>
                          <a:spcPct val="115000"/>
                        </a:lnSpc>
                        <a:spcAft>
                          <a:spcPts val="0"/>
                        </a:spcAft>
                      </a:pPr>
                      <a:r>
                        <a:rPr lang="es-MX" sz="1100">
                          <a:effectLst/>
                        </a:rPr>
                        <a:t>CLIENTES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76006">
                <a:tc vMerge="1">
                  <a:txBody>
                    <a:bodyPr/>
                    <a:lstStyle/>
                    <a:p>
                      <a:endParaRPr lang="es-MX"/>
                    </a:p>
                  </a:txBody>
                  <a:tcPr/>
                </a:tc>
                <a:tc>
                  <a:txBody>
                    <a:bodyPr/>
                    <a:lstStyle/>
                    <a:p>
                      <a:pPr>
                        <a:lnSpc>
                          <a:spcPct val="115000"/>
                        </a:lnSpc>
                        <a:spcAft>
                          <a:spcPts val="0"/>
                        </a:spcAft>
                      </a:pPr>
                      <a:r>
                        <a:rPr lang="es-MX" sz="1100">
                          <a:effectLst/>
                        </a:rPr>
                        <a:t>DOCUMENTOS POR COBRAR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76006">
                <a:tc vMerge="1">
                  <a:txBody>
                    <a:bodyPr/>
                    <a:lstStyle/>
                    <a:p>
                      <a:endParaRPr lang="es-MX"/>
                    </a:p>
                  </a:txBody>
                  <a:tcPr/>
                </a:tc>
                <a:tc>
                  <a:txBody>
                    <a:bodyPr/>
                    <a:lstStyle/>
                    <a:p>
                      <a:pPr>
                        <a:lnSpc>
                          <a:spcPct val="115000"/>
                        </a:lnSpc>
                        <a:spcAft>
                          <a:spcPts val="0"/>
                        </a:spcAft>
                      </a:pPr>
                      <a:r>
                        <a:rPr lang="es-MX" sz="1100">
                          <a:effectLst/>
                        </a:rPr>
                        <a:t>PAGOS POR ANTICIPADO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76006">
                <a:tc vMerge="1">
                  <a:txBody>
                    <a:bodyPr/>
                    <a:lstStyle/>
                    <a:p>
                      <a:endParaRPr lang="es-MX"/>
                    </a:p>
                  </a:txBody>
                  <a:tcPr/>
                </a:tc>
                <a:tc>
                  <a:txBody>
                    <a:bodyPr/>
                    <a:lstStyle/>
                    <a:p>
                      <a:pPr>
                        <a:lnSpc>
                          <a:spcPct val="115000"/>
                        </a:lnSpc>
                        <a:spcAft>
                          <a:spcPts val="0"/>
                        </a:spcAft>
                      </a:pPr>
                      <a:r>
                        <a:rPr lang="es-MX" sz="1100">
                          <a:effectLst/>
                        </a:rPr>
                        <a:t>DEUDORES DIVERSOS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76006">
                <a:tc vMerge="1">
                  <a:txBody>
                    <a:bodyPr/>
                    <a:lstStyle/>
                    <a:p>
                      <a:endParaRPr lang="es-MX"/>
                    </a:p>
                  </a:txBody>
                  <a:tcPr/>
                </a:tc>
                <a:tc>
                  <a:txBody>
                    <a:bodyPr/>
                    <a:lstStyle/>
                    <a:p>
                      <a:pPr>
                        <a:lnSpc>
                          <a:spcPct val="115000"/>
                        </a:lnSpc>
                        <a:spcAft>
                          <a:spcPts val="0"/>
                        </a:spcAft>
                      </a:pPr>
                      <a:r>
                        <a:rPr lang="es-MX" sz="1100" dirty="0">
                          <a:effectLst/>
                        </a:rPr>
                        <a:t>MERCANCÍAS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2989657555"/>
              </p:ext>
            </p:extLst>
          </p:nvPr>
        </p:nvGraphicFramePr>
        <p:xfrm>
          <a:off x="680322" y="4884916"/>
          <a:ext cx="9613860" cy="1490124"/>
        </p:xfrm>
        <a:graphic>
          <a:graphicData uri="http://schemas.openxmlformats.org/drawingml/2006/table">
            <a:tbl>
              <a:tblPr firstRow="1" firstCol="1" bandRow="1">
                <a:tableStyleId>{00A15C55-8517-42AA-B614-E9B94910E393}</a:tableStyleId>
              </a:tblPr>
              <a:tblGrid>
                <a:gridCol w="4806930"/>
                <a:gridCol w="4806930"/>
              </a:tblGrid>
              <a:tr h="248354">
                <a:tc>
                  <a:txBody>
                    <a:bodyPr/>
                    <a:lstStyle/>
                    <a:p>
                      <a:pPr marL="457200" algn="ctr">
                        <a:lnSpc>
                          <a:spcPct val="115000"/>
                        </a:lnSpc>
                        <a:spcAft>
                          <a:spcPts val="0"/>
                        </a:spcAft>
                      </a:pPr>
                      <a:r>
                        <a:rPr lang="es-MX" sz="1100" dirty="0">
                          <a:effectLst/>
                        </a:rPr>
                        <a:t>Tipo de activo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c>
                  <a:txBody>
                    <a:bodyPr/>
                    <a:lstStyle/>
                    <a:p>
                      <a:pPr marL="457200" algn="ctr">
                        <a:lnSpc>
                          <a:spcPct val="115000"/>
                        </a:lnSpc>
                        <a:spcAft>
                          <a:spcPts val="0"/>
                        </a:spcAft>
                      </a:pPr>
                      <a:r>
                        <a:rPr lang="es-MX" sz="1100" dirty="0">
                          <a:effectLst/>
                        </a:rPr>
                        <a:t>Cuenta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48354">
                <a:tc rowSpan="5">
                  <a:txBody>
                    <a:bodyPr/>
                    <a:lstStyle/>
                    <a:p>
                      <a:pPr marL="457200" algn="ctr">
                        <a:lnSpc>
                          <a:spcPct val="115000"/>
                        </a:lnSpc>
                        <a:spcAft>
                          <a:spcPts val="0"/>
                        </a:spcAft>
                      </a:pPr>
                      <a:r>
                        <a:rPr lang="es-MX" sz="1100" dirty="0">
                          <a:effectLst/>
                        </a:rPr>
                        <a:t>No circulante</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c>
                  <a:txBody>
                    <a:bodyPr/>
                    <a:lstStyle/>
                    <a:p>
                      <a:pPr marL="457200" algn="ctr">
                        <a:lnSpc>
                          <a:spcPct val="115000"/>
                        </a:lnSpc>
                        <a:spcAft>
                          <a:spcPts val="0"/>
                        </a:spcAft>
                      </a:pPr>
                      <a:r>
                        <a:rPr lang="es-MX" sz="1100" dirty="0">
                          <a:effectLst/>
                        </a:rPr>
                        <a:t>TERRENOS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48354">
                <a:tc vMerge="1">
                  <a:txBody>
                    <a:bodyPr/>
                    <a:lstStyle/>
                    <a:p>
                      <a:endParaRPr lang="es-MX"/>
                    </a:p>
                  </a:txBody>
                  <a:tcPr/>
                </a:tc>
                <a:tc>
                  <a:txBody>
                    <a:bodyPr/>
                    <a:lstStyle/>
                    <a:p>
                      <a:pPr marL="457200" algn="ctr">
                        <a:lnSpc>
                          <a:spcPct val="115000"/>
                        </a:lnSpc>
                        <a:spcAft>
                          <a:spcPts val="0"/>
                        </a:spcAft>
                      </a:pPr>
                      <a:r>
                        <a:rPr lang="es-MX" sz="1100" dirty="0">
                          <a:effectLst/>
                        </a:rPr>
                        <a:t>EDIFICIOS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48354">
                <a:tc vMerge="1">
                  <a:txBody>
                    <a:bodyPr/>
                    <a:lstStyle/>
                    <a:p>
                      <a:endParaRPr lang="es-MX"/>
                    </a:p>
                  </a:txBody>
                  <a:tcPr/>
                </a:tc>
                <a:tc>
                  <a:txBody>
                    <a:bodyPr/>
                    <a:lstStyle/>
                    <a:p>
                      <a:pPr marL="457200" algn="ctr">
                        <a:lnSpc>
                          <a:spcPct val="115000"/>
                        </a:lnSpc>
                        <a:spcAft>
                          <a:spcPts val="0"/>
                        </a:spcAft>
                      </a:pPr>
                      <a:r>
                        <a:rPr lang="es-MX" sz="1100" dirty="0">
                          <a:effectLst/>
                        </a:rPr>
                        <a:t>MOBILIARIO Y EQUIPO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48354">
                <a:tc vMerge="1">
                  <a:txBody>
                    <a:bodyPr/>
                    <a:lstStyle/>
                    <a:p>
                      <a:endParaRPr lang="es-MX"/>
                    </a:p>
                  </a:txBody>
                  <a:tcPr/>
                </a:tc>
                <a:tc>
                  <a:txBody>
                    <a:bodyPr/>
                    <a:lstStyle/>
                    <a:p>
                      <a:pPr marL="457200" algn="ctr">
                        <a:lnSpc>
                          <a:spcPct val="115000"/>
                        </a:lnSpc>
                        <a:spcAft>
                          <a:spcPts val="0"/>
                        </a:spcAft>
                      </a:pPr>
                      <a:r>
                        <a:rPr lang="es-MX" sz="1100" dirty="0">
                          <a:effectLst/>
                        </a:rPr>
                        <a:t>EQUIPO DE TRANSPORTE</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48354">
                <a:tc vMerge="1">
                  <a:txBody>
                    <a:bodyPr/>
                    <a:lstStyle/>
                    <a:p>
                      <a:endParaRPr lang="es-MX"/>
                    </a:p>
                  </a:txBody>
                  <a:tcPr/>
                </a:tc>
                <a:tc>
                  <a:txBody>
                    <a:bodyPr/>
                    <a:lstStyle/>
                    <a:p>
                      <a:pPr marL="457200" algn="ctr">
                        <a:lnSpc>
                          <a:spcPct val="115000"/>
                        </a:lnSpc>
                        <a:spcAft>
                          <a:spcPts val="0"/>
                        </a:spcAft>
                      </a:pPr>
                      <a:r>
                        <a:rPr lang="es-MX" sz="1100" dirty="0">
                          <a:effectLst/>
                        </a:rPr>
                        <a:t>HERRAMIENTAS Y ENSERES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bl>
          </a:graphicData>
        </a:graphic>
      </p:graphicFrame>
      <p:pic>
        <p:nvPicPr>
          <p:cNvPr id="6"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7" name="Rectángulo 6"/>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8"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5560635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Pasivo</a:t>
            </a:r>
            <a:endParaRPr lang="es-MX" dirty="0">
              <a:latin typeface="Franklin Gothic Book" panose="020B0503020102020204" pitchFamily="34" charset="0"/>
            </a:endParaRPr>
          </a:p>
        </p:txBody>
      </p:sp>
      <p:sp>
        <p:nvSpPr>
          <p:cNvPr id="5" name="Marcador de contenido 4"/>
          <p:cNvSpPr>
            <a:spLocks noGrp="1"/>
          </p:cNvSpPr>
          <p:nvPr>
            <p:ph idx="1"/>
          </p:nvPr>
        </p:nvSpPr>
        <p:spPr>
          <a:xfrm>
            <a:off x="680321" y="2684605"/>
            <a:ext cx="9613861" cy="3599316"/>
          </a:xfrm>
        </p:spPr>
        <p:txBody>
          <a:bodyPr>
            <a:normAutofit/>
          </a:bodyPr>
          <a:lstStyle/>
          <a:p>
            <a:pPr algn="just">
              <a:lnSpc>
                <a:spcPct val="150000"/>
              </a:lnSpc>
            </a:pPr>
            <a:r>
              <a:rPr lang="es-MX" sz="2000" dirty="0">
                <a:solidFill>
                  <a:schemeClr val="bg1"/>
                </a:solidFill>
                <a:effectLst/>
                <a:latin typeface="Franklin Gothic Book" panose="020B0503020102020204" pitchFamily="34" charset="0"/>
              </a:rPr>
              <a:t>Un pasivo es una obligación presente de la entidad, virtualmente ineludible, identificada, cuantificada en términos monetarios y que representa una </a:t>
            </a:r>
            <a:r>
              <a:rPr lang="es-MX" sz="2000" dirty="0" smtClean="0">
                <a:solidFill>
                  <a:schemeClr val="bg1"/>
                </a:solidFill>
                <a:effectLst/>
                <a:latin typeface="Franklin Gothic Book" panose="020B0503020102020204" pitchFamily="34" charset="0"/>
              </a:rPr>
              <a:t>disminución futura</a:t>
            </a:r>
            <a:r>
              <a:rPr lang="es-MX" sz="2000" dirty="0">
                <a:solidFill>
                  <a:schemeClr val="bg1"/>
                </a:solidFill>
                <a:latin typeface="Franklin Gothic Book" panose="020B0503020102020204" pitchFamily="34" charset="0"/>
              </a:rPr>
              <a:t> </a:t>
            </a:r>
            <a:r>
              <a:rPr lang="es-MX" sz="2000" dirty="0" smtClean="0">
                <a:solidFill>
                  <a:schemeClr val="bg1"/>
                </a:solidFill>
                <a:effectLst/>
                <a:latin typeface="Franklin Gothic Book" panose="020B0503020102020204" pitchFamily="34" charset="0"/>
              </a:rPr>
              <a:t>de</a:t>
            </a:r>
            <a:r>
              <a:rPr lang="es-MX" sz="2000" dirty="0">
                <a:solidFill>
                  <a:schemeClr val="bg1"/>
                </a:solidFill>
                <a:latin typeface="Franklin Gothic Book" panose="020B0503020102020204" pitchFamily="34" charset="0"/>
              </a:rPr>
              <a:t> </a:t>
            </a:r>
            <a:r>
              <a:rPr lang="es-MX" sz="2000" dirty="0" smtClean="0">
                <a:solidFill>
                  <a:schemeClr val="bg1"/>
                </a:solidFill>
                <a:effectLst/>
                <a:latin typeface="Franklin Gothic Book" panose="020B0503020102020204" pitchFamily="34" charset="0"/>
              </a:rPr>
              <a:t>beneficios económicos, derivada </a:t>
            </a:r>
            <a:r>
              <a:rPr lang="es-MX" sz="2000" dirty="0">
                <a:solidFill>
                  <a:schemeClr val="bg1"/>
                </a:solidFill>
                <a:effectLst/>
                <a:latin typeface="Franklin Gothic Book" panose="020B0503020102020204" pitchFamily="34" charset="0"/>
              </a:rPr>
              <a:t>de operaciones y otros eventos ocurridos en el pasado que han afectado económicamente a dicha entidad.</a:t>
            </a:r>
          </a:p>
          <a:p>
            <a:pPr algn="just">
              <a:lnSpc>
                <a:spcPct val="150000"/>
              </a:lnSpc>
            </a:pP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410101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Pasivo</a:t>
            </a:r>
            <a:endParaRPr lang="es-MX" dirty="0"/>
          </a:p>
        </p:txBody>
      </p:sp>
      <p:sp>
        <p:nvSpPr>
          <p:cNvPr id="3" name="Marcador de contenido 2"/>
          <p:cNvSpPr>
            <a:spLocks noGrp="1"/>
          </p:cNvSpPr>
          <p:nvPr>
            <p:ph idx="1"/>
          </p:nvPr>
        </p:nvSpPr>
        <p:spPr>
          <a:xfrm>
            <a:off x="680321" y="2125014"/>
            <a:ext cx="9613861" cy="4314423"/>
          </a:xfrm>
        </p:spPr>
        <p:txBody>
          <a:bodyPr>
            <a:normAutofit/>
          </a:bodyPr>
          <a:lstStyle/>
          <a:p>
            <a:pPr algn="just">
              <a:lnSpc>
                <a:spcPct val="150000"/>
              </a:lnSpc>
            </a:pPr>
            <a:r>
              <a:rPr lang="es-MX" sz="2000" dirty="0">
                <a:solidFill>
                  <a:schemeClr val="bg1"/>
                </a:solidFill>
                <a:effectLst/>
                <a:latin typeface="Franklin Gothic Book" panose="020B0503020102020204" pitchFamily="34" charset="0"/>
              </a:rPr>
              <a:t>Es una exigencia identificada en el momento actual, de carácter legal o social, de cumplir en el futuro con un contrato, promesa o responsabilidad, por parte de la entidad</a:t>
            </a:r>
            <a:r>
              <a:rPr lang="es-MX" sz="2000" dirty="0" smtClean="0">
                <a:solidFill>
                  <a:schemeClr val="bg1"/>
                </a:solidFill>
                <a:effectLst/>
                <a:latin typeface="Franklin Gothic Book" panose="020B0503020102020204" pitchFamily="34" charset="0"/>
              </a:rPr>
              <a:t>.</a:t>
            </a:r>
          </a:p>
          <a:p>
            <a:pPr marL="0" indent="0" algn="just">
              <a:lnSpc>
                <a:spcPct val="150000"/>
              </a:lnSpc>
              <a:buNone/>
            </a:pPr>
            <a:endParaRPr lang="es-MX" sz="2000" dirty="0">
              <a:solidFill>
                <a:schemeClr val="bg1"/>
              </a:solidFill>
              <a:effectLst/>
              <a:latin typeface="Franklin Gothic Book" panose="020B0503020102020204" pitchFamily="34" charset="0"/>
            </a:endParaRPr>
          </a:p>
          <a:p>
            <a:pPr algn="just">
              <a:lnSpc>
                <a:spcPct val="150000"/>
              </a:lnSpc>
            </a:pPr>
            <a:r>
              <a:rPr lang="es-MX" sz="2000" dirty="0" smtClean="0">
                <a:solidFill>
                  <a:schemeClr val="bg1"/>
                </a:solidFill>
                <a:effectLst/>
                <a:latin typeface="Franklin Gothic Book" panose="020B0503020102020204" pitchFamily="34" charset="0"/>
              </a:rPr>
              <a:t>Un </a:t>
            </a:r>
            <a:r>
              <a:rPr lang="es-MX" sz="2000" dirty="0">
                <a:solidFill>
                  <a:schemeClr val="bg1"/>
                </a:solidFill>
                <a:effectLst/>
                <a:latin typeface="Franklin Gothic Book" panose="020B0503020102020204" pitchFamily="34" charset="0"/>
              </a:rPr>
              <a:t>pasivo es virtualmente ineludible cuando existe la probabilidad, aunque no la certeza absoluta, de dar cumplimiento a la obligación.</a:t>
            </a:r>
          </a:p>
          <a:p>
            <a:pPr algn="just">
              <a:lnSpc>
                <a:spcPct val="150000"/>
              </a:lnSpc>
            </a:pPr>
            <a:r>
              <a:rPr lang="es-MX" sz="2000" dirty="0">
                <a:solidFill>
                  <a:schemeClr val="bg1"/>
                </a:solidFill>
                <a:effectLst/>
                <a:latin typeface="Franklin Gothic Book" panose="020B0503020102020204" pitchFamily="34" charset="0"/>
              </a:rPr>
              <a:t>Todo pasivo debe tener un propósito definido; es decir, no debe reconocerse con fines indeterminados.</a:t>
            </a:r>
          </a:p>
          <a:p>
            <a:pPr algn="just">
              <a:lnSpc>
                <a:spcPct val="150000"/>
              </a:lnSpc>
            </a:pP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726239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Tipos de Pasivos.</a:t>
            </a:r>
            <a:endParaRPr lang="es-MX" dirty="0"/>
          </a:p>
        </p:txBody>
      </p:sp>
      <p:sp>
        <p:nvSpPr>
          <p:cNvPr id="3" name="Marcador de contenido 2"/>
          <p:cNvSpPr>
            <a:spLocks noGrp="1"/>
          </p:cNvSpPr>
          <p:nvPr>
            <p:ph idx="1"/>
          </p:nvPr>
        </p:nvSpPr>
        <p:spPr>
          <a:xfrm>
            <a:off x="680321" y="2189408"/>
            <a:ext cx="9613861" cy="4250029"/>
          </a:xfrm>
        </p:spPr>
        <p:txBody>
          <a:bodyPr/>
          <a:lstStyle/>
          <a:p>
            <a:pPr algn="just">
              <a:lnSpc>
                <a:spcPct val="150000"/>
              </a:lnSpc>
            </a:pPr>
            <a:r>
              <a:rPr lang="es-MX" sz="2000" dirty="0">
                <a:solidFill>
                  <a:schemeClr val="bg1"/>
                </a:solidFill>
                <a:effectLst/>
                <a:latin typeface="Franklin Gothic Book" panose="020B0503020102020204" pitchFamily="34" charset="0"/>
              </a:rPr>
              <a:t>Representa la probable salida de recursos de la entidad para dar cumplimiento a una obligación. La disminución de beneficios económicos ocurre al transferir activos o instrumentos financieros de capital, o proporcionar productos y servicios.</a:t>
            </a:r>
          </a:p>
          <a:p>
            <a:endParaRPr lang="es-MX" dirty="0">
              <a:solidFill>
                <a:schemeClr val="bg1"/>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2325299744"/>
              </p:ext>
            </p:extLst>
          </p:nvPr>
        </p:nvGraphicFramePr>
        <p:xfrm>
          <a:off x="2610066" y="4136531"/>
          <a:ext cx="5754370" cy="2302902"/>
        </p:xfrm>
        <a:graphic>
          <a:graphicData uri="http://schemas.openxmlformats.org/drawingml/2006/table">
            <a:tbl>
              <a:tblPr firstRow="1" firstCol="1" bandRow="1">
                <a:tableStyleId>{00A15C55-8517-42AA-B614-E9B94910E393}</a:tableStyleId>
              </a:tblPr>
              <a:tblGrid>
                <a:gridCol w="2877185"/>
                <a:gridCol w="2877185"/>
              </a:tblGrid>
              <a:tr h="255878">
                <a:tc>
                  <a:txBody>
                    <a:bodyPr/>
                    <a:lstStyle/>
                    <a:p>
                      <a:pPr algn="ctr">
                        <a:lnSpc>
                          <a:spcPct val="115000"/>
                        </a:lnSpc>
                        <a:spcAft>
                          <a:spcPts val="0"/>
                        </a:spcAft>
                      </a:pPr>
                      <a:r>
                        <a:rPr lang="es-MX" sz="1100">
                          <a:effectLst/>
                        </a:rPr>
                        <a:t>Tipo de pasivo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c>
                  <a:txBody>
                    <a:bodyPr/>
                    <a:lstStyle/>
                    <a:p>
                      <a:pPr algn="ctr">
                        <a:lnSpc>
                          <a:spcPct val="115000"/>
                        </a:lnSpc>
                        <a:spcAft>
                          <a:spcPts val="0"/>
                        </a:spcAft>
                      </a:pPr>
                      <a:r>
                        <a:rPr lang="es-MX" sz="1100">
                          <a:effectLst/>
                        </a:rPr>
                        <a:t>Cuenta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55878">
                <a:tc>
                  <a:txBody>
                    <a:bodyPr/>
                    <a:lstStyle/>
                    <a:p>
                      <a:pPr algn="ctr">
                        <a:lnSpc>
                          <a:spcPct val="115000"/>
                        </a:lnSpc>
                        <a:spcAft>
                          <a:spcPts val="0"/>
                        </a:spcAft>
                      </a:pPr>
                      <a:r>
                        <a:rPr lang="es-MX" sz="1100">
                          <a:effectLst/>
                        </a:rPr>
                        <a:t>Circulantes (menos de un año)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c>
                  <a:txBody>
                    <a:bodyPr/>
                    <a:lstStyle/>
                    <a:p>
                      <a:pPr algn="ctr">
                        <a:lnSpc>
                          <a:spcPct val="115000"/>
                        </a:lnSpc>
                        <a:spcAft>
                          <a:spcPts val="0"/>
                        </a:spcAft>
                      </a:pPr>
                      <a:r>
                        <a:rPr lang="es-MX" sz="1100">
                          <a:effectLst/>
                        </a:rPr>
                        <a:t>PROVEEDORES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55878">
                <a:tc rowSpan="7">
                  <a:txBody>
                    <a:bodyPr/>
                    <a:lstStyle/>
                    <a:p>
                      <a:pPr algn="ctr">
                        <a:lnSpc>
                          <a:spcPct val="115000"/>
                        </a:lnSpc>
                        <a:spcAft>
                          <a:spcPts val="0"/>
                        </a:spcAft>
                      </a:pPr>
                      <a:r>
                        <a:rPr lang="es-MX" sz="1100">
                          <a:effectLst/>
                        </a:rPr>
                        <a:t>No circulantes (más de un año)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c>
                  <a:txBody>
                    <a:bodyPr/>
                    <a:lstStyle/>
                    <a:p>
                      <a:pPr algn="ctr">
                        <a:lnSpc>
                          <a:spcPct val="115000"/>
                        </a:lnSpc>
                        <a:spcAft>
                          <a:spcPts val="0"/>
                        </a:spcAft>
                      </a:pPr>
                      <a:r>
                        <a:rPr lang="es-MX" sz="1100">
                          <a:effectLst/>
                        </a:rPr>
                        <a:t>ACREEDORES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55878">
                <a:tc vMerge="1">
                  <a:txBody>
                    <a:bodyPr/>
                    <a:lstStyle/>
                    <a:p>
                      <a:endParaRPr lang="es-MX"/>
                    </a:p>
                  </a:txBody>
                  <a:tcPr/>
                </a:tc>
                <a:tc>
                  <a:txBody>
                    <a:bodyPr/>
                    <a:lstStyle/>
                    <a:p>
                      <a:pPr algn="ctr">
                        <a:lnSpc>
                          <a:spcPct val="115000"/>
                        </a:lnSpc>
                        <a:spcAft>
                          <a:spcPts val="0"/>
                        </a:spcAft>
                      </a:pPr>
                      <a:r>
                        <a:rPr lang="es-MX" sz="1100">
                          <a:effectLst/>
                        </a:rPr>
                        <a:t>DOCUMENTOS POR PAGAR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55878">
                <a:tc vMerge="1">
                  <a:txBody>
                    <a:bodyPr/>
                    <a:lstStyle/>
                    <a:p>
                      <a:endParaRPr lang="es-MX"/>
                    </a:p>
                  </a:txBody>
                  <a:tcPr/>
                </a:tc>
                <a:tc>
                  <a:txBody>
                    <a:bodyPr/>
                    <a:lstStyle/>
                    <a:p>
                      <a:pPr algn="ctr">
                        <a:lnSpc>
                          <a:spcPct val="115000"/>
                        </a:lnSpc>
                        <a:spcAft>
                          <a:spcPts val="0"/>
                        </a:spcAft>
                      </a:pPr>
                      <a:r>
                        <a:rPr lang="es-MX" sz="1100">
                          <a:effectLst/>
                        </a:rPr>
                        <a:t>IMPUESTOS POR PAGAR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55878">
                <a:tc vMerge="1">
                  <a:txBody>
                    <a:bodyPr/>
                    <a:lstStyle/>
                    <a:p>
                      <a:endParaRPr lang="es-MX"/>
                    </a:p>
                  </a:txBody>
                  <a:tcPr/>
                </a:tc>
                <a:tc>
                  <a:txBody>
                    <a:bodyPr/>
                    <a:lstStyle/>
                    <a:p>
                      <a:pPr algn="ctr">
                        <a:lnSpc>
                          <a:spcPct val="115000"/>
                        </a:lnSpc>
                        <a:spcAft>
                          <a:spcPts val="0"/>
                        </a:spcAft>
                      </a:pPr>
                      <a:r>
                        <a:rPr lang="es-MX" sz="1100">
                          <a:effectLst/>
                        </a:rPr>
                        <a:t>ISR y PTU</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55878">
                <a:tc vMerge="1">
                  <a:txBody>
                    <a:bodyPr/>
                    <a:lstStyle/>
                    <a:p>
                      <a:endParaRPr lang="es-MX"/>
                    </a:p>
                  </a:txBody>
                  <a:tcPr/>
                </a:tc>
                <a:tc>
                  <a:txBody>
                    <a:bodyPr/>
                    <a:lstStyle/>
                    <a:p>
                      <a:pPr algn="ctr">
                        <a:lnSpc>
                          <a:spcPct val="115000"/>
                        </a:lnSpc>
                        <a:spcAft>
                          <a:spcPts val="0"/>
                        </a:spcAft>
                      </a:pPr>
                      <a:r>
                        <a:rPr lang="es-MX" sz="1100">
                          <a:effectLst/>
                        </a:rPr>
                        <a:t>IVA POR PAGAR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55878">
                <a:tc vMerge="1">
                  <a:txBody>
                    <a:bodyPr/>
                    <a:lstStyle/>
                    <a:p>
                      <a:endParaRPr lang="es-MX"/>
                    </a:p>
                  </a:txBody>
                  <a:tcPr/>
                </a:tc>
                <a:tc>
                  <a:txBody>
                    <a:bodyPr/>
                    <a:lstStyle/>
                    <a:p>
                      <a:pPr algn="ctr">
                        <a:lnSpc>
                          <a:spcPct val="115000"/>
                        </a:lnSpc>
                        <a:spcAft>
                          <a:spcPts val="0"/>
                        </a:spcAft>
                      </a:pPr>
                      <a:r>
                        <a:rPr lang="es-MX" sz="1100">
                          <a:effectLst/>
                        </a:rPr>
                        <a:t>OBLIGACIONES LABORALES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r h="255878">
                <a:tc vMerge="1">
                  <a:txBody>
                    <a:bodyPr/>
                    <a:lstStyle/>
                    <a:p>
                      <a:endParaRPr lang="es-MX"/>
                    </a:p>
                  </a:txBody>
                  <a:tcPr/>
                </a:tc>
                <a:tc>
                  <a:txBody>
                    <a:bodyPr/>
                    <a:lstStyle/>
                    <a:p>
                      <a:pPr algn="ctr">
                        <a:lnSpc>
                          <a:spcPct val="115000"/>
                        </a:lnSpc>
                        <a:spcAft>
                          <a:spcPts val="0"/>
                        </a:spcAft>
                      </a:pPr>
                      <a:r>
                        <a:rPr lang="es-MX" sz="1100" dirty="0">
                          <a:effectLst/>
                        </a:rPr>
                        <a:t>CRÉDITOS A LARGO PLAZO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50800" prst="hardEdge"/>
                      <a:lightRig rig="flood" dir="t"/>
                    </a:cell3D>
                  </a:tcPr>
                </a:tc>
              </a:tr>
            </a:tbl>
          </a:graphicData>
        </a:graphic>
      </p:graphicFrame>
      <p:pic>
        <p:nvPicPr>
          <p:cNvPr id="5"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860699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Capital Contable.</a:t>
            </a:r>
            <a:endParaRPr lang="es-MX" dirty="0"/>
          </a:p>
        </p:txBody>
      </p:sp>
      <p:sp>
        <p:nvSpPr>
          <p:cNvPr id="3" name="Marcador de contenido 2"/>
          <p:cNvSpPr>
            <a:spLocks noGrp="1"/>
          </p:cNvSpPr>
          <p:nvPr>
            <p:ph idx="1"/>
          </p:nvPr>
        </p:nvSpPr>
        <p:spPr>
          <a:xfrm>
            <a:off x="680321" y="2336872"/>
            <a:ext cx="9613861" cy="3948017"/>
          </a:xfrm>
        </p:spPr>
        <p:txBody>
          <a:bodyPr>
            <a:normAutofit/>
          </a:bodyPr>
          <a:lstStyle/>
          <a:p>
            <a:pPr algn="just">
              <a:lnSpc>
                <a:spcPct val="150000"/>
              </a:lnSpc>
            </a:pPr>
            <a:r>
              <a:rPr lang="es-MX" sz="2000" dirty="0" smtClean="0">
                <a:solidFill>
                  <a:schemeClr val="bg1"/>
                </a:solidFill>
                <a:effectLst/>
                <a:latin typeface="Franklin Gothic Book" panose="020B0503020102020204" pitchFamily="34" charset="0"/>
              </a:rPr>
              <a:t>Es </a:t>
            </a:r>
            <a:r>
              <a:rPr lang="es-MX" sz="2000" dirty="0">
                <a:solidFill>
                  <a:schemeClr val="bg1"/>
                </a:solidFill>
                <a:effectLst/>
                <a:latin typeface="Franklin Gothic Book" panose="020B0503020102020204" pitchFamily="34" charset="0"/>
              </a:rPr>
              <a:t>el valor residual de los activos de la entidad, una vez deducidos todos sus pasivos</a:t>
            </a:r>
            <a:r>
              <a:rPr lang="es-MX" sz="2000" dirty="0" smtClean="0">
                <a:solidFill>
                  <a:schemeClr val="bg1"/>
                </a:solidFill>
                <a:effectLst/>
                <a:latin typeface="Franklin Gothic Book" panose="020B0503020102020204" pitchFamily="34" charset="0"/>
              </a:rPr>
              <a:t>.</a:t>
            </a:r>
          </a:p>
          <a:p>
            <a:pPr marL="0" indent="0" algn="just">
              <a:lnSpc>
                <a:spcPct val="150000"/>
              </a:lnSpc>
              <a:buNone/>
            </a:pPr>
            <a:endParaRPr lang="es-MX" sz="2000" dirty="0">
              <a:solidFill>
                <a:schemeClr val="bg1"/>
              </a:solidFill>
              <a:effectLst/>
              <a:latin typeface="Franklin Gothic Book" panose="020B0503020102020204" pitchFamily="34" charset="0"/>
            </a:endParaRPr>
          </a:p>
          <a:p>
            <a:pPr algn="just">
              <a:lnSpc>
                <a:spcPct val="150000"/>
              </a:lnSpc>
            </a:pPr>
            <a:r>
              <a:rPr lang="es-MX" sz="2000" dirty="0">
                <a:solidFill>
                  <a:schemeClr val="bg1"/>
                </a:solidFill>
                <a:effectLst/>
                <a:latin typeface="Franklin Gothic Book" panose="020B0503020102020204" pitchFamily="34" charset="0"/>
              </a:rPr>
              <a:t>El capital contable o patrimonio contable representa el valor que contablemente tienen para la entidad sus activos y pasivos sujetos de reconocimiento en los estados financieros; por esta razón también se le conoce como “activos netos” de una entidad (activos menos pasivos).</a:t>
            </a:r>
          </a:p>
          <a:p>
            <a:pPr algn="just">
              <a:lnSpc>
                <a:spcPct val="150000"/>
              </a:lnSpc>
            </a:pP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553076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Tipos de capital contable y patrimonio contable.</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336873"/>
            <a:ext cx="9613861" cy="4051048"/>
          </a:xfrm>
        </p:spPr>
        <p:txBody>
          <a:bodyPr>
            <a:normAutofit/>
          </a:bodyPr>
          <a:lstStyle/>
          <a:p>
            <a:pPr algn="just">
              <a:lnSpc>
                <a:spcPct val="150000"/>
              </a:lnSpc>
            </a:pPr>
            <a:r>
              <a:rPr lang="es-MX" sz="2000" dirty="0" smtClean="0">
                <a:solidFill>
                  <a:schemeClr val="bg1"/>
                </a:solidFill>
                <a:effectLst/>
                <a:latin typeface="Franklin Gothic Book" panose="020B0503020102020204" pitchFamily="34" charset="0"/>
              </a:rPr>
              <a:t>El </a:t>
            </a:r>
            <a:r>
              <a:rPr lang="es-MX" sz="2000" dirty="0">
                <a:solidFill>
                  <a:schemeClr val="bg1"/>
                </a:solidFill>
                <a:effectLst/>
                <a:latin typeface="Franklin Gothic Book" panose="020B0503020102020204" pitchFamily="34" charset="0"/>
              </a:rPr>
              <a:t>capital contable de las entidades lucrativas se clasifica de acuerdo con su origen en</a:t>
            </a:r>
            <a:r>
              <a:rPr lang="es-MX" sz="2000" dirty="0" smtClean="0">
                <a:solidFill>
                  <a:schemeClr val="bg1"/>
                </a:solidFill>
                <a:effectLst/>
                <a:latin typeface="Franklin Gothic Book" panose="020B0503020102020204" pitchFamily="34" charset="0"/>
              </a:rPr>
              <a:t>:</a:t>
            </a:r>
          </a:p>
          <a:p>
            <a:pPr algn="just">
              <a:lnSpc>
                <a:spcPct val="150000"/>
              </a:lnSpc>
            </a:pPr>
            <a:endParaRPr lang="es-MX" sz="2000" dirty="0">
              <a:solidFill>
                <a:schemeClr val="bg1"/>
              </a:solidFill>
              <a:effectLst/>
              <a:latin typeface="Franklin Gothic Book" panose="020B0503020102020204" pitchFamily="34" charset="0"/>
            </a:endParaRPr>
          </a:p>
          <a:p>
            <a:pPr marL="457200" lvl="0" indent="-457200" algn="just">
              <a:lnSpc>
                <a:spcPct val="150000"/>
              </a:lnSpc>
              <a:buFont typeface="+mj-lt"/>
              <a:buAutoNum type="arabicPeriod"/>
            </a:pPr>
            <a:r>
              <a:rPr lang="es-ES" sz="2000" dirty="0">
                <a:solidFill>
                  <a:schemeClr val="bg1"/>
                </a:solidFill>
                <a:effectLst/>
                <a:latin typeface="Franklin Gothic Book" panose="020B0503020102020204" pitchFamily="34" charset="0"/>
              </a:rPr>
              <a:t>Capital contribuido, conformado por las aportaciones de los propietarios de la entidad</a:t>
            </a:r>
            <a:r>
              <a:rPr lang="es-ES" sz="2000" dirty="0" smtClean="0">
                <a:solidFill>
                  <a:schemeClr val="bg1"/>
                </a:solidFill>
                <a:effectLst/>
                <a:latin typeface="Franklin Gothic Book" panose="020B0503020102020204" pitchFamily="34" charset="0"/>
              </a:rPr>
              <a:t>.</a:t>
            </a:r>
          </a:p>
          <a:p>
            <a:pPr marL="457200" lvl="0" indent="-457200" algn="just">
              <a:lnSpc>
                <a:spcPct val="150000"/>
              </a:lnSpc>
              <a:buFont typeface="+mj-lt"/>
              <a:buAutoNum type="arabicPeriod"/>
            </a:pPr>
            <a:endParaRPr lang="es-MX" sz="2000" dirty="0">
              <a:solidFill>
                <a:schemeClr val="bg1"/>
              </a:solidFill>
              <a:effectLst/>
              <a:latin typeface="Franklin Gothic Book" panose="020B0503020102020204" pitchFamily="34" charset="0"/>
            </a:endParaRPr>
          </a:p>
          <a:p>
            <a:pPr marL="457200" lvl="0" indent="-457200" algn="just">
              <a:lnSpc>
                <a:spcPct val="150000"/>
              </a:lnSpc>
              <a:buFont typeface="+mj-lt"/>
              <a:buAutoNum type="arabicPeriod"/>
            </a:pPr>
            <a:r>
              <a:rPr lang="es-ES" sz="2000" dirty="0">
                <a:solidFill>
                  <a:schemeClr val="bg1"/>
                </a:solidFill>
                <a:effectLst/>
                <a:latin typeface="Franklin Gothic Book" panose="020B0503020102020204" pitchFamily="34" charset="0"/>
              </a:rPr>
              <a:t>Capital ganado, conformado por las utilidades y pérdidas integrales acumuladas.</a:t>
            </a:r>
            <a:endParaRPr lang="es-MX" sz="2000" dirty="0">
              <a:solidFill>
                <a:schemeClr val="bg1"/>
              </a:solidFill>
              <a:effectLst/>
              <a:latin typeface="Franklin Gothic Book" panose="020B0503020102020204" pitchFamily="34" charset="0"/>
            </a:endParaRPr>
          </a:p>
          <a:p>
            <a:endParaRPr lang="es-MX" dirty="0">
              <a:solidFill>
                <a:schemeClr val="bg1"/>
              </a:solidFill>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6338215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Forma de cuenta.</a:t>
            </a:r>
            <a:endParaRPr lang="es-MX" dirty="0"/>
          </a:p>
        </p:txBody>
      </p:sp>
      <p:sp>
        <p:nvSpPr>
          <p:cNvPr id="3" name="Marcador de contenido 2"/>
          <p:cNvSpPr>
            <a:spLocks noGrp="1"/>
          </p:cNvSpPr>
          <p:nvPr>
            <p:ph idx="1"/>
          </p:nvPr>
        </p:nvSpPr>
        <p:spPr>
          <a:xfrm>
            <a:off x="680320" y="1989144"/>
            <a:ext cx="9613861" cy="3599316"/>
          </a:xfrm>
        </p:spPr>
        <p:txBody>
          <a:bodyPr/>
          <a:lstStyle/>
          <a:p>
            <a:pPr algn="just">
              <a:lnSpc>
                <a:spcPct val="150000"/>
              </a:lnSpc>
            </a:pPr>
            <a:r>
              <a:rPr lang="es-MX" sz="2000" dirty="0" smtClean="0">
                <a:solidFill>
                  <a:schemeClr val="bg1"/>
                </a:solidFill>
                <a:effectLst/>
                <a:latin typeface="Franklin Gothic Book" panose="020B0503020102020204" pitchFamily="34" charset="0"/>
              </a:rPr>
              <a:t>Esta </a:t>
            </a:r>
            <a:r>
              <a:rPr lang="es-MX" sz="2000" dirty="0">
                <a:solidFill>
                  <a:schemeClr val="bg1"/>
                </a:solidFill>
                <a:effectLst/>
                <a:latin typeface="Franklin Gothic Book" panose="020B0503020102020204" pitchFamily="34" charset="0"/>
              </a:rPr>
              <a:t>exposición es la tradicional; del lado izquierdo aparecen todas las cuentas que conforman el activo y del lado derecho, en una primera parte, las del pasivo, e inmediatamente después, las de capital. Este proceso sigue la fórmula activo igual a pasivo más capital contable.</a:t>
            </a:r>
          </a:p>
          <a:p>
            <a:endParaRPr lang="es-MX" dirty="0">
              <a:solidFill>
                <a:schemeClr val="bg1"/>
              </a:solidFill>
            </a:endParaRPr>
          </a:p>
        </p:txBody>
      </p:sp>
      <p:graphicFrame>
        <p:nvGraphicFramePr>
          <p:cNvPr id="4" name="Marcador de contenido 3"/>
          <p:cNvGraphicFramePr>
            <a:graphicFrameLocks/>
          </p:cNvGraphicFramePr>
          <p:nvPr>
            <p:extLst>
              <p:ext uri="{D42A27DB-BD31-4B8C-83A1-F6EECF244321}">
                <p14:modId xmlns:p14="http://schemas.microsoft.com/office/powerpoint/2010/main" val="2399692119"/>
              </p:ext>
            </p:extLst>
          </p:nvPr>
        </p:nvGraphicFramePr>
        <p:xfrm>
          <a:off x="4731332" y="3512881"/>
          <a:ext cx="5711825" cy="3222552"/>
        </p:xfrm>
        <a:graphic>
          <a:graphicData uri="http://schemas.openxmlformats.org/drawingml/2006/table">
            <a:tbl>
              <a:tblPr firstRow="1" firstCol="1" bandRow="1">
                <a:tableStyleId>{21E4AEA4-8DFA-4A89-87EB-49C32662AFE0}</a:tableStyleId>
              </a:tblPr>
              <a:tblGrid>
                <a:gridCol w="1196975"/>
                <a:gridCol w="775970"/>
                <a:gridCol w="775970"/>
                <a:gridCol w="1410970"/>
                <a:gridCol w="775970"/>
                <a:gridCol w="775970"/>
              </a:tblGrid>
              <a:tr h="186572">
                <a:tc gridSpan="6">
                  <a:txBody>
                    <a:bodyPr/>
                    <a:lstStyle/>
                    <a:p>
                      <a:pPr algn="ctr">
                        <a:lnSpc>
                          <a:spcPct val="115000"/>
                        </a:lnSpc>
                        <a:spcAft>
                          <a:spcPts val="0"/>
                        </a:spcAft>
                      </a:pPr>
                      <a:r>
                        <a:rPr lang="es-MX" sz="1000" dirty="0">
                          <a:effectLst/>
                        </a:rPr>
                        <a:t>La entidad X S.A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86572">
                <a:tc gridSpan="6">
                  <a:txBody>
                    <a:bodyPr/>
                    <a:lstStyle/>
                    <a:p>
                      <a:pPr algn="ctr">
                        <a:lnSpc>
                          <a:spcPct val="115000"/>
                        </a:lnSpc>
                        <a:spcAft>
                          <a:spcPts val="0"/>
                        </a:spcAft>
                      </a:pPr>
                      <a:r>
                        <a:rPr lang="es-MX" sz="1000">
                          <a:effectLst/>
                        </a:rPr>
                        <a:t>Balance general al xx de xxxx de xxxx</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86572">
                <a:tc gridSpan="2">
                  <a:txBody>
                    <a:bodyPr/>
                    <a:lstStyle/>
                    <a:p>
                      <a:pPr>
                        <a:lnSpc>
                          <a:spcPct val="115000"/>
                        </a:lnSpc>
                        <a:spcAft>
                          <a:spcPts val="0"/>
                        </a:spcAft>
                      </a:pPr>
                      <a:r>
                        <a:rPr lang="es-MX" sz="1000">
                          <a:effectLst/>
                        </a:rPr>
                        <a:t>Activo Circulante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hMerge="1">
                  <a:txBody>
                    <a:bodyPr/>
                    <a:lstStyle/>
                    <a:p>
                      <a:endParaRPr lang="es-MX"/>
                    </a:p>
                  </a:txBody>
                  <a:tcPr/>
                </a:tc>
                <a:tc>
                  <a:txBody>
                    <a:bodyPr/>
                    <a:lstStyle/>
                    <a:p>
                      <a:endParaRPr lang="es-MX" sz="1100">
                        <a:effectLst/>
                        <a:latin typeface="Calibri" panose="020F0502020204030204" pitchFamily="34" charset="0"/>
                      </a:endParaRPr>
                    </a:p>
                  </a:txBody>
                  <a:tcPr marL="68580" marR="68580" marT="0" marB="0">
                    <a:cell3D prstMaterial="dkEdge">
                      <a:bevel w="25400" h="25400" prst="angle"/>
                      <a:lightRig rig="flood" dir="t"/>
                    </a:cell3D>
                  </a:tcPr>
                </a:tc>
                <a:tc gridSpan="2">
                  <a:txBody>
                    <a:bodyPr/>
                    <a:lstStyle/>
                    <a:p>
                      <a:pPr>
                        <a:lnSpc>
                          <a:spcPct val="115000"/>
                        </a:lnSpc>
                        <a:spcAft>
                          <a:spcPts val="0"/>
                        </a:spcAft>
                      </a:pPr>
                      <a:r>
                        <a:rPr lang="es-MX" sz="1000">
                          <a:effectLst/>
                        </a:rPr>
                        <a:t>Pasivo circulante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hMerge="1">
                  <a:txBody>
                    <a:bodyPr/>
                    <a:lstStyle/>
                    <a:p>
                      <a:endParaRPr lang="es-MX"/>
                    </a:p>
                  </a:txBody>
                  <a:tcPr/>
                </a:tc>
                <a:tc>
                  <a:txBody>
                    <a:bodyPr/>
                    <a:lstStyle/>
                    <a:p>
                      <a:pP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r>
              <a:tr h="186572">
                <a:tc>
                  <a:txBody>
                    <a:bodyPr/>
                    <a:lstStyle/>
                    <a:p>
                      <a:pPr>
                        <a:lnSpc>
                          <a:spcPct val="115000"/>
                        </a:lnSpc>
                        <a:spcAft>
                          <a:spcPts val="0"/>
                        </a:spcAft>
                      </a:pPr>
                      <a:r>
                        <a:rPr lang="es-MX" sz="1000">
                          <a:effectLst/>
                        </a:rPr>
                        <a:t>Bancos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    200.00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nSpc>
                          <a:spcPct val="115000"/>
                        </a:lnSpc>
                        <a:spcAft>
                          <a:spcPts val="0"/>
                        </a:spcAft>
                      </a:pPr>
                      <a:r>
                        <a:rPr lang="es-MX" sz="1000">
                          <a:effectLst/>
                        </a:rPr>
                        <a:t>Proveedores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    100.00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r>
              <a:tr h="326945">
                <a:tc>
                  <a:txBody>
                    <a:bodyPr/>
                    <a:lstStyle/>
                    <a:p>
                      <a:pPr>
                        <a:lnSpc>
                          <a:spcPct val="115000"/>
                        </a:lnSpc>
                        <a:spcAft>
                          <a:spcPts val="0"/>
                        </a:spcAft>
                      </a:pPr>
                      <a:r>
                        <a:rPr lang="es-MX" sz="1000">
                          <a:effectLst/>
                        </a:rPr>
                        <a:t>Clientes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100.00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endParaRPr lang="es-MX" sz="1100">
                        <a:effectLst/>
                        <a:latin typeface="Calibri" panose="020F0502020204030204" pitchFamily="34" charset="0"/>
                      </a:endParaRPr>
                    </a:p>
                  </a:txBody>
                  <a:tcPr marL="68580" marR="68580" marT="0" marB="0">
                    <a:cell3D prstMaterial="dkEdge">
                      <a:bevel w="25400" h="25400" prst="angle"/>
                      <a:lightRig rig="flood" dir="t"/>
                    </a:cell3D>
                  </a:tcPr>
                </a:tc>
                <a:tc>
                  <a:txBody>
                    <a:bodyPr/>
                    <a:lstStyle/>
                    <a:p>
                      <a:pPr>
                        <a:lnSpc>
                          <a:spcPct val="115000"/>
                        </a:lnSpc>
                        <a:spcAft>
                          <a:spcPts val="0"/>
                        </a:spcAft>
                      </a:pPr>
                      <a:r>
                        <a:rPr lang="es-MX" sz="1000">
                          <a:effectLst/>
                        </a:rPr>
                        <a:t>Acreedores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200.00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    300.00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r>
              <a:tr h="326945">
                <a:tc>
                  <a:txBody>
                    <a:bodyPr/>
                    <a:lstStyle/>
                    <a:p>
                      <a:pPr>
                        <a:lnSpc>
                          <a:spcPct val="115000"/>
                        </a:lnSpc>
                        <a:spcAft>
                          <a:spcPts val="0"/>
                        </a:spcAft>
                      </a:pPr>
                      <a:r>
                        <a:rPr lang="es-MX" sz="1000">
                          <a:effectLst/>
                        </a:rPr>
                        <a:t>Almacén</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400.00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    700.00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nSpc>
                          <a:spcPct val="115000"/>
                        </a:lnSpc>
                        <a:spcAft>
                          <a:spcPts val="0"/>
                        </a:spcAft>
                      </a:pPr>
                      <a:r>
                        <a:rPr lang="es-MX" sz="1000">
                          <a:effectLst/>
                        </a:rPr>
                        <a:t>No circulante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r>
              <a:tr h="326945">
                <a:tc>
                  <a:txBody>
                    <a:bodyPr/>
                    <a:lstStyle/>
                    <a:p>
                      <a:pPr>
                        <a:lnSpc>
                          <a:spcPct val="115000"/>
                        </a:lnSpc>
                        <a:spcAft>
                          <a:spcPts val="0"/>
                        </a:spcAft>
                      </a:pPr>
                      <a:r>
                        <a:rPr lang="es-MX" sz="1000">
                          <a:effectLst/>
                        </a:rPr>
                        <a:t>No circulante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endParaRPr lang="es-MX" sz="1100">
                        <a:effectLst/>
                        <a:latin typeface="Calibri" panose="020F0502020204030204" pitchFamily="34" charset="0"/>
                      </a:endParaRPr>
                    </a:p>
                  </a:txBody>
                  <a:tcPr marL="68580" marR="68580" marT="0" marB="0">
                    <a:cell3D prstMaterial="dkEdge">
                      <a:bevel w="25400" h="25400" prst="angle"/>
                      <a:lightRig rig="flood" dir="t"/>
                    </a:cell3D>
                  </a:tcPr>
                </a:tc>
                <a:tc>
                  <a:txBody>
                    <a:bodyPr/>
                    <a:lstStyle/>
                    <a:p>
                      <a:endParaRPr lang="es-MX" sz="1100">
                        <a:effectLst/>
                        <a:latin typeface="Calibri" panose="020F0502020204030204" pitchFamily="34" charset="0"/>
                      </a:endParaRPr>
                    </a:p>
                  </a:txBody>
                  <a:tcPr marL="68580" marR="68580" marT="0" marB="0">
                    <a:cell3D prstMaterial="dkEdge">
                      <a:bevel w="25400" h="25400" prst="angle"/>
                      <a:lightRig rig="flood" dir="t"/>
                    </a:cell3D>
                  </a:tcPr>
                </a:tc>
                <a:tc>
                  <a:txBody>
                    <a:bodyPr/>
                    <a:lstStyle/>
                    <a:p>
                      <a:pPr>
                        <a:lnSpc>
                          <a:spcPct val="115000"/>
                        </a:lnSpc>
                        <a:spcAft>
                          <a:spcPts val="0"/>
                        </a:spcAft>
                      </a:pPr>
                      <a:r>
                        <a:rPr lang="es-MX" sz="1000">
                          <a:effectLst/>
                        </a:rPr>
                        <a:t>Hipotecas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endParaRPr lang="es-MX" sz="1100">
                        <a:effectLst/>
                        <a:latin typeface="Calibri" panose="020F0502020204030204" pitchFamily="34"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100.00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r>
              <a:tr h="326945">
                <a:tc>
                  <a:txBody>
                    <a:bodyPr/>
                    <a:lstStyle/>
                    <a:p>
                      <a:pPr>
                        <a:lnSpc>
                          <a:spcPct val="115000"/>
                        </a:lnSpc>
                        <a:spcAft>
                          <a:spcPts val="0"/>
                        </a:spcAft>
                      </a:pPr>
                      <a:r>
                        <a:rPr lang="es-MX" sz="1000">
                          <a:effectLst/>
                        </a:rPr>
                        <a:t>Edificio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    600.00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nSpc>
                          <a:spcPct val="115000"/>
                        </a:lnSpc>
                        <a:spcAft>
                          <a:spcPts val="0"/>
                        </a:spcAft>
                      </a:pPr>
                      <a:r>
                        <a:rPr lang="es-MX" sz="1000" dirty="0">
                          <a:effectLst/>
                        </a:rPr>
                        <a:t>Suma pasivo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400.00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r>
              <a:tr h="326945">
                <a:tc>
                  <a:txBody>
                    <a:bodyPr/>
                    <a:lstStyle/>
                    <a:p>
                      <a:pPr>
                        <a:lnSpc>
                          <a:spcPct val="115000"/>
                        </a:lnSpc>
                        <a:spcAft>
                          <a:spcPts val="0"/>
                        </a:spcAft>
                      </a:pPr>
                      <a:r>
                        <a:rPr lang="es-MX" sz="1000">
                          <a:effectLst/>
                        </a:rPr>
                        <a:t>Mobiliario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50.00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nSpc>
                          <a:spcPct val="115000"/>
                        </a:lnSpc>
                        <a:spcAft>
                          <a:spcPts val="0"/>
                        </a:spcAft>
                      </a:pPr>
                      <a:r>
                        <a:rPr lang="es-MX" sz="1000">
                          <a:effectLst/>
                        </a:rPr>
                        <a:t>Capital contable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endParaRPr lang="es-MX" sz="1100">
                        <a:effectLst/>
                        <a:latin typeface="Calibri" panose="020F0502020204030204" pitchFamily="34"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r>
              <a:tr h="326945">
                <a:tc>
                  <a:txBody>
                    <a:bodyPr/>
                    <a:lstStyle/>
                    <a:p>
                      <a:pPr>
                        <a:lnSpc>
                          <a:spcPct val="115000"/>
                        </a:lnSpc>
                        <a:spcAft>
                          <a:spcPts val="0"/>
                        </a:spcAft>
                      </a:pPr>
                      <a:r>
                        <a:rPr lang="es-MX" sz="1000">
                          <a:effectLst/>
                        </a:rPr>
                        <a:t>Pagos anticipados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50.00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700.00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nSpc>
                          <a:spcPct val="115000"/>
                        </a:lnSpc>
                        <a:spcAft>
                          <a:spcPts val="0"/>
                        </a:spcAft>
                      </a:pPr>
                      <a:r>
                        <a:rPr lang="es-MX" sz="1000">
                          <a:effectLst/>
                        </a:rPr>
                        <a:t>Capital social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1,000.00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r>
              <a:tr h="186572">
                <a:tc>
                  <a:txBody>
                    <a:bodyPr/>
                    <a:lstStyle/>
                    <a:p>
                      <a:pPr>
                        <a:lnSpc>
                          <a:spcPct val="115000"/>
                        </a:lnSpc>
                        <a:spcAft>
                          <a:spcPts val="0"/>
                        </a:spcAft>
                      </a:pPr>
                      <a:r>
                        <a:rPr lang="es-MX" sz="1000">
                          <a:effectLst/>
                        </a:rPr>
                        <a:t>Suma de efectivo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$ 1,400.00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nSpc>
                          <a:spcPct val="115000"/>
                        </a:lnSpc>
                        <a:spcAft>
                          <a:spcPts val="0"/>
                        </a:spcAft>
                      </a:pPr>
                      <a:r>
                        <a:rPr lang="es-MX" sz="1000">
                          <a:effectLst/>
                        </a:rPr>
                        <a:t>Suma pasivo y capital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$ 1,400.00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r>
              <a:tr h="186572">
                <a:tc>
                  <a:txBody>
                    <a:bodyPr/>
                    <a:lstStyle/>
                    <a:p>
                      <a:pP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c>
                  <a:txBody>
                    <a:bodyPr/>
                    <a:lstStyle/>
                    <a:p>
                      <a:pPr algn="r">
                        <a:lnSpc>
                          <a:spcPct val="115000"/>
                        </a:lnSpc>
                        <a:spcAft>
                          <a:spcPts val="0"/>
                        </a:spcAft>
                      </a:pPr>
                      <a:r>
                        <a:rPr lang="es-MX" sz="10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cell3D prstMaterial="dkEdge">
                      <a:bevel w="25400" h="25400" prst="angle"/>
                      <a:lightRig rig="flood" dir="t"/>
                    </a:cell3D>
                  </a:tcPr>
                </a:tc>
              </a:tr>
            </a:tbl>
          </a:graphicData>
        </a:graphic>
      </p:graphicFrame>
      <p:pic>
        <p:nvPicPr>
          <p:cNvPr id="5"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929619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Forma de reporte.</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0" y="1989143"/>
            <a:ext cx="4973505" cy="4450294"/>
          </a:xfrm>
        </p:spPr>
        <p:txBody>
          <a:bodyPr>
            <a:normAutofit/>
          </a:bodyPr>
          <a:lstStyle/>
          <a:p>
            <a:pPr algn="just">
              <a:lnSpc>
                <a:spcPct val="150000"/>
              </a:lnSpc>
            </a:pPr>
            <a:r>
              <a:rPr lang="es-MX" sz="2000" dirty="0" smtClean="0">
                <a:solidFill>
                  <a:schemeClr val="bg1"/>
                </a:solidFill>
                <a:effectLst/>
                <a:latin typeface="Franklin Gothic Book" panose="020B0503020102020204" pitchFamily="34" charset="0"/>
              </a:rPr>
              <a:t>Esta </a:t>
            </a:r>
            <a:r>
              <a:rPr lang="es-MX" sz="2000" dirty="0">
                <a:solidFill>
                  <a:schemeClr val="bg1"/>
                </a:solidFill>
                <a:effectLst/>
                <a:latin typeface="Franklin Gothic Book" panose="020B0503020102020204" pitchFamily="34" charset="0"/>
              </a:rPr>
              <a:t>presentación es de lectura más fácil, ya que las cuentas están en forma de listado. En la parte superior, se colocan las cuentas del activo, luego, las de pasivo y, por último, las de capital contable. </a:t>
            </a:r>
            <a:endParaRPr lang="es-MX" sz="2000" dirty="0" smtClean="0">
              <a:solidFill>
                <a:schemeClr val="bg1"/>
              </a:solidFill>
              <a:effectLst/>
              <a:latin typeface="Franklin Gothic Book" panose="020B0503020102020204" pitchFamily="34" charset="0"/>
            </a:endParaRPr>
          </a:p>
          <a:p>
            <a:pPr algn="just">
              <a:lnSpc>
                <a:spcPct val="150000"/>
              </a:lnSpc>
            </a:pPr>
            <a:r>
              <a:rPr lang="es-MX" sz="2000" dirty="0" smtClean="0">
                <a:solidFill>
                  <a:schemeClr val="bg1"/>
                </a:solidFill>
                <a:effectLst/>
                <a:latin typeface="Franklin Gothic Book" panose="020B0503020102020204" pitchFamily="34" charset="0"/>
              </a:rPr>
              <a:t>Este </a:t>
            </a:r>
            <a:r>
              <a:rPr lang="es-MX" sz="2000" dirty="0">
                <a:solidFill>
                  <a:schemeClr val="bg1"/>
                </a:solidFill>
                <a:effectLst/>
                <a:latin typeface="Franklin Gothic Book" panose="020B0503020102020204" pitchFamily="34" charset="0"/>
              </a:rPr>
              <a:t>formato obedece a la fórmula activo menos pasivo igual a capital contable.</a:t>
            </a:r>
          </a:p>
          <a:p>
            <a:pPr algn="just">
              <a:lnSpc>
                <a:spcPct val="150000"/>
              </a:lnSpc>
            </a:pPr>
            <a:endParaRPr lang="es-MX" sz="2000" dirty="0">
              <a:solidFill>
                <a:schemeClr val="bg1"/>
              </a:solidFill>
              <a:latin typeface="Franklin Gothic Book" panose="020B0503020102020204" pitchFamily="34" charset="0"/>
            </a:endParaRPr>
          </a:p>
        </p:txBody>
      </p:sp>
      <p:graphicFrame>
        <p:nvGraphicFramePr>
          <p:cNvPr id="4" name="Marcador de contenido 3"/>
          <p:cNvGraphicFramePr>
            <a:graphicFrameLocks/>
          </p:cNvGraphicFramePr>
          <p:nvPr>
            <p:extLst>
              <p:ext uri="{D42A27DB-BD31-4B8C-83A1-F6EECF244321}">
                <p14:modId xmlns:p14="http://schemas.microsoft.com/office/powerpoint/2010/main" val="3568151190"/>
              </p:ext>
            </p:extLst>
          </p:nvPr>
        </p:nvGraphicFramePr>
        <p:xfrm>
          <a:off x="6065950" y="2195133"/>
          <a:ext cx="4351792" cy="4244304"/>
        </p:xfrm>
        <a:graphic>
          <a:graphicData uri="http://schemas.openxmlformats.org/drawingml/2006/table">
            <a:tbl>
              <a:tblPr firstRow="1" firstCol="1" bandRow="1">
                <a:tableStyleId>{7DF18680-E054-41AD-8BC1-D1AEF772440D}</a:tableStyleId>
              </a:tblPr>
              <a:tblGrid>
                <a:gridCol w="1985360"/>
                <a:gridCol w="1190459"/>
                <a:gridCol w="1175973"/>
              </a:tblGrid>
              <a:tr h="211196">
                <a:tc gridSpan="3">
                  <a:txBody>
                    <a:bodyPr/>
                    <a:lstStyle/>
                    <a:p>
                      <a:pPr algn="ctr">
                        <a:lnSpc>
                          <a:spcPct val="115000"/>
                        </a:lnSpc>
                        <a:spcAft>
                          <a:spcPts val="0"/>
                        </a:spcAft>
                      </a:pPr>
                      <a:r>
                        <a:rPr lang="es-MX" sz="800" dirty="0">
                          <a:effectLst/>
                        </a:rPr>
                        <a:t>La entidad X S.A</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hMerge="1">
                  <a:txBody>
                    <a:bodyPr/>
                    <a:lstStyle/>
                    <a:p>
                      <a:endParaRPr lang="es-MX"/>
                    </a:p>
                  </a:txBody>
                  <a:tcPr/>
                </a:tc>
                <a:tc hMerge="1">
                  <a:txBody>
                    <a:bodyPr/>
                    <a:lstStyle/>
                    <a:p>
                      <a:endParaRPr lang="es-MX"/>
                    </a:p>
                  </a:txBody>
                  <a:tcPr/>
                </a:tc>
              </a:tr>
              <a:tr h="211196">
                <a:tc gridSpan="3">
                  <a:txBody>
                    <a:bodyPr/>
                    <a:lstStyle/>
                    <a:p>
                      <a:pPr algn="ctr">
                        <a:lnSpc>
                          <a:spcPct val="115000"/>
                        </a:lnSpc>
                        <a:spcAft>
                          <a:spcPts val="0"/>
                        </a:spcAft>
                      </a:pPr>
                      <a:r>
                        <a:rPr lang="es-MX" sz="800">
                          <a:effectLst/>
                        </a:rPr>
                        <a:t>Balance general al xx de xxxx de xxxx</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hMerge="1">
                  <a:txBody>
                    <a:bodyPr/>
                    <a:lstStyle/>
                    <a:p>
                      <a:endParaRPr lang="es-MX"/>
                    </a:p>
                  </a:txBody>
                  <a:tcPr/>
                </a:tc>
                <a:tc hMerge="1">
                  <a:txBody>
                    <a:bodyPr/>
                    <a:lstStyle/>
                    <a:p>
                      <a:endParaRPr lang="es-MX"/>
                    </a:p>
                  </a:txBody>
                  <a:tcPr/>
                </a:tc>
              </a:tr>
              <a:tr h="211196">
                <a:tc>
                  <a:txBody>
                    <a:bodyPr/>
                    <a:lstStyle/>
                    <a:p>
                      <a:pPr>
                        <a:lnSpc>
                          <a:spcPct val="115000"/>
                        </a:lnSpc>
                        <a:spcAft>
                          <a:spcPts val="0"/>
                        </a:spcAft>
                      </a:pPr>
                      <a:r>
                        <a:rPr lang="es-MX" sz="800">
                          <a:effectLst/>
                        </a:rPr>
                        <a:t>Activo circulante</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Bancos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     200.00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Clientes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100.00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Almacén</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400.00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     700.00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No  Circulante</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Edificio</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     600.00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Mobiliario</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50.00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Pagos anticipados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50.00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700.00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21388">
                <a:tc>
                  <a:txBody>
                    <a:bodyPr/>
                    <a:lstStyle/>
                    <a:p>
                      <a:pPr>
                        <a:lnSpc>
                          <a:spcPct val="115000"/>
                        </a:lnSpc>
                        <a:spcAft>
                          <a:spcPts val="0"/>
                        </a:spcAft>
                      </a:pPr>
                      <a:r>
                        <a:rPr lang="es-MX" sz="800">
                          <a:effectLst/>
                        </a:rPr>
                        <a:t>Suma el activo</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endParaRPr lang="es-MX" sz="800" dirty="0">
                        <a:effectLst/>
                        <a:latin typeface="Calibri" panose="020F0502020204030204" pitchFamily="34"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$ 1,400.00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21388">
                <a:tc>
                  <a:txBody>
                    <a:bodyPr/>
                    <a:lstStyle/>
                    <a:p>
                      <a:pPr>
                        <a:lnSpc>
                          <a:spcPct val="115000"/>
                        </a:lnSpc>
                        <a:spcAft>
                          <a:spcPts val="0"/>
                        </a:spcAft>
                      </a:pPr>
                      <a:r>
                        <a:rPr lang="es-MX" sz="800">
                          <a:effectLst/>
                        </a:rPr>
                        <a:t>Pasivo circulante</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Proveedores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     100.00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Acreedores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200.00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     300.00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No circulante</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Hipotecas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100.00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Suma el pasivo</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     400.00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Capital contable</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endParaRPr lang="es-MX" sz="800" dirty="0">
                        <a:effectLst/>
                        <a:latin typeface="Calibri" panose="020F0502020204030204" pitchFamily="34"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Capital social</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1,000.00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r h="211196">
                <a:tc>
                  <a:txBody>
                    <a:bodyPr/>
                    <a:lstStyle/>
                    <a:p>
                      <a:pPr>
                        <a:lnSpc>
                          <a:spcPct val="115000"/>
                        </a:lnSpc>
                        <a:spcAft>
                          <a:spcPts val="0"/>
                        </a:spcAft>
                      </a:pPr>
                      <a:r>
                        <a:rPr lang="es-MX" sz="800">
                          <a:effectLst/>
                        </a:rPr>
                        <a:t>Suma el capital</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c>
                  <a:txBody>
                    <a:bodyPr/>
                    <a:lstStyle/>
                    <a:p>
                      <a:pPr algn="r">
                        <a:lnSpc>
                          <a:spcPct val="115000"/>
                        </a:lnSpc>
                        <a:spcAft>
                          <a:spcPts val="0"/>
                        </a:spcAft>
                      </a:pPr>
                      <a:r>
                        <a:rPr lang="es-MX" sz="800" dirty="0">
                          <a:effectLst/>
                        </a:rPr>
                        <a:t> $ 1,400.00 </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851" marR="51851" marT="0" marB="0">
                    <a:cell3D prstMaterial="dkEdge">
                      <a:bevel w="25400" h="25400" prst="angle"/>
                      <a:lightRig rig="flood" dir="t"/>
                    </a:cell3D>
                  </a:tcPr>
                </a:tc>
              </a:tr>
            </a:tbl>
          </a:graphicData>
        </a:graphic>
      </p:graphicFrame>
      <p:pic>
        <p:nvPicPr>
          <p:cNvPr id="5"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4064883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Justificación.</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lstStyle/>
          <a:p>
            <a:pPr algn="just">
              <a:lnSpc>
                <a:spcPct val="150000"/>
              </a:lnSpc>
            </a:pPr>
            <a:r>
              <a:rPr lang="es-MX" dirty="0" smtClean="0">
                <a:solidFill>
                  <a:schemeClr val="bg1"/>
                </a:solidFill>
                <a:latin typeface="Franklin Gothic Book" panose="020B0503020102020204" pitchFamily="34" charset="0"/>
              </a:rPr>
              <a:t>Que sirva de ayuda para que el </a:t>
            </a:r>
            <a:r>
              <a:rPr lang="es-MX" dirty="0">
                <a:solidFill>
                  <a:schemeClr val="bg1"/>
                </a:solidFill>
                <a:latin typeface="Franklin Gothic Book" panose="020B0503020102020204" pitchFamily="34" charset="0"/>
              </a:rPr>
              <a:t>alumno  </a:t>
            </a:r>
            <a:r>
              <a:rPr lang="es-MX" dirty="0" smtClean="0">
                <a:solidFill>
                  <a:schemeClr val="bg1"/>
                </a:solidFill>
                <a:latin typeface="Franklin Gothic Book" panose="020B0503020102020204" pitchFamily="34" charset="0"/>
              </a:rPr>
              <a:t>elabore </a:t>
            </a:r>
            <a:r>
              <a:rPr lang="es-MX" dirty="0">
                <a:solidFill>
                  <a:schemeClr val="bg1"/>
                </a:solidFill>
                <a:latin typeface="Franklin Gothic Book" panose="020B0503020102020204" pitchFamily="34" charset="0"/>
              </a:rPr>
              <a:t>estados financieros a partir de transacciones financieras que realice el ente económico . </a:t>
            </a: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5535837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Estado de resultados.</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normAutofit/>
          </a:bodyPr>
          <a:lstStyle/>
          <a:p>
            <a:pPr algn="just">
              <a:lnSpc>
                <a:spcPct val="150000"/>
              </a:lnSpc>
            </a:pPr>
            <a:r>
              <a:rPr lang="es-MX" sz="2000" dirty="0">
                <a:solidFill>
                  <a:schemeClr val="bg1"/>
                </a:solidFill>
                <a:effectLst/>
                <a:latin typeface="Franklin Gothic Book" panose="020B0503020102020204" pitchFamily="34" charset="0"/>
              </a:rPr>
              <a:t>El Estado de Resultados también conocido como Estado de Pérdidas y Ganancias para entidades lucrativas o, en su caso; Estado de Actividades para entidades con propósitos no lucrativos es el documento que muestra, ordenada y sistemáticamente, los ingresos y egresos de la entidad durante un lapso determinado. Al final de tal documento aparece la utilidad o pérdida alcanzada en el periodo citado.</a:t>
            </a:r>
          </a:p>
          <a:p>
            <a:pPr algn="just">
              <a:lnSpc>
                <a:spcPct val="150000"/>
              </a:lnSpc>
            </a:pPr>
            <a:endParaRPr lang="es-MX" sz="2000" dirty="0">
              <a:solidFill>
                <a:schemeClr val="bg1"/>
              </a:solidFill>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260215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latin typeface="Franklin Gothic Book" panose="020B0503020102020204" pitchFamily="34" charset="0"/>
              </a:rPr>
              <a:t>Elementos que lo integran.</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0" y="2117931"/>
            <a:ext cx="9613861" cy="4566203"/>
          </a:xfrm>
        </p:spPr>
        <p:txBody>
          <a:bodyPr>
            <a:normAutofit fontScale="92500"/>
          </a:bodyPr>
          <a:lstStyle/>
          <a:p>
            <a:pPr algn="just">
              <a:lnSpc>
                <a:spcPct val="150000"/>
              </a:lnSpc>
              <a:buFont typeface="Wingdings" panose="05000000000000000000" pitchFamily="2" charset="2"/>
              <a:buChar char="ü"/>
            </a:pPr>
            <a:r>
              <a:rPr lang="es-MX" sz="2000" i="1" dirty="0" smtClean="0">
                <a:solidFill>
                  <a:schemeClr val="bg1"/>
                </a:solidFill>
                <a:effectLst/>
                <a:latin typeface="Franklin Gothic Book" panose="020B0503020102020204" pitchFamily="34" charset="0"/>
              </a:rPr>
              <a:t>Ingresos</a:t>
            </a:r>
            <a:endParaRPr lang="es-MX" sz="2000" dirty="0">
              <a:solidFill>
                <a:schemeClr val="bg1"/>
              </a:solidFill>
              <a:effectLst/>
              <a:latin typeface="Franklin Gothic Book" panose="020B0503020102020204" pitchFamily="34" charset="0"/>
            </a:endParaRPr>
          </a:p>
          <a:p>
            <a:pPr algn="just">
              <a:lnSpc>
                <a:spcPct val="150000"/>
              </a:lnSpc>
            </a:pPr>
            <a:r>
              <a:rPr lang="es-MX" sz="2000" dirty="0">
                <a:solidFill>
                  <a:schemeClr val="bg1"/>
                </a:solidFill>
                <a:effectLst/>
                <a:latin typeface="Franklin Gothic Book" panose="020B0503020102020204" pitchFamily="34" charset="0"/>
              </a:rPr>
              <a:t>Su definición es: representan cualquier operación practicada por la entidad que incrementa el capital contable. En otras palabras, son las actividades necesarias para alcanzar el objetivo de la entidad, que generan productos y dan como resultado utilidades</a:t>
            </a:r>
            <a:r>
              <a:rPr lang="es-MX" sz="2000" dirty="0" smtClean="0">
                <a:solidFill>
                  <a:schemeClr val="bg1"/>
                </a:solidFill>
                <a:effectLst/>
                <a:latin typeface="Franklin Gothic Book" panose="020B0503020102020204" pitchFamily="34" charset="0"/>
              </a:rPr>
              <a:t>.</a:t>
            </a:r>
          </a:p>
          <a:p>
            <a:pPr algn="just">
              <a:lnSpc>
                <a:spcPct val="150000"/>
              </a:lnSpc>
              <a:buFont typeface="Wingdings" panose="05000000000000000000" pitchFamily="2" charset="2"/>
              <a:buChar char="ü"/>
            </a:pPr>
            <a:r>
              <a:rPr lang="es-MX" sz="2000" i="1" dirty="0">
                <a:solidFill>
                  <a:schemeClr val="bg1"/>
                </a:solidFill>
                <a:latin typeface="Franklin Gothic Book" panose="020B0503020102020204" pitchFamily="34" charset="0"/>
              </a:rPr>
              <a:t>Costos y gastos</a:t>
            </a:r>
            <a:endParaRPr lang="es-MX" sz="2000" dirty="0">
              <a:solidFill>
                <a:schemeClr val="bg1"/>
              </a:solidFill>
              <a:latin typeface="Franklin Gothic Book" panose="020B0503020102020204" pitchFamily="34" charset="0"/>
            </a:endParaRPr>
          </a:p>
          <a:p>
            <a:pPr algn="just">
              <a:lnSpc>
                <a:spcPct val="150000"/>
              </a:lnSpc>
            </a:pPr>
            <a:r>
              <a:rPr lang="es-MX" sz="2000" dirty="0">
                <a:solidFill>
                  <a:schemeClr val="bg1"/>
                </a:solidFill>
                <a:latin typeface="Franklin Gothic Book" panose="020B0503020102020204" pitchFamily="34" charset="0"/>
              </a:rPr>
              <a:t>Los costos y gastos representan el decremento de los activos o el incremento de los pasivos de una entidad, durante un periodo contable, con la intención de generar ingresos y con un impacto desfavorable en la utilidad o pérdida neta y, consecuentemente, en su capital ganado o en su patrimonio contable respectivamente.</a:t>
            </a:r>
          </a:p>
          <a:p>
            <a:pPr algn="just">
              <a:lnSpc>
                <a:spcPct val="150000"/>
              </a:lnSpc>
            </a:pPr>
            <a:endParaRPr lang="es-MX" sz="2000" dirty="0">
              <a:solidFill>
                <a:schemeClr val="bg1"/>
              </a:solidFill>
              <a:effectLst/>
              <a:latin typeface="Franklin Gothic Book" panose="020B0503020102020204" pitchFamily="34" charset="0"/>
            </a:endParaRPr>
          </a:p>
          <a:p>
            <a:pPr algn="just">
              <a:lnSpc>
                <a:spcPct val="150000"/>
              </a:lnSpc>
            </a:pP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6943705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Elementos que lo integran.</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normAutofit/>
          </a:bodyPr>
          <a:lstStyle/>
          <a:p>
            <a:pPr algn="just">
              <a:lnSpc>
                <a:spcPct val="150000"/>
              </a:lnSpc>
              <a:buFont typeface="Wingdings" panose="05000000000000000000" pitchFamily="2" charset="2"/>
              <a:buChar char="ü"/>
            </a:pPr>
            <a:r>
              <a:rPr lang="es-MX" sz="2000" i="1" dirty="0">
                <a:solidFill>
                  <a:schemeClr val="bg1"/>
                </a:solidFill>
                <a:effectLst/>
                <a:latin typeface="Franklin Gothic Book" panose="020B0503020102020204" pitchFamily="34" charset="0"/>
              </a:rPr>
              <a:t>Utilidad o pérdida neta</a:t>
            </a:r>
            <a:endParaRPr lang="es-MX" sz="2000" dirty="0">
              <a:solidFill>
                <a:schemeClr val="bg1"/>
              </a:solidFill>
              <a:effectLst/>
              <a:latin typeface="Franklin Gothic Book" panose="020B0503020102020204" pitchFamily="34" charset="0"/>
            </a:endParaRPr>
          </a:p>
          <a:p>
            <a:pPr algn="just">
              <a:lnSpc>
                <a:spcPct val="150000"/>
              </a:lnSpc>
            </a:pPr>
            <a:r>
              <a:rPr lang="es-MX" sz="2000" dirty="0">
                <a:solidFill>
                  <a:schemeClr val="bg1"/>
                </a:solidFill>
                <a:effectLst/>
                <a:latin typeface="Franklin Gothic Book" panose="020B0503020102020204" pitchFamily="34" charset="0"/>
              </a:rPr>
              <a:t>La utilidad neta es el valor residual de los ingresos de una entidad lucrativa después de haber disminuido sus costos y gastos relativos, presentados en el estado de resultados, siempre que estos últimos sean menores a dichos ingresos durante un periodo contable. En caso contrario, es decir, cuando los gastos sean superiores a los ingresos, la resultante es una pérdida neta.</a:t>
            </a:r>
          </a:p>
          <a:p>
            <a:pPr algn="just">
              <a:lnSpc>
                <a:spcPct val="150000"/>
              </a:lnSpc>
            </a:pP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5647722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Presentación analítica.</a:t>
            </a:r>
            <a:endParaRPr lang="es-MX" dirty="0">
              <a:latin typeface="Franklin Gothic Book" panose="020B0503020102020204" pitchFamily="34" charset="0"/>
            </a:endParaRPr>
          </a:p>
        </p:txBody>
      </p:sp>
      <p:sp>
        <p:nvSpPr>
          <p:cNvPr id="3" name="Marcador de contenido 2"/>
          <p:cNvSpPr>
            <a:spLocks noGrp="1"/>
          </p:cNvSpPr>
          <p:nvPr>
            <p:ph idx="1"/>
          </p:nvPr>
        </p:nvSpPr>
        <p:spPr>
          <a:xfrm>
            <a:off x="474257" y="1854557"/>
            <a:ext cx="9613861" cy="4456090"/>
          </a:xfrm>
        </p:spPr>
        <p:txBody>
          <a:bodyPr>
            <a:normAutofit/>
          </a:bodyPr>
          <a:lstStyle/>
          <a:p>
            <a:pPr>
              <a:lnSpc>
                <a:spcPct val="150000"/>
              </a:lnSpc>
            </a:pPr>
            <a:r>
              <a:rPr lang="es-MX" sz="2000" dirty="0" smtClean="0">
                <a:solidFill>
                  <a:schemeClr val="bg1"/>
                </a:solidFill>
                <a:effectLst/>
                <a:latin typeface="Franklin Gothic Book" panose="020B0503020102020204" pitchFamily="34" charset="0"/>
              </a:rPr>
              <a:t>En </a:t>
            </a:r>
            <a:r>
              <a:rPr lang="es-MX" sz="2000" dirty="0">
                <a:solidFill>
                  <a:schemeClr val="bg1"/>
                </a:solidFill>
                <a:effectLst/>
                <a:latin typeface="Franklin Gothic Book" panose="020B0503020102020204" pitchFamily="34" charset="0"/>
              </a:rPr>
              <a:t>esta presentación, para obtener la utilidad o pérdida, son considerados a detalle todos los elementos u operaciones que intervinieron en un periodo determinado.</a:t>
            </a:r>
          </a:p>
          <a:p>
            <a:pPr>
              <a:lnSpc>
                <a:spcPct val="150000"/>
              </a:lnSpc>
            </a:pPr>
            <a:endParaRPr lang="es-MX" sz="2000" dirty="0">
              <a:solidFill>
                <a:schemeClr val="bg1"/>
              </a:solidFill>
              <a:latin typeface="Franklin Gothic Book" panose="020B050302010202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1321636964"/>
              </p:ext>
            </p:extLst>
          </p:nvPr>
        </p:nvGraphicFramePr>
        <p:xfrm>
          <a:off x="1803042" y="2781843"/>
          <a:ext cx="8332631" cy="3912793"/>
        </p:xfrm>
        <a:graphic>
          <a:graphicData uri="http://schemas.openxmlformats.org/drawingml/2006/table">
            <a:tbl>
              <a:tblPr firstRow="1" firstCol="1" bandRow="1">
                <a:tableStyleId>{00A15C55-8517-42AA-B614-E9B94910E393}</a:tableStyleId>
              </a:tblPr>
              <a:tblGrid>
                <a:gridCol w="3781953"/>
                <a:gridCol w="1360466"/>
                <a:gridCol w="1360466"/>
                <a:gridCol w="1829746"/>
              </a:tblGrid>
              <a:tr h="152268">
                <a:tc gridSpan="4">
                  <a:txBody>
                    <a:bodyPr/>
                    <a:lstStyle/>
                    <a:p>
                      <a:pPr algn="ctr">
                        <a:lnSpc>
                          <a:spcPct val="115000"/>
                        </a:lnSpc>
                        <a:spcAft>
                          <a:spcPts val="0"/>
                        </a:spcAft>
                      </a:pPr>
                      <a:r>
                        <a:rPr lang="es-MX" sz="800" dirty="0">
                          <a:effectLst/>
                        </a:rPr>
                        <a:t>Estado de resultados por el periodo comprendido de XX de mes de XXXX al XX del mes XXXX de XXXX</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hMerge="1">
                  <a:txBody>
                    <a:bodyPr/>
                    <a:lstStyle/>
                    <a:p>
                      <a:endParaRPr lang="es-MX"/>
                    </a:p>
                  </a:txBody>
                  <a:tcPr/>
                </a:tc>
                <a:tc hMerge="1">
                  <a:txBody>
                    <a:bodyPr/>
                    <a:lstStyle/>
                    <a:p>
                      <a:endParaRPr lang="es-MX"/>
                    </a:p>
                  </a:txBody>
                  <a:tcPr/>
                </a:tc>
                <a:tc hMerge="1">
                  <a:txBody>
                    <a:bodyPr/>
                    <a:lstStyle/>
                    <a:p>
                      <a:endParaRPr lang="es-MX"/>
                    </a:p>
                  </a:txBody>
                  <a:tcPr/>
                </a:tc>
              </a:tr>
              <a:tr h="152268">
                <a:tc>
                  <a:txBody>
                    <a:bodyPr/>
                    <a:lstStyle/>
                    <a:p>
                      <a:pPr>
                        <a:lnSpc>
                          <a:spcPct val="115000"/>
                        </a:lnSpc>
                        <a:spcAft>
                          <a:spcPts val="0"/>
                        </a:spcAft>
                      </a:pPr>
                      <a:r>
                        <a:rPr lang="es-MX" sz="800">
                          <a:effectLst/>
                        </a:rPr>
                        <a:t>Ventas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     2,000,000.00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a:effectLst/>
                        </a:rPr>
                        <a:t>Devoluciones sobre venta</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75,000.00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a:effectLst/>
                        </a:rPr>
                        <a:t>Descuentos y rebajas sobre venta</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25,000.00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a:effectLst/>
                        </a:rPr>
                        <a:t>Ventas netas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      1,900,000.00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a:effectLst/>
                        </a:rPr>
                        <a:t>Costo de ventas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860,000.00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a:effectLst/>
                        </a:rPr>
                        <a:t>Inventario inicial</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  170,000.00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43033">
                <a:tc>
                  <a:txBody>
                    <a:bodyPr/>
                    <a:lstStyle/>
                    <a:p>
                      <a:pPr>
                        <a:lnSpc>
                          <a:spcPct val="115000"/>
                        </a:lnSpc>
                        <a:spcAft>
                          <a:spcPts val="0"/>
                        </a:spcAft>
                      </a:pPr>
                      <a:r>
                        <a:rPr lang="es-MX" sz="800">
                          <a:effectLst/>
                        </a:rPr>
                        <a:t>Compras netas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dirty="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43033">
                <a:tc>
                  <a:txBody>
                    <a:bodyPr/>
                    <a:lstStyle/>
                    <a:p>
                      <a:pPr indent="419100">
                        <a:lnSpc>
                          <a:spcPct val="115000"/>
                        </a:lnSpc>
                        <a:spcAft>
                          <a:spcPts val="0"/>
                        </a:spcAft>
                      </a:pPr>
                      <a:r>
                        <a:rPr lang="es-MX" sz="800">
                          <a:effectLst/>
                        </a:rPr>
                        <a:t>Compras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43033">
                <a:tc>
                  <a:txBody>
                    <a:bodyPr/>
                    <a:lstStyle/>
                    <a:p>
                      <a:pPr indent="419100">
                        <a:lnSpc>
                          <a:spcPct val="115000"/>
                        </a:lnSpc>
                        <a:spcAft>
                          <a:spcPts val="0"/>
                        </a:spcAft>
                      </a:pPr>
                      <a:r>
                        <a:rPr lang="es-MX" sz="800">
                          <a:effectLst/>
                        </a:rPr>
                        <a:t>Gastos sobre compra</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indent="698500">
                        <a:lnSpc>
                          <a:spcPct val="115000"/>
                        </a:lnSpc>
                        <a:spcAft>
                          <a:spcPts val="0"/>
                        </a:spcAft>
                      </a:pPr>
                      <a:r>
                        <a:rPr lang="es-MX" sz="800">
                          <a:effectLst/>
                        </a:rPr>
                        <a:t>Compras totales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  900,000.00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indent="419100">
                        <a:lnSpc>
                          <a:spcPct val="115000"/>
                        </a:lnSpc>
                        <a:spcAft>
                          <a:spcPts val="0"/>
                        </a:spcAft>
                      </a:pPr>
                      <a:r>
                        <a:rPr lang="es-MX" sz="800">
                          <a:effectLst/>
                        </a:rPr>
                        <a:t>Devoluciones sobre compra</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60,000.00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indent="419100">
                        <a:lnSpc>
                          <a:spcPct val="115000"/>
                        </a:lnSpc>
                        <a:spcAft>
                          <a:spcPts val="0"/>
                        </a:spcAft>
                      </a:pPr>
                      <a:r>
                        <a:rPr lang="es-MX" sz="800">
                          <a:effectLst/>
                        </a:rPr>
                        <a:t>Descuentos y rebajas sobre compra</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40,000.00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800,000.00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a:effectLst/>
                        </a:rPr>
                        <a:t>Inventario final</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  110,000.00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a:effectLst/>
                        </a:rPr>
                        <a:t>Utilidad bruta</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        1,040,000.00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43033">
                <a:tc>
                  <a:txBody>
                    <a:bodyPr/>
                    <a:lstStyle/>
                    <a:p>
                      <a:pPr>
                        <a:lnSpc>
                          <a:spcPct val="115000"/>
                        </a:lnSpc>
                        <a:spcAft>
                          <a:spcPts val="0"/>
                        </a:spcAft>
                      </a:pPr>
                      <a:r>
                        <a:rPr lang="es-MX" sz="800">
                          <a:effectLst/>
                        </a:rPr>
                        <a:t>Gastos de operación</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indent="419100">
                        <a:lnSpc>
                          <a:spcPct val="115000"/>
                        </a:lnSpc>
                        <a:spcAft>
                          <a:spcPts val="0"/>
                        </a:spcAft>
                      </a:pPr>
                      <a:r>
                        <a:rPr lang="es-MX" sz="800">
                          <a:effectLst/>
                        </a:rPr>
                        <a:t>Gastos de administración</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  300,000.00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indent="419100">
                        <a:lnSpc>
                          <a:spcPct val="115000"/>
                        </a:lnSpc>
                        <a:spcAft>
                          <a:spcPts val="0"/>
                        </a:spcAft>
                      </a:pPr>
                      <a:r>
                        <a:rPr lang="es-MX" sz="800">
                          <a:effectLst/>
                        </a:rPr>
                        <a:t>Gastos de venta</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240,000.00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540,000.00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a:effectLst/>
                        </a:rPr>
                        <a:t>Utilidad en operación</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            500,000.00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43033">
                <a:tc>
                  <a:txBody>
                    <a:bodyPr/>
                    <a:lstStyle/>
                    <a:p>
                      <a:pPr>
                        <a:lnSpc>
                          <a:spcPct val="115000"/>
                        </a:lnSpc>
                        <a:spcAft>
                          <a:spcPts val="0"/>
                        </a:spcAft>
                      </a:pPr>
                      <a:r>
                        <a:rPr lang="es-MX" sz="800">
                          <a:effectLst/>
                        </a:rPr>
                        <a:t>Costo integral de financiamiento</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indent="419100">
                        <a:lnSpc>
                          <a:spcPct val="115000"/>
                        </a:lnSpc>
                        <a:spcAft>
                          <a:spcPts val="0"/>
                        </a:spcAft>
                      </a:pPr>
                      <a:r>
                        <a:rPr lang="es-MX" sz="800">
                          <a:effectLst/>
                        </a:rPr>
                        <a:t>Gastos financieros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    35,000.00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indent="419100">
                        <a:lnSpc>
                          <a:spcPct val="115000"/>
                        </a:lnSpc>
                        <a:spcAft>
                          <a:spcPts val="0"/>
                        </a:spcAft>
                      </a:pPr>
                      <a:r>
                        <a:rPr lang="es-MX" sz="800">
                          <a:effectLst/>
                        </a:rPr>
                        <a:t>Productos financieros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55,000.00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20,000.00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a:effectLst/>
                        </a:rPr>
                        <a:t>Utilidad después de financiamiento</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             520,000.00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a:effectLst/>
                        </a:rPr>
                        <a:t>Otros gastos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    22,000.00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a:effectLst/>
                        </a:rPr>
                        <a:t>Otros productos</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endParaRPr lang="es-MX" sz="800">
                        <a:effectLst/>
                        <a:latin typeface="Calibri" panose="020F0502020204030204" pitchFamily="34"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12,000.00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10,000.00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r h="152268">
                <a:tc>
                  <a:txBody>
                    <a:bodyPr/>
                    <a:lstStyle/>
                    <a:p>
                      <a:pPr>
                        <a:lnSpc>
                          <a:spcPct val="115000"/>
                        </a:lnSpc>
                        <a:spcAft>
                          <a:spcPts val="0"/>
                        </a:spcAft>
                      </a:pPr>
                      <a:r>
                        <a:rPr lang="es-MX" sz="800" dirty="0">
                          <a:effectLst/>
                        </a:rPr>
                        <a:t>Utilidad neta antes de impuestos</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a:effectLst/>
                        </a:rPr>
                        <a:t> </a:t>
                      </a:r>
                      <a:endParaRPr lang="es-MX" sz="80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c>
                  <a:txBody>
                    <a:bodyPr/>
                    <a:lstStyle/>
                    <a:p>
                      <a:pPr>
                        <a:lnSpc>
                          <a:spcPct val="115000"/>
                        </a:lnSpc>
                        <a:spcAft>
                          <a:spcPts val="0"/>
                        </a:spcAft>
                      </a:pPr>
                      <a:r>
                        <a:rPr lang="es-MX" sz="800" dirty="0">
                          <a:effectLst/>
                        </a:rPr>
                        <a:t> $             510,000.00 </a:t>
                      </a: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7416" marR="47416" marT="0" marB="0">
                    <a:cell3D prstMaterial="dkEdge">
                      <a:bevel w="25400" h="25400" prst="angle"/>
                      <a:lightRig rig="flood" dir="t"/>
                    </a:cell3D>
                  </a:tcPr>
                </a:tc>
              </a:tr>
            </a:tbl>
          </a:graphicData>
        </a:graphic>
      </p:graphicFrame>
      <p:pic>
        <p:nvPicPr>
          <p:cNvPr id="5"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2324841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Ecuación contable.</a:t>
            </a:r>
            <a:endParaRPr lang="es-MX" dirty="0">
              <a:latin typeface="Franklin Gothic Book" panose="020B0503020102020204" pitchFamily="34"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189568135"/>
              </p:ext>
            </p:extLst>
          </p:nvPr>
        </p:nvGraphicFramePr>
        <p:xfrm>
          <a:off x="680282" y="2094427"/>
          <a:ext cx="9613900" cy="1983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graphicFrame>
        <p:nvGraphicFramePr>
          <p:cNvPr id="6" name="Marcador de contenido 4"/>
          <p:cNvGraphicFramePr>
            <a:graphicFrameLocks/>
          </p:cNvGraphicFramePr>
          <p:nvPr>
            <p:extLst>
              <p:ext uri="{D42A27DB-BD31-4B8C-83A1-F6EECF244321}">
                <p14:modId xmlns:p14="http://schemas.microsoft.com/office/powerpoint/2010/main" val="950424805"/>
              </p:ext>
            </p:extLst>
          </p:nvPr>
        </p:nvGraphicFramePr>
        <p:xfrm>
          <a:off x="680282" y="4430333"/>
          <a:ext cx="9613900" cy="20348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Menos 6"/>
          <p:cNvSpPr/>
          <p:nvPr/>
        </p:nvSpPr>
        <p:spPr>
          <a:xfrm>
            <a:off x="3116687" y="5215943"/>
            <a:ext cx="1223493" cy="579549"/>
          </a:xfrm>
          <a:prstGeom prst="mathMinus">
            <a:avLst/>
          </a:prstGeom>
          <a:solidFill>
            <a:schemeClr val="accent2">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Picture 4"/>
          <p:cNvPicPr>
            <a:picLocks noChangeAspect="1" noChangeArrowheads="1"/>
          </p:cNvPicPr>
          <p:nvPr/>
        </p:nvPicPr>
        <p:blipFill>
          <a:blip r:embed="rId12" cstate="print"/>
          <a:srcRect/>
          <a:stretch>
            <a:fillRect/>
          </a:stretch>
        </p:blipFill>
        <p:spPr bwMode="auto">
          <a:xfrm>
            <a:off x="11117848" y="753228"/>
            <a:ext cx="585788" cy="504056"/>
          </a:xfrm>
          <a:prstGeom prst="rect">
            <a:avLst/>
          </a:prstGeom>
          <a:noFill/>
          <a:ln w="9525">
            <a:noFill/>
            <a:miter lim="800000"/>
            <a:headEnd/>
            <a:tailEnd/>
          </a:ln>
        </p:spPr>
      </p:pic>
      <p:pic>
        <p:nvPicPr>
          <p:cNvPr id="9" name="Picture 12"/>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6417598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Valuación de inventarios.</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021983"/>
            <a:ext cx="9613861" cy="4572000"/>
          </a:xfrm>
        </p:spPr>
        <p:txBody>
          <a:bodyPr>
            <a:normAutofit lnSpcReduction="10000"/>
          </a:bodyPr>
          <a:lstStyle/>
          <a:p>
            <a:pPr algn="just">
              <a:lnSpc>
                <a:spcPct val="150000"/>
              </a:lnSpc>
              <a:buFont typeface="Wingdings" panose="05000000000000000000" pitchFamily="2" charset="2"/>
              <a:buChar char="ü"/>
            </a:pPr>
            <a:r>
              <a:rPr lang="es-MX" sz="2000" u="sng" dirty="0">
                <a:solidFill>
                  <a:schemeClr val="bg1"/>
                </a:solidFill>
                <a:effectLst/>
                <a:latin typeface="Franklin Gothic Book" panose="020B0503020102020204" pitchFamily="34" charset="0"/>
              </a:rPr>
              <a:t>Costo de adquisición </a:t>
            </a:r>
            <a:r>
              <a:rPr lang="es-MX" sz="2000" dirty="0">
                <a:solidFill>
                  <a:schemeClr val="bg1"/>
                </a:solidFill>
                <a:effectLst/>
                <a:latin typeface="Franklin Gothic Book" panose="020B0503020102020204" pitchFamily="34" charset="0"/>
              </a:rPr>
              <a:t>.</a:t>
            </a:r>
          </a:p>
          <a:p>
            <a:pPr algn="just">
              <a:lnSpc>
                <a:spcPct val="150000"/>
              </a:lnSpc>
            </a:pPr>
            <a:r>
              <a:rPr lang="es-MX" sz="2000" dirty="0">
                <a:solidFill>
                  <a:schemeClr val="bg1"/>
                </a:solidFill>
                <a:effectLst/>
                <a:latin typeface="Franklin Gothic Book" panose="020B0503020102020204" pitchFamily="34" charset="0"/>
              </a:rPr>
              <a:t>Es el importe pagado de efectivo o equivalentes por un activo o servicio al momento de su adquisición. </a:t>
            </a:r>
            <a:endParaRPr lang="es-MX" sz="2000" dirty="0" smtClean="0">
              <a:solidFill>
                <a:schemeClr val="bg1"/>
              </a:solidFill>
              <a:effectLst/>
              <a:latin typeface="Franklin Gothic Book" panose="020B0503020102020204" pitchFamily="34" charset="0"/>
            </a:endParaRPr>
          </a:p>
          <a:p>
            <a:pPr algn="just">
              <a:lnSpc>
                <a:spcPct val="150000"/>
              </a:lnSpc>
              <a:buFont typeface="Wingdings" panose="05000000000000000000" pitchFamily="2" charset="2"/>
              <a:buChar char="ü"/>
            </a:pPr>
            <a:r>
              <a:rPr lang="es-MX" sz="2000" u="sng" dirty="0">
                <a:solidFill>
                  <a:schemeClr val="bg1"/>
                </a:solidFill>
                <a:latin typeface="Franklin Gothic Book" panose="020B0503020102020204" pitchFamily="34" charset="0"/>
              </a:rPr>
              <a:t>Costo estándar.</a:t>
            </a:r>
          </a:p>
          <a:p>
            <a:pPr algn="just">
              <a:lnSpc>
                <a:spcPct val="150000"/>
              </a:lnSpc>
            </a:pPr>
            <a:r>
              <a:rPr lang="es-MX" sz="2000" dirty="0" smtClean="0">
                <a:solidFill>
                  <a:schemeClr val="bg1"/>
                </a:solidFill>
                <a:latin typeface="Franklin Gothic Book" panose="020B0503020102020204" pitchFamily="34" charset="0"/>
              </a:rPr>
              <a:t>Se </a:t>
            </a:r>
            <a:r>
              <a:rPr lang="es-MX" sz="2000" dirty="0">
                <a:solidFill>
                  <a:schemeClr val="bg1"/>
                </a:solidFill>
                <a:latin typeface="Franklin Gothic Book" panose="020B0503020102020204" pitchFamily="34" charset="0"/>
              </a:rPr>
              <a:t>determina anticipadamente y en esta determinación se toman en consideración los niveles normales de utilización de materia prima, materiales, mano de obra y gastos de fabricación y la eficiencia y la utilización de la capacidad de producción instalada. Las cuotas de costo estándar se revisan periódicamente, y deben ajustarse a la luz de las circunstancias actuales.</a:t>
            </a:r>
          </a:p>
          <a:p>
            <a:pPr algn="just">
              <a:lnSpc>
                <a:spcPct val="150000"/>
              </a:lnSpc>
            </a:pPr>
            <a:endParaRPr lang="es-MX" sz="2000" dirty="0">
              <a:solidFill>
                <a:schemeClr val="bg1"/>
              </a:solidFill>
              <a:latin typeface="Franklin Gothic Book" panose="020B0503020102020204" pitchFamily="34" charset="0"/>
            </a:endParaRPr>
          </a:p>
          <a:p>
            <a:pPr algn="just">
              <a:lnSpc>
                <a:spcPct val="150000"/>
              </a:lnSpc>
            </a:pPr>
            <a:endParaRPr lang="es-MX" sz="2000" dirty="0">
              <a:solidFill>
                <a:schemeClr val="bg1"/>
              </a:solidFill>
              <a:effectLst/>
              <a:latin typeface="Franklin Gothic Book" panose="020B0503020102020204" pitchFamily="34" charset="0"/>
            </a:endParaRPr>
          </a:p>
          <a:p>
            <a:pPr algn="just">
              <a:lnSpc>
                <a:spcPct val="150000"/>
              </a:lnSpc>
            </a:pP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812821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Franklin Gothic Book" panose="020B0503020102020204" pitchFamily="34" charset="0"/>
              </a:rPr>
              <a:t>Valuación de inventarios.</a:t>
            </a:r>
          </a:p>
        </p:txBody>
      </p:sp>
      <p:sp>
        <p:nvSpPr>
          <p:cNvPr id="3" name="Marcador de contenido 2"/>
          <p:cNvSpPr>
            <a:spLocks noGrp="1"/>
          </p:cNvSpPr>
          <p:nvPr>
            <p:ph idx="1"/>
          </p:nvPr>
        </p:nvSpPr>
        <p:spPr/>
        <p:txBody>
          <a:bodyPr>
            <a:normAutofit/>
          </a:bodyPr>
          <a:lstStyle/>
          <a:p>
            <a:pPr algn="just">
              <a:lnSpc>
                <a:spcPct val="150000"/>
              </a:lnSpc>
              <a:buFont typeface="Wingdings" panose="05000000000000000000" pitchFamily="2" charset="2"/>
              <a:buChar char="ü"/>
            </a:pPr>
            <a:r>
              <a:rPr lang="es-MX" sz="2000" u="sng" dirty="0">
                <a:solidFill>
                  <a:schemeClr val="bg1"/>
                </a:solidFill>
                <a:effectLst/>
                <a:latin typeface="Franklin Gothic Book" panose="020B0503020102020204" pitchFamily="34" charset="0"/>
              </a:rPr>
              <a:t>Detallistas.</a:t>
            </a:r>
          </a:p>
          <a:p>
            <a:pPr algn="just">
              <a:lnSpc>
                <a:spcPct val="150000"/>
              </a:lnSpc>
            </a:pPr>
            <a:r>
              <a:rPr lang="es-MX" sz="2000" dirty="0">
                <a:solidFill>
                  <a:schemeClr val="bg1"/>
                </a:solidFill>
                <a:effectLst/>
                <a:latin typeface="Franklin Gothic Book" panose="020B0503020102020204" pitchFamily="34" charset="0"/>
              </a:rPr>
              <a:t>Con el método de detallistas, los inventarios se valúan a los precios de venta de los artículos que los integran deducidos del correspondiente margen de utilidad bruta. Para efectos del método de detallistas, por margen de utilidad bruta debe entenderse el importe del precio de venta asignado a un artículo disminuido de su costo de adquisición. El porcentaje de margen de utilidad bruta se determina dividiendo la utilidad bruta entre el precio de venta. </a:t>
            </a:r>
          </a:p>
          <a:p>
            <a:pPr algn="just">
              <a:lnSpc>
                <a:spcPct val="150000"/>
              </a:lnSpc>
            </a:pPr>
            <a:endParaRPr lang="es-MX" sz="2000" dirty="0">
              <a:solidFill>
                <a:schemeClr val="bg1"/>
              </a:solidFill>
              <a:latin typeface="Franklin Gothic Book" panose="020B0503020102020204" pitchFamily="34" charset="0"/>
            </a:endParaRPr>
          </a:p>
        </p:txBody>
      </p:sp>
      <p:pic>
        <p:nvPicPr>
          <p:cNvPr id="5"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181343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lnSpc>
                <a:spcPct val="150000"/>
              </a:lnSpc>
            </a:pPr>
            <a:r>
              <a:rPr lang="es-MX" dirty="0">
                <a:latin typeface="Franklin Gothic Book" panose="020B0503020102020204" pitchFamily="34" charset="0"/>
              </a:rPr>
              <a:t>Valuación de inventarios.</a:t>
            </a:r>
          </a:p>
        </p:txBody>
      </p:sp>
      <p:sp>
        <p:nvSpPr>
          <p:cNvPr id="3" name="Marcador de contenido 2"/>
          <p:cNvSpPr>
            <a:spLocks noGrp="1"/>
          </p:cNvSpPr>
          <p:nvPr>
            <p:ph idx="1"/>
          </p:nvPr>
        </p:nvSpPr>
        <p:spPr>
          <a:xfrm>
            <a:off x="680321" y="2336873"/>
            <a:ext cx="9613861" cy="4102564"/>
          </a:xfrm>
        </p:spPr>
        <p:txBody>
          <a:bodyPr>
            <a:normAutofit/>
          </a:bodyPr>
          <a:lstStyle/>
          <a:p>
            <a:pPr algn="just">
              <a:lnSpc>
                <a:spcPct val="150000"/>
              </a:lnSpc>
            </a:pPr>
            <a:r>
              <a:rPr lang="es-ES" sz="2000" dirty="0">
                <a:solidFill>
                  <a:schemeClr val="bg1"/>
                </a:solidFill>
                <a:effectLst/>
                <a:latin typeface="Franklin Gothic Book" panose="020B0503020102020204" pitchFamily="34" charset="0"/>
              </a:rPr>
              <a:t>El </a:t>
            </a:r>
            <a:r>
              <a:rPr lang="es-ES" sz="2000" u="sng" dirty="0">
                <a:solidFill>
                  <a:schemeClr val="bg1"/>
                </a:solidFill>
                <a:effectLst/>
                <a:latin typeface="Franklin Gothic Book" panose="020B0503020102020204" pitchFamily="34" charset="0"/>
              </a:rPr>
              <a:t>método PEPS </a:t>
            </a:r>
            <a:r>
              <a:rPr lang="es-ES" sz="2000" dirty="0">
                <a:solidFill>
                  <a:schemeClr val="bg1"/>
                </a:solidFill>
                <a:effectLst/>
                <a:latin typeface="Franklin Gothic Book" panose="020B0503020102020204" pitchFamily="34" charset="0"/>
              </a:rPr>
              <a:t>se basa en los primeros artículos que entran en el almacén son los primeros que salen, por lo que las existencias están  representadas por las últimas entradas y, por tanto, están valuadas a los últimos precios de adquisición</a:t>
            </a:r>
            <a:r>
              <a:rPr lang="es-ES" sz="2000" dirty="0" smtClean="0">
                <a:solidFill>
                  <a:schemeClr val="bg1"/>
                </a:solidFill>
                <a:effectLst/>
                <a:latin typeface="Franklin Gothic Book" panose="020B0503020102020204" pitchFamily="34" charset="0"/>
              </a:rPr>
              <a:t>.</a:t>
            </a:r>
          </a:p>
          <a:p>
            <a:pPr marL="0" indent="0" algn="just">
              <a:lnSpc>
                <a:spcPct val="150000"/>
              </a:lnSpc>
              <a:buNone/>
            </a:pPr>
            <a:endParaRPr lang="es-MX" sz="2000" dirty="0">
              <a:solidFill>
                <a:schemeClr val="bg1"/>
              </a:solidFill>
              <a:effectLst/>
              <a:latin typeface="Franklin Gothic Book" panose="020B0503020102020204" pitchFamily="34" charset="0"/>
            </a:endParaRPr>
          </a:p>
          <a:p>
            <a:pPr algn="just">
              <a:lnSpc>
                <a:spcPct val="150000"/>
              </a:lnSpc>
            </a:pPr>
            <a:r>
              <a:rPr lang="es-ES" sz="2000" dirty="0">
                <a:solidFill>
                  <a:schemeClr val="bg1"/>
                </a:solidFill>
                <a:effectLst/>
                <a:latin typeface="Franklin Gothic Book" panose="020B0503020102020204" pitchFamily="34" charset="0"/>
              </a:rPr>
              <a:t>Los artículos que se han vendidos y que deben cargarse a resultados como un costo de venta, están representados por el inventario inicial o las primeras compras del periodo y, por tanto, deben evaluarse a los precios de las primeras compras.</a:t>
            </a:r>
            <a:endParaRPr lang="es-MX" sz="2000" dirty="0">
              <a:solidFill>
                <a:schemeClr val="bg1"/>
              </a:solidFill>
              <a:effectLst/>
              <a:latin typeface="Franklin Gothic Book" panose="020B0503020102020204" pitchFamily="34" charset="0"/>
            </a:endParaRPr>
          </a:p>
          <a:p>
            <a:pPr algn="just">
              <a:lnSpc>
                <a:spcPct val="150000"/>
              </a:lnSpc>
            </a:pP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0594214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Franklin Gothic Book" panose="020B0503020102020204" pitchFamily="34" charset="0"/>
              </a:rPr>
              <a:t>Valuación de inventarios.</a:t>
            </a:r>
          </a:p>
        </p:txBody>
      </p:sp>
      <p:sp>
        <p:nvSpPr>
          <p:cNvPr id="3" name="Marcador de contenido 2"/>
          <p:cNvSpPr>
            <a:spLocks noGrp="1"/>
          </p:cNvSpPr>
          <p:nvPr>
            <p:ph idx="1"/>
          </p:nvPr>
        </p:nvSpPr>
        <p:spPr/>
        <p:txBody>
          <a:bodyPr>
            <a:normAutofit/>
          </a:bodyPr>
          <a:lstStyle/>
          <a:p>
            <a:pPr algn="just">
              <a:lnSpc>
                <a:spcPct val="150000"/>
              </a:lnSpc>
              <a:buFont typeface="Wingdings" panose="05000000000000000000" pitchFamily="2" charset="2"/>
              <a:buChar char="ü"/>
            </a:pPr>
            <a:r>
              <a:rPr lang="es-ES" sz="2000" u="sng" dirty="0">
                <a:solidFill>
                  <a:schemeClr val="bg1"/>
                </a:solidFill>
                <a:effectLst/>
                <a:latin typeface="Franklin Gothic Book" panose="020B0503020102020204" pitchFamily="34" charset="0"/>
              </a:rPr>
              <a:t>Costo Promedio.</a:t>
            </a:r>
            <a:endParaRPr lang="es-MX" sz="2000" u="sng" dirty="0">
              <a:solidFill>
                <a:schemeClr val="bg1"/>
              </a:solidFill>
              <a:effectLst/>
              <a:latin typeface="Franklin Gothic Book" panose="020B0503020102020204" pitchFamily="34" charset="0"/>
            </a:endParaRPr>
          </a:p>
          <a:p>
            <a:pPr algn="just">
              <a:lnSpc>
                <a:spcPct val="150000"/>
              </a:lnSpc>
            </a:pPr>
            <a:r>
              <a:rPr lang="es-ES" sz="2000" dirty="0">
                <a:solidFill>
                  <a:schemeClr val="bg1"/>
                </a:solidFill>
                <a:effectLst/>
                <a:latin typeface="Franklin Gothic Book" panose="020B0503020102020204" pitchFamily="34" charset="0"/>
              </a:rPr>
              <a:t>De acuerdo con la fórmula de costos promedios, el costo de cada artículo debe determinarse mediante el promedio del costo de artículos similares al inicio de un periodo adicionando el costo de artículos similares comprados o producidos durante éste. El promedio puede calcularse periódicamente o a medida en que entren nuevos artículos al inventario, ya sea adquiridos o producidos. </a:t>
            </a:r>
            <a:endParaRPr lang="es-MX" sz="2000" dirty="0">
              <a:solidFill>
                <a:schemeClr val="bg1"/>
              </a:solidFill>
              <a:effectLst/>
              <a:latin typeface="Franklin Gothic Book" panose="020B0503020102020204" pitchFamily="34" charset="0"/>
            </a:endParaRPr>
          </a:p>
          <a:p>
            <a:pPr algn="just">
              <a:lnSpc>
                <a:spcPct val="150000"/>
              </a:lnSpc>
            </a:pPr>
            <a:endParaRPr lang="es-MX" sz="2000" dirty="0">
              <a:solidFill>
                <a:schemeClr val="bg1"/>
              </a:solidFill>
              <a:latin typeface="Franklin Gothic Book" panose="020B0503020102020204" pitchFamily="34" charset="0"/>
            </a:endParaRPr>
          </a:p>
        </p:txBody>
      </p:sp>
      <p:pic>
        <p:nvPicPr>
          <p:cNvPr id="5"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40330250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Franklin Gothic Book" panose="020B0503020102020204" pitchFamily="34" charset="0"/>
              </a:rPr>
              <a:t>Valuación de inventarios.</a:t>
            </a:r>
          </a:p>
        </p:txBody>
      </p:sp>
      <p:sp>
        <p:nvSpPr>
          <p:cNvPr id="3" name="Marcador de contenido 2"/>
          <p:cNvSpPr>
            <a:spLocks noGrp="1"/>
          </p:cNvSpPr>
          <p:nvPr>
            <p:ph idx="1"/>
          </p:nvPr>
        </p:nvSpPr>
        <p:spPr>
          <a:xfrm>
            <a:off x="680321" y="2459866"/>
            <a:ext cx="9613861" cy="3939964"/>
          </a:xfrm>
        </p:spPr>
        <p:txBody>
          <a:bodyPr>
            <a:normAutofit/>
          </a:bodyPr>
          <a:lstStyle/>
          <a:p>
            <a:pPr algn="just">
              <a:lnSpc>
                <a:spcPct val="150000"/>
              </a:lnSpc>
              <a:buFont typeface="Wingdings" panose="05000000000000000000" pitchFamily="2" charset="2"/>
              <a:buChar char="ü"/>
            </a:pPr>
            <a:r>
              <a:rPr lang="es-ES" sz="2000" u="sng" dirty="0">
                <a:solidFill>
                  <a:schemeClr val="bg1"/>
                </a:solidFill>
                <a:effectLst/>
                <a:latin typeface="Franklin Gothic Book" panose="020B0503020102020204" pitchFamily="34" charset="0"/>
              </a:rPr>
              <a:t>Costos identificados.</a:t>
            </a:r>
            <a:endParaRPr lang="es-MX" sz="2000" u="sng" dirty="0">
              <a:solidFill>
                <a:schemeClr val="bg1"/>
              </a:solidFill>
              <a:effectLst/>
              <a:latin typeface="Franklin Gothic Book" panose="020B0503020102020204" pitchFamily="34" charset="0"/>
            </a:endParaRPr>
          </a:p>
          <a:p>
            <a:pPr algn="just">
              <a:lnSpc>
                <a:spcPct val="150000"/>
              </a:lnSpc>
            </a:pPr>
            <a:r>
              <a:rPr lang="es-ES" sz="2000" dirty="0">
                <a:solidFill>
                  <a:schemeClr val="bg1"/>
                </a:solidFill>
                <a:effectLst/>
                <a:latin typeface="Franklin Gothic Book" panose="020B0503020102020204" pitchFamily="34" charset="0"/>
              </a:rPr>
              <a:t>El costo de los inventarios de partidas que normalmente no son intercambiables entre sí y de artículos o servicios producidos y segregados para proyectos específicos debe asignarse utilizando la identificación específica de sus costos individuales.</a:t>
            </a:r>
            <a:endParaRPr lang="es-MX" sz="2000" dirty="0">
              <a:solidFill>
                <a:schemeClr val="bg1"/>
              </a:solidFill>
              <a:effectLst/>
              <a:latin typeface="Franklin Gothic Book" panose="020B0503020102020204" pitchFamily="34" charset="0"/>
            </a:endParaRPr>
          </a:p>
          <a:p>
            <a:pPr algn="just">
              <a:lnSpc>
                <a:spcPct val="150000"/>
              </a:lnSpc>
            </a:pP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992917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Objetivo.</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normAutofit fontScale="92500" lnSpcReduction="10000"/>
          </a:bodyPr>
          <a:lstStyle/>
          <a:p>
            <a:pPr algn="just">
              <a:lnSpc>
                <a:spcPct val="150000"/>
              </a:lnSpc>
            </a:pPr>
            <a:r>
              <a:rPr lang="es-MX" dirty="0" smtClean="0">
                <a:solidFill>
                  <a:schemeClr val="bg1"/>
                </a:solidFill>
                <a:latin typeface="Franklin Gothic Book" panose="020B0503020102020204" pitchFamily="34" charset="0"/>
              </a:rPr>
              <a:t>Proporcionar de forma clara y precisa los contenidos teóricos y prácticos de valuación de inventarios</a:t>
            </a:r>
            <a:r>
              <a:rPr lang="es-MX" dirty="0">
                <a:solidFill>
                  <a:schemeClr val="bg1"/>
                </a:solidFill>
                <a:latin typeface="Franklin Gothic Book" panose="020B0503020102020204" pitchFamily="34" charset="0"/>
              </a:rPr>
              <a:t>, la manera de registrarlos y procesarlos, con la finalidad de que conozcan el origen del proceso y puedan determinar su adecuación  y pertinencia a una empresa turística concreta, elaborar los estados financieros básicos a partir de la información anterior, siendo estos documentos la información financiera que se tendrá como base para la toma de decisiones. </a:t>
            </a:r>
          </a:p>
          <a:p>
            <a:pPr algn="just">
              <a:lnSpc>
                <a:spcPct val="150000"/>
              </a:lnSpc>
            </a:pPr>
            <a:endParaRPr lang="es-MX" dirty="0"/>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8356344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0321" y="2336873"/>
            <a:ext cx="9613861" cy="4192716"/>
          </a:xfrm>
        </p:spPr>
        <p:txBody>
          <a:bodyPr>
            <a:normAutofit/>
          </a:bodyPr>
          <a:lstStyle/>
          <a:p>
            <a:pPr algn="just">
              <a:lnSpc>
                <a:spcPct val="150000"/>
              </a:lnSpc>
            </a:pPr>
            <a:r>
              <a:rPr lang="es-ES" sz="2000" dirty="0">
                <a:solidFill>
                  <a:schemeClr val="bg1"/>
                </a:solidFill>
                <a:effectLst/>
                <a:latin typeface="Franklin Gothic Book" panose="020B0503020102020204" pitchFamily="34" charset="0"/>
              </a:rPr>
              <a:t>Este es el tratamiento apropiado para partidas que se segregan para un proyecto específico, sin tomar en cuenta si esas partidas fueron compradas o producidas por la entidad. </a:t>
            </a:r>
            <a:endParaRPr lang="es-ES" sz="2000" dirty="0" smtClean="0">
              <a:solidFill>
                <a:schemeClr val="bg1"/>
              </a:solidFill>
              <a:effectLst/>
              <a:latin typeface="Franklin Gothic Book" panose="020B0503020102020204" pitchFamily="34" charset="0"/>
            </a:endParaRPr>
          </a:p>
          <a:p>
            <a:pPr algn="just">
              <a:lnSpc>
                <a:spcPct val="150000"/>
              </a:lnSpc>
            </a:pPr>
            <a:r>
              <a:rPr lang="es-ES" sz="2000" dirty="0" smtClean="0">
                <a:solidFill>
                  <a:schemeClr val="bg1"/>
                </a:solidFill>
                <a:effectLst/>
                <a:latin typeface="Franklin Gothic Book" panose="020B0503020102020204" pitchFamily="34" charset="0"/>
              </a:rPr>
              <a:t>Sin </a:t>
            </a:r>
            <a:r>
              <a:rPr lang="es-ES" sz="2000" dirty="0">
                <a:solidFill>
                  <a:schemeClr val="bg1"/>
                </a:solidFill>
                <a:effectLst/>
                <a:latin typeface="Franklin Gothic Book" panose="020B0503020102020204" pitchFamily="34" charset="0"/>
              </a:rPr>
              <a:t>embargo, la identificación específica de los costos es inapropiada cuando en el inventario hay grandes números de partidas que normalmente son intercambiables entre sí, ya que en estas circunstancias, el procedimiento de seleccionar partidas que permanecerán en los inventarios puede utilizarse para lograr efectos predeterminados en la utilidad o pérdida.</a:t>
            </a: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
        <p:nvSpPr>
          <p:cNvPr id="7" name="Título 1"/>
          <p:cNvSpPr>
            <a:spLocks noGrp="1"/>
          </p:cNvSpPr>
          <p:nvPr>
            <p:ph type="title"/>
          </p:nvPr>
        </p:nvSpPr>
        <p:spPr>
          <a:xfrm>
            <a:off x="680321" y="753228"/>
            <a:ext cx="9613861" cy="1080938"/>
          </a:xfrm>
        </p:spPr>
        <p:txBody>
          <a:bodyPr/>
          <a:lstStyle/>
          <a:p>
            <a:r>
              <a:rPr lang="es-MX" dirty="0">
                <a:latin typeface="Franklin Gothic Book" panose="020B0503020102020204" pitchFamily="34" charset="0"/>
              </a:rPr>
              <a:t>Valuación de inventarios.</a:t>
            </a:r>
          </a:p>
        </p:txBody>
      </p:sp>
    </p:spTree>
    <p:extLst>
      <p:ext uri="{BB962C8B-B14F-4D97-AF65-F5344CB8AC3E}">
        <p14:creationId xmlns:p14="http://schemas.microsoft.com/office/powerpoint/2010/main" val="18007029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Bibliografía.</a:t>
            </a:r>
            <a:endParaRPr lang="es-MX" dirty="0">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6" name="Rectángulo 5"/>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
        <p:nvSpPr>
          <p:cNvPr id="8" name="Marcador de contenido 2"/>
          <p:cNvSpPr>
            <a:spLocks noGrp="1"/>
          </p:cNvSpPr>
          <p:nvPr>
            <p:ph idx="1"/>
          </p:nvPr>
        </p:nvSpPr>
        <p:spPr>
          <a:xfrm>
            <a:off x="680321" y="2336873"/>
            <a:ext cx="9613861" cy="4166958"/>
          </a:xfrm>
        </p:spPr>
        <p:txBody>
          <a:bodyPr>
            <a:normAutofit fontScale="92500"/>
          </a:bodyPr>
          <a:lstStyle/>
          <a:p>
            <a:pPr lvl="0" algn="just">
              <a:lnSpc>
                <a:spcPct val="170000"/>
              </a:lnSpc>
              <a:buFont typeface="Wingdings" panose="05000000000000000000" pitchFamily="2" charset="2"/>
              <a:buChar char="Ø"/>
            </a:pPr>
            <a:r>
              <a:rPr lang="es-ES" dirty="0">
                <a:solidFill>
                  <a:schemeClr val="bg1"/>
                </a:solidFill>
                <a:effectLst/>
                <a:latin typeface="Franklin Gothic Book" panose="020B0503020102020204" pitchFamily="34" charset="0"/>
              </a:rPr>
              <a:t>Guajardo, G. (2010).</a:t>
            </a:r>
            <a:r>
              <a:rPr lang="es-ES" i="1" dirty="0">
                <a:solidFill>
                  <a:schemeClr val="bg1"/>
                </a:solidFill>
                <a:effectLst/>
                <a:latin typeface="Franklin Gothic Book" panose="020B0503020102020204" pitchFamily="34" charset="0"/>
              </a:rPr>
              <a:t>Contabilidad financiera</a:t>
            </a:r>
            <a:r>
              <a:rPr lang="es-ES" dirty="0">
                <a:solidFill>
                  <a:schemeClr val="bg1"/>
                </a:solidFill>
                <a:effectLst/>
                <a:latin typeface="Franklin Gothic Book" panose="020B0503020102020204" pitchFamily="34" charset="0"/>
              </a:rPr>
              <a:t>. Ed: Mc Graw Hill.</a:t>
            </a:r>
            <a:endParaRPr lang="es-MX" dirty="0">
              <a:solidFill>
                <a:schemeClr val="bg1"/>
              </a:solidFill>
              <a:effectLst/>
              <a:latin typeface="Franklin Gothic Book" panose="020B0503020102020204" pitchFamily="34" charset="0"/>
            </a:endParaRPr>
          </a:p>
          <a:p>
            <a:pPr lvl="0" algn="just">
              <a:lnSpc>
                <a:spcPct val="170000"/>
              </a:lnSpc>
              <a:buFont typeface="Wingdings" panose="05000000000000000000" pitchFamily="2" charset="2"/>
              <a:buChar char="Ø"/>
            </a:pPr>
            <a:r>
              <a:rPr lang="es-ES" dirty="0">
                <a:solidFill>
                  <a:schemeClr val="bg1"/>
                </a:solidFill>
                <a:effectLst/>
                <a:latin typeface="Franklin Gothic Book" panose="020B0503020102020204" pitchFamily="34" charset="0"/>
              </a:rPr>
              <a:t>López, E.  (2010) </a:t>
            </a:r>
            <a:r>
              <a:rPr lang="es-ES" i="1" dirty="0">
                <a:solidFill>
                  <a:schemeClr val="bg1"/>
                </a:solidFill>
                <a:effectLst/>
                <a:latin typeface="Franklin Gothic Book" panose="020B0503020102020204" pitchFamily="34" charset="0"/>
              </a:rPr>
              <a:t>El proceso contable</a:t>
            </a:r>
            <a:r>
              <a:rPr lang="es-ES" dirty="0">
                <a:solidFill>
                  <a:schemeClr val="bg1"/>
                </a:solidFill>
                <a:effectLst/>
                <a:latin typeface="Franklin Gothic Book" panose="020B0503020102020204" pitchFamily="34" charset="0"/>
              </a:rPr>
              <a:t>. Ed ECAFSA. </a:t>
            </a:r>
            <a:endParaRPr lang="es-MX" dirty="0">
              <a:solidFill>
                <a:schemeClr val="bg1"/>
              </a:solidFill>
              <a:effectLst/>
              <a:latin typeface="Franklin Gothic Book" panose="020B0503020102020204" pitchFamily="34" charset="0"/>
            </a:endParaRPr>
          </a:p>
          <a:p>
            <a:pPr lvl="0" algn="just">
              <a:lnSpc>
                <a:spcPct val="170000"/>
              </a:lnSpc>
              <a:buFont typeface="Wingdings" panose="05000000000000000000" pitchFamily="2" charset="2"/>
              <a:buChar char="Ø"/>
            </a:pPr>
            <a:r>
              <a:rPr lang="es-ES" dirty="0">
                <a:solidFill>
                  <a:schemeClr val="bg1"/>
                </a:solidFill>
                <a:effectLst/>
                <a:latin typeface="Franklin Gothic Book" panose="020B0503020102020204" pitchFamily="34" charset="0"/>
              </a:rPr>
              <a:t>Lara, E. (2010).</a:t>
            </a:r>
            <a:r>
              <a:rPr lang="es-ES" i="1" dirty="0">
                <a:solidFill>
                  <a:schemeClr val="bg1"/>
                </a:solidFill>
                <a:effectLst/>
                <a:latin typeface="Franklin Gothic Book" panose="020B0503020102020204" pitchFamily="34" charset="0"/>
              </a:rPr>
              <a:t>Primer y segundo curso de contabilidad</a:t>
            </a:r>
            <a:r>
              <a:rPr lang="es-ES" dirty="0">
                <a:solidFill>
                  <a:schemeClr val="bg1"/>
                </a:solidFill>
                <a:effectLst/>
                <a:latin typeface="Franklin Gothic Book" panose="020B0503020102020204" pitchFamily="34" charset="0"/>
              </a:rPr>
              <a:t>. Ed: Trillas.</a:t>
            </a:r>
            <a:endParaRPr lang="es-MX" dirty="0">
              <a:solidFill>
                <a:schemeClr val="bg1"/>
              </a:solidFill>
              <a:effectLst/>
              <a:latin typeface="Franklin Gothic Book" panose="020B0503020102020204" pitchFamily="34" charset="0"/>
            </a:endParaRPr>
          </a:p>
          <a:p>
            <a:pPr lvl="0" algn="just">
              <a:lnSpc>
                <a:spcPct val="170000"/>
              </a:lnSpc>
              <a:buFont typeface="Wingdings" panose="05000000000000000000" pitchFamily="2" charset="2"/>
              <a:buChar char="Ø"/>
            </a:pPr>
            <a:r>
              <a:rPr lang="es-ES" dirty="0">
                <a:solidFill>
                  <a:schemeClr val="bg1"/>
                </a:solidFill>
                <a:effectLst/>
                <a:latin typeface="Franklin Gothic Book" panose="020B0503020102020204" pitchFamily="34" charset="0"/>
              </a:rPr>
              <a:t>Romero, J. (2010). </a:t>
            </a:r>
            <a:r>
              <a:rPr lang="es-ES" i="1" dirty="0">
                <a:solidFill>
                  <a:schemeClr val="bg1"/>
                </a:solidFill>
                <a:effectLst/>
                <a:latin typeface="Franklin Gothic Book" panose="020B0503020102020204" pitchFamily="34" charset="0"/>
              </a:rPr>
              <a:t>Principios de contabilidad</a:t>
            </a:r>
            <a:r>
              <a:rPr lang="es-ES" dirty="0">
                <a:solidFill>
                  <a:schemeClr val="bg1"/>
                </a:solidFill>
                <a:effectLst/>
                <a:latin typeface="Franklin Gothic Book" panose="020B0503020102020204" pitchFamily="34" charset="0"/>
              </a:rPr>
              <a:t>. Ed: Mc Graw Hill.</a:t>
            </a:r>
            <a:endParaRPr lang="es-MX" dirty="0">
              <a:solidFill>
                <a:schemeClr val="bg1"/>
              </a:solidFill>
              <a:effectLst/>
              <a:latin typeface="Franklin Gothic Book" panose="020B0503020102020204" pitchFamily="34" charset="0"/>
            </a:endParaRPr>
          </a:p>
          <a:p>
            <a:pPr lvl="0" algn="just">
              <a:lnSpc>
                <a:spcPct val="170000"/>
              </a:lnSpc>
              <a:buFont typeface="Wingdings" panose="05000000000000000000" pitchFamily="2" charset="2"/>
              <a:buChar char="Ø"/>
            </a:pPr>
            <a:r>
              <a:rPr lang="es-ES" dirty="0">
                <a:solidFill>
                  <a:schemeClr val="bg1"/>
                </a:solidFill>
                <a:effectLst/>
                <a:latin typeface="Franklin Gothic Book" panose="020B0503020102020204" pitchFamily="34" charset="0"/>
              </a:rPr>
              <a:t>IMCP. (2014). </a:t>
            </a:r>
            <a:r>
              <a:rPr lang="es-ES" i="1" dirty="0">
                <a:solidFill>
                  <a:schemeClr val="bg1"/>
                </a:solidFill>
                <a:effectLst/>
                <a:latin typeface="Franklin Gothic Book" panose="020B0503020102020204" pitchFamily="34" charset="0"/>
              </a:rPr>
              <a:t>Normas de Información Financiera</a:t>
            </a:r>
            <a:r>
              <a:rPr lang="es-ES" dirty="0">
                <a:solidFill>
                  <a:schemeClr val="bg1"/>
                </a:solidFill>
                <a:effectLst/>
                <a:latin typeface="Franklin Gothic Book" panose="020B0503020102020204" pitchFamily="34" charset="0"/>
              </a:rPr>
              <a:t>, CINIF.</a:t>
            </a:r>
            <a:endParaRPr lang="es-MX" dirty="0">
              <a:solidFill>
                <a:schemeClr val="bg1"/>
              </a:solidFill>
              <a:effectLst/>
              <a:latin typeface="Franklin Gothic Book" panose="020B0503020102020204" pitchFamily="34" charset="0"/>
            </a:endParaRPr>
          </a:p>
          <a:p>
            <a:pPr lvl="0" algn="just">
              <a:lnSpc>
                <a:spcPct val="170000"/>
              </a:lnSpc>
              <a:buFont typeface="Wingdings" panose="05000000000000000000" pitchFamily="2" charset="2"/>
              <a:buChar char="Ø"/>
            </a:pPr>
            <a:r>
              <a:rPr lang="es-MX" dirty="0" smtClean="0">
                <a:solidFill>
                  <a:schemeClr val="bg1"/>
                </a:solidFill>
                <a:effectLst/>
                <a:latin typeface="Franklin Gothic Book" panose="020B0503020102020204" pitchFamily="34" charset="0"/>
              </a:rPr>
              <a:t>Segura</a:t>
            </a:r>
            <a:r>
              <a:rPr lang="es-MX" dirty="0">
                <a:solidFill>
                  <a:schemeClr val="bg1"/>
                </a:solidFill>
                <a:effectLst/>
                <a:latin typeface="Franklin Gothic Book" panose="020B0503020102020204" pitchFamily="34" charset="0"/>
              </a:rPr>
              <a:t>, M.</a:t>
            </a:r>
            <a:r>
              <a:rPr lang="es-MX" i="1" dirty="0">
                <a:solidFill>
                  <a:schemeClr val="bg1"/>
                </a:solidFill>
                <a:effectLst/>
                <a:latin typeface="Franklin Gothic Book" panose="020B0503020102020204" pitchFamily="34" charset="0"/>
              </a:rPr>
              <a:t> Contabilidad financiera.</a:t>
            </a:r>
            <a:r>
              <a:rPr lang="es-MX" dirty="0">
                <a:solidFill>
                  <a:schemeClr val="bg1"/>
                </a:solidFill>
                <a:effectLst/>
                <a:latin typeface="Franklin Gothic Book" panose="020B0503020102020204" pitchFamily="34" charset="0"/>
              </a:rPr>
              <a:t> Ed: Patria.</a:t>
            </a:r>
          </a:p>
          <a:p>
            <a:pPr algn="just">
              <a:lnSpc>
                <a:spcPct val="170000"/>
              </a:lnSpc>
            </a:pPr>
            <a:endParaRPr lang="es-MX" dirty="0">
              <a:latin typeface="Franklin Gothic Book" panose="020B0503020102020204" pitchFamily="34" charset="0"/>
            </a:endParaRPr>
          </a:p>
        </p:txBody>
      </p:sp>
    </p:spTree>
    <p:extLst>
      <p:ext uri="{BB962C8B-B14F-4D97-AF65-F5344CB8AC3E}">
        <p14:creationId xmlns:p14="http://schemas.microsoft.com/office/powerpoint/2010/main" val="29526380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Franklin Gothic Book" panose="020B0503020102020204" pitchFamily="34" charset="0"/>
              </a:rPr>
              <a:t>Bibliografía.</a:t>
            </a:r>
            <a:endParaRPr lang="es-MX" dirty="0"/>
          </a:p>
        </p:txBody>
      </p:sp>
      <p:sp>
        <p:nvSpPr>
          <p:cNvPr id="4" name="Marcador de contenido 2"/>
          <p:cNvSpPr>
            <a:spLocks noGrp="1"/>
          </p:cNvSpPr>
          <p:nvPr>
            <p:ph idx="1"/>
          </p:nvPr>
        </p:nvSpPr>
        <p:spPr>
          <a:xfrm>
            <a:off x="680321" y="2336873"/>
            <a:ext cx="9613861" cy="3626045"/>
          </a:xfrm>
        </p:spPr>
        <p:txBody>
          <a:bodyPr>
            <a:normAutofit fontScale="85000" lnSpcReduction="10000"/>
          </a:bodyPr>
          <a:lstStyle/>
          <a:p>
            <a:pPr lvl="0" algn="just">
              <a:lnSpc>
                <a:spcPct val="170000"/>
              </a:lnSpc>
            </a:pPr>
            <a:r>
              <a:rPr lang="es-ES" sz="2600" dirty="0">
                <a:solidFill>
                  <a:schemeClr val="bg1"/>
                </a:solidFill>
                <a:effectLst/>
                <a:latin typeface="Franklin Gothic Book" panose="020B0503020102020204" pitchFamily="34" charset="0"/>
              </a:rPr>
              <a:t>Zavala, P. (2010) </a:t>
            </a:r>
            <a:r>
              <a:rPr lang="es-ES" sz="2600" i="1" dirty="0">
                <a:solidFill>
                  <a:schemeClr val="bg1"/>
                </a:solidFill>
                <a:effectLst/>
                <a:latin typeface="Franklin Gothic Book" panose="020B0503020102020204" pitchFamily="34" charset="0"/>
              </a:rPr>
              <a:t>Contabilidad general</a:t>
            </a:r>
            <a:r>
              <a:rPr lang="es-ES" sz="2600" dirty="0">
                <a:solidFill>
                  <a:schemeClr val="bg1"/>
                </a:solidFill>
                <a:effectLst/>
                <a:latin typeface="Franklin Gothic Book" panose="020B0503020102020204" pitchFamily="34" charset="0"/>
              </a:rPr>
              <a:t>, Paz Zavala. Ed: Mc Graw Hill.</a:t>
            </a:r>
            <a:endParaRPr lang="es-MX" sz="2600" dirty="0">
              <a:solidFill>
                <a:schemeClr val="bg1"/>
              </a:solidFill>
              <a:effectLst/>
              <a:latin typeface="Franklin Gothic Book" panose="020B0503020102020204" pitchFamily="34" charset="0"/>
            </a:endParaRPr>
          </a:p>
          <a:p>
            <a:pPr lvl="0" algn="just">
              <a:lnSpc>
                <a:spcPct val="170000"/>
              </a:lnSpc>
            </a:pPr>
            <a:r>
              <a:rPr lang="es-ES" sz="2600" dirty="0">
                <a:solidFill>
                  <a:schemeClr val="bg1"/>
                </a:solidFill>
                <a:effectLst/>
                <a:latin typeface="Franklin Gothic Book" panose="020B0503020102020204" pitchFamily="34" charset="0"/>
              </a:rPr>
              <a:t>Asociación Mexicana de Hoteles y Moteles. (1990). </a:t>
            </a:r>
            <a:r>
              <a:rPr lang="es-ES" sz="2600" i="1" dirty="0">
                <a:solidFill>
                  <a:schemeClr val="bg1"/>
                </a:solidFill>
                <a:effectLst/>
                <a:latin typeface="Franklin Gothic Book" panose="020B0503020102020204" pitchFamily="34" charset="0"/>
              </a:rPr>
              <a:t>Manual del puesto de contabilidad para restaurantes</a:t>
            </a:r>
            <a:r>
              <a:rPr lang="es-ES" sz="2600" dirty="0">
                <a:solidFill>
                  <a:schemeClr val="bg1"/>
                </a:solidFill>
                <a:effectLst/>
                <a:latin typeface="Franklin Gothic Book" panose="020B0503020102020204" pitchFamily="34" charset="0"/>
              </a:rPr>
              <a:t>, Ed: </a:t>
            </a:r>
            <a:r>
              <a:rPr lang="es-ES" sz="2600" dirty="0" err="1">
                <a:solidFill>
                  <a:schemeClr val="bg1"/>
                </a:solidFill>
                <a:effectLst/>
                <a:latin typeface="Franklin Gothic Book" panose="020B0503020102020204" pitchFamily="34" charset="0"/>
              </a:rPr>
              <a:t>Limusa</a:t>
            </a:r>
            <a:r>
              <a:rPr lang="es-ES" sz="2600" dirty="0">
                <a:solidFill>
                  <a:schemeClr val="bg1"/>
                </a:solidFill>
                <a:effectLst/>
                <a:latin typeface="Franklin Gothic Book" panose="020B0503020102020204" pitchFamily="34" charset="0"/>
              </a:rPr>
              <a:t>.</a:t>
            </a:r>
            <a:endParaRPr lang="es-MX" sz="2600" dirty="0">
              <a:solidFill>
                <a:schemeClr val="bg1"/>
              </a:solidFill>
              <a:effectLst/>
              <a:latin typeface="Franklin Gothic Book" panose="020B0503020102020204" pitchFamily="34" charset="0"/>
            </a:endParaRPr>
          </a:p>
          <a:p>
            <a:pPr lvl="0" algn="just">
              <a:lnSpc>
                <a:spcPct val="170000"/>
              </a:lnSpc>
            </a:pPr>
            <a:r>
              <a:rPr lang="es-ES" sz="2600" dirty="0">
                <a:solidFill>
                  <a:schemeClr val="bg1"/>
                </a:solidFill>
                <a:effectLst/>
                <a:latin typeface="Franklin Gothic Book" panose="020B0503020102020204" pitchFamily="34" charset="0"/>
              </a:rPr>
              <a:t>Rodríguez, J. (1999) </a:t>
            </a:r>
            <a:r>
              <a:rPr lang="es-ES" sz="2600" i="1" dirty="0">
                <a:solidFill>
                  <a:schemeClr val="bg1"/>
                </a:solidFill>
                <a:effectLst/>
                <a:latin typeface="Franklin Gothic Book" panose="020B0503020102020204" pitchFamily="34" charset="0"/>
              </a:rPr>
              <a:t>Contabilidad para licenciaturas</a:t>
            </a:r>
            <a:r>
              <a:rPr lang="es-ES" sz="2600" dirty="0">
                <a:solidFill>
                  <a:schemeClr val="bg1"/>
                </a:solidFill>
                <a:effectLst/>
                <a:latin typeface="Franklin Gothic Book" panose="020B0503020102020204" pitchFamily="34" charset="0"/>
              </a:rPr>
              <a:t>. CECSA.</a:t>
            </a:r>
            <a:endParaRPr lang="es-MX" sz="2600" dirty="0">
              <a:solidFill>
                <a:schemeClr val="bg1"/>
              </a:solidFill>
              <a:effectLst/>
              <a:latin typeface="Franklin Gothic Book" panose="020B0503020102020204" pitchFamily="34" charset="0"/>
            </a:endParaRPr>
          </a:p>
          <a:p>
            <a:pPr lvl="0" algn="just">
              <a:lnSpc>
                <a:spcPct val="170000"/>
              </a:lnSpc>
            </a:pPr>
            <a:r>
              <a:rPr lang="es-ES" sz="2600" dirty="0">
                <a:solidFill>
                  <a:schemeClr val="bg1"/>
                </a:solidFill>
                <a:effectLst/>
                <a:latin typeface="Franklin Gothic Book" panose="020B0503020102020204" pitchFamily="34" charset="0"/>
              </a:rPr>
              <a:t>Guajardo, G. (1999). Contabilidad un enfoque para usuarios. Ed: Mc Graw Hill. </a:t>
            </a:r>
            <a:endParaRPr lang="es-MX" sz="2600" dirty="0">
              <a:solidFill>
                <a:schemeClr val="bg1"/>
              </a:solidFill>
              <a:effectLst/>
              <a:latin typeface="Franklin Gothic Book" panose="020B0503020102020204" pitchFamily="34" charset="0"/>
            </a:endParaRPr>
          </a:p>
          <a:p>
            <a:endParaRPr lang="es-MX" sz="2000" dirty="0">
              <a:solidFill>
                <a:schemeClr val="bg1"/>
              </a:solidFill>
            </a:endParaRPr>
          </a:p>
        </p:txBody>
      </p:sp>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pic>
        <p:nvPicPr>
          <p:cNvPr id="6" name="Picture 4"/>
          <p:cNvPicPr>
            <a:picLocks noChangeAspect="1" noChangeArrowheads="1"/>
          </p:cNvPicPr>
          <p:nvPr/>
        </p:nvPicPr>
        <p:blipFill>
          <a:blip r:embed="rId3" cstate="print"/>
          <a:srcRect/>
          <a:stretch>
            <a:fillRect/>
          </a:stretch>
        </p:blipFill>
        <p:spPr bwMode="auto">
          <a:xfrm>
            <a:off x="11117848" y="753228"/>
            <a:ext cx="585788" cy="504056"/>
          </a:xfrm>
          <a:prstGeom prst="rect">
            <a:avLst/>
          </a:prstGeom>
          <a:noFill/>
          <a:ln w="9525">
            <a:noFill/>
            <a:miter lim="800000"/>
            <a:headEnd/>
            <a:tailEnd/>
          </a:ln>
        </p:spPr>
      </p:pic>
      <p:sp>
        <p:nvSpPr>
          <p:cNvPr id="7" name="Rectángulo 6"/>
          <p:cNvSpPr/>
          <p:nvPr/>
        </p:nvSpPr>
        <p:spPr>
          <a:xfrm>
            <a:off x="10612191" y="1647432"/>
            <a:ext cx="1594419" cy="307777"/>
          </a:xfrm>
          <a:prstGeom prst="rect">
            <a:avLst/>
          </a:prstGeom>
        </p:spPr>
        <p:txBody>
          <a:bodyPr wrap="square">
            <a:spAutoFit/>
          </a:bodyPr>
          <a:lstStyle/>
          <a:p>
            <a:r>
              <a:rPr lang="es-PE" sz="1400" dirty="0"/>
              <a:t>SEPTIEMBRE 2015</a:t>
            </a:r>
          </a:p>
        </p:txBody>
      </p:sp>
    </p:spTree>
    <p:extLst>
      <p:ext uri="{BB962C8B-B14F-4D97-AF65-F5344CB8AC3E}">
        <p14:creationId xmlns:p14="http://schemas.microsoft.com/office/powerpoint/2010/main" val="20000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Índice.</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060620"/>
            <a:ext cx="9613861" cy="4687910"/>
          </a:xfrm>
        </p:spPr>
        <p:txBody>
          <a:bodyPr>
            <a:normAutofit/>
          </a:bodyPr>
          <a:lstStyle/>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Estados Financieros Básicos.</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Clasificación.</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Balance General.</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Formas de presentación.</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Elementos que lo integran.</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Activo.</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Tipos de activo.</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Pasivo.</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Tipos de pasivos.</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Capital contable.</a:t>
            </a: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4256995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Franklin Gothic Book" panose="020B0503020102020204" pitchFamily="34" charset="0"/>
              </a:rPr>
              <a:t>Índice.</a:t>
            </a:r>
            <a:endParaRPr lang="es-MX" dirty="0"/>
          </a:p>
        </p:txBody>
      </p:sp>
      <p:sp>
        <p:nvSpPr>
          <p:cNvPr id="3" name="Marcador de contenido 2"/>
          <p:cNvSpPr>
            <a:spLocks noGrp="1"/>
          </p:cNvSpPr>
          <p:nvPr>
            <p:ph idx="1"/>
          </p:nvPr>
        </p:nvSpPr>
        <p:spPr>
          <a:xfrm>
            <a:off x="680321" y="2336872"/>
            <a:ext cx="9613861" cy="4205595"/>
          </a:xfrm>
        </p:spPr>
        <p:txBody>
          <a:bodyPr>
            <a:normAutofit/>
          </a:bodyPr>
          <a:lstStyle/>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Tipos de capital contable y patrimonio contable.</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Forma de cuenta.</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Forma de reporte.</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Estado de Resultados.</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Elementos que lo integran.</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Presentación analítica.</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Ecuación contable.</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Valuación de inventarios.</a:t>
            </a:r>
          </a:p>
          <a:p>
            <a:pPr>
              <a:lnSpc>
                <a:spcPct val="100000"/>
              </a:lnSpc>
              <a:buFont typeface="Wingdings" panose="05000000000000000000" pitchFamily="2" charset="2"/>
              <a:buChar char="Ø"/>
            </a:pPr>
            <a:r>
              <a:rPr lang="es-MX" sz="2000" dirty="0" smtClean="0">
                <a:solidFill>
                  <a:schemeClr val="bg1"/>
                </a:solidFill>
                <a:latin typeface="Franklin Gothic Book" panose="020B0503020102020204" pitchFamily="34" charset="0"/>
              </a:rPr>
              <a:t>Bibliografía.</a:t>
            </a: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117548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Estados financieros básicos</a:t>
            </a:r>
            <a:endParaRPr lang="es-MX" dirty="0">
              <a:latin typeface="Franklin Gothic Book" panose="020B0503020102020204" pitchFamily="34" charset="0"/>
            </a:endParaRPr>
          </a:p>
        </p:txBody>
      </p:sp>
      <p:sp>
        <p:nvSpPr>
          <p:cNvPr id="3" name="Marcador de contenido 2"/>
          <p:cNvSpPr>
            <a:spLocks noGrp="1"/>
          </p:cNvSpPr>
          <p:nvPr>
            <p:ph idx="1"/>
          </p:nvPr>
        </p:nvSpPr>
        <p:spPr/>
        <p:txBody>
          <a:bodyPr>
            <a:normAutofit/>
          </a:bodyPr>
          <a:lstStyle/>
          <a:p>
            <a:pPr algn="just">
              <a:lnSpc>
                <a:spcPct val="150000"/>
              </a:lnSpc>
            </a:pPr>
            <a:r>
              <a:rPr lang="es-MX" sz="2000" dirty="0">
                <a:solidFill>
                  <a:schemeClr val="bg1"/>
                </a:solidFill>
                <a:effectLst/>
                <a:latin typeface="Franklin Gothic Book" panose="020B0503020102020204" pitchFamily="34" charset="0"/>
              </a:rPr>
              <a:t>Los Estados financieros se presentan a pesos constantes los recursos generados o utilidades en la operación, los principales cambios ocurridos en la estructura financiera de la entidad y su reflejo final en el efectivo e inversiones temporales a través de un periodo determinado. La expresión "pesos constantes", representa pesos del poder adquisitivo a la fecha del balance general (último ejercicio reportado tratándose de estados financieros comparativos).</a:t>
            </a:r>
          </a:p>
          <a:p>
            <a:pPr algn="just">
              <a:lnSpc>
                <a:spcPct val="150000"/>
              </a:lnSpc>
            </a:pPr>
            <a:endParaRPr lang="es-MX" sz="2000" dirty="0">
              <a:solidFill>
                <a:schemeClr val="bg1"/>
              </a:solidFill>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284408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Clasificación.</a:t>
            </a:r>
            <a:endParaRPr lang="es-MX" dirty="0">
              <a:latin typeface="Franklin Gothic Book" panose="020B0503020102020204" pitchFamily="34" charset="0"/>
            </a:endParaRPr>
          </a:p>
        </p:txBody>
      </p:sp>
      <p:graphicFrame>
        <p:nvGraphicFramePr>
          <p:cNvPr id="3" name="Diagrama 2"/>
          <p:cNvGraphicFramePr/>
          <p:nvPr>
            <p:extLst>
              <p:ext uri="{D42A27DB-BD31-4B8C-83A1-F6EECF244321}">
                <p14:modId xmlns:p14="http://schemas.microsoft.com/office/powerpoint/2010/main" val="251818803"/>
              </p:ext>
            </p:extLst>
          </p:nvPr>
        </p:nvGraphicFramePr>
        <p:xfrm>
          <a:off x="680320" y="2434108"/>
          <a:ext cx="9738687" cy="3747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9" name="Picture 4"/>
          <p:cNvPicPr>
            <a:picLocks noChangeAspect="1" noChangeArrowheads="1"/>
          </p:cNvPicPr>
          <p:nvPr/>
        </p:nvPicPr>
        <p:blipFill>
          <a:blip r:embed="rId7" cstate="print"/>
          <a:srcRect/>
          <a:stretch>
            <a:fillRect/>
          </a:stretch>
        </p:blipFill>
        <p:spPr bwMode="auto">
          <a:xfrm>
            <a:off x="11117848" y="753228"/>
            <a:ext cx="585788" cy="504056"/>
          </a:xfrm>
          <a:prstGeom prst="rect">
            <a:avLst/>
          </a:prstGeom>
          <a:noFill/>
          <a:ln w="9525">
            <a:noFill/>
            <a:miter lim="800000"/>
            <a:headEnd/>
            <a:tailEnd/>
          </a:ln>
        </p:spPr>
      </p:pic>
      <p:sp>
        <p:nvSpPr>
          <p:cNvPr id="20" name="Rectángulo 19"/>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21" name="Picture 12"/>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1000335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Balance general.</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710364"/>
            <a:ext cx="9613861" cy="3986654"/>
          </a:xfrm>
        </p:spPr>
        <p:txBody>
          <a:bodyPr>
            <a:normAutofit/>
          </a:bodyPr>
          <a:lstStyle/>
          <a:p>
            <a:pPr algn="just">
              <a:lnSpc>
                <a:spcPct val="150000"/>
              </a:lnSpc>
              <a:buFont typeface="Wingdings" panose="05000000000000000000" pitchFamily="2" charset="2"/>
              <a:buChar char="v"/>
            </a:pPr>
            <a:r>
              <a:rPr lang="es-MX" sz="2000" dirty="0">
                <a:solidFill>
                  <a:schemeClr val="bg1"/>
                </a:solidFill>
                <a:effectLst/>
                <a:latin typeface="Franklin Gothic Book" panose="020B0503020102020204" pitchFamily="34" charset="0"/>
              </a:rPr>
              <a:t>Es el estado que presenta información acerca de los recursos y obligaciones del ente económico a una fecha determinada, presentando los primeros de acuerdo con su disponibilidad y los segundos de acuerdo con su exigibilidad. Este estado nos muestra también la información referente a la inversión de los accionistas.</a:t>
            </a:r>
          </a:p>
          <a:p>
            <a:pPr>
              <a:buFont typeface="Wingdings" panose="05000000000000000000" pitchFamily="2" charset="2"/>
              <a:buChar char="v"/>
            </a:pPr>
            <a:endParaRPr lang="es-MX" sz="2000" dirty="0">
              <a:solidFill>
                <a:schemeClr val="bg1"/>
              </a:solidFill>
              <a:effectLst/>
              <a:latin typeface="Franklin Gothic Book" panose="020B0503020102020204" pitchFamily="34" charset="0"/>
            </a:endParaRPr>
          </a:p>
        </p:txBody>
      </p:sp>
      <p:sp>
        <p:nvSpPr>
          <p:cNvPr id="4" name="Rectángulo 3"/>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5"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pic>
        <p:nvPicPr>
          <p:cNvPr id="7"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3109150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Franklin Gothic Book" panose="020B0503020102020204" pitchFamily="34" charset="0"/>
              </a:rPr>
              <a:t>Forma de presentación.</a:t>
            </a:r>
            <a:endParaRPr lang="es-MX" dirty="0">
              <a:latin typeface="Franklin Gothic Book" panose="020B0503020102020204" pitchFamily="34" charset="0"/>
            </a:endParaRPr>
          </a:p>
        </p:txBody>
      </p:sp>
      <p:sp>
        <p:nvSpPr>
          <p:cNvPr id="3" name="Marcador de contenido 2"/>
          <p:cNvSpPr>
            <a:spLocks noGrp="1"/>
          </p:cNvSpPr>
          <p:nvPr>
            <p:ph idx="1"/>
          </p:nvPr>
        </p:nvSpPr>
        <p:spPr>
          <a:xfrm>
            <a:off x="680321" y="2009104"/>
            <a:ext cx="10279600" cy="4700789"/>
          </a:xfrm>
        </p:spPr>
        <p:txBody>
          <a:bodyPr>
            <a:normAutofit/>
          </a:bodyPr>
          <a:lstStyle/>
          <a:p>
            <a:pPr>
              <a:lnSpc>
                <a:spcPct val="150000"/>
              </a:lnSpc>
              <a:buFont typeface="Wingdings" panose="05000000000000000000" pitchFamily="2" charset="2"/>
              <a:buChar char="Ø"/>
            </a:pPr>
            <a:r>
              <a:rPr lang="es-MX" sz="2000" dirty="0" smtClean="0">
                <a:solidFill>
                  <a:schemeClr val="bg1"/>
                </a:solidFill>
                <a:effectLst/>
                <a:latin typeface="Franklin Gothic Book" panose="020B0503020102020204" pitchFamily="34" charset="0"/>
              </a:rPr>
              <a:t>En </a:t>
            </a:r>
            <a:r>
              <a:rPr lang="es-MX" sz="2000" dirty="0">
                <a:solidFill>
                  <a:schemeClr val="bg1"/>
                </a:solidFill>
                <a:effectLst/>
                <a:latin typeface="Franklin Gothic Book" panose="020B0503020102020204" pitchFamily="34" charset="0"/>
              </a:rPr>
              <a:t>el </a:t>
            </a:r>
            <a:r>
              <a:rPr lang="es-MX" sz="2000" b="1" dirty="0">
                <a:solidFill>
                  <a:schemeClr val="bg1"/>
                </a:solidFill>
                <a:effectLst/>
                <a:latin typeface="Franklin Gothic Book" panose="020B0503020102020204" pitchFamily="34" charset="0"/>
              </a:rPr>
              <a:t>encabezado</a:t>
            </a:r>
            <a:r>
              <a:rPr lang="es-MX" sz="2000" dirty="0">
                <a:solidFill>
                  <a:schemeClr val="bg1"/>
                </a:solidFill>
                <a:effectLst/>
                <a:latin typeface="Franklin Gothic Book" panose="020B0503020102020204" pitchFamily="34" charset="0"/>
              </a:rPr>
              <a:t> anotamos el nombre de la entidad que ofrece la información financiera; asimismo, el del estado financiero a que nos estamos refiriendo y la fecha a la cual es presentado.</a:t>
            </a:r>
          </a:p>
          <a:p>
            <a:pPr>
              <a:lnSpc>
                <a:spcPct val="150000"/>
              </a:lnSpc>
              <a:buFont typeface="Wingdings" panose="05000000000000000000" pitchFamily="2" charset="2"/>
              <a:buChar char="Ø"/>
            </a:pPr>
            <a:r>
              <a:rPr lang="es-MX" sz="2000" dirty="0">
                <a:solidFill>
                  <a:schemeClr val="bg1"/>
                </a:solidFill>
                <a:effectLst/>
                <a:latin typeface="Franklin Gothic Book" panose="020B0503020102020204" pitchFamily="34" charset="0"/>
              </a:rPr>
              <a:t>En el </a:t>
            </a:r>
            <a:r>
              <a:rPr lang="es-MX" sz="2000" b="1" dirty="0">
                <a:solidFill>
                  <a:schemeClr val="bg1"/>
                </a:solidFill>
                <a:effectLst/>
                <a:latin typeface="Franklin Gothic Book" panose="020B0503020102020204" pitchFamily="34" charset="0"/>
              </a:rPr>
              <a:t>cuerpo</a:t>
            </a:r>
            <a:r>
              <a:rPr lang="es-MX" sz="2000" dirty="0">
                <a:solidFill>
                  <a:schemeClr val="bg1"/>
                </a:solidFill>
                <a:effectLst/>
                <a:latin typeface="Franklin Gothic Book" panose="020B0503020102020204" pitchFamily="34" charset="0"/>
              </a:rPr>
              <a:t> ponemos el listado de cuentas agrupadas en activo, pasivo y capital contable, procurando cierto orden en el uso de sangrías y columnas.</a:t>
            </a:r>
          </a:p>
          <a:p>
            <a:pPr>
              <a:lnSpc>
                <a:spcPct val="150000"/>
              </a:lnSpc>
              <a:buFont typeface="Wingdings" panose="05000000000000000000" pitchFamily="2" charset="2"/>
              <a:buChar char="Ø"/>
            </a:pPr>
            <a:r>
              <a:rPr lang="es-MX" sz="2000" dirty="0">
                <a:solidFill>
                  <a:schemeClr val="bg1"/>
                </a:solidFill>
                <a:effectLst/>
                <a:latin typeface="Franklin Gothic Book" panose="020B0503020102020204" pitchFamily="34" charset="0"/>
              </a:rPr>
              <a:t>En el </a:t>
            </a:r>
            <a:r>
              <a:rPr lang="es-MX" sz="2000" b="1" dirty="0">
                <a:solidFill>
                  <a:schemeClr val="bg1"/>
                </a:solidFill>
                <a:effectLst/>
                <a:latin typeface="Franklin Gothic Book" panose="020B0503020102020204" pitchFamily="34" charset="0"/>
              </a:rPr>
              <a:t>pie</a:t>
            </a:r>
            <a:r>
              <a:rPr lang="es-MX" sz="2000" dirty="0">
                <a:solidFill>
                  <a:schemeClr val="bg1"/>
                </a:solidFill>
                <a:effectLst/>
                <a:latin typeface="Franklin Gothic Book" panose="020B0503020102020204" pitchFamily="34" charset="0"/>
              </a:rPr>
              <a:t> citamos los nombres, firmas y cargos de quienes elaboraron la información financiera; es decir, del contador y del responsable de la administración del negocio (representante legal, director general o gerente general). Además, integramos las notas a los estados financieros.</a:t>
            </a:r>
          </a:p>
          <a:p>
            <a:pPr>
              <a:lnSpc>
                <a:spcPct val="150000"/>
              </a:lnSpc>
              <a:buFont typeface="Wingdings" panose="05000000000000000000" pitchFamily="2" charset="2"/>
              <a:buChar char="Ø"/>
            </a:pPr>
            <a:endParaRPr lang="es-MX" sz="2000" dirty="0">
              <a:solidFill>
                <a:schemeClr val="bg1"/>
              </a:solidFill>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1117848" y="753228"/>
            <a:ext cx="585788" cy="504056"/>
          </a:xfrm>
          <a:prstGeom prst="rect">
            <a:avLst/>
          </a:prstGeom>
          <a:noFill/>
          <a:ln w="9525">
            <a:noFill/>
            <a:miter lim="800000"/>
            <a:headEnd/>
            <a:tailEnd/>
          </a:ln>
        </p:spPr>
      </p:pic>
      <p:sp>
        <p:nvSpPr>
          <p:cNvPr id="5" name="Rectángulo 4"/>
          <p:cNvSpPr/>
          <p:nvPr/>
        </p:nvSpPr>
        <p:spPr>
          <a:xfrm>
            <a:off x="10612191" y="1647432"/>
            <a:ext cx="1594419" cy="307777"/>
          </a:xfrm>
          <a:prstGeom prst="rect">
            <a:avLst/>
          </a:prstGeom>
        </p:spPr>
        <p:txBody>
          <a:bodyPr wrap="square">
            <a:spAutoFit/>
          </a:bodyPr>
          <a:lstStyle/>
          <a:p>
            <a:r>
              <a:rPr lang="es-PE" sz="1400" dirty="0"/>
              <a:t>SEPTIEMBRE 2015</a:t>
            </a: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617"/>
            <a:ext cx="6877318" cy="502276"/>
          </a:xfrm>
          <a:prstGeom prst="flowChartAlternateProcess">
            <a:avLst/>
          </a:prstGeom>
          <a:noFill/>
        </p:spPr>
      </p:pic>
    </p:spTree>
    <p:extLst>
      <p:ext uri="{BB962C8B-B14F-4D97-AF65-F5344CB8AC3E}">
        <p14:creationId xmlns:p14="http://schemas.microsoft.com/office/powerpoint/2010/main" val="2199143767"/>
      </p:ext>
    </p:extLst>
  </p:cSld>
  <p:clrMapOvr>
    <a:masterClrMapping/>
  </p:clrMapOvr>
</p:sld>
</file>

<file path=ppt/theme/theme1.xml><?xml version="1.0" encoding="utf-8"?>
<a:theme xmlns:a="http://schemas.openxmlformats.org/drawingml/2006/main" name="Berlín">
  <a:themeElements>
    <a:clrScheme name="Berlí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í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í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docProps/app.xml><?xml version="1.0" encoding="utf-8"?>
<Properties xmlns="http://schemas.openxmlformats.org/officeDocument/2006/extended-properties" xmlns:vt="http://schemas.openxmlformats.org/officeDocument/2006/docPropsVTypes">
  <Template>TM04033917[[fn=Berlín]]</Template>
  <TotalTime>1403</TotalTime>
  <Words>2388</Words>
  <Application>Microsoft Office PowerPoint</Application>
  <PresentationFormat>Panorámica</PresentationFormat>
  <Paragraphs>356</Paragraphs>
  <Slides>32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Arial</vt:lpstr>
      <vt:lpstr>Calibri</vt:lpstr>
      <vt:lpstr>Franklin Gothic Book</vt:lpstr>
      <vt:lpstr>Times New Roman</vt:lpstr>
      <vt:lpstr>Trebuchet MS</vt:lpstr>
      <vt:lpstr>Wingdings</vt:lpstr>
      <vt:lpstr>Berlín</vt:lpstr>
      <vt:lpstr>Diapositivas de:  ESTADOS FINANCIEROS EN ENTIDADES TURÍSTICAS.    Contabilidad Básica.  Licenciatura en Turismo.   Centro Universitario UAEM Valle de Teotihuacán.   L. C. P. Lizbeth Sandoval Juárez.</vt:lpstr>
      <vt:lpstr>Justificación.</vt:lpstr>
      <vt:lpstr>Objetivo.</vt:lpstr>
      <vt:lpstr>Índice.</vt:lpstr>
      <vt:lpstr>Índice.</vt:lpstr>
      <vt:lpstr>Estados financieros básicos</vt:lpstr>
      <vt:lpstr>Clasificación.</vt:lpstr>
      <vt:lpstr>Balance general.</vt:lpstr>
      <vt:lpstr>Forma de presentación.</vt:lpstr>
      <vt:lpstr>Elementos que lo integran.</vt:lpstr>
      <vt:lpstr>Activo</vt:lpstr>
      <vt:lpstr>Tipos de Activo</vt:lpstr>
      <vt:lpstr>Pasivo</vt:lpstr>
      <vt:lpstr>Pasivo</vt:lpstr>
      <vt:lpstr>Tipos de Pasivos.</vt:lpstr>
      <vt:lpstr>Capital Contable.</vt:lpstr>
      <vt:lpstr>Tipos de capital contable y patrimonio contable.</vt:lpstr>
      <vt:lpstr>Forma de cuenta.</vt:lpstr>
      <vt:lpstr>Forma de reporte.</vt:lpstr>
      <vt:lpstr>Estado de resultados.</vt:lpstr>
      <vt:lpstr>Elementos que lo integran.</vt:lpstr>
      <vt:lpstr>Elementos que lo integran.</vt:lpstr>
      <vt:lpstr>Presentación analítica.</vt:lpstr>
      <vt:lpstr>Ecuación contable.</vt:lpstr>
      <vt:lpstr>Valuación de inventarios.</vt:lpstr>
      <vt:lpstr>Valuación de inventarios.</vt:lpstr>
      <vt:lpstr>Valuación de inventarios.</vt:lpstr>
      <vt:lpstr>Valuación de inventarios.</vt:lpstr>
      <vt:lpstr>Valuación de inventarios.</vt:lpstr>
      <vt:lpstr>Valuación de inventarios.</vt:lpstr>
      <vt:lpstr>Bibliografía.</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Chalalai Sarakor</dc:creator>
  <cp:lastModifiedBy>lizbeth sandoval juarez</cp:lastModifiedBy>
  <cp:revision>97</cp:revision>
  <dcterms:created xsi:type="dcterms:W3CDTF">2013-07-30T10:58:06Z</dcterms:created>
  <dcterms:modified xsi:type="dcterms:W3CDTF">2015-09-29T01:43:12Z</dcterms:modified>
</cp:coreProperties>
</file>