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44"/>
  </p:notesMasterIdLst>
  <p:sldIdLst>
    <p:sldId id="271" r:id="rId2"/>
    <p:sldId id="272" r:id="rId3"/>
    <p:sldId id="300" r:id="rId4"/>
    <p:sldId id="284" r:id="rId5"/>
    <p:sldId id="285" r:id="rId6"/>
    <p:sldId id="302" r:id="rId7"/>
    <p:sldId id="301" r:id="rId8"/>
    <p:sldId id="295" r:id="rId9"/>
    <p:sldId id="257" r:id="rId10"/>
    <p:sldId id="258" r:id="rId11"/>
    <p:sldId id="259" r:id="rId12"/>
    <p:sldId id="263" r:id="rId13"/>
    <p:sldId id="273" r:id="rId14"/>
    <p:sldId id="264" r:id="rId15"/>
    <p:sldId id="274" r:id="rId16"/>
    <p:sldId id="296" r:id="rId17"/>
    <p:sldId id="265" r:id="rId18"/>
    <p:sldId id="266" r:id="rId19"/>
    <p:sldId id="275" r:id="rId20"/>
    <p:sldId id="297" r:id="rId21"/>
    <p:sldId id="277" r:id="rId22"/>
    <p:sldId id="268" r:id="rId23"/>
    <p:sldId id="260" r:id="rId24"/>
    <p:sldId id="298" r:id="rId25"/>
    <p:sldId id="289" r:id="rId26"/>
    <p:sldId id="279" r:id="rId27"/>
    <p:sldId id="267" r:id="rId28"/>
    <p:sldId id="270" r:id="rId29"/>
    <p:sldId id="291" r:id="rId30"/>
    <p:sldId id="280" r:id="rId31"/>
    <p:sldId id="261" r:id="rId32"/>
    <p:sldId id="281" r:id="rId33"/>
    <p:sldId id="269" r:id="rId34"/>
    <p:sldId id="282" r:id="rId35"/>
    <p:sldId id="292" r:id="rId36"/>
    <p:sldId id="283" r:id="rId37"/>
    <p:sldId id="294" r:id="rId38"/>
    <p:sldId id="262" r:id="rId39"/>
    <p:sldId id="299" r:id="rId40"/>
    <p:sldId id="287" r:id="rId41"/>
    <p:sldId id="288" r:id="rId42"/>
    <p:sldId id="290" r:id="rId4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4660"/>
  </p:normalViewPr>
  <p:slideViewPr>
    <p:cSldViewPr>
      <p:cViewPr varScale="1">
        <p:scale>
          <a:sx n="80" d="100"/>
          <a:sy n="80" d="100"/>
        </p:scale>
        <p:origin x="177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2AA2A7-3123-42CB-AA84-BCC99BC1A1B5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E2400C-B17F-4CBB-8042-6017596A29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6040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5A28-7E02-4D8F-8DC6-B72A341DA0B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3EDB-EB1B-4D0F-B421-E4C67C80FE25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5A28-7E02-4D8F-8DC6-B72A341DA0B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3EDB-EB1B-4D0F-B421-E4C67C80FE2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5A28-7E02-4D8F-8DC6-B72A341DA0B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3EDB-EB1B-4D0F-B421-E4C67C80FE2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5A28-7E02-4D8F-8DC6-B72A341DA0B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3EDB-EB1B-4D0F-B421-E4C67C80FE2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5A28-7E02-4D8F-8DC6-B72A341DA0B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3EDB-EB1B-4D0F-B421-E4C67C80FE2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5A28-7E02-4D8F-8DC6-B72A341DA0B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3EDB-EB1B-4D0F-B421-E4C67C80FE2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5A28-7E02-4D8F-8DC6-B72A341DA0B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3EDB-EB1B-4D0F-B421-E4C67C80FE25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5A28-7E02-4D8F-8DC6-B72A341DA0B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3EDB-EB1B-4D0F-B421-E4C67C80FE2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5A28-7E02-4D8F-8DC6-B72A341DA0B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3EDB-EB1B-4D0F-B421-E4C67C80FE2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5A28-7E02-4D8F-8DC6-B72A341DA0B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3EDB-EB1B-4D0F-B421-E4C67C80FE2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5A28-7E02-4D8F-8DC6-B72A341DA0B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3EDB-EB1B-4D0F-B421-E4C67C80FE25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CDB5A28-7E02-4D8F-8DC6-B72A341DA0B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CDF3EDB-EB1B-4D0F-B421-E4C67C80FE25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Relationship Id="rId5" Type="http://schemas.openxmlformats.org/officeDocument/2006/relationships/slide" Target="slide7.xml"/><Relationship Id="rId4" Type="http://schemas.openxmlformats.org/officeDocument/2006/relationships/image" Target="../media/image5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slide" Target="slide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7.xml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10" Type="http://schemas.openxmlformats.org/officeDocument/2006/relationships/slide" Target="slide7.xml"/><Relationship Id="rId4" Type="http://schemas.openxmlformats.org/officeDocument/2006/relationships/image" Target="../media/image19.wmf"/><Relationship Id="rId9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6.xml"/><Relationship Id="rId5" Type="http://schemas.openxmlformats.org/officeDocument/2006/relationships/slide" Target="slide7.xml"/><Relationship Id="rId4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7.xml"/><Relationship Id="rId4" Type="http://schemas.openxmlformats.org/officeDocument/2006/relationships/image" Target="../media/image3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slide" Target="slide7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slide" Target="slide7.xm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slide" Target="slide36.xml"/><Relationship Id="rId3" Type="http://schemas.openxmlformats.org/officeDocument/2006/relationships/slide" Target="slide13.xml"/><Relationship Id="rId7" Type="http://schemas.openxmlformats.org/officeDocument/2006/relationships/slide" Target="slide23.xml"/><Relationship Id="rId12" Type="http://schemas.openxmlformats.org/officeDocument/2006/relationships/slide" Target="slide34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1.xml"/><Relationship Id="rId11" Type="http://schemas.openxmlformats.org/officeDocument/2006/relationships/slide" Target="slide32.xml"/><Relationship Id="rId5" Type="http://schemas.openxmlformats.org/officeDocument/2006/relationships/slide" Target="slide18.xml"/><Relationship Id="rId15" Type="http://schemas.openxmlformats.org/officeDocument/2006/relationships/slide" Target="slide41.xml"/><Relationship Id="rId10" Type="http://schemas.openxmlformats.org/officeDocument/2006/relationships/slide" Target="slide30.xml"/><Relationship Id="rId4" Type="http://schemas.openxmlformats.org/officeDocument/2006/relationships/slide" Target="slide15.xml"/><Relationship Id="rId9" Type="http://schemas.openxmlformats.org/officeDocument/2006/relationships/slide" Target="slide28.xml"/><Relationship Id="rId14" Type="http://schemas.openxmlformats.org/officeDocument/2006/relationships/slide" Target="slide3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1520" y="212448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/>
              <a:t>UNIVERSIDAD AUTÓNOMA DEL ESTADO DE MÉXICO</a:t>
            </a:r>
            <a:endParaRPr lang="es-MX" sz="4000" dirty="0"/>
          </a:p>
        </p:txBody>
      </p:sp>
      <p:sp>
        <p:nvSpPr>
          <p:cNvPr id="3" name="2 CuadroTexto"/>
          <p:cNvSpPr txBox="1"/>
          <p:nvPr/>
        </p:nvSpPr>
        <p:spPr>
          <a:xfrm>
            <a:off x="257703" y="2924944"/>
            <a:ext cx="7754207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PLANTEL IGNACIO RAMÍREZ CALZADA</a:t>
            </a:r>
            <a:endParaRPr lang="es-MX" sz="3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300398" y="5358145"/>
            <a:ext cx="87038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Dra. En C.S. y A. PATRICIA RAQUEL MAYA GÓMEZ</a:t>
            </a:r>
            <a:endParaRPr lang="es-MX" sz="2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3923928" y="6156221"/>
            <a:ext cx="4926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400" dirty="0" smtClean="0"/>
              <a:t>Toluca, México, 19 de Septiembre de 2015</a:t>
            </a:r>
            <a:endParaRPr lang="es-MX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3603669" y="1916832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NIVEL MEDIO SUPERIOR</a:t>
            </a:r>
            <a:endParaRPr lang="es-MX" sz="3600" dirty="0"/>
          </a:p>
        </p:txBody>
      </p:sp>
      <p:sp>
        <p:nvSpPr>
          <p:cNvPr id="7" name="6 CuadroTexto"/>
          <p:cNvSpPr txBox="1"/>
          <p:nvPr/>
        </p:nvSpPr>
        <p:spPr>
          <a:xfrm>
            <a:off x="2523549" y="4009419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ASIGNATURA: </a:t>
            </a:r>
            <a:r>
              <a:rPr lang="es-MX" sz="3200" b="1" dirty="0" smtClean="0"/>
              <a:t>ANTROPOLOGÍA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118239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3789040"/>
            <a:ext cx="8136904" cy="244827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s-MX" sz="6600" b="1" dirty="0" smtClean="0">
                <a:solidFill>
                  <a:schemeClr val="tx1"/>
                </a:solidFill>
              </a:rPr>
              <a:t>Universales de la Cultura</a:t>
            </a:r>
            <a:endParaRPr lang="es-MX" sz="6600" b="1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915816" y="332656"/>
            <a:ext cx="5832648" cy="23083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s-MX" sz="3600" dirty="0" smtClean="0"/>
              <a:t>Por lo anterior, los antropólogos han identificado la existencia de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0197450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611560" y="188640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¿Qué son los Universales de la Cultura?</a:t>
            </a:r>
            <a:endParaRPr lang="es-MX" sz="3600" dirty="0"/>
          </a:p>
        </p:txBody>
      </p:sp>
      <p:sp>
        <p:nvSpPr>
          <p:cNvPr id="7" name="6 Flecha abajo"/>
          <p:cNvSpPr/>
          <p:nvPr/>
        </p:nvSpPr>
        <p:spPr>
          <a:xfrm>
            <a:off x="3472733" y="1340768"/>
            <a:ext cx="1440160" cy="188672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475572" y="3717032"/>
            <a:ext cx="820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600" dirty="0" smtClean="0"/>
              <a:t>Son todas las respuestas socioculturales que el ser humano ha creado en cualquier lugar, época o grupo donde haya existido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30500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Program Files (x86)\Microsoft Office\MEDIA\CAGCAT10\j028603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907623"/>
            <a:ext cx="2310547" cy="222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Program Files (x86)\Microsoft Office\MEDIA\CAGCAT10\j028603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0648"/>
            <a:ext cx="1440160" cy="1387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Program Files (x86)\Microsoft Office\MEDIA\CAGCAT10\j028603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25" y="5210175"/>
            <a:ext cx="919163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Program Files (x86)\Microsoft Office\MEDIA\CAGCAT10\j028603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35" y="1170923"/>
            <a:ext cx="1590195" cy="153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Litebulb"/>
          <p:cNvSpPr>
            <a:spLocks noEditPoints="1" noChangeArrowheads="1"/>
          </p:cNvSpPr>
          <p:nvPr/>
        </p:nvSpPr>
        <p:spPr bwMode="auto">
          <a:xfrm>
            <a:off x="7354888" y="2633457"/>
            <a:ext cx="919162" cy="1083575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" name="2 CuadroTexto"/>
          <p:cNvSpPr txBox="1"/>
          <p:nvPr/>
        </p:nvSpPr>
        <p:spPr>
          <a:xfrm>
            <a:off x="960481" y="2663719"/>
            <a:ext cx="5040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En el inicio de los tiempos, los individuos  viven de manera aislada</a:t>
            </a:r>
            <a:endParaRPr lang="es-MX" sz="3600" dirty="0"/>
          </a:p>
        </p:txBody>
      </p:sp>
      <p:sp>
        <p:nvSpPr>
          <p:cNvPr id="4" name="Flecha derecha 3">
            <a:hlinkClick r:id="rId3" action="ppaction://hlinksldjump"/>
          </p:cNvPr>
          <p:cNvSpPr/>
          <p:nvPr/>
        </p:nvSpPr>
        <p:spPr>
          <a:xfrm>
            <a:off x="6948264" y="6381328"/>
            <a:ext cx="1728192" cy="36004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919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r"/>
            <a:r>
              <a:rPr lang="es-MX" sz="4000" dirty="0" smtClean="0"/>
              <a:t>UNIVERSAL DE LA CULTURA</a:t>
            </a:r>
          </a:p>
          <a:p>
            <a:pPr algn="r"/>
            <a:endParaRPr lang="es-MX" sz="4000" dirty="0"/>
          </a:p>
        </p:txBody>
      </p:sp>
      <p:sp>
        <p:nvSpPr>
          <p:cNvPr id="3" name="Rectángulo 2"/>
          <p:cNvSpPr/>
          <p:nvPr/>
        </p:nvSpPr>
        <p:spPr>
          <a:xfrm>
            <a:off x="755576" y="2204864"/>
            <a:ext cx="79928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ctr"/>
            <a:r>
              <a:rPr lang="es-MX" sz="3600" dirty="0" smtClean="0">
                <a:solidFill>
                  <a:srgbClr val="000000"/>
                </a:solidFill>
              </a:rPr>
              <a:t>Las  necesidades de los individuos se pueden satisfacer de manera más integrada, a través de la vida en grupo con diversas instituciones de la sociedad</a:t>
            </a:r>
          </a:p>
          <a:p>
            <a:pPr algn="ctr"/>
            <a:r>
              <a:rPr lang="es-MX" sz="3600" dirty="0" smtClean="0">
                <a:solidFill>
                  <a:srgbClr val="000000"/>
                </a:solidFill>
              </a:rPr>
              <a:t>( organización social)</a:t>
            </a:r>
            <a:endParaRPr lang="es-MX" sz="3600" dirty="0">
              <a:solidFill>
                <a:srgbClr val="000000"/>
              </a:solidFill>
            </a:endParaRPr>
          </a:p>
          <a:p>
            <a:r>
              <a:rPr lang="es-MX" sz="3600" dirty="0"/>
              <a:t/>
            </a:r>
            <a:br>
              <a:rPr lang="es-MX" sz="3600" dirty="0"/>
            </a:br>
            <a:endParaRPr lang="es-MX" sz="3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3563888" y="969497"/>
            <a:ext cx="5400600" cy="707886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pPr algn="r"/>
            <a:r>
              <a:rPr lang="es-MX" sz="4000" dirty="0" smtClean="0"/>
              <a:t>VIDA EN GRUPO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333621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1474" y="243833"/>
            <a:ext cx="6512511" cy="1143000"/>
          </a:xfrm>
        </p:spPr>
        <p:txBody>
          <a:bodyPr>
            <a:normAutofit/>
          </a:bodyPr>
          <a:lstStyle/>
          <a:p>
            <a:pPr algn="ctr"/>
            <a:r>
              <a:rPr lang="es-MX" sz="6600" b="1" dirty="0" smtClean="0">
                <a:solidFill>
                  <a:schemeClr val="tx1"/>
                </a:solidFill>
              </a:rPr>
              <a:t>Vida en grupo</a:t>
            </a:r>
            <a:endParaRPr lang="es-MX" sz="6600" b="1" dirty="0">
              <a:solidFill>
                <a:schemeClr val="tx1"/>
              </a:solidFill>
            </a:endParaRPr>
          </a:p>
        </p:txBody>
      </p:sp>
      <p:pic>
        <p:nvPicPr>
          <p:cNvPr id="2052" name="Picture 4" descr="C:\Program Files (x86)\Microsoft Office\MEDIA\CAGCAT10\j023301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458" y="4149080"/>
            <a:ext cx="2935527" cy="2514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Program Files (x86)\Microsoft Office\MEDIA\CAGCAT10\j0233312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82211"/>
            <a:ext cx="2714729" cy="276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Program Files (x86)\Microsoft Office\MEDIA\CAGCAT10\j0297551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1183">
            <a:off x="6896382" y="1048147"/>
            <a:ext cx="1362795" cy="2079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7"/>
          <p:cNvGrpSpPr>
            <a:grpSpLocks/>
          </p:cNvGrpSpPr>
          <p:nvPr/>
        </p:nvGrpSpPr>
        <p:grpSpPr bwMode="auto">
          <a:xfrm rot="19925856">
            <a:off x="2687178" y="1686942"/>
            <a:ext cx="2255369" cy="1737366"/>
            <a:chOff x="1824" y="633"/>
            <a:chExt cx="2834" cy="2849"/>
          </a:xfrm>
        </p:grpSpPr>
        <p:sp>
          <p:nvSpPr>
            <p:cNvPr id="4" name="Puzzle3"/>
            <p:cNvSpPr>
              <a:spLocks noEditPoints="1" noChangeArrowheads="1"/>
            </p:cNvSpPr>
            <p:nvPr/>
          </p:nvSpPr>
          <p:spPr bwMode="auto">
            <a:xfrm>
              <a:off x="3204" y="633"/>
              <a:ext cx="1114" cy="1514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BE7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5" name="Puzzle2"/>
            <p:cNvSpPr>
              <a:spLocks noEditPoints="1" noChangeArrowheads="1"/>
            </p:cNvSpPr>
            <p:nvPr/>
          </p:nvSpPr>
          <p:spPr bwMode="auto">
            <a:xfrm>
              <a:off x="2880" y="1736"/>
              <a:ext cx="1778" cy="1379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FFFF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6" name="Puzzle4"/>
            <p:cNvSpPr>
              <a:spLocks noEditPoints="1" noChangeArrowheads="1"/>
            </p:cNvSpPr>
            <p:nvPr/>
          </p:nvSpPr>
          <p:spPr bwMode="auto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D8EBB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7" name="Puzzle1"/>
            <p:cNvSpPr>
              <a:spLocks noEditPoints="1" noChangeArrowheads="1"/>
            </p:cNvSpPr>
            <p:nvPr/>
          </p:nvSpPr>
          <p:spPr bwMode="auto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CC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</p:grpSp>
      <p:sp>
        <p:nvSpPr>
          <p:cNvPr id="11" name="Flecha derecha 10">
            <a:hlinkClick r:id="rId5" action="ppaction://hlinksldjump"/>
          </p:cNvPr>
          <p:cNvSpPr/>
          <p:nvPr/>
        </p:nvSpPr>
        <p:spPr>
          <a:xfrm>
            <a:off x="7280608" y="6447615"/>
            <a:ext cx="1728192" cy="36004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547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0" y="3356992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La familia, como grupo primario, en cualquier sociedad  está formada por un grupo de personas, vinculadas entre sí por lazos de matrimonio y de descendencia que comparten un mismo hogar</a:t>
            </a:r>
            <a:endParaRPr lang="es-MX" sz="3600" dirty="0"/>
          </a:p>
        </p:txBody>
      </p:sp>
      <p:sp>
        <p:nvSpPr>
          <p:cNvPr id="3" name="2 Rectángulo"/>
          <p:cNvSpPr/>
          <p:nvPr/>
        </p:nvSpPr>
        <p:spPr>
          <a:xfrm>
            <a:off x="1919001" y="1260724"/>
            <a:ext cx="7150940" cy="120032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  <a:bevelB w="152400" h="50800" prst="softRound"/>
          </a:sp3d>
        </p:spPr>
        <p:txBody>
          <a:bodyPr wrap="square">
            <a:spAutoFit/>
          </a:bodyPr>
          <a:lstStyle/>
          <a:p>
            <a:pPr algn="r"/>
            <a:r>
              <a:rPr lang="es-MX" sz="3600" dirty="0"/>
              <a:t>VIVIR EN FAMILIA </a:t>
            </a:r>
            <a:r>
              <a:rPr lang="es-MX" sz="3600" dirty="0" smtClean="0"/>
              <a:t>Y</a:t>
            </a:r>
          </a:p>
          <a:p>
            <a:pPr algn="r"/>
            <a:r>
              <a:rPr lang="es-MX" sz="3600" dirty="0" smtClean="0"/>
              <a:t> </a:t>
            </a:r>
            <a:r>
              <a:rPr lang="es-MX" sz="3600" dirty="0"/>
              <a:t>COMPARTIR ALIMENTOS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r"/>
            <a:r>
              <a:rPr lang="es-MX" sz="4000" dirty="0" smtClean="0"/>
              <a:t>UNIVERSAL DE LA CULTURA</a:t>
            </a:r>
          </a:p>
          <a:p>
            <a:pPr algn="r"/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2045083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6" y="404664"/>
            <a:ext cx="8352928" cy="5632311"/>
          </a:xfrm>
          <a:prstGeom prst="rect">
            <a:avLst/>
          </a:prstGeom>
          <a:pattFill prst="pct5">
            <a:fgClr>
              <a:schemeClr val="accent4">
                <a:lumMod val="20000"/>
                <a:lumOff val="80000"/>
              </a:schemeClr>
            </a:fgClr>
            <a:bgClr>
              <a:schemeClr val="bg1"/>
            </a:bgClr>
          </a:pattFill>
        </p:spPr>
        <p:txBody>
          <a:bodyPr wrap="square">
            <a:spAutoFit/>
          </a:bodyPr>
          <a:lstStyle/>
          <a:p>
            <a:r>
              <a:rPr lang="es-MX" sz="3600" dirty="0" smtClean="0"/>
              <a:t>El </a:t>
            </a:r>
            <a:r>
              <a:rPr lang="es-MX" sz="3600" dirty="0"/>
              <a:t>ser humano </a:t>
            </a:r>
            <a:r>
              <a:rPr lang="es-MX" sz="3600" dirty="0" smtClean="0"/>
              <a:t> se encuentra inmerso  en  </a:t>
            </a:r>
            <a:r>
              <a:rPr lang="es-MX" sz="3600" dirty="0"/>
              <a:t>dos </a:t>
            </a:r>
            <a:r>
              <a:rPr lang="es-MX" sz="3600" dirty="0" smtClean="0"/>
              <a:t> clases de familias </a:t>
            </a:r>
          </a:p>
          <a:p>
            <a:endParaRPr lang="es-MX" sz="3600" dirty="0"/>
          </a:p>
          <a:p>
            <a:r>
              <a:rPr lang="es-MX" sz="3600" dirty="0" smtClean="0"/>
              <a:t> 1 La </a:t>
            </a:r>
            <a:r>
              <a:rPr lang="es-MX" sz="3600" dirty="0"/>
              <a:t>familia en la que el individuo nace y se cría, </a:t>
            </a:r>
            <a:r>
              <a:rPr lang="es-MX" sz="3600" dirty="0" smtClean="0"/>
              <a:t>y se  denomina  </a:t>
            </a:r>
            <a:r>
              <a:rPr lang="es-MX" sz="3600" b="1" i="1" dirty="0"/>
              <a:t>familia de orientación</a:t>
            </a:r>
            <a:r>
              <a:rPr lang="es-MX" sz="3600" dirty="0" smtClean="0"/>
              <a:t>.</a:t>
            </a:r>
          </a:p>
          <a:p>
            <a:endParaRPr lang="es-MX" sz="3600" dirty="0" smtClean="0"/>
          </a:p>
          <a:p>
            <a:r>
              <a:rPr lang="es-MX" sz="3600" dirty="0" smtClean="0"/>
              <a:t> 2  La </a:t>
            </a:r>
            <a:r>
              <a:rPr lang="es-MX" sz="3600" dirty="0"/>
              <a:t>familia que genera él mismo con su pareja y su </a:t>
            </a:r>
            <a:r>
              <a:rPr lang="es-MX" sz="3600" dirty="0" smtClean="0"/>
              <a:t>descendencia, llamada </a:t>
            </a:r>
            <a:r>
              <a:rPr lang="es-MX" sz="3600" b="1" i="1" dirty="0"/>
              <a:t>familia de procreación</a:t>
            </a:r>
            <a:r>
              <a:rPr lang="es-MX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85929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Program Files (x86)\Microsoft Office\MEDIA\CAGCAT10\j021672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66928">
            <a:off x="1076782" y="3652286"/>
            <a:ext cx="2178968" cy="273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4716016" y="478731"/>
            <a:ext cx="39304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/>
              <a:t>VIVIR EN FAMILIA Y COMPARTIR  ALIMENTOS</a:t>
            </a:r>
            <a:endParaRPr lang="es-MX" sz="32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2077963"/>
            <a:ext cx="2857500" cy="214312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968" y="4430664"/>
            <a:ext cx="2857500" cy="18859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551" y="836712"/>
            <a:ext cx="3300505" cy="2321355"/>
          </a:xfrm>
          <a:prstGeom prst="rect">
            <a:avLst/>
          </a:prstGeom>
        </p:spPr>
      </p:pic>
      <p:sp>
        <p:nvSpPr>
          <p:cNvPr id="7" name="Flecha derecha 6">
            <a:hlinkClick r:id="rId6" action="ppaction://hlinksldjump"/>
          </p:cNvPr>
          <p:cNvSpPr/>
          <p:nvPr/>
        </p:nvSpPr>
        <p:spPr>
          <a:xfrm>
            <a:off x="7280608" y="6447615"/>
            <a:ext cx="1728192" cy="36004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541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23528" y="3284984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600" dirty="0" smtClean="0"/>
              <a:t>Buscar pareja fuera del núcleo familiar</a:t>
            </a:r>
            <a:endParaRPr lang="es-MX" sz="3600" dirty="0"/>
          </a:p>
        </p:txBody>
      </p:sp>
      <p:sp>
        <p:nvSpPr>
          <p:cNvPr id="5" name="4 Rectángulo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r"/>
            <a:r>
              <a:rPr lang="es-MX" sz="4000" dirty="0" smtClean="0"/>
              <a:t>UNIVERSAL DE LA CULTURA</a:t>
            </a:r>
          </a:p>
          <a:p>
            <a:pPr algn="r"/>
            <a:endParaRPr lang="es-MX" sz="4000" dirty="0"/>
          </a:p>
        </p:txBody>
      </p:sp>
      <p:sp>
        <p:nvSpPr>
          <p:cNvPr id="6" name="5 Rectángulo"/>
          <p:cNvSpPr/>
          <p:nvPr/>
        </p:nvSpPr>
        <p:spPr>
          <a:xfrm>
            <a:off x="24974" y="1323440"/>
            <a:ext cx="7150940" cy="646331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metal">
            <a:bevelT prst="angle"/>
            <a:bevelB prst="relaxedInset"/>
          </a:sp3d>
        </p:spPr>
        <p:txBody>
          <a:bodyPr wrap="square">
            <a:spAutoFit/>
          </a:bodyPr>
          <a:lstStyle/>
          <a:p>
            <a:pPr algn="r"/>
            <a:r>
              <a:rPr lang="es-MX" sz="3600" dirty="0" smtClean="0"/>
              <a:t>EXOGAMIA Y EL TABÚ DEL INCESTO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375729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lipse"/>
          <p:cNvSpPr/>
          <p:nvPr/>
        </p:nvSpPr>
        <p:spPr>
          <a:xfrm>
            <a:off x="395536" y="476672"/>
            <a:ext cx="8496944" cy="547260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>
                <a:solidFill>
                  <a:schemeClr val="tx1"/>
                </a:solidFill>
              </a:rPr>
              <a:t>INCESTO</a:t>
            </a:r>
          </a:p>
          <a:p>
            <a:pPr algn="ctr"/>
            <a:endParaRPr lang="es-MX" sz="3600" dirty="0" smtClean="0">
              <a:solidFill>
                <a:schemeClr val="tx1"/>
              </a:solidFill>
            </a:endParaRPr>
          </a:p>
          <a:p>
            <a:pPr algn="ctr"/>
            <a:r>
              <a:rPr lang="es-MX" sz="3600" dirty="0" smtClean="0">
                <a:solidFill>
                  <a:schemeClr val="tx1"/>
                </a:solidFill>
              </a:rPr>
              <a:t>Todos los seres humanos  han puesto límites y reglas a las relaciones sexuales, teniendo como elemento clave el parentesco</a:t>
            </a:r>
            <a:endParaRPr lang="es-MX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37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563888" y="76684"/>
            <a:ext cx="4648631" cy="193899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scene3d>
            <a:camera prst="isometricOffAxis2Top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s-MX" sz="6000" dirty="0" smtClean="0"/>
              <a:t>Asignatura:</a:t>
            </a:r>
          </a:p>
          <a:p>
            <a:pPr algn="ctr"/>
            <a:r>
              <a:rPr lang="es-MX" sz="6000" u="sng" dirty="0" smtClean="0"/>
              <a:t>Antropología</a:t>
            </a:r>
            <a:endParaRPr lang="es-MX" sz="6000" u="sng" dirty="0"/>
          </a:p>
        </p:txBody>
      </p:sp>
      <p:sp>
        <p:nvSpPr>
          <p:cNvPr id="3" name="2 CuadroTexto"/>
          <p:cNvSpPr txBox="1"/>
          <p:nvPr/>
        </p:nvSpPr>
        <p:spPr>
          <a:xfrm>
            <a:off x="122130" y="1345307"/>
            <a:ext cx="3187432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Módulo 1</a:t>
            </a:r>
          </a:p>
          <a:p>
            <a:r>
              <a:rPr lang="es-MX" sz="2000" dirty="0" smtClean="0"/>
              <a:t>Acercamiento a la Antropología</a:t>
            </a:r>
            <a:endParaRPr lang="es-MX" sz="2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4914381" y="2360970"/>
            <a:ext cx="4211960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/>
              <a:t>Tema: 1.2 </a:t>
            </a:r>
            <a:r>
              <a:rPr lang="es-MX" sz="2000" dirty="0" smtClean="0"/>
              <a:t>Sujeto, objeto y método(etnográfico, comparativo y genealógico</a:t>
            </a:r>
            <a:endParaRPr lang="es-MX" sz="2000" dirty="0"/>
          </a:p>
        </p:txBody>
      </p:sp>
      <p:sp>
        <p:nvSpPr>
          <p:cNvPr id="7" name="6 Rectángulo"/>
          <p:cNvSpPr/>
          <p:nvPr/>
        </p:nvSpPr>
        <p:spPr>
          <a:xfrm>
            <a:off x="84068" y="3573016"/>
            <a:ext cx="861524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 smtClean="0"/>
              <a:t>Competencias Genéricas</a:t>
            </a:r>
          </a:p>
          <a:p>
            <a:endParaRPr lang="es-MX" sz="2000" b="1" dirty="0" smtClean="0"/>
          </a:p>
          <a:p>
            <a:r>
              <a:rPr lang="es-MX" sz="2000" dirty="0" smtClean="0"/>
              <a:t>1</a:t>
            </a:r>
            <a:r>
              <a:rPr lang="es-MX" sz="2000" dirty="0"/>
              <a:t>.- Se conoce y valora a sí mismo y aborda problemas y retos teniendo en cuenta los objetivos que persigue</a:t>
            </a:r>
            <a:r>
              <a:rPr lang="es-MX" sz="2000" dirty="0" smtClean="0"/>
              <a:t>.</a:t>
            </a:r>
          </a:p>
          <a:p>
            <a:endParaRPr lang="es-MX" sz="2000" dirty="0"/>
          </a:p>
          <a:p>
            <a:endParaRPr lang="es-MX" sz="2000" dirty="0"/>
          </a:p>
          <a:p>
            <a:r>
              <a:rPr lang="es-MX" sz="2000" dirty="0" smtClean="0"/>
              <a:t>1.1.Enfrenta </a:t>
            </a:r>
            <a:r>
              <a:rPr lang="es-MX" sz="2000" dirty="0"/>
              <a:t>las dificultades que se le presentan y es consciente de sus valores,  fortalezas y debilidades.</a:t>
            </a:r>
          </a:p>
          <a:p>
            <a:endParaRPr lang="es-MX" sz="2000" dirty="0"/>
          </a:p>
        </p:txBody>
      </p:sp>
      <p:sp>
        <p:nvSpPr>
          <p:cNvPr id="8" name="7 CuadroTexto"/>
          <p:cNvSpPr txBox="1"/>
          <p:nvPr/>
        </p:nvSpPr>
        <p:spPr>
          <a:xfrm>
            <a:off x="4438021" y="1345307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Currículo 2015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0858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43608" y="692696"/>
            <a:ext cx="38884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LÉVI- STRAUSS, señala que: </a:t>
            </a:r>
          </a:p>
          <a:p>
            <a:endParaRPr lang="es-MX" sz="4000" dirty="0"/>
          </a:p>
        </p:txBody>
      </p:sp>
      <p:sp>
        <p:nvSpPr>
          <p:cNvPr id="3" name="2 Elipse"/>
          <p:cNvSpPr/>
          <p:nvPr/>
        </p:nvSpPr>
        <p:spPr>
          <a:xfrm>
            <a:off x="467544" y="2631688"/>
            <a:ext cx="7776864" cy="3744416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>
                <a:solidFill>
                  <a:schemeClr val="tx1"/>
                </a:solidFill>
              </a:rPr>
              <a:t>La función del tabú del incesto, es obligar a los individuos a que se casen con miembros de otros grupos</a:t>
            </a:r>
            <a:endParaRPr lang="es-MX" sz="3600" dirty="0">
              <a:solidFill>
                <a:schemeClr val="tx1"/>
              </a:solidFill>
            </a:endParaRPr>
          </a:p>
        </p:txBody>
      </p:sp>
      <p:sp>
        <p:nvSpPr>
          <p:cNvPr id="4" name="Flecha derecha 3">
            <a:hlinkClick r:id="rId2" action="ppaction://hlinksldjump"/>
          </p:cNvPr>
          <p:cNvSpPr/>
          <p:nvPr/>
        </p:nvSpPr>
        <p:spPr>
          <a:xfrm>
            <a:off x="7280608" y="6447615"/>
            <a:ext cx="1728192" cy="36004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102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431540" y="2348880"/>
            <a:ext cx="82809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dirty="0" smtClean="0">
                <a:solidFill>
                  <a:srgbClr val="000000"/>
                </a:solidFill>
              </a:rPr>
              <a:t>Es un recurso </a:t>
            </a:r>
            <a:r>
              <a:rPr lang="es-MX" sz="3600" dirty="0">
                <a:solidFill>
                  <a:srgbClr val="000000"/>
                </a:solidFill>
              </a:rPr>
              <a:t>que hace posible la </a:t>
            </a:r>
            <a:r>
              <a:rPr lang="es-MX" sz="3600" dirty="0" smtClean="0">
                <a:solidFill>
                  <a:srgbClr val="000000"/>
                </a:solidFill>
              </a:rPr>
              <a:t> comunicación</a:t>
            </a:r>
          </a:p>
          <a:p>
            <a:pPr algn="ctr"/>
            <a:r>
              <a:rPr lang="es-MX" sz="3600" dirty="0" smtClean="0">
                <a:solidFill>
                  <a:srgbClr val="000000"/>
                </a:solidFill>
              </a:rPr>
              <a:t>En los </a:t>
            </a:r>
            <a:r>
              <a:rPr lang="es-MX" sz="3600" dirty="0">
                <a:solidFill>
                  <a:srgbClr val="000000"/>
                </a:solidFill>
              </a:rPr>
              <a:t>seres </a:t>
            </a:r>
            <a:r>
              <a:rPr lang="es-MX" sz="3600" dirty="0" smtClean="0">
                <a:solidFill>
                  <a:srgbClr val="000000"/>
                </a:solidFill>
              </a:rPr>
              <a:t>humanos, </a:t>
            </a:r>
            <a:r>
              <a:rPr lang="es-MX" sz="3600" dirty="0">
                <a:solidFill>
                  <a:srgbClr val="000000"/>
                </a:solidFill>
              </a:rPr>
              <a:t>es mucho más avanzada que en otras especies animales, ya que se trata de un proceso de raíces </a:t>
            </a:r>
            <a:r>
              <a:rPr lang="es-MX" sz="3600" dirty="0"/>
              <a:t>fisiológicas y psíquicas.</a:t>
            </a:r>
            <a:br>
              <a:rPr lang="es-MX" sz="3600" dirty="0"/>
            </a:br>
            <a:r>
              <a:rPr lang="es-MX" sz="3600" dirty="0">
                <a:solidFill>
                  <a:srgbClr val="000000"/>
                </a:solidFill>
              </a:rPr>
              <a:t/>
            </a:r>
            <a:br>
              <a:rPr lang="es-MX" sz="3600" dirty="0">
                <a:solidFill>
                  <a:srgbClr val="000000"/>
                </a:solidFill>
              </a:rPr>
            </a:br>
            <a:endParaRPr lang="es-MX" sz="3600" dirty="0"/>
          </a:p>
        </p:txBody>
      </p:sp>
      <p:sp>
        <p:nvSpPr>
          <p:cNvPr id="4" name="3 Rectángulo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r"/>
            <a:r>
              <a:rPr lang="es-MX" sz="4000" dirty="0" smtClean="0"/>
              <a:t>UNIVERSAL DE LA CULTURA</a:t>
            </a:r>
          </a:p>
          <a:p>
            <a:pPr algn="r"/>
            <a:endParaRPr lang="es-MX" sz="4000" dirty="0"/>
          </a:p>
        </p:txBody>
      </p:sp>
      <p:sp>
        <p:nvSpPr>
          <p:cNvPr id="5" name="4 Rectángulo"/>
          <p:cNvSpPr/>
          <p:nvPr/>
        </p:nvSpPr>
        <p:spPr>
          <a:xfrm>
            <a:off x="1115616" y="1323439"/>
            <a:ext cx="7150940" cy="646331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softEdge">
            <a:bevelB w="114300" prst="artDeco"/>
          </a:sp3d>
        </p:spPr>
        <p:txBody>
          <a:bodyPr wrap="square">
            <a:spAutoFit/>
          </a:bodyPr>
          <a:lstStyle/>
          <a:p>
            <a:pPr algn="ctr"/>
            <a:r>
              <a:rPr lang="es-MX" sz="3600" dirty="0" smtClean="0"/>
              <a:t>LENGUAJE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97770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764704"/>
            <a:ext cx="2790825" cy="19335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302741"/>
            <a:ext cx="2838450" cy="28575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8" y="2996952"/>
            <a:ext cx="2695575" cy="28575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697" y="3645024"/>
            <a:ext cx="2800350" cy="2857500"/>
          </a:xfrm>
          <a:prstGeom prst="rect">
            <a:avLst/>
          </a:prstGeom>
        </p:spPr>
      </p:pic>
      <p:sp>
        <p:nvSpPr>
          <p:cNvPr id="8" name="Flecha derecha 7">
            <a:hlinkClick r:id="rId6" action="ppaction://hlinksldjump"/>
          </p:cNvPr>
          <p:cNvSpPr/>
          <p:nvPr/>
        </p:nvSpPr>
        <p:spPr>
          <a:xfrm>
            <a:off x="7280608" y="6447615"/>
            <a:ext cx="1728192" cy="36004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711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999575" y="2636912"/>
            <a:ext cx="72728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s-MX" sz="36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s-MX" sz="36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 </a:t>
            </a:r>
            <a:r>
              <a:rPr lang="es-MX" sz="3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aquella ideología que sostiene </a:t>
            </a:r>
            <a:r>
              <a:rPr lang="es-MX" sz="36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 </a:t>
            </a:r>
            <a:r>
              <a:rPr lang="es-MX" sz="3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propia cultura y la propia raza resultan ser superiores al </a:t>
            </a:r>
            <a:r>
              <a:rPr lang="es-MX" sz="36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resto, tratándose de un postura extremista</a:t>
            </a:r>
          </a:p>
          <a:p>
            <a:endParaRPr lang="es-MX" dirty="0">
              <a:solidFill>
                <a:srgbClr val="333333"/>
              </a:solidFill>
              <a:latin typeface="Tahoma" panose="020B0604030504040204" pitchFamily="34" charset="0"/>
            </a:endParaRPr>
          </a:p>
          <a:p>
            <a:r>
              <a:rPr lang="es-MX" dirty="0" smtClean="0">
                <a:solidFill>
                  <a:srgbClr val="333333"/>
                </a:solidFill>
                <a:latin typeface="Tahoma" panose="020B0604030504040204" pitchFamily="34" charset="0"/>
              </a:rPr>
              <a:t> </a:t>
            </a:r>
            <a:r>
              <a:rPr lang="es-MX" dirty="0"/>
              <a:t/>
            </a:r>
            <a:br>
              <a:rPr lang="es-MX" dirty="0"/>
            </a:br>
            <a:r>
              <a:rPr lang="es-MX" dirty="0" smtClean="0">
                <a:solidFill>
                  <a:srgbClr val="333333"/>
                </a:solidFill>
                <a:latin typeface="Tahoma" panose="020B0604030504040204" pitchFamily="34" charset="0"/>
              </a:rPr>
              <a:t> 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r"/>
            <a:r>
              <a:rPr lang="es-MX" sz="4000" dirty="0" smtClean="0"/>
              <a:t>UNIVERSAL DE LA CULTURA</a:t>
            </a:r>
          </a:p>
          <a:p>
            <a:pPr algn="r"/>
            <a:endParaRPr lang="es-MX" sz="4000" dirty="0"/>
          </a:p>
        </p:txBody>
      </p:sp>
      <p:sp>
        <p:nvSpPr>
          <p:cNvPr id="5" name="4 Rectángulo"/>
          <p:cNvSpPr/>
          <p:nvPr/>
        </p:nvSpPr>
        <p:spPr>
          <a:xfrm>
            <a:off x="1993060" y="1324101"/>
            <a:ext cx="7150940" cy="646331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softEdge">
            <a:bevelT/>
            <a:bevelB prst="relaxedInset"/>
          </a:sp3d>
        </p:spPr>
        <p:txBody>
          <a:bodyPr wrap="square">
            <a:spAutoFit/>
          </a:bodyPr>
          <a:lstStyle/>
          <a:p>
            <a:pPr algn="ctr"/>
            <a:r>
              <a:rPr lang="es-MX" sz="3600" dirty="0" smtClean="0"/>
              <a:t>ETNOCENTRISMO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127025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836712"/>
            <a:ext cx="81369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dirty="0"/>
              <a:t>En la vida cotidiana, el etnocentrismo </a:t>
            </a:r>
            <a:r>
              <a:rPr lang="es-ES" sz="3600" dirty="0" smtClean="0"/>
              <a:t> se percibe </a:t>
            </a:r>
            <a:r>
              <a:rPr lang="es-ES" sz="3600" dirty="0"/>
              <a:t>en los juicios de valor de quienes ven a las gentes de otras culturas como raras y atrasadas</a:t>
            </a:r>
            <a:r>
              <a:rPr lang="es-ES" sz="3600" dirty="0" smtClean="0"/>
              <a:t>.</a:t>
            </a:r>
          </a:p>
          <a:p>
            <a:endParaRPr lang="es-ES" sz="3600" dirty="0"/>
          </a:p>
          <a:p>
            <a:endParaRPr lang="es-ES" sz="3600" dirty="0" smtClean="0"/>
          </a:p>
          <a:p>
            <a:r>
              <a:rPr lang="es-ES" sz="3600" dirty="0" smtClean="0"/>
              <a:t> </a:t>
            </a:r>
            <a:r>
              <a:rPr lang="es-ES" sz="3600" dirty="0"/>
              <a:t>El etnocentrismo dificulta e impide la comprensión de las culturas de otros pueblos.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81397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944" y="764704"/>
            <a:ext cx="2804403" cy="2700762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2420888"/>
            <a:ext cx="2737341" cy="245080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968" y="4177283"/>
            <a:ext cx="2857500" cy="2143125"/>
          </a:xfrm>
          <a:prstGeom prst="rect">
            <a:avLst/>
          </a:prstGeom>
        </p:spPr>
      </p:pic>
      <p:sp>
        <p:nvSpPr>
          <p:cNvPr id="6" name="Flecha derecha 5">
            <a:hlinkClick r:id="rId5" action="ppaction://hlinksldjump"/>
          </p:cNvPr>
          <p:cNvSpPr/>
          <p:nvPr/>
        </p:nvSpPr>
        <p:spPr>
          <a:xfrm>
            <a:off x="7280608" y="6447615"/>
            <a:ext cx="1728192" cy="36004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904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67544" y="2748984"/>
            <a:ext cx="756083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600" dirty="0" smtClean="0"/>
              <a:t>Son los procesos que permiten generar los bienes y servicios </a:t>
            </a:r>
          </a:p>
          <a:p>
            <a:pPr algn="r"/>
            <a:endParaRPr lang="es-MX" sz="3600" dirty="0"/>
          </a:p>
          <a:p>
            <a:pPr algn="r"/>
            <a:r>
              <a:rPr lang="es-MX" sz="3600" dirty="0" smtClean="0"/>
              <a:t>que satisfacen las necesidades de los individuos y a partir de ellas gira la economía de un país</a:t>
            </a:r>
            <a:endParaRPr lang="es-MX" sz="3600" dirty="0"/>
          </a:p>
        </p:txBody>
      </p:sp>
      <p:sp>
        <p:nvSpPr>
          <p:cNvPr id="5" name="Rectángulo 4"/>
          <p:cNvSpPr/>
          <p:nvPr/>
        </p:nvSpPr>
        <p:spPr>
          <a:xfrm>
            <a:off x="2756913" y="6165304"/>
            <a:ext cx="649932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http://www.actividadeseconomicas.org/2012/05/que-son-las-actividades-economicas.html#.VgClRt-qqko</a:t>
            </a:r>
          </a:p>
        </p:txBody>
      </p:sp>
      <p:sp>
        <p:nvSpPr>
          <p:cNvPr id="6" name="5 Rectángulo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r"/>
            <a:r>
              <a:rPr lang="es-MX" sz="4000" dirty="0" smtClean="0"/>
              <a:t>UNIVERSAL DE LA CULTURA</a:t>
            </a:r>
          </a:p>
          <a:p>
            <a:pPr algn="r"/>
            <a:endParaRPr lang="es-MX" sz="4000" dirty="0"/>
          </a:p>
        </p:txBody>
      </p:sp>
      <p:sp>
        <p:nvSpPr>
          <p:cNvPr id="7" name="6 Rectángulo"/>
          <p:cNvSpPr/>
          <p:nvPr/>
        </p:nvSpPr>
        <p:spPr>
          <a:xfrm>
            <a:off x="1993060" y="1352472"/>
            <a:ext cx="7150940" cy="646331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softEdge">
            <a:bevelT/>
            <a:bevelB prst="relaxedInset"/>
          </a:sp3d>
        </p:spPr>
        <p:txBody>
          <a:bodyPr wrap="square">
            <a:spAutoFit/>
          </a:bodyPr>
          <a:lstStyle/>
          <a:p>
            <a:pPr algn="ctr"/>
            <a:r>
              <a:rPr lang="es-MX" sz="3600" dirty="0" smtClean="0"/>
              <a:t>ACTIVIDADES ECONOMICAS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405263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Program Files (x86)\Microsoft Office\MEDIA\CAGCAT10\j024069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597" y="5283884"/>
            <a:ext cx="1326403" cy="106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Program Files (x86)\Microsoft Office\MEDIA\CAGCAT10\j0240719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125" y="4882117"/>
            <a:ext cx="1163638" cy="182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Program Files (x86)\Microsoft Office\MEDIA\CAGCAT10\j0278882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320" y="4602330"/>
            <a:ext cx="9048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Program Files (x86)\Microsoft Office\MEDIA\CAGCAT10\j0090070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03" y="3968224"/>
            <a:ext cx="2014537" cy="250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Program Files (x86)\Microsoft Office\MEDIA\CAGCAT10\j0149887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3319" y="681494"/>
            <a:ext cx="1268412" cy="1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46924" y="404664"/>
            <a:ext cx="54372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 smtClean="0"/>
              <a:t>ACTIVIDADES ECONOMICAS</a:t>
            </a:r>
            <a:endParaRPr lang="es-MX" sz="4800" b="1" dirty="0"/>
          </a:p>
        </p:txBody>
      </p:sp>
      <p:pic>
        <p:nvPicPr>
          <p:cNvPr id="4105" name="Picture 9" descr="C:\Program Files (x86)\Microsoft Office\MEDIA\CAGCAT10\j0291984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615" y="3968224"/>
            <a:ext cx="1808162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76056" y="1720324"/>
            <a:ext cx="2857500" cy="22479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4022" y="1974324"/>
            <a:ext cx="2857500" cy="1800225"/>
          </a:xfrm>
          <a:prstGeom prst="rect">
            <a:avLst/>
          </a:prstGeom>
        </p:spPr>
      </p:pic>
      <p:sp>
        <p:nvSpPr>
          <p:cNvPr id="11" name="Flecha derecha 10">
            <a:hlinkClick r:id="rId10" action="ppaction://hlinksldjump"/>
          </p:cNvPr>
          <p:cNvSpPr/>
          <p:nvPr/>
        </p:nvSpPr>
        <p:spPr>
          <a:xfrm>
            <a:off x="7280608" y="6447615"/>
            <a:ext cx="1728192" cy="36004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064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245999" y="3068960"/>
            <a:ext cx="68407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600" dirty="0">
                <a:solidFill>
                  <a:srgbClr val="000000"/>
                </a:solidFill>
              </a:rPr>
              <a:t>E</a:t>
            </a:r>
            <a:r>
              <a:rPr lang="es-MX" sz="3600" dirty="0" smtClean="0">
                <a:solidFill>
                  <a:srgbClr val="000000"/>
                </a:solidFill>
              </a:rPr>
              <a:t>s </a:t>
            </a:r>
            <a:r>
              <a:rPr lang="es-MX" sz="3600" dirty="0">
                <a:solidFill>
                  <a:srgbClr val="000000"/>
                </a:solidFill>
              </a:rPr>
              <a:t>la expresión institucional de </a:t>
            </a:r>
            <a:r>
              <a:rPr lang="es-MX" sz="3600" dirty="0" smtClean="0">
                <a:solidFill>
                  <a:srgbClr val="000000"/>
                </a:solidFill>
              </a:rPr>
              <a:t>un </a:t>
            </a:r>
            <a:r>
              <a:rPr lang="es-MX" sz="3600" dirty="0">
                <a:solidFill>
                  <a:srgbClr val="000000"/>
                </a:solidFill>
              </a:rPr>
              <a:t>estado de conciencia del pueblo en torno a determinados asuntos públicos de interés </a:t>
            </a:r>
            <a:r>
              <a:rPr lang="es-MX" sz="3600" dirty="0" smtClean="0">
                <a:solidFill>
                  <a:srgbClr val="000000"/>
                </a:solidFill>
              </a:rPr>
              <a:t>general</a:t>
            </a:r>
            <a:endParaRPr lang="es-MX" sz="3600" dirty="0"/>
          </a:p>
        </p:txBody>
      </p:sp>
      <p:sp>
        <p:nvSpPr>
          <p:cNvPr id="4" name="3 Rectángulo"/>
          <p:cNvSpPr/>
          <p:nvPr/>
        </p:nvSpPr>
        <p:spPr>
          <a:xfrm>
            <a:off x="0" y="-34305"/>
            <a:ext cx="9144000" cy="1323439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r"/>
            <a:r>
              <a:rPr lang="es-MX" sz="4000" dirty="0" smtClean="0"/>
              <a:t>UNIVERSAL DE LA CULTURA</a:t>
            </a:r>
          </a:p>
          <a:p>
            <a:pPr algn="r"/>
            <a:endParaRPr lang="es-MX" sz="4000" dirty="0"/>
          </a:p>
        </p:txBody>
      </p:sp>
      <p:sp>
        <p:nvSpPr>
          <p:cNvPr id="5" name="4 Rectángulo"/>
          <p:cNvSpPr/>
          <p:nvPr/>
        </p:nvSpPr>
        <p:spPr>
          <a:xfrm>
            <a:off x="-18434" y="1289795"/>
            <a:ext cx="7150940" cy="646331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softEdge">
            <a:bevelT w="139700" h="139700" prst="divot"/>
            <a:bevelB prst="relaxedInset"/>
          </a:sp3d>
        </p:spPr>
        <p:txBody>
          <a:bodyPr wrap="square">
            <a:spAutoFit/>
          </a:bodyPr>
          <a:lstStyle/>
          <a:p>
            <a:pPr algn="ctr"/>
            <a:r>
              <a:rPr lang="es-MX" sz="3600" dirty="0" smtClean="0"/>
              <a:t>ORGANIZACIÓN POLÍTICA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42872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692696"/>
            <a:ext cx="3829016" cy="2871762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20" y="3789040"/>
            <a:ext cx="3659816" cy="2744862"/>
          </a:xfrm>
          <a:prstGeom prst="rect">
            <a:avLst/>
          </a:prstGeom>
        </p:spPr>
      </p:pic>
      <p:sp>
        <p:nvSpPr>
          <p:cNvPr id="4" name="Flecha derecha 3">
            <a:hlinkClick r:id="rId4" action="ppaction://hlinksldjump"/>
          </p:cNvPr>
          <p:cNvSpPr/>
          <p:nvPr/>
        </p:nvSpPr>
        <p:spPr>
          <a:xfrm>
            <a:off x="7280608" y="6447615"/>
            <a:ext cx="1728192" cy="36004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14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1520" y="4797152"/>
            <a:ext cx="4104456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Propósito</a:t>
            </a:r>
            <a:r>
              <a:rPr lang="es-MX" sz="2000" dirty="0" smtClean="0"/>
              <a:t>:</a:t>
            </a:r>
          </a:p>
          <a:p>
            <a:endParaRPr lang="es-MX" sz="2000" dirty="0" smtClean="0"/>
          </a:p>
          <a:p>
            <a:r>
              <a:rPr lang="es-MX" sz="2000" dirty="0" smtClean="0"/>
              <a:t>Diferencia el sujeto, objeto y método de la antropología</a:t>
            </a:r>
            <a:endParaRPr lang="es-MX" sz="2000" dirty="0"/>
          </a:p>
        </p:txBody>
      </p:sp>
      <p:sp>
        <p:nvSpPr>
          <p:cNvPr id="3" name="2 CuadroTexto"/>
          <p:cNvSpPr txBox="1"/>
          <p:nvPr/>
        </p:nvSpPr>
        <p:spPr>
          <a:xfrm>
            <a:off x="2267744" y="2492896"/>
            <a:ext cx="6660232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Competencia Disciplinar Básica ( </a:t>
            </a:r>
            <a:r>
              <a:rPr lang="es-MX" sz="2000" dirty="0" smtClean="0"/>
              <a:t>CS )</a:t>
            </a:r>
          </a:p>
          <a:p>
            <a:pPr algn="ctr"/>
            <a:endParaRPr lang="es-MX" sz="2000" dirty="0" smtClean="0"/>
          </a:p>
          <a:p>
            <a:pPr algn="ctr"/>
            <a:r>
              <a:rPr lang="es-MX" sz="2000" dirty="0" smtClean="0"/>
              <a:t>1.- Identifica el conocimiento social y humanista como una construcción en constante transformación</a:t>
            </a:r>
            <a:endParaRPr lang="es-MX" sz="2000" dirty="0"/>
          </a:p>
        </p:txBody>
      </p:sp>
      <p:sp>
        <p:nvSpPr>
          <p:cNvPr id="4" name="Rectángulo 3"/>
          <p:cNvSpPr/>
          <p:nvPr/>
        </p:nvSpPr>
        <p:spPr>
          <a:xfrm>
            <a:off x="755576" y="332656"/>
            <a:ext cx="8064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8. Participa y colabora de manera efectiva en equipos </a:t>
            </a:r>
            <a:r>
              <a:rPr lang="es-MX" dirty="0" smtClean="0"/>
              <a:t>diversos</a:t>
            </a:r>
          </a:p>
          <a:p>
            <a:endParaRPr lang="es-MX" dirty="0" smtClean="0"/>
          </a:p>
          <a:p>
            <a:endParaRPr lang="es-MX" dirty="0"/>
          </a:p>
          <a:p>
            <a:r>
              <a:rPr lang="es-MX" dirty="0"/>
              <a:t>8.2. Aporta puntos de vista con apertura y considera los de otras personas de manera reflexiva.</a:t>
            </a:r>
          </a:p>
        </p:txBody>
      </p:sp>
    </p:spTree>
    <p:extLst>
      <p:ext uri="{BB962C8B-B14F-4D97-AF65-F5344CB8AC3E}">
        <p14:creationId xmlns:p14="http://schemas.microsoft.com/office/powerpoint/2010/main" val="3735847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647564" y="2420888"/>
            <a:ext cx="7848872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Es el conjunto de creencias , ceremonias de oración y sacrificio que relacionan al ser humano con la divinidad.</a:t>
            </a:r>
          </a:p>
          <a:p>
            <a:endParaRPr lang="es-MX" sz="3600" dirty="0"/>
          </a:p>
          <a:p>
            <a:r>
              <a:rPr lang="es-MX" sz="3600" dirty="0" smtClean="0"/>
              <a:t>Desde sus orígenes el hombre ha estado acompañado por esta</a:t>
            </a:r>
          </a:p>
          <a:p>
            <a:endParaRPr lang="es-MX" sz="3200" dirty="0"/>
          </a:p>
          <a:p>
            <a:endParaRPr lang="es-MX" sz="3200" dirty="0"/>
          </a:p>
        </p:txBody>
      </p:sp>
      <p:sp>
        <p:nvSpPr>
          <p:cNvPr id="5" name="4 Rectángulo"/>
          <p:cNvSpPr/>
          <p:nvPr/>
        </p:nvSpPr>
        <p:spPr>
          <a:xfrm>
            <a:off x="0" y="-34305"/>
            <a:ext cx="9144000" cy="1323439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r"/>
            <a:r>
              <a:rPr lang="es-MX" sz="4000" dirty="0" smtClean="0"/>
              <a:t>UNIVERSAL DE LA CULTURA</a:t>
            </a:r>
          </a:p>
          <a:p>
            <a:pPr algn="r"/>
            <a:endParaRPr lang="es-MX" sz="4000" dirty="0"/>
          </a:p>
        </p:txBody>
      </p:sp>
      <p:sp>
        <p:nvSpPr>
          <p:cNvPr id="6" name="5 Rectángulo"/>
          <p:cNvSpPr/>
          <p:nvPr/>
        </p:nvSpPr>
        <p:spPr>
          <a:xfrm>
            <a:off x="5953500" y="1289134"/>
            <a:ext cx="3190500" cy="646331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softEdge">
            <a:bevelT w="139700" h="139700" prst="divot"/>
            <a:bevelB prst="relaxedInset"/>
          </a:sp3d>
        </p:spPr>
        <p:txBody>
          <a:bodyPr wrap="square">
            <a:spAutoFit/>
          </a:bodyPr>
          <a:lstStyle/>
          <a:p>
            <a:pPr algn="r"/>
            <a:r>
              <a:rPr lang="es-MX" sz="3600" dirty="0" smtClean="0"/>
              <a:t>RELIGIÓN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341489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6768" cy="3806353"/>
          </a:xfrm>
        </p:spPr>
        <p:txBody>
          <a:bodyPr>
            <a:normAutofit/>
          </a:bodyPr>
          <a:lstStyle/>
          <a:p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pic>
        <p:nvPicPr>
          <p:cNvPr id="7171" name="Picture 3" descr="C:\Program Files (x86)\Microsoft Office\MEDIA\CAGCAT10\j019553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491" y="3239431"/>
            <a:ext cx="2627970" cy="3236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 rot="20027009">
            <a:off x="179512" y="4581128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7200" dirty="0" smtClean="0"/>
              <a:t>RELIGION</a:t>
            </a:r>
            <a:endParaRPr lang="es-MX" sz="7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1757" y="404664"/>
            <a:ext cx="2857500" cy="28575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12878"/>
            <a:ext cx="4572000" cy="3429000"/>
          </a:xfrm>
          <a:prstGeom prst="rect">
            <a:avLst/>
          </a:prstGeom>
        </p:spPr>
      </p:pic>
      <p:sp>
        <p:nvSpPr>
          <p:cNvPr id="7" name="Flecha derecha 6">
            <a:hlinkClick r:id="rId5" action="ppaction://hlinksldjump"/>
          </p:cNvPr>
          <p:cNvSpPr/>
          <p:nvPr/>
        </p:nvSpPr>
        <p:spPr>
          <a:xfrm>
            <a:off x="7308304" y="6453625"/>
            <a:ext cx="1728192" cy="36004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9041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323528" y="2492896"/>
            <a:ext cx="8352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>
                <a:solidFill>
                  <a:srgbClr val="000000"/>
                </a:solidFill>
                <a:latin typeface="Georgia" panose="02040502050405020303" pitchFamily="18" charset="0"/>
              </a:rPr>
              <a:t> </a:t>
            </a:r>
            <a:r>
              <a:rPr lang="es-MX" sz="2800" dirty="0" smtClean="0">
                <a:solidFill>
                  <a:srgbClr val="000000"/>
                </a:solidFill>
              </a:rPr>
              <a:t>Proceso </a:t>
            </a:r>
            <a:r>
              <a:rPr lang="es-MX" sz="2800" dirty="0">
                <a:solidFill>
                  <a:srgbClr val="000000"/>
                </a:solidFill>
              </a:rPr>
              <a:t>de socialización de los </a:t>
            </a:r>
            <a:r>
              <a:rPr lang="es-MX" sz="2800" dirty="0" smtClean="0">
                <a:solidFill>
                  <a:srgbClr val="000000"/>
                </a:solidFill>
              </a:rPr>
              <a:t>individuos</a:t>
            </a:r>
          </a:p>
          <a:p>
            <a:pPr algn="ctr"/>
            <a:endParaRPr lang="es-MX" sz="2800" dirty="0" smtClean="0">
              <a:solidFill>
                <a:srgbClr val="000000"/>
              </a:solidFill>
            </a:endParaRPr>
          </a:p>
          <a:p>
            <a:pPr algn="ctr"/>
            <a:r>
              <a:rPr lang="es-MX" sz="2800" dirty="0" smtClean="0">
                <a:solidFill>
                  <a:srgbClr val="000000"/>
                </a:solidFill>
              </a:rPr>
              <a:t> </a:t>
            </a:r>
            <a:r>
              <a:rPr lang="es-MX" sz="2800" dirty="0">
                <a:solidFill>
                  <a:srgbClr val="000000"/>
                </a:solidFill>
              </a:rPr>
              <a:t>Al educarse, una persona asimila y </a:t>
            </a:r>
            <a:r>
              <a:rPr lang="es-MX" sz="2800" dirty="0" smtClean="0">
                <a:solidFill>
                  <a:srgbClr val="000000"/>
                </a:solidFill>
              </a:rPr>
              <a:t>obtiene conocimientos</a:t>
            </a:r>
          </a:p>
          <a:p>
            <a:pPr algn="ctr"/>
            <a:endParaRPr lang="es-MX" sz="2800" dirty="0">
              <a:solidFill>
                <a:srgbClr val="000000"/>
              </a:solidFill>
            </a:endParaRPr>
          </a:p>
          <a:p>
            <a:pPr algn="ctr"/>
            <a:r>
              <a:rPr lang="es-MX" sz="2800" dirty="0" smtClean="0">
                <a:solidFill>
                  <a:srgbClr val="000000"/>
                </a:solidFill>
              </a:rPr>
              <a:t>La </a:t>
            </a:r>
            <a:r>
              <a:rPr lang="es-MX" sz="2800" dirty="0">
                <a:solidFill>
                  <a:srgbClr val="000000"/>
                </a:solidFill>
              </a:rPr>
              <a:t>educación también implica una concienciación cultural y </a:t>
            </a:r>
            <a:r>
              <a:rPr lang="es-MX" sz="2800" dirty="0" smtClean="0">
                <a:solidFill>
                  <a:srgbClr val="000000"/>
                </a:solidFill>
              </a:rPr>
              <a:t>conductual</a:t>
            </a:r>
          </a:p>
          <a:p>
            <a:pPr algn="ctr"/>
            <a:endParaRPr lang="es-MX" sz="2800" dirty="0">
              <a:solidFill>
                <a:srgbClr val="000000"/>
              </a:solidFill>
            </a:endParaRPr>
          </a:p>
          <a:p>
            <a:pPr algn="ctr"/>
            <a:r>
              <a:rPr lang="es-MX" sz="2800" dirty="0" smtClean="0">
                <a:solidFill>
                  <a:srgbClr val="000000"/>
                </a:solidFill>
              </a:rPr>
              <a:t>donde </a:t>
            </a:r>
            <a:r>
              <a:rPr lang="es-MX" sz="2800" dirty="0">
                <a:solidFill>
                  <a:srgbClr val="000000"/>
                </a:solidFill>
              </a:rPr>
              <a:t>las nuevas generaciones adquieren los modos de ser de generaciones </a:t>
            </a:r>
            <a:r>
              <a:rPr lang="es-MX" sz="2800" dirty="0" smtClean="0">
                <a:solidFill>
                  <a:srgbClr val="000000"/>
                </a:solidFill>
              </a:rPr>
              <a:t>anteriores</a:t>
            </a:r>
            <a:r>
              <a:rPr lang="es-MX" sz="2800" dirty="0">
                <a:solidFill>
                  <a:srgbClr val="000000"/>
                </a:solidFill>
              </a:rPr>
              <a:t/>
            </a:r>
            <a:br>
              <a:rPr lang="es-MX" sz="2800" dirty="0">
                <a:solidFill>
                  <a:srgbClr val="000000"/>
                </a:solidFill>
              </a:rPr>
            </a:br>
            <a:r>
              <a:rPr lang="es-MX" sz="2800" dirty="0">
                <a:solidFill>
                  <a:srgbClr val="000000"/>
                </a:solidFill>
              </a:rPr>
              <a:t/>
            </a:r>
            <a:br>
              <a:rPr lang="es-MX" sz="2800" dirty="0">
                <a:solidFill>
                  <a:srgbClr val="000000"/>
                </a:solidFill>
              </a:rPr>
            </a:br>
            <a:r>
              <a:rPr lang="es-MX" sz="2800" dirty="0">
                <a:solidFill>
                  <a:srgbClr val="000000"/>
                </a:solidFill>
                <a:latin typeface="Georgia" panose="02040502050405020303" pitchFamily="18" charset="0"/>
              </a:rPr>
              <a:t> </a:t>
            </a:r>
            <a:endParaRPr lang="es-MX" sz="2800" dirty="0"/>
          </a:p>
        </p:txBody>
      </p:sp>
      <p:sp>
        <p:nvSpPr>
          <p:cNvPr id="4" name="3 Rectángulo"/>
          <p:cNvSpPr/>
          <p:nvPr/>
        </p:nvSpPr>
        <p:spPr>
          <a:xfrm>
            <a:off x="0" y="-34305"/>
            <a:ext cx="9144000" cy="1323439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r"/>
            <a:r>
              <a:rPr lang="es-MX" sz="4000" dirty="0" smtClean="0"/>
              <a:t>UNIVERSAL DE LA CULTURA</a:t>
            </a:r>
          </a:p>
          <a:p>
            <a:pPr algn="r"/>
            <a:endParaRPr lang="es-MX" sz="4000" dirty="0"/>
          </a:p>
        </p:txBody>
      </p:sp>
      <p:sp>
        <p:nvSpPr>
          <p:cNvPr id="5" name="4 Rectángulo"/>
          <p:cNvSpPr/>
          <p:nvPr/>
        </p:nvSpPr>
        <p:spPr>
          <a:xfrm>
            <a:off x="5953500" y="1289134"/>
            <a:ext cx="3190500" cy="646331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softEdge">
            <a:bevelT w="139700" h="139700" prst="divot"/>
            <a:bevelB prst="relaxedInset"/>
          </a:sp3d>
        </p:spPr>
        <p:txBody>
          <a:bodyPr wrap="square">
            <a:spAutoFit/>
          </a:bodyPr>
          <a:lstStyle/>
          <a:p>
            <a:pPr algn="r"/>
            <a:r>
              <a:rPr lang="es-MX" sz="3600" dirty="0" smtClean="0"/>
              <a:t>EDUCACIÓN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17224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475656" y="260648"/>
            <a:ext cx="7128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000" b="1" dirty="0" smtClean="0"/>
              <a:t>EDUCACION</a:t>
            </a:r>
            <a:endParaRPr lang="es-MX" sz="8000" b="1" dirty="0"/>
          </a:p>
        </p:txBody>
      </p:sp>
      <p:pic>
        <p:nvPicPr>
          <p:cNvPr id="6147" name="Picture 3" descr="C:\Program Files (x86)\Microsoft Office\MEDIA\CAGCAT10\j030125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556" y="2132856"/>
            <a:ext cx="4420568" cy="3780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lecha derecha 3">
            <a:hlinkClick r:id="rId3" action="ppaction://hlinksldjump"/>
          </p:cNvPr>
          <p:cNvSpPr/>
          <p:nvPr/>
        </p:nvSpPr>
        <p:spPr>
          <a:xfrm>
            <a:off x="7280608" y="6447615"/>
            <a:ext cx="1728192" cy="36004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668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123728" y="3356992"/>
            <a:ext cx="66247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3600" dirty="0">
                <a:solidFill>
                  <a:srgbClr val="222222"/>
                </a:solidFill>
                <a:latin typeface="arial" panose="020B0604020202020204" pitchFamily="34" charset="0"/>
              </a:rPr>
              <a:t>Manera habitual de obrar una persona, animal o colectividad, establecida por un largo uso o adquirida por la repetición de actos de la misma especie</a:t>
            </a:r>
            <a:r>
              <a:rPr lang="es-MX" sz="3200" dirty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  <a:endParaRPr lang="es-MX" sz="3200" dirty="0"/>
          </a:p>
        </p:txBody>
      </p:sp>
      <p:sp>
        <p:nvSpPr>
          <p:cNvPr id="4" name="3 Rectángulo"/>
          <p:cNvSpPr/>
          <p:nvPr/>
        </p:nvSpPr>
        <p:spPr>
          <a:xfrm>
            <a:off x="0" y="-34305"/>
            <a:ext cx="9144000" cy="1323439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r"/>
            <a:r>
              <a:rPr lang="es-MX" sz="4000" dirty="0" smtClean="0"/>
              <a:t>UNIVERSAL DE LA CULTURA</a:t>
            </a:r>
          </a:p>
          <a:p>
            <a:pPr algn="r"/>
            <a:endParaRPr lang="es-MX" sz="4000" dirty="0"/>
          </a:p>
        </p:txBody>
      </p:sp>
      <p:sp>
        <p:nvSpPr>
          <p:cNvPr id="5" name="4 Rectángulo"/>
          <p:cNvSpPr/>
          <p:nvPr/>
        </p:nvSpPr>
        <p:spPr>
          <a:xfrm>
            <a:off x="2976750" y="1289134"/>
            <a:ext cx="3190500" cy="646331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softEdge">
            <a:bevelT w="114300" prst="artDeco"/>
            <a:bevelB prst="relaxedInset"/>
          </a:sp3d>
        </p:spPr>
        <p:txBody>
          <a:bodyPr wrap="square">
            <a:spAutoFit/>
          </a:bodyPr>
          <a:lstStyle/>
          <a:p>
            <a:pPr algn="ctr"/>
            <a:r>
              <a:rPr lang="es-MX" sz="3600" dirty="0" smtClean="0"/>
              <a:t>COSTUMBRES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47459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6354" y="260648"/>
            <a:ext cx="4248472" cy="318635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3573016"/>
            <a:ext cx="3937620" cy="315009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4437112"/>
            <a:ext cx="3329918" cy="1875854"/>
          </a:xfrm>
          <a:prstGeom prst="rect">
            <a:avLst/>
          </a:prstGeom>
        </p:spPr>
      </p:pic>
      <p:sp>
        <p:nvSpPr>
          <p:cNvPr id="6" name="Flecha derecha 5">
            <a:hlinkClick r:id="rId5" action="ppaction://hlinksldjump"/>
          </p:cNvPr>
          <p:cNvSpPr/>
          <p:nvPr/>
        </p:nvSpPr>
        <p:spPr>
          <a:xfrm>
            <a:off x="7280608" y="6447615"/>
            <a:ext cx="1728192" cy="36004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560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899592" y="2708920"/>
            <a:ext cx="792088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2800" dirty="0">
                <a:solidFill>
                  <a:srgbClr val="000000"/>
                </a:solidFill>
              </a:rPr>
              <a:t>E</a:t>
            </a:r>
            <a:r>
              <a:rPr lang="es-MX" sz="2800" dirty="0" smtClean="0">
                <a:solidFill>
                  <a:srgbClr val="000000"/>
                </a:solidFill>
              </a:rPr>
              <a:t>ngloba </a:t>
            </a:r>
            <a:r>
              <a:rPr lang="es-MX" sz="2800" dirty="0">
                <a:solidFill>
                  <a:srgbClr val="000000"/>
                </a:solidFill>
              </a:rPr>
              <a:t>todas las creaciones realizadas por el ser humano para expresar una visión sensible acerca del mundo, ya sea real o imaginario. Mediante recursos plásticos, lingüísticos o sonoros, el arte permite expresar ideas, emociones, percepciones y sensaciones.</a:t>
            </a:r>
            <a:br>
              <a:rPr lang="es-MX" sz="2800" dirty="0">
                <a:solidFill>
                  <a:srgbClr val="000000"/>
                </a:solidFill>
              </a:rPr>
            </a:br>
            <a:r>
              <a:rPr lang="es-MX" sz="2400" dirty="0">
                <a:solidFill>
                  <a:srgbClr val="000000"/>
                </a:solidFill>
              </a:rPr>
              <a:t/>
            </a:r>
            <a:br>
              <a:rPr lang="es-MX" sz="2400" dirty="0">
                <a:solidFill>
                  <a:srgbClr val="000000"/>
                </a:solidFill>
              </a:rPr>
            </a:br>
            <a:r>
              <a:rPr lang="es-MX" dirty="0">
                <a:solidFill>
                  <a:srgbClr val="000000"/>
                </a:solidFill>
                <a:latin typeface="Georgia" panose="02040502050405020303" pitchFamily="18" charset="0"/>
              </a:rPr>
              <a:t> 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0" y="-34305"/>
            <a:ext cx="9144000" cy="1323439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r"/>
            <a:r>
              <a:rPr lang="es-MX" sz="4000" dirty="0" smtClean="0"/>
              <a:t>UNIVERSAL DE LA CULTURA</a:t>
            </a:r>
          </a:p>
          <a:p>
            <a:pPr algn="r"/>
            <a:endParaRPr lang="es-MX" sz="4000" dirty="0"/>
          </a:p>
        </p:txBody>
      </p:sp>
      <p:sp>
        <p:nvSpPr>
          <p:cNvPr id="5" name="4 Rectángulo"/>
          <p:cNvSpPr/>
          <p:nvPr/>
        </p:nvSpPr>
        <p:spPr>
          <a:xfrm>
            <a:off x="22773" y="1289134"/>
            <a:ext cx="3190500" cy="646331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softEdge">
            <a:bevelT w="101600" prst="riblet"/>
            <a:bevelB prst="relaxedInset"/>
          </a:sp3d>
        </p:spPr>
        <p:txBody>
          <a:bodyPr wrap="square">
            <a:spAutoFit/>
          </a:bodyPr>
          <a:lstStyle/>
          <a:p>
            <a:pPr algn="ctr"/>
            <a:r>
              <a:rPr lang="es-MX" sz="3600" dirty="0" smtClean="0"/>
              <a:t>ARTE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931689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2000250"/>
            <a:ext cx="4572000" cy="28575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88640"/>
            <a:ext cx="2857500" cy="2286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120" y="3645024"/>
            <a:ext cx="2705100" cy="28575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7170" y="188640"/>
            <a:ext cx="2857500" cy="21050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552" y="4898217"/>
            <a:ext cx="2857500" cy="1714500"/>
          </a:xfrm>
          <a:prstGeom prst="rect">
            <a:avLst/>
          </a:prstGeom>
        </p:spPr>
      </p:pic>
      <p:sp>
        <p:nvSpPr>
          <p:cNvPr id="7" name="Flecha derecha 6">
            <a:hlinkClick r:id="rId7" action="ppaction://hlinksldjump"/>
          </p:cNvPr>
          <p:cNvSpPr/>
          <p:nvPr/>
        </p:nvSpPr>
        <p:spPr>
          <a:xfrm>
            <a:off x="7280608" y="6447615"/>
            <a:ext cx="1728192" cy="36004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70632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467544" y="3212976"/>
            <a:ext cx="7920880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endParaRPr lang="es-MX" sz="3600" dirty="0" smtClean="0"/>
          </a:p>
          <a:p>
            <a:pPr algn="ctr" fontAlgn="base"/>
            <a:endParaRPr lang="es-MX" sz="3600" dirty="0"/>
          </a:p>
          <a:p>
            <a:pPr algn="ctr" fontAlgn="base"/>
            <a:r>
              <a:rPr lang="es-MX" sz="3600" dirty="0" smtClean="0"/>
              <a:t>Conjunto </a:t>
            </a:r>
            <a:r>
              <a:rPr lang="es-MX" sz="3600" dirty="0"/>
              <a:t>de las creencias, prácticas y costumbres que son tradicionales de un pueblo o </a:t>
            </a:r>
            <a:r>
              <a:rPr lang="es-MX" sz="3600" dirty="0" smtClean="0"/>
              <a:t>cultura</a:t>
            </a:r>
          </a:p>
          <a:p>
            <a:pPr fontAlgn="base"/>
            <a:endParaRPr lang="es-MX" sz="2800" dirty="0"/>
          </a:p>
          <a:p>
            <a:r>
              <a:rPr lang="es-MX" dirty="0">
                <a:solidFill>
                  <a:srgbClr val="000000"/>
                </a:solidFill>
                <a:latin typeface="Georgia" panose="02040502050405020303" pitchFamily="18" charset="0"/>
              </a:rPr>
              <a:t/>
            </a:r>
            <a:br>
              <a:rPr lang="es-MX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lang="es-MX" dirty="0">
                <a:solidFill>
                  <a:srgbClr val="000000"/>
                </a:solidFill>
                <a:latin typeface="Georgia" panose="02040502050405020303" pitchFamily="18" charset="0"/>
              </a:rPr>
              <a:t/>
            </a:r>
            <a:br>
              <a:rPr lang="es-MX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0" y="-34305"/>
            <a:ext cx="9144000" cy="1323439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r"/>
            <a:r>
              <a:rPr lang="es-MX" sz="4000" dirty="0" smtClean="0"/>
              <a:t>UNIVERSAL DE LA CULTURA</a:t>
            </a:r>
          </a:p>
          <a:p>
            <a:pPr algn="r"/>
            <a:endParaRPr lang="es-MX" sz="4000" dirty="0"/>
          </a:p>
        </p:txBody>
      </p:sp>
      <p:sp>
        <p:nvSpPr>
          <p:cNvPr id="5" name="4 Rectángulo"/>
          <p:cNvSpPr/>
          <p:nvPr/>
        </p:nvSpPr>
        <p:spPr>
          <a:xfrm>
            <a:off x="1" y="1296952"/>
            <a:ext cx="9144000" cy="120032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softEdge">
            <a:bevelT w="165100" prst="coolSlant"/>
            <a:bevelB prst="relaxedInset"/>
          </a:sp3d>
        </p:spPr>
        <p:txBody>
          <a:bodyPr wrap="square">
            <a:spAutoFit/>
          </a:bodyPr>
          <a:lstStyle/>
          <a:p>
            <a:pPr algn="ctr"/>
            <a:r>
              <a:rPr lang="es-MX" sz="3600" dirty="0" smtClean="0"/>
              <a:t>FLOCLORE: cuentos, leyendas , mitos, música, danza, artesanías, proverbios, etc.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40530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Lágrima"/>
          <p:cNvSpPr/>
          <p:nvPr/>
        </p:nvSpPr>
        <p:spPr>
          <a:xfrm>
            <a:off x="1691680" y="620688"/>
            <a:ext cx="6120680" cy="5616624"/>
          </a:xfrm>
          <a:prstGeom prst="teardrop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>
                <a:solidFill>
                  <a:schemeClr val="tx1"/>
                </a:solidFill>
              </a:rPr>
              <a:t>Se trata de tradiciones compartidas por la población y transmitidas de generación en generación </a:t>
            </a:r>
            <a:endParaRPr lang="es-MX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4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6420" y="692696"/>
            <a:ext cx="8856984" cy="45243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En esta presentación, se describen  lo que en Antropología se conoce como</a:t>
            </a:r>
          </a:p>
          <a:p>
            <a:pPr algn="ctr"/>
            <a:endParaRPr lang="es-MX" sz="3600" dirty="0" smtClean="0"/>
          </a:p>
          <a:p>
            <a:pPr algn="ctr"/>
            <a:r>
              <a:rPr lang="es-MX" sz="3600" dirty="0" smtClean="0"/>
              <a:t> </a:t>
            </a:r>
            <a:r>
              <a:rPr lang="es-MX" sz="3600" u="sng" dirty="0" smtClean="0"/>
              <a:t>Universales de la cultura</a:t>
            </a:r>
          </a:p>
          <a:p>
            <a:pPr algn="ctr"/>
            <a:endParaRPr lang="es-MX" sz="3600" dirty="0"/>
          </a:p>
          <a:p>
            <a:pPr algn="ctr"/>
            <a:r>
              <a:rPr lang="es-MX" sz="3600" dirty="0" smtClean="0"/>
              <a:t> </a:t>
            </a:r>
            <a:r>
              <a:rPr lang="es-MX" sz="3600" dirty="0"/>
              <a:t>T</a:t>
            </a:r>
            <a:r>
              <a:rPr lang="es-MX" sz="3600" dirty="0" smtClean="0"/>
              <a:t>ema indispensable en los contenidos  de la asignatura, para entender </a:t>
            </a:r>
            <a:r>
              <a:rPr lang="es-MX" sz="3600" b="1" dirty="0" smtClean="0"/>
              <a:t>el objeto </a:t>
            </a:r>
            <a:r>
              <a:rPr lang="es-MX" sz="3600" dirty="0" smtClean="0"/>
              <a:t>de estudio de esta materia 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2348836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3" y="0"/>
            <a:ext cx="4572000" cy="264795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0"/>
            <a:ext cx="2314575" cy="155257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2647950"/>
            <a:ext cx="4572000" cy="3429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5976" y="1573304"/>
            <a:ext cx="4572000" cy="3429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10019" y="4521429"/>
            <a:ext cx="3289015" cy="2336571"/>
          </a:xfrm>
          <a:prstGeom prst="rect">
            <a:avLst/>
          </a:prstGeom>
        </p:spPr>
      </p:pic>
      <p:sp>
        <p:nvSpPr>
          <p:cNvPr id="7" name="Flecha derecha 6">
            <a:hlinkClick r:id="rId7" action="ppaction://hlinksldjump"/>
          </p:cNvPr>
          <p:cNvSpPr/>
          <p:nvPr/>
        </p:nvSpPr>
        <p:spPr>
          <a:xfrm>
            <a:off x="7280608" y="6447615"/>
            <a:ext cx="1728192" cy="36004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163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115616" y="332655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Fuentes de información</a:t>
            </a:r>
            <a:endParaRPr lang="es-MX" sz="2800" dirty="0"/>
          </a:p>
        </p:txBody>
      </p:sp>
      <p:sp>
        <p:nvSpPr>
          <p:cNvPr id="4" name="Rectángulo 3"/>
          <p:cNvSpPr/>
          <p:nvPr/>
        </p:nvSpPr>
        <p:spPr>
          <a:xfrm>
            <a:off x="413030" y="5157192"/>
            <a:ext cx="87309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https://mx.images.search.yahoo.com/search/images;_ylt=Az_6xdaJnQBWA38AEQPF8Qt.;_ylu=X3oDMTBsZ29xY3ZzBHNlYwNzZWFyY2gEc2xrA2J1dHRvbg--;_ylc=X1MDMjExNDcxMjAwNQRfcgMy</a:t>
            </a:r>
          </a:p>
        </p:txBody>
      </p:sp>
      <p:sp>
        <p:nvSpPr>
          <p:cNvPr id="5" name="Rectángulo 4"/>
          <p:cNvSpPr/>
          <p:nvPr/>
        </p:nvSpPr>
        <p:spPr>
          <a:xfrm>
            <a:off x="431540" y="3772362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 http://definicion.de/lenguaje/#ixzz3mQEamY8U</a:t>
            </a:r>
          </a:p>
        </p:txBody>
      </p:sp>
      <p:sp>
        <p:nvSpPr>
          <p:cNvPr id="7" name="Rectángulo 6"/>
          <p:cNvSpPr/>
          <p:nvPr/>
        </p:nvSpPr>
        <p:spPr>
          <a:xfrm>
            <a:off x="539552" y="4457437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http://www.definicionabc.com/social/etnocentrismo.php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463578" y="2912842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MARTINEZ Real, Concepción(2012) Antropología; Hombre, cultura y sociedad. Universidad Autónoma del Estado de México, Toluca, México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467544" y="2047936"/>
            <a:ext cx="8276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KOTTAK, Conrad Phillipe (1994), Antropología: una exploración de la diversidad humana con temas de cultura hispana. España. Mc Graw-Hill 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503548" y="1198216"/>
            <a:ext cx="8240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HARRIS, Marvin (2000). Teorías sobre la cultura en la era posmoderna, Barcelona. Crítica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81950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855938" y="2123991"/>
            <a:ext cx="6669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dirty="0">
                <a:solidFill>
                  <a:prstClr val="black"/>
                </a:solidFill>
              </a:rPr>
              <a:t>http://www.mercaba.org/FICHAS/Capel/organizaciones_politicas.htm</a:t>
            </a:r>
          </a:p>
        </p:txBody>
      </p:sp>
      <p:sp>
        <p:nvSpPr>
          <p:cNvPr id="4" name="Rectángulo 3"/>
          <p:cNvSpPr/>
          <p:nvPr/>
        </p:nvSpPr>
        <p:spPr>
          <a:xfrm>
            <a:off x="818606" y="1370828"/>
            <a:ext cx="67441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https://mx.images.search.yahoo.com/search/images?p=organizacion+politica&amp;fr=yfp-t-726&amp;fr2=piv-web</a:t>
            </a:r>
          </a:p>
        </p:txBody>
      </p:sp>
      <p:sp>
        <p:nvSpPr>
          <p:cNvPr id="5" name="Rectángulo 4"/>
          <p:cNvSpPr/>
          <p:nvPr/>
        </p:nvSpPr>
        <p:spPr>
          <a:xfrm>
            <a:off x="946453" y="4408793"/>
            <a:ext cx="69589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http://es.thefreedictionary.com/religi%C3%B3n</a:t>
            </a:r>
          </a:p>
        </p:txBody>
      </p:sp>
      <p:sp>
        <p:nvSpPr>
          <p:cNvPr id="7" name="Rectángulo 6"/>
          <p:cNvSpPr/>
          <p:nvPr/>
        </p:nvSpPr>
        <p:spPr>
          <a:xfrm>
            <a:off x="827774" y="2864488"/>
            <a:ext cx="79851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http://www.mercaba.org/FICHAS/Capel/organizaciones_politicas.htm</a:t>
            </a:r>
          </a:p>
        </p:txBody>
      </p:sp>
      <p:sp>
        <p:nvSpPr>
          <p:cNvPr id="8" name="Rectángulo 7"/>
          <p:cNvSpPr/>
          <p:nvPr/>
        </p:nvSpPr>
        <p:spPr>
          <a:xfrm>
            <a:off x="755576" y="836712"/>
            <a:ext cx="49836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https://www.google.com.mx/#q=costumbre</a:t>
            </a:r>
          </a:p>
        </p:txBody>
      </p:sp>
      <p:sp>
        <p:nvSpPr>
          <p:cNvPr id="9" name="Rectángulo 8"/>
          <p:cNvSpPr/>
          <p:nvPr/>
        </p:nvSpPr>
        <p:spPr>
          <a:xfrm>
            <a:off x="888484" y="5061061"/>
            <a:ext cx="75428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http://teoriaehistoriaantropologica.blogspot.mx/2012/03/malinowski-y-el-concepto-de-funcion.html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837662" y="3479526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http://ocw.unican.es/humanidades/introduccion-a-la-antropologia-social-y-cultural/material-de-clase-1/pdf/tema4-antropologia.pdf</a:t>
            </a:r>
          </a:p>
        </p:txBody>
      </p:sp>
    </p:spTree>
    <p:extLst>
      <p:ext uri="{BB962C8B-B14F-4D97-AF65-F5344CB8AC3E}">
        <p14:creationId xmlns:p14="http://schemas.microsoft.com/office/powerpoint/2010/main" val="3618484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7504" y="403707"/>
            <a:ext cx="2880320" cy="563231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Podrás identificar los distintos universales de la cultura, a través del cuadro de color que se muestra </a:t>
            </a:r>
            <a:endParaRPr lang="es-MX" sz="3600" dirty="0"/>
          </a:p>
        </p:txBody>
      </p:sp>
      <p:sp>
        <p:nvSpPr>
          <p:cNvPr id="3" name="2 CuadroTexto"/>
          <p:cNvSpPr txBox="1"/>
          <p:nvPr/>
        </p:nvSpPr>
        <p:spPr>
          <a:xfrm>
            <a:off x="4116433" y="2924944"/>
            <a:ext cx="4820402" cy="3465676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3419872" y="980728"/>
            <a:ext cx="1440160" cy="1296144"/>
          </a:xfrm>
          <a:prstGeom prst="straightConnector1">
            <a:avLst/>
          </a:prstGeom>
          <a:ln cap="rnd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36778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611560" y="548680"/>
            <a:ext cx="792088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Enseguida, encontrarás el índice de la presentación, pudiendo elegir ver toda la presentación o uno de los universales de la cultura en  particular.</a:t>
            </a:r>
          </a:p>
          <a:p>
            <a:endParaRPr lang="es-MX" sz="3600" dirty="0"/>
          </a:p>
          <a:p>
            <a:r>
              <a:rPr lang="es-MX" sz="3600" dirty="0" smtClean="0"/>
              <a:t>Al finalizar cada clasificación, encontrarás una fecha</a:t>
            </a:r>
          </a:p>
          <a:p>
            <a:r>
              <a:rPr lang="es-MX" sz="3600" dirty="0" smtClean="0"/>
              <a:t>que al hacer </a:t>
            </a:r>
            <a:r>
              <a:rPr lang="es-MX" sz="3600" dirty="0" err="1" smtClean="0"/>
              <a:t>click</a:t>
            </a:r>
            <a:r>
              <a:rPr lang="es-MX" sz="3600" dirty="0" smtClean="0"/>
              <a:t> sobre la misma te regresará al índice.</a:t>
            </a:r>
            <a:endParaRPr lang="es-MX" sz="3600" dirty="0"/>
          </a:p>
          <a:p>
            <a:endParaRPr lang="es-MX" sz="2800" dirty="0" smtClean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Flecha derecha 3"/>
          <p:cNvSpPr/>
          <p:nvPr/>
        </p:nvSpPr>
        <p:spPr>
          <a:xfrm>
            <a:off x="5652120" y="4581128"/>
            <a:ext cx="1224136" cy="36004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702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186225" y="1199361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hlinkClick r:id="rId2" action="ppaction://hlinksldjump"/>
              </a:rPr>
              <a:t>  </a:t>
            </a:r>
            <a:r>
              <a:rPr lang="es-MX" sz="2400" dirty="0" smtClean="0">
                <a:hlinkClick r:id="rId2" action="ppaction://hlinksldjump"/>
              </a:rPr>
              <a:t>11. </a:t>
            </a:r>
            <a:r>
              <a:rPr lang="es-MX" sz="2400" dirty="0" smtClean="0">
                <a:hlinkClick r:id="rId2" action="ppaction://hlinksldjump"/>
              </a:rPr>
              <a:t>UNIVERSALES DE LA CULTURA</a:t>
            </a:r>
            <a:endParaRPr lang="es-MX" sz="2400" dirty="0"/>
          </a:p>
        </p:txBody>
      </p:sp>
      <p:sp>
        <p:nvSpPr>
          <p:cNvPr id="3" name="2 CuadroTexto"/>
          <p:cNvSpPr txBox="1"/>
          <p:nvPr/>
        </p:nvSpPr>
        <p:spPr>
          <a:xfrm>
            <a:off x="1340318" y="1568693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hlinkClick r:id="rId3" action="ppaction://hlinksldjump"/>
              </a:rPr>
              <a:t>13. </a:t>
            </a:r>
            <a:r>
              <a:rPr lang="es-MX" sz="2000" dirty="0" smtClean="0">
                <a:hlinkClick r:id="rId3" action="ppaction://hlinksldjump"/>
              </a:rPr>
              <a:t>VIDA EN GRUPO</a:t>
            </a:r>
            <a:endParaRPr lang="es-MX" sz="2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319327" y="1938025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hlinkClick r:id="rId4" action="ppaction://hlinksldjump"/>
              </a:rPr>
              <a:t>15. </a:t>
            </a:r>
            <a:r>
              <a:rPr lang="es-MX" sz="2000" dirty="0" smtClean="0">
                <a:hlinkClick r:id="rId4" action="ppaction://hlinksldjump"/>
              </a:rPr>
              <a:t>VIVIR EN FAMILIA  Y COMPARTIR ALIMENTOS </a:t>
            </a:r>
            <a:endParaRPr lang="es-MX" sz="2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1340318" y="2287094"/>
            <a:ext cx="5904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hlinkClick r:id="rId5" action="ppaction://hlinksldjump"/>
              </a:rPr>
              <a:t>18. </a:t>
            </a:r>
            <a:r>
              <a:rPr lang="es-MX" sz="2000" dirty="0" smtClean="0">
                <a:hlinkClick r:id="rId5" action="ppaction://hlinksldjump"/>
              </a:rPr>
              <a:t>EXOGAMÍA Y EL TABÚ DEL INCESTO</a:t>
            </a:r>
            <a:endParaRPr lang="es-MX" sz="2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1344478" y="2637648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hlinkClick r:id="rId6" action="ppaction://hlinksldjump"/>
              </a:rPr>
              <a:t>21. </a:t>
            </a:r>
            <a:r>
              <a:rPr lang="es-MX" sz="2000" dirty="0" smtClean="0">
                <a:hlinkClick r:id="rId6" action="ppaction://hlinksldjump"/>
              </a:rPr>
              <a:t>LENGUAJE</a:t>
            </a:r>
            <a:endParaRPr lang="es-MX" sz="2000" dirty="0"/>
          </a:p>
        </p:txBody>
      </p:sp>
      <p:sp>
        <p:nvSpPr>
          <p:cNvPr id="7" name="6 CuadroTexto"/>
          <p:cNvSpPr txBox="1"/>
          <p:nvPr/>
        </p:nvSpPr>
        <p:spPr>
          <a:xfrm>
            <a:off x="1359286" y="3022213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hlinkClick r:id="rId7" action="ppaction://hlinksldjump"/>
              </a:rPr>
              <a:t>23. </a:t>
            </a:r>
            <a:r>
              <a:rPr lang="es-MX" sz="2000" dirty="0" smtClean="0">
                <a:hlinkClick r:id="rId7" action="ppaction://hlinksldjump"/>
              </a:rPr>
              <a:t>ETNOCENTRISMO</a:t>
            </a:r>
            <a:endParaRPr lang="es-MX" sz="2000" dirty="0"/>
          </a:p>
        </p:txBody>
      </p:sp>
      <p:sp>
        <p:nvSpPr>
          <p:cNvPr id="8" name="7 CuadroTexto"/>
          <p:cNvSpPr txBox="1"/>
          <p:nvPr/>
        </p:nvSpPr>
        <p:spPr>
          <a:xfrm>
            <a:off x="1359286" y="3411519"/>
            <a:ext cx="6696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hlinkClick r:id="rId8" action="ppaction://hlinksldjump"/>
              </a:rPr>
              <a:t>26. </a:t>
            </a:r>
            <a:r>
              <a:rPr lang="es-MX" sz="2000" dirty="0" smtClean="0">
                <a:hlinkClick r:id="rId8" action="ppaction://hlinksldjump"/>
              </a:rPr>
              <a:t>ACTIVIDADES ECONÓMICAS</a:t>
            </a:r>
            <a:endParaRPr lang="es-MX" sz="2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1369247" y="3777856"/>
            <a:ext cx="6336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hlinkClick r:id="rId9" action="ppaction://hlinksldjump"/>
              </a:rPr>
              <a:t>28. </a:t>
            </a:r>
            <a:r>
              <a:rPr lang="es-MX" sz="2000" dirty="0" smtClean="0">
                <a:hlinkClick r:id="rId9" action="ppaction://hlinksldjump"/>
              </a:rPr>
              <a:t>ORGANIZACIÓN POLÍTICA</a:t>
            </a:r>
            <a:endParaRPr lang="es-MX" sz="20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1359794" y="4148934"/>
            <a:ext cx="3297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hlinkClick r:id="rId10" action="ppaction://hlinksldjump"/>
              </a:rPr>
              <a:t>30</a:t>
            </a:r>
            <a:r>
              <a:rPr lang="es-MX" sz="2000" dirty="0" smtClean="0">
                <a:hlinkClick r:id="rId10" action="ppaction://hlinksldjump"/>
              </a:rPr>
              <a:t>. </a:t>
            </a:r>
            <a:r>
              <a:rPr lang="es-MX" sz="2000" dirty="0" smtClean="0">
                <a:hlinkClick r:id="rId10" action="ppaction://hlinksldjump"/>
              </a:rPr>
              <a:t>RELIGIÓN</a:t>
            </a:r>
            <a:endParaRPr lang="es-MX" sz="20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1340318" y="4518266"/>
            <a:ext cx="3004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hlinkClick r:id="rId11" action="ppaction://hlinksldjump"/>
              </a:rPr>
              <a:t>32. </a:t>
            </a:r>
            <a:r>
              <a:rPr lang="es-MX" sz="2000" dirty="0" smtClean="0">
                <a:hlinkClick r:id="rId11" action="ppaction://hlinksldjump"/>
              </a:rPr>
              <a:t>EDUCACIÓN</a:t>
            </a:r>
            <a:endParaRPr lang="es-MX" sz="20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344478" y="4919855"/>
            <a:ext cx="2477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hlinkClick r:id="rId12" action="ppaction://hlinksldjump"/>
              </a:rPr>
              <a:t>34. </a:t>
            </a:r>
            <a:r>
              <a:rPr lang="es-MX" sz="2000" dirty="0" smtClean="0">
                <a:hlinkClick r:id="rId12" action="ppaction://hlinksldjump"/>
              </a:rPr>
              <a:t>COSTUMBRES</a:t>
            </a:r>
            <a:endParaRPr lang="es-MX" sz="20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1344719" y="5289187"/>
            <a:ext cx="22537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hlinkClick r:id="rId13" action="ppaction://hlinksldjump"/>
              </a:rPr>
              <a:t>36. </a:t>
            </a:r>
            <a:r>
              <a:rPr lang="es-MX" sz="2000" dirty="0" smtClean="0">
                <a:hlinkClick r:id="rId13" action="ppaction://hlinksldjump"/>
              </a:rPr>
              <a:t>ARTE</a:t>
            </a:r>
            <a:endParaRPr lang="es-MX" sz="20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344719" y="5659643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hlinkClick r:id="rId14" action="ppaction://hlinksldjump"/>
              </a:rPr>
              <a:t>38. </a:t>
            </a:r>
            <a:r>
              <a:rPr lang="es-MX" sz="2000" dirty="0" smtClean="0">
                <a:hlinkClick r:id="rId14" action="ppaction://hlinksldjump"/>
              </a:rPr>
              <a:t>FLOCLORE</a:t>
            </a:r>
            <a:endParaRPr lang="es-MX" sz="20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3332815" y="407546"/>
            <a:ext cx="2024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/>
              <a:t>Í</a:t>
            </a:r>
            <a:r>
              <a:rPr lang="es-MX" sz="3600" dirty="0" smtClean="0"/>
              <a:t>NDICE</a:t>
            </a:r>
            <a:endParaRPr lang="es-MX" sz="3600" dirty="0"/>
          </a:p>
        </p:txBody>
      </p:sp>
      <p:sp>
        <p:nvSpPr>
          <p:cNvPr id="16" name="CuadroTexto 15"/>
          <p:cNvSpPr txBox="1"/>
          <p:nvPr/>
        </p:nvSpPr>
        <p:spPr>
          <a:xfrm>
            <a:off x="1319327" y="6075615"/>
            <a:ext cx="4634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hlinkClick r:id="rId15" action="ppaction://hlinksldjump"/>
              </a:rPr>
              <a:t>41. FUENTES DE INFORMACIÓN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54139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55576" y="620688"/>
            <a:ext cx="80648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000" dirty="0" smtClean="0"/>
              <a:t>FRANZ BOAS </a:t>
            </a:r>
          </a:p>
          <a:p>
            <a:pPr algn="ctr"/>
            <a:endParaRPr lang="es-MX" sz="4000" dirty="0"/>
          </a:p>
          <a:p>
            <a:pPr algn="ctr"/>
            <a:r>
              <a:rPr lang="es-MX" sz="4000" dirty="0" smtClean="0"/>
              <a:t> </a:t>
            </a:r>
            <a:r>
              <a:rPr lang="es-MX" sz="3600" dirty="0" smtClean="0"/>
              <a:t>En sus estudios antropológicos sostiene  la universalidad de determinados  </a:t>
            </a:r>
            <a:r>
              <a:rPr lang="es-MX" sz="3600" dirty="0"/>
              <a:t>elementos culturales, a modo de auténtico patrimonio de nuestra </a:t>
            </a:r>
            <a:r>
              <a:rPr lang="es-MX" sz="3600" dirty="0" smtClean="0"/>
              <a:t>especie, conocidos ya como</a:t>
            </a:r>
          </a:p>
          <a:p>
            <a:pPr algn="ctr"/>
            <a:endParaRPr lang="es-MX" sz="3600" dirty="0"/>
          </a:p>
          <a:p>
            <a:pPr algn="ctr"/>
            <a:r>
              <a:rPr lang="es-MX" sz="3600" dirty="0" smtClean="0"/>
              <a:t>  </a:t>
            </a:r>
            <a:r>
              <a:rPr lang="es-MX" sz="3600" dirty="0"/>
              <a:t>U</a:t>
            </a:r>
            <a:r>
              <a:rPr lang="es-MX" sz="3600" dirty="0" smtClean="0"/>
              <a:t>niversales </a:t>
            </a:r>
            <a:r>
              <a:rPr lang="es-MX" sz="3600" dirty="0"/>
              <a:t>de la </a:t>
            </a:r>
            <a:r>
              <a:rPr lang="es-MX" sz="3600" dirty="0" smtClean="0"/>
              <a:t>cultura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330466968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725666" y="1052736"/>
            <a:ext cx="73448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BRONISLAW MALINOWSKI, plantea que:</a:t>
            </a:r>
          </a:p>
          <a:p>
            <a:endParaRPr lang="es-MX" sz="3600" dirty="0"/>
          </a:p>
          <a:p>
            <a:endParaRPr lang="es-MX" sz="3600" dirty="0" smtClean="0"/>
          </a:p>
          <a:p>
            <a:endParaRPr lang="es-MX" sz="3600" dirty="0"/>
          </a:p>
          <a:p>
            <a:r>
              <a:rPr lang="es-MX" sz="3600" dirty="0" smtClean="0"/>
              <a:t>Todos los grupos humanos han sido creadores de la cultura, porque han tenido las mismas necesidades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29454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ransmisión de listas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580</TotalTime>
  <Words>1029</Words>
  <Application>Microsoft Office PowerPoint</Application>
  <PresentationFormat>Presentación en pantalla (4:3)</PresentationFormat>
  <Paragraphs>163</Paragraphs>
  <Slides>42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50" baseType="lpstr">
      <vt:lpstr>arial</vt:lpstr>
      <vt:lpstr>Calibri</vt:lpstr>
      <vt:lpstr>Georgia</vt:lpstr>
      <vt:lpstr>Tahoma</vt:lpstr>
      <vt:lpstr>Times New Roman</vt:lpstr>
      <vt:lpstr>Trebuchet MS</vt:lpstr>
      <vt:lpstr>Verdana</vt:lpstr>
      <vt:lpstr>Transmisión de listas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Vida en grupo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Universales  de la Cultura  Todos los grupos humanos han sido creadores de la cultura porque han tenido las mismas necesidades, según lo plantea Bronislaw Malinoswski.</dc:title>
  <dc:creator>Raquel</dc:creator>
  <cp:lastModifiedBy>USUARIO</cp:lastModifiedBy>
  <cp:revision>121</cp:revision>
  <dcterms:created xsi:type="dcterms:W3CDTF">2013-09-12T01:16:50Z</dcterms:created>
  <dcterms:modified xsi:type="dcterms:W3CDTF">2015-10-02T23:53:08Z</dcterms:modified>
</cp:coreProperties>
</file>