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6" r:id="rId3"/>
    <p:sldId id="280" r:id="rId4"/>
    <p:sldId id="288" r:id="rId5"/>
    <p:sldId id="289" r:id="rId6"/>
    <p:sldId id="285" r:id="rId7"/>
    <p:sldId id="295" r:id="rId8"/>
    <p:sldId id="297" r:id="rId9"/>
    <p:sldId id="296" r:id="rId10"/>
    <p:sldId id="258" r:id="rId11"/>
    <p:sldId id="287" r:id="rId12"/>
    <p:sldId id="259" r:id="rId13"/>
    <p:sldId id="277" r:id="rId14"/>
    <p:sldId id="276" r:id="rId15"/>
    <p:sldId id="261" r:id="rId16"/>
    <p:sldId id="281" r:id="rId17"/>
    <p:sldId id="284" r:id="rId18"/>
    <p:sldId id="291" r:id="rId19"/>
    <p:sldId id="262" r:id="rId20"/>
    <p:sldId id="282" r:id="rId21"/>
    <p:sldId id="273" r:id="rId22"/>
    <p:sldId id="292" r:id="rId23"/>
    <p:sldId id="265" r:id="rId24"/>
    <p:sldId id="263" r:id="rId25"/>
    <p:sldId id="278" r:id="rId26"/>
    <p:sldId id="274" r:id="rId27"/>
    <p:sldId id="264" r:id="rId28"/>
    <p:sldId id="279" r:id="rId29"/>
    <p:sldId id="275" r:id="rId30"/>
    <p:sldId id="293" r:id="rId31"/>
    <p:sldId id="266" r:id="rId32"/>
    <p:sldId id="290" r:id="rId33"/>
    <p:sldId id="283" r:id="rId34"/>
    <p:sldId id="267" r:id="rId35"/>
    <p:sldId id="268" r:id="rId36"/>
    <p:sldId id="286" r:id="rId37"/>
    <p:sldId id="294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6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9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15.xml"/><Relationship Id="rId7" Type="http://schemas.openxmlformats.org/officeDocument/2006/relationships/slide" Target="slide3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slide" Target="slide24.xml"/><Relationship Id="rId4" Type="http://schemas.openxmlformats.org/officeDocument/2006/relationships/slide" Target="slid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56065" y="332509"/>
            <a:ext cx="10027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/>
              <a:t>Universidad Autónoma del Estado de México</a:t>
            </a:r>
            <a:endParaRPr lang="es-MX" sz="4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826327" y="2951018"/>
            <a:ext cx="8956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/>
              <a:t>Plantel “Ignacio Ramírez Calzada”</a:t>
            </a:r>
            <a:endParaRPr lang="es-MX" sz="3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936978" y="5475663"/>
            <a:ext cx="6722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Dra. en C.S. y A. Patricia </a:t>
            </a:r>
            <a:r>
              <a:rPr lang="es-MX" sz="2000" dirty="0" smtClean="0"/>
              <a:t>Raquel Maya Gómez</a:t>
            </a:r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8390301" y="6281756"/>
            <a:ext cx="3493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Septiembre 2015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790222" y="1885244"/>
            <a:ext cx="5836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Nivel Medio Superior</a:t>
            </a:r>
            <a:endParaRPr lang="es-MX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046145" y="4165328"/>
            <a:ext cx="10837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Asignatura: Formación  Ciudadana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23174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29723" y="2016617"/>
            <a:ext cx="11220450" cy="41703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MX" sz="4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*¿Qué requieres para asistir a la boda de tu mejor amiga(o</a:t>
            </a:r>
            <a:r>
              <a:rPr lang="es-MX" sz="40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)?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s-MX" sz="40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s-MX" sz="40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MX" sz="4000" dirty="0">
                <a:solidFill>
                  <a:srgbClr val="000000"/>
                </a:solidFill>
                <a:ea typeface="Calibri" panose="020F0502020204030204" pitchFamily="34" charset="0"/>
              </a:rPr>
              <a:t>*¿Qué necesitas para manejar un vehículo de motor?</a:t>
            </a:r>
            <a:endParaRPr lang="es-MX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931831" y="528034"/>
            <a:ext cx="2601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/>
              <a:t>Contesta: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366752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11780" y="3039415"/>
            <a:ext cx="56795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dirty="0" smtClean="0"/>
              <a:t>corresponden a una serie de reglas, acciones, conductas o normas</a:t>
            </a:r>
            <a:endParaRPr lang="es-MX" sz="4000" dirty="0"/>
          </a:p>
        </p:txBody>
      </p:sp>
      <p:sp>
        <p:nvSpPr>
          <p:cNvPr id="3" name="2 Elipse"/>
          <p:cNvSpPr/>
          <p:nvPr/>
        </p:nvSpPr>
        <p:spPr>
          <a:xfrm>
            <a:off x="2137893" y="695459"/>
            <a:ext cx="7096259" cy="158410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4000" dirty="0" smtClean="0">
                <a:solidFill>
                  <a:schemeClr val="tx1"/>
                </a:solidFill>
              </a:rPr>
              <a:t>Tus respuestas</a:t>
            </a:r>
            <a:endParaRPr lang="es-MX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851660" y="205740"/>
            <a:ext cx="7109460" cy="24003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7200" dirty="0" smtClean="0">
                <a:solidFill>
                  <a:schemeClr val="tx1"/>
                </a:solidFill>
              </a:rPr>
              <a:t>NORMA</a:t>
            </a:r>
            <a:endParaRPr lang="es-MX" sz="7200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43000" y="4789170"/>
            <a:ext cx="10104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Regla </a:t>
            </a:r>
            <a:r>
              <a:rPr lang="es-MX" sz="3600" dirty="0"/>
              <a:t>que se debe seguir o a </a:t>
            </a:r>
            <a:r>
              <a:rPr lang="es-MX" sz="3600" dirty="0" smtClean="0"/>
              <a:t> la que </a:t>
            </a:r>
            <a:r>
              <a:rPr lang="es-MX" sz="3600" dirty="0"/>
              <a:t>se deben ajustar las conductas, tareas, actividades, </a:t>
            </a:r>
            <a:r>
              <a:rPr lang="es-MX" sz="3600" dirty="0" smtClean="0"/>
              <a:t>etc.</a:t>
            </a:r>
            <a:endParaRPr lang="es-MX" sz="3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9224010" y="3097441"/>
            <a:ext cx="2628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dirty="0" smtClean="0"/>
              <a:t>Real Academia de la Lengua Española</a:t>
            </a:r>
            <a:endParaRPr lang="es-MX" sz="2400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7258050" y="2606040"/>
            <a:ext cx="1817370" cy="6400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7909560" y="4194810"/>
            <a:ext cx="1600200" cy="5943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25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045970" y="194310"/>
            <a:ext cx="88468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/>
              <a:t>Las normas </a:t>
            </a:r>
            <a:r>
              <a:rPr lang="es-MX" sz="4400" u="sng" dirty="0" smtClean="0"/>
              <a:t>( mundo normativo</a:t>
            </a:r>
            <a:r>
              <a:rPr lang="es-MX" sz="4400" dirty="0" smtClean="0"/>
              <a:t>)  </a:t>
            </a:r>
            <a:r>
              <a:rPr lang="es-MX" sz="4400" dirty="0"/>
              <a:t>rigen la conducta del ser humano en sociedad</a:t>
            </a:r>
          </a:p>
          <a:p>
            <a:endParaRPr lang="es-MX" sz="4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270" y="3291841"/>
            <a:ext cx="5859782" cy="265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31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30676" y="2257778"/>
            <a:ext cx="106984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 smtClean="0"/>
          </a:p>
          <a:p>
            <a:pPr algn="r"/>
            <a:r>
              <a:rPr lang="es-MX" sz="3200" dirty="0" smtClean="0"/>
              <a:t>Regulando </a:t>
            </a:r>
            <a:r>
              <a:rPr lang="es-MX" sz="3200" dirty="0"/>
              <a:t>los diferentes </a:t>
            </a:r>
            <a:r>
              <a:rPr lang="es-MX" sz="3200" dirty="0" smtClean="0"/>
              <a:t>aspectos, </a:t>
            </a:r>
            <a:r>
              <a:rPr lang="es-MX" sz="3200" dirty="0"/>
              <a:t>teniendo de ésta manera 4 (cuatro) tipos de </a:t>
            </a:r>
            <a:r>
              <a:rPr lang="es-MX" sz="3200" dirty="0" smtClean="0"/>
              <a:t>normas que son </a:t>
            </a:r>
            <a:r>
              <a:rPr lang="es-MX" sz="3200" dirty="0"/>
              <a:t>útiles para </a:t>
            </a:r>
            <a:r>
              <a:rPr lang="es-MX" sz="3200" dirty="0" smtClean="0"/>
              <a:t>la resolución de </a:t>
            </a:r>
            <a:r>
              <a:rPr lang="es-MX" sz="3200" dirty="0"/>
              <a:t>los problemas </a:t>
            </a:r>
            <a:r>
              <a:rPr lang="es-MX" sz="3200" dirty="0" smtClean="0"/>
              <a:t>prácticos, </a:t>
            </a:r>
            <a:r>
              <a:rPr lang="es-MX" sz="3200" dirty="0"/>
              <a:t>permitiéndonos saber las posibles opciones que tenemos en relación a la conducta de los demás y con respecto a la </a:t>
            </a:r>
            <a:r>
              <a:rPr lang="es-MX" sz="3200" dirty="0" smtClean="0"/>
              <a:t>propia.</a:t>
            </a:r>
            <a:endParaRPr lang="es-MX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045970" y="0"/>
            <a:ext cx="88468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/>
              <a:t>Las normas </a:t>
            </a:r>
            <a:r>
              <a:rPr lang="es-MX" sz="4400" u="sng" dirty="0" smtClean="0"/>
              <a:t>( mundo normativo</a:t>
            </a:r>
            <a:r>
              <a:rPr lang="es-MX" sz="4400" dirty="0" smtClean="0"/>
              <a:t>)  </a:t>
            </a:r>
            <a:r>
              <a:rPr lang="es-MX" sz="4400" dirty="0"/>
              <a:t>rigen la conducta del ser humano en sociedad</a:t>
            </a:r>
          </a:p>
          <a:p>
            <a:endParaRPr lang="es-MX" sz="4400" dirty="0"/>
          </a:p>
        </p:txBody>
      </p:sp>
      <p:sp>
        <p:nvSpPr>
          <p:cNvPr id="4" name="Estrella de 5 puntas 3">
            <a:hlinkClick r:id="rId2" action="ppaction://hlinksldjump"/>
          </p:cNvPr>
          <p:cNvSpPr/>
          <p:nvPr/>
        </p:nvSpPr>
        <p:spPr>
          <a:xfrm>
            <a:off x="10735732" y="5492046"/>
            <a:ext cx="993423" cy="1089376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35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ayo 1"/>
          <p:cNvSpPr/>
          <p:nvPr/>
        </p:nvSpPr>
        <p:spPr>
          <a:xfrm>
            <a:off x="2274570" y="262890"/>
            <a:ext cx="3417570" cy="1097280"/>
          </a:xfrm>
          <a:prstGeom prst="lightningBol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5825490" y="1360170"/>
            <a:ext cx="4549140" cy="1754326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/>
              <a:t>Normas del trato social</a:t>
            </a:r>
            <a:endParaRPr lang="es-MX" sz="5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65" y="3114496"/>
            <a:ext cx="4676277" cy="31077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078532" y="5185186"/>
            <a:ext cx="3893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dirty="0" smtClean="0"/>
              <a:t>Son practicas  admitidas en la sociedad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8114312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ayo 1"/>
          <p:cNvSpPr/>
          <p:nvPr/>
        </p:nvSpPr>
        <p:spPr>
          <a:xfrm>
            <a:off x="2274570" y="262890"/>
            <a:ext cx="3417570" cy="1097280"/>
          </a:xfrm>
          <a:prstGeom prst="lightningBol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5825490" y="1360170"/>
            <a:ext cx="4549140" cy="1754326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/>
              <a:t>Normas del trato social</a:t>
            </a:r>
            <a:endParaRPr lang="es-MX" sz="5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008317" y="4542904"/>
            <a:ext cx="10094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/>
              <a:t>Son reglas de conducta creadas </a:t>
            </a:r>
            <a:r>
              <a:rPr lang="es-MX" sz="3600" dirty="0"/>
              <a:t>por la sociedad y cuyo </a:t>
            </a:r>
            <a:r>
              <a:rPr lang="es-MX" sz="3600" b="1" dirty="0"/>
              <a:t>incumplimiento trae el rechazo por parte del grupo social</a:t>
            </a:r>
            <a:r>
              <a:rPr lang="es-MX" sz="2800" b="1" dirty="0"/>
              <a:t>.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80" y="1808470"/>
            <a:ext cx="3149610" cy="209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1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88" y="157608"/>
            <a:ext cx="4055634" cy="319000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8548" y="0"/>
            <a:ext cx="3650317" cy="267504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9946" y="760217"/>
            <a:ext cx="3307977" cy="19847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9405" y="3948056"/>
            <a:ext cx="4265407" cy="262486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0415" y="2879391"/>
            <a:ext cx="2816319" cy="397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853" y="416258"/>
            <a:ext cx="8214647" cy="6167423"/>
          </a:xfrm>
          <a:prstGeom prst="rect">
            <a:avLst/>
          </a:prstGeom>
        </p:spPr>
      </p:pic>
      <p:sp>
        <p:nvSpPr>
          <p:cNvPr id="3" name="Estrella de 5 puntas 2">
            <a:hlinkClick r:id="rId3" action="ppaction://hlinksldjump"/>
          </p:cNvPr>
          <p:cNvSpPr/>
          <p:nvPr/>
        </p:nvSpPr>
        <p:spPr>
          <a:xfrm>
            <a:off x="10735732" y="5492046"/>
            <a:ext cx="993423" cy="1089376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420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ayo 2"/>
          <p:cNvSpPr/>
          <p:nvPr/>
        </p:nvSpPr>
        <p:spPr>
          <a:xfrm>
            <a:off x="2413726" y="144284"/>
            <a:ext cx="2223655" cy="1111827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4860867" y="794446"/>
            <a:ext cx="6400800" cy="923330"/>
          </a:xfrm>
          <a:prstGeom prst="rect">
            <a:avLst/>
          </a:prstGeom>
          <a:gradFill>
            <a:gsLst>
              <a:gs pos="55000">
                <a:schemeClr val="accent5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/>
              <a:t>Normas Morales</a:t>
            </a:r>
            <a:endParaRPr lang="es-MX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31" y="1828069"/>
            <a:ext cx="5357416" cy="460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368988" y="4905487"/>
            <a:ext cx="35392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Libre albedrío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84263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3042703" y="1143009"/>
            <a:ext cx="9219792" cy="1527831"/>
          </a:xfrm>
          <a:scene3d>
            <a:camera prst="isometricOffAxis2Right"/>
            <a:lightRig rig="threePt" dir="t"/>
          </a:scene3d>
          <a:sp3d>
            <a:bevelT/>
          </a:sp3d>
        </p:spPr>
        <p:txBody>
          <a:bodyPr anchor="ctr">
            <a:normAutofit/>
          </a:bodyPr>
          <a:lstStyle/>
          <a:p>
            <a:pPr algn="r"/>
            <a:r>
              <a:rPr lang="es-MX" sz="4000" dirty="0" smtClean="0">
                <a:solidFill>
                  <a:schemeClr val="tx1"/>
                </a:solidFill>
              </a:rPr>
              <a:t>ASIGNATURA:FORMACIÓN CIUDADANA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11780" y="1906924"/>
            <a:ext cx="8947550" cy="2056373"/>
          </a:xfrm>
        </p:spPr>
        <p:txBody>
          <a:bodyPr>
            <a:noAutofit/>
          </a:bodyPr>
          <a:lstStyle/>
          <a:p>
            <a:pPr algn="r"/>
            <a:r>
              <a:rPr lang="es-MX" sz="4000" dirty="0" smtClean="0">
                <a:solidFill>
                  <a:schemeClr val="tx1"/>
                </a:solidFill>
              </a:rPr>
              <a:t>Módulo II El ciudadano y el mundo normativo</a:t>
            </a:r>
          </a:p>
          <a:p>
            <a:r>
              <a:rPr lang="es-MX" sz="4000" dirty="0" smtClean="0">
                <a:solidFill>
                  <a:schemeClr val="tx1"/>
                </a:solidFill>
              </a:rPr>
              <a:t>2.Mundo del deber ser</a:t>
            </a:r>
          </a:p>
          <a:p>
            <a:pPr algn="r"/>
            <a:endParaRPr lang="es-MX" sz="5400" dirty="0" smtClean="0">
              <a:solidFill>
                <a:schemeClr val="tx1"/>
              </a:solidFill>
            </a:endParaRPr>
          </a:p>
          <a:p>
            <a:pPr algn="r"/>
            <a:endParaRPr lang="es-MX" sz="5400" dirty="0">
              <a:solidFill>
                <a:schemeClr val="tx1"/>
              </a:solidFill>
            </a:endParaRPr>
          </a:p>
          <a:p>
            <a:pPr algn="r"/>
            <a:endParaRPr lang="es-MX" sz="5400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48480" y="4373269"/>
            <a:ext cx="9338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/>
              <a:t>Clases de normas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421652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ayo 2"/>
          <p:cNvSpPr/>
          <p:nvPr/>
        </p:nvSpPr>
        <p:spPr>
          <a:xfrm>
            <a:off x="2273877" y="254577"/>
            <a:ext cx="2223655" cy="1111827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4312227" y="1366404"/>
            <a:ext cx="6400800" cy="923330"/>
          </a:xfrm>
          <a:prstGeom prst="rect">
            <a:avLst/>
          </a:prstGeom>
          <a:gradFill>
            <a:gsLst>
              <a:gs pos="55000">
                <a:schemeClr val="accent5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/>
              <a:t>Normas Morales</a:t>
            </a:r>
            <a:endParaRPr lang="es-MX" sz="5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428750" y="3040380"/>
            <a:ext cx="10515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4000" dirty="0" smtClean="0"/>
              <a:t>Son reglas de comportamiento que el ser humano lleva a cabo de manera consciente y libre, con el fin de hacer el bien y su </a:t>
            </a:r>
            <a:r>
              <a:rPr lang="es-MX" sz="4000" b="1" dirty="0" smtClean="0"/>
              <a:t>incumplimiento genera remordimiento</a:t>
            </a:r>
            <a:endParaRPr lang="es-MX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38" y="419100"/>
            <a:ext cx="2748329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37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501" y="3746213"/>
            <a:ext cx="3654911" cy="281147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217" y="592679"/>
            <a:ext cx="3246456" cy="253070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757" y="592678"/>
            <a:ext cx="4016429" cy="281749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6319" y="3326822"/>
            <a:ext cx="4012547" cy="30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0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58" y="182880"/>
            <a:ext cx="3536476" cy="300020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117" y="2806079"/>
            <a:ext cx="2995047" cy="369191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218" y="839096"/>
            <a:ext cx="5735782" cy="4453666"/>
          </a:xfrm>
          <a:prstGeom prst="rect">
            <a:avLst/>
          </a:prstGeom>
        </p:spPr>
      </p:pic>
      <p:sp>
        <p:nvSpPr>
          <p:cNvPr id="5" name="Estrella de 5 puntas 4">
            <a:hlinkClick r:id="rId5" action="ppaction://hlinksldjump"/>
          </p:cNvPr>
          <p:cNvSpPr/>
          <p:nvPr/>
        </p:nvSpPr>
        <p:spPr>
          <a:xfrm>
            <a:off x="10735732" y="5492046"/>
            <a:ext cx="993423" cy="1089376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76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ágrima 1"/>
          <p:cNvSpPr/>
          <p:nvPr/>
        </p:nvSpPr>
        <p:spPr>
          <a:xfrm>
            <a:off x="788670" y="525780"/>
            <a:ext cx="10664190" cy="6206490"/>
          </a:xfrm>
          <a:prstGeom prst="teardrop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¿</a:t>
            </a:r>
            <a:r>
              <a:rPr lang="es-MX" sz="4800" dirty="0" smtClean="0"/>
              <a:t>Qué normas religiosas regulan tu vida cotidiana?</a:t>
            </a:r>
          </a:p>
          <a:p>
            <a:pPr algn="ctr"/>
            <a:endParaRPr lang="es-MX" sz="4800" dirty="0"/>
          </a:p>
          <a:p>
            <a:pPr algn="ctr"/>
            <a:r>
              <a:rPr lang="es-MX" sz="4800" dirty="0" smtClean="0"/>
              <a:t>¿Qué pasa si no cumples con las normas religiosas?</a:t>
            </a:r>
            <a:endParaRPr lang="es-MX" sz="4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455312" y="36383"/>
            <a:ext cx="3876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REFLEXIÓN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5155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ayo 2"/>
          <p:cNvSpPr/>
          <p:nvPr/>
        </p:nvSpPr>
        <p:spPr>
          <a:xfrm>
            <a:off x="1668780" y="354330"/>
            <a:ext cx="2484120" cy="1036320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4382396" y="755298"/>
            <a:ext cx="5634990" cy="1754326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Normas Religiosas</a:t>
            </a:r>
            <a:endParaRPr lang="es-MX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478" y="1508450"/>
            <a:ext cx="3463961" cy="501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229397" y="4916245"/>
            <a:ext cx="5970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Rigen la organización y funcionamiento  de las entidades  religiosas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16424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03020" y="3219510"/>
            <a:ext cx="10332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Reglas de comportamiento  </a:t>
            </a:r>
            <a:r>
              <a:rPr lang="es-MX" sz="3600" dirty="0"/>
              <a:t>que regulan la conducta del hombre en relación con la divinidad, emanan directamente de Dios o de sus representantes en la </a:t>
            </a:r>
            <a:r>
              <a:rPr lang="es-MX" sz="3600" dirty="0" smtClean="0"/>
              <a:t>Tierra</a:t>
            </a:r>
            <a:r>
              <a:rPr lang="es-MX" sz="3600" dirty="0"/>
              <a:t> </a:t>
            </a:r>
            <a:r>
              <a:rPr lang="es-MX" sz="3600" dirty="0" smtClean="0"/>
              <a:t>y en caso de </a:t>
            </a:r>
            <a:r>
              <a:rPr lang="es-MX" sz="3600" b="1" dirty="0" smtClean="0"/>
              <a:t>incumplimiento la sanción es divina</a:t>
            </a:r>
            <a:endParaRPr lang="es-MX" sz="3600" b="1" dirty="0"/>
          </a:p>
        </p:txBody>
      </p:sp>
      <p:sp>
        <p:nvSpPr>
          <p:cNvPr id="3" name="Rayo 2"/>
          <p:cNvSpPr/>
          <p:nvPr/>
        </p:nvSpPr>
        <p:spPr>
          <a:xfrm>
            <a:off x="1668780" y="354330"/>
            <a:ext cx="2484120" cy="1036320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4640580" y="711607"/>
            <a:ext cx="5634990" cy="1754326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Normas Religiosas</a:t>
            </a:r>
            <a:endParaRPr lang="es-MX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990" y="45412"/>
            <a:ext cx="2190750" cy="317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0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158" y="0"/>
            <a:ext cx="3197262" cy="255781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163" y="2743199"/>
            <a:ext cx="2706276" cy="399358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4748" y="207690"/>
            <a:ext cx="3158763" cy="235012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9758" y="644214"/>
            <a:ext cx="2802253" cy="209898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251576" y="96819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 mentirás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1705" y="3223288"/>
            <a:ext cx="3886088" cy="3238407"/>
          </a:xfrm>
          <a:prstGeom prst="rect">
            <a:avLst/>
          </a:prstGeom>
        </p:spPr>
      </p:pic>
      <p:sp>
        <p:nvSpPr>
          <p:cNvPr id="8" name="Estrella de 5 puntas 7">
            <a:hlinkClick r:id="rId7" action="ppaction://hlinksldjump"/>
          </p:cNvPr>
          <p:cNvSpPr/>
          <p:nvPr/>
        </p:nvSpPr>
        <p:spPr>
          <a:xfrm>
            <a:off x="10735732" y="5492046"/>
            <a:ext cx="993423" cy="1089376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3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ayo 2"/>
          <p:cNvSpPr/>
          <p:nvPr/>
        </p:nvSpPr>
        <p:spPr>
          <a:xfrm>
            <a:off x="1885950" y="731520"/>
            <a:ext cx="2023110" cy="982980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2859517" y="1585408"/>
            <a:ext cx="6812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5400" dirty="0" smtClean="0"/>
              <a:t>Normas Jurídicas</a:t>
            </a:r>
            <a:endParaRPr lang="es-MX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892" y="2584059"/>
            <a:ext cx="4273941" cy="427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941083" y="4014490"/>
            <a:ext cx="43245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Regula el comportamiento de los individuos en sociedad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997313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850" y="4168140"/>
            <a:ext cx="1006602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 </a:t>
            </a:r>
            <a:r>
              <a:rPr lang="es-MX" sz="3600" dirty="0"/>
              <a:t>Son </a:t>
            </a:r>
            <a:r>
              <a:rPr lang="es-MX" sz="3600" b="1" dirty="0"/>
              <a:t>reglas </a:t>
            </a:r>
            <a:r>
              <a:rPr lang="es-MX" sz="3600" dirty="0"/>
              <a:t>de </a:t>
            </a:r>
            <a:r>
              <a:rPr lang="es-MX" sz="3600" dirty="0" smtClean="0"/>
              <a:t>comportamiento </a:t>
            </a:r>
            <a:r>
              <a:rPr lang="es-MX" sz="3600" b="1" dirty="0" smtClean="0"/>
              <a:t>obligatorias</a:t>
            </a:r>
            <a:r>
              <a:rPr lang="es-MX" sz="3600" dirty="0" smtClean="0"/>
              <a:t>, creadas por órganos del Estado; </a:t>
            </a:r>
            <a:r>
              <a:rPr lang="es-MX" sz="3600" dirty="0"/>
              <a:t>cuyo </a:t>
            </a:r>
            <a:r>
              <a:rPr lang="es-MX" sz="3600" b="1" dirty="0"/>
              <a:t>incumplimiento </a:t>
            </a:r>
            <a:r>
              <a:rPr lang="es-MX" sz="3600" dirty="0"/>
              <a:t>trae como consecuencia </a:t>
            </a:r>
            <a:r>
              <a:rPr lang="es-MX" sz="3600" b="1" dirty="0"/>
              <a:t>la </a:t>
            </a:r>
            <a:r>
              <a:rPr lang="es-MX" sz="3600" b="1" dirty="0" smtClean="0"/>
              <a:t>aplicación de una sanción o castigo. </a:t>
            </a:r>
            <a:endParaRPr lang="es-MX" sz="3600" b="1" dirty="0"/>
          </a:p>
        </p:txBody>
      </p:sp>
      <p:sp>
        <p:nvSpPr>
          <p:cNvPr id="3" name="Rayo 2"/>
          <p:cNvSpPr/>
          <p:nvPr/>
        </p:nvSpPr>
        <p:spPr>
          <a:xfrm>
            <a:off x="1885950" y="731520"/>
            <a:ext cx="2023110" cy="982980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2583180" y="1714500"/>
            <a:ext cx="6812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5400" dirty="0" smtClean="0"/>
              <a:t>Normas Jurídicas</a:t>
            </a:r>
            <a:endParaRPr lang="es-MX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988" y="1642765"/>
            <a:ext cx="23717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7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73" y="548642"/>
            <a:ext cx="4410334" cy="256519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54249" y="96819"/>
            <a:ext cx="398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Licencia de manejo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018" y="-66442"/>
            <a:ext cx="3987165" cy="267751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8013" y="207533"/>
            <a:ext cx="1409700" cy="17526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7015" y="3262006"/>
            <a:ext cx="4944839" cy="327864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249" y="3532704"/>
            <a:ext cx="4693057" cy="31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8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945920" y="176646"/>
            <a:ext cx="7686155" cy="2262781"/>
          </a:xfrm>
          <a:scene3d>
            <a:camera prst="isometricRightUp"/>
            <a:lightRig rig="threePt" dir="t"/>
          </a:scene3d>
        </p:spPr>
        <p:txBody>
          <a:bodyPr anchor="ctr">
            <a:normAutofit/>
          </a:bodyPr>
          <a:lstStyle/>
          <a:p>
            <a:r>
              <a:rPr lang="es-MX" sz="4000" dirty="0" smtClean="0">
                <a:solidFill>
                  <a:schemeClr val="tx1"/>
                </a:solidFill>
              </a:rPr>
              <a:t>FORMACIÓN CIUDADANA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62646" y="1873504"/>
            <a:ext cx="9331036" cy="2056373"/>
          </a:xfrm>
        </p:spPr>
        <p:txBody>
          <a:bodyPr>
            <a:noAutofit/>
          </a:bodyPr>
          <a:lstStyle/>
          <a:p>
            <a:pPr algn="r"/>
            <a:r>
              <a:rPr lang="es-MX" sz="4000" dirty="0" smtClean="0">
                <a:solidFill>
                  <a:schemeClr val="tx1"/>
                </a:solidFill>
              </a:rPr>
              <a:t>Módulo II </a:t>
            </a:r>
            <a:r>
              <a:rPr lang="es-MX" sz="3200" dirty="0" smtClean="0">
                <a:solidFill>
                  <a:schemeClr val="tx1"/>
                </a:solidFill>
              </a:rPr>
              <a:t>El ciudadano y el mundo normativo</a:t>
            </a:r>
          </a:p>
          <a:p>
            <a:r>
              <a:rPr lang="es-MX" sz="3200" dirty="0" smtClean="0">
                <a:solidFill>
                  <a:schemeClr val="tx1"/>
                </a:solidFill>
              </a:rPr>
              <a:t>2.Mundo del deber ser</a:t>
            </a:r>
          </a:p>
          <a:p>
            <a:pPr algn="r"/>
            <a:endParaRPr lang="es-MX" sz="5400" dirty="0">
              <a:solidFill>
                <a:schemeClr val="tx1"/>
              </a:solidFill>
            </a:endParaRPr>
          </a:p>
          <a:p>
            <a:pPr algn="r"/>
            <a:endParaRPr lang="es-MX" sz="5400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780309" y="5370621"/>
            <a:ext cx="10411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Propósito del tema</a:t>
            </a:r>
            <a:r>
              <a:rPr lang="es-MX" sz="2400" dirty="0" smtClean="0"/>
              <a:t>: Reconoce </a:t>
            </a:r>
            <a:r>
              <a:rPr lang="es-MX" sz="2400" dirty="0"/>
              <a:t>la existencia de los diversos tipos de normas y </a:t>
            </a:r>
            <a:r>
              <a:rPr lang="es-MX" sz="2400" dirty="0" smtClean="0"/>
              <a:t> valora la </a:t>
            </a:r>
            <a:r>
              <a:rPr lang="es-MX" sz="2400" dirty="0"/>
              <a:t>importancia </a:t>
            </a:r>
            <a:r>
              <a:rPr lang="es-MX" sz="2400" dirty="0" smtClean="0"/>
              <a:t>que tienen en su vida cotidiana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406610" y="4362450"/>
            <a:ext cx="466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/>
              <a:t>Clases de normas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5904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135" y="0"/>
            <a:ext cx="3859580" cy="369786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618" y="127696"/>
            <a:ext cx="4084674" cy="326773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002" y="3395435"/>
            <a:ext cx="3205779" cy="320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0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" y="2186980"/>
            <a:ext cx="11887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      En las normas jurídicas no </a:t>
            </a:r>
            <a:r>
              <a:rPr lang="es-MX" sz="3600" dirty="0"/>
              <a:t>importa la voluntad del sujeto a quien van dirigidas para su </a:t>
            </a:r>
            <a:r>
              <a:rPr lang="es-MX" sz="3600" dirty="0" smtClean="0"/>
              <a:t>cumplimiento</a:t>
            </a:r>
          </a:p>
          <a:p>
            <a:pPr algn="ctr"/>
            <a:endParaRPr lang="es-MX" sz="3600" dirty="0"/>
          </a:p>
          <a:p>
            <a:pPr algn="ctr"/>
            <a:r>
              <a:rPr lang="es-MX" sz="3600" dirty="0" smtClean="0"/>
              <a:t> </a:t>
            </a:r>
          </a:p>
          <a:p>
            <a:pPr algn="ctr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23335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19212" y="243613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600" dirty="0"/>
              <a:t>Y</a:t>
            </a:r>
            <a:r>
              <a:rPr lang="es-MX" sz="3600" dirty="0" smtClean="0"/>
              <a:t>a </a:t>
            </a:r>
            <a:r>
              <a:rPr lang="es-MX" sz="3600" dirty="0"/>
              <a:t>que es indiferente que este de acuerdo o no en </a:t>
            </a:r>
            <a:r>
              <a:rPr lang="es-MX" sz="3600" dirty="0" smtClean="0"/>
              <a:t>acatarlas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97565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" y="454998"/>
            <a:ext cx="11887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      En las normas jurídicas no </a:t>
            </a:r>
            <a:r>
              <a:rPr lang="es-MX" sz="3600" dirty="0"/>
              <a:t>importa la voluntad del sujeto a quien van dirigidas para su </a:t>
            </a:r>
            <a:r>
              <a:rPr lang="es-MX" sz="3600" dirty="0" smtClean="0"/>
              <a:t>cumplimiento</a:t>
            </a:r>
          </a:p>
          <a:p>
            <a:pPr algn="ctr"/>
            <a:endParaRPr lang="es-MX" sz="3600" dirty="0"/>
          </a:p>
          <a:p>
            <a:pPr algn="ctr"/>
            <a:r>
              <a:rPr lang="es-MX" sz="3600" dirty="0" smtClean="0"/>
              <a:t> </a:t>
            </a:r>
            <a:r>
              <a:rPr lang="es-MX" sz="3600" dirty="0"/>
              <a:t>ya que es indiferente que este de acuerdo o no en acatarlas, </a:t>
            </a:r>
            <a:endParaRPr lang="es-MX" sz="3600" dirty="0" smtClean="0"/>
          </a:p>
          <a:p>
            <a:pPr algn="ctr"/>
            <a:endParaRPr lang="es-MX" sz="3600" dirty="0"/>
          </a:p>
          <a:p>
            <a:pPr algn="ctr"/>
            <a:r>
              <a:rPr lang="es-MX" sz="3600" dirty="0" smtClean="0"/>
              <a:t>La </a:t>
            </a:r>
            <a:r>
              <a:rPr lang="es-MX" sz="3600" dirty="0"/>
              <a:t>característica esencial de las normas jurídicas es la </a:t>
            </a:r>
            <a:r>
              <a:rPr lang="es-MX" sz="3600" b="1" dirty="0"/>
              <a:t>obligatoriedad</a:t>
            </a:r>
            <a:r>
              <a:rPr lang="es-MX" sz="3600" dirty="0"/>
              <a:t> y la posibilidad que tiene la autoridad de </a:t>
            </a:r>
            <a:r>
              <a:rPr lang="es-MX" sz="3600" b="1" dirty="0"/>
              <a:t>hacerlas cumplir por medio de la fuerza</a:t>
            </a:r>
          </a:p>
        </p:txBody>
      </p:sp>
      <p:sp>
        <p:nvSpPr>
          <p:cNvPr id="3" name="Estrella de 5 puntas 2">
            <a:hlinkClick r:id="rId2" action="ppaction://hlinksldjump"/>
          </p:cNvPr>
          <p:cNvSpPr/>
          <p:nvPr/>
        </p:nvSpPr>
        <p:spPr>
          <a:xfrm>
            <a:off x="10611555" y="6124222"/>
            <a:ext cx="688622" cy="733778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087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53590" y="3411766"/>
            <a:ext cx="82334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dirty="0" smtClean="0">
                <a:solidFill>
                  <a:srgbClr val="000000"/>
                </a:solidFill>
                <a:ea typeface="Calibri" panose="020F0502020204030204" pitchFamily="34" charset="0"/>
              </a:rPr>
              <a:t>¿Consideras que </a:t>
            </a:r>
            <a:r>
              <a:rPr lang="es-MX" sz="4000" dirty="0">
                <a:solidFill>
                  <a:srgbClr val="000000"/>
                </a:solidFill>
                <a:ea typeface="Calibri" panose="020F0502020204030204" pitchFamily="34" charset="0"/>
              </a:rPr>
              <a:t>es un derecho o una  obligación  que </a:t>
            </a:r>
            <a:r>
              <a:rPr lang="es-MX" sz="4000" dirty="0" smtClean="0">
                <a:solidFill>
                  <a:srgbClr val="000000"/>
                </a:solidFill>
                <a:ea typeface="Calibri" panose="020F0502020204030204" pitchFamily="34" charset="0"/>
              </a:rPr>
              <a:t>tienes </a:t>
            </a:r>
            <a:r>
              <a:rPr lang="es-MX" sz="4000" dirty="0">
                <a:solidFill>
                  <a:srgbClr val="000000"/>
                </a:solidFill>
                <a:ea typeface="Calibri" panose="020F0502020204030204" pitchFamily="34" charset="0"/>
              </a:rPr>
              <a:t>como mexicano o miembro de comunidades o </a:t>
            </a:r>
            <a:r>
              <a:rPr lang="es-MX" sz="4000" dirty="0" smtClean="0">
                <a:solidFill>
                  <a:srgbClr val="000000"/>
                </a:solidFill>
                <a:ea typeface="Calibri" panose="020F0502020204030204" pitchFamily="34" charset="0"/>
              </a:rPr>
              <a:t>instituciones?</a:t>
            </a:r>
            <a:endParaRPr lang="es-MX" sz="4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578262" y="746031"/>
            <a:ext cx="7818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dirty="0" smtClean="0"/>
              <a:t>Señala una</a:t>
            </a:r>
            <a:r>
              <a:rPr lang="es-MX" sz="4000" dirty="0" smtClean="0">
                <a:solidFill>
                  <a:srgbClr val="000000"/>
                </a:solidFill>
                <a:ea typeface="Calibri" panose="020F0502020204030204" pitchFamily="34" charset="0"/>
              </a:rPr>
              <a:t> aplicación de la </a:t>
            </a:r>
            <a:r>
              <a:rPr lang="es-MX" sz="4000" dirty="0">
                <a:solidFill>
                  <a:srgbClr val="000000"/>
                </a:solidFill>
                <a:ea typeface="Calibri" panose="020F0502020204030204" pitchFamily="34" charset="0"/>
              </a:rPr>
              <a:t>norma , en </a:t>
            </a:r>
            <a:r>
              <a:rPr lang="es-MX" sz="4000" dirty="0" smtClean="0">
                <a:solidFill>
                  <a:srgbClr val="000000"/>
                </a:solidFill>
                <a:ea typeface="Calibri" panose="020F0502020204030204" pitchFamily="34" charset="0"/>
              </a:rPr>
              <a:t>tu </a:t>
            </a:r>
            <a:r>
              <a:rPr lang="es-MX" sz="4000" dirty="0">
                <a:solidFill>
                  <a:srgbClr val="000000"/>
                </a:solidFill>
                <a:ea typeface="Calibri" panose="020F0502020204030204" pitchFamily="34" charset="0"/>
              </a:rPr>
              <a:t>vida cotidiana </a:t>
            </a:r>
            <a:endParaRPr lang="es-MX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892449" y="746031"/>
            <a:ext cx="2400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Actividad 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411096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5450" y="732205"/>
            <a:ext cx="100164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4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¿Escribe el concepto de norma y por qué son importantes en tu </a:t>
            </a:r>
            <a:r>
              <a:rPr lang="es-MX" sz="5400" b="1" dirty="0">
                <a:solidFill>
                  <a:srgbClr val="000000"/>
                </a:solidFill>
                <a:ea typeface="Calibri" panose="020F0502020204030204" pitchFamily="34" charset="0"/>
              </a:rPr>
              <a:t>vida? </a:t>
            </a:r>
            <a:endParaRPr lang="es-MX" sz="5400" b="1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endParaRPr lang="es-MX" sz="5400" b="1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es-MX" sz="5400" dirty="0" smtClean="0">
                <a:solidFill>
                  <a:srgbClr val="000000"/>
                </a:solidFill>
                <a:ea typeface="Calibri" panose="020F0502020204030204" pitchFamily="34" charset="0"/>
              </a:rPr>
              <a:t>mínimo </a:t>
            </a:r>
            <a:r>
              <a:rPr lang="es-MX" sz="5400" dirty="0">
                <a:solidFill>
                  <a:srgbClr val="000000"/>
                </a:solidFill>
                <a:ea typeface="Calibri" panose="020F0502020204030204" pitchFamily="34" charset="0"/>
              </a:rPr>
              <a:t>2 tipos</a:t>
            </a:r>
          </a:p>
          <a:p>
            <a:endParaRPr lang="es-MX" sz="5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0633475" y="285751"/>
            <a:ext cx="910249" cy="626745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wordArtVert" wrap="square" rtlCol="0">
            <a:spAutoFit/>
          </a:bodyPr>
          <a:lstStyle/>
          <a:p>
            <a:r>
              <a:rPr lang="es-MX" sz="2000" b="1" dirty="0" smtClean="0"/>
              <a:t>RESUMEN A MANERA DE REFLEXIÓN</a:t>
            </a:r>
            <a:endParaRPr lang="es-MX" sz="2000" b="1" dirty="0"/>
          </a:p>
        </p:txBody>
      </p:sp>
      <p:sp>
        <p:nvSpPr>
          <p:cNvPr id="4" name="Estrella de 5 puntas 3">
            <a:hlinkClick r:id="rId2" action="ppaction://hlinksldjump"/>
          </p:cNvPr>
          <p:cNvSpPr/>
          <p:nvPr/>
        </p:nvSpPr>
        <p:spPr>
          <a:xfrm>
            <a:off x="9776637" y="6033910"/>
            <a:ext cx="688622" cy="733778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468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05949" y="1902117"/>
            <a:ext cx="9186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FLORES GÓMEZ GONZÁLEZ, Fernando y otro, </a:t>
            </a:r>
            <a:r>
              <a:rPr lang="es-MX" dirty="0"/>
              <a:t>(2009) Nociones de Derecho Positivo Mexicano, Editorial Porrúa, México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728931" y="3182694"/>
            <a:ext cx="8150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GARCÍA MAYNES, Eduardo,(2002)Introducción al estudio del Derecho, Editorial Porrúa, México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728931" y="5435503"/>
            <a:ext cx="5878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http://deconceptos.com/ciencias-juridicas/norma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721993" y="360608"/>
            <a:ext cx="575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Fuentes de información</a:t>
            </a:r>
            <a:endParaRPr lang="es-MX" sz="3600" b="1" dirty="0"/>
          </a:p>
        </p:txBody>
      </p:sp>
      <p:sp>
        <p:nvSpPr>
          <p:cNvPr id="6" name="Rectángulo 5"/>
          <p:cNvSpPr/>
          <p:nvPr/>
        </p:nvSpPr>
        <p:spPr>
          <a:xfrm>
            <a:off x="1728931" y="4109186"/>
            <a:ext cx="8415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SANTOS AZUELA, Héctor </a:t>
            </a:r>
            <a:r>
              <a:rPr lang="es-MX" dirty="0"/>
              <a:t>(2002) Nociones de Derecho Positivo Mexicano. Pearson Educación. Tercera Edición. México.</a:t>
            </a:r>
          </a:p>
        </p:txBody>
      </p:sp>
    </p:spTree>
    <p:extLst>
      <p:ext uri="{BB962C8B-B14F-4D97-AF65-F5344CB8AC3E}">
        <p14:creationId xmlns:p14="http://schemas.microsoft.com/office/powerpoint/2010/main" val="131949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31228" y="3603577"/>
            <a:ext cx="7627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 </a:t>
            </a:r>
            <a:r>
              <a:rPr lang="es-MX" dirty="0"/>
              <a:t>http://www.buenastareas.com/temas/el-mundo-normativo-ley-natural-normas-de-conducta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506532" y="806823"/>
            <a:ext cx="5951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http://www.definicionabc.com/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506532" y="2022438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https</a:t>
            </a:r>
            <a:r>
              <a:rPr lang="es-MX" dirty="0"/>
              <a:t>://derecho1.files.wordpress.com/2011/10/la-norma-concepto-caracterc3adsticas-y-clasificacic3b3n.pdf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13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72743" y="824248"/>
            <a:ext cx="7598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dirty="0" smtClean="0"/>
              <a:t>DOMINIOS DE APRENDIZAJE</a:t>
            </a:r>
            <a:endParaRPr lang="es-MX" sz="4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89550" y="2099716"/>
            <a:ext cx="53145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/>
              <a:t>Conceptual</a:t>
            </a:r>
          </a:p>
          <a:p>
            <a:endParaRPr lang="es-MX" sz="3600" b="1" dirty="0" smtClean="0"/>
          </a:p>
          <a:p>
            <a:r>
              <a:rPr lang="es-MX" sz="3600" dirty="0" smtClean="0"/>
              <a:t>Concepto de norma y sus clases</a:t>
            </a:r>
            <a:endParaRPr lang="es-MX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694311" y="2886934"/>
            <a:ext cx="49853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b="1" dirty="0" smtClean="0"/>
              <a:t>Procedimental</a:t>
            </a:r>
          </a:p>
          <a:p>
            <a:pPr algn="r"/>
            <a:endParaRPr lang="es-MX" sz="3600" b="1" dirty="0" smtClean="0"/>
          </a:p>
          <a:p>
            <a:pPr algn="r"/>
            <a:r>
              <a:rPr lang="es-MX" sz="3600" dirty="0" smtClean="0"/>
              <a:t>Analiza </a:t>
            </a:r>
            <a:r>
              <a:rPr lang="es-MX" sz="3600" dirty="0"/>
              <a:t>y debate</a:t>
            </a:r>
          </a:p>
          <a:p>
            <a:pPr algn="r"/>
            <a:r>
              <a:rPr lang="es-MX" sz="3600" dirty="0"/>
              <a:t>sobre los diferentes</a:t>
            </a:r>
          </a:p>
          <a:p>
            <a:pPr algn="r"/>
            <a:r>
              <a:rPr lang="es-MX" sz="3600" dirty="0"/>
              <a:t>tipos de normas en</a:t>
            </a:r>
          </a:p>
          <a:p>
            <a:pPr algn="r"/>
            <a:r>
              <a:rPr lang="es-MX" sz="3600" dirty="0"/>
              <a:t>diferentes contextos</a:t>
            </a:r>
          </a:p>
        </p:txBody>
      </p:sp>
    </p:spTree>
    <p:extLst>
      <p:ext uri="{BB962C8B-B14F-4D97-AF65-F5344CB8AC3E}">
        <p14:creationId xmlns:p14="http://schemas.microsoft.com/office/powerpoint/2010/main" val="18940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2282" y="1118340"/>
            <a:ext cx="94015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ACTITUDINAL</a:t>
            </a:r>
          </a:p>
          <a:p>
            <a:pPr algn="ctr"/>
            <a:endParaRPr lang="es-MX" sz="3600" dirty="0"/>
          </a:p>
          <a:p>
            <a:pPr algn="ctr"/>
            <a:endParaRPr lang="es-MX" sz="3600" dirty="0" smtClean="0"/>
          </a:p>
          <a:p>
            <a:pPr algn="ctr"/>
            <a:r>
              <a:rPr lang="es-MX" sz="3600" dirty="0"/>
              <a:t>Reflexiona</a:t>
            </a:r>
          </a:p>
          <a:p>
            <a:pPr algn="ctr"/>
            <a:r>
              <a:rPr lang="es-MX" sz="3600" dirty="0"/>
              <a:t>críticamente acerca de</a:t>
            </a:r>
          </a:p>
          <a:p>
            <a:pPr algn="ctr"/>
            <a:r>
              <a:rPr lang="es-MX" sz="3600" dirty="0"/>
              <a:t>la importancia que</a:t>
            </a:r>
          </a:p>
          <a:p>
            <a:pPr algn="ctr"/>
            <a:r>
              <a:rPr lang="es-MX" sz="3600" dirty="0"/>
              <a:t>tienen las normas en</a:t>
            </a:r>
          </a:p>
          <a:p>
            <a:pPr algn="ctr"/>
            <a:r>
              <a:rPr lang="es-MX" sz="3600" dirty="0"/>
              <a:t>su vida cotidiana</a:t>
            </a:r>
          </a:p>
        </p:txBody>
      </p:sp>
    </p:spTree>
    <p:extLst>
      <p:ext uri="{BB962C8B-B14F-4D97-AF65-F5344CB8AC3E}">
        <p14:creationId xmlns:p14="http://schemas.microsoft.com/office/powerpoint/2010/main" val="30532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123082"/>
              </p:ext>
            </p:extLst>
          </p:nvPr>
        </p:nvGraphicFramePr>
        <p:xfrm>
          <a:off x="742277" y="1740770"/>
          <a:ext cx="11341647" cy="3601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6" name="Documento" r:id="rId3" imgW="8774595" imgH="1759091" progId="Word.Document.12">
                  <p:embed/>
                </p:oleObj>
              </mc:Choice>
              <mc:Fallback>
                <p:oleObj name="Documento" r:id="rId3" imgW="8774595" imgH="17590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2277" y="1740770"/>
                        <a:ext cx="11341647" cy="3601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34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63090" y="594360"/>
            <a:ext cx="33718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Para identificar con mayor rapidez las clases de normas, éstas se encuentran señaladas con la figura siguiente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ayo 3"/>
          <p:cNvSpPr/>
          <p:nvPr/>
        </p:nvSpPr>
        <p:spPr>
          <a:xfrm>
            <a:off x="6343650" y="2960370"/>
            <a:ext cx="4617720" cy="2697480"/>
          </a:xfrm>
          <a:prstGeom prst="lightningBol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32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93334" y="1332089"/>
            <a:ext cx="6141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Al finalizar cada grupo de norma, encontrarás una </a:t>
            </a:r>
            <a:endParaRPr lang="es-MX" sz="3600" dirty="0"/>
          </a:p>
        </p:txBody>
      </p:sp>
      <p:sp>
        <p:nvSpPr>
          <p:cNvPr id="3" name="Estrella de 5 puntas 2"/>
          <p:cNvSpPr/>
          <p:nvPr/>
        </p:nvSpPr>
        <p:spPr>
          <a:xfrm>
            <a:off x="8873067" y="1162757"/>
            <a:ext cx="1896533" cy="1715910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3499555" y="4143023"/>
            <a:ext cx="6536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Al dar </a:t>
            </a:r>
            <a:r>
              <a:rPr lang="es-MX" sz="3600" dirty="0" err="1" smtClean="0"/>
              <a:t>click</a:t>
            </a:r>
            <a:r>
              <a:rPr lang="es-MX" sz="3600" dirty="0" smtClean="0"/>
              <a:t> sobre la misma, te regresará al índice</a:t>
            </a:r>
            <a:endParaRPr lang="es-MX" sz="3600" dirty="0"/>
          </a:p>
        </p:txBody>
      </p:sp>
      <p:cxnSp>
        <p:nvCxnSpPr>
          <p:cNvPr id="6" name="Conector recto de flecha 5"/>
          <p:cNvCxnSpPr/>
          <p:nvPr/>
        </p:nvCxnSpPr>
        <p:spPr>
          <a:xfrm flipH="1">
            <a:off x="6841067" y="2532418"/>
            <a:ext cx="2223911" cy="13622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93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255911" y="270933"/>
            <a:ext cx="2156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ÍNDICE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986844" y="1053179"/>
            <a:ext cx="4538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2" action="ppaction://hlinksldjump"/>
              </a:rPr>
              <a:t>12. CONCEPTO DE NORMA</a:t>
            </a:r>
            <a:endParaRPr lang="es-MX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986844" y="1897628"/>
            <a:ext cx="47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3" action="ppaction://hlinksldjump"/>
              </a:rPr>
              <a:t>15. NORMAS DE TRATO SOCIAL</a:t>
            </a:r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986844" y="2866479"/>
            <a:ext cx="3702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4" action="ppaction://hlinksldjump"/>
              </a:rPr>
              <a:t>19. NORMAS MORALES</a:t>
            </a:r>
            <a:endParaRPr lang="es-MX" sz="2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986844" y="3755157"/>
            <a:ext cx="3635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5" action="ppaction://hlinksldjump"/>
              </a:rPr>
              <a:t>24. NORMAS RELIGIOSAS</a:t>
            </a:r>
            <a:endParaRPr lang="es-MX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986844" y="4515556"/>
            <a:ext cx="4425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6" action="ppaction://hlinksldjump"/>
              </a:rPr>
              <a:t>27. NORMAS JURÍDICAS</a:t>
            </a:r>
            <a:endParaRPr lang="es-MX" sz="2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986844" y="5204179"/>
            <a:ext cx="203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7" action="ppaction://hlinksldjump"/>
              </a:rPr>
              <a:t>34. ACTIVIDAD</a:t>
            </a:r>
            <a:endParaRPr lang="es-MX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986844" y="5892802"/>
            <a:ext cx="4391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hlinkClick r:id="rId8" action="ppaction://hlinksldjump"/>
              </a:rPr>
              <a:t>36. FUENTES DE INFORMACIÓN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1523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589</TotalTime>
  <Words>740</Words>
  <Application>Microsoft Office PowerPoint</Application>
  <PresentationFormat>Panorámica</PresentationFormat>
  <Paragraphs>105</Paragraphs>
  <Slides>37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Arial</vt:lpstr>
      <vt:lpstr>Calibri</vt:lpstr>
      <vt:lpstr>Century Gothic</vt:lpstr>
      <vt:lpstr>Times New Roman</vt:lpstr>
      <vt:lpstr>Wingdings 3</vt:lpstr>
      <vt:lpstr>Espiral</vt:lpstr>
      <vt:lpstr>Documento</vt:lpstr>
      <vt:lpstr>Presentación de PowerPoint</vt:lpstr>
      <vt:lpstr>ASIGNATURA:FORMACIÓN CIUDADANA</vt:lpstr>
      <vt:lpstr>FORMACIÓN CIUDADANA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FORMACIÓN CIUDADANA</dc:title>
  <dc:creator>USUARIO</dc:creator>
  <cp:lastModifiedBy>USUARIO</cp:lastModifiedBy>
  <cp:revision>116</cp:revision>
  <dcterms:created xsi:type="dcterms:W3CDTF">2015-04-23T00:21:45Z</dcterms:created>
  <dcterms:modified xsi:type="dcterms:W3CDTF">2015-10-02T23:46:06Z</dcterms:modified>
</cp:coreProperties>
</file>