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352" r:id="rId2"/>
    <p:sldId id="353" r:id="rId3"/>
    <p:sldId id="354" r:id="rId4"/>
    <p:sldId id="355" r:id="rId5"/>
    <p:sldId id="356" r:id="rId6"/>
    <p:sldId id="357" r:id="rId7"/>
    <p:sldId id="358" r:id="rId8"/>
    <p:sldId id="359" r:id="rId9"/>
    <p:sldId id="360" r:id="rId10"/>
    <p:sldId id="361" r:id="rId11"/>
    <p:sldId id="362" r:id="rId12"/>
    <p:sldId id="363" r:id="rId13"/>
    <p:sldId id="364" r:id="rId14"/>
    <p:sldId id="365" r:id="rId15"/>
    <p:sldId id="258" r:id="rId16"/>
    <p:sldId id="262" r:id="rId17"/>
    <p:sldId id="259" r:id="rId18"/>
    <p:sldId id="261" r:id="rId19"/>
    <p:sldId id="263" r:id="rId20"/>
    <p:sldId id="367" r:id="rId21"/>
    <p:sldId id="368" r:id="rId22"/>
    <p:sldId id="369" r:id="rId23"/>
    <p:sldId id="370" r:id="rId24"/>
    <p:sldId id="371" r:id="rId25"/>
    <p:sldId id="405" r:id="rId26"/>
    <p:sldId id="373" r:id="rId27"/>
    <p:sldId id="366" r:id="rId28"/>
    <p:sldId id="374" r:id="rId29"/>
    <p:sldId id="380" r:id="rId30"/>
    <p:sldId id="381" r:id="rId31"/>
    <p:sldId id="382" r:id="rId32"/>
    <p:sldId id="375" r:id="rId33"/>
    <p:sldId id="372" r:id="rId34"/>
    <p:sldId id="376" r:id="rId35"/>
    <p:sldId id="377" r:id="rId36"/>
    <p:sldId id="378" r:id="rId37"/>
    <p:sldId id="379" r:id="rId38"/>
    <p:sldId id="383" r:id="rId39"/>
    <p:sldId id="384" r:id="rId40"/>
    <p:sldId id="385" r:id="rId41"/>
    <p:sldId id="386" r:id="rId42"/>
    <p:sldId id="387" r:id="rId43"/>
    <p:sldId id="388" r:id="rId44"/>
    <p:sldId id="389" r:id="rId45"/>
    <p:sldId id="390" r:id="rId46"/>
    <p:sldId id="391" r:id="rId47"/>
    <p:sldId id="393" r:id="rId48"/>
    <p:sldId id="401" r:id="rId49"/>
    <p:sldId id="398" r:id="rId50"/>
    <p:sldId id="396" r:id="rId51"/>
    <p:sldId id="399" r:id="rId52"/>
    <p:sldId id="397" r:id="rId53"/>
    <p:sldId id="400" r:id="rId54"/>
    <p:sldId id="392" r:id="rId55"/>
    <p:sldId id="394" r:id="rId56"/>
    <p:sldId id="395" r:id="rId57"/>
    <p:sldId id="402" r:id="rId58"/>
    <p:sldId id="407" r:id="rId59"/>
    <p:sldId id="403" r:id="rId60"/>
    <p:sldId id="408" r:id="rId61"/>
    <p:sldId id="406" r:id="rId62"/>
    <p:sldId id="409" r:id="rId63"/>
    <p:sldId id="414" r:id="rId64"/>
    <p:sldId id="410" r:id="rId65"/>
    <p:sldId id="415" r:id="rId66"/>
    <p:sldId id="416" r:id="rId67"/>
    <p:sldId id="411" r:id="rId68"/>
    <p:sldId id="413" r:id="rId6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330" autoAdjust="0"/>
    <p:restoredTop sz="94576" autoAdjust="0"/>
  </p:normalViewPr>
  <p:slideViewPr>
    <p:cSldViewPr>
      <p:cViewPr>
        <p:scale>
          <a:sx n="70" d="100"/>
          <a:sy n="70" d="100"/>
        </p:scale>
        <p:origin x="-90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B5CFB-CE49-4048-9550-9135052A8483}"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5B15D-3BC1-4353-B62C-D6C8FCA5CAFA}"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C25B15D-3BC1-4353-B62C-D6C8FCA5CAFA}" type="slidenum">
              <a:rPr lang="es-MX" smtClean="0"/>
              <a:pPr/>
              <a:t>16</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C25B15D-3BC1-4353-B62C-D6C8FCA5CAFA}" type="slidenum">
              <a:rPr lang="es-MX" smtClean="0"/>
              <a:pPr/>
              <a:t>37</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C67E8-DA51-4160-B7AD-DED6B60D207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sites.google.com/site/pdgluz/Home/tema-8-proporcion/dibujo04.gif?attredirects=0"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www.slideshare.net/" TargetMode="External"/><Relationship Id="rId2" Type="http://schemas.openxmlformats.org/officeDocument/2006/relationships/hyperlink" Target="http://www.unex.es/didactica/tecnologiaeducativa" TargetMode="External"/><Relationship Id="rId1" Type="http://schemas.openxmlformats.org/officeDocument/2006/relationships/slideLayout" Target="../slideLayouts/slideLayout2.xml"/><Relationship Id="rId4" Type="http://schemas.openxmlformats.org/officeDocument/2006/relationships/hyperlink" Target="http://www.bellasartes.gob.mx/index.php/recorridosvirtuales.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08676" y="4866880"/>
            <a:ext cx="6735224" cy="720080"/>
          </a:xfrm>
        </p:spPr>
        <p:txBody>
          <a:bodyPr>
            <a:normAutofit fontScale="90000"/>
          </a:bodyPr>
          <a:lstStyle/>
          <a:p>
            <a:pPr algn="r"/>
            <a:r>
              <a:rPr lang="es-ES_tradnl" dirty="0" smtClean="0">
                <a:solidFill>
                  <a:schemeClr val="tx2">
                    <a:lumMod val="10000"/>
                  </a:schemeClr>
                </a:solidFill>
              </a:rPr>
              <a:t>APRECIACIÓN DEL ARTE</a:t>
            </a:r>
            <a:endParaRPr lang="es-ES" dirty="0">
              <a:solidFill>
                <a:schemeClr val="tx2">
                  <a:lumMod val="10000"/>
                </a:schemeClr>
              </a:solidFill>
            </a:endParaRPr>
          </a:p>
        </p:txBody>
      </p:sp>
      <p:sp>
        <p:nvSpPr>
          <p:cNvPr id="5" name="4 Subtítulo"/>
          <p:cNvSpPr>
            <a:spLocks noGrp="1"/>
          </p:cNvSpPr>
          <p:nvPr>
            <p:ph type="subTitle" idx="1"/>
          </p:nvPr>
        </p:nvSpPr>
        <p:spPr>
          <a:xfrm>
            <a:off x="3357554" y="5400866"/>
            <a:ext cx="4714908" cy="528464"/>
          </a:xfrm>
        </p:spPr>
        <p:txBody>
          <a:bodyPr>
            <a:noAutofit/>
          </a:bodyPr>
          <a:lstStyle/>
          <a:p>
            <a:pPr algn="r"/>
            <a:r>
              <a:rPr lang="es-MX" sz="1800" dirty="0" smtClean="0">
                <a:solidFill>
                  <a:schemeClr val="tx2">
                    <a:lumMod val="10000"/>
                  </a:schemeClr>
                </a:solidFill>
              </a:rPr>
              <a:t>Unidad de Aprendizaje</a:t>
            </a:r>
            <a:endParaRPr lang="es-MX" sz="1800" dirty="0">
              <a:solidFill>
                <a:schemeClr val="tx2">
                  <a:lumMod val="10000"/>
                </a:schemeClr>
              </a:solidFill>
            </a:endParaRPr>
          </a:p>
        </p:txBody>
      </p:sp>
      <p:pic>
        <p:nvPicPr>
          <p:cNvPr id="6"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3143240" y="645774"/>
            <a:ext cx="4867526" cy="428342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429000"/>
            <a:ext cx="6120680" cy="2763834"/>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del Material Didáctico:</a:t>
            </a:r>
          </a:p>
          <a:p>
            <a:pPr>
              <a:spcBef>
                <a:spcPct val="20000"/>
              </a:spcBef>
              <a:buClr>
                <a:schemeClr val="accent1"/>
              </a:buClr>
              <a:buSzPct val="80000"/>
            </a:pPr>
            <a:endParaRPr lang="es-ES_tradnl" sz="2000" b="1" dirty="0" smtClean="0">
              <a:solidFill>
                <a:srgbClr val="FF0000"/>
              </a:solidFill>
            </a:endParaRPr>
          </a:p>
          <a:p>
            <a:pPr>
              <a:spcBef>
                <a:spcPct val="20000"/>
              </a:spcBef>
              <a:buClr>
                <a:schemeClr val="accent1"/>
              </a:buClr>
              <a:buSzPct val="80000"/>
            </a:pPr>
            <a:endParaRPr lang="es-ES_tradnl" b="1" dirty="0" smtClean="0">
              <a:solidFill>
                <a:srgbClr val="FF0000"/>
              </a:solidFill>
            </a:endParaRPr>
          </a:p>
          <a:p>
            <a:r>
              <a:rPr lang="es-MX" dirty="0" smtClean="0">
                <a:solidFill>
                  <a:srgbClr val="000000"/>
                </a:solidFill>
              </a:rPr>
              <a:t>El objetivo del diseño de este material didáctico sólo visión </a:t>
            </a:r>
            <a:r>
              <a:rPr lang="es-MX" dirty="0" err="1" smtClean="0">
                <a:solidFill>
                  <a:srgbClr val="000000"/>
                </a:solidFill>
              </a:rPr>
              <a:t>proyectable</a:t>
            </a:r>
            <a:r>
              <a:rPr lang="es-MX" dirty="0" smtClean="0">
                <a:solidFill>
                  <a:srgbClr val="000000"/>
                </a:solidFill>
              </a:rPr>
              <a:t>, es servir como recurso de apoyo en las clases magistrales para desarrollar en el alumno el dominio de aprendizajes conceptuales (teóricos) de la asignatura o unidad de aprendizaje.</a:t>
            </a:r>
          </a:p>
          <a:p>
            <a:r>
              <a:rPr lang="es-MX" b="1" dirty="0" smtClean="0">
                <a:solidFill>
                  <a:srgbClr val="000000"/>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08676" y="4866880"/>
            <a:ext cx="6735224" cy="720080"/>
          </a:xfrm>
        </p:spPr>
        <p:txBody>
          <a:bodyPr>
            <a:normAutofit fontScale="90000"/>
          </a:bodyPr>
          <a:lstStyle/>
          <a:p>
            <a:pPr algn="r"/>
            <a:r>
              <a:rPr lang="es-ES_tradnl" dirty="0" smtClean="0">
                <a:solidFill>
                  <a:schemeClr val="tx2">
                    <a:lumMod val="10000"/>
                  </a:schemeClr>
                </a:solidFill>
              </a:rPr>
              <a:t>APRECIACIÓN DEL ARTE</a:t>
            </a:r>
            <a:endParaRPr lang="es-ES" dirty="0">
              <a:solidFill>
                <a:schemeClr val="tx2">
                  <a:lumMod val="10000"/>
                </a:schemeClr>
              </a:solidFill>
            </a:endParaRPr>
          </a:p>
        </p:txBody>
      </p:sp>
      <p:sp>
        <p:nvSpPr>
          <p:cNvPr id="5" name="4 Subtítulo"/>
          <p:cNvSpPr>
            <a:spLocks noGrp="1"/>
          </p:cNvSpPr>
          <p:nvPr>
            <p:ph type="subTitle" idx="1"/>
          </p:nvPr>
        </p:nvSpPr>
        <p:spPr>
          <a:xfrm>
            <a:off x="3357554" y="5400866"/>
            <a:ext cx="4714908" cy="528464"/>
          </a:xfrm>
        </p:spPr>
        <p:txBody>
          <a:bodyPr>
            <a:noAutofit/>
          </a:bodyPr>
          <a:lstStyle/>
          <a:p>
            <a:pPr algn="r"/>
            <a:r>
              <a:rPr lang="es-MX" sz="1800" dirty="0" smtClean="0">
                <a:solidFill>
                  <a:schemeClr val="tx2">
                    <a:lumMod val="10000"/>
                  </a:schemeClr>
                </a:solidFill>
              </a:rPr>
              <a:t>Unidad de Aprendizaje</a:t>
            </a:r>
            <a:endParaRPr lang="es-MX" sz="1800" dirty="0">
              <a:solidFill>
                <a:schemeClr val="tx2">
                  <a:lumMod val="10000"/>
                </a:schemeClr>
              </a:solidFill>
            </a:endParaRPr>
          </a:p>
        </p:txBody>
      </p:sp>
      <p:pic>
        <p:nvPicPr>
          <p:cNvPr id="6"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3143240" y="645774"/>
            <a:ext cx="4867526" cy="428342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Marcador de contenido"/>
          <p:cNvSpPr txBox="1">
            <a:spLocks/>
          </p:cNvSpPr>
          <p:nvPr/>
        </p:nvSpPr>
        <p:spPr>
          <a:xfrm>
            <a:off x="4500562" y="2062558"/>
            <a:ext cx="4286280" cy="2438012"/>
          </a:xfrm>
          <a:prstGeom prst="rect">
            <a:avLst/>
          </a:prstGeom>
        </p:spPr>
        <p:txBody>
          <a:bodyPr vert="horz" tIns="0" rIns="45720" bIns="0" anchor="b">
            <a:noAutofit/>
          </a:bodyPr>
          <a:lstStyle/>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lang="es-ES_tradnl" sz="2400" b="1" dirty="0" smtClean="0">
                <a:solidFill>
                  <a:schemeClr val="accent1">
                    <a:lumMod val="75000"/>
                  </a:schemeClr>
                </a:solidFill>
              </a:rPr>
              <a:t>MÓDULOS</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endParaRPr lang="es-ES_tradnl" sz="1600" dirty="0" smtClean="0"/>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Sensibilidad y entorno. </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Imagen y composición.</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Lenguaje y comunicación </a:t>
            </a:r>
            <a:r>
              <a:rPr lang="es-ES_tradnl" sz="2000" dirty="0" smtClean="0">
                <a:solidFill>
                  <a:srgbClr val="000000"/>
                </a:solidFill>
              </a:rPr>
              <a:t>plástica</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IV.</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Creación Plástica.</a:t>
            </a:r>
            <a:endParaRPr kumimoji="0" lang="es-ES" sz="2000" b="0" i="0" u="none" strike="noStrike" kern="1200" cap="none" spc="0" normalizeH="0" baseline="0" noProof="0" dirty="0">
              <a:ln>
                <a:noFill/>
              </a:ln>
              <a:solidFill>
                <a:srgbClr val="000000"/>
              </a:solidFill>
              <a:effectLst/>
              <a:uLnTx/>
              <a:uFillTx/>
              <a:latin typeface="+mn-lt"/>
              <a:ea typeface="+mn-ea"/>
              <a:cs typeface="+mn-cs"/>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915674" y="1207012"/>
            <a:ext cx="3656326" cy="3217569"/>
          </a:xfrm>
          <a:prstGeom prst="rect">
            <a:avLst/>
          </a:prstGeom>
          <a:noFill/>
        </p:spPr>
      </p:pic>
      <p:sp>
        <p:nvSpPr>
          <p:cNvPr id="2" name="1 Título"/>
          <p:cNvSpPr>
            <a:spLocks noGrp="1"/>
          </p:cNvSpPr>
          <p:nvPr>
            <p:ph type="ctrTitle"/>
          </p:nvPr>
        </p:nvSpPr>
        <p:spPr>
          <a:xfrm>
            <a:off x="4071934" y="1492764"/>
            <a:ext cx="4429156" cy="720080"/>
          </a:xfrm>
        </p:spPr>
        <p:txBody>
          <a:bodyPr>
            <a:noAutofit/>
          </a:bodyPr>
          <a:lstStyle/>
          <a:p>
            <a:pPr algn="l"/>
            <a:r>
              <a:rPr lang="es-ES_tradnl" sz="4800" b="1" dirty="0" smtClean="0">
                <a:solidFill>
                  <a:schemeClr val="accent1">
                    <a:lumMod val="75000"/>
                  </a:schemeClr>
                </a:solidFill>
              </a:rPr>
              <a:t>A</a:t>
            </a:r>
            <a:r>
              <a:rPr lang="es-ES_tradnl" sz="3200" dirty="0" smtClean="0">
                <a:solidFill>
                  <a:schemeClr val="accent1">
                    <a:lumMod val="75000"/>
                  </a:schemeClr>
                </a:solidFill>
              </a:rPr>
              <a:t>PRECIACIÓN  DEL  ARTE</a:t>
            </a:r>
            <a:endParaRPr lang="es-ES" sz="3200" dirty="0">
              <a:solidFill>
                <a:schemeClr val="accent1">
                  <a:lumMod val="75000"/>
                </a:schemeClr>
              </a:solidFill>
            </a:endParaRPr>
          </a:p>
        </p:txBody>
      </p:sp>
      <p:cxnSp>
        <p:nvCxnSpPr>
          <p:cNvPr id="7" name="6 Conector recto"/>
          <p:cNvCxnSpPr/>
          <p:nvPr/>
        </p:nvCxnSpPr>
        <p:spPr>
          <a:xfrm>
            <a:off x="928662" y="2135706"/>
            <a:ext cx="7500990"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43042" y="857232"/>
            <a:ext cx="6879240" cy="720080"/>
          </a:xfrm>
        </p:spPr>
        <p:txBody>
          <a:bodyPr>
            <a:normAutofit/>
          </a:bodyPr>
          <a:lstStyle/>
          <a:p>
            <a:pPr algn="r"/>
            <a:r>
              <a:rPr lang="es-ES_tradnl" sz="1400" dirty="0" smtClean="0">
                <a:solidFill>
                  <a:schemeClr val="accent1">
                    <a:lumMod val="75000"/>
                  </a:schemeClr>
                </a:solidFill>
              </a:rPr>
              <a:t>UNIDAD DE APRENDIZAJE </a:t>
            </a:r>
            <a:r>
              <a:rPr lang="es-ES_tradnl" sz="3600" dirty="0" smtClean="0">
                <a:solidFill>
                  <a:schemeClr val="accent1">
                    <a:lumMod val="75000"/>
                  </a:schemeClr>
                </a:solidFill>
              </a:rPr>
              <a:t>APRECIACIÓN  DEL  ARTE</a:t>
            </a:r>
            <a:endParaRPr lang="es-ES" sz="3600" dirty="0">
              <a:solidFill>
                <a:schemeClr val="accent1">
                  <a:lumMod val="75000"/>
                </a:schemeClr>
              </a:solidFill>
            </a:endParaRPr>
          </a:p>
        </p:txBody>
      </p:sp>
      <p:sp>
        <p:nvSpPr>
          <p:cNvPr id="5" name="4 Rectángulo"/>
          <p:cNvSpPr/>
          <p:nvPr/>
        </p:nvSpPr>
        <p:spPr>
          <a:xfrm>
            <a:off x="3859932" y="1785926"/>
            <a:ext cx="5212662" cy="3262432"/>
          </a:xfrm>
          <a:prstGeom prst="rect">
            <a:avLst/>
          </a:prstGeom>
        </p:spPr>
        <p:txBody>
          <a:bodyPr wrap="square">
            <a:spAutoFit/>
          </a:bodyPr>
          <a:lstStyle/>
          <a:p>
            <a:r>
              <a:rPr lang="es-MX" sz="2000" b="1" dirty="0" smtClean="0">
                <a:solidFill>
                  <a:schemeClr val="accent1">
                    <a:lumMod val="75000"/>
                  </a:schemeClr>
                </a:solidFill>
              </a:rPr>
              <a:t>Módulo III. Lenguaje y comunicación plástica.</a:t>
            </a:r>
          </a:p>
          <a:p>
            <a:endParaRPr lang="es-MX" sz="1600" dirty="0" smtClean="0"/>
          </a:p>
          <a:p>
            <a:r>
              <a:rPr lang="es-MX" b="1" dirty="0" smtClean="0"/>
              <a:t>Temas:</a:t>
            </a:r>
          </a:p>
          <a:p>
            <a:r>
              <a:rPr lang="es-MX" b="1" dirty="0" smtClean="0"/>
              <a:t>3.1</a:t>
            </a:r>
            <a:r>
              <a:rPr lang="es-MX" dirty="0" smtClean="0"/>
              <a:t>. </a:t>
            </a:r>
            <a:r>
              <a:rPr lang="es-MX" b="1" dirty="0" smtClean="0"/>
              <a:t>Comunicación (emisor-mensaje- receptor).</a:t>
            </a:r>
          </a:p>
          <a:p>
            <a:pPr indent="177800"/>
            <a:r>
              <a:rPr lang="es-MX" sz="1600" b="1" dirty="0" smtClean="0"/>
              <a:t>3.1.1. </a:t>
            </a:r>
            <a:r>
              <a:rPr lang="es-MX" sz="1600" dirty="0" smtClean="0"/>
              <a:t>Códigos, signos, significados.</a:t>
            </a:r>
          </a:p>
          <a:p>
            <a:pPr indent="177800"/>
            <a:r>
              <a:rPr lang="es-MX" sz="1600" b="1" dirty="0" smtClean="0"/>
              <a:t>3.1.2. </a:t>
            </a:r>
            <a:r>
              <a:rPr lang="es-MX" sz="1600" dirty="0" smtClean="0"/>
              <a:t>Tipos de lenguaje.</a:t>
            </a:r>
          </a:p>
          <a:p>
            <a:pPr indent="177800"/>
            <a:endParaRPr lang="es-MX" sz="1600" dirty="0" smtClean="0"/>
          </a:p>
          <a:p>
            <a:r>
              <a:rPr lang="es-MX" b="1" dirty="0" smtClean="0"/>
              <a:t>3.2 Sintaxis compositiva. </a:t>
            </a:r>
          </a:p>
          <a:p>
            <a:pPr indent="177800"/>
            <a:r>
              <a:rPr lang="es-MX" sz="1600" b="1" dirty="0" smtClean="0"/>
              <a:t>3.2.1. </a:t>
            </a:r>
            <a:r>
              <a:rPr lang="es-MX" sz="1600" dirty="0" smtClean="0"/>
              <a:t>Lectura descriptiva y Lectura interpretativa. </a:t>
            </a:r>
          </a:p>
          <a:p>
            <a:pPr indent="177800"/>
            <a:endParaRPr lang="es-MX" sz="1600" dirty="0" smtClean="0"/>
          </a:p>
          <a:p>
            <a:r>
              <a:rPr lang="es-MX" b="1" dirty="0" smtClean="0"/>
              <a:t>3.3. Acercamiento a las manifestaciones artísticas (relación vivencial y análisis).</a:t>
            </a:r>
            <a:endParaRPr lang="es-MX" b="1" dirty="0"/>
          </a:p>
        </p:txBody>
      </p:sp>
      <p:pic>
        <p:nvPicPr>
          <p:cNvPr id="6"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392583" y="1864425"/>
            <a:ext cx="3490719" cy="3071834"/>
          </a:xfrm>
          <a:prstGeom prst="rect">
            <a:avLst/>
          </a:prstGeom>
          <a:noFill/>
        </p:spPr>
      </p:pic>
      <p:cxnSp>
        <p:nvCxnSpPr>
          <p:cNvPr id="7" name="6 Conector recto"/>
          <p:cNvCxnSpPr/>
          <p:nvPr/>
        </p:nvCxnSpPr>
        <p:spPr>
          <a:xfrm>
            <a:off x="428596" y="1428736"/>
            <a:ext cx="8358246"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357158" y="5429264"/>
            <a:ext cx="8572560" cy="646331"/>
          </a:xfrm>
          <a:prstGeom prst="rect">
            <a:avLst/>
          </a:prstGeom>
        </p:spPr>
        <p:txBody>
          <a:bodyPr wrap="square">
            <a:spAutoFit/>
          </a:bodyPr>
          <a:lstStyle/>
          <a:p>
            <a:r>
              <a:rPr lang="es-MX" b="1" dirty="0" smtClean="0"/>
              <a:t>Propósito del módulo: </a:t>
            </a:r>
            <a:r>
              <a:rPr lang="es-MX" dirty="0" smtClean="0"/>
              <a:t>Relaciona y aplica los elementos de la comunicación en las manifestaciones artísticas, de </a:t>
            </a:r>
            <a:r>
              <a:rPr lang="es-MX" dirty="0" smtClean="0"/>
              <a:t>acuerdo </a:t>
            </a:r>
            <a:r>
              <a:rPr lang="es-MX" dirty="0" smtClean="0"/>
              <a:t>a su relación vivencial.</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8760"/>
            <a:ext cx="8774114" cy="1143000"/>
          </a:xfrm>
        </p:spPr>
        <p:txBody>
          <a:bodyPr>
            <a:normAutofit/>
          </a:bodyPr>
          <a:lstStyle/>
          <a:p>
            <a:pPr algn="r"/>
            <a:r>
              <a:rPr lang="es-ES_tradnl" sz="3200" b="1" dirty="0" smtClean="0">
                <a:solidFill>
                  <a:schemeClr val="accent1">
                    <a:lumMod val="75000"/>
                  </a:schemeClr>
                </a:solidFill>
              </a:rPr>
              <a:t>Módulo III. Lenguaje y comunicación plástica</a:t>
            </a:r>
            <a:endParaRPr lang="es-ES" sz="3200" b="1" dirty="0">
              <a:solidFill>
                <a:schemeClr val="accent1">
                  <a:lumMod val="75000"/>
                </a:schemeClr>
              </a:solidFill>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1714544" y="2500306"/>
            <a:ext cx="3380924" cy="2975215"/>
          </a:xfrm>
          <a:prstGeom prst="rect">
            <a:avLst/>
          </a:prstGeom>
          <a:noFill/>
        </p:spPr>
      </p:pic>
      <p:sp>
        <p:nvSpPr>
          <p:cNvPr id="6" name="2 Marcador de contenido"/>
          <p:cNvSpPr txBox="1">
            <a:spLocks/>
          </p:cNvSpPr>
          <p:nvPr/>
        </p:nvSpPr>
        <p:spPr>
          <a:xfrm>
            <a:off x="1857356" y="4786322"/>
            <a:ext cx="6357982" cy="1714512"/>
          </a:xfrm>
          <a:prstGeom prst="rect">
            <a:avLst/>
          </a:prstGeom>
        </p:spPr>
        <p:txBody>
          <a:bodyPr vert="horz" lIns="91440" tIns="45720" rIns="91440" bIns="45720" rtlCol="0">
            <a:normAutofit/>
          </a:bodyPr>
          <a:lstStyle/>
          <a:p>
            <a:r>
              <a:rPr lang="es-MX" sz="2200" b="1" dirty="0" smtClean="0"/>
              <a:t>Tema 3.1</a:t>
            </a:r>
            <a:r>
              <a:rPr lang="es-MX" sz="2200" dirty="0" smtClean="0"/>
              <a:t>. </a:t>
            </a:r>
            <a:r>
              <a:rPr lang="es-MX" sz="2200" b="1" dirty="0" smtClean="0"/>
              <a:t>Comunicación (</a:t>
            </a:r>
            <a:r>
              <a:rPr lang="es-MX" sz="2200" b="1" dirty="0" smtClean="0"/>
              <a:t>emisor-mensaje-receptor</a:t>
            </a:r>
            <a:r>
              <a:rPr lang="es-MX" sz="2200" b="1" dirty="0" smtClean="0"/>
              <a:t>).</a:t>
            </a:r>
          </a:p>
          <a:p>
            <a:endParaRPr lang="es-MX" sz="2000" b="1" dirty="0" smtClean="0"/>
          </a:p>
          <a:p>
            <a:pPr marL="596646"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8" name="7 Conector recto"/>
          <p:cNvCxnSpPr/>
          <p:nvPr/>
        </p:nvCxnSpPr>
        <p:spPr>
          <a:xfrm>
            <a:off x="0" y="2071678"/>
            <a:ext cx="8929718"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6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6" name="5 CuadroTexto"/>
          <p:cNvSpPr txBox="1"/>
          <p:nvPr/>
        </p:nvSpPr>
        <p:spPr>
          <a:xfrm>
            <a:off x="357158" y="2255777"/>
            <a:ext cx="8429684" cy="2339102"/>
          </a:xfrm>
          <a:prstGeom prst="rect">
            <a:avLst/>
          </a:prstGeom>
          <a:noFill/>
        </p:spPr>
        <p:txBody>
          <a:bodyPr wrap="square" rtlCol="0">
            <a:spAutoFit/>
          </a:bodyPr>
          <a:lstStyle/>
          <a:p>
            <a:pPr algn="just">
              <a:buNone/>
            </a:pPr>
            <a:r>
              <a:rPr lang="es-ES" sz="2000" dirty="0" smtClean="0"/>
              <a:t>Una obra artística no se hace lejos de las cosas, en algún laboratorio íntimo cuya llave tendría el artista solo para él. Sin el arte no estaría completa la historia de ninguna cultura ni época, aunque ésta se encuentre muy distante en el tiempo. El arte expresa el encuentro del artista con el mundo, tal como es vivido y aprendido. Lo que el artista expresa es su experiencia del mundo.</a:t>
            </a:r>
          </a:p>
          <a:p>
            <a:pPr>
              <a:buNone/>
            </a:pPr>
            <a:endParaRPr lang="es-ES" sz="2800" dirty="0" smtClean="0"/>
          </a:p>
          <a:p>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76802" name="Picture 2" descr="http://redhistoria.com/wp-content/uploads/2012/04/bison-de-altamira.jpg?44e331"/>
          <p:cNvPicPr>
            <a:picLocks noChangeAspect="1" noChangeArrowheads="1"/>
          </p:cNvPicPr>
          <p:nvPr/>
        </p:nvPicPr>
        <p:blipFill>
          <a:blip r:embed="rId3"/>
          <a:srcRect/>
          <a:stretch>
            <a:fillRect/>
          </a:stretch>
        </p:blipFill>
        <p:spPr bwMode="auto">
          <a:xfrm>
            <a:off x="3143240" y="1273718"/>
            <a:ext cx="6000761" cy="4867286"/>
          </a:xfrm>
          <a:prstGeom prst="rect">
            <a:avLst/>
          </a:prstGeom>
          <a:noFill/>
        </p:spPr>
      </p:pic>
      <p:sp>
        <p:nvSpPr>
          <p:cNvPr id="11" name="10 CuadroTexto"/>
          <p:cNvSpPr txBox="1"/>
          <p:nvPr/>
        </p:nvSpPr>
        <p:spPr>
          <a:xfrm>
            <a:off x="214282" y="285729"/>
            <a:ext cx="2857520" cy="6001643"/>
          </a:xfrm>
          <a:prstGeom prst="rect">
            <a:avLst/>
          </a:prstGeom>
          <a:noFill/>
        </p:spPr>
        <p:txBody>
          <a:bodyPr wrap="square" rtlCol="0">
            <a:spAutoFit/>
          </a:bodyPr>
          <a:lstStyle/>
          <a:p>
            <a:pPr algn="just"/>
            <a:r>
              <a:rPr lang="es-MX" sz="1200" dirty="0" smtClean="0"/>
              <a:t>El hombre de la Prehistoria vivió en condiciones climatológicas adversas y tuvo que adaptarse a cambios drásticos; la capacidad para fabricar instrumentos fue fundamental para esta adaptación.</a:t>
            </a:r>
          </a:p>
          <a:p>
            <a:pPr algn="just"/>
            <a:r>
              <a:rPr lang="es-MX" sz="1200" dirty="0" smtClean="0"/>
              <a:t>Las primeras manifestaciones artísticas del hombre prehistórico están vinculadas con sus creencias religiosas.</a:t>
            </a:r>
          </a:p>
          <a:p>
            <a:pPr algn="just"/>
            <a:r>
              <a:rPr lang="es-MX" sz="1200" dirty="0" smtClean="0"/>
              <a:t>La aparición de la agricultura constituyó un cambio revolucionario en la forma de vida de los hombres y, por lo tanto produjo cambios en el arte.</a:t>
            </a:r>
          </a:p>
          <a:p>
            <a:pPr algn="just"/>
            <a:r>
              <a:rPr lang="es-MX" sz="1200" dirty="0" smtClean="0"/>
              <a:t>Las  pinturas de las Cuevas  de Altamira, en Santander, España, son tal vez el ejemplo más representativo de las pinturas realizadas en el Paleolítico. Este tipo de obras apareció principalmente en dos regiones: el sur del Francia y la zona cantábrica española. Sus principales características son: </a:t>
            </a:r>
          </a:p>
          <a:p>
            <a:pPr algn="just">
              <a:buFontTx/>
              <a:buChar char="-"/>
            </a:pPr>
            <a:r>
              <a:rPr lang="es-MX" sz="1200" dirty="0" smtClean="0"/>
              <a:t>Sus grandes proporciones.</a:t>
            </a:r>
          </a:p>
          <a:p>
            <a:pPr algn="just">
              <a:buFontTx/>
              <a:buChar char="-"/>
            </a:pPr>
            <a:r>
              <a:rPr lang="es-MX" sz="1200" dirty="0" smtClean="0"/>
              <a:t> El aprovechamiento de las salientes de las rocas para dar mayor realismo a las presentaciones.</a:t>
            </a:r>
          </a:p>
          <a:p>
            <a:pPr algn="just">
              <a:buFontTx/>
              <a:buChar char="-"/>
            </a:pPr>
            <a:r>
              <a:rPr lang="es-MX" sz="1200" dirty="0" smtClean="0"/>
              <a:t> La ausencia de figuras humanas.</a:t>
            </a:r>
          </a:p>
          <a:p>
            <a:pPr algn="just">
              <a:buFontTx/>
              <a:buChar char="-"/>
            </a:pPr>
            <a:r>
              <a:rPr lang="es-MX" sz="1200" dirty="0" smtClean="0"/>
              <a:t>El empleo de negros, rojos y ocres obtenidos de manera natural.</a:t>
            </a:r>
          </a:p>
          <a:p>
            <a:pPr algn="just">
              <a:buFontTx/>
              <a:buChar char="-"/>
            </a:pPr>
            <a:r>
              <a:rPr lang="es-MX" sz="1200" dirty="0" smtClean="0"/>
              <a:t>Los contornos de las figuras remarcadas con color negro.</a:t>
            </a:r>
          </a:p>
          <a:p>
            <a:pPr algn="just">
              <a:buFontTx/>
              <a:buChar char="-"/>
            </a:pPr>
            <a:r>
              <a:rPr lang="es-MX" sz="1200" dirty="0" smtClean="0"/>
              <a:t>Reflejan las preocupaciones propias del cazador; cuya vida dependía de las presas que fuera capaz de cazar.</a:t>
            </a:r>
          </a:p>
        </p:txBody>
      </p:sp>
      <p:sp>
        <p:nvSpPr>
          <p:cNvPr id="12" name="11 CuadroTexto"/>
          <p:cNvSpPr txBox="1"/>
          <p:nvPr/>
        </p:nvSpPr>
        <p:spPr>
          <a:xfrm>
            <a:off x="6786578" y="6131502"/>
            <a:ext cx="2078454" cy="369332"/>
          </a:xfrm>
          <a:prstGeom prst="rect">
            <a:avLst/>
          </a:prstGeom>
          <a:noFill/>
        </p:spPr>
        <p:txBody>
          <a:bodyPr wrap="none" rtlCol="0">
            <a:spAutoFit/>
          </a:bodyPr>
          <a:lstStyle/>
          <a:p>
            <a:r>
              <a:rPr lang="es-MX" dirty="0" smtClean="0"/>
              <a:t>Bisonte de Altamira.</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9 CuadroTexto"/>
          <p:cNvSpPr txBox="1"/>
          <p:nvPr/>
        </p:nvSpPr>
        <p:spPr>
          <a:xfrm>
            <a:off x="357159" y="1961272"/>
            <a:ext cx="8429684" cy="1938992"/>
          </a:xfrm>
          <a:prstGeom prst="rect">
            <a:avLst/>
          </a:prstGeom>
          <a:noFill/>
        </p:spPr>
        <p:txBody>
          <a:bodyPr wrap="square" rtlCol="0">
            <a:spAutoFit/>
          </a:bodyPr>
          <a:lstStyle/>
          <a:p>
            <a:pPr algn="just"/>
            <a:r>
              <a:rPr lang="es-MX" sz="2000" dirty="0" smtClean="0"/>
              <a:t>El arte tiene como función comunicativa incitarnos a apreciarla, lo que quiere decir, dialogar con la obra. Una obra de arte no tendría sentido si no comunica algo. El significado es básico en su interpretación debido a que los diversos signos y elementos otorgan un concepto especifico a la obra de arte. El signo es el código de señales universales, el significado es la explicación de esas señales universales.</a:t>
            </a:r>
            <a:endParaRPr lang="es-MX" sz="2000" dirty="0"/>
          </a:p>
        </p:txBody>
      </p:sp>
      <p:cxnSp>
        <p:nvCxnSpPr>
          <p:cNvPr id="11" name="10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74754" name="Picture 2" descr="http://www.fte-energia.org/E120/1701.jpg"/>
          <p:cNvPicPr>
            <a:picLocks noChangeAspect="1" noChangeArrowheads="1"/>
          </p:cNvPicPr>
          <p:nvPr/>
        </p:nvPicPr>
        <p:blipFill>
          <a:blip r:embed="rId2"/>
          <a:srcRect/>
          <a:stretch>
            <a:fillRect/>
          </a:stretch>
        </p:blipFill>
        <p:spPr bwMode="auto">
          <a:xfrm>
            <a:off x="443582" y="3489722"/>
            <a:ext cx="4699922" cy="3368278"/>
          </a:xfrm>
          <a:prstGeom prst="rect">
            <a:avLst/>
          </a:prstGeom>
          <a:noFill/>
        </p:spPr>
      </p:pic>
      <p:pic>
        <p:nvPicPr>
          <p:cNvPr id="74756" name="Picture 4" descr="http://www.geographylists.com/mex_teotihuacan_quetzalcoatl.jpg"/>
          <p:cNvPicPr>
            <a:picLocks noChangeAspect="1" noChangeArrowheads="1"/>
          </p:cNvPicPr>
          <p:nvPr/>
        </p:nvPicPr>
        <p:blipFill>
          <a:blip r:embed="rId3"/>
          <a:srcRect/>
          <a:stretch>
            <a:fillRect/>
          </a:stretch>
        </p:blipFill>
        <p:spPr bwMode="auto">
          <a:xfrm>
            <a:off x="474768" y="-142900"/>
            <a:ext cx="4668736" cy="3500438"/>
          </a:xfrm>
          <a:prstGeom prst="rect">
            <a:avLst/>
          </a:prstGeom>
          <a:noFill/>
        </p:spPr>
      </p:pic>
      <p:sp>
        <p:nvSpPr>
          <p:cNvPr id="14" name="13 CuadroTexto"/>
          <p:cNvSpPr txBox="1"/>
          <p:nvPr/>
        </p:nvSpPr>
        <p:spPr>
          <a:xfrm>
            <a:off x="5286381" y="214290"/>
            <a:ext cx="3500461" cy="7048083"/>
          </a:xfrm>
          <a:prstGeom prst="rect">
            <a:avLst/>
          </a:prstGeom>
          <a:noFill/>
        </p:spPr>
        <p:txBody>
          <a:bodyPr wrap="square" rtlCol="0">
            <a:spAutoFit/>
          </a:bodyPr>
          <a:lstStyle/>
          <a:p>
            <a:r>
              <a:rPr lang="es-MX" b="1" dirty="0" smtClean="0"/>
              <a:t>Pirámide de </a:t>
            </a:r>
            <a:r>
              <a:rPr lang="es-MX" b="1" dirty="0" err="1" smtClean="0"/>
              <a:t>Quetzalcóalt</a:t>
            </a:r>
            <a:r>
              <a:rPr lang="es-MX" b="1" dirty="0" smtClean="0"/>
              <a:t>.</a:t>
            </a:r>
          </a:p>
          <a:p>
            <a:pPr algn="just"/>
            <a:r>
              <a:rPr lang="es-MX" sz="1200" dirty="0" smtClean="0"/>
              <a:t>Esta orientada al poniente, tiene una gran plataforma que la aísla de los demás edificios, lo que le da un carácter privado y sagrado. Sólo dos edificios más tienen esta particularidad: la Pirámide del Sol y La Ciudadela. La pintura y la escultura se integran perfectamente a la arquitectura. Todos los edificios estuvieron cubiertos de estuco y coloreados.</a:t>
            </a:r>
          </a:p>
          <a:p>
            <a:pPr algn="just"/>
            <a:r>
              <a:rPr lang="es-MX" sz="1200" dirty="0" smtClean="0"/>
              <a:t>De las alfardas de la pirámide de </a:t>
            </a:r>
            <a:r>
              <a:rPr lang="es-MX" sz="1200" dirty="0" err="1" smtClean="0"/>
              <a:t>Quetzalcóaltl</a:t>
            </a:r>
            <a:r>
              <a:rPr lang="es-MX" sz="1200" dirty="0" smtClean="0"/>
              <a:t> emergen enormes cabezas de serpientes emplumadas, y en el cuerpo de la pirámide se les encuentra alternando con otra deidad al parecer relacionada con el agua y la lluvia. El edificio consta de seis cuerpos superpuestos, cada uno constituido por un talud sobre el que descansa un tablero decorado ampliamente por serpientes de cascabel que a la mitad del cuerpo muestran un enorme mascarón.</a:t>
            </a:r>
          </a:p>
          <a:p>
            <a:pPr algn="just"/>
            <a:r>
              <a:rPr lang="es-MX" sz="1200" dirty="0" smtClean="0"/>
              <a:t>En los taludes de cada uno de los cuerpos, la serpiente ondula su cuerpo en un medio acuático abundante en conchas y caracoles.</a:t>
            </a:r>
          </a:p>
          <a:p>
            <a:pPr algn="just"/>
            <a:r>
              <a:rPr lang="es-MX" sz="1200" dirty="0" smtClean="0"/>
              <a:t>En los tableros alternan grandes cabezas de los dioses </a:t>
            </a:r>
            <a:r>
              <a:rPr lang="es-MX" sz="1200" dirty="0" err="1" smtClean="0"/>
              <a:t>Tláloc</a:t>
            </a:r>
            <a:r>
              <a:rPr lang="es-MX" sz="1200" dirty="0" smtClean="0"/>
              <a:t> y </a:t>
            </a:r>
            <a:r>
              <a:rPr lang="es-MX" sz="1200" dirty="0" err="1" smtClean="0"/>
              <a:t>Quetzalcótl</a:t>
            </a:r>
            <a:r>
              <a:rPr lang="es-MX" sz="1200" dirty="0" smtClean="0"/>
              <a:t> que, en línea vertical, forman hileras de motivos semejantes. La serpiente, amenazante y agresiva, con sus fauces abiertas y sus ojos incrustados de obsidiana, surge de una flor de plumas que se resuelve luego en un relieve plano e integran su cuerpo ondulante que termina en crótalos estilizados. Entre las ondulaciones de su cuerpo, la máscara de </a:t>
            </a:r>
            <a:r>
              <a:rPr lang="es-MX" sz="1200" dirty="0" err="1" smtClean="0"/>
              <a:t>Tláloc</a:t>
            </a:r>
            <a:r>
              <a:rPr lang="es-MX" sz="1200" dirty="0" smtClean="0"/>
              <a:t>, el dios de la lluvia, hace su aparición, tratada de manera geométrica prismas y círculos, símbolos abstractos de la deshumanización, pero que, al mismo tiempo, la divinizaban.</a:t>
            </a:r>
          </a:p>
          <a:p>
            <a:endParaRPr lang="es-MX" sz="1400" dirty="0" smtClean="0"/>
          </a:p>
          <a:p>
            <a:endParaRPr lang="es-MX"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9 CuadroTexto"/>
          <p:cNvSpPr txBox="1"/>
          <p:nvPr/>
        </p:nvSpPr>
        <p:spPr>
          <a:xfrm>
            <a:off x="357190" y="1285860"/>
            <a:ext cx="8572528" cy="3170099"/>
          </a:xfrm>
          <a:prstGeom prst="rect">
            <a:avLst/>
          </a:prstGeom>
          <a:noFill/>
        </p:spPr>
        <p:txBody>
          <a:bodyPr wrap="square" rtlCol="0">
            <a:spAutoFit/>
          </a:bodyPr>
          <a:lstStyle/>
          <a:p>
            <a:pPr algn="just"/>
            <a:endParaRPr lang="es-ES" sz="2000" dirty="0" smtClean="0"/>
          </a:p>
          <a:p>
            <a:pPr algn="just"/>
            <a:r>
              <a:rPr lang="es-ES" sz="2000" dirty="0" smtClean="0"/>
              <a:t>Si </a:t>
            </a:r>
            <a:r>
              <a:rPr lang="es-ES" sz="2000" dirty="0" smtClean="0"/>
              <a:t>el arte, como queda demostrado por el estructuralismo, es un lenguaje, tiene una función primordial: la de actuar como medio de comunicación. Pero, como también demuestra la Sociología del arte, el arte es un hecho social, lo que nos llevaría más lejos, pudiendo afirmar que el arte es un medio de comunicación social. Y esa es su finalidad principal, pues, ante todo, la obra de arte tiene un contenido, tal y como la iconología señala, es decir, un mensaje que ha de llegar al espectador, utilizando los elementos propios de su lenguaje, que podemos estudiar mediante el análisis  formal de la obra y de su repercusión sobre una cierta percepción del observador.</a:t>
            </a:r>
            <a:endParaRPr lang="es-MX" sz="2000" dirty="0"/>
          </a:p>
        </p:txBody>
      </p:sp>
      <p:cxnSp>
        <p:nvCxnSpPr>
          <p:cNvPr id="15" name="14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00166" y="743044"/>
            <a:ext cx="7176290" cy="54006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Elaboración de material </a:t>
            </a:r>
            <a:r>
              <a:rPr lang="es-ES_tradnl" b="1" dirty="0" smtClean="0">
                <a:solidFill>
                  <a:schemeClr val="accent1">
                    <a:lumMod val="75000"/>
                  </a:schemeClr>
                </a:solidFill>
              </a:rPr>
              <a:t>d</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idáctico</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Sólo visión </a:t>
            </a:r>
            <a:r>
              <a:rPr kumimoji="0" lang="es-ES_tradnl" b="0" i="0" u="none" strike="noStrike" kern="1200" cap="none" spc="0" normalizeH="0" baseline="0" noProof="0" dirty="0" err="1" smtClean="0">
                <a:ln>
                  <a:noFill/>
                </a:ln>
                <a:solidFill>
                  <a:schemeClr val="tx2">
                    <a:lumMod val="10000"/>
                  </a:schemeClr>
                </a:solidFill>
                <a:effectLst/>
                <a:uLnTx/>
                <a:uFillTx/>
                <a:latin typeface="+mn-lt"/>
                <a:ea typeface="+mn-ea"/>
                <a:cs typeface="+mn-cs"/>
              </a:rPr>
              <a:t>proyectable</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Título del </a:t>
            </a:r>
            <a:r>
              <a:rPr lang="es-ES_tradnl" b="1" dirty="0" smtClean="0">
                <a:solidFill>
                  <a:schemeClr val="accent1">
                    <a:lumMod val="75000"/>
                  </a:schemeClr>
                </a:solidFill>
              </a:rPr>
              <a:t>m</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aterial</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para la </a:t>
            </a:r>
            <a:r>
              <a:rPr lang="es-ES_tradnl" b="1" dirty="0" smtClean="0">
                <a:solidFill>
                  <a:schemeClr val="accent1">
                    <a:lumMod val="75000"/>
                  </a:schemeClr>
                </a:solidFill>
              </a:rPr>
              <a:t>U</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nidad</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de </a:t>
            </a:r>
            <a:r>
              <a:rPr lang="es-ES_tradnl" b="1" noProof="0" dirty="0" smtClean="0">
                <a:solidFill>
                  <a:schemeClr val="accent1">
                    <a:lumMod val="75000"/>
                  </a:schemeClr>
                </a:solidFill>
              </a:rPr>
              <a:t>A</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prendizaje: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Módulo III.</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Lenguaje y comunicación plástica.</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a:t>
            </a:r>
            <a:r>
              <a:rPr lang="es-ES_tradnl" b="1" dirty="0" smtClean="0">
                <a:solidFill>
                  <a:schemeClr val="accent1">
                    <a:lumMod val="75000"/>
                  </a:schemeClr>
                </a:solidFill>
              </a:rPr>
              <a:t>p</a:t>
            </a:r>
            <a:r>
              <a:rPr kumimoji="0" lang="es-ES_tradnl" b="1" i="0" u="none" strike="noStrike" kern="1200" cap="none" spc="0" normalizeH="0" noProof="0" dirty="0" err="1" smtClean="0">
                <a:ln>
                  <a:noFill/>
                </a:ln>
                <a:solidFill>
                  <a:schemeClr val="accent1">
                    <a:lumMod val="75000"/>
                  </a:schemeClr>
                </a:solidFill>
                <a:effectLst/>
                <a:uLnTx/>
                <a:uFillTx/>
                <a:latin typeface="+mn-lt"/>
                <a:ea typeface="+mn-ea"/>
                <a:cs typeface="+mn-cs"/>
              </a:rPr>
              <a:t>rograma</a:t>
            </a: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 </a:t>
            </a:r>
            <a:r>
              <a:rPr lang="es-ES_tradnl" b="1" noProof="0" dirty="0" smtClean="0">
                <a:solidFill>
                  <a:schemeClr val="accent1">
                    <a:lumMod val="75000"/>
                  </a:schemeClr>
                </a:solidFill>
              </a:rPr>
              <a:t>e</a:t>
            </a: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ducativo: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Apreciación del Arte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1" baseline="0" dirty="0" smtClean="0">
                <a:solidFill>
                  <a:schemeClr val="accent1">
                    <a:lumMod val="75000"/>
                  </a:schemeClr>
                </a:solidFill>
              </a:rPr>
              <a:t>Espacio académico en que se imparte la Unidad de 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Plantel </a:t>
            </a:r>
            <a:r>
              <a:rPr kumimoji="0" lang="es-ES_tradnl" b="0" i="0" u="none" strike="noStrike" kern="1200" cap="none" spc="0" normalizeH="0" noProof="0" dirty="0" err="1" smtClean="0">
                <a:ln>
                  <a:noFill/>
                </a:ln>
                <a:solidFill>
                  <a:schemeClr val="tx2">
                    <a:lumMod val="10000"/>
                  </a:schemeClr>
                </a:solidFill>
                <a:effectLst/>
                <a:uLnTx/>
                <a:uFillTx/>
                <a:latin typeface="+mn-lt"/>
                <a:ea typeface="+mn-ea"/>
                <a:cs typeface="+mn-cs"/>
              </a:rPr>
              <a:t>Nezahualcóyotl</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de la Escuela Preparatoria de la UAEMEX</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responsable de la elaboración del material didáctico: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L.D.G.</a:t>
            </a:r>
            <a:r>
              <a:rPr lang="es-ES_tradnl" dirty="0" smtClean="0">
                <a:solidFill>
                  <a:schemeClr val="tx2">
                    <a:lumMod val="10000"/>
                  </a:schemeClr>
                </a:solidFill>
              </a:rPr>
              <a:t> </a:t>
            </a:r>
            <a:r>
              <a:rPr lang="es-ES_tradnl" baseline="0" dirty="0" smtClean="0">
                <a:solidFill>
                  <a:schemeClr val="tx2">
                    <a:lumMod val="10000"/>
                  </a:schemeClr>
                </a:solidFill>
              </a:rPr>
              <a:t>Enedina </a:t>
            </a:r>
            <a:r>
              <a:rPr lang="es-ES_tradnl" dirty="0" smtClean="0">
                <a:solidFill>
                  <a:schemeClr val="tx2">
                    <a:lumMod val="10000"/>
                  </a:schemeClr>
                </a:solidFill>
              </a:rPr>
              <a:t>S</a:t>
            </a:r>
            <a:r>
              <a:rPr lang="es-ES_tradnl" baseline="0" dirty="0" smtClean="0">
                <a:solidFill>
                  <a:schemeClr val="tx2">
                    <a:lumMod val="10000"/>
                  </a:schemeClr>
                </a:solidFill>
              </a:rPr>
              <a:t>antiago Peña</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5514819"/>
            <a:ext cx="7143768" cy="1077218"/>
          </a:xfrm>
          <a:prstGeom prst="rect">
            <a:avLst/>
          </a:prstGeom>
        </p:spPr>
        <p:txBody>
          <a:bodyPr wrap="square">
            <a:spAutoFit/>
          </a:bodyPr>
          <a:lstStyle/>
          <a:p>
            <a:pPr algn="just"/>
            <a:r>
              <a:rPr lang="es-MX" sz="1600" b="1" i="1" dirty="0" smtClean="0"/>
              <a:t>“</a:t>
            </a:r>
            <a:r>
              <a:rPr lang="es-MX" sz="1600" b="1" i="1" dirty="0" err="1" smtClean="0"/>
              <a:t>Anubis</a:t>
            </a:r>
            <a:r>
              <a:rPr lang="es-MX" sz="1600" b="1" i="1" dirty="0" smtClean="0"/>
              <a:t> con una momia”, </a:t>
            </a:r>
            <a:r>
              <a:rPr lang="es-MX" sz="1600" dirty="0" smtClean="0"/>
              <a:t>es uno de los ejemplos de pintura funeraria en la que se puede ver con claridad la linealidad del dibujo. Primero se pinta el contorno y luego se rellena con color. Las zonas vacías de dibujo se completan con escritura jeroglífica.</a:t>
            </a:r>
            <a:endParaRPr lang="es-MX" sz="1600" dirty="0"/>
          </a:p>
        </p:txBody>
      </p:sp>
      <p:sp>
        <p:nvSpPr>
          <p:cNvPr id="6" name="5 CuadroTexto"/>
          <p:cNvSpPr txBox="1"/>
          <p:nvPr/>
        </p:nvSpPr>
        <p:spPr>
          <a:xfrm>
            <a:off x="7143768" y="357166"/>
            <a:ext cx="1714512" cy="5509200"/>
          </a:xfrm>
          <a:prstGeom prst="rect">
            <a:avLst/>
          </a:prstGeom>
          <a:noFill/>
        </p:spPr>
        <p:txBody>
          <a:bodyPr wrap="square" rtlCol="0">
            <a:spAutoFit/>
          </a:bodyPr>
          <a:lstStyle/>
          <a:p>
            <a:r>
              <a:rPr lang="es-MX" sz="1600" b="1" dirty="0" smtClean="0"/>
              <a:t>Pintura egipcia:</a:t>
            </a:r>
          </a:p>
          <a:p>
            <a:pPr>
              <a:buFont typeface="Arial" pitchFamily="34" charset="0"/>
              <a:buChar char="•"/>
            </a:pPr>
            <a:r>
              <a:rPr lang="es-MX" sz="1200" dirty="0" smtClean="0"/>
              <a:t> Se realizan en el interior de las tumbas y sobre papiros.</a:t>
            </a:r>
          </a:p>
          <a:p>
            <a:pPr>
              <a:buFont typeface="Arial" pitchFamily="34" charset="0"/>
              <a:buChar char="•"/>
            </a:pPr>
            <a:r>
              <a:rPr lang="es-MX" sz="1200" dirty="0" smtClean="0"/>
              <a:t>Se usan estereotipos para representar al cuerpo humano: cuerpo de frente; cabeza y piernas de perfil; ojos siempre de frente, mirando al espectador. En estas representaciones se combinan las perspectivas de perfil y de frente.</a:t>
            </a:r>
          </a:p>
          <a:p>
            <a:pPr>
              <a:buFont typeface="Arial" pitchFamily="34" charset="0"/>
              <a:buChar char="•"/>
            </a:pPr>
            <a:r>
              <a:rPr lang="es-MX" sz="1200" dirty="0" smtClean="0"/>
              <a:t>Predominio de dibujo y contornos remarcados.</a:t>
            </a:r>
          </a:p>
          <a:p>
            <a:pPr>
              <a:buFont typeface="Arial" pitchFamily="34" charset="0"/>
              <a:buChar char="•"/>
            </a:pPr>
            <a:r>
              <a:rPr lang="es-MX" sz="1200" dirty="0" smtClean="0"/>
              <a:t>No se expresa el espacio ni la profundidad.</a:t>
            </a:r>
          </a:p>
          <a:p>
            <a:pPr>
              <a:buFont typeface="Arial" pitchFamily="34" charset="0"/>
              <a:buChar char="•"/>
            </a:pPr>
            <a:r>
              <a:rPr lang="es-MX" sz="1200" dirty="0" smtClean="0"/>
              <a:t> Los colores son planos, carentes de graduación y preferentemente hacen uso de gamas cálidas (rojo y amarillo).</a:t>
            </a:r>
          </a:p>
          <a:p>
            <a:pPr>
              <a:buFont typeface="Arial" pitchFamily="34" charset="0"/>
              <a:buChar char="•"/>
            </a:pPr>
            <a:r>
              <a:rPr lang="es-MX" sz="1200" dirty="0" smtClean="0"/>
              <a:t>Los personajes se representan jerárquicamente. </a:t>
            </a:r>
          </a:p>
        </p:txBody>
      </p:sp>
      <p:pic>
        <p:nvPicPr>
          <p:cNvPr id="107524" name="Picture 4" descr="http://www.adevaherranz.es/Arte/UNIVERSAL/EDAD%20ANTIGUA/EGIPTO/PINTURA/Art%20Pin%20DIN%20XIX%20Anubis%20y%20momia%20difunto.gif"/>
          <p:cNvPicPr>
            <a:picLocks noChangeAspect="1" noChangeArrowheads="1"/>
          </p:cNvPicPr>
          <p:nvPr/>
        </p:nvPicPr>
        <p:blipFill>
          <a:blip r:embed="rId2"/>
          <a:srcRect/>
          <a:stretch>
            <a:fillRect/>
          </a:stretch>
        </p:blipFill>
        <p:spPr bwMode="auto">
          <a:xfrm>
            <a:off x="-1" y="-5714"/>
            <a:ext cx="7151189" cy="550641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9 CuadroTexto"/>
          <p:cNvSpPr txBox="1"/>
          <p:nvPr/>
        </p:nvSpPr>
        <p:spPr>
          <a:xfrm>
            <a:off x="285720" y="1285860"/>
            <a:ext cx="8643998" cy="4216539"/>
          </a:xfrm>
          <a:prstGeom prst="rect">
            <a:avLst/>
          </a:prstGeom>
          <a:noFill/>
        </p:spPr>
        <p:txBody>
          <a:bodyPr wrap="square" rtlCol="0">
            <a:spAutoFit/>
          </a:bodyPr>
          <a:lstStyle/>
          <a:p>
            <a:r>
              <a:rPr lang="es-MX" sz="3200" b="1" dirty="0" smtClean="0">
                <a:solidFill>
                  <a:schemeClr val="tx2"/>
                </a:solidFill>
              </a:rPr>
              <a:t>Comunicación</a:t>
            </a:r>
            <a:endParaRPr lang="es-MX" sz="3600" b="1" dirty="0" smtClean="0">
              <a:solidFill>
                <a:schemeClr val="tx2"/>
              </a:solidFill>
            </a:endParaRPr>
          </a:p>
          <a:p>
            <a:pPr algn="just"/>
            <a:endParaRPr lang="es-MX" sz="2800" dirty="0" smtClean="0"/>
          </a:p>
          <a:p>
            <a:pPr algn="just"/>
            <a:r>
              <a:rPr lang="es-MX" sz="2000" dirty="0" smtClean="0"/>
              <a:t>La definición de comunicación puede realizarse desde su etimología. La palabra deriva del latín </a:t>
            </a:r>
            <a:r>
              <a:rPr lang="es-MX" sz="2000" i="1" dirty="0" err="1" smtClean="0"/>
              <a:t>communicare</a:t>
            </a:r>
            <a:r>
              <a:rPr lang="es-MX" sz="2000" dirty="0" smtClean="0"/>
              <a:t>, que significa “compartir algo, poner en común”. Por lo tanto, la </a:t>
            </a:r>
            <a:r>
              <a:rPr lang="es-MX" sz="2000" b="1" dirty="0" smtClean="0"/>
              <a:t>comunicación</a:t>
            </a:r>
            <a:r>
              <a:rPr lang="es-MX" sz="2000" dirty="0" smtClean="0"/>
              <a:t> es un fenómeno inherente a la relación que los seres vivos mantienen cuando se encuentran en grupo. A través de la comunicación, las personas o animales obtienen información respecto a su entorno y pueden compartirla con el resto.</a:t>
            </a:r>
          </a:p>
          <a:p>
            <a:pPr algn="just"/>
            <a:r>
              <a:rPr lang="es-MX" sz="2800" dirty="0" smtClean="0"/>
              <a:t/>
            </a:r>
            <a:br>
              <a:rPr lang="es-MX" sz="2800" dirty="0" smtClean="0"/>
            </a:br>
            <a:r>
              <a:rPr lang="es-MX" sz="2800" dirty="0" smtClean="0"/>
              <a:t/>
            </a:r>
            <a:br>
              <a:rPr lang="es-MX" sz="2800" dirty="0" smtClean="0"/>
            </a:br>
            <a:endParaRPr lang="es-MX" sz="2800" dirty="0"/>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9 CuadroTexto"/>
          <p:cNvSpPr txBox="1"/>
          <p:nvPr/>
        </p:nvSpPr>
        <p:spPr>
          <a:xfrm>
            <a:off x="357190" y="1285860"/>
            <a:ext cx="8572528" cy="4462760"/>
          </a:xfrm>
          <a:prstGeom prst="rect">
            <a:avLst/>
          </a:prstGeom>
          <a:noFill/>
        </p:spPr>
        <p:txBody>
          <a:bodyPr wrap="square" rtlCol="0">
            <a:spAutoFit/>
          </a:bodyPr>
          <a:lstStyle/>
          <a:p>
            <a:r>
              <a:rPr lang="es-MX" sz="3200" b="1" dirty="0" smtClean="0">
                <a:solidFill>
                  <a:schemeClr val="tx2"/>
                </a:solidFill>
              </a:rPr>
              <a:t>Comunicación</a:t>
            </a:r>
            <a:endParaRPr lang="es-MX" sz="3600" b="1" dirty="0" smtClean="0">
              <a:solidFill>
                <a:schemeClr val="tx2"/>
              </a:solidFill>
            </a:endParaRPr>
          </a:p>
          <a:p>
            <a:endParaRPr lang="es-MX" sz="2800" dirty="0" smtClean="0"/>
          </a:p>
          <a:p>
            <a:pPr algn="just"/>
            <a:r>
              <a:rPr lang="es-MX" sz="2000" dirty="0" smtClean="0"/>
              <a:t>La comunicación puede ser definida como </a:t>
            </a:r>
            <a:r>
              <a:rPr lang="es-MX" sz="2000" b="1" dirty="0" smtClean="0"/>
              <a:t>la acción en la que una persona emite un mensaje a alguien para que éste le entienda y actué o discierna en consecuencia</a:t>
            </a:r>
            <a:r>
              <a:rPr lang="es-MX" sz="2000" dirty="0" smtClean="0"/>
              <a:t>. Son muy diversas y variadas las teorías que se han desarrollado para la comprensión de la comunicación, desde las que indican que hay únicamente tres factores en la comunicación(emisor, mensaje y receptor), hasta los que sostienen que hay muchas más (además de las tres primeras se encuentran ruido, contexto, situaciones específicas, </a:t>
            </a:r>
            <a:r>
              <a:rPr lang="es-MX" sz="2000" dirty="0" err="1" smtClean="0"/>
              <a:t>etc</a:t>
            </a:r>
            <a:r>
              <a:rPr lang="es-MX" sz="2000" dirty="0" smtClean="0"/>
              <a:t>).</a:t>
            </a:r>
          </a:p>
          <a:p>
            <a:pPr algn="just"/>
            <a:r>
              <a:rPr lang="es-MX" sz="2800" dirty="0" smtClean="0"/>
              <a:t/>
            </a:r>
            <a:br>
              <a:rPr lang="es-MX" sz="2800" dirty="0" smtClean="0"/>
            </a:br>
            <a:r>
              <a:rPr lang="es-MX" sz="2800" dirty="0" smtClean="0"/>
              <a:t/>
            </a:r>
            <a:br>
              <a:rPr lang="es-MX" sz="2800" dirty="0" smtClean="0"/>
            </a:br>
            <a:endParaRPr lang="es-MX" sz="2800" dirty="0"/>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9 CuadroTexto"/>
          <p:cNvSpPr txBox="1"/>
          <p:nvPr/>
        </p:nvSpPr>
        <p:spPr>
          <a:xfrm>
            <a:off x="357190" y="1285860"/>
            <a:ext cx="8572528" cy="6678751"/>
          </a:xfrm>
          <a:prstGeom prst="rect">
            <a:avLst/>
          </a:prstGeom>
          <a:noFill/>
        </p:spPr>
        <p:txBody>
          <a:bodyPr wrap="square" rtlCol="0">
            <a:spAutoFit/>
          </a:bodyPr>
          <a:lstStyle/>
          <a:p>
            <a:r>
              <a:rPr lang="es-MX" sz="3200" b="1" dirty="0" smtClean="0">
                <a:solidFill>
                  <a:schemeClr val="tx2"/>
                </a:solidFill>
              </a:rPr>
              <a:t>Emisor</a:t>
            </a:r>
            <a:endParaRPr lang="es-MX" sz="3600" b="1" dirty="0" smtClean="0">
              <a:solidFill>
                <a:schemeClr val="tx2"/>
              </a:solidFill>
            </a:endParaRPr>
          </a:p>
          <a:p>
            <a:r>
              <a:rPr lang="es-MX" sz="2400" dirty="0" smtClean="0"/>
              <a:t>Autor de la obra plástica, poseedor de:</a:t>
            </a:r>
          </a:p>
          <a:p>
            <a:pPr>
              <a:buFont typeface="Arial" pitchFamily="34" charset="0"/>
              <a:buChar char="•"/>
            </a:pPr>
            <a:r>
              <a:rPr lang="es-MX" sz="2000" dirty="0" smtClean="0"/>
              <a:t>Campo de experiencia (conocimientos, aptitudes y actitudes ante su medio).</a:t>
            </a:r>
          </a:p>
          <a:p>
            <a:pPr>
              <a:buFont typeface="Arial" pitchFamily="34" charset="0"/>
              <a:buChar char="•"/>
            </a:pPr>
            <a:r>
              <a:rPr lang="es-MX" sz="2000" dirty="0" smtClean="0"/>
              <a:t>Voluntad y capacidad creativa para representar o interpretar un mensaje.</a:t>
            </a:r>
          </a:p>
          <a:p>
            <a:pPr>
              <a:buFont typeface="Arial" pitchFamily="34" charset="0"/>
              <a:buChar char="•"/>
            </a:pPr>
            <a:r>
              <a:rPr lang="es-MX" sz="2000" dirty="0" smtClean="0"/>
              <a:t>Técnica en la disciplina plástica de su interés.</a:t>
            </a:r>
          </a:p>
          <a:p>
            <a:r>
              <a:rPr lang="es-MX" sz="3200" b="1" dirty="0" smtClean="0">
                <a:solidFill>
                  <a:schemeClr val="tx2"/>
                </a:solidFill>
              </a:rPr>
              <a:t>Mensaje</a:t>
            </a:r>
            <a:endParaRPr lang="es-MX" sz="3600" b="1" dirty="0" smtClean="0">
              <a:solidFill>
                <a:schemeClr val="tx2"/>
              </a:solidFill>
            </a:endParaRPr>
          </a:p>
          <a:p>
            <a:r>
              <a:rPr lang="es-MX" sz="2400" dirty="0" smtClean="0"/>
              <a:t>La obra de arte, que abarca:</a:t>
            </a:r>
          </a:p>
          <a:p>
            <a:pPr>
              <a:buFont typeface="Arial" pitchFamily="34" charset="0"/>
              <a:buChar char="•"/>
            </a:pPr>
            <a:r>
              <a:rPr lang="es-MX" sz="2000" dirty="0" smtClean="0"/>
              <a:t>Tema: basado en la manifestación de ideas, experiencias y sentimientos.</a:t>
            </a:r>
          </a:p>
          <a:p>
            <a:pPr>
              <a:buFont typeface="Arial" pitchFamily="34" charset="0"/>
              <a:buChar char="•"/>
            </a:pPr>
            <a:r>
              <a:rPr lang="es-MX" sz="2000" dirty="0" smtClean="0"/>
              <a:t>Código, integrado por los recursos usados por el emisor para producir su obra y por el receptor para entenderla y apreciarla.</a:t>
            </a:r>
          </a:p>
          <a:p>
            <a:r>
              <a:rPr lang="es-MX" sz="3200" b="1" dirty="0" smtClean="0">
                <a:solidFill>
                  <a:schemeClr val="tx2"/>
                </a:solidFill>
              </a:rPr>
              <a:t>Receptor</a:t>
            </a:r>
            <a:endParaRPr lang="es-MX" sz="3600" b="1" dirty="0" smtClean="0">
              <a:solidFill>
                <a:schemeClr val="tx2"/>
              </a:solidFill>
            </a:endParaRPr>
          </a:p>
          <a:p>
            <a:r>
              <a:rPr lang="es-MX" sz="2400" dirty="0" smtClean="0"/>
              <a:t>Observador capaz de:</a:t>
            </a:r>
          </a:p>
          <a:p>
            <a:pPr>
              <a:buFont typeface="Arial" pitchFamily="34" charset="0"/>
              <a:buChar char="•"/>
            </a:pPr>
            <a:r>
              <a:rPr lang="es-MX" sz="2000" dirty="0" smtClean="0"/>
              <a:t>Experimentar una impresión visual, para analizar la obra plástica y poder emitir un juicio crítico.</a:t>
            </a:r>
          </a:p>
          <a:p>
            <a:endParaRPr lang="es-MX" sz="2000" dirty="0" smtClean="0"/>
          </a:p>
          <a:p>
            <a:r>
              <a:rPr lang="es-MX" sz="2000" dirty="0" smtClean="0"/>
              <a:t/>
            </a:r>
            <a:br>
              <a:rPr lang="es-MX" sz="2000" dirty="0" smtClean="0"/>
            </a:br>
            <a:r>
              <a:rPr lang="es-MX" sz="2800" dirty="0" smtClean="0"/>
              <a:t/>
            </a:r>
            <a:br>
              <a:rPr lang="es-MX" sz="2800" dirty="0" smtClean="0"/>
            </a:br>
            <a:endParaRPr lang="es-MX" sz="2800" dirty="0"/>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AutoShape 2" descr="http://www.ecured.cu/images/thumb/7/77/Discob2.jpg/250px-Discob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9572" name="Picture 4" descr="http://www.ecured.cu/images/thumb/7/77/Discob2.jpg/250px-Discob2.jpg"/>
          <p:cNvPicPr>
            <a:picLocks noChangeAspect="1" noChangeArrowheads="1"/>
          </p:cNvPicPr>
          <p:nvPr/>
        </p:nvPicPr>
        <p:blipFill>
          <a:blip r:embed="rId2"/>
          <a:srcRect/>
          <a:stretch>
            <a:fillRect/>
          </a:stretch>
        </p:blipFill>
        <p:spPr bwMode="auto">
          <a:xfrm>
            <a:off x="108041" y="102848"/>
            <a:ext cx="4249645" cy="6629448"/>
          </a:xfrm>
          <a:prstGeom prst="rect">
            <a:avLst/>
          </a:prstGeom>
          <a:noFill/>
        </p:spPr>
      </p:pic>
      <p:sp>
        <p:nvSpPr>
          <p:cNvPr id="6" name="5 Rectángulo"/>
          <p:cNvSpPr/>
          <p:nvPr/>
        </p:nvSpPr>
        <p:spPr>
          <a:xfrm>
            <a:off x="4572000" y="214290"/>
            <a:ext cx="4357718" cy="6555641"/>
          </a:xfrm>
          <a:prstGeom prst="rect">
            <a:avLst/>
          </a:prstGeom>
        </p:spPr>
        <p:txBody>
          <a:bodyPr wrap="square">
            <a:spAutoFit/>
          </a:bodyPr>
          <a:lstStyle/>
          <a:p>
            <a:pPr algn="just"/>
            <a:r>
              <a:rPr lang="es-MX" sz="1600" b="1" dirty="0" smtClean="0"/>
              <a:t>El discóbolo de Mirón (Lanzador de disco)</a:t>
            </a:r>
            <a:r>
              <a:rPr lang="es-MX" sz="1600" dirty="0" smtClean="0"/>
              <a:t>. Tiene como dimensiones una altura 1,60 m. el estilo es el griego clásico localizándolo cronología aproximada: Siglo V </a:t>
            </a:r>
            <a:r>
              <a:rPr lang="es-MX" sz="1600" dirty="0" err="1" smtClean="0"/>
              <a:t>aC</a:t>
            </a:r>
            <a:r>
              <a:rPr lang="es-MX" sz="1600" dirty="0" smtClean="0"/>
              <a:t>. 460 </a:t>
            </a:r>
            <a:r>
              <a:rPr lang="es-MX" sz="1600" dirty="0" err="1" smtClean="0"/>
              <a:t>aC</a:t>
            </a:r>
            <a:r>
              <a:rPr lang="es-MX" sz="1600" dirty="0" smtClean="0"/>
              <a:t>. Actualmente se puede observar en el Museo </a:t>
            </a:r>
            <a:r>
              <a:rPr lang="es-MX" sz="1600" dirty="0" err="1" smtClean="0"/>
              <a:t>Nazionale</a:t>
            </a:r>
            <a:r>
              <a:rPr lang="es-MX" sz="1600" dirty="0" smtClean="0"/>
              <a:t> Romano, Italia, y varias copias más en otros museos y lugares del mundo.</a:t>
            </a:r>
          </a:p>
          <a:p>
            <a:pPr algn="just"/>
            <a:endParaRPr lang="es-MX" sz="1200" dirty="0" smtClean="0"/>
          </a:p>
          <a:p>
            <a:pPr algn="just"/>
            <a:r>
              <a:rPr lang="es-MX" sz="1200" dirty="0" smtClean="0"/>
              <a:t>Esta escultura fue realizada por Mirón en el año 450 a.C. y corresponde a la época clásica griega (primer clasicismo). Fue realizada en bronce pero se ha perdido y actualmente conservamos copias romanas talladas en mármol que nos permiten darnos una idea de lo que fue originalmente.</a:t>
            </a:r>
          </a:p>
          <a:p>
            <a:pPr algn="just"/>
            <a:endParaRPr lang="es-MX" sz="1200" dirty="0" smtClean="0"/>
          </a:p>
          <a:p>
            <a:pPr algn="just"/>
            <a:r>
              <a:rPr lang="es-MX" sz="1200" dirty="0" smtClean="0"/>
              <a:t>Representa a un lanzador de disco participando en las Olimpíadas Griegas. Es muy importante hacer referencia a que el tema deportivo (íntimamente relacionado con la temática religiosa) tuvo una gran influencia sobre la mayoría de las representaciones escultóricas independientes.</a:t>
            </a:r>
          </a:p>
          <a:p>
            <a:pPr algn="just"/>
            <a:endParaRPr lang="es-MX" sz="1200" dirty="0" smtClean="0"/>
          </a:p>
          <a:p>
            <a:pPr algn="just"/>
            <a:r>
              <a:rPr lang="es-MX" sz="1200" dirty="0" smtClean="0"/>
              <a:t>Figura un notable avance en la representación del movimiento, rompiendo con la formalidad y el hieratismo de la escultura griega anterior. El atleta representado se encuentra desnudo e intenta expresar el ideal de belleza de aquel entonces. A pesar de lo común que era realizar en aquel momento representaciones de este estilo, Mirón logra destacarse a partir de la manera que utiliza para tratar el tema. Basándose en la escultura egipcia (ya que se presenta aquí el tronco visto de frente, las piernas y los brazos de perfil) logra una sensación de movimiento a través de una nueva adaptación de métodos artísticos muy antiguos.</a:t>
            </a:r>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 </a:t>
            </a:r>
            <a:r>
              <a:rPr lang="es-ES_tradnl" dirty="0" smtClean="0"/>
              <a:t>Comunicación (emisor-mensaje-receptor)</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sp>
        <p:nvSpPr>
          <p:cNvPr id="10" name="9 CuadroTexto"/>
          <p:cNvSpPr txBox="1"/>
          <p:nvPr/>
        </p:nvSpPr>
        <p:spPr>
          <a:xfrm>
            <a:off x="357190" y="1285860"/>
            <a:ext cx="8572528" cy="5878532"/>
          </a:xfrm>
          <a:prstGeom prst="rect">
            <a:avLst/>
          </a:prstGeom>
          <a:noFill/>
        </p:spPr>
        <p:txBody>
          <a:bodyPr wrap="square" rtlCol="0">
            <a:spAutoFit/>
          </a:bodyPr>
          <a:lstStyle/>
          <a:p>
            <a:r>
              <a:rPr lang="es-MX" sz="2000" b="1" dirty="0" smtClean="0">
                <a:solidFill>
                  <a:schemeClr val="tx2"/>
                </a:solidFill>
              </a:rPr>
              <a:t>Modelo de comunicación según Jakobson:</a:t>
            </a:r>
          </a:p>
          <a:p>
            <a:r>
              <a:rPr lang="es-MX" dirty="0" smtClean="0"/>
              <a:t>1.- </a:t>
            </a:r>
            <a:r>
              <a:rPr lang="es-MX" b="1" dirty="0" smtClean="0"/>
              <a:t>Función </a:t>
            </a:r>
            <a:r>
              <a:rPr lang="es-MX" b="1" i="1" dirty="0" smtClean="0"/>
              <a:t>emotiva</a:t>
            </a:r>
            <a:r>
              <a:rPr lang="es-MX" b="1" dirty="0" smtClean="0"/>
              <a:t>: </a:t>
            </a:r>
            <a:r>
              <a:rPr lang="es-MX" dirty="0" smtClean="0"/>
              <a:t>Esta función está centrada en el </a:t>
            </a:r>
            <a:r>
              <a:rPr lang="es-MX" i="1" dirty="0" smtClean="0"/>
              <a:t>emisor </a:t>
            </a:r>
            <a:r>
              <a:rPr lang="es-MX" dirty="0" smtClean="0"/>
              <a:t>quien pone de manifiesto emociones, sentimientos, estados de ánimo, etc. Intención del que emite el mensaje.</a:t>
            </a:r>
            <a:br>
              <a:rPr lang="es-MX" dirty="0" smtClean="0"/>
            </a:br>
            <a:r>
              <a:rPr lang="es-MX" dirty="0" smtClean="0"/>
              <a:t/>
            </a:r>
            <a:br>
              <a:rPr lang="es-MX" dirty="0" smtClean="0"/>
            </a:br>
            <a:r>
              <a:rPr lang="es-MX" dirty="0" smtClean="0"/>
              <a:t>2.- </a:t>
            </a:r>
            <a:r>
              <a:rPr lang="es-MX" b="1" dirty="0" smtClean="0"/>
              <a:t>Función </a:t>
            </a:r>
            <a:r>
              <a:rPr lang="es-MX" b="1" i="1" dirty="0" smtClean="0"/>
              <a:t>conativa</a:t>
            </a:r>
            <a:r>
              <a:rPr lang="es-MX" b="1" dirty="0" smtClean="0"/>
              <a:t>: </a:t>
            </a:r>
            <a:r>
              <a:rPr lang="es-MX" dirty="0" smtClean="0"/>
              <a:t>Esta función esta centrada en el </a:t>
            </a:r>
            <a:r>
              <a:rPr lang="es-MX" i="1" dirty="0" smtClean="0"/>
              <a:t>receptor</a:t>
            </a:r>
            <a:r>
              <a:rPr lang="es-MX" dirty="0" smtClean="0"/>
              <a:t> o destinatario. Posibilidad de influir en quien recibe el mensaje.</a:t>
            </a:r>
            <a:br>
              <a:rPr lang="es-MX" dirty="0" smtClean="0"/>
            </a:br>
            <a:r>
              <a:rPr lang="es-MX" dirty="0" smtClean="0"/>
              <a:t/>
            </a:r>
            <a:br>
              <a:rPr lang="es-MX" dirty="0" smtClean="0"/>
            </a:br>
            <a:r>
              <a:rPr lang="es-MX" dirty="0" smtClean="0"/>
              <a:t>3.- </a:t>
            </a:r>
            <a:r>
              <a:rPr lang="es-MX" b="1" dirty="0" smtClean="0"/>
              <a:t>Función </a:t>
            </a:r>
            <a:r>
              <a:rPr lang="es-MX" b="1" i="1" dirty="0" smtClean="0"/>
              <a:t>referencial</a:t>
            </a:r>
            <a:r>
              <a:rPr lang="es-MX" b="1" dirty="0" smtClean="0"/>
              <a:t>: </a:t>
            </a:r>
            <a:r>
              <a:rPr lang="es-MX" dirty="0" smtClean="0"/>
              <a:t>Esta función se centra en el contenido o “</a:t>
            </a:r>
            <a:r>
              <a:rPr lang="es-MX" i="1" dirty="0" smtClean="0"/>
              <a:t>contexto</a:t>
            </a:r>
            <a:r>
              <a:rPr lang="es-MX" dirty="0" smtClean="0"/>
              <a:t>” entendiendo este último “en sentido de referente y no de situación”. Espacio y tiempo determinados.</a:t>
            </a:r>
          </a:p>
          <a:p>
            <a:endParaRPr lang="es-MX" dirty="0" smtClean="0"/>
          </a:p>
          <a:p>
            <a:r>
              <a:rPr lang="es-MX" dirty="0" smtClean="0"/>
              <a:t>4.- </a:t>
            </a:r>
            <a:r>
              <a:rPr lang="es-MX" b="1" dirty="0" smtClean="0"/>
              <a:t>Función </a:t>
            </a:r>
            <a:r>
              <a:rPr lang="es-MX" b="1" i="1" dirty="0" smtClean="0"/>
              <a:t>poética</a:t>
            </a:r>
            <a:r>
              <a:rPr lang="es-MX" b="1" dirty="0" smtClean="0"/>
              <a:t>: </a:t>
            </a:r>
            <a:r>
              <a:rPr lang="es-MX" dirty="0" smtClean="0"/>
              <a:t>Esta función se centra en el </a:t>
            </a:r>
            <a:r>
              <a:rPr lang="es-MX" i="1" dirty="0" smtClean="0"/>
              <a:t>mensaje</a:t>
            </a:r>
            <a:r>
              <a:rPr lang="es-MX" dirty="0" smtClean="0"/>
              <a:t>.  Características del mensaje. </a:t>
            </a:r>
            <a:br>
              <a:rPr lang="es-MX" dirty="0" smtClean="0"/>
            </a:br>
            <a:r>
              <a:rPr lang="es-MX" dirty="0" smtClean="0"/>
              <a:t/>
            </a:r>
            <a:br>
              <a:rPr lang="es-MX" dirty="0" smtClean="0"/>
            </a:br>
            <a:r>
              <a:rPr lang="es-MX" dirty="0" smtClean="0"/>
              <a:t>5.- </a:t>
            </a:r>
            <a:r>
              <a:rPr lang="es-MX" b="1" dirty="0" smtClean="0"/>
              <a:t>Función </a:t>
            </a:r>
            <a:r>
              <a:rPr lang="es-MX" b="1" i="1" dirty="0" smtClean="0"/>
              <a:t>metalingüística</a:t>
            </a:r>
            <a:r>
              <a:rPr lang="es-MX" b="1" dirty="0" smtClean="0"/>
              <a:t>: </a:t>
            </a:r>
            <a:r>
              <a:rPr lang="es-MX" dirty="0" smtClean="0"/>
              <a:t>Esta función se utiliza cuando el </a:t>
            </a:r>
            <a:r>
              <a:rPr lang="es-MX" i="1" dirty="0" smtClean="0"/>
              <a:t>código</a:t>
            </a:r>
            <a:r>
              <a:rPr lang="es-MX" dirty="0" smtClean="0"/>
              <a:t> sirve para referirse al código mismo. Comprensión por ambas partes de los signos.</a:t>
            </a:r>
            <a:br>
              <a:rPr lang="es-MX" dirty="0" smtClean="0"/>
            </a:br>
            <a:r>
              <a:rPr lang="es-MX" dirty="0" smtClean="0"/>
              <a:t/>
            </a:r>
            <a:br>
              <a:rPr lang="es-MX" dirty="0" smtClean="0"/>
            </a:br>
            <a:r>
              <a:rPr lang="es-MX" dirty="0" smtClean="0"/>
              <a:t>6.- </a:t>
            </a:r>
            <a:r>
              <a:rPr lang="es-MX" b="1" dirty="0" smtClean="0"/>
              <a:t>Función </a:t>
            </a:r>
            <a:r>
              <a:rPr lang="es-MX" b="1" i="1" dirty="0" smtClean="0"/>
              <a:t>fática</a:t>
            </a:r>
            <a:r>
              <a:rPr lang="es-MX" b="1" dirty="0" smtClean="0"/>
              <a:t>: </a:t>
            </a:r>
            <a:r>
              <a:rPr lang="es-MX" dirty="0" smtClean="0"/>
              <a:t>Esta función se centra en el </a:t>
            </a:r>
            <a:r>
              <a:rPr lang="es-MX" i="1" dirty="0" smtClean="0"/>
              <a:t>canal</a:t>
            </a:r>
            <a:r>
              <a:rPr lang="es-MX" dirty="0" smtClean="0"/>
              <a:t> y trata de todos aquellos recursos que pretenden mantener la interacción. El canal es el medio utilizado para el contacto.</a:t>
            </a:r>
            <a:br>
              <a:rPr lang="es-MX" dirty="0" smtClean="0"/>
            </a:br>
            <a:r>
              <a:rPr lang="es-MX" dirty="0" smtClean="0"/>
              <a:t/>
            </a:r>
            <a:br>
              <a:rPr lang="es-MX" dirty="0" smtClean="0"/>
            </a:br>
            <a:r>
              <a:rPr lang="es-MX" sz="1600" dirty="0" smtClean="0"/>
              <a:t/>
            </a:r>
            <a:br>
              <a:rPr lang="es-MX" sz="1600" dirty="0" smtClean="0"/>
            </a:br>
            <a:r>
              <a:rPr lang="es-MX" sz="1600" dirty="0" smtClean="0"/>
              <a:t/>
            </a:r>
            <a:br>
              <a:rPr lang="es-MX" sz="1600" dirty="0" smtClean="0"/>
            </a:br>
            <a:endParaRPr lang="es-MX" sz="1600" dirty="0"/>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8760"/>
            <a:ext cx="8774114" cy="1143000"/>
          </a:xfrm>
        </p:spPr>
        <p:txBody>
          <a:bodyPr>
            <a:normAutofit/>
          </a:bodyPr>
          <a:lstStyle/>
          <a:p>
            <a:pPr algn="r"/>
            <a:r>
              <a:rPr lang="es-ES_tradnl" sz="3200" b="1" dirty="0" smtClean="0">
                <a:solidFill>
                  <a:schemeClr val="accent1">
                    <a:lumMod val="75000"/>
                  </a:schemeClr>
                </a:solidFill>
              </a:rPr>
              <a:t>Módulo III. Lenguaje y comunicación plástica</a:t>
            </a:r>
            <a:endParaRPr lang="es-ES" sz="3200" b="1" dirty="0">
              <a:solidFill>
                <a:schemeClr val="accent1">
                  <a:lumMod val="75000"/>
                </a:schemeClr>
              </a:solidFill>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1000132" y="2500306"/>
            <a:ext cx="3380924" cy="2975215"/>
          </a:xfrm>
          <a:prstGeom prst="rect">
            <a:avLst/>
          </a:prstGeom>
          <a:noFill/>
        </p:spPr>
      </p:pic>
      <p:sp>
        <p:nvSpPr>
          <p:cNvPr id="6" name="2 Marcador de contenido"/>
          <p:cNvSpPr txBox="1">
            <a:spLocks/>
          </p:cNvSpPr>
          <p:nvPr/>
        </p:nvSpPr>
        <p:spPr>
          <a:xfrm>
            <a:off x="4357686" y="4786322"/>
            <a:ext cx="4500594" cy="571504"/>
          </a:xfrm>
          <a:prstGeom prst="rect">
            <a:avLst/>
          </a:prstGeom>
        </p:spPr>
        <p:txBody>
          <a:bodyPr vert="horz" lIns="91440" tIns="45720" rIns="91440" bIns="45720" rtlCol="0">
            <a:normAutofit/>
          </a:bodyPr>
          <a:lstStyle/>
          <a:p>
            <a:r>
              <a:rPr lang="es-MX" sz="2200" b="1" dirty="0" smtClean="0"/>
              <a:t>Tema </a:t>
            </a:r>
            <a:r>
              <a:rPr lang="es-MX" sz="2000" b="1" dirty="0" smtClean="0"/>
              <a:t>3.1.1. </a:t>
            </a:r>
            <a:r>
              <a:rPr lang="es-MX" sz="2000" dirty="0" smtClean="0"/>
              <a:t>Códigos, signos, significados.</a:t>
            </a:r>
          </a:p>
          <a:p>
            <a:pPr marL="596646" marR="0" lvl="0" indent="-514350" algn="l" defTabSz="914400" rtl="0" eaLnBrk="1" fontAlgn="auto" latinLnBrk="0" hangingPunct="1">
              <a:lnSpc>
                <a:spcPct val="100000"/>
              </a:lnSpc>
              <a:spcBef>
                <a:spcPct val="20000"/>
              </a:spcBef>
              <a:spcAft>
                <a:spcPts val="0"/>
              </a:spcAft>
              <a:buClrTx/>
              <a:buSzTx/>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8" name="7 Conector recto"/>
          <p:cNvCxnSpPr/>
          <p:nvPr/>
        </p:nvCxnSpPr>
        <p:spPr>
          <a:xfrm>
            <a:off x="0" y="2071678"/>
            <a:ext cx="8929718"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3.1.1. </a:t>
            </a:r>
            <a:r>
              <a:rPr lang="es-ES_tradnl" dirty="0" smtClean="0"/>
              <a:t>Códigos, signos y significado</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9 CuadroTexto"/>
          <p:cNvSpPr txBox="1"/>
          <p:nvPr/>
        </p:nvSpPr>
        <p:spPr>
          <a:xfrm>
            <a:off x="214282" y="1214422"/>
            <a:ext cx="8715436" cy="5139869"/>
          </a:xfrm>
          <a:prstGeom prst="rect">
            <a:avLst/>
          </a:prstGeom>
          <a:noFill/>
        </p:spPr>
        <p:txBody>
          <a:bodyPr wrap="square" rtlCol="0">
            <a:spAutoFit/>
          </a:bodyPr>
          <a:lstStyle/>
          <a:p>
            <a:pPr>
              <a:buNone/>
            </a:pPr>
            <a:r>
              <a:rPr lang="es-MX" sz="3200" b="1" dirty="0" smtClean="0">
                <a:solidFill>
                  <a:schemeClr val="tx2"/>
                </a:solidFill>
              </a:rPr>
              <a:t>Lenguaje</a:t>
            </a:r>
          </a:p>
          <a:p>
            <a:pPr algn="just">
              <a:buNone/>
            </a:pPr>
            <a:r>
              <a:rPr lang="es-ES" sz="2000" dirty="0" smtClean="0"/>
              <a:t>Todo lenguaje es un sistema de signos y un instrumento para la comunicación. Es la expresión del pensamiento.</a:t>
            </a:r>
          </a:p>
          <a:p>
            <a:pPr algn="just">
              <a:buNone/>
            </a:pPr>
            <a:r>
              <a:rPr lang="es-MX" sz="3200" b="1" dirty="0" smtClean="0">
                <a:solidFill>
                  <a:schemeClr val="tx2"/>
                </a:solidFill>
              </a:rPr>
              <a:t>Código</a:t>
            </a:r>
          </a:p>
          <a:p>
            <a:pPr algn="just">
              <a:buNone/>
            </a:pPr>
            <a:r>
              <a:rPr lang="es-ES" sz="2000" dirty="0" smtClean="0"/>
              <a:t>Conjunto de signos que deben ser compartidos por el emisor y el receptor de un mensaje para que éste sea comprendido.</a:t>
            </a:r>
            <a:r>
              <a:rPr lang="es-MX" sz="2000" dirty="0" smtClean="0"/>
              <a:t> </a:t>
            </a:r>
            <a:r>
              <a:rPr lang="es-ES" sz="2000" dirty="0" smtClean="0"/>
              <a:t>Es la relación entre significados y significantes en un sistema de signos (lenguaje).</a:t>
            </a:r>
            <a:endParaRPr lang="es-ES" sz="1600" dirty="0" smtClean="0"/>
          </a:p>
          <a:p>
            <a:pPr algn="just">
              <a:buNone/>
            </a:pPr>
            <a:r>
              <a:rPr lang="es-MX" sz="3200" b="1" dirty="0" smtClean="0">
                <a:solidFill>
                  <a:schemeClr val="tx2"/>
                </a:solidFill>
              </a:rPr>
              <a:t>Signo </a:t>
            </a:r>
          </a:p>
          <a:p>
            <a:pPr algn="just">
              <a:buNone/>
            </a:pPr>
            <a:r>
              <a:rPr lang="es-ES" sz="2000" dirty="0" smtClean="0"/>
              <a:t>Es la asociación entre dos elementos: el significado y el significante. El </a:t>
            </a:r>
            <a:r>
              <a:rPr lang="es-ES" sz="2000" b="1" dirty="0" smtClean="0"/>
              <a:t>significante</a:t>
            </a:r>
            <a:r>
              <a:rPr lang="es-ES" sz="2000" dirty="0" smtClean="0"/>
              <a:t> es la parte del signo que es identificable o describible por los sentidos, en tanto el </a:t>
            </a:r>
            <a:r>
              <a:rPr lang="es-ES" sz="2000" b="1" dirty="0" smtClean="0"/>
              <a:t>significado</a:t>
            </a:r>
            <a:r>
              <a:rPr lang="es-ES" sz="2000" dirty="0" smtClean="0"/>
              <a:t> es la concepción o sentido que le damos a eso que identificamos. </a:t>
            </a:r>
            <a:r>
              <a:rPr lang="es-ES" sz="2000" b="1" dirty="0" smtClean="0"/>
              <a:t>Referente</a:t>
            </a:r>
            <a:r>
              <a:rPr lang="es-ES" sz="2000" dirty="0" smtClean="0"/>
              <a:t> es la relación del signo con un recuerdo en la memoria del receptor.</a:t>
            </a:r>
          </a:p>
          <a:p>
            <a:pPr>
              <a:buNone/>
            </a:pPr>
            <a:endParaRPr lang="es-ES" sz="2000" dirty="0" smtClean="0"/>
          </a:p>
          <a:p>
            <a:pPr>
              <a:buNone/>
            </a:pPr>
            <a:endParaRPr lang="es-ES" sz="1600" b="1" dirty="0" smtClean="0">
              <a:solidFill>
                <a:schemeClr val="accent1">
                  <a:lumMod val="75000"/>
                </a:schemeClr>
              </a:solidFill>
            </a:endParaRPr>
          </a:p>
          <a:p>
            <a:endParaRPr lang="es-MX" sz="1600" dirty="0"/>
          </a:p>
        </p:txBody>
      </p:sp>
      <p:cxnSp>
        <p:nvCxnSpPr>
          <p:cNvPr id="11" name="10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786578" y="1270892"/>
            <a:ext cx="2143140" cy="3785652"/>
          </a:xfrm>
          <a:prstGeom prst="rect">
            <a:avLst/>
          </a:prstGeom>
          <a:noFill/>
        </p:spPr>
        <p:txBody>
          <a:bodyPr wrap="square" rtlCol="0">
            <a:spAutoFit/>
          </a:bodyPr>
          <a:lstStyle/>
          <a:p>
            <a:r>
              <a:rPr lang="es-MX" sz="1600" b="1" dirty="0" smtClean="0"/>
              <a:t>Significante: </a:t>
            </a:r>
            <a:r>
              <a:rPr lang="es-MX" sz="1600" dirty="0" smtClean="0"/>
              <a:t>Rombos en amarillo con imágenes en negro.</a:t>
            </a:r>
          </a:p>
          <a:p>
            <a:endParaRPr lang="es-MX" sz="1600" dirty="0" smtClean="0"/>
          </a:p>
          <a:p>
            <a:r>
              <a:rPr lang="es-MX" sz="1600" b="1" dirty="0" smtClean="0"/>
              <a:t>Significado: </a:t>
            </a:r>
            <a:r>
              <a:rPr lang="es-MX" sz="1600" dirty="0" smtClean="0"/>
              <a:t>Curva, Pendiente, Estrechamiento, etc.</a:t>
            </a:r>
          </a:p>
          <a:p>
            <a:endParaRPr lang="es-MX" sz="1600" dirty="0" smtClean="0"/>
          </a:p>
          <a:p>
            <a:r>
              <a:rPr lang="es-MX" sz="1600" b="1" dirty="0" smtClean="0"/>
              <a:t>Referente: </a:t>
            </a:r>
            <a:r>
              <a:rPr lang="es-MX" sz="1600" dirty="0" smtClean="0"/>
              <a:t>Se sabe por experiencia que en la carretera existen señales que indican o anuncian información importante para los conductores.</a:t>
            </a:r>
            <a:endParaRPr lang="es-MX" sz="1600" dirty="0"/>
          </a:p>
        </p:txBody>
      </p:sp>
      <p:pic>
        <p:nvPicPr>
          <p:cNvPr id="113668" name="Picture 4" descr="http://www.avisooportuno.mx/img/notas_a/nota1_veh.gif"/>
          <p:cNvPicPr>
            <a:picLocks noChangeAspect="1" noChangeArrowheads="1"/>
          </p:cNvPicPr>
          <p:nvPr/>
        </p:nvPicPr>
        <p:blipFill>
          <a:blip r:embed="rId2"/>
          <a:srcRect/>
          <a:stretch>
            <a:fillRect/>
          </a:stretch>
        </p:blipFill>
        <p:spPr bwMode="auto">
          <a:xfrm>
            <a:off x="0" y="0"/>
            <a:ext cx="6839924" cy="614364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3.1.1. </a:t>
            </a:r>
            <a:r>
              <a:rPr lang="es-ES_tradnl" dirty="0" smtClean="0"/>
              <a:t>Códigos, signos y significado</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9 CuadroTexto"/>
          <p:cNvSpPr txBox="1"/>
          <p:nvPr/>
        </p:nvSpPr>
        <p:spPr>
          <a:xfrm>
            <a:off x="214282" y="1214422"/>
            <a:ext cx="8715436" cy="4770537"/>
          </a:xfrm>
          <a:prstGeom prst="rect">
            <a:avLst/>
          </a:prstGeom>
          <a:noFill/>
        </p:spPr>
        <p:txBody>
          <a:bodyPr wrap="square" rtlCol="0">
            <a:spAutoFit/>
          </a:bodyPr>
          <a:lstStyle/>
          <a:p>
            <a:pPr algn="just">
              <a:buNone/>
            </a:pPr>
            <a:r>
              <a:rPr lang="es-ES" sz="2000" dirty="0" smtClean="0"/>
              <a:t>Existen dos clases de códigos: los denotativos y los connotativos.</a:t>
            </a:r>
          </a:p>
          <a:p>
            <a:pPr algn="just">
              <a:buNone/>
            </a:pPr>
            <a:r>
              <a:rPr lang="es-MX" sz="3200" b="1" dirty="0" smtClean="0">
                <a:solidFill>
                  <a:schemeClr val="tx2"/>
                </a:solidFill>
              </a:rPr>
              <a:t>Código denotativo</a:t>
            </a:r>
          </a:p>
          <a:p>
            <a:pPr algn="just">
              <a:buNone/>
            </a:pPr>
            <a:r>
              <a:rPr lang="es-ES" sz="2000" dirty="0" smtClean="0"/>
              <a:t>La relación entre significado y significante es objetiva y en un solo sentido; por ejemplo: luz verde/siga.</a:t>
            </a:r>
          </a:p>
          <a:p>
            <a:pPr algn="just">
              <a:buNone/>
            </a:pPr>
            <a:r>
              <a:rPr lang="es-MX" sz="3200" b="1" dirty="0" smtClean="0">
                <a:solidFill>
                  <a:schemeClr val="tx2"/>
                </a:solidFill>
              </a:rPr>
              <a:t>Código connotativo </a:t>
            </a:r>
          </a:p>
          <a:p>
            <a:pPr algn="just">
              <a:buNone/>
            </a:pPr>
            <a:r>
              <a:rPr lang="es-ES" sz="2000" dirty="0" smtClean="0"/>
              <a:t>En los signos connotativos, los significados son múltiples son relación a un solo significante. Ejemplo: Significante hacendado; rico, explotador, opresor, tirano, etc. Son connotativos porque su importancia reside en que el mensaje que transmiten es siempre emocional y subjetivo. El signo artístico es la asociación entre las sensaciones producidas por los objetos y las sensaciones producidas por las emociones. Estas sensaciones son llamadas también connotaciones.</a:t>
            </a:r>
          </a:p>
          <a:p>
            <a:pPr>
              <a:buNone/>
            </a:pPr>
            <a:endParaRPr lang="es-ES" sz="2000" dirty="0" smtClean="0"/>
          </a:p>
          <a:p>
            <a:pPr>
              <a:buNone/>
            </a:pPr>
            <a:endParaRPr lang="es-ES" sz="2000" b="1" dirty="0" smtClean="0">
              <a:solidFill>
                <a:schemeClr val="accent1">
                  <a:lumMod val="75000"/>
                </a:schemeClr>
              </a:solidFill>
            </a:endParaRPr>
          </a:p>
          <a:p>
            <a:endParaRPr lang="es-MX" sz="2000" dirty="0"/>
          </a:p>
        </p:txBody>
      </p:sp>
      <p:cxnSp>
        <p:nvCxnSpPr>
          <p:cNvPr id="11" name="10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1285860"/>
            <a:ext cx="6408712" cy="4647426"/>
          </a:xfrm>
          <a:prstGeom prst="rect">
            <a:avLst/>
          </a:prstGeom>
        </p:spPr>
        <p:txBody>
          <a:bodyPr wrap="square">
            <a:spAutoFit/>
          </a:bodyPr>
          <a:lstStyle/>
          <a:p>
            <a:pPr lvl="0">
              <a:spcBef>
                <a:spcPct val="20000"/>
              </a:spcBef>
              <a:buClr>
                <a:schemeClr val="accent1"/>
              </a:buClr>
              <a:buSzPct val="80000"/>
              <a:defRPr/>
            </a:pPr>
            <a:r>
              <a:rPr lang="es-ES_tradnl" sz="2000" b="1" dirty="0" smtClean="0">
                <a:solidFill>
                  <a:schemeClr val="accent1">
                    <a:lumMod val="75000"/>
                  </a:schemeClr>
                </a:solidFill>
              </a:rPr>
              <a:t>Dimensión de Formación: </a:t>
            </a:r>
            <a:r>
              <a:rPr lang="es-ES_tradnl" sz="2000" dirty="0" smtClean="0">
                <a:solidFill>
                  <a:schemeClr val="tx2">
                    <a:lumMod val="10000"/>
                  </a:schemeClr>
                </a:solidFill>
              </a:rPr>
              <a:t>Comunicativa</a:t>
            </a:r>
          </a:p>
          <a:p>
            <a:pPr lvl="0">
              <a:spcBef>
                <a:spcPct val="20000"/>
              </a:spcBef>
              <a:buClr>
                <a:schemeClr val="accent1"/>
              </a:buClr>
              <a:buSzPct val="80000"/>
              <a:defRPr/>
            </a:pPr>
            <a:r>
              <a:rPr lang="es-ES_tradnl" sz="2000" b="1" dirty="0" smtClean="0">
                <a:solidFill>
                  <a:schemeClr val="accent1">
                    <a:lumMod val="75000"/>
                  </a:schemeClr>
                </a:solidFill>
              </a:rPr>
              <a:t>Campo de Formación: </a:t>
            </a:r>
            <a:r>
              <a:rPr lang="es-ES_tradnl" sz="2000" dirty="0" smtClean="0">
                <a:solidFill>
                  <a:schemeClr val="tx2">
                    <a:lumMod val="10000"/>
                  </a:schemeClr>
                </a:solidFill>
              </a:rPr>
              <a:t>Lenguaje y comunicación</a:t>
            </a:r>
          </a:p>
          <a:p>
            <a:pPr>
              <a:spcBef>
                <a:spcPct val="20000"/>
              </a:spcBef>
              <a:buClr>
                <a:schemeClr val="accent1"/>
              </a:buClr>
              <a:buSzPct val="80000"/>
            </a:pPr>
            <a:r>
              <a:rPr lang="es-ES_tradnl" sz="2000" b="1" dirty="0" smtClean="0">
                <a:solidFill>
                  <a:schemeClr val="accent1">
                    <a:lumMod val="75000"/>
                  </a:schemeClr>
                </a:solidFill>
              </a:rPr>
              <a:t>Ámbito Disciplinar: </a:t>
            </a:r>
            <a:r>
              <a:rPr lang="es-ES_tradnl" sz="2000" dirty="0" smtClean="0">
                <a:solidFill>
                  <a:schemeClr val="tx2">
                    <a:lumMod val="10000"/>
                  </a:schemeClr>
                </a:solidFill>
              </a:rPr>
              <a:t>Arte</a:t>
            </a:r>
          </a:p>
          <a:p>
            <a:pPr>
              <a:spcBef>
                <a:spcPct val="20000"/>
              </a:spcBef>
              <a:buClr>
                <a:schemeClr val="accent1"/>
              </a:buClr>
              <a:buSzPct val="80000"/>
            </a:pPr>
            <a:r>
              <a:rPr lang="es-ES_tradnl" sz="2000" b="1" dirty="0" smtClean="0">
                <a:solidFill>
                  <a:schemeClr val="accent1">
                    <a:lumMod val="75000"/>
                  </a:schemeClr>
                </a:solidFill>
              </a:rPr>
              <a:t>Asignatura o Unidad de Aprendizaje: </a:t>
            </a:r>
            <a:r>
              <a:rPr lang="es-ES_tradnl" sz="2000" dirty="0" smtClean="0">
                <a:solidFill>
                  <a:schemeClr val="tx2">
                    <a:lumMod val="10000"/>
                  </a:schemeClr>
                </a:solidFill>
              </a:rPr>
              <a:t>Apreciación del Arte</a:t>
            </a:r>
          </a:p>
          <a:p>
            <a:pPr lvl="0">
              <a:spcBef>
                <a:spcPct val="20000"/>
              </a:spcBef>
              <a:buClr>
                <a:schemeClr val="accent1"/>
              </a:buClr>
              <a:buSzPct val="80000"/>
            </a:pPr>
            <a:r>
              <a:rPr lang="es-ES_tradnl" sz="2000" b="1" dirty="0" smtClean="0">
                <a:solidFill>
                  <a:schemeClr val="accent1">
                    <a:lumMod val="75000"/>
                  </a:schemeClr>
                </a:solidFill>
              </a:rPr>
              <a:t>Semestre: </a:t>
            </a:r>
            <a:r>
              <a:rPr lang="es-ES_tradnl" sz="2000" dirty="0" smtClean="0">
                <a:solidFill>
                  <a:schemeClr val="tx2">
                    <a:lumMod val="10000"/>
                  </a:schemeClr>
                </a:solidFill>
              </a:rPr>
              <a:t>Quinto</a:t>
            </a:r>
          </a:p>
          <a:p>
            <a:pPr>
              <a:spcBef>
                <a:spcPct val="20000"/>
              </a:spcBef>
              <a:buClr>
                <a:schemeClr val="accent1"/>
              </a:buClr>
              <a:buSzPct val="80000"/>
            </a:pPr>
            <a:r>
              <a:rPr lang="es-ES_tradnl" sz="2000" b="1" dirty="0" smtClean="0">
                <a:solidFill>
                  <a:schemeClr val="accent1">
                    <a:lumMod val="75000"/>
                  </a:schemeClr>
                </a:solidFill>
              </a:rPr>
              <a:t>Créditos: </a:t>
            </a:r>
            <a:r>
              <a:rPr lang="es-ES_tradnl" sz="2000" dirty="0" smtClean="0">
                <a:solidFill>
                  <a:schemeClr val="tx2">
                    <a:lumMod val="10000"/>
                  </a:schemeClr>
                </a:solidFill>
              </a:rPr>
              <a:t>7</a:t>
            </a:r>
          </a:p>
          <a:p>
            <a:pPr>
              <a:spcBef>
                <a:spcPct val="20000"/>
              </a:spcBef>
              <a:buClr>
                <a:schemeClr val="accent1"/>
              </a:buClr>
              <a:buSzPct val="80000"/>
            </a:pPr>
            <a:r>
              <a:rPr lang="es-ES_tradnl" sz="2000" b="1" dirty="0" smtClean="0">
                <a:solidFill>
                  <a:schemeClr val="accent1">
                    <a:lumMod val="75000"/>
                  </a:schemeClr>
                </a:solidFill>
              </a:rPr>
              <a:t>Tipo de Curso: </a:t>
            </a:r>
            <a:r>
              <a:rPr lang="es-ES_tradnl" sz="2000" dirty="0" smtClean="0">
                <a:solidFill>
                  <a:schemeClr val="tx2">
                    <a:lumMod val="10000"/>
                  </a:schemeClr>
                </a:solidFill>
              </a:rPr>
              <a:t>Obligatorio</a:t>
            </a:r>
          </a:p>
          <a:p>
            <a:pPr>
              <a:spcBef>
                <a:spcPct val="20000"/>
              </a:spcBef>
              <a:buClr>
                <a:schemeClr val="accent1"/>
              </a:buClr>
              <a:buSzPct val="80000"/>
            </a:pPr>
            <a:r>
              <a:rPr lang="es-ES_tradnl" sz="2000" b="1" dirty="0" smtClean="0">
                <a:solidFill>
                  <a:schemeClr val="accent1">
                    <a:lumMod val="75000"/>
                  </a:schemeClr>
                </a:solidFill>
              </a:rPr>
              <a:t>Asignaturas Simultáneas: </a:t>
            </a:r>
            <a:r>
              <a:rPr lang="es-ES_tradnl" sz="2000" dirty="0" smtClean="0">
                <a:solidFill>
                  <a:schemeClr val="tx2">
                    <a:lumMod val="10000"/>
                  </a:schemeClr>
                </a:solidFill>
              </a:rPr>
              <a:t>Estadística, Métodos de la Investigación, Formación ciudadana, Cultura y Responsabilidad Ambiental, Inglés B2, Orientación Educativa. Optativa (2)</a:t>
            </a:r>
          </a:p>
          <a:p>
            <a:pPr lvl="0">
              <a:spcBef>
                <a:spcPct val="20000"/>
              </a:spcBef>
              <a:buClr>
                <a:schemeClr val="accent1"/>
              </a:buClr>
              <a:buSzPct val="80000"/>
            </a:pPr>
            <a:r>
              <a:rPr lang="es-ES_tradnl" sz="2000" b="1" dirty="0" smtClean="0">
                <a:solidFill>
                  <a:schemeClr val="accent1">
                    <a:lumMod val="75000"/>
                  </a:schemeClr>
                </a:solidFill>
              </a:rPr>
              <a:t>Total de Horas: </a:t>
            </a:r>
            <a:r>
              <a:rPr lang="es-ES_tradnl" sz="2000" dirty="0" smtClean="0">
                <a:solidFill>
                  <a:schemeClr val="tx2">
                    <a:lumMod val="10000"/>
                  </a:schemeClr>
                </a:solidFill>
              </a:rPr>
              <a:t>5</a:t>
            </a:r>
          </a:p>
          <a:p>
            <a:pPr lvl="0">
              <a:spcBef>
                <a:spcPct val="20000"/>
              </a:spcBef>
              <a:buClr>
                <a:schemeClr val="accent1"/>
              </a:buClr>
              <a:buSzPct val="80000"/>
            </a:pPr>
            <a:r>
              <a:rPr lang="es-ES_tradnl" sz="2000" b="1" dirty="0" smtClean="0">
                <a:solidFill>
                  <a:schemeClr val="accent1">
                    <a:lumMod val="75000"/>
                  </a:schemeClr>
                </a:solidFill>
              </a:rPr>
              <a:t>Etapa en la Estructura Curricular: </a:t>
            </a:r>
            <a:r>
              <a:rPr lang="es-ES_tradnl" sz="2000" dirty="0" smtClean="0">
                <a:solidFill>
                  <a:schemeClr val="tx2">
                    <a:lumMod val="10000"/>
                  </a:schemeClr>
                </a:solidFill>
              </a:rPr>
              <a:t>Propedéutica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3.1.1. </a:t>
            </a:r>
            <a:r>
              <a:rPr lang="es-ES_tradnl" dirty="0" smtClean="0"/>
              <a:t>Códigos, signos y significado</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9 CuadroTexto"/>
          <p:cNvSpPr txBox="1"/>
          <p:nvPr/>
        </p:nvSpPr>
        <p:spPr>
          <a:xfrm>
            <a:off x="214282" y="1214422"/>
            <a:ext cx="8715436" cy="2554545"/>
          </a:xfrm>
          <a:prstGeom prst="rect">
            <a:avLst/>
          </a:prstGeom>
          <a:noFill/>
        </p:spPr>
        <p:txBody>
          <a:bodyPr wrap="square" rtlCol="0">
            <a:spAutoFit/>
          </a:bodyPr>
          <a:lstStyle/>
          <a:p>
            <a:pPr>
              <a:buNone/>
            </a:pPr>
            <a:r>
              <a:rPr lang="es-MX" sz="3200" b="1" dirty="0" smtClean="0">
                <a:solidFill>
                  <a:schemeClr val="tx2"/>
                </a:solidFill>
              </a:rPr>
              <a:t>Referentes en los códigos estéticos</a:t>
            </a:r>
          </a:p>
          <a:p>
            <a:pPr algn="just">
              <a:buNone/>
            </a:pPr>
            <a:r>
              <a:rPr lang="es-MX" sz="2000" dirty="0" smtClean="0"/>
              <a:t>Al ser el objeto artístico una creación original, el referente es siempre la misma obra, ya que no existe otra igual, otra manifestación cuyo mensaje sea el mismo y cuyas características se le asemejen. La obra de arte es siempre única y constituye su propio referente.</a:t>
            </a:r>
            <a:endParaRPr lang="es-ES" sz="2000" dirty="0" smtClean="0"/>
          </a:p>
          <a:p>
            <a:pPr>
              <a:buNone/>
            </a:pPr>
            <a:endParaRPr lang="es-ES" sz="1600" dirty="0" smtClean="0"/>
          </a:p>
          <a:p>
            <a:pPr>
              <a:buNone/>
            </a:pPr>
            <a:endParaRPr lang="es-ES" sz="1600" b="1" dirty="0" smtClean="0">
              <a:solidFill>
                <a:schemeClr val="accent1">
                  <a:lumMod val="75000"/>
                </a:schemeClr>
              </a:solidFill>
            </a:endParaRPr>
          </a:p>
          <a:p>
            <a:endParaRPr lang="es-MX" sz="1600" dirty="0"/>
          </a:p>
        </p:txBody>
      </p:sp>
      <p:cxnSp>
        <p:nvCxnSpPr>
          <p:cNvPr id="11" name="10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http://upload.wikimedia.org/wikipedia/commons/thumb/a/a2/Christ_Pantocrator_Deesis_mosaic_Hagia_Sophia.jpg/220px-Christ_Pantocrator_Deesis_mosaic_Hagia_Sophia.jpg"/>
          <p:cNvPicPr>
            <a:picLocks noChangeAspect="1" noChangeArrowheads="1"/>
          </p:cNvPicPr>
          <p:nvPr/>
        </p:nvPicPr>
        <p:blipFill>
          <a:blip r:embed="rId2"/>
          <a:srcRect/>
          <a:stretch>
            <a:fillRect/>
          </a:stretch>
        </p:blipFill>
        <p:spPr bwMode="auto">
          <a:xfrm>
            <a:off x="214282" y="315577"/>
            <a:ext cx="5158898" cy="6542423"/>
          </a:xfrm>
          <a:prstGeom prst="rect">
            <a:avLst/>
          </a:prstGeom>
          <a:noFill/>
        </p:spPr>
      </p:pic>
      <p:sp>
        <p:nvSpPr>
          <p:cNvPr id="5" name="4 Rectángulo"/>
          <p:cNvSpPr/>
          <p:nvPr/>
        </p:nvSpPr>
        <p:spPr>
          <a:xfrm>
            <a:off x="5572132" y="3750610"/>
            <a:ext cx="3143240" cy="2677656"/>
          </a:xfrm>
          <a:prstGeom prst="rect">
            <a:avLst/>
          </a:prstGeom>
        </p:spPr>
        <p:txBody>
          <a:bodyPr wrap="square">
            <a:spAutoFit/>
          </a:bodyPr>
          <a:lstStyle/>
          <a:p>
            <a:pPr algn="just"/>
            <a:r>
              <a:rPr lang="es-MX" sz="1400" b="1" dirty="0" smtClean="0"/>
              <a:t>Cristo Pantocrátor </a:t>
            </a:r>
            <a:r>
              <a:rPr lang="es-MX" sz="1400" dirty="0" smtClean="0"/>
              <a:t>El más famoso de los mosaicos bizantinos (siglo XII) de la Iglesia de la Sagrada Sabiduría (</a:t>
            </a:r>
            <a:r>
              <a:rPr lang="es-MX" sz="1400" dirty="0" err="1" smtClean="0"/>
              <a:t>Hagia</a:t>
            </a:r>
            <a:r>
              <a:rPr lang="es-MX" sz="1400" dirty="0" smtClean="0"/>
              <a:t> </a:t>
            </a:r>
            <a:r>
              <a:rPr lang="es-MX" sz="1400" dirty="0" err="1" smtClean="0"/>
              <a:t>Sofia</a:t>
            </a:r>
            <a:r>
              <a:rPr lang="es-MX" sz="1400" dirty="0" smtClean="0"/>
              <a:t>) conservado en Estambul (antigua Constantinopla).</a:t>
            </a:r>
          </a:p>
          <a:p>
            <a:pPr algn="just"/>
            <a:endParaRPr lang="es-MX" sz="1400" dirty="0" smtClean="0"/>
          </a:p>
          <a:p>
            <a:pPr algn="just"/>
            <a:r>
              <a:rPr lang="es-MX" sz="1400" dirty="0" smtClean="0"/>
              <a:t>En concreto, en el arte bizantino y románico, con el término pantocrátor se designa la imagen con que se representa al Todopoderoso, Padre e Hijo, es decir, Creador y Redentor.</a:t>
            </a:r>
            <a:endParaRPr lang="es-MX"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8760"/>
            <a:ext cx="8774114" cy="1143000"/>
          </a:xfrm>
        </p:spPr>
        <p:txBody>
          <a:bodyPr>
            <a:normAutofit/>
          </a:bodyPr>
          <a:lstStyle/>
          <a:p>
            <a:pPr algn="r"/>
            <a:r>
              <a:rPr lang="es-ES_tradnl" sz="3200" b="1" dirty="0" smtClean="0">
                <a:solidFill>
                  <a:schemeClr val="accent1">
                    <a:lumMod val="75000"/>
                  </a:schemeClr>
                </a:solidFill>
              </a:rPr>
              <a:t>Módulo III. Lenguaje y comunicación plástica</a:t>
            </a:r>
            <a:endParaRPr lang="es-ES" sz="3200" b="1" dirty="0">
              <a:solidFill>
                <a:schemeClr val="accent1">
                  <a:lumMod val="75000"/>
                </a:schemeClr>
              </a:solidFill>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1143008" y="2500306"/>
            <a:ext cx="3380924" cy="2975215"/>
          </a:xfrm>
          <a:prstGeom prst="rect">
            <a:avLst/>
          </a:prstGeom>
          <a:noFill/>
        </p:spPr>
      </p:pic>
      <p:sp>
        <p:nvSpPr>
          <p:cNvPr id="6" name="2 Marcador de contenido"/>
          <p:cNvSpPr txBox="1">
            <a:spLocks/>
          </p:cNvSpPr>
          <p:nvPr/>
        </p:nvSpPr>
        <p:spPr>
          <a:xfrm>
            <a:off x="4572000" y="4786322"/>
            <a:ext cx="4000528" cy="1571636"/>
          </a:xfrm>
          <a:prstGeom prst="rect">
            <a:avLst/>
          </a:prstGeom>
        </p:spPr>
        <p:txBody>
          <a:bodyPr vert="horz" lIns="91440" tIns="45720" rIns="91440" bIns="45720" rtlCol="0">
            <a:normAutofit/>
          </a:bodyPr>
          <a:lstStyle/>
          <a:p>
            <a:r>
              <a:rPr lang="es-MX" sz="2200" b="1" dirty="0" smtClean="0"/>
              <a:t>Tema </a:t>
            </a:r>
            <a:r>
              <a:rPr lang="es-MX" sz="2000" b="1" dirty="0" smtClean="0"/>
              <a:t>3.1.2. </a:t>
            </a:r>
            <a:r>
              <a:rPr lang="es-MX" sz="2000" dirty="0" smtClean="0"/>
              <a:t>Tipos de lenguaje.</a:t>
            </a:r>
          </a:p>
          <a:p>
            <a:pPr marL="596646"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8" name="7 Conector recto"/>
          <p:cNvCxnSpPr/>
          <p:nvPr/>
        </p:nvCxnSpPr>
        <p:spPr>
          <a:xfrm>
            <a:off x="0" y="2071678"/>
            <a:ext cx="8929718"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600200"/>
            <a:ext cx="8429684" cy="4525963"/>
          </a:xfrm>
        </p:spPr>
        <p:txBody>
          <a:bodyPr>
            <a:normAutofit fontScale="92500" lnSpcReduction="10000"/>
          </a:bodyPr>
          <a:lstStyle/>
          <a:p>
            <a:pPr marL="0" indent="0" algn="just">
              <a:buNone/>
            </a:pPr>
            <a:r>
              <a:rPr lang="es-ES" sz="2200" dirty="0" smtClean="0"/>
              <a:t>El ser humano es por naturaleza social, esto quiere decir que para que se desenvuelva es necesaria la relación con otros seres humanos. En toda sociedad el hombre ha desarrollado distintos tipos de lenguaje en los que se basa para establecer estas relaciones: para que sea entendido mediante códigos similares en sus necesidades básicas y no básicas. La comunicación se desarrolla a través del lenguaje, cuyos contenidos son estudiados por lingüistas, antropólogos, politólogos, publicistas, etc. De este modo se han desarrollado tipologías y formas de compresión del fenómeno que dan origen al lenguaje verbal y no verbal, el fonológico, el estético, el psicológico, etc.</a:t>
            </a:r>
            <a:endParaRPr lang="es-ES" sz="2200" b="1"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br>
              <a:rPr lang="es-ES" dirty="0" smtClean="0"/>
            </a:br>
            <a:endParaRPr lang="es-ES_tradnl" dirty="0" smtClean="0">
              <a:solidFill>
                <a:schemeClr val="accent1">
                  <a:lumMod val="75000"/>
                </a:schemeClr>
              </a:solidFill>
            </a:endParaRPr>
          </a:p>
          <a:p>
            <a:pPr>
              <a:buNone/>
            </a:pPr>
            <a:r>
              <a:rPr lang="es-ES" dirty="0" smtClean="0"/>
              <a:t>	</a:t>
            </a:r>
            <a:endParaRPr lang="es-ES" dirty="0"/>
          </a:p>
        </p:txBody>
      </p:sp>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3.1.2. Tipos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lenguaje</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3.1.2. Tipos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lenguaje</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357158" y="1214422"/>
            <a:ext cx="8501122" cy="1384995"/>
          </a:xfrm>
          <a:prstGeom prst="rect">
            <a:avLst/>
          </a:prstGeom>
          <a:noFill/>
        </p:spPr>
        <p:txBody>
          <a:bodyPr wrap="square" rtlCol="0">
            <a:spAutoFit/>
          </a:bodyPr>
          <a:lstStyle/>
          <a:p>
            <a:r>
              <a:rPr lang="es-MX" sz="3600" b="1" dirty="0" smtClean="0">
                <a:solidFill>
                  <a:schemeClr val="tx2"/>
                </a:solidFill>
              </a:rPr>
              <a:t>Tipos de </a:t>
            </a:r>
            <a:r>
              <a:rPr lang="es-MX" sz="3200" b="1" dirty="0" smtClean="0">
                <a:solidFill>
                  <a:schemeClr val="tx2"/>
                </a:solidFill>
              </a:rPr>
              <a:t>lenguaje</a:t>
            </a:r>
            <a:endParaRPr lang="es-MX" sz="3600" b="1" dirty="0" smtClean="0">
              <a:solidFill>
                <a:schemeClr val="tx2"/>
              </a:solidFill>
            </a:endParaRPr>
          </a:p>
          <a:p>
            <a:endParaRPr lang="es-MX" sz="2800" b="1" dirty="0" smtClean="0"/>
          </a:p>
          <a:p>
            <a:r>
              <a:rPr lang="es-MX" sz="2000" b="1" dirty="0" smtClean="0"/>
              <a:t>Lenguaje Hablado: </a:t>
            </a:r>
            <a:r>
              <a:rPr lang="es-MX" sz="2000" dirty="0" smtClean="0"/>
              <a:t>Esta conformado por sonidos.</a:t>
            </a:r>
          </a:p>
        </p:txBody>
      </p:sp>
      <p:pic>
        <p:nvPicPr>
          <p:cNvPr id="118788" name="Picture 4" descr="http://1.bp.blogspot.com/_2OUIKjM_-0g/Sc2WVV-M07I/AAAAAAAAAIk/titf15YjmKs/s320/hablando_jpg_aspx.jpg"/>
          <p:cNvPicPr>
            <a:picLocks noChangeAspect="1" noChangeArrowheads="1"/>
          </p:cNvPicPr>
          <p:nvPr/>
        </p:nvPicPr>
        <p:blipFill>
          <a:blip r:embed="rId2"/>
          <a:srcRect/>
          <a:stretch>
            <a:fillRect/>
          </a:stretch>
        </p:blipFill>
        <p:spPr bwMode="auto">
          <a:xfrm>
            <a:off x="4000496" y="2826703"/>
            <a:ext cx="3067056" cy="3688401"/>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3.1.2. Tipos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lenguaje</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357158" y="1214422"/>
            <a:ext cx="8501122" cy="1692771"/>
          </a:xfrm>
          <a:prstGeom prst="rect">
            <a:avLst/>
          </a:prstGeom>
          <a:noFill/>
        </p:spPr>
        <p:txBody>
          <a:bodyPr wrap="square" rtlCol="0">
            <a:spAutoFit/>
          </a:bodyPr>
          <a:lstStyle/>
          <a:p>
            <a:r>
              <a:rPr lang="es-MX" sz="3600" b="1" dirty="0" smtClean="0">
                <a:solidFill>
                  <a:schemeClr val="tx2"/>
                </a:solidFill>
              </a:rPr>
              <a:t>Tipos de lenguaje</a:t>
            </a:r>
          </a:p>
          <a:p>
            <a:endParaRPr lang="es-MX" sz="2800" b="1" dirty="0" smtClean="0"/>
          </a:p>
          <a:p>
            <a:r>
              <a:rPr lang="es-MX" sz="2000" b="1" dirty="0" smtClean="0"/>
              <a:t>Lenguaje escrito: </a:t>
            </a:r>
            <a:r>
              <a:rPr lang="es-MX" sz="2000" dirty="0" smtClean="0"/>
              <a:t>El lenguaje escrito no es más que un caso particular del lenguaje visual. </a:t>
            </a:r>
          </a:p>
        </p:txBody>
      </p:sp>
      <p:pic>
        <p:nvPicPr>
          <p:cNvPr id="117764" name="Picture 4" descr="http://2.bp.blogspot.com/_2OUIKjM_-0g/Sc2XuoBMDgI/AAAAAAAAAIs/Kj-8v5DUmXA/s320/kid-writing.jpg"/>
          <p:cNvPicPr>
            <a:picLocks noChangeAspect="1" noChangeArrowheads="1"/>
          </p:cNvPicPr>
          <p:nvPr/>
        </p:nvPicPr>
        <p:blipFill>
          <a:blip r:embed="rId2"/>
          <a:srcRect/>
          <a:stretch>
            <a:fillRect/>
          </a:stretch>
        </p:blipFill>
        <p:spPr bwMode="auto">
          <a:xfrm>
            <a:off x="4857752" y="3357562"/>
            <a:ext cx="2886075" cy="3048001"/>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10" name="AutoShape 6" descr="data:image/jpeg;base64,/9j/4AAQSkZJRgABAQAAAQABAAD/2wBDAAkGBwgHBgkIBwgKCgkLDRYPDQwMDRsUFRAWIB0iIiAdHx8kKDQsJCYxJx8fLT0tMTU3Ojo6Iys/RD84QzQ5Ojf/2wBDAQoKCg0MDRoPDxo3JR8lNzc3Nzc3Nzc3Nzc3Nzc3Nzc3Nzc3Nzc3Nzc3Nzc3Nzc3Nzc3Nzc3Nzc3Nzc3Nzc3Nzf/wAARCAC/AJIDASIAAhEBAxEB/8QAGwABAAMAAwEAAAAAAAAAAAAAAAQFBgEDBwL/xABFEAABAwMDAgIGCAMFBQkAAAABAgMEAAURBhIhMUETURQiMmFxgQcVI0JSYoKRJDOhFkNykrFzg6LB0RcmNDVTY5Oz8P/EABQBAQAAAAAAAAAAAAAAAAAAAAD/xAAUEQEAAAAAAAAAAAAAAAAAAAAA/9oADAMBAAIRAxEAPwD3GhOKj3CbGt0N2ZNdS1HaTuWtXQCs8rU11nECxaZmvIJx6RcFCG38cKBWR+mg1OaVlg5rhXPo2nkHqAX31ceXsj96KuOsI2S9p23S0jvEuZSr9ltgf1oNTSsp/bZmGrbfrRdbSBwp5+P4jI/3jZUkfOtJEmRp0duRDfakMODKHGlhSVDzBHFB3ZFNw86hXhmY7BV9WyUsSkELbKxlCiOdq/ynoccjOR0rAs6tfnXq5SIUZSbkhqNbYsB88NSVlxTu7H3U7QSR1DfHWg9L3CuaxlkXcL1MSkXB82m3OeEqQMIcuT6T6yiR7LSVZGB7RBGcDB2ROBQc11PyGY7K3pDqGmkDKnFqCUpHvJ4FVF81Ci3vtwIMdU+7PpKmobSgkhP43FHhCPzHr0AJ4qE1pZV0dRM1c63cXkEKahJTiIwfcg+2r8y8+4Cg+F62jzFlGm7bPvagceLGbCGAf9q4Qk/LNcSJWryyuS+dPWmOgblGQ46+UJ81EFCR++Ktb5eoliiNqdbW686rwosRhOXHl/hQn/U9AOTVSzY3bptumtFML8L7Rm3BWYsXHO5Wf5iwOqjwOcAdSHTorVD93us62vSGJ7cZlt5qfHjLYQ4FFScbVE55ScKT6p+XO0rLaLQqYJ+oXU7BdHEmOgjG2M2NrX+YZX+ur25XWBamA9cpjEVsnAU84E7j5DPU+4UEylZ4a1sBUMTTsP8Aeeju7B8V7do/eruNKYlspeivNvNK6LbWFA/MUHdSlKCDe7a3drW/CccW34gBS42cKbWCFJUPeFAH5Vk7Czf5kZ1r+0j7F0hr8GYxIitPIC8AhQwEnYoEKHPQ46g1uTyKzeooEqLPZ1DaGlOy2EeFJipP/i2M52j86TlSfiR34DqE7VtsV/H2yHdo4/vba4WncefhOHB+S6sbJqS13p1bER8pltfzYkhBaeb+LasH59Kn22fGuUBibDdDrD6AttY7g/6HzHY5qJe7DAvTCUTmcut8syG1FDrKvNCxyk//AI0FoUpPUDmsxcdNKivu3DSzqLdPUdzjGP4aUfJxA6E/jThQ9/So7d1n6WfZiamlJlW55YbjXYpCVJUfZQ+BwD5LHB74NR/pOausi3RWYcmNCtYWpy5y5DhAQ2kDCdoIKgon2R1IAPBoO6BLv+pVO/xkazRmleGtqK43KklY9rK+UIGenBOOTjpUhnQNiExc6SiVLnLXvXJkS3N6jt2jO0gdOOnTisvYLM1ZnYF5uTN4t7LZARIVJbCUIVwA+ylIDSTx6qchPGSCCa9Pz/0oMTIGmrFKNut92l2t1gArRFcccZjhXTxEqCm2wevIT51PlydSbWrfC9HkGV7F3SgbGG8cqU3nBXyNuDtUTztxzj5409cL2+3AgabjuyZDiGXbglRenPbilZbKSC2ndlIXzkg4HHOp+jKJDg2aRGguTUJalLQ7BlrC1QnABuaSccp+8D3BB70F5YbHEs0daGPEdfeIVIlPq3OyFfiWrv7h0HYCurUF+btIaYYYXMuUnIiwmiAt0jqSTwlA7qPA954qNqbVsGyxpQSpLs1lTbTbClbAt1wEoSVHgDAKiewGajaIZtq/SZzV2i3e7vkenS2HAsJ8kIx7LY5wPmcmgk6esUiPJcu18kIl3h9GwrQMNRkdfCaB6J8yeVYyahahdGoLi5Y0OhFqiYcvD+7aFDqmPn3j1l+ScD71S9bah+poAZiuNJnyQrwlvH7NhA9t5f5EAj4kpA5NeeQZsCTcGrRMbkN2a3ASPQChTku6vrG/xHkAcJxhZCsD1hnphIbxE+5aiKUaeWIFoAwbipoKW8PJhB42/nUMeQPWrW16dt1ueMhLSn5qvbmSlF15X6zyB7hgDsKaXuwvljiXNER2I3ISVNtOkbgjJ2njjBGCPcattwFAxWWvLjdu1FaWrSEInzpGJDCOErjgErcWkdxxhXXJx0JFfc3Uy5zzkHSjSLjLQrY7IUSIsY996x7RH4E5PnipendOt2fxpL765tzlYMqc97bmOgA+6gdkjgUF5SlKBXBGRXNKDIzE/wBk7wq4NHbZbg8kTG+0V9RwHh5JUcBfvIV+Ktb14rI/SLcbjb7e2WLZFn2p4LauQfWtPhtqTjdlIJCeuTg44PmartG6wW3Y24l4h3Nc+KnwwpmMuSmQjq2pLjYKFEpxzkAnJ4oOnXelbMzaFIRDEm63OU1Faky1qecBWsFRSVE7cJCzxgDFWetG3Jt4sVnZIyoSZaAehWy2A3n4LcSr4pFT7Xb51wuib1fW0sqaSUwIIIV6MFDClrUOC4occcJGQCck1H1pm2zbNqEjLFufUiWeu1h4BCl/pUEKPuBoPL/othage1Yu3XO0yo0D0N1i6eKHMSFKB9ZwqOCskgAjt7ua9L0/cZbf0cuSX1lUu3xpLKl9SpTBWgK+J2ZrRXa7QbRbnZ9wkNsx2kFZUpQGcDOB5k9gOtYbT99sQ0T9WzbvHTKmsvLkYJKUuPlSlDcBjALhHyoMTd9C6muDFp+pYsV2FMt0JBlK2+JFKEBSsFRykFRKjt5PT3H1KC2Yn0gSmkL3CVaWnX/zuIcUgLx5lJwfgKaAvUKZpS2IMpkSI8RDb7SnAFIU2NqiR5eqTnpjmu7SyfrO4XDUakqDcwIYh7hg+jt5wodwFqUpXw20FSNOWm6fSRdnrtFRKWzEjOMNPes2N29KlbDwT9mBmtXcZkGx2mRNfCGIkVorVsSAAAOgHn2FQL/aJjtyi3eyvss3FhtTK0yAotSGVc7VbeQQcEEdOR3rJXOHdU6oal6xan3K1x0IXGatkXdGS71KlthRcO09CQfPjpQcaIsM/U9we1ZqxooS+4FQbesHCG0+wVjvg5IB7kqPOMa7WtquV4sjlvtMhhhb60ofU9uwpnPro9XnkcfAnpXxF1tp2S6y0i4pbfdcDSGn2nGllZ6JwpIOaupstiDFdlzHUMx2UFbjizgJSOSTQYTTF9bta7tNv+oWzDaX6NDYWENgpaylam2k84K8pSOSQkdc1aMwrjq77a8okW6yqH2dtCtj0geb6hykH/0wf8R7VF03p6Nd7oNTTrSxDbKy5boaY6UKSD/fu4GS4rqAfZB88mtzgCg6YkOPCitxYbLbDDSdrbbaQlKR5ACu+lKBSlKBSlKDM66vEi1W5luGh4PTHvB8duOXfATtJUrGMZwMDdxkgngGov0Z+kHTqHjBat9ucO+DHyVOls8+I6rPKlk7uBUzXaJsizIiQYUiWmVIbZlNx1JCvAJysZJAAUBtPPRRqsvcjUzEFBRKhW+S+oMQoENjx1rWQcAuLwkAAEqIRgJSetBp7rLnRkoVAtqpxOdyUvobI8va4P71ldSaxfixEwFafmtXCaFIbalMh1kJ6LWotFZUhKTkgDnOKtVWiFLbhw71c3pVxbaSFluauOXFd1BttSQM89ug91ZibpS1I1bLbbiTZTjNoQ9GjfWb6VOKLqwsBwryPZbGM45HFBAeslsiQrI5b7q1JYXIEaTeXdslyF6v2aGgvKWE7vV6ZTlPxrbM6SittbHLrfXnCOXFXd9JPvwlQSPgBiqTSDcWOq72nUMOPDlSVhXocl0veLH2gD7VxRLw6g/hPGBxmnvs/Ren7lHtx1NeorThwuNAuLi2WB+bGSkHpgHjyAoO2ZIt7M28pubEy+WW3pRHDjzKXnkScFTm17CSlKU7QSpQwTwe1QLX9Is5l4QFSoUWIrKosu5pdecKM42K8MAKUPPPTGSTk1p4l+tkW0N2rQEM3B4ApZDSV+A0Tz4jrquOpJPJUT+9RbNbpFq1HYrZJua5os9vkOyZDoCdiXShLaM/FC8Z+6B5UF9p24G4PJdGqINxH3mIrKED9tylD5mrLUNzi2u2uPSrlGtxX9mzJkDKEuEHbxkZ88Z7GqW9XbRM1pxuddrN42Dtd8dlTjSsYCknnCh2rL2eZetRxbhZDfLDfPDOHGpDWzxmj7LiXGTx7/VBSofAkLbQsmBOnJN4nt3HUCApbb5kJeacbzjfGxhKR2IACh0VnqbG4tHVGpvqxYJtFpUh2Yk+zIkEBTbZ80pGFkdyU132i0Mafs5ul4j29y6xoy1SZseOEqWlIJ5VjJOOCeM81I0LDcjacYekj+LnFUyQTn23TuI58gQPlQaADArmlKBSlKBSlKBSlKDggHqKp7xpyBeZceRMMoOR0rQjwJTjQwrG4HaRnOB+1XNKDHzdICDcIFw0tEtEZ6IHAWpEYgOFeAVeIn1grGRkg+0agXg6vE+Hcm9OxnZsTegKhXBJQ60rbvbWlxKDztBBGcEDryDv6UHnuptT2dUHOptLSx4SspbuMVGw8+tsc9ZG7HQEp3cDPIqoX9G2idZSGrzZpK48YgB+ND2oTkdikjLavP8Af3nbalvL0aRHtNvjR35sppx1XpTmxhhlGApbnBJGVAADqe4rE6MsmnLjqS7wpDdlvILbUxD0WIlLTSlFSFoTgngFKT1PU++gsBqCfO1g3YdEeirhWuAW33HnFejtrJSEjCeVlISQACMkq5GKsrX9HcAOvy9RSn71MkO+O76Qohjf04aBxgDgbs4AGMVnrkmHYtT6gfbt02OzChxVMS7chITDTtcJy3kbkE5yAlSeDnHWt1o69P3yzokToyYs5pXhSWEqyELwFcd8FKknB6ZxQVb8GENd2eBCiR4zcCG9NUGmUpBUrDSBwO2VmtMLXbxOE8Qo4mAEeOGgF4PX1sZ5qmj7f+0WdnG76oYxny8V3P8AyrSDpQZr6RAV6Ukxk4HpbrMYnOAEuOJSr+hNaRsBKAlIwE8AVnPpAWWbLHkYBQzcYi3N3Tb4yev7itIKDmlKUClKUClKUClKUClKUClKZoPPdb2eLI1RHmXd4x4L0MRm5R5abdDm7Y8k+qpCwRwrjKMcEiprNn1PDu8i5RpFllLkR2o43NOspbQgqIwlJVnJWT1FWWrbi4hpqz25Lbt0uSVNMpWjchpvHrurH4Ug9D1JA71BtWi9MtRVW6IZDgi7Wn0IuLw9baD66UrABIIJGO9BRX5mGxekydT3Ju43OU20yzYragoTIKFKUgOAqKlAKJOVFKeOQcVstJW2Vb7c4q5KbNwmPrlSvD5SlavupPcJSEp/TUaTpWxP2uTaLexHhLCkueJFCQ6y6DuQ4T13ZGeeoz2Nd+mLs/MS/BuyUNXeFhElKeEuAj1XUfkVyfcQR2oIs1Pov0hW2Qc7ZtuejDHTehaHAD+nd+xrUDpWf1kwv0CPcmAS/a5CZiUjqpCQQ4n5tqX88VeMPNvstvMrC23EhSFA8EEZBoIOpLaLvYZ1vIBMhhSE57Kx6p+RwflXGmZ5udhgzFfzHGU+KPJY4UPkoEVZHpWdsRFtv10s6iEtLV6dFH5XD9oPkvn4LFBo6UFKBSlKBSlKBSlKBSlcZFBzVZfbzHs0MPPpW464sNR47Yy4+4eiEjzP7AZJwBVkTjpWVs6BfNTTr07hUaAtUGAkjICh/Pc+JV6gPkg+dBGceGkbJdNT6gU27cnwFO7Veqjs0wg/hBOM9yVKNUWnNSq05aFSLjbZCkz1LkNzOirhJUpOUpQfZBBAb3cqS2eBxXoNxWhxTENyMmQJCiFIWnKUoTyVHIPQ7QPeRUtbLboCXW0rAUFDcM4IOQfiD3oPOZ1/aXqOBfLDBua1KW3BuaBEUEKClcNr7h1snOcYwSndyKvdeE2ZmPqqOj7a2rSmSEjJdirUA4n5cKHkQfM1o7gZSIUhUBKFSktqLKXMlKlY4Bxg4J4r5bLd0tKfSY6ktSmB4jLqeQFJ5SofMg0He2tuSwlbZS404kEHqFJI/wCdUOk8292fYFn1be6FRvfHcypA/SdyP0ivrQ++NanbQ64XF2l9UMLVjKm0gFsn37FJ/al8xB1DZ7mkY8Zw294juhfrIz8FpA/UaDRVm9XKECRar0MARZSWXz/7LuEKz8FFB+VXsiZHjBJkvtMhR2pLiwncfIZ71HvcFN0tEyEo4EhlaAodiQcEe8HB+VBOHSuaq9MzV3DT9ulun7R2Oguf48YV/UGrSgUpSgUpSgUpXyrpx1oM7f8AVLMC5x7LA8CVeZX8qOt8NpQMe0s9ccdACTg4GASK+36NuKEvyZuqLx9YPOFxJjyl+BHz91DayoKTz97PTtXGmGIt11hfbxIiKamwnhCZS4zsKG9oO/P3lLBBz2TtHnW1oMiNRzLGTD1Z4TSiFei3NsbWJJAztUCfs3MD2ScHnB7VM+j9tKNF2dQO4uxUvKV5qX65P7qNR9dsouiLXYHAlSLlMSH0kZJZaBdX+5SlP6q+9BKLNkctrhJdtkp2IrPklWUf8Ck0Elm8us6pcstwaQhD7PjwH05w6E4DiDn76SQeOqT7jV6MdqodYWl+5WxD0Di5QHUyoRzjLic+ofcoEpPxqdYLtHvlojXKJnw30Z2n2m1dFJV7wQQfeKCwOO+KqbBdheG5r6EAMMzHGGXBnDiUYBV/m3D5V06xur1ssyvQk758paY0NI6l1ZwD8E8qPuTUnT9pYsFiiW1lZLcZoJU4rqo9VKPvJJJ+NBlLDeTH+knUtueb2RpK0OMPq4CnGmGvESPglST+9d9xcuGt2kx7On0K0JebdF1dRuceUhYUCw2e2Uj11cHsCOaqJltiXHScO8z46nETLyiatO4jLL7gaAJ/CWijI7969NQkJSEpSAAOAOMUGQuP0dWK5xFIuAlS5e4LE6Q8XHgodMFWUgflCdvuqRa59ztd6+p78+h9mR/5ZNDQQXdoyptwD1QsDkYACgD5YGprJ6rQ1L1JpiE6pRQJTspbYcKQQ03kKVg84WUHn/rQStDECyLbQlQSzNltjcc9JDn9PdWirNfR8UuabblISpCJcmTJbCu6HHlqSfmkpPzrS0ClKUClKUCuCM1zSgzNjSYmr9RRFDCZPo81s46gt+EofItD/MK01Z7VLL0ZUe+QWluyIGfFZbPrPRz/ADEgdyMBSR5px3q5hSmZsZqVFdS6w8gLbcQchSSOCKCllNeLryAtShhi2SChJ65U40Cf2T/WojDrFu14+lp5JauzQCkA5CZLIGR7iW1J/wAoqVqA+h6isVxPCFrcguH/AGoBR/xtgfOqi/QnTNvBjIzMiux7xCH4ilJQtHzDZB/xig3KhkVj0f8AdTVCkkFNovj25Kj7MaYRyD5JcA4/MPfWot0xi4QY8yKsLYfaS62oHqlQyKofpKabc0HfA4ANsNa0kjOFJ5SR7wQMHtQRrKo6l1I7fSc2u3lca2js650dfHu+4k+QUe9T9bynG7EuFGVtl3JxMFj3KcOCr9Kdyv01bWqFGt9tjQ4LSWozDaUNIH3UgcVQSXkS9XOSH1AQrDELiienjugkny9VpJ/+Wg41w21H0BcUQylDceOkNEYO3YRj/StUOnzrB3JhSvo2gQnwpD1yXFaUnqQXnklX7BSv2reAjFAUcDPlXl8+U7qW+votjhCrmgwYzyT/ACYKFfxD4/xrOxJ77QQat9bXxt9uZbW5DjFvjJBusxr2gD0jN+bq8gflB8yKstE2V2FFcuNwYQxPmJQCwgDbEZSMNsJx2SOvmomg0UWO1FjMx47aW2WUBDaEjhKQMAD5Cu6gpQKUpQKUpQKUpQcEZrJutyNHyHZMVl2TYXnFOvx2UFTkFSjlS0JHKmyckpAyk5IyOK1tfKgMUFReIzGpdPusw5YSH0BceU0c7Fg5QsfAgf1FdenLp9aMq9NYSxdYZ8CW13Qo4OUnuhWAQe/xFZq+TIelrst2wXJgSnllyVY/WcS8TyVISgKLTh88bVHqO9TJQTfgzqTScgNXeMnwnWHgUeMjqWH0kZSe4PYnPQ0E7RqPq2Vd7FwGoUkvRk+TD2VgfJXiD4CpOv20u6JvqXBlPoDxI+CCf+VUdqvsedryOps+BJft7keXCcIDrDrS0rG4dwUrVhQ4NaHWiUr0fe0qPBt7/wD9aqCwtrinLbFWs5UplBJPclIrNachNXrTc2RI3+FeZT0heOCpor2oTnyLSEj4E1dWdxxemYTriR4phNqUkHHPhjistpu7SJWlLLZ9PbVThb46ZMop3NQQW0klX4nPJA74KsDqFuom86sabbAMGyEqcV2VKUjCUj/AhSifesDscfepb080s2u0utonqaLr0lwZbgM85dX7+DtT3I8gTVRfr/b9F2+PZbc823LUP50gKWhgKJKnnikEkk5OOCpR7DJFfpWBF1QhZak+PZfF8WWtxwF+6Pjjc8kew0McNnGQBwBwQn6Os7VxMWf6O41aIaiu2NP5K5Dhzulu55KlZO3PQHPUjG7AxRKQkYAwK5oFKUoFKUoFKUoFKUoFZK8zpV5ucqzW2YYUOGgKuk9JAUgEZDTZPAUU8lX3QRjk8a2vLb7Kj2fTN/s1ycTGmPzFynFrWE+mR3HgVKQT1IbygpHI2+8ZDYaZVp2Bp/0yzJYi2sAqVIUkoDgBwVqUvlWeu49euTX1Mh22W5G1FHneiFttLhmNLSlD7HB2uZ4UnHQnlPUEc1Ua5k252xW7a9HXaEXCKqWGlJUj0cKyMgfczsz7qXGbatSaptNmbmxJsNlp6XIitOpWla0eGGwsA9BvUrB4ykeVBDnah05ddU6betMqO9PE1TRdS2UlTSmXMjcQAobtvQ+VarWCd+kr0kDJNvfAH+7VUePqWA7aJV2eSpm3R3lNsuqG4vbVbNyEjnBXlI7n51Y3ZBk2WYhKSnxYzidqhyMoPBoI1lWh/ScJa1AIct7ZJJxwWx+1V30cTbY7pG0RoMqI461BZ8ZthxBKFbEg7gOQc9c96+9PT2on0d2uc+04+y1a2VOJaRuUQG07sJ79+PdUG8wrDImWdpqGmK5PCvq+7QUpbWy4Eb0gEDopO44OQcEEc0GtlyYsRhT0t5plnISpbiglOScDJPHJIFZzU1osL8+GJLbkK5S1qai3GHlpxLgBVtKx1JAJCVZBwaqoeutNXHS64+obnBTJMZbcyMpWzxCMpVtB/FgkAZ61RP6rjT9J6bt0Jx673ll2G7Ibgp8VaC3hSsqHqgnG3k9z5UHoGmLjLfMu23Zxty5W9aUOuNp2peQoZQ6B23DOR2UlWOMVe1ntJ22dH9Mud5DabpcVpW800coYQkYQ0D32jOT3JPbFaGgUpSgUpSgUpSgUpSgV0yYkeU0WpTDTzZOdjiAofsa7qUFG3o7TLRUUaftYK1FRzDbPJ+IrrvFj2RojthYjR5dvd8WO0EhttYI2rbVtHAUknnHB2ntWgpQeWNDUDOimbE5pi4m4w3EusrQplbJU294iMr38jAAPGfKtAvU2oX46gzoe4kqSR9rLjo7e9ee9bOlB51pu4aksml4Npk6MuDrsaMGd7cqOpKiBjpv6VAttk1RfbDp62uxnbBGtiUFyU46lUhwhooIQ2B6ntHBUQRwccV6pSggRLTAj26Pb24jXosdCUNNqQFBISMDr/rUtphplAQ02ltA6JQMD9q7KUHGK5pSgUpSgUpSgUpSg/9k="/>
          <p:cNvSpPr>
            <a:spLocks noChangeAspect="1" noChangeArrowheads="1"/>
          </p:cNvSpPr>
          <p:nvPr/>
        </p:nvSpPr>
        <p:spPr bwMode="auto">
          <a:xfrm>
            <a:off x="155575" y="-784225"/>
            <a:ext cx="1257300" cy="16478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3.1.2. Tipos</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 lenguaje</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357158" y="1214422"/>
            <a:ext cx="8501122" cy="2123658"/>
          </a:xfrm>
          <a:prstGeom prst="rect">
            <a:avLst/>
          </a:prstGeom>
          <a:noFill/>
        </p:spPr>
        <p:txBody>
          <a:bodyPr wrap="square" rtlCol="0">
            <a:spAutoFit/>
          </a:bodyPr>
          <a:lstStyle/>
          <a:p>
            <a:r>
              <a:rPr lang="es-MX" sz="3600" b="1" dirty="0" smtClean="0">
                <a:solidFill>
                  <a:schemeClr val="tx2"/>
                </a:solidFill>
              </a:rPr>
              <a:t>Tipos de </a:t>
            </a:r>
            <a:r>
              <a:rPr lang="es-MX" sz="3200" b="1" dirty="0" smtClean="0">
                <a:solidFill>
                  <a:schemeClr val="tx2"/>
                </a:solidFill>
              </a:rPr>
              <a:t>lenguaje</a:t>
            </a:r>
            <a:endParaRPr lang="es-MX" sz="3600" b="1" dirty="0" smtClean="0">
              <a:solidFill>
                <a:schemeClr val="tx2"/>
              </a:solidFill>
            </a:endParaRPr>
          </a:p>
          <a:p>
            <a:endParaRPr lang="es-MX" sz="3600" b="1" dirty="0" smtClean="0">
              <a:solidFill>
                <a:schemeClr val="tx2"/>
              </a:solidFill>
            </a:endParaRPr>
          </a:p>
          <a:p>
            <a:r>
              <a:rPr lang="es-MX" sz="2000" b="1" dirty="0" smtClean="0"/>
              <a:t>Lenguaje gráfico: </a:t>
            </a:r>
            <a:r>
              <a:rPr lang="es-MX" sz="2000" dirty="0" smtClean="0"/>
              <a:t>En realidad podemos pensar en múltiples lenguajes gráficos con reglas sintácticas muy específicas. Por ejemplo las señales de tráfico o la notación musical proporcionan un lenguaje visual con significados muy precisos.</a:t>
            </a:r>
            <a:endParaRPr lang="es-MX" sz="2000" dirty="0"/>
          </a:p>
        </p:txBody>
      </p:sp>
      <p:pic>
        <p:nvPicPr>
          <p:cNvPr id="10" name="Picture 2" descr="https://encrypted-tbn1.gstatic.com/images?q=tbn:ANd9GcSJhb2Hggvl_k8FIlYCA2MTVYgTw8FVB5RvNp5I5xaI24BcAFRLhQ"/>
          <p:cNvPicPr>
            <a:picLocks noChangeAspect="1" noChangeArrowheads="1"/>
          </p:cNvPicPr>
          <p:nvPr/>
        </p:nvPicPr>
        <p:blipFill>
          <a:blip r:embed="rId2"/>
          <a:srcRect/>
          <a:stretch>
            <a:fillRect/>
          </a:stretch>
        </p:blipFill>
        <p:spPr bwMode="auto">
          <a:xfrm>
            <a:off x="5786446" y="4143380"/>
            <a:ext cx="2500315" cy="250031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6" name="Picture 4" descr="http://www.arteguias.com/vizcaya/balmaseda3.jpg"/>
          <p:cNvPicPr>
            <a:picLocks noChangeAspect="1" noChangeArrowheads="1"/>
          </p:cNvPicPr>
          <p:nvPr/>
        </p:nvPicPr>
        <p:blipFill>
          <a:blip r:embed="rId3"/>
          <a:srcRect/>
          <a:stretch>
            <a:fillRect/>
          </a:stretch>
        </p:blipFill>
        <p:spPr bwMode="auto">
          <a:xfrm>
            <a:off x="0" y="0"/>
            <a:ext cx="4286280" cy="6834880"/>
          </a:xfrm>
          <a:prstGeom prst="rect">
            <a:avLst/>
          </a:prstGeom>
          <a:noFill/>
        </p:spPr>
      </p:pic>
      <p:sp>
        <p:nvSpPr>
          <p:cNvPr id="6" name="5 Rectángulo"/>
          <p:cNvSpPr/>
          <p:nvPr/>
        </p:nvSpPr>
        <p:spPr>
          <a:xfrm>
            <a:off x="4429124" y="394692"/>
            <a:ext cx="4143404" cy="5509200"/>
          </a:xfrm>
          <a:prstGeom prst="rect">
            <a:avLst/>
          </a:prstGeom>
        </p:spPr>
        <p:txBody>
          <a:bodyPr wrap="square">
            <a:spAutoFit/>
          </a:bodyPr>
          <a:lstStyle/>
          <a:p>
            <a:pPr algn="just"/>
            <a:r>
              <a:rPr lang="es-MX" sz="1600" dirty="0" smtClean="0"/>
              <a:t>Los nuevos edificios religiosos se caracterizan por la definición de un espacio que quiere acercar a los fieles, de una manera vivencial y casi palpable, los valores religiosos y simbólicos de la época. El humanismo incipiente liberaba al hombre de las oscuras tinieblas y le invitaba a la luz. Este hecho está relacionado con la divulgación de las corrientes filosóficas neoplatónicas, que establecen una vinculación entre el concepto de Dios y el ámbito de la luz. Como las nuevas técnicas constructivas hicieron virtualmente innecesarios los muros en beneficio de los vanos, el interior de las iglesias se llenó de luz, y la luz conformará el nuevo espacio gótico. Será una luz física, no figurada en pinturas y mosaicos; luz general y difusa, no concentrada en puntos y dirigida como si de focos se tratase; a la vez que es una luz transfigurada y coloreada mediante el juego de las vidrieras y los rosetones, que trasforma el espacio en irreal y simbólico. El color alcanzará una importancia crucial.</a:t>
            </a:r>
            <a:endParaRPr lang="es-MX"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descr="http://www.viajeuniversal.com/francia/selestat/imagenes/saintfoy_vitralladosur.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8760"/>
            <a:ext cx="8774114" cy="1143000"/>
          </a:xfrm>
        </p:spPr>
        <p:txBody>
          <a:bodyPr>
            <a:normAutofit/>
          </a:bodyPr>
          <a:lstStyle/>
          <a:p>
            <a:pPr algn="r"/>
            <a:r>
              <a:rPr lang="es-ES_tradnl" sz="3200" b="1" dirty="0" smtClean="0">
                <a:solidFill>
                  <a:schemeClr val="accent1">
                    <a:lumMod val="75000"/>
                  </a:schemeClr>
                </a:solidFill>
              </a:rPr>
              <a:t>Módulo III. Lenguaje y comunicación plástica</a:t>
            </a:r>
            <a:endParaRPr lang="es-ES" sz="3200" b="1" dirty="0">
              <a:solidFill>
                <a:schemeClr val="accent1">
                  <a:lumMod val="75000"/>
                </a:schemeClr>
              </a:solidFill>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1143008" y="2500306"/>
            <a:ext cx="3380924" cy="2975215"/>
          </a:xfrm>
          <a:prstGeom prst="rect">
            <a:avLst/>
          </a:prstGeom>
          <a:noFill/>
        </p:spPr>
      </p:pic>
      <p:sp>
        <p:nvSpPr>
          <p:cNvPr id="6" name="2 Marcador de contenido"/>
          <p:cNvSpPr txBox="1">
            <a:spLocks/>
          </p:cNvSpPr>
          <p:nvPr/>
        </p:nvSpPr>
        <p:spPr>
          <a:xfrm>
            <a:off x="4572000" y="4786322"/>
            <a:ext cx="4000528" cy="1571636"/>
          </a:xfrm>
          <a:prstGeom prst="rect">
            <a:avLst/>
          </a:prstGeom>
        </p:spPr>
        <p:txBody>
          <a:bodyPr vert="horz" lIns="91440" tIns="45720" rIns="91440" bIns="45720" rtlCol="0">
            <a:normAutofit/>
          </a:bodyPr>
          <a:lstStyle/>
          <a:p>
            <a:r>
              <a:rPr lang="es-MX" sz="2200" b="1" dirty="0" smtClean="0"/>
              <a:t>Tema </a:t>
            </a:r>
            <a:r>
              <a:rPr lang="es-MX" sz="2000" b="1" dirty="0" smtClean="0"/>
              <a:t>3.2. Sintaxis compositiva</a:t>
            </a:r>
            <a:endParaRPr lang="es-MX" sz="2000" dirty="0" smtClean="0"/>
          </a:p>
          <a:p>
            <a:pPr marL="596646"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8" name="7 Conector recto"/>
          <p:cNvCxnSpPr/>
          <p:nvPr/>
        </p:nvCxnSpPr>
        <p:spPr>
          <a:xfrm>
            <a:off x="0" y="2071678"/>
            <a:ext cx="8929718"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3520089"/>
            <a:ext cx="6336704" cy="2480679"/>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General de la Asignatura o Unidad de Aprendizaje:</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dirty="0" smtClean="0">
                <a:solidFill>
                  <a:schemeClr val="tx2">
                    <a:lumMod val="10000"/>
                  </a:schemeClr>
                </a:solidFill>
              </a:rPr>
              <a:t>Desarrolla y promueve el conocimiento, la comprensión y utilización del lenguaje artístico mediante experiencias vivenciales, para encontrar el significado de las manifestaciones artísticas de su entorno con sensibilidad emocional. </a:t>
            </a:r>
            <a:r>
              <a:rPr lang="es-MX"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14422"/>
            <a:ext cx="7858180" cy="4708981"/>
          </a:xfrm>
          <a:prstGeom prst="rect">
            <a:avLst/>
          </a:prstGeom>
        </p:spPr>
        <p:txBody>
          <a:bodyPr wrap="square">
            <a:spAutoFit/>
          </a:bodyPr>
          <a:lstStyle/>
          <a:p>
            <a:r>
              <a:rPr lang="es-ES" sz="3200" b="1" dirty="0" smtClean="0">
                <a:solidFill>
                  <a:schemeClr val="accent1">
                    <a:lumMod val="75000"/>
                  </a:schemeClr>
                </a:solidFill>
              </a:rPr>
              <a:t>Composición</a:t>
            </a:r>
            <a:r>
              <a:rPr lang="es-ES" sz="3600" b="1" dirty="0" smtClean="0">
                <a:solidFill>
                  <a:schemeClr val="accent1">
                    <a:lumMod val="75000"/>
                  </a:schemeClr>
                </a:solidFill>
              </a:rPr>
              <a:t> plástica</a:t>
            </a:r>
          </a:p>
          <a:p>
            <a:pPr algn="just"/>
            <a:endParaRPr lang="es-MX" sz="2400" dirty="0" smtClean="0"/>
          </a:p>
          <a:p>
            <a:pPr algn="just"/>
            <a:r>
              <a:rPr lang="es-MX" sz="2000" dirty="0" smtClean="0"/>
              <a:t>La composición es la forma en que se organizan o disponen todos los elementos de una imagen, con una intencionalidad estética y comunicativa. La sintaxis en el Lenguaje Verbal estudia las formas para combinar las palabras. De manera análoga, la sintaxis visual nos ayuda a situar todos los elementos de la imagen para obtener como resultado un todo coherente.</a:t>
            </a:r>
          </a:p>
          <a:p>
            <a:pPr algn="just"/>
            <a:r>
              <a:rPr lang="es-MX" sz="2000" dirty="0" smtClean="0"/>
              <a:t>Para entender la manera en la que el ser humano recibe y comprende las imágenes es necesario investigar el proceso de la Percepción Visual.</a:t>
            </a:r>
          </a:p>
          <a:p>
            <a:endParaRPr lang="es-ES" sz="2400" dirty="0" smtClean="0"/>
          </a:p>
          <a:p>
            <a:r>
              <a:rPr lang="es-MX" sz="2800" dirty="0" smtClean="0"/>
              <a:t/>
            </a:r>
            <a:br>
              <a:rPr lang="es-MX" sz="2800" dirty="0" smtClean="0"/>
            </a:br>
            <a:endParaRPr lang="es-ES" sz="2800" dirty="0"/>
          </a:p>
        </p:txBody>
      </p:sp>
      <p:sp>
        <p:nvSpPr>
          <p:cNvPr id="6"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3.2</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Sintaxis compositiva</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7" name="6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14422"/>
            <a:ext cx="7858180" cy="2677656"/>
          </a:xfrm>
          <a:prstGeom prst="rect">
            <a:avLst/>
          </a:prstGeom>
        </p:spPr>
        <p:txBody>
          <a:bodyPr wrap="square">
            <a:spAutoFit/>
          </a:bodyPr>
          <a:lstStyle/>
          <a:p>
            <a:r>
              <a:rPr lang="es-ES" sz="3200" b="1" dirty="0" smtClean="0">
                <a:solidFill>
                  <a:schemeClr val="accent1">
                    <a:lumMod val="75000"/>
                  </a:schemeClr>
                </a:solidFill>
              </a:rPr>
              <a:t>Retícula</a:t>
            </a:r>
            <a:endParaRPr lang="es-ES" sz="3600" b="1" dirty="0" smtClean="0">
              <a:solidFill>
                <a:schemeClr val="accent1">
                  <a:lumMod val="75000"/>
                </a:schemeClr>
              </a:solidFill>
            </a:endParaRPr>
          </a:p>
          <a:p>
            <a:pPr algn="just"/>
            <a:r>
              <a:rPr lang="es-ES" sz="2000" dirty="0" smtClean="0"/>
              <a:t>Una retícula bien organizada tiene que tener un modo armónico con el formato y la orientación del papel. Por lo tanto, en la retícula es muy importante la división geométrica de un área, dividida en columnas, espacios, márgenes, etc. tiene que estar dividida con precisión.</a:t>
            </a:r>
          </a:p>
          <a:p>
            <a:r>
              <a:rPr lang="es-MX" sz="2800" dirty="0" smtClean="0"/>
              <a:t/>
            </a:r>
            <a:br>
              <a:rPr lang="es-MX" sz="2800" dirty="0" smtClean="0"/>
            </a:br>
            <a:endParaRPr lang="es-ES" sz="2800" dirty="0"/>
          </a:p>
        </p:txBody>
      </p:sp>
      <p:pic>
        <p:nvPicPr>
          <p:cNvPr id="1026" name="Picture 2" descr="http://graphiclissa.files.wordpress.com/2010/05/reticula.gif"/>
          <p:cNvPicPr>
            <a:picLocks noChangeAspect="1" noChangeArrowheads="1"/>
          </p:cNvPicPr>
          <p:nvPr/>
        </p:nvPicPr>
        <p:blipFill>
          <a:blip r:embed="rId2"/>
          <a:srcRect/>
          <a:stretch>
            <a:fillRect/>
          </a:stretch>
        </p:blipFill>
        <p:spPr bwMode="auto">
          <a:xfrm>
            <a:off x="5538182" y="3857628"/>
            <a:ext cx="2539028" cy="2352679"/>
          </a:xfrm>
          <a:prstGeom prst="rect">
            <a:avLst/>
          </a:prstGeom>
          <a:noFill/>
        </p:spPr>
      </p:pic>
      <p:cxnSp>
        <p:nvCxnSpPr>
          <p:cNvPr id="10" name="9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3.2</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Sintaxis compositiva</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pic>
        <p:nvPicPr>
          <p:cNvPr id="13314" name="Picture 2" descr="http://images.artelista.com/artelista/obras/big/4/3/9/8076440655022575.jpg"/>
          <p:cNvPicPr>
            <a:picLocks noChangeAspect="1" noChangeArrowheads="1"/>
          </p:cNvPicPr>
          <p:nvPr/>
        </p:nvPicPr>
        <p:blipFill>
          <a:blip r:embed="rId2"/>
          <a:srcRect/>
          <a:stretch>
            <a:fillRect/>
          </a:stretch>
        </p:blipFill>
        <p:spPr bwMode="auto">
          <a:xfrm>
            <a:off x="3749288" y="214290"/>
            <a:ext cx="4747014" cy="6424623"/>
          </a:xfrm>
          <a:prstGeom prst="rect">
            <a:avLst/>
          </a:prstGeom>
          <a:noFill/>
        </p:spPr>
      </p:pic>
      <p:pic>
        <p:nvPicPr>
          <p:cNvPr id="13316" name="Picture 4" descr="http://mathworld.wolfram.com/images/eps-gif/TriangularGrid_700.gif?width=106"/>
          <p:cNvPicPr>
            <a:picLocks noChangeAspect="1" noChangeArrowheads="1"/>
          </p:cNvPicPr>
          <p:nvPr/>
        </p:nvPicPr>
        <p:blipFill>
          <a:blip r:embed="rId3"/>
          <a:srcRect/>
          <a:stretch>
            <a:fillRect/>
          </a:stretch>
        </p:blipFill>
        <p:spPr bwMode="auto">
          <a:xfrm>
            <a:off x="1071538" y="4000504"/>
            <a:ext cx="2319342" cy="2319342"/>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14422"/>
            <a:ext cx="7858180" cy="3970318"/>
          </a:xfrm>
          <a:prstGeom prst="rect">
            <a:avLst/>
          </a:prstGeom>
        </p:spPr>
        <p:txBody>
          <a:bodyPr wrap="square">
            <a:spAutoFit/>
          </a:bodyPr>
          <a:lstStyle/>
          <a:p>
            <a:r>
              <a:rPr lang="es-ES" sz="3200" b="1" dirty="0" smtClean="0">
                <a:solidFill>
                  <a:schemeClr val="accent1">
                    <a:lumMod val="75000"/>
                  </a:schemeClr>
                </a:solidFill>
              </a:rPr>
              <a:t>Rectángulo</a:t>
            </a:r>
            <a:r>
              <a:rPr lang="es-ES" sz="3600" b="1" dirty="0" smtClean="0">
                <a:solidFill>
                  <a:schemeClr val="accent1">
                    <a:lumMod val="75000"/>
                  </a:schemeClr>
                </a:solidFill>
              </a:rPr>
              <a:t> áureo</a:t>
            </a:r>
          </a:p>
          <a:p>
            <a:pPr algn="just"/>
            <a:r>
              <a:rPr lang="es-MX" sz="2000" dirty="0" smtClean="0"/>
              <a:t>Un rectángulo se puede descomponer en dos piezas: un cuadrado con el lado menor y otro rectángulo. </a:t>
            </a:r>
          </a:p>
          <a:p>
            <a:pPr algn="just"/>
            <a:r>
              <a:rPr lang="es-MX" sz="2000" dirty="0" smtClean="0"/>
              <a:t>Para una determinada proporción de los lados del rectángulo inicial, por ese procedimiento obtenemos un rectángulo semejante al anterior. </a:t>
            </a:r>
          </a:p>
          <a:p>
            <a:pPr algn="just"/>
            <a:r>
              <a:rPr lang="es-MX" sz="2000" dirty="0" smtClean="0"/>
              <a:t>Entonces hablamos de proporción áurea y de rectángulo áureo. </a:t>
            </a:r>
          </a:p>
          <a:p>
            <a:pPr algn="just"/>
            <a:r>
              <a:rPr lang="es-MX" sz="2000" dirty="0" smtClean="0"/>
              <a:t>Si partimos de un rectángulo áureo podemos considerar que el procedimiento de descomponerlo en un cuadrado y en otro rectángulo áureo lo podemos repetir indefinidamente. </a:t>
            </a:r>
          </a:p>
          <a:p>
            <a:r>
              <a:rPr lang="es-MX" sz="2800" dirty="0" smtClean="0"/>
              <a:t/>
            </a:r>
            <a:br>
              <a:rPr lang="es-MX" sz="2800" dirty="0" smtClean="0"/>
            </a:br>
            <a:endParaRPr lang="es-ES" sz="2800" dirty="0"/>
          </a:p>
        </p:txBody>
      </p:sp>
      <p:cxnSp>
        <p:nvCxnSpPr>
          <p:cNvPr id="7" name="6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3.2</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Sintaxis compositiva</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pic>
        <p:nvPicPr>
          <p:cNvPr id="7" name="Picture 4" descr="C:\Users\Enedina\Desktop\Nueva carpeta\022.gif"/>
          <p:cNvPicPr>
            <a:picLocks noChangeAspect="1" noChangeArrowheads="1"/>
          </p:cNvPicPr>
          <p:nvPr/>
        </p:nvPicPr>
        <p:blipFill>
          <a:blip r:embed="rId2" cstate="print"/>
          <a:srcRect/>
          <a:stretch>
            <a:fillRect/>
          </a:stretch>
        </p:blipFill>
        <p:spPr bwMode="auto">
          <a:xfrm flipV="1">
            <a:off x="1071538" y="1500174"/>
            <a:ext cx="6881211" cy="4653902"/>
          </a:xfrm>
          <a:prstGeom prst="rect">
            <a:avLst/>
          </a:prstGeom>
          <a:noFill/>
        </p:spPr>
      </p:pic>
      <p:cxnSp>
        <p:nvCxnSpPr>
          <p:cNvPr id="8" name="7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3.2</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Sintaxis compositiva</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6" name="Picture 6" descr="C:\Users\Enedina\Desktop\Nueva carpeta\0666.jpg"/>
          <p:cNvPicPr>
            <a:picLocks noChangeAspect="1" noChangeArrowheads="1"/>
          </p:cNvPicPr>
          <p:nvPr/>
        </p:nvPicPr>
        <p:blipFill>
          <a:blip r:embed="rId2" cstate="print"/>
          <a:srcRect/>
          <a:stretch>
            <a:fillRect/>
          </a:stretch>
        </p:blipFill>
        <p:spPr bwMode="auto">
          <a:xfrm>
            <a:off x="827584" y="620688"/>
            <a:ext cx="7045597" cy="5688632"/>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ENEDINA\ASIGNATURAS\imagenes\rectangulo aureo\777.jpg"/>
          <p:cNvPicPr>
            <a:picLocks noChangeAspect="1" noChangeArrowheads="1"/>
          </p:cNvPicPr>
          <p:nvPr/>
        </p:nvPicPr>
        <p:blipFill>
          <a:blip r:embed="rId2"/>
          <a:srcRect/>
          <a:stretch>
            <a:fillRect/>
          </a:stretch>
        </p:blipFill>
        <p:spPr bwMode="auto">
          <a:xfrm>
            <a:off x="627063" y="563563"/>
            <a:ext cx="7888287" cy="573087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6386" name="Picture 2" descr="http://personal.telefonica.terra.es/web2/intercul/images/index2.gif"/>
          <p:cNvPicPr>
            <a:picLocks noChangeAspect="1" noChangeArrowheads="1"/>
          </p:cNvPicPr>
          <p:nvPr/>
        </p:nvPicPr>
        <p:blipFill>
          <a:blip r:embed="rId2" cstate="print"/>
          <a:srcRect/>
          <a:stretch>
            <a:fillRect/>
          </a:stretch>
        </p:blipFill>
        <p:spPr bwMode="auto">
          <a:xfrm>
            <a:off x="642910" y="1639717"/>
            <a:ext cx="7745514" cy="4388146"/>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43362" name="Picture 2" descr="http://www.librosmaravillosos.com/ladivinaproporcion/imagenes/015.gif"/>
          <p:cNvPicPr>
            <a:picLocks noChangeAspect="1" noChangeArrowheads="1"/>
          </p:cNvPicPr>
          <p:nvPr/>
        </p:nvPicPr>
        <p:blipFill>
          <a:blip r:embed="rId2"/>
          <a:srcRect/>
          <a:stretch>
            <a:fillRect/>
          </a:stretch>
        </p:blipFill>
        <p:spPr bwMode="auto">
          <a:xfrm>
            <a:off x="1857356" y="161928"/>
            <a:ext cx="2571750" cy="4191001"/>
          </a:xfrm>
          <a:prstGeom prst="rect">
            <a:avLst/>
          </a:prstGeom>
          <a:noFill/>
        </p:spPr>
      </p:pic>
      <p:pic>
        <p:nvPicPr>
          <p:cNvPr id="143364" name="Picture 4" descr="http://www.librosmaravillosos.com/ladivinaproporcion/imagenes/016.gif"/>
          <p:cNvPicPr>
            <a:picLocks noChangeAspect="1" noChangeArrowheads="1"/>
          </p:cNvPicPr>
          <p:nvPr/>
        </p:nvPicPr>
        <p:blipFill>
          <a:blip r:embed="rId3"/>
          <a:srcRect/>
          <a:stretch>
            <a:fillRect/>
          </a:stretch>
        </p:blipFill>
        <p:spPr bwMode="auto">
          <a:xfrm>
            <a:off x="4643456" y="58475"/>
            <a:ext cx="3071816" cy="4584971"/>
          </a:xfrm>
          <a:prstGeom prst="rect">
            <a:avLst/>
          </a:prstGeom>
          <a:noFill/>
        </p:spPr>
      </p:pic>
      <p:sp>
        <p:nvSpPr>
          <p:cNvPr id="7" name="6 Rectángulo"/>
          <p:cNvSpPr/>
          <p:nvPr/>
        </p:nvSpPr>
        <p:spPr>
          <a:xfrm>
            <a:off x="214282" y="4487015"/>
            <a:ext cx="8715436" cy="2862322"/>
          </a:xfrm>
          <a:prstGeom prst="rect">
            <a:avLst/>
          </a:prstGeom>
        </p:spPr>
        <p:txBody>
          <a:bodyPr wrap="square">
            <a:spAutoFit/>
          </a:bodyPr>
          <a:lstStyle/>
          <a:p>
            <a:pPr algn="just"/>
            <a:r>
              <a:rPr lang="es-MX" sz="1600" dirty="0" smtClean="0"/>
              <a:t>Frente al proceder modesto de </a:t>
            </a:r>
            <a:r>
              <a:rPr lang="es-MX" sz="1600" dirty="0" err="1" smtClean="0"/>
              <a:t>Villon</a:t>
            </a:r>
            <a:r>
              <a:rPr lang="es-MX" sz="1600" dirty="0" smtClean="0"/>
              <a:t>, encontramos la actitud siempre distanciada e irónica de Marcel </a:t>
            </a:r>
            <a:r>
              <a:rPr lang="es-MX" sz="1600" dirty="0" err="1" smtClean="0"/>
              <a:t>Duchamp</a:t>
            </a:r>
            <a:r>
              <a:rPr lang="es-MX" sz="1600" dirty="0" smtClean="0"/>
              <a:t> que, de entrada, anuncia que participará en la exposición de </a:t>
            </a:r>
            <a:r>
              <a:rPr lang="es-MX" sz="1600" dirty="0" smtClean="0"/>
              <a:t>“</a:t>
            </a:r>
            <a:r>
              <a:rPr lang="es-MX" sz="1600" b="1" i="1" dirty="0" smtClean="0"/>
              <a:t>La </a:t>
            </a:r>
            <a:r>
              <a:rPr lang="es-MX" sz="1600" b="1" i="1" dirty="0" err="1" smtClean="0"/>
              <a:t>Section</a:t>
            </a:r>
            <a:r>
              <a:rPr lang="es-MX" sz="1600" b="1" i="1" dirty="0" smtClean="0"/>
              <a:t> </a:t>
            </a:r>
            <a:r>
              <a:rPr lang="es-MX" sz="1600" b="1" i="1" dirty="0" err="1" smtClean="0"/>
              <a:t>d'Or</a:t>
            </a:r>
            <a:r>
              <a:rPr lang="es-MX" sz="1600" b="1" i="1" dirty="0" smtClean="0"/>
              <a:t>” </a:t>
            </a:r>
            <a:r>
              <a:rPr lang="es-MX" sz="1600" dirty="0" smtClean="0"/>
              <a:t>con una obra titulada precisamente </a:t>
            </a:r>
            <a:r>
              <a:rPr lang="es-MX" sz="1600" dirty="0" err="1" smtClean="0"/>
              <a:t>Section</a:t>
            </a:r>
            <a:r>
              <a:rPr lang="es-MX" sz="1600" dirty="0" smtClean="0"/>
              <a:t> </a:t>
            </a:r>
            <a:r>
              <a:rPr lang="es-MX" sz="1600" dirty="0" err="1" smtClean="0"/>
              <a:t>d'Or</a:t>
            </a:r>
            <a:r>
              <a:rPr lang="es-MX" sz="1600" dirty="0" smtClean="0"/>
              <a:t>; obra que no presentó sino que expuso </a:t>
            </a:r>
            <a:r>
              <a:rPr lang="es-MX" sz="1600" dirty="0" err="1" smtClean="0"/>
              <a:t>Mariée</a:t>
            </a:r>
            <a:r>
              <a:rPr lang="es-MX" sz="1600" dirty="0" smtClean="0"/>
              <a:t>, realizada aquel mismo año y cuyas medidas eran 89 x 55 cm., cifras que divididas dan como resultado 1,618… el número de oro. </a:t>
            </a:r>
          </a:p>
          <a:p>
            <a:pPr algn="just"/>
            <a:r>
              <a:rPr lang="es-MX" sz="1600" dirty="0" err="1" smtClean="0"/>
              <a:t>Ulf</a:t>
            </a:r>
            <a:r>
              <a:rPr lang="es-MX" sz="1600" dirty="0" smtClean="0"/>
              <a:t> Linde ha trazado un esquema de las proporciones del Grand </a:t>
            </a:r>
            <a:r>
              <a:rPr lang="es-MX" sz="1600" dirty="0" err="1" smtClean="0"/>
              <a:t>Verre</a:t>
            </a:r>
            <a:r>
              <a:rPr lang="es-MX" sz="1600" dirty="0" smtClean="0"/>
              <a:t> de </a:t>
            </a:r>
            <a:r>
              <a:rPr lang="es-MX" sz="1600" dirty="0" err="1" smtClean="0"/>
              <a:t>Duchamp</a:t>
            </a:r>
            <a:r>
              <a:rPr lang="es-MX" sz="1600" dirty="0" smtClean="0"/>
              <a:t>, que prueba el uso de la sección áurea en las dos partes en que se divide la composición. Pero el interés de </a:t>
            </a:r>
            <a:r>
              <a:rPr lang="es-MX" sz="1600" dirty="0" err="1" smtClean="0"/>
              <a:t>Duchamp</a:t>
            </a:r>
            <a:r>
              <a:rPr lang="es-MX" sz="1600" dirty="0" smtClean="0"/>
              <a:t> en la aplicación de la sección áurea o su insistencia en el uso de la perspectiva podría no ser tan significativo si no tuviésemos referencias de su método de trabajo. </a:t>
            </a:r>
          </a:p>
          <a:p>
            <a:pPr algn="just"/>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descr="http://image.slidesharecdn.com/rectangulosaureoydinamico-091001115649-phpapp02/95/slide-6-728.jpg?1254416250"/>
          <p:cNvPicPr>
            <a:picLocks noChangeAspect="1" noChangeArrowheads="1"/>
          </p:cNvPicPr>
          <p:nvPr/>
        </p:nvPicPr>
        <p:blipFill>
          <a:blip r:embed="rId2"/>
          <a:srcRect t="49206" b="26984"/>
          <a:stretch>
            <a:fillRect/>
          </a:stretch>
        </p:blipFill>
        <p:spPr bwMode="auto">
          <a:xfrm>
            <a:off x="252959" y="1785926"/>
            <a:ext cx="9506987" cy="292895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2357430"/>
            <a:ext cx="6120680" cy="355789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Genéricas:</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b="1" dirty="0" smtClean="0">
                <a:solidFill>
                  <a:srgbClr val="000000"/>
                </a:solidFill>
              </a:rPr>
              <a:t>2. Es sensible al arte y participa en la apreciación e interpretación de sus expresiones en distintos géneros. </a:t>
            </a:r>
          </a:p>
          <a:p>
            <a:endParaRPr lang="es-MX" dirty="0" smtClean="0">
              <a:solidFill>
                <a:srgbClr val="983E00"/>
              </a:solidFill>
            </a:endParaRPr>
          </a:p>
          <a:p>
            <a:r>
              <a:rPr lang="es-MX" dirty="0" smtClean="0">
                <a:solidFill>
                  <a:schemeClr val="tx2">
                    <a:lumMod val="10000"/>
                  </a:schemeClr>
                </a:solidFill>
              </a:rPr>
              <a:t>2.1  Valora el arte como manifestación de la belleza y expresión de ideas, sensaciones y emociones. </a:t>
            </a:r>
          </a:p>
          <a:p>
            <a:r>
              <a:rPr lang="es-MX" dirty="0" smtClean="0">
                <a:solidFill>
                  <a:schemeClr val="tx2">
                    <a:lumMod val="10000"/>
                  </a:schemeClr>
                </a:solidFill>
              </a:rPr>
              <a:t>2.2 Experimenta el arte como un hecho histórico compartido que permite la comunicación entre individuos y culturas en el tiempo y el espacio, a la vez que desarrolla un sentido de identidad.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http://image.slidesharecdn.com/rectangulosaureoydinamico-091001115649-phpapp02/95/slide-8-728.jpg?1254416250"/>
          <p:cNvPicPr>
            <a:picLocks noChangeAspect="1" noChangeArrowheads="1"/>
          </p:cNvPicPr>
          <p:nvPr/>
        </p:nvPicPr>
        <p:blipFill>
          <a:blip r:embed="rId2"/>
          <a:srcRect l="6957" t="5824" r="30435" b="26078"/>
          <a:stretch>
            <a:fillRect/>
          </a:stretch>
        </p:blipFill>
        <p:spPr bwMode="auto">
          <a:xfrm>
            <a:off x="2428860" y="1"/>
            <a:ext cx="4814494" cy="677598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6" name="Picture 4" descr="http://image.slidesharecdn.com/rectangulosaureoydinamico-091001115649-phpapp02/95/slide-9-728.jpg?1254416250"/>
          <p:cNvPicPr>
            <a:picLocks noChangeAspect="1" noChangeArrowheads="1"/>
          </p:cNvPicPr>
          <p:nvPr/>
        </p:nvPicPr>
        <p:blipFill>
          <a:blip r:embed="rId2"/>
          <a:srcRect l="7463" t="5767" r="32836" b="23871"/>
          <a:stretch>
            <a:fillRect/>
          </a:stretch>
        </p:blipFill>
        <p:spPr bwMode="auto">
          <a:xfrm>
            <a:off x="2285984" y="0"/>
            <a:ext cx="4286280" cy="6536577"/>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descr="http://image.slidesharecdn.com/rectangulosaureoydinamico-091001115649-phpapp02/95/slide-10-728.jpg?1254416250"/>
          <p:cNvPicPr>
            <a:picLocks noChangeAspect="1" noChangeArrowheads="1"/>
          </p:cNvPicPr>
          <p:nvPr/>
        </p:nvPicPr>
        <p:blipFill>
          <a:blip r:embed="rId2"/>
          <a:srcRect l="7692" t="7133" r="18462" b="19151"/>
          <a:stretch>
            <a:fillRect/>
          </a:stretch>
        </p:blipFill>
        <p:spPr bwMode="auto">
          <a:xfrm>
            <a:off x="1428728" y="428604"/>
            <a:ext cx="4929222" cy="6366912"/>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2" descr="http://image.slidesharecdn.com/rectangulosaureoydinamico-091001115649-phpapp02/95/slide-11-728.jpg?1254416250"/>
          <p:cNvPicPr>
            <a:picLocks noChangeAspect="1" noChangeArrowheads="1"/>
          </p:cNvPicPr>
          <p:nvPr/>
        </p:nvPicPr>
        <p:blipFill>
          <a:blip r:embed="rId2"/>
          <a:srcRect l="7143" t="6624" r="24286" b="19406"/>
          <a:stretch>
            <a:fillRect/>
          </a:stretch>
        </p:blipFill>
        <p:spPr bwMode="auto">
          <a:xfrm>
            <a:off x="2571735" y="0"/>
            <a:ext cx="4554955" cy="6357958"/>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14422"/>
            <a:ext cx="7858180" cy="2062103"/>
          </a:xfrm>
          <a:prstGeom prst="rect">
            <a:avLst/>
          </a:prstGeom>
        </p:spPr>
        <p:txBody>
          <a:bodyPr wrap="square">
            <a:spAutoFit/>
          </a:bodyPr>
          <a:lstStyle/>
          <a:p>
            <a:r>
              <a:rPr lang="es-ES" sz="3200" b="1" dirty="0" smtClean="0">
                <a:solidFill>
                  <a:schemeClr val="accent1">
                    <a:lumMod val="75000"/>
                  </a:schemeClr>
                </a:solidFill>
              </a:rPr>
              <a:t>Rectángulo</a:t>
            </a:r>
            <a:r>
              <a:rPr lang="es-ES" sz="3600" b="1" dirty="0" smtClean="0">
                <a:solidFill>
                  <a:schemeClr val="accent1">
                    <a:lumMod val="75000"/>
                  </a:schemeClr>
                </a:solidFill>
              </a:rPr>
              <a:t> de raíz 5</a:t>
            </a:r>
          </a:p>
          <a:p>
            <a:pPr algn="just"/>
            <a:r>
              <a:rPr lang="es-MX" sz="2000" dirty="0" smtClean="0"/>
              <a:t>Duplicando un rectángulo áureo, volteándolo y haciendo coincidir los cuadrados de ambos, obtenemos el rectángulo dinámico raíz de 5.</a:t>
            </a:r>
          </a:p>
          <a:p>
            <a:pPr algn="just"/>
            <a:r>
              <a:rPr lang="es-MX" sz="2400" dirty="0" smtClean="0"/>
              <a:t> </a:t>
            </a:r>
            <a:r>
              <a:rPr lang="es-MX" sz="2800" dirty="0" smtClean="0"/>
              <a:t/>
            </a:r>
            <a:br>
              <a:rPr lang="es-MX" sz="2800" dirty="0" smtClean="0"/>
            </a:br>
            <a:endParaRPr lang="es-ES" sz="2800" dirty="0"/>
          </a:p>
        </p:txBody>
      </p:sp>
      <p:pic>
        <p:nvPicPr>
          <p:cNvPr id="6" name="Picture 2" descr="https://sites.google.com/site/pdgluz/_/rsrc/1302139988877/Home/tema-8-proporcion/dibujo04.gif">
            <a:hlinkClick r:id="rId2"/>
          </p:cNvPr>
          <p:cNvPicPr>
            <a:picLocks noChangeAspect="1" noChangeArrowheads="1"/>
          </p:cNvPicPr>
          <p:nvPr/>
        </p:nvPicPr>
        <p:blipFill>
          <a:blip r:embed="rId3"/>
          <a:srcRect t="74243"/>
          <a:stretch>
            <a:fillRect/>
          </a:stretch>
        </p:blipFill>
        <p:spPr bwMode="auto">
          <a:xfrm>
            <a:off x="1357290" y="3143248"/>
            <a:ext cx="6779600" cy="3143207"/>
          </a:xfrm>
          <a:prstGeom prst="rect">
            <a:avLst/>
          </a:prstGeom>
          <a:noFill/>
        </p:spPr>
      </p:pic>
      <p:cxnSp>
        <p:nvCxnSpPr>
          <p:cNvPr id="10" name="9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3.2</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Sintaxis compositiva</a:t>
            </a: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8760"/>
            <a:ext cx="8774114" cy="1143000"/>
          </a:xfrm>
        </p:spPr>
        <p:txBody>
          <a:bodyPr>
            <a:normAutofit/>
          </a:bodyPr>
          <a:lstStyle/>
          <a:p>
            <a:pPr algn="r"/>
            <a:r>
              <a:rPr lang="es-ES_tradnl" sz="3200" b="1" dirty="0" smtClean="0">
                <a:solidFill>
                  <a:schemeClr val="accent1">
                    <a:lumMod val="75000"/>
                  </a:schemeClr>
                </a:solidFill>
              </a:rPr>
              <a:t>Módulo III. Lenguaje y comunicación plástica</a:t>
            </a:r>
            <a:endParaRPr lang="es-ES" sz="3200" b="1" dirty="0">
              <a:solidFill>
                <a:schemeClr val="accent1">
                  <a:lumMod val="75000"/>
                </a:schemeClr>
              </a:solidFill>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1143008" y="2500306"/>
            <a:ext cx="3380924" cy="2975215"/>
          </a:xfrm>
          <a:prstGeom prst="rect">
            <a:avLst/>
          </a:prstGeom>
          <a:noFill/>
        </p:spPr>
      </p:pic>
      <p:sp>
        <p:nvSpPr>
          <p:cNvPr id="6" name="2 Marcador de contenido"/>
          <p:cNvSpPr txBox="1">
            <a:spLocks/>
          </p:cNvSpPr>
          <p:nvPr/>
        </p:nvSpPr>
        <p:spPr>
          <a:xfrm>
            <a:off x="4572000" y="4786322"/>
            <a:ext cx="4000528" cy="1571636"/>
          </a:xfrm>
          <a:prstGeom prst="rect">
            <a:avLst/>
          </a:prstGeom>
        </p:spPr>
        <p:txBody>
          <a:bodyPr vert="horz" lIns="91440" tIns="45720" rIns="91440" bIns="45720" rtlCol="0">
            <a:normAutofit/>
          </a:bodyPr>
          <a:lstStyle/>
          <a:p>
            <a:r>
              <a:rPr lang="es-MX" sz="2200" b="1" dirty="0" smtClean="0"/>
              <a:t>Tema </a:t>
            </a:r>
            <a:r>
              <a:rPr lang="es-MX" sz="2000" b="1" dirty="0" smtClean="0"/>
              <a:t>3.2.1. </a:t>
            </a:r>
            <a:r>
              <a:rPr lang="es-MX" sz="2000" dirty="0" smtClean="0"/>
              <a:t>Lectura descriptiva y Lectura interpretativa. </a:t>
            </a:r>
          </a:p>
          <a:p>
            <a:endParaRPr lang="es-MX" sz="2000" dirty="0" smtClean="0"/>
          </a:p>
          <a:p>
            <a:pPr marL="596646"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8" name="7 Conector recto"/>
          <p:cNvCxnSpPr/>
          <p:nvPr/>
        </p:nvCxnSpPr>
        <p:spPr>
          <a:xfrm>
            <a:off x="0" y="2071678"/>
            <a:ext cx="8929718"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14422"/>
            <a:ext cx="7858180" cy="4093428"/>
          </a:xfrm>
          <a:prstGeom prst="rect">
            <a:avLst/>
          </a:prstGeom>
        </p:spPr>
        <p:txBody>
          <a:bodyPr wrap="square">
            <a:spAutoFit/>
          </a:bodyPr>
          <a:lstStyle/>
          <a:p>
            <a:r>
              <a:rPr lang="es-ES" sz="3200" b="1" dirty="0" smtClean="0">
                <a:solidFill>
                  <a:schemeClr val="accent1">
                    <a:lumMod val="75000"/>
                  </a:schemeClr>
                </a:solidFill>
              </a:rPr>
              <a:t>Lectura</a:t>
            </a:r>
            <a:r>
              <a:rPr lang="es-ES" sz="3600" b="1" dirty="0" smtClean="0">
                <a:solidFill>
                  <a:schemeClr val="accent1">
                    <a:lumMod val="75000"/>
                  </a:schemeClr>
                </a:solidFill>
              </a:rPr>
              <a:t> </a:t>
            </a:r>
            <a:r>
              <a:rPr lang="es-ES" sz="3200" b="1" dirty="0" smtClean="0">
                <a:solidFill>
                  <a:schemeClr val="accent1">
                    <a:lumMod val="75000"/>
                  </a:schemeClr>
                </a:solidFill>
              </a:rPr>
              <a:t>descriptiva</a:t>
            </a:r>
            <a:endParaRPr lang="es-ES" sz="3600" b="1" dirty="0" smtClean="0">
              <a:solidFill>
                <a:schemeClr val="accent1">
                  <a:lumMod val="75000"/>
                </a:schemeClr>
              </a:solidFill>
            </a:endParaRPr>
          </a:p>
          <a:p>
            <a:pPr algn="just"/>
            <a:endParaRPr lang="es-MX" sz="2800" dirty="0" smtClean="0"/>
          </a:p>
          <a:p>
            <a:pPr algn="just"/>
            <a:r>
              <a:rPr lang="es-MX" sz="2000" dirty="0" smtClean="0"/>
              <a:t>La observación consisten en examinar, advertir, percibir, fijar nuestra atención en un objeto que nos interesa</a:t>
            </a:r>
            <a:r>
              <a:rPr lang="es-MX" sz="2000" dirty="0" smtClean="0"/>
              <a:t>.</a:t>
            </a:r>
          </a:p>
          <a:p>
            <a:pPr algn="just"/>
            <a:endParaRPr lang="es-MX" sz="2000" dirty="0" smtClean="0"/>
          </a:p>
          <a:p>
            <a:pPr algn="just"/>
            <a:r>
              <a:rPr lang="es-MX" sz="2000" dirty="0" smtClean="0"/>
              <a:t>Primeramente percibimos el todo de un objeto, nos llama la atención un fragmento que se destaca del todo, y así advertimos finalmente el todo con sus partes. Este proceso nos lleva a la selección y análisis de la forma, objeto de la observación.</a:t>
            </a:r>
          </a:p>
          <a:p>
            <a:r>
              <a:rPr lang="es-MX" sz="2800" dirty="0" smtClean="0"/>
              <a:t/>
            </a:r>
            <a:br>
              <a:rPr lang="es-MX" sz="2800" dirty="0" smtClean="0"/>
            </a:br>
            <a:endParaRPr lang="es-ES" sz="2800" dirty="0"/>
          </a:p>
        </p:txBody>
      </p:sp>
      <p:sp>
        <p:nvSpPr>
          <p:cNvPr id="7"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3.2.1 Lectura</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descriptiva y </a:t>
            </a:r>
            <a:r>
              <a:rPr lang="es-ES_tradnl" dirty="0" smtClean="0"/>
              <a:t>L</a:t>
            </a:r>
            <a:r>
              <a:rPr kumimoji="0" lang="es-ES_tradnl" sz="1800" b="0" i="0" u="none" strike="noStrike" kern="1200" cap="none" spc="0" normalizeH="0" noProof="0" dirty="0" err="1" smtClean="0">
                <a:ln>
                  <a:noFill/>
                </a:ln>
                <a:solidFill>
                  <a:schemeClr val="tx1"/>
                </a:solidFill>
                <a:effectLst/>
                <a:uLnTx/>
                <a:uFillTx/>
                <a:latin typeface="+mn-lt"/>
                <a:ea typeface="+mn-ea"/>
                <a:cs typeface="+mn-cs"/>
              </a:rPr>
              <a:t>ectura</a:t>
            </a:r>
            <a:r>
              <a:rPr kumimoji="0" lang="es-ES_tradnl" sz="1800" b="0" i="0" u="none" strike="noStrike" kern="1200" cap="none" spc="0" normalizeH="0" noProof="0" dirty="0" smtClean="0">
                <a:ln>
                  <a:noFill/>
                </a:ln>
                <a:solidFill>
                  <a:schemeClr val="tx1"/>
                </a:solidFill>
                <a:effectLst/>
                <a:uLnTx/>
                <a:uFillTx/>
                <a:latin typeface="+mn-lt"/>
                <a:ea typeface="+mn-ea"/>
                <a:cs typeface="+mn-cs"/>
              </a:rPr>
              <a:t>  interpretativa</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10" name="9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graphicFrame>
        <p:nvGraphicFramePr>
          <p:cNvPr id="8" name="7 Tabla"/>
          <p:cNvGraphicFramePr>
            <a:graphicFrameLocks noGrp="1"/>
          </p:cNvGraphicFramePr>
          <p:nvPr/>
        </p:nvGraphicFramePr>
        <p:xfrm>
          <a:off x="428596" y="214290"/>
          <a:ext cx="8358247" cy="6368086"/>
        </p:xfrm>
        <a:graphic>
          <a:graphicData uri="http://schemas.openxmlformats.org/drawingml/2006/table">
            <a:tbl>
              <a:tblPr firstRow="1" bandRow="1">
                <a:tableStyleId>{5C22544A-7EE6-4342-B048-85BDC9FD1C3A}</a:tableStyleId>
              </a:tblPr>
              <a:tblGrid>
                <a:gridCol w="1403919"/>
                <a:gridCol w="1403919"/>
                <a:gridCol w="1403963"/>
                <a:gridCol w="1175387"/>
                <a:gridCol w="1542299"/>
                <a:gridCol w="1428760"/>
              </a:tblGrid>
              <a:tr h="388926">
                <a:tc gridSpan="6">
                  <a:txBody>
                    <a:bodyPr/>
                    <a:lstStyle/>
                    <a:p>
                      <a:pPr algn="ctr"/>
                      <a:r>
                        <a:rPr lang="es-MX" dirty="0" smtClean="0"/>
                        <a:t>IDENTIFICACIÓN DE LA OBRA PLÁSTICA POR SUS COMPONENTES</a:t>
                      </a:r>
                      <a:endParaRPr lang="es-MX" dirty="0"/>
                    </a:p>
                  </a:txBody>
                  <a:tcPr/>
                </a:tc>
                <a:tc hMerge="1">
                  <a:txBody>
                    <a:bodyPr/>
                    <a:lstStyle/>
                    <a:p>
                      <a:endParaRPr lang="es-MX"/>
                    </a:p>
                  </a:txBody>
                  <a:tcPr/>
                </a:tc>
                <a:tc hMerge="1">
                  <a:txBody>
                    <a:bodyPr/>
                    <a:lstStyle/>
                    <a:p>
                      <a:endParaRPr lang="es-MX"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r>
                        <a:rPr lang="es-MX" sz="1200" dirty="0" smtClean="0"/>
                        <a:t>Título de la obra:</a:t>
                      </a:r>
                      <a:endParaRPr lang="es-MX" sz="1200" dirty="0"/>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r>
                        <a:rPr lang="es-MX" sz="1200" dirty="0" smtClean="0"/>
                        <a:t>Autor:</a:t>
                      </a:r>
                      <a:endParaRPr lang="es-MX" sz="1200" dirty="0"/>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r>
                        <a:rPr lang="es-MX" sz="1200" dirty="0" smtClean="0"/>
                        <a:t>Estilo:</a:t>
                      </a:r>
                      <a:endParaRPr lang="es-MX" sz="1200" dirty="0"/>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r>
                        <a:rPr lang="es-MX" sz="1200" dirty="0" smtClean="0"/>
                        <a:t>Año:</a:t>
                      </a:r>
                      <a:endParaRPr lang="es-MX" sz="1200" dirty="0"/>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r>
                        <a:rPr lang="es-MX" sz="1200" dirty="0" smtClean="0"/>
                        <a:t>Tipo de obra:</a:t>
                      </a:r>
                      <a:endParaRPr lang="es-MX" sz="1200" dirty="0"/>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Técnica:</a:t>
                      </a:r>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r>
                        <a:rPr lang="es-MX" sz="1200" dirty="0" smtClean="0"/>
                        <a:t>Medidas:</a:t>
                      </a:r>
                      <a:endParaRPr lang="es-MX" sz="1200" dirty="0"/>
                    </a:p>
                  </a:txBody>
                  <a:tcPr/>
                </a:tc>
                <a:tc hMerge="1">
                  <a:txBody>
                    <a:bodyPr/>
                    <a:lstStyle/>
                    <a:p>
                      <a:endParaRPr lang="es-MX"/>
                    </a:p>
                  </a:txBody>
                  <a:tcPr/>
                </a:tc>
                <a:tc gridSpan="4">
                  <a:txBody>
                    <a:bodyPr/>
                    <a:lstStyle/>
                    <a:p>
                      <a:endParaRPr lang="es-MX" sz="12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tr>
              <a:tr h="370840">
                <a:tc gridSpan="2">
                  <a:txBody>
                    <a:bodyPr/>
                    <a:lstStyle/>
                    <a:p>
                      <a:pPr algn="ctr"/>
                      <a:r>
                        <a:rPr lang="es-MX" sz="1200" b="1" dirty="0" smtClean="0"/>
                        <a:t>ELEMENTOS DE LA TEORÍA DE LA IMAGEN</a:t>
                      </a:r>
                      <a:endParaRPr lang="es-MX" sz="1200" b="1" dirty="0"/>
                    </a:p>
                  </a:txBody>
                  <a:tcPr/>
                </a:tc>
                <a:tc hMerge="1">
                  <a:txBody>
                    <a:bodyPr/>
                    <a:lstStyle/>
                    <a:p>
                      <a:endParaRPr lang="es-MX"/>
                    </a:p>
                  </a:txBody>
                  <a:tcPr/>
                </a:tc>
                <a:tc gridSpan="2">
                  <a:txBody>
                    <a:bodyPr/>
                    <a:lstStyle/>
                    <a:p>
                      <a:pPr algn="ctr"/>
                      <a:r>
                        <a:rPr lang="es-MX" sz="1200" b="1" dirty="0" smtClean="0"/>
                        <a:t>COMPOSICIÓN PLÁSTICA</a:t>
                      </a:r>
                      <a:endParaRPr lang="es-MX" sz="1200" b="1" dirty="0"/>
                    </a:p>
                  </a:txBody>
                  <a:tcPr/>
                </a:tc>
                <a:tc hMerge="1">
                  <a:txBody>
                    <a:bodyPr/>
                    <a:lstStyle/>
                    <a:p>
                      <a:endParaRPr lang="es-MX"/>
                    </a:p>
                  </a:txBody>
                  <a:tcPr/>
                </a:tc>
                <a:tc gridSpan="2">
                  <a:txBody>
                    <a:bodyPr/>
                    <a:lstStyle/>
                    <a:p>
                      <a:pPr algn="ctr"/>
                      <a:r>
                        <a:rPr lang="es-MX" sz="1200" b="1" dirty="0" smtClean="0"/>
                        <a:t>MODELO DE COMUNICACIÓN</a:t>
                      </a:r>
                      <a:endParaRPr lang="es-MX" sz="1200" b="1" dirty="0"/>
                    </a:p>
                  </a:txBody>
                  <a:tcPr/>
                </a:tc>
                <a:tc hMerge="1">
                  <a:txBody>
                    <a:bodyPr/>
                    <a:lstStyle/>
                    <a:p>
                      <a:endParaRPr lang="es-MX" dirty="0"/>
                    </a:p>
                  </a:txBody>
                  <a:tcPr/>
                </a:tc>
              </a:tr>
              <a:tr h="370840">
                <a:tc rowSpan="2">
                  <a:txBody>
                    <a:bodyPr/>
                    <a:lstStyle/>
                    <a:p>
                      <a:r>
                        <a:rPr lang="es-MX" sz="1200" dirty="0" smtClean="0"/>
                        <a:t>Elementos morfológicos</a:t>
                      </a:r>
                      <a:endParaRPr lang="es-MX" sz="1200" dirty="0"/>
                    </a:p>
                  </a:txBody>
                  <a:tcPr/>
                </a:tc>
                <a:tc rowSpan="2">
                  <a:txBody>
                    <a:bodyPr/>
                    <a:lstStyle/>
                    <a:p>
                      <a:endParaRPr lang="es-MX" sz="1200" dirty="0"/>
                    </a:p>
                  </a:txBody>
                  <a:tcPr/>
                </a:tc>
                <a:tc rowSpan="6">
                  <a:txBody>
                    <a:bodyPr/>
                    <a:lstStyle/>
                    <a:p>
                      <a:endParaRPr lang="es-MX" sz="1200" dirty="0"/>
                    </a:p>
                  </a:txBody>
                  <a:tcPr/>
                </a:tc>
                <a:tc rowSpan="6">
                  <a:txBody>
                    <a:bodyPr/>
                    <a:lstStyle/>
                    <a:p>
                      <a:endParaRPr lang="es-MX" sz="1200" dirty="0"/>
                    </a:p>
                  </a:txBody>
                  <a:tcPr/>
                </a:tc>
                <a:tc>
                  <a:txBody>
                    <a:bodyPr/>
                    <a:lstStyle/>
                    <a:p>
                      <a:r>
                        <a:rPr lang="es-MX" sz="1200" dirty="0" smtClean="0"/>
                        <a:t>Función emotiva:</a:t>
                      </a:r>
                    </a:p>
                    <a:p>
                      <a:r>
                        <a:rPr lang="es-MX" sz="1200" dirty="0" smtClean="0"/>
                        <a:t>(emisor)</a:t>
                      </a:r>
                      <a:endParaRPr lang="es-MX" sz="1200" dirty="0"/>
                    </a:p>
                  </a:txBody>
                  <a:tcPr/>
                </a:tc>
                <a:tc>
                  <a:txBody>
                    <a:bodyPr/>
                    <a:lstStyle/>
                    <a:p>
                      <a:endParaRPr lang="es-MX" sz="1200" dirty="0"/>
                    </a:p>
                  </a:txBody>
                  <a:tcPr/>
                </a:tc>
              </a:tr>
              <a:tr h="370840">
                <a:tc vMerge="1">
                  <a:txBody>
                    <a:bodyPr/>
                    <a:lstStyle/>
                    <a:p>
                      <a:endParaRPr lang="es-MX" sz="1200" dirty="0"/>
                    </a:p>
                  </a:txBody>
                  <a:tcPr/>
                </a:tc>
                <a:tc vMerge="1">
                  <a:txBody>
                    <a:bodyPr/>
                    <a:lstStyle/>
                    <a:p>
                      <a:endParaRPr lang="es-MX" sz="1200" dirty="0"/>
                    </a:p>
                  </a:txBody>
                  <a:tcPr/>
                </a:tc>
                <a:tc vMerge="1">
                  <a:txBody>
                    <a:bodyPr/>
                    <a:lstStyle/>
                    <a:p>
                      <a:endParaRPr lang="es-MX" dirty="0"/>
                    </a:p>
                  </a:txBody>
                  <a:tcPr/>
                </a:tc>
                <a:tc vMerge="1">
                  <a:txBody>
                    <a:bodyPr/>
                    <a:lstStyle/>
                    <a:p>
                      <a:endParaRPr lang="es-MX" dirty="0"/>
                    </a:p>
                  </a:txBody>
                  <a:tcPr/>
                </a:tc>
                <a:tc>
                  <a:txBody>
                    <a:bodyPr/>
                    <a:lstStyle/>
                    <a:p>
                      <a:r>
                        <a:rPr lang="es-MX" sz="1200" dirty="0" smtClean="0"/>
                        <a:t>Función referencial:</a:t>
                      </a:r>
                    </a:p>
                    <a:p>
                      <a:r>
                        <a:rPr lang="es-MX" sz="1200" dirty="0" smtClean="0"/>
                        <a:t>(contexto)</a:t>
                      </a:r>
                      <a:endParaRPr lang="es-MX" sz="1200" dirty="0"/>
                    </a:p>
                  </a:txBody>
                  <a:tcPr/>
                </a:tc>
                <a:tc>
                  <a:txBody>
                    <a:bodyPr/>
                    <a:lstStyle/>
                    <a:p>
                      <a:endParaRPr lang="es-MX" sz="1200" dirty="0"/>
                    </a:p>
                  </a:txBody>
                  <a:tcPr/>
                </a:tc>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Elementos dinámicos</a:t>
                      </a:r>
                    </a:p>
                    <a:p>
                      <a:endParaRPr lang="es-MX" sz="1200" dirty="0"/>
                    </a:p>
                  </a:txBody>
                  <a:tcPr/>
                </a:tc>
                <a:tc rowSpan="2">
                  <a:txBody>
                    <a:bodyPr/>
                    <a:lstStyle/>
                    <a:p>
                      <a:endParaRPr lang="es-MX" sz="1200" dirty="0"/>
                    </a:p>
                  </a:txBody>
                  <a:tcPr/>
                </a:tc>
                <a:tc vMerge="1">
                  <a:txBody>
                    <a:bodyPr/>
                    <a:lstStyle/>
                    <a:p>
                      <a:endParaRPr lang="es-MX" dirty="0"/>
                    </a:p>
                  </a:txBody>
                  <a:tcPr/>
                </a:tc>
                <a:tc vMerge="1">
                  <a:txBody>
                    <a:bodyPr/>
                    <a:lstStyle/>
                    <a:p>
                      <a:endParaRPr lang="es-MX" dirty="0"/>
                    </a:p>
                  </a:txBody>
                  <a:tcPr/>
                </a:tc>
                <a:tc>
                  <a:txBody>
                    <a:bodyPr/>
                    <a:lstStyle/>
                    <a:p>
                      <a:r>
                        <a:rPr lang="es-MX" sz="1200" dirty="0" smtClean="0"/>
                        <a:t>Función poética:</a:t>
                      </a:r>
                    </a:p>
                    <a:p>
                      <a:r>
                        <a:rPr lang="es-MX" sz="1200" dirty="0" smtClean="0"/>
                        <a:t>(mensaje)</a:t>
                      </a:r>
                      <a:endParaRPr lang="es-MX" sz="1200" dirty="0"/>
                    </a:p>
                  </a:txBody>
                  <a:tcPr/>
                </a:tc>
                <a:tc>
                  <a:txBody>
                    <a:bodyPr/>
                    <a:lstStyle/>
                    <a:p>
                      <a:endParaRPr lang="es-MX" sz="1200" dirty="0"/>
                    </a:p>
                  </a:txBody>
                  <a:tcPr/>
                </a:tc>
              </a:tr>
              <a:tr h="370840">
                <a:tc vMerge="1">
                  <a:txBody>
                    <a:bodyPr/>
                    <a:lstStyle/>
                    <a:p>
                      <a:endParaRPr lang="es-MX" sz="1200" dirty="0"/>
                    </a:p>
                  </a:txBody>
                  <a:tcPr/>
                </a:tc>
                <a:tc vMerge="1">
                  <a:txBody>
                    <a:bodyPr/>
                    <a:lstStyle/>
                    <a:p>
                      <a:endParaRPr lang="es-MX" sz="1200" dirty="0"/>
                    </a:p>
                  </a:txBody>
                  <a:tcPr/>
                </a:tc>
                <a:tc vMerge="1">
                  <a:txBody>
                    <a:bodyPr/>
                    <a:lstStyle/>
                    <a:p>
                      <a:endParaRPr lang="es-MX" sz="1200" dirty="0"/>
                    </a:p>
                  </a:txBody>
                  <a:tcPr/>
                </a:tc>
                <a:tc vMerge="1">
                  <a:txBody>
                    <a:bodyPr/>
                    <a:lstStyle/>
                    <a:p>
                      <a:endParaRPr lang="es-MX" sz="1200" dirty="0"/>
                    </a:p>
                  </a:txBody>
                  <a:tcPr/>
                </a:tc>
                <a:tc>
                  <a:txBody>
                    <a:bodyPr/>
                    <a:lstStyle/>
                    <a:p>
                      <a:r>
                        <a:rPr lang="es-MX" sz="1200" dirty="0" smtClean="0"/>
                        <a:t>Función fática:</a:t>
                      </a:r>
                    </a:p>
                    <a:p>
                      <a:r>
                        <a:rPr lang="es-MX" sz="1200" dirty="0" smtClean="0"/>
                        <a:t>(canal)</a:t>
                      </a:r>
                      <a:endParaRPr lang="es-MX" sz="1200" dirty="0"/>
                    </a:p>
                  </a:txBody>
                  <a:tcPr/>
                </a:tc>
                <a:tc>
                  <a:txBody>
                    <a:bodyPr/>
                    <a:lstStyle/>
                    <a:p>
                      <a:endParaRPr lang="es-MX" sz="1200" dirty="0"/>
                    </a:p>
                  </a:txBody>
                  <a:tcPr/>
                </a:tc>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Elementos escalares</a:t>
                      </a:r>
                    </a:p>
                    <a:p>
                      <a:endParaRPr lang="es-MX" sz="1200" dirty="0"/>
                    </a:p>
                  </a:txBody>
                  <a:tcPr/>
                </a:tc>
                <a:tc rowSpan="2">
                  <a:txBody>
                    <a:bodyPr/>
                    <a:lstStyle/>
                    <a:p>
                      <a:endParaRPr lang="es-MX" sz="1200" dirty="0"/>
                    </a:p>
                  </a:txBody>
                  <a:tcPr/>
                </a:tc>
                <a:tc vMerge="1">
                  <a:txBody>
                    <a:bodyPr/>
                    <a:lstStyle/>
                    <a:p>
                      <a:endParaRPr lang="es-MX" sz="1200" dirty="0"/>
                    </a:p>
                  </a:txBody>
                  <a:tcPr/>
                </a:tc>
                <a:tc vMerge="1">
                  <a:txBody>
                    <a:bodyPr/>
                    <a:lstStyle/>
                    <a:p>
                      <a:endParaRPr lang="es-MX" sz="1200" dirty="0"/>
                    </a:p>
                  </a:txBody>
                  <a:tcPr/>
                </a:tc>
                <a:tc>
                  <a:txBody>
                    <a:bodyPr/>
                    <a:lstStyle/>
                    <a:p>
                      <a:r>
                        <a:rPr lang="es-MX" sz="1200" dirty="0" smtClean="0"/>
                        <a:t>Función metalingüística:</a:t>
                      </a:r>
                    </a:p>
                    <a:p>
                      <a:r>
                        <a:rPr lang="es-MX" sz="1200" dirty="0" smtClean="0"/>
                        <a:t>(código)</a:t>
                      </a:r>
                      <a:endParaRPr lang="es-MX" sz="1200" dirty="0"/>
                    </a:p>
                  </a:txBody>
                  <a:tcPr/>
                </a:tc>
                <a:tc>
                  <a:txBody>
                    <a:bodyPr/>
                    <a:lstStyle/>
                    <a:p>
                      <a:endParaRPr lang="es-MX" sz="1200" dirty="0"/>
                    </a:p>
                  </a:txBody>
                  <a:tcPr/>
                </a:tc>
              </a:tr>
              <a:tr h="370840">
                <a:tc vMerge="1">
                  <a:txBody>
                    <a:bodyPr/>
                    <a:lstStyle/>
                    <a:p>
                      <a:endParaRPr lang="es-MX" sz="1200" dirty="0"/>
                    </a:p>
                  </a:txBody>
                  <a:tcPr/>
                </a:tc>
                <a:tc vMerge="1">
                  <a:txBody>
                    <a:bodyPr/>
                    <a:lstStyle/>
                    <a:p>
                      <a:endParaRPr lang="es-MX" sz="1200" dirty="0"/>
                    </a:p>
                  </a:txBody>
                  <a:tcPr/>
                </a:tc>
                <a:tc vMerge="1">
                  <a:txBody>
                    <a:bodyPr/>
                    <a:lstStyle/>
                    <a:p>
                      <a:endParaRPr lang="es-MX" sz="1200" dirty="0"/>
                    </a:p>
                  </a:txBody>
                  <a:tcPr/>
                </a:tc>
                <a:tc vMerge="1">
                  <a:txBody>
                    <a:bodyPr/>
                    <a:lstStyle/>
                    <a:p>
                      <a:endParaRPr lang="es-MX" sz="1200" dirty="0"/>
                    </a:p>
                  </a:txBody>
                  <a:tcPr/>
                </a:tc>
                <a:tc>
                  <a:txBody>
                    <a:bodyPr/>
                    <a:lstStyle/>
                    <a:p>
                      <a:r>
                        <a:rPr lang="es-MX" sz="1200" dirty="0" smtClean="0"/>
                        <a:t>Función conativa:</a:t>
                      </a:r>
                    </a:p>
                    <a:p>
                      <a:r>
                        <a:rPr lang="es-MX" sz="1200" dirty="0" smtClean="0"/>
                        <a:t>(receptor)</a:t>
                      </a:r>
                      <a:endParaRPr lang="es-MX" sz="1200" dirty="0"/>
                    </a:p>
                  </a:txBody>
                  <a:tcPr/>
                </a:tc>
                <a:tc>
                  <a:txBody>
                    <a:bodyPr/>
                    <a:lstStyle/>
                    <a:p>
                      <a:endParaRPr lang="es-MX" sz="1200" dirty="0"/>
                    </a:p>
                  </a:txBody>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AutoShape 4" descr="data:image/jpeg;base64,/9j/4AAQSkZJRgABAQAAAQABAAD/2wCEAAkGBxQTEhUUExQWFRUXGBgbGBgYGBocGhodGBgdHR0cGRocHykgGB4lHRwZIjEiJSkrLi4uHR8zODMsNygtLisBCgoKDg0OGxAQGzQkICQtLCwsNCw0LCwsLC8sLCwsLCwsNCwsLCwsLCwsLCwsLCwsLCwsLCwsLCwsLCwsLCwsLP/AABEIALIBHAMBIgACEQEDEQH/xAAcAAACAgMBAQAAAAAAAAAAAAAEBQMGAAIHAQj/xABAEAABAwIEAwYEBAQFBAIDAAABAgMRACEEEjFBBVFhBhMicYGRMqGxwSNC0fAUUnLxB2KCkuEVM6KyQ8Iko7P/xAAZAQADAQEBAAAAAAAAAAAAAAACAwQBAAX/xAAwEQACAgICAQIDBwMFAAAAAAAAAQIRAyESMUEiUQRhcRMyUoGRwfBCofEUIySx4f/aAAwDAQACEQMRAD8AnxDVCrATckJA1JsPetO0vadjDHL8bn8o0H9R28telc84x2gdfMqMJIJCU2A1HK/n9NnPLx0iWOBy2/8A0s/F+07LZKUKLihum6QfM6+lIeJ8bxTyVKQhSWhrAJAgT4jp9qrjbRNr3Bp0ljGuthtCH1IyiyWylEDmYAiOdKlJt9lMccI+BQrElZBcWpXmbAfvYRRaGm1AZZm3MT0G5oRtKE2N1zETI6/1fTzojErcMEBf+0jT02/YoXvoNV5NMR4VETlPKc0TeDI19q1aSVGyoH8xHyg6mmfDsOp0JKiQnzgn10SPnVq4XwvCLsGkKCQSpWYkgDUkkGs6WwXJXSKe3hLkh0D/ADeIbTaDYzAva9FYXErQ5mS4olE51Cbg+okyRadpq4YbsvgsUD3eZCo0BhXnlulQ6iqx2h4G5hVZV3BPgWLAi+x+E9J99glHWwoSTYwa7QuJGbvAUm0GZvzGb538qIw3GgFEElQj4gqUpOmpgweV/lVU7vr9fcCtlkAmN9b9LxvSFjSdp0OfqVM6Iy6FpzJUFJNwR+7HpUGW9JeyaSkLkwlZGQcyJzHpPh9qepAMxtY16GPLCer2eXlxSg+tGyY2rfNNaJaolnDmLCnNCkyNhJnWpQFToaPwrEdKPbQBqPlXcTnITtsOcjUHHlONslwOpbyxGYjKTIsSTabj153qwOY5pBAWsJUdBv7DT1r3F4tnL4lJP+WJJ9Dr9KXLLjVpySNjCbppHJcRjhi1ZXcrThJyO3iCZCHCLEbBe3KhmsdiGhkCzkzylMpUAptWsapvrYTyq5doOzSH/wAZltzvDCShORtAI3MgTaNDyqnscNczqyJS6E/HEFKbQcy9Egc83lU3JSVrZalWnr5F44hxdjEsFbjedLa0TeCnvEWUCL/ESkjpvVF4ghbK1AFBBg+E54CkyBnKRmkGdNxWJWtsrRdAVGcTmncTeLG4PlQynCoKE5gBYg9bW6HlWyny7Bhj49GNLcKkmbgWKjEQf+NKM/ilDIlOYjMTaLzyJEczp+lb49LalZgsSoT/ANlLYTAkJCQSJib2m1zUS8ODEEiQcp8tRtqDS5djFTJsPxdxAV+IAZk+MkkwBNxpIFgNqEaxjjhSZFiDJIzWPwzaRyFBLw4QTmv/AC6iRBv9KmwzypABKQACQDqBebm08h+tc1q0akGZXAbuKkAyBYJtYayaEaxzjhJKxITANtRH5o1vzqNbjq4N5FlbWVbzNDuIylSZIA5iPboa1L3NpBz76zlBWDeBmnKIMTEQY+9KXFKvPPl+4o9lsFOxi8ghQGnxC3t1oJ5UFQNze99efQ0cPY5omTxJyxm8ZZ6dYua8VijOZXxEzpHv+5oUm9r+etepidOkTc0XFHBuGxIzXBgA6qOp/wCabs41ECFj1Tf63FV1SBz/AH1g0RhVeHX60vJjTCTOhD/Dxrwl7FqO6ghHPkVE9bkUaz2QwDfiSlSzaA4rMPYR53FPMY79qWPOGqPs17kf278oYtcTbb8LaAkAXyhKQB8opJxLtuR4Wx4RIzEwDOtIeMcSQZSpZAm8CZ5AdKVjArcLamgpzNnCEZbjJlvAJsc2vnpSsjXSGYuXbH/CuNFr/tYcNgnVLOWTtcgT6VbuFcd/iWnAmFLyqAv4SoggJVPwybQaoKuD4ppSXXGVEIIk2UB/tnKPQU74O6XnEKySoAy4FeIxJhV5VqY13FDb8G6T2VXh7RzBvRU3kfCBa45ztVgPFkMlTWHaLqjGcwVTHPpbe1qYcU4EC8p9ClZXYOVIEhUXv1Pi03NSJZ7ltICciLD+53J50nL8QoentjIYnP1eBe1gcQ8Q62x3LiLpUhSQfVEwR7U8xTKcdhHVLSrvUpVmbJKQlaASCBsCRIPIkc6d8KbBTaxjn++db4hhLXduCwV+G5sLyUqM9RH+qhhlc5epDJY+CtHHOGYcupOvIe03NWThfZVDhAW54gnaLR/l1IvUycL3DhbVqCD5pPLmB+tPMW3mHeNgIyJSEqgFUkgEQenmImlSyPlXQ2KtWIeDcExErKEBQQpSVJmCrKSmQDrcGL8qFxzzaVIezlpZMKSuYUEAAxaZvE/er1wxTzCilORZWjONP5hJ22J3pZwniiQlZyqIUtazEfmVsNPSayEIuabdA5JyUXqzbAJUttKyCkkTB1ibTykQaYMtwP1ojBvpdkoUDzGhHmNRRScJJr201SPHfYMlo7VHxB8ttLXuBIHX+9Nm8FXr3DMyFJMEERcSK6XTrsxR2m+im9nWMOtKlPIDqspUrWbi5G/qL1BjOHFnEJCJU2oJW0FCFET8JMSSCI62rOzzqmHikRnSopkRKhoRm051Zu12EcUrDlkEueLRWwGaAbSQQL/rXgzhcaS2e5F078GjOMD2pCVGykmFBUDboZ3qLFYksLaaS0ghSkyRZISVRITtB9rUPg+KIUT3ohV898l98ydzbpT7/piHkeCAY8C4B2tINlCeesUz4Wcppxi/V/cTnjGLTkriVPtpwd9/KvDIWtP5kjJlEHUIMLWTzuOVVlnsk+pMlGWQCoqUnNb8qW5+LoYiYnUVaRjHmXu7fCs8yoonxJg+NB3Frgz8oq0O4JjEkBcd7lBS4lRBUCLTl12pyyylJqS3+hz+HUYpp6fns41xDhndSClUiDcbbEkFQm2lqCceSVQVXgi/X5gdST866yezeIbe8LqQDoFSQdbSL8utzQnfLbe7vELNychIStInYKEGNbETS5ZpR7j/AD9By+HTSqX8/U5cFglKYCo0va+uuo9q9VchIAJAIkXib/8AFdKT2dwuISqSFd4fC4kBK0G9pAGYC/hVP0NV5XY9DTy2y4SkGM0gE5hOg0kfOu/1EONgfYyToqQOU6ARGYa8tiZ6350NjV3IkH52tFzT7tB2a7oOOIUVhMZgrUJVYEHfad7zSJ1pASYKyqbWTGWBreQZ5SKfinCa5RYucXHTPA0pLOaCEk2J0JtYEam1wb70XhcEt9RSAFulKSkqVc2BA5K8I3vQiUq7siJTIKrKhKtASRaYnXrRfB1lKiooU4AmSEqi4lKVEjSCoXNNbA2Y9h1OrKSjI4AlJSRlOYWuIEelAY3CIS4pKF5kpA8UWJgT6Zp9KfcbXiW30l4jvQ2jQ2UmTExYqBkelJmsOVqyITPQQD7muTabN7SB1Yc5ZtGYgekT9RR2Cwfh8Sst9InYbzUjjRnIYJ/NBBAMbkWmI0qXv06EgxAkIH5UgfmE7UEpug1E6HxDFnNpbnSo8SW4ottNhRuJgm+npTzENdKEyKRMVU48q2eepcL0UzjCGWVFKh3z83TJDbc3gkXWf8o9TtUoxLza4wxIbIbkJgjMtAJsJWgSDbpHKnPGuCDEDMQhDmaQtKYCkqme8jUi0Eda34HwRTKlQoO5ACUjMBJiwjUxzFTzVL1FUZJ/deyxdnWywO8faUFK/wDkC3CJOywoynzIivOIcNQpRewpyupuWtM3OBufLX50wa4kpQy9y5JEEKTKY5FRMGlnGGW8Jh3MQsEkWQ2Fqy5iYSBvEm8GwBimKLEuWzdnHrCc5SloKMZXTkKl6/hJUMxVvEEa9aSY5JcPjWtUaZjOl9gE+wFVbs+XH8SXnlFRSkkEzFzlASNABJsOVWwI9edef8VJckizDFpFx4Rjmm2051JTmISJ5mw+cCetV/th21ZQFMNAOm4UQfAOkiZPlpzmlPbHiKWcOGENA96PEvMoGUkG4Hxa6G1t6qvB8PmcbQmcyzcj8o2ibAxefKuhFOPIKcmnQYzicQ8tClCEJIhIBSIAjUgSSJ1PPnV1baUUqcSc9puobDQybcqKwPY/C5Atae8PNwk/WjE9isO+2UoBZ6o0PRQ0I+dc7k7MWlRXuH9pWn05m1LDgbKSgogNpIJzlXO8QDr61syO7SBFgIBsQb9Pnv03pfg+GPYhSm2viS4tDiiLfhnLJ84SfltRy+y2ObBCShaZMAKi02JSoD603FG09AZJVWyPF48N/iostJERoq0lJvcHflrsKv8AhjMHmAfcTVL4d2QWsgv/AIaQboBkq6SPh9zrV3QTPSrMEXG7I88lKqDmmqQdp8a6EhOHWRBOZSRN9hMG2sx0pxxJ0huBqqAPXX5VLhmQlsI3Jmg+Jm64p0M+HgvvMpnDsEWshcQTKlEqKTEqNhJEHmY5+dPe1XeJcYcH/bbEKSLEKMQZ0g6dCN5p5xFbami0qDOoB0g6+c1mC4fmRAcLgFlJVGUiLiwv6zXmrHJWrtMvck99CzFOtup/KlSouRrBmCdtIip8DgHLeIIFyEjxST1gWpLicP3DzjNyICkTc5FGMqjvCrT086sHZt/MgjdBIHkTIo8OZ5M3HJ34F5MShj5R6Ae1vDs2HL2jjH4iVcst1DS4In5VX+FpaQpzN3bJdAdZcmBJMZDfZUgjabVb+1zoTgnp/Mgo8yvw/eqkEJL+DaWhJQhsibGSYCrHSCPnR/FvjkUl7fv/AJG/Bx5Ymn7uv0/wOsPxQ4lHdLKUrFpOqSN4GvoaXcZ7OqGdwJzhZJXOWDvMg2vziveKcPUjELSBBUMzRGisvxIgiEqA05iKKw+OeSAkkpmTCgAY9r0XKORcWDxliaktorfZoZMQtlUkFOZJUYMDUGBciRe1us0BxRWTErCrpUQpIN9RGp5X96N4rjVNuHISkydAPzACJPlMb2plw7DF5uH0ZiQYm/qk7HqOVTyx64s15blyQiOVyUukFtTeRWX4iLzGt4i/Sox2KYeaWnDtqbelAC3FkoyFUlxMfEopEZDoY/qJHabgpwxQpBK2lRY3Ug7g7CZEUNieKnuAhCihVoIMFJBnzNvrQYpSwSp9PsKUY5lp7PO13AksoYwuGYWtUGXSpQTJuVKAOVSrE3FhA3AoHhPY4lkqTiC0vKMx+JshRIymCCTp62iaf4DtKsphWRRymM6ikTtmVsKC4U++VOLSn4DmS2ledClgHJvn+KDfWPKrYZ45HaX1JMmKePTZWuPNOOYjunU5XUMhs8iUlakrB3BCkkH+wMxPA0M49thFsyW5MZpJUATCtfLSpcXmU8lbziVPZDnsApJBV4E5bEJBkm95AJppx0RxfD9Q1/8A0olK2/yOb6+jKzxDhfc4wYVMQQi5A1Vzi0TsKTYtlTBCHBCokgxzOh3FtavHaARxZBP8rB//AGkUh/xRQkYxO0tIOn+ZQ+1FJLde5uNtuKflHQcZgSN6XYlfdgKUCU/mCQVEXF4Fz/flVkx7AI6iqxxBwMnOVEm/hG8xFthI+Zp7lStEqim6JuIY0Mt5ykqmAkcydJ5CtsODhmkuuKEKnOLSSQVW22j1pXiONAtBL+TPmzBvMlKlWICbmypIqpcY48vEqBVZKbAa2nXzNJyLnK346+o6C4rX5ltZ7VvuKHdNoibAk/M/2ptx3gX8XhEsqxELzBeYhJEifDCYtfXXzqhYHFEgZSUJ0ERmP2FWVhtIbzEqznYrWYHobTTewKroaJwgaCEKSkZLARbKABIUdtLWE86bYfjjaTkyladyUykdINz5xShl8Lb+LPkIUgqHiAIuk8x1tcC16M4Nhwcy13AuQLn2rzMsfspUizG+aGeK4LgcWn8Ru0yChahfpBgVDgOwuEZVnaccBiPGUn/aQkEG281rjeHLyFTAh5YJQmcogD83nb3pHw7BYpST32LKTtkSkHqCQIkGbCftWxmuJrg72XkYJkDxKKvX9IFSu8XYZQpUhKECT6bAbnpXO8XxBbKi33odJHhKircx4gD62NwDpUOK7L4zGFHhUhuxlZSlvKb5koF58xNMg+WkgJPj2WH/AA5wioexDgjvFKyjzWVHzgwJ5hXKrW5fyrXDYcNtoQDZKQJ5xqfevSB616EIqMaIpycnZG08AYkfIx6V6q5MTFRrwoKwuTOUpItCgTInyvHmanw6cu0CtS2Y3aohdGZxKdkj5mh8U4pWJUlB8CQkT13j5VspKipQG5139OVSYhpKEd2n4j8R3A/U1FOXKTbLIR4xRHinERCQSLgnLIn1BG3WmnZ/GBRgEwBYQBMaxAHzFRcPQkMkR0+de8Sw6WWy4glMlIPmtQBjlqaGvIXID4/hS4tD+6mSAPJWYeviFTdm2ZKlb5QPO9EdoBOEQ4LFpaCSNgTlV8lT6UXwNsZcwN/EDGkhR0/fKkRx/wDJT+V/sMlL/ZaKd/iNxQZ2mMwGSFqF9T8M9ExPrVZ4U6vEuLWmSltADc2JCTmM9VeM+oG1Oe1i3W8ZiQUBQdCC1miJyhOp21EcwOdBcK4q7hlj+JaBSrdIIUnqBv5a0Oa5zlf0LcDWPHHj7X+bLLjMPh04WWSG3FgLaUVKV40yURJNp8JA2MVJgsYMTgs7vxCMxgCCAJKYuP77VW8N2iZQSlLiSjMVJCpASTexMQOnSmuHxCMyyDlaeRKt05pAzJPUH3BO9LlJ0vc2ONW0uvH7iDDNKdcVmSVhspTMiCFKME3va1qeYPDOIzoKhCTmtFiCg33FzfLEbyLVVuGcQTh3XkspC0rV4So2SQbq2nW3WKsfDu0BC8yWgNA44ST4ReSIgyE76xvVUapWzz8qXN0acIwasQ7+IswZGsm+pKjc/S1Lu0vZ4NrU0kZiBnQbgqgSR5wFf7Tzpx2XdIPgSSkFWW2sG1D8S4rmxyVLlCWlJKpsYSJjzMqAHXrXSUHHsyNp6KRh8RCkrSqNfCrruknQ0W1jSl8LSgo/pGUA66Tlg2kDXWlWJbBcK0kQVGBvczEdNKhexyx4SIAtP0mpuDv0lzSkvUhtjcodGVvIlOeZMkyAASdTfN0EgWit+KccQ9xFl5AUUtgGAmSS2oqsBqDahDiJQjVR8YmNsoOU7Hn7UiTPeRlI8B845j2p+GUmnf8AOyXJjSZaOL4wvPnEgQoBCAgbqQVK84jLtqai4yyMUsOPqKFgFIShOYBOZSgDoQRmykETahGscEFQCpJSIKpzJ+KSZ12HvU2GRnTmg36K+w5RWOc77BSSSL1isc8FHMGoHmLdfFS3iWDLxCi2gkAgKSuJEkEakKEyPerFi8IlUlROWLza0XvypGrFoLRRhkQmPijKBO6RrPU+dWSmorZHGLl13/YrvF+AuLyhCEpCZ8MyN7idPLSq7i+ClkDvCAVDRPLrsPTlV7wLCkIusfX33pB2kw6yc9jHL1/WlxzRY545J/IA4a2EhP5oNjHhGgkjU8q6Jwrh+dj8VtAKrxlAtz6VXuznEEpw+VtoJWYBUfEZVOY3GloA001i9r4a0MoUVFSjqSZ9OlPihcilPKLDx7omAdDe3JX/ADrTzh/E0k+HMlX8qRnE9PzDyvTDiOAYWQopQs8ykE++g+fpWzByDK2kJT0AFKzSg9NWFjTW1oadnWFhZW5JKoibQPKarXa3gziuIrBKk4dbYXKTBCzIIBCSblM6fmPSrFwXHwpWYHwmDzE308qY4x3vFZotAAB1tPtrS4QTfWgp5KWnsqnDezGBbWHFuOuAXS2vNlB3KiEguHqeo0q4f9USbj4UxNjYG2kc4qNOGEfCK2f4SlxMEWkEhJiYMweY6VQtLQjk3K2SfxjZ/MPQEj6UPj1suCCqCCCCkEKBGhFqIXgh/J86gVw/ofej5Jg7NF8Rb5m3JCv0oZrjLZVAMpEyYVIM6ER60UjC9KlLBNrxyOlc5N9HKq2CMY5oGSVanRJ59dK9MFxR5396LOHEUI2JUqp8iofjk5XY0wiCWbCVSPqKZcS4WHmSg6qEjooaGlnC3ynwmnmIeyIzKMACaxUMEPA21PYNaXNVtkEciQfnpQDXaJDbQLbSl7yDABVeCbmb8qecPcDeFW4bQlR9hp72qtcNwo7loxBy5VdYJ153+gpE5OM4cfn+gdJwlYr47xdzFpyOMICb3BOa/In9NYquQ4lAbcUtcKOSTcJIFtZtB96vOKwbkfglCbfmTPrmm3sar3EcC7lUp1K1wPizoyg7HL5nlRZov2bFYc0vurQhVhEFAUpGWZA1Nxrtb15ituEkjDvJMlvOnKNPGZmPTX0qxcIwa3swkeESSucubeDc5dNRrO0UyxvY4eD+IxIQ2CCENoyieqlKM/7RrU6hJqi+M1je3ZX+Hdnyn86FurvFiEa6z132im44dGHxCnCoWBTCpCrHrCgSbWEAU47nApVKn1z/AFJg25gTp1otHEMCmyQFaXVKtNNTVygiFybYD2KORsHcge0gzVA7ZhT75dSRYKXBH8qlRtc5RqdhXT8TxtvL4EkRpAtB5co1pXx/gKMQ0pEhpawVIWmMpVlBCFkC8kyQTvbY1042qCg+MrOPNrCUhaklJV8Kxe4Pwnl6fOpOKNLSlDikeFQBSq0G1yDuZ1GteYZ+UEKSUpUAFA3hSTqDpmSevMaE14eIvBvIkpUjdKoKVdQnUG2uoqRJ2elpq0z3DYslKiQlQTG2kggdP3tQj6UpdBzQYM+UU64HgxKu7kpcSkpBuQUkgp63NjVOcWSbzIzazsnSiwpSlKhOePGrHhdQp0D4/BqBBOpyRvf6mvOKOqSuHGzmgSDYjW0RavOG8VSXEHKlKoyqUBAUOdojXUVtxB0BZCVhIFoIJPWTveaLjUqaJls6rxrClaCkb3jn0PQ1nD+HAAFdtLbfvpW+IfvvppOvQ32oLG8UyARKnNAkHT+rWBVLUfvyIlKf3Ijh9hsiFAQOYqvY/hDcEpXAHmU/P9aGZJB7x8lR63joBW2O4iXBuEjRP3PM1Hk+IT8FUMDXk84JwoE30FWRWGSnwtIAO6omPKdzSThnEUoUG7+KJPIfc+XnVyS82kAIuf3c8zQQlKTqx8lGKtit3hKgkJBAUbAa5RzV+m/vU+H4ElBCpLihBGc2H9IAgH0osPJOuu55+tbpdTfWrYwpfMilkuWjdjBpEqyQsiDfkbe01P8Aw45RQisWkWJPT98q9GOSNZ+fvRJC212E5ANq9STSz+OUXMpQMkWXmvPIpI+cmti4mNT5QaNMwdBVtahcVSnArVmVmVKSTlG6b6E2kHytbXWiVq3k9d/71i2E9E6nYsR9aj/iL6UK6+AJEzsNzQHDuLoezFKV5U2C1CAra0mflXeTNcbLAkyDIoHAYUKcIPOtjidY3HtU/Z4grJpeTtDcXTF+OxDrDikIAWRF9AJ0B69BQrfEcRiYQU+EqgqFh13vvepu0ojEFJMZ7pOwzCPF7KFtjtNNsDhwWsjJhYTYnSToTHW9qiTk5u39CyoqKIe1GICUtYVO5BX/AKYIT5kwfIdagZw5SEjXf3NCcP4etDiu+XmUSZgkyd5JinD2OZbRmWtKUjUqMAepqjFjlKf2ktVpIlzZUo8I79xK/wBomUkozeIbKhH/ALXHtSrGceSQe8faQg6hJSonpJn6UD2m/wARSVFrBpBGhdWnX+hJg87qt0NVFvB96rvMQ6pSuokwNuQHQVua/wAQqCS8Fhb7UtoyjDZgQTJKJEancXsDyqN7Gu4hbannFKCVBVzaAdki2nSaKwacL3RQUGI+IGCPe1AYwFDTX8sLVMHRHxEXuIFRRn6qj49z08STi+Wxs7hcypMFIgyNIt9vvV57P4RCSSGkRaCbmP1N/a9UThTqu5dJgZSsACAIJJAEciF/sVfeD4050kEZFASDyUCQoEabWPWvQhKyOceLofZEOK2lBHhgWImDzG8Uo4/wwhJLaApCiCtAKgJF5ASCRv8ADe9MME4FJCtMxJCbGQVFSVcxYjyqfFA5gpMzFzmOXoMsxO+mm9G6oEqLeOedEpQlSEGAlnKk7KyjOCTsSI26Uu492Vw2JStJQcM+RKVLSlJkc1NgBaDoZHkadcawKmXv4li6VQVaZSr33MEG1zE3qI4gvpU3BUe9UsEpvBMjJKk6Exr0g0PyZqdPRyVGFWy4pqU50EQkGUrzJBMHfMIUOfnXuK4Pg30K7tRZxCZzIUoAX1kK0gbg0z7c4dDmOQlpaQA0ltyFZoWkqg5gAFEDLIAgRHQL8NxtRbcZeShTqbJzpCrpPi1FzrUU1KM7i/58/c9ODWTGuX8+ggd4WhpZCHkvQkzAUIte8Qr3oDiTULv+YA+/1ps8+2l5QCfGEnxCydCfhvQPE0pUoZTZIy3F7E/aKoxyk5K/YnnGOqOp44qU6UnwgAE5Y08xUeDwxPwDu08zdR8ht6+1MGICnCvW6B6D9T86x19KASRAAJPKAP70OOCm25dIkyScIqu2JOJtJC8qcylAXJMyT8tI0G9MsBhEpBEAr3Oyeg60q4JmVmdUPETaf5lH7U3YUU7a/uaDDiWSbn4DyzeOPHyS44tpSC4QkcyQBOwvziim1K5SddftUKsOlxHiVEX8iCCOs6VCp49farY02RyTSVjRTpgSAD9fOa8OJI/KPK/96XfxSt/fX+9bKxSosaOhdhjTw8Vtef251ClRn4d+n6Vo29adD5G/lQz2NVNwBXUdYwYATICYkzYak869ViDHiMRoL/pS1GOUDEfs8qkONFomeX7/AErtI22wtOKJPKs/ir6xz1v++VBrxBABKInTr5TUjJUuQ2gqI1iPpWOcV5C4SfgJbeB6Vsl9JMx/zQ2IUtGUOIySDHO3MT1FQd+SUpi6jYRcms5x9zuDXgZBybx8+V6bdlnPGRVdRiQZvf0t16U97LnxKNLntqh2G6aNu2OE71xpIjMJM+UQDF4k0v4ey5hHfxDf4oCpChe+3I6im2FV32LUrZPhHpr85qLtO6nvhBuE5Set7fOp8uLl6l2UrJxVMqnFnMY6VFl1KUnbLChz8RkHc7a1WH+A4mZcC3LkySk3OseKflXQ8OByiiC2DtVK2iFyro5gOCrF+7WP9E1v/DpSfGp1PP8ACNvnXS04cbCtXMOB5ihliT8nLK/Y5yhbOnfK/wBSSPvXmIdJbC9UpIAHmDb1A+tdLwzSYNgRB2B/d65zjXCqGwRkCkKAA/z89/iOvlU08ai1su+FyNp69gprG93KSFaJuIurQmDzlXS9Mv8ArSkNBsSPCQCR8CSTOaD+W95FjzEGDh2GXiHIUEotmUEgZlXJgAkAG8Xi0ULxHCKlMtlCyXAU3APhMQDoPXnWOXHoe8fPs6PwAjuyopFyk3UALmwE8gRbnNqeN49JIlJCT8JKbW1M8rx6Gq7wvGC5NkjTcqCd4F9dqtDjSVNhKj4THmd97+16tRERqV+GqSlSSYP5k5VWiLW2iqJw9vJinWkHXMgkiQfiEq3IKYKiDrJ1p+VHDuZHFnu3fhWqwUIukn8qx89ecVTjTK0l1xKo7xIBNvhWhKQR5OJUD/lWDQzerORRMVw9Tb4CQlTSDdQNjzyk3UAd9xfeicWw2p1T6khJUIcvawsoTEhQA9UqpFi8WVONAkmFGx2PlUGKfl3WYzgdBCrVH9nKT9tFsc3X7kHEcgxC+7Jy5Tr1SZAqDG5c3gMiNxFaqczPKMnQyf8ASajeEHXYVZCNV9Bd6O249Cc06GSdd4AM+wPnSDHYtbjgw6BrGYnkbwOmnzppxLEpVAiIjYC0aWuaA4U8lLrjh+IH1gD9KmyyqGtWKxxX2m3dB6mAlIAIOW0ddzUJPUz+/eg1YgzmSbzcdZ0960VilRYX5c6pglCKiiScnOTbD0uqBsaKbdnUx96r/wD1sJN/rNTI42FGwJPS/wAqJTQHEsPe2jaoHFj/AIpMe0CE7+0Go1doWwJ19v1reaO4MfNumMpNqhyA3nTXz6c6Qo7SpWYCSd81oA61deF4dnEYTI0MqhcgmVBXMn8wOk+ltKCeVrURuPDe5BHCODtuMBYUonxJIMeE79et+dIuC4pTTwColKilUCOh/WmXZTGqaeU0uwVIUDsoaH7e1a9rOFFDvfJ0XAV/UP1FI5N7KOKXgO7VtZkA7p+9J+yL/wD+QR/Mg/Ij9asGGh7DgHUiPUW+tVPhRLeLQDa5HuP1itkqkmah72wRJR5K+cUo4Cv8QEn4UmnXakyhCuRI9xSPgw/7h/y/rWOOzrCS4DJjf3Iv7U1wWM7rDkx4iTlncn7DWl3BsH3q/F8I+fSvHT3j/g0kBI5JGkcp19a6zRrin1YNgKQQVuQATeJEkkb/AKkUC06VNZ3DBJgRNzuY19aj4/mcxKWZs2lI6SoAqPtA/wBND4rElasqPgQMqB9/vRJvsCST0wprFjPkzAqiY6c6mXiOtLkYK+UEFSrk8o3J2AqLG49CSEIkhNsxklR3nz25dabGbX3ieWH8I6S8RPiN6FxvGWmrOOJSdRKokClzmLUkJUoABW29tjSji3CWXyVKzIcj4gfaQbH5VrlfQtRp1IE4r24eWe7wogEAFyPF/oG3mZ+9QLWr8I6Kskk7mZBPWfrQGJ7NuoMoCnQLy1cjzR8XtNT8NxGeUKKrTZSYII8xYg1Pler9i/D6XS8ly7OKcOIJGXJ0nNtv50x7XMKLrSwRElKhGpyqAj1NB9lXGi3l7whRkFSDKka36efSvXsKWV4dBdU7mxDcqUdQpYEC/WpackXqoy+gZwXFBYAMZklV+kzIPkRV04XxFC/ABoSARETv1F7VQW2FsPuJPwqUMvSB/f5VaeB8RbBkqSmPDKjEkiYE62+9X4pXFM8/LHjNoK7Z4ZLuEdSnIS2UuGdshkm2+UGqPin0hLbij+HCm1AmQmG1JKgeU5b/AKVd+M4kFpXcpLinApKSlBITIyqJgW38z0ql8Y7GuYpvJ3/cN5ZskKCouEkZgSAY0Gt50AN7F0caw7pU4gk3mT61viF/jK83PvTDivZbFYNQW8j8MKSO9QQpF9JIujl4gL0gfehxZSfzKg+ZP1rVC3r2GqVII4cZcP8ASr/1NR5jXvCviJ6K+hrRtVqJ6k/yNX3UdYxuPTnkxE3pW7j0oVmCgZIMbaEGfMH6crIsZjxnN9dqF73NodBfy5/v71NSklYj1ReiwDGiJSR15/8ANDHFhYjMMw0/Z3pC48pJ8JIHPnUjCVEfFG94APqaIHiFON3zE6fFt5R538o5UFisSRYpi4P9qldxJMJncnxWB0AHy/8AKhsSMyZKhaQkAjN5EHQDnvtvGpBVQO5itahXiDUBbIMKt6adYrQoI1t96eoI0u/+GeMQ28t10ygoLWXUHPBJIOthp1NdAVw8sqGIwaszepQLkDcDcjpr9ucf4WdoWsLiVJxF2nUFIJAKQokRmnYgR7da6z/BtBRXhHO6Vu2qe7V0jVPpI5RSMsHyDUjMUwnFIGIYs4n4k7mNj1Gx3puw6nE4fKvWIV0OxpCt0pX3jae5f/M2fgd55SLH0phhcWlUuo8K/wD5Eb9fOhqjrB+BrLbi2V2MyPPf3EEetLu1GFyOpdRuQfUGmvEgF5XEGFp06gbeYrx+HkQddR5jatpNUZ0ecXhzDkjSyh+/I0gwfgZcPpTnBL/DLZ5EehqvuqKgpKfhBlZ2tsK6VLZytk6+J900ltHxuHxHkk2PrcD3plwEBJW+seFE+p5DqTVTQlX8QkKBmJg8jEfarBxbFZFN4ZNgEhbnVRNh6AH3pK2w30R4t8p711XxLJHqq6o8hb1rfhDRSgE3UrQeZpbi3gtxKZ8Kdfqf0oteIVomylCP6Un7n6edNXYskxmJJJabiT8aufQdB89eVTYThegR4jur9OQ61C2yhoXNtzElR5JG9FZnXExZpvluf6ufyouzOjMehkILeYLdNwZ8CSL67naetV0YiCArYcxEa6jWrAcMlI8KJ/zKIA/3KISPSq/2jYAbzZ0KVMQkkkAybmMuvInXpcZNpmSipInTxFIIPzqv8WaQ28h1oEZzDgi2Ymyumab9fOhVv6Cx35VI3xEEgECARPUD61ktgQ0y7djsO2WnwiAtQBBI3BmLbSBUL+By90pxZWtpaVggWBSQSBz0quN9rO5WA02EImTNyob6aH32q445nM1ZcEagwCSbjyPTpU0YS7lovnlT1EN7ZtrLlh4dQoHrIIHMGD1ikXBOKqS6RORQnNrBvr1E+01ZHn1PhsZSJQJNgJAG8+e1VXiODWh0KCFAi5ABNrpMEDxCL9ZNNxSfnoXlp1XZdkPgJlbCDO4QhVzzgXmmHA3WCYCW0LygZcmSY1gHryqh8O4whJhYKTOsqTH9QzRtExVmxbalNZiouNmVBtYmJ/lcTBQq5ve9PUk9oTvoIx3BmMW28zlQytTZRZMKTmBBzpkBRBEjyr5qxjam1rbUBmQpSVRpKTBjmJFd4TxN1uUkS6lKAkqMhQcSCkLUBciFIBiSYFrTTe33ZF3EunFMJbTnCApCnEoUtYHxIC4HwgSJmx1o4TSezdlD4GiVK/pV7xQqFSOVMl8PewSwXkAZgYhaF/8Aoox60AdTAgTYUXcm/Az+lIa8TKQpeW5N9DYReo2VJJGaIIgKGxA/dqBxj8m24E3gxuP3tQqHlJUcqiPImshj9Iqb2O3sSkQk6p6310nepCo2I52A+kUidJ5389evWiWsarIQDBtJEyY+lrWrnj9jBrkSopCzCgRtqncdCBJB9OVDrwoUogEX2vsKjb8QKknQJBG4kAe0WrVqQYnKo8+Rt6b0CTRr6CDhFFIy3gGecT+lBOYEwSBpr+scutGM54IRAOhkeIAiDbWOoHtUjOdK8v5wNLbj/wApB03BoraBsTrwp2E1ZuBds1tgNYjMUpEBcSpI2ChMkDznzpd/DSSkJClAX1t50K+pKhlMAgmDt1v6CivlpnJnRsL2oZcGUYptQP5VoWPkqD7UYniKGzm78gDk0tRjkDN64460R68iCPlROA4i61GQ25aj22oZYX/Sw015O0uuPhKXWwXWlgKStINwdMydUnpWmD45lV4gROoNvaapXAe2bzY8BKUj8pJUi/Q/D6Ea17xTtdiXQUhSADpABjyCiRPUg9IpO7C42XDinFAspS3fMTmg3j/m1COcTbbyo1SCCsCLnl1A+dc9Up5eryj5qJHsDRGAZAVJUpZHPT2oJp3djVDVFpxnGwXi8UrbRYBS4APkZin2LyugYtsSQnK4NTb4VAa9LdOtJ2+MJLZQYUmIg6Hp9aE4ZxTuAUpH4apty9zcevLakQyNt2jZY1QYy4AJ1Kr+9FYd/LJkFW5P7vQPDe0Cm1EOBK0kyFDL3oG2aQQu3O/UUxxfa1lKHCgM94kSjO3GY9UjeOusU9b6EuNEjGJSFZicyuc/uKP79bggLS2OeXMr5wPlVNV29Usy7h2V8ylJQr/ck/Wa9Pa/D7NPg8pQoe8p+lM9S0DSLkvs80q7jjzp/wAy8o+QpT2swLTDFk5CpQyyoqmNdToAfpSDEdulGzTQHVy//iP1qr8V4m66rMolS9zHyGw8tK7hb6OD3MckKvH096Ff4yAfCke29JnJ1UDPWo6asK8g1Qfi8UpxUqOwFtAP1rpX+GPEl4lZaeIOQAhZSCq4i6tyMovrXL2kkkACSYAH2FdW4KocGwC8Q6kLecUAlPNSgYTP8qUgk+tLz1x4rvwMgt2+ipf4l4vEpxamHzCG1ZmQnwpKTOVzWSqLZpsQYijcF/ic+MOtp8d8onwrMJkbheUDN563N6rXaftM/wAQcSt0JlAISEAiATJmTfSlakA6fOmxh6UpAt7tDzjfa1994u5sqfypJkJHKd53q39ne0bTnxulDhBEJU6lXP8AKcpuOfpXL3QAa1axBSQQSCDII2NdLCmtHX7nSu03EF4PultqfUk5iFLlTZUoklKgqyplVuU3NacP/wAQ8IG0hzCqDlipTZARMQVBAI1/lsLn1c9nOIM4/ALZdE2gjdKheQdoMEVx/G4ctuLbOqFFJ6wdaVhjGdxl2gpa2h52v7TKxjugDaT4JSM8RF1axqYkxShvTWg5olk2qngoqkCnbN8QglWxn7V442nneNCDM8rWI628q0U5ea0ccnXWtSZkjXOdNv3pyo5lsQIF90+mo6fr5wvJvW4dsetFKNmIaNOAEHeBoZ5UTh8l5BkgQYNvMT+vlShD8H99KJVjhEJkzrIiI0AvfekuD8BMYJaCjchSuskGOuunSpy0HTJKQYAuYFgAB7RrSrB8RAuoT0GnqeVbIxyQSTJ5JABE9SdB6GgcJAUHPNLIyFRyiQUk2EetKsQyQSLEDkftXiseoySbkkkxubmtTizfQyOWn60cYyXZpsseFKYtJN5m/LpatW2wD4pA35+mxrUYkjQgeVtulYp/oD++VHTMJgsJslRI2BA+ex+VStvxqCFDnv5cqEDhPwxA2/etRl086zjYSdDZt5clWWQTYdPKpMXjEqCQCUq0NjsT76/Kkn8Qrcmp04wxqfe//FC8RvNj7CupyhOeFJOmm4Mk3n0ojCu3S3EROZf5SBp5gfeqx/FGPT663rZt0bgmlvD5Nc2x9ieIJCzlAMR4kmxsJjpP0rzE4jOhRVqBKT1zAEa2BmkiDNyYHIUZ34AVeSbWGgrnCugWFPOzkcSkJJTB6lNp6W+dahJABPwmbeX2rWQoJShSZgzmtck6c9q2/wCmiPxHY0sAY6/vyrH8zkgVa0jkfKtVYpRzZZAMWnkIp2ns81ch5BFrE31rVjhrCYzvJncTrta9YssP4mFxZX1IOsVoUG5in7zuHaJOcLmRCSCR8oA+xqQYzCK/+NwmAPjQNBvei+1f4WdxXliXAvqaWlxEZkzEiReRofOjOO8ZxGKCe+We7T8KACEJNxN5JOtyTvTVWLwiDKm3B5KST0gzUL3H8IBCGV+sWvNr/u9DzbfLh/0b0qsrKUxUmc6kidquOHXg3EBSkITaTOYe5AM1Gf8Ap+pW3m3uuPS3QbVz+I94s7iUxaSdYrw4QgfpuOfOriEYOJ71sTr4o+R/SgV4zDJV8RVJnwxHz86KPxDfUX+h3BeWB8D4m5hkuBCZz5SPFEEG+15FtqXY5C3HFOEAZjJjQeZ8t6evYvDJBJUuTvl/Q/u9DHijAuFGdpan/wCwvXRm+Tko7f1NpVViM4ZXI1O02Y0o1vjqgr8pGxyx9SYotvjk6tAnmVR/9aKc8n4f7nRivDEC/sK0UPF61lZTxb7Md2/e9YRc+VZWVpj7JIsP3uKj5VlZWI5mI286nKRNe1ldLs1dGuIF/at8gzCw0H0rKyhfRvkhitsUkBUDpWVlb5M8Eatv3yqOsrKYgWSpFaHX1rKyhNNmxU5SMgO+Y/SsrKxnInwqR4LazPW9OcQ0kFwBIAzDYcq9rKmy9/z3Gx6BS2M4ECMvKo32kg2SB6CvKyuXRnkkYSCRYVE8ynMfCNTsKyspiBQA8kDQb/ah3dTWVlMiczAo869ItWVlaCSsnWp3kjKPL717WUqXY2PQC7rUVZWU5dC32HBwwBJ96idr2spaGPogS4QbEi+xpph31ZfiV7msrK7ItGYz/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0" name="Picture 6" descr="http://josamotril.files.wordpress.com/2011/05/20110219125725botticelli_venus1.jpg"/>
          <p:cNvPicPr>
            <a:picLocks noChangeAspect="1" noChangeArrowheads="1"/>
          </p:cNvPicPr>
          <p:nvPr/>
        </p:nvPicPr>
        <p:blipFill>
          <a:blip r:embed="rId2"/>
          <a:srcRect/>
          <a:stretch>
            <a:fillRect/>
          </a:stretch>
        </p:blipFill>
        <p:spPr bwMode="auto">
          <a:xfrm>
            <a:off x="0" y="204659"/>
            <a:ext cx="9144000" cy="5724671"/>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14422"/>
            <a:ext cx="7858180" cy="4832092"/>
          </a:xfrm>
          <a:prstGeom prst="rect">
            <a:avLst/>
          </a:prstGeom>
        </p:spPr>
        <p:txBody>
          <a:bodyPr wrap="square">
            <a:spAutoFit/>
          </a:bodyPr>
          <a:lstStyle/>
          <a:p>
            <a:r>
              <a:rPr lang="es-ES" sz="3200" b="1" dirty="0" smtClean="0">
                <a:solidFill>
                  <a:schemeClr val="accent1">
                    <a:lumMod val="75000"/>
                  </a:schemeClr>
                </a:solidFill>
              </a:rPr>
              <a:t>Lectura Interpretativa</a:t>
            </a:r>
          </a:p>
          <a:p>
            <a:pPr algn="just"/>
            <a:r>
              <a:rPr lang="es-MX" sz="2000" dirty="0" smtClean="0"/>
              <a:t>Consiste en explicar, deducir o traducir cada uno de los componentes gráficos o pictóricos y sus mecanismos.</a:t>
            </a:r>
          </a:p>
          <a:p>
            <a:pPr algn="just"/>
            <a:r>
              <a:rPr lang="es-MX" sz="2000" dirty="0" smtClean="0"/>
              <a:t>Existen tres líneas para interpretar a la obra:</a:t>
            </a:r>
          </a:p>
          <a:p>
            <a:pPr algn="just"/>
            <a:endParaRPr lang="es-MX" sz="2000" dirty="0" smtClean="0"/>
          </a:p>
          <a:p>
            <a:pPr algn="just"/>
            <a:r>
              <a:rPr lang="es-MX" sz="2000" b="1" dirty="0" smtClean="0"/>
              <a:t>TEMA: </a:t>
            </a:r>
            <a:r>
              <a:rPr lang="es-MX" sz="2000" dirty="0" smtClean="0"/>
              <a:t>Es la representación de los componentes de la obra en la composición de un espacio.</a:t>
            </a:r>
          </a:p>
          <a:p>
            <a:pPr algn="just"/>
            <a:r>
              <a:rPr lang="es-MX" sz="2000" b="1" dirty="0" smtClean="0"/>
              <a:t>ESTÉTICO: </a:t>
            </a:r>
            <a:r>
              <a:rPr lang="es-MX" sz="2000" dirty="0" smtClean="0"/>
              <a:t>Se refiere a la búsqueda de la belleza en las líneas, planos, volúmenes y formas. Se recurre a la sensibilidad para identificarlas.</a:t>
            </a:r>
          </a:p>
          <a:p>
            <a:pPr algn="just"/>
            <a:r>
              <a:rPr lang="es-MX" sz="2000" b="1" dirty="0" smtClean="0"/>
              <a:t>PLÁSTICO: </a:t>
            </a:r>
            <a:r>
              <a:rPr lang="es-MX" sz="2000" dirty="0" smtClean="0"/>
              <a:t>Permite identificar la disposición, organización, estructuración y dinamismo de los componentes de la obra. Pude ser gráfico, pictórico, escultórico o arquitectónico.</a:t>
            </a:r>
          </a:p>
          <a:p>
            <a:r>
              <a:rPr lang="es-MX" sz="2800" dirty="0" smtClean="0"/>
              <a:t/>
            </a:r>
            <a:br>
              <a:rPr lang="es-MX" sz="2800" dirty="0" smtClean="0"/>
            </a:br>
            <a:endParaRPr lang="es-ES" sz="2800" dirty="0"/>
          </a:p>
        </p:txBody>
      </p:sp>
      <p:sp>
        <p:nvSpPr>
          <p:cNvPr id="7" name="2 Marcador de contenido"/>
          <p:cNvSpPr txBox="1">
            <a:spLocks/>
          </p:cNvSpPr>
          <p:nvPr/>
        </p:nvSpPr>
        <p:spPr>
          <a:xfrm>
            <a:off x="899592"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3.2.1 Lectura</a:t>
            </a:r>
            <a:r>
              <a:rPr kumimoji="0" lang="es-ES_tradnl" sz="1800" b="0" i="0" u="none" strike="noStrike" kern="1200" cap="none" spc="0" normalizeH="0" noProof="0" dirty="0" smtClean="0">
                <a:ln>
                  <a:noFill/>
                </a:ln>
                <a:solidFill>
                  <a:schemeClr val="tx1"/>
                </a:solidFill>
                <a:effectLst/>
                <a:uLnTx/>
                <a:uFillTx/>
                <a:latin typeface="+mn-lt"/>
                <a:ea typeface="+mn-ea"/>
                <a:cs typeface="+mn-cs"/>
              </a:rPr>
              <a:t> descriptiva y </a:t>
            </a:r>
            <a:r>
              <a:rPr lang="es-ES_tradnl" dirty="0" smtClean="0"/>
              <a:t>L</a:t>
            </a:r>
            <a:r>
              <a:rPr kumimoji="0" lang="es-ES_tradnl" sz="1800" b="0" i="0" u="none" strike="noStrike" kern="1200" cap="none" spc="0" normalizeH="0" noProof="0" dirty="0" err="1" smtClean="0">
                <a:ln>
                  <a:noFill/>
                </a:ln>
                <a:solidFill>
                  <a:schemeClr val="tx1"/>
                </a:solidFill>
                <a:effectLst/>
                <a:uLnTx/>
                <a:uFillTx/>
                <a:latin typeface="+mn-lt"/>
                <a:ea typeface="+mn-ea"/>
                <a:cs typeface="+mn-cs"/>
              </a:rPr>
              <a:t>ectura</a:t>
            </a:r>
            <a:r>
              <a:rPr kumimoji="0" lang="es-ES_tradnl" sz="1800" b="0" i="0" u="none" strike="noStrike" kern="1200" cap="none" spc="0" normalizeH="0" noProof="0" dirty="0" smtClean="0">
                <a:ln>
                  <a:noFill/>
                </a:ln>
                <a:solidFill>
                  <a:schemeClr val="tx1"/>
                </a:solidFill>
                <a:effectLst/>
                <a:uLnTx/>
                <a:uFillTx/>
                <a:latin typeface="+mn-lt"/>
                <a:ea typeface="+mn-ea"/>
                <a:cs typeface="+mn-cs"/>
              </a:rPr>
              <a:t>  interpretativa</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10" name="9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2857496"/>
            <a:ext cx="6120680" cy="3040832"/>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Disciplinares Básicas: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r>
              <a:rPr lang="es-ES_tradnl" b="1" dirty="0" smtClean="0"/>
              <a:t>COMUNICACIÓN</a:t>
            </a:r>
          </a:p>
          <a:p>
            <a:r>
              <a:rPr lang="es-ES_tradnl" b="1" dirty="0" smtClean="0">
                <a:solidFill>
                  <a:schemeClr val="tx2">
                    <a:lumMod val="10000"/>
                  </a:schemeClr>
                </a:solidFill>
              </a:rPr>
              <a:t> </a:t>
            </a:r>
            <a:r>
              <a:rPr lang="es-MX" dirty="0" smtClean="0">
                <a:solidFill>
                  <a:schemeClr val="tx2">
                    <a:lumMod val="10000"/>
                  </a:schemeClr>
                </a:solidFill>
              </a:rPr>
              <a:t>5. Expresa ideas y conceptos en composiciones coherentes y creativas, con introducciones, desarrollo y conclusiones claras. </a:t>
            </a:r>
          </a:p>
          <a:p>
            <a:endParaRPr lang="es-MX" dirty="0" smtClean="0">
              <a:solidFill>
                <a:schemeClr val="tx2">
                  <a:lumMod val="10000"/>
                </a:schemeClr>
              </a:solidFill>
            </a:endParaRPr>
          </a:p>
          <a:p>
            <a:r>
              <a:rPr lang="es-MX" dirty="0" smtClean="0">
                <a:solidFill>
                  <a:schemeClr val="tx2">
                    <a:lumMod val="10000"/>
                  </a:schemeClr>
                </a:solidFill>
              </a:rPr>
              <a:t>7. Valora y describe el papel del arte, la literatura y los medios de comunicación en la recreación o la transformación de una cultura, teniendo en cuenta los propósitos comunicativos de distintos géneros.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AutoShape 4" descr="data:image/jpeg;base64,/9j/4AAQSkZJRgABAQAAAQABAAD/2wCEAAkGBxQTEhUUExQWFRUXGBgbGBgYGBocGhodGBgdHR0cGRocHykgGB4lHRwZIjEiJSkrLi4uHR8zODMsNygtLisBCgoKDg0OGxAQGzQkICQtLCwsNCw0LCwsLC8sLCwsLCwsNCwsLCwsLCwsLCwsLCwsLCwsLCwsLCwsLCwsLCwsLP/AABEIALIBHAMBIgACEQEDEQH/xAAcAAACAgMBAQAAAAAAAAAAAAAEBQMGAAIHAQj/xABAEAABAwIEAwYEBAQFBAIDAAABAgMRACEEEjFBBVFhBhMicYGRMqGxwSNC0fAUUnLxB2KCkuEVM6KyQ8Iko7P/xAAZAQADAQEBAAAAAAAAAAAAAAACAwQBAAX/xAAwEQACAgICAQIDBwMFAAAAAAAAAQIRAyESMUEiUQRhcRMyUoGRwfBCofEUIySx4f/aAAwDAQACEQMRAD8AnxDVCrATckJA1JsPetO0vadjDHL8bn8o0H9R28telc84x2gdfMqMJIJCU2A1HK/n9NnPLx0iWOBy2/8A0s/F+07LZKUKLihum6QfM6+lIeJ8bxTyVKQhSWhrAJAgT4jp9qrjbRNr3Bp0ljGuthtCH1IyiyWylEDmYAiOdKlJt9lMccI+BQrElZBcWpXmbAfvYRRaGm1AZZm3MT0G5oRtKE2N1zETI6/1fTzojErcMEBf+0jT02/YoXvoNV5NMR4VETlPKc0TeDI19q1aSVGyoH8xHyg6mmfDsOp0JKiQnzgn10SPnVq4XwvCLsGkKCQSpWYkgDUkkGs6WwXJXSKe3hLkh0D/ADeIbTaDYzAva9FYXErQ5mS4olE51Cbg+okyRadpq4YbsvgsUD3eZCo0BhXnlulQ6iqx2h4G5hVZV3BPgWLAi+x+E9J99glHWwoSTYwa7QuJGbvAUm0GZvzGb538qIw3GgFEElQj4gqUpOmpgweV/lVU7vr9fcCtlkAmN9b9LxvSFjSdp0OfqVM6Iy6FpzJUFJNwR+7HpUGW9JeyaSkLkwlZGQcyJzHpPh9qepAMxtY16GPLCer2eXlxSg+tGyY2rfNNaJaolnDmLCnNCkyNhJnWpQFToaPwrEdKPbQBqPlXcTnITtsOcjUHHlONslwOpbyxGYjKTIsSTabj153qwOY5pBAWsJUdBv7DT1r3F4tnL4lJP+WJJ9Dr9KXLLjVpySNjCbppHJcRjhi1ZXcrThJyO3iCZCHCLEbBe3KhmsdiGhkCzkzylMpUAptWsapvrYTyq5doOzSH/wAZltzvDCShORtAI3MgTaNDyqnscNczqyJS6E/HEFKbQcy9Egc83lU3JSVrZalWnr5F44hxdjEsFbjedLa0TeCnvEWUCL/ESkjpvVF4ghbK1AFBBg+E54CkyBnKRmkGdNxWJWtsrRdAVGcTmncTeLG4PlQynCoKE5gBYg9bW6HlWyny7Bhj49GNLcKkmbgWKjEQf+NKM/ilDIlOYjMTaLzyJEczp+lb49LalZgsSoT/ANlLYTAkJCQSJib2m1zUS8ODEEiQcp8tRtqDS5djFTJsPxdxAV+IAZk+MkkwBNxpIFgNqEaxjjhSZFiDJIzWPwzaRyFBLw4QTmv/AC6iRBv9KmwzypABKQACQDqBebm08h+tc1q0akGZXAbuKkAyBYJtYayaEaxzjhJKxITANtRH5o1vzqNbjq4N5FlbWVbzNDuIylSZIA5iPboa1L3NpBz76zlBWDeBmnKIMTEQY+9KXFKvPPl+4o9lsFOxi8ghQGnxC3t1oJ5UFQNze99efQ0cPY5omTxJyxm8ZZ6dYua8VijOZXxEzpHv+5oUm9r+etepidOkTc0XFHBuGxIzXBgA6qOp/wCabs41ECFj1Tf63FV1SBz/AH1g0RhVeHX60vJjTCTOhD/Dxrwl7FqO6ghHPkVE9bkUaz2QwDfiSlSzaA4rMPYR53FPMY79qWPOGqPs17kf278oYtcTbb8LaAkAXyhKQB8opJxLtuR4Wx4RIzEwDOtIeMcSQZSpZAm8CZ5AdKVjArcLamgpzNnCEZbjJlvAJsc2vnpSsjXSGYuXbH/CuNFr/tYcNgnVLOWTtcgT6VbuFcd/iWnAmFLyqAv4SoggJVPwybQaoKuD4ppSXXGVEIIk2UB/tnKPQU74O6XnEKySoAy4FeIxJhV5VqY13FDb8G6T2VXh7RzBvRU3kfCBa45ztVgPFkMlTWHaLqjGcwVTHPpbe1qYcU4EC8p9ClZXYOVIEhUXv1Pi03NSJZ7ltICciLD+53J50nL8QoentjIYnP1eBe1gcQ8Q62x3LiLpUhSQfVEwR7U8xTKcdhHVLSrvUpVmbJKQlaASCBsCRIPIkc6d8KbBTaxjn++db4hhLXduCwV+G5sLyUqM9RH+qhhlc5epDJY+CtHHOGYcupOvIe03NWThfZVDhAW54gnaLR/l1IvUycL3DhbVqCD5pPLmB+tPMW3mHeNgIyJSEqgFUkgEQenmImlSyPlXQ2KtWIeDcExErKEBQQpSVJmCrKSmQDrcGL8qFxzzaVIezlpZMKSuYUEAAxaZvE/er1wxTzCilORZWjONP5hJ22J3pZwniiQlZyqIUtazEfmVsNPSayEIuabdA5JyUXqzbAJUttKyCkkTB1ibTykQaYMtwP1ojBvpdkoUDzGhHmNRRScJJr201SPHfYMlo7VHxB8ttLXuBIHX+9Nm8FXr3DMyFJMEERcSK6XTrsxR2m+im9nWMOtKlPIDqspUrWbi5G/qL1BjOHFnEJCJU2oJW0FCFET8JMSSCI62rOzzqmHikRnSopkRKhoRm051Zu12EcUrDlkEueLRWwGaAbSQQL/rXgzhcaS2e5F078GjOMD2pCVGykmFBUDboZ3qLFYksLaaS0ghSkyRZISVRITtB9rUPg+KIUT3ohV898l98ydzbpT7/piHkeCAY8C4B2tINlCeesUz4Wcppxi/V/cTnjGLTkriVPtpwd9/KvDIWtP5kjJlEHUIMLWTzuOVVlnsk+pMlGWQCoqUnNb8qW5+LoYiYnUVaRjHmXu7fCs8yoonxJg+NB3Frgz8oq0O4JjEkBcd7lBS4lRBUCLTl12pyyylJqS3+hz+HUYpp6fns41xDhndSClUiDcbbEkFQm2lqCceSVQVXgi/X5gdST866yezeIbe8LqQDoFSQdbSL8utzQnfLbe7vELNychIStInYKEGNbETS5ZpR7j/AD9By+HTSqX8/U5cFglKYCo0va+uuo9q9VchIAJAIkXib/8AFdKT2dwuISqSFd4fC4kBK0G9pAGYC/hVP0NV5XY9DTy2y4SkGM0gE5hOg0kfOu/1EONgfYyToqQOU6ARGYa8tiZ6350NjV3IkH52tFzT7tB2a7oOOIUVhMZgrUJVYEHfad7zSJ1pASYKyqbWTGWBreQZ5SKfinCa5RYucXHTPA0pLOaCEk2J0JtYEam1wb70XhcEt9RSAFulKSkqVc2BA5K8I3vQiUq7siJTIKrKhKtASRaYnXrRfB1lKiooU4AmSEqi4lKVEjSCoXNNbA2Y9h1OrKSjI4AlJSRlOYWuIEelAY3CIS4pKF5kpA8UWJgT6Zp9KfcbXiW30l4jvQ2jQ2UmTExYqBkelJmsOVqyITPQQD7muTabN7SB1Yc5ZtGYgekT9RR2Cwfh8Sst9InYbzUjjRnIYJ/NBBAMbkWmI0qXv06EgxAkIH5UgfmE7UEpug1E6HxDFnNpbnSo8SW4ottNhRuJgm+npTzENdKEyKRMVU48q2eepcL0UzjCGWVFKh3z83TJDbc3gkXWf8o9TtUoxLza4wxIbIbkJgjMtAJsJWgSDbpHKnPGuCDEDMQhDmaQtKYCkqme8jUi0Eda34HwRTKlQoO5ACUjMBJiwjUxzFTzVL1FUZJ/deyxdnWywO8faUFK/wDkC3CJOywoynzIivOIcNQpRewpyupuWtM3OBufLX50wa4kpQy9y5JEEKTKY5FRMGlnGGW8Jh3MQsEkWQ2Fqy5iYSBvEm8GwBimKLEuWzdnHrCc5SloKMZXTkKl6/hJUMxVvEEa9aSY5JcPjWtUaZjOl9gE+wFVbs+XH8SXnlFRSkkEzFzlASNABJsOVWwI9edef8VJckizDFpFx4Rjmm2051JTmISJ5mw+cCetV/th21ZQFMNAOm4UQfAOkiZPlpzmlPbHiKWcOGENA96PEvMoGUkG4Hxa6G1t6qvB8PmcbQmcyzcj8o2ibAxefKuhFOPIKcmnQYzicQ8tClCEJIhIBSIAjUgSSJ1PPnV1baUUqcSc9puobDQybcqKwPY/C5Atae8PNwk/WjE9isO+2UoBZ6o0PRQ0I+dc7k7MWlRXuH9pWn05m1LDgbKSgogNpIJzlXO8QDr61syO7SBFgIBsQb9Pnv03pfg+GPYhSm2viS4tDiiLfhnLJ84SfltRy+y2ObBCShaZMAKi02JSoD603FG09AZJVWyPF48N/iostJERoq0lJvcHflrsKv8AhjMHmAfcTVL4d2QWsgv/AIaQboBkq6SPh9zrV3QTPSrMEXG7I88lKqDmmqQdp8a6EhOHWRBOZSRN9hMG2sx0pxxJ0huBqqAPXX5VLhmQlsI3Jmg+Jm64p0M+HgvvMpnDsEWshcQTKlEqKTEqNhJEHmY5+dPe1XeJcYcH/bbEKSLEKMQZ0g6dCN5p5xFbami0qDOoB0g6+c1mC4fmRAcLgFlJVGUiLiwv6zXmrHJWrtMvck99CzFOtup/KlSouRrBmCdtIip8DgHLeIIFyEjxST1gWpLicP3DzjNyICkTc5FGMqjvCrT086sHZt/MgjdBIHkTIo8OZ5M3HJ34F5MShj5R6Ae1vDs2HL2jjH4iVcst1DS4In5VX+FpaQpzN3bJdAdZcmBJMZDfZUgjabVb+1zoTgnp/Mgo8yvw/eqkEJL+DaWhJQhsibGSYCrHSCPnR/FvjkUl7fv/AJG/Bx5Ymn7uv0/wOsPxQ4lHdLKUrFpOqSN4GvoaXcZ7OqGdwJzhZJXOWDvMg2vziveKcPUjELSBBUMzRGisvxIgiEqA05iKKw+OeSAkkpmTCgAY9r0XKORcWDxliaktorfZoZMQtlUkFOZJUYMDUGBciRe1us0BxRWTErCrpUQpIN9RGp5X96N4rjVNuHISkydAPzACJPlMb2plw7DF5uH0ZiQYm/qk7HqOVTyx64s15blyQiOVyUukFtTeRWX4iLzGt4i/Sox2KYeaWnDtqbelAC3FkoyFUlxMfEopEZDoY/qJHabgpwxQpBK2lRY3Ug7g7CZEUNieKnuAhCihVoIMFJBnzNvrQYpSwSp9PsKUY5lp7PO13AksoYwuGYWtUGXSpQTJuVKAOVSrE3FhA3AoHhPY4lkqTiC0vKMx+JshRIymCCTp62iaf4DtKsphWRRymM6ikTtmVsKC4U++VOLSn4DmS2ledClgHJvn+KDfWPKrYZ45HaX1JMmKePTZWuPNOOYjunU5XUMhs8iUlakrB3BCkkH+wMxPA0M49thFsyW5MZpJUATCtfLSpcXmU8lbziVPZDnsApJBV4E5bEJBkm95AJppx0RxfD9Q1/8A0olK2/yOb6+jKzxDhfc4wYVMQQi5A1Vzi0TsKTYtlTBCHBCokgxzOh3FtavHaARxZBP8rB//AGkUh/xRQkYxO0tIOn+ZQ+1FJLde5uNtuKflHQcZgSN6XYlfdgKUCU/mCQVEXF4Fz/flVkx7AI6iqxxBwMnOVEm/hG8xFthI+Zp7lStEqim6JuIY0Mt5ykqmAkcydJ5CtsODhmkuuKEKnOLSSQVW22j1pXiONAtBL+TPmzBvMlKlWICbmypIqpcY48vEqBVZKbAa2nXzNJyLnK346+o6C4rX5ltZ7VvuKHdNoibAk/M/2ptx3gX8XhEsqxELzBeYhJEifDCYtfXXzqhYHFEgZSUJ0ERmP2FWVhtIbzEqznYrWYHobTTewKroaJwgaCEKSkZLARbKABIUdtLWE86bYfjjaTkyladyUykdINz5xShl8Lb+LPkIUgqHiAIuk8x1tcC16M4Nhwcy13AuQLn2rzMsfspUizG+aGeK4LgcWn8Ru0yChahfpBgVDgOwuEZVnaccBiPGUn/aQkEG281rjeHLyFTAh5YJQmcogD83nb3pHw7BYpST32LKTtkSkHqCQIkGbCftWxmuJrg72XkYJkDxKKvX9IFSu8XYZQpUhKECT6bAbnpXO8XxBbKi33odJHhKircx4gD62NwDpUOK7L4zGFHhUhuxlZSlvKb5koF58xNMg+WkgJPj2WH/AA5wioexDgjvFKyjzWVHzgwJ5hXKrW5fyrXDYcNtoQDZKQJ5xqfevSB616EIqMaIpycnZG08AYkfIx6V6q5MTFRrwoKwuTOUpItCgTInyvHmanw6cu0CtS2Y3aohdGZxKdkj5mh8U4pWJUlB8CQkT13j5VspKipQG5139OVSYhpKEd2n4j8R3A/U1FOXKTbLIR4xRHinERCQSLgnLIn1BG3WmnZ/GBRgEwBYQBMaxAHzFRcPQkMkR0+de8Sw6WWy4glMlIPmtQBjlqaGvIXID4/hS4tD+6mSAPJWYeviFTdm2ZKlb5QPO9EdoBOEQ4LFpaCSNgTlV8lT6UXwNsZcwN/EDGkhR0/fKkRx/wDJT+V/sMlL/ZaKd/iNxQZ2mMwGSFqF9T8M9ExPrVZ4U6vEuLWmSltADc2JCTmM9VeM+oG1Oe1i3W8ZiQUBQdCC1miJyhOp21EcwOdBcK4q7hlj+JaBSrdIIUnqBv5a0Oa5zlf0LcDWPHHj7X+bLLjMPh04WWSG3FgLaUVKV40yURJNp8JA2MVJgsYMTgs7vxCMxgCCAJKYuP77VW8N2iZQSlLiSjMVJCpASTexMQOnSmuHxCMyyDlaeRKt05pAzJPUH3BO9LlJ0vc2ONW0uvH7iDDNKdcVmSVhspTMiCFKME3va1qeYPDOIzoKhCTmtFiCg33FzfLEbyLVVuGcQTh3XkspC0rV4So2SQbq2nW3WKsfDu0BC8yWgNA44ST4ReSIgyE76xvVUapWzz8qXN0acIwasQ7+IswZGsm+pKjc/S1Lu0vZ4NrU0kZiBnQbgqgSR5wFf7Tzpx2XdIPgSSkFWW2sG1D8S4rmxyVLlCWlJKpsYSJjzMqAHXrXSUHHsyNp6KRh8RCkrSqNfCrruknQ0W1jSl8LSgo/pGUA66Tlg2kDXWlWJbBcK0kQVGBvczEdNKhexyx4SIAtP0mpuDv0lzSkvUhtjcodGVvIlOeZMkyAASdTfN0EgWit+KccQ9xFl5AUUtgGAmSS2oqsBqDahDiJQjVR8YmNsoOU7Hn7UiTPeRlI8B845j2p+GUmnf8AOyXJjSZaOL4wvPnEgQoBCAgbqQVK84jLtqai4yyMUsOPqKFgFIShOYBOZSgDoQRmykETahGscEFQCpJSIKpzJ+KSZ12HvU2GRnTmg36K+w5RWOc77BSSSL1isc8FHMGoHmLdfFS3iWDLxCi2gkAgKSuJEkEakKEyPerFi8IlUlROWLza0XvypGrFoLRRhkQmPijKBO6RrPU+dWSmorZHGLl13/YrvF+AuLyhCEpCZ8MyN7idPLSq7i+ClkDvCAVDRPLrsPTlV7wLCkIusfX33pB2kw6yc9jHL1/WlxzRY545J/IA4a2EhP5oNjHhGgkjU8q6Jwrh+dj8VtAKrxlAtz6VXuznEEpw+VtoJWYBUfEZVOY3GloA001i9r4a0MoUVFSjqSZ9OlPihcilPKLDx7omAdDe3JX/ADrTzh/E0k+HMlX8qRnE9PzDyvTDiOAYWQopQs8ykE++g+fpWzByDK2kJT0AFKzSg9NWFjTW1oadnWFhZW5JKoibQPKarXa3gziuIrBKk4dbYXKTBCzIIBCSblM6fmPSrFwXHwpWYHwmDzE308qY4x3vFZotAAB1tPtrS4QTfWgp5KWnsqnDezGBbWHFuOuAXS2vNlB3KiEguHqeo0q4f9USbj4UxNjYG2kc4qNOGEfCK2f4SlxMEWkEhJiYMweY6VQtLQjk3K2SfxjZ/MPQEj6UPj1suCCqCCCCkEKBGhFqIXgh/J86gVw/ofej5Jg7NF8Rb5m3JCv0oZrjLZVAMpEyYVIM6ER60UjC9KlLBNrxyOlc5N9HKq2CMY5oGSVanRJ59dK9MFxR5396LOHEUI2JUqp8iofjk5XY0wiCWbCVSPqKZcS4WHmSg6qEjooaGlnC3ynwmnmIeyIzKMACaxUMEPA21PYNaXNVtkEciQfnpQDXaJDbQLbSl7yDABVeCbmb8qecPcDeFW4bQlR9hp72qtcNwo7loxBy5VdYJ153+gpE5OM4cfn+gdJwlYr47xdzFpyOMICb3BOa/In9NYquQ4lAbcUtcKOSTcJIFtZtB96vOKwbkfglCbfmTPrmm3sar3EcC7lUp1K1wPizoyg7HL5nlRZov2bFYc0vurQhVhEFAUpGWZA1Nxrtb15ituEkjDvJMlvOnKNPGZmPTX0qxcIwa3swkeESSucubeDc5dNRrO0UyxvY4eD+IxIQ2CCENoyieqlKM/7RrU6hJqi+M1je3ZX+Hdnyn86FurvFiEa6z132im44dGHxCnCoWBTCpCrHrCgSbWEAU47nApVKn1z/AFJg25gTp1otHEMCmyQFaXVKtNNTVygiFybYD2KORsHcge0gzVA7ZhT75dSRYKXBH8qlRtc5RqdhXT8TxtvL4EkRpAtB5co1pXx/gKMQ0pEhpawVIWmMpVlBCFkC8kyQTvbY1042qCg+MrOPNrCUhaklJV8Kxe4Pwnl6fOpOKNLSlDikeFQBSq0G1yDuZ1GteYZ+UEKSUpUAFA3hSTqDpmSevMaE14eIvBvIkpUjdKoKVdQnUG2uoqRJ2elpq0z3DYslKiQlQTG2kggdP3tQj6UpdBzQYM+UU64HgxKu7kpcSkpBuQUkgp63NjVOcWSbzIzazsnSiwpSlKhOePGrHhdQp0D4/BqBBOpyRvf6mvOKOqSuHGzmgSDYjW0RavOG8VSXEHKlKoyqUBAUOdojXUVtxB0BZCVhIFoIJPWTveaLjUqaJls6rxrClaCkb3jn0PQ1nD+HAAFdtLbfvpW+IfvvppOvQ32oLG8UyARKnNAkHT+rWBVLUfvyIlKf3Ijh9hsiFAQOYqvY/hDcEpXAHmU/P9aGZJB7x8lR63joBW2O4iXBuEjRP3PM1Hk+IT8FUMDXk84JwoE30FWRWGSnwtIAO6omPKdzSThnEUoUG7+KJPIfc+XnVyS82kAIuf3c8zQQlKTqx8lGKtit3hKgkJBAUbAa5RzV+m/vU+H4ElBCpLihBGc2H9IAgH0osPJOuu55+tbpdTfWrYwpfMilkuWjdjBpEqyQsiDfkbe01P8Aw45RQisWkWJPT98q9GOSNZ+fvRJC212E5ANq9STSz+OUXMpQMkWXmvPIpI+cmti4mNT5QaNMwdBVtahcVSnArVmVmVKSTlG6b6E2kHytbXWiVq3k9d/71i2E9E6nYsR9aj/iL6UK6+AJEzsNzQHDuLoezFKV5U2C1CAra0mflXeTNcbLAkyDIoHAYUKcIPOtjidY3HtU/Z4grJpeTtDcXTF+OxDrDikIAWRF9AJ0B69BQrfEcRiYQU+EqgqFh13vvepu0ojEFJMZ7pOwzCPF7KFtjtNNsDhwWsjJhYTYnSToTHW9qiTk5u39CyoqKIe1GICUtYVO5BX/AKYIT5kwfIdagZw5SEjXf3NCcP4etDiu+XmUSZgkyd5JinD2OZbRmWtKUjUqMAepqjFjlKf2ktVpIlzZUo8I79xK/wBomUkozeIbKhH/ALXHtSrGceSQe8faQg6hJSonpJn6UD2m/wARSVFrBpBGhdWnX+hJg87qt0NVFvB96rvMQ6pSuokwNuQHQVua/wAQqCS8Fhb7UtoyjDZgQTJKJEancXsDyqN7Gu4hbannFKCVBVzaAdki2nSaKwacL3RQUGI+IGCPe1AYwFDTX8sLVMHRHxEXuIFRRn6qj49z08STi+Wxs7hcypMFIgyNIt9vvV57P4RCSSGkRaCbmP1N/a9UThTqu5dJgZSsACAIJJAEciF/sVfeD4050kEZFASDyUCQoEabWPWvQhKyOceLofZEOK2lBHhgWImDzG8Uo4/wwhJLaApCiCtAKgJF5ASCRv8ADe9MME4FJCtMxJCbGQVFSVcxYjyqfFA5gpMzFzmOXoMsxO+mm9G6oEqLeOedEpQlSEGAlnKk7KyjOCTsSI26Uu492Vw2JStJQcM+RKVLSlJkc1NgBaDoZHkadcawKmXv4li6VQVaZSr33MEG1zE3qI4gvpU3BUe9UsEpvBMjJKk6Exr0g0PyZqdPRyVGFWy4pqU50EQkGUrzJBMHfMIUOfnXuK4Pg30K7tRZxCZzIUoAX1kK0gbg0z7c4dDmOQlpaQA0ltyFZoWkqg5gAFEDLIAgRHQL8NxtRbcZeShTqbJzpCrpPi1FzrUU1KM7i/58/c9ODWTGuX8+ggd4WhpZCHkvQkzAUIte8Qr3oDiTULv+YA+/1ps8+2l5QCfGEnxCydCfhvQPE0pUoZTZIy3F7E/aKoxyk5K/YnnGOqOp44qU6UnwgAE5Y08xUeDwxPwDu08zdR8ht6+1MGICnCvW6B6D9T86x19KASRAAJPKAP70OOCm25dIkyScIqu2JOJtJC8qcylAXJMyT8tI0G9MsBhEpBEAr3Oyeg60q4JmVmdUPETaf5lH7U3YUU7a/uaDDiWSbn4DyzeOPHyS44tpSC4QkcyQBOwvziim1K5SddftUKsOlxHiVEX8iCCOs6VCp49farY02RyTSVjRTpgSAD9fOa8OJI/KPK/96XfxSt/fX+9bKxSosaOhdhjTw8Vtef251ClRn4d+n6Vo29adD5G/lQz2NVNwBXUdYwYATICYkzYak869ViDHiMRoL/pS1GOUDEfs8qkONFomeX7/AErtI22wtOKJPKs/ir6xz1v++VBrxBABKInTr5TUjJUuQ2gqI1iPpWOcV5C4SfgJbeB6Vsl9JMx/zQ2IUtGUOIySDHO3MT1FQd+SUpi6jYRcms5x9zuDXgZBybx8+V6bdlnPGRVdRiQZvf0t16U97LnxKNLntqh2G6aNu2OE71xpIjMJM+UQDF4k0v4ey5hHfxDf4oCpChe+3I6im2FV32LUrZPhHpr85qLtO6nvhBuE5Set7fOp8uLl6l2UrJxVMqnFnMY6VFl1KUnbLChz8RkHc7a1WH+A4mZcC3LkySk3OseKflXQ8OByiiC2DtVK2iFyro5gOCrF+7WP9E1v/DpSfGp1PP8ACNvnXS04cbCtXMOB5ihliT8nLK/Y5yhbOnfK/wBSSPvXmIdJbC9UpIAHmDb1A+tdLwzSYNgRB2B/d65zjXCqGwRkCkKAA/z89/iOvlU08ai1su+FyNp69gprG93KSFaJuIurQmDzlXS9Mv8ArSkNBsSPCQCR8CSTOaD+W95FjzEGDh2GXiHIUEotmUEgZlXJgAkAG8Xi0ULxHCKlMtlCyXAU3APhMQDoPXnWOXHoe8fPs6PwAjuyopFyk3UALmwE8gRbnNqeN49JIlJCT8JKbW1M8rx6Gq7wvGC5NkjTcqCd4F9dqtDjSVNhKj4THmd97+16tRERqV+GqSlSSYP5k5VWiLW2iqJw9vJinWkHXMgkiQfiEq3IKYKiDrJ1p+VHDuZHFnu3fhWqwUIukn8qx89ecVTjTK0l1xKo7xIBNvhWhKQR5OJUD/lWDQzerORRMVw9Tb4CQlTSDdQNjzyk3UAd9xfeicWw2p1T6khJUIcvawsoTEhQA9UqpFi8WVONAkmFGx2PlUGKfl3WYzgdBCrVH9nKT9tFsc3X7kHEcgxC+7Jy5Tr1SZAqDG5c3gMiNxFaqczPKMnQyf8ASajeEHXYVZCNV9Bd6O249Cc06GSdd4AM+wPnSDHYtbjgw6BrGYnkbwOmnzppxLEpVAiIjYC0aWuaA4U8lLrjh+IH1gD9KmyyqGtWKxxX2m3dB6mAlIAIOW0ddzUJPUz+/eg1YgzmSbzcdZ0960VilRYX5c6pglCKiiScnOTbD0uqBsaKbdnUx96r/wD1sJN/rNTI42FGwJPS/wAqJTQHEsPe2jaoHFj/AIpMe0CE7+0Go1doWwJ19v1reaO4MfNumMpNqhyA3nTXz6c6Qo7SpWYCSd81oA61deF4dnEYTI0MqhcgmVBXMn8wOk+ltKCeVrURuPDe5BHCODtuMBYUonxJIMeE79et+dIuC4pTTwColKilUCOh/WmXZTGqaeU0uwVIUDsoaH7e1a9rOFFDvfJ0XAV/UP1FI5N7KOKXgO7VtZkA7p+9J+yL/wD+QR/Mg/Ij9asGGh7DgHUiPUW+tVPhRLeLQDa5HuP1itkqkmah72wRJR5K+cUo4Cv8QEn4UmnXakyhCuRI9xSPgw/7h/y/rWOOzrCS4DJjf3Iv7U1wWM7rDkx4iTlncn7DWl3BsH3q/F8I+fSvHT3j/g0kBI5JGkcp19a6zRrin1YNgKQQVuQATeJEkkb/AKkUC06VNZ3DBJgRNzuY19aj4/mcxKWZs2lI6SoAqPtA/wBND4rElasqPgQMqB9/vRJvsCST0wprFjPkzAqiY6c6mXiOtLkYK+UEFSrk8o3J2AqLG49CSEIkhNsxklR3nz25dabGbX3ieWH8I6S8RPiN6FxvGWmrOOJSdRKokClzmLUkJUoABW29tjSji3CWXyVKzIcj4gfaQbH5VrlfQtRp1IE4r24eWe7wogEAFyPF/oG3mZ+9QLWr8I6Kskk7mZBPWfrQGJ7NuoMoCnQLy1cjzR8XtNT8NxGeUKKrTZSYII8xYg1Pler9i/D6XS8ly7OKcOIJGXJ0nNtv50x7XMKLrSwRElKhGpyqAj1NB9lXGi3l7whRkFSDKka36efSvXsKWV4dBdU7mxDcqUdQpYEC/WpackXqoy+gZwXFBYAMZklV+kzIPkRV04XxFC/ABoSARETv1F7VQW2FsPuJPwqUMvSB/f5VaeB8RbBkqSmPDKjEkiYE62+9X4pXFM8/LHjNoK7Z4ZLuEdSnIS2UuGdshkm2+UGqPin0hLbij+HCm1AmQmG1JKgeU5b/AKVd+M4kFpXcpLinApKSlBITIyqJgW38z0ql8Y7GuYpvJ3/cN5ZskKCouEkZgSAY0Gt50AN7F0caw7pU4gk3mT61viF/jK83PvTDivZbFYNQW8j8MKSO9QQpF9JIujl4gL0gfehxZSfzKg+ZP1rVC3r2GqVII4cZcP8ASr/1NR5jXvCviJ6K+hrRtVqJ6k/yNX3UdYxuPTnkxE3pW7j0oVmCgZIMbaEGfMH6crIsZjxnN9dqF73NodBfy5/v71NSklYj1ReiwDGiJSR15/8ANDHFhYjMMw0/Z3pC48pJ8JIHPnUjCVEfFG94APqaIHiFON3zE6fFt5R538o5UFisSRYpi4P9qldxJMJncnxWB0AHy/8AKhsSMyZKhaQkAjN5EHQDnvtvGpBVQO5itahXiDUBbIMKt6adYrQoI1t96eoI0u/+GeMQ28t10ygoLWXUHPBJIOthp1NdAVw8sqGIwaszepQLkDcDcjpr9ucf4WdoWsLiVJxF2nUFIJAKQokRmnYgR7da6z/BtBRXhHO6Vu2qe7V0jVPpI5RSMsHyDUjMUwnFIGIYs4n4k7mNj1Gx3puw6nE4fKvWIV0OxpCt0pX3jae5f/M2fgd55SLH0phhcWlUuo8K/wD5Eb9fOhqjrB+BrLbi2V2MyPPf3EEetLu1GFyOpdRuQfUGmvEgF5XEGFp06gbeYrx+HkQddR5jatpNUZ0ecXhzDkjSyh+/I0gwfgZcPpTnBL/DLZ5EehqvuqKgpKfhBlZ2tsK6VLZytk6+J900ltHxuHxHkk2PrcD3plwEBJW+seFE+p5DqTVTQlX8QkKBmJg8jEfarBxbFZFN4ZNgEhbnVRNh6AH3pK2w30R4t8p711XxLJHqq6o8hb1rfhDRSgE3UrQeZpbi3gtxKZ8Kdfqf0oteIVomylCP6Un7n6edNXYskxmJJJabiT8aufQdB89eVTYThegR4jur9OQ61C2yhoXNtzElR5JG9FZnXExZpvluf6ufyouzOjMehkILeYLdNwZ8CSL67naetV0YiCArYcxEa6jWrAcMlI8KJ/zKIA/3KISPSq/2jYAbzZ0KVMQkkkAybmMuvInXpcZNpmSipInTxFIIPzqv8WaQ28h1oEZzDgi2Ymyumab9fOhVv6Cx35VI3xEEgECARPUD61ktgQ0y7djsO2WnwiAtQBBI3BmLbSBUL+By90pxZWtpaVggWBSQSBz0quN9rO5WA02EImTNyob6aH32q445nM1ZcEagwCSbjyPTpU0YS7lovnlT1EN7ZtrLlh4dQoHrIIHMGD1ikXBOKqS6RORQnNrBvr1E+01ZHn1PhsZSJQJNgJAG8+e1VXiODWh0KCFAi5ABNrpMEDxCL9ZNNxSfnoXlp1XZdkPgJlbCDO4QhVzzgXmmHA3WCYCW0LygZcmSY1gHryqh8O4whJhYKTOsqTH9QzRtExVmxbalNZiouNmVBtYmJ/lcTBQq5ve9PUk9oTvoIx3BmMW28zlQytTZRZMKTmBBzpkBRBEjyr5qxjam1rbUBmQpSVRpKTBjmJFd4TxN1uUkS6lKAkqMhQcSCkLUBciFIBiSYFrTTe33ZF3EunFMJbTnCApCnEoUtYHxIC4HwgSJmx1o4TSezdlD4GiVK/pV7xQqFSOVMl8PewSwXkAZgYhaF/8Aoox60AdTAgTYUXcm/Az+lIa8TKQpeW5N9DYReo2VJJGaIIgKGxA/dqBxj8m24E3gxuP3tQqHlJUcqiPImshj9Iqb2O3sSkQk6p6310nepCo2I52A+kUidJ5389evWiWsarIQDBtJEyY+lrWrnj9jBrkSopCzCgRtqncdCBJB9OVDrwoUogEX2vsKjb8QKknQJBG4kAe0WrVqQYnKo8+Rt6b0CTRr6CDhFFIy3gGecT+lBOYEwSBpr+scutGM54IRAOhkeIAiDbWOoHtUjOdK8v5wNLbj/wApB03BoraBsTrwp2E1ZuBds1tgNYjMUpEBcSpI2ChMkDznzpd/DSSkJClAX1t50K+pKhlMAgmDt1v6CivlpnJnRsL2oZcGUYptQP5VoWPkqD7UYniKGzm78gDk0tRjkDN64460R68iCPlROA4i61GQ25aj22oZYX/Sw015O0uuPhKXWwXWlgKStINwdMydUnpWmD45lV4gROoNvaapXAe2bzY8BKUj8pJUi/Q/D6Ea17xTtdiXQUhSADpABjyCiRPUg9IpO7C42XDinFAspS3fMTmg3j/m1COcTbbyo1SCCsCLnl1A+dc9Up5eryj5qJHsDRGAZAVJUpZHPT2oJp3djVDVFpxnGwXi8UrbRYBS4APkZin2LyugYtsSQnK4NTb4VAa9LdOtJ2+MJLZQYUmIg6Hp9aE4ZxTuAUpH4apty9zcevLakQyNt2jZY1QYy4AJ1Kr+9FYd/LJkFW5P7vQPDe0Cm1EOBK0kyFDL3oG2aQQu3O/UUxxfa1lKHCgM94kSjO3GY9UjeOusU9b6EuNEjGJSFZicyuc/uKP79bggLS2OeXMr5wPlVNV29Usy7h2V8ylJQr/ck/Wa9Pa/D7NPg8pQoe8p+lM9S0DSLkvs80q7jjzp/wAy8o+QpT2swLTDFk5CpQyyoqmNdToAfpSDEdulGzTQHVy//iP1qr8V4m66rMolS9zHyGw8tK7hb6OD3MckKvH096Ff4yAfCke29JnJ1UDPWo6asK8g1Qfi8UpxUqOwFtAP1rpX+GPEl4lZaeIOQAhZSCq4i6tyMovrXL2kkkACSYAH2FdW4KocGwC8Q6kLecUAlPNSgYTP8qUgk+tLz1x4rvwMgt2+ipf4l4vEpxamHzCG1ZmQnwpKTOVzWSqLZpsQYijcF/ic+MOtp8d8onwrMJkbheUDN563N6rXaftM/wAQcSt0JlAISEAiATJmTfSlakA6fOmxh6UpAt7tDzjfa1994u5sqfypJkJHKd53q39ne0bTnxulDhBEJU6lXP8AKcpuOfpXL3QAa1axBSQQSCDII2NdLCmtHX7nSu03EF4PultqfUk5iFLlTZUoklKgqyplVuU3NacP/wAQ8IG0hzCqDlipTZARMQVBAI1/lsLn1c9nOIM4/ALZdE2gjdKheQdoMEVx/G4ctuLbOqFFJ6wdaVhjGdxl2gpa2h52v7TKxjugDaT4JSM8RF1axqYkxShvTWg5olk2qngoqkCnbN8QglWxn7V442nneNCDM8rWI628q0U5ea0ccnXWtSZkjXOdNv3pyo5lsQIF90+mo6fr5wvJvW4dsetFKNmIaNOAEHeBoZ5UTh8l5BkgQYNvMT+vlShD8H99KJVjhEJkzrIiI0AvfekuD8BMYJaCjchSuskGOuunSpy0HTJKQYAuYFgAB7RrSrB8RAuoT0GnqeVbIxyQSTJ5JABE9SdB6GgcJAUHPNLIyFRyiQUk2EetKsQyQSLEDkftXiseoySbkkkxubmtTizfQyOWn60cYyXZpsseFKYtJN5m/LpatW2wD4pA35+mxrUYkjQgeVtulYp/oD++VHTMJgsJslRI2BA+ex+VStvxqCFDnv5cqEDhPwxA2/etRl086zjYSdDZt5clWWQTYdPKpMXjEqCQCUq0NjsT76/Kkn8Qrcmp04wxqfe//FC8RvNj7CupyhOeFJOmm4Mk3n0ojCu3S3EROZf5SBp5gfeqx/FGPT663rZt0bgmlvD5Nc2x9ieIJCzlAMR4kmxsJjpP0rzE4jOhRVqBKT1zAEa2BmkiDNyYHIUZ34AVeSbWGgrnCugWFPOzkcSkJJTB6lNp6W+dahJABPwmbeX2rWQoJShSZgzmtck6c9q2/wCmiPxHY0sAY6/vyrH8zkgVa0jkfKtVYpRzZZAMWnkIp2ns81ch5BFrE31rVjhrCYzvJncTrta9YssP4mFxZX1IOsVoUG5in7zuHaJOcLmRCSCR8oA+xqQYzCK/+NwmAPjQNBvei+1f4WdxXliXAvqaWlxEZkzEiReRofOjOO8ZxGKCe+We7T8KACEJNxN5JOtyTvTVWLwiDKm3B5KST0gzUL3H8IBCGV+sWvNr/u9DzbfLh/0b0qsrKUxUmc6kidquOHXg3EBSkITaTOYe5AM1Gf8Ap+pW3m3uuPS3QbVz+I94s7iUxaSdYrw4QgfpuOfOriEYOJ71sTr4o+R/SgV4zDJV8RVJnwxHz86KPxDfUX+h3BeWB8D4m5hkuBCZz5SPFEEG+15FtqXY5C3HFOEAZjJjQeZ8t6evYvDJBJUuTvl/Q/u9DHijAuFGdpan/wCwvXRm+Tko7f1NpVViM4ZXI1O02Y0o1vjqgr8pGxyx9SYotvjk6tAnmVR/9aKc8n4f7nRivDEC/sK0UPF61lZTxb7Md2/e9YRc+VZWVpj7JIsP3uKj5VlZWI5mI286nKRNe1ldLs1dGuIF/at8gzCw0H0rKyhfRvkhitsUkBUDpWVlb5M8Eatv3yqOsrKYgWSpFaHX1rKyhNNmxU5SMgO+Y/SsrKxnInwqR4LazPW9OcQ0kFwBIAzDYcq9rKmy9/z3Gx6BS2M4ECMvKo32kg2SB6CvKyuXRnkkYSCRYVE8ynMfCNTsKyspiBQA8kDQb/ah3dTWVlMiczAo869ItWVlaCSsnWp3kjKPL717WUqXY2PQC7rUVZWU5dC32HBwwBJ96idr2spaGPogS4QbEi+xpph31ZfiV7msrK7ItGYz/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0" name="Picture 6" descr="http://josamotril.files.wordpress.com/2011/05/20110219125725botticelli_venus1.jpg"/>
          <p:cNvPicPr>
            <a:picLocks noChangeAspect="1" noChangeArrowheads="1"/>
          </p:cNvPicPr>
          <p:nvPr/>
        </p:nvPicPr>
        <p:blipFill>
          <a:blip r:embed="rId2"/>
          <a:srcRect/>
          <a:stretch>
            <a:fillRect/>
          </a:stretch>
        </p:blipFill>
        <p:spPr bwMode="auto">
          <a:xfrm>
            <a:off x="0" y="204659"/>
            <a:ext cx="9144000" cy="5724671"/>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8760"/>
            <a:ext cx="8774114" cy="1143000"/>
          </a:xfrm>
        </p:spPr>
        <p:txBody>
          <a:bodyPr>
            <a:normAutofit/>
          </a:bodyPr>
          <a:lstStyle/>
          <a:p>
            <a:pPr algn="r"/>
            <a:r>
              <a:rPr lang="es-ES_tradnl" sz="3200" b="1" dirty="0" smtClean="0">
                <a:solidFill>
                  <a:schemeClr val="accent1">
                    <a:lumMod val="75000"/>
                  </a:schemeClr>
                </a:solidFill>
              </a:rPr>
              <a:t>Módulo III. Lenguaje y comunicación plástica</a:t>
            </a:r>
            <a:endParaRPr lang="es-ES" sz="3200" b="1" dirty="0">
              <a:solidFill>
                <a:schemeClr val="accent1">
                  <a:lumMod val="75000"/>
                </a:schemeClr>
              </a:solidFill>
            </a:endParaRPr>
          </a:p>
        </p:txBody>
      </p:sp>
      <p:pic>
        <p:nvPicPr>
          <p:cNvPr id="5" name="Picture 2" descr="http://2.bp.blogspot.com/_cT4TrwXO1Z8/SPPGWtUW_UI/AAAAAAAAAeU/FCrLKMn5tgg/s400/PhotoFunia_4c8a5.jpg"/>
          <p:cNvPicPr>
            <a:picLocks noChangeAspect="1" noChangeArrowheads="1"/>
          </p:cNvPicPr>
          <p:nvPr/>
        </p:nvPicPr>
        <p:blipFill>
          <a:blip r:embed="rId2" cstate="print"/>
          <a:srcRect/>
          <a:stretch>
            <a:fillRect/>
          </a:stretch>
        </p:blipFill>
        <p:spPr bwMode="auto">
          <a:xfrm>
            <a:off x="1143008" y="2500306"/>
            <a:ext cx="3380924" cy="2975215"/>
          </a:xfrm>
          <a:prstGeom prst="rect">
            <a:avLst/>
          </a:prstGeom>
          <a:noFill/>
        </p:spPr>
      </p:pic>
      <p:sp>
        <p:nvSpPr>
          <p:cNvPr id="6" name="2 Marcador de contenido"/>
          <p:cNvSpPr txBox="1">
            <a:spLocks/>
          </p:cNvSpPr>
          <p:nvPr/>
        </p:nvSpPr>
        <p:spPr>
          <a:xfrm>
            <a:off x="4572000" y="4500570"/>
            <a:ext cx="4000528" cy="1571636"/>
          </a:xfrm>
          <a:prstGeom prst="rect">
            <a:avLst/>
          </a:prstGeom>
        </p:spPr>
        <p:txBody>
          <a:bodyPr vert="horz" lIns="91440" tIns="45720" rIns="91440" bIns="45720" rtlCol="0">
            <a:normAutofit/>
          </a:bodyPr>
          <a:lstStyle/>
          <a:p>
            <a:r>
              <a:rPr lang="es-MX" sz="2200" b="1" dirty="0" smtClean="0"/>
              <a:t>Tema </a:t>
            </a:r>
            <a:r>
              <a:rPr lang="es-MX" sz="2000" b="1" dirty="0" smtClean="0"/>
              <a:t>3.3. Acercamiento a las manifestaciones artísticas (relación vivencial y análisis).</a:t>
            </a:r>
          </a:p>
          <a:p>
            <a:endParaRPr lang="es-MX" sz="2000" dirty="0" smtClean="0"/>
          </a:p>
          <a:p>
            <a:endParaRPr lang="es-MX" sz="2000" dirty="0" smtClean="0"/>
          </a:p>
          <a:p>
            <a:pPr marL="596646"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8" name="7 Conector recto"/>
          <p:cNvCxnSpPr/>
          <p:nvPr/>
        </p:nvCxnSpPr>
        <p:spPr>
          <a:xfrm>
            <a:off x="0" y="2071678"/>
            <a:ext cx="8929718" cy="1588"/>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385249"/>
            <a:ext cx="7858180" cy="2800767"/>
          </a:xfrm>
          <a:prstGeom prst="rect">
            <a:avLst/>
          </a:prstGeom>
        </p:spPr>
        <p:txBody>
          <a:bodyPr wrap="square">
            <a:spAutoFit/>
          </a:bodyPr>
          <a:lstStyle/>
          <a:p>
            <a:pPr algn="just"/>
            <a:r>
              <a:rPr lang="es-MX" sz="2000" dirty="0" smtClean="0"/>
              <a:t>Hay varias y excelentes razones para realizar visitas y recorridos a lugares donde se exponen obras de arte. Es importante saber que en nuestro país existen museos de arte que tú puedes conocer, donde se presentan artistas nacionales y extranjeros y donde se exponen colecciones de obras de artistas ya consagrados y de otras épocas, quienes han dejado un legado artístico invaluable.</a:t>
            </a:r>
          </a:p>
          <a:p>
            <a:r>
              <a:rPr lang="es-MX" sz="2800" dirty="0" smtClean="0"/>
              <a:t/>
            </a:r>
            <a:br>
              <a:rPr lang="es-MX" sz="2800" dirty="0" smtClean="0"/>
            </a:br>
            <a:endParaRPr lang="es-ES" sz="2800" dirty="0"/>
          </a:p>
        </p:txBody>
      </p:sp>
      <p:sp>
        <p:nvSpPr>
          <p:cNvPr id="7" name="2 Marcador de contenido"/>
          <p:cNvSpPr txBox="1">
            <a:spLocks/>
          </p:cNvSpPr>
          <p:nvPr/>
        </p:nvSpPr>
        <p:spPr>
          <a:xfrm>
            <a:off x="899592" y="836712"/>
            <a:ext cx="7930128" cy="504056"/>
          </a:xfrm>
          <a:prstGeom prst="rect">
            <a:avLst/>
          </a:prstGeom>
        </p:spPr>
        <p:txBody>
          <a:bodyPr vert="horz" lIns="91440" tIns="45720" rIns="91440" bIns="45720" rtlCol="0">
            <a:normAutofit fontScale="92500"/>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3.3.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Acercamiento a las manifestaciones artísticas (relación vivencial y análisis)</a:t>
            </a:r>
          </a:p>
        </p:txBody>
      </p:sp>
      <p:cxnSp>
        <p:nvCxnSpPr>
          <p:cNvPr id="10" name="9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85720" y="142852"/>
          <a:ext cx="8501122" cy="6429423"/>
        </p:xfrm>
        <a:graphic>
          <a:graphicData uri="http://schemas.openxmlformats.org/drawingml/2006/table">
            <a:tbl>
              <a:tblPr firstRow="1" bandRow="1">
                <a:tableStyleId>{5C22544A-7EE6-4342-B048-85BDC9FD1C3A}</a:tableStyleId>
              </a:tblPr>
              <a:tblGrid>
                <a:gridCol w="8501122"/>
              </a:tblGrid>
              <a:tr h="542113">
                <a:tc>
                  <a:txBody>
                    <a:bodyPr/>
                    <a:lstStyle/>
                    <a:p>
                      <a:pPr algn="ctr"/>
                      <a:r>
                        <a:rPr lang="es-MX" dirty="0" smtClean="0"/>
                        <a:t>MUSEOS EN</a:t>
                      </a:r>
                      <a:r>
                        <a:rPr lang="es-MX" baseline="0" dirty="0" smtClean="0"/>
                        <a:t> TOLUCA</a:t>
                      </a:r>
                      <a:endParaRPr lang="es-MX" dirty="0"/>
                    </a:p>
                  </a:txBody>
                  <a:tcPr/>
                </a:tc>
              </a:tr>
              <a:tr h="542113">
                <a:tc>
                  <a:txBody>
                    <a:bodyPr/>
                    <a:lstStyle/>
                    <a:p>
                      <a:pPr>
                        <a:lnSpc>
                          <a:spcPct val="115000"/>
                        </a:lnSpc>
                        <a:spcAft>
                          <a:spcPts val="0"/>
                        </a:spcAft>
                      </a:pPr>
                      <a:r>
                        <a:rPr lang="es-MX" sz="1400" b="1">
                          <a:latin typeface="Calibri"/>
                          <a:ea typeface="Calibri"/>
                          <a:cs typeface="Times New Roman"/>
                        </a:rPr>
                        <a:t>MULF (Museo Universitario Leopoldo Flores). </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MUSEO DE LA ACUARELA</a:t>
                      </a:r>
                      <a:endParaRPr lang="es-MX" sz="1800">
                        <a:latin typeface="Calibri"/>
                        <a:ea typeface="Calibri"/>
                        <a:cs typeface="Times New Roman"/>
                      </a:endParaRPr>
                    </a:p>
                    <a:p>
                      <a:pPr>
                        <a:lnSpc>
                          <a:spcPct val="115000"/>
                        </a:lnSpc>
                        <a:spcAft>
                          <a:spcPts val="1500"/>
                        </a:spcAft>
                      </a:pPr>
                      <a:r>
                        <a:rPr lang="es-ES" sz="1400">
                          <a:solidFill>
                            <a:srgbClr val="000000"/>
                          </a:solidFill>
                          <a:latin typeface="Arial"/>
                          <a:ea typeface="Times New Roman"/>
                          <a:cs typeface="Times New Roman"/>
                        </a:rPr>
                        <a:t>Melchor Ocampo 105, De La Merced (Alameda), Toluca De Lerdo, México - 01 722 214 7304</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MUSEO DE BELLAS ARTES.</a:t>
                      </a:r>
                      <a:endParaRPr lang="es-MX" sz="1800">
                        <a:latin typeface="Calibri"/>
                        <a:ea typeface="Calibri"/>
                        <a:cs typeface="Times New Roman"/>
                      </a:endParaRPr>
                    </a:p>
                    <a:p>
                      <a:pPr>
                        <a:lnSpc>
                          <a:spcPct val="115000"/>
                        </a:lnSpc>
                        <a:spcAft>
                          <a:spcPts val="1500"/>
                        </a:spcAft>
                      </a:pPr>
                      <a:r>
                        <a:rPr lang="es-ES" sz="1400">
                          <a:solidFill>
                            <a:srgbClr val="000000"/>
                          </a:solidFill>
                          <a:latin typeface="Arial"/>
                          <a:ea typeface="Times New Roman"/>
                          <a:cs typeface="Times New Roman"/>
                        </a:rPr>
                        <a:t>Santos Degollado, De Santa Bárbara, Toluca de Lerdo, México - 01 722 215 5329</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MUSEO FELIPE SANTIAGO GUTIÉRREZ.</a:t>
                      </a:r>
                      <a:endParaRPr lang="es-MX" sz="1800">
                        <a:latin typeface="Calibri"/>
                        <a:ea typeface="Calibri"/>
                        <a:cs typeface="Times New Roman"/>
                      </a:endParaRPr>
                    </a:p>
                    <a:p>
                      <a:pPr>
                        <a:lnSpc>
                          <a:spcPct val="115000"/>
                        </a:lnSpc>
                        <a:spcAft>
                          <a:spcPts val="0"/>
                        </a:spcAft>
                      </a:pPr>
                      <a:r>
                        <a:rPr lang="es-ES" sz="1400">
                          <a:latin typeface="Arial"/>
                          <a:ea typeface="Calibri"/>
                          <a:cs typeface="Times New Roman"/>
                        </a:rPr>
                        <a:t>Lerdo de Tejada, De El Coporo, Toluca de Lerdo, México</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MUSEO DE ARTE CONTEMPORÁNEO DEL CENTRO CULTURAL MEXIQUENSE.</a:t>
                      </a:r>
                      <a:endParaRPr lang="es-MX" sz="1800">
                        <a:latin typeface="Calibri"/>
                        <a:ea typeface="Calibri"/>
                        <a:cs typeface="Times New Roman"/>
                      </a:endParaRPr>
                    </a:p>
                    <a:p>
                      <a:pPr>
                        <a:lnSpc>
                          <a:spcPct val="115000"/>
                        </a:lnSpc>
                        <a:spcAft>
                          <a:spcPts val="0"/>
                        </a:spcAft>
                      </a:pPr>
                      <a:r>
                        <a:rPr lang="es-ES" sz="1400">
                          <a:latin typeface="Arial"/>
                          <a:ea typeface="Calibri"/>
                          <a:cs typeface="Times New Roman"/>
                        </a:rPr>
                        <a:t>Toluca De Lerdo, México - 01 722 274 1288</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CASA DE LAS DILIGENCIAS.</a:t>
                      </a:r>
                      <a:endParaRPr lang="es-MX" sz="1800">
                        <a:latin typeface="Calibri"/>
                        <a:ea typeface="Calibri"/>
                        <a:cs typeface="Times New Roman"/>
                      </a:endParaRPr>
                    </a:p>
                    <a:p>
                      <a:pPr>
                        <a:lnSpc>
                          <a:spcPct val="115000"/>
                        </a:lnSpc>
                        <a:spcAft>
                          <a:spcPts val="0"/>
                        </a:spcAft>
                      </a:pPr>
                      <a:r>
                        <a:rPr lang="es-MX" sz="1400">
                          <a:latin typeface="Arial"/>
                          <a:ea typeface="Calibri"/>
                          <a:cs typeface="Times New Roman"/>
                        </a:rPr>
                        <a:t>Juárez esq. Independencia. Toluca de lerdo México.</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COSMOVITRAL.</a:t>
                      </a:r>
                      <a:endParaRPr lang="es-MX" sz="1800">
                        <a:latin typeface="Calibri"/>
                        <a:ea typeface="Calibri"/>
                        <a:cs typeface="Times New Roman"/>
                      </a:endParaRPr>
                    </a:p>
                    <a:p>
                      <a:pPr>
                        <a:lnSpc>
                          <a:spcPct val="115000"/>
                        </a:lnSpc>
                        <a:spcAft>
                          <a:spcPts val="0"/>
                        </a:spcAft>
                      </a:pPr>
                      <a:r>
                        <a:rPr lang="es-MX" sz="1400">
                          <a:latin typeface="Arial"/>
                          <a:ea typeface="Calibri"/>
                          <a:cs typeface="Times New Roman"/>
                        </a:rPr>
                        <a:t>Lerdo, Toluca de lerdo, México</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GALERÍA UNIVERSITARIA. EDIFICIO CENTRAL.</a:t>
                      </a:r>
                      <a:endParaRPr lang="es-MX" sz="1800">
                        <a:latin typeface="Calibri"/>
                        <a:ea typeface="Calibri"/>
                        <a:cs typeface="Times New Roman"/>
                      </a:endParaRPr>
                    </a:p>
                    <a:p>
                      <a:pPr>
                        <a:lnSpc>
                          <a:spcPct val="115000"/>
                        </a:lnSpc>
                        <a:spcAft>
                          <a:spcPts val="0"/>
                        </a:spcAft>
                      </a:pPr>
                      <a:r>
                        <a:rPr lang="es-MX" sz="1400">
                          <a:latin typeface="Arial"/>
                          <a:ea typeface="Calibri"/>
                          <a:cs typeface="Times New Roman"/>
                        </a:rPr>
                        <a:t>Instituto Literario, Toluca de lerdo, México</a:t>
                      </a:r>
                      <a:endParaRPr lang="es-MX" sz="1800">
                        <a:latin typeface="Calibri"/>
                        <a:ea typeface="Calibri"/>
                        <a:cs typeface="Times New Roman"/>
                      </a:endParaRPr>
                    </a:p>
                  </a:txBody>
                  <a:tcPr marL="68580" marR="68580" marT="0" marB="0"/>
                </a:tc>
              </a:tr>
              <a:tr h="542113">
                <a:tc>
                  <a:txBody>
                    <a:bodyPr/>
                    <a:lstStyle/>
                    <a:p>
                      <a:pPr>
                        <a:lnSpc>
                          <a:spcPct val="115000"/>
                        </a:lnSpc>
                        <a:spcAft>
                          <a:spcPts val="0"/>
                        </a:spcAft>
                      </a:pPr>
                      <a:r>
                        <a:rPr lang="es-MX" sz="1400" b="1">
                          <a:latin typeface="Calibri"/>
                          <a:ea typeface="Calibri"/>
                          <a:cs typeface="Times New Roman"/>
                        </a:rPr>
                        <a:t>MUSEO DEL ALMA ARTESANAL.</a:t>
                      </a:r>
                      <a:r>
                        <a:rPr lang="es-MX" sz="1400">
                          <a:latin typeface="Calibri"/>
                          <a:ea typeface="Calibri"/>
                          <a:cs typeface="Times New Roman"/>
                        </a:rPr>
                        <a:t> </a:t>
                      </a:r>
                      <a:r>
                        <a:rPr lang="es-MX" sz="1400">
                          <a:latin typeface="Arial"/>
                          <a:ea typeface="Calibri"/>
                          <a:cs typeface="Times New Roman"/>
                        </a:rPr>
                        <a:t>Galeana 100, Toluca de lerdo, México. (o1 722) 215 04 59 y 214 90 15</a:t>
                      </a:r>
                      <a:endParaRPr lang="es-MX" sz="1800">
                        <a:latin typeface="Calibri"/>
                        <a:ea typeface="Calibri"/>
                        <a:cs typeface="Times New Roman"/>
                      </a:endParaRPr>
                    </a:p>
                  </a:txBody>
                  <a:tcPr marL="68580" marR="68580" marT="0" marB="0"/>
                </a:tc>
              </a:tr>
              <a:tr h="1008293">
                <a:tc>
                  <a:txBody>
                    <a:bodyPr/>
                    <a:lstStyle/>
                    <a:p>
                      <a:pPr>
                        <a:lnSpc>
                          <a:spcPct val="115000"/>
                        </a:lnSpc>
                        <a:spcAft>
                          <a:spcPts val="0"/>
                        </a:spcAft>
                      </a:pPr>
                      <a:r>
                        <a:rPr lang="es-MX" sz="1400" b="1" dirty="0">
                          <a:latin typeface="Calibri"/>
                          <a:ea typeface="Calibri"/>
                          <a:cs typeface="Times New Roman"/>
                        </a:rPr>
                        <a:t>MUSEO JOSE MARIA VELASCO</a:t>
                      </a:r>
                      <a:endParaRPr lang="es-MX" sz="1800" dirty="0">
                        <a:latin typeface="Calibri"/>
                        <a:ea typeface="Calibri"/>
                        <a:cs typeface="Times New Roman"/>
                      </a:endParaRPr>
                    </a:p>
                    <a:p>
                      <a:pPr>
                        <a:lnSpc>
                          <a:spcPct val="115000"/>
                        </a:lnSpc>
                        <a:spcAft>
                          <a:spcPts val="0"/>
                        </a:spcAft>
                      </a:pPr>
                      <a:r>
                        <a:rPr lang="es-ES" sz="1400" dirty="0">
                          <a:latin typeface="Arial"/>
                          <a:ea typeface="Calibri"/>
                          <a:cs typeface="Times New Roman"/>
                        </a:rPr>
                        <a:t>Lerdo </a:t>
                      </a:r>
                      <a:r>
                        <a:rPr lang="es-ES" sz="1400" dirty="0" err="1">
                          <a:latin typeface="Arial"/>
                          <a:ea typeface="Calibri"/>
                          <a:cs typeface="Times New Roman"/>
                        </a:rPr>
                        <a:t>Pte</a:t>
                      </a:r>
                      <a:r>
                        <a:rPr lang="es-ES" sz="1400" dirty="0">
                          <a:latin typeface="Arial"/>
                          <a:ea typeface="Calibri"/>
                          <a:cs typeface="Times New Roman"/>
                        </a:rPr>
                        <a:t>. # 400, Esq. Bravo</a:t>
                      </a:r>
                      <a:endParaRPr lang="es-MX" sz="1800" dirty="0">
                        <a:latin typeface="Calibri"/>
                        <a:ea typeface="Calibri"/>
                        <a:cs typeface="Times New Roman"/>
                      </a:endParaRPr>
                    </a:p>
                    <a:p>
                      <a:pPr>
                        <a:lnSpc>
                          <a:spcPct val="115000"/>
                        </a:lnSpc>
                        <a:spcAft>
                          <a:spcPts val="0"/>
                        </a:spcAft>
                      </a:pPr>
                      <a:r>
                        <a:rPr lang="es-ES" sz="1400" dirty="0">
                          <a:latin typeface="Arial"/>
                          <a:ea typeface="Calibri"/>
                          <a:cs typeface="Times New Roman"/>
                        </a:rPr>
                        <a:t>Col. Centro, C.P. 50000</a:t>
                      </a:r>
                      <a:endParaRPr lang="es-MX" sz="1800" dirty="0">
                        <a:latin typeface="Calibri"/>
                        <a:ea typeface="Calibri"/>
                        <a:cs typeface="Times New Roman"/>
                      </a:endParaRPr>
                    </a:p>
                    <a:p>
                      <a:pPr>
                        <a:lnSpc>
                          <a:spcPct val="115000"/>
                        </a:lnSpc>
                        <a:spcAft>
                          <a:spcPts val="0"/>
                        </a:spcAft>
                      </a:pPr>
                      <a:r>
                        <a:rPr lang="es-ES" sz="1400" dirty="0">
                          <a:latin typeface="Arial"/>
                          <a:ea typeface="Calibri"/>
                          <a:cs typeface="Times New Roman"/>
                        </a:rPr>
                        <a:t>Tel. (01 722) 213-28-14</a:t>
                      </a:r>
                      <a:endParaRPr lang="es-MX" sz="18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34" y="1214422"/>
          <a:ext cx="8286807" cy="4828540"/>
        </p:xfrm>
        <a:graphic>
          <a:graphicData uri="http://schemas.openxmlformats.org/drawingml/2006/table">
            <a:tbl>
              <a:tblPr firstRow="1" bandRow="1">
                <a:tableStyleId>{5C22544A-7EE6-4342-B048-85BDC9FD1C3A}</a:tableStyleId>
              </a:tblPr>
              <a:tblGrid>
                <a:gridCol w="2762269"/>
                <a:gridCol w="2762269"/>
                <a:gridCol w="2762269"/>
              </a:tblGrid>
              <a:tr h="370840">
                <a:tc>
                  <a:txBody>
                    <a:bodyPr/>
                    <a:lstStyle/>
                    <a:p>
                      <a:pPr algn="ctr"/>
                      <a:r>
                        <a:rPr lang="es-MX" dirty="0" smtClean="0"/>
                        <a:t>MUSEO</a:t>
                      </a:r>
                      <a:endParaRPr lang="es-MX" dirty="0"/>
                    </a:p>
                  </a:txBody>
                  <a:tcPr/>
                </a:tc>
                <a:tc>
                  <a:txBody>
                    <a:bodyPr/>
                    <a:lstStyle/>
                    <a:p>
                      <a:pPr algn="ctr"/>
                      <a:r>
                        <a:rPr lang="es-MX" dirty="0" smtClean="0"/>
                        <a:t>UBICACIÓN </a:t>
                      </a:r>
                      <a:endParaRPr lang="es-MX" dirty="0"/>
                    </a:p>
                  </a:txBody>
                  <a:tcPr/>
                </a:tc>
                <a:tc>
                  <a:txBody>
                    <a:bodyPr/>
                    <a:lstStyle/>
                    <a:p>
                      <a:pPr algn="ctr"/>
                      <a:r>
                        <a:rPr lang="es-MX" dirty="0" smtClean="0"/>
                        <a:t>TELEFONO</a:t>
                      </a:r>
                      <a:endParaRPr lang="es-MX" dirty="0"/>
                    </a:p>
                  </a:txBody>
                  <a:tcPr/>
                </a:tc>
              </a:tr>
              <a:tr h="370840">
                <a:tc>
                  <a:txBody>
                    <a:bodyPr/>
                    <a:lstStyle/>
                    <a:p>
                      <a:pPr>
                        <a:lnSpc>
                          <a:spcPct val="115000"/>
                        </a:lnSpc>
                        <a:spcAft>
                          <a:spcPts val="0"/>
                        </a:spcAft>
                      </a:pPr>
                      <a:r>
                        <a:rPr lang="es-MX" sz="1000" b="1">
                          <a:latin typeface="Arial"/>
                          <a:ea typeface="Times New Roman"/>
                          <a:cs typeface="Times New Roman"/>
                        </a:rPr>
                        <a:t>Museo de Arte Moderno...</a:t>
                      </a:r>
                      <a:r>
                        <a:rPr lang="es-MX" sz="1000">
                          <a:latin typeface="Arial"/>
                          <a:ea typeface="Times New Roman"/>
                          <a:cs typeface="Times New Roman"/>
                        </a:rPr>
                        <a:t>Este museo contiene una excelente colección de arte moderno y se enfoca al trabajo de artistas mexicanos. Las exhibiciones incluyen pintura, litografía, escultura, y fotografía mexicana.</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Parque de Chapultepec  Sección 1</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5553-6233</a:t>
                      </a:r>
                      <a:endParaRPr lang="es-MX" sz="1100" dirty="0">
                        <a:latin typeface="Calibri"/>
                        <a:ea typeface="Calibri"/>
                        <a:cs typeface="Times New Roman"/>
                      </a:endParaRPr>
                    </a:p>
                  </a:txBody>
                  <a:tcPr marL="9525" marR="9525" marT="9525" marB="9525" anchor="ctr"/>
                </a:tc>
              </a:tr>
              <a:tr h="370840">
                <a:tc>
                  <a:txBody>
                    <a:bodyPr/>
                    <a:lstStyle/>
                    <a:p>
                      <a:pPr>
                        <a:lnSpc>
                          <a:spcPct val="115000"/>
                        </a:lnSpc>
                        <a:spcAft>
                          <a:spcPts val="0"/>
                        </a:spcAft>
                      </a:pPr>
                      <a:r>
                        <a:rPr lang="es-MX" sz="1000" b="1">
                          <a:latin typeface="Arial"/>
                          <a:ea typeface="Times New Roman"/>
                          <a:cs typeface="Times New Roman"/>
                        </a:rPr>
                        <a:t>Museo Nacional de Arte...</a:t>
                      </a:r>
                      <a:r>
                        <a:rPr lang="es-MX" sz="1000">
                          <a:latin typeface="Arial"/>
                          <a:ea typeface="Times New Roman"/>
                          <a:cs typeface="Times New Roman"/>
                        </a:rPr>
                        <a:t>Las exhibiciones presentadas aquí son en su mayoría de artistas mexicanos. Una sala completa está dedicada a las artes plásticas de de México, de 1930 a 1960. Otras salas presentan exhibiciones itinerantes de pintores, escultores, litógrafos y fotógrafos contemporáneos de alrededor del mundo.</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Calle Tacuba 8</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5521 7320</a:t>
                      </a:r>
                      <a:endParaRPr lang="es-MX" sz="1100" dirty="0">
                        <a:latin typeface="Calibri"/>
                        <a:ea typeface="Calibri"/>
                        <a:cs typeface="Times New Roman"/>
                      </a:endParaRPr>
                    </a:p>
                  </a:txBody>
                  <a:tcPr marL="9525" marR="9525" marT="9525" marB="9525" anchor="ctr"/>
                </a:tc>
              </a:tr>
              <a:tr h="370840">
                <a:tc>
                  <a:txBody>
                    <a:bodyPr/>
                    <a:lstStyle/>
                    <a:p>
                      <a:pPr>
                        <a:lnSpc>
                          <a:spcPct val="115000"/>
                        </a:lnSpc>
                        <a:spcAft>
                          <a:spcPts val="0"/>
                        </a:spcAft>
                      </a:pPr>
                      <a:r>
                        <a:rPr lang="es-MX" sz="1000" b="1">
                          <a:latin typeface="Arial"/>
                          <a:ea typeface="Times New Roman"/>
                          <a:cs typeface="Times New Roman"/>
                        </a:rPr>
                        <a:t>Museo Rufino Tamayo...</a:t>
                      </a:r>
                      <a:r>
                        <a:rPr lang="es-MX" sz="1000">
                          <a:latin typeface="Arial"/>
                          <a:ea typeface="Times New Roman"/>
                          <a:cs typeface="Times New Roman"/>
                        </a:rPr>
                        <a:t>Este impresionante edificio alberga la fina colección de arte de Tamayo que incluye pinturas y esculturas de Picasso, Miró y  Warhol, así como el trabajo de renombrados muralistas mexicanos.</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Parque de Chapultepec  Sección 1</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5286-6519</a:t>
                      </a:r>
                      <a:endParaRPr lang="es-MX" sz="1100" dirty="0">
                        <a:latin typeface="Calibri"/>
                        <a:ea typeface="Calibri"/>
                        <a:cs typeface="Times New Roman"/>
                      </a:endParaRPr>
                    </a:p>
                  </a:txBody>
                  <a:tcPr marL="9525" marR="9525" marT="9525" marB="9525" anchor="ctr"/>
                </a:tc>
              </a:tr>
              <a:tr h="370840">
                <a:tc>
                  <a:txBody>
                    <a:bodyPr/>
                    <a:lstStyle/>
                    <a:p>
                      <a:pPr>
                        <a:lnSpc>
                          <a:spcPct val="115000"/>
                        </a:lnSpc>
                        <a:spcAft>
                          <a:spcPts val="0"/>
                        </a:spcAft>
                      </a:pPr>
                      <a:r>
                        <a:rPr lang="es-MX" sz="1000" b="1">
                          <a:latin typeface="Arial"/>
                          <a:ea typeface="Times New Roman"/>
                          <a:cs typeface="Times New Roman"/>
                        </a:rPr>
                        <a:t>Centro Cultural de Arte Contemporáneo...</a:t>
                      </a:r>
                      <a:r>
                        <a:rPr lang="es-MX" sz="1000">
                          <a:latin typeface="Arial"/>
                          <a:ea typeface="Times New Roman"/>
                          <a:cs typeface="Times New Roman"/>
                        </a:rPr>
                        <a:t>Las colecciones permanentes son impresionantes, exhibiciones adicionales de los museos Louvre y El  Prado generalmente se presentan aquí. Este centro también alberga una fascinante sección de Arte Fotográfico  así como sorprendentes artefactos prehispánicos.</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Campos Elíseos</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5282 0355</a:t>
                      </a:r>
                      <a:endParaRPr lang="es-MX" sz="1100" dirty="0">
                        <a:latin typeface="Calibri"/>
                        <a:ea typeface="Calibri"/>
                        <a:cs typeface="Times New Roman"/>
                      </a:endParaRPr>
                    </a:p>
                  </a:txBody>
                  <a:tcPr marL="9525" marR="9525" marT="9525" marB="9525" anchor="ctr"/>
                </a:tc>
              </a:tr>
            </a:tbl>
          </a:graphicData>
        </a:graphic>
      </p:graphicFrame>
      <p:sp>
        <p:nvSpPr>
          <p:cNvPr id="5" name="4 CuadroTexto"/>
          <p:cNvSpPr txBox="1"/>
          <p:nvPr/>
        </p:nvSpPr>
        <p:spPr>
          <a:xfrm>
            <a:off x="3643306" y="571480"/>
            <a:ext cx="2049920" cy="369332"/>
          </a:xfrm>
          <a:prstGeom prst="rect">
            <a:avLst/>
          </a:prstGeom>
          <a:noFill/>
        </p:spPr>
        <p:txBody>
          <a:bodyPr wrap="none" rtlCol="0">
            <a:spAutoFit/>
          </a:bodyPr>
          <a:lstStyle/>
          <a:p>
            <a:r>
              <a:rPr lang="es-MX" dirty="0" smtClean="0"/>
              <a:t>CIUDAD DE MÉXICO</a:t>
            </a:r>
            <a:endParaRPr lang="es-MX"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34" y="510242"/>
          <a:ext cx="8286807" cy="5704840"/>
        </p:xfrm>
        <a:graphic>
          <a:graphicData uri="http://schemas.openxmlformats.org/drawingml/2006/table">
            <a:tbl>
              <a:tblPr firstRow="1" bandRow="1">
                <a:tableStyleId>{5C22544A-7EE6-4342-B048-85BDC9FD1C3A}</a:tableStyleId>
              </a:tblPr>
              <a:tblGrid>
                <a:gridCol w="2762269"/>
                <a:gridCol w="2762269"/>
                <a:gridCol w="2762269"/>
              </a:tblGrid>
              <a:tr h="370840">
                <a:tc>
                  <a:txBody>
                    <a:bodyPr/>
                    <a:lstStyle/>
                    <a:p>
                      <a:pPr algn="ctr"/>
                      <a:r>
                        <a:rPr lang="es-MX" dirty="0" smtClean="0"/>
                        <a:t>MUSEO</a:t>
                      </a:r>
                      <a:endParaRPr lang="es-MX" dirty="0"/>
                    </a:p>
                  </a:txBody>
                  <a:tcPr/>
                </a:tc>
                <a:tc>
                  <a:txBody>
                    <a:bodyPr/>
                    <a:lstStyle/>
                    <a:p>
                      <a:pPr algn="ctr"/>
                      <a:r>
                        <a:rPr lang="es-MX" dirty="0" smtClean="0"/>
                        <a:t>UBICACIÓN </a:t>
                      </a:r>
                      <a:endParaRPr lang="es-MX" dirty="0"/>
                    </a:p>
                  </a:txBody>
                  <a:tcPr/>
                </a:tc>
                <a:tc>
                  <a:txBody>
                    <a:bodyPr/>
                    <a:lstStyle/>
                    <a:p>
                      <a:pPr algn="ctr"/>
                      <a:r>
                        <a:rPr lang="es-MX" dirty="0" smtClean="0"/>
                        <a:t>TELEFONO</a:t>
                      </a:r>
                      <a:endParaRPr lang="es-MX" dirty="0"/>
                    </a:p>
                  </a:txBody>
                  <a:tcPr/>
                </a:tc>
              </a:tr>
              <a:tr h="370840">
                <a:tc>
                  <a:txBody>
                    <a:bodyPr/>
                    <a:lstStyle/>
                    <a:p>
                      <a:pPr>
                        <a:lnSpc>
                          <a:spcPct val="115000"/>
                        </a:lnSpc>
                        <a:spcAft>
                          <a:spcPts val="0"/>
                        </a:spcAft>
                      </a:pPr>
                      <a:r>
                        <a:rPr lang="es-MX" sz="1000" b="1">
                          <a:latin typeface="Arial"/>
                          <a:ea typeface="Times New Roman"/>
                          <a:cs typeface="Times New Roman"/>
                        </a:rPr>
                        <a:t>Museo de Frida Kahlo...</a:t>
                      </a:r>
                      <a:r>
                        <a:rPr lang="es-MX" sz="1000">
                          <a:latin typeface="Arial"/>
                          <a:ea typeface="Times New Roman"/>
                          <a:cs typeface="Times New Roman"/>
                        </a:rPr>
                        <a:t>Frida Kahlo nació en esta casa y vivió aquí con Diego Rivera por algunas temporadas en  1929 y hasta su muerte en 1954. Este es un fascinante museo y la personalidad de Kahlo está reflejada en esta casa. Gigantescos esqueletos de papel maché decoran la cocina y numerosas curiosidades forman parte de la decoración de su recamara. </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Londres 247</a:t>
                      </a:r>
                      <a:br>
                        <a:rPr lang="es-MX" sz="1000" b="1">
                          <a:latin typeface="Arial"/>
                          <a:ea typeface="Times New Roman"/>
                          <a:cs typeface="Times New Roman"/>
                        </a:rPr>
                      </a:br>
                      <a:r>
                        <a:rPr lang="es-MX" sz="1000" b="1">
                          <a:latin typeface="Arial"/>
                          <a:ea typeface="Times New Roman"/>
                          <a:cs typeface="Times New Roman"/>
                        </a:rPr>
                        <a:t>Coyoacán</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5554-5999</a:t>
                      </a:r>
                      <a:endParaRPr lang="es-MX" sz="1100">
                        <a:latin typeface="Calibri"/>
                        <a:ea typeface="Calibri"/>
                        <a:cs typeface="Times New Roman"/>
                      </a:endParaRPr>
                    </a:p>
                  </a:txBody>
                  <a:tcPr marL="9525" marR="9525" marT="9525" marB="9525" anchor="ctr"/>
                </a:tc>
              </a:tr>
              <a:tr h="370840">
                <a:tc>
                  <a:txBody>
                    <a:bodyPr/>
                    <a:lstStyle/>
                    <a:p>
                      <a:pPr>
                        <a:lnSpc>
                          <a:spcPct val="115000"/>
                        </a:lnSpc>
                        <a:spcAft>
                          <a:spcPts val="0"/>
                        </a:spcAft>
                      </a:pPr>
                      <a:r>
                        <a:rPr lang="es-MX" sz="1000" b="1">
                          <a:latin typeface="Arial"/>
                          <a:ea typeface="Times New Roman"/>
                          <a:cs typeface="Times New Roman"/>
                        </a:rPr>
                        <a:t>Museo José Luis Cuevas...</a:t>
                      </a:r>
                      <a:r>
                        <a:rPr lang="es-MX" sz="1000">
                          <a:latin typeface="Arial"/>
                          <a:ea typeface="Times New Roman"/>
                          <a:cs typeface="Times New Roman"/>
                        </a:rPr>
                        <a:t>En el centro, en un antiguo convento que ha sido restaurado se encuentra uno de los museos más recientes. Una soberbia colección de arte contemporáneo, así como el trabajo del mexicano José Luis Cuevas, quien es uno de los artistas contemporáneos más importantes del país.  La sensacional escultura de Cuevas, </a:t>
                      </a:r>
                      <a:r>
                        <a:rPr lang="es-MX" sz="1000" i="1">
                          <a:latin typeface="Arial"/>
                          <a:ea typeface="Times New Roman"/>
                          <a:cs typeface="Times New Roman"/>
                        </a:rPr>
                        <a:t>La Giganta</a:t>
                      </a:r>
                      <a:r>
                        <a:rPr lang="es-MX" sz="1000">
                          <a:latin typeface="Arial"/>
                          <a:ea typeface="Times New Roman"/>
                          <a:cs typeface="Times New Roman"/>
                        </a:rPr>
                        <a:t> , escultura de  8 toneladas de bronce se encuentra en exhibición en el patio central.</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Academia 13</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5542-8959</a:t>
                      </a:r>
                      <a:endParaRPr lang="es-MX" sz="1100" dirty="0">
                        <a:latin typeface="Calibri"/>
                        <a:ea typeface="Calibri"/>
                        <a:cs typeface="Times New Roman"/>
                      </a:endParaRPr>
                    </a:p>
                  </a:txBody>
                  <a:tcPr marL="9525" marR="9525" marT="9525" marB="9525" anchor="ctr"/>
                </a:tc>
              </a:tr>
              <a:tr h="370840">
                <a:tc>
                  <a:txBody>
                    <a:bodyPr/>
                    <a:lstStyle/>
                    <a:p>
                      <a:pPr>
                        <a:lnSpc>
                          <a:spcPct val="115000"/>
                        </a:lnSpc>
                        <a:spcAft>
                          <a:spcPts val="1000"/>
                        </a:spcAft>
                      </a:pPr>
                      <a:r>
                        <a:rPr lang="es-MX" sz="1000" b="1">
                          <a:latin typeface="Arial"/>
                          <a:ea typeface="Times New Roman"/>
                          <a:cs typeface="Times New Roman"/>
                        </a:rPr>
                        <a:t>Museo de San Ildefonso:</a:t>
                      </a:r>
                      <a:r>
                        <a:rPr lang="es-MX" sz="1000">
                          <a:latin typeface="Arial"/>
                          <a:ea typeface="Times New Roman"/>
                          <a:cs typeface="Times New Roman"/>
                        </a:rPr>
                        <a:t> Este lugar alberga las principales exposiciones temporales de arte, escaparate del arte muralista, especialmente de José Clemente Orozco. </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1000"/>
                        </a:spcAft>
                      </a:pPr>
                      <a:r>
                        <a:rPr lang="es-MX" sz="1000" b="1">
                          <a:latin typeface="Arial"/>
                          <a:ea typeface="Times New Roman"/>
                          <a:cs typeface="Times New Roman"/>
                        </a:rPr>
                        <a:t>Justo Sierra 160</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5702-2834</a:t>
                      </a:r>
                      <a:endParaRPr lang="es-MX" sz="1100" dirty="0">
                        <a:latin typeface="Calibri"/>
                        <a:ea typeface="Calibri"/>
                        <a:cs typeface="Times New Roman"/>
                      </a:endParaRPr>
                    </a:p>
                  </a:txBody>
                  <a:tcPr marL="9525" marR="9525" marT="9525" marB="9525" anchor="ctr"/>
                </a:tc>
              </a:tr>
              <a:tr h="370840">
                <a:tc>
                  <a:txBody>
                    <a:bodyPr/>
                    <a:lstStyle/>
                    <a:p>
                      <a:pPr>
                        <a:lnSpc>
                          <a:spcPct val="115000"/>
                        </a:lnSpc>
                        <a:spcAft>
                          <a:spcPts val="1000"/>
                        </a:spcAft>
                      </a:pPr>
                      <a:r>
                        <a:rPr lang="es-MX" sz="1000" b="1">
                          <a:latin typeface="Arial"/>
                          <a:ea typeface="Times New Roman"/>
                          <a:cs typeface="Times New Roman"/>
                        </a:rPr>
                        <a:t>Museo Anahuacalli:</a:t>
                      </a:r>
                      <a:r>
                        <a:rPr lang="es-MX" sz="1000">
                          <a:latin typeface="Arial"/>
                          <a:ea typeface="Times New Roman"/>
                          <a:cs typeface="Times New Roman"/>
                        </a:rPr>
                        <a:t> Este dramático museo fue diseñado por Diego Rivera para albergar su propia colección de arte prehispánico, la mayor parte figuras de barro y piedra.  El edifio que semeja una fortaleza está construido con piedra volcánica e incorpora muchos estilos prehispánicos. También alberga el que fue uno de sus estudios y algunos de sus trabajos.</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1000"/>
                        </a:spcAft>
                      </a:pPr>
                      <a:r>
                        <a:rPr lang="es-MX" sz="1000" b="1">
                          <a:latin typeface="Arial"/>
                          <a:ea typeface="Times New Roman"/>
                          <a:cs typeface="Times New Roman"/>
                        </a:rPr>
                        <a:t>Calle del Museo 150</a:t>
                      </a:r>
                      <a:br>
                        <a:rPr lang="es-MX" sz="1000" b="1">
                          <a:latin typeface="Arial"/>
                          <a:ea typeface="Times New Roman"/>
                          <a:cs typeface="Times New Roman"/>
                        </a:rPr>
                      </a:br>
                      <a:r>
                        <a:rPr lang="es-MX" sz="1000" b="1">
                          <a:latin typeface="Arial"/>
                          <a:ea typeface="Times New Roman"/>
                          <a:cs typeface="Times New Roman"/>
                        </a:rPr>
                        <a:t>Coyoacán</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5617-4310</a:t>
                      </a:r>
                      <a:endParaRPr lang="es-MX" sz="1100" dirty="0">
                        <a:latin typeface="Calibri"/>
                        <a:ea typeface="Calibri"/>
                        <a:cs typeface="Times New Roman"/>
                      </a:endParaRPr>
                    </a:p>
                  </a:txBody>
                  <a:tcPr marL="9525" marR="9525" marT="9525" marB="9525" anchor="ct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34" y="289264"/>
          <a:ext cx="8286807" cy="6211570"/>
        </p:xfrm>
        <a:graphic>
          <a:graphicData uri="http://schemas.openxmlformats.org/drawingml/2006/table">
            <a:tbl>
              <a:tblPr firstRow="1" bandRow="1">
                <a:tableStyleId>{5C22544A-7EE6-4342-B048-85BDC9FD1C3A}</a:tableStyleId>
              </a:tblPr>
              <a:tblGrid>
                <a:gridCol w="2762269"/>
                <a:gridCol w="2762269"/>
                <a:gridCol w="2762269"/>
              </a:tblGrid>
              <a:tr h="370840">
                <a:tc>
                  <a:txBody>
                    <a:bodyPr/>
                    <a:lstStyle/>
                    <a:p>
                      <a:pPr algn="ctr"/>
                      <a:r>
                        <a:rPr lang="es-MX" dirty="0" smtClean="0"/>
                        <a:t>MUSEO</a:t>
                      </a:r>
                      <a:endParaRPr lang="es-MX" dirty="0"/>
                    </a:p>
                  </a:txBody>
                  <a:tcPr/>
                </a:tc>
                <a:tc>
                  <a:txBody>
                    <a:bodyPr/>
                    <a:lstStyle/>
                    <a:p>
                      <a:pPr algn="ctr"/>
                      <a:r>
                        <a:rPr lang="es-MX" dirty="0" smtClean="0"/>
                        <a:t>UBICACIÓN </a:t>
                      </a:r>
                      <a:endParaRPr lang="es-MX" dirty="0"/>
                    </a:p>
                  </a:txBody>
                  <a:tcPr/>
                </a:tc>
                <a:tc>
                  <a:txBody>
                    <a:bodyPr/>
                    <a:lstStyle/>
                    <a:p>
                      <a:pPr algn="ctr"/>
                      <a:r>
                        <a:rPr lang="es-MX" dirty="0" smtClean="0"/>
                        <a:t>TELEFONO</a:t>
                      </a:r>
                      <a:endParaRPr lang="es-MX" dirty="0"/>
                    </a:p>
                  </a:txBody>
                  <a:tcPr/>
                </a:tc>
              </a:tr>
              <a:tr h="370840">
                <a:tc>
                  <a:txBody>
                    <a:bodyPr/>
                    <a:lstStyle/>
                    <a:p>
                      <a:pPr>
                        <a:lnSpc>
                          <a:spcPct val="115000"/>
                        </a:lnSpc>
                        <a:spcAft>
                          <a:spcPts val="1000"/>
                        </a:spcAft>
                      </a:pPr>
                      <a:r>
                        <a:rPr lang="es-MX" sz="1000" b="1">
                          <a:latin typeface="Arial"/>
                          <a:ea typeface="Times New Roman"/>
                          <a:cs typeface="Times New Roman"/>
                        </a:rPr>
                        <a:t>Museo Franz Mayer:</a:t>
                      </a:r>
                      <a:r>
                        <a:rPr lang="es-MX" sz="1000">
                          <a:latin typeface="Arial"/>
                          <a:ea typeface="Times New Roman"/>
                          <a:cs typeface="Times New Roman"/>
                        </a:rPr>
                        <a:t>  Este edificio data del siglo XVI. Bellamente restaurado, alberga una vasta colección de arte colonial y singulares artículos acumulados por Mayer y donados al pueblo de México. El museo presenta las piezas más funcionales, tales como muebles, relojes, vestimentas, utensilios y retablos.</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1000"/>
                        </a:spcAft>
                      </a:pPr>
                      <a:r>
                        <a:rPr lang="es-MX" sz="1000" b="1">
                          <a:latin typeface="Arial"/>
                          <a:ea typeface="Times New Roman"/>
                          <a:cs typeface="Times New Roman"/>
                        </a:rPr>
                        <a:t>Av.  Hidalgo 45</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5518-2270</a:t>
                      </a:r>
                      <a:endParaRPr lang="es-MX" sz="1100">
                        <a:latin typeface="Calibri"/>
                        <a:ea typeface="Calibri"/>
                        <a:cs typeface="Times New Roman"/>
                      </a:endParaRPr>
                    </a:p>
                  </a:txBody>
                  <a:tcPr marL="9525" marR="9525" marT="9525" marB="9525" anchor="ctr"/>
                </a:tc>
              </a:tr>
              <a:tr h="370840">
                <a:tc>
                  <a:txBody>
                    <a:bodyPr/>
                    <a:lstStyle/>
                    <a:p>
                      <a:pPr>
                        <a:lnSpc>
                          <a:spcPct val="115000"/>
                        </a:lnSpc>
                        <a:spcAft>
                          <a:spcPts val="1000"/>
                        </a:spcAft>
                      </a:pPr>
                      <a:r>
                        <a:rPr lang="es-MX" sz="1000" b="1">
                          <a:latin typeface="Arial"/>
                          <a:ea typeface="Times New Roman"/>
                          <a:cs typeface="Times New Roman"/>
                        </a:rPr>
                        <a:t>Museo del Palacio de Bellas Artes:</a:t>
                      </a:r>
                      <a:r>
                        <a:rPr lang="es-MX" sz="1000">
                          <a:latin typeface="Arial"/>
                          <a:ea typeface="Times New Roman"/>
                          <a:cs typeface="Times New Roman"/>
                        </a:rPr>
                        <a:t>  La principal ópera de Mexico y casa del Ballet Nacional Folclórico, presenta importantes murales y diferentes salas de exhibiciones.  Es una pieza maestra de la arquitectura en su interior y en su exterior, su interior armoniza bellamente el art nouveau y el art deco. El teatro principal presume una magnífica cortina de mosaicos de cristal de Tiffany.  La cortina representa una vista del Valle de México y a sus dos imponentes volcanes, Popocatépetl e Iztacihuatl.</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Lázaro Cárdenas </a:t>
                      </a:r>
                      <a:br>
                        <a:rPr lang="es-MX" sz="1000" b="1">
                          <a:latin typeface="Arial"/>
                          <a:ea typeface="Times New Roman"/>
                          <a:cs typeface="Times New Roman"/>
                        </a:rPr>
                      </a:br>
                      <a:r>
                        <a:rPr lang="es-MX" sz="1000" b="1">
                          <a:latin typeface="Arial"/>
                          <a:ea typeface="Times New Roman"/>
                          <a:cs typeface="Times New Roman"/>
                        </a:rPr>
                        <a:t>y Av. Juárez</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5512-2593</a:t>
                      </a:r>
                      <a:endParaRPr lang="es-MX" sz="1100" dirty="0">
                        <a:latin typeface="Calibri"/>
                        <a:ea typeface="Calibri"/>
                        <a:cs typeface="Times New Roman"/>
                      </a:endParaRPr>
                    </a:p>
                  </a:txBody>
                  <a:tcPr marL="9525" marR="9525" marT="9525" marB="9525" anchor="ctr"/>
                </a:tc>
              </a:tr>
              <a:tr h="370840">
                <a:tc>
                  <a:txBody>
                    <a:bodyPr/>
                    <a:lstStyle/>
                    <a:p>
                      <a:pPr>
                        <a:lnSpc>
                          <a:spcPct val="115000"/>
                        </a:lnSpc>
                        <a:spcAft>
                          <a:spcPts val="1000"/>
                        </a:spcAft>
                      </a:pPr>
                      <a:r>
                        <a:rPr lang="es-MX" sz="1000" b="1">
                          <a:latin typeface="Arial"/>
                          <a:ea typeface="Times New Roman"/>
                          <a:cs typeface="Times New Roman"/>
                        </a:rPr>
                        <a:t>Poliforum Cultural Siqueiros:</a:t>
                      </a:r>
                      <a:r>
                        <a:rPr lang="es-MX" sz="1000">
                          <a:latin typeface="Arial"/>
                          <a:ea typeface="Times New Roman"/>
                          <a:cs typeface="Times New Roman"/>
                        </a:rPr>
                        <a:t>  Pocos en el mundo tienen la oportunidad de construir monumentos para sí mismos.  Esto es justamente lo que el renombrado muralista David Alfaro Siqueiros realizó con su Poliforum. El nivel superior presenta uno de los murales más grandes jamás pintados,  "La Marcha de la Humanidad," que cubre un área de 27,000 pies cuadrados. El mural tridimensional, o  "esculturopintura," es una combinación de metales y acrílicos sobre asbesto, paneles de concreto cubren el hierro. El Poliforum se encuentra adyacente al World Trade Center de la Ciudad de México.</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a:latin typeface="Arial"/>
                          <a:ea typeface="Times New Roman"/>
                          <a:cs typeface="Times New Roman"/>
                        </a:rPr>
                        <a:t>Insurgentes Sur y</a:t>
                      </a:r>
                      <a:br>
                        <a:rPr lang="es-MX" sz="1000" b="1">
                          <a:latin typeface="Arial"/>
                          <a:ea typeface="Times New Roman"/>
                          <a:cs typeface="Times New Roman"/>
                        </a:rPr>
                      </a:br>
                      <a:r>
                        <a:rPr lang="es-MX" sz="1000" b="1">
                          <a:latin typeface="Arial"/>
                          <a:ea typeface="Times New Roman"/>
                          <a:cs typeface="Times New Roman"/>
                        </a:rPr>
                        <a:t>Filadelfia</a:t>
                      </a:r>
                      <a:endParaRPr lang="es-MX" sz="1100">
                        <a:latin typeface="Calibri"/>
                        <a:ea typeface="Calibri"/>
                        <a:cs typeface="Times New Roman"/>
                      </a:endParaRPr>
                    </a:p>
                  </a:txBody>
                  <a:tcPr marL="9525" marR="9525" marT="9525" marB="9525" anchor="ctr"/>
                </a:tc>
                <a:tc>
                  <a:txBody>
                    <a:bodyPr/>
                    <a:lstStyle/>
                    <a:p>
                      <a:pPr algn="ctr">
                        <a:lnSpc>
                          <a:spcPct val="115000"/>
                        </a:lnSpc>
                        <a:spcAft>
                          <a:spcPts val="0"/>
                        </a:spcAft>
                      </a:pPr>
                      <a:r>
                        <a:rPr lang="es-MX" sz="1000" b="1" dirty="0">
                          <a:latin typeface="Arial"/>
                          <a:ea typeface="Times New Roman"/>
                          <a:cs typeface="Times New Roman"/>
                        </a:rPr>
                        <a:t>5536-4522</a:t>
                      </a:r>
                      <a:endParaRPr lang="es-MX" sz="1100" dirty="0">
                        <a:latin typeface="Calibri"/>
                        <a:ea typeface="Calibri"/>
                        <a:cs typeface="Times New Roman"/>
                      </a:endParaRPr>
                    </a:p>
                  </a:txBody>
                  <a:tcPr marL="9525" marR="9525" marT="9525" marB="9525" anchor="ctr"/>
                </a:tc>
              </a:tr>
            </a:tbl>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385249"/>
            <a:ext cx="7858180" cy="3416320"/>
          </a:xfrm>
          <a:prstGeom prst="rect">
            <a:avLst/>
          </a:prstGeom>
        </p:spPr>
        <p:txBody>
          <a:bodyPr wrap="square">
            <a:spAutoFit/>
          </a:bodyPr>
          <a:lstStyle/>
          <a:p>
            <a:pPr algn="just"/>
            <a:r>
              <a:rPr lang="es-MX" sz="2000" dirty="0" smtClean="0"/>
              <a:t>Para apreciar y comprender más ampliamente las obras de arte en un recorrido por un museo, se sugiere lo siguiente:</a:t>
            </a:r>
          </a:p>
          <a:p>
            <a:pPr algn="just"/>
            <a:endParaRPr lang="es-MX" sz="2000" dirty="0" smtClean="0"/>
          </a:p>
          <a:p>
            <a:pPr algn="just">
              <a:buFont typeface="Arial" pitchFamily="34" charset="0"/>
              <a:buChar char="•"/>
            </a:pPr>
            <a:r>
              <a:rPr lang="es-MX" sz="2000" dirty="0" smtClean="0"/>
              <a:t> Información del lugar.</a:t>
            </a:r>
          </a:p>
          <a:p>
            <a:pPr algn="just">
              <a:buFont typeface="Arial" pitchFamily="34" charset="0"/>
              <a:buChar char="•"/>
            </a:pPr>
            <a:r>
              <a:rPr lang="es-MX" sz="2000" dirty="0" smtClean="0"/>
              <a:t>Seguir una secuencia lógica.</a:t>
            </a:r>
          </a:p>
          <a:p>
            <a:pPr algn="just">
              <a:buFont typeface="Arial" pitchFamily="34" charset="0"/>
              <a:buChar char="•"/>
            </a:pPr>
            <a:r>
              <a:rPr lang="es-MX" sz="2000" dirty="0" smtClean="0"/>
              <a:t>Detenerse a observar.</a:t>
            </a:r>
          </a:p>
          <a:p>
            <a:pPr algn="just">
              <a:buFont typeface="Arial" pitchFamily="34" charset="0"/>
              <a:buChar char="•"/>
            </a:pPr>
            <a:r>
              <a:rPr lang="es-MX" sz="2000" dirty="0" smtClean="0"/>
              <a:t>Reflexión y comentarios.</a:t>
            </a:r>
          </a:p>
          <a:p>
            <a:pPr algn="just">
              <a:buFont typeface="Arial" pitchFamily="34" charset="0"/>
              <a:buChar char="•"/>
            </a:pPr>
            <a:r>
              <a:rPr lang="es-MX" sz="2000" dirty="0" smtClean="0"/>
              <a:t>Conformación de un acervo plástico.</a:t>
            </a:r>
          </a:p>
          <a:p>
            <a:r>
              <a:rPr lang="es-MX" sz="2800" dirty="0" smtClean="0"/>
              <a:t/>
            </a:r>
            <a:br>
              <a:rPr lang="es-MX" sz="2800" dirty="0" smtClean="0"/>
            </a:br>
            <a:endParaRPr lang="es-ES" sz="2800" dirty="0"/>
          </a:p>
        </p:txBody>
      </p:sp>
      <p:sp>
        <p:nvSpPr>
          <p:cNvPr id="7" name="2 Marcador de contenido"/>
          <p:cNvSpPr txBox="1">
            <a:spLocks/>
          </p:cNvSpPr>
          <p:nvPr/>
        </p:nvSpPr>
        <p:spPr>
          <a:xfrm>
            <a:off x="899592" y="836712"/>
            <a:ext cx="7930128" cy="504056"/>
          </a:xfrm>
          <a:prstGeom prst="rect">
            <a:avLst/>
          </a:prstGeom>
        </p:spPr>
        <p:txBody>
          <a:bodyPr vert="horz" lIns="91440" tIns="45720" rIns="91440" bIns="45720" rtlCol="0">
            <a:normAutofit fontScale="92500"/>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3.3. </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Acercamiento a las manifestaciones artísticas (relación vivencial y análisis)</a:t>
            </a:r>
          </a:p>
        </p:txBody>
      </p:sp>
      <p:cxnSp>
        <p:nvCxnSpPr>
          <p:cNvPr id="10" name="9 Conector recto"/>
          <p:cNvCxnSpPr/>
          <p:nvPr/>
        </p:nvCxnSpPr>
        <p:spPr>
          <a:xfrm>
            <a:off x="-214346" y="1214422"/>
            <a:ext cx="935834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6124754"/>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lvl="1">
              <a:buFont typeface="Wingdings" pitchFamily="2" charset="2"/>
              <a:buChar char="§"/>
            </a:pPr>
            <a:r>
              <a:rPr lang="es-ES" sz="2000" dirty="0" smtClean="0"/>
              <a:t>Dewey John. (2008). “El arte como experiencia.” </a:t>
            </a:r>
            <a:r>
              <a:rPr lang="es-ES" sz="2000" dirty="0" err="1" smtClean="0"/>
              <a:t>Paidós</a:t>
            </a:r>
            <a:r>
              <a:rPr lang="es-ES" sz="2000" dirty="0" smtClean="0"/>
              <a:t>. Barcelona.</a:t>
            </a:r>
          </a:p>
          <a:p>
            <a:pPr lvl="1">
              <a:buFont typeface="Wingdings" pitchFamily="2" charset="2"/>
              <a:buChar char="§"/>
            </a:pPr>
            <a:r>
              <a:rPr lang="es-ES" sz="2000" dirty="0" smtClean="0"/>
              <a:t>Farga </a:t>
            </a:r>
            <a:r>
              <a:rPr lang="es-ES" sz="2000" dirty="0" err="1" smtClean="0"/>
              <a:t>Mullor</a:t>
            </a:r>
            <a:r>
              <a:rPr lang="es-ES" sz="2000" dirty="0" smtClean="0"/>
              <a:t> Ma. del Rosario. (2008). “Historia del arte”. </a:t>
            </a:r>
            <a:r>
              <a:rPr lang="es-ES" sz="2000" dirty="0" err="1" smtClean="0"/>
              <a:t>Pearson</a:t>
            </a:r>
            <a:r>
              <a:rPr lang="es-ES" sz="2000" dirty="0" smtClean="0"/>
              <a:t> Educación. México.</a:t>
            </a:r>
          </a:p>
          <a:p>
            <a:pPr lvl="1">
              <a:buFont typeface="Wingdings" pitchFamily="2" charset="2"/>
              <a:buChar char="§"/>
            </a:pPr>
            <a:r>
              <a:rPr lang="es-ES" sz="2000" dirty="0" smtClean="0"/>
              <a:t>Pérez García Ma. de Lourdes, et. al. (2011). “Antología Apreciación del arte”.   UAEMEX. México.</a:t>
            </a:r>
          </a:p>
          <a:p>
            <a:pPr lvl="1">
              <a:buFont typeface="Wingdings" pitchFamily="2" charset="2"/>
              <a:buChar char="§"/>
            </a:pPr>
            <a:r>
              <a:rPr lang="es-ES" sz="2000" dirty="0" smtClean="0"/>
              <a:t>Pino Georgina. (2005). Las artes plásticas. Universidad Estatal a Distancia. Costa Rica.</a:t>
            </a:r>
          </a:p>
          <a:p>
            <a:pPr lvl="1">
              <a:buFont typeface="Wingdings" pitchFamily="2" charset="2"/>
              <a:buChar char="§"/>
            </a:pPr>
            <a:r>
              <a:rPr lang="es-ES" sz="2000" dirty="0" smtClean="0"/>
              <a:t>Saldaña </a:t>
            </a:r>
            <a:r>
              <a:rPr lang="es-ES" sz="2000" dirty="0" err="1" smtClean="0"/>
              <a:t>Arriaga</a:t>
            </a:r>
            <a:r>
              <a:rPr lang="es-ES" sz="2000" dirty="0" smtClean="0"/>
              <a:t> Javier, et. al. (2001). “Antología de Artes visuales”. UAEMEX. México.</a:t>
            </a:r>
          </a:p>
          <a:p>
            <a:pPr lvl="1">
              <a:buFont typeface="Wingdings" pitchFamily="2" charset="2"/>
              <a:buChar char="§"/>
            </a:pPr>
            <a:r>
              <a:rPr lang="es-ES" sz="2000" dirty="0" smtClean="0">
                <a:hlinkClick r:id="rId2"/>
              </a:rPr>
              <a:t>http://www.unex.es/didactica/tecnologiaeducativa</a:t>
            </a:r>
            <a:endParaRPr lang="es-ES" sz="2000" dirty="0" smtClean="0"/>
          </a:p>
          <a:p>
            <a:pPr lvl="1">
              <a:buFont typeface="Wingdings" pitchFamily="2" charset="2"/>
              <a:buChar char="§"/>
            </a:pPr>
            <a:r>
              <a:rPr lang="es-ES" sz="2000" dirty="0" smtClean="0">
                <a:hlinkClick r:id="rId3"/>
              </a:rPr>
              <a:t>http://www.slideshare.net</a:t>
            </a:r>
            <a:endParaRPr lang="es-ES" sz="2000" dirty="0" smtClean="0"/>
          </a:p>
          <a:p>
            <a:pPr lvl="1">
              <a:buFont typeface="Wingdings" pitchFamily="2" charset="2"/>
              <a:buChar char="§"/>
            </a:pPr>
            <a:r>
              <a:rPr lang="es-MX" sz="2000" dirty="0" smtClean="0">
                <a:hlinkClick r:id="rId4"/>
              </a:rPr>
              <a:t>http://www.bellasartes.gob.mx/index.php/recorridosvirtuales.html</a:t>
            </a:r>
            <a:endParaRPr lang="es-MX" sz="2000" dirty="0" smtClean="0"/>
          </a:p>
          <a:p>
            <a:pPr lvl="1">
              <a:buFont typeface="Wingdings" pitchFamily="2" charset="2"/>
              <a:buChar char="§"/>
            </a:pPr>
            <a:endParaRPr lang="es-ES" sz="2000" dirty="0" smtClean="0"/>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18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8 Conector recto"/>
          <p:cNvCxnSpPr/>
          <p:nvPr/>
        </p:nvCxnSpPr>
        <p:spPr>
          <a:xfrm>
            <a:off x="743418" y="1214422"/>
            <a:ext cx="77867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929066"/>
            <a:ext cx="6120680" cy="193283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 Disciplinar Extendida:</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dirty="0" smtClean="0">
                <a:solidFill>
                  <a:srgbClr val="000000"/>
                </a:solidFill>
              </a:rPr>
              <a:t>6. Difunde o recrea expresiones artísticas que son producto de la sensibilidad y el intelecto humanos, con el propósito de preservar su identidad cultural en un contexto universal.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692696"/>
            <a:ext cx="6120680" cy="5441490"/>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de la Dimensión: (Perfil de egreso)</a:t>
            </a:r>
          </a:p>
          <a:p>
            <a:pPr>
              <a:spcBef>
                <a:spcPct val="20000"/>
              </a:spcBef>
              <a:buClr>
                <a:schemeClr val="accent1"/>
              </a:buClr>
              <a:buSzPct val="80000"/>
            </a:pPr>
            <a:endParaRPr lang="es-ES_tradnl" b="1" dirty="0" smtClean="0">
              <a:solidFill>
                <a:srgbClr val="983E00"/>
              </a:solidFill>
            </a:endParaRPr>
          </a:p>
          <a:p>
            <a:pPr>
              <a:buFont typeface="Arial" pitchFamily="34" charset="0"/>
              <a:buChar char="•"/>
            </a:pPr>
            <a:r>
              <a:rPr lang="es-MX" dirty="0" smtClean="0">
                <a:solidFill>
                  <a:srgbClr val="000000"/>
                </a:solidFill>
              </a:rPr>
              <a:t>Interpreta y emite mensajes pertinentes en distintos contextos y utilizando representaciones diversas (lingüísticas, matemáticas o gráficas), tanto en el idioma español como en otra lengua. </a:t>
            </a:r>
          </a:p>
          <a:p>
            <a:pPr>
              <a:buFont typeface="Arial" pitchFamily="34" charset="0"/>
              <a:buChar char="•"/>
            </a:pPr>
            <a:endParaRPr lang="es-MX" dirty="0" smtClean="0">
              <a:solidFill>
                <a:srgbClr val="000000"/>
              </a:solidFill>
            </a:endParaRPr>
          </a:p>
          <a:p>
            <a:pPr>
              <a:buFont typeface="Arial" pitchFamily="34" charset="0"/>
              <a:buChar char="•"/>
            </a:pPr>
            <a:r>
              <a:rPr lang="es-MX" dirty="0" smtClean="0">
                <a:solidFill>
                  <a:srgbClr val="000000"/>
                </a:solidFill>
              </a:rPr>
              <a:t>Lee habitualmente y disfruta demostrando capacidad para reconocer, analizar, discutir o inferir conclusiones a partir de las ideas clave de un texto. </a:t>
            </a:r>
          </a:p>
          <a:p>
            <a:pPr>
              <a:buFont typeface="Arial" pitchFamily="34" charset="0"/>
              <a:buChar char="•"/>
            </a:pPr>
            <a:endParaRPr lang="es-MX" dirty="0" smtClean="0">
              <a:solidFill>
                <a:srgbClr val="000000"/>
              </a:solidFill>
            </a:endParaRPr>
          </a:p>
          <a:p>
            <a:pPr>
              <a:buFont typeface="Arial" pitchFamily="34" charset="0"/>
              <a:buChar char="•"/>
            </a:pPr>
            <a:r>
              <a:rPr lang="es-MX" dirty="0" smtClean="0">
                <a:solidFill>
                  <a:srgbClr val="000000"/>
                </a:solidFill>
              </a:rPr>
              <a:t>Busca, identifica y selecciona información proveniente de diversas fuentes y medios, valorándolas de acuerdo a su relevancia, pertinencia, confiabilidad y vigencia. </a:t>
            </a:r>
          </a:p>
          <a:p>
            <a:pPr>
              <a:buFont typeface="Arial" pitchFamily="34" charset="0"/>
              <a:buChar char="•"/>
            </a:pPr>
            <a:endParaRPr lang="es-MX" dirty="0" smtClean="0">
              <a:solidFill>
                <a:srgbClr val="000000"/>
              </a:solidFill>
            </a:endParaRPr>
          </a:p>
          <a:p>
            <a:pPr>
              <a:buFont typeface="Arial" pitchFamily="34" charset="0"/>
              <a:buChar char="•"/>
            </a:pPr>
            <a:r>
              <a:rPr lang="es-MX" dirty="0" smtClean="0">
                <a:solidFill>
                  <a:srgbClr val="000000"/>
                </a:solidFill>
              </a:rPr>
              <a:t>Utiliza códigos, técnicas y medios para expresarse con sensibilidad a través de diferentes manifestaciones artísticas, aplicando las bases y elementos de su adecuada percepción y apreciación</a:t>
            </a:r>
            <a:r>
              <a:rPr lang="es-MX" b="1" dirty="0" smtClean="0">
                <a:solidFill>
                  <a:srgbClr val="000000"/>
                </a:solidFill>
              </a:rPr>
              <a:t>. </a:t>
            </a:r>
            <a:r>
              <a:rPr lang="es-MX" b="1"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4214818"/>
            <a:ext cx="6120680" cy="193283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Ejes transversales: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pPr>
              <a:buFont typeface="Arial" pitchFamily="34" charset="0"/>
              <a:buChar char="•"/>
            </a:pPr>
            <a:r>
              <a:rPr lang="es-MX" dirty="0" smtClean="0">
                <a:solidFill>
                  <a:srgbClr val="000000"/>
                </a:solidFill>
              </a:rPr>
              <a:t>Educación en valores.</a:t>
            </a:r>
          </a:p>
          <a:p>
            <a:pPr>
              <a:buFont typeface="Arial" pitchFamily="34" charset="0"/>
              <a:buChar char="•"/>
            </a:pPr>
            <a:r>
              <a:rPr lang="es-MX" dirty="0" smtClean="0">
                <a:solidFill>
                  <a:srgbClr val="000000"/>
                </a:solidFill>
              </a:rPr>
              <a:t>Educación para la responsabilidad social.</a:t>
            </a:r>
          </a:p>
          <a:p>
            <a:r>
              <a:rPr lang="es-MX" b="1"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1239</TotalTime>
  <Words>3964</Words>
  <Application>Microsoft Office PowerPoint</Application>
  <PresentationFormat>Presentación en pantalla (4:3)</PresentationFormat>
  <Paragraphs>396</Paragraphs>
  <Slides>68</Slides>
  <Notes>2</Notes>
  <HiddenSlides>0</HiddenSlides>
  <MMClips>0</MMClips>
  <ScaleCrop>false</ScaleCrop>
  <HeadingPairs>
    <vt:vector size="4" baseType="variant">
      <vt:variant>
        <vt:lpstr>Tema</vt:lpstr>
      </vt:variant>
      <vt:variant>
        <vt:i4>1</vt:i4>
      </vt:variant>
      <vt:variant>
        <vt:lpstr>Títulos de diapositiva</vt:lpstr>
      </vt:variant>
      <vt:variant>
        <vt:i4>68</vt:i4>
      </vt:variant>
    </vt:vector>
  </HeadingPairs>
  <TitlesOfParts>
    <vt:vector size="69" baseType="lpstr">
      <vt:lpstr>Tema de Office</vt:lpstr>
      <vt:lpstr>APRECIACIÓN DEL ARTE</vt:lpstr>
      <vt:lpstr>Diapositiva 2</vt:lpstr>
      <vt:lpstr>Diapositiva 3</vt:lpstr>
      <vt:lpstr>Diapositiva 4</vt:lpstr>
      <vt:lpstr>Diapositiva 5</vt:lpstr>
      <vt:lpstr>Diapositiva 6</vt:lpstr>
      <vt:lpstr>Diapositiva 7</vt:lpstr>
      <vt:lpstr>Diapositiva 8</vt:lpstr>
      <vt:lpstr>Diapositiva 9</vt:lpstr>
      <vt:lpstr>Diapositiva 10</vt:lpstr>
      <vt:lpstr>APRECIACIÓN DEL ARTE</vt:lpstr>
      <vt:lpstr>APRECIACIÓN  DEL  ARTE</vt:lpstr>
      <vt:lpstr>UNIDAD DE APRENDIZAJE APRECIACIÓN  DEL  ARTE</vt:lpstr>
      <vt:lpstr>Módulo III. Lenguaje y comunicación plástica</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Módulo III. Lenguaje y comunicación plástica</vt:lpstr>
      <vt:lpstr>Diapositiva 27</vt:lpstr>
      <vt:lpstr>Diapositiva 28</vt:lpstr>
      <vt:lpstr>Diapositiva 29</vt:lpstr>
      <vt:lpstr>Diapositiva 30</vt:lpstr>
      <vt:lpstr>Diapositiva 31</vt:lpstr>
      <vt:lpstr>Módulo III. Lenguaje y comunicación plástica</vt:lpstr>
      <vt:lpstr>Diapositiva 33</vt:lpstr>
      <vt:lpstr>Diapositiva 34</vt:lpstr>
      <vt:lpstr>Diapositiva 35</vt:lpstr>
      <vt:lpstr>Diapositiva 36</vt:lpstr>
      <vt:lpstr>Diapositiva 37</vt:lpstr>
      <vt:lpstr>Diapositiva 38</vt:lpstr>
      <vt:lpstr>Módulo III. Lenguaje y comunicación plástica</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Módulo III. Lenguaje y comunicación plástica</vt:lpstr>
      <vt:lpstr>Diapositiva 56</vt:lpstr>
      <vt:lpstr>Diapositiva 57</vt:lpstr>
      <vt:lpstr>Diapositiva 58</vt:lpstr>
      <vt:lpstr>Diapositiva 59</vt:lpstr>
      <vt:lpstr>Diapositiva 60</vt:lpstr>
      <vt:lpstr>Módulo III. Lenguaje y comunicación plástica</vt:lpstr>
      <vt:lpstr>Diapositiva 62</vt:lpstr>
      <vt:lpstr>Diapositiva 63</vt:lpstr>
      <vt:lpstr>Diapositiva 64</vt:lpstr>
      <vt:lpstr>Diapositiva 65</vt:lpstr>
      <vt:lpstr>Diapositiva 66</vt:lpstr>
      <vt:lpstr>Diapositiva 67</vt:lpstr>
      <vt:lpstr>Diapositiva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APRECIACIÓN DEL ARTE</dc:title>
  <dc:creator>Enedina</dc:creator>
  <cp:lastModifiedBy>paco</cp:lastModifiedBy>
  <cp:revision>150</cp:revision>
  <dcterms:created xsi:type="dcterms:W3CDTF">2011-09-21T11:55:10Z</dcterms:created>
  <dcterms:modified xsi:type="dcterms:W3CDTF">2015-10-03T00:48:09Z</dcterms:modified>
</cp:coreProperties>
</file>