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0" r:id="rId1"/>
  </p:sldMasterIdLst>
  <p:notesMasterIdLst>
    <p:notesMasterId r:id="rId36"/>
  </p:notesMasterIdLst>
  <p:sldIdLst>
    <p:sldId id="256" r:id="rId2"/>
    <p:sldId id="257" r:id="rId3"/>
    <p:sldId id="259" r:id="rId4"/>
    <p:sldId id="258" r:id="rId5"/>
    <p:sldId id="260" r:id="rId6"/>
    <p:sldId id="289" r:id="rId7"/>
    <p:sldId id="261" r:id="rId8"/>
    <p:sldId id="269" r:id="rId9"/>
    <p:sldId id="284" r:id="rId10"/>
    <p:sldId id="262" r:id="rId11"/>
    <p:sldId id="285" r:id="rId12"/>
    <p:sldId id="263" r:id="rId13"/>
    <p:sldId id="265" r:id="rId14"/>
    <p:sldId id="266" r:id="rId15"/>
    <p:sldId id="267" r:id="rId16"/>
    <p:sldId id="268" r:id="rId17"/>
    <p:sldId id="270" r:id="rId18"/>
    <p:sldId id="271" r:id="rId19"/>
    <p:sldId id="272" r:id="rId20"/>
    <p:sldId id="288" r:id="rId21"/>
    <p:sldId id="273" r:id="rId22"/>
    <p:sldId id="287" r:id="rId23"/>
    <p:sldId id="274" r:id="rId24"/>
    <p:sldId id="275" r:id="rId25"/>
    <p:sldId id="276" r:id="rId26"/>
    <p:sldId id="277" r:id="rId27"/>
    <p:sldId id="278" r:id="rId28"/>
    <p:sldId id="279" r:id="rId29"/>
    <p:sldId id="281" r:id="rId30"/>
    <p:sldId id="282" r:id="rId31"/>
    <p:sldId id="290" r:id="rId32"/>
    <p:sldId id="291" r:id="rId33"/>
    <p:sldId id="292" r:id="rId34"/>
    <p:sldId id="286" r:id="rId35"/>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30" autoAdjust="0"/>
    <p:restoredTop sz="94660"/>
  </p:normalViewPr>
  <p:slideViewPr>
    <p:cSldViewPr snapToGrid="0">
      <p:cViewPr>
        <p:scale>
          <a:sx n="69" d="100"/>
          <a:sy n="69" d="100"/>
        </p:scale>
        <p:origin x="1314" y="5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BC7649F-95DE-4597-84E5-F364678C6BA2}" type="doc">
      <dgm:prSet loTypeId="urn:microsoft.com/office/officeart/2005/8/layout/hList6" loCatId="list" qsTypeId="urn:microsoft.com/office/officeart/2005/8/quickstyle/simple1" qsCatId="simple" csTypeId="urn:microsoft.com/office/officeart/2005/8/colors/colorful1#1" csCatId="colorful" phldr="1"/>
      <dgm:spPr/>
      <dgm:t>
        <a:bodyPr/>
        <a:lstStyle/>
        <a:p>
          <a:endParaRPr lang="es-ES"/>
        </a:p>
      </dgm:t>
    </dgm:pt>
    <dgm:pt modelId="{F03C8C7B-11F8-41E3-A9FF-B3FD336824E5}">
      <dgm:prSet phldrT="[Texto]"/>
      <dgm:spPr>
        <a:xfrm rot="16200000">
          <a:off x="22376" y="-21390"/>
          <a:ext cx="2520280" cy="2563060"/>
        </a:xfrm>
        <a:prstGeom prst="flowChartManualOperation">
          <a:avLst/>
        </a:prstGeom>
        <a:solidFill>
          <a:srgbClr val="C0504D">
            <a:hueOff val="0"/>
            <a:satOff val="0"/>
            <a:lumOff val="0"/>
            <a:alphaOff val="0"/>
          </a:srgbClr>
        </a:solidFill>
        <a:ln w="55000" cap="flat" cmpd="thickThin" algn="ctr">
          <a:solidFill>
            <a:sysClr val="window" lastClr="FFFFFF">
              <a:hueOff val="0"/>
              <a:satOff val="0"/>
              <a:lumOff val="0"/>
              <a:alphaOff val="0"/>
            </a:sysClr>
          </a:solidFill>
          <a:prstDash val="solid"/>
        </a:ln>
        <a:effectLst/>
      </dgm:spPr>
      <dgm:t>
        <a:bodyPr/>
        <a:lstStyle/>
        <a:p>
          <a:r>
            <a:rPr lang="es-MX" dirty="0" smtClean="0">
              <a:solidFill>
                <a:sysClr val="window" lastClr="FFFFFF"/>
              </a:solidFill>
              <a:latin typeface="Lucida Sans Unicode"/>
              <a:ea typeface="+mn-ea"/>
              <a:cs typeface="+mn-cs"/>
            </a:rPr>
            <a:t>Fundamentación científica</a:t>
          </a:r>
          <a:endParaRPr lang="es-ES" dirty="0">
            <a:solidFill>
              <a:sysClr val="window" lastClr="FFFFFF"/>
            </a:solidFill>
            <a:latin typeface="Lucida Sans Unicode"/>
            <a:ea typeface="+mn-ea"/>
            <a:cs typeface="+mn-cs"/>
          </a:endParaRPr>
        </a:p>
      </dgm:t>
    </dgm:pt>
    <dgm:pt modelId="{346945AA-3FA3-4C35-B5A5-F7D7AA96B978}" type="parTrans" cxnId="{6F5C4C05-E4CB-47B4-9DD4-2727FC518F67}">
      <dgm:prSet/>
      <dgm:spPr/>
      <dgm:t>
        <a:bodyPr/>
        <a:lstStyle/>
        <a:p>
          <a:endParaRPr lang="es-ES"/>
        </a:p>
      </dgm:t>
    </dgm:pt>
    <dgm:pt modelId="{D5F6A37D-0A17-4CAE-80F5-9319BE3A6606}" type="sibTrans" cxnId="{6F5C4C05-E4CB-47B4-9DD4-2727FC518F67}">
      <dgm:prSet/>
      <dgm:spPr/>
      <dgm:t>
        <a:bodyPr/>
        <a:lstStyle/>
        <a:p>
          <a:endParaRPr lang="es-ES"/>
        </a:p>
      </dgm:t>
    </dgm:pt>
    <dgm:pt modelId="{FC81FC82-4732-4B8F-A41E-7714FE92452A}">
      <dgm:prSet phldrT="[Texto]"/>
      <dgm:spPr>
        <a:xfrm rot="16200000">
          <a:off x="22376" y="-21390"/>
          <a:ext cx="2520280" cy="2563060"/>
        </a:xfrm>
        <a:prstGeom prst="flowChartManualOperation">
          <a:avLst/>
        </a:prstGeom>
        <a:solidFill>
          <a:srgbClr val="C0504D">
            <a:hueOff val="0"/>
            <a:satOff val="0"/>
            <a:lumOff val="0"/>
            <a:alphaOff val="0"/>
          </a:srgbClr>
        </a:solidFill>
        <a:ln w="55000" cap="flat" cmpd="thickThin" algn="ctr">
          <a:solidFill>
            <a:sysClr val="window" lastClr="FFFFFF">
              <a:hueOff val="0"/>
              <a:satOff val="0"/>
              <a:lumOff val="0"/>
              <a:alphaOff val="0"/>
            </a:sysClr>
          </a:solidFill>
          <a:prstDash val="solid"/>
        </a:ln>
        <a:effectLst/>
      </dgm:spPr>
      <dgm:t>
        <a:bodyPr/>
        <a:lstStyle/>
        <a:p>
          <a:r>
            <a:rPr lang="es-MX" dirty="0" smtClean="0">
              <a:solidFill>
                <a:sysClr val="window" lastClr="FFFFFF"/>
              </a:solidFill>
              <a:latin typeface="Lucida Sans Unicode"/>
              <a:ea typeface="+mn-ea"/>
              <a:cs typeface="+mn-cs"/>
            </a:rPr>
            <a:t>Enfoques  del conocimiento</a:t>
          </a:r>
          <a:endParaRPr lang="es-ES" dirty="0">
            <a:solidFill>
              <a:sysClr val="window" lastClr="FFFFFF"/>
            </a:solidFill>
            <a:latin typeface="Lucida Sans Unicode"/>
            <a:ea typeface="+mn-ea"/>
            <a:cs typeface="+mn-cs"/>
          </a:endParaRPr>
        </a:p>
      </dgm:t>
    </dgm:pt>
    <dgm:pt modelId="{13267E15-53DF-45C9-9CBA-FD733D1F0AA5}" type="parTrans" cxnId="{4139A04D-98BE-4826-B870-CBFD80614B39}">
      <dgm:prSet/>
      <dgm:spPr/>
      <dgm:t>
        <a:bodyPr/>
        <a:lstStyle/>
        <a:p>
          <a:endParaRPr lang="es-ES"/>
        </a:p>
      </dgm:t>
    </dgm:pt>
    <dgm:pt modelId="{896B65C2-F579-4510-ABC2-3CEAF016C0E6}" type="sibTrans" cxnId="{4139A04D-98BE-4826-B870-CBFD80614B39}">
      <dgm:prSet/>
      <dgm:spPr/>
      <dgm:t>
        <a:bodyPr/>
        <a:lstStyle/>
        <a:p>
          <a:endParaRPr lang="es-ES"/>
        </a:p>
      </dgm:t>
    </dgm:pt>
    <dgm:pt modelId="{602FE5F7-770C-4327-84E7-559F084068E1}">
      <dgm:prSet phldrT="[Texto]"/>
      <dgm:spPr>
        <a:xfrm rot="16200000">
          <a:off x="22376" y="-21390"/>
          <a:ext cx="2520280" cy="2563060"/>
        </a:xfrm>
        <a:prstGeom prst="flowChartManualOperation">
          <a:avLst/>
        </a:prstGeom>
        <a:solidFill>
          <a:srgbClr val="C0504D">
            <a:hueOff val="0"/>
            <a:satOff val="0"/>
            <a:lumOff val="0"/>
            <a:alphaOff val="0"/>
          </a:srgbClr>
        </a:solidFill>
        <a:ln w="55000" cap="flat" cmpd="thickThin" algn="ctr">
          <a:solidFill>
            <a:sysClr val="window" lastClr="FFFFFF">
              <a:hueOff val="0"/>
              <a:satOff val="0"/>
              <a:lumOff val="0"/>
              <a:alphaOff val="0"/>
            </a:sysClr>
          </a:solidFill>
          <a:prstDash val="solid"/>
        </a:ln>
        <a:effectLst/>
      </dgm:spPr>
      <dgm:t>
        <a:bodyPr/>
        <a:lstStyle/>
        <a:p>
          <a:r>
            <a:rPr lang="es-MX" dirty="0" smtClean="0">
              <a:solidFill>
                <a:sysClr val="window" lastClr="FFFFFF"/>
              </a:solidFill>
              <a:latin typeface="Lucida Sans Unicode"/>
              <a:ea typeface="+mn-ea"/>
              <a:cs typeface="+mn-cs"/>
            </a:rPr>
            <a:t>Metodología de ciencias sociales</a:t>
          </a:r>
          <a:endParaRPr lang="es-ES" dirty="0">
            <a:solidFill>
              <a:sysClr val="window" lastClr="FFFFFF"/>
            </a:solidFill>
            <a:latin typeface="Lucida Sans Unicode"/>
            <a:ea typeface="+mn-ea"/>
            <a:cs typeface="+mn-cs"/>
          </a:endParaRPr>
        </a:p>
      </dgm:t>
    </dgm:pt>
    <dgm:pt modelId="{3F5DECEC-45D6-4FAC-A26A-56E3C4157EA6}" type="parTrans" cxnId="{9822D31E-CFFD-4F1C-897E-CF5267FEC454}">
      <dgm:prSet/>
      <dgm:spPr/>
      <dgm:t>
        <a:bodyPr/>
        <a:lstStyle/>
        <a:p>
          <a:endParaRPr lang="es-ES"/>
        </a:p>
      </dgm:t>
    </dgm:pt>
    <dgm:pt modelId="{55DB5617-3F57-4613-916B-B7E8459B6482}" type="sibTrans" cxnId="{9822D31E-CFFD-4F1C-897E-CF5267FEC454}">
      <dgm:prSet/>
      <dgm:spPr/>
      <dgm:t>
        <a:bodyPr/>
        <a:lstStyle/>
        <a:p>
          <a:endParaRPr lang="es-ES"/>
        </a:p>
      </dgm:t>
    </dgm:pt>
    <dgm:pt modelId="{8ABC7325-787F-46E0-BE13-5F0110054BC9}">
      <dgm:prSet phldrT="[Texto]"/>
      <dgm:spPr>
        <a:xfrm rot="16200000">
          <a:off x="2777666" y="-21390"/>
          <a:ext cx="2520280" cy="2563060"/>
        </a:xfrm>
        <a:prstGeom prst="flowChartManualOperation">
          <a:avLst/>
        </a:prstGeom>
        <a:solidFill>
          <a:srgbClr val="9BBB59">
            <a:hueOff val="0"/>
            <a:satOff val="0"/>
            <a:lumOff val="0"/>
            <a:alphaOff val="0"/>
          </a:srgbClr>
        </a:solidFill>
        <a:ln w="55000" cap="flat" cmpd="thickThin" algn="ctr">
          <a:solidFill>
            <a:sysClr val="window" lastClr="FFFFFF">
              <a:hueOff val="0"/>
              <a:satOff val="0"/>
              <a:lumOff val="0"/>
              <a:alphaOff val="0"/>
            </a:sysClr>
          </a:solidFill>
          <a:prstDash val="solid"/>
        </a:ln>
        <a:effectLst/>
      </dgm:spPr>
      <dgm:t>
        <a:bodyPr/>
        <a:lstStyle/>
        <a:p>
          <a:r>
            <a:rPr lang="es-MX" dirty="0" smtClean="0">
              <a:solidFill>
                <a:sysClr val="window" lastClr="FFFFFF"/>
              </a:solidFill>
              <a:latin typeface="Lucida Sans Unicode"/>
              <a:ea typeface="+mn-ea"/>
              <a:cs typeface="+mn-cs"/>
            </a:rPr>
            <a:t>Investigación en el Diseño </a:t>
          </a:r>
          <a:endParaRPr lang="es-ES" dirty="0">
            <a:solidFill>
              <a:sysClr val="window" lastClr="FFFFFF"/>
            </a:solidFill>
            <a:latin typeface="Lucida Sans Unicode"/>
            <a:ea typeface="+mn-ea"/>
            <a:cs typeface="+mn-cs"/>
          </a:endParaRPr>
        </a:p>
      </dgm:t>
    </dgm:pt>
    <dgm:pt modelId="{22217A93-BBE6-41E2-953C-ACDC464A16BE}" type="parTrans" cxnId="{8418A8E5-7364-4100-A32A-3F3032CEFF42}">
      <dgm:prSet/>
      <dgm:spPr/>
      <dgm:t>
        <a:bodyPr/>
        <a:lstStyle/>
        <a:p>
          <a:endParaRPr lang="es-ES"/>
        </a:p>
      </dgm:t>
    </dgm:pt>
    <dgm:pt modelId="{94DB061E-B615-4391-A9CC-D8061606BA4D}" type="sibTrans" cxnId="{8418A8E5-7364-4100-A32A-3F3032CEFF42}">
      <dgm:prSet/>
      <dgm:spPr/>
      <dgm:t>
        <a:bodyPr/>
        <a:lstStyle/>
        <a:p>
          <a:endParaRPr lang="es-ES"/>
        </a:p>
      </dgm:t>
    </dgm:pt>
    <dgm:pt modelId="{13F725BF-A5CA-426C-85DA-D9411917B2D0}">
      <dgm:prSet phldrT="[Texto]"/>
      <dgm:spPr>
        <a:xfrm rot="16200000">
          <a:off x="2777666" y="-21390"/>
          <a:ext cx="2520280" cy="2563060"/>
        </a:xfrm>
        <a:prstGeom prst="flowChartManualOperation">
          <a:avLst/>
        </a:prstGeom>
        <a:solidFill>
          <a:srgbClr val="9BBB59">
            <a:hueOff val="0"/>
            <a:satOff val="0"/>
            <a:lumOff val="0"/>
            <a:alphaOff val="0"/>
          </a:srgbClr>
        </a:solidFill>
        <a:ln w="55000" cap="flat" cmpd="thickThin" algn="ctr">
          <a:solidFill>
            <a:sysClr val="window" lastClr="FFFFFF">
              <a:hueOff val="0"/>
              <a:satOff val="0"/>
              <a:lumOff val="0"/>
              <a:alphaOff val="0"/>
            </a:sysClr>
          </a:solidFill>
          <a:prstDash val="solid"/>
        </a:ln>
        <a:effectLst/>
      </dgm:spPr>
      <dgm:t>
        <a:bodyPr/>
        <a:lstStyle/>
        <a:p>
          <a:r>
            <a:rPr lang="es-MX" dirty="0" smtClean="0">
              <a:solidFill>
                <a:sysClr val="window" lastClr="FFFFFF"/>
              </a:solidFill>
              <a:latin typeface="Lucida Sans Unicode"/>
              <a:ea typeface="+mn-ea"/>
              <a:cs typeface="+mn-cs"/>
            </a:rPr>
            <a:t>Hechos</a:t>
          </a:r>
          <a:endParaRPr lang="es-ES" dirty="0">
            <a:solidFill>
              <a:sysClr val="window" lastClr="FFFFFF"/>
            </a:solidFill>
            <a:latin typeface="Lucida Sans Unicode"/>
            <a:ea typeface="+mn-ea"/>
            <a:cs typeface="+mn-cs"/>
          </a:endParaRPr>
        </a:p>
      </dgm:t>
    </dgm:pt>
    <dgm:pt modelId="{6B7E9DF4-3D51-45A1-8BEB-4B60BC5DD7B2}" type="parTrans" cxnId="{1B2F36AE-56B1-4899-9D91-1607ACE92B70}">
      <dgm:prSet/>
      <dgm:spPr/>
      <dgm:t>
        <a:bodyPr/>
        <a:lstStyle/>
        <a:p>
          <a:endParaRPr lang="es-ES"/>
        </a:p>
      </dgm:t>
    </dgm:pt>
    <dgm:pt modelId="{E4E3AA9A-61C1-4A4F-8EC1-869E19F65693}" type="sibTrans" cxnId="{1B2F36AE-56B1-4899-9D91-1607ACE92B70}">
      <dgm:prSet/>
      <dgm:spPr/>
      <dgm:t>
        <a:bodyPr/>
        <a:lstStyle/>
        <a:p>
          <a:endParaRPr lang="es-ES"/>
        </a:p>
      </dgm:t>
    </dgm:pt>
    <dgm:pt modelId="{04760224-D8EC-4779-B307-D31187E61169}">
      <dgm:prSet phldrT="[Texto]"/>
      <dgm:spPr>
        <a:xfrm rot="16200000">
          <a:off x="5532955" y="-21390"/>
          <a:ext cx="2520280" cy="2563060"/>
        </a:xfrm>
        <a:prstGeom prst="flowChartManualOperation">
          <a:avLst/>
        </a:prstGeom>
        <a:solidFill>
          <a:srgbClr val="8064A2">
            <a:hueOff val="0"/>
            <a:satOff val="0"/>
            <a:lumOff val="0"/>
            <a:alphaOff val="0"/>
          </a:srgbClr>
        </a:solidFill>
        <a:ln w="55000" cap="flat" cmpd="thickThin" algn="ctr">
          <a:solidFill>
            <a:sysClr val="window" lastClr="FFFFFF">
              <a:hueOff val="0"/>
              <a:satOff val="0"/>
              <a:lumOff val="0"/>
              <a:alphaOff val="0"/>
            </a:sysClr>
          </a:solidFill>
          <a:prstDash val="solid"/>
        </a:ln>
        <a:effectLst/>
      </dgm:spPr>
      <dgm:t>
        <a:bodyPr/>
        <a:lstStyle/>
        <a:p>
          <a:r>
            <a:rPr lang="es-MX" dirty="0" smtClean="0">
              <a:solidFill>
                <a:sysClr val="window" lastClr="FFFFFF"/>
              </a:solidFill>
              <a:latin typeface="Lucida Sans Unicode"/>
              <a:ea typeface="+mn-ea"/>
              <a:cs typeface="+mn-cs"/>
            </a:rPr>
            <a:t>Elaboración de un nuevo conocimiento</a:t>
          </a:r>
        </a:p>
        <a:p>
          <a:r>
            <a:rPr lang="es-MX" dirty="0" smtClean="0">
              <a:solidFill>
                <a:sysClr val="window" lastClr="FFFFFF"/>
              </a:solidFill>
              <a:latin typeface="Lucida Sans Unicode"/>
              <a:ea typeface="+mn-ea"/>
              <a:cs typeface="+mn-cs"/>
            </a:rPr>
            <a:t>Propuestas de Diseño</a:t>
          </a:r>
        </a:p>
      </dgm:t>
    </dgm:pt>
    <dgm:pt modelId="{F22469E9-36F2-4F13-BCC7-67D9BA4C076E}" type="parTrans" cxnId="{AF0E23E7-4E7E-43EA-B098-C0ED2C939BCB}">
      <dgm:prSet/>
      <dgm:spPr/>
      <dgm:t>
        <a:bodyPr/>
        <a:lstStyle/>
        <a:p>
          <a:endParaRPr lang="es-ES"/>
        </a:p>
      </dgm:t>
    </dgm:pt>
    <dgm:pt modelId="{98BCFF10-F897-4F6B-A41D-7ABB35433DB6}" type="sibTrans" cxnId="{AF0E23E7-4E7E-43EA-B098-C0ED2C939BCB}">
      <dgm:prSet/>
      <dgm:spPr/>
      <dgm:t>
        <a:bodyPr/>
        <a:lstStyle/>
        <a:p>
          <a:endParaRPr lang="es-ES"/>
        </a:p>
      </dgm:t>
    </dgm:pt>
    <dgm:pt modelId="{1822469E-EFE3-4F16-BCD0-EB4543AF4F33}">
      <dgm:prSet phldrT="[Texto]"/>
      <dgm:spPr>
        <a:xfrm rot="16200000">
          <a:off x="2777666" y="-21390"/>
          <a:ext cx="2520280" cy="2563060"/>
        </a:xfrm>
        <a:prstGeom prst="flowChartManualOperation">
          <a:avLst/>
        </a:prstGeom>
        <a:solidFill>
          <a:srgbClr val="9BBB59">
            <a:hueOff val="0"/>
            <a:satOff val="0"/>
            <a:lumOff val="0"/>
            <a:alphaOff val="0"/>
          </a:srgbClr>
        </a:solidFill>
        <a:ln w="55000" cap="flat" cmpd="thickThin" algn="ctr">
          <a:solidFill>
            <a:sysClr val="window" lastClr="FFFFFF">
              <a:hueOff val="0"/>
              <a:satOff val="0"/>
              <a:lumOff val="0"/>
              <a:alphaOff val="0"/>
            </a:sysClr>
          </a:solidFill>
          <a:prstDash val="solid"/>
        </a:ln>
        <a:effectLst/>
      </dgm:spPr>
      <dgm:t>
        <a:bodyPr/>
        <a:lstStyle/>
        <a:p>
          <a:r>
            <a:rPr lang="es-MX" dirty="0" smtClean="0">
              <a:solidFill>
                <a:sysClr val="window" lastClr="FFFFFF"/>
              </a:solidFill>
              <a:latin typeface="Lucida Sans Unicode"/>
              <a:ea typeface="+mn-ea"/>
              <a:cs typeface="+mn-cs"/>
            </a:rPr>
            <a:t>Fenómenos</a:t>
          </a:r>
          <a:endParaRPr lang="es-ES" dirty="0">
            <a:solidFill>
              <a:sysClr val="window" lastClr="FFFFFF"/>
            </a:solidFill>
            <a:latin typeface="Lucida Sans Unicode"/>
            <a:ea typeface="+mn-ea"/>
            <a:cs typeface="+mn-cs"/>
          </a:endParaRPr>
        </a:p>
      </dgm:t>
    </dgm:pt>
    <dgm:pt modelId="{DCAC5803-6BFC-4365-8D92-CD2E5475E639}" type="parTrans" cxnId="{D46B8518-ECCC-409C-9C5F-479DBC7E1D00}">
      <dgm:prSet/>
      <dgm:spPr/>
      <dgm:t>
        <a:bodyPr/>
        <a:lstStyle/>
        <a:p>
          <a:endParaRPr lang="es-ES"/>
        </a:p>
      </dgm:t>
    </dgm:pt>
    <dgm:pt modelId="{2A141CE3-3FD4-47FD-9A36-F05D9EAD5DDD}" type="sibTrans" cxnId="{D46B8518-ECCC-409C-9C5F-479DBC7E1D00}">
      <dgm:prSet/>
      <dgm:spPr/>
      <dgm:t>
        <a:bodyPr/>
        <a:lstStyle/>
        <a:p>
          <a:endParaRPr lang="es-ES"/>
        </a:p>
      </dgm:t>
    </dgm:pt>
    <dgm:pt modelId="{C4BFCCFA-9488-448D-BB4E-AF081160F137}">
      <dgm:prSet phldrT="[Texto]"/>
      <dgm:spPr>
        <a:xfrm rot="16200000">
          <a:off x="2777666" y="-21390"/>
          <a:ext cx="2520280" cy="2563060"/>
        </a:xfrm>
        <a:prstGeom prst="flowChartManualOperation">
          <a:avLst/>
        </a:prstGeom>
        <a:solidFill>
          <a:srgbClr val="9BBB59">
            <a:hueOff val="0"/>
            <a:satOff val="0"/>
            <a:lumOff val="0"/>
            <a:alphaOff val="0"/>
          </a:srgbClr>
        </a:solidFill>
        <a:ln w="55000" cap="flat" cmpd="thickThin" algn="ctr">
          <a:solidFill>
            <a:sysClr val="window" lastClr="FFFFFF">
              <a:hueOff val="0"/>
              <a:satOff val="0"/>
              <a:lumOff val="0"/>
              <a:alphaOff val="0"/>
            </a:sysClr>
          </a:solidFill>
          <a:prstDash val="solid"/>
        </a:ln>
        <a:effectLst/>
      </dgm:spPr>
      <dgm:t>
        <a:bodyPr/>
        <a:lstStyle/>
        <a:p>
          <a:r>
            <a:rPr lang="es-MX" dirty="0" smtClean="0">
              <a:solidFill>
                <a:sysClr val="window" lastClr="FFFFFF"/>
              </a:solidFill>
              <a:latin typeface="Lucida Sans Unicode"/>
              <a:ea typeface="+mn-ea"/>
              <a:cs typeface="+mn-cs"/>
            </a:rPr>
            <a:t>Acontecimientos</a:t>
          </a:r>
          <a:endParaRPr lang="es-ES" dirty="0">
            <a:solidFill>
              <a:sysClr val="window" lastClr="FFFFFF"/>
            </a:solidFill>
            <a:latin typeface="Lucida Sans Unicode"/>
            <a:ea typeface="+mn-ea"/>
            <a:cs typeface="+mn-cs"/>
          </a:endParaRPr>
        </a:p>
      </dgm:t>
    </dgm:pt>
    <dgm:pt modelId="{33098354-52AE-44A5-A5C2-D178A8207DE1}" type="parTrans" cxnId="{0D310EC5-5610-42B3-9334-F1FB9FF6DD62}">
      <dgm:prSet/>
      <dgm:spPr/>
      <dgm:t>
        <a:bodyPr/>
        <a:lstStyle/>
        <a:p>
          <a:endParaRPr lang="es-ES"/>
        </a:p>
      </dgm:t>
    </dgm:pt>
    <dgm:pt modelId="{FCE7E13A-98CB-4FB7-B12E-D0B1178EC9FA}" type="sibTrans" cxnId="{0D310EC5-5610-42B3-9334-F1FB9FF6DD62}">
      <dgm:prSet/>
      <dgm:spPr/>
      <dgm:t>
        <a:bodyPr/>
        <a:lstStyle/>
        <a:p>
          <a:endParaRPr lang="es-ES"/>
        </a:p>
      </dgm:t>
    </dgm:pt>
    <dgm:pt modelId="{F7E405D5-7387-4F1F-B727-2337F523871E}">
      <dgm:prSet phldrT="[Texto]"/>
      <dgm:spPr>
        <a:xfrm rot="16200000">
          <a:off x="2777666" y="-21390"/>
          <a:ext cx="2520280" cy="2563060"/>
        </a:xfrm>
        <a:prstGeom prst="flowChartManualOperation">
          <a:avLst/>
        </a:prstGeom>
        <a:solidFill>
          <a:srgbClr val="9BBB59">
            <a:hueOff val="0"/>
            <a:satOff val="0"/>
            <a:lumOff val="0"/>
            <a:alphaOff val="0"/>
          </a:srgbClr>
        </a:solidFill>
        <a:ln w="55000" cap="flat" cmpd="thickThin" algn="ctr">
          <a:solidFill>
            <a:sysClr val="window" lastClr="FFFFFF">
              <a:hueOff val="0"/>
              <a:satOff val="0"/>
              <a:lumOff val="0"/>
              <a:alphaOff val="0"/>
            </a:sysClr>
          </a:solidFill>
          <a:prstDash val="solid"/>
        </a:ln>
        <a:effectLst/>
      </dgm:spPr>
      <dgm:t>
        <a:bodyPr/>
        <a:lstStyle/>
        <a:p>
          <a:r>
            <a:rPr lang="es-MX" dirty="0" smtClean="0">
              <a:solidFill>
                <a:sysClr val="window" lastClr="FFFFFF"/>
              </a:solidFill>
              <a:latin typeface="Lucida Sans Unicode"/>
              <a:ea typeface="+mn-ea"/>
              <a:cs typeface="+mn-cs"/>
            </a:rPr>
            <a:t>Procesos</a:t>
          </a:r>
          <a:endParaRPr lang="es-ES" dirty="0">
            <a:solidFill>
              <a:sysClr val="window" lastClr="FFFFFF"/>
            </a:solidFill>
            <a:latin typeface="Lucida Sans Unicode"/>
            <a:ea typeface="+mn-ea"/>
            <a:cs typeface="+mn-cs"/>
          </a:endParaRPr>
        </a:p>
      </dgm:t>
    </dgm:pt>
    <dgm:pt modelId="{7FAC8CBA-02D1-42A6-B3AE-05063AA5B9B6}" type="parTrans" cxnId="{D23E9857-5557-4D3F-82A6-C1CC18802F56}">
      <dgm:prSet/>
      <dgm:spPr/>
      <dgm:t>
        <a:bodyPr/>
        <a:lstStyle/>
        <a:p>
          <a:endParaRPr lang="es-ES"/>
        </a:p>
      </dgm:t>
    </dgm:pt>
    <dgm:pt modelId="{36A37503-4C3B-4B1E-9D1B-ABB88CAA6DD5}" type="sibTrans" cxnId="{D23E9857-5557-4D3F-82A6-C1CC18802F56}">
      <dgm:prSet/>
      <dgm:spPr/>
      <dgm:t>
        <a:bodyPr/>
        <a:lstStyle/>
        <a:p>
          <a:endParaRPr lang="es-ES"/>
        </a:p>
      </dgm:t>
    </dgm:pt>
    <dgm:pt modelId="{D05542DB-698C-4A85-8EC5-A93196997755}">
      <dgm:prSet phldrT="[Texto]"/>
      <dgm:spPr>
        <a:xfrm rot="16200000">
          <a:off x="22376" y="-21390"/>
          <a:ext cx="2520280" cy="2563060"/>
        </a:xfrm>
        <a:prstGeom prst="flowChartManualOperation">
          <a:avLst/>
        </a:prstGeom>
        <a:solidFill>
          <a:srgbClr val="C0504D">
            <a:hueOff val="0"/>
            <a:satOff val="0"/>
            <a:lumOff val="0"/>
            <a:alphaOff val="0"/>
          </a:srgbClr>
        </a:solidFill>
        <a:ln w="55000" cap="flat" cmpd="thickThin" algn="ctr">
          <a:solidFill>
            <a:sysClr val="window" lastClr="FFFFFF">
              <a:hueOff val="0"/>
              <a:satOff val="0"/>
              <a:lumOff val="0"/>
              <a:alphaOff val="0"/>
            </a:sysClr>
          </a:solidFill>
          <a:prstDash val="solid"/>
        </a:ln>
        <a:effectLst/>
      </dgm:spPr>
      <dgm:t>
        <a:bodyPr/>
        <a:lstStyle/>
        <a:p>
          <a:r>
            <a:rPr lang="es-MX" dirty="0" smtClean="0">
              <a:solidFill>
                <a:sysClr val="window" lastClr="FFFFFF"/>
              </a:solidFill>
              <a:latin typeface="Lucida Sans Unicode"/>
              <a:ea typeface="+mn-ea"/>
              <a:cs typeface="+mn-cs"/>
            </a:rPr>
            <a:t>Metodología del diseño</a:t>
          </a:r>
          <a:endParaRPr lang="es-ES" dirty="0">
            <a:solidFill>
              <a:sysClr val="window" lastClr="FFFFFF"/>
            </a:solidFill>
            <a:latin typeface="Lucida Sans Unicode"/>
            <a:ea typeface="+mn-ea"/>
            <a:cs typeface="+mn-cs"/>
          </a:endParaRPr>
        </a:p>
      </dgm:t>
    </dgm:pt>
    <dgm:pt modelId="{E53A8471-57C9-41AF-8649-8B4E83271D15}" type="parTrans" cxnId="{7EA6C252-B853-4017-AE0E-47CF63762D7C}">
      <dgm:prSet/>
      <dgm:spPr/>
      <dgm:t>
        <a:bodyPr/>
        <a:lstStyle/>
        <a:p>
          <a:endParaRPr lang="es-ES"/>
        </a:p>
      </dgm:t>
    </dgm:pt>
    <dgm:pt modelId="{9D712FEC-CBC5-4DAF-91BC-915755A8907C}" type="sibTrans" cxnId="{7EA6C252-B853-4017-AE0E-47CF63762D7C}">
      <dgm:prSet/>
      <dgm:spPr/>
      <dgm:t>
        <a:bodyPr/>
        <a:lstStyle/>
        <a:p>
          <a:endParaRPr lang="es-ES"/>
        </a:p>
      </dgm:t>
    </dgm:pt>
    <dgm:pt modelId="{3CB9C27B-7EA7-49FD-919E-12E720BE11D3}" type="pres">
      <dgm:prSet presAssocID="{DBC7649F-95DE-4597-84E5-F364678C6BA2}" presName="Name0" presStyleCnt="0">
        <dgm:presLayoutVars>
          <dgm:dir/>
          <dgm:resizeHandles val="exact"/>
        </dgm:presLayoutVars>
      </dgm:prSet>
      <dgm:spPr/>
      <dgm:t>
        <a:bodyPr/>
        <a:lstStyle/>
        <a:p>
          <a:endParaRPr lang="es-ES"/>
        </a:p>
      </dgm:t>
    </dgm:pt>
    <dgm:pt modelId="{42BD949E-DC8C-4165-8859-02516A4D738C}" type="pres">
      <dgm:prSet presAssocID="{F03C8C7B-11F8-41E3-A9FF-B3FD336824E5}" presName="node" presStyleLbl="node1" presStyleIdx="0" presStyleCnt="3">
        <dgm:presLayoutVars>
          <dgm:bulletEnabled val="1"/>
        </dgm:presLayoutVars>
      </dgm:prSet>
      <dgm:spPr/>
      <dgm:t>
        <a:bodyPr/>
        <a:lstStyle/>
        <a:p>
          <a:endParaRPr lang="es-ES"/>
        </a:p>
      </dgm:t>
    </dgm:pt>
    <dgm:pt modelId="{A5C7850F-3EF4-4030-BD82-E671BFC38B68}" type="pres">
      <dgm:prSet presAssocID="{D5F6A37D-0A17-4CAE-80F5-9319BE3A6606}" presName="sibTrans" presStyleCnt="0"/>
      <dgm:spPr/>
    </dgm:pt>
    <dgm:pt modelId="{9CA01F55-3C74-4EA9-B980-BF79BE187356}" type="pres">
      <dgm:prSet presAssocID="{8ABC7325-787F-46E0-BE13-5F0110054BC9}" presName="node" presStyleLbl="node1" presStyleIdx="1" presStyleCnt="3">
        <dgm:presLayoutVars>
          <dgm:bulletEnabled val="1"/>
        </dgm:presLayoutVars>
      </dgm:prSet>
      <dgm:spPr/>
      <dgm:t>
        <a:bodyPr/>
        <a:lstStyle/>
        <a:p>
          <a:endParaRPr lang="es-ES"/>
        </a:p>
      </dgm:t>
    </dgm:pt>
    <dgm:pt modelId="{605563D7-8287-48FB-86A7-C37F1CF639B1}" type="pres">
      <dgm:prSet presAssocID="{94DB061E-B615-4391-A9CC-D8061606BA4D}" presName="sibTrans" presStyleCnt="0"/>
      <dgm:spPr/>
    </dgm:pt>
    <dgm:pt modelId="{09A5389F-A129-4556-AF78-DC442395D0BB}" type="pres">
      <dgm:prSet presAssocID="{04760224-D8EC-4779-B307-D31187E61169}" presName="node" presStyleLbl="node1" presStyleIdx="2" presStyleCnt="3">
        <dgm:presLayoutVars>
          <dgm:bulletEnabled val="1"/>
        </dgm:presLayoutVars>
      </dgm:prSet>
      <dgm:spPr/>
      <dgm:t>
        <a:bodyPr/>
        <a:lstStyle/>
        <a:p>
          <a:endParaRPr lang="es-ES"/>
        </a:p>
      </dgm:t>
    </dgm:pt>
  </dgm:ptLst>
  <dgm:cxnLst>
    <dgm:cxn modelId="{0D310EC5-5610-42B3-9334-F1FB9FF6DD62}" srcId="{8ABC7325-787F-46E0-BE13-5F0110054BC9}" destId="{C4BFCCFA-9488-448D-BB4E-AF081160F137}" srcOrd="2" destOrd="0" parTransId="{33098354-52AE-44A5-A5C2-D178A8207DE1}" sibTransId="{FCE7E13A-98CB-4FB7-B12E-D0B1178EC9FA}"/>
    <dgm:cxn modelId="{849A93DE-5375-44E5-A196-27F346E13D86}" type="presOf" srcId="{FC81FC82-4732-4B8F-A41E-7714FE92452A}" destId="{42BD949E-DC8C-4165-8859-02516A4D738C}" srcOrd="0" destOrd="1" presId="urn:microsoft.com/office/officeart/2005/8/layout/hList6"/>
    <dgm:cxn modelId="{D6B8BB44-19F0-412B-A3B5-A80322C5EF74}" type="presOf" srcId="{04760224-D8EC-4779-B307-D31187E61169}" destId="{09A5389F-A129-4556-AF78-DC442395D0BB}" srcOrd="0" destOrd="0" presId="urn:microsoft.com/office/officeart/2005/8/layout/hList6"/>
    <dgm:cxn modelId="{8418A8E5-7364-4100-A32A-3F3032CEFF42}" srcId="{DBC7649F-95DE-4597-84E5-F364678C6BA2}" destId="{8ABC7325-787F-46E0-BE13-5F0110054BC9}" srcOrd="1" destOrd="0" parTransId="{22217A93-BBE6-41E2-953C-ACDC464A16BE}" sibTransId="{94DB061E-B615-4391-A9CC-D8061606BA4D}"/>
    <dgm:cxn modelId="{96601EF0-E2A4-4DBE-8600-229797960E6C}" type="presOf" srcId="{F03C8C7B-11F8-41E3-A9FF-B3FD336824E5}" destId="{42BD949E-DC8C-4165-8859-02516A4D738C}" srcOrd="0" destOrd="0" presId="urn:microsoft.com/office/officeart/2005/8/layout/hList6"/>
    <dgm:cxn modelId="{1FACBF7B-107E-4382-962C-D3E393E532DE}" type="presOf" srcId="{602FE5F7-770C-4327-84E7-559F084068E1}" destId="{42BD949E-DC8C-4165-8859-02516A4D738C}" srcOrd="0" destOrd="2" presId="urn:microsoft.com/office/officeart/2005/8/layout/hList6"/>
    <dgm:cxn modelId="{E69BF9E1-2D02-48DE-826D-BA9D861A270F}" type="presOf" srcId="{C4BFCCFA-9488-448D-BB4E-AF081160F137}" destId="{9CA01F55-3C74-4EA9-B980-BF79BE187356}" srcOrd="0" destOrd="3" presId="urn:microsoft.com/office/officeart/2005/8/layout/hList6"/>
    <dgm:cxn modelId="{AF0E23E7-4E7E-43EA-B098-C0ED2C939BCB}" srcId="{DBC7649F-95DE-4597-84E5-F364678C6BA2}" destId="{04760224-D8EC-4779-B307-D31187E61169}" srcOrd="2" destOrd="0" parTransId="{F22469E9-36F2-4F13-BCC7-67D9BA4C076E}" sibTransId="{98BCFF10-F897-4F6B-A41D-7ABB35433DB6}"/>
    <dgm:cxn modelId="{6F5C4C05-E4CB-47B4-9DD4-2727FC518F67}" srcId="{DBC7649F-95DE-4597-84E5-F364678C6BA2}" destId="{F03C8C7B-11F8-41E3-A9FF-B3FD336824E5}" srcOrd="0" destOrd="0" parTransId="{346945AA-3FA3-4C35-B5A5-F7D7AA96B978}" sibTransId="{D5F6A37D-0A17-4CAE-80F5-9319BE3A6606}"/>
    <dgm:cxn modelId="{3B323C45-7C96-44C6-95E5-C8020FE26C29}" type="presOf" srcId="{DBC7649F-95DE-4597-84E5-F364678C6BA2}" destId="{3CB9C27B-7EA7-49FD-919E-12E720BE11D3}" srcOrd="0" destOrd="0" presId="urn:microsoft.com/office/officeart/2005/8/layout/hList6"/>
    <dgm:cxn modelId="{542B4C9F-BCDA-4517-8CCA-27F298B55B04}" type="presOf" srcId="{8ABC7325-787F-46E0-BE13-5F0110054BC9}" destId="{9CA01F55-3C74-4EA9-B980-BF79BE187356}" srcOrd="0" destOrd="0" presId="urn:microsoft.com/office/officeart/2005/8/layout/hList6"/>
    <dgm:cxn modelId="{47CA4D17-1AFB-4EB0-9652-0ABE623AD326}" type="presOf" srcId="{D05542DB-698C-4A85-8EC5-A93196997755}" destId="{42BD949E-DC8C-4165-8859-02516A4D738C}" srcOrd="0" destOrd="3" presId="urn:microsoft.com/office/officeart/2005/8/layout/hList6"/>
    <dgm:cxn modelId="{4139A04D-98BE-4826-B870-CBFD80614B39}" srcId="{F03C8C7B-11F8-41E3-A9FF-B3FD336824E5}" destId="{FC81FC82-4732-4B8F-A41E-7714FE92452A}" srcOrd="0" destOrd="0" parTransId="{13267E15-53DF-45C9-9CBA-FD733D1F0AA5}" sibTransId="{896B65C2-F579-4510-ABC2-3CEAF016C0E6}"/>
    <dgm:cxn modelId="{D9DC7F66-28D6-4D33-90C8-E6E732A365C9}" type="presOf" srcId="{F7E405D5-7387-4F1F-B727-2337F523871E}" destId="{9CA01F55-3C74-4EA9-B980-BF79BE187356}" srcOrd="0" destOrd="4" presId="urn:microsoft.com/office/officeart/2005/8/layout/hList6"/>
    <dgm:cxn modelId="{A8842D72-BCFA-4F04-A563-6A29C2D1ED27}" type="presOf" srcId="{1822469E-EFE3-4F16-BCD0-EB4543AF4F33}" destId="{9CA01F55-3C74-4EA9-B980-BF79BE187356}" srcOrd="0" destOrd="2" presId="urn:microsoft.com/office/officeart/2005/8/layout/hList6"/>
    <dgm:cxn modelId="{D23E9857-5557-4D3F-82A6-C1CC18802F56}" srcId="{8ABC7325-787F-46E0-BE13-5F0110054BC9}" destId="{F7E405D5-7387-4F1F-B727-2337F523871E}" srcOrd="3" destOrd="0" parTransId="{7FAC8CBA-02D1-42A6-B3AE-05063AA5B9B6}" sibTransId="{36A37503-4C3B-4B1E-9D1B-ABB88CAA6DD5}"/>
    <dgm:cxn modelId="{9822D31E-CFFD-4F1C-897E-CF5267FEC454}" srcId="{F03C8C7B-11F8-41E3-A9FF-B3FD336824E5}" destId="{602FE5F7-770C-4327-84E7-559F084068E1}" srcOrd="1" destOrd="0" parTransId="{3F5DECEC-45D6-4FAC-A26A-56E3C4157EA6}" sibTransId="{55DB5617-3F57-4613-916B-B7E8459B6482}"/>
    <dgm:cxn modelId="{ACEDD445-D97B-4562-BAC5-55EE4AA127A8}" type="presOf" srcId="{13F725BF-A5CA-426C-85DA-D9411917B2D0}" destId="{9CA01F55-3C74-4EA9-B980-BF79BE187356}" srcOrd="0" destOrd="1" presId="urn:microsoft.com/office/officeart/2005/8/layout/hList6"/>
    <dgm:cxn modelId="{D46B8518-ECCC-409C-9C5F-479DBC7E1D00}" srcId="{8ABC7325-787F-46E0-BE13-5F0110054BC9}" destId="{1822469E-EFE3-4F16-BCD0-EB4543AF4F33}" srcOrd="1" destOrd="0" parTransId="{DCAC5803-6BFC-4365-8D92-CD2E5475E639}" sibTransId="{2A141CE3-3FD4-47FD-9A36-F05D9EAD5DDD}"/>
    <dgm:cxn modelId="{1B2F36AE-56B1-4899-9D91-1607ACE92B70}" srcId="{8ABC7325-787F-46E0-BE13-5F0110054BC9}" destId="{13F725BF-A5CA-426C-85DA-D9411917B2D0}" srcOrd="0" destOrd="0" parTransId="{6B7E9DF4-3D51-45A1-8BEB-4B60BC5DD7B2}" sibTransId="{E4E3AA9A-61C1-4A4F-8EC1-869E19F65693}"/>
    <dgm:cxn modelId="{7EA6C252-B853-4017-AE0E-47CF63762D7C}" srcId="{F03C8C7B-11F8-41E3-A9FF-B3FD336824E5}" destId="{D05542DB-698C-4A85-8EC5-A93196997755}" srcOrd="2" destOrd="0" parTransId="{E53A8471-57C9-41AF-8649-8B4E83271D15}" sibTransId="{9D712FEC-CBC5-4DAF-91BC-915755A8907C}"/>
    <dgm:cxn modelId="{101FBAB8-BBFA-4AAE-8323-721ED0AC5D73}" type="presParOf" srcId="{3CB9C27B-7EA7-49FD-919E-12E720BE11D3}" destId="{42BD949E-DC8C-4165-8859-02516A4D738C}" srcOrd="0" destOrd="0" presId="urn:microsoft.com/office/officeart/2005/8/layout/hList6"/>
    <dgm:cxn modelId="{0885E37C-CE38-4E75-9D44-E2230A7CA17E}" type="presParOf" srcId="{3CB9C27B-7EA7-49FD-919E-12E720BE11D3}" destId="{A5C7850F-3EF4-4030-BD82-E671BFC38B68}" srcOrd="1" destOrd="0" presId="urn:microsoft.com/office/officeart/2005/8/layout/hList6"/>
    <dgm:cxn modelId="{41D553F8-DBD4-419E-B6DB-74DB54D77998}" type="presParOf" srcId="{3CB9C27B-7EA7-49FD-919E-12E720BE11D3}" destId="{9CA01F55-3C74-4EA9-B980-BF79BE187356}" srcOrd="2" destOrd="0" presId="urn:microsoft.com/office/officeart/2005/8/layout/hList6"/>
    <dgm:cxn modelId="{8C0C02C9-9128-4D0B-9F2A-39EFF9B8FB13}" type="presParOf" srcId="{3CB9C27B-7EA7-49FD-919E-12E720BE11D3}" destId="{605563D7-8287-48FB-86A7-C37F1CF639B1}" srcOrd="3" destOrd="0" presId="urn:microsoft.com/office/officeart/2005/8/layout/hList6"/>
    <dgm:cxn modelId="{8FB154B0-B64B-4D55-A644-7E36A337B326}" type="presParOf" srcId="{3CB9C27B-7EA7-49FD-919E-12E720BE11D3}" destId="{09A5389F-A129-4556-AF78-DC442395D0BB}"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9209D40-0487-46EB-8204-C4376229A879}" type="doc">
      <dgm:prSet loTypeId="urn:microsoft.com/office/officeart/2005/8/layout/hProcess9" loCatId="process" qsTypeId="urn:microsoft.com/office/officeart/2005/8/quickstyle/simple2" qsCatId="simple" csTypeId="urn:microsoft.com/office/officeart/2005/8/colors/accent0_2" csCatId="mainScheme" phldr="1"/>
      <dgm:spPr/>
      <dgm:t>
        <a:bodyPr/>
        <a:lstStyle/>
        <a:p>
          <a:endParaRPr lang="es-ES"/>
        </a:p>
      </dgm:t>
    </dgm:pt>
    <dgm:pt modelId="{0DE5CEE0-FD22-4797-A7B0-1C69AC56DC90}">
      <dgm:prSet phldrT="[Texto]" custT="1"/>
      <dgm:spPr/>
      <dgm:t>
        <a:bodyPr/>
        <a:lstStyle/>
        <a:p>
          <a:pPr algn="ctr"/>
          <a:r>
            <a:rPr lang="es-MX" sz="1400" dirty="0" smtClean="0"/>
            <a:t>DESARROLLO</a:t>
          </a:r>
        </a:p>
        <a:p>
          <a:pPr algn="ctr"/>
          <a:r>
            <a:rPr lang="es-MX" sz="1400" b="1" dirty="0" smtClean="0"/>
            <a:t>La posibilidad de los actores, para adquirir conocimientos desde el entorno en que se desenvuelven</a:t>
          </a:r>
          <a:r>
            <a:rPr lang="es-MX" sz="1400" dirty="0" smtClean="0"/>
            <a:t>, fortaleciendo sus capacidades  para  mejorar sus condiciones de vida</a:t>
          </a:r>
          <a:endParaRPr lang="es-MX" sz="1400" dirty="0"/>
        </a:p>
      </dgm:t>
    </dgm:pt>
    <dgm:pt modelId="{FB9EFE34-0C69-4711-8048-AA3B3F9CA7FF}" type="parTrans" cxnId="{A219B144-8CD1-4B7F-9CA0-74E3FACF8D88}">
      <dgm:prSet/>
      <dgm:spPr/>
      <dgm:t>
        <a:bodyPr/>
        <a:lstStyle/>
        <a:p>
          <a:endParaRPr lang="es-MX"/>
        </a:p>
      </dgm:t>
    </dgm:pt>
    <dgm:pt modelId="{9E85D056-4F19-4737-81EA-38BF53EE6C0B}" type="sibTrans" cxnId="{A219B144-8CD1-4B7F-9CA0-74E3FACF8D88}">
      <dgm:prSet/>
      <dgm:spPr/>
      <dgm:t>
        <a:bodyPr/>
        <a:lstStyle/>
        <a:p>
          <a:endParaRPr lang="es-MX"/>
        </a:p>
      </dgm:t>
    </dgm:pt>
    <dgm:pt modelId="{48D7C269-1C81-42F2-AC7A-6444CCBE3154}">
      <dgm:prSet phldrT="[Texto]" custT="1"/>
      <dgm:spPr/>
      <dgm:t>
        <a:bodyPr/>
        <a:lstStyle/>
        <a:p>
          <a:r>
            <a:rPr lang="es-MX" sz="1400" dirty="0" smtClean="0"/>
            <a:t>DESARROLLO HUMANO </a:t>
          </a:r>
        </a:p>
        <a:p>
          <a:r>
            <a:rPr lang="es-MX" sz="1400" b="1" dirty="0" smtClean="0"/>
            <a:t>El reconocimiento de las diferencias socioculturales y la pertenecía a un grupo étnico para</a:t>
          </a:r>
          <a:r>
            <a:rPr lang="es-MX" sz="1400" dirty="0" smtClean="0"/>
            <a:t> habitar libremente en su territorio, con la posesión y manejo de sus recursos</a:t>
          </a:r>
          <a:endParaRPr lang="es-MX" sz="1400" dirty="0"/>
        </a:p>
      </dgm:t>
    </dgm:pt>
    <dgm:pt modelId="{1CED2447-0294-41F8-B56F-97A0E764CA2A}" type="parTrans" cxnId="{54F450E6-C09C-41CB-826B-F798A6A08ECA}">
      <dgm:prSet/>
      <dgm:spPr/>
      <dgm:t>
        <a:bodyPr/>
        <a:lstStyle/>
        <a:p>
          <a:endParaRPr lang="es-MX"/>
        </a:p>
      </dgm:t>
    </dgm:pt>
    <dgm:pt modelId="{301F5E43-3973-4583-A35E-DBC47D7880D7}" type="sibTrans" cxnId="{54F450E6-C09C-41CB-826B-F798A6A08ECA}">
      <dgm:prSet/>
      <dgm:spPr/>
      <dgm:t>
        <a:bodyPr/>
        <a:lstStyle/>
        <a:p>
          <a:endParaRPr lang="es-MX"/>
        </a:p>
      </dgm:t>
    </dgm:pt>
    <dgm:pt modelId="{D6FF1D8E-8DC8-4236-9CEB-70DA5FCC98A9}">
      <dgm:prSet phldrT="[Texto]" custT="1"/>
      <dgm:spPr/>
      <dgm:t>
        <a:bodyPr/>
        <a:lstStyle/>
        <a:p>
          <a:r>
            <a:rPr lang="es-MX" sz="1400" dirty="0" smtClean="0"/>
            <a:t>DESARROLLO ENDÓGENO</a:t>
          </a:r>
        </a:p>
        <a:p>
          <a:r>
            <a:rPr lang="es-MX" sz="1400" b="1" dirty="0" smtClean="0"/>
            <a:t>El proceso multidimensional y sistémico del uso de recursos naturales  y de capital humano del contexto  local, expresados en su identidad</a:t>
          </a:r>
          <a:endParaRPr lang="es-MX" sz="1400" b="1" dirty="0"/>
        </a:p>
      </dgm:t>
    </dgm:pt>
    <dgm:pt modelId="{A1001D82-1167-4218-8E4A-FD8283D10902}" type="parTrans" cxnId="{D9DB8C84-7E84-4576-B334-42B495BE24AC}">
      <dgm:prSet/>
      <dgm:spPr/>
      <dgm:t>
        <a:bodyPr/>
        <a:lstStyle/>
        <a:p>
          <a:endParaRPr lang="es-MX"/>
        </a:p>
      </dgm:t>
    </dgm:pt>
    <dgm:pt modelId="{A9EB4C2C-ED57-4393-8EE8-4C8D0BF14893}" type="sibTrans" cxnId="{D9DB8C84-7E84-4576-B334-42B495BE24AC}">
      <dgm:prSet/>
      <dgm:spPr/>
      <dgm:t>
        <a:bodyPr/>
        <a:lstStyle/>
        <a:p>
          <a:endParaRPr lang="es-MX"/>
        </a:p>
      </dgm:t>
    </dgm:pt>
    <dgm:pt modelId="{BF3B48E1-D3D3-4E78-9380-36265F4A3483}" type="pres">
      <dgm:prSet presAssocID="{F9209D40-0487-46EB-8204-C4376229A879}" presName="CompostProcess" presStyleCnt="0">
        <dgm:presLayoutVars>
          <dgm:dir/>
          <dgm:resizeHandles val="exact"/>
        </dgm:presLayoutVars>
      </dgm:prSet>
      <dgm:spPr/>
      <dgm:t>
        <a:bodyPr/>
        <a:lstStyle/>
        <a:p>
          <a:endParaRPr lang="es-ES"/>
        </a:p>
      </dgm:t>
    </dgm:pt>
    <dgm:pt modelId="{980BF444-2F6D-40C2-95C0-6A2A2524B7AA}" type="pres">
      <dgm:prSet presAssocID="{F9209D40-0487-46EB-8204-C4376229A879}" presName="arrow" presStyleLbl="bgShp" presStyleIdx="0" presStyleCnt="1"/>
      <dgm:spPr>
        <a:solidFill>
          <a:schemeClr val="accent6">
            <a:lumMod val="60000"/>
            <a:lumOff val="40000"/>
          </a:schemeClr>
        </a:solidFill>
      </dgm:spPr>
      <dgm:t>
        <a:bodyPr/>
        <a:lstStyle/>
        <a:p>
          <a:endParaRPr lang="es-ES"/>
        </a:p>
      </dgm:t>
    </dgm:pt>
    <dgm:pt modelId="{8E62D614-604B-4CF5-A3CB-CFCBF245644F}" type="pres">
      <dgm:prSet presAssocID="{F9209D40-0487-46EB-8204-C4376229A879}" presName="linearProcess" presStyleCnt="0"/>
      <dgm:spPr/>
    </dgm:pt>
    <dgm:pt modelId="{C7FF91EE-0EF1-431F-AC02-9FE930186AB7}" type="pres">
      <dgm:prSet presAssocID="{0DE5CEE0-FD22-4797-A7B0-1C69AC56DC90}" presName="textNode" presStyleLbl="node1" presStyleIdx="0" presStyleCnt="3" custScaleY="163660">
        <dgm:presLayoutVars>
          <dgm:bulletEnabled val="1"/>
        </dgm:presLayoutVars>
      </dgm:prSet>
      <dgm:spPr/>
      <dgm:t>
        <a:bodyPr/>
        <a:lstStyle/>
        <a:p>
          <a:endParaRPr lang="es-MX"/>
        </a:p>
      </dgm:t>
    </dgm:pt>
    <dgm:pt modelId="{6304D795-653A-4044-8C4E-8F2DD3F63EA2}" type="pres">
      <dgm:prSet presAssocID="{9E85D056-4F19-4737-81EA-38BF53EE6C0B}" presName="sibTrans" presStyleCnt="0"/>
      <dgm:spPr/>
    </dgm:pt>
    <dgm:pt modelId="{C32D331F-8366-4CC5-9134-46226C160EB9}" type="pres">
      <dgm:prSet presAssocID="{48D7C269-1C81-42F2-AC7A-6444CCBE3154}" presName="textNode" presStyleLbl="node1" presStyleIdx="1" presStyleCnt="3" custScaleY="163660">
        <dgm:presLayoutVars>
          <dgm:bulletEnabled val="1"/>
        </dgm:presLayoutVars>
      </dgm:prSet>
      <dgm:spPr/>
      <dgm:t>
        <a:bodyPr/>
        <a:lstStyle/>
        <a:p>
          <a:endParaRPr lang="es-MX"/>
        </a:p>
      </dgm:t>
    </dgm:pt>
    <dgm:pt modelId="{50F498BF-70F6-43EA-B6F7-3BF609705CB9}" type="pres">
      <dgm:prSet presAssocID="{301F5E43-3973-4583-A35E-DBC47D7880D7}" presName="sibTrans" presStyleCnt="0"/>
      <dgm:spPr/>
    </dgm:pt>
    <dgm:pt modelId="{DAD0958A-63A3-4A2F-B5E7-2990097E3690}" type="pres">
      <dgm:prSet presAssocID="{D6FF1D8E-8DC8-4236-9CEB-70DA5FCC98A9}" presName="textNode" presStyleLbl="node1" presStyleIdx="2" presStyleCnt="3" custScaleX="113238" custScaleY="163660" custLinFactNeighborX="-9496" custLinFactNeighborY="2964">
        <dgm:presLayoutVars>
          <dgm:bulletEnabled val="1"/>
        </dgm:presLayoutVars>
      </dgm:prSet>
      <dgm:spPr/>
      <dgm:t>
        <a:bodyPr/>
        <a:lstStyle/>
        <a:p>
          <a:endParaRPr lang="es-MX"/>
        </a:p>
      </dgm:t>
    </dgm:pt>
  </dgm:ptLst>
  <dgm:cxnLst>
    <dgm:cxn modelId="{6321DC25-294D-44F3-AC60-51BF862FDD93}" type="presOf" srcId="{D6FF1D8E-8DC8-4236-9CEB-70DA5FCC98A9}" destId="{DAD0958A-63A3-4A2F-B5E7-2990097E3690}" srcOrd="0" destOrd="0" presId="urn:microsoft.com/office/officeart/2005/8/layout/hProcess9"/>
    <dgm:cxn modelId="{A219B144-8CD1-4B7F-9CA0-74E3FACF8D88}" srcId="{F9209D40-0487-46EB-8204-C4376229A879}" destId="{0DE5CEE0-FD22-4797-A7B0-1C69AC56DC90}" srcOrd="0" destOrd="0" parTransId="{FB9EFE34-0C69-4711-8048-AA3B3F9CA7FF}" sibTransId="{9E85D056-4F19-4737-81EA-38BF53EE6C0B}"/>
    <dgm:cxn modelId="{AF377D6A-D003-4ED8-8564-78F900380CAD}" type="presOf" srcId="{48D7C269-1C81-42F2-AC7A-6444CCBE3154}" destId="{C32D331F-8366-4CC5-9134-46226C160EB9}" srcOrd="0" destOrd="0" presId="urn:microsoft.com/office/officeart/2005/8/layout/hProcess9"/>
    <dgm:cxn modelId="{F108546B-AA4C-4934-9D4A-25A7C1258F46}" type="presOf" srcId="{0DE5CEE0-FD22-4797-A7B0-1C69AC56DC90}" destId="{C7FF91EE-0EF1-431F-AC02-9FE930186AB7}" srcOrd="0" destOrd="0" presId="urn:microsoft.com/office/officeart/2005/8/layout/hProcess9"/>
    <dgm:cxn modelId="{54F450E6-C09C-41CB-826B-F798A6A08ECA}" srcId="{F9209D40-0487-46EB-8204-C4376229A879}" destId="{48D7C269-1C81-42F2-AC7A-6444CCBE3154}" srcOrd="1" destOrd="0" parTransId="{1CED2447-0294-41F8-B56F-97A0E764CA2A}" sibTransId="{301F5E43-3973-4583-A35E-DBC47D7880D7}"/>
    <dgm:cxn modelId="{BB12DDB3-BC1D-4767-87F3-02A36979BC9C}" type="presOf" srcId="{F9209D40-0487-46EB-8204-C4376229A879}" destId="{BF3B48E1-D3D3-4E78-9380-36265F4A3483}" srcOrd="0" destOrd="0" presId="urn:microsoft.com/office/officeart/2005/8/layout/hProcess9"/>
    <dgm:cxn modelId="{D9DB8C84-7E84-4576-B334-42B495BE24AC}" srcId="{F9209D40-0487-46EB-8204-C4376229A879}" destId="{D6FF1D8E-8DC8-4236-9CEB-70DA5FCC98A9}" srcOrd="2" destOrd="0" parTransId="{A1001D82-1167-4218-8E4A-FD8283D10902}" sibTransId="{A9EB4C2C-ED57-4393-8EE8-4C8D0BF14893}"/>
    <dgm:cxn modelId="{660D5C00-F1C3-4E9A-A813-A15D2A7FF82F}" type="presParOf" srcId="{BF3B48E1-D3D3-4E78-9380-36265F4A3483}" destId="{980BF444-2F6D-40C2-95C0-6A2A2524B7AA}" srcOrd="0" destOrd="0" presId="urn:microsoft.com/office/officeart/2005/8/layout/hProcess9"/>
    <dgm:cxn modelId="{57EE58B1-BED3-40A3-98E8-E46C953BA2D7}" type="presParOf" srcId="{BF3B48E1-D3D3-4E78-9380-36265F4A3483}" destId="{8E62D614-604B-4CF5-A3CB-CFCBF245644F}" srcOrd="1" destOrd="0" presId="urn:microsoft.com/office/officeart/2005/8/layout/hProcess9"/>
    <dgm:cxn modelId="{F4CE9B35-8E8C-429C-B299-D6B805256D8D}" type="presParOf" srcId="{8E62D614-604B-4CF5-A3CB-CFCBF245644F}" destId="{C7FF91EE-0EF1-431F-AC02-9FE930186AB7}" srcOrd="0" destOrd="0" presId="urn:microsoft.com/office/officeart/2005/8/layout/hProcess9"/>
    <dgm:cxn modelId="{CA6B0BD6-798C-4AE6-82AB-41DBFF7C0C24}" type="presParOf" srcId="{8E62D614-604B-4CF5-A3CB-CFCBF245644F}" destId="{6304D795-653A-4044-8C4E-8F2DD3F63EA2}" srcOrd="1" destOrd="0" presId="urn:microsoft.com/office/officeart/2005/8/layout/hProcess9"/>
    <dgm:cxn modelId="{D90E0FB6-BC4A-4C7C-81CC-2BDA1893D603}" type="presParOf" srcId="{8E62D614-604B-4CF5-A3CB-CFCBF245644F}" destId="{C32D331F-8366-4CC5-9134-46226C160EB9}" srcOrd="2" destOrd="0" presId="urn:microsoft.com/office/officeart/2005/8/layout/hProcess9"/>
    <dgm:cxn modelId="{9E10CC96-6750-42AD-8010-0CB6D259D979}" type="presParOf" srcId="{8E62D614-604B-4CF5-A3CB-CFCBF245644F}" destId="{50F498BF-70F6-43EA-B6F7-3BF609705CB9}" srcOrd="3" destOrd="0" presId="urn:microsoft.com/office/officeart/2005/8/layout/hProcess9"/>
    <dgm:cxn modelId="{9DBB3EB0-139D-4266-9535-C5F52A5F3B10}" type="presParOf" srcId="{8E62D614-604B-4CF5-A3CB-CFCBF245644F}" destId="{DAD0958A-63A3-4A2F-B5E7-2990097E3690}"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BD949E-DC8C-4165-8859-02516A4D738C}">
      <dsp:nvSpPr>
        <dsp:cNvPr id="0" name=""/>
        <dsp:cNvSpPr/>
      </dsp:nvSpPr>
      <dsp:spPr>
        <a:xfrm rot="16200000">
          <a:off x="22376" y="-21390"/>
          <a:ext cx="2520280" cy="2563060"/>
        </a:xfrm>
        <a:prstGeom prst="flowChartManualOperation">
          <a:avLst/>
        </a:prstGeom>
        <a:solidFill>
          <a:srgbClr val="C0504D">
            <a:hueOff val="0"/>
            <a:satOff val="0"/>
            <a:lumOff val="0"/>
            <a:alphaOff val="0"/>
          </a:srgbClr>
        </a:solidFill>
        <a:ln w="55000" cap="flat" cmpd="thickThin"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0" rIns="88677" bIns="0" numCol="1" spcCol="1270" anchor="t" anchorCtr="0">
          <a:noAutofit/>
        </a:bodyPr>
        <a:lstStyle/>
        <a:p>
          <a:pPr lvl="0" algn="l" defTabSz="622300">
            <a:lnSpc>
              <a:spcPct val="90000"/>
            </a:lnSpc>
            <a:spcBef>
              <a:spcPct val="0"/>
            </a:spcBef>
            <a:spcAft>
              <a:spcPct val="35000"/>
            </a:spcAft>
          </a:pPr>
          <a:r>
            <a:rPr lang="es-MX" sz="1400" kern="1200" dirty="0" smtClean="0">
              <a:solidFill>
                <a:sysClr val="window" lastClr="FFFFFF"/>
              </a:solidFill>
              <a:latin typeface="Lucida Sans Unicode"/>
              <a:ea typeface="+mn-ea"/>
              <a:cs typeface="+mn-cs"/>
            </a:rPr>
            <a:t>Fundamentación científica</a:t>
          </a:r>
          <a:endParaRPr lang="es-ES" sz="1400" kern="1200" dirty="0">
            <a:solidFill>
              <a:sysClr val="window" lastClr="FFFFFF"/>
            </a:solidFill>
            <a:latin typeface="Lucida Sans Unicode"/>
            <a:ea typeface="+mn-ea"/>
            <a:cs typeface="+mn-cs"/>
          </a:endParaRPr>
        </a:p>
        <a:p>
          <a:pPr marL="57150" lvl="1" indent="-57150" algn="l" defTabSz="488950">
            <a:lnSpc>
              <a:spcPct val="90000"/>
            </a:lnSpc>
            <a:spcBef>
              <a:spcPct val="0"/>
            </a:spcBef>
            <a:spcAft>
              <a:spcPct val="15000"/>
            </a:spcAft>
            <a:buChar char="••"/>
          </a:pPr>
          <a:r>
            <a:rPr lang="es-MX" sz="1100" kern="1200" dirty="0" smtClean="0">
              <a:solidFill>
                <a:sysClr val="window" lastClr="FFFFFF"/>
              </a:solidFill>
              <a:latin typeface="Lucida Sans Unicode"/>
              <a:ea typeface="+mn-ea"/>
              <a:cs typeface="+mn-cs"/>
            </a:rPr>
            <a:t>Enfoques  del conocimiento</a:t>
          </a:r>
          <a:endParaRPr lang="es-ES" sz="1100" kern="1200" dirty="0">
            <a:solidFill>
              <a:sysClr val="window" lastClr="FFFFFF"/>
            </a:solidFill>
            <a:latin typeface="Lucida Sans Unicode"/>
            <a:ea typeface="+mn-ea"/>
            <a:cs typeface="+mn-cs"/>
          </a:endParaRPr>
        </a:p>
        <a:p>
          <a:pPr marL="57150" lvl="1" indent="-57150" algn="l" defTabSz="488950">
            <a:lnSpc>
              <a:spcPct val="90000"/>
            </a:lnSpc>
            <a:spcBef>
              <a:spcPct val="0"/>
            </a:spcBef>
            <a:spcAft>
              <a:spcPct val="15000"/>
            </a:spcAft>
            <a:buChar char="••"/>
          </a:pPr>
          <a:r>
            <a:rPr lang="es-MX" sz="1100" kern="1200" dirty="0" smtClean="0">
              <a:solidFill>
                <a:sysClr val="window" lastClr="FFFFFF"/>
              </a:solidFill>
              <a:latin typeface="Lucida Sans Unicode"/>
              <a:ea typeface="+mn-ea"/>
              <a:cs typeface="+mn-cs"/>
            </a:rPr>
            <a:t>Metodología de ciencias sociales</a:t>
          </a:r>
          <a:endParaRPr lang="es-ES" sz="1100" kern="1200" dirty="0">
            <a:solidFill>
              <a:sysClr val="window" lastClr="FFFFFF"/>
            </a:solidFill>
            <a:latin typeface="Lucida Sans Unicode"/>
            <a:ea typeface="+mn-ea"/>
            <a:cs typeface="+mn-cs"/>
          </a:endParaRPr>
        </a:p>
        <a:p>
          <a:pPr marL="57150" lvl="1" indent="-57150" algn="l" defTabSz="488950">
            <a:lnSpc>
              <a:spcPct val="90000"/>
            </a:lnSpc>
            <a:spcBef>
              <a:spcPct val="0"/>
            </a:spcBef>
            <a:spcAft>
              <a:spcPct val="15000"/>
            </a:spcAft>
            <a:buChar char="••"/>
          </a:pPr>
          <a:r>
            <a:rPr lang="es-MX" sz="1100" kern="1200" dirty="0" smtClean="0">
              <a:solidFill>
                <a:sysClr val="window" lastClr="FFFFFF"/>
              </a:solidFill>
              <a:latin typeface="Lucida Sans Unicode"/>
              <a:ea typeface="+mn-ea"/>
              <a:cs typeface="+mn-cs"/>
            </a:rPr>
            <a:t>Metodología del diseño</a:t>
          </a:r>
          <a:endParaRPr lang="es-ES" sz="1100" kern="1200" dirty="0">
            <a:solidFill>
              <a:sysClr val="window" lastClr="FFFFFF"/>
            </a:solidFill>
            <a:latin typeface="Lucida Sans Unicode"/>
            <a:ea typeface="+mn-ea"/>
            <a:cs typeface="+mn-cs"/>
          </a:endParaRPr>
        </a:p>
      </dsp:txBody>
      <dsp:txXfrm rot="5400000">
        <a:off x="986" y="504056"/>
        <a:ext cx="2563060" cy="1512168"/>
      </dsp:txXfrm>
    </dsp:sp>
    <dsp:sp modelId="{9CA01F55-3C74-4EA9-B980-BF79BE187356}">
      <dsp:nvSpPr>
        <dsp:cNvPr id="0" name=""/>
        <dsp:cNvSpPr/>
      </dsp:nvSpPr>
      <dsp:spPr>
        <a:xfrm rot="16200000">
          <a:off x="2777666" y="-21390"/>
          <a:ext cx="2520280" cy="2563060"/>
        </a:xfrm>
        <a:prstGeom prst="flowChartManualOperation">
          <a:avLst/>
        </a:prstGeom>
        <a:solidFill>
          <a:srgbClr val="9BBB59">
            <a:hueOff val="0"/>
            <a:satOff val="0"/>
            <a:lumOff val="0"/>
            <a:alphaOff val="0"/>
          </a:srgbClr>
        </a:solidFill>
        <a:ln w="55000" cap="flat" cmpd="thickThin"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0" rIns="88677" bIns="0" numCol="1" spcCol="1270" anchor="t" anchorCtr="0">
          <a:noAutofit/>
        </a:bodyPr>
        <a:lstStyle/>
        <a:p>
          <a:pPr lvl="0" algn="l" defTabSz="622300">
            <a:lnSpc>
              <a:spcPct val="90000"/>
            </a:lnSpc>
            <a:spcBef>
              <a:spcPct val="0"/>
            </a:spcBef>
            <a:spcAft>
              <a:spcPct val="35000"/>
            </a:spcAft>
          </a:pPr>
          <a:r>
            <a:rPr lang="es-MX" sz="1400" kern="1200" dirty="0" smtClean="0">
              <a:solidFill>
                <a:sysClr val="window" lastClr="FFFFFF"/>
              </a:solidFill>
              <a:latin typeface="Lucida Sans Unicode"/>
              <a:ea typeface="+mn-ea"/>
              <a:cs typeface="+mn-cs"/>
            </a:rPr>
            <a:t>Investigación en el Diseño </a:t>
          </a:r>
          <a:endParaRPr lang="es-ES" sz="1400" kern="1200" dirty="0">
            <a:solidFill>
              <a:sysClr val="window" lastClr="FFFFFF"/>
            </a:solidFill>
            <a:latin typeface="Lucida Sans Unicode"/>
            <a:ea typeface="+mn-ea"/>
            <a:cs typeface="+mn-cs"/>
          </a:endParaRPr>
        </a:p>
        <a:p>
          <a:pPr marL="57150" lvl="1" indent="-57150" algn="l" defTabSz="488950">
            <a:lnSpc>
              <a:spcPct val="90000"/>
            </a:lnSpc>
            <a:spcBef>
              <a:spcPct val="0"/>
            </a:spcBef>
            <a:spcAft>
              <a:spcPct val="15000"/>
            </a:spcAft>
            <a:buChar char="••"/>
          </a:pPr>
          <a:r>
            <a:rPr lang="es-MX" sz="1100" kern="1200" dirty="0" smtClean="0">
              <a:solidFill>
                <a:sysClr val="window" lastClr="FFFFFF"/>
              </a:solidFill>
              <a:latin typeface="Lucida Sans Unicode"/>
              <a:ea typeface="+mn-ea"/>
              <a:cs typeface="+mn-cs"/>
            </a:rPr>
            <a:t>Hechos</a:t>
          </a:r>
          <a:endParaRPr lang="es-ES" sz="1100" kern="1200" dirty="0">
            <a:solidFill>
              <a:sysClr val="window" lastClr="FFFFFF"/>
            </a:solidFill>
            <a:latin typeface="Lucida Sans Unicode"/>
            <a:ea typeface="+mn-ea"/>
            <a:cs typeface="+mn-cs"/>
          </a:endParaRPr>
        </a:p>
        <a:p>
          <a:pPr marL="57150" lvl="1" indent="-57150" algn="l" defTabSz="488950">
            <a:lnSpc>
              <a:spcPct val="90000"/>
            </a:lnSpc>
            <a:spcBef>
              <a:spcPct val="0"/>
            </a:spcBef>
            <a:spcAft>
              <a:spcPct val="15000"/>
            </a:spcAft>
            <a:buChar char="••"/>
          </a:pPr>
          <a:r>
            <a:rPr lang="es-MX" sz="1100" kern="1200" dirty="0" smtClean="0">
              <a:solidFill>
                <a:sysClr val="window" lastClr="FFFFFF"/>
              </a:solidFill>
              <a:latin typeface="Lucida Sans Unicode"/>
              <a:ea typeface="+mn-ea"/>
              <a:cs typeface="+mn-cs"/>
            </a:rPr>
            <a:t>Fenómenos</a:t>
          </a:r>
          <a:endParaRPr lang="es-ES" sz="1100" kern="1200" dirty="0">
            <a:solidFill>
              <a:sysClr val="window" lastClr="FFFFFF"/>
            </a:solidFill>
            <a:latin typeface="Lucida Sans Unicode"/>
            <a:ea typeface="+mn-ea"/>
            <a:cs typeface="+mn-cs"/>
          </a:endParaRPr>
        </a:p>
        <a:p>
          <a:pPr marL="57150" lvl="1" indent="-57150" algn="l" defTabSz="488950">
            <a:lnSpc>
              <a:spcPct val="90000"/>
            </a:lnSpc>
            <a:spcBef>
              <a:spcPct val="0"/>
            </a:spcBef>
            <a:spcAft>
              <a:spcPct val="15000"/>
            </a:spcAft>
            <a:buChar char="••"/>
          </a:pPr>
          <a:r>
            <a:rPr lang="es-MX" sz="1100" kern="1200" dirty="0" smtClean="0">
              <a:solidFill>
                <a:sysClr val="window" lastClr="FFFFFF"/>
              </a:solidFill>
              <a:latin typeface="Lucida Sans Unicode"/>
              <a:ea typeface="+mn-ea"/>
              <a:cs typeface="+mn-cs"/>
            </a:rPr>
            <a:t>Acontecimientos</a:t>
          </a:r>
          <a:endParaRPr lang="es-ES" sz="1100" kern="1200" dirty="0">
            <a:solidFill>
              <a:sysClr val="window" lastClr="FFFFFF"/>
            </a:solidFill>
            <a:latin typeface="Lucida Sans Unicode"/>
            <a:ea typeface="+mn-ea"/>
            <a:cs typeface="+mn-cs"/>
          </a:endParaRPr>
        </a:p>
        <a:p>
          <a:pPr marL="57150" lvl="1" indent="-57150" algn="l" defTabSz="488950">
            <a:lnSpc>
              <a:spcPct val="90000"/>
            </a:lnSpc>
            <a:spcBef>
              <a:spcPct val="0"/>
            </a:spcBef>
            <a:spcAft>
              <a:spcPct val="15000"/>
            </a:spcAft>
            <a:buChar char="••"/>
          </a:pPr>
          <a:r>
            <a:rPr lang="es-MX" sz="1100" kern="1200" dirty="0" smtClean="0">
              <a:solidFill>
                <a:sysClr val="window" lastClr="FFFFFF"/>
              </a:solidFill>
              <a:latin typeface="Lucida Sans Unicode"/>
              <a:ea typeface="+mn-ea"/>
              <a:cs typeface="+mn-cs"/>
            </a:rPr>
            <a:t>Procesos</a:t>
          </a:r>
          <a:endParaRPr lang="es-ES" sz="1100" kern="1200" dirty="0">
            <a:solidFill>
              <a:sysClr val="window" lastClr="FFFFFF"/>
            </a:solidFill>
            <a:latin typeface="Lucida Sans Unicode"/>
            <a:ea typeface="+mn-ea"/>
            <a:cs typeface="+mn-cs"/>
          </a:endParaRPr>
        </a:p>
      </dsp:txBody>
      <dsp:txXfrm rot="5400000">
        <a:off x="2756276" y="504056"/>
        <a:ext cx="2563060" cy="1512168"/>
      </dsp:txXfrm>
    </dsp:sp>
    <dsp:sp modelId="{09A5389F-A129-4556-AF78-DC442395D0BB}">
      <dsp:nvSpPr>
        <dsp:cNvPr id="0" name=""/>
        <dsp:cNvSpPr/>
      </dsp:nvSpPr>
      <dsp:spPr>
        <a:xfrm rot="16200000">
          <a:off x="5532955" y="-21390"/>
          <a:ext cx="2520280" cy="2563060"/>
        </a:xfrm>
        <a:prstGeom prst="flowChartManualOperation">
          <a:avLst/>
        </a:prstGeom>
        <a:solidFill>
          <a:srgbClr val="8064A2">
            <a:hueOff val="0"/>
            <a:satOff val="0"/>
            <a:lumOff val="0"/>
            <a:alphaOff val="0"/>
          </a:srgbClr>
        </a:solidFill>
        <a:ln w="55000" cap="flat" cmpd="thickThin"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0" rIns="88677" bIns="0" numCol="1" spcCol="1270" anchor="ctr" anchorCtr="0">
          <a:noAutofit/>
        </a:bodyPr>
        <a:lstStyle/>
        <a:p>
          <a:pPr lvl="0" algn="ctr" defTabSz="622300">
            <a:lnSpc>
              <a:spcPct val="90000"/>
            </a:lnSpc>
            <a:spcBef>
              <a:spcPct val="0"/>
            </a:spcBef>
            <a:spcAft>
              <a:spcPct val="35000"/>
            </a:spcAft>
          </a:pPr>
          <a:r>
            <a:rPr lang="es-MX" sz="1400" kern="1200" dirty="0" smtClean="0">
              <a:solidFill>
                <a:sysClr val="window" lastClr="FFFFFF"/>
              </a:solidFill>
              <a:latin typeface="Lucida Sans Unicode"/>
              <a:ea typeface="+mn-ea"/>
              <a:cs typeface="+mn-cs"/>
            </a:rPr>
            <a:t>Elaboración de un nuevo conocimiento</a:t>
          </a:r>
        </a:p>
        <a:p>
          <a:pPr lvl="0" algn="ctr" defTabSz="622300">
            <a:lnSpc>
              <a:spcPct val="90000"/>
            </a:lnSpc>
            <a:spcBef>
              <a:spcPct val="0"/>
            </a:spcBef>
            <a:spcAft>
              <a:spcPct val="35000"/>
            </a:spcAft>
          </a:pPr>
          <a:r>
            <a:rPr lang="es-MX" sz="1400" kern="1200" dirty="0" smtClean="0">
              <a:solidFill>
                <a:sysClr val="window" lastClr="FFFFFF"/>
              </a:solidFill>
              <a:latin typeface="Lucida Sans Unicode"/>
              <a:ea typeface="+mn-ea"/>
              <a:cs typeface="+mn-cs"/>
            </a:rPr>
            <a:t>Propuestas de Diseño</a:t>
          </a:r>
        </a:p>
      </dsp:txBody>
      <dsp:txXfrm rot="5400000">
        <a:off x="5511565" y="504056"/>
        <a:ext cx="2563060" cy="15121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0BF444-2F6D-40C2-95C0-6A2A2524B7AA}">
      <dsp:nvSpPr>
        <dsp:cNvPr id="0" name=""/>
        <dsp:cNvSpPr/>
      </dsp:nvSpPr>
      <dsp:spPr>
        <a:xfrm>
          <a:off x="589189" y="0"/>
          <a:ext cx="6677479" cy="3839123"/>
        </a:xfrm>
        <a:prstGeom prst="rightArrow">
          <a:avLst/>
        </a:prstGeom>
        <a:solidFill>
          <a:schemeClr val="accent6">
            <a:lumMod val="60000"/>
            <a:lumOff val="40000"/>
          </a:schemeClr>
        </a:solidFill>
        <a:ln>
          <a:noFill/>
        </a:ln>
        <a:effectLst/>
      </dsp:spPr>
      <dsp:style>
        <a:lnRef idx="0">
          <a:scrgbClr r="0" g="0" b="0"/>
        </a:lnRef>
        <a:fillRef idx="1">
          <a:scrgbClr r="0" g="0" b="0"/>
        </a:fillRef>
        <a:effectRef idx="0">
          <a:scrgbClr r="0" g="0" b="0"/>
        </a:effectRef>
        <a:fontRef idx="minor"/>
      </dsp:style>
    </dsp:sp>
    <dsp:sp modelId="{C7FF91EE-0EF1-431F-AC02-9FE930186AB7}">
      <dsp:nvSpPr>
        <dsp:cNvPr id="0" name=""/>
        <dsp:cNvSpPr/>
      </dsp:nvSpPr>
      <dsp:spPr>
        <a:xfrm>
          <a:off x="124566" y="662939"/>
          <a:ext cx="2241790" cy="2513243"/>
        </a:xfrm>
        <a:prstGeom prst="roundRect">
          <a:avLst/>
        </a:prstGeom>
        <a:solidFill>
          <a:schemeClr val="lt1">
            <a:hueOff val="0"/>
            <a:satOff val="0"/>
            <a:lumOff val="0"/>
            <a:alphaOff val="0"/>
          </a:schemeClr>
        </a:solidFill>
        <a:ln w="22225" cap="rnd" cmpd="sng" algn="ctr">
          <a:solidFill>
            <a:schemeClr val="dk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DESARROLLO</a:t>
          </a:r>
        </a:p>
        <a:p>
          <a:pPr lvl="0" algn="ctr" defTabSz="622300">
            <a:lnSpc>
              <a:spcPct val="90000"/>
            </a:lnSpc>
            <a:spcBef>
              <a:spcPct val="0"/>
            </a:spcBef>
            <a:spcAft>
              <a:spcPct val="35000"/>
            </a:spcAft>
          </a:pPr>
          <a:r>
            <a:rPr lang="es-MX" sz="1400" b="1" kern="1200" dirty="0" smtClean="0"/>
            <a:t>La posibilidad de los actores, para adquirir conocimientos desde el entorno en que se desenvuelven</a:t>
          </a:r>
          <a:r>
            <a:rPr lang="es-MX" sz="1400" kern="1200" dirty="0" smtClean="0"/>
            <a:t>, fortaleciendo sus capacidades  para  mejorar sus condiciones de vida</a:t>
          </a:r>
          <a:endParaRPr lang="es-MX" sz="1400" kern="1200" dirty="0"/>
        </a:p>
      </dsp:txBody>
      <dsp:txXfrm>
        <a:off x="234001" y="772374"/>
        <a:ext cx="2022920" cy="2294373"/>
      </dsp:txXfrm>
    </dsp:sp>
    <dsp:sp modelId="{C32D331F-8366-4CC5-9134-46226C160EB9}">
      <dsp:nvSpPr>
        <dsp:cNvPr id="0" name=""/>
        <dsp:cNvSpPr/>
      </dsp:nvSpPr>
      <dsp:spPr>
        <a:xfrm>
          <a:off x="2658649" y="662939"/>
          <a:ext cx="2241790" cy="2513243"/>
        </a:xfrm>
        <a:prstGeom prst="roundRect">
          <a:avLst/>
        </a:prstGeom>
        <a:solidFill>
          <a:schemeClr val="lt1">
            <a:hueOff val="0"/>
            <a:satOff val="0"/>
            <a:lumOff val="0"/>
            <a:alphaOff val="0"/>
          </a:schemeClr>
        </a:solidFill>
        <a:ln w="22225" cap="rnd" cmpd="sng" algn="ctr">
          <a:solidFill>
            <a:schemeClr val="dk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DESARROLLO HUMANO </a:t>
          </a:r>
        </a:p>
        <a:p>
          <a:pPr lvl="0" algn="ctr" defTabSz="622300">
            <a:lnSpc>
              <a:spcPct val="90000"/>
            </a:lnSpc>
            <a:spcBef>
              <a:spcPct val="0"/>
            </a:spcBef>
            <a:spcAft>
              <a:spcPct val="35000"/>
            </a:spcAft>
          </a:pPr>
          <a:r>
            <a:rPr lang="es-MX" sz="1400" b="1" kern="1200" dirty="0" smtClean="0"/>
            <a:t>El reconocimiento de las diferencias socioculturales y la pertenecía a un grupo étnico para</a:t>
          </a:r>
          <a:r>
            <a:rPr lang="es-MX" sz="1400" kern="1200" dirty="0" smtClean="0"/>
            <a:t> habitar libremente en su territorio, con la posesión y manejo de sus recursos</a:t>
          </a:r>
          <a:endParaRPr lang="es-MX" sz="1400" kern="1200" dirty="0"/>
        </a:p>
      </dsp:txBody>
      <dsp:txXfrm>
        <a:off x="2768084" y="772374"/>
        <a:ext cx="2022920" cy="2294373"/>
      </dsp:txXfrm>
    </dsp:sp>
    <dsp:sp modelId="{DAD0958A-63A3-4A2F-B5E7-2990097E3690}">
      <dsp:nvSpPr>
        <dsp:cNvPr id="0" name=""/>
        <dsp:cNvSpPr/>
      </dsp:nvSpPr>
      <dsp:spPr>
        <a:xfrm>
          <a:off x="5164977" y="708456"/>
          <a:ext cx="2538558" cy="2513243"/>
        </a:xfrm>
        <a:prstGeom prst="roundRect">
          <a:avLst/>
        </a:prstGeom>
        <a:solidFill>
          <a:schemeClr val="lt1">
            <a:hueOff val="0"/>
            <a:satOff val="0"/>
            <a:lumOff val="0"/>
            <a:alphaOff val="0"/>
          </a:schemeClr>
        </a:solidFill>
        <a:ln w="22225" cap="rnd" cmpd="sng" algn="ctr">
          <a:solidFill>
            <a:schemeClr val="dk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DESARROLLO ENDÓGENO</a:t>
          </a:r>
        </a:p>
        <a:p>
          <a:pPr lvl="0" algn="ctr" defTabSz="622300">
            <a:lnSpc>
              <a:spcPct val="90000"/>
            </a:lnSpc>
            <a:spcBef>
              <a:spcPct val="0"/>
            </a:spcBef>
            <a:spcAft>
              <a:spcPct val="35000"/>
            </a:spcAft>
          </a:pPr>
          <a:r>
            <a:rPr lang="es-MX" sz="1400" b="1" kern="1200" dirty="0" smtClean="0"/>
            <a:t>El proceso multidimensional y sistémico del uso de recursos naturales  y de capital humano del contexto  local, expresados en su identidad</a:t>
          </a:r>
          <a:endParaRPr lang="es-MX" sz="1400" b="1" kern="1200" dirty="0"/>
        </a:p>
      </dsp:txBody>
      <dsp:txXfrm>
        <a:off x="5287663" y="831142"/>
        <a:ext cx="2293186" cy="2267871"/>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041DF3-1813-4530-AE05-DA94F58943B9}" type="datetimeFigureOut">
              <a:rPr lang="es-MX" smtClean="0"/>
              <a:t>02/10/2015</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A0F2A4-3B73-4260-BF38-DD58031EEF22}" type="slidenum">
              <a:rPr lang="es-MX" smtClean="0"/>
              <a:t>‹Nº›</a:t>
            </a:fld>
            <a:endParaRPr lang="es-MX"/>
          </a:p>
        </p:txBody>
      </p:sp>
    </p:spTree>
    <p:extLst>
      <p:ext uri="{BB962C8B-B14F-4D97-AF65-F5344CB8AC3E}">
        <p14:creationId xmlns:p14="http://schemas.microsoft.com/office/powerpoint/2010/main" val="1564263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Para explicar este contexto, desde el enfoque del desarrollo local, se aborda desde la propuesta propuesta para el desarrollo humano, se describen los límites que se presentan en el mundo de la vida, por las diferencias étnicas y de género, para  mejorar su calidad de vida. Escenario que, desde los estudios de género se ha determinado con la falta de poder, con la escasa capacidad de decisión, inclusive a su propia vida y desde luego al trabajo que pueden desempeñar. Casi siempre relacionado con las dobles y triples jornadas laborales que las actoras desempeñan,  subsanadas por la creación de redes de cooperación generalmente intrafamiliar y con la cercanía de los puestos de trabajo con los entornos domésticos. Condición que repercute en la capacitación laboral y en el reconocimiento al trabajo realizado.</a:t>
            </a:r>
          </a:p>
          <a:p>
            <a:endParaRPr lang="es-MX" dirty="0"/>
          </a:p>
        </p:txBody>
      </p:sp>
      <p:sp>
        <p:nvSpPr>
          <p:cNvPr id="4" name="3 Marcador de número de diapositiva"/>
          <p:cNvSpPr>
            <a:spLocks noGrp="1"/>
          </p:cNvSpPr>
          <p:nvPr>
            <p:ph type="sldNum" sz="quarter" idx="10"/>
          </p:nvPr>
        </p:nvSpPr>
        <p:spPr/>
        <p:txBody>
          <a:bodyPr/>
          <a:lstStyle/>
          <a:p>
            <a:fld id="{4C2C8310-C7B5-47E4-A522-B148FB77BA8F}" type="slidenum">
              <a:rPr lang="es-MX" smtClean="0"/>
              <a:pPr/>
              <a:t>13</a:t>
            </a:fld>
            <a:endParaRPr lang="es-MX" dirty="0"/>
          </a:p>
        </p:txBody>
      </p:sp>
    </p:spTree>
    <p:extLst>
      <p:ext uri="{BB962C8B-B14F-4D97-AF65-F5344CB8AC3E}">
        <p14:creationId xmlns:p14="http://schemas.microsoft.com/office/powerpoint/2010/main" val="22354315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1ACDEB4B-349D-418A-BD5C-A1170CA376A2}"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3CEAED0-3CA4-436F-8D0C-1D0B8E6E176C}" type="slidenum">
              <a:rPr lang="es-MX" smtClean="0"/>
              <a:t>‹Nº›</a:t>
            </a:fld>
            <a:endParaRPr lang="es-MX"/>
          </a:p>
        </p:txBody>
      </p:sp>
    </p:spTree>
    <p:extLst>
      <p:ext uri="{BB962C8B-B14F-4D97-AF65-F5344CB8AC3E}">
        <p14:creationId xmlns:p14="http://schemas.microsoft.com/office/powerpoint/2010/main" val="11713991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1ACDEB4B-349D-418A-BD5C-A1170CA376A2}"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3CEAED0-3CA4-436F-8D0C-1D0B8E6E176C}" type="slidenum">
              <a:rPr lang="es-MX" smtClean="0"/>
              <a:t>‹Nº›</a:t>
            </a:fld>
            <a:endParaRPr lang="es-MX"/>
          </a:p>
        </p:txBody>
      </p:sp>
    </p:spTree>
    <p:extLst>
      <p:ext uri="{BB962C8B-B14F-4D97-AF65-F5344CB8AC3E}">
        <p14:creationId xmlns:p14="http://schemas.microsoft.com/office/powerpoint/2010/main" val="16860705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1ACDEB4B-349D-418A-BD5C-A1170CA376A2}"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3CEAED0-3CA4-436F-8D0C-1D0B8E6E176C}" type="slidenum">
              <a:rPr lang="es-MX" smtClean="0"/>
              <a:t>‹Nº›</a:t>
            </a:fld>
            <a:endParaRPr lang="es-MX"/>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801704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1ACDEB4B-349D-418A-BD5C-A1170CA376A2}"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3CEAED0-3CA4-436F-8D0C-1D0B8E6E176C}" type="slidenum">
              <a:rPr lang="es-MX" smtClean="0"/>
              <a:t>‹Nº›</a:t>
            </a:fld>
            <a:endParaRPr lang="es-MX"/>
          </a:p>
        </p:txBody>
      </p:sp>
    </p:spTree>
    <p:extLst>
      <p:ext uri="{BB962C8B-B14F-4D97-AF65-F5344CB8AC3E}">
        <p14:creationId xmlns:p14="http://schemas.microsoft.com/office/powerpoint/2010/main" val="37933843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1ACDEB4B-349D-418A-BD5C-A1170CA376A2}"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3CEAED0-3CA4-436F-8D0C-1D0B8E6E176C}" type="slidenum">
              <a:rPr lang="es-MX" smtClean="0"/>
              <a:t>‹Nº›</a:t>
            </a:fld>
            <a:endParaRPr lang="es-MX"/>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7306409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1ACDEB4B-349D-418A-BD5C-A1170CA376A2}"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3CEAED0-3CA4-436F-8D0C-1D0B8E6E176C}" type="slidenum">
              <a:rPr lang="es-MX" smtClean="0"/>
              <a:t>‹Nº›</a:t>
            </a:fld>
            <a:endParaRPr lang="es-MX"/>
          </a:p>
        </p:txBody>
      </p:sp>
    </p:spTree>
    <p:extLst>
      <p:ext uri="{BB962C8B-B14F-4D97-AF65-F5344CB8AC3E}">
        <p14:creationId xmlns:p14="http://schemas.microsoft.com/office/powerpoint/2010/main" val="24466395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ACDEB4B-349D-418A-BD5C-A1170CA376A2}"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3CEAED0-3CA4-436F-8D0C-1D0B8E6E176C}" type="slidenum">
              <a:rPr lang="es-MX" smtClean="0"/>
              <a:t>‹Nº›</a:t>
            </a:fld>
            <a:endParaRPr lang="es-MX"/>
          </a:p>
        </p:txBody>
      </p:sp>
    </p:spTree>
    <p:extLst>
      <p:ext uri="{BB962C8B-B14F-4D97-AF65-F5344CB8AC3E}">
        <p14:creationId xmlns:p14="http://schemas.microsoft.com/office/powerpoint/2010/main" val="33434454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ACDEB4B-349D-418A-BD5C-A1170CA376A2}"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3CEAED0-3CA4-436F-8D0C-1D0B8E6E176C}" type="slidenum">
              <a:rPr lang="es-MX" smtClean="0"/>
              <a:t>‹Nº›</a:t>
            </a:fld>
            <a:endParaRPr lang="es-MX"/>
          </a:p>
        </p:txBody>
      </p:sp>
    </p:spTree>
    <p:extLst>
      <p:ext uri="{BB962C8B-B14F-4D97-AF65-F5344CB8AC3E}">
        <p14:creationId xmlns:p14="http://schemas.microsoft.com/office/powerpoint/2010/main" val="38182901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ACDEB4B-349D-418A-BD5C-A1170CA376A2}"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3CEAED0-3CA4-436F-8D0C-1D0B8E6E176C}" type="slidenum">
              <a:rPr lang="es-MX" smtClean="0"/>
              <a:t>‹Nº›</a:t>
            </a:fld>
            <a:endParaRPr lang="es-MX"/>
          </a:p>
        </p:txBody>
      </p:sp>
    </p:spTree>
    <p:extLst>
      <p:ext uri="{BB962C8B-B14F-4D97-AF65-F5344CB8AC3E}">
        <p14:creationId xmlns:p14="http://schemas.microsoft.com/office/powerpoint/2010/main" val="17642998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1ACDEB4B-349D-418A-BD5C-A1170CA376A2}"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3CEAED0-3CA4-436F-8D0C-1D0B8E6E176C}" type="slidenum">
              <a:rPr lang="es-MX" smtClean="0"/>
              <a:t>‹Nº›</a:t>
            </a:fld>
            <a:endParaRPr lang="es-MX"/>
          </a:p>
        </p:txBody>
      </p:sp>
    </p:spTree>
    <p:extLst>
      <p:ext uri="{BB962C8B-B14F-4D97-AF65-F5344CB8AC3E}">
        <p14:creationId xmlns:p14="http://schemas.microsoft.com/office/powerpoint/2010/main" val="1268265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1ACDEB4B-349D-418A-BD5C-A1170CA376A2}"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3CEAED0-3CA4-436F-8D0C-1D0B8E6E176C}" type="slidenum">
              <a:rPr lang="es-MX" smtClean="0"/>
              <a:t>‹Nº›</a:t>
            </a:fld>
            <a:endParaRPr lang="es-MX"/>
          </a:p>
        </p:txBody>
      </p:sp>
    </p:spTree>
    <p:extLst>
      <p:ext uri="{BB962C8B-B14F-4D97-AF65-F5344CB8AC3E}">
        <p14:creationId xmlns:p14="http://schemas.microsoft.com/office/powerpoint/2010/main" val="186379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1ACDEB4B-349D-418A-BD5C-A1170CA376A2}" type="datetimeFigureOut">
              <a:rPr lang="es-MX" smtClean="0"/>
              <a:t>02/10/2015</a:t>
            </a:fld>
            <a:endParaRPr lang="es-MX"/>
          </a:p>
        </p:txBody>
      </p:sp>
      <p:sp>
        <p:nvSpPr>
          <p:cNvPr id="8" name="Footer Placeholder 7"/>
          <p:cNvSpPr>
            <a:spLocks noGrp="1"/>
          </p:cNvSpPr>
          <p:nvPr>
            <p:ph type="ftr" sz="quarter" idx="11"/>
          </p:nvPr>
        </p:nvSpPr>
        <p:spPr/>
        <p:txBody>
          <a:bodyPr/>
          <a:lstStyle/>
          <a:p>
            <a:endParaRPr lang="es-MX"/>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3CEAED0-3CA4-436F-8D0C-1D0B8E6E176C}" type="slidenum">
              <a:rPr lang="es-MX" smtClean="0"/>
              <a:t>‹Nº›</a:t>
            </a:fld>
            <a:endParaRPr lang="es-MX"/>
          </a:p>
        </p:txBody>
      </p:sp>
    </p:spTree>
    <p:extLst>
      <p:ext uri="{BB962C8B-B14F-4D97-AF65-F5344CB8AC3E}">
        <p14:creationId xmlns:p14="http://schemas.microsoft.com/office/powerpoint/2010/main" val="34754234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1ACDEB4B-349D-418A-BD5C-A1170CA376A2}" type="datetimeFigureOut">
              <a:rPr lang="es-MX" smtClean="0"/>
              <a:t>02/10/2015</a:t>
            </a:fld>
            <a:endParaRPr lang="es-MX"/>
          </a:p>
        </p:txBody>
      </p:sp>
      <p:sp>
        <p:nvSpPr>
          <p:cNvPr id="4" name="Footer Placeholder 3"/>
          <p:cNvSpPr>
            <a:spLocks noGrp="1"/>
          </p:cNvSpPr>
          <p:nvPr>
            <p:ph type="ftr" sz="quarter" idx="11"/>
          </p:nvPr>
        </p:nvSpPr>
        <p:spPr/>
        <p:txBody>
          <a:bodyPr/>
          <a:lstStyle/>
          <a:p>
            <a:endParaRPr lang="es-MX"/>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3CEAED0-3CA4-436F-8D0C-1D0B8E6E176C}" type="slidenum">
              <a:rPr lang="es-MX" smtClean="0"/>
              <a:t>‹Nº›</a:t>
            </a:fld>
            <a:endParaRPr lang="es-MX"/>
          </a:p>
        </p:txBody>
      </p:sp>
    </p:spTree>
    <p:extLst>
      <p:ext uri="{BB962C8B-B14F-4D97-AF65-F5344CB8AC3E}">
        <p14:creationId xmlns:p14="http://schemas.microsoft.com/office/powerpoint/2010/main" val="12500100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CDEB4B-349D-418A-BD5C-A1170CA376A2}" type="datetimeFigureOut">
              <a:rPr lang="es-MX" smtClean="0"/>
              <a:t>02/10/2015</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3CEAED0-3CA4-436F-8D0C-1D0B8E6E176C}" type="slidenum">
              <a:rPr lang="es-MX" smtClean="0"/>
              <a:t>‹Nº›</a:t>
            </a:fld>
            <a:endParaRPr lang="es-MX"/>
          </a:p>
        </p:txBody>
      </p:sp>
    </p:spTree>
    <p:extLst>
      <p:ext uri="{BB962C8B-B14F-4D97-AF65-F5344CB8AC3E}">
        <p14:creationId xmlns:p14="http://schemas.microsoft.com/office/powerpoint/2010/main" val="17616099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ACDEB4B-349D-418A-BD5C-A1170CA376A2}"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3CEAED0-3CA4-436F-8D0C-1D0B8E6E176C}" type="slidenum">
              <a:rPr lang="es-MX" smtClean="0"/>
              <a:t>‹Nº›</a:t>
            </a:fld>
            <a:endParaRPr lang="es-MX"/>
          </a:p>
        </p:txBody>
      </p:sp>
    </p:spTree>
    <p:extLst>
      <p:ext uri="{BB962C8B-B14F-4D97-AF65-F5344CB8AC3E}">
        <p14:creationId xmlns:p14="http://schemas.microsoft.com/office/powerpoint/2010/main" val="3349346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ACDEB4B-349D-418A-BD5C-A1170CA376A2}"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3CEAED0-3CA4-436F-8D0C-1D0B8E6E176C}" type="slidenum">
              <a:rPr lang="es-MX" smtClean="0"/>
              <a:t>‹Nº›</a:t>
            </a:fld>
            <a:endParaRPr lang="es-MX"/>
          </a:p>
        </p:txBody>
      </p:sp>
    </p:spTree>
    <p:extLst>
      <p:ext uri="{BB962C8B-B14F-4D97-AF65-F5344CB8AC3E}">
        <p14:creationId xmlns:p14="http://schemas.microsoft.com/office/powerpoint/2010/main" val="32535473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1ACDEB4B-349D-418A-BD5C-A1170CA376A2}" type="datetimeFigureOut">
              <a:rPr lang="es-MX" smtClean="0"/>
              <a:t>02/10/2015</a:t>
            </a:fld>
            <a:endParaRPr lang="es-MX"/>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3CEAED0-3CA4-436F-8D0C-1D0B8E6E176C}" type="slidenum">
              <a:rPr lang="es-MX" smtClean="0"/>
              <a:t>‹Nº›</a:t>
            </a:fld>
            <a:endParaRPr lang="es-MX"/>
          </a:p>
        </p:txBody>
      </p:sp>
    </p:spTree>
    <p:extLst>
      <p:ext uri="{BB962C8B-B14F-4D97-AF65-F5344CB8AC3E}">
        <p14:creationId xmlns:p14="http://schemas.microsoft.com/office/powerpoint/2010/main" val="3065174311"/>
      </p:ext>
    </p:extLst>
  </p:cSld>
  <p:clrMap bg1="lt1" tx1="dk1" bg2="lt2" tx2="dk2" accent1="accent1" accent2="accent2" accent3="accent3" accent4="accent4" accent5="accent5" accent6="accent6" hlink="hlink" folHlink="folHlink"/>
  <p:sldLayoutIdLst>
    <p:sldLayoutId id="2147483851" r:id="rId1"/>
    <p:sldLayoutId id="2147483852" r:id="rId2"/>
    <p:sldLayoutId id="2147483853" r:id="rId3"/>
    <p:sldLayoutId id="2147483854" r:id="rId4"/>
    <p:sldLayoutId id="2147483855" r:id="rId5"/>
    <p:sldLayoutId id="2147483856" r:id="rId6"/>
    <p:sldLayoutId id="2147483857" r:id="rId7"/>
    <p:sldLayoutId id="2147483858" r:id="rId8"/>
    <p:sldLayoutId id="2147483859" r:id="rId9"/>
    <p:sldLayoutId id="2147483860" r:id="rId10"/>
    <p:sldLayoutId id="2147483861" r:id="rId11"/>
    <p:sldLayoutId id="2147483862" r:id="rId12"/>
    <p:sldLayoutId id="2147483863" r:id="rId13"/>
    <p:sldLayoutId id="2147483864" r:id="rId14"/>
    <p:sldLayoutId id="2147483865" r:id="rId15"/>
    <p:sldLayoutId id="214748386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ctrTitle"/>
          </p:nvPr>
        </p:nvSpPr>
        <p:spPr>
          <a:xfrm>
            <a:off x="1070263" y="2506104"/>
            <a:ext cx="10774279" cy="3765858"/>
          </a:xfrm>
        </p:spPr>
        <p:txBody>
          <a:bodyPr>
            <a:normAutofit/>
          </a:bodyPr>
          <a:lstStyle/>
          <a:p>
            <a:pPr algn="ctr"/>
            <a:r>
              <a:rPr lang="es-MX" sz="3100" dirty="0" smtClean="0"/>
              <a:t>Material </a:t>
            </a:r>
            <a:r>
              <a:rPr lang="es-MX" sz="3100" dirty="0" smtClean="0"/>
              <a:t>didáctico</a:t>
            </a:r>
            <a:br>
              <a:rPr lang="es-MX" sz="3100" dirty="0" smtClean="0"/>
            </a:br>
            <a:r>
              <a:rPr lang="es-MX" sz="3100" dirty="0" smtClean="0"/>
              <a:t> </a:t>
            </a:r>
            <a:r>
              <a:rPr lang="es-MX" sz="3100" dirty="0"/>
              <a:t>“Metodología para </a:t>
            </a:r>
            <a:r>
              <a:rPr lang="es-MX" sz="3100" dirty="0" smtClean="0"/>
              <a:t>Proyectos </a:t>
            </a:r>
            <a:r>
              <a:rPr lang="es-MX" sz="3100" dirty="0"/>
              <a:t>de </a:t>
            </a:r>
            <a:r>
              <a:rPr lang="es-MX" sz="3100" dirty="0" smtClean="0"/>
              <a:t>Investigación en Diseño con un enfoque para el desarrollo </a:t>
            </a:r>
            <a:r>
              <a:rPr lang="es-MX" sz="3100" dirty="0"/>
              <a:t>Social</a:t>
            </a:r>
            <a:r>
              <a:rPr lang="es-MX" sz="3100" dirty="0" smtClean="0"/>
              <a:t>”</a:t>
            </a:r>
            <a:r>
              <a:rPr lang="es-MX" sz="3100" dirty="0"/>
              <a:t/>
            </a:r>
            <a:br>
              <a:rPr lang="es-MX" sz="3100" dirty="0"/>
            </a:br>
            <a:r>
              <a:rPr lang="es-MX" sz="3100" dirty="0" smtClean="0"/>
              <a:t>UA de Taller de Conceptualización del </a:t>
            </a:r>
            <a:r>
              <a:rPr lang="es-MX" sz="3100" dirty="0" smtClean="0"/>
              <a:t>Conocimiento  (Taller de Aplicación Innovadora del Conocimiento*)</a:t>
            </a:r>
            <a:r>
              <a:rPr lang="es-MX" sz="3100" dirty="0" smtClean="0"/>
              <a:t/>
            </a:r>
            <a:br>
              <a:rPr lang="es-MX" sz="3100" dirty="0" smtClean="0"/>
            </a:br>
            <a:r>
              <a:rPr lang="es-MX" sz="3100" dirty="0" smtClean="0"/>
              <a:t>Maestría en Diseño</a:t>
            </a:r>
            <a:br>
              <a:rPr lang="es-MX" sz="3100" dirty="0" smtClean="0"/>
            </a:br>
            <a:endParaRPr lang="es-MX" sz="3100" dirty="0"/>
          </a:p>
        </p:txBody>
      </p:sp>
      <p:sp>
        <p:nvSpPr>
          <p:cNvPr id="7" name="Subtítulo 6"/>
          <p:cNvSpPr>
            <a:spLocks noGrp="1"/>
          </p:cNvSpPr>
          <p:nvPr>
            <p:ph type="subTitle" idx="1"/>
          </p:nvPr>
        </p:nvSpPr>
        <p:spPr>
          <a:xfrm>
            <a:off x="2430379" y="5938587"/>
            <a:ext cx="9144000" cy="666750"/>
          </a:xfrm>
        </p:spPr>
        <p:txBody>
          <a:bodyPr>
            <a:normAutofit fontScale="92500" lnSpcReduction="20000"/>
          </a:bodyPr>
          <a:lstStyle/>
          <a:p>
            <a:pPr algn="r"/>
            <a:r>
              <a:rPr lang="es-MX" dirty="0" smtClean="0"/>
              <a:t>Dra. María del Pilar Alejandra Mora </a:t>
            </a:r>
            <a:r>
              <a:rPr lang="es-MX" dirty="0" err="1" smtClean="0"/>
              <a:t>Cantellano</a:t>
            </a:r>
            <a:endParaRPr lang="es-MX" dirty="0" smtClean="0"/>
          </a:p>
          <a:p>
            <a:pPr algn="r"/>
            <a:r>
              <a:rPr lang="es-MX" dirty="0" smtClean="0"/>
              <a:t>Octubre del 2015</a:t>
            </a:r>
            <a:endParaRPr lang="es-MX" dirty="0"/>
          </a:p>
        </p:txBody>
      </p:sp>
      <p:pic>
        <p:nvPicPr>
          <p:cNvPr id="4" name="Imagen 3"/>
          <p:cNvPicPr>
            <a:picLocks noChangeAspect="1"/>
          </p:cNvPicPr>
          <p:nvPr/>
        </p:nvPicPr>
        <p:blipFill>
          <a:blip r:embed="rId2"/>
          <a:stretch>
            <a:fillRect/>
          </a:stretch>
        </p:blipFill>
        <p:spPr>
          <a:xfrm>
            <a:off x="296779" y="5710"/>
            <a:ext cx="11277600" cy="2500394"/>
          </a:xfrm>
          <a:prstGeom prst="rect">
            <a:avLst/>
          </a:prstGeom>
        </p:spPr>
      </p:pic>
    </p:spTree>
    <p:extLst>
      <p:ext uri="{BB962C8B-B14F-4D97-AF65-F5344CB8AC3E}">
        <p14:creationId xmlns:p14="http://schemas.microsoft.com/office/powerpoint/2010/main" val="5315775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809048"/>
          </a:xfrm>
        </p:spPr>
        <p:txBody>
          <a:bodyPr>
            <a:normAutofit/>
          </a:bodyPr>
          <a:lstStyle/>
          <a:p>
            <a:r>
              <a:rPr lang="es-MX" sz="3600" dirty="0" smtClean="0"/>
              <a:t>Diseño y desarrollo social</a:t>
            </a:r>
            <a:endParaRPr lang="es-MX" sz="3600" dirty="0"/>
          </a:p>
        </p:txBody>
      </p:sp>
      <p:sp>
        <p:nvSpPr>
          <p:cNvPr id="3" name="Marcador de contenido 2"/>
          <p:cNvSpPr>
            <a:spLocks noGrp="1"/>
          </p:cNvSpPr>
          <p:nvPr>
            <p:ph sz="half" idx="1"/>
          </p:nvPr>
        </p:nvSpPr>
        <p:spPr>
          <a:xfrm>
            <a:off x="6355772" y="1496724"/>
            <a:ext cx="5181600" cy="4351338"/>
          </a:xfrm>
          <a:solidFill>
            <a:schemeClr val="bg2">
              <a:lumMod val="75000"/>
            </a:schemeClr>
          </a:solidFill>
        </p:spPr>
        <p:txBody>
          <a:bodyPr>
            <a:normAutofit/>
          </a:bodyPr>
          <a:lstStyle/>
          <a:p>
            <a:endParaRPr lang="es-ES" dirty="0" smtClean="0"/>
          </a:p>
          <a:p>
            <a:r>
              <a:rPr lang="es-ES" dirty="0"/>
              <a:t>De acuerdo a la definición de Gros (1993, citado en </a:t>
            </a:r>
            <a:r>
              <a:rPr lang="es-ES" dirty="0" err="1"/>
              <a:t>Bürdek</a:t>
            </a:r>
            <a:r>
              <a:rPr lang="es-ES" dirty="0"/>
              <a:t> 1994) el objeto del conocimiento tanto de la teoría del diseño, como de la actividad práctica de los profesionales del área, es el lenguaje del producto. Partiendo de esta base se define la pertinencia de analizar las bases de comunicación que establecen los actores en un contexto alrededor de los productos </a:t>
            </a:r>
            <a:r>
              <a:rPr lang="es-ES" dirty="0" err="1"/>
              <a:t>diseñísticos</a:t>
            </a:r>
            <a:r>
              <a:rPr lang="es-ES" dirty="0"/>
              <a:t> y de la cultura material determinada en un grupo social</a:t>
            </a:r>
            <a:r>
              <a:rPr lang="es-ES" dirty="0" smtClean="0"/>
              <a:t>.</a:t>
            </a:r>
          </a:p>
          <a:p>
            <a:endParaRPr lang="es-MX" dirty="0"/>
          </a:p>
          <a:p>
            <a:endParaRPr lang="es-MX" dirty="0"/>
          </a:p>
        </p:txBody>
      </p:sp>
      <p:sp>
        <p:nvSpPr>
          <p:cNvPr id="4" name="Marcador de contenido 3"/>
          <p:cNvSpPr>
            <a:spLocks noGrp="1"/>
          </p:cNvSpPr>
          <p:nvPr>
            <p:ph sz="half" idx="2"/>
          </p:nvPr>
        </p:nvSpPr>
        <p:spPr>
          <a:xfrm>
            <a:off x="838200" y="1708295"/>
            <a:ext cx="5181600" cy="4351338"/>
          </a:xfrm>
        </p:spPr>
        <p:txBody>
          <a:bodyPr>
            <a:normAutofit/>
          </a:bodyPr>
          <a:lstStyle/>
          <a:p>
            <a:r>
              <a:rPr lang="es-ES" dirty="0"/>
              <a:t>El diseñador juega un papel como mediador al contribuir a la solución de necesidades desde la comunicación y ha de visualizarse como un estratega e integrante en equipos multidisciplinarios con el fin de dar respuesta a éstas, por lo que ha de extender su formación básica para lograr comprender el objeto de estudio, para contar con los argumentos que permitan construir productos de diseño que cumplan con las expectativas de las comunidades y de los grupos sociales que las habitan y que se conforman en mundos de la vida. </a:t>
            </a:r>
          </a:p>
          <a:p>
            <a:endParaRPr lang="es-MX" dirty="0"/>
          </a:p>
        </p:txBody>
      </p:sp>
    </p:spTree>
    <p:extLst>
      <p:ext uri="{BB962C8B-B14F-4D97-AF65-F5344CB8AC3E}">
        <p14:creationId xmlns:p14="http://schemas.microsoft.com/office/powerpoint/2010/main" val="37273286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838200" y="365125"/>
            <a:ext cx="10515600" cy="590839"/>
          </a:xfrm>
        </p:spPr>
        <p:txBody>
          <a:bodyPr>
            <a:normAutofit fontScale="90000"/>
          </a:bodyPr>
          <a:lstStyle/>
          <a:p>
            <a:r>
              <a:rPr lang="es-MX" dirty="0"/>
              <a:t>Diseño y desarrollo social</a:t>
            </a:r>
          </a:p>
        </p:txBody>
      </p:sp>
      <p:sp>
        <p:nvSpPr>
          <p:cNvPr id="4" name="2 Marcador de contenido"/>
          <p:cNvSpPr>
            <a:spLocks noGrp="1"/>
          </p:cNvSpPr>
          <p:nvPr>
            <p:ph sz="half" idx="1"/>
          </p:nvPr>
        </p:nvSpPr>
        <p:spPr>
          <a:xfrm>
            <a:off x="1087582" y="1822450"/>
            <a:ext cx="4378035" cy="3723120"/>
          </a:xfrm>
        </p:spPr>
        <p:txBody>
          <a:bodyPr>
            <a:normAutofit/>
          </a:bodyPr>
          <a:lstStyle/>
          <a:p>
            <a:r>
              <a:rPr lang="es-ES" dirty="0"/>
              <a:t>Así el diseño visto desde un enfoque integral se puede investigar a través de tres direcciones: Como un objeto de utilidad práctica o instrumental, como objeto de comunicación social o como objeto de percepción sensorial (</a:t>
            </a:r>
            <a:r>
              <a:rPr lang="es-ES" dirty="0" err="1"/>
              <a:t>Bürdek</a:t>
            </a:r>
            <a:r>
              <a:rPr lang="es-ES" dirty="0"/>
              <a:t>, 1994)</a:t>
            </a:r>
          </a:p>
          <a:p>
            <a:endParaRPr lang="es-MX" dirty="0"/>
          </a:p>
        </p:txBody>
      </p:sp>
      <p:sp>
        <p:nvSpPr>
          <p:cNvPr id="5" name="Marcador de contenido 4"/>
          <p:cNvSpPr>
            <a:spLocks noGrp="1"/>
          </p:cNvSpPr>
          <p:nvPr>
            <p:ph sz="half" idx="2"/>
          </p:nvPr>
        </p:nvSpPr>
        <p:spPr>
          <a:xfrm>
            <a:off x="6764482" y="1825625"/>
            <a:ext cx="4589318" cy="3162011"/>
          </a:xfrm>
          <a:solidFill>
            <a:schemeClr val="bg2">
              <a:lumMod val="75000"/>
            </a:schemeClr>
          </a:solidFill>
        </p:spPr>
        <p:txBody>
          <a:bodyPr>
            <a:normAutofit/>
          </a:bodyPr>
          <a:lstStyle/>
          <a:p>
            <a:r>
              <a:rPr lang="es-MX" dirty="0"/>
              <a:t>Todo método de intervención social –incluido el de desarrollo de  proyectos de diseño  es un proceso de actuación, dentro de un sector delimitado y determinado de la realidad social</a:t>
            </a:r>
          </a:p>
          <a:p>
            <a:endParaRPr lang="es-MX" dirty="0"/>
          </a:p>
        </p:txBody>
      </p:sp>
      <p:sp>
        <p:nvSpPr>
          <p:cNvPr id="2" name="Flecha derecha 1"/>
          <p:cNvSpPr/>
          <p:nvPr/>
        </p:nvSpPr>
        <p:spPr>
          <a:xfrm>
            <a:off x="5846618" y="2895600"/>
            <a:ext cx="720437" cy="151014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1685655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Desarrollo </a:t>
            </a:r>
            <a:r>
              <a:rPr lang="es-MX" dirty="0"/>
              <a:t>social</a:t>
            </a:r>
            <a:br>
              <a:rPr lang="es-MX" dirty="0"/>
            </a:br>
            <a:endParaRPr lang="es-MX" dirty="0" smtClean="0"/>
          </a:p>
        </p:txBody>
      </p:sp>
      <p:sp>
        <p:nvSpPr>
          <p:cNvPr id="3" name="Marcador de contenido 2"/>
          <p:cNvSpPr>
            <a:spLocks noGrp="1"/>
          </p:cNvSpPr>
          <p:nvPr>
            <p:ph idx="1"/>
          </p:nvPr>
        </p:nvSpPr>
        <p:spPr>
          <a:xfrm>
            <a:off x="2256703" y="1575840"/>
            <a:ext cx="8915400" cy="2213378"/>
          </a:xfrm>
          <a:solidFill>
            <a:schemeClr val="bg2">
              <a:lumMod val="75000"/>
            </a:schemeClr>
          </a:solidFill>
        </p:spPr>
        <p:txBody>
          <a:bodyPr/>
          <a:lstStyle/>
          <a:p>
            <a:r>
              <a:rPr lang="es-ES" dirty="0" smtClean="0"/>
              <a:t>El desarrollo implica </a:t>
            </a:r>
            <a:r>
              <a:rPr lang="es-ES" dirty="0"/>
              <a:t>acciones encaminadas hacia la consecución de la satisfacción de necesidades humanas por medio de la creación y establecimiento de condiciones culturales, espirituales, sociales, económicas, científicas, tecnológicas y políticas, cuyo propósito es mejorar las condiciones de vida, además de permitir a los actores involucrados una participación en sus </a:t>
            </a:r>
            <a:r>
              <a:rPr lang="es-ES" dirty="0" smtClean="0"/>
              <a:t>comunidades</a:t>
            </a:r>
          </a:p>
          <a:p>
            <a:endParaRPr lang="es-MX" dirty="0"/>
          </a:p>
        </p:txBody>
      </p:sp>
      <p:sp>
        <p:nvSpPr>
          <p:cNvPr id="4" name="2 Marcador de contenido"/>
          <p:cNvSpPr txBox="1">
            <a:spLocks/>
          </p:cNvSpPr>
          <p:nvPr/>
        </p:nvSpPr>
        <p:spPr>
          <a:xfrm>
            <a:off x="2071254" y="4470118"/>
            <a:ext cx="8147248" cy="190080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MX" dirty="0" smtClean="0"/>
              <a:t>Asimismo se necesita contar con un enfoque para abordar la realidad desde la postura del investigador, en que lapso de tiempo y en que espacio geográficos se sitúe.</a:t>
            </a:r>
            <a:endParaRPr lang="es-ES" dirty="0" smtClean="0"/>
          </a:p>
          <a:p>
            <a:endParaRPr lang="es-ES" dirty="0"/>
          </a:p>
        </p:txBody>
      </p:sp>
    </p:spTree>
    <p:extLst>
      <p:ext uri="{BB962C8B-B14F-4D97-AF65-F5344CB8AC3E}">
        <p14:creationId xmlns:p14="http://schemas.microsoft.com/office/powerpoint/2010/main" val="38786205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838200" y="-174171"/>
            <a:ext cx="10515600" cy="1092183"/>
          </a:xfrm>
        </p:spPr>
        <p:txBody>
          <a:bodyPr>
            <a:normAutofit fontScale="90000"/>
          </a:bodyPr>
          <a:lstStyle/>
          <a:p>
            <a:r>
              <a:rPr lang="es-MX" sz="2700" dirty="0" smtClean="0"/>
              <a:t/>
            </a:r>
            <a:br>
              <a:rPr lang="es-MX" sz="2700" dirty="0" smtClean="0"/>
            </a:br>
            <a:r>
              <a:rPr lang="es-MX" sz="2700" dirty="0"/>
              <a:t/>
            </a:r>
            <a:br>
              <a:rPr lang="es-MX" sz="2700" dirty="0"/>
            </a:br>
            <a:r>
              <a:rPr lang="es-MX" sz="2700" dirty="0" smtClean="0"/>
              <a:t/>
            </a:r>
            <a:br>
              <a:rPr lang="es-MX" sz="2700" dirty="0" smtClean="0"/>
            </a:br>
            <a:r>
              <a:rPr lang="es-MX" sz="2700" dirty="0"/>
              <a:t/>
            </a:r>
            <a:br>
              <a:rPr lang="es-MX" sz="2700" dirty="0"/>
            </a:br>
            <a:r>
              <a:rPr lang="es-MX" sz="3100" dirty="0" smtClean="0"/>
              <a:t>Desarrollo </a:t>
            </a:r>
            <a:r>
              <a:rPr lang="es-MX" sz="3100" dirty="0"/>
              <a:t>social</a:t>
            </a:r>
            <a:br>
              <a:rPr lang="es-MX" sz="3100" dirty="0"/>
            </a:br>
            <a:r>
              <a:rPr lang="es-MX" sz="2700" dirty="0" smtClean="0"/>
              <a:t>ENFOQUE ENDOGENO</a:t>
            </a:r>
            <a:r>
              <a:rPr lang="es-ES" sz="2700" dirty="0" smtClean="0"/>
              <a:t/>
            </a:r>
            <a:br>
              <a:rPr lang="es-ES" sz="2700" dirty="0" smtClean="0"/>
            </a:br>
            <a:r>
              <a:rPr lang="es-ES" dirty="0" smtClean="0"/>
              <a:t/>
            </a:r>
            <a:br>
              <a:rPr lang="es-ES" dirty="0" smtClean="0"/>
            </a:br>
            <a:endParaRPr lang="es-MX" dirty="0"/>
          </a:p>
        </p:txBody>
      </p:sp>
      <p:graphicFrame>
        <p:nvGraphicFramePr>
          <p:cNvPr id="10" name="9 Marcador de contenido"/>
          <p:cNvGraphicFramePr>
            <a:graphicFrameLocks noGrp="1"/>
          </p:cNvGraphicFramePr>
          <p:nvPr>
            <p:ph sz="half" idx="1"/>
            <p:extLst>
              <p:ext uri="{D42A27DB-BD31-4B8C-83A1-F6EECF244321}">
                <p14:modId xmlns:p14="http://schemas.microsoft.com/office/powerpoint/2010/main" val="3934321249"/>
              </p:ext>
            </p:extLst>
          </p:nvPr>
        </p:nvGraphicFramePr>
        <p:xfrm>
          <a:off x="1621971" y="2503432"/>
          <a:ext cx="7855858" cy="38391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Marcador de contenido 7"/>
          <p:cNvSpPr>
            <a:spLocks noGrp="1"/>
          </p:cNvSpPr>
          <p:nvPr>
            <p:ph sz="half" idx="2"/>
          </p:nvPr>
        </p:nvSpPr>
        <p:spPr>
          <a:xfrm>
            <a:off x="4906695" y="692162"/>
            <a:ext cx="6447105" cy="1940202"/>
          </a:xfrm>
          <a:solidFill>
            <a:schemeClr val="bg2">
              <a:lumMod val="75000"/>
            </a:schemeClr>
          </a:solidFill>
        </p:spPr>
        <p:txBody>
          <a:bodyPr>
            <a:normAutofit/>
          </a:bodyPr>
          <a:lstStyle/>
          <a:p>
            <a:r>
              <a:rPr lang="es-ES" sz="2000" dirty="0"/>
              <a:t>Así, este tipo de acciones se pueden considerar de responsabilidad social para la creación de un ambiente propicio, en el que las personas puedan disfrutar de una vida digna (PNUD, 2012).</a:t>
            </a:r>
            <a:endParaRPr lang="es-MX" sz="2000" dirty="0"/>
          </a:p>
          <a:p>
            <a:endParaRPr lang="es-MX" sz="2000" dirty="0"/>
          </a:p>
        </p:txBody>
      </p:sp>
      <p:sp>
        <p:nvSpPr>
          <p:cNvPr id="4" name="3 Rectángulo"/>
          <p:cNvSpPr/>
          <p:nvPr/>
        </p:nvSpPr>
        <p:spPr>
          <a:xfrm>
            <a:off x="2135560" y="548680"/>
            <a:ext cx="8136904" cy="369332"/>
          </a:xfrm>
          <a:prstGeom prst="rect">
            <a:avLst/>
          </a:prstGeom>
        </p:spPr>
        <p:txBody>
          <a:bodyPr wrap="square">
            <a:spAutoFit/>
          </a:bodyPr>
          <a:lstStyle/>
          <a:p>
            <a:endParaRPr lang="es-ES" dirty="0"/>
          </a:p>
        </p:txBody>
      </p:sp>
    </p:spTree>
    <p:extLst>
      <p:ext uri="{BB962C8B-B14F-4D97-AF65-F5344CB8AC3E}">
        <p14:creationId xmlns:p14="http://schemas.microsoft.com/office/powerpoint/2010/main" val="3712396673"/>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622011"/>
          </a:xfrm>
        </p:spPr>
        <p:txBody>
          <a:bodyPr>
            <a:normAutofit fontScale="90000"/>
          </a:bodyPr>
          <a:lstStyle/>
          <a:p>
            <a:r>
              <a:rPr lang="es-MX" dirty="0"/>
              <a:t>Desarrollo social</a:t>
            </a:r>
            <a:br>
              <a:rPr lang="es-MX" dirty="0"/>
            </a:br>
            <a:endParaRPr lang="es-MX" dirty="0"/>
          </a:p>
        </p:txBody>
      </p:sp>
      <p:sp>
        <p:nvSpPr>
          <p:cNvPr id="6" name="Marcador de contenido 5"/>
          <p:cNvSpPr>
            <a:spLocks noGrp="1"/>
          </p:cNvSpPr>
          <p:nvPr>
            <p:ph sz="half" idx="1"/>
          </p:nvPr>
        </p:nvSpPr>
        <p:spPr>
          <a:xfrm>
            <a:off x="1300739" y="1094508"/>
            <a:ext cx="4795261" cy="4710545"/>
          </a:xfrm>
        </p:spPr>
        <p:txBody>
          <a:bodyPr>
            <a:normAutofit fontScale="92500"/>
          </a:bodyPr>
          <a:lstStyle/>
          <a:p>
            <a:r>
              <a:rPr lang="es-ES" dirty="0" smtClean="0"/>
              <a:t>En este enfoque del desarrollo, las </a:t>
            </a:r>
            <a:r>
              <a:rPr lang="es-ES" dirty="0"/>
              <a:t>tradiciones y creencias han cobrado importancia como factores diferenciales sobre el desarrollo, donde la idea de bienestar no siempre corresponde con la visión del mundo de las culturas dominantes. </a:t>
            </a:r>
            <a:endParaRPr lang="es-ES" dirty="0" smtClean="0"/>
          </a:p>
          <a:p>
            <a:r>
              <a:rPr lang="es-ES" dirty="0" smtClean="0"/>
              <a:t>El </a:t>
            </a:r>
            <a:r>
              <a:rPr lang="es-ES" dirty="0"/>
              <a:t>concepto de desarrollo </a:t>
            </a:r>
            <a:r>
              <a:rPr lang="es-ES" dirty="0" smtClean="0"/>
              <a:t>abarca </a:t>
            </a:r>
            <a:r>
              <a:rPr lang="es-ES" dirty="0"/>
              <a:t>la concepción de bienestar a todas las esferas del ser humano. Es claro que el aspecto económico es muy importante ya que proporciona la base material para satisfacer las necesidades humanas, pero el modo en que se satisfacen depende de la distribución de los recursos y las oportunidades que tiene cada individuo o grupo social, </a:t>
            </a:r>
            <a:endParaRPr lang="es-ES" dirty="0" smtClean="0"/>
          </a:p>
          <a:p>
            <a:endParaRPr lang="es-MX" dirty="0"/>
          </a:p>
        </p:txBody>
      </p:sp>
      <p:sp>
        <p:nvSpPr>
          <p:cNvPr id="3" name="Marcador de contenido 2"/>
          <p:cNvSpPr>
            <a:spLocks noGrp="1"/>
          </p:cNvSpPr>
          <p:nvPr>
            <p:ph sz="half" idx="2"/>
          </p:nvPr>
        </p:nvSpPr>
        <p:spPr>
          <a:solidFill>
            <a:schemeClr val="bg2">
              <a:lumMod val="75000"/>
            </a:schemeClr>
          </a:solidFill>
        </p:spPr>
        <p:txBody>
          <a:bodyPr>
            <a:normAutofit fontScale="92500"/>
          </a:bodyPr>
          <a:lstStyle/>
          <a:p>
            <a:r>
              <a:rPr lang="es-ES" dirty="0"/>
              <a:t>Por lo que esta definición de desarrollo  comparte la preocupación económica, pero no  hace énfasis en cómo abastecer al grupo, sino en cómo reforzar su capacidad de acción para lograr una sociedad más equitativa, poniendo el acento en la valoración de la diversidad, la heterogeneidad y la fragmentación, así como en la identidad y la particularización del territorio social, con una vuelta hacia lo endógeno</a:t>
            </a:r>
            <a:r>
              <a:rPr lang="es-MX" dirty="0"/>
              <a:t> (</a:t>
            </a:r>
            <a:r>
              <a:rPr lang="es-MX" dirty="0" err="1"/>
              <a:t>Bosier</a:t>
            </a:r>
            <a:r>
              <a:rPr lang="es-MX" dirty="0"/>
              <a:t>, 2007)</a:t>
            </a:r>
            <a:r>
              <a:rPr lang="es-ES" dirty="0"/>
              <a:t>.</a:t>
            </a:r>
            <a:endParaRPr lang="es-MX" dirty="0"/>
          </a:p>
          <a:p>
            <a:endParaRPr lang="es-MX" dirty="0"/>
          </a:p>
        </p:txBody>
      </p:sp>
      <p:sp>
        <p:nvSpPr>
          <p:cNvPr id="4" name="Flecha derecha 3"/>
          <p:cNvSpPr/>
          <p:nvPr/>
        </p:nvSpPr>
        <p:spPr>
          <a:xfrm>
            <a:off x="6525491" y="2701637"/>
            <a:ext cx="484909" cy="19534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3731157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40528" y="531380"/>
            <a:ext cx="4461164" cy="486930"/>
          </a:xfrm>
        </p:spPr>
        <p:txBody>
          <a:bodyPr>
            <a:normAutofit fontScale="90000"/>
          </a:bodyPr>
          <a:lstStyle/>
          <a:p>
            <a:r>
              <a:rPr lang="es-MX" dirty="0"/>
              <a:t>Desarrollo social</a:t>
            </a:r>
            <a:br>
              <a:rPr lang="es-MX" dirty="0"/>
            </a:br>
            <a:endParaRPr lang="es-MX" dirty="0"/>
          </a:p>
        </p:txBody>
      </p:sp>
      <p:sp>
        <p:nvSpPr>
          <p:cNvPr id="3" name="Marcador de contenido 2"/>
          <p:cNvSpPr>
            <a:spLocks noGrp="1"/>
          </p:cNvSpPr>
          <p:nvPr>
            <p:ph idx="1"/>
          </p:nvPr>
        </p:nvSpPr>
        <p:spPr>
          <a:xfrm>
            <a:off x="1771793" y="1468581"/>
            <a:ext cx="9367261" cy="5098473"/>
          </a:xfrm>
          <a:solidFill>
            <a:schemeClr val="bg2">
              <a:lumMod val="75000"/>
            </a:schemeClr>
          </a:solidFill>
        </p:spPr>
        <p:txBody>
          <a:bodyPr>
            <a:normAutofit/>
          </a:bodyPr>
          <a:lstStyle/>
          <a:p>
            <a:r>
              <a:rPr lang="es-ES" dirty="0"/>
              <a:t>Este concepto destaca las oportunidades del ser humano, no la riqueza que posee, ni lo que consume, pues la libertad es “el conjunto de oportunidades para ser y actuar y la posibilidad de elegir con autonomía, tanto las oportunidades, como la participación de los individuos para generarlas” (PNUD, 2012, p. 1), y están influidas por el contexto, como acciones colectivas que revelan una identidad, referida al espacio territorial, atribuyéndole características de los actores y su espacio social</a:t>
            </a:r>
            <a:r>
              <a:rPr lang="es-ES" dirty="0" smtClean="0"/>
              <a:t>.</a:t>
            </a:r>
          </a:p>
          <a:p>
            <a:r>
              <a:rPr lang="es-ES" dirty="0"/>
              <a:t>Por lo anterior, el desarrollo social implica diferentes dimensiones: política, económica, social, cultural y ambiental. A la par de éstas, se considera el enfoque del desarrollo endógeno como una herramienta para fortalecer el capital social, cuya base son las capacidades de los diversos actores desde lo local</a:t>
            </a:r>
            <a:r>
              <a:rPr lang="es-ES" dirty="0" smtClean="0"/>
              <a:t>.</a:t>
            </a:r>
          </a:p>
          <a:p>
            <a:r>
              <a:rPr lang="es-ES" dirty="0"/>
              <a:t>El desarrollo endógeno tiene como fin satisfacer las necesidades de una población a partir de una participación activa de los actores que conforman una comunidad local</a:t>
            </a:r>
            <a:endParaRPr lang="es-MX" dirty="0"/>
          </a:p>
          <a:p>
            <a:endParaRPr lang="es-MX" dirty="0"/>
          </a:p>
        </p:txBody>
      </p:sp>
    </p:spTree>
    <p:extLst>
      <p:ext uri="{BB962C8B-B14F-4D97-AF65-F5344CB8AC3E}">
        <p14:creationId xmlns:p14="http://schemas.microsoft.com/office/powerpoint/2010/main" val="33560730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t/>
            </a:r>
            <a:br>
              <a:rPr lang="es-MX" dirty="0"/>
            </a:br>
            <a:endParaRPr lang="es-MX" dirty="0"/>
          </a:p>
        </p:txBody>
      </p:sp>
      <p:sp>
        <p:nvSpPr>
          <p:cNvPr id="3" name="Marcador de contenido 2"/>
          <p:cNvSpPr>
            <a:spLocks noGrp="1"/>
          </p:cNvSpPr>
          <p:nvPr>
            <p:ph sz="half" idx="1"/>
          </p:nvPr>
        </p:nvSpPr>
        <p:spPr>
          <a:xfrm>
            <a:off x="2209750" y="2088480"/>
            <a:ext cx="4313864" cy="3777622"/>
          </a:xfrm>
        </p:spPr>
        <p:txBody>
          <a:bodyPr>
            <a:normAutofit fontScale="92500"/>
          </a:bodyPr>
          <a:lstStyle/>
          <a:p>
            <a:r>
              <a:rPr lang="es-ES" sz="2200" dirty="0"/>
              <a:t>Desde esta perspectiva, el diseño industrial y gráfico tienen amplias posibilidades de contribuir al desarrollo local, ya que su fin es la conceptualización de objetos e imágenes que son insertados en los contextos sociales. </a:t>
            </a:r>
            <a:endParaRPr lang="es-ES" sz="2200" dirty="0" smtClean="0"/>
          </a:p>
          <a:p>
            <a:endParaRPr lang="es-MX" sz="2200" dirty="0"/>
          </a:p>
          <a:p>
            <a:endParaRPr lang="es-MX" dirty="0"/>
          </a:p>
        </p:txBody>
      </p:sp>
      <p:sp>
        <p:nvSpPr>
          <p:cNvPr id="5" name="Marcador de contenido 4"/>
          <p:cNvSpPr>
            <a:spLocks noGrp="1"/>
          </p:cNvSpPr>
          <p:nvPr>
            <p:ph sz="half" idx="2"/>
          </p:nvPr>
        </p:nvSpPr>
        <p:spPr>
          <a:xfrm>
            <a:off x="7367153" y="3338317"/>
            <a:ext cx="4526973" cy="3110057"/>
          </a:xfrm>
          <a:solidFill>
            <a:schemeClr val="bg2">
              <a:lumMod val="75000"/>
            </a:schemeClr>
          </a:solidFill>
        </p:spPr>
        <p:txBody>
          <a:bodyPr>
            <a:normAutofit fontScale="92500"/>
          </a:bodyPr>
          <a:lstStyle/>
          <a:p>
            <a:r>
              <a:rPr lang="es-ES" dirty="0"/>
              <a:t>Por lo tanto, el diseñador ha de adquirir las competencias necesarias que le permitan acercarse a las comunidades para comprender de mejor forma las problemáticas que enfrentan y ser mediador entre éstas y las propuestas, para participar de forma más asertiva dando así respuesta a estas necesidades desde las capacidades de las comunidades y grupos sociales objeto de estudio.</a:t>
            </a:r>
            <a:endParaRPr lang="es-MX" dirty="0"/>
          </a:p>
          <a:p>
            <a:endParaRPr lang="es-MX" dirty="0"/>
          </a:p>
        </p:txBody>
      </p:sp>
      <p:sp>
        <p:nvSpPr>
          <p:cNvPr id="6" name="Rectángulo 5"/>
          <p:cNvSpPr/>
          <p:nvPr/>
        </p:nvSpPr>
        <p:spPr>
          <a:xfrm>
            <a:off x="1804554" y="440630"/>
            <a:ext cx="8714509" cy="1384995"/>
          </a:xfrm>
          <a:prstGeom prst="rect">
            <a:avLst/>
          </a:prstGeom>
        </p:spPr>
        <p:txBody>
          <a:bodyPr wrap="square">
            <a:spAutoFit/>
          </a:bodyPr>
          <a:lstStyle/>
          <a:p>
            <a:r>
              <a:rPr lang="es-MX" sz="2800" dirty="0"/>
              <a:t>Propuesta de metodología del diseño para el desarrollo social</a:t>
            </a:r>
          </a:p>
          <a:p>
            <a:r>
              <a:rPr lang="es-MX" sz="2800" dirty="0"/>
              <a:t> </a:t>
            </a:r>
          </a:p>
        </p:txBody>
      </p:sp>
    </p:spTree>
    <p:extLst>
      <p:ext uri="{BB962C8B-B14F-4D97-AF65-F5344CB8AC3E}">
        <p14:creationId xmlns:p14="http://schemas.microsoft.com/office/powerpoint/2010/main" val="39501614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51361" y="347019"/>
            <a:ext cx="8911687" cy="1280890"/>
          </a:xfrm>
        </p:spPr>
        <p:txBody>
          <a:bodyPr>
            <a:normAutofit fontScale="90000"/>
          </a:bodyPr>
          <a:lstStyle/>
          <a:p>
            <a:r>
              <a:rPr lang="es-MX" sz="3600" dirty="0"/>
              <a:t>Propuesta de metodología del diseño para el desarrollo social</a:t>
            </a:r>
            <a:br>
              <a:rPr lang="es-MX" sz="3600" dirty="0"/>
            </a:br>
            <a:r>
              <a:rPr lang="es-MX" dirty="0"/>
              <a:t> </a:t>
            </a:r>
            <a:br>
              <a:rPr lang="es-MX" dirty="0"/>
            </a:br>
            <a:endParaRPr lang="es-MX" dirty="0"/>
          </a:p>
        </p:txBody>
      </p:sp>
      <p:sp>
        <p:nvSpPr>
          <p:cNvPr id="3" name="Marcador de contenido 2"/>
          <p:cNvSpPr>
            <a:spLocks noGrp="1"/>
          </p:cNvSpPr>
          <p:nvPr>
            <p:ph idx="1"/>
          </p:nvPr>
        </p:nvSpPr>
        <p:spPr>
          <a:xfrm>
            <a:off x="1267690" y="1627909"/>
            <a:ext cx="10515600" cy="4980709"/>
          </a:xfrm>
          <a:solidFill>
            <a:schemeClr val="bg2">
              <a:lumMod val="75000"/>
            </a:schemeClr>
          </a:solidFill>
        </p:spPr>
        <p:txBody>
          <a:bodyPr>
            <a:normAutofit/>
          </a:bodyPr>
          <a:lstStyle/>
          <a:p>
            <a:r>
              <a:rPr lang="es-ES" sz="2000" dirty="0"/>
              <a:t>El </a:t>
            </a:r>
            <a:r>
              <a:rPr lang="es-ES" sz="2000" dirty="0" smtClean="0"/>
              <a:t>diseño por tanto busca transformar el contexto de los grupos sociales a través de la </a:t>
            </a:r>
            <a:r>
              <a:rPr lang="es-ES" sz="2000" dirty="0" err="1" smtClean="0"/>
              <a:t>proyectación</a:t>
            </a:r>
            <a:r>
              <a:rPr lang="es-ES" sz="2000" dirty="0" smtClean="0"/>
              <a:t> de objetos, </a:t>
            </a:r>
            <a:r>
              <a:rPr lang="es-ES" sz="2000" dirty="0"/>
              <a:t>por lo que ha de tenerse en </a:t>
            </a:r>
            <a:r>
              <a:rPr lang="es-ES" sz="2000" dirty="0" smtClean="0"/>
              <a:t>cuenta para la generación </a:t>
            </a:r>
            <a:r>
              <a:rPr lang="es-ES" sz="2000" dirty="0"/>
              <a:t>de estos, los valores culturales de los sujetos, sus habilidades, estrategias cognitivas y sus competencias comunicativas cuando se plantean proyectos de diseño. </a:t>
            </a:r>
            <a:endParaRPr lang="es-ES" sz="2000" dirty="0" smtClean="0"/>
          </a:p>
          <a:p>
            <a:endParaRPr lang="es-ES" sz="2000" dirty="0"/>
          </a:p>
          <a:p>
            <a:r>
              <a:rPr lang="es-ES" sz="2000" dirty="0" smtClean="0"/>
              <a:t>En </a:t>
            </a:r>
            <a:r>
              <a:rPr lang="es-ES" sz="2000" dirty="0"/>
              <a:t>este contexto, el diseñador juega un papel significativo como mediador al contribuir a la solución de necesidades </a:t>
            </a:r>
            <a:r>
              <a:rPr lang="es-ES" sz="2000" dirty="0" smtClean="0"/>
              <a:t>y </a:t>
            </a:r>
            <a:r>
              <a:rPr lang="es-ES" sz="2000" dirty="0"/>
              <a:t>ha de visualizarse como un estratega e integrante en equipos multidisciplinarios con el fin de dar respuesta a necesidades reales; así como hacer un esfuerzo por comprender los fenómenos que se asocian con las problemáticas o necesidades a resolver y a los sujetos involucrados; para contar con elementos de análisis y con argumentos para los proyectos de diseño que cumplan con expectativas de comunidades y de la sociedad en general.</a:t>
            </a:r>
            <a:endParaRPr lang="es-MX" sz="2000" dirty="0"/>
          </a:p>
          <a:p>
            <a:endParaRPr lang="es-MX" sz="2000" dirty="0"/>
          </a:p>
        </p:txBody>
      </p:sp>
    </p:spTree>
    <p:extLst>
      <p:ext uri="{BB962C8B-B14F-4D97-AF65-F5344CB8AC3E}">
        <p14:creationId xmlns:p14="http://schemas.microsoft.com/office/powerpoint/2010/main" val="35426733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3100" dirty="0"/>
              <a:t>Propuesta de metodología del diseño para el desarrollo social</a:t>
            </a:r>
            <a:r>
              <a:rPr lang="es-MX" dirty="0"/>
              <a:t/>
            </a:r>
            <a:br>
              <a:rPr lang="es-MX" dirty="0"/>
            </a:br>
            <a:r>
              <a:rPr lang="es-MX" dirty="0"/>
              <a:t> </a:t>
            </a:r>
            <a:br>
              <a:rPr lang="es-MX" dirty="0"/>
            </a:br>
            <a:endParaRPr lang="es-MX" dirty="0"/>
          </a:p>
        </p:txBody>
      </p:sp>
      <p:sp>
        <p:nvSpPr>
          <p:cNvPr id="3" name="Marcador de contenido 2"/>
          <p:cNvSpPr>
            <a:spLocks noGrp="1"/>
          </p:cNvSpPr>
          <p:nvPr>
            <p:ph idx="1"/>
          </p:nvPr>
        </p:nvSpPr>
        <p:spPr>
          <a:xfrm>
            <a:off x="2464521" y="2424545"/>
            <a:ext cx="8915400" cy="3777622"/>
          </a:xfrm>
          <a:solidFill>
            <a:schemeClr val="bg2">
              <a:lumMod val="75000"/>
            </a:schemeClr>
          </a:solidFill>
        </p:spPr>
        <p:txBody>
          <a:bodyPr>
            <a:normAutofit/>
          </a:bodyPr>
          <a:lstStyle/>
          <a:p>
            <a:r>
              <a:rPr lang="es-ES" sz="2000" dirty="0"/>
              <a:t>Por lo anterior, es que resulta necesario plantear una búsqueda constante de modelos que permitan al diseñador un acercamiento a los grupos o comunidades, para entender sus necesidades y plantear soluciones funcionales y certeras. Los objetos de diseño deben ser consecuencia de procesos reflexivos frente a necesidades concretas, por tanto la aproximación a los actores en su contexto tendrá que plantarse a partir de métodos que permitan construir o transformar una realidad</a:t>
            </a:r>
            <a:endParaRPr lang="es-MX" sz="2000" dirty="0"/>
          </a:p>
        </p:txBody>
      </p:sp>
    </p:spTree>
    <p:extLst>
      <p:ext uri="{BB962C8B-B14F-4D97-AF65-F5344CB8AC3E}">
        <p14:creationId xmlns:p14="http://schemas.microsoft.com/office/powerpoint/2010/main" val="24392800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67688" y="222985"/>
            <a:ext cx="8911687" cy="1280890"/>
          </a:xfrm>
        </p:spPr>
        <p:txBody>
          <a:bodyPr/>
          <a:lstStyle/>
          <a:p>
            <a:r>
              <a:rPr lang="es-MX" dirty="0" smtClean="0"/>
              <a:t>Análisis del contexto</a:t>
            </a:r>
            <a:endParaRPr lang="es-MX" dirty="0"/>
          </a:p>
        </p:txBody>
      </p:sp>
      <p:sp>
        <p:nvSpPr>
          <p:cNvPr id="3" name="Marcador de contenido 2"/>
          <p:cNvSpPr>
            <a:spLocks noGrp="1"/>
          </p:cNvSpPr>
          <p:nvPr>
            <p:ph sz="half" idx="1"/>
          </p:nvPr>
        </p:nvSpPr>
        <p:spPr>
          <a:xfrm>
            <a:off x="720437" y="1284885"/>
            <a:ext cx="2687781" cy="2940751"/>
          </a:xfrm>
        </p:spPr>
        <p:txBody>
          <a:bodyPr>
            <a:normAutofit fontScale="77500" lnSpcReduction="20000"/>
          </a:bodyPr>
          <a:lstStyle/>
          <a:p>
            <a:r>
              <a:rPr lang="es-MX" sz="3200" dirty="0" smtClean="0"/>
              <a:t>En </a:t>
            </a:r>
            <a:r>
              <a:rPr lang="es-MX" sz="3200" dirty="0"/>
              <a:t>primer </a:t>
            </a:r>
            <a:r>
              <a:rPr lang="es-MX" sz="3200" dirty="0" smtClean="0"/>
              <a:t>lugar se debe identificar la relación que los actores entablan con su contexto en tres niveles:</a:t>
            </a:r>
            <a:endParaRPr lang="es-MX" sz="3200" dirty="0"/>
          </a:p>
        </p:txBody>
      </p:sp>
      <p:sp>
        <p:nvSpPr>
          <p:cNvPr id="4" name="Marcador de contenido 3"/>
          <p:cNvSpPr>
            <a:spLocks noGrp="1"/>
          </p:cNvSpPr>
          <p:nvPr>
            <p:ph sz="half" idx="2"/>
          </p:nvPr>
        </p:nvSpPr>
        <p:spPr>
          <a:xfrm>
            <a:off x="6969074" y="222985"/>
            <a:ext cx="4654889" cy="6469416"/>
          </a:xfrm>
          <a:solidFill>
            <a:schemeClr val="bg2">
              <a:lumMod val="90000"/>
            </a:schemeClr>
          </a:solidFill>
        </p:spPr>
        <p:txBody>
          <a:bodyPr>
            <a:normAutofit fontScale="77500" lnSpcReduction="20000"/>
          </a:bodyPr>
          <a:lstStyle/>
          <a:p>
            <a:pPr lvl="0"/>
            <a:r>
              <a:rPr lang="es-MX" sz="2800" dirty="0" smtClean="0"/>
              <a:t>Aquella </a:t>
            </a:r>
            <a:r>
              <a:rPr lang="es-MX" sz="2800" dirty="0"/>
              <a:t>en la que  el actor puede entablar con algo en un mundo; el sujeto que puede relacionarse con los objetos e imágenes que pueden ser producidas en el mundo </a:t>
            </a:r>
            <a:r>
              <a:rPr lang="es-MX" sz="2800" dirty="0" smtClean="0"/>
              <a:t>objetivo </a:t>
            </a:r>
          </a:p>
          <a:p>
            <a:pPr lvl="0"/>
            <a:r>
              <a:rPr lang="es-MX" sz="2800" dirty="0"/>
              <a:t>E</a:t>
            </a:r>
            <a:r>
              <a:rPr lang="es-MX" sz="2800" smtClean="0"/>
              <a:t>n </a:t>
            </a:r>
            <a:r>
              <a:rPr lang="es-MX" sz="2800" dirty="0"/>
              <a:t>segundo término la relación se establece como algo que es reconocido como debido en un mundo social compartido por todos los miembros de un </a:t>
            </a:r>
            <a:r>
              <a:rPr lang="es-MX" sz="2800" dirty="0" smtClean="0"/>
              <a:t>colectivo</a:t>
            </a:r>
          </a:p>
          <a:p>
            <a:pPr lvl="0"/>
            <a:r>
              <a:rPr lang="es-MX" sz="2800" dirty="0" smtClean="0"/>
              <a:t>La </a:t>
            </a:r>
            <a:r>
              <a:rPr lang="es-MX" sz="2800" dirty="0"/>
              <a:t>relación se establece con algo que los otros actores atribuyen al mundo subjetivo del hablante, al que este tiene un acceso privilegiado, </a:t>
            </a:r>
            <a:endParaRPr lang="es-MX" dirty="0"/>
          </a:p>
        </p:txBody>
      </p:sp>
      <p:cxnSp>
        <p:nvCxnSpPr>
          <p:cNvPr id="6" name="Conector recto de flecha 5"/>
          <p:cNvCxnSpPr/>
          <p:nvPr/>
        </p:nvCxnSpPr>
        <p:spPr>
          <a:xfrm flipV="1">
            <a:off x="3408218" y="1177636"/>
            <a:ext cx="2992582" cy="11914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p:cNvCxnSpPr/>
          <p:nvPr/>
        </p:nvCxnSpPr>
        <p:spPr>
          <a:xfrm>
            <a:off x="3269673" y="2755260"/>
            <a:ext cx="3546763" cy="1126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Conector recto de flecha 9"/>
          <p:cNvCxnSpPr/>
          <p:nvPr/>
        </p:nvCxnSpPr>
        <p:spPr>
          <a:xfrm>
            <a:off x="2495000" y="3457693"/>
            <a:ext cx="4321436" cy="14883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45494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48692" y="120786"/>
            <a:ext cx="10543308" cy="876741"/>
          </a:xfrm>
        </p:spPr>
        <p:txBody>
          <a:bodyPr>
            <a:noAutofit/>
          </a:bodyPr>
          <a:lstStyle/>
          <a:p>
            <a:r>
              <a:rPr lang="es-MX" sz="2000" dirty="0" smtClean="0"/>
              <a:t>Objetivo y descripción de la UA de Taller de Conceptualización del </a:t>
            </a:r>
            <a:r>
              <a:rPr lang="es-MX" sz="2000" dirty="0" smtClean="0"/>
              <a:t>Conocimiento</a:t>
            </a:r>
            <a:br>
              <a:rPr lang="es-MX" sz="2000" dirty="0" smtClean="0"/>
            </a:br>
            <a:r>
              <a:rPr lang="es-MX" sz="2000" dirty="0" smtClean="0"/>
              <a:t>( Taller de Aplicación Innovadora del Conocimiento I en la versión  anterior del Plan de estudios)</a:t>
            </a:r>
            <a:endParaRPr lang="es-MX" sz="2000" dirty="0"/>
          </a:p>
        </p:txBody>
      </p:sp>
      <p:sp>
        <p:nvSpPr>
          <p:cNvPr id="3" name="Marcador de contenido 2"/>
          <p:cNvSpPr>
            <a:spLocks noGrp="1"/>
          </p:cNvSpPr>
          <p:nvPr>
            <p:ph sz="half" idx="1"/>
          </p:nvPr>
        </p:nvSpPr>
        <p:spPr>
          <a:xfrm>
            <a:off x="561109" y="1829658"/>
            <a:ext cx="4356100" cy="4930775"/>
          </a:xfrm>
          <a:solidFill>
            <a:schemeClr val="bg2">
              <a:lumMod val="75000"/>
            </a:schemeClr>
          </a:solidFill>
        </p:spPr>
        <p:txBody>
          <a:bodyPr>
            <a:normAutofit/>
          </a:bodyPr>
          <a:lstStyle/>
          <a:p>
            <a:r>
              <a:rPr lang="es-MX" sz="2000" dirty="0" smtClean="0"/>
              <a:t>Esta UA tiene como propósito que el estudiante adquiera</a:t>
            </a:r>
            <a:r>
              <a:rPr lang="es-ES" sz="2000" dirty="0" smtClean="0"/>
              <a:t> </a:t>
            </a:r>
            <a:r>
              <a:rPr lang="es-ES" sz="2000" dirty="0"/>
              <a:t>competencias cognitivas, disciplinarias, interdisciplinarias y </a:t>
            </a:r>
            <a:r>
              <a:rPr lang="es-ES" sz="2000" dirty="0" err="1"/>
              <a:t>transdisciplinarias</a:t>
            </a:r>
            <a:r>
              <a:rPr lang="es-ES" sz="2000" dirty="0"/>
              <a:t>; </a:t>
            </a:r>
            <a:r>
              <a:rPr lang="es-ES" sz="2000" dirty="0" smtClean="0"/>
              <a:t> a través del planteamiento de un proyecto  de investigación de acuerdo a la línea de generación y aplicación de conocimiento de los CA  de investigación que  integran el programa de la Maestría en Diseño.</a:t>
            </a:r>
          </a:p>
          <a:p>
            <a:endParaRPr lang="es-MX" sz="2000" dirty="0"/>
          </a:p>
        </p:txBody>
      </p:sp>
      <p:pic>
        <p:nvPicPr>
          <p:cNvPr id="5" name="Marcador de contenido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694218" y="824041"/>
            <a:ext cx="6278878" cy="5887597"/>
          </a:xfrm>
        </p:spPr>
      </p:pic>
      <p:sp>
        <p:nvSpPr>
          <p:cNvPr id="6" name="Rectángulo 5"/>
          <p:cNvSpPr/>
          <p:nvPr/>
        </p:nvSpPr>
        <p:spPr>
          <a:xfrm>
            <a:off x="7510502" y="2957641"/>
            <a:ext cx="3454400" cy="2159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5829133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941761" y="700311"/>
            <a:ext cx="8911687" cy="1280890"/>
          </a:xfrm>
        </p:spPr>
        <p:txBody>
          <a:bodyPr/>
          <a:lstStyle/>
          <a:p>
            <a:r>
              <a:rPr lang="es-MX" dirty="0"/>
              <a:t>Análisis del contexto</a:t>
            </a:r>
          </a:p>
        </p:txBody>
      </p:sp>
      <p:sp>
        <p:nvSpPr>
          <p:cNvPr id="6" name="Marcador de contenido 5"/>
          <p:cNvSpPr>
            <a:spLocks noGrp="1"/>
          </p:cNvSpPr>
          <p:nvPr>
            <p:ph idx="1"/>
          </p:nvPr>
        </p:nvSpPr>
        <p:spPr>
          <a:xfrm>
            <a:off x="2228994" y="1981201"/>
            <a:ext cx="8915400" cy="3777622"/>
          </a:xfrm>
          <a:solidFill>
            <a:schemeClr val="bg2">
              <a:lumMod val="90000"/>
            </a:schemeClr>
          </a:solidFill>
        </p:spPr>
        <p:txBody>
          <a:bodyPr>
            <a:normAutofit fontScale="85000" lnSpcReduction="10000"/>
          </a:bodyPr>
          <a:lstStyle/>
          <a:p>
            <a:pPr lvl="0"/>
            <a:r>
              <a:rPr lang="es-MX" sz="2400" dirty="0"/>
              <a:t> Como resultado de la interacción con el mundo objetual, se establece una  reproducción cultural en el  mundo de la vida. Asegura la tradición y la coherencia del saber de los significados generados por lo objetos e  imágenes de la práctica cotidiana.</a:t>
            </a:r>
          </a:p>
          <a:p>
            <a:pPr lvl="0"/>
            <a:r>
              <a:rPr lang="es-MX" sz="2400" dirty="0"/>
              <a:t>Como resultado de una acción intersubjetiva, se establecen las relaciones de  integración social del mundo de vida, que se encarga de que las situaciones nuevas que se presenten en la dimensión del espacio social sean entendidas y apropiadas por el grupo social.</a:t>
            </a:r>
          </a:p>
          <a:p>
            <a:pPr lvl="0"/>
            <a:r>
              <a:rPr lang="es-MX" sz="2400" dirty="0"/>
              <a:t>Como resultado de una acción subjetiva, de interiorización, se posibilita la incorporación de los miembros de un mundo de la vida, asegura su permanencia en las siguientes generaciones.</a:t>
            </a:r>
          </a:p>
          <a:p>
            <a:endParaRPr lang="es-MX" sz="2400" dirty="0"/>
          </a:p>
          <a:p>
            <a:endParaRPr lang="es-MX" dirty="0"/>
          </a:p>
        </p:txBody>
      </p:sp>
    </p:spTree>
    <p:extLst>
      <p:ext uri="{BB962C8B-B14F-4D97-AF65-F5344CB8AC3E}">
        <p14:creationId xmlns:p14="http://schemas.microsoft.com/office/powerpoint/2010/main" val="31619891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06234" y="554837"/>
            <a:ext cx="8911687" cy="650508"/>
          </a:xfrm>
        </p:spPr>
        <p:txBody>
          <a:bodyPr/>
          <a:lstStyle/>
          <a:p>
            <a:r>
              <a:rPr lang="es-MX" dirty="0"/>
              <a:t>Análisis del contexto</a:t>
            </a:r>
            <a:endParaRPr lang="es-MX" dirty="0"/>
          </a:p>
        </p:txBody>
      </p:sp>
      <p:sp>
        <p:nvSpPr>
          <p:cNvPr id="3" name="Marcador de contenido 2"/>
          <p:cNvSpPr>
            <a:spLocks noGrp="1"/>
          </p:cNvSpPr>
          <p:nvPr>
            <p:ph idx="1"/>
          </p:nvPr>
        </p:nvSpPr>
        <p:spPr>
          <a:solidFill>
            <a:schemeClr val="bg2">
              <a:lumMod val="75000"/>
            </a:schemeClr>
          </a:solidFill>
        </p:spPr>
        <p:txBody>
          <a:bodyPr>
            <a:normAutofit/>
          </a:bodyPr>
          <a:lstStyle/>
          <a:p>
            <a:r>
              <a:rPr lang="es-MX" sz="2000" dirty="0"/>
              <a:t>Para el análisis de </a:t>
            </a:r>
            <a:r>
              <a:rPr lang="es-MX" sz="2000" dirty="0" smtClean="0"/>
              <a:t>este contexto o mundo de la vida,  </a:t>
            </a:r>
            <a:r>
              <a:rPr lang="es-MX" sz="2000" dirty="0"/>
              <a:t>desde la perspectiva territorial, se propone el empleo del enfoque del desarrollo endógeno, donde el contexto,  se concibe  no solo como un escenario  para la acción social o un contenedor de la misma sino como un espacio que se conforma de las interacciones entre los actores y los objetos geográficos que incluyen los naturales y los sociales que incluyen los aspectos culturales. Así, al describir este enfoque desde el desarrollo, como un proceso endógeno anclado al territorio y que según </a:t>
            </a:r>
            <a:r>
              <a:rPr lang="es-MX" sz="2000" dirty="0" err="1"/>
              <a:t>Boisier</a:t>
            </a:r>
            <a:r>
              <a:rPr lang="es-MX" sz="2000" dirty="0"/>
              <a:t> (2005, citado por González, 2007</a:t>
            </a:r>
            <a:r>
              <a:rPr lang="es-MX" sz="2000" dirty="0" smtClean="0"/>
              <a:t>).</a:t>
            </a:r>
            <a:endParaRPr lang="es-MX" sz="2000" dirty="0"/>
          </a:p>
        </p:txBody>
      </p:sp>
    </p:spTree>
    <p:extLst>
      <p:ext uri="{BB962C8B-B14F-4D97-AF65-F5344CB8AC3E}">
        <p14:creationId xmlns:p14="http://schemas.microsoft.com/office/powerpoint/2010/main" val="22127706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Análisis del contexto</a:t>
            </a:r>
          </a:p>
        </p:txBody>
      </p:sp>
      <p:sp>
        <p:nvSpPr>
          <p:cNvPr id="3" name="Marcador de contenido 2"/>
          <p:cNvSpPr>
            <a:spLocks noGrp="1"/>
          </p:cNvSpPr>
          <p:nvPr>
            <p:ph idx="1"/>
          </p:nvPr>
        </p:nvSpPr>
        <p:spPr>
          <a:xfrm>
            <a:off x="2187430" y="1905000"/>
            <a:ext cx="8915400" cy="3777622"/>
          </a:xfrm>
          <a:solidFill>
            <a:schemeClr val="bg2">
              <a:lumMod val="75000"/>
            </a:schemeClr>
          </a:solidFill>
        </p:spPr>
        <p:txBody>
          <a:bodyPr>
            <a:normAutofit/>
          </a:bodyPr>
          <a:lstStyle/>
          <a:p>
            <a:r>
              <a:rPr lang="es-MX" sz="2400" dirty="0"/>
              <a:t>Surge a  partir de elaboraciones simbólicas y materiales y de la idea que los actores sociales tienen de su propio desarrollo, yendo más allá de solo una mejora económica, por lo cual se contemplan las condiciones sociales y culturales, destacando los elementos pertinentes al diseño, como el modo de aprovechamiento de las propuestas tecnológicas de instituciones de conocimiento como parte de su cultura material. </a:t>
            </a:r>
          </a:p>
          <a:p>
            <a:endParaRPr lang="es-MX" sz="2000" dirty="0"/>
          </a:p>
        </p:txBody>
      </p:sp>
    </p:spTree>
    <p:extLst>
      <p:ext uri="{BB962C8B-B14F-4D97-AF65-F5344CB8AC3E}">
        <p14:creationId xmlns:p14="http://schemas.microsoft.com/office/powerpoint/2010/main" val="36804356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Análisis del contexto</a:t>
            </a:r>
            <a:endParaRPr lang="es-MX" dirty="0"/>
          </a:p>
        </p:txBody>
      </p:sp>
      <p:sp>
        <p:nvSpPr>
          <p:cNvPr id="3" name="Marcador de contenido 2"/>
          <p:cNvSpPr>
            <a:spLocks noGrp="1"/>
          </p:cNvSpPr>
          <p:nvPr>
            <p:ph sz="half" idx="1"/>
          </p:nvPr>
        </p:nvSpPr>
        <p:spPr>
          <a:xfrm>
            <a:off x="1200007" y="2917739"/>
            <a:ext cx="4313864" cy="3777622"/>
          </a:xfrm>
        </p:spPr>
        <p:txBody>
          <a:bodyPr>
            <a:normAutofit/>
          </a:bodyPr>
          <a:lstStyle/>
          <a:p>
            <a:r>
              <a:rPr lang="es-MX" sz="2400" dirty="0"/>
              <a:t>Para abordar los aspectos referentes a  la generación, difusión  y uso de los objetos, desde este  enfoque del </a:t>
            </a:r>
            <a:r>
              <a:rPr lang="es-MX" sz="2400" dirty="0" smtClean="0"/>
              <a:t>desarrollo</a:t>
            </a:r>
            <a:endParaRPr lang="es-MX" dirty="0"/>
          </a:p>
        </p:txBody>
      </p:sp>
      <p:sp>
        <p:nvSpPr>
          <p:cNvPr id="4" name="Marcador de contenido 3"/>
          <p:cNvSpPr>
            <a:spLocks noGrp="1"/>
          </p:cNvSpPr>
          <p:nvPr>
            <p:ph sz="half" idx="2"/>
          </p:nvPr>
        </p:nvSpPr>
        <p:spPr>
          <a:xfrm>
            <a:off x="7190747" y="1510145"/>
            <a:ext cx="4627180" cy="4765964"/>
          </a:xfrm>
          <a:solidFill>
            <a:schemeClr val="bg2">
              <a:lumMod val="90000"/>
            </a:schemeClr>
          </a:solidFill>
        </p:spPr>
        <p:txBody>
          <a:bodyPr>
            <a:normAutofit/>
          </a:bodyPr>
          <a:lstStyle/>
          <a:p>
            <a:r>
              <a:rPr lang="es-MX" sz="2000" dirty="0" smtClean="0"/>
              <a:t>Es </a:t>
            </a:r>
            <a:r>
              <a:rPr lang="es-MX" sz="2000" dirty="0"/>
              <a:t>necesario estudiar varios planos e  interrelacionarlos, como el plano económico que determina la apropiación e inversión de los excedentes monetarios para transformar la economía local, desde las innovaciones tecnológicas y de diseño de impulso propio capaces de propiciar las modificaciones cualitativas y cuantitativas en la cultura material del territorio y del mundo de la vida.</a:t>
            </a:r>
          </a:p>
          <a:p>
            <a:endParaRPr lang="es-MX" dirty="0"/>
          </a:p>
          <a:p>
            <a:endParaRPr lang="es-MX" dirty="0"/>
          </a:p>
        </p:txBody>
      </p:sp>
      <p:sp>
        <p:nvSpPr>
          <p:cNvPr id="5" name="Flecha derecha 4"/>
          <p:cNvSpPr/>
          <p:nvPr/>
        </p:nvSpPr>
        <p:spPr>
          <a:xfrm>
            <a:off x="5902036" y="3228109"/>
            <a:ext cx="900546" cy="18149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9867636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Análisis del contexto socio territorial</a:t>
            </a:r>
            <a:endParaRPr lang="es-MX" dirty="0"/>
          </a:p>
        </p:txBody>
      </p:sp>
      <p:sp>
        <p:nvSpPr>
          <p:cNvPr id="3" name="Marcador de contenido 2"/>
          <p:cNvSpPr>
            <a:spLocks noGrp="1"/>
          </p:cNvSpPr>
          <p:nvPr>
            <p:ph idx="1"/>
          </p:nvPr>
        </p:nvSpPr>
        <p:spPr>
          <a:xfrm>
            <a:off x="1536265" y="1904999"/>
            <a:ext cx="10129261" cy="4565073"/>
          </a:xfrm>
          <a:solidFill>
            <a:schemeClr val="bg2">
              <a:lumMod val="90000"/>
            </a:schemeClr>
          </a:solidFill>
        </p:spPr>
        <p:txBody>
          <a:bodyPr>
            <a:normAutofit/>
          </a:bodyPr>
          <a:lstStyle/>
          <a:p>
            <a:r>
              <a:rPr lang="es-MX" sz="2000" dirty="0"/>
              <a:t>Para lo cual, </a:t>
            </a:r>
            <a:r>
              <a:rPr lang="es-MX" sz="2000" dirty="0" err="1"/>
              <a:t>Boisier</a:t>
            </a:r>
            <a:r>
              <a:rPr lang="es-MX" sz="2000" dirty="0"/>
              <a:t> (2007) define que cualquier territorio interesado en la promoción de su cultura material, así como en la introducción de sus productos en  los mercados actuales, requiere  definir  conocimientos, para el caso de los relacionados con la producción de objetos e imágenes </a:t>
            </a:r>
            <a:r>
              <a:rPr lang="es-MX" sz="2000" dirty="0" err="1"/>
              <a:t>diseñísticas</a:t>
            </a:r>
            <a:r>
              <a:rPr lang="es-MX" sz="2000" dirty="0"/>
              <a:t>, elementos que inciden en las acciones territoriales propiciadoras de desarrollo, las cuales retomando la idea del mundo e la vida como sistema permiten una  interacción de estos factores  endógenos y exógenos a dicho contexto, donde las acciones deben concentrarse en  solucionar problemas locales y en satisfacer necesidades endógenas que mejoren la calidad de vida de los actores y de la cultura material dentro de un territorio, que se transforma en relación a las necesidades del proceso productivo y del mercado.</a:t>
            </a:r>
          </a:p>
        </p:txBody>
      </p:sp>
    </p:spTree>
    <p:extLst>
      <p:ext uri="{BB962C8B-B14F-4D97-AF65-F5344CB8AC3E}">
        <p14:creationId xmlns:p14="http://schemas.microsoft.com/office/powerpoint/2010/main" val="13640404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705926"/>
          </a:xfrm>
        </p:spPr>
        <p:txBody>
          <a:bodyPr/>
          <a:lstStyle/>
          <a:p>
            <a:r>
              <a:rPr lang="es-MX" dirty="0"/>
              <a:t>Análisis del contexto socio territorial</a:t>
            </a:r>
            <a:endParaRPr lang="es-MX" dirty="0"/>
          </a:p>
        </p:txBody>
      </p:sp>
      <p:sp>
        <p:nvSpPr>
          <p:cNvPr id="3" name="Marcador de contenido 2"/>
          <p:cNvSpPr>
            <a:spLocks noGrp="1"/>
          </p:cNvSpPr>
          <p:nvPr>
            <p:ph idx="1"/>
          </p:nvPr>
        </p:nvSpPr>
        <p:spPr>
          <a:xfrm>
            <a:off x="2478376" y="1814946"/>
            <a:ext cx="8915400" cy="3777622"/>
          </a:xfrm>
          <a:solidFill>
            <a:schemeClr val="bg2">
              <a:lumMod val="90000"/>
            </a:schemeClr>
          </a:solidFill>
        </p:spPr>
        <p:txBody>
          <a:bodyPr>
            <a:normAutofit/>
          </a:bodyPr>
          <a:lstStyle/>
          <a:p>
            <a:r>
              <a:rPr lang="es-MX" sz="2000" dirty="0"/>
              <a:t>Además, se conforma de los intangibles; del sistema de valores civiles y sociales del capital cognitivo, del cultural, del simbólico, del social, del cívico, del institucional, del humano, del psicosocial, del mediático, de la diversidad y la cualidad de las actitudes ambientales y culturales, la actividad social y creativa de la localidad y el  potencial para el desarrollo de innovación y aplicación técnica, así como de la interrelación social y cultural y la conciencia de la identidad territorial como el sentimiento de apropiación, y que desde el punto de vista de </a:t>
            </a:r>
            <a:r>
              <a:rPr lang="es-MX" sz="2000" dirty="0" err="1"/>
              <a:t>Czerny</a:t>
            </a:r>
            <a:r>
              <a:rPr lang="es-MX" sz="2000" dirty="0"/>
              <a:t> &amp; </a:t>
            </a:r>
            <a:r>
              <a:rPr lang="es-MX" sz="2000" dirty="0" err="1"/>
              <a:t>Guzlewics</a:t>
            </a:r>
            <a:r>
              <a:rPr lang="es-MX" sz="2000" dirty="0"/>
              <a:t> (2011) determinan el diseño y la generación de nuevos productos</a:t>
            </a:r>
          </a:p>
        </p:txBody>
      </p:sp>
    </p:spTree>
    <p:extLst>
      <p:ext uri="{BB962C8B-B14F-4D97-AF65-F5344CB8AC3E}">
        <p14:creationId xmlns:p14="http://schemas.microsoft.com/office/powerpoint/2010/main" val="16493802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Análisis del contexto socio territorial</a:t>
            </a:r>
            <a:endParaRPr lang="es-MX" dirty="0"/>
          </a:p>
        </p:txBody>
      </p:sp>
      <p:sp>
        <p:nvSpPr>
          <p:cNvPr id="3" name="Marcador de contenido 2"/>
          <p:cNvSpPr>
            <a:spLocks noGrp="1"/>
          </p:cNvSpPr>
          <p:nvPr>
            <p:ph idx="1"/>
          </p:nvPr>
        </p:nvSpPr>
        <p:spPr>
          <a:xfrm>
            <a:off x="2256703" y="1454728"/>
            <a:ext cx="8915400" cy="3777622"/>
          </a:xfrm>
          <a:solidFill>
            <a:schemeClr val="bg2">
              <a:lumMod val="90000"/>
            </a:schemeClr>
          </a:solidFill>
        </p:spPr>
        <p:txBody>
          <a:bodyPr>
            <a:normAutofit/>
          </a:bodyPr>
          <a:lstStyle/>
          <a:p>
            <a:r>
              <a:rPr lang="es-MX" sz="2000" dirty="0"/>
              <a:t>Para el acercamiento a los actores se emplea un  enfoque etnográfico, desde las acciones de comunicación como un caso particular de interacción,  así como de pertenencia social al grupo social, que contribuye a la construcción de una realidad e identidad común, que posibilitan la identificación de los actores sociales y su relación con los objetos como un proceso de comunicación en un mundo de la vida, inserto en un territorio, descrito en la siguiente tabla:</a:t>
            </a:r>
          </a:p>
          <a:p>
            <a:endParaRPr lang="es-MX" sz="2000" dirty="0"/>
          </a:p>
        </p:txBody>
      </p:sp>
      <p:sp>
        <p:nvSpPr>
          <p:cNvPr id="4" name="Flecha abajo 3"/>
          <p:cNvSpPr/>
          <p:nvPr/>
        </p:nvSpPr>
        <p:spPr>
          <a:xfrm>
            <a:off x="5181600" y="5708073"/>
            <a:ext cx="3020291" cy="9005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1787118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574700638"/>
              </p:ext>
            </p:extLst>
          </p:nvPr>
        </p:nvGraphicFramePr>
        <p:xfrm>
          <a:off x="921327" y="319088"/>
          <a:ext cx="10515600" cy="6040558"/>
        </p:xfrm>
        <a:graphic>
          <a:graphicData uri="http://schemas.openxmlformats.org/drawingml/2006/table">
            <a:tbl>
              <a:tblPr firstRow="1" firstCol="1" bandRow="1">
                <a:tableStyleId>{5C22544A-7EE6-4342-B048-85BDC9FD1C3A}</a:tableStyleId>
              </a:tblPr>
              <a:tblGrid>
                <a:gridCol w="3505200"/>
                <a:gridCol w="3505200"/>
                <a:gridCol w="3505200"/>
              </a:tblGrid>
              <a:tr h="698176">
                <a:tc>
                  <a:txBody>
                    <a:bodyPr/>
                    <a:lstStyle/>
                    <a:p>
                      <a:pPr>
                        <a:lnSpc>
                          <a:spcPct val="200000"/>
                        </a:lnSpc>
                        <a:spcAft>
                          <a:spcPts val="1000"/>
                        </a:spcAft>
                      </a:pPr>
                      <a:r>
                        <a:rPr lang="es-MX" sz="2000" dirty="0">
                          <a:effectLst/>
                        </a:rPr>
                        <a:t>Propósito</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200000"/>
                        </a:lnSpc>
                        <a:spcAft>
                          <a:spcPts val="1000"/>
                        </a:spcAft>
                      </a:pPr>
                      <a:r>
                        <a:rPr lang="es-MX" sz="2000" dirty="0">
                          <a:effectLst/>
                        </a:rPr>
                        <a:t>Proceso metodológico</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200000"/>
                        </a:lnSpc>
                        <a:spcAft>
                          <a:spcPts val="1000"/>
                        </a:spcAft>
                      </a:pPr>
                      <a:r>
                        <a:rPr lang="es-MX" sz="2000" dirty="0">
                          <a:effectLst/>
                        </a:rPr>
                        <a:t>Variables</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794222">
                <a:tc>
                  <a:txBody>
                    <a:bodyPr/>
                    <a:lstStyle/>
                    <a:p>
                      <a:pPr>
                        <a:lnSpc>
                          <a:spcPct val="115000"/>
                        </a:lnSpc>
                        <a:spcAft>
                          <a:spcPts val="0"/>
                        </a:spcAft>
                      </a:pPr>
                      <a:r>
                        <a:rPr lang="es-MX" sz="1800" dirty="0">
                          <a:effectLst/>
                        </a:rPr>
                        <a:t>Caracterizar las condiciones  territoriales y la comunicación establecida a través de los objetos que produce el grupo estudiado</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s-MX" sz="1800" dirty="0">
                          <a:effectLst/>
                        </a:rPr>
                        <a:t>Describir los componentes del mundo de la vida: Cultural, Social y Personal</a:t>
                      </a:r>
                    </a:p>
                    <a:p>
                      <a:pPr>
                        <a:lnSpc>
                          <a:spcPct val="115000"/>
                        </a:lnSpc>
                        <a:spcAft>
                          <a:spcPts val="0"/>
                        </a:spcAft>
                      </a:pPr>
                      <a:r>
                        <a:rPr lang="es-MX" sz="1800" dirty="0">
                          <a:effectLst/>
                        </a:rPr>
                        <a:t>Describir los procesos de reproducción del mundo de la vida: De la cultura, de la Sociedad artesanal y de la Integración del quehacer artesanal en los actores.</a:t>
                      </a:r>
                    </a:p>
                    <a:p>
                      <a:pPr>
                        <a:lnSpc>
                          <a:spcPct val="115000"/>
                        </a:lnSpc>
                        <a:spcAft>
                          <a:spcPts val="0"/>
                        </a:spcAft>
                      </a:pPr>
                      <a:r>
                        <a:rPr lang="es-MX" sz="1800" dirty="0">
                          <a:effectLst/>
                        </a:rPr>
                        <a:t>Analizar lo identidad en los procesos de reproducción  cultural, social y personal como elementos endógenos culturales y su impacto en los componentes sociales en un mundo de la vida que propicien su desarrollo </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s-MX" sz="1800" dirty="0">
                          <a:effectLst/>
                        </a:rPr>
                        <a:t>Se define un diagnóstico cualitativo como pauta de análisis para describir los niveles del mundo de la vida empleando tres variables:</a:t>
                      </a:r>
                    </a:p>
                    <a:p>
                      <a:pPr>
                        <a:lnSpc>
                          <a:spcPct val="115000"/>
                        </a:lnSpc>
                        <a:spcAft>
                          <a:spcPts val="0"/>
                        </a:spcAft>
                      </a:pPr>
                      <a:r>
                        <a:rPr lang="es-MX" sz="1800" dirty="0">
                          <a:effectLst/>
                        </a:rPr>
                        <a:t>La capacidad del mundo de la vida para el desarrollo local, que incluye los elementos territoriales </a:t>
                      </a:r>
                    </a:p>
                    <a:p>
                      <a:pPr>
                        <a:lnSpc>
                          <a:spcPct val="115000"/>
                        </a:lnSpc>
                        <a:spcAft>
                          <a:spcPts val="0"/>
                        </a:spcAft>
                      </a:pPr>
                      <a:r>
                        <a:rPr lang="es-MX" sz="1800" dirty="0">
                          <a:effectLst/>
                        </a:rPr>
                        <a:t>La organización de los actores y la capacidad de innovación que genere</a:t>
                      </a:r>
                    </a:p>
                    <a:p>
                      <a:pPr>
                        <a:lnSpc>
                          <a:spcPct val="115000"/>
                        </a:lnSpc>
                        <a:spcAft>
                          <a:spcPts val="0"/>
                        </a:spcAft>
                      </a:pPr>
                      <a:r>
                        <a:rPr lang="es-MX" sz="1800" dirty="0">
                          <a:effectLst/>
                        </a:rPr>
                        <a:t>La apropiación de la identidad local a través del uso del lenguaje objetual</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76724121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dirty="0" smtClean="0"/>
              <a:t>Relación de la propuesta metodológica con la apropiación de identidad a través de los objetos</a:t>
            </a:r>
            <a:endParaRPr lang="es-MX" sz="2800" dirty="0"/>
          </a:p>
        </p:txBody>
      </p:sp>
      <p:sp>
        <p:nvSpPr>
          <p:cNvPr id="3" name="Marcador de contenido 2"/>
          <p:cNvSpPr>
            <a:spLocks noGrp="1"/>
          </p:cNvSpPr>
          <p:nvPr>
            <p:ph sz="half" idx="1"/>
          </p:nvPr>
        </p:nvSpPr>
        <p:spPr>
          <a:xfrm>
            <a:off x="1134485" y="1721880"/>
            <a:ext cx="4822970" cy="4586305"/>
          </a:xfrm>
          <a:solidFill>
            <a:schemeClr val="bg2">
              <a:lumMod val="90000"/>
            </a:schemeClr>
          </a:solidFill>
        </p:spPr>
        <p:txBody>
          <a:bodyPr>
            <a:normAutofit/>
          </a:bodyPr>
          <a:lstStyle/>
          <a:p>
            <a:r>
              <a:rPr lang="es-MX" dirty="0"/>
              <a:t>De acuerdo al propósito establecido en la tabla anterior, se analizará la identidad a través del lenguaje de los objetos e imágenes, así como la estructura del mundo de la vida de la comunidad, estudio de caso,  mediante una descripción etnográfica de los elementos tangibles e intangibles del territorio, con el propósito de caracterizar al grupo social y definir algunas necesidades que podrán ser atendidas desde las disciplinas del diseño a través de la inserción de proyectos pertinentes que coadyuven en su desarrollo local</a:t>
            </a:r>
          </a:p>
        </p:txBody>
      </p:sp>
      <p:sp>
        <p:nvSpPr>
          <p:cNvPr id="4" name="Marcador de contenido 3"/>
          <p:cNvSpPr>
            <a:spLocks noGrp="1"/>
          </p:cNvSpPr>
          <p:nvPr>
            <p:ph sz="half" idx="2"/>
          </p:nvPr>
        </p:nvSpPr>
        <p:spPr>
          <a:xfrm>
            <a:off x="7190747" y="2126222"/>
            <a:ext cx="4779580" cy="3777622"/>
          </a:xfrm>
        </p:spPr>
        <p:txBody>
          <a:bodyPr>
            <a:normAutofit/>
          </a:bodyPr>
          <a:lstStyle/>
          <a:p>
            <a:r>
              <a:rPr lang="es-MX" sz="2800" dirty="0" smtClean="0"/>
              <a:t>Descripción del campo cultural</a:t>
            </a:r>
          </a:p>
          <a:p>
            <a:r>
              <a:rPr lang="es-MX" sz="2800" dirty="0"/>
              <a:t>Descripción del campo </a:t>
            </a:r>
            <a:r>
              <a:rPr lang="es-MX" sz="2800" dirty="0" smtClean="0"/>
              <a:t> de la sociedad</a:t>
            </a:r>
            <a:endParaRPr lang="es-MX" sz="2800" dirty="0"/>
          </a:p>
          <a:p>
            <a:r>
              <a:rPr lang="es-MX" sz="2800" dirty="0"/>
              <a:t>Descripción del campo </a:t>
            </a:r>
            <a:r>
              <a:rPr lang="es-MX" sz="2800" dirty="0" smtClean="0"/>
              <a:t> de la personalidad</a:t>
            </a:r>
            <a:endParaRPr lang="es-MX" sz="2800" dirty="0"/>
          </a:p>
        </p:txBody>
      </p:sp>
    </p:spTree>
    <p:extLst>
      <p:ext uri="{BB962C8B-B14F-4D97-AF65-F5344CB8AC3E}">
        <p14:creationId xmlns:p14="http://schemas.microsoft.com/office/powerpoint/2010/main" val="155861307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7230484" y="512618"/>
            <a:ext cx="4313864" cy="6192982"/>
          </a:xfrm>
        </p:spPr>
        <p:txBody>
          <a:bodyPr>
            <a:normAutofit lnSpcReduction="10000"/>
          </a:bodyPr>
          <a:lstStyle/>
          <a:p>
            <a:r>
              <a:rPr lang="es-MX" sz="2000" dirty="0" smtClean="0"/>
              <a:t>Datos </a:t>
            </a:r>
            <a:r>
              <a:rPr lang="es-MX" sz="2000" dirty="0"/>
              <a:t>que se contrastan, con la reproducción cultural de la comunidad, con la conformación de la producción de los artesanos y  con la integración de los quehaceres </a:t>
            </a:r>
            <a:r>
              <a:rPr lang="es-MX" sz="2000" dirty="0" smtClean="0"/>
              <a:t>de </a:t>
            </a:r>
            <a:r>
              <a:rPr lang="es-MX" sz="2000" dirty="0"/>
              <a:t>la comunidad objeto de estudio. </a:t>
            </a:r>
            <a:endParaRPr lang="es-MX" sz="2000" dirty="0" smtClean="0"/>
          </a:p>
          <a:p>
            <a:r>
              <a:rPr lang="es-MX" sz="2000" dirty="0" smtClean="0"/>
              <a:t>Cada </a:t>
            </a:r>
            <a:r>
              <a:rPr lang="es-MX" sz="2000" dirty="0"/>
              <a:t>fase de análisis se aborda  siguiendo un orden partiendo de lo más general, que son las características del territorio inserto en un contexto global, posteriormente se describen las relaciones de los actores a través de los objetos y  por último la apreciación subjetiva con éstos.</a:t>
            </a:r>
          </a:p>
          <a:p>
            <a:endParaRPr lang="es-MX" sz="2000" dirty="0"/>
          </a:p>
        </p:txBody>
      </p:sp>
      <p:sp>
        <p:nvSpPr>
          <p:cNvPr id="5" name="Marcador de contenido 4"/>
          <p:cNvSpPr>
            <a:spLocks noGrp="1"/>
          </p:cNvSpPr>
          <p:nvPr>
            <p:ph sz="half" idx="2"/>
          </p:nvPr>
        </p:nvSpPr>
        <p:spPr>
          <a:xfrm>
            <a:off x="1364910" y="1720298"/>
            <a:ext cx="3068545" cy="3724538"/>
          </a:xfrm>
          <a:solidFill>
            <a:schemeClr val="bg2">
              <a:lumMod val="90000"/>
            </a:schemeClr>
          </a:solidFill>
        </p:spPr>
        <p:txBody>
          <a:bodyPr>
            <a:normAutofit lnSpcReduction="10000"/>
          </a:bodyPr>
          <a:lstStyle/>
          <a:p>
            <a:r>
              <a:rPr lang="es-MX" sz="2000" dirty="0"/>
              <a:t>De acuerdo a lo anterior, se emplean los datos obtenidos de la descripción del territorio en estudio, para la conformación de los campos cultural; de la sociedad; así como del de personalidad</a:t>
            </a:r>
          </a:p>
        </p:txBody>
      </p:sp>
      <p:sp>
        <p:nvSpPr>
          <p:cNvPr id="6" name="Flecha derecha 5"/>
          <p:cNvSpPr/>
          <p:nvPr/>
        </p:nvSpPr>
        <p:spPr>
          <a:xfrm>
            <a:off x="5851956" y="2602319"/>
            <a:ext cx="983672" cy="151014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672140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431800" y="508000"/>
            <a:ext cx="5181600" cy="5757863"/>
          </a:xfrm>
        </p:spPr>
        <p:txBody>
          <a:bodyPr>
            <a:noAutofit/>
          </a:bodyPr>
          <a:lstStyle/>
          <a:p>
            <a:pPr lvl="1"/>
            <a:r>
              <a:rPr lang="es-MX" dirty="0" smtClean="0"/>
              <a:t>Introducción</a:t>
            </a:r>
            <a:endParaRPr lang="es-ES" dirty="0" smtClean="0"/>
          </a:p>
          <a:p>
            <a:pPr lvl="1"/>
            <a:r>
              <a:rPr lang="es-MX" dirty="0" smtClean="0"/>
              <a:t>Antecedentes</a:t>
            </a:r>
            <a:endParaRPr lang="es-ES" dirty="0" smtClean="0"/>
          </a:p>
          <a:p>
            <a:pPr lvl="1"/>
            <a:r>
              <a:rPr lang="es-MX" dirty="0" smtClean="0"/>
              <a:t>Problemática. Planteamiento del problema</a:t>
            </a:r>
            <a:endParaRPr lang="es-ES" dirty="0" smtClean="0"/>
          </a:p>
          <a:p>
            <a:pPr lvl="1"/>
            <a:r>
              <a:rPr lang="es-MX" dirty="0" smtClean="0"/>
              <a:t>Justificación</a:t>
            </a:r>
            <a:r>
              <a:rPr lang="es-ES" dirty="0" smtClean="0"/>
              <a:t> </a:t>
            </a:r>
          </a:p>
          <a:p>
            <a:pPr lvl="1"/>
            <a:r>
              <a:rPr lang="es-MX" dirty="0" smtClean="0"/>
              <a:t>Pregunta de investigación </a:t>
            </a:r>
            <a:endParaRPr lang="es-ES" dirty="0" smtClean="0"/>
          </a:p>
          <a:p>
            <a:pPr lvl="1"/>
            <a:r>
              <a:rPr lang="es-MX" dirty="0" smtClean="0"/>
              <a:t>Hipótesis o supuestos</a:t>
            </a:r>
            <a:endParaRPr lang="es-ES" dirty="0" smtClean="0"/>
          </a:p>
          <a:p>
            <a:pPr lvl="1"/>
            <a:r>
              <a:rPr lang="es-MX" dirty="0" smtClean="0"/>
              <a:t>Objetivo general</a:t>
            </a:r>
            <a:endParaRPr lang="es-ES" dirty="0" smtClean="0"/>
          </a:p>
          <a:p>
            <a:pPr lvl="1"/>
            <a:r>
              <a:rPr lang="es-MX" dirty="0" smtClean="0"/>
              <a:t>Objetivos específicos o particulares</a:t>
            </a:r>
            <a:endParaRPr lang="es-ES" dirty="0" smtClean="0"/>
          </a:p>
          <a:p>
            <a:pPr lvl="1"/>
            <a:r>
              <a:rPr lang="es-MX" dirty="0" smtClean="0"/>
              <a:t>Marco teórico o conceptual</a:t>
            </a:r>
            <a:endParaRPr lang="es-ES" dirty="0" smtClean="0"/>
          </a:p>
          <a:p>
            <a:pPr lvl="1"/>
            <a:r>
              <a:rPr lang="es-MX" dirty="0"/>
              <a:t>Delimitación territorial o contextual</a:t>
            </a:r>
            <a:endParaRPr lang="es-ES" dirty="0"/>
          </a:p>
          <a:p>
            <a:pPr lvl="1"/>
            <a:r>
              <a:rPr lang="es-MX" dirty="0"/>
              <a:t>Metodología</a:t>
            </a:r>
            <a:r>
              <a:rPr lang="es-ES_tradnl" dirty="0"/>
              <a:t> </a:t>
            </a:r>
            <a:endParaRPr lang="es-ES" dirty="0"/>
          </a:p>
          <a:p>
            <a:pPr lvl="1"/>
            <a:r>
              <a:rPr lang="es-MX" dirty="0"/>
              <a:t>Cronograma de trabajo</a:t>
            </a:r>
          </a:p>
          <a:p>
            <a:pPr lvl="1"/>
            <a:r>
              <a:rPr lang="es-MX" dirty="0"/>
              <a:t>Referencias</a:t>
            </a:r>
            <a:endParaRPr lang="es-ES" dirty="0"/>
          </a:p>
          <a:p>
            <a:endParaRPr lang="es-MX" sz="2000" dirty="0"/>
          </a:p>
        </p:txBody>
      </p:sp>
      <p:sp>
        <p:nvSpPr>
          <p:cNvPr id="6" name="Marcador de contenido 5"/>
          <p:cNvSpPr>
            <a:spLocks noGrp="1"/>
          </p:cNvSpPr>
          <p:nvPr>
            <p:ph sz="half" idx="2"/>
          </p:nvPr>
        </p:nvSpPr>
        <p:spPr>
          <a:xfrm>
            <a:off x="6206837" y="1388917"/>
            <a:ext cx="5660736" cy="5219701"/>
          </a:xfrm>
          <a:solidFill>
            <a:schemeClr val="bg2">
              <a:lumMod val="75000"/>
            </a:schemeClr>
          </a:solidFill>
        </p:spPr>
        <p:txBody>
          <a:bodyPr>
            <a:noAutofit/>
          </a:bodyPr>
          <a:lstStyle/>
          <a:p>
            <a:endParaRPr lang="es-ES" sz="2400" dirty="0" smtClean="0"/>
          </a:p>
          <a:p>
            <a:r>
              <a:rPr lang="es-ES" sz="2000" dirty="0" smtClean="0"/>
              <a:t>Asimismo </a:t>
            </a:r>
            <a:r>
              <a:rPr lang="es-ES" sz="2000" dirty="0"/>
              <a:t>el producto de esta UA es el planteamiento de un Proyecto de Investigación a partir de identificar o problematizar acerca de un objeto/sujeto de investigación dentro del área del Diseño; para ello, el alumno(a) deberá realizar su descripción, planteamiento y justificación, así como abordar diferentes enfoques teórico-metodológicos que le ayuden a comprender al contexto y a los actores involucrados así como guiar su trabajo de investigación.</a:t>
            </a:r>
            <a:endParaRPr lang="es-MX" sz="2000" dirty="0"/>
          </a:p>
          <a:p>
            <a:endParaRPr lang="es-MX" sz="2400" dirty="0"/>
          </a:p>
        </p:txBody>
      </p:sp>
      <p:sp>
        <p:nvSpPr>
          <p:cNvPr id="2" name="CuadroTexto 1"/>
          <p:cNvSpPr txBox="1"/>
          <p:nvPr/>
        </p:nvSpPr>
        <p:spPr>
          <a:xfrm>
            <a:off x="5472545" y="346364"/>
            <a:ext cx="6345382" cy="830997"/>
          </a:xfrm>
          <a:prstGeom prst="rect">
            <a:avLst/>
          </a:prstGeom>
          <a:noFill/>
        </p:spPr>
        <p:txBody>
          <a:bodyPr wrap="square" rtlCol="0">
            <a:spAutoFit/>
          </a:bodyPr>
          <a:lstStyle/>
          <a:p>
            <a:pPr lvl="0"/>
            <a:r>
              <a:rPr lang="es-MX" sz="2400" dirty="0"/>
              <a:t>Contenido de la UA</a:t>
            </a:r>
          </a:p>
          <a:p>
            <a:pPr lvl="0"/>
            <a:r>
              <a:rPr lang="es-MX" sz="2400" dirty="0"/>
              <a:t>Estructura del  protocolo de investigación</a:t>
            </a:r>
          </a:p>
        </p:txBody>
      </p:sp>
    </p:spTree>
    <p:extLst>
      <p:ext uri="{BB962C8B-B14F-4D97-AF65-F5344CB8AC3E}">
        <p14:creationId xmlns:p14="http://schemas.microsoft.com/office/powerpoint/2010/main" val="7855100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Conclusiones</a:t>
            </a:r>
            <a:endParaRPr lang="es-MX" dirty="0"/>
          </a:p>
        </p:txBody>
      </p:sp>
      <p:sp>
        <p:nvSpPr>
          <p:cNvPr id="3" name="Marcador de contenido 2"/>
          <p:cNvSpPr>
            <a:spLocks noGrp="1"/>
          </p:cNvSpPr>
          <p:nvPr>
            <p:ph sz="half" idx="1"/>
          </p:nvPr>
        </p:nvSpPr>
        <p:spPr>
          <a:xfrm>
            <a:off x="760412" y="2369128"/>
            <a:ext cx="4781406" cy="2022764"/>
          </a:xfrm>
        </p:spPr>
        <p:txBody>
          <a:bodyPr>
            <a:normAutofit/>
          </a:bodyPr>
          <a:lstStyle/>
          <a:p>
            <a:r>
              <a:rPr lang="es-MX" sz="2400" dirty="0"/>
              <a:t>Así, se  caracterizan los  niveles del mundo de la </a:t>
            </a:r>
            <a:r>
              <a:rPr lang="es-MX" sz="2400" dirty="0" smtClean="0"/>
              <a:t>vida o del contexto del territorio estudiado en tres niveles de análisis:</a:t>
            </a:r>
          </a:p>
        </p:txBody>
      </p:sp>
      <p:sp>
        <p:nvSpPr>
          <p:cNvPr id="4" name="Marcador de contenido 3"/>
          <p:cNvSpPr>
            <a:spLocks noGrp="1"/>
          </p:cNvSpPr>
          <p:nvPr>
            <p:ph sz="half" idx="2"/>
          </p:nvPr>
        </p:nvSpPr>
        <p:spPr>
          <a:solidFill>
            <a:schemeClr val="bg2">
              <a:lumMod val="90000"/>
            </a:schemeClr>
          </a:solidFill>
        </p:spPr>
        <p:txBody>
          <a:bodyPr>
            <a:normAutofit/>
          </a:bodyPr>
          <a:lstStyle/>
          <a:p>
            <a:r>
              <a:rPr lang="es-MX" sz="2000" dirty="0" smtClean="0"/>
              <a:t>En </a:t>
            </a:r>
            <a:r>
              <a:rPr lang="es-MX" sz="2000" dirty="0"/>
              <a:t>primera instancia  se describe el contexto o el territorio, se describen las categorías sobre el estudio territorial; el marco histórico social –destacando los relatos sobre la cultura artesanal-- y el perfil demográfico, así como  los recursos y potencialidades socio-económicas, desde el enfoque del desarrollo local.</a:t>
            </a:r>
          </a:p>
          <a:p>
            <a:endParaRPr lang="es-MX" sz="2000" dirty="0"/>
          </a:p>
        </p:txBody>
      </p:sp>
      <p:sp>
        <p:nvSpPr>
          <p:cNvPr id="5" name="Flecha derecha 4"/>
          <p:cNvSpPr/>
          <p:nvPr/>
        </p:nvSpPr>
        <p:spPr>
          <a:xfrm>
            <a:off x="5638800" y="3048000"/>
            <a:ext cx="1551947" cy="1607127"/>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27893698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Conclusiones</a:t>
            </a:r>
            <a:endParaRPr lang="es-MX" dirty="0"/>
          </a:p>
        </p:txBody>
      </p:sp>
      <p:sp>
        <p:nvSpPr>
          <p:cNvPr id="3" name="Marcador de contenido 2"/>
          <p:cNvSpPr>
            <a:spLocks noGrp="1"/>
          </p:cNvSpPr>
          <p:nvPr>
            <p:ph sz="half" idx="1"/>
          </p:nvPr>
        </p:nvSpPr>
        <p:spPr>
          <a:xfrm>
            <a:off x="760412" y="2369128"/>
            <a:ext cx="4781406" cy="2022764"/>
          </a:xfrm>
        </p:spPr>
        <p:txBody>
          <a:bodyPr>
            <a:normAutofit/>
          </a:bodyPr>
          <a:lstStyle/>
          <a:p>
            <a:r>
              <a:rPr lang="es-MX" sz="2400" dirty="0"/>
              <a:t>Así, se  caracterizan los  niveles del mundo de la </a:t>
            </a:r>
            <a:r>
              <a:rPr lang="es-MX" sz="2400" dirty="0" smtClean="0"/>
              <a:t>vida o del contexto del territorio estudiado en tres niveles de análisis:</a:t>
            </a:r>
          </a:p>
        </p:txBody>
      </p:sp>
      <p:sp>
        <p:nvSpPr>
          <p:cNvPr id="4" name="Marcador de contenido 3"/>
          <p:cNvSpPr>
            <a:spLocks noGrp="1"/>
          </p:cNvSpPr>
          <p:nvPr>
            <p:ph sz="half" idx="2"/>
          </p:nvPr>
        </p:nvSpPr>
        <p:spPr>
          <a:xfrm>
            <a:off x="7048767" y="1738746"/>
            <a:ext cx="4313864" cy="3359727"/>
          </a:xfrm>
          <a:solidFill>
            <a:schemeClr val="bg2">
              <a:lumMod val="90000"/>
            </a:schemeClr>
          </a:solidFill>
        </p:spPr>
        <p:txBody>
          <a:bodyPr>
            <a:normAutofit/>
          </a:bodyPr>
          <a:lstStyle/>
          <a:p>
            <a:r>
              <a:rPr lang="es-MX" sz="2000" dirty="0" smtClean="0"/>
              <a:t>En segundo término se describen las relaciones sociales o intersubjetivas alrededor de los objetos en el caso de productos se pueden especificar las condiciones de manufactura, además de la relación que establece como lenguaje  objetual.</a:t>
            </a:r>
            <a:endParaRPr lang="es-MX" sz="2000" dirty="0"/>
          </a:p>
        </p:txBody>
      </p:sp>
      <p:sp>
        <p:nvSpPr>
          <p:cNvPr id="5" name="Flecha derecha 4"/>
          <p:cNvSpPr/>
          <p:nvPr/>
        </p:nvSpPr>
        <p:spPr>
          <a:xfrm>
            <a:off x="5541818" y="2646218"/>
            <a:ext cx="983673" cy="174567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9231080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40524" y="426007"/>
            <a:ext cx="8911687" cy="1280890"/>
          </a:xfrm>
        </p:spPr>
        <p:txBody>
          <a:bodyPr/>
          <a:lstStyle/>
          <a:p>
            <a:r>
              <a:rPr lang="es-MX" dirty="0" smtClean="0"/>
              <a:t>Conclusiones</a:t>
            </a:r>
            <a:endParaRPr lang="es-MX" dirty="0"/>
          </a:p>
        </p:txBody>
      </p:sp>
      <p:sp>
        <p:nvSpPr>
          <p:cNvPr id="3" name="Marcador de contenido 2"/>
          <p:cNvSpPr>
            <a:spLocks noGrp="1"/>
          </p:cNvSpPr>
          <p:nvPr>
            <p:ph sz="half" idx="1"/>
          </p:nvPr>
        </p:nvSpPr>
        <p:spPr>
          <a:xfrm>
            <a:off x="760412" y="2369128"/>
            <a:ext cx="4781406" cy="2022764"/>
          </a:xfrm>
        </p:spPr>
        <p:txBody>
          <a:bodyPr>
            <a:normAutofit/>
          </a:bodyPr>
          <a:lstStyle/>
          <a:p>
            <a:r>
              <a:rPr lang="es-MX" sz="2400" dirty="0"/>
              <a:t>Así, se  caracterizan los  niveles del mundo de la </a:t>
            </a:r>
            <a:r>
              <a:rPr lang="es-MX" sz="2400" dirty="0" smtClean="0"/>
              <a:t>vida o del contexto del territorio estudiado en tres niveles de análisis:</a:t>
            </a:r>
          </a:p>
        </p:txBody>
      </p:sp>
      <p:sp>
        <p:nvSpPr>
          <p:cNvPr id="4" name="Marcador de contenido 3"/>
          <p:cNvSpPr>
            <a:spLocks noGrp="1"/>
          </p:cNvSpPr>
          <p:nvPr>
            <p:ph sz="half" idx="2"/>
          </p:nvPr>
        </p:nvSpPr>
        <p:spPr>
          <a:xfrm>
            <a:off x="7190747" y="2805095"/>
            <a:ext cx="4313864" cy="2265670"/>
          </a:xfrm>
          <a:solidFill>
            <a:schemeClr val="bg2">
              <a:lumMod val="90000"/>
            </a:schemeClr>
          </a:solidFill>
        </p:spPr>
        <p:txBody>
          <a:bodyPr>
            <a:normAutofit/>
          </a:bodyPr>
          <a:lstStyle/>
          <a:p>
            <a:r>
              <a:rPr lang="es-MX" dirty="0" smtClean="0"/>
              <a:t>En tercer término se describen las relaciones que se desarrollan de una forma personal o subjetiva con los objetos y que posibilita la identificación con estos y su apropiación .</a:t>
            </a:r>
            <a:endParaRPr lang="es-MX" dirty="0"/>
          </a:p>
        </p:txBody>
      </p:sp>
      <p:sp>
        <p:nvSpPr>
          <p:cNvPr id="5" name="Flecha derecha 4"/>
          <p:cNvSpPr/>
          <p:nvPr/>
        </p:nvSpPr>
        <p:spPr>
          <a:xfrm>
            <a:off x="5541818" y="2964873"/>
            <a:ext cx="1648929" cy="15932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77165824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t>Evaluación:</a:t>
            </a:r>
            <a:endParaRPr lang="es-MX" dirty="0"/>
          </a:p>
        </p:txBody>
      </p:sp>
      <p:sp>
        <p:nvSpPr>
          <p:cNvPr id="6" name="Marcador de contenido 5"/>
          <p:cNvSpPr>
            <a:spLocks noGrp="1"/>
          </p:cNvSpPr>
          <p:nvPr>
            <p:ph idx="1"/>
          </p:nvPr>
        </p:nvSpPr>
        <p:spPr>
          <a:xfrm>
            <a:off x="2076594" y="1745673"/>
            <a:ext cx="9145588" cy="4433454"/>
          </a:xfrm>
          <a:solidFill>
            <a:schemeClr val="bg2">
              <a:lumMod val="90000"/>
            </a:schemeClr>
          </a:solidFill>
        </p:spPr>
        <p:txBody>
          <a:bodyPr>
            <a:normAutofit/>
          </a:bodyPr>
          <a:lstStyle/>
          <a:p>
            <a:pPr>
              <a:buAutoNum type="arabicPeriod"/>
            </a:pPr>
            <a:r>
              <a:rPr lang="es-MX" dirty="0" smtClean="0"/>
              <a:t>Delimitar el objetivo de la investigación en el protocolo para el proyecto  de investigación del diseño, desde el planteamiento del desarrollo social.</a:t>
            </a:r>
          </a:p>
          <a:p>
            <a:pPr>
              <a:buAutoNum type="arabicPeriod"/>
            </a:pPr>
            <a:r>
              <a:rPr lang="es-MX" dirty="0" smtClean="0"/>
              <a:t>Establecer el estudio de caso para describir el contexto</a:t>
            </a:r>
          </a:p>
          <a:p>
            <a:pPr>
              <a:buAutoNum type="arabicPeriod"/>
            </a:pPr>
            <a:r>
              <a:rPr lang="es-MX" dirty="0" smtClean="0"/>
              <a:t>Delimitar los tres niveles del contexto a analizar y de acuerdo al modelo de mundo de vida. describirlo</a:t>
            </a:r>
          </a:p>
          <a:p>
            <a:pPr>
              <a:buAutoNum type="arabicPeriod"/>
            </a:pPr>
            <a:r>
              <a:rPr lang="es-MX" dirty="0" smtClean="0"/>
              <a:t>Aplicar las tres etapas de la metodología</a:t>
            </a:r>
          </a:p>
          <a:p>
            <a:pPr>
              <a:buAutoNum type="arabicPeriod"/>
            </a:pPr>
            <a:r>
              <a:rPr lang="es-MX" dirty="0" smtClean="0"/>
              <a:t>Describir el mundo objetivo</a:t>
            </a:r>
          </a:p>
          <a:p>
            <a:pPr>
              <a:buAutoNum type="arabicPeriod"/>
            </a:pPr>
            <a:r>
              <a:rPr lang="es-MX" dirty="0" smtClean="0"/>
              <a:t>Describir el mundo social</a:t>
            </a:r>
          </a:p>
          <a:p>
            <a:pPr>
              <a:buAutoNum type="arabicPeriod"/>
            </a:pPr>
            <a:r>
              <a:rPr lang="es-MX" dirty="0" smtClean="0"/>
              <a:t>Describir el mundo de la personalidad</a:t>
            </a:r>
          </a:p>
          <a:p>
            <a:pPr>
              <a:buAutoNum type="arabicPeriod"/>
            </a:pPr>
            <a:r>
              <a:rPr lang="es-MX" dirty="0" smtClean="0"/>
              <a:t>Describir el contexto y los actores y como se establece el propósito para su desarrollo desde el diseño y revisarlo con los objetivos plasmado en el  protocolo de investigación.</a:t>
            </a:r>
            <a:endParaRPr lang="es-MX" dirty="0"/>
          </a:p>
        </p:txBody>
      </p:sp>
    </p:spTree>
    <p:extLst>
      <p:ext uri="{BB962C8B-B14F-4D97-AF65-F5344CB8AC3E}">
        <p14:creationId xmlns:p14="http://schemas.microsoft.com/office/powerpoint/2010/main" val="13047441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775199"/>
          </a:xfrm>
        </p:spPr>
        <p:txBody>
          <a:bodyPr>
            <a:normAutofit fontScale="90000"/>
          </a:bodyPr>
          <a:lstStyle/>
          <a:p>
            <a:r>
              <a:rPr lang="es-MX" dirty="0"/>
              <a:t>Bibliografía recomendada:</a:t>
            </a:r>
            <a:br>
              <a:rPr lang="es-MX" dirty="0"/>
            </a:br>
            <a:endParaRPr lang="es-MX" dirty="0"/>
          </a:p>
        </p:txBody>
      </p:sp>
      <p:sp>
        <p:nvSpPr>
          <p:cNvPr id="3" name="Marcador de contenido 2"/>
          <p:cNvSpPr>
            <a:spLocks noGrp="1"/>
          </p:cNvSpPr>
          <p:nvPr>
            <p:ph idx="1"/>
          </p:nvPr>
        </p:nvSpPr>
        <p:spPr>
          <a:xfrm>
            <a:off x="1551709" y="1399309"/>
            <a:ext cx="9952903" cy="4511913"/>
          </a:xfrm>
        </p:spPr>
        <p:txBody>
          <a:bodyPr>
            <a:normAutofit/>
          </a:bodyPr>
          <a:lstStyle/>
          <a:p>
            <a:r>
              <a:rPr lang="es-MX" dirty="0" err="1" smtClean="0"/>
              <a:t>Ander-Egg</a:t>
            </a:r>
            <a:r>
              <a:rPr lang="es-MX" dirty="0"/>
              <a:t>, E. (1995). </a:t>
            </a:r>
            <a:r>
              <a:rPr lang="es-MX" i="1" dirty="0"/>
              <a:t>Técnicas de Investigación Social.</a:t>
            </a:r>
            <a:r>
              <a:rPr lang="es-MX" dirty="0"/>
              <a:t> Argentina: Lumen 24a Edición.</a:t>
            </a:r>
            <a:endParaRPr lang="es-ES" dirty="0"/>
          </a:p>
          <a:p>
            <a:r>
              <a:rPr lang="es-MX" dirty="0"/>
              <a:t>--------- (2000). </a:t>
            </a:r>
            <a:r>
              <a:rPr lang="es-MX" i="1" dirty="0"/>
              <a:t>Metodología y práctica del desarrollo de la comunidad. 2 El método del desarrollo de la comunidad.</a:t>
            </a:r>
            <a:r>
              <a:rPr lang="es-MX" dirty="0"/>
              <a:t> Buenos Aires: Lumen </a:t>
            </a:r>
            <a:r>
              <a:rPr lang="es-MX" dirty="0" err="1"/>
              <a:t>Humanitas</a:t>
            </a:r>
            <a:r>
              <a:rPr lang="es-MX" dirty="0"/>
              <a:t>.</a:t>
            </a:r>
            <a:endParaRPr lang="es-ES" dirty="0"/>
          </a:p>
          <a:p>
            <a:r>
              <a:rPr lang="es-MX" dirty="0"/>
              <a:t>----------(2003). </a:t>
            </a:r>
            <a:r>
              <a:rPr lang="es-MX" i="1" dirty="0"/>
              <a:t>Metodología y práctica del desarrollo de la comunidad. 1¿ Que es el desarrollo de la comunidad?</a:t>
            </a:r>
            <a:r>
              <a:rPr lang="es-MX" dirty="0"/>
              <a:t> Argentina: Lumen.</a:t>
            </a:r>
          </a:p>
          <a:p>
            <a:r>
              <a:rPr lang="es-ES" dirty="0"/>
              <a:t>BUNGE, Mario (2006). La investigación científica: su estrategia y su filosofía. México,</a:t>
            </a:r>
          </a:p>
          <a:p>
            <a:r>
              <a:rPr lang="es-ES" dirty="0"/>
              <a:t>D.F: Siglo XXI</a:t>
            </a:r>
          </a:p>
          <a:p>
            <a:r>
              <a:rPr lang="es-MX" dirty="0" err="1"/>
              <a:t>Cipriani</a:t>
            </a:r>
            <a:r>
              <a:rPr lang="es-MX" dirty="0"/>
              <a:t>, B. (1991). </a:t>
            </a:r>
            <a:r>
              <a:rPr lang="es-MX" i="1" dirty="0"/>
              <a:t>Acción social y mundo de la </a:t>
            </a:r>
            <a:r>
              <a:rPr lang="es-MX" i="1" dirty="0" err="1"/>
              <a:t>vida.Estudio</a:t>
            </a:r>
            <a:r>
              <a:rPr lang="es-MX" i="1" dirty="0"/>
              <a:t> de Schütz y Weber.</a:t>
            </a:r>
            <a:r>
              <a:rPr lang="es-MX" dirty="0"/>
              <a:t> Pamplona: EUNSA.</a:t>
            </a:r>
            <a:endParaRPr lang="es-ES" dirty="0"/>
          </a:p>
          <a:p>
            <a:r>
              <a:rPr lang="es-MX" dirty="0"/>
              <a:t>Galindo, L. J. (1998). </a:t>
            </a:r>
            <a:r>
              <a:rPr lang="es-MX" i="1" dirty="0"/>
              <a:t>Técnicas de investigación en sociedad, cultura y comunicación.</a:t>
            </a:r>
            <a:r>
              <a:rPr lang="es-MX" dirty="0"/>
              <a:t> México: Pearson </a:t>
            </a:r>
            <a:r>
              <a:rPr lang="es-MX" dirty="0" err="1"/>
              <a:t>Education</a:t>
            </a:r>
            <a:r>
              <a:rPr lang="es-MX" dirty="0"/>
              <a:t>, Prentice Hall; Addison Wesley.</a:t>
            </a:r>
          </a:p>
          <a:p>
            <a:endParaRPr lang="es-ES" dirty="0"/>
          </a:p>
          <a:p>
            <a:endParaRPr lang="es-MX" dirty="0"/>
          </a:p>
        </p:txBody>
      </p:sp>
    </p:spTree>
    <p:extLst>
      <p:ext uri="{BB962C8B-B14F-4D97-AF65-F5344CB8AC3E}">
        <p14:creationId xmlns:p14="http://schemas.microsoft.com/office/powerpoint/2010/main" val="1506421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187" y="0"/>
            <a:ext cx="10515599" cy="1600200"/>
          </a:xfrm>
        </p:spPr>
        <p:txBody>
          <a:bodyPr>
            <a:normAutofit/>
          </a:bodyPr>
          <a:lstStyle/>
          <a:p>
            <a:r>
              <a:rPr lang="es-MX" dirty="0" smtClean="0"/>
              <a:t>Metodología para el Desarrollo de Proyectos de Diseño para el Desarrollo Social</a:t>
            </a:r>
            <a:endParaRPr lang="es-MX" dirty="0"/>
          </a:p>
        </p:txBody>
      </p:sp>
      <p:sp>
        <p:nvSpPr>
          <p:cNvPr id="3" name="Marcador de contenido 2"/>
          <p:cNvSpPr>
            <a:spLocks noGrp="1"/>
          </p:cNvSpPr>
          <p:nvPr>
            <p:ph type="body" sz="half" idx="2"/>
          </p:nvPr>
        </p:nvSpPr>
        <p:spPr>
          <a:xfrm>
            <a:off x="6026436" y="1712140"/>
            <a:ext cx="5412077" cy="4279900"/>
          </a:xfrm>
        </p:spPr>
        <p:txBody>
          <a:bodyPr>
            <a:normAutofit fontScale="92500" lnSpcReduction="20000"/>
          </a:bodyPr>
          <a:lstStyle/>
          <a:p>
            <a:r>
              <a:rPr lang="es-MX" sz="2400" dirty="0" smtClean="0"/>
              <a:t>El propósito de plantear una metodología con un enfoque del diseño para el desarrollo </a:t>
            </a:r>
            <a:r>
              <a:rPr lang="es-MX" sz="2400" dirty="0" smtClean="0"/>
              <a:t>social que permita elaborar un planteamiento del protocolo, </a:t>
            </a:r>
            <a:r>
              <a:rPr lang="es-MX" sz="2400" dirty="0" smtClean="0"/>
              <a:t>dentro de esta UA </a:t>
            </a:r>
            <a:r>
              <a:rPr lang="es-MX" sz="2400" dirty="0" smtClean="0"/>
              <a:t> y establecer  </a:t>
            </a:r>
            <a:r>
              <a:rPr lang="es-MX" sz="2400" dirty="0" smtClean="0"/>
              <a:t>parámetros que permitan construir un camino estructurado de la siguiente forma:</a:t>
            </a:r>
          </a:p>
          <a:p>
            <a:r>
              <a:rPr lang="es-MX" sz="2400" dirty="0" smtClean="0"/>
              <a:t>Análisis del contexto y de los actores, desde el planteamiento del problema, desarrollo de objetivos, supuestos de investigación hasta la contrastación de los mismos, con una visión encaminada al desarrollo de grupos sociales.</a:t>
            </a:r>
          </a:p>
          <a:p>
            <a:endParaRPr lang="es-MX" dirty="0" smtClean="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3103" y="2580747"/>
            <a:ext cx="5095883" cy="3411293"/>
          </a:xfrm>
          <a:prstGeom prst="rect">
            <a:avLst/>
          </a:prstGeom>
        </p:spPr>
      </p:pic>
    </p:spTree>
    <p:extLst>
      <p:ext uri="{BB962C8B-B14F-4D97-AF65-F5344CB8AC3E}">
        <p14:creationId xmlns:p14="http://schemas.microsoft.com/office/powerpoint/2010/main" val="29214788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86142"/>
            <a:ext cx="10515600" cy="1325563"/>
          </a:xfrm>
        </p:spPr>
        <p:txBody>
          <a:bodyPr/>
          <a:lstStyle/>
          <a:p>
            <a:r>
              <a:rPr lang="es-MX" dirty="0" smtClean="0"/>
              <a:t>Contenido del material y guion explicativo:</a:t>
            </a:r>
            <a:endParaRPr lang="es-MX" dirty="0"/>
          </a:p>
        </p:txBody>
      </p:sp>
      <p:sp>
        <p:nvSpPr>
          <p:cNvPr id="3" name="Marcador de contenido 2"/>
          <p:cNvSpPr>
            <a:spLocks noGrp="1"/>
          </p:cNvSpPr>
          <p:nvPr>
            <p:ph idx="1"/>
          </p:nvPr>
        </p:nvSpPr>
        <p:spPr>
          <a:xfrm>
            <a:off x="935182" y="1287014"/>
            <a:ext cx="10515600" cy="5085348"/>
          </a:xfrm>
          <a:solidFill>
            <a:schemeClr val="bg2">
              <a:lumMod val="90000"/>
            </a:schemeClr>
          </a:solidFill>
        </p:spPr>
        <p:txBody>
          <a:bodyPr>
            <a:normAutofit/>
          </a:bodyPr>
          <a:lstStyle/>
          <a:p>
            <a:r>
              <a:rPr lang="es-MX" sz="2000" b="1" dirty="0" smtClean="0"/>
              <a:t>Definición del protocolo de </a:t>
            </a:r>
            <a:r>
              <a:rPr lang="es-MX" sz="2000" b="1" dirty="0" smtClean="0"/>
              <a:t>investigación</a:t>
            </a:r>
            <a:r>
              <a:rPr lang="es-MX" sz="2000" dirty="0" smtClean="0"/>
              <a:t>. Este apartado tiene como propósito auxiliar al estudiante a definir las partes que estructuran un protocolo de investigación. </a:t>
            </a:r>
            <a:endParaRPr lang="es-MX" sz="2000" dirty="0" smtClean="0"/>
          </a:p>
          <a:p>
            <a:r>
              <a:rPr lang="es-MX" sz="2000" b="1" dirty="0" smtClean="0"/>
              <a:t>Definición de </a:t>
            </a:r>
            <a:r>
              <a:rPr lang="es-MX" sz="2000" b="1" dirty="0" smtClean="0"/>
              <a:t>Metodología</a:t>
            </a:r>
            <a:r>
              <a:rPr lang="es-MX" sz="2000" dirty="0" smtClean="0"/>
              <a:t>. En esta sección se pretende que el estudiante comprenda la importancia de la metodología para el desarrollo de su proyecto de investigación con un enfoque del diseño para el desarrollo social</a:t>
            </a:r>
            <a:endParaRPr lang="es-MX" sz="2000" dirty="0" smtClean="0"/>
          </a:p>
          <a:p>
            <a:r>
              <a:rPr lang="es-MX" sz="2000" b="1" dirty="0" smtClean="0"/>
              <a:t>Diseño para el desarrollo </a:t>
            </a:r>
            <a:r>
              <a:rPr lang="es-MX" sz="2000" b="1" dirty="0" smtClean="0"/>
              <a:t>social</a:t>
            </a:r>
            <a:r>
              <a:rPr lang="es-MX" sz="2000" dirty="0" smtClean="0"/>
              <a:t>, En este apartado se establecen parámetros para que el estudiante comprenda la relación del diseño y el desarrollo social.</a:t>
            </a:r>
            <a:endParaRPr lang="es-MX" sz="2000" dirty="0" smtClean="0"/>
          </a:p>
          <a:p>
            <a:r>
              <a:rPr lang="es-MX" sz="2000" b="1" dirty="0" smtClean="0"/>
              <a:t>Definición de Desarrollo </a:t>
            </a:r>
            <a:r>
              <a:rPr lang="es-MX" sz="2000" b="1" dirty="0" smtClean="0"/>
              <a:t>social</a:t>
            </a:r>
            <a:r>
              <a:rPr lang="es-MX" sz="2000" dirty="0" smtClean="0"/>
              <a:t>. En este apartado se establece las definiciones del diseño social desde la línea de aplicación y generación de conocimiento de diseño y desarrollo social del Programa de Maestría.</a:t>
            </a:r>
          </a:p>
        </p:txBody>
      </p:sp>
    </p:spTree>
    <p:extLst>
      <p:ext uri="{BB962C8B-B14F-4D97-AF65-F5344CB8AC3E}">
        <p14:creationId xmlns:p14="http://schemas.microsoft.com/office/powerpoint/2010/main" val="29924524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88125" y="166910"/>
            <a:ext cx="8911687" cy="705926"/>
          </a:xfrm>
        </p:spPr>
        <p:txBody>
          <a:bodyPr>
            <a:normAutofit/>
          </a:bodyPr>
          <a:lstStyle/>
          <a:p>
            <a:r>
              <a:rPr lang="es-MX" sz="2800" dirty="0"/>
              <a:t>Contenido del material y guion explicativo:</a:t>
            </a:r>
          </a:p>
        </p:txBody>
      </p:sp>
      <p:sp>
        <p:nvSpPr>
          <p:cNvPr id="3" name="Marcador de contenido 2"/>
          <p:cNvSpPr>
            <a:spLocks noGrp="1"/>
          </p:cNvSpPr>
          <p:nvPr>
            <p:ph idx="1"/>
          </p:nvPr>
        </p:nvSpPr>
        <p:spPr>
          <a:xfrm>
            <a:off x="1579418" y="1163782"/>
            <a:ext cx="10044546" cy="5694218"/>
          </a:xfrm>
          <a:solidFill>
            <a:schemeClr val="bg2">
              <a:lumMod val="90000"/>
            </a:schemeClr>
          </a:solidFill>
        </p:spPr>
        <p:txBody>
          <a:bodyPr>
            <a:normAutofit fontScale="92500" lnSpcReduction="20000"/>
          </a:bodyPr>
          <a:lstStyle/>
          <a:p>
            <a:r>
              <a:rPr lang="es-MX" sz="2100" b="1" dirty="0"/>
              <a:t>Propuesta de metodología de investigación del diseño para el desarrollo social</a:t>
            </a:r>
            <a:r>
              <a:rPr lang="es-MX" sz="2100" dirty="0"/>
              <a:t>. En este apartado se desarrollan conceptos y métodos para que el estudiante establezca su propuesta metodológica en el proyecto de investigación que desarrollara en el proyecto  desde la investigación del territorio o contexto donde se plantea la investigación del estudio de caso, y la vinculación que guarda con los objetos de diseño que se relacionan con el proyecto de investigación, descrito en el protocolo de investigación.</a:t>
            </a:r>
          </a:p>
          <a:p>
            <a:r>
              <a:rPr lang="es-MX" sz="2100" dirty="0"/>
              <a:t>Que incluye la </a:t>
            </a:r>
            <a:r>
              <a:rPr lang="es-MX" sz="2100" b="1" dirty="0"/>
              <a:t>descripción del contexto </a:t>
            </a:r>
            <a:r>
              <a:rPr lang="es-MX" sz="2100" dirty="0"/>
              <a:t>desde una visión territorial</a:t>
            </a:r>
          </a:p>
          <a:p>
            <a:r>
              <a:rPr lang="es-MX" sz="2100" b="1" dirty="0"/>
              <a:t>Relación del territorio con el diseño </a:t>
            </a:r>
            <a:r>
              <a:rPr lang="es-MX" sz="2100" dirty="0"/>
              <a:t>a través de los elementos tangibles e </a:t>
            </a:r>
            <a:r>
              <a:rPr lang="es-MX" sz="2100" dirty="0" smtClean="0"/>
              <a:t>intangibles que destaca la apropiación de identidad que se establece  a través de los objetos</a:t>
            </a:r>
          </a:p>
          <a:p>
            <a:r>
              <a:rPr lang="es-MX" sz="2100" b="1" dirty="0" smtClean="0"/>
              <a:t>Propuesta </a:t>
            </a:r>
            <a:r>
              <a:rPr lang="es-MX" sz="2100" b="1" dirty="0"/>
              <a:t>metodológica </a:t>
            </a:r>
            <a:r>
              <a:rPr lang="es-MX" sz="2100" dirty="0"/>
              <a:t>desde esta visión para el desarrollo territorial y los procesos de significación del </a:t>
            </a:r>
            <a:r>
              <a:rPr lang="es-MX" sz="2100" dirty="0" smtClean="0"/>
              <a:t>diseño </a:t>
            </a:r>
            <a:r>
              <a:rPr lang="es-MX" sz="2100" dirty="0"/>
              <a:t>en el contexto determinado o mundo de la vida </a:t>
            </a:r>
            <a:r>
              <a:rPr lang="es-MX" sz="2100" dirty="0" smtClean="0"/>
              <a:t>específico:</a:t>
            </a:r>
          </a:p>
          <a:p>
            <a:pPr>
              <a:lnSpc>
                <a:spcPct val="115000"/>
              </a:lnSpc>
            </a:pPr>
            <a:r>
              <a:rPr lang="es-MX" sz="2100" b="1" dirty="0"/>
              <a:t>La capacidad del mundo de la vida para el desarrollo local</a:t>
            </a:r>
            <a:r>
              <a:rPr lang="es-MX" sz="2100" dirty="0"/>
              <a:t>, que incluye los elementos territoriales </a:t>
            </a:r>
          </a:p>
          <a:p>
            <a:pPr>
              <a:lnSpc>
                <a:spcPct val="115000"/>
              </a:lnSpc>
            </a:pPr>
            <a:r>
              <a:rPr lang="es-MX" sz="2100" b="1" dirty="0"/>
              <a:t>La organización de los actores </a:t>
            </a:r>
            <a:r>
              <a:rPr lang="es-MX" sz="2100" dirty="0"/>
              <a:t>y la capacidad de innovación que genere</a:t>
            </a:r>
          </a:p>
          <a:p>
            <a:pPr>
              <a:lnSpc>
                <a:spcPct val="115000"/>
              </a:lnSpc>
            </a:pPr>
            <a:r>
              <a:rPr lang="es-MX" sz="2100" b="1" dirty="0"/>
              <a:t>La apropiación de la identidad local </a:t>
            </a:r>
            <a:r>
              <a:rPr lang="es-MX" sz="2100" dirty="0"/>
              <a:t>a través del uso del lenguaje objetual</a:t>
            </a:r>
            <a:endParaRPr lang="es-MX" sz="21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s-MX" sz="2100" dirty="0" smtClean="0"/>
              <a:t> </a:t>
            </a:r>
            <a:endParaRPr lang="es-MX" sz="2100" dirty="0"/>
          </a:p>
          <a:p>
            <a:endParaRPr lang="es-MX" dirty="0"/>
          </a:p>
        </p:txBody>
      </p:sp>
    </p:spTree>
    <p:extLst>
      <p:ext uri="{BB962C8B-B14F-4D97-AF65-F5344CB8AC3E}">
        <p14:creationId xmlns:p14="http://schemas.microsoft.com/office/powerpoint/2010/main" val="5606976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Protocolo de investigación</a:t>
            </a:r>
            <a:endParaRPr lang="es-MX" dirty="0"/>
          </a:p>
        </p:txBody>
      </p:sp>
      <p:sp>
        <p:nvSpPr>
          <p:cNvPr id="3" name="Marcador de contenido 2"/>
          <p:cNvSpPr>
            <a:spLocks noGrp="1"/>
          </p:cNvSpPr>
          <p:nvPr>
            <p:ph idx="1"/>
          </p:nvPr>
        </p:nvSpPr>
        <p:spPr>
          <a:xfrm>
            <a:off x="1981201" y="1523999"/>
            <a:ext cx="9523412" cy="4752109"/>
          </a:xfrm>
          <a:solidFill>
            <a:schemeClr val="bg2">
              <a:lumMod val="75000"/>
            </a:schemeClr>
          </a:solidFill>
        </p:spPr>
        <p:txBody>
          <a:bodyPr>
            <a:noAutofit/>
          </a:bodyPr>
          <a:lstStyle/>
          <a:p>
            <a:r>
              <a:rPr lang="es-MX" sz="2000" dirty="0" smtClean="0"/>
              <a:t>El protocolo, también conocido como proyecto de investigación, se concibe como una guía flexible que intenta describir de la manera más adecuada el proceso de investigación que se tiene pensado ejecutar. Describe de manera sistemática los elementos a desarrollar para generar un texto académico o científico como la tesis, la tesina o un ensayo.</a:t>
            </a:r>
          </a:p>
          <a:p>
            <a:r>
              <a:rPr lang="es-MX" sz="2000" dirty="0" smtClean="0"/>
              <a:t>Metodología: En este apartado del protocolo de investigación se deberá indicar el camino (paso por paso) que se pretende seguir para alcanzar los objetivos del proyecto. Se puede incluir la siguiente información: identificación de la población que participará, especificación de los procedimientos que se usarán, presentación de los instrumentos y técnicas de medición, presentación de los métodos usados para la recolección de datos y la explicación de las herramientas que se usarán para analizar los datos obtenidos (Lawrence, </a:t>
            </a:r>
            <a:r>
              <a:rPr lang="es-MX" sz="2000" dirty="0" err="1" smtClean="0"/>
              <a:t>Waneen</a:t>
            </a:r>
            <a:r>
              <a:rPr lang="es-MX" sz="2000" dirty="0" smtClean="0"/>
              <a:t>, y </a:t>
            </a:r>
            <a:r>
              <a:rPr lang="es-MX" sz="2000" dirty="0" err="1" smtClean="0"/>
              <a:t>Silverman</a:t>
            </a:r>
            <a:r>
              <a:rPr lang="es-MX" sz="2000" dirty="0" smtClean="0"/>
              <a:t> 31)</a:t>
            </a:r>
            <a:endParaRPr lang="es-MX" sz="2000" dirty="0"/>
          </a:p>
        </p:txBody>
      </p:sp>
    </p:spTree>
    <p:extLst>
      <p:ext uri="{BB962C8B-B14F-4D97-AF65-F5344CB8AC3E}">
        <p14:creationId xmlns:p14="http://schemas.microsoft.com/office/powerpoint/2010/main" val="28967595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M</a:t>
            </a:r>
            <a:r>
              <a:rPr lang="es-MX" dirty="0" smtClean="0"/>
              <a:t>etodología</a:t>
            </a:r>
            <a:endParaRPr lang="es-MX" dirty="0"/>
          </a:p>
        </p:txBody>
      </p:sp>
      <p:sp>
        <p:nvSpPr>
          <p:cNvPr id="3" name="Marcador de contenido 2"/>
          <p:cNvSpPr>
            <a:spLocks noGrp="1"/>
          </p:cNvSpPr>
          <p:nvPr>
            <p:ph idx="1"/>
          </p:nvPr>
        </p:nvSpPr>
        <p:spPr>
          <a:xfrm>
            <a:off x="2104302" y="1537853"/>
            <a:ext cx="9400309" cy="4890655"/>
          </a:xfrm>
          <a:solidFill>
            <a:schemeClr val="bg2">
              <a:lumMod val="75000"/>
            </a:schemeClr>
          </a:solidFill>
        </p:spPr>
        <p:txBody>
          <a:bodyPr>
            <a:normAutofit/>
          </a:bodyPr>
          <a:lstStyle/>
          <a:p>
            <a:r>
              <a:rPr lang="es-MX" sz="2000" dirty="0" smtClean="0"/>
              <a:t>La Metodología es la ciencia que nos enseña a dirigir determinado proceso de manera eficiente y eficaz para alcanzar los resultados deseados y tiene como objetivo darnos la estrategia a seguir en el proceso. La Metodología de la Investigación (M.I.) o Metodología de la Investigación Científica es aquella ciencia que provee al investigador de una serie de conceptos, principios y leyes que le permiten encauzar de un modo eficiente y tendiente a la excelencia el proceso de la investigación científica. El objeto de estudio de la M.I. Lo podemos definir como el proceso de Investigación Científica, el cual está conformado por toda una serie de pasos lógicamente estructurados y relacionados entre si. Este estudio se hace sobre la base de un conjunto de características y de sus relaciones y leyes. para conocer la realidad es a través de la recolección y el análisis de datos, de acuerdo con ciertas reglas lógicas. </a:t>
            </a:r>
            <a:endParaRPr lang="es-MX" sz="2000" dirty="0"/>
          </a:p>
        </p:txBody>
      </p:sp>
    </p:spTree>
    <p:extLst>
      <p:ext uri="{BB962C8B-B14F-4D97-AF65-F5344CB8AC3E}">
        <p14:creationId xmlns:p14="http://schemas.microsoft.com/office/powerpoint/2010/main" val="8544383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819439"/>
          </a:xfrm>
        </p:spPr>
        <p:txBody>
          <a:bodyPr/>
          <a:lstStyle/>
          <a:p>
            <a:r>
              <a:rPr lang="es-MX" dirty="0" smtClean="0"/>
              <a:t>Metodología</a:t>
            </a:r>
            <a:endParaRPr lang="es-MX" dirty="0"/>
          </a:p>
        </p:txBody>
      </p:sp>
      <p:sp>
        <p:nvSpPr>
          <p:cNvPr id="4" name="2 Marcador de contenido"/>
          <p:cNvSpPr>
            <a:spLocks noGrp="1"/>
          </p:cNvSpPr>
          <p:nvPr>
            <p:ph idx="1"/>
          </p:nvPr>
        </p:nvSpPr>
        <p:spPr>
          <a:xfrm>
            <a:off x="838200" y="1285298"/>
            <a:ext cx="10515600" cy="1707284"/>
          </a:xfrm>
          <a:solidFill>
            <a:schemeClr val="bg2">
              <a:lumMod val="75000"/>
            </a:schemeClr>
          </a:solidFill>
        </p:spPr>
        <p:txBody>
          <a:bodyPr>
            <a:normAutofit/>
          </a:bodyPr>
          <a:lstStyle/>
          <a:p>
            <a:r>
              <a:rPr lang="es-MX" dirty="0" smtClean="0"/>
              <a:t>El Método </a:t>
            </a:r>
            <a:r>
              <a:rPr lang="es-MX" dirty="0"/>
              <a:t>como estrategia cognitiva, alude a la aplicación de una serie de procedimientos lógicos, sistematizados que permiten estudiar con una fundamentación científica, hechos fenómenos, acontecimientos y procesos acerca de los cuales se quiere tener un mayor conocimiento.</a:t>
            </a:r>
            <a:endParaRPr lang="es-ES" dirty="0"/>
          </a:p>
          <a:p>
            <a:endParaRPr lang="es-ES" dirty="0"/>
          </a:p>
        </p:txBody>
      </p:sp>
      <p:graphicFrame>
        <p:nvGraphicFramePr>
          <p:cNvPr id="8" name="5 Marcador de contenido"/>
          <p:cNvGraphicFramePr>
            <a:graphicFrameLocks/>
          </p:cNvGraphicFramePr>
          <p:nvPr>
            <p:extLst>
              <p:ext uri="{D42A27DB-BD31-4B8C-83A1-F6EECF244321}">
                <p14:modId xmlns:p14="http://schemas.microsoft.com/office/powerpoint/2010/main" val="4286214769"/>
              </p:ext>
            </p:extLst>
          </p:nvPr>
        </p:nvGraphicFramePr>
        <p:xfrm>
          <a:off x="2072048" y="3459111"/>
          <a:ext cx="8075612" cy="2520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45278953"/>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Verde azulado">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1236</TotalTime>
  <Words>4015</Words>
  <Application>Microsoft Office PowerPoint</Application>
  <PresentationFormat>Panorámica</PresentationFormat>
  <Paragraphs>163</Paragraphs>
  <Slides>34</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34</vt:i4>
      </vt:variant>
    </vt:vector>
  </HeadingPairs>
  <TitlesOfParts>
    <vt:vector size="41" baseType="lpstr">
      <vt:lpstr>Arial</vt:lpstr>
      <vt:lpstr>Calibri</vt:lpstr>
      <vt:lpstr>Century Gothic</vt:lpstr>
      <vt:lpstr>Lucida Sans Unicode</vt:lpstr>
      <vt:lpstr>Times New Roman</vt:lpstr>
      <vt:lpstr>Wingdings 3</vt:lpstr>
      <vt:lpstr>Espiral</vt:lpstr>
      <vt:lpstr>Material didáctico  “Metodología para Proyectos de Investigación en Diseño con un enfoque para el desarrollo Social” UA de Taller de Conceptualización del Conocimiento  (Taller de Aplicación Innovadora del Conocimiento*) Maestría en Diseño </vt:lpstr>
      <vt:lpstr>Objetivo y descripción de la UA de Taller de Conceptualización del Conocimiento ( Taller de Aplicación Innovadora del Conocimiento I en la versión  anterior del Plan de estudios)</vt:lpstr>
      <vt:lpstr>Presentación de PowerPoint</vt:lpstr>
      <vt:lpstr>Metodología para el Desarrollo de Proyectos de Diseño para el Desarrollo Social</vt:lpstr>
      <vt:lpstr>Contenido del material y guion explicativo:</vt:lpstr>
      <vt:lpstr>Contenido del material y guion explicativo:</vt:lpstr>
      <vt:lpstr>Protocolo de investigación</vt:lpstr>
      <vt:lpstr>Metodología</vt:lpstr>
      <vt:lpstr>Metodología</vt:lpstr>
      <vt:lpstr>Diseño y desarrollo social</vt:lpstr>
      <vt:lpstr>Diseño y desarrollo social</vt:lpstr>
      <vt:lpstr>Desarrollo social </vt:lpstr>
      <vt:lpstr>    Desarrollo social ENFOQUE ENDOGENO  </vt:lpstr>
      <vt:lpstr>Desarrollo social </vt:lpstr>
      <vt:lpstr>Desarrollo social </vt:lpstr>
      <vt:lpstr> </vt:lpstr>
      <vt:lpstr>Propuesta de metodología del diseño para el desarrollo social   </vt:lpstr>
      <vt:lpstr>Propuesta de metodología del diseño para el desarrollo social   </vt:lpstr>
      <vt:lpstr>Análisis del contexto</vt:lpstr>
      <vt:lpstr>Análisis del contexto</vt:lpstr>
      <vt:lpstr>Análisis del contexto</vt:lpstr>
      <vt:lpstr>Análisis del contexto</vt:lpstr>
      <vt:lpstr>Análisis del contexto</vt:lpstr>
      <vt:lpstr>Análisis del contexto socio territorial</vt:lpstr>
      <vt:lpstr>Análisis del contexto socio territorial</vt:lpstr>
      <vt:lpstr>Análisis del contexto socio territorial</vt:lpstr>
      <vt:lpstr>Presentación de PowerPoint</vt:lpstr>
      <vt:lpstr>Relación de la propuesta metodológica con la apropiación de identidad a través de los objetos</vt:lpstr>
      <vt:lpstr>Presentación de PowerPoint</vt:lpstr>
      <vt:lpstr>Conclusiones</vt:lpstr>
      <vt:lpstr>Conclusiones</vt:lpstr>
      <vt:lpstr>Conclusiones</vt:lpstr>
      <vt:lpstr>Evaluación:</vt:lpstr>
      <vt:lpstr>Bibliografía recomendada: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Material didáctico para la UA de Taller de Conceptualización del Conocimiento Maestría en Diseño “Metodología para el Desarrollo de Proyectos de Diseño para el Desarrollo Social”</dc:title>
  <dc:creator>pilar mora</dc:creator>
  <cp:lastModifiedBy>pilar mora</cp:lastModifiedBy>
  <cp:revision>33</cp:revision>
  <dcterms:created xsi:type="dcterms:W3CDTF">2015-09-24T21:38:27Z</dcterms:created>
  <dcterms:modified xsi:type="dcterms:W3CDTF">2015-10-03T00:57:45Z</dcterms:modified>
</cp:coreProperties>
</file>