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8" r:id="rId3"/>
    <p:sldId id="289"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p:scale>
          <a:sx n="64" d="100"/>
          <a:sy n="64" d="100"/>
        </p:scale>
        <p:origin x="-984" y="-31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1" name="Rectangle 10"/>
          <p:cNvSpPr/>
          <p:nvPr/>
        </p:nvSpPr>
        <p:spPr>
          <a:xfrm>
            <a:off x="0" y="3866920"/>
            <a:ext cx="12192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12192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965060" y="5052546"/>
            <a:ext cx="7516013"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89665250-555F-4548-B38B-25ACACAEC004}"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77F755A-0C59-4974-9EC4-51B6B87E6F9C}" type="slidenum">
              <a:rPr lang="es-MX" smtClean="0"/>
              <a:t>‹Nº›</a:t>
            </a:fld>
            <a:endParaRPr lang="es-MX"/>
          </a:p>
        </p:txBody>
      </p:sp>
      <p:sp>
        <p:nvSpPr>
          <p:cNvPr id="2" name="Title 1"/>
          <p:cNvSpPr>
            <a:spLocks noGrp="1"/>
          </p:cNvSpPr>
          <p:nvPr>
            <p:ph type="ctrTitle"/>
          </p:nvPr>
        </p:nvSpPr>
        <p:spPr>
          <a:xfrm>
            <a:off x="1090109" y="3132290"/>
            <a:ext cx="9567135" cy="1793167"/>
          </a:xfrm>
          <a:effectLst/>
        </p:spPr>
        <p:txBody>
          <a:bodyPr>
            <a:noAutofit/>
          </a:bodyPr>
          <a:lstStyle>
            <a:lvl1pPr marL="640080" indent="-457200" algn="l">
              <a:defRPr sz="5400"/>
            </a:lvl1pPr>
          </a:lstStyle>
          <a:p>
            <a:r>
              <a:rPr lang="es-ES" smtClean="0"/>
              <a:t>Haga clic para modificar el estilo de título del patrón</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2540000" y="731519"/>
            <a:ext cx="8534400" cy="347472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9665250-555F-4548-B38B-25ACACAEC004}"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77F755A-0C59-4974-9EC4-51B6B87E6F9C}" type="slidenum">
              <a:rPr lang="es-MX" smtClean="0"/>
              <a:t>‹Nº›</a:t>
            </a:fld>
            <a:endParaRPr lang="es-MX"/>
          </a:p>
        </p:txBody>
      </p:sp>
    </p:spTree>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38344" y="376518"/>
            <a:ext cx="2743200" cy="5238339"/>
          </a:xfrm>
          <a:effectLst/>
        </p:spPr>
        <p:txBody>
          <a:bodyPr vert="eaVert"/>
          <a:lstStyle>
            <a:lvl1pPr algn="l">
              <a:defRPr/>
            </a:lvl1p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432151" y="731520"/>
            <a:ext cx="6439049" cy="489472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9665250-555F-4548-B38B-25ACACAEC004}"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77F755A-0C59-4974-9EC4-51B6B87E6F9C}" type="slidenum">
              <a:rPr lang="es-MX" smtClean="0"/>
              <a:t>‹Nº›</a:t>
            </a:fld>
            <a:endParaRPr lang="es-MX"/>
          </a:p>
        </p:txBody>
      </p:sp>
    </p:spTree>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9665250-555F-4548-B38B-25ACACAEC004}"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77F755A-0C59-4974-9EC4-51B6B87E6F9C}"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10" name="Content Placeholder 9"/>
          <p:cNvSpPr>
            <a:spLocks noGrp="1"/>
          </p:cNvSpPr>
          <p:nvPr>
            <p:ph sz="quarter" idx="13"/>
          </p:nvPr>
        </p:nvSpPr>
        <p:spPr>
          <a:xfrm>
            <a:off x="1524000" y="731520"/>
            <a:ext cx="8534400"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710927" y="2172648"/>
            <a:ext cx="7955555" cy="2423346"/>
          </a:xfrm>
          <a:effectLst/>
        </p:spPr>
        <p:txBody>
          <a:bodyPr anchor="b"/>
          <a:lstStyle>
            <a:lvl1pPr algn="r">
              <a:defRPr sz="4600" b="1"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696584" y="4607511"/>
            <a:ext cx="7960659"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9665250-555F-4548-B38B-25ACACAEC004}"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77F755A-0C59-4974-9EC4-51B6B87E6F9C}" type="slidenum">
              <a:rPr lang="es-MX" smtClean="0"/>
              <a:t>‹Nº›</a:t>
            </a:fld>
            <a:endParaRPr lang="es-MX"/>
          </a:p>
        </p:txBody>
      </p:sp>
    </p:spTree>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9665250-555F-4548-B38B-25ACACAEC004}"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77F755A-0C59-4974-9EC4-51B6B87E6F9C}"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9" name="Content Placeholder 8"/>
          <p:cNvSpPr>
            <a:spLocks noGrp="1"/>
          </p:cNvSpPr>
          <p:nvPr>
            <p:ph sz="quarter" idx="13"/>
          </p:nvPr>
        </p:nvSpPr>
        <p:spPr>
          <a:xfrm>
            <a:off x="1523999" y="731519"/>
            <a:ext cx="4462272"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6193536" y="731520"/>
            <a:ext cx="4462272"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24000" y="731520"/>
            <a:ext cx="4462272"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541929" y="1400327"/>
            <a:ext cx="4462272"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96403" y="731520"/>
            <a:ext cx="4462272"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s-ES" smtClean="0"/>
              <a:t>Haga clic para modificar el estilo de texto del patrón</a:t>
            </a:r>
          </a:p>
        </p:txBody>
      </p:sp>
      <p:sp>
        <p:nvSpPr>
          <p:cNvPr id="6" name="Content Placeholder 5"/>
          <p:cNvSpPr>
            <a:spLocks noGrp="1"/>
          </p:cNvSpPr>
          <p:nvPr>
            <p:ph sz="quarter" idx="4"/>
          </p:nvPr>
        </p:nvSpPr>
        <p:spPr>
          <a:xfrm>
            <a:off x="6193367" y="1399032"/>
            <a:ext cx="4462272"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9665250-555F-4548-B38B-25ACACAEC004}"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677F755A-0C59-4974-9EC4-51B6B87E6F9C}" type="slidenum">
              <a:rPr lang="es-MX" smtClean="0"/>
              <a:t>‹Nº›</a:t>
            </a:fld>
            <a:endParaRPr lang="es-MX"/>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9665250-555F-4548-B38B-25ACACAEC004}"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677F755A-0C59-4974-9EC4-51B6B87E6F9C}" type="slidenum">
              <a:rPr lang="es-MX" smtClean="0"/>
              <a:t>‹Nº›</a:t>
            </a:fld>
            <a:endParaRPr lang="es-MX"/>
          </a:p>
        </p:txBody>
      </p:sp>
    </p:spTree>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665250-555F-4548-B38B-25ACACAEC004}" type="datetimeFigureOut">
              <a:rPr lang="es-MX" smtClean="0"/>
              <a:t>02/10/2015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677F755A-0C59-4974-9EC4-51B6B87E6F9C}" type="slidenum">
              <a:rPr lang="es-MX" smtClean="0"/>
              <a:t>‹Nº›</a:t>
            </a:fld>
            <a:endParaRPr lang="es-MX"/>
          </a:p>
        </p:txBody>
      </p:sp>
    </p:spTree>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8794" y="2209801"/>
            <a:ext cx="4848113" cy="1258493"/>
          </a:xfrm>
          <a:effectLst/>
        </p:spPr>
        <p:txBody>
          <a:bodyPr anchor="b">
            <a:noAutofit/>
          </a:bodyPr>
          <a:lstStyle>
            <a:lvl1pPr marL="228600" indent="-228600" algn="l">
              <a:defRPr sz="2800" b="1">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124688" y="731520"/>
            <a:ext cx="5356113"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434354" y="3497802"/>
            <a:ext cx="4518213"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9665250-555F-4548-B38B-25ACACAEC004}"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77F755A-0C59-4974-9EC4-51B6B87E6F9C}" type="slidenum">
              <a:rPr lang="es-MX" smtClean="0"/>
              <a:t>‹Nº›</a:t>
            </a:fld>
            <a:endParaRPr lang="es-MX"/>
          </a:p>
        </p:txBody>
      </p:sp>
    </p:spTree>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966900" y="1143000"/>
            <a:ext cx="54864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70516" y="1010486"/>
            <a:ext cx="4925485"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9665250-555F-4548-B38B-25ACACAEC004}"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77F755A-0C59-4974-9EC4-51B6B87E6F9C}" type="slidenum">
              <a:rPr lang="es-MX" smtClean="0"/>
              <a:t>‹Nº›</a:t>
            </a:fld>
            <a:endParaRPr lang="es-MX"/>
          </a:p>
        </p:txBody>
      </p:sp>
      <p:sp>
        <p:nvSpPr>
          <p:cNvPr id="2" name="Title 1"/>
          <p:cNvSpPr>
            <a:spLocks noGrp="1"/>
          </p:cNvSpPr>
          <p:nvPr>
            <p:ph type="title"/>
          </p:nvPr>
        </p:nvSpPr>
        <p:spPr>
          <a:xfrm>
            <a:off x="969691" y="4464421"/>
            <a:ext cx="8511384" cy="1143000"/>
          </a:xfrm>
        </p:spPr>
        <p:txBody>
          <a:bodyPr anchor="b">
            <a:noAutofit/>
          </a:bodyPr>
          <a:lstStyle>
            <a:lvl1pPr algn="l">
              <a:defRPr sz="4600" b="1"/>
            </a:lvl1pPr>
          </a:lstStyle>
          <a:p>
            <a:r>
              <a:rPr lang="es-ES" smtClean="0"/>
              <a:t>Haga clic para modificar el estilo de título del patrón</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12192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12192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12192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91053" y="4372168"/>
            <a:ext cx="8683348" cy="1143000"/>
          </a:xfrm>
          <a:prstGeom prst="rect">
            <a:avLst/>
          </a:prstGeom>
          <a:effectLst/>
        </p:spPr>
        <p:txBody>
          <a:bodyPr vert="horz" lIns="91440" tIns="45720" rIns="91440" bIns="45720" rtlCol="0" anchor="t"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524000" y="732260"/>
            <a:ext cx="8534400" cy="347472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00" y="6172201"/>
            <a:ext cx="33528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89665250-555F-4548-B38B-25ACACAEC004}" type="datetimeFigureOut">
              <a:rPr lang="es-MX" smtClean="0"/>
              <a:t>02/10/2015</a:t>
            </a:fld>
            <a:endParaRPr lang="es-MX"/>
          </a:p>
        </p:txBody>
      </p:sp>
      <p:sp>
        <p:nvSpPr>
          <p:cNvPr id="5" name="Footer Placeholder 4"/>
          <p:cNvSpPr>
            <a:spLocks noGrp="1"/>
          </p:cNvSpPr>
          <p:nvPr>
            <p:ph type="ftr" sz="quarter" idx="3"/>
          </p:nvPr>
        </p:nvSpPr>
        <p:spPr>
          <a:xfrm>
            <a:off x="609600" y="6172201"/>
            <a:ext cx="44704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s-MX"/>
          </a:p>
        </p:txBody>
      </p:sp>
      <p:sp>
        <p:nvSpPr>
          <p:cNvPr id="6" name="Slide Number Placeholder 5"/>
          <p:cNvSpPr>
            <a:spLocks noGrp="1"/>
          </p:cNvSpPr>
          <p:nvPr>
            <p:ph type="sldNum" sz="quarter" idx="4"/>
          </p:nvPr>
        </p:nvSpPr>
        <p:spPr>
          <a:xfrm>
            <a:off x="5080000" y="6172201"/>
            <a:ext cx="24384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677F755A-0C59-4974-9EC4-51B6B87E6F9C}"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023541" y="2979818"/>
            <a:ext cx="6497420" cy="750975"/>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pPr>
              <a:lnSpc>
                <a:spcPct val="107000"/>
              </a:lnSpc>
              <a:spcAft>
                <a:spcPts val="800"/>
              </a:spcAft>
            </a:pPr>
            <a:r>
              <a:rPr lang="es-MX" sz="4000" dirty="0" smtClean="0">
                <a:effectLst/>
                <a:latin typeface="Arial Black" panose="020B0A04020102020204" pitchFamily="34" charset="0"/>
                <a:ea typeface="Calibri" panose="020F0502020204030204" pitchFamily="34" charset="0"/>
                <a:cs typeface="Times New Roman" panose="02020603050405020304" pitchFamily="18" charset="0"/>
              </a:rPr>
              <a:t>TOMA DE DECISIONES</a:t>
            </a:r>
            <a:endParaRPr lang="es-MX" sz="4000" dirty="0">
              <a:effectLst/>
              <a:latin typeface="Arial Black" panose="020B0A04020102020204" pitchFamily="34" charset="0"/>
              <a:ea typeface="Calibri" panose="020F0502020204030204" pitchFamily="34" charset="0"/>
              <a:cs typeface="Times New Roman" panose="02020603050405020304" pitchFamily="18" charset="0"/>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6451" y="469822"/>
            <a:ext cx="1560512" cy="1249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2475561" y="632838"/>
            <a:ext cx="8033033" cy="1200329"/>
          </a:xfrm>
          <a:prstGeom prst="rect">
            <a:avLst/>
          </a:prstGeom>
          <a:noFill/>
        </p:spPr>
        <p:txBody>
          <a:bodyPr wrap="none" rtlCol="0">
            <a:spAutoFit/>
          </a:bodyPr>
          <a:lstStyle/>
          <a:p>
            <a:pPr algn="ctr"/>
            <a:r>
              <a:rPr lang="es-MX" sz="2400" b="1" dirty="0" smtClean="0">
                <a:latin typeface="Arial" panose="020B0604020202020204" pitchFamily="34" charset="0"/>
                <a:cs typeface="Arial" panose="020B0604020202020204" pitchFamily="34" charset="0"/>
              </a:rPr>
              <a:t>UNIVERSIDAD AUTÓNOMA DEL ESTADO DE MÉXICO</a:t>
            </a:r>
          </a:p>
          <a:p>
            <a:pPr algn="ctr"/>
            <a:r>
              <a:rPr lang="es-MX" sz="2400" b="1" dirty="0" smtClean="0">
                <a:latin typeface="Arial" panose="020B0604020202020204" pitchFamily="34" charset="0"/>
                <a:cs typeface="Arial" panose="020B0604020202020204" pitchFamily="34" charset="0"/>
              </a:rPr>
              <a:t>FACULTAD DE CIENCIAS AGRICOLAS</a:t>
            </a:r>
          </a:p>
          <a:p>
            <a:pPr algn="ctr"/>
            <a:r>
              <a:rPr lang="es-MX" sz="2400" b="1" dirty="0" smtClean="0">
                <a:latin typeface="Arial" panose="020B0604020202020204" pitchFamily="34" charset="0"/>
                <a:cs typeface="Arial" panose="020B0604020202020204" pitchFamily="34" charset="0"/>
              </a:rPr>
              <a:t>INGENIERO AGRÓNOMO INDUSTRIAL</a:t>
            </a:r>
            <a:endParaRPr lang="es-MX" sz="2400" b="1" dirty="0">
              <a:latin typeface="Arial" panose="020B0604020202020204" pitchFamily="34" charset="0"/>
              <a:cs typeface="Arial" panose="020B0604020202020204" pitchFamily="34" charset="0"/>
            </a:endParaRPr>
          </a:p>
        </p:txBody>
      </p:sp>
      <p:sp>
        <p:nvSpPr>
          <p:cNvPr id="3" name="2 CuadroTexto"/>
          <p:cNvSpPr txBox="1"/>
          <p:nvPr/>
        </p:nvSpPr>
        <p:spPr>
          <a:xfrm>
            <a:off x="3597639" y="4302177"/>
            <a:ext cx="4725974" cy="369332"/>
          </a:xfrm>
          <a:prstGeom prst="rect">
            <a:avLst/>
          </a:prstGeom>
          <a:noFill/>
        </p:spPr>
        <p:txBody>
          <a:bodyPr wrap="none" rtlCol="0">
            <a:spAutoFit/>
          </a:bodyPr>
          <a:lstStyle/>
          <a:p>
            <a:r>
              <a:rPr lang="es-MX" dirty="0" smtClean="0"/>
              <a:t>ELABORADO POR: M.A.O. Sergio Hilario Díaz</a:t>
            </a:r>
            <a:endParaRPr lang="es-MX" dirty="0"/>
          </a:p>
        </p:txBody>
      </p:sp>
      <p:sp>
        <p:nvSpPr>
          <p:cNvPr id="5" name="4 Rectángulo"/>
          <p:cNvSpPr/>
          <p:nvPr/>
        </p:nvSpPr>
        <p:spPr>
          <a:xfrm>
            <a:off x="1148024" y="5013173"/>
            <a:ext cx="6304739" cy="369332"/>
          </a:xfrm>
          <a:prstGeom prst="rect">
            <a:avLst/>
          </a:prstGeom>
        </p:spPr>
        <p:txBody>
          <a:bodyPr wrap="none">
            <a:spAutoFit/>
          </a:bodyPr>
          <a:lstStyle/>
          <a:p>
            <a:r>
              <a:rPr lang="es-MX" b="1" dirty="0">
                <a:latin typeface="Arial Black" panose="020B0A04020102020204" pitchFamily="34" charset="0"/>
              </a:rPr>
              <a:t>Unidad de Aprendizaje</a:t>
            </a:r>
            <a:r>
              <a:rPr lang="es-MX" b="1" dirty="0" smtClean="0">
                <a:latin typeface="Arial Black" panose="020B0A04020102020204" pitchFamily="34" charset="0"/>
              </a:rPr>
              <a:t>: Administración Agrícola </a:t>
            </a:r>
            <a:endParaRPr lang="es-MX" dirty="0"/>
          </a:p>
        </p:txBody>
      </p:sp>
      <p:sp>
        <p:nvSpPr>
          <p:cNvPr id="11" name="CuadroTexto 7"/>
          <p:cNvSpPr txBox="1"/>
          <p:nvPr/>
        </p:nvSpPr>
        <p:spPr>
          <a:xfrm>
            <a:off x="1240649" y="5683668"/>
            <a:ext cx="10063204" cy="369332"/>
          </a:xfrm>
          <a:prstGeom prst="rect">
            <a:avLst/>
          </a:prstGeom>
          <a:noFill/>
        </p:spPr>
        <p:txBody>
          <a:bodyPr wrap="none" rtlCol="0">
            <a:spAutoFit/>
          </a:bodyPr>
          <a:lstStyle/>
          <a:p>
            <a:r>
              <a:rPr lang="es-MX" b="1" dirty="0" smtClean="0"/>
              <a:t>Programa de educación</a:t>
            </a:r>
            <a:r>
              <a:rPr lang="es-MX" dirty="0" smtClean="0"/>
              <a:t>: </a:t>
            </a:r>
            <a:r>
              <a:rPr lang="es-MX" dirty="0" smtClean="0"/>
              <a:t>Ingeniero Agrónomo Industrial</a:t>
            </a:r>
            <a:r>
              <a:rPr lang="es-MX" dirty="0" smtClean="0"/>
              <a:t>                  </a:t>
            </a:r>
            <a:r>
              <a:rPr lang="es-MX" b="1" dirty="0" smtClean="0"/>
              <a:t>Créditos </a:t>
            </a:r>
            <a:r>
              <a:rPr lang="es-MX" b="1" dirty="0" smtClean="0"/>
              <a:t>institucionales: </a:t>
            </a:r>
            <a:r>
              <a:rPr lang="es-MX" dirty="0" smtClean="0"/>
              <a:t>06</a:t>
            </a:r>
            <a:endParaRPr lang="es-MX" dirty="0"/>
          </a:p>
        </p:txBody>
      </p:sp>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6449" y="3553705"/>
            <a:ext cx="2085819"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970675"/>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34123" y="1661889"/>
            <a:ext cx="9368853" cy="4037003"/>
          </a:xfrm>
          <a:prstGeom prst="rect">
            <a:avLst/>
          </a:prstGeom>
        </p:spPr>
        <p:txBody>
          <a:bodyPr wrap="square">
            <a:spAutoFit/>
          </a:bodyPr>
          <a:lstStyle/>
          <a:p>
            <a:pPr algn="just">
              <a:lnSpc>
                <a:spcPct val="150000"/>
              </a:lnSpc>
              <a:spcAft>
                <a:spcPts val="800"/>
              </a:spcAft>
            </a:pPr>
            <a:r>
              <a:rPr lang="es-MX" sz="2400" dirty="0" smtClean="0">
                <a:effectLst/>
                <a:latin typeface="Arial" panose="020B0604020202020204" pitchFamily="34" charset="0"/>
                <a:ea typeface="Calibri" panose="020F0502020204030204" pitchFamily="34" charset="0"/>
                <a:cs typeface="Arial" panose="020B0604020202020204" pitchFamily="34" charset="0"/>
              </a:rPr>
              <a:t>Una </a:t>
            </a:r>
            <a:r>
              <a:rPr lang="es-MX" sz="2400" dirty="0" smtClean="0">
                <a:effectLst/>
                <a:latin typeface="Arial" panose="020B0604020202020204" pitchFamily="34" charset="0"/>
                <a:ea typeface="Calibri" panose="020F0502020204030204" pitchFamily="34" charset="0"/>
                <a:cs typeface="Arial" panose="020B0604020202020204" pitchFamily="34" charset="0"/>
              </a:rPr>
              <a:t>decisión puede ser revocada solamente a un costo considerable</a:t>
            </a:r>
            <a:r>
              <a:rPr lang="es-MX" dirty="0" smtClean="0">
                <a:effectLst/>
                <a:latin typeface="Arial" panose="020B0604020202020204" pitchFamily="34" charset="0"/>
                <a:ea typeface="Calibri" panose="020F0502020204030204" pitchFamily="34" charset="0"/>
                <a:cs typeface="Arial" panose="020B0604020202020204" pitchFamily="34" charset="0"/>
              </a:rPr>
              <a:t>.</a:t>
            </a:r>
          </a:p>
          <a:p>
            <a:pPr algn="just">
              <a:lnSpc>
                <a:spcPct val="150000"/>
              </a:lnSpc>
              <a:spcAft>
                <a:spcPts val="800"/>
              </a:spcAft>
            </a:pPr>
            <a:endParaRPr lang="es-MX" dirty="0" smtClean="0">
              <a:effectLst/>
              <a:latin typeface="Arial" panose="020B0604020202020204" pitchFamily="34" charset="0"/>
              <a:ea typeface="Calibri" panose="020F0502020204030204" pitchFamily="34" charset="0"/>
              <a:cs typeface="Arial" panose="020B0604020202020204" pitchFamily="34" charset="0"/>
            </a:endParaRPr>
          </a:p>
          <a:p>
            <a:pPr algn="just">
              <a:spcAft>
                <a:spcPts val="800"/>
              </a:spcAft>
            </a:pPr>
            <a:r>
              <a:rPr lang="es-MX" b="1" dirty="0" smtClean="0">
                <a:effectLst/>
                <a:latin typeface="Arial" panose="020B0604020202020204" pitchFamily="34" charset="0"/>
                <a:ea typeface="Calibri" panose="020F0502020204030204" pitchFamily="34" charset="0"/>
                <a:cs typeface="Arial" panose="020B0604020202020204" pitchFamily="34" charset="0"/>
              </a:rPr>
              <a:t>Ejemplo: </a:t>
            </a:r>
            <a:r>
              <a:rPr lang="es-MX" dirty="0" smtClean="0">
                <a:effectLst/>
                <a:latin typeface="Arial" panose="020B0604020202020204" pitchFamily="34" charset="0"/>
                <a:ea typeface="Calibri" panose="020F0502020204030204" pitchFamily="34" charset="0"/>
                <a:cs typeface="Arial" panose="020B0604020202020204" pitchFamily="34" charset="0"/>
              </a:rPr>
              <a:t>Si un productor decide sembrar plantas forrajeras y después ya desarrolladas éstas, necesita la tierra para otro tipo de siembra, hacer tal cambio de inmediato le resultará muy caro. En cambio, modificar una decisión semejante a que tipo de alimentación darle al ganado, con un programa de nutrición resultará sin complicaciones. En consecuencia, el empresario, con la ayuda de una atinada dirección administrativa y técnica y sin necesidad de afrontar cambios drásticos y costosos en las operaciones, elegirá a un tipo de actividad que le permita flexibilidad en el planteamiento, cuando circunstancias especiales lo requieren.</a:t>
            </a:r>
            <a:endParaRPr lang="es-MX"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2 Rectángulo"/>
          <p:cNvSpPr/>
          <p:nvPr/>
        </p:nvSpPr>
        <p:spPr>
          <a:xfrm>
            <a:off x="678921" y="626363"/>
            <a:ext cx="7874913" cy="458780"/>
          </a:xfrm>
          <a:prstGeom prst="rect">
            <a:avLst/>
          </a:prstGeom>
        </p:spPr>
        <p:txBody>
          <a:bodyPr wrap="none">
            <a:spAutoFit/>
          </a:bodyPr>
          <a:lstStyle/>
          <a:p>
            <a:pPr algn="just">
              <a:lnSpc>
                <a:spcPct val="107000"/>
              </a:lnSpc>
              <a:spcAft>
                <a:spcPts val="800"/>
              </a:spcAft>
            </a:pPr>
            <a:r>
              <a:rPr lang="es-MX" sz="2400" b="1" dirty="0">
                <a:latin typeface="Arial" panose="020B0604020202020204" pitchFamily="34" charset="0"/>
                <a:ea typeface="Calibri" panose="020F0502020204030204" pitchFamily="34" charset="0"/>
                <a:cs typeface="Arial" panose="020B0604020202020204" pitchFamily="34" charset="0"/>
              </a:rPr>
              <a:t>Valoración de las decisiones según su revocabilidad</a:t>
            </a:r>
          </a:p>
        </p:txBody>
      </p:sp>
      <p:sp>
        <p:nvSpPr>
          <p:cNvPr id="4" name="AutoShape 2" descr="Resultado de imagen para cultiv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22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06812" y="313618"/>
            <a:ext cx="2952750" cy="13482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70135751"/>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933731" y="2146085"/>
            <a:ext cx="8439462" cy="3416320"/>
          </a:xfrm>
          <a:prstGeom prst="rect">
            <a:avLst/>
          </a:prstGeom>
        </p:spPr>
        <p:txBody>
          <a:bodyPr wrap="square">
            <a:spAutoFit/>
          </a:bodyPr>
          <a:lstStyle/>
          <a:p>
            <a:pPr algn="just">
              <a:lnSpc>
                <a:spcPct val="150000"/>
              </a:lnSpc>
              <a:spcAft>
                <a:spcPts val="800"/>
              </a:spcAft>
            </a:pPr>
            <a:r>
              <a:rPr lang="es-MX" sz="2400" dirty="0" smtClean="0">
                <a:effectLst/>
                <a:latin typeface="Arial" panose="020B0604020202020204" pitchFamily="34" charset="0"/>
                <a:ea typeface="Calibri" panose="020F0502020204030204" pitchFamily="34" charset="0"/>
                <a:cs typeface="Arial" panose="020B0604020202020204" pitchFamily="34" charset="0"/>
              </a:rPr>
              <a:t>Algunas </a:t>
            </a:r>
            <a:r>
              <a:rPr lang="es-MX" sz="2400" dirty="0" smtClean="0">
                <a:effectLst/>
                <a:latin typeface="Arial" panose="020B0604020202020204" pitchFamily="34" charset="0"/>
                <a:ea typeface="Calibri" panose="020F0502020204030204" pitchFamily="34" charset="0"/>
                <a:cs typeface="Arial" panose="020B0604020202020204" pitchFamily="34" charset="0"/>
              </a:rPr>
              <a:t>situaciones presentan multitud de posibles opciones en la toma de decisiones, pero otras solo ofrecen dos alternativas. Cuando la posibilidad de elegir es múltiple se debe efectuar la eliminación de los propósitos menos interesantes y concentrarse en las alternativas más factibles para su posterior y cuidadoso estudio de análisis.</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2 Rectángulo"/>
          <p:cNvSpPr/>
          <p:nvPr/>
        </p:nvSpPr>
        <p:spPr>
          <a:xfrm>
            <a:off x="959371" y="821453"/>
            <a:ext cx="9848538" cy="487506"/>
          </a:xfrm>
          <a:prstGeom prst="rect">
            <a:avLst/>
          </a:prstGeom>
        </p:spPr>
        <p:txBody>
          <a:bodyPr wrap="square">
            <a:spAutoFit/>
          </a:bodyPr>
          <a:lstStyle/>
          <a:p>
            <a:pPr algn="just">
              <a:lnSpc>
                <a:spcPct val="107000"/>
              </a:lnSpc>
              <a:spcAft>
                <a:spcPts val="800"/>
              </a:spcAft>
            </a:pPr>
            <a:r>
              <a:rPr lang="es-MX" sz="2400" b="1" i="1" dirty="0">
                <a:latin typeface="Arial" panose="020B0604020202020204" pitchFamily="34" charset="0"/>
                <a:ea typeface="Calibri" panose="020F0502020204030204" pitchFamily="34" charset="0"/>
                <a:cs typeface="Arial" panose="020B0604020202020204" pitchFamily="34" charset="0"/>
              </a:rPr>
              <a:t>Valoración de las decisiones según otras alternativas disponibles.</a:t>
            </a:r>
          </a:p>
        </p:txBody>
      </p:sp>
      <p:sp>
        <p:nvSpPr>
          <p:cNvPr id="4" name="AutoShape 2" descr="Resultado de imagen para cultiv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44430" y="5064724"/>
            <a:ext cx="3057525" cy="1495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06653146"/>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03947" y="2339856"/>
            <a:ext cx="8889167" cy="3724096"/>
          </a:xfrm>
          <a:prstGeom prst="rect">
            <a:avLst/>
          </a:prstGeom>
        </p:spPr>
        <p:txBody>
          <a:bodyPr wrap="square">
            <a:spAutoFit/>
          </a:bodyPr>
          <a:lstStyle/>
          <a:p>
            <a:pPr algn="just">
              <a:lnSpc>
                <a:spcPct val="150000"/>
              </a:lnSpc>
              <a:spcAft>
                <a:spcPts val="800"/>
              </a:spcAft>
            </a:pPr>
            <a:r>
              <a:rPr lang="es-MX" sz="2400" dirty="0">
                <a:latin typeface="Arial" panose="020B0604020202020204" pitchFamily="34" charset="0"/>
                <a:ea typeface="Calibri" panose="020F0502020204030204" pitchFamily="34" charset="0"/>
                <a:cs typeface="Arial" panose="020B0604020202020204" pitchFamily="34" charset="0"/>
              </a:rPr>
              <a:t>E</a:t>
            </a:r>
            <a:r>
              <a:rPr lang="es-MX" sz="2400" dirty="0" smtClean="0">
                <a:effectLst/>
                <a:latin typeface="Arial" panose="020B0604020202020204" pitchFamily="34" charset="0"/>
                <a:ea typeface="Calibri" panose="020F0502020204030204" pitchFamily="34" charset="0"/>
                <a:cs typeface="Arial" panose="020B0604020202020204" pitchFamily="34" charset="0"/>
              </a:rPr>
              <a:t>l </a:t>
            </a:r>
            <a:r>
              <a:rPr lang="es-MX" sz="2400" dirty="0" smtClean="0">
                <a:effectLst/>
                <a:latin typeface="Arial" panose="020B0604020202020204" pitchFamily="34" charset="0"/>
                <a:ea typeface="Calibri" panose="020F0502020204030204" pitchFamily="34" charset="0"/>
                <a:cs typeface="Arial" panose="020B0604020202020204" pitchFamily="34" charset="0"/>
              </a:rPr>
              <a:t>reconocimiento de la necesidad de tomar una decisión, generalmente surge: </a:t>
            </a:r>
            <a:endParaRPr lang="es-MX" sz="2400" dirty="0" smtClean="0">
              <a:effectLst/>
              <a:latin typeface="Arial" panose="020B0604020202020204" pitchFamily="34" charset="0"/>
              <a:ea typeface="Calibri" panose="020F0502020204030204" pitchFamily="34" charset="0"/>
              <a:cs typeface="Arial" panose="020B0604020202020204" pitchFamily="34" charset="0"/>
            </a:endParaRPr>
          </a:p>
          <a:p>
            <a:pPr algn="just">
              <a:lnSpc>
                <a:spcPct val="150000"/>
              </a:lnSpc>
              <a:spcAft>
                <a:spcPts val="800"/>
              </a:spcAft>
            </a:pPr>
            <a:endParaRPr lang="es-MX" sz="2400" dirty="0" smtClean="0">
              <a:effectLst/>
              <a:latin typeface="Arial" panose="020B0604020202020204" pitchFamily="34" charset="0"/>
              <a:ea typeface="Calibri" panose="020F0502020204030204" pitchFamily="34" charset="0"/>
              <a:cs typeface="Arial" panose="020B0604020202020204" pitchFamily="34" charset="0"/>
            </a:endParaRPr>
          </a:p>
          <a:p>
            <a:pPr marL="285750" indent="-285750" algn="just">
              <a:lnSpc>
                <a:spcPct val="150000"/>
              </a:lnSpc>
              <a:spcAft>
                <a:spcPts val="800"/>
              </a:spcAft>
              <a:buFont typeface="Arial" panose="020B0604020202020204" pitchFamily="34" charset="0"/>
              <a:buChar char="•"/>
            </a:pPr>
            <a:r>
              <a:rPr lang="es-MX" sz="2400" dirty="0">
                <a:latin typeface="Arial" panose="020B0604020202020204" pitchFamily="34" charset="0"/>
                <a:ea typeface="Calibri" panose="020F0502020204030204" pitchFamily="34" charset="0"/>
                <a:cs typeface="Arial" panose="020B0604020202020204" pitchFamily="34" charset="0"/>
              </a:rPr>
              <a:t>C</a:t>
            </a:r>
            <a:r>
              <a:rPr lang="es-MX" sz="2400" dirty="0" smtClean="0">
                <a:effectLst/>
                <a:latin typeface="Arial" panose="020B0604020202020204" pitchFamily="34" charset="0"/>
                <a:ea typeface="Calibri" panose="020F0502020204030204" pitchFamily="34" charset="0"/>
                <a:cs typeface="Arial" panose="020B0604020202020204" pitchFamily="34" charset="0"/>
              </a:rPr>
              <a:t>uando </a:t>
            </a:r>
            <a:r>
              <a:rPr lang="es-MX" sz="2400" dirty="0" smtClean="0">
                <a:effectLst/>
                <a:latin typeface="Arial" panose="020B0604020202020204" pitchFamily="34" charset="0"/>
                <a:ea typeface="Calibri" panose="020F0502020204030204" pitchFamily="34" charset="0"/>
                <a:cs typeface="Arial" panose="020B0604020202020204" pitchFamily="34" charset="0"/>
              </a:rPr>
              <a:t>aparece un problema  </a:t>
            </a:r>
          </a:p>
          <a:p>
            <a:pPr marL="285750" indent="-285750" algn="just">
              <a:lnSpc>
                <a:spcPct val="150000"/>
              </a:lnSpc>
              <a:spcAft>
                <a:spcPts val="800"/>
              </a:spcAft>
              <a:buFont typeface="Arial" panose="020B0604020202020204" pitchFamily="34" charset="0"/>
              <a:buChar char="•"/>
            </a:pPr>
            <a:r>
              <a:rPr lang="es-MX" sz="2400" dirty="0">
                <a:latin typeface="Arial" panose="020B0604020202020204" pitchFamily="34" charset="0"/>
                <a:ea typeface="Calibri" panose="020F0502020204030204" pitchFamily="34" charset="0"/>
                <a:cs typeface="Arial" panose="020B0604020202020204" pitchFamily="34" charset="0"/>
              </a:rPr>
              <a:t>D</a:t>
            </a:r>
            <a:r>
              <a:rPr lang="es-MX" sz="2400" dirty="0" smtClean="0">
                <a:effectLst/>
                <a:latin typeface="Arial" panose="020B0604020202020204" pitchFamily="34" charset="0"/>
                <a:ea typeface="Calibri" panose="020F0502020204030204" pitchFamily="34" charset="0"/>
                <a:cs typeface="Arial" panose="020B0604020202020204" pitchFamily="34" charset="0"/>
              </a:rPr>
              <a:t>ebido </a:t>
            </a:r>
            <a:r>
              <a:rPr lang="es-MX" sz="2400" dirty="0" smtClean="0">
                <a:effectLst/>
                <a:latin typeface="Arial" panose="020B0604020202020204" pitchFamily="34" charset="0"/>
                <a:ea typeface="Calibri" panose="020F0502020204030204" pitchFamily="34" charset="0"/>
                <a:cs typeface="Arial" panose="020B0604020202020204" pitchFamily="34" charset="0"/>
              </a:rPr>
              <a:t>a cambios en el entorno que generan algún tipo de amenaza u oportunidades para la empresa.</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2 Rectángulo"/>
          <p:cNvSpPr/>
          <p:nvPr/>
        </p:nvSpPr>
        <p:spPr>
          <a:xfrm>
            <a:off x="1062098" y="1185537"/>
            <a:ext cx="5570756" cy="458780"/>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pPr algn="ctr">
              <a:lnSpc>
                <a:spcPct val="107000"/>
              </a:lnSpc>
              <a:spcAft>
                <a:spcPts val="800"/>
              </a:spcAft>
            </a:pPr>
            <a:r>
              <a:rPr lang="es-MX" sz="2400" b="1" dirty="0" smtClean="0">
                <a:latin typeface="Arial" panose="020B0604020202020204" pitchFamily="34" charset="0"/>
                <a:ea typeface="Calibri" panose="020F0502020204030204" pitchFamily="34" charset="0"/>
                <a:cs typeface="Arial" panose="020B0604020202020204" pitchFamily="34" charset="0"/>
              </a:rPr>
              <a:t>IDENTIFICACIÓN DE UN PROBLEMA</a:t>
            </a:r>
            <a:endParaRPr lang="es-MX" sz="2400" b="1" dirty="0">
              <a:latin typeface="Arial" panose="020B0604020202020204" pitchFamily="34" charset="0"/>
              <a:ea typeface="Calibri" panose="020F0502020204030204" pitchFamily="34" charset="0"/>
              <a:cs typeface="Arial" panose="020B0604020202020204" pitchFamily="34" charset="0"/>
            </a:endParaRPr>
          </a:p>
        </p:txBody>
      </p:sp>
      <p:sp>
        <p:nvSpPr>
          <p:cNvPr id="4" name="3 CuadroTexto"/>
          <p:cNvSpPr txBox="1"/>
          <p:nvPr/>
        </p:nvSpPr>
        <p:spPr>
          <a:xfrm>
            <a:off x="3447738" y="314794"/>
            <a:ext cx="6623352" cy="523220"/>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MX" sz="2800" b="1" dirty="0" smtClean="0">
                <a:latin typeface="Arial" panose="020B0604020202020204" pitchFamily="34" charset="0"/>
                <a:cs typeface="Arial" panose="020B0604020202020204" pitchFamily="34" charset="0"/>
              </a:rPr>
              <a:t>PROCESO DE TOMA DE DECISIONES</a:t>
            </a:r>
            <a:endParaRPr lang="es-MX" sz="2800" b="1" dirty="0">
              <a:latin typeface="Arial" panose="020B0604020202020204" pitchFamily="34" charset="0"/>
              <a:cs typeface="Arial" panose="020B0604020202020204" pitchFamily="34" charset="0"/>
            </a:endParaRP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33279" y="3004357"/>
            <a:ext cx="2809875" cy="1628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78068979"/>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69035" y="2488038"/>
            <a:ext cx="8844197" cy="3170099"/>
          </a:xfrm>
          <a:prstGeom prst="rect">
            <a:avLst/>
          </a:prstGeom>
        </p:spPr>
        <p:txBody>
          <a:bodyPr wrap="square">
            <a:spAutoFit/>
          </a:bodyPr>
          <a:lstStyle/>
          <a:p>
            <a:pPr algn="just">
              <a:lnSpc>
                <a:spcPct val="150000"/>
              </a:lnSpc>
              <a:spcAft>
                <a:spcPts val="800"/>
              </a:spcAft>
            </a:pPr>
            <a:r>
              <a:rPr lang="es-MX" sz="2400" dirty="0" smtClean="0">
                <a:effectLst/>
                <a:latin typeface="Arial" panose="020B0604020202020204" pitchFamily="34" charset="0"/>
                <a:ea typeface="Calibri" panose="020F0502020204030204" pitchFamily="34" charset="0"/>
                <a:cs typeface="Arial" panose="020B0604020202020204" pitchFamily="34" charset="0"/>
              </a:rPr>
              <a:t>Detectado </a:t>
            </a:r>
            <a:r>
              <a:rPr lang="es-MX" sz="2400" dirty="0" smtClean="0">
                <a:effectLst/>
                <a:latin typeface="Arial" panose="020B0604020202020204" pitchFamily="34" charset="0"/>
                <a:ea typeface="Calibri" panose="020F0502020204030204" pitchFamily="34" charset="0"/>
                <a:cs typeface="Arial" panose="020B0604020202020204" pitchFamily="34" charset="0"/>
              </a:rPr>
              <a:t>un problema, el gerente debe identificar: </a:t>
            </a:r>
            <a:endParaRPr lang="es-MX" sz="2400" dirty="0">
              <a:latin typeface="Arial" panose="020B0604020202020204" pitchFamily="34" charset="0"/>
              <a:ea typeface="Calibri" panose="020F0502020204030204" pitchFamily="34" charset="0"/>
              <a:cs typeface="Arial" panose="020B0604020202020204" pitchFamily="34" charset="0"/>
            </a:endParaRPr>
          </a:p>
          <a:p>
            <a:pPr algn="just">
              <a:lnSpc>
                <a:spcPct val="150000"/>
              </a:lnSpc>
              <a:spcAft>
                <a:spcPts val="800"/>
              </a:spcAft>
            </a:pPr>
            <a:endParaRPr lang="es-MX" sz="2400" dirty="0" smtClean="0">
              <a:effectLst/>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50000"/>
              </a:lnSpc>
              <a:spcAft>
                <a:spcPts val="800"/>
              </a:spcAft>
              <a:buFont typeface="Arial" panose="020B0604020202020204" pitchFamily="34" charset="0"/>
              <a:buChar char="•"/>
            </a:pPr>
            <a:r>
              <a:rPr lang="es-MX" sz="2400" dirty="0" smtClean="0">
                <a:latin typeface="Arial" panose="020B0604020202020204" pitchFamily="34" charset="0"/>
                <a:ea typeface="Calibri" panose="020F0502020204030204" pitchFamily="34" charset="0"/>
                <a:cs typeface="Arial" panose="020B0604020202020204" pitchFamily="34" charset="0"/>
              </a:rPr>
              <a:t>L</a:t>
            </a:r>
            <a:r>
              <a:rPr lang="es-MX" sz="2400" dirty="0" smtClean="0">
                <a:effectLst/>
                <a:latin typeface="Arial" panose="020B0604020202020204" pitchFamily="34" charset="0"/>
                <a:ea typeface="Calibri" panose="020F0502020204030204" pitchFamily="34" charset="0"/>
                <a:cs typeface="Arial" panose="020B0604020202020204" pitchFamily="34" charset="0"/>
              </a:rPr>
              <a:t>os </a:t>
            </a:r>
            <a:r>
              <a:rPr lang="es-MX" sz="2400" dirty="0" smtClean="0">
                <a:effectLst/>
                <a:latin typeface="Arial" panose="020B0604020202020204" pitchFamily="34" charset="0"/>
                <a:ea typeface="Calibri" panose="020F0502020204030204" pitchFamily="34" charset="0"/>
                <a:cs typeface="Arial" panose="020B0604020202020204" pitchFamily="34" charset="0"/>
              </a:rPr>
              <a:t>criterios de decisión que pueden ser relevantes para resolver.   </a:t>
            </a:r>
          </a:p>
          <a:p>
            <a:pPr marL="342900" indent="-342900" algn="just">
              <a:lnSpc>
                <a:spcPct val="150000"/>
              </a:lnSpc>
              <a:spcAft>
                <a:spcPts val="800"/>
              </a:spcAft>
              <a:buFont typeface="Arial" panose="020B0604020202020204" pitchFamily="34" charset="0"/>
              <a:buChar char="•"/>
            </a:pPr>
            <a:r>
              <a:rPr lang="es-MX" sz="2400" dirty="0">
                <a:latin typeface="Arial" panose="020B0604020202020204" pitchFamily="34" charset="0"/>
                <a:ea typeface="Calibri" panose="020F0502020204030204" pitchFamily="34" charset="0"/>
                <a:cs typeface="Arial" panose="020B0604020202020204" pitchFamily="34" charset="0"/>
              </a:rPr>
              <a:t>L</a:t>
            </a:r>
            <a:r>
              <a:rPr lang="es-MX" sz="2400" dirty="0" smtClean="0">
                <a:effectLst/>
                <a:latin typeface="Arial" panose="020B0604020202020204" pitchFamily="34" charset="0"/>
                <a:ea typeface="Calibri" panose="020F0502020204030204" pitchFamily="34" charset="0"/>
                <a:cs typeface="Arial" panose="020B0604020202020204" pitchFamily="34" charset="0"/>
              </a:rPr>
              <a:t>os </a:t>
            </a:r>
            <a:r>
              <a:rPr lang="es-MX" sz="2400" dirty="0" smtClean="0">
                <a:effectLst/>
                <a:latin typeface="Arial" panose="020B0604020202020204" pitchFamily="34" charset="0"/>
                <a:ea typeface="Calibri" panose="020F0502020204030204" pitchFamily="34" charset="0"/>
                <a:cs typeface="Arial" panose="020B0604020202020204" pitchFamily="34" charset="0"/>
              </a:rPr>
              <a:t>criterios, aunque no estén explícitamente enunciados.</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2 Rectángulo"/>
          <p:cNvSpPr/>
          <p:nvPr/>
        </p:nvSpPr>
        <p:spPr>
          <a:xfrm>
            <a:off x="1208684" y="1517781"/>
            <a:ext cx="6296917" cy="519886"/>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pPr algn="just">
              <a:lnSpc>
                <a:spcPct val="107000"/>
              </a:lnSpc>
              <a:spcAft>
                <a:spcPts val="800"/>
              </a:spcAft>
            </a:pPr>
            <a:r>
              <a:rPr lang="es-MX" sz="2800" b="1" dirty="0">
                <a:latin typeface="Arial" panose="020B0604020202020204" pitchFamily="34" charset="0"/>
                <a:ea typeface="Calibri" panose="020F0502020204030204" pitchFamily="34" charset="0"/>
                <a:cs typeface="Arial" panose="020B0604020202020204" pitchFamily="34" charset="0"/>
              </a:rPr>
              <a:t>Análisis de los criterios de decisión</a:t>
            </a:r>
          </a:p>
        </p:txBody>
      </p:sp>
      <p:sp>
        <p:nvSpPr>
          <p:cNvPr id="4" name="3 CuadroTexto"/>
          <p:cNvSpPr txBox="1"/>
          <p:nvPr/>
        </p:nvSpPr>
        <p:spPr>
          <a:xfrm>
            <a:off x="3447738" y="314794"/>
            <a:ext cx="6623352" cy="523220"/>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MX" sz="2800" b="1" dirty="0" smtClean="0">
                <a:latin typeface="Arial" panose="020B0604020202020204" pitchFamily="34" charset="0"/>
                <a:cs typeface="Arial" panose="020B0604020202020204" pitchFamily="34" charset="0"/>
              </a:rPr>
              <a:t>PROCESO DE TOMA DE DECISIONES</a:t>
            </a:r>
            <a:endParaRPr lang="es-MX" sz="2800" b="1" dirty="0">
              <a:latin typeface="Arial" panose="020B0604020202020204" pitchFamily="34" charset="0"/>
              <a:cs typeface="Arial" panose="020B0604020202020204" pitchFamily="34" charset="0"/>
            </a:endParaRP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47382" y="1517781"/>
            <a:ext cx="2581275"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368393"/>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143593" y="2933493"/>
            <a:ext cx="8019737" cy="3067506"/>
          </a:xfrm>
          <a:prstGeom prst="rect">
            <a:avLst/>
          </a:prstGeom>
        </p:spPr>
        <p:txBody>
          <a:bodyPr wrap="square">
            <a:spAutoFit/>
          </a:bodyPr>
          <a:lstStyle/>
          <a:p>
            <a:pPr algn="just">
              <a:lnSpc>
                <a:spcPct val="150000"/>
              </a:lnSpc>
              <a:spcAft>
                <a:spcPts val="800"/>
              </a:spcAft>
            </a:pPr>
            <a:r>
              <a:rPr lang="es-MX" sz="2400" dirty="0" smtClean="0">
                <a:effectLst/>
                <a:latin typeface="Arial" panose="020B0604020202020204" pitchFamily="34" charset="0"/>
                <a:ea typeface="Calibri" panose="020F0502020204030204" pitchFamily="34" charset="0"/>
                <a:cs typeface="Arial" panose="020B0604020202020204" pitchFamily="34" charset="0"/>
              </a:rPr>
              <a:t>Por </a:t>
            </a:r>
            <a:r>
              <a:rPr lang="es-MX" sz="2400" dirty="0" smtClean="0">
                <a:effectLst/>
                <a:latin typeface="Arial" panose="020B0604020202020204" pitchFamily="34" charset="0"/>
                <a:ea typeface="Calibri" panose="020F0502020204030204" pitchFamily="34" charset="0"/>
                <a:cs typeface="Arial" panose="020B0604020202020204" pitchFamily="34" charset="0"/>
              </a:rPr>
              <a:t>lo general el gerente deberá:</a:t>
            </a:r>
          </a:p>
          <a:p>
            <a:pPr marL="342900" indent="-342900" algn="just">
              <a:lnSpc>
                <a:spcPct val="150000"/>
              </a:lnSpc>
              <a:spcAft>
                <a:spcPts val="800"/>
              </a:spcAft>
              <a:buFont typeface="Arial" panose="020B0604020202020204" pitchFamily="34" charset="0"/>
              <a:buChar char="•"/>
            </a:pPr>
            <a:r>
              <a:rPr lang="es-MX" sz="2400" dirty="0">
                <a:latin typeface="Arial" panose="020B0604020202020204" pitchFamily="34" charset="0"/>
                <a:ea typeface="Calibri" panose="020F0502020204030204" pitchFamily="34" charset="0"/>
                <a:cs typeface="Arial" panose="020B0604020202020204" pitchFamily="34" charset="0"/>
              </a:rPr>
              <a:t>P</a:t>
            </a:r>
            <a:r>
              <a:rPr lang="es-MX" sz="2400" dirty="0" smtClean="0">
                <a:effectLst/>
                <a:latin typeface="Arial" panose="020B0604020202020204" pitchFamily="34" charset="0"/>
                <a:ea typeface="Calibri" panose="020F0502020204030204" pitchFamily="34" charset="0"/>
                <a:cs typeface="Arial" panose="020B0604020202020204" pitchFamily="34" charset="0"/>
              </a:rPr>
              <a:t>onderar </a:t>
            </a:r>
            <a:r>
              <a:rPr lang="es-MX" sz="2400" dirty="0" smtClean="0">
                <a:effectLst/>
                <a:latin typeface="Arial" panose="020B0604020202020204" pitchFamily="34" charset="0"/>
                <a:ea typeface="Calibri" panose="020F0502020204030204" pitchFamily="34" charset="0"/>
                <a:cs typeface="Arial" panose="020B0604020202020204" pitchFamily="34" charset="0"/>
              </a:rPr>
              <a:t>los distintos criterios para priorizar y decidir </a:t>
            </a:r>
            <a:r>
              <a:rPr lang="es-MX" sz="2400" dirty="0" smtClean="0">
                <a:effectLst/>
                <a:latin typeface="Arial" panose="020B0604020202020204" pitchFamily="34" charset="0"/>
                <a:ea typeface="Calibri" panose="020F0502020204030204" pitchFamily="34" charset="0"/>
                <a:cs typeface="Arial" panose="020B0604020202020204" pitchFamily="34" charset="0"/>
              </a:rPr>
              <a:t>correctamente.</a:t>
            </a:r>
            <a:endParaRPr lang="es-MX" sz="2400" dirty="0" smtClean="0">
              <a:effectLst/>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50000"/>
              </a:lnSpc>
              <a:spcAft>
                <a:spcPts val="800"/>
              </a:spcAft>
              <a:buFont typeface="Arial" panose="020B0604020202020204" pitchFamily="34" charset="0"/>
              <a:buChar char="•"/>
            </a:pPr>
            <a:r>
              <a:rPr lang="es-MX" sz="2400" dirty="0" smtClean="0">
                <a:latin typeface="Arial" panose="020B0604020202020204" pitchFamily="34" charset="0"/>
                <a:ea typeface="Calibri" panose="020F0502020204030204" pitchFamily="34" charset="0"/>
                <a:cs typeface="Arial" panose="020B0604020202020204" pitchFamily="34" charset="0"/>
              </a:rPr>
              <a:t>D</a:t>
            </a:r>
            <a:r>
              <a:rPr lang="es-MX" sz="2400" dirty="0" smtClean="0">
                <a:effectLst/>
                <a:latin typeface="Arial" panose="020B0604020202020204" pitchFamily="34" charset="0"/>
                <a:ea typeface="Calibri" panose="020F0502020204030204" pitchFamily="34" charset="0"/>
                <a:cs typeface="Arial" panose="020B0604020202020204" pitchFamily="34" charset="0"/>
              </a:rPr>
              <a:t>arle </a:t>
            </a:r>
            <a:r>
              <a:rPr lang="es-MX" sz="2400" dirty="0" smtClean="0">
                <a:effectLst/>
                <a:latin typeface="Arial" panose="020B0604020202020204" pitchFamily="34" charset="0"/>
                <a:ea typeface="Calibri" panose="020F0502020204030204" pitchFamily="34" charset="0"/>
                <a:cs typeface="Arial" panose="020B0604020202020204" pitchFamily="34" charset="0"/>
              </a:rPr>
              <a:t>al criterio más importante un valor (10) y asignar ponderaciones al resto utilizando ese </a:t>
            </a:r>
            <a:r>
              <a:rPr lang="es-MX" sz="2400" dirty="0" smtClean="0">
                <a:effectLst/>
                <a:latin typeface="Arial" panose="020B0604020202020204" pitchFamily="34" charset="0"/>
                <a:ea typeface="Calibri" panose="020F0502020204030204" pitchFamily="34" charset="0"/>
                <a:cs typeface="Arial" panose="020B0604020202020204" pitchFamily="34" charset="0"/>
              </a:rPr>
              <a:t>estándar.</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2 CuadroTexto"/>
          <p:cNvSpPr txBox="1"/>
          <p:nvPr/>
        </p:nvSpPr>
        <p:spPr>
          <a:xfrm>
            <a:off x="3162925" y="576404"/>
            <a:ext cx="6623352" cy="523220"/>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MX" sz="2800" b="1" dirty="0" smtClean="0">
                <a:latin typeface="Arial" panose="020B0604020202020204" pitchFamily="34" charset="0"/>
                <a:cs typeface="Arial" panose="020B0604020202020204" pitchFamily="34" charset="0"/>
              </a:rPr>
              <a:t>PROCESO DE TOMA DE DECISIONES</a:t>
            </a:r>
            <a:endParaRPr lang="es-MX" sz="2800" b="1" dirty="0">
              <a:latin typeface="Arial" panose="020B0604020202020204" pitchFamily="34" charset="0"/>
              <a:cs typeface="Arial" panose="020B0604020202020204" pitchFamily="34" charset="0"/>
            </a:endParaRPr>
          </a:p>
        </p:txBody>
      </p:sp>
      <p:sp>
        <p:nvSpPr>
          <p:cNvPr id="4" name="3 Rectángulo"/>
          <p:cNvSpPr/>
          <p:nvPr/>
        </p:nvSpPr>
        <p:spPr>
          <a:xfrm>
            <a:off x="848519" y="1747403"/>
            <a:ext cx="4398961" cy="519886"/>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pPr algn="just">
              <a:lnSpc>
                <a:spcPct val="107000"/>
              </a:lnSpc>
              <a:spcAft>
                <a:spcPts val="800"/>
              </a:spcAft>
            </a:pPr>
            <a:r>
              <a:rPr lang="es-MX" sz="2800" b="1" dirty="0">
                <a:latin typeface="Arial" panose="020B0604020202020204" pitchFamily="34" charset="0"/>
                <a:ea typeface="Calibri" panose="020F0502020204030204" pitchFamily="34" charset="0"/>
                <a:cs typeface="Arial" panose="020B0604020202020204" pitchFamily="34" charset="0"/>
              </a:rPr>
              <a:t>Ponderación de criterios</a:t>
            </a: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91817" y="1747403"/>
            <a:ext cx="1343025"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6986482"/>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128603" y="2954764"/>
            <a:ext cx="8349522" cy="3170099"/>
          </a:xfrm>
          <a:prstGeom prst="rect">
            <a:avLst/>
          </a:prstGeom>
        </p:spPr>
        <p:txBody>
          <a:bodyPr wrap="square">
            <a:spAutoFit/>
          </a:bodyPr>
          <a:lstStyle/>
          <a:p>
            <a:pPr algn="just">
              <a:lnSpc>
                <a:spcPct val="150000"/>
              </a:lnSpc>
              <a:spcAft>
                <a:spcPts val="800"/>
              </a:spcAft>
            </a:pPr>
            <a:r>
              <a:rPr lang="es-MX" sz="2400" dirty="0" smtClean="0">
                <a:effectLst/>
                <a:latin typeface="Arial" panose="020B0604020202020204" pitchFamily="34" charset="0"/>
                <a:ea typeface="Calibri" panose="020F0502020204030204" pitchFamily="34" charset="0"/>
                <a:cs typeface="Arial" panose="020B0604020202020204" pitchFamily="34" charset="0"/>
              </a:rPr>
              <a:t>El </a:t>
            </a:r>
            <a:r>
              <a:rPr lang="es-MX" sz="2400" dirty="0" smtClean="0">
                <a:effectLst/>
                <a:latin typeface="Arial" panose="020B0604020202020204" pitchFamily="34" charset="0"/>
                <a:ea typeface="Calibri" panose="020F0502020204030204" pitchFamily="34" charset="0"/>
                <a:cs typeface="Arial" panose="020B0604020202020204" pitchFamily="34" charset="0"/>
              </a:rPr>
              <a:t>gerente debe:</a:t>
            </a:r>
          </a:p>
          <a:p>
            <a:pPr marL="342900" indent="-342900" algn="just">
              <a:lnSpc>
                <a:spcPct val="150000"/>
              </a:lnSpc>
              <a:spcAft>
                <a:spcPts val="800"/>
              </a:spcAft>
              <a:buFont typeface="Arial" panose="020B0604020202020204" pitchFamily="34" charset="0"/>
              <a:buChar char="•"/>
            </a:pPr>
            <a:r>
              <a:rPr lang="es-MX" sz="2400" dirty="0">
                <a:latin typeface="Arial" panose="020B0604020202020204" pitchFamily="34" charset="0"/>
                <a:ea typeface="Calibri" panose="020F0502020204030204" pitchFamily="34" charset="0"/>
                <a:cs typeface="Arial" panose="020B0604020202020204" pitchFamily="34" charset="0"/>
              </a:rPr>
              <a:t>G</a:t>
            </a:r>
            <a:r>
              <a:rPr lang="es-MX" sz="2400" dirty="0" smtClean="0">
                <a:effectLst/>
                <a:latin typeface="Arial" panose="020B0604020202020204" pitchFamily="34" charset="0"/>
                <a:ea typeface="Calibri" panose="020F0502020204030204" pitchFamily="34" charset="0"/>
                <a:cs typeface="Arial" panose="020B0604020202020204" pitchFamily="34" charset="0"/>
              </a:rPr>
              <a:t>enerar </a:t>
            </a:r>
            <a:r>
              <a:rPr lang="es-MX" sz="2400" dirty="0" smtClean="0">
                <a:effectLst/>
                <a:latin typeface="Arial" panose="020B0604020202020204" pitchFamily="34" charset="0"/>
                <a:ea typeface="Calibri" panose="020F0502020204030204" pitchFamily="34" charset="0"/>
                <a:cs typeface="Arial" panose="020B0604020202020204" pitchFamily="34" charset="0"/>
              </a:rPr>
              <a:t>un conjunto de posibles alternativas viables.</a:t>
            </a:r>
          </a:p>
          <a:p>
            <a:pPr marL="342900" indent="-342900" algn="just">
              <a:lnSpc>
                <a:spcPct val="150000"/>
              </a:lnSpc>
              <a:spcAft>
                <a:spcPts val="800"/>
              </a:spcAft>
              <a:buFont typeface="Arial" panose="020B0604020202020204" pitchFamily="34" charset="0"/>
              <a:buChar char="•"/>
            </a:pPr>
            <a:r>
              <a:rPr lang="es-MX" sz="2400" dirty="0" smtClean="0">
                <a:effectLst/>
                <a:latin typeface="Arial" panose="020B0604020202020204" pitchFamily="34" charset="0"/>
                <a:ea typeface="Calibri" panose="020F0502020204030204" pitchFamily="34" charset="0"/>
                <a:cs typeface="Arial" panose="020B0604020202020204" pitchFamily="34" charset="0"/>
              </a:rPr>
              <a:t>Enlistar alternativas.</a:t>
            </a:r>
            <a:endParaRPr lang="es-MX" sz="2400" dirty="0" smtClean="0">
              <a:effectLst/>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50000"/>
              </a:lnSpc>
              <a:spcAft>
                <a:spcPts val="800"/>
              </a:spcAft>
              <a:buFont typeface="Arial" panose="020B0604020202020204" pitchFamily="34" charset="0"/>
              <a:buChar char="•"/>
            </a:pPr>
            <a:r>
              <a:rPr lang="es-MX" sz="2400" dirty="0" smtClean="0">
                <a:effectLst/>
                <a:latin typeface="Arial" panose="020B0604020202020204" pitchFamily="34" charset="0"/>
                <a:ea typeface="Calibri" panose="020F0502020204030204" pitchFamily="34" charset="0"/>
                <a:cs typeface="Arial" panose="020B0604020202020204" pitchFamily="34" charset="0"/>
              </a:rPr>
              <a:t>Desarrollar </a:t>
            </a:r>
            <a:r>
              <a:rPr lang="es-MX" sz="2400" dirty="0" smtClean="0">
                <a:effectLst/>
                <a:latin typeface="Arial" panose="020B0604020202020204" pitchFamily="34" charset="0"/>
                <a:ea typeface="Calibri" panose="020F0502020204030204" pitchFamily="34" charset="0"/>
                <a:cs typeface="Arial" panose="020B0604020202020204" pitchFamily="34" charset="0"/>
              </a:rPr>
              <a:t>alternativas factibles y creativas a los problemas que se les </a:t>
            </a:r>
            <a:r>
              <a:rPr lang="es-MX" sz="2400" dirty="0" smtClean="0">
                <a:effectLst/>
                <a:latin typeface="Arial" panose="020B0604020202020204" pitchFamily="34" charset="0"/>
                <a:ea typeface="Calibri" panose="020F0502020204030204" pitchFamily="34" charset="0"/>
                <a:cs typeface="Arial" panose="020B0604020202020204" pitchFamily="34" charset="0"/>
              </a:rPr>
              <a:t>plantean.</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2 CuadroTexto"/>
          <p:cNvSpPr txBox="1"/>
          <p:nvPr/>
        </p:nvSpPr>
        <p:spPr>
          <a:xfrm>
            <a:off x="3162925" y="576404"/>
            <a:ext cx="6623352" cy="523220"/>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MX" sz="2800" b="1" dirty="0" smtClean="0">
                <a:latin typeface="Arial" panose="020B0604020202020204" pitchFamily="34" charset="0"/>
                <a:cs typeface="Arial" panose="020B0604020202020204" pitchFamily="34" charset="0"/>
              </a:rPr>
              <a:t>PROCESO DE TOMA DE DECISIONES</a:t>
            </a:r>
            <a:endParaRPr lang="es-MX" sz="2800" b="1" dirty="0">
              <a:latin typeface="Arial" panose="020B0604020202020204" pitchFamily="34" charset="0"/>
              <a:cs typeface="Arial" panose="020B0604020202020204" pitchFamily="34" charset="0"/>
            </a:endParaRPr>
          </a:p>
        </p:txBody>
      </p:sp>
      <p:sp>
        <p:nvSpPr>
          <p:cNvPr id="4" name="3 Rectángulo"/>
          <p:cNvSpPr/>
          <p:nvPr/>
        </p:nvSpPr>
        <p:spPr>
          <a:xfrm>
            <a:off x="991742" y="1872435"/>
            <a:ext cx="4782078" cy="519886"/>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pPr algn="just">
              <a:lnSpc>
                <a:spcPct val="107000"/>
              </a:lnSpc>
              <a:spcAft>
                <a:spcPts val="800"/>
              </a:spcAft>
            </a:pPr>
            <a:r>
              <a:rPr lang="es-MX" sz="2800" b="1" dirty="0">
                <a:latin typeface="Arial" panose="020B0604020202020204" pitchFamily="34" charset="0"/>
                <a:ea typeface="Calibri" panose="020F0502020204030204" pitchFamily="34" charset="0"/>
                <a:cs typeface="Arial" panose="020B0604020202020204" pitchFamily="34" charset="0"/>
              </a:rPr>
              <a:t>Generación de alternativas</a:t>
            </a: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5966" y="1605977"/>
            <a:ext cx="2514600" cy="1819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8263077"/>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34125" y="2607960"/>
            <a:ext cx="9833547" cy="3724096"/>
          </a:xfrm>
          <a:prstGeom prst="rect">
            <a:avLst/>
          </a:prstGeom>
        </p:spPr>
        <p:txBody>
          <a:bodyPr wrap="square">
            <a:spAutoFit/>
          </a:bodyPr>
          <a:lstStyle/>
          <a:p>
            <a:pPr algn="just">
              <a:lnSpc>
                <a:spcPct val="150000"/>
              </a:lnSpc>
              <a:spcAft>
                <a:spcPts val="800"/>
              </a:spcAft>
            </a:pPr>
            <a:r>
              <a:rPr lang="es-MX" sz="2400" dirty="0" smtClean="0">
                <a:effectLst/>
                <a:latin typeface="Arial" panose="020B0604020202020204" pitchFamily="34" charset="0"/>
                <a:ea typeface="Calibri" panose="020F0502020204030204" pitchFamily="34" charset="0"/>
                <a:cs typeface="Arial" panose="020B0604020202020204" pitchFamily="34" charset="0"/>
              </a:rPr>
              <a:t>Los </a:t>
            </a:r>
            <a:r>
              <a:rPr lang="es-MX" sz="2400" dirty="0" smtClean="0">
                <a:effectLst/>
                <a:latin typeface="Arial" panose="020B0604020202020204" pitchFamily="34" charset="0"/>
                <a:ea typeface="Calibri" panose="020F0502020204030204" pitchFamily="34" charset="0"/>
                <a:cs typeface="Arial" panose="020B0604020202020204" pitchFamily="34" charset="0"/>
              </a:rPr>
              <a:t>directivos deben:</a:t>
            </a:r>
          </a:p>
          <a:p>
            <a:pPr marL="342900" indent="-342900" algn="just">
              <a:lnSpc>
                <a:spcPct val="150000"/>
              </a:lnSpc>
              <a:spcAft>
                <a:spcPts val="800"/>
              </a:spcAft>
              <a:buFont typeface="Arial" panose="020B0604020202020204" pitchFamily="34" charset="0"/>
              <a:buChar char="•"/>
            </a:pPr>
            <a:r>
              <a:rPr lang="es-MX" sz="2400" dirty="0" smtClean="0">
                <a:latin typeface="Arial" panose="020B0604020202020204" pitchFamily="34" charset="0"/>
                <a:ea typeface="Calibri" panose="020F0502020204030204" pitchFamily="34" charset="0"/>
                <a:cs typeface="Arial" panose="020B0604020202020204" pitchFamily="34" charset="0"/>
              </a:rPr>
              <a:t>E</a:t>
            </a:r>
            <a:r>
              <a:rPr lang="es-MX" sz="2400" dirty="0" smtClean="0">
                <a:effectLst/>
                <a:latin typeface="Arial" panose="020B0604020202020204" pitchFamily="34" charset="0"/>
                <a:ea typeface="Calibri" panose="020F0502020204030204" pitchFamily="34" charset="0"/>
                <a:cs typeface="Arial" panose="020B0604020202020204" pitchFamily="34" charset="0"/>
              </a:rPr>
              <a:t>valuar </a:t>
            </a:r>
            <a:r>
              <a:rPr lang="es-MX" sz="2400" dirty="0" smtClean="0">
                <a:effectLst/>
                <a:latin typeface="Arial" panose="020B0604020202020204" pitchFamily="34" charset="0"/>
                <a:ea typeface="Calibri" panose="020F0502020204030204" pitchFamily="34" charset="0"/>
                <a:cs typeface="Arial" panose="020B0604020202020204" pitchFamily="34" charset="0"/>
              </a:rPr>
              <a:t>las ventajas y desventajas en cada una de las </a:t>
            </a:r>
            <a:r>
              <a:rPr lang="es-MX" sz="2400" dirty="0" smtClean="0">
                <a:effectLst/>
                <a:latin typeface="Arial" panose="020B0604020202020204" pitchFamily="34" charset="0"/>
                <a:ea typeface="Calibri" panose="020F0502020204030204" pitchFamily="34" charset="0"/>
                <a:cs typeface="Arial" panose="020B0604020202020204" pitchFamily="34" charset="0"/>
              </a:rPr>
              <a:t>alternativas.</a:t>
            </a:r>
            <a:endParaRPr lang="es-MX" sz="2400" dirty="0" smtClean="0">
              <a:effectLst/>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50000"/>
              </a:lnSpc>
              <a:spcAft>
                <a:spcPts val="800"/>
              </a:spcAft>
              <a:buFont typeface="Arial" panose="020B0604020202020204" pitchFamily="34" charset="0"/>
              <a:buChar char="•"/>
            </a:pPr>
            <a:r>
              <a:rPr lang="es-MX" sz="2400" dirty="0" smtClean="0">
                <a:effectLst/>
                <a:latin typeface="Arial" panose="020B0604020202020204" pitchFamily="34" charset="0"/>
                <a:ea typeface="Calibri" panose="020F0502020204030204" pitchFamily="34" charset="0"/>
                <a:cs typeface="Arial" panose="020B0604020202020204" pitchFamily="34" charset="0"/>
              </a:rPr>
              <a:t>Tener </a:t>
            </a:r>
            <a:r>
              <a:rPr lang="es-MX" sz="2400" dirty="0" smtClean="0">
                <a:effectLst/>
                <a:latin typeface="Arial" panose="020B0604020202020204" pitchFamily="34" charset="0"/>
                <a:ea typeface="Calibri" panose="020F0502020204030204" pitchFamily="34" charset="0"/>
                <a:cs typeface="Arial" panose="020B0604020202020204" pitchFamily="34" charset="0"/>
              </a:rPr>
              <a:t>en consideración toda la </a:t>
            </a:r>
            <a:r>
              <a:rPr lang="es-MX" sz="2400" dirty="0" smtClean="0">
                <a:latin typeface="Arial" panose="020B0604020202020204" pitchFamily="34" charset="0"/>
                <a:ea typeface="Calibri" panose="020F0502020204030204" pitchFamily="34" charset="0"/>
                <a:cs typeface="Arial" panose="020B0604020202020204" pitchFamily="34" charset="0"/>
              </a:rPr>
              <a:t>información disponible sobre las alternativas</a:t>
            </a:r>
            <a:r>
              <a:rPr lang="es-MX" sz="2400" dirty="0" smtClean="0">
                <a:effectLst/>
                <a:latin typeface="Arial" panose="020B0604020202020204" pitchFamily="34" charset="0"/>
                <a:ea typeface="Calibri" panose="020F0502020204030204" pitchFamily="34" charset="0"/>
                <a:cs typeface="Arial" panose="020B0604020202020204" pitchFamily="34" charset="0"/>
              </a:rPr>
              <a:t> que se están evaluando.</a:t>
            </a:r>
          </a:p>
          <a:p>
            <a:pPr marL="342900" indent="-342900" algn="just">
              <a:lnSpc>
                <a:spcPct val="150000"/>
              </a:lnSpc>
              <a:spcAft>
                <a:spcPts val="800"/>
              </a:spcAft>
              <a:buFont typeface="Arial" panose="020B0604020202020204" pitchFamily="34" charset="0"/>
              <a:buChar char="•"/>
            </a:pPr>
            <a:r>
              <a:rPr lang="es-MX" sz="2400" dirty="0" smtClean="0">
                <a:latin typeface="Arial" panose="020B0604020202020204" pitchFamily="34" charset="0"/>
                <a:ea typeface="Calibri" panose="020F0502020204030204" pitchFamily="34" charset="0"/>
                <a:cs typeface="Arial" panose="020B0604020202020204" pitchFamily="34" charset="0"/>
              </a:rPr>
              <a:t>Tener en cuenta tanto factores cuantitativos como cualitativos de las alternativas.</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2 Rectángulo"/>
          <p:cNvSpPr/>
          <p:nvPr/>
        </p:nvSpPr>
        <p:spPr>
          <a:xfrm>
            <a:off x="656961" y="1805817"/>
            <a:ext cx="4782078" cy="519886"/>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pPr algn="just">
              <a:lnSpc>
                <a:spcPct val="107000"/>
              </a:lnSpc>
              <a:spcAft>
                <a:spcPts val="800"/>
              </a:spcAft>
            </a:pPr>
            <a:r>
              <a:rPr lang="es-MX" sz="2800" b="1" dirty="0">
                <a:latin typeface="Arial" panose="020B0604020202020204" pitchFamily="34" charset="0"/>
                <a:ea typeface="Calibri" panose="020F0502020204030204" pitchFamily="34" charset="0"/>
                <a:cs typeface="Arial" panose="020B0604020202020204" pitchFamily="34" charset="0"/>
              </a:rPr>
              <a:t>Análisis de las alternativas</a:t>
            </a:r>
          </a:p>
        </p:txBody>
      </p:sp>
      <p:sp>
        <p:nvSpPr>
          <p:cNvPr id="4" name="3 CuadroTexto"/>
          <p:cNvSpPr txBox="1"/>
          <p:nvPr/>
        </p:nvSpPr>
        <p:spPr>
          <a:xfrm>
            <a:off x="3162925" y="576404"/>
            <a:ext cx="6623352" cy="523220"/>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MX" sz="2800" b="1" dirty="0" smtClean="0">
                <a:latin typeface="Arial" panose="020B0604020202020204" pitchFamily="34" charset="0"/>
                <a:cs typeface="Arial" panose="020B0604020202020204" pitchFamily="34" charset="0"/>
              </a:rPr>
              <a:t>PROCESO DE TOMA DE DECISIONES</a:t>
            </a:r>
            <a:endParaRPr lang="es-MX" sz="2800" b="1" dirty="0">
              <a:latin typeface="Arial" panose="020B0604020202020204" pitchFamily="34" charset="0"/>
              <a:cs typeface="Arial" panose="020B0604020202020204" pitchFamily="34" charset="0"/>
            </a:endParaRP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92914" y="1439878"/>
            <a:ext cx="2590800"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7613694"/>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162925" y="576404"/>
            <a:ext cx="6623352" cy="523220"/>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MX" sz="2800" b="1" dirty="0" smtClean="0">
                <a:latin typeface="Arial" panose="020B0604020202020204" pitchFamily="34" charset="0"/>
                <a:cs typeface="Arial" panose="020B0604020202020204" pitchFamily="34" charset="0"/>
              </a:rPr>
              <a:t>PROCESO DE TOMA DE DECISIONES</a:t>
            </a:r>
            <a:endParaRPr lang="es-MX" sz="2800" b="1" dirty="0">
              <a:latin typeface="Arial" panose="020B0604020202020204" pitchFamily="34" charset="0"/>
              <a:cs typeface="Arial" panose="020B0604020202020204" pitchFamily="34" charset="0"/>
            </a:endParaRPr>
          </a:p>
        </p:txBody>
      </p:sp>
      <p:sp>
        <p:nvSpPr>
          <p:cNvPr id="3" name="2 CuadroTexto"/>
          <p:cNvSpPr txBox="1"/>
          <p:nvPr/>
        </p:nvSpPr>
        <p:spPr>
          <a:xfrm>
            <a:off x="1394085" y="2293495"/>
            <a:ext cx="9009089" cy="3539430"/>
          </a:xfrm>
          <a:prstGeom prst="rect">
            <a:avLst/>
          </a:prstGeom>
          <a:noFill/>
        </p:spPr>
        <p:txBody>
          <a:bodyPr wrap="square" rtlCol="0">
            <a:spAutoFit/>
          </a:bodyPr>
          <a:lstStyle/>
          <a:p>
            <a:endParaRPr lang="es-MX" sz="2800" dirty="0">
              <a:latin typeface="Arial" panose="020B0604020202020204" pitchFamily="34" charset="0"/>
              <a:cs typeface="Arial" panose="020B0604020202020204" pitchFamily="34" charset="0"/>
            </a:endParaRPr>
          </a:p>
          <a:p>
            <a:endParaRPr lang="es-MX" sz="2800" dirty="0" smtClean="0">
              <a:latin typeface="Arial" panose="020B0604020202020204" pitchFamily="34" charset="0"/>
              <a:cs typeface="Arial" panose="020B0604020202020204" pitchFamily="34" charset="0"/>
            </a:endParaRPr>
          </a:p>
          <a:p>
            <a:r>
              <a:rPr lang="es-MX" sz="2800" dirty="0" smtClean="0">
                <a:latin typeface="Arial" panose="020B0604020202020204" pitchFamily="34" charset="0"/>
                <a:cs typeface="Arial" panose="020B0604020202020204" pitchFamily="34" charset="0"/>
              </a:rPr>
              <a:t>Para seleccionar una alternativa se recurre:</a:t>
            </a:r>
          </a:p>
          <a:p>
            <a:endParaRPr lang="es-MX" sz="28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s-MX" sz="2800" dirty="0" smtClean="0">
                <a:latin typeface="Arial" panose="020B0604020202020204" pitchFamily="34" charset="0"/>
                <a:cs typeface="Arial" panose="020B0604020202020204" pitchFamily="34" charset="0"/>
              </a:rPr>
              <a:t>A la experiencia acumulada en el pasado.</a:t>
            </a:r>
          </a:p>
          <a:p>
            <a:pPr marL="457200" indent="-457200">
              <a:buFont typeface="Arial" panose="020B0604020202020204" pitchFamily="34" charset="0"/>
              <a:buChar char="•"/>
            </a:pPr>
            <a:r>
              <a:rPr lang="es-MX" sz="2800" dirty="0" smtClean="0">
                <a:latin typeface="Arial" panose="020B0604020202020204" pitchFamily="34" charset="0"/>
                <a:cs typeface="Arial" panose="020B0604020202020204" pitchFamily="34" charset="0"/>
              </a:rPr>
              <a:t>A la realización de experimentos.</a:t>
            </a:r>
          </a:p>
          <a:p>
            <a:pPr marL="457200" indent="-457200">
              <a:buFont typeface="Arial" panose="020B0604020202020204" pitchFamily="34" charset="0"/>
              <a:buChar char="•"/>
            </a:pPr>
            <a:r>
              <a:rPr lang="es-MX" sz="2800" dirty="0" smtClean="0">
                <a:latin typeface="Arial" panose="020B0604020202020204" pitchFamily="34" charset="0"/>
                <a:cs typeface="Arial" panose="020B0604020202020204" pitchFamily="34" charset="0"/>
              </a:rPr>
              <a:t>A la investigación y análisis.</a:t>
            </a:r>
          </a:p>
          <a:p>
            <a:endParaRPr lang="es-MX" sz="2800" dirty="0" smtClean="0">
              <a:latin typeface="Arial" panose="020B0604020202020204" pitchFamily="34" charset="0"/>
              <a:cs typeface="Arial" panose="020B0604020202020204" pitchFamily="34" charset="0"/>
            </a:endParaRPr>
          </a:p>
        </p:txBody>
      </p:sp>
      <p:sp>
        <p:nvSpPr>
          <p:cNvPr id="4" name="3 Rectángulo"/>
          <p:cNvSpPr/>
          <p:nvPr/>
        </p:nvSpPr>
        <p:spPr>
          <a:xfrm>
            <a:off x="1140954" y="1700347"/>
            <a:ext cx="4820550" cy="523220"/>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r>
              <a:rPr lang="es-MX" sz="2800" b="1" dirty="0">
                <a:latin typeface="Arial" panose="020B0604020202020204" pitchFamily="34" charset="0"/>
                <a:cs typeface="Arial" panose="020B0604020202020204" pitchFamily="34" charset="0"/>
              </a:rPr>
              <a:t>Elección de una alternativa</a:t>
            </a: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43360" y="3015288"/>
            <a:ext cx="2019300" cy="166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93044662"/>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162925" y="576404"/>
            <a:ext cx="6623352" cy="523220"/>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MX" sz="2800" b="1" dirty="0" smtClean="0">
                <a:latin typeface="Arial" panose="020B0604020202020204" pitchFamily="34" charset="0"/>
                <a:cs typeface="Arial" panose="020B0604020202020204" pitchFamily="34" charset="0"/>
              </a:rPr>
              <a:t>PROCESO DE TOMA DE DECISIONES</a:t>
            </a:r>
            <a:endParaRPr lang="es-MX" sz="2800" b="1" dirty="0">
              <a:latin typeface="Arial" panose="020B0604020202020204" pitchFamily="34" charset="0"/>
              <a:cs typeface="Arial" panose="020B0604020202020204" pitchFamily="34" charset="0"/>
            </a:endParaRPr>
          </a:p>
        </p:txBody>
      </p:sp>
      <p:sp>
        <p:nvSpPr>
          <p:cNvPr id="3" name="2 Rectángulo"/>
          <p:cNvSpPr/>
          <p:nvPr/>
        </p:nvSpPr>
        <p:spPr>
          <a:xfrm>
            <a:off x="1140954" y="1700347"/>
            <a:ext cx="7077579" cy="523220"/>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r>
              <a:rPr lang="es-MX" sz="2800" b="1" dirty="0" smtClean="0">
                <a:latin typeface="Arial" panose="020B0604020202020204" pitchFamily="34" charset="0"/>
                <a:cs typeface="Arial" panose="020B0604020202020204" pitchFamily="34" charset="0"/>
              </a:rPr>
              <a:t>Implementación de la alternativa elegida</a:t>
            </a:r>
            <a:endParaRPr lang="es-MX" sz="2800" b="1" dirty="0">
              <a:latin typeface="Arial" panose="020B0604020202020204" pitchFamily="34" charset="0"/>
              <a:cs typeface="Arial" panose="020B0604020202020204" pitchFamily="34" charset="0"/>
            </a:endParaRPr>
          </a:p>
        </p:txBody>
      </p:sp>
      <p:sp>
        <p:nvSpPr>
          <p:cNvPr id="4" name="3 CuadroTexto"/>
          <p:cNvSpPr txBox="1"/>
          <p:nvPr/>
        </p:nvSpPr>
        <p:spPr>
          <a:xfrm flipH="1">
            <a:off x="2458386" y="2667501"/>
            <a:ext cx="7989758" cy="2677656"/>
          </a:xfrm>
          <a:prstGeom prst="rect">
            <a:avLst/>
          </a:prstGeom>
          <a:noFill/>
        </p:spPr>
        <p:txBody>
          <a:bodyPr wrap="square" rtlCol="0">
            <a:spAutoFit/>
          </a:bodyPr>
          <a:lstStyle/>
          <a:p>
            <a:r>
              <a:rPr lang="es-MX" sz="2400" dirty="0" smtClean="0">
                <a:latin typeface="Arial" panose="020B0604020202020204" pitchFamily="34" charset="0"/>
                <a:cs typeface="Arial" panose="020B0604020202020204" pitchFamily="34" charset="0"/>
              </a:rPr>
              <a:t>Para llevar la decisión a la acción:</a:t>
            </a:r>
          </a:p>
          <a:p>
            <a:endParaRPr lang="es-MX" sz="2400" dirty="0">
              <a:latin typeface="Arial" panose="020B0604020202020204" pitchFamily="34" charset="0"/>
              <a:cs typeface="Arial" panose="020B0604020202020204" pitchFamily="34" charset="0"/>
            </a:endParaRPr>
          </a:p>
          <a:p>
            <a:pPr marL="285750" indent="-285750">
              <a:buFontTx/>
              <a:buChar char="-"/>
            </a:pPr>
            <a:r>
              <a:rPr lang="es-MX" sz="2400" dirty="0" smtClean="0">
                <a:latin typeface="Arial" panose="020B0604020202020204" pitchFamily="34" charset="0"/>
                <a:cs typeface="Arial" panose="020B0604020202020204" pitchFamily="34" charset="0"/>
              </a:rPr>
              <a:t>Comunicar a todos los afectados.</a:t>
            </a:r>
          </a:p>
          <a:p>
            <a:pPr marL="285750" indent="-285750">
              <a:buFontTx/>
              <a:buChar char="-"/>
            </a:pPr>
            <a:r>
              <a:rPr lang="es-MX" sz="2400" dirty="0" smtClean="0">
                <a:latin typeface="Arial" panose="020B0604020202020204" pitchFamily="34" charset="0"/>
                <a:cs typeface="Arial" panose="020B0604020202020204" pitchFamily="34" charset="0"/>
              </a:rPr>
              <a:t>Lograr que todos los que deban implementarla se comprometan con la decisión.</a:t>
            </a:r>
          </a:p>
          <a:p>
            <a:pPr marL="285750" indent="-285750">
              <a:buFontTx/>
              <a:buChar char="-"/>
            </a:pPr>
            <a:r>
              <a:rPr lang="es-MX" sz="2400" dirty="0" smtClean="0">
                <a:latin typeface="Arial" panose="020B0604020202020204" pitchFamily="34" charset="0"/>
                <a:cs typeface="Arial" panose="020B0604020202020204" pitchFamily="34" charset="0"/>
              </a:rPr>
              <a:t>Lograr que todos se sientan participes del proceso.</a:t>
            </a:r>
          </a:p>
          <a:p>
            <a:endParaRPr lang="es-MX" sz="2400" dirty="0">
              <a:latin typeface="Arial" panose="020B0604020202020204" pitchFamily="34" charset="0"/>
              <a:cs typeface="Arial" panose="020B0604020202020204" pitchFamily="34" charset="0"/>
            </a:endParaRPr>
          </a:p>
        </p:txBody>
      </p:sp>
      <p:sp>
        <p:nvSpPr>
          <p:cNvPr id="5" name="4 CuadroTexto"/>
          <p:cNvSpPr txBox="1"/>
          <p:nvPr/>
        </p:nvSpPr>
        <p:spPr>
          <a:xfrm>
            <a:off x="1798820" y="5231567"/>
            <a:ext cx="9579867" cy="1323439"/>
          </a:xfrm>
          <a:prstGeom prst="rect">
            <a:avLst/>
          </a:prstGeom>
          <a:noFill/>
        </p:spPr>
        <p:txBody>
          <a:bodyPr wrap="none" rtlCol="0">
            <a:spAutoFit/>
          </a:bodyPr>
          <a:lstStyle/>
          <a:p>
            <a:pPr algn="just"/>
            <a:r>
              <a:rPr lang="es-MX" sz="2000" i="1" dirty="0" smtClean="0">
                <a:latin typeface="Arial" panose="020B0604020202020204" pitchFamily="34" charset="0"/>
                <a:cs typeface="Arial" panose="020B0604020202020204" pitchFamily="34" charset="0"/>
              </a:rPr>
              <a:t>Para los gestores del nivel medio:</a:t>
            </a:r>
          </a:p>
          <a:p>
            <a:pPr algn="just"/>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 Debe proporcionárseles los recursos suficientes.</a:t>
            </a:r>
          </a:p>
          <a:p>
            <a:pPr marL="285750" indent="-285750" algn="just">
              <a:buFontTx/>
              <a:buChar char="-"/>
            </a:pPr>
            <a:r>
              <a:rPr lang="es-MX" sz="2000" dirty="0" smtClean="0">
                <a:latin typeface="Arial" panose="020B0604020202020204" pitchFamily="34" charset="0"/>
                <a:cs typeface="Arial" panose="020B0604020202020204" pitchFamily="34" charset="0"/>
              </a:rPr>
              <a:t>Asignarles la responsabilidad de que tomen medidas de seguimiento oportunas.</a:t>
            </a:r>
          </a:p>
          <a:p>
            <a:pPr algn="just"/>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05812287"/>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923083" y="576404"/>
            <a:ext cx="6623352" cy="523220"/>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MX" sz="2800" b="1" dirty="0" smtClean="0">
                <a:latin typeface="Arial" panose="020B0604020202020204" pitchFamily="34" charset="0"/>
                <a:cs typeface="Arial" panose="020B0604020202020204" pitchFamily="34" charset="0"/>
              </a:rPr>
              <a:t>PROCESO DE TOMA DE DECISIONES</a:t>
            </a:r>
            <a:endParaRPr lang="es-MX" sz="2800" b="1" dirty="0">
              <a:latin typeface="Arial" panose="020B0604020202020204" pitchFamily="34" charset="0"/>
              <a:cs typeface="Arial" panose="020B0604020202020204" pitchFamily="34" charset="0"/>
            </a:endParaRPr>
          </a:p>
        </p:txBody>
      </p:sp>
      <p:sp>
        <p:nvSpPr>
          <p:cNvPr id="3" name="2 Rectángulo"/>
          <p:cNvSpPr/>
          <p:nvPr/>
        </p:nvSpPr>
        <p:spPr>
          <a:xfrm>
            <a:off x="1140954" y="1700347"/>
            <a:ext cx="7798930" cy="523220"/>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r>
              <a:rPr lang="es-MX" sz="2800" b="1" dirty="0" smtClean="0">
                <a:latin typeface="Arial" panose="020B0604020202020204" pitchFamily="34" charset="0"/>
                <a:cs typeface="Arial" panose="020B0604020202020204" pitchFamily="34" charset="0"/>
              </a:rPr>
              <a:t>Evaluación de la efectividad de la alternativa</a:t>
            </a:r>
            <a:endParaRPr lang="es-MX" sz="2800" b="1" dirty="0">
              <a:latin typeface="Arial" panose="020B0604020202020204" pitchFamily="34" charset="0"/>
              <a:cs typeface="Arial" panose="020B0604020202020204" pitchFamily="34" charset="0"/>
            </a:endParaRPr>
          </a:p>
        </p:txBody>
      </p:sp>
      <p:sp>
        <p:nvSpPr>
          <p:cNvPr id="4" name="3 CuadroTexto"/>
          <p:cNvSpPr txBox="1"/>
          <p:nvPr/>
        </p:nvSpPr>
        <p:spPr>
          <a:xfrm>
            <a:off x="1603948" y="2833140"/>
            <a:ext cx="9639177" cy="3416320"/>
          </a:xfrm>
          <a:prstGeom prst="rect">
            <a:avLst/>
          </a:prstGeom>
          <a:noFill/>
        </p:spPr>
        <p:txBody>
          <a:bodyPr wrap="none" rtlCol="0">
            <a:spAutoFit/>
          </a:bodyPr>
          <a:lstStyle/>
          <a:p>
            <a:r>
              <a:rPr lang="es-MX" sz="2400" dirty="0" smtClean="0">
                <a:latin typeface="Arial" panose="020B0604020202020204" pitchFamily="34" charset="0"/>
                <a:cs typeface="Arial" panose="020B0604020202020204" pitchFamily="34" charset="0"/>
              </a:rPr>
              <a:t>Lo fundamental es evaluar para saber :</a:t>
            </a:r>
          </a:p>
          <a:p>
            <a:endParaRPr lang="es-MX" sz="2400" dirty="0">
              <a:latin typeface="Arial" panose="020B0604020202020204" pitchFamily="34" charset="0"/>
              <a:cs typeface="Arial" panose="020B0604020202020204" pitchFamily="34" charset="0"/>
            </a:endParaRPr>
          </a:p>
          <a:p>
            <a:pPr marL="285750" indent="-285750">
              <a:buFontTx/>
              <a:buChar char="-"/>
            </a:pPr>
            <a:r>
              <a:rPr lang="es-MX" sz="2400" dirty="0" smtClean="0">
                <a:latin typeface="Arial" panose="020B0604020202020204" pitchFamily="34" charset="0"/>
                <a:cs typeface="Arial" panose="020B0604020202020204" pitchFamily="34" charset="0"/>
              </a:rPr>
              <a:t>Si se resolvió el problema o si este aun existe.</a:t>
            </a:r>
          </a:p>
          <a:p>
            <a:pPr marL="285750" indent="-285750">
              <a:buFontTx/>
              <a:buChar char="-"/>
            </a:pPr>
            <a:r>
              <a:rPr lang="es-MX" sz="2400" dirty="0" smtClean="0">
                <a:latin typeface="Arial" panose="020B0604020202020204" pitchFamily="34" charset="0"/>
                <a:cs typeface="Arial" panose="020B0604020202020204" pitchFamily="34" charset="0"/>
              </a:rPr>
              <a:t>En caso de que el problema aun persista el gerente debe:</a:t>
            </a:r>
          </a:p>
          <a:p>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                    - Analizar lo que salió mal.</a:t>
            </a:r>
          </a:p>
          <a:p>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                    - Considerar si el problema no se definió correctamente.</a:t>
            </a:r>
          </a:p>
          <a:p>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                    - Si las alternativas de evaluaron mal.</a:t>
            </a:r>
          </a:p>
          <a:p>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                     - Si se cometieron errores.</a:t>
            </a:r>
          </a:p>
          <a:p>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                    - Si hubo problemas en la implementación</a:t>
            </a:r>
            <a:r>
              <a:rPr lang="es-MX" dirty="0" smtClean="0"/>
              <a:t>.</a:t>
            </a:r>
          </a:p>
        </p:txBody>
      </p:sp>
    </p:spTree>
    <p:extLst>
      <p:ext uri="{BB962C8B-B14F-4D97-AF65-F5344CB8AC3E}">
        <p14:creationId xmlns:p14="http://schemas.microsoft.com/office/powerpoint/2010/main" val="523114934"/>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2"/>
          <p:cNvSpPr/>
          <p:nvPr/>
        </p:nvSpPr>
        <p:spPr>
          <a:xfrm>
            <a:off x="3981720" y="532863"/>
            <a:ext cx="5000625" cy="88267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lnSpc>
                <a:spcPct val="107000"/>
              </a:lnSpc>
              <a:spcAft>
                <a:spcPts val="800"/>
              </a:spcAft>
            </a:pPr>
            <a:r>
              <a:rPr lang="es-MX" sz="2400" b="1" i="1" dirty="0">
                <a:latin typeface="Calibri" panose="020F0502020204030204" pitchFamily="34" charset="0"/>
                <a:ea typeface="Calibri" panose="020F0502020204030204" pitchFamily="34" charset="0"/>
                <a:cs typeface="Times New Roman" panose="02020603050405020304" pitchFamily="18" charset="0"/>
              </a:rPr>
              <a:t>GUIÓN EXPLICATIVO PARA EL EMPLEO DEL PRESENTE </a:t>
            </a:r>
            <a:r>
              <a:rPr lang="es-MX" sz="2400" b="1" i="1" dirty="0" smtClean="0">
                <a:latin typeface="Calibri" panose="020F0502020204030204" pitchFamily="34" charset="0"/>
                <a:ea typeface="Calibri" panose="020F0502020204030204" pitchFamily="34" charset="0"/>
                <a:cs typeface="Times New Roman" panose="02020603050405020304" pitchFamily="18" charset="0"/>
              </a:rPr>
              <a:t>MATERIAL</a:t>
            </a:r>
            <a:endParaRPr lang="es-MX" sz="2400" b="1" i="1"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1"/>
          <p:cNvSpPr/>
          <p:nvPr/>
        </p:nvSpPr>
        <p:spPr>
          <a:xfrm>
            <a:off x="3241672" y="2269599"/>
            <a:ext cx="6480719" cy="2862322"/>
          </a:xfrm>
          <a:prstGeom prst="rect">
            <a:avLst/>
          </a:prstGeom>
          <a:effectLst>
            <a:glow rad="139700">
              <a:schemeClr val="accent3">
                <a:satMod val="175000"/>
                <a:alpha val="40000"/>
              </a:schemeClr>
            </a:glow>
          </a:effectLst>
          <a:scene3d>
            <a:camera prst="orthographicFront"/>
            <a:lightRig rig="threePt" dir="t"/>
          </a:scene3d>
          <a:sp3d>
            <a:bevelT/>
          </a:sp3d>
        </p:spPr>
        <p:style>
          <a:lnRef idx="2">
            <a:schemeClr val="accent2"/>
          </a:lnRef>
          <a:fillRef idx="1">
            <a:schemeClr val="lt1"/>
          </a:fillRef>
          <a:effectRef idx="0">
            <a:schemeClr val="accent2"/>
          </a:effectRef>
          <a:fontRef idx="minor">
            <a:schemeClr val="dk1"/>
          </a:fontRef>
        </p:style>
        <p:txBody>
          <a:bodyPr wrap="square">
            <a:spAutoFit/>
          </a:bodyPr>
          <a:lstStyle/>
          <a:p>
            <a:pPr algn="just">
              <a:lnSpc>
                <a:spcPct val="150000"/>
              </a:lnSpc>
              <a:spcAft>
                <a:spcPts val="800"/>
              </a:spcAft>
            </a:pPr>
            <a:r>
              <a:rPr lang="es-MX" sz="2000" dirty="0">
                <a:latin typeface="Arial" panose="020B0604020202020204" pitchFamily="34" charset="0"/>
                <a:ea typeface="Calibri" panose="020F0502020204030204" pitchFamily="34" charset="0"/>
                <a:cs typeface="Arial" panose="020B0604020202020204" pitchFamily="34" charset="0"/>
              </a:rPr>
              <a:t> </a:t>
            </a:r>
            <a:r>
              <a:rPr lang="es-MX" sz="2000" dirty="0" smtClean="0">
                <a:latin typeface="Arial" panose="020B0604020202020204" pitchFamily="34" charset="0"/>
                <a:ea typeface="Calibri" panose="020F0502020204030204" pitchFamily="34" charset="0"/>
                <a:cs typeface="Arial" panose="020B0604020202020204" pitchFamily="34" charset="0"/>
              </a:rPr>
              <a:t>	La </a:t>
            </a:r>
            <a:r>
              <a:rPr lang="es-MX" sz="2000" dirty="0">
                <a:latin typeface="Arial" panose="020B0604020202020204" pitchFamily="34" charset="0"/>
                <a:ea typeface="Calibri" panose="020F0502020204030204" pitchFamily="34" charset="0"/>
                <a:cs typeface="Arial" panose="020B0604020202020204" pitchFamily="34" charset="0"/>
              </a:rPr>
              <a:t>mayor parte de las transparencias ponen de relieve los temas principales de los contenidos en las “notas resumidas</a:t>
            </a:r>
            <a:r>
              <a:rPr lang="es-MX" sz="2000" dirty="0" smtClean="0">
                <a:latin typeface="Arial" panose="020B0604020202020204" pitchFamily="34" charset="0"/>
                <a:ea typeface="Calibri" panose="020F0502020204030204" pitchFamily="34" charset="0"/>
                <a:cs typeface="Arial" panose="020B0604020202020204" pitchFamily="34" charset="0"/>
              </a:rPr>
              <a:t>”. </a:t>
            </a:r>
            <a:r>
              <a:rPr lang="es-MX" sz="2000" dirty="0">
                <a:latin typeface="Arial" panose="020B0604020202020204" pitchFamily="34" charset="0"/>
                <a:ea typeface="Calibri" panose="020F0502020204030204" pitchFamily="34" charset="0"/>
                <a:cs typeface="Arial" panose="020B0604020202020204" pitchFamily="34" charset="0"/>
              </a:rPr>
              <a:t>En tanto que las ayudas visuales sirven para ilustrar las exposiciones. Al comienzo de la sesión de trabajo, se entregara a los estudiantes los impresos de las transparencias que serán utilizadas.</a:t>
            </a:r>
            <a:endParaRPr lang="es-MX" sz="2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40041838"/>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83788" y="822387"/>
            <a:ext cx="7024423" cy="584775"/>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es-MX" sz="3200" b="1" dirty="0">
                <a:latin typeface="Arial" panose="020B0604020202020204" pitchFamily="34" charset="0"/>
                <a:cs typeface="Arial" panose="020B0604020202020204" pitchFamily="34" charset="0"/>
              </a:rPr>
              <a:t>MODELOS DE TOMA DE DECISIÓN</a:t>
            </a:r>
            <a:endParaRPr lang="es-MX" sz="3200" dirty="0">
              <a:latin typeface="Arial" panose="020B0604020202020204" pitchFamily="34" charset="0"/>
              <a:cs typeface="Arial" panose="020B0604020202020204" pitchFamily="34" charset="0"/>
            </a:endParaRPr>
          </a:p>
        </p:txBody>
      </p:sp>
      <p:sp>
        <p:nvSpPr>
          <p:cNvPr id="3" name="2 Rectángulo"/>
          <p:cNvSpPr/>
          <p:nvPr/>
        </p:nvSpPr>
        <p:spPr>
          <a:xfrm>
            <a:off x="3048000" y="2193827"/>
            <a:ext cx="6096000" cy="1938992"/>
          </a:xfrm>
          <a:prstGeom prst="rect">
            <a:avLst/>
          </a:prstGeom>
        </p:spPr>
        <p:txBody>
          <a:bodyPr>
            <a:spAutoFit/>
          </a:bodyPr>
          <a:lstStyle/>
          <a:p>
            <a:pPr marL="742950" lvl="0" indent="-742950" algn="just">
              <a:buFont typeface="+mj-lt"/>
              <a:buAutoNum type="arabicPeriod"/>
            </a:pPr>
            <a:r>
              <a:rPr lang="es-MX" sz="4000" dirty="0" smtClean="0">
                <a:latin typeface="Arial" panose="020B0604020202020204" pitchFamily="34" charset="0"/>
                <a:cs typeface="Arial" panose="020B0604020202020204" pitchFamily="34" charset="0"/>
              </a:rPr>
              <a:t>Racional</a:t>
            </a:r>
            <a:endParaRPr lang="es-MX" sz="4000" dirty="0">
              <a:latin typeface="Arial" panose="020B0604020202020204" pitchFamily="34" charset="0"/>
              <a:cs typeface="Arial" panose="020B0604020202020204" pitchFamily="34" charset="0"/>
            </a:endParaRPr>
          </a:p>
          <a:p>
            <a:pPr marL="742950" lvl="0" indent="-742950" algn="just">
              <a:buFont typeface="+mj-lt"/>
              <a:buAutoNum type="arabicPeriod"/>
            </a:pPr>
            <a:r>
              <a:rPr lang="es-MX" sz="4000" dirty="0" smtClean="0">
                <a:latin typeface="Arial" panose="020B0604020202020204" pitchFamily="34" charset="0"/>
                <a:cs typeface="Arial" panose="020B0604020202020204" pitchFamily="34" charset="0"/>
              </a:rPr>
              <a:t>Racionalidad </a:t>
            </a:r>
            <a:r>
              <a:rPr lang="es-MX" sz="4000" dirty="0">
                <a:latin typeface="Arial" panose="020B0604020202020204" pitchFamily="34" charset="0"/>
                <a:cs typeface="Arial" panose="020B0604020202020204" pitchFamily="34" charset="0"/>
              </a:rPr>
              <a:t>limitada</a:t>
            </a:r>
          </a:p>
          <a:p>
            <a:pPr marL="742950" lvl="0" indent="-742950" algn="just">
              <a:buFont typeface="+mj-lt"/>
              <a:buAutoNum type="arabicPeriod"/>
            </a:pPr>
            <a:r>
              <a:rPr lang="es-MX" sz="4000" dirty="0" smtClean="0">
                <a:latin typeface="Arial" panose="020B0604020202020204" pitchFamily="34" charset="0"/>
                <a:cs typeface="Arial" panose="020B0604020202020204" pitchFamily="34" charset="0"/>
              </a:rPr>
              <a:t>Intuitivas</a:t>
            </a:r>
            <a:endParaRPr lang="es-MX" sz="4000" dirty="0">
              <a:latin typeface="Arial" panose="020B0604020202020204" pitchFamily="34" charset="0"/>
              <a:cs typeface="Arial" panose="020B0604020202020204" pitchFamily="34" charset="0"/>
            </a:endParaRP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8661" y="4132819"/>
            <a:ext cx="2000250" cy="198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57291973"/>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83788" y="822387"/>
            <a:ext cx="7024423" cy="584775"/>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es-MX" sz="3200" b="1" dirty="0">
                <a:latin typeface="Arial" panose="020B0604020202020204" pitchFamily="34" charset="0"/>
                <a:cs typeface="Arial" panose="020B0604020202020204" pitchFamily="34" charset="0"/>
              </a:rPr>
              <a:t>MODELOS DE TOMA DE DECISIÓN</a:t>
            </a:r>
            <a:endParaRPr lang="es-MX" sz="3200" dirty="0">
              <a:latin typeface="Arial" panose="020B0604020202020204" pitchFamily="34" charset="0"/>
              <a:cs typeface="Arial" panose="020B0604020202020204" pitchFamily="34" charset="0"/>
            </a:endParaRPr>
          </a:p>
        </p:txBody>
      </p:sp>
      <p:sp>
        <p:nvSpPr>
          <p:cNvPr id="3" name="2 Rectángulo"/>
          <p:cNvSpPr/>
          <p:nvPr/>
        </p:nvSpPr>
        <p:spPr>
          <a:xfrm>
            <a:off x="2583788" y="2885208"/>
            <a:ext cx="6096000" cy="2308324"/>
          </a:xfrm>
          <a:prstGeom prst="rect">
            <a:avLst/>
          </a:prstGeom>
        </p:spPr>
        <p:txBody>
          <a:bodyPr>
            <a:spAutoFit/>
          </a:bodyPr>
          <a:lstStyle/>
          <a:p>
            <a:pPr algn="just"/>
            <a:r>
              <a:rPr lang="es-MX" sz="2400" dirty="0">
                <a:latin typeface="Arial" panose="020B0604020202020204" pitchFamily="34" charset="0"/>
                <a:cs typeface="Arial" panose="020B0604020202020204" pitchFamily="34" charset="0"/>
              </a:rPr>
              <a:t>Las decisiones racionales son decisiones que requieren tiempo y esfuerzo y son el resultados de cuidadosos procesos de acopio </a:t>
            </a:r>
            <a:r>
              <a:rPr lang="es-MX" sz="2400" dirty="0" smtClean="0">
                <a:latin typeface="Arial" panose="020B0604020202020204" pitchFamily="34" charset="0"/>
                <a:cs typeface="Arial" panose="020B0604020202020204" pitchFamily="34" charset="0"/>
              </a:rPr>
              <a:t>de </a:t>
            </a:r>
            <a:r>
              <a:rPr lang="es-MX" sz="2400" dirty="0">
                <a:latin typeface="Arial" panose="020B0604020202020204" pitchFamily="34" charset="0"/>
                <a:cs typeface="Arial" panose="020B0604020202020204" pitchFamily="34" charset="0"/>
              </a:rPr>
              <a:t>información y de generación de alternativas que posteriormente son sometidas a </a:t>
            </a:r>
            <a:r>
              <a:rPr lang="es-MX" sz="2400" dirty="0" smtClean="0">
                <a:latin typeface="Arial" panose="020B0604020202020204" pitchFamily="34" charset="0"/>
                <a:cs typeface="Arial" panose="020B0604020202020204" pitchFamily="34" charset="0"/>
              </a:rPr>
              <a:t>evaluación.</a:t>
            </a:r>
            <a:endParaRPr lang="es-MX" sz="2400" dirty="0">
              <a:latin typeface="Arial" panose="020B0604020202020204" pitchFamily="34" charset="0"/>
              <a:cs typeface="Arial" panose="020B0604020202020204" pitchFamily="34" charset="0"/>
            </a:endParaRPr>
          </a:p>
        </p:txBody>
      </p:sp>
      <p:sp>
        <p:nvSpPr>
          <p:cNvPr id="4" name="3 Rectángulo"/>
          <p:cNvSpPr/>
          <p:nvPr/>
        </p:nvSpPr>
        <p:spPr>
          <a:xfrm>
            <a:off x="1011698" y="2210013"/>
            <a:ext cx="2433680" cy="523220"/>
          </a:xfrm>
          <a:prstGeom prst="rect">
            <a:avLst/>
          </a:prstGeom>
        </p:spPr>
        <p:txBody>
          <a:bodyPr wrap="none">
            <a:spAutoFit/>
          </a:bodyPr>
          <a:lstStyle/>
          <a:p>
            <a:pPr marL="742950" lvl="0" indent="-742950" algn="just">
              <a:buFont typeface="+mj-lt"/>
              <a:buAutoNum type="arabicPeriod"/>
            </a:pPr>
            <a:r>
              <a:rPr lang="es-MX" sz="2800" b="1" dirty="0">
                <a:latin typeface="Arial" panose="020B0604020202020204" pitchFamily="34" charset="0"/>
                <a:cs typeface="Arial" panose="020B0604020202020204" pitchFamily="34" charset="0"/>
              </a:rPr>
              <a:t>Racional</a:t>
            </a:r>
            <a:endParaRPr lang="es-MX" sz="2800" b="1" dirty="0">
              <a:latin typeface="Arial" panose="020B0604020202020204" pitchFamily="34" charset="0"/>
              <a:cs typeface="Arial" panose="020B0604020202020204" pitchFamily="34" charset="0"/>
            </a:endParaRP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37508" y="4568799"/>
            <a:ext cx="2781300" cy="1647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4130472"/>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07726" y="1677940"/>
            <a:ext cx="4629794" cy="523220"/>
          </a:xfrm>
          <a:prstGeom prst="rect">
            <a:avLst/>
          </a:prstGeom>
        </p:spPr>
        <p:txBody>
          <a:bodyPr wrap="none">
            <a:spAutoFit/>
          </a:bodyPr>
          <a:lstStyle/>
          <a:p>
            <a:pPr marL="742950" lvl="0" indent="-742950" algn="just">
              <a:buFont typeface="+mj-lt"/>
              <a:buAutoNum type="arabicPeriod" startAt="2"/>
            </a:pPr>
            <a:r>
              <a:rPr lang="es-MX" sz="2800" b="1" dirty="0">
                <a:latin typeface="Arial" panose="020B0604020202020204" pitchFamily="34" charset="0"/>
                <a:cs typeface="Arial" panose="020B0604020202020204" pitchFamily="34" charset="0"/>
              </a:rPr>
              <a:t>Racionalidad limitada</a:t>
            </a:r>
            <a:endParaRPr lang="es-MX" sz="2800" b="1" dirty="0">
              <a:latin typeface="Arial" panose="020B0604020202020204" pitchFamily="34" charset="0"/>
              <a:cs typeface="Arial" panose="020B0604020202020204" pitchFamily="34" charset="0"/>
            </a:endParaRPr>
          </a:p>
        </p:txBody>
      </p:sp>
      <p:sp>
        <p:nvSpPr>
          <p:cNvPr id="3" name="2 Rectángulo"/>
          <p:cNvSpPr/>
          <p:nvPr/>
        </p:nvSpPr>
        <p:spPr>
          <a:xfrm>
            <a:off x="2638752" y="497947"/>
            <a:ext cx="7024423" cy="584775"/>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es-MX" sz="3200" b="1" dirty="0">
                <a:latin typeface="Arial" panose="020B0604020202020204" pitchFamily="34" charset="0"/>
                <a:cs typeface="Arial" panose="020B0604020202020204" pitchFamily="34" charset="0"/>
              </a:rPr>
              <a:t>MODELOS DE TOMA DE DECISIÓN</a:t>
            </a:r>
            <a:endParaRPr lang="es-MX" sz="3200" dirty="0">
              <a:latin typeface="Arial" panose="020B0604020202020204" pitchFamily="34" charset="0"/>
              <a:cs typeface="Arial" panose="020B0604020202020204" pitchFamily="34" charset="0"/>
            </a:endParaRPr>
          </a:p>
        </p:txBody>
      </p:sp>
      <p:sp>
        <p:nvSpPr>
          <p:cNvPr id="4" name="3 Rectángulo"/>
          <p:cNvSpPr/>
          <p:nvPr/>
        </p:nvSpPr>
        <p:spPr>
          <a:xfrm>
            <a:off x="2124313" y="2634602"/>
            <a:ext cx="8053300" cy="3416320"/>
          </a:xfrm>
          <a:prstGeom prst="rect">
            <a:avLst/>
          </a:prstGeom>
        </p:spPr>
        <p:txBody>
          <a:bodyPr wrap="square">
            <a:spAutoFit/>
          </a:bodyPr>
          <a:lstStyle/>
          <a:p>
            <a:pPr marL="342900" indent="-342900" algn="just">
              <a:buFont typeface="Arial" panose="020B0604020202020204" pitchFamily="34" charset="0"/>
              <a:buChar char="•"/>
            </a:pPr>
            <a:r>
              <a:rPr lang="es-MX" sz="2400" dirty="0">
                <a:latin typeface="Arial" panose="020B0604020202020204" pitchFamily="34" charset="0"/>
                <a:cs typeface="Arial" panose="020B0604020202020204" pitchFamily="34" charset="0"/>
              </a:rPr>
              <a:t>Las limitaciones de los individuos al interpretar, procesar y actuar según la información disponible, acotan la habilidad de los gerentes en el momento de tomar decisiones y hacen prácticamente imposible que las decisiones sean óptimas. </a:t>
            </a:r>
            <a:endParaRPr lang="es-MX" sz="2400" dirty="0" smtClean="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Una </a:t>
            </a:r>
            <a:r>
              <a:rPr lang="es-MX" sz="2400" dirty="0">
                <a:latin typeface="Arial" panose="020B0604020202020204" pitchFamily="34" charset="0"/>
                <a:cs typeface="Arial" panose="020B0604020202020204" pitchFamily="34" charset="0"/>
              </a:rPr>
              <a:t>racionalidad limitada está justificada principalmente cuando los beneficios adicionales esperados de aplicar métodos más racionales con mayor información son inferiores a los costos.</a:t>
            </a: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63175" y="1082722"/>
            <a:ext cx="1958387" cy="1286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30156113"/>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38752" y="497947"/>
            <a:ext cx="7024423" cy="584775"/>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es-MX" sz="3200" b="1" dirty="0">
                <a:latin typeface="Arial" panose="020B0604020202020204" pitchFamily="34" charset="0"/>
                <a:cs typeface="Arial" panose="020B0604020202020204" pitchFamily="34" charset="0"/>
              </a:rPr>
              <a:t>MODELOS DE TOMA DE DECISIÓN</a:t>
            </a:r>
            <a:endParaRPr lang="es-MX" sz="3200" dirty="0">
              <a:latin typeface="Arial" panose="020B0604020202020204" pitchFamily="34" charset="0"/>
              <a:cs typeface="Arial" panose="020B0604020202020204" pitchFamily="34" charset="0"/>
            </a:endParaRPr>
          </a:p>
        </p:txBody>
      </p:sp>
      <p:sp>
        <p:nvSpPr>
          <p:cNvPr id="3" name="2 Rectángulo"/>
          <p:cNvSpPr/>
          <p:nvPr/>
        </p:nvSpPr>
        <p:spPr>
          <a:xfrm>
            <a:off x="926652" y="2045121"/>
            <a:ext cx="2513830" cy="523220"/>
          </a:xfrm>
          <a:prstGeom prst="rect">
            <a:avLst/>
          </a:prstGeom>
        </p:spPr>
        <p:txBody>
          <a:bodyPr wrap="none">
            <a:spAutoFit/>
          </a:bodyPr>
          <a:lstStyle/>
          <a:p>
            <a:pPr marL="742950" lvl="0" indent="-742950" algn="just">
              <a:buFont typeface="+mj-lt"/>
              <a:buAutoNum type="arabicPeriod" startAt="3"/>
            </a:pPr>
            <a:r>
              <a:rPr lang="es-MX" sz="2800" b="1" dirty="0">
                <a:latin typeface="Arial" panose="020B0604020202020204" pitchFamily="34" charset="0"/>
                <a:cs typeface="Arial" panose="020B0604020202020204" pitchFamily="34" charset="0"/>
              </a:rPr>
              <a:t>Intuitivas</a:t>
            </a:r>
            <a:endParaRPr lang="es-MX" sz="2800" b="1" dirty="0">
              <a:latin typeface="Arial" panose="020B0604020202020204" pitchFamily="34" charset="0"/>
              <a:cs typeface="Arial" panose="020B0604020202020204" pitchFamily="34" charset="0"/>
            </a:endParaRPr>
          </a:p>
        </p:txBody>
      </p:sp>
      <p:sp>
        <p:nvSpPr>
          <p:cNvPr id="4" name="3 Rectángulo"/>
          <p:cNvSpPr/>
          <p:nvPr/>
        </p:nvSpPr>
        <p:spPr>
          <a:xfrm>
            <a:off x="3102963" y="3095071"/>
            <a:ext cx="6560212" cy="3416320"/>
          </a:xfrm>
          <a:prstGeom prst="rect">
            <a:avLst/>
          </a:prstGeom>
        </p:spPr>
        <p:txBody>
          <a:bodyPr wrap="square">
            <a:spAutoFit/>
          </a:bodyPr>
          <a:lstStyle/>
          <a:p>
            <a:pPr algn="just">
              <a:lnSpc>
                <a:spcPct val="150000"/>
              </a:lnSpc>
            </a:pPr>
            <a:r>
              <a:rPr lang="es-MX" sz="2400" dirty="0">
                <a:latin typeface="Arial" panose="020B0604020202020204" pitchFamily="34" charset="0"/>
                <a:cs typeface="Arial" panose="020B0604020202020204" pitchFamily="34" charset="0"/>
              </a:rPr>
              <a:t>Las </a:t>
            </a:r>
            <a:r>
              <a:rPr lang="es-MX" sz="2400" b="1" dirty="0">
                <a:latin typeface="Arial" panose="020B0604020202020204" pitchFamily="34" charset="0"/>
                <a:cs typeface="Arial" panose="020B0604020202020204" pitchFamily="34" charset="0"/>
              </a:rPr>
              <a:t>decisiones intuitivas </a:t>
            </a:r>
            <a:r>
              <a:rPr lang="es-MX" sz="2400" dirty="0">
                <a:latin typeface="Arial" panose="020B0604020202020204" pitchFamily="34" charset="0"/>
                <a:cs typeface="Arial" panose="020B0604020202020204" pitchFamily="34" charset="0"/>
              </a:rPr>
              <a:t>que vienen a la mente de forma casi espontánea, no se fundamenta en laboriosos procesos de recopilación de información que requieren razonamientos elaborados, sino que resultan en decisiones instantáneas.</a:t>
            </a:r>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29687" y="1382806"/>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3684447"/>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776197" y="640509"/>
            <a:ext cx="6819496" cy="523220"/>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pPr lvl="0" algn="ctr"/>
            <a:r>
              <a:rPr lang="es-MX" sz="2800" b="1" dirty="0">
                <a:latin typeface="Arial" panose="020B0604020202020204" pitchFamily="34" charset="0"/>
                <a:cs typeface="Arial" panose="020B0604020202020204" pitchFamily="34" charset="0"/>
              </a:rPr>
              <a:t>Estrategias para la toma de </a:t>
            </a:r>
            <a:r>
              <a:rPr lang="es-MX" sz="2800" b="1" dirty="0" smtClean="0">
                <a:latin typeface="Arial" panose="020B0604020202020204" pitchFamily="34" charset="0"/>
                <a:cs typeface="Arial" panose="020B0604020202020204" pitchFamily="34" charset="0"/>
              </a:rPr>
              <a:t>decisiones</a:t>
            </a:r>
            <a:endParaRPr lang="es-MX" sz="2800" b="1" dirty="0">
              <a:latin typeface="Arial" panose="020B0604020202020204" pitchFamily="34" charset="0"/>
              <a:cs typeface="Arial" panose="020B0604020202020204" pitchFamily="34" charset="0"/>
            </a:endParaRPr>
          </a:p>
        </p:txBody>
      </p:sp>
      <p:sp>
        <p:nvSpPr>
          <p:cNvPr id="3" name="2 Rectángulo"/>
          <p:cNvSpPr/>
          <p:nvPr/>
        </p:nvSpPr>
        <p:spPr>
          <a:xfrm>
            <a:off x="3257863" y="2450254"/>
            <a:ext cx="6096000" cy="1305165"/>
          </a:xfrm>
          <a:prstGeom prst="rect">
            <a:avLst/>
          </a:prstGeom>
        </p:spPr>
        <p:txBody>
          <a:bodyPr>
            <a:spAutoFit/>
          </a:bodyPr>
          <a:lstStyle/>
          <a:p>
            <a:pPr marL="514350" lvl="0" indent="-514350" algn="just">
              <a:lnSpc>
                <a:spcPct val="150000"/>
              </a:lnSpc>
              <a:buFont typeface="+mj-lt"/>
              <a:buAutoNum type="arabicPeriod"/>
            </a:pPr>
            <a:r>
              <a:rPr lang="es-MX" sz="2800" dirty="0">
                <a:latin typeface="Arial" panose="020B0604020202020204" pitchFamily="34" charset="0"/>
                <a:cs typeface="Arial" panose="020B0604020202020204" pitchFamily="34" charset="0"/>
              </a:rPr>
              <a:t>Decisiones programadas</a:t>
            </a:r>
          </a:p>
          <a:p>
            <a:pPr marL="514350" lvl="0" indent="-514350" algn="just">
              <a:lnSpc>
                <a:spcPct val="150000"/>
              </a:lnSpc>
              <a:buFont typeface="+mj-lt"/>
              <a:buAutoNum type="arabicPeriod"/>
            </a:pPr>
            <a:r>
              <a:rPr lang="es-MX" sz="2800" dirty="0" smtClean="0">
                <a:latin typeface="Arial" panose="020B0604020202020204" pitchFamily="34" charset="0"/>
                <a:cs typeface="Arial" panose="020B0604020202020204" pitchFamily="34" charset="0"/>
              </a:rPr>
              <a:t>Decisiones </a:t>
            </a:r>
            <a:r>
              <a:rPr lang="es-MX" sz="2800" dirty="0">
                <a:latin typeface="Arial" panose="020B0604020202020204" pitchFamily="34" charset="0"/>
                <a:cs typeface="Arial" panose="020B0604020202020204" pitchFamily="34" charset="0"/>
              </a:rPr>
              <a:t>no programadas</a:t>
            </a:r>
            <a:endParaRPr lang="es-MX" sz="2800" dirty="0">
              <a:latin typeface="Arial" panose="020B0604020202020204" pitchFamily="34" charset="0"/>
              <a:cs typeface="Arial" panose="020B0604020202020204" pitchFamily="34" charset="0"/>
            </a:endParaRPr>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2610" y="4314825"/>
            <a:ext cx="4482059"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54828" y="2371556"/>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70924246"/>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13921" y="1361275"/>
            <a:ext cx="5577168" cy="739754"/>
          </a:xfrm>
          <a:prstGeom prst="rect">
            <a:avLst/>
          </a:prstGeom>
        </p:spPr>
        <p:txBody>
          <a:bodyPr wrap="none">
            <a:spAutoFit/>
          </a:bodyPr>
          <a:lstStyle/>
          <a:p>
            <a:pPr marL="514350" lvl="0" indent="-514350" algn="just">
              <a:lnSpc>
                <a:spcPct val="150000"/>
              </a:lnSpc>
              <a:buFont typeface="+mj-lt"/>
              <a:buAutoNum type="arabicPeriod"/>
            </a:pPr>
            <a:r>
              <a:rPr lang="es-MX" sz="3200" b="1" dirty="0">
                <a:latin typeface="Arial" panose="020B0604020202020204" pitchFamily="34" charset="0"/>
                <a:cs typeface="Arial" panose="020B0604020202020204" pitchFamily="34" charset="0"/>
              </a:rPr>
              <a:t>Decisiones programadas</a:t>
            </a:r>
            <a:endParaRPr lang="es-MX" sz="3200" b="1" dirty="0">
              <a:latin typeface="Arial" panose="020B0604020202020204" pitchFamily="34" charset="0"/>
              <a:cs typeface="Arial" panose="020B0604020202020204" pitchFamily="34" charset="0"/>
            </a:endParaRPr>
          </a:p>
        </p:txBody>
      </p:sp>
      <p:sp>
        <p:nvSpPr>
          <p:cNvPr id="3" name="2 Rectángulo"/>
          <p:cNvSpPr/>
          <p:nvPr/>
        </p:nvSpPr>
        <p:spPr>
          <a:xfrm>
            <a:off x="2776197" y="640509"/>
            <a:ext cx="6819496" cy="523220"/>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pPr lvl="0" algn="ctr"/>
            <a:r>
              <a:rPr lang="es-MX" sz="2800" b="1" dirty="0">
                <a:latin typeface="Arial" panose="020B0604020202020204" pitchFamily="34" charset="0"/>
                <a:cs typeface="Arial" panose="020B0604020202020204" pitchFamily="34" charset="0"/>
              </a:rPr>
              <a:t>Estrategias para la toma de </a:t>
            </a:r>
            <a:r>
              <a:rPr lang="es-MX" sz="2800" b="1" dirty="0" smtClean="0">
                <a:latin typeface="Arial" panose="020B0604020202020204" pitchFamily="34" charset="0"/>
                <a:cs typeface="Arial" panose="020B0604020202020204" pitchFamily="34" charset="0"/>
              </a:rPr>
              <a:t>decisiones</a:t>
            </a:r>
            <a:endParaRPr lang="es-MX" sz="2800" b="1" dirty="0">
              <a:latin typeface="Arial" panose="020B0604020202020204" pitchFamily="34" charset="0"/>
              <a:cs typeface="Arial" panose="020B0604020202020204" pitchFamily="34" charset="0"/>
            </a:endParaRPr>
          </a:p>
        </p:txBody>
      </p:sp>
      <p:sp>
        <p:nvSpPr>
          <p:cNvPr id="4" name="3 Rectángulo"/>
          <p:cNvSpPr/>
          <p:nvPr/>
        </p:nvSpPr>
        <p:spPr>
          <a:xfrm>
            <a:off x="3137944" y="2454082"/>
            <a:ext cx="7145307" cy="3323987"/>
          </a:xfrm>
          <a:prstGeom prst="rect">
            <a:avLst/>
          </a:prstGeom>
        </p:spPr>
        <p:txBody>
          <a:bodyPr wrap="square">
            <a:spAutoFit/>
          </a:bodyPr>
          <a:lstStyle/>
          <a:p>
            <a:pPr algn="just">
              <a:lnSpc>
                <a:spcPct val="150000"/>
              </a:lnSpc>
            </a:pPr>
            <a:r>
              <a:rPr lang="es-MX" sz="2800" dirty="0">
                <a:latin typeface="Arial" panose="020B0604020202020204" pitchFamily="34" charset="0"/>
                <a:cs typeface="Arial" panose="020B0604020202020204" pitchFamily="34" charset="0"/>
              </a:rPr>
              <a:t>Son las que se toman para resolver problemas estructurados, esto es, problemas conocidos y sencillos, es una rutina, que prácticamente se convierten en un proceso automático. </a:t>
            </a:r>
            <a:endParaRPr lang="es-MX"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90130403"/>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15269" y="1699283"/>
            <a:ext cx="4825360" cy="577850"/>
          </a:xfrm>
          <a:prstGeom prst="rect">
            <a:avLst/>
          </a:prstGeom>
        </p:spPr>
        <p:txBody>
          <a:bodyPr wrap="none">
            <a:spAutoFit/>
          </a:bodyPr>
          <a:lstStyle/>
          <a:p>
            <a:pPr marL="514350" lvl="0" indent="-514350" algn="just">
              <a:lnSpc>
                <a:spcPct val="150000"/>
              </a:lnSpc>
              <a:buFont typeface="+mj-lt"/>
              <a:buAutoNum type="arabicPeriod" startAt="2"/>
            </a:pPr>
            <a:r>
              <a:rPr lang="es-MX" sz="2400" b="1" dirty="0">
                <a:latin typeface="Arial" panose="020B0604020202020204" pitchFamily="34" charset="0"/>
                <a:cs typeface="Arial" panose="020B0604020202020204" pitchFamily="34" charset="0"/>
              </a:rPr>
              <a:t>Decisiones no programadas</a:t>
            </a:r>
            <a:endParaRPr lang="es-MX" sz="2400" b="1" dirty="0">
              <a:latin typeface="Arial" panose="020B0604020202020204" pitchFamily="34" charset="0"/>
              <a:cs typeface="Arial" panose="020B0604020202020204" pitchFamily="34" charset="0"/>
            </a:endParaRPr>
          </a:p>
        </p:txBody>
      </p:sp>
      <p:sp>
        <p:nvSpPr>
          <p:cNvPr id="3" name="2 Rectángulo"/>
          <p:cNvSpPr/>
          <p:nvPr/>
        </p:nvSpPr>
        <p:spPr>
          <a:xfrm>
            <a:off x="2776197" y="640509"/>
            <a:ext cx="6819496" cy="523220"/>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pPr lvl="0" algn="ctr"/>
            <a:r>
              <a:rPr lang="es-MX" sz="2800" b="1" dirty="0">
                <a:latin typeface="Arial" panose="020B0604020202020204" pitchFamily="34" charset="0"/>
                <a:cs typeface="Arial" panose="020B0604020202020204" pitchFamily="34" charset="0"/>
              </a:rPr>
              <a:t>Estrategias para la toma de </a:t>
            </a:r>
            <a:r>
              <a:rPr lang="es-MX" sz="2800" b="1" dirty="0" smtClean="0">
                <a:latin typeface="Arial" panose="020B0604020202020204" pitchFamily="34" charset="0"/>
                <a:cs typeface="Arial" panose="020B0604020202020204" pitchFamily="34" charset="0"/>
              </a:rPr>
              <a:t>decisiones</a:t>
            </a:r>
            <a:endParaRPr lang="es-MX" sz="2800" b="1" dirty="0">
              <a:latin typeface="Arial" panose="020B0604020202020204" pitchFamily="34" charset="0"/>
              <a:cs typeface="Arial" panose="020B0604020202020204" pitchFamily="34" charset="0"/>
            </a:endParaRPr>
          </a:p>
        </p:txBody>
      </p:sp>
      <p:sp>
        <p:nvSpPr>
          <p:cNvPr id="4" name="3 Rectángulo"/>
          <p:cNvSpPr/>
          <p:nvPr/>
        </p:nvSpPr>
        <p:spPr>
          <a:xfrm>
            <a:off x="1873770" y="2413338"/>
            <a:ext cx="8334532" cy="3970318"/>
          </a:xfrm>
          <a:prstGeom prst="rect">
            <a:avLst/>
          </a:prstGeom>
        </p:spPr>
        <p:txBody>
          <a:bodyPr wrap="square">
            <a:spAutoFit/>
          </a:bodyPr>
          <a:lstStyle/>
          <a:p>
            <a:pPr algn="just">
              <a:lnSpc>
                <a:spcPct val="150000"/>
              </a:lnSpc>
            </a:pPr>
            <a:r>
              <a:rPr lang="es-MX" sz="2400" dirty="0">
                <a:latin typeface="Arial" panose="020B0604020202020204" pitchFamily="34" charset="0"/>
                <a:cs typeface="Arial" panose="020B0604020202020204" pitchFamily="34" charset="0"/>
              </a:rPr>
              <a:t>Son</a:t>
            </a:r>
            <a:r>
              <a:rPr lang="es-MX" sz="2400" b="1" dirty="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problemas sobre los que se tiene información incompleta, y para resolverlos se toman decisiones no programadas, esto es, únicas y recurrentes. La información es incompleta porque, en la mayoría de los casos al tomar una decisión se desconoce todo el espectro de alternativas, ni tampoco se tiene certeza de las consecuencias de tales alternativas</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31423628"/>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962342" y="832910"/>
            <a:ext cx="5817618" cy="523220"/>
          </a:xfrm>
          <a:prstGeom prst="rect">
            <a:avLst/>
          </a:prstGeom>
        </p:spPr>
        <p:style>
          <a:lnRef idx="2">
            <a:schemeClr val="accent3"/>
          </a:lnRef>
          <a:fillRef idx="1">
            <a:schemeClr val="lt1"/>
          </a:fillRef>
          <a:effectRef idx="0">
            <a:schemeClr val="accent3"/>
          </a:effectRef>
          <a:fontRef idx="minor">
            <a:schemeClr val="dk1"/>
          </a:fontRef>
        </p:style>
        <p:txBody>
          <a:bodyPr wrap="none">
            <a:spAutoFit/>
          </a:bodyPr>
          <a:lstStyle/>
          <a:p>
            <a:pPr lvl="0" algn="ctr"/>
            <a:r>
              <a:rPr lang="es-MX" sz="2800" b="1" dirty="0">
                <a:latin typeface="Arial" panose="020B0604020202020204" pitchFamily="34" charset="0"/>
                <a:cs typeface="Arial" panose="020B0604020202020204" pitchFamily="34" charset="0"/>
              </a:rPr>
              <a:t>Errores en la toma de </a:t>
            </a:r>
            <a:r>
              <a:rPr lang="es-MX" sz="2800" b="1" dirty="0" smtClean="0">
                <a:latin typeface="Arial" panose="020B0604020202020204" pitchFamily="34" charset="0"/>
                <a:cs typeface="Arial" panose="020B0604020202020204" pitchFamily="34" charset="0"/>
              </a:rPr>
              <a:t>decisiones</a:t>
            </a:r>
            <a:endParaRPr lang="es-MX" sz="2800" b="1" dirty="0">
              <a:latin typeface="Arial" panose="020B0604020202020204" pitchFamily="34" charset="0"/>
              <a:cs typeface="Arial" panose="020B0604020202020204" pitchFamily="34" charset="0"/>
            </a:endParaRPr>
          </a:p>
        </p:txBody>
      </p:sp>
      <p:sp>
        <p:nvSpPr>
          <p:cNvPr id="3" name="2 Rectángulo"/>
          <p:cNvSpPr/>
          <p:nvPr/>
        </p:nvSpPr>
        <p:spPr>
          <a:xfrm>
            <a:off x="1648918" y="2069122"/>
            <a:ext cx="9114020" cy="3416320"/>
          </a:xfrm>
          <a:prstGeom prst="rect">
            <a:avLst/>
          </a:prstGeom>
        </p:spPr>
        <p:txBody>
          <a:bodyPr wrap="square">
            <a:spAutoFit/>
          </a:bodyPr>
          <a:lstStyle/>
          <a:p>
            <a:pPr lvl="0" algn="just">
              <a:lnSpc>
                <a:spcPct val="150000"/>
              </a:lnSpc>
            </a:pPr>
            <a:r>
              <a:rPr lang="es-MX" sz="2400" dirty="0">
                <a:latin typeface="Arial" panose="020B0604020202020204" pitchFamily="34" charset="0"/>
                <a:cs typeface="Arial" panose="020B0604020202020204" pitchFamily="34" charset="0"/>
              </a:rPr>
              <a:t>- Prejuicios</a:t>
            </a:r>
          </a:p>
          <a:p>
            <a:pPr lvl="0" algn="just">
              <a:lnSpc>
                <a:spcPct val="150000"/>
              </a:lnSpc>
            </a:pPr>
            <a:r>
              <a:rPr lang="es-MX" sz="2400" dirty="0">
                <a:latin typeface="Arial" panose="020B0604020202020204" pitchFamily="34" charset="0"/>
                <a:cs typeface="Arial" panose="020B0604020202020204" pitchFamily="34" charset="0"/>
              </a:rPr>
              <a:t>-Generalizar sin fundamento (error de representación)</a:t>
            </a:r>
          </a:p>
          <a:p>
            <a:pPr lvl="0" algn="just">
              <a:lnSpc>
                <a:spcPct val="150000"/>
              </a:lnSpc>
            </a:pPr>
            <a:r>
              <a:rPr lang="es-MX" sz="2400" dirty="0">
                <a:latin typeface="Arial" panose="020B0604020202020204" pitchFamily="34" charset="0"/>
                <a:cs typeface="Arial" panose="020B0604020202020204" pitchFamily="34" charset="0"/>
              </a:rPr>
              <a:t>- Exceso de confianza</a:t>
            </a:r>
          </a:p>
          <a:p>
            <a:pPr lvl="0" algn="just">
              <a:lnSpc>
                <a:spcPct val="150000"/>
              </a:lnSpc>
            </a:pPr>
            <a:r>
              <a:rPr lang="es-MX" sz="2400" dirty="0">
                <a:latin typeface="Arial" panose="020B0604020202020204" pitchFamily="34" charset="0"/>
                <a:cs typeface="Arial" panose="020B0604020202020204" pitchFamily="34" charset="0"/>
              </a:rPr>
              <a:t>- Efecto </a:t>
            </a:r>
            <a:r>
              <a:rPr lang="es-MX" sz="2400" dirty="0" smtClean="0">
                <a:latin typeface="Arial" panose="020B0604020202020204" pitchFamily="34" charset="0"/>
                <a:cs typeface="Arial" panose="020B0604020202020204" pitchFamily="34" charset="0"/>
              </a:rPr>
              <a:t>ansia </a:t>
            </a:r>
            <a:r>
              <a:rPr lang="es-MX" sz="2400" dirty="0">
                <a:latin typeface="Arial" panose="020B0604020202020204" pitchFamily="34" charset="0"/>
                <a:cs typeface="Arial" panose="020B0604020202020204" pitchFamily="34" charset="0"/>
              </a:rPr>
              <a:t>o arrastre</a:t>
            </a:r>
          </a:p>
          <a:p>
            <a:pPr lvl="0" algn="just">
              <a:lnSpc>
                <a:spcPct val="150000"/>
              </a:lnSpc>
            </a:pPr>
            <a:r>
              <a:rPr lang="es-MX" sz="2400" dirty="0">
                <a:latin typeface="Arial" panose="020B0604020202020204" pitchFamily="34" charset="0"/>
                <a:cs typeface="Arial" panose="020B0604020202020204" pitchFamily="34" charset="0"/>
              </a:rPr>
              <a:t>-Beneficios inmediatos</a:t>
            </a:r>
          </a:p>
          <a:p>
            <a:pPr lvl="0" algn="just">
              <a:lnSpc>
                <a:spcPct val="150000"/>
              </a:lnSpc>
            </a:pPr>
            <a:r>
              <a:rPr lang="es-MX" sz="2400" dirty="0">
                <a:latin typeface="Arial" panose="020B0604020202020204" pitchFamily="34" charset="0"/>
                <a:cs typeface="Arial" panose="020B0604020202020204" pitchFamily="34" charset="0"/>
              </a:rPr>
              <a:t>- Error de los costos irrecuperables</a:t>
            </a:r>
            <a:endParaRPr lang="es-MX" sz="6000" dirty="0"/>
          </a:p>
        </p:txBody>
      </p:sp>
      <p:sp>
        <p:nvSpPr>
          <p:cNvPr id="4" name="AutoShape 2" descr="Resultado de imagen para elección de una alternativ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457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12074" y="3566878"/>
            <a:ext cx="2124075" cy="215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57505551"/>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93203" y="757960"/>
            <a:ext cx="8376012" cy="523220"/>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pPr lvl="0" algn="ctr"/>
            <a:r>
              <a:rPr lang="es-MX" sz="2800" b="1" dirty="0">
                <a:latin typeface="Arial" panose="020B0604020202020204" pitchFamily="34" charset="0"/>
                <a:cs typeface="Arial" panose="020B0604020202020204" pitchFamily="34" charset="0"/>
              </a:rPr>
              <a:t>Creatividad, innovación y la toma de decisiones</a:t>
            </a:r>
            <a:endParaRPr lang="es-MX" sz="2800" b="1" dirty="0">
              <a:latin typeface="Arial" panose="020B0604020202020204" pitchFamily="34" charset="0"/>
              <a:cs typeface="Arial" panose="020B0604020202020204" pitchFamily="34" charset="0"/>
            </a:endParaRPr>
          </a:p>
        </p:txBody>
      </p:sp>
      <p:sp>
        <p:nvSpPr>
          <p:cNvPr id="3" name="54 Flecha abajo"/>
          <p:cNvSpPr>
            <a:spLocks/>
          </p:cNvSpPr>
          <p:nvPr/>
        </p:nvSpPr>
        <p:spPr>
          <a:xfrm>
            <a:off x="5925716" y="2601928"/>
            <a:ext cx="276225" cy="6286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MX"/>
          </a:p>
        </p:txBody>
      </p:sp>
      <p:sp>
        <p:nvSpPr>
          <p:cNvPr id="4" name="55 Flecha abajo"/>
          <p:cNvSpPr>
            <a:spLocks/>
          </p:cNvSpPr>
          <p:nvPr/>
        </p:nvSpPr>
        <p:spPr>
          <a:xfrm>
            <a:off x="5905046" y="4532607"/>
            <a:ext cx="276225" cy="6286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MX"/>
          </a:p>
        </p:txBody>
      </p:sp>
      <p:sp>
        <p:nvSpPr>
          <p:cNvPr id="5" name="Rectangle 3"/>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7" name="Rectangle 5"/>
          <p:cNvSpPr>
            <a:spLocks noChangeArrowheads="1"/>
          </p:cNvSpPr>
          <p:nvPr/>
        </p:nvSpPr>
        <p:spPr bwMode="auto">
          <a:xfrm>
            <a:off x="1593203" y="5066377"/>
            <a:ext cx="8899912"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altLang="es-MX"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Es que las ideas novedosas se traduzcan en aplicaciones prácticas</a:t>
            </a:r>
            <a:endParaRPr kumimoji="0" lang="es-MX" altLang="es-MX"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8 CuadroTexto"/>
          <p:cNvSpPr txBox="1"/>
          <p:nvPr/>
        </p:nvSpPr>
        <p:spPr>
          <a:xfrm>
            <a:off x="4660062" y="2068642"/>
            <a:ext cx="2871876" cy="523220"/>
          </a:xfrm>
          <a:prstGeom prst="rect">
            <a:avLst/>
          </a:prstGeom>
          <a:noFill/>
        </p:spPr>
        <p:txBody>
          <a:bodyPr wrap="none" rtlCol="0">
            <a:spAutoFit/>
          </a:bodyPr>
          <a:lstStyle/>
          <a:p>
            <a:r>
              <a:rPr lang="es-MX" sz="2800" b="1" dirty="0" smtClean="0">
                <a:latin typeface="Arial" panose="020B0604020202020204" pitchFamily="34" charset="0"/>
                <a:cs typeface="Arial" panose="020B0604020202020204" pitchFamily="34" charset="0"/>
              </a:rPr>
              <a:t>CREATIVIDADA</a:t>
            </a:r>
            <a:endParaRPr lang="es-MX" sz="2800" b="1" dirty="0">
              <a:latin typeface="Arial" panose="020B0604020202020204" pitchFamily="34" charset="0"/>
              <a:cs typeface="Arial" panose="020B0604020202020204" pitchFamily="34" charset="0"/>
            </a:endParaRPr>
          </a:p>
        </p:txBody>
      </p:sp>
      <p:sp>
        <p:nvSpPr>
          <p:cNvPr id="10" name="9 CuadroTexto"/>
          <p:cNvSpPr txBox="1"/>
          <p:nvPr/>
        </p:nvSpPr>
        <p:spPr>
          <a:xfrm>
            <a:off x="2278505" y="3283241"/>
            <a:ext cx="8457765" cy="461665"/>
          </a:xfrm>
          <a:prstGeom prst="rect">
            <a:avLst/>
          </a:prstGeom>
          <a:noFill/>
        </p:spPr>
        <p:txBody>
          <a:bodyPr wrap="none" rtlCol="0">
            <a:spAutoFit/>
          </a:bodyPr>
          <a:lstStyle/>
          <a:p>
            <a:r>
              <a:rPr lang="es-MX" sz="2400" dirty="0" smtClean="0">
                <a:latin typeface="Arial" panose="020B0604020202020204" pitchFamily="34" charset="0"/>
                <a:cs typeface="Arial" panose="020B0604020202020204" pitchFamily="34" charset="0"/>
              </a:rPr>
              <a:t>Es la habilidad y capacidad de poder concebir nuevas ideas.</a:t>
            </a:r>
            <a:endParaRPr lang="es-MX" sz="2400" dirty="0">
              <a:latin typeface="Arial" panose="020B0604020202020204" pitchFamily="34" charset="0"/>
              <a:cs typeface="Arial" panose="020B0604020202020204" pitchFamily="34" charset="0"/>
            </a:endParaRPr>
          </a:p>
        </p:txBody>
      </p:sp>
      <p:sp>
        <p:nvSpPr>
          <p:cNvPr id="11" name="10 Rectángulo"/>
          <p:cNvSpPr/>
          <p:nvPr/>
        </p:nvSpPr>
        <p:spPr>
          <a:xfrm>
            <a:off x="4753214" y="3933882"/>
            <a:ext cx="2621231" cy="646331"/>
          </a:xfrm>
          <a:prstGeom prst="rect">
            <a:avLst/>
          </a:prstGeom>
        </p:spPr>
        <p:txBody>
          <a:bodyPr wrap="none">
            <a:spAutoFit/>
          </a:bodyPr>
          <a:lstStyle/>
          <a:p>
            <a:pPr lvl="0" algn="ctr" fontAlgn="base">
              <a:spcBef>
                <a:spcPct val="0"/>
              </a:spcBef>
              <a:spcAft>
                <a:spcPct val="0"/>
              </a:spcAft>
            </a:pPr>
            <a:r>
              <a:rPr lang="es-MX" altLang="es-MX" sz="3600" b="1" dirty="0">
                <a:latin typeface="Arial" panose="020B0604020202020204" pitchFamily="34" charset="0"/>
                <a:ea typeface="Calibri" pitchFamily="34" charset="0"/>
                <a:cs typeface="Arial" pitchFamily="34" charset="0"/>
              </a:rPr>
              <a:t>Innovación</a:t>
            </a:r>
          </a:p>
        </p:txBody>
      </p:sp>
      <p:pic>
        <p:nvPicPr>
          <p:cNvPr id="4102"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60267" y="1539677"/>
            <a:ext cx="2886075" cy="1581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96961956"/>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29468" y="875887"/>
            <a:ext cx="8518679" cy="584775"/>
          </a:xfrm>
          <a:prstGeom prst="rect">
            <a:avLst/>
          </a:prstGeom>
        </p:spPr>
        <p:txBody>
          <a:bodyPr wrap="none">
            <a:spAutoFit/>
          </a:bodyPr>
          <a:lstStyle/>
          <a:p>
            <a:r>
              <a:rPr lang="es-MX" sz="3200" i="1" dirty="0" smtClean="0">
                <a:latin typeface="Arial" panose="020B0604020202020204" pitchFamily="34" charset="0"/>
                <a:cs typeface="Arial" panose="020B0604020202020204" pitchFamily="34" charset="0"/>
              </a:rPr>
              <a:t>Técnicas que pueden estimular la creatividad </a:t>
            </a:r>
            <a:endParaRPr lang="es-MX" sz="3200" i="1" dirty="0">
              <a:latin typeface="Arial" panose="020B0604020202020204" pitchFamily="34" charset="0"/>
              <a:cs typeface="Arial" panose="020B0604020202020204" pitchFamily="34" charset="0"/>
            </a:endParaRPr>
          </a:p>
        </p:txBody>
      </p:sp>
      <p:sp>
        <p:nvSpPr>
          <p:cNvPr id="3" name="2 Rectángulo"/>
          <p:cNvSpPr/>
          <p:nvPr/>
        </p:nvSpPr>
        <p:spPr>
          <a:xfrm>
            <a:off x="1841041" y="2344925"/>
            <a:ext cx="6301725" cy="584775"/>
          </a:xfrm>
          <a:prstGeom prst="rect">
            <a:avLst/>
          </a:prstGeom>
        </p:spPr>
        <p:txBody>
          <a:bodyPr wrap="none">
            <a:spAutoFit/>
          </a:bodyPr>
          <a:lstStyle/>
          <a:p>
            <a:pPr marL="285750" indent="-285750">
              <a:buFont typeface="Arial" panose="020B0604020202020204" pitchFamily="34" charset="0"/>
              <a:buChar char="•"/>
            </a:pPr>
            <a:r>
              <a:rPr lang="es-MX" sz="3200" u="sng" dirty="0">
                <a:latin typeface="Arial" panose="020B0604020202020204" pitchFamily="34" charset="0"/>
                <a:cs typeface="Arial" panose="020B0604020202020204" pitchFamily="34" charset="0"/>
              </a:rPr>
              <a:t>Lluvia de ideas (</a:t>
            </a:r>
            <a:r>
              <a:rPr lang="es-MX" sz="3200" u="sng" dirty="0" err="1">
                <a:latin typeface="Arial" panose="020B0604020202020204" pitchFamily="34" charset="0"/>
                <a:cs typeface="Arial" panose="020B0604020202020204" pitchFamily="34" charset="0"/>
              </a:rPr>
              <a:t>brainstorming</a:t>
            </a:r>
            <a:r>
              <a:rPr lang="es-MX" sz="3200" u="sng" dirty="0">
                <a:latin typeface="Arial" panose="020B0604020202020204" pitchFamily="34" charset="0"/>
                <a:cs typeface="Arial" panose="020B0604020202020204" pitchFamily="34" charset="0"/>
              </a:rPr>
              <a:t>).</a:t>
            </a:r>
            <a:r>
              <a:rPr lang="es-MX" sz="3200" dirty="0">
                <a:latin typeface="Arial" panose="020B0604020202020204" pitchFamily="34" charset="0"/>
                <a:cs typeface="Arial" panose="020B0604020202020204" pitchFamily="34" charset="0"/>
              </a:rPr>
              <a:t> </a:t>
            </a:r>
            <a:endParaRPr lang="es-MX" sz="3200" dirty="0">
              <a:latin typeface="Arial" panose="020B0604020202020204" pitchFamily="34" charset="0"/>
              <a:cs typeface="Arial" panose="020B0604020202020204" pitchFamily="34" charset="0"/>
            </a:endParaRPr>
          </a:p>
        </p:txBody>
      </p:sp>
      <p:sp>
        <p:nvSpPr>
          <p:cNvPr id="4" name="3 Rectángulo"/>
          <p:cNvSpPr/>
          <p:nvPr/>
        </p:nvSpPr>
        <p:spPr>
          <a:xfrm>
            <a:off x="1692951" y="4860001"/>
            <a:ext cx="5352747" cy="584775"/>
          </a:xfrm>
          <a:prstGeom prst="rect">
            <a:avLst/>
          </a:prstGeom>
        </p:spPr>
        <p:txBody>
          <a:bodyPr wrap="none">
            <a:spAutoFit/>
          </a:bodyPr>
          <a:lstStyle/>
          <a:p>
            <a:pPr marL="285750" indent="-285750">
              <a:buFont typeface="Arial" panose="020B0604020202020204" pitchFamily="34" charset="0"/>
              <a:buChar char="•"/>
            </a:pPr>
            <a:r>
              <a:rPr lang="es-MX" sz="3200" u="sng" dirty="0"/>
              <a:t>Técnica del grupo nominal</a:t>
            </a:r>
            <a:endParaRPr lang="es-MX" sz="3200" dirty="0"/>
          </a:p>
        </p:txBody>
      </p:sp>
      <p:sp>
        <p:nvSpPr>
          <p:cNvPr id="5" name="4 Rectángulo"/>
          <p:cNvSpPr/>
          <p:nvPr/>
        </p:nvSpPr>
        <p:spPr>
          <a:xfrm>
            <a:off x="1841041" y="3105835"/>
            <a:ext cx="6096000" cy="1077218"/>
          </a:xfrm>
          <a:prstGeom prst="rect">
            <a:avLst/>
          </a:prstGeom>
        </p:spPr>
        <p:txBody>
          <a:bodyPr>
            <a:spAutoFit/>
          </a:bodyPr>
          <a:lstStyle/>
          <a:p>
            <a:endParaRPr lang="es-MX" sz="32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s-MX" sz="3200" u="sng" dirty="0">
                <a:latin typeface="Arial" panose="020B0604020202020204" pitchFamily="34" charset="0"/>
                <a:cs typeface="Arial" panose="020B0604020202020204" pitchFamily="34" charset="0"/>
              </a:rPr>
              <a:t>La técnica </a:t>
            </a:r>
            <a:r>
              <a:rPr lang="es-MX" sz="3200" u="sng" dirty="0" err="1">
                <a:latin typeface="Arial" panose="020B0604020202020204" pitchFamily="34" charset="0"/>
                <a:cs typeface="Arial" panose="020B0604020202020204" pitchFamily="34" charset="0"/>
              </a:rPr>
              <a:t>Delphin</a:t>
            </a:r>
            <a:r>
              <a:rPr lang="es-MX" sz="3200" dirty="0">
                <a:latin typeface="Arial" panose="020B0604020202020204" pitchFamily="34" charset="0"/>
                <a:cs typeface="Arial" panose="020B0604020202020204" pitchFamily="34" charset="0"/>
              </a:rPr>
              <a:t>. </a:t>
            </a:r>
            <a:endParaRPr lang="es-MX" sz="3200" dirty="0">
              <a:latin typeface="Arial" panose="020B0604020202020204" pitchFamily="34" charset="0"/>
              <a:cs typeface="Arial" panose="020B0604020202020204" pitchFamily="34" charset="0"/>
            </a:endParaRPr>
          </a:p>
        </p:txBody>
      </p:sp>
      <p:sp>
        <p:nvSpPr>
          <p:cNvPr id="6" name="AutoShape 2" descr="Resultado de imagen para creatividad e innovació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560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06786" y="3628388"/>
            <a:ext cx="1524000"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15651851"/>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062335" y="674557"/>
            <a:ext cx="4586512" cy="1015663"/>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pPr algn="ctr"/>
            <a:r>
              <a:rPr lang="es-MX" sz="6000" b="1" dirty="0" smtClean="0">
                <a:latin typeface="Arial" panose="020B0604020202020204" pitchFamily="34" charset="0"/>
                <a:cs typeface="Arial" panose="020B0604020202020204" pitchFamily="34" charset="0"/>
              </a:rPr>
              <a:t>OBJETIVOS</a:t>
            </a:r>
            <a:endParaRPr lang="es-MX" sz="6000" b="1" dirty="0">
              <a:latin typeface="Arial" panose="020B0604020202020204" pitchFamily="34" charset="0"/>
              <a:cs typeface="Arial" panose="020B0604020202020204" pitchFamily="34" charset="0"/>
            </a:endParaRPr>
          </a:p>
        </p:txBody>
      </p:sp>
      <p:sp>
        <p:nvSpPr>
          <p:cNvPr id="3" name="2 Rectángulo"/>
          <p:cNvSpPr/>
          <p:nvPr/>
        </p:nvSpPr>
        <p:spPr>
          <a:xfrm>
            <a:off x="1918740" y="2383279"/>
            <a:ext cx="8634333" cy="2862322"/>
          </a:xfrm>
          <a:prstGeom prst="rect">
            <a:avLst/>
          </a:prstGeom>
        </p:spPr>
        <p:txBody>
          <a:bodyPr wrap="square">
            <a:spAutoFit/>
          </a:bodyPr>
          <a:lstStyle/>
          <a:p>
            <a:pPr marL="342900" lvl="0" indent="-342900" algn="just">
              <a:lnSpc>
                <a:spcPct val="150000"/>
              </a:lnSpc>
              <a:buFont typeface="+mj-lt"/>
              <a:buAutoNum type="arabicPeriod"/>
            </a:pPr>
            <a:r>
              <a:rPr lang="es-MX" sz="2000" dirty="0">
                <a:latin typeface="Arial" panose="020B0604020202020204" pitchFamily="34" charset="0"/>
                <a:cs typeface="Arial" panose="020B0604020202020204" pitchFamily="34" charset="0"/>
              </a:rPr>
              <a:t>Comprende cada una de las etapas del proceso de toma de decisiones y su importancia en una empresa agrícola.</a:t>
            </a:r>
          </a:p>
          <a:p>
            <a:pPr marL="342900" lvl="0" indent="-342900" algn="just">
              <a:lnSpc>
                <a:spcPct val="150000"/>
              </a:lnSpc>
              <a:buFont typeface="+mj-lt"/>
              <a:buAutoNum type="arabicPeriod"/>
            </a:pPr>
            <a:r>
              <a:rPr lang="es-MX" sz="2000" dirty="0">
                <a:latin typeface="Arial" panose="020B0604020202020204" pitchFamily="34" charset="0"/>
                <a:cs typeface="Arial" panose="020B0604020202020204" pitchFamily="34" charset="0"/>
              </a:rPr>
              <a:t>Identifica las etapas del proceso de toma de decisiones en sus fases  mecánica y dinámica.</a:t>
            </a:r>
          </a:p>
          <a:p>
            <a:pPr marL="342900" lvl="0" indent="-342900" algn="just">
              <a:lnSpc>
                <a:spcPct val="150000"/>
              </a:lnSpc>
              <a:buFont typeface="+mj-lt"/>
              <a:buAutoNum type="arabicPeriod"/>
            </a:pPr>
            <a:r>
              <a:rPr lang="es-MX" sz="2000" dirty="0">
                <a:latin typeface="Arial" panose="020B0604020202020204" pitchFamily="34" charset="0"/>
                <a:cs typeface="Arial" panose="020B0604020202020204" pitchFamily="34" charset="0"/>
              </a:rPr>
              <a:t>Explica la toma de decisiones.  </a:t>
            </a:r>
          </a:p>
          <a:p>
            <a:pPr marL="342900" lvl="0" indent="-342900" algn="just">
              <a:lnSpc>
                <a:spcPct val="150000"/>
              </a:lnSpc>
              <a:buFont typeface="+mj-lt"/>
              <a:buAutoNum type="arabicPeriod"/>
            </a:pPr>
            <a:r>
              <a:rPr lang="es-MX" sz="2000" dirty="0">
                <a:latin typeface="Arial" panose="020B0604020202020204" pitchFamily="34" charset="0"/>
                <a:cs typeface="Arial" panose="020B0604020202020204" pitchFamily="34" charset="0"/>
              </a:rPr>
              <a:t>Describe y analiza las diferentes etapas de toma de decisiones</a:t>
            </a:r>
          </a:p>
        </p:txBody>
      </p:sp>
    </p:spTree>
    <p:extLst>
      <p:ext uri="{BB962C8B-B14F-4D97-AF65-F5344CB8AC3E}">
        <p14:creationId xmlns:p14="http://schemas.microsoft.com/office/powerpoint/2010/main" val="3835005276"/>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48917" y="641548"/>
            <a:ext cx="9578715" cy="4524315"/>
          </a:xfrm>
          <a:prstGeom prst="rect">
            <a:avLst/>
          </a:prstGeom>
        </p:spPr>
        <p:txBody>
          <a:bodyPr wrap="square">
            <a:spAutoFit/>
          </a:bodyPr>
          <a:lstStyle/>
          <a:p>
            <a:pPr algn="ctr"/>
            <a:r>
              <a:rPr lang="es-MX" sz="2400" b="1" dirty="0">
                <a:latin typeface="Arial" panose="020B0604020202020204" pitchFamily="34" charset="0"/>
                <a:cs typeface="Arial" panose="020B0604020202020204" pitchFamily="34" charset="0"/>
              </a:rPr>
              <a:t>BIBLIOGRAFÍA</a:t>
            </a:r>
          </a:p>
          <a:p>
            <a:pPr algn="just"/>
            <a:r>
              <a:rPr lang="es-MX" sz="2400" dirty="0">
                <a:latin typeface="Arial" panose="020B0604020202020204" pitchFamily="34" charset="0"/>
                <a:cs typeface="Arial" panose="020B0604020202020204" pitchFamily="34" charset="0"/>
              </a:rPr>
              <a:t> </a:t>
            </a:r>
            <a:endParaRPr lang="es-MX" sz="2400" dirty="0" smtClean="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 </a:t>
            </a:r>
          </a:p>
          <a:p>
            <a:pPr marL="457200" lvl="0" indent="-457200" algn="just">
              <a:buFont typeface="+mj-lt"/>
              <a:buAutoNum type="arabicPeriod"/>
            </a:pPr>
            <a:r>
              <a:rPr lang="es-ES" sz="2400" dirty="0">
                <a:latin typeface="Arial" panose="020B0604020202020204" pitchFamily="34" charset="0"/>
                <a:cs typeface="Arial" panose="020B0604020202020204" pitchFamily="34" charset="0"/>
              </a:rPr>
              <a:t>Aguilar V. A.  et. al.  </a:t>
            </a:r>
            <a:r>
              <a:rPr lang="es-ES" sz="2400" i="1" dirty="0">
                <a:latin typeface="Arial" panose="020B0604020202020204" pitchFamily="34" charset="0"/>
                <a:cs typeface="Arial" panose="020B0604020202020204" pitchFamily="34" charset="0"/>
              </a:rPr>
              <a:t>Manual de capacitación en Administración Agropecuaria.  </a:t>
            </a:r>
            <a:r>
              <a:rPr lang="es-ES" sz="2400" dirty="0">
                <a:latin typeface="Arial" panose="020B0604020202020204" pitchFamily="34" charset="0"/>
                <a:cs typeface="Arial" panose="020B0604020202020204" pitchFamily="34" charset="0"/>
              </a:rPr>
              <a:t>Quinta edición (privada), torreón, </a:t>
            </a:r>
            <a:r>
              <a:rPr lang="es-ES" sz="2400" dirty="0" err="1">
                <a:latin typeface="Arial" panose="020B0604020202020204" pitchFamily="34" charset="0"/>
                <a:cs typeface="Arial" panose="020B0604020202020204" pitchFamily="34" charset="0"/>
              </a:rPr>
              <a:t>Coah</a:t>
            </a:r>
            <a:r>
              <a:rPr lang="es-ES" sz="2400" dirty="0">
                <a:latin typeface="Arial" panose="020B0604020202020204" pitchFamily="34" charset="0"/>
                <a:cs typeface="Arial" panose="020B0604020202020204" pitchFamily="34" charset="0"/>
              </a:rPr>
              <a:t>. (</a:t>
            </a:r>
            <a:r>
              <a:rPr lang="es-ES" sz="2400" dirty="0" smtClean="0">
                <a:latin typeface="Arial" panose="020B0604020202020204" pitchFamily="34" charset="0"/>
                <a:cs typeface="Arial" panose="020B0604020202020204" pitchFamily="34" charset="0"/>
              </a:rPr>
              <a:t>2010</a:t>
            </a:r>
            <a:r>
              <a:rPr lang="es-ES" sz="2400" dirty="0">
                <a:latin typeface="Arial" panose="020B0604020202020204" pitchFamily="34" charset="0"/>
                <a:cs typeface="Arial" panose="020B0604020202020204" pitchFamily="34" charset="0"/>
              </a:rPr>
              <a:t>).</a:t>
            </a:r>
            <a:endParaRPr lang="es-MX" sz="2400" dirty="0">
              <a:latin typeface="Arial" panose="020B0604020202020204" pitchFamily="34" charset="0"/>
              <a:cs typeface="Arial" panose="020B0604020202020204" pitchFamily="34" charset="0"/>
            </a:endParaRPr>
          </a:p>
          <a:p>
            <a:pPr marL="457200" lvl="0" indent="-457200" algn="just">
              <a:buFont typeface="+mj-lt"/>
              <a:buAutoNum type="arabicPeriod"/>
            </a:pPr>
            <a:r>
              <a:rPr lang="es-MX" sz="2400" dirty="0">
                <a:latin typeface="Arial" panose="020B0604020202020204" pitchFamily="34" charset="0"/>
                <a:cs typeface="Arial" panose="020B0604020202020204" pitchFamily="34" charset="0"/>
              </a:rPr>
              <a:t>Aguilar Valdés Alfredo y colaboradores “Administración de </a:t>
            </a:r>
            <a:r>
              <a:rPr lang="es-MX" sz="2400" dirty="0" err="1">
                <a:latin typeface="Arial" panose="020B0604020202020204" pitchFamily="34" charset="0"/>
                <a:cs typeface="Arial" panose="020B0604020202020204" pitchFamily="34" charset="0"/>
              </a:rPr>
              <a:t>agronegocios</a:t>
            </a:r>
            <a:r>
              <a:rPr lang="es-MX" sz="2400" dirty="0">
                <a:latin typeface="Arial" panose="020B0604020202020204" pitchFamily="34" charset="0"/>
                <a:cs typeface="Arial" panose="020B0604020202020204" pitchFamily="34" charset="0"/>
              </a:rPr>
              <a:t> y disciplinas afines” editorial SOMEXAA. Torreón Coahuila, México, </a:t>
            </a:r>
            <a:r>
              <a:rPr lang="es-MX" sz="2400" dirty="0" smtClean="0">
                <a:latin typeface="Arial" panose="020B0604020202020204" pitchFamily="34" charset="0"/>
                <a:cs typeface="Arial" panose="020B0604020202020204" pitchFamily="34" charset="0"/>
              </a:rPr>
              <a:t>2012.</a:t>
            </a:r>
            <a:endParaRPr lang="es-MX" sz="2400" dirty="0">
              <a:latin typeface="Arial" panose="020B0604020202020204" pitchFamily="34" charset="0"/>
              <a:cs typeface="Arial" panose="020B0604020202020204" pitchFamily="34" charset="0"/>
            </a:endParaRPr>
          </a:p>
          <a:p>
            <a:pPr marL="457200" lvl="0" indent="-457200" algn="just">
              <a:buFont typeface="+mj-lt"/>
              <a:buAutoNum type="arabicPeriod"/>
            </a:pPr>
            <a:r>
              <a:rPr lang="es-ES" sz="2400" dirty="0">
                <a:latin typeface="Arial" panose="020B0604020202020204" pitchFamily="34" charset="0"/>
                <a:cs typeface="Arial" panose="020B0604020202020204" pitchFamily="34" charset="0"/>
              </a:rPr>
              <a:t>Guerra G. y Aguilar A. </a:t>
            </a:r>
            <a:r>
              <a:rPr lang="es-ES" sz="2400" i="1" dirty="0">
                <a:latin typeface="Arial" panose="020B0604020202020204" pitchFamily="34" charset="0"/>
                <a:cs typeface="Arial" panose="020B0604020202020204" pitchFamily="34" charset="0"/>
              </a:rPr>
              <a:t>La planificación Estratégica en el </a:t>
            </a:r>
            <a:r>
              <a:rPr lang="es-ES" sz="2400" i="1" dirty="0" err="1">
                <a:latin typeface="Arial" panose="020B0604020202020204" pitchFamily="34" charset="0"/>
                <a:cs typeface="Arial" panose="020B0604020202020204" pitchFamily="34" charset="0"/>
              </a:rPr>
              <a:t>Agronegocios</a:t>
            </a:r>
            <a:r>
              <a:rPr lang="es-ES" sz="2400" i="1" dirty="0">
                <a:latin typeface="Arial" panose="020B0604020202020204" pitchFamily="34" charset="0"/>
                <a:cs typeface="Arial" panose="020B0604020202020204" pitchFamily="34" charset="0"/>
              </a:rPr>
              <a:t>. </a:t>
            </a:r>
            <a:r>
              <a:rPr lang="es-ES" sz="2400" dirty="0">
                <a:latin typeface="Arial" panose="020B0604020202020204" pitchFamily="34" charset="0"/>
                <a:cs typeface="Arial" panose="020B0604020202020204" pitchFamily="34" charset="0"/>
              </a:rPr>
              <a:t>Editorial UTEHA. 5ª. Edición, México. </a:t>
            </a:r>
            <a:r>
              <a:rPr lang="es-ES" sz="2400" dirty="0" smtClean="0">
                <a:latin typeface="Arial" panose="020B0604020202020204" pitchFamily="34" charset="0"/>
                <a:cs typeface="Arial" panose="020B0604020202020204" pitchFamily="34" charset="0"/>
              </a:rPr>
              <a:t>(2013).</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9103593"/>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484237" y="572486"/>
            <a:ext cx="7869206" cy="580993"/>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algn="ctr">
              <a:lnSpc>
                <a:spcPct val="107000"/>
              </a:lnSpc>
              <a:spcAft>
                <a:spcPts val="800"/>
              </a:spcAft>
            </a:pPr>
            <a:r>
              <a:rPr lang="es-MX" sz="3200" b="1" dirty="0">
                <a:latin typeface="Arial" panose="020B0604020202020204" pitchFamily="34" charset="0"/>
                <a:ea typeface="Calibri" panose="020F0502020204030204" pitchFamily="34" charset="0"/>
                <a:cs typeface="Arial" panose="020B0604020202020204" pitchFamily="34" charset="0"/>
              </a:rPr>
              <a:t>DEFINICION DE TOMA DE DECISIONES</a:t>
            </a:r>
          </a:p>
        </p:txBody>
      </p:sp>
      <p:sp>
        <p:nvSpPr>
          <p:cNvPr id="4" name="3 Rectángulo"/>
          <p:cNvSpPr/>
          <p:nvPr/>
        </p:nvSpPr>
        <p:spPr>
          <a:xfrm>
            <a:off x="754504" y="1601998"/>
            <a:ext cx="10263265" cy="882678"/>
          </a:xfrm>
          <a:prstGeom prst="rect">
            <a:avLst/>
          </a:prstGeom>
        </p:spPr>
        <p:txBody>
          <a:bodyPr wrap="square">
            <a:spAutoFit/>
          </a:bodyPr>
          <a:lstStyle/>
          <a:p>
            <a:pPr algn="just">
              <a:lnSpc>
                <a:spcPct val="107000"/>
              </a:lnSpc>
              <a:spcAft>
                <a:spcPts val="800"/>
              </a:spcAft>
            </a:pPr>
            <a:r>
              <a:rPr lang="es-MX" sz="2400" dirty="0">
                <a:latin typeface="Arial" panose="020B0604020202020204" pitchFamily="34" charset="0"/>
                <a:ea typeface="Calibri" panose="020F0502020204030204" pitchFamily="34" charset="0"/>
                <a:cs typeface="Arial" panose="020B0604020202020204" pitchFamily="34" charset="0"/>
              </a:rPr>
              <a:t>La toma de decisiones es un proceso que se desarrolla en diversas etapas:</a:t>
            </a:r>
          </a:p>
        </p:txBody>
      </p:sp>
      <p:sp>
        <p:nvSpPr>
          <p:cNvPr id="5" name="2 Rectángulo"/>
          <p:cNvSpPr>
            <a:spLocks/>
          </p:cNvSpPr>
          <p:nvPr/>
        </p:nvSpPr>
        <p:spPr>
          <a:xfrm>
            <a:off x="2285047" y="2600325"/>
            <a:ext cx="2540635" cy="552450"/>
          </a:xfrm>
          <a:prstGeom prst="rect">
            <a:avLst/>
          </a:prstGeom>
          <a:effectLst>
            <a:outerShdw blurRad="40000" dist="20000" dir="5400000" rotWithShape="0">
              <a:srgbClr val="000000">
                <a:alpha val="38000"/>
              </a:srgbClr>
            </a:outerShdw>
            <a:softEdge rad="31750"/>
          </a:effectLst>
        </p:spPr>
        <p:style>
          <a:lnRef idx="1">
            <a:schemeClr val="accent1"/>
          </a:lnRef>
          <a:fillRef idx="2">
            <a:schemeClr val="accent1"/>
          </a:fillRef>
          <a:effectRef idx="1">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0"/>
              </a:spcAft>
            </a:pPr>
            <a:r>
              <a:rPr lang="es-MX" sz="1200" b="1">
                <a:effectLst/>
                <a:latin typeface="Arial"/>
                <a:ea typeface="Calibri"/>
                <a:cs typeface="Times New Roman"/>
              </a:rPr>
              <a:t>IDENTIFICACIÓN DE UN PROBLEMA</a:t>
            </a:r>
            <a:endParaRPr lang="es-MX" sz="1100">
              <a:effectLst/>
              <a:ea typeface="Calibri"/>
              <a:cs typeface="Times New Roman"/>
            </a:endParaRPr>
          </a:p>
        </p:txBody>
      </p:sp>
      <p:sp>
        <p:nvSpPr>
          <p:cNvPr id="6" name="3 Rectángulo"/>
          <p:cNvSpPr>
            <a:spLocks/>
          </p:cNvSpPr>
          <p:nvPr/>
        </p:nvSpPr>
        <p:spPr>
          <a:xfrm>
            <a:off x="2285047" y="3604906"/>
            <a:ext cx="2338705" cy="637540"/>
          </a:xfrm>
          <a:prstGeom prst="rect">
            <a:avLst/>
          </a:prstGeom>
          <a:effectLst>
            <a:outerShdw blurRad="40000" dist="20000" dir="5400000" rotWithShape="0">
              <a:srgbClr val="000000">
                <a:alpha val="38000"/>
              </a:srgbClr>
            </a:outerShdw>
            <a:softEdge rad="31750"/>
          </a:effectLst>
        </p:spPr>
        <p:style>
          <a:lnRef idx="1">
            <a:schemeClr val="accent1"/>
          </a:lnRef>
          <a:fillRef idx="2">
            <a:schemeClr val="accent1"/>
          </a:fillRef>
          <a:effectRef idx="1">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MX" sz="1200" b="1">
                <a:effectLst/>
                <a:latin typeface="Arial"/>
                <a:ea typeface="Calibri"/>
                <a:cs typeface="Times New Roman"/>
              </a:rPr>
              <a:t>ANÁLISIS DE LOS CRITERIOS DE DECISIÓN</a:t>
            </a:r>
            <a:endParaRPr lang="es-MX" sz="1100">
              <a:effectLst/>
              <a:ea typeface="Calibri"/>
              <a:cs typeface="Times New Roman"/>
            </a:endParaRPr>
          </a:p>
        </p:txBody>
      </p:sp>
      <p:sp>
        <p:nvSpPr>
          <p:cNvPr id="7" name="4 Rectángulo"/>
          <p:cNvSpPr>
            <a:spLocks/>
          </p:cNvSpPr>
          <p:nvPr/>
        </p:nvSpPr>
        <p:spPr>
          <a:xfrm>
            <a:off x="2285046" y="4849089"/>
            <a:ext cx="2338705" cy="637540"/>
          </a:xfrm>
          <a:prstGeom prst="rect">
            <a:avLst/>
          </a:prstGeom>
          <a:effectLst>
            <a:outerShdw blurRad="40000" dist="20000" dir="5400000" rotWithShape="0">
              <a:srgbClr val="000000">
                <a:alpha val="38000"/>
              </a:srgbClr>
            </a:outerShdw>
            <a:softEdge rad="31750"/>
          </a:effectLst>
        </p:spPr>
        <p:style>
          <a:lnRef idx="1">
            <a:schemeClr val="accent1"/>
          </a:lnRef>
          <a:fillRef idx="2">
            <a:schemeClr val="accent1"/>
          </a:fillRef>
          <a:effectRef idx="1">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MX" sz="1200" b="1">
                <a:effectLst/>
                <a:latin typeface="Arial"/>
                <a:ea typeface="Calibri"/>
                <a:cs typeface="Times New Roman"/>
              </a:rPr>
              <a:t>PONDERACIÓN DE CRITERIOS</a:t>
            </a:r>
            <a:endParaRPr lang="es-MX" sz="1100">
              <a:effectLst/>
              <a:ea typeface="Calibri"/>
              <a:cs typeface="Times New Roman"/>
            </a:endParaRPr>
          </a:p>
        </p:txBody>
      </p:sp>
      <p:sp>
        <p:nvSpPr>
          <p:cNvPr id="8" name="5 Rectángulo"/>
          <p:cNvSpPr>
            <a:spLocks/>
          </p:cNvSpPr>
          <p:nvPr/>
        </p:nvSpPr>
        <p:spPr>
          <a:xfrm>
            <a:off x="5514432" y="4818651"/>
            <a:ext cx="2338705" cy="637540"/>
          </a:xfrm>
          <a:prstGeom prst="rect">
            <a:avLst/>
          </a:prstGeom>
          <a:effectLst>
            <a:outerShdw blurRad="40000" dist="20000" dir="5400000" rotWithShape="0">
              <a:srgbClr val="000000">
                <a:alpha val="38000"/>
              </a:srgbClr>
            </a:outerShdw>
            <a:softEdge rad="31750"/>
          </a:effectLst>
        </p:spPr>
        <p:style>
          <a:lnRef idx="1">
            <a:schemeClr val="accent1"/>
          </a:lnRef>
          <a:fillRef idx="2">
            <a:schemeClr val="accent1"/>
          </a:fillRef>
          <a:effectRef idx="1">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MX" sz="1200" b="1">
                <a:effectLst/>
                <a:latin typeface="Arial"/>
                <a:ea typeface="Calibri"/>
                <a:cs typeface="Times New Roman"/>
              </a:rPr>
              <a:t>GENERACIÓN DE ALTERNATIVAS</a:t>
            </a:r>
            <a:endParaRPr lang="es-MX" sz="1100">
              <a:effectLst/>
              <a:ea typeface="Calibri"/>
              <a:cs typeface="Times New Roman"/>
            </a:endParaRPr>
          </a:p>
        </p:txBody>
      </p:sp>
      <p:sp>
        <p:nvSpPr>
          <p:cNvPr id="9" name="6 Rectángulo"/>
          <p:cNvSpPr>
            <a:spLocks/>
          </p:cNvSpPr>
          <p:nvPr/>
        </p:nvSpPr>
        <p:spPr>
          <a:xfrm>
            <a:off x="8679064" y="4856355"/>
            <a:ext cx="2338705" cy="637540"/>
          </a:xfrm>
          <a:prstGeom prst="rect">
            <a:avLst/>
          </a:prstGeom>
          <a:effectLst>
            <a:outerShdw blurRad="40000" dist="20000" dir="5400000" rotWithShape="0">
              <a:srgbClr val="000000">
                <a:alpha val="38000"/>
              </a:srgbClr>
            </a:outerShdw>
            <a:softEdge rad="31750"/>
          </a:effectLst>
        </p:spPr>
        <p:style>
          <a:lnRef idx="1">
            <a:schemeClr val="accent1"/>
          </a:lnRef>
          <a:fillRef idx="2">
            <a:schemeClr val="accent1"/>
          </a:fillRef>
          <a:effectRef idx="1">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MX" sz="1200" b="1">
                <a:effectLst/>
                <a:latin typeface="Arial"/>
                <a:ea typeface="Calibri"/>
                <a:cs typeface="Times New Roman"/>
              </a:rPr>
              <a:t>ANALISIS DE LAS ALTERNATIVAS</a:t>
            </a:r>
            <a:endParaRPr lang="es-MX" sz="1100">
              <a:effectLst/>
              <a:ea typeface="Calibri"/>
              <a:cs typeface="Times New Roman"/>
            </a:endParaRPr>
          </a:p>
        </p:txBody>
      </p:sp>
      <p:sp>
        <p:nvSpPr>
          <p:cNvPr id="10" name="9 Rectángulo"/>
          <p:cNvSpPr>
            <a:spLocks/>
          </p:cNvSpPr>
          <p:nvPr/>
        </p:nvSpPr>
        <p:spPr>
          <a:xfrm>
            <a:off x="8757065" y="3612172"/>
            <a:ext cx="2338705" cy="637540"/>
          </a:xfrm>
          <a:prstGeom prst="rect">
            <a:avLst/>
          </a:prstGeom>
          <a:effectLst>
            <a:outerShdw blurRad="40000" dist="20000" dir="5400000" rotWithShape="0">
              <a:srgbClr val="000000">
                <a:alpha val="38000"/>
              </a:srgbClr>
            </a:outerShdw>
            <a:softEdge rad="31750"/>
          </a:effectLst>
        </p:spPr>
        <p:style>
          <a:lnRef idx="1">
            <a:schemeClr val="accent1"/>
          </a:lnRef>
          <a:fillRef idx="2">
            <a:schemeClr val="accent1"/>
          </a:fillRef>
          <a:effectRef idx="1">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MX" sz="1200" b="1">
                <a:effectLst/>
                <a:latin typeface="Arial"/>
                <a:ea typeface="Calibri"/>
                <a:cs typeface="Times New Roman"/>
              </a:rPr>
              <a:t>ELECCIÓN DE UNA ALTERNATIVA</a:t>
            </a:r>
            <a:endParaRPr lang="es-MX" sz="1100">
              <a:effectLst/>
              <a:ea typeface="Calibri"/>
              <a:cs typeface="Times New Roman"/>
            </a:endParaRPr>
          </a:p>
        </p:txBody>
      </p:sp>
      <p:sp>
        <p:nvSpPr>
          <p:cNvPr id="11" name="7 Rectángulo"/>
          <p:cNvSpPr>
            <a:spLocks/>
          </p:cNvSpPr>
          <p:nvPr/>
        </p:nvSpPr>
        <p:spPr>
          <a:xfrm>
            <a:off x="8757064" y="2600325"/>
            <a:ext cx="2338705" cy="637540"/>
          </a:xfrm>
          <a:prstGeom prst="rect">
            <a:avLst/>
          </a:prstGeom>
          <a:effectLst>
            <a:outerShdw blurRad="40000" dist="20000" dir="5400000" rotWithShape="0">
              <a:srgbClr val="000000">
                <a:alpha val="38000"/>
              </a:srgbClr>
            </a:outerShdw>
            <a:softEdge rad="31750"/>
          </a:effectLst>
        </p:spPr>
        <p:style>
          <a:lnRef idx="1">
            <a:schemeClr val="accent1"/>
          </a:lnRef>
          <a:fillRef idx="2">
            <a:schemeClr val="accent1"/>
          </a:fillRef>
          <a:effectRef idx="1">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MX" sz="1200" b="1">
                <a:effectLst/>
                <a:latin typeface="Arial"/>
                <a:ea typeface="Calibri"/>
                <a:cs typeface="Times New Roman"/>
              </a:rPr>
              <a:t>IMPLEMENTACIÓN DE LA ALTERNATIVA ELEGIDA</a:t>
            </a:r>
            <a:endParaRPr lang="es-MX" sz="1100">
              <a:effectLst/>
              <a:ea typeface="Calibri"/>
              <a:cs typeface="Times New Roman"/>
            </a:endParaRPr>
          </a:p>
        </p:txBody>
      </p:sp>
      <p:sp>
        <p:nvSpPr>
          <p:cNvPr id="12" name="8 Rectángulo"/>
          <p:cNvSpPr>
            <a:spLocks/>
          </p:cNvSpPr>
          <p:nvPr/>
        </p:nvSpPr>
        <p:spPr>
          <a:xfrm>
            <a:off x="5676156" y="2509837"/>
            <a:ext cx="2338705" cy="818515"/>
          </a:xfrm>
          <a:prstGeom prst="rect">
            <a:avLst/>
          </a:prstGeom>
          <a:effectLst>
            <a:outerShdw blurRad="40000" dist="20000" dir="5400000" rotWithShape="0">
              <a:srgbClr val="000000">
                <a:alpha val="38000"/>
              </a:srgbClr>
            </a:outerShdw>
            <a:softEdge rad="31750"/>
          </a:effectLst>
        </p:spPr>
        <p:style>
          <a:lnRef idx="1">
            <a:schemeClr val="accent1"/>
          </a:lnRef>
          <a:fillRef idx="2">
            <a:schemeClr val="accent1"/>
          </a:fillRef>
          <a:effectRef idx="1">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MX" sz="1200" b="1">
                <a:effectLst/>
                <a:latin typeface="Arial"/>
                <a:ea typeface="Calibri"/>
                <a:cs typeface="Times New Roman"/>
              </a:rPr>
              <a:t>EVALUACIÓN DE LA EFECTIVIDAD DE LA ALTERNATIVA</a:t>
            </a:r>
            <a:endParaRPr lang="es-MX" sz="1100">
              <a:effectLst/>
              <a:ea typeface="Calibri"/>
              <a:cs typeface="Times New Roman"/>
            </a:endParaRPr>
          </a:p>
        </p:txBody>
      </p:sp>
      <p:sp>
        <p:nvSpPr>
          <p:cNvPr id="13" name="12 Flecha derecha"/>
          <p:cNvSpPr/>
          <p:nvPr/>
        </p:nvSpPr>
        <p:spPr>
          <a:xfrm rot="5400000">
            <a:off x="3240283" y="3160123"/>
            <a:ext cx="436656" cy="4521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Flecha derecha"/>
          <p:cNvSpPr/>
          <p:nvPr/>
        </p:nvSpPr>
        <p:spPr>
          <a:xfrm rot="5400000">
            <a:off x="3223673" y="4272866"/>
            <a:ext cx="436656" cy="4521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Flecha derecha"/>
          <p:cNvSpPr/>
          <p:nvPr/>
        </p:nvSpPr>
        <p:spPr>
          <a:xfrm>
            <a:off x="4825682" y="4911355"/>
            <a:ext cx="436656" cy="4521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Flecha derecha"/>
          <p:cNvSpPr/>
          <p:nvPr/>
        </p:nvSpPr>
        <p:spPr>
          <a:xfrm>
            <a:off x="8014861" y="4924637"/>
            <a:ext cx="436656" cy="4521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9619816" y="4307085"/>
            <a:ext cx="457200" cy="50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9626634" y="3122711"/>
            <a:ext cx="457200" cy="50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18 Flecha derecha"/>
          <p:cNvSpPr/>
          <p:nvPr/>
        </p:nvSpPr>
        <p:spPr>
          <a:xfrm rot="10800000">
            <a:off x="8216490" y="2715729"/>
            <a:ext cx="436656" cy="4521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237" y="5456191"/>
            <a:ext cx="2286000" cy="1314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40710364"/>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048000" y="2835697"/>
            <a:ext cx="7175292" cy="1878206"/>
          </a:xfrm>
          <a:prstGeom prst="rect">
            <a:avLst/>
          </a:prstGeom>
        </p:spPr>
        <p:txBody>
          <a:bodyPr wrap="square">
            <a:spAutoFit/>
          </a:bodyPr>
          <a:lstStyle/>
          <a:p>
            <a:pPr marL="457200" indent="-457200" algn="just">
              <a:lnSpc>
                <a:spcPct val="107000"/>
              </a:lnSpc>
              <a:spcAft>
                <a:spcPts val="800"/>
              </a:spcAft>
              <a:buFont typeface="+mj-lt"/>
              <a:buAutoNum type="arabicPeriod"/>
            </a:pPr>
            <a:r>
              <a:rPr lang="es-MX" sz="2400" dirty="0" smtClean="0">
                <a:effectLst/>
                <a:latin typeface="Arial" panose="020B0604020202020204" pitchFamily="34" charset="0"/>
                <a:ea typeface="Calibri" panose="020F0502020204030204" pitchFamily="34" charset="0"/>
                <a:cs typeface="Arial" panose="020B0604020202020204" pitchFamily="34" charset="0"/>
              </a:rPr>
              <a:t>Elegir </a:t>
            </a:r>
            <a:r>
              <a:rPr lang="es-MX" sz="2400" dirty="0" smtClean="0">
                <a:effectLst/>
                <a:latin typeface="Arial" panose="020B0604020202020204" pitchFamily="34" charset="0"/>
                <a:ea typeface="Calibri" panose="020F0502020204030204" pitchFamily="34" charset="0"/>
                <a:cs typeface="Arial" panose="020B0604020202020204" pitchFamily="34" charset="0"/>
              </a:rPr>
              <a:t>una acción entre varias alternativas </a:t>
            </a:r>
            <a:r>
              <a:rPr lang="es-MX" sz="2400" dirty="0" smtClean="0">
                <a:effectLst/>
                <a:latin typeface="Arial" panose="020B0604020202020204" pitchFamily="34" charset="0"/>
                <a:ea typeface="Calibri" panose="020F0502020204030204" pitchFamily="34" charset="0"/>
                <a:cs typeface="Arial" panose="020B0604020202020204" pitchFamily="34" charset="0"/>
              </a:rPr>
              <a:t>posibles.</a:t>
            </a:r>
          </a:p>
          <a:p>
            <a:pPr algn="just">
              <a:lnSpc>
                <a:spcPct val="107000"/>
              </a:lnSpc>
              <a:spcAft>
                <a:spcPts val="800"/>
              </a:spcAft>
            </a:pPr>
            <a:endParaRPr lang="es-MX" sz="2400" dirty="0" smtClean="0">
              <a:effectLst/>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07000"/>
              </a:lnSpc>
              <a:spcAft>
                <a:spcPts val="800"/>
              </a:spcAft>
              <a:buFont typeface="+mj-lt"/>
              <a:buAutoNum type="arabicPeriod" startAt="2"/>
            </a:pPr>
            <a:r>
              <a:rPr lang="es-MX" sz="2400" dirty="0">
                <a:latin typeface="Arial" panose="020B0604020202020204" pitchFamily="34" charset="0"/>
                <a:ea typeface="Calibri" panose="020F0502020204030204" pitchFamily="34" charset="0"/>
                <a:cs typeface="Arial" panose="020B0604020202020204" pitchFamily="34" charset="0"/>
              </a:rPr>
              <a:t>L</a:t>
            </a:r>
            <a:r>
              <a:rPr lang="es-MX" sz="2400" dirty="0" smtClean="0">
                <a:effectLst/>
                <a:latin typeface="Arial" panose="020B0604020202020204" pitchFamily="34" charset="0"/>
                <a:ea typeface="Calibri" panose="020F0502020204030204" pitchFamily="34" charset="0"/>
                <a:cs typeface="Arial" panose="020B0604020202020204" pitchFamily="34" charset="0"/>
              </a:rPr>
              <a:t>legar </a:t>
            </a:r>
            <a:r>
              <a:rPr lang="es-MX" sz="2400" dirty="0" smtClean="0">
                <a:effectLst/>
                <a:latin typeface="Arial" panose="020B0604020202020204" pitchFamily="34" charset="0"/>
                <a:ea typeface="Calibri" panose="020F0502020204030204" pitchFamily="34" charset="0"/>
                <a:cs typeface="Arial" panose="020B0604020202020204" pitchFamily="34" charset="0"/>
              </a:rPr>
              <a:t>a la mejor solución de un problema.</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2 Rectángulo"/>
          <p:cNvSpPr/>
          <p:nvPr/>
        </p:nvSpPr>
        <p:spPr>
          <a:xfrm>
            <a:off x="2387262" y="701314"/>
            <a:ext cx="7619394" cy="580993"/>
          </a:xfrm>
          <a:prstGeom prst="rect">
            <a:avLst/>
          </a:prstGeom>
        </p:spPr>
        <p:txBody>
          <a:bodyPr wrap="none">
            <a:spAutoFit/>
          </a:bodyPr>
          <a:lstStyle/>
          <a:p>
            <a:pPr>
              <a:lnSpc>
                <a:spcPct val="107000"/>
              </a:lnSpc>
              <a:spcAft>
                <a:spcPts val="800"/>
              </a:spcAft>
            </a:pPr>
            <a:r>
              <a:rPr lang="es-MX" sz="3200" b="1" dirty="0">
                <a:latin typeface="Arial" panose="020B0604020202020204" pitchFamily="34" charset="0"/>
                <a:ea typeface="Calibri" panose="020F0502020204030204" pitchFamily="34" charset="0"/>
                <a:cs typeface="Arial" panose="020B0604020202020204" pitchFamily="34" charset="0"/>
              </a:rPr>
              <a:t>Tomar una decisión habitualmente es:</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78091" y="4360088"/>
            <a:ext cx="2209800" cy="2066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AutoShape 4" descr="Resultado de imagen para toma de decision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17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959" y="3774800"/>
            <a:ext cx="2590800"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71754623"/>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838138" y="2786987"/>
            <a:ext cx="6096000" cy="2774349"/>
          </a:xfrm>
          <a:prstGeom prst="rect">
            <a:avLst/>
          </a:prstGeom>
        </p:spPr>
        <p:txBody>
          <a:bodyPr>
            <a:spAutoFit/>
          </a:bodyPr>
          <a:lstStyle/>
          <a:p>
            <a:pPr marL="285750" indent="-285750">
              <a:lnSpc>
                <a:spcPct val="107000"/>
              </a:lnSpc>
              <a:spcAft>
                <a:spcPts val="800"/>
              </a:spcAft>
              <a:buFont typeface="Wingdings" panose="05000000000000000000" pitchFamily="2" charset="2"/>
              <a:buChar char="ü"/>
            </a:pPr>
            <a:r>
              <a:rPr lang="es-MX" sz="2800" dirty="0" smtClean="0">
                <a:effectLst/>
                <a:latin typeface="Arial" panose="020B0604020202020204" pitchFamily="34" charset="0"/>
                <a:ea typeface="Calibri" panose="020F0502020204030204" pitchFamily="34" charset="0"/>
                <a:cs typeface="Arial" panose="020B0604020202020204" pitchFamily="34" charset="0"/>
              </a:rPr>
              <a:t>Importancia</a:t>
            </a:r>
          </a:p>
          <a:p>
            <a:pPr marL="285750" indent="-285750">
              <a:lnSpc>
                <a:spcPct val="107000"/>
              </a:lnSpc>
              <a:spcAft>
                <a:spcPts val="800"/>
              </a:spcAft>
              <a:buFont typeface="Wingdings" panose="05000000000000000000" pitchFamily="2" charset="2"/>
              <a:buChar char="ü"/>
            </a:pPr>
            <a:r>
              <a:rPr lang="es-MX" sz="2800" dirty="0" smtClean="0">
                <a:effectLst/>
                <a:latin typeface="Arial" panose="020B0604020202020204" pitchFamily="34" charset="0"/>
                <a:ea typeface="Calibri" panose="020F0502020204030204" pitchFamily="34" charset="0"/>
                <a:cs typeface="Arial" panose="020B0604020202020204" pitchFamily="34" charset="0"/>
              </a:rPr>
              <a:t>Frecuencia</a:t>
            </a:r>
          </a:p>
          <a:p>
            <a:pPr marL="285750" indent="-285750">
              <a:lnSpc>
                <a:spcPct val="107000"/>
              </a:lnSpc>
              <a:spcAft>
                <a:spcPts val="800"/>
              </a:spcAft>
              <a:buFont typeface="Wingdings" panose="05000000000000000000" pitchFamily="2" charset="2"/>
              <a:buChar char="ü"/>
            </a:pPr>
            <a:r>
              <a:rPr lang="es-MX" sz="2800" dirty="0" smtClean="0">
                <a:effectLst/>
                <a:latin typeface="Arial" panose="020B0604020202020204" pitchFamily="34" charset="0"/>
                <a:ea typeface="Calibri" panose="020F0502020204030204" pitchFamily="34" charset="0"/>
                <a:cs typeface="Arial" panose="020B0604020202020204" pitchFamily="34" charset="0"/>
              </a:rPr>
              <a:t>Inminencia</a:t>
            </a:r>
          </a:p>
          <a:p>
            <a:pPr marL="285750" indent="-285750">
              <a:lnSpc>
                <a:spcPct val="107000"/>
              </a:lnSpc>
              <a:spcAft>
                <a:spcPts val="800"/>
              </a:spcAft>
              <a:buFont typeface="Wingdings" panose="05000000000000000000" pitchFamily="2" charset="2"/>
              <a:buChar char="ü"/>
            </a:pPr>
            <a:r>
              <a:rPr lang="es-MX" sz="2800" dirty="0" smtClean="0">
                <a:effectLst/>
                <a:latin typeface="Arial" panose="020B0604020202020204" pitchFamily="34" charset="0"/>
                <a:ea typeface="Calibri" panose="020F0502020204030204" pitchFamily="34" charset="0"/>
                <a:cs typeface="Arial" panose="020B0604020202020204" pitchFamily="34" charset="0"/>
              </a:rPr>
              <a:t>Revocabilidad</a:t>
            </a:r>
          </a:p>
          <a:p>
            <a:pPr marL="285750" indent="-285750">
              <a:lnSpc>
                <a:spcPct val="107000"/>
              </a:lnSpc>
              <a:spcAft>
                <a:spcPts val="800"/>
              </a:spcAft>
              <a:buFont typeface="Wingdings" panose="05000000000000000000" pitchFamily="2" charset="2"/>
              <a:buChar char="ü"/>
            </a:pPr>
            <a:r>
              <a:rPr lang="es-MX" sz="2800" dirty="0" smtClean="0">
                <a:effectLst/>
                <a:latin typeface="Arial" panose="020B0604020202020204" pitchFamily="34" charset="0"/>
                <a:ea typeface="Calibri" panose="020F0502020204030204" pitchFamily="34" charset="0"/>
                <a:cs typeface="Arial" panose="020B0604020202020204" pitchFamily="34" charset="0"/>
              </a:rPr>
              <a:t>Otras alternativas disponibles.</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2 Rectángulo"/>
          <p:cNvSpPr/>
          <p:nvPr/>
        </p:nvSpPr>
        <p:spPr>
          <a:xfrm>
            <a:off x="2838138" y="538143"/>
            <a:ext cx="6096000" cy="1441933"/>
          </a:xfrm>
          <a:prstGeom prst="rect">
            <a:avLst/>
          </a:prstGeom>
        </p:spPr>
        <p:txBody>
          <a:bodyPr>
            <a:spAutoFit/>
          </a:bodyPr>
          <a:lstStyle/>
          <a:p>
            <a:pPr algn="ctr">
              <a:lnSpc>
                <a:spcPct val="107000"/>
              </a:lnSpc>
              <a:spcAft>
                <a:spcPts val="800"/>
              </a:spcAft>
            </a:pPr>
            <a:r>
              <a:rPr lang="es-MX" sz="2800" b="1" dirty="0">
                <a:latin typeface="Arial" panose="020B0604020202020204" pitchFamily="34" charset="0"/>
                <a:ea typeface="Calibri" panose="020F0502020204030204" pitchFamily="34" charset="0"/>
                <a:cs typeface="Arial" panose="020B0604020202020204" pitchFamily="34" charset="0"/>
              </a:rPr>
              <a:t>Características útiles para clasificar las decisiones en la empresa agropecuaria</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04030" y="2263515"/>
            <a:ext cx="2828925" cy="22599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77144486"/>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963711" y="2242970"/>
            <a:ext cx="9233941" cy="3529171"/>
          </a:xfrm>
          <a:prstGeom prst="rect">
            <a:avLst/>
          </a:prstGeom>
        </p:spPr>
        <p:txBody>
          <a:bodyPr wrap="square">
            <a:spAutoFit/>
          </a:bodyPr>
          <a:lstStyle/>
          <a:p>
            <a:pPr algn="just">
              <a:lnSpc>
                <a:spcPct val="150000"/>
              </a:lnSpc>
              <a:spcAft>
                <a:spcPts val="800"/>
              </a:spcAft>
            </a:pPr>
            <a:r>
              <a:rPr lang="es-MX" sz="2000" dirty="0" smtClean="0">
                <a:effectLst/>
                <a:latin typeface="Arial" panose="020B0604020202020204" pitchFamily="34" charset="0"/>
                <a:ea typeface="Calibri" panose="020F0502020204030204" pitchFamily="34" charset="0"/>
                <a:cs typeface="Arial" panose="020B0604020202020204" pitchFamily="34" charset="0"/>
              </a:rPr>
              <a:t>	Una </a:t>
            </a:r>
            <a:r>
              <a:rPr lang="es-MX" sz="2000" dirty="0" smtClean="0">
                <a:effectLst/>
                <a:latin typeface="Arial" panose="020B0604020202020204" pitchFamily="34" charset="0"/>
                <a:ea typeface="Calibri" panose="020F0502020204030204" pitchFamily="34" charset="0"/>
                <a:cs typeface="Arial" panose="020B0604020202020204" pitchFamily="34" charset="0"/>
              </a:rPr>
              <a:t>decisión puede medirse por la magnitud potencial o por la pérdida que ocasiona</a:t>
            </a:r>
            <a:r>
              <a:rPr lang="es-MX" sz="2000" dirty="0" smtClean="0">
                <a:effectLst/>
                <a:latin typeface="Arial" panose="020B0604020202020204" pitchFamily="34" charset="0"/>
                <a:ea typeface="Calibri" panose="020F0502020204030204" pitchFamily="34" charset="0"/>
                <a:cs typeface="Arial" panose="020B0604020202020204" pitchFamily="34" charset="0"/>
              </a:rPr>
              <a:t>.</a:t>
            </a:r>
          </a:p>
          <a:p>
            <a:pPr algn="just">
              <a:lnSpc>
                <a:spcPct val="150000"/>
              </a:lnSpc>
              <a:spcAft>
                <a:spcPts val="800"/>
              </a:spcAft>
            </a:pPr>
            <a:endParaRPr lang="es-MX" sz="2000" dirty="0" smtClean="0">
              <a:effectLst/>
              <a:latin typeface="Arial" panose="020B0604020202020204" pitchFamily="34" charset="0"/>
              <a:ea typeface="Calibri" panose="020F0502020204030204" pitchFamily="34" charset="0"/>
              <a:cs typeface="Arial" panose="020B0604020202020204" pitchFamily="34" charset="0"/>
            </a:endParaRPr>
          </a:p>
          <a:p>
            <a:pPr algn="just">
              <a:lnSpc>
                <a:spcPct val="150000"/>
              </a:lnSpc>
              <a:spcAft>
                <a:spcPts val="800"/>
              </a:spcAft>
            </a:pPr>
            <a:r>
              <a:rPr lang="es-MX" sz="2000" b="1" dirty="0" smtClean="0">
                <a:effectLst/>
                <a:latin typeface="Arial" panose="020B0604020202020204" pitchFamily="34" charset="0"/>
                <a:ea typeface="Calibri" panose="020F0502020204030204" pitchFamily="34" charset="0"/>
                <a:cs typeface="Arial" panose="020B0604020202020204" pitchFamily="34" charset="0"/>
              </a:rPr>
              <a:t>Ejemplo: </a:t>
            </a:r>
            <a:r>
              <a:rPr lang="es-MX" sz="2000" dirty="0" smtClean="0">
                <a:effectLst/>
                <a:latin typeface="Arial" panose="020B0604020202020204" pitchFamily="34" charset="0"/>
                <a:ea typeface="Calibri" panose="020F0502020204030204" pitchFamily="34" charset="0"/>
                <a:cs typeface="Arial" panose="020B0604020202020204" pitchFamily="34" charset="0"/>
              </a:rPr>
              <a:t>La decisión de adquirir máquinas ordeñadoras para una empresa de producción lechera es menos importante que la de seleccionar primero adecuadamente el genotipo y fenotipo de los animales que se han de comprar para tal fin.</a:t>
            </a:r>
            <a:endParaRPr lang="es-MX"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2 Rectángulo"/>
          <p:cNvSpPr/>
          <p:nvPr/>
        </p:nvSpPr>
        <p:spPr>
          <a:xfrm>
            <a:off x="1178882" y="791255"/>
            <a:ext cx="9143016" cy="580993"/>
          </a:xfrm>
          <a:prstGeom prst="rect">
            <a:avLst/>
          </a:prstGeom>
        </p:spPr>
        <p:txBody>
          <a:bodyPr wrap="none">
            <a:spAutoFit/>
          </a:bodyPr>
          <a:lstStyle/>
          <a:p>
            <a:pPr>
              <a:lnSpc>
                <a:spcPct val="107000"/>
              </a:lnSpc>
              <a:spcAft>
                <a:spcPts val="800"/>
              </a:spcAft>
            </a:pPr>
            <a:r>
              <a:rPr lang="es-MX" sz="3200" i="1" dirty="0">
                <a:latin typeface="Arial" panose="020B0604020202020204" pitchFamily="34" charset="0"/>
                <a:ea typeface="Calibri" panose="020F0502020204030204" pitchFamily="34" charset="0"/>
                <a:cs typeface="Arial" panose="020B0604020202020204" pitchFamily="34" charset="0"/>
              </a:rPr>
              <a:t>Variación de las decisiones según su importancia</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934" y="1372248"/>
            <a:ext cx="2018167" cy="1505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6396923"/>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74162" y="2669575"/>
            <a:ext cx="9099029" cy="3224985"/>
          </a:xfrm>
          <a:prstGeom prst="rect">
            <a:avLst/>
          </a:prstGeom>
        </p:spPr>
        <p:txBody>
          <a:bodyPr wrap="square">
            <a:spAutoFit/>
          </a:bodyPr>
          <a:lstStyle/>
          <a:p>
            <a:pPr algn="just">
              <a:lnSpc>
                <a:spcPct val="107000"/>
              </a:lnSpc>
              <a:spcAft>
                <a:spcPts val="800"/>
              </a:spcAft>
            </a:pPr>
            <a:r>
              <a:rPr lang="es-MX" sz="2400" b="1" dirty="0" smtClean="0">
                <a:effectLst/>
                <a:latin typeface="Arial" panose="020B0604020202020204" pitchFamily="34" charset="0"/>
                <a:ea typeface="Calibri" panose="020F0502020204030204" pitchFamily="34" charset="0"/>
                <a:cs typeface="Arial" panose="020B0604020202020204" pitchFamily="34" charset="0"/>
              </a:rPr>
              <a:t>Ejemplo</a:t>
            </a:r>
            <a:r>
              <a:rPr lang="es-MX" sz="2400" b="1" dirty="0" smtClean="0">
                <a:effectLst/>
                <a:latin typeface="Arial" panose="020B0604020202020204" pitchFamily="34" charset="0"/>
                <a:ea typeface="Calibri" panose="020F0502020204030204" pitchFamily="34" charset="0"/>
                <a:cs typeface="Arial" panose="020B0604020202020204" pitchFamily="34" charset="0"/>
              </a:rPr>
              <a:t>: </a:t>
            </a:r>
            <a:r>
              <a:rPr lang="es-MX" sz="2400" dirty="0" smtClean="0">
                <a:effectLst/>
                <a:latin typeface="Arial" panose="020B0604020202020204" pitchFamily="34" charset="0"/>
                <a:ea typeface="Calibri" panose="020F0502020204030204" pitchFamily="34" charset="0"/>
                <a:cs typeface="Arial" panose="020B0604020202020204" pitchFamily="34" charset="0"/>
              </a:rPr>
              <a:t>El ganado debe alimentarse todos los días. La elección del tipo y la cantidad de forraje que se le suministra se repite muchas veces; por ello, tales decisiones deben volverse rutinarias, por lo que se fijará un plan de alimentación al comienzo del periodo, y se seguirá con él hasta que cambien las condiciones generales cuidando que cada determinado periodo se analicen los alimentos para observar si la dieta sigue siendo la indicada en sus diversos niveles nutricionales.</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2 Rectángulo"/>
          <p:cNvSpPr/>
          <p:nvPr/>
        </p:nvSpPr>
        <p:spPr>
          <a:xfrm>
            <a:off x="1117805" y="701315"/>
            <a:ext cx="8437951" cy="519886"/>
          </a:xfrm>
          <a:prstGeom prst="rect">
            <a:avLst/>
          </a:prstGeom>
        </p:spPr>
        <p:txBody>
          <a:bodyPr wrap="none">
            <a:spAutoFit/>
          </a:bodyPr>
          <a:lstStyle/>
          <a:p>
            <a:pPr>
              <a:lnSpc>
                <a:spcPct val="107000"/>
              </a:lnSpc>
              <a:spcAft>
                <a:spcPts val="800"/>
              </a:spcAft>
            </a:pPr>
            <a:r>
              <a:rPr lang="es-MX" sz="2800" b="1" i="1" dirty="0">
                <a:latin typeface="Arial" panose="020B0604020202020204" pitchFamily="34" charset="0"/>
                <a:ea typeface="Calibri" panose="020F0502020204030204" pitchFamily="34" charset="0"/>
                <a:cs typeface="Arial" panose="020B0604020202020204" pitchFamily="34" charset="0"/>
              </a:rPr>
              <a:t>Variación de las decisiones según su frecuencia</a:t>
            </a:r>
          </a:p>
        </p:txBody>
      </p:sp>
      <p:sp>
        <p:nvSpPr>
          <p:cNvPr id="4" name="3 Rectángulo"/>
          <p:cNvSpPr/>
          <p:nvPr/>
        </p:nvSpPr>
        <p:spPr>
          <a:xfrm>
            <a:off x="2028669" y="1617435"/>
            <a:ext cx="7894820" cy="853952"/>
          </a:xfrm>
          <a:prstGeom prst="rect">
            <a:avLst/>
          </a:prstGeom>
        </p:spPr>
        <p:txBody>
          <a:bodyPr wrap="square">
            <a:spAutoFit/>
          </a:bodyPr>
          <a:lstStyle/>
          <a:p>
            <a:pPr algn="just">
              <a:lnSpc>
                <a:spcPct val="107000"/>
              </a:lnSpc>
              <a:spcAft>
                <a:spcPts val="800"/>
              </a:spcAft>
            </a:pPr>
            <a:r>
              <a:rPr lang="es-MX" sz="2400" i="1" dirty="0">
                <a:latin typeface="Arial" panose="020B0604020202020204" pitchFamily="34" charset="0"/>
                <a:ea typeface="Calibri" panose="020F0502020204030204" pitchFamily="34" charset="0"/>
                <a:cs typeface="Arial" panose="020B0604020202020204" pitchFamily="34" charset="0"/>
              </a:rPr>
              <a:t>Una decisión puede medirse según la frecuencia de su </a:t>
            </a:r>
            <a:r>
              <a:rPr lang="es-MX" sz="2400" i="1" dirty="0" smtClean="0">
                <a:latin typeface="Arial" panose="020B0604020202020204" pitchFamily="34" charset="0"/>
                <a:ea typeface="Calibri" panose="020F0502020204030204" pitchFamily="34" charset="0"/>
                <a:cs typeface="Arial" panose="020B0604020202020204" pitchFamily="34" charset="0"/>
              </a:rPr>
              <a:t>realización.</a:t>
            </a:r>
            <a:endParaRPr lang="es-MX" sz="2400" i="1" dirty="0">
              <a:latin typeface="Arial" panose="020B0604020202020204" pitchFamily="34" charset="0"/>
              <a:ea typeface="Calibri" panose="020F0502020204030204" pitchFamily="34" charset="0"/>
              <a:cs typeface="Arial" panose="020B0604020202020204" pitchFamily="34" charset="0"/>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38564" y="699812"/>
            <a:ext cx="1738577" cy="16538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9745793"/>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98965" y="1379577"/>
            <a:ext cx="9648786" cy="3990836"/>
          </a:xfrm>
          <a:prstGeom prst="rect">
            <a:avLst/>
          </a:prstGeom>
        </p:spPr>
        <p:txBody>
          <a:bodyPr wrap="square">
            <a:spAutoFit/>
          </a:bodyPr>
          <a:lstStyle/>
          <a:p>
            <a:pPr algn="just">
              <a:lnSpc>
                <a:spcPct val="150000"/>
              </a:lnSpc>
              <a:spcAft>
                <a:spcPts val="800"/>
              </a:spcAft>
            </a:pPr>
            <a:r>
              <a:rPr lang="es-MX" sz="2000" dirty="0" smtClean="0">
                <a:effectLst/>
                <a:latin typeface="Arial" panose="020B0604020202020204" pitchFamily="34" charset="0"/>
                <a:ea typeface="Calibri" panose="020F0502020204030204" pitchFamily="34" charset="0"/>
                <a:cs typeface="Arial" panose="020B0604020202020204" pitchFamily="34" charset="0"/>
              </a:rPr>
              <a:t>Una </a:t>
            </a:r>
            <a:r>
              <a:rPr lang="es-MX" sz="2000" dirty="0" smtClean="0">
                <a:effectLst/>
                <a:latin typeface="Arial" panose="020B0604020202020204" pitchFamily="34" charset="0"/>
                <a:ea typeface="Calibri" panose="020F0502020204030204" pitchFamily="34" charset="0"/>
                <a:cs typeface="Arial" panose="020B0604020202020204" pitchFamily="34" charset="0"/>
              </a:rPr>
              <a:t>decisión puede considerarse en el ámbito agrícola como “algo que va a suceder o que tiene que efectuarse” para favorecer el proceso productivo de un negocio</a:t>
            </a:r>
            <a:r>
              <a:rPr lang="es-MX" sz="2000" dirty="0" smtClean="0">
                <a:effectLst/>
                <a:latin typeface="Arial" panose="020B0604020202020204" pitchFamily="34" charset="0"/>
                <a:ea typeface="Calibri" panose="020F0502020204030204" pitchFamily="34" charset="0"/>
                <a:cs typeface="Arial" panose="020B0604020202020204" pitchFamily="34" charset="0"/>
              </a:rPr>
              <a:t>.</a:t>
            </a:r>
          </a:p>
          <a:p>
            <a:pPr algn="just">
              <a:lnSpc>
                <a:spcPct val="150000"/>
              </a:lnSpc>
              <a:spcAft>
                <a:spcPts val="800"/>
              </a:spcAft>
            </a:pPr>
            <a:endParaRPr lang="es-MX" sz="2000" b="1" dirty="0" smtClean="0">
              <a:effectLst/>
              <a:latin typeface="Arial" panose="020B0604020202020204" pitchFamily="34" charset="0"/>
              <a:ea typeface="Calibri" panose="020F0502020204030204" pitchFamily="34" charset="0"/>
              <a:cs typeface="Arial" panose="020B0604020202020204" pitchFamily="34" charset="0"/>
            </a:endParaRPr>
          </a:p>
          <a:p>
            <a:pPr algn="just">
              <a:spcAft>
                <a:spcPts val="800"/>
              </a:spcAft>
            </a:pPr>
            <a:r>
              <a:rPr lang="es-MX" sz="2000" b="1" dirty="0" smtClean="0">
                <a:effectLst/>
                <a:latin typeface="Arial" panose="020B0604020202020204" pitchFamily="34" charset="0"/>
                <a:ea typeface="Calibri" panose="020F0502020204030204" pitchFamily="34" charset="0"/>
                <a:cs typeface="Arial" panose="020B0604020202020204" pitchFamily="34" charset="0"/>
              </a:rPr>
              <a:t>Ejemplo: </a:t>
            </a:r>
            <a:r>
              <a:rPr lang="es-MX" sz="2000" dirty="0" smtClean="0">
                <a:effectLst/>
                <a:latin typeface="Arial" panose="020B0604020202020204" pitchFamily="34" charset="0"/>
                <a:ea typeface="Calibri" panose="020F0502020204030204" pitchFamily="34" charset="0"/>
                <a:cs typeface="Arial" panose="020B0604020202020204" pitchFamily="34" charset="0"/>
              </a:rPr>
              <a:t>Si al llegar la primavera se pospone la decisión de sembrar avena o centeno ello podrá resultar muy costoso. Por la misma razón, cuando llega la estación de siembra, no será nada beneficioso asignar demasiado tiempo a la investigación de las variedades más apropiadas, y una vez efectuada no es necesario tomar la siguiente decisión de este tipo hasta la próxima temporada, ya que esto da tiempo suficiente para realizar la investigación adecuada</a:t>
            </a:r>
            <a:r>
              <a:rPr lang="es-MX" sz="2000" dirty="0" smtClean="0">
                <a:effectLst/>
                <a:latin typeface="Arial" panose="020B0604020202020204" pitchFamily="34" charset="0"/>
                <a:ea typeface="Calibri" panose="020F0502020204030204" pitchFamily="34" charset="0"/>
                <a:cs typeface="Arial" panose="020B0604020202020204" pitchFamily="34" charset="0"/>
              </a:rPr>
              <a:t>.</a:t>
            </a:r>
            <a:r>
              <a:rPr lang="es-MX" sz="2000" dirty="0" smtClean="0">
                <a:effectLst/>
                <a:latin typeface="Arial" panose="020B0604020202020204" pitchFamily="34" charset="0"/>
                <a:ea typeface="Calibri" panose="020F0502020204030204" pitchFamily="34" charset="0"/>
                <a:cs typeface="Arial" panose="020B0604020202020204" pitchFamily="34" charset="0"/>
              </a:rPr>
              <a:t> </a:t>
            </a:r>
            <a:endParaRPr lang="es-MX"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2 Rectángulo"/>
          <p:cNvSpPr/>
          <p:nvPr/>
        </p:nvSpPr>
        <p:spPr>
          <a:xfrm>
            <a:off x="904288" y="578170"/>
            <a:ext cx="8734507" cy="519886"/>
          </a:xfrm>
          <a:prstGeom prst="rect">
            <a:avLst/>
          </a:prstGeom>
        </p:spPr>
        <p:txBody>
          <a:bodyPr wrap="none">
            <a:spAutoFit/>
          </a:bodyPr>
          <a:lstStyle/>
          <a:p>
            <a:pPr algn="just">
              <a:lnSpc>
                <a:spcPct val="107000"/>
              </a:lnSpc>
              <a:spcAft>
                <a:spcPts val="800"/>
              </a:spcAft>
            </a:pPr>
            <a:r>
              <a:rPr lang="es-MX" sz="2800" b="1" dirty="0">
                <a:latin typeface="Arial" panose="020B0604020202020204" pitchFamily="34" charset="0"/>
                <a:ea typeface="Calibri" panose="020F0502020204030204" pitchFamily="34" charset="0"/>
                <a:cs typeface="Arial" panose="020B0604020202020204" pitchFamily="34" charset="0"/>
              </a:rPr>
              <a:t>Valoración de las decisiones según su inminencia</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28879" y="5070267"/>
            <a:ext cx="2438400" cy="1724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98016738"/>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theme/theme1.xml><?xml version="1.0" encoding="utf-8"?>
<a:theme xmlns:a="http://schemas.openxmlformats.org/drawingml/2006/main" name="Transmisión de listas">
  <a:themeElements>
    <a:clrScheme name="Transmisión de listas">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Transmisión de listas">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ransmisión de listas">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70</TotalTime>
  <Words>1391</Words>
  <Application>Microsoft Office PowerPoint</Application>
  <PresentationFormat>Personalizado</PresentationFormat>
  <Paragraphs>159</Paragraphs>
  <Slides>30</Slides>
  <Notes>0</Notes>
  <HiddenSlides>0</HiddenSlides>
  <MMClips>0</MMClips>
  <ScaleCrop>false</ScaleCrop>
  <HeadingPairs>
    <vt:vector size="4" baseType="variant">
      <vt:variant>
        <vt:lpstr>Tema</vt:lpstr>
      </vt:variant>
      <vt:variant>
        <vt:i4>1</vt:i4>
      </vt:variant>
      <vt:variant>
        <vt:lpstr>Títulos de diapositiva</vt:lpstr>
      </vt:variant>
      <vt:variant>
        <vt:i4>30</vt:i4>
      </vt:variant>
    </vt:vector>
  </HeadingPairs>
  <TitlesOfParts>
    <vt:vector size="31" baseType="lpstr">
      <vt:lpstr>Transmisión de listas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Redes Melchor</dc:creator>
  <cp:lastModifiedBy>Guadalupe Melchor</cp:lastModifiedBy>
  <cp:revision>17</cp:revision>
  <dcterms:created xsi:type="dcterms:W3CDTF">2015-10-02T23:17:24Z</dcterms:created>
  <dcterms:modified xsi:type="dcterms:W3CDTF">2015-10-03T01:06:54Z</dcterms:modified>
</cp:coreProperties>
</file>