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2" r:id="rId14"/>
    <p:sldId id="273" r:id="rId15"/>
    <p:sldId id="274" r:id="rId16"/>
    <p:sldId id="268" r:id="rId17"/>
    <p:sldId id="276" r:id="rId18"/>
    <p:sldId id="278" r:id="rId19"/>
    <p:sldId id="280" r:id="rId20"/>
    <p:sldId id="281" r:id="rId21"/>
    <p:sldId id="295" r:id="rId22"/>
    <p:sldId id="282" r:id="rId23"/>
    <p:sldId id="269" r:id="rId24"/>
    <p:sldId id="287" r:id="rId25"/>
    <p:sldId id="288" r:id="rId26"/>
    <p:sldId id="284" r:id="rId27"/>
    <p:sldId id="290" r:id="rId28"/>
    <p:sldId id="292" r:id="rId29"/>
    <p:sldId id="283" r:id="rId30"/>
    <p:sldId id="296" r:id="rId31"/>
    <p:sldId id="291" r:id="rId32"/>
    <p:sldId id="289" r:id="rId33"/>
    <p:sldId id="285" r:id="rId34"/>
    <p:sldId id="286" r:id="rId35"/>
    <p:sldId id="270" r:id="rId36"/>
    <p:sldId id="293" r:id="rId37"/>
    <p:sldId id="299" r:id="rId38"/>
    <p:sldId id="297" r:id="rId39"/>
    <p:sldId id="298" r:id="rId40"/>
    <p:sldId id="271" r:id="rId41"/>
    <p:sldId id="306" r:id="rId42"/>
    <p:sldId id="307" r:id="rId43"/>
    <p:sldId id="308" r:id="rId44"/>
    <p:sldId id="309" r:id="rId45"/>
    <p:sldId id="294" r:id="rId46"/>
    <p:sldId id="300" r:id="rId47"/>
    <p:sldId id="301" r:id="rId48"/>
    <p:sldId id="302" r:id="rId49"/>
    <p:sldId id="303" r:id="rId50"/>
    <p:sldId id="305" r:id="rId51"/>
    <p:sldId id="304" r:id="rId5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576" autoAdjust="0"/>
  </p:normalViewPr>
  <p:slideViewPr>
    <p:cSldViewPr>
      <p:cViewPr>
        <p:scale>
          <a:sx n="70" d="100"/>
          <a:sy n="70" d="100"/>
        </p:scale>
        <p:origin x="-1080"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1BB554-6990-4077-981D-4676CF289053}" type="datetimeFigureOut">
              <a:rPr lang="es-MX" smtClean="0"/>
              <a:pPr/>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01C2FE-9B76-45B7-A9B6-55059352EC59}"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83F9906C-BAE9-4CDA-9E93-EC8ADB3C2A6B}" type="slidenum">
              <a:rPr lang="es-MX" smtClean="0"/>
              <a:pPr/>
              <a:t>48</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91E9AA33-8B70-41CF-8CD2-95843B2DA929}"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7C2E19A-0D45-44BD-B791-E9E7990FA2C1}"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91E9AA33-8B70-41CF-8CD2-95843B2DA929}"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7C2E19A-0D45-44BD-B791-E9E7990FA2C1}"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91E9AA33-8B70-41CF-8CD2-95843B2DA929}"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7C2E19A-0D45-44BD-B791-E9E7990FA2C1}"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91E9AA33-8B70-41CF-8CD2-95843B2DA929}"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7C2E19A-0D45-44BD-B791-E9E7990FA2C1}"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91E9AA33-8B70-41CF-8CD2-95843B2DA929}"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7C2E19A-0D45-44BD-B791-E9E7990FA2C1}"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91E9AA33-8B70-41CF-8CD2-95843B2DA929}"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7C2E19A-0D45-44BD-B791-E9E7990FA2C1}"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91E9AA33-8B70-41CF-8CD2-95843B2DA929}" type="datetimeFigureOut">
              <a:rPr lang="es-MX" smtClean="0"/>
              <a:pPr/>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A7C2E19A-0D45-44BD-B791-E9E7990FA2C1}"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91E9AA33-8B70-41CF-8CD2-95843B2DA929}" type="datetimeFigureOut">
              <a:rPr lang="es-MX" smtClean="0"/>
              <a:pPr/>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A7C2E19A-0D45-44BD-B791-E9E7990FA2C1}"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1E9AA33-8B70-41CF-8CD2-95843B2DA929}" type="datetimeFigureOut">
              <a:rPr lang="es-MX" smtClean="0"/>
              <a:pPr/>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A7C2E19A-0D45-44BD-B791-E9E7990FA2C1}"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1E9AA33-8B70-41CF-8CD2-95843B2DA929}"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7C2E19A-0D45-44BD-B791-E9E7990FA2C1}"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1E9AA33-8B70-41CF-8CD2-95843B2DA929}"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7C2E19A-0D45-44BD-B791-E9E7990FA2C1}"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E9AA33-8B70-41CF-8CD2-95843B2DA929}" type="datetimeFigureOut">
              <a:rPr lang="es-MX" smtClean="0"/>
              <a:pPr/>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C2E19A-0D45-44BD-B791-E9E7990FA2C1}"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4.bp.blogspot.com/_3EWWB9MS7iY/TUWGUVAe-DI/AAAAAAAAAiU/VrCejestrBw/s1600/RosaCAROLINA+MARTIN+Objeto+CUBIERTOS.jp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4.bp.blogspot.com/_3EWWB9MS7iY/TP0SivD__jI/AAAAAAAAAhI/a4tThFonUg8/s1600/versus+DIEGO+MIRANDA+pi%C3%B1a+y+clavo.jpg"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sololistas.net/los-10-museos-mas-importantes-del-mundo.html"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museopalaciodebellasartes.gob.mx/"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upload.wikimedia.org/wikipedia/commons/0/05/Performance.jpg"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hyperlink" Target="http://es.wikipedia.org/wiki/Marina_Abramovi%C4%87"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3 Imagen" descr="5366460155_b1093c5e3b_z.jpg"/>
          <p:cNvPicPr>
            <a:picLocks noChangeAspect="1"/>
          </p:cNvPicPr>
          <p:nvPr/>
        </p:nvPicPr>
        <p:blipFill>
          <a:blip r:embed="rId2"/>
          <a:srcRect b="3202"/>
          <a:stretch>
            <a:fillRect/>
          </a:stretch>
        </p:blipFill>
        <p:spPr>
          <a:xfrm>
            <a:off x="-32154" y="928670"/>
            <a:ext cx="9176154" cy="5926161"/>
          </a:xfrm>
          <a:prstGeom prst="rect">
            <a:avLst/>
          </a:prstGeom>
        </p:spPr>
      </p:pic>
      <p:sp>
        <p:nvSpPr>
          <p:cNvPr id="5" name="4 Rectángulo"/>
          <p:cNvSpPr/>
          <p:nvPr/>
        </p:nvSpPr>
        <p:spPr>
          <a:xfrm>
            <a:off x="714348" y="1285860"/>
            <a:ext cx="7429552" cy="1015663"/>
          </a:xfrm>
          <a:prstGeom prst="rect">
            <a:avLst/>
          </a:prstGeom>
          <a:noFill/>
        </p:spPr>
        <p:txBody>
          <a:bodyPr wrap="square" lIns="91440" tIns="45720" rIns="91440" bIns="45720">
            <a:spAutoFit/>
          </a:bodyPr>
          <a:lstStyle/>
          <a:p>
            <a:pPr algn="ctr"/>
            <a:r>
              <a:rPr lang="es-ES" sz="6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Expresión del Arte</a:t>
            </a:r>
            <a:endParaRPr lang="es-ES" sz="6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6" name="4 Subtítulo"/>
          <p:cNvSpPr>
            <a:spLocks noGrp="1"/>
          </p:cNvSpPr>
          <p:nvPr>
            <p:ph type="subTitle" idx="1"/>
          </p:nvPr>
        </p:nvSpPr>
        <p:spPr>
          <a:xfrm>
            <a:off x="2643174" y="2285992"/>
            <a:ext cx="4714908" cy="528464"/>
          </a:xfrm>
        </p:spPr>
        <p:txBody>
          <a:bodyPr>
            <a:noAutofit/>
          </a:bodyPr>
          <a:lstStyle/>
          <a:p>
            <a:pPr algn="r"/>
            <a:r>
              <a:rPr lang="es-MX" sz="2800" dirty="0" smtClean="0">
                <a:solidFill>
                  <a:schemeClr val="bg1"/>
                </a:solidFill>
              </a:rPr>
              <a:t>Unidad de Aprendizaje</a:t>
            </a:r>
            <a:endParaRPr lang="es-MX" sz="2800"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3429000"/>
            <a:ext cx="6120680" cy="2763834"/>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Propósito del Material Didáctico:</a:t>
            </a:r>
          </a:p>
          <a:p>
            <a:pPr>
              <a:spcBef>
                <a:spcPct val="20000"/>
              </a:spcBef>
              <a:buClr>
                <a:schemeClr val="accent1"/>
              </a:buClr>
              <a:buSzPct val="80000"/>
            </a:pPr>
            <a:endParaRPr lang="es-ES_tradnl" sz="2000" b="1" dirty="0" smtClean="0">
              <a:solidFill>
                <a:srgbClr val="FF0000"/>
              </a:solidFill>
            </a:endParaRPr>
          </a:p>
          <a:p>
            <a:pPr>
              <a:spcBef>
                <a:spcPct val="20000"/>
              </a:spcBef>
              <a:buClr>
                <a:schemeClr val="accent1"/>
              </a:buClr>
              <a:buSzPct val="80000"/>
            </a:pPr>
            <a:endParaRPr lang="es-ES_tradnl" b="1" dirty="0" smtClean="0">
              <a:solidFill>
                <a:srgbClr val="FF0000"/>
              </a:solidFill>
            </a:endParaRPr>
          </a:p>
          <a:p>
            <a:r>
              <a:rPr lang="es-MX" dirty="0" smtClean="0">
                <a:solidFill>
                  <a:srgbClr val="000000"/>
                </a:solidFill>
              </a:rPr>
              <a:t>El objetivo del diseño de este material didáctico visión sólo </a:t>
            </a:r>
            <a:r>
              <a:rPr lang="es-MX" dirty="0" err="1" smtClean="0">
                <a:solidFill>
                  <a:srgbClr val="000000"/>
                </a:solidFill>
              </a:rPr>
              <a:t>proyectable</a:t>
            </a:r>
            <a:r>
              <a:rPr lang="es-MX" dirty="0" smtClean="0">
                <a:solidFill>
                  <a:srgbClr val="000000"/>
                </a:solidFill>
              </a:rPr>
              <a:t>, es servir como recurso de apoyo en las clases magistrales para desarrollar en el alumno el dominio de aprendizajes conceptuales (teóricos) de la asignatura o unidad de aprendizaje.</a:t>
            </a:r>
          </a:p>
          <a:p>
            <a:r>
              <a:rPr lang="es-MX" b="1" dirty="0" smtClean="0">
                <a:solidFill>
                  <a:srgbClr val="000000"/>
                </a:solidFill>
              </a:rPr>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3 Imagen" descr="5366460155_b1093c5e3b_z.jpg"/>
          <p:cNvPicPr>
            <a:picLocks noChangeAspect="1"/>
          </p:cNvPicPr>
          <p:nvPr/>
        </p:nvPicPr>
        <p:blipFill>
          <a:blip r:embed="rId2"/>
          <a:srcRect b="3202"/>
          <a:stretch>
            <a:fillRect/>
          </a:stretch>
        </p:blipFill>
        <p:spPr>
          <a:xfrm>
            <a:off x="-32154" y="928670"/>
            <a:ext cx="9176154" cy="5926161"/>
          </a:xfrm>
          <a:prstGeom prst="rect">
            <a:avLst/>
          </a:prstGeom>
        </p:spPr>
      </p:pic>
      <p:sp>
        <p:nvSpPr>
          <p:cNvPr id="5" name="4 Rectángulo"/>
          <p:cNvSpPr/>
          <p:nvPr/>
        </p:nvSpPr>
        <p:spPr>
          <a:xfrm>
            <a:off x="2071670" y="285728"/>
            <a:ext cx="7429552" cy="1015663"/>
          </a:xfrm>
          <a:prstGeom prst="rect">
            <a:avLst/>
          </a:prstGeom>
          <a:noFill/>
        </p:spPr>
        <p:txBody>
          <a:bodyPr wrap="square" lIns="91440" tIns="45720" rIns="91440" bIns="45720">
            <a:spAutoFit/>
          </a:bodyPr>
          <a:lstStyle/>
          <a:p>
            <a:pPr algn="ctr"/>
            <a:r>
              <a:rPr lang="es-ES" sz="6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Expresión del Arte</a:t>
            </a:r>
            <a:endParaRPr lang="es-ES" sz="6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9" name="8 Rectángulo"/>
          <p:cNvSpPr/>
          <p:nvPr/>
        </p:nvSpPr>
        <p:spPr>
          <a:xfrm>
            <a:off x="2714612" y="1285860"/>
            <a:ext cx="4357718" cy="4616648"/>
          </a:xfrm>
          <a:prstGeom prst="rect">
            <a:avLst/>
          </a:prstGeom>
        </p:spPr>
        <p:txBody>
          <a:bodyPr wrap="square">
            <a:spAutoFit/>
          </a:bodyPr>
          <a:lstStyle/>
          <a:p>
            <a:r>
              <a:rPr lang="es-MX" sz="2400" b="1" dirty="0" smtClean="0">
                <a:solidFill>
                  <a:schemeClr val="accent1">
                    <a:lumMod val="75000"/>
                  </a:schemeClr>
                </a:solidFill>
              </a:rPr>
              <a:t>Módulo III. Arte Vivo</a:t>
            </a:r>
            <a:endParaRPr lang="es-MX" sz="1600" dirty="0" smtClean="0"/>
          </a:p>
          <a:p>
            <a:endParaRPr lang="es-MX" sz="1600" dirty="0" smtClean="0"/>
          </a:p>
          <a:p>
            <a:r>
              <a:rPr lang="es-MX" sz="1600" b="1" dirty="0" smtClean="0">
                <a:solidFill>
                  <a:schemeClr val="accent1">
                    <a:lumMod val="75000"/>
                  </a:schemeClr>
                </a:solidFill>
              </a:rPr>
              <a:t>PROPÓSITO: </a:t>
            </a:r>
            <a:r>
              <a:rPr lang="es-MX" sz="1600" dirty="0" smtClean="0">
                <a:solidFill>
                  <a:schemeClr val="bg1"/>
                </a:solidFill>
              </a:rPr>
              <a:t>Aplica nuevos </a:t>
            </a:r>
            <a:r>
              <a:rPr lang="es-MX" sz="1600" dirty="0">
                <a:solidFill>
                  <a:schemeClr val="bg1"/>
                </a:solidFill>
              </a:rPr>
              <a:t>géneros de </a:t>
            </a:r>
            <a:r>
              <a:rPr lang="es-MX" sz="1600" dirty="0" smtClean="0">
                <a:solidFill>
                  <a:schemeClr val="bg1"/>
                </a:solidFill>
              </a:rPr>
              <a:t> expresión artística, </a:t>
            </a:r>
            <a:r>
              <a:rPr lang="es-MX" sz="1600" dirty="0">
                <a:solidFill>
                  <a:schemeClr val="bg1"/>
                </a:solidFill>
              </a:rPr>
              <a:t>para </a:t>
            </a:r>
            <a:r>
              <a:rPr lang="es-MX" sz="1600" dirty="0" smtClean="0">
                <a:solidFill>
                  <a:schemeClr val="bg1"/>
                </a:solidFill>
              </a:rPr>
              <a:t>interpretar </a:t>
            </a:r>
            <a:r>
              <a:rPr lang="es-MX" sz="1600" dirty="0">
                <a:solidFill>
                  <a:schemeClr val="bg1"/>
                </a:solidFill>
              </a:rPr>
              <a:t>diferentes </a:t>
            </a:r>
            <a:r>
              <a:rPr lang="es-MX" sz="1600" dirty="0" smtClean="0">
                <a:solidFill>
                  <a:schemeClr val="bg1"/>
                </a:solidFill>
              </a:rPr>
              <a:t>situaciones</a:t>
            </a:r>
            <a:endParaRPr lang="es-MX" sz="1600" dirty="0">
              <a:solidFill>
                <a:schemeClr val="bg1"/>
              </a:solidFill>
            </a:endParaRPr>
          </a:p>
          <a:p>
            <a:r>
              <a:rPr lang="es-MX" sz="1600" dirty="0">
                <a:solidFill>
                  <a:schemeClr val="bg1"/>
                </a:solidFill>
              </a:rPr>
              <a:t>de su contexto</a:t>
            </a:r>
          </a:p>
          <a:p>
            <a:r>
              <a:rPr lang="es-MX" sz="1600" dirty="0" smtClean="0">
                <a:solidFill>
                  <a:schemeClr val="bg1"/>
                </a:solidFill>
              </a:rPr>
              <a:t>	</a:t>
            </a:r>
          </a:p>
          <a:p>
            <a:r>
              <a:rPr lang="es-MX" b="1" dirty="0" smtClean="0">
                <a:solidFill>
                  <a:schemeClr val="bg1"/>
                </a:solidFill>
              </a:rPr>
              <a:t>Tema 1. </a:t>
            </a:r>
            <a:r>
              <a:rPr lang="es-MX" dirty="0" smtClean="0">
                <a:solidFill>
                  <a:schemeClr val="bg1"/>
                </a:solidFill>
              </a:rPr>
              <a:t>Arte </a:t>
            </a:r>
            <a:r>
              <a:rPr lang="es-MX" dirty="0">
                <a:solidFill>
                  <a:schemeClr val="bg1"/>
                </a:solidFill>
              </a:rPr>
              <a:t>Conceptual</a:t>
            </a:r>
          </a:p>
          <a:p>
            <a:r>
              <a:rPr lang="es-MX" sz="1600" dirty="0" smtClean="0">
                <a:solidFill>
                  <a:schemeClr val="bg1"/>
                </a:solidFill>
              </a:rPr>
              <a:t>	1.1 Concepto</a:t>
            </a:r>
            <a:endParaRPr lang="es-MX" sz="1600" dirty="0">
              <a:solidFill>
                <a:schemeClr val="bg1"/>
              </a:solidFill>
            </a:endParaRPr>
          </a:p>
          <a:p>
            <a:r>
              <a:rPr lang="es-MX" sz="1600" dirty="0" smtClean="0">
                <a:solidFill>
                  <a:schemeClr val="bg1"/>
                </a:solidFill>
              </a:rPr>
              <a:t>	1.2 Origen </a:t>
            </a:r>
            <a:r>
              <a:rPr lang="es-MX" sz="1600" dirty="0">
                <a:solidFill>
                  <a:schemeClr val="bg1"/>
                </a:solidFill>
              </a:rPr>
              <a:t>y </a:t>
            </a:r>
            <a:r>
              <a:rPr lang="es-MX" sz="1600" dirty="0" smtClean="0">
                <a:solidFill>
                  <a:schemeClr val="bg1"/>
                </a:solidFill>
              </a:rPr>
              <a:t>Características</a:t>
            </a:r>
            <a:endParaRPr lang="es-MX" sz="1600" dirty="0">
              <a:solidFill>
                <a:schemeClr val="bg1"/>
              </a:solidFill>
            </a:endParaRPr>
          </a:p>
          <a:p>
            <a:r>
              <a:rPr lang="es-MX" b="1" dirty="0" smtClean="0">
                <a:solidFill>
                  <a:schemeClr val="bg1"/>
                </a:solidFill>
              </a:rPr>
              <a:t>Tema 2. </a:t>
            </a:r>
            <a:r>
              <a:rPr lang="es-MX" dirty="0" smtClean="0">
                <a:solidFill>
                  <a:schemeClr val="bg1"/>
                </a:solidFill>
              </a:rPr>
              <a:t>Arte </a:t>
            </a:r>
            <a:r>
              <a:rPr lang="es-MX" dirty="0">
                <a:solidFill>
                  <a:schemeClr val="bg1"/>
                </a:solidFill>
              </a:rPr>
              <a:t>Objeto</a:t>
            </a:r>
          </a:p>
          <a:p>
            <a:r>
              <a:rPr lang="es-MX" b="1" dirty="0" smtClean="0">
                <a:solidFill>
                  <a:schemeClr val="bg1"/>
                </a:solidFill>
              </a:rPr>
              <a:t>Tema 3. </a:t>
            </a:r>
            <a:r>
              <a:rPr lang="es-MX" dirty="0" smtClean="0">
                <a:solidFill>
                  <a:schemeClr val="bg1"/>
                </a:solidFill>
              </a:rPr>
              <a:t>Instalación</a:t>
            </a:r>
            <a:endParaRPr lang="es-MX" dirty="0">
              <a:solidFill>
                <a:schemeClr val="bg1"/>
              </a:solidFill>
            </a:endParaRPr>
          </a:p>
          <a:p>
            <a:r>
              <a:rPr lang="es-MX" sz="1600" dirty="0" smtClean="0">
                <a:solidFill>
                  <a:schemeClr val="bg1"/>
                </a:solidFill>
              </a:rPr>
              <a:t>	3.1</a:t>
            </a:r>
            <a:r>
              <a:rPr lang="es-MX" sz="1600" dirty="0">
                <a:solidFill>
                  <a:schemeClr val="bg1"/>
                </a:solidFill>
              </a:rPr>
              <a:t>. Museo</a:t>
            </a:r>
          </a:p>
          <a:p>
            <a:r>
              <a:rPr lang="es-MX" sz="1600" dirty="0" smtClean="0">
                <a:solidFill>
                  <a:schemeClr val="bg1"/>
                </a:solidFill>
              </a:rPr>
              <a:t>	3.2</a:t>
            </a:r>
            <a:r>
              <a:rPr lang="es-MX" sz="1600" dirty="0">
                <a:solidFill>
                  <a:schemeClr val="bg1"/>
                </a:solidFill>
              </a:rPr>
              <a:t>. </a:t>
            </a:r>
            <a:r>
              <a:rPr lang="es-MX" sz="1600" dirty="0" smtClean="0">
                <a:solidFill>
                  <a:schemeClr val="bg1"/>
                </a:solidFill>
              </a:rPr>
              <a:t>Galería</a:t>
            </a:r>
          </a:p>
          <a:p>
            <a:r>
              <a:rPr lang="es-MX" b="1" dirty="0" smtClean="0">
                <a:solidFill>
                  <a:schemeClr val="bg1"/>
                </a:solidFill>
              </a:rPr>
              <a:t>Tema 4. </a:t>
            </a:r>
            <a:r>
              <a:rPr lang="es-MX" dirty="0" err="1" smtClean="0">
                <a:solidFill>
                  <a:schemeClr val="bg1"/>
                </a:solidFill>
              </a:rPr>
              <a:t>Body</a:t>
            </a:r>
            <a:r>
              <a:rPr lang="es-MX" dirty="0" smtClean="0">
                <a:solidFill>
                  <a:schemeClr val="bg1"/>
                </a:solidFill>
              </a:rPr>
              <a:t> </a:t>
            </a:r>
            <a:r>
              <a:rPr lang="es-MX" dirty="0">
                <a:solidFill>
                  <a:schemeClr val="bg1"/>
                </a:solidFill>
              </a:rPr>
              <a:t>Art</a:t>
            </a:r>
          </a:p>
          <a:p>
            <a:r>
              <a:rPr lang="es-MX" b="1" dirty="0" smtClean="0">
                <a:solidFill>
                  <a:schemeClr val="bg1"/>
                </a:solidFill>
              </a:rPr>
              <a:t>Tema 5</a:t>
            </a:r>
            <a:r>
              <a:rPr lang="es-MX" dirty="0" smtClean="0">
                <a:solidFill>
                  <a:schemeClr val="bg1"/>
                </a:solidFill>
              </a:rPr>
              <a:t>.Performance</a:t>
            </a:r>
            <a:endParaRPr lang="es-MX" dirty="0">
              <a:solidFill>
                <a:schemeClr val="bg1"/>
              </a:solidFill>
            </a:endParaRPr>
          </a:p>
          <a:p>
            <a:endParaRPr lang="es-MX" dirty="0" smtClean="0">
              <a:solidFill>
                <a:schemeClr val="bg1"/>
              </a:solidFill>
            </a:endParaRPr>
          </a:p>
          <a:p>
            <a:endParaRPr lang="es-MX"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5366460155_b1093c5e3b_z.jpg"/>
          <p:cNvPicPr>
            <a:picLocks noChangeAspect="1"/>
          </p:cNvPicPr>
          <p:nvPr/>
        </p:nvPicPr>
        <p:blipFill>
          <a:blip r:embed="rId2"/>
          <a:srcRect b="3202"/>
          <a:stretch>
            <a:fillRect/>
          </a:stretch>
        </p:blipFill>
        <p:spPr>
          <a:xfrm>
            <a:off x="-32154" y="928670"/>
            <a:ext cx="9176154" cy="5926161"/>
          </a:xfrm>
          <a:prstGeom prst="rect">
            <a:avLst/>
          </a:prstGeom>
        </p:spPr>
      </p:pic>
      <p:sp>
        <p:nvSpPr>
          <p:cNvPr id="5" name="4 Rectángulo"/>
          <p:cNvSpPr/>
          <p:nvPr/>
        </p:nvSpPr>
        <p:spPr>
          <a:xfrm>
            <a:off x="2071670" y="285728"/>
            <a:ext cx="7429552" cy="1015663"/>
          </a:xfrm>
          <a:prstGeom prst="rect">
            <a:avLst/>
          </a:prstGeom>
          <a:noFill/>
        </p:spPr>
        <p:txBody>
          <a:bodyPr wrap="square" lIns="91440" tIns="45720" rIns="91440" bIns="45720">
            <a:spAutoFit/>
          </a:bodyPr>
          <a:lstStyle/>
          <a:p>
            <a:pPr algn="ctr"/>
            <a:r>
              <a:rPr lang="es-ES" sz="6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Expresión del Arte</a:t>
            </a:r>
            <a:endParaRPr lang="es-ES" sz="6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9" name="8 Rectángulo"/>
          <p:cNvSpPr/>
          <p:nvPr/>
        </p:nvSpPr>
        <p:spPr>
          <a:xfrm>
            <a:off x="2714612" y="1285860"/>
            <a:ext cx="4357718" cy="3477875"/>
          </a:xfrm>
          <a:prstGeom prst="rect">
            <a:avLst/>
          </a:prstGeom>
        </p:spPr>
        <p:txBody>
          <a:bodyPr wrap="square">
            <a:spAutoFit/>
          </a:bodyPr>
          <a:lstStyle/>
          <a:p>
            <a:r>
              <a:rPr lang="es-MX" sz="2400" b="1" dirty="0" smtClean="0">
                <a:solidFill>
                  <a:schemeClr val="accent1">
                    <a:lumMod val="75000"/>
                  </a:schemeClr>
                </a:solidFill>
              </a:rPr>
              <a:t>Módulo III. Arte Vivo</a:t>
            </a:r>
            <a:endParaRPr lang="es-MX" sz="1600" dirty="0" smtClean="0"/>
          </a:p>
          <a:p>
            <a:endParaRPr lang="es-MX" sz="1600" dirty="0" smtClean="0"/>
          </a:p>
          <a:p>
            <a:r>
              <a:rPr lang="es-MX" sz="1600" b="1" dirty="0" smtClean="0">
                <a:solidFill>
                  <a:schemeClr val="accent1">
                    <a:lumMod val="75000"/>
                  </a:schemeClr>
                </a:solidFill>
              </a:rPr>
              <a:t>PROPÓSITO: </a:t>
            </a:r>
            <a:r>
              <a:rPr lang="es-MX" sz="1600" dirty="0" smtClean="0">
                <a:solidFill>
                  <a:schemeClr val="bg1"/>
                </a:solidFill>
              </a:rPr>
              <a:t>Aplica nuevos </a:t>
            </a:r>
            <a:r>
              <a:rPr lang="es-MX" sz="1600" dirty="0">
                <a:solidFill>
                  <a:schemeClr val="bg1"/>
                </a:solidFill>
              </a:rPr>
              <a:t>géneros de </a:t>
            </a:r>
            <a:r>
              <a:rPr lang="es-MX" sz="1600" dirty="0" smtClean="0">
                <a:solidFill>
                  <a:schemeClr val="bg1"/>
                </a:solidFill>
              </a:rPr>
              <a:t> expresión artística, </a:t>
            </a:r>
            <a:r>
              <a:rPr lang="es-MX" sz="1600" dirty="0">
                <a:solidFill>
                  <a:schemeClr val="bg1"/>
                </a:solidFill>
              </a:rPr>
              <a:t>para </a:t>
            </a:r>
            <a:r>
              <a:rPr lang="es-MX" sz="1600" dirty="0" smtClean="0">
                <a:solidFill>
                  <a:schemeClr val="bg1"/>
                </a:solidFill>
              </a:rPr>
              <a:t>interpretar </a:t>
            </a:r>
            <a:r>
              <a:rPr lang="es-MX" sz="1600" dirty="0">
                <a:solidFill>
                  <a:schemeClr val="bg1"/>
                </a:solidFill>
              </a:rPr>
              <a:t>diferentes </a:t>
            </a:r>
            <a:r>
              <a:rPr lang="es-MX" sz="1600" dirty="0" smtClean="0">
                <a:solidFill>
                  <a:schemeClr val="bg1"/>
                </a:solidFill>
              </a:rPr>
              <a:t>situaciones</a:t>
            </a:r>
            <a:endParaRPr lang="es-MX" sz="1600" dirty="0">
              <a:solidFill>
                <a:schemeClr val="bg1"/>
              </a:solidFill>
            </a:endParaRPr>
          </a:p>
          <a:p>
            <a:r>
              <a:rPr lang="es-MX" sz="1600" dirty="0">
                <a:solidFill>
                  <a:schemeClr val="bg1"/>
                </a:solidFill>
              </a:rPr>
              <a:t>de su contexto</a:t>
            </a:r>
          </a:p>
          <a:p>
            <a:endParaRPr lang="es-MX" sz="1600" dirty="0" smtClean="0">
              <a:solidFill>
                <a:schemeClr val="bg1"/>
              </a:solidFill>
            </a:endParaRPr>
          </a:p>
          <a:p>
            <a:r>
              <a:rPr lang="es-MX" sz="1600" dirty="0" smtClean="0">
                <a:solidFill>
                  <a:schemeClr val="bg1"/>
                </a:solidFill>
              </a:rPr>
              <a:t>	</a:t>
            </a:r>
          </a:p>
          <a:p>
            <a:r>
              <a:rPr lang="es-MX" sz="2400" b="1" dirty="0" smtClean="0">
                <a:solidFill>
                  <a:schemeClr val="bg1"/>
                </a:solidFill>
              </a:rPr>
              <a:t>Tema 1. </a:t>
            </a:r>
            <a:r>
              <a:rPr lang="es-MX" sz="2400" dirty="0" smtClean="0">
                <a:solidFill>
                  <a:schemeClr val="bg1"/>
                </a:solidFill>
              </a:rPr>
              <a:t>Arte </a:t>
            </a:r>
            <a:r>
              <a:rPr lang="es-MX" sz="2400" dirty="0">
                <a:solidFill>
                  <a:schemeClr val="bg1"/>
                </a:solidFill>
              </a:rPr>
              <a:t>Conceptual</a:t>
            </a:r>
          </a:p>
          <a:p>
            <a:r>
              <a:rPr lang="es-MX" sz="2000" dirty="0" smtClean="0">
                <a:solidFill>
                  <a:schemeClr val="bg1"/>
                </a:solidFill>
              </a:rPr>
              <a:t>	1.1 Concepto</a:t>
            </a:r>
            <a:endParaRPr lang="es-MX" sz="2000" dirty="0">
              <a:solidFill>
                <a:schemeClr val="bg1"/>
              </a:solidFill>
            </a:endParaRPr>
          </a:p>
          <a:p>
            <a:r>
              <a:rPr lang="es-MX" sz="2000" dirty="0" smtClean="0">
                <a:solidFill>
                  <a:schemeClr val="bg1"/>
                </a:solidFill>
              </a:rPr>
              <a:t>	1.2 Origen </a:t>
            </a:r>
            <a:r>
              <a:rPr lang="es-MX" sz="2000" dirty="0">
                <a:solidFill>
                  <a:schemeClr val="bg1"/>
                </a:solidFill>
              </a:rPr>
              <a:t>y </a:t>
            </a:r>
            <a:r>
              <a:rPr lang="es-MX" sz="2000" dirty="0" smtClean="0">
                <a:solidFill>
                  <a:schemeClr val="bg1"/>
                </a:solidFill>
              </a:rPr>
              <a:t>Características</a:t>
            </a:r>
            <a:endParaRPr lang="es-MX" sz="2000" dirty="0">
              <a:solidFill>
                <a:schemeClr val="bg1"/>
              </a:solidFill>
            </a:endParaRPr>
          </a:p>
          <a:p>
            <a:endParaRPr lang="es-MX" dirty="0" smtClean="0">
              <a:solidFill>
                <a:schemeClr val="bg1"/>
              </a:solidFill>
            </a:endParaRPr>
          </a:p>
          <a:p>
            <a:endParaRPr lang="es-MX"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normAutofit/>
          </a:bodyPr>
          <a:lstStyle/>
          <a:p>
            <a:pPr>
              <a:buNone/>
            </a:pPr>
            <a:r>
              <a:rPr lang="es-MX" sz="2600" b="1" dirty="0" smtClean="0">
                <a:solidFill>
                  <a:schemeClr val="accent1">
                    <a:lumMod val="75000"/>
                  </a:schemeClr>
                </a:solidFill>
              </a:rPr>
              <a:t>	</a:t>
            </a:r>
            <a:r>
              <a:rPr lang="es-MX" b="1" dirty="0" smtClean="0">
                <a:solidFill>
                  <a:schemeClr val="accent1">
                    <a:lumMod val="75000"/>
                  </a:schemeClr>
                </a:solidFill>
              </a:rPr>
              <a:t>Arte conceptual</a:t>
            </a:r>
          </a:p>
          <a:p>
            <a:pPr algn="just">
              <a:buNone/>
            </a:pPr>
            <a:r>
              <a:rPr lang="es-MX" sz="2000" dirty="0" smtClean="0"/>
              <a:t>	</a:t>
            </a:r>
            <a:r>
              <a:rPr lang="es-ES" sz="2000" dirty="0" smtClean="0"/>
              <a:t>También conocido como </a:t>
            </a:r>
            <a:r>
              <a:rPr lang="es-ES" sz="2000" b="1" dirty="0" smtClean="0"/>
              <a:t>idea art</a:t>
            </a:r>
            <a:r>
              <a:rPr lang="es-ES" sz="2000" dirty="0" smtClean="0"/>
              <a:t>, es un movimiento artístico en el que las ideas dentro de una obra son un elemento más importante que el objeto o el sentido por el que la obra se creó. La idea de la obra prevalece sobre sus aspectos formales, y en muchos casos la idea es la obra en sí misma, quedando la resolución final de la obra como mero soporte.</a:t>
            </a:r>
          </a:p>
          <a:p>
            <a:pPr algn="just">
              <a:buNone/>
            </a:pPr>
            <a:endParaRPr lang="es-MX" sz="2000" dirty="0" smtClean="0"/>
          </a:p>
        </p:txBody>
      </p:sp>
      <p:cxnSp>
        <p:nvCxnSpPr>
          <p:cNvPr id="4" name="3 Conector recto"/>
          <p:cNvCxnSpPr/>
          <p:nvPr/>
        </p:nvCxnSpPr>
        <p:spPr>
          <a:xfrm>
            <a:off x="539552" y="1412776"/>
            <a:ext cx="784887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 name="2 Marcador de contenido"/>
          <p:cNvSpPr txBox="1">
            <a:spLocks/>
          </p:cNvSpPr>
          <p:nvPr/>
        </p:nvSpPr>
        <p:spPr>
          <a:xfrm>
            <a:off x="500034" y="996118"/>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1. Arte Conceptual</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normAutofit/>
          </a:bodyPr>
          <a:lstStyle/>
          <a:p>
            <a:pPr>
              <a:buNone/>
            </a:pPr>
            <a:r>
              <a:rPr lang="es-MX" b="1" dirty="0" smtClean="0">
                <a:solidFill>
                  <a:schemeClr val="accent1">
                    <a:lumMod val="75000"/>
                  </a:schemeClr>
                </a:solidFill>
              </a:rPr>
              <a:t>	Arte conceptual</a:t>
            </a:r>
          </a:p>
          <a:p>
            <a:pPr algn="just">
              <a:buNone/>
            </a:pPr>
            <a:r>
              <a:rPr lang="es-MX" sz="2000" dirty="0" smtClean="0"/>
              <a:t>	Tendencia artística aparecida hacia 1965, que se aparta del concepto tradicional de creatividad y que, mediante la reducción de lo objetivo, tiende a un análisis sistemático de las condiciones bajo las que existe el arte como sistema. La idea está por sobre la materia, "las puras ideas pueden ser obras de arte". </a:t>
            </a:r>
          </a:p>
          <a:p>
            <a:pPr algn="just">
              <a:buNone/>
            </a:pPr>
            <a:r>
              <a:rPr lang="es-MX" sz="2000" dirty="0" smtClean="0"/>
              <a:t>	Los procesos ideológicos que realiza el artista son accesibles al espectador gracias a textos, diagramas y fotografías circunscritos a la obra, en los que se define el sentido de ésta. </a:t>
            </a:r>
          </a:p>
          <a:p>
            <a:pPr algn="just">
              <a:buNone/>
            </a:pPr>
            <a:r>
              <a:rPr lang="es-MX" sz="2000" dirty="0" smtClean="0"/>
              <a:t>	El arte conceptual, se aparta de la concepción tradicional de creatividad y, mediante la reducción de lo objetivo, tiende a un análisis sistemático de las condiciones bajo las que existe el arte como sistema.</a:t>
            </a:r>
          </a:p>
          <a:p>
            <a:pPr marL="457200" indent="-457200" algn="just">
              <a:buNone/>
            </a:pPr>
            <a:endParaRPr lang="es-MX" sz="2000" dirty="0" smtClean="0"/>
          </a:p>
        </p:txBody>
      </p:sp>
      <p:cxnSp>
        <p:nvCxnSpPr>
          <p:cNvPr id="4" name="3 Conector recto"/>
          <p:cNvCxnSpPr/>
          <p:nvPr/>
        </p:nvCxnSpPr>
        <p:spPr>
          <a:xfrm>
            <a:off x="539552" y="1412776"/>
            <a:ext cx="784887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 name="2 Marcador de contenido"/>
          <p:cNvSpPr txBox="1">
            <a:spLocks/>
          </p:cNvSpPr>
          <p:nvPr/>
        </p:nvSpPr>
        <p:spPr>
          <a:xfrm>
            <a:off x="500034" y="996118"/>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1. Arte Conceptual</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descr="Dadaísmo + Arte Conceptual"/>
          <p:cNvPicPr>
            <a:picLocks noChangeAspect="1" noChangeArrowheads="1"/>
          </p:cNvPicPr>
          <p:nvPr/>
        </p:nvPicPr>
        <p:blipFill>
          <a:blip r:embed="rId2" cstate="print"/>
          <a:srcRect/>
          <a:stretch>
            <a:fillRect/>
          </a:stretch>
        </p:blipFill>
        <p:spPr bwMode="auto">
          <a:xfrm>
            <a:off x="-1" y="616277"/>
            <a:ext cx="8968125" cy="5549027"/>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5366460155_b1093c5e3b_z.jpg"/>
          <p:cNvPicPr>
            <a:picLocks noChangeAspect="1"/>
          </p:cNvPicPr>
          <p:nvPr/>
        </p:nvPicPr>
        <p:blipFill>
          <a:blip r:embed="rId2"/>
          <a:srcRect b="3202"/>
          <a:stretch>
            <a:fillRect/>
          </a:stretch>
        </p:blipFill>
        <p:spPr>
          <a:xfrm>
            <a:off x="-32154" y="928670"/>
            <a:ext cx="9176154" cy="5926161"/>
          </a:xfrm>
          <a:prstGeom prst="rect">
            <a:avLst/>
          </a:prstGeom>
        </p:spPr>
      </p:pic>
      <p:sp>
        <p:nvSpPr>
          <p:cNvPr id="5" name="4 Rectángulo"/>
          <p:cNvSpPr/>
          <p:nvPr/>
        </p:nvSpPr>
        <p:spPr>
          <a:xfrm>
            <a:off x="2071670" y="285728"/>
            <a:ext cx="7429552" cy="1015663"/>
          </a:xfrm>
          <a:prstGeom prst="rect">
            <a:avLst/>
          </a:prstGeom>
          <a:noFill/>
        </p:spPr>
        <p:txBody>
          <a:bodyPr wrap="square" lIns="91440" tIns="45720" rIns="91440" bIns="45720">
            <a:spAutoFit/>
          </a:bodyPr>
          <a:lstStyle/>
          <a:p>
            <a:pPr algn="ctr"/>
            <a:r>
              <a:rPr lang="es-ES" sz="6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Expresión del Arte</a:t>
            </a:r>
            <a:endParaRPr lang="es-ES" sz="6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9" name="8 Rectángulo"/>
          <p:cNvSpPr/>
          <p:nvPr/>
        </p:nvSpPr>
        <p:spPr>
          <a:xfrm>
            <a:off x="2714612" y="1285860"/>
            <a:ext cx="4357718" cy="2616101"/>
          </a:xfrm>
          <a:prstGeom prst="rect">
            <a:avLst/>
          </a:prstGeom>
        </p:spPr>
        <p:txBody>
          <a:bodyPr wrap="square">
            <a:spAutoFit/>
          </a:bodyPr>
          <a:lstStyle/>
          <a:p>
            <a:r>
              <a:rPr lang="es-MX" sz="2400" b="1" dirty="0" smtClean="0">
                <a:solidFill>
                  <a:schemeClr val="accent1">
                    <a:lumMod val="75000"/>
                  </a:schemeClr>
                </a:solidFill>
              </a:rPr>
              <a:t>Módulo II. Práctica artística</a:t>
            </a:r>
            <a:endParaRPr lang="es-MX" sz="1600" dirty="0" smtClean="0"/>
          </a:p>
          <a:p>
            <a:endParaRPr lang="es-MX" sz="1600" dirty="0" smtClean="0"/>
          </a:p>
          <a:p>
            <a:r>
              <a:rPr lang="es-MX" sz="1600" b="1" dirty="0" smtClean="0">
                <a:solidFill>
                  <a:schemeClr val="accent1">
                    <a:lumMod val="75000"/>
                  </a:schemeClr>
                </a:solidFill>
              </a:rPr>
              <a:t>PROPÓSITO: </a:t>
            </a:r>
            <a:r>
              <a:rPr lang="es-MX" sz="1600" dirty="0" smtClean="0">
                <a:solidFill>
                  <a:schemeClr val="bg1"/>
                </a:solidFill>
              </a:rPr>
              <a:t>Aplica nuevos </a:t>
            </a:r>
            <a:r>
              <a:rPr lang="es-MX" sz="1600" dirty="0">
                <a:solidFill>
                  <a:schemeClr val="bg1"/>
                </a:solidFill>
              </a:rPr>
              <a:t>géneros de </a:t>
            </a:r>
            <a:r>
              <a:rPr lang="es-MX" sz="1600" dirty="0" smtClean="0">
                <a:solidFill>
                  <a:schemeClr val="bg1"/>
                </a:solidFill>
              </a:rPr>
              <a:t> expresión artística, </a:t>
            </a:r>
            <a:r>
              <a:rPr lang="es-MX" sz="1600" dirty="0">
                <a:solidFill>
                  <a:schemeClr val="bg1"/>
                </a:solidFill>
              </a:rPr>
              <a:t>para </a:t>
            </a:r>
            <a:r>
              <a:rPr lang="es-MX" sz="1600" dirty="0" smtClean="0">
                <a:solidFill>
                  <a:schemeClr val="bg1"/>
                </a:solidFill>
              </a:rPr>
              <a:t>interpretar </a:t>
            </a:r>
            <a:r>
              <a:rPr lang="es-MX" sz="1600" dirty="0">
                <a:solidFill>
                  <a:schemeClr val="bg1"/>
                </a:solidFill>
              </a:rPr>
              <a:t>diferentes </a:t>
            </a:r>
            <a:r>
              <a:rPr lang="es-MX" sz="1600" dirty="0" smtClean="0">
                <a:solidFill>
                  <a:schemeClr val="bg1"/>
                </a:solidFill>
              </a:rPr>
              <a:t>situaciones</a:t>
            </a:r>
            <a:endParaRPr lang="es-MX" sz="1600" dirty="0">
              <a:solidFill>
                <a:schemeClr val="bg1"/>
              </a:solidFill>
            </a:endParaRPr>
          </a:p>
          <a:p>
            <a:r>
              <a:rPr lang="es-MX" sz="1600" dirty="0">
                <a:solidFill>
                  <a:schemeClr val="bg1"/>
                </a:solidFill>
              </a:rPr>
              <a:t>de su contexto</a:t>
            </a:r>
          </a:p>
          <a:p>
            <a:r>
              <a:rPr lang="es-MX" sz="1600" dirty="0" smtClean="0">
                <a:solidFill>
                  <a:schemeClr val="bg1"/>
                </a:solidFill>
              </a:rPr>
              <a:t>	</a:t>
            </a:r>
          </a:p>
          <a:p>
            <a:r>
              <a:rPr lang="es-MX" sz="2400" b="1" dirty="0" smtClean="0">
                <a:solidFill>
                  <a:schemeClr val="bg1"/>
                </a:solidFill>
              </a:rPr>
              <a:t>Tema 2. </a:t>
            </a:r>
            <a:r>
              <a:rPr lang="es-MX" sz="2400" dirty="0" smtClean="0">
                <a:solidFill>
                  <a:schemeClr val="bg1"/>
                </a:solidFill>
              </a:rPr>
              <a:t>Arte </a:t>
            </a:r>
            <a:r>
              <a:rPr lang="es-MX" sz="2400" dirty="0">
                <a:solidFill>
                  <a:schemeClr val="bg1"/>
                </a:solidFill>
              </a:rPr>
              <a:t>Objeto</a:t>
            </a:r>
          </a:p>
          <a:p>
            <a:endParaRPr lang="es-MX" dirty="0" smtClean="0">
              <a:solidFill>
                <a:schemeClr val="bg1"/>
              </a:solidFill>
            </a:endParaRPr>
          </a:p>
          <a:p>
            <a:endParaRPr lang="es-MX"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normAutofit/>
          </a:bodyPr>
          <a:lstStyle/>
          <a:p>
            <a:pPr>
              <a:buNone/>
            </a:pPr>
            <a:r>
              <a:rPr lang="es-MX" b="1" dirty="0" smtClean="0">
                <a:solidFill>
                  <a:schemeClr val="accent1">
                    <a:lumMod val="75000"/>
                  </a:schemeClr>
                </a:solidFill>
              </a:rPr>
              <a:t>	Arte objeto</a:t>
            </a:r>
            <a:endParaRPr lang="es-MX" sz="4000" b="1" dirty="0" smtClean="0">
              <a:solidFill>
                <a:schemeClr val="accent1">
                  <a:lumMod val="75000"/>
                </a:schemeClr>
              </a:solidFill>
            </a:endParaRPr>
          </a:p>
          <a:p>
            <a:pPr>
              <a:buNone/>
            </a:pPr>
            <a:r>
              <a:rPr lang="es-MX" sz="2000" dirty="0" smtClean="0"/>
              <a:t>	El arte objeto es una de las disciplinas de las artes visuales, creada por primera vez por Marcel </a:t>
            </a:r>
            <a:r>
              <a:rPr lang="es-MX" sz="2000" dirty="0" err="1" smtClean="0"/>
              <a:t>Duchamp</a:t>
            </a:r>
            <a:r>
              <a:rPr lang="es-MX" sz="2000" dirty="0" smtClean="0"/>
              <a:t>, y es utilizar objetos de uso común, extraerlos de su cotidianeidad y </a:t>
            </a:r>
            <a:r>
              <a:rPr lang="es-MX" sz="2000" dirty="0" err="1" smtClean="0"/>
              <a:t>recodificandolos</a:t>
            </a:r>
            <a:r>
              <a:rPr lang="es-MX" sz="2000" dirty="0" smtClean="0"/>
              <a:t> semióticamente. Mediante el ensamblaje o construcción en cajas por ejemplo, o simplemente utilizando el objeto por sí solo...</a:t>
            </a:r>
            <a:endParaRPr lang="es-MX" sz="1800" dirty="0" smtClean="0"/>
          </a:p>
        </p:txBody>
      </p:sp>
      <p:cxnSp>
        <p:nvCxnSpPr>
          <p:cNvPr id="4" name="3 Conector recto"/>
          <p:cNvCxnSpPr/>
          <p:nvPr/>
        </p:nvCxnSpPr>
        <p:spPr>
          <a:xfrm>
            <a:off x="539552" y="1412776"/>
            <a:ext cx="784887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2 Marcador de contenido"/>
          <p:cNvSpPr txBox="1">
            <a:spLocks/>
          </p:cNvSpPr>
          <p:nvPr/>
        </p:nvSpPr>
        <p:spPr>
          <a:xfrm>
            <a:off x="500034" y="996118"/>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2. Arte Objeto</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webartistas.com/weablog/wp-content/uploads/2009/03/art.jpg"/>
          <p:cNvPicPr>
            <a:picLocks noChangeAspect="1" noChangeArrowheads="1"/>
          </p:cNvPicPr>
          <p:nvPr/>
        </p:nvPicPr>
        <p:blipFill>
          <a:blip r:embed="rId2" cstate="print"/>
          <a:srcRect/>
          <a:stretch>
            <a:fillRect/>
          </a:stretch>
        </p:blipFill>
        <p:spPr bwMode="auto">
          <a:xfrm>
            <a:off x="1691680" y="0"/>
            <a:ext cx="6922169" cy="4962128"/>
          </a:xfrm>
          <a:prstGeom prst="rect">
            <a:avLst/>
          </a:prstGeom>
          <a:noFill/>
        </p:spPr>
      </p:pic>
      <p:sp>
        <p:nvSpPr>
          <p:cNvPr id="4" name="3 CuadroTexto"/>
          <p:cNvSpPr txBox="1"/>
          <p:nvPr/>
        </p:nvSpPr>
        <p:spPr>
          <a:xfrm>
            <a:off x="467544" y="5085184"/>
            <a:ext cx="7488832" cy="1785104"/>
          </a:xfrm>
          <a:prstGeom prst="rect">
            <a:avLst/>
          </a:prstGeom>
          <a:noFill/>
        </p:spPr>
        <p:txBody>
          <a:bodyPr wrap="square" rtlCol="0">
            <a:spAutoFit/>
          </a:bodyPr>
          <a:lstStyle/>
          <a:p>
            <a:r>
              <a:rPr lang="es-MX" dirty="0" smtClean="0"/>
              <a:t>Joseph </a:t>
            </a:r>
            <a:r>
              <a:rPr lang="es-MX" dirty="0" err="1" smtClean="0"/>
              <a:t>Kosuch</a:t>
            </a:r>
            <a:r>
              <a:rPr lang="es-MX" dirty="0" smtClean="0"/>
              <a:t> (1945) Una y tres sillas</a:t>
            </a:r>
          </a:p>
          <a:p>
            <a:r>
              <a:rPr lang="es-MX" sz="1400" dirty="0" smtClean="0"/>
              <a:t>Consistió en disponer una silla, la reproducción a tamaño natural de esta y la definición que el diccionario daba del término silla en un mismo espacio; era una información redundante y a la vez era un metalenguaje, puesto que se trataba de un solo objeto, una silla, y, al mismo, de tres sillas distintas: la real, la fotografiada y la definición del término.</a:t>
            </a:r>
          </a:p>
          <a:p>
            <a:endParaRPr lang="es-MX" dirty="0" smtClean="0"/>
          </a:p>
          <a:p>
            <a:endParaRPr lang="es-MX"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1" name="Picture 3" descr="http://4.bp.blogspot.com/_3EWWB9MS7iY/TUWGUVAe-DI/AAAAAAAAAiU/VrCejestrBw/s320/RosaCAROLINA+MARTIN+Objeto+CUBIERTOS.jpg">
            <a:hlinkClick r:id="rId2"/>
          </p:cNvPr>
          <p:cNvPicPr>
            <a:picLocks noChangeAspect="1" noChangeArrowheads="1"/>
          </p:cNvPicPr>
          <p:nvPr/>
        </p:nvPicPr>
        <p:blipFill>
          <a:blip r:embed="rId3" cstate="print"/>
          <a:srcRect/>
          <a:stretch>
            <a:fillRect/>
          </a:stretch>
        </p:blipFill>
        <p:spPr bwMode="auto">
          <a:xfrm>
            <a:off x="1475656" y="703496"/>
            <a:ext cx="6504384" cy="4857964"/>
          </a:xfrm>
          <a:prstGeom prst="rect">
            <a:avLst/>
          </a:prstGeom>
          <a:noFill/>
        </p:spPr>
      </p:pic>
      <p:sp>
        <p:nvSpPr>
          <p:cNvPr id="4" name="3 Rectángulo"/>
          <p:cNvSpPr/>
          <p:nvPr/>
        </p:nvSpPr>
        <p:spPr>
          <a:xfrm>
            <a:off x="2051720" y="5657671"/>
            <a:ext cx="4572000" cy="1477328"/>
          </a:xfrm>
          <a:prstGeom prst="rect">
            <a:avLst/>
          </a:prstGeom>
        </p:spPr>
        <p:txBody>
          <a:bodyPr>
            <a:spAutoFit/>
          </a:bodyPr>
          <a:lstStyle/>
          <a:p>
            <a:r>
              <a:rPr lang="es-MX" dirty="0" smtClean="0"/>
              <a:t>“UNIDOS”</a:t>
            </a:r>
          </a:p>
          <a:p>
            <a:r>
              <a:rPr lang="es-MX" dirty="0" smtClean="0"/>
              <a:t>Autora:</a:t>
            </a:r>
            <a:r>
              <a:rPr lang="es-MX" b="1" dirty="0" smtClean="0"/>
              <a:t> Carolina Martin Higuera.</a:t>
            </a:r>
            <a:endParaRPr lang="es-MX" dirty="0" smtClean="0"/>
          </a:p>
          <a:p>
            <a:r>
              <a:rPr lang="es-MX" dirty="0" smtClean="0"/>
              <a:t>Objetos:</a:t>
            </a:r>
            <a:r>
              <a:rPr lang="es-MX" b="1" dirty="0" smtClean="0"/>
              <a:t> Tenedores.</a:t>
            </a:r>
            <a:endParaRPr lang="es-MX" dirty="0" smtClean="0"/>
          </a:p>
          <a:p>
            <a:r>
              <a:rPr lang="es-MX" dirty="0" smtClean="0"/>
              <a:t/>
            </a:r>
            <a:br>
              <a:rPr lang="es-MX" dirty="0" smtClean="0"/>
            </a:br>
            <a:endParaRPr lang="es-MX"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Subtítulo"/>
          <p:cNvSpPr txBox="1">
            <a:spLocks/>
          </p:cNvSpPr>
          <p:nvPr/>
        </p:nvSpPr>
        <p:spPr>
          <a:xfrm>
            <a:off x="1500166" y="743044"/>
            <a:ext cx="7176290" cy="5400600"/>
          </a:xfrm>
          <a:prstGeom prst="rect">
            <a:avLst/>
          </a:prstGeom>
        </p:spPr>
        <p:txBody>
          <a:bodyPr vert="horz" tIns="0" rIns="45720" bIns="0" anchor="b">
            <a:normAutofit/>
          </a:bodyPr>
          <a:lstStyle/>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Elaboración de material </a:t>
            </a:r>
            <a:r>
              <a:rPr lang="es-ES_tradnl" b="1" dirty="0" smtClean="0">
                <a:solidFill>
                  <a:schemeClr val="accent1">
                    <a:lumMod val="75000"/>
                  </a:schemeClr>
                </a:solidFill>
              </a:rPr>
              <a:t>d</a:t>
            </a:r>
            <a:r>
              <a:rPr kumimoji="0" lang="es-ES_tradnl" b="1" i="0" u="none" strike="noStrike" kern="1200" cap="none" spc="0" normalizeH="0" baseline="0" noProof="0" dirty="0" err="1" smtClean="0">
                <a:ln>
                  <a:noFill/>
                </a:ln>
                <a:solidFill>
                  <a:schemeClr val="accent1">
                    <a:lumMod val="75000"/>
                  </a:schemeClr>
                </a:solidFill>
                <a:effectLst/>
                <a:uLnTx/>
                <a:uFillTx/>
                <a:latin typeface="+mn-lt"/>
                <a:ea typeface="+mn-ea"/>
                <a:cs typeface="+mn-cs"/>
              </a:rPr>
              <a:t>idáctico</a:t>
            </a: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a:t>
            </a:r>
          </a:p>
          <a:p>
            <a:pPr lvl="0">
              <a:spcBef>
                <a:spcPct val="20000"/>
              </a:spcBef>
              <a:buClr>
                <a:schemeClr val="accent1"/>
              </a:buClr>
              <a:buSzPct val="80000"/>
              <a:defRPr/>
            </a:pPr>
            <a:r>
              <a:rPr lang="es-ES_tradnl" dirty="0" smtClean="0">
                <a:solidFill>
                  <a:schemeClr val="tx2">
                    <a:lumMod val="10000"/>
                  </a:schemeClr>
                </a:solidFill>
              </a:rPr>
              <a:t>Visión sólo </a:t>
            </a:r>
            <a:r>
              <a:rPr lang="es-ES_tradnl" dirty="0" err="1" smtClean="0">
                <a:solidFill>
                  <a:schemeClr val="tx2">
                    <a:lumMod val="10000"/>
                  </a:schemeClr>
                </a:solidFill>
              </a:rPr>
              <a:t>proyectable</a:t>
            </a:r>
            <a:r>
              <a:rPr lang="es-ES_tradnl" dirty="0" smtClean="0">
                <a:solidFill>
                  <a:schemeClr val="tx2">
                    <a:lumMod val="10000"/>
                  </a:schemeClr>
                </a:solidFill>
              </a:rPr>
              <a:t>.</a:t>
            </a:r>
            <a:endParaRPr kumimoji="0" lang="es-ES_tradnl" b="0" i="0" u="none" strike="noStrike" kern="1200" cap="none" spc="0" normalizeH="0" baseline="0" noProof="0" dirty="0" smtClean="0">
              <a:ln>
                <a:noFill/>
              </a:ln>
              <a:solidFill>
                <a:schemeClr val="tx2">
                  <a:lumMod val="10000"/>
                </a:schemeClr>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lang="es-ES_tradnl" dirty="0" smtClean="0">
              <a:solidFill>
                <a:schemeClr val="accent1">
                  <a:lumMod val="75000"/>
                </a:schemeClr>
              </a:solidFill>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Título del </a:t>
            </a:r>
            <a:r>
              <a:rPr lang="es-ES_tradnl" b="1" dirty="0" smtClean="0">
                <a:solidFill>
                  <a:schemeClr val="accent1">
                    <a:lumMod val="75000"/>
                  </a:schemeClr>
                </a:solidFill>
              </a:rPr>
              <a:t>m</a:t>
            </a:r>
            <a:r>
              <a:rPr kumimoji="0" lang="es-ES_tradnl" b="1" i="0" u="none" strike="noStrike" kern="1200" cap="none" spc="0" normalizeH="0" baseline="0" noProof="0" dirty="0" err="1" smtClean="0">
                <a:ln>
                  <a:noFill/>
                </a:ln>
                <a:solidFill>
                  <a:schemeClr val="accent1">
                    <a:lumMod val="75000"/>
                  </a:schemeClr>
                </a:solidFill>
                <a:effectLst/>
                <a:uLnTx/>
                <a:uFillTx/>
                <a:latin typeface="+mn-lt"/>
                <a:ea typeface="+mn-ea"/>
                <a:cs typeface="+mn-cs"/>
              </a:rPr>
              <a:t>aterial</a:t>
            </a: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 para la </a:t>
            </a:r>
            <a:r>
              <a:rPr lang="es-ES_tradnl" b="1" dirty="0" smtClean="0">
                <a:solidFill>
                  <a:schemeClr val="accent1">
                    <a:lumMod val="75000"/>
                  </a:schemeClr>
                </a:solidFill>
              </a:rPr>
              <a:t>U</a:t>
            </a:r>
            <a:r>
              <a:rPr kumimoji="0" lang="es-ES_tradnl" b="1" i="0" u="none" strike="noStrike" kern="1200" cap="none" spc="0" normalizeH="0" baseline="0" noProof="0" dirty="0" err="1" smtClean="0">
                <a:ln>
                  <a:noFill/>
                </a:ln>
                <a:solidFill>
                  <a:schemeClr val="accent1">
                    <a:lumMod val="75000"/>
                  </a:schemeClr>
                </a:solidFill>
                <a:effectLst/>
                <a:uLnTx/>
                <a:uFillTx/>
                <a:latin typeface="+mn-lt"/>
                <a:ea typeface="+mn-ea"/>
                <a:cs typeface="+mn-cs"/>
              </a:rPr>
              <a:t>nidad</a:t>
            </a: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 de </a:t>
            </a:r>
            <a:r>
              <a:rPr lang="es-ES_tradnl" b="1" noProof="0" dirty="0" smtClean="0">
                <a:solidFill>
                  <a:schemeClr val="accent1">
                    <a:lumMod val="75000"/>
                  </a:schemeClr>
                </a:solidFill>
              </a:rPr>
              <a:t>A</a:t>
            </a: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prendizaje: </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0" i="0" u="none" strike="noStrike" kern="1200" cap="none" spc="0" normalizeH="0" baseline="0" noProof="0" dirty="0" smtClean="0">
                <a:ln>
                  <a:noFill/>
                </a:ln>
                <a:solidFill>
                  <a:schemeClr val="tx2">
                    <a:lumMod val="10000"/>
                  </a:schemeClr>
                </a:solidFill>
                <a:effectLst/>
                <a:uLnTx/>
                <a:uFillTx/>
                <a:latin typeface="+mn-lt"/>
                <a:ea typeface="+mn-ea"/>
                <a:cs typeface="+mn-cs"/>
              </a:rPr>
              <a:t>Módulo III.</a:t>
            </a:r>
            <a:r>
              <a:rPr kumimoji="0" lang="es-ES_tradnl" b="0" i="0" u="none" strike="noStrike" kern="1200" cap="none" spc="0" normalizeH="0" noProof="0" dirty="0" smtClean="0">
                <a:ln>
                  <a:noFill/>
                </a:ln>
                <a:solidFill>
                  <a:schemeClr val="tx2">
                    <a:lumMod val="10000"/>
                  </a:schemeClr>
                </a:solidFill>
                <a:effectLst/>
                <a:uLnTx/>
                <a:uFillTx/>
                <a:latin typeface="+mn-lt"/>
                <a:ea typeface="+mn-ea"/>
                <a:cs typeface="+mn-cs"/>
              </a:rPr>
              <a:t> </a:t>
            </a:r>
            <a:r>
              <a:rPr lang="es-ES_tradnl" dirty="0" smtClean="0">
                <a:solidFill>
                  <a:schemeClr val="tx2">
                    <a:lumMod val="10000"/>
                  </a:schemeClr>
                </a:solidFill>
              </a:rPr>
              <a:t>Arte Vivo</a:t>
            </a:r>
            <a:r>
              <a:rPr kumimoji="0" lang="es-ES_tradnl" b="0" i="0" u="none" strike="noStrike" kern="1200" cap="none" spc="0" normalizeH="0" noProof="0" dirty="0" smtClean="0">
                <a:ln>
                  <a:noFill/>
                </a:ln>
                <a:solidFill>
                  <a:schemeClr val="tx2">
                    <a:lumMod val="10000"/>
                  </a:schemeClr>
                </a:solidFill>
                <a:effectLst/>
                <a:uLnTx/>
                <a:uFillTx/>
                <a:latin typeface="+mn-lt"/>
                <a:ea typeface="+mn-ea"/>
                <a:cs typeface="+mn-cs"/>
              </a:rPr>
              <a:t>.</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lang="es-ES_tradnl" baseline="0" dirty="0" smtClean="0">
              <a:solidFill>
                <a:schemeClr val="accent1">
                  <a:lumMod val="75000"/>
                </a:schemeClr>
              </a:solidFill>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1" i="0" u="none" strike="noStrike" kern="1200" cap="none" spc="0" normalizeH="0" noProof="0" dirty="0" smtClean="0">
                <a:ln>
                  <a:noFill/>
                </a:ln>
                <a:solidFill>
                  <a:schemeClr val="accent1">
                    <a:lumMod val="75000"/>
                  </a:schemeClr>
                </a:solidFill>
                <a:effectLst/>
                <a:uLnTx/>
                <a:uFillTx/>
                <a:latin typeface="+mn-lt"/>
                <a:ea typeface="+mn-ea"/>
                <a:cs typeface="+mn-cs"/>
              </a:rPr>
              <a:t>Nombre de la Unidad de Aprendizaje:</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lang="es-ES_tradnl" dirty="0" smtClean="0">
                <a:solidFill>
                  <a:schemeClr val="tx2">
                    <a:lumMod val="10000"/>
                  </a:schemeClr>
                </a:solidFill>
              </a:rPr>
              <a:t>Expresión</a:t>
            </a:r>
            <a:r>
              <a:rPr lang="es-ES_tradnl" baseline="0" dirty="0" smtClean="0">
                <a:solidFill>
                  <a:schemeClr val="tx2">
                    <a:lumMod val="10000"/>
                  </a:schemeClr>
                </a:solidFill>
              </a:rPr>
              <a:t> del Arte.</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es-ES_tradnl" b="0" i="0" u="none" strike="noStrike" kern="1200" cap="none" spc="0" normalizeH="0" noProof="0" dirty="0" smtClean="0">
              <a:ln>
                <a:noFill/>
              </a:ln>
              <a:solidFill>
                <a:schemeClr val="accent1">
                  <a:lumMod val="75000"/>
                </a:schemeClr>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lang="es-ES_tradnl" b="1" baseline="0" dirty="0" smtClean="0">
                <a:solidFill>
                  <a:schemeClr val="accent1">
                    <a:lumMod val="75000"/>
                  </a:schemeClr>
                </a:solidFill>
              </a:rPr>
              <a:t>Espacio académico en que se imparte la Unidad</a:t>
            </a:r>
            <a:r>
              <a:rPr lang="es-ES_tradnl" b="1" dirty="0" smtClean="0">
                <a:solidFill>
                  <a:schemeClr val="accent1">
                    <a:lumMod val="75000"/>
                  </a:schemeClr>
                </a:solidFill>
              </a:rPr>
              <a:t> de </a:t>
            </a:r>
            <a:r>
              <a:rPr lang="es-ES_tradnl" b="1" baseline="0" dirty="0" smtClean="0">
                <a:solidFill>
                  <a:schemeClr val="accent1">
                    <a:lumMod val="75000"/>
                  </a:schemeClr>
                </a:solidFill>
              </a:rPr>
              <a:t>Aprendizaje:</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0" i="0" u="none" strike="noStrike" kern="1200" cap="none" spc="0" normalizeH="0" noProof="0" dirty="0" smtClean="0">
                <a:ln>
                  <a:noFill/>
                </a:ln>
                <a:solidFill>
                  <a:schemeClr val="tx2">
                    <a:lumMod val="10000"/>
                  </a:schemeClr>
                </a:solidFill>
                <a:effectLst/>
                <a:uLnTx/>
                <a:uFillTx/>
                <a:latin typeface="+mn-lt"/>
                <a:ea typeface="+mn-ea"/>
                <a:cs typeface="+mn-cs"/>
              </a:rPr>
              <a:t>Plantel </a:t>
            </a:r>
            <a:r>
              <a:rPr kumimoji="0" lang="es-ES_tradnl" b="0" i="0" u="none" strike="noStrike" kern="1200" cap="none" spc="0" normalizeH="0" noProof="0" dirty="0" err="1" smtClean="0">
                <a:ln>
                  <a:noFill/>
                </a:ln>
                <a:solidFill>
                  <a:schemeClr val="tx2">
                    <a:lumMod val="10000"/>
                  </a:schemeClr>
                </a:solidFill>
                <a:effectLst/>
                <a:uLnTx/>
                <a:uFillTx/>
                <a:latin typeface="+mn-lt"/>
                <a:ea typeface="+mn-ea"/>
                <a:cs typeface="+mn-cs"/>
              </a:rPr>
              <a:t>Nezahualcóyotl</a:t>
            </a:r>
            <a:r>
              <a:rPr kumimoji="0" lang="es-ES_tradnl" b="0" i="0" u="none" strike="noStrike" kern="1200" cap="none" spc="0" normalizeH="0" noProof="0" dirty="0" smtClean="0">
                <a:ln>
                  <a:noFill/>
                </a:ln>
                <a:solidFill>
                  <a:schemeClr val="tx2">
                    <a:lumMod val="10000"/>
                  </a:schemeClr>
                </a:solidFill>
                <a:effectLst/>
                <a:uLnTx/>
                <a:uFillTx/>
                <a:latin typeface="+mn-lt"/>
                <a:ea typeface="+mn-ea"/>
                <a:cs typeface="+mn-cs"/>
              </a:rPr>
              <a:t> de la Escuela Preparatoria de la UAEMEX.</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lang="es-ES_tradnl" baseline="0" dirty="0" smtClean="0">
              <a:solidFill>
                <a:schemeClr val="accent1">
                  <a:lumMod val="75000"/>
                </a:schemeClr>
              </a:solidFill>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1" i="0" u="none" strike="noStrike" kern="1200" cap="none" spc="0" normalizeH="0" noProof="0" dirty="0" smtClean="0">
                <a:ln>
                  <a:noFill/>
                </a:ln>
                <a:solidFill>
                  <a:schemeClr val="accent1">
                    <a:lumMod val="75000"/>
                  </a:schemeClr>
                </a:solidFill>
                <a:effectLst/>
                <a:uLnTx/>
                <a:uFillTx/>
                <a:latin typeface="+mn-lt"/>
                <a:ea typeface="+mn-ea"/>
                <a:cs typeface="+mn-cs"/>
              </a:rPr>
              <a:t>Nombre del responsable de la elaboración del material didáctico:</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lang="es-ES_tradnl" baseline="0" dirty="0" smtClean="0">
                <a:solidFill>
                  <a:schemeClr val="tx2">
                    <a:lumMod val="10000"/>
                  </a:schemeClr>
                </a:solidFill>
              </a:rPr>
              <a:t>L. D. G. Enedina </a:t>
            </a:r>
            <a:r>
              <a:rPr lang="es-ES_tradnl" dirty="0" smtClean="0">
                <a:solidFill>
                  <a:schemeClr val="tx2">
                    <a:lumMod val="10000"/>
                  </a:schemeClr>
                </a:solidFill>
              </a:rPr>
              <a:t>S</a:t>
            </a:r>
            <a:r>
              <a:rPr lang="es-ES_tradnl" baseline="0" dirty="0" smtClean="0">
                <a:solidFill>
                  <a:schemeClr val="tx2">
                    <a:lumMod val="10000"/>
                  </a:schemeClr>
                </a:solidFill>
              </a:rPr>
              <a:t>antiago Peña.</a:t>
            </a:r>
            <a:endParaRPr kumimoji="0" lang="es-ES_tradnl" b="0" i="0" u="none" strike="noStrike" kern="1200" cap="none" spc="0" normalizeH="0" baseline="0" noProof="0" dirty="0" smtClean="0">
              <a:ln>
                <a:noFill/>
              </a:ln>
              <a:solidFill>
                <a:schemeClr val="tx2">
                  <a:lumMod val="10000"/>
                </a:schemeClr>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es-ES" sz="2000" b="0" i="0" u="none" strike="noStrike" kern="1200" cap="none" spc="0" normalizeH="0" baseline="0" noProof="0" dirty="0">
              <a:ln>
                <a:noFill/>
              </a:ln>
              <a:solidFill>
                <a:schemeClr val="accent1">
                  <a:lumMod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051720" y="5657671"/>
            <a:ext cx="4572000" cy="1477328"/>
          </a:xfrm>
          <a:prstGeom prst="rect">
            <a:avLst/>
          </a:prstGeom>
        </p:spPr>
        <p:txBody>
          <a:bodyPr>
            <a:spAutoFit/>
          </a:bodyPr>
          <a:lstStyle/>
          <a:p>
            <a:r>
              <a:rPr lang="es-MX" dirty="0" smtClean="0"/>
              <a:t>“versus”</a:t>
            </a:r>
          </a:p>
          <a:p>
            <a:r>
              <a:rPr lang="es-MX" dirty="0" smtClean="0"/>
              <a:t>Autor:</a:t>
            </a:r>
            <a:r>
              <a:rPr lang="es-MX" b="1" dirty="0" smtClean="0"/>
              <a:t> Diego Miranda.</a:t>
            </a:r>
            <a:endParaRPr lang="es-MX" dirty="0" smtClean="0"/>
          </a:p>
          <a:p>
            <a:r>
              <a:rPr lang="es-MX" dirty="0" smtClean="0"/>
              <a:t>Objetos:</a:t>
            </a:r>
            <a:r>
              <a:rPr lang="es-MX" b="1" dirty="0" smtClean="0"/>
              <a:t> Piña y clavo.</a:t>
            </a:r>
            <a:endParaRPr lang="es-MX" dirty="0" smtClean="0"/>
          </a:p>
          <a:p>
            <a:r>
              <a:rPr lang="es-MX" dirty="0" smtClean="0"/>
              <a:t/>
            </a:r>
            <a:br>
              <a:rPr lang="es-MX" dirty="0" smtClean="0"/>
            </a:br>
            <a:endParaRPr lang="es-MX" dirty="0"/>
          </a:p>
        </p:txBody>
      </p:sp>
      <p:pic>
        <p:nvPicPr>
          <p:cNvPr id="44035" name="Picture 3" descr="http://4.bp.blogspot.com/_3EWWB9MS7iY/TP0SivD__jI/AAAAAAAAAhI/a4tThFonUg8/s320/versus+DIEGO+MIRANDA+pi%25C3%25B1a+y+clavo.jpg">
            <a:hlinkClick r:id="rId2"/>
          </p:cNvPr>
          <p:cNvPicPr>
            <a:picLocks noChangeAspect="1" noChangeArrowheads="1"/>
          </p:cNvPicPr>
          <p:nvPr/>
        </p:nvPicPr>
        <p:blipFill>
          <a:blip r:embed="rId3" cstate="print"/>
          <a:srcRect/>
          <a:stretch>
            <a:fillRect/>
          </a:stretch>
        </p:blipFill>
        <p:spPr bwMode="auto">
          <a:xfrm>
            <a:off x="1547664" y="332656"/>
            <a:ext cx="6216352" cy="4895377"/>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normAutofit/>
          </a:bodyPr>
          <a:lstStyle/>
          <a:p>
            <a:pPr>
              <a:buNone/>
            </a:pPr>
            <a:r>
              <a:rPr lang="es-MX" sz="2600" b="1" dirty="0" smtClean="0">
                <a:solidFill>
                  <a:schemeClr val="accent1">
                    <a:lumMod val="75000"/>
                  </a:schemeClr>
                </a:solidFill>
              </a:rPr>
              <a:t>	</a:t>
            </a:r>
            <a:r>
              <a:rPr lang="es-MX" b="1" dirty="0" smtClean="0">
                <a:solidFill>
                  <a:schemeClr val="accent1">
                    <a:lumMod val="75000"/>
                  </a:schemeClr>
                </a:solidFill>
              </a:rPr>
              <a:t>Arte objeto</a:t>
            </a:r>
          </a:p>
          <a:p>
            <a:pPr algn="just">
              <a:buNone/>
            </a:pPr>
            <a:r>
              <a:rPr lang="es-MX" sz="2000" dirty="0" smtClean="0"/>
              <a:t>	Término para "designar cualquier obra utilitaria o por lo menos potencialmente funcional en cuya idea originaria haya intervenido algún artista visual". </a:t>
            </a:r>
          </a:p>
          <a:p>
            <a:pPr algn="just">
              <a:buNone/>
            </a:pPr>
            <a:endParaRPr lang="es-MX" sz="2000" dirty="0"/>
          </a:p>
          <a:p>
            <a:pPr algn="just">
              <a:buNone/>
            </a:pPr>
            <a:r>
              <a:rPr lang="es-MX" sz="2000" dirty="0" smtClean="0"/>
              <a:t>	El arte objeto es lo que se refiere al diseño </a:t>
            </a:r>
            <a:r>
              <a:rPr lang="es-MX" sz="2000" dirty="0" smtClean="0"/>
              <a:t>industrial.</a:t>
            </a:r>
            <a:endParaRPr lang="es-MX" sz="2000" dirty="0" smtClean="0"/>
          </a:p>
          <a:p>
            <a:pPr algn="just">
              <a:buNone/>
            </a:pPr>
            <a:endParaRPr lang="es-MX" sz="2000" dirty="0" smtClean="0"/>
          </a:p>
          <a:p>
            <a:pPr algn="just">
              <a:buNone/>
            </a:pPr>
            <a:r>
              <a:rPr lang="es-MX" sz="2000" dirty="0" smtClean="0"/>
              <a:t>	</a:t>
            </a:r>
            <a:r>
              <a:rPr lang="es-MX" sz="2000" dirty="0" smtClean="0"/>
              <a:t>Muchos </a:t>
            </a:r>
            <a:r>
              <a:rPr lang="es-MX" sz="2000" dirty="0" smtClean="0"/>
              <a:t>objetos utilitarios son retomados por los diseñadores hasta hacer de ellos verdaderas obras de arte, pero sin embargo no pierden con ellos la utilidad de su función.</a:t>
            </a:r>
          </a:p>
        </p:txBody>
      </p:sp>
      <p:cxnSp>
        <p:nvCxnSpPr>
          <p:cNvPr id="4" name="3 Conector recto"/>
          <p:cNvCxnSpPr/>
          <p:nvPr/>
        </p:nvCxnSpPr>
        <p:spPr>
          <a:xfrm>
            <a:off x="539552" y="1412776"/>
            <a:ext cx="784887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 name="2 Marcador de contenido"/>
          <p:cNvSpPr txBox="1">
            <a:spLocks/>
          </p:cNvSpPr>
          <p:nvPr/>
        </p:nvSpPr>
        <p:spPr>
          <a:xfrm>
            <a:off x="500034" y="996118"/>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2. Arte Objeto</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http://lh4.ggpht.com/_zrvKvQALrkc/TCbCSZBo-hI/AAAAAAAABqA/2FbunjvTgwE/spaguetti01.jpg"/>
          <p:cNvPicPr>
            <a:picLocks noChangeAspect="1" noChangeArrowheads="1"/>
          </p:cNvPicPr>
          <p:nvPr/>
        </p:nvPicPr>
        <p:blipFill>
          <a:blip r:embed="rId2" cstate="print"/>
          <a:srcRect/>
          <a:stretch>
            <a:fillRect/>
          </a:stretch>
        </p:blipFill>
        <p:spPr bwMode="auto">
          <a:xfrm>
            <a:off x="683568" y="391704"/>
            <a:ext cx="7731224" cy="5295888"/>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5366460155_b1093c5e3b_z.jpg"/>
          <p:cNvPicPr>
            <a:picLocks noChangeAspect="1"/>
          </p:cNvPicPr>
          <p:nvPr/>
        </p:nvPicPr>
        <p:blipFill>
          <a:blip r:embed="rId2"/>
          <a:srcRect b="3202"/>
          <a:stretch>
            <a:fillRect/>
          </a:stretch>
        </p:blipFill>
        <p:spPr>
          <a:xfrm>
            <a:off x="-32154" y="928670"/>
            <a:ext cx="9176154" cy="5926161"/>
          </a:xfrm>
          <a:prstGeom prst="rect">
            <a:avLst/>
          </a:prstGeom>
        </p:spPr>
      </p:pic>
      <p:sp>
        <p:nvSpPr>
          <p:cNvPr id="5" name="4 Rectángulo"/>
          <p:cNvSpPr/>
          <p:nvPr/>
        </p:nvSpPr>
        <p:spPr>
          <a:xfrm>
            <a:off x="2071670" y="285728"/>
            <a:ext cx="7429552" cy="1015663"/>
          </a:xfrm>
          <a:prstGeom prst="rect">
            <a:avLst/>
          </a:prstGeom>
          <a:noFill/>
        </p:spPr>
        <p:txBody>
          <a:bodyPr wrap="square" lIns="91440" tIns="45720" rIns="91440" bIns="45720">
            <a:spAutoFit/>
          </a:bodyPr>
          <a:lstStyle/>
          <a:p>
            <a:pPr algn="ctr"/>
            <a:r>
              <a:rPr lang="es-ES" sz="6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Expresión del Arte</a:t>
            </a:r>
            <a:endParaRPr lang="es-ES" sz="6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9" name="8 Rectángulo"/>
          <p:cNvSpPr/>
          <p:nvPr/>
        </p:nvSpPr>
        <p:spPr>
          <a:xfrm>
            <a:off x="2714612" y="1285860"/>
            <a:ext cx="4357718" cy="3231654"/>
          </a:xfrm>
          <a:prstGeom prst="rect">
            <a:avLst/>
          </a:prstGeom>
        </p:spPr>
        <p:txBody>
          <a:bodyPr wrap="square">
            <a:spAutoFit/>
          </a:bodyPr>
          <a:lstStyle/>
          <a:p>
            <a:r>
              <a:rPr lang="es-MX" sz="2400" b="1" dirty="0" smtClean="0">
                <a:solidFill>
                  <a:schemeClr val="accent1">
                    <a:lumMod val="75000"/>
                  </a:schemeClr>
                </a:solidFill>
              </a:rPr>
              <a:t>Módulo II. Práctica artística</a:t>
            </a:r>
            <a:endParaRPr lang="es-MX" sz="1600" dirty="0" smtClean="0"/>
          </a:p>
          <a:p>
            <a:endParaRPr lang="es-MX" sz="1600" dirty="0" smtClean="0"/>
          </a:p>
          <a:p>
            <a:r>
              <a:rPr lang="es-MX" sz="1600" b="1" dirty="0" smtClean="0">
                <a:solidFill>
                  <a:schemeClr val="accent1">
                    <a:lumMod val="75000"/>
                  </a:schemeClr>
                </a:solidFill>
              </a:rPr>
              <a:t>PROPÓSITO: </a:t>
            </a:r>
            <a:r>
              <a:rPr lang="es-MX" sz="1600" dirty="0" smtClean="0">
                <a:solidFill>
                  <a:schemeClr val="bg1"/>
                </a:solidFill>
              </a:rPr>
              <a:t>Aplica nuevos </a:t>
            </a:r>
            <a:r>
              <a:rPr lang="es-MX" sz="1600" dirty="0">
                <a:solidFill>
                  <a:schemeClr val="bg1"/>
                </a:solidFill>
              </a:rPr>
              <a:t>géneros de </a:t>
            </a:r>
            <a:r>
              <a:rPr lang="es-MX" sz="1600" dirty="0" smtClean="0">
                <a:solidFill>
                  <a:schemeClr val="bg1"/>
                </a:solidFill>
              </a:rPr>
              <a:t> expresión artística, </a:t>
            </a:r>
            <a:r>
              <a:rPr lang="es-MX" sz="1600" dirty="0">
                <a:solidFill>
                  <a:schemeClr val="bg1"/>
                </a:solidFill>
              </a:rPr>
              <a:t>para </a:t>
            </a:r>
            <a:r>
              <a:rPr lang="es-MX" sz="1600" dirty="0" smtClean="0">
                <a:solidFill>
                  <a:schemeClr val="bg1"/>
                </a:solidFill>
              </a:rPr>
              <a:t>interpretar </a:t>
            </a:r>
            <a:r>
              <a:rPr lang="es-MX" sz="1600" dirty="0">
                <a:solidFill>
                  <a:schemeClr val="bg1"/>
                </a:solidFill>
              </a:rPr>
              <a:t>diferentes </a:t>
            </a:r>
            <a:r>
              <a:rPr lang="es-MX" sz="1600" dirty="0" smtClean="0">
                <a:solidFill>
                  <a:schemeClr val="bg1"/>
                </a:solidFill>
              </a:rPr>
              <a:t>situaciones</a:t>
            </a:r>
            <a:endParaRPr lang="es-MX" sz="1600" dirty="0">
              <a:solidFill>
                <a:schemeClr val="bg1"/>
              </a:solidFill>
            </a:endParaRPr>
          </a:p>
          <a:p>
            <a:r>
              <a:rPr lang="es-MX" sz="1600" dirty="0">
                <a:solidFill>
                  <a:schemeClr val="bg1"/>
                </a:solidFill>
              </a:rPr>
              <a:t>de su contexto</a:t>
            </a:r>
          </a:p>
          <a:p>
            <a:r>
              <a:rPr lang="es-MX" sz="1600" dirty="0" smtClean="0">
                <a:solidFill>
                  <a:schemeClr val="bg1"/>
                </a:solidFill>
              </a:rPr>
              <a:t>	</a:t>
            </a:r>
          </a:p>
          <a:p>
            <a:r>
              <a:rPr lang="es-MX" sz="2400" b="1" dirty="0" smtClean="0">
                <a:solidFill>
                  <a:schemeClr val="bg1"/>
                </a:solidFill>
              </a:rPr>
              <a:t>Tema 3. </a:t>
            </a:r>
            <a:r>
              <a:rPr lang="es-MX" sz="2400" dirty="0" smtClean="0">
                <a:solidFill>
                  <a:schemeClr val="bg1"/>
                </a:solidFill>
              </a:rPr>
              <a:t>Instalación</a:t>
            </a:r>
            <a:endParaRPr lang="es-MX" sz="2400" dirty="0">
              <a:solidFill>
                <a:schemeClr val="bg1"/>
              </a:solidFill>
            </a:endParaRPr>
          </a:p>
          <a:p>
            <a:r>
              <a:rPr lang="es-MX" sz="2000" dirty="0" smtClean="0">
                <a:solidFill>
                  <a:schemeClr val="bg1"/>
                </a:solidFill>
              </a:rPr>
              <a:t>	3.1</a:t>
            </a:r>
            <a:r>
              <a:rPr lang="es-MX" sz="2000" dirty="0">
                <a:solidFill>
                  <a:schemeClr val="bg1"/>
                </a:solidFill>
              </a:rPr>
              <a:t>. Museo</a:t>
            </a:r>
          </a:p>
          <a:p>
            <a:r>
              <a:rPr lang="es-MX" sz="2000" dirty="0" smtClean="0">
                <a:solidFill>
                  <a:schemeClr val="bg1"/>
                </a:solidFill>
              </a:rPr>
              <a:t>	3.2</a:t>
            </a:r>
            <a:r>
              <a:rPr lang="es-MX" sz="2000" dirty="0">
                <a:solidFill>
                  <a:schemeClr val="bg1"/>
                </a:solidFill>
              </a:rPr>
              <a:t>. </a:t>
            </a:r>
            <a:r>
              <a:rPr lang="es-MX" sz="2000" dirty="0" smtClean="0">
                <a:solidFill>
                  <a:schemeClr val="bg1"/>
                </a:solidFill>
              </a:rPr>
              <a:t>Galería</a:t>
            </a:r>
          </a:p>
          <a:p>
            <a:endParaRPr lang="es-MX" dirty="0" smtClean="0">
              <a:solidFill>
                <a:schemeClr val="bg1"/>
              </a:solidFill>
            </a:endParaRPr>
          </a:p>
          <a:p>
            <a:endParaRPr lang="es-MX"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3 Conector recto"/>
          <p:cNvCxnSpPr/>
          <p:nvPr/>
        </p:nvCxnSpPr>
        <p:spPr>
          <a:xfrm>
            <a:off x="539552" y="1571612"/>
            <a:ext cx="784887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 name="2 Marcador de contenido"/>
          <p:cNvSpPr>
            <a:spLocks noGrp="1"/>
          </p:cNvSpPr>
          <p:nvPr>
            <p:ph sz="quarter" idx="1"/>
          </p:nvPr>
        </p:nvSpPr>
        <p:spPr>
          <a:xfrm>
            <a:off x="457200" y="1571612"/>
            <a:ext cx="8229600" cy="4554551"/>
          </a:xfrm>
        </p:spPr>
        <p:txBody>
          <a:bodyPr>
            <a:normAutofit/>
          </a:bodyPr>
          <a:lstStyle/>
          <a:p>
            <a:pPr>
              <a:buNone/>
            </a:pPr>
            <a:r>
              <a:rPr lang="es-MX" sz="2600" b="1" dirty="0" smtClean="0">
                <a:solidFill>
                  <a:schemeClr val="accent1">
                    <a:lumMod val="75000"/>
                  </a:schemeClr>
                </a:solidFill>
              </a:rPr>
              <a:t>	</a:t>
            </a:r>
            <a:r>
              <a:rPr lang="es-MX" sz="3800" b="1" dirty="0" smtClean="0">
                <a:solidFill>
                  <a:schemeClr val="accent1">
                    <a:lumMod val="75000"/>
                  </a:schemeClr>
                </a:solidFill>
              </a:rPr>
              <a:t>Museo</a:t>
            </a:r>
            <a:endParaRPr lang="es-MX" sz="4600" b="1" dirty="0" smtClean="0">
              <a:solidFill>
                <a:schemeClr val="accent1">
                  <a:lumMod val="75000"/>
                </a:schemeClr>
              </a:solidFill>
            </a:endParaRPr>
          </a:p>
          <a:p>
            <a:pPr algn="just">
              <a:buNone/>
            </a:pPr>
            <a:r>
              <a:rPr lang="es-MX" sz="2600" b="1" dirty="0" smtClean="0">
                <a:solidFill>
                  <a:schemeClr val="accent1">
                    <a:lumMod val="75000"/>
                  </a:schemeClr>
                </a:solidFill>
              </a:rPr>
              <a:t>	</a:t>
            </a:r>
            <a:r>
              <a:rPr lang="es-MX" sz="2000" dirty="0" smtClean="0"/>
              <a:t>Es una </a:t>
            </a:r>
            <a:r>
              <a:rPr lang="es-MX" sz="2000" dirty="0"/>
              <a:t>institución pública o privada, permanente, con o sin fines de lucro, al servicio de la sociedad y su desarrollo, y abierta al público, </a:t>
            </a:r>
            <a:r>
              <a:rPr lang="es-MX" sz="2000" dirty="0" smtClean="0"/>
              <a:t>que adquiere</a:t>
            </a:r>
            <a:r>
              <a:rPr lang="es-MX" sz="2000" dirty="0"/>
              <a:t>, conserva, investiga, </a:t>
            </a:r>
            <a:r>
              <a:rPr lang="es-MX" sz="2000" dirty="0" err="1"/>
              <a:t>comunicay</a:t>
            </a:r>
            <a:r>
              <a:rPr lang="es-MX" sz="2000" dirty="0"/>
              <a:t> expone o exhibe, con propósitos de estudio y educación colecciones de arte, científicas, etc., siempre con un valor cultural, según el </a:t>
            </a:r>
            <a:r>
              <a:rPr lang="es-MX" sz="2000" i="1" dirty="0"/>
              <a:t>Consejo Internacional de </a:t>
            </a:r>
            <a:r>
              <a:rPr lang="es-MX" sz="2000" i="1" dirty="0" smtClean="0"/>
              <a:t>Museos </a:t>
            </a:r>
            <a:r>
              <a:rPr lang="es-MX" sz="2000" dirty="0" smtClean="0"/>
              <a:t>(ICOM).</a:t>
            </a:r>
            <a:r>
              <a:rPr lang="es-MX" sz="2000" dirty="0"/>
              <a:t> La ciencia que los estudia se denomina museología, la técnica de </a:t>
            </a:r>
            <a:r>
              <a:rPr lang="es-MX" sz="2000" dirty="0" smtClean="0"/>
              <a:t>su gestión</a:t>
            </a:r>
            <a:r>
              <a:rPr lang="es-MX" sz="2000" dirty="0"/>
              <a:t> museografía y la administración de los mismos, </a:t>
            </a:r>
            <a:r>
              <a:rPr lang="es-MX" sz="2000" dirty="0" err="1"/>
              <a:t>museonomía</a:t>
            </a:r>
            <a:r>
              <a:rPr lang="es-MX" sz="2000" dirty="0"/>
              <a:t>.</a:t>
            </a:r>
            <a:endParaRPr lang="es-ES" sz="2400" dirty="0"/>
          </a:p>
        </p:txBody>
      </p:sp>
      <p:sp>
        <p:nvSpPr>
          <p:cNvPr id="5" name="2 Marcador de contenido"/>
          <p:cNvSpPr txBox="1">
            <a:spLocks/>
          </p:cNvSpPr>
          <p:nvPr/>
        </p:nvSpPr>
        <p:spPr>
          <a:xfrm>
            <a:off x="500034" y="996118"/>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a:t>
            </a:r>
            <a:r>
              <a:rPr lang="es-ES_tradnl" dirty="0"/>
              <a:t>3</a:t>
            </a: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 </a:t>
            </a:r>
            <a:r>
              <a:rPr lang="es-ES_tradnl" dirty="0" smtClean="0"/>
              <a:t>Instalación</a:t>
            </a:r>
            <a:endParaRPr kumimoji="0" lang="es-ES_tradnl" sz="180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3 Conector recto"/>
          <p:cNvCxnSpPr/>
          <p:nvPr/>
        </p:nvCxnSpPr>
        <p:spPr>
          <a:xfrm>
            <a:off x="539552" y="1571612"/>
            <a:ext cx="784887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 name="2 Marcador de contenido"/>
          <p:cNvSpPr>
            <a:spLocks noGrp="1"/>
          </p:cNvSpPr>
          <p:nvPr>
            <p:ph sz="quarter" idx="1"/>
          </p:nvPr>
        </p:nvSpPr>
        <p:spPr>
          <a:xfrm>
            <a:off x="457200" y="1571612"/>
            <a:ext cx="8229600" cy="4554551"/>
          </a:xfrm>
        </p:spPr>
        <p:txBody>
          <a:bodyPr>
            <a:normAutofit/>
          </a:bodyPr>
          <a:lstStyle/>
          <a:p>
            <a:pPr>
              <a:buNone/>
            </a:pPr>
            <a:r>
              <a:rPr lang="es-MX" sz="4600" b="1" dirty="0" smtClean="0">
                <a:solidFill>
                  <a:schemeClr val="accent1">
                    <a:lumMod val="75000"/>
                  </a:schemeClr>
                </a:solidFill>
              </a:rPr>
              <a:t>    Museo mas importantes</a:t>
            </a:r>
          </a:p>
          <a:p>
            <a:pPr>
              <a:buNone/>
            </a:pPr>
            <a:r>
              <a:rPr lang="es-MX" sz="2600" b="1" dirty="0" smtClean="0">
                <a:solidFill>
                  <a:schemeClr val="accent1">
                    <a:lumMod val="75000"/>
                  </a:schemeClr>
                </a:solidFill>
              </a:rPr>
              <a:t>	</a:t>
            </a:r>
            <a:endParaRPr lang="es-ES" dirty="0"/>
          </a:p>
          <a:p>
            <a:pPr>
              <a:buNone/>
            </a:pPr>
            <a:r>
              <a:rPr lang="es-ES" dirty="0" smtClean="0">
                <a:hlinkClick r:id="rId2"/>
              </a:rPr>
              <a:t>http://www.sololistas.net/los-10-museos-mas-importantes-del-mundo.html</a:t>
            </a:r>
            <a:endParaRPr lang="es-ES" dirty="0" smtClean="0"/>
          </a:p>
          <a:p>
            <a:pPr>
              <a:buNone/>
            </a:pPr>
            <a:endParaRPr lang="es-ES" dirty="0"/>
          </a:p>
        </p:txBody>
      </p:sp>
      <p:sp>
        <p:nvSpPr>
          <p:cNvPr id="5" name="2 Marcador de contenido"/>
          <p:cNvSpPr txBox="1">
            <a:spLocks/>
          </p:cNvSpPr>
          <p:nvPr/>
        </p:nvSpPr>
        <p:spPr>
          <a:xfrm>
            <a:off x="500034" y="996118"/>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a:t>
            </a:r>
            <a:r>
              <a:rPr lang="es-ES_tradnl" dirty="0"/>
              <a:t>3</a:t>
            </a: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 </a:t>
            </a:r>
            <a:r>
              <a:rPr lang="es-ES_tradnl" dirty="0" smtClean="0"/>
              <a:t>Instalación</a:t>
            </a:r>
            <a:endParaRPr kumimoji="0" lang="es-ES_tradnl" sz="180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7 Imagen" descr="600px-Louvre_Museum_Wikimedia_Commons.jpg"/>
          <p:cNvPicPr>
            <a:picLocks noChangeAspect="1"/>
          </p:cNvPicPr>
          <p:nvPr/>
        </p:nvPicPr>
        <p:blipFill>
          <a:blip r:embed="rId2"/>
          <a:stretch>
            <a:fillRect/>
          </a:stretch>
        </p:blipFill>
        <p:spPr>
          <a:xfrm>
            <a:off x="-285784" y="857232"/>
            <a:ext cx="9601267" cy="4000528"/>
          </a:xfrm>
          <a:prstGeom prst="rect">
            <a:avLst/>
          </a:prstGeom>
        </p:spPr>
      </p:pic>
      <p:sp>
        <p:nvSpPr>
          <p:cNvPr id="9" name="8 Rectángulo"/>
          <p:cNvSpPr/>
          <p:nvPr/>
        </p:nvSpPr>
        <p:spPr>
          <a:xfrm>
            <a:off x="642942" y="5143512"/>
            <a:ext cx="8715404" cy="338554"/>
          </a:xfrm>
          <a:prstGeom prst="rect">
            <a:avLst/>
          </a:prstGeom>
        </p:spPr>
        <p:txBody>
          <a:bodyPr wrap="square">
            <a:spAutoFit/>
          </a:bodyPr>
          <a:lstStyle/>
          <a:p>
            <a:r>
              <a:rPr lang="es-MX" sz="1600" dirty="0"/>
              <a:t>El patio del Museo del Louvre por la noche, con la Pirámide en el centro del </a:t>
            </a:r>
            <a:r>
              <a:rPr lang="es-MX" sz="1600" dirty="0" smtClean="0"/>
              <a:t>patio.</a:t>
            </a:r>
            <a:endParaRPr lang="es-MX" sz="16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MoMA.jpg"/>
          <p:cNvPicPr>
            <a:picLocks noChangeAspect="1"/>
          </p:cNvPicPr>
          <p:nvPr/>
        </p:nvPicPr>
        <p:blipFill>
          <a:blip r:embed="rId2"/>
          <a:stretch>
            <a:fillRect/>
          </a:stretch>
        </p:blipFill>
        <p:spPr>
          <a:xfrm>
            <a:off x="357158" y="285728"/>
            <a:ext cx="7239000" cy="4095750"/>
          </a:xfrm>
          <a:prstGeom prst="rect">
            <a:avLst/>
          </a:prstGeom>
        </p:spPr>
      </p:pic>
      <p:pic>
        <p:nvPicPr>
          <p:cNvPr id="6" name="5 Imagen" descr="i5zlGcw6lC9g.jpg"/>
          <p:cNvPicPr>
            <a:picLocks noChangeAspect="1"/>
          </p:cNvPicPr>
          <p:nvPr/>
        </p:nvPicPr>
        <p:blipFill>
          <a:blip r:embed="rId3"/>
          <a:stretch>
            <a:fillRect/>
          </a:stretch>
        </p:blipFill>
        <p:spPr>
          <a:xfrm>
            <a:off x="5500694" y="4000504"/>
            <a:ext cx="2921508" cy="2043684"/>
          </a:xfrm>
          <a:prstGeom prst="rect">
            <a:avLst/>
          </a:prstGeom>
        </p:spPr>
      </p:pic>
      <p:sp>
        <p:nvSpPr>
          <p:cNvPr id="7" name="6 Rectángulo"/>
          <p:cNvSpPr/>
          <p:nvPr/>
        </p:nvSpPr>
        <p:spPr>
          <a:xfrm>
            <a:off x="571472" y="4786322"/>
            <a:ext cx="4572000" cy="1077218"/>
          </a:xfrm>
          <a:prstGeom prst="rect">
            <a:avLst/>
          </a:prstGeom>
        </p:spPr>
        <p:txBody>
          <a:bodyPr>
            <a:spAutoFit/>
          </a:bodyPr>
          <a:lstStyle/>
          <a:p>
            <a:pPr algn="just"/>
            <a:r>
              <a:rPr lang="es-MX" sz="1600" dirty="0"/>
              <a:t>Uno de los museos más importantes en lo que a </a:t>
            </a:r>
            <a:r>
              <a:rPr lang="es-MX" sz="1600" b="1" dirty="0"/>
              <a:t>arte contemporáneo</a:t>
            </a:r>
            <a:r>
              <a:rPr lang="es-MX" sz="1600" dirty="0"/>
              <a:t> se refiere, no sólo de la ciudad de Nueva York, sino probablemente del mundo es el célebre </a:t>
            </a:r>
            <a:r>
              <a:rPr lang="es-MX" sz="1600" b="1" dirty="0" smtClean="0"/>
              <a:t>MOMA</a:t>
            </a:r>
            <a:r>
              <a:rPr lang="es-MX" sz="1600" b="1" dirty="0"/>
              <a:t>.</a:t>
            </a:r>
            <a:endParaRPr lang="es-MX" sz="16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642910" y="4572008"/>
            <a:ext cx="8001056" cy="1569660"/>
          </a:xfrm>
          <a:prstGeom prst="rect">
            <a:avLst/>
          </a:prstGeom>
        </p:spPr>
        <p:txBody>
          <a:bodyPr wrap="square">
            <a:spAutoFit/>
          </a:bodyPr>
          <a:lstStyle/>
          <a:p>
            <a:pPr algn="just"/>
            <a:r>
              <a:rPr lang="es-MX" sz="1600" dirty="0"/>
              <a:t>Inaugurado bajo el nombre de Museo de Artes Plásticas, el 29 de noviembre de 1934, fue el primer museo de arte en México, es decir, el primer recinto cultural dedicado a exhibir objetos artísticos para su contemplación. En su acervo se incluían piezas desde el siglo XVI hasta los murales de 1934 de Diego Rivera y José Clemente Orozco, así como una sala de escultura mesoamericana, otra de estampa mexicana y un Museo de Arte Popular, que albergaba la colección de Roberto Montenegro.</a:t>
            </a:r>
          </a:p>
        </p:txBody>
      </p:sp>
      <p:sp>
        <p:nvSpPr>
          <p:cNvPr id="9" name="8 Rectángulo"/>
          <p:cNvSpPr/>
          <p:nvPr/>
        </p:nvSpPr>
        <p:spPr>
          <a:xfrm>
            <a:off x="2571736" y="4211429"/>
            <a:ext cx="4211922" cy="646331"/>
          </a:xfrm>
          <a:prstGeom prst="rect">
            <a:avLst/>
          </a:prstGeom>
        </p:spPr>
        <p:txBody>
          <a:bodyPr wrap="none">
            <a:spAutoFit/>
          </a:bodyPr>
          <a:lstStyle/>
          <a:p>
            <a:r>
              <a:rPr lang="es-MX" dirty="0" smtClean="0">
                <a:hlinkClick r:id="rId2"/>
              </a:rPr>
              <a:t>http://museopalaciodebellasartes.gob.mx/</a:t>
            </a:r>
            <a:endParaRPr lang="es-MX" dirty="0" smtClean="0"/>
          </a:p>
          <a:p>
            <a:endParaRPr lang="es-MX" dirty="0"/>
          </a:p>
        </p:txBody>
      </p:sp>
      <p:pic>
        <p:nvPicPr>
          <p:cNvPr id="10" name="9 Imagen" descr="palacio2.jpg"/>
          <p:cNvPicPr>
            <a:picLocks noChangeAspect="1"/>
          </p:cNvPicPr>
          <p:nvPr/>
        </p:nvPicPr>
        <p:blipFill>
          <a:blip r:embed="rId3"/>
          <a:stretch>
            <a:fillRect/>
          </a:stretch>
        </p:blipFill>
        <p:spPr>
          <a:xfrm>
            <a:off x="1471407" y="0"/>
            <a:ext cx="6458179" cy="4165526"/>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3 Conector recto"/>
          <p:cNvCxnSpPr/>
          <p:nvPr/>
        </p:nvCxnSpPr>
        <p:spPr>
          <a:xfrm>
            <a:off x="539552" y="1571612"/>
            <a:ext cx="784887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 name="2 Marcador de contenido"/>
          <p:cNvSpPr>
            <a:spLocks noGrp="1"/>
          </p:cNvSpPr>
          <p:nvPr>
            <p:ph sz="quarter" idx="1"/>
          </p:nvPr>
        </p:nvSpPr>
        <p:spPr>
          <a:xfrm>
            <a:off x="457200" y="1571612"/>
            <a:ext cx="8229600" cy="4554551"/>
          </a:xfrm>
        </p:spPr>
        <p:txBody>
          <a:bodyPr>
            <a:normAutofit/>
          </a:bodyPr>
          <a:lstStyle/>
          <a:p>
            <a:pPr>
              <a:buNone/>
            </a:pPr>
            <a:r>
              <a:rPr lang="es-MX" sz="2600" b="1" dirty="0" smtClean="0">
                <a:solidFill>
                  <a:schemeClr val="accent1">
                    <a:lumMod val="75000"/>
                  </a:schemeClr>
                </a:solidFill>
              </a:rPr>
              <a:t>	</a:t>
            </a:r>
            <a:r>
              <a:rPr lang="es-MX" sz="4100" b="1" dirty="0" smtClean="0">
                <a:solidFill>
                  <a:schemeClr val="accent1">
                    <a:lumMod val="75000"/>
                  </a:schemeClr>
                </a:solidFill>
              </a:rPr>
              <a:t>Galería</a:t>
            </a:r>
            <a:endParaRPr lang="es-MX" sz="4600" b="1" dirty="0" smtClean="0">
              <a:solidFill>
                <a:schemeClr val="accent1">
                  <a:lumMod val="75000"/>
                </a:schemeClr>
              </a:solidFill>
            </a:endParaRPr>
          </a:p>
          <a:p>
            <a:pPr algn="just">
              <a:buNone/>
            </a:pPr>
            <a:r>
              <a:rPr lang="es-MX" sz="2600" b="1" dirty="0">
                <a:solidFill>
                  <a:schemeClr val="accent1">
                    <a:lumMod val="75000"/>
                  </a:schemeClr>
                </a:solidFill>
              </a:rPr>
              <a:t>	</a:t>
            </a:r>
            <a:r>
              <a:rPr lang="es-MX" sz="2000" dirty="0" smtClean="0"/>
              <a:t>Una</a:t>
            </a:r>
            <a:r>
              <a:rPr lang="es-MX" sz="2000" dirty="0"/>
              <a:t> </a:t>
            </a:r>
            <a:r>
              <a:rPr lang="es-MX" sz="2000" b="1" dirty="0"/>
              <a:t>galería de arte</a:t>
            </a:r>
            <a:r>
              <a:rPr lang="es-MX" sz="2000" dirty="0"/>
              <a:t> o </a:t>
            </a:r>
            <a:r>
              <a:rPr lang="es-MX" sz="2000" b="1" dirty="0"/>
              <a:t>museo de arte</a:t>
            </a:r>
            <a:r>
              <a:rPr lang="es-MX" sz="2000" dirty="0"/>
              <a:t> es un espacio para la exhibición y promoción del arte, especialmente </a:t>
            </a:r>
            <a:r>
              <a:rPr lang="es-MX" sz="2000" dirty="0" smtClean="0"/>
              <a:t>del arte </a:t>
            </a:r>
            <a:r>
              <a:rPr lang="es-MX" sz="2000" dirty="0"/>
              <a:t>visual, y principalmente pintura y escultura, de forma similar a un </a:t>
            </a:r>
            <a:r>
              <a:rPr lang="es-MX" sz="2000" dirty="0" smtClean="0"/>
              <a:t>museo.</a:t>
            </a:r>
            <a:endParaRPr lang="es-MX" sz="2000" dirty="0"/>
          </a:p>
          <a:p>
            <a:pPr algn="just">
              <a:buNone/>
            </a:pPr>
            <a:r>
              <a:rPr lang="es-MX" sz="2000" dirty="0" smtClean="0"/>
              <a:t>	El </a:t>
            </a:r>
            <a:r>
              <a:rPr lang="es-MX" sz="2000" dirty="0"/>
              <a:t>concepto también es usado, para designar el establecimiento que además de exhibir y promocionar obras de arte, se dedica a su venta, siendo entonces por lo general un espacio más reducido (equivalente a cualquier otro local comercial) y limitando el periodo de exhibición a un tiempo determinado, pasado el cual se desmonta la "exposición" y se monta una nueva. El oficio y técnica de su gestión se denomina </a:t>
            </a:r>
            <a:r>
              <a:rPr lang="es-MX" sz="2000" b="1" dirty="0" err="1"/>
              <a:t>galerismo</a:t>
            </a:r>
            <a:r>
              <a:rPr lang="es-MX" sz="2000" dirty="0"/>
              <a:t>.</a:t>
            </a:r>
          </a:p>
        </p:txBody>
      </p:sp>
      <p:sp>
        <p:nvSpPr>
          <p:cNvPr id="5" name="2 Marcador de contenido"/>
          <p:cNvSpPr txBox="1">
            <a:spLocks/>
          </p:cNvSpPr>
          <p:nvPr/>
        </p:nvSpPr>
        <p:spPr>
          <a:xfrm>
            <a:off x="500034" y="996118"/>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a:t>
            </a:r>
            <a:r>
              <a:rPr lang="es-ES_tradnl" dirty="0"/>
              <a:t>3</a:t>
            </a: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 </a:t>
            </a:r>
            <a:r>
              <a:rPr lang="es-ES_tradnl" dirty="0" smtClean="0"/>
              <a:t>Instalación</a:t>
            </a:r>
            <a:endParaRPr kumimoji="0" lang="es-ES_tradnl" sz="180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547664" y="1285860"/>
            <a:ext cx="6408712" cy="4339650"/>
          </a:xfrm>
          <a:prstGeom prst="rect">
            <a:avLst/>
          </a:prstGeom>
        </p:spPr>
        <p:txBody>
          <a:bodyPr wrap="square">
            <a:spAutoFit/>
          </a:bodyPr>
          <a:lstStyle/>
          <a:p>
            <a:pPr lvl="0">
              <a:spcBef>
                <a:spcPct val="20000"/>
              </a:spcBef>
              <a:buClr>
                <a:schemeClr val="accent1"/>
              </a:buClr>
              <a:buSzPct val="80000"/>
              <a:defRPr/>
            </a:pPr>
            <a:r>
              <a:rPr lang="es-ES_tradnl" sz="2000" b="1" dirty="0" smtClean="0">
                <a:solidFill>
                  <a:schemeClr val="accent1">
                    <a:lumMod val="75000"/>
                  </a:schemeClr>
                </a:solidFill>
              </a:rPr>
              <a:t>Dimensión de Formación: </a:t>
            </a:r>
            <a:r>
              <a:rPr lang="es-ES_tradnl" sz="2000" dirty="0" smtClean="0">
                <a:solidFill>
                  <a:schemeClr val="tx2">
                    <a:lumMod val="10000"/>
                  </a:schemeClr>
                </a:solidFill>
              </a:rPr>
              <a:t>Comunicativa</a:t>
            </a:r>
          </a:p>
          <a:p>
            <a:pPr lvl="0">
              <a:spcBef>
                <a:spcPct val="20000"/>
              </a:spcBef>
              <a:buClr>
                <a:schemeClr val="accent1"/>
              </a:buClr>
              <a:buSzPct val="80000"/>
              <a:defRPr/>
            </a:pPr>
            <a:r>
              <a:rPr lang="es-ES_tradnl" sz="2000" b="1" dirty="0" smtClean="0">
                <a:solidFill>
                  <a:schemeClr val="accent1">
                    <a:lumMod val="75000"/>
                  </a:schemeClr>
                </a:solidFill>
              </a:rPr>
              <a:t>Campo de Formación: </a:t>
            </a:r>
            <a:r>
              <a:rPr lang="es-ES_tradnl" sz="2000" dirty="0" smtClean="0">
                <a:solidFill>
                  <a:schemeClr val="tx2">
                    <a:lumMod val="10000"/>
                  </a:schemeClr>
                </a:solidFill>
              </a:rPr>
              <a:t>Lenguaje y comunicación</a:t>
            </a:r>
          </a:p>
          <a:p>
            <a:pPr>
              <a:spcBef>
                <a:spcPct val="20000"/>
              </a:spcBef>
              <a:buClr>
                <a:schemeClr val="accent1"/>
              </a:buClr>
              <a:buSzPct val="80000"/>
            </a:pPr>
            <a:r>
              <a:rPr lang="es-ES_tradnl" sz="2000" b="1" dirty="0" smtClean="0">
                <a:solidFill>
                  <a:schemeClr val="accent1">
                    <a:lumMod val="75000"/>
                  </a:schemeClr>
                </a:solidFill>
              </a:rPr>
              <a:t>Ámbito Disciplinar: </a:t>
            </a:r>
            <a:r>
              <a:rPr lang="es-ES_tradnl" sz="2000" dirty="0" smtClean="0">
                <a:solidFill>
                  <a:schemeClr val="tx2">
                    <a:lumMod val="10000"/>
                  </a:schemeClr>
                </a:solidFill>
              </a:rPr>
              <a:t>Arte</a:t>
            </a:r>
          </a:p>
          <a:p>
            <a:pPr>
              <a:spcBef>
                <a:spcPct val="20000"/>
              </a:spcBef>
              <a:buClr>
                <a:schemeClr val="accent1"/>
              </a:buClr>
              <a:buSzPct val="80000"/>
            </a:pPr>
            <a:r>
              <a:rPr lang="es-ES_tradnl" sz="2000" b="1" dirty="0" smtClean="0">
                <a:solidFill>
                  <a:schemeClr val="accent1">
                    <a:lumMod val="75000"/>
                  </a:schemeClr>
                </a:solidFill>
              </a:rPr>
              <a:t>Asignatura o Unidad de Aprendizaje: </a:t>
            </a:r>
            <a:r>
              <a:rPr lang="es-ES_tradnl" sz="2000" dirty="0" smtClean="0">
                <a:solidFill>
                  <a:schemeClr val="tx2">
                    <a:lumMod val="10000"/>
                  </a:schemeClr>
                </a:solidFill>
              </a:rPr>
              <a:t>Expresión del Arte</a:t>
            </a:r>
          </a:p>
          <a:p>
            <a:pPr lvl="0">
              <a:spcBef>
                <a:spcPct val="20000"/>
              </a:spcBef>
              <a:buClr>
                <a:schemeClr val="accent1"/>
              </a:buClr>
              <a:buSzPct val="80000"/>
            </a:pPr>
            <a:r>
              <a:rPr lang="es-ES_tradnl" sz="2000" b="1" dirty="0" smtClean="0">
                <a:solidFill>
                  <a:schemeClr val="accent1">
                    <a:lumMod val="75000"/>
                  </a:schemeClr>
                </a:solidFill>
              </a:rPr>
              <a:t>Semestre: </a:t>
            </a:r>
            <a:r>
              <a:rPr lang="es-ES_tradnl" sz="2000" dirty="0" smtClean="0">
                <a:solidFill>
                  <a:schemeClr val="tx2">
                    <a:lumMod val="10000"/>
                  </a:schemeClr>
                </a:solidFill>
              </a:rPr>
              <a:t>Sexto</a:t>
            </a:r>
          </a:p>
          <a:p>
            <a:pPr>
              <a:spcBef>
                <a:spcPct val="20000"/>
              </a:spcBef>
              <a:buClr>
                <a:schemeClr val="accent1"/>
              </a:buClr>
              <a:buSzPct val="80000"/>
            </a:pPr>
            <a:r>
              <a:rPr lang="es-ES_tradnl" sz="2000" b="1" dirty="0" smtClean="0">
                <a:solidFill>
                  <a:schemeClr val="accent1">
                    <a:lumMod val="75000"/>
                  </a:schemeClr>
                </a:solidFill>
              </a:rPr>
              <a:t>Créditos: </a:t>
            </a:r>
            <a:r>
              <a:rPr lang="es-ES_tradnl" sz="2000" dirty="0" smtClean="0">
                <a:solidFill>
                  <a:schemeClr val="tx2">
                    <a:lumMod val="10000"/>
                  </a:schemeClr>
                </a:solidFill>
              </a:rPr>
              <a:t>4</a:t>
            </a:r>
          </a:p>
          <a:p>
            <a:pPr>
              <a:spcBef>
                <a:spcPct val="20000"/>
              </a:spcBef>
              <a:buClr>
                <a:schemeClr val="accent1"/>
              </a:buClr>
              <a:buSzPct val="80000"/>
            </a:pPr>
            <a:r>
              <a:rPr lang="es-ES_tradnl" sz="2000" b="1" dirty="0" smtClean="0">
                <a:solidFill>
                  <a:schemeClr val="accent1">
                    <a:lumMod val="75000"/>
                  </a:schemeClr>
                </a:solidFill>
              </a:rPr>
              <a:t>Tipo de Curso: </a:t>
            </a:r>
            <a:r>
              <a:rPr lang="es-ES_tradnl" sz="2000" dirty="0" smtClean="0">
                <a:solidFill>
                  <a:schemeClr val="tx2">
                    <a:lumMod val="10000"/>
                  </a:schemeClr>
                </a:solidFill>
              </a:rPr>
              <a:t>Obligatorio</a:t>
            </a:r>
          </a:p>
          <a:p>
            <a:pPr>
              <a:spcBef>
                <a:spcPct val="20000"/>
              </a:spcBef>
              <a:buClr>
                <a:schemeClr val="accent1"/>
              </a:buClr>
              <a:buSzPct val="80000"/>
            </a:pPr>
            <a:r>
              <a:rPr lang="es-ES_tradnl" sz="2000" b="1" dirty="0" smtClean="0">
                <a:solidFill>
                  <a:schemeClr val="accent1">
                    <a:lumMod val="75000"/>
                  </a:schemeClr>
                </a:solidFill>
              </a:rPr>
              <a:t>Asignaturas Simultáneas: </a:t>
            </a:r>
            <a:r>
              <a:rPr lang="es-ES_tradnl" sz="2000" dirty="0" smtClean="0">
                <a:solidFill>
                  <a:schemeClr val="tx2">
                    <a:lumMod val="10000"/>
                  </a:schemeClr>
                </a:solidFill>
              </a:rPr>
              <a:t>Sociología, Psicología, México ante el Contexto Internacional, Comunicación, Cultura Emprendedora, Orientación Educativa, Optativas (2)</a:t>
            </a:r>
          </a:p>
          <a:p>
            <a:pPr lvl="0">
              <a:spcBef>
                <a:spcPct val="20000"/>
              </a:spcBef>
              <a:buClr>
                <a:schemeClr val="accent1"/>
              </a:buClr>
              <a:buSzPct val="80000"/>
            </a:pPr>
            <a:r>
              <a:rPr lang="es-ES_tradnl" sz="2000" b="1" dirty="0" smtClean="0">
                <a:solidFill>
                  <a:schemeClr val="accent1">
                    <a:lumMod val="75000"/>
                  </a:schemeClr>
                </a:solidFill>
              </a:rPr>
              <a:t>Total de Horas: </a:t>
            </a:r>
            <a:r>
              <a:rPr lang="es-ES_tradnl" sz="2000" dirty="0" smtClean="0">
                <a:solidFill>
                  <a:schemeClr val="tx2">
                    <a:lumMod val="10000"/>
                  </a:schemeClr>
                </a:solidFill>
              </a:rPr>
              <a:t>3</a:t>
            </a:r>
          </a:p>
          <a:p>
            <a:pPr lvl="0">
              <a:spcBef>
                <a:spcPct val="20000"/>
              </a:spcBef>
              <a:buClr>
                <a:schemeClr val="accent1"/>
              </a:buClr>
              <a:buSzPct val="80000"/>
            </a:pPr>
            <a:r>
              <a:rPr lang="es-ES_tradnl" sz="2000" b="1" dirty="0" smtClean="0">
                <a:solidFill>
                  <a:schemeClr val="accent1">
                    <a:lumMod val="75000"/>
                  </a:schemeClr>
                </a:solidFill>
              </a:rPr>
              <a:t>Etapa en la Estructura Curricular: </a:t>
            </a:r>
            <a:r>
              <a:rPr lang="es-ES_tradnl" sz="2000" dirty="0" smtClean="0">
                <a:solidFill>
                  <a:schemeClr val="tx2">
                    <a:lumMod val="10000"/>
                  </a:schemeClr>
                </a:solidFill>
              </a:rPr>
              <a:t>Propedéutica</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1653060767597411.jpg"/>
          <p:cNvPicPr>
            <a:picLocks noChangeAspect="1"/>
          </p:cNvPicPr>
          <p:nvPr/>
        </p:nvPicPr>
        <p:blipFill>
          <a:blip r:embed="rId2"/>
          <a:stretch>
            <a:fillRect/>
          </a:stretch>
        </p:blipFill>
        <p:spPr>
          <a:xfrm>
            <a:off x="785786" y="214290"/>
            <a:ext cx="7369373" cy="4900633"/>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3 Conector recto"/>
          <p:cNvCxnSpPr/>
          <p:nvPr/>
        </p:nvCxnSpPr>
        <p:spPr>
          <a:xfrm>
            <a:off x="539552" y="1571612"/>
            <a:ext cx="784887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 name="2 Marcador de contenido"/>
          <p:cNvSpPr>
            <a:spLocks noGrp="1"/>
          </p:cNvSpPr>
          <p:nvPr>
            <p:ph sz="quarter" idx="1"/>
          </p:nvPr>
        </p:nvSpPr>
        <p:spPr>
          <a:xfrm>
            <a:off x="457200" y="1571612"/>
            <a:ext cx="8229600" cy="4554551"/>
          </a:xfrm>
        </p:spPr>
        <p:txBody>
          <a:bodyPr>
            <a:normAutofit lnSpcReduction="10000"/>
          </a:bodyPr>
          <a:lstStyle/>
          <a:p>
            <a:pPr>
              <a:buNone/>
            </a:pPr>
            <a:r>
              <a:rPr lang="es-MX" sz="2600" b="1" dirty="0" smtClean="0">
                <a:solidFill>
                  <a:schemeClr val="accent1">
                    <a:lumMod val="75000"/>
                  </a:schemeClr>
                </a:solidFill>
              </a:rPr>
              <a:t>	</a:t>
            </a:r>
            <a:r>
              <a:rPr lang="es-MX" b="1" dirty="0" smtClean="0">
                <a:solidFill>
                  <a:schemeClr val="accent1">
                    <a:lumMod val="75000"/>
                  </a:schemeClr>
                </a:solidFill>
              </a:rPr>
              <a:t>Instalación</a:t>
            </a:r>
            <a:endParaRPr lang="es-MX" sz="4600" b="1" dirty="0" smtClean="0">
              <a:solidFill>
                <a:schemeClr val="accent1">
                  <a:lumMod val="75000"/>
                </a:schemeClr>
              </a:solidFill>
            </a:endParaRPr>
          </a:p>
          <a:p>
            <a:pPr algn="just">
              <a:buNone/>
            </a:pPr>
            <a:r>
              <a:rPr lang="es-MX" sz="2600" b="1" dirty="0" smtClean="0">
                <a:solidFill>
                  <a:schemeClr val="accent1">
                    <a:lumMod val="75000"/>
                  </a:schemeClr>
                </a:solidFill>
              </a:rPr>
              <a:t>	</a:t>
            </a:r>
            <a:r>
              <a:rPr lang="es-ES" sz="2000" dirty="0" smtClean="0"/>
              <a:t>Una </a:t>
            </a:r>
            <a:r>
              <a:rPr lang="es-ES" sz="2000" b="1" dirty="0" smtClean="0"/>
              <a:t>instalación artística</a:t>
            </a:r>
            <a:r>
              <a:rPr lang="es-ES" sz="2000" dirty="0" smtClean="0"/>
              <a:t> es un género de arte contemporáneo que comenzó a tomar un fuerte impulso a partir de la década de 1970. Las instalaciones incorporan cualquier medio para crear una experiencia visceral o conceptual en un ambiente determinado. Los artistas de instalaciones por lo general utilizan directamente el espacio de las galerías de arte.</a:t>
            </a:r>
          </a:p>
          <a:p>
            <a:pPr algn="just">
              <a:buNone/>
            </a:pPr>
            <a:r>
              <a:rPr lang="es-ES" sz="2000" dirty="0" smtClean="0"/>
              <a:t>	Muchos encuentran los orígenes de este movimiento en artistas como Marcel </a:t>
            </a:r>
            <a:r>
              <a:rPr lang="es-ES" sz="2000" dirty="0" err="1" smtClean="0"/>
              <a:t>Duchamp</a:t>
            </a:r>
            <a:r>
              <a:rPr lang="es-ES" sz="2000" dirty="0" smtClean="0"/>
              <a:t> y el uso de objetos cotidianos </a:t>
            </a:r>
            <a:r>
              <a:rPr lang="es-ES" sz="2000" dirty="0" err="1" smtClean="0"/>
              <a:t>resignificados</a:t>
            </a:r>
            <a:r>
              <a:rPr lang="es-ES" sz="2000" dirty="0" smtClean="0"/>
              <a:t> como obra artística, más que la apreciación de la escultura tradicional que se basa en el trabajo artístico. La intención del artista es primordial en cada instalación, debido a su conexión con el arte conceptual de la década de 1960, lo que nuevamente es una separación de la escultura tradicional que tiene su principal interés en la forma.</a:t>
            </a:r>
            <a:endParaRPr lang="es-ES" sz="2000" dirty="0"/>
          </a:p>
        </p:txBody>
      </p:sp>
      <p:sp>
        <p:nvSpPr>
          <p:cNvPr id="5" name="2 Marcador de contenido"/>
          <p:cNvSpPr txBox="1">
            <a:spLocks/>
          </p:cNvSpPr>
          <p:nvPr/>
        </p:nvSpPr>
        <p:spPr>
          <a:xfrm>
            <a:off x="500034" y="996118"/>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a:t>
            </a:r>
            <a:r>
              <a:rPr lang="es-ES_tradnl" dirty="0"/>
              <a:t>3</a:t>
            </a: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 Instalación</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3 Conector recto"/>
          <p:cNvCxnSpPr/>
          <p:nvPr/>
        </p:nvCxnSpPr>
        <p:spPr>
          <a:xfrm>
            <a:off x="539552" y="1571612"/>
            <a:ext cx="784887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 name="1 Título"/>
          <p:cNvSpPr txBox="1">
            <a:spLocks/>
          </p:cNvSpPr>
          <p:nvPr/>
        </p:nvSpPr>
        <p:spPr>
          <a:xfrm>
            <a:off x="609600" y="427038"/>
            <a:ext cx="7467600" cy="1143000"/>
          </a:xfrm>
          <a:prstGeom prst="rect">
            <a:avLst/>
          </a:prstGeom>
        </p:spPr>
        <p:txBody>
          <a:bodyPr vert="horz" anchor="b">
            <a:norm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s-MX" sz="2000" b="0" i="0" u="none" strike="noStrike" kern="1200" cap="small" spc="0" normalizeH="0" baseline="0" noProof="0" dirty="0" smtClean="0">
                <a:ln>
                  <a:noFill/>
                </a:ln>
                <a:solidFill>
                  <a:schemeClr val="tx2"/>
                </a:solidFill>
                <a:effectLst/>
                <a:uLnTx/>
                <a:uFillTx/>
                <a:latin typeface="+mj-lt"/>
                <a:ea typeface="+mj-ea"/>
                <a:cs typeface="+mj-cs"/>
              </a:rPr>
              <a:t>Módulo 3. Medios </a:t>
            </a:r>
            <a:r>
              <a:rPr lang="es-MX" sz="2000" cap="small" dirty="0" smtClean="0">
                <a:solidFill>
                  <a:schemeClr val="tx2"/>
                </a:solidFill>
                <a:latin typeface="+mj-lt"/>
                <a:ea typeface="+mj-ea"/>
                <a:cs typeface="+mj-cs"/>
              </a:rPr>
              <a:t>alternativos</a:t>
            </a:r>
            <a:r>
              <a:rPr kumimoji="0" lang="es-MX" sz="2000" b="0" i="0" u="none" strike="noStrike" kern="1200" cap="small" spc="0" normalizeH="0" baseline="0" noProof="0" dirty="0" smtClean="0">
                <a:ln>
                  <a:noFill/>
                </a:ln>
                <a:solidFill>
                  <a:schemeClr val="tx2"/>
                </a:solidFill>
                <a:effectLst/>
                <a:uLnTx/>
                <a:uFillTx/>
                <a:latin typeface="+mj-lt"/>
                <a:ea typeface="+mj-ea"/>
                <a:cs typeface="+mj-cs"/>
              </a:rPr>
              <a:t> de expresión artística</a:t>
            </a:r>
            <a:endParaRPr kumimoji="0" lang="es-MX" sz="2000" b="0" i="0" u="none" strike="noStrike" kern="1200" cap="small" spc="0" normalizeH="0" baseline="0" noProof="0" dirty="0">
              <a:ln>
                <a:noFill/>
              </a:ln>
              <a:solidFill>
                <a:schemeClr val="tx2"/>
              </a:solidFill>
              <a:effectLst/>
              <a:uLnTx/>
              <a:uFillTx/>
              <a:latin typeface="+mj-lt"/>
              <a:ea typeface="+mj-ea"/>
              <a:cs typeface="+mj-cs"/>
            </a:endParaRPr>
          </a:p>
        </p:txBody>
      </p:sp>
      <p:sp>
        <p:nvSpPr>
          <p:cNvPr id="3" name="2 Marcador de contenido"/>
          <p:cNvSpPr>
            <a:spLocks noGrp="1"/>
          </p:cNvSpPr>
          <p:nvPr>
            <p:ph sz="quarter" idx="1"/>
          </p:nvPr>
        </p:nvSpPr>
        <p:spPr/>
        <p:txBody>
          <a:bodyPr>
            <a:normAutofit/>
          </a:bodyPr>
          <a:lstStyle/>
          <a:p>
            <a:r>
              <a:rPr lang="es-MX" sz="2600" b="1" dirty="0" smtClean="0">
                <a:solidFill>
                  <a:schemeClr val="accent1">
                    <a:lumMod val="75000"/>
                  </a:schemeClr>
                </a:solidFill>
              </a:rPr>
              <a:t>Instalación</a:t>
            </a:r>
          </a:p>
          <a:p>
            <a:pPr>
              <a:buNone/>
            </a:pPr>
            <a:r>
              <a:rPr lang="es-MX" sz="2600" b="1" dirty="0" smtClean="0">
                <a:solidFill>
                  <a:schemeClr val="accent1">
                    <a:lumMod val="75000"/>
                  </a:schemeClr>
                </a:solidFill>
              </a:rPr>
              <a:t>	</a:t>
            </a:r>
            <a:endParaRPr lang="es-ES" dirty="0"/>
          </a:p>
        </p:txBody>
      </p:sp>
      <p:pic>
        <p:nvPicPr>
          <p:cNvPr id="91138" name="Picture 2" descr="http://www.regmurcia.com/servlet/integra.servlets.ImagenesAportadas?METHOD=VERIMAGEN_3332&amp;nombre=Performance.jpg"/>
          <p:cNvPicPr>
            <a:picLocks noChangeAspect="1" noChangeArrowheads="1"/>
          </p:cNvPicPr>
          <p:nvPr/>
        </p:nvPicPr>
        <p:blipFill>
          <a:blip r:embed="rId2" cstate="print"/>
          <a:srcRect/>
          <a:stretch>
            <a:fillRect/>
          </a:stretch>
        </p:blipFill>
        <p:spPr bwMode="auto">
          <a:xfrm>
            <a:off x="285720" y="214290"/>
            <a:ext cx="8572560" cy="6429421"/>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descr="http://www.elpais.com/recorte/20080108elpyop_2/XLCO/Ies/20080108elpyop_2.jpg"/>
          <p:cNvPicPr>
            <a:picLocks noChangeAspect="1" noChangeArrowheads="1"/>
          </p:cNvPicPr>
          <p:nvPr/>
        </p:nvPicPr>
        <p:blipFill>
          <a:blip r:embed="rId2" cstate="print"/>
          <a:srcRect/>
          <a:stretch>
            <a:fillRect/>
          </a:stretch>
        </p:blipFill>
        <p:spPr bwMode="auto">
          <a:xfrm>
            <a:off x="1785918" y="357166"/>
            <a:ext cx="5439282" cy="4000504"/>
          </a:xfrm>
          <a:prstGeom prst="rect">
            <a:avLst/>
          </a:prstGeom>
          <a:noFill/>
        </p:spPr>
      </p:pic>
      <p:sp>
        <p:nvSpPr>
          <p:cNvPr id="8" name="7 Rectángulo"/>
          <p:cNvSpPr/>
          <p:nvPr/>
        </p:nvSpPr>
        <p:spPr>
          <a:xfrm>
            <a:off x="1571604" y="4357694"/>
            <a:ext cx="8643998" cy="369332"/>
          </a:xfrm>
          <a:prstGeom prst="rect">
            <a:avLst/>
          </a:prstGeom>
        </p:spPr>
        <p:txBody>
          <a:bodyPr wrap="square">
            <a:spAutoFit/>
          </a:bodyPr>
          <a:lstStyle/>
          <a:p>
            <a:r>
              <a:rPr lang="es-MX" dirty="0" smtClean="0"/>
              <a:t>Instalación artística titulada "¿Es la navidad?", de Isabel Aguirre</a:t>
            </a:r>
            <a:endParaRPr lang="es-MX" dirty="0"/>
          </a:p>
        </p:txBody>
      </p:sp>
      <p:sp>
        <p:nvSpPr>
          <p:cNvPr id="9" name="8 Rectángulo"/>
          <p:cNvSpPr/>
          <p:nvPr/>
        </p:nvSpPr>
        <p:spPr>
          <a:xfrm>
            <a:off x="214282" y="4857760"/>
            <a:ext cx="8643998" cy="1754326"/>
          </a:xfrm>
          <a:prstGeom prst="rect">
            <a:avLst/>
          </a:prstGeom>
        </p:spPr>
        <p:txBody>
          <a:bodyPr wrap="square">
            <a:spAutoFit/>
          </a:bodyPr>
          <a:lstStyle/>
          <a:p>
            <a:pPr fontAlgn="base"/>
            <a:r>
              <a:rPr lang="es-MX" sz="900" dirty="0" smtClean="0"/>
              <a:t>Con el título de “Practica un consumo sostenible y responsable”, la concejalía de promoción económica, empleo, comercio, consumo y turismo del ayuntamiento de A Coruña, ha propiciado, en distintos sitios de la ciudad, la muestra de diversas obras que nos invitan a la reflexión, ante estos días de compras desenfrenadas.</a:t>
            </a:r>
            <a:br>
              <a:rPr lang="es-MX" sz="900" dirty="0" smtClean="0"/>
            </a:br>
            <a:r>
              <a:rPr lang="es-MX" sz="900" dirty="0" smtClean="0"/>
              <a:t>La arquitecta Isabel Aguirre logra la polémica y la provocación con su instalación artística “¿Es la navidad?” que ha sido ubicada frente a una de las entradas de El Corte Inglés de la ciudad.</a:t>
            </a:r>
          </a:p>
          <a:p>
            <a:pPr fontAlgn="base"/>
            <a:r>
              <a:rPr lang="es-MX" sz="900" dirty="0" smtClean="0"/>
              <a:t>Un cartel cita las palabras de Isabel Aguirre:</a:t>
            </a:r>
          </a:p>
          <a:p>
            <a:pPr fontAlgn="base"/>
            <a:r>
              <a:rPr lang="es-MX" sz="900" dirty="0" smtClean="0"/>
              <a:t>“Sentimos la necesidad de celebrar la navidad como algo casi irracional y lo hacemos de una forma más que religiosa, pagana”.</a:t>
            </a:r>
          </a:p>
          <a:p>
            <a:pPr fontAlgn="base"/>
            <a:r>
              <a:rPr lang="es-MX" sz="900" dirty="0" smtClean="0"/>
              <a:t>“Y nuestro modo de hacerlo -dice ella- por mucho que lo intentamos, no consigue librarnos de la atadura devoradora del consumo de lo nuevo: estrenar, tirar lo viejo, o simplemente lo usado, es al mismo tiempo, extrañar o recordar. Asombrosa contradicción”.</a:t>
            </a:r>
          </a:p>
          <a:p>
            <a:pPr fontAlgn="base"/>
            <a:r>
              <a:rPr lang="es-MX" sz="900" dirty="0" smtClean="0"/>
              <a:t>Su instalación nos muestra diversos artículos electrodomésticos que prácticamente “devoran” a varias personas, representadas por maniquíes, todo de color rojo. Todo ello rodeado de ramas que están a punto de arder.</a:t>
            </a:r>
          </a:p>
          <a:p>
            <a:pPr fontAlgn="base"/>
            <a:r>
              <a:rPr lang="es-MX" sz="900" dirty="0" smtClean="0"/>
              <a:t>Isabel Aguirre es profesora de la Universidad de A Coruña, y ha obtenido el Premio Nacional de Arquitectura “Manuel de la Dehesa” en 1997. Desde 2001 trabaja en Lisboa, desarrollando los Parques Oeste Valle Grande y el Parque Sur.</a:t>
            </a:r>
            <a:endParaRPr lang="es-MX" sz="9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3 Conector recto"/>
          <p:cNvCxnSpPr/>
          <p:nvPr/>
        </p:nvCxnSpPr>
        <p:spPr>
          <a:xfrm>
            <a:off x="539552" y="1571612"/>
            <a:ext cx="784887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 name="1 Título"/>
          <p:cNvSpPr txBox="1">
            <a:spLocks/>
          </p:cNvSpPr>
          <p:nvPr/>
        </p:nvSpPr>
        <p:spPr>
          <a:xfrm>
            <a:off x="609600" y="427038"/>
            <a:ext cx="7467600" cy="1143000"/>
          </a:xfrm>
          <a:prstGeom prst="rect">
            <a:avLst/>
          </a:prstGeom>
        </p:spPr>
        <p:txBody>
          <a:bodyPr vert="horz" anchor="b">
            <a:norm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s-MX" sz="2000" b="0" i="0" u="none" strike="noStrike" kern="1200" cap="small" spc="0" normalizeH="0" baseline="0" noProof="0" dirty="0" smtClean="0">
                <a:ln>
                  <a:noFill/>
                </a:ln>
                <a:solidFill>
                  <a:schemeClr val="tx2"/>
                </a:solidFill>
                <a:effectLst/>
                <a:uLnTx/>
                <a:uFillTx/>
                <a:latin typeface="+mj-lt"/>
                <a:ea typeface="+mj-ea"/>
                <a:cs typeface="+mj-cs"/>
              </a:rPr>
              <a:t>Módulo 3. Medios </a:t>
            </a:r>
            <a:r>
              <a:rPr lang="es-MX" sz="2000" cap="small" dirty="0" smtClean="0">
                <a:solidFill>
                  <a:schemeClr val="tx2"/>
                </a:solidFill>
                <a:latin typeface="+mj-lt"/>
                <a:ea typeface="+mj-ea"/>
                <a:cs typeface="+mj-cs"/>
              </a:rPr>
              <a:t>alternativos</a:t>
            </a:r>
            <a:r>
              <a:rPr kumimoji="0" lang="es-MX" sz="2000" b="0" i="0" u="none" strike="noStrike" kern="1200" cap="small" spc="0" normalizeH="0" baseline="0" noProof="0" dirty="0" smtClean="0">
                <a:ln>
                  <a:noFill/>
                </a:ln>
                <a:solidFill>
                  <a:schemeClr val="tx2"/>
                </a:solidFill>
                <a:effectLst/>
                <a:uLnTx/>
                <a:uFillTx/>
                <a:latin typeface="+mj-lt"/>
                <a:ea typeface="+mj-ea"/>
                <a:cs typeface="+mj-cs"/>
              </a:rPr>
              <a:t> de expresión artística</a:t>
            </a:r>
            <a:endParaRPr kumimoji="0" lang="es-MX" sz="2000" b="0" i="0" u="none" strike="noStrike" kern="1200" cap="small" spc="0" normalizeH="0" baseline="0" noProof="0" dirty="0">
              <a:ln>
                <a:noFill/>
              </a:ln>
              <a:solidFill>
                <a:schemeClr val="tx2"/>
              </a:solidFill>
              <a:effectLst/>
              <a:uLnTx/>
              <a:uFillTx/>
              <a:latin typeface="+mj-lt"/>
              <a:ea typeface="+mj-ea"/>
              <a:cs typeface="+mj-cs"/>
            </a:endParaRPr>
          </a:p>
        </p:txBody>
      </p:sp>
      <p:sp>
        <p:nvSpPr>
          <p:cNvPr id="3" name="2 Marcador de contenido"/>
          <p:cNvSpPr>
            <a:spLocks noGrp="1"/>
          </p:cNvSpPr>
          <p:nvPr>
            <p:ph sz="quarter" idx="1"/>
          </p:nvPr>
        </p:nvSpPr>
        <p:spPr/>
        <p:txBody>
          <a:bodyPr>
            <a:normAutofit/>
          </a:bodyPr>
          <a:lstStyle/>
          <a:p>
            <a:r>
              <a:rPr lang="es-MX" sz="2600" b="1" dirty="0" smtClean="0">
                <a:solidFill>
                  <a:schemeClr val="accent1">
                    <a:lumMod val="75000"/>
                  </a:schemeClr>
                </a:solidFill>
              </a:rPr>
              <a:t>Instalación</a:t>
            </a:r>
          </a:p>
          <a:p>
            <a:pPr>
              <a:buNone/>
            </a:pPr>
            <a:r>
              <a:rPr lang="es-MX" sz="2600" b="1" dirty="0" smtClean="0">
                <a:solidFill>
                  <a:schemeClr val="accent1">
                    <a:lumMod val="75000"/>
                  </a:schemeClr>
                </a:solidFill>
              </a:rPr>
              <a:t>	</a:t>
            </a:r>
            <a:endParaRPr lang="es-ES" dirty="0"/>
          </a:p>
        </p:txBody>
      </p:sp>
      <p:pic>
        <p:nvPicPr>
          <p:cNvPr id="95236" name="Picture 4" descr="http://4.bp.blogspot.com/_7bj6iQ9MDyM/SsTunnLHcCI/AAAAAAAAFvI/wSledixMNZo/s400/Es+al+fart.jpg"/>
          <p:cNvPicPr>
            <a:picLocks noChangeAspect="1" noChangeArrowheads="1"/>
          </p:cNvPicPr>
          <p:nvPr/>
        </p:nvPicPr>
        <p:blipFill>
          <a:blip r:embed="rId2" cstate="print"/>
          <a:srcRect/>
          <a:stretch>
            <a:fillRect/>
          </a:stretch>
        </p:blipFill>
        <p:spPr bwMode="auto">
          <a:xfrm>
            <a:off x="84837" y="285728"/>
            <a:ext cx="8916319" cy="5929354"/>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5366460155_b1093c5e3b_z.jpg"/>
          <p:cNvPicPr>
            <a:picLocks noChangeAspect="1"/>
          </p:cNvPicPr>
          <p:nvPr/>
        </p:nvPicPr>
        <p:blipFill>
          <a:blip r:embed="rId2"/>
          <a:srcRect b="3202"/>
          <a:stretch>
            <a:fillRect/>
          </a:stretch>
        </p:blipFill>
        <p:spPr>
          <a:xfrm>
            <a:off x="-32154" y="928670"/>
            <a:ext cx="9176154" cy="5926161"/>
          </a:xfrm>
          <a:prstGeom prst="rect">
            <a:avLst/>
          </a:prstGeom>
        </p:spPr>
      </p:pic>
      <p:sp>
        <p:nvSpPr>
          <p:cNvPr id="5" name="4 Rectángulo"/>
          <p:cNvSpPr/>
          <p:nvPr/>
        </p:nvSpPr>
        <p:spPr>
          <a:xfrm>
            <a:off x="2071670" y="285728"/>
            <a:ext cx="7429552" cy="1015663"/>
          </a:xfrm>
          <a:prstGeom prst="rect">
            <a:avLst/>
          </a:prstGeom>
          <a:noFill/>
        </p:spPr>
        <p:txBody>
          <a:bodyPr wrap="square" lIns="91440" tIns="45720" rIns="91440" bIns="45720">
            <a:spAutoFit/>
          </a:bodyPr>
          <a:lstStyle/>
          <a:p>
            <a:pPr algn="ctr"/>
            <a:r>
              <a:rPr lang="es-ES" sz="6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Expresión del Arte</a:t>
            </a:r>
            <a:endParaRPr lang="es-ES" sz="6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9" name="8 Rectángulo"/>
          <p:cNvSpPr/>
          <p:nvPr/>
        </p:nvSpPr>
        <p:spPr>
          <a:xfrm>
            <a:off x="2714612" y="1285860"/>
            <a:ext cx="4357718" cy="2616101"/>
          </a:xfrm>
          <a:prstGeom prst="rect">
            <a:avLst/>
          </a:prstGeom>
        </p:spPr>
        <p:txBody>
          <a:bodyPr wrap="square">
            <a:spAutoFit/>
          </a:bodyPr>
          <a:lstStyle/>
          <a:p>
            <a:r>
              <a:rPr lang="es-MX" sz="2400" b="1" dirty="0" smtClean="0">
                <a:solidFill>
                  <a:schemeClr val="accent1">
                    <a:lumMod val="75000"/>
                  </a:schemeClr>
                </a:solidFill>
              </a:rPr>
              <a:t>Módulo II. Práctica artística</a:t>
            </a:r>
            <a:endParaRPr lang="es-MX" sz="1600" dirty="0" smtClean="0"/>
          </a:p>
          <a:p>
            <a:endParaRPr lang="es-MX" sz="1600" dirty="0" smtClean="0"/>
          </a:p>
          <a:p>
            <a:r>
              <a:rPr lang="es-MX" sz="1600" b="1" dirty="0" smtClean="0">
                <a:solidFill>
                  <a:schemeClr val="accent1">
                    <a:lumMod val="75000"/>
                  </a:schemeClr>
                </a:solidFill>
              </a:rPr>
              <a:t>PROPÓSITO: </a:t>
            </a:r>
            <a:r>
              <a:rPr lang="es-MX" sz="1600" dirty="0" smtClean="0">
                <a:solidFill>
                  <a:schemeClr val="bg1"/>
                </a:solidFill>
              </a:rPr>
              <a:t>Aplica nuevos </a:t>
            </a:r>
            <a:r>
              <a:rPr lang="es-MX" sz="1600" dirty="0">
                <a:solidFill>
                  <a:schemeClr val="bg1"/>
                </a:solidFill>
              </a:rPr>
              <a:t>géneros de </a:t>
            </a:r>
            <a:r>
              <a:rPr lang="es-MX" sz="1600" dirty="0" smtClean="0">
                <a:solidFill>
                  <a:schemeClr val="bg1"/>
                </a:solidFill>
              </a:rPr>
              <a:t> expresión artística, </a:t>
            </a:r>
            <a:r>
              <a:rPr lang="es-MX" sz="1600" dirty="0">
                <a:solidFill>
                  <a:schemeClr val="bg1"/>
                </a:solidFill>
              </a:rPr>
              <a:t>para </a:t>
            </a:r>
            <a:r>
              <a:rPr lang="es-MX" sz="1600" dirty="0" smtClean="0">
                <a:solidFill>
                  <a:schemeClr val="bg1"/>
                </a:solidFill>
              </a:rPr>
              <a:t>interpretar </a:t>
            </a:r>
            <a:r>
              <a:rPr lang="es-MX" sz="1600" dirty="0">
                <a:solidFill>
                  <a:schemeClr val="bg1"/>
                </a:solidFill>
              </a:rPr>
              <a:t>diferentes </a:t>
            </a:r>
            <a:r>
              <a:rPr lang="es-MX" sz="1600" dirty="0" smtClean="0">
                <a:solidFill>
                  <a:schemeClr val="bg1"/>
                </a:solidFill>
              </a:rPr>
              <a:t>situaciones</a:t>
            </a:r>
            <a:endParaRPr lang="es-MX" sz="1600" dirty="0">
              <a:solidFill>
                <a:schemeClr val="bg1"/>
              </a:solidFill>
            </a:endParaRPr>
          </a:p>
          <a:p>
            <a:r>
              <a:rPr lang="es-MX" sz="1600" dirty="0">
                <a:solidFill>
                  <a:schemeClr val="bg1"/>
                </a:solidFill>
              </a:rPr>
              <a:t>de su contexto</a:t>
            </a:r>
          </a:p>
          <a:p>
            <a:r>
              <a:rPr lang="es-MX" sz="1600" dirty="0" smtClean="0">
                <a:solidFill>
                  <a:schemeClr val="bg1"/>
                </a:solidFill>
              </a:rPr>
              <a:t>	</a:t>
            </a:r>
          </a:p>
          <a:p>
            <a:r>
              <a:rPr lang="es-MX" sz="2400" b="1" dirty="0" smtClean="0">
                <a:solidFill>
                  <a:schemeClr val="bg1"/>
                </a:solidFill>
              </a:rPr>
              <a:t>Tema 4. </a:t>
            </a:r>
            <a:r>
              <a:rPr lang="es-MX" sz="2400" dirty="0" err="1" smtClean="0">
                <a:solidFill>
                  <a:schemeClr val="bg1"/>
                </a:solidFill>
              </a:rPr>
              <a:t>Body</a:t>
            </a:r>
            <a:r>
              <a:rPr lang="es-MX" sz="2400" dirty="0" smtClean="0">
                <a:solidFill>
                  <a:schemeClr val="bg1"/>
                </a:solidFill>
              </a:rPr>
              <a:t> </a:t>
            </a:r>
            <a:r>
              <a:rPr lang="es-MX" sz="2400" dirty="0">
                <a:solidFill>
                  <a:schemeClr val="bg1"/>
                </a:solidFill>
              </a:rPr>
              <a:t>Art</a:t>
            </a:r>
          </a:p>
          <a:p>
            <a:endParaRPr lang="es-MX" dirty="0" smtClean="0">
              <a:solidFill>
                <a:schemeClr val="bg1"/>
              </a:solidFill>
            </a:endParaRPr>
          </a:p>
          <a:p>
            <a:endParaRPr lang="es-MX" dirty="0"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3 Conector recto"/>
          <p:cNvCxnSpPr/>
          <p:nvPr/>
        </p:nvCxnSpPr>
        <p:spPr>
          <a:xfrm>
            <a:off x="539552" y="1571612"/>
            <a:ext cx="784887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 name="2 Marcador de contenido"/>
          <p:cNvSpPr>
            <a:spLocks noGrp="1"/>
          </p:cNvSpPr>
          <p:nvPr>
            <p:ph sz="quarter" idx="1"/>
          </p:nvPr>
        </p:nvSpPr>
        <p:spPr>
          <a:xfrm>
            <a:off x="457200" y="1571612"/>
            <a:ext cx="8229600" cy="4554551"/>
          </a:xfrm>
        </p:spPr>
        <p:txBody>
          <a:bodyPr>
            <a:normAutofit/>
          </a:bodyPr>
          <a:lstStyle/>
          <a:p>
            <a:pPr>
              <a:buNone/>
            </a:pPr>
            <a:r>
              <a:rPr lang="es-MX" sz="2600" b="1" dirty="0">
                <a:solidFill>
                  <a:schemeClr val="accent1">
                    <a:lumMod val="75000"/>
                  </a:schemeClr>
                </a:solidFill>
              </a:rPr>
              <a:t>	</a:t>
            </a:r>
            <a:r>
              <a:rPr lang="es-MX" b="1" dirty="0" err="1" smtClean="0">
                <a:solidFill>
                  <a:schemeClr val="accent1">
                    <a:lumMod val="75000"/>
                  </a:schemeClr>
                </a:solidFill>
              </a:rPr>
              <a:t>Body</a:t>
            </a:r>
            <a:r>
              <a:rPr lang="es-MX" b="1" dirty="0" smtClean="0">
                <a:solidFill>
                  <a:schemeClr val="accent1">
                    <a:lumMod val="75000"/>
                  </a:schemeClr>
                </a:solidFill>
              </a:rPr>
              <a:t> Art</a:t>
            </a:r>
          </a:p>
          <a:p>
            <a:pPr algn="just">
              <a:buNone/>
            </a:pPr>
            <a:r>
              <a:rPr lang="es-MX" sz="3600" b="1" dirty="0" smtClean="0">
                <a:solidFill>
                  <a:schemeClr val="accent1">
                    <a:lumMod val="75000"/>
                  </a:schemeClr>
                </a:solidFill>
              </a:rPr>
              <a:t>	</a:t>
            </a:r>
            <a:r>
              <a:rPr lang="es-ES" sz="2000" dirty="0" smtClean="0"/>
              <a:t>El </a:t>
            </a:r>
            <a:r>
              <a:rPr lang="es-ES" sz="2000" b="1" dirty="0" smtClean="0"/>
              <a:t>arte corporal</a:t>
            </a:r>
            <a:r>
              <a:rPr lang="es-ES" sz="2000" dirty="0" smtClean="0"/>
              <a:t> es un estilo enmarcado en el arte conceptual, de gran relevancia en los años 1960 en Europa y, en especial, en Estados Unidos.</a:t>
            </a:r>
          </a:p>
          <a:p>
            <a:pPr algn="just">
              <a:buNone/>
            </a:pPr>
            <a:r>
              <a:rPr lang="es-ES" sz="2000" dirty="0" smtClean="0"/>
              <a:t>	Se trabaja con el cuerpo como material plástico, se pinta, se calca, se ensucia, se cubre, se retuerce... </a:t>
            </a:r>
            <a:r>
              <a:rPr lang="es-ES" sz="2000" b="1" dirty="0" smtClean="0">
                <a:solidFill>
                  <a:schemeClr val="accent1">
                    <a:lumMod val="75000"/>
                  </a:schemeClr>
                </a:solidFill>
              </a:rPr>
              <a:t>el cuerpo es el lienzo </a:t>
            </a:r>
            <a:r>
              <a:rPr lang="es-ES" sz="2000" dirty="0" smtClean="0"/>
              <a:t>o el molde del trabajo artístico.</a:t>
            </a:r>
            <a:endParaRPr lang="es-ES" sz="2000" dirty="0"/>
          </a:p>
        </p:txBody>
      </p:sp>
      <p:sp>
        <p:nvSpPr>
          <p:cNvPr id="5" name="2 Marcador de contenido"/>
          <p:cNvSpPr txBox="1">
            <a:spLocks/>
          </p:cNvSpPr>
          <p:nvPr/>
        </p:nvSpPr>
        <p:spPr>
          <a:xfrm>
            <a:off x="500034" y="996118"/>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a:t>
            </a:r>
            <a:r>
              <a:rPr lang="es-ES_tradnl" dirty="0"/>
              <a:t>4</a:t>
            </a: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 </a:t>
            </a:r>
            <a:r>
              <a:rPr lang="es-ES_tradnl" dirty="0" err="1" smtClean="0"/>
              <a:t>Body</a:t>
            </a:r>
            <a:r>
              <a:rPr lang="es-ES_tradnl" dirty="0" smtClean="0"/>
              <a:t> art</a:t>
            </a:r>
            <a:endParaRPr kumimoji="0" lang="es-ES_tradnl" sz="180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body-art-nude13.jpg"/>
          <p:cNvPicPr>
            <a:picLocks noChangeAspect="1"/>
          </p:cNvPicPr>
          <p:nvPr/>
        </p:nvPicPr>
        <p:blipFill>
          <a:blip r:embed="rId2"/>
          <a:stretch>
            <a:fillRect/>
          </a:stretch>
        </p:blipFill>
        <p:spPr>
          <a:xfrm>
            <a:off x="285720" y="214290"/>
            <a:ext cx="3657600" cy="4864608"/>
          </a:xfrm>
          <a:prstGeom prst="rect">
            <a:avLst/>
          </a:prstGeom>
        </p:spPr>
      </p:pic>
      <p:pic>
        <p:nvPicPr>
          <p:cNvPr id="4" name="3 Imagen" descr="body_art_piercing.jpg"/>
          <p:cNvPicPr>
            <a:picLocks noChangeAspect="1"/>
          </p:cNvPicPr>
          <p:nvPr/>
        </p:nvPicPr>
        <p:blipFill>
          <a:blip r:embed="rId3"/>
          <a:stretch>
            <a:fillRect/>
          </a:stretch>
        </p:blipFill>
        <p:spPr>
          <a:xfrm>
            <a:off x="4857752" y="1348368"/>
            <a:ext cx="3806836" cy="5212770"/>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7 Imagen" descr="32049.jpg"/>
          <p:cNvPicPr>
            <a:picLocks noChangeAspect="1"/>
          </p:cNvPicPr>
          <p:nvPr/>
        </p:nvPicPr>
        <p:blipFill>
          <a:blip r:embed="rId2"/>
          <a:stretch>
            <a:fillRect/>
          </a:stretch>
        </p:blipFill>
        <p:spPr>
          <a:xfrm>
            <a:off x="0" y="1318846"/>
            <a:ext cx="9215470" cy="4253294"/>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6" name="Picture 6" descr="http://www.aigoo.com/wp-content/uploads/2009/07/15-amazing-body-paintings-oddeecom-body-paintings-crap-free-picforme-tasteplease-body-art-paint-bodypaint_large.jpg"/>
          <p:cNvPicPr>
            <a:picLocks noChangeAspect="1" noChangeArrowheads="1"/>
          </p:cNvPicPr>
          <p:nvPr/>
        </p:nvPicPr>
        <p:blipFill>
          <a:blip r:embed="rId2" cstate="print"/>
          <a:srcRect/>
          <a:stretch>
            <a:fillRect/>
          </a:stretch>
        </p:blipFill>
        <p:spPr bwMode="auto">
          <a:xfrm>
            <a:off x="1142976" y="0"/>
            <a:ext cx="6904027" cy="6858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547664" y="3899303"/>
            <a:ext cx="7167740" cy="2172903"/>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Propósito General de la Asignatura o Unidad de Aprendizaje:</a:t>
            </a:r>
          </a:p>
          <a:p>
            <a:pPr>
              <a:spcBef>
                <a:spcPct val="20000"/>
              </a:spcBef>
              <a:buClr>
                <a:schemeClr val="accent1"/>
              </a:buClr>
              <a:buSzPct val="80000"/>
            </a:pPr>
            <a:endParaRPr lang="es-ES_tradnl" b="1" dirty="0" smtClean="0">
              <a:solidFill>
                <a:schemeClr val="accent1">
                  <a:lumMod val="75000"/>
                </a:schemeClr>
              </a:solidFill>
            </a:endParaRPr>
          </a:p>
          <a:p>
            <a:pPr>
              <a:spcBef>
                <a:spcPct val="20000"/>
              </a:spcBef>
              <a:buClr>
                <a:schemeClr val="accent1"/>
              </a:buClr>
              <a:buSzPct val="80000"/>
            </a:pPr>
            <a:r>
              <a:rPr lang="es-ES_tradnl" b="1" dirty="0" smtClean="0">
                <a:solidFill>
                  <a:schemeClr val="accent1">
                    <a:lumMod val="75000"/>
                  </a:schemeClr>
                </a:solidFill>
              </a:rPr>
              <a:t> </a:t>
            </a:r>
          </a:p>
          <a:p>
            <a:r>
              <a:rPr lang="es-MX" dirty="0" smtClean="0"/>
              <a:t>Desarrolla la capacidad de expresión creativa y de comunicación, por medio de la aplicación y experimentación de diversas técnicas, para transmitir mensajes en un lenguaje gráfico-plástico. 	</a:t>
            </a:r>
          </a:p>
          <a:p>
            <a:r>
              <a:rPr lang="es-MX" dirty="0" smtClean="0"/>
              <a:t>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5366460155_b1093c5e3b_z.jpg"/>
          <p:cNvPicPr>
            <a:picLocks noChangeAspect="1"/>
          </p:cNvPicPr>
          <p:nvPr/>
        </p:nvPicPr>
        <p:blipFill>
          <a:blip r:embed="rId2"/>
          <a:srcRect b="3202"/>
          <a:stretch>
            <a:fillRect/>
          </a:stretch>
        </p:blipFill>
        <p:spPr>
          <a:xfrm>
            <a:off x="-32154" y="928670"/>
            <a:ext cx="9176154" cy="5926161"/>
          </a:xfrm>
          <a:prstGeom prst="rect">
            <a:avLst/>
          </a:prstGeom>
        </p:spPr>
      </p:pic>
      <p:sp>
        <p:nvSpPr>
          <p:cNvPr id="5" name="4 Rectángulo"/>
          <p:cNvSpPr/>
          <p:nvPr/>
        </p:nvSpPr>
        <p:spPr>
          <a:xfrm>
            <a:off x="2071670" y="285728"/>
            <a:ext cx="7429552" cy="1015663"/>
          </a:xfrm>
          <a:prstGeom prst="rect">
            <a:avLst/>
          </a:prstGeom>
          <a:noFill/>
        </p:spPr>
        <p:txBody>
          <a:bodyPr wrap="square" lIns="91440" tIns="45720" rIns="91440" bIns="45720">
            <a:spAutoFit/>
          </a:bodyPr>
          <a:lstStyle/>
          <a:p>
            <a:pPr algn="ctr"/>
            <a:r>
              <a:rPr lang="es-ES" sz="6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Expresión del Arte</a:t>
            </a:r>
            <a:endParaRPr lang="es-ES" sz="6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9" name="8 Rectángulo"/>
          <p:cNvSpPr/>
          <p:nvPr/>
        </p:nvSpPr>
        <p:spPr>
          <a:xfrm>
            <a:off x="2714612" y="1285860"/>
            <a:ext cx="4357718" cy="2616101"/>
          </a:xfrm>
          <a:prstGeom prst="rect">
            <a:avLst/>
          </a:prstGeom>
        </p:spPr>
        <p:txBody>
          <a:bodyPr wrap="square">
            <a:spAutoFit/>
          </a:bodyPr>
          <a:lstStyle/>
          <a:p>
            <a:r>
              <a:rPr lang="es-MX" sz="2400" b="1" dirty="0" smtClean="0">
                <a:solidFill>
                  <a:schemeClr val="accent1">
                    <a:lumMod val="75000"/>
                  </a:schemeClr>
                </a:solidFill>
              </a:rPr>
              <a:t>Módulo II. Práctica artística</a:t>
            </a:r>
            <a:endParaRPr lang="es-MX" sz="1600" dirty="0" smtClean="0"/>
          </a:p>
          <a:p>
            <a:endParaRPr lang="es-MX" sz="1600" dirty="0" smtClean="0"/>
          </a:p>
          <a:p>
            <a:r>
              <a:rPr lang="es-MX" sz="1600" b="1" dirty="0" smtClean="0">
                <a:solidFill>
                  <a:schemeClr val="accent1">
                    <a:lumMod val="75000"/>
                  </a:schemeClr>
                </a:solidFill>
              </a:rPr>
              <a:t>PROPÓSITO: </a:t>
            </a:r>
            <a:r>
              <a:rPr lang="es-MX" sz="1600" dirty="0" smtClean="0">
                <a:solidFill>
                  <a:schemeClr val="bg1"/>
                </a:solidFill>
              </a:rPr>
              <a:t>Aplica nuevos </a:t>
            </a:r>
            <a:r>
              <a:rPr lang="es-MX" sz="1600" dirty="0">
                <a:solidFill>
                  <a:schemeClr val="bg1"/>
                </a:solidFill>
              </a:rPr>
              <a:t>géneros de </a:t>
            </a:r>
            <a:r>
              <a:rPr lang="es-MX" sz="1600" dirty="0" smtClean="0">
                <a:solidFill>
                  <a:schemeClr val="bg1"/>
                </a:solidFill>
              </a:rPr>
              <a:t> expresión artística, </a:t>
            </a:r>
            <a:r>
              <a:rPr lang="es-MX" sz="1600" dirty="0">
                <a:solidFill>
                  <a:schemeClr val="bg1"/>
                </a:solidFill>
              </a:rPr>
              <a:t>para </a:t>
            </a:r>
            <a:r>
              <a:rPr lang="es-MX" sz="1600" dirty="0" smtClean="0">
                <a:solidFill>
                  <a:schemeClr val="bg1"/>
                </a:solidFill>
              </a:rPr>
              <a:t>interpretar </a:t>
            </a:r>
            <a:r>
              <a:rPr lang="es-MX" sz="1600" dirty="0">
                <a:solidFill>
                  <a:schemeClr val="bg1"/>
                </a:solidFill>
              </a:rPr>
              <a:t>diferentes </a:t>
            </a:r>
            <a:r>
              <a:rPr lang="es-MX" sz="1600" dirty="0" smtClean="0">
                <a:solidFill>
                  <a:schemeClr val="bg1"/>
                </a:solidFill>
              </a:rPr>
              <a:t>situaciones</a:t>
            </a:r>
            <a:endParaRPr lang="es-MX" sz="1600" dirty="0">
              <a:solidFill>
                <a:schemeClr val="bg1"/>
              </a:solidFill>
            </a:endParaRPr>
          </a:p>
          <a:p>
            <a:r>
              <a:rPr lang="es-MX" sz="1600" dirty="0">
                <a:solidFill>
                  <a:schemeClr val="bg1"/>
                </a:solidFill>
              </a:rPr>
              <a:t>de su contexto</a:t>
            </a:r>
          </a:p>
          <a:p>
            <a:r>
              <a:rPr lang="es-MX" sz="1600" dirty="0" smtClean="0">
                <a:solidFill>
                  <a:schemeClr val="bg1"/>
                </a:solidFill>
              </a:rPr>
              <a:t>	</a:t>
            </a:r>
          </a:p>
          <a:p>
            <a:r>
              <a:rPr lang="es-MX" sz="2400" b="1" dirty="0" smtClean="0">
                <a:solidFill>
                  <a:schemeClr val="bg1"/>
                </a:solidFill>
              </a:rPr>
              <a:t>Tema 5</a:t>
            </a:r>
            <a:r>
              <a:rPr lang="es-MX" sz="2400" dirty="0" smtClean="0">
                <a:solidFill>
                  <a:schemeClr val="bg1"/>
                </a:solidFill>
              </a:rPr>
              <a:t>.Performance</a:t>
            </a:r>
            <a:endParaRPr lang="es-MX" sz="2400" dirty="0">
              <a:solidFill>
                <a:schemeClr val="bg1"/>
              </a:solidFill>
            </a:endParaRPr>
          </a:p>
          <a:p>
            <a:endParaRPr lang="es-MX" dirty="0" smtClean="0">
              <a:solidFill>
                <a:schemeClr val="bg1"/>
              </a:solidFill>
            </a:endParaRPr>
          </a:p>
          <a:p>
            <a:endParaRPr lang="es-MX" dirty="0" smtClean="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3 Conector recto"/>
          <p:cNvCxnSpPr/>
          <p:nvPr/>
        </p:nvCxnSpPr>
        <p:spPr>
          <a:xfrm>
            <a:off x="539552" y="1571612"/>
            <a:ext cx="784887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 name="2 Marcador de contenido"/>
          <p:cNvSpPr>
            <a:spLocks noGrp="1"/>
          </p:cNvSpPr>
          <p:nvPr>
            <p:ph sz="quarter" idx="1"/>
          </p:nvPr>
        </p:nvSpPr>
        <p:spPr>
          <a:xfrm>
            <a:off x="457200" y="1571612"/>
            <a:ext cx="8229600" cy="4554551"/>
          </a:xfrm>
        </p:spPr>
        <p:txBody>
          <a:bodyPr>
            <a:normAutofit fontScale="70000" lnSpcReduction="20000"/>
          </a:bodyPr>
          <a:lstStyle/>
          <a:p>
            <a:pPr>
              <a:buNone/>
            </a:pPr>
            <a:r>
              <a:rPr lang="es-MX" sz="4600" b="1" dirty="0" err="1" smtClean="0">
                <a:solidFill>
                  <a:schemeClr val="accent1">
                    <a:lumMod val="75000"/>
                  </a:schemeClr>
                </a:solidFill>
              </a:rPr>
              <a:t>Fluxus</a:t>
            </a:r>
            <a:endParaRPr lang="es-MX" sz="5100" b="1" dirty="0" smtClean="0">
              <a:solidFill>
                <a:schemeClr val="accent1">
                  <a:lumMod val="75000"/>
                </a:schemeClr>
              </a:solidFill>
            </a:endParaRPr>
          </a:p>
          <a:p>
            <a:pPr marL="0" indent="0" algn="just">
              <a:buNone/>
            </a:pPr>
            <a:r>
              <a:rPr lang="es-MX" sz="2900" dirty="0" err="1" smtClean="0"/>
              <a:t>Fluxus</a:t>
            </a:r>
            <a:r>
              <a:rPr lang="es-MX" sz="2900" dirty="0" smtClean="0"/>
              <a:t> (palabra latina que significa flujo) es un movimiento artístico de las artes visuales pero también de la música y la literatura. </a:t>
            </a:r>
            <a:r>
              <a:rPr lang="es-ES" sz="2900" dirty="0" smtClean="0"/>
              <a:t>Es una modalidad del arte de acción. Implica flujo o cambio en varios lenguajes. </a:t>
            </a:r>
            <a:r>
              <a:rPr lang="es-MX" sz="2900" dirty="0" smtClean="0"/>
              <a:t>Tuvo su momento más activo entre la década de los sesenta y los setenta del siglo XX. Se declaró contra el objeto artístico tradicional como mercancía y se proclamó a sí mismo como el </a:t>
            </a:r>
            <a:r>
              <a:rPr lang="es-MX" sz="2900" dirty="0" err="1" smtClean="0"/>
              <a:t>antiarte</a:t>
            </a:r>
            <a:r>
              <a:rPr lang="es-MX" sz="2900" dirty="0" smtClean="0"/>
              <a:t>. </a:t>
            </a:r>
            <a:r>
              <a:rPr lang="es-MX" sz="2900" dirty="0" err="1" smtClean="0"/>
              <a:t>Fluxus</a:t>
            </a:r>
            <a:r>
              <a:rPr lang="es-MX" sz="2900" dirty="0" smtClean="0"/>
              <a:t> fue informalmente organizado en 1962 por George </a:t>
            </a:r>
            <a:r>
              <a:rPr lang="es-MX" sz="2900" dirty="0" err="1" smtClean="0"/>
              <a:t>Maciunas</a:t>
            </a:r>
            <a:r>
              <a:rPr lang="es-MX" sz="2900" dirty="0" smtClean="0"/>
              <a:t> (1931-1978).</a:t>
            </a:r>
          </a:p>
          <a:p>
            <a:pPr marL="0" indent="0" algn="just">
              <a:buNone/>
            </a:pPr>
            <a:r>
              <a:rPr lang="es-MX" sz="2900" dirty="0" smtClean="0"/>
              <a:t>Varios de los artistas que participaron del </a:t>
            </a:r>
            <a:r>
              <a:rPr lang="es-MX" sz="2900" dirty="0" err="1" smtClean="0"/>
              <a:t>movimento</a:t>
            </a:r>
            <a:r>
              <a:rPr lang="es-MX" sz="2900" dirty="0" smtClean="0"/>
              <a:t> </a:t>
            </a:r>
            <a:r>
              <a:rPr lang="es-MX" sz="2900" dirty="0" err="1" smtClean="0"/>
              <a:t>Fluxus</a:t>
            </a:r>
            <a:r>
              <a:rPr lang="es-MX" sz="2900" dirty="0" smtClean="0"/>
              <a:t> han sido pioneros en la utilización de video y los aparatos de TV en sus obras, dando comienzo al video arte, los videos objetos, las video performances y las instalaciones, entre ellos Joseph </a:t>
            </a:r>
            <a:r>
              <a:rPr lang="es-MX" sz="2900" dirty="0" err="1" smtClean="0"/>
              <a:t>Beuys</a:t>
            </a:r>
            <a:r>
              <a:rPr lang="es-MX" sz="2900" dirty="0" smtClean="0"/>
              <a:t>, </a:t>
            </a:r>
            <a:r>
              <a:rPr lang="es-MX" sz="2900" dirty="0" err="1" smtClean="0"/>
              <a:t>Wolf</a:t>
            </a:r>
            <a:r>
              <a:rPr lang="es-MX" sz="2900" dirty="0" smtClean="0"/>
              <a:t> </a:t>
            </a:r>
            <a:r>
              <a:rPr lang="es-MX" sz="2900" dirty="0" err="1" smtClean="0"/>
              <a:t>Vostell</a:t>
            </a:r>
            <a:r>
              <a:rPr lang="es-MX" sz="2900" dirty="0" smtClean="0"/>
              <a:t>, </a:t>
            </a:r>
            <a:r>
              <a:rPr lang="es-MX" sz="2900" dirty="0" err="1" smtClean="0"/>
              <a:t>Nam</a:t>
            </a:r>
            <a:r>
              <a:rPr lang="es-MX" sz="2900" dirty="0" smtClean="0"/>
              <a:t> June </a:t>
            </a:r>
            <a:r>
              <a:rPr lang="es-MX" sz="2900" dirty="0" err="1" smtClean="0"/>
              <a:t>Paik</a:t>
            </a:r>
            <a:r>
              <a:rPr lang="es-MX" sz="2900" dirty="0" smtClean="0"/>
              <a:t> y </a:t>
            </a:r>
            <a:r>
              <a:rPr lang="es-MX" sz="2900" dirty="0" err="1" smtClean="0"/>
              <a:t>Yoko</a:t>
            </a:r>
            <a:r>
              <a:rPr lang="es-MX" sz="2900" dirty="0" smtClean="0"/>
              <a:t> </a:t>
            </a:r>
            <a:r>
              <a:rPr lang="es-MX" sz="2900" dirty="0" err="1" smtClean="0"/>
              <a:t>Ono</a:t>
            </a:r>
            <a:r>
              <a:rPr lang="es-MX" sz="2900" dirty="0" smtClean="0"/>
              <a:t>.</a:t>
            </a:r>
          </a:p>
          <a:p>
            <a:pPr algn="just">
              <a:buNone/>
            </a:pPr>
            <a:r>
              <a:rPr lang="es-MX" sz="2900" dirty="0" smtClean="0"/>
              <a:t>Es de destacar la participación en  </a:t>
            </a:r>
            <a:r>
              <a:rPr lang="es-MX" sz="2900" dirty="0" err="1" smtClean="0"/>
              <a:t>Fluxus</a:t>
            </a:r>
            <a:r>
              <a:rPr lang="es-MX" sz="2900" dirty="0" smtClean="0"/>
              <a:t> del músico y compositor John </a:t>
            </a:r>
            <a:r>
              <a:rPr lang="es-MX" sz="2900" dirty="0" err="1" smtClean="0"/>
              <a:t>Cage</a:t>
            </a:r>
            <a:r>
              <a:rPr lang="es-MX" sz="2900" dirty="0" smtClean="0"/>
              <a:t>.</a:t>
            </a:r>
          </a:p>
          <a:p>
            <a:pPr algn="just">
              <a:buNone/>
            </a:pPr>
            <a:r>
              <a:rPr lang="es-MX" sz="2900" dirty="0" err="1" smtClean="0"/>
              <a:t>Fluxus</a:t>
            </a:r>
            <a:r>
              <a:rPr lang="es-MX" sz="2900" dirty="0" smtClean="0"/>
              <a:t> es considerado como un movimiento neo DADA.</a:t>
            </a:r>
            <a:endParaRPr lang="es-MX" sz="2900" dirty="0"/>
          </a:p>
        </p:txBody>
      </p:sp>
      <p:sp>
        <p:nvSpPr>
          <p:cNvPr id="6" name="2 Marcador de contenido"/>
          <p:cNvSpPr txBox="1">
            <a:spLocks/>
          </p:cNvSpPr>
          <p:nvPr/>
        </p:nvSpPr>
        <p:spPr>
          <a:xfrm>
            <a:off x="652434" y="1210432"/>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a:t>
            </a:r>
            <a:r>
              <a:rPr lang="es-ES_tradnl" dirty="0"/>
              <a:t>5</a:t>
            </a: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 Performance</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42910" y="642918"/>
            <a:ext cx="4143404" cy="4524315"/>
          </a:xfrm>
          <a:prstGeom prst="rect">
            <a:avLst/>
          </a:prstGeom>
        </p:spPr>
        <p:txBody>
          <a:bodyPr wrap="square">
            <a:spAutoFit/>
          </a:bodyPr>
          <a:lstStyle/>
          <a:p>
            <a:r>
              <a:rPr lang="es-MX" sz="900" b="1" dirty="0" smtClean="0"/>
              <a:t>MANIFIESTO ARTE/FLUXUS</a:t>
            </a:r>
            <a:br>
              <a:rPr lang="es-MX" sz="900" b="1" dirty="0" smtClean="0"/>
            </a:br>
            <a:r>
              <a:rPr lang="es-MX" sz="900" b="1" dirty="0" smtClean="0"/>
              <a:t>George </a:t>
            </a:r>
            <a:r>
              <a:rPr lang="es-MX" sz="900" b="1" dirty="0" err="1" smtClean="0"/>
              <a:t>Maciunas</a:t>
            </a:r>
            <a:r>
              <a:rPr lang="es-MX" sz="900" b="1" dirty="0" smtClean="0"/>
              <a:t/>
            </a:r>
            <a:br>
              <a:rPr lang="es-MX" sz="900" b="1" dirty="0" smtClean="0"/>
            </a:br>
            <a:r>
              <a:rPr lang="es-MX" sz="900" dirty="0" smtClean="0"/>
              <a:t/>
            </a:r>
            <a:br>
              <a:rPr lang="es-MX" sz="900" dirty="0" smtClean="0"/>
            </a:br>
            <a:r>
              <a:rPr lang="es-MX" sz="900" b="1" dirty="0" smtClean="0"/>
              <a:t>ARTE</a:t>
            </a:r>
            <a:r>
              <a:rPr lang="es-MX" sz="900" dirty="0" smtClean="0"/>
              <a:t/>
            </a:r>
            <a:br>
              <a:rPr lang="es-MX" sz="900" dirty="0" smtClean="0"/>
            </a:br>
            <a:r>
              <a:rPr lang="es-MX" sz="900" dirty="0" smtClean="0"/>
              <a:t>Para justificar el estatus elitista, profesional y parasitario del artista en la sociedad,</a:t>
            </a:r>
            <a:br>
              <a:rPr lang="es-MX" sz="900" dirty="0" smtClean="0"/>
            </a:br>
            <a:r>
              <a:rPr lang="es-MX" sz="900" dirty="0" smtClean="0"/>
              <a:t>debe demostrar la indispensabilidad y exclusividad del artista,</a:t>
            </a:r>
            <a:br>
              <a:rPr lang="es-MX" sz="900" dirty="0" smtClean="0"/>
            </a:br>
            <a:r>
              <a:rPr lang="es-MX" sz="900" dirty="0" smtClean="0"/>
              <a:t>debe demostrar la dependencia del público con respecto a él,</a:t>
            </a:r>
            <a:br>
              <a:rPr lang="es-MX" sz="900" dirty="0" smtClean="0"/>
            </a:br>
            <a:r>
              <a:rPr lang="es-MX" sz="900" dirty="0" smtClean="0"/>
              <a:t>debe demostrar que nadie más que el artista puede hacer arte.</a:t>
            </a:r>
          </a:p>
          <a:p>
            <a:r>
              <a:rPr lang="es-MX" sz="900" dirty="0" smtClean="0"/>
              <a:t>Por lo tanto, el arte debe parecer complejo, pretensioso, profundo,</a:t>
            </a:r>
            <a:br>
              <a:rPr lang="es-MX" sz="900" dirty="0" smtClean="0"/>
            </a:br>
            <a:r>
              <a:rPr lang="es-MX" sz="900" dirty="0" smtClean="0"/>
              <a:t>serio, intelectual, inspirado, habilidoso, significativo, teatral,</a:t>
            </a:r>
            <a:br>
              <a:rPr lang="es-MX" sz="900" dirty="0" smtClean="0"/>
            </a:br>
            <a:r>
              <a:rPr lang="es-MX" sz="900" dirty="0" smtClean="0"/>
              <a:t>Debe parecer calculable como una mercancía, de modo que le proporcione</a:t>
            </a:r>
            <a:br>
              <a:rPr lang="es-MX" sz="900" dirty="0" smtClean="0"/>
            </a:br>
            <a:r>
              <a:rPr lang="es-MX" sz="900" dirty="0" smtClean="0"/>
              <a:t>un ingreso al artista.</a:t>
            </a:r>
            <a:br>
              <a:rPr lang="es-MX" sz="900" dirty="0" smtClean="0"/>
            </a:br>
            <a:r>
              <a:rPr lang="es-MX" sz="900" dirty="0" smtClean="0"/>
              <a:t>Para elevar su valor (el ingreso del artista y la ganancia de sus patrocinadores), el arte se hace para que parezca raro, de cantidad limitada y por lo tanto obtenible y</a:t>
            </a:r>
            <a:br>
              <a:rPr lang="es-MX" sz="900" dirty="0" smtClean="0"/>
            </a:br>
            <a:r>
              <a:rPr lang="es-MX" sz="900" dirty="0" smtClean="0"/>
              <a:t>accesible sólo para la élite social y las instituciones.</a:t>
            </a:r>
          </a:p>
          <a:p>
            <a:r>
              <a:rPr lang="es-MX" sz="900" b="1" dirty="0" smtClean="0"/>
              <a:t>FLUXUS ARTE-DIVERSIÓN</a:t>
            </a:r>
            <a:r>
              <a:rPr lang="es-MX" sz="900" dirty="0" smtClean="0"/>
              <a:t/>
            </a:r>
            <a:br>
              <a:rPr lang="es-MX" sz="900" dirty="0" smtClean="0"/>
            </a:br>
            <a:r>
              <a:rPr lang="es-MX" sz="900" dirty="0" smtClean="0"/>
              <a:t>Para establecer el estatus no profesional del artista en la sociedad,</a:t>
            </a:r>
            <a:br>
              <a:rPr lang="es-MX" sz="900" dirty="0" smtClean="0"/>
            </a:br>
            <a:r>
              <a:rPr lang="es-MX" sz="900" dirty="0" smtClean="0"/>
              <a:t>debe demostrar la </a:t>
            </a:r>
            <a:r>
              <a:rPr lang="es-MX" sz="900" dirty="0" err="1" smtClean="0"/>
              <a:t>dispensabilidad</a:t>
            </a:r>
            <a:r>
              <a:rPr lang="es-MX" sz="900" dirty="0" smtClean="0"/>
              <a:t> e </a:t>
            </a:r>
            <a:r>
              <a:rPr lang="es-MX" sz="900" dirty="0" err="1" smtClean="0"/>
              <a:t>inclusividad</a:t>
            </a:r>
            <a:r>
              <a:rPr lang="es-MX" sz="900" dirty="0" smtClean="0"/>
              <a:t> del artista,</a:t>
            </a:r>
            <a:br>
              <a:rPr lang="es-MX" sz="900" dirty="0" smtClean="0"/>
            </a:br>
            <a:r>
              <a:rPr lang="es-MX" sz="900" dirty="0" smtClean="0"/>
              <a:t>debe demostrar la autosuficiencia del público,</a:t>
            </a:r>
            <a:br>
              <a:rPr lang="es-MX" sz="900" dirty="0" smtClean="0"/>
            </a:br>
            <a:r>
              <a:rPr lang="es-MX" sz="900" dirty="0" smtClean="0"/>
              <a:t>debe demostrar que todo puede ser arte y cualquiera puede hacerlo.</a:t>
            </a:r>
          </a:p>
          <a:p>
            <a:r>
              <a:rPr lang="es-MX" sz="900" dirty="0" smtClean="0"/>
              <a:t>Por lo tanto, el arte-diversión debe ser simple, divertido, no pretencioso,</a:t>
            </a:r>
            <a:br>
              <a:rPr lang="es-MX" sz="900" dirty="0" smtClean="0"/>
            </a:br>
            <a:r>
              <a:rPr lang="es-MX" sz="900" dirty="0" smtClean="0"/>
              <a:t>preocupado por las insignificancias, que no requiera habilidades o ensayos</a:t>
            </a:r>
            <a:br>
              <a:rPr lang="es-MX" sz="900" dirty="0" smtClean="0"/>
            </a:br>
            <a:r>
              <a:rPr lang="es-MX" sz="900" dirty="0" smtClean="0"/>
              <a:t>interminables, que no tenga valor ni institucional ni como mercancía.</a:t>
            </a:r>
            <a:br>
              <a:rPr lang="es-MX" sz="900" dirty="0" smtClean="0"/>
            </a:br>
            <a:r>
              <a:rPr lang="es-MX" sz="900" dirty="0" smtClean="0"/>
              <a:t>El valor del arte-diversión debe reducirse haciéndolo ilimitado,</a:t>
            </a:r>
            <a:br>
              <a:rPr lang="es-MX" sz="900" dirty="0" smtClean="0"/>
            </a:br>
            <a:r>
              <a:rPr lang="es-MX" sz="900" dirty="0" smtClean="0"/>
              <a:t>producido en masa, obtenible por todos y eventualmente producido por todos.</a:t>
            </a:r>
          </a:p>
          <a:p>
            <a:r>
              <a:rPr lang="es-MX" sz="900" dirty="0" smtClean="0"/>
              <a:t>El arte-diversión </a:t>
            </a:r>
            <a:r>
              <a:rPr lang="es-MX" sz="900" dirty="0" err="1" smtClean="0"/>
              <a:t>fluxus</a:t>
            </a:r>
            <a:r>
              <a:rPr lang="es-MX" sz="900" dirty="0" smtClean="0"/>
              <a:t> es la retaguardia sin ninguna pretensión</a:t>
            </a:r>
            <a:br>
              <a:rPr lang="es-MX" sz="900" dirty="0" smtClean="0"/>
            </a:br>
            <a:r>
              <a:rPr lang="es-MX" sz="900" dirty="0" smtClean="0"/>
              <a:t>impulso de participar en la competencia de “llegar a otro nivel” con</a:t>
            </a:r>
            <a:br>
              <a:rPr lang="es-MX" sz="900" dirty="0" smtClean="0"/>
            </a:br>
            <a:r>
              <a:rPr lang="es-MX" sz="900" dirty="0" smtClean="0"/>
              <a:t>la vanguardia. Apela por las cualidades </a:t>
            </a:r>
            <a:r>
              <a:rPr lang="es-MX" sz="900" dirty="0" err="1" smtClean="0"/>
              <a:t>monoestructurales</a:t>
            </a:r>
            <a:r>
              <a:rPr lang="es-MX" sz="900" dirty="0" smtClean="0"/>
              <a:t> y no teatrales</a:t>
            </a:r>
            <a:br>
              <a:rPr lang="es-MX" sz="900" dirty="0" smtClean="0"/>
            </a:br>
            <a:r>
              <a:rPr lang="es-MX" sz="900" dirty="0" smtClean="0"/>
              <a:t>del evento natural simple, un juego o una broma. Es la fusión del</a:t>
            </a:r>
            <a:br>
              <a:rPr lang="es-MX" sz="900" dirty="0" smtClean="0"/>
            </a:br>
            <a:r>
              <a:rPr lang="es-MX" sz="900" dirty="0" smtClean="0"/>
              <a:t>Vaudeville de </a:t>
            </a:r>
            <a:r>
              <a:rPr lang="es-MX" sz="900" dirty="0" err="1" smtClean="0"/>
              <a:t>Spike</a:t>
            </a:r>
            <a:r>
              <a:rPr lang="es-MX" sz="900" dirty="0" smtClean="0"/>
              <a:t> Jones, la broma, los juegos de niños y </a:t>
            </a:r>
            <a:r>
              <a:rPr lang="es-MX" sz="900" dirty="0" err="1" smtClean="0"/>
              <a:t>Duchamp</a:t>
            </a:r>
            <a:r>
              <a:rPr lang="es-MX" sz="900" dirty="0" smtClean="0"/>
              <a:t>.</a:t>
            </a:r>
          </a:p>
          <a:p>
            <a:endParaRPr lang="es-MX" sz="900" dirty="0" smtClean="0"/>
          </a:p>
          <a:p>
            <a:r>
              <a:rPr lang="en-US" sz="900" dirty="0" smtClean="0"/>
              <a:t>Manifesto on Art / </a:t>
            </a:r>
            <a:r>
              <a:rPr lang="en-US" sz="900" dirty="0" err="1" smtClean="0"/>
              <a:t>Fluxus</a:t>
            </a:r>
            <a:r>
              <a:rPr lang="en-US" sz="900" dirty="0" smtClean="0"/>
              <a:t> Art Amusement by George </a:t>
            </a:r>
            <a:r>
              <a:rPr lang="en-US" sz="900" dirty="0" err="1" smtClean="0"/>
              <a:t>Maciunas</a:t>
            </a:r>
            <a:r>
              <a:rPr lang="en-US" sz="900" dirty="0" smtClean="0"/>
              <a:t>, 1965.</a:t>
            </a:r>
            <a:endParaRPr lang="es-MX" sz="900" dirty="0"/>
          </a:p>
        </p:txBody>
      </p:sp>
      <p:pic>
        <p:nvPicPr>
          <p:cNvPr id="5" name="4 Imagen" descr="fluxus2.png"/>
          <p:cNvPicPr>
            <a:picLocks noChangeAspect="1"/>
          </p:cNvPicPr>
          <p:nvPr/>
        </p:nvPicPr>
        <p:blipFill>
          <a:blip r:embed="rId2"/>
          <a:stretch>
            <a:fillRect/>
          </a:stretch>
        </p:blipFill>
        <p:spPr>
          <a:xfrm>
            <a:off x="5072066" y="1579699"/>
            <a:ext cx="3376622" cy="4778239"/>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3 Conector recto"/>
          <p:cNvCxnSpPr/>
          <p:nvPr/>
        </p:nvCxnSpPr>
        <p:spPr>
          <a:xfrm>
            <a:off x="539552" y="1571612"/>
            <a:ext cx="784887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 name="2 Marcador de contenido"/>
          <p:cNvSpPr>
            <a:spLocks noGrp="1"/>
          </p:cNvSpPr>
          <p:nvPr>
            <p:ph sz="quarter" idx="1"/>
          </p:nvPr>
        </p:nvSpPr>
        <p:spPr>
          <a:xfrm>
            <a:off x="457200" y="1571612"/>
            <a:ext cx="8229600" cy="4554551"/>
          </a:xfrm>
        </p:spPr>
        <p:txBody>
          <a:bodyPr>
            <a:normAutofit fontScale="25000" lnSpcReduction="20000"/>
          </a:bodyPr>
          <a:lstStyle/>
          <a:p>
            <a:pPr>
              <a:buNone/>
            </a:pPr>
            <a:r>
              <a:rPr lang="es-MX" sz="12800" b="1" dirty="0" err="1" smtClean="0">
                <a:solidFill>
                  <a:schemeClr val="accent1">
                    <a:lumMod val="75000"/>
                  </a:schemeClr>
                </a:solidFill>
              </a:rPr>
              <a:t>Happenig</a:t>
            </a:r>
            <a:endParaRPr lang="es-MX" sz="12800" b="1" dirty="0" smtClean="0">
              <a:solidFill>
                <a:schemeClr val="accent1">
                  <a:lumMod val="75000"/>
                </a:schemeClr>
              </a:solidFill>
            </a:endParaRPr>
          </a:p>
          <a:p>
            <a:pPr marL="0" indent="0" algn="just">
              <a:buNone/>
            </a:pPr>
            <a:r>
              <a:rPr lang="es-MX" sz="8000" dirty="0" smtClean="0"/>
              <a:t>(de </a:t>
            </a:r>
            <a:r>
              <a:rPr lang="es-MX" sz="8000" dirty="0" smtClean="0"/>
              <a:t>la palabra inglesa que significa </a:t>
            </a:r>
            <a:r>
              <a:rPr lang="es-MX" sz="8000" i="1" dirty="0" smtClean="0"/>
              <a:t>evento</a:t>
            </a:r>
            <a:r>
              <a:rPr lang="es-MX" sz="8000" dirty="0" smtClean="0"/>
              <a:t>, </a:t>
            </a:r>
            <a:r>
              <a:rPr lang="es-MX" sz="8000" i="1" dirty="0" smtClean="0"/>
              <a:t>ocurrencia</a:t>
            </a:r>
            <a:r>
              <a:rPr lang="es-MX" sz="8000" dirty="0" smtClean="0"/>
              <a:t>, </a:t>
            </a:r>
            <a:r>
              <a:rPr lang="es-MX" sz="8000" i="1" dirty="0" smtClean="0"/>
              <a:t>suceso</a:t>
            </a:r>
            <a:r>
              <a:rPr lang="es-MX" sz="8000" dirty="0" smtClean="0"/>
              <a:t>). Manifestación artística, frecuentemente multidisciplinaria, surgida en los 1950 caracterizada por la participación de los espectadores. Los happenings integran el conjunto del llamado </a:t>
            </a:r>
            <a:r>
              <a:rPr lang="es-MX" sz="8000" i="1" dirty="0" smtClean="0"/>
              <a:t>performance art</a:t>
            </a:r>
            <a:r>
              <a:rPr lang="es-MX" sz="8000" dirty="0" smtClean="0"/>
              <a:t> y mantiene afinidades con el llamado teatro de participación. La propuesta original del </a:t>
            </a:r>
            <a:r>
              <a:rPr lang="es-MX" sz="8000" i="1" dirty="0" smtClean="0"/>
              <a:t>happening</a:t>
            </a:r>
            <a:r>
              <a:rPr lang="es-MX" sz="8000" dirty="0" smtClean="0"/>
              <a:t> artístico tiene como tentativa el producir una obra de arte que </a:t>
            </a:r>
            <a:r>
              <a:rPr lang="es-MX" sz="8000" i="1" dirty="0" smtClean="0"/>
              <a:t>no</a:t>
            </a:r>
            <a:r>
              <a:rPr lang="es-MX" sz="8000" dirty="0" smtClean="0"/>
              <a:t> se focaliza en objetos sino en el evento a organizar y la participación de los “espectadores”, para que dejen de ser sujetos pasivos y, con su actividad, alcancen una liberación a través de la expresión emotiva y la representación colectiva. Aunque es común confundir el </a:t>
            </a:r>
            <a:r>
              <a:rPr lang="es-MX" sz="8000" i="1" dirty="0" smtClean="0"/>
              <a:t>happening</a:t>
            </a:r>
            <a:r>
              <a:rPr lang="es-MX" sz="8000" dirty="0" smtClean="0"/>
              <a:t> con la llamada </a:t>
            </a:r>
            <a:r>
              <a:rPr lang="es-MX" sz="8000" i="1" dirty="0" smtClean="0"/>
              <a:t>performance </a:t>
            </a:r>
            <a:r>
              <a:rPr lang="es-MX" sz="8000" dirty="0" smtClean="0"/>
              <a:t>el primero difiere de la segunda por la improvisación o, dado que es difícil una real improvisación, por la imprevisibilidad.</a:t>
            </a:r>
          </a:p>
          <a:p>
            <a:pPr marL="0" indent="0" algn="just">
              <a:buNone/>
            </a:pPr>
            <a:r>
              <a:rPr lang="es-MX" sz="8000" dirty="0" smtClean="0"/>
              <a:t>El </a:t>
            </a:r>
            <a:r>
              <a:rPr lang="es-MX" sz="8000" i="1" dirty="0" smtClean="0"/>
              <a:t>happening</a:t>
            </a:r>
            <a:r>
              <a:rPr lang="es-MX" sz="8000" dirty="0" smtClean="0"/>
              <a:t> en cuanto a manifestación artística es de muy diversa índole, suele ser </a:t>
            </a:r>
            <a:r>
              <a:rPr lang="es-MX" sz="8000" i="1" dirty="0" err="1" smtClean="0"/>
              <a:t>no</a:t>
            </a:r>
            <a:r>
              <a:rPr lang="es-MX" sz="8000" dirty="0" err="1" smtClean="0"/>
              <a:t>permanente</a:t>
            </a:r>
            <a:r>
              <a:rPr lang="es-MX" sz="8000" dirty="0" smtClean="0"/>
              <a:t>, efímero, ya que busca una participación espontánea del público. Por este motivo los </a:t>
            </a:r>
            <a:r>
              <a:rPr lang="es-MX" sz="8000" i="1" dirty="0" smtClean="0"/>
              <a:t>happenings</a:t>
            </a:r>
            <a:r>
              <a:rPr lang="es-MX" sz="8000" dirty="0" smtClean="0"/>
              <a:t> frecuentemente se producen en lugares públicos, como un gesto de sorpresa o irrupción en la cotidianeidad. Un ejemplo de ello son los eventos organizados por Spencer </a:t>
            </a:r>
            <a:r>
              <a:rPr lang="es-MX" sz="8000" dirty="0" err="1" smtClean="0"/>
              <a:t>Tunik</a:t>
            </a:r>
            <a:r>
              <a:rPr lang="es-MX" sz="8000" dirty="0" smtClean="0"/>
              <a:t> en los cuales se implican a </a:t>
            </a:r>
            <a:r>
              <a:rPr lang="es-MX" sz="8000" i="1" dirty="0" smtClean="0"/>
              <a:t>masas</a:t>
            </a:r>
            <a:r>
              <a:rPr lang="es-MX" sz="8000" dirty="0" smtClean="0"/>
              <a:t> de gente desnuda.</a:t>
            </a:r>
            <a:endParaRPr lang="es-MX" sz="8000" dirty="0"/>
          </a:p>
        </p:txBody>
      </p:sp>
      <p:sp>
        <p:nvSpPr>
          <p:cNvPr id="6" name="2 Marcador de contenido"/>
          <p:cNvSpPr txBox="1">
            <a:spLocks/>
          </p:cNvSpPr>
          <p:nvPr/>
        </p:nvSpPr>
        <p:spPr>
          <a:xfrm>
            <a:off x="652434" y="1210432"/>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a:t>
            </a:r>
            <a:r>
              <a:rPr lang="es-ES_tradnl" dirty="0"/>
              <a:t>5</a:t>
            </a: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 Performance</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5/56/Happening.jpg"/>
          <p:cNvPicPr>
            <a:picLocks noChangeAspect="1" noChangeArrowheads="1"/>
          </p:cNvPicPr>
          <p:nvPr/>
        </p:nvPicPr>
        <p:blipFill>
          <a:blip r:embed="rId2"/>
          <a:srcRect/>
          <a:stretch>
            <a:fillRect/>
          </a:stretch>
        </p:blipFill>
        <p:spPr bwMode="auto">
          <a:xfrm>
            <a:off x="1357290" y="428604"/>
            <a:ext cx="6858000" cy="4333875"/>
          </a:xfrm>
          <a:prstGeom prst="rect">
            <a:avLst/>
          </a:prstGeom>
          <a:noFill/>
        </p:spPr>
      </p:pic>
      <p:sp>
        <p:nvSpPr>
          <p:cNvPr id="6" name="5 Rectángulo"/>
          <p:cNvSpPr/>
          <p:nvPr/>
        </p:nvSpPr>
        <p:spPr>
          <a:xfrm>
            <a:off x="1357290" y="5000636"/>
            <a:ext cx="6143668" cy="369332"/>
          </a:xfrm>
          <a:prstGeom prst="rect">
            <a:avLst/>
          </a:prstGeom>
        </p:spPr>
        <p:txBody>
          <a:bodyPr wrap="square">
            <a:spAutoFit/>
          </a:bodyPr>
          <a:lstStyle/>
          <a:p>
            <a:r>
              <a:rPr lang="es-MX" dirty="0" smtClean="0"/>
              <a:t>Happening, según el colectivo búlgaro </a:t>
            </a:r>
            <a:r>
              <a:rPr lang="es-MX" i="1" dirty="0" smtClean="0"/>
              <a:t>Alma Alter</a:t>
            </a:r>
            <a:r>
              <a:rPr lang="es-MX" dirty="0" smtClean="0"/>
              <a:t>.</a:t>
            </a:r>
            <a:endParaRPr lang="es-MX"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3 Conector recto"/>
          <p:cNvCxnSpPr/>
          <p:nvPr/>
        </p:nvCxnSpPr>
        <p:spPr>
          <a:xfrm>
            <a:off x="539552" y="1571612"/>
            <a:ext cx="784887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 name="2 Marcador de contenido"/>
          <p:cNvSpPr>
            <a:spLocks noGrp="1"/>
          </p:cNvSpPr>
          <p:nvPr>
            <p:ph sz="quarter" idx="1"/>
          </p:nvPr>
        </p:nvSpPr>
        <p:spPr>
          <a:xfrm>
            <a:off x="457200" y="1571612"/>
            <a:ext cx="8229600" cy="4554551"/>
          </a:xfrm>
        </p:spPr>
        <p:txBody>
          <a:bodyPr>
            <a:normAutofit fontScale="70000" lnSpcReduction="20000"/>
          </a:bodyPr>
          <a:lstStyle/>
          <a:p>
            <a:pPr>
              <a:buNone/>
            </a:pPr>
            <a:r>
              <a:rPr lang="es-MX" sz="4600" b="1" dirty="0" smtClean="0">
                <a:solidFill>
                  <a:schemeClr val="accent1">
                    <a:lumMod val="75000"/>
                  </a:schemeClr>
                </a:solidFill>
              </a:rPr>
              <a:t>Performance </a:t>
            </a:r>
            <a:r>
              <a:rPr lang="es-MX" sz="4600" b="1" dirty="0" smtClean="0">
                <a:solidFill>
                  <a:schemeClr val="accent1">
                    <a:lumMod val="75000"/>
                  </a:schemeClr>
                </a:solidFill>
              </a:rPr>
              <a:t>art</a:t>
            </a:r>
          </a:p>
          <a:p>
            <a:pPr marL="0" indent="0" algn="just">
              <a:buNone/>
            </a:pPr>
            <a:r>
              <a:rPr lang="es-ES" sz="2800" dirty="0" smtClean="0"/>
              <a:t>Es una muestra escénica, muchas veces con un importante factor de improvisación, en que la provocación o el asombro, así como el sentido de la estética, juegan un rol principal. </a:t>
            </a:r>
          </a:p>
          <a:p>
            <a:pPr marL="0" indent="0" algn="just">
              <a:buNone/>
            </a:pPr>
            <a:r>
              <a:rPr lang="es-MX" sz="2800" dirty="0" smtClean="0"/>
              <a:t>El término </a:t>
            </a:r>
            <a:r>
              <a:rPr lang="es-MX" sz="2800" i="1" dirty="0" smtClean="0"/>
              <a:t>performance</a:t>
            </a:r>
            <a:r>
              <a:rPr lang="es-MX" sz="2800" dirty="0" smtClean="0"/>
              <a:t> se ha difundido en las artes plásticas a partir de la expresión inglesa </a:t>
            </a:r>
            <a:r>
              <a:rPr lang="es-MX" sz="2800" i="1" dirty="0" smtClean="0"/>
              <a:t>performance art</a:t>
            </a:r>
            <a:r>
              <a:rPr lang="es-MX" sz="2800" dirty="0" smtClean="0"/>
              <a:t> con el significado de arte en vivo. Está ligado al arte conceptual, a los </a:t>
            </a:r>
            <a:r>
              <a:rPr lang="es-MX" sz="2800" i="1" dirty="0" smtClean="0"/>
              <a:t>happenings</a:t>
            </a:r>
            <a:r>
              <a:rPr lang="es-MX" sz="2800" dirty="0" smtClean="0"/>
              <a:t>, al movimiento artístico </a:t>
            </a:r>
            <a:r>
              <a:rPr lang="es-MX" sz="2800" dirty="0" err="1" smtClean="0"/>
              <a:t>fluxus</a:t>
            </a:r>
            <a:r>
              <a:rPr lang="es-MX" sz="2800" dirty="0" smtClean="0"/>
              <a:t> </a:t>
            </a:r>
            <a:r>
              <a:rPr lang="es-MX" sz="2800" dirty="0" err="1" smtClean="0"/>
              <a:t>events</a:t>
            </a:r>
            <a:r>
              <a:rPr lang="es-MX" sz="2800" dirty="0" smtClean="0"/>
              <a:t> y al </a:t>
            </a:r>
            <a:r>
              <a:rPr lang="es-MX" sz="2800" dirty="0" err="1" smtClean="0"/>
              <a:t>body</a:t>
            </a:r>
            <a:r>
              <a:rPr lang="es-MX" sz="2800" dirty="0" smtClean="0"/>
              <a:t> art. La palabra </a:t>
            </a:r>
            <a:r>
              <a:rPr lang="es-MX" sz="2800" i="1" dirty="0" smtClean="0"/>
              <a:t>performance </a:t>
            </a:r>
            <a:r>
              <a:rPr lang="es-MX" sz="2800" dirty="0" smtClean="0"/>
              <a:t>comenzó a ser utilizada especialmente para definir ciertas manifestaciones artísticas a finales de los años sesenta. Este medio artístico tuvo su auge durante los años setenta.</a:t>
            </a:r>
          </a:p>
          <a:p>
            <a:pPr marL="0" indent="0" algn="just">
              <a:buNone/>
            </a:pPr>
            <a:r>
              <a:rPr lang="es-MX" sz="2800" dirty="0" smtClean="0"/>
              <a:t>La historia del “performance art” empieza a principios del siglo XX, con las acciones en vivo de artistas de movimientos vanguardistas. Creadores ligados al futurismo, al constructivismo, al dadaísmo y al surrealismo, realizaban por ejemplo las </a:t>
            </a:r>
            <a:r>
              <a:rPr lang="es-MX" sz="2800" i="1" dirty="0" smtClean="0"/>
              <a:t>exhibiciones no convencionales</a:t>
            </a:r>
            <a:r>
              <a:rPr lang="es-MX" sz="2800" dirty="0" smtClean="0"/>
              <a:t> en el Cabaret Voltaire. Entre estos artistas se destaca la participación de Richard </a:t>
            </a:r>
            <a:r>
              <a:rPr lang="es-MX" sz="2800" dirty="0" err="1" smtClean="0"/>
              <a:t>Huelsenbeck</a:t>
            </a:r>
            <a:r>
              <a:rPr lang="es-MX" sz="2800" dirty="0" smtClean="0"/>
              <a:t> </a:t>
            </a:r>
            <a:r>
              <a:rPr lang="es-MX" sz="2800" dirty="0" err="1" smtClean="0"/>
              <a:t>yTristan</a:t>
            </a:r>
            <a:r>
              <a:rPr lang="es-MX" sz="2800" dirty="0" smtClean="0"/>
              <a:t> </a:t>
            </a:r>
            <a:r>
              <a:rPr lang="es-MX" sz="2800" dirty="0" err="1" smtClean="0"/>
              <a:t>Tzara</a:t>
            </a:r>
            <a:r>
              <a:rPr lang="es-MX" sz="2800" dirty="0" smtClean="0"/>
              <a:t>.</a:t>
            </a:r>
            <a:endParaRPr lang="es-MX" sz="2800" dirty="0"/>
          </a:p>
        </p:txBody>
      </p:sp>
      <p:sp>
        <p:nvSpPr>
          <p:cNvPr id="6" name="2 Marcador de contenido"/>
          <p:cNvSpPr txBox="1">
            <a:spLocks/>
          </p:cNvSpPr>
          <p:nvPr/>
        </p:nvSpPr>
        <p:spPr>
          <a:xfrm>
            <a:off x="652434" y="1210432"/>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a:t>
            </a:r>
            <a:r>
              <a:rPr lang="es-ES_tradnl" dirty="0"/>
              <a:t>5</a:t>
            </a: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 Performance</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3 Conector recto"/>
          <p:cNvCxnSpPr/>
          <p:nvPr/>
        </p:nvCxnSpPr>
        <p:spPr>
          <a:xfrm>
            <a:off x="539552" y="1571612"/>
            <a:ext cx="784887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 name="1 Título"/>
          <p:cNvSpPr txBox="1">
            <a:spLocks/>
          </p:cNvSpPr>
          <p:nvPr/>
        </p:nvSpPr>
        <p:spPr>
          <a:xfrm>
            <a:off x="609600" y="427038"/>
            <a:ext cx="7467600" cy="1143000"/>
          </a:xfrm>
          <a:prstGeom prst="rect">
            <a:avLst/>
          </a:prstGeom>
        </p:spPr>
        <p:txBody>
          <a:bodyPr vert="horz" anchor="b">
            <a:norm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s-MX" sz="2000" b="0" i="0" u="none" strike="noStrike" kern="1200" cap="small" spc="0" normalizeH="0" baseline="0" noProof="0" dirty="0" smtClean="0">
                <a:ln>
                  <a:noFill/>
                </a:ln>
                <a:solidFill>
                  <a:schemeClr val="tx2"/>
                </a:solidFill>
                <a:effectLst/>
                <a:uLnTx/>
                <a:uFillTx/>
                <a:latin typeface="+mj-lt"/>
                <a:ea typeface="+mj-ea"/>
                <a:cs typeface="+mj-cs"/>
              </a:rPr>
              <a:t>Módulo 3. Medios </a:t>
            </a:r>
            <a:r>
              <a:rPr lang="es-MX" sz="2000" cap="small" dirty="0" smtClean="0">
                <a:solidFill>
                  <a:schemeClr val="tx2"/>
                </a:solidFill>
                <a:latin typeface="+mj-lt"/>
                <a:ea typeface="+mj-ea"/>
                <a:cs typeface="+mj-cs"/>
              </a:rPr>
              <a:t>alternativos</a:t>
            </a:r>
            <a:r>
              <a:rPr kumimoji="0" lang="es-MX" sz="2000" b="0" i="0" u="none" strike="noStrike" kern="1200" cap="small" spc="0" normalizeH="0" baseline="0" noProof="0" dirty="0" smtClean="0">
                <a:ln>
                  <a:noFill/>
                </a:ln>
                <a:solidFill>
                  <a:schemeClr val="tx2"/>
                </a:solidFill>
                <a:effectLst/>
                <a:uLnTx/>
                <a:uFillTx/>
                <a:latin typeface="+mj-lt"/>
                <a:ea typeface="+mj-ea"/>
                <a:cs typeface="+mj-cs"/>
              </a:rPr>
              <a:t> de expresión artística</a:t>
            </a:r>
            <a:endParaRPr kumimoji="0" lang="es-MX" sz="2000" b="0" i="0" u="none" strike="noStrike" kern="1200" cap="small" spc="0" normalizeH="0" baseline="0" noProof="0" dirty="0">
              <a:ln>
                <a:noFill/>
              </a:ln>
              <a:solidFill>
                <a:schemeClr val="tx2"/>
              </a:solidFill>
              <a:effectLst/>
              <a:uLnTx/>
              <a:uFillTx/>
              <a:latin typeface="+mj-lt"/>
              <a:ea typeface="+mj-ea"/>
              <a:cs typeface="+mj-cs"/>
            </a:endParaRPr>
          </a:p>
        </p:txBody>
      </p:sp>
      <p:sp>
        <p:nvSpPr>
          <p:cNvPr id="3" name="2 Marcador de contenido"/>
          <p:cNvSpPr>
            <a:spLocks noGrp="1"/>
          </p:cNvSpPr>
          <p:nvPr>
            <p:ph sz="quarter" idx="1"/>
          </p:nvPr>
        </p:nvSpPr>
        <p:spPr/>
        <p:txBody>
          <a:bodyPr>
            <a:normAutofit/>
          </a:bodyPr>
          <a:lstStyle/>
          <a:p>
            <a:r>
              <a:rPr lang="es-MX" sz="2600" b="1" dirty="0" smtClean="0">
                <a:solidFill>
                  <a:schemeClr val="accent1">
                    <a:lumMod val="75000"/>
                  </a:schemeClr>
                </a:solidFill>
              </a:rPr>
              <a:t>Performance art</a:t>
            </a:r>
          </a:p>
          <a:p>
            <a:pPr>
              <a:buNone/>
            </a:pPr>
            <a:r>
              <a:rPr lang="es-MX" sz="2600" b="1" dirty="0" smtClean="0">
                <a:solidFill>
                  <a:schemeClr val="accent1">
                    <a:lumMod val="75000"/>
                  </a:schemeClr>
                </a:solidFill>
              </a:rPr>
              <a:t>	</a:t>
            </a:r>
            <a:endParaRPr lang="es-ES" dirty="0"/>
          </a:p>
        </p:txBody>
      </p:sp>
      <p:pic>
        <p:nvPicPr>
          <p:cNvPr id="96258" name="Picture 2" descr="Archivo:Performance.jpg">
            <a:hlinkClick r:id="rId2"/>
          </p:cNvPr>
          <p:cNvPicPr>
            <a:picLocks noChangeAspect="1" noChangeArrowheads="1"/>
          </p:cNvPicPr>
          <p:nvPr/>
        </p:nvPicPr>
        <p:blipFill>
          <a:blip r:embed="rId3" cstate="print"/>
          <a:srcRect/>
          <a:stretch>
            <a:fillRect/>
          </a:stretch>
        </p:blipFill>
        <p:spPr bwMode="auto">
          <a:xfrm>
            <a:off x="357158" y="114279"/>
            <a:ext cx="8429652" cy="6743721"/>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8" name="Picture 4" descr="http://www.expressmilwaukee.com/imgs/hed/art7820widea.jpg"/>
          <p:cNvPicPr>
            <a:picLocks noChangeAspect="1" noChangeArrowheads="1"/>
          </p:cNvPicPr>
          <p:nvPr/>
        </p:nvPicPr>
        <p:blipFill>
          <a:blip r:embed="rId2" cstate="print"/>
          <a:srcRect/>
          <a:stretch>
            <a:fillRect/>
          </a:stretch>
        </p:blipFill>
        <p:spPr bwMode="auto">
          <a:xfrm>
            <a:off x="4357686" y="0"/>
            <a:ext cx="4500594" cy="6750893"/>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2" descr="http://upload.wikimedia.org/wikipedia/commons/archive/3/39/20100306000425!Performance_art_2009_G2.jpg"/>
          <p:cNvPicPr>
            <a:picLocks noChangeAspect="1" noChangeArrowheads="1"/>
          </p:cNvPicPr>
          <p:nvPr/>
        </p:nvPicPr>
        <p:blipFill>
          <a:blip r:embed="rId3" cstate="print"/>
          <a:srcRect/>
          <a:stretch>
            <a:fillRect/>
          </a:stretch>
        </p:blipFill>
        <p:spPr bwMode="auto">
          <a:xfrm>
            <a:off x="928662" y="-71486"/>
            <a:ext cx="6929486" cy="6929486"/>
          </a:xfrm>
          <a:prstGeom prst="rect">
            <a:avLst/>
          </a:prstGeo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3 Conector recto"/>
          <p:cNvCxnSpPr/>
          <p:nvPr/>
        </p:nvCxnSpPr>
        <p:spPr>
          <a:xfrm>
            <a:off x="539552" y="1571612"/>
            <a:ext cx="784887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 name="2 Marcador de contenido"/>
          <p:cNvSpPr>
            <a:spLocks noGrp="1"/>
          </p:cNvSpPr>
          <p:nvPr>
            <p:ph sz="quarter" idx="1"/>
          </p:nvPr>
        </p:nvSpPr>
        <p:spPr/>
        <p:txBody>
          <a:bodyPr>
            <a:normAutofit fontScale="40000" lnSpcReduction="20000"/>
          </a:bodyPr>
          <a:lstStyle/>
          <a:p>
            <a:pPr marL="0" indent="0">
              <a:buNone/>
            </a:pPr>
            <a:r>
              <a:rPr lang="es-MX" sz="8000" b="1" dirty="0" smtClean="0">
                <a:solidFill>
                  <a:schemeClr val="accent1">
                    <a:lumMod val="75000"/>
                  </a:schemeClr>
                </a:solidFill>
              </a:rPr>
              <a:t>Performance art </a:t>
            </a:r>
          </a:p>
          <a:p>
            <a:pPr marL="0" indent="0">
              <a:buNone/>
            </a:pPr>
            <a:r>
              <a:rPr lang="es-ES" sz="4000" dirty="0" smtClean="0"/>
              <a:t>Marina </a:t>
            </a:r>
            <a:r>
              <a:rPr lang="es-ES" sz="4000" dirty="0" err="1" smtClean="0"/>
              <a:t>Abramovic</a:t>
            </a:r>
            <a:r>
              <a:rPr lang="es-ES" sz="4000" dirty="0" smtClean="0"/>
              <a:t> es una artista serbia del performance que empezó su carrera a comienzos de los años 70. Activa durante más de tres décadas, se ha descrito a sí misma como la "Abuela del arte de la </a:t>
            </a:r>
            <a:r>
              <a:rPr lang="es-ES" sz="4000" i="1" dirty="0" smtClean="0"/>
              <a:t>performance</a:t>
            </a:r>
            <a:r>
              <a:rPr lang="es-ES" sz="4000" dirty="0" smtClean="0"/>
              <a:t>".</a:t>
            </a:r>
            <a:endParaRPr lang="es-MX" sz="4000" dirty="0" smtClean="0"/>
          </a:p>
          <a:p>
            <a:pPr marL="0" indent="0">
              <a:buNone/>
            </a:pPr>
            <a:r>
              <a:rPr lang="es-ES" sz="4000" dirty="0" smtClean="0"/>
              <a:t>El 14 de marzo de 2010 se inauguró en el </a:t>
            </a:r>
            <a:r>
              <a:rPr lang="es-ES" sz="4000" dirty="0" err="1" smtClean="0"/>
              <a:t>MoMa</a:t>
            </a:r>
            <a:r>
              <a:rPr lang="es-ES" sz="4000" dirty="0" smtClean="0"/>
              <a:t> una gran retrospectiva de su obra, que incluyó registros en video desde la década del 70, fotografías y documentos, una instalación cronológica con la recreación por actores de acciones realizadas previamente por la artista y la presentación </a:t>
            </a:r>
            <a:r>
              <a:rPr lang="es-ES" sz="4000" dirty="0" err="1" smtClean="0"/>
              <a:t>performática</a:t>
            </a:r>
            <a:r>
              <a:rPr lang="es-ES" sz="4000" dirty="0" smtClean="0"/>
              <a:t> más extensa realizada por </a:t>
            </a:r>
            <a:r>
              <a:rPr lang="es-ES" sz="4000" dirty="0" err="1" smtClean="0"/>
              <a:t>Abramović</a:t>
            </a:r>
            <a:r>
              <a:rPr lang="es-ES" sz="4000" dirty="0" smtClean="0"/>
              <a:t>, 716 horas y media sentada inmóvil frente a una mesa en el atrio del museo, donde los espectadores eran invitados por turno a sentarse enfrente, a compartir la presencia de la artista.</a:t>
            </a:r>
            <a:r>
              <a:rPr lang="es-ES" sz="4000" u="sng" baseline="30000" dirty="0" smtClean="0"/>
              <a:t>[]</a:t>
            </a:r>
            <a:r>
              <a:rPr lang="es-ES" sz="4000" dirty="0" err="1" smtClean="0"/>
              <a:t>Ulay</a:t>
            </a:r>
            <a:r>
              <a:rPr lang="es-ES" sz="4000" dirty="0" smtClean="0"/>
              <a:t> hizo una aparición sorpresa durante la inauguración participando de la acción, 23 años después de haberse separado.</a:t>
            </a:r>
            <a:r>
              <a:rPr lang="es-ES" sz="4000" baseline="30000" dirty="0" smtClean="0">
                <a:hlinkClick r:id="rId2"/>
              </a:rPr>
              <a:t>[</a:t>
            </a:r>
            <a:endParaRPr lang="es-MX" sz="4000" dirty="0" smtClean="0"/>
          </a:p>
          <a:p>
            <a:pPr marL="0" indent="0">
              <a:buNone/>
            </a:pPr>
            <a:r>
              <a:rPr lang="es-MX" sz="4000" dirty="0" smtClean="0"/>
              <a:t>El performance mencionado anteriormente, es una obra artística donde los espectadores son parte de la obra, por lo tanto la artista no sabe con certeza como terminará su propuesta. Fue impresionante para la misma Marina </a:t>
            </a:r>
            <a:r>
              <a:rPr lang="es-MX" sz="4000" dirty="0" err="1" smtClean="0"/>
              <a:t>Abramovic</a:t>
            </a:r>
            <a:r>
              <a:rPr lang="es-MX" sz="4000" dirty="0" smtClean="0"/>
              <a:t> la presencia de </a:t>
            </a:r>
            <a:r>
              <a:rPr lang="es-MX" sz="4000" dirty="0" err="1" smtClean="0"/>
              <a:t>Ulay</a:t>
            </a:r>
            <a:r>
              <a:rPr lang="es-MX" sz="4000" dirty="0" smtClean="0"/>
              <a:t>; viendo claramente como la </a:t>
            </a:r>
            <a:r>
              <a:rPr lang="es-MX" sz="4000" dirty="0" err="1" smtClean="0"/>
              <a:t>performista</a:t>
            </a:r>
            <a:r>
              <a:rPr lang="es-MX" sz="4000" dirty="0" smtClean="0"/>
              <a:t> evidencia sus emociones.</a:t>
            </a:r>
          </a:p>
          <a:p>
            <a:pPr marL="0" indent="0">
              <a:buNone/>
            </a:pPr>
            <a:r>
              <a:rPr lang="es-MX" sz="4000" dirty="0" smtClean="0"/>
              <a:t>El performance es un medio alternativo en el que está en juego la improvisación y es en vivo, pero sobretodo es muy sobresaliente que el artista invita al espectador a ser parte de su obra. El performance es maravilloso, porque el artista está cerca de la sociedad, para la cual va dirigido el mensaje. </a:t>
            </a:r>
            <a:endParaRPr lang="es-MX" sz="4000" dirty="0"/>
          </a:p>
        </p:txBody>
      </p:sp>
      <p:sp>
        <p:nvSpPr>
          <p:cNvPr id="7" name="2 Marcador de contenido"/>
          <p:cNvSpPr txBox="1">
            <a:spLocks/>
          </p:cNvSpPr>
          <p:nvPr/>
        </p:nvSpPr>
        <p:spPr>
          <a:xfrm>
            <a:off x="500034" y="996118"/>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a:t>
            </a:r>
            <a:r>
              <a:rPr lang="es-ES_tradnl" dirty="0"/>
              <a:t>5</a:t>
            </a: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 Performance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3130992"/>
            <a:ext cx="6120680" cy="2726900"/>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Competencias Genéricas:</a:t>
            </a:r>
          </a:p>
          <a:p>
            <a:pPr>
              <a:spcBef>
                <a:spcPct val="20000"/>
              </a:spcBef>
              <a:buClr>
                <a:schemeClr val="accent1"/>
              </a:buClr>
              <a:buSzPct val="80000"/>
            </a:pPr>
            <a:endParaRPr lang="es-ES_tradnl" b="1" dirty="0" smtClean="0">
              <a:solidFill>
                <a:schemeClr val="accent1">
                  <a:lumMod val="75000"/>
                </a:schemeClr>
              </a:solidFill>
            </a:endParaRPr>
          </a:p>
          <a:p>
            <a:pPr>
              <a:spcBef>
                <a:spcPct val="20000"/>
              </a:spcBef>
              <a:buClr>
                <a:schemeClr val="accent1"/>
              </a:buClr>
              <a:buSzPct val="80000"/>
            </a:pPr>
            <a:r>
              <a:rPr lang="es-ES_tradnl" b="1" dirty="0" smtClean="0">
                <a:solidFill>
                  <a:schemeClr val="accent1">
                    <a:lumMod val="75000"/>
                  </a:schemeClr>
                </a:solidFill>
              </a:rPr>
              <a:t> </a:t>
            </a:r>
          </a:p>
          <a:p>
            <a:r>
              <a:rPr lang="es-MX" b="1" dirty="0" smtClean="0"/>
              <a:t>2. </a:t>
            </a:r>
            <a:r>
              <a:rPr lang="es-MX" dirty="0" smtClean="0"/>
              <a:t>Es sensible al arte y participa en la apreciación e interpretación de sus expresiones en distintos géneros. </a:t>
            </a:r>
          </a:p>
          <a:p>
            <a:endParaRPr lang="es-MX" dirty="0" smtClean="0"/>
          </a:p>
          <a:p>
            <a:r>
              <a:rPr lang="es-MX" b="1" dirty="0" smtClean="0"/>
              <a:t>4. </a:t>
            </a:r>
            <a:r>
              <a:rPr lang="es-MX" dirty="0" smtClean="0"/>
              <a:t>Escucha, interpreta y emite mensajes pertinentes en distintos contextos mediante la utilización de medios, códigos y herramientas apropiados. </a:t>
            </a:r>
            <a:endParaRPr lang="es-MX" dirty="0" smtClean="0">
              <a:solidFill>
                <a:schemeClr val="tx2">
                  <a:lumMod val="10000"/>
                </a:schemeClr>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3 Conector recto"/>
          <p:cNvCxnSpPr/>
          <p:nvPr/>
        </p:nvCxnSpPr>
        <p:spPr>
          <a:xfrm>
            <a:off x="539552" y="1571612"/>
            <a:ext cx="784887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 name="1 Título"/>
          <p:cNvSpPr txBox="1">
            <a:spLocks/>
          </p:cNvSpPr>
          <p:nvPr/>
        </p:nvSpPr>
        <p:spPr>
          <a:xfrm>
            <a:off x="609600" y="427038"/>
            <a:ext cx="7467600" cy="1143000"/>
          </a:xfrm>
          <a:prstGeom prst="rect">
            <a:avLst/>
          </a:prstGeom>
        </p:spPr>
        <p:txBody>
          <a:bodyPr vert="horz" anchor="b">
            <a:norm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s-MX" sz="2000" b="0" i="0" u="none" strike="noStrike" kern="1200" cap="small" spc="0" normalizeH="0" baseline="0" noProof="0" dirty="0" smtClean="0">
                <a:ln>
                  <a:noFill/>
                </a:ln>
                <a:solidFill>
                  <a:schemeClr val="tx2"/>
                </a:solidFill>
                <a:effectLst/>
                <a:uLnTx/>
                <a:uFillTx/>
                <a:latin typeface="+mj-lt"/>
                <a:ea typeface="+mj-ea"/>
                <a:cs typeface="+mj-cs"/>
              </a:rPr>
              <a:t>Módulo 3. Medios </a:t>
            </a:r>
            <a:r>
              <a:rPr lang="es-MX" sz="2000" cap="small" dirty="0" smtClean="0">
                <a:solidFill>
                  <a:schemeClr val="tx2"/>
                </a:solidFill>
                <a:latin typeface="+mj-lt"/>
                <a:ea typeface="+mj-ea"/>
                <a:cs typeface="+mj-cs"/>
              </a:rPr>
              <a:t>alternativos</a:t>
            </a:r>
            <a:r>
              <a:rPr kumimoji="0" lang="es-MX" sz="2000" b="0" i="0" u="none" strike="noStrike" kern="1200" cap="small" spc="0" normalizeH="0" baseline="0" noProof="0" dirty="0" smtClean="0">
                <a:ln>
                  <a:noFill/>
                </a:ln>
                <a:solidFill>
                  <a:schemeClr val="tx2"/>
                </a:solidFill>
                <a:effectLst/>
                <a:uLnTx/>
                <a:uFillTx/>
                <a:latin typeface="+mj-lt"/>
                <a:ea typeface="+mj-ea"/>
                <a:cs typeface="+mj-cs"/>
              </a:rPr>
              <a:t> de expresión artística</a:t>
            </a:r>
            <a:endParaRPr kumimoji="0" lang="es-MX" sz="2000" b="0" i="0" u="none" strike="noStrike" kern="1200" cap="small" spc="0" normalizeH="0" baseline="0" noProof="0" dirty="0">
              <a:ln>
                <a:noFill/>
              </a:ln>
              <a:solidFill>
                <a:schemeClr val="tx2"/>
              </a:solidFill>
              <a:effectLst/>
              <a:uLnTx/>
              <a:uFillTx/>
              <a:latin typeface="+mj-lt"/>
              <a:ea typeface="+mj-ea"/>
              <a:cs typeface="+mj-cs"/>
            </a:endParaRPr>
          </a:p>
        </p:txBody>
      </p:sp>
      <p:sp>
        <p:nvSpPr>
          <p:cNvPr id="3" name="2 Marcador de contenido"/>
          <p:cNvSpPr>
            <a:spLocks noGrp="1"/>
          </p:cNvSpPr>
          <p:nvPr>
            <p:ph sz="quarter" idx="1"/>
          </p:nvPr>
        </p:nvSpPr>
        <p:spPr/>
        <p:txBody>
          <a:bodyPr>
            <a:normAutofit/>
          </a:bodyPr>
          <a:lstStyle/>
          <a:p>
            <a:r>
              <a:rPr lang="es-MX" sz="2600" b="1" dirty="0" smtClean="0">
                <a:solidFill>
                  <a:schemeClr val="accent1">
                    <a:lumMod val="75000"/>
                  </a:schemeClr>
                </a:solidFill>
              </a:rPr>
              <a:t>Performance art</a:t>
            </a:r>
          </a:p>
          <a:p>
            <a:pPr>
              <a:buNone/>
            </a:pPr>
            <a:r>
              <a:rPr lang="es-MX" sz="2600" b="1" dirty="0" smtClean="0">
                <a:solidFill>
                  <a:schemeClr val="accent1">
                    <a:lumMod val="75000"/>
                  </a:schemeClr>
                </a:solidFill>
              </a:rPr>
              <a:t>	</a:t>
            </a:r>
            <a:endParaRPr lang="es-ES" dirty="0"/>
          </a:p>
        </p:txBody>
      </p:sp>
      <p:pic>
        <p:nvPicPr>
          <p:cNvPr id="7" name="6 Imagen" descr="http://upload.wikimedia.org/wikipedia/commons/thumb/5/50/ArtistIsPresent.jpg/220px-ArtistIsPresent.jpg"/>
          <p:cNvPicPr/>
          <p:nvPr/>
        </p:nvPicPr>
        <p:blipFill>
          <a:blip r:embed="rId2">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500034" y="571480"/>
            <a:ext cx="8215370" cy="5929354"/>
          </a:xfrm>
          <a:prstGeom prst="rect">
            <a:avLst/>
          </a:prstGeom>
          <a:noFill/>
          <a:ln>
            <a:noFill/>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49151"/>
            <a:ext cx="7858180" cy="7048083"/>
          </a:xfrm>
          <a:prstGeom prst="rect">
            <a:avLst/>
          </a:prstGeom>
        </p:spPr>
        <p:txBody>
          <a:bodyPr wrap="square">
            <a:spAutoFit/>
          </a:bodyPr>
          <a:lstStyle/>
          <a:p>
            <a:r>
              <a:rPr lang="es-ES_tradnl" sz="3600" b="1" dirty="0" smtClean="0">
                <a:solidFill>
                  <a:schemeClr val="accent1">
                    <a:lumMod val="75000"/>
                  </a:schemeClr>
                </a:solidFill>
              </a:rPr>
              <a:t>Fuentes Referenciales</a:t>
            </a:r>
            <a:endParaRPr lang="es-ES_tradnl" sz="3600" dirty="0" smtClean="0"/>
          </a:p>
          <a:p>
            <a:pPr lvl="1">
              <a:buFont typeface="Wingdings" pitchFamily="2" charset="2"/>
              <a:buChar char="§"/>
            </a:pPr>
            <a:r>
              <a:rPr lang="es-ES" sz="2000" dirty="0" smtClean="0"/>
              <a:t>Dewey John. (2008). “El arte como experiencia.” </a:t>
            </a:r>
            <a:r>
              <a:rPr lang="es-ES" sz="2000" dirty="0" err="1" smtClean="0"/>
              <a:t>Paidós</a:t>
            </a:r>
            <a:r>
              <a:rPr lang="es-ES" sz="2000" dirty="0" smtClean="0"/>
              <a:t>. Barcelona.</a:t>
            </a:r>
          </a:p>
          <a:p>
            <a:pPr lvl="1">
              <a:buFont typeface="Wingdings" pitchFamily="2" charset="2"/>
              <a:buChar char="§"/>
            </a:pPr>
            <a:r>
              <a:rPr lang="es-ES" sz="2000" dirty="0" smtClean="0"/>
              <a:t>Farga </a:t>
            </a:r>
            <a:r>
              <a:rPr lang="es-ES" sz="2000" dirty="0" err="1" smtClean="0"/>
              <a:t>Mullor</a:t>
            </a:r>
            <a:r>
              <a:rPr lang="es-ES" sz="2000" dirty="0" smtClean="0"/>
              <a:t> Ma. del Rosario. (2008). “Historia del arte”. </a:t>
            </a:r>
            <a:r>
              <a:rPr lang="es-ES" sz="2000" dirty="0" err="1" smtClean="0"/>
              <a:t>Pearson</a:t>
            </a:r>
            <a:r>
              <a:rPr lang="es-ES" sz="2000" dirty="0" smtClean="0"/>
              <a:t> Educación. México.</a:t>
            </a:r>
          </a:p>
          <a:p>
            <a:pPr lvl="1">
              <a:buFont typeface="Wingdings" pitchFamily="2" charset="2"/>
              <a:buChar char="§"/>
            </a:pPr>
            <a:r>
              <a:rPr lang="es-MX" sz="2000" dirty="0" smtClean="0">
                <a:solidFill>
                  <a:srgbClr val="000000"/>
                </a:solidFill>
              </a:rPr>
              <a:t>María de Lourdes Pérez García, et. al. (2014) “Apreciación del Arte”. </a:t>
            </a:r>
            <a:r>
              <a:rPr lang="es-MX" sz="2000" dirty="0" err="1" smtClean="0">
                <a:solidFill>
                  <a:srgbClr val="000000"/>
                </a:solidFill>
              </a:rPr>
              <a:t>UAEMéx</a:t>
            </a:r>
            <a:r>
              <a:rPr lang="es-MX" sz="2000" dirty="0" smtClean="0">
                <a:solidFill>
                  <a:srgbClr val="000000"/>
                </a:solidFill>
              </a:rPr>
              <a:t>. México.</a:t>
            </a:r>
            <a:endParaRPr lang="es-ES" sz="2000" dirty="0" smtClean="0"/>
          </a:p>
          <a:p>
            <a:pPr lvl="1">
              <a:buFont typeface="Wingdings" pitchFamily="2" charset="2"/>
              <a:buChar char="§"/>
            </a:pPr>
            <a:r>
              <a:rPr lang="es-MX" sz="2000" dirty="0" err="1" smtClean="0"/>
              <a:t>Parramón</a:t>
            </a:r>
            <a:r>
              <a:rPr lang="es-MX" sz="2000" dirty="0" smtClean="0"/>
              <a:t> José Ma. y Gabriel Martín. (2000). “Curso práctico de Dibujo: Técnicas de dibujo”.1ª. ed. Barcelona.	</a:t>
            </a:r>
            <a:endParaRPr lang="es-ES" sz="2000" dirty="0" smtClean="0"/>
          </a:p>
          <a:p>
            <a:pPr lvl="1">
              <a:buFont typeface="Wingdings" pitchFamily="2" charset="2"/>
              <a:buChar char="§"/>
            </a:pPr>
            <a:r>
              <a:rPr lang="es-ES" sz="2000" dirty="0" smtClean="0"/>
              <a:t>Pérez García Ma. de Lourdes, et. al. (2011). “Antología Apreciación del arte”.   UAEMEX. México.</a:t>
            </a:r>
          </a:p>
          <a:p>
            <a:pPr lvl="1">
              <a:buFont typeface="Wingdings" pitchFamily="2" charset="2"/>
              <a:buChar char="§"/>
            </a:pPr>
            <a:r>
              <a:rPr lang="es-ES" sz="2000" dirty="0" smtClean="0"/>
              <a:t>Pino Georgina. (2005). Las artes plásticas. Universidad Estatal a Distancia. Costa Rica.</a:t>
            </a:r>
          </a:p>
          <a:p>
            <a:pPr lvl="1">
              <a:buFont typeface="Wingdings" pitchFamily="2" charset="2"/>
              <a:buChar char="§"/>
            </a:pPr>
            <a:r>
              <a:rPr lang="es-MX" sz="2000" dirty="0" smtClean="0"/>
              <a:t>Puente J. Rosa. (2001). “Dibujo y comunicación gráfica: curso para la enseñanza media superior”. México .Gustavo Gili. 	</a:t>
            </a:r>
            <a:endParaRPr lang="es-ES" sz="2000" dirty="0" smtClean="0"/>
          </a:p>
          <a:p>
            <a:pPr lvl="1">
              <a:buFont typeface="Wingdings" pitchFamily="2" charset="2"/>
              <a:buChar char="§"/>
            </a:pPr>
            <a:r>
              <a:rPr lang="es-ES" sz="2000" dirty="0" smtClean="0"/>
              <a:t>Saldaña </a:t>
            </a:r>
            <a:r>
              <a:rPr lang="es-ES" sz="2000" dirty="0" err="1" smtClean="0"/>
              <a:t>Arriaga</a:t>
            </a:r>
            <a:r>
              <a:rPr lang="es-ES" sz="2000" dirty="0" smtClean="0"/>
              <a:t> Javier, et. al. (2001). “Antología de Artes visuales”. UAEMEX. México.</a:t>
            </a:r>
          </a:p>
          <a:p>
            <a:pPr lvl="1"/>
            <a:endParaRPr lang="es-ES" sz="2000" dirty="0" smtClean="0"/>
          </a:p>
          <a:p>
            <a:pPr lvl="1"/>
            <a:endParaRPr lang="es-ES" sz="2000" dirty="0" smtClean="0"/>
          </a:p>
          <a:p>
            <a:pPr lvl="1">
              <a:buFont typeface="Wingdings" pitchFamily="2" charset="2"/>
              <a:buChar char="§"/>
            </a:pPr>
            <a:endParaRPr lang="es-ES" sz="2000" dirty="0" smtClean="0"/>
          </a:p>
          <a:p>
            <a:endParaRPr lang="es-ES" sz="2000" dirty="0" smtClean="0"/>
          </a:p>
          <a:p>
            <a:r>
              <a:rPr lang="es-MX" dirty="0" smtClean="0"/>
              <a:t/>
            </a:r>
            <a:br>
              <a:rPr lang="es-MX" dirty="0" smtClean="0"/>
            </a:br>
            <a:endParaRPr lang="es-ES" dirty="0"/>
          </a:p>
        </p:txBody>
      </p:sp>
      <p:sp>
        <p:nvSpPr>
          <p:cNvPr id="8" name="2 Marcador de contenido"/>
          <p:cNvSpPr txBox="1">
            <a:spLocks/>
          </p:cNvSpPr>
          <p:nvPr/>
        </p:nvSpPr>
        <p:spPr>
          <a:xfrm>
            <a:off x="642910"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_tradnl" sz="1800"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9" name="8 Conector recto"/>
          <p:cNvCxnSpPr/>
          <p:nvPr/>
        </p:nvCxnSpPr>
        <p:spPr>
          <a:xfrm>
            <a:off x="743418"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428604"/>
            <a:ext cx="6953996" cy="5503045"/>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Competencias Disciplinares Básicas:</a:t>
            </a:r>
          </a:p>
          <a:p>
            <a:pPr>
              <a:spcBef>
                <a:spcPct val="20000"/>
              </a:spcBef>
              <a:buClr>
                <a:schemeClr val="accent1"/>
              </a:buClr>
              <a:buSzPct val="80000"/>
            </a:pPr>
            <a:endParaRPr lang="es-ES_tradnl" sz="2000" b="1" dirty="0" smtClean="0">
              <a:solidFill>
                <a:schemeClr val="accent1">
                  <a:lumMod val="75000"/>
                </a:schemeClr>
              </a:solidFill>
            </a:endParaRPr>
          </a:p>
          <a:p>
            <a:pPr>
              <a:spcBef>
                <a:spcPct val="20000"/>
              </a:spcBef>
              <a:buClr>
                <a:schemeClr val="accent1"/>
              </a:buClr>
              <a:buSzPct val="80000"/>
            </a:pPr>
            <a:endParaRPr lang="es-ES_tradnl" b="1" dirty="0" smtClean="0">
              <a:solidFill>
                <a:srgbClr val="983E00"/>
              </a:solidFill>
            </a:endParaRPr>
          </a:p>
          <a:p>
            <a:r>
              <a:rPr lang="es-ES_tradnl" dirty="0" smtClean="0">
                <a:solidFill>
                  <a:schemeClr val="tx2">
                    <a:lumMod val="10000"/>
                  </a:schemeClr>
                </a:solidFill>
              </a:rPr>
              <a:t> </a:t>
            </a:r>
            <a:r>
              <a:rPr lang="es-MX" b="1" dirty="0" smtClean="0"/>
              <a:t>5. </a:t>
            </a:r>
            <a:r>
              <a:rPr lang="es-MX" dirty="0" smtClean="0"/>
              <a:t>Expresa ideas y conceptos en composiciones coherentes y creativas, con introducciones, desarrollo y conclusiones claras. </a:t>
            </a:r>
          </a:p>
          <a:p>
            <a:r>
              <a:rPr lang="es-MX" b="1" dirty="0" smtClean="0"/>
              <a:t>7. </a:t>
            </a:r>
            <a:r>
              <a:rPr lang="es-MX" dirty="0" smtClean="0"/>
              <a:t>Valora y describe el papel del arte, la literatura y los medios de comunicación en la recreación o la transformación de una cultura, teniendo en cuenta los propósitos comunicativos de distintos géneros. </a:t>
            </a:r>
          </a:p>
          <a:p>
            <a:endParaRPr lang="es-MX" dirty="0" smtClean="0"/>
          </a:p>
          <a:p>
            <a:r>
              <a:rPr lang="es-MX" sz="1600" b="1" dirty="0" smtClean="0"/>
              <a:t>COMPETENCIAS DISCIPLINARES BÁSICAS DEL ÁMBITO DE LA FILOSOFÍA. </a:t>
            </a:r>
          </a:p>
          <a:p>
            <a:r>
              <a:rPr lang="es-MX" b="1" dirty="0" smtClean="0"/>
              <a:t>10. </a:t>
            </a:r>
            <a:r>
              <a:rPr lang="es-MX" dirty="0" smtClean="0"/>
              <a:t>Asume una posición personal (crítica, respetuosa y digna) y objetiva, basada en la razón (lógica y epistemológica), en la ética y en los valores, frente a las diversas manifestaciones del arte. </a:t>
            </a:r>
          </a:p>
          <a:p>
            <a:r>
              <a:rPr lang="es-MX" b="1" dirty="0" smtClean="0"/>
              <a:t>11. </a:t>
            </a:r>
            <a:r>
              <a:rPr lang="es-MX" dirty="0" smtClean="0"/>
              <a:t>Analiza de manera reflexiva y critica las manifestaciones artísticas a partir de consideraciones históricas y filosóficas para reconocerlas como parte del patrimonio cultural, su defensa y preservación. </a:t>
            </a:r>
          </a:p>
          <a:p>
            <a:r>
              <a:rPr lang="es-MX" b="1" dirty="0" smtClean="0"/>
              <a:t>12. </a:t>
            </a:r>
            <a:r>
              <a:rPr lang="es-MX" dirty="0" smtClean="0"/>
              <a:t>Desarrolla su potencial artístico, como una manifestación de su personalidad y arraigo de la identidad, considerando elementos objetivos de apreciación estética. </a:t>
            </a:r>
            <a:endParaRPr lang="es-MX" dirty="0" smtClean="0">
              <a:solidFill>
                <a:schemeClr val="tx2">
                  <a:lumMod val="10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3929066"/>
            <a:ext cx="6120680" cy="1932837"/>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Competencia Disciplinar Extendida:</a:t>
            </a:r>
          </a:p>
          <a:p>
            <a:pPr>
              <a:spcBef>
                <a:spcPct val="20000"/>
              </a:spcBef>
              <a:buClr>
                <a:schemeClr val="accent1"/>
              </a:buClr>
              <a:buSzPct val="80000"/>
            </a:pPr>
            <a:endParaRPr lang="es-ES_tradnl" sz="2000" b="1" dirty="0" smtClean="0">
              <a:solidFill>
                <a:schemeClr val="accent1">
                  <a:lumMod val="75000"/>
                </a:schemeClr>
              </a:solidFill>
            </a:endParaRPr>
          </a:p>
          <a:p>
            <a:pPr>
              <a:spcBef>
                <a:spcPct val="20000"/>
              </a:spcBef>
              <a:buClr>
                <a:schemeClr val="accent1"/>
              </a:buClr>
              <a:buSzPct val="80000"/>
            </a:pPr>
            <a:endParaRPr lang="es-ES_tradnl" b="1" dirty="0" smtClean="0">
              <a:solidFill>
                <a:srgbClr val="983E00"/>
              </a:solidFill>
            </a:endParaRPr>
          </a:p>
          <a:p>
            <a:r>
              <a:rPr lang="es-MX" b="1" dirty="0" smtClean="0"/>
              <a:t>6. </a:t>
            </a:r>
            <a:r>
              <a:rPr lang="es-MX" dirty="0" smtClean="0"/>
              <a:t>Difunde o recrea expresiones artísticas que son producto de la sensibilidad y el intelecto humanos, con el propósito de preservar su identidad cultural en un contexto universal.</a:t>
            </a:r>
            <a:endParaRPr lang="es-MX" dirty="0" smtClean="0">
              <a:solidFill>
                <a:srgbClr val="00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285728"/>
            <a:ext cx="6882558" cy="5718489"/>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Competencias de la Dimensión:</a:t>
            </a:r>
          </a:p>
          <a:p>
            <a:pPr>
              <a:spcBef>
                <a:spcPct val="20000"/>
              </a:spcBef>
              <a:buClr>
                <a:schemeClr val="accent1"/>
              </a:buClr>
              <a:buSzPct val="80000"/>
            </a:pPr>
            <a:endParaRPr lang="es-ES_tradnl" b="1" dirty="0" smtClean="0">
              <a:solidFill>
                <a:srgbClr val="983E00"/>
              </a:solidFill>
            </a:endParaRPr>
          </a:p>
          <a:p>
            <a:pPr>
              <a:buFont typeface="Wingdings" pitchFamily="2" charset="2"/>
              <a:buChar char="§"/>
            </a:pPr>
            <a:r>
              <a:rPr lang="es-MX" dirty="0" smtClean="0"/>
              <a:t>Utiliza los principales elementos que conforman la lengua y el habla de nuestro país para expresar sus ideas y argumentos, de manera verbal o escrita, con coherencia, claridad y fluidez. </a:t>
            </a:r>
          </a:p>
          <a:p>
            <a:pPr>
              <a:buFont typeface="Wingdings" pitchFamily="2" charset="2"/>
              <a:buChar char="§"/>
            </a:pPr>
            <a:r>
              <a:rPr lang="es-MX" dirty="0" smtClean="0"/>
              <a:t>Interpreta y emite mensajes pertinentes en distintos contextos, utilizando representaciones diversas (lingüísticas, matemáticas o gráficas), tanto en el idioma español como en otra lengua. </a:t>
            </a:r>
          </a:p>
          <a:p>
            <a:pPr>
              <a:buFont typeface="Wingdings" pitchFamily="2" charset="2"/>
              <a:buChar char="§"/>
            </a:pPr>
            <a:r>
              <a:rPr lang="es-MX" dirty="0" smtClean="0"/>
              <a:t>Lee habitualmente y disfruta demostrando capacidad para reconocer, analizar, discutir o inferir conclusiones a partir de las ideas clave de un texto. </a:t>
            </a:r>
          </a:p>
          <a:p>
            <a:pPr>
              <a:buFont typeface="Wingdings" pitchFamily="2" charset="2"/>
              <a:buChar char="§"/>
            </a:pPr>
            <a:r>
              <a:rPr lang="es-MX" dirty="0" smtClean="0"/>
              <a:t>Busca, Identifica y selecciona información proveniente de diversas fuentes y medios valorándolas de acuerdo con su relevancia, pertinencia, confiabilidad y vigencia. </a:t>
            </a:r>
          </a:p>
          <a:p>
            <a:pPr>
              <a:buFont typeface="Wingdings" pitchFamily="2" charset="2"/>
              <a:buChar char="§"/>
            </a:pPr>
            <a:r>
              <a:rPr lang="es-MX" dirty="0" smtClean="0"/>
              <a:t>Emplea los recursos, medios y herramientas que le ofrece el desarrollo tecnológico actual, en la búsqueda, procesamiento, interpretación, expresión y aplicación eficaz de la información.</a:t>
            </a:r>
          </a:p>
          <a:p>
            <a:pPr>
              <a:buFont typeface="Wingdings" pitchFamily="2" charset="2"/>
              <a:buChar char="§"/>
            </a:pPr>
            <a:r>
              <a:rPr lang="es-MX" dirty="0" smtClean="0"/>
              <a:t>Utiliza códigos, técnicas y medios para expresarse con sensibilidad a través de diferentes manifestaciones artísticas, aplicando las bases y elementos de su adecuada percepción y apreciación. 	</a:t>
            </a:r>
            <a:r>
              <a:rPr lang="es-MX" b="1" dirty="0" smtClean="0"/>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4005246"/>
            <a:ext cx="6120680" cy="2209836"/>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Ejes transversales:</a:t>
            </a:r>
          </a:p>
          <a:p>
            <a:pPr>
              <a:spcBef>
                <a:spcPct val="20000"/>
              </a:spcBef>
              <a:buClr>
                <a:schemeClr val="accent1"/>
              </a:buClr>
              <a:buSzPct val="80000"/>
            </a:pPr>
            <a:endParaRPr lang="es-ES_tradnl" sz="2000" b="1" dirty="0" smtClean="0">
              <a:solidFill>
                <a:schemeClr val="accent1">
                  <a:lumMod val="75000"/>
                </a:schemeClr>
              </a:solidFill>
            </a:endParaRPr>
          </a:p>
          <a:p>
            <a:pPr>
              <a:spcBef>
                <a:spcPct val="20000"/>
              </a:spcBef>
              <a:buClr>
                <a:schemeClr val="accent1"/>
              </a:buClr>
              <a:buSzPct val="80000"/>
            </a:pPr>
            <a:endParaRPr lang="es-ES_tradnl" b="1" dirty="0" smtClean="0">
              <a:solidFill>
                <a:srgbClr val="983E00"/>
              </a:solidFill>
            </a:endParaRPr>
          </a:p>
          <a:p>
            <a:pPr>
              <a:buFont typeface="Arial" pitchFamily="34" charset="0"/>
              <a:buChar char="•"/>
            </a:pPr>
            <a:r>
              <a:rPr lang="es-MX" dirty="0" smtClean="0">
                <a:solidFill>
                  <a:srgbClr val="000000"/>
                </a:solidFill>
              </a:rPr>
              <a:t>Educación para el consumo.</a:t>
            </a:r>
          </a:p>
          <a:p>
            <a:pPr>
              <a:buFont typeface="Arial" pitchFamily="34" charset="0"/>
              <a:buChar char="•"/>
            </a:pPr>
            <a:r>
              <a:rPr lang="es-MX" dirty="0" smtClean="0">
                <a:solidFill>
                  <a:srgbClr val="000000"/>
                </a:solidFill>
              </a:rPr>
              <a:t>Educación en valores.</a:t>
            </a:r>
          </a:p>
          <a:p>
            <a:pPr>
              <a:buFont typeface="Arial" pitchFamily="34" charset="0"/>
              <a:buChar char="•"/>
            </a:pPr>
            <a:r>
              <a:rPr lang="es-MX" dirty="0" smtClean="0">
                <a:solidFill>
                  <a:srgbClr val="000000"/>
                </a:solidFill>
              </a:rPr>
              <a:t>Educación para la responsabilidad social.</a:t>
            </a:r>
          </a:p>
          <a:p>
            <a:r>
              <a:rPr lang="es-MX" b="1" dirty="0" smtClean="0"/>
              <a: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TotalTime>
  <Words>1737</Words>
  <Application>Microsoft Office PowerPoint</Application>
  <PresentationFormat>Presentación en pantalla (4:3)</PresentationFormat>
  <Paragraphs>241</Paragraphs>
  <Slides>51</Slides>
  <Notes>1</Notes>
  <HiddenSlides>0</HiddenSlides>
  <MMClips>0</MMClips>
  <ScaleCrop>false</ScaleCrop>
  <HeadingPairs>
    <vt:vector size="4" baseType="variant">
      <vt:variant>
        <vt:lpstr>Tema</vt:lpstr>
      </vt:variant>
      <vt:variant>
        <vt:i4>1</vt:i4>
      </vt:variant>
      <vt:variant>
        <vt:lpstr>Títulos de diapositiva</vt:lpstr>
      </vt:variant>
      <vt:variant>
        <vt:i4>51</vt:i4>
      </vt:variant>
    </vt:vector>
  </HeadingPairs>
  <TitlesOfParts>
    <vt:vector size="52"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paco</dc:creator>
  <cp:lastModifiedBy>paco</cp:lastModifiedBy>
  <cp:revision>12</cp:revision>
  <dcterms:created xsi:type="dcterms:W3CDTF">2014-10-03T23:12:26Z</dcterms:created>
  <dcterms:modified xsi:type="dcterms:W3CDTF">2015-10-03T01:12:08Z</dcterms:modified>
</cp:coreProperties>
</file>