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31" r:id="rId2"/>
    <p:sldId id="332" r:id="rId3"/>
    <p:sldId id="309" r:id="rId4"/>
    <p:sldId id="360" r:id="rId5"/>
    <p:sldId id="394" r:id="rId6"/>
    <p:sldId id="395" r:id="rId7"/>
    <p:sldId id="361" r:id="rId8"/>
    <p:sldId id="362" r:id="rId9"/>
    <p:sldId id="363" r:id="rId10"/>
    <p:sldId id="392" r:id="rId11"/>
    <p:sldId id="393" r:id="rId12"/>
    <p:sldId id="398" r:id="rId13"/>
    <p:sldId id="399" r:id="rId14"/>
    <p:sldId id="364" r:id="rId15"/>
    <p:sldId id="397" r:id="rId16"/>
    <p:sldId id="365" r:id="rId17"/>
    <p:sldId id="396" r:id="rId18"/>
    <p:sldId id="366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81" r:id="rId28"/>
    <p:sldId id="382" r:id="rId29"/>
    <p:sldId id="383" r:id="rId30"/>
    <p:sldId id="384" r:id="rId31"/>
    <p:sldId id="359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70" d="100"/>
          <a:sy n="70" d="100"/>
        </p:scale>
        <p:origin x="138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439866-399C-4991-8B07-FD082ED8B2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D099CA2-3C84-4F5E-AC14-5C107B56F6F9}">
      <dgm:prSet phldrT="[Texto]" custT="1"/>
      <dgm:spPr/>
      <dgm:t>
        <a:bodyPr/>
        <a:lstStyle/>
        <a:p>
          <a:r>
            <a:rPr lang="es-MX" sz="3600" dirty="0" smtClean="0"/>
            <a:t>a) Pruebas Paramétricas</a:t>
          </a:r>
          <a:endParaRPr lang="es-MX" sz="3600" dirty="0"/>
        </a:p>
      </dgm:t>
    </dgm:pt>
    <dgm:pt modelId="{36EA4A1F-345B-46BB-9788-62F41259611F}" type="parTrans" cxnId="{BF92CA59-982A-4C02-9A3D-C5ADFE8E3801}">
      <dgm:prSet/>
      <dgm:spPr/>
      <dgm:t>
        <a:bodyPr/>
        <a:lstStyle/>
        <a:p>
          <a:endParaRPr lang="es-MX"/>
        </a:p>
      </dgm:t>
    </dgm:pt>
    <dgm:pt modelId="{7953E521-9674-4A04-8FAA-55DAD55EE711}" type="sibTrans" cxnId="{BF92CA59-982A-4C02-9A3D-C5ADFE8E3801}">
      <dgm:prSet/>
      <dgm:spPr/>
      <dgm:t>
        <a:bodyPr/>
        <a:lstStyle/>
        <a:p>
          <a:endParaRPr lang="es-MX"/>
        </a:p>
      </dgm:t>
    </dgm:pt>
    <dgm:pt modelId="{75954784-4EBC-4D4F-8C1B-3B2F41FF241A}">
      <dgm:prSet phldrT="[Texto]" phldr="1"/>
      <dgm:spPr/>
      <dgm:t>
        <a:bodyPr/>
        <a:lstStyle/>
        <a:p>
          <a:endParaRPr lang="es-MX" dirty="0"/>
        </a:p>
      </dgm:t>
    </dgm:pt>
    <dgm:pt modelId="{63F3ECBC-F597-4F74-A01E-00FA45943523}" type="parTrans" cxnId="{D34D7D09-CAC6-4EB4-BA1F-0D2541192F30}">
      <dgm:prSet/>
      <dgm:spPr/>
      <dgm:t>
        <a:bodyPr/>
        <a:lstStyle/>
        <a:p>
          <a:endParaRPr lang="es-MX"/>
        </a:p>
      </dgm:t>
    </dgm:pt>
    <dgm:pt modelId="{AD8F5DB6-C164-4599-B78D-0DC355BAAED0}" type="sibTrans" cxnId="{D34D7D09-CAC6-4EB4-BA1F-0D2541192F30}">
      <dgm:prSet/>
      <dgm:spPr/>
      <dgm:t>
        <a:bodyPr/>
        <a:lstStyle/>
        <a:p>
          <a:endParaRPr lang="es-MX"/>
        </a:p>
      </dgm:t>
    </dgm:pt>
    <dgm:pt modelId="{C00CF286-B03B-4AF4-B3DF-38AFBA77667C}">
      <dgm:prSet phldrT="[Texto]" custT="1"/>
      <dgm:spPr/>
      <dgm:t>
        <a:bodyPr/>
        <a:lstStyle/>
        <a:p>
          <a:r>
            <a:rPr lang="es-MX" sz="3600" dirty="0" smtClean="0"/>
            <a:t>b) Pruebas No Paramétricas</a:t>
          </a:r>
          <a:endParaRPr lang="es-MX" sz="3600" dirty="0"/>
        </a:p>
      </dgm:t>
    </dgm:pt>
    <dgm:pt modelId="{424D4EE0-32DA-4C56-A601-96F06573A8E0}" type="parTrans" cxnId="{8B8FA0DD-13D2-43BA-AF86-040D02045F0A}">
      <dgm:prSet/>
      <dgm:spPr/>
      <dgm:t>
        <a:bodyPr/>
        <a:lstStyle/>
        <a:p>
          <a:endParaRPr lang="es-MX"/>
        </a:p>
      </dgm:t>
    </dgm:pt>
    <dgm:pt modelId="{359F76BD-5EA1-4AEC-93C1-6F79806DEC81}" type="sibTrans" cxnId="{8B8FA0DD-13D2-43BA-AF86-040D02045F0A}">
      <dgm:prSet/>
      <dgm:spPr/>
      <dgm:t>
        <a:bodyPr/>
        <a:lstStyle/>
        <a:p>
          <a:endParaRPr lang="es-MX"/>
        </a:p>
      </dgm:t>
    </dgm:pt>
    <dgm:pt modelId="{1877EB0A-DDA5-45DD-A5BA-C8F08D4907C1}">
      <dgm:prSet phldrT="[Texto]" phldr="1"/>
      <dgm:spPr/>
      <dgm:t>
        <a:bodyPr/>
        <a:lstStyle/>
        <a:p>
          <a:endParaRPr lang="es-MX"/>
        </a:p>
      </dgm:t>
    </dgm:pt>
    <dgm:pt modelId="{2FE38A23-0D17-4AD1-9C8B-6E9ECD823A6D}" type="parTrans" cxnId="{476F0D9B-FAAF-4CC4-A8CE-2AB90F790110}">
      <dgm:prSet/>
      <dgm:spPr/>
      <dgm:t>
        <a:bodyPr/>
        <a:lstStyle/>
        <a:p>
          <a:endParaRPr lang="es-MX"/>
        </a:p>
      </dgm:t>
    </dgm:pt>
    <dgm:pt modelId="{5170B0D2-E00C-4BFA-826B-503CBB29A0B4}" type="sibTrans" cxnId="{476F0D9B-FAAF-4CC4-A8CE-2AB90F790110}">
      <dgm:prSet/>
      <dgm:spPr/>
      <dgm:t>
        <a:bodyPr/>
        <a:lstStyle/>
        <a:p>
          <a:endParaRPr lang="es-MX"/>
        </a:p>
      </dgm:t>
    </dgm:pt>
    <dgm:pt modelId="{8EBD10EE-A625-4A95-AD0F-7248CE799B18}" type="pres">
      <dgm:prSet presAssocID="{6C439866-399C-4991-8B07-FD082ED8B2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6EA9C5-A361-44F5-B3DF-35C28F4778AE}" type="pres">
      <dgm:prSet presAssocID="{ED099CA2-3C84-4F5E-AC14-5C107B56F6F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8206F-FBBF-4AD1-8C02-D9AC2481443D}" type="pres">
      <dgm:prSet presAssocID="{ED099CA2-3C84-4F5E-AC14-5C107B56F6F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118DE5-C847-4A8D-88B1-3CA0E3979605}" type="pres">
      <dgm:prSet presAssocID="{C00CF286-B03B-4AF4-B3DF-38AFBA77667C}" presName="parentText" presStyleLbl="node1" presStyleIdx="1" presStyleCnt="2" custLinFactNeighborY="-2698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DDF4A5-7F31-4F06-895F-9EDAC59C465B}" type="pres">
      <dgm:prSet presAssocID="{C00CF286-B03B-4AF4-B3DF-38AFBA77667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E1A56F-AF45-4C4C-A3B4-0704B1C7ECA6}" type="presOf" srcId="{C00CF286-B03B-4AF4-B3DF-38AFBA77667C}" destId="{F9118DE5-C847-4A8D-88B1-3CA0E3979605}" srcOrd="0" destOrd="0" presId="urn:microsoft.com/office/officeart/2005/8/layout/vList2"/>
    <dgm:cxn modelId="{8B8FA0DD-13D2-43BA-AF86-040D02045F0A}" srcId="{6C439866-399C-4991-8B07-FD082ED8B224}" destId="{C00CF286-B03B-4AF4-B3DF-38AFBA77667C}" srcOrd="1" destOrd="0" parTransId="{424D4EE0-32DA-4C56-A601-96F06573A8E0}" sibTransId="{359F76BD-5EA1-4AEC-93C1-6F79806DEC81}"/>
    <dgm:cxn modelId="{49202A4C-F3FA-462F-8D8B-5237B0034792}" type="presOf" srcId="{ED099CA2-3C84-4F5E-AC14-5C107B56F6F9}" destId="{6C6EA9C5-A361-44F5-B3DF-35C28F4778AE}" srcOrd="0" destOrd="0" presId="urn:microsoft.com/office/officeart/2005/8/layout/vList2"/>
    <dgm:cxn modelId="{3C7F1E53-5D14-45F4-B597-EB6A4E2105E5}" type="presOf" srcId="{1877EB0A-DDA5-45DD-A5BA-C8F08D4907C1}" destId="{B2DDF4A5-7F31-4F06-895F-9EDAC59C465B}" srcOrd="0" destOrd="0" presId="urn:microsoft.com/office/officeart/2005/8/layout/vList2"/>
    <dgm:cxn modelId="{D34D7D09-CAC6-4EB4-BA1F-0D2541192F30}" srcId="{ED099CA2-3C84-4F5E-AC14-5C107B56F6F9}" destId="{75954784-4EBC-4D4F-8C1B-3B2F41FF241A}" srcOrd="0" destOrd="0" parTransId="{63F3ECBC-F597-4F74-A01E-00FA45943523}" sibTransId="{AD8F5DB6-C164-4599-B78D-0DC355BAAED0}"/>
    <dgm:cxn modelId="{E114702E-EF3C-4B5E-802E-204819841034}" type="presOf" srcId="{6C439866-399C-4991-8B07-FD082ED8B224}" destId="{8EBD10EE-A625-4A95-AD0F-7248CE799B18}" srcOrd="0" destOrd="0" presId="urn:microsoft.com/office/officeart/2005/8/layout/vList2"/>
    <dgm:cxn modelId="{476F0D9B-FAAF-4CC4-A8CE-2AB90F790110}" srcId="{C00CF286-B03B-4AF4-B3DF-38AFBA77667C}" destId="{1877EB0A-DDA5-45DD-A5BA-C8F08D4907C1}" srcOrd="0" destOrd="0" parTransId="{2FE38A23-0D17-4AD1-9C8B-6E9ECD823A6D}" sibTransId="{5170B0D2-E00C-4BFA-826B-503CBB29A0B4}"/>
    <dgm:cxn modelId="{C7A461AB-34CF-482A-84C6-086444375349}" type="presOf" srcId="{75954784-4EBC-4D4F-8C1B-3B2F41FF241A}" destId="{93C8206F-FBBF-4AD1-8C02-D9AC2481443D}" srcOrd="0" destOrd="0" presId="urn:microsoft.com/office/officeart/2005/8/layout/vList2"/>
    <dgm:cxn modelId="{BF92CA59-982A-4C02-9A3D-C5ADFE8E3801}" srcId="{6C439866-399C-4991-8B07-FD082ED8B224}" destId="{ED099CA2-3C84-4F5E-AC14-5C107B56F6F9}" srcOrd="0" destOrd="0" parTransId="{36EA4A1F-345B-46BB-9788-62F41259611F}" sibTransId="{7953E521-9674-4A04-8FAA-55DAD55EE711}"/>
    <dgm:cxn modelId="{CE45B6E1-CB2E-4AA8-B012-05AC3AFE7878}" type="presParOf" srcId="{8EBD10EE-A625-4A95-AD0F-7248CE799B18}" destId="{6C6EA9C5-A361-44F5-B3DF-35C28F4778AE}" srcOrd="0" destOrd="0" presId="urn:microsoft.com/office/officeart/2005/8/layout/vList2"/>
    <dgm:cxn modelId="{F0160EC9-AD04-4750-8CD2-A4C7644B4EA3}" type="presParOf" srcId="{8EBD10EE-A625-4A95-AD0F-7248CE799B18}" destId="{93C8206F-FBBF-4AD1-8C02-D9AC2481443D}" srcOrd="1" destOrd="0" presId="urn:microsoft.com/office/officeart/2005/8/layout/vList2"/>
    <dgm:cxn modelId="{6DBE7839-2340-43F5-B959-C7BF8E921C82}" type="presParOf" srcId="{8EBD10EE-A625-4A95-AD0F-7248CE799B18}" destId="{F9118DE5-C847-4A8D-88B1-3CA0E3979605}" srcOrd="2" destOrd="0" presId="urn:microsoft.com/office/officeart/2005/8/layout/vList2"/>
    <dgm:cxn modelId="{6E32AF5F-6098-4BB2-AC09-24A4641A662D}" type="presParOf" srcId="{8EBD10EE-A625-4A95-AD0F-7248CE799B18}" destId="{B2DDF4A5-7F31-4F06-895F-9EDAC59C465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8649F7-F137-42E8-8446-F3E9BA347E7A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F17059A-80CA-47A8-8F29-BFBD5ED61C6D}">
      <dgm:prSet phldrT="[Texto]" custT="1"/>
      <dgm:spPr/>
      <dgm:t>
        <a:bodyPr/>
        <a:lstStyle/>
        <a:p>
          <a:r>
            <a:rPr lang="es-MX" sz="2400" dirty="0" smtClean="0"/>
            <a:t>En el ámbito de  las Ciencias  Sociales es habitual el uso  de  pruebas no  paramétricas puesto que existen  muchas variables que  no siguen  las condiciones de </a:t>
          </a:r>
          <a:r>
            <a:rPr lang="es-MX" sz="2400" dirty="0" err="1" smtClean="0"/>
            <a:t>parametricidad</a:t>
          </a:r>
          <a:r>
            <a:rPr lang="es-MX" sz="2400" dirty="0" smtClean="0"/>
            <a:t>. </a:t>
          </a:r>
          <a:endParaRPr lang="es-MX" sz="2400" dirty="0"/>
        </a:p>
      </dgm:t>
    </dgm:pt>
    <dgm:pt modelId="{F014D59D-420D-40F6-97DA-74B61B42ED0C}" type="parTrans" cxnId="{034B2B01-43B3-4D5E-9CA0-5B68197F2131}">
      <dgm:prSet/>
      <dgm:spPr/>
      <dgm:t>
        <a:bodyPr/>
        <a:lstStyle/>
        <a:p>
          <a:endParaRPr lang="es-MX"/>
        </a:p>
      </dgm:t>
    </dgm:pt>
    <dgm:pt modelId="{B08CDB26-31DC-4FD4-AF00-C671EA3257FB}" type="sibTrans" cxnId="{034B2B01-43B3-4D5E-9CA0-5B68197F2131}">
      <dgm:prSet/>
      <dgm:spPr/>
      <dgm:t>
        <a:bodyPr/>
        <a:lstStyle/>
        <a:p>
          <a:endParaRPr lang="es-MX"/>
        </a:p>
      </dgm:t>
    </dgm:pt>
    <dgm:pt modelId="{53623C99-D8DD-40E5-9B8C-95E9CC2BD1A2}">
      <dgm:prSet phldrT="[Texto]" phldr="1"/>
      <dgm:spPr/>
      <dgm:t>
        <a:bodyPr/>
        <a:lstStyle/>
        <a:p>
          <a:endParaRPr lang="es-MX"/>
        </a:p>
      </dgm:t>
    </dgm:pt>
    <dgm:pt modelId="{83597306-4330-4126-B105-EFE98672E8E6}" type="parTrans" cxnId="{42F9732B-223D-4E7E-A17E-D84787C11223}">
      <dgm:prSet/>
      <dgm:spPr/>
      <dgm:t>
        <a:bodyPr/>
        <a:lstStyle/>
        <a:p>
          <a:endParaRPr lang="es-MX"/>
        </a:p>
      </dgm:t>
    </dgm:pt>
    <dgm:pt modelId="{E6417D7C-4A1B-43EE-A61A-81D874E9081B}" type="sibTrans" cxnId="{42F9732B-223D-4E7E-A17E-D84787C11223}">
      <dgm:prSet/>
      <dgm:spPr/>
      <dgm:t>
        <a:bodyPr/>
        <a:lstStyle/>
        <a:p>
          <a:endParaRPr lang="es-MX"/>
        </a:p>
      </dgm:t>
    </dgm:pt>
    <dgm:pt modelId="{BEE3E53A-C552-48F3-BC1D-C44BCCB77F15}">
      <dgm:prSet phldrT="[Texto]"/>
      <dgm:spPr/>
      <dgm:t>
        <a:bodyPr/>
        <a:lstStyle/>
        <a:p>
          <a:r>
            <a:rPr lang="es-MX" dirty="0" smtClean="0"/>
            <a:t>Dichas condiciones se refieren  al uso de variables cuantitativas continuas, distribución normal  de las muestras, varianzas similares y tamaño de las muestras, mayor  a 30 casos. </a:t>
          </a:r>
          <a:endParaRPr lang="es-MX" dirty="0"/>
        </a:p>
      </dgm:t>
    </dgm:pt>
    <dgm:pt modelId="{2F45AE72-BC0D-4DB5-A5CD-846FCA56D567}" type="parTrans" cxnId="{7C0261E7-FDA3-44D8-A93D-0D2AA9A49717}">
      <dgm:prSet/>
      <dgm:spPr/>
      <dgm:t>
        <a:bodyPr/>
        <a:lstStyle/>
        <a:p>
          <a:endParaRPr lang="es-MX"/>
        </a:p>
      </dgm:t>
    </dgm:pt>
    <dgm:pt modelId="{C4717D91-673A-4A90-AC86-611D042C922A}" type="sibTrans" cxnId="{7C0261E7-FDA3-44D8-A93D-0D2AA9A49717}">
      <dgm:prSet/>
      <dgm:spPr/>
      <dgm:t>
        <a:bodyPr/>
        <a:lstStyle/>
        <a:p>
          <a:endParaRPr lang="es-MX"/>
        </a:p>
      </dgm:t>
    </dgm:pt>
    <dgm:pt modelId="{A78BC90A-E6A2-4309-9F72-5AFF64D3274B}">
      <dgm:prSet phldrT="[Texto]" phldr="1"/>
      <dgm:spPr/>
      <dgm:t>
        <a:bodyPr/>
        <a:lstStyle/>
        <a:p>
          <a:endParaRPr lang="es-MX"/>
        </a:p>
      </dgm:t>
    </dgm:pt>
    <dgm:pt modelId="{7F6C5A21-FDF5-4D1D-AD57-379854D3FE45}" type="parTrans" cxnId="{3EF83949-4651-4E99-91C3-F18A4A39D549}">
      <dgm:prSet/>
      <dgm:spPr/>
      <dgm:t>
        <a:bodyPr/>
        <a:lstStyle/>
        <a:p>
          <a:endParaRPr lang="es-MX"/>
        </a:p>
      </dgm:t>
    </dgm:pt>
    <dgm:pt modelId="{FA1D752F-1F5F-4652-A04D-3643F82F5A83}" type="sibTrans" cxnId="{3EF83949-4651-4E99-91C3-F18A4A39D549}">
      <dgm:prSet/>
      <dgm:spPr/>
      <dgm:t>
        <a:bodyPr/>
        <a:lstStyle/>
        <a:p>
          <a:endParaRPr lang="es-MX"/>
        </a:p>
      </dgm:t>
    </dgm:pt>
    <dgm:pt modelId="{AA87A55F-284D-4535-831F-06E732DE2983}">
      <dgm:prSet phldrT="[Texto]"/>
      <dgm:spPr/>
      <dgm:t>
        <a:bodyPr/>
        <a:lstStyle/>
        <a:p>
          <a:r>
            <a:rPr lang="es-MX" dirty="0" smtClean="0"/>
            <a:t>En caso de que  no se cumplan estos  requisitos, y sobre  todo  cuando la normalidad de las distribuciones de la variable en estudio esté en duda y el tamaño de la muestra sea menor a 30  casos,  el empleo de  las pruebas no  paramétricas o  de  distribución libre está indicado.</a:t>
          </a:r>
          <a:endParaRPr lang="es-MX" dirty="0"/>
        </a:p>
      </dgm:t>
    </dgm:pt>
    <dgm:pt modelId="{57E5A2F8-BF07-4732-8629-76300B1FD481}" type="parTrans" cxnId="{4755CB13-8A32-4BD2-861C-E3C153060382}">
      <dgm:prSet/>
      <dgm:spPr/>
      <dgm:t>
        <a:bodyPr/>
        <a:lstStyle/>
        <a:p>
          <a:endParaRPr lang="es-MX"/>
        </a:p>
      </dgm:t>
    </dgm:pt>
    <dgm:pt modelId="{81FD0853-5819-4DF0-AD84-37E8EA5794DF}" type="sibTrans" cxnId="{4755CB13-8A32-4BD2-861C-E3C153060382}">
      <dgm:prSet/>
      <dgm:spPr/>
      <dgm:t>
        <a:bodyPr/>
        <a:lstStyle/>
        <a:p>
          <a:endParaRPr lang="es-MX"/>
        </a:p>
      </dgm:t>
    </dgm:pt>
    <dgm:pt modelId="{D32A797F-1248-4BB5-BB74-ECE8F6A379FA}">
      <dgm:prSet phldrT="[Texto]" phldr="1"/>
      <dgm:spPr/>
      <dgm:t>
        <a:bodyPr/>
        <a:lstStyle/>
        <a:p>
          <a:endParaRPr lang="es-MX" dirty="0"/>
        </a:p>
      </dgm:t>
    </dgm:pt>
    <dgm:pt modelId="{2FF55B5F-77B8-460A-889E-7BB3855860C1}" type="sibTrans" cxnId="{6C4D17B5-9633-40AF-AA13-7E51076E33E5}">
      <dgm:prSet/>
      <dgm:spPr/>
      <dgm:t>
        <a:bodyPr/>
        <a:lstStyle/>
        <a:p>
          <a:endParaRPr lang="es-MX"/>
        </a:p>
      </dgm:t>
    </dgm:pt>
    <dgm:pt modelId="{AB5979A1-DDD3-4CE3-9E05-48909A00FC9E}" type="parTrans" cxnId="{6C4D17B5-9633-40AF-AA13-7E51076E33E5}">
      <dgm:prSet/>
      <dgm:spPr/>
      <dgm:t>
        <a:bodyPr/>
        <a:lstStyle/>
        <a:p>
          <a:endParaRPr lang="es-MX"/>
        </a:p>
      </dgm:t>
    </dgm:pt>
    <dgm:pt modelId="{0C0FB7A4-1B19-4986-8DEC-29C93AD8675F}" type="pres">
      <dgm:prSet presAssocID="{CE8649F7-F137-42E8-8446-F3E9BA347E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940A66-C0C6-4C28-8174-03BE306F0178}" type="pres">
      <dgm:prSet presAssocID="{D32A797F-1248-4BB5-BB74-ECE8F6A379FA}" presName="compositeNode" presStyleCnt="0">
        <dgm:presLayoutVars>
          <dgm:bulletEnabled val="1"/>
        </dgm:presLayoutVars>
      </dgm:prSet>
      <dgm:spPr/>
    </dgm:pt>
    <dgm:pt modelId="{20890982-BDCC-4E4B-9F2A-B1CC8B818831}" type="pres">
      <dgm:prSet presAssocID="{D32A797F-1248-4BB5-BB74-ECE8F6A379FA}" presName="bgRect" presStyleLbl="node1" presStyleIdx="0" presStyleCnt="3" custScaleY="147885"/>
      <dgm:spPr/>
      <dgm:t>
        <a:bodyPr/>
        <a:lstStyle/>
        <a:p>
          <a:endParaRPr lang="es-MX"/>
        </a:p>
      </dgm:t>
    </dgm:pt>
    <dgm:pt modelId="{ABCEE1A9-AF51-4C7F-8A45-0FC955F1DCF0}" type="pres">
      <dgm:prSet presAssocID="{D32A797F-1248-4BB5-BB74-ECE8F6A379FA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1CA8F9-DDA7-4F0B-A9A3-0C3A2B8DB55C}" type="pres">
      <dgm:prSet presAssocID="{D32A797F-1248-4BB5-BB74-ECE8F6A379FA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C38EE3-1B7F-4454-BDB7-9647044769D2}" type="pres">
      <dgm:prSet presAssocID="{2FF55B5F-77B8-460A-889E-7BB3855860C1}" presName="hSp" presStyleCnt="0"/>
      <dgm:spPr/>
    </dgm:pt>
    <dgm:pt modelId="{65C96DCC-CF6E-4329-874C-D28FDFAD7132}" type="pres">
      <dgm:prSet presAssocID="{2FF55B5F-77B8-460A-889E-7BB3855860C1}" presName="vProcSp" presStyleCnt="0"/>
      <dgm:spPr/>
    </dgm:pt>
    <dgm:pt modelId="{21FD24B8-E16A-4816-9B44-076246A66CCD}" type="pres">
      <dgm:prSet presAssocID="{2FF55B5F-77B8-460A-889E-7BB3855860C1}" presName="vSp1" presStyleCnt="0"/>
      <dgm:spPr/>
    </dgm:pt>
    <dgm:pt modelId="{12A94819-F18B-4C29-8468-6CAA9B7F5AF5}" type="pres">
      <dgm:prSet presAssocID="{2FF55B5F-77B8-460A-889E-7BB3855860C1}" presName="simulatedConn" presStyleLbl="solidFgAcc1" presStyleIdx="0" presStyleCnt="2"/>
      <dgm:spPr/>
    </dgm:pt>
    <dgm:pt modelId="{00A91D6E-88F4-4FE0-8B0A-308E1626A124}" type="pres">
      <dgm:prSet presAssocID="{2FF55B5F-77B8-460A-889E-7BB3855860C1}" presName="vSp2" presStyleCnt="0"/>
      <dgm:spPr/>
    </dgm:pt>
    <dgm:pt modelId="{054AB72E-053C-41C4-8EAE-3762CAED41F1}" type="pres">
      <dgm:prSet presAssocID="{2FF55B5F-77B8-460A-889E-7BB3855860C1}" presName="sibTrans" presStyleCnt="0"/>
      <dgm:spPr/>
    </dgm:pt>
    <dgm:pt modelId="{64D010E0-8982-45CE-972A-FF8E9EDA8C49}" type="pres">
      <dgm:prSet presAssocID="{53623C99-D8DD-40E5-9B8C-95E9CC2BD1A2}" presName="compositeNode" presStyleCnt="0">
        <dgm:presLayoutVars>
          <dgm:bulletEnabled val="1"/>
        </dgm:presLayoutVars>
      </dgm:prSet>
      <dgm:spPr/>
    </dgm:pt>
    <dgm:pt modelId="{24E0C989-1213-45AF-B25C-C60EBB666F8D}" type="pres">
      <dgm:prSet presAssocID="{53623C99-D8DD-40E5-9B8C-95E9CC2BD1A2}" presName="bgRect" presStyleLbl="node1" presStyleIdx="1" presStyleCnt="3" custScaleX="88655" custScaleY="144997" custLinFactNeighborX="-1669" custLinFactNeighborY="1512"/>
      <dgm:spPr/>
      <dgm:t>
        <a:bodyPr/>
        <a:lstStyle/>
        <a:p>
          <a:endParaRPr lang="es-MX"/>
        </a:p>
      </dgm:t>
    </dgm:pt>
    <dgm:pt modelId="{241473EF-6C73-43E2-89A4-BF7769044BD7}" type="pres">
      <dgm:prSet presAssocID="{53623C99-D8DD-40E5-9B8C-95E9CC2BD1A2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C4A7C-815A-4C5A-B1E0-EB221F2B33F5}" type="pres">
      <dgm:prSet presAssocID="{53623C99-D8DD-40E5-9B8C-95E9CC2BD1A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0E566F-9B59-4496-8237-68AB21A3A82C}" type="pres">
      <dgm:prSet presAssocID="{E6417D7C-4A1B-43EE-A61A-81D874E9081B}" presName="hSp" presStyleCnt="0"/>
      <dgm:spPr/>
    </dgm:pt>
    <dgm:pt modelId="{399DD524-F4A5-4D0A-9D9D-B55E37637D25}" type="pres">
      <dgm:prSet presAssocID="{E6417D7C-4A1B-43EE-A61A-81D874E9081B}" presName="vProcSp" presStyleCnt="0"/>
      <dgm:spPr/>
    </dgm:pt>
    <dgm:pt modelId="{E16E816E-A88F-4815-9569-663AE7BCFF52}" type="pres">
      <dgm:prSet presAssocID="{E6417D7C-4A1B-43EE-A61A-81D874E9081B}" presName="vSp1" presStyleCnt="0"/>
      <dgm:spPr/>
    </dgm:pt>
    <dgm:pt modelId="{67E58777-BEDE-45AB-B7DF-60A1A752A1BA}" type="pres">
      <dgm:prSet presAssocID="{E6417D7C-4A1B-43EE-A61A-81D874E9081B}" presName="simulatedConn" presStyleLbl="solidFgAcc1" presStyleIdx="1" presStyleCnt="2"/>
      <dgm:spPr/>
    </dgm:pt>
    <dgm:pt modelId="{D677D9C7-FC3F-4733-9637-3F457C5B95B0}" type="pres">
      <dgm:prSet presAssocID="{E6417D7C-4A1B-43EE-A61A-81D874E9081B}" presName="vSp2" presStyleCnt="0"/>
      <dgm:spPr/>
    </dgm:pt>
    <dgm:pt modelId="{64A9E1AE-8371-4A40-94FF-77FF143E81D9}" type="pres">
      <dgm:prSet presAssocID="{E6417D7C-4A1B-43EE-A61A-81D874E9081B}" presName="sibTrans" presStyleCnt="0"/>
      <dgm:spPr/>
    </dgm:pt>
    <dgm:pt modelId="{5E842468-0FAB-40C9-8DAA-3E1971FF8D35}" type="pres">
      <dgm:prSet presAssocID="{A78BC90A-E6A2-4309-9F72-5AFF64D3274B}" presName="compositeNode" presStyleCnt="0">
        <dgm:presLayoutVars>
          <dgm:bulletEnabled val="1"/>
        </dgm:presLayoutVars>
      </dgm:prSet>
      <dgm:spPr/>
    </dgm:pt>
    <dgm:pt modelId="{A21798C2-8315-418B-8908-124B582D93A5}" type="pres">
      <dgm:prSet presAssocID="{A78BC90A-E6A2-4309-9F72-5AFF64D3274B}" presName="bgRect" presStyleLbl="node1" presStyleIdx="2" presStyleCnt="3" custScaleY="147885" custLinFactNeighborX="2602" custLinFactNeighborY="1427"/>
      <dgm:spPr/>
      <dgm:t>
        <a:bodyPr/>
        <a:lstStyle/>
        <a:p>
          <a:endParaRPr lang="es-MX"/>
        </a:p>
      </dgm:t>
    </dgm:pt>
    <dgm:pt modelId="{C1F43A19-9AA0-481A-A475-6A70B9395F66}" type="pres">
      <dgm:prSet presAssocID="{A78BC90A-E6A2-4309-9F72-5AFF64D3274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408FA4-F2CC-4AAF-AB52-044363EAF0B3}" type="pres">
      <dgm:prSet presAssocID="{A78BC90A-E6A2-4309-9F72-5AFF64D3274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352FBC7-4364-4020-9458-73711BC09A5E}" type="presOf" srcId="{A78BC90A-E6A2-4309-9F72-5AFF64D3274B}" destId="{C1F43A19-9AA0-481A-A475-6A70B9395F66}" srcOrd="1" destOrd="0" presId="urn:microsoft.com/office/officeart/2005/8/layout/hProcess7"/>
    <dgm:cxn modelId="{7B66FE3B-0008-410B-9446-1D9CA529FC13}" type="presOf" srcId="{D32A797F-1248-4BB5-BB74-ECE8F6A379FA}" destId="{ABCEE1A9-AF51-4C7F-8A45-0FC955F1DCF0}" srcOrd="1" destOrd="0" presId="urn:microsoft.com/office/officeart/2005/8/layout/hProcess7"/>
    <dgm:cxn modelId="{6C4D17B5-9633-40AF-AA13-7E51076E33E5}" srcId="{CE8649F7-F137-42E8-8446-F3E9BA347E7A}" destId="{D32A797F-1248-4BB5-BB74-ECE8F6A379FA}" srcOrd="0" destOrd="0" parTransId="{AB5979A1-DDD3-4CE3-9E05-48909A00FC9E}" sibTransId="{2FF55B5F-77B8-460A-889E-7BB3855860C1}"/>
    <dgm:cxn modelId="{AEF412A5-78F3-495F-97B0-7D8C158ECB5C}" type="presOf" srcId="{BEE3E53A-C552-48F3-BC1D-C44BCCB77F15}" destId="{E99C4A7C-815A-4C5A-B1E0-EB221F2B33F5}" srcOrd="0" destOrd="0" presId="urn:microsoft.com/office/officeart/2005/8/layout/hProcess7"/>
    <dgm:cxn modelId="{034B2B01-43B3-4D5E-9CA0-5B68197F2131}" srcId="{D32A797F-1248-4BB5-BB74-ECE8F6A379FA}" destId="{FF17059A-80CA-47A8-8F29-BFBD5ED61C6D}" srcOrd="0" destOrd="0" parTransId="{F014D59D-420D-40F6-97DA-74B61B42ED0C}" sibTransId="{B08CDB26-31DC-4FD4-AF00-C671EA3257FB}"/>
    <dgm:cxn modelId="{FCDB2AD5-F3EB-4976-8D62-7394F6488B6C}" type="presOf" srcId="{AA87A55F-284D-4535-831F-06E732DE2983}" destId="{35408FA4-F2CC-4AAF-AB52-044363EAF0B3}" srcOrd="0" destOrd="0" presId="urn:microsoft.com/office/officeart/2005/8/layout/hProcess7"/>
    <dgm:cxn modelId="{A173437B-2119-4491-9CFF-30AC1E8374B9}" type="presOf" srcId="{FF17059A-80CA-47A8-8F29-BFBD5ED61C6D}" destId="{491CA8F9-DDA7-4F0B-A9A3-0C3A2B8DB55C}" srcOrd="0" destOrd="0" presId="urn:microsoft.com/office/officeart/2005/8/layout/hProcess7"/>
    <dgm:cxn modelId="{42F9732B-223D-4E7E-A17E-D84787C11223}" srcId="{CE8649F7-F137-42E8-8446-F3E9BA347E7A}" destId="{53623C99-D8DD-40E5-9B8C-95E9CC2BD1A2}" srcOrd="1" destOrd="0" parTransId="{83597306-4330-4126-B105-EFE98672E8E6}" sibTransId="{E6417D7C-4A1B-43EE-A61A-81D874E9081B}"/>
    <dgm:cxn modelId="{1E64608E-FAA6-435B-BD8F-AD4BB6D7836B}" type="presOf" srcId="{A78BC90A-E6A2-4309-9F72-5AFF64D3274B}" destId="{A21798C2-8315-418B-8908-124B582D93A5}" srcOrd="0" destOrd="0" presId="urn:microsoft.com/office/officeart/2005/8/layout/hProcess7"/>
    <dgm:cxn modelId="{3EF83949-4651-4E99-91C3-F18A4A39D549}" srcId="{CE8649F7-F137-42E8-8446-F3E9BA347E7A}" destId="{A78BC90A-E6A2-4309-9F72-5AFF64D3274B}" srcOrd="2" destOrd="0" parTransId="{7F6C5A21-FDF5-4D1D-AD57-379854D3FE45}" sibTransId="{FA1D752F-1F5F-4652-A04D-3643F82F5A83}"/>
    <dgm:cxn modelId="{4755CB13-8A32-4BD2-861C-E3C153060382}" srcId="{A78BC90A-E6A2-4309-9F72-5AFF64D3274B}" destId="{AA87A55F-284D-4535-831F-06E732DE2983}" srcOrd="0" destOrd="0" parTransId="{57E5A2F8-BF07-4732-8629-76300B1FD481}" sibTransId="{81FD0853-5819-4DF0-AD84-37E8EA5794DF}"/>
    <dgm:cxn modelId="{07F5B8A9-4CE6-46D7-8A1F-23DFB375DB96}" type="presOf" srcId="{D32A797F-1248-4BB5-BB74-ECE8F6A379FA}" destId="{20890982-BDCC-4E4B-9F2A-B1CC8B818831}" srcOrd="0" destOrd="0" presId="urn:microsoft.com/office/officeart/2005/8/layout/hProcess7"/>
    <dgm:cxn modelId="{9611FDD6-70B9-417A-A665-790D7F6D2DC2}" type="presOf" srcId="{53623C99-D8DD-40E5-9B8C-95E9CC2BD1A2}" destId="{24E0C989-1213-45AF-B25C-C60EBB666F8D}" srcOrd="0" destOrd="0" presId="urn:microsoft.com/office/officeart/2005/8/layout/hProcess7"/>
    <dgm:cxn modelId="{976CDADB-616E-45B3-8028-997C86499EE3}" type="presOf" srcId="{53623C99-D8DD-40E5-9B8C-95E9CC2BD1A2}" destId="{241473EF-6C73-43E2-89A4-BF7769044BD7}" srcOrd="1" destOrd="0" presId="urn:microsoft.com/office/officeart/2005/8/layout/hProcess7"/>
    <dgm:cxn modelId="{7C0261E7-FDA3-44D8-A93D-0D2AA9A49717}" srcId="{53623C99-D8DD-40E5-9B8C-95E9CC2BD1A2}" destId="{BEE3E53A-C552-48F3-BC1D-C44BCCB77F15}" srcOrd="0" destOrd="0" parTransId="{2F45AE72-BC0D-4DB5-A5CD-846FCA56D567}" sibTransId="{C4717D91-673A-4A90-AC86-611D042C922A}"/>
    <dgm:cxn modelId="{30A646F6-EDF2-49CE-9383-1DB1A055D7AE}" type="presOf" srcId="{CE8649F7-F137-42E8-8446-F3E9BA347E7A}" destId="{0C0FB7A4-1B19-4986-8DEC-29C93AD8675F}" srcOrd="0" destOrd="0" presId="urn:microsoft.com/office/officeart/2005/8/layout/hProcess7"/>
    <dgm:cxn modelId="{9647DFF4-81F4-42E1-BC05-94AD303E31CD}" type="presParOf" srcId="{0C0FB7A4-1B19-4986-8DEC-29C93AD8675F}" destId="{00940A66-C0C6-4C28-8174-03BE306F0178}" srcOrd="0" destOrd="0" presId="urn:microsoft.com/office/officeart/2005/8/layout/hProcess7"/>
    <dgm:cxn modelId="{D900C09C-2FB5-4271-A08D-84EC6D42D329}" type="presParOf" srcId="{00940A66-C0C6-4C28-8174-03BE306F0178}" destId="{20890982-BDCC-4E4B-9F2A-B1CC8B818831}" srcOrd="0" destOrd="0" presId="urn:microsoft.com/office/officeart/2005/8/layout/hProcess7"/>
    <dgm:cxn modelId="{0FB95046-36F3-4392-B03F-C3AAE9676B50}" type="presParOf" srcId="{00940A66-C0C6-4C28-8174-03BE306F0178}" destId="{ABCEE1A9-AF51-4C7F-8A45-0FC955F1DCF0}" srcOrd="1" destOrd="0" presId="urn:microsoft.com/office/officeart/2005/8/layout/hProcess7"/>
    <dgm:cxn modelId="{00312931-088E-4D99-80AF-7BC2ED3FCFD7}" type="presParOf" srcId="{00940A66-C0C6-4C28-8174-03BE306F0178}" destId="{491CA8F9-DDA7-4F0B-A9A3-0C3A2B8DB55C}" srcOrd="2" destOrd="0" presId="urn:microsoft.com/office/officeart/2005/8/layout/hProcess7"/>
    <dgm:cxn modelId="{37A080F8-AE12-4CBC-AA9B-AAAFBF0EFB85}" type="presParOf" srcId="{0C0FB7A4-1B19-4986-8DEC-29C93AD8675F}" destId="{05C38EE3-1B7F-4454-BDB7-9647044769D2}" srcOrd="1" destOrd="0" presId="urn:microsoft.com/office/officeart/2005/8/layout/hProcess7"/>
    <dgm:cxn modelId="{479BF9FA-02F6-4068-88B8-5C990BA830F7}" type="presParOf" srcId="{0C0FB7A4-1B19-4986-8DEC-29C93AD8675F}" destId="{65C96DCC-CF6E-4329-874C-D28FDFAD7132}" srcOrd="2" destOrd="0" presId="urn:microsoft.com/office/officeart/2005/8/layout/hProcess7"/>
    <dgm:cxn modelId="{EB63EEBA-8FA7-4E32-83F0-2DB543572FDE}" type="presParOf" srcId="{65C96DCC-CF6E-4329-874C-D28FDFAD7132}" destId="{21FD24B8-E16A-4816-9B44-076246A66CCD}" srcOrd="0" destOrd="0" presId="urn:microsoft.com/office/officeart/2005/8/layout/hProcess7"/>
    <dgm:cxn modelId="{1CC81244-EE05-4C85-BD61-19E17B562F62}" type="presParOf" srcId="{65C96DCC-CF6E-4329-874C-D28FDFAD7132}" destId="{12A94819-F18B-4C29-8468-6CAA9B7F5AF5}" srcOrd="1" destOrd="0" presId="urn:microsoft.com/office/officeart/2005/8/layout/hProcess7"/>
    <dgm:cxn modelId="{329C4C2F-8559-4B73-9933-0B4511F342EF}" type="presParOf" srcId="{65C96DCC-CF6E-4329-874C-D28FDFAD7132}" destId="{00A91D6E-88F4-4FE0-8B0A-308E1626A124}" srcOrd="2" destOrd="0" presId="urn:microsoft.com/office/officeart/2005/8/layout/hProcess7"/>
    <dgm:cxn modelId="{E8ABD8CD-6377-43C5-93F9-42C2C56629F0}" type="presParOf" srcId="{0C0FB7A4-1B19-4986-8DEC-29C93AD8675F}" destId="{054AB72E-053C-41C4-8EAE-3762CAED41F1}" srcOrd="3" destOrd="0" presId="urn:microsoft.com/office/officeart/2005/8/layout/hProcess7"/>
    <dgm:cxn modelId="{55AB859C-09FC-4643-A188-57F6D6F35512}" type="presParOf" srcId="{0C0FB7A4-1B19-4986-8DEC-29C93AD8675F}" destId="{64D010E0-8982-45CE-972A-FF8E9EDA8C49}" srcOrd="4" destOrd="0" presId="urn:microsoft.com/office/officeart/2005/8/layout/hProcess7"/>
    <dgm:cxn modelId="{FFE48E70-D38E-46EF-B57B-D0FB03D6F984}" type="presParOf" srcId="{64D010E0-8982-45CE-972A-FF8E9EDA8C49}" destId="{24E0C989-1213-45AF-B25C-C60EBB666F8D}" srcOrd="0" destOrd="0" presId="urn:microsoft.com/office/officeart/2005/8/layout/hProcess7"/>
    <dgm:cxn modelId="{2B2472A4-0CD3-47A7-B4BC-E099BAD4452E}" type="presParOf" srcId="{64D010E0-8982-45CE-972A-FF8E9EDA8C49}" destId="{241473EF-6C73-43E2-89A4-BF7769044BD7}" srcOrd="1" destOrd="0" presId="urn:microsoft.com/office/officeart/2005/8/layout/hProcess7"/>
    <dgm:cxn modelId="{B3FB2285-CAC4-47B4-ACBF-9451BACE4025}" type="presParOf" srcId="{64D010E0-8982-45CE-972A-FF8E9EDA8C49}" destId="{E99C4A7C-815A-4C5A-B1E0-EB221F2B33F5}" srcOrd="2" destOrd="0" presId="urn:microsoft.com/office/officeart/2005/8/layout/hProcess7"/>
    <dgm:cxn modelId="{F676F88C-71D9-474E-BD28-E1B7A6B66206}" type="presParOf" srcId="{0C0FB7A4-1B19-4986-8DEC-29C93AD8675F}" destId="{560E566F-9B59-4496-8237-68AB21A3A82C}" srcOrd="5" destOrd="0" presId="urn:microsoft.com/office/officeart/2005/8/layout/hProcess7"/>
    <dgm:cxn modelId="{140DA97F-6207-48FC-ACED-8DDEFD6DEF44}" type="presParOf" srcId="{0C0FB7A4-1B19-4986-8DEC-29C93AD8675F}" destId="{399DD524-F4A5-4D0A-9D9D-B55E37637D25}" srcOrd="6" destOrd="0" presId="urn:microsoft.com/office/officeart/2005/8/layout/hProcess7"/>
    <dgm:cxn modelId="{AEDBD057-75AF-4818-A8BF-07F564A6BEAB}" type="presParOf" srcId="{399DD524-F4A5-4D0A-9D9D-B55E37637D25}" destId="{E16E816E-A88F-4815-9569-663AE7BCFF52}" srcOrd="0" destOrd="0" presId="urn:microsoft.com/office/officeart/2005/8/layout/hProcess7"/>
    <dgm:cxn modelId="{802FE175-82B2-4671-83EB-5016231F1F5F}" type="presParOf" srcId="{399DD524-F4A5-4D0A-9D9D-B55E37637D25}" destId="{67E58777-BEDE-45AB-B7DF-60A1A752A1BA}" srcOrd="1" destOrd="0" presId="urn:microsoft.com/office/officeart/2005/8/layout/hProcess7"/>
    <dgm:cxn modelId="{93923100-8DD0-4DAA-96D4-9E3AB721831E}" type="presParOf" srcId="{399DD524-F4A5-4D0A-9D9D-B55E37637D25}" destId="{D677D9C7-FC3F-4733-9637-3F457C5B95B0}" srcOrd="2" destOrd="0" presId="urn:microsoft.com/office/officeart/2005/8/layout/hProcess7"/>
    <dgm:cxn modelId="{C4F37E18-A13A-49BE-BE32-AFCCA789C292}" type="presParOf" srcId="{0C0FB7A4-1B19-4986-8DEC-29C93AD8675F}" destId="{64A9E1AE-8371-4A40-94FF-77FF143E81D9}" srcOrd="7" destOrd="0" presId="urn:microsoft.com/office/officeart/2005/8/layout/hProcess7"/>
    <dgm:cxn modelId="{79AD2074-504F-41E2-BD00-79B6A4762C9D}" type="presParOf" srcId="{0C0FB7A4-1B19-4986-8DEC-29C93AD8675F}" destId="{5E842468-0FAB-40C9-8DAA-3E1971FF8D35}" srcOrd="8" destOrd="0" presId="urn:microsoft.com/office/officeart/2005/8/layout/hProcess7"/>
    <dgm:cxn modelId="{9D4EB175-2980-4E7B-9872-C83B1D293F1D}" type="presParOf" srcId="{5E842468-0FAB-40C9-8DAA-3E1971FF8D35}" destId="{A21798C2-8315-418B-8908-124B582D93A5}" srcOrd="0" destOrd="0" presId="urn:microsoft.com/office/officeart/2005/8/layout/hProcess7"/>
    <dgm:cxn modelId="{E6FD0776-F88C-4F70-8628-F2EABD24904A}" type="presParOf" srcId="{5E842468-0FAB-40C9-8DAA-3E1971FF8D35}" destId="{C1F43A19-9AA0-481A-A475-6A70B9395F66}" srcOrd="1" destOrd="0" presId="urn:microsoft.com/office/officeart/2005/8/layout/hProcess7"/>
    <dgm:cxn modelId="{249B3192-DBA2-44BF-8F7B-DFA37BA5B854}" type="presParOf" srcId="{5E842468-0FAB-40C9-8DAA-3E1971FF8D35}" destId="{35408FA4-F2CC-4AAF-AB52-044363EAF0B3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8F50AC-D232-4272-AF21-C7F72A6E3DE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507B7AC-8F26-48EF-8223-417619EE5801}">
      <dgm:prSet phldrT="[Texto]" custT="1"/>
      <dgm:spPr/>
      <dgm:t>
        <a:bodyPr/>
        <a:lstStyle/>
        <a:p>
          <a:r>
            <a:rPr lang="es-MX" sz="2000" dirty="0" smtClean="0"/>
            <a:t>1) Son más fáciles de aplicar</a:t>
          </a:r>
          <a:endParaRPr lang="es-MX" sz="2000" dirty="0"/>
        </a:p>
      </dgm:t>
    </dgm:pt>
    <dgm:pt modelId="{95012140-4DDC-421E-B317-D1AEB4394CD0}" type="parTrans" cxnId="{1595B7DA-F934-4F6B-8F23-0038D410F5B9}">
      <dgm:prSet/>
      <dgm:spPr/>
      <dgm:t>
        <a:bodyPr/>
        <a:lstStyle/>
        <a:p>
          <a:endParaRPr lang="es-MX"/>
        </a:p>
      </dgm:t>
    </dgm:pt>
    <dgm:pt modelId="{38D0C0D1-8BCB-4183-BDEF-51C6B001873E}" type="sibTrans" cxnId="{1595B7DA-F934-4F6B-8F23-0038D410F5B9}">
      <dgm:prSet/>
      <dgm:spPr/>
      <dgm:t>
        <a:bodyPr/>
        <a:lstStyle/>
        <a:p>
          <a:endParaRPr lang="es-MX"/>
        </a:p>
      </dgm:t>
    </dgm:pt>
    <dgm:pt modelId="{BD534C48-9754-4EC3-9A9D-3C96957F9F39}">
      <dgm:prSet phldrT="[Texto]" custT="1"/>
      <dgm:spPr/>
      <dgm:t>
        <a:bodyPr/>
        <a:lstStyle/>
        <a:p>
          <a:r>
            <a:rPr lang="es-MX" sz="2000" dirty="0" smtClean="0"/>
            <a:t>2) Son  aplicables  a los datos  jerarquizados</a:t>
          </a:r>
          <a:endParaRPr lang="es-MX" sz="2000" dirty="0"/>
        </a:p>
      </dgm:t>
    </dgm:pt>
    <dgm:pt modelId="{CC588F9F-EABE-48AF-8A22-46ED1372D49D}" type="parTrans" cxnId="{D8E4F103-7AFE-4DF6-917A-1238A877CD8E}">
      <dgm:prSet/>
      <dgm:spPr/>
      <dgm:t>
        <a:bodyPr/>
        <a:lstStyle/>
        <a:p>
          <a:endParaRPr lang="es-MX"/>
        </a:p>
      </dgm:t>
    </dgm:pt>
    <dgm:pt modelId="{F62B9CDB-5792-4D12-9559-E043CAA19299}" type="sibTrans" cxnId="{D8E4F103-7AFE-4DF6-917A-1238A877CD8E}">
      <dgm:prSet/>
      <dgm:spPr/>
      <dgm:t>
        <a:bodyPr/>
        <a:lstStyle/>
        <a:p>
          <a:endParaRPr lang="es-MX"/>
        </a:p>
      </dgm:t>
    </dgm:pt>
    <dgm:pt modelId="{BDC6E957-CE47-4F4F-A010-263F4109F362}">
      <dgm:prSet phldrT="[Texto]" custT="1"/>
      <dgm:spPr/>
      <dgm:t>
        <a:bodyPr/>
        <a:lstStyle/>
        <a:p>
          <a:r>
            <a:rPr lang="es-MX" sz="2000" dirty="0" smtClean="0"/>
            <a:t>3) Se pueden usar  cuando dos  series de  observaciones provienen de  distintas  poblaciones</a:t>
          </a:r>
          <a:endParaRPr lang="es-MX" sz="2000" dirty="0"/>
        </a:p>
      </dgm:t>
    </dgm:pt>
    <dgm:pt modelId="{85DC2E51-ACFF-46F3-B743-E7CA610B1B7C}" type="parTrans" cxnId="{EBA9BA3A-44B5-4C48-8AE1-81A129D08E28}">
      <dgm:prSet/>
      <dgm:spPr/>
      <dgm:t>
        <a:bodyPr/>
        <a:lstStyle/>
        <a:p>
          <a:endParaRPr lang="es-MX"/>
        </a:p>
      </dgm:t>
    </dgm:pt>
    <dgm:pt modelId="{6B151C98-1809-43F1-85DE-3B5545A0C15C}" type="sibTrans" cxnId="{EBA9BA3A-44B5-4C48-8AE1-81A129D08E28}">
      <dgm:prSet/>
      <dgm:spPr/>
      <dgm:t>
        <a:bodyPr/>
        <a:lstStyle/>
        <a:p>
          <a:endParaRPr lang="es-MX"/>
        </a:p>
      </dgm:t>
    </dgm:pt>
    <dgm:pt modelId="{CD57FD6A-3E90-4368-A91C-91D375513C7B}">
      <dgm:prSet phldrT="[Texto]" custT="1"/>
      <dgm:spPr/>
      <dgm:t>
        <a:bodyPr/>
        <a:lstStyle/>
        <a:p>
          <a:r>
            <a:rPr lang="es-MX" sz="2000" dirty="0" smtClean="0"/>
            <a:t>4) Son  la única  alternativa cuando el tamaño de  muestra es pequeño </a:t>
          </a:r>
          <a:endParaRPr lang="es-MX" sz="2000" dirty="0"/>
        </a:p>
      </dgm:t>
    </dgm:pt>
    <dgm:pt modelId="{5ED13851-81C3-4C38-9957-360CA00A55F3}" type="parTrans" cxnId="{11014740-26A1-49EA-81EC-A067A0647197}">
      <dgm:prSet/>
      <dgm:spPr/>
      <dgm:t>
        <a:bodyPr/>
        <a:lstStyle/>
        <a:p>
          <a:endParaRPr lang="es-MX"/>
        </a:p>
      </dgm:t>
    </dgm:pt>
    <dgm:pt modelId="{7131846B-59C1-48D0-A57D-D65F9CFFD29B}" type="sibTrans" cxnId="{11014740-26A1-49EA-81EC-A067A0647197}">
      <dgm:prSet/>
      <dgm:spPr/>
      <dgm:t>
        <a:bodyPr/>
        <a:lstStyle/>
        <a:p>
          <a:endParaRPr lang="es-MX"/>
        </a:p>
      </dgm:t>
    </dgm:pt>
    <dgm:pt modelId="{8D8CF50A-ADB9-447A-B670-73113C1CD8A1}">
      <dgm:prSet phldrT="[Texto]" custT="1"/>
      <dgm:spPr/>
      <dgm:t>
        <a:bodyPr/>
        <a:lstStyle/>
        <a:p>
          <a:r>
            <a:rPr lang="es-MX" sz="2000" dirty="0" smtClean="0"/>
            <a:t>5) Son útiles a un nivel de significancia previamente especificado</a:t>
          </a:r>
          <a:endParaRPr lang="es-MX" sz="2000" dirty="0"/>
        </a:p>
      </dgm:t>
    </dgm:pt>
    <dgm:pt modelId="{AF3E90F2-FACF-49E4-BB24-1C7DC9DE5D40}" type="parTrans" cxnId="{449839F8-0232-425A-83AF-BE8D786AA1BA}">
      <dgm:prSet/>
      <dgm:spPr/>
      <dgm:t>
        <a:bodyPr/>
        <a:lstStyle/>
        <a:p>
          <a:endParaRPr lang="es-MX"/>
        </a:p>
      </dgm:t>
    </dgm:pt>
    <dgm:pt modelId="{07880E46-F99F-4D33-A716-39499E121939}" type="sibTrans" cxnId="{449839F8-0232-425A-83AF-BE8D786AA1BA}">
      <dgm:prSet/>
      <dgm:spPr/>
      <dgm:t>
        <a:bodyPr/>
        <a:lstStyle/>
        <a:p>
          <a:endParaRPr lang="es-MX"/>
        </a:p>
      </dgm:t>
    </dgm:pt>
    <dgm:pt modelId="{9A94CCE3-0CC5-4AAF-9E0E-95541544A992}" type="pres">
      <dgm:prSet presAssocID="{8E8F50AC-D232-4272-AF21-C7F72A6E3DE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2B95789-3962-4D44-A65C-9500E27ED389}" type="pres">
      <dgm:prSet presAssocID="{8E8F50AC-D232-4272-AF21-C7F72A6E3DE9}" presName="dummyMaxCanvas" presStyleCnt="0">
        <dgm:presLayoutVars/>
      </dgm:prSet>
      <dgm:spPr/>
    </dgm:pt>
    <dgm:pt modelId="{758CE836-569A-4C5A-9389-DEB258596544}" type="pres">
      <dgm:prSet presAssocID="{8E8F50AC-D232-4272-AF21-C7F72A6E3DE9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F4A41F-8C1D-4986-B249-C2E051DE9BD9}" type="pres">
      <dgm:prSet presAssocID="{8E8F50AC-D232-4272-AF21-C7F72A6E3DE9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70A6FB-18C8-4F5B-BF3D-C2D3495FAA91}" type="pres">
      <dgm:prSet presAssocID="{8E8F50AC-D232-4272-AF21-C7F72A6E3DE9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44C0ED-0252-4755-814A-D971DD6A2E5D}" type="pres">
      <dgm:prSet presAssocID="{8E8F50AC-D232-4272-AF21-C7F72A6E3DE9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5FE501-5DCE-4FDC-99BF-DE7A5D3DE4E0}" type="pres">
      <dgm:prSet presAssocID="{8E8F50AC-D232-4272-AF21-C7F72A6E3DE9}" presName="FiveNodes_5" presStyleLbl="node1" presStyleIdx="4" presStyleCnt="5" custLinFactNeighborX="-1391" custLinFactNeighborY="619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637FB4-5149-4452-A5BF-14B3D93EFDF7}" type="pres">
      <dgm:prSet presAssocID="{8E8F50AC-D232-4272-AF21-C7F72A6E3DE9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7A86A8-F68C-403C-B9CC-47E1F2389026}" type="pres">
      <dgm:prSet presAssocID="{8E8F50AC-D232-4272-AF21-C7F72A6E3DE9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8A001A-6CC3-4B82-A0BB-D023EA54ABDD}" type="pres">
      <dgm:prSet presAssocID="{8E8F50AC-D232-4272-AF21-C7F72A6E3DE9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F0D58C-0C26-4B94-9DDC-8CC83A84342A}" type="pres">
      <dgm:prSet presAssocID="{8E8F50AC-D232-4272-AF21-C7F72A6E3DE9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7109C6-14C4-41A4-9ADC-83C844918DBC}" type="pres">
      <dgm:prSet presAssocID="{8E8F50AC-D232-4272-AF21-C7F72A6E3DE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1BD666-096B-43C1-8DD2-1D95A75D751E}" type="pres">
      <dgm:prSet presAssocID="{8E8F50AC-D232-4272-AF21-C7F72A6E3DE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606379-E470-4EAF-8328-688A399781A0}" type="pres">
      <dgm:prSet presAssocID="{8E8F50AC-D232-4272-AF21-C7F72A6E3DE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00D9CE-13CE-48CD-9B51-6D8403DE9E77}" type="pres">
      <dgm:prSet presAssocID="{8E8F50AC-D232-4272-AF21-C7F72A6E3DE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A7108B-87D5-46ED-9A4B-4C45C80D98D0}" type="pres">
      <dgm:prSet presAssocID="{8E8F50AC-D232-4272-AF21-C7F72A6E3DE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E3C971-BC67-4DB0-A963-B3AF63C23FB2}" type="presOf" srcId="{9507B7AC-8F26-48EF-8223-417619EE5801}" destId="{DB7109C6-14C4-41A4-9ADC-83C844918DBC}" srcOrd="1" destOrd="0" presId="urn:microsoft.com/office/officeart/2005/8/layout/vProcess5"/>
    <dgm:cxn modelId="{34231FD6-0769-4B58-AD1B-1CEB5CC85837}" type="presOf" srcId="{BD534C48-9754-4EC3-9A9D-3C96957F9F39}" destId="{931BD666-096B-43C1-8DD2-1D95A75D751E}" srcOrd="1" destOrd="0" presId="urn:microsoft.com/office/officeart/2005/8/layout/vProcess5"/>
    <dgm:cxn modelId="{ADFCE46A-0EEB-49E1-A632-6B8829F54973}" type="presOf" srcId="{BD534C48-9754-4EC3-9A9D-3C96957F9F39}" destId="{43F4A41F-8C1D-4986-B249-C2E051DE9BD9}" srcOrd="0" destOrd="0" presId="urn:microsoft.com/office/officeart/2005/8/layout/vProcess5"/>
    <dgm:cxn modelId="{11014740-26A1-49EA-81EC-A067A0647197}" srcId="{8E8F50AC-D232-4272-AF21-C7F72A6E3DE9}" destId="{CD57FD6A-3E90-4368-A91C-91D375513C7B}" srcOrd="3" destOrd="0" parTransId="{5ED13851-81C3-4C38-9957-360CA00A55F3}" sibTransId="{7131846B-59C1-48D0-A57D-D65F9CFFD29B}"/>
    <dgm:cxn modelId="{5595B33D-1DF4-47F3-860A-EE28BAA74AEF}" type="presOf" srcId="{6B151C98-1809-43F1-85DE-3B5545A0C15C}" destId="{848A001A-6CC3-4B82-A0BB-D023EA54ABDD}" srcOrd="0" destOrd="0" presId="urn:microsoft.com/office/officeart/2005/8/layout/vProcess5"/>
    <dgm:cxn modelId="{5389A4F0-7789-46BD-8580-7454E7D3CB95}" type="presOf" srcId="{7131846B-59C1-48D0-A57D-D65F9CFFD29B}" destId="{E9F0D58C-0C26-4B94-9DDC-8CC83A84342A}" srcOrd="0" destOrd="0" presId="urn:microsoft.com/office/officeart/2005/8/layout/vProcess5"/>
    <dgm:cxn modelId="{E5C210F1-2428-4A77-8877-7885544C6630}" type="presOf" srcId="{F62B9CDB-5792-4D12-9559-E043CAA19299}" destId="{3A7A86A8-F68C-403C-B9CC-47E1F2389026}" srcOrd="0" destOrd="0" presId="urn:microsoft.com/office/officeart/2005/8/layout/vProcess5"/>
    <dgm:cxn modelId="{4B7443F2-7D22-4C73-8E9F-E0D3DA8BF748}" type="presOf" srcId="{38D0C0D1-8BCB-4183-BDEF-51C6B001873E}" destId="{D5637FB4-5149-4452-A5BF-14B3D93EFDF7}" srcOrd="0" destOrd="0" presId="urn:microsoft.com/office/officeart/2005/8/layout/vProcess5"/>
    <dgm:cxn modelId="{0AD41598-C31B-47C9-8DBF-ED16DF33B33E}" type="presOf" srcId="{BDC6E957-CE47-4F4F-A010-263F4109F362}" destId="{FF70A6FB-18C8-4F5B-BF3D-C2D3495FAA91}" srcOrd="0" destOrd="0" presId="urn:microsoft.com/office/officeart/2005/8/layout/vProcess5"/>
    <dgm:cxn modelId="{4C2F6DE5-B2D5-41A3-B5C8-7C78F72407F3}" type="presOf" srcId="{BDC6E957-CE47-4F4F-A010-263F4109F362}" destId="{D7606379-E470-4EAF-8328-688A399781A0}" srcOrd="1" destOrd="0" presId="urn:microsoft.com/office/officeart/2005/8/layout/vProcess5"/>
    <dgm:cxn modelId="{1595B7DA-F934-4F6B-8F23-0038D410F5B9}" srcId="{8E8F50AC-D232-4272-AF21-C7F72A6E3DE9}" destId="{9507B7AC-8F26-48EF-8223-417619EE5801}" srcOrd="0" destOrd="0" parTransId="{95012140-4DDC-421E-B317-D1AEB4394CD0}" sibTransId="{38D0C0D1-8BCB-4183-BDEF-51C6B001873E}"/>
    <dgm:cxn modelId="{277DA3CC-A35F-41A4-95F2-6DA0D8927EA4}" type="presOf" srcId="{8D8CF50A-ADB9-447A-B670-73113C1CD8A1}" destId="{A3A7108B-87D5-46ED-9A4B-4C45C80D98D0}" srcOrd="1" destOrd="0" presId="urn:microsoft.com/office/officeart/2005/8/layout/vProcess5"/>
    <dgm:cxn modelId="{C8D62417-F423-4B85-AA67-27C1BB33154B}" type="presOf" srcId="{8D8CF50A-ADB9-447A-B670-73113C1CD8A1}" destId="{C65FE501-5DCE-4FDC-99BF-DE7A5D3DE4E0}" srcOrd="0" destOrd="0" presId="urn:microsoft.com/office/officeart/2005/8/layout/vProcess5"/>
    <dgm:cxn modelId="{449839F8-0232-425A-83AF-BE8D786AA1BA}" srcId="{8E8F50AC-D232-4272-AF21-C7F72A6E3DE9}" destId="{8D8CF50A-ADB9-447A-B670-73113C1CD8A1}" srcOrd="4" destOrd="0" parTransId="{AF3E90F2-FACF-49E4-BB24-1C7DC9DE5D40}" sibTransId="{07880E46-F99F-4D33-A716-39499E121939}"/>
    <dgm:cxn modelId="{EBA9BA3A-44B5-4C48-8AE1-81A129D08E28}" srcId="{8E8F50AC-D232-4272-AF21-C7F72A6E3DE9}" destId="{BDC6E957-CE47-4F4F-A010-263F4109F362}" srcOrd="2" destOrd="0" parTransId="{85DC2E51-ACFF-46F3-B743-E7CA610B1B7C}" sibTransId="{6B151C98-1809-43F1-85DE-3B5545A0C15C}"/>
    <dgm:cxn modelId="{DADCD29C-289F-4428-A498-A6443D5CC6CB}" type="presOf" srcId="{CD57FD6A-3E90-4368-A91C-91D375513C7B}" destId="{0600D9CE-13CE-48CD-9B51-6D8403DE9E77}" srcOrd="1" destOrd="0" presId="urn:microsoft.com/office/officeart/2005/8/layout/vProcess5"/>
    <dgm:cxn modelId="{11AAAA2C-D452-43BD-8934-158DF585991B}" type="presOf" srcId="{9507B7AC-8F26-48EF-8223-417619EE5801}" destId="{758CE836-569A-4C5A-9389-DEB258596544}" srcOrd="0" destOrd="0" presId="urn:microsoft.com/office/officeart/2005/8/layout/vProcess5"/>
    <dgm:cxn modelId="{C04C9CA0-D3A7-4B26-BDEC-2473DE294F8D}" type="presOf" srcId="{CD57FD6A-3E90-4368-A91C-91D375513C7B}" destId="{6E44C0ED-0252-4755-814A-D971DD6A2E5D}" srcOrd="0" destOrd="0" presId="urn:microsoft.com/office/officeart/2005/8/layout/vProcess5"/>
    <dgm:cxn modelId="{D8E4F103-7AFE-4DF6-917A-1238A877CD8E}" srcId="{8E8F50AC-D232-4272-AF21-C7F72A6E3DE9}" destId="{BD534C48-9754-4EC3-9A9D-3C96957F9F39}" srcOrd="1" destOrd="0" parTransId="{CC588F9F-EABE-48AF-8A22-46ED1372D49D}" sibTransId="{F62B9CDB-5792-4D12-9559-E043CAA19299}"/>
    <dgm:cxn modelId="{96B9CB2D-4CC5-434C-8462-A0CAE54AB456}" type="presOf" srcId="{8E8F50AC-D232-4272-AF21-C7F72A6E3DE9}" destId="{9A94CCE3-0CC5-4AAF-9E0E-95541544A992}" srcOrd="0" destOrd="0" presId="urn:microsoft.com/office/officeart/2005/8/layout/vProcess5"/>
    <dgm:cxn modelId="{69B3D18B-0609-492F-9DB0-D4D77276783D}" type="presParOf" srcId="{9A94CCE3-0CC5-4AAF-9E0E-95541544A992}" destId="{52B95789-3962-4D44-A65C-9500E27ED389}" srcOrd="0" destOrd="0" presId="urn:microsoft.com/office/officeart/2005/8/layout/vProcess5"/>
    <dgm:cxn modelId="{A8EE327A-D919-4566-981B-42953590BE6F}" type="presParOf" srcId="{9A94CCE3-0CC5-4AAF-9E0E-95541544A992}" destId="{758CE836-569A-4C5A-9389-DEB258596544}" srcOrd="1" destOrd="0" presId="urn:microsoft.com/office/officeart/2005/8/layout/vProcess5"/>
    <dgm:cxn modelId="{74F5267E-6E33-4267-B678-F834955FF1D3}" type="presParOf" srcId="{9A94CCE3-0CC5-4AAF-9E0E-95541544A992}" destId="{43F4A41F-8C1D-4986-B249-C2E051DE9BD9}" srcOrd="2" destOrd="0" presId="urn:microsoft.com/office/officeart/2005/8/layout/vProcess5"/>
    <dgm:cxn modelId="{EEEE41CD-0C85-4D5B-BA86-E4214369DC17}" type="presParOf" srcId="{9A94CCE3-0CC5-4AAF-9E0E-95541544A992}" destId="{FF70A6FB-18C8-4F5B-BF3D-C2D3495FAA91}" srcOrd="3" destOrd="0" presId="urn:microsoft.com/office/officeart/2005/8/layout/vProcess5"/>
    <dgm:cxn modelId="{C218EA34-FCD7-4D3D-AB4C-9BA339A574D1}" type="presParOf" srcId="{9A94CCE3-0CC5-4AAF-9E0E-95541544A992}" destId="{6E44C0ED-0252-4755-814A-D971DD6A2E5D}" srcOrd="4" destOrd="0" presId="urn:microsoft.com/office/officeart/2005/8/layout/vProcess5"/>
    <dgm:cxn modelId="{8FD7897F-1D1A-4934-8A70-E02D03A351EF}" type="presParOf" srcId="{9A94CCE3-0CC5-4AAF-9E0E-95541544A992}" destId="{C65FE501-5DCE-4FDC-99BF-DE7A5D3DE4E0}" srcOrd="5" destOrd="0" presId="urn:microsoft.com/office/officeart/2005/8/layout/vProcess5"/>
    <dgm:cxn modelId="{7A3B2321-6F7F-49A3-BC19-E6C95C88873D}" type="presParOf" srcId="{9A94CCE3-0CC5-4AAF-9E0E-95541544A992}" destId="{D5637FB4-5149-4452-A5BF-14B3D93EFDF7}" srcOrd="6" destOrd="0" presId="urn:microsoft.com/office/officeart/2005/8/layout/vProcess5"/>
    <dgm:cxn modelId="{3EABD3DB-887C-4D49-A9B1-61337417F7CB}" type="presParOf" srcId="{9A94CCE3-0CC5-4AAF-9E0E-95541544A992}" destId="{3A7A86A8-F68C-403C-B9CC-47E1F2389026}" srcOrd="7" destOrd="0" presId="urn:microsoft.com/office/officeart/2005/8/layout/vProcess5"/>
    <dgm:cxn modelId="{4694C8C4-C4F7-43C8-ACDA-36D721A151B6}" type="presParOf" srcId="{9A94CCE3-0CC5-4AAF-9E0E-95541544A992}" destId="{848A001A-6CC3-4B82-A0BB-D023EA54ABDD}" srcOrd="8" destOrd="0" presId="urn:microsoft.com/office/officeart/2005/8/layout/vProcess5"/>
    <dgm:cxn modelId="{D1C6DC69-A6C8-419F-8E56-739F47B02096}" type="presParOf" srcId="{9A94CCE3-0CC5-4AAF-9E0E-95541544A992}" destId="{E9F0D58C-0C26-4B94-9DDC-8CC83A84342A}" srcOrd="9" destOrd="0" presId="urn:microsoft.com/office/officeart/2005/8/layout/vProcess5"/>
    <dgm:cxn modelId="{6C340B00-A519-426C-802A-F61854F269FA}" type="presParOf" srcId="{9A94CCE3-0CC5-4AAF-9E0E-95541544A992}" destId="{DB7109C6-14C4-41A4-9ADC-83C844918DBC}" srcOrd="10" destOrd="0" presId="urn:microsoft.com/office/officeart/2005/8/layout/vProcess5"/>
    <dgm:cxn modelId="{78898AD7-FA4F-4CAA-900B-1757AE06F20A}" type="presParOf" srcId="{9A94CCE3-0CC5-4AAF-9E0E-95541544A992}" destId="{931BD666-096B-43C1-8DD2-1D95A75D751E}" srcOrd="11" destOrd="0" presId="urn:microsoft.com/office/officeart/2005/8/layout/vProcess5"/>
    <dgm:cxn modelId="{B607196D-8B36-4433-807D-12D22108A492}" type="presParOf" srcId="{9A94CCE3-0CC5-4AAF-9E0E-95541544A992}" destId="{D7606379-E470-4EAF-8328-688A399781A0}" srcOrd="12" destOrd="0" presId="urn:microsoft.com/office/officeart/2005/8/layout/vProcess5"/>
    <dgm:cxn modelId="{1DE40804-4C8D-448D-A6A9-A8098808A94C}" type="presParOf" srcId="{9A94CCE3-0CC5-4AAF-9E0E-95541544A992}" destId="{0600D9CE-13CE-48CD-9B51-6D8403DE9E77}" srcOrd="13" destOrd="0" presId="urn:microsoft.com/office/officeart/2005/8/layout/vProcess5"/>
    <dgm:cxn modelId="{182400A5-A4C5-45E4-A790-5998CFE7D654}" type="presParOf" srcId="{9A94CCE3-0CC5-4AAF-9E0E-95541544A992}" destId="{A3A7108B-87D5-46ED-9A4B-4C45C80D98D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01ABA1-AEF0-4D29-ACAB-DE9E38C554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78DBE66-3D1E-4111-AA03-72EF0041A45B}">
      <dgm:prSet phldrT="[Texto]"/>
      <dgm:spPr/>
      <dgm:t>
        <a:bodyPr/>
        <a:lstStyle/>
        <a:p>
          <a:pPr algn="just"/>
          <a:r>
            <a:rPr lang="es-MX" dirty="0" smtClean="0"/>
            <a:t>Para mostrar las principales pruebas no paramétricas en SPSS tomamos como  ejemplo un estudio orientado a conocer la actitud del profesorado universitario  hacia  las TIC en la docencia, a través de  una  escala  tipo  Likert.  </a:t>
          </a:r>
          <a:endParaRPr lang="es-MX" dirty="0"/>
        </a:p>
      </dgm:t>
    </dgm:pt>
    <dgm:pt modelId="{4D5DB134-8F36-400E-B2B6-9E62D7D2C9CA}" type="parTrans" cxnId="{B2A26921-C248-4CD1-B82D-ACD41B7CD90B}">
      <dgm:prSet/>
      <dgm:spPr/>
      <dgm:t>
        <a:bodyPr/>
        <a:lstStyle/>
        <a:p>
          <a:endParaRPr lang="es-MX"/>
        </a:p>
      </dgm:t>
    </dgm:pt>
    <dgm:pt modelId="{5DD06162-E9DC-41E8-8EEA-0AC785C74A16}" type="sibTrans" cxnId="{B2A26921-C248-4CD1-B82D-ACD41B7CD90B}">
      <dgm:prSet/>
      <dgm:spPr/>
      <dgm:t>
        <a:bodyPr/>
        <a:lstStyle/>
        <a:p>
          <a:endParaRPr lang="es-MX"/>
        </a:p>
      </dgm:t>
    </dgm:pt>
    <dgm:pt modelId="{36C54633-D66D-4E8F-9F6F-894540C91414}">
      <dgm:prSet phldrT="[Texto]" phldr="1"/>
      <dgm:spPr/>
      <dgm:t>
        <a:bodyPr/>
        <a:lstStyle/>
        <a:p>
          <a:endParaRPr lang="es-MX"/>
        </a:p>
      </dgm:t>
    </dgm:pt>
    <dgm:pt modelId="{34438B60-31B5-4CBC-BD47-E95A163D586A}" type="parTrans" cxnId="{26A0A5D8-0260-4B35-9ACA-F4D1F3468C6B}">
      <dgm:prSet/>
      <dgm:spPr/>
      <dgm:t>
        <a:bodyPr/>
        <a:lstStyle/>
        <a:p>
          <a:endParaRPr lang="es-MX"/>
        </a:p>
      </dgm:t>
    </dgm:pt>
    <dgm:pt modelId="{804097C0-5E27-430D-A957-00F663363E17}" type="sibTrans" cxnId="{26A0A5D8-0260-4B35-9ACA-F4D1F3468C6B}">
      <dgm:prSet/>
      <dgm:spPr/>
      <dgm:t>
        <a:bodyPr/>
        <a:lstStyle/>
        <a:p>
          <a:endParaRPr lang="es-MX"/>
        </a:p>
      </dgm:t>
    </dgm:pt>
    <dgm:pt modelId="{228A470A-0451-4A8E-A0DF-4790B4A8ADDC}">
      <dgm:prSet phldrT="[Texto]"/>
      <dgm:spPr/>
      <dgm:t>
        <a:bodyPr/>
        <a:lstStyle/>
        <a:p>
          <a:pPr algn="just"/>
          <a:r>
            <a:rPr lang="es-MX" dirty="0" smtClean="0"/>
            <a:t>Cada  prueba  será  ejemplificada  con  un  objetivo   de  investigación adecuado a  la  prueba, las  hipótesis   estadísticas correspondientes  y  la  interpretación  de  los resultados obtenidos en SPSS.</a:t>
          </a:r>
          <a:endParaRPr lang="es-MX" dirty="0"/>
        </a:p>
      </dgm:t>
    </dgm:pt>
    <dgm:pt modelId="{2221F0BF-10E9-4549-865F-D06E44FEAA78}" type="parTrans" cxnId="{0477E490-1CBA-4A74-B22E-3362D77DD2C8}">
      <dgm:prSet/>
      <dgm:spPr/>
      <dgm:t>
        <a:bodyPr/>
        <a:lstStyle/>
        <a:p>
          <a:endParaRPr lang="es-MX"/>
        </a:p>
      </dgm:t>
    </dgm:pt>
    <dgm:pt modelId="{34DAC50E-C4A7-43BE-A903-631A75435552}" type="sibTrans" cxnId="{0477E490-1CBA-4A74-B22E-3362D77DD2C8}">
      <dgm:prSet/>
      <dgm:spPr/>
      <dgm:t>
        <a:bodyPr/>
        <a:lstStyle/>
        <a:p>
          <a:endParaRPr lang="es-MX"/>
        </a:p>
      </dgm:t>
    </dgm:pt>
    <dgm:pt modelId="{84606191-2AAB-43BA-989C-DBFCFBAA8208}">
      <dgm:prSet phldrT="[Texto]" phldr="1"/>
      <dgm:spPr/>
      <dgm:t>
        <a:bodyPr/>
        <a:lstStyle/>
        <a:p>
          <a:endParaRPr lang="es-MX"/>
        </a:p>
      </dgm:t>
    </dgm:pt>
    <dgm:pt modelId="{3458BFE1-540A-47D3-A5C5-0BD8EDA9F99E}" type="parTrans" cxnId="{0A15BE67-58AC-4D40-ACA4-E2565FEBE5B6}">
      <dgm:prSet/>
      <dgm:spPr/>
      <dgm:t>
        <a:bodyPr/>
        <a:lstStyle/>
        <a:p>
          <a:endParaRPr lang="es-MX"/>
        </a:p>
      </dgm:t>
    </dgm:pt>
    <dgm:pt modelId="{B881DCBC-99C0-40A3-B033-27135165D35C}" type="sibTrans" cxnId="{0A15BE67-58AC-4D40-ACA4-E2565FEBE5B6}">
      <dgm:prSet/>
      <dgm:spPr/>
      <dgm:t>
        <a:bodyPr/>
        <a:lstStyle/>
        <a:p>
          <a:endParaRPr lang="es-MX"/>
        </a:p>
      </dgm:t>
    </dgm:pt>
    <dgm:pt modelId="{E24C16C3-BFD4-4FF6-8D29-2EF1C34A2ACD}" type="pres">
      <dgm:prSet presAssocID="{4501ABA1-AEF0-4D29-ACAB-DE9E38C554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4E4D5E-A873-4DB5-A223-65F8A72A9DCC}" type="pres">
      <dgm:prSet presAssocID="{C78DBE66-3D1E-4111-AA03-72EF0041A45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D6A07E-2BBF-4228-8C98-7306B2CFED21}" type="pres">
      <dgm:prSet presAssocID="{C78DBE66-3D1E-4111-AA03-72EF0041A45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13B914-C48E-4E7A-AA48-E2CABCEFE5CF}" type="pres">
      <dgm:prSet presAssocID="{228A470A-0451-4A8E-A0DF-4790B4A8ADD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1C11D0-D780-41BA-BCAD-A7C991158E13}" type="pres">
      <dgm:prSet presAssocID="{228A470A-0451-4A8E-A0DF-4790B4A8ADD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806362-3B3F-4592-AD43-98C495A20A9C}" type="presOf" srcId="{36C54633-D66D-4E8F-9F6F-894540C91414}" destId="{93D6A07E-2BBF-4228-8C98-7306B2CFED21}" srcOrd="0" destOrd="0" presId="urn:microsoft.com/office/officeart/2005/8/layout/vList2"/>
    <dgm:cxn modelId="{0477E490-1CBA-4A74-B22E-3362D77DD2C8}" srcId="{4501ABA1-AEF0-4D29-ACAB-DE9E38C5545E}" destId="{228A470A-0451-4A8E-A0DF-4790B4A8ADDC}" srcOrd="1" destOrd="0" parTransId="{2221F0BF-10E9-4549-865F-D06E44FEAA78}" sibTransId="{34DAC50E-C4A7-43BE-A903-631A75435552}"/>
    <dgm:cxn modelId="{26A0A5D8-0260-4B35-9ACA-F4D1F3468C6B}" srcId="{C78DBE66-3D1E-4111-AA03-72EF0041A45B}" destId="{36C54633-D66D-4E8F-9F6F-894540C91414}" srcOrd="0" destOrd="0" parTransId="{34438B60-31B5-4CBC-BD47-E95A163D586A}" sibTransId="{804097C0-5E27-430D-A957-00F663363E17}"/>
    <dgm:cxn modelId="{A2548CB9-CC30-479D-B9CB-AD766B831ABC}" type="presOf" srcId="{228A470A-0451-4A8E-A0DF-4790B4A8ADDC}" destId="{5513B914-C48E-4E7A-AA48-E2CABCEFE5CF}" srcOrd="0" destOrd="0" presId="urn:microsoft.com/office/officeart/2005/8/layout/vList2"/>
    <dgm:cxn modelId="{B2A26921-C248-4CD1-B82D-ACD41B7CD90B}" srcId="{4501ABA1-AEF0-4D29-ACAB-DE9E38C5545E}" destId="{C78DBE66-3D1E-4111-AA03-72EF0041A45B}" srcOrd="0" destOrd="0" parTransId="{4D5DB134-8F36-400E-B2B6-9E62D7D2C9CA}" sibTransId="{5DD06162-E9DC-41E8-8EEA-0AC785C74A16}"/>
    <dgm:cxn modelId="{E21D7E09-0EF0-4AF5-8F80-362388E1CD70}" type="presOf" srcId="{84606191-2AAB-43BA-989C-DBFCFBAA8208}" destId="{E51C11D0-D780-41BA-BCAD-A7C991158E13}" srcOrd="0" destOrd="0" presId="urn:microsoft.com/office/officeart/2005/8/layout/vList2"/>
    <dgm:cxn modelId="{1588EB7B-2642-4E47-B02E-1B626F8C4944}" type="presOf" srcId="{C78DBE66-3D1E-4111-AA03-72EF0041A45B}" destId="{2C4E4D5E-A873-4DB5-A223-65F8A72A9DCC}" srcOrd="0" destOrd="0" presId="urn:microsoft.com/office/officeart/2005/8/layout/vList2"/>
    <dgm:cxn modelId="{0A15BE67-58AC-4D40-ACA4-E2565FEBE5B6}" srcId="{228A470A-0451-4A8E-A0DF-4790B4A8ADDC}" destId="{84606191-2AAB-43BA-989C-DBFCFBAA8208}" srcOrd="0" destOrd="0" parTransId="{3458BFE1-540A-47D3-A5C5-0BD8EDA9F99E}" sibTransId="{B881DCBC-99C0-40A3-B033-27135165D35C}"/>
    <dgm:cxn modelId="{DDE8BB4E-E234-4EC9-8848-42BD4306F478}" type="presOf" srcId="{4501ABA1-AEF0-4D29-ACAB-DE9E38C5545E}" destId="{E24C16C3-BFD4-4FF6-8D29-2EF1C34A2ACD}" srcOrd="0" destOrd="0" presId="urn:microsoft.com/office/officeart/2005/8/layout/vList2"/>
    <dgm:cxn modelId="{B58C3F99-FE55-4038-AE47-7560D86E846D}" type="presParOf" srcId="{E24C16C3-BFD4-4FF6-8D29-2EF1C34A2ACD}" destId="{2C4E4D5E-A873-4DB5-A223-65F8A72A9DCC}" srcOrd="0" destOrd="0" presId="urn:microsoft.com/office/officeart/2005/8/layout/vList2"/>
    <dgm:cxn modelId="{C885B07C-7750-4DB1-8702-407B63057506}" type="presParOf" srcId="{E24C16C3-BFD4-4FF6-8D29-2EF1C34A2ACD}" destId="{93D6A07E-2BBF-4228-8C98-7306B2CFED21}" srcOrd="1" destOrd="0" presId="urn:microsoft.com/office/officeart/2005/8/layout/vList2"/>
    <dgm:cxn modelId="{AB173B17-073E-4DB4-8BFE-BF46EAC4ED6F}" type="presParOf" srcId="{E24C16C3-BFD4-4FF6-8D29-2EF1C34A2ACD}" destId="{5513B914-C48E-4E7A-AA48-E2CABCEFE5CF}" srcOrd="2" destOrd="0" presId="urn:microsoft.com/office/officeart/2005/8/layout/vList2"/>
    <dgm:cxn modelId="{9D1D44DC-547F-4F47-8548-7B52C5A5A6FF}" type="presParOf" srcId="{E24C16C3-BFD4-4FF6-8D29-2EF1C34A2ACD}" destId="{E51C11D0-D780-41BA-BCAD-A7C991158E1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EA9C5-A361-44F5-B3DF-35C28F4778AE}">
      <dsp:nvSpPr>
        <dsp:cNvPr id="0" name=""/>
        <dsp:cNvSpPr/>
      </dsp:nvSpPr>
      <dsp:spPr>
        <a:xfrm>
          <a:off x="0" y="21039"/>
          <a:ext cx="7920880" cy="106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a) Pruebas Paramétricas</a:t>
          </a:r>
          <a:endParaRPr lang="es-MX" sz="3600" kern="1200" dirty="0"/>
        </a:p>
      </dsp:txBody>
      <dsp:txXfrm>
        <a:off x="52089" y="73128"/>
        <a:ext cx="7816702" cy="962862"/>
      </dsp:txXfrm>
    </dsp:sp>
    <dsp:sp modelId="{93C8206F-FBBF-4AD1-8C02-D9AC2481443D}">
      <dsp:nvSpPr>
        <dsp:cNvPr id="0" name=""/>
        <dsp:cNvSpPr/>
      </dsp:nvSpPr>
      <dsp:spPr>
        <a:xfrm>
          <a:off x="0" y="1088080"/>
          <a:ext cx="792088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88" tIns="72390" rIns="405384" bIns="7239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4400" kern="1200" dirty="0"/>
        </a:p>
      </dsp:txBody>
      <dsp:txXfrm>
        <a:off x="0" y="1088080"/>
        <a:ext cx="7920880" cy="943920"/>
      </dsp:txXfrm>
    </dsp:sp>
    <dsp:sp modelId="{F9118DE5-C847-4A8D-88B1-3CA0E3979605}">
      <dsp:nvSpPr>
        <dsp:cNvPr id="0" name=""/>
        <dsp:cNvSpPr/>
      </dsp:nvSpPr>
      <dsp:spPr>
        <a:xfrm>
          <a:off x="0" y="1777311"/>
          <a:ext cx="7920880" cy="106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b) Pruebas No Paramétricas</a:t>
          </a:r>
          <a:endParaRPr lang="es-MX" sz="3600" kern="1200" dirty="0"/>
        </a:p>
      </dsp:txBody>
      <dsp:txXfrm>
        <a:off x="52089" y="1829400"/>
        <a:ext cx="7816702" cy="962862"/>
      </dsp:txXfrm>
    </dsp:sp>
    <dsp:sp modelId="{B2DDF4A5-7F31-4F06-895F-9EDAC59C465B}">
      <dsp:nvSpPr>
        <dsp:cNvPr id="0" name=""/>
        <dsp:cNvSpPr/>
      </dsp:nvSpPr>
      <dsp:spPr>
        <a:xfrm>
          <a:off x="0" y="3099040"/>
          <a:ext cx="792088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88" tIns="72390" rIns="405384" bIns="7239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4400" kern="1200"/>
        </a:p>
      </dsp:txBody>
      <dsp:txXfrm>
        <a:off x="0" y="3099040"/>
        <a:ext cx="7920880" cy="943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90982-BDCC-4E4B-9F2A-B1CC8B818831}">
      <dsp:nvSpPr>
        <dsp:cNvPr id="0" name=""/>
        <dsp:cNvSpPr/>
      </dsp:nvSpPr>
      <dsp:spPr>
        <a:xfrm>
          <a:off x="4615" y="-29364"/>
          <a:ext cx="3089671" cy="54829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 dirty="0"/>
        </a:p>
      </dsp:txBody>
      <dsp:txXfrm rot="16200000">
        <a:off x="-1934444" y="1909695"/>
        <a:ext cx="4496054" cy="617934"/>
      </dsp:txXfrm>
    </dsp:sp>
    <dsp:sp modelId="{491CA8F9-DDA7-4F0B-A9A3-0C3A2B8DB55C}">
      <dsp:nvSpPr>
        <dsp:cNvPr id="0" name=""/>
        <dsp:cNvSpPr/>
      </dsp:nvSpPr>
      <dsp:spPr>
        <a:xfrm>
          <a:off x="622549" y="-29364"/>
          <a:ext cx="2301805" cy="54829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En el ámbito de  las Ciencias  Sociales es habitual el uso  de  pruebas no  paramétricas puesto que existen  muchas variables que  no siguen  las condiciones de </a:t>
          </a:r>
          <a:r>
            <a:rPr lang="es-MX" sz="2400" kern="1200" dirty="0" err="1" smtClean="0"/>
            <a:t>parametricidad</a:t>
          </a:r>
          <a:r>
            <a:rPr lang="es-MX" sz="2400" kern="1200" dirty="0" smtClean="0"/>
            <a:t>. </a:t>
          </a:r>
          <a:endParaRPr lang="es-MX" sz="2400" kern="1200" dirty="0"/>
        </a:p>
      </dsp:txBody>
      <dsp:txXfrm>
        <a:off x="622549" y="-29364"/>
        <a:ext cx="2301805" cy="5482993"/>
      </dsp:txXfrm>
    </dsp:sp>
    <dsp:sp modelId="{24E0C989-1213-45AF-B25C-C60EBB666F8D}">
      <dsp:nvSpPr>
        <dsp:cNvPr id="0" name=""/>
        <dsp:cNvSpPr/>
      </dsp:nvSpPr>
      <dsp:spPr>
        <a:xfrm>
          <a:off x="3150859" y="26694"/>
          <a:ext cx="2739148" cy="537591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 rot="16200000">
        <a:off x="1220647" y="1956905"/>
        <a:ext cx="4408252" cy="547829"/>
      </dsp:txXfrm>
    </dsp:sp>
    <dsp:sp modelId="{12A94819-F18B-4C29-8468-6CAA9B7F5AF5}">
      <dsp:nvSpPr>
        <dsp:cNvPr id="0" name=""/>
        <dsp:cNvSpPr/>
      </dsp:nvSpPr>
      <dsp:spPr>
        <a:xfrm rot="5400000">
          <a:off x="2945470" y="2916949"/>
          <a:ext cx="544806" cy="46345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9C4A7C-815A-4C5A-B1E0-EB221F2B33F5}">
      <dsp:nvSpPr>
        <dsp:cNvPr id="0" name=""/>
        <dsp:cNvSpPr/>
      </dsp:nvSpPr>
      <dsp:spPr>
        <a:xfrm>
          <a:off x="3724101" y="26694"/>
          <a:ext cx="2040665" cy="537591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Dichas condiciones se refieren  al uso de variables cuantitativas continuas, distribución normal  de las muestras, varianzas similares y tamaño de las muestras, mayor  a 30 casos. </a:t>
          </a:r>
          <a:endParaRPr lang="es-MX" sz="2000" kern="1200" dirty="0"/>
        </a:p>
      </dsp:txBody>
      <dsp:txXfrm>
        <a:off x="3724101" y="26694"/>
        <a:ext cx="2040665" cy="5375917"/>
      </dsp:txXfrm>
    </dsp:sp>
    <dsp:sp modelId="{A21798C2-8315-418B-8908-124B582D93A5}">
      <dsp:nvSpPr>
        <dsp:cNvPr id="0" name=""/>
        <dsp:cNvSpPr/>
      </dsp:nvSpPr>
      <dsp:spPr>
        <a:xfrm>
          <a:off x="6054328" y="-29364"/>
          <a:ext cx="3089671" cy="54829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 rot="16200000">
        <a:off x="4115267" y="1909695"/>
        <a:ext cx="4496054" cy="617934"/>
      </dsp:txXfrm>
    </dsp:sp>
    <dsp:sp modelId="{67E58777-BEDE-45AB-B7DF-60A1A752A1BA}">
      <dsp:nvSpPr>
        <dsp:cNvPr id="0" name=""/>
        <dsp:cNvSpPr/>
      </dsp:nvSpPr>
      <dsp:spPr>
        <a:xfrm rot="5400000">
          <a:off x="5792757" y="2916949"/>
          <a:ext cx="544806" cy="46345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08FA4-F2CC-4AAF-AB52-044363EAF0B3}">
      <dsp:nvSpPr>
        <dsp:cNvPr id="0" name=""/>
        <dsp:cNvSpPr/>
      </dsp:nvSpPr>
      <dsp:spPr>
        <a:xfrm>
          <a:off x="6672262" y="-29364"/>
          <a:ext cx="2301805" cy="54829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 caso de que  no se cumplan estos  requisitos, y sobre  todo  cuando la normalidad de las distribuciones de la variable en estudio esté en duda y el tamaño de la muestra sea menor a 30  casos,  el empleo de  las pruebas no  paramétricas o  de  distribución libre está indicado.</a:t>
          </a:r>
          <a:endParaRPr lang="es-MX" sz="1900" kern="1200" dirty="0"/>
        </a:p>
      </dsp:txBody>
      <dsp:txXfrm>
        <a:off x="6672262" y="-29364"/>
        <a:ext cx="2301805" cy="548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CE836-569A-4C5A-9389-DEB258596544}">
      <dsp:nvSpPr>
        <dsp:cNvPr id="0" name=""/>
        <dsp:cNvSpPr/>
      </dsp:nvSpPr>
      <dsp:spPr>
        <a:xfrm>
          <a:off x="0" y="0"/>
          <a:ext cx="6819877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1) Son más fáciles de aplicar</a:t>
          </a:r>
          <a:endParaRPr lang="es-MX" sz="2000" kern="1200" dirty="0"/>
        </a:p>
      </dsp:txBody>
      <dsp:txXfrm>
        <a:off x="26574" y="26574"/>
        <a:ext cx="5734675" cy="854152"/>
      </dsp:txXfrm>
    </dsp:sp>
    <dsp:sp modelId="{43F4A41F-8C1D-4986-B249-C2E051DE9BD9}">
      <dsp:nvSpPr>
        <dsp:cNvPr id="0" name=""/>
        <dsp:cNvSpPr/>
      </dsp:nvSpPr>
      <dsp:spPr>
        <a:xfrm>
          <a:off x="509276" y="1033314"/>
          <a:ext cx="6819877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2) Son  aplicables  a los datos  jerarquizados</a:t>
          </a:r>
          <a:endParaRPr lang="es-MX" sz="2000" kern="1200" dirty="0"/>
        </a:p>
      </dsp:txBody>
      <dsp:txXfrm>
        <a:off x="535850" y="1059888"/>
        <a:ext cx="5667707" cy="854152"/>
      </dsp:txXfrm>
    </dsp:sp>
    <dsp:sp modelId="{FF70A6FB-18C8-4F5B-BF3D-C2D3495FAA91}">
      <dsp:nvSpPr>
        <dsp:cNvPr id="0" name=""/>
        <dsp:cNvSpPr/>
      </dsp:nvSpPr>
      <dsp:spPr>
        <a:xfrm>
          <a:off x="1018553" y="2066629"/>
          <a:ext cx="6819877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3) Se pueden usar  cuando dos  series de  observaciones provienen de  distintas  poblaciones</a:t>
          </a:r>
          <a:endParaRPr lang="es-MX" sz="2000" kern="1200" dirty="0"/>
        </a:p>
      </dsp:txBody>
      <dsp:txXfrm>
        <a:off x="1045127" y="2093203"/>
        <a:ext cx="5667707" cy="854152"/>
      </dsp:txXfrm>
    </dsp:sp>
    <dsp:sp modelId="{6E44C0ED-0252-4755-814A-D971DD6A2E5D}">
      <dsp:nvSpPr>
        <dsp:cNvPr id="0" name=""/>
        <dsp:cNvSpPr/>
      </dsp:nvSpPr>
      <dsp:spPr>
        <a:xfrm>
          <a:off x="1527829" y="3099944"/>
          <a:ext cx="6819877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4) Son  la única  alternativa cuando el tamaño de  muestra es pequeño </a:t>
          </a:r>
          <a:endParaRPr lang="es-MX" sz="2000" kern="1200" dirty="0"/>
        </a:p>
      </dsp:txBody>
      <dsp:txXfrm>
        <a:off x="1554403" y="3126518"/>
        <a:ext cx="5667707" cy="854152"/>
      </dsp:txXfrm>
    </dsp:sp>
    <dsp:sp modelId="{C65FE501-5DCE-4FDC-99BF-DE7A5D3DE4E0}">
      <dsp:nvSpPr>
        <dsp:cNvPr id="0" name=""/>
        <dsp:cNvSpPr/>
      </dsp:nvSpPr>
      <dsp:spPr>
        <a:xfrm>
          <a:off x="1942241" y="4133259"/>
          <a:ext cx="6819877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5) Son útiles a un nivel de significancia previamente especificado</a:t>
          </a:r>
          <a:endParaRPr lang="es-MX" sz="2000" kern="1200" dirty="0"/>
        </a:p>
      </dsp:txBody>
      <dsp:txXfrm>
        <a:off x="1968815" y="4159833"/>
        <a:ext cx="5667707" cy="854152"/>
      </dsp:txXfrm>
    </dsp:sp>
    <dsp:sp modelId="{D5637FB4-5149-4452-A5BF-14B3D93EFDF7}">
      <dsp:nvSpPr>
        <dsp:cNvPr id="0" name=""/>
        <dsp:cNvSpPr/>
      </dsp:nvSpPr>
      <dsp:spPr>
        <a:xfrm>
          <a:off x="6230132" y="662833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362825" y="662833"/>
        <a:ext cx="324359" cy="443783"/>
      </dsp:txXfrm>
    </dsp:sp>
    <dsp:sp modelId="{3A7A86A8-F68C-403C-B9CC-47E1F2389026}">
      <dsp:nvSpPr>
        <dsp:cNvPr id="0" name=""/>
        <dsp:cNvSpPr/>
      </dsp:nvSpPr>
      <dsp:spPr>
        <a:xfrm>
          <a:off x="6739408" y="1696148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872101" y="1696148"/>
        <a:ext cx="324359" cy="443783"/>
      </dsp:txXfrm>
    </dsp:sp>
    <dsp:sp modelId="{848A001A-6CC3-4B82-A0BB-D023EA54ABDD}">
      <dsp:nvSpPr>
        <dsp:cNvPr id="0" name=""/>
        <dsp:cNvSpPr/>
      </dsp:nvSpPr>
      <dsp:spPr>
        <a:xfrm>
          <a:off x="7248685" y="2714341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7381378" y="2714341"/>
        <a:ext cx="324359" cy="443783"/>
      </dsp:txXfrm>
    </dsp:sp>
    <dsp:sp modelId="{E9F0D58C-0C26-4B94-9DDC-8CC83A84342A}">
      <dsp:nvSpPr>
        <dsp:cNvPr id="0" name=""/>
        <dsp:cNvSpPr/>
      </dsp:nvSpPr>
      <dsp:spPr>
        <a:xfrm>
          <a:off x="7757961" y="3757737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7890654" y="3757737"/>
        <a:ext cx="324359" cy="4437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E4D5E-A873-4DB5-A223-65F8A72A9DCC}">
      <dsp:nvSpPr>
        <dsp:cNvPr id="0" name=""/>
        <dsp:cNvSpPr/>
      </dsp:nvSpPr>
      <dsp:spPr>
        <a:xfrm>
          <a:off x="0" y="1140"/>
          <a:ext cx="8229600" cy="207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Para mostrar las principales pruebas no paramétricas en SPSS tomamos como  ejemplo un estudio orientado a conocer la actitud del profesorado universitario  hacia  las TIC en la docencia, a través de  una  escala  tipo  Likert.  </a:t>
          </a:r>
          <a:endParaRPr lang="es-MX" sz="2400" kern="1200" dirty="0"/>
        </a:p>
      </dsp:txBody>
      <dsp:txXfrm>
        <a:off x="101436" y="102576"/>
        <a:ext cx="8026728" cy="1875047"/>
      </dsp:txXfrm>
    </dsp:sp>
    <dsp:sp modelId="{93D6A07E-2BBF-4228-8C98-7306B2CFED21}">
      <dsp:nvSpPr>
        <dsp:cNvPr id="0" name=""/>
        <dsp:cNvSpPr/>
      </dsp:nvSpPr>
      <dsp:spPr>
        <a:xfrm>
          <a:off x="0" y="2079060"/>
          <a:ext cx="82296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900" kern="1200"/>
        </a:p>
      </dsp:txBody>
      <dsp:txXfrm>
        <a:off x="0" y="2079060"/>
        <a:ext cx="8229600" cy="397440"/>
      </dsp:txXfrm>
    </dsp:sp>
    <dsp:sp modelId="{5513B914-C48E-4E7A-AA48-E2CABCEFE5CF}">
      <dsp:nvSpPr>
        <dsp:cNvPr id="0" name=""/>
        <dsp:cNvSpPr/>
      </dsp:nvSpPr>
      <dsp:spPr>
        <a:xfrm>
          <a:off x="0" y="2476500"/>
          <a:ext cx="8229600" cy="207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Cada  prueba  será  ejemplificada  con  un  objetivo   de  investigación adecuado a  la  prueba, las  hipótesis   estadísticas correspondientes  y  la  interpretación  de  los resultados obtenidos en SPSS.</a:t>
          </a:r>
          <a:endParaRPr lang="es-MX" sz="2400" kern="1200" dirty="0"/>
        </a:p>
      </dsp:txBody>
      <dsp:txXfrm>
        <a:off x="101436" y="2577936"/>
        <a:ext cx="8026728" cy="1875047"/>
      </dsp:txXfrm>
    </dsp:sp>
    <dsp:sp modelId="{E51C11D0-D780-41BA-BCAD-A7C991158E13}">
      <dsp:nvSpPr>
        <dsp:cNvPr id="0" name=""/>
        <dsp:cNvSpPr/>
      </dsp:nvSpPr>
      <dsp:spPr>
        <a:xfrm>
          <a:off x="0" y="4554419"/>
          <a:ext cx="82296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900" kern="1200"/>
        </a:p>
      </dsp:txBody>
      <dsp:txXfrm>
        <a:off x="0" y="4554419"/>
        <a:ext cx="8229600" cy="39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A1D4-2DD9-440F-8884-2A2DB32885A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A889-DC29-4FD8-9B28-15AAC12A8A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90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0" y="633413"/>
            <a:ext cx="9144000" cy="3495675"/>
            <a:chOff x="0" y="390"/>
            <a:chExt cx="5760" cy="2202"/>
          </a:xfrm>
        </p:grpSpPr>
        <p:graphicFrame>
          <p:nvGraphicFramePr>
            <p:cNvPr id="3091" name="Object 19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3" name="Image" r:id="rId3" imgW="4241270" imgH="5396825" progId="Photoshop.Image.6">
                    <p:embed/>
                  </p:oleObj>
                </mc:Choice>
                <mc:Fallback>
                  <p:oleObj name="Image" r:id="rId3" imgW="4241270" imgH="5396825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2" name="Object 20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" name="Image" r:id="rId5" imgW="3263492" imgH="4863492" progId="Photoshop.Image.6">
                    <p:embed/>
                  </p:oleObj>
                </mc:Choice>
                <mc:Fallback>
                  <p:oleObj name="Image" r:id="rId5" imgW="3263492" imgH="4863492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3" name="Object 21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5" name="Image" r:id="rId7" imgW="3492063" imgH="4926984" progId="Photoshop.Image.6">
                    <p:embed/>
                  </p:oleObj>
                </mc:Choice>
                <mc:Fallback>
                  <p:oleObj name="Image" r:id="rId7" imgW="3492063" imgH="4926984" progId="Photoshop.Image.6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1613"/>
            <a:ext cx="2895600" cy="169862"/>
          </a:xfrm>
        </p:spPr>
        <p:txBody>
          <a:bodyPr/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>
                <a:latin typeface="Times New Roman" charset="0"/>
              </a:defRPr>
            </a:lvl1pPr>
          </a:lstStyle>
          <a:p>
            <a:fld id="{369E8CC3-5EFB-45F9-A658-8782771D8FF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104775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5C1B8-3EDC-4302-A87C-2A1D993A66F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5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8869-8BE8-40C3-84D1-83606FBE97D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00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33375" y="64897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67400" y="64770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200400" y="64801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22BB80E-486A-463C-8F52-F1691127FF7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88430-1D48-4DA5-9ADD-5B843E74B8A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5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7D84F-C754-4904-BC66-03EFDF1D296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7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99DC1-2C46-4287-9F5C-BC88412A032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4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1B7AF-F11A-4650-A600-53CE5B58E23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8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F33CD-0B22-4F7B-982D-0D724651A2E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4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F878-B3A0-48DF-8737-B7CBC2D89D2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5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AC84C-309E-4FB2-ABB2-9DA541E7714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6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C1FC8-1C38-4156-8323-6A6CE319A5A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0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8356600" y="981075"/>
            <a:ext cx="787400" cy="5876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6729413" y="-11113"/>
            <a:ext cx="2414587" cy="992188"/>
            <a:chOff x="0" y="390"/>
            <a:chExt cx="5760" cy="2202"/>
          </a:xfrm>
        </p:grpSpPr>
        <p:graphicFrame>
          <p:nvGraphicFramePr>
            <p:cNvPr id="1042" name="Object 18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5" name="Image" r:id="rId15" imgW="4241270" imgH="5396825" progId="Photoshop.Image.6">
                    <p:embed/>
                  </p:oleObj>
                </mc:Choice>
                <mc:Fallback>
                  <p:oleObj name="Image" r:id="rId15" imgW="4241270" imgH="5396825" progId="Photoshop.Image.6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3" name="Object 19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6" name="Image" r:id="rId17" imgW="3263492" imgH="4863492" progId="Photoshop.Image.6">
                    <p:embed/>
                  </p:oleObj>
                </mc:Choice>
                <mc:Fallback>
                  <p:oleObj name="Image" r:id="rId17" imgW="3263492" imgH="4863492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4" name="Object 20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" name="Image" r:id="rId19" imgW="3492063" imgH="4926984" progId="Photoshop.Image.6">
                    <p:embed/>
                  </p:oleObj>
                </mc:Choice>
                <mc:Fallback>
                  <p:oleObj name="Image" r:id="rId19" imgW="3492063" imgH="4926984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375" y="64897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70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801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fld id="{29A5CF74-D6E0-4CBE-B507-7BECF85A0BE0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  <a:br>
              <a:rPr lang="en-US" smtClean="0"/>
            </a:br>
            <a:r>
              <a:rPr lang="en-US" smtClean="0"/>
              <a:t>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ub.edu/ice/reire.ht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0126" y="980728"/>
            <a:ext cx="914400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AUTÓNOMA DEL ESTADO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TEOTIHUACÁN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Pruebas Estadísticas No Paramétricas</a:t>
            </a:r>
            <a:endParaRPr lang="es-E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Realizó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: M. en C. Oscar Espinoza Ortega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Septiembre del 2015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solidFill>
                <a:srgbClr val="FFC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78582"/>
            <a:ext cx="26273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44148"/>
              </p:ext>
            </p:extLst>
          </p:nvPr>
        </p:nvGraphicFramePr>
        <p:xfrm>
          <a:off x="11038" y="4007382"/>
          <a:ext cx="9132961" cy="1834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669"/>
                <a:gridCol w="2050968"/>
                <a:gridCol w="1603353"/>
                <a:gridCol w="3318971"/>
              </a:tblGrid>
              <a:tr h="645754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Programa</a:t>
                      </a:r>
                      <a:r>
                        <a:rPr lang="es-MX" sz="1600" baseline="0" dirty="0" smtClean="0"/>
                        <a:t> Educativo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Unidad de Aprendizaje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Clave/</a:t>
                      </a:r>
                      <a:r>
                        <a:rPr lang="es-MX" sz="1600" dirty="0" err="1" smtClean="0"/>
                        <a:t>Crd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U.Competencia</a:t>
                      </a:r>
                      <a:r>
                        <a:rPr lang="es-MX" sz="1600" baseline="0" dirty="0" smtClean="0"/>
                        <a:t> que apoya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Psicología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Estadística Aplicada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L00775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dirty="0" smtClean="0"/>
                        <a:t>3.-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alumno calcula e interpreta las pruebas no paramétricas de asociación y de comparación. </a:t>
                      </a:r>
                      <a:endParaRPr lang="es-MX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6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153250"/>
              </p:ext>
            </p:extLst>
          </p:nvPr>
        </p:nvGraphicFramePr>
        <p:xfrm>
          <a:off x="179509" y="1124744"/>
          <a:ext cx="8784978" cy="48229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9378"/>
                <a:gridCol w="5801425"/>
                <a:gridCol w="1584175"/>
              </a:tblGrid>
              <a:tr h="708144">
                <a:tc>
                  <a:txBody>
                    <a:bodyPr/>
                    <a:lstStyle/>
                    <a:p>
                      <a:r>
                        <a:rPr lang="es-MX" dirty="0" smtClean="0"/>
                        <a:t>Pruebas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Dos muestras relacionadas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Variables</a:t>
                      </a:r>
                      <a:endParaRPr lang="es-MX" sz="2000" dirty="0"/>
                    </a:p>
                  </a:txBody>
                  <a:tcPr/>
                </a:tc>
              </a:tr>
              <a:tr h="708144">
                <a:tc>
                  <a:txBody>
                    <a:bodyPr/>
                    <a:lstStyle/>
                    <a:p>
                      <a:r>
                        <a:rPr lang="es-MX" dirty="0" smtClean="0"/>
                        <a:t>Prueba de </a:t>
                      </a:r>
                      <a:r>
                        <a:rPr lang="es-MX" dirty="0" err="1" smtClean="0"/>
                        <a:t>McNemar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Sirve para contrastar hipótesis</a:t>
                      </a:r>
                      <a:r>
                        <a:rPr lang="es-MX" baseline="0" dirty="0" smtClean="0"/>
                        <a:t> sobre igualdad de proporciones.</a:t>
                      </a:r>
                    </a:p>
                    <a:p>
                      <a:pPr algn="just"/>
                      <a:r>
                        <a:rPr lang="es-MX" baseline="0" dirty="0" smtClean="0"/>
                        <a:t>Se usa cuando hay una situación en la que las medidas de obtienen una vez antes y otra después de que ocurra un evento específico.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 Dicotómica</a:t>
                      </a:r>
                    </a:p>
                    <a:p>
                      <a:r>
                        <a:rPr lang="es-MX" dirty="0" err="1" smtClean="0"/>
                        <a:t>VD:Nominal</a:t>
                      </a:r>
                      <a:endParaRPr lang="es-MX" dirty="0"/>
                    </a:p>
                  </a:txBody>
                  <a:tcPr/>
                </a:tc>
              </a:tr>
              <a:tr h="708144">
                <a:tc>
                  <a:txBody>
                    <a:bodyPr/>
                    <a:lstStyle/>
                    <a:p>
                      <a:r>
                        <a:rPr lang="es-MX" dirty="0" smtClean="0"/>
                        <a:t>Prueba de los Signos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Permite contrastar</a:t>
                      </a:r>
                      <a:r>
                        <a:rPr lang="es-MX" baseline="0" dirty="0" smtClean="0"/>
                        <a:t> la hipótesis de igualdad entre dos medianas poblacionales.</a:t>
                      </a:r>
                    </a:p>
                    <a:p>
                      <a:pPr algn="just"/>
                      <a:r>
                        <a:rPr lang="es-MX" baseline="0" dirty="0" smtClean="0"/>
                        <a:t>Puede ser usada para saber si una variable tiende a ser mayor que otra.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VI:</a:t>
                      </a:r>
                    </a:p>
                    <a:p>
                      <a:r>
                        <a:rPr lang="es-MX" sz="1800" dirty="0" smtClean="0"/>
                        <a:t>Dicotómica</a:t>
                      </a:r>
                    </a:p>
                    <a:p>
                      <a:r>
                        <a:rPr lang="es-MX" dirty="0" err="1" smtClean="0"/>
                        <a:t>VD:Ordinal</a:t>
                      </a:r>
                      <a:r>
                        <a:rPr lang="es-MX" dirty="0" smtClean="0"/>
                        <a:t>/Intervalo</a:t>
                      </a:r>
                      <a:endParaRPr lang="es-MX" dirty="0"/>
                    </a:p>
                  </a:txBody>
                  <a:tcPr/>
                </a:tc>
              </a:tr>
              <a:tr h="708144">
                <a:tc>
                  <a:txBody>
                    <a:bodyPr/>
                    <a:lstStyle/>
                    <a:p>
                      <a:r>
                        <a:rPr lang="es-MX" dirty="0" smtClean="0"/>
                        <a:t>Prueba de </a:t>
                      </a:r>
                      <a:r>
                        <a:rPr lang="es-MX" dirty="0" err="1" smtClean="0"/>
                        <a:t>Wilcoxon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Permite contrastar</a:t>
                      </a:r>
                      <a:r>
                        <a:rPr lang="es-MX" baseline="0" dirty="0" smtClean="0"/>
                        <a:t> la hipótesis de igualdad entre dos medianas poblacionales.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0" dirty="0" smtClean="0"/>
                        <a:t>Paralela a la prueba paramétrica de contraste t para muestras relacionadas.</a:t>
                      </a:r>
                    </a:p>
                    <a:p>
                      <a:pPr algn="just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VI:</a:t>
                      </a:r>
                    </a:p>
                    <a:p>
                      <a:r>
                        <a:rPr lang="es-MX" sz="1800" baseline="0" dirty="0" smtClean="0"/>
                        <a:t>Dicotómica</a:t>
                      </a:r>
                    </a:p>
                    <a:p>
                      <a:r>
                        <a:rPr lang="es-MX" baseline="0" dirty="0" err="1" smtClean="0"/>
                        <a:t>VD:Ordinal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ítulo 2"/>
          <p:cNvSpPr txBox="1">
            <a:spLocks/>
          </p:cNvSpPr>
          <p:nvPr/>
        </p:nvSpPr>
        <p:spPr bwMode="white">
          <a:xfrm>
            <a:off x="357812" y="404664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21831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566852"/>
              </p:ext>
            </p:extLst>
          </p:nvPr>
        </p:nvGraphicFramePr>
        <p:xfrm>
          <a:off x="27687" y="1448435"/>
          <a:ext cx="9008808" cy="42367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736001"/>
                <a:gridCol w="5616624"/>
                <a:gridCol w="16561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Pruebas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K-muestras</a:t>
                      </a:r>
                      <a:r>
                        <a:rPr lang="es-MX" sz="2000" baseline="0" dirty="0" smtClean="0"/>
                        <a:t> relacionadas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Variables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Prueba de Friedman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Es una extensión de la prueba</a:t>
                      </a:r>
                      <a:r>
                        <a:rPr lang="es-MX" baseline="0" dirty="0" smtClean="0"/>
                        <a:t> de </a:t>
                      </a:r>
                      <a:r>
                        <a:rPr lang="es-MX" baseline="0" dirty="0" err="1" smtClean="0"/>
                        <a:t>Wilcoxon</a:t>
                      </a:r>
                      <a:r>
                        <a:rPr lang="es-MX" baseline="0" dirty="0" smtClean="0"/>
                        <a:t> para incluir datos registrados en más de dos periodos de tiempo o grupos de tres o más sujetos pareados.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</a:p>
                    <a:p>
                      <a:r>
                        <a:rPr lang="es-MX" dirty="0" err="1" smtClean="0"/>
                        <a:t>Politómica</a:t>
                      </a:r>
                      <a:endParaRPr lang="es-MX" dirty="0" smtClean="0"/>
                    </a:p>
                    <a:p>
                      <a:r>
                        <a:rPr lang="es-MX" dirty="0" err="1" smtClean="0"/>
                        <a:t>VD:Ordinal</a:t>
                      </a:r>
                      <a:r>
                        <a:rPr lang="es-MX" dirty="0" smtClean="0"/>
                        <a:t>/Intervalo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Prueba de </a:t>
                      </a:r>
                      <a:r>
                        <a:rPr lang="es-MX" dirty="0" err="1" smtClean="0"/>
                        <a:t>Cochran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La Q de </a:t>
                      </a:r>
                      <a:r>
                        <a:rPr lang="es-MX" dirty="0" err="1" smtClean="0"/>
                        <a:t>Cochran</a:t>
                      </a:r>
                      <a:r>
                        <a:rPr lang="es-MX" dirty="0" smtClean="0"/>
                        <a:t> prueba la hipótesis</a:t>
                      </a:r>
                      <a:r>
                        <a:rPr lang="es-MX" baseline="0" dirty="0" smtClean="0"/>
                        <a:t> de que varias variables dicotómicas que están relacionadas entre sí, tienen el mismo promedio.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 Dicotómica</a:t>
                      </a:r>
                    </a:p>
                    <a:p>
                      <a:r>
                        <a:rPr lang="es-MX" dirty="0" smtClean="0"/>
                        <a:t>VD:</a:t>
                      </a:r>
                      <a:r>
                        <a:rPr lang="es-MX" baseline="0" dirty="0" smtClean="0"/>
                        <a:t> Nominal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Coeficiente de concordancia de W de Kendall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 usa para conocer la concordancia entre</a:t>
                      </a:r>
                      <a:r>
                        <a:rPr lang="es-MX" baseline="0" dirty="0" smtClean="0"/>
                        <a:t> rangos, más que para probar que existe una diferencia de medias.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Politómica</a:t>
                      </a:r>
                      <a:endParaRPr lang="es-MX" baseline="0" dirty="0" smtClean="0"/>
                    </a:p>
                    <a:p>
                      <a:r>
                        <a:rPr lang="es-MX" baseline="0" dirty="0" smtClean="0"/>
                        <a:t>VD: Ordinal/</a:t>
                      </a:r>
                    </a:p>
                    <a:p>
                      <a:r>
                        <a:rPr lang="es-MX" baseline="0" dirty="0" smtClean="0"/>
                        <a:t>Intervalo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Título 2"/>
          <p:cNvSpPr txBox="1">
            <a:spLocks/>
          </p:cNvSpPr>
          <p:nvPr/>
        </p:nvSpPr>
        <p:spPr bwMode="white">
          <a:xfrm>
            <a:off x="357812" y="404664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418302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527751"/>
              </p:ext>
            </p:extLst>
          </p:nvPr>
        </p:nvGraphicFramePr>
        <p:xfrm>
          <a:off x="179388" y="1187755"/>
          <a:ext cx="8964612" cy="5425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25799"/>
                <a:gridCol w="5619141"/>
                <a:gridCol w="1619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Pruebas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Dos muestras independientes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Variables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 de Mann Whitney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Es la</a:t>
                      </a:r>
                      <a:r>
                        <a:rPr lang="es-MX" baseline="0" dirty="0" smtClean="0"/>
                        <a:t> alternativa no paramétrica a la comparación de dos promedios independientes a través de la t de </a:t>
                      </a:r>
                      <a:r>
                        <a:rPr lang="es-MX" baseline="0" dirty="0" err="1" smtClean="0"/>
                        <a:t>Student</a:t>
                      </a:r>
                      <a:r>
                        <a:rPr lang="es-MX" baseline="0" dirty="0" smtClean="0"/>
                        <a:t>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</a:p>
                    <a:p>
                      <a:r>
                        <a:rPr lang="es-MX" dirty="0" smtClean="0"/>
                        <a:t>Dicotómica</a:t>
                      </a:r>
                    </a:p>
                    <a:p>
                      <a:r>
                        <a:rPr lang="es-MX" dirty="0" err="1" smtClean="0"/>
                        <a:t>VD:</a:t>
                      </a:r>
                      <a:r>
                        <a:rPr lang="es-MX" baseline="0" dirty="0" err="1" smtClean="0"/>
                        <a:t>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Kolmogorov-Smirnov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Sirve</a:t>
                      </a:r>
                      <a:r>
                        <a:rPr lang="es-MX" baseline="0" dirty="0" smtClean="0"/>
                        <a:t> para contrastar la hipótesis de que dos muestras proceden de la misma población. Para ello, compara las funciones de distribución (funciones de probabilidad acumuladas) de ambas muestras.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</a:p>
                    <a:p>
                      <a:r>
                        <a:rPr lang="es-MX" dirty="0" smtClean="0"/>
                        <a:t>Dicotómica</a:t>
                      </a:r>
                    </a:p>
                    <a:p>
                      <a:r>
                        <a:rPr lang="es-MX" dirty="0" err="1" smtClean="0"/>
                        <a:t>VD:</a:t>
                      </a:r>
                      <a:r>
                        <a:rPr lang="es-MX" baseline="0" dirty="0" err="1" smtClean="0"/>
                        <a:t>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Rachas</a:t>
                      </a:r>
                      <a:r>
                        <a:rPr lang="es-MX" baseline="0" dirty="0" smtClean="0"/>
                        <a:t> de </a:t>
                      </a:r>
                      <a:r>
                        <a:rPr lang="es-MX" baseline="0" dirty="0" err="1" smtClean="0"/>
                        <a:t>Wald-Wolfowitz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Contrasta si dos muestras con datos independientes proceden de poblaciones con la misma distribución.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</a:p>
                    <a:p>
                      <a:r>
                        <a:rPr lang="es-MX" dirty="0" smtClean="0"/>
                        <a:t>Dicotómica</a:t>
                      </a:r>
                    </a:p>
                    <a:p>
                      <a:r>
                        <a:rPr lang="es-MX" dirty="0" err="1" smtClean="0"/>
                        <a:t>VD:</a:t>
                      </a:r>
                      <a:r>
                        <a:rPr lang="es-MX" baseline="0" dirty="0" err="1" smtClean="0"/>
                        <a:t>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Reacciones de </a:t>
                      </a:r>
                      <a:r>
                        <a:rPr lang="es-MX" dirty="0" err="1" smtClean="0"/>
                        <a:t>Moses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Sirve</a:t>
                      </a:r>
                      <a:r>
                        <a:rPr lang="es-MX" baseline="0" dirty="0" smtClean="0"/>
                        <a:t> para estudiar si existe diferencia en el grado de dispersión o variabilidad de dos distribuciones.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</a:p>
                    <a:p>
                      <a:r>
                        <a:rPr lang="es-MX" dirty="0" smtClean="0"/>
                        <a:t>Dicotómica</a:t>
                      </a:r>
                    </a:p>
                    <a:p>
                      <a:r>
                        <a:rPr lang="es-MX" dirty="0" err="1" smtClean="0"/>
                        <a:t>VD:</a:t>
                      </a:r>
                      <a:r>
                        <a:rPr lang="es-MX" baseline="0" dirty="0" err="1" smtClean="0"/>
                        <a:t>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Título 2"/>
          <p:cNvSpPr txBox="1">
            <a:spLocks/>
          </p:cNvSpPr>
          <p:nvPr/>
        </p:nvSpPr>
        <p:spPr bwMode="white">
          <a:xfrm>
            <a:off x="357812" y="404664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342219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Título 2"/>
          <p:cNvSpPr txBox="1">
            <a:spLocks/>
          </p:cNvSpPr>
          <p:nvPr/>
        </p:nvSpPr>
        <p:spPr bwMode="white">
          <a:xfrm>
            <a:off x="357812" y="404664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kern="0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359869"/>
              </p:ext>
            </p:extLst>
          </p:nvPr>
        </p:nvGraphicFramePr>
        <p:xfrm>
          <a:off x="-4288" y="1491223"/>
          <a:ext cx="9148287" cy="478536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551952"/>
                <a:gridCol w="6048672"/>
                <a:gridCol w="15476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Pruebas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K-muestras independientes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Variables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Prueba de la Mediana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Contrasta diferencias entre dos o más grupos en relación con su mediana, bien porque no cumplen las condiciones de normalidad para usar el promedio como medida</a:t>
                      </a:r>
                      <a:r>
                        <a:rPr lang="es-MX" baseline="0" dirty="0" smtClean="0"/>
                        <a:t> de tendencia central.</a:t>
                      </a:r>
                    </a:p>
                    <a:p>
                      <a:pPr algn="just"/>
                      <a:r>
                        <a:rPr lang="es-MX" baseline="0" dirty="0" smtClean="0"/>
                        <a:t>Es similar a la prueba Chi-cuadrado.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 </a:t>
                      </a:r>
                    </a:p>
                    <a:p>
                      <a:r>
                        <a:rPr lang="es-MX" dirty="0" err="1" smtClean="0"/>
                        <a:t>Politómica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VD:</a:t>
                      </a:r>
                      <a:r>
                        <a:rPr lang="es-MX" baseline="0" dirty="0" smtClean="0"/>
                        <a:t> Ordinal/Intervalo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Prueba de </a:t>
                      </a:r>
                      <a:r>
                        <a:rPr lang="es-MX" dirty="0" err="1" smtClean="0"/>
                        <a:t>Jonckhee-Terpstra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Es más potente que sus homónimas,</a:t>
                      </a:r>
                      <a:r>
                        <a:rPr lang="es-MX" baseline="0" dirty="0" smtClean="0"/>
                        <a:t> la prueba de </a:t>
                      </a:r>
                      <a:r>
                        <a:rPr lang="es-MX" baseline="0" dirty="0" err="1" smtClean="0"/>
                        <a:t>Kruskal</a:t>
                      </a:r>
                      <a:r>
                        <a:rPr lang="es-MX" baseline="0" dirty="0" smtClean="0"/>
                        <a:t>-Wallis y la de Mediana, cuando existe una ordenación a priori de las k poblaciones de las que se extraen las muestras.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</a:t>
                      </a:r>
                      <a:r>
                        <a:rPr lang="es-MX" baseline="0" dirty="0" smtClean="0"/>
                        <a:t> </a:t>
                      </a:r>
                    </a:p>
                    <a:p>
                      <a:r>
                        <a:rPr lang="es-MX" baseline="0" dirty="0" err="1" smtClean="0"/>
                        <a:t>Politómica</a:t>
                      </a:r>
                      <a:endParaRPr lang="es-MX" baseline="0" dirty="0" smtClean="0"/>
                    </a:p>
                    <a:p>
                      <a:r>
                        <a:rPr lang="es-MX" baseline="0" dirty="0" smtClean="0"/>
                        <a:t>VD: Ordinal/Intervalo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Prueba</a:t>
                      </a:r>
                      <a:r>
                        <a:rPr lang="es-MX" baseline="0" dirty="0" smtClean="0"/>
                        <a:t> H de </a:t>
                      </a:r>
                      <a:r>
                        <a:rPr lang="es-MX" baseline="0" dirty="0" err="1" smtClean="0"/>
                        <a:t>Kruskal</a:t>
                      </a:r>
                      <a:r>
                        <a:rPr lang="es-MX" baseline="0" dirty="0" smtClean="0"/>
                        <a:t>-Wallis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Es una extensión de la</a:t>
                      </a:r>
                      <a:r>
                        <a:rPr lang="es-MX" baseline="0" dirty="0" smtClean="0"/>
                        <a:t> U de Mann-Whitney y representa una excelente alternativa al ANOVA de un factor completamente aleatorizado.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VI: </a:t>
                      </a:r>
                    </a:p>
                    <a:p>
                      <a:r>
                        <a:rPr lang="es-MX" dirty="0" err="1" smtClean="0"/>
                        <a:t>Politómica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VD: Ordinal/Intervalo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70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85019"/>
            <a:ext cx="7653195" cy="563562"/>
          </a:xfrm>
        </p:spPr>
        <p:txBody>
          <a:bodyPr/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Ejemplos de las Principales Pruebas no Paramétricas</a:t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550181"/>
              </p:ext>
            </p:extLst>
          </p:nvPr>
        </p:nvGraphicFramePr>
        <p:xfrm>
          <a:off x="333375" y="1219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02" y="4738520"/>
            <a:ext cx="3076190" cy="211948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5712" y="1324924"/>
            <a:ext cx="8507288" cy="5271864"/>
          </a:xfrm>
        </p:spPr>
        <p:txBody>
          <a:bodyPr/>
          <a:lstStyle/>
          <a:p>
            <a:r>
              <a:rPr lang="es-MX" dirty="0" smtClean="0"/>
              <a:t>5.1 Prueba de Chi-cuadrado</a:t>
            </a:r>
          </a:p>
          <a:p>
            <a:endParaRPr lang="es-MX" dirty="0" smtClean="0"/>
          </a:p>
          <a:p>
            <a:r>
              <a:rPr lang="es-MX" dirty="0" smtClean="0"/>
              <a:t>5.2 Prueba U de Mann-Whitney</a:t>
            </a:r>
          </a:p>
          <a:p>
            <a:endParaRPr lang="es-MX" dirty="0" smtClean="0"/>
          </a:p>
          <a:p>
            <a:r>
              <a:rPr lang="es-MX" dirty="0" smtClean="0"/>
              <a:t>5.3 Prueba de </a:t>
            </a:r>
            <a:r>
              <a:rPr lang="es-MX" dirty="0" err="1" smtClean="0"/>
              <a:t>Wilcoxon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5.4 Prueba de </a:t>
            </a:r>
            <a:r>
              <a:rPr lang="es-MX" dirty="0" err="1" smtClean="0"/>
              <a:t>Kruskal</a:t>
            </a:r>
            <a:r>
              <a:rPr lang="es-MX" dirty="0" smtClean="0"/>
              <a:t>-Wallis</a:t>
            </a:r>
          </a:p>
          <a:p>
            <a:endParaRPr lang="es-MX" dirty="0" smtClean="0"/>
          </a:p>
          <a:p>
            <a:r>
              <a:rPr lang="es-MX" dirty="0" smtClean="0"/>
              <a:t>5.5 Prueba de Friedman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08907" y="770955"/>
            <a:ext cx="7653195" cy="563562"/>
          </a:xfrm>
        </p:spPr>
        <p:txBody>
          <a:bodyPr/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Ejemplos de las Principales Pruebas no Paramétricas</a:t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8130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96" y="443707"/>
            <a:ext cx="7308304" cy="563562"/>
          </a:xfrm>
        </p:spPr>
        <p:txBody>
          <a:bodyPr/>
          <a:lstStyle/>
          <a:p>
            <a:r>
              <a:rPr lang="es-MX" dirty="0" smtClean="0"/>
              <a:t>5.1 </a:t>
            </a:r>
            <a:r>
              <a:rPr lang="es-MX" dirty="0"/>
              <a:t>Prueba  de Chi-cuadrado (una  muestra)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166494"/>
            <a:ext cx="8229600" cy="2694554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Objetivo:  </a:t>
            </a:r>
            <a:r>
              <a:rPr lang="es-MX" dirty="0"/>
              <a:t>Conocer si hay relación  entre  el sexo y los años de experiencia docente. </a:t>
            </a: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Ho</a:t>
            </a:r>
            <a:r>
              <a:rPr lang="es-MX" dirty="0"/>
              <a:t>: el sexo es independiente de los años de experiencia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H1: el sexo y los años de experiencia están  relacionados.</a:t>
            </a:r>
          </a:p>
          <a:p>
            <a:endParaRPr lang="es-MX" sz="4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91" y="5359561"/>
            <a:ext cx="63500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683568" y="1007269"/>
            <a:ext cx="7311752" cy="5790406"/>
            <a:chOff x="2543" y="1414"/>
            <a:chExt cx="7122" cy="4303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0" y="1451"/>
              <a:ext cx="5629" cy="3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0" y="3029"/>
              <a:ext cx="6040" cy="26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558" y="1429"/>
              <a:ext cx="7092" cy="4273"/>
            </a:xfrm>
            <a:custGeom>
              <a:avLst/>
              <a:gdLst>
                <a:gd name="T0" fmla="+- 0 9650 2558"/>
                <a:gd name="T1" fmla="*/ T0 w 7092"/>
                <a:gd name="T2" fmla="+- 0 1429 1429"/>
                <a:gd name="T3" fmla="*/ 1429 h 4273"/>
                <a:gd name="T4" fmla="+- 0 2558 2558"/>
                <a:gd name="T5" fmla="*/ T4 w 7092"/>
                <a:gd name="T6" fmla="+- 0 1429 1429"/>
                <a:gd name="T7" fmla="*/ 1429 h 4273"/>
                <a:gd name="T8" fmla="+- 0 2558 2558"/>
                <a:gd name="T9" fmla="*/ T8 w 7092"/>
                <a:gd name="T10" fmla="+- 0 5703 1429"/>
                <a:gd name="T11" fmla="*/ 5703 h 4273"/>
                <a:gd name="T12" fmla="+- 0 9650 2558"/>
                <a:gd name="T13" fmla="*/ T12 w 7092"/>
                <a:gd name="T14" fmla="+- 0 5703 1429"/>
                <a:gd name="T15" fmla="*/ 5703 h 4273"/>
                <a:gd name="T16" fmla="+- 0 9650 2558"/>
                <a:gd name="T17" fmla="*/ T16 w 7092"/>
                <a:gd name="T18" fmla="+- 0 1429 1429"/>
                <a:gd name="T19" fmla="*/ 1429 h 42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7092" h="4273">
                  <a:moveTo>
                    <a:pt x="7092" y="0"/>
                  </a:moveTo>
                  <a:lnTo>
                    <a:pt x="0" y="0"/>
                  </a:lnTo>
                  <a:lnTo>
                    <a:pt x="0" y="4274"/>
                  </a:lnTo>
                  <a:lnTo>
                    <a:pt x="7092" y="4274"/>
                  </a:lnTo>
                  <a:lnTo>
                    <a:pt x="7092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 bwMode="white">
          <a:xfrm>
            <a:off x="107504" y="487142"/>
            <a:ext cx="7308304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/>
              <a:t>Prueba  de Chi-cuadrado (una  muestra)</a:t>
            </a:r>
            <a:br>
              <a:rPr lang="es-MX" kern="0" dirty="0" smtClean="0"/>
            </a:b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38348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74848" y="387005"/>
            <a:ext cx="7236296" cy="563562"/>
          </a:xfrm>
        </p:spPr>
        <p:txBody>
          <a:bodyPr/>
          <a:lstStyle/>
          <a:p>
            <a:r>
              <a:rPr lang="es-MX" dirty="0" smtClean="0"/>
              <a:t> </a:t>
            </a:r>
            <a:r>
              <a:rPr lang="es-MX" dirty="0"/>
              <a:t>Output de  la prueba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Chi-cuadrado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5512420"/>
            <a:ext cx="8229600" cy="977280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No se rechaza la Ho, lo que  significa que  no hay relación  entre  el sexo y los años  de experiencia docente (sig.0,361&gt; 0,05).</a:t>
            </a:r>
          </a:p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8182"/>
            <a:ext cx="5944033" cy="45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9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81985"/>
            <a:ext cx="7524328" cy="563562"/>
          </a:xfrm>
        </p:spPr>
        <p:txBody>
          <a:bodyPr/>
          <a:lstStyle/>
          <a:p>
            <a:r>
              <a:rPr lang="es-MX" dirty="0" smtClean="0"/>
              <a:t>5.2 </a:t>
            </a:r>
            <a:r>
              <a:rPr lang="es-MX" dirty="0"/>
              <a:t>Prueba  U de Mann-Whitney (2 muestras independientes)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322474"/>
            <a:ext cx="822960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Objetivo:  conocer la influencia  de la experiencia docente (&lt;5 años  o &gt;5 años)  en la utilidad  que el profesorado atribuye  a las TIC en la enseñanza</a:t>
            </a:r>
            <a:r>
              <a:rPr lang="es-MX" sz="2000" dirty="0" smtClean="0"/>
              <a:t>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Ho: la experiencia docente no  influye en  la utilidad  que  el profesorado atribuye a las TIC en  la enseñanza</a:t>
            </a:r>
            <a:r>
              <a:rPr lang="es-MX" sz="2000" dirty="0" smtClean="0"/>
              <a:t>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H1:  la  experiencia docente  influye  en  la  utilidad  que  el  profesorado  atribuye a  las  TIC en  la enseñanza.</a:t>
            </a:r>
          </a:p>
          <a:p>
            <a:pPr marL="0" indent="0" algn="just">
              <a:buNone/>
            </a:pP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040" y="4524941"/>
            <a:ext cx="3888432" cy="233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715" y="1124744"/>
            <a:ext cx="86486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/>
              <a:t>El </a:t>
            </a:r>
            <a:r>
              <a:rPr lang="es-MX" sz="2000" dirty="0"/>
              <a:t>profesionista en Psicología frecuentemente se encuentra frente a situaciones que implican la toma de decisiones, </a:t>
            </a:r>
            <a:r>
              <a:rPr lang="es-MX" sz="2000" dirty="0" smtClean="0"/>
              <a:t>para ello, suele apoyarse de las pruebas estadísticas. Este material apoya la Unidad de Competencia 3, que trata de las pruebas no paramétricas dentro de la UA de Estadística </a:t>
            </a:r>
            <a:r>
              <a:rPr lang="es-MX" sz="2000" dirty="0" smtClean="0"/>
              <a:t>Aplicada.</a:t>
            </a:r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r>
              <a:rPr lang="es-MX" sz="2000" dirty="0"/>
              <a:t>Las pruebas  no  paramétricas </a:t>
            </a:r>
            <a:r>
              <a:rPr lang="es-MX" sz="2000" dirty="0" smtClean="0"/>
              <a:t>comprenden las  </a:t>
            </a:r>
            <a:r>
              <a:rPr lang="es-MX" sz="2000" dirty="0"/>
              <a:t>pruebas  estadísticas </a:t>
            </a:r>
            <a:r>
              <a:rPr lang="es-MX" sz="2000" dirty="0" smtClean="0"/>
              <a:t>cuya ley de  </a:t>
            </a:r>
            <a:r>
              <a:rPr lang="es-MX" sz="2000" dirty="0"/>
              <a:t>probabilidad que  sigue  la población de  la que  ha sido extraída la </a:t>
            </a:r>
            <a:r>
              <a:rPr lang="es-MX" sz="2000" dirty="0" smtClean="0"/>
              <a:t>muestra difiere de la normal. Por ello es común visualizarlas como </a:t>
            </a:r>
            <a:r>
              <a:rPr lang="es-MX" sz="2000" dirty="0"/>
              <a:t>pruebas de distribución libre. </a:t>
            </a:r>
            <a:r>
              <a:rPr lang="es-MX" sz="2000" dirty="0" smtClean="0"/>
              <a:t>En este material </a:t>
            </a:r>
            <a:r>
              <a:rPr lang="es-MX" sz="2000" dirty="0"/>
              <a:t>se describen y trabajan las pruebas no paramétricas, y se resaltan  su fundamento y las indicaciones para  su empleo cuando se trata  de una sola muestra (Chi-cuadrado),  de  dos  muestras  con   datos   independientes  (U  de  Mann-Whitney),  de  dos muestras con  datos  relacionados (T de  </a:t>
            </a:r>
            <a:r>
              <a:rPr lang="es-MX" sz="2000" dirty="0" err="1"/>
              <a:t>Wilcoxon</a:t>
            </a:r>
            <a:r>
              <a:rPr lang="es-MX" sz="2000" dirty="0"/>
              <a:t>),  de  varias muestras con  datos  independientes (H de </a:t>
            </a:r>
            <a:r>
              <a:rPr lang="es-MX" sz="2000" dirty="0" err="1"/>
              <a:t>Kruskal</a:t>
            </a:r>
            <a:r>
              <a:rPr lang="es-MX" sz="2000" dirty="0"/>
              <a:t>-Wallis) y de varias muestras con datos  relacionados (Friedman).</a:t>
            </a:r>
          </a:p>
          <a:p>
            <a:endParaRPr lang="es-MX" sz="20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4738" y="0"/>
            <a:ext cx="8229600" cy="90872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sz="3600" kern="0" dirty="0" smtClean="0"/>
              <a:t>Presentación</a:t>
            </a:r>
            <a:endParaRPr lang="es-MX" sz="3600" kern="0" dirty="0"/>
          </a:p>
        </p:txBody>
      </p:sp>
    </p:spTree>
    <p:extLst>
      <p:ext uri="{BB962C8B-B14F-4D97-AF65-F5344CB8AC3E}">
        <p14:creationId xmlns:p14="http://schemas.microsoft.com/office/powerpoint/2010/main" val="40572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187624" y="1007269"/>
            <a:ext cx="6372200" cy="5850731"/>
            <a:chOff x="2726" y="660"/>
            <a:chExt cx="6161" cy="6181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1" y="696"/>
              <a:ext cx="5200" cy="3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4" y="3738"/>
              <a:ext cx="1927" cy="1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1" y="3738"/>
              <a:ext cx="4057" cy="2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4" y="5466"/>
              <a:ext cx="2069" cy="1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741" y="675"/>
              <a:ext cx="6131" cy="6151"/>
            </a:xfrm>
            <a:custGeom>
              <a:avLst/>
              <a:gdLst>
                <a:gd name="T0" fmla="+- 0 8872 2741"/>
                <a:gd name="T1" fmla="*/ T0 w 6131"/>
                <a:gd name="T2" fmla="+- 0 675 675"/>
                <a:gd name="T3" fmla="*/ 675 h 6151"/>
                <a:gd name="T4" fmla="+- 0 2741 2741"/>
                <a:gd name="T5" fmla="*/ T4 w 6131"/>
                <a:gd name="T6" fmla="+- 0 675 675"/>
                <a:gd name="T7" fmla="*/ 675 h 6151"/>
                <a:gd name="T8" fmla="+- 0 2741 2741"/>
                <a:gd name="T9" fmla="*/ T8 w 6131"/>
                <a:gd name="T10" fmla="+- 0 6826 675"/>
                <a:gd name="T11" fmla="*/ 6826 h 6151"/>
                <a:gd name="T12" fmla="+- 0 8872 2741"/>
                <a:gd name="T13" fmla="*/ T12 w 6131"/>
                <a:gd name="T14" fmla="+- 0 6826 675"/>
                <a:gd name="T15" fmla="*/ 6826 h 6151"/>
                <a:gd name="T16" fmla="+- 0 8872 2741"/>
                <a:gd name="T17" fmla="*/ T16 w 6131"/>
                <a:gd name="T18" fmla="+- 0 675 675"/>
                <a:gd name="T19" fmla="*/ 675 h 61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131" h="6151">
                  <a:moveTo>
                    <a:pt x="6131" y="0"/>
                  </a:moveTo>
                  <a:lnTo>
                    <a:pt x="0" y="0"/>
                  </a:lnTo>
                  <a:lnTo>
                    <a:pt x="0" y="6151"/>
                  </a:lnTo>
                  <a:lnTo>
                    <a:pt x="6131" y="6151"/>
                  </a:lnTo>
                  <a:lnTo>
                    <a:pt x="6131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-110853" y="443707"/>
            <a:ext cx="7131125" cy="563562"/>
          </a:xfrm>
        </p:spPr>
        <p:txBody>
          <a:bodyPr/>
          <a:lstStyle/>
          <a:p>
            <a:r>
              <a:rPr lang="es-MX" dirty="0" smtClean="0"/>
              <a:t>Prueba  </a:t>
            </a:r>
            <a:r>
              <a:rPr lang="es-MX" dirty="0"/>
              <a:t>U de Mann-Whitney (2 muestras independientes)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29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50057"/>
            <a:ext cx="7164288" cy="563562"/>
          </a:xfrm>
        </p:spPr>
        <p:txBody>
          <a:bodyPr/>
          <a:lstStyle/>
          <a:p>
            <a:r>
              <a:rPr lang="es-MX" dirty="0" smtClean="0"/>
              <a:t>Output </a:t>
            </a:r>
            <a:r>
              <a:rPr lang="es-MX" dirty="0"/>
              <a:t>de  la prueba U de  Mann-Whitney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1753" y="4809437"/>
            <a:ext cx="8229600" cy="1695301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Se acepta la H1, que  significa que  la experiencia docente influye en la utilidad  que  el profesorado atribuye  a las TIC en la enseñanza (sig. 0,005&lt;0,05). El profesorado que  tiene  menos de  5 años de experiencia las considera más útiles.</a:t>
            </a:r>
          </a:p>
          <a:p>
            <a:pPr marL="0" indent="0" algn="just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034324"/>
            <a:ext cx="5161713" cy="386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0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662" y="4221088"/>
            <a:ext cx="2636912" cy="263691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20610"/>
            <a:ext cx="7308304" cy="563562"/>
          </a:xfrm>
        </p:spPr>
        <p:txBody>
          <a:bodyPr/>
          <a:lstStyle/>
          <a:p>
            <a:r>
              <a:rPr lang="es-MX" dirty="0" smtClean="0"/>
              <a:t>5.3 </a:t>
            </a:r>
            <a:r>
              <a:rPr lang="es-MX" dirty="0"/>
              <a:t>Prueba  de </a:t>
            </a:r>
            <a:r>
              <a:rPr lang="es-MX" dirty="0" err="1"/>
              <a:t>Wilcoxon</a:t>
            </a:r>
            <a:r>
              <a:rPr lang="es-MX" dirty="0"/>
              <a:t>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/>
              <a:t>2 muestras relacionadas)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3956996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Objetivo:   conocer si los  docentes han  variado  su  opinión sobre  la  utilidad  de  las  TIC en  la enseñanza </a:t>
            </a:r>
            <a:r>
              <a:rPr lang="es-MX" sz="2000" dirty="0" smtClean="0"/>
              <a:t>después </a:t>
            </a:r>
            <a:r>
              <a:rPr lang="es-MX" sz="2000" dirty="0"/>
              <a:t>de </a:t>
            </a:r>
            <a:r>
              <a:rPr lang="es-MX" sz="2000" dirty="0" smtClean="0"/>
              <a:t>esta implantación.</a:t>
            </a:r>
            <a:endParaRPr lang="es-MX" sz="2000" dirty="0" smtClean="0"/>
          </a:p>
          <a:p>
            <a:pPr marL="0" indent="0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sz="2000" dirty="0"/>
              <a:t>Ho: no hay diferencias  en la opinión de los docentes sobre  la utilidad  de las TIC en la enseñanza entre  antes  y después de la </a:t>
            </a:r>
            <a:r>
              <a:rPr lang="es-MX" sz="2000" dirty="0" smtClean="0"/>
              <a:t>implantación.</a:t>
            </a:r>
            <a:endParaRPr lang="es-MX" sz="2000" dirty="0" smtClean="0"/>
          </a:p>
          <a:p>
            <a:pPr marL="0" indent="0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H1: sí hay diferencias  en  la opinión de  los docentes sobre  la utilidad  de  las TIC en  la enseñanza entre  antes  y después de la </a:t>
            </a:r>
            <a:r>
              <a:rPr lang="es-MX" sz="2000" dirty="0" smtClean="0"/>
              <a:t>implantación.</a:t>
            </a:r>
            <a:endParaRPr lang="es-MX" sz="2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166045" y="984172"/>
            <a:ext cx="6372200" cy="5613180"/>
            <a:chOff x="2363" y="1414"/>
            <a:chExt cx="6718" cy="6120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1" y="1452"/>
              <a:ext cx="4731" cy="3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" y="4566"/>
              <a:ext cx="5999" cy="2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378" y="1429"/>
              <a:ext cx="6688" cy="6090"/>
            </a:xfrm>
            <a:custGeom>
              <a:avLst/>
              <a:gdLst>
                <a:gd name="T0" fmla="+- 0 9066 2378"/>
                <a:gd name="T1" fmla="*/ T0 w 6688"/>
                <a:gd name="T2" fmla="+- 0 1429 1429"/>
                <a:gd name="T3" fmla="*/ 1429 h 6090"/>
                <a:gd name="T4" fmla="+- 0 2378 2378"/>
                <a:gd name="T5" fmla="*/ T4 w 6688"/>
                <a:gd name="T6" fmla="+- 0 1429 1429"/>
                <a:gd name="T7" fmla="*/ 1429 h 6090"/>
                <a:gd name="T8" fmla="+- 0 2378 2378"/>
                <a:gd name="T9" fmla="*/ T8 w 6688"/>
                <a:gd name="T10" fmla="+- 0 7519 1429"/>
                <a:gd name="T11" fmla="*/ 7519 h 6090"/>
                <a:gd name="T12" fmla="+- 0 9066 2378"/>
                <a:gd name="T13" fmla="*/ T12 w 6688"/>
                <a:gd name="T14" fmla="+- 0 7519 1429"/>
                <a:gd name="T15" fmla="*/ 7519 h 6090"/>
                <a:gd name="T16" fmla="+- 0 9066 2378"/>
                <a:gd name="T17" fmla="*/ T16 w 6688"/>
                <a:gd name="T18" fmla="+- 0 1429 1429"/>
                <a:gd name="T19" fmla="*/ 1429 h 609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688" h="6090">
                  <a:moveTo>
                    <a:pt x="6688" y="0"/>
                  </a:moveTo>
                  <a:lnTo>
                    <a:pt x="0" y="0"/>
                  </a:lnTo>
                  <a:lnTo>
                    <a:pt x="0" y="6090"/>
                  </a:lnTo>
                  <a:lnTo>
                    <a:pt x="6688" y="6090"/>
                  </a:lnTo>
                  <a:lnTo>
                    <a:pt x="6688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 bwMode="white">
          <a:xfrm>
            <a:off x="251520" y="420610"/>
            <a:ext cx="7308304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/>
              <a:t>Prueba  de </a:t>
            </a:r>
            <a:r>
              <a:rPr lang="es-MX" kern="0" dirty="0" err="1" smtClean="0"/>
              <a:t>Wilcoxon</a:t>
            </a:r>
            <a:r>
              <a:rPr lang="es-MX" kern="0" dirty="0" smtClean="0"/>
              <a:t> </a:t>
            </a:r>
            <a:br>
              <a:rPr lang="es-MX" kern="0" dirty="0" smtClean="0"/>
            </a:br>
            <a:r>
              <a:rPr lang="es-MX" kern="0" dirty="0" smtClean="0"/>
              <a:t>(2 muestras relacionadas)</a:t>
            </a:r>
            <a:br>
              <a:rPr lang="es-MX" kern="0" dirty="0" smtClean="0"/>
            </a:b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27205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4581128"/>
            <a:ext cx="9031320" cy="951384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Se acepta la H1, por  lo que  concluimos que  hay  diferencias  en  la valoración  que  los docentes hacen de la utilidad  de las TIC en la enseñanza entre  antes  y después de la implantación del EEES (sig.0,001&lt;0,05). El  profesorado consideraba  más  útiles  las  TIC en  la  enseñanza antes   de  la implantación del EEES (23,91).</a:t>
            </a:r>
          </a:p>
          <a:p>
            <a:pPr algn="just"/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2439162" y="355402"/>
            <a:ext cx="4797134" cy="4225725"/>
            <a:chOff x="3469" y="796"/>
            <a:chExt cx="5049" cy="4515"/>
          </a:xfrm>
        </p:grpSpPr>
        <p:sp>
          <p:nvSpPr>
            <p:cNvPr id="7" name="Freeform 3"/>
            <p:cNvSpPr>
              <a:spLocks/>
            </p:cNvSpPr>
            <p:nvPr/>
          </p:nvSpPr>
          <p:spPr bwMode="auto">
            <a:xfrm>
              <a:off x="3479" y="806"/>
              <a:ext cx="5029" cy="4495"/>
            </a:xfrm>
            <a:custGeom>
              <a:avLst/>
              <a:gdLst>
                <a:gd name="T0" fmla="+- 0 3479 3479"/>
                <a:gd name="T1" fmla="*/ T0 w 5029"/>
                <a:gd name="T2" fmla="+- 0 5301 806"/>
                <a:gd name="T3" fmla="*/ 5301 h 4495"/>
                <a:gd name="T4" fmla="+- 0 8509 3479"/>
                <a:gd name="T5" fmla="*/ T4 w 5029"/>
                <a:gd name="T6" fmla="+- 0 5301 806"/>
                <a:gd name="T7" fmla="*/ 5301 h 4495"/>
                <a:gd name="T8" fmla="+- 0 8509 3479"/>
                <a:gd name="T9" fmla="*/ T8 w 5029"/>
                <a:gd name="T10" fmla="+- 0 806 806"/>
                <a:gd name="T11" fmla="*/ 806 h 4495"/>
                <a:gd name="T12" fmla="+- 0 3479 3479"/>
                <a:gd name="T13" fmla="*/ T12 w 5029"/>
                <a:gd name="T14" fmla="+- 0 806 806"/>
                <a:gd name="T15" fmla="*/ 806 h 4495"/>
                <a:gd name="T16" fmla="+- 0 3479 3479"/>
                <a:gd name="T17" fmla="*/ T16 w 5029"/>
                <a:gd name="T18" fmla="+- 0 5301 806"/>
                <a:gd name="T19" fmla="*/ 5301 h 449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029" h="4495">
                  <a:moveTo>
                    <a:pt x="0" y="4495"/>
                  </a:moveTo>
                  <a:lnTo>
                    <a:pt x="5030" y="4495"/>
                  </a:lnTo>
                  <a:lnTo>
                    <a:pt x="5030" y="0"/>
                  </a:lnTo>
                  <a:lnTo>
                    <a:pt x="0" y="0"/>
                  </a:lnTo>
                  <a:lnTo>
                    <a:pt x="0" y="44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" y="806"/>
              <a:ext cx="5030" cy="45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12680" y="321838"/>
            <a:ext cx="6835583" cy="563562"/>
          </a:xfrm>
        </p:spPr>
        <p:txBody>
          <a:bodyPr/>
          <a:lstStyle/>
          <a:p>
            <a:r>
              <a:rPr lang="es-MX" spc="30" dirty="0" smtClean="0">
                <a:latin typeface="+mn-lt"/>
                <a:ea typeface="Times New Roman" panose="02020603050405020304" pitchFamily="18" charset="0"/>
              </a:rPr>
              <a:t>Outpu</a:t>
            </a:r>
            <a:r>
              <a:rPr lang="es-MX" dirty="0" smtClean="0">
                <a:latin typeface="+mn-lt"/>
                <a:ea typeface="Times New Roman" panose="02020603050405020304" pitchFamily="18" charset="0"/>
              </a:rPr>
              <a:t>t</a:t>
            </a:r>
            <a:r>
              <a:rPr lang="es-MX" spc="60" dirty="0" smtClean="0">
                <a:latin typeface="+mn-lt"/>
                <a:ea typeface="Times New Roman" panose="02020603050405020304" pitchFamily="18" charset="0"/>
              </a:rPr>
              <a:t> </a:t>
            </a:r>
            <a:r>
              <a:rPr lang="es-MX" spc="25" dirty="0">
                <a:latin typeface="+mn-lt"/>
                <a:ea typeface="Times New Roman" panose="02020603050405020304" pitchFamily="18" charset="0"/>
              </a:rPr>
              <a:t>d</a:t>
            </a:r>
            <a:r>
              <a:rPr lang="es-MX" dirty="0">
                <a:latin typeface="+mn-lt"/>
                <a:ea typeface="Times New Roman" panose="02020603050405020304" pitchFamily="18" charset="0"/>
              </a:rPr>
              <a:t>e  </a:t>
            </a:r>
            <a:r>
              <a:rPr lang="es-MX" spc="25" dirty="0">
                <a:latin typeface="+mn-lt"/>
                <a:ea typeface="Times New Roman" panose="02020603050405020304" pitchFamily="18" charset="0"/>
              </a:rPr>
              <a:t>l</a:t>
            </a:r>
            <a:r>
              <a:rPr lang="es-MX" dirty="0">
                <a:latin typeface="+mn-lt"/>
                <a:ea typeface="Times New Roman" panose="02020603050405020304" pitchFamily="18" charset="0"/>
              </a:rPr>
              <a:t>a</a:t>
            </a:r>
            <a:r>
              <a:rPr lang="es-MX" spc="105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s-MX" spc="30" dirty="0">
                <a:latin typeface="+mn-lt"/>
                <a:ea typeface="Times New Roman" panose="02020603050405020304" pitchFamily="18" charset="0"/>
              </a:rPr>
              <a:t>pr</a:t>
            </a:r>
            <a:r>
              <a:rPr lang="es-MX" spc="20" dirty="0">
                <a:latin typeface="+mn-lt"/>
                <a:ea typeface="Times New Roman" panose="02020603050405020304" pitchFamily="18" charset="0"/>
              </a:rPr>
              <a:t>u</a:t>
            </a:r>
            <a:r>
              <a:rPr lang="es-MX" spc="30" dirty="0">
                <a:latin typeface="+mn-lt"/>
                <a:ea typeface="Times New Roman" panose="02020603050405020304" pitchFamily="18" charset="0"/>
              </a:rPr>
              <a:t>eb</a:t>
            </a:r>
            <a:r>
              <a:rPr lang="es-MX" dirty="0">
                <a:latin typeface="+mn-lt"/>
                <a:ea typeface="Times New Roman" panose="02020603050405020304" pitchFamily="18" charset="0"/>
              </a:rPr>
              <a:t>a</a:t>
            </a:r>
            <a:r>
              <a:rPr lang="es-MX" spc="75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s-MX" spc="25" dirty="0">
                <a:latin typeface="+mn-lt"/>
                <a:ea typeface="Times New Roman" panose="02020603050405020304" pitchFamily="18" charset="0"/>
              </a:rPr>
              <a:t>d</a:t>
            </a:r>
            <a:r>
              <a:rPr lang="es-MX" dirty="0">
                <a:latin typeface="+mn-lt"/>
                <a:ea typeface="Times New Roman" panose="02020603050405020304" pitchFamily="18" charset="0"/>
              </a:rPr>
              <a:t>e  </a:t>
            </a:r>
            <a:r>
              <a:rPr lang="es-MX" spc="25" dirty="0" err="1">
                <a:latin typeface="+mn-lt"/>
                <a:ea typeface="Times New Roman" panose="02020603050405020304" pitchFamily="18" charset="0"/>
              </a:rPr>
              <a:t>Wilcoxon</a:t>
            </a:r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endParaRPr lang="es-MX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14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88640"/>
            <a:ext cx="7236296" cy="563562"/>
          </a:xfrm>
        </p:spPr>
        <p:txBody>
          <a:bodyPr/>
          <a:lstStyle/>
          <a:p>
            <a:r>
              <a:rPr lang="en-US" dirty="0" smtClean="0"/>
              <a:t>5.4   </a:t>
            </a:r>
            <a:r>
              <a:rPr lang="en-US" dirty="0" err="1"/>
              <a:t>Prueba</a:t>
            </a:r>
            <a:r>
              <a:rPr lang="en-US" dirty="0"/>
              <a:t>  de </a:t>
            </a:r>
            <a:r>
              <a:rPr lang="en-US" dirty="0" err="1"/>
              <a:t>Kruskal</a:t>
            </a:r>
            <a:r>
              <a:rPr lang="en-US" dirty="0"/>
              <a:t>-Wallis (k </a:t>
            </a:r>
            <a:r>
              <a:rPr lang="en-US" dirty="0" err="1"/>
              <a:t>muestras</a:t>
            </a:r>
            <a:r>
              <a:rPr lang="en-US" dirty="0"/>
              <a:t> </a:t>
            </a:r>
            <a:r>
              <a:rPr lang="en-US" dirty="0" err="1"/>
              <a:t>independientes</a:t>
            </a:r>
            <a:r>
              <a:rPr lang="en-US" dirty="0"/>
              <a:t>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Objetivo:  conocer si el área  de  estudio (4 áreas)  a la que  pertenece el profesorado influye en la utilidad  que  le atribuye a las TIC en la enseñanza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/>
              <a:t>Ho: el área de estudio a la que  pertenece el profesorado no influye en la utilidad  que  le atribuye a las TIC en la enseñanza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/>
              <a:t>H1: el área de estudio a la que  pertenece el profesorado influye en la utilidad  que  le atribuye a </a:t>
            </a:r>
            <a:r>
              <a:rPr lang="es-MX" sz="2000" dirty="0" smtClean="0"/>
              <a:t>las TIC </a:t>
            </a:r>
            <a:r>
              <a:rPr lang="es-MX" sz="2000" dirty="0"/>
              <a:t>en la enseñanza.</a:t>
            </a:r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960" y="4321948"/>
            <a:ext cx="3535040" cy="2502808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26108" y="1007967"/>
            <a:ext cx="5867400" cy="5653020"/>
            <a:chOff x="3083" y="660"/>
            <a:chExt cx="6298" cy="558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9" y="696"/>
              <a:ext cx="4802" cy="3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" y="3814"/>
              <a:ext cx="4670" cy="2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098" y="675"/>
              <a:ext cx="6268" cy="5550"/>
            </a:xfrm>
            <a:custGeom>
              <a:avLst/>
              <a:gdLst>
                <a:gd name="T0" fmla="+- 0 9366 3098"/>
                <a:gd name="T1" fmla="*/ T0 w 6268"/>
                <a:gd name="T2" fmla="+- 0 675 675"/>
                <a:gd name="T3" fmla="*/ 675 h 5550"/>
                <a:gd name="T4" fmla="+- 0 3098 3098"/>
                <a:gd name="T5" fmla="*/ T4 w 6268"/>
                <a:gd name="T6" fmla="+- 0 675 675"/>
                <a:gd name="T7" fmla="*/ 675 h 5550"/>
                <a:gd name="T8" fmla="+- 0 3098 3098"/>
                <a:gd name="T9" fmla="*/ T8 w 6268"/>
                <a:gd name="T10" fmla="+- 0 6225 675"/>
                <a:gd name="T11" fmla="*/ 6225 h 5550"/>
                <a:gd name="T12" fmla="+- 0 9366 3098"/>
                <a:gd name="T13" fmla="*/ T12 w 6268"/>
                <a:gd name="T14" fmla="+- 0 6225 675"/>
                <a:gd name="T15" fmla="*/ 6225 h 5550"/>
                <a:gd name="T16" fmla="+- 0 9366 3098"/>
                <a:gd name="T17" fmla="*/ T16 w 6268"/>
                <a:gd name="T18" fmla="+- 0 675 675"/>
                <a:gd name="T19" fmla="*/ 675 h 555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268" h="5550">
                  <a:moveTo>
                    <a:pt x="6268" y="0"/>
                  </a:moveTo>
                  <a:lnTo>
                    <a:pt x="0" y="0"/>
                  </a:lnTo>
                  <a:lnTo>
                    <a:pt x="0" y="5550"/>
                  </a:lnTo>
                  <a:lnTo>
                    <a:pt x="6268" y="5550"/>
                  </a:lnTo>
                  <a:lnTo>
                    <a:pt x="6268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0" y="210983"/>
            <a:ext cx="6732240" cy="563563"/>
          </a:xfrm>
        </p:spPr>
        <p:txBody>
          <a:bodyPr/>
          <a:lstStyle/>
          <a:p>
            <a:r>
              <a:rPr lang="en-US" dirty="0" err="1" smtClean="0"/>
              <a:t>Prueba</a:t>
            </a:r>
            <a:r>
              <a:rPr lang="en-US" dirty="0" smtClean="0"/>
              <a:t>  </a:t>
            </a:r>
            <a:r>
              <a:rPr lang="en-US" dirty="0"/>
              <a:t>de </a:t>
            </a:r>
            <a:r>
              <a:rPr lang="en-US" dirty="0" err="1"/>
              <a:t>Kruskal</a:t>
            </a:r>
            <a:r>
              <a:rPr lang="en-US" dirty="0"/>
              <a:t>-Wallis (k </a:t>
            </a:r>
            <a:r>
              <a:rPr lang="en-US" dirty="0" err="1"/>
              <a:t>muestras</a:t>
            </a:r>
            <a:r>
              <a:rPr lang="en-US" dirty="0"/>
              <a:t> </a:t>
            </a:r>
            <a:r>
              <a:rPr lang="en-US" dirty="0" err="1"/>
              <a:t>independientes</a:t>
            </a:r>
            <a:r>
              <a:rPr lang="en-US" dirty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74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280" y="836712"/>
            <a:ext cx="6172200" cy="730372"/>
          </a:xfrm>
        </p:spPr>
        <p:txBody>
          <a:bodyPr/>
          <a:lstStyle/>
          <a:p>
            <a:r>
              <a:rPr lang="es-MX" dirty="0"/>
              <a:t>Output de  </a:t>
            </a:r>
            <a:r>
              <a:rPr lang="es-MX" dirty="0" smtClean="0"/>
              <a:t>la</a:t>
            </a:r>
            <a:br>
              <a:rPr lang="es-MX" dirty="0" smtClean="0"/>
            </a:br>
            <a:r>
              <a:rPr lang="es-MX" dirty="0" smtClean="0"/>
              <a:t> </a:t>
            </a:r>
            <a:r>
              <a:rPr lang="es-MX" dirty="0"/>
              <a:t>prueba </a:t>
            </a: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err="1" smtClean="0">
                <a:solidFill>
                  <a:schemeClr val="tx1"/>
                </a:solidFill>
              </a:rPr>
              <a:t>Kruskal</a:t>
            </a:r>
            <a:r>
              <a:rPr lang="es-MX" dirty="0" smtClean="0">
                <a:solidFill>
                  <a:schemeClr val="tx1"/>
                </a:solidFill>
              </a:rPr>
              <a:t>-Wallis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41" y="1378569"/>
            <a:ext cx="3449043" cy="181548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Se acepta la H1  y se concluye que  el área  de estudio a la que  pertenece el profesorado influye en la utilidad  que  le atribuya  a las TIC en la enseñanza (sig. 0,000&lt;0,05). El profesorado de las áreas de ciencias  naturales (52,98) y de las áreas  técnicas  (56,50) considera que  las TIC son más </a:t>
            </a:r>
            <a:r>
              <a:rPr lang="es-MX" sz="2000" dirty="0" smtClean="0"/>
              <a:t>útiles que  </a:t>
            </a:r>
            <a:r>
              <a:rPr lang="es-MX" sz="2000" dirty="0"/>
              <a:t>el resto  de profesorado.</a:t>
            </a:r>
          </a:p>
          <a:p>
            <a:endParaRPr lang="es-MX" sz="2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635896" y="-1"/>
            <a:ext cx="5508104" cy="4686919"/>
            <a:chOff x="3644" y="730"/>
            <a:chExt cx="4781" cy="4369"/>
          </a:xfrm>
        </p:grpSpPr>
        <p:sp>
          <p:nvSpPr>
            <p:cNvPr id="7" name="Freeform 3"/>
            <p:cNvSpPr>
              <a:spLocks/>
            </p:cNvSpPr>
            <p:nvPr/>
          </p:nvSpPr>
          <p:spPr bwMode="auto">
            <a:xfrm>
              <a:off x="3659" y="745"/>
              <a:ext cx="4751" cy="4339"/>
            </a:xfrm>
            <a:custGeom>
              <a:avLst/>
              <a:gdLst>
                <a:gd name="T0" fmla="+- 0 3659 3659"/>
                <a:gd name="T1" fmla="*/ T0 w 4751"/>
                <a:gd name="T2" fmla="+- 0 5084 745"/>
                <a:gd name="T3" fmla="*/ 5084 h 4339"/>
                <a:gd name="T4" fmla="+- 0 8411 3659"/>
                <a:gd name="T5" fmla="*/ T4 w 4751"/>
                <a:gd name="T6" fmla="+- 0 5084 745"/>
                <a:gd name="T7" fmla="*/ 5084 h 4339"/>
                <a:gd name="T8" fmla="+- 0 8411 3659"/>
                <a:gd name="T9" fmla="*/ T8 w 4751"/>
                <a:gd name="T10" fmla="+- 0 745 745"/>
                <a:gd name="T11" fmla="*/ 745 h 4339"/>
                <a:gd name="T12" fmla="+- 0 3659 3659"/>
                <a:gd name="T13" fmla="*/ T12 w 4751"/>
                <a:gd name="T14" fmla="+- 0 745 745"/>
                <a:gd name="T15" fmla="*/ 745 h 4339"/>
                <a:gd name="T16" fmla="+- 0 3659 3659"/>
                <a:gd name="T17" fmla="*/ T16 w 4751"/>
                <a:gd name="T18" fmla="+- 0 5084 745"/>
                <a:gd name="T19" fmla="*/ 5084 h 43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751" h="4339">
                  <a:moveTo>
                    <a:pt x="0" y="4339"/>
                  </a:moveTo>
                  <a:lnTo>
                    <a:pt x="4752" y="4339"/>
                  </a:lnTo>
                  <a:lnTo>
                    <a:pt x="4752" y="0"/>
                  </a:lnTo>
                  <a:lnTo>
                    <a:pt x="0" y="0"/>
                  </a:lnTo>
                  <a:lnTo>
                    <a:pt x="0" y="43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650"/>
              <a:ext cx="4916" cy="4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79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3707"/>
            <a:ext cx="6491064" cy="563562"/>
          </a:xfrm>
        </p:spPr>
        <p:txBody>
          <a:bodyPr/>
          <a:lstStyle/>
          <a:p>
            <a:r>
              <a:rPr lang="es-MX" dirty="0" smtClean="0"/>
              <a:t>5.5. </a:t>
            </a:r>
            <a:r>
              <a:rPr lang="es-MX" dirty="0"/>
              <a:t>Prueba  de Friedman (k muestras relacionadas)</a:t>
            </a:r>
            <a:br>
              <a:rPr lang="es-MX" dirty="0"/>
            </a:b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780394"/>
            <a:ext cx="3048649" cy="3048649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007269"/>
            <a:ext cx="822960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Objetivo:  conocer si hay diferencias  en la valoración  que  hace  el profesorado sobre  la utilidad  de las TIC en la enseñanza, en la gestión y en el aprendizaje del alumnado</a:t>
            </a:r>
            <a:r>
              <a:rPr lang="es-MX" sz="2000" dirty="0" smtClean="0"/>
              <a:t>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Ho: no hay diferencias  de  valoración  entre  la utilidad  de  las TIC en la enseñanza, en la gestión y en el aprendizaje del alumnado</a:t>
            </a:r>
            <a:r>
              <a:rPr lang="es-MX" sz="2000" dirty="0" smtClean="0"/>
              <a:t>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H1: sí hay diferencias  de valoración  entre  la utilidad  de las TIC en la enseñanza, en la gestión y en el aprendizaje del </a:t>
            </a:r>
            <a:r>
              <a:rPr lang="es-MX" sz="2000" dirty="0" smtClean="0"/>
              <a:t>alumnado.</a:t>
            </a:r>
            <a:endParaRPr lang="es-MX" sz="2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971600" y="994909"/>
            <a:ext cx="7069396" cy="5494791"/>
            <a:chOff x="2903" y="1465"/>
            <a:chExt cx="6360" cy="6053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" y="1500"/>
              <a:ext cx="5207" cy="3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" y="5027"/>
              <a:ext cx="3688" cy="2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4" y="6019"/>
              <a:ext cx="1654" cy="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918" y="1480"/>
              <a:ext cx="6330" cy="6023"/>
            </a:xfrm>
            <a:custGeom>
              <a:avLst/>
              <a:gdLst>
                <a:gd name="T0" fmla="+- 0 9248 2918"/>
                <a:gd name="T1" fmla="*/ T0 w 6330"/>
                <a:gd name="T2" fmla="+- 0 1480 1480"/>
                <a:gd name="T3" fmla="*/ 1480 h 6023"/>
                <a:gd name="T4" fmla="+- 0 2918 2918"/>
                <a:gd name="T5" fmla="*/ T4 w 6330"/>
                <a:gd name="T6" fmla="+- 0 1480 1480"/>
                <a:gd name="T7" fmla="*/ 1480 h 6023"/>
                <a:gd name="T8" fmla="+- 0 2918 2918"/>
                <a:gd name="T9" fmla="*/ T8 w 6330"/>
                <a:gd name="T10" fmla="+- 0 7503 1480"/>
                <a:gd name="T11" fmla="*/ 7503 h 6023"/>
                <a:gd name="T12" fmla="+- 0 9248 2918"/>
                <a:gd name="T13" fmla="*/ T12 w 6330"/>
                <a:gd name="T14" fmla="+- 0 7503 1480"/>
                <a:gd name="T15" fmla="*/ 7503 h 6023"/>
                <a:gd name="T16" fmla="+- 0 9248 2918"/>
                <a:gd name="T17" fmla="*/ T16 w 6330"/>
                <a:gd name="T18" fmla="+- 0 1480 1480"/>
                <a:gd name="T19" fmla="*/ 1480 h 602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330" h="6023">
                  <a:moveTo>
                    <a:pt x="6330" y="0"/>
                  </a:moveTo>
                  <a:lnTo>
                    <a:pt x="0" y="0"/>
                  </a:lnTo>
                  <a:lnTo>
                    <a:pt x="0" y="6023"/>
                  </a:lnTo>
                  <a:lnTo>
                    <a:pt x="6330" y="6023"/>
                  </a:lnTo>
                  <a:lnTo>
                    <a:pt x="6330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395536" y="418647"/>
            <a:ext cx="6172200" cy="563562"/>
          </a:xfrm>
        </p:spPr>
        <p:txBody>
          <a:bodyPr/>
          <a:lstStyle/>
          <a:p>
            <a:r>
              <a:rPr lang="es-MX" dirty="0" smtClean="0"/>
              <a:t>Prueba  </a:t>
            </a:r>
            <a:r>
              <a:rPr lang="es-MX" dirty="0"/>
              <a:t>de Friedman (k muestras relacionadas)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1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738" y="0"/>
            <a:ext cx="8229600" cy="908720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Contenido</a:t>
            </a:r>
            <a:endParaRPr lang="es-MX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12976"/>
            <a:ext cx="3347864" cy="2527637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052736"/>
            <a:ext cx="8229600" cy="561662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Pruebas Estadísticas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 de Pruebas no Paramétricas 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Equivalencia entre Paramétricas y no Paramétricas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de las Pruebas no Paramétricas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de las Principales Pruebas no Paramétricas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79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Output de  la prueba Friedman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4872" y="1097395"/>
            <a:ext cx="4427984" cy="2448272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No  se  rechaza la Ho   y se  concluye   que  el profesorado considera igual  de  útiles  las TIC en  la docencia, en el aprendizaje y en la gestión (sig.0,417&gt;0,05</a:t>
            </a:r>
            <a:r>
              <a:rPr lang="es-MX" sz="2000" dirty="0" smtClean="0"/>
              <a:t>).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81434" y="1096139"/>
            <a:ext cx="4085754" cy="5701536"/>
            <a:chOff x="4199" y="705"/>
            <a:chExt cx="3528" cy="4541"/>
          </a:xfrm>
        </p:grpSpPr>
        <p:sp>
          <p:nvSpPr>
            <p:cNvPr id="7" name="Freeform 3"/>
            <p:cNvSpPr>
              <a:spLocks/>
            </p:cNvSpPr>
            <p:nvPr/>
          </p:nvSpPr>
          <p:spPr bwMode="auto">
            <a:xfrm>
              <a:off x="4201" y="707"/>
              <a:ext cx="3524" cy="4537"/>
            </a:xfrm>
            <a:custGeom>
              <a:avLst/>
              <a:gdLst>
                <a:gd name="T0" fmla="+- 0 4201 4201"/>
                <a:gd name="T1" fmla="*/ T0 w 3524"/>
                <a:gd name="T2" fmla="+- 0 5244 707"/>
                <a:gd name="T3" fmla="*/ 5244 h 4537"/>
                <a:gd name="T4" fmla="+- 0 7725 4201"/>
                <a:gd name="T5" fmla="*/ T4 w 3524"/>
                <a:gd name="T6" fmla="+- 0 5244 707"/>
                <a:gd name="T7" fmla="*/ 5244 h 4537"/>
                <a:gd name="T8" fmla="+- 0 7725 4201"/>
                <a:gd name="T9" fmla="*/ T8 w 3524"/>
                <a:gd name="T10" fmla="+- 0 707 707"/>
                <a:gd name="T11" fmla="*/ 707 h 4537"/>
                <a:gd name="T12" fmla="+- 0 4201 4201"/>
                <a:gd name="T13" fmla="*/ T12 w 3524"/>
                <a:gd name="T14" fmla="+- 0 707 707"/>
                <a:gd name="T15" fmla="*/ 707 h 4537"/>
                <a:gd name="T16" fmla="+- 0 4201 4201"/>
                <a:gd name="T17" fmla="*/ T16 w 3524"/>
                <a:gd name="T18" fmla="+- 0 5244 707"/>
                <a:gd name="T19" fmla="*/ 5244 h 453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524" h="4537">
                  <a:moveTo>
                    <a:pt x="0" y="4537"/>
                  </a:moveTo>
                  <a:lnTo>
                    <a:pt x="3524" y="4537"/>
                  </a:lnTo>
                  <a:lnTo>
                    <a:pt x="3524" y="0"/>
                  </a:lnTo>
                  <a:lnTo>
                    <a:pt x="0" y="0"/>
                  </a:lnTo>
                  <a:lnTo>
                    <a:pt x="0" y="45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0" y="706"/>
              <a:ext cx="3526" cy="4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52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9088" y="700873"/>
            <a:ext cx="828092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/>
              <a:t>Berlanga S.V., Rubio H.J.M. (2012).</a:t>
            </a:r>
            <a:r>
              <a:rPr lang="es-MX" sz="2000" i="1" dirty="0"/>
              <a:t>Clasificación de pruebas no paramétricas. Cómo  aplicarlas en SPSS</a:t>
            </a:r>
            <a:r>
              <a:rPr lang="es-MX" sz="2000" dirty="0"/>
              <a:t>. </a:t>
            </a:r>
            <a:r>
              <a:rPr lang="es-MX" sz="2000" dirty="0" smtClean="0"/>
              <a:t>Revista </a:t>
            </a:r>
            <a:r>
              <a:rPr lang="es-MX" sz="2000" dirty="0" err="1" smtClean="0"/>
              <a:t>d´Innovació</a:t>
            </a:r>
            <a:r>
              <a:rPr lang="es-MX" sz="2000" dirty="0" smtClean="0"/>
              <a:t> i Recerca en </a:t>
            </a:r>
            <a:r>
              <a:rPr lang="es-MX" sz="2000" dirty="0" err="1" smtClean="0"/>
              <a:t>Educació</a:t>
            </a:r>
            <a:r>
              <a:rPr lang="es-MX" sz="2000" dirty="0" smtClean="0"/>
              <a:t>. </a:t>
            </a:r>
            <a:r>
              <a:rPr lang="es-MX" sz="2000" dirty="0"/>
              <a:t>Vol. </a:t>
            </a:r>
            <a:r>
              <a:rPr lang="es-MX" sz="2000" dirty="0" smtClean="0"/>
              <a:t>5,núm</a:t>
            </a:r>
            <a:r>
              <a:rPr lang="es-MX" sz="2000" dirty="0"/>
              <a:t>. 2, 101-113. Accesible en:  </a:t>
            </a:r>
            <a:r>
              <a:rPr lang="es-MX" sz="2000" u="sng" dirty="0">
                <a:hlinkClick r:id="rId2"/>
              </a:rPr>
              <a:t>http://www.ub.edu/ice/reire.htm</a:t>
            </a:r>
            <a:endParaRPr lang="es-MX" sz="2000" dirty="0"/>
          </a:p>
          <a:p>
            <a:endParaRPr lang="es-MX" sz="2000" dirty="0"/>
          </a:p>
          <a:p>
            <a:endParaRPr lang="es-MX" sz="2000" dirty="0"/>
          </a:p>
          <a:p>
            <a:r>
              <a:rPr lang="es-MX" sz="2000" dirty="0"/>
              <a:t>Pérez Juste, R., García Llamas, J.L., Gil Pascual, J.A. y Galán González,  A. (2009) Estadística aplicada a la</a:t>
            </a:r>
          </a:p>
          <a:p>
            <a:r>
              <a:rPr lang="es-MX" sz="2000" dirty="0"/>
              <a:t>Educación. Madrid:  UNED - Pearson.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 err="1" smtClean="0"/>
              <a:t>Visauta</a:t>
            </a:r>
            <a:r>
              <a:rPr lang="es-MX" sz="2000" dirty="0" smtClean="0"/>
              <a:t> </a:t>
            </a:r>
            <a:r>
              <a:rPr lang="es-MX" sz="2000" dirty="0" err="1"/>
              <a:t>Vinacua</a:t>
            </a:r>
            <a:r>
              <a:rPr lang="es-MX" sz="2000" dirty="0"/>
              <a:t>, B. (2007) Análisis estadístico con SPSS 14: Estadística básica (3a ed.).  Madrid: McGraw-</a:t>
            </a:r>
            <a:r>
              <a:rPr lang="es-MX" sz="2000" dirty="0" err="1"/>
              <a:t>Hilll</a:t>
            </a:r>
            <a:r>
              <a:rPr lang="es-MX" sz="2000" dirty="0"/>
              <a:t> Interamericana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r>
              <a:rPr lang="es-MX" sz="2000" dirty="0"/>
              <a:t> </a:t>
            </a:r>
          </a:p>
          <a:p>
            <a:endParaRPr lang="es-MX" sz="2000" dirty="0"/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396" y="5058085"/>
            <a:ext cx="5905793" cy="17758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Subtítulo"/>
          <p:cNvSpPr txBox="1">
            <a:spLocks/>
          </p:cNvSpPr>
          <p:nvPr/>
        </p:nvSpPr>
        <p:spPr bwMode="auto">
          <a:xfrm>
            <a:off x="522350" y="0"/>
            <a:ext cx="792088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s-MX" sz="3600" kern="0" dirty="0" smtClean="0">
                <a:solidFill>
                  <a:schemeClr val="bg1"/>
                </a:solidFill>
              </a:rPr>
              <a:t>REFERENCIAS</a:t>
            </a:r>
            <a:endParaRPr lang="es-MX" sz="36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08509"/>
            <a:ext cx="7488832" cy="563562"/>
          </a:xfrm>
        </p:spPr>
        <p:txBody>
          <a:bodyPr/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 Tipos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de Pruebas Estadísticas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0646169"/>
              </p:ext>
            </p:extLst>
          </p:nvPr>
        </p:nvGraphicFramePr>
        <p:xfrm>
          <a:off x="179512" y="1664767"/>
          <a:ext cx="79208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063" y="4509120"/>
            <a:ext cx="2898670" cy="237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647174478"/>
              </p:ext>
            </p:extLst>
          </p:nvPr>
        </p:nvGraphicFramePr>
        <p:xfrm>
          <a:off x="0" y="1052736"/>
          <a:ext cx="9144000" cy="542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ítulo 1"/>
          <p:cNvSpPr txBox="1">
            <a:spLocks/>
          </p:cNvSpPr>
          <p:nvPr/>
        </p:nvSpPr>
        <p:spPr bwMode="white">
          <a:xfrm>
            <a:off x="539552" y="182626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/>
              <a:t>a) Pruebas Paramétricas</a:t>
            </a: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113018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13573"/>
              </p:ext>
            </p:extLst>
          </p:nvPr>
        </p:nvGraphicFramePr>
        <p:xfrm>
          <a:off x="107504" y="1052736"/>
          <a:ext cx="885698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Título 1"/>
          <p:cNvSpPr txBox="1">
            <a:spLocks/>
          </p:cNvSpPr>
          <p:nvPr/>
        </p:nvSpPr>
        <p:spPr bwMode="white">
          <a:xfrm>
            <a:off x="0" y="188640"/>
            <a:ext cx="6912768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dirty="0" smtClean="0"/>
              <a:t>b) Pruebas No Paramétricas</a:t>
            </a: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20596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796" y="438027"/>
            <a:ext cx="7200800" cy="5635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2. Clasificación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Pruebas no Paramétricas 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110567"/>
              </p:ext>
            </p:extLst>
          </p:nvPr>
        </p:nvGraphicFramePr>
        <p:xfrm>
          <a:off x="0" y="1210725"/>
          <a:ext cx="9144000" cy="4546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/>
                <a:gridCol w="1440160"/>
                <a:gridCol w="1296144"/>
                <a:gridCol w="1296144"/>
                <a:gridCol w="2111896"/>
                <a:gridCol w="1524000"/>
              </a:tblGrid>
              <a:tr h="70610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Variable</a:t>
                      </a:r>
                      <a:r>
                        <a:rPr lang="es-MX" sz="1400" baseline="0" dirty="0" smtClean="0"/>
                        <a:t> dependiente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Una muestra</a:t>
                      </a:r>
                      <a:endParaRPr lang="es-MX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Muestras Relacionadas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Muestras Independientes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&gt;2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</a:p>
                    <a:p>
                      <a:r>
                        <a:rPr lang="es-MX" dirty="0" smtClean="0"/>
                        <a:t>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&gt;2</a:t>
                      </a:r>
                      <a:r>
                        <a:rPr lang="es-MX" baseline="0" dirty="0" smtClean="0"/>
                        <a:t> muestras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Nominal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Binomial</a:t>
                      </a:r>
                    </a:p>
                    <a:p>
                      <a:r>
                        <a:rPr lang="es-MX" dirty="0" smtClean="0"/>
                        <a:t>Chi-Cuadrado</a:t>
                      </a:r>
                    </a:p>
                    <a:p>
                      <a:r>
                        <a:rPr lang="es-MX" dirty="0" smtClean="0"/>
                        <a:t>Rachas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err="1" smtClean="0"/>
                        <a:t>McNemar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err="1" smtClean="0"/>
                        <a:t>Cochran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Ordinal/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Intervalo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 smtClean="0"/>
                    </a:p>
                    <a:p>
                      <a:r>
                        <a:rPr lang="es-MX" sz="1600" dirty="0" err="1" smtClean="0"/>
                        <a:t>Kolmogorov-Smirnov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Signos </a:t>
                      </a:r>
                      <a:r>
                        <a:rPr lang="es-MX" dirty="0" err="1" smtClean="0"/>
                        <a:t>Wilcoxon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Friedman Kendall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Rachas de </a:t>
                      </a:r>
                      <a:r>
                        <a:rPr lang="es-MX" dirty="0" err="1" smtClean="0"/>
                        <a:t>Wald-Wolfowitz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U de Mann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Whitney</a:t>
                      </a:r>
                    </a:p>
                    <a:p>
                      <a:r>
                        <a:rPr lang="es-MX" dirty="0" err="1" smtClean="0"/>
                        <a:t>Moses</a:t>
                      </a:r>
                      <a:endParaRPr lang="es-MX" dirty="0" smtClean="0"/>
                    </a:p>
                    <a:p>
                      <a:r>
                        <a:rPr lang="es-MX" dirty="0" err="1" smtClean="0"/>
                        <a:t>Kolmogorov-Smirnov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Mediana</a:t>
                      </a:r>
                    </a:p>
                    <a:p>
                      <a:r>
                        <a:rPr lang="es-MX" dirty="0" err="1" smtClean="0"/>
                        <a:t>Kruskal</a:t>
                      </a:r>
                      <a:r>
                        <a:rPr lang="es-MX" dirty="0" smtClean="0"/>
                        <a:t>-Wallis</a:t>
                      </a:r>
                    </a:p>
                    <a:p>
                      <a:r>
                        <a:rPr lang="es-MX" dirty="0" err="1" smtClean="0"/>
                        <a:t>Jonckheere-Terpstra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91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53" y="443707"/>
            <a:ext cx="7020272" cy="5635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3. Equivalencia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entre Paramétricas y no Paramétricas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359580"/>
              </p:ext>
            </p:extLst>
          </p:nvPr>
        </p:nvGraphicFramePr>
        <p:xfrm>
          <a:off x="107504" y="2060848"/>
          <a:ext cx="820891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1800200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Muestra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Prueba paramétrica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Prueba no paramétrica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Muestras relacionadas</a:t>
                      </a:r>
                    </a:p>
                    <a:p>
                      <a:endParaRPr lang="es-MX" b="1" dirty="0" smtClean="0"/>
                    </a:p>
                    <a:p>
                      <a:pPr algn="ctr"/>
                      <a:r>
                        <a:rPr lang="es-MX" dirty="0" smtClean="0"/>
                        <a:t>2 muestras</a:t>
                      </a:r>
                    </a:p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&gt; 2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T-</a:t>
                      </a:r>
                      <a:r>
                        <a:rPr lang="es-MX" dirty="0" err="1" smtClean="0"/>
                        <a:t>Student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ANOVA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err="1" smtClean="0"/>
                        <a:t>Wilcoxon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Friedman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Muestras independientes</a:t>
                      </a:r>
                    </a:p>
                    <a:p>
                      <a:endParaRPr lang="es-MX" b="1" dirty="0" smtClean="0"/>
                    </a:p>
                    <a:p>
                      <a:r>
                        <a:rPr lang="es-MX" dirty="0" smtClean="0"/>
                        <a:t>2 muestras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&gt;2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T-</a:t>
                      </a:r>
                      <a:r>
                        <a:rPr lang="es-MX" dirty="0" err="1" smtClean="0"/>
                        <a:t>Student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ANOVA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U</a:t>
                      </a:r>
                      <a:r>
                        <a:rPr lang="es-MX" baseline="0" dirty="0" smtClean="0"/>
                        <a:t> de Mann Whitney</a:t>
                      </a:r>
                    </a:p>
                    <a:p>
                      <a:endParaRPr lang="es-MX" baseline="0" dirty="0" smtClean="0"/>
                    </a:p>
                    <a:p>
                      <a:r>
                        <a:rPr lang="es-MX" baseline="0" dirty="0" err="1" smtClean="0"/>
                        <a:t>Kruskal</a:t>
                      </a:r>
                      <a:r>
                        <a:rPr lang="es-MX" baseline="0" dirty="0" smtClean="0"/>
                        <a:t>-Wallis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19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6172200" cy="5635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 Características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las Pruebas no Paramétricas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178609"/>
              </p:ext>
            </p:extLst>
          </p:nvPr>
        </p:nvGraphicFramePr>
        <p:xfrm>
          <a:off x="0" y="1124744"/>
          <a:ext cx="9111237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910"/>
                <a:gridCol w="5904656"/>
                <a:gridCol w="16196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Pruebas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Una Muestra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Variables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Chi-cuadrado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Permite averiguar si la distribución</a:t>
                      </a:r>
                      <a:r>
                        <a:rPr lang="es-MX" baseline="0" dirty="0" smtClean="0"/>
                        <a:t> empírica de una variable categórica se ajusta o no a una distribución teórica.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VD:Nominal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Binomial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Permite averiguar</a:t>
                      </a:r>
                      <a:r>
                        <a:rPr lang="es-MX" baseline="0" dirty="0" smtClean="0"/>
                        <a:t> si una variable dicotómica sigue o no un determinado modelo de probabilidad. Permite contrastar la hipótesis de que la proporción observada de aciertos se ajusta a la teórica de una distribución binomial.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VD:Nominal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Rachas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Una racha es una secuencia</a:t>
                      </a:r>
                      <a:r>
                        <a:rPr lang="es-MX" baseline="0" dirty="0" smtClean="0"/>
                        <a:t> de observaciones de un mismo atributo o cualidad. Una serie de datos en los que hay muchas o pocas rachas permite concluir que estas no han ocurrido por azar.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VD:Nominal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Kolmogorov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-</a:t>
                      </a:r>
                      <a:r>
                        <a:rPr lang="es-MX" dirty="0" err="1" smtClean="0"/>
                        <a:t>Smirnov</a:t>
                      </a:r>
                      <a:r>
                        <a:rPr lang="es-MX" baseline="0" dirty="0" smtClean="0"/>
                        <a:t> </a:t>
                      </a:r>
                    </a:p>
                    <a:p>
                      <a:r>
                        <a:rPr lang="es-MX" baseline="0" dirty="0" smtClean="0"/>
                        <a:t>(K-S)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Sirve para contrastar la hipótesis</a:t>
                      </a:r>
                      <a:r>
                        <a:rPr lang="es-MX" baseline="0" dirty="0" smtClean="0"/>
                        <a:t> nula de que la distribución de una variable se ajusta a la tendencia normal, </a:t>
                      </a:r>
                      <a:r>
                        <a:rPr lang="es-MX" baseline="0" dirty="0" err="1" smtClean="0"/>
                        <a:t>Poisson</a:t>
                      </a:r>
                      <a:r>
                        <a:rPr lang="es-MX" baseline="0" dirty="0" smtClean="0"/>
                        <a:t> o exponencial.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VD:</a:t>
                      </a:r>
                      <a:r>
                        <a:rPr lang="es-MX" baseline="0" dirty="0" err="1" smtClean="0"/>
                        <a:t>Ordinal</a:t>
                      </a:r>
                      <a:r>
                        <a:rPr lang="es-MX" baseline="0" dirty="0" smtClean="0"/>
                        <a:t>/Intervalo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9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2l">
  <a:themeElements>
    <a:clrScheme name="sample 1">
      <a:dk1>
        <a:srgbClr val="2B166E"/>
      </a:dk1>
      <a:lt1>
        <a:srgbClr val="FFFFFF"/>
      </a:lt1>
      <a:dk2>
        <a:srgbClr val="336699"/>
      </a:dk2>
      <a:lt2>
        <a:srgbClr val="C0C0C0"/>
      </a:lt2>
      <a:accent1>
        <a:srgbClr val="458F8F"/>
      </a:accent1>
      <a:accent2>
        <a:srgbClr val="CCCC00"/>
      </a:accent2>
      <a:accent3>
        <a:srgbClr val="FFFFFF"/>
      </a:accent3>
      <a:accent4>
        <a:srgbClr val="23115D"/>
      </a:accent4>
      <a:accent5>
        <a:srgbClr val="B0C6C6"/>
      </a:accent5>
      <a:accent6>
        <a:srgbClr val="B9B900"/>
      </a:accent6>
      <a:hlink>
        <a:srgbClr val="9999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2B166E"/>
        </a:dk1>
        <a:lt1>
          <a:srgbClr val="FFFFFF"/>
        </a:lt1>
        <a:dk2>
          <a:srgbClr val="336699"/>
        </a:dk2>
        <a:lt2>
          <a:srgbClr val="C0C0C0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33"/>
        </a:dk1>
        <a:lt1>
          <a:srgbClr val="FFFFFF"/>
        </a:lt1>
        <a:dk2>
          <a:srgbClr val="000000"/>
        </a:dk2>
        <a:lt2>
          <a:srgbClr val="D1C68D"/>
        </a:lt2>
        <a:accent1>
          <a:srgbClr val="C86C62"/>
        </a:accent1>
        <a:accent2>
          <a:srgbClr val="C78DD7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cdb2004c012l</Template>
  <TotalTime>2267</TotalTime>
  <Words>2102</Words>
  <Application>Microsoft Office PowerPoint</Application>
  <PresentationFormat>Presentación en pantalla (4:3)</PresentationFormat>
  <Paragraphs>338</Paragraphs>
  <Slides>31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Arial</vt:lpstr>
      <vt:lpstr>Calibri</vt:lpstr>
      <vt:lpstr>Times New Roman</vt:lpstr>
      <vt:lpstr>Verdana</vt:lpstr>
      <vt:lpstr>Wingdings</vt:lpstr>
      <vt:lpstr>cdb2004c012l</vt:lpstr>
      <vt:lpstr>Image</vt:lpstr>
      <vt:lpstr>Presentación de PowerPoint</vt:lpstr>
      <vt:lpstr>Presentación de PowerPoint</vt:lpstr>
      <vt:lpstr>Contenido</vt:lpstr>
      <vt:lpstr>1. Tipos de Pruebas Estadísticas </vt:lpstr>
      <vt:lpstr>Presentación de PowerPoint</vt:lpstr>
      <vt:lpstr>Presentación de PowerPoint</vt:lpstr>
      <vt:lpstr>2. Clasificación de Pruebas no Paramétricas  </vt:lpstr>
      <vt:lpstr>3. Equivalencia entre Paramétricas y no Paramétricas </vt:lpstr>
      <vt:lpstr>4. Características de las Pruebas no Paramétricas </vt:lpstr>
      <vt:lpstr>Presentación de PowerPoint</vt:lpstr>
      <vt:lpstr>Presentación de PowerPoint</vt:lpstr>
      <vt:lpstr>Presentación de PowerPoint</vt:lpstr>
      <vt:lpstr>Presentación de PowerPoint</vt:lpstr>
      <vt:lpstr>5. Ejemplos de las Principales Pruebas no Paramétricas  </vt:lpstr>
      <vt:lpstr>5. Ejemplos de las Principales Pruebas no Paramétricas  </vt:lpstr>
      <vt:lpstr>5.1 Prueba  de Chi-cuadrado (una  muestra) </vt:lpstr>
      <vt:lpstr>Presentación de PowerPoint</vt:lpstr>
      <vt:lpstr> Output de  la prueba  Chi-cuadrado </vt:lpstr>
      <vt:lpstr>5.2 Prueba  U de Mann-Whitney (2 muestras independientes) </vt:lpstr>
      <vt:lpstr>Prueba  U de Mann-Whitney (2 muestras independientes) </vt:lpstr>
      <vt:lpstr>Output de  la prueba U de  Mann-Whitney </vt:lpstr>
      <vt:lpstr>5.3 Prueba  de Wilcoxon  (2 muestras relacionadas) </vt:lpstr>
      <vt:lpstr>Presentación de PowerPoint</vt:lpstr>
      <vt:lpstr>Output de  la prueba de  Wilcoxon </vt:lpstr>
      <vt:lpstr>5.4   Prueba  de Kruskal-Wallis (k muestras independientes)</vt:lpstr>
      <vt:lpstr>Prueba  de Kruskal-Wallis (k muestras independientes)</vt:lpstr>
      <vt:lpstr>Output de  la  prueba  Kruskal-Wallis  </vt:lpstr>
      <vt:lpstr>5.5. Prueba  de Friedman (k muestras relacionadas) </vt:lpstr>
      <vt:lpstr>Prueba  de Friedman (k muestras relacionadas) </vt:lpstr>
      <vt:lpstr>Output de  la prueba Friedman 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del trabajo de investigacion          Realizó: M. en C. Oscar Espinoza Ortega</dc:title>
  <dc:creator>WinSP3_PRO</dc:creator>
  <cp:lastModifiedBy>Oscar</cp:lastModifiedBy>
  <cp:revision>99</cp:revision>
  <dcterms:created xsi:type="dcterms:W3CDTF">2014-04-25T15:25:39Z</dcterms:created>
  <dcterms:modified xsi:type="dcterms:W3CDTF">2015-10-03T01:10:45Z</dcterms:modified>
</cp:coreProperties>
</file>