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41"/>
  </p:notesMasterIdLst>
  <p:sldIdLst>
    <p:sldId id="271" r:id="rId2"/>
    <p:sldId id="258" r:id="rId3"/>
    <p:sldId id="259" r:id="rId4"/>
    <p:sldId id="260" r:id="rId5"/>
    <p:sldId id="257" r:id="rId6"/>
    <p:sldId id="261" r:id="rId7"/>
    <p:sldId id="274" r:id="rId8"/>
    <p:sldId id="275" r:id="rId9"/>
    <p:sldId id="272" r:id="rId10"/>
    <p:sldId id="276" r:id="rId11"/>
    <p:sldId id="262" r:id="rId12"/>
    <p:sldId id="263" r:id="rId13"/>
    <p:sldId id="264" r:id="rId14"/>
    <p:sldId id="265" r:id="rId15"/>
    <p:sldId id="273" r:id="rId16"/>
    <p:sldId id="266" r:id="rId17"/>
    <p:sldId id="280" r:id="rId18"/>
    <p:sldId id="305" r:id="rId19"/>
    <p:sldId id="304" r:id="rId20"/>
    <p:sldId id="306" r:id="rId21"/>
    <p:sldId id="267" r:id="rId22"/>
    <p:sldId id="281" r:id="rId23"/>
    <p:sldId id="279" r:id="rId24"/>
    <p:sldId id="282" r:id="rId25"/>
    <p:sldId id="283" r:id="rId26"/>
    <p:sldId id="288" r:id="rId27"/>
    <p:sldId id="289" r:id="rId28"/>
    <p:sldId id="301" r:id="rId29"/>
    <p:sldId id="293" r:id="rId30"/>
    <p:sldId id="294" r:id="rId31"/>
    <p:sldId id="295" r:id="rId32"/>
    <p:sldId id="287" r:id="rId33"/>
    <p:sldId id="296" r:id="rId34"/>
    <p:sldId id="298" r:id="rId35"/>
    <p:sldId id="299" r:id="rId36"/>
    <p:sldId id="300" r:id="rId37"/>
    <p:sldId id="302" r:id="rId38"/>
    <p:sldId id="303" r:id="rId39"/>
    <p:sldId id="297"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175" autoAdjust="0"/>
    <p:restoredTop sz="94660"/>
  </p:normalViewPr>
  <p:slideViewPr>
    <p:cSldViewPr snapToGrid="0">
      <p:cViewPr varScale="1">
        <p:scale>
          <a:sx n="79" d="100"/>
          <a:sy n="79" d="100"/>
        </p:scale>
        <p:origin x="96"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4D8599-B954-47AC-91B3-976A4C5F0876}" type="datetimeFigureOut">
              <a:rPr lang="es-MX" smtClean="0"/>
              <a:t>02/10/2015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DA0751-1F3B-409C-A94A-790A0A5DCBD9}" type="slidenum">
              <a:rPr lang="es-MX" smtClean="0"/>
              <a:t>‹Nº›</a:t>
            </a:fld>
            <a:endParaRPr lang="es-MX"/>
          </a:p>
        </p:txBody>
      </p:sp>
    </p:spTree>
    <p:extLst>
      <p:ext uri="{BB962C8B-B14F-4D97-AF65-F5344CB8AC3E}">
        <p14:creationId xmlns:p14="http://schemas.microsoft.com/office/powerpoint/2010/main" val="2014204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s-MX" smtClean="0">
                <a:latin typeface="Arial" panose="020B0604020202020204" pitchFamily="34" charset="0"/>
              </a:rPr>
              <a:t>biólogo y genetista que viajó por el mundo desde 1916 a 1940, observando y recogiendo muestras vegetales. </a:t>
            </a:r>
          </a:p>
          <a:p>
            <a:r>
              <a:rPr lang="es-ES" altLang="es-MX" smtClean="0">
                <a:latin typeface="Arial" panose="020B0604020202020204" pitchFamily="34" charset="0"/>
              </a:rPr>
              <a:t>Vavilov pensó que identificando el centro de la diversidad genética de una especie cultivada se podría seleccionar el centro originario: debería encontrarse en la zona en la que el cultivo había tenido el tiempo y la posibilidad de desarrollar una amplia diversidad. Vavilov seleccionó 8 centros. Se trata por lo general de zonas montañosas, o bien dotadas de ambientes variados. Las montañas aseguraban las condiciones ideales para que apareciese la diversidad: variedad topográfica, con diversos tipos de suelo y de clima. Constituían también unas excelentes barreras naturales contra incursiones externas y obstaculizaban los intercambios incluso a nivel local. </a:t>
            </a:r>
          </a:p>
        </p:txBody>
      </p:sp>
    </p:spTree>
    <p:extLst>
      <p:ext uri="{BB962C8B-B14F-4D97-AF65-F5344CB8AC3E}">
        <p14:creationId xmlns:p14="http://schemas.microsoft.com/office/powerpoint/2010/main" val="3268529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fld id="{C51E052E-9154-477B-8E73-0B5E06C08FB5}" type="slidenum">
              <a:rPr lang="es-ES" altLang="es-MX" sz="1200" b="0">
                <a:solidFill>
                  <a:schemeClr val="tx1"/>
                </a:solidFill>
              </a:rPr>
              <a:pPr eaLnBrk="1" hangingPunct="1"/>
              <a:t>10</a:t>
            </a:fld>
            <a:endParaRPr lang="es-ES" altLang="es-MX" sz="1200" b="0">
              <a:solidFill>
                <a:schemeClr val="tx1"/>
              </a:solidFill>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altLang="es-MX" dirty="0" smtClean="0">
                <a:latin typeface="Arial" panose="020B0604020202020204" pitchFamily="34" charset="0"/>
              </a:rPr>
              <a:t>A1 B1 C1 centros</a:t>
            </a:r>
          </a:p>
          <a:p>
            <a:pPr eaLnBrk="1" hangingPunct="1"/>
            <a:r>
              <a:rPr lang="es-ES_tradnl" altLang="es-MX" dirty="0" smtClean="0">
                <a:latin typeface="Arial" panose="020B0604020202020204" pitchFamily="34" charset="0"/>
              </a:rPr>
              <a:t>A2 B2 C2 no centros</a:t>
            </a:r>
          </a:p>
          <a:p>
            <a:pPr eaLnBrk="1" hangingPunct="1"/>
            <a:r>
              <a:rPr lang="es-ES_tradnl" altLang="es-MX" dirty="0" smtClean="0">
                <a:latin typeface="Arial" panose="020B0604020202020204" pitchFamily="34" charset="0"/>
              </a:rPr>
              <a:t>En 1971 publica que hay centros de </a:t>
            </a:r>
            <a:r>
              <a:rPr lang="es-ES_tradnl" altLang="es-MX" dirty="0" err="1" smtClean="0">
                <a:latin typeface="Arial" panose="020B0604020202020204" pitchFamily="34" charset="0"/>
              </a:rPr>
              <a:t>orígen</a:t>
            </a:r>
            <a:r>
              <a:rPr lang="es-ES_tradnl" altLang="es-MX" smtClean="0">
                <a:latin typeface="Arial" panose="020B0604020202020204" pitchFamily="34" charset="0"/>
              </a:rPr>
              <a:t> para muchos cultivos, (como Mesoamérica para el maíz), pero otros complejos de cultivos parecen tener un </a:t>
            </a:r>
            <a:r>
              <a:rPr lang="es-ES_tradnl" altLang="es-MX" dirty="0" err="1" smtClean="0">
                <a:latin typeface="Arial" panose="020B0604020202020204" pitchFamily="34" charset="0"/>
              </a:rPr>
              <a:t>orígen</a:t>
            </a:r>
            <a:r>
              <a:rPr lang="es-ES_tradnl" altLang="es-MX" dirty="0" smtClean="0">
                <a:latin typeface="Arial" panose="020B0604020202020204" pitchFamily="34" charset="0"/>
              </a:rPr>
              <a:t> más difusa. El designó a estos como "No Centros de origen", como las región grandes de Sudamérica, África y Asia del Sureste. </a:t>
            </a:r>
          </a:p>
          <a:p>
            <a:pPr eaLnBrk="1" hangingPunct="1"/>
            <a:r>
              <a:rPr lang="es-ES" altLang="es-MX" dirty="0" smtClean="0">
                <a:latin typeface="Arial" panose="020B0604020202020204" pitchFamily="34" charset="0"/>
              </a:rPr>
              <a:t>Hoy ya no se identifican los centros de diversidad con los centros de origen: resulta que, además de la diversidad, un centro de origen debe disponer también de formas selváticas, progenitores de las especies cultivadas. Según esta interpretación, </a:t>
            </a:r>
            <a:r>
              <a:rPr lang="es-ES" altLang="es-MX" dirty="0" err="1" smtClean="0">
                <a:latin typeface="Arial" panose="020B0604020202020204" pitchFamily="34" charset="0"/>
              </a:rPr>
              <a:t>Harlan</a:t>
            </a:r>
            <a:r>
              <a:rPr lang="es-ES" altLang="es-MX" dirty="0" smtClean="0">
                <a:latin typeface="Arial" panose="020B0604020202020204" pitchFamily="34" charset="0"/>
              </a:rPr>
              <a:t> seleccionó sólo 3 centros de origen, que más tarde fueron reconocidos también como centros de origen de la agricultura, y los así llamados no-centros, o centros impropios, o centros secundarios de diversidad donde la agricultura se ha extendido, y donde el proceso de domesticación ha continuado. Cambiando de ambiente las especies cultivadas han debido sufrir procesos de adaptación todavía más drásticos que precedentemente. De esta manera la diversidad ha viajado con la agricultura en su conquista del mundo. </a:t>
            </a:r>
            <a:endParaRPr lang="es-ES_tradnl" altLang="es-MX" dirty="0" smtClean="0">
              <a:latin typeface="Arial" panose="020B0604020202020204" pitchFamily="34" charset="0"/>
            </a:endParaRPr>
          </a:p>
        </p:txBody>
      </p:sp>
    </p:spTree>
    <p:extLst>
      <p:ext uri="{BB962C8B-B14F-4D97-AF65-F5344CB8AC3E}">
        <p14:creationId xmlns:p14="http://schemas.microsoft.com/office/powerpoint/2010/main" val="3465440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fld id="{458E124A-17A0-489F-AEB1-E3643C376892}" type="slidenum">
              <a:rPr lang="es-ES" altLang="es-MX" sz="1200" b="0">
                <a:solidFill>
                  <a:schemeClr val="tx1"/>
                </a:solidFill>
              </a:rPr>
              <a:pPr eaLnBrk="1" hangingPunct="1"/>
              <a:t>27</a:t>
            </a:fld>
            <a:endParaRPr lang="es-ES" altLang="es-MX" sz="1200" b="0">
              <a:solidFill>
                <a:schemeClr val="tx1"/>
              </a:solidFill>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s-ES" altLang="es-MX" smtClean="0">
                <a:latin typeface="Arial" panose="020B0604020202020204" pitchFamily="34" charset="0"/>
              </a:rPr>
              <a:t>Actualmente existen unas 250,000 especies vegetales en el mundo. Anticipar cuáles podrán satisfacer necesidades humanas en el futuro es tan difícil como predecir cuáles serán esas necesidades. En consecuencia, cuanta mayor diversidad vegetal se conserve y se tenga disponible para el uso, más posibilidades habrá de satisfacer necesidades futuras. Sin embargo, por razones netamente logísticas y financieras, resulta poco práctico considerar que la recolección de germoplasma (y su posterior almacenamiento y mantenimiento) es la única estrategia para conservar la diversidad genética. Por lo general, las prioridades para colectar se determinan según la especie y/o la región geográfica, siendo las principales razones para colectar las siguientes:</a:t>
            </a:r>
          </a:p>
          <a:p>
            <a:pPr eaLnBrk="1" hangingPunct="1">
              <a:lnSpc>
                <a:spcPct val="90000"/>
              </a:lnSpc>
            </a:pPr>
            <a:r>
              <a:rPr lang="es-ES" altLang="es-MX" smtClean="0">
                <a:latin typeface="Arial" panose="020B0604020202020204" pitchFamily="34" charset="0"/>
              </a:rPr>
              <a:t> Rescatar la especie objetivo porque está en peligro de erosión genética o de extinción (colecta de rescate).</a:t>
            </a:r>
          </a:p>
          <a:p>
            <a:pPr eaLnBrk="1" hangingPunct="1">
              <a:lnSpc>
                <a:spcPct val="90000"/>
              </a:lnSpc>
            </a:pPr>
            <a:r>
              <a:rPr lang="es-ES" altLang="es-MX" smtClean="0">
                <a:latin typeface="Arial" panose="020B0604020202020204" pitchFamily="34" charset="0"/>
              </a:rPr>
              <a:t> Necesidad de usarla inmediatamente en el fitomejoramiento, el cultivo, el manejo de tierras, etc. (colecta para uso inmediato).</a:t>
            </a:r>
          </a:p>
          <a:p>
            <a:pPr eaLnBrk="1" hangingPunct="1">
              <a:lnSpc>
                <a:spcPct val="90000"/>
              </a:lnSpc>
            </a:pPr>
            <a:r>
              <a:rPr lang="es-ES" altLang="es-MX" smtClean="0">
                <a:latin typeface="Arial" panose="020B0604020202020204" pitchFamily="34" charset="0"/>
              </a:rPr>
              <a:t> Llenar vacíos en colecciones </a:t>
            </a:r>
            <a:r>
              <a:rPr lang="es-ES" altLang="es-MX" i="1" smtClean="0">
                <a:latin typeface="Arial" panose="020B0604020202020204" pitchFamily="34" charset="0"/>
              </a:rPr>
              <a:t>ex situ</a:t>
            </a:r>
            <a:r>
              <a:rPr lang="es-ES" altLang="es-MX" smtClean="0">
                <a:latin typeface="Arial" panose="020B0604020202020204" pitchFamily="34" charset="0"/>
              </a:rPr>
              <a:t>, como cuando faltan taxones o genotipos, o cuando se ha recolectado poco germoplasma de la especie objetivo en ciertas zonas (colecta para uso futuro).</a:t>
            </a:r>
          </a:p>
          <a:p>
            <a:pPr eaLnBrk="1" hangingPunct="1">
              <a:lnSpc>
                <a:spcPct val="90000"/>
              </a:lnSpc>
            </a:pPr>
            <a:r>
              <a:rPr lang="es-ES" altLang="es-MX" smtClean="0">
                <a:latin typeface="Arial" panose="020B0604020202020204" pitchFamily="34" charset="0"/>
              </a:rPr>
              <a:t> Conocer mejor la especie objetivo (colecta para investigación).</a:t>
            </a:r>
          </a:p>
          <a:p>
            <a:pPr eaLnBrk="1" hangingPunct="1">
              <a:lnSpc>
                <a:spcPct val="90000"/>
              </a:lnSpc>
            </a:pPr>
            <a:r>
              <a:rPr lang="es-ES" altLang="es-MX" smtClean="0">
                <a:latin typeface="Arial" panose="020B0604020202020204" pitchFamily="34" charset="0"/>
              </a:rPr>
              <a:t> Porque se presenta la oportunidad de colectar germoplasma con características muy particulares o se encontró en circunstancias inusuales (colecta de oportunidad).</a:t>
            </a:r>
          </a:p>
        </p:txBody>
      </p:sp>
    </p:spTree>
    <p:extLst>
      <p:ext uri="{BB962C8B-B14F-4D97-AF65-F5344CB8AC3E}">
        <p14:creationId xmlns:p14="http://schemas.microsoft.com/office/powerpoint/2010/main" val="750873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fld id="{F420DD54-9298-4611-887C-BA38130F61B6}" type="slidenum">
              <a:rPr lang="es-ES" altLang="es-MX" sz="1200" b="0">
                <a:solidFill>
                  <a:schemeClr val="tx1"/>
                </a:solidFill>
              </a:rPr>
              <a:pPr eaLnBrk="1" hangingPunct="1"/>
              <a:t>33</a:t>
            </a:fld>
            <a:endParaRPr lang="es-ES" altLang="es-MX" sz="1200" b="0">
              <a:solidFill>
                <a:schemeClr val="tx1"/>
              </a:solidFill>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altLang="es-MX" smtClean="0">
                <a:latin typeface="Arial" panose="020B0604020202020204" pitchFamily="34" charset="0"/>
              </a:rPr>
              <a:t>The magnificent blossoms of magnolias have been highly prized in landscaping for centuries. Molecular analysis of the magnolia family provides new evidence for phylogenetic relationships previously undetected by systematists.</a:t>
            </a:r>
          </a:p>
        </p:txBody>
      </p:sp>
    </p:spTree>
    <p:extLst>
      <p:ext uri="{BB962C8B-B14F-4D97-AF65-F5344CB8AC3E}">
        <p14:creationId xmlns:p14="http://schemas.microsoft.com/office/powerpoint/2010/main" val="4010357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94EBC658-7707-4DBD-9B20-2CDDADA2EC8F}"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4052681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4EBC658-7707-4DBD-9B20-2CDDADA2EC8F}"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37940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4EBC658-7707-4DBD-9B20-2CDDADA2EC8F}"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1767782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4EBC658-7707-4DBD-9B20-2CDDADA2EC8F}"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3910825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94EBC658-7707-4DBD-9B20-2CDDADA2EC8F}" type="datetimeFigureOut">
              <a:rPr lang="es-MX" smtClean="0"/>
              <a:t>02/10/2015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2048688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94EBC658-7707-4DBD-9B20-2CDDADA2EC8F}"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832778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94EBC658-7707-4DBD-9B20-2CDDADA2EC8F}" type="datetimeFigureOut">
              <a:rPr lang="es-MX" smtClean="0"/>
              <a:t>02/10/2015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2013426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94EBC658-7707-4DBD-9B20-2CDDADA2EC8F}" type="datetimeFigureOut">
              <a:rPr lang="es-MX" smtClean="0"/>
              <a:t>02/10/2015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875016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4EBC658-7707-4DBD-9B20-2CDDADA2EC8F}" type="datetimeFigureOut">
              <a:rPr lang="es-MX" smtClean="0"/>
              <a:t>02/10/2015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294878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4EBC658-7707-4DBD-9B20-2CDDADA2EC8F}"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2097311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4EBC658-7707-4DBD-9B20-2CDDADA2EC8F}" type="datetimeFigureOut">
              <a:rPr lang="es-MX" smtClean="0"/>
              <a:t>02/10/2015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C1B5E53-6AF6-4A61-80E7-822A4F3AF8F2}" type="slidenum">
              <a:rPr lang="es-MX" smtClean="0"/>
              <a:t>‹Nº›</a:t>
            </a:fld>
            <a:endParaRPr lang="es-MX"/>
          </a:p>
        </p:txBody>
      </p:sp>
    </p:spTree>
    <p:extLst>
      <p:ext uri="{BB962C8B-B14F-4D97-AF65-F5344CB8AC3E}">
        <p14:creationId xmlns:p14="http://schemas.microsoft.com/office/powerpoint/2010/main" val="2764875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EBC658-7707-4DBD-9B20-2CDDADA2EC8F}" type="datetimeFigureOut">
              <a:rPr lang="es-MX" smtClean="0"/>
              <a:t>02/10/2015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B5E53-6AF6-4A61-80E7-822A4F3AF8F2}" type="slidenum">
              <a:rPr lang="es-MX" smtClean="0"/>
              <a:t>‹Nº›</a:t>
            </a:fld>
            <a:endParaRPr lang="es-MX"/>
          </a:p>
        </p:txBody>
      </p:sp>
    </p:spTree>
    <p:extLst>
      <p:ext uri="{BB962C8B-B14F-4D97-AF65-F5344CB8AC3E}">
        <p14:creationId xmlns:p14="http://schemas.microsoft.com/office/powerpoint/2010/main" val="55508442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xqFQoTCLHCvfbBpMgCFcGVDQodbKMAkA&amp;url=http://www.eldiario.es/ayudaenaccion/Indigenas-ejercicio-derechos-autonomia-economica_6_179592051.html&amp;bvm=bv.104317490,d.eXY&amp;psig=AFQjCNGtKavXd3EbmCwNyuTFC0vC91FEfg&amp;ust=1443900288475759"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google.com.mx/url?sa=i&amp;rct=j&amp;q=&amp;esrc=s&amp;source=images&amp;cd=&amp;cad=rja&amp;uact=8&amp;ved=0CAcQjRxqFQoTCPbw4OH3pMgCFQmYgAodrNoFUw&amp;url=http://www.dicyt.com/noticias/el-itagra-logra-la-micropropagacion-de-la-paulownia-mediante-cultivo-in-vitro&amp;psig=AFQjCNHjh_O8m-gTa3Qr6RHi-AU7zI0J0w&amp;ust=1443914720259148"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osu.edu/" TargetMode="Externa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g"/><Relationship Id="rId1" Type="http://schemas.openxmlformats.org/officeDocument/2006/relationships/slideLayout" Target="../slideLayouts/slideLayout6.xml"/><Relationship Id="rId6" Type="http://schemas.openxmlformats.org/officeDocument/2006/relationships/image" Target="../media/image40.jpg"/><Relationship Id="rId5" Type="http://schemas.openxmlformats.org/officeDocument/2006/relationships/image" Target="../media/image39.jpg"/><Relationship Id="rId4" Type="http://schemas.openxmlformats.org/officeDocument/2006/relationships/image" Target="../media/image38.jpg"/></Relationships>
</file>

<file path=ppt/slides/_rels/slide39.xml.rels><?xml version="1.0" encoding="UTF-8" standalone="yes"?>
<Relationships xmlns="http://schemas.openxmlformats.org/package/2006/relationships"><Relationship Id="rId2" Type="http://schemas.openxmlformats.org/officeDocument/2006/relationships/hyperlink" Target="http://www.cimmyt.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Rectángulo"/>
          <p:cNvSpPr>
            <a:spLocks noChangeArrowheads="1"/>
          </p:cNvSpPr>
          <p:nvPr/>
        </p:nvSpPr>
        <p:spPr bwMode="auto">
          <a:xfrm>
            <a:off x="4206061" y="1937312"/>
            <a:ext cx="4499011" cy="646331"/>
          </a:xfrm>
          <a:prstGeom prst="rect">
            <a:avLst/>
          </a:prstGeom>
          <a:noFill/>
          <a:ln w="9525">
            <a:noFill/>
            <a:miter lim="800000"/>
            <a:headEnd/>
            <a:tailEnd/>
          </a:ln>
        </p:spPr>
        <p:txBody>
          <a:bodyPr wrap="square">
            <a:spAutoFit/>
          </a:bodyPr>
          <a:lstStyle/>
          <a:p>
            <a:r>
              <a:rPr lang="pt-BR" i="1" dirty="0"/>
              <a:t>	</a:t>
            </a:r>
            <a:r>
              <a:rPr lang="es-MX" b="1" dirty="0">
                <a:solidFill>
                  <a:schemeClr val="accent5">
                    <a:lumMod val="50000"/>
                  </a:schemeClr>
                </a:solidFill>
              </a:rPr>
              <a:t>UNIDAD DE COMPETENCIA II</a:t>
            </a:r>
            <a:endParaRPr lang="es-MX" sz="1600" b="1" dirty="0">
              <a:solidFill>
                <a:schemeClr val="accent5">
                  <a:lumMod val="50000"/>
                </a:schemeClr>
              </a:solidFill>
            </a:endParaRPr>
          </a:p>
          <a:p>
            <a:endParaRPr lang="pt-BR" i="1" dirty="0"/>
          </a:p>
        </p:txBody>
      </p:sp>
      <p:sp>
        <p:nvSpPr>
          <p:cNvPr id="13315" name="3 Rectángulo"/>
          <p:cNvSpPr>
            <a:spLocks noChangeArrowheads="1"/>
          </p:cNvSpPr>
          <p:nvPr/>
        </p:nvSpPr>
        <p:spPr bwMode="auto">
          <a:xfrm>
            <a:off x="2163504" y="2106952"/>
            <a:ext cx="8584127" cy="4001095"/>
          </a:xfrm>
          <a:prstGeom prst="rect">
            <a:avLst/>
          </a:prstGeom>
          <a:noFill/>
          <a:ln w="9525">
            <a:noFill/>
            <a:miter lim="800000"/>
            <a:headEnd/>
            <a:tailEnd/>
          </a:ln>
        </p:spPr>
        <p:txBody>
          <a:bodyPr wrap="square">
            <a:spAutoFit/>
          </a:bodyPr>
          <a:lstStyle/>
          <a:p>
            <a:pPr algn="ctr"/>
            <a:endParaRPr lang="es-MX" b="1" dirty="0">
              <a:solidFill>
                <a:schemeClr val="accent6">
                  <a:lumMod val="50000"/>
                </a:schemeClr>
              </a:solidFill>
            </a:endParaRPr>
          </a:p>
          <a:p>
            <a:pPr algn="ctr">
              <a:buNone/>
            </a:pPr>
            <a:r>
              <a:rPr lang="es-MX" sz="2800" b="1" dirty="0" smtClean="0">
                <a:solidFill>
                  <a:schemeClr val="accent5">
                    <a:lumMod val="50000"/>
                  </a:schemeClr>
                </a:solidFill>
              </a:rPr>
              <a:t>RECURSOS </a:t>
            </a:r>
            <a:r>
              <a:rPr lang="es-MX" sz="2800" b="1" dirty="0" smtClean="0">
                <a:solidFill>
                  <a:schemeClr val="accent5">
                    <a:lumMod val="50000"/>
                  </a:schemeClr>
                </a:solidFill>
              </a:rPr>
              <a:t>GENÉTICOS </a:t>
            </a:r>
            <a:r>
              <a:rPr lang="es-MX" sz="2800" b="1" dirty="0" smtClean="0">
                <a:solidFill>
                  <a:schemeClr val="accent5">
                    <a:lumMod val="50000"/>
                  </a:schemeClr>
                </a:solidFill>
              </a:rPr>
              <a:t>PARA LA MEJORA DE ORNAMENTALES</a:t>
            </a:r>
          </a:p>
          <a:p>
            <a:pPr algn="ctr">
              <a:buNone/>
            </a:pPr>
            <a:endParaRPr lang="es-MX" b="1" dirty="0" smtClean="0">
              <a:solidFill>
                <a:schemeClr val="accent5">
                  <a:lumMod val="50000"/>
                </a:schemeClr>
              </a:solidFill>
            </a:endParaRPr>
          </a:p>
          <a:p>
            <a:pPr algn="ctr"/>
            <a:r>
              <a:rPr lang="es-MX" sz="2000" b="1" dirty="0" smtClean="0">
                <a:solidFill>
                  <a:schemeClr val="accent5">
                    <a:lumMod val="50000"/>
                  </a:schemeClr>
                </a:solidFill>
              </a:rPr>
              <a:t>UNIDAD DE APRENDIZAJE</a:t>
            </a:r>
            <a:endParaRPr lang="es-MX" sz="2000" b="1" dirty="0">
              <a:solidFill>
                <a:schemeClr val="accent5">
                  <a:lumMod val="50000"/>
                </a:schemeClr>
              </a:solidFill>
            </a:endParaRPr>
          </a:p>
          <a:p>
            <a:pPr algn="ctr"/>
            <a:r>
              <a:rPr lang="es-MX" sz="2000" b="1" dirty="0">
                <a:solidFill>
                  <a:schemeClr val="accent5">
                    <a:lumMod val="50000"/>
                  </a:schemeClr>
                </a:solidFill>
              </a:rPr>
              <a:t>MEJORAMIENTO </a:t>
            </a:r>
            <a:r>
              <a:rPr lang="es-MX" sz="2000" b="1" dirty="0" smtClean="0">
                <a:solidFill>
                  <a:schemeClr val="accent5">
                    <a:lumMod val="50000"/>
                  </a:schemeClr>
                </a:solidFill>
              </a:rPr>
              <a:t>GENÉTICO </a:t>
            </a:r>
            <a:r>
              <a:rPr lang="es-MX" sz="2000" b="1" dirty="0">
                <a:solidFill>
                  <a:schemeClr val="accent5">
                    <a:lumMod val="50000"/>
                  </a:schemeClr>
                </a:solidFill>
              </a:rPr>
              <a:t>DE ORNAMENTALES</a:t>
            </a:r>
          </a:p>
          <a:p>
            <a:pPr algn="ctr"/>
            <a:endParaRPr lang="es-MX" sz="1600" b="1" dirty="0">
              <a:solidFill>
                <a:schemeClr val="accent5">
                  <a:lumMod val="50000"/>
                </a:schemeClr>
              </a:solidFill>
            </a:endParaRPr>
          </a:p>
          <a:p>
            <a:pPr algn="ctr"/>
            <a:endParaRPr lang="es-MX" sz="1600" b="1" dirty="0">
              <a:solidFill>
                <a:schemeClr val="accent5">
                  <a:lumMod val="50000"/>
                </a:schemeClr>
              </a:solidFill>
            </a:endParaRPr>
          </a:p>
          <a:p>
            <a:pPr algn="ctr"/>
            <a:r>
              <a:rPr lang="es-MX" b="1" dirty="0">
                <a:solidFill>
                  <a:schemeClr val="accent5">
                    <a:lumMod val="50000"/>
                  </a:schemeClr>
                </a:solidFill>
              </a:rPr>
              <a:t>CARRERA DE INGENIERO </a:t>
            </a:r>
            <a:r>
              <a:rPr lang="es-MX" b="1" dirty="0" smtClean="0">
                <a:solidFill>
                  <a:schemeClr val="accent5">
                    <a:lumMod val="50000"/>
                  </a:schemeClr>
                </a:solidFill>
              </a:rPr>
              <a:t>AGRÓNOMO </a:t>
            </a:r>
            <a:r>
              <a:rPr lang="es-MX" b="1" dirty="0">
                <a:solidFill>
                  <a:schemeClr val="accent5">
                    <a:lumMod val="50000"/>
                  </a:schemeClr>
                </a:solidFill>
              </a:rPr>
              <a:t>EN FLORICULTURA</a:t>
            </a:r>
          </a:p>
          <a:p>
            <a:pPr algn="ctr"/>
            <a:endParaRPr lang="es-MX" b="1" dirty="0">
              <a:solidFill>
                <a:schemeClr val="accent5">
                  <a:lumMod val="50000"/>
                </a:schemeClr>
              </a:solidFill>
            </a:endParaRPr>
          </a:p>
          <a:p>
            <a:pPr algn="ctr"/>
            <a:endParaRPr lang="es-MX" b="1" dirty="0">
              <a:solidFill>
                <a:schemeClr val="accent5">
                  <a:lumMod val="50000"/>
                </a:schemeClr>
              </a:solidFill>
            </a:endParaRPr>
          </a:p>
          <a:p>
            <a:pPr algn="ctr"/>
            <a:r>
              <a:rPr lang="es-MX" b="1" dirty="0">
                <a:solidFill>
                  <a:schemeClr val="accent5">
                    <a:lumMod val="50000"/>
                  </a:schemeClr>
                </a:solidFill>
              </a:rPr>
              <a:t>DR. ANTONIO LAGUNA CERDA</a:t>
            </a:r>
          </a:p>
          <a:p>
            <a:pPr algn="ctr"/>
            <a:r>
              <a:rPr lang="es-MX" b="1" dirty="0">
                <a:solidFill>
                  <a:schemeClr val="accent5">
                    <a:lumMod val="50000"/>
                  </a:schemeClr>
                </a:solidFill>
              </a:rPr>
              <a:t>SEPTIEMBRE DEL </a:t>
            </a:r>
            <a:r>
              <a:rPr lang="es-MX" b="1" dirty="0" smtClean="0">
                <a:solidFill>
                  <a:schemeClr val="accent5">
                    <a:lumMod val="50000"/>
                  </a:schemeClr>
                </a:solidFill>
              </a:rPr>
              <a:t>2015</a:t>
            </a:r>
            <a:endParaRPr lang="es-MX" b="1" dirty="0">
              <a:solidFill>
                <a:schemeClr val="accent5">
                  <a:lumMod val="50000"/>
                </a:schemeClr>
              </a:solidFill>
            </a:endParaRPr>
          </a:p>
        </p:txBody>
      </p:sp>
      <p:sp>
        <p:nvSpPr>
          <p:cNvPr id="13316" name="8 Rectángulo"/>
          <p:cNvSpPr>
            <a:spLocks noChangeArrowheads="1"/>
          </p:cNvSpPr>
          <p:nvPr/>
        </p:nvSpPr>
        <p:spPr bwMode="auto">
          <a:xfrm>
            <a:off x="3935412" y="260351"/>
            <a:ext cx="5040313" cy="1200329"/>
          </a:xfrm>
          <a:prstGeom prst="rect">
            <a:avLst/>
          </a:prstGeom>
          <a:noFill/>
          <a:ln w="9525">
            <a:noFill/>
            <a:miter lim="800000"/>
            <a:headEnd/>
            <a:tailEnd/>
          </a:ln>
        </p:spPr>
        <p:txBody>
          <a:bodyPr wrap="square">
            <a:spAutoFit/>
          </a:bodyPr>
          <a:lstStyle/>
          <a:p>
            <a:pPr algn="ctr"/>
            <a:r>
              <a:rPr lang="es-ES" sz="2400" b="1" dirty="0">
                <a:solidFill>
                  <a:schemeClr val="accent5">
                    <a:lumMod val="50000"/>
                  </a:schemeClr>
                </a:solidFill>
              </a:rPr>
              <a:t>UNIVERSIDAD AUTÓNOMA DEL</a:t>
            </a:r>
            <a:br>
              <a:rPr lang="es-ES" sz="2400" b="1" dirty="0">
                <a:solidFill>
                  <a:schemeClr val="accent5">
                    <a:lumMod val="50000"/>
                  </a:schemeClr>
                </a:solidFill>
              </a:rPr>
            </a:br>
            <a:r>
              <a:rPr lang="es-ES" sz="2400" b="1" dirty="0">
                <a:solidFill>
                  <a:schemeClr val="accent5">
                    <a:lumMod val="50000"/>
                  </a:schemeClr>
                </a:solidFill>
              </a:rPr>
              <a:t>ESTADO DE MÉXICO</a:t>
            </a:r>
            <a:br>
              <a:rPr lang="es-ES" sz="2400" b="1" dirty="0">
                <a:solidFill>
                  <a:schemeClr val="accent5">
                    <a:lumMod val="50000"/>
                  </a:schemeClr>
                </a:solidFill>
              </a:rPr>
            </a:br>
            <a:r>
              <a:rPr lang="es-ES" sz="2400" b="1" dirty="0">
                <a:solidFill>
                  <a:schemeClr val="accent5">
                    <a:lumMod val="50000"/>
                  </a:schemeClr>
                </a:solidFill>
              </a:rPr>
              <a:t>Facultad de Ciencias Agrícolas</a:t>
            </a:r>
          </a:p>
        </p:txBody>
      </p:sp>
      <p:pic>
        <p:nvPicPr>
          <p:cNvPr id="13317" name="Picture 7" descr="logo uaemColor"/>
          <p:cNvPicPr>
            <a:picLocks noChangeAspect="1" noChangeArrowheads="1"/>
          </p:cNvPicPr>
          <p:nvPr/>
        </p:nvPicPr>
        <p:blipFill>
          <a:blip r:embed="rId2" cstate="print"/>
          <a:srcRect/>
          <a:stretch>
            <a:fillRect/>
          </a:stretch>
        </p:blipFill>
        <p:spPr bwMode="auto">
          <a:xfrm>
            <a:off x="1311530" y="206926"/>
            <a:ext cx="2036959" cy="1730386"/>
          </a:xfrm>
          <a:prstGeom prst="rect">
            <a:avLst/>
          </a:prstGeom>
          <a:noFill/>
          <a:ln w="0">
            <a:solidFill>
              <a:schemeClr val="accent1">
                <a:alpha val="56862"/>
              </a:schemeClr>
            </a:solidFill>
            <a:miter lim="800000"/>
            <a:headEnd/>
            <a:tailEnd/>
          </a:ln>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9923" y="195769"/>
            <a:ext cx="1489834" cy="1476291"/>
          </a:xfrm>
          <a:prstGeom prst="rect">
            <a:avLst/>
          </a:prstGeom>
        </p:spPr>
      </p:pic>
    </p:spTree>
    <p:extLst>
      <p:ext uri="{BB962C8B-B14F-4D97-AF65-F5344CB8AC3E}">
        <p14:creationId xmlns:p14="http://schemas.microsoft.com/office/powerpoint/2010/main" val="4417194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956816" y="89536"/>
            <a:ext cx="8229600" cy="796925"/>
          </a:xfrm>
        </p:spPr>
        <p:txBody>
          <a:bodyPr/>
          <a:lstStyle/>
          <a:p>
            <a:pPr eaLnBrk="1" hangingPunct="1"/>
            <a:r>
              <a:rPr lang="es-ES_tradnl" altLang="es-MX" sz="3200" b="1" dirty="0">
                <a:solidFill>
                  <a:schemeClr val="accent1">
                    <a:lumMod val="75000"/>
                  </a:schemeClr>
                </a:solidFill>
              </a:rPr>
              <a:t>Centros de Origen de J</a:t>
            </a:r>
            <a:r>
              <a:rPr lang="es-ES_tradnl" altLang="es-MX" sz="3200" b="1" dirty="0" smtClean="0">
                <a:solidFill>
                  <a:schemeClr val="accent1">
                    <a:lumMod val="75000"/>
                  </a:schemeClr>
                </a:solidFill>
              </a:rPr>
              <a:t>. </a:t>
            </a:r>
            <a:r>
              <a:rPr lang="es-ES_tradnl" altLang="es-MX" sz="3200" b="1" dirty="0" err="1" smtClean="0">
                <a:solidFill>
                  <a:schemeClr val="accent1">
                    <a:lumMod val="75000"/>
                  </a:schemeClr>
                </a:solidFill>
              </a:rPr>
              <a:t>Harlan</a:t>
            </a:r>
            <a:endParaRPr lang="es-ES_tradnl" altLang="es-MX" sz="3200" b="1" dirty="0">
              <a:solidFill>
                <a:schemeClr val="accent1">
                  <a:lumMod val="75000"/>
                </a:schemeClr>
              </a:solidFill>
            </a:endParaRPr>
          </a:p>
        </p:txBody>
      </p:sp>
      <p:pic>
        <p:nvPicPr>
          <p:cNvPr id="9219" name="Picture 4" descr="Harlans Centers and Non-Centers[1]"/>
          <p:cNvPicPr>
            <a:picLocks noChangeAspect="1" noChangeArrowheads="1"/>
          </p:cNvPicPr>
          <p:nvPr/>
        </p:nvPicPr>
        <p:blipFill>
          <a:blip r:embed="rId3">
            <a:extLst>
              <a:ext uri="{28A0092B-C50C-407E-A947-70E740481C1C}">
                <a14:useLocalDpi xmlns:a14="http://schemas.microsoft.com/office/drawing/2010/main" val="0"/>
              </a:ext>
            </a:extLst>
          </a:blip>
          <a:srcRect l="6435" t="4694" r="6018" b="10625"/>
          <a:stretch>
            <a:fillRect/>
          </a:stretch>
        </p:blipFill>
        <p:spPr bwMode="auto">
          <a:xfrm>
            <a:off x="1240917" y="886461"/>
            <a:ext cx="7343775" cy="5327650"/>
          </a:xfrm>
          <a:prstGeom prst="rect">
            <a:avLst/>
          </a:prstGeom>
          <a:noFill/>
          <a:ln w="38100">
            <a:solidFill>
              <a:srgbClr val="990099"/>
            </a:solidFill>
            <a:miter lim="800000"/>
            <a:headEnd/>
            <a:tailEnd/>
          </a:ln>
          <a:extLst>
            <a:ext uri="{909E8E84-426E-40DD-AFC4-6F175D3DCCD1}">
              <a14:hiddenFill xmlns:a14="http://schemas.microsoft.com/office/drawing/2010/main">
                <a:solidFill>
                  <a:srgbClr val="FFFFFF"/>
                </a:solidFill>
              </a14:hiddenFill>
            </a:ext>
          </a:extLst>
        </p:spPr>
      </p:pic>
      <p:pic>
        <p:nvPicPr>
          <p:cNvPr id="9220" name="Picture 5" descr="jharla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39872" y="333376"/>
            <a:ext cx="1347787" cy="1784352"/>
          </a:xfrm>
          <a:prstGeom prst="rect">
            <a:avLst/>
          </a:prstGeom>
          <a:noFill/>
          <a:ln w="38100">
            <a:solidFill>
              <a:srgbClr val="990099"/>
            </a:solidFill>
            <a:miter lim="800000"/>
            <a:headEnd/>
            <a:tailEnd/>
          </a:ln>
          <a:extLst>
            <a:ext uri="{909E8E84-426E-40DD-AFC4-6F175D3DCCD1}">
              <a14:hiddenFill xmlns:a14="http://schemas.microsoft.com/office/drawing/2010/main">
                <a:solidFill>
                  <a:srgbClr val="FFFFFF"/>
                </a:solidFill>
              </a14:hiddenFill>
            </a:ext>
          </a:extLst>
        </p:spPr>
      </p:pic>
      <p:sp>
        <p:nvSpPr>
          <p:cNvPr id="9221" name="Text Box 6"/>
          <p:cNvSpPr txBox="1">
            <a:spLocks noChangeArrowheads="1"/>
          </p:cNvSpPr>
          <p:nvPr/>
        </p:nvSpPr>
        <p:spPr bwMode="auto">
          <a:xfrm>
            <a:off x="9978009" y="2234057"/>
            <a:ext cx="1009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r>
              <a:rPr lang="es-ES_tradnl" altLang="es-MX" sz="1200" dirty="0"/>
              <a:t>(1917-1998)</a:t>
            </a:r>
          </a:p>
        </p:txBody>
      </p:sp>
      <p:sp>
        <p:nvSpPr>
          <p:cNvPr id="2" name="Rectángulo 1"/>
          <p:cNvSpPr/>
          <p:nvPr/>
        </p:nvSpPr>
        <p:spPr>
          <a:xfrm>
            <a:off x="2420262" y="6214111"/>
            <a:ext cx="5062027" cy="369332"/>
          </a:xfrm>
          <a:prstGeom prst="rect">
            <a:avLst/>
          </a:prstGeom>
        </p:spPr>
        <p:txBody>
          <a:bodyPr wrap="none">
            <a:spAutoFit/>
          </a:bodyPr>
          <a:lstStyle/>
          <a:p>
            <a:r>
              <a:rPr lang="es-ES_tradnl" altLang="es-MX" b="1" dirty="0">
                <a:latin typeface="Arial" panose="020B0604020202020204" pitchFamily="34" charset="0"/>
              </a:rPr>
              <a:t>A1, B1, C1 </a:t>
            </a:r>
            <a:r>
              <a:rPr lang="es-ES_tradnl" altLang="es-MX" b="1" dirty="0" smtClean="0">
                <a:latin typeface="Arial" panose="020B0604020202020204" pitchFamily="34" charset="0"/>
              </a:rPr>
              <a:t>Centros  </a:t>
            </a:r>
            <a:r>
              <a:rPr lang="es-ES_tradnl" altLang="es-MX" b="1" dirty="0">
                <a:latin typeface="Arial" panose="020B0604020202020204" pitchFamily="34" charset="0"/>
              </a:rPr>
              <a:t>y  A2, B2, C2 no </a:t>
            </a:r>
            <a:r>
              <a:rPr lang="es-ES_tradnl" altLang="es-MX" b="1" dirty="0" smtClean="0">
                <a:latin typeface="Arial" panose="020B0604020202020204" pitchFamily="34" charset="0"/>
              </a:rPr>
              <a:t>Centros</a:t>
            </a:r>
            <a:endParaRPr lang="es-ES_tradnl" altLang="es-MX" b="1" dirty="0">
              <a:latin typeface="Arial" panose="020B0604020202020204" pitchFamily="34" charset="0"/>
            </a:endParaRPr>
          </a:p>
        </p:txBody>
      </p:sp>
    </p:spTree>
    <p:extLst>
      <p:ext uri="{BB962C8B-B14F-4D97-AF65-F5344CB8AC3E}">
        <p14:creationId xmlns:p14="http://schemas.microsoft.com/office/powerpoint/2010/main" val="1873800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1">
                    <a:lumMod val="75000"/>
                  </a:schemeClr>
                </a:solidFill>
                <a:effectLst>
                  <a:outerShdw blurRad="38100" dist="38100" dir="2700000" algn="tl">
                    <a:srgbClr val="000000">
                      <a:alpha val="43137"/>
                    </a:srgbClr>
                  </a:outerShdw>
                </a:effectLst>
              </a:rPr>
              <a:t>RECURSOS GENETICOS</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normAutofit fontScale="92500" lnSpcReduction="10000"/>
          </a:bodyPr>
          <a:lstStyle/>
          <a:p>
            <a:r>
              <a:rPr lang="es-MX" dirty="0">
                <a:solidFill>
                  <a:schemeClr val="accent1">
                    <a:lumMod val="75000"/>
                  </a:schemeClr>
                </a:solidFill>
              </a:rPr>
              <a:t>C</a:t>
            </a:r>
            <a:r>
              <a:rPr lang="es-MX" dirty="0" smtClean="0">
                <a:solidFill>
                  <a:schemeClr val="accent1">
                    <a:lumMod val="75000"/>
                  </a:schemeClr>
                </a:solidFill>
              </a:rPr>
              <a:t>omprenden </a:t>
            </a:r>
            <a:r>
              <a:rPr lang="es-MX" dirty="0">
                <a:solidFill>
                  <a:schemeClr val="accent1">
                    <a:lumMod val="75000"/>
                  </a:schemeClr>
                </a:solidFill>
              </a:rPr>
              <a:t>la </a:t>
            </a:r>
            <a:r>
              <a:rPr lang="es-MX" b="1" u="sng" dirty="0">
                <a:solidFill>
                  <a:schemeClr val="accent1">
                    <a:lumMod val="75000"/>
                  </a:schemeClr>
                </a:solidFill>
              </a:rPr>
              <a:t>diversidad </a:t>
            </a:r>
            <a:r>
              <a:rPr lang="es-MX" b="1" u="sng" dirty="0" smtClean="0">
                <a:solidFill>
                  <a:schemeClr val="accent1">
                    <a:lumMod val="75000"/>
                  </a:schemeClr>
                </a:solidFill>
              </a:rPr>
              <a:t>genética </a:t>
            </a:r>
            <a:r>
              <a:rPr lang="es-MX" dirty="0" smtClean="0">
                <a:solidFill>
                  <a:schemeClr val="accent1">
                    <a:lumMod val="75000"/>
                  </a:schemeClr>
                </a:solidFill>
              </a:rPr>
              <a:t>correspondiente </a:t>
            </a:r>
            <a:r>
              <a:rPr lang="es-MX" dirty="0">
                <a:solidFill>
                  <a:schemeClr val="accent1">
                    <a:lumMod val="75000"/>
                  </a:schemeClr>
                </a:solidFill>
              </a:rPr>
              <a:t>al mundo vegetal que se considera poseedora de un </a:t>
            </a:r>
            <a:r>
              <a:rPr lang="es-MX" b="1" u="sng" dirty="0">
                <a:solidFill>
                  <a:schemeClr val="accent1">
                    <a:lumMod val="75000"/>
                  </a:schemeClr>
                </a:solidFill>
              </a:rPr>
              <a:t>valor para el presente o </a:t>
            </a:r>
            <a:r>
              <a:rPr lang="es-MX" b="1" u="sng" dirty="0" smtClean="0">
                <a:solidFill>
                  <a:schemeClr val="accent1">
                    <a:lumMod val="75000"/>
                  </a:schemeClr>
                </a:solidFill>
              </a:rPr>
              <a:t>el futuro </a:t>
            </a:r>
            <a:r>
              <a:rPr lang="es-MX" dirty="0" smtClean="0">
                <a:solidFill>
                  <a:schemeClr val="accent1">
                    <a:lumMod val="75000"/>
                  </a:schemeClr>
                </a:solidFill>
              </a:rPr>
              <a:t>para la humanidad. </a:t>
            </a:r>
          </a:p>
          <a:p>
            <a:r>
              <a:rPr lang="es-MX" dirty="0" smtClean="0">
                <a:solidFill>
                  <a:schemeClr val="accent1">
                    <a:lumMod val="75000"/>
                  </a:schemeClr>
                </a:solidFill>
              </a:rPr>
              <a:t>Bajo </a:t>
            </a:r>
            <a:r>
              <a:rPr lang="es-MX" dirty="0">
                <a:solidFill>
                  <a:schemeClr val="accent1">
                    <a:lumMod val="75000"/>
                  </a:schemeClr>
                </a:solidFill>
              </a:rPr>
              <a:t>esta definición se incluyen normalmente las </a:t>
            </a:r>
            <a:r>
              <a:rPr lang="es-MX" b="1" u="sng" dirty="0">
                <a:solidFill>
                  <a:schemeClr val="accent1">
                    <a:lumMod val="75000"/>
                  </a:schemeClr>
                </a:solidFill>
              </a:rPr>
              <a:t>categorías</a:t>
            </a:r>
            <a:r>
              <a:rPr lang="es-MX" dirty="0">
                <a:solidFill>
                  <a:schemeClr val="accent1">
                    <a:lumMod val="75000"/>
                  </a:schemeClr>
                </a:solidFill>
              </a:rPr>
              <a:t> siguientes: variedades </a:t>
            </a:r>
            <a:r>
              <a:rPr lang="es-MX" dirty="0" smtClean="0">
                <a:solidFill>
                  <a:schemeClr val="accent1">
                    <a:lumMod val="75000"/>
                  </a:schemeClr>
                </a:solidFill>
              </a:rPr>
              <a:t>de especies </a:t>
            </a:r>
            <a:r>
              <a:rPr lang="es-MX" dirty="0">
                <a:solidFill>
                  <a:schemeClr val="accent1">
                    <a:lumMod val="75000"/>
                  </a:schemeClr>
                </a:solidFill>
              </a:rPr>
              <a:t>cultivadas, tanto tradicionales como comerciales; especies silvestres o </a:t>
            </a:r>
            <a:r>
              <a:rPr lang="es-MX" dirty="0" smtClean="0">
                <a:solidFill>
                  <a:schemeClr val="accent1">
                    <a:lumMod val="75000"/>
                  </a:schemeClr>
                </a:solidFill>
              </a:rPr>
              <a:t>asilvestradas afines </a:t>
            </a:r>
            <a:r>
              <a:rPr lang="es-MX" dirty="0">
                <a:solidFill>
                  <a:schemeClr val="accent1">
                    <a:lumMod val="75000"/>
                  </a:schemeClr>
                </a:solidFill>
              </a:rPr>
              <a:t>a las cultivadas o con un valor actual o potencial, y materiales obtenidos en trabajos </a:t>
            </a:r>
            <a:r>
              <a:rPr lang="es-MX" dirty="0" smtClean="0">
                <a:solidFill>
                  <a:schemeClr val="accent1">
                    <a:lumMod val="75000"/>
                  </a:schemeClr>
                </a:solidFill>
              </a:rPr>
              <a:t>de mejora </a:t>
            </a:r>
            <a:r>
              <a:rPr lang="es-MX" dirty="0">
                <a:solidFill>
                  <a:schemeClr val="accent1">
                    <a:lumMod val="75000"/>
                  </a:schemeClr>
                </a:solidFill>
              </a:rPr>
              <a:t>genética (Esquinas- Alcázar 1993).</a:t>
            </a:r>
          </a:p>
          <a:p>
            <a:r>
              <a:rPr lang="es-MX" dirty="0">
                <a:solidFill>
                  <a:schemeClr val="accent1">
                    <a:lumMod val="75000"/>
                  </a:schemeClr>
                </a:solidFill>
              </a:rPr>
              <a:t>Los recursos </a:t>
            </a:r>
            <a:r>
              <a:rPr lang="es-MX" dirty="0" err="1">
                <a:solidFill>
                  <a:schemeClr val="accent1">
                    <a:lumMod val="75000"/>
                  </a:schemeClr>
                </a:solidFill>
              </a:rPr>
              <a:t>fitogenéticos</a:t>
            </a:r>
            <a:r>
              <a:rPr lang="es-MX" dirty="0">
                <a:solidFill>
                  <a:schemeClr val="accent1">
                    <a:lumMod val="75000"/>
                  </a:schemeClr>
                </a:solidFill>
              </a:rPr>
              <a:t> constituyen un </a:t>
            </a:r>
            <a:r>
              <a:rPr lang="es-MX" b="1" u="sng" dirty="0">
                <a:solidFill>
                  <a:schemeClr val="accent1">
                    <a:lumMod val="75000"/>
                  </a:schemeClr>
                </a:solidFill>
              </a:rPr>
              <a:t>patrimonio de la humanidad </a:t>
            </a:r>
            <a:r>
              <a:rPr lang="es-MX" dirty="0">
                <a:solidFill>
                  <a:schemeClr val="accent1">
                    <a:lumMod val="75000"/>
                  </a:schemeClr>
                </a:solidFill>
              </a:rPr>
              <a:t>de valor incalculable y </a:t>
            </a:r>
            <a:r>
              <a:rPr lang="es-MX" b="1" u="sng" dirty="0" smtClean="0">
                <a:solidFill>
                  <a:schemeClr val="accent1">
                    <a:lumMod val="75000"/>
                  </a:schemeClr>
                </a:solidFill>
              </a:rPr>
              <a:t>su pérdida </a:t>
            </a:r>
            <a:r>
              <a:rPr lang="es-MX" b="1" u="sng" dirty="0">
                <a:solidFill>
                  <a:schemeClr val="accent1">
                    <a:lumMod val="75000"/>
                  </a:schemeClr>
                </a:solidFill>
              </a:rPr>
              <a:t>es un proceso irreversible </a:t>
            </a:r>
            <a:r>
              <a:rPr lang="es-MX" dirty="0">
                <a:solidFill>
                  <a:schemeClr val="accent1">
                    <a:lumMod val="75000"/>
                  </a:schemeClr>
                </a:solidFill>
              </a:rPr>
              <a:t>que supone una grave amenaza para la estabilidad de </a:t>
            </a:r>
            <a:r>
              <a:rPr lang="es-MX" dirty="0" smtClean="0">
                <a:solidFill>
                  <a:schemeClr val="accent1">
                    <a:lumMod val="75000"/>
                  </a:schemeClr>
                </a:solidFill>
              </a:rPr>
              <a:t>los ecosistemas</a:t>
            </a:r>
            <a:r>
              <a:rPr lang="es-MX" dirty="0">
                <a:solidFill>
                  <a:schemeClr val="accent1">
                    <a:lumMod val="75000"/>
                  </a:schemeClr>
                </a:solidFill>
              </a:rPr>
              <a:t>, el desarrollo agrícola y la seguridad alimentaria del mundo.</a:t>
            </a:r>
          </a:p>
          <a:p>
            <a:endParaRPr lang="es-MX" dirty="0"/>
          </a:p>
        </p:txBody>
      </p:sp>
    </p:spTree>
    <p:extLst>
      <p:ext uri="{BB962C8B-B14F-4D97-AF65-F5344CB8AC3E}">
        <p14:creationId xmlns:p14="http://schemas.microsoft.com/office/powerpoint/2010/main" val="280929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600" b="1" dirty="0" smtClean="0">
                <a:solidFill>
                  <a:schemeClr val="accent1">
                    <a:lumMod val="75000"/>
                  </a:schemeClr>
                </a:solidFill>
                <a:effectLst>
                  <a:outerShdw blurRad="38100" dist="38100" dir="2700000" algn="tl">
                    <a:srgbClr val="000000">
                      <a:alpha val="43137"/>
                    </a:srgbClr>
                  </a:outerShdw>
                </a:effectLst>
              </a:rPr>
              <a:t>EROSIÓN </a:t>
            </a:r>
            <a:r>
              <a:rPr lang="es-MX" sz="3600" b="1" dirty="0">
                <a:solidFill>
                  <a:schemeClr val="accent1">
                    <a:lumMod val="75000"/>
                  </a:schemeClr>
                </a:solidFill>
                <a:effectLst>
                  <a:outerShdw blurRad="38100" dist="38100" dir="2700000" algn="tl">
                    <a:srgbClr val="000000">
                      <a:alpha val="43137"/>
                    </a:srgbClr>
                  </a:outerShdw>
                </a:effectLst>
              </a:rPr>
              <a:t>GENÉTICA</a:t>
            </a:r>
            <a:r>
              <a:rPr lang="es-MX" dirty="0"/>
              <a:t/>
            </a:r>
            <a:br>
              <a:rPr lang="es-MX" dirty="0"/>
            </a:br>
            <a:endParaRPr lang="es-MX" dirty="0"/>
          </a:p>
        </p:txBody>
      </p:sp>
      <p:sp>
        <p:nvSpPr>
          <p:cNvPr id="3" name="Marcador de contenido 2"/>
          <p:cNvSpPr>
            <a:spLocks noGrp="1"/>
          </p:cNvSpPr>
          <p:nvPr>
            <p:ph idx="1"/>
          </p:nvPr>
        </p:nvSpPr>
        <p:spPr>
          <a:xfrm>
            <a:off x="838200" y="1236133"/>
            <a:ext cx="10515600" cy="5621867"/>
          </a:xfrm>
        </p:spPr>
        <p:txBody>
          <a:bodyPr>
            <a:normAutofit fontScale="92500" lnSpcReduction="20000"/>
          </a:bodyPr>
          <a:lstStyle/>
          <a:p>
            <a:r>
              <a:rPr lang="es-MX" dirty="0" smtClean="0">
                <a:solidFill>
                  <a:schemeClr val="accent1">
                    <a:lumMod val="75000"/>
                  </a:schemeClr>
                </a:solidFill>
              </a:rPr>
              <a:t>Hasta </a:t>
            </a:r>
            <a:r>
              <a:rPr lang="es-MX" dirty="0">
                <a:solidFill>
                  <a:schemeClr val="accent1">
                    <a:lumMod val="75000"/>
                  </a:schemeClr>
                </a:solidFill>
              </a:rPr>
              <a:t>fechas relativamente recientes la diversidad de las plantas cultivadas se ha mantenido e incrementado de forma eficaz en los ecosistemas </a:t>
            </a:r>
            <a:r>
              <a:rPr lang="es-MX" dirty="0" smtClean="0">
                <a:solidFill>
                  <a:schemeClr val="accent1">
                    <a:lumMod val="75000"/>
                  </a:schemeClr>
                </a:solidFill>
              </a:rPr>
              <a:t>agrícolas</a:t>
            </a:r>
            <a:r>
              <a:rPr lang="es-MX" dirty="0" smtClean="0">
                <a:solidFill>
                  <a:schemeClr val="accent1">
                    <a:lumMod val="75000"/>
                  </a:schemeClr>
                </a:solidFill>
              </a:rPr>
              <a:t>.</a:t>
            </a:r>
          </a:p>
          <a:p>
            <a:pPr marL="0" indent="0">
              <a:buNone/>
            </a:pPr>
            <a:r>
              <a:rPr lang="es-MX" dirty="0" smtClean="0">
                <a:solidFill>
                  <a:schemeClr val="accent1">
                    <a:lumMod val="75000"/>
                  </a:schemeClr>
                </a:solidFill>
              </a:rPr>
              <a:t> </a:t>
            </a:r>
          </a:p>
          <a:p>
            <a:pPr algn="just"/>
            <a:r>
              <a:rPr lang="es-MX" dirty="0" smtClean="0">
                <a:solidFill>
                  <a:schemeClr val="accent1">
                    <a:lumMod val="75000"/>
                  </a:schemeClr>
                </a:solidFill>
              </a:rPr>
              <a:t>Hace unos 200 </a:t>
            </a:r>
            <a:r>
              <a:rPr lang="es-MX" dirty="0">
                <a:solidFill>
                  <a:schemeClr val="accent1">
                    <a:lumMod val="75000"/>
                  </a:schemeClr>
                </a:solidFill>
              </a:rPr>
              <a:t>años, como consecuencia del desarrollo agrícola e industrial y la progresiva unificación de hábitos culturales y alimenticios, </a:t>
            </a:r>
            <a:r>
              <a:rPr lang="es-MX" b="1" dirty="0">
                <a:solidFill>
                  <a:schemeClr val="accent1">
                    <a:lumMod val="75000"/>
                  </a:schemeClr>
                </a:solidFill>
              </a:rPr>
              <a:t>el número de cultivos y la heterogeneidad dentro de los mismos han ido descendiendo progresivamente y, en la actualidad, el 90% de la alimentación mundial está basada en sólo unas 30 especies vegetales </a:t>
            </a:r>
            <a:r>
              <a:rPr lang="es-MX" dirty="0">
                <a:solidFill>
                  <a:schemeClr val="accent1">
                    <a:lumMod val="75000"/>
                  </a:schemeClr>
                </a:solidFill>
              </a:rPr>
              <a:t>y unas docenas de variedades</a:t>
            </a:r>
            <a:r>
              <a:rPr lang="es-MX" dirty="0" smtClean="0">
                <a:solidFill>
                  <a:schemeClr val="accent1">
                    <a:lumMod val="75000"/>
                  </a:schemeClr>
                </a:solidFill>
              </a:rPr>
              <a:t>.</a:t>
            </a:r>
          </a:p>
          <a:p>
            <a:endParaRPr lang="es-MX" dirty="0">
              <a:solidFill>
                <a:schemeClr val="accent1">
                  <a:lumMod val="75000"/>
                </a:schemeClr>
              </a:solidFill>
            </a:endParaRPr>
          </a:p>
          <a:p>
            <a:pPr algn="just"/>
            <a:r>
              <a:rPr lang="es-MX" dirty="0">
                <a:solidFill>
                  <a:schemeClr val="accent1">
                    <a:lumMod val="75000"/>
                  </a:schemeClr>
                </a:solidFill>
              </a:rPr>
              <a:t>La pérdida de diversidad se acentuó entre los años 1940-50 cuando el desarrollo de la mejora genética dio lugar a la introducción de </a:t>
            </a:r>
            <a:r>
              <a:rPr lang="es-MX" b="1" dirty="0">
                <a:solidFill>
                  <a:schemeClr val="accent1">
                    <a:lumMod val="75000"/>
                  </a:schemeClr>
                </a:solidFill>
              </a:rPr>
              <a:t>variedades comerciales, uniformes </a:t>
            </a:r>
            <a:r>
              <a:rPr lang="es-MX" dirty="0">
                <a:solidFill>
                  <a:schemeClr val="accent1">
                    <a:lumMod val="75000"/>
                  </a:schemeClr>
                </a:solidFill>
              </a:rPr>
              <a:t>y mucho más adaptadas a las técnicas modernas de cultivo y a los nuevos sistemas de comercialización, siendo incuestionable el beneficio obtenido de ello por una población mundial creciente y subalimentada</a:t>
            </a:r>
            <a:r>
              <a:rPr lang="es-MX" dirty="0" smtClean="0">
                <a:solidFill>
                  <a:schemeClr val="accent1">
                    <a:lumMod val="75000"/>
                  </a:schemeClr>
                </a:solidFill>
              </a:rPr>
              <a:t>.</a:t>
            </a:r>
            <a:endParaRPr lang="es-MX" dirty="0">
              <a:solidFill>
                <a:schemeClr val="accent1">
                  <a:lumMod val="75000"/>
                </a:schemeClr>
              </a:solidFill>
            </a:endParaRPr>
          </a:p>
        </p:txBody>
      </p:sp>
    </p:spTree>
    <p:extLst>
      <p:ext uri="{BB962C8B-B14F-4D97-AF65-F5344CB8AC3E}">
        <p14:creationId xmlns:p14="http://schemas.microsoft.com/office/powerpoint/2010/main" val="2235701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1624" y="0"/>
            <a:ext cx="10515600" cy="1325563"/>
          </a:xfrm>
        </p:spPr>
        <p:txBody>
          <a:bodyPr>
            <a:normAutofit/>
          </a:bodyPr>
          <a:lstStyle/>
          <a:p>
            <a:pPr algn="ctr"/>
            <a:r>
              <a:rPr lang="es-MX" sz="3600" b="1" dirty="0" smtClean="0">
                <a:solidFill>
                  <a:schemeClr val="accent1">
                    <a:lumMod val="75000"/>
                  </a:schemeClr>
                </a:solidFill>
                <a:effectLst>
                  <a:outerShdw blurRad="38100" dist="38100" dir="2700000" algn="tl">
                    <a:srgbClr val="000000">
                      <a:alpha val="43137"/>
                    </a:srgbClr>
                  </a:outerShdw>
                </a:effectLst>
              </a:rPr>
              <a:t>Factores que propician la erosión genética</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707544" y="1204095"/>
            <a:ext cx="7001933" cy="3209409"/>
          </a:xfrm>
        </p:spPr>
        <p:style>
          <a:lnRef idx="1">
            <a:schemeClr val="accent6"/>
          </a:lnRef>
          <a:fillRef idx="2">
            <a:schemeClr val="accent6"/>
          </a:fillRef>
          <a:effectRef idx="1">
            <a:schemeClr val="accent6"/>
          </a:effectRef>
          <a:fontRef idx="minor">
            <a:schemeClr val="dk1"/>
          </a:fontRef>
        </p:style>
        <p:txBody>
          <a:bodyPr/>
          <a:lstStyle/>
          <a:p>
            <a:r>
              <a:rPr lang="es-MX" b="1" dirty="0" smtClean="0">
                <a:solidFill>
                  <a:schemeClr val="accent1">
                    <a:lumMod val="75000"/>
                  </a:schemeClr>
                </a:solidFill>
              </a:rPr>
              <a:t>Ampliación </a:t>
            </a:r>
            <a:r>
              <a:rPr lang="es-MX" b="1" dirty="0">
                <a:solidFill>
                  <a:schemeClr val="accent1">
                    <a:lumMod val="75000"/>
                  </a:schemeClr>
                </a:solidFill>
              </a:rPr>
              <a:t>de frontera agrícola</a:t>
            </a:r>
          </a:p>
          <a:p>
            <a:r>
              <a:rPr lang="es-MX" b="1" dirty="0">
                <a:solidFill>
                  <a:schemeClr val="accent1">
                    <a:lumMod val="75000"/>
                  </a:schemeClr>
                </a:solidFill>
              </a:rPr>
              <a:t>Sobrepastoreo</a:t>
            </a:r>
          </a:p>
          <a:p>
            <a:r>
              <a:rPr lang="es-MX" b="1" dirty="0">
                <a:solidFill>
                  <a:schemeClr val="accent1">
                    <a:lumMod val="75000"/>
                  </a:schemeClr>
                </a:solidFill>
              </a:rPr>
              <a:t>Pérdida de variedades locales y criollas</a:t>
            </a:r>
          </a:p>
          <a:p>
            <a:r>
              <a:rPr lang="es-MX" b="1" dirty="0">
                <a:solidFill>
                  <a:schemeClr val="accent1">
                    <a:lumMod val="75000"/>
                  </a:schemeClr>
                </a:solidFill>
              </a:rPr>
              <a:t>Desecación de bañados</a:t>
            </a:r>
          </a:p>
          <a:p>
            <a:r>
              <a:rPr lang="es-MX" b="1" dirty="0">
                <a:solidFill>
                  <a:schemeClr val="accent1">
                    <a:lumMod val="75000"/>
                  </a:schemeClr>
                </a:solidFill>
              </a:rPr>
              <a:t>Talas ilegales de especies del bosque</a:t>
            </a:r>
          </a:p>
          <a:p>
            <a:r>
              <a:rPr lang="es-MX" b="1" dirty="0">
                <a:solidFill>
                  <a:schemeClr val="accent1">
                    <a:lumMod val="75000"/>
                  </a:schemeClr>
                </a:solidFill>
              </a:rPr>
              <a:t>Construcción de represas, rutas, etc</a:t>
            </a:r>
            <a:r>
              <a:rPr lang="es-MX" b="1" dirty="0" smtClean="0">
                <a:solidFill>
                  <a:schemeClr val="accent1">
                    <a:lumMod val="75000"/>
                  </a:schemeClr>
                </a:solidFill>
              </a:rPr>
              <a:t>.</a:t>
            </a:r>
            <a:r>
              <a:rPr lang="es-MX" dirty="0" smtClean="0">
                <a:solidFill>
                  <a:schemeClr val="accent1">
                    <a:lumMod val="75000"/>
                  </a:schemeClr>
                </a:solidFill>
              </a:rPr>
              <a:t>.</a:t>
            </a:r>
            <a:endParaRPr lang="es-MX" dirty="0" smtClean="0"/>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15418" y="4758265"/>
            <a:ext cx="2802334" cy="1825625"/>
          </a:xfrm>
          <a:prstGeom prst="rect">
            <a:avLst/>
          </a:prstGeom>
        </p:spPr>
      </p:pic>
      <p:pic>
        <p:nvPicPr>
          <p:cNvPr id="1026" name="Picture 2" descr="http://images.eldiario.es/autores/ayuda-en-accion/Exilda-cosecha-maiz-comercializacion_EDIIMA20130926_0551_4.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2263" y="4778817"/>
            <a:ext cx="3206248" cy="1805073"/>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8771" y="4778817"/>
            <a:ext cx="2707610" cy="1805073"/>
          </a:xfrm>
          <a:prstGeom prst="rect">
            <a:avLst/>
          </a:prstGeom>
        </p:spPr>
      </p:pic>
      <p:pic>
        <p:nvPicPr>
          <p:cNvPr id="6" name="Imagen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0892" y="4736040"/>
            <a:ext cx="2466975" cy="1847850"/>
          </a:xfrm>
          <a:prstGeom prst="rect">
            <a:avLst/>
          </a:prstGeom>
        </p:spPr>
      </p:pic>
    </p:spTree>
    <p:extLst>
      <p:ext uri="{BB962C8B-B14F-4D97-AF65-F5344CB8AC3E}">
        <p14:creationId xmlns:p14="http://schemas.microsoft.com/office/powerpoint/2010/main" val="649126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4575048" cy="1325563"/>
          </a:xfrm>
        </p:spPr>
        <p:txBody>
          <a:bodyPr>
            <a:normAutofit/>
          </a:bodyPr>
          <a:lstStyle/>
          <a:p>
            <a:r>
              <a:rPr lang="es-MX" sz="3600" b="1" dirty="0" smtClean="0">
                <a:solidFill>
                  <a:schemeClr val="accent1">
                    <a:lumMod val="75000"/>
                  </a:schemeClr>
                </a:solidFill>
              </a:rPr>
              <a:t>Vulnerabilidad genética</a:t>
            </a:r>
            <a:endParaRPr lang="es-MX" sz="3600" b="1" dirty="0">
              <a:solidFill>
                <a:schemeClr val="accent1">
                  <a:lumMod val="75000"/>
                </a:schemeClr>
              </a:solidFill>
            </a:endParaRPr>
          </a:p>
        </p:txBody>
      </p:sp>
      <p:sp>
        <p:nvSpPr>
          <p:cNvPr id="3" name="Marcador de contenido 2"/>
          <p:cNvSpPr>
            <a:spLocks noGrp="1"/>
          </p:cNvSpPr>
          <p:nvPr>
            <p:ph idx="1"/>
          </p:nvPr>
        </p:nvSpPr>
        <p:spPr>
          <a:xfrm>
            <a:off x="838200" y="1690688"/>
            <a:ext cx="5978237" cy="4842164"/>
          </a:xfrm>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lgn="just"/>
            <a:r>
              <a:rPr lang="es-MX" dirty="0" smtClean="0">
                <a:solidFill>
                  <a:schemeClr val="accent1">
                    <a:lumMod val="75000"/>
                  </a:schemeClr>
                </a:solidFill>
              </a:rPr>
              <a:t>La uniformidad genética y la pérdida </a:t>
            </a:r>
            <a:r>
              <a:rPr lang="es-MX" dirty="0">
                <a:solidFill>
                  <a:schemeClr val="accent1">
                    <a:lumMod val="75000"/>
                  </a:schemeClr>
                </a:solidFill>
              </a:rPr>
              <a:t>de variabilidad genética supone una limitación de la capacidad de responder a nuevas necesidades y un incremento de la </a:t>
            </a:r>
            <a:r>
              <a:rPr lang="es-MX" b="1" dirty="0">
                <a:solidFill>
                  <a:schemeClr val="accent1">
                    <a:lumMod val="75000"/>
                  </a:schemeClr>
                </a:solidFill>
              </a:rPr>
              <a:t>vulnerabilidad</a:t>
            </a:r>
            <a:r>
              <a:rPr lang="es-MX" dirty="0">
                <a:solidFill>
                  <a:schemeClr val="accent1">
                    <a:lumMod val="75000"/>
                  </a:schemeClr>
                </a:solidFill>
              </a:rPr>
              <a:t> de </a:t>
            </a:r>
            <a:r>
              <a:rPr lang="es-MX" dirty="0" smtClean="0">
                <a:solidFill>
                  <a:schemeClr val="accent1">
                    <a:lumMod val="75000"/>
                  </a:schemeClr>
                </a:solidFill>
              </a:rPr>
              <a:t>los </a:t>
            </a:r>
            <a:r>
              <a:rPr lang="es-MX" dirty="0">
                <a:solidFill>
                  <a:schemeClr val="accent1">
                    <a:lumMod val="75000"/>
                  </a:schemeClr>
                </a:solidFill>
              </a:rPr>
              <a:t>cultivos frente a cambios ambientales o aparición de nuevas plagas o enfermedades</a:t>
            </a:r>
            <a:r>
              <a:rPr lang="es-MX" dirty="0" smtClean="0">
                <a:solidFill>
                  <a:schemeClr val="accent1">
                    <a:lumMod val="75000"/>
                  </a:schemeClr>
                </a:solidFill>
              </a:rPr>
              <a:t>.</a:t>
            </a:r>
          </a:p>
          <a:p>
            <a:pPr marL="0" indent="0" algn="just">
              <a:buNone/>
            </a:pPr>
            <a:r>
              <a:rPr lang="es-MX" dirty="0" smtClean="0">
                <a:solidFill>
                  <a:schemeClr val="accent1">
                    <a:lumMod val="75000"/>
                  </a:schemeClr>
                </a:solidFill>
              </a:rPr>
              <a:t> </a:t>
            </a:r>
            <a:endParaRPr lang="es-MX" dirty="0">
              <a:solidFill>
                <a:schemeClr val="accent1">
                  <a:lumMod val="75000"/>
                </a:schemeClr>
              </a:solidFill>
            </a:endParaRPr>
          </a:p>
          <a:p>
            <a:pPr algn="just"/>
            <a:r>
              <a:rPr lang="es-MX" dirty="0" smtClean="0">
                <a:solidFill>
                  <a:schemeClr val="accent1">
                    <a:lumMod val="75000"/>
                  </a:schemeClr>
                </a:solidFill>
              </a:rPr>
              <a:t>Desastres agrícolas por </a:t>
            </a:r>
            <a:r>
              <a:rPr lang="es-MX" dirty="0">
                <a:solidFill>
                  <a:schemeClr val="accent1">
                    <a:lumMod val="75000"/>
                  </a:schemeClr>
                </a:solidFill>
              </a:rPr>
              <a:t>la uniformidad de los cultivos han causado </a:t>
            </a:r>
            <a:r>
              <a:rPr lang="es-MX" dirty="0" smtClean="0">
                <a:solidFill>
                  <a:schemeClr val="accent1">
                    <a:lumMod val="75000"/>
                  </a:schemeClr>
                </a:solidFill>
              </a:rPr>
              <a:t>ataques severos como el de </a:t>
            </a:r>
            <a:r>
              <a:rPr lang="es-MX" b="1" i="1" dirty="0" err="1">
                <a:solidFill>
                  <a:schemeClr val="accent1">
                    <a:lumMod val="75000"/>
                  </a:schemeClr>
                </a:solidFill>
              </a:rPr>
              <a:t>Helminthosporium</a:t>
            </a:r>
            <a:r>
              <a:rPr lang="es-MX" b="1" i="1" dirty="0">
                <a:solidFill>
                  <a:schemeClr val="accent1">
                    <a:lumMod val="75000"/>
                  </a:schemeClr>
                </a:solidFill>
              </a:rPr>
              <a:t> </a:t>
            </a:r>
            <a:r>
              <a:rPr lang="es-MX" b="1" i="1" dirty="0" err="1">
                <a:solidFill>
                  <a:schemeClr val="accent1">
                    <a:lumMod val="75000"/>
                  </a:schemeClr>
                </a:solidFill>
              </a:rPr>
              <a:t>maydis</a:t>
            </a:r>
            <a:r>
              <a:rPr lang="es-MX" b="1" i="1" dirty="0">
                <a:solidFill>
                  <a:schemeClr val="accent1">
                    <a:lumMod val="75000"/>
                  </a:schemeClr>
                </a:solidFill>
              </a:rPr>
              <a:t> </a:t>
            </a:r>
            <a:r>
              <a:rPr lang="es-MX" dirty="0" smtClean="0">
                <a:solidFill>
                  <a:schemeClr val="accent1">
                    <a:lumMod val="75000"/>
                  </a:schemeClr>
                </a:solidFill>
              </a:rPr>
              <a:t>que destruyó </a:t>
            </a:r>
            <a:r>
              <a:rPr lang="es-MX" dirty="0">
                <a:solidFill>
                  <a:schemeClr val="accent1">
                    <a:lumMod val="75000"/>
                  </a:schemeClr>
                </a:solidFill>
              </a:rPr>
              <a:t>más del 50% de los maizales del </a:t>
            </a:r>
            <a:r>
              <a:rPr lang="es-MX" dirty="0" smtClean="0">
                <a:solidFill>
                  <a:schemeClr val="accent1">
                    <a:lumMod val="75000"/>
                  </a:schemeClr>
                </a:solidFill>
              </a:rPr>
              <a:t>Sur de Estados </a:t>
            </a:r>
            <a:r>
              <a:rPr lang="es-MX" dirty="0">
                <a:solidFill>
                  <a:schemeClr val="accent1">
                    <a:lumMod val="75000"/>
                  </a:schemeClr>
                </a:solidFill>
              </a:rPr>
              <a:t>Unidos </a:t>
            </a:r>
            <a:r>
              <a:rPr lang="es-MX" dirty="0" smtClean="0">
                <a:solidFill>
                  <a:schemeClr val="accent1">
                    <a:lumMod val="75000"/>
                  </a:schemeClr>
                </a:solidFill>
              </a:rPr>
              <a:t>en 1970.</a:t>
            </a:r>
          </a:p>
          <a:p>
            <a:pPr algn="just"/>
            <a:endParaRPr lang="es-MX" dirty="0" smtClean="0">
              <a:solidFill>
                <a:schemeClr val="accent1">
                  <a:lumMod val="75000"/>
                </a:schemeClr>
              </a:solidFill>
            </a:endParaRPr>
          </a:p>
          <a:p>
            <a:pPr algn="just"/>
            <a:r>
              <a:rPr lang="es-MX" dirty="0" smtClean="0">
                <a:solidFill>
                  <a:schemeClr val="accent1">
                    <a:lumMod val="75000"/>
                  </a:schemeClr>
                </a:solidFill>
              </a:rPr>
              <a:t>Muchos </a:t>
            </a:r>
            <a:r>
              <a:rPr lang="es-MX" dirty="0">
                <a:solidFill>
                  <a:schemeClr val="accent1">
                    <a:lumMod val="75000"/>
                  </a:schemeClr>
                </a:solidFill>
              </a:rPr>
              <a:t>casos similares se han multiplicado recientemente, poniendo en peligro la estabilidad económica y social de algunos países.</a:t>
            </a:r>
          </a:p>
          <a:p>
            <a:endParaRPr lang="es-MX" dirty="0" smtClean="0">
              <a:solidFill>
                <a:schemeClr val="accent1">
                  <a:lumMod val="75000"/>
                </a:schemeClr>
              </a:solidFill>
            </a:endParaRPr>
          </a:p>
          <a:p>
            <a:endParaRPr lang="es-MX" dirty="0">
              <a:solidFill>
                <a:schemeClr val="accent1">
                  <a:lumMod val="75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6949" y="1278083"/>
            <a:ext cx="3668047" cy="48988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35143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944" y="425137"/>
            <a:ext cx="6025896" cy="1325563"/>
          </a:xfrm>
        </p:spPr>
        <p:txBody>
          <a:bodyPr>
            <a:normAutofit/>
          </a:bodyPr>
          <a:lstStyle/>
          <a:p>
            <a:r>
              <a:rPr lang="es-MX" sz="3600" b="1" dirty="0" smtClean="0">
                <a:solidFill>
                  <a:schemeClr val="accent1">
                    <a:lumMod val="75000"/>
                  </a:schemeClr>
                </a:solidFill>
              </a:rPr>
              <a:t>Hambruna de Irlanda del Norte</a:t>
            </a:r>
            <a:endParaRPr lang="es-MX" sz="3600" b="1" dirty="0">
              <a:solidFill>
                <a:schemeClr val="accent1">
                  <a:lumMod val="75000"/>
                </a:schemeClr>
              </a:solidFill>
            </a:endParaRPr>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871018" y="807460"/>
            <a:ext cx="3315469" cy="2486602"/>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8336" y="3564226"/>
            <a:ext cx="3298151" cy="2830913"/>
          </a:xfrm>
          <a:prstGeom prst="rect">
            <a:avLst/>
          </a:prstGeom>
        </p:spPr>
      </p:pic>
      <p:sp>
        <p:nvSpPr>
          <p:cNvPr id="6" name="Rectángulo 5"/>
          <p:cNvSpPr/>
          <p:nvPr/>
        </p:nvSpPr>
        <p:spPr>
          <a:xfrm>
            <a:off x="399288" y="2286953"/>
            <a:ext cx="6537960" cy="255454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es-MX" sz="2000" dirty="0">
                <a:solidFill>
                  <a:schemeClr val="accent1">
                    <a:lumMod val="75000"/>
                  </a:schemeClr>
                </a:solidFill>
              </a:rPr>
              <a:t>La hambruna que en el siglo XIX produjo la muerte y </a:t>
            </a:r>
            <a:r>
              <a:rPr lang="es-MX" sz="2000" dirty="0" smtClean="0">
                <a:solidFill>
                  <a:schemeClr val="accent1">
                    <a:lumMod val="75000"/>
                  </a:schemeClr>
                </a:solidFill>
              </a:rPr>
              <a:t>migración </a:t>
            </a:r>
            <a:r>
              <a:rPr lang="es-MX" sz="2000" dirty="0">
                <a:solidFill>
                  <a:schemeClr val="accent1">
                    <a:lumMod val="75000"/>
                  </a:schemeClr>
                </a:solidFill>
              </a:rPr>
              <a:t>de millones de irlandeses es probablemente el ejemplo más dramático constatado del peligro de la uniformidad genética. La estrecha base genética de las </a:t>
            </a:r>
            <a:r>
              <a:rPr lang="es-MX" sz="2000" dirty="0" smtClean="0">
                <a:solidFill>
                  <a:schemeClr val="accent1">
                    <a:lumMod val="75000"/>
                  </a:schemeClr>
                </a:solidFill>
              </a:rPr>
              <a:t>papas </a:t>
            </a:r>
            <a:r>
              <a:rPr lang="es-MX" sz="2000" dirty="0">
                <a:solidFill>
                  <a:schemeClr val="accent1">
                    <a:lumMod val="75000"/>
                  </a:schemeClr>
                </a:solidFill>
              </a:rPr>
              <a:t>cultivadas en ese momento en Europa hizo que un ataque de tizón </a:t>
            </a:r>
            <a:r>
              <a:rPr lang="es-MX" sz="2000" dirty="0" smtClean="0">
                <a:solidFill>
                  <a:schemeClr val="accent1">
                    <a:lumMod val="75000"/>
                  </a:schemeClr>
                </a:solidFill>
              </a:rPr>
              <a:t>(</a:t>
            </a:r>
            <a:r>
              <a:rPr lang="es-MX" sz="2000" b="1" i="1" dirty="0" err="1" smtClean="0">
                <a:solidFill>
                  <a:schemeClr val="accent1">
                    <a:lumMod val="75000"/>
                  </a:schemeClr>
                </a:solidFill>
              </a:rPr>
              <a:t>Phytophtora</a:t>
            </a:r>
            <a:r>
              <a:rPr lang="es-MX" sz="2000" b="1" i="1" dirty="0" smtClean="0">
                <a:solidFill>
                  <a:schemeClr val="accent1">
                    <a:lumMod val="75000"/>
                  </a:schemeClr>
                </a:solidFill>
              </a:rPr>
              <a:t> </a:t>
            </a:r>
            <a:r>
              <a:rPr lang="es-MX" sz="2000" b="1" i="1" dirty="0" err="1">
                <a:solidFill>
                  <a:schemeClr val="accent1">
                    <a:lumMod val="75000"/>
                  </a:schemeClr>
                </a:solidFill>
              </a:rPr>
              <a:t>infestans</a:t>
            </a:r>
            <a:r>
              <a:rPr lang="es-MX" sz="2000" dirty="0">
                <a:solidFill>
                  <a:schemeClr val="accent1">
                    <a:lumMod val="75000"/>
                  </a:schemeClr>
                </a:solidFill>
              </a:rPr>
              <a:t>) arrasase unas cosechas que constituían la base de la alimentación de Irlanda en esa época. </a:t>
            </a:r>
          </a:p>
        </p:txBody>
      </p:sp>
    </p:spTree>
    <p:extLst>
      <p:ext uri="{BB962C8B-B14F-4D97-AF65-F5344CB8AC3E}">
        <p14:creationId xmlns:p14="http://schemas.microsoft.com/office/powerpoint/2010/main" val="2851628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1">
                    <a:lumMod val="75000"/>
                  </a:schemeClr>
                </a:solidFill>
                <a:effectLst>
                  <a:outerShdw blurRad="38100" dist="38100" dir="2700000" algn="tl">
                    <a:srgbClr val="000000">
                      <a:alpha val="43137"/>
                    </a:srgbClr>
                  </a:outerShdw>
                </a:effectLst>
              </a:rPr>
              <a:t>MANEJO DE LOS RECURSOS GENETICOS</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normAutofit/>
          </a:bodyPr>
          <a:lstStyle/>
          <a:p>
            <a:r>
              <a:rPr lang="es-MX" dirty="0">
                <a:solidFill>
                  <a:schemeClr val="accent1">
                    <a:lumMod val="75000"/>
                  </a:schemeClr>
                </a:solidFill>
              </a:rPr>
              <a:t>La conservación puede aplicarse en teoría a tres niveles de organización: </a:t>
            </a:r>
            <a:r>
              <a:rPr lang="es-MX" b="1" u="sng" dirty="0" smtClean="0">
                <a:solidFill>
                  <a:schemeClr val="accent1">
                    <a:lumMod val="75000"/>
                  </a:schemeClr>
                </a:solidFill>
              </a:rPr>
              <a:t>génica</a:t>
            </a:r>
            <a:r>
              <a:rPr lang="es-MX" b="1" u="sng" dirty="0">
                <a:solidFill>
                  <a:schemeClr val="accent1">
                    <a:lumMod val="75000"/>
                  </a:schemeClr>
                </a:solidFill>
              </a:rPr>
              <a:t>, de organismo </a:t>
            </a:r>
            <a:r>
              <a:rPr lang="es-MX" b="1" u="sng" dirty="0" smtClean="0">
                <a:solidFill>
                  <a:schemeClr val="accent1">
                    <a:lumMod val="75000"/>
                  </a:schemeClr>
                </a:solidFill>
              </a:rPr>
              <a:t>y ecológica</a:t>
            </a:r>
            <a:r>
              <a:rPr lang="es-MX" b="1" dirty="0">
                <a:solidFill>
                  <a:schemeClr val="accent1">
                    <a:lumMod val="75000"/>
                  </a:schemeClr>
                </a:solidFill>
              </a:rPr>
              <a:t>. </a:t>
            </a:r>
            <a:endParaRPr lang="es-MX" b="1" dirty="0" smtClean="0">
              <a:solidFill>
                <a:schemeClr val="accent1">
                  <a:lumMod val="75000"/>
                </a:schemeClr>
              </a:solidFill>
            </a:endParaRPr>
          </a:p>
          <a:p>
            <a:r>
              <a:rPr lang="es-MX" dirty="0" smtClean="0">
                <a:solidFill>
                  <a:schemeClr val="accent1">
                    <a:lumMod val="75000"/>
                  </a:schemeClr>
                </a:solidFill>
              </a:rPr>
              <a:t>Con </a:t>
            </a:r>
            <a:r>
              <a:rPr lang="es-MX" dirty="0">
                <a:solidFill>
                  <a:schemeClr val="accent1">
                    <a:lumMod val="75000"/>
                  </a:schemeClr>
                </a:solidFill>
              </a:rPr>
              <a:t>el avance de las técnicas de ingeniería genética, es posible que en el </a:t>
            </a:r>
            <a:r>
              <a:rPr lang="es-MX" dirty="0" smtClean="0">
                <a:solidFill>
                  <a:schemeClr val="accent1">
                    <a:lumMod val="75000"/>
                  </a:schemeClr>
                </a:solidFill>
              </a:rPr>
              <a:t>futuro </a:t>
            </a:r>
            <a:r>
              <a:rPr lang="es-MX" dirty="0" smtClean="0">
                <a:solidFill>
                  <a:schemeClr val="accent1">
                    <a:lumMod val="75000"/>
                  </a:schemeClr>
                </a:solidFill>
              </a:rPr>
              <a:t>próximo </a:t>
            </a:r>
            <a:r>
              <a:rPr lang="es-MX" dirty="0" smtClean="0">
                <a:solidFill>
                  <a:schemeClr val="accent1">
                    <a:lumMod val="75000"/>
                  </a:schemeClr>
                </a:solidFill>
              </a:rPr>
              <a:t>lleguen a </a:t>
            </a:r>
            <a:r>
              <a:rPr lang="es-MX" dirty="0">
                <a:solidFill>
                  <a:schemeClr val="accent1">
                    <a:lumMod val="75000"/>
                  </a:schemeClr>
                </a:solidFill>
              </a:rPr>
              <a:t>establecerse bancos de </a:t>
            </a:r>
            <a:r>
              <a:rPr lang="es-MX" dirty="0" smtClean="0">
                <a:solidFill>
                  <a:schemeClr val="accent1">
                    <a:lumMod val="75000"/>
                  </a:schemeClr>
                </a:solidFill>
              </a:rPr>
              <a:t>ADN</a:t>
            </a:r>
            <a:r>
              <a:rPr lang="es-MX" dirty="0">
                <a:solidFill>
                  <a:schemeClr val="accent1">
                    <a:lumMod val="75000"/>
                  </a:schemeClr>
                </a:solidFill>
              </a:rPr>
              <a:t>.</a:t>
            </a:r>
            <a:endParaRPr lang="es-MX" dirty="0" smtClean="0">
              <a:solidFill>
                <a:schemeClr val="accent1">
                  <a:lumMod val="75000"/>
                </a:schemeClr>
              </a:solidFill>
            </a:endParaRPr>
          </a:p>
          <a:p>
            <a:r>
              <a:rPr lang="es-MX" dirty="0" smtClean="0">
                <a:solidFill>
                  <a:schemeClr val="accent1">
                    <a:lumMod val="75000"/>
                  </a:schemeClr>
                </a:solidFill>
              </a:rPr>
              <a:t>Los </a:t>
            </a:r>
            <a:r>
              <a:rPr lang="es-MX" b="1" u="sng" dirty="0">
                <a:solidFill>
                  <a:schemeClr val="accent1">
                    <a:lumMod val="75000"/>
                  </a:schemeClr>
                </a:solidFill>
              </a:rPr>
              <a:t>métodos de conservación de recursos fitogenéticos</a:t>
            </a:r>
            <a:r>
              <a:rPr lang="es-MX" dirty="0">
                <a:solidFill>
                  <a:schemeClr val="accent1">
                    <a:lumMod val="75000"/>
                  </a:schemeClr>
                </a:solidFill>
              </a:rPr>
              <a:t> pueden clasificarse de esta forma en </a:t>
            </a:r>
            <a:r>
              <a:rPr lang="es-MX" dirty="0" smtClean="0">
                <a:solidFill>
                  <a:schemeClr val="accent1">
                    <a:lumMod val="75000"/>
                  </a:schemeClr>
                </a:solidFill>
              </a:rPr>
              <a:t>dos grandes </a:t>
            </a:r>
            <a:r>
              <a:rPr lang="es-MX" dirty="0">
                <a:solidFill>
                  <a:schemeClr val="accent1">
                    <a:lumMod val="75000"/>
                  </a:schemeClr>
                </a:solidFill>
              </a:rPr>
              <a:t>categorías: métodos de </a:t>
            </a:r>
            <a:r>
              <a:rPr lang="es-MX" b="1" u="sng" dirty="0">
                <a:solidFill>
                  <a:schemeClr val="accent1">
                    <a:lumMod val="75000"/>
                  </a:schemeClr>
                </a:solidFill>
              </a:rPr>
              <a:t>conservación </a:t>
            </a:r>
            <a:r>
              <a:rPr lang="es-MX" b="1" u="sng" dirty="0" smtClean="0">
                <a:solidFill>
                  <a:schemeClr val="accent1">
                    <a:lumMod val="75000"/>
                  </a:schemeClr>
                </a:solidFill>
              </a:rPr>
              <a:t> ex situ  </a:t>
            </a:r>
            <a:r>
              <a:rPr lang="es-MX" dirty="0">
                <a:solidFill>
                  <a:schemeClr val="accent1">
                    <a:lumMod val="75000"/>
                  </a:schemeClr>
                </a:solidFill>
              </a:rPr>
              <a:t>y métodos de </a:t>
            </a:r>
            <a:r>
              <a:rPr lang="es-MX" b="1" u="sng" dirty="0" smtClean="0">
                <a:solidFill>
                  <a:schemeClr val="accent1">
                    <a:lumMod val="75000"/>
                  </a:schemeClr>
                </a:solidFill>
              </a:rPr>
              <a:t>conservación in situ</a:t>
            </a:r>
            <a:r>
              <a:rPr lang="es-MX" dirty="0" smtClean="0">
                <a:solidFill>
                  <a:schemeClr val="accent1">
                    <a:lumMod val="75000"/>
                  </a:schemeClr>
                </a:solidFill>
              </a:rPr>
              <a:t> .  Estos últimos </a:t>
            </a:r>
            <a:r>
              <a:rPr lang="es-MX" dirty="0">
                <a:solidFill>
                  <a:schemeClr val="accent1">
                    <a:lumMod val="75000"/>
                  </a:schemeClr>
                </a:solidFill>
              </a:rPr>
              <a:t>consisten en preservar las variedades o poblaciones vegetales en sus hábitats originales</a:t>
            </a:r>
            <a:r>
              <a:rPr lang="es-MX" dirty="0" smtClean="0">
                <a:solidFill>
                  <a:schemeClr val="accent1">
                    <a:lumMod val="75000"/>
                  </a:schemeClr>
                </a:solidFill>
              </a:rPr>
              <a:t>, mientras </a:t>
            </a:r>
            <a:r>
              <a:rPr lang="es-MX" dirty="0">
                <a:solidFill>
                  <a:schemeClr val="accent1">
                    <a:lumMod val="75000"/>
                  </a:schemeClr>
                </a:solidFill>
              </a:rPr>
              <a:t>que en los primeros la conservación se realiza en los denominados bancos </a:t>
            </a:r>
            <a:r>
              <a:rPr lang="es-MX" dirty="0" smtClean="0">
                <a:solidFill>
                  <a:schemeClr val="accent1">
                    <a:lumMod val="75000"/>
                  </a:schemeClr>
                </a:solidFill>
              </a:rPr>
              <a:t>de germoplasma</a:t>
            </a:r>
            <a:r>
              <a:rPr lang="es-MX" dirty="0"/>
              <a:t>.</a:t>
            </a:r>
          </a:p>
        </p:txBody>
      </p:sp>
    </p:spTree>
    <p:extLst>
      <p:ext uri="{BB962C8B-B14F-4D97-AF65-F5344CB8AC3E}">
        <p14:creationId xmlns:p14="http://schemas.microsoft.com/office/powerpoint/2010/main" val="3076205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981200" y="115888"/>
            <a:ext cx="8229600" cy="652462"/>
          </a:xfrm>
        </p:spPr>
        <p:txBody>
          <a:bodyPr>
            <a:normAutofit/>
          </a:bodyPr>
          <a:lstStyle/>
          <a:p>
            <a:pPr algn="ctr" eaLnBrk="1" hangingPunct="1"/>
            <a:r>
              <a:rPr lang="es-ES_tradnl" altLang="es-MX" sz="3600" b="1" dirty="0" smtClean="0">
                <a:solidFill>
                  <a:schemeClr val="accent1">
                    <a:lumMod val="75000"/>
                  </a:schemeClr>
                </a:solidFill>
                <a:effectLst>
                  <a:outerShdw blurRad="38100" dist="38100" dir="2700000" algn="tl">
                    <a:srgbClr val="000000">
                      <a:alpha val="43137"/>
                    </a:srgbClr>
                  </a:outerShdw>
                </a:effectLst>
              </a:rPr>
              <a:t>CONSERVACIÓN DE GERMOPLASMA</a:t>
            </a:r>
            <a:endParaRPr lang="es-ES" altLang="es-MX" sz="3600" b="1" dirty="0">
              <a:solidFill>
                <a:schemeClr val="accent1">
                  <a:lumMod val="75000"/>
                </a:schemeClr>
              </a:solidFill>
              <a:effectLst>
                <a:outerShdw blurRad="38100" dist="38100" dir="2700000" algn="tl">
                  <a:srgbClr val="000000">
                    <a:alpha val="43137"/>
                  </a:srgbClr>
                </a:outerShdw>
              </a:effectLst>
            </a:endParaRPr>
          </a:p>
        </p:txBody>
      </p:sp>
      <p:sp>
        <p:nvSpPr>
          <p:cNvPr id="87043" name="Rectangle 3"/>
          <p:cNvSpPr>
            <a:spLocks noGrp="1" noChangeArrowheads="1"/>
          </p:cNvSpPr>
          <p:nvPr>
            <p:ph idx="1"/>
          </p:nvPr>
        </p:nvSpPr>
        <p:spPr>
          <a:xfrm>
            <a:off x="1981200" y="1023938"/>
            <a:ext cx="8229600" cy="4781550"/>
          </a:xfrm>
        </p:spPr>
        <p:txBody>
          <a:bodyPr>
            <a:normAutofit fontScale="92500" lnSpcReduction="10000"/>
          </a:bodyPr>
          <a:lstStyle/>
          <a:p>
            <a:pPr eaLnBrk="1" hangingPunct="1">
              <a:lnSpc>
                <a:spcPct val="110000"/>
              </a:lnSpc>
              <a:buFont typeface="Wingdings" panose="05000000000000000000" pitchFamily="2" charset="2"/>
              <a:buNone/>
            </a:pPr>
            <a:r>
              <a:rPr lang="es-ES_tradnl" altLang="es-MX" sz="2400" b="1" i="1" dirty="0">
                <a:solidFill>
                  <a:schemeClr val="accent1">
                    <a:lumMod val="75000"/>
                  </a:schemeClr>
                </a:solidFill>
              </a:rPr>
              <a:t>EX – SITU</a:t>
            </a:r>
          </a:p>
          <a:p>
            <a:pPr eaLnBrk="1" hangingPunct="1">
              <a:lnSpc>
                <a:spcPct val="110000"/>
              </a:lnSpc>
              <a:buFont typeface="Wingdings" panose="05000000000000000000" pitchFamily="2" charset="2"/>
              <a:buChar char="v"/>
            </a:pPr>
            <a:r>
              <a:rPr lang="es-ES" altLang="es-MX" sz="2400" b="1" dirty="0">
                <a:solidFill>
                  <a:schemeClr val="accent1">
                    <a:lumMod val="75000"/>
                  </a:schemeClr>
                </a:solidFill>
              </a:rPr>
              <a:t>Conservación de genes o genotipos de plantas fuera de su hábitat natural</a:t>
            </a:r>
          </a:p>
          <a:p>
            <a:pPr eaLnBrk="1" hangingPunct="1">
              <a:lnSpc>
                <a:spcPct val="110000"/>
              </a:lnSpc>
              <a:buFont typeface="Wingdings" panose="05000000000000000000" pitchFamily="2" charset="2"/>
              <a:buChar char="v"/>
            </a:pPr>
            <a:r>
              <a:rPr lang="es-ES" altLang="es-MX" sz="2400" b="1" dirty="0">
                <a:solidFill>
                  <a:schemeClr val="accent1">
                    <a:lumMod val="75000"/>
                  </a:schemeClr>
                </a:solidFill>
              </a:rPr>
              <a:t>Adquisición del germoplasma</a:t>
            </a:r>
          </a:p>
          <a:p>
            <a:pPr lvl="2" eaLnBrk="1" hangingPunct="1">
              <a:lnSpc>
                <a:spcPct val="110000"/>
              </a:lnSpc>
              <a:buFont typeface="Wingdings" panose="05000000000000000000" pitchFamily="2" charset="2"/>
              <a:buChar char="v"/>
            </a:pPr>
            <a:r>
              <a:rPr lang="es-ES" altLang="es-MX" sz="1800" b="1" dirty="0">
                <a:solidFill>
                  <a:schemeClr val="accent1">
                    <a:lumMod val="75000"/>
                  </a:schemeClr>
                </a:solidFill>
              </a:rPr>
              <a:t>por colecta, intercambio o donación</a:t>
            </a:r>
          </a:p>
          <a:p>
            <a:pPr lvl="2" eaLnBrk="1" hangingPunct="1">
              <a:lnSpc>
                <a:spcPct val="110000"/>
              </a:lnSpc>
              <a:buFont typeface="Wingdings" panose="05000000000000000000" pitchFamily="2" charset="2"/>
              <a:buChar char="v"/>
            </a:pPr>
            <a:r>
              <a:rPr lang="es-ES" altLang="es-MX" sz="1800" b="1" dirty="0">
                <a:solidFill>
                  <a:schemeClr val="accent1">
                    <a:lumMod val="75000"/>
                  </a:schemeClr>
                </a:solidFill>
              </a:rPr>
              <a:t>para protegerlo, utilizarlo o completar colecciones</a:t>
            </a:r>
          </a:p>
          <a:p>
            <a:pPr eaLnBrk="1" hangingPunct="1">
              <a:lnSpc>
                <a:spcPct val="110000"/>
              </a:lnSpc>
              <a:buFont typeface="Wingdings" panose="05000000000000000000" pitchFamily="2" charset="2"/>
              <a:buChar char="v"/>
            </a:pPr>
            <a:r>
              <a:rPr lang="es-ES" altLang="es-MX" sz="2400" b="1" dirty="0">
                <a:solidFill>
                  <a:schemeClr val="accent1">
                    <a:lumMod val="75000"/>
                  </a:schemeClr>
                </a:solidFill>
              </a:rPr>
              <a:t>Requisitos del material adquirido</a:t>
            </a:r>
          </a:p>
          <a:p>
            <a:pPr lvl="2" eaLnBrk="1" hangingPunct="1">
              <a:lnSpc>
                <a:spcPct val="110000"/>
              </a:lnSpc>
              <a:buFont typeface="Wingdings" panose="05000000000000000000" pitchFamily="2" charset="2"/>
              <a:buChar char="v"/>
            </a:pPr>
            <a:r>
              <a:rPr lang="es-ES" altLang="es-MX" sz="1800" b="1" dirty="0">
                <a:solidFill>
                  <a:schemeClr val="accent1">
                    <a:lumMod val="75000"/>
                  </a:schemeClr>
                </a:solidFill>
              </a:rPr>
              <a:t>muestras representativas, estar sanas,  documentadas y haber cumplido la legislación pertinente (CUARENTENA)</a:t>
            </a:r>
          </a:p>
          <a:p>
            <a:pPr eaLnBrk="1" hangingPunct="1">
              <a:lnSpc>
                <a:spcPct val="110000"/>
              </a:lnSpc>
              <a:buFont typeface="Wingdings" panose="05000000000000000000" pitchFamily="2" charset="2"/>
              <a:buChar char="v"/>
            </a:pPr>
            <a:r>
              <a:rPr lang="es-ES" altLang="es-MX" sz="2400" b="1" dirty="0">
                <a:solidFill>
                  <a:schemeClr val="accent1">
                    <a:lumMod val="75000"/>
                  </a:schemeClr>
                </a:solidFill>
              </a:rPr>
              <a:t> Multiplicación preliminar </a:t>
            </a:r>
          </a:p>
          <a:p>
            <a:pPr eaLnBrk="1" hangingPunct="1">
              <a:lnSpc>
                <a:spcPct val="110000"/>
              </a:lnSpc>
              <a:buFont typeface="Wingdings" panose="05000000000000000000" pitchFamily="2" charset="2"/>
              <a:buChar char="v"/>
            </a:pPr>
            <a:r>
              <a:rPr lang="es-ES" altLang="es-MX" sz="2400" b="1" dirty="0">
                <a:solidFill>
                  <a:schemeClr val="accent1">
                    <a:lumMod val="75000"/>
                  </a:schemeClr>
                </a:solidFill>
              </a:rPr>
              <a:t> Almacenamiento de muestras</a:t>
            </a:r>
          </a:p>
          <a:p>
            <a:pPr eaLnBrk="1" hangingPunct="1">
              <a:lnSpc>
                <a:spcPct val="110000"/>
              </a:lnSpc>
              <a:buFont typeface="Wingdings" panose="05000000000000000000" pitchFamily="2" charset="2"/>
              <a:buChar char="v"/>
            </a:pPr>
            <a:r>
              <a:rPr lang="es-ES" altLang="es-MX" sz="2400" b="1" dirty="0">
                <a:solidFill>
                  <a:schemeClr val="accent1">
                    <a:lumMod val="75000"/>
                  </a:schemeClr>
                </a:solidFill>
              </a:rPr>
              <a:t> Manejo del germoplasma conservado</a:t>
            </a:r>
          </a:p>
        </p:txBody>
      </p:sp>
      <p:sp>
        <p:nvSpPr>
          <p:cNvPr id="87044" name="Rectangle 4"/>
          <p:cNvSpPr>
            <a:spLocks noChangeArrowheads="1"/>
          </p:cNvSpPr>
          <p:nvPr/>
        </p:nvSpPr>
        <p:spPr bwMode="auto">
          <a:xfrm>
            <a:off x="1981200" y="5805488"/>
            <a:ext cx="86868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lnSpc>
                <a:spcPct val="110000"/>
              </a:lnSpc>
              <a:spcBef>
                <a:spcPct val="20000"/>
              </a:spcBef>
            </a:pPr>
            <a:r>
              <a:rPr lang="es-ES_tradnl" altLang="es-MX" sz="2200" i="1" dirty="0">
                <a:solidFill>
                  <a:schemeClr val="accent1">
                    <a:lumMod val="75000"/>
                  </a:schemeClr>
                </a:solidFill>
                <a:latin typeface="+mn-lt"/>
              </a:rPr>
              <a:t>IN SITU</a:t>
            </a:r>
          </a:p>
          <a:p>
            <a:pPr algn="l" eaLnBrk="1" hangingPunct="1">
              <a:lnSpc>
                <a:spcPct val="110000"/>
              </a:lnSpc>
              <a:buFont typeface="Wingdings" panose="05000000000000000000" pitchFamily="2" charset="2"/>
              <a:buChar char="v"/>
            </a:pPr>
            <a:r>
              <a:rPr lang="es-ES" altLang="es-MX" sz="2200" dirty="0">
                <a:solidFill>
                  <a:schemeClr val="accent1">
                    <a:lumMod val="75000"/>
                  </a:schemeClr>
                </a:solidFill>
                <a:latin typeface="+mn-lt"/>
              </a:rPr>
              <a:t>Material conservado en el propio lugar en que se cultiva</a:t>
            </a:r>
          </a:p>
        </p:txBody>
      </p:sp>
    </p:spTree>
    <p:extLst>
      <p:ext uri="{BB962C8B-B14F-4D97-AF65-F5344CB8AC3E}">
        <p14:creationId xmlns:p14="http://schemas.microsoft.com/office/powerpoint/2010/main" val="2937539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wipe(down)">
                                      <p:cBhvr>
                                        <p:cTn id="7" dur="500"/>
                                        <p:tgtEl>
                                          <p:spTgt spid="8704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7043">
                                            <p:txEl>
                                              <p:pRg st="0" end="0"/>
                                            </p:txEl>
                                          </p:spTgt>
                                        </p:tgtEl>
                                        <p:attrNameLst>
                                          <p:attrName>style.visibility</p:attrName>
                                        </p:attrNameLst>
                                      </p:cBhvr>
                                      <p:to>
                                        <p:strVal val="visible"/>
                                      </p:to>
                                    </p:set>
                                    <p:animEffect transition="in" filter="wipe(down)">
                                      <p:cBhvr>
                                        <p:cTn id="10" dur="500"/>
                                        <p:tgtEl>
                                          <p:spTgt spid="87043">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7043">
                                            <p:txEl>
                                              <p:pRg st="1" end="1"/>
                                            </p:txEl>
                                          </p:spTgt>
                                        </p:tgtEl>
                                        <p:attrNameLst>
                                          <p:attrName>style.visibility</p:attrName>
                                        </p:attrNameLst>
                                      </p:cBhvr>
                                      <p:to>
                                        <p:strVal val="visible"/>
                                      </p:to>
                                    </p:set>
                                    <p:animEffect transition="in" filter="wipe(down)">
                                      <p:cBhvr>
                                        <p:cTn id="15" dur="500"/>
                                        <p:tgtEl>
                                          <p:spTgt spid="87043">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87043">
                                            <p:txEl>
                                              <p:pRg st="2" end="2"/>
                                            </p:txEl>
                                          </p:spTgt>
                                        </p:tgtEl>
                                        <p:attrNameLst>
                                          <p:attrName>style.visibility</p:attrName>
                                        </p:attrNameLst>
                                      </p:cBhvr>
                                      <p:to>
                                        <p:strVal val="visible"/>
                                      </p:to>
                                    </p:set>
                                    <p:animEffect transition="in" filter="wipe(down)">
                                      <p:cBhvr>
                                        <p:cTn id="20" dur="500"/>
                                        <p:tgtEl>
                                          <p:spTgt spid="87043">
                                            <p:txEl>
                                              <p:pRg st="2" end="2"/>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87043">
                                            <p:txEl>
                                              <p:pRg st="3" end="3"/>
                                            </p:txEl>
                                          </p:spTgt>
                                        </p:tgtEl>
                                        <p:attrNameLst>
                                          <p:attrName>style.visibility</p:attrName>
                                        </p:attrNameLst>
                                      </p:cBhvr>
                                      <p:to>
                                        <p:strVal val="visible"/>
                                      </p:to>
                                    </p:set>
                                    <p:animEffect transition="in" filter="wipe(down)">
                                      <p:cBhvr>
                                        <p:cTn id="23" dur="500"/>
                                        <p:tgtEl>
                                          <p:spTgt spid="87043">
                                            <p:txEl>
                                              <p:pRg st="3" end="3"/>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7043">
                                            <p:txEl>
                                              <p:pRg st="4" end="4"/>
                                            </p:txEl>
                                          </p:spTgt>
                                        </p:tgtEl>
                                        <p:attrNameLst>
                                          <p:attrName>style.visibility</p:attrName>
                                        </p:attrNameLst>
                                      </p:cBhvr>
                                      <p:to>
                                        <p:strVal val="visible"/>
                                      </p:to>
                                    </p:set>
                                    <p:animEffect transition="in" filter="wipe(down)">
                                      <p:cBhvr>
                                        <p:cTn id="26" dur="500"/>
                                        <p:tgtEl>
                                          <p:spTgt spid="87043">
                                            <p:txEl>
                                              <p:pRg st="4" end="4"/>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87043">
                                            <p:txEl>
                                              <p:pRg st="5" end="5"/>
                                            </p:txEl>
                                          </p:spTgt>
                                        </p:tgtEl>
                                        <p:attrNameLst>
                                          <p:attrName>style.visibility</p:attrName>
                                        </p:attrNameLst>
                                      </p:cBhvr>
                                      <p:to>
                                        <p:strVal val="visible"/>
                                      </p:to>
                                    </p:set>
                                    <p:animEffect transition="in" filter="wipe(down)">
                                      <p:cBhvr>
                                        <p:cTn id="31" dur="500"/>
                                        <p:tgtEl>
                                          <p:spTgt spid="87043">
                                            <p:txEl>
                                              <p:pRg st="5" end="5"/>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87043">
                                            <p:txEl>
                                              <p:pRg st="6" end="6"/>
                                            </p:txEl>
                                          </p:spTgt>
                                        </p:tgtEl>
                                        <p:attrNameLst>
                                          <p:attrName>style.visibility</p:attrName>
                                        </p:attrNameLst>
                                      </p:cBhvr>
                                      <p:to>
                                        <p:strVal val="visible"/>
                                      </p:to>
                                    </p:set>
                                    <p:animEffect transition="in" filter="wipe(down)">
                                      <p:cBhvr>
                                        <p:cTn id="34" dur="500"/>
                                        <p:tgtEl>
                                          <p:spTgt spid="87043">
                                            <p:txEl>
                                              <p:pRg st="6" end="6"/>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87043">
                                            <p:txEl>
                                              <p:pRg st="7" end="7"/>
                                            </p:txEl>
                                          </p:spTgt>
                                        </p:tgtEl>
                                        <p:attrNameLst>
                                          <p:attrName>style.visibility</p:attrName>
                                        </p:attrNameLst>
                                      </p:cBhvr>
                                      <p:to>
                                        <p:strVal val="visible"/>
                                      </p:to>
                                    </p:set>
                                    <p:animEffect transition="in" filter="wipe(down)">
                                      <p:cBhvr>
                                        <p:cTn id="39" dur="500"/>
                                        <p:tgtEl>
                                          <p:spTgt spid="87043">
                                            <p:txEl>
                                              <p:pRg st="7" end="7"/>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87043">
                                            <p:txEl>
                                              <p:pRg st="8" end="8"/>
                                            </p:txEl>
                                          </p:spTgt>
                                        </p:tgtEl>
                                        <p:attrNameLst>
                                          <p:attrName>style.visibility</p:attrName>
                                        </p:attrNameLst>
                                      </p:cBhvr>
                                      <p:to>
                                        <p:strVal val="visible"/>
                                      </p:to>
                                    </p:set>
                                    <p:animEffect transition="in" filter="wipe(down)">
                                      <p:cBhvr>
                                        <p:cTn id="44" dur="500"/>
                                        <p:tgtEl>
                                          <p:spTgt spid="87043">
                                            <p:txEl>
                                              <p:pRg st="8" end="8"/>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87043">
                                            <p:txEl>
                                              <p:pRg st="9" end="9"/>
                                            </p:txEl>
                                          </p:spTgt>
                                        </p:tgtEl>
                                        <p:attrNameLst>
                                          <p:attrName>style.visibility</p:attrName>
                                        </p:attrNameLst>
                                      </p:cBhvr>
                                      <p:to>
                                        <p:strVal val="visible"/>
                                      </p:to>
                                    </p:set>
                                    <p:animEffect transition="in" filter="wipe(down)">
                                      <p:cBhvr>
                                        <p:cTn id="49" dur="500"/>
                                        <p:tgtEl>
                                          <p:spTgt spid="87043">
                                            <p:txEl>
                                              <p:pRg st="9" end="9"/>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87044"/>
                                        </p:tgtEl>
                                        <p:attrNameLst>
                                          <p:attrName>style.visibility</p:attrName>
                                        </p:attrNameLst>
                                      </p:cBhvr>
                                      <p:to>
                                        <p:strVal val="visible"/>
                                      </p:to>
                                    </p:set>
                                    <p:animEffect transition="in" filter="wipe(left)">
                                      <p:cBhvr>
                                        <p:cTn id="54" dur="500"/>
                                        <p:tgtEl>
                                          <p:spTgt spid="87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P spid="87043" grpId="0" build="p" bldLvl="2"/>
      <p:bldP spid="870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1480" y="472312"/>
            <a:ext cx="3282696" cy="5440808"/>
          </a:xfrm>
        </p:spPr>
        <p:txBody>
          <a:bodyPr>
            <a:normAutofit/>
          </a:bodyPr>
          <a:lstStyle/>
          <a:p>
            <a:r>
              <a:rPr lang="es-MX" sz="3600" b="1" dirty="0" smtClean="0">
                <a:solidFill>
                  <a:schemeClr val="accent1">
                    <a:lumMod val="75000"/>
                  </a:schemeClr>
                </a:solidFill>
              </a:rPr>
              <a:t>La estrategia mexicana para conservación de los recursos genéticos</a:t>
            </a:r>
            <a:br>
              <a:rPr lang="es-MX" sz="3600" b="1" dirty="0" smtClean="0">
                <a:solidFill>
                  <a:schemeClr val="accent1">
                    <a:lumMod val="75000"/>
                  </a:schemeClr>
                </a:solidFill>
              </a:rPr>
            </a:br>
            <a:r>
              <a:rPr lang="es-MX" sz="3600" b="1" dirty="0" smtClean="0">
                <a:solidFill>
                  <a:schemeClr val="accent1">
                    <a:lumMod val="75000"/>
                  </a:schemeClr>
                </a:solidFill>
              </a:rPr>
              <a:t/>
            </a:r>
            <a:br>
              <a:rPr lang="es-MX" sz="3600" b="1" dirty="0" smtClean="0">
                <a:solidFill>
                  <a:schemeClr val="accent1">
                    <a:lumMod val="75000"/>
                  </a:schemeClr>
                </a:solidFill>
              </a:rPr>
            </a:br>
            <a:r>
              <a:rPr lang="es-MX" sz="3200" b="1" dirty="0" smtClean="0">
                <a:solidFill>
                  <a:schemeClr val="accent1">
                    <a:lumMod val="75000"/>
                  </a:schemeClr>
                </a:solidFill>
              </a:rPr>
              <a:t>SINAREFI-SAGARPA</a:t>
            </a:r>
            <a:endParaRPr lang="es-MX" sz="3200" b="1" dirty="0">
              <a:solidFill>
                <a:schemeClr val="accent1">
                  <a:lumMod val="75000"/>
                </a:schemeClr>
              </a:solidFill>
            </a:endParaRPr>
          </a:p>
        </p:txBody>
      </p:sp>
      <p:pic>
        <p:nvPicPr>
          <p:cNvPr id="4" name="Marcador de contenido 3"/>
          <p:cNvPicPr>
            <a:picLocks noGrp="1" noChangeAspect="1"/>
          </p:cNvPicPr>
          <p:nvPr>
            <p:ph idx="1"/>
          </p:nvPr>
        </p:nvPicPr>
        <p:blipFill>
          <a:blip r:embed="rId2"/>
          <a:stretch>
            <a:fillRect/>
          </a:stretch>
        </p:blipFill>
        <p:spPr>
          <a:xfrm>
            <a:off x="3841079" y="472312"/>
            <a:ext cx="8270045" cy="5721223"/>
          </a:xfrm>
          <a:prstGeom prst="rect">
            <a:avLst/>
          </a:prstGeom>
        </p:spPr>
      </p:pic>
    </p:spTree>
    <p:extLst>
      <p:ext uri="{BB962C8B-B14F-4D97-AF65-F5344CB8AC3E}">
        <p14:creationId xmlns:p14="http://schemas.microsoft.com/office/powerpoint/2010/main" val="631483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1357883" y="157860"/>
            <a:ext cx="9476233" cy="6492875"/>
          </a:xfrm>
          <a:prstGeom prst="rect">
            <a:avLst/>
          </a:prstGeom>
        </p:spPr>
      </p:pic>
    </p:spTree>
    <p:extLst>
      <p:ext uri="{BB962C8B-B14F-4D97-AF65-F5344CB8AC3E}">
        <p14:creationId xmlns:p14="http://schemas.microsoft.com/office/powerpoint/2010/main" val="3767681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1">
                    <a:lumMod val="75000"/>
                  </a:schemeClr>
                </a:solidFill>
                <a:effectLst>
                  <a:outerShdw blurRad="38100" dist="38100" dir="2700000" algn="tl">
                    <a:srgbClr val="000000">
                      <a:alpha val="43137"/>
                    </a:srgbClr>
                  </a:outerShdw>
                </a:effectLst>
              </a:rPr>
              <a:t>PRESENTACIÓN</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smtClean="0">
                <a:solidFill>
                  <a:schemeClr val="accent1">
                    <a:lumMod val="75000"/>
                  </a:schemeClr>
                </a:solidFill>
              </a:rPr>
              <a:t>En esta presentación se complementa los conocimientos y herramientas de utilidad en el mejoramiento genético de plantas ornamentales con estrategias a corto, mediano y largo plazo como una opción productiva rentable y sustentable para la industria florícola.</a:t>
            </a:r>
          </a:p>
          <a:p>
            <a:pPr algn="just"/>
            <a:r>
              <a:rPr lang="es-MX" dirty="0" smtClean="0">
                <a:solidFill>
                  <a:schemeClr val="accent1">
                    <a:lumMod val="75000"/>
                  </a:schemeClr>
                </a:solidFill>
              </a:rPr>
              <a:t>Se exponen en forma esquemática los principales conceptos en torno a los recursos </a:t>
            </a:r>
            <a:r>
              <a:rPr lang="es-MX" dirty="0" smtClean="0">
                <a:solidFill>
                  <a:schemeClr val="accent1">
                    <a:lumMod val="75000"/>
                  </a:schemeClr>
                </a:solidFill>
              </a:rPr>
              <a:t>genéticos, </a:t>
            </a:r>
            <a:r>
              <a:rPr lang="es-MX" dirty="0" smtClean="0">
                <a:solidFill>
                  <a:schemeClr val="accent1">
                    <a:lumMod val="75000"/>
                  </a:schemeClr>
                </a:solidFill>
              </a:rPr>
              <a:t>el problema de la erosión genética y la necesidad de su conservación a través de diferentes estrategias.</a:t>
            </a:r>
          </a:p>
          <a:p>
            <a:endParaRPr lang="es-MX" dirty="0"/>
          </a:p>
        </p:txBody>
      </p:sp>
    </p:spTree>
    <p:extLst>
      <p:ext uri="{BB962C8B-B14F-4D97-AF65-F5344CB8AC3E}">
        <p14:creationId xmlns:p14="http://schemas.microsoft.com/office/powerpoint/2010/main" val="4204656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2191511" y="365125"/>
            <a:ext cx="8848819" cy="6316091"/>
          </a:xfrm>
          <a:prstGeom prst="rect">
            <a:avLst/>
          </a:prstGeom>
        </p:spPr>
      </p:pic>
    </p:spTree>
    <p:extLst>
      <p:ext uri="{BB962C8B-B14F-4D97-AF65-F5344CB8AC3E}">
        <p14:creationId xmlns:p14="http://schemas.microsoft.com/office/powerpoint/2010/main" val="1093329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5880" y="2449957"/>
            <a:ext cx="5916168" cy="1325563"/>
          </a:xfrm>
          <a:solidFill>
            <a:schemeClr val="accent6">
              <a:lumMod val="60000"/>
              <a:lumOff val="40000"/>
            </a:schemeClr>
          </a:solidFill>
        </p:spPr>
        <p:txBody>
          <a:bodyPr/>
          <a:lstStyle/>
          <a:p>
            <a:r>
              <a:rPr lang="es-MX" b="1" dirty="0" smtClean="0">
                <a:solidFill>
                  <a:schemeClr val="accent1">
                    <a:lumMod val="75000"/>
                  </a:schemeClr>
                </a:solidFill>
                <a:effectLst>
                  <a:outerShdw blurRad="38100" dist="38100" dir="2700000" algn="tl">
                    <a:srgbClr val="000000">
                      <a:alpha val="43137"/>
                    </a:srgbClr>
                  </a:outerShdw>
                </a:effectLst>
              </a:rPr>
              <a:t>CONSERVACION EX SITU</a:t>
            </a:r>
            <a:endParaRPr lang="es-MX" b="1" dirty="0">
              <a:solidFill>
                <a:schemeClr val="accent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22442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981200" y="274639"/>
            <a:ext cx="8276717" cy="561975"/>
          </a:xfrm>
        </p:spPr>
        <p:txBody>
          <a:bodyPr>
            <a:noAutofit/>
          </a:bodyPr>
          <a:lstStyle/>
          <a:p>
            <a:pPr eaLnBrk="1" hangingPunct="1"/>
            <a:r>
              <a:rPr lang="es-ES_tradnl" altLang="es-MX" sz="3200" b="1" dirty="0">
                <a:solidFill>
                  <a:schemeClr val="accent1">
                    <a:lumMod val="75000"/>
                  </a:schemeClr>
                </a:solidFill>
              </a:rPr>
              <a:t>Conservación de </a:t>
            </a:r>
            <a:r>
              <a:rPr lang="es-ES_tradnl" altLang="es-MX" sz="3200" b="1" dirty="0" smtClean="0">
                <a:solidFill>
                  <a:schemeClr val="accent1">
                    <a:lumMod val="75000"/>
                  </a:schemeClr>
                </a:solidFill>
              </a:rPr>
              <a:t>Germoplasma ex situ: técnicas</a:t>
            </a:r>
            <a:endParaRPr lang="es-ES" altLang="es-MX" sz="3200" b="1" dirty="0">
              <a:solidFill>
                <a:schemeClr val="accent1">
                  <a:lumMod val="75000"/>
                </a:schemeClr>
              </a:solidFill>
            </a:endParaRPr>
          </a:p>
        </p:txBody>
      </p:sp>
      <p:sp>
        <p:nvSpPr>
          <p:cNvPr id="16388" name="Text Box 5"/>
          <p:cNvSpPr txBox="1">
            <a:spLocks noChangeArrowheads="1"/>
          </p:cNvSpPr>
          <p:nvPr/>
        </p:nvSpPr>
        <p:spPr bwMode="auto">
          <a:xfrm>
            <a:off x="6063484" y="3274624"/>
            <a:ext cx="1198563" cy="457200"/>
          </a:xfrm>
          <a:prstGeom prst="rect">
            <a:avLst/>
          </a:prstGeom>
          <a:solidFill>
            <a:schemeClr val="accent6">
              <a:lumMod val="60000"/>
              <a:lumOff val="40000"/>
            </a:schemeClr>
          </a:solidFill>
          <a:ln>
            <a:noFill/>
          </a:ln>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spcBef>
                <a:spcPct val="20000"/>
              </a:spcBef>
            </a:pPr>
            <a:r>
              <a:rPr lang="es-ES_tradnl" altLang="es-MX" sz="2400" i="1" dirty="0">
                <a:solidFill>
                  <a:schemeClr val="accent1">
                    <a:lumMod val="75000"/>
                  </a:schemeClr>
                </a:solidFill>
              </a:rPr>
              <a:t>In vitro</a:t>
            </a:r>
            <a:endParaRPr lang="es-ES" altLang="es-MX" sz="2400" dirty="0">
              <a:solidFill>
                <a:schemeClr val="accent1">
                  <a:lumMod val="75000"/>
                </a:schemeClr>
              </a:solidFill>
            </a:endParaRPr>
          </a:p>
        </p:txBody>
      </p:sp>
      <p:pic>
        <p:nvPicPr>
          <p:cNvPr id="1638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6064" y="1077400"/>
            <a:ext cx="1553405" cy="1997963"/>
          </a:xfrm>
          <a:prstGeom prst="rect">
            <a:avLst/>
          </a:prstGeom>
          <a:solidFill>
            <a:schemeClr val="accent6">
              <a:lumMod val="60000"/>
              <a:lumOff val="40000"/>
            </a:schemeClr>
          </a:solidFill>
          <a:ln>
            <a:noFill/>
          </a:ln>
          <a:extLst/>
        </p:spPr>
      </p:pic>
      <p:pic>
        <p:nvPicPr>
          <p:cNvPr id="1639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4298" y="3594793"/>
            <a:ext cx="1644299" cy="2198157"/>
          </a:xfrm>
          <a:prstGeom prst="ellipse">
            <a:avLst/>
          </a:prstGeom>
          <a:ln w="19050" cap="rnd">
            <a:solidFill>
              <a:schemeClr val="accent6">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p:spPr>
      </p:pic>
      <p:sp>
        <p:nvSpPr>
          <p:cNvPr id="16391" name="Text Box 8"/>
          <p:cNvSpPr txBox="1">
            <a:spLocks noChangeArrowheads="1"/>
          </p:cNvSpPr>
          <p:nvPr/>
        </p:nvSpPr>
        <p:spPr bwMode="auto">
          <a:xfrm>
            <a:off x="7178167" y="5951826"/>
            <a:ext cx="3079750" cy="457200"/>
          </a:xfrm>
          <a:prstGeom prst="rect">
            <a:avLst/>
          </a:prstGeom>
          <a:solidFill>
            <a:schemeClr val="accent6">
              <a:lumMod val="60000"/>
              <a:lumOff val="40000"/>
            </a:schemeClr>
          </a:solidFill>
          <a:ln>
            <a:noFill/>
          </a:ln>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2400" dirty="0">
                <a:solidFill>
                  <a:schemeClr val="accent1">
                    <a:lumMod val="75000"/>
                  </a:schemeClr>
                </a:solidFill>
              </a:rPr>
              <a:t>Crio - Conservación</a:t>
            </a:r>
            <a:endParaRPr lang="es-ES" altLang="es-MX" sz="2400" dirty="0">
              <a:solidFill>
                <a:schemeClr val="accent1">
                  <a:lumMod val="75000"/>
                </a:schemeClr>
              </a:solidFill>
            </a:endParaRPr>
          </a:p>
        </p:txBody>
      </p:sp>
      <p:sp>
        <p:nvSpPr>
          <p:cNvPr id="16392" name="Text Box 9"/>
          <p:cNvSpPr txBox="1">
            <a:spLocks noChangeArrowheads="1"/>
          </p:cNvSpPr>
          <p:nvPr/>
        </p:nvSpPr>
        <p:spPr bwMode="auto">
          <a:xfrm>
            <a:off x="4083050" y="5951826"/>
            <a:ext cx="846137" cy="457200"/>
          </a:xfrm>
          <a:prstGeom prst="rect">
            <a:avLst/>
          </a:prstGeom>
          <a:solidFill>
            <a:schemeClr val="accent6">
              <a:lumMod val="60000"/>
              <a:lumOff val="40000"/>
            </a:schemeClr>
          </a:solidFill>
          <a:ln>
            <a:noFill/>
          </a:ln>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2400" dirty="0">
                <a:solidFill>
                  <a:schemeClr val="accent1">
                    <a:lumMod val="75000"/>
                  </a:schemeClr>
                </a:solidFill>
              </a:rPr>
              <a:t>ADN</a:t>
            </a:r>
            <a:endParaRPr lang="es-ES" altLang="es-MX" sz="2400" dirty="0">
              <a:solidFill>
                <a:schemeClr val="accent1">
                  <a:lumMod val="75000"/>
                </a:schemeClr>
              </a:solidFill>
            </a:endParaRPr>
          </a:p>
        </p:txBody>
      </p:sp>
      <p:pic>
        <p:nvPicPr>
          <p:cNvPr id="16393"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7932" y="3881797"/>
            <a:ext cx="1798732" cy="1911153"/>
          </a:xfrm>
          <a:prstGeom prst="ellipse">
            <a:avLst/>
          </a:prstGeom>
          <a:ln w="28575" cap="rnd">
            <a:solidFill>
              <a:schemeClr val="accent6">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p:spPr>
      </p:pic>
      <p:pic>
        <p:nvPicPr>
          <p:cNvPr id="16394"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7538" y="960537"/>
            <a:ext cx="1940893" cy="1823657"/>
          </a:xfrm>
          <a:prstGeom prst="ellipse">
            <a:avLst/>
          </a:prstGeom>
          <a:ln w="28575" cap="rnd">
            <a:solidFill>
              <a:schemeClr val="accent6">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p:spPr>
      </p:pic>
      <p:sp>
        <p:nvSpPr>
          <p:cNvPr id="16395" name="Text Box 12"/>
          <p:cNvSpPr txBox="1">
            <a:spLocks noChangeArrowheads="1"/>
          </p:cNvSpPr>
          <p:nvPr/>
        </p:nvSpPr>
        <p:spPr bwMode="auto">
          <a:xfrm>
            <a:off x="1975170" y="2856893"/>
            <a:ext cx="2352128" cy="646331"/>
          </a:xfrm>
          <a:prstGeom prst="rect">
            <a:avLst/>
          </a:prstGeom>
          <a:solidFill>
            <a:schemeClr val="accent6">
              <a:lumMod val="60000"/>
              <a:lumOff val="40000"/>
            </a:schemeClr>
          </a:solidFill>
          <a:ln>
            <a:noFill/>
          </a:ln>
          <a:extLst/>
        </p:spPr>
        <p:txBody>
          <a:bodyPr wrap="squar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1800" dirty="0" smtClean="0">
                <a:solidFill>
                  <a:schemeClr val="accent1">
                    <a:lumMod val="75000"/>
                  </a:schemeClr>
                </a:solidFill>
              </a:rPr>
              <a:t>Semillas Ortodoxas y recalcitrantes</a:t>
            </a:r>
            <a:endParaRPr lang="es-ES" altLang="es-MX" sz="1800" dirty="0">
              <a:solidFill>
                <a:schemeClr val="accent1">
                  <a:lumMod val="75000"/>
                </a:schemeClr>
              </a:solidFill>
            </a:endParaRPr>
          </a:p>
        </p:txBody>
      </p:sp>
      <p:sp>
        <p:nvSpPr>
          <p:cNvPr id="16396" name="Text Box 13"/>
          <p:cNvSpPr txBox="1">
            <a:spLocks noChangeArrowheads="1"/>
          </p:cNvSpPr>
          <p:nvPr/>
        </p:nvSpPr>
        <p:spPr bwMode="auto">
          <a:xfrm>
            <a:off x="9245092" y="3130597"/>
            <a:ext cx="1012825" cy="457200"/>
          </a:xfrm>
          <a:prstGeom prst="rect">
            <a:avLst/>
          </a:prstGeom>
          <a:solidFill>
            <a:schemeClr val="accent6">
              <a:lumMod val="60000"/>
              <a:lumOff val="40000"/>
            </a:schemeClr>
          </a:solidFill>
          <a:ln>
            <a:noFill/>
          </a:ln>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2400" dirty="0">
                <a:solidFill>
                  <a:schemeClr val="accent1">
                    <a:lumMod val="75000"/>
                  </a:schemeClr>
                </a:solidFill>
              </a:rPr>
              <a:t>Polen</a:t>
            </a:r>
            <a:endParaRPr lang="es-ES" altLang="es-MX" sz="2400" dirty="0">
              <a:solidFill>
                <a:schemeClr val="accent1">
                  <a:lumMod val="75000"/>
                </a:schemeClr>
              </a:solidFill>
            </a:endParaRPr>
          </a:p>
        </p:txBody>
      </p:sp>
      <p:grpSp>
        <p:nvGrpSpPr>
          <p:cNvPr id="16397" name="Group 22"/>
          <p:cNvGrpSpPr>
            <a:grpSpLocks/>
          </p:cNvGrpSpPr>
          <p:nvPr/>
        </p:nvGrpSpPr>
        <p:grpSpPr bwMode="auto">
          <a:xfrm>
            <a:off x="8998236" y="1357244"/>
            <a:ext cx="1439862" cy="1006475"/>
            <a:chOff x="2245" y="3249"/>
            <a:chExt cx="907" cy="634"/>
          </a:xfrm>
          <a:solidFill>
            <a:srgbClr val="FFFF00"/>
          </a:solidFill>
        </p:grpSpPr>
        <p:sp>
          <p:nvSpPr>
            <p:cNvPr id="16398" name="AutoShape 14"/>
            <p:cNvSpPr>
              <a:spLocks noChangeArrowheads="1"/>
            </p:cNvSpPr>
            <p:nvPr/>
          </p:nvSpPr>
          <p:spPr bwMode="auto">
            <a:xfrm>
              <a:off x="2245" y="3612"/>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sp>
          <p:nvSpPr>
            <p:cNvPr id="16399" name="AutoShape 15"/>
            <p:cNvSpPr>
              <a:spLocks noChangeArrowheads="1"/>
            </p:cNvSpPr>
            <p:nvPr/>
          </p:nvSpPr>
          <p:spPr bwMode="auto">
            <a:xfrm>
              <a:off x="2517" y="3702"/>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sp>
          <p:nvSpPr>
            <p:cNvPr id="16400" name="AutoShape 16"/>
            <p:cNvSpPr>
              <a:spLocks noChangeArrowheads="1"/>
            </p:cNvSpPr>
            <p:nvPr/>
          </p:nvSpPr>
          <p:spPr bwMode="auto">
            <a:xfrm>
              <a:off x="2381" y="3249"/>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sp>
          <p:nvSpPr>
            <p:cNvPr id="16401" name="AutoShape 17"/>
            <p:cNvSpPr>
              <a:spLocks noChangeArrowheads="1"/>
            </p:cNvSpPr>
            <p:nvPr/>
          </p:nvSpPr>
          <p:spPr bwMode="auto">
            <a:xfrm>
              <a:off x="2653" y="3339"/>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sp>
          <p:nvSpPr>
            <p:cNvPr id="16402" name="AutoShape 18"/>
            <p:cNvSpPr>
              <a:spLocks noChangeArrowheads="1"/>
            </p:cNvSpPr>
            <p:nvPr/>
          </p:nvSpPr>
          <p:spPr bwMode="auto">
            <a:xfrm>
              <a:off x="2789" y="3612"/>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sp>
          <p:nvSpPr>
            <p:cNvPr id="16403" name="AutoShape 19"/>
            <p:cNvSpPr>
              <a:spLocks noChangeArrowheads="1"/>
            </p:cNvSpPr>
            <p:nvPr/>
          </p:nvSpPr>
          <p:spPr bwMode="auto">
            <a:xfrm>
              <a:off x="2925" y="3385"/>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sp>
          <p:nvSpPr>
            <p:cNvPr id="16404" name="AutoShape 20"/>
            <p:cNvSpPr>
              <a:spLocks noChangeArrowheads="1"/>
            </p:cNvSpPr>
            <p:nvPr/>
          </p:nvSpPr>
          <p:spPr bwMode="auto">
            <a:xfrm>
              <a:off x="2245" y="3430"/>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sp>
          <p:nvSpPr>
            <p:cNvPr id="16405" name="AutoShape 21"/>
            <p:cNvSpPr>
              <a:spLocks noChangeArrowheads="1"/>
            </p:cNvSpPr>
            <p:nvPr/>
          </p:nvSpPr>
          <p:spPr bwMode="auto">
            <a:xfrm>
              <a:off x="2472" y="3521"/>
              <a:ext cx="227" cy="181"/>
            </a:xfrm>
            <a:prstGeom prst="sun">
              <a:avLst>
                <a:gd name="adj" fmla="val 25000"/>
              </a:avLst>
            </a:prstGeom>
            <a:grpFill/>
            <a:ln w="9525" algn="ctr">
              <a:solidFill>
                <a:srgbClr val="000000"/>
              </a:solidFill>
              <a:miter lim="800000"/>
              <a:headEnd/>
              <a:tailEnd/>
            </a:ln>
            <a:extLst/>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s-AR" altLang="es-MX">
                <a:solidFill>
                  <a:srgbClr val="FFFF00"/>
                </a:solidFill>
              </a:endParaRPr>
            </a:p>
          </p:txBody>
        </p:sp>
      </p:grpSp>
    </p:spTree>
    <p:extLst>
      <p:ext uri="{BB962C8B-B14F-4D97-AF65-F5344CB8AC3E}">
        <p14:creationId xmlns:p14="http://schemas.microsoft.com/office/powerpoint/2010/main" val="39458946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981200" y="333376"/>
            <a:ext cx="8229600" cy="581025"/>
          </a:xfrm>
        </p:spPr>
        <p:txBody>
          <a:bodyPr>
            <a:noAutofit/>
          </a:bodyPr>
          <a:lstStyle/>
          <a:p>
            <a:pPr algn="ctr" eaLnBrk="1" hangingPunct="1"/>
            <a:r>
              <a:rPr lang="es-ES_tradnl" altLang="es-MX" sz="3600" b="1" dirty="0" smtClean="0">
                <a:solidFill>
                  <a:schemeClr val="accent1">
                    <a:lumMod val="75000"/>
                  </a:schemeClr>
                </a:solidFill>
                <a:effectLst>
                  <a:outerShdw blurRad="38100" dist="38100" dir="2700000" algn="tl">
                    <a:srgbClr val="000000">
                      <a:alpha val="43137"/>
                    </a:srgbClr>
                  </a:outerShdw>
                </a:effectLst>
              </a:rPr>
              <a:t>BANCOS DE GERMOPLASMAS</a:t>
            </a:r>
            <a:endParaRPr lang="es-ES" altLang="es-MX" sz="3600" b="1" dirty="0">
              <a:solidFill>
                <a:schemeClr val="accent1">
                  <a:lumMod val="75000"/>
                </a:schemeClr>
              </a:solidFill>
              <a:effectLst>
                <a:outerShdw blurRad="38100" dist="38100" dir="2700000" algn="tl">
                  <a:srgbClr val="000000">
                    <a:alpha val="43137"/>
                  </a:srgbClr>
                </a:outerShdw>
              </a:effectLst>
            </a:endParaRPr>
          </a:p>
        </p:txBody>
      </p:sp>
      <p:sp>
        <p:nvSpPr>
          <p:cNvPr id="92163" name="Rectangle 3"/>
          <p:cNvSpPr>
            <a:spLocks noGrp="1" noChangeArrowheads="1"/>
          </p:cNvSpPr>
          <p:nvPr>
            <p:ph idx="1"/>
          </p:nvPr>
        </p:nvSpPr>
        <p:spPr>
          <a:xfrm>
            <a:off x="5904865" y="1125538"/>
            <a:ext cx="5128895" cy="5732462"/>
          </a:xfrm>
        </p:spPr>
        <p:txBody>
          <a:bodyPr>
            <a:normAutofit lnSpcReduction="10000"/>
          </a:bodyPr>
          <a:lstStyle/>
          <a:p>
            <a:pPr eaLnBrk="1" hangingPunct="1">
              <a:lnSpc>
                <a:spcPct val="120000"/>
              </a:lnSpc>
              <a:buFont typeface="Wingdings" panose="05000000000000000000" pitchFamily="2" charset="2"/>
              <a:buChar char="v"/>
            </a:pPr>
            <a:r>
              <a:rPr lang="es-ES" altLang="es-MX" sz="2400" b="1" dirty="0"/>
              <a:t>Tipo de muestra</a:t>
            </a:r>
          </a:p>
          <a:p>
            <a:pPr lvl="2" eaLnBrk="1" hangingPunct="1">
              <a:lnSpc>
                <a:spcPct val="120000"/>
              </a:lnSpc>
              <a:buFont typeface="Wingdings" panose="05000000000000000000" pitchFamily="2" charset="2"/>
              <a:buChar char="v"/>
            </a:pPr>
            <a:r>
              <a:rPr lang="es-ES" altLang="es-MX" sz="1800" b="1" dirty="0"/>
              <a:t>de semilla</a:t>
            </a:r>
          </a:p>
          <a:p>
            <a:pPr lvl="2" eaLnBrk="1" hangingPunct="1">
              <a:lnSpc>
                <a:spcPct val="120000"/>
              </a:lnSpc>
              <a:buFont typeface="Wingdings" panose="05000000000000000000" pitchFamily="2" charset="2"/>
              <a:buChar char="v"/>
            </a:pPr>
            <a:r>
              <a:rPr lang="es-ES" altLang="es-MX" sz="1800" b="1" dirty="0"/>
              <a:t> de campo</a:t>
            </a:r>
          </a:p>
          <a:p>
            <a:pPr lvl="2" eaLnBrk="1" hangingPunct="1">
              <a:lnSpc>
                <a:spcPct val="120000"/>
              </a:lnSpc>
              <a:buFont typeface="Wingdings" panose="05000000000000000000" pitchFamily="2" charset="2"/>
              <a:buChar char="v"/>
            </a:pPr>
            <a:r>
              <a:rPr lang="es-ES" altLang="es-MX" sz="1800" b="1" dirty="0"/>
              <a:t> in vitro</a:t>
            </a:r>
          </a:p>
          <a:p>
            <a:pPr eaLnBrk="1" hangingPunct="1">
              <a:lnSpc>
                <a:spcPct val="120000"/>
              </a:lnSpc>
              <a:buFont typeface="Wingdings" panose="05000000000000000000" pitchFamily="2" charset="2"/>
              <a:buChar char="v"/>
            </a:pPr>
            <a:r>
              <a:rPr lang="es-ES" altLang="es-MX" sz="2400" b="1" dirty="0"/>
              <a:t>Número de especies que conservan</a:t>
            </a:r>
          </a:p>
          <a:p>
            <a:pPr lvl="2" eaLnBrk="1" hangingPunct="1">
              <a:lnSpc>
                <a:spcPct val="120000"/>
              </a:lnSpc>
              <a:buFont typeface="Wingdings" panose="05000000000000000000" pitchFamily="2" charset="2"/>
              <a:buChar char="v"/>
            </a:pPr>
            <a:r>
              <a:rPr lang="es-ES" altLang="es-MX" sz="1800" b="1" dirty="0"/>
              <a:t>mono, </a:t>
            </a:r>
            <a:r>
              <a:rPr lang="es-ES" altLang="es-MX" sz="1800" b="1" dirty="0" err="1"/>
              <a:t>oligo</a:t>
            </a:r>
            <a:r>
              <a:rPr lang="es-ES" altLang="es-MX" sz="1800" b="1" dirty="0"/>
              <a:t> y </a:t>
            </a:r>
            <a:r>
              <a:rPr lang="es-ES" altLang="es-MX" sz="1800" b="1" dirty="0" err="1"/>
              <a:t>poliespecíficos</a:t>
            </a:r>
            <a:endParaRPr lang="es-ES" altLang="es-MX" sz="1800" b="1" dirty="0"/>
          </a:p>
          <a:p>
            <a:pPr eaLnBrk="1" hangingPunct="1">
              <a:lnSpc>
                <a:spcPct val="120000"/>
              </a:lnSpc>
              <a:buFont typeface="Wingdings" panose="05000000000000000000" pitchFamily="2" charset="2"/>
              <a:buChar char="v"/>
            </a:pPr>
            <a:r>
              <a:rPr lang="es-ES" altLang="es-MX" sz="2400" b="1" dirty="0"/>
              <a:t>Mandato institucional</a:t>
            </a:r>
          </a:p>
          <a:p>
            <a:pPr lvl="2" eaLnBrk="1" hangingPunct="1">
              <a:lnSpc>
                <a:spcPct val="120000"/>
              </a:lnSpc>
              <a:buFont typeface="Wingdings" panose="05000000000000000000" pitchFamily="2" charset="2"/>
              <a:buChar char="v"/>
            </a:pPr>
            <a:r>
              <a:rPr lang="es-ES" altLang="es-MX" sz="1800" b="1" dirty="0"/>
              <a:t>institucionales</a:t>
            </a:r>
          </a:p>
          <a:p>
            <a:pPr lvl="2" eaLnBrk="1" hangingPunct="1">
              <a:lnSpc>
                <a:spcPct val="120000"/>
              </a:lnSpc>
              <a:buFont typeface="Wingdings" panose="05000000000000000000" pitchFamily="2" charset="2"/>
              <a:buChar char="v"/>
            </a:pPr>
            <a:r>
              <a:rPr lang="es-ES" altLang="es-MX" sz="1800" b="1" dirty="0"/>
              <a:t>regionales</a:t>
            </a:r>
          </a:p>
          <a:p>
            <a:pPr lvl="2" eaLnBrk="1" hangingPunct="1">
              <a:lnSpc>
                <a:spcPct val="120000"/>
              </a:lnSpc>
              <a:buFont typeface="Wingdings" panose="05000000000000000000" pitchFamily="2" charset="2"/>
              <a:buChar char="v"/>
            </a:pPr>
            <a:r>
              <a:rPr lang="es-ES" altLang="es-MX" sz="1800" b="1" dirty="0"/>
              <a:t>Internacionales</a:t>
            </a:r>
          </a:p>
          <a:p>
            <a:pPr eaLnBrk="1" hangingPunct="1">
              <a:lnSpc>
                <a:spcPct val="120000"/>
              </a:lnSpc>
              <a:buFont typeface="Wingdings" panose="05000000000000000000" pitchFamily="2" charset="2"/>
              <a:buChar char="v"/>
            </a:pPr>
            <a:r>
              <a:rPr lang="es-ES_tradnl" altLang="es-MX" sz="2400" b="1" dirty="0"/>
              <a:t>Intercambio de Material</a:t>
            </a:r>
          </a:p>
          <a:p>
            <a:pPr lvl="2" eaLnBrk="1" hangingPunct="1">
              <a:lnSpc>
                <a:spcPct val="120000"/>
              </a:lnSpc>
              <a:buFont typeface="Wingdings" panose="05000000000000000000" pitchFamily="2" charset="2"/>
              <a:buChar char="v"/>
            </a:pPr>
            <a:r>
              <a:rPr lang="es-ES_tradnl" altLang="es-MX" sz="1800" b="1" dirty="0"/>
              <a:t>activo</a:t>
            </a:r>
          </a:p>
          <a:p>
            <a:pPr lvl="2" eaLnBrk="1" hangingPunct="1">
              <a:lnSpc>
                <a:spcPct val="120000"/>
              </a:lnSpc>
              <a:buFont typeface="Wingdings" panose="05000000000000000000" pitchFamily="2" charset="2"/>
              <a:buChar char="v"/>
            </a:pPr>
            <a:r>
              <a:rPr lang="es-ES_tradnl" altLang="es-MX" sz="1800" b="1" dirty="0"/>
              <a:t>base</a:t>
            </a:r>
            <a:endParaRPr lang="es-ES" altLang="es-MX" sz="1800" b="1"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838" y="1727454"/>
            <a:ext cx="4918651" cy="34297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3639943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wipe(down)">
                                      <p:cBhvr>
                                        <p:cTn id="7" dur="500"/>
                                        <p:tgtEl>
                                          <p:spTgt spid="921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2163">
                                            <p:txEl>
                                              <p:pRg st="0" end="0"/>
                                            </p:txEl>
                                          </p:spTgt>
                                        </p:tgtEl>
                                        <p:attrNameLst>
                                          <p:attrName>style.visibility</p:attrName>
                                        </p:attrNameLst>
                                      </p:cBhvr>
                                      <p:to>
                                        <p:strVal val="visible"/>
                                      </p:to>
                                    </p:set>
                                    <p:animEffect transition="in" filter="wipe(up)">
                                      <p:cBhvr>
                                        <p:cTn id="12" dur="500"/>
                                        <p:tgtEl>
                                          <p:spTgt spid="92163">
                                            <p:txEl>
                                              <p:pRg st="0" end="0"/>
                                            </p:txEl>
                                          </p:spTgt>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92163">
                                            <p:txEl>
                                              <p:pRg st="1" end="1"/>
                                            </p:txEl>
                                          </p:spTgt>
                                        </p:tgtEl>
                                        <p:attrNameLst>
                                          <p:attrName>style.visibility</p:attrName>
                                        </p:attrNameLst>
                                      </p:cBhvr>
                                      <p:to>
                                        <p:strVal val="visible"/>
                                      </p:to>
                                    </p:set>
                                    <p:animEffect transition="in" filter="wipe(up)">
                                      <p:cBhvr>
                                        <p:cTn id="15" dur="500"/>
                                        <p:tgtEl>
                                          <p:spTgt spid="92163">
                                            <p:txEl>
                                              <p:pRg st="1" end="1"/>
                                            </p:txEl>
                                          </p:spTgt>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92163">
                                            <p:txEl>
                                              <p:pRg st="2" end="2"/>
                                            </p:txEl>
                                          </p:spTgt>
                                        </p:tgtEl>
                                        <p:attrNameLst>
                                          <p:attrName>style.visibility</p:attrName>
                                        </p:attrNameLst>
                                      </p:cBhvr>
                                      <p:to>
                                        <p:strVal val="visible"/>
                                      </p:to>
                                    </p:set>
                                    <p:animEffect transition="in" filter="wipe(up)">
                                      <p:cBhvr>
                                        <p:cTn id="18" dur="500"/>
                                        <p:tgtEl>
                                          <p:spTgt spid="92163">
                                            <p:txEl>
                                              <p:pRg st="2" end="2"/>
                                            </p:tx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92163">
                                            <p:txEl>
                                              <p:pRg st="3" end="3"/>
                                            </p:txEl>
                                          </p:spTgt>
                                        </p:tgtEl>
                                        <p:attrNameLst>
                                          <p:attrName>style.visibility</p:attrName>
                                        </p:attrNameLst>
                                      </p:cBhvr>
                                      <p:to>
                                        <p:strVal val="visible"/>
                                      </p:to>
                                    </p:set>
                                    <p:animEffect transition="in" filter="wipe(up)">
                                      <p:cBhvr>
                                        <p:cTn id="21" dur="500"/>
                                        <p:tgtEl>
                                          <p:spTgt spid="92163">
                                            <p:txEl>
                                              <p:pRg st="3" end="3"/>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92163">
                                            <p:txEl>
                                              <p:pRg st="4" end="4"/>
                                            </p:txEl>
                                          </p:spTgt>
                                        </p:tgtEl>
                                        <p:attrNameLst>
                                          <p:attrName>style.visibility</p:attrName>
                                        </p:attrNameLst>
                                      </p:cBhvr>
                                      <p:to>
                                        <p:strVal val="visible"/>
                                      </p:to>
                                    </p:set>
                                    <p:animEffect transition="in" filter="wipe(up)">
                                      <p:cBhvr>
                                        <p:cTn id="26" dur="500"/>
                                        <p:tgtEl>
                                          <p:spTgt spid="92163">
                                            <p:txEl>
                                              <p:pRg st="4" end="4"/>
                                            </p:txEl>
                                          </p:spTgt>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92163">
                                            <p:txEl>
                                              <p:pRg st="5" end="5"/>
                                            </p:txEl>
                                          </p:spTgt>
                                        </p:tgtEl>
                                        <p:attrNameLst>
                                          <p:attrName>style.visibility</p:attrName>
                                        </p:attrNameLst>
                                      </p:cBhvr>
                                      <p:to>
                                        <p:strVal val="visible"/>
                                      </p:to>
                                    </p:set>
                                    <p:animEffect transition="in" filter="wipe(up)">
                                      <p:cBhvr>
                                        <p:cTn id="29" dur="500"/>
                                        <p:tgtEl>
                                          <p:spTgt spid="92163">
                                            <p:txEl>
                                              <p:pRg st="5" end="5"/>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92163">
                                            <p:txEl>
                                              <p:pRg st="6" end="6"/>
                                            </p:txEl>
                                          </p:spTgt>
                                        </p:tgtEl>
                                        <p:attrNameLst>
                                          <p:attrName>style.visibility</p:attrName>
                                        </p:attrNameLst>
                                      </p:cBhvr>
                                      <p:to>
                                        <p:strVal val="visible"/>
                                      </p:to>
                                    </p:set>
                                    <p:animEffect transition="in" filter="wipe(up)">
                                      <p:cBhvr>
                                        <p:cTn id="34" dur="500"/>
                                        <p:tgtEl>
                                          <p:spTgt spid="92163">
                                            <p:txEl>
                                              <p:pRg st="6" end="6"/>
                                            </p:txEl>
                                          </p:spTgt>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92163">
                                            <p:txEl>
                                              <p:pRg st="7" end="7"/>
                                            </p:txEl>
                                          </p:spTgt>
                                        </p:tgtEl>
                                        <p:attrNameLst>
                                          <p:attrName>style.visibility</p:attrName>
                                        </p:attrNameLst>
                                      </p:cBhvr>
                                      <p:to>
                                        <p:strVal val="visible"/>
                                      </p:to>
                                    </p:set>
                                    <p:animEffect transition="in" filter="wipe(up)">
                                      <p:cBhvr>
                                        <p:cTn id="37" dur="500"/>
                                        <p:tgtEl>
                                          <p:spTgt spid="92163">
                                            <p:txEl>
                                              <p:pRg st="7" end="7"/>
                                            </p:txEl>
                                          </p:spTgt>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92163">
                                            <p:txEl>
                                              <p:pRg st="8" end="8"/>
                                            </p:txEl>
                                          </p:spTgt>
                                        </p:tgtEl>
                                        <p:attrNameLst>
                                          <p:attrName>style.visibility</p:attrName>
                                        </p:attrNameLst>
                                      </p:cBhvr>
                                      <p:to>
                                        <p:strVal val="visible"/>
                                      </p:to>
                                    </p:set>
                                    <p:animEffect transition="in" filter="wipe(up)">
                                      <p:cBhvr>
                                        <p:cTn id="40" dur="500"/>
                                        <p:tgtEl>
                                          <p:spTgt spid="92163">
                                            <p:txEl>
                                              <p:pRg st="8" end="8"/>
                                            </p:txEl>
                                          </p:spTgt>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92163">
                                            <p:txEl>
                                              <p:pRg st="9" end="9"/>
                                            </p:txEl>
                                          </p:spTgt>
                                        </p:tgtEl>
                                        <p:attrNameLst>
                                          <p:attrName>style.visibility</p:attrName>
                                        </p:attrNameLst>
                                      </p:cBhvr>
                                      <p:to>
                                        <p:strVal val="visible"/>
                                      </p:to>
                                    </p:set>
                                    <p:animEffect transition="in" filter="wipe(up)">
                                      <p:cBhvr>
                                        <p:cTn id="43" dur="500"/>
                                        <p:tgtEl>
                                          <p:spTgt spid="92163">
                                            <p:txEl>
                                              <p:pRg st="9" end="9"/>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92163">
                                            <p:txEl>
                                              <p:pRg st="10" end="10"/>
                                            </p:txEl>
                                          </p:spTgt>
                                        </p:tgtEl>
                                        <p:attrNameLst>
                                          <p:attrName>style.visibility</p:attrName>
                                        </p:attrNameLst>
                                      </p:cBhvr>
                                      <p:to>
                                        <p:strVal val="visible"/>
                                      </p:to>
                                    </p:set>
                                    <p:animEffect transition="in" filter="wipe(up)">
                                      <p:cBhvr>
                                        <p:cTn id="48" dur="500"/>
                                        <p:tgtEl>
                                          <p:spTgt spid="92163">
                                            <p:txEl>
                                              <p:pRg st="10" end="10"/>
                                            </p:tx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92163">
                                            <p:txEl>
                                              <p:pRg st="11" end="11"/>
                                            </p:txEl>
                                          </p:spTgt>
                                        </p:tgtEl>
                                        <p:attrNameLst>
                                          <p:attrName>style.visibility</p:attrName>
                                        </p:attrNameLst>
                                      </p:cBhvr>
                                      <p:to>
                                        <p:strVal val="visible"/>
                                      </p:to>
                                    </p:set>
                                    <p:animEffect transition="in" filter="wipe(up)">
                                      <p:cBhvr>
                                        <p:cTn id="51" dur="500"/>
                                        <p:tgtEl>
                                          <p:spTgt spid="92163">
                                            <p:txEl>
                                              <p:pRg st="11" end="11"/>
                                            </p:tx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92163">
                                            <p:txEl>
                                              <p:pRg st="12" end="12"/>
                                            </p:txEl>
                                          </p:spTgt>
                                        </p:tgtEl>
                                        <p:attrNameLst>
                                          <p:attrName>style.visibility</p:attrName>
                                        </p:attrNameLst>
                                      </p:cBhvr>
                                      <p:to>
                                        <p:strVal val="visible"/>
                                      </p:to>
                                    </p:set>
                                    <p:animEffect transition="in" filter="wipe(up)">
                                      <p:cBhvr>
                                        <p:cTn id="54" dur="500"/>
                                        <p:tgtEl>
                                          <p:spTgt spid="9216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build="p" bldLvl="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981200" y="404814"/>
            <a:ext cx="8229600" cy="509587"/>
          </a:xfrm>
        </p:spPr>
        <p:txBody>
          <a:bodyPr>
            <a:normAutofit/>
          </a:bodyPr>
          <a:lstStyle/>
          <a:p>
            <a:pPr eaLnBrk="1" hangingPunct="1"/>
            <a:r>
              <a:rPr lang="es-ES_tradnl" altLang="es-MX" sz="2800" b="1" dirty="0">
                <a:solidFill>
                  <a:schemeClr val="accent1">
                    <a:lumMod val="75000"/>
                  </a:schemeClr>
                </a:solidFill>
              </a:rPr>
              <a:t>Conservación de Germoplasma</a:t>
            </a:r>
            <a:endParaRPr lang="es-ES" altLang="es-MX" sz="2800" b="1" dirty="0">
              <a:solidFill>
                <a:schemeClr val="accent1">
                  <a:lumMod val="75000"/>
                </a:schemeClr>
              </a:solidFill>
            </a:endParaRPr>
          </a:p>
        </p:txBody>
      </p:sp>
      <p:sp>
        <p:nvSpPr>
          <p:cNvPr id="17411" name="Rectangle 3"/>
          <p:cNvSpPr>
            <a:spLocks noGrp="1" noChangeArrowheads="1"/>
          </p:cNvSpPr>
          <p:nvPr>
            <p:ph idx="1"/>
          </p:nvPr>
        </p:nvSpPr>
        <p:spPr/>
        <p:txBody>
          <a:bodyPr/>
          <a:lstStyle/>
          <a:p>
            <a:pPr eaLnBrk="1" hangingPunct="1">
              <a:buFontTx/>
              <a:buNone/>
            </a:pPr>
            <a:r>
              <a:rPr lang="es-ES_tradnl" altLang="es-MX" b="1" i="1" dirty="0" smtClean="0">
                <a:solidFill>
                  <a:schemeClr val="accent1">
                    <a:lumMod val="75000"/>
                  </a:schemeClr>
                </a:solidFill>
              </a:rPr>
              <a:t>IN VITRO</a:t>
            </a:r>
          </a:p>
          <a:p>
            <a:pPr eaLnBrk="1" hangingPunct="1"/>
            <a:endParaRPr lang="es-ES" altLang="es-MX" b="1" i="1" dirty="0" smtClean="0"/>
          </a:p>
        </p:txBody>
      </p:sp>
      <p:sp>
        <p:nvSpPr>
          <p:cNvPr id="17413" name="Text Box 5"/>
          <p:cNvSpPr txBox="1">
            <a:spLocks noChangeArrowheads="1"/>
          </p:cNvSpPr>
          <p:nvPr/>
        </p:nvSpPr>
        <p:spPr bwMode="auto">
          <a:xfrm>
            <a:off x="5544313" y="1516190"/>
            <a:ext cx="5257799" cy="4561249"/>
          </a:xfrm>
          <a:prstGeom prst="rect">
            <a:avLst/>
          </a:prstGeom>
          <a:solidFill>
            <a:schemeClr val="accent6">
              <a:lumMod val="60000"/>
              <a:lumOff val="40000"/>
            </a:schemeClr>
          </a:solidFill>
          <a:ln>
            <a:noFill/>
          </a:ln>
          <a:extLst/>
        </p:spPr>
        <p:txBody>
          <a:bodyPr wrap="square">
            <a:spAutoFit/>
          </a:bodyPr>
          <a:lstStyle>
            <a:lvl1pPr eaLnBrk="0" hangingPunct="0">
              <a:defRPr sz="3200" b="1">
                <a:solidFill>
                  <a:schemeClr val="tx2"/>
                </a:solidFill>
                <a:latin typeface="Arial" panose="020B0604020202020204" pitchFamily="34" charset="0"/>
              </a:defRPr>
            </a:lvl1pPr>
            <a:lvl2pPr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lnSpc>
                <a:spcPct val="110000"/>
              </a:lnSpc>
            </a:pPr>
            <a:r>
              <a:rPr lang="es-ES" altLang="es-MX" sz="2000" dirty="0">
                <a:solidFill>
                  <a:schemeClr val="accent1">
                    <a:lumMod val="75000"/>
                  </a:schemeClr>
                </a:solidFill>
              </a:rPr>
              <a:t>Reducir el crecimiento del </a:t>
            </a:r>
            <a:r>
              <a:rPr lang="es-ES" altLang="es-MX" sz="2000" dirty="0" err="1">
                <a:solidFill>
                  <a:schemeClr val="accent1">
                    <a:lumMod val="75000"/>
                  </a:schemeClr>
                </a:solidFill>
              </a:rPr>
              <a:t>explante</a:t>
            </a:r>
            <a:endParaRPr lang="es-ES" altLang="es-MX" sz="2000" dirty="0">
              <a:solidFill>
                <a:schemeClr val="accent1">
                  <a:lumMod val="75000"/>
                </a:schemeClr>
              </a:solidFill>
            </a:endParaRPr>
          </a:p>
          <a:p>
            <a:pPr algn="l" eaLnBrk="1" hangingPunct="1">
              <a:lnSpc>
                <a:spcPct val="110000"/>
              </a:lnSpc>
            </a:pPr>
            <a:r>
              <a:rPr lang="es-ES" altLang="es-MX" sz="2000" dirty="0">
                <a:solidFill>
                  <a:schemeClr val="accent1">
                    <a:lumMod val="75000"/>
                  </a:schemeClr>
                </a:solidFill>
              </a:rPr>
              <a:t>modificando el medio de cultivo</a:t>
            </a:r>
          </a:p>
          <a:p>
            <a:pPr lvl="1" algn="l" eaLnBrk="1" hangingPunct="1">
              <a:lnSpc>
                <a:spcPct val="110000"/>
              </a:lnSpc>
              <a:buFontTx/>
              <a:buChar char="-"/>
            </a:pPr>
            <a:r>
              <a:rPr lang="es-ES" altLang="es-MX" sz="1800" dirty="0">
                <a:solidFill>
                  <a:schemeClr val="accent1">
                    <a:lumMod val="75000"/>
                  </a:schemeClr>
                </a:solidFill>
              </a:rPr>
              <a:t> potencial osmótico</a:t>
            </a:r>
          </a:p>
          <a:p>
            <a:pPr lvl="1" algn="l" eaLnBrk="1" hangingPunct="1">
              <a:lnSpc>
                <a:spcPct val="110000"/>
              </a:lnSpc>
              <a:buFontTx/>
              <a:buChar char="-"/>
            </a:pPr>
            <a:r>
              <a:rPr lang="es-ES" altLang="es-MX" sz="1800" dirty="0">
                <a:solidFill>
                  <a:schemeClr val="accent1">
                    <a:lumMod val="75000"/>
                  </a:schemeClr>
                </a:solidFill>
              </a:rPr>
              <a:t> inhibidores de crecimiento</a:t>
            </a:r>
          </a:p>
          <a:p>
            <a:pPr lvl="1" algn="l" eaLnBrk="1" hangingPunct="1">
              <a:lnSpc>
                <a:spcPct val="110000"/>
              </a:lnSpc>
              <a:buFontTx/>
              <a:buChar char="-"/>
            </a:pPr>
            <a:r>
              <a:rPr lang="es-ES" altLang="es-MX" sz="1800" dirty="0">
                <a:solidFill>
                  <a:schemeClr val="accent1">
                    <a:lumMod val="75000"/>
                  </a:schemeClr>
                </a:solidFill>
              </a:rPr>
              <a:t> nutrientes</a:t>
            </a:r>
          </a:p>
          <a:p>
            <a:pPr algn="l" eaLnBrk="1" hangingPunct="1">
              <a:lnSpc>
                <a:spcPct val="110000"/>
              </a:lnSpc>
            </a:pPr>
            <a:endParaRPr lang="es-ES" altLang="es-MX" sz="1800" dirty="0">
              <a:solidFill>
                <a:schemeClr val="accent1">
                  <a:lumMod val="75000"/>
                </a:schemeClr>
              </a:solidFill>
            </a:endParaRPr>
          </a:p>
          <a:p>
            <a:pPr algn="l" eaLnBrk="1" hangingPunct="1">
              <a:lnSpc>
                <a:spcPct val="110000"/>
              </a:lnSpc>
            </a:pPr>
            <a:r>
              <a:rPr lang="es-ES" altLang="es-MX" sz="2000" dirty="0">
                <a:solidFill>
                  <a:schemeClr val="accent1">
                    <a:lumMod val="75000"/>
                  </a:schemeClr>
                </a:solidFill>
              </a:rPr>
              <a:t>Condiciones de almacenamiento</a:t>
            </a:r>
          </a:p>
          <a:p>
            <a:pPr lvl="1" algn="l" eaLnBrk="1" hangingPunct="1">
              <a:lnSpc>
                <a:spcPct val="110000"/>
              </a:lnSpc>
              <a:buFontTx/>
              <a:buChar char="-"/>
            </a:pPr>
            <a:r>
              <a:rPr lang="es-ES" altLang="es-MX" sz="1800" dirty="0">
                <a:solidFill>
                  <a:schemeClr val="accent1">
                    <a:lumMod val="75000"/>
                  </a:schemeClr>
                </a:solidFill>
              </a:rPr>
              <a:t> envase</a:t>
            </a:r>
          </a:p>
          <a:p>
            <a:pPr lvl="1" algn="l" eaLnBrk="1" hangingPunct="1">
              <a:lnSpc>
                <a:spcPct val="110000"/>
              </a:lnSpc>
              <a:buFontTx/>
              <a:buChar char="-"/>
            </a:pPr>
            <a:r>
              <a:rPr lang="es-ES" altLang="es-MX" sz="1800" dirty="0">
                <a:solidFill>
                  <a:schemeClr val="accent1">
                    <a:lumMod val="75000"/>
                  </a:schemeClr>
                </a:solidFill>
              </a:rPr>
              <a:t> presión parcial de oxígeno</a:t>
            </a:r>
          </a:p>
          <a:p>
            <a:pPr lvl="1" algn="l" eaLnBrk="1" hangingPunct="1">
              <a:lnSpc>
                <a:spcPct val="110000"/>
              </a:lnSpc>
              <a:buFontTx/>
              <a:buChar char="-"/>
            </a:pPr>
            <a:r>
              <a:rPr lang="es-ES" altLang="es-MX" sz="1800" dirty="0">
                <a:solidFill>
                  <a:schemeClr val="accent1">
                    <a:lumMod val="75000"/>
                  </a:schemeClr>
                </a:solidFill>
              </a:rPr>
              <a:t> luz</a:t>
            </a:r>
          </a:p>
          <a:p>
            <a:pPr lvl="1" algn="l" eaLnBrk="1" hangingPunct="1">
              <a:lnSpc>
                <a:spcPct val="110000"/>
              </a:lnSpc>
              <a:buFontTx/>
              <a:buChar char="-"/>
            </a:pPr>
            <a:r>
              <a:rPr lang="es-ES" altLang="es-MX" sz="1800" dirty="0">
                <a:solidFill>
                  <a:schemeClr val="accent1">
                    <a:lumMod val="75000"/>
                  </a:schemeClr>
                </a:solidFill>
              </a:rPr>
              <a:t> temperatura</a:t>
            </a:r>
          </a:p>
          <a:p>
            <a:pPr algn="l" eaLnBrk="1" hangingPunct="1">
              <a:lnSpc>
                <a:spcPct val="110000"/>
              </a:lnSpc>
            </a:pPr>
            <a:r>
              <a:rPr lang="es-ES" altLang="es-MX" sz="2000" dirty="0">
                <a:solidFill>
                  <a:schemeClr val="accent1">
                    <a:lumMod val="75000"/>
                  </a:schemeClr>
                </a:solidFill>
              </a:rPr>
              <a:t>Conserva muchas especies en poco espacio</a:t>
            </a:r>
          </a:p>
          <a:p>
            <a:pPr algn="l" eaLnBrk="1" hangingPunct="1">
              <a:lnSpc>
                <a:spcPct val="110000"/>
              </a:lnSpc>
            </a:pPr>
            <a:r>
              <a:rPr lang="es-ES" altLang="es-MX" sz="2000" dirty="0">
                <a:solidFill>
                  <a:schemeClr val="accent1">
                    <a:lumMod val="75000"/>
                  </a:schemeClr>
                </a:solidFill>
              </a:rPr>
              <a:t>Facilita el intercambio de germoplasma</a:t>
            </a:r>
          </a:p>
        </p:txBody>
      </p:sp>
      <p:pic>
        <p:nvPicPr>
          <p:cNvPr id="1026" name="Picture 2" descr="http://www.dicyt.com/downloadItem.php?itemId=22330&amp;dialog=Y">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216" y="2677064"/>
            <a:ext cx="3955700" cy="2965452"/>
          </a:xfrm>
          <a:prstGeom prst="ellipse">
            <a:avLst/>
          </a:prstGeom>
          <a:ln w="63500" cap="rnd">
            <a:solidFill>
              <a:schemeClr val="accent6">
                <a:lumMod val="60000"/>
                <a:lumOff val="4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6268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865376" y="357189"/>
            <a:ext cx="5510784" cy="509587"/>
          </a:xfrm>
        </p:spPr>
        <p:txBody>
          <a:bodyPr>
            <a:noAutofit/>
          </a:bodyPr>
          <a:lstStyle/>
          <a:p>
            <a:pPr eaLnBrk="1" hangingPunct="1"/>
            <a:r>
              <a:rPr lang="es-ES_tradnl" altLang="es-MX" sz="3200" b="1" dirty="0">
                <a:solidFill>
                  <a:schemeClr val="accent1">
                    <a:lumMod val="75000"/>
                  </a:schemeClr>
                </a:solidFill>
                <a:effectLst>
                  <a:outerShdw blurRad="38100" dist="38100" dir="2700000" algn="tl">
                    <a:srgbClr val="000000">
                      <a:alpha val="43137"/>
                    </a:srgbClr>
                  </a:outerShdw>
                </a:effectLst>
              </a:rPr>
              <a:t>Conservación de Germoplasma</a:t>
            </a:r>
            <a:endParaRPr lang="es-ES" altLang="es-MX" sz="3200" b="1" dirty="0">
              <a:solidFill>
                <a:schemeClr val="accent1">
                  <a:lumMod val="75000"/>
                </a:schemeClr>
              </a:solidFill>
              <a:effectLst>
                <a:outerShdw blurRad="38100" dist="38100" dir="2700000" algn="tl">
                  <a:srgbClr val="000000">
                    <a:alpha val="43137"/>
                  </a:srgbClr>
                </a:outerShdw>
              </a:effectLst>
            </a:endParaRPr>
          </a:p>
        </p:txBody>
      </p:sp>
      <p:sp>
        <p:nvSpPr>
          <p:cNvPr id="18435" name="Rectangle 3"/>
          <p:cNvSpPr>
            <a:spLocks noGrp="1" noChangeArrowheads="1"/>
          </p:cNvSpPr>
          <p:nvPr>
            <p:ph idx="1"/>
          </p:nvPr>
        </p:nvSpPr>
        <p:spPr>
          <a:xfrm>
            <a:off x="6492240" y="1328738"/>
            <a:ext cx="3322320" cy="749300"/>
          </a:xfrm>
        </p:spPr>
        <p:txBody>
          <a:bodyPr>
            <a:normAutofit fontScale="92500"/>
          </a:bodyPr>
          <a:lstStyle/>
          <a:p>
            <a:pPr eaLnBrk="1" hangingPunct="1">
              <a:buFontTx/>
              <a:buNone/>
            </a:pPr>
            <a:r>
              <a:rPr lang="es-ES_tradnl" altLang="es-MX" sz="3200" b="1" dirty="0" smtClean="0">
                <a:solidFill>
                  <a:schemeClr val="accent1">
                    <a:lumMod val="75000"/>
                  </a:schemeClr>
                </a:solidFill>
                <a:effectLst>
                  <a:outerShdw blurRad="38100" dist="38100" dir="2700000" algn="tl">
                    <a:srgbClr val="000000">
                      <a:alpha val="43137"/>
                    </a:srgbClr>
                  </a:outerShdw>
                </a:effectLst>
              </a:rPr>
              <a:t>Crio - conservación</a:t>
            </a:r>
          </a:p>
          <a:p>
            <a:pPr eaLnBrk="1" hangingPunct="1"/>
            <a:endParaRPr lang="es-ES" altLang="es-MX" b="1" i="1" dirty="0" smtClean="0"/>
          </a:p>
        </p:txBody>
      </p:sp>
      <p:sp>
        <p:nvSpPr>
          <p:cNvPr id="18436" name="Text Box 6"/>
          <p:cNvSpPr txBox="1">
            <a:spLocks noChangeArrowheads="1"/>
          </p:cNvSpPr>
          <p:nvPr/>
        </p:nvSpPr>
        <p:spPr bwMode="auto">
          <a:xfrm>
            <a:off x="5738622" y="2492375"/>
            <a:ext cx="4356354"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marL="342900" indent="-342900" algn="just" eaLnBrk="1" hangingPunct="1">
              <a:buFont typeface="Wingdings" panose="05000000000000000000" pitchFamily="2" charset="2"/>
              <a:buChar char="q"/>
            </a:pPr>
            <a:r>
              <a:rPr lang="es-ES" altLang="es-MX" sz="2400" dirty="0">
                <a:solidFill>
                  <a:schemeClr val="accent1">
                    <a:lumMod val="75000"/>
                  </a:schemeClr>
                </a:solidFill>
              </a:rPr>
              <a:t> Detener crecimiento mediante inmersión en nitrógeno </a:t>
            </a:r>
            <a:r>
              <a:rPr lang="es-ES" altLang="es-MX" sz="2400" dirty="0" smtClean="0">
                <a:solidFill>
                  <a:schemeClr val="accent1">
                    <a:lumMod val="75000"/>
                  </a:schemeClr>
                </a:solidFill>
              </a:rPr>
              <a:t>líquido (- 196</a:t>
            </a:r>
            <a:r>
              <a:rPr lang="es-ES" altLang="es-MX" sz="2400" baseline="30000" dirty="0" smtClean="0">
                <a:solidFill>
                  <a:schemeClr val="accent1">
                    <a:lumMod val="75000"/>
                  </a:schemeClr>
                </a:solidFill>
              </a:rPr>
              <a:t>o</a:t>
            </a:r>
            <a:r>
              <a:rPr lang="es-ES" altLang="es-MX" sz="2400" dirty="0" smtClean="0">
                <a:solidFill>
                  <a:schemeClr val="accent1">
                    <a:lumMod val="75000"/>
                  </a:schemeClr>
                </a:solidFill>
              </a:rPr>
              <a:t>C)</a:t>
            </a:r>
            <a:endParaRPr lang="es-ES" altLang="es-MX" sz="2400" dirty="0">
              <a:solidFill>
                <a:schemeClr val="accent1">
                  <a:lumMod val="75000"/>
                </a:schemeClr>
              </a:solidFill>
            </a:endParaRPr>
          </a:p>
          <a:p>
            <a:pPr marL="342900" indent="-342900" algn="just" eaLnBrk="1" hangingPunct="1">
              <a:buFont typeface="Wingdings" panose="05000000000000000000" pitchFamily="2" charset="2"/>
              <a:buChar char="q"/>
            </a:pPr>
            <a:r>
              <a:rPr lang="es-ES" altLang="es-MX" sz="2400" dirty="0">
                <a:solidFill>
                  <a:schemeClr val="accent1">
                    <a:lumMod val="75000"/>
                  </a:schemeClr>
                </a:solidFill>
              </a:rPr>
              <a:t> Depende de la reacción de la especie al congelamiento</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21536" y="1536192"/>
            <a:ext cx="3450336" cy="46004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788307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a:bodyPr>
          <a:lstStyle/>
          <a:p>
            <a:pPr algn="ctr" eaLnBrk="1" hangingPunct="1"/>
            <a:r>
              <a:rPr lang="es-ES_tradnl" altLang="es-MX" sz="3600" dirty="0" smtClean="0">
                <a:solidFill>
                  <a:schemeClr val="accent1">
                    <a:lumMod val="75000"/>
                  </a:schemeClr>
                </a:solidFill>
                <a:effectLst>
                  <a:outerShdw blurRad="38100" dist="38100" dir="2700000" algn="tl">
                    <a:srgbClr val="000000">
                      <a:alpha val="43137"/>
                    </a:srgbClr>
                  </a:outerShdw>
                </a:effectLst>
              </a:rPr>
              <a:t>ADQUISICIÓN DE GERMOPLASMA</a:t>
            </a:r>
            <a:endParaRPr lang="es-ES" altLang="es-MX" sz="3600" dirty="0">
              <a:solidFill>
                <a:schemeClr val="accent1">
                  <a:lumMod val="75000"/>
                </a:schemeClr>
              </a:solidFill>
              <a:effectLst>
                <a:outerShdw blurRad="38100" dist="38100" dir="2700000" algn="tl">
                  <a:srgbClr val="000000">
                    <a:alpha val="43137"/>
                  </a:srgbClr>
                </a:outerShdw>
              </a:effectLst>
            </a:endParaRPr>
          </a:p>
        </p:txBody>
      </p:sp>
      <p:sp>
        <p:nvSpPr>
          <p:cNvPr id="55299" name="Rectangle 3"/>
          <p:cNvSpPr>
            <a:spLocks noGrp="1" noChangeArrowheads="1"/>
          </p:cNvSpPr>
          <p:nvPr>
            <p:ph idx="1"/>
          </p:nvPr>
        </p:nvSpPr>
        <p:spPr>
          <a:xfrm>
            <a:off x="838200" y="1825625"/>
            <a:ext cx="5977128" cy="4351338"/>
          </a:xfrm>
        </p:spPr>
        <p:txBody>
          <a:bodyPr/>
          <a:lstStyle/>
          <a:p>
            <a:pPr eaLnBrk="1" hangingPunct="1">
              <a:lnSpc>
                <a:spcPct val="190000"/>
              </a:lnSpc>
              <a:buFont typeface="Wingdings" panose="05000000000000000000" pitchFamily="2" charset="2"/>
              <a:buChar char="q"/>
            </a:pPr>
            <a:r>
              <a:rPr lang="es-ES" altLang="es-MX" b="1" dirty="0" smtClean="0">
                <a:solidFill>
                  <a:schemeClr val="accent1">
                    <a:lumMod val="75000"/>
                  </a:schemeClr>
                </a:solidFill>
              </a:rPr>
              <a:t>Razones para colectar</a:t>
            </a:r>
          </a:p>
          <a:p>
            <a:pPr eaLnBrk="1" hangingPunct="1">
              <a:lnSpc>
                <a:spcPct val="190000"/>
              </a:lnSpc>
              <a:buFont typeface="Wingdings" panose="05000000000000000000" pitchFamily="2" charset="2"/>
              <a:buChar char="q"/>
            </a:pPr>
            <a:r>
              <a:rPr lang="es-ES" altLang="es-MX" b="1" dirty="0" smtClean="0">
                <a:solidFill>
                  <a:schemeClr val="accent1">
                    <a:lumMod val="75000"/>
                  </a:schemeClr>
                </a:solidFill>
              </a:rPr>
              <a:t>Tipos de colecta</a:t>
            </a:r>
          </a:p>
          <a:p>
            <a:pPr eaLnBrk="1" hangingPunct="1">
              <a:lnSpc>
                <a:spcPct val="190000"/>
              </a:lnSpc>
              <a:buFont typeface="Wingdings" panose="05000000000000000000" pitchFamily="2" charset="2"/>
              <a:buChar char="q"/>
            </a:pPr>
            <a:r>
              <a:rPr lang="es-ES" altLang="es-MX" b="1" dirty="0" smtClean="0">
                <a:solidFill>
                  <a:schemeClr val="accent1">
                    <a:lumMod val="75000"/>
                  </a:schemeClr>
                </a:solidFill>
              </a:rPr>
              <a:t>Riesgos asociados a la colecta</a:t>
            </a:r>
          </a:p>
          <a:p>
            <a:pPr eaLnBrk="1" hangingPunct="1">
              <a:lnSpc>
                <a:spcPct val="190000"/>
              </a:lnSpc>
              <a:buFont typeface="Wingdings" panose="05000000000000000000" pitchFamily="2" charset="2"/>
              <a:buChar char="q"/>
            </a:pPr>
            <a:r>
              <a:rPr lang="es-ES" altLang="es-MX" b="1" dirty="0" smtClean="0">
                <a:solidFill>
                  <a:schemeClr val="accent1">
                    <a:lumMod val="75000"/>
                  </a:schemeClr>
                </a:solidFill>
              </a:rPr>
              <a:t>Elementos de una colecta exitosa</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9844" y="1825625"/>
            <a:ext cx="5292449" cy="34778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758337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wipe(down)">
                                      <p:cBhvr>
                                        <p:cTn id="7" dur="500"/>
                                        <p:tgtEl>
                                          <p:spTgt spid="552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5299">
                                            <p:txEl>
                                              <p:pRg st="0" end="0"/>
                                            </p:txEl>
                                          </p:spTgt>
                                        </p:tgtEl>
                                        <p:attrNameLst>
                                          <p:attrName>style.visibility</p:attrName>
                                        </p:attrNameLst>
                                      </p:cBhvr>
                                      <p:to>
                                        <p:strVal val="visible"/>
                                      </p:to>
                                    </p:set>
                                    <p:animEffect transition="in" filter="wipe(up)">
                                      <p:cBhvr>
                                        <p:cTn id="12" dur="500"/>
                                        <p:tgtEl>
                                          <p:spTgt spid="552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5299">
                                            <p:txEl>
                                              <p:pRg st="1" end="1"/>
                                            </p:txEl>
                                          </p:spTgt>
                                        </p:tgtEl>
                                        <p:attrNameLst>
                                          <p:attrName>style.visibility</p:attrName>
                                        </p:attrNameLst>
                                      </p:cBhvr>
                                      <p:to>
                                        <p:strVal val="visible"/>
                                      </p:to>
                                    </p:set>
                                    <p:animEffect transition="in" filter="wipe(up)">
                                      <p:cBhvr>
                                        <p:cTn id="17" dur="500"/>
                                        <p:tgtEl>
                                          <p:spTgt spid="5529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5299">
                                            <p:txEl>
                                              <p:pRg st="2" end="2"/>
                                            </p:txEl>
                                          </p:spTgt>
                                        </p:tgtEl>
                                        <p:attrNameLst>
                                          <p:attrName>style.visibility</p:attrName>
                                        </p:attrNameLst>
                                      </p:cBhvr>
                                      <p:to>
                                        <p:strVal val="visible"/>
                                      </p:to>
                                    </p:set>
                                    <p:animEffect transition="in" filter="wipe(up)">
                                      <p:cBhvr>
                                        <p:cTn id="22" dur="500"/>
                                        <p:tgtEl>
                                          <p:spTgt spid="5529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55299">
                                            <p:txEl>
                                              <p:pRg st="3" end="3"/>
                                            </p:txEl>
                                          </p:spTgt>
                                        </p:tgtEl>
                                        <p:attrNameLst>
                                          <p:attrName>style.visibility</p:attrName>
                                        </p:attrNameLst>
                                      </p:cBhvr>
                                      <p:to>
                                        <p:strVal val="visible"/>
                                      </p:to>
                                    </p:set>
                                    <p:animEffect transition="in" filter="wipe(up)">
                                      <p:cBhvr>
                                        <p:cTn id="27" dur="500"/>
                                        <p:tgtEl>
                                          <p:spTgt spid="552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a:bodyPr>
          <a:lstStyle/>
          <a:p>
            <a:pPr eaLnBrk="1" hangingPunct="1"/>
            <a:r>
              <a:rPr lang="es-ES" altLang="es-MX" sz="3600" b="1" dirty="0">
                <a:solidFill>
                  <a:schemeClr val="accent1">
                    <a:lumMod val="75000"/>
                  </a:schemeClr>
                </a:solidFill>
              </a:rPr>
              <a:t>Razones para Colectar Germoplasma</a:t>
            </a:r>
          </a:p>
        </p:txBody>
      </p:sp>
      <p:sp>
        <p:nvSpPr>
          <p:cNvPr id="54275" name="Rectangle 3"/>
          <p:cNvSpPr>
            <a:spLocks noGrp="1" noChangeArrowheads="1"/>
          </p:cNvSpPr>
          <p:nvPr>
            <p:ph idx="1"/>
          </p:nvPr>
        </p:nvSpPr>
        <p:spPr>
          <a:xfrm>
            <a:off x="1018923" y="1690688"/>
            <a:ext cx="5796405" cy="4525963"/>
          </a:xfrm>
        </p:spPr>
        <p:txBody>
          <a:bodyPr>
            <a:normAutofit fontScale="85000" lnSpcReduction="20000"/>
          </a:bodyPr>
          <a:lstStyle/>
          <a:p>
            <a:pPr eaLnBrk="1" hangingPunct="1">
              <a:lnSpc>
                <a:spcPct val="130000"/>
              </a:lnSpc>
              <a:buFont typeface="Wingdings" panose="05000000000000000000" pitchFamily="2" charset="2"/>
              <a:buChar char="q"/>
            </a:pPr>
            <a:r>
              <a:rPr lang="es-ES" altLang="es-MX" dirty="0">
                <a:solidFill>
                  <a:schemeClr val="accent1">
                    <a:lumMod val="75000"/>
                  </a:schemeClr>
                </a:solidFill>
              </a:rPr>
              <a:t>Rescatar una especie en peligro de extinción o de erosión genética</a:t>
            </a:r>
          </a:p>
          <a:p>
            <a:pPr eaLnBrk="1" hangingPunct="1">
              <a:lnSpc>
                <a:spcPct val="130000"/>
              </a:lnSpc>
              <a:buFont typeface="Wingdings" panose="05000000000000000000" pitchFamily="2" charset="2"/>
              <a:buChar char="q"/>
            </a:pPr>
            <a:r>
              <a:rPr lang="es-ES" altLang="es-MX" dirty="0">
                <a:solidFill>
                  <a:schemeClr val="accent1">
                    <a:lumMod val="75000"/>
                  </a:schemeClr>
                </a:solidFill>
              </a:rPr>
              <a:t> Usar el germoplasma inmediatamente</a:t>
            </a:r>
          </a:p>
          <a:p>
            <a:pPr eaLnBrk="1" hangingPunct="1">
              <a:lnSpc>
                <a:spcPct val="130000"/>
              </a:lnSpc>
              <a:buFont typeface="Wingdings" panose="05000000000000000000" pitchFamily="2" charset="2"/>
              <a:buChar char="q"/>
            </a:pPr>
            <a:r>
              <a:rPr lang="es-ES" altLang="es-MX" dirty="0">
                <a:solidFill>
                  <a:schemeClr val="accent1">
                    <a:lumMod val="75000"/>
                  </a:schemeClr>
                </a:solidFill>
              </a:rPr>
              <a:t> Completar colecciones </a:t>
            </a:r>
            <a:r>
              <a:rPr lang="es-ES" altLang="es-MX" i="1" dirty="0">
                <a:solidFill>
                  <a:schemeClr val="accent1">
                    <a:lumMod val="75000"/>
                  </a:schemeClr>
                </a:solidFill>
              </a:rPr>
              <a:t>ex situ</a:t>
            </a:r>
          </a:p>
          <a:p>
            <a:pPr eaLnBrk="1" hangingPunct="1">
              <a:lnSpc>
                <a:spcPct val="130000"/>
              </a:lnSpc>
              <a:buFont typeface="Wingdings" panose="05000000000000000000" pitchFamily="2" charset="2"/>
              <a:buChar char="q"/>
            </a:pPr>
            <a:r>
              <a:rPr lang="es-ES" altLang="es-MX" dirty="0">
                <a:solidFill>
                  <a:schemeClr val="accent1">
                    <a:lumMod val="75000"/>
                  </a:schemeClr>
                </a:solidFill>
              </a:rPr>
              <a:t> Profundizar en los conocimientos sobre la especie</a:t>
            </a:r>
          </a:p>
          <a:p>
            <a:pPr eaLnBrk="1" hangingPunct="1">
              <a:lnSpc>
                <a:spcPct val="130000"/>
              </a:lnSpc>
              <a:buFont typeface="Wingdings" panose="05000000000000000000" pitchFamily="2" charset="2"/>
              <a:buChar char="q"/>
            </a:pPr>
            <a:r>
              <a:rPr lang="es-ES" altLang="es-MX" dirty="0">
                <a:solidFill>
                  <a:schemeClr val="accent1">
                    <a:lumMod val="75000"/>
                  </a:schemeClr>
                </a:solidFill>
              </a:rPr>
              <a:t> Aprovechar una oportunidad para colectar</a:t>
            </a:r>
          </a:p>
          <a:p>
            <a:pPr marL="0" indent="0" eaLnBrk="1" hangingPunct="1">
              <a:lnSpc>
                <a:spcPct val="130000"/>
              </a:lnSpc>
              <a:buNone/>
            </a:pPr>
            <a:r>
              <a:rPr lang="es-ES" altLang="es-MX" b="1" i="1" dirty="0">
                <a:solidFill>
                  <a:schemeClr val="accent1">
                    <a:lumMod val="75000"/>
                  </a:schemeClr>
                </a:solidFill>
              </a:rPr>
              <a:t>La colecta forma parte de una estrategia de conservación</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4220" y="1690688"/>
            <a:ext cx="4710176" cy="35326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3239712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down)">
                                      <p:cBhvr>
                                        <p:cTn id="7" dur="500"/>
                                        <p:tgtEl>
                                          <p:spTgt spid="542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wipe(up)">
                                      <p:cBhvr>
                                        <p:cTn id="12" dur="500"/>
                                        <p:tgtEl>
                                          <p:spTgt spid="5427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4275">
                                            <p:txEl>
                                              <p:pRg st="1" end="1"/>
                                            </p:txEl>
                                          </p:spTgt>
                                        </p:tgtEl>
                                        <p:attrNameLst>
                                          <p:attrName>style.visibility</p:attrName>
                                        </p:attrNameLst>
                                      </p:cBhvr>
                                      <p:to>
                                        <p:strVal val="visible"/>
                                      </p:to>
                                    </p:set>
                                    <p:animEffect transition="in" filter="wipe(up)">
                                      <p:cBhvr>
                                        <p:cTn id="17" dur="500"/>
                                        <p:tgtEl>
                                          <p:spTgt spid="5427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4275">
                                            <p:txEl>
                                              <p:pRg st="2" end="2"/>
                                            </p:txEl>
                                          </p:spTgt>
                                        </p:tgtEl>
                                        <p:attrNameLst>
                                          <p:attrName>style.visibility</p:attrName>
                                        </p:attrNameLst>
                                      </p:cBhvr>
                                      <p:to>
                                        <p:strVal val="visible"/>
                                      </p:to>
                                    </p:set>
                                    <p:animEffect transition="in" filter="wipe(up)">
                                      <p:cBhvr>
                                        <p:cTn id="22" dur="500"/>
                                        <p:tgtEl>
                                          <p:spTgt spid="5427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54275">
                                            <p:txEl>
                                              <p:pRg st="3" end="3"/>
                                            </p:txEl>
                                          </p:spTgt>
                                        </p:tgtEl>
                                        <p:attrNameLst>
                                          <p:attrName>style.visibility</p:attrName>
                                        </p:attrNameLst>
                                      </p:cBhvr>
                                      <p:to>
                                        <p:strVal val="visible"/>
                                      </p:to>
                                    </p:set>
                                    <p:animEffect transition="in" filter="wipe(up)">
                                      <p:cBhvr>
                                        <p:cTn id="27" dur="500"/>
                                        <p:tgtEl>
                                          <p:spTgt spid="5427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54275">
                                            <p:txEl>
                                              <p:pRg st="4" end="4"/>
                                            </p:txEl>
                                          </p:spTgt>
                                        </p:tgtEl>
                                        <p:attrNameLst>
                                          <p:attrName>style.visibility</p:attrName>
                                        </p:attrNameLst>
                                      </p:cBhvr>
                                      <p:to>
                                        <p:strVal val="visible"/>
                                      </p:to>
                                    </p:set>
                                    <p:animEffect transition="in" filter="wipe(up)">
                                      <p:cBhvr>
                                        <p:cTn id="32" dur="500"/>
                                        <p:tgtEl>
                                          <p:spTgt spid="54275">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54275">
                                            <p:txEl>
                                              <p:pRg st="5" end="5"/>
                                            </p:txEl>
                                          </p:spTgt>
                                        </p:tgtEl>
                                        <p:attrNameLst>
                                          <p:attrName>style.visibility</p:attrName>
                                        </p:attrNameLst>
                                      </p:cBhvr>
                                      <p:to>
                                        <p:strVal val="visible"/>
                                      </p:to>
                                    </p:set>
                                    <p:animEffect transition="in" filter="wipe(up)">
                                      <p:cBhvr>
                                        <p:cTn id="37" dur="500"/>
                                        <p:tgtEl>
                                          <p:spTgt spid="542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bldLvl="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3880104" cy="1325563"/>
          </a:xfrm>
        </p:spPr>
        <p:txBody>
          <a:bodyPr>
            <a:normAutofit/>
          </a:bodyPr>
          <a:lstStyle/>
          <a:p>
            <a:r>
              <a:rPr lang="es-MX" sz="3600" b="1" dirty="0" smtClean="0">
                <a:solidFill>
                  <a:schemeClr val="accent1">
                    <a:lumMod val="75000"/>
                  </a:schemeClr>
                </a:solidFill>
                <a:effectLst>
                  <a:outerShdw blurRad="38100" dist="38100" dir="2700000" algn="tl">
                    <a:srgbClr val="000000">
                      <a:alpha val="43137"/>
                    </a:srgbClr>
                  </a:outerShdw>
                </a:effectLst>
              </a:rPr>
              <a:t>DOCUMENTACION </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690688"/>
            <a:ext cx="10732008" cy="4486275"/>
          </a:xfrm>
        </p:spPr>
        <p:txBody>
          <a:bodyPr>
            <a:normAutofit/>
          </a:bodyPr>
          <a:lstStyle/>
          <a:p>
            <a:r>
              <a:rPr lang="es-MX" b="1" dirty="0">
                <a:solidFill>
                  <a:schemeClr val="accent1">
                    <a:lumMod val="75000"/>
                  </a:schemeClr>
                </a:solidFill>
              </a:rPr>
              <a:t>Reunir y analizar </a:t>
            </a:r>
            <a:r>
              <a:rPr lang="es-MX" b="1" dirty="0" smtClean="0">
                <a:solidFill>
                  <a:schemeClr val="accent1">
                    <a:lumMod val="75000"/>
                  </a:schemeClr>
                </a:solidFill>
              </a:rPr>
              <a:t>información </a:t>
            </a:r>
            <a:r>
              <a:rPr lang="es-MX" dirty="0" smtClean="0">
                <a:solidFill>
                  <a:schemeClr val="accent1">
                    <a:lumMod val="75000"/>
                  </a:schemeClr>
                </a:solidFill>
              </a:rPr>
              <a:t>sobre </a:t>
            </a:r>
            <a:r>
              <a:rPr lang="es-MX" dirty="0">
                <a:solidFill>
                  <a:schemeClr val="accent1">
                    <a:lumMod val="75000"/>
                  </a:schemeClr>
                </a:solidFill>
              </a:rPr>
              <a:t>las especies </a:t>
            </a:r>
            <a:r>
              <a:rPr lang="es-MX" dirty="0" smtClean="0">
                <a:solidFill>
                  <a:schemeClr val="accent1">
                    <a:lumMod val="75000"/>
                  </a:schemeClr>
                </a:solidFill>
              </a:rPr>
              <a:t>objetivo y </a:t>
            </a:r>
            <a:r>
              <a:rPr lang="es-MX" dirty="0">
                <a:solidFill>
                  <a:schemeClr val="accent1">
                    <a:lumMod val="75000"/>
                  </a:schemeClr>
                </a:solidFill>
              </a:rPr>
              <a:t>los sitios donde </a:t>
            </a:r>
            <a:r>
              <a:rPr lang="es-MX" dirty="0" smtClean="0">
                <a:solidFill>
                  <a:schemeClr val="accent1">
                    <a:lumMod val="75000"/>
                  </a:schemeClr>
                </a:solidFill>
              </a:rPr>
              <a:t>habitan</a:t>
            </a:r>
          </a:p>
          <a:p>
            <a:r>
              <a:rPr lang="es-MX" b="1" dirty="0">
                <a:solidFill>
                  <a:schemeClr val="accent1">
                    <a:lumMod val="75000"/>
                  </a:schemeClr>
                </a:solidFill>
              </a:rPr>
              <a:t>Información sobre los </a:t>
            </a:r>
            <a:r>
              <a:rPr lang="es-MX" b="1" dirty="0" smtClean="0">
                <a:solidFill>
                  <a:schemeClr val="accent1">
                    <a:lumMod val="75000"/>
                  </a:schemeClr>
                </a:solidFill>
              </a:rPr>
              <a:t>hábitat: </a:t>
            </a:r>
            <a:r>
              <a:rPr lang="es-MX" dirty="0" smtClean="0">
                <a:solidFill>
                  <a:schemeClr val="accent1">
                    <a:lumMod val="75000"/>
                  </a:schemeClr>
                </a:solidFill>
              </a:rPr>
              <a:t>Ubicación geográfica, Topografía, Clima, Tipo </a:t>
            </a:r>
            <a:r>
              <a:rPr lang="es-MX" dirty="0">
                <a:solidFill>
                  <a:schemeClr val="accent1">
                    <a:lumMod val="75000"/>
                  </a:schemeClr>
                </a:solidFill>
              </a:rPr>
              <a:t>de </a:t>
            </a:r>
            <a:r>
              <a:rPr lang="es-MX" dirty="0" smtClean="0">
                <a:solidFill>
                  <a:schemeClr val="accent1">
                    <a:lumMod val="75000"/>
                  </a:schemeClr>
                </a:solidFill>
              </a:rPr>
              <a:t>vegetación, Vías </a:t>
            </a:r>
            <a:r>
              <a:rPr lang="es-MX" dirty="0">
                <a:solidFill>
                  <a:schemeClr val="accent1">
                    <a:lumMod val="75000"/>
                  </a:schemeClr>
                </a:solidFill>
              </a:rPr>
              <a:t>de </a:t>
            </a:r>
            <a:r>
              <a:rPr lang="es-MX" dirty="0" smtClean="0">
                <a:solidFill>
                  <a:schemeClr val="accent1">
                    <a:lumMod val="75000"/>
                  </a:schemeClr>
                </a:solidFill>
              </a:rPr>
              <a:t>acceso, Asentamientos humanos, etc.</a:t>
            </a:r>
          </a:p>
          <a:p>
            <a:r>
              <a:rPr lang="es-MX" b="1" dirty="0">
                <a:solidFill>
                  <a:schemeClr val="accent1">
                    <a:lumMod val="75000"/>
                  </a:schemeClr>
                </a:solidFill>
              </a:rPr>
              <a:t>Información sobre las especies </a:t>
            </a:r>
            <a:r>
              <a:rPr lang="es-MX" b="1" dirty="0" smtClean="0">
                <a:solidFill>
                  <a:schemeClr val="accent1">
                    <a:lumMod val="75000"/>
                  </a:schemeClr>
                </a:solidFill>
              </a:rPr>
              <a:t>objetivo: </a:t>
            </a:r>
            <a:r>
              <a:rPr lang="es-MX" dirty="0" smtClean="0">
                <a:solidFill>
                  <a:schemeClr val="accent1">
                    <a:lumMod val="75000"/>
                  </a:schemeClr>
                </a:solidFill>
              </a:rPr>
              <a:t>Distribución, Taxonomía, Morfología, Anatomía, Fisiología, Composición genética, Estrategia reproductiva.</a:t>
            </a:r>
          </a:p>
          <a:p>
            <a:r>
              <a:rPr lang="es-MX" b="1" dirty="0">
                <a:solidFill>
                  <a:schemeClr val="accent1">
                    <a:lumMod val="75000"/>
                  </a:schemeClr>
                </a:solidFill>
              </a:rPr>
              <a:t>Documentación durante la colecta</a:t>
            </a:r>
            <a:r>
              <a:rPr lang="es-MX" b="1" dirty="0" smtClean="0">
                <a:solidFill>
                  <a:schemeClr val="accent1">
                    <a:lumMod val="75000"/>
                  </a:schemeClr>
                </a:solidFill>
              </a:rPr>
              <a:t>: </a:t>
            </a:r>
            <a:r>
              <a:rPr lang="es-MX" dirty="0" smtClean="0">
                <a:solidFill>
                  <a:schemeClr val="accent1">
                    <a:lumMod val="75000"/>
                  </a:schemeClr>
                </a:solidFill>
              </a:rPr>
              <a:t>Tomar </a:t>
            </a:r>
            <a:r>
              <a:rPr lang="es-MX" dirty="0">
                <a:solidFill>
                  <a:schemeClr val="accent1">
                    <a:lumMod val="75000"/>
                  </a:schemeClr>
                </a:solidFill>
              </a:rPr>
              <a:t>datos de pasaporte, </a:t>
            </a:r>
            <a:r>
              <a:rPr lang="es-MX" dirty="0" smtClean="0">
                <a:solidFill>
                  <a:schemeClr val="accent1">
                    <a:lumMod val="75000"/>
                  </a:schemeClr>
                </a:solidFill>
              </a:rPr>
              <a:t>de recolección </a:t>
            </a:r>
            <a:r>
              <a:rPr lang="es-MX" dirty="0">
                <a:solidFill>
                  <a:schemeClr val="accent1">
                    <a:lumMod val="75000"/>
                  </a:schemeClr>
                </a:solidFill>
              </a:rPr>
              <a:t>y otros </a:t>
            </a:r>
            <a:r>
              <a:rPr lang="es-MX" dirty="0" smtClean="0">
                <a:solidFill>
                  <a:schemeClr val="accent1">
                    <a:lumMod val="75000"/>
                  </a:schemeClr>
                </a:solidFill>
              </a:rPr>
              <a:t>relevantes, Etiquetar </a:t>
            </a:r>
            <a:r>
              <a:rPr lang="es-MX" dirty="0">
                <a:solidFill>
                  <a:schemeClr val="accent1">
                    <a:lumMod val="75000"/>
                  </a:schemeClr>
                </a:solidFill>
              </a:rPr>
              <a:t>el </a:t>
            </a:r>
            <a:r>
              <a:rPr lang="es-MX" dirty="0" smtClean="0">
                <a:solidFill>
                  <a:schemeClr val="accent1">
                    <a:lumMod val="75000"/>
                  </a:schemeClr>
                </a:solidFill>
              </a:rPr>
              <a:t>material, </a:t>
            </a:r>
            <a:r>
              <a:rPr lang="es-MX" dirty="0">
                <a:solidFill>
                  <a:schemeClr val="accent1">
                    <a:lumMod val="75000"/>
                  </a:schemeClr>
                </a:solidFill>
              </a:rPr>
              <a:t>Tomar muestras de herbario</a:t>
            </a:r>
            <a:endParaRPr lang="es-MX" dirty="0" smtClean="0">
              <a:solidFill>
                <a:schemeClr val="accent1">
                  <a:lumMod val="75000"/>
                </a:schemeClr>
              </a:solidFill>
            </a:endParaRPr>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3913" y="165860"/>
            <a:ext cx="2224088" cy="14800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777755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ChangeArrowheads="1"/>
          </p:cNvSpPr>
          <p:nvPr/>
        </p:nvSpPr>
        <p:spPr bwMode="auto">
          <a:xfrm>
            <a:off x="852488" y="169864"/>
            <a:ext cx="535781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2800" dirty="0">
                <a:solidFill>
                  <a:schemeClr val="accent1">
                    <a:lumMod val="75000"/>
                  </a:schemeClr>
                </a:solidFill>
              </a:rPr>
              <a:t>Expediciones de Recolección</a:t>
            </a:r>
          </a:p>
        </p:txBody>
      </p:sp>
      <p:sp>
        <p:nvSpPr>
          <p:cNvPr id="18438" name="Rectangle 6"/>
          <p:cNvSpPr>
            <a:spLocks noChangeArrowheads="1"/>
          </p:cNvSpPr>
          <p:nvPr/>
        </p:nvSpPr>
        <p:spPr bwMode="auto">
          <a:xfrm>
            <a:off x="1738314" y="990601"/>
            <a:ext cx="8777287" cy="215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spcBef>
                <a:spcPct val="20000"/>
              </a:spcBef>
              <a:buFont typeface="Wingdings" panose="05000000000000000000" pitchFamily="2" charset="2"/>
              <a:buChar char="q"/>
            </a:pPr>
            <a:r>
              <a:rPr lang="es-ES_tradnl" altLang="es-MX" sz="2000" dirty="0" err="1">
                <a:solidFill>
                  <a:schemeClr val="accent1">
                    <a:lumMod val="75000"/>
                  </a:schemeClr>
                </a:solidFill>
              </a:rPr>
              <a:t>Vavilov</a:t>
            </a:r>
            <a:r>
              <a:rPr lang="es-ES_tradnl" altLang="es-MX" sz="2000" dirty="0">
                <a:solidFill>
                  <a:schemeClr val="accent1">
                    <a:lumMod val="75000"/>
                  </a:schemeClr>
                </a:solidFill>
              </a:rPr>
              <a:t> y col. </a:t>
            </a:r>
            <a:r>
              <a:rPr lang="es-ES_tradnl" altLang="es-MX" sz="1400" dirty="0">
                <a:solidFill>
                  <a:schemeClr val="accent1">
                    <a:lumMod val="75000"/>
                  </a:schemeClr>
                </a:solidFill>
              </a:rPr>
              <a:t>(1916-40)</a:t>
            </a:r>
            <a:r>
              <a:rPr lang="es-ES_tradnl" altLang="es-MX" dirty="0">
                <a:solidFill>
                  <a:schemeClr val="accent1">
                    <a:lumMod val="75000"/>
                  </a:schemeClr>
                </a:solidFill>
              </a:rPr>
              <a:t>: </a:t>
            </a:r>
            <a:r>
              <a:rPr lang="es-ES_tradnl" altLang="es-MX" sz="1800" dirty="0">
                <a:solidFill>
                  <a:schemeClr val="accent1">
                    <a:lumMod val="75000"/>
                  </a:schemeClr>
                </a:solidFill>
              </a:rPr>
              <a:t>Afganistán, Abisinia, China, América Central y del Sur.</a:t>
            </a:r>
          </a:p>
          <a:p>
            <a:pPr algn="l" eaLnBrk="1" hangingPunct="1">
              <a:spcBef>
                <a:spcPct val="20000"/>
              </a:spcBef>
              <a:buFont typeface="Wingdings" panose="05000000000000000000" pitchFamily="2" charset="2"/>
              <a:buChar char="q"/>
            </a:pPr>
            <a:r>
              <a:rPr lang="es-ES_tradnl" altLang="es-MX" sz="2000" dirty="0">
                <a:solidFill>
                  <a:schemeClr val="accent1">
                    <a:lumMod val="75000"/>
                  </a:schemeClr>
                </a:solidFill>
              </a:rPr>
              <a:t>CSIRO </a:t>
            </a:r>
            <a:r>
              <a:rPr lang="es-ES_tradnl" altLang="es-MX" sz="1800" dirty="0">
                <a:solidFill>
                  <a:schemeClr val="accent1">
                    <a:lumMod val="75000"/>
                  </a:schemeClr>
                </a:solidFill>
              </a:rPr>
              <a:t>(</a:t>
            </a:r>
            <a:r>
              <a:rPr lang="es-ES_tradnl" altLang="es-MX" sz="1800" dirty="0" err="1">
                <a:solidFill>
                  <a:schemeClr val="accent1">
                    <a:lumMod val="75000"/>
                  </a:schemeClr>
                </a:solidFill>
              </a:rPr>
              <a:t>Commonwelth</a:t>
            </a:r>
            <a:r>
              <a:rPr lang="es-ES_tradnl" altLang="es-MX" sz="1800" dirty="0">
                <a:solidFill>
                  <a:schemeClr val="accent1">
                    <a:lumMod val="75000"/>
                  </a:schemeClr>
                </a:solidFill>
              </a:rPr>
              <a:t> </a:t>
            </a:r>
            <a:r>
              <a:rPr lang="es-ES_tradnl" altLang="es-MX" sz="1800" dirty="0" err="1">
                <a:solidFill>
                  <a:schemeClr val="accent1">
                    <a:lumMod val="75000"/>
                  </a:schemeClr>
                </a:solidFill>
              </a:rPr>
              <a:t>Scientific</a:t>
            </a:r>
            <a:r>
              <a:rPr lang="es-ES_tradnl" altLang="es-MX" sz="1800" dirty="0">
                <a:solidFill>
                  <a:schemeClr val="accent1">
                    <a:lumMod val="75000"/>
                  </a:schemeClr>
                </a:solidFill>
              </a:rPr>
              <a:t> and </a:t>
            </a:r>
            <a:r>
              <a:rPr lang="es-ES_tradnl" altLang="es-MX" sz="1800" dirty="0" err="1">
                <a:solidFill>
                  <a:schemeClr val="accent1">
                    <a:lumMod val="75000"/>
                  </a:schemeClr>
                </a:solidFill>
              </a:rPr>
              <a:t>Indusrial</a:t>
            </a:r>
            <a:r>
              <a:rPr lang="es-ES_tradnl" altLang="es-MX" sz="1800" dirty="0">
                <a:solidFill>
                  <a:schemeClr val="accent1">
                    <a:lumMod val="75000"/>
                  </a:schemeClr>
                </a:solidFill>
              </a:rPr>
              <a:t> </a:t>
            </a:r>
            <a:r>
              <a:rPr lang="es-ES_tradnl" altLang="es-MX" sz="1800" dirty="0" err="1">
                <a:solidFill>
                  <a:schemeClr val="accent1">
                    <a:lumMod val="75000"/>
                  </a:schemeClr>
                </a:solidFill>
              </a:rPr>
              <a:t>Research</a:t>
            </a:r>
            <a:r>
              <a:rPr lang="es-ES_tradnl" altLang="es-MX" sz="1800" dirty="0">
                <a:solidFill>
                  <a:schemeClr val="accent1">
                    <a:lumMod val="75000"/>
                  </a:schemeClr>
                </a:solidFill>
              </a:rPr>
              <a:t> </a:t>
            </a:r>
            <a:r>
              <a:rPr lang="es-ES_tradnl" altLang="es-MX" sz="1800" dirty="0" err="1">
                <a:solidFill>
                  <a:schemeClr val="accent1">
                    <a:lumMod val="75000"/>
                  </a:schemeClr>
                </a:solidFill>
              </a:rPr>
              <a:t>Organization</a:t>
            </a:r>
            <a:r>
              <a:rPr lang="es-ES_tradnl" altLang="es-MX" sz="1800" dirty="0">
                <a:solidFill>
                  <a:schemeClr val="accent1">
                    <a:lumMod val="75000"/>
                  </a:schemeClr>
                </a:solidFill>
              </a:rPr>
              <a:t>): 	              forrajeras mediterráneas.</a:t>
            </a:r>
          </a:p>
          <a:p>
            <a:pPr algn="l" eaLnBrk="1" hangingPunct="1">
              <a:spcBef>
                <a:spcPct val="20000"/>
              </a:spcBef>
              <a:buFont typeface="Wingdings" panose="05000000000000000000" pitchFamily="2" charset="2"/>
              <a:buChar char="q"/>
            </a:pPr>
            <a:r>
              <a:rPr lang="es-ES_tradnl" altLang="es-MX" sz="2000" dirty="0">
                <a:solidFill>
                  <a:schemeClr val="accent1">
                    <a:lumMod val="75000"/>
                  </a:schemeClr>
                </a:solidFill>
              </a:rPr>
              <a:t>FAO</a:t>
            </a:r>
            <a:r>
              <a:rPr lang="es-ES_tradnl" altLang="es-MX" sz="1800" dirty="0">
                <a:solidFill>
                  <a:schemeClr val="accent1">
                    <a:lumMod val="75000"/>
                  </a:schemeClr>
                </a:solidFill>
              </a:rPr>
              <a:t>: Abisinia (cafetos), Irán (cereales y leguminosas).</a:t>
            </a:r>
          </a:p>
          <a:p>
            <a:pPr marL="285750" indent="-285750" algn="l" eaLnBrk="1" hangingPunct="1">
              <a:spcBef>
                <a:spcPct val="20000"/>
              </a:spcBef>
              <a:buFont typeface="Wingdings" panose="05000000000000000000" pitchFamily="2" charset="2"/>
              <a:buChar char="q"/>
            </a:pPr>
            <a:r>
              <a:rPr lang="es-ES_tradnl" altLang="es-MX" sz="1800" dirty="0">
                <a:solidFill>
                  <a:schemeClr val="accent1">
                    <a:lumMod val="75000"/>
                  </a:schemeClr>
                </a:solidFill>
              </a:rPr>
              <a:t>Fundación Rockefeller: América (maíces)</a:t>
            </a:r>
            <a:endParaRPr lang="es-ES_tradnl" altLang="es-MX" dirty="0">
              <a:solidFill>
                <a:schemeClr val="accent1">
                  <a:lumMod val="75000"/>
                </a:schemeClr>
              </a:solidFill>
            </a:endParaRPr>
          </a:p>
        </p:txBody>
      </p:sp>
      <p:sp>
        <p:nvSpPr>
          <p:cNvPr id="18439" name="Text Box 7"/>
          <p:cNvSpPr txBox="1">
            <a:spLocks noChangeArrowheads="1"/>
          </p:cNvSpPr>
          <p:nvPr/>
        </p:nvSpPr>
        <p:spPr bwMode="auto">
          <a:xfrm>
            <a:off x="990411" y="3323432"/>
            <a:ext cx="822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a:spcBef>
                <a:spcPct val="50000"/>
              </a:spcBef>
            </a:pPr>
            <a:r>
              <a:rPr lang="es-ES_tradnl" altLang="es-MX" sz="2400" dirty="0">
                <a:solidFill>
                  <a:schemeClr val="accent1">
                    <a:lumMod val="75000"/>
                  </a:schemeClr>
                </a:solidFill>
              </a:rPr>
              <a:t>Centros mundiales de conservación de germoplasma</a:t>
            </a:r>
          </a:p>
        </p:txBody>
      </p:sp>
      <p:sp>
        <p:nvSpPr>
          <p:cNvPr id="18441" name="Text Box 9"/>
          <p:cNvSpPr txBox="1">
            <a:spLocks noChangeArrowheads="1"/>
          </p:cNvSpPr>
          <p:nvPr/>
        </p:nvSpPr>
        <p:spPr bwMode="auto">
          <a:xfrm>
            <a:off x="2209800" y="3962401"/>
            <a:ext cx="8001000"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a:t>
            </a:r>
            <a:r>
              <a:rPr lang="es-ES_tradnl" altLang="es-MX" sz="1800" dirty="0" err="1">
                <a:solidFill>
                  <a:schemeClr val="accent1">
                    <a:lumMod val="75000"/>
                  </a:schemeClr>
                </a:solidFill>
              </a:rPr>
              <a:t>National</a:t>
            </a:r>
            <a:r>
              <a:rPr lang="es-ES_tradnl" altLang="es-MX" sz="1800" dirty="0">
                <a:solidFill>
                  <a:schemeClr val="accent1">
                    <a:lumMod val="75000"/>
                  </a:schemeClr>
                </a:solidFill>
              </a:rPr>
              <a:t> Storage </a:t>
            </a:r>
            <a:r>
              <a:rPr lang="es-ES_tradnl" altLang="es-MX" sz="1800" dirty="0" err="1">
                <a:solidFill>
                  <a:schemeClr val="accent1">
                    <a:lumMod val="75000"/>
                  </a:schemeClr>
                </a:solidFill>
              </a:rPr>
              <a:t>Laboratory</a:t>
            </a:r>
            <a:r>
              <a:rPr lang="es-ES_tradnl" altLang="es-MX" sz="1800" dirty="0">
                <a:solidFill>
                  <a:schemeClr val="accent1">
                    <a:lumMod val="75000"/>
                  </a:schemeClr>
                </a:solidFill>
              </a:rPr>
              <a:t> (Colorado, USA)</a:t>
            </a:r>
          </a:p>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Inst. </a:t>
            </a:r>
            <a:r>
              <a:rPr lang="es-ES_tradnl" altLang="es-MX" sz="1800" dirty="0" err="1">
                <a:solidFill>
                  <a:schemeClr val="accent1">
                    <a:lumMod val="75000"/>
                  </a:schemeClr>
                </a:solidFill>
              </a:rPr>
              <a:t>Nac</a:t>
            </a:r>
            <a:r>
              <a:rPr lang="es-ES_tradnl" altLang="es-MX" sz="1800" dirty="0">
                <a:solidFill>
                  <a:schemeClr val="accent1">
                    <a:lumMod val="75000"/>
                  </a:schemeClr>
                </a:solidFill>
              </a:rPr>
              <a:t>, de Ciencias Agrícolas (Japón)</a:t>
            </a:r>
          </a:p>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International Rice </a:t>
            </a:r>
            <a:r>
              <a:rPr lang="es-ES_tradnl" altLang="es-MX" sz="1800" dirty="0" err="1">
                <a:solidFill>
                  <a:schemeClr val="accent1">
                    <a:lumMod val="75000"/>
                  </a:schemeClr>
                </a:solidFill>
              </a:rPr>
              <a:t>Research</a:t>
            </a:r>
            <a:r>
              <a:rPr lang="es-ES_tradnl" altLang="es-MX" sz="1800" dirty="0">
                <a:solidFill>
                  <a:schemeClr val="accent1">
                    <a:lumMod val="75000"/>
                  </a:schemeClr>
                </a:solidFill>
              </a:rPr>
              <a:t> </a:t>
            </a:r>
            <a:r>
              <a:rPr lang="es-ES_tradnl" altLang="es-MX" sz="1800" dirty="0" err="1">
                <a:solidFill>
                  <a:schemeClr val="accent1">
                    <a:lumMod val="75000"/>
                  </a:schemeClr>
                </a:solidFill>
              </a:rPr>
              <a:t>Institute</a:t>
            </a:r>
            <a:r>
              <a:rPr lang="es-ES_tradnl" altLang="es-MX" sz="1800" dirty="0">
                <a:solidFill>
                  <a:schemeClr val="accent1">
                    <a:lumMod val="75000"/>
                  </a:schemeClr>
                </a:solidFill>
              </a:rPr>
              <a:t> (Filipinas) </a:t>
            </a:r>
          </a:p>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Rice </a:t>
            </a:r>
            <a:r>
              <a:rPr lang="es-ES_tradnl" altLang="es-MX" sz="1800" dirty="0" err="1">
                <a:solidFill>
                  <a:schemeClr val="accent1">
                    <a:lumMod val="75000"/>
                  </a:schemeClr>
                </a:solidFill>
              </a:rPr>
              <a:t>Research</a:t>
            </a:r>
            <a:r>
              <a:rPr lang="es-ES_tradnl" altLang="es-MX" sz="1800" dirty="0">
                <a:solidFill>
                  <a:schemeClr val="accent1">
                    <a:lumMod val="75000"/>
                  </a:schemeClr>
                </a:solidFill>
              </a:rPr>
              <a:t> </a:t>
            </a:r>
            <a:r>
              <a:rPr lang="es-ES_tradnl" altLang="es-MX" sz="1800" dirty="0" err="1">
                <a:solidFill>
                  <a:schemeClr val="accent1">
                    <a:lumMod val="75000"/>
                  </a:schemeClr>
                </a:solidFill>
              </a:rPr>
              <a:t>Institute</a:t>
            </a:r>
            <a:r>
              <a:rPr lang="es-ES_tradnl" altLang="es-MX" sz="1800" dirty="0">
                <a:solidFill>
                  <a:schemeClr val="accent1">
                    <a:lumMod val="75000"/>
                  </a:schemeClr>
                </a:solidFill>
              </a:rPr>
              <a:t> (India)</a:t>
            </a:r>
          </a:p>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a:t>
            </a:r>
            <a:r>
              <a:rPr lang="es-ES_tradnl" altLang="es-MX" sz="1800" dirty="0" err="1">
                <a:solidFill>
                  <a:schemeClr val="accent1">
                    <a:lumMod val="75000"/>
                  </a:schemeClr>
                </a:solidFill>
              </a:rPr>
              <a:t>Plant</a:t>
            </a:r>
            <a:r>
              <a:rPr lang="es-ES_tradnl" altLang="es-MX" sz="1800" dirty="0">
                <a:solidFill>
                  <a:schemeClr val="accent1">
                    <a:lumMod val="75000"/>
                  </a:schemeClr>
                </a:solidFill>
              </a:rPr>
              <a:t> </a:t>
            </a:r>
            <a:r>
              <a:rPr lang="es-ES_tradnl" altLang="es-MX" sz="1800" dirty="0" err="1">
                <a:solidFill>
                  <a:schemeClr val="accent1">
                    <a:lumMod val="75000"/>
                  </a:schemeClr>
                </a:solidFill>
              </a:rPr>
              <a:t>Industry</a:t>
            </a:r>
            <a:r>
              <a:rPr lang="es-ES_tradnl" altLang="es-MX" sz="1800" dirty="0">
                <a:solidFill>
                  <a:schemeClr val="accent1">
                    <a:lumMod val="75000"/>
                  </a:schemeClr>
                </a:solidFill>
              </a:rPr>
              <a:t> </a:t>
            </a:r>
            <a:r>
              <a:rPr lang="es-ES_tradnl" altLang="es-MX" sz="1800" dirty="0" err="1">
                <a:solidFill>
                  <a:schemeClr val="accent1">
                    <a:lumMod val="75000"/>
                  </a:schemeClr>
                </a:solidFill>
              </a:rPr>
              <a:t>Station</a:t>
            </a:r>
            <a:r>
              <a:rPr lang="es-ES_tradnl" altLang="es-MX" sz="1800" dirty="0">
                <a:solidFill>
                  <a:schemeClr val="accent1">
                    <a:lumMod val="75000"/>
                  </a:schemeClr>
                </a:solidFill>
              </a:rPr>
              <a:t> (Maryland, cereales de invierno)</a:t>
            </a:r>
          </a:p>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Dpto. Agronomía Univ. Estatal (Colorado, cebadas)</a:t>
            </a:r>
          </a:p>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a:t>
            </a:r>
            <a:r>
              <a:rPr lang="es-ES_tradnl" altLang="es-MX" sz="1800" dirty="0" err="1">
                <a:solidFill>
                  <a:schemeClr val="accent1">
                    <a:lumMod val="75000"/>
                  </a:schemeClr>
                </a:solidFill>
              </a:rPr>
              <a:t>Commowealth</a:t>
            </a:r>
            <a:r>
              <a:rPr lang="es-ES_tradnl" altLang="es-MX" sz="1800" dirty="0">
                <a:solidFill>
                  <a:schemeClr val="accent1">
                    <a:lumMod val="75000"/>
                  </a:schemeClr>
                </a:solidFill>
              </a:rPr>
              <a:t> (Cambridge, </a:t>
            </a:r>
            <a:r>
              <a:rPr lang="es-ES_tradnl" altLang="es-MX" sz="1800" dirty="0" err="1">
                <a:solidFill>
                  <a:schemeClr val="accent1">
                    <a:lumMod val="75000"/>
                  </a:schemeClr>
                </a:solidFill>
              </a:rPr>
              <a:t>solanum</a:t>
            </a:r>
            <a:r>
              <a:rPr lang="es-ES_tradnl" altLang="es-MX" sz="1800" dirty="0">
                <a:solidFill>
                  <a:schemeClr val="accent1">
                    <a:lumMod val="75000"/>
                  </a:schemeClr>
                </a:solidFill>
              </a:rPr>
              <a:t>)</a:t>
            </a:r>
          </a:p>
          <a:p>
            <a:pPr marL="285750" indent="-285750" algn="l">
              <a:lnSpc>
                <a:spcPct val="120000"/>
              </a:lnSpc>
              <a:buFont typeface="Wingdings" panose="05000000000000000000" pitchFamily="2" charset="2"/>
              <a:buChar char="q"/>
            </a:pPr>
            <a:r>
              <a:rPr lang="es-ES_tradnl" altLang="es-MX" sz="1800" dirty="0">
                <a:solidFill>
                  <a:schemeClr val="accent1">
                    <a:lumMod val="75000"/>
                  </a:schemeClr>
                </a:solidFill>
              </a:rPr>
              <a:t> Dpto. </a:t>
            </a:r>
            <a:r>
              <a:rPr lang="es-ES_tradnl" altLang="es-MX" sz="1800" dirty="0" err="1">
                <a:solidFill>
                  <a:schemeClr val="accent1">
                    <a:lumMod val="75000"/>
                  </a:schemeClr>
                </a:solidFill>
              </a:rPr>
              <a:t>Agric</a:t>
            </a:r>
            <a:r>
              <a:rPr lang="es-ES_tradnl" altLang="es-MX" sz="1800" dirty="0">
                <a:solidFill>
                  <a:schemeClr val="accent1">
                    <a:lumMod val="75000"/>
                  </a:schemeClr>
                </a:solidFill>
              </a:rPr>
              <a:t>. de EUA. (Maine, </a:t>
            </a:r>
            <a:r>
              <a:rPr lang="es-ES_tradnl" altLang="es-MX" sz="1800" dirty="0" err="1">
                <a:solidFill>
                  <a:schemeClr val="accent1">
                    <a:lumMod val="75000"/>
                  </a:schemeClr>
                </a:solidFill>
              </a:rPr>
              <a:t>solanum</a:t>
            </a:r>
            <a:r>
              <a:rPr lang="es-ES_tradnl" altLang="es-MX" sz="1800" dirty="0">
                <a:solidFill>
                  <a:schemeClr val="accent1">
                    <a:lumMod val="75000"/>
                  </a:schemeClr>
                </a:solidFill>
              </a:rPr>
              <a:t>)</a:t>
            </a:r>
          </a:p>
        </p:txBody>
      </p:sp>
      <p:pic>
        <p:nvPicPr>
          <p:cNvPr id="24582" name="7 Imagen" descr="Nikolai_Vavilov.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44177" y="665734"/>
            <a:ext cx="1176742" cy="1455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8 CuadroTexto"/>
          <p:cNvSpPr txBox="1">
            <a:spLocks noChangeArrowheads="1"/>
          </p:cNvSpPr>
          <p:nvPr/>
        </p:nvSpPr>
        <p:spPr bwMode="auto">
          <a:xfrm>
            <a:off x="10629521" y="2265395"/>
            <a:ext cx="9112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r>
              <a:rPr lang="es-ES_tradnl" altLang="es-MX" sz="1200" dirty="0"/>
              <a:t>N. </a:t>
            </a:r>
            <a:r>
              <a:rPr lang="es-ES_tradnl" altLang="es-MX" sz="1200" dirty="0" err="1"/>
              <a:t>Vavilov</a:t>
            </a:r>
            <a:endParaRPr lang="es-AR" altLang="es-MX" sz="1200" dirty="0"/>
          </a:p>
        </p:txBody>
      </p:sp>
    </p:spTree>
    <p:extLst>
      <p:ext uri="{BB962C8B-B14F-4D97-AF65-F5344CB8AC3E}">
        <p14:creationId xmlns:p14="http://schemas.microsoft.com/office/powerpoint/2010/main" val="36087901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wipe(left)">
                                      <p:cBhvr>
                                        <p:cTn id="7" dur="500"/>
                                        <p:tgtEl>
                                          <p:spTgt spid="1843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8438">
                                            <p:txEl>
                                              <p:pRg st="0" end="0"/>
                                            </p:txEl>
                                          </p:spTgt>
                                        </p:tgtEl>
                                        <p:attrNameLst>
                                          <p:attrName>style.visibility</p:attrName>
                                        </p:attrNameLst>
                                      </p:cBhvr>
                                      <p:to>
                                        <p:strVal val="visible"/>
                                      </p:to>
                                    </p:set>
                                    <p:animEffect transition="in" filter="strips(downRight)">
                                      <p:cBhvr>
                                        <p:cTn id="12" dur="500"/>
                                        <p:tgtEl>
                                          <p:spTgt spid="1843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18438">
                                            <p:txEl>
                                              <p:pRg st="1" end="1"/>
                                            </p:txEl>
                                          </p:spTgt>
                                        </p:tgtEl>
                                        <p:attrNameLst>
                                          <p:attrName>style.visibility</p:attrName>
                                        </p:attrNameLst>
                                      </p:cBhvr>
                                      <p:to>
                                        <p:strVal val="visible"/>
                                      </p:to>
                                    </p:set>
                                    <p:animEffect transition="in" filter="strips(downRight)">
                                      <p:cBhvr>
                                        <p:cTn id="17" dur="500"/>
                                        <p:tgtEl>
                                          <p:spTgt spid="1843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8438">
                                            <p:txEl>
                                              <p:pRg st="2" end="2"/>
                                            </p:txEl>
                                          </p:spTgt>
                                        </p:tgtEl>
                                        <p:attrNameLst>
                                          <p:attrName>style.visibility</p:attrName>
                                        </p:attrNameLst>
                                      </p:cBhvr>
                                      <p:to>
                                        <p:strVal val="visible"/>
                                      </p:to>
                                    </p:set>
                                    <p:animEffect transition="in" filter="strips(downRight)">
                                      <p:cBhvr>
                                        <p:cTn id="22" dur="500"/>
                                        <p:tgtEl>
                                          <p:spTgt spid="18438">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18438">
                                            <p:txEl>
                                              <p:pRg st="3" end="3"/>
                                            </p:txEl>
                                          </p:spTgt>
                                        </p:tgtEl>
                                        <p:attrNameLst>
                                          <p:attrName>style.visibility</p:attrName>
                                        </p:attrNameLst>
                                      </p:cBhvr>
                                      <p:to>
                                        <p:strVal val="visible"/>
                                      </p:to>
                                    </p:set>
                                    <p:animEffect transition="in" filter="strips(downRight)">
                                      <p:cBhvr>
                                        <p:cTn id="27" dur="500"/>
                                        <p:tgtEl>
                                          <p:spTgt spid="18438">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3" presetClass="entr" presetSubtype="528" fill="hold" grpId="0" nodeType="clickEffect">
                                  <p:stCondLst>
                                    <p:cond delay="0"/>
                                  </p:stCondLst>
                                  <p:childTnLst>
                                    <p:set>
                                      <p:cBhvr>
                                        <p:cTn id="31" dur="1" fill="hold">
                                          <p:stCondLst>
                                            <p:cond delay="0"/>
                                          </p:stCondLst>
                                        </p:cTn>
                                        <p:tgtEl>
                                          <p:spTgt spid="18439"/>
                                        </p:tgtEl>
                                        <p:attrNameLst>
                                          <p:attrName>style.visibility</p:attrName>
                                        </p:attrNameLst>
                                      </p:cBhvr>
                                      <p:to>
                                        <p:strVal val="visible"/>
                                      </p:to>
                                    </p:set>
                                    <p:anim calcmode="lin" valueType="num">
                                      <p:cBhvr>
                                        <p:cTn id="32" dur="500" fill="hold"/>
                                        <p:tgtEl>
                                          <p:spTgt spid="18439"/>
                                        </p:tgtEl>
                                        <p:attrNameLst>
                                          <p:attrName>ppt_w</p:attrName>
                                        </p:attrNameLst>
                                      </p:cBhvr>
                                      <p:tavLst>
                                        <p:tav tm="0">
                                          <p:val>
                                            <p:fltVal val="0"/>
                                          </p:val>
                                        </p:tav>
                                        <p:tav tm="100000">
                                          <p:val>
                                            <p:strVal val="#ppt_w"/>
                                          </p:val>
                                        </p:tav>
                                      </p:tavLst>
                                    </p:anim>
                                    <p:anim calcmode="lin" valueType="num">
                                      <p:cBhvr>
                                        <p:cTn id="33" dur="500" fill="hold"/>
                                        <p:tgtEl>
                                          <p:spTgt spid="18439"/>
                                        </p:tgtEl>
                                        <p:attrNameLst>
                                          <p:attrName>ppt_h</p:attrName>
                                        </p:attrNameLst>
                                      </p:cBhvr>
                                      <p:tavLst>
                                        <p:tav tm="0">
                                          <p:val>
                                            <p:fltVal val="0"/>
                                          </p:val>
                                        </p:tav>
                                        <p:tav tm="100000">
                                          <p:val>
                                            <p:strVal val="#ppt_h"/>
                                          </p:val>
                                        </p:tav>
                                      </p:tavLst>
                                    </p:anim>
                                    <p:anim calcmode="lin" valueType="num">
                                      <p:cBhvr>
                                        <p:cTn id="34" dur="500" fill="hold"/>
                                        <p:tgtEl>
                                          <p:spTgt spid="18439"/>
                                        </p:tgtEl>
                                        <p:attrNameLst>
                                          <p:attrName>ppt_x</p:attrName>
                                        </p:attrNameLst>
                                      </p:cBhvr>
                                      <p:tavLst>
                                        <p:tav tm="0">
                                          <p:val>
                                            <p:fltVal val="0.5"/>
                                          </p:val>
                                        </p:tav>
                                        <p:tav tm="100000">
                                          <p:val>
                                            <p:strVal val="#ppt_x"/>
                                          </p:val>
                                        </p:tav>
                                      </p:tavLst>
                                    </p:anim>
                                    <p:anim calcmode="lin" valueType="num">
                                      <p:cBhvr>
                                        <p:cTn id="35" dur="500" fill="hold"/>
                                        <p:tgtEl>
                                          <p:spTgt spid="18439"/>
                                        </p:tgtEl>
                                        <p:attrNameLst>
                                          <p:attrName>ppt_y</p:attrName>
                                        </p:attrNameLst>
                                      </p:cBhvr>
                                      <p:tavLst>
                                        <p:tav tm="0">
                                          <p:val>
                                            <p:fltVal val="0.5"/>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18" presetClass="entr" presetSubtype="6" fill="hold" grpId="0" nodeType="clickEffect">
                                  <p:stCondLst>
                                    <p:cond delay="0"/>
                                  </p:stCondLst>
                                  <p:childTnLst>
                                    <p:set>
                                      <p:cBhvr>
                                        <p:cTn id="39" dur="1" fill="hold">
                                          <p:stCondLst>
                                            <p:cond delay="0"/>
                                          </p:stCondLst>
                                        </p:cTn>
                                        <p:tgtEl>
                                          <p:spTgt spid="18441">
                                            <p:txEl>
                                              <p:pRg st="0" end="0"/>
                                            </p:txEl>
                                          </p:spTgt>
                                        </p:tgtEl>
                                        <p:attrNameLst>
                                          <p:attrName>style.visibility</p:attrName>
                                        </p:attrNameLst>
                                      </p:cBhvr>
                                      <p:to>
                                        <p:strVal val="visible"/>
                                      </p:to>
                                    </p:set>
                                    <p:animEffect transition="in" filter="strips(downRight)">
                                      <p:cBhvr>
                                        <p:cTn id="40" dur="500"/>
                                        <p:tgtEl>
                                          <p:spTgt spid="18441">
                                            <p:txEl>
                                              <p:pRg st="0" end="0"/>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18441">
                                            <p:txEl>
                                              <p:pRg st="1" end="1"/>
                                            </p:txEl>
                                          </p:spTgt>
                                        </p:tgtEl>
                                        <p:attrNameLst>
                                          <p:attrName>style.visibility</p:attrName>
                                        </p:attrNameLst>
                                      </p:cBhvr>
                                      <p:to>
                                        <p:strVal val="visible"/>
                                      </p:to>
                                    </p:set>
                                    <p:animEffect transition="in" filter="strips(downRight)">
                                      <p:cBhvr>
                                        <p:cTn id="45" dur="500"/>
                                        <p:tgtEl>
                                          <p:spTgt spid="18441">
                                            <p:txEl>
                                              <p:pRg st="1" end="1"/>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18441">
                                            <p:txEl>
                                              <p:pRg st="2" end="2"/>
                                            </p:txEl>
                                          </p:spTgt>
                                        </p:tgtEl>
                                        <p:attrNameLst>
                                          <p:attrName>style.visibility</p:attrName>
                                        </p:attrNameLst>
                                      </p:cBhvr>
                                      <p:to>
                                        <p:strVal val="visible"/>
                                      </p:to>
                                    </p:set>
                                    <p:animEffect transition="in" filter="strips(downRight)">
                                      <p:cBhvr>
                                        <p:cTn id="50" dur="500"/>
                                        <p:tgtEl>
                                          <p:spTgt spid="18441">
                                            <p:txEl>
                                              <p:pRg st="2" end="2"/>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8" presetClass="entr" presetSubtype="6" fill="hold" grpId="0" nodeType="clickEffect">
                                  <p:stCondLst>
                                    <p:cond delay="0"/>
                                  </p:stCondLst>
                                  <p:childTnLst>
                                    <p:set>
                                      <p:cBhvr>
                                        <p:cTn id="54" dur="1" fill="hold">
                                          <p:stCondLst>
                                            <p:cond delay="0"/>
                                          </p:stCondLst>
                                        </p:cTn>
                                        <p:tgtEl>
                                          <p:spTgt spid="18441">
                                            <p:txEl>
                                              <p:pRg st="3" end="3"/>
                                            </p:txEl>
                                          </p:spTgt>
                                        </p:tgtEl>
                                        <p:attrNameLst>
                                          <p:attrName>style.visibility</p:attrName>
                                        </p:attrNameLst>
                                      </p:cBhvr>
                                      <p:to>
                                        <p:strVal val="visible"/>
                                      </p:to>
                                    </p:set>
                                    <p:animEffect transition="in" filter="strips(downRight)">
                                      <p:cBhvr>
                                        <p:cTn id="55" dur="500"/>
                                        <p:tgtEl>
                                          <p:spTgt spid="18441">
                                            <p:txEl>
                                              <p:pRg st="3" end="3"/>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18441">
                                            <p:txEl>
                                              <p:pRg st="4" end="4"/>
                                            </p:txEl>
                                          </p:spTgt>
                                        </p:tgtEl>
                                        <p:attrNameLst>
                                          <p:attrName>style.visibility</p:attrName>
                                        </p:attrNameLst>
                                      </p:cBhvr>
                                      <p:to>
                                        <p:strVal val="visible"/>
                                      </p:to>
                                    </p:set>
                                    <p:animEffect transition="in" filter="strips(downRight)">
                                      <p:cBhvr>
                                        <p:cTn id="60" dur="500"/>
                                        <p:tgtEl>
                                          <p:spTgt spid="18441">
                                            <p:txEl>
                                              <p:pRg st="4" end="4"/>
                                            </p:txEl>
                                          </p:spTgt>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18441">
                                            <p:txEl>
                                              <p:pRg st="5" end="5"/>
                                            </p:txEl>
                                          </p:spTgt>
                                        </p:tgtEl>
                                        <p:attrNameLst>
                                          <p:attrName>style.visibility</p:attrName>
                                        </p:attrNameLst>
                                      </p:cBhvr>
                                      <p:to>
                                        <p:strVal val="visible"/>
                                      </p:to>
                                    </p:set>
                                    <p:animEffect transition="in" filter="strips(downRight)">
                                      <p:cBhvr>
                                        <p:cTn id="65" dur="500"/>
                                        <p:tgtEl>
                                          <p:spTgt spid="18441">
                                            <p:txEl>
                                              <p:pRg st="5" end="5"/>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8" presetClass="entr" presetSubtype="6" fill="hold" grpId="0" nodeType="clickEffect">
                                  <p:stCondLst>
                                    <p:cond delay="0"/>
                                  </p:stCondLst>
                                  <p:childTnLst>
                                    <p:set>
                                      <p:cBhvr>
                                        <p:cTn id="69" dur="1" fill="hold">
                                          <p:stCondLst>
                                            <p:cond delay="0"/>
                                          </p:stCondLst>
                                        </p:cTn>
                                        <p:tgtEl>
                                          <p:spTgt spid="18441">
                                            <p:txEl>
                                              <p:pRg st="6" end="6"/>
                                            </p:txEl>
                                          </p:spTgt>
                                        </p:tgtEl>
                                        <p:attrNameLst>
                                          <p:attrName>style.visibility</p:attrName>
                                        </p:attrNameLst>
                                      </p:cBhvr>
                                      <p:to>
                                        <p:strVal val="visible"/>
                                      </p:to>
                                    </p:set>
                                    <p:animEffect transition="in" filter="strips(downRight)">
                                      <p:cBhvr>
                                        <p:cTn id="70" dur="500"/>
                                        <p:tgtEl>
                                          <p:spTgt spid="18441">
                                            <p:txEl>
                                              <p:pRg st="6" end="6"/>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8" presetClass="entr" presetSubtype="6" fill="hold" grpId="0" nodeType="clickEffect">
                                  <p:stCondLst>
                                    <p:cond delay="0"/>
                                  </p:stCondLst>
                                  <p:childTnLst>
                                    <p:set>
                                      <p:cBhvr>
                                        <p:cTn id="74" dur="1" fill="hold">
                                          <p:stCondLst>
                                            <p:cond delay="0"/>
                                          </p:stCondLst>
                                        </p:cTn>
                                        <p:tgtEl>
                                          <p:spTgt spid="18441">
                                            <p:txEl>
                                              <p:pRg st="7" end="7"/>
                                            </p:txEl>
                                          </p:spTgt>
                                        </p:tgtEl>
                                        <p:attrNameLst>
                                          <p:attrName>style.visibility</p:attrName>
                                        </p:attrNameLst>
                                      </p:cBhvr>
                                      <p:to>
                                        <p:strVal val="visible"/>
                                      </p:to>
                                    </p:set>
                                    <p:animEffect transition="in" filter="strips(downRight)">
                                      <p:cBhvr>
                                        <p:cTn id="75" dur="500"/>
                                        <p:tgtEl>
                                          <p:spTgt spid="1844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build="p" autoUpdateAnimBg="0"/>
      <p:bldP spid="18439" grpId="0"/>
      <p:bldP spid="18441"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1">
                    <a:lumMod val="75000"/>
                  </a:schemeClr>
                </a:solidFill>
                <a:effectLst>
                  <a:outerShdw blurRad="38100" dist="38100" dir="2700000" algn="tl">
                    <a:srgbClr val="000000">
                      <a:alpha val="43137"/>
                    </a:srgbClr>
                  </a:outerShdw>
                </a:effectLst>
              </a:rPr>
              <a:t>INSTRUCCIONES PARA EL DOCENTE</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690688"/>
            <a:ext cx="10515600" cy="4684903"/>
          </a:xfrm>
        </p:spPr>
        <p:txBody>
          <a:bodyPr>
            <a:normAutofit fontScale="92500" lnSpcReduction="10000"/>
          </a:bodyPr>
          <a:lstStyle/>
          <a:p>
            <a:pPr algn="just"/>
            <a:r>
              <a:rPr lang="es-ES" dirty="0" smtClean="0">
                <a:solidFill>
                  <a:schemeClr val="accent1">
                    <a:lumMod val="75000"/>
                  </a:schemeClr>
                </a:solidFill>
              </a:rPr>
              <a:t>El presente material es una compilación bibliográfica de esquemas gráficos que describen en forma objetiva el tema tan amplio que abarcan los Recursos Genéticos.</a:t>
            </a:r>
          </a:p>
          <a:p>
            <a:pPr algn="just"/>
            <a:r>
              <a:rPr lang="es-ES" dirty="0" smtClean="0">
                <a:solidFill>
                  <a:schemeClr val="accent1">
                    <a:lumMod val="75000"/>
                  </a:schemeClr>
                </a:solidFill>
              </a:rPr>
              <a:t>Lo que es una apreciada ayuda en complementar este tema (Unidad II) que consume mucho tiempo si se utilizara otro medio como el </a:t>
            </a:r>
            <a:r>
              <a:rPr lang="es-ES" dirty="0" err="1" smtClean="0">
                <a:solidFill>
                  <a:schemeClr val="accent1">
                    <a:lumMod val="75000"/>
                  </a:schemeClr>
                </a:solidFill>
              </a:rPr>
              <a:t>pintarrón</a:t>
            </a:r>
            <a:endParaRPr lang="es-ES" dirty="0" smtClean="0">
              <a:solidFill>
                <a:schemeClr val="accent1">
                  <a:lumMod val="75000"/>
                </a:schemeClr>
              </a:solidFill>
            </a:endParaRPr>
          </a:p>
          <a:p>
            <a:pPr algn="just"/>
            <a:r>
              <a:rPr lang="es-ES" dirty="0" smtClean="0">
                <a:solidFill>
                  <a:schemeClr val="accent1">
                    <a:lumMod val="75000"/>
                  </a:schemeClr>
                </a:solidFill>
              </a:rPr>
              <a:t>Este material puede exponerse por su importancia en cuatro sesiones que permitan sensibilizar y adentrar al discente en este tema de importancia actual por la perdida y el deterioro de los recursos genéticos</a:t>
            </a:r>
          </a:p>
          <a:p>
            <a:pPr algn="just"/>
            <a:r>
              <a:rPr lang="es-ES" dirty="0" smtClean="0">
                <a:solidFill>
                  <a:schemeClr val="accent1">
                    <a:lumMod val="75000"/>
                  </a:schemeClr>
                </a:solidFill>
              </a:rPr>
              <a:t>El material de esta presentación es para uso exclusivo en el aula, dado que se ha utilizado material de diferentes la mayoría de acceso libre</a:t>
            </a:r>
          </a:p>
          <a:p>
            <a:pPr algn="just"/>
            <a:r>
              <a:rPr lang="es-ES" dirty="0" smtClean="0">
                <a:solidFill>
                  <a:schemeClr val="accent1">
                    <a:lumMod val="75000"/>
                  </a:schemeClr>
                </a:solidFill>
              </a:rPr>
              <a:t>Se pretende en una segunda versión adecuar e ilustrar con mas ejemplos este material </a:t>
            </a:r>
          </a:p>
        </p:txBody>
      </p:sp>
    </p:spTree>
    <p:extLst>
      <p:ext uri="{BB962C8B-B14F-4D97-AF65-F5344CB8AC3E}">
        <p14:creationId xmlns:p14="http://schemas.microsoft.com/office/powerpoint/2010/main" val="12715774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cgiar wor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250" y="1330924"/>
            <a:ext cx="8699500" cy="5092700"/>
          </a:xfrm>
          <a:prstGeom prst="rect">
            <a:avLst/>
          </a:prstGeom>
          <a:ln w="19050">
            <a:solidFill>
              <a:srgbClr val="00000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5603" name="Rectangle 5"/>
          <p:cNvSpPr>
            <a:spLocks noGrp="1" noChangeArrowheads="1"/>
          </p:cNvSpPr>
          <p:nvPr>
            <p:ph type="title"/>
          </p:nvPr>
        </p:nvSpPr>
        <p:spPr>
          <a:xfrm>
            <a:off x="1981200" y="274639"/>
            <a:ext cx="8229600" cy="346075"/>
          </a:xfrm>
        </p:spPr>
        <p:txBody>
          <a:bodyPr>
            <a:noAutofit/>
          </a:bodyPr>
          <a:lstStyle/>
          <a:p>
            <a:pPr eaLnBrk="1" hangingPunct="1"/>
            <a:r>
              <a:rPr lang="es-ES_tradnl" altLang="es-MX" sz="3200" b="1" dirty="0" smtClean="0">
                <a:solidFill>
                  <a:schemeClr val="accent1">
                    <a:lumMod val="75000"/>
                  </a:schemeClr>
                </a:solidFill>
                <a:effectLst>
                  <a:outerShdw blurRad="38100" dist="38100" dir="2700000" algn="tl">
                    <a:srgbClr val="000000">
                      <a:alpha val="43137"/>
                    </a:srgbClr>
                  </a:outerShdw>
                </a:effectLst>
              </a:rPr>
              <a:t>Centros </a:t>
            </a:r>
            <a:r>
              <a:rPr lang="es-ES_tradnl" altLang="es-MX" sz="3200" b="1" dirty="0">
                <a:solidFill>
                  <a:schemeClr val="accent1">
                    <a:lumMod val="75000"/>
                  </a:schemeClr>
                </a:solidFill>
                <a:effectLst>
                  <a:outerShdw blurRad="38100" dist="38100" dir="2700000" algn="tl">
                    <a:srgbClr val="000000">
                      <a:alpha val="43137"/>
                    </a:srgbClr>
                  </a:outerShdw>
                </a:effectLst>
              </a:rPr>
              <a:t>Internacionales de Recursos Genéticos</a:t>
            </a:r>
            <a:endParaRPr lang="es-ES" altLang="es-MX" sz="3200" b="1" dirty="0">
              <a:solidFill>
                <a:schemeClr val="accent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84872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title"/>
          </p:nvPr>
        </p:nvSpPr>
        <p:spPr/>
        <p:txBody>
          <a:bodyPr>
            <a:normAutofit/>
          </a:bodyPr>
          <a:lstStyle/>
          <a:p>
            <a:pPr eaLnBrk="1" hangingPunct="1"/>
            <a:r>
              <a:rPr lang="es-ES_tradnl" altLang="es-MX" sz="3200" b="1" dirty="0">
                <a:solidFill>
                  <a:schemeClr val="accent1">
                    <a:lumMod val="75000"/>
                  </a:schemeClr>
                </a:solidFill>
              </a:rPr>
              <a:t>Centro Internacionales de Recursos </a:t>
            </a:r>
            <a:r>
              <a:rPr lang="es-ES_tradnl" altLang="es-MX" sz="3200" b="1" dirty="0" smtClean="0">
                <a:solidFill>
                  <a:schemeClr val="accent1">
                    <a:lumMod val="75000"/>
                  </a:schemeClr>
                </a:solidFill>
              </a:rPr>
              <a:t>Genéticos (sitios Web)</a:t>
            </a:r>
            <a:endParaRPr lang="es-ES" altLang="es-MX" sz="3200" b="1" dirty="0">
              <a:solidFill>
                <a:schemeClr val="accent1">
                  <a:lumMod val="75000"/>
                </a:schemeClr>
              </a:solidFill>
            </a:endParaRPr>
          </a:p>
        </p:txBody>
      </p:sp>
      <p:sp>
        <p:nvSpPr>
          <p:cNvPr id="26627" name="Rectangle 4"/>
          <p:cNvSpPr>
            <a:spLocks noGrp="1" noChangeArrowheads="1"/>
          </p:cNvSpPr>
          <p:nvPr>
            <p:ph idx="1"/>
          </p:nvPr>
        </p:nvSpPr>
        <p:spPr>
          <a:xfrm>
            <a:off x="1036764" y="1690688"/>
            <a:ext cx="9765348" cy="4368736"/>
          </a:xfrm>
        </p:spPr>
        <p:txBody>
          <a:bodyPr>
            <a:normAutofit/>
          </a:bodyPr>
          <a:lstStyle/>
          <a:p>
            <a:pPr eaLnBrk="1" hangingPunct="1">
              <a:lnSpc>
                <a:spcPct val="140000"/>
              </a:lnSpc>
              <a:buFont typeface="Wingdings" panose="05000000000000000000" pitchFamily="2" charset="2"/>
              <a:buChar char="Ø"/>
            </a:pPr>
            <a:r>
              <a:rPr lang="es-ES" altLang="es-MX" sz="1800" b="1" dirty="0" err="1">
                <a:solidFill>
                  <a:schemeClr val="accent1">
                    <a:lumMod val="75000"/>
                  </a:schemeClr>
                </a:solidFill>
              </a:rPr>
              <a:t>Africa</a:t>
            </a:r>
            <a:r>
              <a:rPr lang="es-ES" altLang="es-MX" sz="1800" b="1" dirty="0">
                <a:solidFill>
                  <a:schemeClr val="accent1">
                    <a:lumMod val="75000"/>
                  </a:schemeClr>
                </a:solidFill>
              </a:rPr>
              <a:t> Rice Center (WARDA)www.warda.cgiar.org/</a:t>
            </a:r>
          </a:p>
          <a:p>
            <a:pPr eaLnBrk="1" hangingPunct="1">
              <a:lnSpc>
                <a:spcPct val="140000"/>
              </a:lnSpc>
              <a:buFont typeface="Wingdings" panose="05000000000000000000" pitchFamily="2" charset="2"/>
              <a:buChar char="Ø"/>
            </a:pPr>
            <a:r>
              <a:rPr lang="es-ES" altLang="es-MX" sz="1800" b="1" dirty="0">
                <a:solidFill>
                  <a:schemeClr val="accent1">
                    <a:lumMod val="75000"/>
                  </a:schemeClr>
                </a:solidFill>
              </a:rPr>
              <a:t>CIAT - Centro Internacional de Agricultura Tropical www.ciat.cgiar.org/</a:t>
            </a:r>
          </a:p>
          <a:p>
            <a:pPr eaLnBrk="1" hangingPunct="1">
              <a:lnSpc>
                <a:spcPct val="140000"/>
              </a:lnSpc>
              <a:buFont typeface="Wingdings" panose="05000000000000000000" pitchFamily="2" charset="2"/>
              <a:buChar char="Ø"/>
            </a:pPr>
            <a:r>
              <a:rPr lang="es-ES" altLang="es-MX" sz="1800" b="1" dirty="0">
                <a:solidFill>
                  <a:schemeClr val="accent1">
                    <a:lumMod val="75000"/>
                  </a:schemeClr>
                </a:solidFill>
              </a:rPr>
              <a:t>CIFOR - Center </a:t>
            </a:r>
            <a:r>
              <a:rPr lang="es-ES" altLang="es-MX" sz="1800" b="1" dirty="0" err="1">
                <a:solidFill>
                  <a:schemeClr val="accent1">
                    <a:lumMod val="75000"/>
                  </a:schemeClr>
                </a:solidFill>
              </a:rPr>
              <a:t>for</a:t>
            </a:r>
            <a:r>
              <a:rPr lang="es-ES" altLang="es-MX" sz="1800" b="1" dirty="0">
                <a:solidFill>
                  <a:schemeClr val="accent1">
                    <a:lumMod val="75000"/>
                  </a:schemeClr>
                </a:solidFill>
              </a:rPr>
              <a:t> International </a:t>
            </a:r>
            <a:r>
              <a:rPr lang="es-ES" altLang="es-MX" sz="1800" b="1" dirty="0" err="1">
                <a:solidFill>
                  <a:schemeClr val="accent1">
                    <a:lumMod val="75000"/>
                  </a:schemeClr>
                </a:solidFill>
              </a:rPr>
              <a:t>Forestry</a:t>
            </a:r>
            <a:r>
              <a:rPr lang="es-ES" altLang="es-MX" sz="1800" b="1" dirty="0">
                <a:solidFill>
                  <a:schemeClr val="accent1">
                    <a:lumMod val="75000"/>
                  </a:schemeClr>
                </a:solidFill>
              </a:rPr>
              <a:t> </a:t>
            </a:r>
            <a:r>
              <a:rPr lang="es-ES" altLang="es-MX" sz="1800" b="1" dirty="0" err="1">
                <a:solidFill>
                  <a:schemeClr val="accent1">
                    <a:lumMod val="75000"/>
                  </a:schemeClr>
                </a:solidFill>
              </a:rPr>
              <a:t>Research</a:t>
            </a:r>
            <a:r>
              <a:rPr lang="es-ES" altLang="es-MX" sz="1800" b="1" dirty="0">
                <a:solidFill>
                  <a:schemeClr val="accent1">
                    <a:lumMod val="75000"/>
                  </a:schemeClr>
                </a:solidFill>
              </a:rPr>
              <a:t> www.cifor.cgiar.org/</a:t>
            </a:r>
          </a:p>
          <a:p>
            <a:pPr eaLnBrk="1" hangingPunct="1">
              <a:lnSpc>
                <a:spcPct val="140000"/>
              </a:lnSpc>
              <a:buFont typeface="Wingdings" panose="05000000000000000000" pitchFamily="2" charset="2"/>
              <a:buChar char="Ø"/>
            </a:pPr>
            <a:r>
              <a:rPr lang="es-ES" altLang="es-MX" sz="1800" b="1" dirty="0">
                <a:solidFill>
                  <a:schemeClr val="accent1">
                    <a:lumMod val="75000"/>
                  </a:schemeClr>
                </a:solidFill>
              </a:rPr>
              <a:t>CIMMYT - Centro Internacional de Mejoramiento de </a:t>
            </a:r>
            <a:r>
              <a:rPr lang="es-ES" altLang="es-MX" sz="1800" b="1" dirty="0" err="1">
                <a:solidFill>
                  <a:schemeClr val="accent1">
                    <a:lumMod val="75000"/>
                  </a:schemeClr>
                </a:solidFill>
              </a:rPr>
              <a:t>Maiz</a:t>
            </a:r>
            <a:r>
              <a:rPr lang="es-ES" altLang="es-MX" sz="1800" b="1" dirty="0">
                <a:solidFill>
                  <a:schemeClr val="accent1">
                    <a:lumMod val="75000"/>
                  </a:schemeClr>
                </a:solidFill>
              </a:rPr>
              <a:t> y Trigo www.cimmyt.org/</a:t>
            </a:r>
          </a:p>
          <a:p>
            <a:pPr eaLnBrk="1" hangingPunct="1">
              <a:lnSpc>
                <a:spcPct val="140000"/>
              </a:lnSpc>
              <a:buFont typeface="Wingdings" panose="05000000000000000000" pitchFamily="2" charset="2"/>
              <a:buChar char="Ø"/>
            </a:pPr>
            <a:r>
              <a:rPr lang="es-ES" altLang="es-MX" sz="1800" b="1" dirty="0">
                <a:solidFill>
                  <a:schemeClr val="accent1">
                    <a:lumMod val="75000"/>
                  </a:schemeClr>
                </a:solidFill>
              </a:rPr>
              <a:t>CIP - Centro Internacional de la Papa www.cip.org/</a:t>
            </a:r>
          </a:p>
          <a:p>
            <a:pPr eaLnBrk="1" hangingPunct="1">
              <a:lnSpc>
                <a:spcPct val="140000"/>
              </a:lnSpc>
              <a:buFont typeface="Wingdings" panose="05000000000000000000" pitchFamily="2" charset="2"/>
              <a:buChar char="Ø"/>
            </a:pPr>
            <a:r>
              <a:rPr lang="es-ES" altLang="es-MX" sz="1800" b="1" dirty="0">
                <a:solidFill>
                  <a:schemeClr val="accent1">
                    <a:lumMod val="75000"/>
                  </a:schemeClr>
                </a:solidFill>
              </a:rPr>
              <a:t>ICARDA - International Center </a:t>
            </a:r>
            <a:r>
              <a:rPr lang="es-ES" altLang="es-MX" sz="1800" b="1" dirty="0" err="1">
                <a:solidFill>
                  <a:schemeClr val="accent1">
                    <a:lumMod val="75000"/>
                  </a:schemeClr>
                </a:solidFill>
              </a:rPr>
              <a:t>for</a:t>
            </a:r>
            <a:r>
              <a:rPr lang="es-ES" altLang="es-MX" sz="1800" b="1" dirty="0">
                <a:solidFill>
                  <a:schemeClr val="accent1">
                    <a:lumMod val="75000"/>
                  </a:schemeClr>
                </a:solidFill>
              </a:rPr>
              <a:t> </a:t>
            </a:r>
            <a:r>
              <a:rPr lang="es-ES" altLang="es-MX" sz="1800" b="1" dirty="0" err="1">
                <a:solidFill>
                  <a:schemeClr val="accent1">
                    <a:lumMod val="75000"/>
                  </a:schemeClr>
                </a:solidFill>
              </a:rPr>
              <a:t>Agricultural</a:t>
            </a:r>
            <a:r>
              <a:rPr lang="es-ES" altLang="es-MX" sz="1800" b="1" dirty="0">
                <a:solidFill>
                  <a:schemeClr val="accent1">
                    <a:lumMod val="75000"/>
                  </a:schemeClr>
                </a:solidFill>
              </a:rPr>
              <a:t> </a:t>
            </a:r>
            <a:r>
              <a:rPr lang="es-ES" altLang="es-MX" sz="1800" b="1" dirty="0" err="1">
                <a:solidFill>
                  <a:schemeClr val="accent1">
                    <a:lumMod val="75000"/>
                  </a:schemeClr>
                </a:solidFill>
              </a:rPr>
              <a:t>Research</a:t>
            </a:r>
            <a:r>
              <a:rPr lang="es-ES" altLang="es-MX" sz="1800" b="1" dirty="0">
                <a:solidFill>
                  <a:schemeClr val="accent1">
                    <a:lumMod val="75000"/>
                  </a:schemeClr>
                </a:solidFill>
              </a:rPr>
              <a:t> in </a:t>
            </a:r>
            <a:r>
              <a:rPr lang="es-ES" altLang="es-MX" sz="1800" b="1" dirty="0" err="1">
                <a:solidFill>
                  <a:schemeClr val="accent1">
                    <a:lumMod val="75000"/>
                  </a:schemeClr>
                </a:solidFill>
              </a:rPr>
              <a:t>the</a:t>
            </a:r>
            <a:r>
              <a:rPr lang="es-ES" altLang="es-MX" sz="1800" b="1" dirty="0">
                <a:solidFill>
                  <a:schemeClr val="accent1">
                    <a:lumMod val="75000"/>
                  </a:schemeClr>
                </a:solidFill>
              </a:rPr>
              <a:t> </a:t>
            </a:r>
            <a:r>
              <a:rPr lang="es-ES" altLang="es-MX" sz="1800" b="1" dirty="0" err="1">
                <a:solidFill>
                  <a:schemeClr val="accent1">
                    <a:lumMod val="75000"/>
                  </a:schemeClr>
                </a:solidFill>
              </a:rPr>
              <a:t>Dry</a:t>
            </a:r>
            <a:r>
              <a:rPr lang="es-ES" altLang="es-MX" sz="1800" b="1" dirty="0">
                <a:solidFill>
                  <a:schemeClr val="accent1">
                    <a:lumMod val="75000"/>
                  </a:schemeClr>
                </a:solidFill>
              </a:rPr>
              <a:t> </a:t>
            </a:r>
            <a:r>
              <a:rPr lang="es-ES" altLang="es-MX" sz="1800" b="1" dirty="0" err="1">
                <a:solidFill>
                  <a:schemeClr val="accent1">
                    <a:lumMod val="75000"/>
                  </a:schemeClr>
                </a:solidFill>
              </a:rPr>
              <a:t>Areas</a:t>
            </a:r>
            <a:r>
              <a:rPr lang="es-ES" altLang="es-MX" sz="1800" b="1" dirty="0">
                <a:solidFill>
                  <a:schemeClr val="accent1">
                    <a:lumMod val="75000"/>
                  </a:schemeClr>
                </a:solidFill>
              </a:rPr>
              <a:t> www.icarda.cgiar.org/</a:t>
            </a:r>
          </a:p>
          <a:p>
            <a:pPr eaLnBrk="1" hangingPunct="1">
              <a:lnSpc>
                <a:spcPct val="140000"/>
              </a:lnSpc>
              <a:buFont typeface="Wingdings" panose="05000000000000000000" pitchFamily="2" charset="2"/>
              <a:buChar char="Ø"/>
            </a:pPr>
            <a:r>
              <a:rPr lang="es-ES" altLang="es-MX" sz="1800" b="1" dirty="0">
                <a:solidFill>
                  <a:schemeClr val="accent1">
                    <a:lumMod val="75000"/>
                  </a:schemeClr>
                </a:solidFill>
              </a:rPr>
              <a:t>IITA - International </a:t>
            </a:r>
            <a:r>
              <a:rPr lang="es-ES" altLang="es-MX" sz="1800" b="1" dirty="0" err="1">
                <a:solidFill>
                  <a:schemeClr val="accent1">
                    <a:lumMod val="75000"/>
                  </a:schemeClr>
                </a:solidFill>
              </a:rPr>
              <a:t>Institute</a:t>
            </a:r>
            <a:r>
              <a:rPr lang="es-ES" altLang="es-MX" sz="1800" b="1" dirty="0">
                <a:solidFill>
                  <a:schemeClr val="accent1">
                    <a:lumMod val="75000"/>
                  </a:schemeClr>
                </a:solidFill>
              </a:rPr>
              <a:t> of Tropical </a:t>
            </a:r>
            <a:r>
              <a:rPr lang="es-ES" altLang="es-MX" sz="1800" b="1" dirty="0" err="1">
                <a:solidFill>
                  <a:schemeClr val="accent1">
                    <a:lumMod val="75000"/>
                  </a:schemeClr>
                </a:solidFill>
              </a:rPr>
              <a:t>Agriculture</a:t>
            </a:r>
            <a:r>
              <a:rPr lang="es-ES" altLang="es-MX" sz="1800" b="1" dirty="0">
                <a:solidFill>
                  <a:schemeClr val="accent1">
                    <a:lumMod val="75000"/>
                  </a:schemeClr>
                </a:solidFill>
              </a:rPr>
              <a:t> www.iita.org/</a:t>
            </a:r>
          </a:p>
          <a:p>
            <a:pPr eaLnBrk="1" hangingPunct="1">
              <a:lnSpc>
                <a:spcPct val="140000"/>
              </a:lnSpc>
              <a:buFont typeface="Wingdings" panose="05000000000000000000" pitchFamily="2" charset="2"/>
              <a:buChar char="Ø"/>
            </a:pPr>
            <a:r>
              <a:rPr lang="es-ES" altLang="es-MX" sz="1800" b="1" dirty="0">
                <a:solidFill>
                  <a:schemeClr val="accent1">
                    <a:lumMod val="75000"/>
                  </a:schemeClr>
                </a:solidFill>
              </a:rPr>
              <a:t>IRRI - International Rice </a:t>
            </a:r>
            <a:r>
              <a:rPr lang="es-ES" altLang="es-MX" sz="1800" b="1" dirty="0" err="1">
                <a:solidFill>
                  <a:schemeClr val="accent1">
                    <a:lumMod val="75000"/>
                  </a:schemeClr>
                </a:solidFill>
              </a:rPr>
              <a:t>Research</a:t>
            </a:r>
            <a:r>
              <a:rPr lang="es-ES" altLang="es-MX" sz="1800" b="1" dirty="0">
                <a:solidFill>
                  <a:schemeClr val="accent1">
                    <a:lumMod val="75000"/>
                  </a:schemeClr>
                </a:solidFill>
              </a:rPr>
              <a:t> </a:t>
            </a:r>
            <a:r>
              <a:rPr lang="es-ES" altLang="es-MX" sz="1800" b="1" dirty="0" err="1">
                <a:solidFill>
                  <a:schemeClr val="accent1">
                    <a:lumMod val="75000"/>
                  </a:schemeClr>
                </a:solidFill>
              </a:rPr>
              <a:t>Institute</a:t>
            </a:r>
            <a:r>
              <a:rPr lang="es-ES" altLang="es-MX" sz="1800" b="1" dirty="0">
                <a:solidFill>
                  <a:schemeClr val="accent1">
                    <a:lumMod val="75000"/>
                  </a:schemeClr>
                </a:solidFill>
              </a:rPr>
              <a:t> www.irri.org/</a:t>
            </a:r>
          </a:p>
        </p:txBody>
      </p:sp>
    </p:spTree>
    <p:extLst>
      <p:ext uri="{BB962C8B-B14F-4D97-AF65-F5344CB8AC3E}">
        <p14:creationId xmlns:p14="http://schemas.microsoft.com/office/powerpoint/2010/main" val="11690260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1">
                    <a:lumMod val="75000"/>
                  </a:schemeClr>
                </a:solidFill>
                <a:effectLst>
                  <a:outerShdw blurRad="38100" dist="38100" dir="2700000" algn="tl">
                    <a:srgbClr val="000000">
                      <a:alpha val="43137"/>
                    </a:srgbClr>
                  </a:outerShdw>
                </a:effectLst>
              </a:rPr>
              <a:t>Centro de Germoplasma de Plantas </a:t>
            </a:r>
            <a:r>
              <a:rPr lang="es-MX" sz="3600" b="1" dirty="0">
                <a:solidFill>
                  <a:schemeClr val="accent1">
                    <a:lumMod val="75000"/>
                  </a:schemeClr>
                </a:solidFill>
                <a:effectLst>
                  <a:outerShdw blurRad="38100" dist="38100" dir="2700000" algn="tl">
                    <a:srgbClr val="000000">
                      <a:alpha val="43137"/>
                    </a:srgbClr>
                  </a:outerShdw>
                </a:effectLst>
              </a:rPr>
              <a:t>O</a:t>
            </a:r>
            <a:r>
              <a:rPr lang="es-MX" sz="3600" b="1" dirty="0" smtClean="0">
                <a:solidFill>
                  <a:schemeClr val="accent1">
                    <a:lumMod val="75000"/>
                  </a:schemeClr>
                </a:solidFill>
                <a:effectLst>
                  <a:outerShdw blurRad="38100" dist="38100" dir="2700000" algn="tl">
                    <a:srgbClr val="000000">
                      <a:alpha val="43137"/>
                    </a:srgbClr>
                  </a:outerShdw>
                </a:effectLst>
              </a:rPr>
              <a:t>rnamentales (OPGC)</a:t>
            </a:r>
            <a:endParaRPr lang="es-MX" sz="3600"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smtClean="0">
                <a:solidFill>
                  <a:schemeClr val="accent1">
                    <a:lumMod val="75000"/>
                  </a:schemeClr>
                </a:solidFill>
              </a:rPr>
              <a:t>El </a:t>
            </a:r>
            <a:r>
              <a:rPr lang="es-MX" dirty="0">
                <a:solidFill>
                  <a:schemeClr val="accent1">
                    <a:lumMod val="75000"/>
                  </a:schemeClr>
                </a:solidFill>
              </a:rPr>
              <a:t>OPGC tiene aproximadamente 3.200 accesiones de unos 200 géneros de plantas ornamentales herbáceas que se distribuyen a los investigadores, mejoradores, y educadores de todo el mundo bajo petición. La mayoría de estas accesiones se conservan como semillas, pero importantes colecciones de </a:t>
            </a:r>
            <a:r>
              <a:rPr lang="es-MX" b="1" i="1" dirty="0">
                <a:solidFill>
                  <a:schemeClr val="accent1">
                    <a:lumMod val="75000"/>
                  </a:schemeClr>
                </a:solidFill>
              </a:rPr>
              <a:t>Begonia</a:t>
            </a:r>
            <a:r>
              <a:rPr lang="es-MX" dirty="0">
                <a:solidFill>
                  <a:schemeClr val="accent1">
                    <a:lumMod val="75000"/>
                  </a:schemeClr>
                </a:solidFill>
              </a:rPr>
              <a:t> y </a:t>
            </a:r>
            <a:r>
              <a:rPr lang="es-MX" b="1" i="1" dirty="0" err="1">
                <a:solidFill>
                  <a:schemeClr val="accent1">
                    <a:lumMod val="75000"/>
                  </a:schemeClr>
                </a:solidFill>
              </a:rPr>
              <a:t>Pelargonium</a:t>
            </a:r>
            <a:r>
              <a:rPr lang="es-MX" dirty="0">
                <a:solidFill>
                  <a:schemeClr val="accent1">
                    <a:lumMod val="75000"/>
                  </a:schemeClr>
                </a:solidFill>
              </a:rPr>
              <a:t> se mantienen como plantas </a:t>
            </a:r>
            <a:r>
              <a:rPr lang="es-MX" dirty="0" err="1">
                <a:solidFill>
                  <a:schemeClr val="accent1">
                    <a:lumMod val="75000"/>
                  </a:schemeClr>
                </a:solidFill>
              </a:rPr>
              <a:t>clonales</a:t>
            </a:r>
            <a:r>
              <a:rPr lang="es-MX" dirty="0">
                <a:solidFill>
                  <a:schemeClr val="accent1">
                    <a:lumMod val="75000"/>
                  </a:schemeClr>
                </a:solidFill>
              </a:rPr>
              <a:t>. Desde 2007, el OPGC ha dedicado el 80% de sus esfuerzos para el desarrollo y la optimización de germoplasma de 6 géneros prioritarios. </a:t>
            </a:r>
          </a:p>
          <a:p>
            <a:endParaRPr lang="es-MX" dirty="0"/>
          </a:p>
        </p:txBody>
      </p:sp>
      <p:pic>
        <p:nvPicPr>
          <p:cNvPr id="4" name="logo-image-osu" descr="OSU logo">
            <a:hlinkClick r:id="rId2" tooltip="&quot;The Ohio State University&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32760" y="5304314"/>
            <a:ext cx="1319784" cy="1169638"/>
          </a:xfrm>
          <a:prstGeom prst="rect">
            <a:avLst/>
          </a:prstGeom>
          <a:noFill/>
          <a:ln>
            <a:noFill/>
          </a:ln>
        </p:spPr>
      </p:pic>
      <p:pic>
        <p:nvPicPr>
          <p:cNvPr id="5" name="Imagen 4" descr="priorityGenera.png"/>
          <p:cNvPicPr/>
          <p:nvPr/>
        </p:nvPicPr>
        <p:blipFill>
          <a:blip r:embed="rId4">
            <a:extLst>
              <a:ext uri="{28A0092B-C50C-407E-A947-70E740481C1C}">
                <a14:useLocalDpi xmlns:a14="http://schemas.microsoft.com/office/drawing/2010/main" val="0"/>
              </a:ext>
            </a:extLst>
          </a:blip>
          <a:srcRect/>
          <a:stretch>
            <a:fillRect/>
          </a:stretch>
        </p:blipFill>
        <p:spPr bwMode="auto">
          <a:xfrm>
            <a:off x="4352544" y="5304314"/>
            <a:ext cx="4120896" cy="1121267"/>
          </a:xfrm>
          <a:prstGeom prst="rect">
            <a:avLst/>
          </a:prstGeom>
          <a:noFill/>
          <a:ln>
            <a:noFill/>
          </a:ln>
        </p:spPr>
      </p:pic>
    </p:spTree>
    <p:extLst>
      <p:ext uri="{BB962C8B-B14F-4D97-AF65-F5344CB8AC3E}">
        <p14:creationId xmlns:p14="http://schemas.microsoft.com/office/powerpoint/2010/main" val="2181611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p:nvPr>
        </p:nvSpPr>
        <p:spPr>
          <a:xfrm>
            <a:off x="803696" y="2842102"/>
            <a:ext cx="4578096" cy="490537"/>
          </a:xfrm>
        </p:spPr>
        <p:txBody>
          <a:bodyPr>
            <a:normAutofit/>
          </a:bodyPr>
          <a:lstStyle/>
          <a:p>
            <a:pPr eaLnBrk="1" hangingPunct="1"/>
            <a:r>
              <a:rPr lang="es-ES_tradnl" altLang="es-MX" sz="2800" b="1" dirty="0" err="1" smtClean="0">
                <a:solidFill>
                  <a:schemeClr val="accent1">
                    <a:lumMod val="75000"/>
                  </a:schemeClr>
                </a:solidFill>
              </a:rPr>
              <a:t>Dendrograma</a:t>
            </a:r>
            <a:r>
              <a:rPr lang="es-ES_tradnl" altLang="es-MX" sz="2800" b="1" dirty="0" smtClean="0">
                <a:solidFill>
                  <a:schemeClr val="accent1">
                    <a:lumMod val="75000"/>
                  </a:schemeClr>
                </a:solidFill>
              </a:rPr>
              <a:t> de Magnolias</a:t>
            </a:r>
            <a:endParaRPr lang="es-ES" altLang="es-MX" sz="2800" b="1" dirty="0">
              <a:solidFill>
                <a:schemeClr val="accent1">
                  <a:lumMod val="75000"/>
                </a:schemeClr>
              </a:solidFill>
            </a:endParaRPr>
          </a:p>
        </p:txBody>
      </p:sp>
      <p:pic>
        <p:nvPicPr>
          <p:cNvPr id="4915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79889"/>
            <a:ext cx="4829175" cy="590550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0181" name="Picture 6" descr="centros de ori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7756" y="5238750"/>
            <a:ext cx="2376488"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Oval 7"/>
          <p:cNvSpPr>
            <a:spLocks noChangeArrowheads="1"/>
          </p:cNvSpPr>
          <p:nvPr/>
        </p:nvSpPr>
        <p:spPr bwMode="auto">
          <a:xfrm rot="-1845853">
            <a:off x="5425186" y="6194108"/>
            <a:ext cx="138113" cy="182562"/>
          </a:xfrm>
          <a:prstGeom prst="ellipse">
            <a:avLst/>
          </a:prstGeom>
          <a:solidFill>
            <a:srgbClr val="FF3300"/>
          </a:solidFill>
          <a:ln w="9525" algn="ctr">
            <a:solidFill>
              <a:srgbClr val="FF3300"/>
            </a:solidFill>
            <a:round/>
            <a:headEnd/>
            <a:tailEnd/>
          </a:ln>
        </p:spPr>
        <p:txBody>
          <a:bodyPr wrap="none" anchor="ct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endParaRPr lang="en-US" altLang="es-MX"/>
          </a:p>
        </p:txBody>
      </p:sp>
      <p:sp>
        <p:nvSpPr>
          <p:cNvPr id="2" name="CuadroTexto 1"/>
          <p:cNvSpPr txBox="1"/>
          <p:nvPr/>
        </p:nvSpPr>
        <p:spPr>
          <a:xfrm>
            <a:off x="243840" y="1517237"/>
            <a:ext cx="5697809" cy="1077218"/>
          </a:xfrm>
          <a:prstGeom prst="rect">
            <a:avLst/>
          </a:prstGeom>
          <a:noFill/>
        </p:spPr>
        <p:txBody>
          <a:bodyPr wrap="square" rtlCol="0">
            <a:spAutoFit/>
          </a:bodyPr>
          <a:lstStyle/>
          <a:p>
            <a:r>
              <a:rPr lang="es-MX" sz="3200" b="1" dirty="0" smtClean="0">
                <a:solidFill>
                  <a:schemeClr val="accent1">
                    <a:lumMod val="75000"/>
                  </a:schemeClr>
                </a:solidFill>
              </a:rPr>
              <a:t>Estudios de variabilidad y caracterización de germoplasma</a:t>
            </a:r>
            <a:endParaRPr lang="es-MX" sz="3200" b="1" dirty="0">
              <a:solidFill>
                <a:schemeClr val="accent1">
                  <a:lumMod val="75000"/>
                </a:schemeClr>
              </a:solidFill>
            </a:endParaRPr>
          </a:p>
        </p:txBody>
      </p:sp>
    </p:spTree>
    <p:extLst>
      <p:ext uri="{BB962C8B-B14F-4D97-AF65-F5344CB8AC3E}">
        <p14:creationId xmlns:p14="http://schemas.microsoft.com/office/powerpoint/2010/main" val="11888059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afterEffect">
                                  <p:stCondLst>
                                    <p:cond delay="0"/>
                                  </p:stCondLst>
                                  <p:childTnLst>
                                    <p:set>
                                      <p:cBhvr>
                                        <p:cTn id="6" dur="1" fill="hold">
                                          <p:stCondLst>
                                            <p:cond delay="0"/>
                                          </p:stCondLst>
                                        </p:cTn>
                                        <p:tgtEl>
                                          <p:spTgt spid="50181"/>
                                        </p:tgtEl>
                                        <p:attrNameLst>
                                          <p:attrName>style.visibility</p:attrName>
                                        </p:attrNameLst>
                                      </p:cBhvr>
                                      <p:to>
                                        <p:strVal val="visible"/>
                                      </p:to>
                                    </p:set>
                                    <p:animEffect transition="in" filter="wedge">
                                      <p:cBhvr>
                                        <p:cTn id="7" dur="2000"/>
                                        <p:tgtEl>
                                          <p:spTgt spid="501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4" fill="hold" grpId="0" nodeType="clickEffect">
                                  <p:stCondLst>
                                    <p:cond delay="0"/>
                                  </p:stCondLst>
                                  <p:childTnLst>
                                    <p:set>
                                      <p:cBhvr>
                                        <p:cTn id="11" dur="1" fill="hold">
                                          <p:stCondLst>
                                            <p:cond delay="0"/>
                                          </p:stCondLst>
                                        </p:cTn>
                                        <p:tgtEl>
                                          <p:spTgt spid="50183"/>
                                        </p:tgtEl>
                                        <p:attrNameLst>
                                          <p:attrName>style.visibility</p:attrName>
                                        </p:attrNameLst>
                                      </p:cBhvr>
                                      <p:to>
                                        <p:strVal val="visible"/>
                                      </p:to>
                                    </p:set>
                                    <p:anim calcmode="lin" valueType="num">
                                      <p:cBhvr>
                                        <p:cTn id="12" dur="500" fill="hold"/>
                                        <p:tgtEl>
                                          <p:spTgt spid="50183"/>
                                        </p:tgtEl>
                                        <p:attrNameLst>
                                          <p:attrName>ppt_x</p:attrName>
                                        </p:attrNameLst>
                                      </p:cBhvr>
                                      <p:tavLst>
                                        <p:tav tm="0">
                                          <p:val>
                                            <p:strVal val="#ppt_x"/>
                                          </p:val>
                                        </p:tav>
                                        <p:tav tm="100000">
                                          <p:val>
                                            <p:strVal val="#ppt_x"/>
                                          </p:val>
                                        </p:tav>
                                      </p:tavLst>
                                    </p:anim>
                                    <p:anim calcmode="lin" valueType="num">
                                      <p:cBhvr>
                                        <p:cTn id="13" dur="500" fill="hold"/>
                                        <p:tgtEl>
                                          <p:spTgt spid="50183"/>
                                        </p:tgtEl>
                                        <p:attrNameLst>
                                          <p:attrName>ppt_y</p:attrName>
                                        </p:attrNameLst>
                                      </p:cBhvr>
                                      <p:tavLst>
                                        <p:tav tm="0">
                                          <p:val>
                                            <p:strVal val="#ppt_y+#ppt_h/2"/>
                                          </p:val>
                                        </p:tav>
                                        <p:tav tm="100000">
                                          <p:val>
                                            <p:strVal val="#ppt_y"/>
                                          </p:val>
                                        </p:tav>
                                      </p:tavLst>
                                    </p:anim>
                                    <p:anim calcmode="lin" valueType="num">
                                      <p:cBhvr>
                                        <p:cTn id="14" dur="500" fill="hold"/>
                                        <p:tgtEl>
                                          <p:spTgt spid="50183"/>
                                        </p:tgtEl>
                                        <p:attrNameLst>
                                          <p:attrName>ppt_w</p:attrName>
                                        </p:attrNameLst>
                                      </p:cBhvr>
                                      <p:tavLst>
                                        <p:tav tm="0">
                                          <p:val>
                                            <p:strVal val="#ppt_w"/>
                                          </p:val>
                                        </p:tav>
                                        <p:tav tm="100000">
                                          <p:val>
                                            <p:strVal val="#ppt_w"/>
                                          </p:val>
                                        </p:tav>
                                      </p:tavLst>
                                    </p:anim>
                                    <p:anim calcmode="lin" valueType="num">
                                      <p:cBhvr>
                                        <p:cTn id="15" dur="500" fill="hold"/>
                                        <p:tgtEl>
                                          <p:spTgt spid="5018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981200" y="274639"/>
            <a:ext cx="8229600" cy="777875"/>
          </a:xfrm>
        </p:spPr>
        <p:txBody>
          <a:bodyPr>
            <a:normAutofit fontScale="90000"/>
          </a:bodyPr>
          <a:lstStyle/>
          <a:p>
            <a:pPr algn="ctr"/>
            <a:r>
              <a:rPr lang="es-ES_tradnl" altLang="es-MX" sz="4000" b="1" dirty="0" smtClean="0"/>
              <a:t/>
            </a:r>
            <a:br>
              <a:rPr lang="es-ES_tradnl" altLang="es-MX" sz="4000" b="1" dirty="0" smtClean="0"/>
            </a:br>
            <a:r>
              <a:rPr lang="es-ES_tradnl" altLang="es-MX" sz="4000" b="1" dirty="0" smtClean="0">
                <a:solidFill>
                  <a:schemeClr val="accent1">
                    <a:lumMod val="75000"/>
                  </a:schemeClr>
                </a:solidFill>
              </a:rPr>
              <a:t>DESCRIPTORES VARIETALES</a:t>
            </a:r>
            <a:r>
              <a:rPr lang="es-ES_tradnl" altLang="es-MX" sz="3200" b="1" dirty="0"/>
              <a:t/>
            </a:r>
            <a:br>
              <a:rPr lang="es-ES_tradnl" altLang="es-MX" sz="3200" b="1" dirty="0"/>
            </a:br>
            <a:r>
              <a:rPr lang="es-ES_tradnl" altLang="es-MX" sz="3200" b="1" dirty="0" smtClean="0"/>
              <a:t/>
            </a:r>
            <a:br>
              <a:rPr lang="es-ES_tradnl" altLang="es-MX" sz="3200" b="1" dirty="0" smtClean="0"/>
            </a:br>
            <a:endParaRPr lang="es-ES" altLang="es-MX" sz="3200" b="1" dirty="0"/>
          </a:p>
        </p:txBody>
      </p:sp>
      <p:sp>
        <p:nvSpPr>
          <p:cNvPr id="7171" name="Rectangle 3"/>
          <p:cNvSpPr>
            <a:spLocks noGrp="1" noChangeArrowheads="1"/>
          </p:cNvSpPr>
          <p:nvPr>
            <p:ph idx="1"/>
          </p:nvPr>
        </p:nvSpPr>
        <p:spPr>
          <a:xfrm>
            <a:off x="1602359" y="1052514"/>
            <a:ext cx="8229600" cy="5805486"/>
          </a:xfrm>
        </p:spPr>
        <p:txBody>
          <a:bodyPr>
            <a:noAutofit/>
          </a:bodyPr>
          <a:lstStyle/>
          <a:p>
            <a:pPr algn="just">
              <a:lnSpc>
                <a:spcPct val="120000"/>
              </a:lnSpc>
              <a:buNone/>
            </a:pPr>
            <a:r>
              <a:rPr lang="es-ES_tradnl" altLang="es-MX" dirty="0" smtClean="0">
                <a:solidFill>
                  <a:schemeClr val="accent1">
                    <a:lumMod val="75000"/>
                  </a:schemeClr>
                </a:solidFill>
              </a:rPr>
              <a:t>   Consisten </a:t>
            </a:r>
            <a:r>
              <a:rPr lang="es-ES_tradnl" altLang="es-MX" dirty="0">
                <a:solidFill>
                  <a:schemeClr val="accent1">
                    <a:lumMod val="75000"/>
                  </a:schemeClr>
                </a:solidFill>
              </a:rPr>
              <a:t>el la </a:t>
            </a:r>
            <a:r>
              <a:rPr lang="es-ES_tradnl" altLang="es-MX" dirty="0" smtClean="0">
                <a:solidFill>
                  <a:schemeClr val="accent1">
                    <a:lumMod val="75000"/>
                  </a:schemeClr>
                </a:solidFill>
              </a:rPr>
              <a:t>definición </a:t>
            </a:r>
            <a:r>
              <a:rPr lang="es-ES_tradnl" altLang="es-MX" dirty="0">
                <a:solidFill>
                  <a:schemeClr val="accent1">
                    <a:lumMod val="75000"/>
                  </a:schemeClr>
                </a:solidFill>
              </a:rPr>
              <a:t>de un conjunto de </a:t>
            </a:r>
            <a:r>
              <a:rPr lang="es-ES_tradnl" altLang="es-MX" dirty="0" smtClean="0">
                <a:solidFill>
                  <a:schemeClr val="accent1">
                    <a:lumMod val="75000"/>
                  </a:schemeClr>
                </a:solidFill>
              </a:rPr>
              <a:t>características morfológicas </a:t>
            </a:r>
            <a:r>
              <a:rPr lang="es-ES_tradnl" altLang="es-MX" dirty="0">
                <a:solidFill>
                  <a:schemeClr val="accent1">
                    <a:lumMod val="75000"/>
                  </a:schemeClr>
                </a:solidFill>
              </a:rPr>
              <a:t>constantes y fácilmente observables y evaluables que permiten caracterizar una variedad y </a:t>
            </a:r>
            <a:r>
              <a:rPr lang="es-ES_tradnl" altLang="es-MX" dirty="0" smtClean="0">
                <a:solidFill>
                  <a:schemeClr val="accent1">
                    <a:lumMod val="75000"/>
                  </a:schemeClr>
                </a:solidFill>
              </a:rPr>
              <a:t>compararla </a:t>
            </a:r>
            <a:r>
              <a:rPr lang="es-ES_tradnl" altLang="es-MX" dirty="0">
                <a:solidFill>
                  <a:schemeClr val="accent1">
                    <a:lumMod val="75000"/>
                  </a:schemeClr>
                </a:solidFill>
              </a:rPr>
              <a:t>con </a:t>
            </a:r>
            <a:r>
              <a:rPr lang="es-ES_tradnl" altLang="es-MX" dirty="0" smtClean="0">
                <a:solidFill>
                  <a:schemeClr val="accent1">
                    <a:lumMod val="75000"/>
                  </a:schemeClr>
                </a:solidFill>
              </a:rPr>
              <a:t>otr</a:t>
            </a:r>
            <a:r>
              <a:rPr lang="es-ES_tradnl" altLang="es-MX" dirty="0">
                <a:solidFill>
                  <a:schemeClr val="accent1">
                    <a:lumMod val="75000"/>
                  </a:schemeClr>
                </a:solidFill>
              </a:rPr>
              <a:t>as</a:t>
            </a:r>
            <a:endParaRPr lang="es-ES" altLang="es-MX" dirty="0">
              <a:solidFill>
                <a:schemeClr val="accent1">
                  <a:lumMod val="75000"/>
                </a:schemeClr>
              </a:solidFill>
            </a:endParaRPr>
          </a:p>
          <a:p>
            <a:pPr>
              <a:lnSpc>
                <a:spcPct val="120000"/>
              </a:lnSpc>
              <a:buNone/>
            </a:pPr>
            <a:endParaRPr lang="es-ES_tradnl" altLang="es-MX" dirty="0" smtClean="0">
              <a:solidFill>
                <a:schemeClr val="accent1">
                  <a:lumMod val="75000"/>
                </a:schemeClr>
              </a:solidFill>
            </a:endParaRPr>
          </a:p>
          <a:p>
            <a:pPr algn="ctr">
              <a:lnSpc>
                <a:spcPct val="120000"/>
              </a:lnSpc>
              <a:buNone/>
            </a:pPr>
            <a:r>
              <a:rPr lang="es-ES_tradnl" altLang="es-MX" b="1" dirty="0" smtClean="0">
                <a:solidFill>
                  <a:schemeClr val="accent1">
                    <a:lumMod val="75000"/>
                  </a:schemeClr>
                </a:solidFill>
              </a:rPr>
              <a:t>TTPP</a:t>
            </a:r>
            <a:r>
              <a:rPr lang="es-ES_tradnl" altLang="es-MX" b="1" dirty="0">
                <a:solidFill>
                  <a:schemeClr val="accent1">
                    <a:lumMod val="75000"/>
                  </a:schemeClr>
                </a:solidFill>
              </a:rPr>
              <a:t>: Descriptores en Manzano:</a:t>
            </a:r>
            <a:endParaRPr lang="en-US" altLang="es-MX" b="1" dirty="0" smtClean="0">
              <a:solidFill>
                <a:schemeClr val="accent1">
                  <a:lumMod val="75000"/>
                </a:schemeClr>
              </a:solidFill>
            </a:endParaRPr>
          </a:p>
          <a:p>
            <a:pPr algn="ctr" eaLnBrk="1" hangingPunct="1">
              <a:lnSpc>
                <a:spcPct val="120000"/>
              </a:lnSpc>
              <a:buFont typeface="Wingdings" panose="05000000000000000000" pitchFamily="2" charset="2"/>
              <a:buNone/>
            </a:pPr>
            <a:r>
              <a:rPr lang="en-US" altLang="es-MX" dirty="0" smtClean="0">
                <a:solidFill>
                  <a:schemeClr val="accent1">
                    <a:lumMod val="75000"/>
                  </a:schemeClr>
                </a:solidFill>
              </a:rPr>
              <a:t>Para </a:t>
            </a:r>
            <a:r>
              <a:rPr lang="en-US" altLang="es-MX" dirty="0" err="1">
                <a:solidFill>
                  <a:schemeClr val="accent1">
                    <a:lumMod val="75000"/>
                  </a:schemeClr>
                </a:solidFill>
              </a:rPr>
              <a:t>agrupamiento</a:t>
            </a:r>
            <a:r>
              <a:rPr lang="en-US" altLang="es-MX" dirty="0">
                <a:solidFill>
                  <a:schemeClr val="accent1">
                    <a:lumMod val="75000"/>
                  </a:schemeClr>
                </a:solidFill>
              </a:rPr>
              <a:t> de </a:t>
            </a:r>
            <a:r>
              <a:rPr lang="en-US" altLang="es-MX" dirty="0" err="1">
                <a:solidFill>
                  <a:schemeClr val="accent1">
                    <a:lumMod val="75000"/>
                  </a:schemeClr>
                </a:solidFill>
              </a:rPr>
              <a:t>Variedades</a:t>
            </a:r>
            <a:r>
              <a:rPr lang="en-US" altLang="es-MX" dirty="0">
                <a:solidFill>
                  <a:schemeClr val="accent1">
                    <a:lumMod val="75000"/>
                  </a:schemeClr>
                </a:solidFill>
              </a:rPr>
              <a:t>:</a:t>
            </a:r>
          </a:p>
          <a:p>
            <a:pPr lvl="1" algn="ctr" eaLnBrk="1" hangingPunct="1">
              <a:lnSpc>
                <a:spcPct val="120000"/>
              </a:lnSpc>
              <a:buFont typeface="Wingdings" panose="05000000000000000000" pitchFamily="2" charset="2"/>
              <a:buChar char="v"/>
            </a:pPr>
            <a:r>
              <a:rPr lang="en-US" altLang="es-MX" sz="2800" dirty="0">
                <a:solidFill>
                  <a:schemeClr val="accent1">
                    <a:lumMod val="75000"/>
                  </a:schemeClr>
                </a:solidFill>
              </a:rPr>
              <a:t> </a:t>
            </a:r>
            <a:r>
              <a:rPr lang="en-US" altLang="es-MX" sz="2800" dirty="0" err="1">
                <a:solidFill>
                  <a:schemeClr val="accent1">
                    <a:lumMod val="75000"/>
                  </a:schemeClr>
                </a:solidFill>
              </a:rPr>
              <a:t>Fruto</a:t>
            </a:r>
            <a:r>
              <a:rPr lang="en-US" altLang="es-MX" sz="2800" dirty="0">
                <a:solidFill>
                  <a:schemeClr val="accent1">
                    <a:lumMod val="75000"/>
                  </a:schemeClr>
                </a:solidFill>
              </a:rPr>
              <a:t>: forma (20 </a:t>
            </a:r>
            <a:r>
              <a:rPr lang="en-US" altLang="es-MX" sz="2800" dirty="0" err="1">
                <a:solidFill>
                  <a:schemeClr val="accent1">
                    <a:lumMod val="75000"/>
                  </a:schemeClr>
                </a:solidFill>
              </a:rPr>
              <a:t>características</a:t>
            </a:r>
            <a:r>
              <a:rPr lang="en-US" altLang="es-MX" sz="2800" dirty="0">
                <a:solidFill>
                  <a:schemeClr val="accent1">
                    <a:lumMod val="75000"/>
                  </a:schemeClr>
                </a:solidFill>
              </a:rPr>
              <a:t>) </a:t>
            </a:r>
          </a:p>
          <a:p>
            <a:pPr lvl="1" algn="ctr" eaLnBrk="1" hangingPunct="1">
              <a:lnSpc>
                <a:spcPct val="120000"/>
              </a:lnSpc>
              <a:buFont typeface="Wingdings" panose="05000000000000000000" pitchFamily="2" charset="2"/>
              <a:buChar char="v"/>
            </a:pPr>
            <a:r>
              <a:rPr lang="en-US" altLang="es-MX" sz="2800" dirty="0">
                <a:solidFill>
                  <a:schemeClr val="accent1">
                    <a:lumMod val="75000"/>
                  </a:schemeClr>
                </a:solidFill>
              </a:rPr>
              <a:t> </a:t>
            </a:r>
            <a:r>
              <a:rPr lang="en-US" altLang="es-MX" sz="2800" dirty="0" err="1">
                <a:solidFill>
                  <a:schemeClr val="accent1">
                    <a:lumMod val="75000"/>
                  </a:schemeClr>
                </a:solidFill>
              </a:rPr>
              <a:t>Fruto</a:t>
            </a:r>
            <a:r>
              <a:rPr lang="en-US" altLang="es-MX" sz="2800" dirty="0">
                <a:solidFill>
                  <a:schemeClr val="accent1">
                    <a:lumMod val="75000"/>
                  </a:schemeClr>
                </a:solidFill>
              </a:rPr>
              <a:t>: color (36 </a:t>
            </a:r>
            <a:r>
              <a:rPr lang="en-US" altLang="es-MX" sz="2800" dirty="0" err="1">
                <a:solidFill>
                  <a:schemeClr val="accent1">
                    <a:lumMod val="75000"/>
                  </a:schemeClr>
                </a:solidFill>
              </a:rPr>
              <a:t>características</a:t>
            </a:r>
            <a:r>
              <a:rPr lang="en-US" altLang="es-MX" sz="2800" dirty="0" smtClean="0">
                <a:solidFill>
                  <a:schemeClr val="accent1">
                    <a:lumMod val="75000"/>
                  </a:schemeClr>
                </a:solidFill>
              </a:rPr>
              <a:t>)</a:t>
            </a:r>
            <a:endParaRPr lang="es-ES" altLang="es-MX" sz="2800" dirty="0">
              <a:solidFill>
                <a:schemeClr val="accent1">
                  <a:lumMod val="75000"/>
                </a:schemeClr>
              </a:solidFill>
            </a:endParaRPr>
          </a:p>
        </p:txBody>
      </p:sp>
    </p:spTree>
    <p:extLst>
      <p:ext uri="{BB962C8B-B14F-4D97-AF65-F5344CB8AC3E}">
        <p14:creationId xmlns:p14="http://schemas.microsoft.com/office/powerpoint/2010/main" val="30930376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left)">
                                      <p:cBhvr>
                                        <p:cTn id="7" dur="500"/>
                                        <p:tgtEl>
                                          <p:spTgt spid="717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animEffect transition="in" filter="wipe(up)">
                                      <p:cBhvr>
                                        <p:cTn id="11" dur="500"/>
                                        <p:tgtEl>
                                          <p:spTgt spid="7171">
                                            <p:txEl>
                                              <p:pRg st="0" end="0"/>
                                            </p:txEl>
                                          </p:spTgt>
                                        </p:tgtEl>
                                      </p:cBhvr>
                                    </p:animEffect>
                                  </p:childTnLst>
                                  <p:subTnLst>
                                    <p:animClr clrSpc="rgb" dir="cw">
                                      <p:cBhvr override="childStyle">
                                        <p:cTn dur="1" fill="hold" display="0" masterRel="nextClick" afterEffect="1"/>
                                        <p:tgtEl>
                                          <p:spTgt spid="7171">
                                            <p:txEl>
                                              <p:pRg st="0" end="0"/>
                                            </p:txEl>
                                          </p:spTgt>
                                        </p:tgtEl>
                                        <p:attrNameLst>
                                          <p:attrName>ppt_c</p:attrName>
                                        </p:attrNameLst>
                                      </p:cBhvr>
                                      <p:to>
                                        <a:srgbClr val="FF3300"/>
                                      </p:to>
                                    </p:animClr>
                                  </p:sub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7171">
                                            <p:txEl>
                                              <p:pRg st="2" end="2"/>
                                            </p:txEl>
                                          </p:spTgt>
                                        </p:tgtEl>
                                        <p:attrNameLst>
                                          <p:attrName>style.visibility</p:attrName>
                                        </p:attrNameLst>
                                      </p:cBhvr>
                                      <p:to>
                                        <p:strVal val="visible"/>
                                      </p:to>
                                    </p:set>
                                    <p:animEffect transition="in" filter="wipe(up)">
                                      <p:cBhvr>
                                        <p:cTn id="16" dur="500"/>
                                        <p:tgtEl>
                                          <p:spTgt spid="7171">
                                            <p:txEl>
                                              <p:pRg st="2" end="2"/>
                                            </p:txEl>
                                          </p:spTgt>
                                        </p:tgtEl>
                                      </p:cBhvr>
                                    </p:animEffect>
                                  </p:childTnLst>
                                  <p:subTnLst>
                                    <p:animClr clrSpc="rgb" dir="cw">
                                      <p:cBhvr override="childStyle">
                                        <p:cTn dur="1" fill="hold" display="0" masterRel="nextClick" afterEffect="1"/>
                                        <p:tgtEl>
                                          <p:spTgt spid="7171">
                                            <p:txEl>
                                              <p:pRg st="2" end="2"/>
                                            </p:txEl>
                                          </p:spTgt>
                                        </p:tgtEl>
                                        <p:attrNameLst>
                                          <p:attrName>ppt_c</p:attrName>
                                        </p:attrNameLst>
                                      </p:cBhvr>
                                      <p:to>
                                        <a:srgbClr val="FF3300"/>
                                      </p:to>
                                    </p:animClr>
                                  </p:sub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wipe(up)">
                                      <p:cBhvr>
                                        <p:cTn id="21" dur="500"/>
                                        <p:tgtEl>
                                          <p:spTgt spid="7171">
                                            <p:txEl>
                                              <p:pRg st="3" end="3"/>
                                            </p:txEl>
                                          </p:spTgt>
                                        </p:tgtEl>
                                      </p:cBhvr>
                                    </p:animEffect>
                                  </p:childTnLst>
                                  <p:subTnLst>
                                    <p:animClr clrSpc="rgb" dir="cw">
                                      <p:cBhvr override="childStyle">
                                        <p:cTn dur="1" fill="hold" display="0" masterRel="nextClick" afterEffect="1"/>
                                        <p:tgtEl>
                                          <p:spTgt spid="7171">
                                            <p:txEl>
                                              <p:pRg st="3" end="3"/>
                                            </p:txEl>
                                          </p:spTgt>
                                        </p:tgtEl>
                                        <p:attrNameLst>
                                          <p:attrName>ppt_c</p:attrName>
                                        </p:attrNameLst>
                                      </p:cBhvr>
                                      <p:to>
                                        <a:srgbClr val="FF3300"/>
                                      </p:to>
                                    </p:animClr>
                                  </p:sub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7171">
                                            <p:txEl>
                                              <p:pRg st="4" end="4"/>
                                            </p:txEl>
                                          </p:spTgt>
                                        </p:tgtEl>
                                        <p:attrNameLst>
                                          <p:attrName>style.visibility</p:attrName>
                                        </p:attrNameLst>
                                      </p:cBhvr>
                                      <p:to>
                                        <p:strVal val="visible"/>
                                      </p:to>
                                    </p:set>
                                    <p:animEffect transition="in" filter="wipe(up)">
                                      <p:cBhvr>
                                        <p:cTn id="26" dur="500"/>
                                        <p:tgtEl>
                                          <p:spTgt spid="7171">
                                            <p:txEl>
                                              <p:pRg st="4" end="4"/>
                                            </p:txEl>
                                          </p:spTgt>
                                        </p:tgtEl>
                                      </p:cBhvr>
                                    </p:animEffect>
                                  </p:childTnLst>
                                  <p:subTnLst>
                                    <p:animClr clrSpc="rgb" dir="cw">
                                      <p:cBhvr override="childStyle">
                                        <p:cTn dur="1" fill="hold" display="0" masterRel="nextClick" afterEffect="1"/>
                                        <p:tgtEl>
                                          <p:spTgt spid="7171">
                                            <p:txEl>
                                              <p:pRg st="4" end="4"/>
                                            </p:txEl>
                                          </p:spTgt>
                                        </p:tgtEl>
                                        <p:attrNameLst>
                                          <p:attrName>ppt_c</p:attrName>
                                        </p:attrNameLst>
                                      </p:cBhvr>
                                      <p:to>
                                        <a:srgbClr val="FF3300"/>
                                      </p:to>
                                    </p:animClr>
                                  </p:sub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7171">
                                            <p:txEl>
                                              <p:pRg st="5" end="5"/>
                                            </p:txEl>
                                          </p:spTgt>
                                        </p:tgtEl>
                                        <p:attrNameLst>
                                          <p:attrName>style.visibility</p:attrName>
                                        </p:attrNameLst>
                                      </p:cBhvr>
                                      <p:to>
                                        <p:strVal val="visible"/>
                                      </p:to>
                                    </p:set>
                                    <p:animEffect transition="in" filter="wipe(up)">
                                      <p:cBhvr>
                                        <p:cTn id="31" dur="500"/>
                                        <p:tgtEl>
                                          <p:spTgt spid="7171">
                                            <p:txEl>
                                              <p:pRg st="5" end="5"/>
                                            </p:txEl>
                                          </p:spTgt>
                                        </p:tgtEl>
                                      </p:cBhvr>
                                    </p:animEffect>
                                  </p:childTnLst>
                                  <p:subTnLst>
                                    <p:animClr clrSpc="rgb" dir="cw">
                                      <p:cBhvr override="childStyle">
                                        <p:cTn dur="1" fill="hold" display="0" masterRel="nextClick" afterEffect="1"/>
                                        <p:tgtEl>
                                          <p:spTgt spid="7171">
                                            <p:txEl>
                                              <p:pRg st="5" end="5"/>
                                            </p:txEl>
                                          </p:spTgt>
                                        </p:tgtEl>
                                        <p:attrNameLst>
                                          <p:attrName>ppt_c</p:attrName>
                                        </p:attrNameLst>
                                      </p:cBhvr>
                                      <p:to>
                                        <a:srgbClr val="FF33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bldLvl="2"/>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5" descr="corte del fruto manzana po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0761" y="532831"/>
            <a:ext cx="6799445" cy="5831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03357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a:xfrm>
            <a:off x="1981200" y="274639"/>
            <a:ext cx="8229600" cy="777875"/>
          </a:xfrm>
        </p:spPr>
        <p:txBody>
          <a:bodyPr/>
          <a:lstStyle/>
          <a:p>
            <a:pPr algn="ctr" eaLnBrk="1" hangingPunct="1"/>
            <a:r>
              <a:rPr lang="es-ES_tradnl" altLang="es-MX" sz="3200" b="1" dirty="0">
                <a:solidFill>
                  <a:schemeClr val="accent1">
                    <a:lumMod val="75000"/>
                  </a:schemeClr>
                </a:solidFill>
              </a:rPr>
              <a:t>20 Descriptores de Fruto: Forma</a:t>
            </a:r>
            <a:endParaRPr lang="es-ES" altLang="es-MX" sz="3200" b="1" dirty="0">
              <a:solidFill>
                <a:schemeClr val="accent1">
                  <a:lumMod val="75000"/>
                </a:schemeClr>
              </a:solidFill>
            </a:endParaRPr>
          </a:p>
        </p:txBody>
      </p:sp>
      <p:pic>
        <p:nvPicPr>
          <p:cNvPr id="40963" name="Picture 10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7488" y="1628775"/>
            <a:ext cx="4843463" cy="499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4" name="Picture 1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7438" y="1628775"/>
            <a:ext cx="4140200" cy="369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Text Box 111"/>
          <p:cNvSpPr txBox="1">
            <a:spLocks noChangeArrowheads="1"/>
          </p:cNvSpPr>
          <p:nvPr/>
        </p:nvSpPr>
        <p:spPr bwMode="auto">
          <a:xfrm>
            <a:off x="6383338" y="5248276"/>
            <a:ext cx="4284662"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n-US" altLang="es-MX" sz="1800">
                <a:solidFill>
                  <a:srgbClr val="FF3300"/>
                </a:solidFill>
              </a:rPr>
              <a:t>ab</a:t>
            </a:r>
            <a:r>
              <a:rPr lang="en-US" altLang="es-MX" sz="1800">
                <a:solidFill>
                  <a:schemeClr val="tx1"/>
                </a:solidFill>
              </a:rPr>
              <a:t> = </a:t>
            </a:r>
            <a:r>
              <a:rPr lang="en-US" altLang="es-MX" sz="1800">
                <a:solidFill>
                  <a:srgbClr val="FF3300"/>
                </a:solidFill>
              </a:rPr>
              <a:t>ancho de la base del ojo</a:t>
            </a:r>
            <a:r>
              <a:rPr lang="en-US" altLang="es-MX" sz="1800">
                <a:solidFill>
                  <a:schemeClr val="tx1"/>
                </a:solidFill>
              </a:rPr>
              <a:t> </a:t>
            </a:r>
          </a:p>
          <a:p>
            <a:pPr algn="l" eaLnBrk="1" hangingPunct="1"/>
            <a:r>
              <a:rPr lang="en-US" altLang="es-MX" sz="1800">
                <a:solidFill>
                  <a:srgbClr val="6600FF"/>
                </a:solidFill>
              </a:rPr>
              <a:t>ac </a:t>
            </a:r>
            <a:r>
              <a:rPr lang="en-US" altLang="es-MX" sz="1800">
                <a:solidFill>
                  <a:schemeClr val="tx1"/>
                </a:solidFill>
              </a:rPr>
              <a:t>= </a:t>
            </a:r>
            <a:r>
              <a:rPr lang="en-US" altLang="es-MX" sz="1800">
                <a:solidFill>
                  <a:srgbClr val="6600FF"/>
                </a:solidFill>
              </a:rPr>
              <a:t>profundidad de la base del ojo</a:t>
            </a:r>
          </a:p>
          <a:p>
            <a:pPr algn="l" eaLnBrk="1" hangingPunct="1"/>
            <a:r>
              <a:rPr lang="en-US" altLang="es-MX" sz="1800">
                <a:solidFill>
                  <a:srgbClr val="669900"/>
                </a:solidFill>
              </a:rPr>
              <a:t>ef = ancho de la cavidad caulinar</a:t>
            </a:r>
          </a:p>
          <a:p>
            <a:pPr algn="l" eaLnBrk="1" hangingPunct="1"/>
            <a:r>
              <a:rPr lang="en-US" altLang="es-MX" sz="1800">
                <a:solidFill>
                  <a:srgbClr val="CC00FF"/>
                </a:solidFill>
              </a:rPr>
              <a:t>fh = profundidad de la cavidad</a:t>
            </a:r>
          </a:p>
          <a:p>
            <a:pPr algn="l" eaLnBrk="1" hangingPunct="1"/>
            <a:r>
              <a:rPr lang="en-US" altLang="es-MX" sz="1800">
                <a:solidFill>
                  <a:srgbClr val="CC00FF"/>
                </a:solidFill>
              </a:rPr>
              <a:t>       caulinar</a:t>
            </a:r>
            <a:endParaRPr lang="es-ES" altLang="es-MX" sz="1800">
              <a:solidFill>
                <a:srgbClr val="CC00FF"/>
              </a:solidFill>
            </a:endParaRPr>
          </a:p>
        </p:txBody>
      </p:sp>
      <p:sp>
        <p:nvSpPr>
          <p:cNvPr id="40966" name="Line 112"/>
          <p:cNvSpPr>
            <a:spLocks noChangeShapeType="1"/>
          </p:cNvSpPr>
          <p:nvPr/>
        </p:nvSpPr>
        <p:spPr bwMode="auto">
          <a:xfrm>
            <a:off x="7391401" y="4581525"/>
            <a:ext cx="1584325" cy="0"/>
          </a:xfrm>
          <a:prstGeom prst="line">
            <a:avLst/>
          </a:prstGeom>
          <a:noFill/>
          <a:ln w="57150">
            <a:solidFill>
              <a:srgbClr val="FF33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0967" name="Line 113"/>
          <p:cNvSpPr>
            <a:spLocks noChangeShapeType="1"/>
          </p:cNvSpPr>
          <p:nvPr/>
        </p:nvSpPr>
        <p:spPr bwMode="auto">
          <a:xfrm>
            <a:off x="8904288" y="4581526"/>
            <a:ext cx="0" cy="360363"/>
          </a:xfrm>
          <a:prstGeom prst="line">
            <a:avLst/>
          </a:prstGeom>
          <a:noFill/>
          <a:ln w="57150">
            <a:solidFill>
              <a:srgbClr val="6600FF"/>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0968" name="Line 114"/>
          <p:cNvSpPr>
            <a:spLocks noChangeShapeType="1"/>
          </p:cNvSpPr>
          <p:nvPr/>
        </p:nvSpPr>
        <p:spPr bwMode="auto">
          <a:xfrm>
            <a:off x="7464426" y="2492375"/>
            <a:ext cx="1584325" cy="0"/>
          </a:xfrm>
          <a:prstGeom prst="line">
            <a:avLst/>
          </a:prstGeom>
          <a:noFill/>
          <a:ln w="57150">
            <a:solidFill>
              <a:srgbClr val="6699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0969" name="Line 115"/>
          <p:cNvSpPr>
            <a:spLocks noChangeShapeType="1"/>
          </p:cNvSpPr>
          <p:nvPr/>
        </p:nvSpPr>
        <p:spPr bwMode="auto">
          <a:xfrm>
            <a:off x="7464425" y="2060576"/>
            <a:ext cx="0" cy="360363"/>
          </a:xfrm>
          <a:prstGeom prst="line">
            <a:avLst/>
          </a:prstGeom>
          <a:noFill/>
          <a:ln w="57150">
            <a:solidFill>
              <a:srgbClr val="CC00FF"/>
            </a:solidFill>
            <a:round/>
            <a:headEnd/>
            <a:tailEnd/>
          </a:ln>
          <a:extLst>
            <a:ext uri="{909E8E84-426E-40DD-AFC4-6F175D3DCCD1}">
              <a14:hiddenFill xmlns:a14="http://schemas.microsoft.com/office/drawing/2010/main">
                <a:noFill/>
              </a14:hiddenFill>
            </a:ext>
          </a:extLst>
        </p:spPr>
        <p:txBody>
          <a:bodyPr/>
          <a:lstStyle/>
          <a:p>
            <a:endParaRPr lang="es-MX"/>
          </a:p>
        </p:txBody>
      </p:sp>
    </p:spTree>
    <p:extLst>
      <p:ext uri="{BB962C8B-B14F-4D97-AF65-F5344CB8AC3E}">
        <p14:creationId xmlns:p14="http://schemas.microsoft.com/office/powerpoint/2010/main" val="24185655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2584" y="145669"/>
            <a:ext cx="6501384" cy="878459"/>
          </a:xfrm>
        </p:spPr>
        <p:txBody>
          <a:bodyPr>
            <a:normAutofit/>
          </a:bodyPr>
          <a:lstStyle/>
          <a:p>
            <a:r>
              <a:rPr lang="es-MX" sz="3600" b="1" dirty="0" smtClean="0">
                <a:solidFill>
                  <a:schemeClr val="accent1">
                    <a:lumMod val="75000"/>
                  </a:schemeClr>
                </a:solidFill>
                <a:effectLst>
                  <a:outerShdw blurRad="38100" dist="38100" dir="2700000" algn="tl">
                    <a:srgbClr val="000000">
                      <a:alpha val="43137"/>
                    </a:srgbClr>
                  </a:outerShdw>
                </a:effectLst>
              </a:rPr>
              <a:t>UTILIZACION DEL GERMOPLASMA</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Rectángulo 2"/>
          <p:cNvSpPr/>
          <p:nvPr/>
        </p:nvSpPr>
        <p:spPr>
          <a:xfrm>
            <a:off x="999744" y="1243876"/>
            <a:ext cx="8570976" cy="5262979"/>
          </a:xfrm>
          <a:prstGeom prst="rect">
            <a:avLst/>
          </a:prstGeom>
        </p:spPr>
        <p:txBody>
          <a:bodyPr wrap="square">
            <a:spAutoFit/>
          </a:bodyPr>
          <a:lstStyle/>
          <a:p>
            <a:pPr algn="just"/>
            <a:r>
              <a:rPr lang="es-MX" sz="2800" dirty="0">
                <a:solidFill>
                  <a:schemeClr val="accent1">
                    <a:lumMod val="75000"/>
                  </a:schemeClr>
                </a:solidFill>
              </a:rPr>
              <a:t>El germoplasma se puede </a:t>
            </a:r>
            <a:r>
              <a:rPr lang="es-MX" sz="2800" dirty="0" smtClean="0">
                <a:solidFill>
                  <a:schemeClr val="accent1">
                    <a:lumMod val="75000"/>
                  </a:schemeClr>
                </a:solidFill>
              </a:rPr>
              <a:t>usar en </a:t>
            </a:r>
            <a:r>
              <a:rPr lang="es-MX" sz="2800" dirty="0">
                <a:solidFill>
                  <a:schemeClr val="accent1">
                    <a:lumMod val="75000"/>
                  </a:schemeClr>
                </a:solidFill>
              </a:rPr>
              <a:t>su forma original o </a:t>
            </a:r>
            <a:r>
              <a:rPr lang="es-MX" sz="2800" dirty="0" smtClean="0">
                <a:solidFill>
                  <a:schemeClr val="accent1">
                    <a:lumMod val="75000"/>
                  </a:schemeClr>
                </a:solidFill>
              </a:rPr>
              <a:t>mejorado. El </a:t>
            </a:r>
            <a:r>
              <a:rPr lang="es-MX" sz="2800" dirty="0">
                <a:solidFill>
                  <a:schemeClr val="accent1">
                    <a:lumMod val="75000"/>
                  </a:schemeClr>
                </a:solidFill>
              </a:rPr>
              <a:t>uso depende del </a:t>
            </a:r>
            <a:r>
              <a:rPr lang="es-MX" sz="2800" dirty="0" smtClean="0">
                <a:solidFill>
                  <a:schemeClr val="accent1">
                    <a:lumMod val="75000"/>
                  </a:schemeClr>
                </a:solidFill>
              </a:rPr>
              <a:t>conocimiento y </a:t>
            </a:r>
            <a:r>
              <a:rPr lang="es-MX" sz="2800" dirty="0">
                <a:solidFill>
                  <a:schemeClr val="accent1">
                    <a:lumMod val="75000"/>
                  </a:schemeClr>
                </a:solidFill>
              </a:rPr>
              <a:t>la </a:t>
            </a:r>
            <a:r>
              <a:rPr lang="es-MX" sz="2800" dirty="0" smtClean="0">
                <a:solidFill>
                  <a:schemeClr val="accent1">
                    <a:lumMod val="75000"/>
                  </a:schemeClr>
                </a:solidFill>
              </a:rPr>
              <a:t>disponibilidad</a:t>
            </a:r>
          </a:p>
          <a:p>
            <a:pPr algn="just"/>
            <a:endParaRPr lang="es-MX" sz="2800" dirty="0">
              <a:solidFill>
                <a:schemeClr val="accent1">
                  <a:lumMod val="75000"/>
                </a:schemeClr>
              </a:solidFill>
            </a:endParaRPr>
          </a:p>
          <a:p>
            <a:pPr algn="just"/>
            <a:r>
              <a:rPr lang="es-MX" sz="2800" b="1" dirty="0" smtClean="0">
                <a:solidFill>
                  <a:schemeClr val="accent1">
                    <a:lumMod val="75000"/>
                  </a:schemeClr>
                </a:solidFill>
              </a:rPr>
              <a:t> </a:t>
            </a:r>
            <a:r>
              <a:rPr lang="es-MX" sz="2800" b="1" dirty="0">
                <a:solidFill>
                  <a:schemeClr val="accent1">
                    <a:lumMod val="75000"/>
                  </a:schemeClr>
                </a:solidFill>
              </a:rPr>
              <a:t>Utilización </a:t>
            </a:r>
            <a:r>
              <a:rPr lang="es-MX" sz="2800" b="1" dirty="0" smtClean="0">
                <a:solidFill>
                  <a:schemeClr val="accent1">
                    <a:lumMod val="75000"/>
                  </a:schemeClr>
                </a:solidFill>
              </a:rPr>
              <a:t>directa:</a:t>
            </a:r>
            <a:endParaRPr lang="es-MX" sz="2800" b="1" dirty="0">
              <a:solidFill>
                <a:schemeClr val="accent1">
                  <a:lumMod val="75000"/>
                </a:schemeClr>
              </a:solidFill>
            </a:endParaRPr>
          </a:p>
          <a:p>
            <a:pPr algn="just"/>
            <a:r>
              <a:rPr lang="es-MX" sz="2800" dirty="0">
                <a:solidFill>
                  <a:schemeClr val="accent1">
                    <a:lumMod val="75000"/>
                  </a:schemeClr>
                </a:solidFill>
              </a:rPr>
              <a:t>Introducción o </a:t>
            </a:r>
            <a:r>
              <a:rPr lang="es-MX" sz="2800" dirty="0" smtClean="0">
                <a:solidFill>
                  <a:schemeClr val="accent1">
                    <a:lumMod val="75000"/>
                  </a:schemeClr>
                </a:solidFill>
              </a:rPr>
              <a:t>reintroducción de materiales</a:t>
            </a:r>
          </a:p>
          <a:p>
            <a:pPr algn="just"/>
            <a:r>
              <a:rPr lang="es-MX" sz="2800" dirty="0" smtClean="0">
                <a:solidFill>
                  <a:schemeClr val="accent1">
                    <a:lumMod val="75000"/>
                  </a:schemeClr>
                </a:solidFill>
              </a:rPr>
              <a:t>Ofrece </a:t>
            </a:r>
            <a:r>
              <a:rPr lang="es-MX" sz="2800" dirty="0">
                <a:solidFill>
                  <a:schemeClr val="accent1">
                    <a:lumMod val="75000"/>
                  </a:schemeClr>
                </a:solidFill>
              </a:rPr>
              <a:t>ventajas </a:t>
            </a:r>
            <a:r>
              <a:rPr lang="es-MX" sz="2800" dirty="0" smtClean="0">
                <a:solidFill>
                  <a:schemeClr val="accent1">
                    <a:lumMod val="75000"/>
                  </a:schemeClr>
                </a:solidFill>
              </a:rPr>
              <a:t>inmediatas pero </a:t>
            </a:r>
            <a:r>
              <a:rPr lang="es-MX" sz="2800" dirty="0">
                <a:solidFill>
                  <a:schemeClr val="accent1">
                    <a:lumMod val="75000"/>
                  </a:schemeClr>
                </a:solidFill>
              </a:rPr>
              <a:t>puede reducir base </a:t>
            </a:r>
            <a:r>
              <a:rPr lang="es-MX" sz="2800" dirty="0" smtClean="0">
                <a:solidFill>
                  <a:schemeClr val="accent1">
                    <a:lumMod val="75000"/>
                  </a:schemeClr>
                </a:solidFill>
              </a:rPr>
              <a:t>genética</a:t>
            </a:r>
          </a:p>
          <a:p>
            <a:pPr algn="just"/>
            <a:endParaRPr lang="es-MX" sz="2800" dirty="0" smtClean="0">
              <a:solidFill>
                <a:schemeClr val="accent1">
                  <a:lumMod val="75000"/>
                </a:schemeClr>
              </a:solidFill>
            </a:endParaRPr>
          </a:p>
          <a:p>
            <a:pPr algn="just"/>
            <a:r>
              <a:rPr lang="es-MX" sz="2800" b="1" dirty="0">
                <a:solidFill>
                  <a:schemeClr val="accent1">
                    <a:lumMod val="75000"/>
                  </a:schemeClr>
                </a:solidFill>
              </a:rPr>
              <a:t>Utilización </a:t>
            </a:r>
            <a:r>
              <a:rPr lang="es-MX" sz="2800" b="1" dirty="0" smtClean="0">
                <a:solidFill>
                  <a:schemeClr val="accent1">
                    <a:lumMod val="75000"/>
                  </a:schemeClr>
                </a:solidFill>
              </a:rPr>
              <a:t>indirecta:</a:t>
            </a:r>
          </a:p>
          <a:p>
            <a:pPr algn="just"/>
            <a:r>
              <a:rPr lang="es-MX" sz="2800" dirty="0" err="1">
                <a:solidFill>
                  <a:schemeClr val="accent1">
                    <a:lumMod val="75000"/>
                  </a:schemeClr>
                </a:solidFill>
              </a:rPr>
              <a:t>Fitomejoramiento</a:t>
            </a:r>
            <a:r>
              <a:rPr lang="es-MX" sz="2800" dirty="0">
                <a:solidFill>
                  <a:schemeClr val="accent1">
                    <a:lumMod val="75000"/>
                  </a:schemeClr>
                </a:solidFill>
              </a:rPr>
              <a:t>: Introducción de genes de </a:t>
            </a:r>
            <a:r>
              <a:rPr lang="es-MX" sz="2800" dirty="0" smtClean="0">
                <a:solidFill>
                  <a:schemeClr val="accent1">
                    <a:lumMod val="75000"/>
                  </a:schemeClr>
                </a:solidFill>
              </a:rPr>
              <a:t>unos materiales </a:t>
            </a:r>
            <a:r>
              <a:rPr lang="es-MX" sz="2800" dirty="0">
                <a:solidFill>
                  <a:schemeClr val="accent1">
                    <a:lumMod val="75000"/>
                  </a:schemeClr>
                </a:solidFill>
              </a:rPr>
              <a:t>en otros para mejorar calidad o </a:t>
            </a:r>
            <a:r>
              <a:rPr lang="es-MX" sz="2800" dirty="0" smtClean="0">
                <a:solidFill>
                  <a:schemeClr val="accent1">
                    <a:lumMod val="75000"/>
                  </a:schemeClr>
                </a:solidFill>
              </a:rPr>
              <a:t>productividad</a:t>
            </a:r>
          </a:p>
        </p:txBody>
      </p:sp>
    </p:spTree>
    <p:extLst>
      <p:ext uri="{BB962C8B-B14F-4D97-AF65-F5344CB8AC3E}">
        <p14:creationId xmlns:p14="http://schemas.microsoft.com/office/powerpoint/2010/main" val="34123723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0288" y="12804"/>
            <a:ext cx="10515600" cy="1325563"/>
          </a:xfrm>
        </p:spPr>
        <p:txBody>
          <a:bodyPr>
            <a:normAutofit/>
          </a:bodyPr>
          <a:lstStyle/>
          <a:p>
            <a:r>
              <a:rPr lang="es-MX" sz="3600" b="1" dirty="0" smtClean="0">
                <a:solidFill>
                  <a:schemeClr val="accent1">
                    <a:lumMod val="75000"/>
                  </a:schemeClr>
                </a:solidFill>
                <a:effectLst>
                  <a:outerShdw blurRad="38100" dist="38100" dir="2700000" algn="tl">
                    <a:srgbClr val="000000">
                      <a:alpha val="43137"/>
                    </a:srgbClr>
                  </a:outerShdw>
                </a:effectLst>
              </a:rPr>
              <a:t>MEJORAMIENTO GENETICO</a:t>
            </a:r>
            <a:endParaRPr lang="es-MX" sz="3600" b="1" dirty="0">
              <a:solidFill>
                <a:schemeClr val="accent1">
                  <a:lumMod val="75000"/>
                </a:schemeClr>
              </a:solidFill>
              <a:effectLst>
                <a:outerShdw blurRad="38100" dist="38100" dir="2700000" algn="tl">
                  <a:srgbClr val="000000">
                    <a:alpha val="43137"/>
                  </a:srgbClr>
                </a:outerShdw>
              </a:effectLst>
            </a:endParaRPr>
          </a:p>
        </p:txBody>
      </p:sp>
      <p:sp>
        <p:nvSpPr>
          <p:cNvPr id="3" name="CuadroTexto 2"/>
          <p:cNvSpPr txBox="1"/>
          <p:nvPr/>
        </p:nvSpPr>
        <p:spPr>
          <a:xfrm>
            <a:off x="1020288" y="1252401"/>
            <a:ext cx="10376974" cy="1569660"/>
          </a:xfrm>
          <a:prstGeom prst="rect">
            <a:avLst/>
          </a:prstGeom>
          <a:noFill/>
        </p:spPr>
        <p:txBody>
          <a:bodyPr wrap="square" rtlCol="0">
            <a:spAutoFit/>
          </a:bodyPr>
          <a:lstStyle/>
          <a:p>
            <a:pPr algn="just"/>
            <a:r>
              <a:rPr lang="es-MX" sz="2400" dirty="0" smtClean="0">
                <a:solidFill>
                  <a:schemeClr val="accent1">
                    <a:lumMod val="75000"/>
                  </a:schemeClr>
                </a:solidFill>
              </a:rPr>
              <a:t>los bancos de germoplasma proporcionan la materia prima al </a:t>
            </a:r>
            <a:r>
              <a:rPr lang="es-MX" sz="2400" dirty="0" err="1" smtClean="0">
                <a:solidFill>
                  <a:schemeClr val="accent1">
                    <a:lumMod val="75000"/>
                  </a:schemeClr>
                </a:solidFill>
              </a:rPr>
              <a:t>fitomejorador</a:t>
            </a:r>
            <a:r>
              <a:rPr lang="es-MX" sz="2400" dirty="0" smtClean="0">
                <a:solidFill>
                  <a:schemeClr val="accent1">
                    <a:lumMod val="75000"/>
                  </a:schemeClr>
                </a:solidFill>
              </a:rPr>
              <a:t> con la que pueden recombinar características de interés para generar nuevas variedades para fines comerciales de acuerdo a sus objetivos por métodos convencionales y no convencionales.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067" y="2850570"/>
            <a:ext cx="2802247" cy="1743075"/>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89635" y="2738409"/>
            <a:ext cx="2915506" cy="1967397"/>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9635" y="5046129"/>
            <a:ext cx="2968864" cy="1562560"/>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33968" y="3722107"/>
            <a:ext cx="3216904" cy="2144603"/>
          </a:xfrm>
          <a:prstGeom prst="rect">
            <a:avLst/>
          </a:prstGeom>
        </p:spPr>
      </p:pic>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9067" y="4868922"/>
            <a:ext cx="2815337" cy="1739767"/>
          </a:xfrm>
          <a:prstGeom prst="rect">
            <a:avLst/>
          </a:prstGeom>
        </p:spPr>
      </p:pic>
    </p:spTree>
    <p:extLst>
      <p:ext uri="{BB962C8B-B14F-4D97-AF65-F5344CB8AC3E}">
        <p14:creationId xmlns:p14="http://schemas.microsoft.com/office/powerpoint/2010/main" val="36331669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331208" y="112206"/>
            <a:ext cx="3529584" cy="796925"/>
          </a:xfrm>
        </p:spPr>
        <p:txBody>
          <a:bodyPr>
            <a:normAutofit/>
          </a:bodyPr>
          <a:lstStyle/>
          <a:p>
            <a:pPr eaLnBrk="1" hangingPunct="1"/>
            <a:r>
              <a:rPr lang="es-ES_tradnl" altLang="es-MX" sz="3600" b="1" dirty="0" smtClean="0">
                <a:solidFill>
                  <a:schemeClr val="accent1">
                    <a:lumMod val="75000"/>
                  </a:schemeClr>
                </a:solidFill>
                <a:effectLst>
                  <a:outerShdw blurRad="38100" dist="38100" dir="2700000" algn="tl">
                    <a:srgbClr val="000000">
                      <a:alpha val="43137"/>
                    </a:srgbClr>
                  </a:outerShdw>
                </a:effectLst>
              </a:rPr>
              <a:t>BIBLIOGRAFÍA</a:t>
            </a:r>
            <a:endParaRPr lang="es-ES" altLang="es-MX" sz="3600" b="1" dirty="0">
              <a:solidFill>
                <a:schemeClr val="accent1">
                  <a:lumMod val="75000"/>
                </a:schemeClr>
              </a:solidFill>
              <a:effectLst>
                <a:outerShdw blurRad="38100" dist="38100" dir="2700000" algn="tl">
                  <a:srgbClr val="000000">
                    <a:alpha val="43137"/>
                  </a:srgbClr>
                </a:outerShdw>
              </a:effectLst>
            </a:endParaRPr>
          </a:p>
        </p:txBody>
      </p:sp>
      <p:sp>
        <p:nvSpPr>
          <p:cNvPr id="50179" name="Rectangle 3"/>
          <p:cNvSpPr>
            <a:spLocks noGrp="1" noChangeArrowheads="1"/>
          </p:cNvSpPr>
          <p:nvPr>
            <p:ph idx="1"/>
          </p:nvPr>
        </p:nvSpPr>
        <p:spPr>
          <a:xfrm>
            <a:off x="838200" y="1133856"/>
            <a:ext cx="10515600" cy="5043107"/>
          </a:xfrm>
        </p:spPr>
        <p:txBody>
          <a:bodyPr>
            <a:normAutofit fontScale="92500" lnSpcReduction="10000"/>
          </a:bodyPr>
          <a:lstStyle/>
          <a:p>
            <a:pPr marL="609600" indent="-609600">
              <a:buFont typeface="Wingdings" panose="05000000000000000000" pitchFamily="2" charset="2"/>
              <a:buChar char="v"/>
            </a:pPr>
            <a:r>
              <a:rPr lang="es-AR" altLang="es-MX" sz="2600" b="1" dirty="0" err="1">
                <a:solidFill>
                  <a:schemeClr val="accent1">
                    <a:lumMod val="75000"/>
                  </a:schemeClr>
                </a:solidFill>
              </a:rPr>
              <a:t>Allard</a:t>
            </a:r>
            <a:r>
              <a:rPr lang="es-AR" altLang="es-MX" sz="2600" b="1" dirty="0">
                <a:solidFill>
                  <a:schemeClr val="accent1">
                    <a:lumMod val="75000"/>
                  </a:schemeClr>
                </a:solidFill>
              </a:rPr>
              <a:t>, R.W. </a:t>
            </a:r>
            <a:r>
              <a:rPr lang="es-AR" altLang="es-MX" sz="2600" b="1" dirty="0">
                <a:solidFill>
                  <a:schemeClr val="accent1">
                    <a:lumMod val="75000"/>
                  </a:schemeClr>
                </a:solidFill>
              </a:rPr>
              <a:t>1967</a:t>
            </a:r>
            <a:r>
              <a:rPr lang="es-AR" altLang="es-MX" sz="2600" b="1" dirty="0" smtClean="0">
                <a:solidFill>
                  <a:schemeClr val="accent1">
                    <a:lumMod val="75000"/>
                  </a:schemeClr>
                </a:solidFill>
              </a:rPr>
              <a:t>.</a:t>
            </a:r>
            <a:r>
              <a:rPr lang="es-AR" altLang="es-MX" sz="2600" b="1" dirty="0" smtClean="0">
                <a:solidFill>
                  <a:schemeClr val="accent1">
                    <a:lumMod val="75000"/>
                  </a:schemeClr>
                </a:solidFill>
              </a:rPr>
              <a:t> Principios </a:t>
            </a:r>
            <a:r>
              <a:rPr lang="es-AR" altLang="es-MX" sz="2600" b="1" dirty="0">
                <a:solidFill>
                  <a:schemeClr val="accent1">
                    <a:lumMod val="75000"/>
                  </a:schemeClr>
                </a:solidFill>
              </a:rPr>
              <a:t>de la Mejora Genética de las Plantas. </a:t>
            </a:r>
            <a:r>
              <a:rPr lang="es-AR" altLang="es-MX" sz="2600" b="1" dirty="0" smtClean="0">
                <a:solidFill>
                  <a:schemeClr val="accent1">
                    <a:lumMod val="75000"/>
                  </a:schemeClr>
                </a:solidFill>
              </a:rPr>
              <a:t>Ed. Omega</a:t>
            </a:r>
          </a:p>
          <a:p>
            <a:pPr marL="609600" indent="-609600">
              <a:buFont typeface="Wingdings" panose="05000000000000000000" pitchFamily="2" charset="2"/>
              <a:buChar char="v"/>
            </a:pPr>
            <a:r>
              <a:rPr lang="es-AR" altLang="es-MX" sz="2600" b="1" dirty="0" smtClean="0">
                <a:solidFill>
                  <a:schemeClr val="accent1">
                    <a:lumMod val="75000"/>
                  </a:schemeClr>
                </a:solidFill>
              </a:rPr>
              <a:t>Cubero</a:t>
            </a:r>
            <a:r>
              <a:rPr lang="es-AR" altLang="es-MX" sz="2600" b="1" dirty="0">
                <a:solidFill>
                  <a:schemeClr val="accent1">
                    <a:lumMod val="75000"/>
                  </a:schemeClr>
                </a:solidFill>
              </a:rPr>
              <a:t>, J.I. </a:t>
            </a:r>
            <a:r>
              <a:rPr lang="es-AR" altLang="es-MX" sz="2600" b="1" dirty="0">
                <a:solidFill>
                  <a:schemeClr val="accent1">
                    <a:lumMod val="75000"/>
                  </a:schemeClr>
                </a:solidFill>
              </a:rPr>
              <a:t>1999</a:t>
            </a:r>
            <a:r>
              <a:rPr lang="es-AR" altLang="es-MX" sz="2600" b="1" dirty="0" smtClean="0">
                <a:solidFill>
                  <a:schemeClr val="accent1">
                    <a:lumMod val="75000"/>
                  </a:schemeClr>
                </a:solidFill>
              </a:rPr>
              <a:t>. In</a:t>
            </a:r>
            <a:r>
              <a:rPr lang="es-AR" altLang="es-MX" sz="2600" b="1" dirty="0" smtClean="0">
                <a:solidFill>
                  <a:schemeClr val="accent1">
                    <a:lumMod val="75000"/>
                  </a:schemeClr>
                </a:solidFill>
              </a:rPr>
              <a:t>troducción </a:t>
            </a:r>
            <a:r>
              <a:rPr lang="es-AR" altLang="es-MX" sz="2600" b="1" dirty="0">
                <a:solidFill>
                  <a:schemeClr val="accent1">
                    <a:lumMod val="75000"/>
                  </a:schemeClr>
                </a:solidFill>
              </a:rPr>
              <a:t>a la Mejora Genética Vegetal. </a:t>
            </a:r>
            <a:r>
              <a:rPr lang="es-AR" altLang="es-MX" sz="2600" b="1" dirty="0" err="1" smtClean="0">
                <a:solidFill>
                  <a:schemeClr val="accent1">
                    <a:lumMod val="75000"/>
                  </a:schemeClr>
                </a:solidFill>
              </a:rPr>
              <a:t>Vavilov</a:t>
            </a:r>
            <a:r>
              <a:rPr lang="es-AR" altLang="es-MX" sz="2600" b="1" dirty="0">
                <a:solidFill>
                  <a:schemeClr val="accent1">
                    <a:lumMod val="75000"/>
                  </a:schemeClr>
                </a:solidFill>
              </a:rPr>
              <a:t>, Estudio sobre el origen de las plantas cultivadas. 1951</a:t>
            </a:r>
            <a:r>
              <a:rPr lang="es-AR" altLang="es-MX" sz="2600" b="1" dirty="0" smtClean="0">
                <a:solidFill>
                  <a:schemeClr val="accent1">
                    <a:lumMod val="75000"/>
                  </a:schemeClr>
                </a:solidFill>
              </a:rPr>
              <a:t>. Ed. </a:t>
            </a:r>
            <a:r>
              <a:rPr lang="es-AR" altLang="es-MX" sz="2600" b="1" dirty="0" err="1" smtClean="0">
                <a:solidFill>
                  <a:schemeClr val="accent1">
                    <a:lumMod val="75000"/>
                  </a:schemeClr>
                </a:solidFill>
              </a:rPr>
              <a:t>Mundiprensa</a:t>
            </a:r>
            <a:r>
              <a:rPr lang="es-AR" altLang="es-MX" sz="2600" b="1" dirty="0" smtClean="0">
                <a:solidFill>
                  <a:schemeClr val="accent1">
                    <a:lumMod val="75000"/>
                  </a:schemeClr>
                </a:solidFill>
              </a:rPr>
              <a:t>.</a:t>
            </a:r>
            <a:endParaRPr lang="es-AR" altLang="es-MX" sz="2600" b="1" dirty="0">
              <a:solidFill>
                <a:schemeClr val="accent1">
                  <a:lumMod val="75000"/>
                </a:schemeClr>
              </a:solidFill>
            </a:endParaRPr>
          </a:p>
          <a:p>
            <a:pPr marL="609600" indent="-609600">
              <a:buFont typeface="Wingdings" panose="05000000000000000000" pitchFamily="2" charset="2"/>
              <a:buChar char="v"/>
            </a:pPr>
            <a:r>
              <a:rPr lang="es-MX" altLang="es-MX" sz="2600" b="1" dirty="0" err="1">
                <a:solidFill>
                  <a:schemeClr val="accent1">
                    <a:lumMod val="75000"/>
                  </a:schemeClr>
                </a:solidFill>
              </a:rPr>
              <a:t>Levitus</a:t>
            </a:r>
            <a:r>
              <a:rPr lang="es-MX" altLang="es-MX" sz="2600" b="1" dirty="0">
                <a:solidFill>
                  <a:schemeClr val="accent1">
                    <a:lumMod val="75000"/>
                  </a:schemeClr>
                </a:solidFill>
              </a:rPr>
              <a:t>, G., V. Echenique, C. Rubinstein y L. </a:t>
            </a:r>
            <a:r>
              <a:rPr lang="es-MX" altLang="es-MX" sz="2600" b="1" dirty="0" err="1">
                <a:solidFill>
                  <a:schemeClr val="accent1">
                    <a:lumMod val="75000"/>
                  </a:schemeClr>
                </a:solidFill>
              </a:rPr>
              <a:t>Mroginski</a:t>
            </a:r>
            <a:r>
              <a:rPr lang="es-MX" altLang="es-MX" sz="2600" b="1" dirty="0">
                <a:solidFill>
                  <a:schemeClr val="accent1">
                    <a:lumMod val="75000"/>
                  </a:schemeClr>
                </a:solidFill>
              </a:rPr>
              <a:t>.  </a:t>
            </a:r>
            <a:r>
              <a:rPr lang="es-MX" altLang="es-MX" sz="2600" b="1" dirty="0" smtClean="0">
                <a:solidFill>
                  <a:schemeClr val="accent1">
                    <a:lumMod val="75000"/>
                  </a:schemeClr>
                </a:solidFill>
              </a:rPr>
              <a:t>2004. Biotecnología </a:t>
            </a:r>
            <a:r>
              <a:rPr lang="es-MX" altLang="es-MX" sz="2600" b="1" dirty="0">
                <a:solidFill>
                  <a:schemeClr val="accent1">
                    <a:lumMod val="75000"/>
                  </a:schemeClr>
                </a:solidFill>
              </a:rPr>
              <a:t>y Mejoramiento Vegetal </a:t>
            </a:r>
            <a:r>
              <a:rPr lang="es-MX" altLang="es-MX" sz="2600" b="1" dirty="0" smtClean="0">
                <a:solidFill>
                  <a:schemeClr val="accent1">
                    <a:lumMod val="75000"/>
                  </a:schemeClr>
                </a:solidFill>
              </a:rPr>
              <a:t>II. Instituto </a:t>
            </a:r>
            <a:r>
              <a:rPr lang="es-MX" altLang="es-MX" sz="2600" b="1" dirty="0">
                <a:solidFill>
                  <a:schemeClr val="accent1">
                    <a:lumMod val="75000"/>
                  </a:schemeClr>
                </a:solidFill>
              </a:rPr>
              <a:t>Nacional de Tecnología</a:t>
            </a:r>
            <a:r>
              <a:rPr lang="es-MX" altLang="es-MX" sz="2600" b="1" dirty="0" smtClean="0">
                <a:solidFill>
                  <a:schemeClr val="accent1">
                    <a:lumMod val="75000"/>
                  </a:schemeClr>
                </a:solidFill>
              </a:rPr>
              <a:t>. Agropecuaria. Consejo </a:t>
            </a:r>
            <a:r>
              <a:rPr lang="es-MX" altLang="es-MX" sz="2600" b="1" dirty="0">
                <a:solidFill>
                  <a:schemeClr val="accent1">
                    <a:lumMod val="75000"/>
                  </a:schemeClr>
                </a:solidFill>
              </a:rPr>
              <a:t>Argentino para la Información y el Desarrollo de la Biotecnología.</a:t>
            </a:r>
          </a:p>
          <a:p>
            <a:pPr marL="609600" indent="-609600">
              <a:buFont typeface="Wingdings" panose="05000000000000000000" pitchFamily="2" charset="2"/>
              <a:buChar char="v"/>
            </a:pPr>
            <a:endParaRPr lang="es-AR" altLang="es-MX" sz="2600" b="1" dirty="0" smtClean="0">
              <a:solidFill>
                <a:schemeClr val="accent1">
                  <a:lumMod val="75000"/>
                </a:schemeClr>
              </a:solidFill>
            </a:endParaRPr>
          </a:p>
          <a:p>
            <a:pPr marL="609600" indent="-609600">
              <a:buFont typeface="Wingdings" panose="05000000000000000000" pitchFamily="2" charset="2"/>
              <a:buChar char="v"/>
            </a:pPr>
            <a:r>
              <a:rPr lang="es-AR" altLang="es-MX" sz="2600" b="1" dirty="0" smtClean="0">
                <a:solidFill>
                  <a:schemeClr val="accent1">
                    <a:lumMod val="75000"/>
                  </a:schemeClr>
                </a:solidFill>
              </a:rPr>
              <a:t>Sitios WEB</a:t>
            </a:r>
          </a:p>
          <a:p>
            <a:pPr marL="609600" indent="-609600">
              <a:buFont typeface="Wingdings" panose="05000000000000000000" pitchFamily="2" charset="2"/>
              <a:buChar char="v"/>
            </a:pPr>
            <a:r>
              <a:rPr lang="es-ES" altLang="es-MX" sz="2600" b="1" dirty="0" smtClean="0">
                <a:solidFill>
                  <a:schemeClr val="accent1">
                    <a:lumMod val="75000"/>
                  </a:schemeClr>
                </a:solidFill>
              </a:rPr>
              <a:t>www.urbanext.uiuc.edu</a:t>
            </a:r>
            <a:r>
              <a:rPr lang="es-ES" altLang="es-MX" sz="2600" b="1" dirty="0">
                <a:solidFill>
                  <a:schemeClr val="accent1">
                    <a:lumMod val="75000"/>
                  </a:schemeClr>
                </a:solidFill>
              </a:rPr>
              <a:t>/.../edu-projects_1.html </a:t>
            </a:r>
          </a:p>
          <a:p>
            <a:pPr marL="609600" indent="-609600">
              <a:buFont typeface="Wingdings" panose="05000000000000000000" pitchFamily="2" charset="2"/>
              <a:buChar char="v"/>
            </a:pPr>
            <a:r>
              <a:rPr lang="es-ES" altLang="es-MX" sz="2600" b="1" dirty="0">
                <a:solidFill>
                  <a:schemeClr val="accent1">
                    <a:lumMod val="75000"/>
                  </a:schemeClr>
                </a:solidFill>
              </a:rPr>
              <a:t>www.argenbio.org</a:t>
            </a:r>
          </a:p>
          <a:p>
            <a:pPr marL="609600" indent="-609600">
              <a:buFont typeface="Wingdings" panose="05000000000000000000" pitchFamily="2" charset="2"/>
              <a:buChar char="v"/>
            </a:pPr>
            <a:r>
              <a:rPr lang="es-ES" altLang="es-MX" sz="2600" b="1" dirty="0">
                <a:solidFill>
                  <a:schemeClr val="accent1">
                    <a:lumMod val="75000"/>
                  </a:schemeClr>
                </a:solidFill>
              </a:rPr>
              <a:t>www.cip.org/</a:t>
            </a:r>
          </a:p>
          <a:p>
            <a:pPr marL="609600" indent="-609600">
              <a:lnSpc>
                <a:spcPct val="140000"/>
              </a:lnSpc>
              <a:buFont typeface="Wingdings" panose="05000000000000000000" pitchFamily="2" charset="2"/>
              <a:buChar char="v"/>
            </a:pPr>
            <a:r>
              <a:rPr lang="es-ES" altLang="es-MX" sz="2600" b="1" dirty="0" smtClean="0">
                <a:solidFill>
                  <a:schemeClr val="accent1">
                    <a:lumMod val="75000"/>
                  </a:schemeClr>
                </a:solidFill>
                <a:hlinkClick r:id="rId2"/>
              </a:rPr>
              <a:t>www.cimmyt.org/</a:t>
            </a:r>
            <a:endParaRPr lang="es-ES" altLang="es-MX" sz="2600" b="1" dirty="0" smtClean="0">
              <a:solidFill>
                <a:schemeClr val="accent1">
                  <a:lumMod val="75000"/>
                </a:schemeClr>
              </a:solidFill>
            </a:endParaRPr>
          </a:p>
          <a:p>
            <a:pPr marL="609600" indent="-609600">
              <a:lnSpc>
                <a:spcPct val="140000"/>
              </a:lnSpc>
              <a:buFont typeface="Wingdings" panose="05000000000000000000" pitchFamily="2" charset="2"/>
              <a:buChar char="v"/>
            </a:pPr>
            <a:endParaRPr lang="es-ES" altLang="es-MX" sz="1800" b="1" dirty="0"/>
          </a:p>
          <a:p>
            <a:pPr marL="609600" indent="-609600">
              <a:buFont typeface="Wingdings" panose="05000000000000000000" pitchFamily="2" charset="2"/>
              <a:buChar char="v"/>
            </a:pPr>
            <a:endParaRPr lang="es-ES" altLang="es-MX" sz="1800" b="1" dirty="0"/>
          </a:p>
          <a:p>
            <a:pPr marL="609600" indent="-609600">
              <a:buFont typeface="Wingdings" panose="05000000000000000000" pitchFamily="2" charset="2"/>
              <a:buChar char="v"/>
            </a:pPr>
            <a:endParaRPr lang="es-ES" altLang="es-MX" sz="2000" b="1" dirty="0"/>
          </a:p>
        </p:txBody>
      </p:sp>
    </p:spTree>
    <p:extLst>
      <p:ext uri="{BB962C8B-B14F-4D97-AF65-F5344CB8AC3E}">
        <p14:creationId xmlns:p14="http://schemas.microsoft.com/office/powerpoint/2010/main" val="1608309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b="1" u="sng" dirty="0" smtClean="0">
                <a:solidFill>
                  <a:schemeClr val="accent1">
                    <a:lumMod val="75000"/>
                  </a:schemeClr>
                </a:solidFill>
              </a:rPr>
              <a:t>PROPÓSITO DE LA UNIDAD DE COMPETENCIA</a:t>
            </a:r>
            <a:endParaRPr lang="es-MX" sz="3600" b="1" u="sng" dirty="0">
              <a:solidFill>
                <a:schemeClr val="accent1">
                  <a:lumMod val="75000"/>
                </a:schemeClr>
              </a:solidFill>
            </a:endParaRPr>
          </a:p>
        </p:txBody>
      </p:sp>
      <p:sp>
        <p:nvSpPr>
          <p:cNvPr id="3" name="Marcador de contenido 2"/>
          <p:cNvSpPr>
            <a:spLocks noGrp="1"/>
          </p:cNvSpPr>
          <p:nvPr>
            <p:ph idx="1"/>
          </p:nvPr>
        </p:nvSpPr>
        <p:spPr/>
        <p:txBody>
          <a:bodyPr/>
          <a:lstStyle/>
          <a:p>
            <a:pPr algn="just"/>
            <a:r>
              <a:rPr lang="es-MX" b="1" dirty="0" smtClean="0">
                <a:solidFill>
                  <a:schemeClr val="accent1">
                    <a:lumMod val="75000"/>
                  </a:schemeClr>
                </a:solidFill>
              </a:rPr>
              <a:t>Conocer</a:t>
            </a:r>
            <a:r>
              <a:rPr lang="es-MX" b="1" dirty="0">
                <a:solidFill>
                  <a:schemeClr val="accent1">
                    <a:lumMod val="75000"/>
                  </a:schemeClr>
                </a:solidFill>
              </a:rPr>
              <a:t>, discutir y aplicar los conceptos y herramientas metodológicas para la mejora genética de especies ornamentales </a:t>
            </a:r>
          </a:p>
          <a:p>
            <a:pPr algn="just"/>
            <a:r>
              <a:rPr lang="es-MX" b="1" dirty="0" smtClean="0">
                <a:solidFill>
                  <a:schemeClr val="accent1">
                    <a:lumMod val="75000"/>
                  </a:schemeClr>
                </a:solidFill>
              </a:rPr>
              <a:t>Proveer </a:t>
            </a:r>
            <a:r>
              <a:rPr lang="es-MX" b="1" dirty="0">
                <a:solidFill>
                  <a:schemeClr val="accent1">
                    <a:lumMod val="75000"/>
                  </a:schemeClr>
                </a:solidFill>
              </a:rPr>
              <a:t>de la información actual sobre la los métodos de mejora genética en el contexto de una visión de, aprovechamiento y conservación de la riqueza de especies con potencial ornamental de México </a:t>
            </a:r>
          </a:p>
          <a:p>
            <a:pPr algn="just"/>
            <a:r>
              <a:rPr lang="es-MX" b="1" dirty="0" smtClean="0">
                <a:solidFill>
                  <a:schemeClr val="accent1">
                    <a:lumMod val="75000"/>
                  </a:schemeClr>
                </a:solidFill>
              </a:rPr>
              <a:t>Analizar </a:t>
            </a:r>
            <a:r>
              <a:rPr lang="es-MX" b="1" dirty="0">
                <a:solidFill>
                  <a:schemeClr val="accent1">
                    <a:lumMod val="75000"/>
                  </a:schemeClr>
                </a:solidFill>
              </a:rPr>
              <a:t>y discutir las estrategias de mejoramiento genético, así como los objetivos 	</a:t>
            </a:r>
          </a:p>
          <a:p>
            <a:pPr algn="just"/>
            <a:r>
              <a:rPr lang="es-MX" b="1" dirty="0" smtClean="0">
                <a:solidFill>
                  <a:schemeClr val="accent1">
                    <a:lumMod val="75000"/>
                  </a:schemeClr>
                </a:solidFill>
              </a:rPr>
              <a:t>Proponer </a:t>
            </a:r>
            <a:r>
              <a:rPr lang="es-MX" b="1" dirty="0">
                <a:solidFill>
                  <a:schemeClr val="accent1">
                    <a:lumMod val="75000"/>
                  </a:schemeClr>
                </a:solidFill>
              </a:rPr>
              <a:t>acciones para la protección de las variedades y recursos genéticos de México 	</a:t>
            </a:r>
          </a:p>
          <a:p>
            <a:endParaRPr lang="es-MX" dirty="0"/>
          </a:p>
        </p:txBody>
      </p:sp>
    </p:spTree>
    <p:extLst>
      <p:ext uri="{BB962C8B-B14F-4D97-AF65-F5344CB8AC3E}">
        <p14:creationId xmlns:p14="http://schemas.microsoft.com/office/powerpoint/2010/main" val="671314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66744" y="92467"/>
            <a:ext cx="3611880" cy="1325563"/>
          </a:xfrm>
        </p:spPr>
        <p:txBody>
          <a:bodyPr>
            <a:normAutofit/>
          </a:bodyPr>
          <a:lstStyle/>
          <a:p>
            <a:r>
              <a:rPr lang="es-MX" sz="3600" b="1" dirty="0" smtClean="0">
                <a:solidFill>
                  <a:schemeClr val="accent1">
                    <a:lumMod val="75000"/>
                  </a:schemeClr>
                </a:solidFill>
              </a:rPr>
              <a:t>CONTENIDO</a:t>
            </a:r>
            <a:endParaRPr lang="es-MX" sz="3600" b="1" dirty="0">
              <a:solidFill>
                <a:schemeClr val="accent1">
                  <a:lumMod val="75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01967030"/>
              </p:ext>
            </p:extLst>
          </p:nvPr>
        </p:nvGraphicFramePr>
        <p:xfrm>
          <a:off x="1987296" y="1259534"/>
          <a:ext cx="6937248" cy="4892040"/>
        </p:xfrm>
        <a:graphic>
          <a:graphicData uri="http://schemas.openxmlformats.org/drawingml/2006/table">
            <a:tbl>
              <a:tblPr firstRow="1" firstCol="1" bandRow="1">
                <a:tableStyleId>{10A1B5D5-9B99-4C35-A422-299274C87663}</a:tableStyleId>
              </a:tblPr>
              <a:tblGrid>
                <a:gridCol w="4554626"/>
                <a:gridCol w="2382622"/>
              </a:tblGrid>
              <a:tr h="236791">
                <a:tc>
                  <a:txBody>
                    <a:bodyPr/>
                    <a:lstStyle/>
                    <a:p>
                      <a:pPr>
                        <a:lnSpc>
                          <a:spcPct val="107000"/>
                        </a:lnSpc>
                        <a:spcAft>
                          <a:spcPts val="0"/>
                        </a:spcAft>
                      </a:pPr>
                      <a:r>
                        <a:rPr lang="es-MX" sz="2000" dirty="0">
                          <a:effectLst/>
                        </a:rPr>
                        <a:t>TEMA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effectLst/>
                        </a:rPr>
                        <a:t>NO. DIAPOSITIVA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CENTROS DE ORIGEN Y DIVERSIDAD</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6</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RECURSOS GENETICOS</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11</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EROSION GENETICA</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12</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MANEJO DE LOS RECURSOS GENETICOS</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16</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CONSERVACION DE GERMOPLASMA</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17</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4545">
                <a:tc>
                  <a:txBody>
                    <a:bodyPr/>
                    <a:lstStyle/>
                    <a:p>
                      <a:pPr>
                        <a:lnSpc>
                          <a:spcPct val="107000"/>
                        </a:lnSpc>
                        <a:spcAft>
                          <a:spcPts val="0"/>
                        </a:spcAft>
                      </a:pPr>
                      <a:r>
                        <a:rPr lang="es-MX" sz="2000" dirty="0">
                          <a:solidFill>
                            <a:schemeClr val="accent1">
                              <a:lumMod val="75000"/>
                            </a:schemeClr>
                          </a:solidFill>
                          <a:effectLst/>
                        </a:rPr>
                        <a:t>ESTRATEGIA MEXICANA PARA LA CONSERVACION DE RECURSOS GENETICOS</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18</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 CONSERVACION EX SITU</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21</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ADQUISICION DE GERMOPLASMA</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26</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CENTROS INTERNACIONALES</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31</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a:solidFill>
                            <a:schemeClr val="accent1">
                              <a:lumMod val="75000"/>
                            </a:schemeClr>
                          </a:solidFill>
                          <a:effectLst/>
                        </a:rPr>
                        <a:t>DESCRIPTORES VARIETALES</a:t>
                      </a:r>
                      <a:endParaRPr lang="es-MX" sz="200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34</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a:solidFill>
                            <a:schemeClr val="accent1">
                              <a:lumMod val="75000"/>
                            </a:schemeClr>
                          </a:solidFill>
                          <a:effectLst/>
                        </a:rPr>
                        <a:t>UTILIZACION DE GERMOPLASMA</a:t>
                      </a:r>
                      <a:endParaRPr lang="es-MX" sz="200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38</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6791">
                <a:tc>
                  <a:txBody>
                    <a:bodyPr/>
                    <a:lstStyle/>
                    <a:p>
                      <a:pPr>
                        <a:lnSpc>
                          <a:spcPct val="107000"/>
                        </a:lnSpc>
                        <a:spcAft>
                          <a:spcPts val="0"/>
                        </a:spcAft>
                      </a:pPr>
                      <a:r>
                        <a:rPr lang="es-MX" sz="2000" dirty="0">
                          <a:solidFill>
                            <a:schemeClr val="accent1">
                              <a:lumMod val="75000"/>
                            </a:schemeClr>
                          </a:solidFill>
                          <a:effectLst/>
                        </a:rPr>
                        <a:t>BIBLIOGRAFIA</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2000" dirty="0">
                          <a:solidFill>
                            <a:schemeClr val="accent1">
                              <a:lumMod val="75000"/>
                            </a:schemeClr>
                          </a:solidFill>
                          <a:effectLst/>
                        </a:rPr>
                        <a:t> </a:t>
                      </a:r>
                      <a:r>
                        <a:rPr lang="es-MX" sz="2000" dirty="0" smtClean="0">
                          <a:solidFill>
                            <a:schemeClr val="accent1">
                              <a:lumMod val="75000"/>
                            </a:schemeClr>
                          </a:solidFill>
                          <a:effectLst/>
                        </a:rPr>
                        <a:t>39</a:t>
                      </a:r>
                      <a:endParaRPr lang="es-MX"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5510094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600" b="1" dirty="0" smtClean="0">
                <a:solidFill>
                  <a:schemeClr val="accent1">
                    <a:lumMod val="75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CENTROS DE ORIGEN Y DIVERSIDAD</a:t>
            </a:r>
            <a:r>
              <a:rPr lang="es-MX" dirty="0" smtClean="0">
                <a:effectLst/>
                <a:latin typeface="Calibri" panose="020F0502020204030204" pitchFamily="34" charset="0"/>
                <a:ea typeface="Calibri" panose="020F0502020204030204" pitchFamily="34" charset="0"/>
                <a:cs typeface="Times New Roman" panose="02020603050405020304" pitchFamily="18" charset="0"/>
              </a:rPr>
              <a:t/>
            </a:r>
            <a:br>
              <a:rPr lang="es-MX" dirty="0" smtClean="0">
                <a:effectLst/>
                <a:latin typeface="Calibri" panose="020F0502020204030204" pitchFamily="34" charset="0"/>
                <a:ea typeface="Calibri" panose="020F0502020204030204" pitchFamily="34" charset="0"/>
                <a:cs typeface="Times New Roman" panose="02020603050405020304" pitchFamily="18" charset="0"/>
              </a:rPr>
            </a:br>
            <a:endParaRPr lang="es-MX" dirty="0"/>
          </a:p>
        </p:txBody>
      </p:sp>
      <p:sp>
        <p:nvSpPr>
          <p:cNvPr id="3" name="Marcador de contenido 2"/>
          <p:cNvSpPr>
            <a:spLocks noGrp="1"/>
          </p:cNvSpPr>
          <p:nvPr>
            <p:ph idx="1"/>
          </p:nvPr>
        </p:nvSpPr>
        <p:spPr/>
        <p:txBody>
          <a:bodyPr>
            <a:normAutofit/>
          </a:bodyPr>
          <a:lstStyle/>
          <a:p>
            <a:pPr algn="just"/>
            <a:r>
              <a:rPr lang="es-MX" dirty="0">
                <a:solidFill>
                  <a:schemeClr val="accent1">
                    <a:lumMod val="75000"/>
                  </a:schemeClr>
                </a:solidFill>
              </a:rPr>
              <a:t>El primer estudio sistemático sobre la variación de las principales plantas cultivadas fue </a:t>
            </a:r>
            <a:r>
              <a:rPr lang="es-MX" dirty="0" smtClean="0">
                <a:solidFill>
                  <a:schemeClr val="accent1">
                    <a:lumMod val="75000"/>
                  </a:schemeClr>
                </a:solidFill>
              </a:rPr>
              <a:t>realizado entre </a:t>
            </a:r>
            <a:r>
              <a:rPr lang="es-MX" b="1" dirty="0" smtClean="0">
                <a:solidFill>
                  <a:schemeClr val="accent1">
                    <a:lumMod val="75000"/>
                  </a:schemeClr>
                </a:solidFill>
              </a:rPr>
              <a:t>1920 </a:t>
            </a:r>
            <a:r>
              <a:rPr lang="es-MX" b="1" dirty="0">
                <a:solidFill>
                  <a:schemeClr val="accent1">
                    <a:lumMod val="75000"/>
                  </a:schemeClr>
                </a:solidFill>
              </a:rPr>
              <a:t>y </a:t>
            </a:r>
            <a:r>
              <a:rPr lang="es-MX" b="1" dirty="0" smtClean="0">
                <a:solidFill>
                  <a:schemeClr val="accent1">
                    <a:lumMod val="75000"/>
                  </a:schemeClr>
                </a:solidFill>
              </a:rPr>
              <a:t>1930 </a:t>
            </a:r>
            <a:r>
              <a:rPr lang="es-MX" b="1" dirty="0">
                <a:solidFill>
                  <a:schemeClr val="accent1">
                    <a:lumMod val="75000"/>
                  </a:schemeClr>
                </a:solidFill>
              </a:rPr>
              <a:t>por </a:t>
            </a:r>
            <a:r>
              <a:rPr lang="es-MX" b="1" dirty="0" err="1">
                <a:solidFill>
                  <a:schemeClr val="accent1">
                    <a:lumMod val="75000"/>
                  </a:schemeClr>
                </a:solidFill>
              </a:rPr>
              <a:t>Nicolai</a:t>
            </a:r>
            <a:r>
              <a:rPr lang="es-MX" b="1" dirty="0">
                <a:solidFill>
                  <a:schemeClr val="accent1">
                    <a:lumMod val="75000"/>
                  </a:schemeClr>
                </a:solidFill>
              </a:rPr>
              <a:t> </a:t>
            </a:r>
            <a:r>
              <a:rPr lang="es-MX" b="1" dirty="0" err="1">
                <a:solidFill>
                  <a:schemeClr val="accent1">
                    <a:lumMod val="75000"/>
                  </a:schemeClr>
                </a:solidFill>
              </a:rPr>
              <a:t>Vavilov</a:t>
            </a:r>
            <a:r>
              <a:rPr lang="es-MX" b="1" dirty="0">
                <a:solidFill>
                  <a:schemeClr val="accent1">
                    <a:lumMod val="75000"/>
                  </a:schemeClr>
                </a:solidFill>
              </a:rPr>
              <a:t>, </a:t>
            </a:r>
            <a:r>
              <a:rPr lang="es-MX" dirty="0">
                <a:solidFill>
                  <a:schemeClr val="accent1">
                    <a:lumMod val="75000"/>
                  </a:schemeClr>
                </a:solidFill>
              </a:rPr>
              <a:t>el cual identificó </a:t>
            </a:r>
            <a:r>
              <a:rPr lang="es-MX" b="1" dirty="0">
                <a:solidFill>
                  <a:schemeClr val="accent1">
                    <a:lumMod val="75000"/>
                  </a:schemeClr>
                </a:solidFill>
              </a:rPr>
              <a:t>8 centros geográficos de </a:t>
            </a:r>
            <a:r>
              <a:rPr lang="es-MX" b="1" dirty="0" smtClean="0">
                <a:solidFill>
                  <a:schemeClr val="accent1">
                    <a:lumMod val="75000"/>
                  </a:schemeClr>
                </a:solidFill>
              </a:rPr>
              <a:t>máxima diversidad </a:t>
            </a:r>
            <a:r>
              <a:rPr lang="es-MX" b="1" dirty="0">
                <a:solidFill>
                  <a:schemeClr val="accent1">
                    <a:lumMod val="75000"/>
                  </a:schemeClr>
                </a:solidFill>
              </a:rPr>
              <a:t>genética para especies cultivadas:</a:t>
            </a:r>
            <a:r>
              <a:rPr lang="es-MX" dirty="0">
                <a:solidFill>
                  <a:schemeClr val="accent1">
                    <a:lumMod val="75000"/>
                  </a:schemeClr>
                </a:solidFill>
              </a:rPr>
              <a:t> América Central y Méjico, Sudamérica </a:t>
            </a:r>
            <a:r>
              <a:rPr lang="es-MX" dirty="0" smtClean="0">
                <a:solidFill>
                  <a:schemeClr val="accent1">
                    <a:lumMod val="75000"/>
                  </a:schemeClr>
                </a:solidFill>
              </a:rPr>
              <a:t>(</a:t>
            </a:r>
            <a:r>
              <a:rPr lang="es-MX" dirty="0">
                <a:solidFill>
                  <a:schemeClr val="accent1">
                    <a:lumMod val="75000"/>
                  </a:schemeClr>
                </a:solidFill>
              </a:rPr>
              <a:t>á</a:t>
            </a:r>
            <a:r>
              <a:rPr lang="es-MX" dirty="0" smtClean="0">
                <a:solidFill>
                  <a:schemeClr val="accent1">
                    <a:lumMod val="75000"/>
                  </a:schemeClr>
                </a:solidFill>
              </a:rPr>
              <a:t>rea </a:t>
            </a:r>
            <a:r>
              <a:rPr lang="es-MX" dirty="0">
                <a:solidFill>
                  <a:schemeClr val="accent1">
                    <a:lumMod val="75000"/>
                  </a:schemeClr>
                </a:solidFill>
              </a:rPr>
              <a:t>Andina</a:t>
            </a:r>
            <a:r>
              <a:rPr lang="es-MX" dirty="0" smtClean="0">
                <a:solidFill>
                  <a:schemeClr val="accent1">
                    <a:lumMod val="75000"/>
                  </a:schemeClr>
                </a:solidFill>
              </a:rPr>
              <a:t>, Brasil-Paraguay </a:t>
            </a:r>
            <a:r>
              <a:rPr lang="es-MX" dirty="0">
                <a:solidFill>
                  <a:schemeClr val="accent1">
                    <a:lumMod val="75000"/>
                  </a:schemeClr>
                </a:solidFill>
              </a:rPr>
              <a:t>y Chile), </a:t>
            </a:r>
            <a:r>
              <a:rPr lang="es-MX" dirty="0" err="1">
                <a:solidFill>
                  <a:schemeClr val="accent1">
                    <a:lumMod val="75000"/>
                  </a:schemeClr>
                </a:solidFill>
              </a:rPr>
              <a:t>Area</a:t>
            </a:r>
            <a:r>
              <a:rPr lang="es-MX" dirty="0">
                <a:solidFill>
                  <a:schemeClr val="accent1">
                    <a:lumMod val="75000"/>
                  </a:schemeClr>
                </a:solidFill>
              </a:rPr>
              <a:t> Mediterránea, Etiopía, Asia Central, Oriente Próximo, China, India </a:t>
            </a:r>
            <a:r>
              <a:rPr lang="es-MX" dirty="0" smtClean="0">
                <a:solidFill>
                  <a:schemeClr val="accent1">
                    <a:lumMod val="75000"/>
                  </a:schemeClr>
                </a:solidFill>
              </a:rPr>
              <a:t>e Indo-Malasia</a:t>
            </a:r>
            <a:r>
              <a:rPr lang="es-MX" dirty="0">
                <a:solidFill>
                  <a:schemeClr val="accent1">
                    <a:lumMod val="75000"/>
                  </a:schemeClr>
                </a:solidFill>
              </a:rPr>
              <a:t>.  Los trabajos de </a:t>
            </a:r>
            <a:r>
              <a:rPr lang="es-MX" dirty="0" err="1">
                <a:solidFill>
                  <a:schemeClr val="accent1">
                    <a:lumMod val="75000"/>
                  </a:schemeClr>
                </a:solidFill>
              </a:rPr>
              <a:t>Vavilov</a:t>
            </a:r>
            <a:r>
              <a:rPr lang="es-MX" dirty="0">
                <a:solidFill>
                  <a:schemeClr val="accent1">
                    <a:lumMod val="75000"/>
                  </a:schemeClr>
                </a:solidFill>
              </a:rPr>
              <a:t> permanecen actualmente válidos en lo esencial y </a:t>
            </a:r>
            <a:r>
              <a:rPr lang="es-MX" dirty="0" smtClean="0">
                <a:solidFill>
                  <a:schemeClr val="accent1">
                    <a:lumMod val="75000"/>
                  </a:schemeClr>
                </a:solidFill>
              </a:rPr>
              <a:t>pueden considerarse </a:t>
            </a:r>
            <a:r>
              <a:rPr lang="es-MX" dirty="0">
                <a:solidFill>
                  <a:schemeClr val="accent1">
                    <a:lumMod val="75000"/>
                  </a:schemeClr>
                </a:solidFill>
              </a:rPr>
              <a:t>los más importantes de la historia de los recursos </a:t>
            </a:r>
            <a:r>
              <a:rPr lang="es-MX" dirty="0" err="1">
                <a:solidFill>
                  <a:schemeClr val="accent1">
                    <a:lumMod val="75000"/>
                  </a:schemeClr>
                </a:solidFill>
              </a:rPr>
              <a:t>fitogenéticos</a:t>
            </a:r>
            <a:r>
              <a:rPr lang="es-MX" dirty="0">
                <a:solidFill>
                  <a:schemeClr val="accent1">
                    <a:lumMod val="75000"/>
                  </a:schemeClr>
                </a:solidFill>
              </a:rPr>
              <a:t> (</a:t>
            </a:r>
            <a:r>
              <a:rPr lang="es-MX" dirty="0" err="1">
                <a:solidFill>
                  <a:schemeClr val="accent1">
                    <a:lumMod val="75000"/>
                  </a:schemeClr>
                </a:solidFill>
              </a:rPr>
              <a:t>Vavilov</a:t>
            </a:r>
            <a:r>
              <a:rPr lang="es-MX" dirty="0">
                <a:solidFill>
                  <a:schemeClr val="accent1">
                    <a:lumMod val="75000"/>
                  </a:schemeClr>
                </a:solidFill>
              </a:rPr>
              <a:t>, 1951).</a:t>
            </a:r>
          </a:p>
          <a:p>
            <a:endParaRPr lang="es-MX" dirty="0"/>
          </a:p>
        </p:txBody>
      </p:sp>
    </p:spTree>
    <p:extLst>
      <p:ext uri="{BB962C8B-B14F-4D97-AF65-F5344CB8AC3E}">
        <p14:creationId xmlns:p14="http://schemas.microsoft.com/office/powerpoint/2010/main" val="4162053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a:xfrm>
            <a:off x="926592" y="274639"/>
            <a:ext cx="9284208" cy="561975"/>
          </a:xfrm>
        </p:spPr>
        <p:txBody>
          <a:bodyPr>
            <a:noAutofit/>
          </a:bodyPr>
          <a:lstStyle/>
          <a:p>
            <a:pPr eaLnBrk="1" hangingPunct="1"/>
            <a:r>
              <a:rPr lang="es-ES_tradnl" altLang="es-MX" sz="3200" b="1" dirty="0">
                <a:solidFill>
                  <a:schemeClr val="accent1">
                    <a:lumMod val="75000"/>
                  </a:schemeClr>
                </a:solidFill>
              </a:rPr>
              <a:t>Centros de </a:t>
            </a:r>
            <a:r>
              <a:rPr lang="es-ES_tradnl" altLang="es-MX" sz="3200" b="1" dirty="0" err="1">
                <a:solidFill>
                  <a:schemeClr val="accent1">
                    <a:lumMod val="75000"/>
                  </a:schemeClr>
                </a:solidFill>
              </a:rPr>
              <a:t>Orígen</a:t>
            </a:r>
            <a:r>
              <a:rPr lang="es-ES_tradnl" altLang="es-MX" sz="3200" b="1" dirty="0">
                <a:solidFill>
                  <a:schemeClr val="accent1">
                    <a:lumMod val="75000"/>
                  </a:schemeClr>
                </a:solidFill>
              </a:rPr>
              <a:t> o </a:t>
            </a:r>
            <a:r>
              <a:rPr lang="es-ES_tradnl" altLang="es-MX" sz="3200" b="1" dirty="0" smtClean="0">
                <a:solidFill>
                  <a:schemeClr val="accent1">
                    <a:lumMod val="75000"/>
                  </a:schemeClr>
                </a:solidFill>
              </a:rPr>
              <a:t>de </a:t>
            </a:r>
            <a:r>
              <a:rPr lang="es-ES_tradnl" altLang="es-MX" sz="3200" b="1" dirty="0">
                <a:solidFill>
                  <a:schemeClr val="accent1">
                    <a:lumMod val="75000"/>
                  </a:schemeClr>
                </a:solidFill>
              </a:rPr>
              <a:t>Diversificación de N</a:t>
            </a:r>
            <a:r>
              <a:rPr lang="es-ES_tradnl" altLang="es-MX" sz="3200" b="1" dirty="0" smtClean="0">
                <a:solidFill>
                  <a:schemeClr val="accent1">
                    <a:lumMod val="75000"/>
                  </a:schemeClr>
                </a:solidFill>
              </a:rPr>
              <a:t>. </a:t>
            </a:r>
            <a:r>
              <a:rPr lang="es-ES_tradnl" altLang="es-MX" sz="3200" b="1" dirty="0" err="1" smtClean="0">
                <a:solidFill>
                  <a:schemeClr val="accent1">
                    <a:lumMod val="75000"/>
                  </a:schemeClr>
                </a:solidFill>
              </a:rPr>
              <a:t>Vavilov</a:t>
            </a:r>
            <a:endParaRPr lang="es-ES" altLang="es-MX" sz="3200" b="1" dirty="0">
              <a:solidFill>
                <a:schemeClr val="accent1">
                  <a:lumMod val="75000"/>
                </a:schemeClr>
              </a:solidFill>
            </a:endParaRPr>
          </a:p>
        </p:txBody>
      </p:sp>
      <p:pic>
        <p:nvPicPr>
          <p:cNvPr id="14342" name="Picture 6" descr="centros de origen con espec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5931" y="1155636"/>
            <a:ext cx="8351838" cy="5360988"/>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148" name="Picture 7" descr="Nikolai Vavilov"/>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78808" y="274639"/>
            <a:ext cx="1376744" cy="1704140"/>
          </a:xfrm>
          <a:prstGeom prst="rect">
            <a:avLst/>
          </a:prstGeom>
          <a:noFill/>
          <a:ln w="38100" cmpd="dbl">
            <a:solidFill>
              <a:srgbClr val="990099"/>
            </a:solidFill>
            <a:miter lim="800000"/>
            <a:headEnd/>
            <a:tailEnd/>
          </a:ln>
          <a:extLst>
            <a:ext uri="{909E8E84-426E-40DD-AFC4-6F175D3DCCD1}">
              <a14:hiddenFill xmlns:a14="http://schemas.microsoft.com/office/drawing/2010/main">
                <a:solidFill>
                  <a:srgbClr val="FFFFFF"/>
                </a:solidFill>
              </a14:hiddenFill>
            </a:ext>
          </a:extLst>
        </p:spPr>
      </p:pic>
      <p:sp>
        <p:nvSpPr>
          <p:cNvPr id="6149" name="Text Box 8"/>
          <p:cNvSpPr txBox="1">
            <a:spLocks noChangeArrowheads="1"/>
          </p:cNvSpPr>
          <p:nvPr/>
        </p:nvSpPr>
        <p:spPr bwMode="auto">
          <a:xfrm>
            <a:off x="10547604" y="2041464"/>
            <a:ext cx="1009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r>
              <a:rPr lang="es-ES_tradnl" altLang="es-MX" sz="1200" dirty="0"/>
              <a:t>(1886-1943)</a:t>
            </a:r>
          </a:p>
        </p:txBody>
      </p:sp>
    </p:spTree>
    <p:extLst>
      <p:ext uri="{BB962C8B-B14F-4D97-AF65-F5344CB8AC3E}">
        <p14:creationId xmlns:p14="http://schemas.microsoft.com/office/powerpoint/2010/main" val="3336215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wipe(left)">
                                      <p:cBhvr>
                                        <p:cTn id="7" dur="500"/>
                                        <p:tgtEl>
                                          <p:spTgt spid="143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4342"/>
                                        </p:tgtEl>
                                        <p:attrNameLst>
                                          <p:attrName>style.visibility</p:attrName>
                                        </p:attrNameLst>
                                      </p:cBhvr>
                                      <p:to>
                                        <p:strVal val="visible"/>
                                      </p:to>
                                    </p:set>
                                    <p:animEffect transition="in" filter="wipe(up)">
                                      <p:cBhvr>
                                        <p:cTn id="12" dur="500"/>
                                        <p:tgtEl>
                                          <p:spTgt spid="14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6" name="Picture 6" descr="centros de ori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9650" y="889000"/>
            <a:ext cx="7848600" cy="534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4"/>
          <p:cNvSpPr>
            <a:spLocks noGrp="1" noChangeArrowheads="1"/>
          </p:cNvSpPr>
          <p:nvPr>
            <p:ph type="title"/>
          </p:nvPr>
        </p:nvSpPr>
        <p:spPr>
          <a:xfrm>
            <a:off x="1981200" y="44451"/>
            <a:ext cx="8229600" cy="633413"/>
          </a:xfrm>
        </p:spPr>
        <p:txBody>
          <a:bodyPr/>
          <a:lstStyle/>
          <a:p>
            <a:pPr eaLnBrk="1" hangingPunct="1"/>
            <a:r>
              <a:rPr lang="es-ES_tradnl" altLang="es-MX" sz="3200" b="1"/>
              <a:t>CENTROS DE ORIGEN</a:t>
            </a:r>
            <a:endParaRPr lang="es-ES" altLang="es-MX" sz="3200" b="1"/>
          </a:p>
        </p:txBody>
      </p:sp>
      <p:sp>
        <p:nvSpPr>
          <p:cNvPr id="8196" name="Text Box 7"/>
          <p:cNvSpPr txBox="1">
            <a:spLocks noChangeArrowheads="1"/>
          </p:cNvSpPr>
          <p:nvPr/>
        </p:nvSpPr>
        <p:spPr bwMode="auto">
          <a:xfrm>
            <a:off x="9598025" y="4357688"/>
            <a:ext cx="81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1800">
                <a:solidFill>
                  <a:schemeClr val="tx1"/>
                </a:solidFill>
              </a:rPr>
              <a:t>China</a:t>
            </a:r>
            <a:endParaRPr lang="es-ES" altLang="es-MX" sz="1800">
              <a:solidFill>
                <a:schemeClr val="tx1"/>
              </a:solidFill>
            </a:endParaRPr>
          </a:p>
        </p:txBody>
      </p:sp>
      <p:sp>
        <p:nvSpPr>
          <p:cNvPr id="8197" name="Text Box 8"/>
          <p:cNvSpPr txBox="1">
            <a:spLocks noChangeArrowheads="1"/>
          </p:cNvSpPr>
          <p:nvPr/>
        </p:nvSpPr>
        <p:spPr bwMode="auto">
          <a:xfrm>
            <a:off x="5808663" y="5654676"/>
            <a:ext cx="1073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1800">
                <a:solidFill>
                  <a:schemeClr val="tx1"/>
                </a:solidFill>
              </a:rPr>
              <a:t>Abisinia</a:t>
            </a:r>
            <a:endParaRPr lang="es-ES" altLang="es-MX" sz="1800">
              <a:solidFill>
                <a:schemeClr val="tx1"/>
              </a:solidFill>
            </a:endParaRPr>
          </a:p>
        </p:txBody>
      </p:sp>
      <p:sp>
        <p:nvSpPr>
          <p:cNvPr id="8198" name="Text Box 9"/>
          <p:cNvSpPr txBox="1">
            <a:spLocks noChangeArrowheads="1"/>
          </p:cNvSpPr>
          <p:nvPr/>
        </p:nvSpPr>
        <p:spPr bwMode="auto">
          <a:xfrm>
            <a:off x="2927350" y="908051"/>
            <a:ext cx="160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1800">
                <a:solidFill>
                  <a:schemeClr val="tx1"/>
                </a:solidFill>
              </a:rPr>
              <a:t>Mediterránea</a:t>
            </a:r>
            <a:endParaRPr lang="es-ES" altLang="es-MX" sz="1800">
              <a:solidFill>
                <a:schemeClr val="tx1"/>
              </a:solidFill>
            </a:endParaRPr>
          </a:p>
        </p:txBody>
      </p:sp>
      <p:sp>
        <p:nvSpPr>
          <p:cNvPr id="8199" name="Text Box 10"/>
          <p:cNvSpPr txBox="1">
            <a:spLocks noChangeArrowheads="1"/>
          </p:cNvSpPr>
          <p:nvPr/>
        </p:nvSpPr>
        <p:spPr bwMode="auto">
          <a:xfrm>
            <a:off x="7086600" y="765176"/>
            <a:ext cx="1962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1800">
                <a:solidFill>
                  <a:schemeClr val="tx1"/>
                </a:solidFill>
              </a:rPr>
              <a:t>Cercano Oriente</a:t>
            </a:r>
            <a:endParaRPr lang="es-ES" altLang="es-MX" sz="1800">
              <a:solidFill>
                <a:schemeClr val="tx1"/>
              </a:solidFill>
            </a:endParaRPr>
          </a:p>
        </p:txBody>
      </p:sp>
      <p:sp>
        <p:nvSpPr>
          <p:cNvPr id="8200" name="Text Box 11"/>
          <p:cNvSpPr txBox="1">
            <a:spLocks noChangeArrowheads="1"/>
          </p:cNvSpPr>
          <p:nvPr/>
        </p:nvSpPr>
        <p:spPr bwMode="auto">
          <a:xfrm>
            <a:off x="9150350" y="3062288"/>
            <a:ext cx="151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1800">
                <a:solidFill>
                  <a:schemeClr val="tx1"/>
                </a:solidFill>
              </a:rPr>
              <a:t>Asia Central</a:t>
            </a:r>
            <a:endParaRPr lang="es-ES" altLang="es-MX" sz="1800">
              <a:solidFill>
                <a:schemeClr val="tx1"/>
              </a:solidFill>
            </a:endParaRPr>
          </a:p>
        </p:txBody>
      </p:sp>
      <p:sp>
        <p:nvSpPr>
          <p:cNvPr id="8201" name="Text Box 12"/>
          <p:cNvSpPr txBox="1">
            <a:spLocks noChangeArrowheads="1"/>
          </p:cNvSpPr>
          <p:nvPr/>
        </p:nvSpPr>
        <p:spPr bwMode="auto">
          <a:xfrm>
            <a:off x="8258175" y="5510213"/>
            <a:ext cx="717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algn="l" eaLnBrk="1" hangingPunct="1"/>
            <a:r>
              <a:rPr lang="es-ES_tradnl" altLang="es-MX" sz="1800">
                <a:solidFill>
                  <a:schemeClr val="tx1"/>
                </a:solidFill>
              </a:rPr>
              <a:t>India</a:t>
            </a:r>
            <a:endParaRPr lang="es-ES" altLang="es-MX" sz="1800">
              <a:solidFill>
                <a:schemeClr val="tx1"/>
              </a:solidFill>
            </a:endParaRPr>
          </a:p>
        </p:txBody>
      </p:sp>
      <p:sp>
        <p:nvSpPr>
          <p:cNvPr id="8202" name="Text Box 13"/>
          <p:cNvSpPr txBox="1">
            <a:spLocks noChangeArrowheads="1"/>
          </p:cNvSpPr>
          <p:nvPr/>
        </p:nvSpPr>
        <p:spPr bwMode="auto">
          <a:xfrm>
            <a:off x="2135188" y="5811838"/>
            <a:ext cx="1530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r>
              <a:rPr lang="es-ES_tradnl" altLang="es-MX" sz="1800">
                <a:solidFill>
                  <a:schemeClr val="tx1"/>
                </a:solidFill>
              </a:rPr>
              <a:t>América Sur</a:t>
            </a:r>
          </a:p>
          <a:p>
            <a:pPr eaLnBrk="1" hangingPunct="1"/>
            <a:r>
              <a:rPr lang="es-ES_tradnl" altLang="es-MX" sz="1800">
                <a:solidFill>
                  <a:schemeClr val="tx1"/>
                </a:solidFill>
              </a:rPr>
              <a:t>Brasil</a:t>
            </a:r>
            <a:endParaRPr lang="es-ES" altLang="es-MX" sz="1800">
              <a:solidFill>
                <a:schemeClr val="tx1"/>
              </a:solidFill>
            </a:endParaRPr>
          </a:p>
        </p:txBody>
      </p:sp>
      <p:sp>
        <p:nvSpPr>
          <p:cNvPr id="8203" name="Text Box 14"/>
          <p:cNvSpPr txBox="1">
            <a:spLocks noChangeArrowheads="1"/>
          </p:cNvSpPr>
          <p:nvPr/>
        </p:nvSpPr>
        <p:spPr bwMode="auto">
          <a:xfrm>
            <a:off x="2016125" y="3003550"/>
            <a:ext cx="1936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r>
              <a:rPr lang="es-ES_tradnl" altLang="es-MX" sz="1800">
                <a:solidFill>
                  <a:schemeClr val="tx1"/>
                </a:solidFill>
              </a:rPr>
              <a:t>América Central</a:t>
            </a:r>
          </a:p>
          <a:p>
            <a:pPr eaLnBrk="1" hangingPunct="1"/>
            <a:r>
              <a:rPr lang="es-ES_tradnl" altLang="es-MX" sz="1800">
                <a:solidFill>
                  <a:schemeClr val="tx1"/>
                </a:solidFill>
              </a:rPr>
              <a:t>y México</a:t>
            </a:r>
            <a:endParaRPr lang="es-ES" altLang="es-MX" sz="1800">
              <a:solidFill>
                <a:schemeClr val="tx1"/>
              </a:solidFill>
            </a:endParaRPr>
          </a:p>
        </p:txBody>
      </p:sp>
      <p:sp>
        <p:nvSpPr>
          <p:cNvPr id="8204" name="Text Box 16"/>
          <p:cNvSpPr txBox="1">
            <a:spLocks noChangeArrowheads="1"/>
          </p:cNvSpPr>
          <p:nvPr/>
        </p:nvSpPr>
        <p:spPr bwMode="auto">
          <a:xfrm>
            <a:off x="1612900" y="4233863"/>
            <a:ext cx="1530350"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2"/>
                </a:solidFill>
                <a:latin typeface="Arial" panose="020B0604020202020204" pitchFamily="34" charset="0"/>
              </a:defRPr>
            </a:lvl1pPr>
            <a:lvl2pPr marL="742950" indent="-285750" eaLnBrk="0" hangingPunct="0">
              <a:defRPr sz="3200" b="1">
                <a:solidFill>
                  <a:schemeClr val="tx2"/>
                </a:solidFill>
                <a:latin typeface="Arial" panose="020B0604020202020204" pitchFamily="34" charset="0"/>
              </a:defRPr>
            </a:lvl2pPr>
            <a:lvl3pPr marL="1143000" indent="-228600" eaLnBrk="0" hangingPunct="0">
              <a:defRPr sz="3200" b="1">
                <a:solidFill>
                  <a:schemeClr val="tx2"/>
                </a:solidFill>
                <a:latin typeface="Arial" panose="020B0604020202020204" pitchFamily="34" charset="0"/>
              </a:defRPr>
            </a:lvl3pPr>
            <a:lvl4pPr marL="1600200" indent="-228600" eaLnBrk="0" hangingPunct="0">
              <a:defRPr sz="3200" b="1">
                <a:solidFill>
                  <a:schemeClr val="tx2"/>
                </a:solidFill>
                <a:latin typeface="Arial" panose="020B0604020202020204" pitchFamily="34" charset="0"/>
              </a:defRPr>
            </a:lvl4pPr>
            <a:lvl5pPr marL="2057400" indent="-228600" eaLnBrk="0" hangingPunct="0">
              <a:defRPr sz="3200" b="1">
                <a:solidFill>
                  <a:schemeClr val="tx2"/>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2"/>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2"/>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2"/>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2"/>
                </a:solidFill>
                <a:latin typeface="Arial" panose="020B0604020202020204" pitchFamily="34" charset="0"/>
              </a:defRPr>
            </a:lvl9pPr>
          </a:lstStyle>
          <a:p>
            <a:pPr eaLnBrk="1" hangingPunct="1"/>
            <a:r>
              <a:rPr lang="es-ES_tradnl" altLang="es-MX" sz="1800">
                <a:solidFill>
                  <a:schemeClr val="tx1"/>
                </a:solidFill>
              </a:rPr>
              <a:t>América Sur</a:t>
            </a:r>
          </a:p>
          <a:p>
            <a:pPr eaLnBrk="1" hangingPunct="1">
              <a:lnSpc>
                <a:spcPct val="50000"/>
              </a:lnSpc>
            </a:pPr>
            <a:endParaRPr lang="es-ES_tradnl" altLang="es-MX" sz="1800">
              <a:solidFill>
                <a:schemeClr val="tx1"/>
              </a:solidFill>
            </a:endParaRPr>
          </a:p>
          <a:p>
            <a:pPr eaLnBrk="1" hangingPunct="1"/>
            <a:r>
              <a:rPr lang="es-ES_tradnl" altLang="es-MX" sz="1800">
                <a:solidFill>
                  <a:schemeClr val="tx1"/>
                </a:solidFill>
              </a:rPr>
              <a:t>Chile y Perú</a:t>
            </a:r>
            <a:endParaRPr lang="es-ES" altLang="es-MX" sz="1800">
              <a:solidFill>
                <a:schemeClr val="tx1"/>
              </a:solidFill>
            </a:endParaRPr>
          </a:p>
        </p:txBody>
      </p:sp>
    </p:spTree>
    <p:extLst>
      <p:ext uri="{BB962C8B-B14F-4D97-AF65-F5344CB8AC3E}">
        <p14:creationId xmlns:p14="http://schemas.microsoft.com/office/powerpoint/2010/main" val="12006812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afterEffect">
                                  <p:stCondLst>
                                    <p:cond delay="0"/>
                                  </p:stCondLst>
                                  <p:childTnLst>
                                    <p:set>
                                      <p:cBhvr>
                                        <p:cTn id="6" dur="1" fill="hold">
                                          <p:stCondLst>
                                            <p:cond delay="0"/>
                                          </p:stCondLst>
                                        </p:cTn>
                                        <p:tgtEl>
                                          <p:spTgt spid="8206"/>
                                        </p:tgtEl>
                                        <p:attrNameLst>
                                          <p:attrName>style.visibility</p:attrName>
                                        </p:attrNameLst>
                                      </p:cBhvr>
                                      <p:to>
                                        <p:strVal val="visible"/>
                                      </p:to>
                                    </p:set>
                                    <p:animEffect transition="in" filter="wedge">
                                      <p:cBhvr>
                                        <p:cTn id="7" dur="2000"/>
                                        <p:tgtEl>
                                          <p:spTgt spid="8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914400"/>
            <a:ext cx="10515600" cy="5943600"/>
          </a:xfrm>
        </p:spPr>
        <p:txBody>
          <a:bodyPr>
            <a:normAutofit fontScale="85000" lnSpcReduction="20000"/>
          </a:bodyPr>
          <a:lstStyle/>
          <a:p>
            <a:r>
              <a:rPr lang="es-ES_tradnl" altLang="es-MX" b="1" dirty="0" err="1" smtClean="0">
                <a:solidFill>
                  <a:schemeClr val="accent1">
                    <a:lumMod val="75000"/>
                  </a:schemeClr>
                </a:solidFill>
                <a:latin typeface="Arial" panose="020B0604020202020204" pitchFamily="34" charset="0"/>
              </a:rPr>
              <a:t>Harlan</a:t>
            </a:r>
            <a:r>
              <a:rPr lang="es-ES_tradnl" altLang="es-MX" b="1" dirty="0" smtClean="0">
                <a:solidFill>
                  <a:schemeClr val="accent1">
                    <a:lumMod val="75000"/>
                  </a:schemeClr>
                </a:solidFill>
                <a:latin typeface="Arial" panose="020B0604020202020204" pitchFamily="34" charset="0"/>
              </a:rPr>
              <a:t> en 1971 </a:t>
            </a:r>
            <a:r>
              <a:rPr lang="es-ES_tradnl" altLang="es-MX" dirty="0">
                <a:solidFill>
                  <a:schemeClr val="accent1">
                    <a:lumMod val="75000"/>
                  </a:schemeClr>
                </a:solidFill>
                <a:latin typeface="Arial" panose="020B0604020202020204" pitchFamily="34" charset="0"/>
              </a:rPr>
              <a:t>publica que hay centros de </a:t>
            </a:r>
            <a:r>
              <a:rPr lang="es-ES_tradnl" altLang="es-MX" dirty="0" err="1">
                <a:solidFill>
                  <a:schemeClr val="accent1">
                    <a:lumMod val="75000"/>
                  </a:schemeClr>
                </a:solidFill>
                <a:latin typeface="Arial" panose="020B0604020202020204" pitchFamily="34" charset="0"/>
              </a:rPr>
              <a:t>orígen</a:t>
            </a:r>
            <a:r>
              <a:rPr lang="es-ES_tradnl" altLang="es-MX" dirty="0">
                <a:solidFill>
                  <a:schemeClr val="accent1">
                    <a:lumMod val="75000"/>
                  </a:schemeClr>
                </a:solidFill>
                <a:latin typeface="Arial" panose="020B0604020202020204" pitchFamily="34" charset="0"/>
              </a:rPr>
              <a:t> para muchos cultivos, (como Mesoamérica para el maíz), pero otros complejos de cultivos parecen tener un </a:t>
            </a:r>
            <a:r>
              <a:rPr lang="es-ES_tradnl" altLang="es-MX" dirty="0" err="1">
                <a:solidFill>
                  <a:schemeClr val="accent1">
                    <a:lumMod val="75000"/>
                  </a:schemeClr>
                </a:solidFill>
                <a:latin typeface="Arial" panose="020B0604020202020204" pitchFamily="34" charset="0"/>
              </a:rPr>
              <a:t>orígen</a:t>
            </a:r>
            <a:r>
              <a:rPr lang="es-ES_tradnl" altLang="es-MX" dirty="0">
                <a:solidFill>
                  <a:schemeClr val="accent1">
                    <a:lumMod val="75000"/>
                  </a:schemeClr>
                </a:solidFill>
                <a:latin typeface="Arial" panose="020B0604020202020204" pitchFamily="34" charset="0"/>
              </a:rPr>
              <a:t> más </a:t>
            </a:r>
            <a:r>
              <a:rPr lang="es-ES_tradnl" altLang="es-MX" dirty="0" smtClean="0">
                <a:solidFill>
                  <a:schemeClr val="accent1">
                    <a:lumMod val="75000"/>
                  </a:schemeClr>
                </a:solidFill>
                <a:latin typeface="Arial" panose="020B0604020202020204" pitchFamily="34" charset="0"/>
              </a:rPr>
              <a:t>difuso. </a:t>
            </a:r>
            <a:r>
              <a:rPr lang="es-ES_tradnl" altLang="es-MX" dirty="0">
                <a:solidFill>
                  <a:schemeClr val="accent1">
                    <a:lumMod val="75000"/>
                  </a:schemeClr>
                </a:solidFill>
                <a:latin typeface="Arial" panose="020B0604020202020204" pitchFamily="34" charset="0"/>
              </a:rPr>
              <a:t>El designó a estos como "No Centros de origen", como las región grandes de Sudamérica, África y Asia del Sureste. </a:t>
            </a:r>
            <a:endParaRPr lang="es-ES_tradnl" altLang="es-MX" dirty="0" smtClean="0">
              <a:solidFill>
                <a:schemeClr val="accent1">
                  <a:lumMod val="75000"/>
                </a:schemeClr>
              </a:solidFill>
              <a:latin typeface="Arial" panose="020B0604020202020204" pitchFamily="34" charset="0"/>
            </a:endParaRPr>
          </a:p>
          <a:p>
            <a:pPr marL="0" indent="0">
              <a:buNone/>
            </a:pPr>
            <a:endParaRPr lang="es-ES_tradnl" altLang="es-MX" dirty="0">
              <a:solidFill>
                <a:schemeClr val="accent1">
                  <a:lumMod val="75000"/>
                </a:schemeClr>
              </a:solidFill>
              <a:latin typeface="Arial" panose="020B0604020202020204" pitchFamily="34" charset="0"/>
            </a:endParaRPr>
          </a:p>
          <a:p>
            <a:pPr algn="just"/>
            <a:r>
              <a:rPr lang="es-ES" altLang="es-MX" dirty="0">
                <a:solidFill>
                  <a:schemeClr val="accent1">
                    <a:lumMod val="75000"/>
                  </a:schemeClr>
                </a:solidFill>
                <a:latin typeface="Arial" panose="020B0604020202020204" pitchFamily="34" charset="0"/>
              </a:rPr>
              <a:t>Hoy ya no se identifican los centros de diversidad con los centros de origen: resulta que, además de la diversidad, un centro de origen debe disponer también de formas selváticas, progenitores de las especies cultivadas</a:t>
            </a:r>
            <a:r>
              <a:rPr lang="es-ES" altLang="es-MX" dirty="0" smtClean="0">
                <a:solidFill>
                  <a:schemeClr val="accent1">
                    <a:lumMod val="75000"/>
                  </a:schemeClr>
                </a:solidFill>
                <a:latin typeface="Arial" panose="020B0604020202020204" pitchFamily="34" charset="0"/>
              </a:rPr>
              <a:t>.</a:t>
            </a:r>
          </a:p>
          <a:p>
            <a:pPr algn="just"/>
            <a:endParaRPr lang="es-ES" altLang="es-MX" dirty="0" smtClean="0">
              <a:solidFill>
                <a:schemeClr val="accent1">
                  <a:lumMod val="75000"/>
                </a:schemeClr>
              </a:solidFill>
              <a:latin typeface="Arial" panose="020B0604020202020204" pitchFamily="34" charset="0"/>
            </a:endParaRPr>
          </a:p>
          <a:p>
            <a:pPr algn="just"/>
            <a:r>
              <a:rPr lang="es-ES" altLang="es-MX" dirty="0" smtClean="0">
                <a:solidFill>
                  <a:schemeClr val="accent1">
                    <a:lumMod val="75000"/>
                  </a:schemeClr>
                </a:solidFill>
                <a:latin typeface="Arial" panose="020B0604020202020204" pitchFamily="34" charset="0"/>
              </a:rPr>
              <a:t>Según </a:t>
            </a:r>
            <a:r>
              <a:rPr lang="es-ES" altLang="es-MX" dirty="0">
                <a:solidFill>
                  <a:schemeClr val="accent1">
                    <a:lumMod val="75000"/>
                  </a:schemeClr>
                </a:solidFill>
                <a:latin typeface="Arial" panose="020B0604020202020204" pitchFamily="34" charset="0"/>
              </a:rPr>
              <a:t>esta interpretación, </a:t>
            </a:r>
            <a:r>
              <a:rPr lang="es-ES" altLang="es-MX" dirty="0" err="1">
                <a:solidFill>
                  <a:schemeClr val="accent1">
                    <a:lumMod val="75000"/>
                  </a:schemeClr>
                </a:solidFill>
                <a:latin typeface="Arial" panose="020B0604020202020204" pitchFamily="34" charset="0"/>
              </a:rPr>
              <a:t>Harlan</a:t>
            </a:r>
            <a:r>
              <a:rPr lang="es-ES" altLang="es-MX" dirty="0">
                <a:solidFill>
                  <a:schemeClr val="accent1">
                    <a:lumMod val="75000"/>
                  </a:schemeClr>
                </a:solidFill>
                <a:latin typeface="Arial" panose="020B0604020202020204" pitchFamily="34" charset="0"/>
              </a:rPr>
              <a:t> seleccionó sólo 3 centros de origen, que más tarde fueron reconocidos también como centros de origen de la agricultura, y los así llamados no-centros, o centros impropios, o centros secundarios de diversidad donde la agricultura se ha extendido, y donde el proceso de domesticación ha continuado. Cambiando de ambiente las especies cultivadas han debido sufrir procesos de adaptación todavía más drásticos que precedentemente. De esta manera la diversidad ha viajado con la agricultura en su conquista del mundo. </a:t>
            </a:r>
            <a:endParaRPr lang="es-ES_tradnl" altLang="es-MX" dirty="0">
              <a:solidFill>
                <a:schemeClr val="accent1">
                  <a:lumMod val="75000"/>
                </a:schemeClr>
              </a:solidFill>
              <a:latin typeface="Arial" panose="020B0604020202020204" pitchFamily="34" charset="0"/>
            </a:endParaRPr>
          </a:p>
        </p:txBody>
      </p:sp>
    </p:spTree>
    <p:extLst>
      <p:ext uri="{BB962C8B-B14F-4D97-AF65-F5344CB8AC3E}">
        <p14:creationId xmlns:p14="http://schemas.microsoft.com/office/powerpoint/2010/main" val="2094840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585</TotalTime>
  <Words>2839</Words>
  <Application>Microsoft Office PowerPoint</Application>
  <PresentationFormat>Panorámica</PresentationFormat>
  <Paragraphs>261</Paragraphs>
  <Slides>39</Slides>
  <Notes>4</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39</vt:i4>
      </vt:variant>
    </vt:vector>
  </HeadingPairs>
  <TitlesOfParts>
    <vt:vector size="45" baseType="lpstr">
      <vt:lpstr>Arial</vt:lpstr>
      <vt:lpstr>Calibri</vt:lpstr>
      <vt:lpstr>Calibri Light</vt:lpstr>
      <vt:lpstr>Times New Roman</vt:lpstr>
      <vt:lpstr>Wingdings</vt:lpstr>
      <vt:lpstr>Tema de Office</vt:lpstr>
      <vt:lpstr>Presentación de PowerPoint</vt:lpstr>
      <vt:lpstr>PRESENTACIÓN</vt:lpstr>
      <vt:lpstr>INSTRUCCIONES PARA EL DOCENTE</vt:lpstr>
      <vt:lpstr>PROPÓSITO DE LA UNIDAD DE COMPETENCIA</vt:lpstr>
      <vt:lpstr>CONTENIDO</vt:lpstr>
      <vt:lpstr>CENTROS DE ORIGEN Y DIVERSIDAD </vt:lpstr>
      <vt:lpstr>Centros de Orígen o de Diversificación de N. Vavilov</vt:lpstr>
      <vt:lpstr>CENTROS DE ORIGEN</vt:lpstr>
      <vt:lpstr>Presentación de PowerPoint</vt:lpstr>
      <vt:lpstr>Centros de Origen de J. Harlan</vt:lpstr>
      <vt:lpstr>RECURSOS GENETICOS</vt:lpstr>
      <vt:lpstr>EROSIÓN GENÉTICA </vt:lpstr>
      <vt:lpstr>Factores que propician la erosión genética</vt:lpstr>
      <vt:lpstr>Vulnerabilidad genética</vt:lpstr>
      <vt:lpstr>Hambruna de Irlanda del Norte</vt:lpstr>
      <vt:lpstr>MANEJO DE LOS RECURSOS GENETICOS</vt:lpstr>
      <vt:lpstr>CONSERVACIÓN DE GERMOPLASMA</vt:lpstr>
      <vt:lpstr>La estrategia mexicana para conservación de los recursos genéticos  SINAREFI-SAGARPA</vt:lpstr>
      <vt:lpstr>Presentación de PowerPoint</vt:lpstr>
      <vt:lpstr>Presentación de PowerPoint</vt:lpstr>
      <vt:lpstr>CONSERVACION EX SITU</vt:lpstr>
      <vt:lpstr>Conservación de Germoplasma ex situ: técnicas</vt:lpstr>
      <vt:lpstr>BANCOS DE GERMOPLASMAS</vt:lpstr>
      <vt:lpstr>Conservación de Germoplasma</vt:lpstr>
      <vt:lpstr>Conservación de Germoplasma</vt:lpstr>
      <vt:lpstr>ADQUISICIÓN DE GERMOPLASMA</vt:lpstr>
      <vt:lpstr>Razones para Colectar Germoplasma</vt:lpstr>
      <vt:lpstr>DOCUMENTACION </vt:lpstr>
      <vt:lpstr>Presentación de PowerPoint</vt:lpstr>
      <vt:lpstr>Centros Internacionales de Recursos Genéticos</vt:lpstr>
      <vt:lpstr>Centro Internacionales de Recursos Genéticos (sitios Web)</vt:lpstr>
      <vt:lpstr>Centro de Germoplasma de Plantas Ornamentales (OPGC)</vt:lpstr>
      <vt:lpstr>Dendrograma de Magnolias</vt:lpstr>
      <vt:lpstr> DESCRIPTORES VARIETALES  </vt:lpstr>
      <vt:lpstr>Presentación de PowerPoint</vt:lpstr>
      <vt:lpstr>20 Descriptores de Fruto: Forma</vt:lpstr>
      <vt:lpstr>UTILIZACION DEL GERMOPLASMA</vt:lpstr>
      <vt:lpstr>MEJORAMIENTO GENETICO</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UAEM</cp:lastModifiedBy>
  <cp:revision>44</cp:revision>
  <dcterms:created xsi:type="dcterms:W3CDTF">2015-09-28T21:55:56Z</dcterms:created>
  <dcterms:modified xsi:type="dcterms:W3CDTF">2015-10-03T01:22:57Z</dcterms:modified>
</cp:coreProperties>
</file>