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65" r:id="rId2"/>
    <p:sldId id="266" r:id="rId3"/>
    <p:sldId id="267" r:id="rId4"/>
    <p:sldId id="293" r:id="rId5"/>
    <p:sldId id="268"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4" r:id="rId30"/>
    <p:sldId id="309"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10" r:id="rId46"/>
    <p:sldId id="311" r:id="rId47"/>
    <p:sldId id="312" r:id="rId48"/>
    <p:sldId id="313" r:id="rId4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7" d="100"/>
          <a:sy n="87" d="100"/>
        </p:scale>
        <p:origin x="108" y="5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_rels/data1.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15D269-C6BC-406F-96AD-F26437F7FB36}" type="doc">
      <dgm:prSet loTypeId="urn:microsoft.com/office/officeart/2008/layout/CircularPictureCallout" loCatId="picture" qsTypeId="urn:microsoft.com/office/officeart/2005/8/quickstyle/simple1" qsCatId="simple" csTypeId="urn:microsoft.com/office/officeart/2005/8/colors/accent1_2" csCatId="accent1" phldr="1"/>
      <dgm:spPr/>
    </dgm:pt>
    <dgm:pt modelId="{A00A5F57-1A4E-42D1-B866-93A47F7FF037}">
      <dgm:prSet phldrT="[Texto]" custT="1"/>
      <dgm:spPr/>
      <dgm:t>
        <a:bodyPr/>
        <a:lstStyle/>
        <a:p>
          <a:r>
            <a:rPr lang="es-MX" sz="3200" dirty="0" smtClean="0"/>
            <a:t>SECUENCIA DIDÁCTICA</a:t>
          </a:r>
          <a:endParaRPr lang="es-MX" sz="3200" dirty="0"/>
        </a:p>
      </dgm:t>
    </dgm:pt>
    <dgm:pt modelId="{E160FFCA-7D86-417E-B0DD-4734783B1443}" type="sibTrans" cxnId="{66857CD8-4D9F-4E13-B2DE-8CDF11583CA5}">
      <dgm:prSet/>
      <dgm:spPr>
        <a:blipFill>
          <a:blip xmlns:r="http://schemas.openxmlformats.org/officeDocument/2006/relationships" r:embed="rId1"/>
          <a:srcRect/>
          <a:stretch>
            <a:fillRect l="-12000" r="-12000"/>
          </a:stretch>
        </a:blipFill>
      </dgm:spPr>
      <dgm:t>
        <a:bodyPr/>
        <a:lstStyle/>
        <a:p>
          <a:endParaRPr lang="es-MX"/>
        </a:p>
      </dgm:t>
    </dgm:pt>
    <dgm:pt modelId="{768F89D8-4FD9-4FC8-B1ED-4B21E2248FC2}" type="parTrans" cxnId="{66857CD8-4D9F-4E13-B2DE-8CDF11583CA5}">
      <dgm:prSet/>
      <dgm:spPr/>
      <dgm:t>
        <a:bodyPr/>
        <a:lstStyle/>
        <a:p>
          <a:endParaRPr lang="es-MX"/>
        </a:p>
      </dgm:t>
    </dgm:pt>
    <dgm:pt modelId="{E3D8BD98-5E6E-4F26-B787-E23B2CB0C5F4}" type="pres">
      <dgm:prSet presAssocID="{6D15D269-C6BC-406F-96AD-F26437F7FB36}" presName="Name0" presStyleCnt="0">
        <dgm:presLayoutVars>
          <dgm:chMax val="7"/>
          <dgm:chPref val="7"/>
          <dgm:dir/>
        </dgm:presLayoutVars>
      </dgm:prSet>
      <dgm:spPr/>
    </dgm:pt>
    <dgm:pt modelId="{CB379922-C2A4-4A1F-ABEB-4C091333CBEE}" type="pres">
      <dgm:prSet presAssocID="{6D15D269-C6BC-406F-96AD-F26437F7FB36}" presName="Name1" presStyleCnt="0"/>
      <dgm:spPr/>
    </dgm:pt>
    <dgm:pt modelId="{1A1590BB-C705-45A2-84AF-C7356A0FE512}" type="pres">
      <dgm:prSet presAssocID="{E160FFCA-7D86-417E-B0DD-4734783B1443}" presName="picture_1" presStyleCnt="0"/>
      <dgm:spPr/>
    </dgm:pt>
    <dgm:pt modelId="{0B2B6E3A-4077-434A-97FD-311BEFFC06C9}" type="pres">
      <dgm:prSet presAssocID="{E160FFCA-7D86-417E-B0DD-4734783B1443}" presName="pictureRepeatNode" presStyleLbl="alignImgPlace1" presStyleIdx="0" presStyleCnt="1" custLinFactNeighborX="-38903" custLinFactNeighborY="-46173"/>
      <dgm:spPr/>
      <dgm:t>
        <a:bodyPr/>
        <a:lstStyle/>
        <a:p>
          <a:endParaRPr lang="es-MX"/>
        </a:p>
      </dgm:t>
    </dgm:pt>
    <dgm:pt modelId="{D35476A1-F797-4EE8-825A-A65AC9634438}" type="pres">
      <dgm:prSet presAssocID="{A00A5F57-1A4E-42D1-B866-93A47F7FF037}" presName="text_1" presStyleLbl="node1" presStyleIdx="0" presStyleCnt="0" custScaleX="312500">
        <dgm:presLayoutVars>
          <dgm:bulletEnabled val="1"/>
        </dgm:presLayoutVars>
      </dgm:prSet>
      <dgm:spPr/>
      <dgm:t>
        <a:bodyPr/>
        <a:lstStyle/>
        <a:p>
          <a:endParaRPr lang="es-MX"/>
        </a:p>
      </dgm:t>
    </dgm:pt>
  </dgm:ptLst>
  <dgm:cxnLst>
    <dgm:cxn modelId="{FFA7AEA5-478F-4B38-B692-5A35A1E55407}" type="presOf" srcId="{A00A5F57-1A4E-42D1-B866-93A47F7FF037}" destId="{D35476A1-F797-4EE8-825A-A65AC9634438}" srcOrd="0" destOrd="0" presId="urn:microsoft.com/office/officeart/2008/layout/CircularPictureCallout"/>
    <dgm:cxn modelId="{66857CD8-4D9F-4E13-B2DE-8CDF11583CA5}" srcId="{6D15D269-C6BC-406F-96AD-F26437F7FB36}" destId="{A00A5F57-1A4E-42D1-B866-93A47F7FF037}" srcOrd="0" destOrd="0" parTransId="{768F89D8-4FD9-4FC8-B1ED-4B21E2248FC2}" sibTransId="{E160FFCA-7D86-417E-B0DD-4734783B1443}"/>
    <dgm:cxn modelId="{70CAC689-A03D-4F82-BD20-BF89AB67A243}" type="presOf" srcId="{6D15D269-C6BC-406F-96AD-F26437F7FB36}" destId="{E3D8BD98-5E6E-4F26-B787-E23B2CB0C5F4}" srcOrd="0" destOrd="0" presId="urn:microsoft.com/office/officeart/2008/layout/CircularPictureCallout"/>
    <dgm:cxn modelId="{CDF8DE98-2F79-4BAB-8437-274D1971DD92}" type="presOf" srcId="{E160FFCA-7D86-417E-B0DD-4734783B1443}" destId="{0B2B6E3A-4077-434A-97FD-311BEFFC06C9}" srcOrd="0" destOrd="0" presId="urn:microsoft.com/office/officeart/2008/layout/CircularPictureCallout"/>
    <dgm:cxn modelId="{D2F9380B-C93E-46B3-99FB-F318D637BFC5}" type="presParOf" srcId="{E3D8BD98-5E6E-4F26-B787-E23B2CB0C5F4}" destId="{CB379922-C2A4-4A1F-ABEB-4C091333CBEE}" srcOrd="0" destOrd="0" presId="urn:microsoft.com/office/officeart/2008/layout/CircularPictureCallout"/>
    <dgm:cxn modelId="{F47B28C5-2DCF-4F78-90D2-4E94F8788481}" type="presParOf" srcId="{CB379922-C2A4-4A1F-ABEB-4C091333CBEE}" destId="{1A1590BB-C705-45A2-84AF-C7356A0FE512}" srcOrd="0" destOrd="0" presId="urn:microsoft.com/office/officeart/2008/layout/CircularPictureCallout"/>
    <dgm:cxn modelId="{C7B82459-9A8C-4977-B3CB-D385515C358F}" type="presParOf" srcId="{1A1590BB-C705-45A2-84AF-C7356A0FE512}" destId="{0B2B6E3A-4077-434A-97FD-311BEFFC06C9}" srcOrd="0" destOrd="0" presId="urn:microsoft.com/office/officeart/2008/layout/CircularPictureCallout"/>
    <dgm:cxn modelId="{4AE3B3E2-80B3-4BC2-9DF3-F5071A8F159C}" type="presParOf" srcId="{CB379922-C2A4-4A1F-ABEB-4C091333CBEE}" destId="{D35476A1-F797-4EE8-825A-A65AC9634438}" srcOrd="1" destOrd="0" presId="urn:microsoft.com/office/officeart/2008/layout/CircularPictureCallou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B96340-3FE2-42D9-B19A-CA1AE9622FFA}" type="doc">
      <dgm:prSet loTypeId="urn:microsoft.com/office/officeart/2005/8/layout/cycle3" loCatId="cycle" qsTypeId="urn:microsoft.com/office/officeart/2009/2/quickstyle/3d8" qsCatId="3D" csTypeId="urn:microsoft.com/office/officeart/2005/8/colors/accent0_1" csCatId="mainScheme" phldr="1"/>
      <dgm:spPr/>
      <dgm:t>
        <a:bodyPr/>
        <a:lstStyle/>
        <a:p>
          <a:endParaRPr lang="es-MX"/>
        </a:p>
      </dgm:t>
    </dgm:pt>
    <dgm:pt modelId="{7E354099-3D53-4DDA-B5FF-7EF5A8418350}">
      <dgm:prSet phldrT="[Texto]" custT="1"/>
      <dgm:spPr/>
      <dgm:t>
        <a:bodyPr/>
        <a:lstStyle/>
        <a:p>
          <a:r>
            <a:rPr lang="es-MX" sz="1800" dirty="0" smtClean="0"/>
            <a:t> </a:t>
          </a:r>
          <a:r>
            <a:rPr lang="es-MX" sz="1800" dirty="0" smtClean="0"/>
            <a:t>UNIDAD I ELEMENTOS, FUENTES IMPORTANCIA Y DIVISIÓN DE LA HISTORIA</a:t>
          </a:r>
          <a:r>
            <a:rPr lang="es-MX" sz="1700" dirty="0" smtClean="0"/>
            <a:t> </a:t>
          </a:r>
          <a:endParaRPr lang="es-MX" sz="1700" dirty="0"/>
        </a:p>
      </dgm:t>
    </dgm:pt>
    <dgm:pt modelId="{DC0B47F8-EBC8-44FB-B6FC-CA631B2D451F}" type="parTrans" cxnId="{A8C5C6C3-3330-4687-9826-23E77F278BB2}">
      <dgm:prSet/>
      <dgm:spPr/>
      <dgm:t>
        <a:bodyPr/>
        <a:lstStyle/>
        <a:p>
          <a:endParaRPr lang="es-MX"/>
        </a:p>
      </dgm:t>
    </dgm:pt>
    <dgm:pt modelId="{8655C2E8-8AF7-421A-9793-60FD90A18E71}" type="sibTrans" cxnId="{A8C5C6C3-3330-4687-9826-23E77F278BB2}">
      <dgm:prSet/>
      <dgm:spPr/>
      <dgm:t>
        <a:bodyPr/>
        <a:lstStyle/>
        <a:p>
          <a:endParaRPr lang="es-MX"/>
        </a:p>
      </dgm:t>
    </dgm:pt>
    <dgm:pt modelId="{77C88690-7E2D-4C52-B54B-7BE0BA269E25}">
      <dgm:prSet phldrT="[Texto]" custT="1"/>
      <dgm:spPr/>
      <dgm:t>
        <a:bodyPr/>
        <a:lstStyle/>
        <a:p>
          <a:r>
            <a:rPr lang="es-MX" sz="1700" dirty="0" smtClean="0"/>
            <a:t>UNIDAD II DERECHO </a:t>
          </a:r>
          <a:r>
            <a:rPr lang="es-MX" sz="1700" dirty="0" err="1" smtClean="0"/>
            <a:t>PRECOLONIAL</a:t>
          </a:r>
          <a:r>
            <a:rPr lang="es-MX" sz="1700" dirty="0" smtClean="0"/>
            <a:t>, MEDIANTE APORTACIONES HECHAS POR OTRAS CULTURAS PRECOLOMBINAS, HASTA LA CONQUISTA</a:t>
          </a:r>
          <a:endParaRPr lang="es-MX" sz="1700" dirty="0"/>
        </a:p>
      </dgm:t>
    </dgm:pt>
    <dgm:pt modelId="{AAD3108D-A24E-468D-ACB9-ECB1C889B984}" type="parTrans" cxnId="{AD610453-BA12-4635-A146-B8B9261CF9CE}">
      <dgm:prSet/>
      <dgm:spPr/>
      <dgm:t>
        <a:bodyPr/>
        <a:lstStyle/>
        <a:p>
          <a:endParaRPr lang="es-MX"/>
        </a:p>
      </dgm:t>
    </dgm:pt>
    <dgm:pt modelId="{05473D1B-09F3-4CD9-9FE8-32C3A1C85D98}" type="sibTrans" cxnId="{AD610453-BA12-4635-A146-B8B9261CF9CE}">
      <dgm:prSet/>
      <dgm:spPr/>
      <dgm:t>
        <a:bodyPr/>
        <a:lstStyle/>
        <a:p>
          <a:endParaRPr lang="es-MX"/>
        </a:p>
      </dgm:t>
    </dgm:pt>
    <dgm:pt modelId="{E6F57061-DB0A-458F-A064-5F770909DEE1}">
      <dgm:prSet phldrT="[Texto]" custT="1"/>
      <dgm:spPr/>
      <dgm:t>
        <a:bodyPr/>
        <a:lstStyle/>
        <a:p>
          <a:r>
            <a:rPr lang="es-MX" sz="1400" dirty="0" smtClean="0"/>
            <a:t>UNIDAD III ESTUDIO Y ARGUMENTACIÓN SOBRE LAS FUENTES DEL DERECHO ESPAÑOL EN AMÉRICA, PARTICULARMENTE SU APLICACIÓN EN TERRITORIO INDIANO</a:t>
          </a:r>
          <a:endParaRPr lang="es-MX" sz="1400" dirty="0"/>
        </a:p>
      </dgm:t>
    </dgm:pt>
    <dgm:pt modelId="{78DBF0A6-BF47-4264-BCFC-BD763976218E}" type="parTrans" cxnId="{10B11900-76D6-46BD-B5FA-7AA66064DBB6}">
      <dgm:prSet/>
      <dgm:spPr/>
      <dgm:t>
        <a:bodyPr/>
        <a:lstStyle/>
        <a:p>
          <a:endParaRPr lang="es-MX"/>
        </a:p>
      </dgm:t>
    </dgm:pt>
    <dgm:pt modelId="{8EE36B1F-7DFE-40BD-8A10-B8AF770B1D8F}" type="sibTrans" cxnId="{10B11900-76D6-46BD-B5FA-7AA66064DBB6}">
      <dgm:prSet/>
      <dgm:spPr/>
      <dgm:t>
        <a:bodyPr/>
        <a:lstStyle/>
        <a:p>
          <a:endParaRPr lang="es-MX"/>
        </a:p>
      </dgm:t>
    </dgm:pt>
    <dgm:pt modelId="{C70C86A6-CDBF-4382-B66B-C178A08AD21B}">
      <dgm:prSet phldrT="[Texto]" custT="1"/>
      <dgm:spPr/>
      <dgm:t>
        <a:bodyPr/>
        <a:lstStyle/>
        <a:p>
          <a:r>
            <a:rPr lang="es-MX" sz="1200" dirty="0" smtClean="0"/>
            <a:t>UNIDAD IV IDENTIFICAR Y DIFERENCIAR LOS ORDENAMIENTOS JURÍDICOS QUE HISTÓRICAMENTE HAN CONTRIBUIDO AL SURGIMIENTO DEL DERECHO MEXICANO INDEPENDIENTE HASTA NUESTROS DÍAS</a:t>
          </a:r>
          <a:endParaRPr lang="es-MX" sz="1200" dirty="0"/>
        </a:p>
      </dgm:t>
    </dgm:pt>
    <dgm:pt modelId="{824C3C62-3B01-4BDD-9221-A1EC795CD976}" type="parTrans" cxnId="{8F9E4C20-0446-410D-AE69-BBA17C55590C}">
      <dgm:prSet/>
      <dgm:spPr/>
      <dgm:t>
        <a:bodyPr/>
        <a:lstStyle/>
        <a:p>
          <a:endParaRPr lang="es-MX"/>
        </a:p>
      </dgm:t>
    </dgm:pt>
    <dgm:pt modelId="{247806A2-3566-4D05-A6EE-563A7451B182}" type="sibTrans" cxnId="{8F9E4C20-0446-410D-AE69-BBA17C55590C}">
      <dgm:prSet/>
      <dgm:spPr/>
      <dgm:t>
        <a:bodyPr/>
        <a:lstStyle/>
        <a:p>
          <a:endParaRPr lang="es-MX"/>
        </a:p>
      </dgm:t>
    </dgm:pt>
    <dgm:pt modelId="{2DFBF87A-00E8-4174-A2DC-F82921D0AEC8}">
      <dgm:prSet phldrT="[Texto]" custT="1"/>
      <dgm:spPr/>
      <dgm:t>
        <a:bodyPr/>
        <a:lstStyle/>
        <a:p>
          <a:r>
            <a:rPr lang="es-MX" sz="1800" dirty="0" smtClean="0"/>
            <a:t>UNIDAD V RELACIÓN IGLESIA ESTADO</a:t>
          </a:r>
          <a:endParaRPr lang="es-MX" sz="1800" dirty="0"/>
        </a:p>
      </dgm:t>
    </dgm:pt>
    <dgm:pt modelId="{E03D622C-52E8-4DD8-8C29-66ED9F9F5484}" type="sibTrans" cxnId="{29595D08-7DD6-4B5D-A5FF-600D09C8C15C}">
      <dgm:prSet/>
      <dgm:spPr/>
      <dgm:t>
        <a:bodyPr/>
        <a:lstStyle/>
        <a:p>
          <a:endParaRPr lang="es-MX"/>
        </a:p>
      </dgm:t>
    </dgm:pt>
    <dgm:pt modelId="{9ADA3788-7FFD-4234-AE7A-1BF9A4E48ACE}" type="parTrans" cxnId="{29595D08-7DD6-4B5D-A5FF-600D09C8C15C}">
      <dgm:prSet/>
      <dgm:spPr/>
      <dgm:t>
        <a:bodyPr/>
        <a:lstStyle/>
        <a:p>
          <a:endParaRPr lang="es-MX"/>
        </a:p>
      </dgm:t>
    </dgm:pt>
    <dgm:pt modelId="{11C5824D-E0B1-4AD2-84F0-83ABAE96C9B5}" type="pres">
      <dgm:prSet presAssocID="{14B96340-3FE2-42D9-B19A-CA1AE9622FFA}" presName="Name0" presStyleCnt="0">
        <dgm:presLayoutVars>
          <dgm:dir/>
          <dgm:resizeHandles val="exact"/>
        </dgm:presLayoutVars>
      </dgm:prSet>
      <dgm:spPr/>
      <dgm:t>
        <a:bodyPr/>
        <a:lstStyle/>
        <a:p>
          <a:endParaRPr lang="es-MX"/>
        </a:p>
      </dgm:t>
    </dgm:pt>
    <dgm:pt modelId="{833DDD33-7D88-4A7A-8610-1994DF0CFE04}" type="pres">
      <dgm:prSet presAssocID="{14B96340-3FE2-42D9-B19A-CA1AE9622FFA}" presName="cycle" presStyleCnt="0"/>
      <dgm:spPr/>
      <dgm:t>
        <a:bodyPr/>
        <a:lstStyle/>
        <a:p>
          <a:endParaRPr lang="es-MX"/>
        </a:p>
      </dgm:t>
    </dgm:pt>
    <dgm:pt modelId="{B9FDDC6A-90AB-4463-B405-6F952788D031}" type="pres">
      <dgm:prSet presAssocID="{7E354099-3D53-4DDA-B5FF-7EF5A8418350}" presName="nodeFirstNode" presStyleLbl="node1" presStyleIdx="0" presStyleCnt="5">
        <dgm:presLayoutVars>
          <dgm:bulletEnabled val="1"/>
        </dgm:presLayoutVars>
      </dgm:prSet>
      <dgm:spPr/>
      <dgm:t>
        <a:bodyPr/>
        <a:lstStyle/>
        <a:p>
          <a:endParaRPr lang="es-MX"/>
        </a:p>
      </dgm:t>
    </dgm:pt>
    <dgm:pt modelId="{058310B9-826E-4880-A6D6-432E7963BAC3}" type="pres">
      <dgm:prSet presAssocID="{8655C2E8-8AF7-421A-9793-60FD90A18E71}" presName="sibTransFirstNode" presStyleLbl="bgShp" presStyleIdx="0" presStyleCnt="1"/>
      <dgm:spPr/>
      <dgm:t>
        <a:bodyPr/>
        <a:lstStyle/>
        <a:p>
          <a:endParaRPr lang="es-MX"/>
        </a:p>
      </dgm:t>
    </dgm:pt>
    <dgm:pt modelId="{A02EF3D6-0CB2-480F-95FB-664D03E5FF80}" type="pres">
      <dgm:prSet presAssocID="{77C88690-7E2D-4C52-B54B-7BE0BA269E25}" presName="nodeFollowingNodes" presStyleLbl="node1" presStyleIdx="1" presStyleCnt="5">
        <dgm:presLayoutVars>
          <dgm:bulletEnabled val="1"/>
        </dgm:presLayoutVars>
      </dgm:prSet>
      <dgm:spPr/>
      <dgm:t>
        <a:bodyPr/>
        <a:lstStyle/>
        <a:p>
          <a:endParaRPr lang="es-MX"/>
        </a:p>
      </dgm:t>
    </dgm:pt>
    <dgm:pt modelId="{EBA5CE06-69F3-494A-BF97-3A6E919ACA1C}" type="pres">
      <dgm:prSet presAssocID="{E6F57061-DB0A-458F-A064-5F770909DEE1}" presName="nodeFollowingNodes" presStyleLbl="node1" presStyleIdx="2" presStyleCnt="5" custRadScaleRad="100342" custRadScaleInc="-3654">
        <dgm:presLayoutVars>
          <dgm:bulletEnabled val="1"/>
        </dgm:presLayoutVars>
      </dgm:prSet>
      <dgm:spPr/>
      <dgm:t>
        <a:bodyPr/>
        <a:lstStyle/>
        <a:p>
          <a:endParaRPr lang="es-MX"/>
        </a:p>
      </dgm:t>
    </dgm:pt>
    <dgm:pt modelId="{8AE77D54-0607-4C0B-9B21-36917DAAD19D}" type="pres">
      <dgm:prSet presAssocID="{C70C86A6-CDBF-4382-B66B-C178A08AD21B}" presName="nodeFollowingNodes" presStyleLbl="node1" presStyleIdx="3" presStyleCnt="5" custRadScaleRad="99341" custRadScaleInc="461">
        <dgm:presLayoutVars>
          <dgm:bulletEnabled val="1"/>
        </dgm:presLayoutVars>
      </dgm:prSet>
      <dgm:spPr/>
      <dgm:t>
        <a:bodyPr/>
        <a:lstStyle/>
        <a:p>
          <a:endParaRPr lang="es-MX"/>
        </a:p>
      </dgm:t>
    </dgm:pt>
    <dgm:pt modelId="{00FDD684-C437-483C-BA73-CC001909F1FB}" type="pres">
      <dgm:prSet presAssocID="{2DFBF87A-00E8-4174-A2DC-F82921D0AEC8}" presName="nodeFollowingNodes" presStyleLbl="node1" presStyleIdx="4" presStyleCnt="5">
        <dgm:presLayoutVars>
          <dgm:bulletEnabled val="1"/>
        </dgm:presLayoutVars>
      </dgm:prSet>
      <dgm:spPr/>
      <dgm:t>
        <a:bodyPr/>
        <a:lstStyle/>
        <a:p>
          <a:endParaRPr lang="es-MX"/>
        </a:p>
      </dgm:t>
    </dgm:pt>
  </dgm:ptLst>
  <dgm:cxnLst>
    <dgm:cxn modelId="{8F9E4C20-0446-410D-AE69-BBA17C55590C}" srcId="{14B96340-3FE2-42D9-B19A-CA1AE9622FFA}" destId="{C70C86A6-CDBF-4382-B66B-C178A08AD21B}" srcOrd="3" destOrd="0" parTransId="{824C3C62-3B01-4BDD-9221-A1EC795CD976}" sibTransId="{247806A2-3566-4D05-A6EE-563A7451B182}"/>
    <dgm:cxn modelId="{5DE1EFF7-AB27-47E2-A29B-DBF07F39E02E}" type="presOf" srcId="{C70C86A6-CDBF-4382-B66B-C178A08AD21B}" destId="{8AE77D54-0607-4C0B-9B21-36917DAAD19D}" srcOrd="0" destOrd="0" presId="urn:microsoft.com/office/officeart/2005/8/layout/cycle3"/>
    <dgm:cxn modelId="{AD610453-BA12-4635-A146-B8B9261CF9CE}" srcId="{14B96340-3FE2-42D9-B19A-CA1AE9622FFA}" destId="{77C88690-7E2D-4C52-B54B-7BE0BA269E25}" srcOrd="1" destOrd="0" parTransId="{AAD3108D-A24E-468D-ACB9-ECB1C889B984}" sibTransId="{05473D1B-09F3-4CD9-9FE8-32C3A1C85D98}"/>
    <dgm:cxn modelId="{10B11900-76D6-46BD-B5FA-7AA66064DBB6}" srcId="{14B96340-3FE2-42D9-B19A-CA1AE9622FFA}" destId="{E6F57061-DB0A-458F-A064-5F770909DEE1}" srcOrd="2" destOrd="0" parTransId="{78DBF0A6-BF47-4264-BCFC-BD763976218E}" sibTransId="{8EE36B1F-7DFE-40BD-8A10-B8AF770B1D8F}"/>
    <dgm:cxn modelId="{45DAFCA4-F6FA-472C-BDBD-F9BBD134812A}" type="presOf" srcId="{8655C2E8-8AF7-421A-9793-60FD90A18E71}" destId="{058310B9-826E-4880-A6D6-432E7963BAC3}" srcOrd="0" destOrd="0" presId="urn:microsoft.com/office/officeart/2005/8/layout/cycle3"/>
    <dgm:cxn modelId="{9E58A588-654E-4FBD-98B2-A1C4BF872333}" type="presOf" srcId="{77C88690-7E2D-4C52-B54B-7BE0BA269E25}" destId="{A02EF3D6-0CB2-480F-95FB-664D03E5FF80}" srcOrd="0" destOrd="0" presId="urn:microsoft.com/office/officeart/2005/8/layout/cycle3"/>
    <dgm:cxn modelId="{29595D08-7DD6-4B5D-A5FF-600D09C8C15C}" srcId="{14B96340-3FE2-42D9-B19A-CA1AE9622FFA}" destId="{2DFBF87A-00E8-4174-A2DC-F82921D0AEC8}" srcOrd="4" destOrd="0" parTransId="{9ADA3788-7FFD-4234-AE7A-1BF9A4E48ACE}" sibTransId="{E03D622C-52E8-4DD8-8C29-66ED9F9F5484}"/>
    <dgm:cxn modelId="{A8C5C6C3-3330-4687-9826-23E77F278BB2}" srcId="{14B96340-3FE2-42D9-B19A-CA1AE9622FFA}" destId="{7E354099-3D53-4DDA-B5FF-7EF5A8418350}" srcOrd="0" destOrd="0" parTransId="{DC0B47F8-EBC8-44FB-B6FC-CA631B2D451F}" sibTransId="{8655C2E8-8AF7-421A-9793-60FD90A18E71}"/>
    <dgm:cxn modelId="{BDAE4F37-2B4B-4F76-BB20-39BCA76FE785}" type="presOf" srcId="{14B96340-3FE2-42D9-B19A-CA1AE9622FFA}" destId="{11C5824D-E0B1-4AD2-84F0-83ABAE96C9B5}" srcOrd="0" destOrd="0" presId="urn:microsoft.com/office/officeart/2005/8/layout/cycle3"/>
    <dgm:cxn modelId="{5C1B9933-3D4B-436E-A0D0-4CDBF30E925D}" type="presOf" srcId="{2DFBF87A-00E8-4174-A2DC-F82921D0AEC8}" destId="{00FDD684-C437-483C-BA73-CC001909F1FB}" srcOrd="0" destOrd="0" presId="urn:microsoft.com/office/officeart/2005/8/layout/cycle3"/>
    <dgm:cxn modelId="{730132A0-0B95-4931-BD21-72B3DB493DA1}" type="presOf" srcId="{7E354099-3D53-4DDA-B5FF-7EF5A8418350}" destId="{B9FDDC6A-90AB-4463-B405-6F952788D031}" srcOrd="0" destOrd="0" presId="urn:microsoft.com/office/officeart/2005/8/layout/cycle3"/>
    <dgm:cxn modelId="{1B65CB05-308D-4C65-B221-30C14F226509}" type="presOf" srcId="{E6F57061-DB0A-458F-A064-5F770909DEE1}" destId="{EBA5CE06-69F3-494A-BF97-3A6E919ACA1C}" srcOrd="0" destOrd="0" presId="urn:microsoft.com/office/officeart/2005/8/layout/cycle3"/>
    <dgm:cxn modelId="{6612714F-A9E6-4542-BF96-EDA4441DF381}" type="presParOf" srcId="{11C5824D-E0B1-4AD2-84F0-83ABAE96C9B5}" destId="{833DDD33-7D88-4A7A-8610-1994DF0CFE04}" srcOrd="0" destOrd="0" presId="urn:microsoft.com/office/officeart/2005/8/layout/cycle3"/>
    <dgm:cxn modelId="{5F0A68EA-CCA3-40B7-A67D-66CE0347FE31}" type="presParOf" srcId="{833DDD33-7D88-4A7A-8610-1994DF0CFE04}" destId="{B9FDDC6A-90AB-4463-B405-6F952788D031}" srcOrd="0" destOrd="0" presId="urn:microsoft.com/office/officeart/2005/8/layout/cycle3"/>
    <dgm:cxn modelId="{DA4B0384-4D6B-4A27-BD1B-D0CF07A47B58}" type="presParOf" srcId="{833DDD33-7D88-4A7A-8610-1994DF0CFE04}" destId="{058310B9-826E-4880-A6D6-432E7963BAC3}" srcOrd="1" destOrd="0" presId="urn:microsoft.com/office/officeart/2005/8/layout/cycle3"/>
    <dgm:cxn modelId="{1E8C0DEA-D97C-4633-A926-B624BC43AE3A}" type="presParOf" srcId="{833DDD33-7D88-4A7A-8610-1994DF0CFE04}" destId="{A02EF3D6-0CB2-480F-95FB-664D03E5FF80}" srcOrd="2" destOrd="0" presId="urn:microsoft.com/office/officeart/2005/8/layout/cycle3"/>
    <dgm:cxn modelId="{798622DA-6AF7-45CB-AAE2-D0DA9A66F3FE}" type="presParOf" srcId="{833DDD33-7D88-4A7A-8610-1994DF0CFE04}" destId="{EBA5CE06-69F3-494A-BF97-3A6E919ACA1C}" srcOrd="3" destOrd="0" presId="urn:microsoft.com/office/officeart/2005/8/layout/cycle3"/>
    <dgm:cxn modelId="{DA9320F1-20DB-4F86-AB6E-DFB87B289CF3}" type="presParOf" srcId="{833DDD33-7D88-4A7A-8610-1994DF0CFE04}" destId="{8AE77D54-0607-4C0B-9B21-36917DAAD19D}" srcOrd="4" destOrd="0" presId="urn:microsoft.com/office/officeart/2005/8/layout/cycle3"/>
    <dgm:cxn modelId="{F52A3F63-9249-4527-8DB6-D697F0E18E59}" type="presParOf" srcId="{833DDD33-7D88-4A7A-8610-1994DF0CFE04}" destId="{00FDD684-C437-483C-BA73-CC001909F1FB}" srcOrd="5" destOrd="0" presId="urn:microsoft.com/office/officeart/2005/8/layout/cycle3"/>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2CE24C-CFCA-44FE-859B-9A8216011F3F}" type="doc">
      <dgm:prSet loTypeId="urn:microsoft.com/office/officeart/2005/8/layout/cycle6" loCatId="relationship" qsTypeId="urn:microsoft.com/office/officeart/2005/8/quickstyle/3d6" qsCatId="3D" csTypeId="urn:microsoft.com/office/officeart/2005/8/colors/accent1_5" csCatId="accent1" phldr="1"/>
      <dgm:spPr/>
      <dgm:t>
        <a:bodyPr/>
        <a:lstStyle/>
        <a:p>
          <a:endParaRPr lang="es-MX"/>
        </a:p>
      </dgm:t>
    </dgm:pt>
    <dgm:pt modelId="{CC1F5394-6B9D-441F-BA00-6DD3EB5CE532}">
      <dgm:prSet phldrT="[Texto]"/>
      <dgm:spPr/>
      <dgm:t>
        <a:bodyPr/>
        <a:lstStyle/>
        <a:p>
          <a:r>
            <a:rPr lang="es-MX" dirty="0" smtClean="0"/>
            <a:t>ELEMENTOS, FUENTES, IMPORTANCIA Y DIVISIÓN DE LA HISTORIA DEL DERECHO</a:t>
          </a:r>
          <a:endParaRPr lang="es-MX" dirty="0"/>
        </a:p>
      </dgm:t>
    </dgm:pt>
    <dgm:pt modelId="{5251DAA9-FF88-479A-9C3D-1944BA0BE29E}" type="parTrans" cxnId="{9E9DFE02-27FF-4AE7-AA28-68DF13A28E3D}">
      <dgm:prSet/>
      <dgm:spPr/>
      <dgm:t>
        <a:bodyPr/>
        <a:lstStyle/>
        <a:p>
          <a:endParaRPr lang="es-MX"/>
        </a:p>
      </dgm:t>
    </dgm:pt>
    <dgm:pt modelId="{61AFAE92-A353-4336-A034-316DE1CFCCC6}" type="sibTrans" cxnId="{9E9DFE02-27FF-4AE7-AA28-68DF13A28E3D}">
      <dgm:prSet/>
      <dgm:spPr/>
      <dgm:t>
        <a:bodyPr/>
        <a:lstStyle/>
        <a:p>
          <a:endParaRPr lang="es-MX"/>
        </a:p>
      </dgm:t>
    </dgm:pt>
    <dgm:pt modelId="{407AD2EF-735E-4854-88F5-4FF063B3A625}">
      <dgm:prSet phldrT="[Texto]"/>
      <dgm:spPr/>
      <dgm:t>
        <a:bodyPr/>
        <a:lstStyle/>
        <a:p>
          <a:r>
            <a:rPr lang="es-MX" dirty="0" smtClean="0"/>
            <a:t>CONCEPTO DE HISTORIA</a:t>
          </a:r>
          <a:endParaRPr lang="es-MX" dirty="0"/>
        </a:p>
      </dgm:t>
    </dgm:pt>
    <dgm:pt modelId="{4493017D-82D3-406F-A13C-B025BB59BA33}" type="parTrans" cxnId="{83F2E19C-EAFC-42F0-BE37-73EB584D05E4}">
      <dgm:prSet/>
      <dgm:spPr/>
      <dgm:t>
        <a:bodyPr/>
        <a:lstStyle/>
        <a:p>
          <a:endParaRPr lang="es-MX"/>
        </a:p>
      </dgm:t>
    </dgm:pt>
    <dgm:pt modelId="{B867360B-78FA-410C-96BA-761202FDF90B}" type="sibTrans" cxnId="{83F2E19C-EAFC-42F0-BE37-73EB584D05E4}">
      <dgm:prSet/>
      <dgm:spPr/>
      <dgm:t>
        <a:bodyPr/>
        <a:lstStyle/>
        <a:p>
          <a:endParaRPr lang="es-MX"/>
        </a:p>
      </dgm:t>
    </dgm:pt>
    <dgm:pt modelId="{EA592EB0-DDA2-47E9-9FF9-DAE28372DE57}">
      <dgm:prSet phldrT="[Texto]"/>
      <dgm:spPr/>
      <dgm:t>
        <a:bodyPr/>
        <a:lstStyle/>
        <a:p>
          <a:r>
            <a:rPr lang="es-MX" dirty="0" smtClean="0"/>
            <a:t>OBJETO DE ESTUDIO DE LA HISTORIA DEL DERECHO EN LA ACTUALIDAD</a:t>
          </a:r>
          <a:endParaRPr lang="es-MX" dirty="0"/>
        </a:p>
      </dgm:t>
    </dgm:pt>
    <dgm:pt modelId="{EB8F7915-EFD9-40BF-B99B-0E787EF55A68}" type="parTrans" cxnId="{D9D8D7B7-5CE2-4C3C-9BCF-3378BAA94CF3}">
      <dgm:prSet/>
      <dgm:spPr/>
      <dgm:t>
        <a:bodyPr/>
        <a:lstStyle/>
        <a:p>
          <a:endParaRPr lang="es-MX"/>
        </a:p>
      </dgm:t>
    </dgm:pt>
    <dgm:pt modelId="{F3D888CB-137B-4225-8684-4004BBEA923D}" type="sibTrans" cxnId="{D9D8D7B7-5CE2-4C3C-9BCF-3378BAA94CF3}">
      <dgm:prSet/>
      <dgm:spPr/>
      <dgm:t>
        <a:bodyPr/>
        <a:lstStyle/>
        <a:p>
          <a:endParaRPr lang="es-MX"/>
        </a:p>
      </dgm:t>
    </dgm:pt>
    <dgm:pt modelId="{800D4915-6ADA-4DB2-8CF2-23E0194A9ED4}">
      <dgm:prSet phldrT="[Texto]"/>
      <dgm:spPr/>
      <dgm:t>
        <a:bodyPr/>
        <a:lstStyle/>
        <a:p>
          <a:r>
            <a:rPr lang="es-MX" dirty="0" smtClean="0"/>
            <a:t>INFLUENCIA E IMPORTANCIA DE LA HISTORIA DEL DERECHO EN MÉXICO </a:t>
          </a:r>
          <a:endParaRPr lang="es-MX" dirty="0"/>
        </a:p>
      </dgm:t>
    </dgm:pt>
    <dgm:pt modelId="{395EAFEE-9598-4BAF-8E30-715B645F596A}" type="parTrans" cxnId="{E9001E34-E39B-48D7-9133-9EB5FCEC73AA}">
      <dgm:prSet/>
      <dgm:spPr/>
      <dgm:t>
        <a:bodyPr/>
        <a:lstStyle/>
        <a:p>
          <a:endParaRPr lang="es-MX"/>
        </a:p>
      </dgm:t>
    </dgm:pt>
    <dgm:pt modelId="{C36D212D-2D71-4ED8-B0AC-9F32937C0684}" type="sibTrans" cxnId="{E9001E34-E39B-48D7-9133-9EB5FCEC73AA}">
      <dgm:prSet/>
      <dgm:spPr/>
      <dgm:t>
        <a:bodyPr/>
        <a:lstStyle/>
        <a:p>
          <a:endParaRPr lang="es-MX"/>
        </a:p>
      </dgm:t>
    </dgm:pt>
    <dgm:pt modelId="{DEA53692-A0CC-483E-9CF7-3EE31B3D4982}" type="pres">
      <dgm:prSet presAssocID="{372CE24C-CFCA-44FE-859B-9A8216011F3F}" presName="cycle" presStyleCnt="0">
        <dgm:presLayoutVars>
          <dgm:dir/>
          <dgm:resizeHandles val="exact"/>
        </dgm:presLayoutVars>
      </dgm:prSet>
      <dgm:spPr/>
      <dgm:t>
        <a:bodyPr/>
        <a:lstStyle/>
        <a:p>
          <a:endParaRPr lang="es-MX"/>
        </a:p>
      </dgm:t>
    </dgm:pt>
    <dgm:pt modelId="{37ED34A5-2D65-4F2B-8E1A-E2C4B24B2357}" type="pres">
      <dgm:prSet presAssocID="{CC1F5394-6B9D-441F-BA00-6DD3EB5CE532}" presName="node" presStyleLbl="node1" presStyleIdx="0" presStyleCnt="1" custRadScaleRad="101946" custRadScaleInc="-230">
        <dgm:presLayoutVars>
          <dgm:bulletEnabled val="1"/>
        </dgm:presLayoutVars>
      </dgm:prSet>
      <dgm:spPr/>
      <dgm:t>
        <a:bodyPr/>
        <a:lstStyle/>
        <a:p>
          <a:endParaRPr lang="es-MX"/>
        </a:p>
      </dgm:t>
    </dgm:pt>
  </dgm:ptLst>
  <dgm:cxnLst>
    <dgm:cxn modelId="{2B9F8B8F-5C34-434F-8E69-1236F55C7D9F}" type="presOf" srcId="{800D4915-6ADA-4DB2-8CF2-23E0194A9ED4}" destId="{37ED34A5-2D65-4F2B-8E1A-E2C4B24B2357}" srcOrd="0" destOrd="3" presId="urn:microsoft.com/office/officeart/2005/8/layout/cycle6"/>
    <dgm:cxn modelId="{9E9DFE02-27FF-4AE7-AA28-68DF13A28E3D}" srcId="{372CE24C-CFCA-44FE-859B-9A8216011F3F}" destId="{CC1F5394-6B9D-441F-BA00-6DD3EB5CE532}" srcOrd="0" destOrd="0" parTransId="{5251DAA9-FF88-479A-9C3D-1944BA0BE29E}" sibTransId="{61AFAE92-A353-4336-A034-316DE1CFCCC6}"/>
    <dgm:cxn modelId="{C3302598-11A5-4C61-94FF-AB18B4C0A5CE}" type="presOf" srcId="{EA592EB0-DDA2-47E9-9FF9-DAE28372DE57}" destId="{37ED34A5-2D65-4F2B-8E1A-E2C4B24B2357}" srcOrd="0" destOrd="2" presId="urn:microsoft.com/office/officeart/2005/8/layout/cycle6"/>
    <dgm:cxn modelId="{D9D8D7B7-5CE2-4C3C-9BCF-3378BAA94CF3}" srcId="{CC1F5394-6B9D-441F-BA00-6DD3EB5CE532}" destId="{EA592EB0-DDA2-47E9-9FF9-DAE28372DE57}" srcOrd="1" destOrd="0" parTransId="{EB8F7915-EFD9-40BF-B99B-0E787EF55A68}" sibTransId="{F3D888CB-137B-4225-8684-4004BBEA923D}"/>
    <dgm:cxn modelId="{64337165-FBEB-4302-84C0-5BB66E63E03C}" type="presOf" srcId="{CC1F5394-6B9D-441F-BA00-6DD3EB5CE532}" destId="{37ED34A5-2D65-4F2B-8E1A-E2C4B24B2357}" srcOrd="0" destOrd="0" presId="urn:microsoft.com/office/officeart/2005/8/layout/cycle6"/>
    <dgm:cxn modelId="{6641A860-3A88-4161-B95C-2CB37B6A44CE}" type="presOf" srcId="{407AD2EF-735E-4854-88F5-4FF063B3A625}" destId="{37ED34A5-2D65-4F2B-8E1A-E2C4B24B2357}" srcOrd="0" destOrd="1" presId="urn:microsoft.com/office/officeart/2005/8/layout/cycle6"/>
    <dgm:cxn modelId="{422BFC35-07C3-49E5-BE26-5788F5ACC5B2}" type="presOf" srcId="{372CE24C-CFCA-44FE-859B-9A8216011F3F}" destId="{DEA53692-A0CC-483E-9CF7-3EE31B3D4982}" srcOrd="0" destOrd="0" presId="urn:microsoft.com/office/officeart/2005/8/layout/cycle6"/>
    <dgm:cxn modelId="{83F2E19C-EAFC-42F0-BE37-73EB584D05E4}" srcId="{CC1F5394-6B9D-441F-BA00-6DD3EB5CE532}" destId="{407AD2EF-735E-4854-88F5-4FF063B3A625}" srcOrd="0" destOrd="0" parTransId="{4493017D-82D3-406F-A13C-B025BB59BA33}" sibTransId="{B867360B-78FA-410C-96BA-761202FDF90B}"/>
    <dgm:cxn modelId="{E9001E34-E39B-48D7-9133-9EB5FCEC73AA}" srcId="{CC1F5394-6B9D-441F-BA00-6DD3EB5CE532}" destId="{800D4915-6ADA-4DB2-8CF2-23E0194A9ED4}" srcOrd="2" destOrd="0" parTransId="{395EAFEE-9598-4BAF-8E30-715B645F596A}" sibTransId="{C36D212D-2D71-4ED8-B0AC-9F32937C0684}"/>
    <dgm:cxn modelId="{459EBD2B-D349-47D9-83C7-E6A910B49112}" type="presParOf" srcId="{DEA53692-A0CC-483E-9CF7-3EE31B3D4982}" destId="{37ED34A5-2D65-4F2B-8E1A-E2C4B24B2357}" srcOrd="0"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643CA8-A6A6-46CA-8FAF-D5A5F965861D}"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MX"/>
        </a:p>
      </dgm:t>
    </dgm:pt>
    <dgm:pt modelId="{5BA1BD7B-685F-4E03-961E-AA35A495503F}">
      <dgm:prSet/>
      <dgm:spPr/>
      <dgm:t>
        <a:bodyPr/>
        <a:lstStyle/>
        <a:p>
          <a:r>
            <a:rPr lang="es-MX" dirty="0" smtClean="0"/>
            <a:t>UNIDAD II </a:t>
          </a:r>
        </a:p>
        <a:p>
          <a:r>
            <a:rPr lang="es-MX" dirty="0" smtClean="0"/>
            <a:t>DERECHO </a:t>
          </a:r>
          <a:r>
            <a:rPr lang="es-MX" dirty="0" err="1" smtClean="0"/>
            <a:t>PRECOLONIAL</a:t>
          </a:r>
          <a:r>
            <a:rPr lang="es-MX" dirty="0" smtClean="0"/>
            <a:t>, MEDIANTE APORTACIONES HECHAS POR OTRAS CULTURAS PRECOLOMBINAS, HASTA LA CONQUISTA</a:t>
          </a:r>
          <a:endParaRPr lang="es-MX" dirty="0"/>
        </a:p>
      </dgm:t>
    </dgm:pt>
    <dgm:pt modelId="{DD73DA15-9CEF-4C5D-A0C6-7DAD7AA137D3}" type="parTrans" cxnId="{8632FDAC-007E-4E10-A409-8B8A023CC44E}">
      <dgm:prSet/>
      <dgm:spPr/>
      <dgm:t>
        <a:bodyPr/>
        <a:lstStyle/>
        <a:p>
          <a:endParaRPr lang="es-MX"/>
        </a:p>
      </dgm:t>
    </dgm:pt>
    <dgm:pt modelId="{B39F22E4-EB78-4A7B-8964-790CCD97E5ED}" type="sibTrans" cxnId="{8632FDAC-007E-4E10-A409-8B8A023CC44E}">
      <dgm:prSet/>
      <dgm:spPr/>
      <dgm:t>
        <a:bodyPr/>
        <a:lstStyle/>
        <a:p>
          <a:endParaRPr lang="es-MX"/>
        </a:p>
      </dgm:t>
    </dgm:pt>
    <dgm:pt modelId="{DA0D52D8-A2F0-488A-A6E2-B7534A83D536}" type="pres">
      <dgm:prSet presAssocID="{1A643CA8-A6A6-46CA-8FAF-D5A5F965861D}" presName="Name0" presStyleCnt="0">
        <dgm:presLayoutVars>
          <dgm:chMax/>
          <dgm:chPref/>
          <dgm:dir/>
          <dgm:animLvl val="lvl"/>
        </dgm:presLayoutVars>
      </dgm:prSet>
      <dgm:spPr/>
    </dgm:pt>
    <dgm:pt modelId="{5A8506AD-A9E7-4CD4-9514-05CB79966D04}" type="pres">
      <dgm:prSet presAssocID="{5BA1BD7B-685F-4E03-961E-AA35A495503F}" presName="composite" presStyleCnt="0"/>
      <dgm:spPr/>
    </dgm:pt>
    <dgm:pt modelId="{226EE9FB-C88E-45D0-A784-4E1106C19CDB}" type="pres">
      <dgm:prSet presAssocID="{5BA1BD7B-685F-4E03-961E-AA35A495503F}" presName="Parent1" presStyleLbl="node1" presStyleIdx="0" presStyleCnt="2" custScaleX="166165" custScaleY="137137" custLinFactX="-38726" custLinFactNeighborX="-100000" custLinFactNeighborY="-21875">
        <dgm:presLayoutVars>
          <dgm:chMax val="1"/>
          <dgm:chPref val="1"/>
          <dgm:bulletEnabled val="1"/>
        </dgm:presLayoutVars>
      </dgm:prSet>
      <dgm:spPr/>
    </dgm:pt>
    <dgm:pt modelId="{71804DD1-B8FC-43A4-9C00-D32930565BF3}" type="pres">
      <dgm:prSet presAssocID="{5BA1BD7B-685F-4E03-961E-AA35A495503F}" presName="Childtext1" presStyleLbl="revTx" presStyleIdx="0" presStyleCnt="1">
        <dgm:presLayoutVars>
          <dgm:chMax val="0"/>
          <dgm:chPref val="0"/>
          <dgm:bulletEnabled val="1"/>
        </dgm:presLayoutVars>
      </dgm:prSet>
      <dgm:spPr/>
    </dgm:pt>
    <dgm:pt modelId="{E00909E9-65F2-498F-83C1-19A195E22000}" type="pres">
      <dgm:prSet presAssocID="{5BA1BD7B-685F-4E03-961E-AA35A495503F}" presName="BalanceSpacing" presStyleCnt="0"/>
      <dgm:spPr/>
    </dgm:pt>
    <dgm:pt modelId="{53F0F828-CA2F-4285-9B87-92A2BA3831C7}" type="pres">
      <dgm:prSet presAssocID="{5BA1BD7B-685F-4E03-961E-AA35A495503F}" presName="BalanceSpacing1" presStyleCnt="0"/>
      <dgm:spPr/>
    </dgm:pt>
    <dgm:pt modelId="{60C97ED0-59AE-4390-BF66-98833D3DCA34}" type="pres">
      <dgm:prSet presAssocID="{B39F22E4-EB78-4A7B-8964-790CCD97E5ED}" presName="Accent1Text" presStyleLbl="node1" presStyleIdx="1" presStyleCnt="2" custScaleX="169170" custScaleY="135567" custLinFactX="48982" custLinFactNeighborX="100000" custLinFactNeighborY="-21090"/>
      <dgm:spPr/>
    </dgm:pt>
  </dgm:ptLst>
  <dgm:cxnLst>
    <dgm:cxn modelId="{68D67AAF-A344-4684-B15F-257E8E835F00}" type="presOf" srcId="{B39F22E4-EB78-4A7B-8964-790CCD97E5ED}" destId="{60C97ED0-59AE-4390-BF66-98833D3DCA34}" srcOrd="0" destOrd="0" presId="urn:microsoft.com/office/officeart/2008/layout/AlternatingHexagons"/>
    <dgm:cxn modelId="{5549DA7E-3D2F-4557-BE60-865ED1B6F4F0}" type="presOf" srcId="{5BA1BD7B-685F-4E03-961E-AA35A495503F}" destId="{226EE9FB-C88E-45D0-A784-4E1106C19CDB}" srcOrd="0" destOrd="0" presId="urn:microsoft.com/office/officeart/2008/layout/AlternatingHexagons"/>
    <dgm:cxn modelId="{B0085046-7BB0-4BD1-8151-5F865B8712A0}" type="presOf" srcId="{1A643CA8-A6A6-46CA-8FAF-D5A5F965861D}" destId="{DA0D52D8-A2F0-488A-A6E2-B7534A83D536}" srcOrd="0" destOrd="0" presId="urn:microsoft.com/office/officeart/2008/layout/AlternatingHexagons"/>
    <dgm:cxn modelId="{8632FDAC-007E-4E10-A409-8B8A023CC44E}" srcId="{1A643CA8-A6A6-46CA-8FAF-D5A5F965861D}" destId="{5BA1BD7B-685F-4E03-961E-AA35A495503F}" srcOrd="0" destOrd="0" parTransId="{DD73DA15-9CEF-4C5D-A0C6-7DAD7AA137D3}" sibTransId="{B39F22E4-EB78-4A7B-8964-790CCD97E5ED}"/>
    <dgm:cxn modelId="{E43F9445-AF81-4DB9-BBD8-9DDC30AD08B4}" type="presParOf" srcId="{DA0D52D8-A2F0-488A-A6E2-B7534A83D536}" destId="{5A8506AD-A9E7-4CD4-9514-05CB79966D04}" srcOrd="0" destOrd="0" presId="urn:microsoft.com/office/officeart/2008/layout/AlternatingHexagons"/>
    <dgm:cxn modelId="{FF257B88-11F3-4A6B-9AE4-34C54F93476C}" type="presParOf" srcId="{5A8506AD-A9E7-4CD4-9514-05CB79966D04}" destId="{226EE9FB-C88E-45D0-A784-4E1106C19CDB}" srcOrd="0" destOrd="0" presId="urn:microsoft.com/office/officeart/2008/layout/AlternatingHexagons"/>
    <dgm:cxn modelId="{7F8B9501-E86F-4F11-AA06-B3F9EF7110E2}" type="presParOf" srcId="{5A8506AD-A9E7-4CD4-9514-05CB79966D04}" destId="{71804DD1-B8FC-43A4-9C00-D32930565BF3}" srcOrd="1" destOrd="0" presId="urn:microsoft.com/office/officeart/2008/layout/AlternatingHexagons"/>
    <dgm:cxn modelId="{5D0E3207-903F-430A-BF36-A0CA50197C6B}" type="presParOf" srcId="{5A8506AD-A9E7-4CD4-9514-05CB79966D04}" destId="{E00909E9-65F2-498F-83C1-19A195E22000}" srcOrd="2" destOrd="0" presId="urn:microsoft.com/office/officeart/2008/layout/AlternatingHexagons"/>
    <dgm:cxn modelId="{9909A030-D8B5-4734-B69F-BFC128BB5BAA}" type="presParOf" srcId="{5A8506AD-A9E7-4CD4-9514-05CB79966D04}" destId="{53F0F828-CA2F-4285-9B87-92A2BA3831C7}" srcOrd="3" destOrd="0" presId="urn:microsoft.com/office/officeart/2008/layout/AlternatingHexagons"/>
    <dgm:cxn modelId="{FCE9348C-33D7-45D1-9503-0F343DADD29B}" type="presParOf" srcId="{5A8506AD-A9E7-4CD4-9514-05CB79966D04}" destId="{60C97ED0-59AE-4390-BF66-98833D3DCA34}"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9D4E6B-F9E6-4585-B1EE-10ECB27CFFC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1CE760FB-83D9-4134-9619-68E1D8BB56EE}">
      <dgm:prSet phldrT="[Texto]"/>
      <dgm:spPr/>
      <dgm:t>
        <a:bodyPr/>
        <a:lstStyle/>
        <a:p>
          <a:r>
            <a:rPr lang="es-MX" dirty="0" smtClean="0"/>
            <a:t>EL DERECHO MAYA</a:t>
          </a:r>
          <a:endParaRPr lang="es-MX" dirty="0"/>
        </a:p>
      </dgm:t>
    </dgm:pt>
    <dgm:pt modelId="{07563900-C839-430A-A6B3-8D2DEA15D6BE}" type="parTrans" cxnId="{41598316-F0B8-4219-993B-D119C938DA8F}">
      <dgm:prSet/>
      <dgm:spPr/>
      <dgm:t>
        <a:bodyPr/>
        <a:lstStyle/>
        <a:p>
          <a:endParaRPr lang="es-MX"/>
        </a:p>
      </dgm:t>
    </dgm:pt>
    <dgm:pt modelId="{081E06A0-0C33-4A44-89F6-867E4237C185}" type="sibTrans" cxnId="{41598316-F0B8-4219-993B-D119C938DA8F}">
      <dgm:prSet/>
      <dgm:spPr/>
      <dgm:t>
        <a:bodyPr/>
        <a:lstStyle/>
        <a:p>
          <a:endParaRPr lang="es-MX"/>
        </a:p>
      </dgm:t>
    </dgm:pt>
    <dgm:pt modelId="{587744AF-7C2B-4D25-8610-2333F846DC8D}">
      <dgm:prSet phldrT="[Texto]"/>
      <dgm:spPr/>
      <dgm:t>
        <a:bodyPr/>
        <a:lstStyle/>
        <a:p>
          <a:r>
            <a:rPr lang="es-MX" dirty="0" smtClean="0"/>
            <a:t>ORGANIZACIÓN JURÍDICA DE LOS </a:t>
          </a:r>
          <a:r>
            <a:rPr lang="es-MX" dirty="0" err="1" smtClean="0"/>
            <a:t>CALPULLI</a:t>
          </a:r>
          <a:endParaRPr lang="es-MX" dirty="0"/>
        </a:p>
      </dgm:t>
    </dgm:pt>
    <dgm:pt modelId="{00F829D5-9DD9-4652-8659-68685AE19DF9}" type="parTrans" cxnId="{36430879-F4E8-463B-B382-087B12165C41}">
      <dgm:prSet/>
      <dgm:spPr/>
      <dgm:t>
        <a:bodyPr/>
        <a:lstStyle/>
        <a:p>
          <a:endParaRPr lang="es-MX"/>
        </a:p>
      </dgm:t>
    </dgm:pt>
    <dgm:pt modelId="{9177B345-BEE4-439E-BADC-B8CD2B03AE15}" type="sibTrans" cxnId="{36430879-F4E8-463B-B382-087B12165C41}">
      <dgm:prSet/>
      <dgm:spPr/>
      <dgm:t>
        <a:bodyPr/>
        <a:lstStyle/>
        <a:p>
          <a:endParaRPr lang="es-MX"/>
        </a:p>
      </dgm:t>
    </dgm:pt>
    <dgm:pt modelId="{E0759C69-9C0B-416B-BD5D-B2282FD13AC1}">
      <dgm:prSet phldrT="[Texto]"/>
      <dgm:spPr/>
      <dgm:t>
        <a:bodyPr/>
        <a:lstStyle/>
        <a:p>
          <a:r>
            <a:rPr lang="es-MX" dirty="0" smtClean="0"/>
            <a:t>EL DESCUBRIMIENTO DE AMÉRICA Y LA CONQUISTA</a:t>
          </a:r>
          <a:endParaRPr lang="es-MX" dirty="0"/>
        </a:p>
      </dgm:t>
    </dgm:pt>
    <dgm:pt modelId="{908C5B45-8708-4101-AAD8-5D40D144AAB0}" type="parTrans" cxnId="{44456C73-69D5-41AD-9690-D9F94D77B124}">
      <dgm:prSet/>
      <dgm:spPr/>
      <dgm:t>
        <a:bodyPr/>
        <a:lstStyle/>
        <a:p>
          <a:endParaRPr lang="es-MX"/>
        </a:p>
      </dgm:t>
    </dgm:pt>
    <dgm:pt modelId="{D8F2D066-A083-42B3-A270-FD9D9B9B86E5}" type="sibTrans" cxnId="{44456C73-69D5-41AD-9690-D9F94D77B124}">
      <dgm:prSet/>
      <dgm:spPr/>
      <dgm:t>
        <a:bodyPr/>
        <a:lstStyle/>
        <a:p>
          <a:endParaRPr lang="es-MX"/>
        </a:p>
      </dgm:t>
    </dgm:pt>
    <dgm:pt modelId="{C543C9AC-E9CB-4D22-9A02-8381B22F4287}" type="pres">
      <dgm:prSet presAssocID="{8A9D4E6B-F9E6-4585-B1EE-10ECB27CFFCB}" presName="linear" presStyleCnt="0">
        <dgm:presLayoutVars>
          <dgm:dir/>
          <dgm:animLvl val="lvl"/>
          <dgm:resizeHandles val="exact"/>
        </dgm:presLayoutVars>
      </dgm:prSet>
      <dgm:spPr/>
    </dgm:pt>
    <dgm:pt modelId="{114B9671-2D1A-4248-B3ED-65D1DF07AD7B}" type="pres">
      <dgm:prSet presAssocID="{1CE760FB-83D9-4134-9619-68E1D8BB56EE}" presName="parentLin" presStyleCnt="0"/>
      <dgm:spPr/>
    </dgm:pt>
    <dgm:pt modelId="{B288F5A9-18EB-44CA-A6AD-0DB7069A761D}" type="pres">
      <dgm:prSet presAssocID="{1CE760FB-83D9-4134-9619-68E1D8BB56EE}" presName="parentLeftMargin" presStyleLbl="node1" presStyleIdx="0" presStyleCnt="3"/>
      <dgm:spPr/>
    </dgm:pt>
    <dgm:pt modelId="{88C14F2F-1EFB-49C1-A2F4-76734B7E55C6}" type="pres">
      <dgm:prSet presAssocID="{1CE760FB-83D9-4134-9619-68E1D8BB56EE}" presName="parentText" presStyleLbl="node1" presStyleIdx="0" presStyleCnt="3">
        <dgm:presLayoutVars>
          <dgm:chMax val="0"/>
          <dgm:bulletEnabled val="1"/>
        </dgm:presLayoutVars>
      </dgm:prSet>
      <dgm:spPr/>
      <dgm:t>
        <a:bodyPr/>
        <a:lstStyle/>
        <a:p>
          <a:endParaRPr lang="es-MX"/>
        </a:p>
      </dgm:t>
    </dgm:pt>
    <dgm:pt modelId="{4CB16894-940E-4F42-A419-EFB6C52E49EA}" type="pres">
      <dgm:prSet presAssocID="{1CE760FB-83D9-4134-9619-68E1D8BB56EE}" presName="negativeSpace" presStyleCnt="0"/>
      <dgm:spPr/>
    </dgm:pt>
    <dgm:pt modelId="{40BF716F-F233-4C23-9439-E47D26C0758C}" type="pres">
      <dgm:prSet presAssocID="{1CE760FB-83D9-4134-9619-68E1D8BB56EE}" presName="childText" presStyleLbl="conFgAcc1" presStyleIdx="0" presStyleCnt="3">
        <dgm:presLayoutVars>
          <dgm:bulletEnabled val="1"/>
        </dgm:presLayoutVars>
      </dgm:prSet>
      <dgm:spPr/>
    </dgm:pt>
    <dgm:pt modelId="{AAF9B373-F3E9-4EFD-8003-988B063F3DAA}" type="pres">
      <dgm:prSet presAssocID="{081E06A0-0C33-4A44-89F6-867E4237C185}" presName="spaceBetweenRectangles" presStyleCnt="0"/>
      <dgm:spPr/>
    </dgm:pt>
    <dgm:pt modelId="{6AB7912A-7F27-458D-BCF0-F01660488C39}" type="pres">
      <dgm:prSet presAssocID="{587744AF-7C2B-4D25-8610-2333F846DC8D}" presName="parentLin" presStyleCnt="0"/>
      <dgm:spPr/>
    </dgm:pt>
    <dgm:pt modelId="{D1158A1E-3BB0-475D-ADAB-026407BDE380}" type="pres">
      <dgm:prSet presAssocID="{587744AF-7C2B-4D25-8610-2333F846DC8D}" presName="parentLeftMargin" presStyleLbl="node1" presStyleIdx="0" presStyleCnt="3"/>
      <dgm:spPr/>
    </dgm:pt>
    <dgm:pt modelId="{64223FA0-6FD2-4616-93AC-9A22416DE260}" type="pres">
      <dgm:prSet presAssocID="{587744AF-7C2B-4D25-8610-2333F846DC8D}" presName="parentText" presStyleLbl="node1" presStyleIdx="1" presStyleCnt="3">
        <dgm:presLayoutVars>
          <dgm:chMax val="0"/>
          <dgm:bulletEnabled val="1"/>
        </dgm:presLayoutVars>
      </dgm:prSet>
      <dgm:spPr/>
      <dgm:t>
        <a:bodyPr/>
        <a:lstStyle/>
        <a:p>
          <a:endParaRPr lang="es-MX"/>
        </a:p>
      </dgm:t>
    </dgm:pt>
    <dgm:pt modelId="{0A14C1AB-5E03-48D5-877F-86FC59C1880E}" type="pres">
      <dgm:prSet presAssocID="{587744AF-7C2B-4D25-8610-2333F846DC8D}" presName="negativeSpace" presStyleCnt="0"/>
      <dgm:spPr/>
    </dgm:pt>
    <dgm:pt modelId="{6F79E108-550E-44E0-B898-CBBF0DB13B73}" type="pres">
      <dgm:prSet presAssocID="{587744AF-7C2B-4D25-8610-2333F846DC8D}" presName="childText" presStyleLbl="conFgAcc1" presStyleIdx="1" presStyleCnt="3">
        <dgm:presLayoutVars>
          <dgm:bulletEnabled val="1"/>
        </dgm:presLayoutVars>
      </dgm:prSet>
      <dgm:spPr/>
    </dgm:pt>
    <dgm:pt modelId="{7C5E2878-BBA6-4B84-93A0-BFF60E976591}" type="pres">
      <dgm:prSet presAssocID="{9177B345-BEE4-439E-BADC-B8CD2B03AE15}" presName="spaceBetweenRectangles" presStyleCnt="0"/>
      <dgm:spPr/>
    </dgm:pt>
    <dgm:pt modelId="{394D7A90-4D4D-4463-8AB0-15F70D0901C2}" type="pres">
      <dgm:prSet presAssocID="{E0759C69-9C0B-416B-BD5D-B2282FD13AC1}" presName="parentLin" presStyleCnt="0"/>
      <dgm:spPr/>
    </dgm:pt>
    <dgm:pt modelId="{C0830CDD-E031-4847-949E-923787B35F98}" type="pres">
      <dgm:prSet presAssocID="{E0759C69-9C0B-416B-BD5D-B2282FD13AC1}" presName="parentLeftMargin" presStyleLbl="node1" presStyleIdx="1" presStyleCnt="3"/>
      <dgm:spPr/>
    </dgm:pt>
    <dgm:pt modelId="{396F5941-A7F3-465F-AE02-995F3698052E}" type="pres">
      <dgm:prSet presAssocID="{E0759C69-9C0B-416B-BD5D-B2282FD13AC1}" presName="parentText" presStyleLbl="node1" presStyleIdx="2" presStyleCnt="3">
        <dgm:presLayoutVars>
          <dgm:chMax val="0"/>
          <dgm:bulletEnabled val="1"/>
        </dgm:presLayoutVars>
      </dgm:prSet>
      <dgm:spPr/>
      <dgm:t>
        <a:bodyPr/>
        <a:lstStyle/>
        <a:p>
          <a:endParaRPr lang="es-MX"/>
        </a:p>
      </dgm:t>
    </dgm:pt>
    <dgm:pt modelId="{53F062CF-8D5D-48C1-90CF-B9C1CC47907A}" type="pres">
      <dgm:prSet presAssocID="{E0759C69-9C0B-416B-BD5D-B2282FD13AC1}" presName="negativeSpace" presStyleCnt="0"/>
      <dgm:spPr/>
    </dgm:pt>
    <dgm:pt modelId="{2FC45E81-D226-4A3E-9248-C5F2665D4AC5}" type="pres">
      <dgm:prSet presAssocID="{E0759C69-9C0B-416B-BD5D-B2282FD13AC1}" presName="childText" presStyleLbl="conFgAcc1" presStyleIdx="2" presStyleCnt="3">
        <dgm:presLayoutVars>
          <dgm:bulletEnabled val="1"/>
        </dgm:presLayoutVars>
      </dgm:prSet>
      <dgm:spPr/>
    </dgm:pt>
  </dgm:ptLst>
  <dgm:cxnLst>
    <dgm:cxn modelId="{2B4BD01F-1645-4E63-924E-68CB773366DC}" type="presOf" srcId="{E0759C69-9C0B-416B-BD5D-B2282FD13AC1}" destId="{C0830CDD-E031-4847-949E-923787B35F98}" srcOrd="0" destOrd="0" presId="urn:microsoft.com/office/officeart/2005/8/layout/list1"/>
    <dgm:cxn modelId="{00E3D1F7-7BA3-4626-A047-D5A036C71639}" type="presOf" srcId="{1CE760FB-83D9-4134-9619-68E1D8BB56EE}" destId="{B288F5A9-18EB-44CA-A6AD-0DB7069A761D}" srcOrd="0" destOrd="0" presId="urn:microsoft.com/office/officeart/2005/8/layout/list1"/>
    <dgm:cxn modelId="{DA30F9D4-FDBA-4891-BAB9-E102C4D0CF42}" type="presOf" srcId="{8A9D4E6B-F9E6-4585-B1EE-10ECB27CFFCB}" destId="{C543C9AC-E9CB-4D22-9A02-8381B22F4287}" srcOrd="0" destOrd="0" presId="urn:microsoft.com/office/officeart/2005/8/layout/list1"/>
    <dgm:cxn modelId="{44456C73-69D5-41AD-9690-D9F94D77B124}" srcId="{8A9D4E6B-F9E6-4585-B1EE-10ECB27CFFCB}" destId="{E0759C69-9C0B-416B-BD5D-B2282FD13AC1}" srcOrd="2" destOrd="0" parTransId="{908C5B45-8708-4101-AAD8-5D40D144AAB0}" sibTransId="{D8F2D066-A083-42B3-A270-FD9D9B9B86E5}"/>
    <dgm:cxn modelId="{DABC8F07-B05D-4AC7-8E26-B0057EB69034}" type="presOf" srcId="{E0759C69-9C0B-416B-BD5D-B2282FD13AC1}" destId="{396F5941-A7F3-465F-AE02-995F3698052E}" srcOrd="1" destOrd="0" presId="urn:microsoft.com/office/officeart/2005/8/layout/list1"/>
    <dgm:cxn modelId="{CA3F6B8B-3FEA-4935-BFD6-9D74051C5D48}" type="presOf" srcId="{587744AF-7C2B-4D25-8610-2333F846DC8D}" destId="{D1158A1E-3BB0-475D-ADAB-026407BDE380}" srcOrd="0" destOrd="0" presId="urn:microsoft.com/office/officeart/2005/8/layout/list1"/>
    <dgm:cxn modelId="{41598316-F0B8-4219-993B-D119C938DA8F}" srcId="{8A9D4E6B-F9E6-4585-B1EE-10ECB27CFFCB}" destId="{1CE760FB-83D9-4134-9619-68E1D8BB56EE}" srcOrd="0" destOrd="0" parTransId="{07563900-C839-430A-A6B3-8D2DEA15D6BE}" sibTransId="{081E06A0-0C33-4A44-89F6-867E4237C185}"/>
    <dgm:cxn modelId="{36430879-F4E8-463B-B382-087B12165C41}" srcId="{8A9D4E6B-F9E6-4585-B1EE-10ECB27CFFCB}" destId="{587744AF-7C2B-4D25-8610-2333F846DC8D}" srcOrd="1" destOrd="0" parTransId="{00F829D5-9DD9-4652-8659-68685AE19DF9}" sibTransId="{9177B345-BEE4-439E-BADC-B8CD2B03AE15}"/>
    <dgm:cxn modelId="{BAB5CA7E-3D08-45C9-9C5C-EC1E612828DD}" type="presOf" srcId="{587744AF-7C2B-4D25-8610-2333F846DC8D}" destId="{64223FA0-6FD2-4616-93AC-9A22416DE260}" srcOrd="1" destOrd="0" presId="urn:microsoft.com/office/officeart/2005/8/layout/list1"/>
    <dgm:cxn modelId="{DB61C1C7-4F0F-45F8-9FBE-69B183F45235}" type="presOf" srcId="{1CE760FB-83D9-4134-9619-68E1D8BB56EE}" destId="{88C14F2F-1EFB-49C1-A2F4-76734B7E55C6}" srcOrd="1" destOrd="0" presId="urn:microsoft.com/office/officeart/2005/8/layout/list1"/>
    <dgm:cxn modelId="{B36EAD68-3F1D-4B5A-A4CE-42296A5CB08A}" type="presParOf" srcId="{C543C9AC-E9CB-4D22-9A02-8381B22F4287}" destId="{114B9671-2D1A-4248-B3ED-65D1DF07AD7B}" srcOrd="0" destOrd="0" presId="urn:microsoft.com/office/officeart/2005/8/layout/list1"/>
    <dgm:cxn modelId="{F099DF26-5E52-447F-A628-5763158A51FD}" type="presParOf" srcId="{114B9671-2D1A-4248-B3ED-65D1DF07AD7B}" destId="{B288F5A9-18EB-44CA-A6AD-0DB7069A761D}" srcOrd="0" destOrd="0" presId="urn:microsoft.com/office/officeart/2005/8/layout/list1"/>
    <dgm:cxn modelId="{074FE03F-12AC-4C6E-B6D4-100843354B39}" type="presParOf" srcId="{114B9671-2D1A-4248-B3ED-65D1DF07AD7B}" destId="{88C14F2F-1EFB-49C1-A2F4-76734B7E55C6}" srcOrd="1" destOrd="0" presId="urn:microsoft.com/office/officeart/2005/8/layout/list1"/>
    <dgm:cxn modelId="{2561959A-5138-45D9-A521-CE15ED97A488}" type="presParOf" srcId="{C543C9AC-E9CB-4D22-9A02-8381B22F4287}" destId="{4CB16894-940E-4F42-A419-EFB6C52E49EA}" srcOrd="1" destOrd="0" presId="urn:microsoft.com/office/officeart/2005/8/layout/list1"/>
    <dgm:cxn modelId="{7259E550-F64F-4629-A16C-1633D2B8E6E3}" type="presParOf" srcId="{C543C9AC-E9CB-4D22-9A02-8381B22F4287}" destId="{40BF716F-F233-4C23-9439-E47D26C0758C}" srcOrd="2" destOrd="0" presId="urn:microsoft.com/office/officeart/2005/8/layout/list1"/>
    <dgm:cxn modelId="{5F078117-EBE3-460D-A08F-132D46ABA4B8}" type="presParOf" srcId="{C543C9AC-E9CB-4D22-9A02-8381B22F4287}" destId="{AAF9B373-F3E9-4EFD-8003-988B063F3DAA}" srcOrd="3" destOrd="0" presId="urn:microsoft.com/office/officeart/2005/8/layout/list1"/>
    <dgm:cxn modelId="{A04160E7-11C0-469A-8F44-127A9D476BD7}" type="presParOf" srcId="{C543C9AC-E9CB-4D22-9A02-8381B22F4287}" destId="{6AB7912A-7F27-458D-BCF0-F01660488C39}" srcOrd="4" destOrd="0" presId="urn:microsoft.com/office/officeart/2005/8/layout/list1"/>
    <dgm:cxn modelId="{DF3F21FF-726A-43F1-A315-3BA6ECABD3B5}" type="presParOf" srcId="{6AB7912A-7F27-458D-BCF0-F01660488C39}" destId="{D1158A1E-3BB0-475D-ADAB-026407BDE380}" srcOrd="0" destOrd="0" presId="urn:microsoft.com/office/officeart/2005/8/layout/list1"/>
    <dgm:cxn modelId="{86B70B42-2C93-43CD-9053-75947FB48C9D}" type="presParOf" srcId="{6AB7912A-7F27-458D-BCF0-F01660488C39}" destId="{64223FA0-6FD2-4616-93AC-9A22416DE260}" srcOrd="1" destOrd="0" presId="urn:microsoft.com/office/officeart/2005/8/layout/list1"/>
    <dgm:cxn modelId="{1CDA3AF2-B887-44FD-826C-BEA38C15FC9A}" type="presParOf" srcId="{C543C9AC-E9CB-4D22-9A02-8381B22F4287}" destId="{0A14C1AB-5E03-48D5-877F-86FC59C1880E}" srcOrd="5" destOrd="0" presId="urn:microsoft.com/office/officeart/2005/8/layout/list1"/>
    <dgm:cxn modelId="{D5062D4A-4888-462E-9A8A-ADB5C4070040}" type="presParOf" srcId="{C543C9AC-E9CB-4D22-9A02-8381B22F4287}" destId="{6F79E108-550E-44E0-B898-CBBF0DB13B73}" srcOrd="6" destOrd="0" presId="urn:microsoft.com/office/officeart/2005/8/layout/list1"/>
    <dgm:cxn modelId="{84105560-6467-43BD-A389-6F67FB96F2F3}" type="presParOf" srcId="{C543C9AC-E9CB-4D22-9A02-8381B22F4287}" destId="{7C5E2878-BBA6-4B84-93A0-BFF60E976591}" srcOrd="7" destOrd="0" presId="urn:microsoft.com/office/officeart/2005/8/layout/list1"/>
    <dgm:cxn modelId="{F490E728-C748-47E7-AA1B-631894337608}" type="presParOf" srcId="{C543C9AC-E9CB-4D22-9A02-8381B22F4287}" destId="{394D7A90-4D4D-4463-8AB0-15F70D0901C2}" srcOrd="8" destOrd="0" presId="urn:microsoft.com/office/officeart/2005/8/layout/list1"/>
    <dgm:cxn modelId="{929AA03F-53B9-43DB-9160-B69205B2636C}" type="presParOf" srcId="{394D7A90-4D4D-4463-8AB0-15F70D0901C2}" destId="{C0830CDD-E031-4847-949E-923787B35F98}" srcOrd="0" destOrd="0" presId="urn:microsoft.com/office/officeart/2005/8/layout/list1"/>
    <dgm:cxn modelId="{DAE4EF7D-A910-4A10-A3C7-5A684C225257}" type="presParOf" srcId="{394D7A90-4D4D-4463-8AB0-15F70D0901C2}" destId="{396F5941-A7F3-465F-AE02-995F3698052E}" srcOrd="1" destOrd="0" presId="urn:microsoft.com/office/officeart/2005/8/layout/list1"/>
    <dgm:cxn modelId="{41E0DF8F-C2AF-42D4-8445-EBD9AE78FEEC}" type="presParOf" srcId="{C543C9AC-E9CB-4D22-9A02-8381B22F4287}" destId="{53F062CF-8D5D-48C1-90CF-B9C1CC47907A}" srcOrd="9" destOrd="0" presId="urn:microsoft.com/office/officeart/2005/8/layout/list1"/>
    <dgm:cxn modelId="{93DBADE5-9BAE-44AE-A19B-B02F8B419840}" type="presParOf" srcId="{C543C9AC-E9CB-4D22-9A02-8381B22F4287}" destId="{2FC45E81-D226-4A3E-9248-C5F2665D4AC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2B6E3A-4077-434A-97FD-311BEFFC06C9}">
      <dsp:nvSpPr>
        <dsp:cNvPr id="0" name=""/>
        <dsp:cNvSpPr/>
      </dsp:nvSpPr>
      <dsp:spPr>
        <a:xfrm>
          <a:off x="216026" y="0"/>
          <a:ext cx="1946709" cy="1946709"/>
        </a:xfrm>
        <a:prstGeom prst="ellipse">
          <a:avLst/>
        </a:prstGeom>
        <a:blipFill>
          <a:blip xmlns:r="http://schemas.openxmlformats.org/officeDocument/2006/relationships" r:embed="rId1"/>
          <a:srcRect/>
          <a:stretch>
            <a:fillRect l="-12000" r="-12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5476A1-F797-4EE8-825A-A65AC9634438}">
      <dsp:nvSpPr>
        <dsp:cNvPr id="0" name=""/>
        <dsp:cNvSpPr/>
      </dsp:nvSpPr>
      <dsp:spPr>
        <a:xfrm>
          <a:off x="0" y="1716531"/>
          <a:ext cx="3893418" cy="642413"/>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b" anchorCtr="0">
          <a:noAutofit/>
        </a:bodyPr>
        <a:lstStyle/>
        <a:p>
          <a:pPr lvl="0" algn="ctr" defTabSz="1422400">
            <a:lnSpc>
              <a:spcPct val="90000"/>
            </a:lnSpc>
            <a:spcBef>
              <a:spcPct val="0"/>
            </a:spcBef>
            <a:spcAft>
              <a:spcPct val="35000"/>
            </a:spcAft>
          </a:pPr>
          <a:r>
            <a:rPr lang="es-MX" sz="3200" kern="1200" dirty="0" smtClean="0"/>
            <a:t>SECUENCIA DIDÁCTICA</a:t>
          </a:r>
          <a:endParaRPr lang="es-MX" sz="3200" kern="1200" dirty="0"/>
        </a:p>
      </dsp:txBody>
      <dsp:txXfrm>
        <a:off x="0" y="1716531"/>
        <a:ext cx="3893418" cy="6424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8310B9-826E-4880-A6D6-432E7963BAC3}">
      <dsp:nvSpPr>
        <dsp:cNvPr id="0" name=""/>
        <dsp:cNvSpPr/>
      </dsp:nvSpPr>
      <dsp:spPr>
        <a:xfrm>
          <a:off x="1480958" y="-39756"/>
          <a:ext cx="6329405" cy="6329405"/>
        </a:xfrm>
        <a:prstGeom prst="circularArrow">
          <a:avLst>
            <a:gd name="adj1" fmla="val 5544"/>
            <a:gd name="adj2" fmla="val 330680"/>
            <a:gd name="adj3" fmla="val 13752066"/>
            <a:gd name="adj4" fmla="val 17400502"/>
            <a:gd name="adj5" fmla="val 5757"/>
          </a:avLst>
        </a:prstGeom>
        <a:solidFill>
          <a:schemeClr val="dk1">
            <a:tint val="4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B9FDDC6A-90AB-4463-B405-6F952788D031}">
      <dsp:nvSpPr>
        <dsp:cNvPr id="0" name=""/>
        <dsp:cNvSpPr/>
      </dsp:nvSpPr>
      <dsp:spPr>
        <a:xfrm>
          <a:off x="3148524" y="1882"/>
          <a:ext cx="2994273" cy="1497136"/>
        </a:xfrm>
        <a:prstGeom prst="roundRect">
          <a:avLst/>
        </a:prstGeom>
        <a:solidFill>
          <a:schemeClr val="lt1">
            <a:hueOff val="0"/>
            <a:satOff val="0"/>
            <a:lumOff val="0"/>
            <a:alphaOff val="0"/>
          </a:schemeClr>
        </a:solidFill>
        <a:ln>
          <a:noFill/>
        </a:ln>
        <a:effectLst>
          <a:reflection blurRad="12700" stA="26000" endPos="32000" dist="12700" dir="5400000" sy="-100000" rotWithShape="0"/>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 </a:t>
          </a:r>
          <a:r>
            <a:rPr lang="es-MX" sz="1800" kern="1200" dirty="0" smtClean="0"/>
            <a:t>UNIDAD I ELEMENTOS, FUENTES IMPORTANCIA Y DIVISIÓN DE LA HISTORIA</a:t>
          </a:r>
          <a:r>
            <a:rPr lang="es-MX" sz="1700" kern="1200" dirty="0" smtClean="0"/>
            <a:t> </a:t>
          </a:r>
          <a:endParaRPr lang="es-MX" sz="1700" kern="1200" dirty="0"/>
        </a:p>
      </dsp:txBody>
      <dsp:txXfrm>
        <a:off x="3221608" y="74966"/>
        <a:ext cx="2848105" cy="1350968"/>
      </dsp:txXfrm>
    </dsp:sp>
    <dsp:sp modelId="{A02EF3D6-0CB2-480F-95FB-664D03E5FF80}">
      <dsp:nvSpPr>
        <dsp:cNvPr id="0" name=""/>
        <dsp:cNvSpPr/>
      </dsp:nvSpPr>
      <dsp:spPr>
        <a:xfrm>
          <a:off x="5715527" y="1866919"/>
          <a:ext cx="2994273" cy="1497136"/>
        </a:xfrm>
        <a:prstGeom prst="roundRect">
          <a:avLst/>
        </a:prstGeom>
        <a:solidFill>
          <a:schemeClr val="lt1">
            <a:hueOff val="0"/>
            <a:satOff val="0"/>
            <a:lumOff val="0"/>
            <a:alphaOff val="0"/>
          </a:schemeClr>
        </a:solidFill>
        <a:ln>
          <a:noFill/>
        </a:ln>
        <a:effectLst>
          <a:reflection blurRad="12700" stA="26000" endPos="32000" dist="12700" dir="5400000" sy="-100000" rotWithShape="0"/>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UNIDAD II DERECHO </a:t>
          </a:r>
          <a:r>
            <a:rPr lang="es-MX" sz="1700" kern="1200" dirty="0" err="1" smtClean="0"/>
            <a:t>PRECOLONIAL</a:t>
          </a:r>
          <a:r>
            <a:rPr lang="es-MX" sz="1700" kern="1200" dirty="0" smtClean="0"/>
            <a:t>, MEDIANTE APORTACIONES HECHAS POR OTRAS CULTURAS PRECOLOMBINAS, HASTA LA CONQUISTA</a:t>
          </a:r>
          <a:endParaRPr lang="es-MX" sz="1700" kern="1200" dirty="0"/>
        </a:p>
      </dsp:txBody>
      <dsp:txXfrm>
        <a:off x="5788611" y="1940003"/>
        <a:ext cx="2848105" cy="1350968"/>
      </dsp:txXfrm>
    </dsp:sp>
    <dsp:sp modelId="{EBA5CE06-69F3-494A-BF97-3A6E919ACA1C}">
      <dsp:nvSpPr>
        <dsp:cNvPr id="0" name=""/>
        <dsp:cNvSpPr/>
      </dsp:nvSpPr>
      <dsp:spPr>
        <a:xfrm>
          <a:off x="4823100" y="4829577"/>
          <a:ext cx="2994273" cy="1497136"/>
        </a:xfrm>
        <a:prstGeom prst="roundRect">
          <a:avLst/>
        </a:prstGeom>
        <a:solidFill>
          <a:schemeClr val="lt1">
            <a:hueOff val="0"/>
            <a:satOff val="0"/>
            <a:lumOff val="0"/>
            <a:alphaOff val="0"/>
          </a:schemeClr>
        </a:solidFill>
        <a:ln>
          <a:noFill/>
        </a:ln>
        <a:effectLst>
          <a:reflection blurRad="12700" stA="26000" endPos="32000" dist="12700" dir="5400000" sy="-100000" rotWithShape="0"/>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UNIDAD III ESTUDIO Y ARGUMENTACIÓN SOBRE LAS FUENTES DEL DERECHO ESPAÑOL EN AMÉRICA, PARTICULARMENTE SU APLICACIÓN EN TERRITORIO INDIANO</a:t>
          </a:r>
          <a:endParaRPr lang="es-MX" sz="1400" kern="1200" dirty="0"/>
        </a:p>
      </dsp:txBody>
      <dsp:txXfrm>
        <a:off x="4896184" y="4902661"/>
        <a:ext cx="2848105" cy="1350968"/>
      </dsp:txXfrm>
    </dsp:sp>
    <dsp:sp modelId="{8AE77D54-0607-4C0B-9B21-36917DAAD19D}">
      <dsp:nvSpPr>
        <dsp:cNvPr id="0" name=""/>
        <dsp:cNvSpPr/>
      </dsp:nvSpPr>
      <dsp:spPr>
        <a:xfrm>
          <a:off x="1562030" y="4862588"/>
          <a:ext cx="2994273" cy="1497136"/>
        </a:xfrm>
        <a:prstGeom prst="roundRect">
          <a:avLst/>
        </a:prstGeom>
        <a:solidFill>
          <a:schemeClr val="lt1">
            <a:hueOff val="0"/>
            <a:satOff val="0"/>
            <a:lumOff val="0"/>
            <a:alphaOff val="0"/>
          </a:schemeClr>
        </a:solidFill>
        <a:ln>
          <a:noFill/>
        </a:ln>
        <a:effectLst>
          <a:reflection blurRad="12700" stA="26000" endPos="32000" dist="12700" dir="5400000" sy="-100000" rotWithShape="0"/>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UNIDAD IV IDENTIFICAR Y DIFERENCIAR LOS ORDENAMIENTOS JURÍDICOS QUE HISTÓRICAMENTE HAN CONTRIBUIDO AL SURGIMIENTO DEL DERECHO MEXICANO INDEPENDIENTE HASTA NUESTROS DÍAS</a:t>
          </a:r>
          <a:endParaRPr lang="es-MX" sz="1200" kern="1200" dirty="0"/>
        </a:p>
      </dsp:txBody>
      <dsp:txXfrm>
        <a:off x="1635114" y="4935672"/>
        <a:ext cx="2848105" cy="1350968"/>
      </dsp:txXfrm>
    </dsp:sp>
    <dsp:sp modelId="{00FDD684-C437-483C-BA73-CC001909F1FB}">
      <dsp:nvSpPr>
        <dsp:cNvPr id="0" name=""/>
        <dsp:cNvSpPr/>
      </dsp:nvSpPr>
      <dsp:spPr>
        <a:xfrm>
          <a:off x="581520" y="1866919"/>
          <a:ext cx="2994273" cy="1497136"/>
        </a:xfrm>
        <a:prstGeom prst="roundRect">
          <a:avLst/>
        </a:prstGeom>
        <a:solidFill>
          <a:schemeClr val="lt1">
            <a:hueOff val="0"/>
            <a:satOff val="0"/>
            <a:lumOff val="0"/>
            <a:alphaOff val="0"/>
          </a:schemeClr>
        </a:solidFill>
        <a:ln>
          <a:noFill/>
        </a:ln>
        <a:effectLst>
          <a:reflection blurRad="12700" stA="26000" endPos="32000" dist="12700" dir="5400000" sy="-100000" rotWithShape="0"/>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UNIDAD V RELACIÓN IGLESIA ESTADO</a:t>
          </a:r>
          <a:endParaRPr lang="es-MX" sz="1800" kern="1200" dirty="0"/>
        </a:p>
      </dsp:txBody>
      <dsp:txXfrm>
        <a:off x="654604" y="1940003"/>
        <a:ext cx="2848105" cy="13509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D34A5-2D65-4F2B-8E1A-E2C4B24B2357}">
      <dsp:nvSpPr>
        <dsp:cNvPr id="0" name=""/>
        <dsp:cNvSpPr/>
      </dsp:nvSpPr>
      <dsp:spPr>
        <a:xfrm>
          <a:off x="0" y="442472"/>
          <a:ext cx="8352928" cy="5429403"/>
        </a:xfrm>
        <a:prstGeom prst="roundRect">
          <a:avLst/>
        </a:prstGeom>
        <a:solidFill>
          <a:schemeClr val="accent1">
            <a:alpha val="90000"/>
            <a:hueOff val="0"/>
            <a:satOff val="0"/>
            <a:lumOff val="0"/>
            <a:alphaOff val="0"/>
          </a:schemeClr>
        </a:solidFill>
        <a:ln>
          <a:noFill/>
        </a:ln>
        <a:effectLst>
          <a:reflection blurRad="12700" stA="26000" endPos="32000" dist="12700" dir="5400000" sy="-100000" rotWithShape="0"/>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3830" tIns="163830" rIns="163830" bIns="163830" numCol="1" spcCol="1270" anchor="t" anchorCtr="0">
          <a:noAutofit/>
        </a:bodyPr>
        <a:lstStyle/>
        <a:p>
          <a:pPr lvl="0" algn="l" defTabSz="1911350">
            <a:lnSpc>
              <a:spcPct val="90000"/>
            </a:lnSpc>
            <a:spcBef>
              <a:spcPct val="0"/>
            </a:spcBef>
            <a:spcAft>
              <a:spcPct val="35000"/>
            </a:spcAft>
          </a:pPr>
          <a:r>
            <a:rPr lang="es-MX" sz="4300" kern="1200" dirty="0" smtClean="0"/>
            <a:t>ELEMENTOS, FUENTES, IMPORTANCIA Y DIVISIÓN DE LA HISTORIA DEL DERECHO</a:t>
          </a:r>
          <a:endParaRPr lang="es-MX" sz="4300" kern="1200" dirty="0"/>
        </a:p>
        <a:p>
          <a:pPr marL="285750" lvl="1" indent="-285750" algn="l" defTabSz="1511300">
            <a:lnSpc>
              <a:spcPct val="90000"/>
            </a:lnSpc>
            <a:spcBef>
              <a:spcPct val="0"/>
            </a:spcBef>
            <a:spcAft>
              <a:spcPct val="15000"/>
            </a:spcAft>
            <a:buChar char="••"/>
          </a:pPr>
          <a:r>
            <a:rPr lang="es-MX" sz="3400" kern="1200" dirty="0" smtClean="0"/>
            <a:t>CONCEPTO DE HISTORIA</a:t>
          </a:r>
          <a:endParaRPr lang="es-MX" sz="3400" kern="1200" dirty="0"/>
        </a:p>
        <a:p>
          <a:pPr marL="285750" lvl="1" indent="-285750" algn="l" defTabSz="1511300">
            <a:lnSpc>
              <a:spcPct val="90000"/>
            </a:lnSpc>
            <a:spcBef>
              <a:spcPct val="0"/>
            </a:spcBef>
            <a:spcAft>
              <a:spcPct val="15000"/>
            </a:spcAft>
            <a:buChar char="••"/>
          </a:pPr>
          <a:r>
            <a:rPr lang="es-MX" sz="3400" kern="1200" dirty="0" smtClean="0"/>
            <a:t>OBJETO DE ESTUDIO DE LA HISTORIA DEL DERECHO EN LA ACTUALIDAD</a:t>
          </a:r>
          <a:endParaRPr lang="es-MX" sz="3400" kern="1200" dirty="0"/>
        </a:p>
        <a:p>
          <a:pPr marL="285750" lvl="1" indent="-285750" algn="l" defTabSz="1511300">
            <a:lnSpc>
              <a:spcPct val="90000"/>
            </a:lnSpc>
            <a:spcBef>
              <a:spcPct val="0"/>
            </a:spcBef>
            <a:spcAft>
              <a:spcPct val="15000"/>
            </a:spcAft>
            <a:buChar char="••"/>
          </a:pPr>
          <a:r>
            <a:rPr lang="es-MX" sz="3400" kern="1200" dirty="0" smtClean="0"/>
            <a:t>INFLUENCIA E IMPORTANCIA DE LA HISTORIA DEL DERECHO EN MÉXICO </a:t>
          </a:r>
          <a:endParaRPr lang="es-MX" sz="3400" kern="1200" dirty="0"/>
        </a:p>
      </dsp:txBody>
      <dsp:txXfrm>
        <a:off x="265042" y="707514"/>
        <a:ext cx="7822844" cy="48993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6EE9FB-C88E-45D0-A784-4E1106C19CDB}">
      <dsp:nvSpPr>
        <dsp:cNvPr id="0" name=""/>
        <dsp:cNvSpPr/>
      </dsp:nvSpPr>
      <dsp:spPr>
        <a:xfrm rot="5400000">
          <a:off x="361783" y="-103339"/>
          <a:ext cx="3816489" cy="4023168"/>
        </a:xfrm>
        <a:prstGeom prst="hexagon">
          <a:avLst>
            <a:gd name="adj" fmla="val 25000"/>
            <a:gd name="vf" fmla="val 1154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UNIDAD II </a:t>
          </a:r>
        </a:p>
        <a:p>
          <a:pPr lvl="0" algn="ctr" defTabSz="800100">
            <a:lnSpc>
              <a:spcPct val="90000"/>
            </a:lnSpc>
            <a:spcBef>
              <a:spcPct val="0"/>
            </a:spcBef>
            <a:spcAft>
              <a:spcPct val="35000"/>
            </a:spcAft>
          </a:pPr>
          <a:r>
            <a:rPr lang="es-MX" sz="1800" kern="1200" dirty="0" smtClean="0"/>
            <a:t>DERECHO </a:t>
          </a:r>
          <a:r>
            <a:rPr lang="es-MX" sz="1800" kern="1200" dirty="0" err="1" smtClean="0"/>
            <a:t>PRECOLONIAL</a:t>
          </a:r>
          <a:r>
            <a:rPr lang="es-MX" sz="1800" kern="1200" dirty="0" smtClean="0"/>
            <a:t>, MEDIANTE APORTACIONES HECHAS POR OTRAS CULTURAS PRECOLOMBINAS, HASTA LA CONQUISTA</a:t>
          </a:r>
          <a:endParaRPr lang="es-MX" sz="1800" kern="1200" dirty="0"/>
        </a:p>
      </dsp:txBody>
      <dsp:txXfrm rot="-5400000">
        <a:off x="928972" y="636083"/>
        <a:ext cx="2682112" cy="2544326"/>
      </dsp:txXfrm>
    </dsp:sp>
    <dsp:sp modelId="{71804DD1-B8FC-43A4-9C00-D32930565BF3}">
      <dsp:nvSpPr>
        <dsp:cNvPr id="0" name=""/>
        <dsp:cNvSpPr/>
      </dsp:nvSpPr>
      <dsp:spPr>
        <a:xfrm>
          <a:off x="6912911" y="1284018"/>
          <a:ext cx="3105800" cy="1669785"/>
        </a:xfrm>
        <a:prstGeom prst="rect">
          <a:avLst/>
        </a:prstGeom>
        <a:noFill/>
        <a:ln>
          <a:noFill/>
        </a:ln>
        <a:effectLst/>
      </dsp:spPr>
      <dsp:style>
        <a:lnRef idx="0">
          <a:scrgbClr r="0" g="0" b="0"/>
        </a:lnRef>
        <a:fillRef idx="0">
          <a:scrgbClr r="0" g="0" b="0"/>
        </a:fillRef>
        <a:effectRef idx="0">
          <a:scrgbClr r="0" g="0" b="0"/>
        </a:effectRef>
        <a:fontRef idx="minor"/>
      </dsp:style>
    </dsp:sp>
    <dsp:sp modelId="{60C97ED0-59AE-4390-BF66-98833D3DCA34}">
      <dsp:nvSpPr>
        <dsp:cNvPr id="0" name=""/>
        <dsp:cNvSpPr/>
      </dsp:nvSpPr>
      <dsp:spPr>
        <a:xfrm rot="5400000">
          <a:off x="4734699" y="-161564"/>
          <a:ext cx="3772796" cy="4095924"/>
        </a:xfrm>
        <a:prstGeom prst="hexagon">
          <a:avLst>
            <a:gd name="adj" fmla="val 25000"/>
            <a:gd name="vf" fmla="val 1154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5255789" y="628799"/>
        <a:ext cx="2730616" cy="251519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BF716F-F233-4C23-9439-E47D26C0758C}">
      <dsp:nvSpPr>
        <dsp:cNvPr id="0" name=""/>
        <dsp:cNvSpPr/>
      </dsp:nvSpPr>
      <dsp:spPr>
        <a:xfrm>
          <a:off x="0" y="449339"/>
          <a:ext cx="10018712" cy="5544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C14F2F-1EFB-49C1-A2F4-76734B7E55C6}">
      <dsp:nvSpPr>
        <dsp:cNvPr id="0" name=""/>
        <dsp:cNvSpPr/>
      </dsp:nvSpPr>
      <dsp:spPr>
        <a:xfrm>
          <a:off x="500935" y="124619"/>
          <a:ext cx="7013098" cy="64944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078" tIns="0" rIns="265078" bIns="0" numCol="1" spcCol="1270" anchor="ctr" anchorCtr="0">
          <a:noAutofit/>
        </a:bodyPr>
        <a:lstStyle/>
        <a:p>
          <a:pPr lvl="0" algn="l" defTabSz="977900">
            <a:lnSpc>
              <a:spcPct val="90000"/>
            </a:lnSpc>
            <a:spcBef>
              <a:spcPct val="0"/>
            </a:spcBef>
            <a:spcAft>
              <a:spcPct val="35000"/>
            </a:spcAft>
          </a:pPr>
          <a:r>
            <a:rPr lang="es-MX" sz="2200" kern="1200" dirty="0" smtClean="0"/>
            <a:t>EL DERECHO MAYA</a:t>
          </a:r>
          <a:endParaRPr lang="es-MX" sz="2200" kern="1200" dirty="0"/>
        </a:p>
      </dsp:txBody>
      <dsp:txXfrm>
        <a:off x="532638" y="156322"/>
        <a:ext cx="6949692" cy="586034"/>
      </dsp:txXfrm>
    </dsp:sp>
    <dsp:sp modelId="{6F79E108-550E-44E0-B898-CBBF0DB13B73}">
      <dsp:nvSpPr>
        <dsp:cNvPr id="0" name=""/>
        <dsp:cNvSpPr/>
      </dsp:nvSpPr>
      <dsp:spPr>
        <a:xfrm>
          <a:off x="0" y="1447259"/>
          <a:ext cx="10018712" cy="5544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223FA0-6FD2-4616-93AC-9A22416DE260}">
      <dsp:nvSpPr>
        <dsp:cNvPr id="0" name=""/>
        <dsp:cNvSpPr/>
      </dsp:nvSpPr>
      <dsp:spPr>
        <a:xfrm>
          <a:off x="500935" y="1122540"/>
          <a:ext cx="7013098" cy="64944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078" tIns="0" rIns="265078" bIns="0" numCol="1" spcCol="1270" anchor="ctr" anchorCtr="0">
          <a:noAutofit/>
        </a:bodyPr>
        <a:lstStyle/>
        <a:p>
          <a:pPr lvl="0" algn="l" defTabSz="977900">
            <a:lnSpc>
              <a:spcPct val="90000"/>
            </a:lnSpc>
            <a:spcBef>
              <a:spcPct val="0"/>
            </a:spcBef>
            <a:spcAft>
              <a:spcPct val="35000"/>
            </a:spcAft>
          </a:pPr>
          <a:r>
            <a:rPr lang="es-MX" sz="2200" kern="1200" dirty="0" smtClean="0"/>
            <a:t>ORGANIZACIÓN JURÍDICA DE LOS </a:t>
          </a:r>
          <a:r>
            <a:rPr lang="es-MX" sz="2200" kern="1200" dirty="0" err="1" smtClean="0"/>
            <a:t>CALPULLI</a:t>
          </a:r>
          <a:endParaRPr lang="es-MX" sz="2200" kern="1200" dirty="0"/>
        </a:p>
      </dsp:txBody>
      <dsp:txXfrm>
        <a:off x="532638" y="1154243"/>
        <a:ext cx="6949692" cy="586034"/>
      </dsp:txXfrm>
    </dsp:sp>
    <dsp:sp modelId="{2FC45E81-D226-4A3E-9248-C5F2665D4AC5}">
      <dsp:nvSpPr>
        <dsp:cNvPr id="0" name=""/>
        <dsp:cNvSpPr/>
      </dsp:nvSpPr>
      <dsp:spPr>
        <a:xfrm>
          <a:off x="0" y="2445180"/>
          <a:ext cx="10018712" cy="5544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6F5941-A7F3-465F-AE02-995F3698052E}">
      <dsp:nvSpPr>
        <dsp:cNvPr id="0" name=""/>
        <dsp:cNvSpPr/>
      </dsp:nvSpPr>
      <dsp:spPr>
        <a:xfrm>
          <a:off x="500935" y="2120459"/>
          <a:ext cx="7013098" cy="64944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078" tIns="0" rIns="265078" bIns="0" numCol="1" spcCol="1270" anchor="ctr" anchorCtr="0">
          <a:noAutofit/>
        </a:bodyPr>
        <a:lstStyle/>
        <a:p>
          <a:pPr lvl="0" algn="l" defTabSz="977900">
            <a:lnSpc>
              <a:spcPct val="90000"/>
            </a:lnSpc>
            <a:spcBef>
              <a:spcPct val="0"/>
            </a:spcBef>
            <a:spcAft>
              <a:spcPct val="35000"/>
            </a:spcAft>
          </a:pPr>
          <a:r>
            <a:rPr lang="es-MX" sz="2200" kern="1200" dirty="0" smtClean="0"/>
            <a:t>EL DESCUBRIMIENTO DE AMÉRICA Y LA CONQUISTA</a:t>
          </a:r>
          <a:endParaRPr lang="es-MX" sz="2200" kern="1200" dirty="0"/>
        </a:p>
      </dsp:txBody>
      <dsp:txXfrm>
        <a:off x="532638" y="2152162"/>
        <a:ext cx="6949692" cy="586034"/>
      </dsp:txXfrm>
    </dsp:sp>
  </dsp:spTree>
</dsp:drawing>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a:xfrm>
            <a:off x="5332412" y="5883275"/>
            <a:ext cx="4324044" cy="365125"/>
          </a:xfrm>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225222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57ACEC-6167-4E66-AE50-8A2FE3BBF40E}"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2196758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837949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690551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3930224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3739645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8319356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1083219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35261595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OverObj">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9838267"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1079500" y="2214564"/>
            <a:ext cx="10610851" cy="1863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1079500" y="4230688"/>
            <a:ext cx="10610851" cy="18653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Footer Placeholder 4"/>
          <p:cNvSpPr>
            <a:spLocks noGrp="1"/>
          </p:cNvSpPr>
          <p:nvPr>
            <p:ph type="ftr" sz="quarter" idx="10"/>
          </p:nvPr>
        </p:nvSpPr>
        <p:spPr/>
        <p:txBody>
          <a:bodyPr/>
          <a:lstStyle>
            <a:lvl1pPr>
              <a:defRPr/>
            </a:lvl1pPr>
          </a:lstStyle>
          <a:p>
            <a:pPr>
              <a:defRPr/>
            </a:pPr>
            <a:endParaRPr lang="es-ES"/>
          </a:p>
        </p:txBody>
      </p:sp>
      <p:sp>
        <p:nvSpPr>
          <p:cNvPr id="6" name="Date Placeholder 3"/>
          <p:cNvSpPr>
            <a:spLocks noGrp="1"/>
          </p:cNvSpPr>
          <p:nvPr>
            <p:ph type="dt" sz="half"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614923D7-C29E-46FE-AA56-150C24FEBAF2}" type="slidenum">
              <a:rPr lang="es-ES" altLang="es-MX"/>
              <a:pPr>
                <a:defRPr/>
              </a:pPr>
              <a:t>‹Nº›</a:t>
            </a:fld>
            <a:endParaRPr lang="es-ES" altLang="es-MX"/>
          </a:p>
        </p:txBody>
      </p:sp>
    </p:spTree>
    <p:extLst>
      <p:ext uri="{BB962C8B-B14F-4D97-AF65-F5344CB8AC3E}">
        <p14:creationId xmlns:p14="http://schemas.microsoft.com/office/powerpoint/2010/main" val="17175952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9838267"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1079500" y="2214563"/>
            <a:ext cx="5202767" cy="38814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imágenes prediseñadas"/>
          <p:cNvSpPr>
            <a:spLocks noGrp="1"/>
          </p:cNvSpPr>
          <p:nvPr>
            <p:ph type="clipArt" sz="half" idx="2"/>
          </p:nvPr>
        </p:nvSpPr>
        <p:spPr>
          <a:xfrm>
            <a:off x="6485467" y="2214563"/>
            <a:ext cx="5204884" cy="3881437"/>
          </a:xfrm>
        </p:spPr>
        <p:txBody>
          <a:bodyPr/>
          <a:lstStyle/>
          <a:p>
            <a:pPr lvl="0"/>
            <a:endParaRPr lang="es-MX" noProof="0" dirty="0" smtClean="0"/>
          </a:p>
        </p:txBody>
      </p:sp>
      <p:sp>
        <p:nvSpPr>
          <p:cNvPr id="5" name="Footer Placeholder 4"/>
          <p:cNvSpPr>
            <a:spLocks noGrp="1"/>
          </p:cNvSpPr>
          <p:nvPr>
            <p:ph type="ftr" sz="quarter" idx="10"/>
          </p:nvPr>
        </p:nvSpPr>
        <p:spPr/>
        <p:txBody>
          <a:bodyPr/>
          <a:lstStyle>
            <a:lvl1pPr>
              <a:defRPr/>
            </a:lvl1pPr>
          </a:lstStyle>
          <a:p>
            <a:pPr>
              <a:defRPr/>
            </a:pPr>
            <a:endParaRPr lang="es-ES"/>
          </a:p>
        </p:txBody>
      </p:sp>
      <p:sp>
        <p:nvSpPr>
          <p:cNvPr id="6" name="Date Placeholder 3"/>
          <p:cNvSpPr>
            <a:spLocks noGrp="1"/>
          </p:cNvSpPr>
          <p:nvPr>
            <p:ph type="dt" sz="half"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4354E610-6C0A-42BF-9D50-DC6141E62448}" type="slidenum">
              <a:rPr lang="es-ES" altLang="es-MX"/>
              <a:pPr>
                <a:defRPr/>
              </a:pPr>
              <a:t>‹Nº›</a:t>
            </a:fld>
            <a:endParaRPr lang="es-ES" altLang="es-MX"/>
          </a:p>
        </p:txBody>
      </p:sp>
    </p:spTree>
    <p:extLst>
      <p:ext uri="{BB962C8B-B14F-4D97-AF65-F5344CB8AC3E}">
        <p14:creationId xmlns:p14="http://schemas.microsoft.com/office/powerpoint/2010/main" val="1725419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951856" y="5867131"/>
            <a:ext cx="551167" cy="365125"/>
          </a:xfrm>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4896920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9838267" cy="1143000"/>
          </a:xfrm>
        </p:spPr>
        <p:txBody>
          <a:bodyPr/>
          <a:lstStyle/>
          <a:p>
            <a:r>
              <a:rPr lang="es-ES" smtClean="0"/>
              <a:t>Haga clic para modificar el estilo de título del patrón</a:t>
            </a:r>
            <a:endParaRPr lang="es-MX"/>
          </a:p>
        </p:txBody>
      </p:sp>
      <p:sp>
        <p:nvSpPr>
          <p:cNvPr id="3" name="2 Marcador de imágenes prediseñadas"/>
          <p:cNvSpPr>
            <a:spLocks noGrp="1"/>
          </p:cNvSpPr>
          <p:nvPr>
            <p:ph type="clipArt" sz="half" idx="1"/>
          </p:nvPr>
        </p:nvSpPr>
        <p:spPr>
          <a:xfrm>
            <a:off x="1079500" y="2214563"/>
            <a:ext cx="5202767" cy="3881437"/>
          </a:xfrm>
        </p:spPr>
        <p:txBody>
          <a:bodyPr/>
          <a:lstStyle/>
          <a:p>
            <a:pPr lvl="0"/>
            <a:endParaRPr lang="es-MX" noProof="0" dirty="0" smtClean="0"/>
          </a:p>
        </p:txBody>
      </p:sp>
      <p:sp>
        <p:nvSpPr>
          <p:cNvPr id="4" name="3 Marcador de texto"/>
          <p:cNvSpPr>
            <a:spLocks noGrp="1"/>
          </p:cNvSpPr>
          <p:nvPr>
            <p:ph type="body" sz="half" idx="2"/>
          </p:nvPr>
        </p:nvSpPr>
        <p:spPr>
          <a:xfrm>
            <a:off x="6485467" y="2214563"/>
            <a:ext cx="5204884" cy="38814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Footer Placeholder 4"/>
          <p:cNvSpPr>
            <a:spLocks noGrp="1"/>
          </p:cNvSpPr>
          <p:nvPr>
            <p:ph type="ftr" sz="quarter" idx="10"/>
          </p:nvPr>
        </p:nvSpPr>
        <p:spPr/>
        <p:txBody>
          <a:bodyPr/>
          <a:lstStyle>
            <a:lvl1pPr>
              <a:defRPr/>
            </a:lvl1pPr>
          </a:lstStyle>
          <a:p>
            <a:pPr>
              <a:defRPr/>
            </a:pPr>
            <a:endParaRPr lang="es-ES"/>
          </a:p>
        </p:txBody>
      </p:sp>
      <p:sp>
        <p:nvSpPr>
          <p:cNvPr id="6" name="Date Placeholder 3"/>
          <p:cNvSpPr>
            <a:spLocks noGrp="1"/>
          </p:cNvSpPr>
          <p:nvPr>
            <p:ph type="dt" sz="half"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EDB5A3A6-B466-466F-90D5-DD16EB5A27C5}" type="slidenum">
              <a:rPr lang="es-ES" altLang="es-MX"/>
              <a:pPr>
                <a:defRPr/>
              </a:pPr>
              <a:t>‹Nº›</a:t>
            </a:fld>
            <a:endParaRPr lang="es-ES" altLang="es-MX"/>
          </a:p>
        </p:txBody>
      </p:sp>
    </p:spTree>
    <p:extLst>
      <p:ext uri="{BB962C8B-B14F-4D97-AF65-F5344CB8AC3E}">
        <p14:creationId xmlns:p14="http://schemas.microsoft.com/office/powerpoint/2010/main" val="3659772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57ACEC-6167-4E66-AE50-8A2FE3BBF40E}"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4117482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E57ACEC-6167-4E66-AE50-8A2FE3BBF40E}"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1110703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E57ACEC-6167-4E66-AE50-8A2FE3BBF40E}"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2396385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E57ACEC-6167-4E66-AE50-8A2FE3BBF40E}"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829446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57ACEC-6167-4E66-AE50-8A2FE3BBF40E}"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3258484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57ACEC-6167-4E66-AE50-8A2FE3BBF40E}"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4120904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57ACEC-6167-4E66-AE50-8A2FE3BBF40E}"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E3FA0DC-F75D-409D-AF12-7A3BB4245810}" type="slidenum">
              <a:rPr lang="es-MX" smtClean="0"/>
              <a:t>‹Nº›</a:t>
            </a:fld>
            <a:endParaRPr lang="es-MX"/>
          </a:p>
        </p:txBody>
      </p:sp>
    </p:spTree>
    <p:extLst>
      <p:ext uri="{BB962C8B-B14F-4D97-AF65-F5344CB8AC3E}">
        <p14:creationId xmlns:p14="http://schemas.microsoft.com/office/powerpoint/2010/main" val="803377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57ACEC-6167-4E66-AE50-8A2FE3BBF40E}" type="datetimeFigureOut">
              <a:rPr lang="es-MX" smtClean="0"/>
              <a:t>02/10/2015</a:t>
            </a:fld>
            <a:endParaRPr lang="es-MX"/>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E3FA0DC-F75D-409D-AF12-7A3BB4245810}" type="slidenum">
              <a:rPr lang="es-MX" smtClean="0"/>
              <a:t>‹Nº›</a:t>
            </a:fld>
            <a:endParaRPr lang="es-MX"/>
          </a:p>
        </p:txBody>
      </p:sp>
    </p:spTree>
    <p:extLst>
      <p:ext uri="{BB962C8B-B14F-4D97-AF65-F5344CB8AC3E}">
        <p14:creationId xmlns:p14="http://schemas.microsoft.com/office/powerpoint/2010/main" val="136176872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gif"/><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7.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41.gif"/><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gif"/><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183619" y="892787"/>
            <a:ext cx="7778750" cy="1167788"/>
          </a:xfrm>
        </p:spPr>
        <p:txBody>
          <a:bodyPr>
            <a:normAutofit/>
          </a:bodyPr>
          <a:lstStyle/>
          <a:p>
            <a:pPr marL="484632">
              <a:lnSpc>
                <a:spcPct val="75000"/>
              </a:lnSpc>
              <a:defRPr/>
            </a:pPr>
            <a:r>
              <a:rPr lang="es-MX" sz="2000" dirty="0">
                <a:solidFill>
                  <a:schemeClr val="tx1">
                    <a:lumMod val="95000"/>
                    <a:lumOff val="5000"/>
                  </a:schemeClr>
                </a:solidFill>
                <a:latin typeface="Arial Rounded MT Bold" panose="020F0704030504030204" pitchFamily="34" charset="0"/>
              </a:rPr>
              <a:t>Universidad Autónoma del Estado de México</a:t>
            </a:r>
            <a:br>
              <a:rPr lang="es-MX" sz="2000" dirty="0">
                <a:solidFill>
                  <a:schemeClr val="tx1">
                    <a:lumMod val="95000"/>
                    <a:lumOff val="5000"/>
                  </a:schemeClr>
                </a:solidFill>
                <a:latin typeface="Arial Rounded MT Bold" panose="020F0704030504030204" pitchFamily="34" charset="0"/>
              </a:rPr>
            </a:br>
            <a:r>
              <a:rPr lang="es-MX" sz="2000" dirty="0">
                <a:solidFill>
                  <a:schemeClr val="tx1">
                    <a:lumMod val="95000"/>
                    <a:lumOff val="5000"/>
                  </a:schemeClr>
                </a:solidFill>
                <a:latin typeface="Arial Rounded MT Bold" panose="020F0704030504030204" pitchFamily="34" charset="0"/>
              </a:rPr>
              <a:t>Centro Universitario UAEM Ecatepec</a:t>
            </a:r>
            <a:br>
              <a:rPr lang="es-MX" sz="2000" dirty="0">
                <a:solidFill>
                  <a:schemeClr val="tx1">
                    <a:lumMod val="95000"/>
                    <a:lumOff val="5000"/>
                  </a:schemeClr>
                </a:solidFill>
                <a:latin typeface="Arial Rounded MT Bold" panose="020F0704030504030204" pitchFamily="34" charset="0"/>
              </a:rPr>
            </a:br>
            <a:r>
              <a:rPr lang="es-MX" sz="2000" dirty="0">
                <a:solidFill>
                  <a:schemeClr val="accent1">
                    <a:tint val="83000"/>
                    <a:satMod val="150000"/>
                  </a:schemeClr>
                </a:solidFill>
                <a:latin typeface="Arial Rounded MT Bold" panose="020F0704030504030204" pitchFamily="34" charset="0"/>
              </a:rPr>
              <a:t/>
            </a:r>
            <a:br>
              <a:rPr lang="es-MX" sz="2000" dirty="0">
                <a:solidFill>
                  <a:schemeClr val="accent1">
                    <a:tint val="83000"/>
                    <a:satMod val="150000"/>
                  </a:schemeClr>
                </a:solidFill>
                <a:latin typeface="Arial Rounded MT Bold" panose="020F0704030504030204" pitchFamily="34" charset="0"/>
              </a:rPr>
            </a:br>
            <a:endParaRPr lang="es-ES" sz="2000" dirty="0">
              <a:solidFill>
                <a:schemeClr val="accent1">
                  <a:tint val="83000"/>
                  <a:satMod val="150000"/>
                </a:schemeClr>
              </a:solidFill>
              <a:latin typeface="Arial Rounded MT Bold" panose="020F0704030504030204" pitchFamily="34" charset="0"/>
            </a:endParaRPr>
          </a:p>
        </p:txBody>
      </p:sp>
      <p:sp>
        <p:nvSpPr>
          <p:cNvPr id="5123" name="Rectangle 3"/>
          <p:cNvSpPr>
            <a:spLocks noGrp="1" noChangeArrowheads="1"/>
          </p:cNvSpPr>
          <p:nvPr>
            <p:ph type="subTitle" idx="1"/>
          </p:nvPr>
        </p:nvSpPr>
        <p:spPr>
          <a:xfrm>
            <a:off x="2424114" y="2060575"/>
            <a:ext cx="7704137" cy="4248150"/>
          </a:xfrm>
          <a:ln>
            <a:miter lim="800000"/>
            <a:headEnd/>
            <a:tailEnd/>
          </a:ln>
        </p:spPr>
        <p:txBody>
          <a:bodyPr>
            <a:normAutofit/>
          </a:bodyPr>
          <a:lstStyle/>
          <a:p>
            <a:pPr>
              <a:lnSpc>
                <a:spcPct val="70000"/>
              </a:lnSpc>
              <a:defRPr/>
            </a:pPr>
            <a:endParaRPr lang="es-MX" sz="2800" dirty="0"/>
          </a:p>
          <a:p>
            <a:pPr>
              <a:lnSpc>
                <a:spcPct val="70000"/>
              </a:lnSpc>
              <a:defRPr/>
            </a:pPr>
            <a:endParaRPr lang="es-MX" sz="1800" dirty="0"/>
          </a:p>
          <a:p>
            <a:pPr>
              <a:lnSpc>
                <a:spcPct val="70000"/>
              </a:lnSpc>
              <a:defRPr/>
            </a:pPr>
            <a:r>
              <a:rPr lang="es-MX" sz="1800" b="1" dirty="0">
                <a:effectLst>
                  <a:outerShdw blurRad="38100" dist="38100" dir="2700000" algn="tl">
                    <a:srgbClr val="000000">
                      <a:alpha val="43137"/>
                    </a:srgbClr>
                  </a:outerShdw>
                </a:effectLst>
                <a:latin typeface="Arial Rounded MT Bold" panose="020F0704030504030204" pitchFamily="34" charset="0"/>
              </a:rPr>
              <a:t>LICENCIATURA EN DERECHO</a:t>
            </a:r>
          </a:p>
          <a:p>
            <a:pPr>
              <a:lnSpc>
                <a:spcPct val="70000"/>
              </a:lnSpc>
              <a:defRPr/>
            </a:pPr>
            <a:endParaRPr lang="es-MX" sz="1800" b="1" dirty="0">
              <a:effectLst>
                <a:outerShdw blurRad="38100" dist="38100" dir="2700000" algn="tl">
                  <a:srgbClr val="000000">
                    <a:alpha val="43137"/>
                  </a:srgbClr>
                </a:outerShdw>
              </a:effectLst>
              <a:latin typeface="Arial Rounded MT Bold" panose="020F0704030504030204" pitchFamily="34" charset="0"/>
            </a:endParaRPr>
          </a:p>
          <a:p>
            <a:pPr>
              <a:lnSpc>
                <a:spcPct val="70000"/>
              </a:lnSpc>
              <a:defRPr/>
            </a:pPr>
            <a:r>
              <a:rPr lang="es-MX" sz="1800" b="1" dirty="0">
                <a:effectLst>
                  <a:outerShdw blurRad="38100" dist="38100" dir="2700000" algn="tl">
                    <a:srgbClr val="000000">
                      <a:alpha val="43137"/>
                    </a:srgbClr>
                  </a:outerShdw>
                </a:effectLst>
                <a:latin typeface="Arial Rounded MT Bold" panose="020F0704030504030204" pitchFamily="34" charset="0"/>
              </a:rPr>
              <a:t>“ HISTORIA DEL </a:t>
            </a:r>
            <a:r>
              <a:rPr lang="es-MX" sz="1800" b="1" dirty="0" smtClean="0">
                <a:effectLst>
                  <a:outerShdw blurRad="38100" dist="38100" dir="2700000" algn="tl">
                    <a:srgbClr val="000000">
                      <a:alpha val="43137"/>
                    </a:srgbClr>
                  </a:outerShdw>
                </a:effectLst>
                <a:latin typeface="Arial Rounded MT Bold" panose="020F0704030504030204" pitchFamily="34" charset="0"/>
              </a:rPr>
              <a:t>DERECHO”</a:t>
            </a:r>
          </a:p>
          <a:p>
            <a:pPr>
              <a:lnSpc>
                <a:spcPct val="70000"/>
              </a:lnSpc>
              <a:defRPr/>
            </a:pPr>
            <a:r>
              <a:rPr lang="es-MX" sz="1800" b="1" dirty="0" smtClean="0">
                <a:effectLst>
                  <a:outerShdw blurRad="38100" dist="38100" dir="2700000" algn="tl">
                    <a:srgbClr val="000000">
                      <a:alpha val="43137"/>
                    </a:srgbClr>
                  </a:outerShdw>
                </a:effectLst>
                <a:latin typeface="Arial Rounded MT Bold" panose="020F0704030504030204" pitchFamily="34" charset="0"/>
              </a:rPr>
              <a:t>Clave: reestructuración de la unida de aprendizaje</a:t>
            </a:r>
            <a:endParaRPr lang="es-MX" sz="1800" b="1" dirty="0">
              <a:effectLst>
                <a:outerShdw blurRad="38100" dist="38100" dir="2700000" algn="tl">
                  <a:srgbClr val="000000">
                    <a:alpha val="43137"/>
                  </a:srgbClr>
                </a:outerShdw>
              </a:effectLst>
              <a:latin typeface="Arial Rounded MT Bold" panose="020F0704030504030204" pitchFamily="34" charset="0"/>
            </a:endParaRPr>
          </a:p>
          <a:p>
            <a:pPr>
              <a:lnSpc>
                <a:spcPct val="70000"/>
              </a:lnSpc>
              <a:defRPr/>
            </a:pPr>
            <a:endParaRPr lang="es-MX" b="1" dirty="0" smtClean="0">
              <a:effectLst>
                <a:outerShdw blurRad="38100" dist="38100" dir="2700000" algn="tl">
                  <a:srgbClr val="000000">
                    <a:alpha val="43137"/>
                  </a:srgbClr>
                </a:outerShdw>
              </a:effectLst>
              <a:latin typeface="Algerian" pitchFamily="82" charset="0"/>
            </a:endParaRPr>
          </a:p>
          <a:p>
            <a:pPr>
              <a:lnSpc>
                <a:spcPct val="70000"/>
              </a:lnSpc>
              <a:defRPr/>
            </a:pPr>
            <a:r>
              <a:rPr lang="es-MX" sz="2000" b="1" dirty="0" smtClean="0">
                <a:effectLst>
                  <a:outerShdw blurRad="38100" dist="38100" dir="2700000" algn="tl">
                    <a:srgbClr val="000000">
                      <a:alpha val="43137"/>
                    </a:srgbClr>
                  </a:outerShdw>
                </a:effectLst>
                <a:latin typeface="Arial Rounded MT Bold" panose="020F0704030504030204" pitchFamily="34" charset="0"/>
              </a:rPr>
              <a:t>Mtro.  </a:t>
            </a:r>
            <a:r>
              <a:rPr lang="es-MX" sz="2000" b="1" dirty="0" smtClean="0">
                <a:effectLst>
                  <a:outerShdw blurRad="38100" dist="38100" dir="2700000" algn="tl">
                    <a:srgbClr val="000000">
                      <a:alpha val="43137"/>
                    </a:srgbClr>
                  </a:outerShdw>
                </a:effectLst>
                <a:latin typeface="Arial Rounded MT Bold" panose="020F0704030504030204" pitchFamily="34" charset="0"/>
              </a:rPr>
              <a:t>Marco Antonio Villeda </a:t>
            </a:r>
            <a:r>
              <a:rPr lang="es-MX" sz="2000" b="1" dirty="0" smtClean="0">
                <a:effectLst>
                  <a:outerShdw blurRad="38100" dist="38100" dir="2700000" algn="tl">
                    <a:srgbClr val="000000">
                      <a:alpha val="43137"/>
                    </a:srgbClr>
                  </a:outerShdw>
                </a:effectLst>
                <a:latin typeface="Arial Rounded MT Bold" panose="020F0704030504030204" pitchFamily="34" charset="0"/>
              </a:rPr>
              <a:t>Esquivel</a:t>
            </a:r>
          </a:p>
          <a:p>
            <a:pPr>
              <a:lnSpc>
                <a:spcPct val="70000"/>
              </a:lnSpc>
              <a:defRPr/>
            </a:pPr>
            <a:endParaRPr lang="es-MX" sz="1800" b="1" dirty="0" smtClean="0">
              <a:effectLst>
                <a:outerShdw blurRad="38100" dist="38100" dir="2700000" algn="tl">
                  <a:srgbClr val="000000">
                    <a:alpha val="43137"/>
                  </a:srgbClr>
                </a:outerShdw>
              </a:effectLst>
              <a:latin typeface="Arial Rounded MT Bold" panose="020F0704030504030204" pitchFamily="34" charset="0"/>
            </a:endParaRPr>
          </a:p>
          <a:p>
            <a:pPr>
              <a:lnSpc>
                <a:spcPct val="70000"/>
              </a:lnSpc>
              <a:defRPr/>
            </a:pPr>
            <a:r>
              <a:rPr lang="es-MX" sz="1800" b="1" dirty="0" smtClean="0">
                <a:effectLst>
                  <a:outerShdw blurRad="38100" dist="38100" dir="2700000" algn="tl">
                    <a:srgbClr val="000000">
                      <a:alpha val="43137"/>
                    </a:srgbClr>
                  </a:outerShdw>
                </a:effectLst>
                <a:latin typeface="Arial Rounded MT Bold" panose="020F0704030504030204" pitchFamily="34" charset="0"/>
              </a:rPr>
              <a:t>                                                                  Ecatepec</a:t>
            </a:r>
            <a:r>
              <a:rPr lang="es-MX" sz="1800" b="1" dirty="0" smtClean="0">
                <a:effectLst>
                  <a:outerShdw blurRad="38100" dist="38100" dir="2700000" algn="tl">
                    <a:srgbClr val="000000">
                      <a:alpha val="43137"/>
                    </a:srgbClr>
                  </a:outerShdw>
                </a:effectLst>
                <a:latin typeface="Arial Rounded MT Bold" panose="020F0704030504030204" pitchFamily="34" charset="0"/>
              </a:rPr>
              <a:t>, </a:t>
            </a:r>
            <a:r>
              <a:rPr lang="es-MX" sz="1800" b="1" dirty="0" smtClean="0">
                <a:effectLst>
                  <a:outerShdw blurRad="38100" dist="38100" dir="2700000" algn="tl">
                    <a:srgbClr val="000000">
                      <a:alpha val="43137"/>
                    </a:srgbClr>
                  </a:outerShdw>
                </a:effectLst>
                <a:latin typeface="Arial Rounded MT Bold" panose="020F0704030504030204" pitchFamily="34" charset="0"/>
              </a:rPr>
              <a:t>México</a:t>
            </a:r>
            <a:r>
              <a:rPr lang="es-MX" sz="1800" b="1" dirty="0">
                <a:effectLst>
                  <a:outerShdw blurRad="38100" dist="38100" dir="2700000" algn="tl">
                    <a:srgbClr val="000000">
                      <a:alpha val="43137"/>
                    </a:srgbClr>
                  </a:outerShdw>
                </a:effectLst>
                <a:latin typeface="Arial Rounded MT Bold" panose="020F0704030504030204" pitchFamily="34" charset="0"/>
              </a:rPr>
              <a:t> </a:t>
            </a:r>
            <a:r>
              <a:rPr lang="es-MX" sz="1800" b="1" dirty="0" smtClean="0">
                <a:effectLst>
                  <a:outerShdw blurRad="38100" dist="38100" dir="2700000" algn="tl">
                    <a:srgbClr val="000000">
                      <a:alpha val="43137"/>
                    </a:srgbClr>
                  </a:outerShdw>
                </a:effectLst>
                <a:latin typeface="Arial Rounded MT Bold" panose="020F0704030504030204" pitchFamily="34" charset="0"/>
              </a:rPr>
              <a:t>Agosto </a:t>
            </a:r>
            <a:r>
              <a:rPr lang="es-MX" sz="1800" b="1" dirty="0" smtClean="0">
                <a:effectLst>
                  <a:outerShdw blurRad="38100" dist="38100" dir="2700000" algn="tl">
                    <a:srgbClr val="000000">
                      <a:alpha val="43137"/>
                    </a:srgbClr>
                  </a:outerShdw>
                </a:effectLst>
                <a:latin typeface="Arial Rounded MT Bold" panose="020F0704030504030204" pitchFamily="34" charset="0"/>
              </a:rPr>
              <a:t>2015</a:t>
            </a:r>
            <a:endParaRPr lang="es-ES" sz="1800" b="1" dirty="0" smtClean="0">
              <a:effectLst>
                <a:outerShdw blurRad="38100" dist="38100" dir="2700000" algn="tl">
                  <a:srgbClr val="000000">
                    <a:alpha val="43137"/>
                  </a:srgbClr>
                </a:outerShdw>
              </a:effectLst>
              <a:latin typeface="Arial Rounded MT Bold" panose="020F0704030504030204" pitchFamily="34" charset="0"/>
            </a:endParaRPr>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56738" y="178197"/>
            <a:ext cx="1411262" cy="11521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 name="Imagen 1"/>
          <p:cNvPicPr>
            <a:picLocks noChangeAspect="1"/>
          </p:cNvPicPr>
          <p:nvPr/>
        </p:nvPicPr>
        <p:blipFill>
          <a:blip r:embed="rId3"/>
          <a:stretch>
            <a:fillRect/>
          </a:stretch>
        </p:blipFill>
        <p:spPr>
          <a:xfrm>
            <a:off x="1847528" y="203473"/>
            <a:ext cx="1279680" cy="1126852"/>
          </a:xfrm>
          <a:prstGeom prst="rect">
            <a:avLst/>
          </a:prstGeom>
          <a:ln>
            <a:noFill/>
          </a:ln>
          <a:effectLst>
            <a:softEdge rad="112500"/>
          </a:effectLst>
        </p:spPr>
      </p:pic>
    </p:spTree>
    <p:extLst>
      <p:ext uri="{BB962C8B-B14F-4D97-AF65-F5344CB8AC3E}">
        <p14:creationId xmlns:p14="http://schemas.microsoft.com/office/powerpoint/2010/main" val="1166527336"/>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2279651" y="333375"/>
            <a:ext cx="4824413" cy="1252538"/>
          </a:xfrm>
        </p:spPr>
        <p:txBody>
          <a:bodyPr/>
          <a:lstStyle/>
          <a:p>
            <a:pPr marL="484632">
              <a:defRPr/>
            </a:pPr>
            <a:r>
              <a:rPr lang="es-MX" sz="4800" dirty="0">
                <a:solidFill>
                  <a:schemeClr val="bg2">
                    <a:lumMod val="50000"/>
                  </a:schemeClr>
                </a:solidFill>
                <a:effectLst>
                  <a:outerShdw blurRad="38100" dist="38100" dir="2700000" algn="tl">
                    <a:srgbClr val="000000">
                      <a:alpha val="43137"/>
                    </a:srgbClr>
                  </a:outerShdw>
                </a:effectLst>
                <a:latin typeface="Algerian" pitchFamily="82" charset="0"/>
              </a:rPr>
              <a:t>Evaluación</a:t>
            </a:r>
          </a:p>
        </p:txBody>
      </p:sp>
      <p:sp>
        <p:nvSpPr>
          <p:cNvPr id="18435" name="2 Marcador de contenido"/>
          <p:cNvSpPr>
            <a:spLocks noGrp="1"/>
          </p:cNvSpPr>
          <p:nvPr>
            <p:ph idx="1"/>
          </p:nvPr>
        </p:nvSpPr>
        <p:spPr>
          <a:xfrm>
            <a:off x="1847851" y="2420939"/>
            <a:ext cx="7407275" cy="3887787"/>
          </a:xfrm>
        </p:spPr>
        <p:txBody>
          <a:bodyPr>
            <a:normAutofit fontScale="77500" lnSpcReduction="20000"/>
          </a:bodyPr>
          <a:lstStyle/>
          <a:p>
            <a:pPr marL="274320" indent="-274320">
              <a:buBlip>
                <a:blip r:embed="rId2"/>
              </a:buBlip>
              <a:defRPr/>
            </a:pPr>
            <a:r>
              <a:rPr lang="es-MX" sz="3100" dirty="0"/>
              <a:t>Presentación de trabajos de manera individual	                    30%</a:t>
            </a:r>
          </a:p>
          <a:p>
            <a:pPr marL="274320" indent="-274320">
              <a:buBlip>
                <a:blip r:embed="rId2"/>
              </a:buBlip>
              <a:defRPr/>
            </a:pPr>
            <a:endParaRPr lang="es-MX" sz="3100" dirty="0"/>
          </a:p>
          <a:p>
            <a:pPr marL="274320" indent="-274320">
              <a:buBlip>
                <a:blip r:embed="rId2"/>
              </a:buBlip>
              <a:defRPr/>
            </a:pPr>
            <a:r>
              <a:rPr lang="es-MX" sz="3100" dirty="0"/>
              <a:t>Exposición de manera colectiva de temas en especifica     30%</a:t>
            </a:r>
          </a:p>
          <a:p>
            <a:pPr marL="274320" indent="-274320">
              <a:buBlip>
                <a:blip r:embed="rId2"/>
              </a:buBlip>
              <a:defRPr/>
            </a:pPr>
            <a:endParaRPr lang="es-MX" sz="3100" dirty="0"/>
          </a:p>
          <a:p>
            <a:pPr marL="274320" indent="-274320">
              <a:buBlip>
                <a:blip r:embed="rId2"/>
              </a:buBlip>
              <a:defRPr/>
            </a:pPr>
            <a:r>
              <a:rPr lang="es-MX" sz="3100" dirty="0"/>
              <a:t>Entrega de trabajos de investigación      </a:t>
            </a:r>
            <a:r>
              <a:rPr lang="es-MX" sz="3100" dirty="0" smtClean="0"/>
              <a:t>   </a:t>
            </a:r>
            <a:r>
              <a:rPr lang="es-MX" sz="3100" dirty="0"/>
              <a:t>30%</a:t>
            </a:r>
          </a:p>
          <a:p>
            <a:pPr marL="274320" indent="-274320">
              <a:buBlip>
                <a:blip r:embed="rId2"/>
              </a:buBlip>
              <a:defRPr/>
            </a:pPr>
            <a:endParaRPr lang="es-MX" sz="3100" dirty="0"/>
          </a:p>
          <a:p>
            <a:pPr marL="274320" indent="-274320">
              <a:buBlip>
                <a:blip r:embed="rId2"/>
              </a:buBlip>
              <a:defRPr/>
            </a:pPr>
            <a:r>
              <a:rPr lang="es-MX" sz="3100" dirty="0"/>
              <a:t>Participación en clase</a:t>
            </a:r>
            <a:r>
              <a:rPr lang="es-MX" sz="2600" dirty="0"/>
              <a:t>			</a:t>
            </a:r>
            <a:r>
              <a:rPr lang="es-MX" sz="2600" dirty="0">
                <a:solidFill>
                  <a:srgbClr val="FF9999"/>
                </a:solidFill>
              </a:rPr>
              <a:t>            </a:t>
            </a:r>
            <a:r>
              <a:rPr lang="es-MX" sz="2600" dirty="0" smtClean="0">
                <a:solidFill>
                  <a:srgbClr val="FF9999"/>
                </a:solidFill>
              </a:rPr>
              <a:t>               </a:t>
            </a:r>
            <a:r>
              <a:rPr lang="es-MX" sz="2600" dirty="0"/>
              <a:t>10%</a:t>
            </a:r>
          </a:p>
          <a:p>
            <a:pPr marL="274320" indent="-274320">
              <a:buFont typeface="Wingdings 2" charset="2"/>
              <a:buChar char=""/>
              <a:defRPr/>
            </a:pPr>
            <a:endParaRPr lang="es-MX" dirty="0" smtClean="0"/>
          </a:p>
        </p:txBody>
      </p:sp>
      <p:pic>
        <p:nvPicPr>
          <p:cNvPr id="18436" name="Picture 6" descr="http://www.mxl.cetys.mx/imagenes_vocetys/Mexicali/10-oct-11/alumnosReconocidos_g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8768" y="4880177"/>
            <a:ext cx="2880320" cy="1526624"/>
          </a:xfrm>
          <a:prstGeom prst="rect">
            <a:avLst/>
          </a:prstGeom>
          <a:noFill/>
          <a:ln>
            <a:noFill/>
          </a:ln>
          <a:effectLst>
            <a:reflection blurRad="6350" stA="50000" endA="275" endPos="40000" dist="1016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8410415"/>
      </p:ext>
    </p:extLst>
  </p:cSld>
  <p:clrMapOvr>
    <a:masterClrMapping/>
  </p:clrMapOvr>
  <p:transition spd="med">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3000375" y="171450"/>
            <a:ext cx="8229600" cy="1252538"/>
          </a:xfrm>
        </p:spPr>
        <p:txBody>
          <a:bodyPr>
            <a:normAutofit/>
          </a:bodyPr>
          <a:lstStyle/>
          <a:p>
            <a:pPr marL="484632" algn="ctr">
              <a:defRPr/>
            </a:pPr>
            <a:r>
              <a:rPr lang="es-MX" dirty="0">
                <a:solidFill>
                  <a:schemeClr val="bg2">
                    <a:lumMod val="50000"/>
                  </a:schemeClr>
                </a:solidFill>
                <a:effectLst>
                  <a:outerShdw blurRad="38100" dist="38100" dir="2700000" algn="tl">
                    <a:srgbClr val="000000">
                      <a:alpha val="43137"/>
                    </a:srgbClr>
                  </a:outerShdw>
                </a:effectLst>
                <a:latin typeface="Algerian" pitchFamily="82" charset="0"/>
              </a:rPr>
              <a:t>Guion explicativo</a:t>
            </a:r>
          </a:p>
        </p:txBody>
      </p:sp>
      <p:sp>
        <p:nvSpPr>
          <p:cNvPr id="19459" name="2 Marcador de contenido"/>
          <p:cNvSpPr>
            <a:spLocks noGrp="1"/>
          </p:cNvSpPr>
          <p:nvPr>
            <p:ph idx="1"/>
          </p:nvPr>
        </p:nvSpPr>
        <p:spPr>
          <a:xfrm>
            <a:off x="1804989" y="2205039"/>
            <a:ext cx="8497887" cy="4175125"/>
          </a:xfrm>
        </p:spPr>
        <p:txBody>
          <a:bodyPr/>
          <a:lstStyle/>
          <a:p>
            <a:pPr marL="274320" indent="-274320">
              <a:buBlip>
                <a:blip r:embed="rId2"/>
              </a:buBlip>
              <a:defRPr/>
            </a:pPr>
            <a:r>
              <a:rPr lang="es-MX" sz="2000" dirty="0"/>
              <a:t>El presente material es de carácter visual, por lo que se requiere material de apoyo como una sala didáctica, cañón o proyector, computadora con sistema Xp o Windows vista</a:t>
            </a:r>
          </a:p>
          <a:p>
            <a:pPr marL="274320" indent="-274320">
              <a:buBlip>
                <a:blip r:embed="rId2"/>
              </a:buBlip>
              <a:defRPr/>
            </a:pPr>
            <a:r>
              <a:rPr lang="es-MX" sz="2000" dirty="0"/>
              <a:t>En las sesiones que se utilice el presente material, se dará una breve explicación acerca del tema, a fin de que el alumno tenga un referencia teórica del tema abordado.</a:t>
            </a:r>
          </a:p>
          <a:p>
            <a:pPr marL="274320" indent="-274320">
              <a:buBlip>
                <a:blip r:embed="rId2"/>
              </a:buBlip>
              <a:defRPr/>
            </a:pPr>
            <a:r>
              <a:rPr lang="es-MX" sz="2000" dirty="0"/>
              <a:t>De acuerdo al trabajo que se presenta, el alumno encontrara de manera general los temas centrales de cada unidad de aprendizaje, con el propósito de que los alumnos abunden, con trabajos de investigación , ya sea de manera individual o colectiva.</a:t>
            </a:r>
          </a:p>
          <a:p>
            <a:pPr marL="274320" indent="-274320">
              <a:buFont typeface="Wingdings 2" charset="2"/>
              <a:buChar char=""/>
              <a:defRPr/>
            </a:pPr>
            <a:endParaRPr lang="es-MX" sz="2000" dirty="0"/>
          </a:p>
          <a:p>
            <a:pPr marL="274320" indent="-274320">
              <a:buFont typeface="Wingdings 2" charset="2"/>
              <a:buChar char=""/>
              <a:defRPr/>
            </a:pPr>
            <a:endParaRPr lang="es-MX" dirty="0" smtClean="0"/>
          </a:p>
        </p:txBody>
      </p:sp>
      <p:pic>
        <p:nvPicPr>
          <p:cNvPr id="2" name="Imagen 1"/>
          <p:cNvPicPr>
            <a:picLocks noChangeAspect="1"/>
          </p:cNvPicPr>
          <p:nvPr/>
        </p:nvPicPr>
        <p:blipFill>
          <a:blip r:embed="rId3"/>
          <a:stretch>
            <a:fillRect/>
          </a:stretch>
        </p:blipFill>
        <p:spPr>
          <a:xfrm>
            <a:off x="7772872" y="5373216"/>
            <a:ext cx="2232248" cy="1254240"/>
          </a:xfrm>
          <a:prstGeom prst="ellipse">
            <a:avLst/>
          </a:prstGeom>
          <a:ln>
            <a:noFill/>
          </a:ln>
          <a:effectLst>
            <a:softEdge rad="112500"/>
          </a:effectLst>
        </p:spPr>
      </p:pic>
      <p:pic>
        <p:nvPicPr>
          <p:cNvPr id="3" name="Imagen 2"/>
          <p:cNvPicPr>
            <a:picLocks noChangeAspect="1"/>
          </p:cNvPicPr>
          <p:nvPr/>
        </p:nvPicPr>
        <p:blipFill>
          <a:blip r:embed="rId4"/>
          <a:stretch>
            <a:fillRect/>
          </a:stretch>
        </p:blipFill>
        <p:spPr>
          <a:xfrm>
            <a:off x="1804848" y="70986"/>
            <a:ext cx="2619375" cy="1743075"/>
          </a:xfrm>
          <a:prstGeom prst="ellipse">
            <a:avLst/>
          </a:prstGeom>
          <a:ln>
            <a:noFill/>
          </a:ln>
          <a:effectLst>
            <a:softEdge rad="112500"/>
          </a:effectLst>
        </p:spPr>
      </p:pic>
    </p:spTree>
    <p:extLst>
      <p:ext uri="{BB962C8B-B14F-4D97-AF65-F5344CB8AC3E}">
        <p14:creationId xmlns:p14="http://schemas.microsoft.com/office/powerpoint/2010/main" val="3503955688"/>
      </p:ext>
    </p:extLst>
  </p:cSld>
  <p:clrMapOvr>
    <a:masterClrMapping/>
  </p:clrMapOvr>
  <p:transition spd="med">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1049338" y="476250"/>
            <a:ext cx="7524751" cy="971550"/>
          </a:xfrm>
        </p:spPr>
        <p:txBody>
          <a:bodyPr>
            <a:normAutofit/>
          </a:bodyPr>
          <a:lstStyle/>
          <a:p>
            <a:pPr marL="484632">
              <a:defRPr/>
            </a:pPr>
            <a:r>
              <a:rPr lang="es-MX" dirty="0" smtClean="0">
                <a:solidFill>
                  <a:schemeClr val="bg2">
                    <a:lumMod val="50000"/>
                  </a:schemeClr>
                </a:solidFill>
                <a:effectLst>
                  <a:outerShdw blurRad="38100" dist="38100" dir="2700000" algn="tl">
                    <a:srgbClr val="000000">
                      <a:alpha val="43137"/>
                    </a:srgbClr>
                  </a:outerShdw>
                </a:effectLst>
                <a:latin typeface="Algerian" pitchFamily="82" charset="0"/>
                <a:ea typeface="+mj-ea"/>
              </a:rPr>
              <a:t>Criterios de desempeño</a:t>
            </a:r>
          </a:p>
        </p:txBody>
      </p:sp>
      <p:sp>
        <p:nvSpPr>
          <p:cNvPr id="21506" name="2 Marcador de contenido"/>
          <p:cNvSpPr>
            <a:spLocks noGrp="1"/>
          </p:cNvSpPr>
          <p:nvPr>
            <p:ph idx="1"/>
          </p:nvPr>
        </p:nvSpPr>
        <p:spPr>
          <a:xfrm>
            <a:off x="1847850" y="2655888"/>
            <a:ext cx="7958138" cy="3816350"/>
          </a:xfrm>
        </p:spPr>
        <p:txBody>
          <a:bodyPr/>
          <a:lstStyle/>
          <a:p>
            <a:pPr fontAlgn="auto">
              <a:buFont typeface="Wingdings" panose="05000000000000000000" pitchFamily="2" charset="2"/>
              <a:buChar char="v"/>
              <a:defRPr/>
            </a:pPr>
            <a:r>
              <a:rPr lang="es-MX" altLang="es-MX" dirty="0"/>
              <a:t>Investigación documental</a:t>
            </a:r>
          </a:p>
          <a:p>
            <a:pPr fontAlgn="auto">
              <a:buFont typeface="Wingdings" panose="05000000000000000000" pitchFamily="2" charset="2"/>
              <a:buChar char="v"/>
              <a:defRPr/>
            </a:pPr>
            <a:r>
              <a:rPr lang="es-MX" altLang="es-MX" dirty="0"/>
              <a:t>Elaboración de trabajo colectivo</a:t>
            </a:r>
          </a:p>
          <a:p>
            <a:pPr fontAlgn="auto">
              <a:buFont typeface="Wingdings" panose="05000000000000000000" pitchFamily="2" charset="2"/>
              <a:buChar char="v"/>
              <a:defRPr/>
            </a:pPr>
            <a:r>
              <a:rPr lang="es-MX" altLang="es-MX" dirty="0"/>
              <a:t>Presentación de reportes y trabajos de carácter individual</a:t>
            </a:r>
          </a:p>
          <a:p>
            <a:pPr fontAlgn="auto">
              <a:buFont typeface="Wingdings" panose="05000000000000000000" pitchFamily="2" charset="2"/>
              <a:buChar char="v"/>
              <a:defRPr/>
            </a:pPr>
            <a:r>
              <a:rPr lang="es-MX" altLang="es-MX" dirty="0"/>
              <a:t>Exposición en clase</a:t>
            </a:r>
          </a:p>
          <a:p>
            <a:pPr fontAlgn="auto">
              <a:buFont typeface="Wingdings 2" charset="2"/>
              <a:buChar char=""/>
              <a:defRPr/>
            </a:pPr>
            <a:endParaRPr lang="es-MX" altLang="es-MX" dirty="0" smtClean="0"/>
          </a:p>
        </p:txBody>
      </p:sp>
      <p:pic>
        <p:nvPicPr>
          <p:cNvPr id="2" name="Imagen 1"/>
          <p:cNvPicPr>
            <a:picLocks noChangeAspect="1"/>
          </p:cNvPicPr>
          <p:nvPr/>
        </p:nvPicPr>
        <p:blipFill>
          <a:blip r:embed="rId2"/>
          <a:stretch>
            <a:fillRect/>
          </a:stretch>
        </p:blipFill>
        <p:spPr>
          <a:xfrm>
            <a:off x="7263703" y="1844824"/>
            <a:ext cx="2568845" cy="14401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3" name="Imagen 2"/>
          <p:cNvPicPr>
            <a:picLocks noChangeAspect="1"/>
          </p:cNvPicPr>
          <p:nvPr/>
        </p:nvPicPr>
        <p:blipFill>
          <a:blip r:embed="rId3"/>
          <a:stretch>
            <a:fillRect/>
          </a:stretch>
        </p:blipFill>
        <p:spPr>
          <a:xfrm>
            <a:off x="9714851" y="4564063"/>
            <a:ext cx="2081156" cy="198251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069890983"/>
      </p:ext>
    </p:extLst>
  </p:cSld>
  <p:clrMapOvr>
    <a:masterClrMapping/>
  </p:clrMapOvr>
  <p:transition spd="med">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normAutofit/>
          </a:bodyPr>
          <a:lstStyle/>
          <a:p>
            <a:pPr marL="484632">
              <a:defRPr/>
            </a:pPr>
            <a:r>
              <a:rPr lang="es-MX" dirty="0" smtClean="0">
                <a:solidFill>
                  <a:schemeClr val="bg2">
                    <a:lumMod val="50000"/>
                  </a:schemeClr>
                </a:solidFill>
                <a:effectLst>
                  <a:outerShdw blurRad="38100" dist="38100" dir="2700000" algn="tl">
                    <a:srgbClr val="000000">
                      <a:alpha val="43137"/>
                    </a:srgbClr>
                  </a:outerShdw>
                </a:effectLst>
                <a:latin typeface="Algerian" pitchFamily="82" charset="0"/>
                <a:ea typeface="+mj-ea"/>
              </a:rPr>
              <a:t>Desempeño/ producto</a:t>
            </a:r>
          </a:p>
        </p:txBody>
      </p:sp>
      <p:sp>
        <p:nvSpPr>
          <p:cNvPr id="21507" name="2 CuadroTexto"/>
          <p:cNvSpPr txBox="1">
            <a:spLocks noChangeArrowheads="1"/>
          </p:cNvSpPr>
          <p:nvPr/>
        </p:nvSpPr>
        <p:spPr bwMode="auto">
          <a:xfrm>
            <a:off x="1703389" y="2205039"/>
            <a:ext cx="6624637"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just" eaLnBrk="1" hangingPunct="1">
              <a:buFont typeface="Wingdings" pitchFamily="2" charset="2"/>
              <a:buChar char="v"/>
              <a:defRPr/>
            </a:pPr>
            <a:r>
              <a:rPr lang="es-MX" sz="2800" dirty="0">
                <a:latin typeface="+mn-lt"/>
              </a:rPr>
              <a:t>Analizar la evolución del derecho mexicano.</a:t>
            </a:r>
          </a:p>
          <a:p>
            <a:pPr algn="just" eaLnBrk="1" hangingPunct="1">
              <a:defRPr/>
            </a:pPr>
            <a:endParaRPr lang="es-MX" sz="2800" dirty="0">
              <a:latin typeface="+mn-lt"/>
            </a:endParaRPr>
          </a:p>
          <a:p>
            <a:pPr algn="just" eaLnBrk="1" hangingPunct="1">
              <a:buFont typeface="Wingdings" pitchFamily="2" charset="2"/>
              <a:buChar char="v"/>
              <a:defRPr/>
            </a:pPr>
            <a:r>
              <a:rPr lang="es-MX" sz="2800" dirty="0">
                <a:latin typeface="+mn-lt"/>
              </a:rPr>
              <a:t>Explicar la importancia de conocer los antecedentes del derecho mexicano, en relación con la vida contemporánea</a:t>
            </a:r>
            <a:r>
              <a:rPr lang="es-MX" sz="3200" dirty="0"/>
              <a:t>.</a:t>
            </a:r>
          </a:p>
          <a:p>
            <a:pPr eaLnBrk="1" hangingPunct="1">
              <a:defRPr/>
            </a:pPr>
            <a:endParaRPr lang="es-MX" dirty="0"/>
          </a:p>
        </p:txBody>
      </p:sp>
    </p:spTree>
    <p:extLst>
      <p:ext uri="{BB962C8B-B14F-4D97-AF65-F5344CB8AC3E}">
        <p14:creationId xmlns:p14="http://schemas.microsoft.com/office/powerpoint/2010/main" val="2812518157"/>
      </p:ext>
    </p:extLst>
  </p:cSld>
  <p:clrMapOvr>
    <a:masterClrMapping/>
  </p:clrMapOvr>
  <p:transition>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1271588" y="260350"/>
            <a:ext cx="8229601" cy="935038"/>
          </a:xfrm>
        </p:spPr>
        <p:txBody>
          <a:bodyPr>
            <a:normAutofit fontScale="90000"/>
          </a:bodyPr>
          <a:lstStyle/>
          <a:p>
            <a:pPr marL="484632">
              <a:defRPr/>
            </a:pPr>
            <a:r>
              <a:rPr lang="es-MX" dirty="0" smtClean="0">
                <a:solidFill>
                  <a:schemeClr val="bg2">
                    <a:lumMod val="50000"/>
                  </a:schemeClr>
                </a:solidFill>
                <a:effectLst>
                  <a:outerShdw blurRad="38100" dist="38100" dir="2700000" algn="tl">
                    <a:srgbClr val="000000">
                      <a:alpha val="43137"/>
                    </a:srgbClr>
                  </a:outerShdw>
                </a:effectLst>
                <a:latin typeface="Algerian" pitchFamily="82" charset="0"/>
                <a:ea typeface="+mj-ea"/>
              </a:rPr>
              <a:t>Unidad de competencia I</a:t>
            </a:r>
            <a:r>
              <a:rPr lang="es-MX" dirty="0" smtClean="0">
                <a:solidFill>
                  <a:schemeClr val="accent1">
                    <a:tint val="83000"/>
                    <a:satMod val="150000"/>
                  </a:schemeClr>
                </a:solidFill>
                <a:ea typeface="+mj-ea"/>
              </a:rPr>
              <a:t/>
            </a:r>
            <a:br>
              <a:rPr lang="es-MX" dirty="0" smtClean="0">
                <a:solidFill>
                  <a:schemeClr val="accent1">
                    <a:tint val="83000"/>
                    <a:satMod val="150000"/>
                  </a:schemeClr>
                </a:solidFill>
                <a:ea typeface="+mj-ea"/>
              </a:rPr>
            </a:br>
            <a:endParaRPr lang="es-MX" dirty="0" smtClean="0">
              <a:solidFill>
                <a:schemeClr val="accent1">
                  <a:tint val="83000"/>
                  <a:satMod val="150000"/>
                </a:schemeClr>
              </a:solidFill>
              <a:ea typeface="+mj-ea"/>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871221552"/>
              </p:ext>
            </p:extLst>
          </p:nvPr>
        </p:nvGraphicFramePr>
        <p:xfrm>
          <a:off x="1703512" y="260649"/>
          <a:ext cx="8352928" cy="5894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259768"/>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2852738" y="846139"/>
            <a:ext cx="7194550" cy="1023937"/>
          </a:xfrm>
        </p:spPr>
        <p:txBody>
          <a:bodyPr>
            <a:noAutofit/>
          </a:bodyPr>
          <a:lstStyle/>
          <a:p>
            <a:pPr marL="484632">
              <a:defRPr/>
            </a:pPr>
            <a:r>
              <a:rPr lang="es-ES" sz="2800" dirty="0" smtClean="0">
                <a:solidFill>
                  <a:schemeClr val="accent1">
                    <a:tint val="83000"/>
                    <a:satMod val="150000"/>
                  </a:schemeClr>
                </a:solidFill>
                <a:ea typeface="+mj-ea"/>
              </a:rPr>
              <a:t/>
            </a:r>
            <a:br>
              <a:rPr lang="es-ES" sz="2800" dirty="0" smtClean="0">
                <a:solidFill>
                  <a:schemeClr val="accent1">
                    <a:tint val="83000"/>
                    <a:satMod val="150000"/>
                  </a:schemeClr>
                </a:solidFill>
                <a:ea typeface="+mj-ea"/>
              </a:rPr>
            </a:br>
            <a:r>
              <a:rPr lang="es-ES" sz="2800" dirty="0" smtClean="0">
                <a:solidFill>
                  <a:schemeClr val="accent1">
                    <a:tint val="83000"/>
                    <a:satMod val="150000"/>
                  </a:schemeClr>
                </a:solidFill>
                <a:latin typeface="Algerian" pitchFamily="82" charset="0"/>
                <a:ea typeface="+mj-ea"/>
              </a:rPr>
              <a:t/>
            </a:r>
            <a:br>
              <a:rPr lang="es-ES" sz="2800" dirty="0" smtClean="0">
                <a:solidFill>
                  <a:schemeClr val="accent1">
                    <a:tint val="83000"/>
                    <a:satMod val="150000"/>
                  </a:schemeClr>
                </a:solidFill>
                <a:latin typeface="Algerian" pitchFamily="82" charset="0"/>
                <a:ea typeface="+mj-ea"/>
              </a:rPr>
            </a:br>
            <a:r>
              <a:rPr lang="es-ES" sz="2800" dirty="0" smtClean="0">
                <a:solidFill>
                  <a:srgbClr val="473546"/>
                </a:solidFill>
                <a:latin typeface="Algerian" pitchFamily="82" charset="0"/>
                <a:ea typeface="+mj-ea"/>
              </a:rPr>
              <a:t>NOCIONES GENERALES</a:t>
            </a:r>
            <a:r>
              <a:rPr lang="es-ES" sz="2800" dirty="0" smtClean="0">
                <a:solidFill>
                  <a:schemeClr val="accent1">
                    <a:tint val="83000"/>
                    <a:satMod val="150000"/>
                  </a:schemeClr>
                </a:solidFill>
                <a:ea typeface="+mj-ea"/>
              </a:rPr>
              <a:t/>
            </a:r>
            <a:br>
              <a:rPr lang="es-ES" sz="2800" dirty="0" smtClean="0">
                <a:solidFill>
                  <a:schemeClr val="accent1">
                    <a:tint val="83000"/>
                    <a:satMod val="150000"/>
                  </a:schemeClr>
                </a:solidFill>
                <a:ea typeface="+mj-ea"/>
              </a:rPr>
            </a:br>
            <a:endParaRPr lang="es-ES" sz="2800" dirty="0" smtClean="0">
              <a:solidFill>
                <a:schemeClr val="accent1">
                  <a:tint val="83000"/>
                  <a:satMod val="150000"/>
                </a:schemeClr>
              </a:solidFill>
              <a:ea typeface="+mj-ea"/>
            </a:endParaRPr>
          </a:p>
        </p:txBody>
      </p:sp>
      <p:sp>
        <p:nvSpPr>
          <p:cNvPr id="24579" name="Rectangle 3"/>
          <p:cNvSpPr>
            <a:spLocks noGrp="1" noChangeArrowheads="1"/>
          </p:cNvSpPr>
          <p:nvPr>
            <p:ph type="subTitle" idx="1"/>
          </p:nvPr>
        </p:nvSpPr>
        <p:spPr>
          <a:xfrm>
            <a:off x="2424113" y="2462213"/>
            <a:ext cx="7854950" cy="1357312"/>
          </a:xfrm>
        </p:spPr>
        <p:txBody>
          <a:bodyPr>
            <a:noAutofit/>
          </a:bodyPr>
          <a:lstStyle/>
          <a:p>
            <a:pPr fontAlgn="auto">
              <a:lnSpc>
                <a:spcPct val="90000"/>
              </a:lnSpc>
              <a:defRPr/>
            </a:pPr>
            <a:r>
              <a:rPr lang="es-MX" altLang="es-MX" sz="2800" dirty="0"/>
              <a:t>L</a:t>
            </a:r>
            <a:r>
              <a:rPr lang="es-MX" altLang="es-MX" sz="2800" dirty="0" smtClean="0"/>
              <a:t>a </a:t>
            </a:r>
            <a:r>
              <a:rPr lang="es-MX" altLang="es-MX" sz="2800" dirty="0"/>
              <a:t>historia tiene un doble concepto. </a:t>
            </a:r>
            <a:r>
              <a:rPr lang="es-MX" altLang="es-MX" sz="2800" dirty="0"/>
              <a:t>en términos relativos, es la simple narración de los hechos pasados, localizados en el tiempo y en el espacio.</a:t>
            </a:r>
            <a:endParaRPr lang="es-ES" altLang="es-MX" sz="2800" dirty="0"/>
          </a:p>
        </p:txBody>
      </p:sp>
      <p:sp>
        <p:nvSpPr>
          <p:cNvPr id="32772" name="4 Rectángulo"/>
          <p:cNvSpPr>
            <a:spLocks noChangeArrowheads="1"/>
          </p:cNvSpPr>
          <p:nvPr/>
        </p:nvSpPr>
        <p:spPr bwMode="auto">
          <a:xfrm>
            <a:off x="1919289" y="1558925"/>
            <a:ext cx="46434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accent1"/>
              </a:buClr>
              <a:buFont typeface="Wingdings 2" panose="05020102010507070707" pitchFamily="18" charset="2"/>
              <a:buChar char=""/>
              <a:defRPr>
                <a:solidFill>
                  <a:schemeClr val="tx1"/>
                </a:solidFill>
                <a:latin typeface="Century Gothic" panose="020B0502020202020204" pitchFamily="34" charset="0"/>
              </a:defRPr>
            </a:lvl1pPr>
            <a:lvl2pPr marL="742950" indent="-285750">
              <a:spcBef>
                <a:spcPct val="20000"/>
              </a:spcBef>
              <a:spcAft>
                <a:spcPts val="600"/>
              </a:spcAft>
              <a:buClr>
                <a:schemeClr val="accent1"/>
              </a:buClr>
              <a:buFont typeface="Wingdings 2" panose="05020102010507070707" pitchFamily="18" charset="2"/>
              <a:buChar char=""/>
              <a:defRPr sz="1600">
                <a:solidFill>
                  <a:schemeClr val="tx1"/>
                </a:solidFill>
                <a:latin typeface="Century Gothic" panose="020B0502020202020204" pitchFamily="34" charset="0"/>
              </a:defRPr>
            </a:lvl2pPr>
            <a:lvl3pPr marL="1143000" indent="-228600">
              <a:spcBef>
                <a:spcPct val="20000"/>
              </a:spcBef>
              <a:spcAft>
                <a:spcPts val="600"/>
              </a:spcAft>
              <a:buClr>
                <a:schemeClr val="accent1"/>
              </a:buClr>
              <a:buFont typeface="Wingdings 2" panose="05020102010507070707" pitchFamily="18" charset="2"/>
              <a:buChar char=""/>
              <a:defRPr sz="1400">
                <a:solidFill>
                  <a:schemeClr val="tx1"/>
                </a:solidFill>
                <a:latin typeface="Century Gothic" panose="020B0502020202020204" pitchFamily="34" charset="0"/>
              </a:defRPr>
            </a:lvl3pPr>
            <a:lvl4pPr marL="16002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4pPr>
            <a:lvl5pPr marL="20574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5pPr>
            <a:lvl6pPr marL="25146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6pPr>
            <a:lvl7pPr marL="29718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7pPr>
            <a:lvl8pPr marL="34290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8pPr>
            <a:lvl9pPr marL="38862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9pPr>
          </a:lstStyle>
          <a:p>
            <a:pPr eaLnBrk="1" hangingPunct="1">
              <a:spcBef>
                <a:spcPct val="0"/>
              </a:spcBef>
              <a:spcAft>
                <a:spcPct val="0"/>
              </a:spcAft>
              <a:buClrTx/>
              <a:buFontTx/>
              <a:buNone/>
            </a:pPr>
            <a:r>
              <a:rPr lang="es-ES" altLang="es-MX">
                <a:latin typeface="Bauhaus 93" panose="04030905020B02020C02" pitchFamily="82" charset="0"/>
              </a:rPr>
              <a:t>CONCEPTO DE HISTORIA</a:t>
            </a:r>
            <a:endParaRPr lang="es-MX" altLang="es-MX">
              <a:latin typeface="Times New Roman" panose="02020603050405020304" pitchFamily="18" charset="0"/>
            </a:endParaRPr>
          </a:p>
        </p:txBody>
      </p:sp>
      <p:pic>
        <p:nvPicPr>
          <p:cNvPr id="32773"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31953" y="4411662"/>
            <a:ext cx="3384550"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1012862"/>
      </p:ext>
    </p:extLst>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640014" y="393701"/>
            <a:ext cx="7826375" cy="974725"/>
          </a:xfrm>
        </p:spPr>
        <p:txBody>
          <a:bodyPr/>
          <a:lstStyle/>
          <a:p>
            <a:pPr marL="484632" algn="ctr">
              <a:defRPr/>
            </a:pPr>
            <a:r>
              <a:rPr lang="es-ES" sz="2800" dirty="0">
                <a:solidFill>
                  <a:srgbClr val="473546"/>
                </a:solidFill>
                <a:latin typeface="Algerian" pitchFamily="82" charset="0"/>
              </a:rPr>
              <a:t>LA HISTORIA DENTRO DE LA CLASIFICACION GENERAL DE LAS CIENCIAS</a:t>
            </a:r>
          </a:p>
        </p:txBody>
      </p:sp>
      <p:sp>
        <p:nvSpPr>
          <p:cNvPr id="25602" name="Rectangle 3"/>
          <p:cNvSpPr>
            <a:spLocks noGrp="1" noChangeArrowheads="1"/>
          </p:cNvSpPr>
          <p:nvPr>
            <p:ph idx="1"/>
          </p:nvPr>
        </p:nvSpPr>
        <p:spPr>
          <a:xfrm>
            <a:off x="1847850" y="1989139"/>
            <a:ext cx="4895850" cy="4035425"/>
          </a:xfrm>
        </p:spPr>
        <p:txBody>
          <a:bodyPr/>
          <a:lstStyle/>
          <a:p>
            <a:pPr algn="just" fontAlgn="auto">
              <a:lnSpc>
                <a:spcPct val="80000"/>
              </a:lnSpc>
              <a:buFontTx/>
              <a:buNone/>
              <a:defRPr/>
            </a:pPr>
            <a:r>
              <a:rPr lang="es-ES" altLang="es-MX" sz="2000" dirty="0"/>
              <a:t>La ciencia de la historia resuelve tres </a:t>
            </a:r>
          </a:p>
          <a:p>
            <a:pPr algn="just" fontAlgn="auto">
              <a:lnSpc>
                <a:spcPct val="80000"/>
              </a:lnSpc>
              <a:buFontTx/>
              <a:buNone/>
              <a:defRPr/>
            </a:pPr>
            <a:r>
              <a:rPr lang="es-ES" altLang="es-MX" sz="2000" dirty="0"/>
              <a:t>cuestiones fundamentales: el </a:t>
            </a:r>
          </a:p>
          <a:p>
            <a:pPr algn="just" fontAlgn="auto">
              <a:lnSpc>
                <a:spcPct val="80000"/>
              </a:lnSpc>
              <a:buFontTx/>
              <a:buNone/>
              <a:defRPr/>
            </a:pPr>
            <a:r>
              <a:rPr lang="es-ES" altLang="es-MX" sz="2000" dirty="0"/>
              <a:t>conocimiento de los hechos, la  </a:t>
            </a:r>
          </a:p>
          <a:p>
            <a:pPr algn="just" fontAlgn="auto">
              <a:lnSpc>
                <a:spcPct val="80000"/>
              </a:lnSpc>
              <a:buFontTx/>
              <a:buNone/>
              <a:defRPr/>
            </a:pPr>
            <a:r>
              <a:rPr lang="es-ES" altLang="es-MX" sz="2000" dirty="0"/>
              <a:t>reconstrucción del pretérito de la  </a:t>
            </a:r>
          </a:p>
          <a:p>
            <a:pPr algn="just" fontAlgn="auto">
              <a:lnSpc>
                <a:spcPct val="80000"/>
              </a:lnSpc>
              <a:buFontTx/>
              <a:buNone/>
              <a:defRPr/>
            </a:pPr>
            <a:r>
              <a:rPr lang="es-ES" altLang="es-MX" sz="2000" dirty="0"/>
              <a:t>Sociedad.</a:t>
            </a:r>
          </a:p>
          <a:p>
            <a:pPr algn="just" fontAlgn="auto">
              <a:lnSpc>
                <a:spcPct val="80000"/>
              </a:lnSpc>
              <a:buFontTx/>
              <a:buNone/>
              <a:defRPr/>
            </a:pPr>
            <a:r>
              <a:rPr lang="es-ES" altLang="es-MX" sz="2000" dirty="0"/>
              <a:t>Para ello se vale, respectivamente, de tres medios:</a:t>
            </a:r>
          </a:p>
          <a:p>
            <a:pPr algn="just" fontAlgn="auto">
              <a:lnSpc>
                <a:spcPct val="80000"/>
              </a:lnSpc>
              <a:buFontTx/>
              <a:buNone/>
              <a:defRPr/>
            </a:pPr>
            <a:r>
              <a:rPr lang="es-ES" altLang="es-MX" sz="2000" dirty="0"/>
              <a:t> *la investigación,</a:t>
            </a:r>
          </a:p>
          <a:p>
            <a:pPr algn="just" fontAlgn="auto">
              <a:lnSpc>
                <a:spcPct val="80000"/>
              </a:lnSpc>
              <a:buFontTx/>
              <a:buNone/>
              <a:defRPr/>
            </a:pPr>
            <a:r>
              <a:rPr lang="es-ES" altLang="es-MX" sz="2000" dirty="0"/>
              <a:t> *la critica y</a:t>
            </a:r>
          </a:p>
          <a:p>
            <a:pPr algn="just" fontAlgn="auto">
              <a:lnSpc>
                <a:spcPct val="80000"/>
              </a:lnSpc>
              <a:buFontTx/>
              <a:buNone/>
              <a:defRPr/>
            </a:pPr>
            <a:r>
              <a:rPr lang="es-ES" altLang="es-MX" sz="2000" dirty="0"/>
              <a:t>* la historiografía.</a:t>
            </a:r>
          </a:p>
        </p:txBody>
      </p:sp>
      <p:pic>
        <p:nvPicPr>
          <p:cNvPr id="24584" name="Picture 8" descr="http://www.definicionabc.com/wp-content/uploads/historia2.gif"/>
          <p:cNvPicPr>
            <a:picLocks noChangeAspect="1" noChangeArrowheads="1"/>
          </p:cNvPicPr>
          <p:nvPr/>
        </p:nvPicPr>
        <p:blipFill>
          <a:blip r:embed="rId2"/>
          <a:srcRect/>
          <a:stretch>
            <a:fillRect/>
          </a:stretch>
        </p:blipFill>
        <p:spPr bwMode="auto">
          <a:xfrm>
            <a:off x="6959601" y="2781300"/>
            <a:ext cx="3273425" cy="31686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5775188"/>
      </p:ext>
    </p:extLst>
  </p:cSld>
  <p:clrMapOvr>
    <a:masterClrMapping/>
  </p:clrMapOvr>
  <p:transition>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855913" y="468313"/>
            <a:ext cx="6985000" cy="1109662"/>
          </a:xfrm>
        </p:spPr>
        <p:txBody>
          <a:bodyPr>
            <a:normAutofit/>
          </a:bodyPr>
          <a:lstStyle/>
          <a:p>
            <a:pPr marL="484632">
              <a:defRPr/>
            </a:pPr>
            <a:r>
              <a:rPr lang="es-ES" dirty="0" smtClean="0">
                <a:solidFill>
                  <a:srgbClr val="473546"/>
                </a:solidFill>
                <a:latin typeface="Algerian" pitchFamily="82" charset="0"/>
                <a:ea typeface="+mj-ea"/>
              </a:rPr>
              <a:t>DIVISION DE LA HISTORIA</a:t>
            </a:r>
          </a:p>
        </p:txBody>
      </p:sp>
      <p:sp>
        <p:nvSpPr>
          <p:cNvPr id="26626" name="Rectangle 3"/>
          <p:cNvSpPr>
            <a:spLocks noGrp="1" noChangeArrowheads="1"/>
          </p:cNvSpPr>
          <p:nvPr>
            <p:ph idx="1"/>
          </p:nvPr>
        </p:nvSpPr>
        <p:spPr>
          <a:xfrm>
            <a:off x="5153025" y="1982789"/>
            <a:ext cx="5226050" cy="4357687"/>
          </a:xfrm>
        </p:spPr>
        <p:txBody>
          <a:bodyPr/>
          <a:lstStyle/>
          <a:p>
            <a:pPr marL="447675" indent="-382588">
              <a:buNone/>
              <a:defRPr/>
            </a:pPr>
            <a:r>
              <a:rPr lang="es-ES" altLang="es-MX" sz="2000" dirty="0"/>
              <a:t>Se divide en:</a:t>
            </a:r>
          </a:p>
          <a:p>
            <a:pPr marL="447675" indent="-382588">
              <a:buNone/>
              <a:defRPr/>
            </a:pPr>
            <a:endParaRPr lang="es-ES" altLang="es-MX" sz="2000" dirty="0"/>
          </a:p>
          <a:p>
            <a:pPr marL="447675" indent="-382588">
              <a:buFontTx/>
              <a:buChar char="-"/>
              <a:defRPr/>
            </a:pPr>
            <a:r>
              <a:rPr lang="es-ES" altLang="es-MX" sz="2000" dirty="0"/>
              <a:t>Externa, si tiene por objeto la investigación, sistematización y exposición de hechos de naturaleza política.</a:t>
            </a:r>
          </a:p>
          <a:p>
            <a:pPr marL="447675" indent="-382588">
              <a:buFontTx/>
              <a:buChar char="-"/>
              <a:defRPr/>
            </a:pPr>
            <a:endParaRPr lang="es-ES" altLang="es-MX" sz="2000" dirty="0"/>
          </a:p>
          <a:p>
            <a:pPr marL="447675" indent="-382588">
              <a:buFontTx/>
              <a:buChar char="-"/>
              <a:defRPr/>
            </a:pPr>
            <a:r>
              <a:rPr lang="es-ES" altLang="es-MX" sz="2000" dirty="0"/>
              <a:t>Interna, si realiza las propias operaciones con las expresiones de la cultura (ideas, costumbres, instituciones).</a:t>
            </a:r>
          </a:p>
        </p:txBody>
      </p:sp>
      <p:pic>
        <p:nvPicPr>
          <p:cNvPr id="2" name="Imagen 1"/>
          <p:cNvPicPr>
            <a:picLocks noChangeAspect="1"/>
          </p:cNvPicPr>
          <p:nvPr/>
        </p:nvPicPr>
        <p:blipFill>
          <a:blip r:embed="rId2"/>
          <a:stretch>
            <a:fillRect/>
          </a:stretch>
        </p:blipFill>
        <p:spPr>
          <a:xfrm rot="19961640">
            <a:off x="1750207" y="3318076"/>
            <a:ext cx="3305175" cy="13811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693673370"/>
      </p:ext>
    </p:extLst>
  </p:cSld>
  <p:clrMapOvr>
    <a:masterClrMapping/>
  </p:clrMapOvr>
  <p:transition>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2495550" y="188914"/>
            <a:ext cx="6851650" cy="1398587"/>
          </a:xfrm>
        </p:spPr>
        <p:txBody>
          <a:bodyPr>
            <a:normAutofit/>
          </a:bodyPr>
          <a:lstStyle/>
          <a:p>
            <a:pPr marL="484632">
              <a:defRPr/>
            </a:pPr>
            <a:r>
              <a:rPr lang="es-ES" dirty="0" smtClean="0">
                <a:solidFill>
                  <a:srgbClr val="473546"/>
                </a:solidFill>
                <a:effectLst>
                  <a:outerShdw blurRad="38100" dist="38100" dir="2700000" algn="tl">
                    <a:srgbClr val="000000">
                      <a:alpha val="43137"/>
                    </a:srgbClr>
                  </a:outerShdw>
                </a:effectLst>
                <a:latin typeface="Algerian" pitchFamily="82" charset="0"/>
                <a:ea typeface="+mj-ea"/>
              </a:rPr>
              <a:t>HISTORIA DEL DERECHO</a:t>
            </a:r>
          </a:p>
        </p:txBody>
      </p:sp>
      <p:sp>
        <p:nvSpPr>
          <p:cNvPr id="27650" name="Rectangle 3"/>
          <p:cNvSpPr>
            <a:spLocks noGrp="1" noChangeArrowheads="1"/>
          </p:cNvSpPr>
          <p:nvPr>
            <p:ph idx="1"/>
          </p:nvPr>
        </p:nvSpPr>
        <p:spPr>
          <a:xfrm>
            <a:off x="1774825" y="1484314"/>
            <a:ext cx="8591550" cy="3279775"/>
          </a:xfrm>
        </p:spPr>
        <p:txBody>
          <a:bodyPr/>
          <a:lstStyle/>
          <a:p>
            <a:pPr algn="ctr" fontAlgn="auto">
              <a:lnSpc>
                <a:spcPct val="80000"/>
              </a:lnSpc>
              <a:buFontTx/>
              <a:buNone/>
              <a:defRPr/>
            </a:pPr>
            <a:endParaRPr lang="es-MX" altLang="es-MX" dirty="0" smtClean="0"/>
          </a:p>
          <a:p>
            <a:pPr algn="ctr" fontAlgn="auto">
              <a:lnSpc>
                <a:spcPct val="80000"/>
              </a:lnSpc>
              <a:buFontTx/>
              <a:buNone/>
              <a:defRPr/>
            </a:pPr>
            <a:r>
              <a:rPr lang="es-MX" altLang="es-MX" sz="2600" dirty="0"/>
              <a:t>La historia del derecho no es una ciencia simple ideográfica. las corrientes historicistas, que subrayan vigorosamente la importancia de los hechos para explicarlos y comprenderlos, contribuyen poderosamente para la explicación y comprensión del derecho.</a:t>
            </a:r>
            <a:endParaRPr lang="es-ES" altLang="es-MX" sz="2600" dirty="0"/>
          </a:p>
        </p:txBody>
      </p:sp>
      <p:pic>
        <p:nvPicPr>
          <p:cNvPr id="2" name="Imagen 1"/>
          <p:cNvPicPr>
            <a:picLocks noChangeAspect="1"/>
          </p:cNvPicPr>
          <p:nvPr/>
        </p:nvPicPr>
        <p:blipFill>
          <a:blip r:embed="rId2"/>
          <a:stretch>
            <a:fillRect/>
          </a:stretch>
        </p:blipFill>
        <p:spPr>
          <a:xfrm>
            <a:off x="4151784" y="4581128"/>
            <a:ext cx="3240360" cy="1828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491334031"/>
      </p:ext>
    </p:extLst>
  </p:cSld>
  <p:clrMapOvr>
    <a:masterClrMapping/>
  </p:clrMapOvr>
  <p:transition>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1703388" y="0"/>
            <a:ext cx="8280400" cy="1747838"/>
          </a:xfrm>
        </p:spPr>
        <p:txBody>
          <a:bodyPr>
            <a:normAutofit fontScale="90000"/>
          </a:bodyPr>
          <a:lstStyle/>
          <a:p>
            <a:pPr marL="484632">
              <a:defRPr/>
            </a:pPr>
            <a:r>
              <a:rPr lang="es-ES" dirty="0" smtClean="0">
                <a:solidFill>
                  <a:schemeClr val="bg2">
                    <a:lumMod val="25000"/>
                  </a:schemeClr>
                </a:solidFill>
                <a:latin typeface="Algerian" pitchFamily="82" charset="0"/>
                <a:ea typeface="+mj-ea"/>
              </a:rPr>
              <a:t>¿LA HISTORIA DEL DERECHO ES UNA CIENCIA HISTORICA O JURIDICA? </a:t>
            </a:r>
          </a:p>
        </p:txBody>
      </p:sp>
      <p:sp>
        <p:nvSpPr>
          <p:cNvPr id="28674" name="Rectangle 3"/>
          <p:cNvSpPr>
            <a:spLocks noGrp="1" noChangeArrowheads="1"/>
          </p:cNvSpPr>
          <p:nvPr>
            <p:ph idx="1"/>
          </p:nvPr>
        </p:nvSpPr>
        <p:spPr>
          <a:xfrm>
            <a:off x="2063751" y="2133601"/>
            <a:ext cx="4265613" cy="4295775"/>
          </a:xfrm>
        </p:spPr>
        <p:txBody>
          <a:bodyPr>
            <a:normAutofit/>
          </a:bodyPr>
          <a:lstStyle/>
          <a:p>
            <a:pPr algn="ctr" fontAlgn="auto">
              <a:buFontTx/>
              <a:buNone/>
              <a:defRPr/>
            </a:pPr>
            <a:endParaRPr lang="es-MX" altLang="es-MX" u="sng" dirty="0" smtClean="0"/>
          </a:p>
          <a:p>
            <a:pPr algn="ctr" fontAlgn="auto">
              <a:buFontTx/>
              <a:buNone/>
              <a:defRPr/>
            </a:pPr>
            <a:r>
              <a:rPr lang="es-MX" altLang="es-MX" sz="2400" b="1" u="sng" dirty="0">
                <a:effectLst>
                  <a:outerShdw blurRad="38100" dist="38100" dir="2700000" algn="tl">
                    <a:srgbClr val="000000">
                      <a:alpha val="43137"/>
                    </a:srgbClr>
                  </a:outerShdw>
                </a:effectLst>
              </a:rPr>
              <a:t>Ciencia histórica:</a:t>
            </a:r>
            <a:r>
              <a:rPr lang="es-MX" altLang="es-MX" sz="2400" b="1" dirty="0">
                <a:effectLst>
                  <a:outerShdw blurRad="38100" dist="38100" dir="2700000" algn="tl">
                    <a:srgbClr val="000000">
                      <a:alpha val="43137"/>
                    </a:srgbClr>
                  </a:outerShdw>
                </a:effectLst>
              </a:rPr>
              <a:t> </a:t>
            </a:r>
          </a:p>
          <a:p>
            <a:pPr algn="ctr" fontAlgn="auto">
              <a:buFontTx/>
              <a:buNone/>
              <a:defRPr/>
            </a:pPr>
            <a:r>
              <a:rPr lang="es-MX" altLang="es-MX" sz="2400" dirty="0"/>
              <a:t>porque es parte de la historia de la cultura, por otra parte el autor </a:t>
            </a:r>
            <a:r>
              <a:rPr lang="es-MX" altLang="es-MX" sz="2400" dirty="0" err="1"/>
              <a:t>welacker</a:t>
            </a:r>
            <a:r>
              <a:rPr lang="es-MX" altLang="es-MX" sz="2400" dirty="0"/>
              <a:t> dice que la historia del derecho, como cualquier otra rama de la </a:t>
            </a:r>
            <a:r>
              <a:rPr lang="es-MX" altLang="es-MX" sz="2400" dirty="0" err="1"/>
              <a:t>histografía</a:t>
            </a:r>
            <a:r>
              <a:rPr lang="es-MX" altLang="es-MX" sz="2400" dirty="0"/>
              <a:t>, es una ciencia ideográfica</a:t>
            </a:r>
            <a:r>
              <a:rPr lang="es-MX" altLang="es-MX" dirty="0" smtClean="0"/>
              <a:t>.</a:t>
            </a:r>
            <a:endParaRPr lang="es-ES" altLang="es-MX" dirty="0" smtClean="0"/>
          </a:p>
        </p:txBody>
      </p:sp>
      <p:pic>
        <p:nvPicPr>
          <p:cNvPr id="22532" name="Picture 6" descr="topc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0096" y="3356992"/>
            <a:ext cx="3098462" cy="2160240"/>
          </a:xfrm>
          <a:prstGeom prst="rect">
            <a:avLst/>
          </a:prstGeom>
          <a:noFill/>
          <a:ln>
            <a:noFill/>
          </a:ln>
          <a:effectLst>
            <a:glow rad="228600">
              <a:schemeClr val="accent3">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2629431"/>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22532"/>
                                        </p:tgtEl>
                                        <p:attrNameLst>
                                          <p:attrName>style.visibility</p:attrName>
                                        </p:attrNameLst>
                                      </p:cBhvr>
                                      <p:to>
                                        <p:strVal val="visible"/>
                                      </p:to>
                                    </p:set>
                                    <p:anim calcmode="lin" valueType="num">
                                      <p:cBhvr>
                                        <p:cTn id="7" dur="1000" fill="hold"/>
                                        <p:tgtEl>
                                          <p:spTgt spid="22532"/>
                                        </p:tgtEl>
                                        <p:attrNameLst>
                                          <p:attrName>ppt_w</p:attrName>
                                        </p:attrNameLst>
                                      </p:cBhvr>
                                      <p:tavLst>
                                        <p:tav tm="0">
                                          <p:val>
                                            <p:fltVal val="0"/>
                                          </p:val>
                                        </p:tav>
                                        <p:tav tm="100000">
                                          <p:val>
                                            <p:strVal val="#ppt_w"/>
                                          </p:val>
                                        </p:tav>
                                      </p:tavLst>
                                    </p:anim>
                                    <p:anim calcmode="lin" valueType="num">
                                      <p:cBhvr>
                                        <p:cTn id="8" dur="1000" fill="hold"/>
                                        <p:tgtEl>
                                          <p:spTgt spid="22532"/>
                                        </p:tgtEl>
                                        <p:attrNameLst>
                                          <p:attrName>ppt_h</p:attrName>
                                        </p:attrNameLst>
                                      </p:cBhvr>
                                      <p:tavLst>
                                        <p:tav tm="0">
                                          <p:val>
                                            <p:fltVal val="0"/>
                                          </p:val>
                                        </p:tav>
                                        <p:tav tm="100000">
                                          <p:val>
                                            <p:strVal val="#ppt_h"/>
                                          </p:val>
                                        </p:tav>
                                      </p:tavLst>
                                    </p:anim>
                                    <p:anim calcmode="lin" valueType="num">
                                      <p:cBhvr>
                                        <p:cTn id="9" dur="1000" fill="hold"/>
                                        <p:tgtEl>
                                          <p:spTgt spid="22532"/>
                                        </p:tgtEl>
                                        <p:attrNameLst>
                                          <p:attrName>style.rotation</p:attrName>
                                        </p:attrNameLst>
                                      </p:cBhvr>
                                      <p:tavLst>
                                        <p:tav tm="0">
                                          <p:val>
                                            <p:fltVal val="90"/>
                                          </p:val>
                                        </p:tav>
                                        <p:tav tm="100000">
                                          <p:val>
                                            <p:fltVal val="0"/>
                                          </p:val>
                                        </p:tav>
                                      </p:tavLst>
                                    </p:anim>
                                    <p:animEffect transition="in" filter="fade">
                                      <p:cBhvr>
                                        <p:cTn id="10" dur="10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normAutofit/>
          </a:bodyPr>
          <a:lstStyle/>
          <a:p>
            <a:pPr marL="484632">
              <a:defRPr/>
            </a:pPr>
            <a:r>
              <a:rPr lang="es-MX" dirty="0" smtClean="0">
                <a:solidFill>
                  <a:srgbClr val="000000"/>
                </a:solidFill>
                <a:effectLst>
                  <a:outerShdw blurRad="38100" dist="38100" dir="2700000" algn="tl">
                    <a:srgbClr val="000000">
                      <a:alpha val="43137"/>
                    </a:srgbClr>
                  </a:outerShdw>
                </a:effectLst>
                <a:latin typeface="Algerian" pitchFamily="82" charset="0"/>
                <a:ea typeface="+mj-ea"/>
              </a:rPr>
              <a:t>Presentación</a:t>
            </a:r>
          </a:p>
        </p:txBody>
      </p:sp>
      <p:sp>
        <p:nvSpPr>
          <p:cNvPr id="11266" name="2 Marcador de contenido"/>
          <p:cNvSpPr>
            <a:spLocks noGrp="1"/>
          </p:cNvSpPr>
          <p:nvPr>
            <p:ph idx="1"/>
          </p:nvPr>
        </p:nvSpPr>
        <p:spPr>
          <a:xfrm>
            <a:off x="2081213" y="2205039"/>
            <a:ext cx="7777162" cy="3451225"/>
          </a:xfrm>
        </p:spPr>
        <p:txBody>
          <a:bodyPr>
            <a:normAutofit fontScale="92500" lnSpcReduction="20000"/>
          </a:bodyPr>
          <a:lstStyle/>
          <a:p>
            <a:pPr algn="just" fontAlgn="auto">
              <a:buFont typeface="Wingdings 2" charset="2"/>
              <a:buChar char=""/>
              <a:defRPr/>
            </a:pPr>
            <a:r>
              <a:rPr lang="es-MX" altLang="es-MX" dirty="0" smtClean="0"/>
              <a:t>Con el desarrollo de la unidad de aprendizaje de historia del </a:t>
            </a:r>
            <a:r>
              <a:rPr lang="es-MX" altLang="es-MX" dirty="0" smtClean="0"/>
              <a:t>derecho, </a:t>
            </a:r>
            <a:r>
              <a:rPr lang="es-MX" altLang="es-MX" dirty="0" smtClean="0"/>
              <a:t>se contempla que los alumnos obtengan una visón general de la evolución del los ordenamientos jurídicos, del estado mexicano, desde sus orígenes en el periodo pre colonial, la colonia, el México independiente, hasta la conformación del derecho actual mexicano, teniendo en consideración que las estructuras jurídicas serán la base para la conformación del futuro licenciado en derecho.</a:t>
            </a:r>
          </a:p>
          <a:p>
            <a:pPr algn="just" fontAlgn="auto">
              <a:buFont typeface="Wingdings 2" charset="2"/>
              <a:buChar char=""/>
              <a:defRPr/>
            </a:pPr>
            <a:r>
              <a:rPr lang="es-MX" altLang="es-MX" dirty="0" smtClean="0"/>
              <a:t>La presente asignatura es obligatoria dentro del plan de estudios correspondientes a al licenciatura en derecho en el primer semestre.</a:t>
            </a:r>
          </a:p>
        </p:txBody>
      </p:sp>
    </p:spTree>
    <p:extLst>
      <p:ext uri="{BB962C8B-B14F-4D97-AF65-F5344CB8AC3E}">
        <p14:creationId xmlns:p14="http://schemas.microsoft.com/office/powerpoint/2010/main" val="1178861587"/>
      </p:ext>
    </p:extLst>
  </p:cSld>
  <p:clrMapOvr>
    <a:masterClrMapping/>
  </p:clrMapOvr>
  <p:transition spd="med">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idx="1"/>
          </p:nvPr>
        </p:nvSpPr>
        <p:spPr>
          <a:xfrm>
            <a:off x="1835151" y="1700213"/>
            <a:ext cx="6924675" cy="3371850"/>
          </a:xfrm>
        </p:spPr>
        <p:txBody>
          <a:bodyPr/>
          <a:lstStyle/>
          <a:p>
            <a:pPr algn="just" fontAlgn="auto">
              <a:lnSpc>
                <a:spcPct val="80000"/>
              </a:lnSpc>
              <a:buFontTx/>
              <a:buNone/>
              <a:defRPr/>
            </a:pPr>
            <a:endParaRPr lang="es-MX" altLang="es-MX" b="1" u="sng" dirty="0" smtClean="0">
              <a:effectLst>
                <a:outerShdw blurRad="38100" dist="38100" dir="2700000" algn="tl">
                  <a:srgbClr val="000000">
                    <a:alpha val="43137"/>
                  </a:srgbClr>
                </a:outerShdw>
              </a:effectLst>
            </a:endParaRPr>
          </a:p>
          <a:p>
            <a:pPr algn="just" fontAlgn="auto">
              <a:lnSpc>
                <a:spcPct val="80000"/>
              </a:lnSpc>
              <a:buFont typeface="Wingdings 2" charset="2"/>
              <a:buNone/>
              <a:defRPr/>
            </a:pPr>
            <a:r>
              <a:rPr lang="es-MX" altLang="es-MX" sz="2400" dirty="0"/>
              <a:t>Influida por la escuela histórica del derecho. </a:t>
            </a:r>
            <a:r>
              <a:rPr lang="es-MX" altLang="es-MX" sz="2400" dirty="0" err="1"/>
              <a:t>Orestano</a:t>
            </a:r>
            <a:r>
              <a:rPr lang="es-MX" altLang="es-MX" sz="2400" dirty="0"/>
              <a:t> justifica el estudio del pasado jurídico en la aportación del derecho, escribe, ofrece al jurista una experiencia actual  que hace al conocimiento de la experiencia jurídica. la historia e aquella experiencia pretérita.</a:t>
            </a:r>
            <a:endParaRPr lang="es-ES" altLang="es-MX" sz="2400" u="sng" dirty="0"/>
          </a:p>
        </p:txBody>
      </p:sp>
      <p:sp>
        <p:nvSpPr>
          <p:cNvPr id="37891" name="Rectángulo 1"/>
          <p:cNvSpPr>
            <a:spLocks noChangeArrowheads="1"/>
          </p:cNvSpPr>
          <p:nvPr/>
        </p:nvSpPr>
        <p:spPr bwMode="auto">
          <a:xfrm>
            <a:off x="2424114" y="908051"/>
            <a:ext cx="2651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s-MX" altLang="es-MX" sz="2800">
                <a:solidFill>
                  <a:srgbClr val="473546"/>
                </a:solidFill>
              </a:rPr>
              <a:t>Ciencia jurídica: </a:t>
            </a:r>
          </a:p>
        </p:txBody>
      </p:sp>
      <p:pic>
        <p:nvPicPr>
          <p:cNvPr id="3" name="Imagen 2"/>
          <p:cNvPicPr>
            <a:picLocks noChangeAspect="1"/>
          </p:cNvPicPr>
          <p:nvPr/>
        </p:nvPicPr>
        <p:blipFill>
          <a:blip r:embed="rId2"/>
          <a:stretch>
            <a:fillRect/>
          </a:stretch>
        </p:blipFill>
        <p:spPr>
          <a:xfrm>
            <a:off x="6960096" y="4725145"/>
            <a:ext cx="2705100" cy="16859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961151206"/>
      </p:ext>
    </p:extLst>
  </p:cSld>
  <p:clrMapOvr>
    <a:masterClrMapping/>
  </p:clrMapOvr>
  <p:transition>
    <p:cover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208214" y="260350"/>
            <a:ext cx="7354887" cy="1398588"/>
          </a:xfrm>
        </p:spPr>
        <p:txBody>
          <a:bodyPr>
            <a:normAutofit/>
          </a:bodyPr>
          <a:lstStyle/>
          <a:p>
            <a:pPr marL="484632" algn="ctr">
              <a:defRPr/>
            </a:pPr>
            <a:r>
              <a:rPr lang="es-ES" dirty="0" smtClean="0">
                <a:solidFill>
                  <a:srgbClr val="473546"/>
                </a:solidFill>
                <a:effectLst>
                  <a:outerShdw blurRad="38100" dist="38100" dir="2700000" algn="tl">
                    <a:srgbClr val="000000">
                      <a:alpha val="43137"/>
                    </a:srgbClr>
                  </a:outerShdw>
                </a:effectLst>
                <a:latin typeface="Algerian" pitchFamily="82" charset="0"/>
                <a:ea typeface="+mj-ea"/>
              </a:rPr>
              <a:t>HISTORIA DEL DERECHO E HISTORIA DEL ESTADO</a:t>
            </a:r>
          </a:p>
        </p:txBody>
      </p:sp>
      <p:sp>
        <p:nvSpPr>
          <p:cNvPr id="29699" name="Rectangle 3"/>
          <p:cNvSpPr>
            <a:spLocks noGrp="1" noChangeArrowheads="1"/>
          </p:cNvSpPr>
          <p:nvPr>
            <p:ph idx="1"/>
          </p:nvPr>
        </p:nvSpPr>
        <p:spPr>
          <a:xfrm>
            <a:off x="5539132" y="1658938"/>
            <a:ext cx="4824412" cy="4824412"/>
          </a:xfrm>
        </p:spPr>
        <p:txBody>
          <a:bodyPr>
            <a:normAutofit fontScale="92500" lnSpcReduction="10000"/>
          </a:bodyPr>
          <a:lstStyle/>
          <a:p>
            <a:pPr algn="just">
              <a:lnSpc>
                <a:spcPct val="80000"/>
              </a:lnSpc>
              <a:buNone/>
              <a:defRPr/>
            </a:pPr>
            <a:endParaRPr lang="es-ES" sz="2400" b="1" dirty="0"/>
          </a:p>
          <a:p>
            <a:pPr algn="just">
              <a:lnSpc>
                <a:spcPct val="80000"/>
              </a:lnSpc>
              <a:buNone/>
              <a:defRPr/>
            </a:pPr>
            <a:r>
              <a:rPr lang="es-ES" sz="2000" dirty="0"/>
              <a:t>El Estado, en efecto, organiza </a:t>
            </a:r>
          </a:p>
          <a:p>
            <a:pPr algn="just">
              <a:lnSpc>
                <a:spcPct val="80000"/>
              </a:lnSpc>
              <a:buNone/>
              <a:defRPr/>
            </a:pPr>
            <a:r>
              <a:rPr lang="es-ES" sz="2000" dirty="0"/>
              <a:t>fuerzas sociales, pero con </a:t>
            </a:r>
          </a:p>
          <a:p>
            <a:pPr algn="just">
              <a:lnSpc>
                <a:spcPct val="80000"/>
              </a:lnSpc>
              <a:buNone/>
              <a:defRPr/>
            </a:pPr>
            <a:r>
              <a:rPr lang="es-ES" sz="2000" dirty="0"/>
              <a:t>anterioridad a el, existían </a:t>
            </a:r>
          </a:p>
          <a:p>
            <a:pPr algn="just">
              <a:lnSpc>
                <a:spcPct val="80000"/>
              </a:lnSpc>
              <a:buNone/>
              <a:defRPr/>
            </a:pPr>
            <a:r>
              <a:rPr lang="es-ES" sz="2000" dirty="0"/>
              <a:t>grupos, naturales y </a:t>
            </a:r>
          </a:p>
          <a:p>
            <a:pPr algn="just">
              <a:lnSpc>
                <a:spcPct val="80000"/>
              </a:lnSpc>
              <a:buNone/>
              <a:defRPr/>
            </a:pPr>
            <a:r>
              <a:rPr lang="es-ES" sz="2000" dirty="0"/>
              <a:t>organizados, primarios o </a:t>
            </a:r>
          </a:p>
          <a:p>
            <a:pPr algn="just">
              <a:lnSpc>
                <a:spcPct val="80000"/>
              </a:lnSpc>
              <a:buNone/>
              <a:defRPr/>
            </a:pPr>
            <a:r>
              <a:rPr lang="es-ES" sz="2000" dirty="0"/>
              <a:t>secundario, unidos por </a:t>
            </a:r>
          </a:p>
          <a:p>
            <a:pPr algn="just">
              <a:lnSpc>
                <a:spcPct val="80000"/>
              </a:lnSpc>
              <a:buNone/>
              <a:defRPr/>
            </a:pPr>
            <a:r>
              <a:rPr lang="es-ES" sz="2000" dirty="0"/>
              <a:t>fuerzas sociales diferentes de </a:t>
            </a:r>
          </a:p>
          <a:p>
            <a:pPr algn="just">
              <a:lnSpc>
                <a:spcPct val="80000"/>
              </a:lnSpc>
              <a:buNone/>
              <a:defRPr/>
            </a:pPr>
            <a:r>
              <a:rPr lang="es-ES" sz="2000" dirty="0"/>
              <a:t>las organizadas por el Estado, </a:t>
            </a:r>
          </a:p>
          <a:p>
            <a:pPr algn="just">
              <a:lnSpc>
                <a:spcPct val="80000"/>
              </a:lnSpc>
              <a:buNone/>
              <a:defRPr/>
            </a:pPr>
            <a:r>
              <a:rPr lang="es-ES" sz="2000" dirty="0"/>
              <a:t>de la cuales fueron absorbidas </a:t>
            </a:r>
          </a:p>
          <a:p>
            <a:pPr algn="just">
              <a:lnSpc>
                <a:spcPct val="80000"/>
              </a:lnSpc>
              <a:buNone/>
              <a:defRPr/>
            </a:pPr>
            <a:r>
              <a:rPr lang="es-ES" sz="2000" dirty="0"/>
              <a:t>por etapas de superación (las </a:t>
            </a:r>
          </a:p>
          <a:p>
            <a:pPr algn="just">
              <a:lnSpc>
                <a:spcPct val="80000"/>
              </a:lnSpc>
              <a:buNone/>
              <a:defRPr/>
            </a:pPr>
            <a:r>
              <a:rPr lang="es-ES" sz="2000" dirty="0"/>
              <a:t>primitivas organizaciones </a:t>
            </a:r>
          </a:p>
          <a:p>
            <a:pPr algn="just">
              <a:lnSpc>
                <a:spcPct val="80000"/>
              </a:lnSpc>
              <a:buNone/>
              <a:defRPr/>
            </a:pPr>
            <a:r>
              <a:rPr lang="es-ES" sz="2000" dirty="0"/>
              <a:t>sociales, como la horda, el </a:t>
            </a:r>
          </a:p>
          <a:p>
            <a:pPr algn="just">
              <a:lnSpc>
                <a:spcPct val="80000"/>
              </a:lnSpc>
              <a:buNone/>
              <a:defRPr/>
            </a:pPr>
            <a:r>
              <a:rPr lang="es-ES" sz="2000" dirty="0"/>
              <a:t>Clan).</a:t>
            </a:r>
          </a:p>
        </p:txBody>
      </p:sp>
      <p:pic>
        <p:nvPicPr>
          <p:cNvPr id="29703" name="Picture 7" descr="http://images04.olx.cl/ui/1/81/90/10278190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8430" y="2564904"/>
            <a:ext cx="2948260" cy="381642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1500637085"/>
      </p:ext>
    </p:extLst>
  </p:cSld>
  <p:clrMapOvr>
    <a:masterClrMapping/>
  </p:clrMapOvr>
  <p:transition>
    <p:cover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idx="1"/>
          </p:nvPr>
        </p:nvSpPr>
        <p:spPr>
          <a:xfrm>
            <a:off x="1631950" y="981076"/>
            <a:ext cx="6762750" cy="3313113"/>
          </a:xfrm>
        </p:spPr>
        <p:txBody>
          <a:bodyPr>
            <a:noAutofit/>
          </a:bodyPr>
          <a:lstStyle/>
          <a:p>
            <a:pPr algn="ctr" fontAlgn="auto">
              <a:buFontTx/>
              <a:buNone/>
              <a:defRPr/>
            </a:pPr>
            <a:r>
              <a:rPr lang="es-ES" altLang="es-MX" sz="2400" dirty="0"/>
              <a:t>El Derecho, por otra parte, nació de un </a:t>
            </a:r>
          </a:p>
          <a:p>
            <a:pPr algn="ctr" fontAlgn="auto">
              <a:buFontTx/>
              <a:buNone/>
              <a:defRPr/>
            </a:pPr>
            <a:r>
              <a:rPr lang="es-ES" altLang="es-MX" sz="2400" dirty="0"/>
              <a:t>proceso de diferenciación gradual de las </a:t>
            </a:r>
          </a:p>
          <a:p>
            <a:pPr algn="ctr" fontAlgn="auto">
              <a:buFontTx/>
              <a:buNone/>
              <a:defRPr/>
            </a:pPr>
            <a:r>
              <a:rPr lang="es-ES" altLang="es-MX" sz="2400" dirty="0"/>
              <a:t>reglas convencionales,  rectoras del </a:t>
            </a:r>
          </a:p>
          <a:p>
            <a:pPr algn="ctr" fontAlgn="auto">
              <a:buFontTx/>
              <a:buNone/>
              <a:defRPr/>
            </a:pPr>
            <a:r>
              <a:rPr lang="es-ES" altLang="es-MX" sz="2400" dirty="0"/>
              <a:t>comportamiento de los individuos </a:t>
            </a:r>
          </a:p>
          <a:p>
            <a:pPr algn="ctr" fontAlgn="auto">
              <a:buFontTx/>
              <a:buNone/>
              <a:defRPr/>
            </a:pPr>
            <a:r>
              <a:rPr lang="es-ES" altLang="es-MX" sz="2400" dirty="0"/>
              <a:t>integrantes de comunidades distintas </a:t>
            </a:r>
          </a:p>
          <a:p>
            <a:pPr algn="ctr" fontAlgn="auto">
              <a:buFontTx/>
              <a:buNone/>
              <a:defRPr/>
            </a:pPr>
            <a:r>
              <a:rPr lang="es-ES" altLang="es-MX" sz="2400" dirty="0"/>
              <a:t>de  el,  pero el poder de creación jurídica no le ha pertenecido históricamente de manera entera.</a:t>
            </a:r>
          </a:p>
        </p:txBody>
      </p:sp>
      <p:pic>
        <p:nvPicPr>
          <p:cNvPr id="2" name="Imagen 1"/>
          <p:cNvPicPr>
            <a:picLocks noChangeAspect="1"/>
          </p:cNvPicPr>
          <p:nvPr/>
        </p:nvPicPr>
        <p:blipFill>
          <a:blip r:embed="rId2"/>
          <a:stretch>
            <a:fillRect/>
          </a:stretch>
        </p:blipFill>
        <p:spPr>
          <a:xfrm>
            <a:off x="6960097" y="4529773"/>
            <a:ext cx="2787501" cy="1737281"/>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2859990566"/>
      </p:ext>
    </p:extLst>
  </p:cSld>
  <p:clrMapOvr>
    <a:masterClrMapping/>
  </p:clrMapOvr>
  <p:transition>
    <p:cover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idx="1"/>
          </p:nvPr>
        </p:nvSpPr>
        <p:spPr>
          <a:xfrm>
            <a:off x="2640013" y="1484313"/>
            <a:ext cx="8280400" cy="4449762"/>
          </a:xfrm>
        </p:spPr>
        <p:txBody>
          <a:bodyPr/>
          <a:lstStyle/>
          <a:p>
            <a:pPr fontAlgn="auto">
              <a:buFontTx/>
              <a:buNone/>
              <a:defRPr/>
            </a:pPr>
            <a:r>
              <a:rPr lang="es-ES" altLang="es-MX" sz="2000" dirty="0"/>
              <a:t>La pluralidad de grupos sociales origina, para los </a:t>
            </a:r>
          </a:p>
          <a:p>
            <a:pPr fontAlgn="auto">
              <a:buFontTx/>
              <a:buNone/>
              <a:defRPr/>
            </a:pPr>
            <a:r>
              <a:rPr lang="es-ES" altLang="es-MX" sz="2000" dirty="0"/>
              <a:t>partidarios de la doctrina, la coexistencia, dentro </a:t>
            </a:r>
          </a:p>
          <a:p>
            <a:pPr fontAlgn="auto">
              <a:buFontTx/>
              <a:buNone/>
              <a:defRPr/>
            </a:pPr>
            <a:r>
              <a:rPr lang="es-ES" altLang="es-MX" sz="2000" dirty="0"/>
              <a:t>de un mismo territorio, de ordenes jurídico </a:t>
            </a:r>
          </a:p>
          <a:p>
            <a:pPr fontAlgn="auto">
              <a:buFontTx/>
              <a:buNone/>
              <a:defRPr/>
            </a:pPr>
            <a:r>
              <a:rPr lang="es-ES" altLang="es-MX" sz="2000" dirty="0"/>
              <a:t>concurrentes.</a:t>
            </a:r>
          </a:p>
          <a:p>
            <a:pPr fontAlgn="auto">
              <a:buFontTx/>
              <a:buNone/>
              <a:defRPr/>
            </a:pPr>
            <a:r>
              <a:rPr lang="es-ES" altLang="es-MX" sz="2000" dirty="0"/>
              <a:t>La historia del derecho es, en consecuencia, la </a:t>
            </a:r>
          </a:p>
          <a:p>
            <a:pPr fontAlgn="auto">
              <a:buFontTx/>
              <a:buNone/>
              <a:defRPr/>
            </a:pPr>
            <a:r>
              <a:rPr lang="es-ES" altLang="es-MX" sz="2000" dirty="0"/>
              <a:t>historia del pluralismo. La historia del derecho se </a:t>
            </a:r>
          </a:p>
          <a:p>
            <a:pPr fontAlgn="auto">
              <a:buFontTx/>
              <a:buNone/>
              <a:defRPr/>
            </a:pPr>
            <a:r>
              <a:rPr lang="es-ES" altLang="es-MX" sz="2000" dirty="0"/>
              <a:t>identifica con la historia del Estado únicamente a </a:t>
            </a:r>
          </a:p>
          <a:p>
            <a:pPr fontAlgn="auto">
              <a:buFontTx/>
              <a:buNone/>
              <a:defRPr/>
            </a:pPr>
            <a:r>
              <a:rPr lang="es-ES" altLang="es-MX" sz="2000" dirty="0"/>
              <a:t>partir de las teorías políticas renacentistas.</a:t>
            </a:r>
          </a:p>
        </p:txBody>
      </p:sp>
      <p:pic>
        <p:nvPicPr>
          <p:cNvPr id="31751" name="Picture 7" descr="http://cdn.dipity.com/uploads/events/758879890e6d69f8f6165ca44b02bb23_1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28248" y="5069608"/>
            <a:ext cx="1738614" cy="1379499"/>
          </a:xfrm>
          <a:prstGeom prst="rect">
            <a:avLst/>
          </a:prstGeom>
          <a:noFill/>
          <a:effectLst>
            <a:glow rad="2286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40964"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92314" y="406400"/>
            <a:ext cx="1582737"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7249288"/>
      </p:ext>
    </p:extLst>
  </p:cSld>
  <p:clrMapOvr>
    <a:masterClrMapping/>
  </p:clrMapOvr>
  <p:transition>
    <p:cover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774950" y="479425"/>
            <a:ext cx="7905750" cy="1143000"/>
          </a:xfrm>
          <a:solidFill>
            <a:schemeClr val="bg2">
              <a:lumMod val="20000"/>
              <a:lumOff val="80000"/>
            </a:schemeClr>
          </a:solidFill>
        </p:spPr>
        <p:txBody>
          <a:bodyPr>
            <a:normAutofit fontScale="90000"/>
          </a:bodyPr>
          <a:lstStyle/>
          <a:p>
            <a:pPr marL="484632" algn="ctr">
              <a:defRPr/>
            </a:pPr>
            <a:r>
              <a:rPr lang="es-ES" dirty="0" smtClean="0">
                <a:solidFill>
                  <a:srgbClr val="473546"/>
                </a:solidFill>
                <a:effectLst>
                  <a:outerShdw blurRad="38100" dist="38100" dir="2700000" algn="tl">
                    <a:srgbClr val="000000">
                      <a:alpha val="43137"/>
                    </a:srgbClr>
                  </a:outerShdw>
                </a:effectLst>
                <a:latin typeface="Algerian" pitchFamily="82" charset="0"/>
                <a:ea typeface="+mj-ea"/>
              </a:rPr>
              <a:t>HISTORIOGRAFIA JURIDICA MEXICANA</a:t>
            </a:r>
          </a:p>
        </p:txBody>
      </p:sp>
      <p:sp>
        <p:nvSpPr>
          <p:cNvPr id="33794" name="Rectangle 3"/>
          <p:cNvSpPr>
            <a:spLocks noGrp="1" noChangeArrowheads="1"/>
          </p:cNvSpPr>
          <p:nvPr>
            <p:ph idx="1"/>
          </p:nvPr>
        </p:nvSpPr>
        <p:spPr>
          <a:xfrm>
            <a:off x="1703389" y="1844675"/>
            <a:ext cx="8099425" cy="3384550"/>
          </a:xfrm>
        </p:spPr>
        <p:txBody>
          <a:bodyPr/>
          <a:lstStyle/>
          <a:p>
            <a:pPr algn="just" fontAlgn="auto">
              <a:lnSpc>
                <a:spcPct val="90000"/>
              </a:lnSpc>
              <a:buFontTx/>
              <a:buNone/>
              <a:defRPr/>
            </a:pPr>
            <a:r>
              <a:rPr lang="es-ES" altLang="es-MX" sz="2000" dirty="0"/>
              <a:t>La exposición de las disciplinas histórico-jurídicas se sujeta:</a:t>
            </a:r>
          </a:p>
          <a:p>
            <a:pPr algn="just" fontAlgn="auto">
              <a:lnSpc>
                <a:spcPct val="90000"/>
              </a:lnSpc>
              <a:buFontTx/>
              <a:buNone/>
              <a:defRPr/>
            </a:pPr>
            <a:endParaRPr lang="es-ES" altLang="es-MX" sz="2000" dirty="0"/>
          </a:p>
          <a:p>
            <a:pPr algn="just" fontAlgn="auto">
              <a:lnSpc>
                <a:spcPct val="90000"/>
              </a:lnSpc>
              <a:buFont typeface="Wingdings" panose="05000000000000000000" pitchFamily="2" charset="2"/>
              <a:buChar char="v"/>
              <a:defRPr/>
            </a:pPr>
            <a:r>
              <a:rPr lang="es-ES" altLang="es-MX" sz="2000" dirty="0"/>
              <a:t>A dos métodos de comunicación: el propiamente histórico y el sistemático. Tomando el primero la materia se divide en periodos históricos que generalmente coinciden con los periodos de la historia general del país, y se expone, por separado, la historia jurídica de cada una de ellas. </a:t>
            </a:r>
          </a:p>
        </p:txBody>
      </p:sp>
      <p:pic>
        <p:nvPicPr>
          <p:cNvPr id="2" name="Imagen 1"/>
          <p:cNvPicPr>
            <a:picLocks noChangeAspect="1"/>
          </p:cNvPicPr>
          <p:nvPr/>
        </p:nvPicPr>
        <p:blipFill>
          <a:blip r:embed="rId2"/>
          <a:stretch>
            <a:fillRect/>
          </a:stretch>
        </p:blipFill>
        <p:spPr>
          <a:xfrm>
            <a:off x="6168008" y="4797152"/>
            <a:ext cx="2476500" cy="1847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13584072"/>
      </p:ext>
    </p:extLst>
  </p:cSld>
  <p:clrMapOvr>
    <a:masterClrMapping/>
  </p:clrMapOvr>
  <p:transition>
    <p:cover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idx="1"/>
          </p:nvPr>
        </p:nvSpPr>
        <p:spPr>
          <a:xfrm>
            <a:off x="2351088" y="2271714"/>
            <a:ext cx="7575550" cy="2071687"/>
          </a:xfrm>
        </p:spPr>
        <p:txBody>
          <a:bodyPr/>
          <a:lstStyle/>
          <a:p>
            <a:pPr fontAlgn="auto">
              <a:buFontTx/>
              <a:buNone/>
              <a:defRPr/>
            </a:pPr>
            <a:r>
              <a:rPr lang="es-ES" altLang="es-MX" sz="2400" dirty="0"/>
              <a:t>De acuerdo con el segundo, la materia se divide en instituciones jurídicas, y se expone, por separado también, la historia de cada una de ellas.</a:t>
            </a:r>
          </a:p>
        </p:txBody>
      </p:sp>
      <p:pic>
        <p:nvPicPr>
          <p:cNvPr id="28675" name="Picture 5" descr="instituciones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6081" y="3933056"/>
            <a:ext cx="3534939" cy="2592288"/>
          </a:xfrm>
          <a:prstGeom prst="rect">
            <a:avLst/>
          </a:prstGeom>
          <a:noFill/>
          <a:ln>
            <a:noFill/>
          </a:ln>
          <a:effectLst>
            <a:softEdge rad="317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3"/>
          <a:stretch>
            <a:fillRect/>
          </a:stretch>
        </p:blipFill>
        <p:spPr>
          <a:xfrm>
            <a:off x="1933505" y="423685"/>
            <a:ext cx="2466975" cy="18478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305311267"/>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1000" fill="hold"/>
                                        <p:tgtEl>
                                          <p:spTgt spid="28675"/>
                                        </p:tgtEl>
                                        <p:attrNameLst>
                                          <p:attrName>ppt_w</p:attrName>
                                        </p:attrNameLst>
                                      </p:cBhvr>
                                      <p:tavLst>
                                        <p:tav tm="0">
                                          <p:val>
                                            <p:strVal val="#ppt_w+.3"/>
                                          </p:val>
                                        </p:tav>
                                        <p:tav tm="100000">
                                          <p:val>
                                            <p:strVal val="#ppt_w"/>
                                          </p:val>
                                        </p:tav>
                                      </p:tavLst>
                                    </p:anim>
                                    <p:anim calcmode="lin" valueType="num">
                                      <p:cBhvr>
                                        <p:cTn id="8" dur="1000" fill="hold"/>
                                        <p:tgtEl>
                                          <p:spTgt spid="28675"/>
                                        </p:tgtEl>
                                        <p:attrNameLst>
                                          <p:attrName>ppt_h</p:attrName>
                                        </p:attrNameLst>
                                      </p:cBhvr>
                                      <p:tavLst>
                                        <p:tav tm="0">
                                          <p:val>
                                            <p:strVal val="#ppt_h"/>
                                          </p:val>
                                        </p:tav>
                                        <p:tav tm="100000">
                                          <p:val>
                                            <p:strVal val="#ppt_h"/>
                                          </p:val>
                                        </p:tav>
                                      </p:tavLst>
                                    </p:anim>
                                    <p:animEffect transition="in" filter="fade">
                                      <p:cBhvr>
                                        <p:cTn id="9" dur="10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524000" y="188914"/>
            <a:ext cx="7715250" cy="1398587"/>
          </a:xfrm>
          <a:solidFill>
            <a:schemeClr val="bg2">
              <a:lumMod val="20000"/>
              <a:lumOff val="80000"/>
            </a:schemeClr>
          </a:solidFill>
        </p:spPr>
        <p:txBody>
          <a:bodyPr>
            <a:normAutofit/>
          </a:bodyPr>
          <a:lstStyle/>
          <a:p>
            <a:pPr marL="484632" algn="ctr">
              <a:defRPr/>
            </a:pPr>
            <a:r>
              <a:rPr lang="es-ES" dirty="0" smtClean="0">
                <a:solidFill>
                  <a:srgbClr val="473546"/>
                </a:solidFill>
                <a:effectLst>
                  <a:outerShdw blurRad="38100" dist="38100" dir="2700000" algn="tl">
                    <a:srgbClr val="000000">
                      <a:alpha val="43137"/>
                    </a:srgbClr>
                  </a:outerShdw>
                </a:effectLst>
                <a:latin typeface="Algerian" pitchFamily="82" charset="0"/>
                <a:ea typeface="+mj-ea"/>
              </a:rPr>
              <a:t>FUENTES DE LA HISTORIA DEL DERECHO</a:t>
            </a:r>
          </a:p>
        </p:txBody>
      </p:sp>
      <p:sp>
        <p:nvSpPr>
          <p:cNvPr id="34819" name="Rectangle 3"/>
          <p:cNvSpPr>
            <a:spLocks noGrp="1" noChangeArrowheads="1"/>
          </p:cNvSpPr>
          <p:nvPr>
            <p:ph idx="1"/>
          </p:nvPr>
        </p:nvSpPr>
        <p:spPr>
          <a:xfrm>
            <a:off x="1919288" y="1412876"/>
            <a:ext cx="8748712" cy="4525963"/>
          </a:xfrm>
        </p:spPr>
        <p:txBody>
          <a:bodyPr>
            <a:normAutofit lnSpcReduction="10000"/>
          </a:bodyPr>
          <a:lstStyle/>
          <a:p>
            <a:pPr marL="274320" indent="-274320">
              <a:buNone/>
              <a:defRPr/>
            </a:pPr>
            <a:endParaRPr lang="es-ES" dirty="0" smtClean="0"/>
          </a:p>
          <a:p>
            <a:pPr marL="274320" indent="-274320">
              <a:buNone/>
              <a:defRPr/>
            </a:pPr>
            <a:r>
              <a:rPr lang="es-ES" sz="2400" i="1" dirty="0"/>
              <a:t>Las fuentes del derecho se han dividido </a:t>
            </a:r>
          </a:p>
          <a:p>
            <a:pPr marL="274320" indent="-274320">
              <a:buNone/>
              <a:defRPr/>
            </a:pPr>
            <a:r>
              <a:rPr lang="es-ES" sz="2400" i="1" dirty="0"/>
              <a:t>genéricamente en: </a:t>
            </a:r>
          </a:p>
          <a:p>
            <a:pPr marL="274320" indent="-274320">
              <a:buNone/>
              <a:defRPr/>
            </a:pPr>
            <a:endParaRPr lang="es-ES" sz="2400" i="1" dirty="0"/>
          </a:p>
          <a:p>
            <a:pPr marL="274320" indent="-274320">
              <a:buFont typeface="Wingdings" pitchFamily="2" charset="2"/>
              <a:buChar char="ü"/>
              <a:defRPr/>
            </a:pPr>
            <a:r>
              <a:rPr lang="es-ES" sz="2400" i="1" dirty="0"/>
              <a:t>Fuentes de origen (fontes essendi o existendi)</a:t>
            </a:r>
          </a:p>
          <a:p>
            <a:pPr marL="0" indent="0">
              <a:buNone/>
              <a:defRPr/>
            </a:pPr>
            <a:r>
              <a:rPr lang="es-ES" sz="2400" i="1" dirty="0"/>
              <a:t>		- Formales</a:t>
            </a:r>
          </a:p>
          <a:p>
            <a:pPr marL="0" indent="0">
              <a:buNone/>
              <a:defRPr/>
            </a:pPr>
            <a:r>
              <a:rPr lang="es-ES" sz="2400" i="1" dirty="0"/>
              <a:t>		- Reales</a:t>
            </a:r>
          </a:p>
          <a:p>
            <a:pPr marL="274320" indent="-274320">
              <a:buFont typeface="Wingdings" pitchFamily="2" charset="2"/>
              <a:buChar char="ü"/>
              <a:defRPr/>
            </a:pPr>
            <a:endParaRPr lang="es-ES" sz="2400" i="1" dirty="0"/>
          </a:p>
          <a:p>
            <a:pPr marL="274320" indent="-274320">
              <a:buFont typeface="Wingdings" pitchFamily="2" charset="2"/>
              <a:buChar char="ü"/>
              <a:defRPr/>
            </a:pPr>
            <a:r>
              <a:rPr lang="es-ES" sz="2400" i="1" dirty="0"/>
              <a:t>Fuentes de cognición (fuentes cognoscendi)</a:t>
            </a:r>
          </a:p>
        </p:txBody>
      </p:sp>
    </p:spTree>
    <p:extLst>
      <p:ext uri="{BB962C8B-B14F-4D97-AF65-F5344CB8AC3E}">
        <p14:creationId xmlns:p14="http://schemas.microsoft.com/office/powerpoint/2010/main" val="2404795828"/>
      </p:ext>
    </p:extLst>
  </p:cSld>
  <p:clrMapOvr>
    <a:masterClrMapping/>
  </p:clrMapOvr>
  <p:transition>
    <p:cover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idx="1"/>
          </p:nvPr>
        </p:nvSpPr>
        <p:spPr>
          <a:xfrm>
            <a:off x="2206625" y="908050"/>
            <a:ext cx="7900988" cy="5257800"/>
          </a:xfrm>
        </p:spPr>
        <p:txBody>
          <a:bodyPr>
            <a:normAutofit fontScale="92500" lnSpcReduction="10000"/>
          </a:bodyPr>
          <a:lstStyle/>
          <a:p>
            <a:pPr fontAlgn="auto">
              <a:lnSpc>
                <a:spcPct val="90000"/>
              </a:lnSpc>
              <a:buFontTx/>
              <a:buNone/>
              <a:defRPr/>
            </a:pPr>
            <a:endParaRPr lang="es-ES" altLang="es-MX" sz="2000" dirty="0"/>
          </a:p>
          <a:p>
            <a:pPr fontAlgn="auto">
              <a:lnSpc>
                <a:spcPct val="90000"/>
              </a:lnSpc>
              <a:buFontTx/>
              <a:buNone/>
              <a:defRPr/>
            </a:pPr>
            <a:endParaRPr lang="es-ES" altLang="es-MX" sz="2000" dirty="0"/>
          </a:p>
          <a:p>
            <a:pPr fontAlgn="auto">
              <a:lnSpc>
                <a:spcPct val="90000"/>
              </a:lnSpc>
              <a:buFontTx/>
              <a:buNone/>
              <a:defRPr/>
            </a:pPr>
            <a:endParaRPr lang="es-ES" altLang="es-MX" sz="2000" dirty="0"/>
          </a:p>
          <a:p>
            <a:pPr fontAlgn="auto">
              <a:lnSpc>
                <a:spcPct val="90000"/>
              </a:lnSpc>
              <a:buFontTx/>
              <a:buNone/>
              <a:defRPr/>
            </a:pPr>
            <a:r>
              <a:rPr lang="es-ES" altLang="es-MX" sz="2000" b="1" dirty="0">
                <a:effectLst>
                  <a:outerShdw blurRad="38100" dist="38100" dir="2700000" algn="tl">
                    <a:srgbClr val="000000">
                      <a:alpha val="43137"/>
                    </a:srgbClr>
                  </a:outerShdw>
                </a:effectLst>
              </a:rPr>
              <a:t>Las fuentes formales </a:t>
            </a:r>
            <a:r>
              <a:rPr lang="es-ES" altLang="es-MX" sz="2000" dirty="0"/>
              <a:t>son los procesos </a:t>
            </a:r>
          </a:p>
          <a:p>
            <a:pPr fontAlgn="auto">
              <a:lnSpc>
                <a:spcPct val="90000"/>
              </a:lnSpc>
              <a:buFontTx/>
              <a:buNone/>
              <a:defRPr/>
            </a:pPr>
            <a:r>
              <a:rPr lang="es-ES" altLang="es-MX" sz="2000" dirty="0"/>
              <a:t>legislativos, es decir, los conjuntos de actos </a:t>
            </a:r>
          </a:p>
          <a:p>
            <a:pPr fontAlgn="auto">
              <a:lnSpc>
                <a:spcPct val="90000"/>
              </a:lnSpc>
              <a:buFontTx/>
              <a:buNone/>
              <a:defRPr/>
            </a:pPr>
            <a:r>
              <a:rPr lang="es-ES" altLang="es-MX" sz="2000" dirty="0"/>
              <a:t>regulados por normas jurídicas, </a:t>
            </a:r>
          </a:p>
          <a:p>
            <a:pPr fontAlgn="auto">
              <a:lnSpc>
                <a:spcPct val="90000"/>
              </a:lnSpc>
              <a:buFontTx/>
              <a:buNone/>
              <a:defRPr/>
            </a:pPr>
            <a:r>
              <a:rPr lang="es-ES" altLang="es-MX" sz="2000" dirty="0"/>
              <a:t>provenientes del órgano legislativo, </a:t>
            </a:r>
          </a:p>
          <a:p>
            <a:pPr fontAlgn="auto">
              <a:lnSpc>
                <a:spcPct val="90000"/>
              </a:lnSpc>
              <a:buFontTx/>
              <a:buNone/>
              <a:defRPr/>
            </a:pPr>
            <a:r>
              <a:rPr lang="es-ES" altLang="es-MX" sz="2000" dirty="0"/>
              <a:t>enderezados a crear normas jurídicas.</a:t>
            </a:r>
          </a:p>
          <a:p>
            <a:pPr fontAlgn="auto">
              <a:lnSpc>
                <a:spcPct val="90000"/>
              </a:lnSpc>
              <a:buFontTx/>
              <a:buNone/>
              <a:defRPr/>
            </a:pPr>
            <a:endParaRPr lang="es-ES" altLang="es-MX" sz="2000" dirty="0"/>
          </a:p>
          <a:p>
            <a:pPr algn="just" fontAlgn="auto">
              <a:lnSpc>
                <a:spcPct val="90000"/>
              </a:lnSpc>
              <a:buFontTx/>
              <a:buNone/>
              <a:defRPr/>
            </a:pPr>
            <a:r>
              <a:rPr lang="es-ES" altLang="es-MX" sz="2000" dirty="0"/>
              <a:t>					</a:t>
            </a:r>
          </a:p>
          <a:p>
            <a:pPr algn="just" fontAlgn="auto">
              <a:lnSpc>
                <a:spcPct val="90000"/>
              </a:lnSpc>
              <a:buFontTx/>
              <a:buNone/>
              <a:defRPr/>
            </a:pPr>
            <a:r>
              <a:rPr lang="es-ES" altLang="es-MX" sz="2000" b="1" dirty="0">
                <a:effectLst>
                  <a:outerShdw blurRad="38100" dist="38100" dir="2700000" algn="tl">
                    <a:srgbClr val="000000">
                      <a:alpha val="43137"/>
                    </a:srgbClr>
                  </a:outerShdw>
                </a:effectLst>
              </a:rPr>
              <a:t>Las fuentes reales </a:t>
            </a:r>
            <a:r>
              <a:rPr lang="es-ES" altLang="es-MX" sz="2000" dirty="0"/>
              <a:t>son los elementos y</a:t>
            </a:r>
          </a:p>
          <a:p>
            <a:pPr algn="just" fontAlgn="auto">
              <a:lnSpc>
                <a:spcPct val="90000"/>
              </a:lnSpc>
              <a:buFontTx/>
              <a:buNone/>
              <a:defRPr/>
            </a:pPr>
            <a:r>
              <a:rPr lang="es-ES" altLang="es-MX" sz="2000" dirty="0"/>
              <a:t>  factores de varia naturaleza: religiosa,</a:t>
            </a:r>
          </a:p>
          <a:p>
            <a:pPr algn="just" fontAlgn="auto">
              <a:lnSpc>
                <a:spcPct val="90000"/>
              </a:lnSpc>
              <a:buFontTx/>
              <a:buNone/>
              <a:defRPr/>
            </a:pPr>
            <a:r>
              <a:rPr lang="es-ES" altLang="es-MX" sz="2000" dirty="0"/>
              <a:t>  moral, social y política, determinantes  </a:t>
            </a:r>
          </a:p>
          <a:p>
            <a:pPr algn="just" fontAlgn="auto">
              <a:lnSpc>
                <a:spcPct val="90000"/>
              </a:lnSpc>
              <a:buFontTx/>
              <a:buNone/>
              <a:defRPr/>
            </a:pPr>
            <a:r>
              <a:rPr lang="es-ES" altLang="es-MX" sz="2000" dirty="0"/>
              <a:t>del contenido de dichas normas.</a:t>
            </a:r>
          </a:p>
        </p:txBody>
      </p:sp>
      <p:pic>
        <p:nvPicPr>
          <p:cNvPr id="30723" name="Picture 5" descr="fotos_taller_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4152" y="2348880"/>
            <a:ext cx="2880320" cy="316835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8382899"/>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nodeType="after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fade">
                                      <p:cBhvr>
                                        <p:cTn id="7" dur="2000"/>
                                        <p:tgtEl>
                                          <p:spTgt spid="30723"/>
                                        </p:tgtEl>
                                      </p:cBhvr>
                                    </p:animEffect>
                                    <p:anim calcmode="lin" valueType="num">
                                      <p:cBhvr>
                                        <p:cTn id="8" dur="2000" fill="hold"/>
                                        <p:tgtEl>
                                          <p:spTgt spid="30723"/>
                                        </p:tgtEl>
                                        <p:attrNameLst>
                                          <p:attrName>style.rotation</p:attrName>
                                        </p:attrNameLst>
                                      </p:cBhvr>
                                      <p:tavLst>
                                        <p:tav tm="0">
                                          <p:val>
                                            <p:fltVal val="720"/>
                                          </p:val>
                                        </p:tav>
                                        <p:tav tm="100000">
                                          <p:val>
                                            <p:fltVal val="0"/>
                                          </p:val>
                                        </p:tav>
                                      </p:tavLst>
                                    </p:anim>
                                    <p:anim calcmode="lin" valueType="num">
                                      <p:cBhvr>
                                        <p:cTn id="9" dur="2000" fill="hold"/>
                                        <p:tgtEl>
                                          <p:spTgt spid="30723"/>
                                        </p:tgtEl>
                                        <p:attrNameLst>
                                          <p:attrName>ppt_h</p:attrName>
                                        </p:attrNameLst>
                                      </p:cBhvr>
                                      <p:tavLst>
                                        <p:tav tm="0">
                                          <p:val>
                                            <p:fltVal val="0"/>
                                          </p:val>
                                        </p:tav>
                                        <p:tav tm="100000">
                                          <p:val>
                                            <p:strVal val="#ppt_h"/>
                                          </p:val>
                                        </p:tav>
                                      </p:tavLst>
                                    </p:anim>
                                    <p:anim calcmode="lin" valueType="num">
                                      <p:cBhvr>
                                        <p:cTn id="10" dur="2000" fill="hold"/>
                                        <p:tgtEl>
                                          <p:spTgt spid="3072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rot="21169048">
            <a:off x="1881188" y="2301876"/>
            <a:ext cx="4310062" cy="3484563"/>
          </a:xfrm>
          <a:solidFill>
            <a:schemeClr val="bg2">
              <a:lumMod val="20000"/>
              <a:lumOff val="80000"/>
            </a:schemeClr>
          </a:solidFill>
        </p:spPr>
        <p:txBody>
          <a:bodyPr/>
          <a:lstStyle/>
          <a:p>
            <a:pPr marL="274320" indent="-274320" algn="ctr">
              <a:lnSpc>
                <a:spcPct val="80000"/>
              </a:lnSpc>
              <a:buClr>
                <a:schemeClr val="accent3"/>
              </a:buClr>
              <a:buNone/>
              <a:defRPr/>
            </a:pPr>
            <a:r>
              <a:rPr lang="es-ES" sz="2000" dirty="0">
                <a:solidFill>
                  <a:schemeClr val="bg2">
                    <a:lumMod val="50000"/>
                  </a:schemeClr>
                </a:solidFill>
              </a:rPr>
              <a:t>Las fuentes cognoscendi son esencialmente </a:t>
            </a:r>
          </a:p>
          <a:p>
            <a:pPr marL="274320" indent="-274320" algn="ctr">
              <a:lnSpc>
                <a:spcPct val="80000"/>
              </a:lnSpc>
              <a:buClr>
                <a:schemeClr val="accent3"/>
              </a:buClr>
              <a:buNone/>
              <a:defRPr/>
            </a:pPr>
            <a:r>
              <a:rPr lang="es-ES" sz="2000" dirty="0">
                <a:solidFill>
                  <a:schemeClr val="bg2">
                    <a:lumMod val="50000"/>
                  </a:schemeClr>
                </a:solidFill>
              </a:rPr>
              <a:t>históricas. Es cierto que la vigencia del </a:t>
            </a:r>
          </a:p>
          <a:p>
            <a:pPr marL="274320" indent="-274320" algn="ctr">
              <a:lnSpc>
                <a:spcPct val="80000"/>
              </a:lnSpc>
              <a:buClr>
                <a:schemeClr val="accent3"/>
              </a:buClr>
              <a:buNone/>
              <a:defRPr/>
            </a:pPr>
            <a:r>
              <a:rPr lang="es-ES" sz="2000" dirty="0">
                <a:solidFill>
                  <a:schemeClr val="bg2">
                    <a:lumMod val="50000"/>
                  </a:schemeClr>
                </a:solidFill>
              </a:rPr>
              <a:t>derecho puede ser presente o futura pero </a:t>
            </a:r>
          </a:p>
          <a:p>
            <a:pPr marL="274320" indent="-274320" algn="ctr">
              <a:lnSpc>
                <a:spcPct val="80000"/>
              </a:lnSpc>
              <a:buClr>
                <a:schemeClr val="accent3"/>
              </a:buClr>
              <a:buNone/>
              <a:defRPr/>
            </a:pPr>
            <a:r>
              <a:rPr lang="es-ES" sz="2000" dirty="0">
                <a:solidFill>
                  <a:schemeClr val="bg2">
                    <a:lumMod val="50000"/>
                  </a:schemeClr>
                </a:solidFill>
              </a:rPr>
              <a:t>no lo es menos que cada momento de su </a:t>
            </a:r>
          </a:p>
          <a:p>
            <a:pPr marL="274320" indent="-274320" algn="ctr">
              <a:lnSpc>
                <a:spcPct val="80000"/>
              </a:lnSpc>
              <a:buClr>
                <a:schemeClr val="accent3"/>
              </a:buClr>
              <a:buNone/>
              <a:defRPr/>
            </a:pPr>
            <a:r>
              <a:rPr lang="es-ES" sz="2000" dirty="0">
                <a:solidFill>
                  <a:schemeClr val="bg2">
                    <a:lumMod val="50000"/>
                  </a:schemeClr>
                </a:solidFill>
              </a:rPr>
              <a:t>ciclo histórico (nacimiento, vida, extinción,  o abrogación), esta </a:t>
            </a:r>
          </a:p>
          <a:p>
            <a:pPr marL="274320" indent="-274320" algn="ctr">
              <a:lnSpc>
                <a:spcPct val="80000"/>
              </a:lnSpc>
              <a:buClr>
                <a:schemeClr val="accent3"/>
              </a:buClr>
              <a:buNone/>
              <a:defRPr/>
            </a:pPr>
            <a:r>
              <a:rPr lang="es-ES" sz="2000" dirty="0">
                <a:solidFill>
                  <a:schemeClr val="bg2">
                    <a:lumMod val="50000"/>
                  </a:schemeClr>
                </a:solidFill>
              </a:rPr>
              <a:t>plenamente localizado en el tiempo y en el espacio</a:t>
            </a:r>
            <a:r>
              <a:rPr lang="es-ES" sz="2000" dirty="0"/>
              <a:t>.</a:t>
            </a:r>
          </a:p>
        </p:txBody>
      </p:sp>
      <p:pic>
        <p:nvPicPr>
          <p:cNvPr id="36870" name="Picture 6" descr="http://4.bp.blogspot.com/_ZAjfabnoFSk/Srv3ednt8sI/AAAAAAAAARU/viFZBp9Bq_U/s400/edades-de-la-historia.png"/>
          <p:cNvPicPr>
            <a:picLocks noChangeAspect="1" noChangeArrowheads="1"/>
          </p:cNvPicPr>
          <p:nvPr/>
        </p:nvPicPr>
        <p:blipFill rotWithShape="1">
          <a:blip r:embed="rId2">
            <a:extLst>
              <a:ext uri="{28A0092B-C50C-407E-A947-70E740481C1C}">
                <a14:useLocalDpi xmlns:a14="http://schemas.microsoft.com/office/drawing/2010/main" val="0"/>
              </a:ext>
            </a:extLst>
          </a:blip>
          <a:srcRect r="22016" b="6316"/>
          <a:stretch/>
        </p:blipFill>
        <p:spPr bwMode="auto">
          <a:xfrm>
            <a:off x="6747109" y="2374655"/>
            <a:ext cx="3381187" cy="34255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296252893"/>
      </p:ext>
    </p:extLst>
  </p:cSld>
  <p:clrMapOvr>
    <a:masterClrMapping/>
  </p:clrMapOvr>
  <p:transition>
    <p:cover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162405991"/>
              </p:ext>
            </p:extLst>
          </p:nvPr>
        </p:nvGraphicFramePr>
        <p:xfrm>
          <a:off x="1484313" y="1553378"/>
          <a:ext cx="10018712" cy="42378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23113" y="2511783"/>
            <a:ext cx="2398005" cy="1873905"/>
          </a:xfrm>
          <a:prstGeom prst="rect">
            <a:avLst/>
          </a:prstGeom>
        </p:spPr>
      </p:pic>
    </p:spTree>
    <p:extLst>
      <p:ext uri="{BB962C8B-B14F-4D97-AF65-F5344CB8AC3E}">
        <p14:creationId xmlns:p14="http://schemas.microsoft.com/office/powerpoint/2010/main" val="5073620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168525" y="400050"/>
            <a:ext cx="7378700" cy="680308"/>
          </a:xfrm>
        </p:spPr>
        <p:txBody>
          <a:bodyPr>
            <a:normAutofit/>
          </a:bodyPr>
          <a:lstStyle/>
          <a:p>
            <a:pPr marL="484632" algn="ctr">
              <a:defRPr/>
            </a:pPr>
            <a:r>
              <a:rPr lang="es-MX" sz="2800" dirty="0" smtClean="0">
                <a:solidFill>
                  <a:schemeClr val="bg2">
                    <a:lumMod val="50000"/>
                  </a:schemeClr>
                </a:solidFill>
                <a:effectLst>
                  <a:outerShdw blurRad="38100" dist="38100" dir="2700000" algn="tl">
                    <a:srgbClr val="000000">
                      <a:alpha val="43137"/>
                    </a:srgbClr>
                  </a:outerShdw>
                </a:effectLst>
                <a:latin typeface="Algerian" pitchFamily="82" charset="0"/>
                <a:ea typeface="+mj-ea"/>
              </a:rPr>
              <a:t>Historia del </a:t>
            </a:r>
            <a:r>
              <a:rPr lang="es-MX" sz="2800" dirty="0" err="1" smtClean="0">
                <a:solidFill>
                  <a:schemeClr val="bg2">
                    <a:lumMod val="50000"/>
                  </a:schemeClr>
                </a:solidFill>
                <a:effectLst>
                  <a:outerShdw blurRad="38100" dist="38100" dir="2700000" algn="tl">
                    <a:srgbClr val="000000">
                      <a:alpha val="43137"/>
                    </a:srgbClr>
                  </a:outerShdw>
                </a:effectLst>
                <a:latin typeface="Algerian" pitchFamily="82" charset="0"/>
                <a:ea typeface="+mj-ea"/>
              </a:rPr>
              <a:t>DereCHO</a:t>
            </a:r>
            <a:endParaRPr lang="es-ES" sz="2800" dirty="0" smtClean="0">
              <a:solidFill>
                <a:schemeClr val="bg2">
                  <a:lumMod val="50000"/>
                </a:schemeClr>
              </a:solidFill>
              <a:effectLst>
                <a:outerShdw blurRad="38100" dist="38100" dir="2700000" algn="tl">
                  <a:srgbClr val="000000">
                    <a:alpha val="43137"/>
                  </a:srgbClr>
                </a:outerShdw>
              </a:effectLst>
              <a:latin typeface="Algerian" pitchFamily="82" charset="0"/>
              <a:ea typeface="+mj-ea"/>
            </a:endParaRPr>
          </a:p>
        </p:txBody>
      </p:sp>
      <p:sp>
        <p:nvSpPr>
          <p:cNvPr id="20483" name="Text Box 3"/>
          <p:cNvSpPr txBox="1">
            <a:spLocks noChangeArrowheads="1"/>
          </p:cNvSpPr>
          <p:nvPr/>
        </p:nvSpPr>
        <p:spPr bwMode="auto">
          <a:xfrm>
            <a:off x="3641726" y="3241675"/>
            <a:ext cx="58070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accent1"/>
              </a:buClr>
              <a:buFont typeface="Wingdings 2" panose="05020102010507070707" pitchFamily="18" charset="2"/>
              <a:buChar char=""/>
              <a:defRPr>
                <a:solidFill>
                  <a:schemeClr val="tx1"/>
                </a:solidFill>
                <a:latin typeface="Century Gothic" panose="020B0502020202020204" pitchFamily="34" charset="0"/>
              </a:defRPr>
            </a:lvl1pPr>
            <a:lvl2pPr marL="742950" indent="-285750">
              <a:spcBef>
                <a:spcPct val="20000"/>
              </a:spcBef>
              <a:spcAft>
                <a:spcPts val="600"/>
              </a:spcAft>
              <a:buClr>
                <a:schemeClr val="accent1"/>
              </a:buClr>
              <a:buFont typeface="Wingdings 2" panose="05020102010507070707" pitchFamily="18" charset="2"/>
              <a:buChar char=""/>
              <a:defRPr sz="1600">
                <a:solidFill>
                  <a:schemeClr val="tx1"/>
                </a:solidFill>
                <a:latin typeface="Century Gothic" panose="020B0502020202020204" pitchFamily="34" charset="0"/>
              </a:defRPr>
            </a:lvl2pPr>
            <a:lvl3pPr marL="1143000" indent="-228600">
              <a:spcBef>
                <a:spcPct val="20000"/>
              </a:spcBef>
              <a:spcAft>
                <a:spcPts val="600"/>
              </a:spcAft>
              <a:buClr>
                <a:schemeClr val="accent1"/>
              </a:buClr>
              <a:buFont typeface="Wingdings 2" panose="05020102010507070707" pitchFamily="18" charset="2"/>
              <a:buChar char=""/>
              <a:defRPr sz="1400">
                <a:solidFill>
                  <a:schemeClr val="tx1"/>
                </a:solidFill>
                <a:latin typeface="Century Gothic" panose="020B0502020202020204" pitchFamily="34" charset="0"/>
              </a:defRPr>
            </a:lvl3pPr>
            <a:lvl4pPr marL="16002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4pPr>
            <a:lvl5pPr marL="20574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5pPr>
            <a:lvl6pPr marL="25146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6pPr>
            <a:lvl7pPr marL="29718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7pPr>
            <a:lvl8pPr marL="34290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8pPr>
            <a:lvl9pPr marL="38862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9pPr>
          </a:lstStyle>
          <a:p>
            <a:pPr eaLnBrk="1" hangingPunct="1">
              <a:spcBef>
                <a:spcPct val="0"/>
              </a:spcBef>
              <a:spcAft>
                <a:spcPct val="0"/>
              </a:spcAft>
              <a:buClrTx/>
              <a:buFontTx/>
              <a:buNone/>
            </a:pPr>
            <a:endParaRPr lang="es-MX" altLang="es-MX">
              <a:latin typeface="Times New Roman" panose="02020603050405020304" pitchFamily="18" charset="0"/>
            </a:endParaRPr>
          </a:p>
        </p:txBody>
      </p:sp>
      <p:sp>
        <p:nvSpPr>
          <p:cNvPr id="12292" name="Text Box 4"/>
          <p:cNvSpPr txBox="1">
            <a:spLocks noChangeArrowheads="1"/>
          </p:cNvSpPr>
          <p:nvPr/>
        </p:nvSpPr>
        <p:spPr bwMode="auto">
          <a:xfrm>
            <a:off x="1971178" y="1331730"/>
            <a:ext cx="8001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defRPr/>
            </a:pPr>
            <a:r>
              <a:rPr lang="es-MX" b="1" dirty="0">
                <a:effectLst>
                  <a:outerShdw blurRad="38100" dist="38100" dir="2700000" algn="tl">
                    <a:srgbClr val="000000">
                      <a:alpha val="43137"/>
                    </a:srgbClr>
                  </a:outerShdw>
                </a:effectLst>
                <a:latin typeface="+mn-lt"/>
              </a:rPr>
              <a:t>Objetivo General </a:t>
            </a:r>
            <a:r>
              <a:rPr lang="es-MX" dirty="0">
                <a:latin typeface="+mn-lt"/>
              </a:rPr>
              <a:t>:</a:t>
            </a:r>
          </a:p>
          <a:p>
            <a:pPr algn="just" eaLnBrk="1" hangingPunct="1">
              <a:defRPr/>
            </a:pPr>
            <a:r>
              <a:rPr lang="es-MX" dirty="0">
                <a:latin typeface="+mn-lt"/>
              </a:rPr>
              <a:t> </a:t>
            </a:r>
          </a:p>
        </p:txBody>
      </p:sp>
      <p:pic>
        <p:nvPicPr>
          <p:cNvPr id="12295" name="Picture 7" descr="http://www.usc.es/histoder/historia_del_derecho/index_archivos/FHome_archivos/inde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1645" y="4440108"/>
            <a:ext cx="2300064" cy="16878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CuadroTexto 1"/>
          <p:cNvSpPr txBox="1"/>
          <p:nvPr/>
        </p:nvSpPr>
        <p:spPr>
          <a:xfrm>
            <a:off x="2000097" y="1731757"/>
            <a:ext cx="7943161" cy="2308324"/>
          </a:xfrm>
          <a:prstGeom prst="rect">
            <a:avLst/>
          </a:prstGeom>
          <a:noFill/>
        </p:spPr>
        <p:txBody>
          <a:bodyPr wrap="square" rtlCol="0">
            <a:spAutoFit/>
          </a:bodyPr>
          <a:lstStyle/>
          <a:p>
            <a:pPr marL="285750" indent="-285750">
              <a:buFont typeface="Wingdings" panose="05000000000000000000" pitchFamily="2" charset="2"/>
              <a:buChar char="Ø"/>
            </a:pPr>
            <a:r>
              <a:rPr lang="es-MX" dirty="0" smtClean="0"/>
              <a:t>Investigar, interpretar y aplicar la ciencia del Derecho para la solución de casos concretos, con ética en forma leal diligente y transparente, para la solución de problemas en la sociedad y así lograr la armonía y paz social.</a:t>
            </a:r>
          </a:p>
          <a:p>
            <a:pPr marL="285750" indent="-285750">
              <a:buFont typeface="Wingdings" panose="05000000000000000000" pitchFamily="2" charset="2"/>
              <a:buChar char="Ø"/>
            </a:pPr>
            <a:r>
              <a:rPr lang="es-MX" dirty="0" smtClean="0"/>
              <a:t>Construir habilidades que permitan al estudiante y al egresado del derecho expresarse oralmente con un lenguaje fluido y técnico, usando términos jurídicos preciso y claro, para tomar decisiones jurídicas razonadas</a:t>
            </a:r>
          </a:p>
          <a:p>
            <a:pPr marL="285750" indent="-285750">
              <a:buFont typeface="Wingdings" panose="05000000000000000000" pitchFamily="2" charset="2"/>
              <a:buChar char="Ø"/>
            </a:pPr>
            <a:r>
              <a:rPr lang="es-MX" dirty="0" smtClean="0"/>
              <a:t>Relacionar otras disciplinas con el derecho que permitan el trabajo inter y multidisciplinario para la integración del mismo </a:t>
            </a:r>
            <a:endParaRPr lang="es-MX" dirty="0"/>
          </a:p>
        </p:txBody>
      </p:sp>
    </p:spTree>
    <p:extLst>
      <p:ext uri="{BB962C8B-B14F-4D97-AF65-F5344CB8AC3E}">
        <p14:creationId xmlns:p14="http://schemas.microsoft.com/office/powerpoint/2010/main" val="2678560106"/>
      </p:ext>
    </p:extLst>
  </p:cSld>
  <p:clrMapOvr>
    <a:masterClrMapping/>
  </p:clrMapOvr>
  <p:transition spd="med">
    <p:cover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DE LA UNIDAD II</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31324732"/>
              </p:ext>
            </p:extLst>
          </p:nvPr>
        </p:nvGraphicFramePr>
        <p:xfrm>
          <a:off x="1484313" y="2667000"/>
          <a:ext cx="10018712" cy="3124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76462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WordArt 2"/>
          <p:cNvSpPr>
            <a:spLocks noChangeArrowheads="1" noChangeShapeType="1" noTextEdit="1"/>
          </p:cNvSpPr>
          <p:nvPr/>
        </p:nvSpPr>
        <p:spPr bwMode="auto">
          <a:xfrm>
            <a:off x="1790496" y="361621"/>
            <a:ext cx="7783258" cy="1899251"/>
          </a:xfrm>
          <a:prstGeom prst="rect">
            <a:avLst/>
          </a:prstGeom>
          <a:effectLst>
            <a:glow rad="228600">
              <a:schemeClr val="accent2">
                <a:satMod val="175000"/>
                <a:alpha val="40000"/>
              </a:schemeClr>
            </a:glow>
          </a:effectLst>
          <a:scene3d>
            <a:camera prst="isometricOffAxis1Right"/>
            <a:lightRig rig="threePt" dir="t"/>
          </a:scene3d>
          <a:sp3d>
            <a:bevelT w="152400" h="50800" prst="softRound"/>
          </a:sp3d>
        </p:spPr>
        <p:txBody>
          <a:bodyPr wrap="none" fromWordArt="1"/>
          <a:lstStyle/>
          <a:p>
            <a:pPr algn="ctr" eaLnBrk="1" hangingPunct="1">
              <a:defRPr/>
            </a:pPr>
            <a:r>
              <a:rPr lang="es-MX" sz="3200" b="1" kern="10" dirty="0" smtClean="0">
                <a:ln w="12700">
                  <a:solidFill>
                    <a:schemeClr val="accent5"/>
                  </a:solidFill>
                  <a:prstDash val="solid"/>
                </a:ln>
                <a:latin typeface="Algerian" pitchFamily="82" charset="0"/>
              </a:rPr>
              <a:t>2.1 EL DERECHO M </a:t>
            </a:r>
            <a:r>
              <a:rPr lang="es-MX" sz="3200" b="1" kern="10" dirty="0">
                <a:ln w="12700">
                  <a:solidFill>
                    <a:schemeClr val="accent5"/>
                  </a:solidFill>
                  <a:prstDash val="solid"/>
                </a:ln>
                <a:latin typeface="Algerian" pitchFamily="82" charset="0"/>
              </a:rPr>
              <a:t>a Y a </a:t>
            </a:r>
          </a:p>
        </p:txBody>
      </p:sp>
      <p:pic>
        <p:nvPicPr>
          <p:cNvPr id="2" name="Imagen 1"/>
          <p:cNvPicPr>
            <a:picLocks noChangeAspect="1"/>
          </p:cNvPicPr>
          <p:nvPr/>
        </p:nvPicPr>
        <p:blipFill>
          <a:blip r:embed="rId2"/>
          <a:stretch>
            <a:fillRect/>
          </a:stretch>
        </p:blipFill>
        <p:spPr>
          <a:xfrm>
            <a:off x="2749722" y="1561367"/>
            <a:ext cx="5986654" cy="4489991"/>
          </a:xfrm>
          <a:prstGeom prst="rect">
            <a:avLst/>
          </a:prstGeom>
        </p:spPr>
      </p:pic>
    </p:spTree>
    <p:extLst>
      <p:ext uri="{BB962C8B-B14F-4D97-AF65-F5344CB8AC3E}">
        <p14:creationId xmlns:p14="http://schemas.microsoft.com/office/powerpoint/2010/main" val="2370886631"/>
      </p:ext>
    </p:extLst>
  </p:cSld>
  <p:clrMapOvr>
    <a:masterClrMapping/>
  </p:clrMapOvr>
  <p:transition advClick="0" advTm="0">
    <p:cover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WordArt 3"/>
          <p:cNvSpPr>
            <a:spLocks noChangeArrowheads="1" noChangeShapeType="1" noTextEdit="1"/>
          </p:cNvSpPr>
          <p:nvPr/>
        </p:nvSpPr>
        <p:spPr bwMode="auto">
          <a:xfrm>
            <a:off x="3432176" y="404814"/>
            <a:ext cx="7026275" cy="10001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DeflateInflateDeflate">
              <a:avLst>
                <a:gd name="adj" fmla="val 36009"/>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1" hangingPunct="1">
              <a:defRPr/>
            </a:pPr>
            <a:r>
              <a:rPr lang="es-MX" sz="3600" kern="1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cs typeface="Arial"/>
              </a:rPr>
              <a:t>UBICACIÓN GEOGRÀFICA</a:t>
            </a:r>
          </a:p>
          <a:p>
            <a:pPr algn="ctr" eaLnBrk="1" hangingPunct="1">
              <a:defRPr/>
            </a:pPr>
            <a:r>
              <a:rPr lang="es-MX" sz="3600" kern="1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cs typeface="Arial"/>
              </a:rPr>
              <a:t>Y </a:t>
            </a:r>
          </a:p>
          <a:p>
            <a:pPr algn="ctr" eaLnBrk="1" hangingPunct="1">
              <a:defRPr/>
            </a:pPr>
            <a:r>
              <a:rPr lang="es-MX" sz="3600" kern="1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cs typeface="Arial"/>
              </a:rPr>
              <a:t>AMBIENTE NATURAL</a:t>
            </a:r>
          </a:p>
        </p:txBody>
      </p:sp>
      <p:sp>
        <p:nvSpPr>
          <p:cNvPr id="60420" name="Text Box 4"/>
          <p:cNvSpPr txBox="1">
            <a:spLocks noChangeArrowheads="1"/>
          </p:cNvSpPr>
          <p:nvPr/>
        </p:nvSpPr>
        <p:spPr bwMode="auto">
          <a:xfrm>
            <a:off x="4727576" y="1844676"/>
            <a:ext cx="5605463" cy="4401205"/>
          </a:xfrm>
          <a:prstGeom prst="rect">
            <a:avLst/>
          </a:prstGeom>
          <a:noFill/>
          <a:ln w="9525">
            <a:noFill/>
            <a:miter lim="800000"/>
            <a:headEnd/>
            <a:tailEnd/>
          </a:ln>
          <a:effectLst/>
        </p:spPr>
        <p:txBody>
          <a:bodyPr>
            <a:spAutoFit/>
          </a:bodyPr>
          <a:lstStyle/>
          <a:p>
            <a:pPr algn="just" eaLnBrk="1" hangingPunct="1">
              <a:spcBef>
                <a:spcPct val="50000"/>
              </a:spcBef>
              <a:buFont typeface="Wingdings" pitchFamily="2" charset="2"/>
              <a:buChar char="Ø"/>
              <a:defRPr/>
            </a:pPr>
            <a:r>
              <a:rPr lang="es-C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rPr>
              <a:t> </a:t>
            </a: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Península de Yucatán, Chiapas, Tabasco, Belice, Guatemala, Honduras</a:t>
            </a:r>
          </a:p>
          <a:p>
            <a:pPr algn="just" eaLnBrk="1" hangingPunct="1">
              <a:spcBef>
                <a:spcPct val="50000"/>
              </a:spcBef>
              <a:buFont typeface="Wingdings" pitchFamily="2" charset="2"/>
              <a:buChar char="Ø"/>
              <a:defRPr/>
            </a:pPr>
            <a:r>
              <a:rPr lang="es-C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Este territorio se divide en tres grandes zonas:</a:t>
            </a:r>
          </a:p>
          <a:p>
            <a:pPr lvl="2" algn="just" eaLnBrk="1" hangingPunct="1">
              <a:spcBef>
                <a:spcPct val="50000"/>
              </a:spcBef>
              <a:buFont typeface="Wingdings" pitchFamily="2" charset="2"/>
              <a:buChar char="Ø"/>
              <a:defRPr/>
            </a:pPr>
            <a:r>
              <a:rPr lang="es-CR" sz="2000" dirty="0"/>
              <a:t> </a:t>
            </a:r>
            <a:r>
              <a:rPr lang="es-ES" sz="2000" dirty="0"/>
              <a:t>Tierras altas. Sur de Chiapas y Guatemala (Clima templado, vegetación boscosa, lluvia de verano)</a:t>
            </a:r>
          </a:p>
          <a:p>
            <a:pPr lvl="2" algn="just" eaLnBrk="1" hangingPunct="1">
              <a:spcBef>
                <a:spcPct val="50000"/>
              </a:spcBef>
              <a:buFont typeface="Wingdings" pitchFamily="2" charset="2"/>
              <a:buChar char="Ø"/>
              <a:defRPr/>
            </a:pPr>
            <a:r>
              <a:rPr lang="es-CR" sz="2000" dirty="0"/>
              <a:t> </a:t>
            </a:r>
            <a:r>
              <a:rPr lang="es-ES" sz="2000" dirty="0"/>
              <a:t>Tierras bajas. Zona central, Sur de la Península de Yucatán y Norte de Guatemala ( Clima cálido y Húmedo)</a:t>
            </a:r>
          </a:p>
          <a:p>
            <a:pPr lvl="2" algn="just" eaLnBrk="1" hangingPunct="1">
              <a:spcBef>
                <a:spcPct val="50000"/>
              </a:spcBef>
              <a:buFont typeface="Wingdings" pitchFamily="2" charset="2"/>
              <a:buChar char="Ø"/>
              <a:defRPr/>
            </a:pPr>
            <a:r>
              <a:rPr lang="es-CR" sz="2000" dirty="0"/>
              <a:t> </a:t>
            </a:r>
            <a:r>
              <a:rPr lang="es-ES" sz="2000" dirty="0"/>
              <a:t>Tierras bajas del norte. Península de Yucatán ( Clima cálido y vegetación de matorrales)</a:t>
            </a:r>
          </a:p>
        </p:txBody>
      </p:sp>
      <p:pic>
        <p:nvPicPr>
          <p:cNvPr id="6" name="Picture 8" descr="http://webdeptos.uma.es/hdi/justici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803" y="133352"/>
            <a:ext cx="1190625" cy="14954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a:blip r:embed="rId3"/>
          <a:stretch>
            <a:fillRect/>
          </a:stretch>
        </p:blipFill>
        <p:spPr>
          <a:xfrm>
            <a:off x="1650803" y="3183186"/>
            <a:ext cx="3810000" cy="2628900"/>
          </a:xfrm>
          <a:prstGeom prst="rect">
            <a:avLst/>
          </a:prstGeom>
        </p:spPr>
      </p:pic>
    </p:spTree>
    <p:extLst>
      <p:ext uri="{BB962C8B-B14F-4D97-AF65-F5344CB8AC3E}">
        <p14:creationId xmlns:p14="http://schemas.microsoft.com/office/powerpoint/2010/main" val="3876645096"/>
      </p:ext>
    </p:extLst>
  </p:cSld>
  <p:clrMapOvr>
    <a:masterClrMapping/>
  </p:clrMapOvr>
  <p:transition>
    <p:cover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WordArt 2"/>
          <p:cNvSpPr>
            <a:spLocks noChangeArrowheads="1" noChangeShapeType="1" noTextEdit="1"/>
          </p:cNvSpPr>
          <p:nvPr/>
        </p:nvSpPr>
        <p:spPr bwMode="auto">
          <a:xfrm>
            <a:off x="3287714" y="188914"/>
            <a:ext cx="5184775" cy="936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Inflate">
              <a:avLst>
                <a:gd name="adj" fmla="val 21431"/>
              </a:avLst>
            </a:prstTxWarp>
          </a:bodyPr>
          <a:lstStyle/>
          <a:p>
            <a:pPr algn="ctr"/>
            <a:r>
              <a:rPr lang="pt-BR" sz="3600" b="1" kern="10">
                <a:solidFill>
                  <a:srgbClr val="FFFFFF"/>
                </a:solidFill>
                <a:effectLst>
                  <a:outerShdw blurRad="41275" dist="12700" dir="12000096" algn="tl" rotWithShape="0">
                    <a:srgbClr val="000000">
                      <a:alpha val="39998"/>
                    </a:srgbClr>
                  </a:outerShdw>
                </a:effectLst>
                <a:latin typeface="Comic Sans MS" panose="030F0702030302020204" pitchFamily="66" charset="0"/>
              </a:rPr>
              <a:t>O R I G E N E S</a:t>
            </a:r>
            <a:endParaRPr lang="es-MX" sz="3600" b="1" kern="10">
              <a:solidFill>
                <a:srgbClr val="FFFFFF"/>
              </a:solidFill>
              <a:effectLst>
                <a:outerShdw blurRad="41275" dist="12700" dir="12000096" algn="tl" rotWithShape="0">
                  <a:srgbClr val="000000">
                    <a:alpha val="39998"/>
                  </a:srgbClr>
                </a:outerShdw>
              </a:effectLst>
              <a:latin typeface="Comic Sans MS" panose="030F0702030302020204" pitchFamily="66" charset="0"/>
            </a:endParaRPr>
          </a:p>
        </p:txBody>
      </p:sp>
      <p:sp>
        <p:nvSpPr>
          <p:cNvPr id="44035" name="WordArt 3"/>
          <p:cNvSpPr>
            <a:spLocks noChangeArrowheads="1" noChangeShapeType="1" noTextEdit="1"/>
          </p:cNvSpPr>
          <p:nvPr/>
        </p:nvSpPr>
        <p:spPr bwMode="auto">
          <a:xfrm>
            <a:off x="4295801" y="3412267"/>
            <a:ext cx="5870575" cy="8572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lstStyle/>
          <a:p>
            <a:pPr algn="ctr" eaLnBrk="1" hangingPunct="1">
              <a:defRPr/>
            </a:pPr>
            <a:r>
              <a:rPr lang="pt-BR" sz="3600" b="1" kern="1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lgerian" pitchFamily="82" charset="0"/>
                <a:cs typeface="Arial"/>
              </a:rPr>
              <a:t>M A R C O    H I S T O R I C O</a:t>
            </a:r>
            <a:endParaRPr lang="es-MX" sz="3600" b="1" kern="1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lgerian" pitchFamily="82" charset="0"/>
              <a:cs typeface="Arial"/>
            </a:endParaRPr>
          </a:p>
        </p:txBody>
      </p:sp>
      <p:sp>
        <p:nvSpPr>
          <p:cNvPr id="44036" name="Text Box 4"/>
          <p:cNvSpPr txBox="1">
            <a:spLocks noChangeArrowheads="1"/>
          </p:cNvSpPr>
          <p:nvPr/>
        </p:nvSpPr>
        <p:spPr bwMode="auto">
          <a:xfrm>
            <a:off x="2639616" y="1214438"/>
            <a:ext cx="5616624" cy="1754326"/>
          </a:xfrm>
          <a:prstGeom prst="rect">
            <a:avLst/>
          </a:prstGeom>
          <a:solidFill>
            <a:schemeClr val="bg2">
              <a:lumMod val="20000"/>
              <a:lumOff val="80000"/>
            </a:schemeClr>
          </a:solidFill>
          <a:ln>
            <a:noFill/>
          </a:ln>
          <a:extLst/>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marL="342900" indent="-342900" algn="just" eaLnBrk="1" hangingPunct="1">
              <a:spcBef>
                <a:spcPct val="50000"/>
              </a:spcBef>
              <a:buBlip>
                <a:blip r:embed="rId2"/>
              </a:buBlip>
              <a:defRPr/>
            </a:pPr>
            <a:r>
              <a:rPr lang="es-CR"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 </a:t>
            </a:r>
            <a:r>
              <a:rPr lang="es-ES" b="1" dirty="0">
                <a:ln w="11430"/>
                <a:solidFill>
                  <a:schemeClr val="bg1"/>
                </a:solidFill>
                <a:latin typeface="+mn-lt"/>
              </a:rPr>
              <a:t>Se considera una posible vinculación con el grupo Olmeca, rasgos de la posible relación olmeca – maya.</a:t>
            </a:r>
          </a:p>
          <a:p>
            <a:pPr marL="342900" indent="-342900" algn="just" eaLnBrk="1" hangingPunct="1">
              <a:spcBef>
                <a:spcPct val="50000"/>
              </a:spcBef>
              <a:buBlip>
                <a:blip r:embed="rId2"/>
              </a:buBlip>
              <a:defRPr/>
            </a:pPr>
            <a:r>
              <a:rPr lang="es-CR" b="1" dirty="0">
                <a:ln w="11430"/>
                <a:solidFill>
                  <a:schemeClr val="bg1"/>
                </a:solidFill>
                <a:latin typeface="+mn-lt"/>
              </a:rPr>
              <a:t> </a:t>
            </a:r>
            <a:r>
              <a:rPr lang="es-ES" b="1" dirty="0">
                <a:ln w="11430"/>
                <a:solidFill>
                  <a:schemeClr val="bg1"/>
                </a:solidFill>
                <a:latin typeface="+mn-lt"/>
              </a:rPr>
              <a:t>Se rinde culto al jaguar</a:t>
            </a:r>
          </a:p>
        </p:txBody>
      </p:sp>
      <p:sp>
        <p:nvSpPr>
          <p:cNvPr id="44037" name="Text Box 5"/>
          <p:cNvSpPr txBox="1">
            <a:spLocks noChangeArrowheads="1"/>
          </p:cNvSpPr>
          <p:nvPr/>
        </p:nvSpPr>
        <p:spPr bwMode="auto">
          <a:xfrm>
            <a:off x="4368800" y="4143375"/>
            <a:ext cx="6119688" cy="2123658"/>
          </a:xfrm>
          <a:prstGeom prst="rect">
            <a:avLst/>
          </a:prstGeom>
          <a:solidFill>
            <a:schemeClr val="bg2">
              <a:lumMod val="20000"/>
              <a:lumOff val="80000"/>
            </a:schemeClr>
          </a:solidFill>
          <a:ln>
            <a:noFill/>
          </a:ln>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marL="342900" indent="-342900" algn="just" eaLnBrk="1" hangingPunct="1">
              <a:spcBef>
                <a:spcPct val="50000"/>
              </a:spcBef>
              <a:buBlip>
                <a:blip r:embed="rId3"/>
              </a:buBlip>
              <a:defRPr/>
            </a:pPr>
            <a:r>
              <a:rPr lang="es-CR" sz="2000" dirty="0">
                <a:ln>
                  <a:solidFill>
                    <a:sysClr val="windowText" lastClr="000000"/>
                  </a:solidFill>
                </a:ln>
                <a:solidFill>
                  <a:schemeClr val="bg1"/>
                </a:solidFill>
                <a:latin typeface="+mn-lt"/>
              </a:rPr>
              <a:t> </a:t>
            </a:r>
            <a:r>
              <a:rPr lang="es-ES" dirty="0">
                <a:ln>
                  <a:solidFill>
                    <a:sysClr val="windowText" lastClr="000000"/>
                  </a:solidFill>
                </a:ln>
                <a:solidFill>
                  <a:schemeClr val="bg1"/>
                </a:solidFill>
                <a:latin typeface="+mn-lt"/>
              </a:rPr>
              <a:t>Expansión de Tikal</a:t>
            </a:r>
            <a:endParaRPr lang="es-ES" sz="2000" dirty="0">
              <a:ln>
                <a:solidFill>
                  <a:sysClr val="windowText" lastClr="000000"/>
                </a:solidFill>
              </a:ln>
              <a:solidFill>
                <a:schemeClr val="bg1"/>
              </a:solidFill>
              <a:latin typeface="+mn-lt"/>
            </a:endParaRPr>
          </a:p>
          <a:p>
            <a:pPr marL="342900" indent="-342900" algn="just" eaLnBrk="1" hangingPunct="1">
              <a:spcBef>
                <a:spcPct val="50000"/>
              </a:spcBef>
              <a:buBlip>
                <a:blip r:embed="rId3"/>
              </a:buBlip>
              <a:defRPr/>
            </a:pPr>
            <a:r>
              <a:rPr lang="es-CR" sz="2000" dirty="0">
                <a:ln>
                  <a:solidFill>
                    <a:sysClr val="windowText" lastClr="000000"/>
                  </a:solidFill>
                </a:ln>
                <a:solidFill>
                  <a:schemeClr val="bg1"/>
                </a:solidFill>
                <a:latin typeface="+mn-lt"/>
              </a:rPr>
              <a:t> </a:t>
            </a:r>
            <a:r>
              <a:rPr lang="es-ES" dirty="0">
                <a:ln>
                  <a:solidFill>
                    <a:sysClr val="windowText" lastClr="000000"/>
                  </a:solidFill>
                </a:ln>
                <a:solidFill>
                  <a:schemeClr val="bg1"/>
                </a:solidFill>
                <a:latin typeface="+mn-lt"/>
              </a:rPr>
              <a:t>Centralización política, dominio sobre centros de población  de las tierras altas, mediante acciones bélicas, relaciones comerciales e influencia religiosa.</a:t>
            </a:r>
          </a:p>
        </p:txBody>
      </p:sp>
      <p:pic>
        <p:nvPicPr>
          <p:cNvPr id="38918" name="Picture 6" descr="4-maya-king"/>
          <p:cNvPicPr>
            <a:picLocks noChangeAspect="1" noChangeArrowheads="1"/>
          </p:cNvPicPr>
          <p:nvPr/>
        </p:nvPicPr>
        <p:blipFill>
          <a:blip r:embed="rId4"/>
          <a:srcRect/>
          <a:stretch>
            <a:fillRect/>
          </a:stretch>
        </p:blipFill>
        <p:spPr bwMode="auto">
          <a:xfrm>
            <a:off x="1524001" y="3133726"/>
            <a:ext cx="2652713" cy="31337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7" descr="NAK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32565" y="1124781"/>
            <a:ext cx="1906811" cy="136759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199857"/>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afterEffect">
                                  <p:stCondLst>
                                    <p:cond delay="0"/>
                                  </p:stCondLst>
                                  <p:childTnLst>
                                    <p:set>
                                      <p:cBhvr>
                                        <p:cTn id="6" dur="1" fill="hold">
                                          <p:stCondLst>
                                            <p:cond delay="0"/>
                                          </p:stCondLst>
                                        </p:cTn>
                                        <p:tgtEl>
                                          <p:spTgt spid="38919"/>
                                        </p:tgtEl>
                                        <p:attrNameLst>
                                          <p:attrName>style.visibility</p:attrName>
                                        </p:attrNameLst>
                                      </p:cBhvr>
                                      <p:to>
                                        <p:strVal val="visible"/>
                                      </p:to>
                                    </p:set>
                                    <p:animEffect transition="in" filter="wipe(down)">
                                      <p:cBhvr>
                                        <p:cTn id="7" dur="580">
                                          <p:stCondLst>
                                            <p:cond delay="0"/>
                                          </p:stCondLst>
                                        </p:cTn>
                                        <p:tgtEl>
                                          <p:spTgt spid="38919"/>
                                        </p:tgtEl>
                                      </p:cBhvr>
                                    </p:animEffect>
                                    <p:anim calcmode="lin" valueType="num">
                                      <p:cBhvr>
                                        <p:cTn id="8" dur="1822" tmFilter="0,0; 0.14,0.36; 0.43,0.73; 0.71,0.91; 1.0,1.0">
                                          <p:stCondLst>
                                            <p:cond delay="0"/>
                                          </p:stCondLst>
                                        </p:cTn>
                                        <p:tgtEl>
                                          <p:spTgt spid="3891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891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891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891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8919"/>
                                        </p:tgtEl>
                                        <p:attrNameLst>
                                          <p:attrName>ppt_y</p:attrName>
                                        </p:attrNameLst>
                                      </p:cBhvr>
                                      <p:tavLst>
                                        <p:tav tm="0" fmla="#ppt_y-sin(pi*$)/81">
                                          <p:val>
                                            <p:fltVal val="0"/>
                                          </p:val>
                                        </p:tav>
                                        <p:tav tm="100000">
                                          <p:val>
                                            <p:fltVal val="1"/>
                                          </p:val>
                                        </p:tav>
                                      </p:tavLst>
                                    </p:anim>
                                    <p:animScale>
                                      <p:cBhvr>
                                        <p:cTn id="13" dur="26">
                                          <p:stCondLst>
                                            <p:cond delay="650"/>
                                          </p:stCondLst>
                                        </p:cTn>
                                        <p:tgtEl>
                                          <p:spTgt spid="38919"/>
                                        </p:tgtEl>
                                      </p:cBhvr>
                                      <p:to x="100000" y="60000"/>
                                    </p:animScale>
                                    <p:animScale>
                                      <p:cBhvr>
                                        <p:cTn id="14" dur="166" decel="50000">
                                          <p:stCondLst>
                                            <p:cond delay="676"/>
                                          </p:stCondLst>
                                        </p:cTn>
                                        <p:tgtEl>
                                          <p:spTgt spid="38919"/>
                                        </p:tgtEl>
                                      </p:cBhvr>
                                      <p:to x="100000" y="100000"/>
                                    </p:animScale>
                                    <p:animScale>
                                      <p:cBhvr>
                                        <p:cTn id="15" dur="26">
                                          <p:stCondLst>
                                            <p:cond delay="1312"/>
                                          </p:stCondLst>
                                        </p:cTn>
                                        <p:tgtEl>
                                          <p:spTgt spid="38919"/>
                                        </p:tgtEl>
                                      </p:cBhvr>
                                      <p:to x="100000" y="80000"/>
                                    </p:animScale>
                                    <p:animScale>
                                      <p:cBhvr>
                                        <p:cTn id="16" dur="166" decel="50000">
                                          <p:stCondLst>
                                            <p:cond delay="1338"/>
                                          </p:stCondLst>
                                        </p:cTn>
                                        <p:tgtEl>
                                          <p:spTgt spid="38919"/>
                                        </p:tgtEl>
                                      </p:cBhvr>
                                      <p:to x="100000" y="100000"/>
                                    </p:animScale>
                                    <p:animScale>
                                      <p:cBhvr>
                                        <p:cTn id="17" dur="26">
                                          <p:stCondLst>
                                            <p:cond delay="1642"/>
                                          </p:stCondLst>
                                        </p:cTn>
                                        <p:tgtEl>
                                          <p:spTgt spid="38919"/>
                                        </p:tgtEl>
                                      </p:cBhvr>
                                      <p:to x="100000" y="90000"/>
                                    </p:animScale>
                                    <p:animScale>
                                      <p:cBhvr>
                                        <p:cTn id="18" dur="166" decel="50000">
                                          <p:stCondLst>
                                            <p:cond delay="1668"/>
                                          </p:stCondLst>
                                        </p:cTn>
                                        <p:tgtEl>
                                          <p:spTgt spid="38919"/>
                                        </p:tgtEl>
                                      </p:cBhvr>
                                      <p:to x="100000" y="100000"/>
                                    </p:animScale>
                                    <p:animScale>
                                      <p:cBhvr>
                                        <p:cTn id="19" dur="26">
                                          <p:stCondLst>
                                            <p:cond delay="1808"/>
                                          </p:stCondLst>
                                        </p:cTn>
                                        <p:tgtEl>
                                          <p:spTgt spid="38919"/>
                                        </p:tgtEl>
                                      </p:cBhvr>
                                      <p:to x="100000" y="95000"/>
                                    </p:animScale>
                                    <p:animScale>
                                      <p:cBhvr>
                                        <p:cTn id="20" dur="166" decel="50000">
                                          <p:stCondLst>
                                            <p:cond delay="1834"/>
                                          </p:stCondLst>
                                        </p:cTn>
                                        <p:tgtEl>
                                          <p:spTgt spid="38919"/>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8918"/>
                                        </p:tgtEl>
                                        <p:attrNameLst>
                                          <p:attrName>style.visibility</p:attrName>
                                        </p:attrNameLst>
                                      </p:cBhvr>
                                      <p:to>
                                        <p:strVal val="visible"/>
                                      </p:to>
                                    </p:set>
                                    <p:animEffect transition="in" filter="wipe(down)">
                                      <p:cBhvr>
                                        <p:cTn id="23" dur="580">
                                          <p:stCondLst>
                                            <p:cond delay="0"/>
                                          </p:stCondLst>
                                        </p:cTn>
                                        <p:tgtEl>
                                          <p:spTgt spid="38918"/>
                                        </p:tgtEl>
                                      </p:cBhvr>
                                    </p:animEffect>
                                    <p:anim calcmode="lin" valueType="num">
                                      <p:cBhvr>
                                        <p:cTn id="24" dur="1822" tmFilter="0,0; 0.14,0.36; 0.43,0.73; 0.71,0.91; 1.0,1.0">
                                          <p:stCondLst>
                                            <p:cond delay="0"/>
                                          </p:stCondLst>
                                        </p:cTn>
                                        <p:tgtEl>
                                          <p:spTgt spid="38918"/>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8918"/>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8918"/>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8918"/>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8918"/>
                                        </p:tgtEl>
                                        <p:attrNameLst>
                                          <p:attrName>ppt_y</p:attrName>
                                        </p:attrNameLst>
                                      </p:cBhvr>
                                      <p:tavLst>
                                        <p:tav tm="0" fmla="#ppt_y-sin(pi*$)/81">
                                          <p:val>
                                            <p:fltVal val="0"/>
                                          </p:val>
                                        </p:tav>
                                        <p:tav tm="100000">
                                          <p:val>
                                            <p:fltVal val="1"/>
                                          </p:val>
                                        </p:tav>
                                      </p:tavLst>
                                    </p:anim>
                                    <p:animScale>
                                      <p:cBhvr>
                                        <p:cTn id="29" dur="26">
                                          <p:stCondLst>
                                            <p:cond delay="650"/>
                                          </p:stCondLst>
                                        </p:cTn>
                                        <p:tgtEl>
                                          <p:spTgt spid="38918"/>
                                        </p:tgtEl>
                                      </p:cBhvr>
                                      <p:to x="100000" y="60000"/>
                                    </p:animScale>
                                    <p:animScale>
                                      <p:cBhvr>
                                        <p:cTn id="30" dur="166" decel="50000">
                                          <p:stCondLst>
                                            <p:cond delay="676"/>
                                          </p:stCondLst>
                                        </p:cTn>
                                        <p:tgtEl>
                                          <p:spTgt spid="38918"/>
                                        </p:tgtEl>
                                      </p:cBhvr>
                                      <p:to x="100000" y="100000"/>
                                    </p:animScale>
                                    <p:animScale>
                                      <p:cBhvr>
                                        <p:cTn id="31" dur="26">
                                          <p:stCondLst>
                                            <p:cond delay="1312"/>
                                          </p:stCondLst>
                                        </p:cTn>
                                        <p:tgtEl>
                                          <p:spTgt spid="38918"/>
                                        </p:tgtEl>
                                      </p:cBhvr>
                                      <p:to x="100000" y="80000"/>
                                    </p:animScale>
                                    <p:animScale>
                                      <p:cBhvr>
                                        <p:cTn id="32" dur="166" decel="50000">
                                          <p:stCondLst>
                                            <p:cond delay="1338"/>
                                          </p:stCondLst>
                                        </p:cTn>
                                        <p:tgtEl>
                                          <p:spTgt spid="38918"/>
                                        </p:tgtEl>
                                      </p:cBhvr>
                                      <p:to x="100000" y="100000"/>
                                    </p:animScale>
                                    <p:animScale>
                                      <p:cBhvr>
                                        <p:cTn id="33" dur="26">
                                          <p:stCondLst>
                                            <p:cond delay="1642"/>
                                          </p:stCondLst>
                                        </p:cTn>
                                        <p:tgtEl>
                                          <p:spTgt spid="38918"/>
                                        </p:tgtEl>
                                      </p:cBhvr>
                                      <p:to x="100000" y="90000"/>
                                    </p:animScale>
                                    <p:animScale>
                                      <p:cBhvr>
                                        <p:cTn id="34" dur="166" decel="50000">
                                          <p:stCondLst>
                                            <p:cond delay="1668"/>
                                          </p:stCondLst>
                                        </p:cTn>
                                        <p:tgtEl>
                                          <p:spTgt spid="38918"/>
                                        </p:tgtEl>
                                      </p:cBhvr>
                                      <p:to x="100000" y="100000"/>
                                    </p:animScale>
                                    <p:animScale>
                                      <p:cBhvr>
                                        <p:cTn id="35" dur="26">
                                          <p:stCondLst>
                                            <p:cond delay="1808"/>
                                          </p:stCondLst>
                                        </p:cTn>
                                        <p:tgtEl>
                                          <p:spTgt spid="38918"/>
                                        </p:tgtEl>
                                      </p:cBhvr>
                                      <p:to x="100000" y="95000"/>
                                    </p:animScale>
                                    <p:animScale>
                                      <p:cBhvr>
                                        <p:cTn id="36" dur="166" decel="50000">
                                          <p:stCondLst>
                                            <p:cond delay="1834"/>
                                          </p:stCondLst>
                                        </p:cTn>
                                        <p:tgtEl>
                                          <p:spTgt spid="389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idx="1"/>
          </p:nvPr>
        </p:nvSpPr>
        <p:spPr>
          <a:xfrm>
            <a:off x="1524000" y="2132013"/>
            <a:ext cx="7005638" cy="1300162"/>
          </a:xfrm>
        </p:spPr>
        <p:txBody>
          <a:bodyPr>
            <a:noAutofit/>
          </a:bodyPr>
          <a:lstStyle/>
          <a:p>
            <a:pPr marL="274320" indent="-274320" algn="just">
              <a:buClr>
                <a:schemeClr val="accent3"/>
              </a:buClr>
              <a:buFont typeface="Wingdings" pitchFamily="2" charset="2"/>
              <a:buChar char="Ø"/>
              <a:defRPr/>
            </a:pPr>
            <a:r>
              <a:rPr lang="es-ES" sz="2000" dirty="0"/>
              <a:t>Escritura. La Cosmovisión, las Matemáticas, los Calendarios; todo esto relacionado con inscripciones jeroglíficas de dos tipos: </a:t>
            </a:r>
          </a:p>
          <a:p>
            <a:pPr marL="1188720" lvl="3" indent="-210312" algn="just">
              <a:buClr>
                <a:schemeClr val="accent3"/>
              </a:buClr>
              <a:buFont typeface="Wingdings" pitchFamily="2" charset="2"/>
              <a:buChar char="Ø"/>
              <a:defRPr/>
            </a:pPr>
            <a:r>
              <a:rPr lang="es-CR" sz="2000" dirty="0"/>
              <a:t> </a:t>
            </a:r>
            <a:r>
              <a:rPr lang="es-ES" sz="2000" dirty="0"/>
              <a:t> Cifras</a:t>
            </a:r>
          </a:p>
          <a:p>
            <a:pPr marL="1188720" lvl="3" indent="-210312" algn="just">
              <a:buClr>
                <a:schemeClr val="accent3"/>
              </a:buClr>
              <a:buFont typeface="Wingdings" pitchFamily="2" charset="2"/>
              <a:buChar char="Ø"/>
              <a:defRPr/>
            </a:pPr>
            <a:r>
              <a:rPr lang="es-ES" sz="2000" dirty="0"/>
              <a:t>  Grifos</a:t>
            </a:r>
          </a:p>
        </p:txBody>
      </p:sp>
      <p:sp>
        <p:nvSpPr>
          <p:cNvPr id="45059" name="WordArt 3"/>
          <p:cNvSpPr>
            <a:spLocks noChangeArrowheads="1" noChangeShapeType="1" noTextEdit="1"/>
          </p:cNvSpPr>
          <p:nvPr/>
        </p:nvSpPr>
        <p:spPr bwMode="auto">
          <a:xfrm>
            <a:off x="2400300" y="188914"/>
            <a:ext cx="7943850" cy="1439887"/>
          </a:xfrm>
          <a:prstGeom prst="rect">
            <a:avLst/>
          </a:prstGeom>
        </p:spPr>
        <p:txBody>
          <a:bodyPr wrap="none" fromWordArt="1"/>
          <a:lstStyle/>
          <a:p>
            <a:pPr algn="ctr" eaLnBrk="1" hangingPunct="1">
              <a:defRPr/>
            </a:pPr>
            <a:r>
              <a:rPr lang="pt-BR" sz="3600" kern="1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cs typeface="Arial"/>
              </a:rPr>
              <a:t>C O N O C I M I E N T O S  </a:t>
            </a:r>
          </a:p>
          <a:p>
            <a:pPr algn="ctr" eaLnBrk="1" hangingPunct="1">
              <a:defRPr/>
            </a:pPr>
            <a:r>
              <a:rPr lang="pt-BR" sz="3600" kern="1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cs typeface="Arial"/>
              </a:rPr>
              <a:t>C I E N T I F I C O S</a:t>
            </a:r>
            <a:endParaRPr lang="es-MX" sz="3600" kern="1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cs typeface="Arial"/>
            </a:endParaRPr>
          </a:p>
        </p:txBody>
      </p:sp>
      <p:sp>
        <p:nvSpPr>
          <p:cNvPr id="45060" name="Rectangle 4"/>
          <p:cNvSpPr>
            <a:spLocks noChangeArrowheads="1"/>
          </p:cNvSpPr>
          <p:nvPr/>
        </p:nvSpPr>
        <p:spPr bwMode="auto">
          <a:xfrm>
            <a:off x="4079876" y="3873500"/>
            <a:ext cx="611981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buFont typeface="Wingdings" pitchFamily="2" charset="2"/>
              <a:buChar char="Ø"/>
              <a:defRPr/>
            </a:pPr>
            <a:r>
              <a:rPr lang="es-ES" dirty="0"/>
              <a:t> Intensas actividades comerciales y económicas dentro y fuera del área Maya. </a:t>
            </a:r>
          </a:p>
          <a:p>
            <a:pPr algn="just" eaLnBrk="1" hangingPunct="1">
              <a:buFont typeface="Wingdings" pitchFamily="2" charset="2"/>
              <a:buNone/>
              <a:defRPr/>
            </a:pPr>
            <a:endParaRPr lang="es-ES" dirty="0"/>
          </a:p>
          <a:p>
            <a:pPr algn="just" eaLnBrk="1" hangingPunct="1">
              <a:buFont typeface="Wingdings" pitchFamily="2" charset="2"/>
              <a:buChar char="Ø"/>
              <a:defRPr/>
            </a:pPr>
            <a:r>
              <a:rPr lang="es-ES" dirty="0"/>
              <a:t> Se da el sistema de intercambio, conocido como el trueque y la utilización de diversos objetos como unidades de cambio.</a:t>
            </a:r>
          </a:p>
        </p:txBody>
      </p:sp>
      <p:sp>
        <p:nvSpPr>
          <p:cNvPr id="45061" name="WordArt 5"/>
          <p:cNvSpPr>
            <a:spLocks noChangeArrowheads="1" noChangeShapeType="1" noTextEdit="1"/>
          </p:cNvSpPr>
          <p:nvPr/>
        </p:nvSpPr>
        <p:spPr bwMode="auto">
          <a:xfrm>
            <a:off x="6816081" y="2920548"/>
            <a:ext cx="3167905" cy="952624"/>
          </a:xfrm>
          <a:prstGeom prst="rect">
            <a:avLst/>
          </a:prstGeom>
        </p:spPr>
        <p:txBody>
          <a:bodyPr wrap="none" fromWordArt="1">
            <a:prstTxWarp prst="textCascadeDown">
              <a:avLst>
                <a:gd name="adj" fmla="val 71707"/>
              </a:avLst>
            </a:prstTxWarp>
          </a:bodyPr>
          <a:lstStyle/>
          <a:p>
            <a:pPr algn="ctr" eaLnBrk="1" hangingPunct="1">
              <a:defRPr/>
            </a:pPr>
            <a:r>
              <a:rPr lang="pt-BR" sz="2800" b="1" kern="10" dirty="0">
                <a:ln w="1905"/>
                <a:effectLst>
                  <a:innerShdw blurRad="69850" dist="43180" dir="5400000">
                    <a:srgbClr val="000000">
                      <a:alpha val="65000"/>
                    </a:srgbClr>
                  </a:innerShdw>
                </a:effectLst>
                <a:latin typeface="Algerian" pitchFamily="82" charset="0"/>
              </a:rPr>
              <a:t>C O M E R C I O</a:t>
            </a:r>
            <a:endParaRPr lang="es-MX" sz="2800" b="1" kern="10" dirty="0">
              <a:ln w="1905"/>
              <a:effectLst>
                <a:innerShdw blurRad="69850" dist="43180" dir="5400000">
                  <a:srgbClr val="000000">
                    <a:alpha val="65000"/>
                  </a:srgbClr>
                </a:innerShdw>
              </a:effectLst>
              <a:latin typeface="Algerian" pitchFamily="82" charset="0"/>
            </a:endParaRPr>
          </a:p>
        </p:txBody>
      </p:sp>
      <p:pic>
        <p:nvPicPr>
          <p:cNvPr id="45065" name="Picture 9" descr="http://html.rincondelvago.com/000016641.jpg"/>
          <p:cNvPicPr>
            <a:picLocks noChangeAspect="1" noChangeArrowheads="1"/>
          </p:cNvPicPr>
          <p:nvPr/>
        </p:nvPicPr>
        <p:blipFill>
          <a:blip r:embed="rId2"/>
          <a:srcRect/>
          <a:stretch>
            <a:fillRect/>
          </a:stretch>
        </p:blipFill>
        <p:spPr bwMode="auto">
          <a:xfrm>
            <a:off x="2135189" y="4329114"/>
            <a:ext cx="1652587" cy="1806575"/>
          </a:xfrm>
          <a:prstGeom prst="rect">
            <a:avLst/>
          </a:prstGeom>
          <a:noFill/>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5533173"/>
      </p:ext>
    </p:extLst>
  </p:cSld>
  <p:clrMapOvr>
    <a:masterClrMapping/>
  </p:clrMapOvr>
  <p:transition>
    <p:cover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idx="1"/>
          </p:nvPr>
        </p:nvSpPr>
        <p:spPr>
          <a:xfrm>
            <a:off x="1919288" y="1484313"/>
            <a:ext cx="8064500" cy="5040312"/>
          </a:xfrm>
        </p:spPr>
        <p:txBody>
          <a:bodyPr/>
          <a:lstStyle/>
          <a:p>
            <a:pPr algn="just" fontAlgn="auto">
              <a:lnSpc>
                <a:spcPct val="90000"/>
              </a:lnSpc>
              <a:buFontTx/>
              <a:buNone/>
              <a:defRPr/>
            </a:pPr>
            <a:endParaRPr lang="es-ES" altLang="es-MX" b="1" dirty="0" smtClean="0">
              <a:solidFill>
                <a:schemeClr val="bg1"/>
              </a:solidFill>
              <a:latin typeface="Arial Unicode MS" panose="020B0604020202020204" pitchFamily="34" charset="-128"/>
            </a:endParaRPr>
          </a:p>
          <a:p>
            <a:pPr algn="just" fontAlgn="auto">
              <a:lnSpc>
                <a:spcPct val="90000"/>
              </a:lnSpc>
              <a:buFont typeface="Symbol" panose="05050102010706020507" pitchFamily="18" charset="2"/>
              <a:buBlip>
                <a:blip r:embed="rId2"/>
              </a:buBlip>
              <a:defRPr/>
            </a:pPr>
            <a:r>
              <a:rPr lang="es-ES" altLang="es-MX" dirty="0" smtClean="0"/>
              <a:t> </a:t>
            </a:r>
            <a:r>
              <a:rPr lang="es-ES" altLang="es-MX" sz="2400" dirty="0"/>
              <a:t>Clases dirigentes ( Sacerdotes o guerreros)</a:t>
            </a:r>
          </a:p>
          <a:p>
            <a:pPr algn="just" fontAlgn="auto">
              <a:lnSpc>
                <a:spcPct val="90000"/>
              </a:lnSpc>
              <a:buFont typeface="Symbol" panose="05050102010706020507" pitchFamily="18" charset="2"/>
              <a:buBlip>
                <a:blip r:embed="rId2"/>
              </a:buBlip>
              <a:defRPr/>
            </a:pPr>
            <a:r>
              <a:rPr lang="es-ES" altLang="es-MX" sz="2400" dirty="0"/>
              <a:t>Especialistas de tiempo completo (mercaderes, artistas y artesanos)</a:t>
            </a:r>
          </a:p>
          <a:p>
            <a:pPr algn="just" fontAlgn="auto">
              <a:lnSpc>
                <a:spcPct val="90000"/>
              </a:lnSpc>
              <a:buFont typeface="Symbol" panose="05050102010706020507" pitchFamily="18" charset="2"/>
              <a:buBlip>
                <a:blip r:embed="rId2"/>
              </a:buBlip>
              <a:defRPr/>
            </a:pPr>
            <a:r>
              <a:rPr lang="es-ES" altLang="es-MX" sz="2400" dirty="0"/>
              <a:t>Clase trabajadora, dedicada a las actividades primarias de subsistencia.</a:t>
            </a:r>
          </a:p>
          <a:p>
            <a:pPr algn="just" fontAlgn="auto">
              <a:lnSpc>
                <a:spcPct val="90000"/>
              </a:lnSpc>
              <a:buFontTx/>
              <a:buNone/>
              <a:defRPr/>
            </a:pPr>
            <a:endParaRPr lang="es-ES" altLang="es-MX" dirty="0" smtClean="0"/>
          </a:p>
          <a:p>
            <a:pPr algn="just" fontAlgn="auto">
              <a:lnSpc>
                <a:spcPct val="90000"/>
              </a:lnSpc>
              <a:buFontTx/>
              <a:buNone/>
              <a:defRPr/>
            </a:pPr>
            <a:endParaRPr lang="es-ES" altLang="es-MX" dirty="0" smtClean="0"/>
          </a:p>
          <a:p>
            <a:pPr algn="just" fontAlgn="auto">
              <a:lnSpc>
                <a:spcPct val="90000"/>
              </a:lnSpc>
              <a:buFontTx/>
              <a:buNone/>
              <a:defRPr/>
            </a:pPr>
            <a:r>
              <a:rPr lang="es-ES" altLang="es-MX" dirty="0" smtClean="0"/>
              <a:t>Divinidades. Sol, lluvia, maíz (</a:t>
            </a:r>
            <a:r>
              <a:rPr lang="es-ES" altLang="es-MX" dirty="0" err="1" smtClean="0"/>
              <a:t>Popol</a:t>
            </a:r>
            <a:r>
              <a:rPr lang="es-ES" altLang="es-MX" dirty="0" smtClean="0"/>
              <a:t> </a:t>
            </a:r>
            <a:r>
              <a:rPr lang="es-ES" altLang="es-MX" dirty="0" err="1" smtClean="0"/>
              <a:t>Vhu</a:t>
            </a:r>
            <a:r>
              <a:rPr lang="es-ES" altLang="es-MX" dirty="0" smtClean="0"/>
              <a:t>).</a:t>
            </a:r>
          </a:p>
        </p:txBody>
      </p:sp>
      <p:sp>
        <p:nvSpPr>
          <p:cNvPr id="46083" name="WordArt 3"/>
          <p:cNvSpPr>
            <a:spLocks noChangeArrowheads="1" noChangeShapeType="1" noTextEdit="1"/>
          </p:cNvSpPr>
          <p:nvPr/>
        </p:nvSpPr>
        <p:spPr bwMode="auto">
          <a:xfrm>
            <a:off x="2441244" y="476251"/>
            <a:ext cx="7013574" cy="1008063"/>
          </a:xfrm>
          <a:prstGeom prst="rect">
            <a:avLst/>
          </a:prstGeom>
        </p:spPr>
        <p:txBody>
          <a:bodyPr wrap="none" fromWordArt="1"/>
          <a:lstStyle/>
          <a:p>
            <a:pPr algn="ctr" eaLnBrk="1" hangingPunct="1">
              <a:defRPr/>
            </a:pPr>
            <a:r>
              <a:rPr lang="pt-BR" sz="4800" b="1" kern="1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olonna MT" pitchFamily="82" charset="0"/>
                <a:cs typeface="Arial"/>
              </a:rPr>
              <a:t>J E R A R Q U I A   S O C I A </a:t>
            </a:r>
            <a:r>
              <a:rPr lang="pt-BR" sz="4800" b="1" kern="1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a:cs typeface="Arial"/>
              </a:rPr>
              <a:t>L</a:t>
            </a:r>
            <a:endParaRPr lang="es-MX" sz="4800" b="1" kern="1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a:cs typeface="Arial"/>
            </a:endParaRPr>
          </a:p>
        </p:txBody>
      </p:sp>
      <p:pic>
        <p:nvPicPr>
          <p:cNvPr id="46088" name="Picture 8" descr="http://3.bp.blogspot.com/-QsqIJjprK1I/TpnlLNMYzrI/AAAAAAAAG9Q/ZV01toHCUS0/s640/visiondelmundo1.jpg"/>
          <p:cNvPicPr>
            <a:picLocks noChangeAspect="1" noChangeArrowheads="1"/>
          </p:cNvPicPr>
          <p:nvPr/>
        </p:nvPicPr>
        <p:blipFill rotWithShape="1">
          <a:blip r:embed="rId3">
            <a:extLst>
              <a:ext uri="{28A0092B-C50C-407E-A947-70E740481C1C}">
                <a14:useLocalDpi xmlns:a14="http://schemas.microsoft.com/office/drawing/2010/main" val="0"/>
              </a:ext>
            </a:extLst>
          </a:blip>
          <a:srcRect l="12263" t="18300" r="16499" b="9094"/>
          <a:stretch/>
        </p:blipFill>
        <p:spPr bwMode="auto">
          <a:xfrm>
            <a:off x="7324116" y="4437113"/>
            <a:ext cx="2692549" cy="22058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384673679"/>
      </p:ext>
    </p:extLst>
  </p:cSld>
  <p:clrMapOvr>
    <a:masterClrMapping/>
  </p:clrMapOvr>
  <p:transition>
    <p:cover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ChangeArrowheads="1"/>
          </p:cNvSpPr>
          <p:nvPr/>
        </p:nvSpPr>
        <p:spPr bwMode="auto">
          <a:xfrm>
            <a:off x="2005443" y="3573016"/>
            <a:ext cx="6119911" cy="2862322"/>
          </a:xfrm>
          <a:prstGeom prst="rect">
            <a:avLst/>
          </a:prstGeom>
          <a:noFill/>
          <a:ln w="9525">
            <a:noFill/>
            <a:miter lim="800000"/>
            <a:headEnd/>
            <a:tailEnd/>
          </a:ln>
          <a:effectLst/>
        </p:spPr>
        <p:txBody>
          <a:bodyPr>
            <a:spAutoFit/>
          </a:bodyPr>
          <a:lstStyle/>
          <a:p>
            <a:pPr algn="just" eaLnBrk="1" hangingPunct="1">
              <a:buFontTx/>
              <a:buChar char="•"/>
              <a:defRPr/>
            </a:pPr>
            <a:r>
              <a:rPr lang="es-MX" sz="2000" b="1" dirty="0">
                <a:effectLst>
                  <a:outerShdw blurRad="38100" dist="38100" dir="2700000" algn="tl">
                    <a:srgbClr val="000000"/>
                  </a:outerShdw>
                </a:effectLst>
                <a:latin typeface="Batang" pitchFamily="18" charset="-127"/>
              </a:rPr>
              <a:t> </a:t>
            </a:r>
            <a:r>
              <a:rPr lang="es-MX" sz="2000" b="1" dirty="0">
                <a:ln w="18000">
                  <a:solidFill>
                    <a:schemeClr val="accent2">
                      <a:satMod val="140000"/>
                    </a:schemeClr>
                  </a:solidFill>
                  <a:prstDash val="solid"/>
                  <a:miter lim="800000"/>
                </a:ln>
                <a:effectLst>
                  <a:outerShdw blurRad="25500" dist="23000" dir="7020000" algn="tl">
                    <a:srgbClr val="000000">
                      <a:alpha val="50000"/>
                    </a:srgbClr>
                  </a:outerShdw>
                </a:effectLst>
              </a:rPr>
              <a:t>El derecho penal era severo (en bigamia).</a:t>
            </a:r>
            <a:endParaRPr lang="es-MX" sz="2000" dirty="0"/>
          </a:p>
          <a:p>
            <a:pPr algn="just" eaLnBrk="1" hangingPunct="1">
              <a:buFontTx/>
              <a:buChar char="•"/>
              <a:defRPr/>
            </a:pPr>
            <a:endParaRPr lang="es-MX" sz="2000" dirty="0"/>
          </a:p>
          <a:p>
            <a:pPr algn="just" eaLnBrk="1" hangingPunct="1">
              <a:buFontTx/>
              <a:buChar char="•"/>
              <a:defRPr/>
            </a:pPr>
            <a:r>
              <a:rPr lang="es-MX" sz="2000" dirty="0"/>
              <a:t> </a:t>
            </a:r>
            <a:r>
              <a:rPr lang="es-MX" sz="2000" b="1" dirty="0">
                <a:ln w="12700">
                  <a:solidFill>
                    <a:schemeClr val="tx2">
                      <a:satMod val="155000"/>
                    </a:schemeClr>
                  </a:solidFill>
                  <a:prstDash val="solid"/>
                </a:ln>
                <a:effectLst>
                  <a:outerShdw blurRad="41275" dist="20320" dir="1800000" algn="tl" rotWithShape="0">
                    <a:srgbClr val="000000">
                      <a:alpha val="40000"/>
                    </a:srgbClr>
                  </a:outerShdw>
                </a:effectLst>
              </a:rPr>
              <a:t>Para la violación se establece la Lapidación.</a:t>
            </a:r>
          </a:p>
          <a:p>
            <a:pPr algn="just" eaLnBrk="1" hangingPunct="1">
              <a:buFontTx/>
              <a:buChar char="•"/>
              <a:defRPr/>
            </a:pPr>
            <a:endParaRPr lang="es-MX" sz="2000" dirty="0"/>
          </a:p>
          <a:p>
            <a:pPr algn="just" eaLnBrk="1" hangingPunct="1">
              <a:buFontTx/>
              <a:buChar char="•"/>
              <a:defRPr/>
            </a:pPr>
            <a:r>
              <a:rPr lang="es-MX" sz="2000" b="1" dirty="0">
                <a:ln w="18000">
                  <a:solidFill>
                    <a:schemeClr val="accent2">
                      <a:satMod val="140000"/>
                    </a:schemeClr>
                  </a:solidFill>
                  <a:prstDash val="solid"/>
                  <a:miter lim="800000"/>
                </a:ln>
                <a:effectLst>
                  <a:outerShdw blurRad="25500" dist="23000" dir="7020000" algn="tl">
                    <a:srgbClr val="000000">
                      <a:alpha val="50000"/>
                    </a:srgbClr>
                  </a:outerShdw>
                </a:effectLst>
              </a:rPr>
              <a:t> En caso de homicidio intencional se aplica la pena del Talión (salvo si era menor se aplicaba la esclavitud).</a:t>
            </a:r>
          </a:p>
          <a:p>
            <a:pPr algn="just" eaLnBrk="1" hangingPunct="1">
              <a:buFontTx/>
              <a:buChar char="•"/>
              <a:defRPr/>
            </a:pPr>
            <a:endParaRPr lang="es-MX" sz="2000" dirty="0"/>
          </a:p>
          <a:p>
            <a:pPr algn="just" eaLnBrk="1" hangingPunct="1">
              <a:buFontTx/>
              <a:buChar char="•"/>
              <a:defRPr/>
            </a:pPr>
            <a:r>
              <a:rPr lang="es-MX" sz="2000" dirty="0"/>
              <a:t> </a:t>
            </a:r>
            <a:r>
              <a:rPr lang="es-MX" sz="2000" b="1" dirty="0">
                <a:ln w="12700">
                  <a:solidFill>
                    <a:schemeClr val="tx2">
                      <a:satMod val="155000"/>
                    </a:schemeClr>
                  </a:solidFill>
                  <a:prstDash val="solid"/>
                </a:ln>
                <a:effectLst>
                  <a:outerShdw blurRad="41275" dist="20320" dir="1800000" algn="tl" rotWithShape="0">
                    <a:srgbClr val="000000">
                      <a:alpha val="40000"/>
                    </a:srgbClr>
                  </a:outerShdw>
                </a:effectLst>
              </a:rPr>
              <a:t>El robo se sancionaba, grabándose en la cara de los ladrones los símbolos de su delito</a:t>
            </a:r>
            <a:r>
              <a:rPr lang="es-MX"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4516" name="Text Box 4"/>
          <p:cNvSpPr txBox="1">
            <a:spLocks noChangeArrowheads="1"/>
          </p:cNvSpPr>
          <p:nvPr/>
        </p:nvSpPr>
        <p:spPr bwMode="auto">
          <a:xfrm>
            <a:off x="2855640" y="875003"/>
            <a:ext cx="7099300" cy="1508105"/>
          </a:xfrm>
          <a:prstGeom prst="rect">
            <a:avLst/>
          </a:prstGeom>
          <a:noFill/>
          <a:ln w="9525">
            <a:noFill/>
            <a:miter lim="800000"/>
            <a:headEnd/>
            <a:tailEnd/>
          </a:ln>
          <a:effec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buFont typeface="Wingdings" pitchFamily="2" charset="2"/>
              <a:buChar char="Ø"/>
              <a:defRPr/>
            </a:pPr>
            <a:r>
              <a:rPr lang="es-CR"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rPr>
              <a:t> </a:t>
            </a:r>
            <a:r>
              <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Preclásico</a:t>
            </a:r>
          </a:p>
          <a:p>
            <a:pPr eaLnBrk="1" hangingPunct="1">
              <a:buFont typeface="Wingdings" pitchFamily="2" charset="2"/>
              <a:buChar char="Ø"/>
              <a:defRPr/>
            </a:pPr>
            <a:endPar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hangingPunct="1">
              <a:buFont typeface="Wingdings" pitchFamily="2" charset="2"/>
              <a:buChar char="Ø"/>
              <a:defRPr/>
            </a:pPr>
            <a:r>
              <a:rPr lang="es-C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Clásico</a:t>
            </a:r>
          </a:p>
          <a:p>
            <a:pPr eaLnBrk="1" hangingPunct="1">
              <a:buFont typeface="Wingdings" pitchFamily="2" charset="2"/>
              <a:buChar char="Ø"/>
              <a:defRPr/>
            </a:pPr>
            <a:endPar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hangingPunct="1">
              <a:buFont typeface="Wingdings" pitchFamily="2" charset="2"/>
              <a:buChar char="Ø"/>
              <a:defRPr/>
            </a:pPr>
            <a:r>
              <a:rPr lang="es-C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Posclásico </a:t>
            </a:r>
          </a:p>
        </p:txBody>
      </p:sp>
      <p:sp>
        <p:nvSpPr>
          <p:cNvPr id="47109" name="WordArt 5"/>
          <p:cNvSpPr>
            <a:spLocks noChangeArrowheads="1" noChangeShapeType="1" noTextEdit="1"/>
          </p:cNvSpPr>
          <p:nvPr/>
        </p:nvSpPr>
        <p:spPr bwMode="auto">
          <a:xfrm>
            <a:off x="1598092" y="198872"/>
            <a:ext cx="6009729" cy="647700"/>
          </a:xfrm>
          <a:prstGeom prst="rect">
            <a:avLst/>
          </a:prstGeom>
          <a:extLst/>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bodyPr>
          <a:lstStyle/>
          <a:p>
            <a:pPr algn="ctr" eaLnBrk="1" hangingPunct="1">
              <a:defRPr/>
            </a:pPr>
            <a:r>
              <a:rPr lang="pt-BR" sz="3600" b="1" kern="1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lonna MT" pitchFamily="82" charset="0"/>
                <a:cs typeface="Arial"/>
              </a:rPr>
              <a:t>E T A P A S    H I S T O R I C A S</a:t>
            </a:r>
            <a:endParaRPr lang="es-MX" sz="3600" b="1" kern="1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lonna MT" pitchFamily="82" charset="0"/>
              <a:cs typeface="Arial"/>
            </a:endParaRPr>
          </a:p>
        </p:txBody>
      </p:sp>
      <p:sp>
        <p:nvSpPr>
          <p:cNvPr id="48133" name="WordArt 6"/>
          <p:cNvSpPr>
            <a:spLocks noChangeArrowheads="1" noChangeShapeType="1" noTextEdit="1"/>
          </p:cNvSpPr>
          <p:nvPr/>
        </p:nvSpPr>
        <p:spPr bwMode="auto">
          <a:xfrm>
            <a:off x="1983375" y="2978399"/>
            <a:ext cx="4433887" cy="430213"/>
          </a:xfrm>
          <a:prstGeom prst="rect">
            <a:avLst/>
          </a:prstGeom>
        </p:spPr>
        <p:style>
          <a:lnRef idx="0">
            <a:schemeClr val="accent1"/>
          </a:lnRef>
          <a:fillRef idx="3">
            <a:schemeClr val="accent1"/>
          </a:fillRef>
          <a:effectRef idx="3">
            <a:schemeClr val="accent1"/>
          </a:effectRef>
          <a:fontRef idx="minor">
            <a:schemeClr val="lt1"/>
          </a:fontRef>
        </p:style>
        <p:txBody>
          <a:bodyPr wrap="none" fromWordArt="1">
            <a:prstTxWarp prst="textPlain">
              <a:avLst>
                <a:gd name="adj" fmla="val 50000"/>
              </a:avLst>
            </a:prstTxWarp>
          </a:bodyPr>
          <a:lstStyle/>
          <a:p>
            <a:pPr algn="ctr" eaLnBrk="1" hangingPunct="1">
              <a:defRPr/>
            </a:pPr>
            <a:r>
              <a:rPr lang="pt-BR" sz="3600" b="1" kern="1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rPr>
              <a:t>D E R E C H O   M A Y A</a:t>
            </a:r>
            <a:endParaRPr lang="es-MX" sz="3600" b="1" kern="1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panose="020B0604020202020204" pitchFamily="34" charset="0"/>
            </a:endParaRPr>
          </a:p>
        </p:txBody>
      </p:sp>
      <p:pic>
        <p:nvPicPr>
          <p:cNvPr id="41991" name="Picture 7" descr="NAK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2105" y="899698"/>
            <a:ext cx="2604747" cy="17281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47115" name="Picture 11" descr="http://4.bp.blogspot.com/-IaGybIp50g0/TlbT9lK57uI/AAAAAAAAAAQ/VgXoPFND5KE/s728/calendariomaya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64356" y="3861048"/>
            <a:ext cx="1928962" cy="2081710"/>
          </a:xfrm>
          <a:prstGeom prst="rect">
            <a:avLst/>
          </a:prstGeom>
          <a:noFill/>
          <a:effectLst>
            <a:glow rad="101600">
              <a:srgbClr val="C00000">
                <a:alpha val="60000"/>
              </a:srgbClr>
            </a:glow>
          </a:effectLst>
          <a:scene3d>
            <a:camera prst="orthographicFront"/>
            <a:lightRig rig="threePt" dir="t"/>
          </a:scene3d>
          <a:sp3d>
            <a:bevelT w="152400" h="50800" prst="softRound"/>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273691"/>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2" fill="hold" nodeType="afterEffect">
                                  <p:stCondLst>
                                    <p:cond delay="0"/>
                                  </p:stCondLst>
                                  <p:childTnLst>
                                    <p:set>
                                      <p:cBhvr>
                                        <p:cTn id="6" dur="1" fill="hold">
                                          <p:stCondLst>
                                            <p:cond delay="0"/>
                                          </p:stCondLst>
                                        </p:cTn>
                                        <p:tgtEl>
                                          <p:spTgt spid="41991"/>
                                        </p:tgtEl>
                                        <p:attrNameLst>
                                          <p:attrName>style.visibility</p:attrName>
                                        </p:attrNameLst>
                                      </p:cBhvr>
                                      <p:to>
                                        <p:strVal val="visible"/>
                                      </p:to>
                                    </p:set>
                                    <p:animEffect transition="in" filter="wheel(2)">
                                      <p:cBhvr>
                                        <p:cTn id="7" dur="500"/>
                                        <p:tgtEl>
                                          <p:spTgt spid="419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4"/>
          <p:cNvSpPr>
            <a:spLocks noGrp="1" noChangeArrowheads="1"/>
          </p:cNvSpPr>
          <p:nvPr>
            <p:ph type="title"/>
          </p:nvPr>
        </p:nvSpPr>
        <p:spPr>
          <a:xfrm>
            <a:off x="2135188" y="476250"/>
            <a:ext cx="7954962" cy="1143000"/>
          </a:xfrm>
        </p:spPr>
        <p:txBody>
          <a:bodyPr>
            <a:normAutofit fontScale="90000"/>
          </a:bodyPr>
          <a:lstStyle/>
          <a:p>
            <a:pPr marL="484632">
              <a:defRPr/>
            </a:pPr>
            <a:r>
              <a:rPr lang="es-ES" dirty="0" smtClean="0">
                <a:solidFill>
                  <a:schemeClr val="tx1">
                    <a:lumMod val="75000"/>
                  </a:schemeClr>
                </a:solidFill>
                <a:latin typeface="Franklin Gothic Heavy" panose="020B0903020102020204" pitchFamily="34" charset="0"/>
              </a:rPr>
              <a:t>2.2</a:t>
            </a:r>
            <a:r>
              <a:rPr lang="es-ES" dirty="0" smtClean="0">
                <a:solidFill>
                  <a:schemeClr val="tx1">
                    <a:lumMod val="75000"/>
                  </a:schemeClr>
                </a:solidFill>
                <a:latin typeface="Franklin Gothic Heavy" panose="020B0903020102020204" pitchFamily="34" charset="0"/>
                <a:ea typeface="+mj-ea"/>
              </a:rPr>
              <a:t>- </a:t>
            </a:r>
            <a:r>
              <a:rPr lang="es-ES" dirty="0" smtClean="0">
                <a:solidFill>
                  <a:srgbClr val="DFDFE5"/>
                </a:solidFill>
                <a:latin typeface="Franklin Gothic Heavy" panose="020B0903020102020204" pitchFamily="34" charset="0"/>
                <a:ea typeface="+mj-ea"/>
              </a:rPr>
              <a:t>ORGANIZACIÓN SOCIAL Y </a:t>
            </a:r>
            <a:r>
              <a:rPr lang="es-ES" dirty="0" smtClean="0">
                <a:solidFill>
                  <a:srgbClr val="DFDFE5"/>
                </a:solidFill>
                <a:latin typeface="Franklin Gothic Heavy" panose="020B0903020102020204" pitchFamily="34" charset="0"/>
                <a:ea typeface="+mj-ea"/>
              </a:rPr>
              <a:t>POLITICA DEL CALPULLI</a:t>
            </a:r>
          </a:p>
        </p:txBody>
      </p:sp>
      <p:sp>
        <p:nvSpPr>
          <p:cNvPr id="109571" name="Rectangle 3"/>
          <p:cNvSpPr>
            <a:spLocks noGrp="1" noChangeArrowheads="1"/>
          </p:cNvSpPr>
          <p:nvPr>
            <p:ph sz="half" idx="2"/>
          </p:nvPr>
        </p:nvSpPr>
        <p:spPr>
          <a:xfrm>
            <a:off x="1170935" y="1152906"/>
            <a:ext cx="4941734" cy="5049589"/>
          </a:xfrm>
        </p:spPr>
        <p:txBody>
          <a:bodyPr>
            <a:normAutofit lnSpcReduction="10000"/>
          </a:bodyPr>
          <a:lstStyle/>
          <a:p>
            <a:pPr marL="274320" indent="-274320" algn="ctr">
              <a:buNone/>
              <a:defRPr/>
            </a:pPr>
            <a:endParaRPr lang="es-ES" sz="1600" dirty="0">
              <a:latin typeface="Microsoft Sans Serif" pitchFamily="34" charset="0"/>
            </a:endParaRPr>
          </a:p>
          <a:p>
            <a:pPr marL="274320" indent="-274320" algn="ctr">
              <a:buNone/>
              <a:defRPr/>
            </a:pPr>
            <a:endParaRPr lang="es-ES" sz="1600" dirty="0">
              <a:latin typeface="Microsoft Sans Serif" pitchFamily="34" charset="0"/>
            </a:endParaRPr>
          </a:p>
          <a:p>
            <a:pPr marL="274320" indent="-274320" algn="ctr">
              <a:buNone/>
              <a:defRPr/>
            </a:pPr>
            <a:r>
              <a:rPr lang="es-ES" sz="2200" dirty="0" smtClean="0">
                <a:latin typeface="Gadugi" panose="020B0502040204020203" pitchFamily="34" charset="0"/>
              </a:rPr>
              <a:t>Para el derecho publico azteca la política era de no quitar a los pueblos subordinados su propia forma de gobierno, lo importante era que el tributo llegara en forma convenida. Los aztecas tenían una cultura superior a la chichimeca y prueba de ello es su organización social en clanes. Estos clanes llamados </a:t>
            </a:r>
            <a:r>
              <a:rPr lang="es-ES" sz="2200" i="1" dirty="0" smtClean="0">
                <a:latin typeface="Gadugi" panose="020B0502040204020203" pitchFamily="34" charset="0"/>
              </a:rPr>
              <a:t>calpulli</a:t>
            </a:r>
            <a:r>
              <a:rPr lang="es-ES" sz="2200" dirty="0" smtClean="0">
                <a:latin typeface="Gadugi" panose="020B0502040204020203" pitchFamily="34" charset="0"/>
              </a:rPr>
              <a:t>, eran grupos de familias emparentadas entre ellas que vivían en un sistema patrilineal, no exogámico de residencia patrilocal. </a:t>
            </a:r>
          </a:p>
        </p:txBody>
      </p:sp>
      <p:pic>
        <p:nvPicPr>
          <p:cNvPr id="2" name="Imagen 1"/>
          <p:cNvPicPr>
            <a:picLocks noChangeAspect="1"/>
          </p:cNvPicPr>
          <p:nvPr/>
        </p:nvPicPr>
        <p:blipFill>
          <a:blip r:embed="rId2"/>
          <a:stretch>
            <a:fillRect/>
          </a:stretch>
        </p:blipFill>
        <p:spPr>
          <a:xfrm>
            <a:off x="6803060" y="1981832"/>
            <a:ext cx="3894318" cy="3813040"/>
          </a:xfrm>
          <a:prstGeom prst="rect">
            <a:avLst/>
          </a:prstGeom>
        </p:spPr>
      </p:pic>
    </p:spTree>
    <p:extLst>
      <p:ext uri="{BB962C8B-B14F-4D97-AF65-F5344CB8AC3E}">
        <p14:creationId xmlns:p14="http://schemas.microsoft.com/office/powerpoint/2010/main" val="1874845367"/>
      </p:ext>
    </p:extLst>
  </p:cSld>
  <p:clrMapOvr>
    <a:masterClrMapping/>
  </p:clrMapOvr>
  <p:transition>
    <p:cover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idx="4294967295"/>
          </p:nvPr>
        </p:nvSpPr>
        <p:spPr>
          <a:xfrm>
            <a:off x="1145754" y="1012883"/>
            <a:ext cx="5256213" cy="4608512"/>
          </a:xfrm>
        </p:spPr>
        <p:txBody>
          <a:bodyPr>
            <a:normAutofit/>
          </a:bodyPr>
          <a:lstStyle/>
          <a:p>
            <a:pPr algn="ctr" fontAlgn="auto">
              <a:lnSpc>
                <a:spcPct val="90000"/>
              </a:lnSpc>
              <a:buFont typeface="Wingdings" panose="05000000000000000000" pitchFamily="2" charset="2"/>
              <a:buNone/>
              <a:defRPr/>
            </a:pPr>
            <a:endParaRPr lang="es-ES" altLang="es-MX" dirty="0" smtClean="0"/>
          </a:p>
          <a:p>
            <a:pPr algn="ctr" fontAlgn="auto">
              <a:lnSpc>
                <a:spcPct val="90000"/>
              </a:lnSpc>
              <a:buFont typeface="Wingdings" panose="05000000000000000000" pitchFamily="2" charset="2"/>
              <a:buNone/>
              <a:defRPr/>
            </a:pPr>
            <a:r>
              <a:rPr lang="es-ES" altLang="es-MX" dirty="0" smtClean="0">
                <a:latin typeface="Garamond" panose="02020404030301010803" pitchFamily="18" charset="0"/>
              </a:rPr>
              <a:t>Vivian en democracia aparente, bajo un gobierno de consejo de ancianos, con sus propios dioses, formaban unidades militares y con propiedades colectivas. Hacia abajo estaban divididos en </a:t>
            </a:r>
            <a:r>
              <a:rPr lang="es-ES" altLang="es-MX" i="1" dirty="0" err="1" smtClean="0">
                <a:latin typeface="Garamond" panose="02020404030301010803" pitchFamily="18" charset="0"/>
              </a:rPr>
              <a:t>tlaxicallis</a:t>
            </a:r>
            <a:r>
              <a:rPr lang="es-ES" altLang="es-MX" dirty="0" smtClean="0">
                <a:latin typeface="Garamond" panose="02020404030301010803" pitchFamily="18" charset="0"/>
              </a:rPr>
              <a:t>; hacia arriba divididos en cuatro </a:t>
            </a:r>
            <a:r>
              <a:rPr lang="es-ES" altLang="es-MX" i="1" dirty="0" err="1" smtClean="0">
                <a:latin typeface="Garamond" panose="02020404030301010803" pitchFamily="18" charset="0"/>
              </a:rPr>
              <a:t>campans</a:t>
            </a:r>
            <a:r>
              <a:rPr lang="es-ES" altLang="es-MX" dirty="0" smtClean="0">
                <a:latin typeface="Garamond" panose="02020404030301010803" pitchFamily="18" charset="0"/>
              </a:rPr>
              <a:t>, el conjunto de los </a:t>
            </a:r>
            <a:r>
              <a:rPr lang="es-ES" altLang="es-MX" i="1" dirty="0" err="1" smtClean="0">
                <a:latin typeface="Garamond" panose="02020404030301010803" pitchFamily="18" charset="0"/>
              </a:rPr>
              <a:t>campans</a:t>
            </a:r>
            <a:r>
              <a:rPr lang="es-ES" altLang="es-MX" dirty="0" smtClean="0">
                <a:latin typeface="Garamond" panose="02020404030301010803" pitchFamily="18" charset="0"/>
              </a:rPr>
              <a:t>, se sometían a un líder llamado </a:t>
            </a:r>
            <a:r>
              <a:rPr lang="es-ES" altLang="es-MX" i="1" dirty="0" err="1" smtClean="0">
                <a:latin typeface="Garamond" panose="02020404030301010803" pitchFamily="18" charset="0"/>
              </a:rPr>
              <a:t>tenoch</a:t>
            </a:r>
            <a:r>
              <a:rPr lang="es-ES" altLang="es-MX" i="1" dirty="0" smtClean="0">
                <a:latin typeface="Garamond" panose="02020404030301010803" pitchFamily="18" charset="0"/>
              </a:rPr>
              <a:t> </a:t>
            </a:r>
            <a:r>
              <a:rPr lang="es-ES" altLang="es-MX" dirty="0" smtClean="0">
                <a:latin typeface="Garamond" panose="02020404030301010803" pitchFamily="18" charset="0"/>
              </a:rPr>
              <a:t>que a su vez era asistido por nueve jefes.</a:t>
            </a:r>
          </a:p>
          <a:p>
            <a:pPr fontAlgn="auto">
              <a:lnSpc>
                <a:spcPct val="90000"/>
              </a:lnSpc>
              <a:buFont typeface="Wingdings 2" charset="2"/>
              <a:buChar char=""/>
              <a:defRPr/>
            </a:pPr>
            <a:endParaRPr lang="es-ES" altLang="es-MX" dirty="0" smtClean="0"/>
          </a:p>
        </p:txBody>
      </p:sp>
      <p:pic>
        <p:nvPicPr>
          <p:cNvPr id="74758" name="Picture 6" descr="https://lh5.googleusercontent.com/-OjPWNP4tZHE/TXZZMwvvrFI/AAAAAAAAAqg/8rwChgYZBfU/ARTESANOS.jpg"/>
          <p:cNvPicPr>
            <a:picLocks noChangeAspect="1" noChangeArrowheads="1"/>
          </p:cNvPicPr>
          <p:nvPr/>
        </p:nvPicPr>
        <p:blipFill>
          <a:blip r:embed="rId2"/>
          <a:srcRect/>
          <a:stretch>
            <a:fillRect/>
          </a:stretch>
        </p:blipFill>
        <p:spPr bwMode="auto">
          <a:xfrm>
            <a:off x="7032625" y="2420939"/>
            <a:ext cx="3138488" cy="20907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613313"/>
      </p:ext>
    </p:extLst>
  </p:cSld>
  <p:clrMapOvr>
    <a:masterClrMapping/>
  </p:clrMapOvr>
  <p:transition>
    <p:cover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sz="half" idx="1"/>
          </p:nvPr>
        </p:nvSpPr>
        <p:spPr>
          <a:xfrm>
            <a:off x="4727575" y="1341438"/>
            <a:ext cx="5761038" cy="4679950"/>
          </a:xfrm>
        </p:spPr>
        <p:txBody>
          <a:bodyPr>
            <a:noAutofit/>
          </a:bodyPr>
          <a:lstStyle/>
          <a:p>
            <a:pPr marL="274320" indent="-274320" algn="ctr">
              <a:lnSpc>
                <a:spcPct val="80000"/>
              </a:lnSpc>
              <a:buNone/>
              <a:defRPr/>
            </a:pPr>
            <a:r>
              <a:rPr lang="es-ES" sz="2400" dirty="0">
                <a:latin typeface="Garamond" panose="02020404030301010803" pitchFamily="18" charset="0"/>
              </a:rPr>
              <a:t>El </a:t>
            </a:r>
            <a:r>
              <a:rPr lang="es-ES" sz="2400" i="1" dirty="0">
                <a:latin typeface="Garamond" panose="02020404030301010803" pitchFamily="18" charset="0"/>
              </a:rPr>
              <a:t>tenoch</a:t>
            </a:r>
            <a:r>
              <a:rPr lang="es-ES" sz="2400" dirty="0">
                <a:latin typeface="Garamond" panose="02020404030301010803" pitchFamily="18" charset="0"/>
              </a:rPr>
              <a:t> tenia autoridad limitada a lo militar ayudado por un consejo de representantes de los </a:t>
            </a:r>
            <a:r>
              <a:rPr lang="es-ES" sz="2400" i="1" dirty="0">
                <a:latin typeface="Garamond" panose="02020404030301010803" pitchFamily="18" charset="0"/>
              </a:rPr>
              <a:t>calpulli, </a:t>
            </a:r>
            <a:r>
              <a:rPr lang="es-ES" sz="2400" dirty="0">
                <a:latin typeface="Garamond" panose="02020404030301010803" pitchFamily="18" charset="0"/>
              </a:rPr>
              <a:t>pero mas tarde cayeron en la tradición de que una nación respetable necesitaba un rey que fuera descendiente de Quetzalcóatl, de esta manera Acamapichtli hijo de una hija del rey de Culhuacán quien era descendiente de Quetzalcóatl, fue nombrado rey. A él se le dieron varias hijas de los nobles como esposas y de esta forma se creyó que la sangre de Quetzalcóatl había sido difundida en la nobleza azteca.</a:t>
            </a:r>
          </a:p>
        </p:txBody>
      </p:sp>
      <p:pic>
        <p:nvPicPr>
          <p:cNvPr id="75783" name="Picture 7" descr="http://ciudadanosenred.com.mx/sites/default/files/mex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6" y="1916832"/>
            <a:ext cx="2952328" cy="40324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802105037"/>
      </p:ext>
    </p:extLst>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681687"/>
            <a:ext cx="9144000" cy="684403"/>
          </a:xfrm>
        </p:spPr>
        <p:txBody>
          <a:bodyPr>
            <a:normAutofit/>
          </a:bodyPr>
          <a:lstStyle/>
          <a:p>
            <a:r>
              <a:rPr lang="es-MX" sz="3200" b="1" dirty="0" smtClean="0"/>
              <a:t>OBJETIVO DE LA UNIDAD DE APRENDIZAJE</a:t>
            </a:r>
            <a:endParaRPr lang="es-MX" sz="3200" b="1" dirty="0"/>
          </a:p>
        </p:txBody>
      </p:sp>
      <p:sp>
        <p:nvSpPr>
          <p:cNvPr id="3" name="Subtítulo 2"/>
          <p:cNvSpPr>
            <a:spLocks noGrp="1"/>
          </p:cNvSpPr>
          <p:nvPr>
            <p:ph type="subTitle" idx="1"/>
          </p:nvPr>
        </p:nvSpPr>
        <p:spPr>
          <a:xfrm>
            <a:off x="1524000" y="1740187"/>
            <a:ext cx="9144000" cy="1655762"/>
          </a:xfrm>
        </p:spPr>
        <p:txBody>
          <a:bodyPr>
            <a:normAutofit/>
          </a:bodyPr>
          <a:lstStyle/>
          <a:p>
            <a:r>
              <a:rPr lang="es-MX" sz="2000" dirty="0" smtClean="0"/>
              <a:t>ANALIZAR E INTERPRETAR LOS ORÍGENES DE LAS INSTITUCIONES QUE CONFIGURAN LA EVOLUCIÓN HISTÓRICA DEL DERECHO, PARA FORMAR UN CRITERIO JURÍDICO EN EL ESTUDIANTE Y SU CONTEXTUALIZACIÓN A TRAVÉS DEL HECHO HISTÓRICO JURÍDICO</a:t>
            </a:r>
            <a:endParaRPr lang="es-MX" sz="2000" dirty="0"/>
          </a:p>
        </p:txBody>
      </p:sp>
      <p:pic>
        <p:nvPicPr>
          <p:cNvPr id="7" name="Imagen 6"/>
          <p:cNvPicPr>
            <a:picLocks noChangeAspect="1"/>
          </p:cNvPicPr>
          <p:nvPr/>
        </p:nvPicPr>
        <p:blipFill>
          <a:blip r:embed="rId2"/>
          <a:stretch>
            <a:fillRect/>
          </a:stretch>
        </p:blipFill>
        <p:spPr>
          <a:xfrm>
            <a:off x="6246564" y="3007195"/>
            <a:ext cx="2706936" cy="1895876"/>
          </a:xfrm>
          <a:prstGeom prst="rect">
            <a:avLst/>
          </a:prstGeom>
        </p:spPr>
      </p:pic>
      <p:pic>
        <p:nvPicPr>
          <p:cNvPr id="9" name="Imagen 8"/>
          <p:cNvPicPr>
            <a:picLocks noChangeAspect="1"/>
          </p:cNvPicPr>
          <p:nvPr/>
        </p:nvPicPr>
        <p:blipFill>
          <a:blip r:embed="rId3"/>
          <a:stretch>
            <a:fillRect/>
          </a:stretch>
        </p:blipFill>
        <p:spPr>
          <a:xfrm>
            <a:off x="3461591" y="3007195"/>
            <a:ext cx="2500829" cy="1848645"/>
          </a:xfrm>
          <a:prstGeom prst="rect">
            <a:avLst/>
          </a:prstGeom>
        </p:spPr>
      </p:pic>
      <p:pic>
        <p:nvPicPr>
          <p:cNvPr id="10" name="Imagen 9"/>
          <p:cNvPicPr>
            <a:picLocks noChangeAspect="1"/>
          </p:cNvPicPr>
          <p:nvPr/>
        </p:nvPicPr>
        <p:blipFill>
          <a:blip r:embed="rId4"/>
          <a:stretch>
            <a:fillRect/>
          </a:stretch>
        </p:blipFill>
        <p:spPr>
          <a:xfrm>
            <a:off x="9147787" y="3054426"/>
            <a:ext cx="2790825" cy="1801415"/>
          </a:xfrm>
          <a:prstGeom prst="rect">
            <a:avLst/>
          </a:prstGeom>
        </p:spPr>
      </p:pic>
    </p:spTree>
    <p:extLst>
      <p:ext uri="{BB962C8B-B14F-4D97-AF65-F5344CB8AC3E}">
        <p14:creationId xmlns:p14="http://schemas.microsoft.com/office/powerpoint/2010/main" val="13204961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idx="4294967295"/>
          </p:nvPr>
        </p:nvSpPr>
        <p:spPr>
          <a:xfrm>
            <a:off x="1366091" y="455460"/>
            <a:ext cx="7993063" cy="3384550"/>
          </a:xfrm>
        </p:spPr>
        <p:txBody>
          <a:bodyPr>
            <a:normAutofit/>
          </a:bodyPr>
          <a:lstStyle/>
          <a:p>
            <a:pPr algn="ctr" fontAlgn="auto">
              <a:lnSpc>
                <a:spcPct val="90000"/>
              </a:lnSpc>
              <a:buFont typeface="Wingdings" panose="05000000000000000000" pitchFamily="2" charset="2"/>
              <a:buNone/>
              <a:defRPr/>
            </a:pPr>
            <a:r>
              <a:rPr lang="es-ES" altLang="es-MX" dirty="0" smtClean="0">
                <a:latin typeface="Gadugi" panose="020B0502040204020203" pitchFamily="34" charset="0"/>
              </a:rPr>
              <a:t>Con </a:t>
            </a:r>
            <a:r>
              <a:rPr lang="es-ES" altLang="es-MX" dirty="0" err="1" smtClean="0">
                <a:latin typeface="Gadugi" panose="020B0502040204020203" pitchFamily="34" charset="0"/>
              </a:rPr>
              <a:t>Izcoatl</a:t>
            </a:r>
            <a:r>
              <a:rPr lang="es-ES" altLang="es-MX" dirty="0" smtClean="0">
                <a:latin typeface="Gadugi" panose="020B0502040204020203" pitchFamily="34" charset="0"/>
              </a:rPr>
              <a:t>, termina la era de la herencia del trono de padre a hijo. Ahora al lado del rey había una </a:t>
            </a:r>
            <a:r>
              <a:rPr lang="es-ES" altLang="es-MX" i="1" dirty="0" smtClean="0">
                <a:latin typeface="Gadugi" panose="020B0502040204020203" pitchFamily="34" charset="0"/>
              </a:rPr>
              <a:t>curia </a:t>
            </a:r>
            <a:r>
              <a:rPr lang="es-ES" altLang="es-MX" i="1" dirty="0" err="1" smtClean="0">
                <a:latin typeface="Gadugi" panose="020B0502040204020203" pitchFamily="34" charset="0"/>
              </a:rPr>
              <a:t>regis</a:t>
            </a:r>
            <a:r>
              <a:rPr lang="es-ES" altLang="es-MX" dirty="0" smtClean="0">
                <a:latin typeface="Gadugi" panose="020B0502040204020203" pitchFamily="34" charset="0"/>
              </a:rPr>
              <a:t> de unos 12-20 nobles compuesto por representantes de los </a:t>
            </a:r>
            <a:r>
              <a:rPr lang="es-ES" altLang="es-MX" i="1" dirty="0" err="1" smtClean="0">
                <a:latin typeface="Gadugi" panose="020B0502040204020203" pitchFamily="34" charset="0"/>
              </a:rPr>
              <a:t>calpulli</a:t>
            </a:r>
            <a:r>
              <a:rPr lang="es-ES" altLang="es-MX" i="1" dirty="0" smtClean="0">
                <a:latin typeface="Gadugi" panose="020B0502040204020203" pitchFamily="34" charset="0"/>
              </a:rPr>
              <a:t>, </a:t>
            </a:r>
            <a:r>
              <a:rPr lang="es-ES" altLang="es-MX" dirty="0" smtClean="0">
                <a:latin typeface="Gadugi" panose="020B0502040204020203" pitchFamily="34" charset="0"/>
              </a:rPr>
              <a:t>mas tarde se formo un consejo supremo de cuatro consejeros permanentes quienes para designar al próximo rey debían tener en cuenta la opinión de militares y ancianos, al igual que al </a:t>
            </a:r>
            <a:r>
              <a:rPr lang="es-ES" altLang="es-MX" i="1" dirty="0" err="1" smtClean="0">
                <a:latin typeface="Gadugi" panose="020B0502040204020203" pitchFamily="34" charset="0"/>
              </a:rPr>
              <a:t>cihuacoatl</a:t>
            </a:r>
            <a:r>
              <a:rPr lang="es-ES" altLang="es-MX" i="1" dirty="0" smtClean="0">
                <a:latin typeface="Gadugi" panose="020B0502040204020203" pitchFamily="34" charset="0"/>
              </a:rPr>
              <a:t>,</a:t>
            </a:r>
            <a:r>
              <a:rPr lang="es-ES" altLang="es-MX" dirty="0" smtClean="0">
                <a:latin typeface="Gadugi" panose="020B0502040204020203" pitchFamily="34" charset="0"/>
              </a:rPr>
              <a:t> quien era como un segundo rey, emperador en materia militar, tesorero, sumo sacerdote y presidente del tribunal superior.</a:t>
            </a:r>
          </a:p>
        </p:txBody>
      </p:sp>
      <p:pic>
        <p:nvPicPr>
          <p:cNvPr id="76806" name="Picture 6" descr="http://chantiollinmx.files.wordpress.com/2011/08/calpulli.jpg"/>
          <p:cNvPicPr>
            <a:picLocks noChangeAspect="1" noChangeArrowheads="1"/>
          </p:cNvPicPr>
          <p:nvPr/>
        </p:nvPicPr>
        <p:blipFill>
          <a:blip r:embed="rId2"/>
          <a:srcRect/>
          <a:stretch>
            <a:fillRect/>
          </a:stretch>
        </p:blipFill>
        <p:spPr bwMode="auto">
          <a:xfrm>
            <a:off x="7875360" y="4375265"/>
            <a:ext cx="4105275" cy="2108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193399"/>
      </p:ext>
    </p:extLst>
  </p:cSld>
  <p:clrMapOvr>
    <a:masterClrMapping/>
  </p:clrMapOvr>
  <p:transition>
    <p:cover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idx="4294967295"/>
          </p:nvPr>
        </p:nvSpPr>
        <p:spPr>
          <a:xfrm>
            <a:off x="5964238" y="765175"/>
            <a:ext cx="6227762" cy="5903913"/>
          </a:xfrm>
        </p:spPr>
        <p:txBody>
          <a:bodyPr/>
          <a:lstStyle/>
          <a:p>
            <a:pPr fontAlgn="auto">
              <a:lnSpc>
                <a:spcPct val="90000"/>
              </a:lnSpc>
              <a:buFont typeface="Wingdings" panose="05000000000000000000" pitchFamily="2" charset="2"/>
              <a:buNone/>
              <a:defRPr/>
            </a:pPr>
            <a:r>
              <a:rPr lang="es-ES" altLang="es-MX" sz="2400" dirty="0">
                <a:latin typeface="Garamond" panose="02020404030301010803" pitchFamily="18" charset="0"/>
              </a:rPr>
              <a:t>La tenencia de la tierra pertenecía al derecho </a:t>
            </a:r>
          </a:p>
          <a:p>
            <a:pPr fontAlgn="auto">
              <a:lnSpc>
                <a:spcPct val="90000"/>
              </a:lnSpc>
              <a:buFont typeface="Wingdings" panose="05000000000000000000" pitchFamily="2" charset="2"/>
              <a:buNone/>
              <a:defRPr/>
            </a:pPr>
            <a:r>
              <a:rPr lang="es-ES" altLang="es-MX" sz="2400" dirty="0">
                <a:latin typeface="Garamond" panose="02020404030301010803" pitchFamily="18" charset="0"/>
              </a:rPr>
              <a:t>publico era la base del poder publico, y </a:t>
            </a:r>
          </a:p>
          <a:p>
            <a:pPr fontAlgn="auto">
              <a:lnSpc>
                <a:spcPct val="90000"/>
              </a:lnSpc>
              <a:buFont typeface="Wingdings" panose="05000000000000000000" pitchFamily="2" charset="2"/>
              <a:buNone/>
              <a:defRPr/>
            </a:pPr>
            <a:r>
              <a:rPr lang="es-ES" altLang="es-MX" sz="2400" dirty="0">
                <a:latin typeface="Garamond" panose="02020404030301010803" pitchFamily="18" charset="0"/>
              </a:rPr>
              <a:t>solamente dentro de un circulo limitado de </a:t>
            </a:r>
          </a:p>
          <a:p>
            <a:pPr fontAlgn="auto">
              <a:lnSpc>
                <a:spcPct val="90000"/>
              </a:lnSpc>
              <a:buFont typeface="Wingdings" panose="05000000000000000000" pitchFamily="2" charset="2"/>
              <a:buNone/>
              <a:defRPr/>
            </a:pPr>
            <a:r>
              <a:rPr lang="es-ES" altLang="es-MX" sz="2400" dirty="0">
                <a:latin typeface="Garamond" panose="02020404030301010803" pitchFamily="18" charset="0"/>
              </a:rPr>
              <a:t>influyentes había una forma de tenencia que se </a:t>
            </a:r>
          </a:p>
          <a:p>
            <a:pPr fontAlgn="auto">
              <a:lnSpc>
                <a:spcPct val="90000"/>
              </a:lnSpc>
              <a:buFont typeface="Wingdings" panose="05000000000000000000" pitchFamily="2" charset="2"/>
              <a:buNone/>
              <a:defRPr/>
            </a:pPr>
            <a:r>
              <a:rPr lang="es-ES" altLang="es-MX" sz="2400" dirty="0">
                <a:latin typeface="Garamond" panose="02020404030301010803" pitchFamily="18" charset="0"/>
              </a:rPr>
              <a:t>parecía a nuestra propiedad privada. Algunas </a:t>
            </a:r>
          </a:p>
          <a:p>
            <a:pPr fontAlgn="auto">
              <a:lnSpc>
                <a:spcPct val="90000"/>
              </a:lnSpc>
              <a:buFont typeface="Wingdings" panose="05000000000000000000" pitchFamily="2" charset="2"/>
              <a:buNone/>
              <a:defRPr/>
            </a:pPr>
            <a:r>
              <a:rPr lang="es-ES" altLang="es-MX" sz="2400" dirty="0">
                <a:latin typeface="Garamond" panose="02020404030301010803" pitchFamily="18" charset="0"/>
              </a:rPr>
              <a:t>tierras servían para el sostenimiento del rey y </a:t>
            </a:r>
          </a:p>
          <a:p>
            <a:pPr fontAlgn="auto">
              <a:lnSpc>
                <a:spcPct val="90000"/>
              </a:lnSpc>
              <a:buFont typeface="Wingdings" panose="05000000000000000000" pitchFamily="2" charset="2"/>
              <a:buNone/>
              <a:defRPr/>
            </a:pPr>
            <a:r>
              <a:rPr lang="es-ES" altLang="es-MX" sz="2400" dirty="0">
                <a:latin typeface="Garamond" panose="02020404030301010803" pitchFamily="18" charset="0"/>
              </a:rPr>
              <a:t>otras para los nobles durante el tiempo de sus </a:t>
            </a:r>
          </a:p>
          <a:p>
            <a:pPr fontAlgn="auto">
              <a:lnSpc>
                <a:spcPct val="90000"/>
              </a:lnSpc>
              <a:buFont typeface="Wingdings" panose="05000000000000000000" pitchFamily="2" charset="2"/>
              <a:buNone/>
              <a:defRPr/>
            </a:pPr>
            <a:r>
              <a:rPr lang="es-ES" altLang="es-MX" sz="2400" dirty="0">
                <a:latin typeface="Garamond" panose="02020404030301010803" pitchFamily="18" charset="0"/>
              </a:rPr>
              <a:t>funciones, otras pertenecían a los nobles pero </a:t>
            </a:r>
          </a:p>
          <a:p>
            <a:pPr fontAlgn="auto">
              <a:lnSpc>
                <a:spcPct val="90000"/>
              </a:lnSpc>
              <a:buFont typeface="Wingdings" panose="05000000000000000000" pitchFamily="2" charset="2"/>
              <a:buNone/>
              <a:defRPr/>
            </a:pPr>
            <a:r>
              <a:rPr lang="es-ES" altLang="es-MX" sz="2400" dirty="0">
                <a:latin typeface="Garamond" panose="02020404030301010803" pitchFamily="18" charset="0"/>
              </a:rPr>
              <a:t>de manera hereditaria, y estas tierras solamente </a:t>
            </a:r>
          </a:p>
          <a:p>
            <a:pPr fontAlgn="auto">
              <a:lnSpc>
                <a:spcPct val="90000"/>
              </a:lnSpc>
              <a:buFont typeface="Wingdings" panose="05000000000000000000" pitchFamily="2" charset="2"/>
              <a:buNone/>
              <a:defRPr/>
            </a:pPr>
            <a:r>
              <a:rPr lang="es-ES" altLang="es-MX" sz="2400" dirty="0">
                <a:latin typeface="Garamond" panose="02020404030301010803" pitchFamily="18" charset="0"/>
              </a:rPr>
              <a:t>podían ser vendidas a otros nobles. </a:t>
            </a:r>
          </a:p>
        </p:txBody>
      </p:sp>
      <p:pic>
        <p:nvPicPr>
          <p:cNvPr id="77830" name="Picture 6" descr="http://galeon.com/pueblodelsol/Tenochtitlan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1545" y="2276872"/>
            <a:ext cx="2675533" cy="2520280"/>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227681"/>
      </p:ext>
    </p:extLst>
  </p:cSld>
  <p:clrMapOvr>
    <a:masterClrMapping/>
  </p:clrMapOvr>
  <p:transition>
    <p:cover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idx="4294967295"/>
          </p:nvPr>
        </p:nvSpPr>
        <p:spPr>
          <a:xfrm>
            <a:off x="2126255" y="3836624"/>
            <a:ext cx="8027988" cy="2087563"/>
          </a:xfrm>
        </p:spPr>
        <p:txBody>
          <a:bodyPr/>
          <a:lstStyle/>
          <a:p>
            <a:pPr marL="274320" indent="-274320" algn="ctr">
              <a:buNone/>
              <a:defRPr/>
            </a:pPr>
            <a:r>
              <a:rPr lang="es-ES" sz="2400" dirty="0">
                <a:solidFill>
                  <a:schemeClr val="tx1">
                    <a:lumMod val="75000"/>
                  </a:schemeClr>
                </a:solidFill>
                <a:latin typeface="Garamond" panose="02020404030301010803" pitchFamily="18" charset="0"/>
              </a:rPr>
              <a:t>Los </a:t>
            </a:r>
            <a:r>
              <a:rPr lang="es-ES" sz="2400" i="1" dirty="0">
                <a:solidFill>
                  <a:schemeClr val="tx1">
                    <a:lumMod val="75000"/>
                  </a:schemeClr>
                </a:solidFill>
                <a:latin typeface="Garamond" panose="02020404030301010803" pitchFamily="18" charset="0"/>
              </a:rPr>
              <a:t>calpulli, </a:t>
            </a:r>
            <a:r>
              <a:rPr lang="es-ES" sz="2400" dirty="0">
                <a:solidFill>
                  <a:schemeClr val="tx1">
                    <a:lumMod val="75000"/>
                  </a:schemeClr>
                </a:solidFill>
                <a:latin typeface="Garamond" panose="02020404030301010803" pitchFamily="18" charset="0"/>
              </a:rPr>
              <a:t>tenían tierras en común, repartidas en parcelas que eran cultivadas por familias individuales, dentro de las cuales se transmitían sucesoriamente, parta conservar el uso de las parcelas mientras el cultivo no fuera abandonado por mas de dos años. </a:t>
            </a:r>
          </a:p>
          <a:p>
            <a:pPr marL="274320" indent="-274320">
              <a:buFont typeface="Wingdings 2"/>
              <a:buChar char=""/>
              <a:defRPr/>
            </a:pPr>
            <a:endParaRPr lang="es-ES" dirty="0" smtClean="0"/>
          </a:p>
        </p:txBody>
      </p:sp>
      <p:pic>
        <p:nvPicPr>
          <p:cNvPr id="78854" name="Picture 6" descr="http://3.bp.blogspot.com/_9qEm5CtK5hI/S-HMtdp2GqI/AAAAAAAAADE/hDaUwD0TrPA/s1600/0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7769" y="692697"/>
            <a:ext cx="3993731" cy="22444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1968635"/>
      </p:ext>
    </p:extLst>
  </p:cSld>
  <p:clrMapOvr>
    <a:masterClrMapping/>
  </p:clrMapOvr>
  <p:transition>
    <p:cover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idx="4294967295"/>
          </p:nvPr>
        </p:nvSpPr>
        <p:spPr>
          <a:xfrm>
            <a:off x="7980363" y="1673225"/>
            <a:ext cx="4211637" cy="5184775"/>
          </a:xfrm>
        </p:spPr>
        <p:txBody>
          <a:bodyPr/>
          <a:lstStyle/>
          <a:p>
            <a:pPr algn="ctr" fontAlgn="auto">
              <a:lnSpc>
                <a:spcPct val="90000"/>
              </a:lnSpc>
              <a:buFont typeface="Wingdings" panose="05000000000000000000" pitchFamily="2" charset="2"/>
              <a:buNone/>
              <a:defRPr/>
            </a:pPr>
            <a:endParaRPr lang="es-ES" altLang="es-MX" dirty="0" smtClean="0">
              <a:latin typeface="Microsoft Sans Serif" panose="020B0604020202020204" pitchFamily="34" charset="0"/>
            </a:endParaRPr>
          </a:p>
          <a:p>
            <a:pPr fontAlgn="auto">
              <a:lnSpc>
                <a:spcPct val="90000"/>
              </a:lnSpc>
              <a:buFont typeface="Wingdings" panose="05000000000000000000" pitchFamily="2" charset="2"/>
              <a:buNone/>
              <a:defRPr/>
            </a:pPr>
            <a:r>
              <a:rPr lang="es-ES" altLang="es-MX" dirty="0" smtClean="0">
                <a:latin typeface="Gautami" panose="020B0502040204020203" pitchFamily="34" charset="0"/>
                <a:cs typeface="Gautami" panose="020B0502040204020203" pitchFamily="34" charset="0"/>
              </a:rPr>
              <a:t>Los artesanos, y enseguida al agricultor, quienes estaban organizados en </a:t>
            </a:r>
            <a:r>
              <a:rPr lang="es-ES" altLang="es-MX" i="1" dirty="0" err="1" smtClean="0">
                <a:latin typeface="Gautami" panose="020B0502040204020203" pitchFamily="34" charset="0"/>
                <a:cs typeface="Gautami" panose="020B0502040204020203" pitchFamily="34" charset="0"/>
              </a:rPr>
              <a:t>calpulli</a:t>
            </a:r>
            <a:r>
              <a:rPr lang="es-ES" altLang="es-MX" dirty="0" smtClean="0">
                <a:latin typeface="Gautami" panose="020B0502040204020203" pitchFamily="34" charset="0"/>
                <a:cs typeface="Gautami" panose="020B0502040204020203" pitchFamily="34" charset="0"/>
              </a:rPr>
              <a:t>, gozaban de una parcela y tenían derecho a usar terrenos de uso común mientras no descuidaran sus parcelas por mas de dos años. </a:t>
            </a:r>
          </a:p>
        </p:txBody>
      </p:sp>
      <p:sp>
        <p:nvSpPr>
          <p:cNvPr id="79875" name="Rectangle 3"/>
          <p:cNvSpPr>
            <a:spLocks noChangeArrowheads="1"/>
          </p:cNvSpPr>
          <p:nvPr/>
        </p:nvSpPr>
        <p:spPr bwMode="auto">
          <a:xfrm>
            <a:off x="1631505" y="1268761"/>
            <a:ext cx="4891087" cy="108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90000"/>
              </a:lnSpc>
              <a:spcBef>
                <a:spcPct val="20000"/>
              </a:spcBef>
              <a:buClr>
                <a:schemeClr val="folHlink"/>
              </a:buClr>
              <a:buSzPct val="90000"/>
              <a:buFont typeface="Wingdings" pitchFamily="2" charset="2"/>
              <a:buNone/>
              <a:defRPr/>
            </a:pPr>
            <a:r>
              <a:rPr lang="es-ES" b="1" dirty="0">
                <a:ln w="1905"/>
                <a:effectLst>
                  <a:innerShdw blurRad="69850" dist="43180" dir="5400000">
                    <a:srgbClr val="000000">
                      <a:alpha val="65000"/>
                    </a:srgbClr>
                  </a:innerShdw>
                </a:effectLst>
                <a:latin typeface="Garamond" panose="02020404030301010803" pitchFamily="18" charset="0"/>
              </a:rPr>
              <a:t>Dentro de los </a:t>
            </a:r>
            <a:r>
              <a:rPr lang="es-ES" b="1" i="1" dirty="0">
                <a:ln w="1905"/>
                <a:effectLst>
                  <a:innerShdw blurRad="69850" dist="43180" dir="5400000">
                    <a:srgbClr val="000000">
                      <a:alpha val="65000"/>
                    </a:srgbClr>
                  </a:innerShdw>
                </a:effectLst>
                <a:latin typeface="Garamond" panose="02020404030301010803" pitchFamily="18" charset="0"/>
              </a:rPr>
              <a:t>calpulli</a:t>
            </a:r>
            <a:r>
              <a:rPr lang="es-ES" b="1" dirty="0">
                <a:ln w="1905"/>
                <a:effectLst>
                  <a:innerShdw blurRad="69850" dist="43180" dir="5400000">
                    <a:srgbClr val="000000">
                      <a:alpha val="65000"/>
                    </a:srgbClr>
                  </a:innerShdw>
                </a:effectLst>
                <a:latin typeface="Garamond" panose="02020404030301010803" pitchFamily="18" charset="0"/>
              </a:rPr>
              <a:t> hubo jefes por cada 20 familias, y jefes superiores  por cada 100, quienes ejercían una vigilancia moral y policíaca.</a:t>
            </a:r>
          </a:p>
        </p:txBody>
      </p:sp>
      <p:pic>
        <p:nvPicPr>
          <p:cNvPr id="747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5085" y="231355"/>
            <a:ext cx="1852612" cy="17811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79880" name="Picture 8" descr="http://www.famsi.org/research/pohl/sites/fig_55.jpg"/>
          <p:cNvPicPr>
            <a:picLocks noChangeAspect="1" noChangeArrowheads="1"/>
          </p:cNvPicPr>
          <p:nvPr/>
        </p:nvPicPr>
        <p:blipFill>
          <a:blip r:embed="rId3"/>
          <a:srcRect/>
          <a:stretch>
            <a:fillRect/>
          </a:stretch>
        </p:blipFill>
        <p:spPr bwMode="auto">
          <a:xfrm>
            <a:off x="2279651" y="3500439"/>
            <a:ext cx="3171825" cy="21605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2738939"/>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74756"/>
                                        </p:tgtEl>
                                        <p:attrNameLst>
                                          <p:attrName>style.visibility</p:attrName>
                                        </p:attrNameLst>
                                      </p:cBhvr>
                                      <p:to>
                                        <p:strVal val="visible"/>
                                      </p:to>
                                    </p:set>
                                    <p:anim calcmode="lin" valueType="num">
                                      <p:cBhvr additive="base">
                                        <p:cTn id="7" dur="500" fill="hold"/>
                                        <p:tgtEl>
                                          <p:spTgt spid="74756"/>
                                        </p:tgtEl>
                                        <p:attrNameLst>
                                          <p:attrName>ppt_x</p:attrName>
                                        </p:attrNameLst>
                                      </p:cBhvr>
                                      <p:tavLst>
                                        <p:tav tm="0">
                                          <p:val>
                                            <p:strVal val="1+#ppt_w/2"/>
                                          </p:val>
                                        </p:tav>
                                        <p:tav tm="100000">
                                          <p:val>
                                            <p:strVal val="#ppt_x"/>
                                          </p:val>
                                        </p:tav>
                                      </p:tavLst>
                                    </p:anim>
                                    <p:anim calcmode="lin" valueType="num">
                                      <p:cBhvr additive="base">
                                        <p:cTn id="8" dur="500" fill="hold"/>
                                        <p:tgtEl>
                                          <p:spTgt spid="747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idx="4294967295"/>
          </p:nvPr>
        </p:nvSpPr>
        <p:spPr>
          <a:xfrm>
            <a:off x="4054475" y="620713"/>
            <a:ext cx="8137525" cy="3357562"/>
          </a:xfrm>
        </p:spPr>
        <p:txBody>
          <a:bodyPr/>
          <a:lstStyle/>
          <a:p>
            <a:pPr algn="ctr" fontAlgn="auto">
              <a:lnSpc>
                <a:spcPct val="80000"/>
              </a:lnSpc>
              <a:buFont typeface="Wingdings" panose="05000000000000000000" pitchFamily="2" charset="2"/>
              <a:buNone/>
              <a:defRPr/>
            </a:pPr>
            <a:r>
              <a:rPr lang="es-ES" altLang="es-MX" sz="2400" dirty="0">
                <a:latin typeface="Garamond" panose="02020404030301010803" pitchFamily="18" charset="0"/>
              </a:rPr>
              <a:t>Por ultimo encontramos a los esclavos, la esclavitud se adquiría por ser prisionero de guerra, de la venta de un hijo solamente que el padre demostrara a las autoridades evidente miseria y más de 4 hijos, un plebeyo podía auto venderse, algunas familias acordaban con un noble un esclavo perpetuo para pagar sus deudas y rolaban a este de vez en cuando entre los mismos miembros de la familia, había delitos que también causaban como castigo la esclavitud. Algunos esclavos obtenidos mediante actos bélicos eran sacrificados</a:t>
            </a:r>
            <a:r>
              <a:rPr lang="es-ES" altLang="es-MX" sz="2400" dirty="0">
                <a:latin typeface="Harrington" panose="04040505050A02020702" pitchFamily="82" charset="0"/>
              </a:rPr>
              <a:t>. </a:t>
            </a:r>
          </a:p>
          <a:p>
            <a:pPr fontAlgn="auto">
              <a:lnSpc>
                <a:spcPct val="80000"/>
              </a:lnSpc>
              <a:buFont typeface="Wingdings 2" charset="2"/>
              <a:buChar char=""/>
              <a:defRPr/>
            </a:pPr>
            <a:endParaRPr lang="es-ES" altLang="es-MX" dirty="0" smtClean="0">
              <a:latin typeface="Harrington" panose="04040505050A02020702" pitchFamily="82" charset="0"/>
            </a:endParaRPr>
          </a:p>
        </p:txBody>
      </p:sp>
      <p:pic>
        <p:nvPicPr>
          <p:cNvPr id="80903" name="Picture 7" descr="http://blogs.ua.es/losaztecas/files/2011/12/tlatelocol.jpg"/>
          <p:cNvPicPr>
            <a:picLocks noChangeAspect="1" noChangeArrowheads="1"/>
          </p:cNvPicPr>
          <p:nvPr/>
        </p:nvPicPr>
        <p:blipFill>
          <a:blip r:embed="rId2"/>
          <a:srcRect/>
          <a:stretch>
            <a:fillRect/>
          </a:stretch>
        </p:blipFill>
        <p:spPr bwMode="auto">
          <a:xfrm>
            <a:off x="4370389" y="3644901"/>
            <a:ext cx="3813175" cy="24479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2127872"/>
      </p:ext>
    </p:extLst>
  </p:cSld>
  <p:clrMapOvr>
    <a:masterClrMapping/>
  </p:clrMapOvr>
  <p:transition>
    <p:cover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9385" y="310041"/>
            <a:ext cx="10515600" cy="1325563"/>
          </a:xfrm>
        </p:spPr>
        <p:txBody>
          <a:bodyPr>
            <a:normAutofit/>
          </a:bodyPr>
          <a:lstStyle/>
          <a:p>
            <a:pPr algn="ctr"/>
            <a:r>
              <a:rPr lang="es-MX" sz="2800" b="1" dirty="0" smtClean="0"/>
              <a:t>2.3 EL DESCUBRIMIENTO DE AMÉRICA Y LA CONQUISTA</a:t>
            </a:r>
            <a:endParaRPr lang="es-MX" sz="2800" b="1" dirty="0"/>
          </a:p>
        </p:txBody>
      </p:sp>
      <p:pic>
        <p:nvPicPr>
          <p:cNvPr id="5" name="Imagen 4"/>
          <p:cNvPicPr>
            <a:picLocks noChangeAspect="1"/>
          </p:cNvPicPr>
          <p:nvPr/>
        </p:nvPicPr>
        <p:blipFill>
          <a:blip r:embed="rId2"/>
          <a:stretch>
            <a:fillRect/>
          </a:stretch>
        </p:blipFill>
        <p:spPr>
          <a:xfrm>
            <a:off x="1856342" y="1986709"/>
            <a:ext cx="7620000" cy="3810000"/>
          </a:xfrm>
          <a:prstGeom prst="rect">
            <a:avLst/>
          </a:prstGeom>
        </p:spPr>
      </p:pic>
    </p:spTree>
    <p:extLst>
      <p:ext uri="{BB962C8B-B14F-4D97-AF65-F5344CB8AC3E}">
        <p14:creationId xmlns:p14="http://schemas.microsoft.com/office/powerpoint/2010/main" val="34403851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3216275" y="260351"/>
            <a:ext cx="6624638" cy="1579563"/>
          </a:xfrm>
          <a:solidFill>
            <a:schemeClr val="accent1">
              <a:lumMod val="20000"/>
              <a:lumOff val="80000"/>
            </a:schemeClr>
          </a:solidFill>
        </p:spPr>
        <p:txBody>
          <a:bodyPr>
            <a:normAutofit fontScale="90000"/>
          </a:bodyPr>
          <a:lstStyle/>
          <a:p>
            <a:pPr marL="484632" algn="ctr">
              <a:defRPr/>
            </a:pPr>
            <a:r>
              <a:rPr lang="es-MX" dirty="0">
                <a:solidFill>
                  <a:schemeClr val="tx1">
                    <a:lumMod val="95000"/>
                    <a:lumOff val="5000"/>
                  </a:schemeClr>
                </a:solidFill>
                <a:latin typeface="Colonna MT" pitchFamily="82" charset="0"/>
                <a:ea typeface="+mj-ea"/>
              </a:rPr>
              <a:t>DESCUBRIMIENTO DE</a:t>
            </a:r>
            <a:br>
              <a:rPr lang="es-MX" dirty="0">
                <a:solidFill>
                  <a:schemeClr val="tx1">
                    <a:lumMod val="95000"/>
                    <a:lumOff val="5000"/>
                  </a:schemeClr>
                </a:solidFill>
                <a:latin typeface="Colonna MT" pitchFamily="82" charset="0"/>
                <a:ea typeface="+mj-ea"/>
              </a:rPr>
            </a:br>
            <a:r>
              <a:rPr lang="es-MX" dirty="0">
                <a:solidFill>
                  <a:schemeClr val="tx1">
                    <a:lumMod val="95000"/>
                    <a:lumOff val="5000"/>
                  </a:schemeClr>
                </a:solidFill>
                <a:latin typeface="Colonna MT" pitchFamily="82" charset="0"/>
                <a:ea typeface="+mj-ea"/>
              </a:rPr>
              <a:t>AMÉRICA. </a:t>
            </a:r>
            <a:r>
              <a:rPr lang="es-MX" sz="2800" dirty="0">
                <a:solidFill>
                  <a:schemeClr val="tx1">
                    <a:lumMod val="95000"/>
                    <a:lumOff val="5000"/>
                  </a:schemeClr>
                </a:solidFill>
                <a:latin typeface="Batang" pitchFamily="18" charset="-127"/>
              </a:rPr>
              <a:t/>
            </a:r>
            <a:br>
              <a:rPr lang="es-MX" sz="2800" dirty="0">
                <a:solidFill>
                  <a:schemeClr val="tx1">
                    <a:lumMod val="95000"/>
                    <a:lumOff val="5000"/>
                  </a:schemeClr>
                </a:solidFill>
                <a:latin typeface="Batang" pitchFamily="18" charset="-127"/>
              </a:rPr>
            </a:br>
            <a:endParaRPr lang="es-MX" sz="2400" dirty="0">
              <a:solidFill>
                <a:schemeClr val="tx1">
                  <a:lumMod val="95000"/>
                  <a:lumOff val="5000"/>
                </a:schemeClr>
              </a:solidFill>
              <a:latin typeface="Batang" pitchFamily="18" charset="-127"/>
            </a:endParaRPr>
          </a:p>
        </p:txBody>
      </p:sp>
      <p:sp>
        <p:nvSpPr>
          <p:cNvPr id="78851" name="Rectangle 5"/>
          <p:cNvSpPr>
            <a:spLocks noChangeArrowheads="1"/>
          </p:cNvSpPr>
          <p:nvPr/>
        </p:nvSpPr>
        <p:spPr bwMode="auto">
          <a:xfrm>
            <a:off x="1992314" y="2420938"/>
            <a:ext cx="597693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spcAft>
                <a:spcPts val="600"/>
              </a:spcAft>
              <a:buClr>
                <a:schemeClr val="accent1"/>
              </a:buClr>
              <a:buFont typeface="Wingdings 2" panose="05020102010507070707" pitchFamily="18" charset="2"/>
              <a:buChar char=""/>
              <a:defRPr>
                <a:solidFill>
                  <a:schemeClr val="tx1"/>
                </a:solidFill>
                <a:latin typeface="Century Gothic" panose="020B0502020202020204" pitchFamily="34" charset="0"/>
              </a:defRPr>
            </a:lvl1pPr>
            <a:lvl2pPr marL="742950" indent="-285750">
              <a:spcBef>
                <a:spcPct val="20000"/>
              </a:spcBef>
              <a:spcAft>
                <a:spcPts val="600"/>
              </a:spcAft>
              <a:buClr>
                <a:schemeClr val="accent1"/>
              </a:buClr>
              <a:buFont typeface="Wingdings 2" panose="05020102010507070707" pitchFamily="18" charset="2"/>
              <a:buChar char=""/>
              <a:defRPr sz="1600">
                <a:solidFill>
                  <a:schemeClr val="tx1"/>
                </a:solidFill>
                <a:latin typeface="Century Gothic" panose="020B0502020202020204" pitchFamily="34" charset="0"/>
              </a:defRPr>
            </a:lvl2pPr>
            <a:lvl3pPr marL="1143000" indent="-228600">
              <a:spcBef>
                <a:spcPct val="20000"/>
              </a:spcBef>
              <a:spcAft>
                <a:spcPts val="600"/>
              </a:spcAft>
              <a:buClr>
                <a:schemeClr val="accent1"/>
              </a:buClr>
              <a:buFont typeface="Wingdings 2" panose="05020102010507070707" pitchFamily="18" charset="2"/>
              <a:buChar char=""/>
              <a:defRPr sz="1400">
                <a:solidFill>
                  <a:schemeClr val="tx1"/>
                </a:solidFill>
                <a:latin typeface="Century Gothic" panose="020B0502020202020204" pitchFamily="34" charset="0"/>
              </a:defRPr>
            </a:lvl3pPr>
            <a:lvl4pPr marL="16002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4pPr>
            <a:lvl5pPr marL="20574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5pPr>
            <a:lvl6pPr marL="25146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6pPr>
            <a:lvl7pPr marL="29718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7pPr>
            <a:lvl8pPr marL="34290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8pPr>
            <a:lvl9pPr marL="38862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9pPr>
          </a:lstStyle>
          <a:p>
            <a:pPr algn="just" eaLnBrk="1" hangingPunct="1">
              <a:spcBef>
                <a:spcPct val="0"/>
              </a:spcBef>
              <a:spcAft>
                <a:spcPct val="0"/>
              </a:spcAft>
              <a:buClrTx/>
              <a:buFontTx/>
              <a:buBlip>
                <a:blip r:embed="rId2"/>
              </a:buBlip>
            </a:pPr>
            <a:r>
              <a:rPr lang="es-MX" altLang="es-MX">
                <a:latin typeface="Times New Roman" panose="02020603050405020304" pitchFamily="18" charset="0"/>
              </a:rPr>
              <a:t> </a:t>
            </a:r>
            <a:r>
              <a:rPr lang="es-MX" altLang="es-MX">
                <a:latin typeface="Colonna MT" panose="04020805060202030203" pitchFamily="82" charset="0"/>
              </a:rPr>
              <a:t>En 1488 la terquedad de los marinos portugueses obtuvo su recompensa. Bartolomé Días con dos barcos al extremo sur de África. Ante sus ojos, en dirección a India, se abría un inmenso mar. </a:t>
            </a:r>
          </a:p>
          <a:p>
            <a:pPr algn="just" eaLnBrk="1" hangingPunct="1">
              <a:spcBef>
                <a:spcPct val="0"/>
              </a:spcBef>
              <a:spcAft>
                <a:spcPct val="0"/>
              </a:spcAft>
              <a:buClrTx/>
              <a:buFontTx/>
              <a:buBlip>
                <a:blip r:embed="rId2"/>
              </a:buBlip>
            </a:pPr>
            <a:endParaRPr lang="es-MX" altLang="es-MX">
              <a:latin typeface="Colonna MT" panose="04020805060202030203" pitchFamily="82" charset="0"/>
            </a:endParaRPr>
          </a:p>
          <a:p>
            <a:pPr algn="just" eaLnBrk="1" hangingPunct="1">
              <a:spcBef>
                <a:spcPct val="0"/>
              </a:spcBef>
              <a:spcAft>
                <a:spcPct val="0"/>
              </a:spcAft>
              <a:buClrTx/>
              <a:buFontTx/>
              <a:buBlip>
                <a:blip r:embed="rId2"/>
              </a:buBlip>
            </a:pPr>
            <a:r>
              <a:rPr lang="es-MX" altLang="es-MX">
                <a:latin typeface="Colonna MT" panose="04020805060202030203" pitchFamily="82" charset="0"/>
              </a:rPr>
              <a:t> Regresó a Portugal con la noticia de haber encontrado la nueva ruta hacia el Oriente. La hazaña de Portugal culminó 10 años después. </a:t>
            </a:r>
            <a:endParaRPr lang="es-ES" altLang="es-MX">
              <a:latin typeface="Colonna MT" panose="04020805060202030203" pitchFamily="82" charset="0"/>
            </a:endParaRPr>
          </a:p>
        </p:txBody>
      </p:sp>
      <p:pic>
        <p:nvPicPr>
          <p:cNvPr id="69639" name="Picture 7" descr="http://www.yanswersbloglatam.com/b4/wp-content/uploads/2010/10/iStock_000000507916X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1808" y="2492896"/>
            <a:ext cx="2466192" cy="33843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402111"/>
      </p:ext>
    </p:extLst>
  </p:cSld>
  <p:clrMapOvr>
    <a:masterClrMapping/>
  </p:clrMapOvr>
  <p:transition>
    <p:cover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body" sz="half" idx="1"/>
          </p:nvPr>
        </p:nvSpPr>
        <p:spPr>
          <a:xfrm>
            <a:off x="1919289" y="981076"/>
            <a:ext cx="4859337" cy="4500563"/>
          </a:xfrm>
        </p:spPr>
        <p:txBody>
          <a:bodyPr/>
          <a:lstStyle/>
          <a:p>
            <a:pPr marL="274320" indent="-274320" algn="just">
              <a:buClr>
                <a:schemeClr val="accent3"/>
              </a:buClr>
              <a:buFont typeface="Wingdings" pitchFamily="2" charset="2"/>
              <a:buChar char="q"/>
              <a:defRPr/>
            </a:pPr>
            <a:r>
              <a:rPr lang="es-CR" b="1" dirty="0">
                <a:latin typeface="Batang" pitchFamily="18" charset="-127"/>
              </a:rPr>
              <a:t> </a:t>
            </a:r>
            <a:r>
              <a:rPr lang="es-CR" sz="2400" dirty="0">
                <a:latin typeface="Colonna MT" pitchFamily="82" charset="0"/>
              </a:rPr>
              <a:t>Posteriormente Cristóbal Colon </a:t>
            </a:r>
            <a:r>
              <a:rPr lang="es-MX" sz="2400" dirty="0">
                <a:latin typeface="Colonna MT" pitchFamily="82" charset="0"/>
              </a:rPr>
              <a:t>navegante y descubridor, tal vez de origen genovés, al servicio de la Corona de Castilla, elabora un plan para ir a las indias, por lo que</a:t>
            </a:r>
            <a:r>
              <a:rPr lang="es-CR" sz="2400" dirty="0">
                <a:latin typeface="Colonna MT" pitchFamily="82" charset="0"/>
              </a:rPr>
              <a:t>; </a:t>
            </a:r>
            <a:r>
              <a:rPr lang="es-ES" sz="2400" dirty="0">
                <a:latin typeface="Colonna MT" pitchFamily="82" charset="0"/>
              </a:rPr>
              <a:t>Recurre al rey de España solicitando su protección para realizar los viajes, quien presentará el proyecto a sus consultores, pero como éste no presenta ventaja alguna para el reino, es rechazado</a:t>
            </a:r>
          </a:p>
          <a:p>
            <a:pPr marL="274320" indent="-274320" algn="just">
              <a:buClr>
                <a:schemeClr val="accent3"/>
              </a:buClr>
              <a:buNone/>
              <a:defRPr/>
            </a:pPr>
            <a:endParaRPr lang="es-ES" b="1" dirty="0">
              <a:solidFill>
                <a:schemeClr val="tx1">
                  <a:lumMod val="75000"/>
                </a:schemeClr>
              </a:solidFill>
              <a:latin typeface="Batang" pitchFamily="18" charset="-127"/>
            </a:endParaRPr>
          </a:p>
        </p:txBody>
      </p:sp>
      <p:pic>
        <p:nvPicPr>
          <p:cNvPr id="2" name="Imagen 1"/>
          <p:cNvPicPr>
            <a:picLocks noChangeAspect="1"/>
          </p:cNvPicPr>
          <p:nvPr/>
        </p:nvPicPr>
        <p:blipFill>
          <a:blip r:embed="rId2"/>
          <a:stretch>
            <a:fillRect/>
          </a:stretch>
        </p:blipFill>
        <p:spPr>
          <a:xfrm>
            <a:off x="7680326" y="2044701"/>
            <a:ext cx="1933575" cy="23717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54192208"/>
      </p:ext>
    </p:extLst>
  </p:cSld>
  <p:clrMapOvr>
    <a:masterClrMapping/>
  </p:clrMapOvr>
  <p:transition>
    <p:cover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body" sz="half" idx="2"/>
          </p:nvPr>
        </p:nvSpPr>
        <p:spPr>
          <a:xfrm>
            <a:off x="1631951" y="404814"/>
            <a:ext cx="8435975" cy="5006975"/>
          </a:xfrm>
        </p:spPr>
        <p:txBody>
          <a:bodyPr>
            <a:noAutofit/>
          </a:bodyPr>
          <a:lstStyle/>
          <a:p>
            <a:pPr marL="274320" indent="-274320" algn="just">
              <a:lnSpc>
                <a:spcPct val="80000"/>
              </a:lnSpc>
              <a:buClr>
                <a:schemeClr val="accent3"/>
              </a:buClr>
              <a:buBlip>
                <a:blip r:embed="rId2"/>
              </a:buBlip>
              <a:defRPr/>
            </a:pPr>
            <a:r>
              <a:rPr lang="es-ES" sz="2000" dirty="0">
                <a:latin typeface="Colonna MT" pitchFamily="82" charset="0"/>
              </a:rPr>
              <a:t>Colón firma un convenio el 17 de abril de 1492, obteniendo de la Corona de Castilla la concesión del título de Almirante del Mar Océano.</a:t>
            </a:r>
          </a:p>
          <a:p>
            <a:pPr marL="274320" indent="-274320" algn="just">
              <a:lnSpc>
                <a:spcPct val="80000"/>
              </a:lnSpc>
              <a:buClr>
                <a:schemeClr val="accent3"/>
              </a:buClr>
              <a:buBlip>
                <a:blip r:embed="rId2"/>
              </a:buBlip>
              <a:defRPr/>
            </a:pPr>
            <a:endParaRPr lang="es-ES" sz="2000" dirty="0">
              <a:latin typeface="Colonna MT" pitchFamily="82" charset="0"/>
            </a:endParaRPr>
          </a:p>
          <a:p>
            <a:pPr marL="274320" indent="-274320" algn="just">
              <a:lnSpc>
                <a:spcPct val="80000"/>
              </a:lnSpc>
              <a:buClr>
                <a:schemeClr val="accent3"/>
              </a:buClr>
              <a:buBlip>
                <a:blip r:embed="rId2"/>
              </a:buBlip>
              <a:defRPr/>
            </a:pPr>
            <a:r>
              <a:rPr lang="es-ES" sz="2000" dirty="0">
                <a:latin typeface="Colonna MT" pitchFamily="82" charset="0"/>
              </a:rPr>
              <a:t>La expedición comandada por el Almirante Cristóbal Colón, parte del Puerto de Palos el 3 de agosto de 1492, en tres carabelas: La Niña (capitaneada por Vicente Yánez Pinzón), La Pinta (gobernada por Martín Alonso Pinzón) y a la cabeza: La Santa María, con Cristóbal Colón. </a:t>
            </a:r>
          </a:p>
          <a:p>
            <a:pPr marL="274320" indent="-274320" algn="just">
              <a:lnSpc>
                <a:spcPct val="80000"/>
              </a:lnSpc>
              <a:buClr>
                <a:schemeClr val="accent3"/>
              </a:buClr>
              <a:buBlip>
                <a:blip r:embed="rId2"/>
              </a:buBlip>
              <a:defRPr/>
            </a:pPr>
            <a:endParaRPr lang="es-ES" sz="2000" dirty="0">
              <a:latin typeface="Colonna MT" pitchFamily="82" charset="0"/>
            </a:endParaRPr>
          </a:p>
          <a:p>
            <a:pPr marL="274320" indent="-274320" algn="just">
              <a:lnSpc>
                <a:spcPct val="80000"/>
              </a:lnSpc>
              <a:buClr>
                <a:schemeClr val="accent3"/>
              </a:buClr>
              <a:buBlip>
                <a:blip r:embed="rId2"/>
              </a:buBlip>
              <a:defRPr/>
            </a:pPr>
            <a:r>
              <a:rPr lang="es-ES" sz="2000" dirty="0">
                <a:latin typeface="Colonna MT" pitchFamily="82" charset="0"/>
              </a:rPr>
              <a:t>Con una tripulación formada por 120 hombres en total y víveres para tres meses, parte la expedición</a:t>
            </a:r>
          </a:p>
        </p:txBody>
      </p:sp>
      <p:pic>
        <p:nvPicPr>
          <p:cNvPr id="71686" name="Picture 6" descr="http://static.photaki.com/la-rabida-azulejo-descubrimiento-de-america_355806.jpg"/>
          <p:cNvPicPr>
            <a:picLocks noChangeAspect="1" noChangeArrowheads="1"/>
          </p:cNvPicPr>
          <p:nvPr/>
        </p:nvPicPr>
        <p:blipFill rotWithShape="1">
          <a:blip r:embed="rId3">
            <a:extLst>
              <a:ext uri="{28A0092B-C50C-407E-A947-70E740481C1C}">
                <a14:useLocalDpi xmlns:a14="http://schemas.microsoft.com/office/drawing/2010/main" val="0"/>
              </a:ext>
            </a:extLst>
          </a:blip>
          <a:srcRect b="5239"/>
          <a:stretch/>
        </p:blipFill>
        <p:spPr bwMode="auto">
          <a:xfrm>
            <a:off x="5663952" y="4420224"/>
            <a:ext cx="2880320" cy="19821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406604347"/>
      </p:ext>
    </p:extLst>
  </p:cSld>
  <p:clrMapOvr>
    <a:masterClrMapping/>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08213" y="333375"/>
            <a:ext cx="7497762" cy="914400"/>
          </a:xfrm>
        </p:spPr>
        <p:txBody>
          <a:bodyPr>
            <a:normAutofit/>
          </a:bodyPr>
          <a:lstStyle/>
          <a:p>
            <a:pPr marL="484632">
              <a:defRPr/>
            </a:pPr>
            <a:r>
              <a:rPr lang="es-MX" dirty="0" smtClean="0">
                <a:solidFill>
                  <a:schemeClr val="bg2">
                    <a:lumMod val="50000"/>
                  </a:schemeClr>
                </a:solidFill>
                <a:effectLst>
                  <a:outerShdw blurRad="38100" dist="38100" dir="2700000" algn="tl">
                    <a:srgbClr val="000000">
                      <a:alpha val="43137"/>
                    </a:srgbClr>
                  </a:outerShdw>
                </a:effectLst>
                <a:latin typeface="Algerian" pitchFamily="82" charset="0"/>
                <a:ea typeface="+mj-ea"/>
              </a:rPr>
              <a:t>Justificación académica</a:t>
            </a:r>
            <a:endParaRPr lang="es-ES" dirty="0" smtClean="0">
              <a:solidFill>
                <a:schemeClr val="bg2">
                  <a:lumMod val="50000"/>
                </a:schemeClr>
              </a:solidFill>
              <a:effectLst>
                <a:outerShdw blurRad="38100" dist="38100" dir="2700000" algn="tl">
                  <a:srgbClr val="000000">
                    <a:alpha val="43137"/>
                  </a:srgbClr>
                </a:outerShdw>
              </a:effectLst>
              <a:latin typeface="Algerian" pitchFamily="82" charset="0"/>
              <a:ea typeface="+mj-ea"/>
            </a:endParaRPr>
          </a:p>
        </p:txBody>
      </p:sp>
      <p:sp>
        <p:nvSpPr>
          <p:cNvPr id="8195" name="Text Box 3"/>
          <p:cNvSpPr txBox="1">
            <a:spLocks noChangeArrowheads="1"/>
          </p:cNvSpPr>
          <p:nvPr/>
        </p:nvSpPr>
        <p:spPr bwMode="auto">
          <a:xfrm>
            <a:off x="4164550" y="2372281"/>
            <a:ext cx="66246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just" eaLnBrk="1" hangingPunct="1">
              <a:buFontTx/>
              <a:buAutoNum type="alphaLcParenR"/>
              <a:defRPr/>
            </a:pPr>
            <a:r>
              <a:rPr lang="es-MX" sz="1800" dirty="0">
                <a:latin typeface="+mn-lt"/>
              </a:rPr>
              <a:t>Al imprentar de manera efectiva una estructura metodológica como es la presentación de diapositivas  el alumnos entenderá un proceso académico de una manera mas efectiva.</a:t>
            </a:r>
          </a:p>
        </p:txBody>
      </p:sp>
      <p:sp>
        <p:nvSpPr>
          <p:cNvPr id="21509" name="Rectángulo 1"/>
          <p:cNvSpPr>
            <a:spLocks noChangeArrowheads="1"/>
          </p:cNvSpPr>
          <p:nvPr/>
        </p:nvSpPr>
        <p:spPr bwMode="auto">
          <a:xfrm>
            <a:off x="2439568" y="1164413"/>
            <a:ext cx="7686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cs typeface="Arial" panose="020B0604020202020204" pitchFamily="34" charset="0"/>
              </a:defRPr>
            </a:lvl1pPr>
            <a:lvl2pPr marL="742950" indent="-285750">
              <a:defRPr sz="2400">
                <a:solidFill>
                  <a:schemeClr val="tx1"/>
                </a:solidFill>
                <a:latin typeface="Times New Roman" panose="02020603050405020304" pitchFamily="18" charset="0"/>
                <a:cs typeface="Arial" panose="020B0604020202020204" pitchFamily="34" charset="0"/>
              </a:defRPr>
            </a:lvl2pPr>
            <a:lvl3pPr marL="1143000" indent="-228600">
              <a:defRPr sz="2400">
                <a:solidFill>
                  <a:schemeClr val="tx1"/>
                </a:solidFill>
                <a:latin typeface="Times New Roman" panose="02020603050405020304" pitchFamily="18" charset="0"/>
                <a:cs typeface="Arial" panose="020B0604020202020204" pitchFamily="34" charset="0"/>
              </a:defRPr>
            </a:lvl3pPr>
            <a:lvl4pPr marL="1600200" indent="-228600">
              <a:defRPr sz="2400">
                <a:solidFill>
                  <a:schemeClr val="tx1"/>
                </a:solidFill>
                <a:latin typeface="Times New Roman" panose="02020603050405020304" pitchFamily="18" charset="0"/>
                <a:cs typeface="Arial" panose="020B0604020202020204" pitchFamily="34" charset="0"/>
              </a:defRPr>
            </a:lvl4pPr>
            <a:lvl5pPr marL="2057400" indent="-22860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s-MX" altLang="es-MX" sz="2800" dirty="0">
                <a:solidFill>
                  <a:schemeClr val="tx1">
                    <a:lumMod val="95000"/>
                    <a:lumOff val="5000"/>
                  </a:schemeClr>
                </a:solidFill>
                <a:latin typeface="Century Gothic" panose="020B0502020202020204" pitchFamily="34" charset="0"/>
              </a:rPr>
              <a:t>La presentación del presente material obedece a los siguientes factores:</a:t>
            </a:r>
          </a:p>
        </p:txBody>
      </p:sp>
      <p:pic>
        <p:nvPicPr>
          <p:cNvPr id="2" name="Imagen 1"/>
          <p:cNvPicPr>
            <a:picLocks noChangeAspect="1"/>
          </p:cNvPicPr>
          <p:nvPr/>
        </p:nvPicPr>
        <p:blipFill>
          <a:blip r:embed="rId2"/>
          <a:stretch>
            <a:fillRect/>
          </a:stretch>
        </p:blipFill>
        <p:spPr>
          <a:xfrm>
            <a:off x="1420891" y="2949538"/>
            <a:ext cx="2743659" cy="2053171"/>
          </a:xfrm>
          <a:prstGeom prst="rect">
            <a:avLst/>
          </a:prstGeom>
        </p:spPr>
      </p:pic>
      <p:sp>
        <p:nvSpPr>
          <p:cNvPr id="7" name="3 Rectángulo"/>
          <p:cNvSpPr/>
          <p:nvPr/>
        </p:nvSpPr>
        <p:spPr>
          <a:xfrm>
            <a:off x="4164550" y="3395759"/>
            <a:ext cx="6624637" cy="2308324"/>
          </a:xfrm>
          <a:prstGeom prst="rect">
            <a:avLst/>
          </a:prstGeom>
        </p:spPr>
        <p:txBody>
          <a:bodyPr wrap="square">
            <a:spAutoFit/>
          </a:bodyPr>
          <a:lstStyle/>
          <a:p>
            <a:pPr algn="just" eaLnBrk="1" hangingPunct="1">
              <a:defRPr/>
            </a:pPr>
            <a:r>
              <a:rPr lang="es-MX" dirty="0"/>
              <a:t>b</a:t>
            </a:r>
            <a:r>
              <a:rPr lang="es-MX" dirty="0" smtClean="0"/>
              <a:t>) La </a:t>
            </a:r>
            <a:r>
              <a:rPr lang="es-MX" dirty="0"/>
              <a:t>presentación de las diapositivas  tiene por objeto que los alumnos previa lectura, de los tremas a desarrollar participen de manera activa dentro del proceso cognitivo</a:t>
            </a:r>
            <a:r>
              <a:rPr lang="es-MX" dirty="0"/>
              <a:t>.</a:t>
            </a:r>
          </a:p>
          <a:p>
            <a:pPr algn="just" eaLnBrk="1" hangingPunct="1">
              <a:defRPr/>
            </a:pPr>
            <a:endParaRPr lang="es-MX" dirty="0"/>
          </a:p>
          <a:p>
            <a:pPr algn="just" eaLnBrk="1" hangingPunct="1">
              <a:defRPr/>
            </a:pPr>
            <a:endParaRPr lang="es-MX" dirty="0"/>
          </a:p>
          <a:p>
            <a:pPr algn="just" eaLnBrk="1" hangingPunct="1">
              <a:defRPr/>
            </a:pPr>
            <a:r>
              <a:rPr lang="es-MX" dirty="0"/>
              <a:t>c</a:t>
            </a:r>
            <a:r>
              <a:rPr lang="es-MX" dirty="0" smtClean="0"/>
              <a:t>) Al </a:t>
            </a:r>
            <a:r>
              <a:rPr lang="es-MX" dirty="0"/>
              <a:t>emplear metodológicamente las diapositivas los estudiantes relacionara las imágenes con los contenidos de una manera significativa, relacionándolos con el medio jurídico y su entorno</a:t>
            </a:r>
            <a:endParaRPr lang="es-ES" dirty="0"/>
          </a:p>
        </p:txBody>
      </p:sp>
    </p:spTree>
    <p:extLst>
      <p:ext uri="{BB962C8B-B14F-4D97-AF65-F5344CB8AC3E}">
        <p14:creationId xmlns:p14="http://schemas.microsoft.com/office/powerpoint/2010/main" val="2443645554"/>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strips(downRight)">
                                      <p:cBhvr>
                                        <p:cTn id="7"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normAutofit/>
          </a:bodyPr>
          <a:lstStyle/>
          <a:p>
            <a:pPr marL="484632">
              <a:defRPr/>
            </a:pPr>
            <a:r>
              <a:rPr lang="es-MX" dirty="0">
                <a:solidFill>
                  <a:schemeClr val="bg2">
                    <a:lumMod val="50000"/>
                  </a:schemeClr>
                </a:solidFill>
                <a:effectLst>
                  <a:outerShdw blurRad="38100" dist="38100" dir="2700000" algn="tl">
                    <a:srgbClr val="000000">
                      <a:alpha val="43137"/>
                    </a:srgbClr>
                  </a:outerShdw>
                </a:effectLst>
                <a:latin typeface="Algerian" pitchFamily="82" charset="0"/>
              </a:rPr>
              <a:t>Ámbito de desempeño</a:t>
            </a:r>
          </a:p>
        </p:txBody>
      </p:sp>
      <p:sp>
        <p:nvSpPr>
          <p:cNvPr id="15362" name="2 Marcador de contenido"/>
          <p:cNvSpPr>
            <a:spLocks noGrp="1"/>
          </p:cNvSpPr>
          <p:nvPr>
            <p:ph idx="1"/>
          </p:nvPr>
        </p:nvSpPr>
        <p:spPr>
          <a:xfrm>
            <a:off x="1900239" y="2060575"/>
            <a:ext cx="7958137" cy="3881438"/>
          </a:xfrm>
        </p:spPr>
        <p:txBody>
          <a:bodyPr/>
          <a:lstStyle/>
          <a:p>
            <a:pPr fontAlgn="auto">
              <a:buFont typeface="Wingdings" panose="05000000000000000000" pitchFamily="2" charset="2"/>
              <a:buChar char="v"/>
              <a:defRPr/>
            </a:pPr>
            <a:r>
              <a:rPr lang="es-MX" altLang="es-MX" dirty="0"/>
              <a:t>Asesoría a personas físicas y morales</a:t>
            </a:r>
          </a:p>
          <a:p>
            <a:pPr fontAlgn="auto">
              <a:buFont typeface="Wingdings" panose="05000000000000000000" pitchFamily="2" charset="2"/>
              <a:buChar char="v"/>
              <a:defRPr/>
            </a:pPr>
            <a:r>
              <a:rPr lang="es-MX" altLang="es-MX" dirty="0"/>
              <a:t>Iniciativa privada</a:t>
            </a:r>
          </a:p>
          <a:p>
            <a:pPr fontAlgn="auto">
              <a:buFont typeface="Wingdings" panose="05000000000000000000" pitchFamily="2" charset="2"/>
              <a:buChar char="v"/>
              <a:defRPr/>
            </a:pPr>
            <a:r>
              <a:rPr lang="es-MX" altLang="es-MX" dirty="0"/>
              <a:t>Juzgados y tribunales del orden local y federal</a:t>
            </a:r>
          </a:p>
          <a:p>
            <a:pPr fontAlgn="auto">
              <a:buFont typeface="Wingdings" panose="05000000000000000000" pitchFamily="2" charset="2"/>
              <a:buChar char="v"/>
              <a:defRPr/>
            </a:pPr>
            <a:r>
              <a:rPr lang="es-MX" altLang="es-MX" dirty="0"/>
              <a:t>Instituciones publicas</a:t>
            </a:r>
          </a:p>
          <a:p>
            <a:pPr fontAlgn="auto">
              <a:buFont typeface="Wingdings" panose="05000000000000000000" pitchFamily="2" charset="2"/>
              <a:buChar char="v"/>
              <a:defRPr/>
            </a:pPr>
            <a:r>
              <a:rPr lang="es-MX" altLang="es-MX" dirty="0" err="1"/>
              <a:t>Postulancia</a:t>
            </a:r>
            <a:endParaRPr lang="es-MX" altLang="es-MX" dirty="0"/>
          </a:p>
        </p:txBody>
      </p:sp>
      <p:pic>
        <p:nvPicPr>
          <p:cNvPr id="14342" name="Picture 6" descr="http://www.cocemfebadajoz.org/CD/coce/12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5504" y="4149081"/>
            <a:ext cx="3456384" cy="222694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328666"/>
      </p:ext>
    </p:extLst>
  </p:cSld>
  <p:clrMapOvr>
    <a:masterClrMapping/>
  </p:clrMapOvr>
  <p:transition spd="med">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ctrTitle"/>
          </p:nvPr>
        </p:nvSpPr>
        <p:spPr>
          <a:xfrm>
            <a:off x="1866900" y="404814"/>
            <a:ext cx="8458200" cy="1500187"/>
          </a:xfrm>
        </p:spPr>
        <p:txBody>
          <a:bodyPr>
            <a:normAutofit fontScale="90000"/>
          </a:bodyPr>
          <a:lstStyle/>
          <a:p>
            <a:pPr marL="484632">
              <a:defRPr/>
            </a:pPr>
            <a:r>
              <a:rPr lang="es-MX" sz="4800" dirty="0">
                <a:solidFill>
                  <a:schemeClr val="bg2">
                    <a:lumMod val="50000"/>
                  </a:schemeClr>
                </a:solidFill>
                <a:effectLst>
                  <a:outerShdw blurRad="38100" dist="38100" dir="2700000" algn="tl">
                    <a:srgbClr val="000000">
                      <a:alpha val="43137"/>
                    </a:srgbClr>
                  </a:outerShdw>
                </a:effectLst>
                <a:latin typeface="Algerian" pitchFamily="82" charset="0"/>
              </a:rPr>
              <a:t>Propósitos de la unidad de aprendizaje</a:t>
            </a:r>
          </a:p>
        </p:txBody>
      </p:sp>
      <p:sp>
        <p:nvSpPr>
          <p:cNvPr id="16387" name="2 Subtítulo"/>
          <p:cNvSpPr>
            <a:spLocks noGrp="1"/>
          </p:cNvSpPr>
          <p:nvPr>
            <p:ph type="subTitle" idx="1"/>
          </p:nvPr>
        </p:nvSpPr>
        <p:spPr>
          <a:xfrm>
            <a:off x="1836739" y="2151064"/>
            <a:ext cx="8391525" cy="2078037"/>
          </a:xfrm>
        </p:spPr>
        <p:txBody>
          <a:bodyPr>
            <a:noAutofit/>
          </a:bodyPr>
          <a:lstStyle/>
          <a:p>
            <a:pPr algn="just" fontAlgn="auto">
              <a:buFont typeface="Wingdings" pitchFamily="2" charset="2"/>
              <a:buChar char="Ø"/>
              <a:defRPr/>
            </a:pPr>
            <a:r>
              <a:rPr lang="es-MX" dirty="0">
                <a:solidFill>
                  <a:schemeClr val="tx1">
                    <a:lumMod val="95000"/>
                    <a:lumOff val="5000"/>
                  </a:schemeClr>
                </a:solidFill>
              </a:rPr>
              <a:t>Conocer e identificar los momentos históricos y la evolución de las leyes dentro de nuestro país, con el objeto de que el alumno pueda describir la importancia del derecho mexicano a través de los anales históricos, así como su trascendencia en la vida actual</a:t>
            </a:r>
            <a:r>
              <a:rPr lang="es-MX" sz="2800" dirty="0">
                <a:solidFill>
                  <a:schemeClr val="tx1">
                    <a:lumMod val="95000"/>
                    <a:lumOff val="5000"/>
                  </a:schemeClr>
                </a:solidFill>
              </a:rPr>
              <a:t>.</a:t>
            </a:r>
          </a:p>
        </p:txBody>
      </p:sp>
      <p:pic>
        <p:nvPicPr>
          <p:cNvPr id="15366" name="Picture 6" descr="http://apimoldes.files.wordpress.com/2009/11/pila-de-libros-derecho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2926" y="4394354"/>
            <a:ext cx="3816424" cy="2051329"/>
          </a:xfrm>
          <a:prstGeom prst="rect">
            <a:avLst/>
          </a:prstGeom>
          <a:noFill/>
          <a:scene3d>
            <a:camera prst="perspective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542247"/>
      </p:ext>
    </p:extLst>
  </p:cSld>
  <p:clrMapOvr>
    <a:masterClrMapping/>
  </p:clrMapOvr>
  <p:transition spd="med">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nvGraphicFramePr>
        <p:xfrm>
          <a:off x="4583832" y="2204864"/>
          <a:ext cx="3893418"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Marcador de contenido"/>
          <p:cNvGraphicFramePr>
            <a:graphicFrameLocks noGrp="1"/>
          </p:cNvGraphicFramePr>
          <p:nvPr>
            <p:ph idx="1"/>
            <p:extLst>
              <p:ext uri="{D42A27DB-BD31-4B8C-83A1-F6EECF244321}">
                <p14:modId xmlns:p14="http://schemas.microsoft.com/office/powerpoint/2010/main" val="1918073452"/>
              </p:ext>
            </p:extLst>
          </p:nvPr>
        </p:nvGraphicFramePr>
        <p:xfrm>
          <a:off x="1703512" y="188640"/>
          <a:ext cx="9291322" cy="63836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55879144"/>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2068513" y="104775"/>
            <a:ext cx="8229600" cy="1252538"/>
          </a:xfrm>
        </p:spPr>
        <p:txBody>
          <a:bodyPr>
            <a:normAutofit/>
          </a:bodyPr>
          <a:lstStyle/>
          <a:p>
            <a:pPr marL="484632">
              <a:defRPr/>
            </a:pPr>
            <a:r>
              <a:rPr lang="es-MX" dirty="0" smtClean="0">
                <a:solidFill>
                  <a:schemeClr val="bg2">
                    <a:lumMod val="50000"/>
                  </a:schemeClr>
                </a:solidFill>
                <a:effectLst>
                  <a:outerShdw blurRad="38100" dist="38100" dir="2700000" algn="tl">
                    <a:srgbClr val="000000">
                      <a:alpha val="43137"/>
                    </a:srgbClr>
                  </a:outerShdw>
                </a:effectLst>
                <a:latin typeface="Algerian" pitchFamily="82" charset="0"/>
                <a:ea typeface="+mj-ea"/>
              </a:rPr>
              <a:t>Competencias genéricas</a:t>
            </a:r>
          </a:p>
        </p:txBody>
      </p:sp>
      <p:sp>
        <p:nvSpPr>
          <p:cNvPr id="18434" name="2 Marcador de contenido"/>
          <p:cNvSpPr>
            <a:spLocks noGrp="1"/>
          </p:cNvSpPr>
          <p:nvPr>
            <p:ph idx="1"/>
          </p:nvPr>
        </p:nvSpPr>
        <p:spPr>
          <a:xfrm>
            <a:off x="4440238" y="2205039"/>
            <a:ext cx="5765800" cy="4160837"/>
          </a:xfrm>
        </p:spPr>
        <p:txBody>
          <a:bodyPr/>
          <a:lstStyle/>
          <a:p>
            <a:pPr fontAlgn="auto">
              <a:buFont typeface="Symbol" panose="05050102010706020507" pitchFamily="18" charset="2"/>
              <a:buBlip>
                <a:blip r:embed="rId2"/>
              </a:buBlip>
              <a:defRPr/>
            </a:pPr>
            <a:r>
              <a:rPr lang="es-MX" altLang="es-MX" sz="2000" dirty="0"/>
              <a:t>Sera capaz de identificar los principales periodos de la historia de México, respecto a la evolución histórica de sus leyes.</a:t>
            </a:r>
          </a:p>
          <a:p>
            <a:pPr fontAlgn="auto">
              <a:buFont typeface="Symbol" panose="05050102010706020507" pitchFamily="18" charset="2"/>
              <a:buBlip>
                <a:blip r:embed="rId3"/>
              </a:buBlip>
              <a:defRPr/>
            </a:pPr>
            <a:r>
              <a:rPr lang="es-MX" altLang="es-MX" sz="2000" dirty="0"/>
              <a:t>Podrá determinar la importancia del Derecho Español en América.</a:t>
            </a:r>
          </a:p>
          <a:p>
            <a:pPr fontAlgn="auto">
              <a:buFont typeface="Symbol" panose="05050102010706020507" pitchFamily="18" charset="2"/>
              <a:buBlip>
                <a:blip r:embed="rId3"/>
              </a:buBlip>
              <a:defRPr/>
            </a:pPr>
            <a:r>
              <a:rPr lang="es-MX" altLang="es-MX" sz="2000" dirty="0"/>
              <a:t>Analizara los periodos de transformación de las leyes en México, y su impacto en la sociedad actual.</a:t>
            </a:r>
          </a:p>
          <a:p>
            <a:pPr fontAlgn="auto">
              <a:buFont typeface="Wingdings 2" charset="2"/>
              <a:buChar char=""/>
              <a:defRPr/>
            </a:pPr>
            <a:endParaRPr lang="es-MX" altLang="es-MX" dirty="0" smtClean="0"/>
          </a:p>
        </p:txBody>
      </p:sp>
      <p:pic>
        <p:nvPicPr>
          <p:cNvPr id="12293" name="Picture 5"/>
          <p:cNvPicPr>
            <a:picLocks noChangeAspect="1" noChangeArrowheads="1"/>
          </p:cNvPicPr>
          <p:nvPr/>
        </p:nvPicPr>
        <p:blipFill>
          <a:blip r:embed="rId4"/>
          <a:srcRect/>
          <a:stretch>
            <a:fillRect/>
          </a:stretch>
        </p:blipFill>
        <p:spPr bwMode="auto">
          <a:xfrm>
            <a:off x="2164346" y="4437113"/>
            <a:ext cx="1598612" cy="16668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5"/>
          <a:stretch>
            <a:fillRect/>
          </a:stretch>
        </p:blipFill>
        <p:spPr>
          <a:xfrm>
            <a:off x="1775520" y="2492896"/>
            <a:ext cx="2376264" cy="15613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372441706"/>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afterEffect">
                                  <p:stCondLst>
                                    <p:cond delay="0"/>
                                  </p:stCondLst>
                                  <p:childTnLst>
                                    <p:set>
                                      <p:cBhvr>
                                        <p:cTn id="6" dur="1" fill="hold">
                                          <p:stCondLst>
                                            <p:cond delay="0"/>
                                          </p:stCondLst>
                                        </p:cTn>
                                        <p:tgtEl>
                                          <p:spTgt spid="12293"/>
                                        </p:tgtEl>
                                        <p:attrNameLst>
                                          <p:attrName>style.visibility</p:attrName>
                                        </p:attrNameLst>
                                      </p:cBhvr>
                                      <p:to>
                                        <p:strVal val="visible"/>
                                      </p:to>
                                    </p:set>
                                    <p:animScale>
                                      <p:cBhvr>
                                        <p:cTn id="7" dur="1000" decel="50000" fill="hold">
                                          <p:stCondLst>
                                            <p:cond delay="0"/>
                                          </p:stCondLst>
                                        </p:cTn>
                                        <p:tgtEl>
                                          <p:spTgt spid="122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293"/>
                                        </p:tgtEl>
                                        <p:attrNameLst>
                                          <p:attrName>ppt_x</p:attrName>
                                          <p:attrName>ppt_y</p:attrName>
                                        </p:attrNameLst>
                                      </p:cBhvr>
                                    </p:animMotion>
                                    <p:animEffect transition="in" filter="fade">
                                      <p:cBhvr>
                                        <p:cTn id="9" dur="10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182</TotalTime>
  <Words>2742</Words>
  <Application>Microsoft Office PowerPoint</Application>
  <PresentationFormat>Panorámica</PresentationFormat>
  <Paragraphs>252</Paragraphs>
  <Slides>48</Slides>
  <Notes>0</Notes>
  <HiddenSlides>0</HiddenSlides>
  <MMClips>0</MMClips>
  <ScaleCrop>false</ScaleCrop>
  <HeadingPairs>
    <vt:vector size="6" baseType="variant">
      <vt:variant>
        <vt:lpstr>Fuentes usadas</vt:lpstr>
      </vt:variant>
      <vt:variant>
        <vt:i4>20</vt:i4>
      </vt:variant>
      <vt:variant>
        <vt:lpstr>Tema</vt:lpstr>
      </vt:variant>
      <vt:variant>
        <vt:i4>1</vt:i4>
      </vt:variant>
      <vt:variant>
        <vt:lpstr>Títulos de diapositiva</vt:lpstr>
      </vt:variant>
      <vt:variant>
        <vt:i4>48</vt:i4>
      </vt:variant>
    </vt:vector>
  </HeadingPairs>
  <TitlesOfParts>
    <vt:vector size="69" baseType="lpstr">
      <vt:lpstr>Arial Unicode MS</vt:lpstr>
      <vt:lpstr>Batang</vt:lpstr>
      <vt:lpstr>Algerian</vt:lpstr>
      <vt:lpstr>Arial</vt:lpstr>
      <vt:lpstr>Arial Rounded MT Bold</vt:lpstr>
      <vt:lpstr>Bauhaus 93</vt:lpstr>
      <vt:lpstr>Century Gothic</vt:lpstr>
      <vt:lpstr>Colonna MT</vt:lpstr>
      <vt:lpstr>Comic Sans MS</vt:lpstr>
      <vt:lpstr>Corbel</vt:lpstr>
      <vt:lpstr>Franklin Gothic Heavy</vt:lpstr>
      <vt:lpstr>Gadugi</vt:lpstr>
      <vt:lpstr>Garamond</vt:lpstr>
      <vt:lpstr>Gautami</vt:lpstr>
      <vt:lpstr>Harrington</vt:lpstr>
      <vt:lpstr>Microsoft Sans Serif</vt:lpstr>
      <vt:lpstr>Symbol</vt:lpstr>
      <vt:lpstr>Times New Roman</vt:lpstr>
      <vt:lpstr>Wingdings</vt:lpstr>
      <vt:lpstr>Wingdings 2</vt:lpstr>
      <vt:lpstr>Parallax</vt:lpstr>
      <vt:lpstr>Universidad Autónoma del Estado de México Centro Universitario UAEM Ecatepec  </vt:lpstr>
      <vt:lpstr>Presentación</vt:lpstr>
      <vt:lpstr>Historia del DereCHO</vt:lpstr>
      <vt:lpstr>OBJETIVO DE LA UNIDAD DE APRENDIZAJE</vt:lpstr>
      <vt:lpstr>Justificación académica</vt:lpstr>
      <vt:lpstr>Ámbito de desempeño</vt:lpstr>
      <vt:lpstr>Propósitos de la unidad de aprendizaje</vt:lpstr>
      <vt:lpstr>Presentación de PowerPoint</vt:lpstr>
      <vt:lpstr>Competencias genéricas</vt:lpstr>
      <vt:lpstr>Evaluación</vt:lpstr>
      <vt:lpstr>Guion explicativo</vt:lpstr>
      <vt:lpstr>Criterios de desempeño</vt:lpstr>
      <vt:lpstr>Desempeño/ producto</vt:lpstr>
      <vt:lpstr>Unidad de competencia I </vt:lpstr>
      <vt:lpstr>  NOCIONES GENERALES </vt:lpstr>
      <vt:lpstr>LA HISTORIA DENTRO DE LA CLASIFICACION GENERAL DE LAS CIENCIAS</vt:lpstr>
      <vt:lpstr>DIVISION DE LA HISTORIA</vt:lpstr>
      <vt:lpstr>HISTORIA DEL DERECHO</vt:lpstr>
      <vt:lpstr>¿LA HISTORIA DEL DERECHO ES UNA CIENCIA HISTORICA O JURIDICA? </vt:lpstr>
      <vt:lpstr>Presentación de PowerPoint</vt:lpstr>
      <vt:lpstr>HISTORIA DEL DERECHO E HISTORIA DEL ESTADO</vt:lpstr>
      <vt:lpstr>Presentación de PowerPoint</vt:lpstr>
      <vt:lpstr>Presentación de PowerPoint</vt:lpstr>
      <vt:lpstr>HISTORIOGRAFIA JURIDICA MEXICANA</vt:lpstr>
      <vt:lpstr>Presentación de PowerPoint</vt:lpstr>
      <vt:lpstr>FUENTES DE LA HISTORIA DEL DERECHO</vt:lpstr>
      <vt:lpstr>Presentación de PowerPoint</vt:lpstr>
      <vt:lpstr>Presentación de PowerPoint</vt:lpstr>
      <vt:lpstr>Presentación de PowerPoint</vt:lpstr>
      <vt:lpstr>CONTENIDO DE LA UNIDAD II</vt:lpstr>
      <vt:lpstr>Presentación de PowerPoint</vt:lpstr>
      <vt:lpstr>Presentación de PowerPoint</vt:lpstr>
      <vt:lpstr>Presentación de PowerPoint</vt:lpstr>
      <vt:lpstr>Presentación de PowerPoint</vt:lpstr>
      <vt:lpstr>Presentación de PowerPoint</vt:lpstr>
      <vt:lpstr>Presentación de PowerPoint</vt:lpstr>
      <vt:lpstr>2.2- ORGANIZACIÓN SOCIAL Y POLITICA DEL CALPULLI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2.3 EL DESCUBRIMIENTO DE AMÉRICA Y LA CONQUISTA</vt:lpstr>
      <vt:lpstr>DESCUBRIMIENTO DE AMÉRICA.  </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Ecatepec</dc:title>
  <dc:creator>CU-UAEM</dc:creator>
  <cp:lastModifiedBy>CU-UAEM</cp:lastModifiedBy>
  <cp:revision>8</cp:revision>
  <dcterms:created xsi:type="dcterms:W3CDTF">2015-10-02T22:05:50Z</dcterms:created>
  <dcterms:modified xsi:type="dcterms:W3CDTF">2015-10-03T01:08:27Z</dcterms:modified>
</cp:coreProperties>
</file>