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70" r:id="rId2"/>
    <p:sldId id="256" r:id="rId3"/>
    <p:sldId id="271" r:id="rId4"/>
    <p:sldId id="278" r:id="rId5"/>
    <p:sldId id="276" r:id="rId6"/>
    <p:sldId id="257" r:id="rId7"/>
    <p:sldId id="279" r:id="rId8"/>
    <p:sldId id="281" r:id="rId9"/>
    <p:sldId id="282" r:id="rId10"/>
    <p:sldId id="258" r:id="rId11"/>
    <p:sldId id="283" r:id="rId12"/>
    <p:sldId id="284" r:id="rId13"/>
    <p:sldId id="259" r:id="rId14"/>
    <p:sldId id="285" r:id="rId15"/>
    <p:sldId id="260" r:id="rId16"/>
    <p:sldId id="286" r:id="rId17"/>
    <p:sldId id="287" r:id="rId18"/>
    <p:sldId id="288" r:id="rId19"/>
    <p:sldId id="261" r:id="rId20"/>
    <p:sldId id="289" r:id="rId21"/>
    <p:sldId id="267" r:id="rId22"/>
    <p:sldId id="290" r:id="rId23"/>
    <p:sldId id="262" r:id="rId24"/>
    <p:sldId id="263" r:id="rId25"/>
    <p:sldId id="264" r:id="rId26"/>
    <p:sldId id="265" r:id="rId27"/>
    <p:sldId id="266" r:id="rId28"/>
    <p:sldId id="268" r:id="rId29"/>
    <p:sldId id="269" r:id="rId30"/>
    <p:sldId id="272" r:id="rId31"/>
    <p:sldId id="273" r:id="rId32"/>
    <p:sldId id="291" r:id="rId33"/>
    <p:sldId id="293" r:id="rId34"/>
    <p:sldId id="274" r:id="rId35"/>
    <p:sldId id="275" r:id="rId36"/>
    <p:sldId id="292"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78" y="6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057DE53E-D580-437E-862B-691007DA30D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57DE53E-D580-437E-862B-691007DA30D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57DE53E-D580-437E-862B-691007DA30D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57DE53E-D580-437E-862B-691007DA30D6}"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57DE53E-D580-437E-862B-691007DA30D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57DE53E-D580-437E-862B-691007DA30D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057DE53E-D580-437E-862B-691007DA30D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057DE53E-D580-437E-862B-691007DA30D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057DE53E-D580-437E-862B-691007DA30D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57DE53E-D580-437E-862B-691007DA30D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C082E7E4-C422-46A9-BD26-E789C4050A88}"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057DE53E-D580-437E-862B-691007DA30D6}" type="slidenum">
              <a:rPr lang="es-MX" smtClean="0"/>
              <a:pPr/>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082E7E4-C422-46A9-BD26-E789C4050A88}" type="datetimeFigureOut">
              <a:rPr lang="es-MX" smtClean="0"/>
              <a:pPr/>
              <a:t>02/10/2015</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57DE53E-D580-437E-862B-691007DA30D6}" type="slidenum">
              <a:rPr lang="es-MX" smtClean="0"/>
              <a:pPr/>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es.wikipedia.org/wiki/Liderazgo_autoritario" TargetMode="Externa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latin typeface="Constantia" pitchFamily="18" charset="0"/>
              </a:rPr>
              <a:t>UNIVERSIDAD AUTÓNOMA DEL ESTADO DE MÉXICO</a:t>
            </a:r>
            <a:endParaRPr lang="es-MX" sz="3200" dirty="0">
              <a:latin typeface="Constantia" pitchFamily="18" charset="0"/>
            </a:endParaRPr>
          </a:p>
        </p:txBody>
      </p:sp>
      <p:sp>
        <p:nvSpPr>
          <p:cNvPr id="3" name="2 Marcador de contenido"/>
          <p:cNvSpPr>
            <a:spLocks noGrp="1"/>
          </p:cNvSpPr>
          <p:nvPr>
            <p:ph idx="1"/>
          </p:nvPr>
        </p:nvSpPr>
        <p:spPr/>
        <p:txBody>
          <a:bodyPr>
            <a:normAutofit/>
          </a:bodyPr>
          <a:lstStyle/>
          <a:p>
            <a:pPr marL="0" indent="0" algn="ctr">
              <a:buNone/>
            </a:pPr>
            <a:r>
              <a:rPr lang="es-MX" sz="2200" b="1" dirty="0" smtClean="0">
                <a:latin typeface="Constantia" pitchFamily="18" charset="0"/>
              </a:rPr>
              <a:t>PLANTEL “DR. ÁNGEL MA. GARIBAY K”</a:t>
            </a:r>
          </a:p>
          <a:p>
            <a:pPr marL="0" indent="0" algn="ctr">
              <a:buNone/>
            </a:pPr>
            <a:endParaRPr lang="es-MX" sz="2200" b="1" dirty="0" smtClean="0">
              <a:latin typeface="Constantia" pitchFamily="18" charset="0"/>
            </a:endParaRPr>
          </a:p>
          <a:p>
            <a:pPr marL="0" indent="0" algn="ctr">
              <a:buNone/>
            </a:pPr>
            <a:r>
              <a:rPr lang="es-MX" sz="2200" b="1" dirty="0" smtClean="0">
                <a:latin typeface="Constantia" pitchFamily="18" charset="0"/>
              </a:rPr>
              <a:t>“TIPOS DE LÍDER. TEORÍAS DE LIDERAZGO”</a:t>
            </a:r>
          </a:p>
          <a:p>
            <a:pPr marL="0" indent="0" algn="ctr">
              <a:buNone/>
            </a:pPr>
            <a:endParaRPr lang="es-MX" sz="2200" b="1" dirty="0" smtClean="0">
              <a:latin typeface="Constantia" pitchFamily="18" charset="0"/>
            </a:endParaRPr>
          </a:p>
          <a:p>
            <a:pPr marL="0" indent="0" algn="ctr">
              <a:buNone/>
            </a:pPr>
            <a:r>
              <a:rPr lang="es-MX" sz="1400" b="1" dirty="0" smtClean="0">
                <a:latin typeface="Constantia" pitchFamily="18" charset="0"/>
              </a:rPr>
              <a:t>MATERIAL SOLO VISIÓN PROYECTABLE (DIAPOSITIVAS)</a:t>
            </a:r>
          </a:p>
          <a:p>
            <a:pPr marL="2286000" lvl="8" indent="0" algn="ctr">
              <a:buNone/>
            </a:pPr>
            <a:r>
              <a:rPr lang="es-MX" b="1" dirty="0" smtClean="0">
                <a:latin typeface="Constantia" pitchFamily="18" charset="0"/>
              </a:rPr>
              <a:t>UNIDAD DE APRENDIZAJE: LIDERAZGO</a:t>
            </a:r>
          </a:p>
          <a:p>
            <a:pPr marL="0" indent="0" algn="ctr">
              <a:buNone/>
            </a:pPr>
            <a:r>
              <a:rPr lang="es-MX" sz="1400" b="1" dirty="0" smtClean="0">
                <a:latin typeface="Constantia" pitchFamily="18" charset="0"/>
              </a:rPr>
              <a:t>MÓDULO I</a:t>
            </a:r>
          </a:p>
          <a:p>
            <a:pPr marL="0" indent="0" algn="ctr">
              <a:buNone/>
            </a:pPr>
            <a:r>
              <a:rPr lang="es-MX" sz="1400" b="1" dirty="0" smtClean="0">
                <a:latin typeface="Constantia" pitchFamily="18" charset="0"/>
              </a:rPr>
              <a:t>TEMA:</a:t>
            </a:r>
            <a:r>
              <a:rPr lang="es-MX" sz="1400" b="1" dirty="0">
                <a:latin typeface="Constantia" pitchFamily="18" charset="0"/>
              </a:rPr>
              <a:t> </a:t>
            </a:r>
            <a:r>
              <a:rPr lang="es-MX" sz="1400" b="1" dirty="0" smtClean="0">
                <a:latin typeface="Constantia" pitchFamily="18" charset="0"/>
              </a:rPr>
              <a:t>TIPOS DE </a:t>
            </a:r>
            <a:r>
              <a:rPr lang="es-MX" sz="1400" b="1" dirty="0" smtClean="0">
                <a:latin typeface="Constantia" pitchFamily="18" charset="0"/>
              </a:rPr>
              <a:t>LÍDER. </a:t>
            </a:r>
            <a:r>
              <a:rPr lang="es-MX" sz="1400" b="1" dirty="0" smtClean="0">
                <a:latin typeface="Constantia" pitchFamily="18" charset="0"/>
              </a:rPr>
              <a:t>TEORÍAS DE LIDERAZGO</a:t>
            </a:r>
            <a:endParaRPr lang="es-MX" sz="1400" b="1" dirty="0" smtClean="0">
              <a:latin typeface="Constantia" pitchFamily="18" charset="0"/>
            </a:endParaRPr>
          </a:p>
          <a:p>
            <a:pPr marL="0" indent="0" algn="ctr">
              <a:buNone/>
            </a:pPr>
            <a:endParaRPr lang="es-MX" sz="1400" b="1" dirty="0" smtClean="0">
              <a:latin typeface="Constantia" pitchFamily="18" charset="0"/>
            </a:endParaRPr>
          </a:p>
          <a:p>
            <a:pPr marL="0" indent="0" algn="ctr">
              <a:buNone/>
            </a:pPr>
            <a:endParaRPr lang="es-MX" sz="1400" b="1" dirty="0" smtClean="0">
              <a:latin typeface="Constantia" pitchFamily="18" charset="0"/>
            </a:endParaRPr>
          </a:p>
          <a:p>
            <a:pPr marL="0" indent="0" algn="r">
              <a:buNone/>
            </a:pPr>
            <a:r>
              <a:rPr lang="es-MX" sz="1400" b="1" dirty="0" smtClean="0">
                <a:latin typeface="Constantia" pitchFamily="18" charset="0"/>
              </a:rPr>
              <a:t>ELABORÓ: MARIA DE LOURDES SÁNCHEZ ESTRADA.</a:t>
            </a:r>
          </a:p>
          <a:p>
            <a:pPr marL="0" indent="0" algn="r">
              <a:buNone/>
            </a:pPr>
            <a:r>
              <a:rPr lang="es-MX" sz="1400" b="1" dirty="0" smtClean="0">
                <a:latin typeface="Constantia" pitchFamily="18" charset="0"/>
              </a:rPr>
              <a:t>JULIO-OCTUBRE DE 2015.</a:t>
            </a:r>
          </a:p>
          <a:p>
            <a:endParaRPr lang="es-MX" sz="1400" b="1" dirty="0" smtClean="0">
              <a:latin typeface="Constantia" pitchFamily="18" charset="0"/>
            </a:endParaRPr>
          </a:p>
          <a:p>
            <a:endParaRPr lang="es-MX"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t>PATERNALISTA</a:t>
            </a:r>
            <a:endParaRPr lang="es-MX" sz="3200" dirty="0"/>
          </a:p>
        </p:txBody>
      </p:sp>
      <p:sp>
        <p:nvSpPr>
          <p:cNvPr id="4" name="Marcador de texto 3"/>
          <p:cNvSpPr>
            <a:spLocks noGrp="1"/>
          </p:cNvSpPr>
          <p:nvPr>
            <p:ph type="body" idx="1"/>
          </p:nvPr>
        </p:nvSpPr>
        <p:spPr/>
        <p:txBody>
          <a:bodyPr/>
          <a:lstStyle/>
          <a:p>
            <a:endParaRPr lang="es-MX"/>
          </a:p>
        </p:txBody>
      </p:sp>
      <p:sp>
        <p:nvSpPr>
          <p:cNvPr id="5" name="Marcador de texto 4"/>
          <p:cNvSpPr>
            <a:spLocks noGrp="1"/>
          </p:cNvSpPr>
          <p:nvPr>
            <p:ph type="body" sz="half" idx="3"/>
          </p:nvPr>
        </p:nvSpPr>
        <p:spPr/>
        <p:txBody>
          <a:bodyPr/>
          <a:lstStyle/>
          <a:p>
            <a:endParaRPr lang="es-MX"/>
          </a:p>
        </p:txBody>
      </p:sp>
      <p:sp>
        <p:nvSpPr>
          <p:cNvPr id="3" name="2 Marcador de contenido"/>
          <p:cNvSpPr>
            <a:spLocks noGrp="1"/>
          </p:cNvSpPr>
          <p:nvPr>
            <p:ph sz="quarter" idx="2"/>
          </p:nvPr>
        </p:nvSpPr>
        <p:spPr/>
        <p:txBody>
          <a:bodyPr/>
          <a:lstStyle/>
          <a:p>
            <a:pPr>
              <a:buFont typeface="Wingdings" panose="05000000000000000000" pitchFamily="2" charset="2"/>
              <a:buChar char="v"/>
            </a:pPr>
            <a:endParaRPr lang="es-MX" dirty="0" smtClean="0"/>
          </a:p>
          <a:p>
            <a:pPr>
              <a:buFont typeface="Wingdings" panose="05000000000000000000" pitchFamily="2" charset="2"/>
              <a:buChar char="v"/>
            </a:pPr>
            <a:r>
              <a:rPr lang="es-MX" sz="2400" dirty="0" smtClean="0"/>
              <a:t>Somete</a:t>
            </a:r>
            <a:r>
              <a:rPr lang="es-MX" sz="2400" dirty="0"/>
              <a:t>, no brinda libertad.</a:t>
            </a:r>
          </a:p>
          <a:p>
            <a:pPr>
              <a:buFont typeface="Wingdings" panose="05000000000000000000" pitchFamily="2" charset="2"/>
              <a:buChar char="v"/>
            </a:pPr>
            <a:r>
              <a:rPr lang="es-MX" sz="2400" dirty="0" smtClean="0"/>
              <a:t>Considera que </a:t>
            </a:r>
            <a:r>
              <a:rPr lang="es-MX" sz="2400" dirty="0"/>
              <a:t>sus colaboradores son </a:t>
            </a:r>
            <a:r>
              <a:rPr lang="es-MX" sz="2400" dirty="0" smtClean="0"/>
              <a:t>inferiores. </a:t>
            </a:r>
            <a:endParaRPr lang="es-MX" sz="2400" dirty="0"/>
          </a:p>
          <a:p>
            <a:endParaRPr lang="es-MX" dirty="0"/>
          </a:p>
        </p:txBody>
      </p:sp>
      <p:pic>
        <p:nvPicPr>
          <p:cNvPr id="5122" name="Picture 2" descr="http://static.batanga.com/sites/default/files/styles/full/public/curiosidades.batanga.com/files/Como-es-posible-el-lavado-de-cerebro-1.jpg?itok=oFNaFxy0"/>
          <p:cNvPicPr>
            <a:picLocks noGrp="1" noChangeAspect="1" noChangeArrowheads="1"/>
          </p:cNvPicPr>
          <p:nvPr>
            <p:ph sz="quarter" idx="4"/>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45025" y="2996952"/>
            <a:ext cx="4207672" cy="2772497"/>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texto 2"/>
          <p:cNvSpPr>
            <a:spLocks noGrp="1"/>
          </p:cNvSpPr>
          <p:nvPr>
            <p:ph type="body" idx="1"/>
          </p:nvPr>
        </p:nvSpPr>
        <p:spPr/>
        <p:txBody>
          <a:bodyPr/>
          <a:lstStyle/>
          <a:p>
            <a:pPr algn="ctr"/>
            <a:r>
              <a:rPr lang="es-MX" dirty="0" smtClean="0"/>
              <a:t>VENTAJA</a:t>
            </a:r>
            <a:endParaRPr lang="es-MX" dirty="0"/>
          </a:p>
        </p:txBody>
      </p:sp>
      <p:sp>
        <p:nvSpPr>
          <p:cNvPr id="4" name="Marcador de texto 3"/>
          <p:cNvSpPr>
            <a:spLocks noGrp="1"/>
          </p:cNvSpPr>
          <p:nvPr>
            <p:ph type="body" sz="half" idx="3"/>
          </p:nvPr>
        </p:nvSpPr>
        <p:spPr/>
        <p:txBody>
          <a:bodyPr/>
          <a:lstStyle/>
          <a:p>
            <a:pPr algn="ctr"/>
            <a:r>
              <a:rPr lang="es-MX" dirty="0" smtClean="0"/>
              <a:t>DESVENTAJA</a:t>
            </a:r>
            <a:endParaRPr lang="es-MX" dirty="0"/>
          </a:p>
        </p:txBody>
      </p:sp>
      <p:sp>
        <p:nvSpPr>
          <p:cNvPr id="5" name="Marcador de contenido 4"/>
          <p:cNvSpPr>
            <a:spLocks noGrp="1"/>
          </p:cNvSpPr>
          <p:nvPr>
            <p:ph sz="quarter" idx="2"/>
          </p:nvPr>
        </p:nvSpPr>
        <p:spPr>
          <a:xfrm>
            <a:off x="457200" y="2636912"/>
            <a:ext cx="4040188" cy="3845720"/>
          </a:xfrm>
        </p:spPr>
        <p:txBody>
          <a:bodyPr>
            <a:normAutofit/>
          </a:bodyPr>
          <a:lstStyle/>
          <a:p>
            <a:pPr algn="just" fontAlgn="base"/>
            <a:endParaRPr lang="es-MX" dirty="0" smtClean="0"/>
          </a:p>
          <a:p>
            <a:pPr algn="just" fontAlgn="base">
              <a:buFont typeface="Wingdings" panose="05000000000000000000" pitchFamily="2" charset="2"/>
              <a:buChar char="v"/>
            </a:pPr>
            <a:r>
              <a:rPr lang="es-MX" sz="2400" dirty="0" smtClean="0"/>
              <a:t>Los empleados solo se preocupan por su </a:t>
            </a:r>
            <a:r>
              <a:rPr lang="es-MX" sz="2400" dirty="0" smtClean="0"/>
              <a:t>traba.jo</a:t>
            </a:r>
            <a:endParaRPr lang="es-MX" sz="2400" dirty="0"/>
          </a:p>
        </p:txBody>
      </p:sp>
      <p:sp>
        <p:nvSpPr>
          <p:cNvPr id="6" name="Marcador de contenido 5"/>
          <p:cNvSpPr>
            <a:spLocks noGrp="1"/>
          </p:cNvSpPr>
          <p:nvPr>
            <p:ph sz="quarter" idx="4"/>
          </p:nvPr>
        </p:nvSpPr>
        <p:spPr/>
        <p:txBody>
          <a:bodyPr>
            <a:normAutofit/>
          </a:bodyPr>
          <a:lstStyle/>
          <a:p>
            <a:pPr fontAlgn="base"/>
            <a:endParaRPr lang="es-MX" dirty="0" smtClean="0"/>
          </a:p>
          <a:p>
            <a:pPr algn="just" fontAlgn="base">
              <a:buFont typeface="Wingdings" panose="05000000000000000000" pitchFamily="2" charset="2"/>
              <a:buChar char="v"/>
            </a:pPr>
            <a:r>
              <a:rPr lang="es-MX" sz="2400" dirty="0" smtClean="0"/>
              <a:t>No existe un a madurez en el grupo, impidiéndoles saber conducirse si no son orientados por su líder.</a:t>
            </a:r>
            <a:endParaRPr lang="es-MX" sz="2400" dirty="0"/>
          </a:p>
          <a:p>
            <a:endParaRPr lang="es-MX" dirty="0"/>
          </a:p>
          <a:p>
            <a:pPr marL="0" indent="0">
              <a:buNone/>
            </a:pPr>
            <a:endParaRPr lang="es-MX" dirty="0"/>
          </a:p>
        </p:txBody>
      </p:sp>
    </p:spTree>
    <p:extLst>
      <p:ext uri="{BB962C8B-B14F-4D97-AF65-F5344CB8AC3E}">
        <p14:creationId xmlns:p14="http://schemas.microsoft.com/office/powerpoint/2010/main" xmlns="" val="3458628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a:bodyPr>
          <a:lstStyle/>
          <a:p>
            <a:pPr algn="ctr"/>
            <a:r>
              <a:rPr lang="es-MX" sz="3200" dirty="0" smtClean="0"/>
              <a:t>LÍDER LIBERAL </a:t>
            </a:r>
            <a:r>
              <a:rPr lang="es-MX" sz="3200" dirty="0"/>
              <a:t>O LAISSEZ-FIRE</a:t>
            </a:r>
          </a:p>
        </p:txBody>
      </p:sp>
      <p:sp>
        <p:nvSpPr>
          <p:cNvPr id="8" name="Marcador de contenido 7"/>
          <p:cNvSpPr>
            <a:spLocks noGrp="1"/>
          </p:cNvSpPr>
          <p:nvPr>
            <p:ph idx="1"/>
          </p:nvPr>
        </p:nvSpPr>
        <p:spPr/>
        <p:txBody>
          <a:bodyPr>
            <a:normAutofit/>
          </a:bodyPr>
          <a:lstStyle/>
          <a:p>
            <a:pPr marL="0" indent="0" algn="just">
              <a:buNone/>
            </a:pPr>
            <a:endParaRPr lang="es-MX" sz="2000" dirty="0" smtClean="0"/>
          </a:p>
          <a:p>
            <a:pPr marL="0" indent="0" algn="just">
              <a:buNone/>
            </a:pPr>
            <a:r>
              <a:rPr lang="es-MX" sz="2400" dirty="0" smtClean="0"/>
              <a:t>Delega la autoridad en sus subordinados, lo que hace que dependa de ellos para el establecimiento de objetivos.</a:t>
            </a:r>
            <a:endParaRPr lang="es-MX" sz="2400" dirty="0"/>
          </a:p>
        </p:txBody>
      </p:sp>
    </p:spTree>
    <p:extLst>
      <p:ext uri="{BB962C8B-B14F-4D97-AF65-F5344CB8AC3E}">
        <p14:creationId xmlns:p14="http://schemas.microsoft.com/office/powerpoint/2010/main" xmlns="" val="1276367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t>CARACTERÍSTICAS  DEL LÍDER LIBERAL O LAISSEZ-FIRE</a:t>
            </a:r>
            <a:endParaRPr lang="es-MX" sz="3200" dirty="0"/>
          </a:p>
        </p:txBody>
      </p:sp>
      <p:sp>
        <p:nvSpPr>
          <p:cNvPr id="4" name="Marcador de texto 3"/>
          <p:cNvSpPr>
            <a:spLocks noGrp="1"/>
          </p:cNvSpPr>
          <p:nvPr>
            <p:ph type="body" idx="1"/>
          </p:nvPr>
        </p:nvSpPr>
        <p:spPr/>
        <p:txBody>
          <a:bodyPr/>
          <a:lstStyle/>
          <a:p>
            <a:endParaRPr lang="es-MX"/>
          </a:p>
        </p:txBody>
      </p:sp>
      <p:sp>
        <p:nvSpPr>
          <p:cNvPr id="5" name="Marcador de texto 4"/>
          <p:cNvSpPr>
            <a:spLocks noGrp="1"/>
          </p:cNvSpPr>
          <p:nvPr>
            <p:ph type="body" sz="half" idx="3"/>
          </p:nvPr>
        </p:nvSpPr>
        <p:spPr/>
        <p:txBody>
          <a:bodyPr/>
          <a:lstStyle/>
          <a:p>
            <a:endParaRPr lang="es-MX"/>
          </a:p>
        </p:txBody>
      </p:sp>
      <p:sp>
        <p:nvSpPr>
          <p:cNvPr id="3" name="2 Marcador de contenido"/>
          <p:cNvSpPr>
            <a:spLocks noGrp="1"/>
          </p:cNvSpPr>
          <p:nvPr>
            <p:ph sz="quarter" idx="2"/>
          </p:nvPr>
        </p:nvSpPr>
        <p:spPr/>
        <p:txBody>
          <a:bodyPr/>
          <a:lstStyle/>
          <a:p>
            <a:pPr>
              <a:buFont typeface="Wingdings" panose="05000000000000000000" pitchFamily="2" charset="2"/>
              <a:buChar char="v"/>
            </a:pPr>
            <a:r>
              <a:rPr lang="es-MX" sz="2400" dirty="0"/>
              <a:t>Principio francés: “dejar pasar</a:t>
            </a:r>
            <a:r>
              <a:rPr lang="es-MX" sz="2400" dirty="0" smtClean="0"/>
              <a:t>” </a:t>
            </a:r>
            <a:endParaRPr lang="es-MX" sz="2400" dirty="0"/>
          </a:p>
          <a:p>
            <a:pPr>
              <a:buFont typeface="Wingdings" panose="05000000000000000000" pitchFamily="2" charset="2"/>
              <a:buChar char="v"/>
            </a:pPr>
            <a:r>
              <a:rPr lang="es-MX" sz="2400" dirty="0" smtClean="0"/>
              <a:t>Papel </a:t>
            </a:r>
            <a:r>
              <a:rPr lang="es-MX" sz="2400" dirty="0"/>
              <a:t>pasivo.</a:t>
            </a:r>
          </a:p>
          <a:p>
            <a:pPr>
              <a:buFont typeface="Wingdings" panose="05000000000000000000" pitchFamily="2" charset="2"/>
              <a:buChar char="v"/>
            </a:pPr>
            <a:r>
              <a:rPr lang="es-MX" sz="2400" dirty="0" smtClean="0"/>
              <a:t>Asumen </a:t>
            </a:r>
            <a:r>
              <a:rPr lang="es-MX" sz="2400" dirty="0"/>
              <a:t>papel neutral.</a:t>
            </a:r>
          </a:p>
          <a:p>
            <a:pPr>
              <a:buFont typeface="Wingdings" panose="05000000000000000000" pitchFamily="2" charset="2"/>
              <a:buChar char="v"/>
            </a:pPr>
            <a:r>
              <a:rPr lang="es-MX" sz="2400" dirty="0" smtClean="0"/>
              <a:t>Influyen </a:t>
            </a:r>
            <a:r>
              <a:rPr lang="es-MX" sz="2400" dirty="0"/>
              <a:t>poco en el logro de objetivos.</a:t>
            </a:r>
          </a:p>
          <a:p>
            <a:pPr>
              <a:buFont typeface="Wingdings" panose="05000000000000000000" pitchFamily="2" charset="2"/>
              <a:buChar char="v"/>
            </a:pPr>
            <a:r>
              <a:rPr lang="es-MX" sz="2400" dirty="0" smtClean="0"/>
              <a:t>Sus </a:t>
            </a:r>
            <a:r>
              <a:rPr lang="es-MX" sz="2400" dirty="0"/>
              <a:t>seguidores gozan de total libertad.</a:t>
            </a:r>
          </a:p>
          <a:p>
            <a:pPr marL="0" indent="0">
              <a:buNone/>
            </a:pPr>
            <a:endParaRPr lang="es-MX" dirty="0"/>
          </a:p>
        </p:txBody>
      </p:sp>
      <p:pic>
        <p:nvPicPr>
          <p:cNvPr id="7170" name="Picture 2" descr="http://definicion.de/wp-content/uploads/2008/05/liderazgo.jpg"/>
          <p:cNvPicPr>
            <a:picLocks noGrp="1" noChangeAspect="1" noChangeArrowheads="1"/>
          </p:cNvPicPr>
          <p:nvPr>
            <p:ph sz="quarter" idx="4"/>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26496" y="2715344"/>
            <a:ext cx="3161928" cy="316192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endParaRPr lang="es-MX"/>
          </a:p>
        </p:txBody>
      </p:sp>
      <p:sp>
        <p:nvSpPr>
          <p:cNvPr id="8" name="Marcador de texto 7"/>
          <p:cNvSpPr>
            <a:spLocks noGrp="1"/>
          </p:cNvSpPr>
          <p:nvPr>
            <p:ph type="body" idx="1"/>
          </p:nvPr>
        </p:nvSpPr>
        <p:spPr/>
        <p:txBody>
          <a:bodyPr/>
          <a:lstStyle/>
          <a:p>
            <a:pPr algn="ctr"/>
            <a:r>
              <a:rPr lang="es-MX" dirty="0" smtClean="0"/>
              <a:t>VENTAJA</a:t>
            </a:r>
            <a:endParaRPr lang="es-MX" dirty="0"/>
          </a:p>
        </p:txBody>
      </p:sp>
      <p:sp>
        <p:nvSpPr>
          <p:cNvPr id="10" name="Marcador de texto 9"/>
          <p:cNvSpPr>
            <a:spLocks noGrp="1"/>
          </p:cNvSpPr>
          <p:nvPr>
            <p:ph type="body" sz="half" idx="3"/>
          </p:nvPr>
        </p:nvSpPr>
        <p:spPr/>
        <p:txBody>
          <a:bodyPr/>
          <a:lstStyle/>
          <a:p>
            <a:pPr algn="ctr"/>
            <a:r>
              <a:rPr lang="es-MX" dirty="0" smtClean="0"/>
              <a:t>DESVENTAJA</a:t>
            </a:r>
            <a:endParaRPr lang="es-MX" dirty="0"/>
          </a:p>
        </p:txBody>
      </p:sp>
      <p:sp>
        <p:nvSpPr>
          <p:cNvPr id="9" name="Marcador de contenido 8"/>
          <p:cNvSpPr>
            <a:spLocks noGrp="1"/>
          </p:cNvSpPr>
          <p:nvPr>
            <p:ph sz="quarter" idx="2"/>
          </p:nvPr>
        </p:nvSpPr>
        <p:spPr/>
        <p:txBody>
          <a:bodyPr>
            <a:normAutofit/>
          </a:bodyPr>
          <a:lstStyle/>
          <a:p>
            <a:pPr marL="0" indent="0">
              <a:buNone/>
            </a:pPr>
            <a:endParaRPr lang="es-MX" dirty="0">
              <a:latin typeface="Constantia" pitchFamily="18" charset="0"/>
              <a:cs typeface="Arial" panose="020B0604020202020204" pitchFamily="34" charset="0"/>
            </a:endParaRPr>
          </a:p>
          <a:p>
            <a:pPr>
              <a:buFont typeface="Wingdings" panose="05000000000000000000" pitchFamily="2" charset="2"/>
              <a:buChar char="v"/>
            </a:pPr>
            <a:r>
              <a:rPr lang="es-MX" sz="2400" dirty="0" smtClean="0">
                <a:latin typeface="Constantia" pitchFamily="18" charset="0"/>
                <a:cs typeface="Arial" panose="020B0604020202020204" pitchFamily="34" charset="0"/>
              </a:rPr>
              <a:t>El trabajo se realiza con calma, pero con calidad.</a:t>
            </a:r>
            <a:endParaRPr lang="es-MX" sz="2400" dirty="0">
              <a:latin typeface="Constantia" pitchFamily="18" charset="0"/>
              <a:cs typeface="Arial" panose="020B0604020202020204" pitchFamily="34" charset="0"/>
            </a:endParaRPr>
          </a:p>
          <a:p>
            <a:pPr marL="0" indent="0">
              <a:buNone/>
            </a:pPr>
            <a:endParaRPr lang="es-MX" dirty="0"/>
          </a:p>
        </p:txBody>
      </p:sp>
      <p:sp>
        <p:nvSpPr>
          <p:cNvPr id="11" name="Marcador de contenido 10"/>
          <p:cNvSpPr>
            <a:spLocks noGrp="1"/>
          </p:cNvSpPr>
          <p:nvPr>
            <p:ph sz="quarter" idx="4"/>
          </p:nvPr>
        </p:nvSpPr>
        <p:spPr/>
        <p:txBody>
          <a:bodyPr>
            <a:normAutofit/>
          </a:bodyPr>
          <a:lstStyle/>
          <a:p>
            <a:pPr marL="0" indent="0" algn="just">
              <a:buNone/>
            </a:pPr>
            <a:endParaRPr lang="es-MX" sz="2000" b="1" i="1" u="sng" dirty="0" smtClean="0">
              <a:latin typeface="Constantia" pitchFamily="18" charset="0"/>
            </a:endParaRPr>
          </a:p>
          <a:p>
            <a:pPr algn="just">
              <a:buFont typeface="Wingdings" panose="05000000000000000000" pitchFamily="2" charset="2"/>
              <a:buChar char="v"/>
            </a:pPr>
            <a:r>
              <a:rPr lang="es-MX" sz="2400" dirty="0" smtClean="0">
                <a:latin typeface="Constantia" pitchFamily="18" charset="0"/>
                <a:cs typeface="Arial" panose="020B0604020202020204" pitchFamily="34" charset="0"/>
              </a:rPr>
              <a:t>Hay pérdida de tiempo, desorden, el líder carece de autoridad.</a:t>
            </a:r>
          </a:p>
          <a:p>
            <a:pPr marL="0" indent="0">
              <a:buNone/>
            </a:pPr>
            <a:endParaRPr lang="es-MX" b="1" i="1" u="sng" dirty="0"/>
          </a:p>
        </p:txBody>
      </p:sp>
    </p:spTree>
    <p:extLst>
      <p:ext uri="{BB962C8B-B14F-4D97-AF65-F5344CB8AC3E}">
        <p14:creationId xmlns:p14="http://schemas.microsoft.com/office/powerpoint/2010/main" xmlns="" val="24558682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t>LÍDER DEMOCRÁTICO</a:t>
            </a:r>
            <a:endParaRPr lang="es-MX" sz="3200" dirty="0"/>
          </a:p>
        </p:txBody>
      </p:sp>
      <p:sp>
        <p:nvSpPr>
          <p:cNvPr id="3" name="2 Marcador de contenido"/>
          <p:cNvSpPr>
            <a:spLocks noGrp="1"/>
          </p:cNvSpPr>
          <p:nvPr>
            <p:ph idx="1"/>
          </p:nvPr>
        </p:nvSpPr>
        <p:spPr>
          <a:xfrm>
            <a:off x="481137" y="2106683"/>
            <a:ext cx="8229600" cy="4389120"/>
          </a:xfrm>
        </p:spPr>
        <p:txBody>
          <a:bodyPr>
            <a:normAutofit/>
          </a:bodyPr>
          <a:lstStyle/>
          <a:p>
            <a:pPr marL="0" indent="0">
              <a:buNone/>
            </a:pPr>
            <a:endParaRPr lang="es-MX" dirty="0"/>
          </a:p>
          <a:p>
            <a:pPr marL="0" indent="0" algn="just">
              <a:buNone/>
            </a:pPr>
            <a:endParaRPr lang="es-MX" sz="2400" dirty="0" smtClean="0"/>
          </a:p>
          <a:p>
            <a:pPr marL="0" indent="0" algn="just">
              <a:buNone/>
            </a:pPr>
            <a:r>
              <a:rPr lang="es-MX" sz="2400" dirty="0" smtClean="0"/>
              <a:t>El líder democrático  da prioridad </a:t>
            </a:r>
            <a:r>
              <a:rPr lang="es-MX" sz="2400" dirty="0"/>
              <a:t>la participación de la comunidad, </a:t>
            </a:r>
            <a:r>
              <a:rPr lang="es-MX" sz="2400" dirty="0" smtClean="0"/>
              <a:t>da oportunidad de </a:t>
            </a:r>
            <a:r>
              <a:rPr lang="es-MX" sz="2400" dirty="0"/>
              <a:t>que el grupo decida por la política a seguir y tomar las diferentes decisiones a partir </a:t>
            </a:r>
            <a:r>
              <a:rPr lang="es-MX" sz="2400" dirty="0" smtClean="0"/>
              <a:t>de las opiniones.</a:t>
            </a:r>
            <a:r>
              <a:rPr lang="es-MX" sz="2400" dirty="0"/>
              <a:t> </a:t>
            </a:r>
            <a:endParaRPr lang="es-MX" sz="2400" dirty="0" smtClean="0"/>
          </a:p>
          <a:p>
            <a:pPr marL="0" indent="0" algn="just">
              <a:buNone/>
            </a:pPr>
            <a:endParaRPr lang="es-MX" sz="2000" dirty="0"/>
          </a:p>
          <a:p>
            <a:pPr marL="0" indent="0" algn="just">
              <a:buNone/>
            </a:pPr>
            <a:endParaRPr lang="es-MX" sz="2000" dirty="0"/>
          </a:p>
          <a:p>
            <a:pPr marL="0" indent="0">
              <a:buNone/>
            </a:pPr>
            <a:endParaRPr lang="es-MX" dirty="0"/>
          </a:p>
          <a:p>
            <a:pPr marL="0" indent="0">
              <a:buNone/>
            </a:pPr>
            <a:endParaRPr lang="es-MX" dirty="0"/>
          </a:p>
        </p:txBody>
      </p:sp>
      <p:pic>
        <p:nvPicPr>
          <p:cNvPr id="9218" name="Picture 2" descr="http://boasso24horas.com/web2/images/stories/participativo.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55776" y="4293096"/>
            <a:ext cx="3312368" cy="196325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dirty="0"/>
              <a:t>CARACTERÍSTICAS DEL </a:t>
            </a:r>
            <a:r>
              <a:rPr lang="es-MX" sz="3200" dirty="0" smtClean="0"/>
              <a:t>LÍDER DEMOCRÁTICO</a:t>
            </a:r>
            <a:endParaRPr lang="es-MX" sz="3200" dirty="0"/>
          </a:p>
        </p:txBody>
      </p:sp>
      <p:sp>
        <p:nvSpPr>
          <p:cNvPr id="4" name="Marcador de texto 3"/>
          <p:cNvSpPr>
            <a:spLocks noGrp="1"/>
          </p:cNvSpPr>
          <p:nvPr>
            <p:ph type="body" idx="1"/>
          </p:nvPr>
        </p:nvSpPr>
        <p:spPr/>
        <p:txBody>
          <a:bodyPr/>
          <a:lstStyle/>
          <a:p>
            <a:endParaRPr lang="es-MX"/>
          </a:p>
        </p:txBody>
      </p:sp>
      <p:sp>
        <p:nvSpPr>
          <p:cNvPr id="6" name="Marcador de texto 5"/>
          <p:cNvSpPr>
            <a:spLocks noGrp="1"/>
          </p:cNvSpPr>
          <p:nvPr>
            <p:ph type="body" sz="half" idx="3"/>
          </p:nvPr>
        </p:nvSpPr>
        <p:spPr/>
        <p:txBody>
          <a:bodyPr/>
          <a:lstStyle/>
          <a:p>
            <a:endParaRPr lang="es-MX"/>
          </a:p>
        </p:txBody>
      </p:sp>
      <p:sp>
        <p:nvSpPr>
          <p:cNvPr id="5" name="Marcador de contenido 4"/>
          <p:cNvSpPr>
            <a:spLocks noGrp="1"/>
          </p:cNvSpPr>
          <p:nvPr>
            <p:ph sz="quarter" idx="2"/>
          </p:nvPr>
        </p:nvSpPr>
        <p:spPr/>
        <p:txBody>
          <a:bodyPr>
            <a:normAutofit/>
          </a:bodyPr>
          <a:lstStyle/>
          <a:p>
            <a:pPr algn="just">
              <a:buFont typeface="Wingdings" panose="05000000000000000000" pitchFamily="2" charset="2"/>
              <a:buChar char="v"/>
            </a:pPr>
            <a:endParaRPr lang="es-MX" sz="2000" dirty="0" smtClean="0"/>
          </a:p>
          <a:p>
            <a:pPr algn="just">
              <a:buFont typeface="Wingdings" panose="05000000000000000000" pitchFamily="2" charset="2"/>
              <a:buChar char="v"/>
            </a:pPr>
            <a:r>
              <a:rPr lang="es-MX" sz="2400" dirty="0" smtClean="0"/>
              <a:t>Ayuda </a:t>
            </a:r>
            <a:r>
              <a:rPr lang="es-MX" sz="2400" dirty="0"/>
              <a:t>a tomar decisiones de </a:t>
            </a:r>
            <a:r>
              <a:rPr lang="es-MX" sz="2400" dirty="0" smtClean="0"/>
              <a:t>grupo.</a:t>
            </a:r>
            <a:endParaRPr lang="es-MX" sz="2400" dirty="0"/>
          </a:p>
          <a:p>
            <a:pPr algn="just">
              <a:buFont typeface="Wingdings" panose="05000000000000000000" pitchFamily="2" charset="2"/>
              <a:buChar char="v"/>
            </a:pPr>
            <a:r>
              <a:rPr lang="es-MX" sz="2400" dirty="0"/>
              <a:t>-Indica los pasos generales encaminados a una meta y alienta la realización general de los planes.</a:t>
            </a:r>
          </a:p>
          <a:p>
            <a:pPr marL="0" indent="0">
              <a:buNone/>
            </a:pPr>
            <a:endParaRPr lang="es-MX" dirty="0"/>
          </a:p>
        </p:txBody>
      </p:sp>
      <p:pic>
        <p:nvPicPr>
          <p:cNvPr id="8194" name="Picture 2" descr="http://www.eaeprogramas.es/empresa-familiar/wp-content/uploads/2015/06/6.-L%C3%ADder-democr%C3%A1tico.jpg"/>
          <p:cNvPicPr>
            <a:picLocks noGrp="1" noChangeAspect="1" noChangeArrowheads="1"/>
          </p:cNvPicPr>
          <p:nvPr>
            <p:ph sz="quarter" idx="4"/>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45025" y="3090598"/>
            <a:ext cx="4041775" cy="269451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221068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texto 2"/>
          <p:cNvSpPr>
            <a:spLocks noGrp="1"/>
          </p:cNvSpPr>
          <p:nvPr>
            <p:ph type="body" idx="1"/>
          </p:nvPr>
        </p:nvSpPr>
        <p:spPr/>
        <p:txBody>
          <a:bodyPr/>
          <a:lstStyle/>
          <a:p>
            <a:pPr algn="ctr"/>
            <a:r>
              <a:rPr lang="es-MX" dirty="0" smtClean="0"/>
              <a:t>VENTAJA</a:t>
            </a:r>
            <a:endParaRPr lang="es-MX" dirty="0"/>
          </a:p>
        </p:txBody>
      </p:sp>
      <p:sp>
        <p:nvSpPr>
          <p:cNvPr id="4" name="Marcador de texto 3"/>
          <p:cNvSpPr>
            <a:spLocks noGrp="1"/>
          </p:cNvSpPr>
          <p:nvPr>
            <p:ph type="body" sz="half" idx="3"/>
          </p:nvPr>
        </p:nvSpPr>
        <p:spPr/>
        <p:txBody>
          <a:bodyPr/>
          <a:lstStyle/>
          <a:p>
            <a:pPr algn="ctr"/>
            <a:r>
              <a:rPr lang="es-MX" dirty="0" smtClean="0"/>
              <a:t>DESVENTAJA</a:t>
            </a:r>
            <a:endParaRPr lang="es-MX" dirty="0"/>
          </a:p>
        </p:txBody>
      </p:sp>
      <p:sp>
        <p:nvSpPr>
          <p:cNvPr id="5" name="Marcador de contenido 4"/>
          <p:cNvSpPr>
            <a:spLocks noGrp="1"/>
          </p:cNvSpPr>
          <p:nvPr>
            <p:ph sz="quarter" idx="2"/>
          </p:nvPr>
        </p:nvSpPr>
        <p:spPr/>
        <p:txBody>
          <a:bodyPr>
            <a:normAutofit/>
          </a:bodyPr>
          <a:lstStyle/>
          <a:p>
            <a:pPr algn="just">
              <a:buFont typeface="Wingdings" panose="05000000000000000000" pitchFamily="2" charset="2"/>
              <a:buChar char="v"/>
            </a:pPr>
            <a:r>
              <a:rPr lang="es-MX" sz="2400" dirty="0" smtClean="0"/>
              <a:t>Provoca iniciativa y mayor disposición, pertenencia de grupo.</a:t>
            </a:r>
            <a:endParaRPr lang="es-MX" sz="2400" dirty="0"/>
          </a:p>
        </p:txBody>
      </p:sp>
      <p:sp>
        <p:nvSpPr>
          <p:cNvPr id="6" name="Marcador de contenido 5"/>
          <p:cNvSpPr>
            <a:spLocks noGrp="1"/>
          </p:cNvSpPr>
          <p:nvPr>
            <p:ph sz="quarter" idx="4"/>
          </p:nvPr>
        </p:nvSpPr>
        <p:spPr/>
        <p:txBody>
          <a:bodyPr>
            <a:normAutofit/>
          </a:bodyPr>
          <a:lstStyle/>
          <a:p>
            <a:pPr>
              <a:buFont typeface="Wingdings" panose="05000000000000000000" pitchFamily="2" charset="2"/>
              <a:buChar char="v"/>
            </a:pPr>
            <a:r>
              <a:rPr lang="es-MX" sz="2400" dirty="0"/>
              <a:t>E</a:t>
            </a:r>
            <a:r>
              <a:rPr lang="es-MX" sz="2400" dirty="0" smtClean="0"/>
              <a:t>s </a:t>
            </a:r>
            <a:r>
              <a:rPr lang="es-MX" sz="2400" dirty="0"/>
              <a:t>un proceso </a:t>
            </a:r>
            <a:r>
              <a:rPr lang="es-MX" sz="2400" dirty="0" smtClean="0"/>
              <a:t>lento, el líder debe contar  con capacidad asertiva.</a:t>
            </a:r>
            <a:endParaRPr lang="es-MX" sz="2400" dirty="0"/>
          </a:p>
        </p:txBody>
      </p:sp>
    </p:spTree>
    <p:extLst>
      <p:ext uri="{BB962C8B-B14F-4D97-AF65-F5344CB8AC3E}">
        <p14:creationId xmlns:p14="http://schemas.microsoft.com/office/powerpoint/2010/main" xmlns="" val="27498233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endParaRPr lang="es-MX" dirty="0"/>
          </a:p>
        </p:txBody>
      </p:sp>
      <p:pic>
        <p:nvPicPr>
          <p:cNvPr id="10244" name="Picture 4" descr="http://plusempresarial.com/wp-content/uploads/2015/03/lider_pyme.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9672" y="3645024"/>
            <a:ext cx="3960439" cy="2970329"/>
          </a:xfrm>
          <a:prstGeom prst="rect">
            <a:avLst/>
          </a:prstGeom>
          <a:noFill/>
          <a:extLst>
            <a:ext uri="{909E8E84-426E-40DD-AFC4-6F175D3DCCD1}">
              <a14:hiddenFill xmlns:a14="http://schemas.microsoft.com/office/drawing/2010/main" xmlns="">
                <a:solidFill>
                  <a:srgbClr val="FFFFFF"/>
                </a:solidFill>
              </a14:hiddenFill>
            </a:ext>
          </a:extLst>
        </p:spPr>
      </p:pic>
      <p:sp>
        <p:nvSpPr>
          <p:cNvPr id="8" name="Llamada ovalada 7"/>
          <p:cNvSpPr/>
          <p:nvPr/>
        </p:nvSpPr>
        <p:spPr>
          <a:xfrm rot="1033594">
            <a:off x="5148662" y="886885"/>
            <a:ext cx="2879127" cy="238531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dirty="0" smtClean="0"/>
              <a:t>¿Consideras que un tipo de liderazgo sea mejor que otro? </a:t>
            </a:r>
            <a:endParaRPr lang="es-MX" sz="2400" dirty="0"/>
          </a:p>
        </p:txBody>
      </p:sp>
    </p:spTree>
    <p:extLst>
      <p:ext uri="{BB962C8B-B14F-4D97-AF65-F5344CB8AC3E}">
        <p14:creationId xmlns:p14="http://schemas.microsoft.com/office/powerpoint/2010/main" xmlns="" val="12074140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algn="just">
              <a:buFont typeface="Wingdings" panose="05000000000000000000" pitchFamily="2" charset="2"/>
              <a:buChar char="v"/>
            </a:pPr>
            <a:endParaRPr lang="es-MX" sz="2000" dirty="0" smtClean="0"/>
          </a:p>
          <a:p>
            <a:pPr marL="0" indent="0" algn="just">
              <a:buNone/>
            </a:pPr>
            <a:endParaRPr lang="es-MX" sz="2000" dirty="0" smtClean="0"/>
          </a:p>
          <a:p>
            <a:pPr marL="0" indent="0" algn="just">
              <a:buNone/>
            </a:pPr>
            <a:endParaRPr lang="es-MX" sz="2000" dirty="0"/>
          </a:p>
        </p:txBody>
      </p:sp>
      <p:pic>
        <p:nvPicPr>
          <p:cNvPr id="11268" name="Picture 4" descr="Martin Luther King Jr NYWT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35696" y="3212975"/>
            <a:ext cx="2882233" cy="3494707"/>
          </a:xfrm>
          <a:prstGeom prst="rect">
            <a:avLst/>
          </a:prstGeom>
          <a:noFill/>
          <a:extLst>
            <a:ext uri="{909E8E84-426E-40DD-AFC4-6F175D3DCCD1}">
              <a14:hiddenFill xmlns:a14="http://schemas.microsoft.com/office/drawing/2010/main" xmlns="">
                <a:solidFill>
                  <a:srgbClr val="FFFFFF"/>
                </a:solidFill>
              </a14:hiddenFill>
            </a:ext>
          </a:extLst>
        </p:spPr>
      </p:pic>
      <p:sp>
        <p:nvSpPr>
          <p:cNvPr id="4" name="Llamada rectangular redondeada 3"/>
          <p:cNvSpPr/>
          <p:nvPr/>
        </p:nvSpPr>
        <p:spPr>
          <a:xfrm rot="1899499">
            <a:off x="4531942" y="820824"/>
            <a:ext cx="3250543" cy="2140920"/>
          </a:xfrm>
          <a:prstGeom prst="wedgeRoundRectCallout">
            <a:avLst>
              <a:gd name="adj1" fmla="val -24350"/>
              <a:gd name="adj2" fmla="val 849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¡No existe un estilo de liderazgo considerado como el mejor!</a:t>
            </a:r>
            <a:endParaRPr lang="es-MX"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algn="ctr"/>
            <a:r>
              <a:rPr lang="es-MX" sz="3600" dirty="0" smtClean="0"/>
              <a:t>TIPOS DE LÍDER</a:t>
            </a:r>
            <a:r>
              <a:rPr lang="es-MX" dirty="0" smtClean="0"/>
              <a:t/>
            </a:r>
            <a:br>
              <a:rPr lang="es-MX" dirty="0" smtClean="0"/>
            </a:br>
            <a:endParaRPr lang="es-MX" dirty="0"/>
          </a:p>
        </p:txBody>
      </p:sp>
      <p:sp>
        <p:nvSpPr>
          <p:cNvPr id="5" name="4 Marcador de contenido"/>
          <p:cNvSpPr>
            <a:spLocks noGrp="1"/>
          </p:cNvSpPr>
          <p:nvPr>
            <p:ph idx="1"/>
          </p:nvPr>
        </p:nvSpPr>
        <p:spPr/>
        <p:txBody>
          <a:bodyPr/>
          <a:lstStyle/>
          <a:p>
            <a:pPr algn="just">
              <a:buNone/>
            </a:pPr>
            <a:r>
              <a:rPr lang="es-MX" dirty="0" smtClean="0"/>
              <a:t>	Existen diferentes tipos de líder, dependiendo de </a:t>
            </a:r>
            <a:r>
              <a:rPr lang="es-MX" dirty="0"/>
              <a:t>l</a:t>
            </a:r>
            <a:r>
              <a:rPr lang="es-MX" dirty="0" smtClean="0"/>
              <a:t>os rasgos de cada persona.</a:t>
            </a: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history.com/s3static/video-thumbnails/AETN-History_Prod/24/237/History_Gandhi_On_Religious_Beliefs_Speech_SF_still_624x352.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576" y="3140968"/>
            <a:ext cx="5943600" cy="33528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ítulo 1"/>
          <p:cNvSpPr>
            <a:spLocks noGrp="1"/>
          </p:cNvSpPr>
          <p:nvPr>
            <p:ph type="title"/>
          </p:nvPr>
        </p:nvSpPr>
        <p:spPr/>
        <p:txBody>
          <a:bodyPr/>
          <a:lstStyle/>
          <a:p>
            <a:endParaRPr lang="es-MX"/>
          </a:p>
        </p:txBody>
      </p:sp>
      <p:sp>
        <p:nvSpPr>
          <p:cNvPr id="4" name="Llamada ovalada 3"/>
          <p:cNvSpPr/>
          <p:nvPr/>
        </p:nvSpPr>
        <p:spPr>
          <a:xfrm rot="1088026">
            <a:off x="4498466" y="791801"/>
            <a:ext cx="4278659" cy="2523879"/>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dirty="0"/>
              <a:t>Mas bien se considera que la eficacia de un determinado estilo de liderazgo dependerá de diferentes situaciones.</a:t>
            </a:r>
          </a:p>
        </p:txBody>
      </p:sp>
    </p:spTree>
    <p:extLst>
      <p:ext uri="{BB962C8B-B14F-4D97-AF65-F5344CB8AC3E}">
        <p14:creationId xmlns:p14="http://schemas.microsoft.com/office/powerpoint/2010/main" xmlns="" val="35447723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algn="just"/>
            <a:endParaRPr lang="es-MX" sz="2000" dirty="0"/>
          </a:p>
          <a:p>
            <a:pPr algn="just">
              <a:buNone/>
            </a:pPr>
            <a:r>
              <a:rPr lang="es-MX" sz="2000" dirty="0" smtClean="0"/>
              <a:t>	</a:t>
            </a:r>
            <a:endParaRPr lang="es-MX" sz="2000" dirty="0"/>
          </a:p>
        </p:txBody>
      </p:sp>
      <p:sp>
        <p:nvSpPr>
          <p:cNvPr id="5" name="Cinta perforada 4"/>
          <p:cNvSpPr/>
          <p:nvPr/>
        </p:nvSpPr>
        <p:spPr>
          <a:xfrm>
            <a:off x="251520" y="2060848"/>
            <a:ext cx="8064896" cy="18002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es-MX" sz="2000" dirty="0"/>
              <a:t>	</a:t>
            </a:r>
            <a:r>
              <a:rPr lang="es-MX" sz="2800" dirty="0"/>
              <a:t>“Diferentes golpes para diferentes hombres”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dirty="0"/>
          </a:p>
        </p:txBody>
      </p:sp>
      <p:sp>
        <p:nvSpPr>
          <p:cNvPr id="4" name="Pergamino horizontal 3"/>
          <p:cNvSpPr/>
          <p:nvPr/>
        </p:nvSpPr>
        <p:spPr>
          <a:xfrm>
            <a:off x="1115616" y="2564904"/>
            <a:ext cx="6984776" cy="2592288"/>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a:t>“El mejor estilo de liderazgo es sin duda aquel que acierta en las necesidades de crecimiento de la persona”</a:t>
            </a:r>
          </a:p>
        </p:txBody>
      </p:sp>
    </p:spTree>
    <p:extLst>
      <p:ext uri="{BB962C8B-B14F-4D97-AF65-F5344CB8AC3E}">
        <p14:creationId xmlns:p14="http://schemas.microsoft.com/office/powerpoint/2010/main" xmlns="" val="4719541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76672"/>
            <a:ext cx="8229600" cy="1143000"/>
          </a:xfrm>
        </p:spPr>
        <p:txBody>
          <a:bodyPr>
            <a:normAutofit/>
          </a:bodyPr>
          <a:lstStyle/>
          <a:p>
            <a:pPr algn="ctr"/>
            <a:r>
              <a:rPr lang="es-MX" sz="3200" dirty="0" smtClean="0"/>
              <a:t>TEORÍAS DE LIDERAZGO</a:t>
            </a:r>
            <a:endParaRPr lang="es-MX" sz="3200" dirty="0"/>
          </a:p>
        </p:txBody>
      </p:sp>
      <p:sp>
        <p:nvSpPr>
          <p:cNvPr id="3" name="2 Marcador de contenido"/>
          <p:cNvSpPr>
            <a:spLocks noGrp="1"/>
          </p:cNvSpPr>
          <p:nvPr>
            <p:ph idx="1"/>
          </p:nvPr>
        </p:nvSpPr>
        <p:spPr/>
        <p:txBody>
          <a:bodyPr/>
          <a:lstStyle/>
          <a:p>
            <a:pPr>
              <a:buNone/>
            </a:pPr>
            <a:r>
              <a:rPr lang="es-MX" sz="3600" b="1" dirty="0" smtClean="0"/>
              <a:t>1.- </a:t>
            </a:r>
            <a:r>
              <a:rPr lang="es-MX" sz="3200" b="1" dirty="0" smtClean="0"/>
              <a:t>Liderazgo situacional</a:t>
            </a:r>
          </a:p>
          <a:p>
            <a:pPr>
              <a:buNone/>
            </a:pPr>
            <a:r>
              <a:rPr lang="es-MX" sz="3200" b="1" dirty="0" smtClean="0"/>
              <a:t>2.- Liderazgo transformador</a:t>
            </a:r>
          </a:p>
          <a:p>
            <a:endParaRPr lang="es-MX" sz="2400" dirty="0" smtClean="0"/>
          </a:p>
          <a:p>
            <a:pPr marL="0" indent="0" algn="just">
              <a:buNone/>
            </a:pPr>
            <a:r>
              <a:rPr lang="es-MX" sz="2400" dirty="0" smtClean="0"/>
              <a:t>Las teorías señalan las creencias cerca de cómo los líderes se tienen que comportar para ser considerados como tales y qué se espera de ellos.</a:t>
            </a:r>
            <a:endParaRPr lang="es-MX"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b="1" dirty="0" smtClean="0"/>
              <a:t>1.- Liderazgo situacional</a:t>
            </a:r>
            <a:endParaRPr lang="es-MX" sz="3200" b="1" dirty="0"/>
          </a:p>
        </p:txBody>
      </p:sp>
      <p:sp>
        <p:nvSpPr>
          <p:cNvPr id="3" name="2 Marcador de contenido"/>
          <p:cNvSpPr>
            <a:spLocks noGrp="1"/>
          </p:cNvSpPr>
          <p:nvPr>
            <p:ph idx="1"/>
          </p:nvPr>
        </p:nvSpPr>
        <p:spPr/>
        <p:txBody>
          <a:bodyPr/>
          <a:lstStyle/>
          <a:p>
            <a:pPr marL="0" indent="0">
              <a:buNone/>
            </a:pPr>
            <a:r>
              <a:rPr lang="es-MX" dirty="0" smtClean="0"/>
              <a:t>Un líder debe ejercer su estilo de liderazgo, de acuerdo a la situación que se presente.</a:t>
            </a:r>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endParaRPr lang="es-MX" dirty="0" smtClean="0"/>
          </a:p>
          <a:p>
            <a:endParaRPr lang="es-MX" dirty="0"/>
          </a:p>
          <a:p>
            <a:endParaRPr lang="es-MX" dirty="0" smtClean="0"/>
          </a:p>
          <a:p>
            <a:pPr>
              <a:buNone/>
            </a:pPr>
            <a:r>
              <a:rPr lang="es-MX" b="1" dirty="0" smtClean="0"/>
              <a:t>1.- Liderazgo</a:t>
            </a:r>
          </a:p>
          <a:p>
            <a:pPr>
              <a:buNone/>
            </a:pPr>
            <a:r>
              <a:rPr lang="es-MX" b="1" dirty="0" smtClean="0"/>
              <a:t> situacional</a:t>
            </a:r>
            <a:endParaRPr lang="es-MX" b="1" dirty="0"/>
          </a:p>
        </p:txBody>
      </p:sp>
      <p:sp>
        <p:nvSpPr>
          <p:cNvPr id="5" name="4 Abrir llave"/>
          <p:cNvSpPr/>
          <p:nvPr/>
        </p:nvSpPr>
        <p:spPr>
          <a:xfrm>
            <a:off x="2483768" y="1196752"/>
            <a:ext cx="576064" cy="5040560"/>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
        <p:nvSpPr>
          <p:cNvPr id="6" name="5 CuadroTexto"/>
          <p:cNvSpPr txBox="1"/>
          <p:nvPr/>
        </p:nvSpPr>
        <p:spPr>
          <a:xfrm>
            <a:off x="2843808" y="1628801"/>
            <a:ext cx="5904656" cy="6832640"/>
          </a:xfrm>
          <a:prstGeom prst="rect">
            <a:avLst/>
          </a:prstGeom>
          <a:noFill/>
        </p:spPr>
        <p:txBody>
          <a:bodyPr wrap="square" rtlCol="0">
            <a:spAutoFit/>
          </a:bodyPr>
          <a:lstStyle/>
          <a:p>
            <a:pPr algn="just"/>
            <a:r>
              <a:rPr lang="es-MX" sz="2400" dirty="0" smtClean="0"/>
              <a:t>1. Teoría de las contingencias de </a:t>
            </a:r>
            <a:r>
              <a:rPr lang="es-MX" sz="2400" dirty="0" err="1" smtClean="0"/>
              <a:t>Fiedler</a:t>
            </a:r>
            <a:r>
              <a:rPr lang="es-MX" sz="2400" dirty="0" smtClean="0"/>
              <a:t> (el directivo busca la coincidencia entre su estilo y la situación específica).</a:t>
            </a:r>
          </a:p>
          <a:p>
            <a:pPr algn="just"/>
            <a:endParaRPr lang="es-MX" sz="2400" dirty="0"/>
          </a:p>
          <a:p>
            <a:pPr algn="just"/>
            <a:r>
              <a:rPr lang="es-MX" sz="2400" dirty="0" smtClean="0"/>
              <a:t>2. Teoría del liderazgo situacional</a:t>
            </a:r>
          </a:p>
          <a:p>
            <a:pPr algn="just"/>
            <a:r>
              <a:rPr lang="es-MX" sz="2400" dirty="0" smtClean="0"/>
              <a:t> de </a:t>
            </a:r>
            <a:r>
              <a:rPr lang="es-MX" sz="2400" dirty="0" err="1" smtClean="0"/>
              <a:t>Hersey</a:t>
            </a:r>
            <a:r>
              <a:rPr lang="es-MX" sz="2400" dirty="0" smtClean="0"/>
              <a:t> y </a:t>
            </a:r>
            <a:r>
              <a:rPr lang="es-MX" sz="2400" dirty="0" err="1" smtClean="0"/>
              <a:t>Blanchard</a:t>
            </a:r>
            <a:endParaRPr lang="es-MX" sz="2400" dirty="0" smtClean="0"/>
          </a:p>
          <a:p>
            <a:pPr algn="just"/>
            <a:r>
              <a:rPr lang="es-MX" sz="2400" dirty="0" smtClean="0"/>
              <a:t>A) Cantidad de dirección (cta. </a:t>
            </a:r>
            <a:r>
              <a:rPr lang="es-MX" sz="2400" dirty="0" smtClean="0"/>
              <a:t>de </a:t>
            </a:r>
            <a:r>
              <a:rPr lang="es-MX" sz="2400" dirty="0" smtClean="0"/>
              <a:t>tarea: el líder explica cuándo, dónde y cómo hacer la tarea)</a:t>
            </a:r>
          </a:p>
          <a:p>
            <a:pPr algn="just"/>
            <a:r>
              <a:rPr lang="es-MX" sz="2400" dirty="0" smtClean="0"/>
              <a:t>B) Cantidad de apoyo socioemocional (cta. </a:t>
            </a:r>
            <a:r>
              <a:rPr lang="es-MX" sz="2400" dirty="0" smtClean="0"/>
              <a:t>de </a:t>
            </a:r>
            <a:r>
              <a:rPr lang="es-MX" sz="2400" dirty="0" smtClean="0"/>
              <a:t>relación: en qué grado </a:t>
            </a:r>
            <a:r>
              <a:rPr lang="es-MX" sz="2400" dirty="0" smtClean="0"/>
              <a:t>escucha</a:t>
            </a:r>
            <a:r>
              <a:rPr lang="es-MX" sz="2400" dirty="0" smtClean="0"/>
              <a:t> </a:t>
            </a:r>
            <a:r>
              <a:rPr lang="es-MX" sz="2400" dirty="0" smtClean="0"/>
              <a:t>e</a:t>
            </a:r>
            <a:r>
              <a:rPr lang="es-MX" sz="2400" dirty="0" smtClean="0"/>
              <a:t> </a:t>
            </a:r>
            <a:r>
              <a:rPr lang="es-MX" sz="2400" dirty="0" smtClean="0"/>
              <a:t>involucra en la toma de decisiones).</a:t>
            </a:r>
          </a:p>
          <a:p>
            <a:pPr algn="just"/>
            <a:endParaRPr lang="es-MX" sz="2400" dirty="0"/>
          </a:p>
          <a:p>
            <a:endParaRPr lang="es-MX" dirty="0" smtClean="0"/>
          </a:p>
          <a:p>
            <a:endParaRPr lang="es-MX" dirty="0"/>
          </a:p>
          <a:p>
            <a:endParaRPr lang="es-MX" dirty="0" smtClean="0"/>
          </a:p>
          <a:p>
            <a:endParaRPr lang="es-MX" dirty="0"/>
          </a:p>
          <a:p>
            <a:endParaRPr lang="es-MX" dirty="0" smtClean="0"/>
          </a:p>
          <a:p>
            <a:endParaRPr lang="es-MX" dirty="0"/>
          </a:p>
          <a:p>
            <a:endParaRPr lang="es-MX"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t>HERSEY Y BLANCHARD COMBINARON ESTAS VARIABLES EN CUATRO ESTILOS DE LIDERAZGO</a:t>
            </a:r>
            <a:endParaRPr lang="es-MX" sz="3200" dirty="0"/>
          </a:p>
        </p:txBody>
      </p:sp>
      <p:sp>
        <p:nvSpPr>
          <p:cNvPr id="3" name="2 Marcador de contenido"/>
          <p:cNvSpPr>
            <a:spLocks noGrp="1"/>
          </p:cNvSpPr>
          <p:nvPr>
            <p:ph idx="1"/>
          </p:nvPr>
        </p:nvSpPr>
        <p:spPr/>
        <p:txBody>
          <a:bodyPr>
            <a:normAutofit/>
          </a:bodyPr>
          <a:lstStyle/>
          <a:p>
            <a:pPr>
              <a:buNone/>
            </a:pPr>
            <a:r>
              <a:rPr lang="es-MX" dirty="0" smtClean="0"/>
              <a:t>1.- Decir (Alta tarea- baja relación: el líder </a:t>
            </a:r>
            <a:r>
              <a:rPr lang="es-MX" dirty="0" smtClean="0"/>
              <a:t> </a:t>
            </a:r>
            <a:r>
              <a:rPr lang="es-MX" dirty="0" smtClean="0"/>
              <a:t>dice a las personas qué, cómo, cuándo y dónde realizar diversas tareas).</a:t>
            </a:r>
          </a:p>
          <a:p>
            <a:pPr>
              <a:buNone/>
            </a:pPr>
            <a:endParaRPr lang="es-MX" dirty="0" smtClean="0"/>
          </a:p>
          <a:p>
            <a:pPr>
              <a:buNone/>
            </a:pPr>
            <a:r>
              <a:rPr lang="es-MX" dirty="0" smtClean="0"/>
              <a:t>2.- Vender (Alta tarea- alta relación: el líder muestra comportamiento directivo y de apoyo).</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buNone/>
            </a:pPr>
            <a:r>
              <a:rPr lang="es-MX" dirty="0" smtClean="0"/>
              <a:t>3.- Participar (Baja tarea-alta elación: el líder y sus seguidores comparten la toma de decisiones: el papel principal del líder es facilitar y comunicar).</a:t>
            </a:r>
          </a:p>
          <a:p>
            <a:pPr>
              <a:buNone/>
            </a:pPr>
            <a:endParaRPr lang="es-MX" dirty="0" smtClean="0"/>
          </a:p>
          <a:p>
            <a:pPr>
              <a:buNone/>
            </a:pPr>
            <a:r>
              <a:rPr lang="es-MX" dirty="0" smtClean="0"/>
              <a:t>4.- Delegar (Baja tarea-baja relación: el líder proporciona poca dirección y apoyo)</a:t>
            </a:r>
          </a:p>
          <a:p>
            <a:pPr>
              <a:buNone/>
            </a:pPr>
            <a:endParaRPr lang="es-MX" dirty="0"/>
          </a:p>
        </p:txBody>
      </p:sp>
      <p:pic>
        <p:nvPicPr>
          <p:cNvPr id="4" name="3 Imagen" descr="Delegar_emprendedores"/>
          <p:cNvPicPr/>
          <p:nvPr/>
        </p:nvPicPr>
        <p:blipFill>
          <a:blip r:embed="rId2" cstate="print"/>
          <a:srcRect/>
          <a:stretch>
            <a:fillRect/>
          </a:stretch>
        </p:blipFill>
        <p:spPr bwMode="auto">
          <a:xfrm>
            <a:off x="3635896" y="4581128"/>
            <a:ext cx="2376264" cy="13916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1143000"/>
          </a:xfrm>
        </p:spPr>
        <p:txBody>
          <a:bodyPr>
            <a:normAutofit/>
          </a:bodyPr>
          <a:lstStyle/>
          <a:p>
            <a:pPr algn="ctr"/>
            <a:r>
              <a:rPr lang="es-MX" sz="3200" dirty="0" smtClean="0"/>
              <a:t>2.- LIDERAZGO TRANSFORMADOR</a:t>
            </a:r>
            <a:endParaRPr lang="es-MX" sz="3200" dirty="0"/>
          </a:p>
        </p:txBody>
      </p:sp>
      <p:sp>
        <p:nvSpPr>
          <p:cNvPr id="3" name="2 Marcador de contenido"/>
          <p:cNvSpPr>
            <a:spLocks noGrp="1"/>
          </p:cNvSpPr>
          <p:nvPr>
            <p:ph idx="1"/>
          </p:nvPr>
        </p:nvSpPr>
        <p:spPr/>
        <p:txBody>
          <a:bodyPr>
            <a:normAutofit/>
          </a:bodyPr>
          <a:lstStyle/>
          <a:p>
            <a:pPr algn="just">
              <a:buNone/>
            </a:pPr>
            <a:r>
              <a:rPr lang="es-MX" dirty="0" smtClean="0"/>
              <a:t>	-Los líderes transformacionales son capaces de generar cambios completos en el rendimiento de los miembros del equipo.</a:t>
            </a:r>
          </a:p>
          <a:p>
            <a:pPr algn="just">
              <a:buNone/>
            </a:pPr>
            <a:endParaRPr lang="es-MX" dirty="0" smtClean="0"/>
          </a:p>
          <a:p>
            <a:pPr algn="just">
              <a:buNone/>
            </a:pPr>
            <a:r>
              <a:rPr lang="es-MX" dirty="0" smtClean="0"/>
              <a:t>	-Ideal para mejorar radicalmente el rendimiento de un individuo, grupo o empresa.</a:t>
            </a:r>
          </a:p>
          <a:p>
            <a:pPr algn="just">
              <a:buNone/>
            </a:pPr>
            <a:endParaRPr lang="es-MX" dirty="0" smtClean="0"/>
          </a:p>
          <a:p>
            <a:pPr algn="just">
              <a:buNone/>
            </a:pPr>
            <a:r>
              <a:rPr lang="es-MX" dirty="0" smtClean="0"/>
              <a:t>	</a:t>
            </a:r>
            <a:endParaRPr lang="es-MX" dirty="0"/>
          </a:p>
        </p:txBody>
      </p:sp>
      <p:pic>
        <p:nvPicPr>
          <p:cNvPr id="4" name="3 Imagen" descr="http://elcojoilustrado.com/wp-content/uploads/2015/05/123.jpg"/>
          <p:cNvPicPr/>
          <p:nvPr/>
        </p:nvPicPr>
        <p:blipFill>
          <a:blip r:embed="rId2" cstate="print"/>
          <a:srcRect/>
          <a:stretch>
            <a:fillRect/>
          </a:stretch>
        </p:blipFill>
        <p:spPr bwMode="auto">
          <a:xfrm>
            <a:off x="5220072" y="4221088"/>
            <a:ext cx="2304256" cy="2448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5" name="4 Marcador de texto"/>
          <p:cNvSpPr>
            <a:spLocks noGrp="1"/>
          </p:cNvSpPr>
          <p:nvPr>
            <p:ph type="body" idx="1"/>
          </p:nvPr>
        </p:nvSpPr>
        <p:spPr/>
        <p:txBody>
          <a:bodyPr/>
          <a:lstStyle/>
          <a:p>
            <a:endParaRPr lang="es-MX"/>
          </a:p>
        </p:txBody>
      </p:sp>
      <p:sp>
        <p:nvSpPr>
          <p:cNvPr id="7" name="6 Marcador de texto"/>
          <p:cNvSpPr>
            <a:spLocks noGrp="1"/>
          </p:cNvSpPr>
          <p:nvPr>
            <p:ph type="body" sz="half" idx="3"/>
          </p:nvPr>
        </p:nvSpPr>
        <p:spPr/>
        <p:txBody>
          <a:bodyPr/>
          <a:lstStyle/>
          <a:p>
            <a:endParaRPr lang="es-MX"/>
          </a:p>
        </p:txBody>
      </p:sp>
      <p:sp>
        <p:nvSpPr>
          <p:cNvPr id="6" name="5 Marcador de contenido"/>
          <p:cNvSpPr>
            <a:spLocks noGrp="1"/>
          </p:cNvSpPr>
          <p:nvPr>
            <p:ph sz="quarter" idx="2"/>
          </p:nvPr>
        </p:nvSpPr>
        <p:spPr>
          <a:xfrm>
            <a:off x="457200" y="1484784"/>
            <a:ext cx="4042792" cy="4641379"/>
          </a:xfrm>
        </p:spPr>
        <p:txBody>
          <a:bodyPr>
            <a:normAutofit/>
          </a:bodyPr>
          <a:lstStyle/>
          <a:p>
            <a:pPr algn="just">
              <a:buNone/>
            </a:pPr>
            <a:r>
              <a:rPr lang="es-MX" sz="2800" dirty="0" smtClean="0"/>
              <a:t>	</a:t>
            </a:r>
          </a:p>
          <a:p>
            <a:pPr algn="just">
              <a:buNone/>
            </a:pPr>
            <a:endParaRPr lang="es-MX" sz="2800" dirty="0"/>
          </a:p>
          <a:p>
            <a:pPr algn="just">
              <a:buNone/>
            </a:pPr>
            <a:r>
              <a:rPr lang="es-MX" sz="2000" dirty="0" smtClean="0"/>
              <a:t>	</a:t>
            </a:r>
            <a:endParaRPr lang="es-MX" sz="2000" dirty="0" smtClean="0"/>
          </a:p>
          <a:p>
            <a:pPr algn="just">
              <a:buNone/>
            </a:pPr>
            <a:endParaRPr lang="es-MX" sz="2400" dirty="0" smtClean="0"/>
          </a:p>
          <a:p>
            <a:pPr algn="just">
              <a:buNone/>
            </a:pPr>
            <a:r>
              <a:rPr lang="es-MX" sz="2400" dirty="0" smtClean="0"/>
              <a:t>	</a:t>
            </a:r>
            <a:r>
              <a:rPr lang="es-MX" sz="2400" dirty="0" err="1" smtClean="0"/>
              <a:t>Hines</a:t>
            </a:r>
            <a:r>
              <a:rPr lang="es-MX" sz="2400" dirty="0" smtClean="0"/>
              <a:t>, </a:t>
            </a:r>
            <a:r>
              <a:rPr lang="es-MX" sz="2400" dirty="0" err="1" smtClean="0"/>
              <a:t>Carolyn</a:t>
            </a:r>
            <a:r>
              <a:rPr lang="es-MX" sz="2400" dirty="0" smtClean="0"/>
              <a:t> y </a:t>
            </a:r>
            <a:r>
              <a:rPr lang="es-MX" sz="2400" dirty="0" err="1" smtClean="0"/>
              <a:t>Hines</a:t>
            </a:r>
            <a:r>
              <a:rPr lang="es-MX" sz="2400" dirty="0" smtClean="0"/>
              <a:t>, William proponen un proceso para la transformación, basado en cuatro etapas</a:t>
            </a:r>
            <a:endParaRPr lang="es-MX" sz="2400" dirty="0"/>
          </a:p>
        </p:txBody>
      </p:sp>
      <p:sp>
        <p:nvSpPr>
          <p:cNvPr id="8" name="7 Marcador de contenido"/>
          <p:cNvSpPr>
            <a:spLocks noGrp="1"/>
          </p:cNvSpPr>
          <p:nvPr>
            <p:ph sz="quarter" idx="4"/>
          </p:nvPr>
        </p:nvSpPr>
        <p:spPr>
          <a:xfrm>
            <a:off x="4645025" y="1556792"/>
            <a:ext cx="4103439" cy="4569371"/>
          </a:xfrm>
        </p:spPr>
        <p:txBody>
          <a:bodyPr>
            <a:normAutofit/>
          </a:bodyPr>
          <a:lstStyle/>
          <a:p>
            <a:pPr marL="514350" indent="-514350">
              <a:buNone/>
            </a:pPr>
            <a:endParaRPr lang="es-MX" sz="2400" dirty="0" smtClean="0"/>
          </a:p>
          <a:p>
            <a:pPr marL="514350" indent="-514350" algn="just">
              <a:buNone/>
            </a:pPr>
            <a:r>
              <a:rPr lang="es-MX" sz="2400" dirty="0" smtClean="0"/>
              <a:t>1. Identificar </a:t>
            </a:r>
            <a:r>
              <a:rPr lang="es-MX" sz="2400" dirty="0" smtClean="0"/>
              <a:t>un </a:t>
            </a:r>
            <a:r>
              <a:rPr lang="es-MX" sz="2400" dirty="0" smtClean="0"/>
              <a:t>caso atractivo </a:t>
            </a:r>
            <a:r>
              <a:rPr lang="es-MX" sz="2400" dirty="0" smtClean="0"/>
              <a:t>para el cambio</a:t>
            </a:r>
            <a:r>
              <a:rPr lang="es-MX" sz="2400" dirty="0" smtClean="0"/>
              <a:t>.</a:t>
            </a:r>
            <a:endParaRPr lang="es-MX" sz="2400" dirty="0" smtClean="0"/>
          </a:p>
          <a:p>
            <a:pPr algn="just">
              <a:buNone/>
            </a:pPr>
            <a:r>
              <a:rPr lang="es-MX" sz="2400" dirty="0" smtClean="0"/>
              <a:t>2. Inspirar </a:t>
            </a:r>
            <a:r>
              <a:rPr lang="es-MX" sz="2400" dirty="0" smtClean="0"/>
              <a:t>una visión </a:t>
            </a:r>
            <a:r>
              <a:rPr lang="es-MX" sz="2400" dirty="0" smtClean="0"/>
              <a:t>       compartida</a:t>
            </a:r>
            <a:r>
              <a:rPr lang="es-MX" sz="2400" dirty="0" smtClean="0"/>
              <a:t>.</a:t>
            </a:r>
          </a:p>
          <a:p>
            <a:pPr algn="just">
              <a:buNone/>
            </a:pPr>
            <a:endParaRPr lang="es-MX" sz="2400" dirty="0" smtClean="0"/>
          </a:p>
          <a:p>
            <a:pPr algn="just">
              <a:buNone/>
            </a:pPr>
            <a:r>
              <a:rPr lang="es-MX" sz="2400" dirty="0" smtClean="0"/>
              <a:t>3. </a:t>
            </a:r>
            <a:r>
              <a:rPr lang="es-MX" sz="2400" dirty="0" smtClean="0"/>
              <a:t>  Liderar </a:t>
            </a:r>
            <a:r>
              <a:rPr lang="es-MX" sz="2400" dirty="0" smtClean="0"/>
              <a:t>la transición.</a:t>
            </a:r>
          </a:p>
          <a:p>
            <a:pPr algn="just">
              <a:buNone/>
            </a:pPr>
            <a:endParaRPr lang="es-MX" sz="2400" dirty="0" smtClean="0"/>
          </a:p>
          <a:p>
            <a:pPr algn="just">
              <a:buNone/>
            </a:pPr>
            <a:r>
              <a:rPr lang="es-MX" sz="2400" dirty="0" smtClean="0"/>
              <a:t>4. </a:t>
            </a:r>
            <a:r>
              <a:rPr lang="es-MX" sz="2400" dirty="0" smtClean="0"/>
              <a:t>  Implantar </a:t>
            </a:r>
            <a:r>
              <a:rPr lang="es-MX" sz="2400" dirty="0" smtClean="0"/>
              <a:t>el cambio</a:t>
            </a:r>
            <a:endParaRPr lang="es-MX" sz="2400" dirty="0"/>
          </a:p>
        </p:txBody>
      </p:sp>
      <p:sp>
        <p:nvSpPr>
          <p:cNvPr id="9" name="8 Cerrar llave"/>
          <p:cNvSpPr/>
          <p:nvPr/>
        </p:nvSpPr>
        <p:spPr>
          <a:xfrm rot="10800000">
            <a:off x="4499992" y="1772816"/>
            <a:ext cx="288032" cy="3744416"/>
          </a:xfrm>
          <a:prstGeom prst="rightBrace">
            <a:avLst>
              <a:gd name="adj1" fmla="val 8333"/>
              <a:gd name="adj2" fmla="val 49367"/>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t>PROPÓSITO DEL MÓDULO</a:t>
            </a:r>
            <a:endParaRPr lang="es-MX" sz="3200" dirty="0"/>
          </a:p>
        </p:txBody>
      </p:sp>
      <p:sp>
        <p:nvSpPr>
          <p:cNvPr id="3" name="2 Marcador de contenido"/>
          <p:cNvSpPr>
            <a:spLocks noGrp="1"/>
          </p:cNvSpPr>
          <p:nvPr>
            <p:ph idx="1"/>
          </p:nvPr>
        </p:nvSpPr>
        <p:spPr/>
        <p:txBody>
          <a:bodyPr/>
          <a:lstStyle/>
          <a:p>
            <a:pPr marL="0" indent="0">
              <a:buNone/>
            </a:pPr>
            <a:endParaRPr lang="es-MX" dirty="0" smtClean="0"/>
          </a:p>
          <a:p>
            <a:pPr marL="0" indent="0">
              <a:buNone/>
            </a:pPr>
            <a:r>
              <a:rPr lang="es-MX" dirty="0" smtClean="0"/>
              <a:t>Reconoce su capacidad personal como líder, asumiendo su rol responsable y éticamente.</a:t>
            </a:r>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a:xfrm>
            <a:off x="683568" y="908720"/>
            <a:ext cx="7350968" cy="761256"/>
          </a:xfrm>
        </p:spPr>
        <p:txBody>
          <a:bodyPr>
            <a:normAutofit/>
          </a:bodyPr>
          <a:lstStyle/>
          <a:p>
            <a:pPr algn="ctr"/>
            <a:r>
              <a:rPr lang="es-MX" sz="3200" dirty="0" smtClean="0">
                <a:solidFill>
                  <a:schemeClr val="tx1"/>
                </a:solidFill>
              </a:rPr>
              <a:t>REFERENCIAS</a:t>
            </a:r>
            <a:endParaRPr lang="es-MX" sz="3200" dirty="0">
              <a:solidFill>
                <a:schemeClr val="tx1"/>
              </a:solidFill>
            </a:endParaRPr>
          </a:p>
        </p:txBody>
      </p:sp>
      <p:sp>
        <p:nvSpPr>
          <p:cNvPr id="8" name="7 Subtítulo"/>
          <p:cNvSpPr>
            <a:spLocks noGrp="1"/>
          </p:cNvSpPr>
          <p:nvPr>
            <p:ph type="subTitle" idx="1"/>
          </p:nvPr>
        </p:nvSpPr>
        <p:spPr>
          <a:xfrm>
            <a:off x="251520" y="2276872"/>
            <a:ext cx="8136576" cy="2704264"/>
          </a:xfrm>
        </p:spPr>
        <p:txBody>
          <a:bodyPr>
            <a:noAutofit/>
          </a:bodyPr>
          <a:lstStyle/>
          <a:p>
            <a:pPr algn="just"/>
            <a:r>
              <a:rPr lang="es-MX" dirty="0" smtClean="0"/>
              <a:t>García et al (2012) Antología de Liderazgo. México: UAEM.</a:t>
            </a:r>
          </a:p>
          <a:p>
            <a:pPr algn="just"/>
            <a:r>
              <a:rPr lang="es-MX" dirty="0" smtClean="0"/>
              <a:t>www.gestion.org </a:t>
            </a:r>
            <a:r>
              <a:rPr lang="es-MX" dirty="0"/>
              <a:t>› </a:t>
            </a:r>
            <a:r>
              <a:rPr lang="es-MX" dirty="0" smtClean="0"/>
              <a:t>Liderazgo</a:t>
            </a:r>
          </a:p>
          <a:p>
            <a:pPr algn="just"/>
            <a:r>
              <a:rPr lang="es-MX" dirty="0">
                <a:hlinkClick r:id="rId2"/>
              </a:rPr>
              <a:t>https://</a:t>
            </a:r>
            <a:r>
              <a:rPr lang="es-MX" dirty="0" smtClean="0">
                <a:hlinkClick r:id="rId2"/>
              </a:rPr>
              <a:t>es.wikipedia.org/wiki/</a:t>
            </a:r>
            <a:r>
              <a:rPr lang="es-MX" b="1" dirty="0" smtClean="0">
                <a:hlinkClick r:id="rId2"/>
              </a:rPr>
              <a:t>Liderazgo</a:t>
            </a:r>
            <a:r>
              <a:rPr lang="es-MX" dirty="0" smtClean="0">
                <a:hlinkClick r:id="rId2"/>
              </a:rPr>
              <a:t>_</a:t>
            </a:r>
            <a:r>
              <a:rPr lang="es-MX" b="1" dirty="0" smtClean="0">
                <a:hlinkClick r:id="rId2"/>
              </a:rPr>
              <a:t>autoritario</a:t>
            </a:r>
            <a:endParaRPr lang="es-MX" b="1" dirty="0" smtClean="0"/>
          </a:p>
          <a:p>
            <a:pPr algn="just"/>
            <a:r>
              <a:rPr lang="es-MX" b="1" dirty="0" smtClean="0"/>
              <a:t>liderazgoliberal</a:t>
            </a:r>
            <a:r>
              <a:rPr lang="es-MX" dirty="0" smtClean="0"/>
              <a:t>.blogspot.com</a:t>
            </a:r>
          </a:p>
          <a:p>
            <a:pPr algn="just"/>
            <a:r>
              <a:rPr lang="es-MX" b="1" dirty="0" smtClean="0"/>
              <a:t>liderazgo</a:t>
            </a:r>
            <a:r>
              <a:rPr lang="es-MX" dirty="0" smtClean="0"/>
              <a:t>.euroresidentes.com/2013/10/</a:t>
            </a:r>
            <a:r>
              <a:rPr lang="es-MX" b="1" dirty="0" smtClean="0"/>
              <a:t>liderazgo</a:t>
            </a:r>
            <a:r>
              <a:rPr lang="es-MX" dirty="0" smtClean="0"/>
              <a:t>-</a:t>
            </a:r>
            <a:r>
              <a:rPr lang="es-MX" b="1" dirty="0" smtClean="0"/>
              <a:t>democratico</a:t>
            </a:r>
            <a:r>
              <a:rPr lang="es-MX" dirty="0" smtClean="0"/>
              <a:t>.html</a:t>
            </a:r>
            <a:endParaRPr lang="es-MX"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500776"/>
          </a:xfrm>
        </p:spPr>
        <p:txBody>
          <a:bodyPr>
            <a:noAutofit/>
          </a:bodyPr>
          <a:lstStyle/>
          <a:p>
            <a:pPr algn="just"/>
            <a:r>
              <a:rPr lang="es-MX" sz="3200" dirty="0" smtClean="0"/>
              <a:t>GUIÓN EXPLICATIVO PARA EL EMPLEO DEL MATERIAL “TIPOS DE </a:t>
            </a:r>
            <a:r>
              <a:rPr lang="es-MX" sz="3200" dirty="0" smtClean="0"/>
              <a:t>LÍDER. TEORÍAS DE LIDERAZGO</a:t>
            </a:r>
            <a:endParaRPr lang="es-MX" sz="3200" dirty="0"/>
          </a:p>
        </p:txBody>
      </p:sp>
      <p:sp>
        <p:nvSpPr>
          <p:cNvPr id="3" name="2 Marcador de contenido"/>
          <p:cNvSpPr>
            <a:spLocks noGrp="1"/>
          </p:cNvSpPr>
          <p:nvPr>
            <p:ph idx="1"/>
          </p:nvPr>
        </p:nvSpPr>
        <p:spPr>
          <a:xfrm>
            <a:off x="323528" y="1935480"/>
            <a:ext cx="8712968" cy="4389120"/>
          </a:xfrm>
        </p:spPr>
        <p:txBody>
          <a:bodyPr>
            <a:normAutofit/>
          </a:bodyPr>
          <a:lstStyle/>
          <a:p>
            <a:pPr algn="just">
              <a:buNone/>
            </a:pPr>
            <a:r>
              <a:rPr lang="es-MX" sz="2800" dirty="0" smtClean="0"/>
              <a:t>	</a:t>
            </a:r>
          </a:p>
          <a:p>
            <a:pPr algn="just">
              <a:buNone/>
            </a:pPr>
            <a:endParaRPr lang="es-MX" sz="2400" dirty="0" smtClean="0">
              <a:latin typeface="Constantia" pitchFamily="18" charset="0"/>
              <a:cs typeface="Arial" panose="020B0604020202020204" pitchFamily="34" charset="0"/>
            </a:endParaRPr>
          </a:p>
          <a:p>
            <a:pPr algn="just">
              <a:buNone/>
            </a:pPr>
            <a:r>
              <a:rPr lang="es-MX" dirty="0" smtClean="0">
                <a:latin typeface="Constantia" pitchFamily="18" charset="0"/>
                <a:cs typeface="Arial" panose="020B0604020202020204" pitchFamily="34" charset="0"/>
              </a:rPr>
              <a:t>	</a:t>
            </a:r>
            <a:r>
              <a:rPr lang="es-MX" dirty="0" smtClean="0">
                <a:latin typeface="Constantia" pitchFamily="18" charset="0"/>
                <a:cs typeface="Arial" panose="020B0604020202020204" pitchFamily="34" charset="0"/>
              </a:rPr>
              <a:t>Se </a:t>
            </a:r>
            <a:r>
              <a:rPr lang="es-MX" dirty="0" smtClean="0">
                <a:latin typeface="Constantia" pitchFamily="18" charset="0"/>
                <a:cs typeface="Arial" panose="020B0604020202020204" pitchFamily="34" charset="0"/>
              </a:rPr>
              <a:t>propone esta presentación   como un apoyo en el desarrollo  de las actividades del módulo I, del programa de la unidad de aprendizaje de Liderazgo, específicamente para  el siguiente tema: Tipos de líder</a:t>
            </a:r>
            <a:r>
              <a:rPr lang="es-MX" dirty="0" smtClean="0">
                <a:latin typeface="Constantia" pitchFamily="18" charset="0"/>
                <a:cs typeface="Arial" panose="020B0604020202020204" pitchFamily="34" charset="0"/>
              </a:rPr>
              <a:t>. Teorías de liderazgo.</a:t>
            </a:r>
            <a:endParaRPr lang="es-MX" dirty="0" smtClean="0">
              <a:latin typeface="Constantia" pitchFamily="18" charset="0"/>
              <a:cs typeface="Arial" panose="020B0604020202020204" pitchFamily="34" charset="0"/>
            </a:endParaRPr>
          </a:p>
          <a:p>
            <a:pPr algn="just">
              <a:buNone/>
            </a:pPr>
            <a:endParaRPr lang="es-MX" sz="2000" dirty="0" smtClean="0">
              <a:latin typeface="Constantia" pitchFamily="18" charset="0"/>
              <a:cs typeface="Arial" panose="020B0604020202020204" pitchFamily="34" charset="0"/>
            </a:endParaRPr>
          </a:p>
          <a:p>
            <a:pPr algn="just">
              <a:buNone/>
            </a:pPr>
            <a:r>
              <a:rPr lang="es-MX" sz="2000" dirty="0" smtClean="0">
                <a:latin typeface="Constantia" pitchFamily="18" charset="0"/>
                <a:cs typeface="Arial" panose="020B0604020202020204" pitchFamily="34" charset="0"/>
              </a:rPr>
              <a:t>	</a:t>
            </a:r>
            <a:endParaRPr lang="es-MX" sz="2000" dirty="0">
              <a:latin typeface="Constantia"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20000"/>
          </a:bodyPr>
          <a:lstStyle/>
          <a:p>
            <a:pPr algn="just">
              <a:buNone/>
            </a:pPr>
            <a:r>
              <a:rPr lang="es-MX" sz="2800" dirty="0" smtClean="0">
                <a:latin typeface="Constantia" pitchFamily="18" charset="0"/>
                <a:cs typeface="Arial" panose="020B0604020202020204" pitchFamily="34" charset="0"/>
              </a:rPr>
              <a:t> </a:t>
            </a:r>
            <a:r>
              <a:rPr lang="es-MX" sz="2800" dirty="0" smtClean="0">
                <a:latin typeface="Constantia" pitchFamily="18" charset="0"/>
                <a:cs typeface="Arial" panose="020B0604020202020204" pitchFamily="34" charset="0"/>
              </a:rPr>
              <a:t>  </a:t>
            </a:r>
            <a:r>
              <a:rPr lang="es-MX" sz="3000" dirty="0" smtClean="0">
                <a:latin typeface="Constantia" pitchFamily="18" charset="0"/>
                <a:cs typeface="Arial" panose="020B0604020202020204" pitchFamily="34" charset="0"/>
              </a:rPr>
              <a:t>El </a:t>
            </a:r>
            <a:r>
              <a:rPr lang="es-MX" sz="3000" u="sng" dirty="0" smtClean="0">
                <a:latin typeface="Constantia" pitchFamily="18" charset="0"/>
                <a:cs typeface="Arial" panose="020B0604020202020204" pitchFamily="34" charset="0"/>
              </a:rPr>
              <a:t>propósito de la unidad de aprendizaje</a:t>
            </a:r>
            <a:r>
              <a:rPr lang="es-MX" sz="3000" dirty="0" smtClean="0">
                <a:latin typeface="Constantia" pitchFamily="18" charset="0"/>
                <a:cs typeface="Arial" panose="020B0604020202020204" pitchFamily="34" charset="0"/>
              </a:rPr>
              <a:t>  por cumplir es</a:t>
            </a:r>
            <a:r>
              <a:rPr lang="es-MX" sz="3000" dirty="0" smtClean="0">
                <a:latin typeface="Constantia" pitchFamily="18" charset="0"/>
                <a:cs typeface="Arial" panose="020B0604020202020204" pitchFamily="34" charset="0"/>
              </a:rPr>
              <a:t>:</a:t>
            </a:r>
          </a:p>
          <a:p>
            <a:pPr algn="just">
              <a:buNone/>
            </a:pPr>
            <a:endParaRPr lang="es-MX" sz="3000" dirty="0" smtClean="0">
              <a:latin typeface="Constantia" pitchFamily="18" charset="0"/>
              <a:cs typeface="Arial" panose="020B0604020202020204" pitchFamily="34" charset="0"/>
            </a:endParaRPr>
          </a:p>
          <a:p>
            <a:pPr algn="just">
              <a:buNone/>
            </a:pPr>
            <a:r>
              <a:rPr lang="es-MX" sz="2800" dirty="0" smtClean="0">
                <a:latin typeface="Constantia" pitchFamily="18" charset="0"/>
                <a:cs typeface="Arial" panose="020B0604020202020204" pitchFamily="34" charset="0"/>
              </a:rPr>
              <a:t>	Reconocer la importancia de desempeñarse como líder en beneficio de su desarrollo y crecimiento personal, social y profesional, a través del diagnóstico de sus capacidades, habilidades y actitudes personales para ser un  líder potencial e intervenir a través de una práctica escolar y en su realidad inmediata conduciendo grupos de trabajo.</a:t>
            </a:r>
          </a:p>
          <a:p>
            <a:pPr algn="just">
              <a:buNone/>
            </a:pPr>
            <a:r>
              <a:rPr lang="es-MX" sz="2800" dirty="0" smtClean="0">
                <a:latin typeface="Constantia" pitchFamily="18" charset="0"/>
                <a:cs typeface="Arial" panose="020B0604020202020204" pitchFamily="34" charset="0"/>
              </a:rPr>
              <a:t>	</a:t>
            </a:r>
          </a:p>
          <a:p>
            <a:pPr algn="just">
              <a:buNone/>
            </a:pPr>
            <a:r>
              <a:rPr lang="es-MX" sz="2800" dirty="0" smtClean="0">
                <a:latin typeface="Constantia" pitchFamily="18" charset="0"/>
                <a:cs typeface="Arial" panose="020B0604020202020204" pitchFamily="34" charset="0"/>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buNone/>
            </a:pPr>
            <a:r>
              <a:rPr lang="es-MX" sz="2800" dirty="0" smtClean="0">
                <a:latin typeface="Constantia" pitchFamily="18" charset="0"/>
                <a:cs typeface="Arial" panose="020B0604020202020204" pitchFamily="34" charset="0"/>
              </a:rPr>
              <a:t>	Propósito </a:t>
            </a:r>
            <a:r>
              <a:rPr lang="es-MX" sz="2800" dirty="0" smtClean="0">
                <a:latin typeface="Constantia" pitchFamily="18" charset="0"/>
                <a:cs typeface="Arial" panose="020B0604020202020204" pitchFamily="34" charset="0"/>
              </a:rPr>
              <a:t>del módulo</a:t>
            </a:r>
            <a:r>
              <a:rPr lang="es-MX" sz="2800" dirty="0" smtClean="0">
                <a:latin typeface="Constantia" pitchFamily="18" charset="0"/>
                <a:cs typeface="Arial" panose="020B0604020202020204" pitchFamily="34" charset="0"/>
              </a:rPr>
              <a:t>:</a:t>
            </a:r>
          </a:p>
          <a:p>
            <a:pPr algn="just">
              <a:buNone/>
            </a:pPr>
            <a:endParaRPr lang="es-MX" sz="2400" dirty="0" smtClean="0">
              <a:latin typeface="Constantia" pitchFamily="18" charset="0"/>
              <a:cs typeface="Arial" panose="020B0604020202020204" pitchFamily="34" charset="0"/>
            </a:endParaRPr>
          </a:p>
          <a:p>
            <a:pPr algn="just">
              <a:buNone/>
            </a:pPr>
            <a:r>
              <a:rPr lang="es-MX" sz="2400" dirty="0" smtClean="0">
                <a:latin typeface="Constantia" pitchFamily="18" charset="0"/>
                <a:cs typeface="Arial" panose="020B0604020202020204" pitchFamily="34" charset="0"/>
              </a:rPr>
              <a:t>	</a:t>
            </a:r>
            <a:r>
              <a:rPr lang="es-MX" dirty="0" smtClean="0">
                <a:latin typeface="Constantia" pitchFamily="18" charset="0"/>
                <a:cs typeface="Arial" panose="020B0604020202020204" pitchFamily="34" charset="0"/>
              </a:rPr>
              <a:t>Reconocer su capacidad personal como líder, asumiendo su rol responsable y éticamente</a:t>
            </a:r>
          </a:p>
          <a:p>
            <a:pPr>
              <a:buNone/>
            </a:pPr>
            <a:endParaRPr lang="es-MX"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t>EQUIPO NECESARIO</a:t>
            </a:r>
            <a:br>
              <a:rPr lang="es-MX" sz="3200" dirty="0" smtClean="0"/>
            </a:br>
            <a:endParaRPr lang="es-MX" sz="3200" dirty="0"/>
          </a:p>
        </p:txBody>
      </p:sp>
      <p:sp>
        <p:nvSpPr>
          <p:cNvPr id="3" name="2 Marcador de contenido"/>
          <p:cNvSpPr>
            <a:spLocks noGrp="1"/>
          </p:cNvSpPr>
          <p:nvPr>
            <p:ph idx="1"/>
          </p:nvPr>
        </p:nvSpPr>
        <p:spPr/>
        <p:txBody>
          <a:bodyPr/>
          <a:lstStyle/>
          <a:p>
            <a:pPr>
              <a:buFont typeface="Wingdings" panose="05000000000000000000" pitchFamily="2" charset="2"/>
              <a:buChar char="v"/>
            </a:pPr>
            <a:r>
              <a:rPr lang="es-MX" dirty="0" smtClean="0"/>
              <a:t>La presentación en </a:t>
            </a:r>
            <a:r>
              <a:rPr lang="es-MX" dirty="0" err="1" smtClean="0"/>
              <a:t>power</a:t>
            </a:r>
            <a:r>
              <a:rPr lang="es-MX" dirty="0" smtClean="0"/>
              <a:t> </a:t>
            </a:r>
            <a:r>
              <a:rPr lang="es-MX" dirty="0" err="1" smtClean="0"/>
              <a:t>point</a:t>
            </a:r>
            <a:endParaRPr lang="es-MX" dirty="0" smtClean="0"/>
          </a:p>
          <a:p>
            <a:pPr>
              <a:buFont typeface="Wingdings" panose="05000000000000000000" pitchFamily="2" charset="2"/>
              <a:buChar char="v"/>
            </a:pPr>
            <a:r>
              <a:rPr lang="es-MX" dirty="0" smtClean="0"/>
              <a:t>Cañón</a:t>
            </a:r>
            <a:endParaRPr lang="es-MX" dirty="0"/>
          </a:p>
          <a:p>
            <a:pPr>
              <a:buFont typeface="Wingdings" panose="05000000000000000000" pitchFamily="2" charset="2"/>
              <a:buChar char="v"/>
            </a:pPr>
            <a:r>
              <a:rPr lang="es-MX" dirty="0" smtClean="0"/>
              <a:t>Laptop</a:t>
            </a:r>
          </a:p>
          <a:p>
            <a:pPr algn="just">
              <a:buFont typeface="Wingdings" panose="05000000000000000000" pitchFamily="2" charset="2"/>
              <a:buChar char="v"/>
            </a:pPr>
            <a:r>
              <a:rPr lang="es-MX" dirty="0" smtClean="0"/>
              <a:t>Pantalla</a:t>
            </a:r>
          </a:p>
          <a:p>
            <a:pPr algn="just">
              <a:buFont typeface="Wingdings" panose="05000000000000000000" pitchFamily="2" charset="2"/>
              <a:buChar char="v"/>
            </a:pPr>
            <a:r>
              <a:rPr lang="es-MX" dirty="0" err="1" smtClean="0"/>
              <a:t>Avanzador</a:t>
            </a:r>
            <a:r>
              <a:rPr lang="es-MX" dirty="0" smtClean="0"/>
              <a:t> de diapositivas</a:t>
            </a:r>
          </a:p>
          <a:p>
            <a:pPr>
              <a:buFont typeface="Wingdings" panose="05000000000000000000" pitchFamily="2" charset="2"/>
              <a:buChar char="v"/>
            </a:pPr>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76672"/>
            <a:ext cx="8229600" cy="1143000"/>
          </a:xfrm>
        </p:spPr>
        <p:txBody>
          <a:bodyPr>
            <a:normAutofit/>
          </a:bodyPr>
          <a:lstStyle/>
          <a:p>
            <a:pPr algn="ctr"/>
            <a:r>
              <a:rPr lang="es-MX" sz="3200" dirty="0" smtClean="0"/>
              <a:t>PROCEDIMIENTO</a:t>
            </a:r>
            <a:endParaRPr lang="es-MX" sz="3200" dirty="0"/>
          </a:p>
        </p:txBody>
      </p:sp>
      <p:sp>
        <p:nvSpPr>
          <p:cNvPr id="3" name="2 Marcador de contenido"/>
          <p:cNvSpPr>
            <a:spLocks noGrp="1"/>
          </p:cNvSpPr>
          <p:nvPr>
            <p:ph idx="1"/>
          </p:nvPr>
        </p:nvSpPr>
        <p:spPr/>
        <p:txBody>
          <a:bodyPr>
            <a:normAutofit/>
          </a:bodyPr>
          <a:lstStyle/>
          <a:p>
            <a:pPr algn="just">
              <a:buFont typeface="Wingdings" panose="05000000000000000000" pitchFamily="2" charset="2"/>
              <a:buChar char="v"/>
            </a:pPr>
            <a:r>
              <a:rPr lang="es-MX" dirty="0" smtClean="0">
                <a:latin typeface="Constantia" pitchFamily="18" charset="0"/>
                <a:cs typeface="Arial" panose="020B0604020202020204" pitchFamily="34" charset="0"/>
              </a:rPr>
              <a:t>El </a:t>
            </a:r>
            <a:r>
              <a:rPr lang="es-MX" dirty="0" smtClean="0">
                <a:latin typeface="Constantia" pitchFamily="18" charset="0"/>
                <a:cs typeface="Arial" panose="020B0604020202020204" pitchFamily="34" charset="0"/>
              </a:rPr>
              <a:t>profesor</a:t>
            </a:r>
            <a:r>
              <a:rPr lang="es-MX" dirty="0" smtClean="0">
                <a:latin typeface="Constantia" pitchFamily="18" charset="0"/>
                <a:cs typeface="Arial" panose="020B0604020202020204" pitchFamily="34" charset="0"/>
              </a:rPr>
              <a:t> </a:t>
            </a:r>
            <a:r>
              <a:rPr lang="es-MX" dirty="0" smtClean="0">
                <a:latin typeface="Constantia" pitchFamily="18" charset="0"/>
                <a:cs typeface="Arial" panose="020B0604020202020204" pitchFamily="34" charset="0"/>
              </a:rPr>
              <a:t>introduce el tema a través de </a:t>
            </a:r>
            <a:r>
              <a:rPr lang="es-MX" dirty="0" smtClean="0">
                <a:latin typeface="Constantia" pitchFamily="18" charset="0"/>
                <a:cs typeface="Arial" panose="020B0604020202020204" pitchFamily="34" charset="0"/>
              </a:rPr>
              <a:t>alguna técnica como lluvia de ideas preguntas </a:t>
            </a:r>
            <a:r>
              <a:rPr lang="es-MX" dirty="0" smtClean="0">
                <a:latin typeface="Constantia" pitchFamily="18" charset="0"/>
                <a:cs typeface="Arial" panose="020B0604020202020204" pitchFamily="34" charset="0"/>
              </a:rPr>
              <a:t>diagnósticas, posteriormente lleva a cabo la presentación en </a:t>
            </a:r>
            <a:r>
              <a:rPr lang="es-MX" dirty="0" err="1" smtClean="0">
                <a:latin typeface="Constantia" pitchFamily="18" charset="0"/>
                <a:cs typeface="Arial" panose="020B0604020202020204" pitchFamily="34" charset="0"/>
              </a:rPr>
              <a:t>power</a:t>
            </a:r>
            <a:r>
              <a:rPr lang="es-MX" dirty="0" smtClean="0">
                <a:latin typeface="Constantia" pitchFamily="18" charset="0"/>
                <a:cs typeface="Arial" panose="020B0604020202020204" pitchFamily="34" charset="0"/>
              </a:rPr>
              <a:t> </a:t>
            </a:r>
            <a:r>
              <a:rPr lang="es-MX" dirty="0" err="1" smtClean="0">
                <a:latin typeface="Constantia" pitchFamily="18" charset="0"/>
                <a:cs typeface="Arial" panose="020B0604020202020204" pitchFamily="34" charset="0"/>
              </a:rPr>
              <a:t>point</a:t>
            </a:r>
            <a:r>
              <a:rPr lang="es-MX" dirty="0" smtClean="0">
                <a:latin typeface="Constantia" pitchFamily="18" charset="0"/>
                <a:cs typeface="Arial" panose="020B0604020202020204" pitchFamily="34" charset="0"/>
              </a:rPr>
              <a:t>, </a:t>
            </a:r>
            <a:r>
              <a:rPr lang="es-MX" dirty="0" smtClean="0">
                <a:latin typeface="Constantia" pitchFamily="18" charset="0"/>
                <a:cs typeface="Arial" panose="020B0604020202020204" pitchFamily="34" charset="0"/>
              </a:rPr>
              <a:t>interactuando con </a:t>
            </a:r>
            <a:r>
              <a:rPr lang="es-MX" dirty="0" smtClean="0">
                <a:latin typeface="Constantia" pitchFamily="18" charset="0"/>
                <a:cs typeface="Arial" panose="020B0604020202020204" pitchFamily="34" charset="0"/>
              </a:rPr>
              <a:t>los </a:t>
            </a:r>
            <a:r>
              <a:rPr lang="es-MX" dirty="0" smtClean="0">
                <a:latin typeface="Constantia" pitchFamily="18" charset="0"/>
                <a:cs typeface="Arial" panose="020B0604020202020204" pitchFamily="34" charset="0"/>
              </a:rPr>
              <a:t>estudiantes</a:t>
            </a:r>
            <a:r>
              <a:rPr lang="es-MX" dirty="0" smtClean="0">
                <a:latin typeface="Constantia" pitchFamily="18" charset="0"/>
                <a:cs typeface="Arial" panose="020B0604020202020204" pitchFamily="34" charset="0"/>
              </a:rPr>
              <a:t>.</a:t>
            </a:r>
            <a:endParaRPr lang="es-MX" dirty="0" smtClean="0">
              <a:latin typeface="Constantia" pitchFamily="18" charset="0"/>
              <a:cs typeface="Arial" panose="020B0604020202020204" pitchFamily="34" charset="0"/>
            </a:endParaRPr>
          </a:p>
          <a:p>
            <a:pPr algn="just">
              <a:buFont typeface="Wingdings" panose="05000000000000000000" pitchFamily="2" charset="2"/>
              <a:buChar char="v"/>
            </a:pPr>
            <a:endParaRPr lang="es-MX" dirty="0" smtClean="0">
              <a:latin typeface="Constantia" pitchFamily="18" charset="0"/>
              <a:cs typeface="Arial" panose="020B0604020202020204" pitchFamily="34" charset="0"/>
            </a:endParaRPr>
          </a:p>
          <a:p>
            <a:pPr algn="just">
              <a:buFont typeface="Wingdings" panose="05000000000000000000" pitchFamily="2" charset="2"/>
              <a:buChar char="v"/>
            </a:pPr>
            <a:r>
              <a:rPr lang="es-MX" dirty="0" smtClean="0">
                <a:latin typeface="Constantia" pitchFamily="18" charset="0"/>
                <a:cs typeface="Arial" panose="020B0604020202020204" pitchFamily="34" charset="0"/>
              </a:rPr>
              <a:t>Cada profesor puede aplicar su planeación personal de acuerdo con los tiempos de que disponga, profundizando hasta donde le sea posible.</a:t>
            </a:r>
            <a:endParaRPr lang="es-MX" dirty="0" smtClean="0">
              <a:latin typeface="Constantia" pitchFamily="18" charset="0"/>
              <a:cs typeface="Arial" panose="020B0604020202020204" pitchFamily="34" charset="0"/>
            </a:endParaRPr>
          </a:p>
          <a:p>
            <a:pPr algn="just">
              <a:buFont typeface="Wingdings" panose="05000000000000000000" pitchFamily="2" charset="2"/>
              <a:buChar char="v"/>
            </a:pPr>
            <a:endParaRPr lang="es-MX" dirty="0" smtClean="0">
              <a:latin typeface="Constantia" pitchFamily="18"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buFont typeface="Wingdings" panose="05000000000000000000" pitchFamily="2" charset="2"/>
              <a:buChar char="v"/>
            </a:pPr>
            <a:r>
              <a:rPr lang="es-MX" dirty="0" smtClean="0">
                <a:latin typeface="Constantia" pitchFamily="18" charset="0"/>
                <a:cs typeface="Arial" panose="020B0604020202020204" pitchFamily="34" charset="0"/>
              </a:rPr>
              <a:t>Para el cierre de la actividad, se recomienda llevar a cabo una reflexión con los estudiantes, respecto al tipo de líder que es cada uno de ellos, de acuerdo con sus características en relación con las de cada tipos  vistas en clase, así como su utilidad. </a:t>
            </a:r>
          </a:p>
          <a:p>
            <a:pPr algn="just">
              <a:buNone/>
            </a:pPr>
            <a:r>
              <a:rPr lang="es-MX" dirty="0" smtClean="0">
                <a:latin typeface="Constantia" pitchFamily="18" charset="0"/>
                <a:cs typeface="Arial" panose="020B0604020202020204" pitchFamily="34" charset="0"/>
              </a:rPr>
              <a:t>	</a:t>
            </a:r>
          </a:p>
          <a:p>
            <a:pPr>
              <a:buNone/>
            </a:pP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dirty="0" smtClean="0"/>
              <a:t>LÍDER AUTORITARIO </a:t>
            </a:r>
            <a:r>
              <a:rPr lang="es-MX" sz="3200" dirty="0"/>
              <a:t>O AUTOCRÁTICO</a:t>
            </a:r>
          </a:p>
        </p:txBody>
      </p:sp>
      <p:sp>
        <p:nvSpPr>
          <p:cNvPr id="3" name="Marcador de contenido 2"/>
          <p:cNvSpPr>
            <a:spLocks noGrp="1"/>
          </p:cNvSpPr>
          <p:nvPr>
            <p:ph idx="1"/>
          </p:nvPr>
        </p:nvSpPr>
        <p:spPr/>
        <p:txBody>
          <a:bodyPr/>
          <a:lstStyle/>
          <a:p>
            <a:pPr marL="0" indent="0">
              <a:buNone/>
            </a:pPr>
            <a:endParaRPr lang="es-MX" dirty="0" smtClean="0"/>
          </a:p>
          <a:p>
            <a:pPr marL="0" indent="0" algn="just">
              <a:buNone/>
            </a:pPr>
            <a:r>
              <a:rPr lang="es-MX" dirty="0" smtClean="0"/>
              <a:t>Es un tipo de líder impositivo, por lo que él determina el proceder del equipo o grupo de trabajo, al desarrollar las actividades, incluso las interrelaciones entre los integrantes.</a:t>
            </a:r>
          </a:p>
          <a:p>
            <a:pPr marL="0" indent="0">
              <a:buNone/>
            </a:pPr>
            <a:endParaRPr lang="es-MX" dirty="0"/>
          </a:p>
        </p:txBody>
      </p:sp>
    </p:spTree>
    <p:extLst>
      <p:ext uri="{BB962C8B-B14F-4D97-AF65-F5344CB8AC3E}">
        <p14:creationId xmlns:p14="http://schemas.microsoft.com/office/powerpoint/2010/main" xmlns="" val="1554839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dirty="0" smtClean="0"/>
              <a:t>CARACTERÍSTICAS DEL LÍDER AUTORITARIO </a:t>
            </a:r>
            <a:r>
              <a:rPr lang="es-MX" sz="3200" dirty="0"/>
              <a:t>O AUTOCRÁTICO</a:t>
            </a:r>
          </a:p>
        </p:txBody>
      </p:sp>
      <p:sp>
        <p:nvSpPr>
          <p:cNvPr id="3" name="Marcador de contenido 2"/>
          <p:cNvSpPr>
            <a:spLocks noGrp="1"/>
          </p:cNvSpPr>
          <p:nvPr>
            <p:ph sz="half" idx="1"/>
          </p:nvPr>
        </p:nvSpPr>
        <p:spPr/>
        <p:txBody>
          <a:bodyPr/>
          <a:lstStyle/>
          <a:p>
            <a:endParaRPr lang="es-MX" dirty="0" smtClean="0"/>
          </a:p>
          <a:p>
            <a:pPr>
              <a:buFont typeface="Wingdings" pitchFamily="2" charset="2"/>
              <a:buChar char="v"/>
            </a:pPr>
            <a:r>
              <a:rPr lang="es-MX" dirty="0"/>
              <a:t>	</a:t>
            </a:r>
            <a:r>
              <a:rPr lang="es-MX" dirty="0" smtClean="0"/>
              <a:t>Supervisión </a:t>
            </a:r>
            <a:r>
              <a:rPr lang="es-MX" dirty="0"/>
              <a:t>muy de cerca</a:t>
            </a:r>
            <a:r>
              <a:rPr lang="es-MX" dirty="0" smtClean="0"/>
              <a:t>.</a:t>
            </a:r>
          </a:p>
          <a:p>
            <a:pPr>
              <a:buFont typeface="Wingdings" pitchFamily="2" charset="2"/>
              <a:buChar char="v"/>
            </a:pPr>
            <a:r>
              <a:rPr lang="es-MX" dirty="0" smtClean="0"/>
              <a:t>Tiene </a:t>
            </a:r>
            <a:r>
              <a:rPr lang="es-MX" dirty="0"/>
              <a:t>la idea de que él lo sabe todo.</a:t>
            </a:r>
          </a:p>
          <a:p>
            <a:pPr marL="0" indent="0">
              <a:buNone/>
            </a:pPr>
            <a:endParaRPr lang="es-MX" dirty="0"/>
          </a:p>
        </p:txBody>
      </p:sp>
      <p:pic>
        <p:nvPicPr>
          <p:cNvPr id="5" name="Marcador de contenido 4" descr="http://4.bp.blogspot.com/-lBchxBLH2zE/UGC2hZ056GI/AAAAAAAAADY/V28i3UuTJz8/s1600/liderazgo_autoridad.jpg"/>
          <p:cNvPicPr>
            <a:picLocks noGrp="1"/>
          </p:cNvPicPr>
          <p:nvPr>
            <p:ph sz="half" idx="2"/>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50954" y="2140020"/>
            <a:ext cx="3133414" cy="2945164"/>
          </a:xfrm>
          <a:prstGeom prst="rect">
            <a:avLst/>
          </a:prstGeom>
          <a:noFill/>
          <a:ln>
            <a:noFill/>
          </a:ln>
        </p:spPr>
      </p:pic>
      <p:sp>
        <p:nvSpPr>
          <p:cNvPr id="6" name="Rectángulo 5"/>
          <p:cNvSpPr/>
          <p:nvPr/>
        </p:nvSpPr>
        <p:spPr>
          <a:xfrm>
            <a:off x="5148064" y="5445224"/>
            <a:ext cx="2209800" cy="338554"/>
          </a:xfrm>
          <a:prstGeom prst="rect">
            <a:avLst/>
          </a:prstGeom>
        </p:spPr>
        <p:txBody>
          <a:bodyPr wrap="square">
            <a:spAutoFit/>
          </a:bodyPr>
          <a:lstStyle/>
          <a:p>
            <a:pPr algn="just"/>
            <a:r>
              <a:rPr lang="es-MX" sz="800" dirty="0">
                <a:solidFill>
                  <a:srgbClr val="006621"/>
                </a:solidFill>
                <a:latin typeface="arial" panose="020B0604020202020204" pitchFamily="34" charset="0"/>
              </a:rPr>
              <a:t>https://es.wikipedia.org/wiki/</a:t>
            </a:r>
            <a:r>
              <a:rPr lang="es-MX" sz="800" b="1" dirty="0">
                <a:solidFill>
                  <a:srgbClr val="006621"/>
                </a:solidFill>
                <a:latin typeface="arial" panose="020B0604020202020204" pitchFamily="34" charset="0"/>
              </a:rPr>
              <a:t>Liderazgo</a:t>
            </a:r>
            <a:r>
              <a:rPr lang="es-MX" sz="800" dirty="0">
                <a:solidFill>
                  <a:srgbClr val="006621"/>
                </a:solidFill>
                <a:latin typeface="arial" panose="020B0604020202020204" pitchFamily="34" charset="0"/>
              </a:rPr>
              <a:t>_</a:t>
            </a:r>
            <a:r>
              <a:rPr lang="es-MX" sz="800" b="1" dirty="0">
                <a:solidFill>
                  <a:srgbClr val="006621"/>
                </a:solidFill>
                <a:latin typeface="arial" panose="020B0604020202020204" pitchFamily="34" charset="0"/>
              </a:rPr>
              <a:t>autoritario</a:t>
            </a:r>
            <a:endParaRPr lang="es-MX" sz="800" dirty="0"/>
          </a:p>
        </p:txBody>
      </p:sp>
    </p:spTree>
    <p:extLst>
      <p:ext uri="{BB962C8B-B14F-4D97-AF65-F5344CB8AC3E}">
        <p14:creationId xmlns:p14="http://schemas.microsoft.com/office/powerpoint/2010/main" xmlns="" val="872379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t>CARACTERÍSTICAS DEL LÍDER AUTORITARIO O AUTOCRÁTICO</a:t>
            </a:r>
            <a:endParaRPr lang="es-MX" sz="3200" dirty="0"/>
          </a:p>
        </p:txBody>
      </p:sp>
      <p:sp>
        <p:nvSpPr>
          <p:cNvPr id="4" name="Marcador de texto 3"/>
          <p:cNvSpPr>
            <a:spLocks noGrp="1"/>
          </p:cNvSpPr>
          <p:nvPr>
            <p:ph type="body" idx="1"/>
          </p:nvPr>
        </p:nvSpPr>
        <p:spPr/>
        <p:txBody>
          <a:bodyPr/>
          <a:lstStyle/>
          <a:p>
            <a:endParaRPr lang="es-MX"/>
          </a:p>
        </p:txBody>
      </p:sp>
      <p:sp>
        <p:nvSpPr>
          <p:cNvPr id="5" name="Marcador de texto 4"/>
          <p:cNvSpPr>
            <a:spLocks noGrp="1"/>
          </p:cNvSpPr>
          <p:nvPr>
            <p:ph type="body" sz="half" idx="3"/>
          </p:nvPr>
        </p:nvSpPr>
        <p:spPr/>
        <p:txBody>
          <a:bodyPr/>
          <a:lstStyle/>
          <a:p>
            <a:endParaRPr lang="es-MX"/>
          </a:p>
        </p:txBody>
      </p:sp>
      <p:sp>
        <p:nvSpPr>
          <p:cNvPr id="3" name="2 Marcador de contenido"/>
          <p:cNvSpPr>
            <a:spLocks noGrp="1"/>
          </p:cNvSpPr>
          <p:nvPr>
            <p:ph sz="quarter" idx="2"/>
          </p:nvPr>
        </p:nvSpPr>
        <p:spPr/>
        <p:txBody>
          <a:bodyPr>
            <a:normAutofit/>
          </a:bodyPr>
          <a:lstStyle/>
          <a:p>
            <a:pPr algn="just">
              <a:buFont typeface="Wingdings" pitchFamily="2" charset="2"/>
              <a:buChar char="v"/>
            </a:pPr>
            <a:r>
              <a:rPr lang="es-MX" sz="2400" dirty="0" smtClean="0"/>
              <a:t>Confía </a:t>
            </a:r>
            <a:r>
              <a:rPr lang="es-MX" sz="2400" dirty="0"/>
              <a:t>más en sus propias habilidades que en las de los demás.</a:t>
            </a:r>
          </a:p>
          <a:p>
            <a:pPr algn="just">
              <a:buFont typeface="Wingdings" pitchFamily="2" charset="2"/>
              <a:buChar char="v"/>
            </a:pPr>
            <a:r>
              <a:rPr lang="es-MX" sz="2400" dirty="0" smtClean="0"/>
              <a:t>No </a:t>
            </a:r>
            <a:r>
              <a:rPr lang="es-MX" sz="2400" dirty="0"/>
              <a:t>toma en cuenta la opinión del otro</a:t>
            </a:r>
            <a:r>
              <a:rPr lang="es-MX" sz="2400" dirty="0" smtClean="0"/>
              <a:t>.</a:t>
            </a:r>
          </a:p>
        </p:txBody>
      </p:sp>
      <p:pic>
        <p:nvPicPr>
          <p:cNvPr id="2050" name="Picture 2" descr="http://altonivel.impresionesaerea.netdna-cdn.com/images/Estructura_V2/Consultoria/Coaching/090512_tips_reuniones.jpg"/>
          <p:cNvPicPr>
            <a:picLocks noGrp="1" noChangeAspect="1" noChangeArrowheads="1"/>
          </p:cNvPicPr>
          <p:nvPr>
            <p:ph sz="quarter" idx="4"/>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03786" y="2924944"/>
            <a:ext cx="4001235" cy="2703537"/>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endParaRPr lang="es-MX" sz="3200" dirty="0"/>
          </a:p>
        </p:txBody>
      </p:sp>
      <p:sp>
        <p:nvSpPr>
          <p:cNvPr id="4" name="Marcador de texto 3"/>
          <p:cNvSpPr>
            <a:spLocks noGrp="1"/>
          </p:cNvSpPr>
          <p:nvPr>
            <p:ph type="body" idx="1"/>
          </p:nvPr>
        </p:nvSpPr>
        <p:spPr/>
        <p:txBody>
          <a:bodyPr/>
          <a:lstStyle/>
          <a:p>
            <a:pPr algn="ctr"/>
            <a:r>
              <a:rPr lang="es-MX" dirty="0" smtClean="0"/>
              <a:t>VENTAJA</a:t>
            </a:r>
            <a:endParaRPr lang="es-MX" dirty="0"/>
          </a:p>
        </p:txBody>
      </p:sp>
      <p:sp>
        <p:nvSpPr>
          <p:cNvPr id="5" name="Marcador de texto 4"/>
          <p:cNvSpPr>
            <a:spLocks noGrp="1"/>
          </p:cNvSpPr>
          <p:nvPr>
            <p:ph type="body" sz="half" idx="3"/>
          </p:nvPr>
        </p:nvSpPr>
        <p:spPr/>
        <p:txBody>
          <a:bodyPr/>
          <a:lstStyle/>
          <a:p>
            <a:pPr algn="ctr"/>
            <a:r>
              <a:rPr lang="es-MX" dirty="0" smtClean="0"/>
              <a:t>DESVENTAJA</a:t>
            </a:r>
            <a:endParaRPr lang="es-MX" dirty="0"/>
          </a:p>
        </p:txBody>
      </p:sp>
      <p:sp>
        <p:nvSpPr>
          <p:cNvPr id="3" name="Marcador de contenido 2"/>
          <p:cNvSpPr>
            <a:spLocks noGrp="1"/>
          </p:cNvSpPr>
          <p:nvPr>
            <p:ph sz="quarter" idx="2"/>
          </p:nvPr>
        </p:nvSpPr>
        <p:spPr/>
        <p:txBody>
          <a:bodyPr>
            <a:normAutofit/>
          </a:bodyPr>
          <a:lstStyle/>
          <a:p>
            <a:pPr marL="0" indent="0" fontAlgn="base">
              <a:buNone/>
            </a:pPr>
            <a:r>
              <a:rPr lang="es-MX" sz="2400" dirty="0" smtClean="0"/>
              <a:t>Se </a:t>
            </a:r>
            <a:r>
              <a:rPr lang="es-MX" sz="2400" dirty="0"/>
              <a:t>consiguen resultados a corto </a:t>
            </a:r>
            <a:r>
              <a:rPr lang="es-MX" sz="2400" dirty="0" smtClean="0"/>
              <a:t>plazo.</a:t>
            </a:r>
            <a:endParaRPr lang="es-MX" sz="2400" dirty="0"/>
          </a:p>
        </p:txBody>
      </p:sp>
      <p:sp>
        <p:nvSpPr>
          <p:cNvPr id="6" name="Marcador de contenido 5"/>
          <p:cNvSpPr>
            <a:spLocks noGrp="1"/>
          </p:cNvSpPr>
          <p:nvPr>
            <p:ph sz="quarter" idx="4"/>
          </p:nvPr>
        </p:nvSpPr>
        <p:spPr/>
        <p:txBody>
          <a:bodyPr>
            <a:normAutofit/>
          </a:bodyPr>
          <a:lstStyle/>
          <a:p>
            <a:pPr marL="0" indent="0" algn="just" fontAlgn="base">
              <a:buNone/>
            </a:pPr>
            <a:r>
              <a:rPr lang="es-MX" sz="2400" dirty="0" smtClean="0"/>
              <a:t>Se </a:t>
            </a:r>
            <a:r>
              <a:rPr lang="es-MX" sz="2400" dirty="0"/>
              <a:t>puede crear miedo y </a:t>
            </a:r>
            <a:r>
              <a:rPr lang="es-MX" sz="2400" dirty="0" smtClean="0"/>
              <a:t>desconfianza.</a:t>
            </a:r>
          </a:p>
          <a:p>
            <a:pPr marL="0" indent="0" algn="just" fontAlgn="base">
              <a:buNone/>
            </a:pPr>
            <a:endParaRPr lang="es-MX" dirty="0"/>
          </a:p>
          <a:p>
            <a:pPr marL="0" indent="0" algn="just" fontAlgn="base">
              <a:buNone/>
            </a:pPr>
            <a:endParaRPr lang="es-MX" dirty="0" smtClean="0"/>
          </a:p>
          <a:p>
            <a:pPr marL="0" indent="0" algn="just" fontAlgn="base">
              <a:buNone/>
            </a:pPr>
            <a:endParaRPr lang="es-MX" dirty="0"/>
          </a:p>
          <a:p>
            <a:pPr marL="0" indent="0" algn="just" fontAlgn="base">
              <a:buNone/>
            </a:pPr>
            <a:endParaRPr lang="es-MX" dirty="0" smtClean="0"/>
          </a:p>
          <a:p>
            <a:pPr marL="0" indent="0" algn="just" fontAlgn="base">
              <a:buNone/>
            </a:pPr>
            <a:endParaRPr lang="es-MX" dirty="0"/>
          </a:p>
          <a:p>
            <a:pPr marL="0" indent="0" algn="just" fontAlgn="base">
              <a:buNone/>
            </a:pPr>
            <a:endParaRPr lang="es-MX" dirty="0" smtClean="0"/>
          </a:p>
          <a:p>
            <a:pPr marL="0" indent="0" algn="just" fontAlgn="base">
              <a:buNone/>
            </a:pPr>
            <a:endParaRPr lang="es-MX" dirty="0"/>
          </a:p>
          <a:p>
            <a:pPr marL="0" indent="0" algn="just" fontAlgn="base">
              <a:buNone/>
            </a:pPr>
            <a:endParaRPr lang="es-MX" dirty="0"/>
          </a:p>
          <a:p>
            <a:pPr marL="0" indent="0" fontAlgn="base">
              <a:buNone/>
            </a:pPr>
            <a:endParaRPr lang="es-MX" sz="800" dirty="0"/>
          </a:p>
          <a:p>
            <a:endParaRPr lang="es-MX" dirty="0"/>
          </a:p>
          <a:p>
            <a:endParaRPr lang="es-MX" dirty="0"/>
          </a:p>
        </p:txBody>
      </p:sp>
      <p:sp>
        <p:nvSpPr>
          <p:cNvPr id="7" name="Elipse 6"/>
          <p:cNvSpPr/>
          <p:nvPr/>
        </p:nvSpPr>
        <p:spPr>
          <a:xfrm>
            <a:off x="1547664" y="3356992"/>
            <a:ext cx="5256584" cy="24728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dirty="0" smtClean="0"/>
              <a:t>Este tipo de liderazgo se sostiene solo hasta que algún subordinado lo enfrente o se rebelen.</a:t>
            </a:r>
            <a:endParaRPr lang="es-MX" sz="2400" dirty="0"/>
          </a:p>
        </p:txBody>
      </p:sp>
    </p:spTree>
    <p:extLst>
      <p:ext uri="{BB962C8B-B14F-4D97-AF65-F5344CB8AC3E}">
        <p14:creationId xmlns:p14="http://schemas.microsoft.com/office/powerpoint/2010/main" xmlns="" val="584212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dirty="0" smtClean="0"/>
              <a:t>LÍDER PATERNALISTA</a:t>
            </a:r>
            <a:endParaRPr lang="es-MX" sz="3200" dirty="0"/>
          </a:p>
        </p:txBody>
      </p:sp>
      <p:sp>
        <p:nvSpPr>
          <p:cNvPr id="8" name="Marcador de contenido 7"/>
          <p:cNvSpPr>
            <a:spLocks noGrp="1"/>
          </p:cNvSpPr>
          <p:nvPr>
            <p:ph idx="1"/>
          </p:nvPr>
        </p:nvSpPr>
        <p:spPr/>
        <p:txBody>
          <a:bodyPr/>
          <a:lstStyle/>
          <a:p>
            <a:pPr marL="0" indent="0" algn="just">
              <a:buNone/>
            </a:pPr>
            <a:endParaRPr lang="es-MX" dirty="0" smtClean="0"/>
          </a:p>
          <a:p>
            <a:pPr marL="0" indent="0" algn="just">
              <a:buNone/>
            </a:pPr>
            <a:r>
              <a:rPr lang="es-MX" dirty="0" smtClean="0"/>
              <a:t>Este tipo de líder incentiva a sus empleados ofreciendo  </a:t>
            </a:r>
            <a:r>
              <a:rPr lang="es-MX" dirty="0"/>
              <a:t>recompensas a los que cumplan satisfactoriamente con su </a:t>
            </a:r>
            <a:r>
              <a:rPr lang="es-MX" dirty="0" smtClean="0"/>
              <a:t>deber</a:t>
            </a:r>
            <a:r>
              <a:rPr lang="es-MX" dirty="0"/>
              <a:t> </a:t>
            </a:r>
            <a:r>
              <a:rPr lang="es-MX" dirty="0" smtClean="0"/>
              <a:t>. Es similar al autoritario en cuanto a que piensa que el trabajador solo tiene que obedecer, sin opinar.</a:t>
            </a:r>
          </a:p>
        </p:txBody>
      </p:sp>
    </p:spTree>
    <p:extLst>
      <p:ext uri="{BB962C8B-B14F-4D97-AF65-F5344CB8AC3E}">
        <p14:creationId xmlns:p14="http://schemas.microsoft.com/office/powerpoint/2010/main" xmlns="" val="1748043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dirty="0" smtClean="0"/>
              <a:t>CARACTERÍSTICAS DEL LÍDER PATERNALISTA</a:t>
            </a:r>
            <a:endParaRPr lang="es-MX" sz="3200" dirty="0"/>
          </a:p>
        </p:txBody>
      </p:sp>
      <p:pic>
        <p:nvPicPr>
          <p:cNvPr id="4" name="Picture 2" descr="http://3.bp.blogspot.com/_6tT29bZNdbs/TCB6amoW3HI/AAAAAAAAAB0/rlh3ZrjnBLo/s1600/jefe+bien+felicita+empleado+hipocresia.jpg"/>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tretch>
            <a:fillRect/>
          </a:stretch>
        </p:blipFill>
        <p:spPr bwMode="auto">
          <a:xfrm>
            <a:off x="5076056" y="2636912"/>
            <a:ext cx="1857375" cy="240982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Marcador de contenido 4"/>
          <p:cNvSpPr>
            <a:spLocks noGrp="1"/>
          </p:cNvSpPr>
          <p:nvPr>
            <p:ph sz="half" idx="2"/>
          </p:nvPr>
        </p:nvSpPr>
        <p:spPr>
          <a:xfrm>
            <a:off x="4984043" y="1955065"/>
            <a:ext cx="3898776" cy="4317227"/>
          </a:xfrm>
        </p:spPr>
        <p:txBody>
          <a:bodyPr/>
          <a:lstStyle/>
          <a:p>
            <a:pPr marL="0" indent="0" algn="r">
              <a:buNone/>
            </a:pPr>
            <a:endParaRPr lang="es-MX" b="1" dirty="0"/>
          </a:p>
        </p:txBody>
      </p:sp>
      <p:sp>
        <p:nvSpPr>
          <p:cNvPr id="6" name="Rectángulo 5"/>
          <p:cNvSpPr/>
          <p:nvPr/>
        </p:nvSpPr>
        <p:spPr>
          <a:xfrm>
            <a:off x="683568" y="1920085"/>
            <a:ext cx="3964632" cy="3354765"/>
          </a:xfrm>
          <a:prstGeom prst="rect">
            <a:avLst/>
          </a:prstGeom>
        </p:spPr>
        <p:txBody>
          <a:bodyPr wrap="square">
            <a:spAutoFit/>
          </a:bodyPr>
          <a:lstStyle/>
          <a:p>
            <a:pPr marL="342900" indent="-342900">
              <a:buFont typeface="Wingdings" panose="05000000000000000000" pitchFamily="2" charset="2"/>
              <a:buChar char="v"/>
            </a:pPr>
            <a:endParaRPr lang="es-MX" sz="2000" dirty="0" smtClean="0"/>
          </a:p>
          <a:p>
            <a:pPr marL="342900" indent="-342900" algn="just">
              <a:buFont typeface="Wingdings" panose="05000000000000000000" pitchFamily="2" charset="2"/>
              <a:buChar char="v"/>
            </a:pPr>
            <a:r>
              <a:rPr lang="es-MX" sz="2400" dirty="0" smtClean="0"/>
              <a:t>Asume </a:t>
            </a:r>
            <a:r>
              <a:rPr lang="es-MX" sz="2400" dirty="0"/>
              <a:t>actitud afectuosa propia de un padre, dando consejos.</a:t>
            </a:r>
          </a:p>
          <a:p>
            <a:pPr marL="342900" indent="-342900" algn="just">
              <a:buFont typeface="Wingdings" panose="05000000000000000000" pitchFamily="2" charset="2"/>
              <a:buChar char="v"/>
            </a:pPr>
            <a:r>
              <a:rPr lang="es-MX" sz="2400" dirty="0" smtClean="0"/>
              <a:t>Concilia </a:t>
            </a:r>
            <a:r>
              <a:rPr lang="es-MX" sz="2400" dirty="0"/>
              <a:t>amor y poder (preocupado-amenazante).</a:t>
            </a:r>
          </a:p>
          <a:p>
            <a:pPr marL="342900" indent="-342900" algn="just">
              <a:buFont typeface="Wingdings" panose="05000000000000000000" pitchFamily="2" charset="2"/>
              <a:buChar char="v"/>
            </a:pPr>
            <a:r>
              <a:rPr lang="es-MX" sz="2400" dirty="0" smtClean="0"/>
              <a:t>Trata </a:t>
            </a:r>
            <a:r>
              <a:rPr lang="es-MX" sz="2400" dirty="0"/>
              <a:t>a los subordinados como </a:t>
            </a:r>
            <a:r>
              <a:rPr lang="es-MX" sz="2400" dirty="0" smtClean="0"/>
              <a:t>niños.</a:t>
            </a:r>
            <a:endParaRPr lang="es-MX" sz="2400" dirty="0"/>
          </a:p>
        </p:txBody>
      </p:sp>
    </p:spTree>
    <p:extLst>
      <p:ext uri="{BB962C8B-B14F-4D97-AF65-F5344CB8AC3E}">
        <p14:creationId xmlns:p14="http://schemas.microsoft.com/office/powerpoint/2010/main" xmlns="" val="16967044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408</TotalTime>
  <Words>971</Words>
  <Application>Microsoft Office PowerPoint</Application>
  <PresentationFormat>Presentación en pantalla (4:3)</PresentationFormat>
  <Paragraphs>179</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Flujo</vt:lpstr>
      <vt:lpstr>UNIVERSIDAD AUTÓNOMA DEL ESTADO DE MÉXICO</vt:lpstr>
      <vt:lpstr>TIPOS DE LÍDER </vt:lpstr>
      <vt:lpstr>PROPÓSITO DEL MÓDULO</vt:lpstr>
      <vt:lpstr>LÍDER AUTORITARIO O AUTOCRÁTICO</vt:lpstr>
      <vt:lpstr>CARACTERÍSTICAS DEL LÍDER AUTORITARIO O AUTOCRÁTICO</vt:lpstr>
      <vt:lpstr>CARACTERÍSTICAS DEL LÍDER AUTORITARIO O AUTOCRÁTICO</vt:lpstr>
      <vt:lpstr>Diapositiva 7</vt:lpstr>
      <vt:lpstr>LÍDER PATERNALISTA</vt:lpstr>
      <vt:lpstr>CARACTERÍSTICAS DEL LÍDER PATERNALISTA</vt:lpstr>
      <vt:lpstr>PATERNALISTA</vt:lpstr>
      <vt:lpstr>Diapositiva 11</vt:lpstr>
      <vt:lpstr>LÍDER LIBERAL O LAISSEZ-FIRE</vt:lpstr>
      <vt:lpstr>CARACTERÍSTICAS  DEL LÍDER LIBERAL O LAISSEZ-FIRE</vt:lpstr>
      <vt:lpstr>Diapositiva 14</vt:lpstr>
      <vt:lpstr>LÍDER DEMOCRÁTICO</vt:lpstr>
      <vt:lpstr>CARACTERÍSTICAS DEL LÍDER DEMOCRÁTICO</vt:lpstr>
      <vt:lpstr>Diapositiva 17</vt:lpstr>
      <vt:lpstr>Diapositiva 18</vt:lpstr>
      <vt:lpstr>Diapositiva 19</vt:lpstr>
      <vt:lpstr>Diapositiva 20</vt:lpstr>
      <vt:lpstr>Diapositiva 21</vt:lpstr>
      <vt:lpstr>Diapositiva 22</vt:lpstr>
      <vt:lpstr>TEORÍAS DE LIDERAZGO</vt:lpstr>
      <vt:lpstr>1.- Liderazgo situacional</vt:lpstr>
      <vt:lpstr>Diapositiva 25</vt:lpstr>
      <vt:lpstr>HERSEY Y BLANCHARD COMBINARON ESTAS VARIABLES EN CUATRO ESTILOS DE LIDERAZGO</vt:lpstr>
      <vt:lpstr>Diapositiva 27</vt:lpstr>
      <vt:lpstr>2.- LIDERAZGO TRANSFORMADOR</vt:lpstr>
      <vt:lpstr>Diapositiva 29</vt:lpstr>
      <vt:lpstr>REFERENCIAS</vt:lpstr>
      <vt:lpstr>GUIÓN EXPLICATIVO PARA EL EMPLEO DEL MATERIAL “TIPOS DE LÍDER. TEORÍAS DE LIDERAZGO</vt:lpstr>
      <vt:lpstr>Diapositiva 32</vt:lpstr>
      <vt:lpstr>Diapositiva 33</vt:lpstr>
      <vt:lpstr>EQUIPO NECESARIO </vt:lpstr>
      <vt:lpstr>PROCEDIMIENTO</vt:lpstr>
      <vt:lpstr>Diapositiva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Lulu</dc:creator>
  <cp:lastModifiedBy>Lulu</cp:lastModifiedBy>
  <cp:revision>104</cp:revision>
  <dcterms:created xsi:type="dcterms:W3CDTF">2013-08-15T01:08:21Z</dcterms:created>
  <dcterms:modified xsi:type="dcterms:W3CDTF">2015-10-03T01:18:09Z</dcterms:modified>
</cp:coreProperties>
</file>