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58" r:id="rId8"/>
    <p:sldId id="259" r:id="rId9"/>
    <p:sldId id="260" r:id="rId10"/>
    <p:sldId id="261" r:id="rId11"/>
    <p:sldId id="262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97" r:id="rId30"/>
    <p:sldId id="268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456" y="-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16B5-9456-4D9D-9317-977C351AB05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EFC9-2B6B-4846-968B-EBFF385552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1690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16B5-9456-4D9D-9317-977C351AB05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EFC9-2B6B-4846-968B-EBFF385552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34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16B5-9456-4D9D-9317-977C351AB05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EFC9-2B6B-4846-968B-EBFF385552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3162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16B5-9456-4D9D-9317-977C351AB05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EFC9-2B6B-4846-968B-EBFF385552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5190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16B5-9456-4D9D-9317-977C351AB05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EFC9-2B6B-4846-968B-EBFF385552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7073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16B5-9456-4D9D-9317-977C351AB05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EFC9-2B6B-4846-968B-EBFF385552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9515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16B5-9456-4D9D-9317-977C351AB05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EFC9-2B6B-4846-968B-EBFF385552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7253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16B5-9456-4D9D-9317-977C351AB05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EFC9-2B6B-4846-968B-EBFF385552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8694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16B5-9456-4D9D-9317-977C351AB05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EFC9-2B6B-4846-968B-EBFF385552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3949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16B5-9456-4D9D-9317-977C351AB05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EFC9-2B6B-4846-968B-EBFF385552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266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16B5-9456-4D9D-9317-977C351AB05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EFC9-2B6B-4846-968B-EBFF385552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3279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216B5-9456-4D9D-9317-977C351AB05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BEFC9-2B6B-4846-968B-EBFF385552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7028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7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UNIDAD DE APRENDIZAJE </a:t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Ecuaciones Diferenciales </a:t>
            </a:r>
            <a:b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731527"/>
          </a:xfrm>
        </p:spPr>
        <p:txBody>
          <a:bodyPr>
            <a:norm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Tema 2 Solución de las Ecuaciones Diferenciales de</a:t>
            </a:r>
          </a:p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Primer Orden</a:t>
            </a:r>
          </a:p>
          <a:p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Presenta: M en C José Antonio Castillo Jiménez</a:t>
            </a:r>
          </a:p>
          <a:p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963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42875" y="130174"/>
                <a:ext cx="10515600" cy="4822825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4)</m:t>
                    </m:r>
                  </m:oMath>
                </a14:m>
                <a:r>
                  <a:rPr lang="es-MX" dirty="0"/>
                  <a:t> Resolver la EDO propuesta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p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p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  <m:sup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  <m:sup>
                                  <m:r>
                                    <a:rPr lang="es-MX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s-MX" i="1">
                          <a:latin typeface="Cambria Math" panose="02040503050406030204" pitchFamily="18" charset="0"/>
                        </a:rPr>
                        <m:t>             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</m:t>
                          </m:r>
                          <m:rad>
                            <m:radPr>
                              <m:degHide m:val="on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  <m:rad>
                            <m:radPr>
                              <m:degHide m:val="on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𝑑𝑢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1+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=1+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       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2875" y="130174"/>
                <a:ext cx="10515600" cy="4822825"/>
              </a:xfrm>
              <a:blipFill rotWithShape="0">
                <a:blip r:embed="rId3"/>
                <a:stretch>
                  <a:fillRect t="-227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7917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238125" y="254000"/>
                <a:ext cx="10515600" cy="4794250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5)</m:t>
                    </m:r>
                  </m:oMath>
                </a14:m>
                <a:r>
                  <a:rPr lang="es-MX" dirty="0"/>
                  <a:t> Resolver la EDO propuesta, considerando valor de frontera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MX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s-MX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MX">
                                  <a:latin typeface="Cambria Math" panose="02040503050406030204" pitchFamily="18" charset="0"/>
                                </a:rPr>
                                <m:t>xy</m:t>
                              </m:r>
                            </m:e>
                            <m:sup>
                              <m:r>
                                <a:rPr lang="es-MX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             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=0.             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(1+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𝑥𝑑𝑥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4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𝑥𝑑𝑥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2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den>
                          </m:f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𝑑𝑢</m:t>
                          </m:r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𝑥𝑑𝑥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𝑙𝑛</m:t>
                          </m:r>
                        </m:sup>
                      </m:sSup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1+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−1+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,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=0 ,  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=1−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8125" y="254000"/>
                <a:ext cx="10515600" cy="4794250"/>
              </a:xfrm>
              <a:blipFill rotWithShape="0">
                <a:blip r:embed="rId3"/>
                <a:stretch>
                  <a:fillRect t="-216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1968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285750" y="85725"/>
                <a:ext cx="10515600" cy="5986463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6)</m:t>
                    </m:r>
                  </m:oMath>
                </a14:m>
                <a:r>
                  <a:rPr lang="es-MX" dirty="0"/>
                  <a:t> Resolver la EDO propuesta, considere valor de frontera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=−3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𝑐𝑜𝑡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)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/2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=2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−3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>
                              <a:latin typeface="Cambria Math" panose="02040503050406030204" pitchFamily="18" charset="0"/>
                            </a:rPr>
                            <m:t>cot</m:t>
                          </m:r>
                        </m:fName>
                        <m:e>
                          <m:d>
                            <m:d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MX" i="1"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𝑑𝑦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unc>
                            <m:func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MX">
                                  <a:latin typeface="Cambria Math" panose="02040503050406030204" pitchFamily="18" charset="0"/>
                                </a:rPr>
                                <m:t>cot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𝑙𝑛𝑦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s-MX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𝑠𝑒𝑛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𝑙𝑛𝑦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s-MX">
                                  <a:latin typeface="Cambria Math" panose="02040503050406030204" pitchFamily="18" charset="0"/>
                                </a:rPr>
                                <m:t>du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𝑙𝑛𝑦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𝑠𝑒𝑐𝑥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secx</m:t>
                      </m:r>
                      <m:r>
                        <a:rPr lang="es-MX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s-MX">
                          <a:latin typeface="Cambria Math" panose="02040503050406030204" pitchFamily="18" charset="0"/>
                        </a:rPr>
                        <m:t>                   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y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g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5750" y="85725"/>
                <a:ext cx="10515600" cy="5986463"/>
              </a:xfrm>
              <a:blipFill rotWithShape="0">
                <a:blip r:embed="rId3"/>
                <a:stretch>
                  <a:fillRect t="-18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29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40632"/>
                <a:ext cx="10515600" cy="59363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7)</m:t>
                    </m:r>
                  </m:oMath>
                </a14:m>
                <a:r>
                  <a:rPr lang="es-MX" dirty="0"/>
                  <a:t> Resolver la EDO propuesta, considere valor de frontera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𝑠𝑒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func>
                            <m:func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func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           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/4    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𝑠𝑒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num>
                        <m:den>
                          <m:func>
                            <m:func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𝑑𝑦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𝑠𝑒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MX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e>
                                    <m:sup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fName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func>
                            </m:den>
                          </m:f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unc>
                            <m:func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>
                                      <a:latin typeface="Cambria Math" panose="02040503050406030204" pitchFamily="18" charset="0"/>
                                    </a:rPr>
                                    <m:t>csc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𝑦𝑑</m:t>
                              </m:r>
                            </m:e>
                          </m:func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unc>
                            <m:func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MX">
                                      <a:latin typeface="Cambria Math" panose="02040503050406030204" pitchFamily="18" charset="0"/>
                                    </a:rPr>
                                    <m:t>sec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func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𝑐𝑡𝑔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d>
                            <m:d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:r>
                  <a:rPr lang="es-MX" dirty="0" smtClean="0"/>
                  <a:t>                                        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𝑐𝑡𝑔</m:t>
                    </m:r>
                    <m:d>
                      <m:d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𝑡𝑎𝑛</m:t>
                    </m:r>
                    <m:d>
                      <m:d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s-MX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   →</m:t>
                    </m:r>
                  </m:oMath>
                </a14:m>
                <a:r>
                  <a:rPr lang="es-MX" dirty="0"/>
                  <a:t> 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40632"/>
                <a:ext cx="10515600" cy="5936331"/>
              </a:xfrm>
              <a:blipFill rotWithShape="0">
                <a:blip r:embed="rId3"/>
                <a:stretch>
                  <a:fillRect t="-16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544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244642" y="285582"/>
                <a:ext cx="10515600" cy="6572417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8)</m:t>
                    </m:r>
                  </m:oMath>
                </a14:m>
                <a:r>
                  <a:rPr lang="es-MX" dirty="0"/>
                  <a:t> Resolver la EDO propuesta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     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𝑦𝑑𝑥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+1 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𝑦𝑑𝑥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num>
                        <m:den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𝑦𝑑</m:t>
                          </m:r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𝑑𝑦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:r>
                  <a:rPr lang="es-MX" b="0" dirty="0" smtClean="0"/>
                  <a:t>                       </a:t>
                </a:r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                                          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s-MX">
                        <a:latin typeface="Cambria Math" panose="02040503050406030204" pitchFamily="18" charset="0"/>
                      </a:rPr>
                      <m:t>ln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</m:oMath>
                </a14:m>
                <a:r>
                  <a:rPr lang="es-MX" dirty="0" smtClean="0"/>
                  <a:t> +C</a:t>
                </a:r>
                <a:endParaRPr lang="es-MX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4642" y="285582"/>
                <a:ext cx="10515600" cy="6572417"/>
              </a:xfrm>
              <a:blipFill rotWithShape="0">
                <a:blip r:embed="rId3"/>
                <a:stretch>
                  <a:fillRect l="-116" t="-1763" b="-83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826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0" y="0"/>
                <a:ext cx="11835064" cy="6476165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sz="2400" i="1" smtClean="0">
                        <a:latin typeface="Cambria Math" panose="02040503050406030204" pitchFamily="18" charset="0"/>
                      </a:rPr>
                      <m:t>9)</m:t>
                    </m:r>
                  </m:oMath>
                </a14:m>
                <a:r>
                  <a:rPr lang="es-MX" sz="2400" dirty="0"/>
                  <a:t> Resolver la EDO propuesta, considere valor de frontera</a:t>
                </a:r>
              </a:p>
              <a:p>
                <a:pPr marL="0" indent="0">
                  <a:buNone/>
                </a:pPr>
                <a:r>
                  <a:rPr lang="es-MX" sz="2400" b="0" dirty="0" smtClean="0"/>
                  <a:t>                                                  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       </m:t>
                    </m:r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𝑥</m:t>
                        </m:r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′</m:t>
                        </m:r>
                      </m:den>
                    </m:f>
                    <m:r>
                      <a:rPr lang="es-MX" sz="2400" i="1">
                        <a:latin typeface="Cambria Math" panose="02040503050406030204" pitchFamily="18" charset="0"/>
                      </a:rPr>
                      <m:t>                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s-MX" sz="2400" i="1">
                        <a:latin typeface="Cambria Math" panose="02040503050406030204" pitchFamily="18" charset="0"/>
                      </a:rPr>
                      <m:t>=1        </m:t>
                    </m:r>
                  </m:oMath>
                </a14:m>
                <a:r>
                  <a:rPr lang="es-MX" sz="2400" dirty="0"/>
                  <a:t> </a:t>
                </a:r>
                <a:endParaRPr lang="es-MX" sz="2400" dirty="0" smtClean="0"/>
              </a:p>
              <a:p>
                <a:pPr marL="0" indent="0">
                  <a:buNone/>
                </a:pPr>
                <a:endParaRPr lang="es-MX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=−(3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2400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s-MX" sz="2400" dirty="0" smtClean="0"/>
              </a:p>
              <a:p>
                <a:pPr marL="0" indent="0">
                  <a:buNone/>
                </a:pPr>
                <a:endParaRPr lang="es-MX" sz="12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2+</m:t>
                          </m:r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(3+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2400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s-MX" sz="2400" dirty="0" smtClean="0"/>
              </a:p>
              <a:p>
                <a:pPr marL="0" indent="0">
                  <a:buNone/>
                </a:pPr>
                <a:endParaRPr lang="es-MX" sz="1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3+</m:t>
                          </m:r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2+</m:t>
                          </m:r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s-MX" sz="2400" dirty="0" smtClean="0"/>
              </a:p>
              <a:p>
                <a:pPr marL="0" indent="0">
                  <a:buNone/>
                </a:pPr>
                <a:endParaRPr lang="es-MX" sz="1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num>
                            <m:den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3+</m:t>
                              </m:r>
                              <m:sSup>
                                <m:sSup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2+</m:t>
                              </m:r>
                              <m:sSup>
                                <m:sSup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s-MX" sz="2400" dirty="0" smtClean="0"/>
              </a:p>
              <a:p>
                <a:pPr marL="0" indent="0">
                  <a:buNone/>
                </a:pPr>
                <a:endParaRPr lang="es-MX" sz="105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den>
                          </m:f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𝑑𝑢</m:t>
                          </m:r>
                        </m:e>
                      </m:nary>
                      <m:r>
                        <a:rPr lang="es-MX" sz="2400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𝑑𝑎</m:t>
                          </m:r>
                        </m:e>
                      </m:nary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MX" sz="2400" b="0" i="0" smtClean="0">
                          <a:latin typeface="Cambria Math" panose="02040503050406030204" pitchFamily="18" charset="0"/>
                        </a:rPr>
                        <m:t>            </m:t>
                      </m:r>
                      <m:r>
                        <m:rPr>
                          <m:sty m:val="p"/>
                        </m:rPr>
                        <a:rPr lang="es-MX" sz="2400">
                          <a:latin typeface="Cambria Math" panose="02040503050406030204" pitchFamily="18" charset="0"/>
                        </a:rPr>
                        <m:t>ln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3+</m:t>
                          </m:r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MX" sz="2400">
                          <a:latin typeface="Cambria Math" panose="02040503050406030204" pitchFamily="18" charset="0"/>
                        </a:rPr>
                        <m:t>ln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2+</m:t>
                          </m:r>
                          <m:sSup>
                            <m:sSup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MX" sz="24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sz="2400">
                          <a:latin typeface="Cambria Math" panose="02040503050406030204" pitchFamily="18" charset="0"/>
                        </a:rPr>
                        <m:t>ln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3+</m:t>
                              </m:r>
                              <m:sSup>
                                <m:sSup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2+</m:t>
                              </m:r>
                              <m:sSup>
                                <m:sSup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s-MX" sz="24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2+</m:t>
                            </m:r>
                            <m:sSup>
                              <m:sSupPr>
                                <m:ctrlPr>
                                  <a:rPr lang="es-MX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s-MX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s-MX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s-MX" sz="2400" dirty="0" smtClean="0"/>
                  <a:t>   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(2)=1</m:t>
                    </m:r>
                  </m:oMath>
                </a14:m>
                <a:r>
                  <a:rPr lang="es-MX" sz="2400" dirty="0"/>
                  <a:t>   </a:t>
                </a:r>
                <a:r>
                  <a:rPr lang="es-MX" sz="2400" dirty="0" smtClean="0"/>
                  <a:t>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=1+</m:t>
                    </m:r>
                    <m:rad>
                      <m:radPr>
                        <m:degHide m:val="on"/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s-MX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s-MX" sz="24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e>
                    </m:rad>
                  </m:oMath>
                </a14:m>
                <a:endParaRPr lang="es-MX" sz="2400" dirty="0"/>
              </a:p>
              <a:p>
                <a:endParaRPr lang="es-MX" sz="2400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0"/>
                <a:ext cx="11835064" cy="6476165"/>
              </a:xfrm>
              <a:blipFill rotWithShape="0">
                <a:blip r:embed="rId3"/>
                <a:stretch>
                  <a:fillRect l="-103" t="-1318" b="-734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lecha derecha 3"/>
          <p:cNvSpPr/>
          <p:nvPr/>
        </p:nvSpPr>
        <p:spPr>
          <a:xfrm>
            <a:off x="5548564" y="4924927"/>
            <a:ext cx="368968" cy="4812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4768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221414"/>
                <a:ext cx="11594432" cy="6636586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10)</m:t>
                    </m:r>
                  </m:oMath>
                </a14:m>
                <a:r>
                  <a:rPr lang="es-MX" dirty="0"/>
                  <a:t> Resolver la EDO propuesta, considere valor de frontera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𝑠𝑒𝑛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𝑠𝑒𝑛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=0  </m:t>
                      </m:r>
                    </m:oMath>
                  </m:oMathPara>
                </a14:m>
                <a:endParaRPr lang="es-MX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 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𝑠𝑒𝑛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𝑠𝑒𝑛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3+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𝑠𝑒𝑛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p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p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𝑠𝑒𝑛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3+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𝑠𝑒𝑛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3+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den>
                          </m:f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3+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</m:func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=0             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e>
                      </m:func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s-MX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221414"/>
                <a:ext cx="11594432" cy="6636586"/>
              </a:xfrm>
              <a:blipFill rotWithShape="0">
                <a:blip r:embed="rId3"/>
                <a:stretch>
                  <a:fillRect t="-183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030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2.2 Ecuaciones Diferenciales </a:t>
            </a:r>
            <a:r>
              <a:rPr lang="es-MX" b="1" dirty="0" smtClean="0"/>
              <a:t>Exactas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320841" y="1690688"/>
                <a:ext cx="11373853" cy="5181600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Si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MX" sz="2400">
                        <a:latin typeface="Cambria Math" panose="02040503050406030204" pitchFamily="18" charset="0"/>
                      </a:rPr>
                      <m:t>z</m:t>
                    </m:r>
                    <m:r>
                      <a:rPr lang="es-MX" sz="24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s-MX" sz="2400">
                        <a:latin typeface="Cambria Math" panose="02040503050406030204" pitchFamily="18" charset="0"/>
                      </a:rPr>
                      <m:t>f</m:t>
                    </m:r>
                    <m:r>
                      <a:rPr lang="es-MX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s-MX" sz="2400">
                        <a:latin typeface="Cambria Math" panose="02040503050406030204" pitchFamily="18" charset="0"/>
                      </a:rPr>
                      <m:t>x</m:t>
                    </m:r>
                    <m:r>
                      <a:rPr lang="es-MX" sz="240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s-MX" sz="2400">
                        <a:latin typeface="Cambria Math" panose="02040503050406030204" pitchFamily="18" charset="0"/>
                      </a:rPr>
                      <m:t>y</m:t>
                    </m:r>
                    <m:r>
                      <a:rPr lang="es-MX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es una función de dos variables con primeras derivadas parciales continuas en una región R del plano x-y, entonces su diferencial completa es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0" indent="0" algn="just">
                  <a:buNone/>
                </a:pP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𝑑𝑧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𝑑𝑥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 +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𝑑𝑦</m:t>
                      </m:r>
                    </m:oMath>
                  </m:oMathPara>
                </a14:m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La cual puede ser escrita, en forma de homogénea, considerando que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MX" sz="2400">
                        <a:latin typeface="Cambria Math" panose="02040503050406030204" pitchFamily="18" charset="0"/>
                      </a:rPr>
                      <m:t>f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s-MX" sz="240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s-MX" sz="24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s-MX" sz="240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</m:d>
                    <m:r>
                      <a:rPr lang="es-MX" sz="24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s-MX" sz="240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𝑀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𝑑𝑥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 +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Esta expresión diferencial representa a una diferencial exacta en una región R del plano x-y, si ésta corresponde a la diferencial de alguna función 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 (x, y)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definida en R. Entonces se dice que una ecuación diferencial de primer orden de la forma es ecuación exacta, si la expresión del lado izquierdo es una diferencial exacta.</a:t>
                </a:r>
              </a:p>
              <a:p>
                <a:pPr marL="0" indent="0" algn="just">
                  <a:buNone/>
                </a:pP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841" y="1690688"/>
                <a:ext cx="11373853" cy="5181600"/>
              </a:xfrm>
              <a:blipFill rotWithShape="0">
                <a:blip r:embed="rId3"/>
                <a:stretch>
                  <a:fillRect l="-858" t="-1529" r="-85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76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05062" y="269541"/>
                <a:ext cx="11225463" cy="6051048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Sean 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M(x, y)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y 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N(x, y)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continuas y que tienen primeras derivadas parciales continuas. Entonces una condición necesaria y suficiente para que 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M(x, y) dx + N(x, y) </a:t>
                </a:r>
                <a:r>
                  <a:rPr lang="es-MX" sz="24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dy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sea una diferencial exacta es que existan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algn="just"/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𝑀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Dada una ecuación en la forma diferencial 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M(x, y) dx + N(x, y) </a:t>
                </a:r>
                <a:r>
                  <a:rPr lang="es-MX" sz="24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dy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= 0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, se determina si la igualdad de la ecuación es válida. Si es así, entonces existe una función f para la que: </a:t>
                </a:r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s-MX" sz="2400" i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5062" y="269541"/>
                <a:ext cx="11225463" cy="6051048"/>
              </a:xfrm>
              <a:blipFill rotWithShape="0">
                <a:blip r:embed="rId3"/>
                <a:stretch>
                  <a:fillRect l="-706" t="-1309" r="-8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17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94874" y="2506662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Entonces 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podemos determinar que la función solución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0" indent="0">
                  <a:buNone/>
                </a:pP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𝑀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𝑑𝑥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+</m:t>
                          </m:r>
                        </m:e>
                      </m:nary>
                      <m:r>
                        <a:rPr lang="es-MX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4874" y="2506662"/>
                <a:ext cx="10515600" cy="4351338"/>
              </a:xfrm>
              <a:blipFill rotWithShape="0">
                <a:blip r:embed="rId3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6493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dirty="0" smtClean="0"/>
              <a:t>Introducción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7700" y="2917825"/>
            <a:ext cx="10515600" cy="27463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alt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unidad de aprendizaje Ecuaciones Diferenciales, esta integrada al núcleo básico de la  formación integral de la Lic. en Sistemas Inteligentes; y es un complemento de las asignaturas calculo I, calculo II y calculo III, así como introducir conceptos para las asignaturas  de circuitos eléctricos, redes neuronales y algoritmos, además se considera que se toma como punto de partida para introducir a los alumnos en el tronco profesional de la </a:t>
            </a:r>
            <a:r>
              <a:rPr lang="es-MX" alt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licencuiatura</a:t>
            </a:r>
            <a:r>
              <a:rPr lang="es-MX" alt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Inteligencia artificial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03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82754"/>
              </p:ext>
            </p:extLst>
          </p:nvPr>
        </p:nvGraphicFramePr>
        <p:xfrm>
          <a:off x="1572127" y="802607"/>
          <a:ext cx="8518358" cy="529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4" imgW="3136680" imgH="2286000" progId="Equation.DSMT4">
                  <p:embed/>
                </p:oleObj>
              </mc:Choice>
              <mc:Fallback>
                <p:oleObj name="Equation" r:id="rId4" imgW="3136680" imgH="2286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2127" y="802607"/>
                        <a:ext cx="8518358" cy="5292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54067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2629101"/>
              </p:ext>
            </p:extLst>
          </p:nvPr>
        </p:nvGraphicFramePr>
        <p:xfrm>
          <a:off x="2654300" y="850900"/>
          <a:ext cx="6964363" cy="513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4" imgW="3352680" imgH="2476440" progId="Equation.DSMT4">
                  <p:embed/>
                </p:oleObj>
              </mc:Choice>
              <mc:Fallback>
                <p:oleObj name="Equation" r:id="rId4" imgW="3352680" imgH="24764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4300" y="850900"/>
                        <a:ext cx="6964363" cy="51323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30382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4044874"/>
              </p:ext>
            </p:extLst>
          </p:nvPr>
        </p:nvGraphicFramePr>
        <p:xfrm>
          <a:off x="1572126" y="770607"/>
          <a:ext cx="8662737" cy="574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4" imgW="3187440" imgH="2158920" progId="Equation.DSMT4">
                  <p:embed/>
                </p:oleObj>
              </mc:Choice>
              <mc:Fallback>
                <p:oleObj name="Equation" r:id="rId4" imgW="3187440" imgH="21589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2126" y="770607"/>
                        <a:ext cx="8662737" cy="57419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1566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3510802"/>
              </p:ext>
            </p:extLst>
          </p:nvPr>
        </p:nvGraphicFramePr>
        <p:xfrm>
          <a:off x="866274" y="0"/>
          <a:ext cx="967338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Equation" r:id="rId4" imgW="3187440" imgH="2489040" progId="Equation.DSMT4">
                  <p:embed/>
                </p:oleObj>
              </mc:Choice>
              <mc:Fallback>
                <p:oleObj name="Equation" r:id="rId4" imgW="3187440" imgH="248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6274" y="0"/>
                        <a:ext cx="9673389" cy="6858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4351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658371"/>
              </p:ext>
            </p:extLst>
          </p:nvPr>
        </p:nvGraphicFramePr>
        <p:xfrm>
          <a:off x="449263" y="127000"/>
          <a:ext cx="10539412" cy="650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4" imgW="3136680" imgH="2286000" progId="Equation.DSMT4">
                  <p:embed/>
                </p:oleObj>
              </mc:Choice>
              <mc:Fallback>
                <p:oleObj name="Equation" r:id="rId4" imgW="3136680" imgH="2286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27000"/>
                        <a:ext cx="10539412" cy="6502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25860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731118"/>
              </p:ext>
            </p:extLst>
          </p:nvPr>
        </p:nvGraphicFramePr>
        <p:xfrm>
          <a:off x="236539" y="54756"/>
          <a:ext cx="8127532" cy="6603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Equation" r:id="rId4" imgW="5803560" imgH="3682800" progId="Equation.DSMT4">
                  <p:embed/>
                </p:oleObj>
              </mc:Choice>
              <mc:Fallback>
                <p:oleObj name="Equation" r:id="rId4" imgW="5803560" imgH="3682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539" y="54756"/>
                        <a:ext cx="8127532" cy="66037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4330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198188" y="829872"/>
                <a:ext cx="9860212" cy="42300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</m:rPr>
                              <a:rPr lang="es-MX"/>
                              <m:t>Multiplicando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el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factor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integrante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por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la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ecuaci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ó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n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diferencial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/>
                              <m:t>original</m:t>
                            </m:r>
                          </m:e>
                        </m:mr>
                        <m:mr>
                          <m:e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((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m:rPr>
                                <m:sty m:val="p"/>
                              </m:rPr>
                              <a:rPr lang="es-MX" i="0">
                                <a:latin typeface="Cambria Math" panose="02040503050406030204" pitchFamily="18" charset="0"/>
                              </a:rPr>
                              <m:t>cos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))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𝑑𝑥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((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+2)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𝑠𝑒𝑛𝑥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 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𝑑𝑦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mr>
                        <m:mr>
                          <m:e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es-MX" i="0">
                                <a:latin typeface="Cambria Math" panose="02040503050406030204" pitchFamily="18" charset="0"/>
                              </a:rPr>
                              <m:t>cos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 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𝑑𝑥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+(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p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𝑠𝑒𝑛𝑥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+2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p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𝑠𝑒𝑛𝑥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 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𝑑𝑦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mr>
                        <m:mr>
                          <m:e/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Calculando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la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derivada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cruzada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de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M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</m:mr>
                        <m:mr>
                          <m:e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⇒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f>
                                        <m:fPr>
                                          <m:ctrlP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d>
                                            <m:dPr>
                                              <m:begChr m:val=""/>
                                              <m:ctrlP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𝜕</m:t>
                                              </m:r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𝑀</m:t>
                                              </m:r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s-MX" i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sSup>
                                                <m:sSupPr>
                                                  <m:ctrlP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sup>
                                              </m:sSup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cos</m:t>
                                              </m:r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es-MX" i="0">
                                              <a:latin typeface="Cambria Math" panose="02040503050406030204" pitchFamily="18" charset="0"/>
                                            </a:rPr>
                                            <m:t>𝜕</m:t>
                                          </m:r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den>
                                      </m:f>
                                      <m:r>
                                        <a:rPr lang="es-MX" i="0">
                                          <a:latin typeface="Cambria Math" panose="02040503050406030204" pitchFamily="18" charset="0"/>
                                        </a:rPr>
                                        <m:t>=2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s-MX" i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sSup>
                                        <m:sSupPr>
                                          <m:ctrlP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p>
                                      </m:sSup>
                                      <m:r>
                                        <a:rPr lang="es-MX" i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s-MX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p>
                                      </m:sSup>
                                      <m:r>
                                        <m:rPr>
                                          <m:sty m:val="p"/>
                                        </m:rPr>
                                        <a:rPr lang="es-MX" i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mr>
                                  <m:mr>
                                    <m:e>
                                      <m:f>
                                        <m:fPr>
                                          <m:ctrlP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d>
                                            <m:dPr>
                                              <m:begChr m:val=""/>
                                              <m:ctrlP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𝜕</m:t>
                                              </m:r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s-MX" i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sSup>
                                                <m:sSupPr>
                                                  <m:ctrlP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𝑠𝑒𝑛𝑥</m:t>
                                              </m:r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+2</m:t>
                                              </m:r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𝑠𝑒𝑛𝑥</m:t>
                                              </m:r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es-MX" i="0">
                                              <a:latin typeface="Cambria Math" panose="02040503050406030204" pitchFamily="18" charset="0"/>
                                            </a:rPr>
                                            <m:t>𝜕</m:t>
                                          </m:r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den>
                                      </m:f>
                                      <m:r>
                                        <a:rPr lang="es-MX" i="0">
                                          <a:latin typeface="Cambria Math" panose="02040503050406030204" pitchFamily="18" charset="0"/>
                                        </a:rPr>
                                        <m:t>=</m:t>
                                      </m:r>
                                      <m:sSup>
                                        <m:sSupPr>
                                          <m:ctrlP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s-MX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p>
                                      </m:sSup>
                                      <m:r>
                                        <m:rPr>
                                          <m:sty m:val="p"/>
                                        </m:rPr>
                                        <a:rPr lang="es-MX" i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s-MX" i="0">
                                          <a:latin typeface="Cambria Math" panose="02040503050406030204" pitchFamily="18" charset="0"/>
                                        </a:rPr>
                                        <m:t>+2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s-MX" i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sSup>
                                        <m:sSupPr>
                                          <m:ctrlP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e>
                            </m:d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𝐸𝑥𝑎𝑐𝑡𝑎</m:t>
                            </m:r>
                          </m:e>
                        </m:mr>
                        <m:mr>
                          <m:e/>
                        </m:mr>
                        <m:mr>
                          <m:e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)=</m:t>
                            </m:r>
                            <m:nary>
                              <m:naryPr>
                                <m:grow m:val="on"/>
                                <m:subHide m:val="on"/>
                                <m:supHide m:val="on"/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p>
                                  <m:sSup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p>
                                </m:sSup>
                                <m:r>
                                  <m:rPr>
                                    <m:sty m:val="p"/>
                                  </m:rPr>
                                  <a:rPr lang="es-MX" i="0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m:rPr>
                                    <m:nor/>
                                  </m:rPr>
                                  <a:rPr lang="es-MX" i="1">
                                    <a:latin typeface="Cambria Math" panose="02040503050406030204" pitchFamily="18" charset="0"/>
                                  </a:rPr>
                                  <m:t> </m:t>
                                </m:r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</m:e>
                            </m:nary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nary>
                              <m:naryPr>
                                <m:grow m:val="on"/>
                                <m:subHide m:val="on"/>
                                <m:supHide m:val="on"/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d>
                                  <m:dPr>
                                    <m:endChr m:val=""/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s-MX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s-MX" i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s-MX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i="1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s-MX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p>
                                    </m:sSup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𝑠𝑒𝑛𝑥</m:t>
                                    </m:r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+2</m:t>
                                    </m:r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sSup>
                                      <m:sSupPr>
                                        <m:ctrlPr>
                                          <a:rPr lang="es-MX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i="1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s-MX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p>
                                    </m:sSup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𝑠𝑒𝑛𝑥</m:t>
                                    </m:r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 </m:t>
                                    </m:r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𝑑𝑦</m:t>
                                    </m:r>
                                  </m:e>
                                </m:d>
                              </m:e>
                            </m:nary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nary>
                              <m:naryPr>
                                <m:grow m:val="on"/>
                                <m:subHide m:val="on"/>
                                <m:supHide m:val="on"/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d>
                                  <m:dPr>
                                    <m:begChr m:val=""/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′(</m:t>
                                    </m:r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nary>
                          </m:e>
                        </m:mr>
                        <m:mr>
                          <m:e/>
                        </m:mr>
                        <m:mr>
                          <m:e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)=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p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𝑠𝑒𝑛𝑥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𝑠𝑒𝑛𝑥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 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+2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)+2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𝑠𝑒𝑛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 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 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)+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)+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mr>
                      </m:m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88" y="829872"/>
                <a:ext cx="9860212" cy="423006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3222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9983344"/>
              </p:ext>
            </p:extLst>
          </p:nvPr>
        </p:nvGraphicFramePr>
        <p:xfrm>
          <a:off x="184150" y="247650"/>
          <a:ext cx="8234363" cy="621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Equation" r:id="rId4" imgW="5879880" imgH="3466800" progId="Equation.DSMT4">
                  <p:embed/>
                </p:oleObj>
              </mc:Choice>
              <mc:Fallback>
                <p:oleObj name="Equation" r:id="rId4" imgW="5879880" imgH="3466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" y="247650"/>
                        <a:ext cx="8234363" cy="62182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64583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Continuación…….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941457" y="1690688"/>
                <a:ext cx="8498378" cy="42230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/>
                        </m:mr>
                        <m:mr>
                          <m:e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sSup>
                                  <m:sSup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 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𝑑𝑥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sSup>
                                  <m:sSup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+4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𝑑𝑦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mr>
                        <m:mr>
                          <m:e/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Calculando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la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derivada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cruzada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de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M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y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s-MX" i="1"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</m:mr>
                        <m:mr>
                          <m:e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⇒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f>
                                        <m:fPr>
                                          <m:ctrlP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d>
                                            <m:dPr>
                                              <m:begChr m:val=""/>
                                              <m:ctrlP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𝜕</m:t>
                                              </m:r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𝑀</m:t>
                                              </m:r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</m:e>
                                                <m:sup>
                                                  <m:sSup>
                                                    <m:sSupPr>
                                                      <m:ctrlPr>
                                                        <a:rPr lang="es-MX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s-MX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𝑦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s-MX" i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p>
                                                  </m:sSup>
                                                </m:sup>
                                              </m:sSup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es-MX" i="0">
                                              <a:latin typeface="Cambria Math" panose="02040503050406030204" pitchFamily="18" charset="0"/>
                                            </a:rPr>
                                            <m:t>𝜕</m:t>
                                          </m:r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den>
                                      </m:f>
                                      <m:r>
                                        <a:rPr lang="es-MX" i="0">
                                          <a:latin typeface="Cambria Math" panose="02040503050406030204" pitchFamily="18" charset="0"/>
                                        </a:rPr>
                                        <m:t>=2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𝑦𝑥</m:t>
                                      </m:r>
                                      <m:sSup>
                                        <m:sSupPr>
                                          <m:ctrlP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sSup>
                                            <m:sSupPr>
                                              <m:ctrlP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p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f>
                                        <m:fPr>
                                          <m:ctrlP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d>
                                            <m:dPr>
                                              <m:begChr m:val=""/>
                                              <m:ctrlP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𝜕</m:t>
                                              </m:r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𝑁</m:t>
                                              </m:r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</m:e>
                                                <m:sup>
                                                  <m:sSup>
                                                    <m:sSupPr>
                                                      <m:ctrlPr>
                                                        <a:rPr lang="es-MX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s-MX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𝑦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s-MX" i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p>
                                                  </m:sSup>
                                                </m:sup>
                                              </m:sSup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(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s-MX" i="1"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s-MX" i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+4</m:t>
                                              </m:r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)</m:t>
                                              </m:r>
                                            </m:e>
                                          </m:d>
                                        </m:num>
                                        <m:den>
                                          <m:r>
                                            <a:rPr lang="es-MX" i="0">
                                              <a:latin typeface="Cambria Math" panose="02040503050406030204" pitchFamily="18" charset="0"/>
                                            </a:rPr>
                                            <m:t>𝜕</m:t>
                                          </m:r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den>
                                      </m:f>
                                      <m:r>
                                        <a:rPr lang="es-MX" i="0">
                                          <a:latin typeface="Cambria Math" panose="02040503050406030204" pitchFamily="18" charset="0"/>
                                        </a:rPr>
                                        <m:t>=2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𝑦𝑥</m:t>
                                      </m:r>
                                      <m:sSup>
                                        <m:sSupPr>
                                          <m:ctrlP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MX" i="1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sSup>
                                            <m:sSupPr>
                                              <m:ctrlP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s-MX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p>
                                              <m:r>
                                                <a:rPr lang="es-MX" i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sup>
                                      </m:sSup>
                                    </m:e>
                                  </m:mr>
                                </m:m>
                              </m:e>
                            </m:d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𝐸𝑥𝑎𝑐𝑡𝑎</m:t>
                            </m:r>
                          </m:e>
                        </m:mr>
                        <m:mr>
                          <m:e/>
                        </m:mr>
                        <m:mr>
                          <m:e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)=</m:t>
                            </m:r>
                            <m:nary>
                              <m:naryPr>
                                <m:grow m:val="on"/>
                                <m:subHide m:val="on"/>
                                <m:supHide m:val="on"/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p>
                                  <m:sSup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sSup>
                                      <m:sSupPr>
                                        <m:ctrlPr>
                                          <a:rPr lang="es-MX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s-MX" i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sup>
                                </m:sSup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m:rPr>
                                    <m:nor/>
                                  </m:rPr>
                                  <a:rPr lang="es-MX" i="1">
                                    <a:latin typeface="Cambria Math" panose="02040503050406030204" pitchFamily="18" charset="0"/>
                                  </a:rPr>
                                  <m:t> </m:t>
                                </m:r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</m:e>
                            </m:nary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nary>
                              <m:naryPr>
                                <m:grow m:val="on"/>
                                <m:subHide m:val="on"/>
                                <m:supHide m:val="on"/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p>
                                  <m:sSup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sSup>
                                      <m:sSupPr>
                                        <m:ctrlPr>
                                          <a:rPr lang="es-MX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s-MX" i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sup>
                                </m:sSup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+4</m:t>
                                </m:r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𝑑𝑦</m:t>
                                </m:r>
                              </m:e>
                            </m:nary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nary>
                              <m:naryPr>
                                <m:grow m:val="on"/>
                                <m:subHide m:val="on"/>
                                <m:supHide m:val="on"/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d>
                                  <m:dPr>
                                    <m:begChr m:val=""/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′(</m:t>
                                    </m:r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nary>
                          </m:e>
                        </m:mr>
                        <m:mr>
                          <m:e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)=</m:t>
                            </m:r>
                            <m:f>
                              <m:f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sSup>
                                  <m:sSup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sSup>
                                  <m:sSup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sSup>
                                  <m:sSup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sSup>
                                  <m:sSup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s-MX" i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sSup>
                                  <m:sSup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s-MX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sup>
                            </m:sSup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MX" i="0">
                                <a:latin typeface="Cambria Math" panose="02040503050406030204" pitchFamily="18" charset="0"/>
                              </a:rPr>
                              <m:t>)+</m:t>
                            </m:r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mr>
                        <m:mr>
                          <m:e/>
                        </m:mr>
                      </m:m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457" y="1690688"/>
                <a:ext cx="8498378" cy="422307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01210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Bibliografía </a:t>
            </a:r>
          </a:p>
        </p:txBody>
      </p:sp>
      <p:sp>
        <p:nvSpPr>
          <p:cNvPr id="120835" name="2 Marcador de contenido"/>
          <p:cNvSpPr>
            <a:spLocks noGrp="1"/>
          </p:cNvSpPr>
          <p:nvPr>
            <p:ph idx="1"/>
          </p:nvPr>
        </p:nvSpPr>
        <p:spPr>
          <a:xfrm>
            <a:off x="838200" y="2674259"/>
            <a:ext cx="9945914" cy="2696028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de-DE" alt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de-DE" alt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.-“Ecuaciones Diferenciales con aplicaciones de modelado”, Zill, Dennis G., </a:t>
            </a:r>
            <a:r>
              <a:rPr lang="es-MX" alt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Ed. </a:t>
            </a:r>
            <a:r>
              <a:rPr lang="es-MX" alt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CENAGE </a:t>
            </a:r>
            <a:r>
              <a:rPr lang="es-MX" altLang="es-MX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r>
              <a:rPr lang="es-MX" alt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MX" alt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MX" alt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MX" alt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.-“Ecuaciones Diferenciales”, </a:t>
            </a:r>
            <a:r>
              <a:rPr lang="es-MX" altLang="es-MX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Bronson</a:t>
            </a:r>
            <a:r>
              <a:rPr lang="es-MX" alt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R, Costa, Gabriel,    </a:t>
            </a:r>
            <a:r>
              <a:rPr lang="es-MX" altLang="es-MX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Ed.McGraw</a:t>
            </a:r>
            <a:r>
              <a:rPr lang="es-MX" alt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Hill </a:t>
            </a:r>
            <a:endParaRPr lang="es-MX" alt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3.- </a:t>
            </a:r>
            <a:r>
              <a:rPr lang="en-US" alt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ES" sz="2400" dirty="0" smtClean="0"/>
              <a:t>Ecuaciones Diferenciales aplicadas”, </a:t>
            </a:r>
            <a:r>
              <a:rPr lang="es-ES" sz="2400" dirty="0" err="1" smtClean="0"/>
              <a:t>Spigel</a:t>
            </a:r>
            <a:r>
              <a:rPr lang="es-ES" sz="2400" dirty="0" smtClean="0"/>
              <a:t>, </a:t>
            </a:r>
            <a:r>
              <a:rPr lang="es-ES" sz="2400" dirty="0"/>
              <a:t>M. R.</a:t>
            </a:r>
            <a:r>
              <a:rPr lang="es-ES" sz="2400" dirty="0" smtClean="0"/>
              <a:t> </a:t>
            </a:r>
            <a:r>
              <a:rPr lang="es-ES" sz="2400" dirty="0"/>
              <a:t>ED. PRENTICE HALL. MÉXICO</a:t>
            </a:r>
            <a:endParaRPr lang="es-MX" sz="2400" dirty="0"/>
          </a:p>
          <a:p>
            <a:pPr>
              <a:buFontTx/>
              <a:buNone/>
            </a:pPr>
            <a:r>
              <a:rPr lang="es-MX" alt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MX" alt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33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s-MX" altLang="es-MX" b="1" dirty="0"/>
              <a:t>Objetivo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3388" y="2995519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s-MX" alt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DESCRIBIR LA SOLUCIÓN  DE LAS ECUACIONES DIFERENCIALES DE PRIMER ORDEN UTILIZANDO LAS TECNICAS DE VARIABLES SEPARABLES Y EXACTAS CONSIDERANDO EL MODELO MATEMÁTICO</a:t>
            </a:r>
          </a:p>
        </p:txBody>
      </p:sp>
    </p:spTree>
    <p:extLst>
      <p:ext uri="{BB962C8B-B14F-4D97-AF65-F5344CB8AC3E}">
        <p14:creationId xmlns:p14="http://schemas.microsoft.com/office/powerpoint/2010/main" val="31738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s-MX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FIN DE TEMA</a:t>
            </a:r>
            <a:endParaRPr lang="es-MX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875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Ecuaciones Diferenciales de Primer Orden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39888"/>
                <a:ext cx="8690578" cy="4351338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Una ecuación diferencial de primer orden, se dice que es lineal o mediante algebra puede llevarse a la forma siguiente: </a:t>
                </a:r>
              </a:p>
              <a:p>
                <a:pPr marL="0" indent="0" algn="just">
                  <a:buNone/>
                </a:pPr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s-MX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Observe que la característica de este tipo de ecuaciones es el hecho de que la variable </a:t>
                </a:r>
                <a:r>
                  <a:rPr lang="es-MX" sz="2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y’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así como </a:t>
                </a:r>
                <a:r>
                  <a:rPr lang="es-MX" sz="2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y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están elevadas a la potencia 1, además de que el coeficiente de </a:t>
                </a:r>
                <a:r>
                  <a:rPr lang="es-MX" sz="2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y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es una función de la variable </a:t>
                </a:r>
                <a:r>
                  <a:rPr lang="es-MX" sz="2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x.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s-MX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Este tipo de ecuaciones diferenciales recibe además el nombre de ecuación diferencial lineal de primer orden homogénea cuando el termino 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f(x)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es cero;  en  cambio sí </a:t>
                </a:r>
                <a:r>
                  <a:rPr lang="es-MX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f(x)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es diferente de cero, recibe el nombre de lineal no-homogénea. </a:t>
                </a:r>
              </a:p>
              <a:p>
                <a:pPr marL="0" indent="0" algn="just">
                  <a:buNone/>
                </a:pP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39888"/>
                <a:ext cx="8690578" cy="4351338"/>
              </a:xfrm>
              <a:blipFill rotWithShape="0">
                <a:blip r:embed="rId3"/>
                <a:stretch>
                  <a:fillRect l="-1123" t="-1821" r="-1123" b="-2352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644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En esta presentación se revisara especialmente las soluciones a ecuaciones diferenciales ordinarias de primer orden, considerando los métodos: variables separables y exactas aplicados a un grupo de problemas propuestos que permitan al estudiante de la unidad de aprendizaje “Ecuaciones Diferenciales”, verificar las técnicas propuestas y analizadas en el salón de clase, de acuerdo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de estudios por competencias de la unidad de aprendizaje: Ecuaciones Diferenciales.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101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2.1 Método de separación de variables para la solución de EDO de primer orden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351338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Este 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método de solución, lo definimos como “Ecuación diferencial de variables separables” y tiene la forma:</a:t>
                </a:r>
              </a:p>
              <a:p>
                <a:pPr marL="0" indent="0" algn="just">
                  <a:buNone/>
                </a:pP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 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𝑑𝑥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donde 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cada diferencial tiene como coeficiente una función de su propia variable, o una constante y su solución</a:t>
                </a:r>
              </a:p>
              <a:p>
                <a:pPr marL="0" indent="0" algn="just">
                  <a:buNone/>
                </a:pP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 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  <m:r>
                        <a:rPr lang="es-MX" sz="2400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𝑑𝑦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nary>
                      <m:r>
                        <a:rPr lang="es-MX" sz="2400" i="1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 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Cuando 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no pueden separarse las variables de una ecuación y no pueden agruparse en términos, en cada uno de los cuales estén las mismas variables, habrá que usar otros métodos para encontrar la solución </a:t>
                </a:r>
              </a:p>
              <a:p>
                <a:pPr algn="just"/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351338"/>
              </a:xfrm>
              <a:blipFill rotWithShape="0">
                <a:blip r:embed="rId3"/>
                <a:stretch>
                  <a:fillRect l="-928" t="-1821" r="-870" b="-1260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78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41294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/>
              <a:t>Problemas Resueltos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497541"/>
                <a:ext cx="10515600" cy="5679422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>
                        <a:latin typeface="Cambria Math" panose="02040503050406030204" pitchFamily="18" charset="0"/>
                      </a:rPr>
                      <m:t>1) </m:t>
                    </m:r>
                  </m:oMath>
                </a14:m>
                <a:r>
                  <a:rPr lang="es-MX" dirty="0"/>
                  <a:t>Resolver la EDO propuesta considerando valores de frontera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2−2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             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=4,  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=−2.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𝑑𝑥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             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2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−2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𝑦𝑑𝑦</m:t>
                              </m:r>
                            </m:e>
                          </m:nary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</m:nary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             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2−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     →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=2  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            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=−4                                    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=−2 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4=−9−3+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                                −2=−9−3+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4=−12+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                                       10=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=16     </m:t>
                      </m:r>
                    </m:oMath>
                  </m:oMathPara>
                </a14:m>
                <a:endParaRPr lang="es-MX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497541"/>
                <a:ext cx="10515600" cy="5679422"/>
              </a:xfrm>
              <a:blipFill rotWithShape="0">
                <a:blip r:embed="rId3"/>
                <a:stretch>
                  <a:fillRect l="-174" t="-204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1183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333001"/>
                <a:ext cx="9139518" cy="6390528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s-MX" b="1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Resolver</m:t>
                      </m:r>
                      <m:r>
                        <a:rPr lang="es-MX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la</m:t>
                      </m:r>
                      <m:r>
                        <a:rPr lang="es-MX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EDO</m:t>
                      </m:r>
                      <m:r>
                        <a:rPr lang="es-MX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propuesta</m:t>
                      </m:r>
                      <m:r>
                        <a:rPr lang="es-MX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considerando</m:t>
                      </m:r>
                      <m:r>
                        <a:rPr lang="es-MX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valor</m:t>
                      </m:r>
                      <m:r>
                        <a:rPr lang="es-MX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es-MX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frontera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  <a:tabLst>
                    <a:tab pos="3321050" algn="l"/>
                  </a:tabLs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MX">
                              <a:latin typeface="Cambria Math" panose="02040503050406030204" pitchFamily="18" charset="0"/>
                            </a:rPr>
                            <m:t>x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=2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𝑦𝑑𝑦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𝑥𝑑𝑥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𝑦𝑑𝑦</m:t>
                          </m:r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𝑥𝑑𝑥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(1)=2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4=−1+2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5=2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           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333001"/>
                <a:ext cx="9139518" cy="6390528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0573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34787" y="225424"/>
                <a:ext cx="11062447" cy="6632575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s-MX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s-MX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MX" dirty="0"/>
                  <a:t> Resolver la EDO propuesta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m:rPr>
                              <m:sty m:val="p"/>
                            </m:rPr>
                            <a:rPr lang="es-MX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s-MX">
                              <a:latin typeface="Cambria Math" panose="02040503050406030204" pitchFamily="18" charset="0"/>
                            </a:rPr>
                            <m:t>+3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MX">
                                  <a:latin typeface="Cambria Math" panose="02040503050406030204" pitchFamily="18" charset="0"/>
                                </a:rPr>
                                <m:t>xy</m:t>
                              </m:r>
                            </m:e>
                            <m:sup>
                              <m:r>
                                <a:rPr lang="es-MX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MX">
                                  <a:latin typeface="Cambria Math" panose="02040503050406030204" pitchFamily="18" charset="0"/>
                                </a:rPr>
                                <m:t>yx</m:t>
                              </m:r>
                            </m:e>
                            <m:sup>
                              <m:r>
                                <a:rPr lang="es-MX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s-MX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+3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−3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−3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=−3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(1+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−3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+2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𝑑𝑦</m:t>
                          </m:r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den>
                          </m:f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den>
                          </m:f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𝑑𝑢</m:t>
                          </m:r>
                        </m:e>
                      </m:nary>
                      <m:r>
                        <a:rPr lang="es-MX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den>
                          </m:f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𝑑𝑢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+2 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𝑙𝑛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𝑙𝑛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+2 </m:t>
                              </m:r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−1+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4787" y="225424"/>
                <a:ext cx="11062447" cy="6632575"/>
              </a:xfrm>
              <a:blipFill rotWithShape="0">
                <a:blip r:embed="rId3"/>
                <a:stretch>
                  <a:fillRect l="-110" t="-174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01253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511</Words>
  <Application>Microsoft Office PowerPoint</Application>
  <PresentationFormat>Panorámica</PresentationFormat>
  <Paragraphs>165</Paragraphs>
  <Slides>30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Times New Roman</vt:lpstr>
      <vt:lpstr>Tema de Office</vt:lpstr>
      <vt:lpstr>Equation</vt:lpstr>
      <vt:lpstr>UNIDAD DE APRENDIZAJE  Ecuaciones Diferenciales  </vt:lpstr>
      <vt:lpstr>Introducción</vt:lpstr>
      <vt:lpstr>Objetivo</vt:lpstr>
      <vt:lpstr>Ecuaciones Diferenciales de Primer Orden</vt:lpstr>
      <vt:lpstr>Presentación de PowerPoint</vt:lpstr>
      <vt:lpstr>2.1 Método de separación de variables para la solución de EDO de primer orden</vt:lpstr>
      <vt:lpstr>Problemas Resueltos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2.2 Ecuaciones Diferenciales Exactas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Continuación…….</vt:lpstr>
      <vt:lpstr>Bibliografía </vt:lpstr>
      <vt:lpstr>Presentación de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Antonio</dc:creator>
  <cp:lastModifiedBy>Jose Antonio</cp:lastModifiedBy>
  <cp:revision>27</cp:revision>
  <dcterms:created xsi:type="dcterms:W3CDTF">2015-10-01T17:07:44Z</dcterms:created>
  <dcterms:modified xsi:type="dcterms:W3CDTF">2015-10-03T01:22:07Z</dcterms:modified>
</cp:coreProperties>
</file>