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4"/>
  </p:notesMasterIdLst>
  <p:sldIdLst>
    <p:sldId id="299" r:id="rId3"/>
    <p:sldId id="266" r:id="rId4"/>
    <p:sldId id="269" r:id="rId5"/>
    <p:sldId id="277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61" r:id="rId14"/>
    <p:sldId id="268" r:id="rId15"/>
    <p:sldId id="279" r:id="rId16"/>
    <p:sldId id="280" r:id="rId17"/>
    <p:sldId id="281" r:id="rId18"/>
    <p:sldId id="282" r:id="rId19"/>
    <p:sldId id="283" r:id="rId20"/>
    <p:sldId id="285" r:id="rId21"/>
    <p:sldId id="284" r:id="rId22"/>
    <p:sldId id="286" r:id="rId23"/>
    <p:sldId id="288" r:id="rId24"/>
    <p:sldId id="287" r:id="rId25"/>
    <p:sldId id="289" r:id="rId26"/>
    <p:sldId id="290" r:id="rId27"/>
    <p:sldId id="291" r:id="rId28"/>
    <p:sldId id="292" r:id="rId29"/>
    <p:sldId id="257" r:id="rId30"/>
    <p:sldId id="258" r:id="rId31"/>
    <p:sldId id="267" r:id="rId32"/>
    <p:sldId id="263" r:id="rId33"/>
    <p:sldId id="259" r:id="rId34"/>
    <p:sldId id="264" r:id="rId35"/>
    <p:sldId id="293" r:id="rId36"/>
    <p:sldId id="294" r:id="rId37"/>
    <p:sldId id="295" r:id="rId38"/>
    <p:sldId id="297" r:id="rId39"/>
    <p:sldId id="296" r:id="rId40"/>
    <p:sldId id="298" r:id="rId41"/>
    <p:sldId id="262" r:id="rId42"/>
    <p:sldId id="300" r:id="rId4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6F7D1-C192-4A35-802A-4A20412BCC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F39AB-0998-4105-B24E-73F921B9B1E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771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22</a:t>
            </a:fld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23</a:t>
            </a:fld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26</a:t>
            </a:fld>
            <a:endParaRPr 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27</a:t>
            </a:fld>
            <a:endParaRPr lang="es-MX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28</a:t>
            </a:fld>
            <a:endParaRPr lang="es-MX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29</a:t>
            </a:fld>
            <a:endParaRPr lang="es-MX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30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31</a:t>
            </a:fld>
            <a:endParaRPr lang="es-MX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32</a:t>
            </a:fld>
            <a:endParaRPr lang="es-MX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33</a:t>
            </a:fld>
            <a:endParaRPr lang="es-MX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34</a:t>
            </a:fld>
            <a:endParaRPr lang="es-MX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35</a:t>
            </a:fld>
            <a:endParaRPr lang="es-MX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36</a:t>
            </a:fld>
            <a:endParaRPr lang="es-MX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37</a:t>
            </a:fld>
            <a:endParaRPr lang="es-MX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38</a:t>
            </a:fld>
            <a:endParaRPr lang="es-MX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39</a:t>
            </a:fld>
            <a:endParaRPr lang="es-MX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40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9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F39AB-0998-4105-B24E-73F921B9B1E0}" type="slidenum">
              <a:rPr lang="es-MX" smtClean="0"/>
              <a:t>10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753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17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33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242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4189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786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867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2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049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8575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39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E2AF42C-9B64-4D2F-8979-D51B1B2B2CB4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6AE1F4A-5B76-4E3D-9EE0-740052004D6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CB35DE2-A3B6-42C9-9191-890E38A5A7C3}" type="datetimeFigureOut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02/10/2015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A1FDEFC-C2D3-4679-931A-CC767AAA7FCC}" type="slidenum">
              <a:rPr lang="es-MX" smtClean="0">
                <a:solidFill>
                  <a:srgbClr val="D4D2D0">
                    <a:shade val="50000"/>
                  </a:srgbClr>
                </a:solidFill>
              </a:rPr>
              <a:pPr/>
              <a:t>‹Nº›</a:t>
            </a:fld>
            <a:endParaRPr lang="es-MX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520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75856" y="1245162"/>
            <a:ext cx="4742333" cy="2063420"/>
          </a:xfrm>
        </p:spPr>
        <p:txBody>
          <a:bodyPr>
            <a:normAutofit fontScale="90000"/>
          </a:bodyPr>
          <a:lstStyle/>
          <a:p>
            <a:r>
              <a:rPr lang="es-MX" sz="6600" dirty="0" smtClean="0"/>
              <a:t/>
            </a:r>
            <a:br>
              <a:rPr lang="es-MX" sz="6600" dirty="0" smtClean="0"/>
            </a:br>
            <a:r>
              <a:rPr lang="es-MX" sz="2900" b="1" dirty="0" smtClean="0"/>
              <a:t>GENÉTICA.</a:t>
            </a:r>
            <a:br>
              <a:rPr lang="es-MX" sz="2900" b="1" dirty="0" smtClean="0"/>
            </a:br>
            <a:r>
              <a:rPr lang="es-MX" sz="2900" b="1" dirty="0" smtClean="0"/>
              <a:t>Lic. en Enfermería</a:t>
            </a:r>
            <a:r>
              <a:rPr lang="es-MX" sz="2900" b="1" dirty="0" smtClean="0"/>
              <a:t/>
            </a:r>
            <a:br>
              <a:rPr lang="es-MX" sz="2900" b="1" dirty="0" smtClean="0"/>
            </a:br>
            <a:r>
              <a:rPr lang="es-MX" sz="2900" dirty="0" smtClean="0"/>
              <a:t>reproducción celular</a:t>
            </a:r>
            <a:r>
              <a:rPr lang="es-MX" sz="2900" b="1" dirty="0" smtClean="0"/>
              <a:t/>
            </a:r>
            <a:br>
              <a:rPr lang="es-MX" sz="2900" b="1" dirty="0" smtClean="0"/>
            </a:br>
            <a:endParaRPr lang="es-MX" sz="29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149080"/>
            <a:ext cx="1942451" cy="2277187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6 CuadroTexto"/>
          <p:cNvSpPr txBox="1">
            <a:spLocks noChangeArrowheads="1"/>
          </p:cNvSpPr>
          <p:nvPr/>
        </p:nvSpPr>
        <p:spPr bwMode="auto">
          <a:xfrm>
            <a:off x="3643313" y="5287963"/>
            <a:ext cx="55006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dirty="0">
                <a:solidFill>
                  <a:prstClr val="white"/>
                </a:solidFill>
                <a:latin typeface="Century Gothic"/>
              </a:rPr>
              <a:t>PROFESOR:</a:t>
            </a:r>
          </a:p>
          <a:p>
            <a:pPr algn="ctr"/>
            <a:r>
              <a:rPr lang="es-MX" dirty="0">
                <a:solidFill>
                  <a:prstClr val="white"/>
                </a:solidFill>
                <a:latin typeface="Century Gothic"/>
              </a:rPr>
              <a:t>DR. JULIO ESCALONA SANTILLÁN</a:t>
            </a:r>
          </a:p>
          <a:p>
            <a:pPr algn="ctr"/>
            <a:r>
              <a:rPr lang="es-MX" dirty="0">
                <a:solidFill>
                  <a:prstClr val="white"/>
                </a:solidFill>
                <a:latin typeface="Century Gothic"/>
              </a:rPr>
              <a:t>CEL. 5527051529</a:t>
            </a:r>
          </a:p>
          <a:p>
            <a:pPr algn="ctr"/>
            <a:r>
              <a:rPr lang="es-MX" dirty="0">
                <a:solidFill>
                  <a:prstClr val="white"/>
                </a:solidFill>
                <a:latin typeface="Century Gothic"/>
              </a:rPr>
              <a:t>CORREO: jesant88@hotmail.com</a:t>
            </a:r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285750" y="5715000"/>
            <a:ext cx="26431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dirty="0">
                <a:solidFill>
                  <a:prstClr val="white"/>
                </a:solidFill>
                <a:latin typeface="Century Gothic"/>
              </a:rPr>
              <a:t>Fecha: </a:t>
            </a:r>
            <a:r>
              <a:rPr lang="es-MX" dirty="0" smtClean="0">
                <a:solidFill>
                  <a:prstClr val="white"/>
                </a:solidFill>
                <a:latin typeface="Century Gothic"/>
              </a:rPr>
              <a:t>02/10/15</a:t>
            </a:r>
            <a:endParaRPr lang="es-MX" dirty="0">
              <a:solidFill>
                <a:prstClr val="white"/>
              </a:solidFill>
              <a:latin typeface="Century Gothic"/>
            </a:endParaRPr>
          </a:p>
        </p:txBody>
      </p:sp>
      <p:pic>
        <p:nvPicPr>
          <p:cNvPr id="2050" name="Picture 2" descr="http://i.ytimg.com/vi/-7tEKkpnAA4/hq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" y="1475595"/>
            <a:ext cx="3620540" cy="271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1753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TELOFASE</a:t>
            </a:r>
            <a:endParaRPr lang="es-MX" dirty="0"/>
          </a:p>
        </p:txBody>
      </p:sp>
      <p:pic>
        <p:nvPicPr>
          <p:cNvPr id="4" name="3 Marcador de contenido" descr="http://www.biologia.arizona.edu/cell/tutor/mitosis/graphics/telophase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1472" y="2204864"/>
            <a:ext cx="4752528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323528" y="2276872"/>
            <a:ext cx="4032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LAS CROMATIDES LLEGAN A LOS POLOS</a:t>
            </a:r>
          </a:p>
          <a:p>
            <a:endParaRPr lang="es-MX" dirty="0" smtClean="0"/>
          </a:p>
          <a:p>
            <a:r>
              <a:rPr lang="es-MX" dirty="0" smtClean="0"/>
              <a:t>FORMA UNA MEMBRANA NÚCLEOS HIJOS</a:t>
            </a:r>
          </a:p>
          <a:p>
            <a:endParaRPr lang="es-MX" dirty="0" smtClean="0"/>
          </a:p>
          <a:p>
            <a:r>
              <a:rPr lang="es-MX" dirty="0" smtClean="0"/>
              <a:t>FIBRAS DEL HUSO MITÓTICO SE DISPERSAN</a:t>
            </a:r>
            <a:endParaRPr lang="es-MX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CITOCINESIS</a:t>
            </a:r>
            <a:endParaRPr lang="es-MX" dirty="0"/>
          </a:p>
        </p:txBody>
      </p:sp>
      <p:pic>
        <p:nvPicPr>
          <p:cNvPr id="4" name="3 Marcador de contenido" descr="http://www.biologia.arizona.edu/cell/tutor/mitosis/graphics/telophase2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276872"/>
            <a:ext cx="4788024" cy="45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0" y="2132856"/>
            <a:ext cx="4211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FORMACIÓN DE LAS 2 CÉLULAS HIJAS</a:t>
            </a:r>
          </a:p>
          <a:p>
            <a:endParaRPr lang="es-MX" dirty="0" smtClean="0"/>
          </a:p>
          <a:p>
            <a:r>
              <a:rPr lang="es-MX" dirty="0" smtClean="0"/>
              <a:t>ANILLO FIBROSO DE ACTINA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0" y="-27384"/>
            <a:ext cx="9144000" cy="68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MEIOSIS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OSCAR HERTWIG 1876</a:t>
            </a:r>
          </a:p>
          <a:p>
            <a:endParaRPr lang="es-MX" dirty="0" smtClean="0"/>
          </a:p>
          <a:p>
            <a:r>
              <a:rPr lang="es-MX" dirty="0" smtClean="0"/>
              <a:t>DEFINICIÓN:</a:t>
            </a:r>
          </a:p>
          <a:p>
            <a:endParaRPr lang="es-MX" dirty="0" smtClean="0"/>
          </a:p>
          <a:p>
            <a:pPr>
              <a:buNone/>
            </a:pPr>
            <a:r>
              <a:rPr lang="es-MX" dirty="0" smtClean="0"/>
              <a:t>ES NECESARIO 2 DIVISIONES CELULARES PARA TRANSFORMAR UNA CÉLULA DIPLOIDE EN 4 CÉLULAS HAPLOIDES (</a:t>
            </a:r>
            <a:r>
              <a:rPr lang="es-MX" b="1" dirty="0" smtClean="0">
                <a:solidFill>
                  <a:srgbClr val="FF0000"/>
                </a:solidFill>
              </a:rPr>
              <a:t>GAMETOS</a:t>
            </a:r>
            <a:r>
              <a:rPr lang="es-MX" dirty="0" smtClean="0"/>
              <a:t>) MANTENIENDO EL MISMO NUMERO DE CROMOSOMAS.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688632"/>
          </a:xfrm>
        </p:spPr>
        <p:txBody>
          <a:bodyPr>
            <a:normAutofit/>
          </a:bodyPr>
          <a:lstStyle/>
          <a:p>
            <a:r>
              <a:rPr lang="es-MX" dirty="0" smtClean="0"/>
              <a:t>CÉLULAS SOMÁTICAS</a:t>
            </a:r>
          </a:p>
          <a:p>
            <a:r>
              <a:rPr lang="es-MX" dirty="0" smtClean="0"/>
              <a:t>ENTONCES TODAS SON POR MITOSIS Y DIPLOIDES.</a:t>
            </a:r>
          </a:p>
          <a:p>
            <a:endParaRPr lang="es-MX" dirty="0" smtClean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Y LOS GAMETOS</a:t>
            </a:r>
          </a:p>
          <a:p>
            <a:pPr algn="ctr">
              <a:buNone/>
            </a:pPr>
            <a:r>
              <a:rPr lang="es-MX" dirty="0" smtClean="0"/>
              <a:t> SON</a:t>
            </a:r>
          </a:p>
          <a:p>
            <a:pPr algn="ctr">
              <a:buNone/>
            </a:pPr>
            <a:r>
              <a:rPr lang="es-MX" dirty="0" smtClean="0"/>
              <a:t>MEIOTICAS Y HAPLOIDES</a:t>
            </a:r>
          </a:p>
          <a:p>
            <a:pPr algn="ctr">
              <a:buNone/>
            </a:pPr>
            <a:r>
              <a:rPr lang="es-MX" dirty="0" smtClean="0"/>
              <a:t>GAMETOGÉNESIS</a:t>
            </a:r>
          </a:p>
          <a:p>
            <a:pPr algn="ctr">
              <a:buNone/>
            </a:pPr>
            <a:r>
              <a:rPr lang="es-MX" dirty="0" smtClean="0"/>
              <a:t>(ESPERMATOGENESIS Y OVOGÉNESIS)</a:t>
            </a:r>
          </a:p>
          <a:p>
            <a:pPr algn="ctr"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MEIOSIS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1. PROFASE I : </a:t>
            </a:r>
          </a:p>
          <a:p>
            <a:pPr>
              <a:buNone/>
            </a:pPr>
            <a:r>
              <a:rPr lang="es-MX" dirty="0" smtClean="0"/>
              <a:t>       A. LEPTOTENO</a:t>
            </a:r>
          </a:p>
          <a:p>
            <a:pPr>
              <a:buNone/>
            </a:pPr>
            <a:r>
              <a:rPr lang="es-MX" dirty="0" smtClean="0"/>
              <a:t>       B. ZIGOTENO</a:t>
            </a:r>
          </a:p>
          <a:p>
            <a:pPr>
              <a:buNone/>
            </a:pPr>
            <a:r>
              <a:rPr lang="es-MX" dirty="0" smtClean="0"/>
              <a:t>       C. PAQUITENO</a:t>
            </a:r>
          </a:p>
          <a:p>
            <a:pPr>
              <a:buNone/>
            </a:pPr>
            <a:r>
              <a:rPr lang="es-MX" dirty="0" smtClean="0"/>
              <a:t>       D. DIPLOTENO</a:t>
            </a:r>
          </a:p>
          <a:p>
            <a:pPr>
              <a:buNone/>
            </a:pPr>
            <a:r>
              <a:rPr lang="es-MX" smtClean="0"/>
              <a:t>        E. </a:t>
            </a:r>
            <a:r>
              <a:rPr lang="es-MX" dirty="0" smtClean="0"/>
              <a:t>DIACINESIS</a:t>
            </a:r>
          </a:p>
          <a:p>
            <a:r>
              <a:rPr lang="es-MX" dirty="0" smtClean="0"/>
              <a:t>2. METAFASE I</a:t>
            </a:r>
          </a:p>
          <a:p>
            <a:r>
              <a:rPr lang="es-MX" dirty="0" smtClean="0"/>
              <a:t>3. ANAFASE  I  </a:t>
            </a:r>
          </a:p>
          <a:p>
            <a:r>
              <a:rPr lang="es-MX" dirty="0" smtClean="0"/>
              <a:t>5. TELOFASE  I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LEPTOTENO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CONDENSACIÓN DE LOS FILAMENTOS LARGOS DEL CROMOSOMA</a:t>
            </a:r>
          </a:p>
          <a:p>
            <a:endParaRPr lang="es-MX" dirty="0" smtClean="0"/>
          </a:p>
          <a:p>
            <a:r>
              <a:rPr lang="es-MX" dirty="0" smtClean="0"/>
              <a:t>PEQUEÑOS ENGROSAMIENTOS DE CROMOSOMA LLAMADOS:</a:t>
            </a:r>
          </a:p>
          <a:p>
            <a:pPr>
              <a:buNone/>
            </a:pPr>
            <a:r>
              <a:rPr lang="es-MX" dirty="0" smtClean="0"/>
              <a:t>                 CROMOMEROS </a:t>
            </a:r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ZIGOTENO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APAREAMIENTO DE </a:t>
            </a:r>
            <a:r>
              <a:rPr lang="es-MX" dirty="0" err="1" smtClean="0"/>
              <a:t>CROMOSMAS</a:t>
            </a:r>
            <a:r>
              <a:rPr lang="es-MX" dirty="0" smtClean="0"/>
              <a:t> </a:t>
            </a:r>
            <a:r>
              <a:rPr lang="es-MX" dirty="0" err="1" smtClean="0"/>
              <a:t>HOMOLOGOS</a:t>
            </a:r>
            <a:r>
              <a:rPr lang="es-MX" dirty="0" smtClean="0"/>
              <a:t> (PATERNO Y MATERNO)  = SINAPSIS</a:t>
            </a:r>
          </a:p>
          <a:p>
            <a:endParaRPr lang="es-MX" dirty="0" smtClean="0"/>
          </a:p>
          <a:p>
            <a:r>
              <a:rPr lang="es-MX" dirty="0" smtClean="0"/>
              <a:t>COMPLEJO </a:t>
            </a:r>
            <a:r>
              <a:rPr lang="es-MX" dirty="0" err="1" smtClean="0"/>
              <a:t>SINAPTONEMICO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err="1" smtClean="0"/>
              <a:t>REPLICACION</a:t>
            </a:r>
            <a:r>
              <a:rPr lang="es-MX" dirty="0" smtClean="0"/>
              <a:t> DEL ADN = </a:t>
            </a:r>
            <a:r>
              <a:rPr lang="es-MX" dirty="0" err="1" smtClean="0"/>
              <a:t>zig</a:t>
            </a:r>
            <a:r>
              <a:rPr lang="es-MX" dirty="0" smtClean="0"/>
              <a:t> - ADN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PAQUITENO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ENTRECRUZAMIENTO DEL MATERIAL GENÉTICO ENTRE LAS CROMATIDAS HOMOLOGAS = </a:t>
            </a:r>
            <a:r>
              <a:rPr lang="es-MX" b="1" dirty="0" smtClean="0">
                <a:solidFill>
                  <a:srgbClr val="FF0000"/>
                </a:solidFill>
              </a:rPr>
              <a:t>CROSSING OVER</a:t>
            </a:r>
          </a:p>
          <a:p>
            <a:endParaRPr lang="es-MX" dirty="0" smtClean="0"/>
          </a:p>
          <a:p>
            <a:r>
              <a:rPr lang="es-MX" dirty="0" smtClean="0"/>
              <a:t>SÍNTESIS DEL ADN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DIPLOTENO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RECOMBINACIÓN DEL ADN FORMA UNAS ESTRUCTURAS DE FORMA  “x” LLAMADOS  = QUIASMAS</a:t>
            </a:r>
          </a:p>
          <a:p>
            <a:endParaRPr lang="es-MX" dirty="0" smtClean="0"/>
          </a:p>
          <a:p>
            <a:r>
              <a:rPr lang="es-MX" dirty="0" smtClean="0"/>
              <a:t>SE FORMAN LOS ÓVULOS</a:t>
            </a:r>
          </a:p>
          <a:p>
            <a:endParaRPr lang="es-MX" dirty="0" smtClean="0"/>
          </a:p>
          <a:p>
            <a:r>
              <a:rPr lang="es-MX" dirty="0" smtClean="0"/>
              <a:t>FASE DE LATENCIA : DIPTIOTENO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CÉLULAS </a:t>
            </a:r>
            <a:r>
              <a:rPr lang="es-MX" dirty="0" smtClean="0"/>
              <a:t>SEXUALES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7523758" cy="416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DIACINESIS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MAS CONDENSACIÓN DE LOS CROMOSOMAS Y LOS QUIASMAS</a:t>
            </a:r>
          </a:p>
          <a:p>
            <a:endParaRPr lang="es-MX" dirty="0" smtClean="0"/>
          </a:p>
          <a:p>
            <a:r>
              <a:rPr lang="es-MX" dirty="0" smtClean="0"/>
              <a:t>ROMPE LA MEMBRANA NUCLEAR</a:t>
            </a:r>
          </a:p>
          <a:p>
            <a:endParaRPr lang="es-MX" dirty="0" smtClean="0"/>
          </a:p>
          <a:p>
            <a:r>
              <a:rPr lang="es-MX" dirty="0" smtClean="0"/>
              <a:t>DESAPARECE EL NUCLÉOLO</a:t>
            </a:r>
          </a:p>
          <a:p>
            <a:r>
              <a:rPr lang="es-MX" dirty="0" smtClean="0"/>
              <a:t>CENTROMERO Y CINETOCORO = CROMOSOMA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METAFASE 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/>
              <a:t>ALINEACION</a:t>
            </a:r>
            <a:r>
              <a:rPr lang="es-MX" dirty="0" smtClean="0"/>
              <a:t> PLANO ECUATORIAL</a:t>
            </a:r>
          </a:p>
          <a:p>
            <a:endParaRPr lang="es-MX" dirty="0" smtClean="0"/>
          </a:p>
          <a:p>
            <a:r>
              <a:rPr lang="es-MX" dirty="0" smtClean="0"/>
              <a:t>AZAR</a:t>
            </a:r>
          </a:p>
          <a:p>
            <a:endParaRPr lang="es-MX" dirty="0" smtClean="0"/>
          </a:p>
          <a:p>
            <a:r>
              <a:rPr lang="es-MX" dirty="0" smtClean="0"/>
              <a:t>HOMOLOGO PATERNO DE UN SOLO LADO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ANAFASE 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QUIASMA SE SEPARAN</a:t>
            </a:r>
          </a:p>
          <a:p>
            <a:endParaRPr lang="es-MX" dirty="0" smtClean="0"/>
          </a:p>
          <a:p>
            <a:r>
              <a:rPr lang="es-MX" dirty="0" smtClean="0"/>
              <a:t>MATERNO Y PATERNO A CADA POLO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TELOFASE 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CITOCINESIS</a:t>
            </a:r>
          </a:p>
          <a:p>
            <a:r>
              <a:rPr lang="es-MX" dirty="0" smtClean="0"/>
              <a:t>CADA CÉLULA HIJA TIENE LA MITAD DE NUMERO CROMOSOMAS Y UN PAR DE CROMATIDAS</a:t>
            </a:r>
          </a:p>
          <a:p>
            <a:endParaRPr lang="es-MX" dirty="0" smtClean="0"/>
          </a:p>
          <a:p>
            <a:r>
              <a:rPr lang="es-MX" dirty="0" smtClean="0"/>
              <a:t>DESAPARECE LA RED DEL HUSO MITÓTICO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MEIOSIS II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PROFASE TEMPRANA:</a:t>
            </a:r>
          </a:p>
          <a:p>
            <a:pPr>
              <a:buNone/>
            </a:pPr>
            <a:r>
              <a:rPr lang="es-MX" dirty="0" smtClean="0"/>
              <a:t>    CONDENSACIÓN CROMATINA Y DESAPARECE LA ENVOLTURA NUCLEAR Y NUCLÉOLO</a:t>
            </a:r>
          </a:p>
          <a:p>
            <a:endParaRPr lang="es-MX" dirty="0" smtClean="0"/>
          </a:p>
          <a:p>
            <a:r>
              <a:rPr lang="es-MX" dirty="0" smtClean="0"/>
              <a:t>PROFASE TARDÍA:</a:t>
            </a:r>
          </a:p>
          <a:p>
            <a:pPr>
              <a:buNone/>
            </a:pPr>
            <a:r>
              <a:rPr lang="es-MX" dirty="0" smtClean="0"/>
              <a:t>    ACORTAMIENTO Y ENGROSAMIENTO CROMATINA Y SE FORMA LOS CENTRIOLOS EN LOS POLOS. 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METAFASE 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/>
              <a:t>ALINEACION</a:t>
            </a:r>
            <a:r>
              <a:rPr lang="es-MX" dirty="0" smtClean="0"/>
              <a:t> DE LOS CROMOSOMAS PLANO ECUATORIAL. GRUPO DE 2</a:t>
            </a:r>
          </a:p>
          <a:p>
            <a:endParaRPr lang="es-MX" dirty="0" smtClean="0"/>
          </a:p>
          <a:p>
            <a:r>
              <a:rPr lang="es-MX" dirty="0" smtClean="0"/>
              <a:t>UNEN LAS FIBRAS DEL HUSO CON CINETOCORO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ANAFASE 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LAS </a:t>
            </a:r>
            <a:r>
              <a:rPr lang="es-MX" dirty="0" err="1" smtClean="0"/>
              <a:t>CROMATIDES</a:t>
            </a:r>
            <a:r>
              <a:rPr lang="es-MX" dirty="0" smtClean="0"/>
              <a:t> SE SEPARAN Y SE VAN HACIA LOS POLOS</a:t>
            </a:r>
          </a:p>
          <a:p>
            <a:endParaRPr lang="es-MX" dirty="0" smtClean="0"/>
          </a:p>
          <a:p>
            <a:r>
              <a:rPr lang="es-MX" dirty="0" smtClean="0"/>
              <a:t>AHORA SE LES LLAMA CROMOSOMAS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TELOFASE 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CITOCINESIS </a:t>
            </a:r>
          </a:p>
          <a:p>
            <a:endParaRPr lang="es-MX" dirty="0" smtClean="0"/>
          </a:p>
          <a:p>
            <a:r>
              <a:rPr lang="es-MX" dirty="0" smtClean="0"/>
              <a:t>DESAPARECE EL HUSO </a:t>
            </a:r>
            <a:r>
              <a:rPr lang="es-MX" smtClean="0"/>
              <a:t>MITOTICO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2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-24302" y="0"/>
            <a:ext cx="91683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MITOSIS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 LA DIVISIÓN NUCLEAR MAS CITOCINESIS Y PRODUCE DOS CÉLULAS HIJAS IDÉNTICAS. </a:t>
            </a:r>
            <a:endParaRPr lang="es-MX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GAMETOGÉNESIS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MX" b="1" dirty="0" smtClean="0"/>
              <a:t>Definición de gametogénesis</a:t>
            </a:r>
          </a:p>
          <a:p>
            <a:pPr>
              <a:buNone/>
            </a:pPr>
            <a:r>
              <a:rPr lang="es-MX" b="1" dirty="0" smtClean="0"/>
              <a:t>          </a:t>
            </a:r>
          </a:p>
          <a:p>
            <a:pPr algn="ctr">
              <a:buNone/>
            </a:pPr>
            <a:r>
              <a:rPr lang="es-MX" b="1" dirty="0" smtClean="0"/>
              <a:t>Stem cells =</a:t>
            </a:r>
          </a:p>
          <a:p>
            <a:pPr algn="ctr">
              <a:buNone/>
            </a:pPr>
            <a:r>
              <a:rPr lang="es-MX" b="1" dirty="0" smtClean="0"/>
              <a:t>Células Germinales Primordiales (PGC)</a:t>
            </a:r>
          </a:p>
          <a:p>
            <a:pPr algn="ctr">
              <a:buNone/>
            </a:pPr>
            <a:endParaRPr lang="es-MX" b="1" dirty="0" smtClean="0"/>
          </a:p>
          <a:p>
            <a:pPr algn="ctr">
              <a:buNone/>
            </a:pPr>
            <a:r>
              <a:rPr lang="es-MX" b="1" dirty="0" smtClean="0"/>
              <a:t>Gametas =</a:t>
            </a:r>
          </a:p>
          <a:p>
            <a:pPr algn="ctr">
              <a:buNone/>
            </a:pPr>
            <a:r>
              <a:rPr lang="es-MX" dirty="0" smtClean="0"/>
              <a:t>Espermatozoide = </a:t>
            </a:r>
            <a:r>
              <a:rPr lang="es-MX" b="1" dirty="0" smtClean="0"/>
              <a:t>espermatogénesis</a:t>
            </a:r>
          </a:p>
          <a:p>
            <a:pPr algn="ctr">
              <a:buNone/>
            </a:pPr>
            <a:r>
              <a:rPr lang="es-MX" dirty="0" smtClean="0"/>
              <a:t>ú</a:t>
            </a:r>
          </a:p>
          <a:p>
            <a:pPr algn="ctr">
              <a:buNone/>
            </a:pPr>
            <a:r>
              <a:rPr lang="es-MX" dirty="0" smtClean="0"/>
              <a:t>Ovocitos = </a:t>
            </a:r>
            <a:r>
              <a:rPr lang="es-MX" b="1" dirty="0" smtClean="0"/>
              <a:t>ovogénesis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3923928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proliferativa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779912" y="26369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meiotica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707904" y="544522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diferenciación</a:t>
            </a:r>
            <a:endParaRPr lang="es-MX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42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C:\Documents and Settings\JESANT\Mis documentos\Mis imágenes\maduracionfolicula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537" y="0"/>
            <a:ext cx="9182537" cy="6821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C:\Documents and Settings\JESANT\Mis documentos\Mis imágenes\cicloovaric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2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C:\Documents and Settings\JESANT\Mis documentos\Mis imágenes\ciclo-fe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57" y="0"/>
            <a:ext cx="91219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C:\Documents and Settings\JESANT\Mis documentos\Mis imágenes\quistesovaricos.bmp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18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C:\Documents and Settings\JESANT\Mis documentos\Mis imágenes\migracion-folicul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7669"/>
            <a:ext cx="9144000" cy="69705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C:\Documents and Settings\JESANT\Mis documentos\Mis imágenes\espermatozoid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2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CICLO CELULAR</a:t>
            </a:r>
            <a:endParaRPr lang="es-MX" dirty="0"/>
          </a:p>
        </p:txBody>
      </p:sp>
      <p:pic>
        <p:nvPicPr>
          <p:cNvPr id="4" name="3 Marcador de contenido" descr="http://www.biologia.arizona.edu/cell/tutor/mitosis/graphics/cellcycle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276872"/>
            <a:ext cx="4320480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092280" y="2276872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Intervalo </a:t>
            </a:r>
          </a:p>
          <a:p>
            <a:pPr algn="ctr"/>
            <a:r>
              <a:rPr lang="es-MX" dirty="0" smtClean="0"/>
              <a:t>G1</a:t>
            </a:r>
          </a:p>
          <a:p>
            <a:pPr algn="ctr"/>
            <a:r>
              <a:rPr lang="es-MX" dirty="0" smtClean="0"/>
              <a:t>Gap 1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6876256" y="5085184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CÉLULAS</a:t>
            </a:r>
          </a:p>
          <a:p>
            <a:r>
              <a:rPr lang="es-MX" dirty="0" smtClean="0"/>
              <a:t>QUE CESAN LA DIVISIÓN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11560" y="5301208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FASE   S</a:t>
            </a:r>
          </a:p>
          <a:p>
            <a:r>
              <a:rPr lang="es-MX" dirty="0" smtClean="0"/>
              <a:t>SÍNTESIS DEL ADN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683568" y="2564904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Intervalo </a:t>
            </a:r>
          </a:p>
          <a:p>
            <a:pPr algn="ctr"/>
            <a:r>
              <a:rPr lang="es-MX" dirty="0" smtClean="0"/>
              <a:t>G2</a:t>
            </a:r>
          </a:p>
          <a:p>
            <a:pPr algn="ctr"/>
            <a:r>
              <a:rPr lang="es-MX" dirty="0" smtClean="0"/>
              <a:t>Gap 2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3923928" y="1412776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citocinesis    </a:t>
            </a:r>
          </a:p>
          <a:p>
            <a:pPr algn="ctr"/>
            <a:r>
              <a:rPr lang="es-MX" dirty="0" smtClean="0"/>
              <a:t> M</a:t>
            </a:r>
          </a:p>
          <a:p>
            <a:pPr algn="ctr"/>
            <a:r>
              <a:rPr lang="es-MX" dirty="0" smtClean="0"/>
              <a:t>MITOSIS 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6804248" y="34290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PROLIFERACIÓN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716016" y="59492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REPLICACIÓN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195736" y="198884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MITOSIS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516216" y="11967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CICLINAS</a:t>
            </a:r>
            <a:endParaRPr lang="es-MX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UN NUEVO   </a:t>
            </a:r>
            <a:br>
              <a:rPr lang="es-MX" dirty="0" smtClean="0"/>
            </a:br>
            <a:r>
              <a:rPr lang="es-MX" dirty="0" smtClean="0"/>
              <a:t>                            BEBE</a:t>
            </a:r>
            <a:endParaRPr lang="es-MX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364411" y="2465512"/>
            <a:ext cx="5779589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04448" cy="659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483768" y="548680"/>
            <a:ext cx="3960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 smtClean="0">
                <a:solidFill>
                  <a:srgbClr val="FFFF00"/>
                </a:solidFill>
                <a:latin typeface="Algerian" panose="04020705040A02060702" pitchFamily="82" charset="0"/>
              </a:rPr>
              <a:t>GRACIAS</a:t>
            </a:r>
            <a:endParaRPr lang="es-MX" sz="6600" dirty="0">
              <a:solidFill>
                <a:srgbClr val="FFFF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72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INTERFASE</a:t>
            </a:r>
            <a:endParaRPr lang="es-MX" dirty="0"/>
          </a:p>
        </p:txBody>
      </p:sp>
      <p:pic>
        <p:nvPicPr>
          <p:cNvPr id="4" name="3 Marcador de contenido" descr="http://www.biologia.arizona.edu/cell/tutor/mitosis/graphics/interphaseB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7456" y="2753544"/>
            <a:ext cx="489654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0" y="2348880"/>
            <a:ext cx="4139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HAY ACTIVIDAD METABÓLICA</a:t>
            </a:r>
          </a:p>
          <a:p>
            <a:endParaRPr lang="es-MX" dirty="0" smtClean="0"/>
          </a:p>
          <a:p>
            <a:r>
              <a:rPr lang="es-MX" dirty="0" smtClean="0"/>
              <a:t>PREPARACIÓN PARA LA MITOSIS</a:t>
            </a:r>
          </a:p>
          <a:p>
            <a:endParaRPr lang="es-MX" dirty="0" smtClean="0"/>
          </a:p>
          <a:p>
            <a:r>
              <a:rPr lang="es-MX" dirty="0" smtClean="0"/>
              <a:t>VISUALIZA EL NUCLÉOLO</a:t>
            </a:r>
          </a:p>
          <a:p>
            <a:endParaRPr lang="es-MX" dirty="0" smtClean="0"/>
          </a:p>
          <a:p>
            <a:r>
              <a:rPr lang="es-MX" dirty="0" smtClean="0"/>
              <a:t>MICROTUBULOS  PARA  FORMACIÓN DEL CENTRIOLO </a:t>
            </a:r>
            <a:endParaRPr lang="es-MX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PROFASE</a:t>
            </a:r>
            <a:endParaRPr lang="es-MX" dirty="0"/>
          </a:p>
        </p:txBody>
      </p:sp>
      <p:pic>
        <p:nvPicPr>
          <p:cNvPr id="4" name="3 Marcador de contenido" descr="http://www.biologia.arizona.edu/cell/tutor/mitosis/graphics/prophase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3400" y="1988840"/>
            <a:ext cx="5400600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0" y="1916832"/>
            <a:ext cx="36358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NUCLÉOLO DESAPARECE</a:t>
            </a:r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NÚCLEO:</a:t>
            </a:r>
          </a:p>
          <a:p>
            <a:endParaRPr lang="es-MX" dirty="0" smtClean="0"/>
          </a:p>
          <a:p>
            <a:r>
              <a:rPr lang="es-MX" dirty="0" smtClean="0"/>
              <a:t>CONDENSACIÓN CROMATINA</a:t>
            </a:r>
          </a:p>
          <a:p>
            <a:r>
              <a:rPr lang="es-MX" dirty="0" smtClean="0"/>
              <a:t>CROMOSOMAS</a:t>
            </a:r>
          </a:p>
          <a:p>
            <a:endParaRPr lang="es-MX" dirty="0" smtClean="0"/>
          </a:p>
          <a:p>
            <a:r>
              <a:rPr lang="es-MX" dirty="0" smtClean="0"/>
              <a:t>CENTRIOLO A LOS POLOS</a:t>
            </a:r>
          </a:p>
          <a:p>
            <a:endParaRPr lang="es-MX" dirty="0" smtClean="0"/>
          </a:p>
          <a:p>
            <a:r>
              <a:rPr lang="es-MX" dirty="0" smtClean="0"/>
              <a:t>FIBRAS: HUSO MITÓTICO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PROMETAFASE</a:t>
            </a:r>
            <a:endParaRPr lang="es-MX" dirty="0"/>
          </a:p>
        </p:txBody>
      </p:sp>
      <p:pic>
        <p:nvPicPr>
          <p:cNvPr id="4" name="3 Marcador de contenido" descr="http://www.biologia.arizona.edu/cell/tutor/mitosis/graphics/prometaphase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1432" y="2348880"/>
            <a:ext cx="5112568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0" y="2636912"/>
            <a:ext cx="3923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PROTEÍNAS ADHIEREN AL CENTROMERO Y SE FORMA EL CINETOCORO</a:t>
            </a:r>
          </a:p>
          <a:p>
            <a:endParaRPr lang="es-MX" dirty="0" smtClean="0"/>
          </a:p>
          <a:p>
            <a:r>
              <a:rPr lang="es-MX" dirty="0" smtClean="0"/>
              <a:t>Y LOS MICROTUBULOS SE UNEN AL CINETOCORO Y LOS CROMOSOMAS SE MUEVEN. </a:t>
            </a:r>
            <a:endParaRPr lang="es-MX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METAFASE</a:t>
            </a:r>
            <a:endParaRPr lang="es-MX" dirty="0"/>
          </a:p>
        </p:txBody>
      </p:sp>
      <p:pic>
        <p:nvPicPr>
          <p:cNvPr id="4" name="3 Marcador de contenido" descr="http://www.biologia.arizona.edu/cell/tutor/mitosis/graphics/metaphase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1432" y="1844824"/>
            <a:ext cx="5112568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79512" y="1772816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LAS FIBRAS DEL HUSO MITÓTICO ALINEAN LOS CROMOSOMAS EN MEDIO DEL NÚCLEO</a:t>
            </a:r>
          </a:p>
          <a:p>
            <a:endParaRPr lang="es-MX" dirty="0" smtClean="0"/>
          </a:p>
          <a:p>
            <a:r>
              <a:rPr lang="es-MX" dirty="0" smtClean="0"/>
              <a:t>PREPARAN SEPARACIÓN</a:t>
            </a:r>
            <a:endParaRPr lang="es-MX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ANAFASE</a:t>
            </a:r>
            <a:endParaRPr lang="es-MX" dirty="0"/>
          </a:p>
        </p:txBody>
      </p:sp>
      <p:pic>
        <p:nvPicPr>
          <p:cNvPr id="4" name="3 Marcador de contenido" descr="http://www.biologia.arizona.edu/cell/tutor/mitosis/graphics/anaphase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1432" y="1916832"/>
            <a:ext cx="5112568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0" y="1916832"/>
            <a:ext cx="3923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SEPARACION</a:t>
            </a:r>
            <a:r>
              <a:rPr lang="es-MX" dirty="0" smtClean="0"/>
              <a:t> DEL CROMOSOMA DEL CINETOCORO Y SE MUEVEN A LADOS OPUESTOS DE LA </a:t>
            </a:r>
            <a:r>
              <a:rPr lang="es-MX" dirty="0" err="1" smtClean="0"/>
              <a:t>CELULA</a:t>
            </a:r>
            <a:endParaRPr lang="es-MX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Personalizado 2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849</TotalTime>
  <Words>553</Words>
  <Application>Microsoft Office PowerPoint</Application>
  <PresentationFormat>Presentación en pantalla (4:3)</PresentationFormat>
  <Paragraphs>207</Paragraphs>
  <Slides>41</Slides>
  <Notes>39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41</vt:i4>
      </vt:variant>
    </vt:vector>
  </HeadingPairs>
  <TitlesOfParts>
    <vt:vector size="43" baseType="lpstr">
      <vt:lpstr>Brío</vt:lpstr>
      <vt:lpstr>Técnico</vt:lpstr>
      <vt:lpstr> GENÉTICA. Lic. en Enfermería reproducción celular </vt:lpstr>
      <vt:lpstr>CÉLULAS SEXUALES</vt:lpstr>
      <vt:lpstr>MITOSIS</vt:lpstr>
      <vt:lpstr>CICLO CELULAR</vt:lpstr>
      <vt:lpstr>INTERFASE</vt:lpstr>
      <vt:lpstr>PROFASE</vt:lpstr>
      <vt:lpstr>PROMETAFASE</vt:lpstr>
      <vt:lpstr>METAFASE</vt:lpstr>
      <vt:lpstr>ANAFASE</vt:lpstr>
      <vt:lpstr>TELOFASE</vt:lpstr>
      <vt:lpstr>CITOCINESIS</vt:lpstr>
      <vt:lpstr>Presentación de PowerPoint</vt:lpstr>
      <vt:lpstr>MEIOSIS</vt:lpstr>
      <vt:lpstr>Presentación de PowerPoint</vt:lpstr>
      <vt:lpstr>MEIOSIS</vt:lpstr>
      <vt:lpstr>LEPTOTENO</vt:lpstr>
      <vt:lpstr>ZIGOTENO</vt:lpstr>
      <vt:lpstr>PAQUITENO</vt:lpstr>
      <vt:lpstr>DIPLOTENO</vt:lpstr>
      <vt:lpstr>DIACINESIS</vt:lpstr>
      <vt:lpstr>METAFASE I</vt:lpstr>
      <vt:lpstr>ANAFASE I</vt:lpstr>
      <vt:lpstr>TELOFASE I</vt:lpstr>
      <vt:lpstr>MEIOSIS II </vt:lpstr>
      <vt:lpstr>METAFASE II</vt:lpstr>
      <vt:lpstr>ANAFASE II</vt:lpstr>
      <vt:lpstr>TELOFASE II</vt:lpstr>
      <vt:lpstr>Presentación de PowerPoint</vt:lpstr>
      <vt:lpstr>Presentación de PowerPoint</vt:lpstr>
      <vt:lpstr>GAMETOGÉNESIS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UN NUEVO                                BEBE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JULIO ESCALONA</dc:creator>
  <cp:lastModifiedBy>jesant88@hotmail.com</cp:lastModifiedBy>
  <cp:revision>117</cp:revision>
  <dcterms:created xsi:type="dcterms:W3CDTF">2010-08-26T23:12:43Z</dcterms:created>
  <dcterms:modified xsi:type="dcterms:W3CDTF">2015-10-02T23:49:14Z</dcterms:modified>
</cp:coreProperties>
</file>