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262" r:id="rId2"/>
    <p:sldId id="256" r:id="rId3"/>
    <p:sldId id="407" r:id="rId4"/>
    <p:sldId id="282" r:id="rId5"/>
    <p:sldId id="283" r:id="rId6"/>
    <p:sldId id="438" r:id="rId7"/>
    <p:sldId id="284" r:id="rId8"/>
    <p:sldId id="285" r:id="rId9"/>
    <p:sldId id="310" r:id="rId10"/>
    <p:sldId id="401" r:id="rId11"/>
    <p:sldId id="361" r:id="rId12"/>
    <p:sldId id="402" r:id="rId13"/>
    <p:sldId id="362" r:id="rId14"/>
    <p:sldId id="403" r:id="rId15"/>
    <p:sldId id="405" r:id="rId16"/>
    <p:sldId id="404" r:id="rId17"/>
    <p:sldId id="364" r:id="rId18"/>
    <p:sldId id="367" r:id="rId19"/>
    <p:sldId id="408" r:id="rId20"/>
    <p:sldId id="409" r:id="rId21"/>
    <p:sldId id="413" r:id="rId22"/>
    <p:sldId id="414" r:id="rId23"/>
    <p:sldId id="415" r:id="rId24"/>
    <p:sldId id="429" r:id="rId25"/>
    <p:sldId id="430" r:id="rId26"/>
    <p:sldId id="439" r:id="rId27"/>
    <p:sldId id="440" r:id="rId28"/>
    <p:sldId id="441" r:id="rId29"/>
    <p:sldId id="442" r:id="rId30"/>
    <p:sldId id="443" r:id="rId31"/>
    <p:sldId id="432" r:id="rId32"/>
    <p:sldId id="387" r:id="rId33"/>
    <p:sldId id="388" r:id="rId34"/>
    <p:sldId id="389" r:id="rId35"/>
    <p:sldId id="427" r:id="rId36"/>
    <p:sldId id="390" r:id="rId37"/>
    <p:sldId id="391" r:id="rId38"/>
    <p:sldId id="425" r:id="rId39"/>
    <p:sldId id="426" r:id="rId40"/>
    <p:sldId id="359" r:id="rId41"/>
    <p:sldId id="360" r:id="rId42"/>
    <p:sldId id="259" r:id="rId43"/>
  </p:sldIdLst>
  <p:sldSz cx="9144000" cy="6858000" type="screen4x3"/>
  <p:notesSz cx="9296400" cy="70104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60"/>
  </p:normalViewPr>
  <p:slideViewPr>
    <p:cSldViewPr snapToGrid="0" snapToObjects="1">
      <p:cViewPr>
        <p:scale>
          <a:sx n="70" d="100"/>
          <a:sy n="70" d="100"/>
        </p:scale>
        <p:origin x="-1248" y="-66"/>
      </p:cViewPr>
      <p:guideLst>
        <p:guide orient="horz" pos="2160"/>
        <p:guide pos="3064"/>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3" d="100"/>
          <a:sy n="53" d="100"/>
        </p:scale>
        <p:origin x="-2868" y="-90"/>
      </p:cViewPr>
      <p:guideLst>
        <p:guide orient="horz" pos="2208"/>
        <p:guide pos="292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4028440" cy="35052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5265811" y="0"/>
            <a:ext cx="4028440" cy="350520"/>
          </a:xfrm>
          <a:prstGeom prst="rect">
            <a:avLst/>
          </a:prstGeom>
        </p:spPr>
        <p:txBody>
          <a:bodyPr vert="horz" lIns="91440" tIns="45720" rIns="91440" bIns="45720" rtlCol="0"/>
          <a:lstStyle>
            <a:lvl1pPr algn="r">
              <a:defRPr sz="1200"/>
            </a:lvl1pPr>
          </a:lstStyle>
          <a:p>
            <a:fld id="{96411926-7294-4691-972B-61E6002392B2}" type="datetimeFigureOut">
              <a:rPr lang="es-MX" smtClean="0"/>
              <a:t>02/10/2015</a:t>
            </a:fld>
            <a:endParaRPr lang="es-MX"/>
          </a:p>
        </p:txBody>
      </p:sp>
      <p:sp>
        <p:nvSpPr>
          <p:cNvPr id="4" name="3 Marcador de pie de página"/>
          <p:cNvSpPr>
            <a:spLocks noGrp="1"/>
          </p:cNvSpPr>
          <p:nvPr>
            <p:ph type="ftr" sz="quarter" idx="2"/>
          </p:nvPr>
        </p:nvSpPr>
        <p:spPr>
          <a:xfrm>
            <a:off x="1" y="6658664"/>
            <a:ext cx="4028440" cy="35052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5265811" y="6658664"/>
            <a:ext cx="4028440" cy="350520"/>
          </a:xfrm>
          <a:prstGeom prst="rect">
            <a:avLst/>
          </a:prstGeom>
        </p:spPr>
        <p:txBody>
          <a:bodyPr vert="horz" lIns="91440" tIns="45720" rIns="91440" bIns="45720" rtlCol="0" anchor="b"/>
          <a:lstStyle>
            <a:lvl1pPr algn="r">
              <a:defRPr sz="1200"/>
            </a:lvl1pPr>
          </a:lstStyle>
          <a:p>
            <a:fld id="{695BFB6C-C12A-4092-94BD-A6F551BF94BA}" type="slidenum">
              <a:rPr lang="es-MX" smtClean="0"/>
              <a:t>‹Nº›</a:t>
            </a:fld>
            <a:endParaRPr lang="es-MX"/>
          </a:p>
        </p:txBody>
      </p:sp>
    </p:spTree>
    <p:extLst>
      <p:ext uri="{BB962C8B-B14F-4D97-AF65-F5344CB8AC3E}">
        <p14:creationId xmlns:p14="http://schemas.microsoft.com/office/powerpoint/2010/main" val="2441059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4028440" cy="35052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5265811" y="0"/>
            <a:ext cx="4028440" cy="350520"/>
          </a:xfrm>
          <a:prstGeom prst="rect">
            <a:avLst/>
          </a:prstGeom>
        </p:spPr>
        <p:txBody>
          <a:bodyPr vert="horz" lIns="91440" tIns="45720" rIns="91440" bIns="45720" rtlCol="0"/>
          <a:lstStyle>
            <a:lvl1pPr algn="r">
              <a:defRPr sz="1200"/>
            </a:lvl1pPr>
          </a:lstStyle>
          <a:p>
            <a:fld id="{3985E40E-2D36-6B40-B94C-E1D7C50DE4D0}" type="datetimeFigureOut">
              <a:rPr lang="es-ES" smtClean="0"/>
              <a:t>02/10/2015</a:t>
            </a:fld>
            <a:endParaRPr lang="es-ES"/>
          </a:p>
        </p:txBody>
      </p:sp>
      <p:sp>
        <p:nvSpPr>
          <p:cNvPr id="4" name="Marcador de imagen de diapositiva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929640" y="3329941"/>
            <a:ext cx="7437120" cy="315468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1" y="6658664"/>
            <a:ext cx="4028440" cy="35052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5265811" y="6658664"/>
            <a:ext cx="4028440" cy="35052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mtClean="0"/>
              <a:t>PORTADA 1</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891146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10</a:t>
            </a:fld>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15</a:t>
            </a:fld>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26</a:t>
            </a:fld>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31</a:t>
            </a:fld>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470846-2719-4B28-B10E-E44C855E837A}" type="slidenum">
              <a:rPr lang="es-MX" smtClean="0"/>
              <a:pPr fontAlgn="base">
                <a:spcBef>
                  <a:spcPct val="0"/>
                </a:spcBef>
                <a:spcAft>
                  <a:spcPct val="0"/>
                </a:spcAft>
                <a:defRPr/>
              </a:pPr>
              <a:t>40</a:t>
            </a:fld>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4F0B96-31C6-494E-99B3-05494E40E120}" type="slidenum">
              <a:rPr lang="es-MX" smtClean="0"/>
              <a:pPr fontAlgn="base">
                <a:spcBef>
                  <a:spcPct val="0"/>
                </a:spcBef>
                <a:spcAft>
                  <a:spcPct val="0"/>
                </a:spcAft>
                <a:defRPr/>
              </a:pPr>
              <a:t>41</a:t>
            </a:fld>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42</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2467"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2467"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3491"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5539"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9</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Administración de Redes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p>
            <a:r>
              <a:rPr lang="es-ES" smtClean="0"/>
              <a:t>Administración de Redes</a:t>
            </a:r>
            <a:endParaRPr lang="es-ES" dirty="0" smtClean="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p>
            <a:r>
              <a:rPr lang="es-ES" smtClean="0"/>
              <a:t>Administración de Redes</a:t>
            </a:r>
            <a:endParaRPr lang="es-ES" dirty="0" smtClean="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Administración de Redes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Administración de Redes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lvl1pPr>
              <a:defRPr/>
            </a:lvl1pPr>
          </a:lstStyle>
          <a:p>
            <a:r>
              <a:rPr lang="es-ES" smtClean="0"/>
              <a:t>Administración de Redes</a:t>
            </a:r>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r>
              <a:rPr lang="es-MX" smtClean="0"/>
              <a:t>CU UAEM Zumpango</a:t>
            </a:r>
            <a:endParaRPr lang="es-ES"/>
          </a:p>
        </p:txBody>
      </p:sp>
      <p:sp>
        <p:nvSpPr>
          <p:cNvPr id="8" name="Marcador de pie de página 7"/>
          <p:cNvSpPr>
            <a:spLocks noGrp="1"/>
          </p:cNvSpPr>
          <p:nvPr>
            <p:ph type="ftr" sz="quarter" idx="11"/>
          </p:nvPr>
        </p:nvSpPr>
        <p:spPr/>
        <p:txBody>
          <a:bodyPr/>
          <a:lstStyle>
            <a:lvl1pPr>
              <a:defRPr/>
            </a:lvl1pPr>
          </a:lstStyle>
          <a:p>
            <a:r>
              <a:rPr lang="es-ES" smtClean="0"/>
              <a:t>Administración de Redes</a:t>
            </a:r>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r>
              <a:rPr lang="es-MX" smtClean="0"/>
              <a:t>CU UAEM Zumpango</a:t>
            </a:r>
            <a:endParaRPr lang="es-ES"/>
          </a:p>
        </p:txBody>
      </p:sp>
      <p:sp>
        <p:nvSpPr>
          <p:cNvPr id="4" name="Marcador de pie de página 3"/>
          <p:cNvSpPr>
            <a:spLocks noGrp="1"/>
          </p:cNvSpPr>
          <p:nvPr>
            <p:ph type="ftr" sz="quarter" idx="11"/>
          </p:nvPr>
        </p:nvSpPr>
        <p:spPr/>
        <p:txBody>
          <a:bodyPr/>
          <a:lstStyle/>
          <a:p>
            <a:r>
              <a:rPr lang="es-ES" smtClean="0"/>
              <a:t>Administración de Redes</a:t>
            </a:r>
            <a:endParaRPr lang="es-ES" dirty="0" smtClean="0"/>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MX" smtClean="0"/>
              <a:t>CU UAEM Zumpango</a:t>
            </a:r>
            <a:endParaRPr lang="es-ES"/>
          </a:p>
        </p:txBody>
      </p:sp>
      <p:sp>
        <p:nvSpPr>
          <p:cNvPr id="3" name="Marcador de pie de página 2"/>
          <p:cNvSpPr>
            <a:spLocks noGrp="1"/>
          </p:cNvSpPr>
          <p:nvPr>
            <p:ph type="ftr" sz="quarter" idx="11"/>
          </p:nvPr>
        </p:nvSpPr>
        <p:spPr/>
        <p:txBody>
          <a:bodyPr/>
          <a:lstStyle/>
          <a:p>
            <a:r>
              <a:rPr lang="es-ES" smtClean="0"/>
              <a:t>Administración de Redes</a:t>
            </a:r>
            <a:endParaRPr lang="es-ES" dirty="0" smtClean="0"/>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p>
            <a:r>
              <a:rPr lang="es-ES" smtClean="0"/>
              <a:t>Administración de Redes</a:t>
            </a:r>
            <a:endParaRPr lang="es-ES" dirty="0" smtClean="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p>
            <a:r>
              <a:rPr lang="es-ES" smtClean="0"/>
              <a:t>Administración de Redes</a:t>
            </a:r>
            <a:endParaRPr lang="es-ES" dirty="0" smtClean="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761513"/>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3" name="Marcador de texto 2"/>
          <p:cNvSpPr>
            <a:spLocks noGrp="1"/>
          </p:cNvSpPr>
          <p:nvPr>
            <p:ph type="body" idx="1"/>
          </p:nvPr>
        </p:nvSpPr>
        <p:spPr>
          <a:xfrm>
            <a:off x="457200" y="2078182"/>
            <a:ext cx="8229600" cy="4047981"/>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ctr">
              <a:defRPr sz="1200">
                <a:solidFill>
                  <a:srgbClr val="808000"/>
                </a:solidFill>
              </a:defRPr>
            </a:lvl1pPr>
          </a:lstStyle>
          <a:p>
            <a:r>
              <a:rPr lang="es-MX" smtClean="0"/>
              <a:t>CU UAEM Zumpango</a:t>
            </a:r>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808000"/>
                </a:solidFill>
              </a:defRPr>
            </a:lvl1pPr>
          </a:lstStyle>
          <a:p>
            <a:r>
              <a:rPr lang="es-ES" smtClean="0"/>
              <a:t>Administración de Redes</a:t>
            </a:r>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08000"/>
                </a:solidFill>
              </a:defRPr>
            </a:lvl1pPr>
          </a:lstStyle>
          <a:p>
            <a:fld id="{18FDBAE8-0AD5-4C4A-B0F5-4BBC06F38D92}" type="slidenum">
              <a:rPr lang="es-ES" smtClean="0"/>
              <a:pPr/>
              <a:t>‹Nº›</a:t>
            </a:fld>
            <a:endParaRPr lang="es-ES" dirty="0"/>
          </a:p>
        </p:txBody>
      </p:sp>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35625"/>
            <a:ext cx="9144000" cy="1116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7 Imagen"/>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00047" y="6322697"/>
            <a:ext cx="443104" cy="427439"/>
          </a:xfrm>
          <a:prstGeom prst="rect">
            <a:avLst/>
          </a:prstGeom>
        </p:spPr>
      </p:pic>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9525"/>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3" name="Subtítulo 2"/>
          <p:cNvSpPr>
            <a:spLocks noGrp="1"/>
          </p:cNvSpPr>
          <p:nvPr>
            <p:ph type="subTitle" idx="1"/>
          </p:nvPr>
        </p:nvSpPr>
        <p:spPr>
          <a:xfrm>
            <a:off x="1365250" y="6409429"/>
            <a:ext cx="6400800" cy="377321"/>
          </a:xfrm>
        </p:spPr>
        <p:txBody>
          <a:bodyPr>
            <a:normAutofit/>
          </a:bodyPr>
          <a:lstStyle/>
          <a:p>
            <a:r>
              <a:rPr lang="es-ES" sz="1200" b="1" dirty="0" smtClean="0">
                <a:solidFill>
                  <a:srgbClr val="808000"/>
                </a:solidFill>
                <a:latin typeface="Helvetica Neue Light"/>
                <a:cs typeface="Helvetica Neue Light"/>
              </a:rPr>
              <a:t>02 – octubre– 2015</a:t>
            </a:r>
            <a:endParaRPr lang="es-ES" sz="1200" b="1" dirty="0">
              <a:solidFill>
                <a:srgbClr val="808000"/>
              </a:solidFill>
              <a:latin typeface="Helvetica Neue Light"/>
              <a:cs typeface="Helvetica Neue Light"/>
            </a:endParaRPr>
          </a:p>
        </p:txBody>
      </p:sp>
      <p:sp>
        <p:nvSpPr>
          <p:cNvPr id="13" name="Título 1"/>
          <p:cNvSpPr>
            <a:spLocks noGrp="1"/>
          </p:cNvSpPr>
          <p:nvPr>
            <p:ph type="ctrTitle"/>
          </p:nvPr>
        </p:nvSpPr>
        <p:spPr>
          <a:xfrm>
            <a:off x="423332" y="5301453"/>
            <a:ext cx="8212667" cy="1192586"/>
          </a:xfrm>
        </p:spPr>
        <p:txBody>
          <a:bodyPr>
            <a:normAutofit/>
          </a:bodyPr>
          <a:lstStyle/>
          <a:p>
            <a:r>
              <a:rPr lang="es-ES" sz="3500" b="1" dirty="0" smtClean="0">
                <a:solidFill>
                  <a:srgbClr val="808000"/>
                </a:solidFill>
                <a:latin typeface="Helvetica Neue Medium"/>
                <a:cs typeface="Helvetica Neue Medium"/>
              </a:rPr>
              <a:t>CU UAEM Zumpango</a:t>
            </a:r>
            <a:endParaRPr lang="es-ES" sz="600" b="1" dirty="0">
              <a:solidFill>
                <a:srgbClr val="808000"/>
              </a:solidFill>
              <a:latin typeface="Helvetica Neue Light"/>
              <a:cs typeface="Helvetica Neue Light"/>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268" y="5738460"/>
            <a:ext cx="878774" cy="854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916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dirty="0" smtClean="0"/>
              <a:t/>
            </a:r>
            <a:br>
              <a:rPr lang="es-ES" dirty="0" smtClean="0"/>
            </a:br>
            <a:r>
              <a:rPr lang="es-ES" dirty="0" smtClean="0"/>
              <a:t>E</a:t>
            </a:r>
            <a:r>
              <a:rPr lang="es-MX" dirty="0" err="1" smtClean="0"/>
              <a:t>lementos</a:t>
            </a:r>
            <a:r>
              <a:rPr lang="es-MX" dirty="0" smtClean="0"/>
              <a:t> de red</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10</a:t>
            </a:fld>
            <a:endParaRPr lang="es-MX" dirty="0"/>
          </a:p>
        </p:txBody>
      </p:sp>
      <p:sp>
        <p:nvSpPr>
          <p:cNvPr id="16391" name="Rectangle 8"/>
          <p:cNvSpPr>
            <a:spLocks noChangeArrowheads="1"/>
          </p:cNvSpPr>
          <p:nvPr/>
        </p:nvSpPr>
        <p:spPr bwMode="auto">
          <a:xfrm>
            <a:off x="573205" y="1702625"/>
            <a:ext cx="797029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just" eaLnBrk="0" hangingPunct="0"/>
            <a:r>
              <a:rPr lang="es-ES" sz="2400" dirty="0" smtClean="0">
                <a:cs typeface="Times New Roman" pitchFamily="18" charset="0"/>
              </a:rPr>
              <a:t>Una red puede contener elementos pasivos, activos y periféricos interconectados entre sí. Mencionaremos y abordaremos los elementos activos por la complejidad que presentan, destacando que los otros 2 son complemento en una red por lo que son imprescindibles, pudiendo ser  alámbricos y/o inalámbricos tales como:</a:t>
            </a:r>
          </a:p>
          <a:p>
            <a:pPr indent="449263" algn="just" eaLnBrk="0" hangingPunct="0"/>
            <a:endParaRPr lang="es-ES" sz="2400" dirty="0" smtClean="0">
              <a:cs typeface="Times New Roman" pitchFamily="18" charset="0"/>
            </a:endParaRPr>
          </a:p>
          <a:p>
            <a:pPr marL="800100" lvl="1" indent="-342900" algn="just" eaLnBrk="0" hangingPunct="0">
              <a:buFont typeface="Wingdings" pitchFamily="2" charset="2"/>
              <a:buChar char="Ø"/>
            </a:pPr>
            <a:r>
              <a:rPr lang="es-ES" sz="2400" dirty="0" smtClean="0">
                <a:solidFill>
                  <a:schemeClr val="accent5">
                    <a:lumMod val="50000"/>
                  </a:schemeClr>
                </a:solidFill>
                <a:cs typeface="Times New Roman" pitchFamily="18" charset="0"/>
              </a:rPr>
              <a:t>Repetidores</a:t>
            </a:r>
          </a:p>
          <a:p>
            <a:pPr marL="800100" lvl="1" indent="-342900" algn="just" eaLnBrk="0" hangingPunct="0">
              <a:buFont typeface="Wingdings" pitchFamily="2" charset="2"/>
              <a:buChar char="Ø"/>
            </a:pPr>
            <a:r>
              <a:rPr lang="es-ES" sz="2400" dirty="0" smtClean="0">
                <a:solidFill>
                  <a:schemeClr val="accent5">
                    <a:lumMod val="50000"/>
                  </a:schemeClr>
                </a:solidFill>
                <a:cs typeface="Times New Roman" pitchFamily="18" charset="0"/>
              </a:rPr>
              <a:t>Concentradores</a:t>
            </a:r>
          </a:p>
          <a:p>
            <a:pPr marL="800100" lvl="1" indent="-342900" algn="just" eaLnBrk="0" hangingPunct="0">
              <a:buFont typeface="Wingdings" pitchFamily="2" charset="2"/>
              <a:buChar char="Ø"/>
            </a:pPr>
            <a:r>
              <a:rPr lang="es-ES" sz="2400" dirty="0" smtClean="0">
                <a:solidFill>
                  <a:schemeClr val="accent5">
                    <a:lumMod val="50000"/>
                  </a:schemeClr>
                </a:solidFill>
                <a:cs typeface="Times New Roman" pitchFamily="18" charset="0"/>
              </a:rPr>
              <a:t>Puentes</a:t>
            </a:r>
          </a:p>
          <a:p>
            <a:pPr marL="800100" lvl="1" indent="-342900" algn="just" eaLnBrk="0" hangingPunct="0">
              <a:buFont typeface="Wingdings" pitchFamily="2" charset="2"/>
              <a:buChar char="Ø"/>
            </a:pPr>
            <a:r>
              <a:rPr lang="es-ES" sz="2400" dirty="0" smtClean="0">
                <a:solidFill>
                  <a:schemeClr val="accent5">
                    <a:lumMod val="50000"/>
                  </a:schemeClr>
                </a:solidFill>
                <a:cs typeface="Times New Roman" pitchFamily="18" charset="0"/>
              </a:rPr>
              <a:t>Conmutadores</a:t>
            </a:r>
          </a:p>
          <a:p>
            <a:pPr marL="800100" lvl="1" indent="-342900" algn="just" eaLnBrk="0" hangingPunct="0">
              <a:buFont typeface="Wingdings" pitchFamily="2" charset="2"/>
              <a:buChar char="Ø"/>
            </a:pPr>
            <a:r>
              <a:rPr lang="es-ES" sz="2400" dirty="0" smtClean="0">
                <a:solidFill>
                  <a:schemeClr val="accent5">
                    <a:lumMod val="50000"/>
                  </a:schemeClr>
                </a:solidFill>
                <a:cs typeface="Times New Roman" pitchFamily="18" charset="0"/>
              </a:rPr>
              <a:t>Enrutadores</a:t>
            </a:r>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1785572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sz="quarter" idx="1"/>
          </p:nvPr>
        </p:nvSpPr>
        <p:spPr>
          <a:xfrm>
            <a:off x="518614" y="2074460"/>
            <a:ext cx="8034835" cy="3493827"/>
          </a:xfrm>
        </p:spPr>
        <p:txBody>
          <a:bodyPr>
            <a:normAutofit/>
          </a:bodyPr>
          <a:lstStyle/>
          <a:p>
            <a:pPr marL="0" indent="0" algn="ctr" eaLnBrk="1" hangingPunct="1">
              <a:lnSpc>
                <a:spcPct val="80000"/>
              </a:lnSpc>
              <a:buNone/>
            </a:pPr>
            <a:endParaRPr lang="es-MX" sz="2400" b="1" dirty="0" smtClean="0">
              <a:cs typeface="Times New Roman" pitchFamily="18" charset="0"/>
            </a:endParaRPr>
          </a:p>
          <a:p>
            <a:pPr algn="just" eaLnBrk="1" hangingPunct="1">
              <a:lnSpc>
                <a:spcPct val="80000"/>
              </a:lnSpc>
              <a:buFont typeface="Wingdings" pitchFamily="2" charset="2"/>
              <a:buChar char="v"/>
            </a:pPr>
            <a:r>
              <a:rPr lang="es-MX" sz="2400" dirty="0" smtClean="0">
                <a:cs typeface="Times New Roman" pitchFamily="18" charset="0"/>
              </a:rPr>
              <a:t>Su </a:t>
            </a:r>
            <a:r>
              <a:rPr lang="es-MX" sz="2400" dirty="0">
                <a:cs typeface="Times New Roman" pitchFamily="18" charset="0"/>
              </a:rPr>
              <a:t>propósito es regenerar y reenviar señales de red, tiene múltiples puertos, normalmente conectan segmentos de una </a:t>
            </a:r>
            <a:r>
              <a:rPr lang="es-MX" sz="2400" dirty="0" smtClean="0">
                <a:cs typeface="Times New Roman" pitchFamily="18" charset="0"/>
              </a:rPr>
              <a:t>LAN. </a:t>
            </a:r>
          </a:p>
          <a:p>
            <a:pPr algn="just" eaLnBrk="1" hangingPunct="1">
              <a:lnSpc>
                <a:spcPct val="80000"/>
              </a:lnSpc>
              <a:buFont typeface="Wingdings" pitchFamily="2" charset="2"/>
              <a:buChar char="v"/>
            </a:pPr>
            <a:endParaRPr lang="es-MX" sz="2400" dirty="0">
              <a:cs typeface="Times New Roman" pitchFamily="18" charset="0"/>
            </a:endParaRPr>
          </a:p>
          <a:p>
            <a:pPr algn="just" eaLnBrk="1" hangingPunct="1">
              <a:lnSpc>
                <a:spcPct val="80000"/>
              </a:lnSpc>
              <a:buClr>
                <a:schemeClr val="tx1"/>
              </a:buClr>
              <a:buFont typeface="Wingdings" pitchFamily="2" charset="2"/>
              <a:buChar char="v"/>
            </a:pPr>
            <a:r>
              <a:rPr lang="es-MX" sz="2400" dirty="0">
                <a:cs typeface="Times New Roman" pitchFamily="18" charset="0"/>
              </a:rPr>
              <a:t>Cuando llega un paquete a un puerto, se copia en los otros puertos para que todos los segmentos de la LAN puedan verlo y sólo lo </a:t>
            </a:r>
            <a:r>
              <a:rPr lang="es-MX" sz="2400" dirty="0" smtClean="0">
                <a:cs typeface="Times New Roman" pitchFamily="18" charset="0"/>
              </a:rPr>
              <a:t>tomará </a:t>
            </a:r>
            <a:r>
              <a:rPr lang="es-MX" sz="2400" dirty="0">
                <a:cs typeface="Times New Roman" pitchFamily="18" charset="0"/>
              </a:rPr>
              <a:t>el ordenador al que vaya dirigido.</a:t>
            </a:r>
          </a:p>
          <a:p>
            <a:pPr marL="533400" indent="-533400" algn="just" eaLnBrk="1" hangingPunct="1">
              <a:lnSpc>
                <a:spcPct val="80000"/>
              </a:lnSpc>
              <a:buClr>
                <a:schemeClr val="tx1"/>
              </a:buClr>
              <a:buFont typeface="Wingdings" pitchFamily="2" charset="2"/>
              <a:buNone/>
            </a:pPr>
            <a:endParaRPr lang="es-MX" sz="2000" b="1" i="1" dirty="0" smtClean="0"/>
          </a:p>
          <a:p>
            <a:pPr marL="533400" indent="-533400" algn="just" eaLnBrk="1" hangingPunct="1">
              <a:lnSpc>
                <a:spcPct val="80000"/>
              </a:lnSpc>
              <a:buClr>
                <a:schemeClr val="tx1"/>
              </a:buClr>
              <a:buFontTx/>
              <a:buNone/>
            </a:pPr>
            <a:endParaRPr lang="es-MX" sz="1800" b="1" i="1" dirty="0" smtClean="0"/>
          </a:p>
          <a:p>
            <a:pPr marL="533400" indent="-533400" eaLnBrk="1" hangingPunct="1">
              <a:lnSpc>
                <a:spcPct val="80000"/>
              </a:lnSpc>
              <a:buClr>
                <a:schemeClr val="tx1"/>
              </a:buClr>
              <a:buFont typeface="Wingdings" pitchFamily="2" charset="2"/>
              <a:buChar char="ü"/>
            </a:pPr>
            <a:endParaRPr lang="es-ES" sz="1800" dirty="0" smtClean="0"/>
          </a:p>
        </p:txBody>
      </p:sp>
      <p:sp>
        <p:nvSpPr>
          <p:cNvPr id="32776" name="8 CuadroTexto"/>
          <p:cNvSpPr txBox="1">
            <a:spLocks noChangeArrowheads="1"/>
          </p:cNvSpPr>
          <p:nvPr/>
        </p:nvSpPr>
        <p:spPr bwMode="auto">
          <a:xfrm>
            <a:off x="368488" y="1329407"/>
            <a:ext cx="8492606" cy="584775"/>
          </a:xfrm>
          <a:prstGeom prst="rect">
            <a:avLst/>
          </a:prstGeom>
          <a:noFill/>
          <a:ln w="9525">
            <a:noFill/>
            <a:miter lim="800000"/>
            <a:headEnd/>
            <a:tailEnd/>
          </a:ln>
        </p:spPr>
        <p:txBody>
          <a:bodyPr wrap="square">
            <a:spAutoFit/>
          </a:bodyPr>
          <a:lstStyle/>
          <a:p>
            <a:pPr algn="ctr">
              <a:defRPr/>
            </a:pPr>
            <a:r>
              <a:rPr lang="es-MX" sz="3200" dirty="0" err="1" smtClean="0">
                <a:latin typeface="+mj-lt"/>
                <a:cs typeface="Arial" charset="0"/>
              </a:rPr>
              <a:t>Hub</a:t>
            </a:r>
            <a:r>
              <a:rPr lang="es-MX" sz="3200" dirty="0" smtClean="0">
                <a:latin typeface="+mj-lt"/>
                <a:cs typeface="Arial" charset="0"/>
              </a:rPr>
              <a:t> </a:t>
            </a:r>
            <a:r>
              <a:rPr lang="es-MX" sz="3200" dirty="0">
                <a:latin typeface="+mj-lt"/>
                <a:cs typeface="Arial" charset="0"/>
              </a:rPr>
              <a:t>(concentrador</a:t>
            </a:r>
            <a:r>
              <a:rPr lang="es-MX" sz="3200" dirty="0" smtClean="0">
                <a:latin typeface="+mj-lt"/>
                <a:cs typeface="Arial" charset="0"/>
              </a:rPr>
              <a:t>)</a:t>
            </a:r>
            <a:endParaRPr lang="es-MX" sz="3200" dirty="0">
              <a:latin typeface="+mj-lt"/>
              <a:cs typeface="Arial" charset="0"/>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t>11</a:t>
            </a:fld>
            <a:endParaRPr lang="es-ES"/>
          </a:p>
        </p:txBody>
      </p:sp>
      <p:sp>
        <p:nvSpPr>
          <p:cNvPr id="3" name="2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890613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7" descr="hub2s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8884" y="3049324"/>
            <a:ext cx="3195638"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 Box 8"/>
          <p:cNvSpPr txBox="1">
            <a:spLocks noChangeArrowheads="1"/>
          </p:cNvSpPr>
          <p:nvPr/>
        </p:nvSpPr>
        <p:spPr bwMode="auto">
          <a:xfrm>
            <a:off x="395288" y="2079909"/>
            <a:ext cx="4752975" cy="4154984"/>
          </a:xfrm>
          <a:prstGeom prst="rect">
            <a:avLst/>
          </a:prstGeom>
          <a:noFill/>
          <a:ln w="9525">
            <a:noFill/>
            <a:miter lim="800000"/>
            <a:headEnd/>
            <a:tailEnd/>
          </a:ln>
        </p:spPr>
        <p:txBody>
          <a:bodyPr>
            <a:spAutoFit/>
          </a:bodyPr>
          <a:lstStyle/>
          <a:p>
            <a:pPr marL="342900" indent="-342900">
              <a:buFont typeface="Wingdings" pitchFamily="2" charset="2"/>
              <a:buChar char="v"/>
              <a:defRPr/>
            </a:pPr>
            <a:r>
              <a:rPr lang="es-MX" sz="2400" dirty="0" smtClean="0">
                <a:latin typeface="+mj-lt"/>
                <a:cs typeface="Arial" charset="0"/>
              </a:rPr>
              <a:t>Genera </a:t>
            </a:r>
            <a:r>
              <a:rPr lang="es-MX" sz="2400" dirty="0">
                <a:latin typeface="+mj-lt"/>
                <a:cs typeface="Arial" charset="0"/>
              </a:rPr>
              <a:t>una topología física de </a:t>
            </a:r>
            <a:r>
              <a:rPr lang="es-MX" sz="2400" dirty="0" smtClean="0">
                <a:latin typeface="+mj-lt"/>
                <a:cs typeface="Arial" charset="0"/>
              </a:rPr>
              <a:t>estrella.</a:t>
            </a:r>
            <a:endParaRPr lang="es-MX" sz="2400" dirty="0">
              <a:latin typeface="+mj-lt"/>
              <a:cs typeface="Arial" charset="0"/>
            </a:endParaRPr>
          </a:p>
          <a:p>
            <a:pPr marL="342900" indent="-342900">
              <a:buFont typeface="Wingdings" pitchFamily="2" charset="2"/>
              <a:buChar char="v"/>
              <a:defRPr/>
            </a:pPr>
            <a:r>
              <a:rPr lang="es-MX" sz="2400" dirty="0">
                <a:latin typeface="+mj-lt"/>
                <a:cs typeface="Arial" charset="0"/>
              </a:rPr>
              <a:t>Amplifica las </a:t>
            </a:r>
            <a:r>
              <a:rPr lang="es-MX" sz="2400" dirty="0" smtClean="0">
                <a:latin typeface="+mj-lt"/>
                <a:cs typeface="Arial" charset="0"/>
              </a:rPr>
              <a:t>señales.</a:t>
            </a:r>
            <a:endParaRPr lang="es-MX" sz="2400" dirty="0">
              <a:latin typeface="+mj-lt"/>
              <a:cs typeface="Arial" charset="0"/>
            </a:endParaRPr>
          </a:p>
          <a:p>
            <a:pPr marL="342900" indent="-342900">
              <a:buFont typeface="Wingdings" pitchFamily="2" charset="2"/>
              <a:buChar char="v"/>
              <a:defRPr/>
            </a:pPr>
            <a:r>
              <a:rPr lang="es-MX" sz="2400" dirty="0">
                <a:latin typeface="+mj-lt"/>
                <a:cs typeface="Arial" charset="0"/>
              </a:rPr>
              <a:t>No requiere </a:t>
            </a:r>
            <a:r>
              <a:rPr lang="es-MX" sz="2400" dirty="0" smtClean="0">
                <a:latin typeface="+mj-lt"/>
                <a:cs typeface="Arial" charset="0"/>
              </a:rPr>
              <a:t>infiltrado.</a:t>
            </a:r>
            <a:endParaRPr lang="es-MX" sz="2400" dirty="0">
              <a:latin typeface="+mj-lt"/>
              <a:cs typeface="Arial" charset="0"/>
            </a:endParaRPr>
          </a:p>
          <a:p>
            <a:pPr marL="342900" indent="-342900">
              <a:buFont typeface="Wingdings" pitchFamily="2" charset="2"/>
              <a:buChar char="v"/>
              <a:defRPr/>
            </a:pPr>
            <a:r>
              <a:rPr lang="es-MX" sz="2400" dirty="0">
                <a:latin typeface="+mj-lt"/>
                <a:cs typeface="Arial" charset="0"/>
              </a:rPr>
              <a:t>Se utiliza en redes Ethernet 10 BASE T ó 100 BASE </a:t>
            </a:r>
            <a:r>
              <a:rPr lang="es-MX" sz="2400" dirty="0" smtClean="0">
                <a:latin typeface="+mj-lt"/>
                <a:cs typeface="Arial" charset="0"/>
              </a:rPr>
              <a:t>T.</a:t>
            </a:r>
            <a:endParaRPr lang="es-MX" sz="2400" dirty="0">
              <a:latin typeface="+mj-lt"/>
              <a:cs typeface="Arial" charset="0"/>
            </a:endParaRPr>
          </a:p>
          <a:p>
            <a:pPr marL="342900" indent="-342900">
              <a:buFont typeface="Wingdings" pitchFamily="2" charset="2"/>
              <a:buChar char="v"/>
              <a:defRPr/>
            </a:pPr>
            <a:r>
              <a:rPr lang="es-MX" sz="2400" dirty="0">
                <a:latin typeface="+mj-lt"/>
                <a:cs typeface="Arial" charset="0"/>
              </a:rPr>
              <a:t>Son muy propensos a las </a:t>
            </a:r>
            <a:r>
              <a:rPr lang="es-MX" sz="2400" dirty="0" smtClean="0">
                <a:latin typeface="+mj-lt"/>
                <a:cs typeface="Arial" charset="0"/>
              </a:rPr>
              <a:t>colisiones.</a:t>
            </a:r>
            <a:endParaRPr lang="es-MX" sz="2400" dirty="0">
              <a:latin typeface="+mj-lt"/>
              <a:cs typeface="Arial" charset="0"/>
            </a:endParaRPr>
          </a:p>
          <a:p>
            <a:pPr marL="342900" indent="-342900">
              <a:buFont typeface="Wingdings" pitchFamily="2" charset="2"/>
              <a:buChar char="v"/>
              <a:defRPr/>
            </a:pPr>
            <a:r>
              <a:rPr lang="es-MX" sz="2400" dirty="0">
                <a:latin typeface="+mj-lt"/>
                <a:cs typeface="Arial" charset="0"/>
              </a:rPr>
              <a:t>Se le considera como dispositivo de capa </a:t>
            </a:r>
            <a:r>
              <a:rPr lang="es-MX" sz="2400" dirty="0" smtClean="0">
                <a:latin typeface="+mj-lt"/>
                <a:cs typeface="Arial" charset="0"/>
              </a:rPr>
              <a:t>1 (</a:t>
            </a:r>
            <a:r>
              <a:rPr lang="es-MX" sz="2400" dirty="0">
                <a:latin typeface="+mj-lt"/>
                <a:cs typeface="Arial" charset="0"/>
              </a:rPr>
              <a:t>ya que solo regenera la señal</a:t>
            </a:r>
            <a:r>
              <a:rPr lang="es-MX" sz="2400" dirty="0" smtClean="0">
                <a:latin typeface="+mj-lt"/>
                <a:cs typeface="Arial" charset="0"/>
              </a:rPr>
              <a:t>).</a:t>
            </a:r>
            <a:endParaRPr lang="es-MX" sz="2400" dirty="0">
              <a:latin typeface="+mj-lt"/>
              <a:cs typeface="Arial" charset="0"/>
            </a:endParaRPr>
          </a:p>
        </p:txBody>
      </p:sp>
      <p:sp>
        <p:nvSpPr>
          <p:cNvPr id="9" name="8 CuadroTexto"/>
          <p:cNvSpPr txBox="1">
            <a:spLocks noChangeArrowheads="1"/>
          </p:cNvSpPr>
          <p:nvPr/>
        </p:nvSpPr>
        <p:spPr bwMode="auto">
          <a:xfrm>
            <a:off x="368488" y="1329407"/>
            <a:ext cx="8492606" cy="546625"/>
          </a:xfrm>
          <a:prstGeom prst="rect">
            <a:avLst/>
          </a:prstGeom>
          <a:noFill/>
          <a:ln w="9525">
            <a:noFill/>
            <a:miter lim="800000"/>
            <a:headEnd/>
            <a:tailEnd/>
          </a:ln>
        </p:spPr>
        <p:txBody>
          <a:bodyPr wrap="square">
            <a:spAutoFit/>
          </a:bodyPr>
          <a:lstStyle/>
          <a:p>
            <a:pPr lvl="0" algn="ctr">
              <a:lnSpc>
                <a:spcPct val="80000"/>
              </a:lnSpc>
              <a:spcBef>
                <a:spcPct val="20000"/>
              </a:spcBef>
            </a:pPr>
            <a:r>
              <a:rPr lang="es-MX" sz="3600" dirty="0" err="1" smtClean="0">
                <a:solidFill>
                  <a:prstClr val="black"/>
                </a:solidFill>
                <a:cs typeface="Times New Roman" pitchFamily="18" charset="0"/>
              </a:rPr>
              <a:t>Hub</a:t>
            </a:r>
            <a:r>
              <a:rPr lang="es-MX" sz="3600" dirty="0" smtClean="0">
                <a:solidFill>
                  <a:prstClr val="black"/>
                </a:solidFill>
                <a:cs typeface="Times New Roman" pitchFamily="18" charset="0"/>
              </a:rPr>
              <a:t> </a:t>
            </a:r>
            <a:r>
              <a:rPr lang="es-MX" sz="3600" dirty="0">
                <a:solidFill>
                  <a:prstClr val="black"/>
                </a:solidFill>
                <a:cs typeface="Times New Roman" pitchFamily="18" charset="0"/>
              </a:rPr>
              <a:t>(concentrador</a:t>
            </a:r>
            <a:r>
              <a:rPr lang="es-MX" sz="3600" dirty="0" smtClean="0">
                <a:solidFill>
                  <a:prstClr val="black"/>
                </a:solidFill>
                <a:cs typeface="Times New Roman" pitchFamily="18" charset="0"/>
              </a:rPr>
              <a:t>)</a:t>
            </a:r>
            <a:endParaRPr lang="es-MX" sz="3600" dirty="0">
              <a:solidFill>
                <a:prstClr val="black"/>
              </a:solidFill>
              <a:cs typeface="Times New Roman" pitchFamily="18" charset="0"/>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t>12</a:t>
            </a:fld>
            <a:endParaRPr lang="es-ES"/>
          </a:p>
        </p:txBody>
      </p:sp>
      <p:sp>
        <p:nvSpPr>
          <p:cNvPr id="3" name="2 Marcador de pie de página"/>
          <p:cNvSpPr>
            <a:spLocks noGrp="1"/>
          </p:cNvSpPr>
          <p:nvPr>
            <p:ph type="ftr" sz="quarter" idx="11"/>
          </p:nvPr>
        </p:nvSpPr>
        <p:spPr>
          <a:xfrm>
            <a:off x="3166991" y="6356350"/>
            <a:ext cx="2895600" cy="365125"/>
          </a:xfrm>
        </p:spPr>
        <p:txBody>
          <a:bodyPr/>
          <a:lstStyle/>
          <a:p>
            <a:r>
              <a:rPr lang="es-ES" dirty="0" smtClean="0"/>
              <a:t>Administración de Redes</a:t>
            </a:r>
            <a:endParaRPr lang="es-ES" dirty="0"/>
          </a:p>
        </p:txBody>
      </p:sp>
    </p:spTree>
    <p:extLst>
      <p:ext uri="{BB962C8B-B14F-4D97-AF65-F5344CB8AC3E}">
        <p14:creationId xmlns:p14="http://schemas.microsoft.com/office/powerpoint/2010/main" val="3279740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sz="quarter" idx="1"/>
          </p:nvPr>
        </p:nvSpPr>
        <p:spPr>
          <a:xfrm>
            <a:off x="395288" y="2142699"/>
            <a:ext cx="4889452" cy="4083476"/>
          </a:xfrm>
        </p:spPr>
        <p:txBody>
          <a:bodyPr>
            <a:normAutofit/>
          </a:bodyPr>
          <a:lstStyle/>
          <a:p>
            <a:pPr algn="just" eaLnBrk="1" hangingPunct="1">
              <a:buClr>
                <a:schemeClr val="tx1"/>
              </a:buClr>
              <a:buFont typeface="Wingdings" pitchFamily="2" charset="2"/>
              <a:buChar char="v"/>
            </a:pPr>
            <a:r>
              <a:rPr lang="es-MX" sz="2400" dirty="0" smtClean="0"/>
              <a:t>Funciona en la capa 2.</a:t>
            </a:r>
          </a:p>
          <a:p>
            <a:pPr algn="just" eaLnBrk="1" hangingPunct="1">
              <a:buClr>
                <a:schemeClr val="tx1"/>
              </a:buClr>
              <a:buFont typeface="Wingdings" pitchFamily="2" charset="2"/>
              <a:buChar char="v"/>
            </a:pPr>
            <a:r>
              <a:rPr lang="es-MX" sz="2400" dirty="0" smtClean="0"/>
              <a:t>Filtra el trafico de la LAN para mantener el trafico local.</a:t>
            </a:r>
          </a:p>
          <a:p>
            <a:pPr algn="just" eaLnBrk="1" hangingPunct="1">
              <a:buClr>
                <a:schemeClr val="tx1"/>
              </a:buClr>
              <a:buFont typeface="Wingdings" pitchFamily="2" charset="2"/>
              <a:buChar char="v"/>
            </a:pPr>
            <a:r>
              <a:rPr lang="es-MX" sz="2400" dirty="0" smtClean="0"/>
              <a:t>Controla que direcciones MAC tiene en cada lado del puente y así tomar sus decisiones.</a:t>
            </a:r>
          </a:p>
          <a:p>
            <a:pPr algn="just" eaLnBrk="1" hangingPunct="1">
              <a:buClr>
                <a:schemeClr val="tx1"/>
              </a:buClr>
              <a:buFont typeface="Wingdings" pitchFamily="2" charset="2"/>
              <a:buChar char="v"/>
            </a:pPr>
            <a:r>
              <a:rPr lang="es-MX" sz="2400" dirty="0" smtClean="0"/>
              <a:t>Son más inteligentes que los </a:t>
            </a:r>
            <a:r>
              <a:rPr lang="es-MX" sz="2400" dirty="0" err="1" smtClean="0"/>
              <a:t>Hubs</a:t>
            </a:r>
            <a:r>
              <a:rPr lang="es-MX" sz="2400" dirty="0" smtClean="0"/>
              <a:t>.</a:t>
            </a:r>
          </a:p>
          <a:p>
            <a:pPr algn="just" eaLnBrk="1" hangingPunct="1">
              <a:buClr>
                <a:schemeClr val="tx1"/>
              </a:buClr>
              <a:buFont typeface="Wingdings" pitchFamily="2" charset="2"/>
              <a:buChar char="v"/>
            </a:pPr>
            <a:r>
              <a:rPr lang="es-MX" sz="2400" dirty="0" smtClean="0"/>
              <a:t>Genera una tabla de direcciones MAC.</a:t>
            </a:r>
          </a:p>
          <a:p>
            <a:pPr marL="609600" indent="-609600" algn="just" eaLnBrk="1" hangingPunct="1">
              <a:buClr>
                <a:schemeClr val="tx1"/>
              </a:buClr>
              <a:buFont typeface="Wingdings" pitchFamily="2" charset="2"/>
              <a:buChar char="ü"/>
            </a:pPr>
            <a:endParaRPr lang="es-ES" sz="2000" dirty="0" smtClean="0"/>
          </a:p>
        </p:txBody>
      </p:sp>
      <p:pic>
        <p:nvPicPr>
          <p:cNvPr id="32771" name="Picture 4" descr="Image13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877" y="3042622"/>
            <a:ext cx="2881312"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CuadroTexto"/>
          <p:cNvSpPr txBox="1">
            <a:spLocks noChangeArrowheads="1"/>
          </p:cNvSpPr>
          <p:nvPr/>
        </p:nvSpPr>
        <p:spPr bwMode="auto">
          <a:xfrm>
            <a:off x="368488" y="1070095"/>
            <a:ext cx="8492606" cy="584775"/>
          </a:xfrm>
          <a:prstGeom prst="rect">
            <a:avLst/>
          </a:prstGeom>
          <a:noFill/>
          <a:ln w="9525">
            <a:noFill/>
            <a:miter lim="800000"/>
            <a:headEnd/>
            <a:tailEnd/>
          </a:ln>
        </p:spPr>
        <p:txBody>
          <a:bodyPr wrap="square">
            <a:spAutoFit/>
          </a:bodyPr>
          <a:lstStyle/>
          <a:p>
            <a:pPr algn="ctr">
              <a:defRPr/>
            </a:pPr>
            <a:r>
              <a:rPr lang="es-MX" sz="3200" dirty="0" smtClean="0">
                <a:cs typeface="Arial" charset="0"/>
              </a:rPr>
              <a:t>Bridge </a:t>
            </a:r>
            <a:r>
              <a:rPr lang="es-MX" sz="3200" dirty="0">
                <a:cs typeface="Arial" charset="0"/>
              </a:rPr>
              <a:t>(Puente)</a:t>
            </a:r>
          </a:p>
        </p:txBody>
      </p:sp>
      <p:sp>
        <p:nvSpPr>
          <p:cNvPr id="2" name="1 Marcador de número de diapositiva"/>
          <p:cNvSpPr>
            <a:spLocks noGrp="1"/>
          </p:cNvSpPr>
          <p:nvPr>
            <p:ph type="sldNum" sz="quarter" idx="12"/>
          </p:nvPr>
        </p:nvSpPr>
        <p:spPr/>
        <p:txBody>
          <a:bodyPr/>
          <a:lstStyle/>
          <a:p>
            <a:fld id="{18FDBAE8-0AD5-4C4A-B0F5-4BBC06F38D92}" type="slidenum">
              <a:rPr lang="es-ES" smtClean="0"/>
              <a:t>13</a:t>
            </a:fld>
            <a:endParaRPr lang="es-ES"/>
          </a:p>
        </p:txBody>
      </p:sp>
      <p:sp>
        <p:nvSpPr>
          <p:cNvPr id="3" name="2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521476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368488" y="1070095"/>
            <a:ext cx="8492606" cy="584775"/>
          </a:xfrm>
          <a:prstGeom prst="rect">
            <a:avLst/>
          </a:prstGeom>
          <a:noFill/>
          <a:ln w="9525">
            <a:noFill/>
            <a:miter lim="800000"/>
            <a:headEnd/>
            <a:tailEnd/>
          </a:ln>
        </p:spPr>
        <p:txBody>
          <a:bodyPr wrap="square">
            <a:spAutoFit/>
          </a:bodyPr>
          <a:lstStyle/>
          <a:p>
            <a:pPr lvl="0" algn="ctr">
              <a:defRPr/>
            </a:pPr>
            <a:r>
              <a:rPr lang="es-MX" sz="3200" dirty="0" smtClean="0">
                <a:solidFill>
                  <a:prstClr val="black"/>
                </a:solidFill>
                <a:cs typeface="Arial" charset="0"/>
              </a:rPr>
              <a:t>Bridge </a:t>
            </a:r>
            <a:r>
              <a:rPr lang="es-MX" sz="3200" dirty="0">
                <a:solidFill>
                  <a:prstClr val="black"/>
                </a:solidFill>
                <a:cs typeface="Arial" charset="0"/>
              </a:rPr>
              <a:t>(Puente)</a:t>
            </a:r>
          </a:p>
        </p:txBody>
      </p:sp>
      <p:pic>
        <p:nvPicPr>
          <p:cNvPr id="6" name="Picture 87" descr="conex_comof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95" y="2024202"/>
            <a:ext cx="6913563" cy="425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t>14</a:t>
            </a:fld>
            <a:endParaRPr lang="es-ES"/>
          </a:p>
        </p:txBody>
      </p:sp>
      <p:sp>
        <p:nvSpPr>
          <p:cNvPr id="3" name="2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166146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15</a:t>
            </a:fld>
            <a:endParaRPr lang="es-MX" dirty="0"/>
          </a:p>
        </p:txBody>
      </p:sp>
      <p:sp>
        <p:nvSpPr>
          <p:cNvPr id="16391" name="Rectangle 8"/>
          <p:cNvSpPr>
            <a:spLocks noChangeArrowheads="1"/>
          </p:cNvSpPr>
          <p:nvPr/>
        </p:nvSpPr>
        <p:spPr bwMode="auto">
          <a:xfrm>
            <a:off x="966432" y="1318015"/>
            <a:ext cx="72151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s-ES" sz="4000" dirty="0" err="1" smtClean="0">
                <a:cs typeface="Times New Roman" pitchFamily="18" charset="0"/>
              </a:rPr>
              <a:t>Switch</a:t>
            </a:r>
            <a:r>
              <a:rPr lang="es-ES" sz="4000" dirty="0" smtClean="0">
                <a:cs typeface="Times New Roman" pitchFamily="18" charset="0"/>
              </a:rPr>
              <a:t> (Conmutador)</a:t>
            </a:r>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710" y="1961073"/>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826" y="2674535"/>
            <a:ext cx="22383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6970" y="4363801"/>
            <a:ext cx="29527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8710" y="4508809"/>
            <a:ext cx="29527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05254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sz="quarter" idx="1"/>
          </p:nvPr>
        </p:nvSpPr>
        <p:spPr>
          <a:xfrm>
            <a:off x="468313" y="2483893"/>
            <a:ext cx="4402137" cy="3452883"/>
          </a:xfrm>
        </p:spPr>
        <p:txBody>
          <a:bodyPr>
            <a:normAutofit/>
          </a:bodyPr>
          <a:lstStyle/>
          <a:p>
            <a:pPr algn="just">
              <a:lnSpc>
                <a:spcPct val="80000"/>
              </a:lnSpc>
              <a:buFont typeface="Wingdings" pitchFamily="2" charset="2"/>
              <a:buChar char="v"/>
              <a:defRPr/>
            </a:pPr>
            <a:r>
              <a:rPr lang="es-MX" sz="2400" dirty="0" smtClean="0"/>
              <a:t>Son </a:t>
            </a:r>
            <a:r>
              <a:rPr lang="es-MX" sz="2400" dirty="0"/>
              <a:t>dispositivos de la capa de enlace de datos que permite interconectar múltiples segmentos LAN físicos en redes </a:t>
            </a:r>
            <a:r>
              <a:rPr lang="es-MX" sz="2400" dirty="0" smtClean="0"/>
              <a:t>sencillas.</a:t>
            </a:r>
          </a:p>
          <a:p>
            <a:pPr algn="just">
              <a:lnSpc>
                <a:spcPct val="80000"/>
              </a:lnSpc>
              <a:buFont typeface="Wingdings" pitchFamily="2" charset="2"/>
              <a:buChar char="v"/>
              <a:defRPr/>
            </a:pPr>
            <a:endParaRPr lang="es-MX" sz="2400" dirty="0"/>
          </a:p>
          <a:p>
            <a:pPr algn="just">
              <a:lnSpc>
                <a:spcPct val="80000"/>
              </a:lnSpc>
              <a:buFont typeface="Wingdings" pitchFamily="2" charset="2"/>
              <a:buChar char="v"/>
              <a:defRPr/>
            </a:pPr>
            <a:r>
              <a:rPr lang="es-MX" sz="2400" dirty="0"/>
              <a:t>La conmutación se lleva a cabo en el </a:t>
            </a:r>
            <a:r>
              <a:rPr lang="es-MX" sz="2400" dirty="0" smtClean="0"/>
              <a:t>hardware.</a:t>
            </a:r>
            <a:endParaRPr lang="es-ES" sz="2400" dirty="0"/>
          </a:p>
          <a:p>
            <a:pPr marL="274320" indent="-274320" eaLnBrk="1" fontAlgn="auto" hangingPunct="1">
              <a:lnSpc>
                <a:spcPct val="80000"/>
              </a:lnSpc>
              <a:spcAft>
                <a:spcPts val="0"/>
              </a:spcAft>
              <a:buFont typeface="Wingdings" pitchFamily="2" charset="2"/>
              <a:buNone/>
              <a:defRPr/>
            </a:pPr>
            <a:endParaRPr lang="es-MX" sz="2400" b="1" dirty="0"/>
          </a:p>
          <a:p>
            <a:pPr marL="274320" indent="-274320" eaLnBrk="1" fontAlgn="auto" hangingPunct="1">
              <a:lnSpc>
                <a:spcPct val="80000"/>
              </a:lnSpc>
              <a:spcAft>
                <a:spcPts val="0"/>
              </a:spcAft>
              <a:buFont typeface="Wingdings" pitchFamily="2" charset="2"/>
              <a:buNone/>
              <a:defRPr/>
            </a:pPr>
            <a:endParaRPr lang="es-MX" sz="2400" b="1" i="1" dirty="0"/>
          </a:p>
          <a:p>
            <a:pPr marL="274320" indent="-274320" eaLnBrk="1" fontAlgn="auto" hangingPunct="1">
              <a:lnSpc>
                <a:spcPct val="80000"/>
              </a:lnSpc>
              <a:spcAft>
                <a:spcPts val="0"/>
              </a:spcAft>
              <a:buFont typeface="Wingdings" pitchFamily="2" charset="2"/>
              <a:buNone/>
              <a:defRPr/>
            </a:pPr>
            <a:endParaRPr lang="es-MX" sz="2400" b="1" i="1" dirty="0"/>
          </a:p>
        </p:txBody>
      </p:sp>
      <p:pic>
        <p:nvPicPr>
          <p:cNvPr id="34819" name="Picture 12" descr="dia_faq_2224top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7897" y="2674724"/>
            <a:ext cx="3605212"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CuadroTexto"/>
          <p:cNvSpPr txBox="1">
            <a:spLocks noChangeArrowheads="1"/>
          </p:cNvSpPr>
          <p:nvPr/>
        </p:nvSpPr>
        <p:spPr bwMode="auto">
          <a:xfrm>
            <a:off x="368488" y="1070095"/>
            <a:ext cx="8492606" cy="584775"/>
          </a:xfrm>
          <a:prstGeom prst="rect">
            <a:avLst/>
          </a:prstGeom>
          <a:noFill/>
          <a:ln w="9525">
            <a:noFill/>
            <a:miter lim="800000"/>
            <a:headEnd/>
            <a:tailEnd/>
          </a:ln>
        </p:spPr>
        <p:txBody>
          <a:bodyPr wrap="square">
            <a:spAutoFit/>
          </a:bodyPr>
          <a:lstStyle/>
          <a:p>
            <a:pPr lvl="0" algn="ctr">
              <a:defRPr/>
            </a:pPr>
            <a:r>
              <a:rPr lang="es-MX" sz="3200" dirty="0" err="1" smtClean="0">
                <a:solidFill>
                  <a:prstClr val="black"/>
                </a:solidFill>
                <a:cs typeface="Arial" charset="0"/>
              </a:rPr>
              <a:t>Switch</a:t>
            </a:r>
            <a:r>
              <a:rPr lang="es-MX" sz="3200" dirty="0" smtClean="0">
                <a:solidFill>
                  <a:prstClr val="black"/>
                </a:solidFill>
                <a:cs typeface="Arial" charset="0"/>
              </a:rPr>
              <a:t> </a:t>
            </a:r>
            <a:r>
              <a:rPr lang="es-MX" sz="3200" dirty="0">
                <a:solidFill>
                  <a:prstClr val="black"/>
                </a:solidFill>
                <a:cs typeface="Arial" charset="0"/>
              </a:rPr>
              <a:t>(Conmutador)</a:t>
            </a:r>
          </a:p>
        </p:txBody>
      </p:sp>
      <p:sp>
        <p:nvSpPr>
          <p:cNvPr id="2" name="1 Marcador de número de diapositiva"/>
          <p:cNvSpPr>
            <a:spLocks noGrp="1"/>
          </p:cNvSpPr>
          <p:nvPr>
            <p:ph type="sldNum" sz="quarter" idx="12"/>
          </p:nvPr>
        </p:nvSpPr>
        <p:spPr/>
        <p:txBody>
          <a:bodyPr/>
          <a:lstStyle/>
          <a:p>
            <a:fld id="{18FDBAE8-0AD5-4C4A-B0F5-4BBC06F38D92}" type="slidenum">
              <a:rPr lang="es-ES" smtClean="0"/>
              <a:t>16</a:t>
            </a:fld>
            <a:endParaRPr lang="es-ES"/>
          </a:p>
        </p:txBody>
      </p:sp>
      <p:sp>
        <p:nvSpPr>
          <p:cNvPr id="3" name="2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787523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sz="quarter" idx="1"/>
          </p:nvPr>
        </p:nvSpPr>
        <p:spPr>
          <a:xfrm>
            <a:off x="331833" y="2081206"/>
            <a:ext cx="3994505" cy="4415224"/>
          </a:xfrm>
        </p:spPr>
        <p:txBody>
          <a:bodyPr>
            <a:normAutofit/>
          </a:bodyPr>
          <a:lstStyle/>
          <a:p>
            <a:pPr algn="just" eaLnBrk="1" fontAlgn="auto" hangingPunct="1">
              <a:lnSpc>
                <a:spcPct val="80000"/>
              </a:lnSpc>
              <a:spcAft>
                <a:spcPts val="0"/>
              </a:spcAft>
              <a:buFont typeface="Wingdings" pitchFamily="2" charset="2"/>
              <a:buChar char="v"/>
              <a:defRPr/>
            </a:pPr>
            <a:r>
              <a:rPr lang="es-MX" sz="2000" dirty="0" smtClean="0"/>
              <a:t>C</a:t>
            </a:r>
            <a:r>
              <a:rPr lang="es-MX" sz="2400" dirty="0" smtClean="0"/>
              <a:t>ada </a:t>
            </a:r>
            <a:r>
              <a:rPr lang="es-MX" sz="2400" dirty="0"/>
              <a:t>puerto de un </a:t>
            </a:r>
            <a:r>
              <a:rPr lang="es-MX" sz="2400" dirty="0" err="1"/>
              <a:t>switch</a:t>
            </a:r>
            <a:r>
              <a:rPr lang="es-MX" sz="2400" dirty="0"/>
              <a:t> </a:t>
            </a:r>
            <a:r>
              <a:rPr lang="es-MX" sz="2400" dirty="0" smtClean="0"/>
              <a:t>actúa </a:t>
            </a:r>
            <a:r>
              <a:rPr lang="es-MX" sz="2400" dirty="0"/>
              <a:t>como un puente </a:t>
            </a:r>
            <a:r>
              <a:rPr lang="es-MX" sz="2400" dirty="0" smtClean="0"/>
              <a:t>separado </a:t>
            </a:r>
            <a:r>
              <a:rPr lang="es-MX" sz="2400" dirty="0"/>
              <a:t>y proporciona a cada host el ancho de banda </a:t>
            </a:r>
            <a:r>
              <a:rPr lang="es-MX" sz="2400" dirty="0" smtClean="0"/>
              <a:t>completo, </a:t>
            </a:r>
            <a:r>
              <a:rPr lang="es-MX" sz="2400" dirty="0"/>
              <a:t>a este proceso se le conoce </a:t>
            </a:r>
            <a:r>
              <a:rPr lang="es-MX" sz="2400" dirty="0" smtClean="0"/>
              <a:t>como </a:t>
            </a:r>
            <a:r>
              <a:rPr lang="es-MX" sz="2400" b="1" dirty="0" err="1" smtClean="0"/>
              <a:t>Microsegmentación</a:t>
            </a:r>
            <a:r>
              <a:rPr lang="es-MX" sz="2400" b="1" dirty="0" smtClean="0"/>
              <a:t>.</a:t>
            </a:r>
          </a:p>
          <a:p>
            <a:pPr algn="just" eaLnBrk="1" fontAlgn="auto" hangingPunct="1">
              <a:lnSpc>
                <a:spcPct val="80000"/>
              </a:lnSpc>
              <a:spcAft>
                <a:spcPts val="0"/>
              </a:spcAft>
              <a:buFont typeface="Wingdings" pitchFamily="2" charset="2"/>
              <a:buChar char="v"/>
              <a:defRPr/>
            </a:pPr>
            <a:endParaRPr lang="es-MX" sz="2400" dirty="0" smtClean="0"/>
          </a:p>
          <a:p>
            <a:pPr algn="just" eaLnBrk="1" fontAlgn="auto" hangingPunct="1">
              <a:lnSpc>
                <a:spcPct val="80000"/>
              </a:lnSpc>
              <a:spcAft>
                <a:spcPts val="0"/>
              </a:spcAft>
              <a:buFont typeface="Wingdings" pitchFamily="2" charset="2"/>
              <a:buChar char="v"/>
              <a:defRPr/>
            </a:pPr>
            <a:r>
              <a:rPr lang="es-MX" sz="2400" dirty="0" smtClean="0"/>
              <a:t>Algunos </a:t>
            </a:r>
            <a:r>
              <a:rPr lang="es-MX" sz="2400" dirty="0" err="1" smtClean="0"/>
              <a:t>switches</a:t>
            </a:r>
            <a:r>
              <a:rPr lang="es-MX" sz="2400" dirty="0" smtClean="0"/>
              <a:t>, principalmente los de gama alta y los de nivel corporativo funcionan en modo multicapa.</a:t>
            </a:r>
            <a:endParaRPr lang="es-ES" sz="2400" dirty="0" smtClean="0"/>
          </a:p>
          <a:p>
            <a:pPr marL="274320" indent="-274320" eaLnBrk="1" fontAlgn="auto" hangingPunct="1">
              <a:lnSpc>
                <a:spcPct val="80000"/>
              </a:lnSpc>
              <a:spcAft>
                <a:spcPts val="0"/>
              </a:spcAft>
              <a:buFont typeface="Wingdings"/>
              <a:buChar char=""/>
              <a:defRPr/>
            </a:pPr>
            <a:endParaRPr lang="es-ES" sz="1600" dirty="0"/>
          </a:p>
          <a:p>
            <a:pPr marL="274320" indent="-274320" eaLnBrk="1" fontAlgn="auto" hangingPunct="1">
              <a:lnSpc>
                <a:spcPct val="80000"/>
              </a:lnSpc>
              <a:spcAft>
                <a:spcPts val="0"/>
              </a:spcAft>
              <a:buFont typeface="Wingdings" pitchFamily="2" charset="2"/>
              <a:buNone/>
              <a:defRPr/>
            </a:pPr>
            <a:endParaRPr lang="es-MX" sz="1600" b="1" dirty="0"/>
          </a:p>
          <a:p>
            <a:pPr marL="274320" indent="-274320" eaLnBrk="1" fontAlgn="auto" hangingPunct="1">
              <a:lnSpc>
                <a:spcPct val="80000"/>
              </a:lnSpc>
              <a:spcAft>
                <a:spcPts val="0"/>
              </a:spcAft>
              <a:buFont typeface="Wingdings" pitchFamily="2" charset="2"/>
              <a:buNone/>
              <a:defRPr/>
            </a:pPr>
            <a:endParaRPr lang="es-MX" sz="1300" b="1" i="1" dirty="0"/>
          </a:p>
          <a:p>
            <a:pPr marL="274320" indent="-274320" eaLnBrk="1" fontAlgn="auto" hangingPunct="1">
              <a:lnSpc>
                <a:spcPct val="80000"/>
              </a:lnSpc>
              <a:spcAft>
                <a:spcPts val="0"/>
              </a:spcAft>
              <a:buFont typeface="Wingdings" pitchFamily="2" charset="2"/>
              <a:buNone/>
              <a:defRPr/>
            </a:pPr>
            <a:endParaRPr lang="es-MX" sz="1300" b="1" i="1" dirty="0"/>
          </a:p>
        </p:txBody>
      </p:sp>
      <p:sp>
        <p:nvSpPr>
          <p:cNvPr id="7" name="6 CuadroTexto"/>
          <p:cNvSpPr txBox="1">
            <a:spLocks noChangeArrowheads="1"/>
          </p:cNvSpPr>
          <p:nvPr/>
        </p:nvSpPr>
        <p:spPr bwMode="auto">
          <a:xfrm>
            <a:off x="368488" y="1070095"/>
            <a:ext cx="8492606" cy="584775"/>
          </a:xfrm>
          <a:prstGeom prst="rect">
            <a:avLst/>
          </a:prstGeom>
          <a:noFill/>
          <a:ln w="9525">
            <a:noFill/>
            <a:miter lim="800000"/>
            <a:headEnd/>
            <a:tailEnd/>
          </a:ln>
        </p:spPr>
        <p:txBody>
          <a:bodyPr wrap="square">
            <a:spAutoFit/>
          </a:bodyPr>
          <a:lstStyle/>
          <a:p>
            <a:pPr lvl="0" algn="ctr">
              <a:defRPr/>
            </a:pPr>
            <a:r>
              <a:rPr lang="es-MX" sz="3200" dirty="0" err="1" smtClean="0">
                <a:solidFill>
                  <a:prstClr val="black"/>
                </a:solidFill>
                <a:cs typeface="Arial" charset="0"/>
              </a:rPr>
              <a:t>Switch</a:t>
            </a:r>
            <a:r>
              <a:rPr lang="es-MX" sz="3200" dirty="0" smtClean="0">
                <a:solidFill>
                  <a:prstClr val="black"/>
                </a:solidFill>
                <a:cs typeface="Arial" charset="0"/>
              </a:rPr>
              <a:t> </a:t>
            </a:r>
            <a:r>
              <a:rPr lang="es-MX" sz="3200" dirty="0">
                <a:solidFill>
                  <a:prstClr val="black"/>
                </a:solidFill>
                <a:cs typeface="Arial" charset="0"/>
              </a:rPr>
              <a:t>(Conmutador)</a:t>
            </a:r>
          </a:p>
        </p:txBody>
      </p:sp>
      <p:pic>
        <p:nvPicPr>
          <p:cNvPr id="8194" name="Picture 2" descr="http://2.bp.blogspot.com/-aIHZpR1vZGQ/TyWJQ1r5IqI/AAAAAAAACak/mMrbSCEW9CE/s1600/switches-diagramader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7129" y="3013539"/>
            <a:ext cx="4499935" cy="1940597"/>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t>17</a:t>
            </a:fld>
            <a:endParaRPr lang="es-ES"/>
          </a:p>
        </p:txBody>
      </p:sp>
      <p:sp>
        <p:nvSpPr>
          <p:cNvPr id="3" name="2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4071035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76232"/>
            <a:ext cx="7992888" cy="980728"/>
          </a:xfrm>
        </p:spPr>
        <p:txBody>
          <a:bodyPr>
            <a:normAutofit/>
          </a:bodyPr>
          <a:lstStyle/>
          <a:p>
            <a:r>
              <a:rPr lang="es-MX" sz="3200" dirty="0" smtClean="0"/>
              <a:t>Empleo del </a:t>
            </a:r>
            <a:r>
              <a:rPr lang="es-MX" sz="3200" dirty="0" err="1" smtClean="0"/>
              <a:t>switch</a:t>
            </a:r>
            <a:r>
              <a:rPr lang="es-MX" sz="3200" dirty="0" smtClean="0"/>
              <a:t> en las </a:t>
            </a:r>
            <a:r>
              <a:rPr lang="es-MX" sz="3200" dirty="0" err="1" smtClean="0"/>
              <a:t>LAN’s</a:t>
            </a:r>
            <a:r>
              <a:rPr lang="es-MX" sz="3200" dirty="0" smtClean="0"/>
              <a:t> conmutadas</a:t>
            </a:r>
            <a:endParaRPr lang="es-MX" sz="3200" dirty="0"/>
          </a:p>
        </p:txBody>
      </p:sp>
      <p:sp>
        <p:nvSpPr>
          <p:cNvPr id="3" name="2 Marcador de contenido"/>
          <p:cNvSpPr>
            <a:spLocks noGrp="1"/>
          </p:cNvSpPr>
          <p:nvPr>
            <p:ph idx="1"/>
          </p:nvPr>
        </p:nvSpPr>
        <p:spPr>
          <a:xfrm>
            <a:off x="611560" y="1988840"/>
            <a:ext cx="7992888" cy="4111709"/>
          </a:xfrm>
        </p:spPr>
        <p:txBody>
          <a:bodyPr>
            <a:normAutofit/>
          </a:bodyPr>
          <a:lstStyle/>
          <a:p>
            <a:pPr>
              <a:buFont typeface="Wingdings" pitchFamily="2" charset="2"/>
              <a:buChar char="v"/>
            </a:pPr>
            <a:r>
              <a:rPr lang="es-MX" sz="2400" dirty="0"/>
              <a:t>La </a:t>
            </a:r>
            <a:r>
              <a:rPr lang="es-MX" sz="2400" dirty="0" smtClean="0"/>
              <a:t> construcción  de una LAN es más exitosa si se utiliza un modelo de diseño jerárquico. </a:t>
            </a:r>
          </a:p>
          <a:p>
            <a:pPr marL="240030" indent="-171450">
              <a:buFont typeface="Wingdings" pitchFamily="2" charset="2"/>
              <a:buChar char="v"/>
            </a:pPr>
            <a:endParaRPr lang="es-MX" sz="1000" dirty="0" smtClean="0"/>
          </a:p>
          <a:p>
            <a:pPr>
              <a:buFont typeface="Wingdings" pitchFamily="2" charset="2"/>
              <a:buChar char="v"/>
            </a:pPr>
            <a:r>
              <a:rPr lang="es-MX" sz="2400" dirty="0" smtClean="0"/>
              <a:t>Tres capas del modelo de diseño jerárquico:</a:t>
            </a:r>
          </a:p>
          <a:p>
            <a:pPr marL="68580" indent="0">
              <a:buNone/>
            </a:pPr>
            <a:endParaRPr lang="es-MX" sz="900" dirty="0" smtClean="0"/>
          </a:p>
          <a:p>
            <a:pPr lvl="1">
              <a:buFont typeface="Wingdings" pitchFamily="2" charset="2"/>
              <a:buChar char="Ø"/>
            </a:pPr>
            <a:r>
              <a:rPr lang="es-MX" sz="2000" b="1" dirty="0" smtClean="0"/>
              <a:t>La capa de acceso</a:t>
            </a:r>
          </a:p>
          <a:p>
            <a:pPr marL="685800" lvl="2" indent="0">
              <a:buNone/>
            </a:pPr>
            <a:r>
              <a:rPr lang="es-MX" sz="1800" dirty="0" smtClean="0"/>
              <a:t>	Proporciona a los usuarios de grupos de trabajo 	acceso a la red.</a:t>
            </a:r>
          </a:p>
          <a:p>
            <a:pPr marL="685800" lvl="2" indent="0">
              <a:buNone/>
            </a:pPr>
            <a:endParaRPr lang="es-MX" sz="900" dirty="0" smtClean="0"/>
          </a:p>
          <a:p>
            <a:pPr lvl="1">
              <a:buFont typeface="Wingdings" pitchFamily="2" charset="2"/>
              <a:buChar char="Ø"/>
            </a:pPr>
            <a:r>
              <a:rPr lang="es-MX" sz="2000" b="1" dirty="0" smtClean="0"/>
              <a:t>La capa de distribución</a:t>
            </a:r>
          </a:p>
          <a:p>
            <a:pPr marL="685800" lvl="2" indent="0">
              <a:buNone/>
            </a:pPr>
            <a:r>
              <a:rPr lang="es-MX" sz="1800" dirty="0"/>
              <a:t>	B</a:t>
            </a:r>
            <a:r>
              <a:rPr lang="es-MX" sz="1800" dirty="0" smtClean="0"/>
              <a:t>rinda conectividad basada en políticas.</a:t>
            </a:r>
          </a:p>
          <a:p>
            <a:pPr marL="685800" lvl="2" indent="0">
              <a:buNone/>
            </a:pPr>
            <a:endParaRPr lang="es-MX" sz="900" b="1" dirty="0" smtClean="0"/>
          </a:p>
          <a:p>
            <a:pPr lvl="1">
              <a:buFont typeface="Wingdings" pitchFamily="2" charset="2"/>
              <a:buChar char="Ø"/>
            </a:pPr>
            <a:r>
              <a:rPr lang="es-MX" sz="2000" b="1" dirty="0" smtClean="0"/>
              <a:t>La capa núcleo</a:t>
            </a:r>
          </a:p>
          <a:p>
            <a:pPr marL="896112" lvl="3" indent="0">
              <a:buNone/>
            </a:pPr>
            <a:r>
              <a:rPr lang="es-MX" dirty="0"/>
              <a:t>P</a:t>
            </a:r>
            <a:r>
              <a:rPr lang="es-MX" dirty="0" smtClean="0"/>
              <a:t>roporciona transporte óptimo entre sitios, se le denomina </a:t>
            </a:r>
            <a:r>
              <a:rPr lang="es-MX" dirty="0" err="1" smtClean="0"/>
              <a:t>backbone</a:t>
            </a:r>
            <a:r>
              <a:rPr lang="es-MX" dirty="0" smtClean="0"/>
              <a:t>.</a:t>
            </a:r>
            <a:endParaRPr lang="es-MX" dirty="0"/>
          </a:p>
        </p:txBody>
      </p:sp>
      <p:sp>
        <p:nvSpPr>
          <p:cNvPr id="5" name="4 Marcador de número de diapositiva"/>
          <p:cNvSpPr>
            <a:spLocks noGrp="1"/>
          </p:cNvSpPr>
          <p:nvPr>
            <p:ph type="sldNum" sz="quarter" idx="12"/>
          </p:nvPr>
        </p:nvSpPr>
        <p:spPr/>
        <p:txBody>
          <a:bodyPr/>
          <a:lstStyle/>
          <a:p>
            <a:fld id="{18FDBAE8-0AD5-4C4A-B0F5-4BBC06F38D92}" type="slidenum">
              <a:rPr lang="es-ES" smtClean="0"/>
              <a:t>18</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829729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76232"/>
            <a:ext cx="7992888" cy="980728"/>
          </a:xfrm>
        </p:spPr>
        <p:txBody>
          <a:bodyPr>
            <a:noAutofit/>
          </a:bodyPr>
          <a:lstStyle/>
          <a:p>
            <a:r>
              <a:rPr lang="es-MX" sz="3200" dirty="0" smtClean="0"/>
              <a:t>Empleo del </a:t>
            </a:r>
            <a:r>
              <a:rPr lang="es-MX" sz="3200" dirty="0" err="1" smtClean="0"/>
              <a:t>switch</a:t>
            </a:r>
            <a:r>
              <a:rPr lang="es-MX" sz="3200" dirty="0" smtClean="0"/>
              <a:t> en las </a:t>
            </a:r>
            <a:r>
              <a:rPr lang="es-MX" sz="3200" dirty="0" err="1" smtClean="0"/>
              <a:t>LAN’s</a:t>
            </a:r>
            <a:r>
              <a:rPr lang="es-MX" sz="3200" dirty="0" smtClean="0"/>
              <a:t> conmutadas</a:t>
            </a:r>
            <a:endParaRPr lang="es-MX" sz="3200" dirty="0"/>
          </a:p>
        </p:txBody>
      </p:sp>
      <p:sp>
        <p:nvSpPr>
          <p:cNvPr id="3" name="2 Marcador de contenido"/>
          <p:cNvSpPr>
            <a:spLocks noGrp="1"/>
          </p:cNvSpPr>
          <p:nvPr>
            <p:ph idx="1"/>
          </p:nvPr>
        </p:nvSpPr>
        <p:spPr>
          <a:xfrm>
            <a:off x="611560" y="2224585"/>
            <a:ext cx="7992888" cy="3343702"/>
          </a:xfrm>
        </p:spPr>
        <p:txBody>
          <a:bodyPr>
            <a:normAutofit/>
          </a:bodyPr>
          <a:lstStyle/>
          <a:p>
            <a:pPr marL="68580" indent="0" algn="just">
              <a:buNone/>
            </a:pPr>
            <a:r>
              <a:rPr lang="es-MX" sz="2400" dirty="0"/>
              <a:t>En un </a:t>
            </a:r>
            <a:r>
              <a:rPr lang="es-MX" sz="2400" dirty="0" smtClean="0"/>
              <a:t>red de campus </a:t>
            </a:r>
            <a:r>
              <a:rPr lang="es-MX" sz="2400" dirty="0"/>
              <a:t>LAN el dispositivo utilizado en la capa de acceso puede ser un </a:t>
            </a:r>
            <a:r>
              <a:rPr lang="es-MX" sz="2400" dirty="0" err="1"/>
              <a:t>switch</a:t>
            </a:r>
            <a:r>
              <a:rPr lang="es-MX" sz="2400" dirty="0"/>
              <a:t> o un </a:t>
            </a:r>
            <a:r>
              <a:rPr lang="es-MX" sz="2400" dirty="0" err="1"/>
              <a:t>hub</a:t>
            </a:r>
            <a:r>
              <a:rPr lang="es-MX" sz="2400" dirty="0"/>
              <a:t>.</a:t>
            </a:r>
          </a:p>
          <a:p>
            <a:pPr marL="68580" indent="0" algn="just">
              <a:buNone/>
            </a:pPr>
            <a:endParaRPr lang="es-MX" sz="2400" dirty="0"/>
          </a:p>
          <a:p>
            <a:pPr algn="just">
              <a:buFont typeface="Wingdings" pitchFamily="2" charset="2"/>
              <a:buChar char="v"/>
            </a:pPr>
            <a:r>
              <a:rPr lang="es-MX" sz="2400" dirty="0" err="1"/>
              <a:t>Hub</a:t>
            </a:r>
            <a:r>
              <a:rPr lang="es-MX" sz="2400" dirty="0"/>
              <a:t>: </a:t>
            </a:r>
            <a:r>
              <a:rPr lang="es-MX" sz="2400" dirty="0" smtClean="0"/>
              <a:t>comparte </a:t>
            </a:r>
            <a:r>
              <a:rPr lang="es-MX" sz="2400" dirty="0"/>
              <a:t>el ancho de banda.</a:t>
            </a:r>
          </a:p>
          <a:p>
            <a:pPr marL="411480" algn="just">
              <a:buFont typeface="Wingdings" pitchFamily="2" charset="2"/>
              <a:buChar char="v"/>
            </a:pPr>
            <a:endParaRPr lang="es-MX" sz="2400" dirty="0"/>
          </a:p>
          <a:p>
            <a:pPr algn="just">
              <a:buFont typeface="Wingdings" pitchFamily="2" charset="2"/>
              <a:buChar char="v"/>
            </a:pPr>
            <a:r>
              <a:rPr lang="es-MX" sz="2400" dirty="0" err="1"/>
              <a:t>Switch</a:t>
            </a:r>
            <a:r>
              <a:rPr lang="es-MX" sz="2400" dirty="0"/>
              <a:t>: el ancho de banda es dedicado. Si se conecta directamente a un </a:t>
            </a:r>
            <a:r>
              <a:rPr lang="es-MX" sz="2400" dirty="0" err="1"/>
              <a:t>switch</a:t>
            </a:r>
            <a:r>
              <a:rPr lang="es-MX" sz="2400" dirty="0"/>
              <a:t> el ancho de banda completo de </a:t>
            </a:r>
            <a:r>
              <a:rPr lang="es-MX" sz="2400" dirty="0" smtClean="0"/>
              <a:t>la </a:t>
            </a:r>
            <a:r>
              <a:rPr lang="es-MX" sz="2400" dirty="0"/>
              <a:t>conexión  esta disponible para la computadora conectada.</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19</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4176776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PPTparappt.png"/>
          <p:cNvPicPr>
            <a:picLocks noChangeAspect="1"/>
          </p:cNvPicPr>
          <p:nvPr/>
        </p:nvPicPr>
        <p:blipFill rotWithShape="1">
          <a:blip r:embed="rId3">
            <a:extLst>
              <a:ext uri="{28A0092B-C50C-407E-A947-70E740481C1C}">
                <a14:useLocalDpi xmlns:a14="http://schemas.microsoft.com/office/drawing/2010/main" val="0"/>
              </a:ext>
            </a:extLst>
          </a:blip>
          <a:srcRect t="72493" b="18345"/>
          <a:stretch/>
        </p:blipFill>
        <p:spPr>
          <a:xfrm>
            <a:off x="0" y="1199428"/>
            <a:ext cx="9144000" cy="628328"/>
          </a:xfrm>
          <a:prstGeom prst="rect">
            <a:avLst/>
          </a:prstGeom>
        </p:spPr>
      </p:pic>
      <p:sp>
        <p:nvSpPr>
          <p:cNvPr id="2" name="Título 1"/>
          <p:cNvSpPr>
            <a:spLocks noGrp="1"/>
          </p:cNvSpPr>
          <p:nvPr>
            <p:ph type="ctrTitle"/>
          </p:nvPr>
        </p:nvSpPr>
        <p:spPr>
          <a:xfrm>
            <a:off x="465666" y="1827756"/>
            <a:ext cx="8212667" cy="4411684"/>
          </a:xfrm>
        </p:spPr>
        <p:txBody>
          <a:bodyPr>
            <a:normAutofit fontScale="90000"/>
          </a:bodyPr>
          <a:lstStyle/>
          <a:p>
            <a:r>
              <a:rPr lang="es-ES" sz="2800" dirty="0" smtClean="0">
                <a:solidFill>
                  <a:srgbClr val="808000"/>
                </a:solidFill>
                <a:latin typeface="Helvetica Neue Medium"/>
                <a:cs typeface="Helvetica Neue Medium"/>
              </a:rPr>
              <a:t>CU UAEM Zumpango </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Ingeniería en Computación</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
            </a:r>
            <a:br>
              <a:rPr lang="es-ES" sz="2800" dirty="0" smtClean="0">
                <a:solidFill>
                  <a:srgbClr val="808000"/>
                </a:solidFill>
                <a:latin typeface="Helvetica Neue Medium"/>
                <a:cs typeface="Helvetica Neue Medium"/>
              </a:rPr>
            </a:br>
            <a:r>
              <a:rPr lang="es-ES" sz="2400" b="1" dirty="0" smtClean="0">
                <a:solidFill>
                  <a:srgbClr val="808000"/>
                </a:solidFill>
                <a:latin typeface="Helvetica Neue Medium"/>
                <a:cs typeface="Helvetica Neue Medium"/>
              </a:rPr>
              <a:t>UA Administración de redes</a:t>
            </a:r>
            <a:r>
              <a:rPr lang="es-ES" sz="2400" dirty="0" smtClean="0">
                <a:solidFill>
                  <a:srgbClr val="808000"/>
                </a:solidFill>
                <a:latin typeface="Helvetica Neue Medium"/>
                <a:cs typeface="Helvetica Neue Medium"/>
              </a:rPr>
              <a:t/>
            </a:r>
            <a:br>
              <a:rPr lang="es-ES" sz="2400" dirty="0" smtClean="0">
                <a:solidFill>
                  <a:srgbClr val="808000"/>
                </a:solidFill>
                <a:latin typeface="Helvetica Neue Medium"/>
                <a:cs typeface="Helvetica Neue Medium"/>
              </a:rPr>
            </a:br>
            <a:r>
              <a:rPr lang="es-ES" sz="2000" b="1" dirty="0" smtClean="0">
                <a:solidFill>
                  <a:srgbClr val="808000"/>
                </a:solidFill>
                <a:latin typeface="Helvetica Neue Medium"/>
                <a:cs typeface="Helvetica Neue Medium"/>
              </a:rPr>
              <a:t>UC III </a:t>
            </a:r>
            <a:r>
              <a:rPr lang="es-MX" sz="2000" dirty="0" smtClean="0">
                <a:solidFill>
                  <a:srgbClr val="808000"/>
                </a:solidFill>
                <a:latin typeface="Helvetica Neue Medium"/>
                <a:cs typeface="Helvetica Neue Medium"/>
              </a:rPr>
              <a:t>Conocer y aplicar los conocimientos adquiridos para la solución de </a:t>
            </a:r>
            <a:br>
              <a:rPr lang="es-MX" sz="2000" dirty="0" smtClean="0">
                <a:solidFill>
                  <a:srgbClr val="808000"/>
                </a:solidFill>
                <a:latin typeface="Helvetica Neue Medium"/>
                <a:cs typeface="Helvetica Neue Medium"/>
              </a:rPr>
            </a:br>
            <a:r>
              <a:rPr lang="es-MX" sz="2000" dirty="0" smtClean="0">
                <a:solidFill>
                  <a:srgbClr val="808000"/>
                </a:solidFill>
                <a:latin typeface="Helvetica Neue Medium"/>
                <a:cs typeface="Helvetica Neue Medium"/>
              </a:rPr>
              <a:t>problemas de administración de redes de </a:t>
            </a:r>
            <a:r>
              <a:rPr lang="es-MX" sz="2000" dirty="0">
                <a:solidFill>
                  <a:srgbClr val="808000"/>
                </a:solidFill>
                <a:latin typeface="Helvetica Neue Medium"/>
                <a:cs typeface="Helvetica Neue Medium"/>
              </a:rPr>
              <a:t>acuerdo al modelo de </a:t>
            </a:r>
            <a:br>
              <a:rPr lang="es-MX" sz="2000" dirty="0">
                <a:solidFill>
                  <a:srgbClr val="808000"/>
                </a:solidFill>
                <a:latin typeface="Helvetica Neue Medium"/>
                <a:cs typeface="Helvetica Neue Medium"/>
              </a:rPr>
            </a:br>
            <a:r>
              <a:rPr lang="es-MX" sz="2000" dirty="0">
                <a:solidFill>
                  <a:srgbClr val="808000"/>
                </a:solidFill>
                <a:latin typeface="Helvetica Neue Medium"/>
                <a:cs typeface="Helvetica Neue Medium"/>
              </a:rPr>
              <a:t>administración de redes de la Unión </a:t>
            </a:r>
            <a:r>
              <a:rPr lang="es-MX" sz="2000" dirty="0" smtClean="0">
                <a:solidFill>
                  <a:srgbClr val="808000"/>
                </a:solidFill>
                <a:latin typeface="Helvetica Neue Medium"/>
                <a:cs typeface="Helvetica Neue Medium"/>
              </a:rPr>
              <a:t>Internacional </a:t>
            </a:r>
            <a:r>
              <a:rPr lang="es-MX" sz="2000" dirty="0">
                <a:solidFill>
                  <a:srgbClr val="808000"/>
                </a:solidFill>
                <a:latin typeface="Helvetica Neue Medium"/>
                <a:cs typeface="Helvetica Neue Medium"/>
              </a:rPr>
              <a:t>de </a:t>
            </a:r>
            <a:r>
              <a:rPr lang="es-MX" sz="2000" dirty="0" smtClean="0">
                <a:solidFill>
                  <a:srgbClr val="808000"/>
                </a:solidFill>
                <a:latin typeface="Helvetica Neue Medium"/>
                <a:cs typeface="Helvetica Neue Medium"/>
              </a:rPr>
              <a:t>Telecomunicaciones</a:t>
            </a:r>
            <a:br>
              <a:rPr lang="es-MX" sz="2000" dirty="0" smtClean="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
            </a:r>
            <a:br>
              <a:rPr lang="es-ES" sz="2000" dirty="0" smtClean="0">
                <a:solidFill>
                  <a:srgbClr val="808000"/>
                </a:solidFill>
                <a:latin typeface="Helvetica Neue Medium"/>
                <a:cs typeface="Helvetica Neue Medium"/>
              </a:rPr>
            </a:br>
            <a:r>
              <a:rPr lang="es-ES" sz="2000" b="1" dirty="0" smtClean="0">
                <a:solidFill>
                  <a:srgbClr val="808000"/>
                </a:solidFill>
                <a:latin typeface="Helvetica Neue Medium"/>
                <a:cs typeface="Helvetica Neue Medium"/>
              </a:rPr>
              <a:t>Conocimiento</a:t>
            </a:r>
            <a:r>
              <a:rPr lang="es-ES" sz="2000" dirty="0" smtClean="0">
                <a:solidFill>
                  <a:srgbClr val="808000"/>
                </a:solidFill>
                <a:latin typeface="Helvetica Neue Medium"/>
                <a:cs typeface="Helvetica Neue Medium"/>
              </a:rPr>
              <a:t>: </a:t>
            </a:r>
            <a:r>
              <a:rPr lang="es-MX" sz="2000" i="1" u="sng" dirty="0">
                <a:solidFill>
                  <a:srgbClr val="808000"/>
                </a:solidFill>
                <a:latin typeface="Helvetica Neue Medium"/>
                <a:cs typeface="Helvetica Neue Medium"/>
              </a:rPr>
              <a:t>E</a:t>
            </a:r>
            <a:r>
              <a:rPr lang="es-MX" sz="2000" i="1" u="sng" dirty="0" smtClean="0">
                <a:solidFill>
                  <a:srgbClr val="808000"/>
                </a:solidFill>
                <a:latin typeface="Helvetica Neue Medium"/>
                <a:cs typeface="Helvetica Neue Medium"/>
              </a:rPr>
              <a:t>lemento de Red.</a:t>
            </a:r>
            <a:br>
              <a:rPr lang="es-MX" sz="2000" i="1" u="sng" dirty="0" smtClean="0">
                <a:solidFill>
                  <a:srgbClr val="808000"/>
                </a:solidFill>
                <a:latin typeface="Helvetica Neue Medium"/>
                <a:cs typeface="Helvetica Neue Medium"/>
              </a:rPr>
            </a:br>
            <a:r>
              <a:rPr lang="es-ES" sz="2400" dirty="0">
                <a:solidFill>
                  <a:srgbClr val="808000"/>
                </a:solidFill>
                <a:latin typeface="Helvetica Neue Medium"/>
                <a:cs typeface="Helvetica Neue Medium"/>
              </a:rPr>
              <a:t/>
            </a:r>
            <a:br>
              <a:rPr lang="es-ES" sz="2400" dirty="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Presenta: </a:t>
            </a:r>
            <a:br>
              <a:rPr lang="es-ES" sz="2000" dirty="0" smtClean="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MTI Jorge Bautista López</a:t>
            </a:r>
            <a:endParaRPr lang="es-ES" sz="400" dirty="0">
              <a:solidFill>
                <a:srgbClr val="808000"/>
              </a:solidFill>
              <a:latin typeface="Helvetica Neue Light"/>
              <a:cs typeface="Helvetica Neue Light"/>
            </a:endParaRPr>
          </a:p>
        </p:txBody>
      </p:sp>
      <p:sp>
        <p:nvSpPr>
          <p:cNvPr id="3" name="Subtítulo 2"/>
          <p:cNvSpPr>
            <a:spLocks noGrp="1"/>
          </p:cNvSpPr>
          <p:nvPr>
            <p:ph type="subTitle" idx="1"/>
          </p:nvPr>
        </p:nvSpPr>
        <p:spPr>
          <a:xfrm>
            <a:off x="1263050" y="6398791"/>
            <a:ext cx="6400800" cy="377321"/>
          </a:xfrm>
        </p:spPr>
        <p:txBody>
          <a:bodyPr>
            <a:normAutofit/>
          </a:bodyPr>
          <a:lstStyle/>
          <a:p>
            <a:r>
              <a:rPr lang="es-ES" sz="1400" dirty="0" smtClean="0">
                <a:solidFill>
                  <a:schemeClr val="bg1">
                    <a:lumMod val="50000"/>
                  </a:schemeClr>
                </a:solidFill>
                <a:latin typeface="Helvetica Neue Light"/>
                <a:cs typeface="Helvetica Neue Light"/>
              </a:rPr>
              <a:t>02/octubre/2015</a:t>
            </a:r>
            <a:endParaRPr lang="es-ES" sz="1400" dirty="0">
              <a:solidFill>
                <a:schemeClr val="bg1">
                  <a:lumMod val="50000"/>
                </a:schemeClr>
              </a:solidFill>
              <a:latin typeface="Helvetica Neue Light"/>
              <a:cs typeface="Helvetica Neue Light"/>
            </a:endParaRPr>
          </a:p>
        </p:txBody>
      </p:sp>
      <p:pic>
        <p:nvPicPr>
          <p:cNvPr id="14" name="Imagen 13"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2819" y="6070369"/>
            <a:ext cx="719787" cy="537307"/>
          </a:xfrm>
          <a:prstGeom prst="rect">
            <a:avLst/>
          </a:prstGeom>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542" y="5906866"/>
            <a:ext cx="861865" cy="831396"/>
          </a:xfrm>
          <a:prstGeom prst="rect">
            <a:avLst/>
          </a:prstGeom>
        </p:spPr>
      </p:pic>
      <p:pic>
        <p:nvPicPr>
          <p:cNvPr id="10" name="Imagen 7" descr="PPTparappt.png"/>
          <p:cNvPicPr>
            <a:picLocks noChangeAspect="1"/>
          </p:cNvPicPr>
          <p:nvPr/>
        </p:nvPicPr>
        <p:blipFill rotWithShape="1">
          <a:blip r:embed="rId3">
            <a:extLst>
              <a:ext uri="{28A0092B-C50C-407E-A947-70E740481C1C}">
                <a14:useLocalDpi xmlns:a14="http://schemas.microsoft.com/office/drawing/2010/main" val="0"/>
              </a:ext>
            </a:extLst>
          </a:blip>
          <a:srcRect l="83813" t="84991"/>
          <a:stretch/>
        </p:blipFill>
        <p:spPr>
          <a:xfrm>
            <a:off x="7663850" y="5823741"/>
            <a:ext cx="1480150" cy="1029343"/>
          </a:xfrm>
          <a:prstGeom prst="rect">
            <a:avLst/>
          </a:prstGeom>
        </p:spPr>
      </p:pic>
    </p:spTree>
    <p:extLst>
      <p:ext uri="{BB962C8B-B14F-4D97-AF65-F5344CB8AC3E}">
        <p14:creationId xmlns:p14="http://schemas.microsoft.com/office/powerpoint/2010/main" val="3873047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53656"/>
            <a:ext cx="7992888" cy="980728"/>
          </a:xfrm>
        </p:spPr>
        <p:txBody>
          <a:bodyPr>
            <a:noAutofit/>
          </a:bodyPr>
          <a:lstStyle/>
          <a:p>
            <a:r>
              <a:rPr lang="es-MX" sz="3200" dirty="0" smtClean="0"/>
              <a:t>Empleo del </a:t>
            </a:r>
            <a:r>
              <a:rPr lang="es-MX" sz="3200" dirty="0" err="1" smtClean="0"/>
              <a:t>switch</a:t>
            </a:r>
            <a:r>
              <a:rPr lang="es-MX" sz="3200" dirty="0" smtClean="0"/>
              <a:t> en las </a:t>
            </a:r>
            <a:r>
              <a:rPr lang="es-MX" sz="3200" dirty="0" err="1" smtClean="0"/>
              <a:t>LAN’s</a:t>
            </a:r>
            <a:r>
              <a:rPr lang="es-MX" sz="3200" dirty="0" smtClean="0"/>
              <a:t> conmutadas</a:t>
            </a:r>
            <a:endParaRPr lang="es-MX" sz="3200" dirty="0"/>
          </a:p>
        </p:txBody>
      </p:sp>
      <p:sp>
        <p:nvSpPr>
          <p:cNvPr id="3" name="2 Marcador de contenido"/>
          <p:cNvSpPr>
            <a:spLocks noGrp="1"/>
          </p:cNvSpPr>
          <p:nvPr>
            <p:ph idx="1"/>
          </p:nvPr>
        </p:nvSpPr>
        <p:spPr>
          <a:xfrm>
            <a:off x="611560" y="2251881"/>
            <a:ext cx="7992888" cy="3589366"/>
          </a:xfrm>
        </p:spPr>
        <p:txBody>
          <a:bodyPr>
            <a:normAutofit/>
          </a:bodyPr>
          <a:lstStyle/>
          <a:p>
            <a:pPr lvl="0" algn="just">
              <a:buFont typeface="Wingdings" pitchFamily="2" charset="2"/>
              <a:buChar char="v"/>
            </a:pPr>
            <a:r>
              <a:rPr lang="es-MX" sz="2400" dirty="0">
                <a:solidFill>
                  <a:prstClr val="black"/>
                </a:solidFill>
              </a:rPr>
              <a:t>Operan en la capa 2 del modelo OSI</a:t>
            </a:r>
            <a:r>
              <a:rPr lang="es-MX" sz="2400" dirty="0" smtClean="0">
                <a:solidFill>
                  <a:prstClr val="black"/>
                </a:solidFill>
              </a:rPr>
              <a:t>.</a:t>
            </a:r>
          </a:p>
          <a:p>
            <a:pPr lvl="0" algn="just">
              <a:buFont typeface="Wingdings" pitchFamily="2" charset="2"/>
              <a:buChar char="v"/>
            </a:pPr>
            <a:endParaRPr lang="es-MX" sz="2400" dirty="0">
              <a:solidFill>
                <a:prstClr val="black"/>
              </a:solidFill>
            </a:endParaRPr>
          </a:p>
          <a:p>
            <a:pPr lvl="0" algn="just">
              <a:buFont typeface="Wingdings" pitchFamily="2" charset="2"/>
              <a:buChar char="v"/>
            </a:pPr>
            <a:r>
              <a:rPr lang="es-MX" sz="2400" dirty="0">
                <a:solidFill>
                  <a:prstClr val="black"/>
                </a:solidFill>
              </a:rPr>
              <a:t>Ofrecen servicios como el </a:t>
            </a:r>
            <a:r>
              <a:rPr lang="es-MX" sz="2400" dirty="0" smtClean="0">
                <a:solidFill>
                  <a:prstClr val="black"/>
                </a:solidFill>
              </a:rPr>
              <a:t>de </a:t>
            </a:r>
            <a:r>
              <a:rPr lang="es-MX" sz="2400" dirty="0">
                <a:solidFill>
                  <a:prstClr val="black"/>
                </a:solidFill>
              </a:rPr>
              <a:t>asociación de VLAN</a:t>
            </a:r>
            <a:r>
              <a:rPr lang="es-MX" sz="2400" dirty="0" smtClean="0">
                <a:solidFill>
                  <a:prstClr val="black"/>
                </a:solidFill>
              </a:rPr>
              <a:t>.</a:t>
            </a:r>
          </a:p>
          <a:p>
            <a:pPr lvl="0" algn="just">
              <a:buFont typeface="Wingdings" pitchFamily="2" charset="2"/>
              <a:buChar char="v"/>
            </a:pPr>
            <a:endParaRPr lang="es-MX" sz="2400" dirty="0">
              <a:solidFill>
                <a:prstClr val="black"/>
              </a:solidFill>
            </a:endParaRPr>
          </a:p>
          <a:p>
            <a:pPr lvl="0" algn="just">
              <a:buFont typeface="Wingdings" pitchFamily="2" charset="2"/>
              <a:buChar char="v"/>
            </a:pPr>
            <a:r>
              <a:rPr lang="es-MX" sz="2400" dirty="0">
                <a:solidFill>
                  <a:prstClr val="black"/>
                </a:solidFill>
              </a:rPr>
              <a:t>Principal propósito: </a:t>
            </a:r>
          </a:p>
          <a:p>
            <a:pPr lvl="1" algn="just">
              <a:buFont typeface="Wingdings" pitchFamily="2" charset="2"/>
              <a:buChar char="Ø"/>
            </a:pPr>
            <a:r>
              <a:rPr lang="es-MX" dirty="0" smtClean="0">
                <a:solidFill>
                  <a:prstClr val="black"/>
                </a:solidFill>
              </a:rPr>
              <a:t>Permitir </a:t>
            </a:r>
            <a:r>
              <a:rPr lang="es-MX" dirty="0">
                <a:solidFill>
                  <a:prstClr val="black"/>
                </a:solidFill>
              </a:rPr>
              <a:t>a los usuarios finales al acceso a la </a:t>
            </a:r>
            <a:r>
              <a:rPr lang="es-MX" dirty="0" smtClean="0">
                <a:solidFill>
                  <a:prstClr val="black"/>
                </a:solidFill>
              </a:rPr>
              <a:t>red.</a:t>
            </a:r>
            <a:endParaRPr lang="es-MX" dirty="0">
              <a:solidFill>
                <a:prstClr val="black"/>
              </a:solidFill>
            </a:endParaRPr>
          </a:p>
          <a:p>
            <a:pPr lvl="1" algn="just">
              <a:buFont typeface="Wingdings" pitchFamily="2" charset="2"/>
              <a:buChar char="Ø"/>
            </a:pPr>
            <a:r>
              <a:rPr lang="es-MX" dirty="0" smtClean="0">
                <a:solidFill>
                  <a:prstClr val="black"/>
                </a:solidFill>
              </a:rPr>
              <a:t>Bajo </a:t>
            </a:r>
            <a:r>
              <a:rPr lang="es-MX" dirty="0">
                <a:solidFill>
                  <a:prstClr val="black"/>
                </a:solidFill>
              </a:rPr>
              <a:t>costo y una alta densidad de puerto.</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20</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6818549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67304"/>
            <a:ext cx="7992888" cy="611371"/>
          </a:xfrm>
        </p:spPr>
        <p:txBody>
          <a:bodyPr>
            <a:normAutofit/>
          </a:bodyPr>
          <a:lstStyle/>
          <a:p>
            <a:r>
              <a:rPr lang="es-MX" sz="3200" dirty="0">
                <a:solidFill>
                  <a:prstClr val="black"/>
                </a:solidFill>
              </a:rPr>
              <a:t>Diseño de capa 2 mediante </a:t>
            </a:r>
            <a:r>
              <a:rPr lang="es-MX" sz="3200" dirty="0" err="1">
                <a:solidFill>
                  <a:prstClr val="black"/>
                </a:solidFill>
              </a:rPr>
              <a:t>switch</a:t>
            </a:r>
            <a:endParaRPr lang="es-MX" sz="2800" b="1" dirty="0"/>
          </a:p>
        </p:txBody>
      </p:sp>
      <p:sp>
        <p:nvSpPr>
          <p:cNvPr id="3" name="2 Marcador de contenido"/>
          <p:cNvSpPr>
            <a:spLocks noGrp="1"/>
          </p:cNvSpPr>
          <p:nvPr>
            <p:ph idx="1"/>
          </p:nvPr>
        </p:nvSpPr>
        <p:spPr>
          <a:xfrm>
            <a:off x="409433" y="1951628"/>
            <a:ext cx="8393373" cy="3889612"/>
          </a:xfrm>
        </p:spPr>
        <p:txBody>
          <a:bodyPr>
            <a:noAutofit/>
          </a:bodyPr>
          <a:lstStyle/>
          <a:p>
            <a:pPr lvl="0" algn="just">
              <a:buFont typeface="Wingdings" pitchFamily="2" charset="2"/>
              <a:buChar char="v"/>
            </a:pPr>
            <a:r>
              <a:rPr lang="es-MX" sz="2400" dirty="0">
                <a:solidFill>
                  <a:prstClr val="black"/>
                </a:solidFill>
              </a:rPr>
              <a:t>El </a:t>
            </a:r>
            <a:r>
              <a:rPr lang="es-MX" sz="2400" dirty="0" smtClean="0">
                <a:solidFill>
                  <a:prstClr val="black"/>
                </a:solidFill>
              </a:rPr>
              <a:t>propósito </a:t>
            </a:r>
            <a:r>
              <a:rPr lang="es-MX" sz="2400" dirty="0">
                <a:solidFill>
                  <a:prstClr val="black"/>
                </a:solidFill>
              </a:rPr>
              <a:t>de los dispositivos de la Capa 2 en la red es conmutar tramas basadas en sus direcciones MAC destino, ofrecer </a:t>
            </a:r>
            <a:r>
              <a:rPr lang="es-MX" sz="2400" dirty="0" smtClean="0">
                <a:solidFill>
                  <a:prstClr val="black"/>
                </a:solidFill>
              </a:rPr>
              <a:t>detección </a:t>
            </a:r>
            <a:r>
              <a:rPr lang="es-MX" sz="2400" dirty="0">
                <a:solidFill>
                  <a:prstClr val="black"/>
                </a:solidFill>
              </a:rPr>
              <a:t>de errores y reducir la </a:t>
            </a:r>
            <a:r>
              <a:rPr lang="es-MX" sz="2400" dirty="0" smtClean="0">
                <a:solidFill>
                  <a:prstClr val="black"/>
                </a:solidFill>
              </a:rPr>
              <a:t>congestión </a:t>
            </a:r>
            <a:r>
              <a:rPr lang="es-MX" sz="2400" dirty="0">
                <a:solidFill>
                  <a:prstClr val="black"/>
                </a:solidFill>
              </a:rPr>
              <a:t>en la red</a:t>
            </a:r>
            <a:r>
              <a:rPr lang="es-MX" sz="2400" dirty="0" smtClean="0">
                <a:solidFill>
                  <a:prstClr val="black"/>
                </a:solidFill>
              </a:rPr>
              <a:t>. </a:t>
            </a:r>
          </a:p>
          <a:p>
            <a:pPr lvl="0" algn="just">
              <a:buFont typeface="Wingdings" pitchFamily="2" charset="2"/>
              <a:buChar char="v"/>
            </a:pPr>
            <a:endParaRPr lang="es-MX" sz="2400" dirty="0">
              <a:solidFill>
                <a:prstClr val="black"/>
              </a:solidFill>
            </a:endParaRPr>
          </a:p>
          <a:p>
            <a:pPr lvl="0" algn="just">
              <a:buFont typeface="Wingdings" pitchFamily="2" charset="2"/>
              <a:buChar char="v"/>
            </a:pPr>
            <a:r>
              <a:rPr lang="es-MX" sz="2400" dirty="0" smtClean="0">
                <a:solidFill>
                  <a:prstClr val="black"/>
                </a:solidFill>
              </a:rPr>
              <a:t>Determinan el tamaño de los dominios de colisión.</a:t>
            </a:r>
          </a:p>
          <a:p>
            <a:pPr lvl="0" algn="just">
              <a:buFont typeface="Wingdings" pitchFamily="2" charset="2"/>
              <a:buChar char="v"/>
            </a:pPr>
            <a:endParaRPr lang="es-MX" sz="2400" dirty="0" smtClean="0">
              <a:solidFill>
                <a:prstClr val="black"/>
              </a:solidFill>
            </a:endParaRPr>
          </a:p>
          <a:p>
            <a:pPr lvl="0" algn="just">
              <a:buFont typeface="Wingdings" pitchFamily="2" charset="2"/>
              <a:buChar char="v"/>
            </a:pPr>
            <a:r>
              <a:rPr lang="es-MX" sz="2400" dirty="0" smtClean="0">
                <a:solidFill>
                  <a:prstClr val="black"/>
                </a:solidFill>
              </a:rPr>
              <a:t>La </a:t>
            </a:r>
            <a:r>
              <a:rPr lang="es-MX" sz="2400" dirty="0" err="1">
                <a:solidFill>
                  <a:prstClr val="black"/>
                </a:solidFill>
              </a:rPr>
              <a:t>microsegmentación</a:t>
            </a:r>
            <a:r>
              <a:rPr lang="es-MX" sz="2400" dirty="0">
                <a:solidFill>
                  <a:prstClr val="black"/>
                </a:solidFill>
              </a:rPr>
              <a:t> de la red reduce el </a:t>
            </a:r>
            <a:r>
              <a:rPr lang="es-MX" sz="2400" dirty="0" smtClean="0">
                <a:solidFill>
                  <a:prstClr val="black"/>
                </a:solidFill>
              </a:rPr>
              <a:t>tamaño </a:t>
            </a:r>
            <a:r>
              <a:rPr lang="es-MX" sz="2400" dirty="0">
                <a:solidFill>
                  <a:prstClr val="black"/>
                </a:solidFill>
              </a:rPr>
              <a:t>de los dominios de </a:t>
            </a:r>
            <a:r>
              <a:rPr lang="es-MX" sz="2400" dirty="0" smtClean="0">
                <a:solidFill>
                  <a:prstClr val="black"/>
                </a:solidFill>
              </a:rPr>
              <a:t>colisión </a:t>
            </a:r>
            <a:r>
              <a:rPr lang="es-MX" sz="2400" dirty="0">
                <a:solidFill>
                  <a:prstClr val="black"/>
                </a:solidFill>
              </a:rPr>
              <a:t>y reduce las </a:t>
            </a:r>
            <a:r>
              <a:rPr lang="es-MX" sz="2400" dirty="0" smtClean="0">
                <a:solidFill>
                  <a:prstClr val="black"/>
                </a:solidFill>
              </a:rPr>
              <a:t>colisiones, se implementa </a:t>
            </a:r>
            <a:r>
              <a:rPr lang="es-MX" sz="2400" dirty="0">
                <a:solidFill>
                  <a:prstClr val="black"/>
                </a:solidFill>
              </a:rPr>
              <a:t>a </a:t>
            </a:r>
            <a:r>
              <a:rPr lang="es-MX" sz="2400" dirty="0" smtClean="0">
                <a:solidFill>
                  <a:prstClr val="black"/>
                </a:solidFill>
              </a:rPr>
              <a:t>través </a:t>
            </a:r>
            <a:r>
              <a:rPr lang="es-MX" sz="2400" dirty="0">
                <a:solidFill>
                  <a:prstClr val="black"/>
                </a:solidFill>
              </a:rPr>
              <a:t>del uso de puentes y </a:t>
            </a:r>
            <a:r>
              <a:rPr lang="es-MX" sz="2400" dirty="0" err="1">
                <a:solidFill>
                  <a:prstClr val="black"/>
                </a:solidFill>
              </a:rPr>
              <a:t>switches</a:t>
            </a:r>
            <a:r>
              <a:rPr lang="es-MX" sz="2400" dirty="0">
                <a:solidFill>
                  <a:prstClr val="black"/>
                </a:solidFill>
              </a:rPr>
              <a:t>. </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21</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5330366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67304"/>
            <a:ext cx="7992888" cy="980728"/>
          </a:xfrm>
        </p:spPr>
        <p:txBody>
          <a:bodyPr>
            <a:normAutofit/>
          </a:bodyPr>
          <a:lstStyle/>
          <a:p>
            <a:r>
              <a:rPr lang="es-MX" sz="3200" dirty="0"/>
              <a:t>Diseño de capa </a:t>
            </a:r>
            <a:r>
              <a:rPr lang="es-MX" sz="3200" dirty="0" smtClean="0"/>
              <a:t>2 mediante </a:t>
            </a:r>
            <a:r>
              <a:rPr lang="es-MX" sz="3200" dirty="0" err="1" smtClean="0"/>
              <a:t>switch</a:t>
            </a:r>
            <a:endParaRPr lang="es-MX" sz="3200" dirty="0"/>
          </a:p>
        </p:txBody>
      </p:sp>
      <p:sp>
        <p:nvSpPr>
          <p:cNvPr id="3" name="2 Marcador de contenido"/>
          <p:cNvSpPr>
            <a:spLocks noGrp="1"/>
          </p:cNvSpPr>
          <p:nvPr>
            <p:ph idx="1"/>
          </p:nvPr>
        </p:nvSpPr>
        <p:spPr>
          <a:xfrm>
            <a:off x="409433" y="2019868"/>
            <a:ext cx="8393373" cy="3889612"/>
          </a:xfrm>
        </p:spPr>
        <p:txBody>
          <a:bodyPr>
            <a:noAutofit/>
          </a:bodyPr>
          <a:lstStyle/>
          <a:p>
            <a:pPr algn="just">
              <a:buFont typeface="Wingdings" pitchFamily="2" charset="2"/>
              <a:buChar char="v"/>
            </a:pPr>
            <a:r>
              <a:rPr lang="es-MX" sz="2400" dirty="0">
                <a:solidFill>
                  <a:prstClr val="black"/>
                </a:solidFill>
              </a:rPr>
              <a:t>El objetivo es aumentar el rendimiento de un grupo de trabajo o de un </a:t>
            </a:r>
            <a:r>
              <a:rPr lang="es-MX" sz="2400" dirty="0" err="1">
                <a:solidFill>
                  <a:prstClr val="black"/>
                </a:solidFill>
              </a:rPr>
              <a:t>backbone</a:t>
            </a:r>
            <a:r>
              <a:rPr lang="es-MX" sz="2400" dirty="0">
                <a:solidFill>
                  <a:prstClr val="black"/>
                </a:solidFill>
              </a:rPr>
              <a:t>.</a:t>
            </a:r>
          </a:p>
          <a:p>
            <a:pPr lvl="0" algn="just">
              <a:buFont typeface="Wingdings" pitchFamily="2" charset="2"/>
              <a:buChar char="v"/>
            </a:pPr>
            <a:r>
              <a:rPr lang="es-MX" sz="2400" dirty="0" smtClean="0">
                <a:solidFill>
                  <a:prstClr val="black"/>
                </a:solidFill>
              </a:rPr>
              <a:t>Los </a:t>
            </a:r>
            <a:r>
              <a:rPr lang="es-MX" sz="2400" dirty="0" err="1">
                <a:solidFill>
                  <a:prstClr val="black"/>
                </a:solidFill>
              </a:rPr>
              <a:t>switches</a:t>
            </a:r>
            <a:r>
              <a:rPr lang="es-MX" sz="2400" dirty="0">
                <a:solidFill>
                  <a:prstClr val="black"/>
                </a:solidFill>
              </a:rPr>
              <a:t> se pueden utilizar junto con </a:t>
            </a:r>
            <a:r>
              <a:rPr lang="es-MX" sz="2400" dirty="0" err="1">
                <a:solidFill>
                  <a:prstClr val="black"/>
                </a:solidFill>
              </a:rPr>
              <a:t>hubs</a:t>
            </a:r>
            <a:r>
              <a:rPr lang="es-MX" sz="2400" dirty="0">
                <a:solidFill>
                  <a:prstClr val="black"/>
                </a:solidFill>
              </a:rPr>
              <a:t> para suministrar el nivel de rendimiento adecuado para distintos usuarios y servidores. </a:t>
            </a:r>
            <a:endParaRPr lang="es-MX" sz="2400" dirty="0" smtClean="0">
              <a:solidFill>
                <a:prstClr val="black"/>
              </a:solidFill>
            </a:endParaRPr>
          </a:p>
          <a:p>
            <a:pPr lvl="0" algn="just">
              <a:buFont typeface="Wingdings" pitchFamily="2" charset="2"/>
              <a:buChar char="v"/>
            </a:pPr>
            <a:r>
              <a:rPr lang="es-MX" sz="2400" dirty="0" smtClean="0">
                <a:solidFill>
                  <a:prstClr val="black"/>
                </a:solidFill>
              </a:rPr>
              <a:t>Característica </a:t>
            </a:r>
            <a:r>
              <a:rPr lang="es-MX" sz="2400" dirty="0">
                <a:solidFill>
                  <a:prstClr val="black"/>
                </a:solidFill>
              </a:rPr>
              <a:t>importante de un </a:t>
            </a:r>
            <a:r>
              <a:rPr lang="es-MX" sz="2400" dirty="0" err="1">
                <a:solidFill>
                  <a:prstClr val="black"/>
                </a:solidFill>
              </a:rPr>
              <a:t>switch</a:t>
            </a:r>
            <a:r>
              <a:rPr lang="es-MX" sz="2400" dirty="0">
                <a:solidFill>
                  <a:prstClr val="black"/>
                </a:solidFill>
              </a:rPr>
              <a:t> LAN es la forma en que puede asignar ancho de banda por puerto. </a:t>
            </a:r>
          </a:p>
          <a:p>
            <a:pPr lvl="0" algn="just">
              <a:buFont typeface="Wingdings" pitchFamily="2" charset="2"/>
              <a:buChar char="v"/>
            </a:pPr>
            <a:r>
              <a:rPr lang="es-MX" sz="2400" dirty="0" smtClean="0">
                <a:solidFill>
                  <a:prstClr val="black"/>
                </a:solidFill>
              </a:rPr>
              <a:t>Ofrecer mayor </a:t>
            </a:r>
            <a:r>
              <a:rPr lang="es-MX" sz="2400" dirty="0">
                <a:solidFill>
                  <a:prstClr val="black"/>
                </a:solidFill>
              </a:rPr>
              <a:t>ancho de banda para el cableado vertical, los </a:t>
            </a:r>
            <a:r>
              <a:rPr lang="es-MX" sz="2400" dirty="0" err="1">
                <a:solidFill>
                  <a:prstClr val="black"/>
                </a:solidFill>
              </a:rPr>
              <a:t>uplinks</a:t>
            </a:r>
            <a:r>
              <a:rPr lang="es-MX" sz="2400" dirty="0">
                <a:solidFill>
                  <a:prstClr val="black"/>
                </a:solidFill>
              </a:rPr>
              <a:t> y los servidores. </a:t>
            </a:r>
          </a:p>
          <a:p>
            <a:pPr lvl="0" algn="just"/>
            <a:endParaRPr lang="es-MX" sz="2400" dirty="0">
              <a:solidFill>
                <a:prstClr val="black"/>
              </a:solidFill>
            </a:endParaRPr>
          </a:p>
          <a:p>
            <a:pPr lvl="0" algn="just"/>
            <a:endParaRPr lang="es-MX" sz="2400" dirty="0">
              <a:solidFill>
                <a:prstClr val="black"/>
              </a:solidFill>
            </a:endParaRP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22</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951439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67304"/>
            <a:ext cx="7992888" cy="980728"/>
          </a:xfrm>
        </p:spPr>
        <p:txBody>
          <a:bodyPr>
            <a:normAutofit/>
          </a:bodyPr>
          <a:lstStyle/>
          <a:p>
            <a:r>
              <a:rPr lang="es-MX" sz="2800" dirty="0"/>
              <a:t>Diseño de capa 2 mediante </a:t>
            </a:r>
            <a:r>
              <a:rPr lang="es-MX" sz="2800" dirty="0" err="1"/>
              <a:t>switch</a:t>
            </a:r>
            <a:endParaRPr lang="es-MX" sz="2800" b="1" dirty="0"/>
          </a:p>
        </p:txBody>
      </p:sp>
      <p:sp>
        <p:nvSpPr>
          <p:cNvPr id="3" name="2 Marcador de contenido"/>
          <p:cNvSpPr>
            <a:spLocks noGrp="1"/>
          </p:cNvSpPr>
          <p:nvPr>
            <p:ph idx="1"/>
          </p:nvPr>
        </p:nvSpPr>
        <p:spPr>
          <a:xfrm>
            <a:off x="611560" y="2019868"/>
            <a:ext cx="7992888" cy="3889612"/>
          </a:xfrm>
        </p:spPr>
        <p:txBody>
          <a:bodyPr>
            <a:noAutofit/>
          </a:bodyPr>
          <a:lstStyle/>
          <a:p>
            <a:pPr lvl="0" algn="just">
              <a:buFont typeface="Wingdings" pitchFamily="2" charset="2"/>
              <a:buChar char="v"/>
            </a:pPr>
            <a:r>
              <a:rPr lang="es-MX" sz="2400" dirty="0">
                <a:solidFill>
                  <a:prstClr val="black"/>
                </a:solidFill>
              </a:rPr>
              <a:t>La </a:t>
            </a:r>
            <a:r>
              <a:rPr lang="es-MX" sz="2400" dirty="0" smtClean="0">
                <a:solidFill>
                  <a:prstClr val="black"/>
                </a:solidFill>
              </a:rPr>
              <a:t>conmutación asimétrica </a:t>
            </a:r>
            <a:r>
              <a:rPr lang="es-MX" sz="2400" dirty="0">
                <a:solidFill>
                  <a:prstClr val="black"/>
                </a:solidFill>
              </a:rPr>
              <a:t>proporciona conexiones de </a:t>
            </a:r>
            <a:r>
              <a:rPr lang="es-MX" sz="2400" dirty="0" smtClean="0">
                <a:solidFill>
                  <a:prstClr val="black"/>
                </a:solidFill>
              </a:rPr>
              <a:t>conmutación </a:t>
            </a:r>
            <a:r>
              <a:rPr lang="es-MX" sz="2400" dirty="0">
                <a:solidFill>
                  <a:prstClr val="black"/>
                </a:solidFill>
              </a:rPr>
              <a:t>entre puertos con distinto ancho de banda </a:t>
            </a:r>
            <a:r>
              <a:rPr lang="es-MX" sz="2400" dirty="0" smtClean="0">
                <a:solidFill>
                  <a:prstClr val="black"/>
                </a:solidFill>
              </a:rPr>
              <a:t>.</a:t>
            </a:r>
          </a:p>
          <a:p>
            <a:pPr lvl="0" algn="just">
              <a:buFont typeface="Wingdings" pitchFamily="2" charset="2"/>
              <a:buChar char="v"/>
            </a:pPr>
            <a:endParaRPr lang="es-MX" sz="2400" dirty="0">
              <a:solidFill>
                <a:prstClr val="black"/>
              </a:solidFill>
            </a:endParaRPr>
          </a:p>
          <a:p>
            <a:pPr lvl="0" algn="just">
              <a:buFont typeface="Wingdings" pitchFamily="2" charset="2"/>
              <a:buChar char="v"/>
            </a:pPr>
            <a:r>
              <a:rPr lang="es-MX" sz="2400" dirty="0" smtClean="0">
                <a:solidFill>
                  <a:prstClr val="black"/>
                </a:solidFill>
              </a:rPr>
              <a:t>En la actualidad combina puertos </a:t>
            </a:r>
            <a:r>
              <a:rPr lang="es-MX" sz="2400" dirty="0">
                <a:solidFill>
                  <a:prstClr val="black"/>
                </a:solidFill>
              </a:rPr>
              <a:t>de </a:t>
            </a:r>
            <a:r>
              <a:rPr lang="es-MX" sz="2400" dirty="0" smtClean="0">
                <a:solidFill>
                  <a:prstClr val="black"/>
                </a:solidFill>
              </a:rPr>
              <a:t>100 Mbps, 1000 Mbps e incluso de 10 </a:t>
            </a:r>
            <a:r>
              <a:rPr lang="es-MX" sz="2400" dirty="0" err="1" smtClean="0">
                <a:solidFill>
                  <a:prstClr val="black"/>
                </a:solidFill>
              </a:rPr>
              <a:t>Gbps</a:t>
            </a:r>
            <a:r>
              <a:rPr lang="es-MX" sz="2400" dirty="0" smtClean="0">
                <a:solidFill>
                  <a:prstClr val="black"/>
                </a:solidFill>
              </a:rPr>
              <a:t>. </a:t>
            </a:r>
            <a:endParaRPr lang="es-MX" sz="2400" dirty="0">
              <a:solidFill>
                <a:prstClr val="black"/>
              </a:solidFill>
            </a:endParaRPr>
          </a:p>
          <a:p>
            <a:pPr lvl="0" algn="just">
              <a:buFont typeface="Wingdings" pitchFamily="2" charset="2"/>
              <a:buChar char="v"/>
            </a:pPr>
            <a:endParaRPr lang="es-MX" sz="2400" dirty="0" smtClean="0">
              <a:solidFill>
                <a:prstClr val="black"/>
              </a:solidFill>
            </a:endParaRPr>
          </a:p>
          <a:p>
            <a:pPr lvl="0" algn="just">
              <a:buFont typeface="Wingdings" pitchFamily="2" charset="2"/>
              <a:buChar char="v"/>
            </a:pPr>
            <a:r>
              <a:rPr lang="es-MX" sz="2400" dirty="0" smtClean="0">
                <a:solidFill>
                  <a:prstClr val="black"/>
                </a:solidFill>
              </a:rPr>
              <a:t>La conmutación simétrica </a:t>
            </a:r>
            <a:r>
              <a:rPr lang="es-MX" sz="2400" dirty="0">
                <a:solidFill>
                  <a:prstClr val="black"/>
                </a:solidFill>
              </a:rPr>
              <a:t>ofrece conexiones conmutadas entre puertos de ancho de banda similar. </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23</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1031729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67304"/>
            <a:ext cx="7992888" cy="980728"/>
          </a:xfrm>
        </p:spPr>
        <p:txBody>
          <a:bodyPr>
            <a:normAutofit/>
          </a:bodyPr>
          <a:lstStyle/>
          <a:p>
            <a:r>
              <a:rPr lang="es-MX" sz="3200" dirty="0"/>
              <a:t>Operaciones </a:t>
            </a:r>
            <a:r>
              <a:rPr lang="es-MX" sz="3200" dirty="0" smtClean="0"/>
              <a:t>básicas </a:t>
            </a:r>
            <a:r>
              <a:rPr lang="es-MX" sz="3200" dirty="0"/>
              <a:t>de un </a:t>
            </a:r>
            <a:r>
              <a:rPr lang="es-MX" sz="3200" dirty="0" err="1"/>
              <a:t>switch</a:t>
            </a:r>
            <a:endParaRPr lang="es-MX" sz="3200" b="1" dirty="0"/>
          </a:p>
        </p:txBody>
      </p:sp>
      <p:sp>
        <p:nvSpPr>
          <p:cNvPr id="3" name="2 Marcador de contenido"/>
          <p:cNvSpPr>
            <a:spLocks noGrp="1"/>
          </p:cNvSpPr>
          <p:nvPr>
            <p:ph idx="1"/>
          </p:nvPr>
        </p:nvSpPr>
        <p:spPr>
          <a:xfrm>
            <a:off x="611560" y="2019868"/>
            <a:ext cx="7992888" cy="3889612"/>
          </a:xfrm>
        </p:spPr>
        <p:txBody>
          <a:bodyPr>
            <a:noAutofit/>
          </a:bodyPr>
          <a:lstStyle/>
          <a:p>
            <a:pPr lvl="0" algn="just">
              <a:buFont typeface="Wingdings" pitchFamily="2" charset="2"/>
              <a:buChar char="v"/>
            </a:pPr>
            <a:r>
              <a:rPr lang="es-MX" sz="2400" dirty="0">
                <a:solidFill>
                  <a:prstClr val="black"/>
                </a:solidFill>
              </a:rPr>
              <a:t>La </a:t>
            </a:r>
            <a:r>
              <a:rPr lang="es-MX" sz="2400" dirty="0" smtClean="0">
                <a:solidFill>
                  <a:prstClr val="black"/>
                </a:solidFill>
              </a:rPr>
              <a:t>conmutación </a:t>
            </a:r>
            <a:r>
              <a:rPr lang="es-MX" sz="2400" dirty="0">
                <a:solidFill>
                  <a:prstClr val="black"/>
                </a:solidFill>
              </a:rPr>
              <a:t>es una </a:t>
            </a:r>
            <a:r>
              <a:rPr lang="es-MX" sz="2400" dirty="0" smtClean="0">
                <a:solidFill>
                  <a:prstClr val="black"/>
                </a:solidFill>
              </a:rPr>
              <a:t>tecnología </a:t>
            </a:r>
            <a:r>
              <a:rPr lang="es-MX" sz="2400" dirty="0">
                <a:solidFill>
                  <a:prstClr val="black"/>
                </a:solidFill>
              </a:rPr>
              <a:t>que reduce la </a:t>
            </a:r>
            <a:r>
              <a:rPr lang="es-MX" sz="2400" dirty="0" smtClean="0">
                <a:solidFill>
                  <a:prstClr val="black"/>
                </a:solidFill>
              </a:rPr>
              <a:t>congestión </a:t>
            </a:r>
            <a:r>
              <a:rPr lang="es-MX" sz="2400" dirty="0">
                <a:solidFill>
                  <a:prstClr val="black"/>
                </a:solidFill>
              </a:rPr>
              <a:t>en las LAN Ethernet, </a:t>
            </a:r>
            <a:r>
              <a:rPr lang="es-MX" sz="2400" dirty="0" err="1">
                <a:solidFill>
                  <a:prstClr val="black"/>
                </a:solidFill>
              </a:rPr>
              <a:t>Token</a:t>
            </a:r>
            <a:r>
              <a:rPr lang="es-MX" sz="2400" dirty="0">
                <a:solidFill>
                  <a:prstClr val="black"/>
                </a:solidFill>
              </a:rPr>
              <a:t> Ring y la Interfaz de datos distribuida por fibra (FDDI). </a:t>
            </a:r>
            <a:endParaRPr lang="es-MX" sz="2400" dirty="0" smtClean="0">
              <a:solidFill>
                <a:prstClr val="black"/>
              </a:solidFill>
            </a:endParaRPr>
          </a:p>
          <a:p>
            <a:pPr lvl="0" algn="just">
              <a:buFont typeface="Wingdings" pitchFamily="2" charset="2"/>
              <a:buChar char="v"/>
            </a:pPr>
            <a:endParaRPr lang="es-MX" sz="2400" dirty="0">
              <a:solidFill>
                <a:prstClr val="black"/>
              </a:solidFill>
            </a:endParaRPr>
          </a:p>
          <a:p>
            <a:pPr lvl="0" algn="just">
              <a:buFont typeface="Wingdings" pitchFamily="2" charset="2"/>
              <a:buChar char="v"/>
            </a:pPr>
            <a:r>
              <a:rPr lang="es-MX" sz="2400" dirty="0" smtClean="0">
                <a:solidFill>
                  <a:prstClr val="black"/>
                </a:solidFill>
              </a:rPr>
              <a:t>Los </a:t>
            </a:r>
            <a:r>
              <a:rPr lang="es-MX" sz="2400" dirty="0" err="1">
                <a:solidFill>
                  <a:prstClr val="black"/>
                </a:solidFill>
              </a:rPr>
              <a:t>switches</a:t>
            </a:r>
            <a:r>
              <a:rPr lang="es-MX" sz="2400" dirty="0">
                <a:solidFill>
                  <a:prstClr val="black"/>
                </a:solidFill>
              </a:rPr>
              <a:t> utilizan la </a:t>
            </a:r>
            <a:r>
              <a:rPr lang="es-MX" sz="2400" dirty="0" err="1">
                <a:solidFill>
                  <a:prstClr val="black"/>
                </a:solidFill>
              </a:rPr>
              <a:t>microsegmentación</a:t>
            </a:r>
            <a:r>
              <a:rPr lang="es-MX" sz="2400" dirty="0">
                <a:solidFill>
                  <a:prstClr val="black"/>
                </a:solidFill>
              </a:rPr>
              <a:t> para reducir los dominios de </a:t>
            </a:r>
            <a:r>
              <a:rPr lang="es-MX" sz="2400" dirty="0" smtClean="0">
                <a:solidFill>
                  <a:prstClr val="black"/>
                </a:solidFill>
              </a:rPr>
              <a:t>colisión </a:t>
            </a:r>
            <a:r>
              <a:rPr lang="es-MX" sz="2400" dirty="0">
                <a:solidFill>
                  <a:prstClr val="black"/>
                </a:solidFill>
              </a:rPr>
              <a:t>y el </a:t>
            </a:r>
            <a:r>
              <a:rPr lang="es-MX" sz="2400" dirty="0" smtClean="0">
                <a:solidFill>
                  <a:prstClr val="black"/>
                </a:solidFill>
              </a:rPr>
              <a:t>trafico </a:t>
            </a:r>
            <a:r>
              <a:rPr lang="es-MX" sz="2400" dirty="0">
                <a:solidFill>
                  <a:prstClr val="black"/>
                </a:solidFill>
              </a:rPr>
              <a:t>de red. Esta </a:t>
            </a:r>
            <a:r>
              <a:rPr lang="es-MX" sz="2400" dirty="0" smtClean="0">
                <a:solidFill>
                  <a:prstClr val="black"/>
                </a:solidFill>
              </a:rPr>
              <a:t>reducción </a:t>
            </a:r>
            <a:r>
              <a:rPr lang="es-MX" sz="2400" dirty="0">
                <a:solidFill>
                  <a:prstClr val="black"/>
                </a:solidFill>
              </a:rPr>
              <a:t>da como resultado un uso </a:t>
            </a:r>
            <a:r>
              <a:rPr lang="es-MX" sz="2400" dirty="0" smtClean="0">
                <a:solidFill>
                  <a:prstClr val="black"/>
                </a:solidFill>
              </a:rPr>
              <a:t>más </a:t>
            </a:r>
            <a:r>
              <a:rPr lang="es-MX" sz="2400" dirty="0">
                <a:solidFill>
                  <a:prstClr val="black"/>
                </a:solidFill>
              </a:rPr>
              <a:t>eficiente del ancho de banda y mayor tasa de transferencia. </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24</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1384756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67304"/>
            <a:ext cx="7992888" cy="570427"/>
          </a:xfrm>
        </p:spPr>
        <p:txBody>
          <a:bodyPr>
            <a:normAutofit fontScale="90000"/>
          </a:bodyPr>
          <a:lstStyle/>
          <a:p>
            <a:r>
              <a:rPr lang="es-MX" sz="3200" dirty="0"/>
              <a:t>Operaciones </a:t>
            </a:r>
            <a:r>
              <a:rPr lang="es-MX" sz="3200" dirty="0" smtClean="0"/>
              <a:t>básicas </a:t>
            </a:r>
            <a:r>
              <a:rPr lang="es-MX" sz="3200" dirty="0"/>
              <a:t>de un </a:t>
            </a:r>
            <a:r>
              <a:rPr lang="es-MX" sz="3200" dirty="0" err="1"/>
              <a:t>switch</a:t>
            </a:r>
            <a:endParaRPr lang="es-MX" sz="3200" b="1" dirty="0"/>
          </a:p>
        </p:txBody>
      </p:sp>
      <p:sp>
        <p:nvSpPr>
          <p:cNvPr id="3" name="2 Marcador de contenido"/>
          <p:cNvSpPr>
            <a:spLocks noGrp="1"/>
          </p:cNvSpPr>
          <p:nvPr>
            <p:ph idx="1"/>
          </p:nvPr>
        </p:nvSpPr>
        <p:spPr>
          <a:xfrm>
            <a:off x="286603" y="2019868"/>
            <a:ext cx="8570794" cy="3889612"/>
          </a:xfrm>
        </p:spPr>
        <p:txBody>
          <a:bodyPr>
            <a:noAutofit/>
          </a:bodyPr>
          <a:lstStyle/>
          <a:p>
            <a:pPr lvl="0" algn="just">
              <a:buFont typeface="Wingdings" pitchFamily="2" charset="2"/>
              <a:buChar char="v"/>
            </a:pPr>
            <a:r>
              <a:rPr lang="es-MX" sz="2400" dirty="0">
                <a:solidFill>
                  <a:prstClr val="black"/>
                </a:solidFill>
              </a:rPr>
              <a:t>Las siguientes son las dos operaciones </a:t>
            </a:r>
            <a:r>
              <a:rPr lang="es-MX" sz="2400" dirty="0" smtClean="0">
                <a:solidFill>
                  <a:prstClr val="black"/>
                </a:solidFill>
              </a:rPr>
              <a:t>básicas </a:t>
            </a:r>
            <a:r>
              <a:rPr lang="es-MX" sz="2400" dirty="0">
                <a:solidFill>
                  <a:prstClr val="black"/>
                </a:solidFill>
              </a:rPr>
              <a:t>que realizan los </a:t>
            </a:r>
            <a:r>
              <a:rPr lang="es-MX" sz="2400" dirty="0" smtClean="0">
                <a:solidFill>
                  <a:prstClr val="black"/>
                </a:solidFill>
              </a:rPr>
              <a:t>conmutadores: </a:t>
            </a:r>
            <a:endParaRPr lang="es-MX" sz="2400" dirty="0">
              <a:solidFill>
                <a:prstClr val="black"/>
              </a:solidFill>
            </a:endParaRPr>
          </a:p>
          <a:p>
            <a:pPr lvl="1" algn="just">
              <a:buFont typeface="Wingdings" pitchFamily="2" charset="2"/>
              <a:buChar char="Ø"/>
            </a:pPr>
            <a:r>
              <a:rPr lang="es-MX" sz="2000" dirty="0" smtClean="0">
                <a:solidFill>
                  <a:prstClr val="black"/>
                </a:solidFill>
              </a:rPr>
              <a:t>Conmutación de tramas de datos: Los </a:t>
            </a:r>
            <a:r>
              <a:rPr lang="es-MX" sz="2000" dirty="0" err="1" smtClean="0">
                <a:solidFill>
                  <a:prstClr val="black"/>
                </a:solidFill>
              </a:rPr>
              <a:t>switches</a:t>
            </a:r>
            <a:r>
              <a:rPr lang="es-MX" sz="2000" dirty="0" smtClean="0">
                <a:solidFill>
                  <a:prstClr val="black"/>
                </a:solidFill>
              </a:rPr>
              <a:t> reciben tramas en una interfaz, seleccionan el puerto correcto por el cual enviar las tramas, y entonces envían la trama de acuerdo a la selección de ruta. </a:t>
            </a:r>
          </a:p>
          <a:p>
            <a:pPr lvl="1" algn="just">
              <a:buFont typeface="Wingdings" pitchFamily="2" charset="2"/>
              <a:buChar char="Ø"/>
            </a:pPr>
            <a:r>
              <a:rPr lang="es-MX" sz="2000" dirty="0" smtClean="0">
                <a:solidFill>
                  <a:prstClr val="black"/>
                </a:solidFill>
              </a:rPr>
              <a:t>Mantenimiento de operaciones de </a:t>
            </a:r>
            <a:r>
              <a:rPr lang="es-MX" sz="2000" dirty="0" err="1" smtClean="0">
                <a:solidFill>
                  <a:prstClr val="black"/>
                </a:solidFill>
              </a:rPr>
              <a:t>switch</a:t>
            </a:r>
            <a:r>
              <a:rPr lang="es-MX" sz="2000" dirty="0" smtClean="0">
                <a:solidFill>
                  <a:prstClr val="black"/>
                </a:solidFill>
              </a:rPr>
              <a:t>: Los conmutadores elaboran y mantienen las tablas de envió. </a:t>
            </a:r>
          </a:p>
          <a:p>
            <a:pPr lvl="1" algn="just">
              <a:buFont typeface="Wingdings" pitchFamily="2" charset="2"/>
              <a:buChar char="Ø"/>
            </a:pPr>
            <a:r>
              <a:rPr lang="es-MX" sz="2000" dirty="0">
                <a:solidFill>
                  <a:prstClr val="black"/>
                </a:solidFill>
              </a:rPr>
              <a:t>La latencia de </a:t>
            </a:r>
            <a:r>
              <a:rPr lang="es-MX" sz="2000" dirty="0" err="1">
                <a:solidFill>
                  <a:prstClr val="black"/>
                </a:solidFill>
              </a:rPr>
              <a:t>switch</a:t>
            </a:r>
            <a:r>
              <a:rPr lang="es-MX" sz="2000" dirty="0">
                <a:solidFill>
                  <a:prstClr val="black"/>
                </a:solidFill>
              </a:rPr>
              <a:t> es el periodo transcurrido desde el momento que una trama entra a un </a:t>
            </a:r>
            <a:r>
              <a:rPr lang="es-MX" sz="2000" dirty="0" err="1">
                <a:solidFill>
                  <a:prstClr val="black"/>
                </a:solidFill>
              </a:rPr>
              <a:t>switch</a:t>
            </a:r>
            <a:r>
              <a:rPr lang="es-MX" sz="2000" dirty="0">
                <a:solidFill>
                  <a:prstClr val="black"/>
                </a:solidFill>
              </a:rPr>
              <a:t> hasta que la trama sale </a:t>
            </a:r>
            <a:r>
              <a:rPr lang="es-MX" sz="2000" dirty="0" smtClean="0">
                <a:solidFill>
                  <a:prstClr val="black"/>
                </a:solidFill>
              </a:rPr>
              <a:t>de él. </a:t>
            </a:r>
            <a:r>
              <a:rPr lang="es-MX" sz="2000" dirty="0">
                <a:solidFill>
                  <a:prstClr val="black"/>
                </a:solidFill>
              </a:rPr>
              <a:t>La latencia se relaciona directamente con el proceso de conmutación y el volumen de trafico.</a:t>
            </a:r>
          </a:p>
          <a:p>
            <a:pPr lvl="1" algn="just">
              <a:buFont typeface="Wingdings" pitchFamily="2" charset="2"/>
              <a:buChar char="Ø"/>
            </a:pPr>
            <a:endParaRPr lang="es-MX" sz="2000" dirty="0">
              <a:solidFill>
                <a:prstClr val="black"/>
              </a:solidFill>
            </a:endParaRP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25</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41720790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26</a:t>
            </a:fld>
            <a:endParaRPr lang="es-MX" dirty="0"/>
          </a:p>
        </p:txBody>
      </p:sp>
      <p:sp>
        <p:nvSpPr>
          <p:cNvPr id="16391" name="Rectangle 8"/>
          <p:cNvSpPr>
            <a:spLocks noChangeArrowheads="1"/>
          </p:cNvSpPr>
          <p:nvPr/>
        </p:nvSpPr>
        <p:spPr bwMode="auto">
          <a:xfrm>
            <a:off x="1063104" y="1836630"/>
            <a:ext cx="72151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s-ES" sz="4000" dirty="0" smtClean="0">
                <a:cs typeface="Times New Roman" pitchFamily="18" charset="0"/>
              </a:rPr>
              <a:t>Enrutadores </a:t>
            </a:r>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444" y="2745689"/>
            <a:ext cx="2705100" cy="168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8204" y="3493401"/>
            <a:ext cx="228600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9628" y="4250070"/>
            <a:ext cx="25336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09964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a:xfrm>
            <a:off x="272955" y="1859513"/>
            <a:ext cx="5140420" cy="3872552"/>
          </a:xfrm>
        </p:spPr>
        <p:txBody>
          <a:bodyPr>
            <a:normAutofit/>
          </a:bodyPr>
          <a:lstStyle/>
          <a:p>
            <a:pPr marL="274320" indent="-274320" algn="just" eaLnBrk="1" fontAlgn="auto" hangingPunct="1">
              <a:lnSpc>
                <a:spcPct val="80000"/>
              </a:lnSpc>
              <a:spcAft>
                <a:spcPts val="0"/>
              </a:spcAft>
              <a:buFont typeface="Wingdings" pitchFamily="2" charset="2"/>
              <a:buNone/>
              <a:defRPr/>
            </a:pPr>
            <a:endParaRPr lang="es-MX" sz="2400" b="1" i="1" dirty="0"/>
          </a:p>
          <a:p>
            <a:pPr eaLnBrk="1" fontAlgn="auto" hangingPunct="1">
              <a:spcAft>
                <a:spcPts val="0"/>
              </a:spcAft>
              <a:buClr>
                <a:schemeClr val="tx1"/>
              </a:buClr>
              <a:buFont typeface="Wingdings" pitchFamily="2" charset="2"/>
              <a:buChar char="v"/>
              <a:defRPr/>
            </a:pPr>
            <a:r>
              <a:rPr lang="es-MX" sz="2400" dirty="0">
                <a:solidFill>
                  <a:prstClr val="black"/>
                </a:solidFill>
              </a:rPr>
              <a:t>Son dispositivos de </a:t>
            </a:r>
            <a:r>
              <a:rPr lang="es-MX" sz="2400" dirty="0" err="1">
                <a:solidFill>
                  <a:prstClr val="black"/>
                </a:solidFill>
              </a:rPr>
              <a:t>Internetworking</a:t>
            </a:r>
            <a:r>
              <a:rPr lang="es-MX" sz="2400" dirty="0">
                <a:solidFill>
                  <a:prstClr val="black"/>
                </a:solidFill>
              </a:rPr>
              <a:t>.</a:t>
            </a:r>
          </a:p>
          <a:p>
            <a:pPr eaLnBrk="1" fontAlgn="auto" hangingPunct="1">
              <a:spcAft>
                <a:spcPts val="0"/>
              </a:spcAft>
              <a:buClr>
                <a:schemeClr val="tx1"/>
              </a:buClr>
              <a:buFont typeface="Wingdings" pitchFamily="2" charset="2"/>
              <a:buChar char="v"/>
              <a:defRPr/>
            </a:pPr>
            <a:r>
              <a:rPr lang="es-MX" sz="2400" dirty="0">
                <a:solidFill>
                  <a:prstClr val="black"/>
                </a:solidFill>
              </a:rPr>
              <a:t>Puede tomar decisiones acerca de la mejor ruta.</a:t>
            </a:r>
          </a:p>
          <a:p>
            <a:pPr eaLnBrk="1" fontAlgn="auto" hangingPunct="1">
              <a:spcAft>
                <a:spcPts val="0"/>
              </a:spcAft>
              <a:buClr>
                <a:schemeClr val="tx1"/>
              </a:buClr>
              <a:buFont typeface="Wingdings" pitchFamily="2" charset="2"/>
              <a:buChar char="v"/>
              <a:defRPr/>
            </a:pPr>
            <a:r>
              <a:rPr lang="es-MX" sz="2400" dirty="0">
                <a:solidFill>
                  <a:prstClr val="black"/>
                </a:solidFill>
              </a:rPr>
              <a:t>Al trabajar en la capa 3 permite al </a:t>
            </a:r>
            <a:r>
              <a:rPr lang="es-MX" sz="2400" dirty="0" err="1">
                <a:solidFill>
                  <a:prstClr val="black"/>
                </a:solidFill>
              </a:rPr>
              <a:t>router</a:t>
            </a:r>
            <a:r>
              <a:rPr lang="es-MX" sz="2400" dirty="0">
                <a:solidFill>
                  <a:prstClr val="black"/>
                </a:solidFill>
              </a:rPr>
              <a:t> tomar decisiones basándose en las direcciones de red en lugar de las direcciones MAC.</a:t>
            </a:r>
          </a:p>
          <a:p>
            <a:pPr eaLnBrk="1" fontAlgn="auto" hangingPunct="1">
              <a:spcAft>
                <a:spcPts val="0"/>
              </a:spcAft>
              <a:buClr>
                <a:schemeClr val="tx1"/>
              </a:buClr>
              <a:buFont typeface="Wingdings" pitchFamily="2" charset="2"/>
              <a:buChar char="v"/>
              <a:defRPr/>
            </a:pPr>
            <a:r>
              <a:rPr lang="es-MX" sz="2400" dirty="0">
                <a:solidFill>
                  <a:prstClr val="black"/>
                </a:solidFill>
              </a:rPr>
              <a:t>Trabaja con direcciones IP.</a:t>
            </a:r>
          </a:p>
        </p:txBody>
      </p:sp>
      <p:pic>
        <p:nvPicPr>
          <p:cNvPr id="35843" name="Picture 8" descr="conectando_tu_rou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375" y="2492375"/>
            <a:ext cx="319563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559557" y="1088608"/>
            <a:ext cx="8284192" cy="584775"/>
          </a:xfrm>
          <a:prstGeom prst="rect">
            <a:avLst/>
          </a:prstGeom>
        </p:spPr>
        <p:txBody>
          <a:bodyPr wrap="square">
            <a:spAutoFit/>
          </a:bodyPr>
          <a:lstStyle/>
          <a:p>
            <a:pPr lvl="0" algn="ctr" eaLnBrk="0" hangingPunct="0"/>
            <a:r>
              <a:rPr lang="es-ES" sz="3200" dirty="0" smtClean="0">
                <a:solidFill>
                  <a:prstClr val="black"/>
                </a:solidFill>
                <a:cs typeface="Times New Roman" pitchFamily="18" charset="0"/>
              </a:rPr>
              <a:t>Enrutadores </a:t>
            </a:r>
            <a:endParaRPr lang="es-ES" sz="3200" dirty="0">
              <a:solidFill>
                <a:prstClr val="black"/>
              </a:solidFill>
              <a:cs typeface="Times New Roman" pitchFamily="18" charset="0"/>
            </a:endParaRPr>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27</a:t>
            </a:fld>
            <a:endParaRPr lang="es-ES"/>
          </a:p>
        </p:txBody>
      </p:sp>
      <p:sp>
        <p:nvSpPr>
          <p:cNvPr id="5" name="4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144078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a:xfrm>
            <a:off x="539087" y="1673384"/>
            <a:ext cx="8031707" cy="4440814"/>
          </a:xfrm>
        </p:spPr>
        <p:txBody>
          <a:bodyPr>
            <a:normAutofit fontScale="25000" lnSpcReduction="20000"/>
          </a:bodyPr>
          <a:lstStyle/>
          <a:p>
            <a:pPr algn="just" eaLnBrk="1" fontAlgn="auto" hangingPunct="1">
              <a:lnSpc>
                <a:spcPct val="110000"/>
              </a:lnSpc>
              <a:spcAft>
                <a:spcPts val="0"/>
              </a:spcAft>
              <a:buClr>
                <a:schemeClr val="tx1"/>
              </a:buClr>
              <a:buFont typeface="Wingdings" pitchFamily="2" charset="2"/>
              <a:buChar char="v"/>
              <a:defRPr/>
            </a:pPr>
            <a:r>
              <a:rPr lang="es-MX" sz="9600" dirty="0" smtClean="0"/>
              <a:t>Puede </a:t>
            </a:r>
            <a:r>
              <a:rPr lang="es-MX" sz="9600" dirty="0"/>
              <a:t>conectar diferentes tecnologías de capa 2 como: Ethernet, </a:t>
            </a:r>
            <a:r>
              <a:rPr lang="es-MX" sz="9600" dirty="0" err="1"/>
              <a:t>Token</a:t>
            </a:r>
            <a:r>
              <a:rPr lang="es-MX" sz="9600" dirty="0"/>
              <a:t> </a:t>
            </a:r>
            <a:r>
              <a:rPr lang="es-MX" sz="9600" dirty="0" smtClean="0"/>
              <a:t>Ring</a:t>
            </a:r>
            <a:r>
              <a:rPr lang="es-MX" sz="9600" dirty="0"/>
              <a:t>, FDDI (Interfaz de Distribución de Datos por Fibra Óptica</a:t>
            </a:r>
            <a:r>
              <a:rPr lang="es-MX" sz="9600" dirty="0" smtClean="0"/>
              <a:t>).</a:t>
            </a:r>
          </a:p>
          <a:p>
            <a:pPr algn="just" eaLnBrk="1" fontAlgn="auto" hangingPunct="1">
              <a:lnSpc>
                <a:spcPct val="110000"/>
              </a:lnSpc>
              <a:spcAft>
                <a:spcPts val="0"/>
              </a:spcAft>
              <a:buClr>
                <a:schemeClr val="tx1"/>
              </a:buClr>
              <a:buFont typeface="Wingdings" pitchFamily="2" charset="2"/>
              <a:buChar char="v"/>
              <a:defRPr/>
            </a:pPr>
            <a:endParaRPr lang="es-MX" sz="9600" dirty="0"/>
          </a:p>
          <a:p>
            <a:pPr algn="just" eaLnBrk="1" fontAlgn="auto" hangingPunct="1">
              <a:lnSpc>
                <a:spcPct val="110000"/>
              </a:lnSpc>
              <a:spcAft>
                <a:spcPts val="0"/>
              </a:spcAft>
              <a:buClr>
                <a:schemeClr val="tx1"/>
              </a:buClr>
              <a:buFont typeface="Wingdings" pitchFamily="2" charset="2"/>
              <a:buChar char="v"/>
              <a:defRPr/>
            </a:pPr>
            <a:r>
              <a:rPr lang="es-MX" sz="9600" dirty="0"/>
              <a:t>Se conectan con frecuencia </a:t>
            </a:r>
            <a:r>
              <a:rPr lang="es-MX" sz="9600" dirty="0" smtClean="0"/>
              <a:t>a conexiones </a:t>
            </a:r>
            <a:r>
              <a:rPr lang="es-MX" sz="9600" dirty="0"/>
              <a:t>serie y ATM (Modo de Transferencia Asíncrona</a:t>
            </a:r>
            <a:r>
              <a:rPr lang="es-MX" sz="9600" dirty="0" smtClean="0"/>
              <a:t>).</a:t>
            </a:r>
            <a:endParaRPr lang="es-MX" sz="9600" dirty="0"/>
          </a:p>
          <a:p>
            <a:pPr algn="just" eaLnBrk="1" fontAlgn="auto" hangingPunct="1">
              <a:lnSpc>
                <a:spcPct val="110000"/>
              </a:lnSpc>
              <a:spcAft>
                <a:spcPts val="0"/>
              </a:spcAft>
              <a:buClr>
                <a:schemeClr val="tx1"/>
              </a:buClr>
              <a:buFont typeface="Wingdings" pitchFamily="2" charset="2"/>
              <a:buChar char="v"/>
              <a:defRPr/>
            </a:pPr>
            <a:endParaRPr lang="es-MX" sz="9600" dirty="0" smtClean="0"/>
          </a:p>
          <a:p>
            <a:pPr algn="just" eaLnBrk="1" fontAlgn="auto" hangingPunct="1">
              <a:lnSpc>
                <a:spcPct val="110000"/>
              </a:lnSpc>
              <a:spcAft>
                <a:spcPts val="0"/>
              </a:spcAft>
              <a:buClr>
                <a:schemeClr val="tx1"/>
              </a:buClr>
              <a:buFont typeface="Wingdings" pitchFamily="2" charset="2"/>
              <a:buChar char="v"/>
              <a:defRPr/>
            </a:pPr>
            <a:r>
              <a:rPr lang="es-MX" sz="9600" dirty="0" smtClean="0"/>
              <a:t>Ejecuta </a:t>
            </a:r>
            <a:r>
              <a:rPr lang="es-MX" sz="9600" dirty="0"/>
              <a:t>el protocolo IP (Protocolo de Internet</a:t>
            </a:r>
            <a:r>
              <a:rPr lang="es-MX" sz="9600" dirty="0" smtClean="0"/>
              <a:t>).</a:t>
            </a:r>
          </a:p>
          <a:p>
            <a:pPr algn="just" eaLnBrk="1" fontAlgn="auto" hangingPunct="1">
              <a:lnSpc>
                <a:spcPct val="110000"/>
              </a:lnSpc>
              <a:spcAft>
                <a:spcPts val="0"/>
              </a:spcAft>
              <a:buClr>
                <a:schemeClr val="tx1"/>
              </a:buClr>
              <a:buFont typeface="Wingdings" pitchFamily="2" charset="2"/>
              <a:buChar char="v"/>
              <a:defRPr/>
            </a:pPr>
            <a:endParaRPr lang="es-MX" sz="9600" dirty="0"/>
          </a:p>
          <a:p>
            <a:pPr algn="just">
              <a:lnSpc>
                <a:spcPct val="110000"/>
              </a:lnSpc>
              <a:buClr>
                <a:schemeClr val="tx1"/>
              </a:buClr>
              <a:buFont typeface="Wingdings" pitchFamily="2" charset="2"/>
              <a:buChar char="v"/>
              <a:defRPr/>
            </a:pPr>
            <a:r>
              <a:rPr lang="es-MX" sz="9600" dirty="0"/>
              <a:t>Un </a:t>
            </a:r>
            <a:r>
              <a:rPr lang="es-MX" sz="9600" dirty="0" err="1"/>
              <a:t>router</a:t>
            </a:r>
            <a:r>
              <a:rPr lang="es-MX" sz="9600" dirty="0"/>
              <a:t> es un dispositivo de Capa 3 que se considera como uno de los dispositivos </a:t>
            </a:r>
            <a:r>
              <a:rPr lang="es-MX" sz="9600" dirty="0" err="1"/>
              <a:t>más</a:t>
            </a:r>
            <a:r>
              <a:rPr lang="es-MX" sz="9600" dirty="0"/>
              <a:t> poderosos en la topología de red. </a:t>
            </a:r>
          </a:p>
          <a:p>
            <a:pPr algn="just" eaLnBrk="1" fontAlgn="auto" hangingPunct="1">
              <a:lnSpc>
                <a:spcPct val="80000"/>
              </a:lnSpc>
              <a:spcAft>
                <a:spcPts val="0"/>
              </a:spcAft>
              <a:buClr>
                <a:schemeClr val="tx1"/>
              </a:buClr>
              <a:buFont typeface="Wingdings" pitchFamily="2" charset="2"/>
              <a:buChar char="v"/>
              <a:defRPr/>
            </a:pPr>
            <a:endParaRPr lang="es-ES" sz="2400" dirty="0"/>
          </a:p>
        </p:txBody>
      </p:sp>
      <p:sp>
        <p:nvSpPr>
          <p:cNvPr id="5" name="4 Rectángulo"/>
          <p:cNvSpPr/>
          <p:nvPr/>
        </p:nvSpPr>
        <p:spPr>
          <a:xfrm>
            <a:off x="559557" y="1088608"/>
            <a:ext cx="8284192" cy="584775"/>
          </a:xfrm>
          <a:prstGeom prst="rect">
            <a:avLst/>
          </a:prstGeom>
        </p:spPr>
        <p:txBody>
          <a:bodyPr wrap="square">
            <a:spAutoFit/>
          </a:bodyPr>
          <a:lstStyle/>
          <a:p>
            <a:pPr lvl="0" algn="ctr" eaLnBrk="0" hangingPunct="0"/>
            <a:r>
              <a:rPr lang="es-ES" sz="3200" dirty="0" smtClean="0">
                <a:solidFill>
                  <a:prstClr val="black"/>
                </a:solidFill>
                <a:cs typeface="Times New Roman" pitchFamily="18" charset="0"/>
              </a:rPr>
              <a:t>Enrutadores </a:t>
            </a:r>
            <a:endParaRPr lang="es-ES" sz="3200" dirty="0">
              <a:solidFill>
                <a:prstClr val="black"/>
              </a:solidFill>
              <a:cs typeface="Times New Roman" pitchFamily="18" charset="0"/>
            </a:endParaRPr>
          </a:p>
        </p:txBody>
      </p:sp>
      <p:sp>
        <p:nvSpPr>
          <p:cNvPr id="3" name="2 Marcador de número de diapositiva"/>
          <p:cNvSpPr>
            <a:spLocks noGrp="1"/>
          </p:cNvSpPr>
          <p:nvPr>
            <p:ph type="sldNum" sz="quarter" idx="12"/>
          </p:nvPr>
        </p:nvSpPr>
        <p:spPr/>
        <p:txBody>
          <a:bodyPr/>
          <a:lstStyle/>
          <a:p>
            <a:fld id="{18FDBAE8-0AD5-4C4A-B0F5-4BBC06F38D92}" type="slidenum">
              <a:rPr lang="es-ES" smtClean="0"/>
              <a:t>28</a:t>
            </a:fld>
            <a:endParaRPr lang="es-ES"/>
          </a:p>
        </p:txBody>
      </p:sp>
      <p:sp>
        <p:nvSpPr>
          <p:cNvPr id="4" name="3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4358148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a:xfrm>
            <a:off x="539087" y="2091528"/>
            <a:ext cx="8031707" cy="4009021"/>
          </a:xfrm>
        </p:spPr>
        <p:txBody>
          <a:bodyPr>
            <a:normAutofit lnSpcReduction="10000"/>
          </a:bodyPr>
          <a:lstStyle/>
          <a:p>
            <a:pPr algn="just">
              <a:buClr>
                <a:schemeClr val="tx1"/>
              </a:buClr>
              <a:buFont typeface="Wingdings" pitchFamily="2" charset="2"/>
              <a:buChar char="v"/>
              <a:defRPr/>
            </a:pPr>
            <a:r>
              <a:rPr lang="es-MX" sz="2400" dirty="0" smtClean="0"/>
              <a:t>Los </a:t>
            </a:r>
            <a:r>
              <a:rPr lang="es-MX" sz="2400" dirty="0"/>
              <a:t>dispositivos de la Capa 3 se pueden utilizar para crear segmentos LAN </a:t>
            </a:r>
            <a:r>
              <a:rPr lang="es-MX" sz="2400" dirty="0" smtClean="0"/>
              <a:t>(Local </a:t>
            </a:r>
            <a:r>
              <a:rPr lang="es-MX" sz="2400" dirty="0" err="1" smtClean="0"/>
              <a:t>Area</a:t>
            </a:r>
            <a:r>
              <a:rPr lang="es-MX" sz="2400" dirty="0" smtClean="0"/>
              <a:t> Network) únicos. </a:t>
            </a:r>
            <a:endParaRPr lang="es-MX" sz="2400" dirty="0"/>
          </a:p>
          <a:p>
            <a:pPr algn="just">
              <a:buClr>
                <a:schemeClr val="tx1"/>
              </a:buClr>
              <a:buFont typeface="Wingdings" pitchFamily="2" charset="2"/>
              <a:buChar char="v"/>
              <a:defRPr/>
            </a:pPr>
            <a:endParaRPr lang="es-MX" sz="2400" dirty="0" smtClean="0"/>
          </a:p>
          <a:p>
            <a:pPr algn="just">
              <a:buClr>
                <a:schemeClr val="tx1"/>
              </a:buClr>
              <a:buFont typeface="Wingdings" pitchFamily="2" charset="2"/>
              <a:buChar char="v"/>
              <a:defRPr/>
            </a:pPr>
            <a:r>
              <a:rPr lang="es-MX" sz="2400" dirty="0" smtClean="0"/>
              <a:t>Permiten </a:t>
            </a:r>
            <a:r>
              <a:rPr lang="es-MX" sz="2400" dirty="0"/>
              <a:t>la </a:t>
            </a:r>
            <a:r>
              <a:rPr lang="es-MX" sz="2400" dirty="0" smtClean="0"/>
              <a:t>comunicación </a:t>
            </a:r>
            <a:r>
              <a:rPr lang="es-MX" sz="2400" dirty="0"/>
              <a:t>entre los segmentos basados en las direcciones de Capa 3, como por ejemplo direcciones IP. </a:t>
            </a:r>
            <a:endParaRPr lang="es-MX" sz="2400" dirty="0" smtClean="0"/>
          </a:p>
          <a:p>
            <a:pPr algn="just">
              <a:buClr>
                <a:schemeClr val="tx1"/>
              </a:buClr>
              <a:buFont typeface="Wingdings" pitchFamily="2" charset="2"/>
              <a:buChar char="v"/>
              <a:defRPr/>
            </a:pPr>
            <a:endParaRPr lang="es-MX" sz="2400" dirty="0"/>
          </a:p>
          <a:p>
            <a:pPr algn="just">
              <a:buClr>
                <a:schemeClr val="tx1"/>
              </a:buClr>
              <a:buFont typeface="Wingdings" pitchFamily="2" charset="2"/>
              <a:buChar char="v"/>
              <a:defRPr/>
            </a:pPr>
            <a:r>
              <a:rPr lang="es-MX" sz="2400" dirty="0"/>
              <a:t>Un </a:t>
            </a:r>
            <a:r>
              <a:rPr lang="es-MX" sz="2400" dirty="0" err="1"/>
              <a:t>router</a:t>
            </a:r>
            <a:r>
              <a:rPr lang="es-MX" sz="2400" dirty="0"/>
              <a:t> envía paquetes de datos basados en direcciones destino. </a:t>
            </a:r>
            <a:endParaRPr lang="es-MX" sz="2400" dirty="0" smtClean="0"/>
          </a:p>
          <a:p>
            <a:pPr algn="just">
              <a:buClr>
                <a:schemeClr val="tx1"/>
              </a:buClr>
              <a:buFont typeface="Wingdings" pitchFamily="2" charset="2"/>
              <a:buChar char="v"/>
              <a:defRPr/>
            </a:pPr>
            <a:endParaRPr lang="es-MX" sz="2400" dirty="0"/>
          </a:p>
          <a:p>
            <a:pPr algn="just">
              <a:buClr>
                <a:schemeClr val="tx1"/>
              </a:buClr>
              <a:buFont typeface="Wingdings" pitchFamily="2" charset="2"/>
              <a:buChar char="v"/>
              <a:defRPr/>
            </a:pPr>
            <a:r>
              <a:rPr lang="es-MX" sz="2400" dirty="0"/>
              <a:t>No envía </a:t>
            </a:r>
            <a:r>
              <a:rPr lang="es-MX" sz="2400" dirty="0" err="1"/>
              <a:t>broadcasts</a:t>
            </a:r>
            <a:r>
              <a:rPr lang="es-MX" sz="2400" dirty="0"/>
              <a:t> basados en LAN.</a:t>
            </a:r>
          </a:p>
          <a:p>
            <a:pPr marL="274320" indent="-274320" algn="just">
              <a:lnSpc>
                <a:spcPct val="80000"/>
              </a:lnSpc>
              <a:buClr>
                <a:schemeClr val="tx1"/>
              </a:buClr>
              <a:buFont typeface="Wingdings" pitchFamily="2" charset="2"/>
              <a:buChar char="ü"/>
              <a:defRPr/>
            </a:pPr>
            <a:endParaRPr lang="es-MX" sz="2400" dirty="0"/>
          </a:p>
          <a:p>
            <a:pPr marL="274320" indent="-274320" algn="just">
              <a:lnSpc>
                <a:spcPct val="80000"/>
              </a:lnSpc>
              <a:buClr>
                <a:schemeClr val="tx1"/>
              </a:buClr>
              <a:buFont typeface="Wingdings" pitchFamily="2" charset="2"/>
              <a:buChar char="ü"/>
              <a:defRPr/>
            </a:pPr>
            <a:endParaRPr lang="es-MX" sz="2400" dirty="0"/>
          </a:p>
        </p:txBody>
      </p:sp>
      <p:sp>
        <p:nvSpPr>
          <p:cNvPr id="5" name="4 Rectángulo"/>
          <p:cNvSpPr/>
          <p:nvPr/>
        </p:nvSpPr>
        <p:spPr>
          <a:xfrm>
            <a:off x="559557" y="1088608"/>
            <a:ext cx="8284192" cy="584775"/>
          </a:xfrm>
          <a:prstGeom prst="rect">
            <a:avLst/>
          </a:prstGeom>
        </p:spPr>
        <p:txBody>
          <a:bodyPr wrap="square">
            <a:spAutoFit/>
          </a:bodyPr>
          <a:lstStyle/>
          <a:p>
            <a:pPr lvl="0" algn="ctr" eaLnBrk="0" hangingPunct="0"/>
            <a:r>
              <a:rPr lang="es-ES" sz="3200" dirty="0">
                <a:solidFill>
                  <a:prstClr val="black"/>
                </a:solidFill>
                <a:cs typeface="Times New Roman" pitchFamily="18" charset="0"/>
              </a:rPr>
              <a:t>Enrutadores</a:t>
            </a:r>
          </a:p>
        </p:txBody>
      </p:sp>
      <p:sp>
        <p:nvSpPr>
          <p:cNvPr id="3" name="2 Marcador de número de diapositiva"/>
          <p:cNvSpPr>
            <a:spLocks noGrp="1"/>
          </p:cNvSpPr>
          <p:nvPr>
            <p:ph type="sldNum" sz="quarter" idx="12"/>
          </p:nvPr>
        </p:nvSpPr>
        <p:spPr/>
        <p:txBody>
          <a:bodyPr/>
          <a:lstStyle/>
          <a:p>
            <a:fld id="{18FDBAE8-0AD5-4C4A-B0F5-4BBC06F38D92}" type="slidenum">
              <a:rPr lang="es-ES" smtClean="0"/>
              <a:t>29</a:t>
            </a:fld>
            <a:endParaRPr lang="es-ES"/>
          </a:p>
        </p:txBody>
      </p:sp>
      <p:sp>
        <p:nvSpPr>
          <p:cNvPr id="4" name="3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267965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1017279"/>
            <a:ext cx="8229600" cy="57951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200" dirty="0" smtClean="0">
                <a:ea typeface="DejaVu Sans" pitchFamily="2"/>
                <a:cs typeface="DejaVu Sans" pitchFamily="2"/>
              </a:rPr>
              <a:t>Índice </a:t>
            </a:r>
            <a:endParaRPr lang="es-MX" sz="4000" dirty="0">
              <a:ea typeface="DejaVu Sans" pitchFamily="2"/>
              <a:cs typeface="DejaVu Sans" pitchFamily="2"/>
            </a:endParaRPr>
          </a:p>
        </p:txBody>
      </p:sp>
      <p:sp>
        <p:nvSpPr>
          <p:cNvPr id="3" name="2 Forma libre"/>
          <p:cNvSpPr/>
          <p:nvPr/>
        </p:nvSpPr>
        <p:spPr>
          <a:xfrm>
            <a:off x="457200" y="1742700"/>
            <a:ext cx="8229600" cy="45259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marL="457200" indent="-457200" algn="just" defTabSz="914400">
              <a:spcBef>
                <a:spcPts val="799"/>
              </a:spcBef>
              <a:buFont typeface="Wingdings" pitchFamily="2" charset="2"/>
              <a:buChar char="v"/>
              <a:defRPr/>
            </a:pPr>
            <a:r>
              <a:rPr lang="es-ES" dirty="0" smtClean="0">
                <a:ea typeface="DejaVu Sans" pitchFamily="2"/>
                <a:cs typeface="DejaVu Sans" pitchFamily="2"/>
              </a:rPr>
              <a:t>Descripción del material</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Justificación</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Propósito de la UA</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Introducción</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Elementos de Red</a:t>
            </a:r>
          </a:p>
          <a:p>
            <a:pPr marL="800100" lvl="1" indent="-342900" algn="just" defTabSz="914400">
              <a:spcBef>
                <a:spcPts val="799"/>
              </a:spcBef>
              <a:buBlip>
                <a:blip r:embed="rId3"/>
              </a:buBlip>
              <a:defRPr/>
            </a:pPr>
            <a:r>
              <a:rPr lang="es-ES" sz="1600" dirty="0" smtClean="0">
                <a:ea typeface="DejaVu Sans" pitchFamily="2"/>
                <a:cs typeface="DejaVu Sans" pitchFamily="2"/>
              </a:rPr>
              <a:t>Concentrador</a:t>
            </a:r>
          </a:p>
          <a:p>
            <a:pPr marL="800100" lvl="1" indent="-342900" algn="just" defTabSz="914400">
              <a:spcBef>
                <a:spcPts val="799"/>
              </a:spcBef>
              <a:buBlip>
                <a:blip r:embed="rId3"/>
              </a:buBlip>
              <a:defRPr/>
            </a:pPr>
            <a:r>
              <a:rPr lang="es-ES" sz="1600" dirty="0" smtClean="0">
                <a:ea typeface="DejaVu Sans" pitchFamily="2"/>
                <a:cs typeface="DejaVu Sans" pitchFamily="2"/>
              </a:rPr>
              <a:t>Puente </a:t>
            </a:r>
          </a:p>
          <a:p>
            <a:pPr marL="800100" lvl="1" indent="-342900" algn="just" defTabSz="914400">
              <a:spcBef>
                <a:spcPts val="799"/>
              </a:spcBef>
              <a:buBlip>
                <a:blip r:embed="rId3"/>
              </a:buBlip>
              <a:defRPr/>
            </a:pPr>
            <a:r>
              <a:rPr lang="es-ES" sz="1600" dirty="0" smtClean="0">
                <a:ea typeface="DejaVu Sans" pitchFamily="2"/>
                <a:cs typeface="DejaVu Sans" pitchFamily="2"/>
              </a:rPr>
              <a:t>Enrutadores</a:t>
            </a:r>
            <a:endParaRPr lang="es-ES" sz="1600" dirty="0">
              <a:ea typeface="DejaVu Sans" pitchFamily="2"/>
              <a:cs typeface="DejaVu Sans" pitchFamily="2"/>
            </a:endParaRPr>
          </a:p>
          <a:p>
            <a:pPr marL="800100" lvl="1" indent="-342900" algn="just" defTabSz="914400">
              <a:spcBef>
                <a:spcPts val="799"/>
              </a:spcBef>
              <a:buBlip>
                <a:blip r:embed="rId3"/>
              </a:buBlip>
              <a:defRPr/>
            </a:pPr>
            <a:r>
              <a:rPr lang="es-ES" sz="1600" dirty="0" err="1" smtClean="0">
                <a:ea typeface="DejaVu Sans" pitchFamily="2"/>
                <a:cs typeface="DejaVu Sans" pitchFamily="2"/>
              </a:rPr>
              <a:t>Switches</a:t>
            </a:r>
            <a:r>
              <a:rPr lang="es-ES" sz="1600" dirty="0" smtClean="0">
                <a:ea typeface="DejaVu Sans" pitchFamily="2"/>
                <a:cs typeface="DejaVu Sans" pitchFamily="2"/>
              </a:rPr>
              <a:t> (Conmutadores)</a:t>
            </a:r>
          </a:p>
          <a:p>
            <a:pPr marL="800100" lvl="1" indent="-342900" algn="just" defTabSz="914400">
              <a:spcBef>
                <a:spcPts val="799"/>
              </a:spcBef>
              <a:buBlip>
                <a:blip r:embed="rId3"/>
              </a:buBlip>
              <a:defRPr/>
            </a:pPr>
            <a:r>
              <a:rPr lang="es-ES" sz="1600" dirty="0" smtClean="0">
                <a:ea typeface="DejaVu Sans" pitchFamily="2"/>
                <a:cs typeface="DejaVu Sans" pitchFamily="2"/>
              </a:rPr>
              <a:t>Segmentación de redes</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Conclusiones</a:t>
            </a:r>
          </a:p>
          <a:p>
            <a:pPr marL="457200" indent="-457200" algn="just" defTabSz="914400">
              <a:spcBef>
                <a:spcPts val="799"/>
              </a:spcBef>
              <a:buFont typeface="Wingdings" pitchFamily="2" charset="2"/>
              <a:buChar char="v"/>
              <a:defRPr/>
            </a:pPr>
            <a:r>
              <a:rPr lang="es-ES" dirty="0" smtClean="0">
                <a:ea typeface="DejaVu Sans" pitchFamily="2"/>
                <a:cs typeface="DejaVu Sans" pitchFamily="2"/>
              </a:rPr>
              <a:t>Referencias</a:t>
            </a: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sz="2000" dirty="0">
              <a:ea typeface="DejaVu Sans" pitchFamily="2"/>
              <a:cs typeface="DejaVu Sans" pitchFamily="2"/>
            </a:endParaRPr>
          </a:p>
        </p:txBody>
      </p:sp>
      <p:sp>
        <p:nvSpPr>
          <p:cNvPr id="5" name="4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2</a:t>
            </a:r>
          </a:p>
        </p:txBody>
      </p:sp>
      <p:sp>
        <p:nvSpPr>
          <p:cNvPr id="7" name="6 Marcador de número de diapositiva"/>
          <p:cNvSpPr>
            <a:spLocks noGrp="1"/>
          </p:cNvSpPr>
          <p:nvPr>
            <p:ph type="sldNum" sz="quarter" idx="12"/>
          </p:nvPr>
        </p:nvSpPr>
        <p:spPr/>
        <p:txBody>
          <a:bodyPr/>
          <a:lstStyle/>
          <a:p>
            <a:fld id="{18FDBAE8-0AD5-4C4A-B0F5-4BBC06F38D92}" type="slidenum">
              <a:rPr lang="es-ES" smtClean="0"/>
              <a:t>3</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313121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sz="quarter" idx="1"/>
          </p:nvPr>
        </p:nvSpPr>
        <p:spPr>
          <a:xfrm>
            <a:off x="539087" y="1905400"/>
            <a:ext cx="8031707" cy="4427166"/>
          </a:xfrm>
        </p:spPr>
        <p:txBody>
          <a:bodyPr>
            <a:normAutofit/>
          </a:bodyPr>
          <a:lstStyle/>
          <a:p>
            <a:pPr marL="274320" indent="-274320" algn="just">
              <a:buClr>
                <a:schemeClr val="tx1"/>
              </a:buClr>
              <a:buFont typeface="Wingdings" pitchFamily="2" charset="2"/>
              <a:buChar char="ü"/>
              <a:defRPr/>
            </a:pPr>
            <a:endParaRPr lang="es-MX" sz="2400" dirty="0"/>
          </a:p>
          <a:p>
            <a:pPr algn="just">
              <a:buClr>
                <a:schemeClr val="tx1"/>
              </a:buClr>
              <a:buFont typeface="Wingdings" pitchFamily="2" charset="2"/>
              <a:buChar char="v"/>
              <a:defRPr/>
            </a:pPr>
            <a:r>
              <a:rPr lang="es-MX" sz="2400" dirty="0" smtClean="0"/>
              <a:t>Ofrecen </a:t>
            </a:r>
            <a:r>
              <a:rPr lang="es-MX" sz="2400" dirty="0"/>
              <a:t>escalabilidad dado que sirven como cortafuegos para los </a:t>
            </a:r>
            <a:r>
              <a:rPr lang="es-MX" sz="2400" dirty="0" err="1"/>
              <a:t>broadcasts</a:t>
            </a:r>
            <a:r>
              <a:rPr lang="es-MX" sz="2400" dirty="0"/>
              <a:t> y pueden dividir las redes en subredes, basadas en direcciones de Capa 3. </a:t>
            </a:r>
          </a:p>
          <a:p>
            <a:pPr algn="just">
              <a:buClr>
                <a:schemeClr val="tx1"/>
              </a:buClr>
              <a:buFont typeface="Wingdings" pitchFamily="2" charset="2"/>
              <a:buChar char="v"/>
              <a:defRPr/>
            </a:pPr>
            <a:endParaRPr lang="es-MX" sz="2400" dirty="0" smtClean="0"/>
          </a:p>
          <a:p>
            <a:pPr algn="just">
              <a:buClr>
                <a:schemeClr val="tx1"/>
              </a:buClr>
              <a:buFont typeface="Wingdings" pitchFamily="2" charset="2"/>
              <a:buChar char="v"/>
              <a:defRPr/>
            </a:pPr>
            <a:r>
              <a:rPr lang="es-MX" sz="2400" dirty="0" smtClean="0"/>
              <a:t>Solucionan </a:t>
            </a:r>
            <a:r>
              <a:rPr lang="es-MX" sz="2400" dirty="0"/>
              <a:t>los problemas de </a:t>
            </a:r>
            <a:r>
              <a:rPr lang="es-MX" sz="2400" dirty="0" err="1"/>
              <a:t>broadcasts</a:t>
            </a:r>
            <a:r>
              <a:rPr lang="es-MX" sz="2400" dirty="0"/>
              <a:t> excesivos, protocolos que no son escalables, temas de seguridad y direccionamiento de la capa de red. </a:t>
            </a:r>
          </a:p>
        </p:txBody>
      </p:sp>
      <p:sp>
        <p:nvSpPr>
          <p:cNvPr id="5" name="4 Rectángulo"/>
          <p:cNvSpPr/>
          <p:nvPr/>
        </p:nvSpPr>
        <p:spPr>
          <a:xfrm>
            <a:off x="559557" y="1088608"/>
            <a:ext cx="8284192" cy="584775"/>
          </a:xfrm>
          <a:prstGeom prst="rect">
            <a:avLst/>
          </a:prstGeom>
        </p:spPr>
        <p:txBody>
          <a:bodyPr wrap="square">
            <a:spAutoFit/>
          </a:bodyPr>
          <a:lstStyle/>
          <a:p>
            <a:pPr lvl="0" algn="ctr" eaLnBrk="0" hangingPunct="0"/>
            <a:r>
              <a:rPr lang="es-ES" sz="3200" dirty="0">
                <a:solidFill>
                  <a:prstClr val="black"/>
                </a:solidFill>
                <a:cs typeface="Times New Roman" pitchFamily="18" charset="0"/>
              </a:rPr>
              <a:t>Enrutadores</a:t>
            </a:r>
          </a:p>
        </p:txBody>
      </p:sp>
      <p:sp>
        <p:nvSpPr>
          <p:cNvPr id="3" name="2 Marcador de número de diapositiva"/>
          <p:cNvSpPr>
            <a:spLocks noGrp="1"/>
          </p:cNvSpPr>
          <p:nvPr>
            <p:ph type="sldNum" sz="quarter" idx="12"/>
          </p:nvPr>
        </p:nvSpPr>
        <p:spPr/>
        <p:txBody>
          <a:bodyPr/>
          <a:lstStyle/>
          <a:p>
            <a:fld id="{18FDBAE8-0AD5-4C4A-B0F5-4BBC06F38D92}" type="slidenum">
              <a:rPr lang="es-ES" smtClean="0"/>
              <a:t>30</a:t>
            </a:fld>
            <a:endParaRPr lang="es-ES"/>
          </a:p>
        </p:txBody>
      </p:sp>
      <p:sp>
        <p:nvSpPr>
          <p:cNvPr id="4" name="3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405785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31</a:t>
            </a:fld>
            <a:endParaRPr lang="es-MX" dirty="0"/>
          </a:p>
        </p:txBody>
      </p:sp>
      <p:sp>
        <p:nvSpPr>
          <p:cNvPr id="16391" name="Rectangle 8"/>
          <p:cNvSpPr>
            <a:spLocks noChangeArrowheads="1"/>
          </p:cNvSpPr>
          <p:nvPr/>
        </p:nvSpPr>
        <p:spPr bwMode="auto">
          <a:xfrm>
            <a:off x="966432" y="1296843"/>
            <a:ext cx="72151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s-ES" sz="4000" dirty="0" smtClean="0">
                <a:cs typeface="Times New Roman" pitchFamily="18" charset="0"/>
              </a:rPr>
              <a:t>Segmentación con puentes, </a:t>
            </a:r>
            <a:r>
              <a:rPr lang="es-ES" sz="4000" dirty="0" err="1" smtClean="0">
                <a:cs typeface="Times New Roman" pitchFamily="18" charset="0"/>
              </a:rPr>
              <a:t>switches</a:t>
            </a:r>
            <a:r>
              <a:rPr lang="es-ES" sz="4000" dirty="0" smtClean="0">
                <a:cs typeface="Times New Roman" pitchFamily="18" charset="0"/>
              </a:rPr>
              <a:t> y </a:t>
            </a:r>
            <a:r>
              <a:rPr lang="es-ES" sz="4000" dirty="0" err="1" smtClean="0">
                <a:cs typeface="Times New Roman" pitchFamily="18" charset="0"/>
              </a:rPr>
              <a:t>ruteadores</a:t>
            </a:r>
            <a:endParaRPr lang="es-ES" sz="4000" dirty="0" smtClean="0">
              <a:cs typeface="Times New Roman" pitchFamily="18" charset="0"/>
            </a:endParaRPr>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1796" y="2838646"/>
            <a:ext cx="6307428" cy="3473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63000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5094" y="2132735"/>
            <a:ext cx="7902053" cy="3285414"/>
          </a:xfrm>
        </p:spPr>
        <p:txBody>
          <a:bodyPr>
            <a:normAutofit/>
          </a:bodyPr>
          <a:lstStyle/>
          <a:p>
            <a:pPr algn="just">
              <a:buFont typeface="Wingdings" pitchFamily="2" charset="2"/>
              <a:buChar char="v"/>
            </a:pPr>
            <a:r>
              <a:rPr lang="es-MX" sz="2400" dirty="0"/>
              <a:t>La segmentación permite que la congestión de red se reduzca de forma significativa dentro de cada segmento. </a:t>
            </a:r>
            <a:endParaRPr lang="es-MX" sz="2400" dirty="0" smtClean="0"/>
          </a:p>
          <a:p>
            <a:pPr algn="just">
              <a:buFont typeface="Wingdings" pitchFamily="2" charset="2"/>
              <a:buChar char="v"/>
            </a:pPr>
            <a:endParaRPr lang="es-MX" sz="2400" dirty="0"/>
          </a:p>
          <a:p>
            <a:pPr algn="just">
              <a:buFont typeface="Wingdings" pitchFamily="2" charset="2"/>
              <a:buChar char="v"/>
            </a:pPr>
            <a:r>
              <a:rPr lang="es-MX" sz="2400" dirty="0" smtClean="0"/>
              <a:t>Al </a:t>
            </a:r>
            <a:r>
              <a:rPr lang="es-MX" sz="2400" dirty="0"/>
              <a:t>transmitir datos dentro de un segmento, los dispositivos dentro de ese segmento comparten el ancho de banda total. </a:t>
            </a:r>
          </a:p>
        </p:txBody>
      </p:sp>
      <p:sp>
        <p:nvSpPr>
          <p:cNvPr id="5" name="4 Rectángulo"/>
          <p:cNvSpPr/>
          <p:nvPr/>
        </p:nvSpPr>
        <p:spPr>
          <a:xfrm>
            <a:off x="1201003" y="1250406"/>
            <a:ext cx="6796586" cy="646331"/>
          </a:xfrm>
          <a:prstGeom prst="rect">
            <a:avLst/>
          </a:prstGeom>
        </p:spPr>
        <p:txBody>
          <a:bodyPr wrap="square">
            <a:spAutoFit/>
          </a:bodyPr>
          <a:lstStyle/>
          <a:p>
            <a:r>
              <a:rPr lang="es-MX" sz="3600" b="1" dirty="0">
                <a:solidFill>
                  <a:prstClr val="black"/>
                </a:solidFill>
                <a:ea typeface="+mj-ea"/>
                <a:cs typeface="+mj-cs"/>
              </a:rPr>
              <a:t>Segmentación LAN con puentes</a:t>
            </a:r>
            <a:endParaRPr lang="es-MX" dirty="0"/>
          </a:p>
        </p:txBody>
      </p:sp>
      <p:sp>
        <p:nvSpPr>
          <p:cNvPr id="2" name="1 Marcador de número de diapositiva"/>
          <p:cNvSpPr>
            <a:spLocks noGrp="1"/>
          </p:cNvSpPr>
          <p:nvPr>
            <p:ph type="sldNum" sz="quarter" idx="12"/>
          </p:nvPr>
        </p:nvSpPr>
        <p:spPr/>
        <p:txBody>
          <a:bodyPr/>
          <a:lstStyle/>
          <a:p>
            <a:fld id="{18FDBAE8-0AD5-4C4A-B0F5-4BBC06F38D92}" type="slidenum">
              <a:rPr lang="es-ES" smtClean="0"/>
              <a:t>32</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67697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8344" y="1070784"/>
            <a:ext cx="7429499" cy="957064"/>
          </a:xfrm>
        </p:spPr>
        <p:txBody>
          <a:bodyPr/>
          <a:lstStyle/>
          <a:p>
            <a:r>
              <a:rPr lang="es-MX" b="1" dirty="0" smtClean="0"/>
              <a:t>Segmentación </a:t>
            </a:r>
            <a:r>
              <a:rPr lang="es-MX" b="1" dirty="0"/>
              <a:t>LAN con puentes</a:t>
            </a:r>
            <a:endParaRPr lang="es-MX" dirty="0"/>
          </a:p>
        </p:txBody>
      </p:sp>
      <p:sp>
        <p:nvSpPr>
          <p:cNvPr id="3" name="Marcador de contenido 2"/>
          <p:cNvSpPr>
            <a:spLocks noGrp="1"/>
          </p:cNvSpPr>
          <p:nvPr>
            <p:ph idx="1"/>
          </p:nvPr>
        </p:nvSpPr>
        <p:spPr>
          <a:xfrm>
            <a:off x="559558" y="2210936"/>
            <a:ext cx="7983941" cy="3862317"/>
          </a:xfrm>
        </p:spPr>
        <p:txBody>
          <a:bodyPr>
            <a:normAutofit fontScale="92500"/>
          </a:bodyPr>
          <a:lstStyle/>
          <a:p>
            <a:pPr algn="just">
              <a:buFont typeface="Wingdings" pitchFamily="2" charset="2"/>
              <a:buChar char="v"/>
            </a:pPr>
            <a:r>
              <a:rPr lang="es-MX" sz="2600" dirty="0"/>
              <a:t>Los puentes son dispositivos de Capa 2 que envían tramas de datos basados en la dirección MAC. </a:t>
            </a:r>
            <a:endParaRPr lang="es-MX" sz="2600" dirty="0" smtClean="0"/>
          </a:p>
          <a:p>
            <a:pPr algn="just">
              <a:buFont typeface="Wingdings" pitchFamily="2" charset="2"/>
              <a:buChar char="v"/>
            </a:pPr>
            <a:endParaRPr lang="es-MX" sz="2600" dirty="0" smtClean="0"/>
          </a:p>
          <a:p>
            <a:pPr algn="just">
              <a:buFont typeface="Wingdings" pitchFamily="2" charset="2"/>
              <a:buChar char="v"/>
            </a:pPr>
            <a:r>
              <a:rPr lang="es-MX" sz="2600" dirty="0" smtClean="0"/>
              <a:t>Leen </a:t>
            </a:r>
            <a:r>
              <a:rPr lang="es-MX" sz="2600" dirty="0"/>
              <a:t>la dirección MAC origen de los paquetes de datos para detectar los dispositivos en cada segmento. </a:t>
            </a:r>
            <a:endParaRPr lang="es-MX" sz="2600" dirty="0" smtClean="0"/>
          </a:p>
          <a:p>
            <a:pPr algn="just">
              <a:buFont typeface="Wingdings" pitchFamily="2" charset="2"/>
              <a:buChar char="v"/>
            </a:pPr>
            <a:endParaRPr lang="es-MX" sz="2600" dirty="0"/>
          </a:p>
          <a:p>
            <a:pPr algn="just">
              <a:buFont typeface="Wingdings" pitchFamily="2" charset="2"/>
              <a:buChar char="v"/>
            </a:pPr>
            <a:r>
              <a:rPr lang="es-MX" sz="2600" dirty="0" smtClean="0"/>
              <a:t>Las </a:t>
            </a:r>
            <a:r>
              <a:rPr lang="es-MX" sz="2600" dirty="0"/>
              <a:t>direcciones MAC se utilizan entonces para construir una tabla de puenteo. Esto permite que los puentes bloqueen paquetes que no necesitan salir del segmento local</a:t>
            </a:r>
            <a:r>
              <a:rPr lang="es-MX" sz="2600" dirty="0" smtClean="0"/>
              <a:t>.</a:t>
            </a:r>
          </a:p>
          <a:p>
            <a:endParaRPr lang="es-MX" dirty="0"/>
          </a:p>
        </p:txBody>
      </p:sp>
      <p:sp>
        <p:nvSpPr>
          <p:cNvPr id="5" name="4 Marcador de número de diapositiva"/>
          <p:cNvSpPr>
            <a:spLocks noGrp="1"/>
          </p:cNvSpPr>
          <p:nvPr>
            <p:ph type="sldNum" sz="quarter" idx="12"/>
          </p:nvPr>
        </p:nvSpPr>
        <p:spPr/>
        <p:txBody>
          <a:bodyPr/>
          <a:lstStyle/>
          <a:p>
            <a:fld id="{18FDBAE8-0AD5-4C4A-B0F5-4BBC06F38D92}" type="slidenum">
              <a:rPr lang="es-ES" smtClean="0"/>
              <a:t>33</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7582165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8408" y="2027848"/>
            <a:ext cx="8185951" cy="3898725"/>
          </a:xfrm>
        </p:spPr>
        <p:txBody>
          <a:bodyPr>
            <a:normAutofit/>
          </a:bodyPr>
          <a:lstStyle/>
          <a:p>
            <a:pPr algn="just">
              <a:buFont typeface="Wingdings" pitchFamily="2" charset="2"/>
              <a:buChar char="v"/>
            </a:pPr>
            <a:r>
              <a:rPr lang="es-MX" sz="2400" dirty="0"/>
              <a:t>Aunque los puentes son transparentes para los otros dispositivos de red, la latencia de una red aumenta </a:t>
            </a:r>
            <a:r>
              <a:rPr lang="es-MX" sz="2400" dirty="0" smtClean="0"/>
              <a:t>de un </a:t>
            </a:r>
            <a:r>
              <a:rPr lang="es-MX" sz="2400" dirty="0"/>
              <a:t>diez a treinta por ciento cuando se utiliza un puente. Este aumento en la latencia se debe a las decisiones que toman los puentes antes de que se envíen las tramas. </a:t>
            </a:r>
            <a:endParaRPr lang="es-MX" sz="2400" dirty="0" smtClean="0"/>
          </a:p>
          <a:p>
            <a:pPr algn="just">
              <a:buFont typeface="Wingdings" pitchFamily="2" charset="2"/>
              <a:buChar char="v"/>
            </a:pPr>
            <a:r>
              <a:rPr lang="es-MX" sz="2400" dirty="0" smtClean="0"/>
              <a:t>Un </a:t>
            </a:r>
            <a:r>
              <a:rPr lang="es-MX" sz="2400" dirty="0"/>
              <a:t>puente se clasifica como un dispositivo de almacenamiento y envío. </a:t>
            </a:r>
            <a:endParaRPr lang="es-MX" sz="2400" dirty="0" smtClean="0"/>
          </a:p>
          <a:p>
            <a:pPr algn="just">
              <a:buFont typeface="Wingdings" pitchFamily="2" charset="2"/>
              <a:buChar char="v"/>
            </a:pPr>
            <a:r>
              <a:rPr lang="es-MX" sz="2400" dirty="0" smtClean="0"/>
              <a:t>Si </a:t>
            </a:r>
            <a:r>
              <a:rPr lang="es-MX" sz="2400" dirty="0"/>
              <a:t>el puerto destino se encuentra ocupado, el puente puede almacenar la trama temporalmente hasta que el puerto esté disponible.</a:t>
            </a:r>
          </a:p>
        </p:txBody>
      </p:sp>
      <p:sp>
        <p:nvSpPr>
          <p:cNvPr id="4" name="Título 1"/>
          <p:cNvSpPr>
            <a:spLocks noGrp="1"/>
          </p:cNvSpPr>
          <p:nvPr>
            <p:ph type="title"/>
          </p:nvPr>
        </p:nvSpPr>
        <p:spPr>
          <a:xfrm>
            <a:off x="808344" y="1070784"/>
            <a:ext cx="7429499" cy="957064"/>
          </a:xfrm>
        </p:spPr>
        <p:txBody>
          <a:bodyPr/>
          <a:lstStyle/>
          <a:p>
            <a:r>
              <a:rPr lang="es-MX" b="1" dirty="0" smtClean="0"/>
              <a:t>Segmentación </a:t>
            </a:r>
            <a:r>
              <a:rPr lang="es-MX" b="1" dirty="0"/>
              <a:t>LAN con puentes</a:t>
            </a:r>
            <a:endParaRPr lang="es-MX" dirty="0"/>
          </a:p>
        </p:txBody>
      </p:sp>
      <p:sp>
        <p:nvSpPr>
          <p:cNvPr id="2" name="1 Marcador de número de diapositiva"/>
          <p:cNvSpPr>
            <a:spLocks noGrp="1"/>
          </p:cNvSpPr>
          <p:nvPr>
            <p:ph type="sldNum" sz="quarter" idx="12"/>
          </p:nvPr>
        </p:nvSpPr>
        <p:spPr/>
        <p:txBody>
          <a:bodyPr/>
          <a:lstStyle/>
          <a:p>
            <a:fld id="{18FDBAE8-0AD5-4C4A-B0F5-4BBC06F38D92}" type="slidenum">
              <a:rPr lang="es-ES" smtClean="0"/>
              <a:t>34</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7490979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b="1" dirty="0" smtClean="0"/>
              <a:t>Segmentación de LAN con </a:t>
            </a:r>
            <a:r>
              <a:rPr lang="es-MX" b="1" dirty="0" err="1" smtClean="0"/>
              <a:t>switches</a:t>
            </a:r>
            <a:r>
              <a:rPr lang="es-MX" b="1" dirty="0" smtClean="0"/>
              <a:t> </a:t>
            </a:r>
            <a:endParaRPr lang="es-MX" dirty="0"/>
          </a:p>
        </p:txBody>
      </p:sp>
      <p:sp>
        <p:nvSpPr>
          <p:cNvPr id="3" name="Content Placeholder 2"/>
          <p:cNvSpPr>
            <a:spLocks noGrp="1"/>
          </p:cNvSpPr>
          <p:nvPr>
            <p:ph idx="1"/>
          </p:nvPr>
        </p:nvSpPr>
        <p:spPr>
          <a:xfrm>
            <a:off x="627797" y="1746913"/>
            <a:ext cx="7956645" cy="3910958"/>
          </a:xfrm>
        </p:spPr>
        <p:txBody>
          <a:bodyPr>
            <a:normAutofit/>
          </a:bodyPr>
          <a:lstStyle/>
          <a:p>
            <a:pPr algn="just">
              <a:lnSpc>
                <a:spcPct val="110000"/>
              </a:lnSpc>
              <a:buFont typeface="Wingdings" pitchFamily="2" charset="2"/>
              <a:buChar char="v"/>
            </a:pPr>
            <a:r>
              <a:rPr lang="es-MX" sz="2000" dirty="0" smtClean="0"/>
              <a:t>Los </a:t>
            </a:r>
            <a:r>
              <a:rPr lang="es-MX" sz="2000" dirty="0" err="1" smtClean="0"/>
              <a:t>switches</a:t>
            </a:r>
            <a:r>
              <a:rPr lang="es-MX" sz="2000" dirty="0" smtClean="0"/>
              <a:t> reducen la escasez de ancho de banda y los cuellos de botella en la red, como los que surgen entre varias estaciones de trabajo y un servidor de archivos remoto. </a:t>
            </a:r>
          </a:p>
          <a:p>
            <a:pPr algn="just">
              <a:lnSpc>
                <a:spcPct val="110000"/>
              </a:lnSpc>
              <a:buFont typeface="Wingdings" pitchFamily="2" charset="2"/>
              <a:buChar char="v"/>
            </a:pPr>
            <a:endParaRPr lang="es-MX" sz="2000" dirty="0" smtClean="0"/>
          </a:p>
          <a:p>
            <a:pPr algn="just">
              <a:lnSpc>
                <a:spcPct val="110000"/>
              </a:lnSpc>
              <a:buFont typeface="Wingdings" pitchFamily="2" charset="2"/>
              <a:buChar char="v"/>
            </a:pPr>
            <a:r>
              <a:rPr lang="es-MX" sz="2000" dirty="0" smtClean="0"/>
              <a:t>Los </a:t>
            </a:r>
            <a:r>
              <a:rPr lang="es-MX" sz="2000" dirty="0" err="1" smtClean="0"/>
              <a:t>switches</a:t>
            </a:r>
            <a:r>
              <a:rPr lang="es-MX" sz="2000" dirty="0" smtClean="0"/>
              <a:t> segmentan las LAN en </a:t>
            </a:r>
            <a:r>
              <a:rPr lang="es-MX" sz="2000" dirty="0" err="1" smtClean="0"/>
              <a:t>microsegmentos</a:t>
            </a:r>
            <a:r>
              <a:rPr lang="es-MX" sz="2000" dirty="0" smtClean="0"/>
              <a:t>, lo que reduce el tamaño de los dominios de </a:t>
            </a:r>
            <a:r>
              <a:rPr lang="es-MX" sz="2000" dirty="0" err="1" smtClean="0"/>
              <a:t>colisión</a:t>
            </a:r>
            <a:r>
              <a:rPr lang="es-MX" sz="2000" dirty="0" smtClean="0"/>
              <a:t>. Sin embargo, todos los hosts conectados a un </a:t>
            </a:r>
            <a:r>
              <a:rPr lang="es-MX" sz="2000" dirty="0" err="1" smtClean="0"/>
              <a:t>switch</a:t>
            </a:r>
            <a:r>
              <a:rPr lang="es-MX" sz="2000" dirty="0" smtClean="0"/>
              <a:t> siguen en el mismo dominio de </a:t>
            </a:r>
            <a:r>
              <a:rPr lang="es-MX" sz="2000" dirty="0" err="1" smtClean="0"/>
              <a:t>broadcast</a:t>
            </a:r>
            <a:r>
              <a:rPr lang="es-MX" sz="2000" dirty="0" smtClean="0"/>
              <a:t>. </a:t>
            </a:r>
          </a:p>
          <a:p>
            <a:endParaRPr lang="es-ES_tradnl" dirty="0"/>
          </a:p>
        </p:txBody>
      </p:sp>
      <p:sp>
        <p:nvSpPr>
          <p:cNvPr id="5" name="4 Marcador de número de diapositiva"/>
          <p:cNvSpPr>
            <a:spLocks noGrp="1"/>
          </p:cNvSpPr>
          <p:nvPr>
            <p:ph type="sldNum" sz="quarter" idx="12"/>
          </p:nvPr>
        </p:nvSpPr>
        <p:spPr/>
        <p:txBody>
          <a:bodyPr/>
          <a:lstStyle/>
          <a:p>
            <a:fld id="{18FDBAE8-0AD5-4C4A-B0F5-4BBC06F38D92}" type="slidenum">
              <a:rPr lang="es-ES" smtClean="0"/>
              <a:t>35</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1119" y="4291369"/>
            <a:ext cx="3212193" cy="206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2969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877" y="1137075"/>
            <a:ext cx="7721716" cy="873199"/>
          </a:xfrm>
        </p:spPr>
        <p:txBody>
          <a:bodyPr/>
          <a:lstStyle/>
          <a:p>
            <a:r>
              <a:rPr lang="es-MX" b="1" dirty="0" smtClean="0"/>
              <a:t>Segmentación </a:t>
            </a:r>
            <a:r>
              <a:rPr lang="es-MX" b="1" dirty="0"/>
              <a:t>de LAN con routers </a:t>
            </a:r>
            <a:endParaRPr lang="es-MX" dirty="0"/>
          </a:p>
        </p:txBody>
      </p:sp>
      <p:sp>
        <p:nvSpPr>
          <p:cNvPr id="3" name="Marcador de contenido 2"/>
          <p:cNvSpPr>
            <a:spLocks noGrp="1"/>
          </p:cNvSpPr>
          <p:nvPr>
            <p:ph idx="1"/>
          </p:nvPr>
        </p:nvSpPr>
        <p:spPr>
          <a:xfrm>
            <a:off x="573207" y="2446854"/>
            <a:ext cx="7895386" cy="3541714"/>
          </a:xfrm>
        </p:spPr>
        <p:txBody>
          <a:bodyPr>
            <a:normAutofit/>
          </a:bodyPr>
          <a:lstStyle/>
          <a:p>
            <a:pPr algn="just">
              <a:buFont typeface="Wingdings" pitchFamily="2" charset="2"/>
              <a:buChar char="v"/>
            </a:pPr>
            <a:r>
              <a:rPr lang="es-MX" sz="2400" dirty="0"/>
              <a:t>Los routers proporcionan segmentación de red que agrega un factor de latencia del veinte al treinta por ciento a través de una red conmutada. </a:t>
            </a:r>
            <a:endParaRPr lang="es-MX" sz="2400" dirty="0" smtClean="0"/>
          </a:p>
          <a:p>
            <a:pPr algn="just">
              <a:buFont typeface="Wingdings" pitchFamily="2" charset="2"/>
              <a:buChar char="v"/>
            </a:pPr>
            <a:endParaRPr lang="es-MX" sz="2400" dirty="0" smtClean="0"/>
          </a:p>
          <a:p>
            <a:pPr algn="just">
              <a:buFont typeface="Wingdings" pitchFamily="2" charset="2"/>
              <a:buChar char="v"/>
            </a:pPr>
            <a:r>
              <a:rPr lang="es-MX" sz="2400" dirty="0" smtClean="0"/>
              <a:t>Esta </a:t>
            </a:r>
            <a:r>
              <a:rPr lang="es-MX" sz="2400" dirty="0"/>
              <a:t>mayor latencia se debe a que el router opera en la capa de red y usa la dirección IP para determinar la mejor ruta al nodo de destino.</a:t>
            </a:r>
          </a:p>
        </p:txBody>
      </p:sp>
      <p:sp>
        <p:nvSpPr>
          <p:cNvPr id="5" name="4 Marcador de número de diapositiva"/>
          <p:cNvSpPr>
            <a:spLocks noGrp="1"/>
          </p:cNvSpPr>
          <p:nvPr>
            <p:ph type="sldNum" sz="quarter" idx="12"/>
          </p:nvPr>
        </p:nvSpPr>
        <p:spPr/>
        <p:txBody>
          <a:bodyPr/>
          <a:lstStyle/>
          <a:p>
            <a:fld id="{18FDBAE8-0AD5-4C4A-B0F5-4BBC06F38D92}" type="slidenum">
              <a:rPr lang="es-ES" smtClean="0"/>
              <a:t>36</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2944166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182" y="2585725"/>
            <a:ext cx="2862618" cy="2813539"/>
          </a:xfrm>
        </p:spPr>
        <p:txBody>
          <a:bodyPr>
            <a:normAutofit fontScale="77500" lnSpcReduction="20000"/>
          </a:bodyPr>
          <a:lstStyle/>
          <a:p>
            <a:pPr>
              <a:lnSpc>
                <a:spcPct val="120000"/>
              </a:lnSpc>
              <a:buFont typeface="Wingdings" pitchFamily="2" charset="2"/>
              <a:buChar char="v"/>
            </a:pPr>
            <a:r>
              <a:rPr lang="es-MX" sz="2400" dirty="0"/>
              <a:t>Los routers proporcionan conectividad entre redes y subredes. </a:t>
            </a:r>
            <a:endParaRPr lang="es-MX" sz="2400" dirty="0" smtClean="0"/>
          </a:p>
          <a:p>
            <a:pPr algn="just">
              <a:buFont typeface="Wingdings" pitchFamily="2" charset="2"/>
              <a:buChar char="v"/>
            </a:pPr>
            <a:endParaRPr lang="es-MX" sz="2400" dirty="0" smtClean="0"/>
          </a:p>
          <a:p>
            <a:pPr algn="just">
              <a:buFont typeface="Wingdings" pitchFamily="2" charset="2"/>
              <a:buChar char="v"/>
            </a:pPr>
            <a:r>
              <a:rPr lang="es-MX" sz="2400" dirty="0" smtClean="0"/>
              <a:t>Los </a:t>
            </a:r>
            <a:r>
              <a:rPr lang="es-MX" sz="2400" dirty="0"/>
              <a:t>routers no envían broadcasts, mientras que los switches y puentes deben enviar tramas de </a:t>
            </a:r>
            <a:r>
              <a:rPr lang="es-MX" sz="2400" dirty="0" smtClean="0"/>
              <a:t>broadcast.</a:t>
            </a:r>
            <a:endParaRPr lang="es-MX" sz="2400" dirty="0"/>
          </a:p>
        </p:txBody>
      </p:sp>
      <p:sp>
        <p:nvSpPr>
          <p:cNvPr id="5" name="Título 1"/>
          <p:cNvSpPr>
            <a:spLocks noGrp="1"/>
          </p:cNvSpPr>
          <p:nvPr>
            <p:ph type="title"/>
          </p:nvPr>
        </p:nvSpPr>
        <p:spPr>
          <a:xfrm>
            <a:off x="746877" y="1137075"/>
            <a:ext cx="7721716" cy="873199"/>
          </a:xfrm>
        </p:spPr>
        <p:txBody>
          <a:bodyPr/>
          <a:lstStyle/>
          <a:p>
            <a:r>
              <a:rPr lang="es-MX" b="1" dirty="0" smtClean="0"/>
              <a:t>Segmentación </a:t>
            </a:r>
            <a:r>
              <a:rPr lang="es-MX" b="1" dirty="0"/>
              <a:t>de LAN con routers </a:t>
            </a:r>
            <a:endParaRPr lang="es-MX" dirty="0"/>
          </a:p>
        </p:txBody>
      </p:sp>
      <p:sp>
        <p:nvSpPr>
          <p:cNvPr id="2" name="1 Marcador de número de diapositiva"/>
          <p:cNvSpPr>
            <a:spLocks noGrp="1"/>
          </p:cNvSpPr>
          <p:nvPr>
            <p:ph type="sldNum" sz="quarter" idx="12"/>
          </p:nvPr>
        </p:nvSpPr>
        <p:spPr/>
        <p:txBody>
          <a:bodyPr/>
          <a:lstStyle/>
          <a:p>
            <a:fld id="{18FDBAE8-0AD5-4C4A-B0F5-4BBC06F38D92}" type="slidenum">
              <a:rPr lang="es-ES" smtClean="0"/>
              <a:t>37</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022475"/>
            <a:ext cx="6096000" cy="433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53283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149" y="2148997"/>
            <a:ext cx="7854443" cy="4197212"/>
          </a:xfrm>
        </p:spPr>
        <p:txBody>
          <a:bodyPr>
            <a:normAutofit/>
          </a:bodyPr>
          <a:lstStyle/>
          <a:p>
            <a:pPr algn="just">
              <a:buFont typeface="Wingdings" pitchFamily="2" charset="2"/>
              <a:buChar char="v"/>
            </a:pPr>
            <a:r>
              <a:rPr lang="es-MX" sz="2400" dirty="0" smtClean="0"/>
              <a:t>Se </a:t>
            </a:r>
            <a:r>
              <a:rPr lang="es-MX" sz="2400" dirty="0"/>
              <a:t>puede decir que en la actualidad los </a:t>
            </a:r>
            <a:r>
              <a:rPr lang="es-MX" sz="2400" dirty="0" smtClean="0"/>
              <a:t>términos conmutación </a:t>
            </a:r>
            <a:r>
              <a:rPr lang="es-MX" sz="2400" dirty="0"/>
              <a:t>de Capa 3 y enrutamiento se utilizan con frecuencia de manera indistinta. </a:t>
            </a:r>
          </a:p>
          <a:p>
            <a:pPr algn="just">
              <a:buFont typeface="Wingdings" pitchFamily="2" charset="2"/>
              <a:buChar char="v"/>
            </a:pPr>
            <a:endParaRPr lang="es-MX" sz="2400" dirty="0" smtClean="0"/>
          </a:p>
          <a:p>
            <a:pPr algn="just">
              <a:buFont typeface="Wingdings" pitchFamily="2" charset="2"/>
              <a:buChar char="v"/>
            </a:pPr>
            <a:r>
              <a:rPr lang="es-MX" sz="2400" dirty="0" smtClean="0"/>
              <a:t>Existen </a:t>
            </a:r>
            <a:r>
              <a:rPr lang="es-MX" sz="2400" dirty="0"/>
              <a:t>dos </a:t>
            </a:r>
            <a:r>
              <a:rPr lang="es-MX" sz="2400" dirty="0" smtClean="0"/>
              <a:t>métodos </a:t>
            </a:r>
            <a:r>
              <a:rPr lang="es-MX" sz="2400" dirty="0"/>
              <a:t>de </a:t>
            </a:r>
            <a:r>
              <a:rPr lang="es-MX" sz="2400" dirty="0" smtClean="0"/>
              <a:t>conmutación </a:t>
            </a:r>
            <a:r>
              <a:rPr lang="es-MX" sz="2400" dirty="0"/>
              <a:t>de trama de datos: la </a:t>
            </a:r>
            <a:r>
              <a:rPr lang="es-MX" sz="2400" dirty="0" smtClean="0"/>
              <a:t>conmutación </a:t>
            </a:r>
            <a:r>
              <a:rPr lang="es-MX" sz="2400" dirty="0"/>
              <a:t>de Capa 2 y de Capa 3. Los </a:t>
            </a:r>
            <a:r>
              <a:rPr lang="es-MX" sz="2400" dirty="0" err="1"/>
              <a:t>routers</a:t>
            </a:r>
            <a:r>
              <a:rPr lang="es-MX" sz="2400" dirty="0"/>
              <a:t> y los </a:t>
            </a:r>
            <a:r>
              <a:rPr lang="es-MX" sz="2400" dirty="0" err="1"/>
              <a:t>switches</a:t>
            </a:r>
            <a:r>
              <a:rPr lang="es-MX" sz="2400" dirty="0"/>
              <a:t> de Capa 3 utilizan la </a:t>
            </a:r>
            <a:r>
              <a:rPr lang="es-MX" sz="2400" dirty="0" smtClean="0"/>
              <a:t>conmutación </a:t>
            </a:r>
            <a:r>
              <a:rPr lang="es-MX" sz="2400" dirty="0"/>
              <a:t>de Capa 3 para conmutar los paquetes. </a:t>
            </a:r>
          </a:p>
        </p:txBody>
      </p:sp>
      <p:sp>
        <p:nvSpPr>
          <p:cNvPr id="5" name="Título 1"/>
          <p:cNvSpPr>
            <a:spLocks noGrp="1"/>
          </p:cNvSpPr>
          <p:nvPr>
            <p:ph type="title"/>
          </p:nvPr>
        </p:nvSpPr>
        <p:spPr>
          <a:xfrm>
            <a:off x="746877" y="1137075"/>
            <a:ext cx="7721716" cy="873199"/>
          </a:xfrm>
        </p:spPr>
        <p:txBody>
          <a:bodyPr/>
          <a:lstStyle/>
          <a:p>
            <a:r>
              <a:rPr lang="es-MX" b="1" dirty="0" smtClean="0"/>
              <a:t>Segmentación </a:t>
            </a:r>
            <a:r>
              <a:rPr lang="es-MX" b="1" dirty="0"/>
              <a:t>de LAN con routers </a:t>
            </a:r>
            <a:endParaRPr lang="es-MX" dirty="0"/>
          </a:p>
        </p:txBody>
      </p:sp>
      <p:sp>
        <p:nvSpPr>
          <p:cNvPr id="2" name="1 Marcador de número de diapositiva"/>
          <p:cNvSpPr>
            <a:spLocks noGrp="1"/>
          </p:cNvSpPr>
          <p:nvPr>
            <p:ph type="sldNum" sz="quarter" idx="12"/>
          </p:nvPr>
        </p:nvSpPr>
        <p:spPr/>
        <p:txBody>
          <a:bodyPr/>
          <a:lstStyle/>
          <a:p>
            <a:fld id="{18FDBAE8-0AD5-4C4A-B0F5-4BBC06F38D92}" type="slidenum">
              <a:rPr lang="es-ES" smtClean="0"/>
              <a:t>38</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6677668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149" y="2148997"/>
            <a:ext cx="7854443" cy="4197212"/>
          </a:xfrm>
        </p:spPr>
        <p:txBody>
          <a:bodyPr>
            <a:normAutofit/>
          </a:bodyPr>
          <a:lstStyle/>
          <a:p>
            <a:pPr algn="just">
              <a:buFont typeface="Wingdings" pitchFamily="2" charset="2"/>
              <a:buChar char="v"/>
            </a:pPr>
            <a:r>
              <a:rPr lang="es-MX" sz="2400" dirty="0"/>
              <a:t>La diferencia entre la </a:t>
            </a:r>
            <a:r>
              <a:rPr lang="es-MX" sz="2400" dirty="0" smtClean="0"/>
              <a:t>conmutación </a:t>
            </a:r>
            <a:r>
              <a:rPr lang="es-MX" sz="2400" dirty="0"/>
              <a:t>de Capa 2 y Capa 3 es el tipo de </a:t>
            </a:r>
            <a:r>
              <a:rPr lang="es-MX" sz="2400" dirty="0" smtClean="0"/>
              <a:t>información </a:t>
            </a:r>
            <a:r>
              <a:rPr lang="es-MX" sz="2400" dirty="0"/>
              <a:t>que se encuentra dentro de la trama y que se utiliza para determinar la interfaz de salida correcta. La </a:t>
            </a:r>
            <a:r>
              <a:rPr lang="es-MX" sz="2400" dirty="0" smtClean="0"/>
              <a:t>conmutación </a:t>
            </a:r>
            <a:r>
              <a:rPr lang="es-MX" sz="2400" dirty="0"/>
              <a:t>de la Capa 2 se basa en la </a:t>
            </a:r>
            <a:r>
              <a:rPr lang="es-MX" sz="2400" dirty="0" smtClean="0"/>
              <a:t>información </a:t>
            </a:r>
            <a:r>
              <a:rPr lang="es-MX" sz="2400" dirty="0"/>
              <a:t>de la </a:t>
            </a:r>
            <a:r>
              <a:rPr lang="es-MX" sz="2400" dirty="0" smtClean="0"/>
              <a:t>dirección </a:t>
            </a:r>
            <a:r>
              <a:rPr lang="es-MX" sz="2400" dirty="0"/>
              <a:t>MAC.</a:t>
            </a:r>
          </a:p>
        </p:txBody>
      </p:sp>
      <p:sp>
        <p:nvSpPr>
          <p:cNvPr id="5" name="Título 1"/>
          <p:cNvSpPr>
            <a:spLocks noGrp="1"/>
          </p:cNvSpPr>
          <p:nvPr>
            <p:ph type="title"/>
          </p:nvPr>
        </p:nvSpPr>
        <p:spPr>
          <a:xfrm>
            <a:off x="746877" y="1137075"/>
            <a:ext cx="7721716" cy="873199"/>
          </a:xfrm>
        </p:spPr>
        <p:txBody>
          <a:bodyPr/>
          <a:lstStyle/>
          <a:p>
            <a:r>
              <a:rPr lang="es-MX" b="1" dirty="0" smtClean="0"/>
              <a:t>Segmentación </a:t>
            </a:r>
            <a:r>
              <a:rPr lang="es-MX" b="1" dirty="0"/>
              <a:t>de LAN con routers </a:t>
            </a:r>
            <a:endParaRPr lang="es-MX" dirty="0"/>
          </a:p>
        </p:txBody>
      </p:sp>
      <p:sp>
        <p:nvSpPr>
          <p:cNvPr id="2" name="1 Marcador de número de diapositiva"/>
          <p:cNvSpPr>
            <a:spLocks noGrp="1"/>
          </p:cNvSpPr>
          <p:nvPr>
            <p:ph type="sldNum" sz="quarter" idx="12"/>
          </p:nvPr>
        </p:nvSpPr>
        <p:spPr/>
        <p:txBody>
          <a:bodyPr/>
          <a:lstStyle/>
          <a:p>
            <a:fld id="{18FDBAE8-0AD5-4C4A-B0F5-4BBC06F38D92}" type="slidenum">
              <a:rPr lang="es-ES" smtClean="0"/>
              <a:t>39</a:t>
            </a:fld>
            <a:endParaRPr lang="es-ES"/>
          </a:p>
        </p:txBody>
      </p:sp>
      <p:sp>
        <p:nvSpPr>
          <p:cNvPr id="6" name="5 Marcador de pie de página"/>
          <p:cNvSpPr>
            <a:spLocks noGrp="1"/>
          </p:cNvSpPr>
          <p:nvPr>
            <p:ph type="ftr" sz="quarter" idx="11"/>
          </p:nvPr>
        </p:nvSpPr>
        <p:spPr/>
        <p:txBody>
          <a:bodyPr/>
          <a:lstStyle/>
          <a:p>
            <a:r>
              <a:rPr lang="es-ES" smtClean="0"/>
              <a:t>Administración de Redes</a:t>
            </a:r>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6179" y="4076487"/>
            <a:ext cx="3349374" cy="226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368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85263"/>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Descripción del material</a:t>
            </a:r>
          </a:p>
        </p:txBody>
      </p:sp>
      <p:sp>
        <p:nvSpPr>
          <p:cNvPr id="3" name="2 Forma libre"/>
          <p:cNvSpPr/>
          <p:nvPr/>
        </p:nvSpPr>
        <p:spPr>
          <a:xfrm>
            <a:off x="484496" y="2138493"/>
            <a:ext cx="8229600" cy="35116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spcBef>
                <a:spcPts val="799"/>
              </a:spcBef>
              <a:defRPr/>
            </a:pPr>
            <a:r>
              <a:rPr lang="es-ES" sz="2800" dirty="0">
                <a:ea typeface="DejaVu Sans" pitchFamily="2"/>
                <a:cs typeface="DejaVu Sans" pitchFamily="2"/>
              </a:rPr>
              <a:t>La finalidad del presente material </a:t>
            </a:r>
            <a:r>
              <a:rPr lang="es-ES" sz="2800" dirty="0" smtClean="0">
                <a:ea typeface="DejaVu Sans" pitchFamily="2"/>
                <a:cs typeface="DejaVu Sans" pitchFamily="2"/>
              </a:rPr>
              <a:t>es </a:t>
            </a:r>
            <a:r>
              <a:rPr lang="es-ES" sz="2800" dirty="0">
                <a:ea typeface="DejaVu Sans" pitchFamily="2"/>
                <a:cs typeface="DejaVu Sans" pitchFamily="2"/>
              </a:rPr>
              <a:t>llamar la atención del alumno para comprender y al mismo tiempo fortalecer su aprendizaje en el </a:t>
            </a:r>
            <a:r>
              <a:rPr lang="es-ES" sz="2800" dirty="0" smtClean="0">
                <a:ea typeface="DejaVu Sans" pitchFamily="2"/>
                <a:cs typeface="DejaVu Sans" pitchFamily="2"/>
              </a:rPr>
              <a:t>conocimiento: </a:t>
            </a:r>
            <a:r>
              <a:rPr lang="es-ES" sz="2800" b="1" dirty="0" smtClean="0">
                <a:ea typeface="DejaVu Sans" pitchFamily="2"/>
                <a:cs typeface="DejaVu Sans" pitchFamily="2"/>
              </a:rPr>
              <a:t>Elemento de red, </a:t>
            </a:r>
            <a:r>
              <a:rPr lang="es-ES" sz="2800" dirty="0">
                <a:ea typeface="DejaVu Sans" pitchFamily="2"/>
                <a:cs typeface="DejaVu Sans" pitchFamily="2"/>
              </a:rPr>
              <a:t>de la </a:t>
            </a:r>
            <a:r>
              <a:rPr lang="es-ES" sz="2800" dirty="0" smtClean="0">
                <a:ea typeface="DejaVu Sans" pitchFamily="2"/>
                <a:cs typeface="DejaVu Sans" pitchFamily="2"/>
              </a:rPr>
              <a:t>UC III correspondiente a la UA Administración de Redes del </a:t>
            </a:r>
            <a:r>
              <a:rPr lang="es-ES" sz="2800" dirty="0">
                <a:ea typeface="DejaVu Sans" pitchFamily="2"/>
                <a:cs typeface="DejaVu Sans" pitchFamily="2"/>
              </a:rPr>
              <a:t>PE de  Ingeniero en Computación.</a:t>
            </a:r>
          </a:p>
          <a:p>
            <a:pPr defTabSz="914400">
              <a:spcBef>
                <a:spcPts val="799"/>
              </a:spcBef>
              <a:defRPr/>
            </a:pPr>
            <a:endParaRPr lang="es-ES" sz="3200" dirty="0">
              <a:solidFill>
                <a:prstClr val="white"/>
              </a:solidFill>
              <a:ea typeface="DejaVu Sans" pitchFamily="2"/>
              <a:cs typeface="DejaVu Sans" pitchFamily="2"/>
            </a:endParaRPr>
          </a:p>
        </p:txBody>
      </p:sp>
      <p:sp>
        <p:nvSpPr>
          <p:cNvPr id="5" name="4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2</a:t>
            </a:r>
          </a:p>
        </p:txBody>
      </p:sp>
      <p:sp>
        <p:nvSpPr>
          <p:cNvPr id="7" name="6 Marcador de número de diapositiva"/>
          <p:cNvSpPr>
            <a:spLocks noGrp="1"/>
          </p:cNvSpPr>
          <p:nvPr>
            <p:ph type="sldNum" sz="quarter" idx="12"/>
          </p:nvPr>
        </p:nvSpPr>
        <p:spPr/>
        <p:txBody>
          <a:bodyPr/>
          <a:lstStyle/>
          <a:p>
            <a:fld id="{18FDBAE8-0AD5-4C4A-B0F5-4BBC06F38D92}" type="slidenum">
              <a:rPr lang="es-ES" smtClean="0"/>
              <a:t>4</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10617770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8E6079FB-C9BE-41C8-8C66-44EB6B2456FC}" type="slidenum">
              <a:rPr lang="es-MX"/>
              <a:pPr>
                <a:defRPr/>
              </a:pPr>
              <a:t>40</a:t>
            </a:fld>
            <a:endParaRPr lang="es-MX" dirty="0"/>
          </a:p>
        </p:txBody>
      </p:sp>
      <p:sp>
        <p:nvSpPr>
          <p:cNvPr id="53254" name="Rectangle 10"/>
          <p:cNvSpPr>
            <a:spLocks noChangeArrowheads="1"/>
          </p:cNvSpPr>
          <p:nvPr/>
        </p:nvSpPr>
        <p:spPr bwMode="auto">
          <a:xfrm>
            <a:off x="450376" y="2233069"/>
            <a:ext cx="8236424"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just" eaLnBrk="0" hangingPunct="0"/>
            <a:r>
              <a:rPr lang="es-ES" sz="2400" dirty="0" smtClean="0">
                <a:cs typeface="Times New Roman" pitchFamily="18" charset="0"/>
              </a:rPr>
              <a:t>En la administración de redes se deben gestionar los elementos de red tanto pasivos y activos como periféricos. Es por ello que se deben de conocer sus características y aplicaciones una administración idónea.  </a:t>
            </a:r>
          </a:p>
          <a:p>
            <a:pPr indent="449263" algn="just" eaLnBrk="0" hangingPunct="0"/>
            <a:endParaRPr lang="es-ES" sz="2400" dirty="0">
              <a:cs typeface="Times New Roman" pitchFamily="18" charset="0"/>
            </a:endParaRPr>
          </a:p>
          <a:p>
            <a:pPr indent="449263" algn="just" eaLnBrk="0" hangingPunct="0"/>
            <a:r>
              <a:rPr lang="es-ES" sz="2400" dirty="0" smtClean="0">
                <a:cs typeface="Times New Roman" pitchFamily="18" charset="0"/>
              </a:rPr>
              <a:t>Los elementos abordados en la presente permiten la comunicación de las redes internas con el mundo exterior, por lo que se requiere diferenciar entre cada una de sus aplicaciones, con la finalidad de optimizar su desempeño dentro de la red. </a:t>
            </a:r>
          </a:p>
        </p:txBody>
      </p:sp>
      <p:sp>
        <p:nvSpPr>
          <p:cNvPr id="6" name="Rectangle 10"/>
          <p:cNvSpPr>
            <a:spLocks noChangeArrowheads="1"/>
          </p:cNvSpPr>
          <p:nvPr/>
        </p:nvSpPr>
        <p:spPr bwMode="auto">
          <a:xfrm>
            <a:off x="285750" y="1151282"/>
            <a:ext cx="85170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ctr" eaLnBrk="0" hangingPunct="0"/>
            <a:r>
              <a:rPr lang="es-ES" sz="3200" b="1" dirty="0" smtClean="0">
                <a:cs typeface="Times New Roman" pitchFamily="18" charset="0"/>
              </a:rPr>
              <a:t>Conclusiones</a:t>
            </a:r>
            <a:endParaRPr lang="es-MX" b="1" dirty="0"/>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30067911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457200" y="876300"/>
            <a:ext cx="8229600" cy="590550"/>
          </a:xfrm>
        </p:spPr>
        <p:txBody>
          <a:bodyPr>
            <a:normAutofit fontScale="90000"/>
          </a:bodyPr>
          <a:lstStyle/>
          <a:p>
            <a:pPr eaLnBrk="1" hangingPunct="1"/>
            <a:r>
              <a:rPr lang="es-MX" dirty="0" smtClean="0"/>
              <a:t>Referencias</a:t>
            </a:r>
          </a:p>
        </p:txBody>
      </p:sp>
      <p:sp>
        <p:nvSpPr>
          <p:cNvPr id="8" name="7 Marcador de número de diapositiva"/>
          <p:cNvSpPr>
            <a:spLocks noGrp="1"/>
          </p:cNvSpPr>
          <p:nvPr>
            <p:ph type="sldNum" sz="quarter" idx="12"/>
          </p:nvPr>
        </p:nvSpPr>
        <p:spPr/>
        <p:txBody>
          <a:bodyPr/>
          <a:lstStyle/>
          <a:p>
            <a:pPr>
              <a:defRPr/>
            </a:pPr>
            <a:fld id="{041522E6-D4C8-4B44-89D9-DA02DAE35B9A}" type="slidenum">
              <a:rPr lang="es-MX"/>
              <a:pPr>
                <a:defRPr/>
              </a:pPr>
              <a:t>41</a:t>
            </a:fld>
            <a:endParaRPr lang="es-MX" dirty="0"/>
          </a:p>
        </p:txBody>
      </p:sp>
      <p:sp>
        <p:nvSpPr>
          <p:cNvPr id="37895" name="10 CuadroTexto"/>
          <p:cNvSpPr txBox="1">
            <a:spLocks noChangeArrowheads="1"/>
          </p:cNvSpPr>
          <p:nvPr/>
        </p:nvSpPr>
        <p:spPr bwMode="auto">
          <a:xfrm>
            <a:off x="304800" y="1715013"/>
            <a:ext cx="8543925" cy="4278094"/>
          </a:xfrm>
          <a:prstGeom prst="rect">
            <a:avLst/>
          </a:prstGeom>
          <a:noFill/>
          <a:ln w="9525">
            <a:noFill/>
            <a:miter lim="800000"/>
            <a:headEnd/>
            <a:tailEnd/>
          </a:ln>
        </p:spPr>
        <p:txBody>
          <a:bodyPr wrap="square">
            <a:spAutoFit/>
          </a:bodyPr>
          <a:lstStyle/>
          <a:p>
            <a:pPr marL="361950" indent="-361950" algn="just">
              <a:buFont typeface="+mj-lt"/>
              <a:buAutoNum type="arabicPeriod"/>
              <a:defRPr/>
            </a:pPr>
            <a:r>
              <a:rPr lang="es-MX" sz="1600" dirty="0" err="1" smtClean="0"/>
              <a:t>Divakara</a:t>
            </a:r>
            <a:r>
              <a:rPr lang="es-MX" sz="1600" dirty="0"/>
              <a:t>, </a:t>
            </a:r>
            <a:r>
              <a:rPr lang="es-MX" sz="1600" dirty="0" smtClean="0"/>
              <a:t>U. (2002). "</a:t>
            </a:r>
            <a:r>
              <a:rPr lang="es-MX" sz="1600" dirty="0"/>
              <a:t>TMN </a:t>
            </a:r>
            <a:r>
              <a:rPr lang="es-MX" sz="1600" dirty="0" err="1"/>
              <a:t>Telecomunications</a:t>
            </a:r>
            <a:r>
              <a:rPr lang="es-MX" sz="1600" dirty="0"/>
              <a:t> Management Network".  Ed. Me Graw </a:t>
            </a:r>
            <a:r>
              <a:rPr lang="es-MX" sz="1600" dirty="0" smtClean="0"/>
              <a:t>Hill.</a:t>
            </a:r>
            <a:endParaRPr lang="es-MX" sz="1600" dirty="0"/>
          </a:p>
          <a:p>
            <a:pPr marL="361950" indent="-361950" algn="just">
              <a:buFont typeface="+mj-lt"/>
              <a:buAutoNum type="arabicPeriod"/>
              <a:defRPr/>
            </a:pPr>
            <a:r>
              <a:rPr lang="es-MX" sz="1600" dirty="0" err="1"/>
              <a:t>Stallings</a:t>
            </a:r>
            <a:r>
              <a:rPr lang="es-MX" sz="1600" dirty="0"/>
              <a:t>, </a:t>
            </a:r>
            <a:r>
              <a:rPr lang="es-MX" sz="1600" dirty="0" smtClean="0"/>
              <a:t>W. (</a:t>
            </a:r>
            <a:r>
              <a:rPr lang="es-MX" sz="1600" dirty="0"/>
              <a:t>1999 </a:t>
            </a:r>
            <a:r>
              <a:rPr lang="es-MX" sz="1600" dirty="0" smtClean="0"/>
              <a:t>). "</a:t>
            </a:r>
            <a:r>
              <a:rPr lang="es-MX" sz="1600" dirty="0"/>
              <a:t>SNMP, SNMPV2, SNMPV3 and RMON 1 and 2".  Ed. Addison </a:t>
            </a:r>
            <a:r>
              <a:rPr lang="es-MX" sz="1600" dirty="0" smtClean="0"/>
              <a:t>Wesley.</a:t>
            </a:r>
            <a:endParaRPr lang="es-MX" sz="1600" dirty="0"/>
          </a:p>
          <a:p>
            <a:pPr marL="361950" indent="-361950" algn="just">
              <a:buFont typeface="+mj-lt"/>
              <a:buAutoNum type="arabicPeriod"/>
              <a:defRPr/>
            </a:pPr>
            <a:r>
              <a:rPr lang="es-MX" sz="1600" dirty="0" smtClean="0"/>
              <a:t>Orduña </a:t>
            </a:r>
            <a:r>
              <a:rPr lang="es-MX" sz="1600" dirty="0"/>
              <a:t>Javier. </a:t>
            </a:r>
            <a:r>
              <a:rPr lang="es-MX" sz="1600" dirty="0" smtClean="0"/>
              <a:t>(2000). "</a:t>
            </a:r>
            <a:r>
              <a:rPr lang="es-MX" sz="1600" dirty="0"/>
              <a:t>Apuntes de administración y seguridad de redes". Ed. Fundación Arturo </a:t>
            </a:r>
            <a:r>
              <a:rPr lang="es-MX" sz="1600" dirty="0" err="1" smtClean="0"/>
              <a:t>Rosenblueth</a:t>
            </a:r>
            <a:r>
              <a:rPr lang="es-MX" sz="1600" dirty="0" smtClean="0"/>
              <a:t>. </a:t>
            </a:r>
            <a:endParaRPr lang="es-MX" sz="1600" dirty="0"/>
          </a:p>
          <a:p>
            <a:pPr marL="361950" indent="-361950" algn="just">
              <a:buFont typeface="+mj-lt"/>
              <a:buAutoNum type="arabicPeriod"/>
              <a:defRPr/>
            </a:pPr>
            <a:r>
              <a:rPr lang="es-MX" sz="1600" dirty="0" err="1"/>
              <a:t>Leinwand</a:t>
            </a:r>
            <a:r>
              <a:rPr lang="es-MX" sz="1600" dirty="0"/>
              <a:t>, </a:t>
            </a:r>
            <a:r>
              <a:rPr lang="es-MX" sz="1600" dirty="0" smtClean="0"/>
              <a:t>A. </a:t>
            </a:r>
            <a:r>
              <a:rPr lang="es-MX" sz="1600" dirty="0" err="1" smtClean="0"/>
              <a:t>Fang-Conroy</a:t>
            </a:r>
            <a:r>
              <a:rPr lang="es-MX" sz="1600" dirty="0"/>
              <a:t>, </a:t>
            </a:r>
            <a:r>
              <a:rPr lang="es-MX" sz="1600" dirty="0" smtClean="0"/>
              <a:t>K. (2002). "</a:t>
            </a:r>
            <a:r>
              <a:rPr lang="es-MX" sz="1600" dirty="0"/>
              <a:t>Network </a:t>
            </a:r>
            <a:r>
              <a:rPr lang="es-MX" sz="1600" dirty="0" err="1"/>
              <a:t>management</a:t>
            </a:r>
            <a:r>
              <a:rPr lang="es-MX" sz="1600" dirty="0"/>
              <a:t>: a </a:t>
            </a:r>
            <a:r>
              <a:rPr lang="es-MX" sz="1600" dirty="0" err="1"/>
              <a:t>practical</a:t>
            </a:r>
            <a:r>
              <a:rPr lang="es-MX" sz="1600" dirty="0"/>
              <a:t> </a:t>
            </a:r>
            <a:r>
              <a:rPr lang="es-MX" sz="1600" dirty="0" err="1"/>
              <a:t>perpective</a:t>
            </a:r>
            <a:r>
              <a:rPr lang="es-MX" sz="1600" dirty="0"/>
              <a:t>". Ed. Addison Wesley, 2a </a:t>
            </a:r>
            <a:r>
              <a:rPr lang="es-MX" sz="1600" dirty="0" smtClean="0"/>
              <a:t>edición. </a:t>
            </a:r>
            <a:endParaRPr lang="es-MX" sz="1600" dirty="0"/>
          </a:p>
          <a:p>
            <a:pPr marL="361950" indent="-361950" algn="just">
              <a:buFont typeface="+mj-lt"/>
              <a:buAutoNum type="arabicPeriod"/>
              <a:defRPr/>
            </a:pPr>
            <a:r>
              <a:rPr lang="es-MX" sz="1600" dirty="0" err="1" smtClean="0"/>
              <a:t>Tellez</a:t>
            </a:r>
            <a:r>
              <a:rPr lang="es-MX" sz="1600" dirty="0" smtClean="0"/>
              <a:t> J. (2004). “Derecho </a:t>
            </a:r>
            <a:r>
              <a:rPr lang="es-MX" sz="1600" dirty="0"/>
              <a:t>Informático” Ed. Mc. Graw Hill 3ª </a:t>
            </a:r>
            <a:r>
              <a:rPr lang="es-MX" sz="1600" dirty="0" smtClean="0"/>
              <a:t>Edición. </a:t>
            </a:r>
            <a:endParaRPr lang="es-MX" sz="1600" dirty="0"/>
          </a:p>
          <a:p>
            <a:pPr marL="361950" indent="-361950" algn="just">
              <a:buFont typeface="+mj-lt"/>
              <a:buAutoNum type="arabicPeriod"/>
              <a:defRPr/>
            </a:pPr>
            <a:r>
              <a:rPr lang="es-MX" sz="1600" dirty="0" err="1" smtClean="0"/>
              <a:t>Bloonmers</a:t>
            </a:r>
            <a:r>
              <a:rPr lang="es-MX" sz="1600" dirty="0" smtClean="0"/>
              <a:t>, J. (1996). "</a:t>
            </a:r>
            <a:r>
              <a:rPr lang="es-MX" sz="1600" dirty="0" err="1"/>
              <a:t>Practical</a:t>
            </a:r>
            <a:r>
              <a:rPr lang="es-MX" sz="1600" dirty="0"/>
              <a:t> </a:t>
            </a:r>
            <a:r>
              <a:rPr lang="es-MX" sz="1600" dirty="0" err="1"/>
              <a:t>planning</a:t>
            </a:r>
            <a:r>
              <a:rPr lang="es-MX" sz="1600" dirty="0"/>
              <a:t> </a:t>
            </a:r>
            <a:r>
              <a:rPr lang="es-MX" sz="1600" dirty="0" err="1"/>
              <a:t>for</a:t>
            </a:r>
            <a:r>
              <a:rPr lang="es-MX" sz="1600" dirty="0"/>
              <a:t> </a:t>
            </a:r>
            <a:r>
              <a:rPr lang="es-MX" sz="1600" dirty="0" err="1"/>
              <a:t>network</a:t>
            </a:r>
            <a:r>
              <a:rPr lang="es-MX" sz="1600" dirty="0"/>
              <a:t> </a:t>
            </a:r>
            <a:r>
              <a:rPr lang="es-MX" sz="1600" dirty="0" err="1"/>
              <a:t>grouth</a:t>
            </a:r>
            <a:r>
              <a:rPr lang="es-MX" sz="1600" dirty="0"/>
              <a:t>".  Ed. Prentice </a:t>
            </a:r>
            <a:r>
              <a:rPr lang="es-MX" sz="1600" dirty="0" smtClean="0"/>
              <a:t>Hall. </a:t>
            </a:r>
            <a:endParaRPr lang="es-MX" sz="1600" dirty="0"/>
          </a:p>
          <a:p>
            <a:pPr marL="361950" indent="-361950" algn="just">
              <a:buFont typeface="+mj-lt"/>
              <a:buAutoNum type="arabicPeriod"/>
              <a:defRPr/>
            </a:pPr>
            <a:r>
              <a:rPr lang="es-MX" sz="1600" dirty="0"/>
              <a:t>Marshall, </a:t>
            </a:r>
            <a:r>
              <a:rPr lang="es-MX" sz="1600" dirty="0" smtClean="0"/>
              <a:t>R. (1994). "</a:t>
            </a:r>
            <a:r>
              <a:rPr lang="es-MX" sz="1600" dirty="0" err="1"/>
              <a:t>The</a:t>
            </a:r>
            <a:r>
              <a:rPr lang="es-MX" sz="1600" dirty="0"/>
              <a:t> simple </a:t>
            </a:r>
            <a:r>
              <a:rPr lang="es-MX" sz="1600" dirty="0" err="1"/>
              <a:t>book</a:t>
            </a:r>
            <a:r>
              <a:rPr lang="es-MX" sz="1600" dirty="0"/>
              <a:t>: </a:t>
            </a:r>
            <a:r>
              <a:rPr lang="es-MX" sz="1600" dirty="0" err="1"/>
              <a:t>an</a:t>
            </a:r>
            <a:r>
              <a:rPr lang="es-MX" sz="1600" dirty="0"/>
              <a:t> </a:t>
            </a:r>
            <a:r>
              <a:rPr lang="es-MX" sz="1600" dirty="0" err="1"/>
              <a:t>introduction</a:t>
            </a:r>
            <a:r>
              <a:rPr lang="es-MX" sz="1600" dirty="0"/>
              <a:t> </a:t>
            </a:r>
            <a:r>
              <a:rPr lang="es-MX" sz="1600" dirty="0" err="1"/>
              <a:t>to</a:t>
            </a:r>
            <a:r>
              <a:rPr lang="es-MX" sz="1600" dirty="0"/>
              <a:t> internet </a:t>
            </a:r>
            <a:r>
              <a:rPr lang="es-MX" sz="1600" dirty="0" err="1"/>
              <a:t>management</a:t>
            </a:r>
            <a:r>
              <a:rPr lang="es-MX" sz="1600" dirty="0"/>
              <a:t>". Ed. Prentice </a:t>
            </a:r>
            <a:r>
              <a:rPr lang="es-MX" sz="1600" dirty="0" smtClean="0"/>
              <a:t>Hall.</a:t>
            </a:r>
            <a:endParaRPr lang="es-MX" sz="1600" dirty="0"/>
          </a:p>
          <a:p>
            <a:pPr marL="361950" indent="-361950" algn="just">
              <a:buFont typeface="+mj-lt"/>
              <a:buAutoNum type="arabicPeriod"/>
              <a:defRPr/>
            </a:pPr>
            <a:r>
              <a:rPr lang="es-MX" sz="1600" dirty="0"/>
              <a:t>Ford, </a:t>
            </a:r>
            <a:r>
              <a:rPr lang="es-MX" sz="1600" dirty="0" smtClean="0"/>
              <a:t>M. (1998). "</a:t>
            </a:r>
            <a:r>
              <a:rPr lang="es-MX" sz="1600" dirty="0"/>
              <a:t>Tecnologías de interconectividad de redes". Ed. Prentice </a:t>
            </a:r>
            <a:r>
              <a:rPr lang="es-MX" sz="1600" dirty="0" smtClean="0"/>
              <a:t>Hall. </a:t>
            </a:r>
            <a:endParaRPr lang="es-MX" sz="1600" dirty="0"/>
          </a:p>
          <a:p>
            <a:pPr marL="361950" indent="-361950" algn="just">
              <a:buFont typeface="+mj-lt"/>
              <a:buAutoNum type="arabicPeriod"/>
              <a:defRPr/>
            </a:pPr>
            <a:r>
              <a:rPr lang="es-MX" sz="1600" dirty="0" err="1"/>
              <a:t>Kauffels</a:t>
            </a:r>
            <a:r>
              <a:rPr lang="es-MX" sz="1600" dirty="0"/>
              <a:t>, F</a:t>
            </a:r>
            <a:r>
              <a:rPr lang="es-MX" sz="1600" dirty="0" smtClean="0"/>
              <a:t>. (1992). "Network </a:t>
            </a:r>
            <a:r>
              <a:rPr lang="es-MX" sz="1600" dirty="0" err="1"/>
              <a:t>management</a:t>
            </a:r>
            <a:r>
              <a:rPr lang="es-MX" sz="1600" dirty="0"/>
              <a:t>, </a:t>
            </a:r>
            <a:r>
              <a:rPr lang="es-MX" sz="1600" dirty="0" err="1"/>
              <a:t>problems</a:t>
            </a:r>
            <a:r>
              <a:rPr lang="es-MX" sz="1600" dirty="0"/>
              <a:t>, </a:t>
            </a:r>
            <a:r>
              <a:rPr lang="es-MX" sz="1600" dirty="0" err="1"/>
              <a:t>standards</a:t>
            </a:r>
            <a:r>
              <a:rPr lang="es-MX" sz="1600" dirty="0"/>
              <a:t> and  </a:t>
            </a:r>
            <a:r>
              <a:rPr lang="es-MX" sz="1600" dirty="0" err="1"/>
              <a:t>strategies</a:t>
            </a:r>
            <a:r>
              <a:rPr lang="es-MX" sz="1600" dirty="0"/>
              <a:t>". Ed. Addison </a:t>
            </a:r>
            <a:r>
              <a:rPr lang="es-MX" sz="1600" dirty="0" smtClean="0"/>
              <a:t>Wesley</a:t>
            </a:r>
            <a:r>
              <a:rPr lang="es-MX" sz="1600" dirty="0"/>
              <a:t>.</a:t>
            </a:r>
          </a:p>
          <a:p>
            <a:pPr marL="361950" indent="-361950" algn="just">
              <a:buFont typeface="+mj-lt"/>
              <a:buAutoNum type="arabicPeriod"/>
              <a:defRPr/>
            </a:pPr>
            <a:r>
              <a:rPr lang="es-MX" sz="1600" dirty="0"/>
              <a:t>Constitución Política de los Estados Unidos Mexicanos.</a:t>
            </a:r>
          </a:p>
          <a:p>
            <a:pPr marL="361950" indent="-361950" algn="just">
              <a:buFont typeface="+mj-lt"/>
              <a:buAutoNum type="arabicPeriod"/>
              <a:defRPr/>
            </a:pPr>
            <a:r>
              <a:rPr lang="es-MX" sz="1600" dirty="0"/>
              <a:t>Ley Federal de Telecomunicaciones</a:t>
            </a:r>
          </a:p>
          <a:p>
            <a:pPr marL="361950" indent="-361950" algn="just">
              <a:buFont typeface="+mj-lt"/>
              <a:buAutoNum type="arabicPeriod"/>
              <a:defRPr/>
            </a:pPr>
            <a:r>
              <a:rPr lang="es-MX" sz="1600" dirty="0"/>
              <a:t>Código Penal Federal</a:t>
            </a:r>
          </a:p>
          <a:p>
            <a:pPr marL="361950" indent="-361950" algn="just">
              <a:buFont typeface="+mj-lt"/>
              <a:buAutoNum type="arabicPeriod"/>
              <a:defRPr/>
            </a:pPr>
            <a:r>
              <a:rPr lang="es-MX" sz="1600" dirty="0"/>
              <a:t>Protocolo de la convención de la Haya en materia de delitos informáticos </a:t>
            </a:r>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13064891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
        <p:nvSpPr>
          <p:cNvPr id="3" name="2 Marcador de número de diapositiva"/>
          <p:cNvSpPr>
            <a:spLocks noGrp="1"/>
          </p:cNvSpPr>
          <p:nvPr>
            <p:ph type="sldNum" sz="quarter" idx="12"/>
          </p:nvPr>
        </p:nvSpPr>
        <p:spPr/>
        <p:txBody>
          <a:bodyPr/>
          <a:lstStyle/>
          <a:p>
            <a:fld id="{18FDBAE8-0AD5-4C4A-B0F5-4BBC06F38D92}" type="slidenum">
              <a:rPr lang="es-ES" smtClean="0"/>
              <a:t>42</a:t>
            </a:fld>
            <a:endParaRPr lang="es-ES"/>
          </a:p>
        </p:txBody>
      </p:sp>
      <p:sp>
        <p:nvSpPr>
          <p:cNvPr id="5" name="4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73388"/>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Justificación</a:t>
            </a:r>
            <a:endParaRPr lang="es-MX" sz="4000" dirty="0">
              <a:ea typeface="DejaVu Sans" pitchFamily="2"/>
              <a:cs typeface="DejaVu Sans" pitchFamily="2"/>
            </a:endParaRPr>
          </a:p>
        </p:txBody>
      </p:sp>
      <p:sp>
        <p:nvSpPr>
          <p:cNvPr id="3" name="2 Forma libre"/>
          <p:cNvSpPr/>
          <p:nvPr/>
        </p:nvSpPr>
        <p:spPr>
          <a:xfrm>
            <a:off x="457200" y="2066306"/>
            <a:ext cx="8229600" cy="40598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lnSpc>
                <a:spcPct val="90000"/>
              </a:lnSpc>
              <a:spcBef>
                <a:spcPts val="799"/>
              </a:spcBef>
              <a:defRPr/>
            </a:pPr>
            <a:r>
              <a:rPr lang="es-ES" sz="2800" dirty="0">
                <a:ea typeface="DejaVu Sans" pitchFamily="2"/>
                <a:cs typeface="DejaVu Sans" pitchFamily="2"/>
              </a:rPr>
              <a:t>Este material se elabora con la finalidad de que se recopilen conceptos, teoría e ideas basadas en el </a:t>
            </a:r>
            <a:r>
              <a:rPr lang="es-ES" sz="2800" dirty="0" smtClean="0">
                <a:ea typeface="DejaVu Sans" pitchFamily="2"/>
                <a:cs typeface="DejaVu Sans" pitchFamily="2"/>
              </a:rPr>
              <a:t>conocimiento: </a:t>
            </a:r>
            <a:r>
              <a:rPr lang="es-ES" sz="2800" dirty="0">
                <a:ea typeface="DejaVu Sans" pitchFamily="2"/>
                <a:cs typeface="DejaVu Sans" pitchFamily="2"/>
              </a:rPr>
              <a:t> </a:t>
            </a:r>
            <a:r>
              <a:rPr lang="es-ES" sz="2800" b="1" dirty="0" smtClean="0">
                <a:ea typeface="DejaVu Sans" pitchFamily="2"/>
                <a:cs typeface="DejaVu Sans" pitchFamily="2"/>
              </a:rPr>
              <a:t>Elemento de red</a:t>
            </a:r>
            <a:r>
              <a:rPr lang="es-ES" sz="2800" dirty="0" smtClean="0">
                <a:ea typeface="DejaVu Sans" pitchFamily="2"/>
                <a:cs typeface="DejaVu Sans" pitchFamily="2"/>
              </a:rPr>
              <a:t>.</a:t>
            </a:r>
            <a:endParaRPr lang="es-ES" sz="2800" dirty="0">
              <a:ea typeface="DejaVu Sans" pitchFamily="2"/>
              <a:cs typeface="DejaVu Sans" pitchFamily="2"/>
            </a:endParaRPr>
          </a:p>
          <a:p>
            <a:pPr algn="just" defTabSz="914400">
              <a:lnSpc>
                <a:spcPct val="90000"/>
              </a:lnSpc>
              <a:spcBef>
                <a:spcPts val="799"/>
              </a:spcBef>
              <a:defRPr/>
            </a:pPr>
            <a:endParaRPr lang="es-ES" sz="2800" dirty="0">
              <a:ea typeface="DejaVu Sans" pitchFamily="2"/>
              <a:cs typeface="DejaVu Sans" pitchFamily="2"/>
            </a:endParaRPr>
          </a:p>
          <a:p>
            <a:pPr algn="just" defTabSz="914400">
              <a:lnSpc>
                <a:spcPct val="90000"/>
              </a:lnSpc>
              <a:spcBef>
                <a:spcPts val="799"/>
              </a:spcBef>
              <a:defRPr/>
            </a:pPr>
            <a:r>
              <a:rPr lang="es-ES" sz="2800" dirty="0">
                <a:ea typeface="DejaVu Sans" pitchFamily="2"/>
                <a:cs typeface="DejaVu Sans" pitchFamily="2"/>
              </a:rPr>
              <a:t>Este </a:t>
            </a:r>
            <a:r>
              <a:rPr lang="es-ES" sz="2800" dirty="0" smtClean="0">
                <a:ea typeface="DejaVu Sans" pitchFamily="2"/>
                <a:cs typeface="DejaVu Sans" pitchFamily="2"/>
              </a:rPr>
              <a:t>material es de </a:t>
            </a:r>
            <a:r>
              <a:rPr lang="es-ES" sz="2800" dirty="0">
                <a:ea typeface="DejaVu Sans" pitchFamily="2"/>
                <a:cs typeface="DejaVu Sans" pitchFamily="2"/>
              </a:rPr>
              <a:t>apoyo tanto para el docente como para el alumno.</a:t>
            </a: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3</a:t>
            </a: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5</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23972699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900751"/>
            <a:ext cx="8229600" cy="6717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smtClean="0">
                <a:ea typeface="DejaVu Sans" pitchFamily="2"/>
                <a:cs typeface="DejaVu Sans" pitchFamily="2"/>
              </a:rPr>
              <a:t>Presentación de la UA</a:t>
            </a:r>
            <a:endParaRPr lang="es-MX" sz="3600" dirty="0">
              <a:ea typeface="DejaVu Sans" pitchFamily="2"/>
              <a:cs typeface="DejaVu Sans" pitchFamily="2"/>
            </a:endParaRPr>
          </a:p>
        </p:txBody>
      </p:sp>
      <p:sp>
        <p:nvSpPr>
          <p:cNvPr id="3" name="2 Forma libre"/>
          <p:cNvSpPr/>
          <p:nvPr/>
        </p:nvSpPr>
        <p:spPr>
          <a:xfrm>
            <a:off x="457200" y="1818197"/>
            <a:ext cx="8229600" cy="435059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400" dirty="0">
                <a:ea typeface="DejaVu Sans" pitchFamily="2"/>
                <a:cs typeface="DejaVu Sans" pitchFamily="2"/>
              </a:rPr>
              <a:t>En el área de la administración de redes, una de las principales actividades que tiene que desarrollar y enfrentar el ingeniero en computación, es el conocer </a:t>
            </a:r>
            <a:r>
              <a:rPr lang="es-MX" sz="2400" dirty="0" smtClean="0">
                <a:ea typeface="DejaVu Sans" pitchFamily="2"/>
                <a:cs typeface="DejaVu Sans" pitchFamily="2"/>
              </a:rPr>
              <a:t>los </a:t>
            </a:r>
            <a:r>
              <a:rPr lang="es-MX" sz="2400" dirty="0">
                <a:ea typeface="DejaVu Sans" pitchFamily="2"/>
                <a:cs typeface="DejaVu Sans" pitchFamily="2"/>
              </a:rPr>
              <a:t>elementos con los cuales trabajará y desarrollará la mayoría de sus actividades como administrador de redes utilizando como referencia modelos de </a:t>
            </a:r>
          </a:p>
          <a:p>
            <a:pPr algn="just" defTabSz="914400">
              <a:defRPr/>
            </a:pPr>
            <a:r>
              <a:rPr lang="es-MX" sz="2400" dirty="0">
                <a:ea typeface="DejaVu Sans" pitchFamily="2"/>
                <a:cs typeface="DejaVu Sans" pitchFamily="2"/>
              </a:rPr>
              <a:t>administración de redes ampliamente reconocidos, es por ello que el ingeniero requiere de estos conocimientos para que pueda incursionar en esta área, en </a:t>
            </a:r>
            <a:r>
              <a:rPr lang="es-MX" sz="2400" dirty="0" smtClean="0">
                <a:ea typeface="DejaVu Sans" pitchFamily="2"/>
                <a:cs typeface="DejaVu Sans" pitchFamily="2"/>
              </a:rPr>
              <a:t>la  </a:t>
            </a:r>
            <a:r>
              <a:rPr lang="es-MX" sz="2400" dirty="0">
                <a:ea typeface="DejaVu Sans" pitchFamily="2"/>
                <a:cs typeface="DejaVu Sans" pitchFamily="2"/>
              </a:rPr>
              <a:t>cual  la  tecnología  se  encuentra  constantemente  en  evolución,  por  lo  tanto  además  de  conocerla  tiene  que  actualizarse  constantemente  en  su  vida </a:t>
            </a:r>
            <a:r>
              <a:rPr lang="es-MX" sz="2400" dirty="0" smtClean="0">
                <a:ea typeface="DejaVu Sans" pitchFamily="2"/>
                <a:cs typeface="DejaVu Sans" pitchFamily="2"/>
              </a:rPr>
              <a:t>profesional</a:t>
            </a:r>
            <a:r>
              <a:rPr lang="es-MX" sz="2400" dirty="0">
                <a:ea typeface="DejaVu Sans" pitchFamily="2"/>
                <a:cs typeface="DejaVu Sans" pitchFamily="2"/>
              </a:rPr>
              <a:t>.</a:t>
            </a: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6</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6</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1021687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61513"/>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Propósito de la UA</a:t>
            </a:r>
          </a:p>
        </p:txBody>
      </p:sp>
      <p:sp>
        <p:nvSpPr>
          <p:cNvPr id="3" name="2 Forma libre"/>
          <p:cNvSpPr/>
          <p:nvPr/>
        </p:nvSpPr>
        <p:spPr>
          <a:xfrm>
            <a:off x="457200" y="1968325"/>
            <a:ext cx="8229600" cy="37555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800" dirty="0">
                <a:ea typeface="DejaVu Sans" pitchFamily="2"/>
                <a:cs typeface="DejaVu Sans" pitchFamily="2"/>
              </a:rPr>
              <a:t>Proporcionar al alumno elementos teóricos y prácticos que serán complementados en laboratorio, para administrar redes de computadoras  de acuerdo a los </a:t>
            </a:r>
          </a:p>
          <a:p>
            <a:pPr algn="just" defTabSz="914400">
              <a:defRPr/>
            </a:pPr>
            <a:r>
              <a:rPr lang="es-MX" sz="2800" dirty="0">
                <a:ea typeface="DejaVu Sans" pitchFamily="2"/>
                <a:cs typeface="DejaVu Sans" pitchFamily="2"/>
              </a:rPr>
              <a:t>modelos de administración de redes vistos en clase.</a:t>
            </a: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7</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7</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35702913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02138"/>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Unidad de competencia </a:t>
            </a:r>
            <a:r>
              <a:rPr lang="es-MX" sz="3600" dirty="0" smtClean="0">
                <a:ea typeface="DejaVu Sans" pitchFamily="2"/>
                <a:cs typeface="DejaVu Sans" pitchFamily="2"/>
              </a:rPr>
              <a:t>III</a:t>
            </a:r>
            <a:endParaRPr lang="es-MX" sz="3600" dirty="0">
              <a:ea typeface="DejaVu Sans" pitchFamily="2"/>
              <a:cs typeface="DejaVu Sans" pitchFamily="2"/>
            </a:endParaRPr>
          </a:p>
        </p:txBody>
      </p:sp>
      <p:sp>
        <p:nvSpPr>
          <p:cNvPr id="3" name="2 Forma libre"/>
          <p:cNvSpPr/>
          <p:nvPr/>
        </p:nvSpPr>
        <p:spPr>
          <a:xfrm>
            <a:off x="457200" y="2006930"/>
            <a:ext cx="8229600" cy="41192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800" dirty="0">
                <a:ea typeface="Arial Unicode MS" pitchFamily="2"/>
                <a:cs typeface="Tahoma" pitchFamily="2"/>
              </a:rPr>
              <a:t>Conocer y aplicar los conocimientos </a:t>
            </a:r>
            <a:r>
              <a:rPr lang="es-MX" sz="2800" dirty="0" smtClean="0">
                <a:ea typeface="Arial Unicode MS" pitchFamily="2"/>
                <a:cs typeface="Tahoma" pitchFamily="2"/>
              </a:rPr>
              <a:t>adquiridos </a:t>
            </a:r>
            <a:r>
              <a:rPr lang="es-MX" sz="2800" dirty="0">
                <a:ea typeface="Arial Unicode MS" pitchFamily="2"/>
                <a:cs typeface="Tahoma" pitchFamily="2"/>
              </a:rPr>
              <a:t>para la solución de </a:t>
            </a:r>
            <a:r>
              <a:rPr lang="es-MX" sz="2800" dirty="0" smtClean="0">
                <a:ea typeface="Arial Unicode MS" pitchFamily="2"/>
                <a:cs typeface="Tahoma" pitchFamily="2"/>
              </a:rPr>
              <a:t>problemas </a:t>
            </a:r>
            <a:r>
              <a:rPr lang="es-MX" sz="2800" dirty="0">
                <a:ea typeface="Arial Unicode MS" pitchFamily="2"/>
                <a:cs typeface="Tahoma" pitchFamily="2"/>
              </a:rPr>
              <a:t>de administración de </a:t>
            </a:r>
            <a:r>
              <a:rPr lang="es-MX" sz="2800" dirty="0" smtClean="0">
                <a:ea typeface="Arial Unicode MS" pitchFamily="2"/>
                <a:cs typeface="Tahoma" pitchFamily="2"/>
              </a:rPr>
              <a:t>redes </a:t>
            </a:r>
            <a:r>
              <a:rPr lang="es-MX" sz="2800" dirty="0">
                <a:ea typeface="Arial Unicode MS" pitchFamily="2"/>
                <a:cs typeface="Tahoma" pitchFamily="2"/>
              </a:rPr>
              <a:t>de acuerdo al modelo de </a:t>
            </a:r>
            <a:r>
              <a:rPr lang="es-MX" sz="2800" dirty="0" smtClean="0">
                <a:ea typeface="Arial Unicode MS" pitchFamily="2"/>
                <a:cs typeface="Tahoma" pitchFamily="2"/>
              </a:rPr>
              <a:t>administración </a:t>
            </a:r>
            <a:r>
              <a:rPr lang="es-MX" sz="2800" dirty="0">
                <a:ea typeface="Arial Unicode MS" pitchFamily="2"/>
                <a:cs typeface="Tahoma" pitchFamily="2"/>
              </a:rPr>
              <a:t>de redes de la Unión </a:t>
            </a:r>
            <a:r>
              <a:rPr lang="es-MX" sz="2800" dirty="0" smtClean="0">
                <a:ea typeface="Arial Unicode MS" pitchFamily="2"/>
                <a:cs typeface="Tahoma" pitchFamily="2"/>
              </a:rPr>
              <a:t>Internacional </a:t>
            </a:r>
            <a:r>
              <a:rPr lang="es-MX" sz="2800" dirty="0">
                <a:ea typeface="Arial Unicode MS" pitchFamily="2"/>
                <a:cs typeface="Tahoma" pitchFamily="2"/>
              </a:rPr>
              <a:t>de </a:t>
            </a:r>
            <a:r>
              <a:rPr lang="es-MX" sz="2800" dirty="0" smtClean="0">
                <a:ea typeface="Arial Unicode MS" pitchFamily="2"/>
                <a:cs typeface="Tahoma" pitchFamily="2"/>
              </a:rPr>
              <a:t>Telecomunicaciones.</a:t>
            </a:r>
            <a:endParaRPr lang="es-MX" sz="3600" dirty="0" smtClean="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BD5A557F-C586-41E1-8688-B17F7D4714DC}" type="slidenum">
              <a:rPr lang="es-MX" sz="1200">
                <a:solidFill>
                  <a:prstClr val="white"/>
                </a:solidFill>
                <a:ea typeface="Arial Unicode MS" pitchFamily="2"/>
                <a:cs typeface="Tahoma" pitchFamily="2"/>
              </a:rPr>
              <a:pPr algn="r" defTabSz="914400">
                <a:defRPr/>
              </a:pPr>
              <a:t>8</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8</a:t>
            </a:fld>
            <a:endParaRPr lang="es-ES"/>
          </a:p>
        </p:txBody>
      </p:sp>
      <p:sp>
        <p:nvSpPr>
          <p:cNvPr id="8" name="7 Marcador de pie de página"/>
          <p:cNvSpPr>
            <a:spLocks noGrp="1"/>
          </p:cNvSpPr>
          <p:nvPr>
            <p:ph type="ftr" sz="quarter" idx="11"/>
          </p:nvPr>
        </p:nvSpPr>
        <p:spPr/>
        <p:txBody>
          <a:bodyPr/>
          <a:lstStyle/>
          <a:p>
            <a:r>
              <a:rPr lang="es-ES" smtClean="0"/>
              <a:t>Administración de Redes</a:t>
            </a:r>
            <a:endParaRPr lang="es-ES" dirty="0" smtClean="0"/>
          </a:p>
        </p:txBody>
      </p:sp>
    </p:spTree>
    <p:extLst>
      <p:ext uri="{BB962C8B-B14F-4D97-AF65-F5344CB8AC3E}">
        <p14:creationId xmlns:p14="http://schemas.microsoft.com/office/powerpoint/2010/main" val="92552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u="sng" dirty="0" smtClean="0"/>
              <a:t/>
            </a:r>
            <a:br>
              <a:rPr lang="es-ES" u="sng" dirty="0" smtClean="0"/>
            </a:br>
            <a:r>
              <a:rPr lang="es-MX" dirty="0" smtClean="0"/>
              <a:t>Introducción</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9</a:t>
            </a:fld>
            <a:endParaRPr lang="es-MX" dirty="0"/>
          </a:p>
        </p:txBody>
      </p:sp>
      <p:sp>
        <p:nvSpPr>
          <p:cNvPr id="16391" name="Rectangle 8"/>
          <p:cNvSpPr>
            <a:spLocks noChangeArrowheads="1"/>
          </p:cNvSpPr>
          <p:nvPr/>
        </p:nvSpPr>
        <p:spPr bwMode="auto">
          <a:xfrm>
            <a:off x="600501" y="2256621"/>
            <a:ext cx="7792871"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just" eaLnBrk="0" hangingPunct="0"/>
            <a:r>
              <a:rPr lang="es-ES" sz="2400" dirty="0" smtClean="0">
                <a:cs typeface="Times New Roman" pitchFamily="18" charset="0"/>
              </a:rPr>
              <a:t>Dentro de las instalaciones de redes de computadoras y equipos de comunicación existe un sin número de dispositivos y equipos, los cuales se interconectan para comunicarse entre sí o con el exterior de la red interna. Es por ello que es de suma importancia conocer cada una de las características tanto físicas como lógicas, ya que de ello dependerá el adecuado uso y configuración que se le de al equipo, con la finalidad de aprovechar  al máximo sus recursos tanto de software como de hardware.</a:t>
            </a:r>
            <a:endParaRPr lang="es-ES" sz="2400" dirty="0"/>
          </a:p>
        </p:txBody>
      </p:sp>
      <p:sp>
        <p:nvSpPr>
          <p:cNvPr id="2" name="1 Marcador de pie de página"/>
          <p:cNvSpPr>
            <a:spLocks noGrp="1"/>
          </p:cNvSpPr>
          <p:nvPr>
            <p:ph type="ftr" sz="quarter" idx="11"/>
          </p:nvPr>
        </p:nvSpPr>
        <p:spPr/>
        <p:txBody>
          <a:bodyPr/>
          <a:lstStyle/>
          <a:p>
            <a:r>
              <a:rPr lang="es-ES" smtClean="0"/>
              <a:t>Administración de Redes</a:t>
            </a:r>
            <a:endParaRPr lang="es-ES" dirty="0"/>
          </a:p>
        </p:txBody>
      </p:sp>
    </p:spTree>
    <p:extLst>
      <p:ext uri="{BB962C8B-B14F-4D97-AF65-F5344CB8AC3E}">
        <p14:creationId xmlns:p14="http://schemas.microsoft.com/office/powerpoint/2010/main" val="12971621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1133</TotalTime>
  <Words>2467</Words>
  <Application>Microsoft Office PowerPoint</Application>
  <PresentationFormat>Presentación en pantalla (4:3)</PresentationFormat>
  <Paragraphs>312</Paragraphs>
  <Slides>42</Slides>
  <Notes>16</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CU UAEM Zumpango</vt:lpstr>
      <vt:lpstr>CU UAEM Zumpango   Ingeniería en Computación  UA Administración de redes UC III Conocer y aplicar los conocimientos adquiridos para la solución de  problemas de administración de redes de acuerdo al modelo de  administración de redes de la Unión Internacional de Telecomunicaciones  Conocimiento: Elemento de Red.  Presenta:  MTI Jorge Bautista López</vt:lpstr>
      <vt:lpstr>Presentación de PowerPoint</vt:lpstr>
      <vt:lpstr>Presentación de PowerPoint</vt:lpstr>
      <vt:lpstr>Presentación de PowerPoint</vt:lpstr>
      <vt:lpstr>Presentación de PowerPoint</vt:lpstr>
      <vt:lpstr>Presentación de PowerPoint</vt:lpstr>
      <vt:lpstr>Presentación de PowerPoint</vt:lpstr>
      <vt:lpstr> Introducción </vt:lpstr>
      <vt:lpstr> Elementos de red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Empleo del switch en las LAN’s conmutadas</vt:lpstr>
      <vt:lpstr>Empleo del switch en las LAN’s conmutadas</vt:lpstr>
      <vt:lpstr>Empleo del switch en las LAN’s conmutadas</vt:lpstr>
      <vt:lpstr>Diseño de capa 2 mediante switch</vt:lpstr>
      <vt:lpstr>Diseño de capa 2 mediante switch</vt:lpstr>
      <vt:lpstr>Diseño de capa 2 mediante switch</vt:lpstr>
      <vt:lpstr>Operaciones básicas de un switch</vt:lpstr>
      <vt:lpstr>Operaciones básicas de un switch</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Segmentación LAN con puentes</vt:lpstr>
      <vt:lpstr>Segmentación LAN con puentes</vt:lpstr>
      <vt:lpstr>Segmentación de LAN con switches </vt:lpstr>
      <vt:lpstr>Segmentación de LAN con routers </vt:lpstr>
      <vt:lpstr>Segmentación de LAN con routers </vt:lpstr>
      <vt:lpstr>Segmentación de LAN con routers </vt:lpstr>
      <vt:lpstr>Segmentación de LAN con routers </vt:lpstr>
      <vt:lpstr>Presentación de PowerPoint</vt:lpstr>
      <vt:lpstr>Referencias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222</cp:revision>
  <cp:lastPrinted>2014-09-18T16:48:10Z</cp:lastPrinted>
  <dcterms:created xsi:type="dcterms:W3CDTF">2013-06-28T15:10:46Z</dcterms:created>
  <dcterms:modified xsi:type="dcterms:W3CDTF">2015-10-03T01:28:51Z</dcterms:modified>
</cp:coreProperties>
</file>