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68" r:id="rId2"/>
    <p:sldId id="301" r:id="rId3"/>
    <p:sldId id="281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56" r:id="rId17"/>
    <p:sldId id="257" r:id="rId18"/>
    <p:sldId id="258" r:id="rId19"/>
    <p:sldId id="259" r:id="rId20"/>
    <p:sldId id="260" r:id="rId21"/>
    <p:sldId id="261" r:id="rId22"/>
    <p:sldId id="262" r:id="rId23"/>
    <p:sldId id="263" r:id="rId24"/>
    <p:sldId id="264" r:id="rId25"/>
    <p:sldId id="265" r:id="rId26"/>
    <p:sldId id="266" r:id="rId27"/>
    <p:sldId id="282" r:id="rId28"/>
    <p:sldId id="267" r:id="rId29"/>
    <p:sldId id="283" r:id="rId30"/>
    <p:sldId id="285" r:id="rId31"/>
    <p:sldId id="286" r:id="rId32"/>
    <p:sldId id="287" r:id="rId33"/>
    <p:sldId id="296" r:id="rId34"/>
    <p:sldId id="297" r:id="rId35"/>
    <p:sldId id="288" r:id="rId36"/>
    <p:sldId id="289" r:id="rId37"/>
    <p:sldId id="290" r:id="rId38"/>
    <p:sldId id="298" r:id="rId39"/>
    <p:sldId id="291" r:id="rId40"/>
    <p:sldId id="293" r:id="rId41"/>
    <p:sldId id="299" r:id="rId42"/>
    <p:sldId id="294" r:id="rId43"/>
    <p:sldId id="300" r:id="rId44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87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C4C0E0-95F1-4826-94C9-3F18627989D8}" type="datetimeFigureOut">
              <a:rPr lang="es-MX" smtClean="0"/>
              <a:t>02/10/2015</a:t>
            </a:fld>
            <a:endParaRPr lang="es-MX" dirty="0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C1E3C0-FE6D-4A01-97BD-01E4353C7249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32" name="31 Rectángulo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9" name="38 Rectángulo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39 Rectángulo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40 Rectángulo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2" name="41 Rectángulo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56" name="55 Rectángulo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5" name="64 Rectángulo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6" name="65 Rectángulo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7" name="66 Rectángulo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C4C0E0-95F1-4826-94C9-3F18627989D8}" type="datetimeFigureOut">
              <a:rPr lang="es-MX" smtClean="0"/>
              <a:t>02/10/2015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C1E3C0-FE6D-4A01-97BD-01E4353C7249}" type="slidenum">
              <a:rPr lang="es-MX" smtClean="0"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C4C0E0-95F1-4826-94C9-3F18627989D8}" type="datetimeFigureOut">
              <a:rPr lang="es-MX" smtClean="0"/>
              <a:t>02/10/2015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C1E3C0-FE6D-4A01-97BD-01E4353C7249}" type="slidenum">
              <a:rPr lang="es-MX" smtClean="0"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C4C0E0-95F1-4826-94C9-3F18627989D8}" type="datetimeFigureOut">
              <a:rPr lang="es-MX" smtClean="0"/>
              <a:t>02/10/2015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C1E3C0-FE6D-4A01-97BD-01E4353C7249}" type="slidenum">
              <a:rPr lang="es-MX" smtClean="0"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Forma libre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5" name="14 Forma libre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3" name="12 Forma libre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6" name="15 Forma libre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7" name="16 Forma libre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8" name="17 Forma libre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9" name="18 Forma libre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0" name="19 Forma libre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1" name="20 Forma libre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2" name="21 Forma libre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3" name="22 Forma libre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4" name="23 Forma libre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5" name="24 Forma libre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6" name="25 Forma libre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7" name="26 Forma libre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C4C0E0-95F1-4826-94C9-3F18627989D8}" type="datetimeFigureOut">
              <a:rPr lang="es-MX" smtClean="0"/>
              <a:t>02/10/2015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C1E3C0-FE6D-4A01-97BD-01E4353C7249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7" name="6 Rectángulo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8 Rectángulo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9 Rectángulo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10 Rectángulo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C4C0E0-95F1-4826-94C9-3F18627989D8}" type="datetimeFigureOut">
              <a:rPr lang="es-MX" smtClean="0"/>
              <a:t>02/10/2015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C1E3C0-FE6D-4A01-97BD-01E4353C7249}" type="slidenum">
              <a:rPr lang="es-MX" smtClean="0"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24 Rectángulo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C4C0E0-95F1-4826-94C9-3F18627989D8}" type="datetimeFigureOut">
              <a:rPr lang="es-MX" smtClean="0"/>
              <a:t>02/10/2015</a:t>
            </a:fld>
            <a:endParaRPr lang="es-MX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C1E3C0-FE6D-4A01-97BD-01E4353C7249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6" name="15 Rectángulo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16 Rectángulo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17 Rectángulo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9" name="18 Rectángulo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19 Rectángulo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20 Rectángulo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21 Rectángulo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9" name="28 Rectángulo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29 Rectángulo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C4C0E0-95F1-4826-94C9-3F18627989D8}" type="datetimeFigureOut">
              <a:rPr lang="es-MX" smtClean="0"/>
              <a:t>02/10/2015</a:t>
            </a:fld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C1E3C0-FE6D-4A01-97BD-01E4353C7249}" type="slidenum">
              <a:rPr lang="es-MX" smtClean="0"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C4C0E0-95F1-4826-94C9-3F18627989D8}" type="datetimeFigureOut">
              <a:rPr lang="es-MX" smtClean="0"/>
              <a:t>02/10/2015</a:t>
            </a:fld>
            <a:endParaRPr lang="es-MX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C1E3C0-FE6D-4A01-97BD-01E4353C7249}" type="slidenum">
              <a:rPr lang="es-MX" smtClean="0"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C4C0E0-95F1-4826-94C9-3F18627989D8}" type="datetimeFigureOut">
              <a:rPr lang="es-MX" smtClean="0"/>
              <a:t>02/10/2015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C1E3C0-FE6D-4A01-97BD-01E4353C7249}" type="slidenum">
              <a:rPr lang="es-MX" smtClean="0"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9" name="8 Conector recto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9 Grupo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14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15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16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dirty="0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grpSp>
        <p:nvGrpSpPr>
          <p:cNvPr id="14" name="13 Grupo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10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11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12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17 Grupo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18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19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20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4FC4C0E0-95F1-4826-94C9-3F18627989D8}" type="datetimeFigureOut">
              <a:rPr lang="es-MX" smtClean="0"/>
              <a:t>02/10/2015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4AC1E3C0-FE6D-4A01-97BD-01E4353C7249}" type="slidenum">
              <a:rPr lang="es-MX" smtClean="0"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7 Rectángulo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8 Rectángulo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9 Rectángulo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10 Rectángulo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14 Rectángulo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15 Rectángulo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16 Rectángulo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FC4C0E0-95F1-4826-94C9-3F18627989D8}" type="datetimeFigureOut">
              <a:rPr lang="es-MX" smtClean="0"/>
              <a:t>02/10/2015</a:t>
            </a:fld>
            <a:endParaRPr lang="es-MX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s-MX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4AC1E3C0-FE6D-4A01-97BD-01E4353C7249}" type="slidenum">
              <a:rPr lang="es-MX" smtClean="0"/>
              <a:t>‹Nº›</a:t>
            </a:fld>
            <a:endParaRPr lang="es-MX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899592" y="2492896"/>
            <a:ext cx="7772400" cy="3024336"/>
          </a:xfrm>
        </p:spPr>
        <p:txBody>
          <a:bodyPr/>
          <a:lstStyle/>
          <a:p>
            <a:pPr algn="ctr"/>
            <a:r>
              <a:rPr lang="es-MX" sz="5400" dirty="0" smtClean="0"/>
              <a:t>MOVIMIENTOS SOCIALES EN LA HISTORIA DEL MUNDO </a:t>
            </a:r>
            <a:endParaRPr lang="es-MX" sz="5400" dirty="0"/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1259632" y="548680"/>
            <a:ext cx="2160240" cy="644664"/>
          </a:xfrm>
        </p:spPr>
        <p:txBody>
          <a:bodyPr>
            <a:normAutofit/>
          </a:bodyPr>
          <a:lstStyle/>
          <a:p>
            <a:r>
              <a:rPr lang="es-MX" sz="3200" dirty="0" smtClean="0"/>
              <a:t>UNIDAD 2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355256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Marcador de contenido"/>
          <p:cNvSpPr>
            <a:spLocks noGrp="1"/>
          </p:cNvSpPr>
          <p:nvPr>
            <p:ph idx="1"/>
          </p:nvPr>
        </p:nvSpPr>
        <p:spPr>
          <a:xfrm>
            <a:off x="899592" y="1340768"/>
            <a:ext cx="7690048" cy="4093915"/>
          </a:xfrm>
        </p:spPr>
        <p:txBody>
          <a:bodyPr>
            <a:normAutofit/>
          </a:bodyPr>
          <a:lstStyle/>
          <a:p>
            <a:r>
              <a:rPr lang="es-MX" sz="3600" dirty="0"/>
              <a:t>S</a:t>
            </a:r>
            <a:r>
              <a:rPr lang="es-MX" sz="3600" dirty="0" smtClean="0"/>
              <a:t>urgió </a:t>
            </a:r>
            <a:r>
              <a:rPr lang="es-MX" sz="3600" dirty="0"/>
              <a:t>en las décadas de 1830 y 1840 </a:t>
            </a:r>
            <a:endParaRPr lang="es-MX" sz="3600" dirty="0" smtClean="0"/>
          </a:p>
          <a:p>
            <a:r>
              <a:rPr lang="es-MX" sz="3600" dirty="0" smtClean="0"/>
              <a:t>Consiste </a:t>
            </a:r>
            <a:r>
              <a:rPr lang="es-MX" sz="3600" dirty="0"/>
              <a:t>en luchar contra el movimiento </a:t>
            </a:r>
            <a:r>
              <a:rPr lang="es-MX" sz="3600" dirty="0" smtClean="0"/>
              <a:t>revolucionario.</a:t>
            </a:r>
          </a:p>
          <a:p>
            <a:r>
              <a:rPr lang="es-MX" sz="3600" dirty="0" smtClean="0"/>
              <a:t>Se </a:t>
            </a:r>
            <a:r>
              <a:rPr lang="es-MX" sz="3600" dirty="0"/>
              <a:t>halla estrechamente vinculado al </a:t>
            </a:r>
            <a:r>
              <a:rPr lang="es-MX" sz="3600" dirty="0" smtClean="0"/>
              <a:t>reformismo.</a:t>
            </a:r>
          </a:p>
          <a:p>
            <a:r>
              <a:rPr lang="es-MX" sz="3600" dirty="0"/>
              <a:t>E</a:t>
            </a:r>
            <a:r>
              <a:rPr lang="es-MX" sz="3600" dirty="0" smtClean="0"/>
              <a:t>s intrínsecamente </a:t>
            </a:r>
            <a:r>
              <a:rPr lang="es-MX" sz="3600" dirty="0"/>
              <a:t>individualista</a:t>
            </a:r>
            <a:r>
              <a:rPr lang="es-MX" sz="3600" dirty="0" smtClean="0"/>
              <a:t>.</a:t>
            </a:r>
          </a:p>
          <a:p>
            <a:endParaRPr lang="es-MX" dirty="0" smtClean="0"/>
          </a:p>
          <a:p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818379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899592" y="476672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 cap="all" spc="3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b="1" dirty="0" smtClean="0"/>
              <a:t>Socialismo científico o Marxista</a:t>
            </a:r>
            <a:endParaRPr lang="es-MX" b="1" dirty="0"/>
          </a:p>
        </p:txBody>
      </p:sp>
      <p:sp>
        <p:nvSpPr>
          <p:cNvPr id="7" name="2 Subtítulo"/>
          <p:cNvSpPr txBox="1">
            <a:spLocks/>
          </p:cNvSpPr>
          <p:nvPr/>
        </p:nvSpPr>
        <p:spPr>
          <a:xfrm>
            <a:off x="1259632" y="3752448"/>
            <a:ext cx="6400800" cy="26288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-27432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Tx/>
              <a:buFont typeface="Wingdings" pitchFamily="2" charset="2"/>
              <a:buChar char="v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MX" sz="2800" dirty="0" smtClean="0"/>
              <a:t>Es un termino utilizado por Friedrich Engels para distinguir el socialismo Marxista de los demás socialismos que no se basaban en el materialismo histórico. </a:t>
            </a:r>
            <a:endParaRPr lang="es-MX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3289" y="2328791"/>
            <a:ext cx="1684238" cy="1261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83280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Subtítulo"/>
          <p:cNvSpPr txBox="1">
            <a:spLocks/>
          </p:cNvSpPr>
          <p:nvPr/>
        </p:nvSpPr>
        <p:spPr>
          <a:xfrm>
            <a:off x="1331640" y="548680"/>
            <a:ext cx="6440760" cy="44644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-27432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Tx/>
              <a:buFont typeface="Wingdings" pitchFamily="2" charset="2"/>
              <a:buChar char="v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MX" sz="2800" dirty="0" smtClean="0"/>
              <a:t>La revolución de 1848 constituye un momento en el desarrollo de esta nueva corriente socialista, el marxismo remplaza al socialismo utópico como una corriente ideológica obrerista</a:t>
            </a:r>
            <a:endParaRPr lang="es-MX" sz="2800" dirty="0"/>
          </a:p>
        </p:txBody>
      </p:sp>
      <p:pic>
        <p:nvPicPr>
          <p:cNvPr id="1026" name="Picture 2" descr="http://www.socialismocientifico.com/objetos/banderas-pcch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817195"/>
            <a:ext cx="3984377" cy="257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8848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60648"/>
            <a:ext cx="7675563" cy="175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7" y="2492896"/>
            <a:ext cx="4843243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389964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043608" y="620688"/>
            <a:ext cx="7416824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800" dirty="0">
                <a:latin typeface="Adobe Hebrew" pitchFamily="18" charset="-79"/>
                <a:cs typeface="Adobe Hebrew" pitchFamily="18" charset="-79"/>
              </a:rPr>
              <a:t>La palabra anarquía deriva del griego &lt;&lt;</a:t>
            </a:r>
            <a:r>
              <a:rPr lang="es-MX" sz="2800" dirty="0" err="1">
                <a:latin typeface="Adobe Hebrew" pitchFamily="18" charset="-79"/>
                <a:cs typeface="Adobe Hebrew" pitchFamily="18" charset="-79"/>
              </a:rPr>
              <a:t>anarkhia</a:t>
            </a:r>
            <a:r>
              <a:rPr lang="es-MX" sz="2800" dirty="0">
                <a:latin typeface="Adobe Hebrew" pitchFamily="18" charset="-79"/>
                <a:cs typeface="Adobe Hebrew" pitchFamily="18" charset="-79"/>
              </a:rPr>
              <a:t>&gt;&gt; que esta compuesta por el prefijo </a:t>
            </a:r>
            <a:r>
              <a:rPr lang="es-MX" sz="2800" dirty="0" smtClean="0">
                <a:latin typeface="Adobe Hebrew" pitchFamily="18" charset="-79"/>
                <a:cs typeface="Adobe Hebrew" pitchFamily="18" charset="-79"/>
              </a:rPr>
              <a:t>griego</a:t>
            </a:r>
          </a:p>
          <a:p>
            <a:pPr algn="just"/>
            <a:endParaRPr lang="es-MX" sz="2800" dirty="0">
              <a:latin typeface="Adobe Hebrew" pitchFamily="18" charset="-79"/>
              <a:cs typeface="Adobe Hebrew" pitchFamily="18" charset="-79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es-MX" sz="2800" dirty="0">
                <a:latin typeface="Adobe Hebrew" pitchFamily="18" charset="-79"/>
                <a:cs typeface="Adobe Hebrew" pitchFamily="18" charset="-79"/>
              </a:rPr>
              <a:t> </a:t>
            </a:r>
            <a:r>
              <a:rPr lang="es-MX" sz="2800" dirty="0" smtClean="0">
                <a:latin typeface="Adobe Hebrew" pitchFamily="18" charset="-79"/>
                <a:cs typeface="Adobe Hebrew" pitchFamily="18" charset="-79"/>
              </a:rPr>
              <a:t>AN </a:t>
            </a:r>
            <a:r>
              <a:rPr lang="es-MX" sz="2800" dirty="0" smtClean="0">
                <a:latin typeface="Adobe Hebrew" pitchFamily="18" charset="-79"/>
                <a:cs typeface="Adobe Hebrew" pitchFamily="18" charset="-79"/>
              </a:rPr>
              <a:t>que </a:t>
            </a:r>
            <a:r>
              <a:rPr lang="es-MX" sz="2800" dirty="0">
                <a:latin typeface="Adobe Hebrew" pitchFamily="18" charset="-79"/>
                <a:cs typeface="Adobe Hebrew" pitchFamily="18" charset="-79"/>
              </a:rPr>
              <a:t>significa </a:t>
            </a:r>
            <a:r>
              <a:rPr lang="es-MX" sz="2800" dirty="0" smtClean="0">
                <a:latin typeface="Adobe Hebrew" pitchFamily="18" charset="-79"/>
                <a:cs typeface="Adobe Hebrew" pitchFamily="18" charset="-79"/>
              </a:rPr>
              <a:t> </a:t>
            </a:r>
            <a:r>
              <a:rPr lang="es-MX" sz="2800" b="1" dirty="0" smtClean="0">
                <a:latin typeface="Adobe Hebrew" pitchFamily="18" charset="-79"/>
                <a:cs typeface="Adobe Hebrew" pitchFamily="18" charset="-79"/>
              </a:rPr>
              <a:t>no</a:t>
            </a:r>
            <a:r>
              <a:rPr lang="es-MX" sz="2800" dirty="0" smtClean="0">
                <a:latin typeface="Adobe Hebrew" pitchFamily="18" charset="-79"/>
                <a:cs typeface="Adobe Hebrew" pitchFamily="18" charset="-79"/>
              </a:rPr>
              <a:t> </a:t>
            </a:r>
            <a:r>
              <a:rPr lang="es-MX" sz="2800" dirty="0">
                <a:latin typeface="Adobe Hebrew" pitchFamily="18" charset="-79"/>
                <a:cs typeface="Adobe Hebrew" pitchFamily="18" charset="-79"/>
              </a:rPr>
              <a:t>o </a:t>
            </a:r>
            <a:r>
              <a:rPr lang="es-MX" sz="2800" b="1" dirty="0" smtClean="0">
                <a:latin typeface="Adobe Hebrew" pitchFamily="18" charset="-79"/>
                <a:cs typeface="Adobe Hebrew" pitchFamily="18" charset="-79"/>
              </a:rPr>
              <a:t>sin</a:t>
            </a:r>
            <a:r>
              <a:rPr lang="es-MX" sz="2800" dirty="0" smtClean="0">
                <a:latin typeface="Adobe Hebrew" pitchFamily="18" charset="-79"/>
                <a:cs typeface="Adobe Hebrew" pitchFamily="18" charset="-79"/>
              </a:rPr>
              <a:t>,</a:t>
            </a:r>
          </a:p>
          <a:p>
            <a:pPr marL="342900" indent="-342900" algn="just">
              <a:buFont typeface="Wingdings" pitchFamily="2" charset="2"/>
              <a:buChar char="Ø"/>
            </a:pPr>
            <a:endParaRPr lang="es-MX" sz="2800" dirty="0">
              <a:latin typeface="Adobe Hebrew" pitchFamily="18" charset="-79"/>
              <a:cs typeface="Adobe Hebrew" pitchFamily="18" charset="-79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es-MX" sz="2800" dirty="0" smtClean="0">
                <a:latin typeface="Adobe Hebrew" pitchFamily="18" charset="-79"/>
                <a:cs typeface="Adobe Hebrew" pitchFamily="18" charset="-79"/>
              </a:rPr>
              <a:t>ARKHÊ </a:t>
            </a:r>
            <a:r>
              <a:rPr lang="es-MX" sz="2800" dirty="0">
                <a:latin typeface="Adobe Hebrew" pitchFamily="18" charset="-79"/>
                <a:cs typeface="Adobe Hebrew" pitchFamily="18" charset="-79"/>
              </a:rPr>
              <a:t>que </a:t>
            </a:r>
            <a:r>
              <a:rPr lang="es-MX" sz="2800" dirty="0" smtClean="0">
                <a:latin typeface="Adobe Hebrew" pitchFamily="18" charset="-79"/>
                <a:cs typeface="Adobe Hebrew" pitchFamily="18" charset="-79"/>
              </a:rPr>
              <a:t>significa principio</a:t>
            </a:r>
            <a:r>
              <a:rPr lang="es-MX" sz="2800" dirty="0">
                <a:latin typeface="Adobe Hebrew" pitchFamily="18" charset="-79"/>
                <a:cs typeface="Adobe Hebrew" pitchFamily="18" charset="-79"/>
              </a:rPr>
              <a:t>,</a:t>
            </a:r>
            <a:r>
              <a:rPr lang="es-MX" sz="2800" dirty="0" smtClean="0">
                <a:latin typeface="Adobe Hebrew" pitchFamily="18" charset="-79"/>
                <a:cs typeface="Adobe Hebrew" pitchFamily="18" charset="-79"/>
              </a:rPr>
              <a:t> poder o mandato.</a:t>
            </a:r>
          </a:p>
          <a:p>
            <a:pPr algn="just"/>
            <a:endParaRPr lang="es-MX" sz="2800" dirty="0">
              <a:latin typeface="Adobe Hebrew" pitchFamily="18" charset="-79"/>
              <a:cs typeface="Adobe Hebrew" pitchFamily="18" charset="-79"/>
            </a:endParaRPr>
          </a:p>
          <a:p>
            <a:pPr algn="just"/>
            <a:r>
              <a:rPr lang="es-MX" sz="2800" dirty="0">
                <a:latin typeface="Adobe Hebrew" pitchFamily="18" charset="-79"/>
                <a:cs typeface="Adobe Hebrew" pitchFamily="18" charset="-79"/>
              </a:rPr>
              <a:t>Esto se traduce por </a:t>
            </a:r>
            <a:r>
              <a:rPr lang="es-MX" sz="3200" b="1" dirty="0" smtClean="0">
                <a:latin typeface="Adobe Hebrew" pitchFamily="18" charset="-79"/>
                <a:cs typeface="Adobe Hebrew" pitchFamily="18" charset="-79"/>
              </a:rPr>
              <a:t>ausencia </a:t>
            </a:r>
            <a:r>
              <a:rPr lang="es-MX" sz="3200" b="1" dirty="0">
                <a:latin typeface="Adobe Hebrew" pitchFamily="18" charset="-79"/>
                <a:cs typeface="Adobe Hebrew" pitchFamily="18" charset="-79"/>
              </a:rPr>
              <a:t>de </a:t>
            </a:r>
            <a:r>
              <a:rPr lang="es-MX" sz="3200" b="1" dirty="0" smtClean="0">
                <a:latin typeface="Adobe Hebrew" pitchFamily="18" charset="-79"/>
                <a:cs typeface="Adobe Hebrew" pitchFamily="18" charset="-79"/>
              </a:rPr>
              <a:t>poder, ausencia </a:t>
            </a:r>
            <a:r>
              <a:rPr lang="es-MX" sz="3200" b="1" dirty="0">
                <a:latin typeface="Adobe Hebrew" pitchFamily="18" charset="-79"/>
                <a:cs typeface="Adobe Hebrew" pitchFamily="18" charset="-79"/>
              </a:rPr>
              <a:t>de </a:t>
            </a:r>
            <a:r>
              <a:rPr lang="es-MX" sz="3200" b="1" dirty="0" smtClean="0">
                <a:latin typeface="Adobe Hebrew" pitchFamily="18" charset="-79"/>
                <a:cs typeface="Adobe Hebrew" pitchFamily="18" charset="-79"/>
              </a:rPr>
              <a:t>jerarquía, ausencia </a:t>
            </a:r>
            <a:r>
              <a:rPr lang="es-MX" sz="3200" b="1" dirty="0">
                <a:latin typeface="Adobe Hebrew" pitchFamily="18" charset="-79"/>
                <a:cs typeface="Adobe Hebrew" pitchFamily="18" charset="-79"/>
              </a:rPr>
              <a:t>de </a:t>
            </a:r>
            <a:r>
              <a:rPr lang="es-MX" sz="3200" b="1" dirty="0" smtClean="0">
                <a:latin typeface="Adobe Hebrew" pitchFamily="18" charset="-79"/>
                <a:cs typeface="Adobe Hebrew" pitchFamily="18" charset="-79"/>
              </a:rPr>
              <a:t>gobierno</a:t>
            </a:r>
            <a:r>
              <a:rPr lang="es-MX" sz="2800" dirty="0" smtClean="0">
                <a:latin typeface="Adobe Hebrew" pitchFamily="18" charset="-79"/>
                <a:cs typeface="Adobe Hebrew" pitchFamily="18" charset="-79"/>
              </a:rPr>
              <a:t>. </a:t>
            </a:r>
            <a:endParaRPr lang="es-MX" sz="2800" dirty="0">
              <a:latin typeface="Adobe Hebrew" pitchFamily="18" charset="-79"/>
              <a:cs typeface="Adobe Hebrew" pitchFamily="18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626700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just">
              <a:buNone/>
            </a:pPr>
            <a:r>
              <a:rPr lang="es-MX" sz="2800" dirty="0"/>
              <a:t>El movimiento anarquista en México surge en 1861, después de concluida la guerra de independencia.</a:t>
            </a:r>
          </a:p>
          <a:p>
            <a:pPr algn="just"/>
            <a:r>
              <a:rPr lang="es-MX" sz="2800" dirty="0"/>
              <a:t>Hubo un primer intento de traer el anarquismo a México por parte del ingles Roberto Owen, en 1824.</a:t>
            </a:r>
          </a:p>
          <a:p>
            <a:pPr algn="just"/>
            <a:r>
              <a:rPr lang="es-MX" sz="2800" dirty="0"/>
              <a:t>El segundo intento fue mas fructífero, y lo hace un inmigrante griego llamado </a:t>
            </a:r>
            <a:r>
              <a:rPr lang="es-MX" sz="2800" dirty="0" err="1"/>
              <a:t>Plotino</a:t>
            </a:r>
            <a:r>
              <a:rPr lang="es-MX" sz="2800" dirty="0"/>
              <a:t> </a:t>
            </a:r>
            <a:r>
              <a:rPr lang="es-MX" sz="2800" dirty="0" err="1"/>
              <a:t>Rhodakanaty</a:t>
            </a:r>
            <a:r>
              <a:rPr lang="es-MX" sz="2800" dirty="0"/>
              <a:t>  </a:t>
            </a:r>
          </a:p>
          <a:p>
            <a:endParaRPr lang="es-MX" dirty="0"/>
          </a:p>
        </p:txBody>
      </p:sp>
      <p:sp>
        <p:nvSpPr>
          <p:cNvPr id="4" name="7 Título"/>
          <p:cNvSpPr>
            <a:spLocks noGrp="1"/>
          </p:cNvSpPr>
          <p:nvPr>
            <p:ph type="title"/>
          </p:nvPr>
        </p:nvSpPr>
        <p:spPr>
          <a:xfrm>
            <a:off x="2388332" y="620688"/>
            <a:ext cx="4824536" cy="758952"/>
          </a:xfrm>
        </p:spPr>
        <p:txBody>
          <a:bodyPr>
            <a:noAutofit/>
          </a:bodyPr>
          <a:lstStyle/>
          <a:p>
            <a:pPr algn="ctr"/>
            <a:r>
              <a:rPr lang="es-MX" sz="4400" b="1" dirty="0" smtClean="0">
                <a:solidFill>
                  <a:schemeClr val="tx1"/>
                </a:solidFill>
              </a:rPr>
              <a:t>Antecedentes </a:t>
            </a:r>
            <a:endParaRPr lang="es-MX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4398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99592" y="1124744"/>
            <a:ext cx="7772400" cy="3744416"/>
          </a:xfrm>
        </p:spPr>
        <p:txBody>
          <a:bodyPr/>
          <a:lstStyle/>
          <a:p>
            <a:r>
              <a:rPr lang="es-MX" sz="4800" dirty="0" smtClean="0"/>
              <a:t>Movimientos </a:t>
            </a:r>
            <a:r>
              <a:rPr lang="es-MX" sz="4800" dirty="0" smtClean="0"/>
              <a:t>Sociales </a:t>
            </a:r>
            <a:r>
              <a:rPr lang="es-MX" sz="4800" dirty="0">
                <a:latin typeface="Century Gothic" pitchFamily="34" charset="0"/>
              </a:rPr>
              <a:t>En la primera y segunda guerra mundial</a:t>
            </a:r>
            <a:br>
              <a:rPr lang="es-MX" sz="4800" dirty="0">
                <a:latin typeface="Century Gothic" pitchFamily="34" charset="0"/>
              </a:rPr>
            </a:br>
            <a:endParaRPr lang="es-MX" sz="4800" dirty="0"/>
          </a:p>
        </p:txBody>
      </p:sp>
    </p:spTree>
    <p:extLst>
      <p:ext uri="{BB962C8B-B14F-4D97-AF65-F5344CB8AC3E}">
        <p14:creationId xmlns:p14="http://schemas.microsoft.com/office/powerpoint/2010/main" val="28638281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7584" y="620688"/>
            <a:ext cx="7992888" cy="1130424"/>
          </a:xfrm>
        </p:spPr>
        <p:txBody>
          <a:bodyPr/>
          <a:lstStyle/>
          <a:p>
            <a:pPr algn="ctr"/>
            <a:r>
              <a:rPr lang="es-MX" dirty="0" smtClean="0">
                <a:latin typeface="Century Gothic" pitchFamily="34" charset="0"/>
              </a:rPr>
              <a:t>Primera Guerra Mundial </a:t>
            </a:r>
            <a:endParaRPr lang="es-MX" dirty="0">
              <a:latin typeface="Century Gothic" pitchFamily="34" charset="0"/>
            </a:endParaRPr>
          </a:p>
        </p:txBody>
      </p:sp>
      <p:pic>
        <p:nvPicPr>
          <p:cNvPr id="2050" name="Picture 2" descr="http://image.slidesharecdn.com/igm-130122102730-phpapp02/95/la-primera-guerra-mundial-1-638.jpg?cb=135885056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553" y="1628800"/>
            <a:ext cx="6076950" cy="456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64398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99592" y="188640"/>
            <a:ext cx="7772400" cy="914400"/>
          </a:xfrm>
        </p:spPr>
        <p:txBody>
          <a:bodyPr/>
          <a:lstStyle/>
          <a:p>
            <a:pPr algn="ctr"/>
            <a:r>
              <a:rPr lang="es-MX" b="1" dirty="0" smtClean="0">
                <a:latin typeface="Century Gothic" pitchFamily="34" charset="0"/>
              </a:rPr>
              <a:t>Movimiento Feminista</a:t>
            </a:r>
            <a:endParaRPr lang="es-MX" b="1" dirty="0">
              <a:latin typeface="Century Gothic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14400" y="908720"/>
            <a:ext cx="7834064" cy="5446840"/>
          </a:xfrm>
        </p:spPr>
        <p:txBody>
          <a:bodyPr/>
          <a:lstStyle/>
          <a:p>
            <a:pPr algn="just"/>
            <a:r>
              <a:rPr lang="es-MX" sz="2800" dirty="0" smtClean="0">
                <a:latin typeface="Century Gothic" pitchFamily="34" charset="0"/>
              </a:rPr>
              <a:t>La incorporación de la mujer en el conflicto rompió el monopolio establecido por los hombres.</a:t>
            </a:r>
          </a:p>
          <a:p>
            <a:pPr algn="just"/>
            <a:endParaRPr lang="es-MX" sz="2800" dirty="0" smtClean="0">
              <a:latin typeface="Century Gothic" pitchFamily="34" charset="0"/>
            </a:endParaRPr>
          </a:p>
          <a:p>
            <a:pPr algn="just"/>
            <a:r>
              <a:rPr lang="es-MX" sz="2800" dirty="0" smtClean="0">
                <a:latin typeface="Century Gothic" pitchFamily="34" charset="0"/>
              </a:rPr>
              <a:t>La mujer adquiere conciencia para desarrollar habilidades de hombres</a:t>
            </a:r>
          </a:p>
          <a:p>
            <a:pPr algn="just"/>
            <a:endParaRPr lang="es-MX" sz="2800" dirty="0" smtClean="0">
              <a:latin typeface="Century Gothic" pitchFamily="34" charset="0"/>
            </a:endParaRPr>
          </a:p>
          <a:p>
            <a:pPr algn="just"/>
            <a:r>
              <a:rPr lang="es-MX" sz="2800" dirty="0" smtClean="0">
                <a:latin typeface="Century Gothic" pitchFamily="34" charset="0"/>
              </a:rPr>
              <a:t>Se alienta el Trabajo femenino en la retaguardia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41249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79512" y="260648"/>
            <a:ext cx="4323432" cy="6336703"/>
          </a:xfrm>
        </p:spPr>
        <p:txBody>
          <a:bodyPr>
            <a:normAutofit fontScale="92500" lnSpcReduction="10000"/>
          </a:bodyPr>
          <a:lstStyle/>
          <a:p>
            <a:pPr marL="68580" indent="0" algn="just">
              <a:buNone/>
            </a:pPr>
            <a:r>
              <a:rPr lang="es-MX" sz="2400" dirty="0"/>
              <a:t>Los </a:t>
            </a:r>
            <a:r>
              <a:rPr lang="es-MX" sz="2400" b="1" dirty="0"/>
              <a:t>principales objetivos</a:t>
            </a:r>
            <a:r>
              <a:rPr lang="es-MX" sz="2400" dirty="0"/>
              <a:t> del movimiento feminista </a:t>
            </a:r>
            <a:r>
              <a:rPr lang="es-MX" sz="2400" dirty="0" smtClean="0"/>
              <a:t>son: </a:t>
            </a:r>
          </a:p>
          <a:p>
            <a:pPr marL="68580" indent="0" algn="just">
              <a:buNone/>
            </a:pPr>
            <a:endParaRPr lang="es-MX" sz="2400" dirty="0" smtClean="0"/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sz="2400" dirty="0"/>
              <a:t>el derecho de </a:t>
            </a:r>
            <a:r>
              <a:rPr lang="es-MX" sz="2400" dirty="0" smtClean="0"/>
              <a:t>voto</a:t>
            </a:r>
          </a:p>
          <a:p>
            <a:pPr marL="68580" indent="0" algn="just">
              <a:buNone/>
            </a:pPr>
            <a:endParaRPr lang="es-MX" sz="2400" dirty="0" smtClean="0"/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sz="2400" dirty="0" smtClean="0"/>
              <a:t>la </a:t>
            </a:r>
            <a:r>
              <a:rPr lang="es-MX" sz="2400" dirty="0"/>
              <a:t>mejora de la educación, </a:t>
            </a:r>
            <a:endParaRPr lang="es-MX" sz="2400" dirty="0" smtClean="0"/>
          </a:p>
          <a:p>
            <a:pPr marL="68580" indent="0" algn="just">
              <a:buNone/>
            </a:pPr>
            <a:endParaRPr lang="es-MX" sz="2400" dirty="0" smtClean="0"/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sz="2400" dirty="0" smtClean="0"/>
              <a:t>la </a:t>
            </a:r>
            <a:r>
              <a:rPr lang="es-MX" sz="2400" dirty="0"/>
              <a:t>capacitación profesional </a:t>
            </a:r>
            <a:endParaRPr lang="es-MX" sz="2400" dirty="0" smtClean="0"/>
          </a:p>
          <a:p>
            <a:pPr marL="68580" indent="0" algn="just">
              <a:buNone/>
            </a:pPr>
            <a:endParaRPr lang="es-MX" sz="2400" dirty="0" smtClean="0"/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sz="2400" dirty="0" smtClean="0"/>
              <a:t> </a:t>
            </a:r>
            <a:r>
              <a:rPr lang="es-MX" sz="2400" dirty="0"/>
              <a:t>la apertura de nuevos horizontes laborales</a:t>
            </a:r>
            <a:r>
              <a:rPr lang="es-MX" sz="2400" dirty="0" smtClean="0"/>
              <a:t>,</a:t>
            </a:r>
          </a:p>
          <a:p>
            <a:pPr marL="68580" indent="0" algn="just">
              <a:buNone/>
            </a:pPr>
            <a:endParaRPr lang="es-MX" sz="2400" dirty="0" smtClean="0"/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sz="2400" dirty="0" smtClean="0"/>
              <a:t>la </a:t>
            </a:r>
            <a:r>
              <a:rPr lang="es-MX" sz="2400" dirty="0"/>
              <a:t>equiparación de sexos en la familia como medio de evitar la subordinación de la mujer y la doble moral sexual.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55344" y="260649"/>
            <a:ext cx="4038600" cy="6035816"/>
          </a:xfrm>
        </p:spPr>
        <p:txBody>
          <a:bodyPr>
            <a:normAutofit fontScale="92500" lnSpcReduction="10000"/>
          </a:bodyPr>
          <a:lstStyle/>
          <a:p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17653"/>
            <a:ext cx="2088232" cy="1115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439262"/>
            <a:ext cx="1656184" cy="1919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3" y="1448783"/>
            <a:ext cx="2376262" cy="1909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17654"/>
            <a:ext cx="2520279" cy="1363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5" y="3358346"/>
            <a:ext cx="1886501" cy="2878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2516" y="3358346"/>
            <a:ext cx="2095500" cy="2950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399308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914400" y="404664"/>
            <a:ext cx="7772400" cy="6264696"/>
          </a:xfrm>
        </p:spPr>
        <p:txBody>
          <a:bodyPr>
            <a:normAutofit fontScale="92500" lnSpcReduction="20000"/>
          </a:bodyPr>
          <a:lstStyle/>
          <a:p>
            <a:r>
              <a:rPr lang="es-MX" b="1" dirty="0"/>
              <a:t>Unidad de Aprendizaje</a:t>
            </a:r>
            <a:r>
              <a:rPr lang="es-MX" dirty="0"/>
              <a:t>: </a:t>
            </a:r>
            <a:r>
              <a:rPr lang="es-MX" dirty="0" smtClean="0"/>
              <a:t>Movimientos Sociales </a:t>
            </a:r>
            <a:endParaRPr lang="es-MX" dirty="0"/>
          </a:p>
          <a:p>
            <a:pPr marL="68580" indent="0">
              <a:buNone/>
            </a:pPr>
            <a:endParaRPr lang="es-MX" dirty="0"/>
          </a:p>
          <a:p>
            <a:r>
              <a:rPr lang="es-MX" b="1" dirty="0"/>
              <a:t>Créditos: </a:t>
            </a:r>
            <a:r>
              <a:rPr lang="es-MX" dirty="0"/>
              <a:t>8</a:t>
            </a:r>
          </a:p>
          <a:p>
            <a:endParaRPr lang="es-MX" dirty="0"/>
          </a:p>
          <a:p>
            <a:r>
              <a:rPr lang="es-MX" b="1" dirty="0"/>
              <a:t>Tipo de UA: </a:t>
            </a:r>
            <a:r>
              <a:rPr lang="es-MX" dirty="0" smtClean="0"/>
              <a:t>Obligatoria</a:t>
            </a:r>
            <a:endParaRPr lang="es-MX" dirty="0"/>
          </a:p>
          <a:p>
            <a:endParaRPr lang="es-MX" dirty="0"/>
          </a:p>
          <a:p>
            <a:r>
              <a:rPr lang="es-MX" b="1" dirty="0"/>
              <a:t>Nombre del Programa Educativo: </a:t>
            </a:r>
            <a:r>
              <a:rPr lang="es-MX" dirty="0"/>
              <a:t>Licenciado en Trabajo Social y Educación</a:t>
            </a:r>
          </a:p>
          <a:p>
            <a:endParaRPr lang="es-MX" dirty="0"/>
          </a:p>
          <a:p>
            <a:r>
              <a:rPr lang="es-MX" b="1" dirty="0"/>
              <a:t>Espacio Académico: </a:t>
            </a:r>
            <a:r>
              <a:rPr lang="es-MX" dirty="0"/>
              <a:t>Facultad de Ciencias de la Conducta</a:t>
            </a:r>
          </a:p>
          <a:p>
            <a:endParaRPr lang="es-MX" dirty="0"/>
          </a:p>
          <a:p>
            <a:r>
              <a:rPr lang="es-MX" b="1" dirty="0"/>
              <a:t>Responsable de la Elaboración: </a:t>
            </a:r>
            <a:r>
              <a:rPr lang="es-MX" dirty="0"/>
              <a:t>Mtra. Angélica García Marbella </a:t>
            </a:r>
          </a:p>
        </p:txBody>
      </p:sp>
    </p:spTree>
    <p:extLst>
      <p:ext uri="{BB962C8B-B14F-4D97-AF65-F5344CB8AC3E}">
        <p14:creationId xmlns:p14="http://schemas.microsoft.com/office/powerpoint/2010/main" val="1475634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>
                <a:latin typeface="Century Gothic" pitchFamily="34" charset="0"/>
              </a:rPr>
              <a:t>Movimiento Pacifista</a:t>
            </a:r>
            <a:endParaRPr lang="es-MX" b="1" dirty="0">
              <a:latin typeface="Century Gothic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14400" y="1844824"/>
            <a:ext cx="7834064" cy="3600400"/>
          </a:xfrm>
        </p:spPr>
        <p:txBody>
          <a:bodyPr/>
          <a:lstStyle/>
          <a:p>
            <a:pPr algn="just"/>
            <a:r>
              <a:rPr lang="es-MX" dirty="0">
                <a:latin typeface="Century Gothic" pitchFamily="34" charset="0"/>
              </a:rPr>
              <a:t>Más de 16.000 británicos dijeron «no a la guerra»  por motivos éticos, religiosos, humanitarios o </a:t>
            </a:r>
            <a:r>
              <a:rPr lang="es-MX" dirty="0" smtClean="0">
                <a:latin typeface="Century Gothic" pitchFamily="34" charset="0"/>
              </a:rPr>
              <a:t>políticos la </a:t>
            </a:r>
            <a:r>
              <a:rPr lang="es-MX" dirty="0">
                <a:latin typeface="Century Gothic" pitchFamily="34" charset="0"/>
              </a:rPr>
              <a:t>guerra de 1914 fue la primera ocasión de resistencia masiva.  El impulso vino forzado por la imposición obligatoria del servicio militar en enero de 1916.</a:t>
            </a:r>
          </a:p>
        </p:txBody>
      </p:sp>
    </p:spTree>
    <p:extLst>
      <p:ext uri="{BB962C8B-B14F-4D97-AF65-F5344CB8AC3E}">
        <p14:creationId xmlns:p14="http://schemas.microsoft.com/office/powerpoint/2010/main" val="630724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64344" y="188641"/>
            <a:ext cx="4038600" cy="6107824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s-MX" sz="2400" dirty="0"/>
              <a:t>Batallones de mujeres patrullaban las calles de Reino Unido durante la 'Gran Guerra' y entregaban una pluma blanca a los varones que no vestían uniforme militar. </a:t>
            </a:r>
            <a:endParaRPr lang="es-MX" sz="2400" dirty="0" smtClean="0"/>
          </a:p>
          <a:p>
            <a:pPr marL="68580" indent="0">
              <a:buNone/>
            </a:pPr>
            <a:r>
              <a:rPr lang="es-MX" sz="2400" dirty="0" smtClean="0">
                <a:latin typeface="Bradley Hand ITC" pitchFamily="66" charset="0"/>
              </a:rPr>
              <a:t>«No </a:t>
            </a:r>
            <a:r>
              <a:rPr lang="es-MX" sz="2400" dirty="0">
                <a:latin typeface="Bradley Hand ITC" pitchFamily="66" charset="0"/>
              </a:rPr>
              <a:t>crié a mi chico para ser soldado, lo eduqué para ser mi orgullo y alegría. ¿Quién osa ponerle un fusil al hombro para disparar al retoño de otra madre</a:t>
            </a:r>
            <a:r>
              <a:rPr lang="es-MX" sz="2400" dirty="0" smtClean="0">
                <a:latin typeface="Bradley Hand ITC" pitchFamily="66" charset="0"/>
              </a:rPr>
              <a:t>?»</a:t>
            </a:r>
            <a:endParaRPr lang="es-MX" sz="2400" dirty="0">
              <a:latin typeface="Bradley Hand ITC" pitchFamily="66" charset="0"/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55344" y="188641"/>
            <a:ext cx="4038600" cy="6107824"/>
          </a:xfrm>
        </p:spPr>
        <p:txBody>
          <a:bodyPr>
            <a:normAutofit/>
          </a:bodyPr>
          <a:lstStyle/>
          <a:p>
            <a:endParaRPr lang="es-MX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5" y="196410"/>
            <a:ext cx="1581589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7604" y="196410"/>
            <a:ext cx="2378852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682" y="2214916"/>
            <a:ext cx="2028558" cy="1735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214915"/>
            <a:ext cx="1944216" cy="1735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714" y="3949979"/>
            <a:ext cx="2195541" cy="1063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925215"/>
            <a:ext cx="1953733" cy="1159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714" y="5014997"/>
            <a:ext cx="4005259" cy="1294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2415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latin typeface="Century Gothic" pitchFamily="34" charset="0"/>
              </a:rPr>
              <a:t>Movimiento Obrero</a:t>
            </a:r>
            <a:endParaRPr lang="es-MX" dirty="0">
              <a:latin typeface="Century Gothic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64344" y="1268760"/>
            <a:ext cx="4038600" cy="5472607"/>
          </a:xfrm>
        </p:spPr>
        <p:txBody>
          <a:bodyPr>
            <a:normAutofit fontScale="85000" lnSpcReduction="20000"/>
          </a:bodyPr>
          <a:lstStyle/>
          <a:p>
            <a:r>
              <a:rPr lang="es-MX" sz="2400" dirty="0" smtClean="0">
                <a:latin typeface="Century Gothic" pitchFamily="34" charset="0"/>
              </a:rPr>
              <a:t>Las masas obreras sufrieron grandes perdidas de salarios</a:t>
            </a:r>
            <a:r>
              <a:rPr lang="es-MX" sz="2400" dirty="0" smtClean="0">
                <a:latin typeface="Century Gothic" pitchFamily="34" charset="0"/>
              </a:rPr>
              <a:t>.</a:t>
            </a:r>
          </a:p>
          <a:p>
            <a:pPr marL="68580" indent="0">
              <a:buNone/>
            </a:pPr>
            <a:endParaRPr lang="es-MX" sz="2400" dirty="0" smtClean="0">
              <a:latin typeface="Century Gothic" pitchFamily="34" charset="0"/>
            </a:endParaRPr>
          </a:p>
          <a:p>
            <a:r>
              <a:rPr lang="es-MX" sz="2400" dirty="0" smtClean="0">
                <a:latin typeface="Century Gothic" pitchFamily="34" charset="0"/>
              </a:rPr>
              <a:t>Surgimiento de la agitación laboral</a:t>
            </a:r>
            <a:r>
              <a:rPr lang="es-MX" sz="2400" dirty="0" smtClean="0">
                <a:latin typeface="Century Gothic" pitchFamily="34" charset="0"/>
              </a:rPr>
              <a:t>.</a:t>
            </a:r>
          </a:p>
          <a:p>
            <a:pPr marL="68580" indent="0">
              <a:buNone/>
            </a:pPr>
            <a:endParaRPr lang="es-MX" sz="2400" dirty="0" smtClean="0">
              <a:latin typeface="Century Gothic" pitchFamily="34" charset="0"/>
            </a:endParaRPr>
          </a:p>
          <a:p>
            <a:r>
              <a:rPr lang="es-MX" sz="2400" dirty="0" smtClean="0">
                <a:latin typeface="Century Gothic" pitchFamily="34" charset="0"/>
              </a:rPr>
              <a:t>Estas huelgas dieron un nuevo revuelo a la revolución Bolchevique </a:t>
            </a:r>
            <a:r>
              <a:rPr lang="es-MX" sz="2400" dirty="0" smtClean="0">
                <a:latin typeface="Century Gothic" pitchFamily="34" charset="0"/>
              </a:rPr>
              <a:t>rusa</a:t>
            </a:r>
          </a:p>
          <a:p>
            <a:pPr marL="68580" indent="0">
              <a:buNone/>
            </a:pPr>
            <a:endParaRPr lang="es-MX" sz="2400" dirty="0" smtClean="0">
              <a:latin typeface="Century Gothic" pitchFamily="34" charset="0"/>
            </a:endParaRPr>
          </a:p>
          <a:p>
            <a:r>
              <a:rPr lang="es-MX" sz="2400" dirty="0" smtClean="0">
                <a:latin typeface="Century Gothic" pitchFamily="34" charset="0"/>
              </a:rPr>
              <a:t>La productividad fue baja durante el conflicto, eran pocos trabajadores ya que la mayoría eran reclutados a la guerra y no se contaba con materia prima esencial.</a:t>
            </a:r>
            <a:endParaRPr lang="es-MX" sz="2400" dirty="0">
              <a:latin typeface="Century Gothic" pitchFamily="34" charset="0"/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55344" y="1268761"/>
            <a:ext cx="4038600" cy="5027704"/>
          </a:xfrm>
        </p:spPr>
        <p:txBody>
          <a:bodyPr>
            <a:normAutofit fontScale="85000" lnSpcReduction="20000"/>
          </a:bodyPr>
          <a:lstStyle/>
          <a:p>
            <a:endParaRPr lang="es-MX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268760"/>
            <a:ext cx="2114071" cy="2669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7900" y="1347612"/>
            <a:ext cx="2016223" cy="2669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938042"/>
            <a:ext cx="4032447" cy="2371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976254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latin typeface="Century Gothic" pitchFamily="34" charset="0"/>
              </a:rPr>
              <a:t>Movimiento Antimilitarista </a:t>
            </a:r>
            <a:endParaRPr lang="es-MX" dirty="0">
              <a:latin typeface="Century Gothic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79512" y="1272133"/>
            <a:ext cx="4038600" cy="5517231"/>
          </a:xfrm>
        </p:spPr>
        <p:txBody>
          <a:bodyPr>
            <a:noAutofit/>
          </a:bodyPr>
          <a:lstStyle/>
          <a:p>
            <a:pPr algn="just"/>
            <a:r>
              <a:rPr lang="es-MX" sz="2200" dirty="0" smtClean="0">
                <a:latin typeface="Century Gothic" pitchFamily="34" charset="0"/>
              </a:rPr>
              <a:t>Al </a:t>
            </a:r>
            <a:r>
              <a:rPr lang="es-MX" sz="2200" dirty="0">
                <a:latin typeface="Century Gothic" pitchFamily="34" charset="0"/>
              </a:rPr>
              <a:t>forzar a convertirse en soldados a casi todos los varones adultos de los países implicados. En ese momento, tanto activistas, como teóricos, religiosos o apolíticos tuvieron que posicionarse, y los que militaban en movimientos </a:t>
            </a:r>
            <a:r>
              <a:rPr lang="es-MX" sz="2200" dirty="0" smtClean="0">
                <a:latin typeface="Century Gothic" pitchFamily="34" charset="0"/>
              </a:rPr>
              <a:t>obreros</a:t>
            </a:r>
            <a:r>
              <a:rPr lang="es-MX" sz="2200" dirty="0" smtClean="0">
                <a:latin typeface="Century Gothic" pitchFamily="34" charset="0"/>
              </a:rPr>
              <a:t>.</a:t>
            </a:r>
          </a:p>
          <a:p>
            <a:pPr marL="68580" indent="0" algn="just">
              <a:buNone/>
            </a:pPr>
            <a:endParaRPr lang="es-MX" sz="2200" dirty="0" smtClean="0">
              <a:latin typeface="Century Gothic" pitchFamily="34" charset="0"/>
            </a:endParaRPr>
          </a:p>
          <a:p>
            <a:pPr algn="just"/>
            <a:r>
              <a:rPr lang="es-MX" sz="2200" dirty="0" smtClean="0">
                <a:latin typeface="Century Gothic" pitchFamily="34" charset="0"/>
              </a:rPr>
              <a:t>Estaban en contra de usar armamentos nucleares.</a:t>
            </a:r>
            <a:endParaRPr lang="es-MX" sz="2200" dirty="0">
              <a:latin typeface="Century Gothic" pitchFamily="34" charset="0"/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55344" y="1340769"/>
            <a:ext cx="4038600" cy="4955696"/>
          </a:xfrm>
        </p:spPr>
        <p:txBody>
          <a:bodyPr>
            <a:normAutofit/>
          </a:bodyPr>
          <a:lstStyle/>
          <a:p>
            <a:endParaRPr lang="es-MX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340768"/>
            <a:ext cx="4058815" cy="1995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336353"/>
            <a:ext cx="4058815" cy="1388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9" y="4725145"/>
            <a:ext cx="4058814" cy="15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4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051720" y="476672"/>
            <a:ext cx="5760640" cy="864096"/>
          </a:xfrm>
        </p:spPr>
        <p:txBody>
          <a:bodyPr>
            <a:noAutofit/>
          </a:bodyPr>
          <a:lstStyle/>
          <a:p>
            <a:pPr algn="ctr"/>
            <a:r>
              <a:rPr lang="es-MX" sz="2800" dirty="0" smtClean="0">
                <a:latin typeface="Century Gothic" pitchFamily="34" charset="0"/>
              </a:rPr>
              <a:t>Segunda Guerra Mundial</a:t>
            </a:r>
            <a:endParaRPr lang="es-MX" sz="2800" dirty="0">
              <a:latin typeface="Century Gothic" pitchFamily="34" charset="0"/>
            </a:endParaRPr>
          </a:p>
        </p:txBody>
      </p:sp>
      <p:pic>
        <p:nvPicPr>
          <p:cNvPr id="3074" name="Picture 2" descr="http://image.slidesharecdn.com/tma8lasegundaguerramundialysusconsecuencias-120607100937-phpapp02/95/la-segunda-guerra-mundial-y-sus-consecuencias-1-728.jpg?cb=133906389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342" y="1772816"/>
            <a:ext cx="6131396" cy="4598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9654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latin typeface="Century Gothic" pitchFamily="34" charset="0"/>
              </a:rPr>
              <a:t>Fascismo</a:t>
            </a:r>
            <a:endParaRPr lang="es-MX" dirty="0">
              <a:latin typeface="Century Gothic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843" y="1206150"/>
            <a:ext cx="4038600" cy="509971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s-MX" dirty="0"/>
              <a:t>El fascismo es un movimiento político y social que nació en Italia de la mano de Benito Mussolini tras la finalización de la Primera Guerra Mundial. Se trata de un movimiento totalitario y nacionalista, cuya doctrina (y las similares que se desarrollaron en otros países) recibe el nombre de fascista.</a:t>
            </a:r>
          </a:p>
          <a:p>
            <a:endParaRPr lang="es-MX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55344" y="1196753"/>
            <a:ext cx="4038600" cy="5099712"/>
          </a:xfrm>
        </p:spPr>
        <p:txBody>
          <a:bodyPr>
            <a:normAutofit fontScale="92500" lnSpcReduction="10000"/>
          </a:bodyPr>
          <a:lstStyle/>
          <a:p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206150"/>
            <a:ext cx="4032448" cy="1778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995840"/>
            <a:ext cx="4032448" cy="16087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615952"/>
            <a:ext cx="4032156" cy="1855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054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>
                <a:latin typeface="Century Gothic" pitchFamily="34" charset="0"/>
              </a:rPr>
              <a:t>Nazismo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68" y="1268760"/>
            <a:ext cx="4139683" cy="5328591"/>
          </a:xfrm>
        </p:spPr>
        <p:txBody>
          <a:bodyPr>
            <a:normAutofit/>
          </a:bodyPr>
          <a:lstStyle/>
          <a:p>
            <a:pPr algn="just"/>
            <a:r>
              <a:rPr lang="es-MX" dirty="0"/>
              <a:t>El nazismo, también conocido como nacionalsocialismo, se denominó el movimiento político y social que gobernó Alemania entre 1933 y 1945. </a:t>
            </a:r>
            <a:endParaRPr lang="es-MX" dirty="0" smtClean="0"/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Su </a:t>
            </a:r>
            <a:r>
              <a:rPr lang="es-MX" dirty="0"/>
              <a:t>principal símbolo era la cruz esvástica.</a:t>
            </a:r>
          </a:p>
          <a:p>
            <a:pPr algn="just"/>
            <a:endParaRPr lang="es-MX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2006" y="1556792"/>
            <a:ext cx="4090987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149080"/>
            <a:ext cx="4094481" cy="18109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8732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>
                <a:latin typeface="Century Gothic" pitchFamily="34" charset="0"/>
              </a:rPr>
              <a:t>Nazismo</a:t>
            </a:r>
            <a:endParaRPr lang="es-MX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s-MX" dirty="0"/>
              <a:t>Se caracterizó por ser una ideología de tipo fascista, que exaltaba la supremacía de la raza aria, impulsaba la expansión imperial de Alemania, y promovía sentimientos de antisemitismo.</a:t>
            </a:r>
          </a:p>
          <a:p>
            <a:pPr marL="68580" indent="0">
              <a:buNone/>
            </a:pPr>
            <a:endParaRPr lang="es-MX" dirty="0"/>
          </a:p>
        </p:txBody>
      </p:sp>
      <p:pic>
        <p:nvPicPr>
          <p:cNvPr id="4098" name="Picture 2" descr="http://www.ovale.com.br/polopoly_fs/1.507468.1394230837!/image/1531355164.jpg_gen/derivatives/fixed_668_410/153135516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420888"/>
            <a:ext cx="3552329" cy="2116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8510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>
                <a:latin typeface="Century Gothic" pitchFamily="34" charset="0"/>
              </a:rPr>
              <a:t>C</a:t>
            </a:r>
            <a:r>
              <a:rPr lang="es-MX" dirty="0" smtClean="0">
                <a:latin typeface="Century Gothic" pitchFamily="34" charset="0"/>
              </a:rPr>
              <a:t>omunismo</a:t>
            </a:r>
            <a:endParaRPr lang="es-MX" dirty="0">
              <a:latin typeface="Century Gothic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0" y="1330408"/>
            <a:ext cx="3779912" cy="5328591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es-MX" sz="4200" dirty="0"/>
              <a:t>El comunismo es un movimiento político que promueve la formación de una sociedad sin clases sociales, donde los medios de producción sean de propiedad común. </a:t>
            </a:r>
            <a:endParaRPr lang="es-MX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132856"/>
            <a:ext cx="4176464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955961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ctrTitle"/>
          </p:nvPr>
        </p:nvSpPr>
        <p:spPr>
          <a:xfrm>
            <a:off x="971600" y="1916832"/>
            <a:ext cx="7772400" cy="1975104"/>
          </a:xfrm>
        </p:spPr>
        <p:txBody>
          <a:bodyPr/>
          <a:lstStyle/>
          <a:p>
            <a:pPr algn="ctr"/>
            <a:r>
              <a:rPr lang="es-MX" dirty="0"/>
              <a:t> </a:t>
            </a:r>
            <a:r>
              <a:rPr lang="es-MX" dirty="0" smtClean="0"/>
              <a:t>MOVIMIENTOS En </a:t>
            </a:r>
            <a:r>
              <a:rPr lang="es-MX" dirty="0"/>
              <a:t>La revolución mexicana hasta la creación </a:t>
            </a: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>de </a:t>
            </a:r>
            <a:r>
              <a:rPr lang="es-MX" dirty="0"/>
              <a:t>las organizaciones sindicales durante la época de Modernización en México</a:t>
            </a:r>
          </a:p>
        </p:txBody>
      </p:sp>
    </p:spTree>
    <p:extLst>
      <p:ext uri="{BB962C8B-B14F-4D97-AF65-F5344CB8AC3E}">
        <p14:creationId xmlns:p14="http://schemas.microsoft.com/office/powerpoint/2010/main" val="24486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755576" y="1700808"/>
            <a:ext cx="7772400" cy="2592288"/>
          </a:xfrm>
        </p:spPr>
        <p:txBody>
          <a:bodyPr/>
          <a:lstStyle/>
          <a:p>
            <a:pPr algn="ctr"/>
            <a:r>
              <a:rPr lang="es-MX" sz="4800" dirty="0" smtClean="0"/>
              <a:t>MOVIMIENTOS SOCIALES </a:t>
            </a:r>
            <a:br>
              <a:rPr lang="es-MX" sz="4800" dirty="0" smtClean="0"/>
            </a:br>
            <a:r>
              <a:rPr lang="es-MX" sz="4800" dirty="0" smtClean="0"/>
              <a:t>EN LA </a:t>
            </a:r>
            <a:br>
              <a:rPr lang="es-MX" sz="4800" dirty="0" smtClean="0"/>
            </a:br>
            <a:r>
              <a:rPr lang="es-MX" sz="4800" dirty="0" smtClean="0"/>
              <a:t>REVOLUCIÓN INDUSTRIAL</a:t>
            </a:r>
            <a:endParaRPr lang="es-MX" sz="4800" dirty="0"/>
          </a:p>
        </p:txBody>
      </p:sp>
    </p:spTree>
    <p:extLst>
      <p:ext uri="{BB962C8B-B14F-4D97-AF65-F5344CB8AC3E}">
        <p14:creationId xmlns:p14="http://schemas.microsoft.com/office/powerpoint/2010/main" val="156918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2633" y="332656"/>
            <a:ext cx="7772400" cy="914400"/>
          </a:xfrm>
        </p:spPr>
        <p:txBody>
          <a:bodyPr>
            <a:noAutofit/>
          </a:bodyPr>
          <a:lstStyle/>
          <a:p>
            <a:pPr algn="ctr"/>
            <a:r>
              <a:rPr lang="es-MX" sz="4000" b="1" dirty="0"/>
              <a:t>Independencia de México 1810-1821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556792"/>
            <a:ext cx="6557986" cy="4287541"/>
          </a:xfrm>
        </p:spPr>
        <p:txBody>
          <a:bodyPr>
            <a:noAutofit/>
          </a:bodyPr>
          <a:lstStyle/>
          <a:p>
            <a:pPr algn="just"/>
            <a:r>
              <a:rPr lang="es-MX" sz="2400" dirty="0" smtClean="0">
                <a:latin typeface="Arial" pitchFamily="34" charset="0"/>
                <a:cs typeface="Arial" pitchFamily="34" charset="0"/>
              </a:rPr>
              <a:t>Fue dirigida por el cura Miguel Hidalgo y Costilla </a:t>
            </a:r>
          </a:p>
          <a:p>
            <a:pPr indent="0" algn="just">
              <a:buNone/>
            </a:pPr>
            <a:r>
              <a:rPr lang="es-MX" sz="2400" dirty="0" smtClean="0">
                <a:latin typeface="Arial" pitchFamily="34" charset="0"/>
                <a:cs typeface="Arial" pitchFamily="34" charset="0"/>
              </a:rPr>
              <a:t>Causas:</a:t>
            </a:r>
          </a:p>
          <a:p>
            <a:pPr algn="just"/>
            <a:r>
              <a:rPr lang="es-MX" sz="2400" dirty="0" smtClean="0">
                <a:latin typeface="Arial" pitchFamily="34" charset="0"/>
                <a:cs typeface="Arial" pitchFamily="34" charset="0"/>
              </a:rPr>
              <a:t>La división de clases sociales</a:t>
            </a:r>
          </a:p>
          <a:p>
            <a:pPr algn="just"/>
            <a:r>
              <a:rPr lang="es-MX" sz="2400" dirty="0" smtClean="0">
                <a:latin typeface="Arial" pitchFamily="34" charset="0"/>
                <a:cs typeface="Arial" pitchFamily="34" charset="0"/>
              </a:rPr>
              <a:t>Los criollos, que querían la independencia para cambiar un sistema colonial que consideraban injusto al estar excluidos de la política, la economía y encontrarse explotados.  </a:t>
            </a:r>
          </a:p>
          <a:p>
            <a:pPr indent="0" algn="just">
              <a:buNone/>
            </a:pPr>
            <a:r>
              <a:rPr lang="es-MX" sz="2400" dirty="0" smtClean="0">
                <a:latin typeface="Arial" pitchFamily="34" charset="0"/>
                <a:cs typeface="Arial" pitchFamily="34" charset="0"/>
              </a:rPr>
              <a:t>Repercusiones:</a:t>
            </a:r>
          </a:p>
          <a:p>
            <a:pPr algn="just"/>
            <a:r>
              <a:rPr lang="es-MX" sz="2400" dirty="0" smtClean="0">
                <a:latin typeface="Arial" pitchFamily="34" charset="0"/>
                <a:cs typeface="Arial" pitchFamily="34" charset="0"/>
              </a:rPr>
              <a:t>Libertad </a:t>
            </a:r>
          </a:p>
          <a:p>
            <a:pPr algn="just"/>
            <a:r>
              <a:rPr lang="es-MX" sz="2400" dirty="0" smtClean="0">
                <a:latin typeface="Arial" pitchFamily="34" charset="0"/>
                <a:cs typeface="Arial" pitchFamily="34" charset="0"/>
              </a:rPr>
              <a:t>Democracia</a:t>
            </a:r>
            <a:endParaRPr lang="es-MX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2708920"/>
            <a:ext cx="1728824" cy="267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1280774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3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8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21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5157192"/>
            <a:ext cx="2242592" cy="1568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b="1" dirty="0"/>
              <a:t>MOVIMIENTO</a:t>
            </a:r>
            <a:r>
              <a:rPr lang="es-MX" b="1" dirty="0" smtClean="0">
                <a:solidFill>
                  <a:srgbClr val="FFFF00"/>
                </a:solidFill>
              </a:rPr>
              <a:t> </a:t>
            </a:r>
            <a:r>
              <a:rPr lang="es-MX" b="1" dirty="0"/>
              <a:t>YAQUI 1870 y 1880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18652" y="1340768"/>
            <a:ext cx="7109732" cy="5184576"/>
          </a:xfrm>
        </p:spPr>
        <p:txBody>
          <a:bodyPr>
            <a:noAutofit/>
          </a:bodyPr>
          <a:lstStyle/>
          <a:p>
            <a:pPr algn="just"/>
            <a:r>
              <a:rPr lang="es-MX" sz="2000" dirty="0" smtClean="0">
                <a:latin typeface="Arial" pitchFamily="34" charset="0"/>
                <a:cs typeface="Arial" pitchFamily="34" charset="0"/>
              </a:rPr>
              <a:t>Movimiento indígena que surgió a finales del siglo XIX y que fue duramente perseguido por el régimen Porfirista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/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000" dirty="0" smtClean="0">
                <a:latin typeface="Arial" pitchFamily="34" charset="0"/>
                <a:cs typeface="Arial" pitchFamily="34" charset="0"/>
              </a:rPr>
              <a:t> Su principal líder fue el Jefe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Tetabiate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quien muere el 1901 después de las batallas de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Baagum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, Nogales y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Mazocoba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en el que los generales Porfiristas asesinaron a miles de Yaquis. 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000" dirty="0" smtClean="0">
                <a:latin typeface="Arial" pitchFamily="34" charset="0"/>
                <a:cs typeface="Arial" pitchFamily="34" charset="0"/>
              </a:rPr>
              <a:t>Las causas por las cuales se levantaron en armas fue el desacuerdo de la colonización de sus tierras y tuvo como consecuencia la muerte de muchos de ellos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/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000" b="1" dirty="0" smtClean="0">
                <a:latin typeface="Arial" pitchFamily="34" charset="0"/>
                <a:cs typeface="Arial" pitchFamily="34" charset="0"/>
              </a:rPr>
              <a:t>Repercusiones:</a:t>
            </a:r>
          </a:p>
          <a:p>
            <a:pPr indent="0" algn="just">
              <a:buNone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Se acabo el esclavismo</a:t>
            </a:r>
            <a:endParaRPr lang="es-MX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6038583"/>
      </p:ext>
    </p:extLst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84784"/>
            <a:ext cx="2212868" cy="3727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000" b="1" dirty="0"/>
              <a:t>Movimiento </a:t>
            </a:r>
            <a:r>
              <a:rPr lang="es-MX" sz="4000" b="1" dirty="0" err="1"/>
              <a:t>Magónista</a:t>
            </a:r>
            <a:r>
              <a:rPr lang="es-MX" sz="4000" b="1" dirty="0"/>
              <a:t> 1892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63888" y="1524000"/>
            <a:ext cx="4741912" cy="4425279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es-MX" sz="2800" dirty="0" smtClean="0">
                <a:latin typeface="Arial" pitchFamily="34" charset="0"/>
                <a:cs typeface="Arial" pitchFamily="34" charset="0"/>
              </a:rPr>
              <a:t>Surge a principios del siglo XX y  su propósito era aspirar a abolir el poder de Porfirio Díaz . </a:t>
            </a:r>
          </a:p>
          <a:p>
            <a:pPr algn="just"/>
            <a:r>
              <a:rPr lang="es-MX" sz="2800" dirty="0" smtClean="0">
                <a:latin typeface="Arial" pitchFamily="34" charset="0"/>
                <a:cs typeface="Arial" pitchFamily="34" charset="0"/>
              </a:rPr>
              <a:t>Sus precursores fueron los Hermanos Flores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Magón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.  </a:t>
            </a:r>
          </a:p>
          <a:p>
            <a:pPr algn="just"/>
            <a:r>
              <a:rPr lang="es-MX" sz="2800" dirty="0" smtClean="0">
                <a:latin typeface="Arial" pitchFamily="34" charset="0"/>
                <a:cs typeface="Arial" pitchFamily="34" charset="0"/>
              </a:rPr>
              <a:t>Aspiraban a abolir el poder, no a ejercerlo; su objetivo era el autogobierno.</a:t>
            </a:r>
          </a:p>
          <a:p>
            <a:pPr algn="just"/>
            <a:r>
              <a:rPr lang="es-MX" sz="2800" b="1" dirty="0" smtClean="0">
                <a:latin typeface="Arial" pitchFamily="34" charset="0"/>
                <a:cs typeface="Arial" pitchFamily="34" charset="0"/>
              </a:rPr>
              <a:t>Repercusiones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: </a:t>
            </a:r>
          </a:p>
          <a:p>
            <a:pPr indent="0" algn="just">
              <a:buNone/>
            </a:pPr>
            <a:r>
              <a:rPr lang="es-MX" sz="2800" dirty="0" smtClean="0">
                <a:latin typeface="Arial" pitchFamily="34" charset="0"/>
                <a:cs typeface="Arial" pitchFamily="34" charset="0"/>
              </a:rPr>
              <a:t>Democracia </a:t>
            </a:r>
          </a:p>
          <a:p>
            <a:pPr indent="0" algn="just">
              <a:buNone/>
            </a:pPr>
            <a:r>
              <a:rPr lang="es-MX" sz="2800" dirty="0" smtClean="0">
                <a:latin typeface="Arial" pitchFamily="34" charset="0"/>
                <a:cs typeface="Arial" pitchFamily="34" charset="0"/>
              </a:rPr>
              <a:t>División de poderes </a:t>
            </a:r>
          </a:p>
          <a:p>
            <a:pPr indent="0">
              <a:buNone/>
            </a:pPr>
            <a:r>
              <a:rPr lang="es-MX" dirty="0" smtClean="0"/>
              <a:t>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15714900"/>
      </p:ext>
    </p:extLst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1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2" dur="1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3" dur="1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1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1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2" dur="1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3" dur="1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1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2" dur="1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3" dur="1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1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1" dur="1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2" dur="1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3" dur="1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1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1" dur="1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2" dur="1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3" dur="1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1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7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/>
              <a:t>El </a:t>
            </a:r>
            <a:r>
              <a:rPr lang="es-MX" b="1" dirty="0" err="1"/>
              <a:t>Magonismo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8580" indent="0">
              <a:buNone/>
            </a:pPr>
            <a:endParaRPr lang="es-MX" dirty="0"/>
          </a:p>
          <a:p>
            <a:pPr algn="just"/>
            <a:r>
              <a:rPr lang="es-MX" sz="3200" dirty="0"/>
              <a:t>Fue un movimiento político independiente del </a:t>
            </a:r>
            <a:r>
              <a:rPr lang="es-MX" sz="3200" dirty="0" smtClean="0"/>
              <a:t>Estado</a:t>
            </a:r>
            <a:endParaRPr lang="es-MX" sz="3200" dirty="0"/>
          </a:p>
          <a:p>
            <a:pPr marL="68580" indent="0" algn="just">
              <a:buNone/>
            </a:pPr>
            <a:endParaRPr lang="es-MX" sz="3200" dirty="0" smtClean="0"/>
          </a:p>
          <a:p>
            <a:pPr algn="just"/>
            <a:r>
              <a:rPr lang="es-MX" sz="3200" dirty="0" smtClean="0"/>
              <a:t> </a:t>
            </a:r>
            <a:r>
              <a:rPr lang="es-MX" sz="3200" dirty="0"/>
              <a:t>En </a:t>
            </a:r>
            <a:r>
              <a:rPr lang="es-MX" sz="3200" dirty="0" smtClean="0"/>
              <a:t>términos </a:t>
            </a:r>
            <a:r>
              <a:rPr lang="es-MX" sz="3200" dirty="0"/>
              <a:t>de lucha, este movimiento surgirá en 1892, como un grito </a:t>
            </a:r>
            <a:r>
              <a:rPr lang="es-MX" sz="3200" dirty="0" smtClean="0"/>
              <a:t>espontáneo </a:t>
            </a:r>
            <a:r>
              <a:rPr lang="es-MX" sz="3200" dirty="0"/>
              <a:t>y vigoroso, más tarde se vinculará estrechamente con </a:t>
            </a:r>
            <a:r>
              <a:rPr lang="es-MX" sz="3200" dirty="0" smtClean="0"/>
              <a:t>otros </a:t>
            </a:r>
            <a:r>
              <a:rPr lang="es-MX" sz="3200" dirty="0"/>
              <a:t>procesos revolucionarios.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2586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38320" y="260648"/>
            <a:ext cx="7772400" cy="914400"/>
          </a:xfrm>
        </p:spPr>
        <p:txBody>
          <a:bodyPr/>
          <a:lstStyle/>
          <a:p>
            <a:r>
              <a:rPr lang="es-MX" dirty="0"/>
              <a:t>Su objetivo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14400" y="980728"/>
            <a:ext cx="7978080" cy="5760640"/>
          </a:xfrm>
        </p:spPr>
        <p:txBody>
          <a:bodyPr>
            <a:normAutofit fontScale="70000" lnSpcReduction="20000"/>
          </a:bodyPr>
          <a:lstStyle/>
          <a:p>
            <a:pPr marL="68580" indent="0">
              <a:buNone/>
            </a:pPr>
            <a:endParaRPr lang="es-MX" dirty="0"/>
          </a:p>
          <a:p>
            <a:r>
              <a:rPr lang="es-MX" dirty="0" smtClean="0"/>
              <a:t>abolir </a:t>
            </a:r>
            <a:r>
              <a:rPr lang="es-MX" dirty="0"/>
              <a:t>el poder, no a </a:t>
            </a:r>
            <a:r>
              <a:rPr lang="es-MX" dirty="0" smtClean="0"/>
              <a:t>ejercerlo</a:t>
            </a:r>
          </a:p>
          <a:p>
            <a:pPr marL="68580" indent="0">
              <a:buNone/>
            </a:pPr>
            <a:r>
              <a:rPr lang="es-MX" dirty="0" smtClean="0"/>
              <a:t> </a:t>
            </a:r>
          </a:p>
          <a:p>
            <a:r>
              <a:rPr lang="es-MX" dirty="0" smtClean="0"/>
              <a:t>la </a:t>
            </a:r>
            <a:r>
              <a:rPr lang="es-MX" dirty="0" err="1"/>
              <a:t>autoemancipación</a:t>
            </a:r>
            <a:r>
              <a:rPr lang="es-MX" dirty="0"/>
              <a:t> y el autogobierno</a:t>
            </a:r>
            <a:r>
              <a:rPr lang="es-MX" dirty="0" smtClean="0"/>
              <a:t>.</a:t>
            </a:r>
          </a:p>
          <a:p>
            <a:pPr marL="68580" indent="0">
              <a:buNone/>
            </a:pPr>
            <a:endParaRPr lang="es-MX" dirty="0" smtClean="0"/>
          </a:p>
          <a:p>
            <a:r>
              <a:rPr lang="es-MX" dirty="0"/>
              <a:t>Programa del Partido Liberal Mexicano que comenzó a circular el </a:t>
            </a:r>
            <a:r>
              <a:rPr lang="es-MX" dirty="0" smtClean="0"/>
              <a:t>primero </a:t>
            </a:r>
            <a:r>
              <a:rPr lang="es-MX" dirty="0"/>
              <a:t>de julio de 1906, la Junta del PLM se dispuso a llevarlo a cabo a </a:t>
            </a:r>
            <a:r>
              <a:rPr lang="es-MX" dirty="0" smtClean="0"/>
              <a:t>través </a:t>
            </a:r>
            <a:r>
              <a:rPr lang="es-MX" dirty="0"/>
              <a:t>de una insurrección armada que derrocará la dictadura porfirista. </a:t>
            </a:r>
            <a:endParaRPr lang="es-MX" dirty="0" smtClean="0"/>
          </a:p>
          <a:p>
            <a:pPr marL="68580" indent="0">
              <a:buNone/>
            </a:pPr>
            <a:endParaRPr lang="es-MX" dirty="0"/>
          </a:p>
          <a:p>
            <a:r>
              <a:rPr lang="es-MX" dirty="0"/>
              <a:t>Entre los puntos más importantes destacaron las propuestas de reforma </a:t>
            </a:r>
            <a:r>
              <a:rPr lang="es-MX" dirty="0" smtClean="0"/>
              <a:t>constitucional </a:t>
            </a:r>
            <a:r>
              <a:rPr lang="es-MX" dirty="0"/>
              <a:t>para instalar un gobierno democrático, la proposición de </a:t>
            </a:r>
            <a:r>
              <a:rPr lang="es-MX" dirty="0" smtClean="0"/>
              <a:t>educación </a:t>
            </a:r>
            <a:r>
              <a:rPr lang="es-MX" dirty="0"/>
              <a:t>pública y laica, el establecimiento de los derechos básicos para los </a:t>
            </a:r>
            <a:r>
              <a:rPr lang="es-MX" dirty="0" smtClean="0"/>
              <a:t>trabajadores </a:t>
            </a:r>
            <a:r>
              <a:rPr lang="es-MX" dirty="0"/>
              <a:t>del campo y la ciudad y el derecho a la tierra cultivable para </a:t>
            </a:r>
            <a:r>
              <a:rPr lang="es-MX" dirty="0" smtClean="0"/>
              <a:t>todo </a:t>
            </a:r>
            <a:r>
              <a:rPr lang="es-MX" dirty="0"/>
              <a:t>mexicano. </a:t>
            </a:r>
            <a:endParaRPr lang="es-MX" dirty="0" smtClean="0"/>
          </a:p>
          <a:p>
            <a:pPr marL="68580" indent="0">
              <a:buNone/>
            </a:pPr>
            <a:endParaRPr lang="es-MX" dirty="0" smtClean="0"/>
          </a:p>
          <a:p>
            <a:r>
              <a:rPr lang="es-MX" dirty="0" smtClean="0"/>
              <a:t>Dentro </a:t>
            </a:r>
            <a:r>
              <a:rPr lang="es-MX" dirty="0"/>
              <a:t>de sus puntos generales se incluyó la protección </a:t>
            </a:r>
            <a:r>
              <a:rPr lang="es-MX" dirty="0" smtClean="0"/>
              <a:t>al indígena </a:t>
            </a:r>
            <a:r>
              <a:rPr lang="es-MX" dirty="0"/>
              <a:t>y la restitución de los territorios usurpados a los yaquis.</a:t>
            </a:r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182630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smtClean="0"/>
              <a:t> </a:t>
            </a:r>
            <a:r>
              <a:rPr lang="es-MX" b="1" dirty="0"/>
              <a:t>Huelga de Cananea y Rio Blanco 1906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7584" y="2132856"/>
            <a:ext cx="7859216" cy="4602163"/>
          </a:xfrm>
        </p:spPr>
        <p:txBody>
          <a:bodyPr>
            <a:normAutofit/>
          </a:bodyPr>
          <a:lstStyle/>
          <a:p>
            <a:pPr algn="just"/>
            <a:r>
              <a:rPr lang="es-MX" dirty="0" smtClean="0">
                <a:latin typeface="Arial" pitchFamily="34" charset="0"/>
                <a:cs typeface="Arial" pitchFamily="34" charset="0"/>
              </a:rPr>
              <a:t>En las minas de Cananea, Sonora  2000 mineros hartos de las condiciones inhumanas, discriminación, bajos salarios y malos tratos al que los tenían sometidos levantaron la primer huelga registrada en la historia de México la huelga fue reprimida por los Estadounidenses que dispararon contra los obreros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76962496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59632" y="332657"/>
            <a:ext cx="6705600" cy="3528392"/>
          </a:xfrm>
        </p:spPr>
        <p:txBody>
          <a:bodyPr/>
          <a:lstStyle/>
          <a:p>
            <a:pPr algn="just"/>
            <a:r>
              <a:rPr lang="es-MX" dirty="0">
                <a:latin typeface="Arial" pitchFamily="34" charset="0"/>
                <a:cs typeface="Arial" pitchFamily="34" charset="0"/>
              </a:rPr>
              <a:t>Dirigido por Esteban B. Calderón, Manuel M. Diéguez y Lázaro Gutiérrez de 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Lara</a:t>
            </a:r>
          </a:p>
          <a:p>
            <a:pPr algn="just"/>
            <a:r>
              <a:rPr lang="es-MX" b="1" dirty="0" smtClean="0">
                <a:latin typeface="Arial" pitchFamily="34" charset="0"/>
                <a:cs typeface="Arial" pitchFamily="34" charset="0"/>
              </a:rPr>
              <a:t>Repercusiones </a:t>
            </a:r>
            <a:endParaRPr lang="es-MX" b="1" dirty="0">
              <a:latin typeface="Arial" pitchFamily="34" charset="0"/>
              <a:cs typeface="Arial" pitchFamily="34" charset="0"/>
            </a:endParaRPr>
          </a:p>
          <a:p>
            <a:pPr indent="0" algn="just">
              <a:buNone/>
            </a:pPr>
            <a:r>
              <a:rPr lang="es-MX" dirty="0">
                <a:latin typeface="Arial" pitchFamily="34" charset="0"/>
                <a:cs typeface="Arial" pitchFamily="34" charset="0"/>
              </a:rPr>
              <a:t>Derechos de los trabajadores </a:t>
            </a:r>
          </a:p>
          <a:p>
            <a:pPr indent="0" algn="just">
              <a:buNone/>
            </a:pPr>
            <a:r>
              <a:rPr lang="es-MX" dirty="0">
                <a:latin typeface="Arial" pitchFamily="34" charset="0"/>
                <a:cs typeface="Arial" pitchFamily="34" charset="0"/>
              </a:rPr>
              <a:t>Mejores condiciones de trabajo 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861048"/>
            <a:ext cx="3797044" cy="2346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7128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MX" sz="4000" b="1" dirty="0"/>
              <a:t>REVOLUCIÓN MEXICANA</a:t>
            </a:r>
            <a:br>
              <a:rPr lang="es-MX" sz="4000" b="1" dirty="0"/>
            </a:br>
            <a:r>
              <a:rPr lang="es-MX" sz="4000" b="1" dirty="0"/>
              <a:t>(1910)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2348880"/>
            <a:ext cx="7504322" cy="351470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Las </a:t>
            </a:r>
            <a:r>
              <a:rPr lang="es-MX" b="1" dirty="0" smtClean="0">
                <a:latin typeface="Arial" pitchFamily="34" charset="0"/>
                <a:cs typeface="Arial" pitchFamily="34" charset="0"/>
              </a:rPr>
              <a:t>causas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de este movimiento fueron: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MX" dirty="0" err="1" smtClean="0">
                <a:latin typeface="Arial" pitchFamily="34" charset="0"/>
                <a:cs typeface="Arial" pitchFamily="34" charset="0"/>
              </a:rPr>
              <a:t>Imposicion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del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Porfiriato</a:t>
            </a: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La explotación a la que se sometió a los peones en las haciendas, las minas y las construcciones, y a los obreros y artesanos en las fábricas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.</a:t>
            </a:r>
            <a:endParaRPr lang="es-MX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0011513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CONSECUENCIAS:</a:t>
            </a:r>
            <a:br>
              <a:rPr lang="es-MX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3568" y="1426464"/>
            <a:ext cx="7772400" cy="4572000"/>
          </a:xfrm>
        </p:spPr>
        <p:txBody>
          <a:bodyPr/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s-MX" b="1" dirty="0" smtClean="0">
                <a:latin typeface="Arial" pitchFamily="34" charset="0"/>
                <a:cs typeface="Arial" pitchFamily="34" charset="0"/>
              </a:rPr>
              <a:t>El </a:t>
            </a:r>
            <a:r>
              <a:rPr lang="es-MX" b="1" dirty="0">
                <a:latin typeface="Arial" pitchFamily="34" charset="0"/>
                <a:cs typeface="Arial" pitchFamily="34" charset="0"/>
              </a:rPr>
              <a:t>pueblo comenzó a organizarse y surgieron múltiples movimientos, entre ellos el dirigido por Villa y Zapata para defender los intereses del pueblo y en su contraparte el de Madero y Carranza que defendía</a:t>
            </a:r>
            <a:endParaRPr lang="es-MX" dirty="0">
              <a:latin typeface="Arial" pitchFamily="34" charset="0"/>
              <a:cs typeface="Arial" pitchFamily="34" charset="0"/>
            </a:endParaRPr>
          </a:p>
          <a:p>
            <a:endParaRPr lang="es-MX" dirty="0"/>
          </a:p>
        </p:txBody>
      </p:sp>
      <p:pic>
        <p:nvPicPr>
          <p:cNvPr id="4" name="Picture 8" descr="https://encrypted-tbn1.gstatic.com/images?q=tbn:ANd9GcQmwVbw-_zutILVo3kdqAvOko_3M9j5fWFC63xZQYuDBD4w_acpUxl58-J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149080"/>
            <a:ext cx="3034519" cy="234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6280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71600" y="404664"/>
            <a:ext cx="7334200" cy="57606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MX" b="1" dirty="0" smtClean="0"/>
              <a:t> </a:t>
            </a:r>
            <a:r>
              <a:rPr lang="es-MX" b="1" dirty="0" smtClean="0">
                <a:latin typeface="Arial" pitchFamily="34" charset="0"/>
                <a:cs typeface="Arial" pitchFamily="34" charset="0"/>
              </a:rPr>
              <a:t>REPERCUSIÓN EN LA HISTORIA: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Madero toma la presidencia y se dicta una nueva Constitución en 1917 en la que se incluyen los </a:t>
            </a:r>
            <a:r>
              <a:rPr lang="es-MX" b="1" dirty="0" smtClean="0">
                <a:latin typeface="Arial" pitchFamily="34" charset="0"/>
                <a:cs typeface="Arial" pitchFamily="34" charset="0"/>
              </a:rPr>
              <a:t>derechos sociales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marL="0" indent="0" algn="just">
              <a:buNone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Artículos 3ro 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que defiende la educación básica laica y gratuita, </a:t>
            </a: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endParaRPr lang="es-MX" dirty="0"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27 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por la propiedad de la tierra </a:t>
            </a: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123 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por los derechos del trabajador.</a:t>
            </a:r>
          </a:p>
        </p:txBody>
      </p:sp>
    </p:spTree>
    <p:extLst>
      <p:ext uri="{BB962C8B-B14F-4D97-AF65-F5344CB8AC3E}">
        <p14:creationId xmlns:p14="http://schemas.microsoft.com/office/powerpoint/2010/main" val="2693004102"/>
      </p:ext>
    </p:extLst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196752"/>
            <a:ext cx="5976664" cy="4482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92961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7584" y="332656"/>
            <a:ext cx="7772400" cy="1096962"/>
          </a:xfrm>
        </p:spPr>
        <p:txBody>
          <a:bodyPr>
            <a:noAutofit/>
          </a:bodyPr>
          <a:lstStyle/>
          <a:p>
            <a:pPr algn="ctr"/>
            <a:r>
              <a:rPr lang="es-MX" sz="4000" b="1" dirty="0" smtClean="0"/>
              <a:t>LOS CRISTEROS</a:t>
            </a:r>
            <a:br>
              <a:rPr lang="es-MX" sz="4000" b="1" dirty="0" smtClean="0"/>
            </a:br>
            <a:r>
              <a:rPr lang="es-MX" sz="4000" b="1" dirty="0" smtClean="0"/>
              <a:t>(1926-1929)</a:t>
            </a:r>
            <a:endParaRPr lang="es-MX" sz="40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03648" y="1628800"/>
            <a:ext cx="7344816" cy="4608512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s-MX" sz="3800" dirty="0" smtClean="0">
                <a:latin typeface="Arial" pitchFamily="34" charset="0"/>
                <a:cs typeface="Arial" pitchFamily="34" charset="0"/>
              </a:rPr>
              <a:t>Causa: </a:t>
            </a:r>
          </a:p>
          <a:p>
            <a:pPr algn="just"/>
            <a:r>
              <a:rPr lang="es-MX" sz="3800" dirty="0" smtClean="0">
                <a:latin typeface="Arial" pitchFamily="34" charset="0"/>
                <a:cs typeface="Arial" pitchFamily="34" charset="0"/>
              </a:rPr>
              <a:t>El clero católico se oponía a las reformas que le retiraban la autonomía a las organizaciones religiosas a quienes también se les impedía la realización de actividades fuera de los templos y no podían participar en la política ni poseer propiedades.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99121388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latin typeface="Arial" pitchFamily="34" charset="0"/>
                <a:cs typeface="Arial" pitchFamily="34" charset="0"/>
              </a:rPr>
              <a:t>Consecuencias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323680" cy="4525963"/>
          </a:xfrm>
        </p:spPr>
        <p:txBody>
          <a:bodyPr>
            <a:normAutofit fontScale="92500"/>
          </a:bodyPr>
          <a:lstStyle/>
          <a:p>
            <a:pPr algn="just"/>
            <a:r>
              <a:rPr lang="es-MX" sz="3200" dirty="0" smtClean="0">
                <a:latin typeface="Arial" pitchFamily="34" charset="0"/>
                <a:cs typeface="Arial" pitchFamily="34" charset="0"/>
              </a:rPr>
              <a:t>Surge </a:t>
            </a:r>
            <a:r>
              <a:rPr lang="es-MX" sz="3200" dirty="0">
                <a:latin typeface="Arial" pitchFamily="34" charset="0"/>
                <a:cs typeface="Arial" pitchFamily="34" charset="0"/>
              </a:rPr>
              <a:t>un movimiento armado a cargo del clero católico, el movimiento armado se dio principalmente en las zonas rurales del centro y occidente del país, comenzando en Jalisco</a:t>
            </a:r>
          </a:p>
          <a:p>
            <a:endParaRPr lang="es-MX" dirty="0"/>
          </a:p>
        </p:txBody>
      </p:sp>
      <p:pic>
        <p:nvPicPr>
          <p:cNvPr id="4" name="Picture 2" descr="http://www.unafamiliaenelarte.com/MO%20KOF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8007" y="1426464"/>
            <a:ext cx="3276600" cy="5019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5867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/>
              <a:t>REPERCUSIÓN EN LA HISTORIA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14400" y="1426464"/>
            <a:ext cx="7772400" cy="5431536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s-MX" dirty="0" smtClean="0">
                <a:latin typeface="Arial" pitchFamily="34" charset="0"/>
                <a:cs typeface="Arial" pitchFamily="34" charset="0"/>
              </a:rPr>
              <a:t>Los 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obispos llegaron a un arreglo con el gobierno en el sentido de reanudar los cultos, calmar a los insurrectos y a cambio el gobierno dejaría de inmiscuirse en los asuntos internos de la Iglesia a la que no se le reconocía de todas formas personalidad jurídica alguna y tampoco se permitió (al menos oficialmente) la existencia de escuelas confesionales. </a:t>
            </a: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marL="68580" indent="0" algn="just">
              <a:buNone/>
            </a:pP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dirty="0" smtClean="0">
                <a:latin typeface="Arial" pitchFamily="34" charset="0"/>
                <a:cs typeface="Arial" pitchFamily="34" charset="0"/>
              </a:rPr>
              <a:t>Y 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después el presidente Portes Gil anunció que la Iglesia católica se sometería a la ley sin que la Constitución sufriera alguna modificación.</a:t>
            </a:r>
            <a:endParaRPr lang="es-MX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4463040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3489" y="260648"/>
            <a:ext cx="7772400" cy="914400"/>
          </a:xfrm>
        </p:spPr>
        <p:txBody>
          <a:bodyPr/>
          <a:lstStyle/>
          <a:p>
            <a:r>
              <a:rPr lang="es-MX" b="1" dirty="0" smtClean="0"/>
              <a:t>REFERENCIAS BIBLIOGRAFICAS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14400" y="1175048"/>
            <a:ext cx="7772400" cy="5422304"/>
          </a:xfrm>
        </p:spPr>
        <p:txBody>
          <a:bodyPr>
            <a:normAutofit fontScale="77500" lnSpcReduction="20000"/>
          </a:bodyPr>
          <a:lstStyle/>
          <a:p>
            <a:r>
              <a:rPr lang="es-MX" dirty="0"/>
              <a:t>Contreras Raúl A., Los Movimientos Sociales en México, SEP, Colegio de México 1998 </a:t>
            </a:r>
            <a:endParaRPr lang="es-MX" dirty="0" smtClean="0"/>
          </a:p>
          <a:p>
            <a:endParaRPr lang="es-MX" dirty="0" smtClean="0"/>
          </a:p>
          <a:p>
            <a:r>
              <a:rPr lang="es-MX" dirty="0"/>
              <a:t>LEÓN Osvaldo, Coordinación: MOVIMIENTOS SOCIALES Y COMUNICACIÓN. Redacción: Osvaldo León, Sally </a:t>
            </a:r>
            <a:r>
              <a:rPr lang="es-MX" dirty="0" err="1"/>
              <a:t>Burch</a:t>
            </a:r>
            <a:r>
              <a:rPr lang="es-MX" dirty="0"/>
              <a:t>, Eduardo Tamayo G. Corrección de texto: Paola de la Vega. Diagramación: Serafín </a:t>
            </a:r>
            <a:r>
              <a:rPr lang="es-MX" dirty="0" err="1"/>
              <a:t>Ilvay</a:t>
            </a:r>
            <a:r>
              <a:rPr lang="es-MX" dirty="0"/>
              <a:t>. Edición Digital. ISBN-9978-44-084-4. Quito, febrero 2005</a:t>
            </a:r>
            <a:r>
              <a:rPr lang="es-MX" dirty="0" smtClean="0"/>
              <a:t>.</a:t>
            </a:r>
          </a:p>
          <a:p>
            <a:pPr marL="68580" indent="0">
              <a:buNone/>
            </a:pPr>
            <a:endParaRPr lang="es-MX" dirty="0" smtClean="0"/>
          </a:p>
          <a:p>
            <a:r>
              <a:rPr lang="es-MX" dirty="0"/>
              <a:t>ALONSO Jorge. Teorizaciones Sobre Movimientos Sociales. Artículo publicado en el libro “Movimientos Sociales. Desafíos teóricos y metodológicos”. Jorge Durand </a:t>
            </a:r>
            <a:r>
              <a:rPr lang="es-MX" dirty="0" err="1"/>
              <a:t>Arp-Niesen</a:t>
            </a:r>
            <a:r>
              <a:rPr lang="es-MX" dirty="0"/>
              <a:t> (compilador). Ediciones de la Universidad de Guadalajara. México, 1999. Páginas 9-42. </a:t>
            </a:r>
          </a:p>
        </p:txBody>
      </p:sp>
    </p:spTree>
    <p:extLst>
      <p:ext uri="{BB962C8B-B14F-4D97-AF65-F5344CB8AC3E}">
        <p14:creationId xmlns:p14="http://schemas.microsoft.com/office/powerpoint/2010/main" val="2642498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337" y="980728"/>
            <a:ext cx="6480720" cy="4865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1835696" y="2996952"/>
            <a:ext cx="5472608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CuadroTexto"/>
          <p:cNvSpPr txBox="1"/>
          <p:nvPr/>
        </p:nvSpPr>
        <p:spPr>
          <a:xfrm>
            <a:off x="1638373" y="2996952"/>
            <a:ext cx="5832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TRANSFORMACIONES SOCIALES, POLITICAS Y TECNOLOGICAS.</a:t>
            </a:r>
            <a:endParaRPr lang="es-MX" b="1" dirty="0">
              <a:solidFill>
                <a:schemeClr val="bg2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835696" y="3861048"/>
            <a:ext cx="5472608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3 CuadroTexto"/>
          <p:cNvSpPr txBox="1"/>
          <p:nvPr/>
        </p:nvSpPr>
        <p:spPr>
          <a:xfrm>
            <a:off x="1835696" y="3861048"/>
            <a:ext cx="5472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AGRARIA Y ARTESANAL – INDUSTRIALIZADA Y VIDA URBANA</a:t>
            </a:r>
            <a:endParaRPr lang="es-MX" b="1" dirty="0">
              <a:solidFill>
                <a:schemeClr val="bg2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19316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8" r="5664" b="34947"/>
          <a:stretch/>
        </p:blipFill>
        <p:spPr bwMode="auto">
          <a:xfrm>
            <a:off x="1475656" y="1340768"/>
            <a:ext cx="6360190" cy="4119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0030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977" y="332656"/>
            <a:ext cx="8352928" cy="6264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96166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222" y="260648"/>
            <a:ext cx="8406242" cy="6264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6300192" y="2753768"/>
            <a:ext cx="12961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5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TRADE UNIONS</a:t>
            </a:r>
            <a:endParaRPr lang="es-MX" sz="105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3 Conector recto de flecha"/>
          <p:cNvCxnSpPr/>
          <p:nvPr/>
        </p:nvCxnSpPr>
        <p:spPr>
          <a:xfrm flipH="1">
            <a:off x="2771800" y="3717032"/>
            <a:ext cx="504056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4 CuadroTexto"/>
          <p:cNvSpPr txBox="1"/>
          <p:nvPr/>
        </p:nvSpPr>
        <p:spPr>
          <a:xfrm>
            <a:off x="2087724" y="3876003"/>
            <a:ext cx="11881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1812 REINO UNIDO</a:t>
            </a:r>
            <a:endParaRPr lang="es-MX" sz="14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6 Conector recto de flecha"/>
          <p:cNvCxnSpPr/>
          <p:nvPr/>
        </p:nvCxnSpPr>
        <p:spPr>
          <a:xfrm>
            <a:off x="7812360" y="4245335"/>
            <a:ext cx="0" cy="3693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CuadroTexto"/>
          <p:cNvSpPr txBox="1"/>
          <p:nvPr/>
        </p:nvSpPr>
        <p:spPr>
          <a:xfrm>
            <a:off x="7423007" y="471033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JORNADA DE 10 HRS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511917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389826"/>
            <a:ext cx="6192688" cy="3703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1 Título"/>
          <p:cNvSpPr txBox="1">
            <a:spLocks/>
          </p:cNvSpPr>
          <p:nvPr/>
        </p:nvSpPr>
        <p:spPr>
          <a:xfrm>
            <a:off x="144016" y="691722"/>
            <a:ext cx="8820472" cy="147002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 cap="all" spc="3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4400" b="1" dirty="0" smtClean="0">
                <a:latin typeface="Adobe Gothic Std B" pitchFamily="34" charset="-128"/>
                <a:ea typeface="Adobe Gothic Std B" pitchFamily="34" charset="-128"/>
              </a:rPr>
              <a:t>“Socialismo CRISTIANO”</a:t>
            </a:r>
            <a:endParaRPr lang="es-MX" sz="4400" b="1" dirty="0">
              <a:latin typeface="Adobe Gothic Std B" pitchFamily="34" charset="-128"/>
              <a:ea typeface="Adobe Gothic Std 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797929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Claridad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364</TotalTime>
  <Words>1517</Words>
  <Application>Microsoft Office PowerPoint</Application>
  <PresentationFormat>Presentación en pantalla (4:3)</PresentationFormat>
  <Paragraphs>162</Paragraphs>
  <Slides>43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43</vt:i4>
      </vt:variant>
    </vt:vector>
  </HeadingPairs>
  <TitlesOfParts>
    <vt:vector size="54" baseType="lpstr">
      <vt:lpstr>Adobe Gothic Std B</vt:lpstr>
      <vt:lpstr>Adobe Hebrew</vt:lpstr>
      <vt:lpstr>Arial</vt:lpstr>
      <vt:lpstr>Bradley Hand ITC</vt:lpstr>
      <vt:lpstr>Century Gothic</vt:lpstr>
      <vt:lpstr>Consolas</vt:lpstr>
      <vt:lpstr>Corbel</vt:lpstr>
      <vt:lpstr>Wingdings</vt:lpstr>
      <vt:lpstr>Wingdings 2</vt:lpstr>
      <vt:lpstr>Wingdings 3</vt:lpstr>
      <vt:lpstr>Metro</vt:lpstr>
      <vt:lpstr>MOVIMIENTOS SOCIALES EN LA HISTORIA DEL MUNDO </vt:lpstr>
      <vt:lpstr>Presentación de PowerPoint</vt:lpstr>
      <vt:lpstr>MOVIMIENTOS SOCIALES  EN LA  REVOLUCIÓN INDUSTRIAL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Antecedentes </vt:lpstr>
      <vt:lpstr>Movimientos Sociales En la primera y segunda guerra mundial </vt:lpstr>
      <vt:lpstr>Primera Guerra Mundial </vt:lpstr>
      <vt:lpstr>Movimiento Feminista</vt:lpstr>
      <vt:lpstr>Presentación de PowerPoint</vt:lpstr>
      <vt:lpstr>Movimiento Pacifista</vt:lpstr>
      <vt:lpstr>Presentación de PowerPoint</vt:lpstr>
      <vt:lpstr>Movimiento Obrero</vt:lpstr>
      <vt:lpstr>Movimiento Antimilitarista </vt:lpstr>
      <vt:lpstr>Presentación de PowerPoint</vt:lpstr>
      <vt:lpstr>Fascismo</vt:lpstr>
      <vt:lpstr>Nazismo</vt:lpstr>
      <vt:lpstr>Nazismo</vt:lpstr>
      <vt:lpstr>Comunismo</vt:lpstr>
      <vt:lpstr> MOVIMIENTOS En La revolución mexicana hasta la creación  de las organizaciones sindicales durante la época de Modernización en México</vt:lpstr>
      <vt:lpstr>Independencia de México 1810-1821</vt:lpstr>
      <vt:lpstr>MOVIMIENTO YAQUI 1870 y 1880</vt:lpstr>
      <vt:lpstr>Movimiento Magónista 1892</vt:lpstr>
      <vt:lpstr>El Magonismo</vt:lpstr>
      <vt:lpstr>Su objetivo</vt:lpstr>
      <vt:lpstr> Huelga de Cananea y Rio Blanco 1906</vt:lpstr>
      <vt:lpstr>Presentación de PowerPoint</vt:lpstr>
      <vt:lpstr>REVOLUCIÓN MEXICANA (1910)</vt:lpstr>
      <vt:lpstr>CONSECUENCIAS: </vt:lpstr>
      <vt:lpstr>Presentación de PowerPoint</vt:lpstr>
      <vt:lpstr>LOS CRISTEROS (1926-1929)</vt:lpstr>
      <vt:lpstr>Consecuencias</vt:lpstr>
      <vt:lpstr>REPERCUSIÓN EN LA HISTORIA</vt:lpstr>
      <vt:lpstr>REFERENCIAS BIBLIOGRAFICAS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Alex</dc:creator>
  <cp:lastModifiedBy>Usuario</cp:lastModifiedBy>
  <cp:revision>25</cp:revision>
  <dcterms:created xsi:type="dcterms:W3CDTF">2015-09-10T00:54:57Z</dcterms:created>
  <dcterms:modified xsi:type="dcterms:W3CDTF">2015-10-03T01:20:03Z</dcterms:modified>
</cp:coreProperties>
</file>