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352" r:id="rId2"/>
    <p:sldId id="353" r:id="rId3"/>
    <p:sldId id="354" r:id="rId4"/>
    <p:sldId id="355" r:id="rId5"/>
    <p:sldId id="356" r:id="rId6"/>
    <p:sldId id="357" r:id="rId7"/>
    <p:sldId id="358" r:id="rId8"/>
    <p:sldId id="359" r:id="rId9"/>
    <p:sldId id="360" r:id="rId10"/>
    <p:sldId id="361" r:id="rId11"/>
    <p:sldId id="362" r:id="rId12"/>
    <p:sldId id="363" r:id="rId13"/>
    <p:sldId id="364" r:id="rId14"/>
    <p:sldId id="365" r:id="rId15"/>
    <p:sldId id="258" r:id="rId16"/>
    <p:sldId id="262" r:id="rId17"/>
    <p:sldId id="390" r:id="rId18"/>
    <p:sldId id="391" r:id="rId19"/>
    <p:sldId id="394" r:id="rId20"/>
    <p:sldId id="440" r:id="rId21"/>
    <p:sldId id="395" r:id="rId22"/>
    <p:sldId id="396" r:id="rId23"/>
    <p:sldId id="397" r:id="rId24"/>
    <p:sldId id="439" r:id="rId25"/>
    <p:sldId id="398" r:id="rId26"/>
    <p:sldId id="399" r:id="rId27"/>
    <p:sldId id="441" r:id="rId28"/>
    <p:sldId id="442" r:id="rId29"/>
    <p:sldId id="400" r:id="rId30"/>
    <p:sldId id="403" r:id="rId31"/>
    <p:sldId id="404" r:id="rId32"/>
    <p:sldId id="444" r:id="rId33"/>
    <p:sldId id="411" r:id="rId34"/>
    <p:sldId id="412" r:id="rId35"/>
    <p:sldId id="405" r:id="rId36"/>
    <p:sldId id="406" r:id="rId37"/>
    <p:sldId id="445" r:id="rId38"/>
    <p:sldId id="413" r:id="rId39"/>
    <p:sldId id="414" r:id="rId40"/>
    <p:sldId id="407" r:id="rId41"/>
    <p:sldId id="408" r:id="rId42"/>
    <p:sldId id="438" r:id="rId43"/>
    <p:sldId id="409" r:id="rId44"/>
    <p:sldId id="410" r:id="rId45"/>
    <p:sldId id="437" r:id="rId46"/>
    <p:sldId id="386" r:id="rId47"/>
    <p:sldId id="415" r:id="rId48"/>
    <p:sldId id="416" r:id="rId49"/>
    <p:sldId id="417" r:id="rId50"/>
    <p:sldId id="418" r:id="rId51"/>
    <p:sldId id="447" r:id="rId52"/>
    <p:sldId id="446" r:id="rId53"/>
    <p:sldId id="436" r:id="rId54"/>
    <p:sldId id="388" r:id="rId55"/>
    <p:sldId id="419" r:id="rId56"/>
    <p:sldId id="423" r:id="rId57"/>
    <p:sldId id="428" r:id="rId58"/>
    <p:sldId id="433" r:id="rId59"/>
    <p:sldId id="448" r:id="rId60"/>
    <p:sldId id="389" r:id="rId6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576" autoAdjust="0"/>
  </p:normalViewPr>
  <p:slideViewPr>
    <p:cSldViewPr>
      <p:cViewPr>
        <p:scale>
          <a:sx n="70" d="100"/>
          <a:sy n="70" d="100"/>
        </p:scale>
        <p:origin x="-108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EB5CFB-CE49-4048-9550-9135052A8483}"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25B15D-3BC1-4353-B62C-D6C8FCA5CAFA}"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062B27E-5BF2-4AE5-B9A5-DF3E7BB8CAB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3AC67E8-DA51-4160-B7AD-DED6B60D207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62B27E-5BF2-4AE5-B9A5-DF3E7BB8CAB3}"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C67E8-DA51-4160-B7AD-DED6B60D2076}"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3.bp.blogspot.com/-UvyN4BDvRT8/TeQJSEflNJI/AAAAAAAAHmk/o4CEau7XR9k/s1600/haring1.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3.bp.blogspot.com/-UvyN4BDvRT8/TeQJSEflNJI/AAAAAAAAHmk/o4CEau7XR9k/s1600/haring1.jpg"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3.bp.blogspot.com/-UvyN4BDvRT8/TeQJSEflNJI/AAAAAAAAHmk/o4CEau7XR9k/s1600/haring1.jpg"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3.bp.blogspot.com/-UvyN4BDvRT8/TeQJSEflNJI/AAAAAAAAHmk/o4CEau7XR9k/s1600/haring1.jpg"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3.bp.blogspot.com/-UvyN4BDvRT8/TeQJSEflNJI/AAAAAAAAHmk/o4CEau7XR9k/s1600/haring1.jp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redaccionbicicleta.files.wordpress.com/2010/09/roa-2.jpg" TargetMode="Externa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redaccionbicicleta.files.wordpress.com/2010/09/roa-5.jpg" TargetMode="External"/><Relationship Id="rId4" Type="http://schemas.openxmlformats.org/officeDocument/2006/relationships/hyperlink" Target="http://www.colectivobicicleta.com/2010/09/arte-urbano-de-roa.html"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19bis.com/objectbis/wp-content/uploads/2012/01/retrato.bm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mx/url?sa=i&amp;rct=j&amp;q=&amp;esrc=s&amp;frm=1&amp;source=images&amp;cd=&amp;cad=rja&amp;docid=F-CkfaAdIPMycM&amp;tbnid=RMYTcBvTkTDcVM:&amp;ved=0CAUQjRw&amp;url=http://www.comunicacampeche.com.mx/Php/noticiacomlocal.php?id=62846&amp;ei=mv5dUfGVB5Ho9gSp4YCADA&amp;bvm=bv.44770516,d.dmg&amp;psig=AFQjCNGTRN3gZ2nV2hjqAoXspZO3awB0MQ&amp;ust=1365200896174605"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mx/url?sa=i&amp;rct=j&amp;q=&amp;esrc=s&amp;frm=1&amp;source=images&amp;cd=&amp;cad=rja&amp;docid=ECcc-5ZmH_uEQM&amp;tbnid=LH2hgOMlAYJuWM:&amp;ved=0CAUQjRw&amp;url=http://articulo.mercadolibre.com.mx/MLM-418016963-retratos-realistas-dibujo-a-lapiz-grafito-carbon-arte-_JM&amp;ei=e_tdUYjZO7He4AOs5YGQDw&amp;psig=AFQjCNGnkeaDWmEKpHP-cAlCui_84kXSfQ&amp;ust=1365200016909923"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mx/url?sa=i&amp;rct=j&amp;q=&amp;esrc=s&amp;frm=1&amp;source=images&amp;cd=&amp;cad=rja&amp;docid=y8QKaI9e5oSpdM&amp;tbnid=jHCLGVIsg-nXrM:&amp;ved=0CAUQjRw&amp;url=http://www.laurelenimagenes.blogspot.com/2006/08/dibujos-en-grafito.html&amp;ei=gPxdUbhh5uPgA6m-gPAC&amp;psig=AFQjCNEpbc5LOLHZDESOcVIR1yA1XNzPCw&amp;ust=1365200374325429"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es.wikipedia.org/wiki/Archivo:SelbstPortrait_VG2.jp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casaclavigero.iteso.mx/portal/index.php?option=com_content&amp;task=view&amp;id=39&amp;Itemid=32"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youtu.be/K5qipuql9SI"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google.com.mx/url?sa=i&amp;rct=j&amp;q=&amp;esrc=s&amp;frm=1&amp;source=images&amp;cd=&amp;cad=rja&amp;docid=oywI7-FYgkDJ2M&amp;tbnid=sZJ5ZP4ETsV5NM:&amp;ved=0CAUQjRw&amp;url=http://www.quadratinmexico.com/homenajea-bellas-artes-a-manuel-alvarez-bravo/&amp;ei=eiheUcG0K6e32wXyr4GoBg&amp;bvm=bv.44770516,d.b2I&amp;psig=AFQjCNFS-DfKKLcBR-Pn_PS-10E367q6ag&amp;ust=1365211506233281"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3.bp.blogspot.com/-UvyN4BDvRT8/TeQJSEflNJI/AAAAAAAAHmk/o4CEau7XR9k/s1600/haring1.jpg"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es.wikipedia.org/wiki/Archivo:Durer-self-portrait-at-the-age-of-thirteen.jpg" TargetMode="External"/><Relationship Id="rId1" Type="http://schemas.openxmlformats.org/officeDocument/2006/relationships/slideLayout" Target="../slideLayouts/slideLayout2.xml"/><Relationship Id="rId5" Type="http://schemas.openxmlformats.org/officeDocument/2006/relationships/hyperlink" Target="http://es.wikipedia.org/wiki/1484" TargetMode="External"/><Relationship Id="rId4" Type="http://schemas.openxmlformats.org/officeDocument/2006/relationships/hyperlink" Target="http://es.wikipedia.org/wiki/Durero"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google.com.mx/url?sa=i&amp;rct=j&amp;q=&amp;esrc=s&amp;frm=1&amp;source=images&amp;cd=&amp;cad=rja&amp;docid=Huol1C6yiKOcLM&amp;tbnid=IVZvXXqkxLHxHM:&amp;ved=0CAUQjRw&amp;url=http://cmapspublic3.ihmc.us/rid=1GNGQY774-159SP3L-FNP/2ESOT3-DibujoTecnico_01.cmap&amp;ei=0MxeUd2vCc2A2AWhnIHACg&amp;bvm=bv.44770516,d.b2I&amp;psig=AFQjCNECzWAnuPmDONwALJzl5zQzincPDg&amp;ust=1365253678679371"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www.google.com.mx/url?sa=i&amp;rct=j&amp;q=&amp;esrc=s&amp;frm=1&amp;source=images&amp;cd=&amp;cad=rja&amp;docid=aFoGCFF7ZF9adM&amp;tbnid=MCxp_yOKFldtDM:&amp;ved=0CAUQjRw&amp;url=http://www.mediavida.com/foro/estudios-trabajo/dibujo-tecnico-en-bachiller-443027/2&amp;ei=ScxeUYPfD8W62gXaloCACw&amp;bvm=bv.44770516,d.b2I&amp;psig=AFQjCNGGm03UP1MS5-Z63YLq7wrwu7JAJQ&amp;ust=1365253446029639"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google.com.mx/url?sa=i&amp;rct=j&amp;q=&amp;esrc=s&amp;frm=1&amp;source=images&amp;cd=&amp;cad=rja&amp;docid=XWuQkgG0Nmr7JM&amp;tbnid=u38ZKQ7a7YdACM:&amp;ved=0CAUQjRw&amp;url=http://www.dibujotecnico.info/&amp;ei=08teUYvpD8iy2wXg24HQAQ&amp;bvm=bv.44770516,d.b2I&amp;psig=AFQjCNGGm03UP1MS5-Z63YLq7wrwu7JAJQ&amp;ust=1365253446029639"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3.bp.blogspot.com/-UvyN4BDvRT8/TeQJSEflNJI/AAAAAAAAHmk/o4CEau7XR9k/s1600/haring1.jpg"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1408676" y="4866880"/>
            <a:ext cx="6735224" cy="720080"/>
          </a:xfrm>
        </p:spPr>
        <p:txBody>
          <a:bodyPr>
            <a:normAutofit fontScale="90000"/>
          </a:bodyPr>
          <a:lstStyle/>
          <a:p>
            <a:pPr algn="r"/>
            <a:r>
              <a:rPr lang="es-ES_tradnl" dirty="0" smtClean="0">
                <a:solidFill>
                  <a:schemeClr val="tx2">
                    <a:lumMod val="10000"/>
                  </a:schemeClr>
                </a:solidFill>
              </a:rPr>
              <a:t>EXPRESIÓN DEL ARTE</a:t>
            </a:r>
            <a:endParaRPr lang="es-ES" dirty="0">
              <a:solidFill>
                <a:schemeClr val="tx2">
                  <a:lumMod val="10000"/>
                </a:schemeClr>
              </a:solidFill>
            </a:endParaRPr>
          </a:p>
        </p:txBody>
      </p:sp>
      <p:sp>
        <p:nvSpPr>
          <p:cNvPr id="5" name="4 Subtítulo"/>
          <p:cNvSpPr>
            <a:spLocks noGrp="1"/>
          </p:cNvSpPr>
          <p:nvPr>
            <p:ph type="subTitle" idx="1"/>
          </p:nvPr>
        </p:nvSpPr>
        <p:spPr>
          <a:xfrm>
            <a:off x="3357554" y="5400866"/>
            <a:ext cx="4714908" cy="528464"/>
          </a:xfrm>
        </p:spPr>
        <p:txBody>
          <a:bodyPr>
            <a:noAutofit/>
          </a:bodyPr>
          <a:lstStyle/>
          <a:p>
            <a:pPr algn="r"/>
            <a:r>
              <a:rPr lang="es-MX" sz="1800" dirty="0" smtClean="0">
                <a:solidFill>
                  <a:schemeClr val="tx2">
                    <a:lumMod val="10000"/>
                  </a:schemeClr>
                </a:solidFill>
              </a:rPr>
              <a:t>Unidad de Aprendizaje</a:t>
            </a:r>
            <a:endParaRPr lang="es-MX" sz="1800" dirty="0">
              <a:solidFill>
                <a:schemeClr val="tx2">
                  <a:lumMod val="10000"/>
                </a:schemeClr>
              </a:solidFill>
            </a:endParaRPr>
          </a:p>
        </p:txBody>
      </p:sp>
      <p:pic>
        <p:nvPicPr>
          <p:cNvPr id="46083" name="Picture 3" descr="http://3.bp.blogspot.com/-UvyN4BDvRT8/TeQJSEflNJI/AAAAAAAAHmk/o4CEau7XR9k/s400/haring1.jpg">
            <a:hlinkClick r:id="rId2"/>
          </p:cNvPr>
          <p:cNvPicPr>
            <a:picLocks noChangeAspect="1" noChangeArrowheads="1"/>
          </p:cNvPicPr>
          <p:nvPr/>
        </p:nvPicPr>
        <p:blipFill>
          <a:blip r:embed="rId3"/>
          <a:srcRect/>
          <a:stretch>
            <a:fillRect/>
          </a:stretch>
        </p:blipFill>
        <p:spPr bwMode="auto">
          <a:xfrm>
            <a:off x="3786182" y="1585900"/>
            <a:ext cx="4238628" cy="339090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429000"/>
            <a:ext cx="6120680" cy="2763834"/>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del Material Didáctico:</a:t>
            </a:r>
          </a:p>
          <a:p>
            <a:pPr>
              <a:spcBef>
                <a:spcPct val="20000"/>
              </a:spcBef>
              <a:buClr>
                <a:schemeClr val="accent1"/>
              </a:buClr>
              <a:buSzPct val="80000"/>
            </a:pPr>
            <a:endParaRPr lang="es-ES_tradnl" sz="2000" b="1" dirty="0" smtClean="0">
              <a:solidFill>
                <a:srgbClr val="FF0000"/>
              </a:solidFill>
            </a:endParaRPr>
          </a:p>
          <a:p>
            <a:pPr>
              <a:spcBef>
                <a:spcPct val="20000"/>
              </a:spcBef>
              <a:buClr>
                <a:schemeClr val="accent1"/>
              </a:buClr>
              <a:buSzPct val="80000"/>
            </a:pPr>
            <a:endParaRPr lang="es-ES_tradnl" b="1" dirty="0" smtClean="0">
              <a:solidFill>
                <a:srgbClr val="FF0000"/>
              </a:solidFill>
            </a:endParaRPr>
          </a:p>
          <a:p>
            <a:r>
              <a:rPr lang="es-MX" dirty="0" smtClean="0">
                <a:solidFill>
                  <a:srgbClr val="000000"/>
                </a:solidFill>
              </a:rPr>
              <a:t>El objetivo del diseño de este material didáctico visión sólo </a:t>
            </a:r>
            <a:r>
              <a:rPr lang="es-MX" dirty="0" err="1" smtClean="0">
                <a:solidFill>
                  <a:srgbClr val="000000"/>
                </a:solidFill>
              </a:rPr>
              <a:t>proyectable</a:t>
            </a:r>
            <a:r>
              <a:rPr lang="es-MX" dirty="0" smtClean="0">
                <a:solidFill>
                  <a:srgbClr val="000000"/>
                </a:solidFill>
              </a:rPr>
              <a:t>, es servir como recurso de apoyo en las clases magistrales para desarrollar en el alumno el dominio de aprendizajes conceptuales (teóricos) de la asignatura o unidad de aprendizaje.</a:t>
            </a:r>
          </a:p>
          <a:p>
            <a:r>
              <a:rPr lang="es-MX" b="1" dirty="0" smtClean="0">
                <a:solidFill>
                  <a:srgbClr val="000000"/>
                </a:solidFill>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08676" y="4866880"/>
            <a:ext cx="6735224" cy="720080"/>
          </a:xfrm>
        </p:spPr>
        <p:txBody>
          <a:bodyPr>
            <a:normAutofit fontScale="90000"/>
          </a:bodyPr>
          <a:lstStyle/>
          <a:p>
            <a:pPr algn="r"/>
            <a:r>
              <a:rPr lang="es-ES_tradnl" dirty="0" smtClean="0">
                <a:solidFill>
                  <a:schemeClr val="tx2">
                    <a:lumMod val="10000"/>
                  </a:schemeClr>
                </a:solidFill>
              </a:rPr>
              <a:t>EXPRESIÓN DEL ARTE</a:t>
            </a:r>
            <a:endParaRPr lang="es-ES" dirty="0">
              <a:solidFill>
                <a:schemeClr val="tx2">
                  <a:lumMod val="10000"/>
                </a:schemeClr>
              </a:solidFill>
            </a:endParaRPr>
          </a:p>
        </p:txBody>
      </p:sp>
      <p:sp>
        <p:nvSpPr>
          <p:cNvPr id="5" name="4 Subtítulo"/>
          <p:cNvSpPr>
            <a:spLocks noGrp="1"/>
          </p:cNvSpPr>
          <p:nvPr>
            <p:ph type="subTitle" idx="1"/>
          </p:nvPr>
        </p:nvSpPr>
        <p:spPr>
          <a:xfrm>
            <a:off x="3357554" y="5400866"/>
            <a:ext cx="4714908" cy="528464"/>
          </a:xfrm>
        </p:spPr>
        <p:txBody>
          <a:bodyPr>
            <a:noAutofit/>
          </a:bodyPr>
          <a:lstStyle/>
          <a:p>
            <a:pPr algn="r"/>
            <a:r>
              <a:rPr lang="es-MX" sz="1800" dirty="0" smtClean="0">
                <a:solidFill>
                  <a:schemeClr val="tx2">
                    <a:lumMod val="10000"/>
                  </a:schemeClr>
                </a:solidFill>
              </a:rPr>
              <a:t>Unidad de Aprendizaje</a:t>
            </a:r>
            <a:endParaRPr lang="es-MX" sz="1800" dirty="0">
              <a:solidFill>
                <a:schemeClr val="tx2">
                  <a:lumMod val="10000"/>
                </a:schemeClr>
              </a:solidFill>
            </a:endParaRPr>
          </a:p>
        </p:txBody>
      </p:sp>
      <p:pic>
        <p:nvPicPr>
          <p:cNvPr id="6" name="Picture 3" descr="http://3.bp.blogspot.com/-UvyN4BDvRT8/TeQJSEflNJI/AAAAAAAAHmk/o4CEau7XR9k/s400/haring1.jpg">
            <a:hlinkClick r:id="rId2"/>
          </p:cNvPr>
          <p:cNvPicPr>
            <a:picLocks noChangeAspect="1" noChangeArrowheads="1"/>
          </p:cNvPicPr>
          <p:nvPr/>
        </p:nvPicPr>
        <p:blipFill>
          <a:blip r:embed="rId3"/>
          <a:srcRect/>
          <a:stretch>
            <a:fillRect/>
          </a:stretch>
        </p:blipFill>
        <p:spPr bwMode="auto">
          <a:xfrm>
            <a:off x="3786182" y="1585900"/>
            <a:ext cx="4238628" cy="339090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2 Marcador de contenido"/>
          <p:cNvSpPr txBox="1">
            <a:spLocks/>
          </p:cNvSpPr>
          <p:nvPr/>
        </p:nvSpPr>
        <p:spPr>
          <a:xfrm>
            <a:off x="4500562" y="2062558"/>
            <a:ext cx="4286280" cy="2438012"/>
          </a:xfrm>
          <a:prstGeom prst="rect">
            <a:avLst/>
          </a:prstGeom>
        </p:spPr>
        <p:txBody>
          <a:bodyPr vert="horz" tIns="0" rIns="45720" bIns="0" anchor="b">
            <a:noAutofit/>
          </a:bodyPr>
          <a:lstStyle/>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lang="es-ES_tradnl" sz="2400" b="1" dirty="0" smtClean="0">
                <a:solidFill>
                  <a:schemeClr val="accent1">
                    <a:lumMod val="75000"/>
                  </a:schemeClr>
                </a:solidFill>
              </a:rPr>
              <a:t>MÓDULOS</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endParaRPr lang="es-ES_tradnl" sz="1600" dirty="0" smtClean="0"/>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 </a:t>
            </a:r>
            <a:r>
              <a:rPr lang="es-ES_tradnl" sz="2000" dirty="0" smtClean="0">
                <a:solidFill>
                  <a:srgbClr val="000000"/>
                </a:solidFill>
              </a:rPr>
              <a:t>Reconociendo el arte</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 </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II. </a:t>
            </a:r>
            <a:r>
              <a:rPr lang="es-ES_tradnl" sz="2000" dirty="0" smtClean="0">
                <a:solidFill>
                  <a:srgbClr val="000000"/>
                </a:solidFill>
              </a:rPr>
              <a:t>Práctica artística</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III.</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lang="es-ES_tradnl" sz="2000" dirty="0" smtClean="0">
                <a:solidFill>
                  <a:srgbClr val="000000"/>
                </a:solidFill>
              </a:rPr>
              <a:t>Arte vivo</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a:t>
            </a:r>
          </a:p>
          <a:p>
            <a:pPr marL="653796" marR="0" lvl="0" indent="-571500" defTabSz="914400" rtl="0" eaLnBrk="1" fontAlgn="auto" latinLnBrk="0" hangingPunct="1">
              <a:lnSpc>
                <a:spcPct val="100000"/>
              </a:lnSpc>
              <a:spcBef>
                <a:spcPct val="20000"/>
              </a:spcBef>
              <a:spcAft>
                <a:spcPts val="0"/>
              </a:spcAft>
              <a:buClr>
                <a:schemeClr val="accent1"/>
              </a:buClr>
              <a:buSzPct val="80000"/>
              <a:tabLst/>
              <a:defRPr/>
            </a:pPr>
            <a:r>
              <a:rPr kumimoji="0" lang="es-ES_tradnl" sz="2000" b="1" i="0" u="none" strike="noStrike" kern="1200" cap="none" spc="0" normalizeH="0" baseline="0" noProof="0" dirty="0" smtClean="0">
                <a:ln>
                  <a:noFill/>
                </a:ln>
                <a:solidFill>
                  <a:srgbClr val="000000"/>
                </a:solidFill>
                <a:effectLst/>
                <a:uLnTx/>
                <a:uFillTx/>
                <a:latin typeface="+mn-lt"/>
                <a:ea typeface="+mn-ea"/>
                <a:cs typeface="+mn-cs"/>
              </a:rPr>
              <a:t>IV.</a:t>
            </a:r>
            <a:r>
              <a:rPr kumimoji="0" lang="es-ES_tradnl" sz="2000" b="1" i="0" u="none" strike="noStrike" kern="1200" cap="none" spc="0" normalizeH="0" noProof="0" dirty="0" smtClean="0">
                <a:ln>
                  <a:noFill/>
                </a:ln>
                <a:solidFill>
                  <a:srgbClr val="000000"/>
                </a:solidFill>
                <a:effectLst/>
                <a:uLnTx/>
                <a:uFillTx/>
                <a:latin typeface="+mn-lt"/>
                <a:ea typeface="+mn-ea"/>
                <a:cs typeface="+mn-cs"/>
              </a:rPr>
              <a:t> </a:t>
            </a:r>
            <a:r>
              <a:rPr lang="es-ES_tradnl" sz="2000" dirty="0" smtClean="0">
                <a:solidFill>
                  <a:srgbClr val="000000"/>
                </a:solidFill>
              </a:rPr>
              <a:t>Producción </a:t>
            </a:r>
            <a:r>
              <a:rPr lang="es-ES_tradnl" sz="2000" dirty="0" err="1" smtClean="0">
                <a:solidFill>
                  <a:srgbClr val="000000"/>
                </a:solidFill>
              </a:rPr>
              <a:t>Artís</a:t>
            </a:r>
            <a:r>
              <a:rPr kumimoji="0" lang="es-ES_tradnl" sz="2000" b="0" i="0" u="none" strike="noStrike" kern="1200" cap="none" spc="0" normalizeH="0" baseline="0" noProof="0" dirty="0" smtClean="0">
                <a:ln>
                  <a:noFill/>
                </a:ln>
                <a:solidFill>
                  <a:srgbClr val="000000"/>
                </a:solidFill>
                <a:effectLst/>
                <a:uLnTx/>
                <a:uFillTx/>
                <a:latin typeface="+mn-lt"/>
                <a:ea typeface="+mn-ea"/>
                <a:cs typeface="+mn-cs"/>
              </a:rPr>
              <a:t>tica.</a:t>
            </a:r>
            <a:endParaRPr kumimoji="0" lang="es-ES" sz="2000" b="0" i="0" u="none" strike="noStrike" kern="1200" cap="none" spc="0" normalizeH="0" baseline="0" noProof="0" dirty="0">
              <a:ln>
                <a:noFill/>
              </a:ln>
              <a:solidFill>
                <a:srgbClr val="000000"/>
              </a:solidFill>
              <a:effectLst/>
              <a:uLnTx/>
              <a:uFillTx/>
              <a:latin typeface="+mn-lt"/>
              <a:ea typeface="+mn-ea"/>
              <a:cs typeface="+mn-cs"/>
            </a:endParaRPr>
          </a:p>
        </p:txBody>
      </p:sp>
      <p:sp>
        <p:nvSpPr>
          <p:cNvPr id="2" name="1 Título"/>
          <p:cNvSpPr>
            <a:spLocks noGrp="1"/>
          </p:cNvSpPr>
          <p:nvPr>
            <p:ph type="ctrTitle"/>
          </p:nvPr>
        </p:nvSpPr>
        <p:spPr>
          <a:xfrm>
            <a:off x="4071934" y="1492764"/>
            <a:ext cx="4429156" cy="720080"/>
          </a:xfrm>
        </p:spPr>
        <p:txBody>
          <a:bodyPr>
            <a:noAutofit/>
          </a:bodyPr>
          <a:lstStyle/>
          <a:p>
            <a:pPr algn="r"/>
            <a:r>
              <a:rPr lang="es-ES_tradnl" sz="4800" b="1" dirty="0" smtClean="0">
                <a:solidFill>
                  <a:schemeClr val="accent1">
                    <a:lumMod val="75000"/>
                  </a:schemeClr>
                </a:solidFill>
              </a:rPr>
              <a:t>E</a:t>
            </a:r>
            <a:r>
              <a:rPr lang="es-ES_tradnl" sz="3200" dirty="0" smtClean="0">
                <a:solidFill>
                  <a:schemeClr val="accent1">
                    <a:lumMod val="75000"/>
                  </a:schemeClr>
                </a:solidFill>
              </a:rPr>
              <a:t>XPRESIÓN  DEL  ARTE</a:t>
            </a:r>
            <a:endParaRPr lang="es-ES" sz="3200" dirty="0">
              <a:solidFill>
                <a:schemeClr val="accent1">
                  <a:lumMod val="75000"/>
                </a:schemeClr>
              </a:solidFill>
            </a:endParaRPr>
          </a:p>
        </p:txBody>
      </p:sp>
      <p:cxnSp>
        <p:nvCxnSpPr>
          <p:cNvPr id="7" name="6 Conector recto"/>
          <p:cNvCxnSpPr/>
          <p:nvPr/>
        </p:nvCxnSpPr>
        <p:spPr>
          <a:xfrm flipV="1">
            <a:off x="0" y="2137294"/>
            <a:ext cx="8429652" cy="5822"/>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0" name="Picture 3" descr="http://3.bp.blogspot.com/-UvyN4BDvRT8/TeQJSEflNJI/AAAAAAAAHmk/o4CEau7XR9k/s400/haring1.jpg">
            <a:hlinkClick r:id="rId2"/>
          </p:cNvPr>
          <p:cNvPicPr>
            <a:picLocks noChangeAspect="1" noChangeArrowheads="1"/>
          </p:cNvPicPr>
          <p:nvPr/>
        </p:nvPicPr>
        <p:blipFill>
          <a:blip r:embed="rId3"/>
          <a:srcRect/>
          <a:stretch>
            <a:fillRect/>
          </a:stretch>
        </p:blipFill>
        <p:spPr bwMode="auto">
          <a:xfrm>
            <a:off x="285720" y="2285992"/>
            <a:ext cx="4238628" cy="339090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57356" y="857232"/>
            <a:ext cx="6879240" cy="720080"/>
          </a:xfrm>
        </p:spPr>
        <p:txBody>
          <a:bodyPr>
            <a:normAutofit/>
          </a:bodyPr>
          <a:lstStyle/>
          <a:p>
            <a:pPr algn="r"/>
            <a:r>
              <a:rPr lang="es-ES_tradnl" sz="3600" dirty="0" smtClean="0">
                <a:solidFill>
                  <a:schemeClr val="accent1">
                    <a:lumMod val="75000"/>
                  </a:schemeClr>
                </a:solidFill>
              </a:rPr>
              <a:t>EXPRESIÓN  DEL  ARTE</a:t>
            </a:r>
            <a:endParaRPr lang="es-ES" sz="3600" dirty="0">
              <a:solidFill>
                <a:schemeClr val="accent1">
                  <a:lumMod val="75000"/>
                </a:schemeClr>
              </a:solidFill>
            </a:endParaRPr>
          </a:p>
        </p:txBody>
      </p:sp>
      <p:sp>
        <p:nvSpPr>
          <p:cNvPr id="5" name="4 Rectángulo"/>
          <p:cNvSpPr/>
          <p:nvPr/>
        </p:nvSpPr>
        <p:spPr>
          <a:xfrm>
            <a:off x="4572000" y="1571612"/>
            <a:ext cx="4357718" cy="3416320"/>
          </a:xfrm>
          <a:prstGeom prst="rect">
            <a:avLst/>
          </a:prstGeom>
        </p:spPr>
        <p:txBody>
          <a:bodyPr wrap="square">
            <a:spAutoFit/>
          </a:bodyPr>
          <a:lstStyle/>
          <a:p>
            <a:endParaRPr lang="es-MX" sz="2400" b="1" dirty="0" smtClean="0">
              <a:solidFill>
                <a:schemeClr val="accent1">
                  <a:lumMod val="75000"/>
                </a:schemeClr>
              </a:solidFill>
            </a:endParaRPr>
          </a:p>
          <a:p>
            <a:r>
              <a:rPr lang="es-MX" sz="2400" b="1" dirty="0" smtClean="0">
                <a:solidFill>
                  <a:schemeClr val="accent1">
                    <a:lumMod val="75000"/>
                  </a:schemeClr>
                </a:solidFill>
              </a:rPr>
              <a:t>Módulo I. Reconociendo el Arte</a:t>
            </a:r>
          </a:p>
          <a:p>
            <a:endParaRPr lang="es-MX" sz="1600" dirty="0" smtClean="0"/>
          </a:p>
          <a:p>
            <a:endParaRPr lang="es-MX" sz="1600" dirty="0" smtClean="0"/>
          </a:p>
          <a:p>
            <a:r>
              <a:rPr lang="es-MX" sz="1600" b="1" dirty="0" smtClean="0">
                <a:solidFill>
                  <a:schemeClr val="accent1">
                    <a:lumMod val="75000"/>
                  </a:schemeClr>
                </a:solidFill>
              </a:rPr>
              <a:t>Propósito: </a:t>
            </a:r>
            <a:r>
              <a:rPr lang="es-MX" sz="1600" dirty="0" smtClean="0"/>
              <a:t>Identifica los diversos géneros artísticos y describe sus principales características.</a:t>
            </a:r>
          </a:p>
          <a:p>
            <a:endParaRPr lang="es-MX" sz="1600" dirty="0" smtClean="0"/>
          </a:p>
          <a:p>
            <a:endParaRPr lang="es-MX" sz="1600" dirty="0" smtClean="0"/>
          </a:p>
          <a:p>
            <a:r>
              <a:rPr lang="es-MX" b="1" dirty="0" smtClean="0"/>
              <a:t>Tema 1</a:t>
            </a:r>
            <a:r>
              <a:rPr lang="es-MX" dirty="0" smtClean="0"/>
              <a:t>. Clasificación de las manifestaciones artísticas.</a:t>
            </a:r>
          </a:p>
          <a:p>
            <a:r>
              <a:rPr lang="es-MX" b="1" dirty="0" smtClean="0"/>
              <a:t>Tema 2. </a:t>
            </a:r>
            <a:r>
              <a:rPr lang="es-MX" dirty="0" smtClean="0"/>
              <a:t>Clasificación del dibujo.</a:t>
            </a:r>
          </a:p>
          <a:p>
            <a:r>
              <a:rPr lang="es-MX" b="1" dirty="0" smtClean="0"/>
              <a:t>Tema 3. </a:t>
            </a:r>
            <a:r>
              <a:rPr lang="es-MX" dirty="0" smtClean="0"/>
              <a:t>Técnica. </a:t>
            </a:r>
          </a:p>
        </p:txBody>
      </p:sp>
      <p:cxnSp>
        <p:nvCxnSpPr>
          <p:cNvPr id="7" name="6 Conector recto"/>
          <p:cNvCxnSpPr/>
          <p:nvPr/>
        </p:nvCxnSpPr>
        <p:spPr>
          <a:xfrm>
            <a:off x="0" y="1428736"/>
            <a:ext cx="8643966" cy="1588"/>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3" descr="http://3.bp.blogspot.com/-UvyN4BDvRT8/TeQJSEflNJI/AAAAAAAAHmk/o4CEau7XR9k/s400/haring1.jpg">
            <a:hlinkClick r:id="rId2"/>
          </p:cNvPr>
          <p:cNvPicPr>
            <a:picLocks noChangeAspect="1" noChangeArrowheads="1"/>
          </p:cNvPicPr>
          <p:nvPr/>
        </p:nvPicPr>
        <p:blipFill>
          <a:blip r:embed="rId3"/>
          <a:srcRect/>
          <a:stretch>
            <a:fillRect/>
          </a:stretch>
        </p:blipFill>
        <p:spPr bwMode="auto">
          <a:xfrm>
            <a:off x="333372" y="1571612"/>
            <a:ext cx="4238628" cy="339090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98580" y="1268760"/>
            <a:ext cx="7416824" cy="1143000"/>
          </a:xfrm>
        </p:spPr>
        <p:txBody>
          <a:bodyPr>
            <a:normAutofit/>
          </a:bodyPr>
          <a:lstStyle/>
          <a:p>
            <a:pPr algn="r"/>
            <a:r>
              <a:rPr lang="es-ES_tradnl" sz="3200" b="1" dirty="0" smtClean="0">
                <a:solidFill>
                  <a:schemeClr val="accent1">
                    <a:lumMod val="75000"/>
                  </a:schemeClr>
                </a:solidFill>
              </a:rPr>
              <a:t>Módulo I. Reconociendo el Arte</a:t>
            </a:r>
            <a:endParaRPr lang="es-ES" sz="3200" b="1" dirty="0">
              <a:solidFill>
                <a:schemeClr val="accent1">
                  <a:lumMod val="75000"/>
                </a:schemeClr>
              </a:solidFill>
            </a:endParaRPr>
          </a:p>
        </p:txBody>
      </p:sp>
      <p:sp>
        <p:nvSpPr>
          <p:cNvPr id="6" name="2 Marcador de contenido"/>
          <p:cNvSpPr txBox="1">
            <a:spLocks/>
          </p:cNvSpPr>
          <p:nvPr/>
        </p:nvSpPr>
        <p:spPr>
          <a:xfrm>
            <a:off x="2309770" y="2285992"/>
            <a:ext cx="6262758" cy="3286148"/>
          </a:xfrm>
          <a:prstGeom prst="rect">
            <a:avLst/>
          </a:prstGeom>
        </p:spPr>
        <p:txBody>
          <a:bodyPr vert="horz" lIns="91440" tIns="45720" rIns="91440" bIns="45720" rtlCol="0">
            <a:normAutofit fontScale="92500" lnSpcReduction="20000"/>
          </a:bodyPr>
          <a:lstStyle/>
          <a:p>
            <a:pPr marL="95250" marR="0" lvl="0" indent="-14288"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_tradnl" sz="2400" b="1" i="0" u="none" strike="noStrike" kern="1200" cap="none" spc="0" normalizeH="0" baseline="0" noProof="0" dirty="0" smtClean="0">
              <a:ln>
                <a:noFill/>
              </a:ln>
              <a:effectLst/>
              <a:uLnTx/>
              <a:uFillTx/>
              <a:latin typeface="+mn-lt"/>
              <a:ea typeface="+mn-ea"/>
              <a:cs typeface="+mn-cs"/>
            </a:endParaRPr>
          </a:p>
          <a:p>
            <a:pPr marL="95250" marR="0" lvl="0" indent="-14288" algn="ctr" defTabSz="914400" rtl="0" eaLnBrk="1" fontAlgn="auto" latinLnBrk="0" hangingPunct="1">
              <a:lnSpc>
                <a:spcPct val="100000"/>
              </a:lnSpc>
              <a:spcBef>
                <a:spcPct val="20000"/>
              </a:spcBef>
              <a:spcAft>
                <a:spcPts val="0"/>
              </a:spcAft>
              <a:buClrTx/>
              <a:buSzTx/>
              <a:buFont typeface="Arial" pitchFamily="34" charset="0"/>
              <a:buNone/>
              <a:tabLst/>
              <a:defRPr/>
            </a:pPr>
            <a:endParaRPr lang="es-ES_tradnl" sz="2400" b="1" dirty="0" smtClean="0"/>
          </a:p>
          <a:p>
            <a:pPr marL="95250" marR="0" lvl="0" indent="-14288"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_tradnl" sz="2400" b="1" i="0" u="none" strike="noStrike" kern="1200" cap="none" spc="0" normalizeH="0" baseline="0" noProof="0" dirty="0" smtClean="0">
              <a:ln>
                <a:noFill/>
              </a:ln>
              <a:effectLst/>
              <a:uLnTx/>
              <a:uFillTx/>
              <a:latin typeface="+mn-lt"/>
              <a:ea typeface="+mn-ea"/>
              <a:cs typeface="+mn-cs"/>
            </a:endParaRPr>
          </a:p>
          <a:p>
            <a:pPr marL="95250" marR="0" lvl="0" indent="-14288"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2400" b="1" i="0" u="none" strike="noStrike" kern="1200" cap="none" spc="0" normalizeH="0" baseline="0" noProof="0" dirty="0" smtClean="0">
                <a:ln>
                  <a:noFill/>
                </a:ln>
                <a:effectLst/>
                <a:uLnTx/>
                <a:uFillTx/>
                <a:latin typeface="+mn-lt"/>
                <a:ea typeface="+mn-ea"/>
                <a:cs typeface="+mn-cs"/>
              </a:rPr>
              <a:t>Tema 1.</a:t>
            </a:r>
            <a:r>
              <a:rPr lang="es-ES_tradnl" sz="2400" b="1" dirty="0" smtClean="0"/>
              <a:t> Clasificación de las manifestaciones artísticas.</a:t>
            </a:r>
            <a:endParaRPr kumimoji="0" lang="es-ES_tradnl" sz="2400" b="1" i="0" u="none" strike="noStrike" kern="1200" cap="none" spc="0" normalizeH="0" baseline="0" noProof="0" dirty="0" smtClean="0">
              <a:ln>
                <a:noFill/>
              </a:ln>
              <a:effectLst/>
              <a:uLnTx/>
              <a:uFillTx/>
              <a:latin typeface="+mn-lt"/>
              <a:ea typeface="+mn-ea"/>
              <a:cs typeface="+mn-cs"/>
            </a:endParaRPr>
          </a:p>
          <a:p>
            <a:pPr marL="596646" marR="0" lvl="0" indent="-51435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_tradnl" sz="2800" b="1" i="0" u="none" strike="noStrike" kern="1200" cap="none" spc="0" normalizeH="0" baseline="0" noProof="0" dirty="0" smtClean="0">
              <a:ln>
                <a:noFill/>
              </a:ln>
              <a:effectLst/>
              <a:uLnTx/>
              <a:uFillTx/>
              <a:latin typeface="+mn-lt"/>
              <a:ea typeface="+mn-ea"/>
              <a:cs typeface="+mn-cs"/>
            </a:endParaRPr>
          </a:p>
          <a:p>
            <a:pPr marL="177800" marR="0" lvl="0" indent="-96838" algn="ctr" defTabSz="914400" rtl="0" eaLnBrk="1" fontAlgn="auto" latinLnBrk="0" hangingPunct="1">
              <a:lnSpc>
                <a:spcPct val="100000"/>
              </a:lnSpc>
              <a:spcBef>
                <a:spcPct val="20000"/>
              </a:spcBef>
              <a:spcAft>
                <a:spcPts val="0"/>
              </a:spcAft>
              <a:buClrTx/>
              <a:buSzTx/>
              <a:buFont typeface="Arial" pitchFamily="34" charset="0"/>
              <a:buChar char="•"/>
              <a:tabLst/>
              <a:defRPr/>
            </a:pPr>
            <a:r>
              <a:rPr lang="es-ES_tradnl" sz="2000" b="1" dirty="0" smtClean="0"/>
              <a:t>Bidimensionales</a:t>
            </a:r>
            <a:r>
              <a:rPr kumimoji="0" lang="es-ES_tradnl" sz="2000" b="1" i="0" u="none" strike="noStrike" kern="1200" cap="none" spc="0" normalizeH="0" baseline="0" noProof="0" dirty="0" smtClean="0">
                <a:ln>
                  <a:noFill/>
                </a:ln>
                <a:effectLst/>
                <a:uLnTx/>
                <a:uFillTx/>
                <a:latin typeface="+mn-lt"/>
                <a:ea typeface="+mn-ea"/>
                <a:cs typeface="+mn-cs"/>
              </a:rPr>
              <a:t> </a:t>
            </a:r>
          </a:p>
          <a:p>
            <a:pPr marL="177800" marR="0" lvl="0" indent="-96838" algn="ctr" defTabSz="914400" rtl="0" eaLnBrk="1" fontAlgn="auto" latinLnBrk="0" hangingPunct="1">
              <a:lnSpc>
                <a:spcPct val="100000"/>
              </a:lnSpc>
              <a:spcBef>
                <a:spcPct val="20000"/>
              </a:spcBef>
              <a:spcAft>
                <a:spcPts val="0"/>
              </a:spcAft>
              <a:buClrTx/>
              <a:buSzTx/>
              <a:tabLst/>
              <a:defRPr/>
            </a:pPr>
            <a:r>
              <a:rPr kumimoji="0" lang="es-ES_tradnl" sz="1800" b="0" i="0" u="none" strike="noStrike" kern="1200" cap="none" spc="0" normalizeH="0" baseline="0" noProof="0" dirty="0" smtClean="0">
                <a:ln>
                  <a:noFill/>
                </a:ln>
                <a:effectLst/>
                <a:uLnTx/>
                <a:uFillTx/>
                <a:latin typeface="+mn-lt"/>
                <a:ea typeface="+mn-ea"/>
                <a:cs typeface="+mn-cs"/>
              </a:rPr>
              <a:t>(</a:t>
            </a:r>
            <a:r>
              <a:rPr lang="es-ES_tradnl" dirty="0" smtClean="0"/>
              <a:t>dibujo, pintura, gráfica, fotografía</a:t>
            </a:r>
            <a:r>
              <a:rPr kumimoji="0" lang="es-ES_tradnl" sz="1800" b="0" i="0" u="none" strike="noStrike" kern="1200" cap="none" spc="0" normalizeH="0" baseline="0" noProof="0" dirty="0" smtClean="0">
                <a:ln>
                  <a:noFill/>
                </a:ln>
                <a:effectLst/>
                <a:uLnTx/>
                <a:uFillTx/>
                <a:latin typeface="+mn-lt"/>
                <a:ea typeface="+mn-ea"/>
                <a:cs typeface="+mn-cs"/>
              </a:rPr>
              <a:t>)  </a:t>
            </a:r>
          </a:p>
          <a:p>
            <a:pPr marL="177800" marR="0" lvl="0" indent="-96838" algn="ctr" defTabSz="914400" rtl="0" eaLnBrk="1" fontAlgn="auto" latinLnBrk="0" hangingPunct="1">
              <a:lnSpc>
                <a:spcPct val="100000"/>
              </a:lnSpc>
              <a:spcBef>
                <a:spcPct val="20000"/>
              </a:spcBef>
              <a:spcAft>
                <a:spcPts val="0"/>
              </a:spcAft>
              <a:buClrTx/>
              <a:buSzTx/>
              <a:buFont typeface="Arial" pitchFamily="34" charset="0"/>
              <a:buChar char="•"/>
              <a:tabLst/>
              <a:defRPr/>
            </a:pPr>
            <a:r>
              <a:rPr lang="es-ES_tradnl" sz="2000" b="1" dirty="0" smtClean="0"/>
              <a:t>Tridimensionales</a:t>
            </a:r>
          </a:p>
          <a:p>
            <a:pPr marL="177800" marR="0" lvl="0" indent="-96838" algn="ctr" defTabSz="914400" rtl="0" eaLnBrk="1" fontAlgn="auto" latinLnBrk="0" hangingPunct="1">
              <a:lnSpc>
                <a:spcPct val="100000"/>
              </a:lnSpc>
              <a:spcBef>
                <a:spcPct val="20000"/>
              </a:spcBef>
              <a:spcAft>
                <a:spcPts val="0"/>
              </a:spcAft>
              <a:buClrTx/>
              <a:buSzTx/>
              <a:tabLst/>
              <a:defRPr/>
            </a:pPr>
            <a:r>
              <a:rPr kumimoji="0" lang="es-ES_tradnl" sz="1800" b="0" i="0" u="none" strike="noStrike" kern="1200" cap="none" spc="0" normalizeH="0" baseline="0" noProof="0" dirty="0" smtClean="0">
                <a:ln>
                  <a:noFill/>
                </a:ln>
                <a:effectLst/>
                <a:uLnTx/>
                <a:uFillTx/>
                <a:latin typeface="+mn-lt"/>
                <a:ea typeface="+mn-ea"/>
                <a:cs typeface="+mn-cs"/>
              </a:rPr>
              <a:t>(</a:t>
            </a:r>
            <a:r>
              <a:rPr lang="es-ES_tradnl" dirty="0" smtClean="0"/>
              <a:t>escultura, arquitectura, arte conceptual, arte corporal</a:t>
            </a:r>
            <a:r>
              <a:rPr kumimoji="0" lang="es-ES_tradnl" sz="1800" b="0" i="0" u="none" strike="noStrike" kern="1200" cap="none" spc="0" normalizeH="0" baseline="0" noProof="0" dirty="0" smtClean="0">
                <a:ln>
                  <a:noFill/>
                </a:ln>
                <a:effectLst/>
                <a:uLnTx/>
                <a:uFillTx/>
                <a:latin typeface="+mn-lt"/>
                <a:ea typeface="+mn-ea"/>
                <a:cs typeface="+mn-cs"/>
              </a:rPr>
              <a:t>) </a:t>
            </a:r>
            <a:r>
              <a:rPr kumimoji="0" lang="es-ES_tradnl" sz="2400" b="0" i="0" u="none" strike="noStrike" kern="1200" cap="none" spc="0" normalizeH="0" baseline="0" noProof="0" dirty="0" smtClean="0">
                <a:ln>
                  <a:noFill/>
                </a:ln>
                <a:effectLst/>
                <a:uLnTx/>
                <a:uFillTx/>
                <a:latin typeface="+mn-lt"/>
                <a:ea typeface="+mn-ea"/>
                <a:cs typeface="+mn-cs"/>
              </a:rPr>
              <a:t> </a:t>
            </a:r>
          </a:p>
        </p:txBody>
      </p:sp>
      <p:cxnSp>
        <p:nvCxnSpPr>
          <p:cNvPr id="8" name="7 Conector recto"/>
          <p:cNvCxnSpPr/>
          <p:nvPr/>
        </p:nvCxnSpPr>
        <p:spPr>
          <a:xfrm>
            <a:off x="0" y="2071678"/>
            <a:ext cx="8643966" cy="1588"/>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0" name="Picture 3" descr="http://3.bp.blogspot.com/-UvyN4BDvRT8/TeQJSEflNJI/AAAAAAAAHmk/o4CEau7XR9k/s400/haring1.jpg">
            <a:hlinkClick r:id="rId2"/>
          </p:cNvPr>
          <p:cNvPicPr>
            <a:picLocks noChangeAspect="1" noChangeArrowheads="1"/>
          </p:cNvPicPr>
          <p:nvPr/>
        </p:nvPicPr>
        <p:blipFill>
          <a:blip r:embed="rId3"/>
          <a:srcRect r="48877"/>
          <a:stretch>
            <a:fillRect/>
          </a:stretch>
        </p:blipFill>
        <p:spPr bwMode="auto">
          <a:xfrm>
            <a:off x="142844" y="2252676"/>
            <a:ext cx="2166926" cy="339090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86808" cy="4525963"/>
          </a:xfrm>
        </p:spPr>
        <p:txBody>
          <a:bodyPr>
            <a:normAutofit fontScale="25000" lnSpcReduction="20000"/>
          </a:bodyPr>
          <a:lstStyle/>
          <a:p>
            <a:pPr>
              <a:buNone/>
            </a:pPr>
            <a:r>
              <a:rPr lang="es-ES_tradnl" sz="3600" dirty="0" smtClean="0"/>
              <a:t>	</a:t>
            </a:r>
          </a:p>
          <a:p>
            <a:pPr>
              <a:buNone/>
            </a:pPr>
            <a:r>
              <a:rPr lang="es-ES_tradnl" sz="14400" b="1" dirty="0" smtClean="0">
                <a:solidFill>
                  <a:schemeClr val="accent1">
                    <a:lumMod val="75000"/>
                  </a:schemeClr>
                </a:solidFill>
              </a:rPr>
              <a:t>Arte</a:t>
            </a:r>
            <a:endParaRPr lang="es-ES_tradnl" sz="8000" b="1" dirty="0" smtClean="0">
              <a:solidFill>
                <a:schemeClr val="accent1">
                  <a:lumMod val="75000"/>
                </a:schemeClr>
              </a:solidFill>
            </a:endParaRPr>
          </a:p>
          <a:p>
            <a:pPr algn="just">
              <a:buNone/>
            </a:pPr>
            <a:r>
              <a:rPr lang="es-ES" sz="14400" b="1" dirty="0" smtClean="0">
                <a:solidFill>
                  <a:schemeClr val="accent1">
                    <a:lumMod val="75000"/>
                  </a:schemeClr>
                </a:solidFill>
              </a:rPr>
              <a:t> 	</a:t>
            </a:r>
            <a:r>
              <a:rPr lang="es-MX" sz="8800" dirty="0" smtClean="0"/>
              <a:t>Acto mediante el cual, valiéndose de la materia o de lo visible, imita o expresa el hombre lo inmaterial o lo invisible, y crea copiando o fantaseando. En sentido amplio, podemos denominar como Arte a toda creación u obra que exprese lo que el hombre desea exteriorizar, obedeciendo a sus propios patrones de belleza y estética. El artista para crear, requiere ante todo estar dotado de imaginación, a través de la cual responde al vasto y multiforme mundo externo expresando sus sentimientos por medio de palabras, formas, colores y/o sonidos.</a:t>
            </a:r>
            <a:endParaRPr lang="es-ES" sz="8800" dirty="0" smtClean="0"/>
          </a:p>
          <a:p>
            <a:pPr algn="just">
              <a:buNone/>
            </a:pPr>
            <a:endParaRPr lang="es-ES_tradnl" dirty="0" smtClean="0">
              <a:solidFill>
                <a:schemeClr val="accent1">
                  <a:lumMod val="75000"/>
                </a:schemeClr>
              </a:solidFill>
            </a:endParaRPr>
          </a:p>
          <a:p>
            <a:pPr algn="just">
              <a:buNone/>
            </a:pPr>
            <a:r>
              <a:rPr lang="es-ES" dirty="0" smtClean="0"/>
              <a:t>	</a:t>
            </a:r>
            <a:endParaRPr lang="es-ES"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8" name="Picture 3" descr="Arte urbano de ROA">
            <a:hlinkClick r:id="rId2"/>
          </p:cNvPr>
          <p:cNvPicPr>
            <a:picLocks noChangeAspect="1" noChangeArrowheads="1"/>
          </p:cNvPicPr>
          <p:nvPr/>
        </p:nvPicPr>
        <p:blipFill>
          <a:blip r:embed="rId3" cstate="print"/>
          <a:srcRect/>
          <a:stretch>
            <a:fillRect/>
          </a:stretch>
        </p:blipFill>
        <p:spPr bwMode="auto">
          <a:xfrm>
            <a:off x="0" y="5315"/>
            <a:ext cx="4591144" cy="6852709"/>
          </a:xfrm>
          <a:prstGeom prst="rect">
            <a:avLst/>
          </a:prstGeom>
          <a:noFill/>
        </p:spPr>
      </p:pic>
      <p:sp>
        <p:nvSpPr>
          <p:cNvPr id="11" name="10 Rectángulo"/>
          <p:cNvSpPr/>
          <p:nvPr/>
        </p:nvSpPr>
        <p:spPr>
          <a:xfrm>
            <a:off x="5000628" y="4714884"/>
            <a:ext cx="3500462" cy="1754326"/>
          </a:xfrm>
          <a:prstGeom prst="rect">
            <a:avLst/>
          </a:prstGeom>
        </p:spPr>
        <p:txBody>
          <a:bodyPr wrap="square">
            <a:spAutoFit/>
          </a:bodyPr>
          <a:lstStyle/>
          <a:p>
            <a:r>
              <a:rPr lang="es-ES" sz="1200" b="1" dirty="0" smtClean="0"/>
              <a:t>ROA </a:t>
            </a:r>
            <a:r>
              <a:rPr lang="es-ES" sz="1200" dirty="0" smtClean="0"/>
              <a:t>es un </a:t>
            </a:r>
            <a:r>
              <a:rPr lang="es-ES" sz="1200" b="1" dirty="0" smtClean="0"/>
              <a:t>artista urbano</a:t>
            </a:r>
            <a:r>
              <a:rPr lang="es-ES" sz="1200" dirty="0" smtClean="0"/>
              <a:t> proveniente de Bélgica. El gran éxito  y reconocimiento de su </a:t>
            </a:r>
            <a:r>
              <a:rPr lang="es-ES" sz="1200" b="1" dirty="0" smtClean="0"/>
              <a:t>arte</a:t>
            </a:r>
            <a:r>
              <a:rPr lang="es-ES" sz="1200" dirty="0" smtClean="0"/>
              <a:t> radica en que los protagonistas de sus obras son animales de gran tamaño, que se encuentran en lugares insospechados de grandes ciudades como New York o Varsovia.</a:t>
            </a:r>
            <a:br>
              <a:rPr lang="es-ES" sz="1200" dirty="0" smtClean="0"/>
            </a:br>
            <a:r>
              <a:rPr lang="es-ES" sz="1200" dirty="0" smtClean="0"/>
              <a:t/>
            </a:r>
            <a:br>
              <a:rPr lang="es-ES" sz="1200" dirty="0" smtClean="0"/>
            </a:br>
            <a:r>
              <a:rPr lang="es-ES" sz="1200" dirty="0" smtClean="0"/>
              <a:t>Leer más: </a:t>
            </a:r>
            <a:r>
              <a:rPr lang="es-ES" sz="1200" dirty="0" smtClean="0">
                <a:hlinkClick r:id="rId4"/>
              </a:rPr>
              <a:t>http://www.colectivobicicleta.com/2010/09/arte-urbano-de-roa.html#ixzz4x5qU15BA</a:t>
            </a:r>
            <a:endParaRPr lang="es-ES" sz="1200" dirty="0"/>
          </a:p>
        </p:txBody>
      </p:sp>
      <p:pic>
        <p:nvPicPr>
          <p:cNvPr id="12" name="Picture 5" descr="Arte urbano de ROA">
            <a:hlinkClick r:id="rId5"/>
          </p:cNvPr>
          <p:cNvPicPr>
            <a:picLocks noChangeAspect="1" noChangeArrowheads="1"/>
          </p:cNvPicPr>
          <p:nvPr/>
        </p:nvPicPr>
        <p:blipFill>
          <a:blip r:embed="rId6" cstate="print"/>
          <a:srcRect/>
          <a:stretch>
            <a:fillRect/>
          </a:stretch>
        </p:blipFill>
        <p:spPr bwMode="auto">
          <a:xfrm>
            <a:off x="5143504" y="110762"/>
            <a:ext cx="3143272" cy="448207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86808" cy="4525963"/>
          </a:xfrm>
        </p:spPr>
        <p:txBody>
          <a:bodyPr>
            <a:normAutofit fontScale="25000" lnSpcReduction="20000"/>
          </a:bodyPr>
          <a:lstStyle/>
          <a:p>
            <a:pPr>
              <a:buNone/>
            </a:pPr>
            <a:r>
              <a:rPr lang="es-ES_tradnl" sz="11100" dirty="0" smtClean="0"/>
              <a:t>	</a:t>
            </a:r>
          </a:p>
          <a:p>
            <a:pPr>
              <a:buNone/>
            </a:pPr>
            <a:r>
              <a:rPr lang="es-ES_tradnl" sz="14400" b="1" dirty="0" smtClean="0">
                <a:solidFill>
                  <a:schemeClr val="accent1">
                    <a:lumMod val="75000"/>
                  </a:schemeClr>
                </a:solidFill>
              </a:rPr>
              <a:t>Arte Bidimensional</a:t>
            </a:r>
          </a:p>
          <a:p>
            <a:pPr algn="just">
              <a:buNone/>
            </a:pPr>
            <a:r>
              <a:rPr lang="es-ES" sz="14400" b="1" dirty="0" smtClean="0">
                <a:solidFill>
                  <a:schemeClr val="accent1">
                    <a:lumMod val="75000"/>
                  </a:schemeClr>
                </a:solidFill>
              </a:rPr>
              <a:t> 	</a:t>
            </a:r>
            <a:r>
              <a:rPr lang="es-MX" sz="8800" dirty="0" smtClean="0"/>
              <a:t>Superficie limitada a dos dimensiones. Diseño sobre una superficie plana sin sugerencias de profundidad. </a:t>
            </a:r>
            <a:endParaRPr lang="es-MX" sz="8800" dirty="0" smtClean="0"/>
          </a:p>
          <a:p>
            <a:pPr algn="just">
              <a:buNone/>
            </a:pPr>
            <a:r>
              <a:rPr lang="es-MX" sz="8800" dirty="0" smtClean="0"/>
              <a:t>	</a:t>
            </a:r>
            <a:endParaRPr lang="es-MX" sz="8800" dirty="0" smtClean="0"/>
          </a:p>
          <a:p>
            <a:pPr algn="just">
              <a:buNone/>
            </a:pPr>
            <a:r>
              <a:rPr lang="es-MX" sz="8800" dirty="0" smtClean="0"/>
              <a:t>	</a:t>
            </a:r>
            <a:r>
              <a:rPr lang="es-MX" sz="8800" dirty="0" smtClean="0"/>
              <a:t>Espacio </a:t>
            </a:r>
            <a:r>
              <a:rPr lang="es-MX" sz="8800" dirty="0" smtClean="0"/>
              <a:t>de representación sobre el plano de la imagen.</a:t>
            </a:r>
          </a:p>
          <a:p>
            <a:pPr algn="just">
              <a:buNone/>
            </a:pPr>
            <a:endParaRPr lang="es-MX" sz="8800" dirty="0" smtClean="0"/>
          </a:p>
          <a:p>
            <a:pPr algn="just">
              <a:buNone/>
            </a:pPr>
            <a:r>
              <a:rPr lang="es-MX" sz="8800" dirty="0" smtClean="0"/>
              <a:t>	En general, se relaciona con todo espacio de representación que elude la ilusión de profundidad como recurso de énfasis plástico, y en particular, con la pintura contemporánea, que parte del respeto al plano de soporte y evita la ilusión de la perspectiva del cuadro- ventana.</a:t>
            </a:r>
          </a:p>
          <a:p>
            <a:pPr algn="just">
              <a:buNone/>
            </a:pPr>
            <a:endParaRPr lang="es-ES" dirty="0" smtClean="0"/>
          </a:p>
          <a:p>
            <a:pPr>
              <a:buNone/>
            </a:pPr>
            <a:endParaRPr lang="es-ES_tradnl" dirty="0" smtClean="0">
              <a:solidFill>
                <a:schemeClr val="accent1">
                  <a:lumMod val="75000"/>
                </a:schemeClr>
              </a:solidFill>
            </a:endParaRPr>
          </a:p>
          <a:p>
            <a:pPr>
              <a:buNone/>
            </a:pPr>
            <a:r>
              <a:rPr lang="es-ES" dirty="0" smtClean="0"/>
              <a:t>	</a:t>
            </a:r>
            <a:endParaRPr lang="es-ES"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7" name="Picture 4" descr="http://www.vadehistoria.com/fotos/nacimiento_venus.jpg"/>
          <p:cNvPicPr>
            <a:picLocks noChangeAspect="1" noChangeArrowheads="1"/>
          </p:cNvPicPr>
          <p:nvPr/>
        </p:nvPicPr>
        <p:blipFill>
          <a:blip r:embed="rId2" cstate="print"/>
          <a:srcRect/>
          <a:stretch>
            <a:fillRect/>
          </a:stretch>
        </p:blipFill>
        <p:spPr bwMode="auto">
          <a:xfrm>
            <a:off x="395536" y="188640"/>
            <a:ext cx="8210666" cy="5400600"/>
          </a:xfrm>
          <a:prstGeom prst="rect">
            <a:avLst/>
          </a:prstGeom>
          <a:noFill/>
        </p:spPr>
      </p:pic>
      <p:sp>
        <p:nvSpPr>
          <p:cNvPr id="9" name="8 Rectángulo"/>
          <p:cNvSpPr/>
          <p:nvPr/>
        </p:nvSpPr>
        <p:spPr>
          <a:xfrm>
            <a:off x="395536" y="5661248"/>
            <a:ext cx="8248430" cy="523220"/>
          </a:xfrm>
          <a:prstGeom prst="rect">
            <a:avLst/>
          </a:prstGeom>
        </p:spPr>
        <p:txBody>
          <a:bodyPr wrap="square">
            <a:spAutoFit/>
          </a:bodyPr>
          <a:lstStyle/>
          <a:p>
            <a:pPr algn="ctr"/>
            <a:r>
              <a:rPr lang="es-MX" sz="1400" dirty="0" smtClean="0"/>
              <a:t>BOTTICELLI recibió la influencia del neoplatonismo cristiano de ese círculo, que pretendía conciliar las ideas cristianas con las clásicas. Fruto de esa influencia es el cuadro El nacimiento de Venus </a:t>
            </a:r>
            <a:endParaRPr lang="es-MX" sz="1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6" name="Picture 2" descr="JANE PERKINS. OBRAS DE ARTE REALIZADAS CON MATERIAL RECICLADO">
            <a:hlinkClick r:id="rId2" tooltip="JANE PERKINS. OBRAS DE ARTE REALIZADAS CON MATERIAL RECICLADO"/>
          </p:cNvPr>
          <p:cNvPicPr>
            <a:picLocks noChangeAspect="1" noChangeArrowheads="1"/>
          </p:cNvPicPr>
          <p:nvPr/>
        </p:nvPicPr>
        <p:blipFill>
          <a:blip r:embed="rId3" cstate="print"/>
          <a:srcRect/>
          <a:stretch>
            <a:fillRect/>
          </a:stretch>
        </p:blipFill>
        <p:spPr bwMode="auto">
          <a:xfrm>
            <a:off x="-36512" y="0"/>
            <a:ext cx="6677525" cy="6858000"/>
          </a:xfrm>
          <a:prstGeom prst="rect">
            <a:avLst/>
          </a:prstGeom>
          <a:noFill/>
        </p:spPr>
      </p:pic>
      <p:sp>
        <p:nvSpPr>
          <p:cNvPr id="8" name="7 Rectángulo"/>
          <p:cNvSpPr/>
          <p:nvPr/>
        </p:nvSpPr>
        <p:spPr>
          <a:xfrm>
            <a:off x="6786578" y="4357694"/>
            <a:ext cx="2016224" cy="2246769"/>
          </a:xfrm>
          <a:prstGeom prst="rect">
            <a:avLst/>
          </a:prstGeom>
        </p:spPr>
        <p:txBody>
          <a:bodyPr wrap="square">
            <a:spAutoFit/>
          </a:bodyPr>
          <a:lstStyle/>
          <a:p>
            <a:r>
              <a:rPr lang="es-MX" sz="1400" dirty="0" smtClean="0"/>
              <a:t>Artista británica Jane </a:t>
            </a:r>
            <a:r>
              <a:rPr lang="es-MX" sz="1400" dirty="0" err="1" smtClean="0"/>
              <a:t>Perkins</a:t>
            </a:r>
            <a:r>
              <a:rPr lang="es-MX" sz="1400" dirty="0" smtClean="0"/>
              <a:t> crea hermosas obras de arte con objetos cotidianos como las canicas, los juguetes o los botones recogidos de los centros de reciclaje, tiendas de segunda mano y depósitos de chatarra.</a:t>
            </a:r>
            <a:endParaRPr lang="es-MX"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1500166" y="743044"/>
            <a:ext cx="7176290" cy="5400600"/>
          </a:xfrm>
          <a:prstGeom prst="rect">
            <a:avLst/>
          </a:prstGeom>
        </p:spPr>
        <p:txBody>
          <a:bodyPr vert="horz" tIns="0" rIns="45720" bIns="0"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Elaboración de material </a:t>
            </a:r>
            <a:r>
              <a:rPr lang="es-ES_tradnl" b="1" dirty="0" smtClean="0">
                <a:solidFill>
                  <a:schemeClr val="accent1">
                    <a:lumMod val="75000"/>
                  </a:schemeClr>
                </a:solidFill>
              </a:rPr>
              <a:t>d</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idáctico</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a:t>
            </a:r>
          </a:p>
          <a:p>
            <a:pPr lvl="0">
              <a:spcBef>
                <a:spcPct val="20000"/>
              </a:spcBef>
              <a:buClr>
                <a:schemeClr val="accent1"/>
              </a:buClr>
              <a:buSzPct val="80000"/>
              <a:defRPr/>
            </a:pPr>
            <a:r>
              <a:rPr lang="es-ES_tradnl" dirty="0" smtClean="0">
                <a:solidFill>
                  <a:schemeClr val="tx2">
                    <a:lumMod val="10000"/>
                  </a:schemeClr>
                </a:solidFill>
              </a:rPr>
              <a:t>Visión sólo </a:t>
            </a:r>
            <a:r>
              <a:rPr lang="es-ES_tradnl" dirty="0" err="1" smtClean="0">
                <a:solidFill>
                  <a:schemeClr val="tx2">
                    <a:lumMod val="10000"/>
                  </a:schemeClr>
                </a:solidFill>
              </a:rPr>
              <a:t>proyectable</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Título del </a:t>
            </a:r>
            <a:r>
              <a:rPr lang="es-ES_tradnl" b="1" dirty="0" smtClean="0">
                <a:solidFill>
                  <a:schemeClr val="accent1">
                    <a:lumMod val="75000"/>
                  </a:schemeClr>
                </a:solidFill>
              </a:rPr>
              <a:t>m</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aterial</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para la </a:t>
            </a:r>
            <a:r>
              <a:rPr lang="es-ES_tradnl" b="1" dirty="0" smtClean="0">
                <a:solidFill>
                  <a:schemeClr val="accent1">
                    <a:lumMod val="75000"/>
                  </a:schemeClr>
                </a:solidFill>
              </a:rPr>
              <a:t>U</a:t>
            </a:r>
            <a:r>
              <a:rPr kumimoji="0" lang="es-ES_tradnl" b="1" i="0" u="none" strike="noStrike" kern="1200" cap="none" spc="0" normalizeH="0" baseline="0" noProof="0" dirty="0" err="1" smtClean="0">
                <a:ln>
                  <a:noFill/>
                </a:ln>
                <a:solidFill>
                  <a:schemeClr val="accent1">
                    <a:lumMod val="75000"/>
                  </a:schemeClr>
                </a:solidFill>
                <a:effectLst/>
                <a:uLnTx/>
                <a:uFillTx/>
                <a:latin typeface="+mn-lt"/>
                <a:ea typeface="+mn-ea"/>
                <a:cs typeface="+mn-cs"/>
              </a:rPr>
              <a:t>nidad</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 de </a:t>
            </a:r>
            <a:r>
              <a:rPr lang="es-ES_tradnl" b="1" noProof="0" dirty="0" smtClean="0">
                <a:solidFill>
                  <a:schemeClr val="accent1">
                    <a:lumMod val="75000"/>
                  </a:schemeClr>
                </a:solidFill>
              </a:rPr>
              <a:t>A</a:t>
            </a:r>
            <a:r>
              <a:rPr kumimoji="0" lang="es-ES_tradnl" b="1" i="0" u="none" strike="noStrike" kern="1200" cap="none" spc="0" normalizeH="0" baseline="0" noProof="0" dirty="0" smtClean="0">
                <a:ln>
                  <a:noFill/>
                </a:ln>
                <a:solidFill>
                  <a:schemeClr val="accent1">
                    <a:lumMod val="75000"/>
                  </a:schemeClr>
                </a:solidFill>
                <a:effectLst/>
                <a:uLnTx/>
                <a:uFillTx/>
                <a:latin typeface="+mn-lt"/>
                <a:ea typeface="+mn-ea"/>
                <a:cs typeface="+mn-cs"/>
              </a:rPr>
              <a:t>prendizaje: </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rPr>
              <a:t>Módulo I.</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a:t>
            </a:r>
            <a:r>
              <a:rPr lang="es-ES_tradnl" dirty="0" smtClean="0">
                <a:solidFill>
                  <a:schemeClr val="tx2">
                    <a:lumMod val="10000"/>
                  </a:schemeClr>
                </a:solidFill>
              </a:rPr>
              <a:t>Reconociendo el arte</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 la Unidad de Aprendizaje: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dirty="0" smtClean="0">
                <a:solidFill>
                  <a:schemeClr val="tx2">
                    <a:lumMod val="10000"/>
                  </a:schemeClr>
                </a:solidFill>
              </a:rPr>
              <a:t>Expresión</a:t>
            </a:r>
            <a:r>
              <a:rPr lang="es-ES_tradnl" baseline="0" dirty="0" smtClean="0">
                <a:solidFill>
                  <a:schemeClr val="tx2">
                    <a:lumMod val="10000"/>
                  </a:schemeClr>
                </a:solidFill>
              </a:rPr>
              <a:t> del Arte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_tradnl" b="0" i="0" u="none" strike="noStrike" kern="1200" cap="none" spc="0" normalizeH="0" noProof="0" dirty="0" smtClean="0">
              <a:ln>
                <a:noFill/>
              </a:ln>
              <a:solidFill>
                <a:schemeClr val="accent1">
                  <a:lumMod val="75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1" baseline="0" dirty="0" smtClean="0">
                <a:solidFill>
                  <a:schemeClr val="accent1">
                    <a:lumMod val="75000"/>
                  </a:schemeClr>
                </a:solidFill>
              </a:rPr>
              <a:t>Espacio académico en que se imparte la Unidad</a:t>
            </a:r>
            <a:r>
              <a:rPr lang="es-ES_tradnl" b="1" dirty="0" smtClean="0">
                <a:solidFill>
                  <a:schemeClr val="accent1">
                    <a:lumMod val="75000"/>
                  </a:schemeClr>
                </a:solidFill>
              </a:rPr>
              <a:t> de </a:t>
            </a:r>
            <a:r>
              <a:rPr lang="es-ES_tradnl" b="1" baseline="0" dirty="0" smtClean="0">
                <a:solidFill>
                  <a:schemeClr val="accent1">
                    <a:lumMod val="75000"/>
                  </a:schemeClr>
                </a:solidFill>
              </a:rPr>
              <a:t>Aprendizaje:</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Plantel </a:t>
            </a:r>
            <a:r>
              <a:rPr kumimoji="0" lang="es-ES_tradnl" b="0" i="0" u="none" strike="noStrike" kern="1200" cap="none" spc="0" normalizeH="0" noProof="0" dirty="0" err="1" smtClean="0">
                <a:ln>
                  <a:noFill/>
                </a:ln>
                <a:solidFill>
                  <a:schemeClr val="tx2">
                    <a:lumMod val="10000"/>
                  </a:schemeClr>
                </a:solidFill>
                <a:effectLst/>
                <a:uLnTx/>
                <a:uFillTx/>
                <a:latin typeface="+mn-lt"/>
                <a:ea typeface="+mn-ea"/>
                <a:cs typeface="+mn-cs"/>
              </a:rPr>
              <a:t>Nezahualcóyotl</a:t>
            </a:r>
            <a:r>
              <a:rPr kumimoji="0" lang="es-ES_tradnl" b="0" i="0" u="none" strike="noStrike" kern="1200" cap="none" spc="0" normalizeH="0" noProof="0" dirty="0" smtClean="0">
                <a:ln>
                  <a:noFill/>
                </a:ln>
                <a:solidFill>
                  <a:schemeClr val="tx2">
                    <a:lumMod val="10000"/>
                  </a:schemeClr>
                </a:solidFill>
                <a:effectLst/>
                <a:uLnTx/>
                <a:uFillTx/>
                <a:latin typeface="+mn-lt"/>
                <a:ea typeface="+mn-ea"/>
                <a:cs typeface="+mn-cs"/>
              </a:rPr>
              <a:t> de la Escuela Preparatoria de la UAEMEX</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lang="es-ES_tradnl" baseline="0" dirty="0" smtClean="0">
              <a:solidFill>
                <a:schemeClr val="accent1">
                  <a:lumMod val="75000"/>
                </a:schemeClr>
              </a:solidFill>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_tradnl" b="1" i="0" u="none" strike="noStrike" kern="1200" cap="none" spc="0" normalizeH="0" noProof="0" dirty="0" smtClean="0">
                <a:ln>
                  <a:noFill/>
                </a:ln>
                <a:solidFill>
                  <a:schemeClr val="accent1">
                    <a:lumMod val="75000"/>
                  </a:schemeClr>
                </a:solidFill>
                <a:effectLst/>
                <a:uLnTx/>
                <a:uFillTx/>
                <a:latin typeface="+mn-lt"/>
                <a:ea typeface="+mn-ea"/>
                <a:cs typeface="+mn-cs"/>
              </a:rPr>
              <a:t>Nombre del responsable de la elaboración del material didáctico:</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lang="es-ES_tradnl" baseline="0" dirty="0" smtClean="0">
                <a:solidFill>
                  <a:schemeClr val="tx2">
                    <a:lumMod val="10000"/>
                  </a:schemeClr>
                </a:solidFill>
              </a:rPr>
              <a:t>Enedina </a:t>
            </a:r>
            <a:r>
              <a:rPr lang="es-ES_tradnl" dirty="0" smtClean="0">
                <a:solidFill>
                  <a:schemeClr val="tx2">
                    <a:lumMod val="10000"/>
                  </a:schemeClr>
                </a:solidFill>
              </a:rPr>
              <a:t>S</a:t>
            </a:r>
            <a:r>
              <a:rPr lang="es-ES_tradnl" baseline="0" dirty="0" smtClean="0">
                <a:solidFill>
                  <a:schemeClr val="tx2">
                    <a:lumMod val="10000"/>
                  </a:schemeClr>
                </a:solidFill>
              </a:rPr>
              <a:t>antiago Peña</a:t>
            </a:r>
            <a:endParaRPr kumimoji="0" lang="es-ES_tradnl" b="0" i="0" u="none" strike="noStrike" kern="1200" cap="none" spc="0" normalizeH="0" baseline="0" noProof="0" dirty="0" smtClean="0">
              <a:ln>
                <a:noFill/>
              </a:ln>
              <a:solidFill>
                <a:schemeClr val="tx2">
                  <a:lumMod val="10000"/>
                </a:schemeClr>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s-E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 name="7 Rectángulo"/>
          <p:cNvSpPr/>
          <p:nvPr/>
        </p:nvSpPr>
        <p:spPr>
          <a:xfrm>
            <a:off x="6786578" y="928670"/>
            <a:ext cx="2016224" cy="5478423"/>
          </a:xfrm>
          <a:prstGeom prst="rect">
            <a:avLst/>
          </a:prstGeom>
        </p:spPr>
        <p:txBody>
          <a:bodyPr wrap="square">
            <a:spAutoFit/>
          </a:bodyPr>
          <a:lstStyle/>
          <a:p>
            <a:r>
              <a:rPr lang="es-MX" sz="1400" dirty="0" smtClean="0"/>
              <a:t>El nombre de </a:t>
            </a:r>
            <a:r>
              <a:rPr lang="es-MX" sz="1400" b="1" dirty="0" smtClean="0"/>
              <a:t>Joaquín </a:t>
            </a:r>
            <a:r>
              <a:rPr lang="es-MX" sz="1400" b="1" dirty="0" err="1" smtClean="0"/>
              <a:t>Clausell</a:t>
            </a:r>
            <a:r>
              <a:rPr lang="es-MX" sz="1400" b="1" dirty="0" smtClean="0"/>
              <a:t> </a:t>
            </a:r>
            <a:r>
              <a:rPr lang="es-MX" sz="1400" dirty="0" smtClean="0"/>
              <a:t>está estrechamente ligado al desarrollo de la plástica mexicana a lo largo del primer tercio del siglo XX. Considerado como el más destacado representante del impresionismo en nuestro país, José Joaquín Quirino Marcelino </a:t>
            </a:r>
            <a:r>
              <a:rPr lang="es-MX" sz="1400" dirty="0" err="1" smtClean="0"/>
              <a:t>Clausell</a:t>
            </a:r>
            <a:r>
              <a:rPr lang="es-MX" sz="1400" dirty="0" smtClean="0"/>
              <a:t> </a:t>
            </a:r>
            <a:r>
              <a:rPr lang="es-MX" sz="1400" dirty="0" err="1" smtClean="0"/>
              <a:t>Traconis</a:t>
            </a:r>
            <a:r>
              <a:rPr lang="es-MX" sz="1400" dirty="0" smtClean="0"/>
              <a:t> nació el puerto de San Francisco de Campeche el 16 de junio de 1866. Curso estudios de bachillerato en el Instituto Campechano y, posteriormente, se trasladó a la Ciudad de México en donde se graduó como abogado en la Escuela Nacional de Jurisprudencia.</a:t>
            </a:r>
            <a:endParaRPr lang="es-MX" sz="1400" dirty="0"/>
          </a:p>
        </p:txBody>
      </p:sp>
      <p:pic>
        <p:nvPicPr>
          <p:cNvPr id="75778" name="Picture 2" descr="http://www.comunicacampeche.com.mx/Imagenes/1obra0809.jpg">
            <a:hlinkClick r:id="rId2"/>
          </p:cNvPr>
          <p:cNvPicPr>
            <a:picLocks noChangeAspect="1" noChangeArrowheads="1"/>
          </p:cNvPicPr>
          <p:nvPr/>
        </p:nvPicPr>
        <p:blipFill>
          <a:blip r:embed="rId3"/>
          <a:srcRect/>
          <a:stretch>
            <a:fillRect/>
          </a:stretch>
        </p:blipFill>
        <p:spPr bwMode="auto">
          <a:xfrm>
            <a:off x="95220" y="428605"/>
            <a:ext cx="6429394" cy="642939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86808" cy="4525963"/>
          </a:xfrm>
        </p:spPr>
        <p:txBody>
          <a:bodyPr>
            <a:normAutofit fontScale="92500"/>
          </a:bodyPr>
          <a:lstStyle/>
          <a:p>
            <a:pPr>
              <a:buNone/>
            </a:pPr>
            <a:r>
              <a:rPr lang="es-ES_tradnl" sz="4600" dirty="0" smtClean="0"/>
              <a:t>	</a:t>
            </a:r>
          </a:p>
          <a:p>
            <a:pPr>
              <a:buNone/>
            </a:pPr>
            <a:r>
              <a:rPr lang="es-ES_tradnl" sz="3900" b="1" dirty="0" smtClean="0">
                <a:solidFill>
                  <a:schemeClr val="accent1">
                    <a:lumMod val="75000"/>
                  </a:schemeClr>
                </a:solidFill>
              </a:rPr>
              <a:t>Dibujo</a:t>
            </a:r>
            <a:endParaRPr lang="es-ES_tradnl" sz="4600" b="1" dirty="0" smtClean="0">
              <a:solidFill>
                <a:schemeClr val="accent1">
                  <a:lumMod val="75000"/>
                </a:schemeClr>
              </a:solidFill>
            </a:endParaRPr>
          </a:p>
          <a:p>
            <a:pPr marL="450850" indent="-450850" algn="just">
              <a:buNone/>
            </a:pPr>
            <a:r>
              <a:rPr lang="es-MX" sz="2800" dirty="0" smtClean="0"/>
              <a:t>      </a:t>
            </a:r>
            <a:r>
              <a:rPr lang="es-ES" sz="2400" dirty="0" smtClean="0"/>
              <a:t>Significa tanto el arte de enseñar a dibujar, como delineación, figura o imagen ejecutada en claro y oscuro, que toma nombre del material con que se hace.</a:t>
            </a:r>
            <a:r>
              <a:rPr lang="es-ES" sz="2400" baseline="30000" dirty="0" smtClean="0"/>
              <a:t> </a:t>
            </a:r>
            <a:r>
              <a:rPr lang="es-ES" sz="2400" dirty="0" smtClean="0"/>
              <a:t>El dibujo es una forma de expresión gráfica, plasmando imágenes, una de las modalidades de las artes visuales. Se considera al dibujo como el lenguaje gráfico universal, utilizado por la humanidad para transmitir sus ideas, proyectos y, en un sentido más amplio, su cultura.</a:t>
            </a:r>
            <a:endParaRPr lang="es-ES_tradnl" dirty="0" smtClean="0">
              <a:solidFill>
                <a:schemeClr val="accent1">
                  <a:lumMod val="75000"/>
                </a:schemeClr>
              </a:solidFill>
            </a:endParaRPr>
          </a:p>
          <a:p>
            <a:pPr>
              <a:buNone/>
            </a:pPr>
            <a:r>
              <a:rPr lang="es-ES" dirty="0" smtClean="0"/>
              <a:t>	</a:t>
            </a:r>
            <a:endParaRPr lang="es-ES" dirty="0"/>
          </a:p>
        </p:txBody>
      </p:sp>
      <p:cxnSp>
        <p:nvCxnSpPr>
          <p:cNvPr id="7" name="6 Conector recto"/>
          <p:cNvCxnSpPr/>
          <p:nvPr/>
        </p:nvCxnSpPr>
        <p:spPr>
          <a:xfrm>
            <a:off x="-214346" y="1214422"/>
            <a:ext cx="8729666"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25602" name="Picture 2" descr="http://bimg2.mlstatic.com/retratos-realistas-dibujo-a-lapiz-grafito-carbon-arte_MLM-F-3659606872_012013.jpg">
            <a:hlinkClick r:id="rId2"/>
          </p:cNvPr>
          <p:cNvPicPr>
            <a:picLocks noChangeAspect="1" noChangeArrowheads="1"/>
          </p:cNvPicPr>
          <p:nvPr/>
        </p:nvPicPr>
        <p:blipFill>
          <a:blip r:embed="rId3"/>
          <a:srcRect/>
          <a:stretch>
            <a:fillRect/>
          </a:stretch>
        </p:blipFill>
        <p:spPr bwMode="auto">
          <a:xfrm>
            <a:off x="4000497" y="5268"/>
            <a:ext cx="5143504" cy="685273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5" name="Picture 2" descr="http://www.harrymedia.com/img/data/media/392/1_2.jpg"/>
          <p:cNvPicPr>
            <a:picLocks noChangeAspect="1" noChangeArrowheads="1"/>
          </p:cNvPicPr>
          <p:nvPr/>
        </p:nvPicPr>
        <p:blipFill>
          <a:blip r:embed="rId2" cstate="print"/>
          <a:srcRect/>
          <a:stretch>
            <a:fillRect/>
          </a:stretch>
        </p:blipFill>
        <p:spPr bwMode="auto">
          <a:xfrm>
            <a:off x="3969897" y="214314"/>
            <a:ext cx="4745507" cy="664371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74756" name="Picture 4" descr="http://photos1.blogger.com/blogger/8158/3528/1600/ensunombre.jpg">
            <a:hlinkClick r:id="rId2"/>
          </p:cNvPr>
          <p:cNvPicPr>
            <a:picLocks noChangeAspect="1" noChangeArrowheads="1"/>
          </p:cNvPicPr>
          <p:nvPr/>
        </p:nvPicPr>
        <p:blipFill>
          <a:blip r:embed="rId3"/>
          <a:srcRect/>
          <a:stretch>
            <a:fillRect/>
          </a:stretch>
        </p:blipFill>
        <p:spPr bwMode="auto">
          <a:xfrm>
            <a:off x="500034" y="76635"/>
            <a:ext cx="8143900" cy="678136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86808" cy="5214974"/>
          </a:xfrm>
        </p:spPr>
        <p:txBody>
          <a:bodyPr>
            <a:noAutofit/>
          </a:bodyPr>
          <a:lstStyle/>
          <a:p>
            <a:pPr>
              <a:buNone/>
            </a:pPr>
            <a:r>
              <a:rPr lang="es-ES_tradnl" sz="2000" dirty="0" smtClean="0"/>
              <a:t>	</a:t>
            </a:r>
            <a:r>
              <a:rPr lang="es-ES_tradnl" sz="3600" b="1" dirty="0" smtClean="0">
                <a:solidFill>
                  <a:schemeClr val="accent1">
                    <a:lumMod val="75000"/>
                  </a:schemeClr>
                </a:solidFill>
              </a:rPr>
              <a:t>Pintura</a:t>
            </a:r>
            <a:endParaRPr lang="es-ES_tradnl" sz="2000" b="1" dirty="0" smtClean="0">
              <a:solidFill>
                <a:schemeClr val="accent1">
                  <a:lumMod val="75000"/>
                </a:schemeClr>
              </a:solidFill>
            </a:endParaRPr>
          </a:p>
          <a:p>
            <a:pPr marL="450850" indent="-450850" algn="just">
              <a:buNone/>
            </a:pPr>
            <a:r>
              <a:rPr lang="es-MX" sz="2000" dirty="0" smtClean="0"/>
              <a:t> 	Arte que representa en superficie plana cualquier objeto real o imaginario por medio del dibujo y el color. Los testimonios más antiguos del arte humano son dibujos y pinturas que los primitivos habitantes del planeta dejaron en cavernas prehistóricas, estas pinturas fueron llamadas Rupestres. Desde el punto de vista técnico la pintura se dice que es al fresco</a:t>
            </a:r>
            <a:r>
              <a:rPr lang="es-MX" sz="2000" b="1" dirty="0" smtClean="0"/>
              <a:t> </a:t>
            </a:r>
            <a:r>
              <a:rPr lang="es-MX" sz="2000" dirty="0" smtClean="0"/>
              <a:t>cuando se aplica a paredes y techo usando colores disueltos en agua y cal; al óleo cuando ha sido elaborada con colores desleídos en aceite secante, por lo general sobre una tela. La pintura al pastel</a:t>
            </a:r>
            <a:r>
              <a:rPr lang="es-MX" sz="2000" b="1" dirty="0" smtClean="0"/>
              <a:t> </a:t>
            </a:r>
            <a:r>
              <a:rPr lang="es-MX" sz="2000" dirty="0" smtClean="0"/>
              <a:t>se efectúa con lápices blandos y pastosos; la acuarela</a:t>
            </a:r>
            <a:r>
              <a:rPr lang="es-MX" sz="2000" b="1" dirty="0" smtClean="0"/>
              <a:t> </a:t>
            </a:r>
            <a:r>
              <a:rPr lang="es-MX" sz="2000" dirty="0" smtClean="0"/>
              <a:t>emplea colores transparentes diluidos en agua; a la aguada se llama el procedimiento de emplear colores espesos, templados con agua de goma y miel; pintura al temple</a:t>
            </a:r>
            <a:r>
              <a:rPr lang="es-MX" sz="2000" b="1" dirty="0" smtClean="0"/>
              <a:t> </a:t>
            </a:r>
            <a:r>
              <a:rPr lang="es-MX" sz="2000" dirty="0" smtClean="0"/>
              <a:t>es la preparada con líquidos glutinosos y calientes, en ella se emplea entre otros productos, el agua de cola. En la llamada de porcelana se usan colores minerales endurecidos y unidos por medio del fuego.</a:t>
            </a:r>
            <a:endParaRPr lang="es-ES_tradnl" sz="2000" dirty="0" smtClean="0">
              <a:solidFill>
                <a:schemeClr val="accent1">
                  <a:lumMod val="75000"/>
                </a:schemeClr>
              </a:solidFill>
            </a:endParaRPr>
          </a:p>
          <a:p>
            <a:pPr algn="just">
              <a:buNone/>
            </a:pPr>
            <a:r>
              <a:rPr lang="es-ES" sz="2000" dirty="0" smtClean="0"/>
              <a:t>	</a:t>
            </a:r>
            <a:endParaRPr lang="es-ES" sz="2000"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5" name="4 CuadroTexto"/>
          <p:cNvSpPr txBox="1"/>
          <p:nvPr/>
        </p:nvSpPr>
        <p:spPr>
          <a:xfrm>
            <a:off x="571472" y="4071942"/>
            <a:ext cx="3000396" cy="1600438"/>
          </a:xfrm>
          <a:prstGeom prst="rect">
            <a:avLst/>
          </a:prstGeom>
          <a:noFill/>
        </p:spPr>
        <p:txBody>
          <a:bodyPr wrap="square" rtlCol="0">
            <a:spAutoFit/>
          </a:bodyPr>
          <a:lstStyle/>
          <a:p>
            <a:pPr algn="r"/>
            <a:r>
              <a:rPr lang="es-ES" sz="1400" b="1" dirty="0" err="1" smtClean="0"/>
              <a:t>Vincent</a:t>
            </a:r>
            <a:r>
              <a:rPr lang="es-ES" sz="1400" b="1" dirty="0" smtClean="0"/>
              <a:t> </a:t>
            </a:r>
            <a:r>
              <a:rPr lang="es-ES" sz="1400" b="1" dirty="0" err="1" smtClean="0"/>
              <a:t>Willem</a:t>
            </a:r>
            <a:r>
              <a:rPr lang="es-ES" sz="1400" b="1" dirty="0" smtClean="0"/>
              <a:t> van </a:t>
            </a:r>
            <a:r>
              <a:rPr lang="es-ES" sz="1400" b="1" dirty="0" err="1" smtClean="0"/>
              <a:t>Gogh</a:t>
            </a:r>
            <a:r>
              <a:rPr lang="es-ES" sz="1400" dirty="0" smtClean="0"/>
              <a:t> (</a:t>
            </a:r>
            <a:r>
              <a:rPr lang="es-MX" sz="1400" dirty="0" smtClean="0"/>
              <a:t>1853-1890). Nació en </a:t>
            </a:r>
            <a:r>
              <a:rPr lang="es-MX" sz="1400" dirty="0" err="1" smtClean="0"/>
              <a:t>Zundert</a:t>
            </a:r>
            <a:r>
              <a:rPr lang="es-MX" sz="1400" dirty="0" smtClean="0"/>
              <a:t> , países bajos. Fue un pintor de los principales exponentes del </a:t>
            </a:r>
            <a:r>
              <a:rPr lang="es-MX" sz="1400" dirty="0" err="1" smtClean="0"/>
              <a:t>posimpresionismo</a:t>
            </a:r>
            <a:r>
              <a:rPr lang="es-MX" sz="1400" dirty="0" smtClean="0"/>
              <a:t>. Pintó 900 cuadros (de ellos 27 autorretratos y 148 acuarelas) y 1.600 dibujos.</a:t>
            </a:r>
            <a:endParaRPr lang="es-MX" sz="1400" dirty="0"/>
          </a:p>
        </p:txBody>
      </p:sp>
      <p:pic>
        <p:nvPicPr>
          <p:cNvPr id="6" name="Picture 10" descr="http://upload.wikimedia.org/wikipedia/commons/thumb/6/6b/SelbstPortrait_VG2.jpg/220px-SelbstPortrait_VG2.jpg">
            <a:hlinkClick r:id="rId2"/>
          </p:cNvPr>
          <p:cNvPicPr>
            <a:picLocks noChangeAspect="1" noChangeArrowheads="1"/>
          </p:cNvPicPr>
          <p:nvPr/>
        </p:nvPicPr>
        <p:blipFill>
          <a:blip r:embed="rId3" cstate="print"/>
          <a:srcRect/>
          <a:stretch>
            <a:fillRect/>
          </a:stretch>
        </p:blipFill>
        <p:spPr bwMode="auto">
          <a:xfrm>
            <a:off x="3714744" y="652636"/>
            <a:ext cx="5000660" cy="6205364"/>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5" name="4 CuadroTexto"/>
          <p:cNvSpPr txBox="1"/>
          <p:nvPr/>
        </p:nvSpPr>
        <p:spPr>
          <a:xfrm>
            <a:off x="571472" y="3000372"/>
            <a:ext cx="3000396" cy="3108543"/>
          </a:xfrm>
          <a:prstGeom prst="rect">
            <a:avLst/>
          </a:prstGeom>
          <a:noFill/>
        </p:spPr>
        <p:txBody>
          <a:bodyPr wrap="square" rtlCol="0">
            <a:spAutoFit/>
          </a:bodyPr>
          <a:lstStyle/>
          <a:p>
            <a:r>
              <a:rPr lang="es-MX" sz="1400" i="1" dirty="0" smtClean="0"/>
              <a:t>"La pintura es como la cocina, se hace con amor, con cuidado y con paciencia". - Santiago </a:t>
            </a:r>
            <a:r>
              <a:rPr lang="es-MX" sz="1400" i="1" dirty="0" err="1" smtClean="0"/>
              <a:t>Carbonell</a:t>
            </a:r>
            <a:r>
              <a:rPr lang="es-MX" sz="1400" i="1" dirty="0" smtClean="0"/>
              <a:t> </a:t>
            </a:r>
            <a:endParaRPr lang="es-MX" sz="1400" dirty="0" smtClean="0"/>
          </a:p>
          <a:p>
            <a:endParaRPr lang="es-MX" sz="1400" dirty="0" smtClean="0"/>
          </a:p>
          <a:p>
            <a:endParaRPr lang="es-MX" sz="1400" dirty="0" smtClean="0"/>
          </a:p>
          <a:p>
            <a:endParaRPr lang="es-MX" sz="1400" dirty="0" smtClean="0"/>
          </a:p>
          <a:p>
            <a:r>
              <a:rPr lang="es-MX" sz="1400" b="1" dirty="0" smtClean="0"/>
              <a:t>Santiago </a:t>
            </a:r>
            <a:r>
              <a:rPr lang="es-MX" sz="1400" b="1" dirty="0" err="1" smtClean="0"/>
              <a:t>Carbonell</a:t>
            </a:r>
            <a:r>
              <a:rPr lang="es-MX" sz="1400" b="1" dirty="0" smtClean="0"/>
              <a:t> </a:t>
            </a:r>
            <a:r>
              <a:rPr lang="es-MX" sz="1400" dirty="0" smtClean="0"/>
              <a:t>es español de nacimiento pero ha desarrollado su obra principalmente en México, pues Querétaro ha sido su lugar de residencia desde hace ya varios años. La obra de </a:t>
            </a:r>
            <a:r>
              <a:rPr lang="es-MX" sz="1400" dirty="0" err="1" smtClean="0"/>
              <a:t>Carbonell</a:t>
            </a:r>
            <a:r>
              <a:rPr lang="es-MX" sz="1400" dirty="0" smtClean="0"/>
              <a:t> se mueve entre la escultura y la pintura, siendo ésta su faceta más conocida.</a:t>
            </a:r>
            <a:endParaRPr lang="es-MX" sz="1400" dirty="0"/>
          </a:p>
        </p:txBody>
      </p:sp>
      <p:pic>
        <p:nvPicPr>
          <p:cNvPr id="76802" name="Picture 2" descr="http://culturacolectiva.com/wp-content/uploads/2012/12/artwork_images_866_269713_santiago-carbonell.jpeg"/>
          <p:cNvPicPr>
            <a:picLocks noChangeAspect="1" noChangeArrowheads="1"/>
          </p:cNvPicPr>
          <p:nvPr/>
        </p:nvPicPr>
        <p:blipFill>
          <a:blip r:embed="rId2"/>
          <a:srcRect/>
          <a:stretch>
            <a:fillRect/>
          </a:stretch>
        </p:blipFill>
        <p:spPr bwMode="auto">
          <a:xfrm>
            <a:off x="3760471" y="0"/>
            <a:ext cx="5383529" cy="6858001"/>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7" name="6 Rectángulo"/>
          <p:cNvSpPr/>
          <p:nvPr/>
        </p:nvSpPr>
        <p:spPr>
          <a:xfrm>
            <a:off x="642910" y="3000373"/>
            <a:ext cx="2143140" cy="815608"/>
          </a:xfrm>
          <a:prstGeom prst="rect">
            <a:avLst/>
          </a:prstGeom>
        </p:spPr>
        <p:txBody>
          <a:bodyPr wrap="square">
            <a:spAutoFit/>
          </a:bodyPr>
          <a:lstStyle/>
          <a:p>
            <a:r>
              <a:rPr lang="es-MX" dirty="0" smtClean="0">
                <a:hlinkClick r:id="rId2"/>
              </a:rPr>
              <a:t>Daniel Lezama</a:t>
            </a:r>
            <a:endParaRPr lang="es-MX" dirty="0" smtClean="0"/>
          </a:p>
          <a:p>
            <a:r>
              <a:rPr lang="es-MX" sz="1100" dirty="0" smtClean="0"/>
              <a:t>Ir a pagina web</a:t>
            </a:r>
          </a:p>
          <a:p>
            <a:endParaRPr lang="es-MX" dirty="0"/>
          </a:p>
        </p:txBody>
      </p:sp>
      <p:pic>
        <p:nvPicPr>
          <p:cNvPr id="77828" name="Picture 4" descr="http://2.bp.blogspot.com/_9XKTT_JJnAY/S2IJYyBql8I/AAAAAAAAASs/A1g-TtLItqQ/s400/Daniel+Lezama+05.jpg"/>
          <p:cNvPicPr>
            <a:picLocks noChangeAspect="1" noChangeArrowheads="1"/>
          </p:cNvPicPr>
          <p:nvPr/>
        </p:nvPicPr>
        <p:blipFill>
          <a:blip r:embed="rId3"/>
          <a:srcRect/>
          <a:stretch>
            <a:fillRect/>
          </a:stretch>
        </p:blipFill>
        <p:spPr bwMode="auto">
          <a:xfrm>
            <a:off x="3143240" y="-39425"/>
            <a:ext cx="6000760" cy="6897425"/>
          </a:xfrm>
          <a:prstGeom prst="rect">
            <a:avLst/>
          </a:prstGeom>
          <a:noFill/>
        </p:spPr>
      </p:pic>
      <p:sp>
        <p:nvSpPr>
          <p:cNvPr id="9" name="8 Rectángulo"/>
          <p:cNvSpPr/>
          <p:nvPr/>
        </p:nvSpPr>
        <p:spPr>
          <a:xfrm>
            <a:off x="428596" y="4071942"/>
            <a:ext cx="2500330" cy="2031325"/>
          </a:xfrm>
          <a:prstGeom prst="rect">
            <a:avLst/>
          </a:prstGeom>
        </p:spPr>
        <p:txBody>
          <a:bodyPr wrap="square">
            <a:spAutoFit/>
          </a:bodyPr>
          <a:lstStyle/>
          <a:p>
            <a:pPr algn="just"/>
            <a:r>
              <a:rPr lang="es-MX" sz="1400" dirty="0" smtClean="0"/>
              <a:t>Nació en México en 1968. Estudió Artes Visuales en la Academia de San Carlos de la UNAM, y empezó su carrera artística en 1995. Ha sido becario del </a:t>
            </a:r>
            <a:r>
              <a:rPr lang="es-MX" sz="1400" dirty="0" err="1" smtClean="0"/>
              <a:t>Fonca</a:t>
            </a:r>
            <a:r>
              <a:rPr lang="es-MX" sz="1400" dirty="0" smtClean="0"/>
              <a:t> y del </a:t>
            </a:r>
            <a:r>
              <a:rPr lang="es-MX" sz="1400" dirty="0" err="1" smtClean="0"/>
              <a:t>Conaculta</a:t>
            </a:r>
            <a:r>
              <a:rPr lang="es-MX" sz="1400" dirty="0" smtClean="0"/>
              <a:t> en varias ocasiones.</a:t>
            </a:r>
            <a:br>
              <a:rPr lang="es-MX" sz="1400" dirty="0" smtClean="0"/>
            </a:br>
            <a:r>
              <a:rPr lang="es-MX" sz="1400" dirty="0" smtClean="0"/>
              <a:t>En 2000 ganó la Bienal de Pintura Rufino Tamayo.</a:t>
            </a:r>
            <a:endParaRPr lang="es-MX" sz="1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2786082" cy="5214974"/>
          </a:xfrm>
        </p:spPr>
        <p:txBody>
          <a:bodyPr>
            <a:noAutofit/>
          </a:bodyPr>
          <a:lstStyle/>
          <a:p>
            <a:pPr>
              <a:buNone/>
            </a:pPr>
            <a:r>
              <a:rPr lang="es-ES_tradnl" sz="2000" dirty="0" smtClean="0"/>
              <a:t>	</a:t>
            </a:r>
            <a:r>
              <a:rPr lang="es-ES_tradnl" sz="3600" b="1" dirty="0" smtClean="0">
                <a:solidFill>
                  <a:schemeClr val="accent1">
                    <a:lumMod val="75000"/>
                  </a:schemeClr>
                </a:solidFill>
                <a:hlinkClick r:id="rId2"/>
              </a:rPr>
              <a:t>Gráfica</a:t>
            </a:r>
            <a:r>
              <a:rPr lang="es-ES_tradnl" sz="3600" b="1" dirty="0" smtClean="0">
                <a:solidFill>
                  <a:schemeClr val="accent1">
                    <a:lumMod val="75000"/>
                  </a:schemeClr>
                </a:solidFill>
              </a:rPr>
              <a:t> </a:t>
            </a:r>
            <a:r>
              <a:rPr lang="es-ES_tradnl" sz="1400" dirty="0" smtClean="0"/>
              <a:t>video</a:t>
            </a:r>
            <a:endParaRPr lang="es-ES_tradnl" sz="2000" dirty="0" smtClean="0"/>
          </a:p>
          <a:p>
            <a:pPr marL="450850" indent="-450850">
              <a:buNone/>
            </a:pPr>
            <a:r>
              <a:rPr lang="es-MX" sz="2000" dirty="0" smtClean="0"/>
              <a:t> 	</a:t>
            </a:r>
            <a:r>
              <a:rPr lang="es-ES" sz="2000" b="1" dirty="0" smtClean="0"/>
              <a:t> </a:t>
            </a:r>
          </a:p>
          <a:p>
            <a:pPr marL="450850" indent="-450850">
              <a:buNone/>
            </a:pPr>
            <a:r>
              <a:rPr lang="es-ES" sz="2000" b="1" dirty="0" smtClean="0"/>
              <a:t>        </a:t>
            </a:r>
            <a:r>
              <a:rPr lang="es-ES" sz="2200" dirty="0" smtClean="0"/>
              <a:t>Es una de las diferentes posibilidades de las artes plásticas en la que interviene el dibujo y el grabado.</a:t>
            </a:r>
            <a:endParaRPr lang="es-ES_tradnl" sz="2200" dirty="0" smtClean="0">
              <a:solidFill>
                <a:schemeClr val="accent1">
                  <a:lumMod val="75000"/>
                </a:schemeClr>
              </a:solidFill>
            </a:endParaRPr>
          </a:p>
          <a:p>
            <a:pPr>
              <a:buNone/>
            </a:pPr>
            <a:r>
              <a:rPr lang="es-ES" sz="2000" dirty="0" smtClean="0"/>
              <a:t>	</a:t>
            </a:r>
            <a:endParaRPr lang="es-ES" sz="2000"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pic>
        <p:nvPicPr>
          <p:cNvPr id="5" name="Picture 2" descr="ArtePolaco400.jpg"/>
          <p:cNvPicPr>
            <a:picLocks noChangeAspect="1" noChangeArrowheads="1"/>
          </p:cNvPicPr>
          <p:nvPr/>
        </p:nvPicPr>
        <p:blipFill>
          <a:blip r:embed="rId3" cstate="print"/>
          <a:srcRect/>
          <a:stretch>
            <a:fillRect/>
          </a:stretch>
        </p:blipFill>
        <p:spPr bwMode="auto">
          <a:xfrm>
            <a:off x="2987824" y="2049842"/>
            <a:ext cx="5925424" cy="423667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1285860"/>
            <a:ext cx="6408712" cy="4339650"/>
          </a:xfrm>
          <a:prstGeom prst="rect">
            <a:avLst/>
          </a:prstGeom>
        </p:spPr>
        <p:txBody>
          <a:bodyPr wrap="square">
            <a:spAutoFit/>
          </a:bodyPr>
          <a:lstStyle/>
          <a:p>
            <a:pPr lvl="0">
              <a:spcBef>
                <a:spcPct val="20000"/>
              </a:spcBef>
              <a:buClr>
                <a:schemeClr val="accent1"/>
              </a:buClr>
              <a:buSzPct val="80000"/>
              <a:defRPr/>
            </a:pPr>
            <a:r>
              <a:rPr lang="es-ES_tradnl" sz="2000" b="1" dirty="0" smtClean="0">
                <a:solidFill>
                  <a:schemeClr val="accent1">
                    <a:lumMod val="75000"/>
                  </a:schemeClr>
                </a:solidFill>
              </a:rPr>
              <a:t>Dimensión de Formación: </a:t>
            </a:r>
            <a:r>
              <a:rPr lang="es-ES_tradnl" sz="2000" dirty="0" smtClean="0">
                <a:solidFill>
                  <a:schemeClr val="tx2">
                    <a:lumMod val="10000"/>
                  </a:schemeClr>
                </a:solidFill>
              </a:rPr>
              <a:t>Comunicativa</a:t>
            </a:r>
          </a:p>
          <a:p>
            <a:pPr lvl="0">
              <a:spcBef>
                <a:spcPct val="20000"/>
              </a:spcBef>
              <a:buClr>
                <a:schemeClr val="accent1"/>
              </a:buClr>
              <a:buSzPct val="80000"/>
              <a:defRPr/>
            </a:pPr>
            <a:r>
              <a:rPr lang="es-ES_tradnl" sz="2000" b="1" dirty="0" smtClean="0">
                <a:solidFill>
                  <a:schemeClr val="accent1">
                    <a:lumMod val="75000"/>
                  </a:schemeClr>
                </a:solidFill>
              </a:rPr>
              <a:t>Campo de Formación: </a:t>
            </a:r>
            <a:r>
              <a:rPr lang="es-ES_tradnl" sz="2000" dirty="0" smtClean="0">
                <a:solidFill>
                  <a:schemeClr val="tx2">
                    <a:lumMod val="10000"/>
                  </a:schemeClr>
                </a:solidFill>
              </a:rPr>
              <a:t>Lenguaje y comunicación</a:t>
            </a:r>
          </a:p>
          <a:p>
            <a:pPr>
              <a:spcBef>
                <a:spcPct val="20000"/>
              </a:spcBef>
              <a:buClr>
                <a:schemeClr val="accent1"/>
              </a:buClr>
              <a:buSzPct val="80000"/>
            </a:pPr>
            <a:r>
              <a:rPr lang="es-ES_tradnl" sz="2000" b="1" dirty="0" smtClean="0">
                <a:solidFill>
                  <a:schemeClr val="accent1">
                    <a:lumMod val="75000"/>
                  </a:schemeClr>
                </a:solidFill>
              </a:rPr>
              <a:t>Ámbito Disciplinar: </a:t>
            </a:r>
            <a:r>
              <a:rPr lang="es-ES_tradnl" sz="2000" dirty="0" smtClean="0">
                <a:solidFill>
                  <a:schemeClr val="tx2">
                    <a:lumMod val="10000"/>
                  </a:schemeClr>
                </a:solidFill>
              </a:rPr>
              <a:t>Arte</a:t>
            </a:r>
          </a:p>
          <a:p>
            <a:pPr>
              <a:spcBef>
                <a:spcPct val="20000"/>
              </a:spcBef>
              <a:buClr>
                <a:schemeClr val="accent1"/>
              </a:buClr>
              <a:buSzPct val="80000"/>
            </a:pPr>
            <a:r>
              <a:rPr lang="es-ES_tradnl" sz="2000" b="1" dirty="0" smtClean="0">
                <a:solidFill>
                  <a:schemeClr val="accent1">
                    <a:lumMod val="75000"/>
                  </a:schemeClr>
                </a:solidFill>
              </a:rPr>
              <a:t>Asignatura o Unidad de Aprendizaje: </a:t>
            </a:r>
            <a:r>
              <a:rPr lang="es-ES_tradnl" sz="2000" dirty="0" smtClean="0">
                <a:solidFill>
                  <a:schemeClr val="tx2">
                    <a:lumMod val="10000"/>
                  </a:schemeClr>
                </a:solidFill>
              </a:rPr>
              <a:t>Expresión del Arte</a:t>
            </a:r>
          </a:p>
          <a:p>
            <a:pPr lvl="0">
              <a:spcBef>
                <a:spcPct val="20000"/>
              </a:spcBef>
              <a:buClr>
                <a:schemeClr val="accent1"/>
              </a:buClr>
              <a:buSzPct val="80000"/>
            </a:pPr>
            <a:r>
              <a:rPr lang="es-ES_tradnl" sz="2000" b="1" dirty="0" smtClean="0">
                <a:solidFill>
                  <a:schemeClr val="accent1">
                    <a:lumMod val="75000"/>
                  </a:schemeClr>
                </a:solidFill>
              </a:rPr>
              <a:t>Semestre: </a:t>
            </a:r>
            <a:r>
              <a:rPr lang="es-ES_tradnl" sz="2000" dirty="0" smtClean="0">
                <a:solidFill>
                  <a:schemeClr val="tx2">
                    <a:lumMod val="10000"/>
                  </a:schemeClr>
                </a:solidFill>
              </a:rPr>
              <a:t>Sexto</a:t>
            </a:r>
          </a:p>
          <a:p>
            <a:pPr>
              <a:spcBef>
                <a:spcPct val="20000"/>
              </a:spcBef>
              <a:buClr>
                <a:schemeClr val="accent1"/>
              </a:buClr>
              <a:buSzPct val="80000"/>
            </a:pPr>
            <a:r>
              <a:rPr lang="es-ES_tradnl" sz="2000" b="1" dirty="0" smtClean="0">
                <a:solidFill>
                  <a:schemeClr val="accent1">
                    <a:lumMod val="75000"/>
                  </a:schemeClr>
                </a:solidFill>
              </a:rPr>
              <a:t>Créditos: </a:t>
            </a:r>
            <a:r>
              <a:rPr lang="es-ES_tradnl" sz="2000" dirty="0" smtClean="0">
                <a:solidFill>
                  <a:schemeClr val="tx2">
                    <a:lumMod val="10000"/>
                  </a:schemeClr>
                </a:solidFill>
              </a:rPr>
              <a:t>4</a:t>
            </a:r>
          </a:p>
          <a:p>
            <a:pPr>
              <a:spcBef>
                <a:spcPct val="20000"/>
              </a:spcBef>
              <a:buClr>
                <a:schemeClr val="accent1"/>
              </a:buClr>
              <a:buSzPct val="80000"/>
            </a:pPr>
            <a:r>
              <a:rPr lang="es-ES_tradnl" sz="2000" b="1" dirty="0" smtClean="0">
                <a:solidFill>
                  <a:schemeClr val="accent1">
                    <a:lumMod val="75000"/>
                  </a:schemeClr>
                </a:solidFill>
              </a:rPr>
              <a:t>Tipo de Curso: </a:t>
            </a:r>
            <a:r>
              <a:rPr lang="es-ES_tradnl" sz="2000" dirty="0" smtClean="0">
                <a:solidFill>
                  <a:schemeClr val="tx2">
                    <a:lumMod val="10000"/>
                  </a:schemeClr>
                </a:solidFill>
              </a:rPr>
              <a:t>Obligatorio</a:t>
            </a:r>
          </a:p>
          <a:p>
            <a:pPr>
              <a:spcBef>
                <a:spcPct val="20000"/>
              </a:spcBef>
              <a:buClr>
                <a:schemeClr val="accent1"/>
              </a:buClr>
              <a:buSzPct val="80000"/>
            </a:pPr>
            <a:r>
              <a:rPr lang="es-ES_tradnl" sz="2000" b="1" dirty="0" smtClean="0">
                <a:solidFill>
                  <a:schemeClr val="accent1">
                    <a:lumMod val="75000"/>
                  </a:schemeClr>
                </a:solidFill>
              </a:rPr>
              <a:t>Asignaturas Simultáneas: </a:t>
            </a:r>
            <a:r>
              <a:rPr lang="es-ES_tradnl" sz="2000" dirty="0" smtClean="0">
                <a:solidFill>
                  <a:schemeClr val="tx2">
                    <a:lumMod val="10000"/>
                  </a:schemeClr>
                </a:solidFill>
              </a:rPr>
              <a:t>Sociología, Psicología, México ante el Contexto Internacional, Comunicación, Cultura Emprendedora, Orientación Educativa, Optativas (2)</a:t>
            </a:r>
          </a:p>
          <a:p>
            <a:pPr lvl="0">
              <a:spcBef>
                <a:spcPct val="20000"/>
              </a:spcBef>
              <a:buClr>
                <a:schemeClr val="accent1"/>
              </a:buClr>
              <a:buSzPct val="80000"/>
            </a:pPr>
            <a:r>
              <a:rPr lang="es-ES_tradnl" sz="2000" b="1" dirty="0" smtClean="0">
                <a:solidFill>
                  <a:schemeClr val="accent1">
                    <a:lumMod val="75000"/>
                  </a:schemeClr>
                </a:solidFill>
              </a:rPr>
              <a:t>Total de Horas: </a:t>
            </a:r>
            <a:r>
              <a:rPr lang="es-ES_tradnl" sz="2000" dirty="0" smtClean="0">
                <a:solidFill>
                  <a:schemeClr val="tx2">
                    <a:lumMod val="10000"/>
                  </a:schemeClr>
                </a:solidFill>
              </a:rPr>
              <a:t>3</a:t>
            </a:r>
          </a:p>
          <a:p>
            <a:pPr lvl="0">
              <a:spcBef>
                <a:spcPct val="20000"/>
              </a:spcBef>
              <a:buClr>
                <a:schemeClr val="accent1"/>
              </a:buClr>
              <a:buSzPct val="80000"/>
            </a:pPr>
            <a:r>
              <a:rPr lang="es-ES_tradnl" sz="2000" b="1" dirty="0" smtClean="0">
                <a:solidFill>
                  <a:schemeClr val="accent1">
                    <a:lumMod val="75000"/>
                  </a:schemeClr>
                </a:solidFill>
              </a:rPr>
              <a:t>Etapa en la Estructura Curricular: </a:t>
            </a:r>
            <a:r>
              <a:rPr lang="es-ES_tradnl" sz="2000" dirty="0" smtClean="0">
                <a:solidFill>
                  <a:schemeClr val="tx2">
                    <a:lumMod val="10000"/>
                  </a:schemeClr>
                </a:solidFill>
              </a:rPr>
              <a:t>Propedéutica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15370" cy="5214974"/>
          </a:xfrm>
        </p:spPr>
        <p:txBody>
          <a:bodyPr>
            <a:noAutofit/>
          </a:bodyPr>
          <a:lstStyle/>
          <a:p>
            <a:pPr>
              <a:buNone/>
            </a:pPr>
            <a:r>
              <a:rPr lang="es-ES_tradnl" sz="2000" dirty="0" smtClean="0"/>
              <a:t>	</a:t>
            </a:r>
          </a:p>
          <a:p>
            <a:pPr>
              <a:buNone/>
            </a:pPr>
            <a:r>
              <a:rPr lang="es-ES_tradnl" sz="3600" b="1" dirty="0" smtClean="0">
                <a:solidFill>
                  <a:schemeClr val="accent1">
                    <a:lumMod val="75000"/>
                  </a:schemeClr>
                </a:solidFill>
              </a:rPr>
              <a:t>Fotografía</a:t>
            </a:r>
            <a:endParaRPr lang="es-ES_tradnl" sz="2000" b="1" dirty="0" smtClean="0">
              <a:solidFill>
                <a:schemeClr val="accent1">
                  <a:lumMod val="75000"/>
                </a:schemeClr>
              </a:solidFill>
            </a:endParaRPr>
          </a:p>
          <a:p>
            <a:pPr algn="just">
              <a:buNone/>
            </a:pPr>
            <a:r>
              <a:rPr lang="es-MX" sz="2000" dirty="0" smtClean="0"/>
              <a:t> 	</a:t>
            </a:r>
            <a:r>
              <a:rPr lang="es-MX" sz="2200" dirty="0" smtClean="0"/>
              <a:t>La idea de la fotografía surge como síntesis de dos experiencias muy antiguas: el descubrimiento de la cámara oscura y de que algunas sustancias son sensibles a la luz. </a:t>
            </a:r>
            <a:endParaRPr lang="es-MX" sz="2200" dirty="0" smtClean="0"/>
          </a:p>
          <a:p>
            <a:pPr algn="just">
              <a:buNone/>
            </a:pPr>
            <a:endParaRPr lang="es-MX" sz="2200" dirty="0" smtClean="0"/>
          </a:p>
          <a:p>
            <a:pPr algn="just">
              <a:buNone/>
            </a:pPr>
            <a:r>
              <a:rPr lang="es-MX" sz="2200" dirty="0" smtClean="0"/>
              <a:t>	</a:t>
            </a:r>
            <a:r>
              <a:rPr lang="es-MX" sz="2200" dirty="0" smtClean="0"/>
              <a:t>Muchos </a:t>
            </a:r>
            <a:r>
              <a:rPr lang="es-MX" sz="2200" dirty="0" smtClean="0"/>
              <a:t>hablan de que la fotografía en sí es un arte. Se dice que el fotógrafo es aquel ser sensible que está en contacto con la cultura visual, y que la reproduce en sus fotografías, como la etimología lo indica “escribe con luz”.</a:t>
            </a:r>
          </a:p>
          <a:p>
            <a:pPr algn="just">
              <a:buNone/>
            </a:pPr>
            <a:r>
              <a:rPr lang="es-MX" sz="2200" dirty="0" smtClean="0"/>
              <a:t/>
            </a:r>
            <a:br>
              <a:rPr lang="es-MX" sz="2200" dirty="0" smtClean="0"/>
            </a:br>
            <a:r>
              <a:rPr lang="es-MX" sz="2200" dirty="0" smtClean="0"/>
              <a:t>La fotografía como arte, ha pasado a convertirse en uno de los campos más socorridos ya que únicamente se necesita de un equipo fotográfico para su práctica.</a:t>
            </a:r>
            <a:endParaRPr lang="es-ES_tradnl" sz="2200" dirty="0" smtClean="0">
              <a:solidFill>
                <a:schemeClr val="accent1">
                  <a:lumMod val="75000"/>
                </a:schemeClr>
              </a:solidFill>
            </a:endParaRPr>
          </a:p>
          <a:p>
            <a:pPr>
              <a:buNone/>
            </a:pPr>
            <a:r>
              <a:rPr lang="es-ES" sz="2000" dirty="0" smtClean="0"/>
              <a:t>	</a:t>
            </a:r>
            <a:endParaRPr lang="es-ES" sz="2000"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5" name="Picture 2" descr="http://famousphotos.files.wordpress.com/2010/01/pulitzer2.jpg"/>
          <p:cNvPicPr>
            <a:picLocks noChangeAspect="1" noChangeArrowheads="1"/>
          </p:cNvPicPr>
          <p:nvPr/>
        </p:nvPicPr>
        <p:blipFill>
          <a:blip r:embed="rId2" cstate="print"/>
          <a:srcRect/>
          <a:stretch>
            <a:fillRect/>
          </a:stretch>
        </p:blipFill>
        <p:spPr bwMode="auto">
          <a:xfrm>
            <a:off x="611560" y="0"/>
            <a:ext cx="7848873" cy="5761073"/>
          </a:xfrm>
          <a:prstGeom prst="rect">
            <a:avLst/>
          </a:prstGeom>
          <a:noFill/>
        </p:spPr>
      </p:pic>
      <p:sp>
        <p:nvSpPr>
          <p:cNvPr id="6" name="5 Rectángulo"/>
          <p:cNvSpPr/>
          <p:nvPr/>
        </p:nvSpPr>
        <p:spPr>
          <a:xfrm>
            <a:off x="611560" y="5877272"/>
            <a:ext cx="7818092" cy="307777"/>
          </a:xfrm>
          <a:prstGeom prst="rect">
            <a:avLst/>
          </a:prstGeom>
        </p:spPr>
        <p:txBody>
          <a:bodyPr wrap="square">
            <a:spAutoFit/>
          </a:bodyPr>
          <a:lstStyle/>
          <a:p>
            <a:pPr algn="ctr"/>
            <a:r>
              <a:rPr lang="es-MX" sz="1400" b="1" dirty="0" smtClean="0"/>
              <a:t>Fotografía de noticias</a:t>
            </a:r>
            <a:r>
              <a:rPr lang="es-MX" sz="1400" dirty="0" smtClean="0"/>
              <a:t>, autor </a:t>
            </a:r>
            <a:r>
              <a:rPr lang="es-MX" sz="1400" b="1" dirty="0" smtClean="0"/>
              <a:t>Patrick </a:t>
            </a:r>
            <a:r>
              <a:rPr lang="es-MX" sz="1400" b="1" dirty="0" err="1" smtClean="0"/>
              <a:t>Farrell</a:t>
            </a:r>
            <a:r>
              <a:rPr lang="es-MX" sz="1400" dirty="0" smtClean="0"/>
              <a:t> con una fotografía de Haití tras el paso del tornado </a:t>
            </a:r>
            <a:r>
              <a:rPr lang="es-MX" sz="1400" dirty="0" err="1" smtClean="0"/>
              <a:t>Ike</a:t>
            </a:r>
            <a:r>
              <a:rPr lang="es-MX" sz="1400" dirty="0" smtClean="0"/>
              <a:t>.</a:t>
            </a:r>
            <a:endParaRPr lang="es-MX" sz="1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79874" name="Picture 2" descr="http://www.quadratinmexico.com/wp-content/uploads/2012/11/los-ninos-de-manuel-alvarez2.jpg">
            <a:hlinkClick r:id="rId2"/>
          </p:cNvPr>
          <p:cNvPicPr>
            <a:picLocks noChangeAspect="1" noChangeArrowheads="1"/>
          </p:cNvPicPr>
          <p:nvPr/>
        </p:nvPicPr>
        <p:blipFill>
          <a:blip r:embed="rId3"/>
          <a:srcRect/>
          <a:stretch>
            <a:fillRect/>
          </a:stretch>
        </p:blipFill>
        <p:spPr bwMode="auto">
          <a:xfrm>
            <a:off x="-49905" y="-24"/>
            <a:ext cx="9193905" cy="6215082"/>
          </a:xfrm>
          <a:prstGeom prst="rect">
            <a:avLst/>
          </a:prstGeom>
          <a:noFill/>
        </p:spPr>
      </p:pic>
      <p:sp>
        <p:nvSpPr>
          <p:cNvPr id="6" name="5 CuadroTexto"/>
          <p:cNvSpPr txBox="1"/>
          <p:nvPr/>
        </p:nvSpPr>
        <p:spPr>
          <a:xfrm>
            <a:off x="2928926" y="6286520"/>
            <a:ext cx="2220351" cy="369332"/>
          </a:xfrm>
          <a:prstGeom prst="rect">
            <a:avLst/>
          </a:prstGeom>
          <a:noFill/>
        </p:spPr>
        <p:txBody>
          <a:bodyPr wrap="none" rtlCol="0">
            <a:spAutoFit/>
          </a:bodyPr>
          <a:lstStyle/>
          <a:p>
            <a:r>
              <a:rPr lang="es-MX" dirty="0" smtClean="0"/>
              <a:t>Manuel Álvarez Bravo</a:t>
            </a:r>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86808" cy="4525963"/>
          </a:xfrm>
        </p:spPr>
        <p:txBody>
          <a:bodyPr>
            <a:normAutofit fontScale="47500" lnSpcReduction="20000"/>
          </a:bodyPr>
          <a:lstStyle/>
          <a:p>
            <a:pPr>
              <a:buNone/>
            </a:pPr>
            <a:r>
              <a:rPr lang="es-ES_tradnl" sz="4600" dirty="0" smtClean="0"/>
              <a:t>	</a:t>
            </a:r>
          </a:p>
          <a:p>
            <a:pPr>
              <a:buNone/>
            </a:pPr>
            <a:r>
              <a:rPr lang="es-ES_tradnl" sz="7600" b="1" dirty="0" smtClean="0">
                <a:solidFill>
                  <a:schemeClr val="accent1">
                    <a:lumMod val="75000"/>
                  </a:schemeClr>
                </a:solidFill>
              </a:rPr>
              <a:t>Arte Tridimensional</a:t>
            </a:r>
          </a:p>
          <a:p>
            <a:pPr marL="450850" indent="-450850" algn="just">
              <a:buNone/>
            </a:pPr>
            <a:r>
              <a:rPr lang="es-MX" sz="2800" dirty="0" smtClean="0"/>
              <a:t>         </a:t>
            </a:r>
            <a:r>
              <a:rPr lang="es-MX" sz="4200" dirty="0" smtClean="0"/>
              <a:t>De tres dimensiones.</a:t>
            </a:r>
          </a:p>
          <a:p>
            <a:pPr marL="450850" indent="-450850" algn="just">
              <a:buNone/>
            </a:pPr>
            <a:endParaRPr lang="es-MX" sz="4200" dirty="0" smtClean="0"/>
          </a:p>
          <a:p>
            <a:pPr algn="just">
              <a:buNone/>
            </a:pPr>
            <a:r>
              <a:rPr lang="es-MX" sz="4200" dirty="0" smtClean="0"/>
              <a:t>	Efecto de volumen y espacio resultante de la proyección de objetos.</a:t>
            </a:r>
          </a:p>
          <a:p>
            <a:pPr algn="just">
              <a:buNone/>
            </a:pPr>
            <a:endParaRPr lang="es-MX" sz="4200" dirty="0" smtClean="0"/>
          </a:p>
          <a:p>
            <a:pPr algn="just">
              <a:buNone/>
            </a:pPr>
            <a:r>
              <a:rPr lang="es-MX" sz="4200" dirty="0" smtClean="0"/>
              <a:t>	Corpulencia, bulto o masa de una cosa que al ocupar un lugar en el espacio se hace manifiesta en sus tres dimensiones: ancho, alto y largo.</a:t>
            </a:r>
            <a:br>
              <a:rPr lang="es-MX" sz="4200" dirty="0" smtClean="0"/>
            </a:br>
            <a:r>
              <a:rPr lang="es-MX" sz="4200" dirty="0" smtClean="0"/>
              <a:t>Diversos factores, tales como la convergencia, la acomodación, etc. son medios para comprobar el volumen o el espacio que existe en o entre objetos, pero además de ello debe tenerse en cuenta el sentido del tacto y los datos que por medio se obtienen para una cabal interpretación del volumen.</a:t>
            </a:r>
            <a:endParaRPr lang="es-ES" sz="4200" dirty="0" smtClean="0"/>
          </a:p>
          <a:p>
            <a:pPr>
              <a:buNone/>
            </a:pPr>
            <a:endParaRPr lang="es-ES_tradnl" dirty="0" smtClean="0">
              <a:solidFill>
                <a:schemeClr val="accent1">
                  <a:lumMod val="75000"/>
                </a:schemeClr>
              </a:solidFill>
            </a:endParaRPr>
          </a:p>
          <a:p>
            <a:pPr>
              <a:buNone/>
            </a:pPr>
            <a:r>
              <a:rPr lang="es-ES" dirty="0" smtClean="0"/>
              <a:t>	</a:t>
            </a:r>
            <a:endParaRPr lang="es-ES"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6" name="Picture 3" descr="http://www.terueltirwal.es/teruel/imag/fot3/ter9.jpg"/>
          <p:cNvPicPr>
            <a:picLocks noChangeAspect="1" noChangeArrowheads="1"/>
          </p:cNvPicPr>
          <p:nvPr/>
        </p:nvPicPr>
        <p:blipFill>
          <a:blip r:embed="rId2" cstate="print"/>
          <a:srcRect/>
          <a:stretch>
            <a:fillRect/>
          </a:stretch>
        </p:blipFill>
        <p:spPr bwMode="auto">
          <a:xfrm>
            <a:off x="251519" y="44624"/>
            <a:ext cx="8428573" cy="5632301"/>
          </a:xfrm>
          <a:prstGeom prst="rect">
            <a:avLst/>
          </a:prstGeom>
          <a:noFill/>
        </p:spPr>
      </p:pic>
      <p:sp>
        <p:nvSpPr>
          <p:cNvPr id="8" name="7 Rectángulo"/>
          <p:cNvSpPr/>
          <p:nvPr/>
        </p:nvSpPr>
        <p:spPr>
          <a:xfrm>
            <a:off x="251520" y="5746030"/>
            <a:ext cx="8463884" cy="523220"/>
          </a:xfrm>
          <a:prstGeom prst="rect">
            <a:avLst/>
          </a:prstGeom>
        </p:spPr>
        <p:txBody>
          <a:bodyPr wrap="square">
            <a:spAutoFit/>
          </a:bodyPr>
          <a:lstStyle/>
          <a:p>
            <a:pPr algn="ctr"/>
            <a:r>
              <a:rPr lang="es-MX" sz="1400" dirty="0" smtClean="0"/>
              <a:t>Escultura representativa de las famosas fiestas turolenses de la Vaquilla del Ángel.</a:t>
            </a:r>
            <a:br>
              <a:rPr lang="es-MX" sz="1400" dirty="0" smtClean="0"/>
            </a:br>
            <a:r>
              <a:rPr lang="es-MX" sz="1400" dirty="0" smtClean="0"/>
              <a:t>Obra del escultor turolense José Gonzalvo. (s. XX) </a:t>
            </a:r>
            <a:endParaRPr lang="es-MX" sz="1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15370" cy="5214974"/>
          </a:xfrm>
        </p:spPr>
        <p:txBody>
          <a:bodyPr>
            <a:noAutofit/>
          </a:bodyPr>
          <a:lstStyle/>
          <a:p>
            <a:pPr>
              <a:buNone/>
            </a:pPr>
            <a:r>
              <a:rPr lang="es-ES_tradnl" sz="2000" dirty="0" smtClean="0"/>
              <a:t>	</a:t>
            </a:r>
          </a:p>
          <a:p>
            <a:pPr>
              <a:buNone/>
            </a:pPr>
            <a:r>
              <a:rPr lang="es-ES_tradnl" sz="3600" b="1" dirty="0" smtClean="0">
                <a:solidFill>
                  <a:schemeClr val="accent1">
                    <a:lumMod val="75000"/>
                  </a:schemeClr>
                </a:solidFill>
              </a:rPr>
              <a:t>Escultura</a:t>
            </a:r>
            <a:endParaRPr lang="es-ES_tradnl" sz="2000" b="1" dirty="0" smtClean="0">
              <a:solidFill>
                <a:schemeClr val="accent1">
                  <a:lumMod val="75000"/>
                </a:schemeClr>
              </a:solidFill>
            </a:endParaRPr>
          </a:p>
          <a:p>
            <a:pPr algn="just">
              <a:buNone/>
            </a:pPr>
            <a:r>
              <a:rPr lang="es-MX" sz="2000" dirty="0" smtClean="0"/>
              <a:t> 	</a:t>
            </a:r>
            <a:r>
              <a:rPr lang="es-MX" sz="2000" dirty="0" smtClean="0"/>
              <a:t>E</a:t>
            </a:r>
            <a:r>
              <a:rPr lang="es-MX" sz="2000" dirty="0" smtClean="0"/>
              <a:t>s </a:t>
            </a:r>
            <a:r>
              <a:rPr lang="es-MX" sz="2000" dirty="0" smtClean="0"/>
              <a:t>el arte de crear formas expresivas de tres dimensiones reales, sean volúmenes, cuando se emplean materiales compactos, sean objetos en los que predomina el espacio, apenas delimitado o indicado mediante ejes que lo recorren, cuando se emplean materiales que pueden reducirse a hilos, cintas, cuerdas, etc. o materiales transparentes. El escultor tradicional crea formas volumétricas modelando una sustancia dotada de cierta plasticidad, como la cera y la arcilla húmeda, o tallando materias duras como la piedra, el granito, la madera, el marfil, o bien haciendo moldes que le permiten reproducir en relieve lo que aquellos representan en hueco. El escultor moderno crea formas espaciales utilizando piezas de hiero fundido, hilos de alambre, cintas de acero, filamentos de madera, cuerdas de violín y materiales plásticos variados.</a:t>
            </a:r>
            <a:endParaRPr lang="es-ES_tradnl" sz="2000" dirty="0" smtClean="0">
              <a:solidFill>
                <a:schemeClr val="accent1">
                  <a:lumMod val="75000"/>
                </a:schemeClr>
              </a:solidFill>
            </a:endParaRPr>
          </a:p>
          <a:p>
            <a:pPr>
              <a:buNone/>
            </a:pPr>
            <a:r>
              <a:rPr lang="es-ES" sz="2000" dirty="0" smtClean="0"/>
              <a:t>	</a:t>
            </a:r>
            <a:endParaRPr lang="es-ES" sz="2000"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7" name="Picture 2" descr="Escultura de piedra reproduciendo a un mono"/>
          <p:cNvPicPr>
            <a:picLocks noChangeAspect="1" noChangeArrowheads="1"/>
          </p:cNvPicPr>
          <p:nvPr/>
        </p:nvPicPr>
        <p:blipFill>
          <a:blip r:embed="rId2" cstate="print"/>
          <a:srcRect/>
          <a:stretch>
            <a:fillRect/>
          </a:stretch>
        </p:blipFill>
        <p:spPr bwMode="auto">
          <a:xfrm>
            <a:off x="1187624" y="2204864"/>
            <a:ext cx="2476500" cy="4200526"/>
          </a:xfrm>
          <a:prstGeom prst="rect">
            <a:avLst/>
          </a:prstGeom>
          <a:noFill/>
        </p:spPr>
      </p:pic>
      <p:sp>
        <p:nvSpPr>
          <p:cNvPr id="8" name="7 CuadroTexto"/>
          <p:cNvSpPr txBox="1"/>
          <p:nvPr/>
        </p:nvSpPr>
        <p:spPr>
          <a:xfrm>
            <a:off x="3707904" y="5733256"/>
            <a:ext cx="2592288" cy="784830"/>
          </a:xfrm>
          <a:prstGeom prst="rect">
            <a:avLst/>
          </a:prstGeom>
          <a:noFill/>
        </p:spPr>
        <p:txBody>
          <a:bodyPr wrap="square" rtlCol="0">
            <a:spAutoFit/>
          </a:bodyPr>
          <a:lstStyle/>
          <a:p>
            <a:r>
              <a:rPr lang="es-MX" sz="900" b="1" dirty="0" smtClean="0"/>
              <a:t>Escultura en piedra de la deidad del viento </a:t>
            </a:r>
            <a:r>
              <a:rPr lang="es-MX" sz="900" b="1" dirty="0" err="1"/>
              <a:t>Ehécatl</a:t>
            </a:r>
            <a:r>
              <a:rPr lang="es-MX" sz="900" b="1" dirty="0" smtClean="0"/>
              <a:t> </a:t>
            </a:r>
            <a:r>
              <a:rPr lang="es-MX" sz="900" b="1" dirty="0"/>
              <a:t>perteneciente a la mitología Azteca.</a:t>
            </a:r>
            <a:endParaRPr lang="es-MX" sz="900" dirty="0" smtClean="0"/>
          </a:p>
          <a:p>
            <a:endParaRPr lang="es-MX" dirty="0"/>
          </a:p>
        </p:txBody>
      </p:sp>
      <p:pic>
        <p:nvPicPr>
          <p:cNvPr id="9" name="Picture 4" descr="Escultura realizada con máquinas de escribir"/>
          <p:cNvPicPr>
            <a:picLocks noChangeAspect="1" noChangeArrowheads="1"/>
          </p:cNvPicPr>
          <p:nvPr/>
        </p:nvPicPr>
        <p:blipFill>
          <a:blip r:embed="rId3" cstate="print"/>
          <a:srcRect/>
          <a:stretch>
            <a:fillRect/>
          </a:stretch>
        </p:blipFill>
        <p:spPr bwMode="auto">
          <a:xfrm>
            <a:off x="3643306" y="428604"/>
            <a:ext cx="3589840" cy="4721841"/>
          </a:xfrm>
          <a:prstGeom prst="rect">
            <a:avLst/>
          </a:prstGeom>
          <a:noFill/>
        </p:spPr>
      </p:pic>
      <p:sp>
        <p:nvSpPr>
          <p:cNvPr id="10" name="9 CuadroTexto"/>
          <p:cNvSpPr txBox="1"/>
          <p:nvPr/>
        </p:nvSpPr>
        <p:spPr>
          <a:xfrm>
            <a:off x="7236296" y="4437112"/>
            <a:ext cx="1224136" cy="646331"/>
          </a:xfrm>
          <a:prstGeom prst="rect">
            <a:avLst/>
          </a:prstGeom>
          <a:noFill/>
        </p:spPr>
        <p:txBody>
          <a:bodyPr wrap="square" rtlCol="0">
            <a:spAutoFit/>
          </a:bodyPr>
          <a:lstStyle/>
          <a:p>
            <a:r>
              <a:rPr lang="es-MX" sz="900" dirty="0" err="1" smtClean="0"/>
              <a:t>Jeremy</a:t>
            </a:r>
            <a:r>
              <a:rPr lang="es-MX" sz="900" dirty="0" smtClean="0"/>
              <a:t> Mayer escultor de máquinas de escribir</a:t>
            </a:r>
            <a:endParaRPr lang="es-MX"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808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57132" tIns="-68241" rIns="0" bIns="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MX" sz="1000" b="0" i="0" u="none" strike="noStrike" cap="none" normalizeH="0" baseline="0" smtClean="0">
                <a:ln>
                  <a:noFill/>
                </a:ln>
                <a:solidFill>
                  <a:srgbClr val="FFFFFF"/>
                </a:solidFill>
                <a:effectLst/>
                <a:latin typeface="Arial" pitchFamily="34" charset="0"/>
                <a:cs typeface="Arial" pitchFamily="34" charset="0"/>
              </a:rPr>
              <a:t>Marc Quinn, nacido en 1964 es un escultor inglés que pertenece al movimiento de JAB que significa “Jóvenes Artistas Británicos” (en inglés es YBA por Young British Artists), este personaje es conocido por utilizar diferentes materiales para hacer sus esculturas. Su obra casi siempre trata del cuerpo humano y de la dualidad que enfrentan los hombres, por un lado su espiritualidad, profundidad y razón; por el otro el físico, la superficie y el cuerpo. </a:t>
            </a:r>
          </a:p>
          <a:p>
            <a:pPr marL="0" marR="0" lvl="0" indent="0" algn="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rgbClr val="FFFFFF"/>
                </a:solidFill>
                <a:effectLst/>
                <a:latin typeface="Arial" pitchFamily="34" charset="0"/>
                <a:cs typeface="Arial" pitchFamily="34" charset="0"/>
              </a:rPr>
              <a:t>  </a:t>
            </a:r>
          </a:p>
          <a:p>
            <a:pPr marL="0" marR="0" lvl="0" indent="0" algn="r" defTabSz="914400" rtl="0" eaLnBrk="0" fontAlgn="base" latinLnBrk="0" hangingPunct="0">
              <a:lnSpc>
                <a:spcPct val="100000"/>
              </a:lnSpc>
              <a:spcBef>
                <a:spcPct val="0"/>
              </a:spcBef>
              <a:spcAft>
                <a:spcPct val="0"/>
              </a:spcAft>
              <a:buClrTx/>
              <a:buSzTx/>
              <a:buFontTx/>
              <a:buNone/>
              <a:tabLst/>
            </a:pPr>
            <a:r>
              <a:rPr kumimoji="0" lang="es-MX" sz="1000" b="0" i="0" u="none" strike="noStrike" cap="none" normalizeH="0" baseline="0" smtClean="0">
                <a:ln>
                  <a:noFill/>
                </a:ln>
                <a:solidFill>
                  <a:srgbClr val="FFFFFF"/>
                </a:solidFill>
                <a:effectLst/>
                <a:latin typeface="Arial" pitchFamily="34" charset="0"/>
                <a:cs typeface="Arial" pitchFamily="34" charset="0"/>
              </a:rPr>
              <a:t>Sus esculturas más famosas son el bebé gigante que tituló como “Planet” que está en el jardín Chatsworth en Inglaterra</a:t>
            </a:r>
            <a:endParaRPr kumimoji="0" lang="es-MX" sz="33400" b="0" i="0" u="none" strike="noStrike" cap="none" normalizeH="0" baseline="0" smtClean="0">
              <a:ln>
                <a:noFill/>
              </a:ln>
              <a:solidFill>
                <a:srgbClr val="FFFFFF"/>
              </a:solidFill>
              <a:effectLst/>
              <a:latin typeface="Arial" pitchFamily="34" charset="0"/>
              <a:cs typeface="Arial" pitchFamily="34" charset="0"/>
            </a:endParaRPr>
          </a:p>
        </p:txBody>
      </p:sp>
      <p:pic>
        <p:nvPicPr>
          <p:cNvPr id="80899" name="Picture 3" descr="http://www.nunet.com.mx/nunet/uploads/Marc_Quinn_2.png"/>
          <p:cNvPicPr>
            <a:picLocks noChangeAspect="1" noChangeArrowheads="1"/>
          </p:cNvPicPr>
          <p:nvPr/>
        </p:nvPicPr>
        <p:blipFill>
          <a:blip r:embed="rId2"/>
          <a:srcRect/>
          <a:stretch>
            <a:fillRect/>
          </a:stretch>
        </p:blipFill>
        <p:spPr bwMode="auto">
          <a:xfrm>
            <a:off x="857224" y="0"/>
            <a:ext cx="7429552" cy="5374364"/>
          </a:xfrm>
          <a:prstGeom prst="rect">
            <a:avLst/>
          </a:prstGeom>
          <a:noFill/>
        </p:spPr>
      </p:pic>
      <p:sp>
        <p:nvSpPr>
          <p:cNvPr id="11" name="10 Rectángulo"/>
          <p:cNvSpPr/>
          <p:nvPr/>
        </p:nvSpPr>
        <p:spPr>
          <a:xfrm>
            <a:off x="428596" y="5214950"/>
            <a:ext cx="8286808" cy="1384995"/>
          </a:xfrm>
          <a:prstGeom prst="rect">
            <a:avLst/>
          </a:prstGeom>
        </p:spPr>
        <p:txBody>
          <a:bodyPr wrap="square">
            <a:spAutoFit/>
          </a:bodyPr>
          <a:lstStyle/>
          <a:p>
            <a:r>
              <a:rPr lang="es-MX" sz="1400" dirty="0" smtClean="0"/>
              <a:t>Marc </a:t>
            </a:r>
            <a:r>
              <a:rPr lang="es-MX" sz="1400" dirty="0" err="1" smtClean="0"/>
              <a:t>Quinn</a:t>
            </a:r>
            <a:r>
              <a:rPr lang="es-MX" sz="1400" dirty="0" smtClean="0"/>
              <a:t>, nacido en 1964 es un escultor inglés que pertenece al movimiento de JAB que significa “Jóvenes Artistas Británicos” (en inglés es YBA por Young British </a:t>
            </a:r>
            <a:r>
              <a:rPr lang="es-MX" sz="1400" dirty="0" err="1" smtClean="0"/>
              <a:t>Artists</a:t>
            </a:r>
            <a:r>
              <a:rPr lang="es-MX" sz="1400" dirty="0" smtClean="0"/>
              <a:t>), este personaje es conocido por utilizar diferentes materiales para hacer sus esculturas. Su obra casi siempre trata del cuerpo humano y de la dualidad que enfrentan los hombres, por un lado su espiritualidad, profundidad y razón; por el otro el físico, la superficie y el cuerpo. Una escultura famosa es el bebé gigante que tituló como “</a:t>
            </a:r>
            <a:r>
              <a:rPr lang="es-MX" sz="1400" dirty="0" err="1" smtClean="0"/>
              <a:t>Planet</a:t>
            </a:r>
            <a:r>
              <a:rPr lang="es-MX" sz="1400" dirty="0" smtClean="0"/>
              <a:t>” que está en el jardín Chatsworth en Inglaterra.</a:t>
            </a:r>
            <a:endParaRPr lang="es-MX" sz="1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15370" cy="5214974"/>
          </a:xfrm>
        </p:spPr>
        <p:txBody>
          <a:bodyPr>
            <a:noAutofit/>
          </a:bodyPr>
          <a:lstStyle/>
          <a:p>
            <a:pPr>
              <a:buNone/>
            </a:pPr>
            <a:r>
              <a:rPr lang="es-ES_tradnl" sz="2000" dirty="0" smtClean="0"/>
              <a:t>	</a:t>
            </a:r>
          </a:p>
          <a:p>
            <a:pPr>
              <a:buNone/>
            </a:pPr>
            <a:r>
              <a:rPr lang="es-ES_tradnl" sz="3600" b="1" dirty="0" smtClean="0">
                <a:solidFill>
                  <a:schemeClr val="accent1">
                    <a:lumMod val="75000"/>
                  </a:schemeClr>
                </a:solidFill>
              </a:rPr>
              <a:t>Arquitectura</a:t>
            </a:r>
            <a:endParaRPr lang="es-ES_tradnl" sz="2000" b="1" dirty="0" smtClean="0">
              <a:solidFill>
                <a:schemeClr val="accent1">
                  <a:lumMod val="75000"/>
                </a:schemeClr>
              </a:solidFill>
            </a:endParaRPr>
          </a:p>
          <a:p>
            <a:pPr algn="just">
              <a:buNone/>
            </a:pPr>
            <a:r>
              <a:rPr lang="es-MX" sz="2000" dirty="0" smtClean="0"/>
              <a:t> 	</a:t>
            </a:r>
            <a:r>
              <a:rPr lang="es-MX" sz="2000" dirty="0" smtClean="0"/>
              <a:t>Es </a:t>
            </a:r>
            <a:r>
              <a:rPr lang="es-MX" sz="2000" dirty="0" smtClean="0"/>
              <a:t>el arte de construir, de acuerdo con un programa y empleando los medios diversos de que se dispone en cada época; así podemos definirla como el arte de proyectar y construir estructuras. La misma tiene un sólido fundamento científico y obedece a una técnica compleja, por esta razón se dice que sólo es arte cuando la construcción es expresiva de la voluntad espiritual de una época y esa expresión arquitectónica es el resultado de todos los elementos constitutivos que emanan esencialmente de las relaciones que se entablan con el espacio que conforma la obra y el espacio que lo circunda. De allí cabe resaltar que la Arquitectura es el arte de conformar el espacio, transformándolo. En sus más acabadas manifestaciones, la Arquitectura logra unir la belleza y la utilidad, a tal punto que una depende de la otra, pues una obra no es hermosa si no se adapta al fin para el cual se destina.</a:t>
            </a:r>
            <a:endParaRPr lang="es-ES_tradnl" sz="2000" dirty="0" smtClean="0">
              <a:solidFill>
                <a:schemeClr val="accent1">
                  <a:lumMod val="75000"/>
                </a:schemeClr>
              </a:solidFill>
            </a:endParaRPr>
          </a:p>
          <a:p>
            <a:pPr>
              <a:buNone/>
            </a:pPr>
            <a:r>
              <a:rPr lang="es-ES" sz="2000" dirty="0" smtClean="0"/>
              <a:t>	</a:t>
            </a:r>
            <a:endParaRPr lang="es-ES" sz="2000"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_tradnl" dirty="0" smtClean="0"/>
              <a:t>	</a:t>
            </a:r>
            <a:endParaRPr lang="es-ES_tradnl" dirty="0" smtClean="0">
              <a:solidFill>
                <a:schemeClr val="accent1">
                  <a:lumMod val="75000"/>
                </a:schemeClr>
              </a:solidFill>
            </a:endParaRPr>
          </a:p>
          <a:p>
            <a:pPr>
              <a:buNone/>
            </a:pPr>
            <a:endParaRPr lang="es-ES_tradnl" dirty="0" smtClean="0">
              <a:solidFill>
                <a:schemeClr val="accent1">
                  <a:lumMod val="75000"/>
                </a:schemeClr>
              </a:solidFill>
            </a:endParaRPr>
          </a:p>
          <a:p>
            <a:pPr>
              <a:buNone/>
            </a:pPr>
            <a:r>
              <a:rPr lang="es-ES" dirty="0" smtClean="0"/>
              <a:t>	</a:t>
            </a:r>
            <a:endParaRPr lang="es-ES" dirty="0"/>
          </a:p>
        </p:txBody>
      </p:sp>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2" name="Picture 4" descr="http://img.archiexpo.es/images_ae/photo-g/software-de-cad-2d-para-arquitectura-91443.jpg"/>
          <p:cNvPicPr>
            <a:picLocks noChangeAspect="1" noChangeArrowheads="1"/>
          </p:cNvPicPr>
          <p:nvPr/>
        </p:nvPicPr>
        <p:blipFill>
          <a:blip r:embed="rId2" cstate="print"/>
          <a:srcRect/>
          <a:stretch>
            <a:fillRect/>
          </a:stretch>
        </p:blipFill>
        <p:spPr bwMode="auto">
          <a:xfrm>
            <a:off x="714348" y="2071678"/>
            <a:ext cx="3776664" cy="4580012"/>
          </a:xfrm>
          <a:prstGeom prst="rect">
            <a:avLst/>
          </a:prstGeom>
          <a:noFill/>
        </p:spPr>
      </p:pic>
      <p:pic>
        <p:nvPicPr>
          <p:cNvPr id="13" name="Picture 2" descr="http://www.cbp-ic.com/nueva/images/arquitectura2.jpg"/>
          <p:cNvPicPr>
            <a:picLocks noChangeAspect="1" noChangeArrowheads="1"/>
          </p:cNvPicPr>
          <p:nvPr/>
        </p:nvPicPr>
        <p:blipFill>
          <a:blip r:embed="rId3" cstate="print"/>
          <a:srcRect/>
          <a:stretch>
            <a:fillRect/>
          </a:stretch>
        </p:blipFill>
        <p:spPr bwMode="auto">
          <a:xfrm>
            <a:off x="4643438" y="4500570"/>
            <a:ext cx="3071834" cy="2183768"/>
          </a:xfrm>
          <a:prstGeom prst="rect">
            <a:avLst/>
          </a:prstGeom>
          <a:noFill/>
        </p:spPr>
      </p:pic>
      <p:pic>
        <p:nvPicPr>
          <p:cNvPr id="14" name="Picture 6" descr="http://domokyo.com/img/domokyo/2008/03/palais-ideal-palance-spain-architecture.jpg"/>
          <p:cNvPicPr>
            <a:picLocks noChangeAspect="1" noChangeArrowheads="1"/>
          </p:cNvPicPr>
          <p:nvPr/>
        </p:nvPicPr>
        <p:blipFill>
          <a:blip r:embed="rId4" cstate="print"/>
          <a:srcRect/>
          <a:stretch>
            <a:fillRect/>
          </a:stretch>
        </p:blipFill>
        <p:spPr bwMode="auto">
          <a:xfrm>
            <a:off x="4643438" y="285728"/>
            <a:ext cx="3028131" cy="398396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547664" y="3899303"/>
            <a:ext cx="7167740" cy="2172903"/>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Propósito General de la Asignatura o Unidad de Aprendizaje:</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dirty="0" smtClean="0"/>
              <a:t>Desarrolla la capacidad de expresión creativa y de comunicación, por medio de la aplicación y experimentación de diversas técnicas, para transmitir mensajes en un lenguaje gráfico-plástico. 	</a:t>
            </a:r>
          </a:p>
          <a:p>
            <a:r>
              <a:rPr lang="es-MX" dirty="0" smtClean="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15370" cy="5214974"/>
          </a:xfrm>
        </p:spPr>
        <p:txBody>
          <a:bodyPr>
            <a:noAutofit/>
          </a:bodyPr>
          <a:lstStyle/>
          <a:p>
            <a:pPr>
              <a:buNone/>
            </a:pPr>
            <a:r>
              <a:rPr lang="es-ES_tradnl" sz="2000" dirty="0" smtClean="0"/>
              <a:t>	</a:t>
            </a:r>
          </a:p>
          <a:p>
            <a:pPr>
              <a:buNone/>
            </a:pPr>
            <a:r>
              <a:rPr lang="es-ES_tradnl" sz="3600" b="1" dirty="0" smtClean="0">
                <a:solidFill>
                  <a:schemeClr val="accent1">
                    <a:lumMod val="75000"/>
                  </a:schemeClr>
                </a:solidFill>
              </a:rPr>
              <a:t>Arte conceptual</a:t>
            </a:r>
            <a:endParaRPr lang="es-ES_tradnl" sz="2000" b="1" dirty="0" smtClean="0">
              <a:solidFill>
                <a:schemeClr val="accent1">
                  <a:lumMod val="75000"/>
                </a:schemeClr>
              </a:solidFill>
            </a:endParaRPr>
          </a:p>
          <a:p>
            <a:pPr algn="just">
              <a:buNone/>
            </a:pPr>
            <a:r>
              <a:rPr lang="es-MX" sz="2000" dirty="0" smtClean="0"/>
              <a:t> 	Tendencia artística aparecida hacia 1965, que se aparta del concepto tradicional de creatividad y que, mediante la reducción de lo objetivo, tiende a un análisis sistemático de las condiciones bajo las que existe el arte como sistema. La idea está por sobre la materia, "las puras ideas pueden ser obras de arte". </a:t>
            </a:r>
          </a:p>
          <a:p>
            <a:pPr algn="just">
              <a:buNone/>
            </a:pPr>
            <a:r>
              <a:rPr lang="es-MX" sz="2000" dirty="0" smtClean="0"/>
              <a:t>	Los procesos ideológicos que realiza el artista son accesibles al espectador gracias a textos, diagramas y fotografías circunscritos a la obra, en los que se define el sentido de ésta. </a:t>
            </a:r>
          </a:p>
          <a:p>
            <a:pPr algn="just">
              <a:buNone/>
            </a:pPr>
            <a:r>
              <a:rPr lang="es-MX" sz="2000" dirty="0" smtClean="0"/>
              <a:t>	El arte conceptual, como vemos, se aparta de la concepción tradicional de creatividad y, mediante la reducción de lo objetivo, tiende a un análisis sistemático de las condiciones bajo las que existe el arte como sistema.</a:t>
            </a:r>
          </a:p>
          <a:p>
            <a:pPr>
              <a:buNone/>
            </a:pPr>
            <a:endParaRPr lang="es-ES_tradnl" sz="2000" dirty="0" smtClean="0">
              <a:solidFill>
                <a:schemeClr val="accent1">
                  <a:lumMod val="75000"/>
                </a:schemeClr>
              </a:solidFill>
            </a:endParaRPr>
          </a:p>
          <a:p>
            <a:pPr>
              <a:buNone/>
            </a:pPr>
            <a:r>
              <a:rPr lang="es-ES" sz="2000" dirty="0" smtClean="0"/>
              <a:t>	</a:t>
            </a:r>
            <a:endParaRPr lang="es-ES" sz="2000"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1" name="Picture 2" descr="Dadaísmo + Arte Conceptual"/>
          <p:cNvPicPr>
            <a:picLocks noChangeAspect="1" noChangeArrowheads="1"/>
          </p:cNvPicPr>
          <p:nvPr/>
        </p:nvPicPr>
        <p:blipFill>
          <a:blip r:embed="rId2" cstate="print"/>
          <a:srcRect/>
          <a:stretch>
            <a:fillRect/>
          </a:stretch>
        </p:blipFill>
        <p:spPr bwMode="auto">
          <a:xfrm>
            <a:off x="-1" y="285728"/>
            <a:ext cx="8968125" cy="5549027"/>
          </a:xfrm>
          <a:prstGeom prst="rect">
            <a:avLst/>
          </a:prstGeom>
          <a:noFill/>
        </p:spPr>
      </p:pic>
      <p:sp>
        <p:nvSpPr>
          <p:cNvPr id="12" name="11 CuadroTexto"/>
          <p:cNvSpPr txBox="1"/>
          <p:nvPr/>
        </p:nvSpPr>
        <p:spPr>
          <a:xfrm>
            <a:off x="6643702" y="6072206"/>
            <a:ext cx="1789080" cy="369332"/>
          </a:xfrm>
          <a:prstGeom prst="rect">
            <a:avLst/>
          </a:prstGeom>
          <a:noFill/>
        </p:spPr>
        <p:txBody>
          <a:bodyPr wrap="none" rtlCol="0">
            <a:spAutoFit/>
          </a:bodyPr>
          <a:lstStyle/>
          <a:p>
            <a:r>
              <a:rPr lang="es-MX" dirty="0" smtClean="0"/>
              <a:t>Marcel </a:t>
            </a:r>
            <a:r>
              <a:rPr lang="es-MX" dirty="0" err="1" smtClean="0"/>
              <a:t>Duchamp</a:t>
            </a:r>
            <a:endParaRPr lang="es-MX"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5" name="4 Rectángulo"/>
          <p:cNvSpPr/>
          <p:nvPr/>
        </p:nvSpPr>
        <p:spPr>
          <a:xfrm>
            <a:off x="428596" y="5204925"/>
            <a:ext cx="8286808" cy="938719"/>
          </a:xfrm>
          <a:prstGeom prst="rect">
            <a:avLst/>
          </a:prstGeom>
        </p:spPr>
        <p:txBody>
          <a:bodyPr wrap="square">
            <a:spAutoFit/>
          </a:bodyPr>
          <a:lstStyle/>
          <a:p>
            <a:r>
              <a:rPr lang="es-MX" sz="1100" dirty="0" smtClean="0">
                <a:latin typeface="Arial" pitchFamily="34" charset="0"/>
                <a:cs typeface="Arial" pitchFamily="34" charset="0"/>
              </a:rPr>
              <a:t>"Gasolina </a:t>
            </a:r>
            <a:r>
              <a:rPr lang="es-MX" sz="1100" dirty="0" err="1" smtClean="0">
                <a:latin typeface="Arial" pitchFamily="34" charset="0"/>
                <a:cs typeface="Arial" pitchFamily="34" charset="0"/>
              </a:rPr>
              <a:t>Habemus</a:t>
            </a:r>
            <a:r>
              <a:rPr lang="es-MX" sz="1100" dirty="0" smtClean="0">
                <a:latin typeface="Arial" pitchFamily="34" charset="0"/>
                <a:cs typeface="Arial" pitchFamily="34" charset="0"/>
              </a:rPr>
              <a:t>" (2008), Explora la política del petróleo. México exporta un millón de barriles de petróleo crudo a los EE.UU. cada día. Después de ser refinado en gasolina, aquí en Estados Unidos, vendido luego a México, un acuerdo que beneficia enormemente a las corporaciones que controlan las refinerías estadounidenses. En esta pieza de la instalación, Vega </a:t>
            </a:r>
            <a:r>
              <a:rPr lang="es-MX" sz="1100" dirty="0" err="1" smtClean="0">
                <a:latin typeface="Arial" pitchFamily="34" charset="0"/>
                <a:cs typeface="Arial" pitchFamily="34" charset="0"/>
              </a:rPr>
              <a:t>Macotela</a:t>
            </a:r>
            <a:r>
              <a:rPr lang="es-MX" sz="1100" dirty="0" smtClean="0">
                <a:latin typeface="Arial" pitchFamily="34" charset="0"/>
                <a:cs typeface="Arial" pitchFamily="34" charset="0"/>
              </a:rPr>
              <a:t> alterado un aparato para destilar tequilla, en uno para el procesamiento de petróleo crudo y establecer una refinería improvisado en la galería, destacando el potencial en el que México podría recuperar el control de sus recursos naturales.</a:t>
            </a:r>
          </a:p>
        </p:txBody>
      </p:sp>
      <p:pic>
        <p:nvPicPr>
          <p:cNvPr id="6" name="Picture 2" descr="http://ithappenseverytuesday.files.wordpress.com/2012/02/refine.jpg"/>
          <p:cNvPicPr>
            <a:picLocks noChangeAspect="1" noChangeArrowheads="1"/>
          </p:cNvPicPr>
          <p:nvPr/>
        </p:nvPicPr>
        <p:blipFill>
          <a:blip r:embed="rId2"/>
          <a:srcRect/>
          <a:stretch>
            <a:fillRect/>
          </a:stretch>
        </p:blipFill>
        <p:spPr bwMode="auto">
          <a:xfrm>
            <a:off x="809598" y="1"/>
            <a:ext cx="7405740" cy="519063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15370" cy="5214974"/>
          </a:xfrm>
        </p:spPr>
        <p:txBody>
          <a:bodyPr>
            <a:noAutofit/>
          </a:bodyPr>
          <a:lstStyle/>
          <a:p>
            <a:pPr>
              <a:buNone/>
            </a:pPr>
            <a:r>
              <a:rPr lang="es-ES_tradnl" sz="2000" dirty="0" smtClean="0"/>
              <a:t>	</a:t>
            </a:r>
            <a:r>
              <a:rPr lang="es-ES_tradnl" sz="3600" b="1" dirty="0" smtClean="0">
                <a:solidFill>
                  <a:schemeClr val="accent1">
                    <a:lumMod val="75000"/>
                  </a:schemeClr>
                </a:solidFill>
              </a:rPr>
              <a:t>Arte corporal</a:t>
            </a:r>
            <a:endParaRPr lang="es-ES_tradnl" sz="2000" b="1" dirty="0" smtClean="0">
              <a:solidFill>
                <a:schemeClr val="accent1">
                  <a:lumMod val="75000"/>
                </a:schemeClr>
              </a:solidFill>
            </a:endParaRPr>
          </a:p>
          <a:p>
            <a:pPr algn="just">
              <a:buNone/>
            </a:pPr>
            <a:r>
              <a:rPr lang="es-MX" sz="2000" dirty="0" smtClean="0"/>
              <a:t> 	</a:t>
            </a:r>
            <a:r>
              <a:rPr lang="es-MX" sz="2000" dirty="0" smtClean="0"/>
              <a:t>Corriente </a:t>
            </a:r>
            <a:r>
              <a:rPr lang="es-MX" sz="2000" dirty="0" smtClean="0"/>
              <a:t>estilística de finales de los años sesenta, en la que el cuerpo del artista sirve como medio de expresión y de manipulación. </a:t>
            </a:r>
            <a:br>
              <a:rPr lang="es-MX" sz="2000" dirty="0" smtClean="0"/>
            </a:br>
            <a:r>
              <a:rPr lang="es-MX" sz="2000" dirty="0" smtClean="0"/>
              <a:t/>
            </a:r>
            <a:br>
              <a:rPr lang="es-MX" sz="2000" dirty="0" smtClean="0"/>
            </a:br>
            <a:r>
              <a:rPr lang="es-MX" sz="2000" dirty="0" smtClean="0"/>
              <a:t>Las manipulaciones de la superficie del cuerpo se llevan al extremo e incluso pueden provocar lesiones, como ocurre con quemaduras y tirones de cabellos. </a:t>
            </a:r>
          </a:p>
          <a:p>
            <a:pPr algn="just">
              <a:buNone/>
            </a:pPr>
            <a:r>
              <a:rPr lang="es-MX" sz="2000" dirty="0" smtClean="0"/>
              <a:t>	</a:t>
            </a:r>
            <a:r>
              <a:rPr lang="es-MX" sz="2000" dirty="0" smtClean="0"/>
              <a:t>Este </a:t>
            </a:r>
            <a:r>
              <a:rPr lang="es-MX" sz="2000" dirty="0" smtClean="0"/>
              <a:t>tipo de acciones puede tener lugar ante un público, o puede ser transmitido también mediante video o cine. </a:t>
            </a:r>
            <a:endParaRPr lang="es-ES_tradnl" sz="2000" dirty="0" smtClean="0">
              <a:solidFill>
                <a:schemeClr val="accent1">
                  <a:lumMod val="75000"/>
                </a:schemeClr>
              </a:solidFill>
            </a:endParaRPr>
          </a:p>
          <a:p>
            <a:pPr>
              <a:buNone/>
            </a:pPr>
            <a:r>
              <a:rPr lang="es-ES" sz="2000" dirty="0" smtClean="0"/>
              <a:t>	</a:t>
            </a:r>
            <a:endParaRPr lang="es-ES" sz="2000" dirty="0"/>
          </a:p>
        </p:txBody>
      </p:sp>
      <p:cxnSp>
        <p:nvCxnSpPr>
          <p:cNvPr id="7" name="6 Conector recto"/>
          <p:cNvCxnSpPr/>
          <p:nvPr/>
        </p:nvCxnSpPr>
        <p:spPr>
          <a:xfrm>
            <a:off x="-142908" y="1214422"/>
            <a:ext cx="8658228"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5" name="Picture 2" descr="http://modelosxy.com/Entrada/2/fotos/1784-ArteCorporal1755d8/1784-ArteCorporal1755d8-31119.jpg"/>
          <p:cNvPicPr>
            <a:picLocks noChangeAspect="1" noChangeArrowheads="1"/>
          </p:cNvPicPr>
          <p:nvPr/>
        </p:nvPicPr>
        <p:blipFill>
          <a:blip r:embed="rId2" cstate="print"/>
          <a:srcRect/>
          <a:stretch>
            <a:fillRect/>
          </a:stretch>
        </p:blipFill>
        <p:spPr bwMode="auto">
          <a:xfrm>
            <a:off x="1714480" y="0"/>
            <a:ext cx="6961872" cy="6909658"/>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7858180" cy="3785652"/>
          </a:xfrm>
          <a:prstGeom prst="rect">
            <a:avLst/>
          </a:prstGeom>
        </p:spPr>
        <p:txBody>
          <a:bodyPr wrap="square">
            <a:spAutoFit/>
          </a:bodyPr>
          <a:lstStyle/>
          <a:p>
            <a:r>
              <a:rPr lang="es-ES_tradnl" sz="3600" b="1" dirty="0" smtClean="0">
                <a:solidFill>
                  <a:schemeClr val="accent1">
                    <a:lumMod val="75000"/>
                  </a:schemeClr>
                </a:solidFill>
              </a:rPr>
              <a:t>Fuentes Referenciales</a:t>
            </a:r>
            <a:endParaRPr lang="es-ES_tradnl" sz="3600" dirty="0" smtClean="0"/>
          </a:p>
          <a:p>
            <a:pPr>
              <a:buFont typeface="Wingdings" pitchFamily="2" charset="2"/>
              <a:buChar char="§"/>
            </a:pPr>
            <a:r>
              <a:rPr lang="es-MX" dirty="0" smtClean="0"/>
              <a:t>Edwards Betty. (2006). El color un método para dominar el arte de combinar los colores. Editorial Urano. Barcelona.</a:t>
            </a:r>
          </a:p>
          <a:p>
            <a:pPr>
              <a:buFont typeface="Wingdings" pitchFamily="2" charset="2"/>
              <a:buChar char="§"/>
            </a:pPr>
            <a:r>
              <a:rPr lang="es-MX" dirty="0" err="1" smtClean="0"/>
              <a:t>Parrramón</a:t>
            </a:r>
            <a:r>
              <a:rPr lang="es-MX" dirty="0" smtClean="0"/>
              <a:t> José Ma. y Martín Gabriel. (2000)Curso práctico de Dibujo: Técnicas de dibujo. Editorial Lema. Barcelona.</a:t>
            </a:r>
          </a:p>
          <a:p>
            <a:pPr>
              <a:buFont typeface="Wingdings" pitchFamily="2" charset="2"/>
              <a:buChar char="§"/>
            </a:pPr>
            <a:r>
              <a:rPr lang="es-MX" dirty="0" smtClean="0"/>
              <a:t>Puente J Rosa .(2001).  Dibujo y comunicación gráfica: curso para la enseñanza media superior.  Editorial GG. México . 	</a:t>
            </a:r>
          </a:p>
          <a:p>
            <a:pPr lvl="1"/>
            <a:endParaRPr lang="es-ES" sz="2000" dirty="0" smtClean="0"/>
          </a:p>
          <a:p>
            <a:pPr lvl="1">
              <a:buFont typeface="Wingdings" pitchFamily="2" charset="2"/>
              <a:buChar char="§"/>
            </a:pP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1. </a:t>
            </a:r>
            <a:r>
              <a:rPr lang="es-ES_tradnl" dirty="0" smtClean="0"/>
              <a:t>Clasificación de las manifestaciones artísticas</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9" name="8 Conector recto"/>
          <p:cNvCxnSpPr/>
          <p:nvPr/>
        </p:nvCxnSpPr>
        <p:spPr>
          <a:xfrm>
            <a:off x="0" y="1214422"/>
            <a:ext cx="853016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1268760"/>
            <a:ext cx="7416824" cy="1143000"/>
          </a:xfrm>
        </p:spPr>
        <p:txBody>
          <a:bodyPr>
            <a:normAutofit/>
          </a:bodyPr>
          <a:lstStyle/>
          <a:p>
            <a:r>
              <a:rPr lang="es-ES_tradnl" sz="3200" b="1" dirty="0" smtClean="0">
                <a:solidFill>
                  <a:schemeClr val="accent1">
                    <a:lumMod val="75000"/>
                  </a:schemeClr>
                </a:solidFill>
              </a:rPr>
              <a:t>Módulo I. Reconociendo el Arte</a:t>
            </a:r>
            <a:endParaRPr lang="es-ES" sz="3200" b="1" dirty="0">
              <a:solidFill>
                <a:schemeClr val="accent1">
                  <a:lumMod val="75000"/>
                </a:schemeClr>
              </a:solidFill>
            </a:endParaRPr>
          </a:p>
        </p:txBody>
      </p:sp>
      <p:sp>
        <p:nvSpPr>
          <p:cNvPr id="6" name="2 Marcador de contenido"/>
          <p:cNvSpPr txBox="1">
            <a:spLocks/>
          </p:cNvSpPr>
          <p:nvPr/>
        </p:nvSpPr>
        <p:spPr>
          <a:xfrm>
            <a:off x="2571736" y="3500438"/>
            <a:ext cx="5929354" cy="2214578"/>
          </a:xfrm>
          <a:prstGeom prst="rect">
            <a:avLst/>
          </a:prstGeom>
        </p:spPr>
        <p:txBody>
          <a:bodyPr vert="horz" lIns="91440" tIns="45720" rIns="91440" bIns="45720" rtlCol="0">
            <a:normAutofit/>
          </a:bodyPr>
          <a:lstStyle/>
          <a:p>
            <a:pPr marL="596646" marR="0" lvl="0" indent="-51435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2400" b="1" i="0" u="none" strike="noStrike" kern="1200" cap="none" spc="0" normalizeH="0" baseline="0" noProof="0" dirty="0" smtClean="0">
                <a:ln>
                  <a:noFill/>
                </a:ln>
                <a:effectLst/>
                <a:uLnTx/>
                <a:uFillTx/>
                <a:latin typeface="+mn-lt"/>
                <a:ea typeface="+mn-ea"/>
                <a:cs typeface="+mn-cs"/>
              </a:rPr>
              <a:t>Tema </a:t>
            </a:r>
            <a:r>
              <a:rPr lang="es-ES_tradnl" sz="2400" b="1" dirty="0" smtClean="0"/>
              <a:t>2</a:t>
            </a:r>
            <a:r>
              <a:rPr kumimoji="0" lang="es-ES_tradnl" sz="2400" b="1" i="0" u="none" strike="noStrike" kern="1200" cap="none" spc="0" normalizeH="0" baseline="0" noProof="0" dirty="0" smtClean="0">
                <a:ln>
                  <a:noFill/>
                </a:ln>
                <a:effectLst/>
                <a:uLnTx/>
                <a:uFillTx/>
                <a:latin typeface="+mn-lt"/>
                <a:ea typeface="+mn-ea"/>
                <a:cs typeface="+mn-cs"/>
              </a:rPr>
              <a:t>.</a:t>
            </a:r>
            <a:r>
              <a:rPr lang="es-ES_tradnl" sz="2400" b="1" dirty="0" smtClean="0"/>
              <a:t> Clasificación del dibujo</a:t>
            </a:r>
            <a:endParaRPr kumimoji="0" lang="es-ES_tradnl" sz="2400" b="1" i="0" u="none" strike="noStrike" kern="1200" cap="none" spc="0" normalizeH="0" baseline="0" noProof="0" dirty="0" smtClean="0">
              <a:ln>
                <a:noFill/>
              </a:ln>
              <a:effectLst/>
              <a:uLnTx/>
              <a:uFillTx/>
              <a:latin typeface="+mn-lt"/>
              <a:ea typeface="+mn-ea"/>
              <a:cs typeface="+mn-cs"/>
            </a:endParaRPr>
          </a:p>
          <a:p>
            <a:pPr marL="596646" marR="0" lvl="0" indent="-51435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_tradnl" sz="2800" b="1" i="0" u="none" strike="noStrike" kern="1200" cap="none" spc="0" normalizeH="0" baseline="0" noProof="0" dirty="0" smtClean="0">
              <a:ln>
                <a:noFill/>
              </a:ln>
              <a:effectLst/>
              <a:uLnTx/>
              <a:uFillTx/>
              <a:latin typeface="+mn-lt"/>
              <a:ea typeface="+mn-ea"/>
              <a:cs typeface="+mn-cs"/>
            </a:endParaRPr>
          </a:p>
          <a:p>
            <a:pPr marL="177800" marR="0" lvl="0" indent="-96838" algn="ctr"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000" b="1" i="0" u="none" strike="noStrike" kern="1200" cap="none" spc="0" normalizeH="0" baseline="0" noProof="0" dirty="0" smtClean="0">
                <a:ln>
                  <a:noFill/>
                </a:ln>
                <a:effectLst/>
                <a:uLnTx/>
                <a:uFillTx/>
                <a:latin typeface="+mn-lt"/>
                <a:ea typeface="+mn-ea"/>
                <a:cs typeface="+mn-cs"/>
              </a:rPr>
              <a:t>Artístico</a:t>
            </a:r>
            <a:endParaRPr kumimoji="0" lang="es-ES_tradnl" sz="1800" b="0" i="0" u="none" strike="noStrike" kern="1200" cap="none" spc="0" normalizeH="0" baseline="0" noProof="0" dirty="0" smtClean="0">
              <a:ln>
                <a:noFill/>
              </a:ln>
              <a:effectLst/>
              <a:uLnTx/>
              <a:uFillTx/>
              <a:latin typeface="+mn-lt"/>
              <a:ea typeface="+mn-ea"/>
              <a:cs typeface="+mn-cs"/>
            </a:endParaRPr>
          </a:p>
          <a:p>
            <a:pPr marL="177800" marR="0" lvl="0" indent="-96838" algn="ctr" defTabSz="914400" rtl="0" eaLnBrk="1" fontAlgn="auto" latinLnBrk="0" hangingPunct="1">
              <a:lnSpc>
                <a:spcPct val="100000"/>
              </a:lnSpc>
              <a:spcBef>
                <a:spcPct val="20000"/>
              </a:spcBef>
              <a:spcAft>
                <a:spcPts val="0"/>
              </a:spcAft>
              <a:buClrTx/>
              <a:buSzTx/>
              <a:buFont typeface="Arial" pitchFamily="34" charset="0"/>
              <a:buChar char="•"/>
              <a:tabLst/>
              <a:defRPr/>
            </a:pPr>
            <a:r>
              <a:rPr lang="es-ES_tradnl" sz="2000" b="1" dirty="0" smtClean="0"/>
              <a:t>Técnico</a:t>
            </a:r>
            <a:endParaRPr kumimoji="0" lang="es-ES_tradnl" sz="2400" b="0" i="0" u="none" strike="noStrike" kern="1200" cap="none" spc="0" normalizeH="0" baseline="0" noProof="0" dirty="0" smtClean="0">
              <a:ln>
                <a:noFill/>
              </a:ln>
              <a:effectLst/>
              <a:uLnTx/>
              <a:uFillTx/>
              <a:latin typeface="+mn-lt"/>
              <a:ea typeface="+mn-ea"/>
              <a:cs typeface="+mn-cs"/>
            </a:endParaRPr>
          </a:p>
        </p:txBody>
      </p:sp>
      <p:cxnSp>
        <p:nvCxnSpPr>
          <p:cNvPr id="8" name="7 Conector recto"/>
          <p:cNvCxnSpPr/>
          <p:nvPr/>
        </p:nvCxnSpPr>
        <p:spPr>
          <a:xfrm>
            <a:off x="0" y="2071678"/>
            <a:ext cx="8643966" cy="1588"/>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7" name="Picture 3" descr="http://3.bp.blogspot.com/-UvyN4BDvRT8/TeQJSEflNJI/AAAAAAAAHmk/o4CEau7XR9k/s400/haring1.jpg">
            <a:hlinkClick r:id="rId2"/>
          </p:cNvPr>
          <p:cNvPicPr>
            <a:picLocks noChangeAspect="1" noChangeArrowheads="1"/>
          </p:cNvPicPr>
          <p:nvPr/>
        </p:nvPicPr>
        <p:blipFill>
          <a:blip r:embed="rId3"/>
          <a:srcRect r="48877"/>
          <a:stretch>
            <a:fillRect/>
          </a:stretch>
        </p:blipFill>
        <p:spPr bwMode="auto">
          <a:xfrm>
            <a:off x="142844" y="2252676"/>
            <a:ext cx="2166926" cy="3390902"/>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15370" cy="5214974"/>
          </a:xfrm>
        </p:spPr>
        <p:txBody>
          <a:bodyPr>
            <a:noAutofit/>
          </a:bodyPr>
          <a:lstStyle/>
          <a:p>
            <a:pPr>
              <a:buNone/>
            </a:pPr>
            <a:r>
              <a:rPr lang="es-ES_tradnl" sz="2000" dirty="0" smtClean="0"/>
              <a:t>	</a:t>
            </a:r>
          </a:p>
          <a:p>
            <a:pPr>
              <a:buNone/>
            </a:pPr>
            <a:r>
              <a:rPr lang="es-ES_tradnl" sz="3600" b="1" dirty="0" smtClean="0">
                <a:solidFill>
                  <a:schemeClr val="accent1">
                    <a:lumMod val="75000"/>
                  </a:schemeClr>
                </a:solidFill>
              </a:rPr>
              <a:t>Dibujo Artístico</a:t>
            </a:r>
            <a:endParaRPr lang="es-ES_tradnl" sz="2000" b="1" dirty="0" smtClean="0">
              <a:solidFill>
                <a:schemeClr val="accent1">
                  <a:lumMod val="75000"/>
                </a:schemeClr>
              </a:solidFill>
            </a:endParaRPr>
          </a:p>
          <a:p>
            <a:pPr>
              <a:buNone/>
            </a:pPr>
            <a:r>
              <a:rPr lang="es-MX" sz="2000" dirty="0" smtClean="0"/>
              <a:t> 	 </a:t>
            </a:r>
            <a:r>
              <a:rPr lang="es-ES" sz="2000" dirty="0" smtClean="0"/>
              <a:t>A aquel que tiene un propósito puramente estético, es decir, que su propósito fundamental es el de transmitir una idea o sentimiento surgida del mundo subjetivo del autor al observador.</a:t>
            </a:r>
          </a:p>
          <a:p>
            <a:pPr marL="457200" indent="-457200">
              <a:buAutoNum type="alphaLcParenR"/>
            </a:pPr>
            <a:r>
              <a:rPr lang="es-ES" sz="2000" b="1" dirty="0" smtClean="0">
                <a:solidFill>
                  <a:schemeClr val="accent1">
                    <a:lumMod val="75000"/>
                  </a:schemeClr>
                </a:solidFill>
              </a:rPr>
              <a:t>Dibujo al natural: </a:t>
            </a:r>
            <a:r>
              <a:rPr lang="es-ES" sz="2000" dirty="0" smtClean="0"/>
              <a:t>Consiste en la representación real de la forma que se presenta a nuestros ojos y que obedece a la observación y contemplación de la forma, y se realiza copiando todo aquello que ocupa un lugar en el espacio.</a:t>
            </a:r>
          </a:p>
          <a:p>
            <a:pPr marL="457200" indent="-457200">
              <a:buAutoNum type="alphaLcParenR"/>
            </a:pPr>
            <a:r>
              <a:rPr lang="es-ES" sz="2000" b="1" dirty="0" smtClean="0">
                <a:solidFill>
                  <a:schemeClr val="accent1">
                    <a:lumMod val="75000"/>
                  </a:schemeClr>
                </a:solidFill>
              </a:rPr>
              <a:t>Dibujo de imitación: </a:t>
            </a:r>
            <a:r>
              <a:rPr lang="es-ES" sz="2000" dirty="0" smtClean="0"/>
              <a:t>Consiste en copiar una imagen impresa, es decir, que se encuentra en una superficie plana.</a:t>
            </a:r>
          </a:p>
          <a:p>
            <a:pPr marL="457200" indent="-457200">
              <a:buAutoNum type="alphaLcParenR"/>
            </a:pPr>
            <a:r>
              <a:rPr lang="es-ES" sz="2000" b="1" dirty="0" smtClean="0">
                <a:solidFill>
                  <a:schemeClr val="accent1">
                    <a:lumMod val="75000"/>
                  </a:schemeClr>
                </a:solidFill>
              </a:rPr>
              <a:t>Dibujo humorístico: </a:t>
            </a:r>
            <a:r>
              <a:rPr lang="es-ES" sz="2000" dirty="0" smtClean="0"/>
              <a:t>A este pertenece la caricatura como género artístico, suele ser un retrato u otra representación humorística que exagera los rasgos físicos o faciales, la vestimenta, comportamientos o los modales característicos de un individuo, con el fin de producir un efecto grotesco.</a:t>
            </a:r>
            <a:endParaRPr lang="es-ES_tradnl" sz="2000" dirty="0" smtClean="0"/>
          </a:p>
          <a:p>
            <a:pPr>
              <a:buNone/>
            </a:pPr>
            <a:r>
              <a:rPr lang="es-ES" sz="2000" dirty="0" smtClean="0"/>
              <a:t>	</a:t>
            </a:r>
            <a:endParaRPr lang="es-ES" sz="2000"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2. </a:t>
            </a:r>
            <a:r>
              <a:rPr lang="es-ES_tradnl" dirty="0" smtClean="0"/>
              <a:t>Clasificación del dibujo</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4" name="Picture 2" descr="http://upload.wikimedia.org/wikipedia/commons/thumb/9/9a/Durer-self-portrait-at-the-age-of-thirteen.jpg/220px-Durer-self-portrait-at-the-age-of-thirteen.jpg">
            <a:hlinkClick r:id="rId2"/>
          </p:cNvPr>
          <p:cNvPicPr>
            <a:picLocks noChangeAspect="1" noChangeArrowheads="1"/>
          </p:cNvPicPr>
          <p:nvPr/>
        </p:nvPicPr>
        <p:blipFill>
          <a:blip r:embed="rId3" cstate="print"/>
          <a:srcRect/>
          <a:stretch>
            <a:fillRect/>
          </a:stretch>
        </p:blipFill>
        <p:spPr bwMode="auto">
          <a:xfrm>
            <a:off x="3929058" y="143501"/>
            <a:ext cx="4572032" cy="6525537"/>
          </a:xfrm>
          <a:prstGeom prst="rect">
            <a:avLst/>
          </a:prstGeom>
          <a:noFill/>
        </p:spPr>
      </p:pic>
      <p:sp>
        <p:nvSpPr>
          <p:cNvPr id="6" name="5 Rectángulo"/>
          <p:cNvSpPr/>
          <p:nvPr/>
        </p:nvSpPr>
        <p:spPr>
          <a:xfrm>
            <a:off x="857224" y="5643578"/>
            <a:ext cx="2571768" cy="738664"/>
          </a:xfrm>
          <a:prstGeom prst="rect">
            <a:avLst/>
          </a:prstGeom>
        </p:spPr>
        <p:txBody>
          <a:bodyPr wrap="square">
            <a:spAutoFit/>
          </a:bodyPr>
          <a:lstStyle/>
          <a:p>
            <a:r>
              <a:rPr lang="es-ES" sz="1400" b="1" dirty="0" smtClean="0"/>
              <a:t>Dibujo artístico: </a:t>
            </a:r>
            <a:r>
              <a:rPr lang="es-ES" sz="1400" dirty="0" smtClean="0"/>
              <a:t>Autorretrato de </a:t>
            </a:r>
            <a:r>
              <a:rPr lang="es-ES" sz="1400" dirty="0" err="1" smtClean="0">
                <a:hlinkClick r:id="rId4" action="ppaction://hlinkfile" tooltip="Durero"/>
              </a:rPr>
              <a:t>Durero</a:t>
            </a:r>
            <a:r>
              <a:rPr lang="es-ES" sz="1400" dirty="0" smtClean="0"/>
              <a:t> a los 13 años. Dibujo de </a:t>
            </a:r>
            <a:r>
              <a:rPr lang="es-ES" sz="1400" i="1" dirty="0" err="1" smtClean="0"/>
              <a:t>Albrecht</a:t>
            </a:r>
            <a:r>
              <a:rPr lang="es-ES" sz="1400" i="1" dirty="0" smtClean="0"/>
              <a:t> </a:t>
            </a:r>
            <a:r>
              <a:rPr lang="es-ES" sz="1400" i="1" dirty="0" err="1" smtClean="0"/>
              <a:t>Dürer</a:t>
            </a:r>
            <a:r>
              <a:rPr lang="es-ES" sz="1400" dirty="0" smtClean="0"/>
              <a:t> de </a:t>
            </a:r>
            <a:r>
              <a:rPr lang="es-ES" sz="1400" dirty="0" smtClean="0">
                <a:hlinkClick r:id="rId5" action="ppaction://hlinkfile"/>
              </a:rPr>
              <a:t>1484</a:t>
            </a:r>
            <a:r>
              <a:rPr lang="es-ES" sz="1400" dirty="0" smtClean="0"/>
              <a:t>.</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15370" cy="5214974"/>
          </a:xfrm>
        </p:spPr>
        <p:txBody>
          <a:bodyPr>
            <a:noAutofit/>
          </a:bodyPr>
          <a:lstStyle/>
          <a:p>
            <a:pPr>
              <a:buNone/>
            </a:pPr>
            <a:r>
              <a:rPr lang="es-ES_tradnl" sz="2000" dirty="0" smtClean="0"/>
              <a:t>	</a:t>
            </a:r>
          </a:p>
          <a:p>
            <a:pPr>
              <a:buNone/>
            </a:pPr>
            <a:r>
              <a:rPr lang="es-ES_tradnl" sz="3600" b="1" dirty="0" smtClean="0">
                <a:solidFill>
                  <a:schemeClr val="accent1">
                    <a:lumMod val="75000"/>
                  </a:schemeClr>
                </a:solidFill>
              </a:rPr>
              <a:t>Dibujo Técnico</a:t>
            </a:r>
            <a:endParaRPr lang="es-ES_tradnl" sz="2000" b="1" dirty="0" smtClean="0">
              <a:solidFill>
                <a:schemeClr val="accent1">
                  <a:lumMod val="75000"/>
                </a:schemeClr>
              </a:solidFill>
            </a:endParaRPr>
          </a:p>
          <a:p>
            <a:pPr>
              <a:buNone/>
            </a:pPr>
            <a:r>
              <a:rPr lang="es-MX" sz="2000" dirty="0" smtClean="0"/>
              <a:t> 	 </a:t>
            </a:r>
            <a:r>
              <a:rPr lang="es-ES" sz="2000" dirty="0" smtClean="0"/>
              <a:t>Es un sistema de representación gráfica de diversos tipos de objetos, con el propósito de proporcionar información suficiente para facilitar su análisis, ayudar a elaborar su diseño y posibilitar la futura construcción y mantenimiento del mismo. Suele realizarse con el auxilio de medios informatizados o, directamente, sobre el papel u otros soportes planos.</a:t>
            </a:r>
            <a:endParaRPr lang="es-MX" sz="2000" dirty="0" smtClean="0"/>
          </a:p>
          <a:p>
            <a:pPr>
              <a:buNone/>
            </a:pPr>
            <a:endParaRPr lang="es-ES_tradnl" sz="2000" dirty="0" smtClean="0">
              <a:solidFill>
                <a:schemeClr val="accent1">
                  <a:lumMod val="75000"/>
                </a:schemeClr>
              </a:solidFill>
            </a:endParaRPr>
          </a:p>
          <a:p>
            <a:pPr>
              <a:buNone/>
            </a:pPr>
            <a:r>
              <a:rPr lang="es-ES" sz="2000" dirty="0" smtClean="0"/>
              <a:t>	</a:t>
            </a:r>
            <a:endParaRPr lang="es-ES" sz="2000"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2. </a:t>
            </a:r>
            <a:r>
              <a:rPr lang="es-ES_tradnl" dirty="0" smtClean="0"/>
              <a:t>Clasificación del dibujo</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130992"/>
            <a:ext cx="6120680" cy="2726900"/>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Genéricas:</a:t>
            </a:r>
          </a:p>
          <a:p>
            <a:pPr>
              <a:spcBef>
                <a:spcPct val="20000"/>
              </a:spcBef>
              <a:buClr>
                <a:schemeClr val="accent1"/>
              </a:buClr>
              <a:buSzPct val="80000"/>
            </a:pPr>
            <a:endParaRPr lang="es-ES_tradnl" b="1" dirty="0" smtClean="0">
              <a:solidFill>
                <a:schemeClr val="accent1">
                  <a:lumMod val="75000"/>
                </a:schemeClr>
              </a:solidFill>
            </a:endParaRPr>
          </a:p>
          <a:p>
            <a:pPr>
              <a:spcBef>
                <a:spcPct val="20000"/>
              </a:spcBef>
              <a:buClr>
                <a:schemeClr val="accent1"/>
              </a:buClr>
              <a:buSzPct val="80000"/>
            </a:pPr>
            <a:r>
              <a:rPr lang="es-ES_tradnl" b="1" dirty="0" smtClean="0">
                <a:solidFill>
                  <a:schemeClr val="accent1">
                    <a:lumMod val="75000"/>
                  </a:schemeClr>
                </a:solidFill>
              </a:rPr>
              <a:t> </a:t>
            </a:r>
          </a:p>
          <a:p>
            <a:r>
              <a:rPr lang="es-MX" b="1" dirty="0" smtClean="0"/>
              <a:t>2. </a:t>
            </a:r>
            <a:r>
              <a:rPr lang="es-MX" dirty="0" smtClean="0"/>
              <a:t>Es sensible al arte y participa en la apreciación e interpretación de sus expresiones en distintos géneros. </a:t>
            </a:r>
          </a:p>
          <a:p>
            <a:endParaRPr lang="es-MX" dirty="0" smtClean="0"/>
          </a:p>
          <a:p>
            <a:r>
              <a:rPr lang="es-MX" b="1" dirty="0" smtClean="0"/>
              <a:t>4. </a:t>
            </a:r>
            <a:r>
              <a:rPr lang="es-MX" dirty="0" smtClean="0"/>
              <a:t>Escucha, interpreta y emite mensajes pertinentes en distintos contextos mediante la utilización de medios, códigos y herramientas apropiados. </a:t>
            </a:r>
            <a:endParaRPr lang="es-MX" dirty="0" smtClean="0">
              <a:solidFill>
                <a:schemeClr val="tx2">
                  <a:lumMod val="10000"/>
                </a:schemeClr>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2292" name="Picture 4" descr="http://cmapspublic3.ihmc.us/rid=1GNGQY774-159SP3L-FNP/2ESOT3-DibujoTecnico_01.cmap?rid=1GNGQY774-159SP3L-FNP&amp;partName=htmljpeg">
            <a:hlinkClick r:id="rId2"/>
          </p:cNvPr>
          <p:cNvPicPr>
            <a:picLocks noChangeAspect="1" noChangeArrowheads="1"/>
          </p:cNvPicPr>
          <p:nvPr/>
        </p:nvPicPr>
        <p:blipFill>
          <a:blip r:embed="rId3"/>
          <a:srcRect/>
          <a:stretch>
            <a:fillRect/>
          </a:stretch>
        </p:blipFill>
        <p:spPr bwMode="auto">
          <a:xfrm>
            <a:off x="285720" y="195347"/>
            <a:ext cx="8592852" cy="6448363"/>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2290" name="Picture 2" descr="http://www.camne.com.ar/taller/helicepasovariable/helice2.jpg">
            <a:hlinkClick r:id="rId2"/>
          </p:cNvPr>
          <p:cNvPicPr>
            <a:picLocks noChangeAspect="1" noChangeArrowheads="1"/>
          </p:cNvPicPr>
          <p:nvPr/>
        </p:nvPicPr>
        <p:blipFill>
          <a:blip r:embed="rId3"/>
          <a:srcRect/>
          <a:stretch>
            <a:fillRect/>
          </a:stretch>
        </p:blipFill>
        <p:spPr bwMode="auto">
          <a:xfrm>
            <a:off x="-1874" y="6505"/>
            <a:ext cx="9145874" cy="6851495"/>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AutoShape 4" descr="data:image/jpg;base64,/9j/4AAQSkZJRgABAQAAAQABAAD/2wBDAAkGBwgHBgkIBwgKCgkLDRYPDQwMDRsUFRAWIB0iIiAdHx8kKDQsJCYxJx8fLT0tMTU3Ojo6Iys/RD84QzQ5Ojf/2wBDAQoKCg0MDRoPDxo3JR8lNzc3Nzc3Nzc3Nzc3Nzc3Nzc3Nzc3Nzc3Nzc3Nzc3Nzc3Nzc3Nzc3Nzc3Nzc3Nzc3Nzf/wAARCAC1AJoDASIAAhEBAxEB/8QAHAAAAQUBAQEAAAAAAAAAAAAABAACAwUGAQcI/8QAQxAAAgEDAwIDBAcFBAoDAQAAAQIDAAQRBRIhMUEGE1EiYXGBFCMykaGx0QdCUsHhFWJy8BYXM1NjgqKywvEkQ5Kj/8QAGAEAAwEBAAAAAAAAAAAAAAAAAQIDAAT/xAAmEQACAgICAgEEAwEAAAAAAAAAAQIRAyESMSJBMgQTUWEUcYHR/9oADAMBAAIRAxEAPwCjeZVJIHPao2vXxigZZxu60zzQe9cqiW5Fkt43+RXDdM3dgaBWQV1piRx1rcTWGG5ccbj+lNa6fZ1++qC8nvI3JiwwPX3UG2o3W0kswx1p1js1mha8YH7RPzoee9cjIJyOmarLa4uXX64gqO5606V89M0ygCySe8ZuGyaCmuDuDBelJ2qJyD2p0g2O+muxyRj3UjdbsZXgdqgYc8UgKagWdMrFyR09KTSZHeuYrlExzcf73310SFSD7XHvrnSmsaBiSOZgepHzqYzEjq3vNBijOFhVP3mO5j8uB+NMmBmh8Iu0jXakkjYuM1sYo28pOP3RWM8IOkbXJc4yFA/GthDqNmIkH0iP7I/eFcmd+ZXHVGAefB9vrXBNyOetEOtijncGf4Amu+dABiO0Ye8gD9abl+gfb/Y1ZwBikZxio9RGLW2l5y7OCe2BtwPxoNZTinirViPToLeYN155oF1QyEhPZ9B60/zM9a4XHpTpUAdvIHWmPJgAU0txUbHJrUYTPmoy1PGPSmuoFEI3dzThTcUqxjvekVIpKa6OaJiNqYac9MBoGJIlBbLdB+JqVySMn1pkGTx76luFKKAR3oowXp8hjiZwSDkc/Ori2QtbxH1QH8KorXIt3/GtTZIDZW5/4a/lUsjopBWCMkYfjJx61HdL9XwPgaKZMNk96hdSQVUcVzpu7GfQNqhxoVsMdLqRSfiiH+VUw4q61cH+wIj0P0z84h+lUSt6104viRyfIcQTyDSVSx6jmpE2kcnFSRgZ4K07YqIRC3oaYY2zVoNrLjjjrzUIWIt7U0Y/5qXkEB2EDNcI9asvIiI4kUj3GomtUbgPR5BACtcIot4VTjNDyBV70bMRA8mu5xTeM13oKIBjmuKKR5NdHSsYmtyBnuc0Zqa+ygXqaDthz86P1B/LkV8fZfIA70rCOFu9vZlZMb2XcR6c1pLAr9Bt/a/+pe3uFZeK5kuIJDKwYggD3CtNZRH6HBwf9mv5VLJ+ykBtwBgYzn41CKKlU5z2qPAxXLFjMA1YFtAbAOVu0/GNh/Ks0cjtWvu8jRbgqOk8JP3SCsr9JmPWRga68D8SWTsi3MO1LzGB61IbiUn/AGjffXDLJ/vG++rExvmkjkcUzAzkDGewrplkA4Y/fU1pJI8wUsSCO9AYajlFwOlI3D+tTXqlVTB6mhSOM5NZUwiMrnqa5uPeuClWALJzSJpUj2omEvenJ+YNcAwSKfABkZGRg1jD7cdD6nj8KN1dNoX3vQ0L+YyDAAU4GKP1RdxjB6M+KV9hQFaKBBJzyCK1tleQpZW6MWysag9PT40v2b6Nbas1+LqESCMpgHtnd+grdR+EdO8tc2S9B61z5Jq6oeOjAyO2cdqaHpGPA5uhj3J/WkYoD9u8I9cKP1qNoo4yHS+1oWoAdR5Tfc5H/lWNIy7fH9a2qxxjRtUjifeotwwY9yJUrGbtu4HqSc/fXR9O9Mll7GbaRH8XFdB5HGa4zK8pOMCugQZRNhj6SMnsaHY4zjpmptPObpfnQfQEFaiBtix6mgz9mi9RyNnxP5UEWoR6CIx8E0jgdqazE4pdTTGOGu9qRHOKTfZzWMSMAJyOg4/KnRBSGx/CaK1lIYrsJEpDBB5me7dRj5EUNb/Yb/AaCejHbMe2vYbhVpqakmBV6mTAPyqstPtY/vCrbUWxLbn/AIv8jSyewo3H7E4w39qswzkxD4/b/SvT1jO0fCvMP2KSbY9ULHvD/wCdenLINo57VN1yFldnz6kEL4LKuKdLBAV9hEz8KFhlCyYYjPpRayA8gVNpplb0FaQALHUoscG1cj3cqf5Vk3Uea4LqMMeprV6aSLe/IUZ+hzke/C5qgW9kZ23rDjBPEfNUxdyBk9ARAB+0pphx0zWj0KEX63Ml00iokZ8swIvBHJJHft+NVo1Q8ezH07qaopW2kLVJMrTz3H30ZpEe++QegJqxsb1riXayIF2k52+lRW11qFx5klskJRDyWCjr8SKDbehR2vR+WsPT7RH4VTEitBcpraWZu5oIPo4XdvBQ4Gf8WaAvmcw2zqq7nUk4HU1ovQ1FbkZ7/dTqtItI1V7iKEWUgeVwiLwcseg61dnwd4jjSXfpn2IzIw3DKqOpxnpxR+5FezUY8muZ9ipZGbLBgBg9KbsZ+ikn0AzTAC9YbdqUp/w/9oqOz+y+f901cviXvHOSSQv/AGiphay2y4l2jzISV2tnHBPP3ULQaIbX7Skfx1a61lFiYdRL+tVVqCNuf95+lWuunEKH0l/Wlb8kFdGv/Y6SW1QDpiLr8Xr0uN8xqd3YV5d+yR9r6oTzkR/m9bgTsBgOePfXJknU2Oo2jxGHc7kjGV9asYfs+/FVcbFLmRMjIJ4qxtySK6JCostLGfpYJ4NpcD/+TVkS2cknA21r9FBa5dO7xSr98TVQ6ZY2t7Fte8SGVuB5g2ovGclv89D7q2J02ae6BrO9a0VtqBlYclgAVz6HtQg6DjHYVNPug3WzBd6OwcjByQex+XX30c9i6aRbXqqGSUsMgHKsvUH4jkevy5qvyJfobpCZkznJ2t+Ro7w1btc290qMBhgxyDjAU9+1C6Ou1v8Akf8AKpNB1SPT4LiN3dTKQTtGcgZpJXugst7uF08OXTpKWBDK8RXhRlcHOepzVJcL9Tp3Tle/xq3u9fsn0G8so2czSqoXMeBwynk/Kqq45h04d9n86FUjRbbPU7SMQ6ppdzdLeeRbM0zl495VVAyQAMkZ5OAe5qs1Px7at40unsIVfTpLaS2aQqSz5TG5e4yQox3A568XsV5BoV1DdzCOGNbOeRd049sqE4GT8OPfXlF1dS3d3PqCuTeSt5ztnDbickY7AcgZ9M965fplcXZXL8i6uPAd79DllnkNvelRLHayJjehbGS3RT1469MgdKn0SxTRdEuLq4Um5mXK+WAxC4ztGePjV3Y61/bmnW9rpKOBbu7yxvJ9kNjAy2O+ehGAfkSdc02+06xt1vVU7wcOp4PPTn0B4z1608pScaAkk7PJbrLXO4kAOAwbseB0qe6ukndC0nAXng9cY+6jfFtqltqbeQv1ZyMD+Lufgc5qhx14/GupK0idsLRGi2BuhbKn16Vc6rBJcwKIsFt44PGSeP50rLwvrF1YrcQ2zSxK2VCHJxwTjnkfCrOWAoVXvvX8xUZ5FapjqLa2H/s3hlsTfxzqFdkjIGc8ZatirrtGfSs3ooMF5cZ6mFPwZv1q1WcbRk9q4csm52XiqR5VqUbW+pSZGATnNG2/2Mg9al1RbV7iGa4UeXLGCCCwwflT4YNNKgh2A9zPXbzXFWiPDemG6AcatbKf3pAv3qwrGs+0YVmA6FQa2elrBBq1m1s7N9fGCCxP72O/xrFSD61wezHFNidyYuRUkPO6dkVI90hO0Bckt6YHw4+Q99aHN7b6NFp1xHHHE0iysRhnI52gc4H88iqfT717GQT28aiVMZck9MgYGDxnNXehWus+J9WLWqxvIASARhEz6D1qk+V66FjxrZc6N4ftp7RzbRlpP9lGiMC2SM7mIyec+mO1Z3xFo0+g6rJYyJA5jVSHVDtbI5wTjODkZ9Qa0OqaF4g0a3mmurOJfICv5ysD37Huc1Ra9rt5r2oyX13FLvdVUIEyqADt8Tk/Op4+V7C6AtPtJ768gtkggUytgHb27nrXoN54CSXQjqlnM4+hqXCsB7ajBwMf05qr/Zppo1DU5DPGUjQDczjHHp+Br1RrhB5q+TGIZZSM+z7QOO3UgYI445qOfM1OkPGOjE+KbKKe3tPIW1wm8FYOd2dvBz7gKxE2jtaTbQyxuQ7Mkbg8fuqTjrya9ZE9lDKY7nUrOAIMMCmz3Y9nGeMfyqmufE2jzXdzbQ6mgtYIxvZUcNcEjlUGeg6H1zx6mGGeTqPQ80qtlP4Jjk04QAARh4cyHqd/JAI6/wDs16Ghj8TeGntnVi7BmjfoQyk4Iz27H3fEV5dFeSXOqG6WB4UbORgc5Ofw5++r7S/FMui/RNPls2nDz74pGYgKCwLc+44+RroveyTTa0ZfxTpsytHFextayhjzInDsBjr0+dZdLOPzCnnozqpJwOOB+de9alpNt4iQS38EbxnOAxzjpxj14HFedeLfCtjY601lpTxQytFkq8hZAeeOhIJx05+FUhNNVZunTNRpitNoFxBJdSGGCGTCCMBQVAKbWJyCMke+sneyLcXIeMBVeVSAufUZ68jmrjwtFc21oYtQTzIIh5ftXKbAcYxyxIY9iFPuoDW47K2mjFrd+b5Tj6pkbcFDDqxA3HPGeOlcsISi3Z0SmmEwDZqEoY8mEY//AEaLABGcVWanfNp0FvfwuXhclVkMY3cjIPTAX06GqmLXZliRQsTgKAGZ8E+/HakjGU/JDOo6ZTakPN0WCResTlfhzROngSW6EelT3OnCHRbmJZPO5LjAHHQdifSgNEmzbld32fdXWncXXpkWmpK/wW+n8albE9po/wDvWsfersvbhf4ZXH/Ua11sdt3C2eVdfwYGqN7GCfX7tb66FnbLcPvlZCxByxwAOpOOO3vo4X5P+hcvSAYomMWxAS0jdPcBk/mK9j/Y9DDa20gMZ85kyGIwDyfXrnH4Vm9B0Lw7q8SW9jqTSXMCNIsZwCeMcqy4bk9ugxWs8PWdzogMbjJXkvbbhnJO7MeTzgjselPkmtESH9o+qXV0TZ2cUy29sczyJyGY9B7scj45rAX1o1rJEskivI7bXUNnYf54r1PVdf0T+yL828UtwNv1cdsGV5Wzgjt3xnjoa84a7a+bbYQx2gYAEruLMfQkn2vh+FR2pWWxtVRf+Gri60d7Kx2RtDqco9tkAOCpHHP+Hrz16Vrp7y48KeGotQnhhmM1wiOBglVYE5XgZPu++q/w94T+n2thq93dXQuEbdbqQAoAIP2e3Q9+eD7q0Xifw7H4i0u2sGnlRbVg6FVBDMBtG4ZBPr1FBU3bBKXo8/8AG9tNaXEWpGKN7W4iDqY2JB4yRyBg4I++qxo7TVI0ubfaCw+taNQpV/4SvoBgAenzzrbvRdU1LQ5NElFss1tdBVmEx+t4DgEbeFORggnlcEDisBPbS6ZqMyMGgljYq4BwVOeeRQUUtIZttbNPp+mw28SqWVyPtMpPtH/JovTfo1nD9L1UJJbl2glG4AKrqR7OfkOKyA1rVFG0Sx8jG/YM/l8aBkkuJrhmuXaYuOTJyR8PSgsMnK2zcklo30HimOArbxXEkdpaAF5F5aYggkL3UEZHbOR0xVLrpt7SXTruVrdo5b3dKsWAqg59kd/ZwOvr8zRWpthf7b1N4kXG3Ge+T88A/wCeKh0OYX19LNeyySQ26bIfMOdhJwD8lB6+70q8YJRaEbd2b3W9Dhj0sX2kXnmyrAJFErhhGWO4lMDrjuc4HxzWMtoJ9SeS9luYp2WUCXZnJLOoHHp6n4etAx67q0wdbVxtVcKZCCVQZCrk+gIHyHvzY+F9TeB2S2wL9Jd6NEMKQwCldo444PvGfSjKLjHRk1dslt7oaal3BfRtcpaqdtu32Gz0yeuB6V1NUEiK/wDYmne0AfZjOPlxU1poF/JfS3d3qNj/APIf2i74IHrtAyB2/TGarDp2lxko2tbWXgqlq5APuPpSYlC2Wm20mDaNGonnhA4mibj3j/3VbpOI7iWEjv0+dF2k/k31tIvdyPvGKFkP0fWZc8AsaZLyaFfxTLbeEcEDpzVZqMDSeJNQjfmOO4lbB6DLdf8APpRkkgJyOu0/lUzyN/phfQwD25Jwy5+AP8zSwtS/z/gMi8TRaf4cttR0m0IRopUjwHhIDhw2Ac/Fsc56VXeGfFl5o3iuS3uL6W+tHmFq73UhIChwN454xz8Qa5H4i+jpeStMiXKRO0JVgMkDA47nLMfu9Kw2GY5Rt5/eH61SEb7IM9h8fWdraI2prb4uCCrFON3oT7x61mtAz9FkvYiVmckM3Xtg/M880Hf+JJpfCZ028imeaPZ5VwWBJX0YHnIHfvVj4ZXOhx7s+0rH5k1z5LjArj2z0/StT1I6aplgtrjylOAjmInau4cYI5HFTm9vmMlxbRwpuiV1WRywDY6cAetUXh53axvmLMQyFVG7gexjirS1kb+xIFZjlVCfDmudzbQ7irNHBp9pI/0xo0kkkQAyFeo69K8q/aPoJtNfW4tIw0V4hcrkcODhgPwPxJr03QJi+jw4ySoI93BNZv8AajgaFFdIivJbThtrDqrHafxxXTGSaTRLaZ5I3DAOuz40HPcoj8sT680cmpxsSDHJEc565H40Fd3apeeekrmIoEdU4ON2eR3qsb/AwJfXbBBKhIcdGA6f5zT7TxE8ULQzWlvcI4G7K7SeMc46/wBK09/La6n4UtJltzcSpMDKTEQcYfhTjtgdPgetee/ZyG4I4xT45Ka6oE1TNDZa6YkdYNNsFQ4DboS+c+vIzUq63ql1LFCkqW8ciEiO1jES5B6nHJ6Hqazay4V1GeRyasotQjsrdh5ZacoqxFjkIM5PHv5++nkqQIpN7NFPJ9LdWdykoHGThvv/AE9ahFpCQN3J7nmq76fLc2crGTayFc7DtJB/oajjnOxcqScDPtGpQxvezqeSLS0CGdkIY49ltw+VSaw2L5ZQCAw4+GcUI4fdjaTjtRepZls7OXjOzYfiP/VUaqSOdO4slhn3kDPO0/lXdcW6/wBJpGsllaf6t08sEtkoD2oK0LeYMgjg8ke6vXNK0qG4sI5gxQyxqXARPa4GMnGT0HXOMcYqGbIsTspGLnE8outB1CKPzp1TMh9lPNDO2eegz1yPj2oWLTr9mxHZXJ57RNx69q9guPClpO25rq5RieDHsAH/AEmjLTRbe3wHnuJcdywGT8gP859al/NjQv2GeO3llqKLFa3FnciVxlVZCS/PpV9a6+NO02CzubO4hZVILFcd/fivVUsrSFvMigjWTBBcD2j8+tdntrecETRI4PZlBqU/qoz046KRxcfZlfD3i3Ro9Ml+k6hDE56I+Q33VYL4p0lbLYmqW2wf8UZoo6Do65VdNthu5OIxzQs/hLQZzl9PQH1UkflUZPG37HUGW2keMvDtrpMSy6vaiTbnaH3NknpgZNAeJtdj13RJ7TT7aaQOg+smhkjXO4MCNw56dKI07SNM09QtnYwxHqWC5J+Z5o9iHxu9PuppZUqURViV2zyG9szEfrkZGPBXp6+vH4086VE9lDehgT5oWMMftqOvTuDk/IVv9Y1Xw9bOYL+6t2m4+rA3tj5A8+6srYR6rcMkVto975W533vEYVG4k43PgY5rojlySjdUDhFMWl6VI8dwbiaWCzKtiPzDl19c4HGOM+h+FRDR9OvWea/iUCa4WOOTfgsSACc/EE/OtVdWdtLoT2qRi2uX2/SC7ASOowTlvTJ61gdbjvY54LmJZJbOCXCSKvG7PTrnPbkUIylN90M0l6L/AFXwFbWaMtngyMpK+cu4493OOPh3rDXGlvDdSQ3BYOoJwFbca9QXxMkMNta6nb7p2YlJM7ewJwe3UcVU+IrOz1COG7YxJMz+Wux85OCTkj8KXDnnB1PoM8UZLXZjdPi2zuqMrr5a59kjP9KeIp8DDiruOa0soQIrZ9+3G84yfjinRNdtGjDTGIKgg7etdmPI226oX7aSo0v+qW0YEtqs2f7sQH86I/1VWKxBH1S6ZAcgBFHNKlXPOcvyLFI5F+zfTIyVF5eEZwfaHP4VqLHRFtLZIYp/YQYG5OfzpUq5cjc/k7LR10SyaewXPnDg/wAH9ah+iMvHmg4/u/1pUqjwjQ6bOtAQo9v8KYYiv72flSpUFFCpsQhJIO4fdS8rr7XT3UqVFJBshli3qVLEDpxxVXdeHbWeRZGluFcNkFZM/gcj8KVKivF6ALR9NawVxGbQT8MLlLQLJ1J65xnkD5URc263ikXc1zLt55mIBPrxilSozk7GUUKaytXtfKMCACPYrYyyjHQMeaCjtJ7aJIxqV6ygEDLLnHx20qVGLdDJIgks7VsefAs5ByDMqsR8OPdUotrcJtW3iUHnCoB+VKlSWx6BXtIAN4iUH3UZEFESAKOFFKlVYN2Y/9k="/>
          <p:cNvSpPr>
            <a:spLocks noChangeAspect="1" noChangeArrowheads="1"/>
          </p:cNvSpPr>
          <p:nvPr/>
        </p:nvSpPr>
        <p:spPr bwMode="auto">
          <a:xfrm>
            <a:off x="155575" y="-822325"/>
            <a:ext cx="1466850" cy="1724025"/>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1026" name="Picture 2" descr="http://0.static.wix.com/media/7ce667_651a7978bc04e7fa9e20efb3c2f423f5.jpg_1024">
            <a:hlinkClick r:id="rId2"/>
          </p:cNvPr>
          <p:cNvPicPr>
            <a:picLocks noChangeAspect="1" noChangeArrowheads="1"/>
          </p:cNvPicPr>
          <p:nvPr/>
        </p:nvPicPr>
        <p:blipFill>
          <a:blip r:embed="rId3"/>
          <a:srcRect/>
          <a:stretch>
            <a:fillRect/>
          </a:stretch>
        </p:blipFill>
        <p:spPr bwMode="auto">
          <a:xfrm>
            <a:off x="111335" y="0"/>
            <a:ext cx="8885305" cy="6858000"/>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7858180" cy="3785652"/>
          </a:xfrm>
          <a:prstGeom prst="rect">
            <a:avLst/>
          </a:prstGeom>
        </p:spPr>
        <p:txBody>
          <a:bodyPr wrap="square">
            <a:spAutoFit/>
          </a:bodyPr>
          <a:lstStyle/>
          <a:p>
            <a:r>
              <a:rPr lang="es-ES_tradnl" sz="3600" b="1" dirty="0" smtClean="0">
                <a:solidFill>
                  <a:schemeClr val="accent1">
                    <a:lumMod val="75000"/>
                  </a:schemeClr>
                </a:solidFill>
              </a:rPr>
              <a:t>Fuentes Referenciales</a:t>
            </a:r>
            <a:endParaRPr lang="es-ES_tradnl" sz="3600" dirty="0" smtClean="0"/>
          </a:p>
          <a:p>
            <a:pPr>
              <a:buFont typeface="Wingdings" pitchFamily="2" charset="2"/>
              <a:buChar char="§"/>
            </a:pPr>
            <a:r>
              <a:rPr lang="es-MX" dirty="0" smtClean="0"/>
              <a:t>Edwards Betty. (2006). El color un método para dominar el arte de combinar los colores. Editorial Urano. Barcelona.</a:t>
            </a:r>
          </a:p>
          <a:p>
            <a:pPr>
              <a:buFont typeface="Wingdings" pitchFamily="2" charset="2"/>
              <a:buChar char="§"/>
            </a:pPr>
            <a:r>
              <a:rPr lang="es-MX" dirty="0" err="1" smtClean="0"/>
              <a:t>Parrramón</a:t>
            </a:r>
            <a:r>
              <a:rPr lang="es-MX" dirty="0" smtClean="0"/>
              <a:t> José Ma. y Martín Gabriel. (2000)Curso práctico de Dibujo: Técnicas de dibujo. Editorial Lema. Barcelona.</a:t>
            </a:r>
          </a:p>
          <a:p>
            <a:pPr>
              <a:buFont typeface="Wingdings" pitchFamily="2" charset="2"/>
              <a:buChar char="§"/>
            </a:pPr>
            <a:r>
              <a:rPr lang="es-MX" dirty="0" smtClean="0"/>
              <a:t>Puente J Rosa .(2001).  Dibujo y comunicación gráfica: curso para la enseñanza media superior.  Editorial GG. México . 	</a:t>
            </a:r>
          </a:p>
          <a:p>
            <a:pPr lvl="1"/>
            <a:endParaRPr lang="es-ES" sz="2000" dirty="0" smtClean="0"/>
          </a:p>
          <a:p>
            <a:pPr lvl="1">
              <a:buFont typeface="Wingdings" pitchFamily="2" charset="2"/>
              <a:buChar char="§"/>
            </a:pP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a:t>
            </a:r>
            <a:r>
              <a:rPr lang="es-ES_tradnl" dirty="0" smtClean="0"/>
              <a:t>2</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r>
              <a:rPr lang="es-ES_tradnl" dirty="0" smtClean="0"/>
              <a:t>Clasificación del Dibujo</a:t>
            </a: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 </a:t>
            </a:r>
          </a:p>
        </p:txBody>
      </p:sp>
      <p:cxnSp>
        <p:nvCxnSpPr>
          <p:cNvPr id="9" name="8 Conector recto"/>
          <p:cNvCxnSpPr/>
          <p:nvPr/>
        </p:nvCxnSpPr>
        <p:spPr>
          <a:xfrm>
            <a:off x="0" y="1214422"/>
            <a:ext cx="853016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Marcador de contenido"/>
          <p:cNvSpPr txBox="1">
            <a:spLocks/>
          </p:cNvSpPr>
          <p:nvPr/>
        </p:nvSpPr>
        <p:spPr>
          <a:xfrm>
            <a:off x="2500298" y="4357694"/>
            <a:ext cx="6215106" cy="714380"/>
          </a:xfrm>
          <a:prstGeom prst="rect">
            <a:avLst/>
          </a:prstGeom>
        </p:spPr>
        <p:txBody>
          <a:bodyPr vert="horz" lIns="91440" tIns="45720" rIns="91440" bIns="45720" rtlCol="0">
            <a:normAutofit/>
          </a:bodyPr>
          <a:lstStyle/>
          <a:p>
            <a:pPr marL="596646" marR="0" lvl="0" indent="-51435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2400" b="1" i="0" u="none" strike="noStrike" kern="1200" cap="none" spc="0" normalizeH="0" baseline="0" noProof="0" dirty="0" smtClean="0">
                <a:ln>
                  <a:noFill/>
                </a:ln>
                <a:effectLst/>
                <a:uLnTx/>
                <a:uFillTx/>
                <a:latin typeface="+mn-lt"/>
                <a:ea typeface="+mn-ea"/>
                <a:cs typeface="+mn-cs"/>
              </a:rPr>
              <a:t>Tema </a:t>
            </a:r>
            <a:r>
              <a:rPr lang="es-ES_tradnl" sz="2400" b="1" dirty="0" smtClean="0"/>
              <a:t>3</a:t>
            </a:r>
            <a:r>
              <a:rPr kumimoji="0" lang="es-ES_tradnl" sz="2400" b="1" i="0" u="none" strike="noStrike" kern="1200" cap="none" spc="0" normalizeH="0" baseline="0" noProof="0" dirty="0" smtClean="0">
                <a:ln>
                  <a:noFill/>
                </a:ln>
                <a:effectLst/>
                <a:uLnTx/>
                <a:uFillTx/>
                <a:latin typeface="+mn-lt"/>
                <a:ea typeface="+mn-ea"/>
                <a:cs typeface="+mn-cs"/>
              </a:rPr>
              <a:t>.</a:t>
            </a:r>
            <a:r>
              <a:rPr lang="es-ES_tradnl" sz="2400" b="1" dirty="0" smtClean="0"/>
              <a:t> Técnica</a:t>
            </a:r>
            <a:endParaRPr kumimoji="0" lang="es-ES_tradnl" sz="2400" b="1" i="0" u="none" strike="noStrike" kern="1200" cap="none" spc="0" normalizeH="0" baseline="0" noProof="0" dirty="0" smtClean="0">
              <a:ln>
                <a:noFill/>
              </a:ln>
              <a:effectLst/>
              <a:uLnTx/>
              <a:uFillTx/>
              <a:latin typeface="+mn-lt"/>
              <a:ea typeface="+mn-ea"/>
              <a:cs typeface="+mn-cs"/>
            </a:endParaRPr>
          </a:p>
          <a:p>
            <a:pPr marL="596646" marR="0" lvl="0" indent="-5143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_tradnl" sz="2800" b="1" i="0" u="none" strike="noStrike" kern="1200" cap="none" spc="0" normalizeH="0" baseline="0" noProof="0" dirty="0" smtClean="0">
              <a:ln>
                <a:noFill/>
              </a:ln>
              <a:effectLst/>
              <a:uLnTx/>
              <a:uFillTx/>
              <a:latin typeface="+mn-lt"/>
              <a:ea typeface="+mn-ea"/>
              <a:cs typeface="+mn-cs"/>
            </a:endParaRPr>
          </a:p>
        </p:txBody>
      </p:sp>
      <p:cxnSp>
        <p:nvCxnSpPr>
          <p:cNvPr id="8" name="7 Conector recto"/>
          <p:cNvCxnSpPr/>
          <p:nvPr/>
        </p:nvCxnSpPr>
        <p:spPr>
          <a:xfrm>
            <a:off x="0" y="2071678"/>
            <a:ext cx="8643966"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1 Título"/>
          <p:cNvSpPr>
            <a:spLocks noGrp="1"/>
          </p:cNvSpPr>
          <p:nvPr>
            <p:ph type="title"/>
          </p:nvPr>
        </p:nvSpPr>
        <p:spPr>
          <a:xfrm>
            <a:off x="1357290" y="1268760"/>
            <a:ext cx="7416824" cy="1143000"/>
          </a:xfrm>
        </p:spPr>
        <p:txBody>
          <a:bodyPr>
            <a:normAutofit/>
          </a:bodyPr>
          <a:lstStyle/>
          <a:p>
            <a:r>
              <a:rPr lang="es-ES_tradnl" sz="3200" b="1" dirty="0" smtClean="0">
                <a:solidFill>
                  <a:schemeClr val="accent1">
                    <a:lumMod val="75000"/>
                  </a:schemeClr>
                </a:solidFill>
              </a:rPr>
              <a:t>Módulo I. Reconociendo el Arte</a:t>
            </a:r>
            <a:endParaRPr lang="es-ES" sz="3200" b="1" dirty="0">
              <a:solidFill>
                <a:schemeClr val="accent1">
                  <a:lumMod val="75000"/>
                </a:schemeClr>
              </a:solidFill>
            </a:endParaRPr>
          </a:p>
        </p:txBody>
      </p:sp>
      <p:pic>
        <p:nvPicPr>
          <p:cNvPr id="7" name="Picture 3" descr="http://3.bp.blogspot.com/-UvyN4BDvRT8/TeQJSEflNJI/AAAAAAAAHmk/o4CEau7XR9k/s400/haring1.jpg">
            <a:hlinkClick r:id="rId2"/>
          </p:cNvPr>
          <p:cNvPicPr>
            <a:picLocks noChangeAspect="1" noChangeArrowheads="1"/>
          </p:cNvPicPr>
          <p:nvPr/>
        </p:nvPicPr>
        <p:blipFill>
          <a:blip r:embed="rId3"/>
          <a:srcRect r="48877"/>
          <a:stretch>
            <a:fillRect/>
          </a:stretch>
        </p:blipFill>
        <p:spPr bwMode="auto">
          <a:xfrm>
            <a:off x="142844" y="2252676"/>
            <a:ext cx="2166926" cy="3390902"/>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85720" y="1214422"/>
            <a:ext cx="8215370" cy="5214974"/>
          </a:xfrm>
        </p:spPr>
        <p:txBody>
          <a:bodyPr>
            <a:noAutofit/>
          </a:bodyPr>
          <a:lstStyle/>
          <a:p>
            <a:pPr>
              <a:buNone/>
            </a:pPr>
            <a:r>
              <a:rPr lang="es-ES_tradnl" sz="2000" dirty="0" smtClean="0"/>
              <a:t>	</a:t>
            </a:r>
          </a:p>
          <a:p>
            <a:pPr>
              <a:buNone/>
            </a:pPr>
            <a:r>
              <a:rPr lang="es-ES_tradnl" sz="3600" b="1" dirty="0" smtClean="0">
                <a:solidFill>
                  <a:schemeClr val="accent1">
                    <a:lumMod val="75000"/>
                  </a:schemeClr>
                </a:solidFill>
              </a:rPr>
              <a:t>Técnica</a:t>
            </a:r>
            <a:endParaRPr lang="es-ES_tradnl" sz="2000" b="1" dirty="0" smtClean="0">
              <a:solidFill>
                <a:schemeClr val="accent1">
                  <a:lumMod val="75000"/>
                </a:schemeClr>
              </a:solidFill>
            </a:endParaRPr>
          </a:p>
          <a:p>
            <a:pPr algn="just">
              <a:buNone/>
            </a:pPr>
            <a:r>
              <a:rPr lang="es-MX" sz="2000" dirty="0" smtClean="0"/>
              <a:t> 	La palabra técnica proviene de </a:t>
            </a:r>
            <a:r>
              <a:rPr lang="es-MX" sz="2000" dirty="0" err="1" smtClean="0"/>
              <a:t>téchne</a:t>
            </a:r>
            <a:r>
              <a:rPr lang="es-MX" sz="2000" dirty="0" smtClean="0"/>
              <a:t>, un vocablo de raíz griega que se ha traducido en español como “arte” o “ciencia”. Esta noción sirve para describir un tipo de acciones regidas por normas o un cierto protocolo que tiene el propósito de arribar a un resultado específico, tanto a nivel científico como tecnológico, artístico o de cualquier otro campo. En otras palabras, una técnica es un conjunto de procedimientos reglamentados y pautas que se utiliza como medio para llegar a un cierto fin. Usualmente, la técnica requiere del uso de herramientas y conocimientos muy variados, que pueden ser tanto físicos como intelectuales.</a:t>
            </a:r>
          </a:p>
          <a:p>
            <a:pPr algn="just">
              <a:buNone/>
            </a:pPr>
            <a:r>
              <a:rPr lang="es-MX" sz="2000" dirty="0" smtClean="0"/>
              <a:t>	En el arte es la que indica los medios que son utilizados en la elaboración de la obra. Algunas técnicas son; por citar las más antiguas, fresco, óleo, acuarela y temple. En la actualidad, gracias a los avances tecnológicos, existen múltiples materiales e instrumentos para ejecutar nuevas técnicas.</a:t>
            </a:r>
          </a:p>
          <a:p>
            <a:pPr>
              <a:buNone/>
            </a:pPr>
            <a:endParaRPr lang="es-ES_tradnl" sz="2000" dirty="0" smtClean="0">
              <a:solidFill>
                <a:schemeClr val="accent1">
                  <a:lumMod val="75000"/>
                </a:schemeClr>
              </a:solidFill>
            </a:endParaRPr>
          </a:p>
          <a:p>
            <a:pPr>
              <a:buNone/>
            </a:pPr>
            <a:r>
              <a:rPr lang="es-ES" sz="2000" dirty="0" smtClean="0"/>
              <a:t>	</a:t>
            </a:r>
            <a:endParaRPr lang="es-ES" sz="2000" dirty="0"/>
          </a:p>
        </p:txBody>
      </p:sp>
      <p:cxnSp>
        <p:nvCxnSpPr>
          <p:cNvPr id="7" name="6 Conector recto"/>
          <p:cNvCxnSpPr/>
          <p:nvPr/>
        </p:nvCxnSpPr>
        <p:spPr>
          <a:xfrm>
            <a:off x="0" y="1214422"/>
            <a:ext cx="85153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2 Marcador de contenido"/>
          <p:cNvSpPr txBox="1">
            <a:spLocks/>
          </p:cNvSpPr>
          <p:nvPr/>
        </p:nvSpPr>
        <p:spPr>
          <a:xfrm>
            <a:off x="628070" y="836712"/>
            <a:ext cx="7930128" cy="504056"/>
          </a:xfrm>
          <a:prstGeom prst="rect">
            <a:avLst/>
          </a:prstGeom>
        </p:spPr>
        <p:txBody>
          <a:bodyPr vert="horz" lIns="91440" tIns="45720" rIns="91440" bIns="45720" rtlCol="0">
            <a:normAutofit/>
          </a:bodyPr>
          <a:lstStyle/>
          <a:p>
            <a:pPr marL="596646" indent="-514350" algn="r">
              <a:spcBef>
                <a:spcPct val="20000"/>
              </a:spcBef>
              <a:defRPr/>
            </a:pP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Tema </a:t>
            </a:r>
            <a:r>
              <a:rPr lang="es-ES_tradnl" dirty="0" smtClean="0"/>
              <a:t>3</a:t>
            </a:r>
            <a:r>
              <a:rPr kumimoji="0" lang="es-ES_tradnl" sz="1800" i="0" u="none" strike="noStrike" kern="1200" cap="none" spc="0" normalizeH="0" baseline="0" noProof="0" dirty="0" smtClean="0">
                <a:ln>
                  <a:noFill/>
                </a:ln>
                <a:solidFill>
                  <a:schemeClr val="tx1"/>
                </a:solidFill>
                <a:effectLst/>
                <a:uLnTx/>
                <a:uFillTx/>
                <a:latin typeface="+mn-lt"/>
                <a:ea typeface="+mn-ea"/>
                <a:cs typeface="+mn-cs"/>
              </a:rPr>
              <a:t>. Técnica.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dirty="0" smtClean="0"/>
              <a:t>Conceptos Básicos</a:t>
            </a:r>
            <a:endParaRPr lang="es-MX" dirty="0"/>
          </a:p>
        </p:txBody>
      </p:sp>
      <p:pic>
        <p:nvPicPr>
          <p:cNvPr id="46082" name="Picture 2" descr="http://1.bp.blogspot.com/__k4o8ZNl1ag/SE2gjPVtedI/AAAAAAAAAB4/qY0cAjE9t4I/s400/dibujo+a+lapiz.jpg"/>
          <p:cNvPicPr>
            <a:picLocks noChangeAspect="1" noChangeArrowheads="1"/>
          </p:cNvPicPr>
          <p:nvPr/>
        </p:nvPicPr>
        <p:blipFill>
          <a:blip r:embed="rId2" cstate="print"/>
          <a:srcRect/>
          <a:stretch>
            <a:fillRect/>
          </a:stretch>
        </p:blipFill>
        <p:spPr bwMode="auto">
          <a:xfrm>
            <a:off x="3286116" y="178439"/>
            <a:ext cx="5527337" cy="6679561"/>
          </a:xfrm>
          <a:prstGeom prst="rect">
            <a:avLst/>
          </a:prstGeo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D:\ENEDINA\ASIGNATURAS\imagenes\imagenes6\Nueva carpeta\bodegon 3.jpg"/>
          <p:cNvPicPr>
            <a:picLocks noChangeAspect="1" noChangeArrowheads="1"/>
          </p:cNvPicPr>
          <p:nvPr/>
        </p:nvPicPr>
        <p:blipFill>
          <a:blip r:embed="rId2"/>
          <a:srcRect/>
          <a:stretch>
            <a:fillRect/>
          </a:stretch>
        </p:blipFill>
        <p:spPr bwMode="auto">
          <a:xfrm>
            <a:off x="259037" y="0"/>
            <a:ext cx="8625926" cy="6858000"/>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dchm.info/wp-content/uploads/2010/06/main6-2-10-111.jpg"/>
          <p:cNvPicPr>
            <a:picLocks noChangeAspect="1" noChangeArrowheads="1"/>
          </p:cNvPicPr>
          <p:nvPr/>
        </p:nvPicPr>
        <p:blipFill>
          <a:blip r:embed="rId2" cstate="print"/>
          <a:srcRect/>
          <a:stretch>
            <a:fillRect/>
          </a:stretch>
        </p:blipFill>
        <p:spPr bwMode="auto">
          <a:xfrm>
            <a:off x="971600" y="211487"/>
            <a:ext cx="7505640" cy="5441589"/>
          </a:xfrm>
          <a:prstGeom prst="rect">
            <a:avLst/>
          </a:prstGeom>
          <a:noFill/>
        </p:spPr>
      </p:pic>
      <p:sp>
        <p:nvSpPr>
          <p:cNvPr id="10" name="9 Rectángulo"/>
          <p:cNvSpPr/>
          <p:nvPr/>
        </p:nvSpPr>
        <p:spPr>
          <a:xfrm>
            <a:off x="928662" y="5805264"/>
            <a:ext cx="6667674" cy="307777"/>
          </a:xfrm>
          <a:prstGeom prst="rect">
            <a:avLst/>
          </a:prstGeom>
        </p:spPr>
        <p:txBody>
          <a:bodyPr wrap="square">
            <a:spAutoFit/>
          </a:bodyPr>
          <a:lstStyle/>
          <a:p>
            <a:r>
              <a:rPr lang="es-ES" sz="1400" dirty="0" smtClean="0"/>
              <a:t>La catrina. Grabado de José Guadalupe Posadas</a:t>
            </a:r>
            <a:endParaRPr lang="es-ES" sz="14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500034" y="3214686"/>
            <a:ext cx="2714644" cy="2911477"/>
          </a:xfrm>
        </p:spPr>
        <p:txBody>
          <a:bodyPr>
            <a:noAutofit/>
          </a:bodyPr>
          <a:lstStyle/>
          <a:p>
            <a:pPr algn="just">
              <a:buNone/>
            </a:pPr>
            <a:r>
              <a:rPr lang="es-MX" sz="1600" b="1" dirty="0" smtClean="0"/>
              <a:t>Nick </a:t>
            </a:r>
            <a:r>
              <a:rPr lang="es-MX" sz="1600" b="1" dirty="0" err="1" smtClean="0"/>
              <a:t>Gentry</a:t>
            </a:r>
            <a:r>
              <a:rPr lang="es-MX" sz="1600" b="1" dirty="0" smtClean="0"/>
              <a:t> </a:t>
            </a:r>
          </a:p>
          <a:p>
            <a:pPr marL="0" indent="0" algn="just">
              <a:buNone/>
            </a:pPr>
            <a:r>
              <a:rPr lang="es-MX" sz="1600" dirty="0" smtClean="0"/>
              <a:t>Es un artista británico de Londres. Gran parte de su producción artística se ha generado con el uso de artefactos y materiales aportados. Su arte está influenciado por el desarrollo del consumismo, la tecnología y la </a:t>
            </a:r>
            <a:r>
              <a:rPr lang="es-MX" sz="1600" dirty="0" err="1" smtClean="0"/>
              <a:t>cibercultura</a:t>
            </a:r>
            <a:r>
              <a:rPr lang="es-MX" sz="1600" dirty="0" smtClean="0"/>
              <a:t> en la sociedad, con un enfoque distintivo en un soporte obsoleto. </a:t>
            </a:r>
            <a:endParaRPr lang="es-MX" sz="1600" dirty="0"/>
          </a:p>
        </p:txBody>
      </p:sp>
      <p:pic>
        <p:nvPicPr>
          <p:cNvPr id="5" name="4 Imagen" descr="retrato.jpg"/>
          <p:cNvPicPr>
            <a:picLocks noChangeAspect="1"/>
          </p:cNvPicPr>
          <p:nvPr/>
        </p:nvPicPr>
        <p:blipFill>
          <a:blip r:embed="rId2"/>
          <a:stretch>
            <a:fillRect/>
          </a:stretch>
        </p:blipFill>
        <p:spPr>
          <a:xfrm>
            <a:off x="3428992" y="714356"/>
            <a:ext cx="5315538" cy="591528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428604"/>
            <a:ext cx="6953996" cy="5503045"/>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Disciplinares Básicas: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ES_tradnl" dirty="0" smtClean="0">
                <a:solidFill>
                  <a:schemeClr val="tx2">
                    <a:lumMod val="10000"/>
                  </a:schemeClr>
                </a:solidFill>
              </a:rPr>
              <a:t> </a:t>
            </a:r>
            <a:r>
              <a:rPr lang="es-MX" b="1" dirty="0" smtClean="0"/>
              <a:t>5. </a:t>
            </a:r>
            <a:r>
              <a:rPr lang="es-MX" dirty="0" smtClean="0"/>
              <a:t>Expresa ideas y conceptos en composiciones coherentes y creativas, con introducciones, desarrollo y conclusiones claras. </a:t>
            </a:r>
          </a:p>
          <a:p>
            <a:r>
              <a:rPr lang="es-MX" b="1" dirty="0" smtClean="0"/>
              <a:t>7. </a:t>
            </a:r>
            <a:r>
              <a:rPr lang="es-MX" dirty="0" smtClean="0"/>
              <a:t>Valora y describe el papel del arte, la literatura y los medios de comunicación en la recreación o la transformación de una cultura, teniendo en cuenta los propósitos comunicativos de distintos géneros. </a:t>
            </a:r>
          </a:p>
          <a:p>
            <a:endParaRPr lang="es-MX" dirty="0" smtClean="0"/>
          </a:p>
          <a:p>
            <a:r>
              <a:rPr lang="es-MX" sz="1600" b="1" dirty="0" smtClean="0"/>
              <a:t>COMPETENCIAS DISCIPLINARES BÁSICAS DEL ÁMBITO DE LA FILOSOFÍA. </a:t>
            </a:r>
          </a:p>
          <a:p>
            <a:r>
              <a:rPr lang="es-MX" b="1" dirty="0" smtClean="0"/>
              <a:t>10. </a:t>
            </a:r>
            <a:r>
              <a:rPr lang="es-MX" dirty="0" smtClean="0"/>
              <a:t>Asume una posición personal (crítica, respetuosa y digna) y objetiva, basada en la razón (lógica y epistemológica), en la ética y en los valores, frente a las diversas manifestaciones del arte. </a:t>
            </a:r>
          </a:p>
          <a:p>
            <a:r>
              <a:rPr lang="es-MX" b="1" dirty="0" smtClean="0"/>
              <a:t>11. </a:t>
            </a:r>
            <a:r>
              <a:rPr lang="es-MX" dirty="0" smtClean="0"/>
              <a:t>Analiza de manera reflexiva y critica las manifestaciones artísticas a partir de consideraciones históricas y filosóficas para reconocerlas como parte del patrimonio cultural, su defensa y preservación. </a:t>
            </a:r>
          </a:p>
          <a:p>
            <a:r>
              <a:rPr lang="es-MX" b="1" dirty="0" smtClean="0"/>
              <a:t>12. </a:t>
            </a:r>
            <a:r>
              <a:rPr lang="es-MX" dirty="0" smtClean="0"/>
              <a:t>Desarrolla su potencial artístico, como una manifestación de su personalidad y arraigo de la identidad, considerando elementos objetivos de apreciación estética. </a:t>
            </a:r>
            <a:endParaRPr lang="es-MX" dirty="0" smtClean="0">
              <a:solidFill>
                <a:schemeClr val="tx2">
                  <a:lumMod val="10000"/>
                </a:schemeClr>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929322" y="500042"/>
            <a:ext cx="2593980" cy="646331"/>
          </a:xfrm>
          <a:prstGeom prst="rect">
            <a:avLst/>
          </a:prstGeom>
          <a:noFill/>
        </p:spPr>
        <p:txBody>
          <a:bodyPr wrap="none" rtlCol="0">
            <a:spAutoFit/>
          </a:bodyPr>
          <a:lstStyle/>
          <a:p>
            <a:r>
              <a:rPr lang="es-MX" sz="3600" b="1" dirty="0" smtClean="0">
                <a:solidFill>
                  <a:schemeClr val="bg1"/>
                </a:solidFill>
              </a:rPr>
              <a:t>Movimiento</a:t>
            </a:r>
            <a:endParaRPr lang="es-ES" sz="3600" b="1" dirty="0">
              <a:solidFill>
                <a:schemeClr val="bg1"/>
              </a:solidFill>
            </a:endParaRPr>
          </a:p>
        </p:txBody>
      </p:sp>
      <p:sp>
        <p:nvSpPr>
          <p:cNvPr id="4" name="3 Rectángulo"/>
          <p:cNvSpPr/>
          <p:nvPr/>
        </p:nvSpPr>
        <p:spPr>
          <a:xfrm>
            <a:off x="642910" y="1249151"/>
            <a:ext cx="7858180" cy="3785652"/>
          </a:xfrm>
          <a:prstGeom prst="rect">
            <a:avLst/>
          </a:prstGeom>
        </p:spPr>
        <p:txBody>
          <a:bodyPr wrap="square">
            <a:spAutoFit/>
          </a:bodyPr>
          <a:lstStyle/>
          <a:p>
            <a:r>
              <a:rPr lang="es-ES_tradnl" sz="3600" b="1" dirty="0" smtClean="0">
                <a:solidFill>
                  <a:schemeClr val="accent1">
                    <a:lumMod val="75000"/>
                  </a:schemeClr>
                </a:solidFill>
              </a:rPr>
              <a:t>Fuentes Referenciales</a:t>
            </a:r>
            <a:endParaRPr lang="es-ES_tradnl" sz="3600" dirty="0" smtClean="0"/>
          </a:p>
          <a:p>
            <a:pPr>
              <a:buFont typeface="Wingdings" pitchFamily="2" charset="2"/>
              <a:buChar char="§"/>
            </a:pPr>
            <a:r>
              <a:rPr lang="es-MX" dirty="0" smtClean="0"/>
              <a:t>Edwards Betty. (2006). El color un método para dominar el arte de combinar los colores. Editorial Urano. Barcelona.</a:t>
            </a:r>
          </a:p>
          <a:p>
            <a:pPr>
              <a:buFont typeface="Wingdings" pitchFamily="2" charset="2"/>
              <a:buChar char="§"/>
            </a:pPr>
            <a:r>
              <a:rPr lang="es-MX" dirty="0" err="1" smtClean="0"/>
              <a:t>Parrramón</a:t>
            </a:r>
            <a:r>
              <a:rPr lang="es-MX" dirty="0" smtClean="0"/>
              <a:t> José Ma. y Martín Gabriel. (2000)Curso práctico de Dibujo: Técnicas de dibujo. Editorial Lema. Barcelona.</a:t>
            </a:r>
          </a:p>
          <a:p>
            <a:pPr>
              <a:buFont typeface="Wingdings" pitchFamily="2" charset="2"/>
              <a:buChar char="§"/>
            </a:pPr>
            <a:r>
              <a:rPr lang="es-MX" dirty="0" smtClean="0"/>
              <a:t>Puente J Rosa .(2001).  Dibujo y comunicación gráfica: curso para la enseñanza media superior.  Editorial GG. México . 	</a:t>
            </a:r>
          </a:p>
          <a:p>
            <a:pPr lvl="1"/>
            <a:endParaRPr lang="es-ES" sz="2000" dirty="0" smtClean="0"/>
          </a:p>
          <a:p>
            <a:pPr lvl="1">
              <a:buFont typeface="Wingdings" pitchFamily="2" charset="2"/>
              <a:buChar char="§"/>
            </a:pPr>
            <a:endParaRPr lang="es-ES" sz="2000" dirty="0" smtClean="0"/>
          </a:p>
          <a:p>
            <a:endParaRPr lang="es-ES" sz="2000" dirty="0" smtClean="0"/>
          </a:p>
          <a:p>
            <a:r>
              <a:rPr lang="es-MX" dirty="0" smtClean="0"/>
              <a:t/>
            </a:r>
            <a:br>
              <a:rPr lang="es-MX" dirty="0" smtClean="0"/>
            </a:br>
            <a:endParaRPr lang="es-ES" dirty="0"/>
          </a:p>
        </p:txBody>
      </p:sp>
      <p:sp>
        <p:nvSpPr>
          <p:cNvPr id="8" name="2 Marcador de contenido"/>
          <p:cNvSpPr txBox="1">
            <a:spLocks/>
          </p:cNvSpPr>
          <p:nvPr/>
        </p:nvSpPr>
        <p:spPr>
          <a:xfrm>
            <a:off x="642910" y="836712"/>
            <a:ext cx="7930128" cy="504056"/>
          </a:xfrm>
          <a:prstGeom prst="rect">
            <a:avLst/>
          </a:prstGeom>
        </p:spPr>
        <p:txBody>
          <a:bodyPr vert="horz" lIns="91440" tIns="45720" rIns="91440" bIns="45720" rtlCol="0">
            <a:normAutofit/>
          </a:bodyPr>
          <a:lstStyle/>
          <a:p>
            <a:pPr marL="596646" marR="0" lvl="0" indent="-51435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_tradnl" sz="1800" b="0" i="0" u="none" strike="noStrike" kern="1200" cap="none" spc="0" normalizeH="0" baseline="0" noProof="0" dirty="0" smtClean="0">
                <a:ln>
                  <a:noFill/>
                </a:ln>
                <a:solidFill>
                  <a:schemeClr val="tx1"/>
                </a:solidFill>
                <a:effectLst/>
                <a:uLnTx/>
                <a:uFillTx/>
                <a:latin typeface="+mn-lt"/>
                <a:ea typeface="+mn-ea"/>
                <a:cs typeface="+mn-cs"/>
              </a:rPr>
              <a:t>Tema 3. Técnica. </a:t>
            </a:r>
          </a:p>
        </p:txBody>
      </p:sp>
      <p:cxnSp>
        <p:nvCxnSpPr>
          <p:cNvPr id="9" name="8 Conector recto"/>
          <p:cNvCxnSpPr/>
          <p:nvPr/>
        </p:nvCxnSpPr>
        <p:spPr>
          <a:xfrm>
            <a:off x="0" y="1214422"/>
            <a:ext cx="853016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3929066"/>
            <a:ext cx="6120680" cy="1932837"/>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 Disciplinar Extendida:</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r>
              <a:rPr lang="es-MX" b="1" dirty="0" smtClean="0"/>
              <a:t>6. </a:t>
            </a:r>
            <a:r>
              <a:rPr lang="es-MX" dirty="0" smtClean="0"/>
              <a:t>Difunde o recrea expresiones artísticas que son producto de la sensibilidad y el intelecto humanos, con el propósito de preservar su identidad cultural en un contexto universal.</a:t>
            </a:r>
            <a:endParaRPr lang="es-MX" dirty="0" smtClean="0">
              <a:solidFill>
                <a:srgbClr val="0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285728"/>
            <a:ext cx="6882558" cy="5718489"/>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Competencias de la Dimensión:</a:t>
            </a:r>
          </a:p>
          <a:p>
            <a:pPr>
              <a:spcBef>
                <a:spcPct val="20000"/>
              </a:spcBef>
              <a:buClr>
                <a:schemeClr val="accent1"/>
              </a:buClr>
              <a:buSzPct val="80000"/>
            </a:pPr>
            <a:endParaRPr lang="es-ES_tradnl" b="1" dirty="0" smtClean="0">
              <a:solidFill>
                <a:srgbClr val="983E00"/>
              </a:solidFill>
            </a:endParaRPr>
          </a:p>
          <a:p>
            <a:pPr>
              <a:buFont typeface="Wingdings" pitchFamily="2" charset="2"/>
              <a:buChar char="§"/>
            </a:pPr>
            <a:r>
              <a:rPr lang="es-MX" dirty="0" smtClean="0"/>
              <a:t>Utiliza los principales elementos que conforman la lengua y el habla de nuestro país para expresar sus ideas y argumentos, de manera verbal o escrita, con coherencia, claridad y fluidez. </a:t>
            </a:r>
          </a:p>
          <a:p>
            <a:pPr>
              <a:buFont typeface="Wingdings" pitchFamily="2" charset="2"/>
              <a:buChar char="§"/>
            </a:pPr>
            <a:r>
              <a:rPr lang="es-MX" dirty="0" smtClean="0"/>
              <a:t>Interpreta y emite mensajes pertinentes en distintos contextos, utilizando representaciones diversas (lingüísticas, matemáticas o gráficas), tanto en el idioma español como en otra lengua. </a:t>
            </a:r>
          </a:p>
          <a:p>
            <a:pPr>
              <a:buFont typeface="Wingdings" pitchFamily="2" charset="2"/>
              <a:buChar char="§"/>
            </a:pPr>
            <a:r>
              <a:rPr lang="es-MX" dirty="0" smtClean="0"/>
              <a:t>Lee habitualmente y disfruta demostrando capacidad para reconocer, analizar, discutir o inferir conclusiones a partir de las ideas clave de un texto. </a:t>
            </a:r>
          </a:p>
          <a:p>
            <a:pPr>
              <a:buFont typeface="Wingdings" pitchFamily="2" charset="2"/>
              <a:buChar char="§"/>
            </a:pPr>
            <a:r>
              <a:rPr lang="es-MX" dirty="0" smtClean="0"/>
              <a:t>Busca, Identifica y selecciona información proveniente de diversas fuentes y medios valorándolas de acuerdo con su relevancia, pertinencia, confiabilidad y vigencia. </a:t>
            </a:r>
          </a:p>
          <a:p>
            <a:pPr>
              <a:buFont typeface="Wingdings" pitchFamily="2" charset="2"/>
              <a:buChar char="§"/>
            </a:pPr>
            <a:r>
              <a:rPr lang="es-MX" dirty="0" smtClean="0"/>
              <a:t>Emplea los recursos, medios y herramientas que le ofrece el desarrollo tecnológico actual, en la búsqueda, procesamiento, interpretación, expresión y aplicación eficaz de la información.</a:t>
            </a:r>
          </a:p>
          <a:p>
            <a:pPr>
              <a:buFont typeface="Wingdings" pitchFamily="2" charset="2"/>
              <a:buChar char="§"/>
            </a:pPr>
            <a:r>
              <a:rPr lang="es-MX" dirty="0" smtClean="0"/>
              <a:t>Utiliza códigos, técnicas y medios para expresarse con sensibilidad a través de diferentes manifestaciones artísticas, aplicando las bases y elementos de su adecuada percepción y apreciación. 	</a:t>
            </a:r>
            <a:r>
              <a:rPr lang="es-MX" b="1" dirty="0" smtClean="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1475656" y="4005246"/>
            <a:ext cx="6120680" cy="2209836"/>
          </a:xfrm>
          <a:prstGeom prst="rect">
            <a:avLst/>
          </a:prstGeom>
        </p:spPr>
        <p:txBody>
          <a:bodyPr wrap="square">
            <a:spAutoFit/>
          </a:bodyPr>
          <a:lstStyle/>
          <a:p>
            <a:pPr>
              <a:spcBef>
                <a:spcPct val="20000"/>
              </a:spcBef>
              <a:buClr>
                <a:schemeClr val="accent1"/>
              </a:buClr>
              <a:buSzPct val="80000"/>
            </a:pPr>
            <a:r>
              <a:rPr lang="es-ES_tradnl" sz="2000" b="1" dirty="0" smtClean="0">
                <a:solidFill>
                  <a:schemeClr val="accent1">
                    <a:lumMod val="75000"/>
                  </a:schemeClr>
                </a:solidFill>
              </a:rPr>
              <a:t>Ejes transversales:</a:t>
            </a:r>
          </a:p>
          <a:p>
            <a:pPr>
              <a:spcBef>
                <a:spcPct val="20000"/>
              </a:spcBef>
              <a:buClr>
                <a:schemeClr val="accent1"/>
              </a:buClr>
              <a:buSzPct val="80000"/>
            </a:pPr>
            <a:endParaRPr lang="es-ES_tradnl" sz="2000" b="1" dirty="0" smtClean="0">
              <a:solidFill>
                <a:schemeClr val="accent1">
                  <a:lumMod val="75000"/>
                </a:schemeClr>
              </a:solidFill>
            </a:endParaRPr>
          </a:p>
          <a:p>
            <a:pPr>
              <a:spcBef>
                <a:spcPct val="20000"/>
              </a:spcBef>
              <a:buClr>
                <a:schemeClr val="accent1"/>
              </a:buClr>
              <a:buSzPct val="80000"/>
            </a:pPr>
            <a:endParaRPr lang="es-ES_tradnl" b="1" dirty="0" smtClean="0">
              <a:solidFill>
                <a:srgbClr val="983E00"/>
              </a:solidFill>
            </a:endParaRPr>
          </a:p>
          <a:p>
            <a:pPr>
              <a:buFont typeface="Arial" pitchFamily="34" charset="0"/>
              <a:buChar char="•"/>
            </a:pPr>
            <a:r>
              <a:rPr lang="es-MX" dirty="0" smtClean="0">
                <a:solidFill>
                  <a:srgbClr val="000000"/>
                </a:solidFill>
              </a:rPr>
              <a:t>Educación para el consumo.</a:t>
            </a:r>
          </a:p>
          <a:p>
            <a:pPr>
              <a:buFont typeface="Arial" pitchFamily="34" charset="0"/>
              <a:buChar char="•"/>
            </a:pPr>
            <a:r>
              <a:rPr lang="es-MX" dirty="0" smtClean="0">
                <a:solidFill>
                  <a:srgbClr val="000000"/>
                </a:solidFill>
              </a:rPr>
              <a:t>Educación en valores.</a:t>
            </a:r>
          </a:p>
          <a:p>
            <a:pPr>
              <a:buFont typeface="Arial" pitchFamily="34" charset="0"/>
              <a:buChar char="•"/>
            </a:pPr>
            <a:r>
              <a:rPr lang="es-MX" dirty="0" smtClean="0">
                <a:solidFill>
                  <a:srgbClr val="000000"/>
                </a:solidFill>
              </a:rPr>
              <a:t>Educación para la responsabilidad social.</a:t>
            </a:r>
          </a:p>
          <a:p>
            <a:r>
              <a:rPr lang="es-MX" b="1" dirty="0" smtClean="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1376</TotalTime>
  <Words>1913</Words>
  <Application>Microsoft Office PowerPoint</Application>
  <PresentationFormat>Presentación en pantalla (4:3)</PresentationFormat>
  <Paragraphs>302</Paragraphs>
  <Slides>60</Slides>
  <Notes>0</Notes>
  <HiddenSlides>0</HiddenSlides>
  <MMClips>0</MMClips>
  <ScaleCrop>false</ScaleCrop>
  <HeadingPairs>
    <vt:vector size="4" baseType="variant">
      <vt:variant>
        <vt:lpstr>Tema</vt:lpstr>
      </vt:variant>
      <vt:variant>
        <vt:i4>1</vt:i4>
      </vt:variant>
      <vt:variant>
        <vt:lpstr>Títulos de diapositiva</vt:lpstr>
      </vt:variant>
      <vt:variant>
        <vt:i4>60</vt:i4>
      </vt:variant>
    </vt:vector>
  </HeadingPairs>
  <TitlesOfParts>
    <vt:vector size="61" baseType="lpstr">
      <vt:lpstr>Tema de Office</vt:lpstr>
      <vt:lpstr>EXPRESIÓN DEL ARTE</vt:lpstr>
      <vt:lpstr>Diapositiva 2</vt:lpstr>
      <vt:lpstr>Diapositiva 3</vt:lpstr>
      <vt:lpstr>Diapositiva 4</vt:lpstr>
      <vt:lpstr>Diapositiva 5</vt:lpstr>
      <vt:lpstr>Diapositiva 6</vt:lpstr>
      <vt:lpstr>Diapositiva 7</vt:lpstr>
      <vt:lpstr>Diapositiva 8</vt:lpstr>
      <vt:lpstr>Diapositiva 9</vt:lpstr>
      <vt:lpstr>Diapositiva 10</vt:lpstr>
      <vt:lpstr>EXPRESIÓN DEL ARTE</vt:lpstr>
      <vt:lpstr>EXPRESIÓN  DEL  ARTE</vt:lpstr>
      <vt:lpstr>EXPRESIÓN  DEL  ARTE</vt:lpstr>
      <vt:lpstr>Módulo I. Reconociendo el Arte</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Módulo I. Reconociendo el Arte</vt:lpstr>
      <vt:lpstr>Diapositiva 47</vt:lpstr>
      <vt:lpstr>Diapositiva 48</vt:lpstr>
      <vt:lpstr>Diapositiva 49</vt:lpstr>
      <vt:lpstr>Diapositiva 50</vt:lpstr>
      <vt:lpstr>Diapositiva 51</vt:lpstr>
      <vt:lpstr>Diapositiva 52</vt:lpstr>
      <vt:lpstr>Diapositiva 53</vt:lpstr>
      <vt:lpstr>Módulo I. Reconociendo el Arte</vt:lpstr>
      <vt:lpstr>Diapositiva 55</vt:lpstr>
      <vt:lpstr>Conceptos Básicos</vt:lpstr>
      <vt:lpstr>Diapositiva 57</vt:lpstr>
      <vt:lpstr>Diapositiva 58</vt:lpstr>
      <vt:lpstr>Diapositiva 59</vt:lpstr>
      <vt:lpstr>Diapositiva 60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APRECIACIÓN DEL ARTE</dc:title>
  <dc:creator>Enedina</dc:creator>
  <cp:lastModifiedBy>paco</cp:lastModifiedBy>
  <cp:revision>167</cp:revision>
  <dcterms:created xsi:type="dcterms:W3CDTF">2011-09-21T11:55:10Z</dcterms:created>
  <dcterms:modified xsi:type="dcterms:W3CDTF">2015-10-03T01:30:42Z</dcterms:modified>
</cp:coreProperties>
</file>