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8" r:id="rId1"/>
  </p:sldMasterIdLst>
  <p:notesMasterIdLst>
    <p:notesMasterId r:id="rId46"/>
  </p:notesMasterIdLst>
  <p:sldIdLst>
    <p:sldId id="321" r:id="rId2"/>
    <p:sldId id="323" r:id="rId3"/>
    <p:sldId id="259" r:id="rId4"/>
    <p:sldId id="265" r:id="rId5"/>
    <p:sldId id="266" r:id="rId6"/>
    <p:sldId id="307" r:id="rId7"/>
    <p:sldId id="316" r:id="rId8"/>
    <p:sldId id="267" r:id="rId9"/>
    <p:sldId id="268" r:id="rId10"/>
    <p:sldId id="317" r:id="rId11"/>
    <p:sldId id="324" r:id="rId12"/>
    <p:sldId id="318" r:id="rId13"/>
    <p:sldId id="269" r:id="rId14"/>
    <p:sldId id="325" r:id="rId15"/>
    <p:sldId id="319" r:id="rId16"/>
    <p:sldId id="278" r:id="rId17"/>
    <p:sldId id="326" r:id="rId18"/>
    <p:sldId id="291" r:id="rId19"/>
    <p:sldId id="299" r:id="rId20"/>
    <p:sldId id="295" r:id="rId21"/>
    <p:sldId id="292" r:id="rId22"/>
    <p:sldId id="270" r:id="rId23"/>
    <p:sldId id="327" r:id="rId24"/>
    <p:sldId id="271" r:id="rId25"/>
    <p:sldId id="293" r:id="rId26"/>
    <p:sldId id="296" r:id="rId27"/>
    <p:sldId id="314" r:id="rId28"/>
    <p:sldId id="294" r:id="rId29"/>
    <p:sldId id="288" r:id="rId30"/>
    <p:sldId id="289" r:id="rId31"/>
    <p:sldId id="303" r:id="rId32"/>
    <p:sldId id="300" r:id="rId33"/>
    <p:sldId id="302" r:id="rId34"/>
    <p:sldId id="290" r:id="rId35"/>
    <p:sldId id="301" r:id="rId36"/>
    <p:sldId id="310" r:id="rId37"/>
    <p:sldId id="279" r:id="rId38"/>
    <p:sldId id="297" r:id="rId39"/>
    <p:sldId id="298" r:id="rId40"/>
    <p:sldId id="328" r:id="rId41"/>
    <p:sldId id="308" r:id="rId42"/>
    <p:sldId id="311" r:id="rId43"/>
    <p:sldId id="312" r:id="rId44"/>
    <p:sldId id="280" r:id="rId4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8475" autoAdjust="0"/>
  </p:normalViewPr>
  <p:slideViewPr>
    <p:cSldViewPr>
      <p:cViewPr varScale="1">
        <p:scale>
          <a:sx n="76" d="100"/>
          <a:sy n="76" d="100"/>
        </p:scale>
        <p:origin x="-9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-42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0DE43-F2FA-48C1-82A4-D4D42E64FD86}" type="datetimeFigureOut">
              <a:rPr lang="es-MX" smtClean="0"/>
              <a:pPr/>
              <a:t>03/10/2015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FED4FE-7D4C-49C4-A23B-8A25FEFE4BA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259794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ED4FE-7D4C-49C4-A23B-8A25FEFE4BA4}" type="slidenum">
              <a:rPr lang="es-MX" smtClean="0"/>
              <a:pPr/>
              <a:t>13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477011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ED4FE-7D4C-49C4-A23B-8A25FEFE4BA4}" type="slidenum">
              <a:rPr lang="es-MX" smtClean="0"/>
              <a:pPr/>
              <a:t>14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26345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F9D6B87-CC5E-4669-ABC5-0DD61CB95346}" type="datetimeFigureOut">
              <a:rPr lang="es-MX" smtClean="0"/>
              <a:pPr/>
              <a:t>03/10/2015</a:t>
            </a:fld>
            <a:endParaRPr lang="es-MX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634F9C9-82E3-463D-81F3-D2126EDC211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9D6B87-CC5E-4669-ABC5-0DD61CB95346}" type="datetimeFigureOut">
              <a:rPr lang="es-MX" smtClean="0"/>
              <a:pPr/>
              <a:t>03/10/2015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34F9C9-82E3-463D-81F3-D2126EDC211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F9D6B87-CC5E-4669-ABC5-0DD61CB95346}" type="datetimeFigureOut">
              <a:rPr lang="es-MX" smtClean="0"/>
              <a:pPr/>
              <a:t>03/10/2015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634F9C9-82E3-463D-81F3-D2126EDC211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9D6B87-CC5E-4669-ABC5-0DD61CB95346}" type="datetimeFigureOut">
              <a:rPr lang="es-MX" smtClean="0"/>
              <a:pPr/>
              <a:t>03/10/2015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34F9C9-82E3-463D-81F3-D2126EDC211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F9D6B87-CC5E-4669-ABC5-0DD61CB95346}" type="datetimeFigureOut">
              <a:rPr lang="es-MX" smtClean="0"/>
              <a:pPr/>
              <a:t>03/10/2015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634F9C9-82E3-463D-81F3-D2126EDC211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9D6B87-CC5E-4669-ABC5-0DD61CB95346}" type="datetimeFigureOut">
              <a:rPr lang="es-MX" smtClean="0"/>
              <a:pPr/>
              <a:t>03/10/2015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34F9C9-82E3-463D-81F3-D2126EDC211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9D6B87-CC5E-4669-ABC5-0DD61CB95346}" type="datetimeFigureOut">
              <a:rPr lang="es-MX" smtClean="0"/>
              <a:pPr/>
              <a:t>03/10/2015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34F9C9-82E3-463D-81F3-D2126EDC211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9D6B87-CC5E-4669-ABC5-0DD61CB95346}" type="datetimeFigureOut">
              <a:rPr lang="es-MX" smtClean="0"/>
              <a:pPr/>
              <a:t>03/10/2015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34F9C9-82E3-463D-81F3-D2126EDC211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F9D6B87-CC5E-4669-ABC5-0DD61CB95346}" type="datetimeFigureOut">
              <a:rPr lang="es-MX" smtClean="0"/>
              <a:pPr/>
              <a:t>03/10/2015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34F9C9-82E3-463D-81F3-D2126EDC211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9D6B87-CC5E-4669-ABC5-0DD61CB95346}" type="datetimeFigureOut">
              <a:rPr lang="es-MX" smtClean="0"/>
              <a:pPr/>
              <a:t>03/10/2015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34F9C9-82E3-463D-81F3-D2126EDC211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9D6B87-CC5E-4669-ABC5-0DD61CB95346}" type="datetimeFigureOut">
              <a:rPr lang="es-MX" smtClean="0"/>
              <a:pPr/>
              <a:t>03/10/2015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34F9C9-82E3-463D-81F3-D2126EDC211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F9D6B87-CC5E-4669-ABC5-0DD61CB95346}" type="datetimeFigureOut">
              <a:rPr lang="es-MX" smtClean="0"/>
              <a:pPr/>
              <a:t>03/10/2015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634F9C9-82E3-463D-81F3-D2126EDC211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Rectángulo"/>
          <p:cNvSpPr>
            <a:spLocks noChangeArrowheads="1"/>
          </p:cNvSpPr>
          <p:nvPr/>
        </p:nvSpPr>
        <p:spPr bwMode="auto">
          <a:xfrm>
            <a:off x="3428992" y="1785926"/>
            <a:ext cx="5143500" cy="278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4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IMPORTANCIA </a:t>
            </a:r>
          </a:p>
          <a:p>
            <a:pPr algn="ctr"/>
            <a:r>
              <a:rPr lang="es-MX" sz="4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 LA BIOSEGURIDAD </a:t>
            </a:r>
          </a:p>
          <a:p>
            <a:pPr algn="ctr"/>
            <a:endParaRPr lang="es-MX" sz="11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s-MX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(Regulación y </a:t>
            </a:r>
            <a:r>
              <a:rPr lang="es-MX" sz="1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aplicación  sobre  organismos genéticamente  modificados OGM)</a:t>
            </a:r>
            <a:endParaRPr lang="es-MX" sz="16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428604"/>
            <a:ext cx="1363662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57166"/>
            <a:ext cx="1363663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428992" y="5000636"/>
            <a:ext cx="5114778" cy="1714488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por:</a:t>
            </a:r>
          </a:p>
          <a:p>
            <a:pPr algn="ctr"/>
            <a:r>
              <a:rPr lang="es-MX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M en C ADA ELIA DÍAZ GONZALEZ BORJA</a:t>
            </a:r>
          </a:p>
          <a:p>
            <a:pPr algn="ctr"/>
            <a:endParaRPr lang="es-MX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s-MX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Octubre  2015 </a:t>
            </a:r>
            <a:endParaRPr lang="es-MX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14612" cy="2428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0570"/>
            <a:ext cx="2712836" cy="2357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 descr="https://encrypted-tbn0.gstatic.com/images?q=tbn:ANd9GcRp3UUPVyY2y4tgV18MTnXaj5W1eUlVxxuWdcwH3-bU3bfrb3Q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8868"/>
            <a:ext cx="2714612" cy="20717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357166"/>
            <a:ext cx="7239000" cy="571504"/>
          </a:xfrm>
        </p:spPr>
        <p:txBody>
          <a:bodyPr>
            <a:normAutofit/>
          </a:bodyPr>
          <a:lstStyle/>
          <a:p>
            <a:pPr algn="ctr"/>
            <a:r>
              <a:rPr lang="es-ES_tradnl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Necesidad de la bioseguridad: Antecedentes </a:t>
            </a:r>
            <a:endParaRPr lang="es-ES" sz="2400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142984"/>
            <a:ext cx="7500990" cy="5715016"/>
          </a:xfrm>
        </p:spPr>
        <p:txBody>
          <a:bodyPr>
            <a:normAutofit/>
          </a:bodyPr>
          <a:lstStyle/>
          <a:p>
            <a:pPr algn="just"/>
            <a:r>
              <a:rPr lang="es-ES" sz="1800" dirty="0" smtClean="0">
                <a:latin typeface="Calibri" pitchFamily="34" charset="0"/>
                <a:cs typeface="Calibri" pitchFamily="34" charset="0"/>
              </a:rPr>
              <a:t>México es uno de los 12 países </a:t>
            </a:r>
            <a:r>
              <a:rPr lang="es-ES" sz="1800" b="1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megadiversos</a:t>
            </a:r>
            <a:r>
              <a:rPr lang="es-ES" sz="1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y centro de origen y diversidad genética</a:t>
            </a:r>
            <a:r>
              <a:rPr lang="es-ES" sz="1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sz="1800" dirty="0" smtClean="0">
                <a:latin typeface="Calibri" pitchFamily="34" charset="0"/>
                <a:cs typeface="Calibri" pitchFamily="34" charset="0"/>
              </a:rPr>
              <a:t>de varias especies. De gran importancia para la humanidad, en particular para la </a:t>
            </a:r>
            <a:r>
              <a:rPr lang="es-ES" sz="1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alimentación lo que implica una responsabilidad para la conservación de dichas especies y de sus parientes silvestres. </a:t>
            </a:r>
          </a:p>
          <a:p>
            <a:pPr algn="just"/>
            <a:endParaRPr lang="es-ES" sz="19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es-ES" sz="180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buNone/>
            </a:pPr>
            <a:endParaRPr lang="es-ES_tradnl" sz="200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buNone/>
            </a:pPr>
            <a:endParaRPr lang="es-ES_tradnl" sz="200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buNone/>
            </a:pPr>
            <a:endParaRPr lang="es-ES_tradnl" sz="200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buNone/>
            </a:pPr>
            <a:endParaRPr lang="es-ES_tradnl" sz="200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buNone/>
            </a:pPr>
            <a:endParaRPr lang="es-ES_tradnl" sz="200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buNone/>
            </a:pPr>
            <a:endParaRPr lang="es-ES_tradnl" sz="200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buNone/>
            </a:pPr>
            <a:r>
              <a:rPr lang="es-MX" sz="1800" b="1" dirty="0" smtClean="0">
                <a:solidFill>
                  <a:srgbClr val="FF0000"/>
                </a:solidFill>
              </a:rPr>
              <a:t>    </a:t>
            </a:r>
            <a:r>
              <a:rPr lang="es-MX" sz="1100" b="1" dirty="0" smtClean="0">
                <a:solidFill>
                  <a:srgbClr val="FF0000"/>
                </a:solidFill>
              </a:rPr>
              <a:t>Centro de origen</a:t>
            </a:r>
            <a:r>
              <a:rPr lang="es-MX" sz="1100" dirty="0" smtClean="0"/>
              <a:t>: Es aquella área geográfica del territorio nacional en donde se llevó a cabo el  proceso de domesticación de una especie determinada</a:t>
            </a:r>
          </a:p>
          <a:p>
            <a:pPr algn="just">
              <a:buNone/>
            </a:pPr>
            <a:r>
              <a:rPr lang="es-MX" sz="11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      Centro de diversidad genética</a:t>
            </a:r>
            <a:r>
              <a:rPr lang="es-MX" sz="1100" dirty="0" smtClean="0">
                <a:latin typeface="Calibri" pitchFamily="34" charset="0"/>
                <a:cs typeface="Calibri" pitchFamily="34" charset="0"/>
              </a:rPr>
              <a:t>: Es aquella área geográfica del territorio nacional donde existe diversidad morfológica, genética o ambas de determinadas especies, que se caracteriza por albergar poblaciones de los parientes silvestres y que constituye una reserva genética. </a:t>
            </a:r>
            <a:endParaRPr lang="es-ES" sz="20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es-ES" sz="2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4340" name="Picture 4" descr="http://static.betazeta.com/www.veoverde.com/wp-content/uploads/2012/05/biodiversidad-660x3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500306"/>
            <a:ext cx="5929354" cy="3144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00042"/>
            <a:ext cx="7239000" cy="608630"/>
          </a:xfrm>
        </p:spPr>
        <p:txBody>
          <a:bodyPr>
            <a:normAutofit/>
          </a:bodyPr>
          <a:lstStyle/>
          <a:p>
            <a:pPr algn="ctr"/>
            <a:r>
              <a:rPr lang="es-ES_tradnl" sz="25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Necesidad de la bioseguridad: Antecedentes </a:t>
            </a:r>
            <a:endParaRPr lang="es-ES" sz="2500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643050"/>
            <a:ext cx="7572428" cy="471493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ES" sz="2900" dirty="0" smtClean="0">
                <a:latin typeface="Calibri" pitchFamily="34" charset="0"/>
                <a:cs typeface="Calibri" pitchFamily="34" charset="0"/>
              </a:rPr>
              <a:t>Las estrategias de conservación de la biodiversidad:</a:t>
            </a:r>
          </a:p>
          <a:p>
            <a:pPr algn="just">
              <a:buNone/>
            </a:pPr>
            <a:endParaRPr lang="es-ES" sz="1300" dirty="0" smtClean="0">
              <a:latin typeface="Calibri" pitchFamily="34" charset="0"/>
              <a:cs typeface="Calibri" pitchFamily="34" charset="0"/>
            </a:endParaRPr>
          </a:p>
          <a:p>
            <a:pPr lvl="1" algn="just"/>
            <a:r>
              <a:rPr lang="es-ES" sz="2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Es la domesticación de las especies,  es un proceso continuo y dinámico, ligado a procesos de selección y mejoramiento tradicionales, asociados a las prácticas agrícolas y a los procesos evolutivos.</a:t>
            </a:r>
          </a:p>
          <a:p>
            <a:pPr algn="just"/>
            <a:endParaRPr lang="es-ES_tradnl" sz="19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ES" sz="2900" dirty="0" smtClean="0">
                <a:latin typeface="Calibri" pitchFamily="34" charset="0"/>
                <a:cs typeface="Calibri" pitchFamily="34" charset="0"/>
              </a:rPr>
              <a:t>La agricultura se ha </a:t>
            </a:r>
            <a:r>
              <a:rPr lang="es-ES" sz="29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visto afectada </a:t>
            </a:r>
            <a:r>
              <a:rPr lang="es-ES" sz="2900" dirty="0" smtClean="0">
                <a:latin typeface="Calibri" pitchFamily="34" charset="0"/>
                <a:cs typeface="Calibri" pitchFamily="34" charset="0"/>
              </a:rPr>
              <a:t>por otro tipo de mejoras </a:t>
            </a:r>
            <a:r>
              <a:rPr lang="es-ES" sz="29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utilizando</a:t>
            </a:r>
            <a:r>
              <a:rPr lang="es-ES" sz="29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sz="29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técnicas de biotecnología moderna: </a:t>
            </a:r>
          </a:p>
          <a:p>
            <a:pPr algn="just"/>
            <a:endParaRPr lang="es-ES" sz="2900" b="1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lvl="1" algn="just"/>
            <a:r>
              <a:rPr lang="es-ES" sz="2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lo que ha resultado en el desarrollo de organismos genéticamente modificados (OGM) con combinaciones de genes, que en muchos casos están por encima de las barreras de la reproducción natural. </a:t>
            </a:r>
          </a:p>
          <a:p>
            <a:pPr algn="just"/>
            <a:endParaRPr lang="es-ES" sz="180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buNone/>
            </a:pPr>
            <a:endParaRPr lang="es-ES" sz="20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/>
          </a:bodyPr>
          <a:lstStyle/>
          <a:p>
            <a:pPr algn="ctr"/>
            <a:r>
              <a:rPr lang="es-ES_tradnl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Necesidad de la bioseguridad: Antecedentes </a:t>
            </a:r>
            <a:endParaRPr lang="es-ES" sz="2400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14422"/>
            <a:ext cx="7239000" cy="4989196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s-ES" dirty="0" smtClean="0">
                <a:latin typeface="Calibri" pitchFamily="34" charset="0"/>
                <a:cs typeface="Calibri" pitchFamily="34" charset="0"/>
              </a:rPr>
              <a:t>Algunas transformaciones genéticas podrían significar que:</a:t>
            </a:r>
          </a:p>
          <a:p>
            <a:pPr algn="just">
              <a:buNone/>
            </a:pPr>
            <a:r>
              <a:rPr lang="es-ES" sz="900" dirty="0" smtClean="0">
                <a:latin typeface="Calibri" pitchFamily="34" charset="0"/>
                <a:cs typeface="Calibri" pitchFamily="34" charset="0"/>
              </a:rPr>
              <a:t>  </a:t>
            </a:r>
          </a:p>
          <a:p>
            <a:pPr lvl="1" algn="just"/>
            <a:r>
              <a:rPr lang="es-ES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Estos cultivos ya no sean aptos para consumo humano, ya que fueron expresamente diseñadas para usos diferentes que los alimentarios, por ejemplo</a:t>
            </a:r>
            <a:r>
              <a:rPr lang="es-ES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s-ES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producción de fármacos, plásticos, aceites, entre otros.</a:t>
            </a:r>
          </a:p>
          <a:p>
            <a:endParaRPr lang="es-ES" sz="9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ES" dirty="0" smtClean="0">
                <a:latin typeface="Calibri" pitchFamily="34" charset="0"/>
                <a:cs typeface="Calibri" pitchFamily="34" charset="0"/>
              </a:rPr>
              <a:t>La biotecnología moderna no se ha utilizado solo para desarrollar OGM agrícolas, también se ha extendido a otros organismos y para diferentes actividades:</a:t>
            </a:r>
          </a:p>
          <a:p>
            <a:pPr algn="just">
              <a:buNone/>
            </a:pPr>
            <a:endParaRPr lang="es-ES" dirty="0" smtClean="0">
              <a:latin typeface="Calibri" pitchFamily="34" charset="0"/>
              <a:cs typeface="Calibri" pitchFamily="34" charset="0"/>
            </a:endParaRPr>
          </a:p>
          <a:p>
            <a:pPr lvl="1" algn="just"/>
            <a:r>
              <a:rPr lang="es-ES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Algunos de ellos se han mantenido de manera confinada.</a:t>
            </a:r>
          </a:p>
          <a:p>
            <a:pPr lvl="1" algn="just">
              <a:buNone/>
            </a:pPr>
            <a:endParaRPr lang="es-ES" sz="1200" dirty="0" smtClean="0">
              <a:latin typeface="Calibri" pitchFamily="34" charset="0"/>
              <a:cs typeface="Calibri" pitchFamily="34" charset="0"/>
            </a:endParaRPr>
          </a:p>
          <a:p>
            <a:pPr lvl="1" algn="just"/>
            <a:r>
              <a:rPr lang="es-ES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En otros casos se han liberado en un ecosistema donde </a:t>
            </a:r>
            <a:r>
              <a:rPr lang="es-ES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un organismo con una combinación de genes novedosa podrá interactuar con el resto de las especies que ahí se encuentren.</a:t>
            </a:r>
          </a:p>
          <a:p>
            <a:endParaRPr lang="es-ES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3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857233"/>
            <a:ext cx="7643865" cy="5143518"/>
          </a:xfrm>
        </p:spPr>
        <p:txBody>
          <a:bodyPr rtlCol="0">
            <a:normAutofit lnSpcReduction="10000"/>
          </a:bodyPr>
          <a:lstStyle/>
          <a:p>
            <a:pPr marL="361950" lvl="1" indent="-361950" algn="just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r>
              <a:rPr lang="es-ES_tradnl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     </a:t>
            </a:r>
            <a:r>
              <a:rPr lang="es-ES_tradnl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México posee una gran diversidad de plantas y animales y es considerado a nivel mundial como un reservorio natural de especies.</a:t>
            </a:r>
          </a:p>
          <a:p>
            <a:pPr marL="361950" lvl="1" indent="-361950" algn="just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endParaRPr lang="es-ES_tradnl" sz="10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361950" lvl="1" indent="-361950" algn="just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endParaRPr lang="es-ES_tradnl" sz="10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ES_tradnl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Centro de origen de cultivos alimenticios importante como  el  </a:t>
            </a:r>
            <a:r>
              <a:rPr lang="es-ES_tradnl" sz="2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maíz, </a:t>
            </a:r>
            <a:r>
              <a:rPr lang="es-ES_tradnl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son</a:t>
            </a:r>
            <a:r>
              <a:rPr lang="es-ES_tradnl" sz="2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sz="2200" dirty="0" smtClean="0">
                <a:latin typeface="Calibri" pitchFamily="34" charset="0"/>
                <a:cs typeface="Calibri" pitchFamily="34" charset="0"/>
              </a:rPr>
              <a:t>64 variedades de maíz, que deben de ser protegidas de la contaminación genética</a:t>
            </a:r>
            <a:r>
              <a:rPr lang="es-ES" dirty="0" smtClean="0"/>
              <a:t>.</a:t>
            </a:r>
          </a:p>
          <a:p>
            <a:pPr marL="361950" lvl="1" indent="-361950" algn="just" eaLnBrk="1" fontAlgn="auto" hangingPunct="1">
              <a:lnSpc>
                <a:spcPct val="80000"/>
              </a:lnSpc>
              <a:buClr>
                <a:schemeClr val="accent5">
                  <a:lumMod val="50000"/>
                </a:schemeClr>
              </a:buClr>
              <a:buFont typeface="Wingdings 2" pitchFamily="18" charset="2"/>
              <a:buChar char="ï"/>
              <a:defRPr/>
            </a:pPr>
            <a:endParaRPr lang="es-ES_tradnl" sz="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361950" lvl="1" indent="-361950" algn="just" eaLnBrk="1" fontAlgn="auto" hangingPunct="1">
              <a:lnSpc>
                <a:spcPct val="80000"/>
              </a:lnSpc>
              <a:buClr>
                <a:schemeClr val="accent5">
                  <a:lumMod val="50000"/>
                </a:schemeClr>
              </a:buClr>
              <a:buFont typeface="Wingdings 2" pitchFamily="18" charset="2"/>
              <a:buChar char="ï"/>
              <a:defRPr/>
            </a:pPr>
            <a:r>
              <a:rPr lang="es-ES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Especies como son: calabaza, frijol, papaya, guayaba, camote, yuca, jícama, amaranto, </a:t>
            </a:r>
            <a:r>
              <a:rPr lang="es-ES" sz="22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huauzontle</a:t>
            </a:r>
            <a:r>
              <a:rPr lang="es-ES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, algodón, tabaco, cacahuate, cacao y tomate </a:t>
            </a:r>
            <a:r>
              <a:rPr lang="es-ES" sz="1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s-ES" sz="18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HernándezXolocotzi</a:t>
            </a:r>
            <a:r>
              <a:rPr lang="es-ES" sz="1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1998). </a:t>
            </a:r>
          </a:p>
          <a:p>
            <a:pPr marL="361950" lvl="1" indent="-361950" algn="just" eaLnBrk="1" fontAlgn="auto" hangingPunct="1">
              <a:lnSpc>
                <a:spcPct val="80000"/>
              </a:lnSpc>
              <a:buClr>
                <a:schemeClr val="accent5">
                  <a:lumMod val="50000"/>
                </a:schemeClr>
              </a:buClr>
              <a:buNone/>
              <a:defRPr/>
            </a:pPr>
            <a:endParaRPr lang="es-ES" sz="10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361950" lvl="1" indent="-361950" algn="just" eaLnBrk="1" fontAlgn="auto" hangingPunct="1">
              <a:lnSpc>
                <a:spcPct val="80000"/>
              </a:lnSpc>
              <a:buClr>
                <a:schemeClr val="accent5">
                  <a:lumMod val="50000"/>
                </a:schemeClr>
              </a:buClr>
              <a:buFont typeface="Wingdings 2" pitchFamily="18" charset="2"/>
              <a:buChar char="ï"/>
              <a:defRPr/>
            </a:pPr>
            <a:r>
              <a:rPr lang="es-ES_tradnl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Agricultura por las ruinas</a:t>
            </a:r>
          </a:p>
          <a:p>
            <a:pPr marL="361950" lvl="1" indent="-361950" algn="just" eaLnBrk="1" fontAlgn="auto" hangingPunct="1">
              <a:lnSpc>
                <a:spcPct val="80000"/>
              </a:lnSpc>
              <a:buClr>
                <a:schemeClr val="accent5">
                  <a:lumMod val="50000"/>
                </a:schemeClr>
              </a:buClr>
              <a:buNone/>
              <a:defRPr/>
            </a:pPr>
            <a:endParaRPr lang="es-ES_tradnl" sz="10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361950" lvl="1" indent="-361950" algn="just" eaLnBrk="1" fontAlgn="auto" hangingPunct="1">
              <a:lnSpc>
                <a:spcPct val="80000"/>
              </a:lnSpc>
              <a:buClr>
                <a:schemeClr val="accent5">
                  <a:lumMod val="50000"/>
                </a:schemeClr>
              </a:buClr>
              <a:buFont typeface="Wingdings 2" pitchFamily="18" charset="2"/>
              <a:buChar char="ï"/>
              <a:defRPr/>
            </a:pPr>
            <a:r>
              <a:rPr lang="es-ES_tradnl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Dependencia Alimentaria </a:t>
            </a:r>
          </a:p>
          <a:p>
            <a:pPr algn="just"/>
            <a:r>
              <a:rPr lang="es-ES" sz="2200" dirty="0" smtClean="0">
                <a:latin typeface="Calibri" pitchFamily="34" charset="0"/>
                <a:cs typeface="Calibri" pitchFamily="34" charset="0"/>
              </a:rPr>
              <a:t>Actualmente México ya cuenta con cultivos transgénicos de soya y algodón que para 2012 alcanzaron las 160 mil hectáreas</a:t>
            </a:r>
            <a:r>
              <a:rPr lang="es-ES" sz="2200" dirty="0" smtClean="0"/>
              <a:t>.</a:t>
            </a:r>
          </a:p>
          <a:p>
            <a:pPr marL="361950" lvl="1" indent="-361950" algn="just" eaLnBrk="1" fontAlgn="auto" hangingPunct="1">
              <a:lnSpc>
                <a:spcPct val="80000"/>
              </a:lnSpc>
              <a:buClr>
                <a:schemeClr val="accent5">
                  <a:lumMod val="50000"/>
                </a:schemeClr>
              </a:buClr>
              <a:buFont typeface="Wingdings 2" pitchFamily="18" charset="2"/>
              <a:buChar char="ï"/>
              <a:defRPr/>
            </a:pPr>
            <a:endParaRPr lang="es-ES_tradnl" sz="22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449263" lvl="1" indent="-274638" algn="just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es-ES_tradnl" sz="26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728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3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857232"/>
            <a:ext cx="7643865" cy="5715039"/>
          </a:xfrm>
        </p:spPr>
        <p:txBody>
          <a:bodyPr rtlCol="0">
            <a:normAutofit/>
          </a:bodyPr>
          <a:lstStyle/>
          <a:p>
            <a:pPr marL="361950" lvl="1" indent="-361950" algn="just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r>
              <a:rPr lang="es-ES_tradnl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     </a:t>
            </a:r>
          </a:p>
          <a:p>
            <a:pPr marL="361950" lvl="1" indent="-361950" algn="just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r>
              <a:rPr lang="es-ES_tradnl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Pero también: </a:t>
            </a:r>
          </a:p>
          <a:p>
            <a:pPr marL="361950" lvl="1" indent="-361950" algn="just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endParaRPr lang="es-ES_tradnl" sz="22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361950" lvl="1" indent="-361950" algn="just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endParaRPr lang="es-ES" sz="10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361950" lvl="1" indent="-361950" algn="just" eaLnBrk="1" fontAlgn="auto" hangingPunct="1">
              <a:lnSpc>
                <a:spcPct val="80000"/>
              </a:lnSpc>
              <a:buClr>
                <a:schemeClr val="accent5">
                  <a:lumMod val="50000"/>
                </a:schemeClr>
              </a:buClr>
              <a:buFont typeface="Wingdings 2" pitchFamily="18" charset="2"/>
              <a:buChar char="ï"/>
              <a:defRPr/>
            </a:pPr>
            <a:r>
              <a:rPr lang="es-ES_tradnl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Agricultura por las ruinas</a:t>
            </a:r>
          </a:p>
          <a:p>
            <a:pPr marL="361950" lvl="1" indent="-361950" algn="just" eaLnBrk="1" fontAlgn="auto" hangingPunct="1">
              <a:lnSpc>
                <a:spcPct val="80000"/>
              </a:lnSpc>
              <a:buClr>
                <a:schemeClr val="accent5">
                  <a:lumMod val="50000"/>
                </a:schemeClr>
              </a:buClr>
              <a:buNone/>
              <a:defRPr/>
            </a:pPr>
            <a:endParaRPr lang="es-ES_tradnl" sz="10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361950" lvl="1" indent="-361950" algn="just" eaLnBrk="1" fontAlgn="auto" hangingPunct="1">
              <a:lnSpc>
                <a:spcPct val="80000"/>
              </a:lnSpc>
              <a:buClr>
                <a:schemeClr val="accent5">
                  <a:lumMod val="50000"/>
                </a:schemeClr>
              </a:buClr>
              <a:buFont typeface="Wingdings 2" pitchFamily="18" charset="2"/>
              <a:buChar char="ï"/>
              <a:defRPr/>
            </a:pPr>
            <a:r>
              <a:rPr lang="es-ES_tradnl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Dependencia Alimentaria </a:t>
            </a:r>
          </a:p>
          <a:p>
            <a:pPr marL="449263" lvl="1" indent="-274638" algn="just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es-ES_tradnl" sz="26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2294" name="Picture 6" descr="http://www.pymempresario.com/wp-content/uploads/2012/05/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643314"/>
            <a:ext cx="3973420" cy="2576519"/>
          </a:xfrm>
          <a:prstGeom prst="rect">
            <a:avLst/>
          </a:prstGeom>
          <a:noFill/>
        </p:spPr>
      </p:pic>
      <p:pic>
        <p:nvPicPr>
          <p:cNvPr id="12296" name="Picture 8" descr="Resultado de imagen para agricultura mexicana  en ruin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1142984"/>
            <a:ext cx="3907600" cy="26003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1728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39000" cy="751506"/>
          </a:xfrm>
        </p:spPr>
        <p:txBody>
          <a:bodyPr>
            <a:noAutofit/>
          </a:bodyPr>
          <a:lstStyle/>
          <a:p>
            <a:pPr algn="ctr"/>
            <a:r>
              <a:rPr lang="es-MX" sz="22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Aplicar la bioseguridad responde a una necesidad nacional</a:t>
            </a:r>
            <a:endParaRPr lang="es-ES" sz="2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85860"/>
            <a:ext cx="7239000" cy="513207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ES" sz="2000" dirty="0" smtClean="0">
                <a:latin typeface="Calibri" pitchFamily="34" charset="0"/>
                <a:cs typeface="Calibri" pitchFamily="34" charset="0"/>
              </a:rPr>
              <a:t>México por su condición de país </a:t>
            </a:r>
            <a:r>
              <a:rPr lang="es-ES" sz="2000" dirty="0" err="1" smtClean="0">
                <a:latin typeface="Calibri" pitchFamily="34" charset="0"/>
                <a:cs typeface="Calibri" pitchFamily="34" charset="0"/>
              </a:rPr>
              <a:t>megadiverso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, centro de origen y diversidad genética. </a:t>
            </a:r>
          </a:p>
          <a:p>
            <a:pPr marL="274320" lvl="1" indent="-274320" algn="just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endParaRPr lang="es-ES_tradnl" sz="9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274320" lvl="1" indent="-274320" algn="just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es-ES_tradnl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La introducción de los organismos manipulados mediante ingeniería genética para aplicarse en la agricultura.</a:t>
            </a:r>
          </a:p>
          <a:p>
            <a:pPr marL="274320" lvl="1" indent="-274320" algn="just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endParaRPr lang="es-ES_tradnl" sz="9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274320" lvl="1" indent="-274320" algn="just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es-ES_tradnl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Siembra y comercialización indiscriminada de este tipo de organismos puede poner en riesgo el patrimonio biológico.</a:t>
            </a:r>
          </a:p>
          <a:p>
            <a:pPr marL="274320" lvl="1" indent="-274320" algn="just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endParaRPr lang="es-ES_tradnl" sz="9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274320" lvl="1" indent="-274320" algn="just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es-ES_tradnl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Fuentes de alimentación de la población de un país.</a:t>
            </a:r>
          </a:p>
          <a:p>
            <a:pPr marL="274320" lvl="1" indent="-274320" algn="just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endParaRPr lang="es-ES" sz="9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buNone/>
            </a:pPr>
            <a:r>
              <a:rPr lang="es-ES" sz="2000" dirty="0" smtClean="0">
                <a:latin typeface="Calibri" pitchFamily="34" charset="0"/>
                <a:cs typeface="Calibri" pitchFamily="34" charset="0"/>
              </a:rPr>
              <a:t>     Reconoce que existen riesgos en todas las actividades  en las que se utilizan OGM, y aun cuando se analizara  caso por caso, se considera un riesgo: </a:t>
            </a:r>
          </a:p>
          <a:p>
            <a:endParaRPr lang="es-ES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es-ES" sz="2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Al medio ambiente</a:t>
            </a:r>
          </a:p>
          <a:p>
            <a:r>
              <a:rPr lang="es-ES" sz="2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 la salud humana y </a:t>
            </a:r>
          </a:p>
          <a:p>
            <a:r>
              <a:rPr lang="es-ES" sz="2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 las actividades socioeconómicas</a:t>
            </a:r>
          </a:p>
          <a:p>
            <a:pPr>
              <a:buNone/>
            </a:pPr>
            <a:endParaRPr lang="es-ES" sz="20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s-ES" sz="2000" dirty="0" smtClean="0">
                <a:latin typeface="Calibri" pitchFamily="34" charset="0"/>
                <a:cs typeface="Calibri" pitchFamily="34" charset="0"/>
              </a:rPr>
              <a:t>     Sin olvidar considerar  su manejo y la  comunicación del riesgo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139136" cy="45719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s-ES" sz="4000" b="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357298"/>
            <a:ext cx="7488832" cy="4536504"/>
          </a:xfrm>
        </p:spPr>
        <p:txBody>
          <a:bodyPr rtlCol="0">
            <a:noAutofit/>
          </a:bodyPr>
          <a:lstStyle/>
          <a:p>
            <a:pPr algn="just">
              <a:lnSpc>
                <a:spcPct val="90000"/>
              </a:lnSpc>
              <a:buClr>
                <a:schemeClr val="accent2">
                  <a:lumMod val="50000"/>
                </a:schemeClr>
              </a:buClr>
              <a:defRPr/>
            </a:pPr>
            <a:r>
              <a:rPr lang="es-MX" sz="2000" dirty="0" smtClean="0">
                <a:latin typeface="Calibri" pitchFamily="34" charset="0"/>
                <a:cs typeface="Calibri" pitchFamily="34" charset="0"/>
              </a:rPr>
              <a:t>Nuevas tecnologías para procesos productivos es parte de la exigencia actual de lograr la competitividad.</a:t>
            </a:r>
          </a:p>
          <a:p>
            <a:pPr algn="just">
              <a:lnSpc>
                <a:spcPct val="90000"/>
              </a:lnSpc>
              <a:buClr>
                <a:schemeClr val="accent2">
                  <a:lumMod val="50000"/>
                </a:schemeClr>
              </a:buClr>
              <a:defRPr/>
            </a:pPr>
            <a:endParaRPr lang="es-MX" sz="160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0000"/>
              </a:lnSpc>
              <a:buClr>
                <a:schemeClr val="accent2">
                  <a:lumMod val="50000"/>
                </a:schemeClr>
              </a:buClr>
              <a:defRPr/>
            </a:pPr>
            <a:r>
              <a:rPr lang="es-MX" sz="2000" dirty="0" smtClean="0">
                <a:latin typeface="Calibri" pitchFamily="34" charset="0"/>
                <a:cs typeface="Calibri" pitchFamily="34" charset="0"/>
              </a:rPr>
              <a:t>Innovaciones tecnológicas cuya repercusión social y ambiental es de mayor riesgo.</a:t>
            </a:r>
          </a:p>
          <a:p>
            <a:pPr algn="just">
              <a:lnSpc>
                <a:spcPct val="90000"/>
              </a:lnSpc>
              <a:buClr>
                <a:schemeClr val="accent2">
                  <a:lumMod val="50000"/>
                </a:schemeClr>
              </a:buClr>
              <a:defRPr/>
            </a:pPr>
            <a:endParaRPr lang="es-MX" sz="160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0000"/>
              </a:lnSpc>
              <a:buClr>
                <a:schemeClr val="accent2">
                  <a:lumMod val="50000"/>
                </a:schemeClr>
              </a:buClr>
              <a:defRPr/>
            </a:pPr>
            <a:r>
              <a:rPr lang="es-ES" sz="2000" dirty="0" smtClean="0">
                <a:latin typeface="Calibri" pitchFamily="34" charset="0"/>
                <a:cs typeface="Calibri" pitchFamily="34" charset="0"/>
              </a:rPr>
              <a:t>Con la globalización económica se han incrementado los riesgos biológicos y ambientales asociados a los alimentos .</a:t>
            </a:r>
          </a:p>
          <a:p>
            <a:pPr algn="just">
              <a:lnSpc>
                <a:spcPct val="90000"/>
              </a:lnSpc>
              <a:buClr>
                <a:schemeClr val="accent2">
                  <a:lumMod val="50000"/>
                </a:schemeClr>
              </a:buClr>
              <a:defRPr/>
            </a:pPr>
            <a:endParaRPr lang="es-ES" sz="160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0000"/>
              </a:lnSpc>
              <a:buClr>
                <a:schemeClr val="accent2">
                  <a:lumMod val="50000"/>
                </a:schemeClr>
              </a:buClr>
              <a:defRPr/>
            </a:pPr>
            <a:r>
              <a:rPr lang="es-ES" sz="2000" dirty="0" smtClean="0">
                <a:latin typeface="Calibri" pitchFamily="34" charset="0"/>
                <a:cs typeface="Calibri" pitchFamily="34" charset="0"/>
              </a:rPr>
              <a:t>Aparición de nuevas enfermedades.</a:t>
            </a:r>
          </a:p>
          <a:p>
            <a:pPr marL="0" indent="0" algn="just">
              <a:lnSpc>
                <a:spcPct val="90000"/>
              </a:lnSpc>
              <a:buClr>
                <a:schemeClr val="accent2">
                  <a:lumMod val="50000"/>
                </a:schemeClr>
              </a:buClr>
              <a:defRPr/>
            </a:pPr>
            <a:endParaRPr lang="es-ES" sz="160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90000"/>
              </a:lnSpc>
              <a:buClr>
                <a:schemeClr val="accent2">
                  <a:lumMod val="50000"/>
                </a:schemeClr>
              </a:buClr>
              <a:defRPr/>
            </a:pPr>
            <a:r>
              <a:rPr lang="es-ES" sz="2000" dirty="0" smtClean="0">
                <a:latin typeface="Calibri" pitchFamily="34" charset="0"/>
                <a:cs typeface="Calibri" pitchFamily="34" charset="0"/>
              </a:rPr>
              <a:t>Graves amenazas que suponen el uso indebido y la liberación intencionados de agentes microbiológicos y toxinas han hecho necesario revisar los procedimientos conocidos.</a:t>
            </a:r>
          </a:p>
        </p:txBody>
      </p:sp>
    </p:spTree>
    <p:extLst>
      <p:ext uri="{BB962C8B-B14F-4D97-AF65-F5344CB8AC3E}">
        <p14:creationId xmlns="" xmlns:p14="http://schemas.microsoft.com/office/powerpoint/2010/main" val="170168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642918"/>
            <a:ext cx="7239000" cy="537192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sz="2400" dirty="0" smtClean="0">
                <a:solidFill>
                  <a:schemeClr val="accent2">
                    <a:lumMod val="75000"/>
                  </a:schemeClr>
                </a:solidFill>
              </a:rPr>
              <a:t>Que es la  </a:t>
            </a:r>
            <a:r>
              <a:rPr lang="es-ES_tradnl" sz="2400" dirty="0" err="1" smtClean="0">
                <a:solidFill>
                  <a:schemeClr val="accent2">
                    <a:lumMod val="75000"/>
                  </a:schemeClr>
                </a:solidFill>
              </a:rPr>
              <a:t>manipulaciÒn</a:t>
            </a:r>
            <a:r>
              <a:rPr lang="es-ES_tradnl" sz="2400" dirty="0" smtClean="0">
                <a:solidFill>
                  <a:schemeClr val="accent2">
                    <a:lumMod val="75000"/>
                  </a:schemeClr>
                </a:solidFill>
              </a:rPr>
              <a:t> genética  de los organismos vivos?</a:t>
            </a:r>
            <a:endParaRPr lang="es-E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es-ES" dirty="0" smtClean="0">
                <a:latin typeface="Calibri" pitchFamily="34" charset="0"/>
                <a:cs typeface="Calibri" pitchFamily="34" charset="0"/>
              </a:rPr>
              <a:t>Esta permite que una porción limitada e identificada de la constitución genética de un organismo se transfiera a otro de una manera más selectiva que como se hace en el mejoramiento genético tradicional.</a:t>
            </a:r>
          </a:p>
          <a:p>
            <a:pPr algn="just"/>
            <a:endParaRPr lang="es-ES" sz="9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ES" dirty="0" smtClean="0">
                <a:latin typeface="Calibri" pitchFamily="34" charset="0"/>
                <a:cs typeface="Calibri" pitchFamily="34" charset="0"/>
              </a:rPr>
              <a:t>Traspasa las barreras de entrecruzamiento natural entre especies, e incluso posibilita la inserción de genes entre organismos de diferentes reinos. Lo que permite este tipo de modificaciones se identifica con el término de biotecnología moderna.</a:t>
            </a:r>
          </a:p>
          <a:p>
            <a:pPr algn="just"/>
            <a:endParaRPr lang="es-ES" sz="9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ES" dirty="0" smtClean="0">
                <a:latin typeface="Calibri" pitchFamily="34" charset="0"/>
                <a:cs typeface="Calibri" pitchFamily="34" charset="0"/>
              </a:rPr>
              <a:t>Los llamados organismos genéticamente modificados (OGM) producto de la biotecnología moderna, y también conocidos como organismos vivos modificados (OVM) o transgénicos, son organismos vivos que poseen una combinación nueva de material genético</a:t>
            </a:r>
          </a:p>
          <a:p>
            <a:pPr algn="just"/>
            <a:endParaRPr lang="es-ES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/>
          </a:bodyPr>
          <a:lstStyle/>
          <a:p>
            <a:pPr algn="ctr"/>
            <a:r>
              <a:rPr lang="es-MX" dirty="0">
                <a:latin typeface="Calibri" pitchFamily="34" charset="0"/>
                <a:cs typeface="Calibri" pitchFamily="34" charset="0"/>
              </a:rPr>
              <a:t>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Situación  en México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51520" y="1052736"/>
            <a:ext cx="7560840" cy="54726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600" dirty="0" smtClean="0">
                <a:latin typeface="Calibri" pitchFamily="34" charset="0"/>
                <a:cs typeface="Calibri" pitchFamily="34" charset="0"/>
              </a:rPr>
              <a:t>                          </a:t>
            </a:r>
          </a:p>
          <a:p>
            <a:pPr algn="just"/>
            <a:r>
              <a:rPr lang="es-MX" sz="2200" dirty="0" smtClean="0">
                <a:latin typeface="Calibri" pitchFamily="34" charset="0"/>
                <a:cs typeface="Calibri" pitchFamily="34" charset="0"/>
              </a:rPr>
              <a:t>El crecimiento y desarrollo de la biotecnología agrícola se da sin ninguna planeación, ni intervención del estado mexicano.</a:t>
            </a:r>
          </a:p>
          <a:p>
            <a:pPr algn="just"/>
            <a:endParaRPr lang="es-MX" sz="12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2200" dirty="0" smtClean="0">
                <a:latin typeface="Calibri" pitchFamily="34" charset="0"/>
                <a:cs typeface="Calibri" pitchFamily="34" charset="0"/>
              </a:rPr>
              <a:t>La Biodiversidad va en deterioro.</a:t>
            </a:r>
          </a:p>
          <a:p>
            <a:pPr algn="just"/>
            <a:endParaRPr lang="es-MX" sz="12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2200" dirty="0" smtClean="0">
                <a:latin typeface="Calibri" pitchFamily="34" charset="0"/>
                <a:cs typeface="Calibri" pitchFamily="34" charset="0"/>
              </a:rPr>
              <a:t>Aumento de la pobreza en el campo   </a:t>
            </a:r>
            <a:r>
              <a:rPr lang="es-MX" sz="22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¡¡¡</a:t>
            </a:r>
            <a:r>
              <a:rPr lang="es-MX" sz="2200" b="1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Alarmente</a:t>
            </a:r>
            <a:r>
              <a:rPr lang="es-MX" sz="22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¡¡¡</a:t>
            </a:r>
          </a:p>
          <a:p>
            <a:pPr marL="0" indent="0" algn="just">
              <a:buNone/>
            </a:pPr>
            <a:endParaRPr lang="es-MX" sz="12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2200" dirty="0" smtClean="0">
                <a:latin typeface="Calibri" pitchFamily="34" charset="0"/>
                <a:cs typeface="Calibri" pitchFamily="34" charset="0"/>
              </a:rPr>
              <a:t> Escasos recursos destinados a la investigación agropecuaria, que facilitaría la evaluación de riesgos </a:t>
            </a:r>
            <a:r>
              <a:rPr lang="es-MX" sz="2200" dirty="0">
                <a:latin typeface="Calibri" pitchFamily="34" charset="0"/>
                <a:cs typeface="Calibri" pitchFamily="34" charset="0"/>
              </a:rPr>
              <a:t>agrícolas </a:t>
            </a:r>
            <a:r>
              <a:rPr lang="es-MX" sz="2200" dirty="0" smtClean="0">
                <a:latin typeface="Calibri" pitchFamily="34" charset="0"/>
                <a:cs typeface="Calibri" pitchFamily="34" charset="0"/>
              </a:rPr>
              <a:t>ecológicos </a:t>
            </a:r>
            <a:r>
              <a:rPr lang="es-MX" sz="2200" dirty="0">
                <a:latin typeface="Calibri" pitchFamily="34" charset="0"/>
                <a:cs typeface="Calibri" pitchFamily="34" charset="0"/>
              </a:rPr>
              <a:t>y </a:t>
            </a:r>
            <a:r>
              <a:rPr lang="es-MX" sz="2200" dirty="0" smtClean="0">
                <a:latin typeface="Calibri" pitchFamily="34" charset="0"/>
                <a:cs typeface="Calibri" pitchFamily="34" charset="0"/>
              </a:rPr>
              <a:t>alimentarios.</a:t>
            </a:r>
          </a:p>
          <a:p>
            <a:pPr algn="just"/>
            <a:endParaRPr lang="es-MX" sz="12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2200" dirty="0" smtClean="0">
                <a:latin typeface="Calibri" pitchFamily="34" charset="0"/>
                <a:cs typeface="Calibri" pitchFamily="34" charset="0"/>
              </a:rPr>
              <a:t>Importación de maíz transgénico y soya para consumo humano, con </a:t>
            </a:r>
            <a:r>
              <a:rPr lang="es-MX" sz="22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desinformación para el consumidor. </a:t>
            </a:r>
          </a:p>
          <a:p>
            <a:pPr algn="just"/>
            <a:endParaRPr lang="es-MX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504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7500990" cy="642400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IMPACTO  DE OMG PARA  MEXICO</a:t>
            </a:r>
            <a:endParaRPr lang="es-MX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1357298"/>
            <a:ext cx="7343675" cy="42093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>
                <a:latin typeface="Calibri" pitchFamily="34" charset="0"/>
                <a:cs typeface="Calibri" pitchFamily="34" charset="0"/>
              </a:rPr>
              <a:t>Impacto de la 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Introducción de </a:t>
            </a:r>
            <a:r>
              <a:rPr lang="es-MX" b="1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OGMs</a:t>
            </a: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en centros de origen y diversidad es un peligro</a:t>
            </a:r>
            <a:r>
              <a:rPr lang="es-MX" b="1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0" indent="0">
              <a:buNone/>
            </a:pPr>
            <a:r>
              <a:rPr lang="es-MX" dirty="0" smtClean="0">
                <a:latin typeface="Calibri" pitchFamily="34" charset="0"/>
                <a:cs typeface="Calibri" pitchFamily="34" charset="0"/>
              </a:rPr>
              <a:t>  </a:t>
            </a:r>
          </a:p>
          <a:p>
            <a:pPr algn="just"/>
            <a:r>
              <a:rPr lang="es-MX" dirty="0" smtClean="0">
                <a:latin typeface="Calibri" pitchFamily="34" charset="0"/>
                <a:cs typeface="Calibri" pitchFamily="34" charset="0"/>
              </a:rPr>
              <a:t>Podría Transformarse en una plaga difícil de controlar.</a:t>
            </a:r>
          </a:p>
          <a:p>
            <a:pPr algn="just">
              <a:buNone/>
            </a:pPr>
            <a:endParaRPr lang="es-MX" sz="14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dirty="0" smtClean="0">
                <a:latin typeface="Calibri" pitchFamily="34" charset="0"/>
                <a:cs typeface="Calibri" pitchFamily="34" charset="0"/>
              </a:rPr>
              <a:t>O bien dominancia sobre plantas nativas que conducirían a su extinción.</a:t>
            </a:r>
            <a:endParaRPr lang="es-MX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801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285720" y="1142984"/>
            <a:ext cx="7500937" cy="4929188"/>
          </a:xfrm>
          <a:prstGeom prst="rect">
            <a:avLst/>
          </a:prstGeom>
        </p:spPr>
        <p:txBody>
          <a:bodyPr anchor="b">
            <a:normAutofit fontScale="92500"/>
          </a:bodyPr>
          <a:lstStyle/>
          <a:p>
            <a:pPr algn="ctr">
              <a:defRPr/>
            </a:pPr>
            <a:r>
              <a:rPr lang="es-MX" sz="2200" b="1" cap="small" dirty="0">
                <a:latin typeface="Calibri" pitchFamily="34" charset="0"/>
                <a:ea typeface="+mj-ea"/>
                <a:cs typeface="Calibri" pitchFamily="34" charset="0"/>
              </a:rPr>
              <a:t>PROGRAMA EDUCATIVO: </a:t>
            </a:r>
            <a:br>
              <a:rPr lang="es-MX" sz="2200" b="1" cap="small" dirty="0">
                <a:latin typeface="Calibri" pitchFamily="34" charset="0"/>
                <a:ea typeface="+mj-ea"/>
                <a:cs typeface="Calibri" pitchFamily="34" charset="0"/>
              </a:rPr>
            </a:br>
            <a:r>
              <a:rPr lang="es-MX" sz="2200" b="1" cap="small" dirty="0">
                <a:latin typeface="Calibri" pitchFamily="34" charset="0"/>
                <a:ea typeface="+mj-ea"/>
                <a:cs typeface="Calibri" pitchFamily="34" charset="0"/>
              </a:rPr>
              <a:t>LICENCIATURA EN MEDICO VETERINARIO ZOOTECNISTA </a:t>
            </a:r>
            <a:br>
              <a:rPr lang="es-MX" sz="2200" b="1" cap="small" dirty="0">
                <a:latin typeface="Calibri" pitchFamily="34" charset="0"/>
                <a:ea typeface="+mj-ea"/>
                <a:cs typeface="Calibri" pitchFamily="34" charset="0"/>
              </a:rPr>
            </a:br>
            <a:r>
              <a:rPr lang="es-MX" sz="2200" b="1" cap="small" dirty="0">
                <a:latin typeface="Calibri" pitchFamily="34" charset="0"/>
                <a:ea typeface="+mj-ea"/>
                <a:cs typeface="Calibri" pitchFamily="34" charset="0"/>
              </a:rPr>
              <a:t/>
            </a:r>
            <a:br>
              <a:rPr lang="es-MX" sz="2200" b="1" cap="small" dirty="0">
                <a:latin typeface="Calibri" pitchFamily="34" charset="0"/>
                <a:ea typeface="+mj-ea"/>
                <a:cs typeface="Calibri" pitchFamily="34" charset="0"/>
              </a:rPr>
            </a:br>
            <a:r>
              <a:rPr lang="es-MX" sz="2200" b="1" cap="small" dirty="0">
                <a:latin typeface="Calibri" pitchFamily="34" charset="0"/>
                <a:ea typeface="+mj-ea"/>
                <a:cs typeface="Calibri" pitchFamily="34" charset="0"/>
              </a:rPr>
              <a:t>UNIDAD DE APRENDIZAJE</a:t>
            </a:r>
            <a:br>
              <a:rPr lang="es-MX" sz="2200" b="1" cap="small" dirty="0">
                <a:latin typeface="Calibri" pitchFamily="34" charset="0"/>
                <a:ea typeface="+mj-ea"/>
                <a:cs typeface="Calibri" pitchFamily="34" charset="0"/>
              </a:rPr>
            </a:br>
            <a:r>
              <a:rPr lang="es-MX" sz="2200" b="1" cap="small" dirty="0">
                <a:latin typeface="Calibri" pitchFamily="34" charset="0"/>
                <a:ea typeface="+mj-ea"/>
                <a:cs typeface="Calibri" pitchFamily="34" charset="0"/>
              </a:rPr>
              <a:t> BIOSEGURIDAD </a:t>
            </a:r>
            <a:br>
              <a:rPr lang="es-MX" sz="2200" b="1" cap="small" dirty="0">
                <a:latin typeface="Calibri" pitchFamily="34" charset="0"/>
                <a:ea typeface="+mj-ea"/>
                <a:cs typeface="Calibri" pitchFamily="34" charset="0"/>
              </a:rPr>
            </a:br>
            <a:r>
              <a:rPr lang="es-MX" sz="2200" b="1" cap="small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/>
            </a:r>
            <a:br>
              <a:rPr lang="es-MX" sz="2200" b="1" cap="small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r>
              <a:rPr lang="es-MX" sz="2200" b="1" cap="small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UNIDAD DE COMPETENCIA I</a:t>
            </a:r>
            <a:r>
              <a:rPr lang="es-MX" sz="2200" b="1" cap="small" dirty="0">
                <a:solidFill>
                  <a:srgbClr val="6600FF"/>
                </a:solidFill>
                <a:latin typeface="Calibri" pitchFamily="34" charset="0"/>
                <a:ea typeface="+mj-ea"/>
                <a:cs typeface="Calibri" pitchFamily="34" charset="0"/>
              </a:rPr>
              <a:t/>
            </a:r>
            <a:br>
              <a:rPr lang="es-MX" sz="2200" b="1" cap="small" dirty="0">
                <a:solidFill>
                  <a:srgbClr val="6600FF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r>
              <a:rPr lang="es-MX" sz="2200" b="1" cap="small" dirty="0">
                <a:solidFill>
                  <a:srgbClr val="6600FF"/>
                </a:solidFill>
                <a:latin typeface="Calibri" pitchFamily="34" charset="0"/>
                <a:ea typeface="+mj-ea"/>
                <a:cs typeface="Calibri" pitchFamily="34" charset="0"/>
              </a:rPr>
              <a:t/>
            </a:r>
            <a:br>
              <a:rPr lang="es-MX" sz="2200" b="1" cap="small" dirty="0">
                <a:solidFill>
                  <a:srgbClr val="6600FF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r>
              <a:rPr lang="es-MX" sz="2200" b="1" cap="small" dirty="0">
                <a:solidFill>
                  <a:srgbClr val="000000"/>
                </a:solidFill>
                <a:latin typeface="Calibri" pitchFamily="34" charset="0"/>
                <a:ea typeface="+mj-ea"/>
                <a:cs typeface="Calibri" pitchFamily="34" charset="0"/>
              </a:rPr>
              <a:t>OBJETIVO </a:t>
            </a:r>
            <a:br>
              <a:rPr lang="es-MX" sz="2200" b="1" cap="small" dirty="0">
                <a:solidFill>
                  <a:srgbClr val="000000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r>
              <a:rPr lang="es-MX" sz="2200" b="1" cap="small" dirty="0">
                <a:solidFill>
                  <a:srgbClr val="000000"/>
                </a:solidFill>
                <a:latin typeface="Calibri" pitchFamily="34" charset="0"/>
                <a:ea typeface="+mj-ea"/>
                <a:cs typeface="Calibri" pitchFamily="34" charset="0"/>
              </a:rPr>
              <a:t/>
            </a:r>
            <a:br>
              <a:rPr lang="es-MX" sz="2200" b="1" cap="small" dirty="0">
                <a:solidFill>
                  <a:srgbClr val="000000"/>
                </a:solidFill>
                <a:latin typeface="Calibri" pitchFamily="34" charset="0"/>
                <a:ea typeface="+mj-ea"/>
                <a:cs typeface="Calibri" pitchFamily="34" charset="0"/>
              </a:rPr>
            </a:br>
            <a:r>
              <a:rPr lang="es-MX" sz="2200" b="1" cap="small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Calibri" pitchFamily="34" charset="0"/>
              </a:rPr>
              <a:t>	</a:t>
            </a:r>
            <a:r>
              <a:rPr lang="es-MX" sz="2800" b="1" cap="small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Calibri" pitchFamily="34" charset="0"/>
              </a:rPr>
              <a:t>que el estudiante  comprenda  la  importancia  de bioseguridad en el  </a:t>
            </a:r>
            <a:r>
              <a:rPr lang="es-MX" sz="2800" b="1" cap="small" dirty="0" smtClean="0">
                <a:latin typeface="Calibri" pitchFamily="34" charset="0"/>
                <a:ea typeface="+mj-ea"/>
                <a:cs typeface="Calibri" pitchFamily="34" charset="0"/>
              </a:rPr>
              <a:t>ámbito  de las  actividades biotecnológicas y su impacto a nivel nacional </a:t>
            </a:r>
            <a:endParaRPr lang="es-ES" sz="2800" b="1" dirty="0"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es-MX" sz="2200" b="1" cap="small" dirty="0">
                <a:latin typeface="Calibri" pitchFamily="34" charset="0"/>
                <a:ea typeface="+mj-ea"/>
                <a:cs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338328"/>
            <a:ext cx="7427168" cy="642400"/>
          </a:xfrm>
        </p:spPr>
        <p:txBody>
          <a:bodyPr>
            <a:normAutofit/>
          </a:bodyPr>
          <a:lstStyle/>
          <a:p>
            <a:endParaRPr lang="es-MX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7427168" cy="4209331"/>
          </a:xfrm>
        </p:spPr>
        <p:txBody>
          <a:bodyPr>
            <a:normAutofit/>
          </a:bodyPr>
          <a:lstStyle/>
          <a:p>
            <a:pPr algn="just"/>
            <a:r>
              <a:rPr lang="es-MX" sz="22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MX" sz="22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Los centro </a:t>
            </a:r>
            <a:r>
              <a:rPr lang="es-MX" sz="22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de origen y de diversidad genética de especies y </a:t>
            </a:r>
            <a:r>
              <a:rPr lang="es-MX" sz="22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variedades </a:t>
            </a:r>
            <a:r>
              <a:rPr lang="es-MX" sz="2200" dirty="0">
                <a:latin typeface="Calibri" pitchFamily="34" charset="0"/>
                <a:cs typeface="Calibri" pitchFamily="34" charset="0"/>
              </a:rPr>
              <a:t>que deben ser protegidas, utilizadas, potenciadas y aprovechadas </a:t>
            </a:r>
            <a:r>
              <a:rPr lang="es-MX" sz="2200" dirty="0" smtClean="0">
                <a:latin typeface="Calibri" pitchFamily="34" charset="0"/>
                <a:cs typeface="Calibri" pitchFamily="34" charset="0"/>
              </a:rPr>
              <a:t>sustentablemente.</a:t>
            </a:r>
          </a:p>
          <a:p>
            <a:pPr algn="just"/>
            <a:endParaRPr lang="es-MX" sz="10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2200" dirty="0" smtClean="0">
                <a:latin typeface="Calibri" pitchFamily="34" charset="0"/>
                <a:cs typeface="Calibri" pitchFamily="34" charset="0"/>
              </a:rPr>
              <a:t> Riqueza genética en general y de cultivos alimenticios importantes en particular.</a:t>
            </a:r>
          </a:p>
          <a:p>
            <a:pPr algn="just"/>
            <a:endParaRPr lang="es-MX" sz="10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2200" dirty="0" smtClean="0">
                <a:latin typeface="Calibri" pitchFamily="34" charset="0"/>
                <a:cs typeface="Calibri" pitchFamily="34" charset="0"/>
              </a:rPr>
              <a:t>Es un patrimonio por tanto en seguridad alimentaria de la humanidad en el futuro. Y en el cumplimiento de funciones ambientales importantes.</a:t>
            </a:r>
          </a:p>
          <a:p>
            <a:endParaRPr lang="es-MX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285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338328"/>
            <a:ext cx="6779096" cy="714408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Regulación de los </a:t>
            </a:r>
            <a:r>
              <a:rPr lang="es-MX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OGM</a:t>
            </a:r>
            <a:r>
              <a:rPr lang="es-MX" cap="none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</a:t>
            </a:r>
            <a:endParaRPr lang="es-MX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2132856"/>
            <a:ext cx="6912768" cy="23042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 smtClean="0">
                <a:latin typeface="Calibri" pitchFamily="34" charset="0"/>
                <a:cs typeface="Calibri" pitchFamily="34" charset="0"/>
              </a:rPr>
              <a:t>Es la capacidad que tiene un país  en investigación científica y técnica,  para evaluar los posibles riesgos y para generar tecnología adecuada endógenas.</a:t>
            </a:r>
          </a:p>
          <a:p>
            <a:pPr marL="0" indent="0" algn="just">
              <a:buNone/>
            </a:pPr>
            <a:r>
              <a:rPr lang="es-MX" sz="2600" dirty="0" smtClean="0">
                <a:latin typeface="Calibri" pitchFamily="34" charset="0"/>
                <a:cs typeface="Calibri" pitchFamily="34" charset="0"/>
              </a:rPr>
              <a:t>                          </a:t>
            </a:r>
          </a:p>
          <a:p>
            <a:pPr algn="just"/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es-MX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355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7143800" cy="450850"/>
          </a:xfrm>
        </p:spPr>
        <p:txBody>
          <a:bodyPr>
            <a:noAutofit/>
          </a:bodyPr>
          <a:lstStyle/>
          <a:p>
            <a:pPr algn="ctr"/>
            <a:r>
              <a:rPr lang="es-ES" sz="28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APLICACIÓN  DE LA  BIOSEGURIDAD:</a:t>
            </a:r>
            <a:endParaRPr lang="es-ES" sz="2800" b="1" dirty="0" smtClean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285860"/>
            <a:ext cx="7286675" cy="4357718"/>
          </a:xfrm>
        </p:spPr>
        <p:txBody>
          <a:bodyPr rtlCol="0">
            <a:normAutofit fontScale="62500" lnSpcReduction="20000"/>
          </a:bodyPr>
          <a:lstStyle/>
          <a:p>
            <a:pPr algn="just"/>
            <a:r>
              <a:rPr lang="es-ES" sz="3400" dirty="0" smtClean="0">
                <a:latin typeface="Calibri" pitchFamily="34" charset="0"/>
                <a:cs typeface="Calibri" pitchFamily="34" charset="0"/>
              </a:rPr>
              <a:t>Herramienta para garantizar un uso responsable y seguro de la biotecnología.</a:t>
            </a:r>
          </a:p>
          <a:p>
            <a:pPr algn="just"/>
            <a:endParaRPr lang="es-ES" sz="34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ES" sz="3400" dirty="0" smtClean="0">
                <a:latin typeface="Calibri" pitchFamily="34" charset="0"/>
                <a:cs typeface="Calibri" pitchFamily="34" charset="0"/>
              </a:rPr>
              <a:t>Obtención de conocimientos que </a:t>
            </a:r>
            <a:r>
              <a:rPr lang="es-ES" sz="3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permitan evaluar los posibles riesgos de los OGM en el medio ambiente, la diversidad biológica, la salud humana y la sanidad animal, vegetal y acuícola</a:t>
            </a:r>
            <a:r>
              <a:rPr lang="es-ES" sz="3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;</a:t>
            </a:r>
            <a:r>
              <a:rPr lang="es-ES" sz="3400" dirty="0" smtClean="0">
                <a:latin typeface="Calibri" pitchFamily="34" charset="0"/>
                <a:cs typeface="Calibri" pitchFamily="34" charset="0"/>
              </a:rPr>
              <a:t> estudiar los efectos socioeconómicos de dichos organismos, para la conservación y el  aprovechamiento de la diversidad biológica, y para valorar y comprobar la información  proporcionada por los  </a:t>
            </a:r>
            <a:r>
              <a:rPr lang="es-ES" sz="3400" dirty="0" err="1" smtClean="0">
                <a:latin typeface="Calibri" pitchFamily="34" charset="0"/>
                <a:cs typeface="Calibri" pitchFamily="34" charset="0"/>
              </a:rPr>
              <a:t>promoventes</a:t>
            </a:r>
            <a:r>
              <a:rPr lang="es-ES" sz="3400" dirty="0" smtClean="0">
                <a:latin typeface="Calibri" pitchFamily="34" charset="0"/>
                <a:cs typeface="Calibri" pitchFamily="34" charset="0"/>
              </a:rPr>
              <a:t>. </a:t>
            </a:r>
          </a:p>
          <a:p>
            <a:pPr algn="just">
              <a:buNone/>
            </a:pPr>
            <a:endParaRPr lang="es-ES" sz="3400" dirty="0" smtClean="0">
              <a:solidFill>
                <a:schemeClr val="accent6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ES_tradnl" sz="3400" dirty="0" smtClean="0">
                <a:latin typeface="Calibri" pitchFamily="34" charset="0"/>
                <a:cs typeface="Calibri" pitchFamily="34" charset="0"/>
              </a:rPr>
              <a:t>Establecer el </a:t>
            </a:r>
            <a:r>
              <a:rPr lang="es-ES_tradnl" sz="3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control su importación, movilización dentro del territorio nacional, liberación y evaluación en el medio ambiente o pruebas experimentales </a:t>
            </a:r>
            <a:r>
              <a:rPr lang="es-ES_tradnl" sz="3400" dirty="0" smtClean="0">
                <a:latin typeface="Calibri" pitchFamily="34" charset="0"/>
                <a:cs typeface="Calibri" pitchFamily="34" charset="0"/>
              </a:rPr>
              <a:t>de organismos manipulados por Ingeniería Genética para usos agrícolas</a:t>
            </a:r>
            <a:r>
              <a:rPr lang="es-ES_tradnl" sz="3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/>
            <a:endParaRPr lang="es-ES_tradnl" sz="50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625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7143800" cy="450850"/>
          </a:xfrm>
        </p:spPr>
        <p:txBody>
          <a:bodyPr>
            <a:noAutofit/>
          </a:bodyPr>
          <a:lstStyle/>
          <a:p>
            <a:pPr algn="ctr"/>
            <a:r>
              <a:rPr lang="es-ES" sz="28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APLICACIÓN  DE LA  BIOSEGURIDAD:</a:t>
            </a:r>
            <a:endParaRPr lang="es-ES" sz="2800" b="1" dirty="0" smtClean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428736"/>
            <a:ext cx="7286675" cy="5072098"/>
          </a:xfrm>
        </p:spPr>
        <p:txBody>
          <a:bodyPr rtlCol="0">
            <a:normAutofit fontScale="40000" lnSpcReduction="20000"/>
          </a:bodyPr>
          <a:lstStyle/>
          <a:p>
            <a:pPr algn="ctr">
              <a:buNone/>
            </a:pPr>
            <a:endParaRPr lang="es-ES_tradnl" sz="4200" b="1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ES" sz="80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Prevenir movimientos transfronterizos involuntarios OGM</a:t>
            </a:r>
            <a:r>
              <a:rPr lang="es-ES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s-ES" sz="8000" dirty="0" smtClean="0">
                <a:latin typeface="Calibri" pitchFamily="34" charset="0"/>
                <a:cs typeface="Calibri" pitchFamily="34" charset="0"/>
              </a:rPr>
              <a:t>a través de la aplicación de medidas como la exigencia de que se realice una evaluación del riesgo antes de la primera liberación de un organismo vivo modificado.</a:t>
            </a:r>
          </a:p>
          <a:p>
            <a:pPr algn="just"/>
            <a:endParaRPr lang="es-ES" sz="50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ES" sz="8000" dirty="0" smtClean="0">
                <a:latin typeface="Calibri" pitchFamily="34" charset="0"/>
                <a:cs typeface="Calibri" pitchFamily="34" charset="0"/>
              </a:rPr>
              <a:t>Permitirá al país establecer los instrumentos para poder analizar, evaluar y gestionar las oportunidades y riesgo de la biotecnología</a:t>
            </a:r>
            <a:r>
              <a:rPr lang="es-ES" sz="5000" dirty="0" smtClean="0">
                <a:latin typeface="Calibri" pitchFamily="34" charset="0"/>
                <a:cs typeface="Calibri" pitchFamily="34" charset="0"/>
              </a:rPr>
              <a:t>. </a:t>
            </a:r>
          </a:p>
        </p:txBody>
      </p:sp>
    </p:spTree>
    <p:extLst>
      <p:ext uri="{BB962C8B-B14F-4D97-AF65-F5344CB8AC3E}">
        <p14:creationId xmlns="" xmlns:p14="http://schemas.microsoft.com/office/powerpoint/2010/main" val="199625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4714884"/>
            <a:ext cx="6812830" cy="1143017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177800" indent="-17780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MX" sz="2400" dirty="0" smtClean="0">
                <a:latin typeface="Calibri" pitchFamily="34" charset="0"/>
                <a:cs typeface="Calibri" pitchFamily="34" charset="0"/>
              </a:rPr>
              <a:t>   L</a:t>
            </a:r>
            <a:r>
              <a:rPr lang="es-ES" sz="2000" dirty="0" err="1" smtClean="0">
                <a:latin typeface="Calibri" pitchFamily="34" charset="0"/>
                <a:cs typeface="Calibri" pitchFamily="34" charset="0"/>
              </a:rPr>
              <a:t>aboratorios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 y lugares que   manipulan seres vivos, sus sustancias, componentes, también tienen riesgos que deben ser considerados, a través de la APLICACIÒN DE  BIOSEGURIDAD</a:t>
            </a:r>
          </a:p>
        </p:txBody>
      </p:sp>
      <p:graphicFrame>
        <p:nvGraphicFramePr>
          <p:cNvPr id="6553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672022593"/>
              </p:ext>
            </p:extLst>
          </p:nvPr>
        </p:nvGraphicFramePr>
        <p:xfrm>
          <a:off x="928662" y="500042"/>
          <a:ext cx="5243513" cy="3940175"/>
        </p:xfrm>
        <a:graphic>
          <a:graphicData uri="http://schemas.openxmlformats.org/presentationml/2006/ole">
            <p:oleObj spid="_x0000_s3171" name="Fotografía de Photo Editor" r:id="rId3" imgW="1571844" imgH="1181265" progId="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927206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00034" y="714356"/>
            <a:ext cx="7239000" cy="444664"/>
          </a:xfrm>
        </p:spPr>
        <p:txBody>
          <a:bodyPr>
            <a:normAutofit/>
          </a:bodyPr>
          <a:lstStyle/>
          <a:p>
            <a:pPr algn="ctr"/>
            <a:r>
              <a:rPr lang="es-MX" sz="22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México: Acciones de Bioseguridad frente a </a:t>
            </a:r>
            <a:r>
              <a:rPr lang="es-MX" sz="2200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OGM</a:t>
            </a:r>
            <a:r>
              <a:rPr lang="es-MX" sz="2200" cap="none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</a:t>
            </a:r>
            <a:endParaRPr lang="es-MX" sz="2200" cap="none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23529" y="1412776"/>
            <a:ext cx="7488832" cy="511256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sz="2400" dirty="0" smtClean="0">
                <a:latin typeface="Calibri" pitchFamily="34" charset="0"/>
                <a:cs typeface="Calibri" pitchFamily="34" charset="0"/>
              </a:rPr>
              <a:t>México cuenta con una Legislación Nacional </a:t>
            </a:r>
            <a:r>
              <a:rPr lang="es-ES" sz="2400" dirty="0" smtClean="0">
                <a:latin typeface="Calibri" pitchFamily="34" charset="0"/>
                <a:cs typeface="Calibri" pitchFamily="34" charset="0"/>
              </a:rPr>
              <a:t>Ley de Bioseguridad de Organismos Genéticamente Modificados (LBOGM), </a:t>
            </a:r>
            <a:r>
              <a:rPr lang="es-MX" sz="2400" dirty="0" smtClean="0">
                <a:latin typeface="Calibri" pitchFamily="34" charset="0"/>
                <a:cs typeface="Calibri" pitchFamily="34" charset="0"/>
              </a:rPr>
              <a:t>en la que plantea la:</a:t>
            </a:r>
            <a:endParaRPr lang="es-ES" sz="2400" dirty="0" smtClean="0"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</a:pPr>
            <a:r>
              <a:rPr lang="es-MX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just"/>
            <a:endParaRPr lang="es-MX" b="1" dirty="0">
              <a:latin typeface="Calibri" pitchFamily="34" charset="0"/>
              <a:cs typeface="Calibri" pitchFamily="34" charset="0"/>
            </a:endParaRPr>
          </a:p>
          <a:p>
            <a:pPr marL="0" indent="0" algn="ctr">
              <a:buNone/>
            </a:pPr>
            <a:r>
              <a:rPr lang="es-MX" b="1" dirty="0" smtClean="0">
                <a:latin typeface="Calibri" pitchFamily="34" charset="0"/>
                <a:cs typeface="Calibri" pitchFamily="34" charset="0"/>
              </a:rPr>
              <a:t>Defensa de la biodiversidad biológica, la agricultura y la salud humana.</a:t>
            </a:r>
          </a:p>
          <a:p>
            <a:pPr marL="0" indent="0">
              <a:buNone/>
            </a:pPr>
            <a:endParaRPr lang="es-MX" dirty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b="1" dirty="0" smtClean="0">
                <a:latin typeface="Calibri" pitchFamily="34" charset="0"/>
                <a:cs typeface="Calibri" pitchFamily="34" charset="0"/>
              </a:rPr>
              <a:t>Regulación de cultivos transgénicos</a:t>
            </a:r>
            <a:r>
              <a:rPr lang="es-MX" dirty="0" smtClean="0">
                <a:latin typeface="Calibri" pitchFamily="34" charset="0"/>
                <a:cs typeface="Calibri" pitchFamily="34" charset="0"/>
              </a:rPr>
              <a:t> debe ser prioridad en territorio nacional.</a:t>
            </a:r>
          </a:p>
          <a:p>
            <a:pPr marL="0" indent="0" algn="just">
              <a:buNone/>
            </a:pPr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dirty="0" smtClean="0">
                <a:latin typeface="Calibri" pitchFamily="34" charset="0"/>
                <a:cs typeface="Calibri" pitchFamily="34" charset="0"/>
              </a:rPr>
              <a:t>Preservar y el uso sustentable de la biodiversidad, la protección de la producción agropecuaria nacional y la salud humana.</a:t>
            </a:r>
          </a:p>
          <a:p>
            <a:pPr algn="just"/>
            <a:endParaRPr lang="es-MX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123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endParaRPr lang="es-MX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85720" y="1214422"/>
            <a:ext cx="7488832" cy="4608512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>
                <a:latin typeface="Calibri" pitchFamily="34" charset="0"/>
                <a:cs typeface="Calibri" pitchFamily="34" charset="0"/>
              </a:rPr>
              <a:t>Los cultivos transgénico deben tener beneficio al productor y no a los grandes </a:t>
            </a:r>
            <a:r>
              <a:rPr lang="es-MX" dirty="0" smtClean="0">
                <a:latin typeface="Calibri" pitchFamily="34" charset="0"/>
                <a:cs typeface="Calibri" pitchFamily="34" charset="0"/>
              </a:rPr>
              <a:t>consorcios:</a:t>
            </a:r>
          </a:p>
          <a:p>
            <a:endParaRPr lang="es-MX" sz="10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dirty="0">
                <a:latin typeface="Calibri" pitchFamily="34" charset="0"/>
                <a:cs typeface="Calibri" pitchFamily="34" charset="0"/>
              </a:rPr>
              <a:t> </a:t>
            </a:r>
            <a:r>
              <a:rPr lang="es-MX" dirty="0" smtClean="0">
                <a:latin typeface="Calibri" pitchFamily="34" charset="0"/>
                <a:cs typeface="Calibri" pitchFamily="34" charset="0"/>
              </a:rPr>
              <a:t>La </a:t>
            </a:r>
            <a:r>
              <a:rPr lang="es-MX" b="1" dirty="0" smtClean="0">
                <a:latin typeface="Calibri" pitchFamily="34" charset="0"/>
                <a:cs typeface="Calibri" pitchFamily="34" charset="0"/>
              </a:rPr>
              <a:t>Monopolización </a:t>
            </a:r>
            <a:r>
              <a:rPr lang="es-MX" dirty="0" smtClean="0">
                <a:latin typeface="Calibri" pitchFamily="34" charset="0"/>
                <a:cs typeface="Calibri" pitchFamily="34" charset="0"/>
              </a:rPr>
              <a:t>de la producción alimentaria por un puñado de empresas - representa:</a:t>
            </a:r>
          </a:p>
          <a:p>
            <a:pPr algn="just"/>
            <a:endParaRPr lang="es-MX" sz="900" dirty="0" smtClean="0">
              <a:latin typeface="Calibri" pitchFamily="34" charset="0"/>
              <a:cs typeface="Calibri" pitchFamily="34" charset="0"/>
            </a:endParaRPr>
          </a:p>
          <a:p>
            <a:pPr lvl="2" algn="just"/>
            <a:r>
              <a:rPr lang="es-MX" sz="2400" dirty="0" smtClean="0">
                <a:latin typeface="Calibri" pitchFamily="34" charset="0"/>
                <a:cs typeface="Calibri" pitchFamily="34" charset="0"/>
              </a:rPr>
              <a:t>Riesgo para México como país </a:t>
            </a:r>
            <a:r>
              <a:rPr lang="es-MX" sz="2400" dirty="0" err="1" smtClean="0">
                <a:latin typeface="Calibri" pitchFamily="34" charset="0"/>
                <a:cs typeface="Calibri" pitchFamily="34" charset="0"/>
              </a:rPr>
              <a:t>megadiverso</a:t>
            </a:r>
            <a:r>
              <a:rPr lang="es-MX" sz="2400" dirty="0" smtClean="0">
                <a:latin typeface="Calibri" pitchFamily="34" charset="0"/>
                <a:cs typeface="Calibri" pitchFamily="34" charset="0"/>
              </a:rPr>
              <a:t> y con una agricultura vulnerable.</a:t>
            </a:r>
          </a:p>
          <a:p>
            <a:pPr lvl="2" algn="just"/>
            <a:r>
              <a:rPr lang="es-MX" sz="2400" dirty="0" smtClean="0">
                <a:latin typeface="Calibri" pitchFamily="34" charset="0"/>
                <a:cs typeface="Calibri" pitchFamily="34" charset="0"/>
              </a:rPr>
              <a:t>Menos acceso a los recursos  genéticos.</a:t>
            </a:r>
          </a:p>
          <a:p>
            <a:pPr lvl="2" algn="just"/>
            <a:r>
              <a:rPr lang="es-MX" sz="2400" dirty="0" smtClean="0">
                <a:latin typeface="Calibri" pitchFamily="34" charset="0"/>
                <a:cs typeface="Calibri" pitchFamily="34" charset="0"/>
              </a:rPr>
              <a:t>Incapacidad para patentizar estos recursos.</a:t>
            </a:r>
          </a:p>
          <a:p>
            <a:pPr lvl="2" algn="just"/>
            <a:r>
              <a:rPr lang="es-MX" sz="2400" dirty="0" smtClean="0">
                <a:latin typeface="Calibri" pitchFamily="34" charset="0"/>
                <a:cs typeface="Calibri" pitchFamily="34" charset="0"/>
              </a:rPr>
              <a:t>Insuficiencia en infraestructura para comercializarla y lograr su aplicación sustentable de la agrobiotecnología.</a:t>
            </a:r>
            <a:endParaRPr lang="es-MX" sz="2400" dirty="0">
              <a:latin typeface="Calibri" pitchFamily="34" charset="0"/>
              <a:cs typeface="Calibri" pitchFamily="34" charset="0"/>
            </a:endParaRPr>
          </a:p>
          <a:p>
            <a:endParaRPr lang="es-MX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608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pPr algn="ctr"/>
            <a:r>
              <a:rPr lang="es-MX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Empresas agroalimentarias</a:t>
            </a:r>
            <a:endParaRPr lang="es-MX" sz="2400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2000" dirty="0" smtClean="0">
                <a:latin typeface="Calibri" pitchFamily="34" charset="0"/>
                <a:cs typeface="Calibri" pitchFamily="34" charset="0"/>
              </a:rPr>
              <a:t>Poseen el conocimiento del genoma, que al ser aplicado implica recursos genéticos especiales y los hacen insumos estratégicos (control de material genético y nuevas tecnologías). </a:t>
            </a:r>
          </a:p>
          <a:p>
            <a:pPr algn="just"/>
            <a:endParaRPr lang="es-MX" sz="8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2000" dirty="0" smtClean="0">
                <a:latin typeface="Calibri" pitchFamily="34" charset="0"/>
                <a:cs typeface="Calibri" pitchFamily="34" charset="0"/>
              </a:rPr>
              <a:t>Control de la Producción de alimentos que no satisfacen solo el comer, sino que aportan algún medicamento.</a:t>
            </a:r>
          </a:p>
          <a:p>
            <a:pPr algn="just"/>
            <a:endParaRPr lang="es-MX" sz="8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2000" dirty="0" smtClean="0">
                <a:latin typeface="Calibri" pitchFamily="34" charset="0"/>
                <a:cs typeface="Calibri" pitchFamily="34" charset="0"/>
              </a:rPr>
              <a:t>Son alimentos que tienen otras propiedades diferentes al original. </a:t>
            </a:r>
          </a:p>
          <a:p>
            <a:pPr algn="just"/>
            <a:endParaRPr lang="es-MX" sz="9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2000" dirty="0" smtClean="0">
                <a:latin typeface="Calibri" pitchFamily="34" charset="0"/>
                <a:cs typeface="Calibri" pitchFamily="34" charset="0"/>
              </a:rPr>
              <a:t>Patentes , que protegen al inversionista de posibles copias.</a:t>
            </a:r>
          </a:p>
          <a:p>
            <a:pPr marL="0" indent="0" algn="just">
              <a:buNone/>
            </a:pPr>
            <a:endParaRPr lang="es-MX" sz="9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2000" dirty="0" smtClean="0">
                <a:latin typeface="Calibri" pitchFamily="34" charset="0"/>
                <a:cs typeface="Calibri" pitchFamily="34" charset="0"/>
              </a:rPr>
              <a:t>Control de canales de distribución controlados (mercado).</a:t>
            </a:r>
          </a:p>
          <a:p>
            <a:pPr marL="0" indent="0" algn="just">
              <a:buNone/>
            </a:pPr>
            <a:endParaRPr lang="es-MX" sz="9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2000" dirty="0" smtClean="0">
                <a:latin typeface="Calibri" pitchFamily="34" charset="0"/>
                <a:cs typeface="Calibri" pitchFamily="34" charset="0"/>
              </a:rPr>
              <a:t>Monopolios (Monsanto, Delta, </a:t>
            </a:r>
            <a:r>
              <a:rPr lang="es-MX" sz="2000" dirty="0" err="1" smtClean="0">
                <a:latin typeface="Calibri" pitchFamily="34" charset="0"/>
                <a:cs typeface="Calibri" pitchFamily="34" charset="0"/>
              </a:rPr>
              <a:t>Pineland</a:t>
            </a:r>
            <a:r>
              <a:rPr lang="es-MX" sz="2000" dirty="0" smtClean="0">
                <a:latin typeface="Calibri" pitchFamily="34" charset="0"/>
                <a:cs typeface="Calibri" pitchFamily="34" charset="0"/>
              </a:rPr>
              <a:t>) (poderío económico) que contrasta cada vez mas con los escasos fondos dedicados a la investigación científica-tecnológica, lo que hace que el poder de negociación de México sea  débil.</a:t>
            </a:r>
            <a:endParaRPr lang="es-MX" sz="2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625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44664"/>
          </a:xfrm>
        </p:spPr>
        <p:txBody>
          <a:bodyPr>
            <a:normAutofit fontScale="90000"/>
          </a:bodyPr>
          <a:lstStyle/>
          <a:p>
            <a:endParaRPr lang="es-MX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1196752"/>
            <a:ext cx="4320480" cy="338437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MX" sz="2400" b="1" dirty="0" smtClean="0">
                <a:latin typeface="Calibri" pitchFamily="34" charset="0"/>
                <a:cs typeface="Calibri" pitchFamily="34" charset="0"/>
              </a:rPr>
              <a:t>Cultivos transgénicos con características de:</a:t>
            </a:r>
          </a:p>
          <a:p>
            <a:pPr marL="0" indent="0" algn="just">
              <a:buNone/>
            </a:pPr>
            <a:endParaRPr lang="es-MX" sz="2400" dirty="0" smtClean="0">
              <a:latin typeface="Calibri" pitchFamily="34" charset="0"/>
              <a:cs typeface="Calibri" pitchFamily="34" charset="0"/>
            </a:endParaRPr>
          </a:p>
          <a:p>
            <a:pPr marL="180975" indent="-180975" algn="just"/>
            <a:r>
              <a:rPr lang="es-MX" sz="2400" dirty="0" smtClean="0">
                <a:latin typeface="Calibri" pitchFamily="34" charset="0"/>
                <a:cs typeface="Calibri" pitchFamily="34" charset="0"/>
              </a:rPr>
              <a:t> Resistencia  a los herbicidas</a:t>
            </a:r>
          </a:p>
          <a:p>
            <a:pPr marL="180975" indent="-180975" algn="just"/>
            <a:r>
              <a:rPr lang="es-MX" sz="2400" dirty="0" smtClean="0">
                <a:latin typeface="Calibri" pitchFamily="34" charset="0"/>
                <a:cs typeface="Calibri" pitchFamily="34" charset="0"/>
              </a:rPr>
              <a:t> Mayor vida en el anaquel.  </a:t>
            </a:r>
          </a:p>
          <a:p>
            <a:pPr marL="180975" indent="-180975" algn="just"/>
            <a:endParaRPr lang="es-MX" sz="2400" dirty="0"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</a:pPr>
            <a:r>
              <a:rPr lang="es-MX" sz="2400" dirty="0" smtClean="0">
                <a:latin typeface="Calibri" pitchFamily="34" charset="0"/>
                <a:cs typeface="Calibri" pitchFamily="34" charset="0"/>
              </a:rPr>
              <a:t>Representan una desventaja  ya que son  menos accesibles  y no benefician al productor.</a:t>
            </a:r>
          </a:p>
          <a:p>
            <a:pPr algn="just"/>
            <a:endParaRPr lang="es-MX" dirty="0">
              <a:latin typeface="Calibri" pitchFamily="34" charset="0"/>
              <a:cs typeface="Calibri" pitchFamily="34" charset="0"/>
            </a:endParaRPr>
          </a:p>
          <a:p>
            <a:pPr algn="just"/>
            <a:endParaRPr lang="es-MX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017" y="2204864"/>
            <a:ext cx="302433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0805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pPr algn="ctr"/>
            <a:r>
              <a:rPr lang="es-MX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Acciones de Bioseguridad </a:t>
            </a:r>
            <a:endParaRPr lang="es-MX" sz="2400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23528" y="1628800"/>
            <a:ext cx="7488832" cy="374441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Protección especial del maíz</a:t>
            </a:r>
            <a:r>
              <a:rPr lang="es-MX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, a través de el establecimiento de zonas geográficas libres en las que se prohíbe la  siembra de cultivos transgénicos, así como en aquellas zonas restringidas.</a:t>
            </a:r>
          </a:p>
          <a:p>
            <a:pPr algn="just"/>
            <a:endParaRPr lang="es-MX" sz="10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En Centros de Origen y diversidad solo se permitirá la liberación de </a:t>
            </a:r>
            <a:r>
              <a:rPr lang="es-MX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OGMs</a:t>
            </a:r>
            <a:r>
              <a:rPr lang="es-MX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de especies totalmente diferentes a las existentes.</a:t>
            </a:r>
          </a:p>
          <a:p>
            <a:pPr algn="just"/>
            <a:endParaRPr lang="es-MX" sz="10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Esta prohibida la liberación en </a:t>
            </a:r>
            <a:r>
              <a:rPr lang="es-MX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ANPs</a:t>
            </a:r>
            <a:r>
              <a:rPr lang="es-MX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(áreas naturales protegidas) y áreas de conservación.</a:t>
            </a:r>
          </a:p>
          <a:p>
            <a:pPr algn="just"/>
            <a:endParaRPr lang="es-MX" dirty="0">
              <a:latin typeface="Calibri" pitchFamily="34" charset="0"/>
              <a:cs typeface="Calibri" pitchFamily="34" charset="0"/>
            </a:endParaRPr>
          </a:p>
          <a:p>
            <a:endParaRPr lang="es-MX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355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939" y="101454"/>
            <a:ext cx="1224136" cy="1155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543824" cy="4508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BIOSEGURIDAD</a:t>
            </a:r>
            <a:endParaRPr lang="es-ES" b="1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844824"/>
            <a:ext cx="7632848" cy="4176712"/>
          </a:xfrm>
        </p:spPr>
        <p:txBody>
          <a:bodyPr rtlCol="0">
            <a:normAutofit/>
          </a:bodyPr>
          <a:lstStyle/>
          <a:p>
            <a:pPr algn="just">
              <a:lnSpc>
                <a:spcPct val="80000"/>
              </a:lnSpc>
              <a:buClr>
                <a:schemeClr val="accent2">
                  <a:lumMod val="50000"/>
                </a:schemeClr>
              </a:buClr>
              <a:defRPr/>
            </a:pPr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“</a:t>
            </a:r>
            <a:r>
              <a:rPr lang="es-E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bio”de</a:t>
            </a:r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bios</a:t>
            </a:r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 (griego) que significa “vida,”</a:t>
            </a:r>
          </a:p>
          <a:p>
            <a:pPr algn="just">
              <a:lnSpc>
                <a:spcPct val="80000"/>
              </a:lnSpc>
              <a:buClr>
                <a:schemeClr val="accent2">
                  <a:lumMod val="50000"/>
                </a:schemeClr>
              </a:buClr>
              <a:defRPr/>
            </a:pPr>
            <a:endParaRPr lang="es-E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80000"/>
              </a:lnSpc>
              <a:buClr>
                <a:schemeClr val="accent2">
                  <a:lumMod val="50000"/>
                </a:schemeClr>
              </a:buClr>
              <a:defRPr/>
            </a:pPr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    “seguridad” que se refiere a la calidad de ser seguro, libre de daño, riesgo o peligro.</a:t>
            </a:r>
          </a:p>
          <a:p>
            <a:pPr algn="just">
              <a:lnSpc>
                <a:spcPct val="80000"/>
              </a:lnSpc>
              <a:buClr>
                <a:schemeClr val="accent2">
                  <a:lumMod val="50000"/>
                </a:schemeClr>
              </a:buClr>
              <a:defRPr/>
            </a:pPr>
            <a:endParaRPr lang="es-E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80000"/>
              </a:lnSpc>
              <a:buClr>
                <a:schemeClr val="accent2">
                  <a:lumMod val="50000"/>
                </a:schemeClr>
              </a:buClr>
              <a:defRPr/>
            </a:pPr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Bioseguridad es la calidad de que la vida sea libre de daño, riesgo o peligro.</a:t>
            </a:r>
          </a:p>
          <a:p>
            <a:pPr algn="just">
              <a:lnSpc>
                <a:spcPct val="80000"/>
              </a:lnSpc>
              <a:buClr>
                <a:schemeClr val="accent2">
                  <a:lumMod val="50000"/>
                </a:schemeClr>
              </a:buClr>
              <a:defRPr/>
            </a:pPr>
            <a:endParaRPr lang="es-MX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80000"/>
              </a:lnSpc>
              <a:buClr>
                <a:schemeClr val="accent2">
                  <a:lumMod val="50000"/>
                </a:schemeClr>
              </a:buClr>
              <a:defRPr/>
            </a:pPr>
            <a:r>
              <a:rPr lang="es-MX" sz="2400" i="1" dirty="0" smtClean="0">
                <a:solidFill>
                  <a:schemeClr val="accent2">
                    <a:lumMod val="75000"/>
                  </a:schemeClr>
                </a:solidFill>
                <a:latin typeface="Modern No. 20" pitchFamily="18" charset="0"/>
                <a:cs typeface="Calibri" pitchFamily="34" charset="0"/>
              </a:rPr>
              <a:t>C</a:t>
            </a:r>
            <a:r>
              <a:rPr lang="es-ES" sz="2400" i="1" dirty="0" err="1" smtClean="0">
                <a:solidFill>
                  <a:schemeClr val="accent2">
                    <a:lumMod val="75000"/>
                  </a:schemeClr>
                </a:solidFill>
                <a:latin typeface="Modern No. 20" pitchFamily="18" charset="0"/>
                <a:cs typeface="Calibri" pitchFamily="34" charset="0"/>
              </a:rPr>
              <a:t>onjunto</a:t>
            </a:r>
            <a:r>
              <a:rPr lang="es-ES" sz="2400" i="1" dirty="0" smtClean="0">
                <a:solidFill>
                  <a:schemeClr val="accent2">
                    <a:lumMod val="75000"/>
                  </a:schemeClr>
                </a:solidFill>
                <a:latin typeface="Modern No. 20" pitchFamily="18" charset="0"/>
                <a:cs typeface="Calibri" pitchFamily="34" charset="0"/>
              </a:rPr>
              <a:t> de acciones o medidas de seguridad</a:t>
            </a:r>
            <a:r>
              <a:rPr lang="es-MX" sz="2400" i="1" dirty="0" smtClean="0">
                <a:solidFill>
                  <a:schemeClr val="accent2">
                    <a:lumMod val="75000"/>
                  </a:schemeClr>
                </a:solidFill>
                <a:latin typeface="Modern No. 20" pitchFamily="18" charset="0"/>
                <a:cs typeface="Calibri" pitchFamily="34" charset="0"/>
              </a:rPr>
              <a:t> </a:t>
            </a:r>
            <a:r>
              <a:rPr lang="es-ES" sz="2400" i="1" dirty="0" smtClean="0">
                <a:solidFill>
                  <a:schemeClr val="accent2">
                    <a:lumMod val="75000"/>
                  </a:schemeClr>
                </a:solidFill>
                <a:latin typeface="Modern No. 20" pitchFamily="18" charset="0"/>
                <a:cs typeface="Calibri" pitchFamily="34" charset="0"/>
              </a:rPr>
              <a:t>requeridas para prevenir o minimizar los efectos adversos potenciales derivados</a:t>
            </a:r>
            <a:r>
              <a:rPr lang="es-MX" sz="2400" i="1" dirty="0" smtClean="0">
                <a:solidFill>
                  <a:schemeClr val="accent2">
                    <a:lumMod val="75000"/>
                  </a:schemeClr>
                </a:solidFill>
                <a:latin typeface="Modern No. 20" pitchFamily="18" charset="0"/>
                <a:cs typeface="Calibri" pitchFamily="34" charset="0"/>
              </a:rPr>
              <a:t> </a:t>
            </a:r>
            <a:r>
              <a:rPr lang="es-ES" sz="2400" i="1" dirty="0" smtClean="0">
                <a:solidFill>
                  <a:schemeClr val="accent2">
                    <a:lumMod val="75000"/>
                  </a:schemeClr>
                </a:solidFill>
                <a:latin typeface="Modern No. 20" pitchFamily="18" charset="0"/>
                <a:cs typeface="Calibri" pitchFamily="34" charset="0"/>
              </a:rPr>
              <a:t>de la investigación sobre organismos vivos.</a:t>
            </a:r>
            <a:endParaRPr lang="es-ES" i="1" dirty="0" smtClean="0">
              <a:solidFill>
                <a:schemeClr val="accent2">
                  <a:lumMod val="75000"/>
                </a:schemeClr>
              </a:solidFill>
              <a:latin typeface="Modern No. 20" pitchFamily="18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8411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>
            <a:normAutofit/>
          </a:bodyPr>
          <a:lstStyle/>
          <a:p>
            <a:r>
              <a:rPr lang="es-MX" sz="32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Sanciones</a:t>
            </a:r>
            <a:endParaRPr lang="es-MX" sz="3200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11560" y="1484784"/>
            <a:ext cx="7200800" cy="4104456"/>
          </a:xfrm>
        </p:spPr>
        <p:txBody>
          <a:bodyPr>
            <a:noAutofit/>
          </a:bodyPr>
          <a:lstStyle/>
          <a:p>
            <a:r>
              <a:rPr lang="es-MX" sz="2400" dirty="0" smtClean="0">
                <a:latin typeface="Calibri" pitchFamily="34" charset="0"/>
                <a:cs typeface="Calibri" pitchFamily="34" charset="0"/>
              </a:rPr>
              <a:t>Reparación de daños (multas)</a:t>
            </a:r>
          </a:p>
          <a:p>
            <a:pPr marL="0" indent="0">
              <a:buNone/>
            </a:pPr>
            <a:endParaRPr lang="es-MX" sz="8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2400" dirty="0" smtClean="0">
                <a:latin typeface="Calibri" pitchFamily="34" charset="0"/>
                <a:cs typeface="Calibri" pitchFamily="34" charset="0"/>
              </a:rPr>
              <a:t>500 a 30 000 días de salarios mínimo vigente en el DF</a:t>
            </a:r>
          </a:p>
          <a:p>
            <a:pPr marL="0" indent="0" algn="just">
              <a:buNone/>
            </a:pPr>
            <a:endParaRPr lang="es-MX" sz="8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2400" dirty="0" smtClean="0">
                <a:latin typeface="Calibri" pitchFamily="34" charset="0"/>
                <a:cs typeface="Calibri" pitchFamily="34" charset="0"/>
              </a:rPr>
              <a:t>Causa de clausura temporal o definitiva de empresas que cometen </a:t>
            </a:r>
            <a:r>
              <a:rPr lang="es-MX" sz="2400" dirty="0" err="1" smtClean="0">
                <a:latin typeface="Calibri" pitchFamily="34" charset="0"/>
                <a:cs typeface="Calibri" pitchFamily="34" charset="0"/>
              </a:rPr>
              <a:t>infraccion</a:t>
            </a:r>
            <a:r>
              <a:rPr lang="es-MX" sz="24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/>
            <a:endParaRPr lang="es-MX" sz="8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2400" dirty="0" smtClean="0">
                <a:latin typeface="Calibri" pitchFamily="34" charset="0"/>
                <a:cs typeface="Calibri" pitchFamily="34" charset="0"/>
              </a:rPr>
              <a:t>Son sanciones leves ya que un daño ambiental solo se ve a través de varias generaciones por OVM.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683568" y="6381328"/>
            <a:ext cx="6480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 </a:t>
            </a:r>
            <a:r>
              <a:rPr lang="es-MX" sz="1600" dirty="0" smtClean="0"/>
              <a:t>SEMARNAT: La Secretaría de Medio Ambiente y Recursos Naturales. </a:t>
            </a:r>
          </a:p>
        </p:txBody>
      </p:sp>
    </p:spTree>
    <p:extLst>
      <p:ext uri="{BB962C8B-B14F-4D97-AF65-F5344CB8AC3E}">
        <p14:creationId xmlns="" xmlns:p14="http://schemas.microsoft.com/office/powerpoint/2010/main" val="228633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>
            <a:normAutofit/>
          </a:bodyPr>
          <a:lstStyle/>
          <a:p>
            <a:pPr algn="ctr"/>
            <a:r>
              <a:rPr lang="es-MX" sz="22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SEMARNAT*, SAGARPA, SSA. Encargadas de tomar </a:t>
            </a:r>
            <a:r>
              <a:rPr lang="es-MX" sz="22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decisiones</a:t>
            </a:r>
            <a:endParaRPr lang="es-MX" sz="2200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1772816"/>
            <a:ext cx="7128792" cy="4227952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s-MX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Le  corresponde a  SEMARNAT: </a:t>
            </a:r>
            <a:endParaRPr lang="es-MX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s-MX" dirty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3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El conocimiento. </a:t>
            </a:r>
          </a:p>
          <a:p>
            <a:pPr marL="0" indent="0" algn="just">
              <a:buNone/>
            </a:pPr>
            <a:endParaRPr lang="es-MX" sz="3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3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Tramitación </a:t>
            </a:r>
            <a:r>
              <a:rPr lang="es-MX" sz="3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y resolución de una solicitud de permiso, tratándose de especies silvestres y </a:t>
            </a:r>
            <a:r>
              <a:rPr lang="es-MX" sz="3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forestales.</a:t>
            </a:r>
          </a:p>
          <a:p>
            <a:pPr algn="just"/>
            <a:endParaRPr lang="es-MX" sz="3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3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Deberá </a:t>
            </a:r>
            <a:r>
              <a:rPr lang="es-MX" sz="3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remitir el expediente respectivo a la SAGARPA para que emita la opinión que </a:t>
            </a:r>
            <a:r>
              <a:rPr lang="es-MX" sz="3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corresponda.</a:t>
            </a:r>
            <a:endParaRPr lang="es-MX" sz="3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endParaRPr lang="es-MX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29358"/>
            <a:ext cx="320040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8946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338328"/>
            <a:ext cx="6923112" cy="714408"/>
          </a:xfrm>
        </p:spPr>
        <p:txBody>
          <a:bodyPr>
            <a:normAutofit/>
          </a:bodyPr>
          <a:lstStyle/>
          <a:p>
            <a:r>
              <a:rPr lang="es-MX" sz="20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Corresponde </a:t>
            </a:r>
            <a:r>
              <a:rPr lang="es-MX" sz="20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 la SAGARPA el ejercicio </a:t>
            </a:r>
            <a:r>
              <a:rPr lang="es-MX" sz="20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s-MX" sz="20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es-MX" sz="20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es-MX" sz="20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las siguientes </a:t>
            </a:r>
            <a:r>
              <a:rPr lang="es-MX" sz="20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atribuciones: </a:t>
            </a:r>
            <a:endParaRPr lang="es-MX" sz="2000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179512" y="1612306"/>
            <a:ext cx="7704856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s-ES"/>
            </a:defPPr>
            <a:lvl1pPr algn="ctr" rtl="0" fontAlgn="base">
              <a:spcBef>
                <a:spcPct val="5000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355600" indent="-82550" algn="just">
              <a:spcBef>
                <a:spcPct val="0"/>
              </a:spcBef>
              <a:buNone/>
            </a:pPr>
            <a:r>
              <a:rPr lang="es-ES" sz="2000" dirty="0" smtClean="0">
                <a:latin typeface="Calibri" pitchFamily="34" charset="0"/>
                <a:cs typeface="Calibri" pitchFamily="34" charset="0"/>
              </a:rPr>
              <a:t> Analizar </a:t>
            </a:r>
            <a:r>
              <a:rPr lang="es-ES" sz="2000" dirty="0">
                <a:latin typeface="Calibri" pitchFamily="34" charset="0"/>
                <a:cs typeface="Calibri" pitchFamily="34" charset="0"/>
              </a:rPr>
              <a:t>y evaluar caso por caso </a:t>
            </a:r>
            <a:r>
              <a:rPr lang="es-ES" sz="2000" b="0" dirty="0">
                <a:latin typeface="Calibri" pitchFamily="34" charset="0"/>
                <a:cs typeface="Calibri" pitchFamily="34" charset="0"/>
              </a:rPr>
              <a:t>los posibles riesgos que las </a:t>
            </a:r>
            <a:r>
              <a:rPr lang="es-ES" sz="2000" b="0" dirty="0" smtClean="0">
                <a:latin typeface="Calibri" pitchFamily="34" charset="0"/>
                <a:cs typeface="Calibri" pitchFamily="34" charset="0"/>
              </a:rPr>
              <a:t>actividades </a:t>
            </a:r>
            <a:r>
              <a:rPr lang="es-ES" sz="2000" b="0" dirty="0">
                <a:latin typeface="Calibri" pitchFamily="34" charset="0"/>
                <a:cs typeface="Calibri" pitchFamily="34" charset="0"/>
              </a:rPr>
              <a:t>con </a:t>
            </a:r>
            <a:r>
              <a:rPr lang="es-ES" sz="2000" b="0" dirty="0" err="1">
                <a:latin typeface="Calibri" pitchFamily="34" charset="0"/>
                <a:cs typeface="Calibri" pitchFamily="34" charset="0"/>
              </a:rPr>
              <a:t>OGMs</a:t>
            </a:r>
            <a:r>
              <a:rPr lang="es-ES" sz="2000" b="0" dirty="0">
                <a:latin typeface="Calibri" pitchFamily="34" charset="0"/>
                <a:cs typeface="Calibri" pitchFamily="34" charset="0"/>
              </a:rPr>
              <a:t> pudieran ocasionar a la sanidad animal, </a:t>
            </a:r>
            <a:r>
              <a:rPr lang="es-ES" sz="2000" b="0" dirty="0" smtClean="0">
                <a:latin typeface="Calibri" pitchFamily="34" charset="0"/>
                <a:cs typeface="Calibri" pitchFamily="34" charset="0"/>
              </a:rPr>
              <a:t>vegetal </a:t>
            </a:r>
            <a:r>
              <a:rPr lang="es-ES" sz="2000" b="0" dirty="0">
                <a:latin typeface="Calibri" pitchFamily="34" charset="0"/>
                <a:cs typeface="Calibri" pitchFamily="34" charset="0"/>
              </a:rPr>
              <a:t>y acuícola, así como al medio ambiente y a la diversidad </a:t>
            </a:r>
            <a:r>
              <a:rPr lang="es-ES" sz="2000" b="0" dirty="0" smtClean="0">
                <a:latin typeface="Calibri" pitchFamily="34" charset="0"/>
                <a:cs typeface="Calibri" pitchFamily="34" charset="0"/>
              </a:rPr>
              <a:t>biológica </a:t>
            </a:r>
            <a:r>
              <a:rPr lang="es-ES" sz="2000" b="0" dirty="0">
                <a:latin typeface="Calibri" pitchFamily="34" charset="0"/>
                <a:cs typeface="Calibri" pitchFamily="34" charset="0"/>
              </a:rPr>
              <a:t>…</a:t>
            </a:r>
          </a:p>
          <a:p>
            <a:pPr marL="450850" indent="-450850" algn="just">
              <a:spcBef>
                <a:spcPct val="0"/>
              </a:spcBef>
            </a:pPr>
            <a:endParaRPr lang="es-MX" sz="2000" b="0" dirty="0">
              <a:latin typeface="Calibri" pitchFamily="34" charset="0"/>
              <a:cs typeface="Calibri" pitchFamily="34" charset="0"/>
            </a:endParaRPr>
          </a:p>
          <a:p>
            <a:pPr marL="355600" indent="-82550" algn="just">
              <a:spcBef>
                <a:spcPct val="0"/>
              </a:spcBef>
              <a:buNone/>
            </a:pPr>
            <a:r>
              <a:rPr lang="es-ES" sz="2000" dirty="0" smtClean="0">
                <a:latin typeface="Calibri" pitchFamily="34" charset="0"/>
                <a:cs typeface="Calibri" pitchFamily="34" charset="0"/>
              </a:rPr>
              <a:t>  Realizar </a:t>
            </a:r>
            <a:r>
              <a:rPr lang="es-ES" sz="2000" dirty="0">
                <a:latin typeface="Calibri" pitchFamily="34" charset="0"/>
                <a:cs typeface="Calibri" pitchFamily="34" charset="0"/>
              </a:rPr>
              <a:t>el monitoreo de los efectos que pudiera causar 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la liberación de </a:t>
            </a:r>
            <a:r>
              <a:rPr lang="es-ES" sz="2000" dirty="0" err="1" smtClean="0">
                <a:latin typeface="Calibri" pitchFamily="34" charset="0"/>
                <a:cs typeface="Calibri" pitchFamily="34" charset="0"/>
              </a:rPr>
              <a:t>OGMs</a:t>
            </a:r>
            <a:r>
              <a:rPr lang="es-ES" sz="2000" b="0" dirty="0">
                <a:latin typeface="Calibri" pitchFamily="34" charset="0"/>
                <a:cs typeface="Calibri" pitchFamily="34" charset="0"/>
              </a:rPr>
              <a:t>, permitida o accidental, a la sanidad animal, </a:t>
            </a:r>
            <a:r>
              <a:rPr lang="es-ES" sz="2000" b="0" dirty="0" smtClean="0">
                <a:latin typeface="Calibri" pitchFamily="34" charset="0"/>
                <a:cs typeface="Calibri" pitchFamily="34" charset="0"/>
              </a:rPr>
              <a:t>vegetal </a:t>
            </a:r>
            <a:r>
              <a:rPr lang="es-ES" sz="2000" b="0" dirty="0">
                <a:latin typeface="Calibri" pitchFamily="34" charset="0"/>
                <a:cs typeface="Calibri" pitchFamily="34" charset="0"/>
              </a:rPr>
              <a:t>y acuícola, y a la diversidad </a:t>
            </a:r>
            <a:r>
              <a:rPr lang="es-ES" sz="2000" b="0" dirty="0" smtClean="0">
                <a:latin typeface="Calibri" pitchFamily="34" charset="0"/>
                <a:cs typeface="Calibri" pitchFamily="34" charset="0"/>
              </a:rPr>
              <a:t>biológica</a:t>
            </a:r>
            <a:r>
              <a:rPr lang="es-ES" sz="2000" b="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450850" indent="-450850" algn="just">
              <a:spcBef>
                <a:spcPct val="0"/>
              </a:spcBef>
            </a:pPr>
            <a:endParaRPr lang="es-MX" sz="2000" b="0" dirty="0">
              <a:latin typeface="Calibri" pitchFamily="34" charset="0"/>
              <a:cs typeface="Calibri" pitchFamily="34" charset="0"/>
            </a:endParaRPr>
          </a:p>
          <a:p>
            <a:pPr marL="450850" indent="-95250" algn="just">
              <a:spcBef>
                <a:spcPct val="0"/>
              </a:spcBef>
              <a:buNone/>
            </a:pPr>
            <a:r>
              <a:rPr lang="es-E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s-ES" sz="2000" dirty="0" smtClean="0">
                <a:latin typeface="Calibri" pitchFamily="34" charset="0"/>
                <a:cs typeface="Calibri" pitchFamily="34" charset="0"/>
              </a:rPr>
              <a:t>Suspender </a:t>
            </a:r>
            <a:r>
              <a:rPr lang="es-ES" sz="2000" dirty="0">
                <a:latin typeface="Calibri" pitchFamily="34" charset="0"/>
                <a:cs typeface="Calibri" pitchFamily="34" charset="0"/>
              </a:rPr>
              <a:t>los efectos de los permisos</a:t>
            </a:r>
            <a:r>
              <a:rPr lang="es-ES" sz="2000" b="0" dirty="0">
                <a:latin typeface="Calibri" pitchFamily="34" charset="0"/>
                <a:cs typeface="Calibri" pitchFamily="34" charset="0"/>
              </a:rPr>
              <a:t>, cuando disponga de </a:t>
            </a:r>
            <a:r>
              <a:rPr lang="es-ES" sz="2000" b="0" dirty="0" smtClean="0">
                <a:latin typeface="Calibri" pitchFamily="34" charset="0"/>
                <a:cs typeface="Calibri" pitchFamily="34" charset="0"/>
              </a:rPr>
              <a:t>información </a:t>
            </a:r>
            <a:r>
              <a:rPr lang="es-ES" sz="2000" b="0" dirty="0">
                <a:latin typeface="Calibri" pitchFamily="34" charset="0"/>
                <a:cs typeface="Calibri" pitchFamily="34" charset="0"/>
              </a:rPr>
              <a:t>científica y técnica </a:t>
            </a:r>
            <a:r>
              <a:rPr lang="es-ES" sz="2000" b="0" dirty="0" smtClean="0">
                <a:latin typeface="Calibri" pitchFamily="34" charset="0"/>
                <a:cs typeface="Calibri" pitchFamily="34" charset="0"/>
              </a:rPr>
              <a:t>suficiente, que indica y deduzca que </a:t>
            </a:r>
            <a:r>
              <a:rPr lang="es-ES" sz="2000" b="0" dirty="0">
                <a:latin typeface="Calibri" pitchFamily="34" charset="0"/>
                <a:cs typeface="Calibri" pitchFamily="34" charset="0"/>
              </a:rPr>
              <a:t>la actividad permitida supone riesgos superiores a los previstos, </a:t>
            </a:r>
            <a:r>
              <a:rPr lang="es-ES" sz="2000" b="0" dirty="0" smtClean="0">
                <a:latin typeface="Calibri" pitchFamily="34" charset="0"/>
                <a:cs typeface="Calibri" pitchFamily="34" charset="0"/>
              </a:rPr>
              <a:t>que </a:t>
            </a:r>
            <a:r>
              <a:rPr lang="es-ES" sz="2000" b="0" dirty="0">
                <a:latin typeface="Calibri" pitchFamily="34" charset="0"/>
                <a:cs typeface="Calibri" pitchFamily="34" charset="0"/>
              </a:rPr>
              <a:t>puedan afectar negativamente a la sanidad animal, vegetal o </a:t>
            </a:r>
            <a:r>
              <a:rPr lang="es-ES" sz="2000" b="0" dirty="0" smtClean="0">
                <a:latin typeface="Calibri" pitchFamily="34" charset="0"/>
                <a:cs typeface="Calibri" pitchFamily="34" charset="0"/>
              </a:rPr>
              <a:t>acuícola</a:t>
            </a:r>
            <a:r>
              <a:rPr lang="es-ES" sz="2000" b="0" dirty="0">
                <a:latin typeface="Calibri" pitchFamily="34" charset="0"/>
                <a:cs typeface="Calibri" pitchFamily="34" charset="0"/>
              </a:rPr>
              <a:t>, a la diversidad biológica o a la salud humana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683568" y="6309320"/>
            <a:ext cx="820891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b="1" dirty="0" smtClean="0"/>
              <a:t>SAGARPA</a:t>
            </a:r>
            <a:r>
              <a:rPr lang="es-MX" sz="1400" dirty="0" smtClean="0"/>
              <a:t>: La Secretaría de Agricultura, Ganadería, Desarrollo Rural, Pesca y Alimentación</a:t>
            </a:r>
            <a:r>
              <a:rPr lang="es-MX" sz="1600" dirty="0" smtClean="0"/>
              <a:t>. </a:t>
            </a:r>
          </a:p>
          <a:p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894" y="0"/>
            <a:ext cx="2123024" cy="1412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4502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endParaRPr lang="es-MX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51520" y="2132856"/>
            <a:ext cx="7488832" cy="324036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s-MX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La </a:t>
            </a:r>
            <a:r>
              <a:rPr lang="es-MX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Secretaria  de Salud (</a:t>
            </a:r>
            <a:r>
              <a:rPr lang="es-MX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SSA)</a:t>
            </a:r>
            <a:r>
              <a:rPr lang="es-MX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realizará:</a:t>
            </a:r>
          </a:p>
          <a:p>
            <a:pPr marL="0" indent="0" algn="just">
              <a:buNone/>
            </a:pPr>
            <a:endParaRPr lang="es-MX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Las </a:t>
            </a:r>
            <a:r>
              <a:rPr lang="es-MX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acciones de vigilancia sanitaria y epidemiológica de los </a:t>
            </a:r>
            <a:r>
              <a:rPr lang="es-MX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OGMs</a:t>
            </a:r>
            <a:r>
              <a:rPr lang="es-MX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algn="just"/>
            <a:endParaRPr lang="es-MX" dirty="0"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</a:pPr>
            <a:r>
              <a:rPr lang="es-MX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   </a:t>
            </a:r>
            <a:r>
              <a:rPr lang="es-MX" u="sng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Así  como de los </a:t>
            </a:r>
          </a:p>
          <a:p>
            <a:pPr algn="just"/>
            <a:endParaRPr lang="es-MX" dirty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Productos que </a:t>
            </a:r>
            <a:r>
              <a:rPr lang="es-MX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los contengan y de los productos derivados, de conformidad con la Ley General de Salud y sus </a:t>
            </a:r>
            <a:r>
              <a:rPr lang="es-MX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disposiciones </a:t>
            </a:r>
            <a:r>
              <a:rPr lang="es-MX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reglamentarias. </a:t>
            </a:r>
          </a:p>
          <a:p>
            <a:endParaRPr lang="es-MX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0"/>
            <a:ext cx="2657475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2031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44664"/>
          </a:xfrm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Derecho ambiental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313384"/>
            <a:ext cx="7239000" cy="554461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200" dirty="0" smtClean="0">
                <a:latin typeface="Calibri" pitchFamily="34" charset="0"/>
                <a:cs typeface="Calibri" pitchFamily="34" charset="0"/>
              </a:rPr>
              <a:t>Todo país tiene derecho a negarse a importar cuando exista la sospecha de un riesgo si los OGMS pueden afectar la salud humana o diversidad biológica.</a:t>
            </a:r>
          </a:p>
          <a:p>
            <a:pPr algn="just"/>
            <a:endParaRPr lang="es-MX" sz="2200" dirty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2200" dirty="0" smtClean="0">
                <a:latin typeface="Calibri" pitchFamily="34" charset="0"/>
                <a:cs typeface="Calibri" pitchFamily="34" charset="0"/>
              </a:rPr>
              <a:t>La </a:t>
            </a:r>
            <a:r>
              <a:rPr lang="es-MX" sz="2200" dirty="0">
                <a:latin typeface="Calibri" pitchFamily="34" charset="0"/>
                <a:cs typeface="Calibri" pitchFamily="34" charset="0"/>
              </a:rPr>
              <a:t>liberación de </a:t>
            </a:r>
            <a:r>
              <a:rPr lang="es-MX" sz="2200" dirty="0" err="1">
                <a:latin typeface="Calibri" pitchFamily="34" charset="0"/>
                <a:cs typeface="Calibri" pitchFamily="34" charset="0"/>
              </a:rPr>
              <a:t>OGMs</a:t>
            </a:r>
            <a:r>
              <a:rPr lang="es-MX" sz="2200" dirty="0">
                <a:latin typeface="Calibri" pitchFamily="34" charset="0"/>
                <a:cs typeface="Calibri" pitchFamily="34" charset="0"/>
              </a:rPr>
              <a:t> en el ambiente debe realizarse "paso a </a:t>
            </a:r>
            <a:r>
              <a:rPr lang="es-MX" sz="2200" dirty="0" smtClean="0">
                <a:latin typeface="Calibri" pitchFamily="34" charset="0"/>
                <a:cs typeface="Calibri" pitchFamily="34" charset="0"/>
              </a:rPr>
              <a:t>paso“.</a:t>
            </a:r>
          </a:p>
          <a:p>
            <a:pPr algn="just"/>
            <a:endParaRPr lang="es-MX" sz="2200" dirty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2200" dirty="0" smtClean="0">
                <a:latin typeface="Calibri" pitchFamily="34" charset="0"/>
                <a:cs typeface="Calibri" pitchFamily="34" charset="0"/>
              </a:rPr>
              <a:t>Todo </a:t>
            </a:r>
            <a:r>
              <a:rPr lang="es-MX" sz="22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OGM </a:t>
            </a:r>
            <a:r>
              <a:rPr lang="es-MX" sz="2200" dirty="0">
                <a:latin typeface="Calibri" pitchFamily="34" charset="0"/>
                <a:cs typeface="Calibri" pitchFamily="34" charset="0"/>
              </a:rPr>
              <a:t>que esté destinado a ser liberado comercialmente </a:t>
            </a:r>
            <a:r>
              <a:rPr lang="es-MX" sz="2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debe </a:t>
            </a:r>
            <a:r>
              <a:rPr lang="es-MX" sz="22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ser</a:t>
            </a:r>
            <a:r>
              <a:rPr lang="es-MX" sz="22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0" indent="0" algn="just">
              <a:buNone/>
            </a:pPr>
            <a:endParaRPr lang="es-MX" sz="800" dirty="0" smtClean="0">
              <a:latin typeface="Calibri" pitchFamily="34" charset="0"/>
              <a:cs typeface="Calibri" pitchFamily="34" charset="0"/>
            </a:endParaRPr>
          </a:p>
          <a:p>
            <a:pPr lvl="1" algn="just"/>
            <a:r>
              <a:rPr lang="es-MX" sz="1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Previamente</a:t>
            </a:r>
            <a:r>
              <a:rPr lang="es-MX" sz="17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MX" sz="17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sometido a pruebas </a:t>
            </a:r>
            <a:r>
              <a:rPr lang="es-MX" sz="1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satisfactorias </a:t>
            </a:r>
            <a:r>
              <a:rPr lang="es-MX" sz="1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conforme a los </a:t>
            </a:r>
            <a:r>
              <a:rPr lang="es-MX" sz="1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estudios </a:t>
            </a:r>
            <a:r>
              <a:rPr lang="es-MX" sz="1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 riesgo, la evaluación de riesgos y los reportes de resultados </a:t>
            </a:r>
            <a:r>
              <a:rPr lang="es-MX" sz="1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aplicables </a:t>
            </a:r>
            <a:r>
              <a:rPr lang="es-MX" sz="1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en la realización de actividades de liberación experimental y de liberación en programa piloto </a:t>
            </a:r>
            <a:r>
              <a:rPr lang="es-MX" sz="1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es-MX" sz="1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dichos </a:t>
            </a:r>
            <a:r>
              <a:rPr lang="es-MX" sz="1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organismos.</a:t>
            </a:r>
          </a:p>
          <a:p>
            <a:pPr marL="0" indent="0" algn="just">
              <a:buNone/>
            </a:pPr>
            <a:endParaRPr lang="es-MX" sz="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102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Derecho ambiental </a:t>
            </a:r>
            <a:endParaRPr lang="es-MX" dirty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1" y="3645024"/>
            <a:ext cx="354476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 Marcador de contenido"/>
          <p:cNvSpPr txBox="1">
            <a:spLocks/>
          </p:cNvSpPr>
          <p:nvPr/>
        </p:nvSpPr>
        <p:spPr>
          <a:xfrm>
            <a:off x="428660" y="3846098"/>
            <a:ext cx="3495268" cy="237626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just"/>
            <a:r>
              <a:rPr lang="es-MX" sz="2200" b="1" dirty="0" smtClean="0">
                <a:latin typeface="Calibri" pitchFamily="34" charset="0"/>
                <a:cs typeface="Calibri" pitchFamily="34" charset="0"/>
              </a:rPr>
              <a:t>Desventaja: </a:t>
            </a:r>
            <a:r>
              <a:rPr lang="es-MX" sz="2200" dirty="0" smtClean="0">
                <a:latin typeface="Calibri" pitchFamily="34" charset="0"/>
                <a:cs typeface="Calibri" pitchFamily="34" charset="0"/>
              </a:rPr>
              <a:t>las</a:t>
            </a:r>
            <a:r>
              <a:rPr lang="es-MX" sz="2200" b="1" dirty="0" smtClean="0">
                <a:latin typeface="Calibri" pitchFamily="34" charset="0"/>
                <a:cs typeface="Calibri" pitchFamily="34" charset="0"/>
              </a:rPr>
              <a:t>  </a:t>
            </a:r>
            <a:r>
              <a:rPr lang="es-MX" sz="2200" dirty="0" smtClean="0">
                <a:latin typeface="Calibri" pitchFamily="34" charset="0"/>
                <a:cs typeface="Calibri" pitchFamily="34" charset="0"/>
              </a:rPr>
              <a:t>sociedades, productores agropecuarios, pesqueros y forestales, consumidores y habitantes de </a:t>
            </a:r>
            <a:r>
              <a:rPr lang="es-MX" sz="2200" dirty="0" err="1" smtClean="0">
                <a:latin typeface="Calibri" pitchFamily="34" charset="0"/>
                <a:cs typeface="Calibri" pitchFamily="34" charset="0"/>
              </a:rPr>
              <a:t>ANPs</a:t>
            </a:r>
            <a:r>
              <a:rPr lang="es-MX" sz="2200" dirty="0" smtClean="0">
                <a:latin typeface="Calibri" pitchFamily="34" charset="0"/>
                <a:cs typeface="Calibri" pitchFamily="34" charset="0"/>
              </a:rPr>
              <a:t> y zonas de alta  diversidad </a:t>
            </a:r>
            <a:r>
              <a:rPr lang="es-MX" sz="22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no tienen derecho de intervención en la toma  de decisiones</a:t>
            </a:r>
            <a:r>
              <a:rPr lang="es-MX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 </a:t>
            </a:r>
          </a:p>
          <a:p>
            <a:endParaRPr lang="es-MX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457200" y="1373978"/>
            <a:ext cx="7239000" cy="1983014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2000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Informar oportunamente </a:t>
            </a:r>
            <a:r>
              <a:rPr lang="es-MX" sz="2000" dirty="0">
                <a:latin typeface="Calibri" pitchFamily="34" charset="0"/>
                <a:cs typeface="Calibri" pitchFamily="34" charset="0"/>
              </a:rPr>
              <a:t>con imparcialidad sobre una posible liberación de OGMS, en territorio de comunidades indígenas y campesinas.</a:t>
            </a:r>
          </a:p>
          <a:p>
            <a:pPr marL="0" indent="0" algn="just">
              <a:buNone/>
            </a:pPr>
            <a:endParaRPr lang="es-MX" sz="2000" dirty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2000" dirty="0" smtClean="0">
                <a:latin typeface="Calibri" pitchFamily="34" charset="0"/>
                <a:cs typeface="Calibri" pitchFamily="34" charset="0"/>
              </a:rPr>
              <a:t>Realizar una consulta </a:t>
            </a:r>
            <a:r>
              <a:rPr lang="es-MX" sz="2000" dirty="0">
                <a:latin typeface="Calibri" pitchFamily="34" charset="0"/>
                <a:cs typeface="Calibri" pitchFamily="34" charset="0"/>
              </a:rPr>
              <a:t>campesina y participación de pueblos y comunidades involucrados </a:t>
            </a:r>
          </a:p>
        </p:txBody>
      </p:sp>
    </p:spTree>
    <p:extLst>
      <p:ext uri="{BB962C8B-B14F-4D97-AF65-F5344CB8AC3E}">
        <p14:creationId xmlns="" xmlns:p14="http://schemas.microsoft.com/office/powerpoint/2010/main" val="326471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9205" y="332656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La siguiente tabla describe la autoridad competente para la presentación de avisos y permisos, en función del OGM del que se trate. </a:t>
            </a:r>
            <a:r>
              <a:rPr lang="es-MX" dirty="0" smtClean="0"/>
              <a:t>(</a:t>
            </a:r>
            <a:r>
              <a:rPr lang="es-MX" b="1" dirty="0" smtClean="0"/>
              <a:t>Ley </a:t>
            </a:r>
            <a:r>
              <a:rPr lang="es-MX" b="1" dirty="0"/>
              <a:t>de Bioseguridad de Organismos Genéticamente Modificados (LBOGM</a:t>
            </a:r>
            <a:r>
              <a:rPr lang="es-MX" dirty="0"/>
              <a:t>)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6" y="1532985"/>
            <a:ext cx="8090613" cy="513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1268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s-E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PROTOCOLO DE CARTAGENA SOBRE BIOSEGURIDAD EN LA BIOTECNOLOGIA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2276872"/>
            <a:ext cx="7211144" cy="2232025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2400" dirty="0" smtClean="0">
                <a:latin typeface="Calibri" pitchFamily="34" charset="0"/>
                <a:cs typeface="Calibri" pitchFamily="34" charset="0"/>
              </a:rPr>
              <a:t>Contribución: </a:t>
            </a:r>
            <a:r>
              <a:rPr lang="es-ES" sz="2400" dirty="0">
                <a:latin typeface="Calibri" pitchFamily="34" charset="0"/>
                <a:cs typeface="Calibri" pitchFamily="34" charset="0"/>
              </a:rPr>
              <a:t>G</a:t>
            </a:r>
            <a:r>
              <a:rPr lang="es-ES" sz="2400" dirty="0" smtClean="0">
                <a:latin typeface="Calibri" pitchFamily="34" charset="0"/>
                <a:cs typeface="Calibri" pitchFamily="34" charset="0"/>
              </a:rPr>
              <a:t>arantizar nivel de protección en la transferencia, protección en la manipulación y uso de </a:t>
            </a:r>
            <a:r>
              <a:rPr lang="es-ES" sz="2400" dirty="0" err="1" smtClean="0">
                <a:latin typeface="Calibri" pitchFamily="34" charset="0"/>
                <a:cs typeface="Calibri" pitchFamily="34" charset="0"/>
              </a:rPr>
              <a:t>OGMs</a:t>
            </a:r>
            <a:r>
              <a:rPr lang="es-ES" sz="2400" dirty="0" smtClean="0">
                <a:latin typeface="Calibri" pitchFamily="34" charset="0"/>
                <a:cs typeface="Calibri" pitchFamily="34" charset="0"/>
              </a:rPr>
              <a:t> que puedan tener efectos adversos para la conservación de la diversidad  biológica, teniendo en cuenta los riesgos para la salud humana, centrándose en los movimientos transfronterizos.</a:t>
            </a:r>
          </a:p>
        </p:txBody>
      </p:sp>
    </p:spTree>
    <p:extLst>
      <p:ext uri="{BB962C8B-B14F-4D97-AF65-F5344CB8AC3E}">
        <p14:creationId xmlns="" xmlns:p14="http://schemas.microsoft.com/office/powerpoint/2010/main" val="225475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72808" cy="864096"/>
          </a:xfrm>
        </p:spPr>
        <p:txBody>
          <a:bodyPr>
            <a:normAutofit/>
          </a:bodyPr>
          <a:lstStyle/>
          <a:p>
            <a:pPr algn="ctr"/>
            <a:r>
              <a:rPr lang="es-MX" sz="24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Movimientos  sociales relacionados con los </a:t>
            </a:r>
            <a:r>
              <a:rPr lang="es-MX" sz="2400" dirty="0" err="1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OGM</a:t>
            </a:r>
            <a:r>
              <a:rPr lang="es-MX" sz="2400" cap="none" dirty="0" err="1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lang="es-MX" sz="24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y  alimentos transgénicos</a:t>
            </a:r>
            <a:endParaRPr lang="es-MX" sz="2400" dirty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51521" y="1628800"/>
            <a:ext cx="3820413" cy="44973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   Objetivo:</a:t>
            </a:r>
          </a:p>
          <a:p>
            <a:pPr>
              <a:buNone/>
            </a:pPr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dirty="0" smtClean="0">
                <a:latin typeface="Calibri" pitchFamily="34" charset="0"/>
                <a:cs typeface="Calibri" pitchFamily="34" charset="0"/>
              </a:rPr>
              <a:t>Rechazo a  los  nuevos cultivos y alimentos transgénicos.</a:t>
            </a:r>
          </a:p>
          <a:p>
            <a:pPr>
              <a:buNone/>
            </a:pPr>
            <a:endParaRPr lang="es-MX" sz="1000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s-MX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   Fenómeno</a:t>
            </a:r>
          </a:p>
          <a:p>
            <a:endParaRPr lang="es-MX" sz="10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dirty="0" smtClean="0">
                <a:latin typeface="Calibri" pitchFamily="34" charset="0"/>
                <a:cs typeface="Calibri" pitchFamily="34" charset="0"/>
              </a:rPr>
              <a:t>Permite analizar la posibilidad de un mayor control y </a:t>
            </a:r>
            <a:r>
              <a:rPr lang="es-MX" dirty="0" err="1" smtClean="0">
                <a:latin typeface="Calibri" pitchFamily="34" charset="0"/>
                <a:cs typeface="Calibri" pitchFamily="34" charset="0"/>
              </a:rPr>
              <a:t>redireccionar</a:t>
            </a:r>
            <a:r>
              <a:rPr lang="es-MX" dirty="0" smtClean="0">
                <a:latin typeface="Calibri" pitchFamily="34" charset="0"/>
                <a:cs typeface="Calibri" pitchFamily="34" charset="0"/>
              </a:rPr>
              <a:t> nuevas tecnología para beneficio de un mayor numero de actores y no  solo a grandes corporaciones</a:t>
            </a:r>
          </a:p>
          <a:p>
            <a:endParaRPr lang="es-MX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7106" name="Picture 2" descr="http://cdn.ecoportal.net/var/ecoportal_net/storage/images/objetos_relacionados/imagenes/366_3_2/1508453-1-esl-ES/366_3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4358" y="2357430"/>
            <a:ext cx="2857520" cy="34290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4993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Movimiento social global</a:t>
            </a:r>
            <a:endParaRPr lang="es-MX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79513" y="1916832"/>
            <a:ext cx="4536504" cy="4680520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>
                <a:latin typeface="Calibri" pitchFamily="34" charset="0"/>
                <a:cs typeface="Calibri" pitchFamily="34" charset="0"/>
              </a:rPr>
              <a:t>Es una alianza inédita entre consumidores de países industrializados con el movimiento campesino-ambientalistas tercermundista.</a:t>
            </a:r>
          </a:p>
          <a:p>
            <a:pPr algn="just"/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Objetivo:</a:t>
            </a:r>
            <a:r>
              <a:rPr lang="es-MX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MX" sz="2400" dirty="0" smtClean="0">
                <a:latin typeface="Calibri" pitchFamily="34" charset="0"/>
                <a:cs typeface="Calibri" pitchFamily="34" charset="0"/>
              </a:rPr>
              <a:t>detener la biotecnología </a:t>
            </a:r>
            <a:r>
              <a:rPr lang="es-MX" sz="2400" dirty="0" err="1" smtClean="0">
                <a:latin typeface="Calibri" pitchFamily="34" charset="0"/>
                <a:cs typeface="Calibri" pitchFamily="34" charset="0"/>
              </a:rPr>
              <a:t>terminator</a:t>
            </a:r>
            <a:r>
              <a:rPr lang="es-MX" sz="2400" dirty="0" smtClean="0">
                <a:latin typeface="Calibri" pitchFamily="34" charset="0"/>
                <a:cs typeface="Calibri" pitchFamily="34" charset="0"/>
              </a:rPr>
              <a:t> de esterilidad de las semillas y el rechazo a  los alimentos  transgénicos.</a:t>
            </a:r>
            <a:endParaRPr lang="es-MX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44824"/>
            <a:ext cx="3240360" cy="4356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6553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23875"/>
          </a:xfrm>
        </p:spPr>
        <p:txBody>
          <a:bodyPr/>
          <a:lstStyle/>
          <a:p>
            <a:pPr eaLnBrk="1" hangingPunct="1"/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OBJETIVOS DE LA BIOSEGURIDAD</a:t>
            </a:r>
            <a:endParaRPr lang="es-ES" sz="2400" b="1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84784"/>
            <a:ext cx="7560840" cy="4680520"/>
          </a:xfrm>
        </p:spPr>
        <p:txBody>
          <a:bodyPr rtlCol="0">
            <a:normAutofit/>
          </a:bodyPr>
          <a:lstStyle/>
          <a:p>
            <a:pPr algn="just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Establecer normas,  medidas, desarrollar procedimientos o promover el uso de instrumentos que </a:t>
            </a:r>
            <a:r>
              <a:rPr lang="es-E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permitan evitar accidentes y disminuyan riesgos.</a:t>
            </a:r>
          </a:p>
          <a:p>
            <a:pPr algn="just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endParaRPr lang="es-E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just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Fomentar una mentalidad preventiva que minimice la probabilidad de que ocurran accidentes en el laboratorio/ campo.</a:t>
            </a:r>
          </a:p>
          <a:p>
            <a:pPr algn="just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endParaRPr lang="es-E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just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/>
            </a:pPr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Propiciar un ambiente controlado y libre de peligros en el momento de realizar las practicas de laboratorio.</a:t>
            </a:r>
            <a:endParaRPr lang="es-ES" sz="36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249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>
            <a:normAutofit/>
          </a:bodyPr>
          <a:lstStyle/>
          <a:p>
            <a:pPr algn="ctr"/>
            <a:r>
              <a:rPr lang="es-ES" sz="2400" dirty="0" smtClean="0">
                <a:solidFill>
                  <a:schemeClr val="accent2">
                    <a:lumMod val="50000"/>
                  </a:schemeClr>
                </a:solidFill>
              </a:rPr>
              <a:t>Posición de  México frente a la  investigación biotecnológica </a:t>
            </a:r>
            <a:endParaRPr lang="es-E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400" dirty="0" smtClean="0">
                <a:latin typeface="Calibri" panose="020F0502020204030204" pitchFamily="34" charset="0"/>
              </a:rPr>
              <a:t>México considera que la </a:t>
            </a:r>
            <a:r>
              <a:rPr lang="es-MX" sz="2400" dirty="0">
                <a:latin typeface="Calibri" panose="020F0502020204030204" pitchFamily="34" charset="0"/>
              </a:rPr>
              <a:t>investigación en biotecnología se debe hacer de manera segura y responsable, lo cual no significa que se detenga o impida el desarrollo de la misma, sino más bien que se incentive que a dicho desarrollo se incorpore la bioseguridad y que esta se asuma desde la concepción de los </a:t>
            </a:r>
            <a:r>
              <a:rPr lang="es-MX" sz="2400" dirty="0" smtClean="0">
                <a:latin typeface="Calibri" panose="020F0502020204030204" pitchFamily="34" charset="0"/>
              </a:rPr>
              <a:t>OGM.</a:t>
            </a:r>
          </a:p>
          <a:p>
            <a:pPr algn="just"/>
            <a:endParaRPr lang="es-MX" sz="2400" dirty="0">
              <a:latin typeface="Calibri" panose="020F0502020204030204" pitchFamily="34" charset="0"/>
            </a:endParaRPr>
          </a:p>
          <a:p>
            <a:pPr algn="just"/>
            <a:r>
              <a:rPr lang="es-MX" sz="2400" dirty="0" smtClean="0">
                <a:latin typeface="Calibri" panose="020F0502020204030204" pitchFamily="34" charset="0"/>
              </a:rPr>
              <a:t>Ejemplos de investigación  biotecnológica en otro áreas tenemos: </a:t>
            </a:r>
          </a:p>
          <a:p>
            <a:pPr algn="just"/>
            <a:endParaRPr lang="es-MX" dirty="0"/>
          </a:p>
          <a:p>
            <a:pPr algn="just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44664"/>
          </a:xfrm>
        </p:spPr>
        <p:txBody>
          <a:bodyPr>
            <a:noAutofit/>
          </a:bodyPr>
          <a:lstStyle/>
          <a:p>
            <a:r>
              <a:rPr lang="es-MX" sz="32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BIOTECNOLOGIA </a:t>
            </a:r>
            <a:r>
              <a:rPr lang="es-MX" sz="32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FARMACEUTICA</a:t>
            </a:r>
            <a:endParaRPr lang="es-MX" sz="3200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23528" y="1367307"/>
            <a:ext cx="4176464" cy="5446069"/>
          </a:xfrm>
        </p:spPr>
        <p:txBody>
          <a:bodyPr>
            <a:normAutofit fontScale="47500" lnSpcReduction="20000"/>
          </a:bodyPr>
          <a:lstStyle/>
          <a:p>
            <a:pPr marL="182563" indent="-182563" algn="just"/>
            <a:r>
              <a:rPr lang="es-MX" dirty="0" smtClean="0">
                <a:latin typeface="Calibri" pitchFamily="34" charset="0"/>
                <a:cs typeface="Calibri" pitchFamily="34" charset="0"/>
              </a:rPr>
              <a:t>La </a:t>
            </a:r>
            <a:r>
              <a:rPr lang="es-MX" dirty="0">
                <a:latin typeface="Calibri" pitchFamily="34" charset="0"/>
                <a:cs typeface="Calibri" pitchFamily="34" charset="0"/>
              </a:rPr>
              <a:t>industria farmacéutica ha optado por el camino de la ingeniería genética o metodología del ADN recombinante. </a:t>
            </a:r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</a:pPr>
            <a:endParaRPr lang="es-MX" sz="1700" dirty="0" smtClean="0">
              <a:latin typeface="Calibri" pitchFamily="34" charset="0"/>
              <a:cs typeface="Calibri" pitchFamily="34" charset="0"/>
            </a:endParaRPr>
          </a:p>
          <a:p>
            <a:pPr marL="182563" indent="-182563" algn="just"/>
            <a:r>
              <a:rPr lang="es-MX" b="1" dirty="0" smtClean="0">
                <a:latin typeface="Calibri" pitchFamily="34" charset="0"/>
                <a:cs typeface="Calibri" pitchFamily="34" charset="0"/>
              </a:rPr>
              <a:t>BENEFICIOS</a:t>
            </a:r>
            <a:r>
              <a:rPr lang="es-MX" dirty="0" smtClean="0">
                <a:latin typeface="Calibri" pitchFamily="34" charset="0"/>
                <a:cs typeface="Calibri" pitchFamily="34" charset="0"/>
              </a:rPr>
              <a:t>: Obtener </a:t>
            </a:r>
            <a:r>
              <a:rPr lang="es-MX" dirty="0">
                <a:latin typeface="Calibri" pitchFamily="34" charset="0"/>
                <a:cs typeface="Calibri" pitchFamily="34" charset="0"/>
              </a:rPr>
              <a:t>grandes cantidades de una proteína, completamente aislada de los componentes celulares del organismo de origen. </a:t>
            </a:r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</a:pPr>
            <a:endParaRPr lang="es-MX" sz="1700" dirty="0" smtClean="0">
              <a:latin typeface="Calibri" pitchFamily="34" charset="0"/>
              <a:cs typeface="Calibri" pitchFamily="34" charset="0"/>
            </a:endParaRPr>
          </a:p>
          <a:p>
            <a:pPr marL="182563" indent="-182563" algn="just"/>
            <a:r>
              <a:rPr lang="es-MX" b="1" dirty="0" smtClean="0">
                <a:latin typeface="Calibri" pitchFamily="34" charset="0"/>
                <a:cs typeface="Calibri" pitchFamily="34" charset="0"/>
              </a:rPr>
              <a:t>COMO? </a:t>
            </a:r>
            <a:r>
              <a:rPr lang="es-MX" dirty="0" smtClean="0">
                <a:latin typeface="Calibri" pitchFamily="34" charset="0"/>
                <a:cs typeface="Calibri" pitchFamily="34" charset="0"/>
              </a:rPr>
              <a:t>Esto </a:t>
            </a:r>
            <a:r>
              <a:rPr lang="es-MX" dirty="0">
                <a:latin typeface="Calibri" pitchFamily="34" charset="0"/>
                <a:cs typeface="Calibri" pitchFamily="34" charset="0"/>
              </a:rPr>
              <a:t>se consigue por introducción de un gen (por ejemplo: el gen de la insulina humana) en un organismo hospedador fácil de cultivar (por ejemplo: una bacteria). </a:t>
            </a:r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marL="182563" indent="-182563" algn="just"/>
            <a:endParaRPr lang="es-MX" sz="1700" dirty="0" smtClean="0">
              <a:latin typeface="Calibri" pitchFamily="34" charset="0"/>
              <a:cs typeface="Calibri" pitchFamily="34" charset="0"/>
            </a:endParaRPr>
          </a:p>
          <a:p>
            <a:pPr marL="182563" indent="-182563" algn="just"/>
            <a:r>
              <a:rPr lang="es-MX" b="1" dirty="0" smtClean="0">
                <a:latin typeface="Calibri" pitchFamily="34" charset="0"/>
                <a:cs typeface="Calibri" pitchFamily="34" charset="0"/>
              </a:rPr>
              <a:t>QUE SE OBTIENE?: </a:t>
            </a:r>
            <a:r>
              <a:rPr lang="es-MX" dirty="0" smtClean="0">
                <a:latin typeface="Calibri" pitchFamily="34" charset="0"/>
                <a:cs typeface="Calibri" pitchFamily="34" charset="0"/>
              </a:rPr>
              <a:t>Este </a:t>
            </a:r>
            <a:r>
              <a:rPr lang="es-MX" dirty="0">
                <a:latin typeface="Calibri" pitchFamily="34" charset="0"/>
                <a:cs typeface="Calibri" pitchFamily="34" charset="0"/>
              </a:rPr>
              <a:t>organismo se denomina entonces "organismo genéticamente modificado" y la proteína obtenida, "proteína recombinante". </a:t>
            </a:r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</a:pPr>
            <a:endParaRPr lang="es-MX" sz="1700" dirty="0" smtClean="0">
              <a:latin typeface="Calibri" pitchFamily="34" charset="0"/>
              <a:cs typeface="Calibri" pitchFamily="34" charset="0"/>
            </a:endParaRPr>
          </a:p>
          <a:p>
            <a:pPr marL="182563" indent="-182563" algn="just"/>
            <a:r>
              <a:rPr lang="es-MX" dirty="0" smtClean="0">
                <a:latin typeface="Calibri" pitchFamily="34" charset="0"/>
                <a:cs typeface="Calibri" pitchFamily="34" charset="0"/>
              </a:rPr>
              <a:t>La </a:t>
            </a:r>
            <a:r>
              <a:rPr lang="es-MX" dirty="0">
                <a:latin typeface="Calibri" pitchFamily="34" charset="0"/>
                <a:cs typeface="Calibri" pitchFamily="34" charset="0"/>
              </a:rPr>
              <a:t>primer proteína recombinante aprobada como medicamento fue justamente la insulina, en 1982, para el tratamiento de pacientes con diabetes </a:t>
            </a:r>
            <a:r>
              <a:rPr lang="es-MX" dirty="0" err="1" smtClean="0">
                <a:latin typeface="Calibri" pitchFamily="34" charset="0"/>
                <a:cs typeface="Calibri" pitchFamily="34" charset="0"/>
              </a:rPr>
              <a:t>melitus</a:t>
            </a:r>
            <a:r>
              <a:rPr lang="es-MX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0" indent="0" algn="just">
              <a:buNone/>
            </a:pPr>
            <a:endParaRPr lang="es-MX" sz="2000" dirty="0" smtClean="0">
              <a:latin typeface="Calibri" pitchFamily="34" charset="0"/>
              <a:cs typeface="Calibri" pitchFamily="34" charset="0"/>
            </a:endParaRPr>
          </a:p>
          <a:p>
            <a:pPr marL="182563" indent="-182563" algn="just"/>
            <a:r>
              <a:rPr lang="es-MX" dirty="0" smtClean="0">
                <a:latin typeface="Calibri" pitchFamily="34" charset="0"/>
                <a:cs typeface="Calibri" pitchFamily="34" charset="0"/>
              </a:rPr>
              <a:t>Anteriormente los </a:t>
            </a:r>
            <a:r>
              <a:rPr lang="es-MX" dirty="0">
                <a:latin typeface="Calibri" pitchFamily="34" charset="0"/>
                <a:cs typeface="Calibri" pitchFamily="34" charset="0"/>
              </a:rPr>
              <a:t>pacientes debían inyectarse insulina extraída del páncreas de vacas o </a:t>
            </a:r>
            <a:r>
              <a:rPr lang="es-MX" dirty="0" smtClean="0">
                <a:latin typeface="Calibri" pitchFamily="34" charset="0"/>
                <a:cs typeface="Calibri" pitchFamily="34" charset="0"/>
              </a:rPr>
              <a:t>cerdo.</a:t>
            </a:r>
          </a:p>
          <a:p>
            <a:pPr marL="0" indent="0" algn="just">
              <a:buNone/>
            </a:pPr>
            <a:endParaRPr lang="es-MX" sz="2000" dirty="0" smtClean="0">
              <a:latin typeface="Calibri" pitchFamily="34" charset="0"/>
              <a:cs typeface="Calibri" pitchFamily="34" charset="0"/>
            </a:endParaRPr>
          </a:p>
          <a:p>
            <a:pPr marL="182563" indent="-182563" algn="just"/>
            <a:r>
              <a:rPr lang="es-MX" b="1" dirty="0" smtClean="0">
                <a:latin typeface="Calibri" pitchFamily="34" charset="0"/>
                <a:cs typeface="Calibri" pitchFamily="34" charset="0"/>
              </a:rPr>
              <a:t>RIESGO PARA LA SALUD?:  Ninguno </a:t>
            </a:r>
            <a:r>
              <a:rPr lang="es-MX" dirty="0" smtClean="0">
                <a:latin typeface="Calibri" pitchFamily="34" charset="0"/>
                <a:cs typeface="Calibri" pitchFamily="34" charset="0"/>
              </a:rPr>
              <a:t>existen varios </a:t>
            </a:r>
            <a:r>
              <a:rPr lang="es-MX" dirty="0">
                <a:latin typeface="Calibri" pitchFamily="34" charset="0"/>
                <a:cs typeface="Calibri" pitchFamily="34" charset="0"/>
              </a:rPr>
              <a:t>laboratorios farmacéuticos producen insulina humana, tanto a partir de bacterias como a partir de </a:t>
            </a:r>
            <a:r>
              <a:rPr lang="es-MX" dirty="0" smtClean="0">
                <a:latin typeface="Calibri" pitchFamily="34" charset="0"/>
                <a:cs typeface="Calibri" pitchFamily="34" charset="0"/>
              </a:rPr>
              <a:t>levadura.</a:t>
            </a:r>
          </a:p>
          <a:p>
            <a:pPr marL="0" indent="0" algn="just">
              <a:buNone/>
            </a:pPr>
            <a:r>
              <a:rPr lang="es-MX" dirty="0" smtClean="0">
                <a:latin typeface="Calibri" pitchFamily="34" charset="0"/>
                <a:cs typeface="Calibri" pitchFamily="34" charset="0"/>
              </a:rPr>
              <a:t>         </a:t>
            </a:r>
            <a:endParaRPr lang="es-MX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>
          <a:xfrm>
            <a:off x="4644008" y="980729"/>
            <a:ext cx="3055240" cy="2592288"/>
          </a:xfrm>
        </p:spPr>
        <p:txBody>
          <a:bodyPr>
            <a:normAutofit fontScale="47500" lnSpcReduction="20000"/>
          </a:bodyPr>
          <a:lstStyle/>
          <a:p>
            <a:endParaRPr lang="es-MX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041" y="3933056"/>
            <a:ext cx="302433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80728"/>
            <a:ext cx="2592288" cy="2698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0761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44664"/>
          </a:xfrm>
        </p:spPr>
        <p:txBody>
          <a:bodyPr>
            <a:noAutofit/>
          </a:bodyPr>
          <a:lstStyle/>
          <a:p>
            <a:r>
              <a:rPr lang="es-MX" sz="3200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BIOTECNOLOGíA</a:t>
            </a:r>
            <a:r>
              <a:rPr lang="es-MX" sz="32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FARMACEUTICA</a:t>
            </a:r>
            <a:endParaRPr lang="es-MX" sz="3200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2448" cy="5145435"/>
          </a:xfrm>
        </p:spPr>
        <p:txBody>
          <a:bodyPr>
            <a:normAutofit/>
          </a:bodyPr>
          <a:lstStyle/>
          <a:p>
            <a:pPr marL="182563" indent="-182563" algn="just"/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</a:pPr>
            <a:r>
              <a:rPr lang="es-MX" dirty="0" smtClean="0">
                <a:latin typeface="Calibri" pitchFamily="34" charset="0"/>
                <a:cs typeface="Calibri" pitchFamily="34" charset="0"/>
              </a:rPr>
              <a:t>         </a:t>
            </a:r>
            <a:endParaRPr lang="es-MX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980728"/>
            <a:ext cx="381642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 smtClean="0"/>
              <a:t>Dato</a:t>
            </a:r>
          </a:p>
          <a:p>
            <a:endParaRPr lang="es-MX" sz="2000" dirty="0"/>
          </a:p>
          <a:p>
            <a:pPr algn="just"/>
            <a:r>
              <a:rPr lang="es-MX" sz="2000" dirty="0" smtClean="0"/>
              <a:t>Argentina (2007)  </a:t>
            </a:r>
            <a:r>
              <a:rPr lang="es-MX" sz="2000" dirty="0"/>
              <a:t>se convirtió en el único país del mundo capaz de producir insulina humana con vacas </a:t>
            </a:r>
            <a:r>
              <a:rPr lang="es-MX" sz="2000" dirty="0" smtClean="0"/>
              <a:t>transgénicas.</a:t>
            </a:r>
          </a:p>
          <a:p>
            <a:pPr algn="just"/>
            <a:endParaRPr lang="es-MX" sz="2000" dirty="0"/>
          </a:p>
          <a:p>
            <a:pPr algn="just"/>
            <a:r>
              <a:rPr lang="es-MX" sz="2000" dirty="0" smtClean="0"/>
              <a:t>Permite </a:t>
            </a:r>
            <a:r>
              <a:rPr lang="es-MX" sz="2000" dirty="0"/>
              <a:t>producir en su leche esta hormona que se utiliza para tratar la diabetes. </a:t>
            </a:r>
            <a:endParaRPr lang="es-MX" sz="2000" dirty="0" smtClean="0"/>
          </a:p>
          <a:p>
            <a:pPr algn="just"/>
            <a:endParaRPr lang="es-MX" sz="2000" dirty="0"/>
          </a:p>
          <a:p>
            <a:pPr algn="just"/>
            <a:r>
              <a:rPr lang="es-MX" sz="2000" dirty="0" smtClean="0"/>
              <a:t>La insulina </a:t>
            </a:r>
            <a:r>
              <a:rPr lang="es-MX" sz="2000" dirty="0"/>
              <a:t>fabricada en vacas transgénicas no está aún en el mercado</a:t>
            </a:r>
            <a:r>
              <a:rPr lang="es-MX" sz="2000" dirty="0" smtClean="0"/>
              <a:t>, aun  se  encuentra  </a:t>
            </a:r>
            <a:r>
              <a:rPr lang="es-MX" sz="2000" dirty="0"/>
              <a:t>proceso de </a:t>
            </a:r>
            <a:r>
              <a:rPr lang="es-MX" sz="2000" dirty="0" smtClean="0"/>
              <a:t>revisión.</a:t>
            </a:r>
            <a:endParaRPr lang="es-MX" sz="2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231" y="1700808"/>
            <a:ext cx="3384376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6976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96280" y="2775155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just"/>
            <a:endParaRPr lang="es-MX" dirty="0">
              <a:latin typeface="Calibri" panose="020F0502020204030204" pitchFamily="34" charset="0"/>
            </a:endParaRPr>
          </a:p>
          <a:p>
            <a:pPr algn="just"/>
            <a:endParaRPr lang="es-MX" dirty="0" smtClean="0">
              <a:latin typeface="Calibri" panose="020F0502020204030204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7239000" cy="842352"/>
          </a:xfrm>
        </p:spPr>
        <p:txBody>
          <a:bodyPr/>
          <a:lstStyle/>
          <a:p>
            <a:pPr algn="ctr"/>
            <a:r>
              <a:rPr lang="es-MX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  <a:t>REFLEXION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386612" y="1455000"/>
            <a:ext cx="7239000" cy="4926328"/>
          </a:xfrm>
        </p:spPr>
        <p:txBody>
          <a:bodyPr>
            <a:normAutofit fontScale="92500"/>
          </a:bodyPr>
          <a:lstStyle/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endParaRPr lang="es-MX" sz="18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buClrTx/>
              <a:buSzTx/>
              <a:buNone/>
            </a:pPr>
            <a:r>
              <a:rPr lang="es-MX" sz="2200" dirty="0">
                <a:latin typeface="Calibri" panose="020F0502020204030204" pitchFamily="34" charset="0"/>
                <a:ea typeface="Batang" pitchFamily="18" charset="-127"/>
                <a:cs typeface="Aharoni" pitchFamily="2" charset="-79"/>
              </a:rPr>
              <a:t>La bioseguridad permite evaluar los riesgos y determina qué tipo de legislación y regulación, </a:t>
            </a:r>
            <a:r>
              <a:rPr lang="es-MX" sz="2200" dirty="0" smtClean="0">
                <a:latin typeface="Calibri" panose="020F0502020204030204" pitchFamily="34" charset="0"/>
                <a:ea typeface="Batang" pitchFamily="18" charset="-127"/>
                <a:cs typeface="Aharoni" pitchFamily="2" charset="-79"/>
              </a:rPr>
              <a:t>se </a:t>
            </a:r>
            <a:r>
              <a:rPr lang="es-MX" sz="2200" dirty="0">
                <a:latin typeface="Calibri" panose="020F0502020204030204" pitchFamily="34" charset="0"/>
                <a:ea typeface="Batang" pitchFamily="18" charset="-127"/>
                <a:cs typeface="Aharoni" pitchFamily="2" charset="-79"/>
              </a:rPr>
              <a:t>requiere para que un proceso biotecnológico y un producto modificado genéticamente lleguen al consumidor como alimento  o como producto farmacéutico</a:t>
            </a:r>
            <a:endParaRPr lang="es-MX" sz="22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endParaRPr lang="es-MX" sz="22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endParaRPr lang="es-MX" sz="22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es-MX" sz="2200" dirty="0" smtClean="0">
                <a:solidFill>
                  <a:prstClr val="black"/>
                </a:solidFill>
                <a:latin typeface="Calibri" panose="020F0502020204030204" pitchFamily="34" charset="0"/>
              </a:rPr>
              <a:t>La </a:t>
            </a:r>
            <a:r>
              <a:rPr lang="es-MX" sz="2200" dirty="0">
                <a:solidFill>
                  <a:prstClr val="black"/>
                </a:solidFill>
                <a:latin typeface="Calibri" panose="020F0502020204030204" pitchFamily="34" charset="0"/>
              </a:rPr>
              <a:t>legislación mexicana y sus instrumentos regulatorios relacionados con el consumo seguro de alimentos derivados de OGM requiere normas específicas, que sean desarrolladas a partir de procesos participativos.</a:t>
            </a: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endParaRPr lang="es-MX" sz="22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es-MX" sz="2200" dirty="0">
                <a:solidFill>
                  <a:prstClr val="black"/>
                </a:solidFill>
                <a:latin typeface="Calibri" panose="020F0502020204030204" pitchFamily="34" charset="0"/>
              </a:rPr>
              <a:t>Se requiere incrementar sustantivamente los mecanismos de comunicación con empresas, productores y la sociedad en general sobre los beneficios, riesgos, regulaciones y decisiones tomadas con relación a las nuevas biotecnologías</a:t>
            </a:r>
            <a:r>
              <a:rPr lang="es-MX" sz="2200" dirty="0" smtClean="0">
                <a:solidFill>
                  <a:prstClr val="black"/>
                </a:solidFill>
                <a:latin typeface="Calibri" panose="020F0502020204030204" pitchFamily="34" charset="0"/>
              </a:rPr>
              <a:t>.</a:t>
            </a: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endParaRPr lang="es-MX" sz="18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endParaRPr lang="es-MX" sz="18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endParaRPr lang="es-MX" sz="18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178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92150"/>
            <a:ext cx="7345064" cy="59531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BIBLIOGRAFÍA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+mj-ea"/>
                <a:cs typeface="Calibri" pitchFamily="34" charset="0"/>
              </a:rPr>
              <a:t> </a:t>
            </a:r>
            <a:endParaRPr lang="es-ES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484784"/>
            <a:ext cx="7215238" cy="4608512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80000"/>
              </a:lnSpc>
              <a:buNone/>
            </a:pPr>
            <a:endParaRPr lang="es-ES" sz="1600" dirty="0" smtClean="0">
              <a:latin typeface="Calibri" pitchFamily="34" charset="0"/>
              <a:cs typeface="Calibri" pitchFamily="34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es-MX" sz="20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n-US" dirty="0" smtClean="0">
                <a:latin typeface="Calibri" pitchFamily="34" charset="0"/>
                <a:cs typeface="Calibri" pitchFamily="34" charset="0"/>
              </a:rPr>
              <a:t>Biosafety in the Laboratory. National Research Council. National Academy Press. </a:t>
            </a:r>
            <a:r>
              <a:rPr lang="es-MX" dirty="0" smtClean="0">
                <a:latin typeface="Calibri" pitchFamily="34" charset="0"/>
                <a:cs typeface="Calibri" pitchFamily="34" charset="0"/>
              </a:rPr>
              <a:t>USA, 1989.</a:t>
            </a:r>
          </a:p>
          <a:p>
            <a:pPr algn="just"/>
            <a:endParaRPr lang="es-ES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dirty="0" smtClean="0">
                <a:latin typeface="Calibri" pitchFamily="34" charset="0"/>
                <a:cs typeface="Calibri" pitchFamily="34" charset="0"/>
              </a:rPr>
              <a:t>Código de Bioética y Bioseguridad. Ministerio de Ciencia y Tecnología Fondo Nacional de Ciencia y Tecnología.  Segunda edición Caracas, 2002.</a:t>
            </a:r>
          </a:p>
          <a:p>
            <a:pPr algn="just"/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dirty="0" smtClean="0">
                <a:latin typeface="Calibri" pitchFamily="34" charset="0"/>
                <a:cs typeface="Calibri" pitchFamily="34" charset="0"/>
              </a:rPr>
              <a:t>Ley de bioseguridad de organismos genéticamente modificados.</a:t>
            </a:r>
            <a:r>
              <a:rPr lang="es-ES" dirty="0" smtClean="0">
                <a:latin typeface="Calibri" pitchFamily="34" charset="0"/>
                <a:cs typeface="Calibri" pitchFamily="34" charset="0"/>
              </a:rPr>
              <a:t> Nueva Ley publicada en el Diario Oficial de la Federación el 18 de marzo de 2005.</a:t>
            </a:r>
          </a:p>
          <a:p>
            <a:pPr algn="just"/>
            <a:endParaRPr lang="es-ES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MX" dirty="0" smtClean="0">
                <a:latin typeface="Calibri" pitchFamily="34" charset="0"/>
                <a:cs typeface="Calibri" pitchFamily="34" charset="0"/>
              </a:rPr>
              <a:t>Proceso de aprobación de la ley de bioseguridad: política a la mexicana e interés nacional: Yolanda Cristina Massieu Trigo, Adelita San Vicente Tello. El Cotidiano, vol. 21, núm. 136, marzo-abril, 2006, pp. 39-51, Universidad Autónoma Metropolitana </a:t>
            </a:r>
            <a:r>
              <a:rPr lang="es-MX" dirty="0" err="1" smtClean="0">
                <a:latin typeface="Calibri" pitchFamily="34" charset="0"/>
                <a:cs typeface="Calibri" pitchFamily="34" charset="0"/>
              </a:rPr>
              <a:t>Azcapotzalco</a:t>
            </a:r>
            <a:r>
              <a:rPr lang="es-MX" dirty="0" smtClean="0">
                <a:latin typeface="Calibri" pitchFamily="34" charset="0"/>
                <a:cs typeface="Calibri" pitchFamily="34" charset="0"/>
              </a:rPr>
              <a:t>. México.</a:t>
            </a:r>
          </a:p>
          <a:p>
            <a:pPr algn="just"/>
            <a:endParaRPr lang="es-MX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s-ES" dirty="0" smtClean="0">
                <a:latin typeface="Calibri" pitchFamily="34" charset="0"/>
                <a:cs typeface="Calibri" pitchFamily="34" charset="0"/>
              </a:rPr>
              <a:t>Protocolo de Cartagena sobre bioseguridad en la biotecnología: Secretaría del Convenio sobre la Diversidad Biológica. Montreal, </a:t>
            </a:r>
            <a:r>
              <a:rPr lang="es-ES" dirty="0" err="1" smtClean="0">
                <a:latin typeface="Calibri" pitchFamily="34" charset="0"/>
                <a:cs typeface="Calibri" pitchFamily="34" charset="0"/>
              </a:rPr>
              <a:t>Canada</a:t>
            </a:r>
            <a:r>
              <a:rPr lang="es-ES" dirty="0" smtClean="0">
                <a:latin typeface="Calibri" pitchFamily="34" charset="0"/>
                <a:cs typeface="Calibri" pitchFamily="34" charset="0"/>
              </a:rPr>
              <a:t>, 2000. ISBN: 92-807-1924-6</a:t>
            </a:r>
          </a:p>
          <a:p>
            <a:pPr algn="just">
              <a:lnSpc>
                <a:spcPct val="80000"/>
              </a:lnSpc>
            </a:pPr>
            <a:endParaRPr lang="es-MX" sz="200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80000"/>
              </a:lnSpc>
            </a:pPr>
            <a:endParaRPr lang="es-ES_tradnl" sz="200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80000"/>
              </a:lnSpc>
            </a:pPr>
            <a:endParaRPr lang="es-ES" sz="200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80000"/>
              </a:lnSpc>
            </a:pPr>
            <a:endParaRPr lang="es-MX" sz="200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80000"/>
              </a:lnSpc>
            </a:pPr>
            <a:endParaRPr lang="es-MX" sz="200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80000"/>
              </a:lnSpc>
            </a:pPr>
            <a:endParaRPr lang="es-MX" sz="2000" dirty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80000"/>
              </a:lnSpc>
            </a:pPr>
            <a:endParaRPr lang="es-MX" sz="2900" dirty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80000"/>
              </a:lnSpc>
            </a:pPr>
            <a:endParaRPr lang="es-MX" sz="2900" dirty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80000"/>
              </a:lnSpc>
            </a:pPr>
            <a:endParaRPr lang="es-MX" dirty="0">
              <a:latin typeface="Calibri" pitchFamily="34" charset="0"/>
              <a:cs typeface="Calibri" pitchFamily="34" charset="0"/>
            </a:endParaRPr>
          </a:p>
          <a:p>
            <a:pPr algn="just" eaLnBrk="1" hangingPunct="1">
              <a:lnSpc>
                <a:spcPct val="80000"/>
              </a:lnSpc>
            </a:pPr>
            <a:endParaRPr lang="es-ES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186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340768"/>
            <a:ext cx="7319735" cy="2448272"/>
          </a:xfrm>
        </p:spPr>
        <p:txBody>
          <a:bodyPr rtlCol="0">
            <a:normAutofit/>
          </a:bodyPr>
          <a:lstStyle/>
          <a:p>
            <a:pPr marL="273050" indent="-273050" algn="ctr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None/>
              <a:defRPr/>
            </a:pPr>
            <a:r>
              <a:rPr lang="es-MX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  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La bioseguridad actualmente  contempla dos ámbitos</a:t>
            </a:r>
            <a:r>
              <a:rPr lang="es-MX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 marL="273050" indent="-273050" algn="just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None/>
              <a:defRPr/>
            </a:pPr>
            <a:endParaRPr lang="es-MX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273050" indent="-273050" algn="just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None/>
              <a:defRPr/>
            </a:pPr>
            <a:endParaRPr lang="es-MX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just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r>
              <a:rPr lang="es-MX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1.- </a:t>
            </a:r>
            <a:r>
              <a:rPr lang="es-MX" sz="22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Prevención y </a:t>
            </a:r>
            <a:r>
              <a:rPr lang="es-ES" sz="22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comportamiento humano en el laboratorio: </a:t>
            </a:r>
          </a:p>
          <a:p>
            <a:pPr marL="0" indent="0" algn="just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endParaRPr lang="es-E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273050" indent="-273050" algn="just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None/>
              <a:defRPr/>
            </a:pPr>
            <a:endParaRPr lang="es-MX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57322" cy="1276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8" name="Picture 2" descr="Resultado de imagen para laboratorios, unidades de producciòn anim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214686"/>
            <a:ext cx="3961541" cy="214313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5072066" y="3429000"/>
            <a:ext cx="2571768" cy="1281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Abarca el diseño, manejo, destino y salida de los agentes biológicos</a:t>
            </a:r>
          </a:p>
        </p:txBody>
      </p:sp>
    </p:spTree>
    <p:extLst>
      <p:ext uri="{BB962C8B-B14F-4D97-AF65-F5344CB8AC3E}">
        <p14:creationId xmlns="" xmlns:p14="http://schemas.microsoft.com/office/powerpoint/2010/main" val="31395221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"/>
          <p:cNvSpPr>
            <a:spLocks noGrp="1" noChangeArrowheads="1"/>
          </p:cNvSpPr>
          <p:nvPr>
            <p:ph idx="1"/>
          </p:nvPr>
        </p:nvSpPr>
        <p:spPr>
          <a:xfrm>
            <a:off x="642910" y="1000109"/>
            <a:ext cx="7097442" cy="1785950"/>
          </a:xfrm>
        </p:spPr>
        <p:txBody>
          <a:bodyPr rtlCol="0">
            <a:normAutofit/>
          </a:bodyPr>
          <a:lstStyle/>
          <a:p>
            <a:pPr marL="273050" indent="-273050" algn="just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Organismos modificados genéticamente (OMG).</a:t>
            </a:r>
          </a:p>
          <a:p>
            <a:pPr marL="0" indent="0" algn="just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SzPct val="70000"/>
              <a:buNone/>
              <a:defRPr/>
            </a:pPr>
            <a:r>
              <a:rPr lang="es-MX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marL="273050" indent="-273050" algn="just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es-MX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gentes biológicos peligrosos.</a:t>
            </a:r>
          </a:p>
          <a:p>
            <a:pPr marL="0" indent="0" algn="just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SzPct val="70000"/>
              <a:buNone/>
              <a:defRPr/>
            </a:pPr>
            <a:r>
              <a:rPr lang="es-E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marL="273050" indent="-273050" algn="just" eaLnBrk="1" fontAlgn="auto" hangingPunct="1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itchFamily="2" charset="2"/>
              <a:buChar char="§"/>
              <a:defRPr/>
            </a:pPr>
            <a:r>
              <a:rPr 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Organismos exóticos, bajo condiciones de</a:t>
            </a:r>
            <a:r>
              <a:rPr lang="es-MX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 confinamiento</a:t>
            </a:r>
            <a:r>
              <a:rPr 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 o de liberación al ambiente</a:t>
            </a:r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58" y="4929198"/>
            <a:ext cx="3291042" cy="1928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928934"/>
            <a:ext cx="3546302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67544" y="388040"/>
            <a:ext cx="71048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solidFill>
                  <a:schemeClr val="accent2">
                    <a:lumMod val="75000"/>
                  </a:schemeClr>
                </a:solidFill>
              </a:rPr>
              <a:t>2.- Actividades de biotecnología,  involucra aspectos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</p:txBody>
      </p:sp>
      <p:pic>
        <p:nvPicPr>
          <p:cNvPr id="18436" name="Picture 4" descr="https://encrypted-tbn3.gstatic.com/images?q=tbn:ANd9GcSr8glJy3aKlIMcQv1yDzNCwLS5CHNOKrZyX8H37l2Xe9qrImg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2786058"/>
            <a:ext cx="3288882" cy="21907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617205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71480"/>
            <a:ext cx="7239000" cy="394316"/>
          </a:xfrm>
        </p:spPr>
        <p:txBody>
          <a:bodyPr>
            <a:normAutofit fontScale="90000"/>
          </a:bodyPr>
          <a:lstStyle/>
          <a:p>
            <a:r>
              <a:rPr lang="es-ES_tradnl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Biotecnología </a:t>
            </a:r>
            <a:endParaRPr lang="es-ES" dirty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14488"/>
            <a:ext cx="7239000" cy="407196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000" dirty="0" smtClean="0">
                <a:latin typeface="Calibri" pitchFamily="34" charset="0"/>
                <a:cs typeface="Calibri" pitchFamily="34" charset="0"/>
              </a:rPr>
              <a:t>    Aplicación de la ciencia y la tecnología en los organismos vivos, así como sus partes, productos y modelizaciones, para modificar materiales vivos o no vivos para la producción de conocimientos, bienes y servicios”</a:t>
            </a:r>
          </a:p>
          <a:p>
            <a:pPr algn="r">
              <a:buNone/>
            </a:pPr>
            <a:r>
              <a:rPr lang="es-ES" sz="2000" dirty="0" smtClean="0">
                <a:latin typeface="Calibri" pitchFamily="34" charset="0"/>
                <a:cs typeface="Calibri" pitchFamily="34" charset="0"/>
              </a:rPr>
              <a:t> </a:t>
            </a:r>
            <a:endParaRPr lang="es-ES" dirty="0" smtClean="0">
              <a:latin typeface="Calibri" pitchFamily="34" charset="0"/>
              <a:cs typeface="Calibri" pitchFamily="34" charset="0"/>
            </a:endParaRPr>
          </a:p>
          <a:p>
            <a:pPr algn="just">
              <a:buNone/>
            </a:pPr>
            <a:r>
              <a:rPr lang="es-ES" sz="2000" dirty="0" smtClean="0">
                <a:latin typeface="Calibri" pitchFamily="34" charset="0"/>
                <a:cs typeface="Calibri" pitchFamily="34" charset="0"/>
              </a:rPr>
              <a:t>   "Toda aplicación tecnológica que utilice sistemas biológicos y organismos vivos o sus derivados para la creación o modificación de productos o procesos para usos específicos". </a:t>
            </a:r>
          </a:p>
          <a:p>
            <a:pPr algn="r">
              <a:buNone/>
            </a:pPr>
            <a:r>
              <a:rPr lang="es-ES" sz="1400" dirty="0" smtClean="0">
                <a:latin typeface="Calibri" pitchFamily="34" charset="0"/>
                <a:cs typeface="Calibri" pitchFamily="34" charset="0"/>
              </a:rPr>
              <a:t>( Convenio de Diversidad Biológica ) </a:t>
            </a:r>
          </a:p>
          <a:p>
            <a:pPr>
              <a:buNone/>
            </a:pPr>
            <a:endParaRPr lang="es-ES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7344817" cy="47367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 eaLnBrk="1" hangingPunct="1"/>
            <a:r>
              <a:rPr lang="es-MX" sz="36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Problemática actual </a:t>
            </a:r>
            <a:endParaRPr lang="es-ES" sz="3600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340768"/>
            <a:ext cx="7488832" cy="4680520"/>
          </a:xfrm>
        </p:spPr>
        <p:txBody>
          <a:bodyPr rtlCol="0">
            <a:normAutofit lnSpcReduction="10000"/>
          </a:bodyPr>
          <a:lstStyle/>
          <a:p>
            <a:pPr algn="just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Existe un desequilibrio entre biotecnologías foráneas y las carencias políticas, administrativas y legales en los ámbitos nacionales.</a:t>
            </a:r>
          </a:p>
          <a:p>
            <a:pPr algn="just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None/>
              <a:defRPr/>
            </a:pPr>
            <a:endParaRPr lang="es-ES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just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Marcada dependencia de biotecnologías externas, frente a una incapacidad de evaluarlas correctamente.</a:t>
            </a:r>
          </a:p>
          <a:p>
            <a:pPr algn="just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None/>
              <a:defRPr/>
            </a:pPr>
            <a:endParaRPr lang="es-MX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just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Las empresas nacionales que no tienen el potencial necesario para </a:t>
            </a:r>
            <a:r>
              <a:rPr lang="es-ES" sz="22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desarrollar biotecnologías propias</a:t>
            </a:r>
            <a:r>
              <a:rPr lang="es-ES" sz="22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pero si tienen la capacidad para aplicar y comercializar las biotecnologías externas, en la búsqueda de la conquista de nuevos mercados y de la generación de nuevas oportunidades de negocio. </a:t>
            </a:r>
          </a:p>
          <a:p>
            <a:pPr algn="just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None/>
              <a:defRPr/>
            </a:pPr>
            <a:endParaRPr lang="es-ES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just"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es-E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Ausencia de políticas claras sobre biotecnología y bioseguridad.</a:t>
            </a:r>
          </a:p>
        </p:txBody>
      </p:sp>
    </p:spTree>
    <p:extLst>
      <p:ext uri="{BB962C8B-B14F-4D97-AF65-F5344CB8AC3E}">
        <p14:creationId xmlns="" xmlns:p14="http://schemas.microsoft.com/office/powerpoint/2010/main" val="72568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3"/>
          <p:cNvSpPr>
            <a:spLocks noGrp="1" noChangeArrowheads="1"/>
          </p:cNvSpPr>
          <p:nvPr>
            <p:ph idx="1"/>
          </p:nvPr>
        </p:nvSpPr>
        <p:spPr>
          <a:xfrm>
            <a:off x="395289" y="1772221"/>
            <a:ext cx="7057032" cy="2592883"/>
          </a:xfrm>
        </p:spPr>
        <p:txBody>
          <a:bodyPr>
            <a:normAutofit/>
          </a:bodyPr>
          <a:lstStyle/>
          <a:p>
            <a:pPr marL="273050" indent="-273050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2400" dirty="0" smtClean="0">
                <a:latin typeface="Calibri" pitchFamily="34" charset="0"/>
                <a:cs typeface="Calibri" pitchFamily="34" charset="0"/>
              </a:rPr>
              <a:t>   </a:t>
            </a:r>
          </a:p>
          <a:p>
            <a:pPr marL="273050" indent="-273050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dirty="0">
                <a:latin typeface="Calibri" pitchFamily="34" charset="0"/>
                <a:cs typeface="Calibri" pitchFamily="34" charset="0"/>
              </a:rPr>
              <a:t> </a:t>
            </a:r>
            <a:r>
              <a:rPr lang="es-MX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MX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" sz="2400" dirty="0" smtClean="0">
                <a:latin typeface="Calibri" pitchFamily="34" charset="0"/>
                <a:cs typeface="Calibri" pitchFamily="34" charset="0"/>
              </a:rPr>
              <a:t>El concepto de bioseguridad ha evolucionado con los </a:t>
            </a:r>
            <a:r>
              <a:rPr lang="es-ES" sz="2400" b="1" dirty="0" smtClean="0">
                <a:latin typeface="Calibri" pitchFamily="34" charset="0"/>
                <a:cs typeface="Calibri" pitchFamily="34" charset="0"/>
              </a:rPr>
              <a:t>avances científicos y</a:t>
            </a:r>
            <a:r>
              <a:rPr lang="es-MX" sz="24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" sz="2400" b="1" dirty="0" smtClean="0">
                <a:latin typeface="Calibri" pitchFamily="34" charset="0"/>
                <a:cs typeface="Calibri" pitchFamily="34" charset="0"/>
              </a:rPr>
              <a:t>tecnológicos</a:t>
            </a:r>
            <a:r>
              <a:rPr lang="es-ES" sz="2400" dirty="0" smtClean="0">
                <a:latin typeface="Calibri" pitchFamily="34" charset="0"/>
                <a:cs typeface="Calibri" pitchFamily="34" charset="0"/>
              </a:rPr>
              <a:t>, llegando a incorporar los aspectos bioéticos que se han generado a</a:t>
            </a:r>
            <a:r>
              <a:rPr lang="es-MX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" sz="2400" dirty="0" smtClean="0">
                <a:latin typeface="Calibri" pitchFamily="34" charset="0"/>
                <a:cs typeface="Calibri" pitchFamily="34" charset="0"/>
              </a:rPr>
              <a:t>partir del desarrollo de la biotecnología moderna.</a:t>
            </a:r>
          </a:p>
        </p:txBody>
      </p:sp>
    </p:spTree>
    <p:extLst>
      <p:ext uri="{BB962C8B-B14F-4D97-AF65-F5344CB8AC3E}">
        <p14:creationId xmlns="" xmlns:p14="http://schemas.microsoft.com/office/powerpoint/2010/main" val="16156376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3164</TotalTime>
  <Words>3175</Words>
  <Application>Microsoft Office PowerPoint</Application>
  <PresentationFormat>Presentación en pantalla (4:3)</PresentationFormat>
  <Paragraphs>328</Paragraphs>
  <Slides>44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46" baseType="lpstr">
      <vt:lpstr>Opulento</vt:lpstr>
      <vt:lpstr>Fotografía de Photo Editor</vt:lpstr>
      <vt:lpstr>Diapositiva 1</vt:lpstr>
      <vt:lpstr>Diapositiva 2</vt:lpstr>
      <vt:lpstr>BIOSEGURIDAD</vt:lpstr>
      <vt:lpstr>OBJETIVOS DE LA BIOSEGURIDAD</vt:lpstr>
      <vt:lpstr>Diapositiva 5</vt:lpstr>
      <vt:lpstr>Diapositiva 6</vt:lpstr>
      <vt:lpstr>Biotecnología </vt:lpstr>
      <vt:lpstr>Problemática actual </vt:lpstr>
      <vt:lpstr>Diapositiva 9</vt:lpstr>
      <vt:lpstr>Necesidad de la bioseguridad: Antecedentes </vt:lpstr>
      <vt:lpstr>Necesidad de la bioseguridad: Antecedentes </vt:lpstr>
      <vt:lpstr>Necesidad de la bioseguridad: Antecedentes </vt:lpstr>
      <vt:lpstr>Diapositiva 13</vt:lpstr>
      <vt:lpstr>Diapositiva 14</vt:lpstr>
      <vt:lpstr>Aplicar la bioseguridad responde a una necesidad nacional</vt:lpstr>
      <vt:lpstr>Diapositiva 16</vt:lpstr>
      <vt:lpstr>Que es la  manipulaciÒn genética  de los organismos vivos?</vt:lpstr>
      <vt:lpstr> Situación  en México</vt:lpstr>
      <vt:lpstr>IMPACTO  DE OMG PARA  MEXICO</vt:lpstr>
      <vt:lpstr>Diapositiva 20</vt:lpstr>
      <vt:lpstr>Regulación de los OGMs</vt:lpstr>
      <vt:lpstr>APLICACIÓN  DE LA  BIOSEGURIDAD:</vt:lpstr>
      <vt:lpstr>APLICACIÓN  DE LA  BIOSEGURIDAD:</vt:lpstr>
      <vt:lpstr>Diapositiva 24</vt:lpstr>
      <vt:lpstr>México: Acciones de Bioseguridad frente a OGMs</vt:lpstr>
      <vt:lpstr>Diapositiva 26</vt:lpstr>
      <vt:lpstr>Empresas agroalimentarias</vt:lpstr>
      <vt:lpstr>Diapositiva 28</vt:lpstr>
      <vt:lpstr>Acciones de Bioseguridad </vt:lpstr>
      <vt:lpstr>Sanciones</vt:lpstr>
      <vt:lpstr>SEMARNAT*, SAGARPA, SSA. Encargadas de tomar decisiones</vt:lpstr>
      <vt:lpstr>Corresponde a la SAGARPA el ejercicio  de las siguientes atribuciones: </vt:lpstr>
      <vt:lpstr>Diapositiva 33</vt:lpstr>
      <vt:lpstr>Derecho ambiental</vt:lpstr>
      <vt:lpstr>Derecho ambiental </vt:lpstr>
      <vt:lpstr>Diapositiva 36</vt:lpstr>
      <vt:lpstr>PROTOCOLO DE CARTAGENA SOBRE BIOSEGURIDAD EN LA BIOTECNOLOGIA</vt:lpstr>
      <vt:lpstr>Movimientos  sociales relacionados con los OGMs y  alimentos transgénicos</vt:lpstr>
      <vt:lpstr>Movimiento social global</vt:lpstr>
      <vt:lpstr>Posición de  México frente a la  investigación biotecnológica </vt:lpstr>
      <vt:lpstr>BIOTECNOLOGIA FARMACEUTICA</vt:lpstr>
      <vt:lpstr>BIOTECNOLOGíA FARMACEUTICA</vt:lpstr>
      <vt:lpstr>REFLEXION</vt:lpstr>
      <vt:lpstr>BIBLIOGRAFÍA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</dc:creator>
  <cp:lastModifiedBy>Usuario</cp:lastModifiedBy>
  <cp:revision>202</cp:revision>
  <dcterms:created xsi:type="dcterms:W3CDTF">2014-02-17T19:03:47Z</dcterms:created>
  <dcterms:modified xsi:type="dcterms:W3CDTF">2015-10-03T23:22:38Z</dcterms:modified>
</cp:coreProperties>
</file>