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9"/>
  </p:notesMasterIdLst>
  <p:sldIdLst>
    <p:sldId id="352" r:id="rId2"/>
    <p:sldId id="353" r:id="rId3"/>
    <p:sldId id="354" r:id="rId4"/>
    <p:sldId id="355" r:id="rId5"/>
    <p:sldId id="356" r:id="rId6"/>
    <p:sldId id="357" r:id="rId7"/>
    <p:sldId id="358" r:id="rId8"/>
    <p:sldId id="359" r:id="rId9"/>
    <p:sldId id="360" r:id="rId10"/>
    <p:sldId id="361" r:id="rId11"/>
    <p:sldId id="386" r:id="rId12"/>
    <p:sldId id="363" r:id="rId13"/>
    <p:sldId id="364" r:id="rId14"/>
    <p:sldId id="387" r:id="rId15"/>
    <p:sldId id="419" r:id="rId16"/>
    <p:sldId id="420" r:id="rId17"/>
    <p:sldId id="421" r:id="rId18"/>
    <p:sldId id="422" r:id="rId19"/>
    <p:sldId id="423" r:id="rId20"/>
    <p:sldId id="425" r:id="rId21"/>
    <p:sldId id="395" r:id="rId22"/>
    <p:sldId id="397" r:id="rId23"/>
    <p:sldId id="398" r:id="rId24"/>
    <p:sldId id="399" r:id="rId25"/>
    <p:sldId id="400" r:id="rId26"/>
    <p:sldId id="401" r:id="rId27"/>
    <p:sldId id="402" r:id="rId28"/>
    <p:sldId id="403" r:id="rId29"/>
    <p:sldId id="404" r:id="rId30"/>
    <p:sldId id="407" r:id="rId31"/>
    <p:sldId id="408" r:id="rId32"/>
    <p:sldId id="409" r:id="rId33"/>
    <p:sldId id="417" r:id="rId34"/>
    <p:sldId id="418" r:id="rId35"/>
    <p:sldId id="391" r:id="rId36"/>
    <p:sldId id="385" r:id="rId37"/>
    <p:sldId id="426"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873" autoAdjust="0"/>
    <p:restoredTop sz="99153" autoAdjust="0"/>
  </p:normalViewPr>
  <p:slideViewPr>
    <p:cSldViewPr>
      <p:cViewPr>
        <p:scale>
          <a:sx n="70" d="100"/>
          <a:sy n="70" d="100"/>
        </p:scale>
        <p:origin x="-1188" y="-162"/>
      </p:cViewPr>
      <p:guideLst>
        <p:guide orient="horz" pos="2160"/>
        <p:guide pos="2880"/>
      </p:guideLst>
    </p:cSldViewPr>
  </p:slideViewPr>
  <p:outlineViewPr>
    <p:cViewPr>
      <p:scale>
        <a:sx n="33" d="100"/>
        <a:sy n="33" d="100"/>
      </p:scale>
      <p:origin x="0" y="1935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B5CFB-CE49-4048-9550-9135052A8483}"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5B15D-3BC1-4353-B62C-D6C8FCA5CAFA}"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C67E8-DA51-4160-B7AD-DED6B60D207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gutenver.files.wordpress.com/2010/05/oney_bike2.jpg" TargetMode="Externa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gutenver.files.wordpress.com/2010/05/boxetti-compact-kitchen-3.jpg" TargetMode="Externa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gutenver.files.wordpress.com/2010/05/boxetti-compact-kitchen-5.jpg" TargetMode="External"/><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oh-design.dtlux.com/blogs/files/2009/04/ecuacion.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4.bp.blogspot.com/-ELc8CU7KrLA/TdytS1hfYgI/AAAAAAAAA5E/jmyRfXOFugc/s1600/TazasSucias.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slideshare.net/rakelaguilar/psicologia-del-color" TargetMode="External"/><Relationship Id="rId2" Type="http://schemas.openxmlformats.org/officeDocument/2006/relationships/hyperlink" Target="http://www.unex.es/didactica/tecnologiaeducativ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70" y="3709052"/>
            <a:ext cx="6357982" cy="720080"/>
          </a:xfrm>
        </p:spPr>
        <p:txBody>
          <a:bodyPr>
            <a:normAutofit fontScale="90000"/>
          </a:bodyPr>
          <a:lstStyle/>
          <a:p>
            <a:pPr algn="r"/>
            <a:r>
              <a:rPr lang="es-MX" sz="2000" dirty="0" smtClean="0">
                <a:solidFill>
                  <a:schemeClr val="tx2">
                    <a:lumMod val="10000"/>
                  </a:schemeClr>
                </a:solidFill>
              </a:rPr>
              <a:t>Unidad de Aprendizaje   </a:t>
            </a:r>
            <a:r>
              <a:rPr lang="es-ES_tradnl" dirty="0" smtClean="0">
                <a:solidFill>
                  <a:schemeClr val="tx2">
                    <a:lumMod val="10000"/>
                  </a:schemeClr>
                </a:solidFill>
              </a:rPr>
              <a:t>DISEÑO</a:t>
            </a:r>
            <a:endParaRPr lang="es-ES" dirty="0">
              <a:solidFill>
                <a:schemeClr val="tx2">
                  <a:lumMod val="10000"/>
                </a:schemeClr>
              </a:solidFill>
            </a:endParaRPr>
          </a:p>
        </p:txBody>
      </p:sp>
      <p:pic>
        <p:nvPicPr>
          <p:cNvPr id="95234"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4500562" y="992504"/>
            <a:ext cx="3809983" cy="272224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728247"/>
            <a:ext cx="6953996" cy="248683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visión sólo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70" y="5319594"/>
            <a:ext cx="6357982" cy="720080"/>
          </a:xfrm>
        </p:spPr>
        <p:txBody>
          <a:bodyPr>
            <a:normAutofit fontScale="90000"/>
          </a:bodyPr>
          <a:lstStyle/>
          <a:p>
            <a:pPr algn="r"/>
            <a:r>
              <a:rPr lang="es-MX" sz="2000" dirty="0" smtClean="0">
                <a:solidFill>
                  <a:schemeClr val="tx2">
                    <a:lumMod val="10000"/>
                  </a:schemeClr>
                </a:solidFill>
              </a:rPr>
              <a:t>Unidad de Aprendizaje   </a:t>
            </a:r>
            <a:r>
              <a:rPr lang="es-ES_tradnl" dirty="0" smtClean="0">
                <a:solidFill>
                  <a:schemeClr val="tx2">
                    <a:lumMod val="10000"/>
                  </a:schemeClr>
                </a:solidFill>
              </a:rPr>
              <a:t>DISEÑO</a:t>
            </a:r>
            <a:endParaRPr lang="es-ES" dirty="0">
              <a:solidFill>
                <a:schemeClr val="tx2">
                  <a:lumMod val="10000"/>
                </a:schemeClr>
              </a:solidFill>
            </a:endParaRPr>
          </a:p>
        </p:txBody>
      </p:sp>
      <p:pic>
        <p:nvPicPr>
          <p:cNvPr id="95234" name="Picture 2" descr="http://3.bp.blogspot.com/_laC0A77TY2c/THCJOpu-pKI/AAAAAAAAAB8/vNVqCoVIu6c/s1600/collage+composicion+-+almarza+copy.jpg"/>
          <p:cNvPicPr>
            <a:picLocks noChangeAspect="1" noChangeArrowheads="1"/>
          </p:cNvPicPr>
          <p:nvPr/>
        </p:nvPicPr>
        <p:blipFill>
          <a:blip r:embed="rId2"/>
          <a:srcRect/>
          <a:stretch>
            <a:fillRect/>
          </a:stretch>
        </p:blipFill>
        <p:spPr bwMode="auto">
          <a:xfrm>
            <a:off x="857224" y="-132"/>
            <a:ext cx="7453321" cy="53254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Marcador de contenido"/>
          <p:cNvSpPr txBox="1">
            <a:spLocks/>
          </p:cNvSpPr>
          <p:nvPr/>
        </p:nvSpPr>
        <p:spPr>
          <a:xfrm>
            <a:off x="1071538" y="2143116"/>
            <a:ext cx="7286676" cy="2438012"/>
          </a:xfrm>
          <a:prstGeom prst="rect">
            <a:avLst/>
          </a:prstGeom>
        </p:spPr>
        <p:txBody>
          <a:bodyPr vert="horz" tIns="0" rIns="45720" bIns="0" anchor="b">
            <a:noAutofit/>
          </a:bodyPr>
          <a:lstStyle/>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lang="es-ES_tradnl" sz="2400" b="1" dirty="0" smtClean="0">
                <a:solidFill>
                  <a:schemeClr val="accent1">
                    <a:lumMod val="75000"/>
                  </a:schemeClr>
                </a:solidFill>
              </a:rPr>
              <a:t>MÓDULOS</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endParaRPr lang="es-ES_tradnl" sz="1600" dirty="0" smtClean="0"/>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i="0" u="none" strike="noStrike" kern="1200" cap="none" spc="0" normalizeH="0" noProof="0" dirty="0" smtClean="0">
                <a:ln>
                  <a:noFill/>
                </a:ln>
                <a:solidFill>
                  <a:srgbClr val="000000"/>
                </a:solidFill>
                <a:effectLst/>
                <a:uLnTx/>
                <a:uFillTx/>
                <a:latin typeface="+mn-lt"/>
                <a:ea typeface="+mn-ea"/>
                <a:cs typeface="+mn-cs"/>
              </a:rPr>
              <a:t>Introducción al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 </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 </a:t>
            </a:r>
            <a:r>
              <a:rPr lang="es-ES_tradnl" sz="2000" dirty="0" smtClean="0">
                <a:solidFill>
                  <a:srgbClr val="000000"/>
                </a:solidFill>
              </a:rPr>
              <a:t>Elementos Básicos del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450850" marR="0" lvl="0" indent="-369888" defTabSz="914400" rtl="0" eaLnBrk="1" fontAlgn="auto" latinLnBrk="0" hangingPunct="1">
              <a:lnSpc>
                <a:spcPct val="100000"/>
              </a:lnSpc>
              <a:spcBef>
                <a:spcPct val="20000"/>
              </a:spcBef>
              <a:spcAft>
                <a:spcPts val="0"/>
              </a:spcAft>
              <a:buClr>
                <a:schemeClr val="accent1"/>
              </a:buClr>
              <a:buSzPct val="80000"/>
              <a:tabLst>
                <a:tab pos="450850" algn="l"/>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Principios ordenadores y Conceptos</a:t>
            </a:r>
            <a:r>
              <a:rPr kumimoji="0" lang="es-ES_tradnl" sz="2000" b="0"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fundamentales del</a:t>
            </a:r>
            <a:r>
              <a:rPr kumimoji="0" lang="es-ES_tradnl" sz="2000" b="0"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Diseño.</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IV.</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lang="es-ES_tradnl" sz="2000" dirty="0" smtClean="0">
                <a:solidFill>
                  <a:srgbClr val="000000"/>
                </a:solidFill>
              </a:rPr>
              <a:t>Soluciones integrales del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endParaRPr kumimoji="0" lang="es-ES" sz="2000" b="0" i="0" u="none" strike="noStrike" kern="1200" cap="none" spc="0" normalizeH="0" baseline="0" noProof="0" dirty="0">
              <a:ln>
                <a:noFill/>
              </a:ln>
              <a:solidFill>
                <a:srgbClr val="000000"/>
              </a:solidFill>
              <a:effectLst/>
              <a:uLnTx/>
              <a:uFillTx/>
              <a:latin typeface="+mn-lt"/>
              <a:ea typeface="+mn-ea"/>
              <a:cs typeface="+mn-cs"/>
            </a:endParaRPr>
          </a:p>
        </p:txBody>
      </p:sp>
      <p:sp>
        <p:nvSpPr>
          <p:cNvPr id="6"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pic>
        <p:nvPicPr>
          <p:cNvPr id="8" name="Picture 2" descr="http://3.bp.blogspot.com/_laC0A77TY2c/THCJOpu-pKI/AAAAAAAAAB8/vNVqCoVIu6c/s1600/collage+composicion+-+almarza+copy.jpg"/>
          <p:cNvPicPr>
            <a:picLocks noChangeAspect="1" noChangeArrowheads="1"/>
          </p:cNvPicPr>
          <p:nvPr/>
        </p:nvPicPr>
        <p:blipFill>
          <a:blip r:embed="rId2" cstate="print"/>
          <a:srcRect l="71449"/>
          <a:stretch>
            <a:fillRect/>
          </a:stretch>
        </p:blipFill>
        <p:spPr bwMode="auto">
          <a:xfrm>
            <a:off x="0" y="2071570"/>
            <a:ext cx="1141874" cy="2857628"/>
          </a:xfrm>
          <a:prstGeom prst="rect">
            <a:avLst/>
          </a:prstGeom>
          <a:noFill/>
        </p:spPr>
      </p:pic>
      <p:cxnSp>
        <p:nvCxnSpPr>
          <p:cNvPr id="7" name="6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2987946"/>
            <a:ext cx="5212662" cy="2462213"/>
          </a:xfrm>
          <a:prstGeom prst="rect">
            <a:avLst/>
          </a:prstGeom>
        </p:spPr>
        <p:txBody>
          <a:bodyPr wrap="square">
            <a:spAutoFit/>
          </a:bodyPr>
          <a:lstStyle/>
          <a:p>
            <a:r>
              <a:rPr lang="es-MX" sz="2400" b="1" dirty="0" smtClean="0">
                <a:solidFill>
                  <a:schemeClr val="accent1">
                    <a:lumMod val="75000"/>
                  </a:schemeClr>
                </a:solidFill>
              </a:rPr>
              <a:t>Módulo I. Introducción al Diseño</a:t>
            </a:r>
          </a:p>
          <a:p>
            <a:endParaRPr lang="es-MX" sz="1600" dirty="0" smtClean="0"/>
          </a:p>
          <a:p>
            <a:r>
              <a:rPr lang="es-MX" sz="2400" b="1" dirty="0" smtClean="0"/>
              <a:t>Tema 1. ¿Qué es el Diseño?</a:t>
            </a:r>
          </a:p>
          <a:p>
            <a:r>
              <a:rPr lang="es-MX" b="1" dirty="0" smtClean="0"/>
              <a:t>Tema 1.1. </a:t>
            </a:r>
            <a:r>
              <a:rPr lang="es-MX" dirty="0" smtClean="0"/>
              <a:t>Escuelas de Diseño. </a:t>
            </a:r>
          </a:p>
          <a:p>
            <a:r>
              <a:rPr lang="es-MX" b="1" dirty="0" smtClean="0"/>
              <a:t>Tema 1.2. </a:t>
            </a:r>
            <a:r>
              <a:rPr lang="es-MX" dirty="0" smtClean="0"/>
              <a:t>Tipos de Diseño. </a:t>
            </a:r>
          </a:p>
          <a:p>
            <a:r>
              <a:rPr lang="es-MX" b="1" dirty="0" smtClean="0"/>
              <a:t>Tema 1.3. </a:t>
            </a:r>
            <a:r>
              <a:rPr lang="es-MX" dirty="0" smtClean="0"/>
              <a:t>Objetivos del Diseño.</a:t>
            </a:r>
          </a:p>
          <a:p>
            <a:r>
              <a:rPr lang="es-MX" b="1" dirty="0" smtClean="0"/>
              <a:t>Tema 1.4. </a:t>
            </a:r>
            <a:r>
              <a:rPr lang="es-MX" dirty="0" smtClean="0"/>
              <a:t>Aplicaciones prácticas del Diseño.</a:t>
            </a:r>
          </a:p>
          <a:p>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
        <p:nvSpPr>
          <p:cNvPr id="6" name="5 Rectángulo"/>
          <p:cNvSpPr/>
          <p:nvPr/>
        </p:nvSpPr>
        <p:spPr>
          <a:xfrm>
            <a:off x="285720" y="5640189"/>
            <a:ext cx="8358246" cy="646331"/>
          </a:xfrm>
          <a:prstGeom prst="rect">
            <a:avLst/>
          </a:prstGeom>
        </p:spPr>
        <p:txBody>
          <a:bodyPr wrap="square">
            <a:spAutoFit/>
          </a:bodyPr>
          <a:lstStyle/>
          <a:p>
            <a:r>
              <a:rPr lang="es-MX" b="1" dirty="0" smtClean="0"/>
              <a:t>Propósito del Módulo 1: </a:t>
            </a:r>
            <a:r>
              <a:rPr lang="es-MX" dirty="0" smtClean="0"/>
              <a:t>Valora y describe el papel del arte, al conocer las profesiones que emplean los elementos del diseño como práctica cotidiana.</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71876"/>
            <a:ext cx="4355406" cy="1846659"/>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dirty="0" smtClean="0"/>
          </a:p>
          <a:p>
            <a:pPr algn="ctr"/>
            <a:r>
              <a:rPr lang="es-MX" sz="2000" b="1" dirty="0" smtClean="0"/>
              <a:t>Tema 1</a:t>
            </a:r>
            <a:r>
              <a:rPr lang="es-MX" sz="2000" dirty="0" smtClean="0"/>
              <a:t>. ¿Qué es el Diseño?</a:t>
            </a:r>
          </a:p>
          <a:p>
            <a:pPr algn="ctr"/>
            <a:r>
              <a:rPr lang="es-MX" sz="1600" b="1" dirty="0" smtClean="0"/>
              <a:t>Tema 1.1</a:t>
            </a:r>
            <a:r>
              <a:rPr lang="es-MX" sz="1600" dirty="0" smtClean="0"/>
              <a:t>. Escuelas de Diseño.</a:t>
            </a:r>
          </a:p>
          <a:p>
            <a:pPr algn="ctr"/>
            <a:endParaRPr lang="es-MX" dirty="0" smtClean="0"/>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149757"/>
            <a:ext cx="4857784" cy="6494085"/>
          </a:xfrm>
          <a:prstGeom prst="rect">
            <a:avLst/>
          </a:prstGeom>
        </p:spPr>
        <p:txBody>
          <a:bodyPr wrap="square">
            <a:spAutoFit/>
          </a:bodyPr>
          <a:lstStyle/>
          <a:p>
            <a:r>
              <a:rPr lang="es-MX" sz="3600" b="1" dirty="0" err="1" smtClean="0">
                <a:solidFill>
                  <a:schemeClr val="accent1">
                    <a:lumMod val="75000"/>
                  </a:schemeClr>
                </a:solidFill>
              </a:rPr>
              <a:t>Arts</a:t>
            </a:r>
            <a:r>
              <a:rPr lang="es-MX" sz="3600" b="1" dirty="0" smtClean="0">
                <a:solidFill>
                  <a:schemeClr val="accent1">
                    <a:lumMod val="75000"/>
                  </a:schemeClr>
                </a:solidFill>
              </a:rPr>
              <a:t> &amp; </a:t>
            </a:r>
            <a:r>
              <a:rPr lang="es-MX" sz="3600" b="1" dirty="0" err="1" smtClean="0">
                <a:solidFill>
                  <a:schemeClr val="accent1">
                    <a:lumMod val="75000"/>
                  </a:schemeClr>
                </a:solidFill>
              </a:rPr>
              <a:t>Crafts</a:t>
            </a:r>
            <a:r>
              <a:rPr lang="es-MX" sz="3600" b="1" dirty="0" smtClean="0">
                <a:solidFill>
                  <a:schemeClr val="accent1">
                    <a:lumMod val="75000"/>
                  </a:schemeClr>
                </a:solidFill>
              </a:rPr>
              <a:t> </a:t>
            </a:r>
          </a:p>
          <a:p>
            <a:r>
              <a:rPr lang="es-MX" sz="2400" b="1" dirty="0" smtClean="0">
                <a:solidFill>
                  <a:schemeClr val="accent1">
                    <a:lumMod val="75000"/>
                  </a:schemeClr>
                </a:solidFill>
              </a:rPr>
              <a:t>(1850 y 1914)</a:t>
            </a:r>
            <a:endParaRPr lang="es-MX" sz="3600" b="1" dirty="0" smtClean="0">
              <a:solidFill>
                <a:schemeClr val="accent1">
                  <a:lumMod val="75000"/>
                </a:schemeClr>
              </a:solidFill>
            </a:endParaRPr>
          </a:p>
          <a:p>
            <a:endParaRPr lang="es-MX" sz="2000" dirty="0" smtClean="0"/>
          </a:p>
          <a:p>
            <a:r>
              <a:rPr lang="es-MX" sz="2000" dirty="0" smtClean="0"/>
              <a:t>Desarrollado en Gran Bretaña. En el primer tiempo de la Revolución Industrial, los ingleses estaban a la vanguardia del diseño. Muestra de ello es el movimiento de Artes y Oficios, una agrupación de arquitectos y diseñadores progresistas cuyo objetivo era reformar el diseño y la sociedad mediante el retorno a la artesanía, en respuesta al horror que les producían los primeros objetos industriales, bastante brutos, descuidados y desagradables estéticamente.</a:t>
            </a:r>
          </a:p>
          <a:p>
            <a:r>
              <a:rPr lang="es-MX" sz="2000" dirty="0" smtClean="0"/>
              <a:t>Williams  Morris considerado el padre del diseño.</a:t>
            </a:r>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noProof="0" dirty="0" smtClean="0">
                <a:ln>
                  <a:noFill/>
                </a:ln>
                <a:solidFill>
                  <a:schemeClr val="tx1"/>
                </a:solidFill>
                <a:effectLst/>
                <a:uLnTx/>
                <a:uFillTx/>
                <a:latin typeface="+mn-lt"/>
                <a:ea typeface="+mn-ea"/>
                <a:cs typeface="+mn-cs"/>
              </a:rPr>
              <a:t> 1.1</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Escuelas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146" name="Picture 2" descr="ARTS &amp; CRAFTS MOVEMENT IN AUSTRALIA"/>
          <p:cNvPicPr>
            <a:picLocks noChangeAspect="1" noChangeArrowheads="1"/>
          </p:cNvPicPr>
          <p:nvPr/>
        </p:nvPicPr>
        <p:blipFill>
          <a:blip r:embed="rId2"/>
          <a:srcRect/>
          <a:stretch>
            <a:fillRect/>
          </a:stretch>
        </p:blipFill>
        <p:spPr bwMode="auto">
          <a:xfrm>
            <a:off x="5500694" y="3286124"/>
            <a:ext cx="3500430" cy="340790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143404" cy="4955203"/>
          </a:xfrm>
          <a:prstGeom prst="rect">
            <a:avLst/>
          </a:prstGeom>
        </p:spPr>
        <p:txBody>
          <a:bodyPr wrap="square">
            <a:spAutoFit/>
          </a:bodyPr>
          <a:lstStyle/>
          <a:p>
            <a:r>
              <a:rPr lang="es-MX" sz="3600" b="1" dirty="0" smtClean="0">
                <a:solidFill>
                  <a:schemeClr val="accent1">
                    <a:lumMod val="75000"/>
                  </a:schemeClr>
                </a:solidFill>
              </a:rPr>
              <a:t>Art </a:t>
            </a:r>
            <a:r>
              <a:rPr lang="es-MX" sz="3600" b="1" dirty="0" err="1" smtClean="0">
                <a:solidFill>
                  <a:schemeClr val="accent1">
                    <a:lumMod val="75000"/>
                  </a:schemeClr>
                </a:solidFill>
              </a:rPr>
              <a:t>Nouveau</a:t>
            </a:r>
            <a:r>
              <a:rPr lang="es-MX" sz="3600" b="1" dirty="0" smtClean="0">
                <a:solidFill>
                  <a:schemeClr val="accent1">
                    <a:lumMod val="75000"/>
                  </a:schemeClr>
                </a:solidFill>
              </a:rPr>
              <a:t> </a:t>
            </a:r>
          </a:p>
          <a:p>
            <a:r>
              <a:rPr lang="es-MX" sz="2400" b="1" dirty="0" smtClean="0">
                <a:solidFill>
                  <a:schemeClr val="accent1">
                    <a:lumMod val="75000"/>
                  </a:schemeClr>
                </a:solidFill>
              </a:rPr>
              <a:t>(1880-1910)</a:t>
            </a:r>
            <a:endParaRPr lang="es-MX" sz="2400" dirty="0" smtClean="0">
              <a:solidFill>
                <a:schemeClr val="accent1">
                  <a:lumMod val="75000"/>
                </a:schemeClr>
              </a:solidFill>
            </a:endParaRPr>
          </a:p>
          <a:p>
            <a:endParaRPr lang="es-MX" sz="2000" dirty="0" smtClean="0"/>
          </a:p>
          <a:p>
            <a:r>
              <a:rPr lang="es-MX" sz="2000" dirty="0" smtClean="0"/>
              <a:t>Movimiento desarrollado en París. Conocido también como "Nuevo Arte", este movimiento se inspiraba en el </a:t>
            </a:r>
            <a:r>
              <a:rPr lang="es-MX" sz="2000" dirty="0" err="1" smtClean="0"/>
              <a:t>Arts</a:t>
            </a:r>
            <a:r>
              <a:rPr lang="es-MX" sz="2000" dirty="0" smtClean="0"/>
              <a:t> &amp; </a:t>
            </a:r>
            <a:r>
              <a:rPr lang="es-MX" sz="2000" dirty="0" err="1" smtClean="0"/>
              <a:t>Crafts</a:t>
            </a:r>
            <a:r>
              <a:rPr lang="es-MX" sz="2000" dirty="0" smtClean="0"/>
              <a:t> británico y estaba integrado por diseñadores vinculados a la Secesión Vienesa, los que introdujeron formas naturales, abstractas y curvilíneas, promoviendo el uso de motivos ondulados.</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1.1. Escuelas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026" name="Picture 2" descr="http://ciepfa.posgrado.unam.mx/notiarq/archivoNotiARQ/imagenesNotiARQ/ArtNouveau-Cama.JPG"/>
          <p:cNvPicPr>
            <a:picLocks noChangeAspect="1" noChangeArrowheads="1"/>
          </p:cNvPicPr>
          <p:nvPr/>
        </p:nvPicPr>
        <p:blipFill>
          <a:blip r:embed="rId2"/>
          <a:srcRect/>
          <a:stretch>
            <a:fillRect/>
          </a:stretch>
        </p:blipFill>
        <p:spPr bwMode="auto">
          <a:xfrm>
            <a:off x="4786314" y="1785926"/>
            <a:ext cx="4230636" cy="4036868"/>
          </a:xfrm>
          <a:prstGeom prst="rect">
            <a:avLst/>
          </a:prstGeom>
          <a:noFill/>
        </p:spPr>
      </p:pic>
      <p:sp>
        <p:nvSpPr>
          <p:cNvPr id="1027" name="Rectangle 3"/>
          <p:cNvSpPr>
            <a:spLocks noChangeArrowheads="1"/>
          </p:cNvSpPr>
          <p:nvPr/>
        </p:nvSpPr>
        <p:spPr bwMode="auto">
          <a:xfrm>
            <a:off x="4643438" y="5842361"/>
            <a:ext cx="421477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i="0" u="none" strike="noStrike" cap="none" normalizeH="0" baseline="0" dirty="0" smtClean="0">
                <a:ln>
                  <a:noFill/>
                </a:ln>
                <a:effectLst/>
                <a:latin typeface="Arial" pitchFamily="34" charset="0"/>
                <a:cs typeface="Arial" pitchFamily="34" charset="0"/>
              </a:rPr>
              <a:t>Cama de la Recamara de la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i="0" u="none" strike="noStrike" cap="none" normalizeH="0" baseline="0" dirty="0" smtClean="0">
                <a:ln>
                  <a:noFill/>
                </a:ln>
                <a:effectLst/>
                <a:latin typeface="Arial" pitchFamily="34" charset="0"/>
                <a:cs typeface="Arial" pitchFamily="34" charset="0"/>
              </a:rPr>
              <a:t>Caperucita Roja en la Casa Requena. Museo</a:t>
            </a:r>
            <a:r>
              <a:rPr kumimoji="0" lang="es-MX" sz="1100" i="0" u="none" strike="noStrike" cap="none" normalizeH="0" dirty="0" smtClean="0">
                <a:ln>
                  <a:noFill/>
                </a:ln>
                <a:effectLst/>
                <a:latin typeface="Arial" pitchFamily="34" charset="0"/>
                <a:cs typeface="Arial" pitchFamily="34" charset="0"/>
              </a:rPr>
              <a:t> Franz Mayer.</a:t>
            </a:r>
            <a:endParaRPr kumimoji="0" lang="es-MX" sz="110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5000660" cy="6124754"/>
          </a:xfrm>
          <a:prstGeom prst="rect">
            <a:avLst/>
          </a:prstGeom>
        </p:spPr>
        <p:txBody>
          <a:bodyPr wrap="square">
            <a:spAutoFit/>
          </a:bodyPr>
          <a:lstStyle/>
          <a:p>
            <a:r>
              <a:rPr lang="es-MX" sz="3600" b="1" dirty="0" smtClean="0">
                <a:solidFill>
                  <a:schemeClr val="accent1">
                    <a:lumMod val="75000"/>
                  </a:schemeClr>
                </a:solidFill>
              </a:rPr>
              <a:t>De </a:t>
            </a:r>
            <a:r>
              <a:rPr lang="es-MX" sz="3600" b="1" dirty="0" err="1" smtClean="0">
                <a:solidFill>
                  <a:schemeClr val="accent1">
                    <a:lumMod val="75000"/>
                  </a:schemeClr>
                </a:solidFill>
              </a:rPr>
              <a:t>Stijil</a:t>
            </a:r>
            <a:r>
              <a:rPr lang="es-MX" sz="3600" b="1" dirty="0" smtClean="0">
                <a:solidFill>
                  <a:schemeClr val="accent1">
                    <a:lumMod val="75000"/>
                  </a:schemeClr>
                </a:solidFill>
              </a:rPr>
              <a:t> </a:t>
            </a:r>
            <a:r>
              <a:rPr lang="es-MX" sz="2400" b="1" dirty="0" smtClean="0">
                <a:solidFill>
                  <a:schemeClr val="accent1">
                    <a:lumMod val="75000"/>
                  </a:schemeClr>
                </a:solidFill>
              </a:rPr>
              <a:t>(1917-1931)</a:t>
            </a:r>
            <a:endParaRPr lang="es-MX" sz="2000" dirty="0" smtClean="0">
              <a:solidFill>
                <a:schemeClr val="accent1">
                  <a:lumMod val="75000"/>
                </a:schemeClr>
              </a:solidFill>
            </a:endParaRPr>
          </a:p>
          <a:p>
            <a:endParaRPr lang="es-MX" sz="2000" dirty="0" smtClean="0"/>
          </a:p>
          <a:p>
            <a:r>
              <a:rPr lang="es-MX" sz="2000" dirty="0" smtClean="0"/>
              <a:t>Movimiento desarrollado en Holanda.</a:t>
            </a:r>
            <a:br>
              <a:rPr lang="es-MX" sz="2000" dirty="0" smtClean="0"/>
            </a:br>
            <a:r>
              <a:rPr lang="es-MX" sz="2000" dirty="0" smtClean="0"/>
              <a:t>Un grupo de arquitectos, diseñadores y artistas holandeses, donde participaba </a:t>
            </a:r>
            <a:r>
              <a:rPr lang="es-MX" sz="2000" dirty="0" err="1" smtClean="0"/>
              <a:t>Piet</a:t>
            </a:r>
            <a:r>
              <a:rPr lang="es-MX" sz="2000" dirty="0" smtClean="0"/>
              <a:t> </a:t>
            </a:r>
            <a:r>
              <a:rPr lang="es-MX" sz="2000" dirty="0" err="1" smtClean="0"/>
              <a:t>Mondrian</a:t>
            </a:r>
            <a:r>
              <a:rPr lang="es-MX" sz="2000" dirty="0" smtClean="0"/>
              <a:t>, creó en 1917 una revista de arte llamada De </a:t>
            </a:r>
            <a:r>
              <a:rPr lang="es-MX" sz="2000" dirty="0" err="1" smtClean="0"/>
              <a:t>Stijil</a:t>
            </a:r>
            <a:r>
              <a:rPr lang="es-MX" sz="2000" dirty="0" smtClean="0"/>
              <a:t>, que se convirtió en un foro de debate artístico y de diseño, y luego, en el centro de un grupo más amplio de intelectuales.</a:t>
            </a:r>
            <a:br>
              <a:rPr lang="es-MX" sz="2000" dirty="0" smtClean="0"/>
            </a:br>
            <a:r>
              <a:rPr lang="es-MX" sz="2000" dirty="0" smtClean="0"/>
              <a:t>Este movimiento promovía un objetivo común, la abstracción absoluta, y reivindicaba la pureza del arte y el diseño a través de la adopción de un lenguaje universal de cubismo abstracto, o como definía </a:t>
            </a:r>
            <a:r>
              <a:rPr lang="es-MX" sz="2000" dirty="0" err="1" smtClean="0"/>
              <a:t>Mondrian</a:t>
            </a:r>
            <a:r>
              <a:rPr lang="es-MX" sz="2000" dirty="0" smtClean="0"/>
              <a:t>, de neoplasticismo.</a:t>
            </a:r>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1.1. Escuelas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53250" name="Picture 2" descr="http://designergirlee.files.wordpress.com/2011/08/de-stijl-furniture-red-and-blue-chair-bed-and-side-table.jpg"/>
          <p:cNvPicPr>
            <a:picLocks noChangeAspect="1" noChangeArrowheads="1"/>
          </p:cNvPicPr>
          <p:nvPr/>
        </p:nvPicPr>
        <p:blipFill>
          <a:blip r:embed="rId2"/>
          <a:srcRect/>
          <a:stretch>
            <a:fillRect/>
          </a:stretch>
        </p:blipFill>
        <p:spPr bwMode="auto">
          <a:xfrm>
            <a:off x="5643570" y="4205323"/>
            <a:ext cx="3137945" cy="2081197"/>
          </a:xfrm>
          <a:prstGeom prst="rect">
            <a:avLst/>
          </a:prstGeom>
          <a:noFill/>
        </p:spPr>
      </p:pic>
      <p:pic>
        <p:nvPicPr>
          <p:cNvPr id="53252" name="Picture 4" descr="http://designergirlee.files.wordpress.com/2011/08/interior-of-the-schroder-house.jpg?w=640"/>
          <p:cNvPicPr>
            <a:picLocks noChangeAspect="1" noChangeArrowheads="1"/>
          </p:cNvPicPr>
          <p:nvPr/>
        </p:nvPicPr>
        <p:blipFill>
          <a:blip r:embed="rId3"/>
          <a:srcRect/>
          <a:stretch>
            <a:fillRect/>
          </a:stretch>
        </p:blipFill>
        <p:spPr bwMode="auto">
          <a:xfrm>
            <a:off x="5660468" y="2043121"/>
            <a:ext cx="3126374" cy="195738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3929090" cy="6180378"/>
          </a:xfrm>
          <a:prstGeom prst="rect">
            <a:avLst/>
          </a:prstGeom>
        </p:spPr>
        <p:txBody>
          <a:bodyPr wrap="square">
            <a:spAutoFit/>
          </a:bodyPr>
          <a:lstStyle/>
          <a:p>
            <a:r>
              <a:rPr lang="es-MX" sz="3600" b="1" dirty="0" err="1" smtClean="0">
                <a:solidFill>
                  <a:schemeClr val="accent1">
                    <a:lumMod val="75000"/>
                  </a:schemeClr>
                </a:solidFill>
              </a:rPr>
              <a:t>Bauhaus</a:t>
            </a:r>
            <a:r>
              <a:rPr lang="es-MX" sz="3600" b="1" dirty="0" smtClean="0">
                <a:solidFill>
                  <a:schemeClr val="accent1">
                    <a:lumMod val="75000"/>
                  </a:schemeClr>
                </a:solidFill>
              </a:rPr>
              <a:t> </a:t>
            </a:r>
          </a:p>
          <a:p>
            <a:r>
              <a:rPr lang="es-MX" sz="2400" b="1" dirty="0" smtClean="0">
                <a:solidFill>
                  <a:schemeClr val="accent1">
                    <a:lumMod val="75000"/>
                  </a:schemeClr>
                </a:solidFill>
              </a:rPr>
              <a:t>(1919 – 1933)</a:t>
            </a:r>
          </a:p>
          <a:p>
            <a:r>
              <a:rPr lang="es-MX" sz="2000" dirty="0" smtClean="0"/>
              <a:t>Escuela de Diseño alemana desarrollada en las ciudades de Weimar, </a:t>
            </a:r>
            <a:r>
              <a:rPr lang="es-MX" sz="2000" dirty="0" err="1" smtClean="0"/>
              <a:t>Dessau</a:t>
            </a:r>
            <a:r>
              <a:rPr lang="es-MX" sz="2000" dirty="0" smtClean="0"/>
              <a:t> y Berlín. La Escuela </a:t>
            </a:r>
            <a:r>
              <a:rPr lang="es-MX" sz="2000" dirty="0" err="1" smtClean="0"/>
              <a:t>Bauhaus</a:t>
            </a:r>
            <a:r>
              <a:rPr lang="es-MX" sz="2000" dirty="0" smtClean="0"/>
              <a:t> fue fundada por Walter </a:t>
            </a:r>
            <a:r>
              <a:rPr lang="es-MX" sz="2000" dirty="0" err="1" smtClean="0"/>
              <a:t>Gropius</a:t>
            </a:r>
            <a:r>
              <a:rPr lang="es-MX" sz="2000" dirty="0" smtClean="0"/>
              <a:t>, quien abogaba por el ideal de talleres de artesanos por sobre el sistema de la </a:t>
            </a:r>
            <a:r>
              <a:rPr lang="es-MX" sz="2000" dirty="0" err="1" smtClean="0"/>
              <a:t>Deustcher</a:t>
            </a:r>
            <a:r>
              <a:rPr lang="es-MX" sz="2000" dirty="0" smtClean="0"/>
              <a:t> </a:t>
            </a:r>
            <a:r>
              <a:rPr lang="es-MX" sz="2000" dirty="0" err="1" smtClean="0"/>
              <a:t>Werkbund</a:t>
            </a:r>
            <a:r>
              <a:rPr lang="es-MX" sz="2000" dirty="0" smtClean="0"/>
              <a:t>. </a:t>
            </a:r>
            <a:r>
              <a:rPr lang="es-MX" sz="2000" b="1" dirty="0" err="1" smtClean="0"/>
              <a:t>Bauhaus</a:t>
            </a:r>
            <a:r>
              <a:rPr lang="es-MX" sz="2000" dirty="0" smtClean="0"/>
              <a:t> significa " casa de construcción" y como escuela interdisciplinaria con talleres de experimentación sobre diversidad de materiales, reformulaba la teoría educativa, fusionando las distintas artes.</a:t>
            </a:r>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1.1. Escuelas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22530" name="Picture 2" descr="bau-bike"/>
          <p:cNvPicPr>
            <a:picLocks noChangeAspect="1" noChangeArrowheads="1"/>
          </p:cNvPicPr>
          <p:nvPr/>
        </p:nvPicPr>
        <p:blipFill>
          <a:blip r:embed="rId2"/>
          <a:srcRect/>
          <a:stretch>
            <a:fillRect/>
          </a:stretch>
        </p:blipFill>
        <p:spPr bwMode="auto">
          <a:xfrm>
            <a:off x="4572000" y="2143116"/>
            <a:ext cx="4457700" cy="3419476"/>
          </a:xfrm>
          <a:prstGeom prst="rect">
            <a:avLst/>
          </a:prstGeom>
          <a:noFill/>
        </p:spPr>
      </p:pic>
      <p:sp>
        <p:nvSpPr>
          <p:cNvPr id="10" name="9 Rectángulo"/>
          <p:cNvSpPr/>
          <p:nvPr/>
        </p:nvSpPr>
        <p:spPr>
          <a:xfrm>
            <a:off x="4500562" y="5704991"/>
            <a:ext cx="4572000" cy="938719"/>
          </a:xfrm>
          <a:prstGeom prst="rect">
            <a:avLst/>
          </a:prstGeom>
        </p:spPr>
        <p:txBody>
          <a:bodyPr>
            <a:spAutoFit/>
          </a:bodyPr>
          <a:lstStyle/>
          <a:p>
            <a:r>
              <a:rPr lang="es-MX" sz="1100" dirty="0" smtClean="0"/>
              <a:t>Fue presentada el pasado junio en </a:t>
            </a:r>
            <a:r>
              <a:rPr lang="es-MX" sz="1100" dirty="0" err="1" smtClean="0"/>
              <a:t>Designboom</a:t>
            </a:r>
            <a:r>
              <a:rPr lang="es-MX" sz="1100" dirty="0" smtClean="0"/>
              <a:t> y es obra del diseñador danés Michael </a:t>
            </a:r>
            <a:r>
              <a:rPr lang="es-MX" sz="1100" dirty="0" err="1" smtClean="0"/>
              <a:t>Ubbesen</a:t>
            </a:r>
            <a:r>
              <a:rPr lang="es-MX" sz="1100" dirty="0" smtClean="0"/>
              <a:t> </a:t>
            </a:r>
            <a:r>
              <a:rPr lang="es-MX" sz="1100" dirty="0" err="1" smtClean="0"/>
              <a:t>Jakobsen</a:t>
            </a:r>
            <a:r>
              <a:rPr lang="es-MX" sz="1100" dirty="0" smtClean="0"/>
              <a:t>. La </a:t>
            </a:r>
            <a:r>
              <a:rPr lang="es-MX" sz="1100" dirty="0" err="1" smtClean="0"/>
              <a:t>Baubike</a:t>
            </a:r>
            <a:r>
              <a:rPr lang="es-MX" sz="1100" dirty="0" smtClean="0"/>
              <a:t> se inspira en el diseño </a:t>
            </a:r>
            <a:r>
              <a:rPr lang="es-MX" sz="1100" dirty="0" err="1" smtClean="0"/>
              <a:t>Bauhaus</a:t>
            </a:r>
            <a:r>
              <a:rPr lang="es-MX" sz="1100" dirty="0" smtClean="0"/>
              <a:t>. Ha sido realizada con formas geométricas basadas principalmente en el cuadrado y el triángulo equilátero. Su acabado está realizado en metal crudo que resalta la pureza de las líneas.</a:t>
            </a:r>
            <a:endParaRPr lang="es-MX" sz="11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357718" cy="4955203"/>
          </a:xfrm>
          <a:prstGeom prst="rect">
            <a:avLst/>
          </a:prstGeom>
        </p:spPr>
        <p:txBody>
          <a:bodyPr wrap="square">
            <a:spAutoFit/>
          </a:bodyPr>
          <a:lstStyle/>
          <a:p>
            <a:r>
              <a:rPr lang="es-MX" sz="3600" b="1" dirty="0" smtClean="0">
                <a:solidFill>
                  <a:schemeClr val="accent1">
                    <a:lumMod val="75000"/>
                  </a:schemeClr>
                </a:solidFill>
              </a:rPr>
              <a:t>Art Decó </a:t>
            </a:r>
          </a:p>
          <a:p>
            <a:r>
              <a:rPr lang="es-MX" sz="2400" b="1" dirty="0" smtClean="0">
                <a:solidFill>
                  <a:schemeClr val="accent1">
                    <a:lumMod val="75000"/>
                  </a:schemeClr>
                </a:solidFill>
              </a:rPr>
              <a:t>(1920-1930) </a:t>
            </a:r>
          </a:p>
          <a:p>
            <a:r>
              <a:rPr lang="es-MX" sz="2000" dirty="0" smtClean="0"/>
              <a:t>Movimiento artístico desarrollado en Francia y E.E.U.U. Se basa en la mezcla de un </a:t>
            </a:r>
            <a:r>
              <a:rPr lang="es-MX" sz="2000" dirty="0" err="1" smtClean="0"/>
              <a:t>decorativismo</a:t>
            </a:r>
            <a:r>
              <a:rPr lang="es-MX" sz="2000" dirty="0" smtClean="0"/>
              <a:t> extraído de diversas culturas (india, azteca, egipcia, extremo- oriental, etc.) que se conjuga y contrasta con la simplificación geométrica. </a:t>
            </a:r>
            <a:br>
              <a:rPr lang="es-MX" sz="2000" dirty="0" smtClean="0"/>
            </a:br>
            <a:r>
              <a:rPr lang="es-MX" sz="2000" dirty="0" smtClean="0"/>
              <a:t>Las obras más representativas se hallan en el campo del diseño, la moda y la escultura.</a:t>
            </a:r>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1.1. Escuelas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55297" name="Picture 1" descr="http://www.poderedomex.com/upload/foto/0/1/1/violeta1.jpg"/>
          <p:cNvPicPr>
            <a:picLocks noChangeAspect="1" noChangeArrowheads="1"/>
          </p:cNvPicPr>
          <p:nvPr/>
        </p:nvPicPr>
        <p:blipFill>
          <a:blip r:embed="rId2"/>
          <a:srcRect/>
          <a:stretch>
            <a:fillRect/>
          </a:stretch>
        </p:blipFill>
        <p:spPr bwMode="auto">
          <a:xfrm>
            <a:off x="5286380" y="1357298"/>
            <a:ext cx="3219459" cy="4297898"/>
          </a:xfrm>
          <a:prstGeom prst="rect">
            <a:avLst/>
          </a:prstGeom>
          <a:noFill/>
        </p:spPr>
      </p:pic>
      <p:sp>
        <p:nvSpPr>
          <p:cNvPr id="10" name="9 Rectángulo"/>
          <p:cNvSpPr/>
          <p:nvPr/>
        </p:nvSpPr>
        <p:spPr>
          <a:xfrm>
            <a:off x="785786" y="5715016"/>
            <a:ext cx="7858180" cy="954107"/>
          </a:xfrm>
          <a:prstGeom prst="rect">
            <a:avLst/>
          </a:prstGeom>
        </p:spPr>
        <p:txBody>
          <a:bodyPr wrap="square">
            <a:spAutoFit/>
          </a:bodyPr>
          <a:lstStyle/>
          <a:p>
            <a:pPr algn="r"/>
            <a:r>
              <a:rPr lang="es-MX" sz="1400" dirty="0" smtClean="0"/>
              <a:t>La mercería “La Violeta”, ha sido un referente en Toluca, las anécdotas que se han vivido en este comercio son significativas, han formado parte de la historia de esta ciudad y quedarán en el recuerdo de propios y extraños. Si bien se mantendrá el nombre y se conservará el edificio en donde está establecido por considerarse una joya arquitectónica Art </a:t>
            </a:r>
            <a:r>
              <a:rPr lang="es-MX" sz="1400" dirty="0" err="1" smtClean="0"/>
              <a:t>Deco</a:t>
            </a:r>
            <a:r>
              <a:rPr lang="es-MX" sz="1400" dirty="0" smtClean="0"/>
              <a:t>.</a:t>
            </a:r>
            <a:endParaRPr lang="es-MX"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814482"/>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lvl="0">
              <a:spcBef>
                <a:spcPct val="20000"/>
              </a:spcBef>
              <a:buClr>
                <a:schemeClr val="accent1"/>
              </a:buClr>
              <a:buSzPct val="80000"/>
              <a:defRPr/>
            </a:pPr>
            <a:r>
              <a:rPr lang="es-ES_tradnl" dirty="0" smtClean="0">
                <a:solidFill>
                  <a:schemeClr val="tx2">
                    <a:lumMod val="10000"/>
                  </a:schemeClr>
                </a:solidFill>
              </a:rPr>
              <a:t>Visión sólo </a:t>
            </a:r>
            <a:r>
              <a:rPr lang="es-ES_tradnl" dirty="0" err="1" smtClean="0">
                <a:solidFill>
                  <a:schemeClr val="tx2">
                    <a:lumMod val="10000"/>
                  </a:schemeClr>
                </a:solidFill>
              </a:rPr>
              <a:t>proyectable</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a:t>
            </a:r>
            <a:r>
              <a:rPr lang="es-ES_tradnl" dirty="0" smtClean="0">
                <a:solidFill>
                  <a:schemeClr val="tx2">
                    <a:lumMod val="10000"/>
                  </a:schemeClr>
                </a:solidFill>
              </a:rPr>
              <a:t>Introducción al Diseño</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 la Unidad de 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dirty="0" smtClean="0">
                <a:solidFill>
                  <a:schemeClr val="tx2">
                    <a:lumMod val="10000"/>
                  </a:schemeClr>
                </a:solidFill>
              </a:rPr>
              <a:t>Diseño</a:t>
            </a:r>
            <a:endParaRPr lang="es-ES_tradnl" baseline="0" dirty="0" smtClean="0">
              <a:solidFill>
                <a:schemeClr val="tx2">
                  <a:lumMod val="10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Unidad</a:t>
            </a:r>
            <a:r>
              <a:rPr lang="es-ES_tradnl" b="1" dirty="0" smtClean="0">
                <a:solidFill>
                  <a:schemeClr val="accent1">
                    <a:lumMod val="75000"/>
                  </a:schemeClr>
                </a:solidFill>
              </a:rPr>
              <a:t> de </a:t>
            </a:r>
            <a:r>
              <a:rPr lang="es-ES_tradnl" b="1" baseline="0" dirty="0" smtClean="0">
                <a:solidFill>
                  <a:schemeClr val="accent1">
                    <a:lumMod val="75000"/>
                  </a:schemeClr>
                </a:solidFill>
              </a:rPr>
              <a:t>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L.D.G. 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643314"/>
            <a:ext cx="4355406" cy="1631216"/>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sz="1600" dirty="0" smtClean="0"/>
          </a:p>
          <a:p>
            <a:pPr algn="ctr"/>
            <a:r>
              <a:rPr lang="es-MX" sz="2400" b="1" dirty="0" smtClean="0"/>
              <a:t>Tema 1</a:t>
            </a:r>
            <a:r>
              <a:rPr lang="es-MX" sz="2400" dirty="0" smtClean="0"/>
              <a:t>. ¿Qué es el Diseño?</a:t>
            </a:r>
          </a:p>
          <a:p>
            <a:pPr algn="ctr"/>
            <a:r>
              <a:rPr lang="es-MX" b="1" dirty="0" smtClean="0"/>
              <a:t>Tema 1.2</a:t>
            </a:r>
            <a:r>
              <a:rPr lang="es-MX" dirty="0" smtClean="0"/>
              <a:t>. Tipos de Diseño.</a:t>
            </a:r>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4500562" y="1249151"/>
            <a:ext cx="4429156" cy="6124754"/>
          </a:xfrm>
          <a:prstGeom prst="rect">
            <a:avLst/>
          </a:prstGeom>
        </p:spPr>
        <p:txBody>
          <a:bodyPr wrap="square">
            <a:spAutoFit/>
          </a:bodyPr>
          <a:lstStyle/>
          <a:p>
            <a:r>
              <a:rPr lang="es-ES_tradnl" sz="3600" b="1" dirty="0" smtClean="0">
                <a:solidFill>
                  <a:schemeClr val="accent1">
                    <a:lumMod val="75000"/>
                  </a:schemeClr>
                </a:solidFill>
              </a:rPr>
              <a:t>Diseño</a:t>
            </a:r>
          </a:p>
          <a:p>
            <a:r>
              <a:rPr lang="es-ES_tradnl" sz="2000" dirty="0" smtClean="0"/>
              <a:t>El ser humano se mueve en un mundo lleno de estructuras y de objetos útiles, construidos para satisfacer con eficiencia, economía y comodidad determinadas necesidades: vivienda, mobiliario, instrumentos de trabajo, objetos de adorno, etc.</a:t>
            </a:r>
          </a:p>
          <a:p>
            <a:r>
              <a:rPr lang="es-ES_tradnl" sz="2000" dirty="0" smtClean="0"/>
              <a:t>Estos objetos han sido proporcionados desde tiempos antiguos por la producción artesanal y ya en nuestros días por la producción industrial. De cualquier forma, en la concepción y posterior realización de estos objetos útiles siempre han estado presente un diseño.</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1.2. Tipos</a:t>
            </a:r>
            <a:r>
              <a:rPr lang="es-ES_tradnl" dirty="0" smtClean="0"/>
              <a:t>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1266" name="Picture 2" descr="http://gutenver.files.wordpress.com/2010/05/oney_bike.jpg"/>
          <p:cNvPicPr>
            <a:picLocks noChangeAspect="1" noChangeArrowheads="1"/>
          </p:cNvPicPr>
          <p:nvPr/>
        </p:nvPicPr>
        <p:blipFill>
          <a:blip r:embed="rId2"/>
          <a:srcRect/>
          <a:stretch>
            <a:fillRect/>
          </a:stretch>
        </p:blipFill>
        <p:spPr bwMode="auto">
          <a:xfrm>
            <a:off x="0" y="3498593"/>
            <a:ext cx="4437675" cy="3359431"/>
          </a:xfrm>
          <a:prstGeom prst="rect">
            <a:avLst/>
          </a:prstGeom>
          <a:noFill/>
        </p:spPr>
      </p:pic>
      <p:pic>
        <p:nvPicPr>
          <p:cNvPr id="11268" name="Picture 4" descr="http://gutenver.files.wordpress.com/2010/05/oney_bike2.jpg?w=300">
            <a:hlinkClick r:id="rId3"/>
          </p:cNvPr>
          <p:cNvPicPr>
            <a:picLocks noChangeAspect="1" noChangeArrowheads="1"/>
          </p:cNvPicPr>
          <p:nvPr/>
        </p:nvPicPr>
        <p:blipFill>
          <a:blip r:embed="rId4"/>
          <a:srcRect/>
          <a:stretch>
            <a:fillRect/>
          </a:stretch>
        </p:blipFill>
        <p:spPr bwMode="auto">
          <a:xfrm>
            <a:off x="0" y="142852"/>
            <a:ext cx="4437695" cy="3209933"/>
          </a:xfrm>
          <a:prstGeom prst="rect">
            <a:avLst/>
          </a:prstGeom>
          <a:noFill/>
        </p:spPr>
      </p:pic>
      <p:sp>
        <p:nvSpPr>
          <p:cNvPr id="10" name="9 CuadroTexto"/>
          <p:cNvSpPr txBox="1"/>
          <p:nvPr/>
        </p:nvSpPr>
        <p:spPr>
          <a:xfrm>
            <a:off x="214282" y="6215082"/>
            <a:ext cx="2615716" cy="369332"/>
          </a:xfrm>
          <a:prstGeom prst="rect">
            <a:avLst/>
          </a:prstGeom>
          <a:noFill/>
        </p:spPr>
        <p:txBody>
          <a:bodyPr wrap="none" rtlCol="0">
            <a:spAutoFit/>
          </a:bodyPr>
          <a:lstStyle/>
          <a:p>
            <a:r>
              <a:rPr lang="es-MX" b="1" dirty="0" err="1" smtClean="0">
                <a:solidFill>
                  <a:schemeClr val="bg1"/>
                </a:solidFill>
              </a:rPr>
              <a:t>Oneybike</a:t>
            </a:r>
            <a:r>
              <a:rPr lang="es-MX" b="1" dirty="0" smtClean="0">
                <a:solidFill>
                  <a:schemeClr val="bg1"/>
                </a:solidFill>
              </a:rPr>
              <a:t> por Peter Varga</a:t>
            </a:r>
            <a:endParaRPr lang="es-MX" b="1"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929222" cy="5201424"/>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Los artesanos como primeros diseñadores, fueron quienes según la demanda de sus conciudadanos, creaban y producían objetos y elementos para cada necesidad. Crear un objeto de oro o plata, de madera, barro o metal implica resolver la relación entre los elementos del objeto, su diseño. Sin embargo, hacia finales del siglo XIX, en mucho mayor grado durante el siglo XX, las funciones del Diseñador y artesanos han tenido que divergir y el diseño se ha hecho más independiente.</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9218" name="Picture 2" descr="Colorido jarrón de barro diseñado aisladas sobre fondo blanco Foto de archivo - 11519460"/>
          <p:cNvPicPr>
            <a:picLocks noChangeAspect="1" noChangeArrowheads="1"/>
          </p:cNvPicPr>
          <p:nvPr/>
        </p:nvPicPr>
        <p:blipFill>
          <a:blip r:embed="rId2"/>
          <a:srcRect/>
          <a:stretch>
            <a:fillRect/>
          </a:stretch>
        </p:blipFill>
        <p:spPr bwMode="auto">
          <a:xfrm>
            <a:off x="5572132" y="2000240"/>
            <a:ext cx="3107113" cy="412905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3714744" y="1563138"/>
            <a:ext cx="4143404" cy="5509200"/>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Con la llegada de la era industrial se incremento la demanda de objetos estéticamente bien realizados por lo que se hizo necesario la unión de técnicos y diseñadores. Esta es la razón de ser de las artes aplicadas. Técnicos y artistas caminando asociados en los inicios de la producción mecánica. Hoy en día existe el diseñador, mezcla de técnico y artista imaginativo y creador; pero a la vez, inmerso en la sociedad en que vive.</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8194" name="Picture 2" descr="http://gutenver.files.wordpress.com/2010/05/boxetti-compact-kitchen-1.jpg?w=300"/>
          <p:cNvPicPr>
            <a:picLocks noChangeAspect="1" noChangeArrowheads="1"/>
          </p:cNvPicPr>
          <p:nvPr/>
        </p:nvPicPr>
        <p:blipFill>
          <a:blip r:embed="rId2"/>
          <a:srcRect/>
          <a:stretch>
            <a:fillRect/>
          </a:stretch>
        </p:blipFill>
        <p:spPr bwMode="auto">
          <a:xfrm>
            <a:off x="714348" y="451640"/>
            <a:ext cx="2857500" cy="2019301"/>
          </a:xfrm>
          <a:prstGeom prst="rect">
            <a:avLst/>
          </a:prstGeom>
          <a:noFill/>
        </p:spPr>
      </p:pic>
      <p:pic>
        <p:nvPicPr>
          <p:cNvPr id="8196" name="Picture 4" descr="http://gutenver.files.wordpress.com/2010/05/boxetti-compact-kitchen-3.jpg?w=300">
            <a:hlinkClick r:id="rId3"/>
          </p:cNvPr>
          <p:cNvPicPr>
            <a:picLocks noChangeAspect="1" noChangeArrowheads="1"/>
          </p:cNvPicPr>
          <p:nvPr/>
        </p:nvPicPr>
        <p:blipFill>
          <a:blip r:embed="rId4"/>
          <a:srcRect/>
          <a:stretch>
            <a:fillRect/>
          </a:stretch>
        </p:blipFill>
        <p:spPr bwMode="auto">
          <a:xfrm>
            <a:off x="714348" y="2451880"/>
            <a:ext cx="2857500" cy="1838325"/>
          </a:xfrm>
          <a:prstGeom prst="rect">
            <a:avLst/>
          </a:prstGeom>
          <a:noFill/>
        </p:spPr>
      </p:pic>
      <p:pic>
        <p:nvPicPr>
          <p:cNvPr id="8198" name="Picture 6" descr="http://gutenver.files.wordpress.com/2010/05/boxetti-compact-kitchen-5.jpg?w=300">
            <a:hlinkClick r:id="rId5"/>
          </p:cNvPr>
          <p:cNvPicPr>
            <a:picLocks noChangeAspect="1" noChangeArrowheads="1"/>
          </p:cNvPicPr>
          <p:nvPr/>
        </p:nvPicPr>
        <p:blipFill>
          <a:blip r:embed="rId6"/>
          <a:srcRect/>
          <a:stretch>
            <a:fillRect/>
          </a:stretch>
        </p:blipFill>
        <p:spPr bwMode="auto">
          <a:xfrm>
            <a:off x="714348" y="4237830"/>
            <a:ext cx="2857500" cy="1819276"/>
          </a:xfrm>
          <a:prstGeom prst="rect">
            <a:avLst/>
          </a:prstGeom>
          <a:noFill/>
        </p:spPr>
      </p:pic>
      <p:sp>
        <p:nvSpPr>
          <p:cNvPr id="8199" name="Rectangle 7"/>
          <p:cNvSpPr>
            <a:spLocks noChangeArrowheads="1"/>
          </p:cNvSpPr>
          <p:nvPr/>
        </p:nvSpPr>
        <p:spPr bwMode="auto">
          <a:xfrm>
            <a:off x="1000132" y="6095218"/>
            <a:ext cx="3286116" cy="4770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300" b="1" i="0" u="none" strike="noStrike" cap="none" normalizeH="0" baseline="0" dirty="0" err="1" smtClean="0">
                <a:ln>
                  <a:noFill/>
                </a:ln>
                <a:solidFill>
                  <a:schemeClr val="tx1"/>
                </a:solidFill>
                <a:effectLst/>
                <a:latin typeface="Arial" pitchFamily="34" charset="0"/>
                <a:cs typeface="Arial" pitchFamily="34" charset="0"/>
              </a:rPr>
              <a:t>Boxetti</a:t>
            </a:r>
            <a:r>
              <a:rPr kumimoji="0" lang="es-MX" sz="1300" b="1" i="0" u="none" strike="noStrike" cap="none" normalizeH="0" baseline="0" dirty="0" smtClean="0">
                <a:ln>
                  <a:noFill/>
                </a:ln>
                <a:solidFill>
                  <a:schemeClr val="tx1"/>
                </a:solidFill>
                <a:effectLst/>
                <a:latin typeface="Arial" pitchFamily="34" charset="0"/>
                <a:cs typeface="Arial" pitchFamily="34" charset="0"/>
              </a:rPr>
              <a:t>: Cocina // </a:t>
            </a:r>
            <a:r>
              <a:rPr kumimoji="0" lang="es-MX" sz="1300" b="1" i="0" u="none" strike="noStrike" cap="none" normalizeH="0" baseline="0" dirty="0" err="1" smtClean="0">
                <a:ln>
                  <a:noFill/>
                </a:ln>
                <a:solidFill>
                  <a:schemeClr val="tx1"/>
                </a:solidFill>
                <a:effectLst/>
                <a:latin typeface="Arial" pitchFamily="34" charset="0"/>
                <a:cs typeface="Arial" pitchFamily="34" charset="0"/>
              </a:rPr>
              <a:t>Kitchen</a:t>
            </a:r>
            <a:endParaRPr kumimoji="0" lang="es-MX" sz="13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pitchFamily="34" charset="0"/>
                <a:cs typeface="Arial" pitchFamily="34" charset="0"/>
              </a:rPr>
              <a:t>mayo 10, 2010 </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214842" cy="6124754"/>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Miremos en nuestro derredor. El diseño no es solo adorno. La silla bien diseñada no solo posee una apariencia exterior agradable, sino que se mantiene firme sobre el piso y da un confort adecuado a quien se siente en ella. Además, debe ser segura y bastante duradera, puede ser producida a un costo comparativamente económico, puede ser embalada y despachada en forma adecuada y, desde luego, debe cumplir una función específica, sea para trabajar, para descansar, para comer o para otras actividades humanas.</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2" descr="http://blog.artefactomania.com/wp-content/uploads/2009/10/300_2.jpg"/>
          <p:cNvPicPr>
            <a:picLocks noChangeAspect="1" noChangeArrowheads="1"/>
          </p:cNvPicPr>
          <p:nvPr/>
        </p:nvPicPr>
        <p:blipFill>
          <a:blip r:embed="rId2" cstate="print"/>
          <a:srcRect/>
          <a:stretch>
            <a:fillRect/>
          </a:stretch>
        </p:blipFill>
        <p:spPr bwMode="auto">
          <a:xfrm>
            <a:off x="4786314" y="3029172"/>
            <a:ext cx="4181892" cy="332878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oh-design.dtlux.com/blogs/files/2009/04/ecuacion.jpg">
            <a:hlinkClick r:id="rId2"/>
          </p:cNvPr>
          <p:cNvPicPr>
            <a:picLocks noChangeAspect="1" noChangeArrowheads="1"/>
          </p:cNvPicPr>
          <p:nvPr/>
        </p:nvPicPr>
        <p:blipFill>
          <a:blip r:embed="rId3"/>
          <a:srcRect/>
          <a:stretch>
            <a:fillRect/>
          </a:stretch>
        </p:blipFill>
        <p:spPr bwMode="auto">
          <a:xfrm>
            <a:off x="285720" y="2928934"/>
            <a:ext cx="8636854" cy="2786082"/>
          </a:xfrm>
          <a:prstGeom prst="rect">
            <a:avLst/>
          </a:prstGeom>
          <a:noFill/>
        </p:spPr>
      </p:pic>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2739211"/>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El Diseño, en ciertos aspectos, pretende procurar un entorno lo más agradable posible y colabora con la técnica y la industria dando a los objetos que se crean la forma más conveniente a su función y la presencia más grata a la sensibilidad y a los ojos.</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714348" y="5474159"/>
            <a:ext cx="7786742" cy="1169551"/>
          </a:xfrm>
          <a:prstGeom prst="rect">
            <a:avLst/>
          </a:prstGeom>
        </p:spPr>
        <p:txBody>
          <a:bodyPr wrap="square">
            <a:spAutoFit/>
          </a:bodyPr>
          <a:lstStyle/>
          <a:p>
            <a:r>
              <a:rPr lang="es-ES" sz="1400" b="1" dirty="0" err="1" smtClean="0"/>
              <a:t>Equation</a:t>
            </a:r>
            <a:r>
              <a:rPr lang="es-ES" sz="1400" b="1" dirty="0" smtClean="0"/>
              <a:t> Bookshelf </a:t>
            </a:r>
            <a:r>
              <a:rPr lang="es-ES" sz="1400" dirty="0" smtClean="0"/>
              <a:t>es una idea sencilla de organizar las cosas en el orden de prioridades que consideres adecuado. Agrupa los libros que uses más a menudo entre paréntesis, y los que apenas leas entre </a:t>
            </a:r>
            <a:r>
              <a:rPr lang="es-ES" sz="1400" dirty="0" err="1" smtClean="0"/>
              <a:t>corchetes.Tal</a:t>
            </a:r>
            <a:r>
              <a:rPr lang="es-ES" sz="1400" dirty="0" smtClean="0"/>
              <a:t> vez hoy una bonita planta sea lo más importante y mañana lo sea la foto de tus vacaciones ¡Un modo diferente y gracioso de organizar tus objetos, sin duda!</a:t>
            </a:r>
          </a:p>
          <a:p>
            <a:r>
              <a:rPr lang="es-ES" sz="1400" dirty="0" smtClean="0"/>
              <a:t>La obra de arte se atribuye a Marcos </a:t>
            </a:r>
            <a:r>
              <a:rPr lang="es-ES" sz="1400" dirty="0" err="1" smtClean="0"/>
              <a:t>Breder</a:t>
            </a:r>
            <a:r>
              <a:rPr lang="es-ES" sz="1400" dirty="0" smtClean="0"/>
              <a:t>, diseñador brasileño</a:t>
            </a:r>
            <a:endParaRPr lang="es-MX"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s://encrypted-tbn2.gstatic.com/images?q=tbn:ANd9GcQGsw9vxkC5IO73PtQyG80oJZPqnA8oRPu7qSNI2MPTeAHL13_sBA"/>
          <p:cNvPicPr>
            <a:picLocks noChangeAspect="1" noChangeArrowheads="1"/>
          </p:cNvPicPr>
          <p:nvPr/>
        </p:nvPicPr>
        <p:blipFill>
          <a:blip r:embed="rId2"/>
          <a:srcRect/>
          <a:stretch>
            <a:fillRect/>
          </a:stretch>
        </p:blipFill>
        <p:spPr bwMode="auto">
          <a:xfrm>
            <a:off x="4055795" y="2571744"/>
            <a:ext cx="4588171" cy="3319474"/>
          </a:xfrm>
          <a:prstGeom prst="rect">
            <a:avLst/>
          </a:prstGeom>
          <a:noFill/>
        </p:spPr>
      </p:pic>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3429024" cy="6124754"/>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Otra concepción sería: dibujo o esquema de forma de algún objeto que va a crearse con un fin concreto, es decir, la descripción gráfica de algo que va a realizarse materialmente, se trate de objetos bidimensionales o tridimensionales, como podrían ser los bocetos y estudios de un cartel publicitario o la serie de dibujos que describen como debe ser la estructura de una casa o una prenda de vestir.</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500594" cy="5509200"/>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El diseño es una práctica en la que se forjan y determinan ideas y formas que han de materializarse posteriormente mediante procedimientos manuales o mecánicos.</a:t>
            </a:r>
          </a:p>
          <a:p>
            <a:endParaRPr lang="es-MX" sz="2000" dirty="0" smtClean="0"/>
          </a:p>
          <a:p>
            <a:r>
              <a:rPr lang="es-MX" sz="2000" dirty="0" smtClean="0"/>
              <a:t>Se diseñan coches, aviones, electrodomésticos, muebles, viviendas, objetos deportivos, es decir, todo aquello que reviste un carácter de uso o de lenguaje que es preciso considerar en todas sus circunstancias antes de ser realizado o producido en forma definitiva.</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2" descr="http://1.bp.blogspot.com/_LaNBTKG7x9k/TDv2NDVLYUI/AAAAAAAAAI4/Hr_rF_5Ntqs/s320/h2o_m.jpg"/>
          <p:cNvPicPr>
            <a:picLocks noChangeAspect="1" noChangeArrowheads="1"/>
          </p:cNvPicPr>
          <p:nvPr/>
        </p:nvPicPr>
        <p:blipFill>
          <a:blip r:embed="rId2"/>
          <a:srcRect/>
          <a:stretch>
            <a:fillRect/>
          </a:stretch>
        </p:blipFill>
        <p:spPr bwMode="auto">
          <a:xfrm>
            <a:off x="5143504" y="1214422"/>
            <a:ext cx="4000496" cy="4000496"/>
          </a:xfrm>
          <a:prstGeom prst="rect">
            <a:avLst/>
          </a:prstGeom>
          <a:noFill/>
        </p:spPr>
      </p:pic>
      <p:sp>
        <p:nvSpPr>
          <p:cNvPr id="7" name="6 Rectángulo"/>
          <p:cNvSpPr/>
          <p:nvPr/>
        </p:nvSpPr>
        <p:spPr>
          <a:xfrm>
            <a:off x="5857916" y="4613514"/>
            <a:ext cx="2714612" cy="1815882"/>
          </a:xfrm>
          <a:prstGeom prst="rect">
            <a:avLst/>
          </a:prstGeom>
        </p:spPr>
        <p:txBody>
          <a:bodyPr wrap="square">
            <a:spAutoFit/>
          </a:bodyPr>
          <a:lstStyle/>
          <a:p>
            <a:r>
              <a:rPr lang="es-ES" sz="1400" dirty="0" smtClean="0"/>
              <a:t>¿Un </a:t>
            </a:r>
            <a:r>
              <a:rPr lang="es-ES" sz="1400" b="1" dirty="0" smtClean="0"/>
              <a:t>reloj de agua</a:t>
            </a:r>
            <a:r>
              <a:rPr lang="es-ES" sz="1400" dirty="0" smtClean="0"/>
              <a:t>? sí, se trata de un reloj que utiliza como fuente de energía el agua, H2O. Simplemente rellénalo de agua y ya está cargado, cada recarga dura sobre unos 12 meses. Económico y ecológico! la combinación perfecta.</a:t>
            </a:r>
            <a:endParaRPr lang="es-ES"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3571900" cy="4278094"/>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El término diseño, significa la materialización de aquella idea dirigida a dar respuesta útil a una necesidad concreta, la búsqueda de la forma más bella y agradable, la previsión de los materiales más idóneos para su construcción y la garantía de la utilidad del objeto.</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3074" name="Picture 2" descr="http://www.portafolioblog.com/wp-content/uploads/2010/02/itablet.jpg"/>
          <p:cNvPicPr>
            <a:picLocks noChangeAspect="1" noChangeArrowheads="1"/>
          </p:cNvPicPr>
          <p:nvPr/>
        </p:nvPicPr>
        <p:blipFill>
          <a:blip r:embed="rId2"/>
          <a:srcRect/>
          <a:stretch>
            <a:fillRect/>
          </a:stretch>
        </p:blipFill>
        <p:spPr bwMode="auto">
          <a:xfrm>
            <a:off x="4214810" y="1357298"/>
            <a:ext cx="4286250" cy="4400551"/>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3786214" cy="5816977"/>
          </a:xfrm>
          <a:prstGeom prst="rect">
            <a:avLst/>
          </a:prstGeom>
        </p:spPr>
        <p:txBody>
          <a:bodyPr wrap="square">
            <a:spAutoFit/>
          </a:bodyPr>
          <a:lstStyle/>
          <a:p>
            <a:r>
              <a:rPr lang="es-ES_tradnl" sz="3600" b="1" dirty="0" smtClean="0">
                <a:solidFill>
                  <a:schemeClr val="accent1">
                    <a:lumMod val="75000"/>
                  </a:schemeClr>
                </a:solidFill>
              </a:rPr>
              <a:t>Diseño</a:t>
            </a:r>
          </a:p>
          <a:p>
            <a:r>
              <a:rPr lang="es-MX" sz="2000" dirty="0" smtClean="0"/>
              <a:t>Tras esta descripción de lo que entendemos por diseño, queda claro que hacer un diseño es algo más complejo que hacer un dibujo. Diseñar es pensar, decidir, crear, proyectar. El dibujo es una parte del diseño en cuanto que es el lenguaje utilizado para comunicar la idea. En definitiva, se puede afirmar que diseñar es una actividad eminentemente creativa que se basa en la ciencia y en la técnica y se expresa por medio del dibujo.</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2" descr="http://4.bp.blogspot.com/-ELc8CU7KrLA/TdytS1hfYgI/AAAAAAAAA5E/jmyRfXOFugc/s320/TazasSucias.jpg">
            <a:hlinkClick r:id="rId2"/>
          </p:cNvPr>
          <p:cNvPicPr>
            <a:picLocks noChangeAspect="1" noChangeArrowheads="1"/>
          </p:cNvPicPr>
          <p:nvPr/>
        </p:nvPicPr>
        <p:blipFill>
          <a:blip r:embed="rId3" cstate="print"/>
          <a:srcRect/>
          <a:stretch>
            <a:fillRect/>
          </a:stretch>
        </p:blipFill>
        <p:spPr bwMode="auto">
          <a:xfrm>
            <a:off x="4467779" y="3071810"/>
            <a:ext cx="4390501" cy="293614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643050"/>
            <a:ext cx="7024864" cy="4339650"/>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Diseño</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Sexto </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5</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Optativa</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Sociología, Psicología, México ante el Contexto Internacional, Comunicación, Expresión del Arte, Cultura Emprendedora, Orientación Educativa, Optativas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3</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5715040" cy="2739211"/>
          </a:xfrm>
          <a:prstGeom prst="rect">
            <a:avLst/>
          </a:prstGeom>
        </p:spPr>
        <p:txBody>
          <a:bodyPr wrap="square">
            <a:spAutoFit/>
          </a:bodyPr>
          <a:lstStyle/>
          <a:p>
            <a:r>
              <a:rPr lang="es-MX" sz="3600" b="1" dirty="0" smtClean="0">
                <a:solidFill>
                  <a:schemeClr val="accent1">
                    <a:lumMod val="75000"/>
                  </a:schemeClr>
                </a:solidFill>
              </a:rPr>
              <a:t>Diseño Arquitectónico</a:t>
            </a:r>
          </a:p>
          <a:p>
            <a:r>
              <a:rPr lang="es-MX" sz="2000" dirty="0" smtClean="0"/>
              <a:t>Se ocupa de todo lo relacionado con la proyección y la construcción de edificios y obras de ingeniería, ambientación y decoración de edificios, parques y jardines, y elementos urbanos.</a:t>
            </a: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50178" name="Picture 2" descr="Ejemplos:"/>
          <p:cNvPicPr>
            <a:picLocks noChangeAspect="1" noChangeArrowheads="1"/>
          </p:cNvPicPr>
          <p:nvPr/>
        </p:nvPicPr>
        <p:blipFill>
          <a:blip r:embed="rId2"/>
          <a:srcRect/>
          <a:stretch>
            <a:fillRect/>
          </a:stretch>
        </p:blipFill>
        <p:spPr bwMode="auto">
          <a:xfrm>
            <a:off x="4500562" y="3071810"/>
            <a:ext cx="4114800" cy="3086100"/>
          </a:xfrm>
          <a:prstGeom prst="rect">
            <a:avLst/>
          </a:prstGeom>
          <a:noFill/>
        </p:spPr>
      </p:pic>
      <p:sp>
        <p:nvSpPr>
          <p:cNvPr id="10" name="9 Rectángulo"/>
          <p:cNvSpPr/>
          <p:nvPr/>
        </p:nvSpPr>
        <p:spPr>
          <a:xfrm>
            <a:off x="5286380" y="6143644"/>
            <a:ext cx="3337067" cy="307777"/>
          </a:xfrm>
          <a:prstGeom prst="rect">
            <a:avLst/>
          </a:prstGeom>
        </p:spPr>
        <p:txBody>
          <a:bodyPr wrap="none">
            <a:spAutoFit/>
          </a:bodyPr>
          <a:lstStyle/>
          <a:p>
            <a:r>
              <a:rPr lang="es-MX" sz="1400" dirty="0" smtClean="0"/>
              <a:t>Ciudad de las Artes y las Ciencias (Valencia)</a:t>
            </a:r>
            <a:endParaRPr lang="es-MX"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3643306" y="1214422"/>
            <a:ext cx="4857784" cy="5509200"/>
          </a:xfrm>
          <a:prstGeom prst="rect">
            <a:avLst/>
          </a:prstGeom>
        </p:spPr>
        <p:txBody>
          <a:bodyPr wrap="square">
            <a:spAutoFit/>
          </a:bodyPr>
          <a:lstStyle/>
          <a:p>
            <a:r>
              <a:rPr lang="es-MX" sz="3600" b="1" dirty="0" smtClean="0">
                <a:solidFill>
                  <a:schemeClr val="accent1">
                    <a:lumMod val="75000"/>
                  </a:schemeClr>
                </a:solidFill>
              </a:rPr>
              <a:t>Diseño Industrial</a:t>
            </a:r>
          </a:p>
          <a:p>
            <a:r>
              <a:rPr lang="es-ES" sz="2000" dirty="0" smtClean="0"/>
              <a:t>Es una profesión cuya actividad es la acción que busca crear o modificar objetos o ideas para hacerlos útiles, prácticos o atractivos visualmente, con la intención de satisfacer las necesidades del ser humano, adaptando los objetos e ideas no solo en su forma sino también las funciones de éste, su concepto, su contexto y su escala, buscando lograr un producto final innovador.</a:t>
            </a:r>
          </a:p>
          <a:p>
            <a:r>
              <a:rPr lang="es-ES" sz="2000" dirty="0" smtClean="0"/>
              <a:t>Es la disciplina orientada a la creación y al desarrollo de los productos industriales (que pueden ser producidos en serie y a gran escala), se pone en juego la creatividad y la inventiva.</a:t>
            </a:r>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Rectángulo"/>
          <p:cNvSpPr/>
          <p:nvPr/>
        </p:nvSpPr>
        <p:spPr>
          <a:xfrm>
            <a:off x="714348" y="4000504"/>
            <a:ext cx="2786082" cy="1754326"/>
          </a:xfrm>
          <a:prstGeom prst="rect">
            <a:avLst/>
          </a:prstGeom>
        </p:spPr>
        <p:txBody>
          <a:bodyPr wrap="square">
            <a:spAutoFit/>
          </a:bodyPr>
          <a:lstStyle/>
          <a:p>
            <a:pPr algn="just"/>
            <a:r>
              <a:rPr lang="es-ES" sz="1200" b="1" dirty="0" err="1" smtClean="0"/>
              <a:t>Thelermont</a:t>
            </a:r>
            <a:r>
              <a:rPr lang="es-ES" sz="1200" b="1" dirty="0" smtClean="0"/>
              <a:t> </a:t>
            </a:r>
            <a:r>
              <a:rPr lang="es-ES" sz="1200" b="1" dirty="0" err="1" smtClean="0"/>
              <a:t>hupton</a:t>
            </a:r>
            <a:r>
              <a:rPr lang="es-ES" sz="1200" dirty="0" smtClean="0"/>
              <a:t>, es una empresa de diseño que produce </a:t>
            </a:r>
            <a:r>
              <a:rPr lang="es-ES" sz="1200" b="1" dirty="0" smtClean="0"/>
              <a:t>objetos basados en emociones, adaptadas a la vida cotidiana</a:t>
            </a:r>
            <a:r>
              <a:rPr lang="es-ES" sz="1200" dirty="0" smtClean="0"/>
              <a:t>. Objetos que por su </a:t>
            </a:r>
            <a:r>
              <a:rPr lang="es-ES" sz="1200" b="1" dirty="0" smtClean="0"/>
              <a:t>originalidad</a:t>
            </a:r>
            <a:r>
              <a:rPr lang="es-ES" sz="1200" dirty="0" smtClean="0"/>
              <a:t>, atraen a clientes que buscan de alguna manera el </a:t>
            </a:r>
            <a:r>
              <a:rPr lang="es-ES" sz="1200" b="1" dirty="0" smtClean="0"/>
              <a:t>factor sorpresa</a:t>
            </a:r>
            <a:r>
              <a:rPr lang="es-ES" sz="1200" dirty="0" smtClean="0"/>
              <a:t>, pero que de una forma </a:t>
            </a:r>
            <a:r>
              <a:rPr lang="es-ES" sz="1200" b="1" dirty="0" smtClean="0"/>
              <a:t>creativa</a:t>
            </a:r>
            <a:r>
              <a:rPr lang="es-ES" sz="1200" dirty="0" smtClean="0"/>
              <a:t>, les sirva de igual modo como </a:t>
            </a:r>
            <a:r>
              <a:rPr lang="es-ES" sz="1200" b="1" dirty="0" smtClean="0"/>
              <a:t>elemento decorativo</a:t>
            </a:r>
            <a:r>
              <a:rPr lang="es-ES" sz="1200" dirty="0" smtClean="0"/>
              <a:t> para su </a:t>
            </a:r>
            <a:r>
              <a:rPr lang="es-ES" sz="1200" b="1" dirty="0" smtClean="0"/>
              <a:t>hogar</a:t>
            </a:r>
            <a:r>
              <a:rPr lang="es-ES" sz="1200" dirty="0" smtClean="0"/>
              <a:t>.</a:t>
            </a:r>
            <a:endParaRPr lang="es-ES" sz="1200" dirty="0"/>
          </a:p>
        </p:txBody>
      </p:sp>
      <p:pic>
        <p:nvPicPr>
          <p:cNvPr id="7" name="Picture 2" descr="http://2.bp.blogspot.com/_EN2mvxgMiXw/ShjuekdlDPI/AAAAAAAAAS0/nynIFFi3L0g/s320/collect1.JPG"/>
          <p:cNvPicPr>
            <a:picLocks noChangeAspect="1" noChangeArrowheads="1"/>
          </p:cNvPicPr>
          <p:nvPr/>
        </p:nvPicPr>
        <p:blipFill>
          <a:blip r:embed="rId2" cstate="print"/>
          <a:srcRect/>
          <a:stretch>
            <a:fillRect/>
          </a:stretch>
        </p:blipFill>
        <p:spPr bwMode="auto">
          <a:xfrm>
            <a:off x="714348" y="142852"/>
            <a:ext cx="2733829" cy="3774019"/>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4643470" cy="5109091"/>
          </a:xfrm>
          <a:prstGeom prst="rect">
            <a:avLst/>
          </a:prstGeom>
        </p:spPr>
        <p:txBody>
          <a:bodyPr wrap="square">
            <a:spAutoFit/>
          </a:bodyPr>
          <a:lstStyle/>
          <a:p>
            <a:r>
              <a:rPr lang="es-MX" sz="3600" b="1" dirty="0" smtClean="0">
                <a:solidFill>
                  <a:schemeClr val="accent1">
                    <a:lumMod val="75000"/>
                  </a:schemeClr>
                </a:solidFill>
              </a:rPr>
              <a:t>Diseño Gráfico</a:t>
            </a:r>
          </a:p>
          <a:p>
            <a:r>
              <a:rPr lang="es-ES" dirty="0" smtClean="0"/>
              <a:t>Es una forma de comunicación visual que se ocupa de organizar imagen y texto para comunicar un mensaje. El diseño se puede usar en casi todos los medios de comunicación como los impresos, los digitales y los audiovisuales. El hecho de que se encuentre en la mayoría de los medios hace que el campo de trabajo de un </a:t>
            </a:r>
            <a:r>
              <a:rPr lang="es-ES" b="1" dirty="0" smtClean="0"/>
              <a:t>diseñador</a:t>
            </a:r>
            <a:r>
              <a:rPr lang="es-ES" dirty="0" smtClean="0"/>
              <a:t> sea muy amplio. Un profesional de esta carrera puede desempeñarse en empresas dedicadas a crear imágenes institucionales e identificación creativa. También puede laborar en periódicos, sitios web, televisión, revistas, agencias de publicidad, entre otras empresas.</a:t>
            </a:r>
            <a:endParaRPr lang="es-MX"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lvl="0" indent="-514350" algn="r">
              <a:spcBef>
                <a:spcPct val="20000"/>
              </a:spcBef>
              <a:defRPr/>
            </a:pPr>
            <a:r>
              <a:rPr lang="es-ES_tradnl" dirty="0" smtClean="0"/>
              <a:t>Tema 1.2. Tipos Diseño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48130" name="Picture 2" descr="http://www.chichemetralla.com/wp-content/uploads/2011/01/dise%C3%B1o-grafico.png"/>
          <p:cNvPicPr>
            <a:picLocks noChangeAspect="1" noChangeArrowheads="1"/>
          </p:cNvPicPr>
          <p:nvPr/>
        </p:nvPicPr>
        <p:blipFill>
          <a:blip r:embed="rId2"/>
          <a:srcRect/>
          <a:stretch>
            <a:fillRect/>
          </a:stretch>
        </p:blipFill>
        <p:spPr bwMode="auto">
          <a:xfrm>
            <a:off x="5286380" y="1805820"/>
            <a:ext cx="3586156" cy="476641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95876"/>
            <a:ext cx="4426844" cy="1631216"/>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sz="1600" dirty="0" smtClean="0"/>
          </a:p>
          <a:p>
            <a:pPr algn="ctr"/>
            <a:r>
              <a:rPr lang="es-MX" sz="2400" b="1" dirty="0" smtClean="0"/>
              <a:t>Tema 1</a:t>
            </a:r>
            <a:r>
              <a:rPr lang="es-MX" sz="2400" dirty="0" smtClean="0"/>
              <a:t>. ¿Qué es el Diseño?</a:t>
            </a:r>
          </a:p>
          <a:p>
            <a:pPr algn="ctr"/>
            <a:r>
              <a:rPr lang="es-MX" b="1" dirty="0" smtClean="0"/>
              <a:t>Tema 1.3</a:t>
            </a:r>
            <a:r>
              <a:rPr lang="es-MX" dirty="0" smtClean="0"/>
              <a:t>. </a:t>
            </a:r>
            <a:r>
              <a:rPr lang="es-MX" b="1" dirty="0" smtClean="0"/>
              <a:t> </a:t>
            </a:r>
            <a:r>
              <a:rPr lang="es-MX" dirty="0" smtClean="0"/>
              <a:t>Objetivos del Diseño.</a:t>
            </a:r>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8501090" cy="5816977"/>
          </a:xfrm>
          <a:prstGeom prst="rect">
            <a:avLst/>
          </a:prstGeom>
        </p:spPr>
        <p:txBody>
          <a:bodyPr wrap="square">
            <a:spAutoFit/>
          </a:bodyPr>
          <a:lstStyle/>
          <a:p>
            <a:r>
              <a:rPr lang="es-ES_tradnl" sz="3600" b="1" dirty="0" smtClean="0">
                <a:solidFill>
                  <a:schemeClr val="accent1">
                    <a:lumMod val="75000"/>
                  </a:schemeClr>
                </a:solidFill>
              </a:rPr>
              <a:t>Objetivos</a:t>
            </a:r>
          </a:p>
          <a:p>
            <a:pPr>
              <a:buFont typeface="Wingdings" pitchFamily="2" charset="2"/>
              <a:buChar char="§"/>
            </a:pPr>
            <a:r>
              <a:rPr lang="es-MX" sz="2400" dirty="0" smtClean="0"/>
              <a:t>Crear y proyectar objetos que sea estéticos y funcionales .</a:t>
            </a:r>
          </a:p>
          <a:p>
            <a:endParaRPr lang="es-MX" sz="2400" dirty="0" smtClean="0"/>
          </a:p>
          <a:p>
            <a:pPr>
              <a:buFont typeface="Wingdings" pitchFamily="2" charset="2"/>
              <a:buChar char="§"/>
            </a:pPr>
            <a:r>
              <a:rPr lang="es-MX" sz="2400" dirty="0" smtClean="0"/>
              <a:t>Innovación  y originalidad en los objetos.</a:t>
            </a:r>
          </a:p>
          <a:p>
            <a:endParaRPr lang="es-MX" sz="2400" dirty="0" smtClean="0"/>
          </a:p>
          <a:p>
            <a:pPr>
              <a:buFont typeface="Wingdings" pitchFamily="2" charset="2"/>
              <a:buChar char="§"/>
            </a:pPr>
            <a:r>
              <a:rPr lang="es-MX" sz="2400" dirty="0" smtClean="0"/>
              <a:t>Facilidad de producción del objeto.</a:t>
            </a:r>
          </a:p>
          <a:p>
            <a:pPr>
              <a:buFont typeface="Wingdings" pitchFamily="2" charset="2"/>
              <a:buChar char="§"/>
            </a:pPr>
            <a:endParaRPr lang="es-MX" sz="2400" dirty="0" smtClean="0"/>
          </a:p>
          <a:p>
            <a:pPr>
              <a:buFont typeface="Wingdings" pitchFamily="2" charset="2"/>
              <a:buChar char="§"/>
            </a:pPr>
            <a:r>
              <a:rPr lang="es-MX" sz="2400" dirty="0" smtClean="0"/>
              <a:t>Solución de problemas.</a:t>
            </a:r>
          </a:p>
          <a:p>
            <a:endParaRPr lang="es-MX" sz="2400" dirty="0" smtClean="0"/>
          </a:p>
          <a:p>
            <a:pPr>
              <a:buFont typeface="Wingdings" pitchFamily="2" charset="2"/>
              <a:buChar char="§"/>
            </a:pPr>
            <a:r>
              <a:rPr lang="es-MX" sz="2400" dirty="0" smtClean="0"/>
              <a:t> Facilitar la vida cotidiana simplificando las tareas días.</a:t>
            </a:r>
          </a:p>
          <a:p>
            <a:pPr>
              <a:buFont typeface="Wingdings" pitchFamily="2" charset="2"/>
              <a:buChar char="§"/>
            </a:pPr>
            <a:endParaRPr lang="es-MX" sz="2400" dirty="0" smtClean="0"/>
          </a:p>
          <a:p>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1.3. </a:t>
            </a:r>
            <a:r>
              <a:rPr lang="es-ES_tradnl" dirty="0" smtClean="0"/>
              <a:t>Objetivos del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95876"/>
            <a:ext cx="4426844" cy="1631216"/>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sz="1600" dirty="0" smtClean="0"/>
          </a:p>
          <a:p>
            <a:pPr algn="ctr"/>
            <a:r>
              <a:rPr lang="es-MX" sz="2400" b="1" dirty="0" smtClean="0"/>
              <a:t>Tema 1</a:t>
            </a:r>
            <a:r>
              <a:rPr lang="es-MX" sz="2400" dirty="0" smtClean="0"/>
              <a:t>. ¿Qué es el Diseño?</a:t>
            </a:r>
          </a:p>
          <a:p>
            <a:pPr algn="ctr"/>
            <a:r>
              <a:rPr lang="es-MX" b="1" dirty="0" smtClean="0"/>
              <a:t>Tema 1.4</a:t>
            </a:r>
            <a:r>
              <a:rPr lang="es-MX" dirty="0" smtClean="0"/>
              <a:t>.</a:t>
            </a:r>
            <a:r>
              <a:rPr lang="es-MX" b="1" dirty="0" smtClean="0"/>
              <a:t> </a:t>
            </a:r>
            <a:r>
              <a:rPr lang="es-MX" dirty="0" smtClean="0"/>
              <a:t>Aplicaciones prácticas del Diseño.</a:t>
            </a:r>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6617196"/>
          </a:xfrm>
          <a:prstGeom prst="rect">
            <a:avLst/>
          </a:prstGeom>
        </p:spPr>
        <p:txBody>
          <a:bodyPr wrap="square">
            <a:spAutoFit/>
          </a:bodyPr>
          <a:lstStyle/>
          <a:p>
            <a:r>
              <a:rPr lang="es-ES_tradnl" sz="3600" b="1" dirty="0" smtClean="0">
                <a:solidFill>
                  <a:schemeClr val="accent1">
                    <a:lumMod val="75000"/>
                  </a:schemeClr>
                </a:solidFill>
              </a:rPr>
              <a:t>Aplicaciones prácticas del Diseño</a:t>
            </a:r>
            <a:endParaRPr lang="es-ES_tradnl" sz="3600" dirty="0" smtClean="0"/>
          </a:p>
          <a:p>
            <a:endParaRPr lang="es-MX" sz="2400" dirty="0" smtClean="0"/>
          </a:p>
          <a:p>
            <a:pPr>
              <a:buFont typeface="Wingdings" pitchFamily="2" charset="2"/>
              <a:buChar char="§"/>
            </a:pPr>
            <a:r>
              <a:rPr lang="es-MX" sz="2400" dirty="0" smtClean="0"/>
              <a:t>Tiene como objetivo realizar productos u objetos de uso cotidiano que sean útiles para la  sociedad.</a:t>
            </a:r>
          </a:p>
          <a:p>
            <a:pPr>
              <a:buFont typeface="Wingdings" pitchFamily="2" charset="2"/>
              <a:buChar char="§"/>
            </a:pPr>
            <a:endParaRPr lang="es-MX" sz="2400" dirty="0" smtClean="0"/>
          </a:p>
          <a:p>
            <a:pPr>
              <a:buFont typeface="Wingdings" pitchFamily="2" charset="2"/>
              <a:buChar char="§"/>
            </a:pPr>
            <a:r>
              <a:rPr lang="es-MX" sz="2400" dirty="0" smtClean="0"/>
              <a:t>Los objetos de diseño facilitan y dan confort a la vida del ser humano.</a:t>
            </a:r>
          </a:p>
          <a:p>
            <a:pPr>
              <a:buFont typeface="Wingdings" pitchFamily="2" charset="2"/>
              <a:buChar char="§"/>
            </a:pPr>
            <a:endParaRPr lang="es-MX" sz="2400" dirty="0" smtClean="0"/>
          </a:p>
          <a:p>
            <a:pPr>
              <a:buFont typeface="Wingdings" pitchFamily="2" charset="2"/>
              <a:buChar char="§"/>
            </a:pPr>
            <a:r>
              <a:rPr lang="es-MX" sz="2400" dirty="0" smtClean="0"/>
              <a:t>El uso a los objetos va haciéndose común dependiendo  de que tanto sean promocionados y puede ir desde el uso de una licuadora ,hasta la elección de una línea  aérea para viajar.</a:t>
            </a:r>
          </a:p>
          <a:p>
            <a:pPr lvl="1"/>
            <a:endParaRPr lang="es-ES" sz="2400" dirty="0" smtClean="0"/>
          </a:p>
          <a:p>
            <a:pPr lvl="1">
              <a:buFont typeface="Wingdings" pitchFamily="2" charset="2"/>
              <a:buChar char="§"/>
            </a:pPr>
            <a:endParaRPr lang="es-ES" sz="2400" dirty="0" smtClean="0"/>
          </a:p>
          <a:p>
            <a:endParaRPr lang="es-ES" sz="2400" dirty="0" smtClean="0"/>
          </a:p>
          <a:p>
            <a:r>
              <a:rPr lang="es-MX" sz="2400" dirty="0" smtClean="0"/>
              <a:t/>
            </a:r>
            <a:br>
              <a:rPr lang="es-MX" sz="2400" dirty="0" smtClean="0"/>
            </a:br>
            <a:endParaRPr lang="es-ES" sz="2400"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1.4. </a:t>
            </a:r>
            <a:r>
              <a:rPr lang="es-ES_tradnl" dirty="0" smtClean="0"/>
              <a:t>Aplicaciones prácticas del diseño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4278094"/>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lvl="1">
              <a:buFont typeface="Wingdings" pitchFamily="2" charset="2"/>
              <a:buChar char="§"/>
            </a:pPr>
            <a:r>
              <a:rPr lang="es-ES" sz="2000" dirty="0" smtClean="0"/>
              <a:t>Dewey John. (2008). El arte como experiencia. </a:t>
            </a:r>
            <a:r>
              <a:rPr lang="es-ES" sz="2000" dirty="0" err="1" smtClean="0"/>
              <a:t>Paidós</a:t>
            </a:r>
            <a:r>
              <a:rPr lang="es-ES" sz="2000" dirty="0" smtClean="0"/>
              <a:t>. Barcelona.</a:t>
            </a:r>
          </a:p>
          <a:p>
            <a:pPr lvl="1">
              <a:buFont typeface="Wingdings" pitchFamily="2" charset="2"/>
              <a:buChar char="§"/>
            </a:pPr>
            <a:r>
              <a:rPr lang="es-ES" sz="2000" dirty="0" smtClean="0"/>
              <a:t>Pérez García Ma. de Lourdes. (2011). Antología Apreciación del arte.   UAEMEX. México.</a:t>
            </a:r>
          </a:p>
          <a:p>
            <a:pPr lvl="1">
              <a:buFont typeface="Wingdings" pitchFamily="2" charset="2"/>
              <a:buChar char="§"/>
            </a:pPr>
            <a:r>
              <a:rPr lang="es-ES" sz="2000" dirty="0" smtClean="0"/>
              <a:t>Pino Georgina. (2005). Las artes plásticas. Universidad Estatal a Distancia. Costa Rica.</a:t>
            </a:r>
          </a:p>
          <a:p>
            <a:pPr lvl="1">
              <a:buFont typeface="Wingdings" pitchFamily="2" charset="2"/>
              <a:buChar char="§"/>
            </a:pPr>
            <a:r>
              <a:rPr lang="es-ES" sz="2000" dirty="0" smtClean="0">
                <a:hlinkClick r:id="rId2"/>
              </a:rPr>
              <a:t>http://www.unex.es/didactica/tecnologiaeducativa</a:t>
            </a:r>
            <a:endParaRPr lang="es-ES" sz="2000" dirty="0" smtClean="0"/>
          </a:p>
          <a:p>
            <a:pPr lvl="1">
              <a:buFont typeface="Wingdings" pitchFamily="2" charset="2"/>
              <a:buChar char="§"/>
            </a:pPr>
            <a:r>
              <a:rPr lang="es-ES" sz="2000" dirty="0" smtClean="0">
                <a:hlinkClick r:id="rId3"/>
              </a:rPr>
              <a:t>http://www.slideshare.net/rakelaguilar/psicologia-del-color</a:t>
            </a:r>
            <a:endParaRPr lang="es-ES" sz="2000" dirty="0" smtClean="0"/>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Teoría</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la imagen</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4042179"/>
            <a:ext cx="7096302" cy="2172903"/>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t>Conoce las bases de las disciplinas integradas al diseño como parte útil de las actividades productivas de la sociedad, útil para la concreción, ampliación así como la transmisión de las ideas. 	</a:t>
            </a:r>
          </a:p>
          <a:p>
            <a:r>
              <a:rPr lang="es-MX"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503879"/>
            <a:ext cx="7096872" cy="549688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t>Se expresa y se comunica </a:t>
            </a:r>
          </a:p>
          <a:p>
            <a:r>
              <a:rPr lang="es-MX" b="1" dirty="0" smtClean="0"/>
              <a:t>4. Escucha, interpreta y emite mensajes pertinentes en distintos contextos mediante la utilización de medios, códigos y herramientas apropiados. </a:t>
            </a:r>
          </a:p>
          <a:p>
            <a:pPr>
              <a:buFont typeface="Wingdings" pitchFamily="2" charset="2"/>
              <a:buChar char="§"/>
            </a:pPr>
            <a:r>
              <a:rPr lang="es-MX" dirty="0" smtClean="0"/>
              <a:t>  Identifica las ideas clave en un texto o discurso oral e infiere conclusiones a partir de ellas. </a:t>
            </a:r>
          </a:p>
          <a:p>
            <a:endParaRPr lang="es-MX" dirty="0" smtClean="0"/>
          </a:p>
          <a:p>
            <a:r>
              <a:rPr lang="es-MX" b="1" dirty="0" smtClean="0"/>
              <a:t>Piensa critica y reflexivamente</a:t>
            </a:r>
          </a:p>
          <a:p>
            <a:r>
              <a:rPr lang="es-MX" b="1" dirty="0" smtClean="0"/>
              <a:t>5. Desarrolla innovaciones y propone soluciones a problemas a partir de métodos establecidos. </a:t>
            </a:r>
          </a:p>
          <a:p>
            <a:pPr>
              <a:buFont typeface="Wingdings" pitchFamily="2" charset="2"/>
              <a:buChar char="§"/>
            </a:pPr>
            <a:r>
              <a:rPr lang="es-MX" dirty="0" smtClean="0"/>
              <a:t>  Sigue instrucciones y procedimientos de manera reflexiva, comprendiendo como cada uno de sus pasos contribuye al alcance de un objetivo. </a:t>
            </a:r>
          </a:p>
          <a:p>
            <a:pPr>
              <a:buFont typeface="Wingdings" pitchFamily="2" charset="2"/>
              <a:buChar char="§"/>
            </a:pPr>
            <a:r>
              <a:rPr lang="es-MX" dirty="0" smtClean="0"/>
              <a:t>  Construye hipótesis y diseña y aplica modelos para probar su validez. </a:t>
            </a:r>
          </a:p>
          <a:p>
            <a:pPr>
              <a:buFont typeface="Wingdings" pitchFamily="2" charset="2"/>
              <a:buChar char="§"/>
            </a:pPr>
            <a:r>
              <a:rPr lang="es-MX" dirty="0" smtClean="0"/>
              <a:t>  Sintetiza evidencias obtenidas mediante la experimentación para producir conclusiones y formular nuevas preguntas.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236934"/>
            <a:ext cx="7025434"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Comunicación</a:t>
            </a:r>
            <a:r>
              <a:rPr lang="es-MX" dirty="0" smtClean="0"/>
              <a:t> </a:t>
            </a:r>
          </a:p>
          <a:p>
            <a:r>
              <a:rPr lang="es-MX" b="1" dirty="0" smtClean="0"/>
              <a:t>5. </a:t>
            </a:r>
            <a:r>
              <a:rPr lang="es-MX" dirty="0" smtClean="0"/>
              <a:t>Expresa ideas y conceptos en composiciones coherentes y creativas, con introducciones, desarrollo y conclusiones claras. </a:t>
            </a:r>
          </a:p>
          <a:p>
            <a:r>
              <a:rPr lang="es-MX" b="1" dirty="0" smtClean="0"/>
              <a:t>7. </a:t>
            </a:r>
            <a:r>
              <a:rPr lang="es-MX" dirty="0" smtClean="0"/>
              <a:t>Valora y describe el papel del arte, la literatura y los medios de comunicación en la recreación o la transformación de una cultura, teniendo en cuenta los propósitos comunicativos de distintos géneros.</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513933"/>
            <a:ext cx="6953996" cy="248683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dirty="0" smtClean="0"/>
              <a:t>5. Aplica los principios éticos en la generación y tratamiento de la información. </a:t>
            </a:r>
          </a:p>
          <a:p>
            <a:r>
              <a:rPr lang="es-MX" dirty="0" smtClean="0"/>
              <a:t>6. Difunde o recrea expresiones artísticas que son producto de la sensibilidad y el intelecto humanos, con el propósito de preservar su identidad cultural en un contexto universal.</a:t>
            </a:r>
            <a:endParaRPr lang="es-MX" dirty="0" smtClean="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615019"/>
            <a:ext cx="6953996" cy="2671501"/>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a:t>
            </a:r>
          </a:p>
          <a:p>
            <a:pPr>
              <a:spcBef>
                <a:spcPct val="20000"/>
              </a:spcBef>
              <a:buClr>
                <a:schemeClr val="accent1"/>
              </a:buClr>
              <a:buSzPct val="80000"/>
            </a:pPr>
            <a:endParaRPr lang="es-ES_tradnl" b="1" dirty="0" smtClean="0">
              <a:solidFill>
                <a:srgbClr val="983E00"/>
              </a:solidFill>
            </a:endParaRPr>
          </a:p>
          <a:p>
            <a:r>
              <a:rPr lang="es-MX" dirty="0" smtClean="0"/>
              <a:t>• Busca, identifica y selecciona información proveniente de diversas fuentes y medios, valorándolas de acuerdo con su relevancia, pertinencia, confiabilidad y vigencia. </a:t>
            </a:r>
          </a:p>
          <a:p>
            <a:r>
              <a:rPr lang="es-MX" dirty="0" smtClean="0"/>
              <a:t>• Utiliza códigos, técnicas y medios para expresarse con sensibilidad a través de diferentes manifestaciones artísticas, aplicando las bases y elementos de su adecuada percepción y apreciación. 	</a:t>
            </a:r>
          </a:p>
          <a:p>
            <a:r>
              <a:rPr lang="es-MX" b="1"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1860693"/>
            <a:ext cx="7025434" cy="442582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Educación del consumidor </a:t>
            </a:r>
          </a:p>
          <a:p>
            <a:r>
              <a:rPr lang="es-MX" dirty="0" smtClean="0"/>
              <a:t>Se aborda desde una lógica de consumo ético, en un clima había los diversos contextos económicos, sociales y culturales. Haciendo de los objetos creados algo útil, innovador y constructivo. 	</a:t>
            </a:r>
          </a:p>
          <a:p>
            <a:r>
              <a:rPr lang="es-MX" b="1" dirty="0" smtClean="0"/>
              <a:t>Educación en Valores </a:t>
            </a:r>
          </a:p>
          <a:p>
            <a:r>
              <a:rPr lang="es-MX" dirty="0" smtClean="0"/>
              <a:t>Establece valores que convergen en la estructura social a través del respeto a todos los contextos económicos, sociales y culturales. </a:t>
            </a:r>
          </a:p>
          <a:p>
            <a:r>
              <a:rPr lang="es-MX" b="1" dirty="0" smtClean="0"/>
              <a:t>Educación para la Responsabilidad Social </a:t>
            </a:r>
          </a:p>
          <a:p>
            <a:r>
              <a:rPr lang="es-MX" dirty="0" smtClean="0"/>
              <a:t>Plantea situaciones en las que se relacione la realidad de manera global con la Educación para la responsabilidad social, como parte de esta, su rol y responsabilidad de bien común. </a:t>
            </a:r>
            <a:r>
              <a:rPr lang="es-MX" b="1" dirty="0" smtClean="0"/>
              <a:t>	</a:t>
            </a:r>
          </a:p>
          <a:p>
            <a:r>
              <a:rPr lang="es-MX" b="1"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1246</TotalTime>
  <Words>2676</Words>
  <Application>Microsoft Office PowerPoint</Application>
  <PresentationFormat>Presentación en pantalla (4:3)</PresentationFormat>
  <Paragraphs>278</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Unidad de Aprendizaje   DISEÑO</vt:lpstr>
      <vt:lpstr>Diapositiva 2</vt:lpstr>
      <vt:lpstr>Diapositiva 3</vt:lpstr>
      <vt:lpstr>Diapositiva 4</vt:lpstr>
      <vt:lpstr>Diapositiva 5</vt:lpstr>
      <vt:lpstr>Diapositiva 6</vt:lpstr>
      <vt:lpstr>Diapositiva 7</vt:lpstr>
      <vt:lpstr>Diapositiva 8</vt:lpstr>
      <vt:lpstr>Diapositiva 9</vt:lpstr>
      <vt:lpstr>Diapositiva 10</vt:lpstr>
      <vt:lpstr>Unidad de Aprendizaje   DISEÑO</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APRECIACIÓN DEL ARTE</dc:title>
  <dc:creator>Enedina</dc:creator>
  <cp:lastModifiedBy>paco</cp:lastModifiedBy>
  <cp:revision>156</cp:revision>
  <dcterms:created xsi:type="dcterms:W3CDTF">2011-09-21T11:55:10Z</dcterms:created>
  <dcterms:modified xsi:type="dcterms:W3CDTF">2015-10-03T01:44:56Z</dcterms:modified>
</cp:coreProperties>
</file>