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56" r:id="rId4"/>
    <p:sldId id="260" r:id="rId5"/>
    <p:sldId id="267" r:id="rId6"/>
    <p:sldId id="290" r:id="rId7"/>
    <p:sldId id="280" r:id="rId8"/>
    <p:sldId id="261" r:id="rId9"/>
    <p:sldId id="262" r:id="rId10"/>
    <p:sldId id="266" r:id="rId11"/>
    <p:sldId id="278" r:id="rId12"/>
    <p:sldId id="294" r:id="rId13"/>
    <p:sldId id="276" r:id="rId14"/>
    <p:sldId id="296" r:id="rId15"/>
    <p:sldId id="304" r:id="rId16"/>
    <p:sldId id="281" r:id="rId17"/>
    <p:sldId id="277" r:id="rId18"/>
    <p:sldId id="283" r:id="rId19"/>
    <p:sldId id="284" r:id="rId20"/>
    <p:sldId id="286" r:id="rId21"/>
    <p:sldId id="285" r:id="rId22"/>
    <p:sldId id="287" r:id="rId23"/>
    <p:sldId id="288" r:id="rId24"/>
    <p:sldId id="271" r:id="rId25"/>
    <p:sldId id="289" r:id="rId26"/>
    <p:sldId id="297" r:id="rId27"/>
    <p:sldId id="269" r:id="rId28"/>
    <p:sldId id="299" r:id="rId29"/>
    <p:sldId id="300" r:id="rId30"/>
    <p:sldId id="270" r:id="rId31"/>
    <p:sldId id="272" r:id="rId32"/>
    <p:sldId id="298" r:id="rId33"/>
    <p:sldId id="301" r:id="rId34"/>
    <p:sldId id="302" r:id="rId35"/>
    <p:sldId id="273" r:id="rId36"/>
    <p:sldId id="274" r:id="rId37"/>
    <p:sldId id="295" r:id="rId38"/>
    <p:sldId id="291" r:id="rId39"/>
    <p:sldId id="292" r:id="rId40"/>
    <p:sldId id="305" r:id="rId41"/>
    <p:sldId id="303" r:id="rId42"/>
    <p:sldId id="293" r:id="rId43"/>
    <p:sldId id="306" r:id="rId44"/>
    <p:sldId id="264" r:id="rId45"/>
    <p:sldId id="265" r:id="rId46"/>
    <p:sldId id="279" r:id="rId47"/>
    <p:sldId id="275" r:id="rId4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266F-C965-480D-9C84-2A2560B555BB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2982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266F-C965-480D-9C84-2A2560B555BB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4919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266F-C965-480D-9C84-2A2560B555BB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1692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266F-C965-480D-9C84-2A2560B555BB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0987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266F-C965-480D-9C84-2A2560B555BB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7143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266F-C965-480D-9C84-2A2560B555BB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6687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266F-C965-480D-9C84-2A2560B555BB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854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266F-C965-480D-9C84-2A2560B555BB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9115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266F-C965-480D-9C84-2A2560B555BB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9678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266F-C965-480D-9C84-2A2560B555BB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342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266F-C965-480D-9C84-2A2560B555BB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9960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5266F-C965-480D-9C84-2A2560B555BB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6142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47111" y="498764"/>
            <a:ext cx="6357216" cy="5787737"/>
          </a:xfrm>
        </p:spPr>
        <p:txBody>
          <a:bodyPr>
            <a:noAutofit/>
          </a:bodyPr>
          <a:lstStyle/>
          <a:p>
            <a:pPr marL="114300" indent="0" algn="ctr">
              <a:buNone/>
              <a:defRPr/>
            </a:pPr>
            <a:r>
              <a:rPr lang="es-MX" altLang="es-MX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Universidad Autónoma del Estado de México</a:t>
            </a:r>
          </a:p>
          <a:p>
            <a:pPr marL="114300" indent="0" algn="ctr">
              <a:buNone/>
              <a:defRPr/>
            </a:pPr>
            <a:endParaRPr lang="es-MX" altLang="es-MX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ctr">
              <a:buNone/>
              <a:defRPr/>
            </a:pPr>
            <a:r>
              <a:rPr lang="es-MX" altLang="es-MX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Centro Universitario UAEM Valle de México</a:t>
            </a:r>
          </a:p>
          <a:p>
            <a:pPr marL="114300" indent="0" algn="ctr">
              <a:buNone/>
              <a:defRPr/>
            </a:pPr>
            <a:endParaRPr lang="es-MX" altLang="es-MX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ctr">
              <a:buNone/>
              <a:defRPr/>
            </a:pPr>
            <a:r>
              <a:rPr lang="es-MX" altLang="es-MX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Ingeniería </a:t>
            </a:r>
            <a:r>
              <a:rPr lang="es-MX" altLang="es-MX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Sistemas y Comunicaciones</a:t>
            </a:r>
          </a:p>
          <a:p>
            <a:pPr marL="114300" indent="0" algn="ctr">
              <a:buNone/>
              <a:defRPr/>
            </a:pPr>
            <a:endParaRPr lang="es-MX" altLang="es-MX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ctr">
              <a:buNone/>
              <a:defRPr/>
            </a:pPr>
            <a:r>
              <a:rPr lang="es-MX" altLang="es-MX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Unidad de Aprendizaje </a:t>
            </a:r>
          </a:p>
          <a:p>
            <a:pPr marL="114300" indent="0" algn="ctr">
              <a:buNone/>
              <a:defRPr/>
            </a:pP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Temas Selectos de </a:t>
            </a: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Sistemas</a:t>
            </a:r>
          </a:p>
          <a:p>
            <a:pPr marL="114300" indent="0" algn="ctr">
              <a:buNone/>
              <a:defRPr/>
            </a:pPr>
            <a:endParaRPr lang="es-MX" alt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ctr">
              <a:buNone/>
              <a:defRPr/>
            </a:pP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Unidad de Competencia</a:t>
            </a:r>
          </a:p>
          <a:p>
            <a:pPr marL="114300" indent="0" algn="ctr">
              <a:buNone/>
              <a:defRPr/>
            </a:pP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Selección de Variables</a:t>
            </a:r>
            <a:endParaRPr lang="es-MX" alt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  <a:defRPr/>
            </a:pPr>
            <a:endParaRPr lang="es-MX" altLang="es-MX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ctr">
              <a:buNone/>
              <a:defRPr/>
            </a:pPr>
            <a:r>
              <a:rPr lang="es-ES_tradnl" altLang="es-MX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Elaboró: </a:t>
            </a:r>
            <a:r>
              <a:rPr lang="es-ES_tradnl" altLang="es-MX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Saturnino Job Morales </a:t>
            </a:r>
            <a:r>
              <a:rPr lang="es-ES_tradnl" altLang="es-MX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Escobar</a:t>
            </a:r>
          </a:p>
          <a:p>
            <a:pPr marL="114300" indent="0" algn="ctr">
              <a:buNone/>
              <a:defRPr/>
            </a:pPr>
            <a:r>
              <a:rPr lang="es-ES_tradnl" altLang="es-MX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Septiembre de </a:t>
            </a:r>
            <a:r>
              <a:rPr lang="es-ES_tradnl" altLang="es-MX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endParaRPr lang="es-ES_tradnl" altLang="es-MX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charset="0"/>
              <a:buChar char="•"/>
              <a:defRPr/>
            </a:pPr>
            <a:endParaRPr lang="es-ES_tradnl" altLang="es-MX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charset="0"/>
              <a:buChar char="•"/>
              <a:defRPr/>
            </a:pPr>
            <a:endParaRPr lang="es-MX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6" name="Picture 13" descr="http://t3.gstatic.com/images?q=tbn:ANd9GcTGncOkD9EZl4p4SgKbwbzDjP1O4uT0HmGPUERcNpKW_Jtok9Ik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176" y="417513"/>
            <a:ext cx="11985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7000" y="501651"/>
            <a:ext cx="12001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506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2 Marcador de contenido"/>
          <p:cNvSpPr>
            <a:spLocks noGrp="1"/>
          </p:cNvSpPr>
          <p:nvPr>
            <p:ph idx="1"/>
          </p:nvPr>
        </p:nvSpPr>
        <p:spPr>
          <a:xfrm>
            <a:off x="838200" y="2738514"/>
            <a:ext cx="5167745" cy="2612807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es-MX" altLang="es-MX" b="1" i="1" dirty="0" smtClean="0">
                <a:latin typeface="Times New Roman" pitchFamily="18" charset="0"/>
                <a:cs typeface="Times New Roman" pitchFamily="18" charset="0"/>
              </a:rPr>
              <a:t>Por ejemplo,  determinar cuáles son los factores de riesgo en el padecimiento de una enfermedad</a:t>
            </a:r>
            <a:endParaRPr lang="es-MX" altLang="es-MX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  <a:defRPr/>
            </a:pPr>
            <a:endParaRPr lang="es-MX" altLang="es-MX" sz="16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  <a:defRPr/>
            </a:pPr>
            <a:endParaRPr lang="es-ES_tradnl" altLang="es-MX" sz="16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  <a:defRPr/>
            </a:pPr>
            <a:endParaRPr lang="es-MX" altLang="es-MX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E35E2E6E-A5E3-423C-9D0E-BFFAE7173D17}" type="slidenum">
              <a:rPr lang="en-US" altLang="es-MX" sz="1200"/>
              <a:pPr/>
              <a:t>10</a:t>
            </a:fld>
            <a:endParaRPr lang="en-US" altLang="es-MX" sz="1200"/>
          </a:p>
        </p:txBody>
      </p:sp>
      <p:sp>
        <p:nvSpPr>
          <p:cNvPr id="11268" name="5 Rectángulo"/>
          <p:cNvSpPr>
            <a:spLocks noChangeArrowheads="1"/>
          </p:cNvSpPr>
          <p:nvPr/>
        </p:nvSpPr>
        <p:spPr bwMode="auto">
          <a:xfrm>
            <a:off x="762577" y="353870"/>
            <a:ext cx="9424670" cy="1739899"/>
          </a:xfrm>
          <a:prstGeom prst="rect">
            <a:avLst/>
          </a:prstGeom>
          <a:extLst/>
        </p:spPr>
        <p:txBody>
          <a:bodyPr vert="horz" lIns="91440" tIns="45720" rIns="91440" bIns="45720" rtlCol="0" anchor="ctr">
            <a:noAutofit/>
          </a:bodyPr>
          <a:lstStyle/>
          <a:p>
            <a:pPr lvl="1" algn="ctr"/>
            <a:r>
              <a:rPr lang="es-MX" altLang="es-MX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Determinar  la importancia de las variables en la aparición de un fenómeno</a:t>
            </a:r>
          </a:p>
        </p:txBody>
      </p:sp>
      <p:sp>
        <p:nvSpPr>
          <p:cNvPr id="11269" name="1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E9A8591A-8CAC-4D7A-ACDE-989A4E104A85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11270" name="2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2300" y="2325528"/>
            <a:ext cx="4660321" cy="342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49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69875"/>
            <a:ext cx="77724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 la Similitud de valores de rasgos o de objetos 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  <a:buFontTx/>
              <a:buNone/>
            </a:pPr>
            <a:r>
              <a:rPr lang="es-ES" altLang="es-MX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resultado de la comparación puede </a:t>
            </a:r>
            <a:r>
              <a:rPr lang="es-ES" altLang="es-MX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ser: </a:t>
            </a:r>
          </a:p>
          <a:p>
            <a:pPr lvl="2" eaLnBrk="1" hangingPunct="1">
              <a:lnSpc>
                <a:spcPct val="120000"/>
              </a:lnSpc>
              <a:buFontTx/>
              <a:buNone/>
            </a:pP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Booleano</a:t>
            </a:r>
          </a:p>
          <a:p>
            <a:pPr lvl="2" eaLnBrk="1" hangingPunct="1">
              <a:lnSpc>
                <a:spcPct val="120000"/>
              </a:lnSpc>
              <a:buFontTx/>
              <a:buNone/>
            </a:pP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Son </a:t>
            </a: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similares o no son similares </a:t>
            </a:r>
          </a:p>
          <a:p>
            <a:pPr lvl="2" eaLnBrk="1" hangingPunct="1">
              <a:lnSpc>
                <a:spcPct val="120000"/>
              </a:lnSpc>
              <a:buFontTx/>
              <a:buNone/>
            </a:pP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es-MX" altLang="es-MX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valente</a:t>
            </a:r>
            <a:endParaRPr lang="es-MX" alt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lnSpc>
                <a:spcPct val="120000"/>
              </a:lnSpc>
              <a:buFontTx/>
              <a:buNone/>
            </a:pP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Muy </a:t>
            </a: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similares</a:t>
            </a:r>
          </a:p>
          <a:p>
            <a:pPr lvl="2" eaLnBrk="1" hangingPunct="1">
              <a:lnSpc>
                <a:spcPct val="120000"/>
              </a:lnSpc>
              <a:buFontTx/>
              <a:buNone/>
            </a:pP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Similares</a:t>
            </a:r>
            <a:endParaRPr lang="es-MX" alt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lnSpc>
                <a:spcPct val="120000"/>
              </a:lnSpc>
              <a:buFontTx/>
              <a:buNone/>
            </a:pP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No similares</a:t>
            </a:r>
          </a:p>
          <a:p>
            <a:pPr lvl="2" eaLnBrk="1" hangingPunct="1">
              <a:lnSpc>
                <a:spcPct val="120000"/>
              </a:lnSpc>
              <a:buFontTx/>
              <a:buNone/>
            </a:pP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Difusas</a:t>
            </a:r>
          </a:p>
          <a:p>
            <a:pPr lvl="2" eaLnBrk="1" hangingPunct="1">
              <a:lnSpc>
                <a:spcPct val="120000"/>
              </a:lnSpc>
              <a:buFontTx/>
              <a:buNone/>
            </a:pP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Grado </a:t>
            </a: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similitud</a:t>
            </a:r>
            <a:endParaRPr lang="es-ES_tradnl" altLang="es-MX" sz="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64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39F53B6C-8E52-407F-A69E-716D6C730F2F}" type="slidenum">
              <a:rPr lang="en-US" altLang="es-MX" sz="1200"/>
              <a:pPr/>
              <a:t>11</a:t>
            </a:fld>
            <a:endParaRPr lang="en-US" altLang="es-MX" sz="1200"/>
          </a:p>
        </p:txBody>
      </p:sp>
      <p:sp>
        <p:nvSpPr>
          <p:cNvPr id="40965" name="1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1330E114-9669-4985-9EA4-4A8C72865C24}" type="datetime1">
              <a:rPr lang="es-ES" altLang="es-MX" sz="1200" smtClean="0"/>
              <a:pPr/>
              <a:t>02/10/2015</a:t>
            </a:fld>
            <a:r>
              <a:rPr lang="es-ES" altLang="es-MX" sz="1200" dirty="0" smtClean="0"/>
              <a:t>	</a:t>
            </a:r>
            <a:endParaRPr lang="en-US" altLang="es-MX" sz="1200" dirty="0"/>
          </a:p>
        </p:txBody>
      </p:sp>
      <p:sp>
        <p:nvSpPr>
          <p:cNvPr id="40966" name="2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0545" y="1412875"/>
            <a:ext cx="1776846" cy="177684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217" y="4194753"/>
            <a:ext cx="2538846" cy="1717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82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Planteamiento formal de un problema de selección de variables</a:t>
            </a:r>
            <a:endParaRPr 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93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018463" y="638175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2F85D8D-6460-4F00-A182-4872BBCA5834}" type="slidenum">
              <a:rPr lang="en-US" altLang="es-MX" sz="1200"/>
              <a:pPr/>
              <a:t>12</a:t>
            </a:fld>
            <a:endParaRPr lang="en-US" altLang="es-MX" sz="1200"/>
          </a:p>
        </p:txBody>
      </p:sp>
      <p:sp>
        <p:nvSpPr>
          <p:cNvPr id="39941" name="2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3FA85243-0D0E-4A8F-89CB-EDD91F45AD96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3994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  <p:pic>
        <p:nvPicPr>
          <p:cNvPr id="2050" name="Picture 2" descr="http://3.bp.blogspot.com/-eVcmrS4jLUA/T6iFE3O9GeI/AAAAAAAAATc/2pfVIqYQCFA/s1600/FAQs-penguin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2481262"/>
            <a:ext cx="4405312" cy="3622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6296025" y="2638424"/>
            <a:ext cx="488632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¿Cómo se realiza el planteamiento formal de este problema?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s-MX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Cuáles variables considerar en la descripción de los objetos?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s-MX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Cómo comparar los valores de las variables?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¿Cómo comparar objetos’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¿Cómo seleccionar variables? </a:t>
            </a:r>
            <a:endParaRPr lang="es-MX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64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Criterios de comparación de 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valores de una </a:t>
            </a:r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variable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r>
                  <a:rPr lang="es-MX" altLang="es-MX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Definición:</a:t>
                </a:r>
              </a:p>
              <a:p>
                <a:pPr marL="0" indent="0" algn="just">
                  <a:buNone/>
                </a:pPr>
                <a:r>
                  <a:rPr lang="es-MX" altLang="es-MX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Sea L</a:t>
                </a:r>
                <a:r>
                  <a:rPr lang="es-MX" altLang="es-MX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 </a:t>
                </a:r>
                <a:r>
                  <a:rPr lang="es-MX" altLang="es-MX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 conjunto totalmente ordenado. Sobre el conjunto de valores admisibles M</a:t>
                </a:r>
                <a:r>
                  <a:rPr lang="es-MX" altLang="es-MX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altLang="es-MX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MX" altLang="es-MX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para la variable </a:t>
                </a:r>
                <a:r>
                  <a:rPr lang="es-MX" altLang="es-MX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s-MX" altLang="es-MX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 </a:t>
                </a:r>
                <a:r>
                  <a:rPr lang="es-MX" altLang="es-MX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se define una función C</a:t>
                </a:r>
                <a:r>
                  <a:rPr lang="es-MX" altLang="es-MX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 </a:t>
                </a:r>
                <a:r>
                  <a:rPr lang="es-MX" altLang="es-MX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es-MX" altLang="es-MX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s-MX" altLang="es-MX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 </a:t>
                </a:r>
                <a:r>
                  <a:rPr lang="es-MX" altLang="es-MX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MX" altLang="es-MX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:r>
                  <a:rPr lang="es-MX" altLang="es-MX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s-MX" altLang="es-MX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 </a:t>
                </a:r>
                <a:r>
                  <a:rPr lang="es-MX" altLang="es-MX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→L</a:t>
                </a:r>
                <a:r>
                  <a:rPr lang="es-MX" altLang="es-MX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 </a:t>
                </a:r>
                <a:r>
                  <a:rPr lang="es-MX" altLang="es-MX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que se denomina criterio de comparación de valores de X</a:t>
                </a:r>
                <a:r>
                  <a:rPr lang="es-MX" altLang="es-MX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altLang="es-MX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tal que:</a:t>
                </a:r>
              </a:p>
              <a:p>
                <a:pPr marL="457200" indent="-457200" algn="just">
                  <a:buAutoNum type="alphaLcParenR"/>
                </a:pPr>
                <a:r>
                  <a:rPr lang="es-MX" altLang="es-MX" sz="2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s-MX" altLang="es-MX" sz="2600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altLang="es-MX" sz="2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(X</a:t>
                </a:r>
                <a:r>
                  <a:rPr lang="es-MX" altLang="es-MX" sz="2600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altLang="es-MX" sz="2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MX" altLang="es-MX" sz="2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(O), X</a:t>
                </a:r>
                <a:r>
                  <a:rPr lang="es-MX" altLang="es-MX" sz="2600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altLang="es-MX" sz="2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(O</a:t>
                </a:r>
                <a:r>
                  <a:rPr lang="es-MX" altLang="es-MX" sz="2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))= 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s-MX" altLang="es-MX" sz="2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nor/>
                            </m:rPr>
                            <a:rPr lang="es-MX" altLang="es-MX" sz="2600" b="1" i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min</m:t>
                          </m:r>
                        </m:e>
                      </m:mr>
                      <m:mr>
                        <m:e>
                          <m:r>
                            <a:rPr lang="es-MX" altLang="es-MX" sz="26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𝒚</m:t>
                          </m:r>
                          <m:r>
                            <a:rPr lang="es-MX" altLang="es-MX" sz="26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∊</m:t>
                          </m:r>
                          <m:r>
                            <a:rPr lang="es-MX" altLang="es-MX" sz="26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𝑳𝒊</m:t>
                          </m:r>
                        </m:e>
                      </m:mr>
                    </m:m>
                    <m:d>
                      <m:dPr>
                        <m:begChr m:val="{"/>
                        <m:endChr m:val="}"/>
                        <m:ctrlPr>
                          <a:rPr lang="es-MX" altLang="es-MX" sz="2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s-MX" altLang="es-MX" sz="2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</m:d>
                  </m:oMath>
                </a14:m>
                <a:r>
                  <a:rPr lang="es-MX" altLang="es-MX" sz="2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si </a:t>
                </a:r>
                <a:r>
                  <a:rPr lang="es-MX" altLang="es-MX" sz="2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s-MX" altLang="es-MX" sz="26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 </a:t>
                </a:r>
                <a:r>
                  <a:rPr lang="es-MX" altLang="es-MX" sz="2600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MX" altLang="es-MX" sz="2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es un criterio de comparación de disimilitud entre valores de X.</a:t>
                </a:r>
              </a:p>
              <a:p>
                <a:pPr marL="0" indent="0">
                  <a:buNone/>
                </a:pPr>
                <a:endParaRPr lang="es-MX" altLang="es-MX" sz="26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es-MX" altLang="es-MX" sz="2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b)</a:t>
                </a:r>
                <a:r>
                  <a:rPr lang="es-MX" altLang="es-MX" sz="2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</a:t>
                </a:r>
                <a:r>
                  <a:rPr lang="es-MX" altLang="es-MX" sz="26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altLang="es-MX" sz="2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(X</a:t>
                </a:r>
                <a:r>
                  <a:rPr lang="es-MX" altLang="es-MX" sz="26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altLang="es-MX" sz="2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(O), X</a:t>
                </a:r>
                <a:r>
                  <a:rPr lang="es-MX" altLang="es-MX" sz="26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altLang="es-MX" sz="2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(O))= 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s-MX" altLang="es-MX" sz="26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nor/>
                            </m:rPr>
                            <a:rPr lang="es-MX" altLang="es-MX" sz="2600" b="1" i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max</m:t>
                          </m:r>
                        </m:e>
                      </m:mr>
                      <m:mr>
                        <m:e>
                          <m:r>
                            <a:rPr lang="es-MX" altLang="es-MX" sz="26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𝒚</m:t>
                          </m:r>
                          <m:r>
                            <a:rPr lang="es-MX" altLang="es-MX" sz="26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∊</m:t>
                          </m:r>
                          <m:r>
                            <a:rPr lang="es-MX" altLang="es-MX" sz="26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𝑳𝒊</m:t>
                          </m:r>
                        </m:e>
                      </m:mr>
                    </m:m>
                    <m:d>
                      <m:dPr>
                        <m:begChr m:val="{"/>
                        <m:endChr m:val="}"/>
                        <m:ctrlPr>
                          <a:rPr lang="es-MX" altLang="es-MX" sz="26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s-MX" altLang="es-MX" sz="26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</m:d>
                  </m:oMath>
                </a14:m>
                <a:r>
                  <a:rPr lang="es-MX" altLang="es-MX" sz="2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si C</a:t>
                </a:r>
                <a:r>
                  <a:rPr lang="es-MX" altLang="es-MX" sz="26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  </a:t>
                </a:r>
                <a:r>
                  <a:rPr lang="es-MX" altLang="es-MX" sz="2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es un criterio de comparación de </a:t>
                </a:r>
                <a:r>
                  <a:rPr lang="es-MX" altLang="es-MX" sz="2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similitud </a:t>
                </a:r>
                <a:r>
                  <a:rPr lang="es-MX" altLang="es-MX" sz="2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entre valores de X.</a:t>
                </a:r>
              </a:p>
              <a:p>
                <a:endParaRPr lang="es-MX" i="1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101" r="-98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13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Algunos tipos de criterios </a:t>
            </a:r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comparación 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booleanos de valores de una </a:t>
            </a:r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variable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940159" y="1930400"/>
                <a:ext cx="10818252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s-MX" altLang="es-MX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Igualdad</a:t>
                </a:r>
              </a:p>
              <a:p>
                <a:pPr marL="0" indent="0">
                  <a:buNone/>
                </a:pPr>
                <a:r>
                  <a:rPr lang="es-MX" altLang="es-MX" sz="2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s-MX" altLang="es-MX" sz="2400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s-MX" altLang="es-MX" sz="2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MX" altLang="es-MX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MX" altLang="es-MX" sz="2400" b="1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s-MX" altLang="es-MX" sz="2400" b="1" i="1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s-MX" altLang="es-MX" sz="2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MX" altLang="es-MX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MX" altLang="es-MX" sz="2400" b="1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sz="24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altLang="es-MX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MX" altLang="es-MX" sz="2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</a:t>
                </a:r>
                <a:r>
                  <a:rPr lang="es-MX" altLang="es-MX" sz="2400" b="1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s-MX" altLang="es-MX" sz="2400" b="1" i="1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s-MX" altLang="es-MX" sz="2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MX" altLang="es-MX" sz="2400" b="1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sz="2400" b="1" i="1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s-MX" altLang="es-MX" sz="2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))=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s-MX" altLang="es-MX" sz="2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s-MX" altLang="es-MX" sz="24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s-MX" altLang="es-MX" sz="24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a:rPr lang="es-MX" altLang="es-MX" sz="24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24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𝒔𝒊</m:t>
                              </m:r>
                              <m:r>
                                <a:rPr lang="es-MX" altLang="es-MX" sz="24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24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𝑿𝒔</m:t>
                              </m:r>
                              <m:d>
                                <m:dPr>
                                  <m:ctrlPr>
                                    <a:rPr lang="es-MX" altLang="es-MX" sz="24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s-MX" altLang="es-MX" sz="24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𝑶</m:t>
                                  </m:r>
                                  <m:r>
                                    <a:rPr lang="es-MX" altLang="es-MX" sz="2400" b="1" i="1" baseline="-2500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𝒊</m:t>
                                  </m:r>
                                </m:e>
                              </m:d>
                              <m:r>
                                <m:rPr>
                                  <m:brk m:alnAt="7"/>
                                </m:rPr>
                                <a:rPr lang="es-MX" altLang="es-MX" sz="24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s-MX" altLang="es-MX" sz="24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𝑿</m:t>
                              </m:r>
                              <m:r>
                                <a:rPr lang="es-MX" altLang="es-MX" sz="2400" b="1" i="1" baseline="-250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𝒔</m:t>
                              </m:r>
                              <m:d>
                                <m:dPr>
                                  <m:ctrlP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𝑶</m:t>
                                  </m:r>
                                  <m:r>
                                    <a:rPr lang="es-MX" altLang="es-MX" sz="2400" b="1" i="1" baseline="-2500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𝒋</m:t>
                                  </m:r>
                                </m:e>
                              </m:d>
                              <m:r>
                                <a:rPr lang="es-MX" altLang="es-MX" sz="24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∨</m:t>
                              </m:r>
                              <m:r>
                                <m:rPr>
                                  <m:brk m:alnAt="7"/>
                                </m:rP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𝑿</m:t>
                              </m:r>
                              <m:r>
                                <a:rPr lang="es-MX" altLang="es-MX" sz="2400" b="1" i="1" baseline="-250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𝒔</m:t>
                              </m:r>
                              <m:d>
                                <m:dPr>
                                  <m:ctrlP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𝑶</m:t>
                                  </m:r>
                                  <m:r>
                                    <a:rPr lang="es-MX" altLang="es-MX" sz="2400" b="1" i="1" baseline="-2500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𝒊</m:t>
                                  </m:r>
                                </m:e>
                              </m:d>
                              <m:r>
                                <a:rPr lang="es-MX" altLang="es-MX" sz="24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=∗ 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∨</m:t>
                              </m:r>
                              <m:r>
                                <m:rPr>
                                  <m:brk m:alnAt="7"/>
                                </m:rP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𝑿</m:t>
                              </m:r>
                              <m:r>
                                <a:rPr lang="es-MX" altLang="es-MX" sz="2400" b="1" i="1" baseline="-250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𝒔</m:t>
                              </m:r>
                              <m:d>
                                <m:dPr>
                                  <m:ctrlP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𝑶</m:t>
                                  </m:r>
                                  <m:r>
                                    <a:rPr lang="es-MX" altLang="es-MX" sz="2400" b="1" i="1" baseline="-2500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𝒋</m:t>
                                  </m:r>
                                </m:e>
                              </m:d>
                            </m:e>
                          </m:mr>
                          <m:mr>
                            <m:e>
                              <m:r>
                                <a:rPr lang="es-MX" altLang="es-MX" sz="24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s-MX" altLang="es-MX" sz="24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24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𝒆𝒏</m:t>
                              </m:r>
                              <m:r>
                                <a:rPr lang="es-MX" altLang="es-MX" sz="24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24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𝒐𝒕𝒓𝒐</m:t>
                              </m:r>
                              <m:r>
                                <a:rPr lang="es-MX" altLang="es-MX" sz="24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24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𝒄𝒂𝒔𝒐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s-MX" altLang="es-MX" sz="24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s-MX" altLang="es-MX" sz="32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MX" altLang="es-MX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Por </a:t>
                </a:r>
                <a:r>
                  <a:rPr lang="es-MX" altLang="es-MX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intervalo</a:t>
                </a:r>
              </a:p>
              <a:p>
                <a:pPr marL="0" indent="0">
                  <a:buNone/>
                </a:pPr>
                <a:r>
                  <a:rPr lang="es-MX" altLang="es-MX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s-MX" altLang="es-MX" sz="24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s-MX" altLang="es-MX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s-MX" altLang="es-MX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s-MX" altLang="es-MX" sz="24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s-MX" altLang="es-MX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s-MX" altLang="es-MX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sz="24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altLang="es-MX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), </a:t>
                </a:r>
                <a:r>
                  <a:rPr lang="es-MX" altLang="es-MX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s-MX" altLang="es-MX" sz="24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s-MX" altLang="es-MX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MX" altLang="es-MX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sz="24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s-MX" altLang="es-MX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))=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s-MX" altLang="es-MX" sz="24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s-MX" altLang="es-MX" sz="24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𝒔𝒊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𝑿𝒔</m:t>
                              </m:r>
                              <m:d>
                                <m:dPr>
                                  <m:ctrlP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𝑶</m:t>
                                  </m:r>
                                  <m:r>
                                    <a:rPr lang="es-MX" altLang="es-MX" sz="2400" b="1" i="1" baseline="-2500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𝒊</m:t>
                                  </m:r>
                                </m:e>
                              </m:d>
                              <m:r>
                                <a:rPr lang="es-MX" altLang="es-MX" sz="24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𝑿</m:t>
                              </m:r>
                              <m:r>
                                <a:rPr lang="es-MX" altLang="es-MX" sz="2400" b="1" i="1" baseline="-250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𝒔</m:t>
                              </m:r>
                              <m:d>
                                <m:dPr>
                                  <m:ctrlP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𝑶</m:t>
                                  </m:r>
                                  <m:r>
                                    <a:rPr lang="es-MX" altLang="es-MX" sz="2400" b="1" i="1" baseline="-2500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𝒋</m:t>
                                  </m:r>
                                </m:e>
                              </m:d>
                              <m:r>
                                <a:rPr lang="es-MX" altLang="es-MX" sz="24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∊</m:t>
                              </m:r>
                              <m:d>
                                <m:dPr>
                                  <m:begChr m:val="["/>
                                  <m:ctrlPr>
                                    <a:rPr lang="es-MX" altLang="es-MX" sz="24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altLang="es-MX" sz="24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𝒂</m:t>
                                  </m:r>
                                  <m:r>
                                    <a:rPr lang="es-MX" altLang="es-MX" sz="2400" b="1" i="1" baseline="-2500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𝒑</m:t>
                                  </m:r>
                                  <m:r>
                                    <a:rPr lang="es-MX" altLang="es-MX" sz="24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es-MX" altLang="es-MX" sz="24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𝒂𝒑</m:t>
                                  </m:r>
                                  <m:r>
                                    <a:rPr lang="es-MX" altLang="es-MX" sz="2400" b="1" i="1" baseline="-2500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  <m:r>
                                    <a:rPr lang="es-MX" altLang="es-MX" sz="2400" b="1" i="1" baseline="-2500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e>
                              </m:d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∨</m:t>
                              </m:r>
                              <m:r>
                                <m:rPr>
                                  <m:brk m:alnAt="7"/>
                                </m:rP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𝑿</m:t>
                              </m:r>
                              <m:r>
                                <a:rPr lang="es-MX" altLang="es-MX" sz="2400" b="1" i="1" baseline="-250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𝒔</m:t>
                              </m:r>
                              <m:d>
                                <m:dPr>
                                  <m:ctrlP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𝑶</m:t>
                                  </m:r>
                                  <m:r>
                                    <a:rPr lang="es-MX" altLang="es-MX" sz="2400" b="1" i="1" baseline="-2500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𝒊</m:t>
                                  </m:r>
                                </m:e>
                              </m:d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=∗ ∨</m:t>
                              </m:r>
                              <m:r>
                                <a:rPr lang="es-ES" altLang="es-MX" sz="24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  <m:r>
                                <a:rPr lang="es-ES" altLang="es-MX" sz="24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m:rPr>
                                  <m:brk m:alnAt="7"/>
                                </m:rP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𝑿</m:t>
                              </m:r>
                              <m:r>
                                <a:rPr lang="es-MX" altLang="es-MX" sz="2400" b="1" i="1" baseline="-250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𝒔</m:t>
                              </m:r>
                              <m:d>
                                <m:dPr>
                                  <m:ctrlP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𝑶</m:t>
                                  </m:r>
                                  <m:r>
                                    <a:rPr lang="es-MX" altLang="es-MX" sz="2400" b="1" i="1" baseline="-2500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𝒋</m:t>
                                  </m:r>
                                </m:e>
                              </m:d>
                            </m:e>
                          </m:mr>
                          <m:mr>
                            <m:e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𝒆𝒏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𝒐𝒕𝒓𝒐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𝒄𝒂𝒔𝒐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s-MX" altLang="es-MX" sz="24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s-MX" sz="2400" i="1" dirty="0"/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0159" y="1930400"/>
                <a:ext cx="10818252" cy="4351338"/>
              </a:xfrm>
              <a:blipFill rotWithShape="0">
                <a:blip r:embed="rId2"/>
                <a:stretch>
                  <a:fillRect l="-1408" t="-308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664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Algunos tipos de criterios </a:t>
            </a:r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comparación 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booleanos de valores de una </a:t>
            </a:r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variable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930400"/>
                <a:ext cx="10515600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s-MX" altLang="es-MX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Por </a:t>
                </a:r>
                <a:r>
                  <a:rPr lang="es-MX" altLang="es-MX" sz="3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conjunto de valores </a:t>
                </a:r>
                <a:endParaRPr lang="es-MX" altLang="es-MX" sz="32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MX" altLang="es-MX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s-MX" altLang="es-MX" sz="24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s-MX" altLang="es-MX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s-MX" altLang="es-MX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s-MX" altLang="es-MX" sz="24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s-MX" altLang="es-MX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s-MX" altLang="es-MX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sz="24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altLang="es-MX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), </a:t>
                </a:r>
                <a:r>
                  <a:rPr lang="es-MX" altLang="es-MX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s-MX" altLang="es-MX" sz="24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s-MX" altLang="es-MX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MX" altLang="es-MX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sz="24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s-MX" altLang="es-MX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))=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s-MX" altLang="es-MX" sz="24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s-MX" altLang="es-MX" sz="24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𝒔𝒊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𝑿𝒔</m:t>
                              </m:r>
                              <m:d>
                                <m:dPr>
                                  <m:ctrlP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𝑶</m:t>
                                  </m:r>
                                  <m:r>
                                    <a:rPr lang="es-MX" altLang="es-MX" sz="2400" b="1" i="1" baseline="-2500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𝒊</m:t>
                                  </m:r>
                                </m:e>
                              </m:d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𝑿𝒔</m:t>
                              </m:r>
                              <m:d>
                                <m:dPr>
                                  <m:ctrlP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𝑶</m:t>
                                  </m:r>
                                  <m:r>
                                    <a:rPr lang="es-MX" altLang="es-MX" sz="2400" b="1" i="1" baseline="-2500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𝒋</m:t>
                                  </m:r>
                                </m:e>
                              </m:d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∊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𝒂𝒑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∨</m:t>
                              </m:r>
                              <m:r>
                                <m:rPr>
                                  <m:brk m:alnAt="7"/>
                                </m:rP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𝑿</m:t>
                              </m:r>
                              <m:r>
                                <a:rPr lang="es-MX" altLang="es-MX" sz="2400" b="1" i="1" baseline="-250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𝒔</m:t>
                              </m:r>
                              <m:d>
                                <m:dPr>
                                  <m:ctrlP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𝑶</m:t>
                                  </m:r>
                                  <m:r>
                                    <a:rPr lang="es-MX" altLang="es-MX" sz="2400" b="1" i="1" baseline="-2500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𝒊</m:t>
                                  </m:r>
                                </m:e>
                              </m:d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=∗ ∨</m:t>
                              </m:r>
                              <m:r>
                                <m:rPr>
                                  <m:brk m:alnAt="7"/>
                                </m:rP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𝑿</m:t>
                              </m:r>
                              <m:r>
                                <a:rPr lang="es-MX" altLang="es-MX" sz="2400" b="1" i="1" baseline="-250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𝒔</m:t>
                              </m:r>
                              <m:d>
                                <m:dPr>
                                  <m:ctrlP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𝑶</m:t>
                                  </m:r>
                                  <m:r>
                                    <a:rPr lang="es-MX" altLang="es-MX" sz="2400" b="1" i="1" baseline="-2500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𝒋</m:t>
                                  </m:r>
                                </m:e>
                              </m:d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=∗</m:t>
                              </m:r>
                            </m:e>
                          </m:mr>
                          <m:mr>
                            <m:e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𝒆𝒏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𝒐𝒕𝒓𝒐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𝒄𝒂𝒔𝒐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s-MX" altLang="es-MX" sz="24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s-MX" altLang="es-MX" sz="32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MX" altLang="es-MX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Por </a:t>
                </a:r>
                <a:r>
                  <a:rPr lang="es-MX" altLang="es-MX" sz="3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umbral</a:t>
                </a:r>
              </a:p>
              <a:p>
                <a:pPr marL="0" indent="0">
                  <a:buNone/>
                </a:pPr>
                <a:r>
                  <a:rPr lang="es-MX" altLang="es-MX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s-MX" altLang="es-MX" sz="24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s-MX" altLang="es-MX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s-MX" altLang="es-MX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s-MX" altLang="es-MX" sz="24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s-MX" altLang="es-MX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s-MX" altLang="es-MX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sz="24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altLang="es-MX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), </a:t>
                </a:r>
                <a:r>
                  <a:rPr lang="es-MX" altLang="es-MX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s-MX" altLang="es-MX" sz="24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s-MX" altLang="es-MX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MX" altLang="es-MX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sz="24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s-MX" altLang="es-MX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))=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s-MX" altLang="es-MX" sz="24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s-MX" altLang="es-MX" sz="24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𝒔𝒊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s-MX" altLang="es-MX" sz="24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𝑿</m:t>
                                  </m:r>
                                  <m:r>
                                    <a:rPr lang="es-MX" altLang="es-MX" sz="2400" b="1" i="1" baseline="-2500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𝒔</m:t>
                                  </m:r>
                                  <m:d>
                                    <m:dPr>
                                      <m:ctrlPr>
                                        <a:rPr lang="es-MX" altLang="es-MX" sz="2400" b="1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s-MX" altLang="es-MX" sz="2400" b="1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𝑶</m:t>
                                      </m:r>
                                      <m:r>
                                        <a:rPr lang="es-MX" altLang="es-MX" sz="2400" b="1" i="1" baseline="-2500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𝒊</m:t>
                                      </m:r>
                                    </m:e>
                                  </m:d>
                                  <m:r>
                                    <a:rPr lang="es-MX" altLang="es-MX" sz="24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𝑿</m:t>
                                  </m:r>
                                  <m:r>
                                    <a:rPr lang="es-MX" altLang="es-MX" sz="2400" b="1" i="1" baseline="-2500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𝒔</m:t>
                                  </m:r>
                                  <m:d>
                                    <m:dPr>
                                      <m:ctrlPr>
                                        <a:rPr lang="es-MX" altLang="es-MX" sz="2400" b="1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s-MX" altLang="es-MX" sz="2400" b="1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𝑶</m:t>
                                      </m:r>
                                      <m:r>
                                        <a:rPr lang="es-MX" altLang="es-MX" sz="2400" b="1" i="1" baseline="-2500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𝒋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es-MX" altLang="es-MX" sz="24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≤ ∊ 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∨</m:t>
                              </m:r>
                              <m:r>
                                <m:rPr>
                                  <m:brk m:alnAt="7"/>
                                </m:rP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𝑿</m:t>
                              </m:r>
                              <m:r>
                                <a:rPr lang="es-MX" altLang="es-MX" sz="2400" b="1" i="1" baseline="-250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𝒔</m:t>
                              </m:r>
                              <m:d>
                                <m:dPr>
                                  <m:ctrlP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𝑶</m:t>
                                  </m:r>
                                  <m:r>
                                    <a:rPr lang="es-MX" altLang="es-MX" sz="2400" b="1" i="1" baseline="-2500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𝒊</m:t>
                                  </m:r>
                                </m:e>
                              </m:d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=∗ ∨</m:t>
                              </m:r>
                              <m:r>
                                <m:rPr>
                                  <m:brk m:alnAt="7"/>
                                </m:rP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𝑿</m:t>
                              </m:r>
                              <m:r>
                                <a:rPr lang="es-MX" altLang="es-MX" sz="2400" b="1" i="1" baseline="-250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𝒔</m:t>
                              </m:r>
                              <m:d>
                                <m:dPr>
                                  <m:ctrlP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altLang="es-MX" sz="24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𝑶</m:t>
                                  </m:r>
                                  <m:r>
                                    <a:rPr lang="es-MX" altLang="es-MX" sz="2400" b="1" i="1" baseline="-2500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𝒋</m:t>
                                  </m:r>
                                </m:e>
                              </m:d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=∗</m:t>
                              </m:r>
                            </m:e>
                          </m:mr>
                          <m:mr>
                            <m:e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𝒆𝒏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𝒐𝒕𝒓𝒐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24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𝒄𝒂𝒔𝒐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s-MX" sz="2400" i="1" dirty="0"/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930400"/>
                <a:ext cx="10515600" cy="4351338"/>
              </a:xfrm>
              <a:blipFill rotWithShape="0">
                <a:blip r:embed="rId2"/>
                <a:stretch>
                  <a:fillRect l="-1507" t="-308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464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Ejemplo de criterio </a:t>
            </a:r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comparación 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 de valores de una </a:t>
            </a:r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variable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s-MX" altLang="es-MX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s-MX" altLang="es-MX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MX" altLang="es-MX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C</a:t>
                </a:r>
                <a:r>
                  <a:rPr lang="es-MX" altLang="es-MX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s-MX" altLang="es-MX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MX" altLang="es-MX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MX" altLang="es-MX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s-MX" altLang="es-MX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s-MX" altLang="es-MX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s-MX" altLang="es-MX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altLang="es-MX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), </a:t>
                </a:r>
                <a:r>
                  <a:rPr lang="es-MX" altLang="es-MX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s-MX" altLang="es-MX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s-MX" altLang="es-MX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MX" altLang="es-MX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s-MX" altLang="es-MX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))=</a:t>
                </a:r>
                <a14:m>
                  <m:oMath xmlns:m="http://schemas.openxmlformats.org/officeDocument/2006/math">
                    <m:r>
                      <m:rPr>
                        <m:brk m:alnAt="7"/>
                      </m:rPr>
                      <a:rPr lang="es-MX" altLang="es-MX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s-MX" altLang="es-MX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 </m:t>
                    </m:r>
                    <m:f>
                      <m:fPr>
                        <m:ctrlPr>
                          <a:rPr lang="es-MX" altLang="es-MX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s-MX" altLang="es-MX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s-MX" altLang="es-MX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𝑿</m:t>
                            </m:r>
                            <m:r>
                              <a:rPr lang="es-MX" altLang="es-MX" b="1" i="1" baseline="-25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𝒔</m:t>
                            </m:r>
                            <m:d>
                              <m:dPr>
                                <m:ctrlPr>
                                  <a:rPr lang="es-MX" altLang="es-MX" b="1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brk m:alnAt="7"/>
                                  </m:rPr>
                                  <a:rPr lang="es-MX" altLang="es-MX" b="1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𝑶</m:t>
                                </m:r>
                                <m:r>
                                  <a:rPr lang="es-MX" altLang="es-MX" b="1" i="1" baseline="-2500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𝒊</m:t>
                                </m:r>
                              </m:e>
                            </m:d>
                            <m:r>
                              <a:rPr lang="es-MX" altLang="es-MX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s-MX" altLang="es-MX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𝑿𝒔</m:t>
                            </m:r>
                            <m:d>
                              <m:dPr>
                                <m:ctrlPr>
                                  <a:rPr lang="es-MX" altLang="es-MX" b="1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altLang="es-MX" b="1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𝑶</m:t>
                                </m:r>
                                <m:r>
                                  <a:rPr lang="es-MX" altLang="es-MX" b="1" i="1" baseline="-2500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𝒋</m:t>
                                </m:r>
                              </m:e>
                            </m:d>
                          </m:e>
                        </m:d>
                      </m:num>
                      <m:den>
                        <m:r>
                          <m:rPr>
                            <m:sty m:val="p"/>
                          </m:rPr>
                          <a:rPr lang="el-GR" altLang="es-MX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  <m:r>
                          <a:rPr lang="es-MX" altLang="es-MX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  <m:r>
                          <a:rPr lang="es-MX" altLang="es-MX" b="1" i="1" baseline="-25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𝒔</m:t>
                        </m:r>
                      </m:den>
                    </m:f>
                  </m:oMath>
                </a14:m>
                <a:endParaRPr lang="es-MX" i="1" dirty="0" smtClean="0"/>
              </a:p>
              <a:p>
                <a:pPr marL="0" indent="0">
                  <a:buNone/>
                </a:pPr>
                <a:endParaRPr lang="es-MX" i="1" dirty="0"/>
              </a:p>
              <a:p>
                <a:pPr marL="0" indent="0">
                  <a:buNone/>
                </a:pPr>
                <a:r>
                  <a:rPr lang="es-MX" sz="4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Donde</a:t>
                </a:r>
              </a:p>
              <a:p>
                <a:pPr marL="0" indent="0">
                  <a:buNone/>
                </a:pPr>
                <a:endParaRPr lang="es-MX" sz="44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MX" i="1" dirty="0" smtClean="0"/>
                  <a:t> 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es-MX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  <m:r>
                      <a:rPr lang="es-MX" altLang="es-MX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𝑿</m:t>
                    </m:r>
                    <m:r>
                      <a:rPr lang="es-MX" altLang="es-MX" b="1" i="1" baseline="-25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𝒔</m:t>
                    </m:r>
                  </m:oMath>
                </a14:m>
                <a:r>
                  <a:rPr lang="es-MX" i="1" dirty="0" smtClean="0"/>
                  <a:t>= </a:t>
                </a:r>
                <a:r>
                  <a:rPr lang="es-MX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s-MX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skw"/>
                            <m:ctrlPr>
                              <a:rPr lang="es-MX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num>
                          <m:den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den>
                        </m:f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∊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𝑀𝑠</m:t>
                        </m:r>
                      </m:e>
                    </m:d>
                  </m:oMath>
                </a14:m>
                <a:r>
                  <a:rPr lang="es-MX" i="1" dirty="0" smtClean="0"/>
                  <a:t>-</a:t>
                </a:r>
                <a:r>
                  <a:rPr lang="es-MX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min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skw"/>
                            <m:ctrlPr>
                              <a:rPr lang="es-MX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num>
                          <m:den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den>
                        </m:f>
                        <m:r>
                          <a:rPr lang="es-MX" i="1">
                            <a:latin typeface="Cambria Math" panose="02040503050406030204" pitchFamily="18" charset="0"/>
                          </a:rPr>
                          <m:t>∊</m:t>
                        </m:r>
                        <m:r>
                          <a:rPr lang="es-MX" i="1">
                            <a:latin typeface="Cambria Math" panose="02040503050406030204" pitchFamily="18" charset="0"/>
                          </a:rPr>
                          <m:t>𝑀𝑠</m:t>
                        </m:r>
                      </m:e>
                    </m:d>
                  </m:oMath>
                </a14:m>
                <a:endParaRPr lang="es-MX" i="1" dirty="0"/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511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Función de semejanza entre objetos</a:t>
            </a:r>
          </a:p>
        </p:txBody>
      </p:sp>
      <p:sp>
        <p:nvSpPr>
          <p:cNvPr id="3993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018463" y="638175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2F85D8D-6460-4F00-A182-4872BBCA5834}" type="slidenum">
              <a:rPr lang="en-US" altLang="es-MX" sz="1200"/>
              <a:pPr/>
              <a:t>17</a:t>
            </a:fld>
            <a:endParaRPr lang="en-US" altLang="es-MX" sz="1200"/>
          </a:p>
        </p:txBody>
      </p:sp>
      <p:sp>
        <p:nvSpPr>
          <p:cNvPr id="39940" name="Rectangle 3"/>
          <p:cNvSpPr txBox="1">
            <a:spLocks noChangeArrowheads="1"/>
          </p:cNvSpPr>
          <p:nvPr/>
        </p:nvSpPr>
        <p:spPr bwMode="auto">
          <a:xfrm>
            <a:off x="997528" y="1773238"/>
            <a:ext cx="7730836" cy="4398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228600" algn="l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639763" indent="-228600" algn="l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1143000" indent="-228600" algn="l">
              <a:spcBef>
                <a:spcPct val="20000"/>
              </a:spcBef>
              <a:buClr>
                <a:srgbClr val="B5AE53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600200" indent="-228600" algn="l">
              <a:spcBef>
                <a:spcPct val="20000"/>
              </a:spcBef>
              <a:buClr>
                <a:srgbClr val="848058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2057400" indent="-228600" algn="l">
              <a:spcBef>
                <a:spcPct val="20000"/>
              </a:spcBef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9pPr>
          </a:lstStyle>
          <a:p>
            <a:pPr marL="114300" indent="0">
              <a:buNone/>
            </a:pPr>
            <a:r>
              <a:rPr lang="es-MX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l-GR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 </a:t>
            </a:r>
            <a:r>
              <a:rPr lang="es-ES" altLang="es-MX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ES" altLang="es-MX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 </a:t>
            </a:r>
            <a:r>
              <a:rPr lang="es-ES" altLang="es-MX" sz="2800" b="1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ES" altLang="es-MX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MX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s-ES" altLang="es-MX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 </a:t>
            </a:r>
            <a:r>
              <a:rPr lang="es-ES" altLang="es-MX" sz="2800" b="1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s-ES" altLang="es-MX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MX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s-ES" altLang="es-MX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... </a:t>
            </a:r>
            <a:r>
              <a:rPr lang="es-ES" altLang="es-MX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s-ES" altLang="es-MX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MX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s-ES" altLang="es-MX" sz="2800" b="1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s-ES" altLang="es-MX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s-ES" altLang="es-MX" sz="2800" b="1" i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s-ES" altLang="es-MX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 </a:t>
            </a:r>
            <a:r>
              <a:rPr lang="es-ES" altLang="es-MX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L,  </a:t>
            </a:r>
            <a:endParaRPr lang="es-ES" altLang="es-MX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es-ES" altLang="es-MX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donde </a:t>
            </a:r>
            <a:endParaRPr lang="es-ES" altLang="es-MX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120000"/>
              </a:lnSpc>
              <a:buFontTx/>
              <a:buNone/>
            </a:pPr>
            <a:r>
              <a:rPr lang="es-ES" altLang="es-MX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 es un conjunto totalmente ordenado y</a:t>
            </a:r>
          </a:p>
          <a:p>
            <a:pPr lvl="1">
              <a:lnSpc>
                <a:spcPct val="120000"/>
              </a:lnSpc>
              <a:buNone/>
            </a:pPr>
            <a:r>
              <a:rPr lang="el-GR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s-ES" altLang="es-MX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MX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 una función de semejanza que cumple: </a:t>
            </a:r>
          </a:p>
          <a:p>
            <a:pPr lvl="1">
              <a:lnSpc>
                <a:spcPct val="120000"/>
              </a:lnSpc>
              <a:buNone/>
            </a:pPr>
            <a:r>
              <a:rPr lang="el-GR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s-ES" altLang="es-MX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ES" altLang="es-MX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 </a:t>
            </a:r>
            <a:r>
              <a:rPr lang="es-ES" altLang="es-MX" sz="2800" b="1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s-ES" altLang="es-MX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(X),</a:t>
            </a:r>
            <a:r>
              <a:rPr lang="es-ES" altLang="es-MX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</a:t>
            </a:r>
            <a:r>
              <a:rPr lang="es-ES" altLang="es-MX" sz="2800" b="1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s-ES" altLang="es-MX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(X</a:t>
            </a:r>
            <a:r>
              <a:rPr lang="es-ES" altLang="es-MX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))=al </a:t>
            </a:r>
            <a:r>
              <a:rPr lang="es-ES" altLang="es-MX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máximo de las comparaciones de objetos. </a:t>
            </a:r>
          </a:p>
          <a:p>
            <a:pPr>
              <a:lnSpc>
                <a:spcPct val="120000"/>
              </a:lnSpc>
              <a:buNone/>
            </a:pPr>
            <a:r>
              <a:rPr lang="es-ES" altLang="es-MX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Cuando s=p, es decir, </a:t>
            </a:r>
            <a:r>
              <a:rPr lang="es-ES" altLang="es-MX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</a:t>
            </a:r>
            <a:r>
              <a:rPr lang="es-ES" altLang="es-MX" sz="2800" b="1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s-ES" altLang="es-MX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s-ES" altLang="es-MX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</a:t>
            </a:r>
            <a:r>
              <a:rPr lang="es-ES" altLang="es-MX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altLang="es-MX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s-ES" altLang="es-MX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MX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 una función de semejanza total</a:t>
            </a:r>
            <a:r>
              <a:rPr lang="es-MX" altLang="es-MX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ES_tradnl" altLang="es-MX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buFontTx/>
              <a:buNone/>
            </a:pPr>
            <a:endParaRPr lang="es-MX" altLang="es-MX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941" name="2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3FA85243-0D0E-4A8F-89CB-EDD91F45AD96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3994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6571" y="1761257"/>
            <a:ext cx="2718956" cy="407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52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l-GR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s-MX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semejanza </a:t>
            </a:r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entre objetos</a:t>
            </a:r>
          </a:p>
        </p:txBody>
      </p:sp>
      <p:sp>
        <p:nvSpPr>
          <p:cNvPr id="3993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018463" y="638175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2F85D8D-6460-4F00-A182-4872BBCA5834}" type="slidenum">
              <a:rPr lang="en-US" altLang="es-MX" sz="1200"/>
              <a:pPr/>
              <a:t>18</a:t>
            </a:fld>
            <a:endParaRPr lang="en-US" altLang="es-MX" sz="12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940" name="Rectangle 3"/>
              <p:cNvSpPr txBox="1">
                <a:spLocks noChangeArrowheads="1"/>
              </p:cNvSpPr>
              <p:nvPr/>
            </p:nvSpPr>
            <p:spPr bwMode="auto">
              <a:xfrm>
                <a:off x="997528" y="1773239"/>
                <a:ext cx="6473536" cy="43158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228600" algn="l">
                  <a:spcBef>
                    <a:spcPct val="20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4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1pPr>
                <a:lvl2pPr marL="639763" indent="-228600" algn="l">
                  <a:spcBef>
                    <a:spcPct val="20000"/>
                  </a:spcBef>
                  <a:buClr>
                    <a:schemeClr val="accent2"/>
                  </a:buClr>
                  <a:buFont typeface="Arial" panose="020B0604020202020204" pitchFamily="34" charset="0"/>
                  <a:buChar char="•"/>
                  <a:defRPr sz="20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rgbClr val="B5AE53"/>
                  </a:buClr>
                  <a:buFont typeface="Arial" panose="020B0604020202020204" pitchFamily="34" charset="0"/>
                  <a:buChar char="•"/>
                  <a:defRPr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lr>
                    <a:srgbClr val="848058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9pPr>
              </a:lstStyle>
              <a:p>
                <a:pPr marL="114300" indent="0">
                  <a:buNone/>
                </a:pPr>
                <a:r>
                  <a:rPr lang="es-ES" alt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Se dice que dos descripciones I</a:t>
                </a:r>
                <a:r>
                  <a:rPr lang="es-MX" alt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MX" altLang="es-MX" sz="2800" b="1" i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sz="2800" b="1" i="1" baseline="-250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alt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I(</a:t>
                </a:r>
                <a:r>
                  <a:rPr lang="es-MX" altLang="es-MX" sz="2800" b="1" i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sz="2800" b="1" i="1" baseline="-250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s-MX" alt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s-ES" alt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(</a:t>
                </a:r>
                <a:r>
                  <a:rPr lang="es-ES" altLang="es-MX" sz="2800" b="1" i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subdescripciones</a:t>
                </a:r>
                <a:r>
                  <a:rPr lang="es-ES" alt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:r>
                  <a:rPr lang="el-GR" alt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Ω</a:t>
                </a:r>
                <a:r>
                  <a:rPr lang="es-ES" alt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I</a:t>
                </a:r>
                <a:r>
                  <a:rPr lang="es-MX" alt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MX" altLang="es-MX" sz="2800" b="1" i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sz="2800" b="1" i="1" baseline="-250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alt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</a:t>
                </a:r>
                <a:r>
                  <a:rPr lang="el-GR" alt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</a:t>
                </a:r>
                <a:r>
                  <a:rPr lang="es-MX" alt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I(</a:t>
                </a:r>
                <a:r>
                  <a:rPr lang="es-MX" altLang="es-MX" sz="2800" b="1" i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sz="2800" b="1" i="1" baseline="-250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s-MX" alt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s-ES" alt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) de objetos son </a:t>
                </a:r>
                <a:r>
                  <a:rPr lang="el-GR" sz="2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s-MX" sz="2800" b="1" i="1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s-MX" sz="2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semejantes si y solo si (</a:t>
                </a:r>
                <a:r>
                  <a:rPr lang="es-MX" sz="2800" b="1" i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ssi</a:t>
                </a:r>
                <a:r>
                  <a:rPr 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411163" lvl="1" indent="0">
                  <a:buNone/>
                </a:pPr>
                <a:endParaRPr lang="es-MX" sz="2400" b="1" i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11163" lvl="1" indent="0">
                  <a:buNone/>
                </a:pPr>
                <a:r>
                  <a:rPr lang="el-GR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s-MX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ES" altLang="es-MX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I</a:t>
                </a:r>
                <a:r>
                  <a:rPr lang="es-MX" altLang="es-MX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MX" altLang="es-MX" sz="2400" b="1" i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sz="2400" b="1" i="1" baseline="-250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altLang="es-MX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I(</a:t>
                </a:r>
                <a:r>
                  <a:rPr lang="es-MX" altLang="es-MX" sz="2400" b="1" i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sz="2400" b="1" i="1" baseline="-250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s-MX" altLang="es-MX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)) ≥ </a:t>
                </a:r>
                <a:r>
                  <a:rPr lang="el-GR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s-MX" sz="2400" b="1" i="1" baseline="-25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</a:p>
              <a:p>
                <a:pPr marL="411163" lvl="1" indent="0">
                  <a:buNone/>
                </a:pPr>
                <a:endParaRPr lang="es-MX" sz="2400" b="1" i="1" baseline="-250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11163" lvl="1" indent="0">
                  <a:buNone/>
                </a:pPr>
                <a:r>
                  <a:rPr lang="el-GR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s-ES" altLang="es-MX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ES" altLang="es-MX" sz="24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 I</a:t>
                </a:r>
                <a:r>
                  <a:rPr lang="es-MX" altLang="es-MX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MX" altLang="es-MX" sz="2400" b="1" i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sz="2400" b="1" i="1" baseline="-250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altLang="es-MX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s-ES" altLang="es-MX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s-ES" altLang="es-MX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</a:t>
                </a:r>
                <a:r>
                  <a:rPr lang="es-MX" altLang="es-MX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I(</a:t>
                </a:r>
                <a:r>
                  <a:rPr lang="es-MX" altLang="es-MX" sz="2400" b="1" i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sz="2400" b="1" i="1" baseline="-250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s-MX" altLang="es-MX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s-MX" altLang="es-MX" sz="24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≥ </a:t>
                </a:r>
                <a:r>
                  <a:rPr lang="el-GR" sz="24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s-MX" sz="2400" b="1" i="1" baseline="-25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</a:p>
              <a:p>
                <a:pPr marL="114300" indent="0">
                  <a:buNone/>
                </a:pPr>
                <a:endParaRPr lang="es-MX" altLang="es-MX" sz="2800" b="1" i="1" baseline="-25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14300" indent="0">
                  <a:buNone/>
                </a:pPr>
                <a:r>
                  <a:rPr lang="es-MX" alt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Siendo </a:t>
                </a:r>
                <a:r>
                  <a:rPr lang="el-GR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s-MX" sz="2800" b="1" i="1" baseline="-25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 </a:t>
                </a:r>
                <a14:m>
                  <m:oMath xmlns:m="http://schemas.openxmlformats.org/officeDocument/2006/math">
                    <m:r>
                      <a:rPr lang="es-MX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∊</m:t>
                    </m:r>
                  </m:oMath>
                </a14:m>
                <a:r>
                  <a:rPr lang="es-MX" alt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 un umbral que se denomina umbral de semejanza. </a:t>
                </a:r>
                <a:endParaRPr lang="es-MX" altLang="es-MX" sz="28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994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97528" y="1773239"/>
                <a:ext cx="6473536" cy="4315834"/>
              </a:xfrm>
              <a:prstGeom prst="rect">
                <a:avLst/>
              </a:prstGeom>
              <a:blipFill rotWithShape="0">
                <a:blip r:embed="rId2"/>
                <a:stretch>
                  <a:fillRect l="-188" t="-1554" r="-2825" b="-268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941" name="2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3FA85243-0D0E-4A8F-89CB-EDD91F45AD96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3994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3695" y="2389910"/>
            <a:ext cx="4314594" cy="313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49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Ejemplos de funciones de semejanza </a:t>
            </a:r>
            <a:endParaRPr 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93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018463" y="638175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2F85D8D-6460-4F00-A182-4872BBCA5834}" type="slidenum">
              <a:rPr lang="en-US" altLang="es-MX" sz="1200"/>
              <a:pPr/>
              <a:t>19</a:t>
            </a:fld>
            <a:endParaRPr lang="en-US" altLang="es-MX" sz="12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940" name="Rectangle 3"/>
              <p:cNvSpPr txBox="1">
                <a:spLocks noChangeArrowheads="1"/>
              </p:cNvSpPr>
              <p:nvPr/>
            </p:nvSpPr>
            <p:spPr bwMode="auto">
              <a:xfrm>
                <a:off x="997528" y="1541417"/>
                <a:ext cx="5829299" cy="43158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228600" algn="l">
                  <a:spcBef>
                    <a:spcPct val="20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4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1pPr>
                <a:lvl2pPr marL="639763" indent="-228600" algn="l">
                  <a:spcBef>
                    <a:spcPct val="20000"/>
                  </a:spcBef>
                  <a:buClr>
                    <a:schemeClr val="accent2"/>
                  </a:buClr>
                  <a:buFont typeface="Arial" panose="020B0604020202020204" pitchFamily="34" charset="0"/>
                  <a:buChar char="•"/>
                  <a:defRPr sz="20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rgbClr val="B5AE53"/>
                  </a:buClr>
                  <a:buFont typeface="Arial" panose="020B0604020202020204" pitchFamily="34" charset="0"/>
                  <a:buChar char="•"/>
                  <a:defRPr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lr>
                    <a:srgbClr val="848058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9pPr>
              </a:lstStyle>
              <a:p>
                <a:pPr marL="0" indent="0" algn="just">
                  <a:buNone/>
                </a:pPr>
                <a:r>
                  <a:rPr lang="es-MX" altLang="es-MX" sz="1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es-MX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Ω</m:t>
                    </m:r>
                    <m:r>
                      <a:rPr lang="es-MX" altLang="es-MX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⊆</m:t>
                    </m:r>
                  </m:oMath>
                </a14:m>
                <a:r>
                  <a:rPr lang="es-MX" altLang="es-MX" sz="1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 (conjunto de variables o rasgos)</a:t>
                </a:r>
              </a:p>
              <a:p>
                <a:pPr marL="0" indent="0" algn="just">
                  <a:buNone/>
                </a:pPr>
                <a:r>
                  <a:rPr lang="es-MX" altLang="es-MX" sz="1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 β</a:t>
                </a:r>
                <a:r>
                  <a:rPr lang="es-ES" altLang="es-MX" sz="1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ES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 I</a:t>
                </a:r>
                <a:r>
                  <a:rPr lang="es-MX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MX" altLang="es-MX" sz="1800" b="1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sz="1800" b="1" i="1" baseline="-25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), </a:t>
                </a:r>
                <a:r>
                  <a:rPr lang="es-ES" altLang="es-MX" sz="1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</a:t>
                </a:r>
                <a:r>
                  <a:rPr lang="es-MX" altLang="es-MX" sz="1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I(</a:t>
                </a:r>
                <a:r>
                  <a:rPr lang="es-MX" altLang="es-MX" sz="1800" b="1" i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sz="1800" b="1" i="1" baseline="-250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s-MX" altLang="es-MX" sz="1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MX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s-MX" altLang="es-MX" sz="1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s-MX" altLang="es-MX" sz="1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s-MX" altLang="es-MX" sz="1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𝒔𝒊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|</m:t>
                              </m:r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s-MX" altLang="es-MX" sz="1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nor/>
                                    </m:rPr>
                                    <a:rPr lang="es-MX" altLang="es-MX" sz="1800" b="1" i="1" dirty="0">
                                      <a:solidFill>
                                        <a:schemeClr val="tx1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X</m:t>
                                  </m:r>
                                  <m:r>
                                    <m:rPr>
                                      <m:nor/>
                                    </m:rPr>
                                    <a:rPr lang="es-MX" altLang="es-MX" sz="1800" b="1" i="1" baseline="-25000" dirty="0">
                                      <a:solidFill>
                                        <a:schemeClr val="tx1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s</m:t>
                                  </m:r>
                                </m:e>
                                <m:e>
                                  <m:r>
                                    <m:rPr>
                                      <m:nor/>
                                    </m:rPr>
                                    <a:rPr lang="es-MX" altLang="es-MX" sz="1800" b="1" i="1" dirty="0">
                                      <a:solidFill>
                                        <a:schemeClr val="tx1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C</m:t>
                                  </m:r>
                                  <m:r>
                                    <m:rPr>
                                      <m:nor/>
                                    </m:rPr>
                                    <a:rPr lang="es-MX" altLang="es-MX" sz="1800" b="1" i="1" baseline="-25000" dirty="0">
                                      <a:solidFill>
                                        <a:schemeClr val="tx1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s</m:t>
                                  </m:r>
                                  <m:r>
                                    <m:rPr>
                                      <m:nor/>
                                    </m:rPr>
                                    <a:rPr lang="es-MX" altLang="es-MX" sz="1800" b="1" i="1" dirty="0">
                                      <a:solidFill>
                                        <a:schemeClr val="tx1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 (</m:t>
                                  </m:r>
                                  <m:r>
                                    <m:rPr>
                                      <m:nor/>
                                    </m:rPr>
                                    <a:rPr lang="es-MX" altLang="es-MX" sz="1800" b="1" i="1" dirty="0">
                                      <a:solidFill>
                                        <a:schemeClr val="tx1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Xs</m:t>
                                  </m:r>
                                  <m:r>
                                    <m:rPr>
                                      <m:nor/>
                                    </m:rPr>
                                    <a:rPr lang="es-MX" altLang="es-MX" sz="1800" b="1" i="1" dirty="0">
                                      <a:solidFill>
                                        <a:schemeClr val="tx1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 (</m:t>
                                  </m:r>
                                  <m:r>
                                    <m:rPr>
                                      <m:nor/>
                                    </m:rPr>
                                    <a:rPr lang="es-MX" altLang="es-MX" sz="1800" b="1" i="1" dirty="0">
                                      <a:solidFill>
                                        <a:schemeClr val="tx1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Oi</m:t>
                                  </m:r>
                                  <m:r>
                                    <m:rPr>
                                      <m:nor/>
                                    </m:rPr>
                                    <a:rPr lang="es-MX" altLang="es-MX" sz="1800" b="1" i="1" dirty="0">
                                      <a:solidFill>
                                        <a:schemeClr val="tx1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 ), </m:t>
                                  </m:r>
                                  <m:r>
                                    <m:rPr>
                                      <m:nor/>
                                    </m:rPr>
                                    <a:rPr lang="es-MX" altLang="es-MX" sz="1800" b="1" i="1" dirty="0">
                                      <a:solidFill>
                                        <a:schemeClr val="tx1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Xs</m:t>
                                  </m:r>
                                  <m:r>
                                    <m:rPr>
                                      <m:nor/>
                                    </m:rPr>
                                    <a:rPr lang="es-MX" altLang="es-MX" sz="1800" b="1" i="1" dirty="0">
                                      <a:solidFill>
                                        <a:schemeClr val="tx1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r>
                                    <m:rPr>
                                      <m:nor/>
                                    </m:rPr>
                                    <a:rPr lang="es-MX" altLang="es-MX" sz="1800" b="1" i="1" dirty="0">
                                      <a:solidFill>
                                        <a:schemeClr val="tx1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Oj</m:t>
                                  </m:r>
                                  <m:r>
                                    <m:rPr>
                                      <m:nor/>
                                    </m:rPr>
                                    <a:rPr lang="es-MX" altLang="es-MX" sz="1800" b="1" i="1" dirty="0">
                                      <a:solidFill>
                                        <a:schemeClr val="tx1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 ))=</m:t>
                                  </m:r>
                                  <m:r>
                                    <a:rPr lang="es-MX" altLang="es-MX" sz="1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𝟎</m:t>
                                  </m:r>
                                </m:e>
                              </m:d>
                              <m:r>
                                <a:rPr lang="es-MX" altLang="es-MX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|≤∊</m:t>
                              </m:r>
                            </m:e>
                          </m:mr>
                          <m:mr>
                            <m:e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𝒆𝒏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𝒐𝒕𝒓𝒐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𝒄𝒂𝒔𝒐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s-MX" altLang="es-MX" sz="18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es-MX" altLang="es-MX" sz="1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pPr marL="0" indent="0" algn="just">
                  <a:buNone/>
                </a:pPr>
                <a:r>
                  <a:rPr lang="es-MX" altLang="es-MX" sz="1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Dos objetos o </a:t>
                </a:r>
                <a:r>
                  <a:rPr lang="es-MX" altLang="es-MX" sz="1800" b="1" i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subdescripciones</a:t>
                </a:r>
                <a:r>
                  <a:rPr lang="es-MX" altLang="es-MX" sz="1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 objetos son semejantes si la cantidad de rasgos diferentes no es mayor al umbral </a:t>
                </a:r>
                <a:r>
                  <a:rPr lang="es-MX" altLang="es-MX" sz="1800" b="1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∊</a:t>
                </a:r>
                <a:endParaRPr lang="es-MX" altLang="es-MX" sz="1800" b="1" i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es-MX" altLang="es-MX" sz="1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</a:t>
                </a:r>
                <a:r>
                  <a:rPr lang="es-MX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s-ES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ES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 I</a:t>
                </a:r>
                <a:r>
                  <a:rPr lang="es-MX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MX" altLang="es-MX" sz="1800" b="1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sz="1800" b="1" i="1" baseline="-25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), </a:t>
                </a:r>
                <a:r>
                  <a:rPr lang="es-ES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</a:t>
                </a:r>
                <a:r>
                  <a:rPr lang="es-MX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I(</a:t>
                </a:r>
                <a:r>
                  <a:rPr lang="es-MX" altLang="es-MX" sz="1800" b="1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sz="1800" b="1" i="1" baseline="-25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s-MX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 =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s-MX" altLang="es-MX" sz="1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s-MX" altLang="es-MX" sz="1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eqArr>
                                <m:eqArrPr>
                                  <m:ctrlPr>
                                    <a:rPr lang="es-MX" altLang="es-MX" sz="18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s-MX" altLang="es-MX" sz="18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  <m:r>
                                    <a:rPr lang="es-MX" altLang="es-MX" sz="18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  <m:r>
                                    <a:rPr lang="es-MX" altLang="es-MX" sz="18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𝒔𝒊</m:t>
                                  </m:r>
                                  <m:r>
                                    <a:rPr lang="es-MX" altLang="es-MX" sz="18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 |</m:t>
                                  </m:r>
                                  <m:d>
                                    <m:dPr>
                                      <m:begChr m:val="{"/>
                                      <m:endChr m:val="}"/>
                                      <m:ctrlPr>
                                        <a:rPr lang="es-MX" altLang="es-MX" sz="1800" b="1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X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baseline="-25000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s</m:t>
                                      </m:r>
                                    </m:e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C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baseline="-25000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s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 (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Xs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 (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Oi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 ), 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Xs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(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Oj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baseline="-25000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 ))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=</m:t>
                                      </m:r>
                                      <m:r>
                                        <a:rPr lang="es-MX" altLang="es-MX" sz="1800" b="1" i="1" dirty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e>
                                  </m:d>
                                  <m:r>
                                    <a:rPr lang="es-MX" altLang="es-MX" sz="18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|</m:t>
                                  </m:r>
                                  <m:r>
                                    <a:rPr lang="es-MX" altLang="es-MX" sz="1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≥∊</m:t>
                                  </m:r>
                                  <m:r>
                                    <a:rPr lang="es-MX" altLang="es-MX" sz="1800" b="1" i="1" baseline="-250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e>
                                <m:e>
                                  <m:r>
                                    <a:rPr lang="es-MX" altLang="es-MX" sz="1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𝒔𝒊</m:t>
                                  </m:r>
                                  <m:r>
                                    <a:rPr lang="es-MX" altLang="es-MX" sz="1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 |</m:t>
                                  </m:r>
                                  <m:d>
                                    <m:dPr>
                                      <m:begChr m:val="{"/>
                                      <m:endChr m:val="}"/>
                                      <m:ctrlPr>
                                        <a:rPr lang="es-MX" altLang="es-MX" sz="1800" b="1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X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baseline="-25000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s</m:t>
                                      </m:r>
                                    </m:e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C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baseline="-25000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s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 (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Xs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baseline="-25000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 (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Oi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 ), 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Xs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(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Oj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baseline="-25000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 ))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s-MX" altLang="es-MX" sz="1800" b="1" i="1" dirty="0">
                                          <a:solidFill>
                                            <a:schemeClr val="tx1"/>
                                          </a:solidFill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=</m:t>
                                      </m:r>
                                      <m:r>
                                        <a:rPr lang="es-MX" altLang="es-MX" sz="1800" b="1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𝟎</m:t>
                                      </m:r>
                                    </m:e>
                                  </m:d>
                                  <m:r>
                                    <a:rPr lang="es-MX" altLang="es-MX" sz="18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|≤∊</m:t>
                                  </m:r>
                                  <m:r>
                                    <a:rPr lang="es-MX" altLang="es-MX" sz="1800" b="1" i="1" baseline="-250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e>
                              </m:eqArr>
                            </m:e>
                          </m:mr>
                          <m:mr>
                            <m:e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𝒆𝒏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𝒐𝒕𝒓𝒐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𝒄𝒂𝒔𝒐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s-MX" altLang="es-MX" sz="18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es-MX" altLang="es-MX" sz="1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pPr marL="0" indent="0" algn="just">
                  <a:buNone/>
                </a:pPr>
                <a:r>
                  <a:rPr lang="es-MX" altLang="es-MX" sz="1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Dos </a:t>
                </a:r>
                <a:r>
                  <a:rPr lang="es-MX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objetos o </a:t>
                </a:r>
                <a:r>
                  <a:rPr lang="es-MX" altLang="es-MX" sz="1800" b="1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subdescripciones</a:t>
                </a:r>
                <a:r>
                  <a:rPr lang="es-MX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 objetos son semejantes si la cantidad de rasgos diferentes no es mayor al umbral </a:t>
                </a:r>
                <a14:m>
                  <m:oMath xmlns:m="http://schemas.openxmlformats.org/officeDocument/2006/math">
                    <m:r>
                      <a:rPr lang="es-MX" altLang="es-MX" sz="1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∊</m:t>
                    </m:r>
                    <m:r>
                      <a:rPr lang="es-MX" altLang="es-MX" sz="1800" b="1" i="1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𝟐</m:t>
                    </m:r>
                  </m:oMath>
                </a14:m>
                <a:r>
                  <a:rPr lang="es-MX" altLang="es-MX" sz="1800" b="1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y la cantidad de rasgos coincidentes  es al menos  </a:t>
                </a:r>
                <a14:m>
                  <m:oMath xmlns:m="http://schemas.openxmlformats.org/officeDocument/2006/math">
                    <m:r>
                      <a:rPr lang="es-MX" altLang="es-MX" sz="1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∊</m:t>
                    </m:r>
                    <m:r>
                      <a:rPr lang="es-MX" altLang="es-MX" sz="1800" b="1" i="1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𝟏</m:t>
                    </m:r>
                  </m:oMath>
                </a14:m>
                <a:endParaRPr lang="es-MX" altLang="es-MX" sz="18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994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97528" y="1541417"/>
                <a:ext cx="5829299" cy="4315834"/>
              </a:xfrm>
              <a:prstGeom prst="rect">
                <a:avLst/>
              </a:prstGeom>
              <a:blipFill rotWithShape="0">
                <a:blip r:embed="rId2"/>
                <a:stretch>
                  <a:fillRect l="-941" t="-847" r="-837" b="-988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941" name="2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3FA85243-0D0E-4A8F-89CB-EDD91F45AD96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3994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995" y="2407229"/>
            <a:ext cx="4395013" cy="2642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48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249" y="-410581"/>
            <a:ext cx="9967501" cy="767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15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Ejemplos de funciones de semejanza </a:t>
            </a:r>
            <a:endParaRPr 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93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018463" y="638175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2F85D8D-6460-4F00-A182-4872BBCA5834}" type="slidenum">
              <a:rPr lang="en-US" altLang="es-MX" sz="1200"/>
              <a:pPr/>
              <a:t>20</a:t>
            </a:fld>
            <a:endParaRPr lang="en-US" altLang="es-MX" sz="12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940" name="Rectangle 3"/>
              <p:cNvSpPr txBox="1">
                <a:spLocks noChangeArrowheads="1"/>
              </p:cNvSpPr>
              <p:nvPr/>
            </p:nvSpPr>
            <p:spPr bwMode="auto">
              <a:xfrm>
                <a:off x="997528" y="1773239"/>
                <a:ext cx="6483927" cy="43158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228600" algn="l">
                  <a:spcBef>
                    <a:spcPct val="20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4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1pPr>
                <a:lvl2pPr marL="639763" indent="-228600" algn="l">
                  <a:spcBef>
                    <a:spcPct val="20000"/>
                  </a:spcBef>
                  <a:buClr>
                    <a:schemeClr val="accent2"/>
                  </a:buClr>
                  <a:buFont typeface="Arial" panose="020B0604020202020204" pitchFamily="34" charset="0"/>
                  <a:buChar char="•"/>
                  <a:defRPr sz="20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rgbClr val="B5AE53"/>
                  </a:buClr>
                  <a:buFont typeface="Arial" panose="020B0604020202020204" pitchFamily="34" charset="0"/>
                  <a:buChar char="•"/>
                  <a:defRPr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lr>
                    <a:srgbClr val="848058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9pPr>
              </a:lstStyle>
              <a:p>
                <a:pPr marL="0" indent="0">
                  <a:buNone/>
                </a:pPr>
                <a:r>
                  <a:rPr lang="es-MX" altLang="es-MX" sz="1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 </a:t>
                </a:r>
                <a:r>
                  <a:rPr lang="es-MX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s-ES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ES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 I</a:t>
                </a:r>
                <a:r>
                  <a:rPr lang="es-MX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MX" altLang="es-MX" sz="1800" b="1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sz="1800" b="1" i="1" baseline="-25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), </a:t>
                </a:r>
                <a:r>
                  <a:rPr lang="es-ES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</a:t>
                </a:r>
                <a:r>
                  <a:rPr lang="es-MX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I(</a:t>
                </a:r>
                <a:r>
                  <a:rPr lang="es-MX" altLang="es-MX" sz="1800" b="1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sz="1800" b="1" i="1" baseline="-25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s-MX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 </a:t>
                </a:r>
                <a:r>
                  <a:rPr lang="es-MX" altLang="es-MX" sz="1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s-MX" altLang="es-MX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s-MX" altLang="es-MX" sz="1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𝒔𝒊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𝒆𝒍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% 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𝒅𝒆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𝒓𝒂𝒔𝒈𝒐𝒔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𝒄𝒐𝒊𝒏𝒄𝒊𝒅𝒆𝒏𝒕𝒆𝒔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𝒆𝒔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≥⋋% </m:t>
                              </m:r>
                            </m:e>
                          </m:mr>
                          <m:mr>
                            <m:e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𝒆𝒏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𝒐𝒕𝒓𝒐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𝒄𝒂𝒔𝒐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s-MX" altLang="es-MX" sz="18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s-MX" altLang="es-MX" sz="18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MX" altLang="es-MX" sz="1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Donde </a:t>
                </a:r>
                <a14:m>
                  <m:oMath xmlns:m="http://schemas.openxmlformats.org/officeDocument/2006/math">
                    <m:r>
                      <a:rPr lang="es-MX" altLang="es-MX" sz="1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⋋</m:t>
                    </m:r>
                  </m:oMath>
                </a14:m>
                <a:r>
                  <a:rPr lang="es-MX" altLang="es-MX" sz="1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es un parámetro dado por el usuario</a:t>
                </a:r>
              </a:p>
              <a:p>
                <a:pPr marL="0" indent="0">
                  <a:buNone/>
                </a:pPr>
                <a:endParaRPr lang="es-MX" altLang="es-MX" sz="18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s-MX" altLang="es-MX" sz="1800" b="1" i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MX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4. β</a:t>
                </a:r>
                <a:r>
                  <a:rPr lang="es-ES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ES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 I</a:t>
                </a:r>
                <a:r>
                  <a:rPr lang="es-MX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MX" altLang="es-MX" sz="1800" b="1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sz="1800" b="1" i="1" baseline="-25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), </a:t>
                </a:r>
                <a:r>
                  <a:rPr lang="es-ES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</a:t>
                </a:r>
                <a:r>
                  <a:rPr lang="es-MX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I(</a:t>
                </a:r>
                <a:r>
                  <a:rPr lang="es-MX" altLang="es-MX" sz="1800" b="1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sz="1800" b="1" i="1" baseline="-25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s-MX" altLang="es-MX" sz="1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 =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s-MX" altLang="es-MX" sz="1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s-MX" altLang="es-MX" sz="1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type m:val="lin"/>
                                  <m:ctrlPr>
                                    <a:rPr lang="es-MX" altLang="es-MX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nary>
                                    <m:naryPr>
                                      <m:chr m:val="∑"/>
                                      <m:supHide m:val="on"/>
                                      <m:ctrlPr>
                                        <a:rPr lang="es-MX" altLang="es-MX" sz="18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s-MX" altLang="es-MX" sz="18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𝒙</m:t>
                                      </m:r>
                                      <m:r>
                                        <a:rPr lang="es-MX" altLang="es-MX" sz="1800" b="1" i="1" baseline="-2500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𝒊</m:t>
                                      </m:r>
                                    </m:sub>
                                    <m:sup/>
                                    <m:e>
                                      <m:r>
                                        <a:rPr lang="es-MX" altLang="es-MX" sz="1800" b="1" i="1" baseline="-2500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∊</m:t>
                                      </m:r>
                                      <m:r>
                                        <a:rPr lang="es-MX" altLang="es-MX" sz="1800" b="1" i="1" baseline="-2500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𝑺𝑷</m:t>
                                      </m:r>
                                      <m:r>
                                        <a:rPr lang="es-MX" altLang="es-MX" sz="18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s-MX" altLang="es-MX" sz="18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𝒙𝒊</m:t>
                                      </m:r>
                                    </m:e>
                                  </m:nary>
                                  <m:r>
                                    <a:rPr lang="es-MX" altLang="es-MX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nary>
                                    <m:naryPr>
                                      <m:chr m:val="∑"/>
                                      <m:supHide m:val="on"/>
                                      <m:ctrlPr>
                                        <a:rPr lang="es-MX" altLang="es-MX" sz="18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s-MX" altLang="es-MX" sz="18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𝒙</m:t>
                                      </m:r>
                                      <m:r>
                                        <a:rPr lang="es-MX" altLang="es-MX" sz="1800" b="1" i="1" baseline="-2500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𝒊</m:t>
                                      </m:r>
                                      <m:r>
                                        <a:rPr lang="es-MX" altLang="es-MX" sz="18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∊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l-GR" altLang="es-MX" sz="18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Ω</m:t>
                                      </m:r>
                                    </m:sub>
                                    <m:sup/>
                                    <m:e>
                                      <m:r>
                                        <a:rPr lang="es-MX" altLang="es-MX" sz="18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𝑷</m:t>
                                      </m:r>
                                      <m:r>
                                        <a:rPr lang="es-MX" altLang="es-MX" sz="18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s-MX" altLang="es-MX" sz="18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𝒙𝒊</m:t>
                                      </m:r>
                                      <m:r>
                                        <a:rPr lang="es-MX" altLang="es-MX" sz="18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</m:e>
                                  </m:nary>
                                </m:den>
                              </m:f>
                            </m:e>
                          </m:mr>
                          <m:mr>
                            <m:e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𝒆𝒏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𝒐𝒕𝒓𝒐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altLang="es-MX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𝒄𝒂𝒔𝒐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s-MX" altLang="es-MX" sz="18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s-MX" altLang="es-MX" sz="1800" b="1" i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MX" altLang="es-MX" sz="1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Donde P(x</a:t>
                </a:r>
                <a:r>
                  <a:rPr lang="es-MX" altLang="es-MX" sz="1800" b="1" i="1" baseline="-25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altLang="es-MX" sz="1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es una magnitud asociada a cada rasgo x</a:t>
                </a:r>
                <a:r>
                  <a:rPr lang="es-MX" altLang="es-MX" sz="1800" b="1" i="1" baseline="-25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altLang="es-MX" sz="1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que refleja su relevancias, S es el conjunto de rasgos coincidentes y </a:t>
                </a:r>
                <a:r>
                  <a:rPr lang="el-GR" altLang="es-MX" sz="1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</a:t>
                </a:r>
                <a:r>
                  <a:rPr lang="es-MX" altLang="es-MX" sz="1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es el conjunto de rasgos considerados en la comparación.</a:t>
                </a:r>
                <a:endParaRPr lang="es-MX" altLang="es-MX" sz="18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s-MX" altLang="es-MX" sz="18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994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97528" y="1773239"/>
                <a:ext cx="6483927" cy="4315834"/>
              </a:xfrm>
              <a:prstGeom prst="rect">
                <a:avLst/>
              </a:prstGeom>
              <a:blipFill rotWithShape="0">
                <a:blip r:embed="rId2"/>
                <a:stretch>
                  <a:fillRect l="-847" t="-989" b="-42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941" name="2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3FA85243-0D0E-4A8F-89CB-EDD91F45AD96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3994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136" y="2524275"/>
            <a:ext cx="3838669" cy="2879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38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Planteamiento formal de un problema de selección de variables</a:t>
            </a:r>
            <a:endParaRPr 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93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018463" y="638175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2F85D8D-6460-4F00-A182-4872BBCA5834}" type="slidenum">
              <a:rPr lang="en-US" altLang="es-MX" sz="1200"/>
              <a:pPr/>
              <a:t>21</a:t>
            </a:fld>
            <a:endParaRPr lang="en-US" altLang="es-MX" sz="12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940" name="Rectangle 3"/>
              <p:cNvSpPr txBox="1">
                <a:spLocks noChangeArrowheads="1"/>
              </p:cNvSpPr>
              <p:nvPr/>
            </p:nvSpPr>
            <p:spPr bwMode="auto">
              <a:xfrm>
                <a:off x="997528" y="2001840"/>
                <a:ext cx="9788236" cy="43158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228600" algn="l">
                  <a:spcBef>
                    <a:spcPct val="20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4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1pPr>
                <a:lvl2pPr marL="639763" indent="-228600" algn="l">
                  <a:spcBef>
                    <a:spcPct val="20000"/>
                  </a:spcBef>
                  <a:buClr>
                    <a:schemeClr val="accent2"/>
                  </a:buClr>
                  <a:buFont typeface="Arial" panose="020B0604020202020204" pitchFamily="34" charset="0"/>
                  <a:buChar char="•"/>
                  <a:defRPr sz="20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rgbClr val="B5AE53"/>
                  </a:buClr>
                  <a:buFont typeface="Arial" panose="020B0604020202020204" pitchFamily="34" charset="0"/>
                  <a:buChar char="•"/>
                  <a:defRPr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lr>
                    <a:srgbClr val="848058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9pPr>
              </a:lstStyle>
              <a:p>
                <a:pPr indent="-342900"/>
                <a:r>
                  <a:rPr lang="es-MX" altLang="es-MX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 supone un cubrimiento de subconjuntos k</a:t>
                </a:r>
                <a:r>
                  <a:rPr lang="es-MX" altLang="es-MX" b="1" i="1" baseline="-25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s-MX" altLang="es-MX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,k</a:t>
                </a:r>
                <a:r>
                  <a:rPr lang="es-MX" altLang="es-MX" b="1" i="1" baseline="-25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s-MX" altLang="es-MX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…, </a:t>
                </a:r>
                <a:r>
                  <a:rPr lang="es-MX" altLang="es-MX" b="1" i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s-MX" altLang="es-MX" b="1" i="1" baseline="-250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s-MX" altLang="es-MX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 M, es decir, los objetos de M se distribuyen en r clases.</a:t>
                </a:r>
              </a:p>
              <a:p>
                <a:pPr marL="0" indent="0">
                  <a:buNone/>
                </a:pPr>
                <a:endParaRPr lang="es-MX" altLang="es-MX" b="1" i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indent="-342900"/>
                <a:r>
                  <a:rPr lang="es-MX" altLang="es-MX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Dado MI={</a:t>
                </a:r>
                <a:r>
                  <a:rPr lang="es-MX" altLang="es-MX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I(O</a:t>
                </a:r>
                <a:r>
                  <a:rPr lang="es-MX" altLang="es-MX" b="1" baseline="-25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s-MX" altLang="es-MX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I(O</a:t>
                </a:r>
                <a:r>
                  <a:rPr lang="es-MX" altLang="es-MX" b="1" baseline="-25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s-MX" altLang="es-MX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),…,</a:t>
                </a:r>
                <a:r>
                  <a:rPr lang="es-MX" altLang="es-MX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MX" altLang="es-MX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I(</a:t>
                </a:r>
                <a:r>
                  <a:rPr lang="es-MX" altLang="es-MX" b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b="1" baseline="-250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s-MX" altLang="es-MX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s-MX" altLang="es-MX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}</a:t>
                </a:r>
                <a14:m>
                  <m:oMath xmlns:m="http://schemas.openxmlformats.org/officeDocument/2006/math">
                    <m:r>
                      <a:rPr lang="es-MX" altLang="es-MX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⊆</m:t>
                    </m:r>
                    <m:r>
                      <a:rPr lang="es-MX" altLang="es-MX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𝑴</m:t>
                    </m:r>
                  </m:oMath>
                </a14:m>
                <a:r>
                  <a:rPr lang="es-MX" altLang="es-MX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llamada muestra (de aprendizaje), del cual se sabe la distribución de los objetos en cada clase representadas por k’</a:t>
                </a:r>
                <a:r>
                  <a:rPr lang="es-MX" altLang="es-MX" b="1" i="1" baseline="-25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s-MX" altLang="es-MX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,k’</a:t>
                </a:r>
                <a:r>
                  <a:rPr lang="es-MX" altLang="es-MX" b="1" i="1" baseline="-25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s-MX" altLang="es-MX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…, </a:t>
                </a:r>
                <a:r>
                  <a:rPr lang="es-MX" altLang="es-MX" b="1" i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k’</a:t>
                </a:r>
                <a:r>
                  <a:rPr lang="es-MX" altLang="es-MX" b="1" i="1" baseline="-250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s-MX" altLang="es-MX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</a:t>
                </a:r>
                <a:r>
                  <a:rPr lang="es-MX" altLang="es-MX" b="1" i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k’</a:t>
                </a:r>
                <a:r>
                  <a:rPr lang="es-MX" altLang="es-MX" b="1" i="1" baseline="-250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altLang="es-MX" b="1" dirty="0" smtClean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MX" altLang="es-MX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⊆ </m:t>
                    </m:r>
                  </m:oMath>
                </a14:m>
                <a:r>
                  <a:rPr lang="es-MX" altLang="es-MX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s-MX" altLang="es-MX" b="1" i="1" baseline="-25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altLang="es-MX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para i=1,…,r.</a:t>
                </a:r>
              </a:p>
              <a:p>
                <a:pPr marL="0" indent="0">
                  <a:buNone/>
                </a:pPr>
                <a:endParaRPr lang="es-MX" altLang="es-MX" b="1" i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indent="-342900"/>
                <a:r>
                  <a:rPr lang="es-MX" altLang="es-MX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Por I</a:t>
                </a:r>
                <a:r>
                  <a:rPr lang="es-MX" altLang="es-MX" b="1" i="1" baseline="-25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s-MX" altLang="es-MX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(k’</a:t>
                </a:r>
                <a:r>
                  <a:rPr lang="es-MX" altLang="es-MX" b="1" i="1" baseline="-25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s-MX" altLang="es-MX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,k’</a:t>
                </a:r>
                <a:r>
                  <a:rPr lang="es-MX" altLang="es-MX" b="1" i="1" baseline="-25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s-MX" altLang="es-MX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…, </a:t>
                </a:r>
                <a:r>
                  <a:rPr lang="es-MX" altLang="es-MX" b="1" i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k’</a:t>
                </a:r>
                <a:r>
                  <a:rPr lang="es-MX" altLang="es-MX" b="1" i="1" baseline="-250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s-MX" altLang="es-MX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se denotará la información relativa a las descripciones de los objetos de MI y su distribución en las r clases, representadas por una matriz (tabla) de aprendizaje, en la que cada fila es la descripción de un objeto.</a:t>
                </a:r>
              </a:p>
              <a:p>
                <a:pPr marL="0" indent="0">
                  <a:buNone/>
                </a:pPr>
                <a:endParaRPr lang="es-MX" altLang="es-MX" b="1" i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994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97528" y="2001840"/>
                <a:ext cx="9788236" cy="4315834"/>
              </a:xfrm>
              <a:prstGeom prst="rect">
                <a:avLst/>
              </a:prstGeom>
              <a:blipFill rotWithShape="0">
                <a:blip r:embed="rId2"/>
                <a:stretch>
                  <a:fillRect l="-872" t="-1130" b="-53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941" name="2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3FA85243-0D0E-4A8F-89CB-EDD91F45AD96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3994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</p:spTree>
    <p:extLst>
      <p:ext uri="{BB962C8B-B14F-4D97-AF65-F5344CB8AC3E}">
        <p14:creationId xmlns:p14="http://schemas.microsoft.com/office/powerpoint/2010/main" val="168990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Planteamiento formal de un problema de selección de variables</a:t>
            </a:r>
            <a:endParaRPr 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93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018463" y="638175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2F85D8D-6460-4F00-A182-4872BBCA5834}" type="slidenum">
              <a:rPr lang="en-US" altLang="es-MX" sz="1200"/>
              <a:pPr/>
              <a:t>22</a:t>
            </a:fld>
            <a:endParaRPr lang="en-US" altLang="es-MX" sz="12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940" name="Rectangle 3"/>
              <p:cNvSpPr txBox="1">
                <a:spLocks noChangeArrowheads="1"/>
              </p:cNvSpPr>
              <p:nvPr/>
            </p:nvSpPr>
            <p:spPr bwMode="auto">
              <a:xfrm>
                <a:off x="997528" y="2573341"/>
                <a:ext cx="9788236" cy="43158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228600" algn="l">
                  <a:spcBef>
                    <a:spcPct val="20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4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1pPr>
                <a:lvl2pPr marL="639763" indent="-228600" algn="l">
                  <a:spcBef>
                    <a:spcPct val="20000"/>
                  </a:spcBef>
                  <a:buClr>
                    <a:schemeClr val="accent2"/>
                  </a:buClr>
                  <a:buFont typeface="Arial" panose="020B0604020202020204" pitchFamily="34" charset="0"/>
                  <a:buChar char="•"/>
                  <a:defRPr sz="20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rgbClr val="B5AE53"/>
                  </a:buClr>
                  <a:buFont typeface="Arial" panose="020B0604020202020204" pitchFamily="34" charset="0"/>
                  <a:buChar char="•"/>
                  <a:defRPr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lr>
                    <a:srgbClr val="848058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9pPr>
              </a:lstStyle>
              <a:p>
                <a:pPr marL="0" indent="0">
                  <a:buNone/>
                </a:pPr>
                <a:r>
                  <a:rPr lang="es-MX" altLang="es-MX" sz="20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 problema de la selección de variables para la clasificación y representación según </a:t>
                </a:r>
                <a:r>
                  <a:rPr lang="es-MX" altLang="es-MX" sz="2000" b="1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Fukunaga</a:t>
                </a:r>
                <a:r>
                  <a:rPr lang="es-MX" altLang="es-MX" sz="20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citado por </a:t>
                </a:r>
                <a:r>
                  <a:rPr lang="es-MX" altLang="es-MX" sz="2000" b="1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Shulcloper</a:t>
                </a:r>
                <a:r>
                  <a:rPr lang="es-MX" altLang="es-MX" sz="20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et al., consiste en encontrar un algoritmo </a:t>
                </a:r>
                <a:r>
                  <a:rPr lang="el-GR" altLang="es-MX" sz="20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ζ</a:t>
                </a:r>
                <a:r>
                  <a:rPr lang="es-MX" altLang="es-MX" sz="20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tal que:</a:t>
                </a:r>
              </a:p>
              <a:p>
                <a:pPr marL="0" indent="0">
                  <a:buNone/>
                </a:pPr>
                <a:r>
                  <a:rPr lang="es-MX" altLang="es-MX" sz="20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l-GR" altLang="es-MX" sz="20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ζ</a:t>
                </a:r>
                <a:r>
                  <a:rPr lang="es-MX" altLang="es-MX" sz="20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s-MX" altLang="es-MX" sz="20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altLang="es-MX" sz="2000" b="1" i="1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s-MX" altLang="es-MX" sz="20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(k’</a:t>
                </a:r>
                <a:r>
                  <a:rPr lang="es-MX" altLang="es-MX" sz="2000" b="1" i="1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s-MX" altLang="es-MX" sz="20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,k’</a:t>
                </a:r>
                <a:r>
                  <a:rPr lang="es-MX" altLang="es-MX" sz="2000" b="1" i="1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s-MX" altLang="es-MX" sz="20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…, </a:t>
                </a:r>
                <a:r>
                  <a:rPr lang="es-MX" altLang="es-MX" sz="2000" b="1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k’</a:t>
                </a:r>
                <a:r>
                  <a:rPr lang="es-MX" altLang="es-MX" sz="2000" b="1" i="1" baseline="-25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s-MX" altLang="es-MX" sz="20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))=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es-MX" altLang="es-MX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s-MX" altLang="es-MX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s-MX" altLang="es-MX" sz="2000" b="1" i="1" baseline="-250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  <m:r>
                          <a:rPr lang="es-MX" altLang="es-MX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s-MX" altLang="es-MX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𝒐𝒋</m:t>
                        </m:r>
                        <m:r>
                          <a:rPr lang="es-MX" altLang="es-MX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d>
                    <m:r>
                      <a:rPr lang="es-MX" altLang="es-MX" sz="2000" b="1" i="1" baseline="-25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𝒎</m:t>
                    </m:r>
                    <m:r>
                      <a:rPr lang="es-MX" altLang="es-MX" sz="2000" b="1" i="0" baseline="-25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𝐱</m:t>
                    </m:r>
                    <m:r>
                      <a:rPr lang="es-MX" altLang="es-MX" sz="2000" b="1" i="1" baseline="-25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𝒑</m:t>
                    </m:r>
                  </m:oMath>
                </a14:m>
                <a:r>
                  <a:rPr lang="es-MX" altLang="es-MX" sz="20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que representa una matriz de en la que en cada fila tiene </a:t>
                </a:r>
                <a:r>
                  <a:rPr lang="el-GR" altLang="es-MX" sz="20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</a:t>
                </a:r>
                <a:r>
                  <a:rPr lang="es-MX" altLang="es-MX" sz="20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I(</a:t>
                </a:r>
                <a:r>
                  <a:rPr lang="es-MX" altLang="es-MX" sz="2000" b="1" i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sz="2000" b="1" i="1" baseline="-250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s-MX" altLang="es-MX" sz="20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)=(x</a:t>
                </a:r>
                <a:r>
                  <a:rPr lang="es-MX" altLang="es-MX" sz="2000" b="1" i="1" baseline="-25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i1</a:t>
                </a:r>
                <a:r>
                  <a:rPr lang="es-MX" altLang="es-MX" sz="20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MX" altLang="es-MX" sz="2000" b="1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sz="2000" b="1" i="1" baseline="-25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s-MX" altLang="es-MX" sz="20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),…,</a:t>
                </a:r>
                <a:r>
                  <a:rPr lang="es-MX" altLang="es-MX" sz="20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MX" altLang="es-MX" sz="2000" b="1" i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s-MX" altLang="es-MX" sz="2000" b="1" i="1" baseline="-250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ip</a:t>
                </a:r>
                <a:r>
                  <a:rPr lang="es-MX" altLang="es-MX" sz="20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MX" altLang="es-MX" sz="2000" b="1" i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MX" altLang="es-MX" sz="2000" b="1" i="1" baseline="-250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s-MX" altLang="es-MX" sz="20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)) p&lt;n, para j=1,…, m que son las </a:t>
                </a:r>
                <a:r>
                  <a:rPr lang="es-MX" altLang="es-MX" sz="2000" b="1" i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subdescripciones</a:t>
                </a:r>
                <a:r>
                  <a:rPr lang="es-MX" altLang="es-MX" sz="20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 los objetos con menos variables, donde </a:t>
                </a:r>
                <a:r>
                  <a:rPr lang="el-GR" altLang="es-MX" sz="20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</a:t>
                </a:r>
                <a:r>
                  <a:rPr lang="es-MX" altLang="es-MX" sz="20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=(x</a:t>
                </a:r>
                <a:r>
                  <a:rPr lang="es-MX" altLang="es-MX" sz="2000" b="1" i="1" baseline="-25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i1</a:t>
                </a:r>
                <a:r>
                  <a:rPr lang="es-MX" altLang="es-MX" sz="20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,…, </a:t>
                </a:r>
                <a:r>
                  <a:rPr lang="es-MX" altLang="es-MX" sz="2000" b="1" i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s-MX" altLang="es-MX" sz="2000" b="1" i="1" baseline="-250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ip</a:t>
                </a:r>
                <a:r>
                  <a:rPr lang="es-MX" altLang="es-MX" sz="20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0" indent="0">
                  <a:buNone/>
                </a:pPr>
                <a:r>
                  <a:rPr lang="es-MX" altLang="es-MX" sz="20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</a:p>
              <a:p>
                <a:pPr marL="0" indent="0">
                  <a:buNone/>
                </a:pPr>
                <a:r>
                  <a:rPr lang="es-MX" altLang="es-MX" sz="20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s-MX" altLang="es-MX" sz="20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MX" altLang="es-MX" sz="2000" b="1" i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Debe reducir la cantidad de variables</a:t>
                </a:r>
              </a:p>
            </p:txBody>
          </p:sp>
        </mc:Choice>
        <mc:Fallback xmlns="">
          <p:sp>
            <p:nvSpPr>
              <p:cNvPr id="3994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97528" y="2573341"/>
                <a:ext cx="9788236" cy="4315834"/>
              </a:xfrm>
              <a:prstGeom prst="rect">
                <a:avLst/>
              </a:prstGeom>
              <a:blipFill rotWithShape="0">
                <a:blip r:embed="rId2"/>
                <a:stretch>
                  <a:fillRect l="-685" t="-70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941" name="2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3FA85243-0D0E-4A8F-89CB-EDD91F45AD96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3994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</p:spTree>
    <p:extLst>
      <p:ext uri="{BB962C8B-B14F-4D97-AF65-F5344CB8AC3E}">
        <p14:creationId xmlns:p14="http://schemas.microsoft.com/office/powerpoint/2010/main" val="243704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Planteamiento formal de un problema de selección de variables</a:t>
            </a:r>
            <a:endParaRPr 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93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018463" y="638175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2F85D8D-6460-4F00-A182-4872BBCA5834}" type="slidenum">
              <a:rPr lang="en-US" altLang="es-MX" sz="1200"/>
              <a:pPr/>
              <a:t>23</a:t>
            </a:fld>
            <a:endParaRPr lang="en-US" altLang="es-MX" sz="1200"/>
          </a:p>
        </p:txBody>
      </p:sp>
      <p:sp>
        <p:nvSpPr>
          <p:cNvPr id="39940" name="Rectangle 3"/>
          <p:cNvSpPr txBox="1">
            <a:spLocks noChangeArrowheads="1"/>
          </p:cNvSpPr>
          <p:nvPr/>
        </p:nvSpPr>
        <p:spPr bwMode="auto">
          <a:xfrm>
            <a:off x="997528" y="2303179"/>
            <a:ext cx="9788236" cy="4315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228600" algn="l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639763" indent="-228600" algn="l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1143000" indent="-228600" algn="l">
              <a:spcBef>
                <a:spcPct val="20000"/>
              </a:spcBef>
              <a:buClr>
                <a:srgbClr val="B5AE53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600200" indent="-228600" algn="l">
              <a:spcBef>
                <a:spcPct val="20000"/>
              </a:spcBef>
              <a:buClr>
                <a:srgbClr val="848058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2057400" indent="-228600" algn="l">
              <a:spcBef>
                <a:spcPct val="20000"/>
              </a:spcBef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9pPr>
          </a:lstStyle>
          <a:p>
            <a:pPr marL="457200" indent="-457200">
              <a:buFont typeface="+mj-lt"/>
              <a:buAutoNum type="arabicPeriod" startAt="2"/>
            </a:pPr>
            <a:r>
              <a:rPr lang="es-MX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Dado un cierto criterio de clasificación K y un objeto cualquiera O de la </a:t>
            </a:r>
            <a:r>
              <a:rPr lang="es-MX" altLang="es-MX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matriz </a:t>
            </a:r>
            <a:r>
              <a:rPr lang="es-MX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MX" altLang="es-MX" sz="2000" b="1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s-MX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(k’</a:t>
            </a:r>
            <a:r>
              <a:rPr lang="es-MX" altLang="es-MX" sz="2000" b="1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MX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,k’</a:t>
            </a:r>
            <a:r>
              <a:rPr lang="es-MX" altLang="es-MX" sz="2000" b="1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s-MX" altLang="es-MX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…, </a:t>
            </a:r>
            <a:r>
              <a:rPr lang="es-MX" altLang="es-MX" sz="20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k’</a:t>
            </a:r>
            <a:r>
              <a:rPr lang="es-MX" altLang="es-MX" sz="2000" b="1" i="1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s-MX" altLang="es-MX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s-MX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 cumple que K(x</a:t>
            </a:r>
            <a:r>
              <a:rPr lang="es-MX" altLang="es-MX" sz="2000" b="1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MX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(O),…, </a:t>
            </a:r>
            <a:r>
              <a:rPr lang="es-MX" altLang="es-MX" sz="20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s-MX" altLang="es-MX" sz="2000" b="1" i="1" baseline="-25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s-MX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(O))=K(x</a:t>
            </a:r>
            <a:r>
              <a:rPr lang="es-MX" altLang="es-MX" sz="2000" b="1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i1</a:t>
            </a:r>
            <a:r>
              <a:rPr lang="es-MX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(O),…, </a:t>
            </a:r>
            <a:r>
              <a:rPr lang="es-MX" altLang="es-MX" sz="20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s-MX" altLang="es-MX" sz="2000" b="1" i="1" baseline="-25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r>
              <a:rPr lang="es-MX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(O))</a:t>
            </a:r>
          </a:p>
          <a:p>
            <a:pPr marL="0" indent="0">
              <a:buNone/>
            </a:pPr>
            <a:r>
              <a:rPr lang="es-MX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 marL="0" indent="0">
              <a:buNone/>
            </a:pPr>
            <a:r>
              <a:rPr lang="es-MX" altLang="es-MX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s-MX" altLang="es-MX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 reducir la dimensión no cambia la pertenencia a las clases. </a:t>
            </a:r>
            <a:r>
              <a:rPr lang="es-MX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buNone/>
            </a:pPr>
            <a:endParaRPr lang="es-MX" altLang="es-MX" sz="20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es-MX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Dado un algoritmo de reconocimiento A y una función </a:t>
            </a:r>
            <a:r>
              <a:rPr lang="el-GR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s-MX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que mide la calidad de A,</a:t>
            </a:r>
          </a:p>
          <a:p>
            <a:pPr marL="0" indent="0">
              <a:buNone/>
            </a:pPr>
            <a:r>
              <a:rPr lang="es-MX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l-GR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s-MX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(A(I</a:t>
            </a:r>
            <a:r>
              <a:rPr lang="es-MX" altLang="es-MX" sz="2000" b="1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s-MX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(k’</a:t>
            </a:r>
            <a:r>
              <a:rPr lang="es-MX" altLang="es-MX" sz="2000" b="1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MX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,k’</a:t>
            </a:r>
            <a:r>
              <a:rPr lang="es-MX" altLang="es-MX" sz="2000" b="1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s-MX" altLang="es-MX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…, </a:t>
            </a:r>
            <a:r>
              <a:rPr lang="es-MX" altLang="es-MX" sz="20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k’</a:t>
            </a:r>
            <a:r>
              <a:rPr lang="es-MX" altLang="es-MX" sz="2000" b="1" i="1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s-MX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),{I(O’</a:t>
            </a:r>
            <a:r>
              <a:rPr lang="es-MX" altLang="es-MX" sz="2000" b="1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MX" altLang="es-MX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s-MX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I(O’</a:t>
            </a:r>
            <a:r>
              <a:rPr lang="es-MX" altLang="es-MX" sz="2000" b="1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s-MX" altLang="es-MX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),…, </a:t>
            </a:r>
            <a:r>
              <a:rPr lang="es-MX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I(</a:t>
            </a:r>
            <a:r>
              <a:rPr lang="es-MX" altLang="es-MX" sz="20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O’</a:t>
            </a:r>
            <a:r>
              <a:rPr lang="es-MX" altLang="es-MX" sz="2000" b="1" i="1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s-MX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)}))≤</a:t>
            </a:r>
          </a:p>
          <a:p>
            <a:pPr marL="0" indent="0">
              <a:buNone/>
            </a:pPr>
            <a:r>
              <a:rPr lang="es-MX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l-GR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s-MX" altLang="es-MX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(A(I</a:t>
            </a:r>
            <a:r>
              <a:rPr lang="es-MX" altLang="es-MX" sz="2000" b="1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s-MX" altLang="es-MX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(k’</a:t>
            </a:r>
            <a:r>
              <a:rPr lang="es-MX" altLang="es-MX" sz="2000" b="1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MX" altLang="es-MX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,k’</a:t>
            </a:r>
            <a:r>
              <a:rPr lang="es-MX" altLang="es-MX" sz="2000" b="1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s-MX" altLang="es-MX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…, </a:t>
            </a:r>
            <a:r>
              <a:rPr lang="es-MX" altLang="es-MX" sz="20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k’</a:t>
            </a:r>
            <a:r>
              <a:rPr lang="es-MX" altLang="es-MX" sz="2000" b="1" i="1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s-MX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el-GR" altLang="es-MX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ζ</a:t>
            </a:r>
            <a:r>
              <a:rPr lang="es-MX" altLang="es-MX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({</a:t>
            </a:r>
            <a:r>
              <a:rPr lang="es-MX" altLang="es-MX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I(O’</a:t>
            </a:r>
            <a:r>
              <a:rPr lang="es-MX" altLang="es-MX" sz="2000" b="1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MX" altLang="es-MX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I(O’</a:t>
            </a:r>
            <a:r>
              <a:rPr lang="es-MX" altLang="es-MX" sz="2000" b="1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s-MX" altLang="es-MX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),…, I(</a:t>
            </a:r>
            <a:r>
              <a:rPr lang="es-MX" altLang="es-MX" sz="20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O’</a:t>
            </a:r>
            <a:r>
              <a:rPr lang="es-MX" altLang="es-MX" sz="2000" b="1" i="1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s-MX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)})))</a:t>
            </a:r>
          </a:p>
          <a:p>
            <a:pPr marL="0" indent="0">
              <a:buNone/>
            </a:pPr>
            <a:r>
              <a:rPr lang="es-MX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donde {</a:t>
            </a:r>
            <a:r>
              <a:rPr lang="es-MX" altLang="es-MX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I(O’</a:t>
            </a:r>
            <a:r>
              <a:rPr lang="es-MX" altLang="es-MX" sz="2000" b="1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MX" altLang="es-MX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I(O’</a:t>
            </a:r>
            <a:r>
              <a:rPr lang="es-MX" altLang="es-MX" sz="2000" b="1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s-MX" altLang="es-MX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),…, I(</a:t>
            </a:r>
            <a:r>
              <a:rPr lang="es-MX" altLang="es-MX" sz="20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O’</a:t>
            </a:r>
            <a:r>
              <a:rPr lang="es-MX" altLang="es-MX" sz="2000" b="1" i="1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s-MX" altLang="es-MX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)}, representa una muestra de control</a:t>
            </a:r>
          </a:p>
          <a:p>
            <a:pPr marL="0" indent="0">
              <a:buNone/>
            </a:pPr>
            <a:r>
              <a:rPr lang="es-MX" altLang="es-MX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marL="0" indent="0">
              <a:buNone/>
            </a:pPr>
            <a:r>
              <a:rPr lang="es-MX" altLang="es-MX" sz="2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s-MX" altLang="es-MX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 debe disminuir la calidad del clasificador</a:t>
            </a:r>
          </a:p>
        </p:txBody>
      </p:sp>
      <p:sp>
        <p:nvSpPr>
          <p:cNvPr id="39941" name="2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3FA85243-0D0E-4A8F-89CB-EDD91F45AD96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3994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</p:spTree>
    <p:extLst>
      <p:ext uri="{BB962C8B-B14F-4D97-AF65-F5344CB8AC3E}">
        <p14:creationId xmlns:p14="http://schemas.microsoft.com/office/powerpoint/2010/main" val="326374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Conceptos y resultados básicos de la Teoría de </a:t>
            </a:r>
            <a:r>
              <a:rPr lang="es-MX" b="1" i="1" dirty="0" err="1" smtClean="0">
                <a:latin typeface="Times New Roman" pitchFamily="18" charset="0"/>
                <a:cs typeface="Times New Roman" pitchFamily="18" charset="0"/>
              </a:rPr>
              <a:t>Testores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s-MX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Definición de </a:t>
            </a:r>
            <a:r>
              <a:rPr lang="es-MX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testor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s-MX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Zhuravliov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(1965))</a:t>
            </a:r>
          </a:p>
          <a:p>
            <a:pPr marL="0" indent="0" algn="just">
              <a:buNone/>
            </a:pP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El conjunto τ={i</a:t>
            </a:r>
            <a:r>
              <a:rPr lang="es-MX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,…,</a:t>
            </a:r>
            <a:r>
              <a:rPr lang="es-MX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MX" b="1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 de columnas de una tabla T (y sus respectivos rasgos x</a:t>
            </a:r>
            <a:r>
              <a:rPr lang="es-MX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i1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,…,x</a:t>
            </a:r>
            <a:r>
              <a:rPr lang="es-MX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se denomina </a:t>
            </a:r>
            <a:r>
              <a:rPr lang="es-MX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testor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para (T</a:t>
            </a:r>
            <a:r>
              <a:rPr lang="es-MX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,T</a:t>
            </a:r>
            <a:r>
              <a:rPr lang="es-MX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)=T, si al eliminar de T todas las columnas excepto las de </a:t>
            </a:r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 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no existe fila alguna en </a:t>
            </a:r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s-MX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igual a una de T</a:t>
            </a:r>
            <a:r>
              <a:rPr lang="es-MX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Observaciones: </a:t>
            </a:r>
          </a:p>
          <a:p>
            <a:pPr lvl="2" algn="just"/>
            <a:r>
              <a:rPr lang="es-MX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Sólo dos clases</a:t>
            </a:r>
          </a:p>
          <a:p>
            <a:pPr lvl="2" algn="just"/>
            <a:r>
              <a:rPr lang="es-MX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Variables booleanos</a:t>
            </a:r>
          </a:p>
          <a:p>
            <a:pPr lvl="2" algn="just"/>
            <a:r>
              <a:rPr lang="es-MX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Clases disjuntas</a:t>
            </a:r>
          </a:p>
          <a:p>
            <a:pPr lvl="2" algn="just"/>
            <a:r>
              <a:rPr lang="es-MX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Criterio de comparación de igualdad</a:t>
            </a:r>
          </a:p>
        </p:txBody>
      </p:sp>
    </p:spTree>
    <p:extLst>
      <p:ext uri="{BB962C8B-B14F-4D97-AF65-F5344CB8AC3E}">
        <p14:creationId xmlns:p14="http://schemas.microsoft.com/office/powerpoint/2010/main" val="336921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Conceptos y resultados básicos de la Teoría de </a:t>
            </a:r>
            <a:r>
              <a:rPr lang="es-MX" b="1" i="1" dirty="0" err="1" smtClean="0">
                <a:latin typeface="Times New Roman" pitchFamily="18" charset="0"/>
                <a:cs typeface="Times New Roman" pitchFamily="18" charset="0"/>
              </a:rPr>
              <a:t>Testores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s-MX" sz="24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MX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 </a:t>
                </a:r>
                <a:r>
                  <a:rPr lang="es-MX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testor</a:t>
                </a:r>
                <a:r>
                  <a:rPr lang="es-MX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se llama irreducible o típico si al eliminar alguna de las columnas deja de ser </a:t>
                </a:r>
                <a:r>
                  <a:rPr lang="es-MX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testor</a:t>
                </a:r>
                <a:r>
                  <a:rPr lang="es-MX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para (T</a:t>
                </a:r>
                <a:r>
                  <a:rPr lang="es-MX" sz="24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s-MX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,T</a:t>
                </a:r>
                <a:r>
                  <a:rPr lang="es-MX" sz="24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s-MX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 Al número “s” se denomina longitud del </a:t>
                </a:r>
                <a:r>
                  <a:rPr lang="es-MX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testor</a:t>
                </a:r>
                <a:r>
                  <a:rPr lang="es-MX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>
                  <a:buNone/>
                </a:pPr>
                <a:endParaRPr lang="es-MX" sz="24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MX" sz="2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Definición  de confusión (error)</a:t>
                </a:r>
              </a:p>
              <a:p>
                <a:pPr marL="0" indent="0">
                  <a:buNone/>
                </a:pPr>
                <a:endParaRPr lang="es-MX" sz="24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es-MX" sz="2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 confusión o error inducida por un rasgo en una tabla T, es el número de pares de valores iguales que pertenecen a objetos que yacen en clases distintas, esto es:</a:t>
                </a:r>
              </a:p>
              <a:p>
                <a:pPr marL="0" indent="0" algn="just">
                  <a:buNone/>
                </a:pPr>
                <a:r>
                  <a:rPr lang="es-MX" sz="2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e(</a:t>
                </a:r>
                <a:r>
                  <a:rPr lang="es-MX" sz="2400" b="1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s-MX" sz="2400" b="1" i="1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s-MX" sz="2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)=</a:t>
                </a:r>
                <a:r>
                  <a:rPr lang="es-MX" altLang="es-MX" sz="2400" b="1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MX" altLang="es-MX" sz="24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|</m:t>
                    </m:r>
                    <m:r>
                      <m:rPr>
                        <m:nor/>
                      </m:rPr>
                      <a:rPr lang="es-MX" altLang="es-MX" sz="24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{</m:t>
                    </m:r>
                    <m:r>
                      <m:rPr>
                        <m:nor/>
                      </m:rPr>
                      <a:rPr lang="es-MX" altLang="es-MX" sz="2400" b="1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s-MX" altLang="es-MX" sz="2400" b="1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O</m:t>
                    </m:r>
                    <m:r>
                      <m:rPr>
                        <m:nor/>
                      </m:rPr>
                      <a:rPr lang="es-MX" altLang="es-MX" sz="2400" b="1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s-MX" altLang="es-MX" sz="2400" b="1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O</m:t>
                    </m:r>
                    <m:r>
                      <m:rPr>
                        <m:nor/>
                      </m:rPr>
                      <a:rPr lang="es-MX" altLang="es-MX" sz="2400" b="1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′)| </m:t>
                    </m:r>
                    <m:r>
                      <m:rPr>
                        <m:nor/>
                      </m:rPr>
                      <a:rPr lang="es-MX" altLang="es-MX" sz="24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O</m:t>
                    </m:r>
                    <m:r>
                      <m:rPr>
                        <m:nor/>
                      </m:rPr>
                      <a:rPr lang="es-MX" altLang="es-MX" sz="24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s-MX" altLang="es-MX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∊</m:t>
                    </m:r>
                    <m:sSup>
                      <m:sSupPr>
                        <m:ctrlPr>
                          <a:rPr lang="es-MX" altLang="es-MX" sz="2400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s-MX" altLang="es-MX" sz="2400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𝑲</m:t>
                        </m:r>
                      </m:e>
                      <m:sup>
                        <m:r>
                          <a:rPr lang="es-MX" altLang="es-MX" sz="2400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es-MX" altLang="es-MX" sz="2400" b="1" i="1" baseline="-250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𝒊</m:t>
                    </m:r>
                    <m:r>
                      <m:rPr>
                        <m:nor/>
                      </m:rPr>
                      <a:rPr lang="es-MX" altLang="es-MX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  <m:r>
                      <m:rPr>
                        <m:nor/>
                      </m:rPr>
                      <a:rPr lang="es-MX" altLang="es-MX" sz="2400" b="1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O</m:t>
                    </m:r>
                    <m:r>
                      <m:rPr>
                        <m:nor/>
                      </m:rPr>
                      <a:rPr lang="es-MX" altLang="es-MX" sz="2400" b="1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′</m:t>
                    </m:r>
                    <m:r>
                      <a:rPr lang="es-MX" altLang="es-MX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∊</m:t>
                    </m:r>
                    <m:sSup>
                      <m:sSupPr>
                        <m:ctrlPr>
                          <a:rPr lang="es-MX" altLang="es-MX" sz="2400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s-MX" altLang="es-MX" sz="2400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𝑲</m:t>
                        </m:r>
                      </m:e>
                      <m:sup>
                        <m:r>
                          <a:rPr lang="es-MX" altLang="es-MX" sz="2400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es-MX" altLang="es-MX" sz="2400" b="1" i="1" baseline="-250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𝒋</m:t>
                    </m:r>
                    <m:r>
                      <a:rPr lang="es-MX" altLang="es-MX" sz="2400" b="1" i="1" baseline="-250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,</m:t>
                    </m:r>
                    <m:r>
                      <a:rPr lang="es-MX" altLang="es-MX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𝒊</m:t>
                    </m:r>
                    <m:r>
                      <a:rPr lang="es-MX" altLang="es-MX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≠</m:t>
                    </m:r>
                    <m:r>
                      <a:rPr lang="es-MX" altLang="es-MX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𝒋</m:t>
                    </m:r>
                    <m:r>
                      <a:rPr lang="es-MX" altLang="es-MX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s-MX" altLang="es-MX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C</m:t>
                    </m:r>
                    <m:r>
                      <m:rPr>
                        <m:nor/>
                      </m:rPr>
                      <a:rPr lang="es-MX" altLang="es-MX" sz="2400" b="1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s</m:t>
                    </m:r>
                    <m:r>
                      <m:rPr>
                        <m:nor/>
                      </m:rPr>
                      <a:rPr lang="es-MX" altLang="es-MX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(</m:t>
                    </m:r>
                    <m:r>
                      <m:rPr>
                        <m:nor/>
                      </m:rPr>
                      <a:rPr lang="es-MX" altLang="es-MX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Xs</m:t>
                    </m:r>
                    <m:r>
                      <m:rPr>
                        <m:nor/>
                      </m:rPr>
                      <a:rPr lang="es-MX" altLang="es-MX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s-MX" altLang="es-MX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O</m:t>
                    </m:r>
                    <m:r>
                      <m:rPr>
                        <m:nor/>
                      </m:rPr>
                      <a:rPr lang="es-MX" altLang="es-MX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),</m:t>
                    </m:r>
                    <m:r>
                      <m:rPr>
                        <m:nor/>
                      </m:rPr>
                      <a:rPr lang="es-MX" altLang="es-MX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Xs</m:t>
                    </m:r>
                    <m:r>
                      <m:rPr>
                        <m:nor/>
                      </m:rPr>
                      <a:rPr lang="es-MX" altLang="es-MX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s-MX" altLang="es-MX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O</m:t>
                    </m:r>
                    <m:r>
                      <m:rPr>
                        <m:nor/>
                      </m:rPr>
                      <a:rPr lang="es-MX" altLang="es-MX" sz="2400" b="1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′))=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s-MX" altLang="es-MX" sz="24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s-MX" altLang="es-MX" sz="2400" b="1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  <m:r>
                            <a:rPr lang="es-MX" altLang="es-MX" sz="2400" b="1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𝒂𝒙</m:t>
                          </m:r>
                        </m:e>
                      </m:mr>
                      <m:mr>
                        <m:e>
                          <m:r>
                            <a:rPr lang="es-MX" altLang="es-MX" sz="2400" b="1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𝒚</m:t>
                          </m:r>
                          <m:r>
                            <a:rPr lang="es-MX" altLang="es-MX" sz="24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∊</m:t>
                          </m:r>
                          <m:r>
                            <a:rPr lang="es-MX" altLang="es-MX" sz="24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𝑳𝒔</m:t>
                          </m:r>
                          <m:r>
                            <a:rPr lang="es-MX" altLang="es-MX" sz="2400" b="1" i="1" baseline="-250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mr>
                    </m:m>
                    <m:r>
                      <m:rPr>
                        <m:nor/>
                      </m:rPr>
                      <a:rPr lang="es-MX" altLang="es-MX" sz="24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{</m:t>
                    </m:r>
                    <m:r>
                      <m:rPr>
                        <m:nor/>
                      </m:rPr>
                      <a:rPr lang="es-MX" altLang="es-MX" sz="24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y</m:t>
                    </m:r>
                    <m:r>
                      <m:rPr>
                        <m:nor/>
                      </m:rPr>
                      <a:rPr lang="es-MX" altLang="es-MX" sz="24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}</m:t>
                    </m:r>
                    <m:r>
                      <m:rPr>
                        <m:nor/>
                      </m:rPr>
                      <a:rPr lang="es-MX" altLang="es-MX" sz="2400" b="1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}</m:t>
                    </m:r>
                    <m:r>
                      <a:rPr lang="es-MX" altLang="es-MX" sz="2400" b="1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|</m:t>
                    </m:r>
                  </m:oMath>
                </a14:m>
                <a:endParaRPr lang="es-MX" sz="24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28" r="-87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685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Conceptos y resultados básicos de la Teoría de </a:t>
            </a:r>
            <a:r>
              <a:rPr lang="es-MX" b="1" i="1" dirty="0" err="1" smtClean="0">
                <a:latin typeface="Times New Roman" pitchFamily="18" charset="0"/>
                <a:cs typeface="Times New Roman" pitchFamily="18" charset="0"/>
              </a:rPr>
              <a:t>Testores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83957" y="182562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s-MX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Definición de </a:t>
            </a:r>
            <a:r>
              <a:rPr lang="es-MX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testor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extendida (</a:t>
            </a:r>
            <a:r>
              <a:rPr lang="es-MX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Zhuravliov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 algn="just">
              <a:buNone/>
            </a:pP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El conjunto τ={x</a:t>
            </a:r>
            <a:r>
              <a:rPr lang="es-MX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i1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,…,</a:t>
            </a:r>
            <a:r>
              <a:rPr lang="es-MX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s-MX" b="1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s-MX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subconjuto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rasgos es un </a:t>
            </a:r>
            <a:r>
              <a:rPr lang="es-MX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testor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una matriz 	(tabla) </a:t>
            </a:r>
            <a:r>
              <a:rPr lang="es-MX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s-MX" b="1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nmr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MX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ssi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al eliminar de T todas las columnas excepto las de τ, no 	aparecen nuevas </a:t>
            </a:r>
            <a:r>
              <a:rPr lang="es-MX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subdescripciones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semejantes en clases diferentes.</a:t>
            </a:r>
          </a:p>
          <a:p>
            <a:pPr marL="0" indent="0" algn="just">
              <a:buNone/>
            </a:pP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Observaciones</a:t>
            </a:r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2" algn="just"/>
            <a:r>
              <a:rPr lang="es-MX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cantidad de clase es n</a:t>
            </a:r>
            <a:endParaRPr lang="es-MX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/>
            <a:r>
              <a:rPr lang="es-MX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Variables </a:t>
            </a:r>
            <a:r>
              <a:rPr lang="es-MX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diferente tipo booleanas, k-</a:t>
            </a:r>
            <a:r>
              <a:rPr lang="es-MX" sz="1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valentes</a:t>
            </a:r>
            <a:r>
              <a:rPr lang="es-MX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 reales</a:t>
            </a:r>
            <a:endParaRPr lang="es-MX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/>
            <a:r>
              <a:rPr lang="es-MX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Clases </a:t>
            </a:r>
            <a:r>
              <a:rPr lang="es-MX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necesariamente disjuntas</a:t>
            </a:r>
            <a:endParaRPr lang="es-MX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/>
            <a:r>
              <a:rPr lang="es-MX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Diferentes criterios </a:t>
            </a:r>
            <a:r>
              <a:rPr lang="es-MX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s-MX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comparación</a:t>
            </a:r>
            <a:endParaRPr lang="es-MX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44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Matriz de diferencia</a:t>
            </a:r>
            <a:br>
              <a:rPr lang="es-MX" b="1" i="1" dirty="0" smtClean="0">
                <a:latin typeface="Times New Roman" pitchFamily="18" charset="0"/>
                <a:cs typeface="Times New Roman" pitchFamily="18" charset="0"/>
              </a:rPr>
            </a:b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266825"/>
                <a:ext cx="10515600" cy="49101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s-ES_tradnl" sz="2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Definición</a:t>
                </a:r>
                <a:r>
                  <a:rPr lang="es-ES_tradnl" sz="2400" b="1" i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 marL="0" indent="0">
                  <a:buNone/>
                </a:pPr>
                <a:r>
                  <a:rPr lang="es-ES_tradnl" sz="2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Sea </a:t>
                </a:r>
                <a:r>
                  <a:rPr lang="el-GR" sz="2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τ</a:t>
                </a:r>
                <a:r>
                  <a:rPr lang="es-ES_tradnl" sz="2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 </a:t>
                </a:r>
                <a:r>
                  <a:rPr lang="es-ES_tradnl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testor</a:t>
                </a:r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 </a:t>
                </a:r>
                <a:r>
                  <a:rPr lang="es-ES_tradnl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s-ES_tradnl" sz="24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nmr</a:t>
                </a:r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_tradnl" sz="2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:r>
                  <a:rPr lang="el-GR" sz="2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s-ES_tradnl" sz="2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una </a:t>
                </a:r>
                <a:r>
                  <a:rPr lang="es-ES_tradnl" sz="2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función de semejanza </a:t>
                </a:r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entre objetos, definida a partir de los criterios de comparación, todos </a:t>
                </a:r>
                <a:r>
                  <a:rPr lang="es-ES_tradnl" sz="2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Booleanos </a:t>
                </a:r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s-ES_tradnl" sz="24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 las respectivas variables x</a:t>
                </a:r>
                <a:r>
                  <a:rPr lang="es-ES_tradnl" sz="24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i=1,...,n. Llamaremos matriz de diferencia (de comparación) de </a:t>
                </a:r>
                <a:r>
                  <a:rPr lang="es-ES_tradnl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s-ES_tradnl" sz="24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nmr</a:t>
                </a:r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 la matriz Booleana </a:t>
                </a:r>
                <a:r>
                  <a:rPr lang="es-ES_tradnl" sz="2400" b="1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MD</a:t>
                </a:r>
                <a:r>
                  <a:rPr lang="es-ES_tradnl" sz="2400" b="1" i="1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nm</a:t>
                </a:r>
                <a:r>
                  <a:rPr lang="es-ES_tradnl" sz="24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’</a:t>
                </a:r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formada por las filas </a:t>
                </a:r>
                <a:endParaRPr lang="es-MX" sz="24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ES_tradnl" sz="2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S</a:t>
                </a:r>
                <a:r>
                  <a:rPr lang="es-ES_tradnl" sz="2400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ij</a:t>
                </a:r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=(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24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l-GR" sz="24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𝜶</m:t>
                        </m:r>
                      </m:e>
                      <m:sub>
                        <m:r>
                          <a:rPr lang="es-MX" sz="24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s-MX" sz="2400" b="1" i="1" baseline="30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𝒊𝒋</m:t>
                        </m:r>
                      </m:sup>
                    </m:sSubSup>
                  </m:oMath>
                </a14:m>
                <a:r>
                  <a:rPr lang="es-ES_tradnl" sz="2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,...,</a:t>
                </a:r>
                <a:r>
                  <a:rPr lang="el-GR" sz="2400" b="1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24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l-GR" sz="24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𝜶</m:t>
                        </m:r>
                      </m:e>
                      <m:sub>
                        <m:r>
                          <a:rPr lang="es-MX" sz="24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𝒏</m:t>
                        </m:r>
                      </m:sub>
                      <m:sup>
                        <m:r>
                          <a:rPr lang="es-MX" sz="2400" b="1" i="1" baseline="30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𝒊𝒋</m:t>
                        </m:r>
                      </m:sup>
                    </m:sSubSup>
                  </m:oMath>
                </a14:m>
                <a:r>
                  <a:rPr lang="es-ES_tradnl" sz="2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</a:t>
                </a:r>
                <a:r>
                  <a:rPr lang="es-ES_tradnl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ES_tradnl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</a:t>
                </a:r>
                <a:r>
                  <a:rPr lang="es-ES_tradnl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</a:t>
                </a:r>
                <a:r>
                  <a:rPr lang="es-ES_tradnl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i,j</a:t>
                </a:r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,=1,...,m </a:t>
                </a:r>
                <a:endParaRPr lang="es-MX" sz="24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s-ES_tradnl" sz="24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s-ES_tradnl" sz="2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donde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24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l-GR" sz="24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𝜶</m:t>
                        </m:r>
                      </m:e>
                      <m:sub>
                        <m:r>
                          <a:rPr lang="es-MX" sz="24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𝒑</m:t>
                        </m:r>
                      </m:sub>
                      <m:sup>
                        <m:r>
                          <a:rPr lang="es-MX" sz="2400" b="1" i="1" baseline="30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𝒊𝒋</m:t>
                        </m:r>
                      </m:sup>
                    </m:sSubSup>
                  </m:oMath>
                </a14:m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s-ES_tradnl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s-ES_tradnl" sz="24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24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l-GR" sz="24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𝜶</m:t>
                        </m:r>
                      </m:e>
                      <m:sub>
                        <m:r>
                          <a:rPr lang="es-MX" sz="24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𝒑</m:t>
                        </m:r>
                      </m:sub>
                      <m:sup>
                        <m:r>
                          <a:rPr lang="es-MX" sz="2400" b="1" i="1" baseline="30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p>
                    </m:sSubSup>
                  </m:oMath>
                </a14:m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l-GR" sz="2400" b="1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24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l-GR" sz="24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𝜶</m:t>
                        </m:r>
                      </m:e>
                      <m:sub>
                        <m:r>
                          <a:rPr lang="es-MX" sz="24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𝒑</m:t>
                        </m:r>
                      </m:sub>
                      <m:sup>
                        <m:r>
                          <a:rPr lang="es-MX" sz="2400" b="1" i="1" baseline="30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p>
                    </m:sSubSup>
                  </m:oMath>
                </a14:m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), p=1,...,n, es el resultado de la comparación entre los valores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24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l-GR" sz="24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𝜶</m:t>
                        </m:r>
                      </m:e>
                      <m:sub>
                        <m:r>
                          <a:rPr lang="es-MX" sz="24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𝒑</m:t>
                        </m:r>
                      </m:sub>
                      <m:sup>
                        <m:r>
                          <a:rPr lang="es-MX" sz="2400" b="1" i="1" baseline="30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p>
                    </m:sSubSup>
                  </m:oMath>
                </a14:m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s-ES_tradnl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s-ES_tradnl" sz="24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ES_tradnl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ES_tradnl" sz="24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(que denota el valor de la variable </a:t>
                </a:r>
                <a:r>
                  <a:rPr lang="es-ES_tradnl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s-ES_tradnl" sz="24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en el objeto </a:t>
                </a:r>
                <a:r>
                  <a:rPr lang="es-ES_tradnl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ES_tradnl" sz="24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 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24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l-GR" sz="24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𝜶</m:t>
                        </m:r>
                      </m:e>
                      <m:sub>
                        <m:r>
                          <a:rPr lang="es-MX" sz="24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𝒑</m:t>
                        </m:r>
                      </m:sub>
                      <m:sup>
                        <m:r>
                          <a:rPr lang="es-MX" sz="24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p>
                    </m:sSubSup>
                  </m:oMath>
                </a14:m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s-ES_tradnl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s-ES_tradnl" sz="24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ES_tradnl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ES_tradnl" sz="24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(que denota el valor de la variable </a:t>
                </a:r>
                <a:r>
                  <a:rPr lang="es-ES_tradnl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s-ES_tradnl" sz="24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en el objeto </a:t>
                </a:r>
                <a:r>
                  <a:rPr lang="es-ES_tradnl" sz="24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s-ES_tradnl" sz="24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s-ES_tradn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_tradnl" sz="2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endParaRPr lang="es-MX" sz="24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266825"/>
                <a:ext cx="10515600" cy="4910138"/>
              </a:xfrm>
              <a:blipFill rotWithShape="1">
                <a:blip r:embed="rId2"/>
                <a:stretch>
                  <a:fillRect l="-928" t="-1739" r="-156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983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Matriz de diferencia</a:t>
            </a:r>
            <a:br>
              <a:rPr lang="es-MX" b="1" i="1" dirty="0" smtClean="0">
                <a:latin typeface="Times New Roman" pitchFamily="18" charset="0"/>
                <a:cs typeface="Times New Roman" pitchFamily="18" charset="0"/>
              </a:rPr>
            </a:b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163658" y="1917741"/>
                <a:ext cx="9243447" cy="4910138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s-ES_tradnl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 cantidad de elementos de </a:t>
                </a:r>
                <a:r>
                  <a:rPr lang="es-ES_tradnl" sz="20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MD</a:t>
                </a:r>
                <a:r>
                  <a:rPr lang="es-ES_tradnl" sz="20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nm</a:t>
                </a:r>
                <a:r>
                  <a:rPr lang="es-ES_tradnl" sz="20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’</a:t>
                </a:r>
                <a:r>
                  <a:rPr lang="es-ES_tradnl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viene dada por la expresión: </a:t>
                </a:r>
                <a:endParaRPr lang="es-MX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ES_tradnl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m’=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s-ES_tradnl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s-MX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  <m:r>
                          <a:rPr lang="es-MX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s-MX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s-MX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𝒓</m:t>
                        </m:r>
                        <m:r>
                          <a:rPr lang="es-MX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s-MX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p>
                      <m:e>
                        <m:nary>
                          <m:naryPr>
                            <m:chr m:val="∑"/>
                            <m:ctrlPr>
                              <a:rPr lang="es-ES_tradnl" sz="20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s-MX" sz="20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𝒕</m:t>
                            </m:r>
                            <m:r>
                              <a:rPr lang="es-MX" sz="20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=</m:t>
                            </m:r>
                            <m:r>
                              <a:rPr lang="es-MX" sz="20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𝒊</m:t>
                            </m:r>
                            <m:r>
                              <a:rPr lang="es-MX" sz="20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s-MX" sz="20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s-MX" sz="20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sup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s-ES_tradnl" sz="2000" b="1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s-ES_tradnl" sz="2000" b="1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s-MX" sz="2000" b="1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𝒌</m:t>
                                    </m:r>
                                  </m:e>
                                  <m:sub>
                                    <m:r>
                                      <a:rPr lang="es-MX" sz="2000" b="1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𝒊</m:t>
                                    </m:r>
                                  </m:sub>
                                  <m:sup>
                                    <m:r>
                                      <a:rPr lang="es-MX" sz="2000" b="1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e>
                            </m:d>
                          </m:e>
                        </m:nary>
                      </m:e>
                    </m:nary>
                    <m:d>
                      <m:dPr>
                        <m:begChr m:val="|"/>
                        <m:endChr m:val="|"/>
                        <m:ctrlPr>
                          <a:rPr lang="es-ES_tradnl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s-ES_tradnl" sz="20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s-MX" sz="20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s-MX" sz="20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sub>
                          <m:sup>
                            <m:r>
                              <a:rPr lang="es-MX" sz="20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bSup>
                      </m:e>
                    </m:d>
                  </m:oMath>
                </a14:m>
                <a:endParaRPr lang="es-ES_tradnl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ES_tradnl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siendo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s-ES_tradnl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s-ES_tradnl" sz="20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s-MX" sz="20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s-MX" sz="20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𝒊</m:t>
                            </m:r>
                          </m:sub>
                          <m:sup>
                            <m:r>
                              <a:rPr lang="es-MX" sz="20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bSup>
                      </m:e>
                    </m:d>
                  </m:oMath>
                </a14:m>
                <a:r>
                  <a:rPr lang="es-ES_tradnl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la cantidad de elementos de </a:t>
                </a:r>
                <a:r>
                  <a:rPr lang="es-ES_tradnl" sz="20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s-ES_tradnl" sz="20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nmr</a:t>
                </a:r>
                <a:r>
                  <a:rPr lang="es-ES_tradnl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que pertenece a K</a:t>
                </a:r>
                <a:r>
                  <a:rPr lang="es-ES_tradnl" sz="20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ES_tradnl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i=1,...,r. </a:t>
                </a:r>
                <a:endParaRPr lang="es-ES_tradnl" sz="20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s-MX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s-ES_tradnl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Definición. Sean p y t dos filas de MD (matriz de diferencia).</a:t>
                </a:r>
              </a:p>
              <a:p>
                <a:pPr marL="0" indent="0">
                  <a:buNone/>
                </a:pPr>
                <a:r>
                  <a:rPr lang="es-ES_tradnl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Diremos que p es </a:t>
                </a:r>
                <a:r>
                  <a:rPr lang="es-ES_tradnl" sz="2000" b="1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subfila</a:t>
                </a:r>
                <a:r>
                  <a:rPr lang="es-ES_tradnl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 t </a:t>
                </a:r>
                <a:r>
                  <a:rPr lang="es-ES_tradnl" sz="2000" b="1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ssi</a:t>
                </a:r>
                <a:endParaRPr lang="es-ES_tradnl" sz="20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ES_tradnl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a)</a:t>
                </a:r>
                <a14:m>
                  <m:oMath xmlns:m="http://schemas.openxmlformats.org/officeDocument/2006/math">
                    <m:r>
                      <a:rPr lang="es-MX" sz="2000" b="1" i="1" smtClean="0">
                        <a:latin typeface="Cambria Math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s-ES_tradnl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∀</m:t>
                    </m:r>
                    <m:r>
                      <a:rPr lang="es-MX" sz="2000" b="1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𝒋</m:t>
                    </m:r>
                    <m:r>
                      <a:rPr lang="es-MX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s-MX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𝒂𝒑𝒋</m:t>
                    </m:r>
                    <m:r>
                      <a:rPr lang="es-MX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s-MX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s-MX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⇨</m:t>
                    </m:r>
                    <m:r>
                      <a:rPr lang="es-MX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𝒂𝒕𝒋</m:t>
                    </m:r>
                    <m:r>
                      <a:rPr lang="es-MX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s-MX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s-MX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s-ES_tradnl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en todas las columnas donde p tiene 1, t también </a:t>
                </a:r>
              </a:p>
              <a:p>
                <a:pPr marL="0" indent="0">
                  <a:buNone/>
                </a:pPr>
                <a:r>
                  <a:rPr lang="es-ES_tradnl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b)</a:t>
                </a:r>
                <a14:m>
                  <m:oMath xmlns:m="http://schemas.openxmlformats.org/officeDocument/2006/math">
                    <m:r>
                      <a:rPr lang="es-MX" sz="2000" b="1" i="1" smtClean="0">
                        <a:latin typeface="Cambria Math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s-ES_tradnl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∃</m:t>
                    </m:r>
                    <m:r>
                      <a:rPr lang="es-MX" sz="2000" b="1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𝒌</m:t>
                    </m:r>
                  </m:oMath>
                </a14:m>
                <a:r>
                  <a:rPr lang="es-ES_tradnl" sz="2000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MX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s-MX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𝒂𝒕𝒌</m:t>
                    </m:r>
                    <m:r>
                      <a:rPr lang="es-MX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s-MX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s-MX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∧</m:t>
                    </m:r>
                    <m:r>
                      <a:rPr lang="es-MX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𝒂</m:t>
                    </m:r>
                    <m:r>
                      <a:rPr lang="es-MX" sz="2000" b="1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𝒑𝒌</m:t>
                    </m:r>
                    <m:r>
                      <a:rPr lang="es-MX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s-MX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𝟎</m:t>
                    </m:r>
                    <m:r>
                      <a:rPr lang="es-MX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s-ES_tradnl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_tradnl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existe al menos una columna en la que t tiene un 	1 y p no lo tiene.</a:t>
                </a:r>
              </a:p>
              <a:p>
                <a:pPr marL="0" indent="0">
                  <a:buNone/>
                </a:pPr>
                <a:r>
                  <a:rPr lang="es-ES_tradnl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También se dice que t es </a:t>
                </a:r>
                <a:r>
                  <a:rPr lang="es-ES_tradnl" sz="2000" b="1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superfila</a:t>
                </a:r>
                <a:r>
                  <a:rPr lang="es-ES_tradnl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 p.</a:t>
                </a:r>
                <a:endParaRPr lang="es-ES_tradnl" altLang="es-MX" sz="2000" b="1" i="1" dirty="0" smtClean="0">
                  <a:latin typeface="Times New Roman" pitchFamily="18" charset="0"/>
                  <a:ea typeface="Times New Roman" pitchFamily="18" charset="0"/>
                  <a:cs typeface="Times New Roman" panose="02020603050405020304" pitchFamily="18" charset="0"/>
                  <a:sym typeface="Symbol" pitchFamily="18" charset="2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63658" y="1917741"/>
                <a:ext cx="9243447" cy="4910138"/>
              </a:xfrm>
              <a:blipFill rotWithShape="1">
                <a:blip r:embed="rId2"/>
                <a:stretch>
                  <a:fillRect l="-726" t="-198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250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Matriz de diferencia</a:t>
            </a:r>
            <a:br>
              <a:rPr lang="es-MX" b="1" i="1" dirty="0" smtClean="0">
                <a:latin typeface="Times New Roman" pitchFamily="18" charset="0"/>
                <a:cs typeface="Times New Roman" pitchFamily="18" charset="0"/>
              </a:rPr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266825"/>
            <a:ext cx="8972227" cy="4910138"/>
          </a:xfrm>
        </p:spPr>
        <p:txBody>
          <a:bodyPr>
            <a:noAutofit/>
          </a:bodyPr>
          <a:lstStyle/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s-ES_tradnl" altLang="es-MX" b="1" i="1" dirty="0" smtClean="0">
              <a:latin typeface="Times New Roman" pitchFamily="18" charset="0"/>
              <a:ea typeface="Times New Roman" pitchFamily="18" charset="0"/>
              <a:cs typeface="Times New Roman" panose="02020603050405020304" pitchFamily="18" charset="0"/>
              <a:sym typeface="Symbol" pitchFamily="18" charset="2"/>
            </a:endParaRP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s-ES_tradnl" altLang="es-MX" sz="3200" b="1" i="1" dirty="0" smtClean="0"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Ejemplos de </a:t>
            </a:r>
            <a:r>
              <a:rPr lang="es-ES_tradnl" altLang="es-MX" sz="3200" b="1" i="1" dirty="0" err="1" smtClean="0"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subfila</a:t>
            </a:r>
            <a:r>
              <a:rPr lang="es-ES_tradnl" altLang="es-MX" sz="3200" b="1" i="1" dirty="0" smtClean="0"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 y </a:t>
            </a:r>
            <a:r>
              <a:rPr lang="es-ES_tradnl" altLang="es-MX" sz="3200" b="1" i="1" dirty="0" err="1" smtClean="0"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superfila</a:t>
            </a:r>
            <a:endParaRPr lang="es-ES_tradnl" altLang="es-MX" sz="3200" b="1" i="1" dirty="0" smtClean="0">
              <a:latin typeface="Times New Roman" pitchFamily="18" charset="0"/>
              <a:ea typeface="Times New Roman" pitchFamily="18" charset="0"/>
              <a:cs typeface="Times New Roman" panose="02020603050405020304" pitchFamily="18" charset="0"/>
              <a:sym typeface="Symbol" pitchFamily="18" charset="2"/>
            </a:endParaRP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s-ES_tradnl" altLang="es-MX" b="1" i="1" dirty="0" smtClean="0">
              <a:latin typeface="Times New Roman" pitchFamily="18" charset="0"/>
              <a:ea typeface="Times New Roman" pitchFamily="18" charset="0"/>
              <a:cs typeface="Times New Roman" panose="02020603050405020304" pitchFamily="18" charset="0"/>
              <a:sym typeface="Symbol" pitchFamily="18" charset="2"/>
            </a:endParaRP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s-MX" altLang="es-MX" sz="1400" b="1" i="1" dirty="0">
              <a:latin typeface="Times New Roman" pitchFamily="18" charset="0"/>
              <a:cs typeface="Times New Roman" panose="02020603050405020304" pitchFamily="18" charset="0"/>
              <a:sym typeface="Symbol" pitchFamily="18" charset="2"/>
            </a:endParaRPr>
          </a:p>
          <a:p>
            <a:pPr lvl="1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altLang="es-MX" b="1" i="1" dirty="0" smtClean="0"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Sea </a:t>
            </a:r>
            <a:r>
              <a:rPr lang="es-ES_tradnl" altLang="es-MX" b="1" i="1" dirty="0"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t=(1 </a:t>
            </a:r>
            <a:r>
              <a:rPr lang="es-ES_tradnl" altLang="es-MX" b="1" i="1" dirty="0" smtClean="0"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0 </a:t>
            </a:r>
            <a:r>
              <a:rPr lang="es-ES_tradnl" altLang="es-MX" b="1" i="1" dirty="0"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1 0 1) y p=(1 0 0 0 1), entonces p es </a:t>
            </a:r>
            <a:r>
              <a:rPr lang="es-ES_tradnl" altLang="es-MX" b="1" i="1" dirty="0" err="1"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subfila</a:t>
            </a:r>
            <a:r>
              <a:rPr lang="es-ES_tradnl" altLang="es-MX" b="1" i="1" dirty="0"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 de t y de igual modo t es </a:t>
            </a:r>
            <a:r>
              <a:rPr lang="es-ES_tradnl" altLang="es-MX" b="1" i="1" dirty="0" err="1"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superfila</a:t>
            </a:r>
            <a:r>
              <a:rPr lang="es-ES_tradnl" altLang="es-MX" b="1" i="1" dirty="0"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 de p</a:t>
            </a:r>
            <a:r>
              <a:rPr lang="es-ES_tradnl" altLang="es-MX" b="1" i="1" dirty="0" smtClean="0"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; porque </a:t>
            </a:r>
            <a:r>
              <a:rPr lang="es-ES_tradnl" altLang="es-MX" b="1" i="1" dirty="0"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en cualquiera de las columnas en las que p tiene un 1 la fila t también lo tiene y existe al menos una columna en la que t tiene un 1 donde p no lo tiene</a:t>
            </a:r>
            <a:r>
              <a:rPr lang="es-ES_tradnl" altLang="es-MX" b="1" i="1" dirty="0" smtClean="0"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.</a:t>
            </a:r>
          </a:p>
          <a:p>
            <a:pPr marL="457200" lvl="1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s-MX" altLang="es-MX" sz="1000" b="1" i="1" dirty="0">
              <a:latin typeface="Times New Roman" pitchFamily="18" charset="0"/>
              <a:cs typeface="Times New Roman" panose="02020603050405020304" pitchFamily="18" charset="0"/>
              <a:sym typeface="Symbol" pitchFamily="18" charset="2"/>
            </a:endParaRPr>
          </a:p>
          <a:p>
            <a:pPr lvl="1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altLang="es-MX" b="1" i="1" dirty="0"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Sea q=(1 0 1 0 1) y h=(1 1 0 0 1), ninguna es </a:t>
            </a:r>
            <a:r>
              <a:rPr lang="es-ES_tradnl" altLang="es-MX" b="1" i="1" dirty="0" err="1"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subfila</a:t>
            </a:r>
            <a:r>
              <a:rPr lang="es-ES_tradnl" altLang="es-MX" b="1" i="1" dirty="0"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 de la otra. </a:t>
            </a:r>
            <a:endParaRPr lang="es-ES_tradnl" altLang="es-MX" b="1" i="1" dirty="0" smtClean="0">
              <a:latin typeface="Times New Roman" pitchFamily="18" charset="0"/>
              <a:ea typeface="Times New Roman" pitchFamily="18" charset="0"/>
              <a:cs typeface="Times New Roman" panose="02020603050405020304" pitchFamily="18" charset="0"/>
              <a:sym typeface="Symbol" pitchFamily="18" charset="2"/>
            </a:endParaRPr>
          </a:p>
          <a:p>
            <a:pPr marL="457200" lvl="1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s-ES_tradnl" altLang="es-MX" b="1" i="1" dirty="0" smtClean="0"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    Esto se debe a que existen </a:t>
            </a:r>
            <a:r>
              <a:rPr lang="es-ES_tradnl" altLang="es-MX" b="1" i="1" dirty="0"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columnas donde en una fila hay un 1 y en la otra hay un 0  </a:t>
            </a:r>
            <a:r>
              <a:rPr lang="es-ES_tradnl" altLang="es-MX" b="1" i="1" dirty="0" smtClean="0"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    y </a:t>
            </a:r>
            <a:r>
              <a:rPr lang="es-ES_tradnl" altLang="es-MX" b="1" i="1" dirty="0"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esa condición la cumple tanto q como </a:t>
            </a:r>
            <a:r>
              <a:rPr lang="es-ES_tradnl" altLang="es-MX" b="1" i="1" dirty="0" smtClean="0"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h.</a:t>
            </a:r>
            <a:endParaRPr lang="es-MX" altLang="es-MX" sz="1000" b="1" i="1" dirty="0">
              <a:latin typeface="Times New Roman" pitchFamily="18" charset="0"/>
              <a:cs typeface="Times New Roman" panose="02020603050405020304" pitchFamily="18" charset="0"/>
              <a:sym typeface="Symbol" pitchFamily="18" charset="2"/>
            </a:endParaRPr>
          </a:p>
          <a:p>
            <a:pPr lvl="1"/>
            <a:endParaRPr lang="es-ES_tradnl" b="1" i="1" baseline="-2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s-MX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0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249" y="-405601"/>
            <a:ext cx="9967501" cy="7669201"/>
          </a:xfrm>
          <a:prstGeom prst="rect">
            <a:avLst/>
          </a:prstGeom>
        </p:spPr>
      </p:pic>
      <p:sp>
        <p:nvSpPr>
          <p:cNvPr id="5" name="Elipse 4"/>
          <p:cNvSpPr/>
          <p:nvPr/>
        </p:nvSpPr>
        <p:spPr>
          <a:xfrm>
            <a:off x="8967355" y="1475509"/>
            <a:ext cx="1018309" cy="56110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ln w="12700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75509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3736" y="19742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Matriz Básica</a:t>
            </a:r>
            <a:endParaRPr lang="es-MX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543861"/>
              </p:ext>
            </p:extLst>
          </p:nvPr>
        </p:nvGraphicFramePr>
        <p:xfrm>
          <a:off x="7963193" y="3786627"/>
          <a:ext cx="2057400" cy="1371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2900"/>
                <a:gridCol w="342900"/>
                <a:gridCol w="342900"/>
                <a:gridCol w="342900"/>
                <a:gridCol w="342900"/>
                <a:gridCol w="3429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</a:rPr>
                        <a:t>MD</a:t>
                      </a:r>
                      <a:endParaRPr lang="es-MX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x</a:t>
                      </a:r>
                      <a:r>
                        <a:rPr lang="es-ES_tradnl" sz="1200" baseline="-25000">
                          <a:effectLst/>
                        </a:rPr>
                        <a:t>1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x</a:t>
                      </a:r>
                      <a:r>
                        <a:rPr lang="es-ES_tradnl" sz="1200" baseline="-25000">
                          <a:effectLst/>
                        </a:rPr>
                        <a:t>2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x</a:t>
                      </a:r>
                      <a:r>
                        <a:rPr lang="es-ES_tradnl" sz="1200" baseline="-25000">
                          <a:effectLst/>
                        </a:rPr>
                        <a:t>3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</a:rPr>
                        <a:t>x</a:t>
                      </a:r>
                      <a:r>
                        <a:rPr lang="es-ES_tradnl" sz="1200" baseline="-25000" dirty="0">
                          <a:effectLst/>
                        </a:rPr>
                        <a:t>4</a:t>
                      </a:r>
                      <a:endParaRPr lang="es-MX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x</a:t>
                      </a:r>
                      <a:r>
                        <a:rPr lang="es-ES_tradnl" sz="1200" baseline="-25000">
                          <a:effectLst/>
                        </a:rPr>
                        <a:t>5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S</a:t>
                      </a:r>
                      <a:r>
                        <a:rPr lang="es-ES_tradnl" sz="1200" baseline="-25000">
                          <a:effectLst/>
                        </a:rPr>
                        <a:t>13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1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1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0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0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1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S</a:t>
                      </a:r>
                      <a:r>
                        <a:rPr lang="es-ES_tradnl" sz="1200" baseline="-25000">
                          <a:effectLst/>
                        </a:rPr>
                        <a:t>14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1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1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0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1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1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S</a:t>
                      </a:r>
                      <a:r>
                        <a:rPr lang="es-ES_tradnl" sz="1200" baseline="-25000">
                          <a:effectLst/>
                        </a:rPr>
                        <a:t>23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1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0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</a:rPr>
                        <a:t>0</a:t>
                      </a:r>
                      <a:endParaRPr lang="es-MX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0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1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S</a:t>
                      </a:r>
                      <a:r>
                        <a:rPr lang="es-ES_tradnl" sz="1200" baseline="-25000">
                          <a:effectLst/>
                        </a:rPr>
                        <a:t>24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1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1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1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</a:rPr>
                        <a:t>0</a:t>
                      </a:r>
                      <a:endParaRPr lang="es-MX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</a:rPr>
                        <a:t>1</a:t>
                      </a:r>
                      <a:endParaRPr lang="es-MX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00100" y="1751524"/>
            <a:ext cx="5766955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MX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Definición:</a:t>
            </a:r>
            <a:r>
              <a:rPr kumimoji="0" lang="es-ES_tradnl" altLang="es-MX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kumimoji="0" lang="es-ES_tradnl" altLang="es-MX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Sea t una fila de MD. La fila t es básica si y sólo si en MD no existe fila p alguna que sea </a:t>
            </a:r>
            <a:r>
              <a:rPr kumimoji="0" lang="es-ES_tradnl" altLang="es-MX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subfila</a:t>
            </a:r>
            <a:r>
              <a:rPr kumimoji="0" lang="es-ES_tradnl" altLang="es-MX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 de t.</a:t>
            </a:r>
            <a:endParaRPr kumimoji="0" lang="es-MX" altLang="es-MX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anose="02020603050405020304" pitchFamily="18" charset="0"/>
              <a:sym typeface="Symbol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MX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 </a:t>
            </a:r>
            <a:endParaRPr kumimoji="0" lang="es-MX" altLang="es-MX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anose="02020603050405020304" pitchFamily="18" charset="0"/>
              <a:sym typeface="Symbol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MX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Definición Dada una matriz de diferencia MD llamaremos matriz básica a la matriz MB  formada exclusivamente por las filas básicas de MD. 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836279" y="1623758"/>
            <a:ext cx="4562548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MX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Ejemplo: Sea dada la matriz de diferencia que se muestra a continuación; por la definición anterior, la tercera fila es fila básica, ya que no es </a:t>
            </a:r>
            <a:r>
              <a:rPr kumimoji="0" lang="es-ES_tradnl" altLang="es-MX" sz="16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superfila</a:t>
            </a:r>
            <a:r>
              <a:rPr kumimoji="0" lang="es-ES_tradnl" altLang="es-MX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 de ninguna otra.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_tradnl" altLang="es-MX" sz="1600" b="1" i="1" dirty="0">
              <a:latin typeface="Times New Roman" pitchFamily="18" charset="0"/>
              <a:ea typeface="Times New Roman" pitchFamily="18" charset="0"/>
              <a:cs typeface="Times New Roman" panose="02020603050405020304" pitchFamily="18" charset="0"/>
              <a:sym typeface="Symbol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MX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Nótese que cada fila de cualquier matriz de diferencia MD o es básica o </a:t>
            </a:r>
            <a:r>
              <a:rPr kumimoji="0" lang="es-ES_tradnl" altLang="es-MX" sz="16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superfila</a:t>
            </a:r>
            <a:r>
              <a:rPr kumimoji="0" lang="es-ES_tradnl" altLang="es-MX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 de al menos una fila básica. </a:t>
            </a:r>
            <a:endParaRPr kumimoji="0" lang="es-MX" altLang="es-MX" sz="1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anose="02020603050405020304" pitchFamily="18" charset="0"/>
              <a:sym typeface="Symbol" pitchFamily="18" charset="2"/>
            </a:endParaRPr>
          </a:p>
        </p:txBody>
      </p:sp>
      <p:graphicFrame>
        <p:nvGraphicFramePr>
          <p:cNvPr id="9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67074"/>
              </p:ext>
            </p:extLst>
          </p:nvPr>
        </p:nvGraphicFramePr>
        <p:xfrm>
          <a:off x="7751911" y="5486400"/>
          <a:ext cx="2057400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2900"/>
                <a:gridCol w="342900"/>
                <a:gridCol w="342900"/>
                <a:gridCol w="342900"/>
                <a:gridCol w="342900"/>
                <a:gridCol w="3429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 smtClean="0">
                          <a:effectLst/>
                        </a:rPr>
                        <a:t>MB</a:t>
                      </a:r>
                      <a:endParaRPr lang="es-MX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x</a:t>
                      </a:r>
                      <a:r>
                        <a:rPr lang="es-ES_tradnl" sz="1200" baseline="-25000">
                          <a:effectLst/>
                        </a:rPr>
                        <a:t>1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x</a:t>
                      </a:r>
                      <a:r>
                        <a:rPr lang="es-ES_tradnl" sz="1200" baseline="-25000">
                          <a:effectLst/>
                        </a:rPr>
                        <a:t>2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x</a:t>
                      </a:r>
                      <a:r>
                        <a:rPr lang="es-ES_tradnl" sz="1200" baseline="-25000">
                          <a:effectLst/>
                        </a:rPr>
                        <a:t>3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</a:rPr>
                        <a:t>x</a:t>
                      </a:r>
                      <a:r>
                        <a:rPr lang="es-ES_tradnl" sz="1200" baseline="-25000" dirty="0">
                          <a:effectLst/>
                        </a:rPr>
                        <a:t>4</a:t>
                      </a:r>
                      <a:endParaRPr lang="es-MX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x</a:t>
                      </a:r>
                      <a:r>
                        <a:rPr lang="es-ES_tradnl" sz="1200" baseline="-25000">
                          <a:effectLst/>
                        </a:rPr>
                        <a:t>5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</a:rPr>
                        <a:t>S</a:t>
                      </a:r>
                      <a:r>
                        <a:rPr lang="es-ES_tradnl" sz="1200" baseline="-25000" dirty="0">
                          <a:effectLst/>
                        </a:rPr>
                        <a:t>23</a:t>
                      </a:r>
                      <a:endParaRPr lang="es-MX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1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0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</a:rPr>
                        <a:t>0</a:t>
                      </a:r>
                      <a:endParaRPr lang="es-MX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0</a:t>
                      </a:r>
                      <a:endParaRPr lang="es-MX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</a:rPr>
                        <a:t>1</a:t>
                      </a:r>
                      <a:endParaRPr lang="es-MX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580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Algoritmos  para el cálculo de </a:t>
            </a:r>
            <a:r>
              <a:rPr lang="es-MX" b="1" i="1" dirty="0" err="1" smtClean="0">
                <a:latin typeface="Times New Roman" pitchFamily="18" charset="0"/>
                <a:cs typeface="Times New Roman" pitchFamily="18" charset="0"/>
              </a:rPr>
              <a:t>testores</a:t>
            </a:r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 típicos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búsqueda de algoritmos para el cálculo de </a:t>
            </a:r>
            <a:r>
              <a:rPr lang="es-MX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testores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típicos es una línea de trabajo en el marco de la Teoría de </a:t>
            </a:r>
            <a:r>
              <a:rPr lang="es-MX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testores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Estrategias para el cálculo de </a:t>
            </a:r>
            <a:r>
              <a:rPr lang="es-MX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testores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típicos</a:t>
            </a:r>
          </a:p>
          <a:p>
            <a:pPr lvl="1"/>
            <a:r>
              <a:rPr lang="es-MX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Recorrer el árbol binario, que es equivalente a recorrer el conjunto potencia de las variables utilizadas en la descripción de los objetos, algoritmos de escala exterior.</a:t>
            </a:r>
          </a:p>
          <a:p>
            <a:pPr marL="457200" lvl="1" indent="0">
              <a:buNone/>
            </a:pPr>
            <a:r>
              <a:rPr lang="es-MX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En este caso a cada subconjunto de rasgos </a:t>
            </a:r>
            <a:r>
              <a:rPr lang="el-GR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s-MX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se le asocia un n-</a:t>
            </a:r>
            <a:r>
              <a:rPr lang="es-MX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uplo</a:t>
            </a:r>
            <a:r>
              <a:rPr lang="es-MX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booleano característico </a:t>
            </a:r>
            <a:r>
              <a:rPr lang="el-GR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s-MX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el que la 	componente toma el valor de 1 en aquellas coordenadas correspondientes con elementos del conjunto de rasgos 	que estén en el conjunto </a:t>
            </a:r>
            <a:r>
              <a:rPr lang="el-GR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s-MX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1" indent="0">
              <a:buNone/>
            </a:pPr>
            <a:r>
              <a:rPr lang="es-MX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s-MX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 ejemplo de estos algoritmos es el algoritmo BT.</a:t>
            </a:r>
          </a:p>
          <a:p>
            <a:pPr marL="457200" lvl="1" indent="0">
              <a:buNone/>
            </a:pPr>
            <a:endParaRPr lang="es-MX" sz="1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s-MX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Encontrar las condiciones que garanticen que determinadas columnas forman un </a:t>
            </a:r>
            <a:r>
              <a:rPr lang="es-MX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testor</a:t>
            </a:r>
            <a:r>
              <a:rPr lang="es-MX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típico, algoritmos de escala </a:t>
            </a:r>
            <a:r>
              <a:rPr lang="es-MX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interior.</a:t>
            </a:r>
          </a:p>
          <a:p>
            <a:pPr marL="457200" lvl="1" indent="0">
              <a:buNone/>
            </a:pPr>
            <a:r>
              <a:rPr lang="es-MX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Un </a:t>
            </a:r>
            <a:r>
              <a:rPr lang="es-MX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ejemplo de estos algoritmos es el algoritmo </a:t>
            </a:r>
            <a:r>
              <a:rPr lang="es-MX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CT</a:t>
            </a:r>
            <a:r>
              <a:rPr lang="es-MX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1" indent="0">
              <a:buNone/>
            </a:pPr>
            <a:endParaRPr lang="es-MX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s-MX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83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Base para la aplicación del algoritmo  BT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88379" y="1825625"/>
            <a:ext cx="9111712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Definición El n-</a:t>
            </a:r>
            <a:r>
              <a:rPr lang="es-ES_tradnl" sz="1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uplo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s-ES_tradnl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llamará lista </a:t>
            </a:r>
            <a:r>
              <a:rPr lang="es-ES_tradnl" sz="1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testor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 y sólo si el conjunto de columnas </a:t>
            </a:r>
            <a:r>
              <a:rPr lang="es-ES_tradnl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{x</a:t>
            </a:r>
            <a:r>
              <a:rPr lang="es-ES_tradnl" sz="1800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j1</a:t>
            </a:r>
            <a:r>
              <a:rPr lang="es-ES_tradnl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,...,</a:t>
            </a:r>
            <a:r>
              <a:rPr lang="es-ES_tradnl" sz="1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s-ES_tradnl" sz="1800" b="1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js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tales </a:t>
            </a:r>
            <a:r>
              <a:rPr lang="es-ES_tradnl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 </a:t>
            </a:r>
            <a:r>
              <a:rPr lang="el-GR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s-ES_tradnl" sz="18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j1</a:t>
            </a:r>
            <a:r>
              <a:rPr lang="es-ES_tradnl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=1, i=1,...,s constituye un </a:t>
            </a:r>
            <a:r>
              <a:rPr lang="es-ES_tradnl" sz="1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testor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 la matriz inicial. Si el </a:t>
            </a:r>
            <a:r>
              <a:rPr lang="es-ES_tradnl" sz="1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testor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es típico, </a:t>
            </a:r>
            <a:r>
              <a:rPr lang="el-GR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s-ES_tradnl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denominará lista </a:t>
            </a:r>
            <a:r>
              <a:rPr lang="es-ES_tradnl" sz="1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testor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típico. </a:t>
            </a:r>
            <a:endParaRPr lang="es-ES_tradnl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MX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Enunciados, </a:t>
            </a: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 </a:t>
            </a: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demostración en este documento, </a:t>
            </a: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 conforman la base de este algoritmo. </a:t>
            </a:r>
            <a:endParaRPr lang="es-ES_tradnl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s-ES_tradnl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Proposición 1. 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lista </a:t>
            </a:r>
            <a:r>
              <a:rPr lang="el-GR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s-ES_tradnl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es lista </a:t>
            </a:r>
            <a:r>
              <a:rPr lang="es-ES_tradnl" sz="1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testor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cuando y sólo cuando en MB existe al menos una fila a=(a</a:t>
            </a:r>
            <a:r>
              <a:rPr lang="es-ES_tradnl" sz="18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,...,</a:t>
            </a:r>
            <a:r>
              <a:rPr lang="es-ES_tradnl" sz="1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s-ES_tradnl" sz="18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tal que se cumple la condición: </a:t>
            </a:r>
            <a:endParaRPr lang="es-MX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	</a:t>
            </a:r>
            <a:r>
              <a:rPr lang="es-ES_tradnl" sz="24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=1,...,n  </a:t>
            </a: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s-ES_tradnl" sz="2400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 </a:t>
            </a:r>
            <a:r>
              <a:rPr lang="es-ES_tradnl" sz="2400" b="1" i="1" dirty="0" smtClean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∧</a:t>
            </a:r>
            <a:r>
              <a:rPr lang="es-ES_tradnl" sz="2400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s-ES_tradnl" sz="2400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)=0               </a:t>
            </a: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(1) </a:t>
            </a:r>
          </a:p>
          <a:p>
            <a:pPr marL="0" indent="0">
              <a:buNone/>
            </a:pPr>
            <a:r>
              <a:rPr lang="es-MX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donde </a:t>
            </a:r>
            <a:r>
              <a:rPr lang="es-ES_tradnl" sz="24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b="1" i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∧</a:t>
            </a:r>
            <a:r>
              <a:rPr lang="es-ES_tradnl" sz="24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b="1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 el operador booleano de conjunción lógica.</a:t>
            </a:r>
          </a:p>
          <a:p>
            <a:pPr lvl="1"/>
            <a:r>
              <a:rPr lang="es-ES_tradnl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Proposición 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s-ES_tradnl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Sea a una lista </a:t>
            </a:r>
            <a:r>
              <a:rPr lang="es-ES_tradnl" sz="1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testor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(típico) 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 k el subíndice del último 1 en </a:t>
            </a:r>
            <a:r>
              <a:rPr lang="el-GR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s-ES_tradnl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entonces los siguientes (después de </a:t>
            </a:r>
            <a:r>
              <a:rPr lang="el-GR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s-ES_tradnl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el orden natural) 2</a:t>
            </a:r>
            <a:r>
              <a:rPr lang="es-ES_tradnl" sz="18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n-k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 n-</a:t>
            </a:r>
            <a:r>
              <a:rPr lang="es-ES_tradnl" sz="1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uplos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son listas </a:t>
            </a:r>
            <a:r>
              <a:rPr lang="es-ES_tradnl" sz="1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testores</a:t>
            </a:r>
            <a:r>
              <a:rPr lang="es-ES_tradnl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pero no típicos. </a:t>
            </a:r>
            <a:endParaRPr lang="es-MX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16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Base para la aplicación del algoritmo  BT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279893" y="1825625"/>
                <a:ext cx="8546024" cy="4351338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s-ES_tradnl" sz="1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s-MX" sz="18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es-ES_tradnl" sz="1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Proposición </a:t>
                </a:r>
                <a:r>
                  <a:rPr lang="es-ES_tradnl" sz="1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 </a:t>
                </a:r>
                <a:r>
                  <a:rPr lang="es-ES_tradnl" sz="1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Sea a=(a</a:t>
                </a:r>
                <a:r>
                  <a:rPr lang="es-ES_tradnl" sz="18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s-ES_tradnl" sz="1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,...,</a:t>
                </a:r>
                <a:r>
                  <a:rPr lang="es-ES_tradnl" sz="18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s-ES_tradnl" sz="1800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s-ES_tradnl" sz="1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una fila de MB y k el subíndice del último 1 en a. Supongamos además que </a:t>
                </a:r>
                <a:r>
                  <a:rPr lang="el-GR" sz="1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es-ES_tradnl" sz="1800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_tradnl" sz="1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=((</a:t>
                </a:r>
                <a:r>
                  <a:rPr lang="el-GR" sz="1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es-ES_tradnl" sz="1800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s-ES_tradnl" sz="1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,..., (</a:t>
                </a:r>
                <a:r>
                  <a:rPr lang="el-GR" sz="1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 </a:t>
                </a:r>
                <a:r>
                  <a:rPr lang="es-ES_tradnl" sz="1800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s-ES_tradnl" sz="1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no es lista </a:t>
                </a:r>
                <a:r>
                  <a:rPr lang="es-ES_tradnl" sz="18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testor</a:t>
                </a:r>
                <a:r>
                  <a:rPr lang="es-ES_tradnl" sz="1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 que para (</a:t>
                </a:r>
                <a:r>
                  <a:rPr lang="el-GR" sz="1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 </a:t>
                </a:r>
                <a:r>
                  <a:rPr lang="es-ES_tradnl" sz="18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s-ES_tradnl" sz="1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_tradnl" sz="1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a se satisface </a:t>
                </a:r>
                <a:r>
                  <a:rPr lang="es-ES_tradnl" sz="1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(1, </a:t>
                </a:r>
                <a:r>
                  <a:rPr lang="es-ES_tradnl" sz="1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 la proposición </a:t>
                </a:r>
                <a:r>
                  <a:rPr lang="es-ES_tradnl" sz="1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1).  </a:t>
                </a:r>
                <a:r>
                  <a:rPr lang="es-ES_tradnl" sz="1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Sea </a:t>
                </a:r>
                <a14:m>
                  <m:oMath xmlns:m="http://schemas.openxmlformats.org/officeDocument/2006/math">
                    <m:r>
                      <a:rPr lang="el-GR" sz="1800" b="1" i="1" dirty="0" smtClean="0">
                        <a:latin typeface="Cambria Math"/>
                        <a:cs typeface="Times New Roman" panose="02020603050405020304" pitchFamily="18" charset="0"/>
                      </a:rPr>
                      <m:t>𝜶</m:t>
                    </m:r>
                    <m:r>
                      <a:rPr lang="es-ES_tradnl" sz="1800" b="1" i="1" baseline="-25000" dirty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s-ES_tradnl" sz="1800" b="1" i="1" dirty="0" smtClean="0">
                        <a:latin typeface="Cambria Math"/>
                        <a:cs typeface="Times New Roman" panose="02020603050405020304" pitchFamily="18" charset="0"/>
                      </a:rPr>
                      <m:t>′</m:t>
                    </m:r>
                  </m:oMath>
                </a14:m>
                <a:r>
                  <a:rPr lang="es-ES_tradnl" sz="1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s-ES_tradnl" sz="1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18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sSup>
                          <m:sSupPr>
                            <m:ctrlPr>
                              <a:rPr lang="es-MX" sz="1800" b="1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l-GR" sz="1800" b="1" i="1" dirty="0">
                                <a:latin typeface="Cambria Math"/>
                                <a:cs typeface="Times New Roman" panose="02020603050405020304" pitchFamily="18" charset="0"/>
                              </a:rPr>
                              <m:t>𝜶</m:t>
                            </m:r>
                          </m:e>
                          <m:sup>
                            <m:r>
                              <a:rPr lang="es-MX" sz="1800" b="1" i="1" dirty="0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</m:e>
                      <m:sub>
                        <m:r>
                          <a:rPr lang="es-MX" sz="1800" b="1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/>
                    </m:sSubSup>
                  </m:oMath>
                </a14:m>
                <a:r>
                  <a:rPr lang="es-ES_tradnl" sz="1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,...,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18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sSup>
                          <m:sSupPr>
                            <m:ctrlPr>
                              <a:rPr lang="es-MX" sz="1800" b="1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l-GR" sz="1800" b="1" i="1" dirty="0">
                                <a:latin typeface="Cambria Math"/>
                                <a:cs typeface="Times New Roman" panose="02020603050405020304" pitchFamily="18" charset="0"/>
                              </a:rPr>
                              <m:t>𝜶</m:t>
                            </m:r>
                          </m:e>
                          <m:sup>
                            <m:r>
                              <a:rPr lang="es-MX" sz="1800" b="1" i="1" dirty="0">
                                <a:latin typeface="Cambria Math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</m:e>
                      <m:sub>
                        <m:r>
                          <a:rPr lang="es-MX" sz="1800" b="1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𝒏</m:t>
                        </m:r>
                      </m:sub>
                      <m:sup/>
                    </m:sSubSup>
                  </m:oMath>
                </a14:m>
                <a:r>
                  <a:rPr lang="es-ES_tradnl" sz="1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tal que </a:t>
                </a:r>
                <a:endParaRPr lang="es-ES_tradnl" sz="18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lvl="1" indent="0">
                  <a:buNone/>
                </a:pPr>
                <a:endParaRPr lang="es-ES_tradnl" sz="40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l-GR" sz="18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sSup>
                          <m:sSupPr>
                            <m:ctrlPr>
                              <a:rPr lang="es-MX" sz="1800" b="1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l-GR" sz="1800" b="1" i="1" dirty="0">
                                <a:latin typeface="Cambria Math"/>
                                <a:cs typeface="Times New Roman" panose="02020603050405020304" pitchFamily="18" charset="0"/>
                              </a:rPr>
                              <m:t>𝜶</m:t>
                            </m:r>
                          </m:e>
                          <m:sup>
                            <m:r>
                              <a:rPr lang="es-MX" sz="1800" b="1" i="1" dirty="0">
                                <a:latin typeface="Cambria Math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</m:e>
                      <m:sub>
                        <m:r>
                          <a:rPr lang="es-MX" sz="1800" b="1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  <m:sup/>
                    </m:sSubSup>
                  </m:oMath>
                </a14:m>
                <a:r>
                  <a:rPr lang="es-ES_tradnl" sz="1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MX" sz="1800" b="1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s-MX" sz="18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s-MX" sz="18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sSubSup>
                                <m:sSubSupPr>
                                  <m:ctrlPr>
                                    <a:rPr lang="el-GR" sz="1800" b="1" i="1" dirty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l-GR" sz="1800" b="1" i="1" dirty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𝜶</m:t>
                                  </m:r>
                                  <m:r>
                                    <a:rPr lang="es-ES_tradnl" sz="1800" b="1" i="1" baseline="-25000" dirty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e>
                                <m:sub>
                                  <m:r>
                                    <a:rPr lang="es-MX" sz="1800" b="1" i="1" dirty="0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𝒋</m:t>
                                  </m:r>
                                </m:sub>
                                <m:sup/>
                              </m:sSubSup>
                              <m:r>
                                <a:rPr lang="es-MX" sz="1800" b="1" i="1" dirty="0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sz="1800" b="1" i="1" dirty="0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𝒔𝒊</m:t>
                              </m:r>
                              <m:r>
                                <a:rPr lang="es-MX" sz="1800" b="1" i="1" dirty="0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sz="1800" b="1" i="1" dirty="0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𝑱</m:t>
                              </m:r>
                              <m:r>
                                <a:rPr lang="es-MX" sz="1800" b="1" i="1" dirty="0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&lt;</m:t>
                              </m:r>
                              <m:r>
                                <a:rPr lang="es-MX" sz="1800" b="1" i="1" dirty="0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𝒌</m:t>
                              </m:r>
                            </m:e>
                          </m:mr>
                          <m:mr>
                            <m:e>
                              <m:r>
                                <a:rPr lang="es-MX" sz="1800" b="1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a:rPr lang="es-MX" sz="1800" b="1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sz="1800" b="1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𝒔𝒊</m:t>
                              </m:r>
                              <m:r>
                                <a:rPr lang="es-MX" sz="1800" b="1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sz="1800" b="1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𝒋</m:t>
                              </m:r>
                              <m:r>
                                <a:rPr lang="es-MX" sz="1800" b="1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s-MX" sz="1800" b="1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𝒌</m:t>
                              </m:r>
                            </m:e>
                          </m:mr>
                          <m:mr>
                            <m:e>
                              <m:r>
                                <a:rPr lang="es-MX" sz="1800" b="1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s-MX" sz="1800" b="1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sz="1800" b="1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𝒔𝒊</m:t>
                              </m:r>
                              <m:r>
                                <a:rPr lang="es-MX" sz="1800" b="1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sz="1800" b="1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𝒋</m:t>
                              </m:r>
                              <m:r>
                                <a:rPr lang="es-MX" sz="1800" b="1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r>
                                <a:rPr lang="es-MX" sz="1800" b="1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𝒌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s-MX" sz="18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s-ES_tradnl" sz="18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ES_tradnl" sz="1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s-ES_tradnl" sz="1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entonces </a:t>
                </a:r>
                <a:r>
                  <a:rPr lang="es-ES_tradnl" sz="1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ninguna lista comprendida (estrictamente) entre </a:t>
                </a:r>
                <a14:m>
                  <m:oMath xmlns:m="http://schemas.openxmlformats.org/officeDocument/2006/math">
                    <m:r>
                      <a:rPr lang="el-GR" sz="1800" b="1" i="1" dirty="0">
                        <a:latin typeface="Cambria Math"/>
                        <a:cs typeface="Times New Roman" panose="02020603050405020304" pitchFamily="18" charset="0"/>
                      </a:rPr>
                      <m:t>𝜶</m:t>
                    </m:r>
                    <m:r>
                      <a:rPr lang="es-ES_tradnl" sz="1800" b="1" i="1" baseline="-25000" dirty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s-ES_tradnl" sz="1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_tradnl" sz="1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14:m>
                  <m:oMath xmlns:m="http://schemas.openxmlformats.org/officeDocument/2006/math">
                    <m:r>
                      <a:rPr lang="el-GR" sz="1800" b="1" i="1" dirty="0">
                        <a:latin typeface="Cambria Math"/>
                        <a:cs typeface="Times New Roman" panose="02020603050405020304" pitchFamily="18" charset="0"/>
                      </a:rPr>
                      <m:t>𝜶</m:t>
                    </m:r>
                    <m:r>
                      <a:rPr lang="es-ES_tradnl" sz="1800" b="1" i="1" baseline="-25000" dirty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s-ES_tradnl" sz="1800" b="1" i="1" dirty="0">
                        <a:latin typeface="Cambria Math"/>
                        <a:cs typeface="Times New Roman" panose="02020603050405020304" pitchFamily="18" charset="0"/>
                      </a:rPr>
                      <m:t>′</m:t>
                    </m:r>
                  </m:oMath>
                </a14:m>
                <a:r>
                  <a:rPr lang="es-ES_tradnl" sz="1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es una lista </a:t>
                </a:r>
                <a:r>
                  <a:rPr lang="es-ES_tradnl" sz="1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s-ES_tradnl" sz="1800" b="1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testor</a:t>
                </a:r>
                <a:r>
                  <a:rPr lang="es-ES_tradnl" sz="1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es-MX" sz="18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s-MX" sz="18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79893" y="1825625"/>
                <a:ext cx="8546024" cy="4351338"/>
              </a:xfrm>
              <a:blipFill rotWithShape="1">
                <a:blip r:embed="rId2"/>
                <a:stretch>
                  <a:fillRect r="-7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938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Descripción del Algoritmo BT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949142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este algoritmo </a:t>
            </a: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van </a:t>
            </a: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generando n-</a:t>
            </a:r>
            <a:r>
              <a:rPr lang="es-ES_tradnl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uplos</a:t>
            </a: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Booleanos a partir del (0,...,0,1), </a:t>
            </a: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 corresponde al </a:t>
            </a: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conjunto{</a:t>
            </a:r>
            <a:r>
              <a:rPr lang="es-ES_tradnl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s-ES_tradnl" sz="24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}, hasta llegar al (1,1,...,1,1), correspondiente al conjunto total de rasgos R. </a:t>
            </a:r>
            <a:endParaRPr lang="es-ES_tradnl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ES_tradnl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</a:t>
            </a: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cada caso, el algoritmo verifica si el conjunto de columnas que se corresponden con las coordenadas unitarias del n- </a:t>
            </a:r>
            <a:r>
              <a:rPr lang="es-ES_tradnl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uplo</a:t>
            </a: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 </a:t>
            </a: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 </a:t>
            </a:r>
            <a:r>
              <a:rPr lang="es-ES_tradnl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testor</a:t>
            </a: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haciendo uso de la proposición </a:t>
            </a: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</a:p>
          <a:p>
            <a:pPr marL="0" indent="0">
              <a:buNone/>
            </a:pP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 </a:t>
            </a: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pasar de un n-</a:t>
            </a:r>
            <a:r>
              <a:rPr lang="es-ES_tradnl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uplo</a:t>
            </a: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otro y con vistas a producir eficientes “saltos” en el orden de generación de los n-</a:t>
            </a:r>
            <a:r>
              <a:rPr lang="es-ES_tradnl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uplos</a:t>
            </a:r>
            <a:r>
              <a:rPr lang="es-ES_tradn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a, se utilizan las proposiciones </a:t>
            </a:r>
            <a:r>
              <a:rPr lang="es-ES_tradnl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y 3. </a:t>
            </a:r>
            <a:endParaRPr lang="es-MX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22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Algoritmo BT para el cálculo de </a:t>
            </a:r>
            <a:r>
              <a:rPr lang="es-MX" b="1" i="1" dirty="0" err="1" smtClean="0">
                <a:latin typeface="Times New Roman" pitchFamily="18" charset="0"/>
                <a:cs typeface="Times New Roman" pitchFamily="18" charset="0"/>
              </a:rPr>
              <a:t>testores</a:t>
            </a:r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 típicos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Paso 1. Se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genera la primera lista </a:t>
                </a:r>
                <a14:m>
                  <m:oMath xmlns:m="http://schemas.openxmlformats.org/officeDocument/2006/math">
                    <m:r>
                      <a:rPr lang="el-GR" b="1" i="1" dirty="0">
                        <a:latin typeface="Cambria Math"/>
                        <a:cs typeface="Times New Roman" panose="02020603050405020304" pitchFamily="18" charset="0"/>
                      </a:rPr>
                      <m:t>𝜶</m:t>
                    </m:r>
                    <m:r>
                      <a:rPr lang="es-ES_tradnl" b="1" i="1" baseline="-25000" dirty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nula de longitud n. </a:t>
                </a:r>
                <a:endParaRPr lang="es-ES_tradnl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s-MX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Paso2. Se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determina (proposición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 la lista generada es una lista </a:t>
                </a:r>
                <a:r>
                  <a:rPr lang="es-ES_tradnl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testor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en MB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>
                  <a:buNone/>
                </a:pPr>
                <a:endParaRPr lang="es-ES_tradnl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Paso 3. Si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es lista </a:t>
                </a:r>
                <a:r>
                  <a:rPr lang="es-ES_tradnl" b="1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testor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típico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se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almacena </a:t>
                </a:r>
                <a14:m>
                  <m:oMath xmlns:m="http://schemas.openxmlformats.org/officeDocument/2006/math">
                    <m:r>
                      <a:rPr lang="el-GR" b="1" i="1" dirty="0">
                        <a:latin typeface="Cambria Math"/>
                        <a:cs typeface="Times New Roman" panose="02020603050405020304" pitchFamily="18" charset="0"/>
                      </a:rPr>
                      <m:t>𝜶</m:t>
                    </m:r>
                    <m:r>
                      <a:rPr lang="es-ES_tradnl" b="1" i="1" baseline="-25000" dirty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s-MX" b="1" i="1" baseline="-25000" dirty="0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 aplica la proposición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1.2.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 no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es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lista </a:t>
                </a:r>
                <a:r>
                  <a:rPr lang="es-ES_tradnl" b="1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testor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se determina la fila a de MB que provoca este hecho (de no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ser única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 toma la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que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tenga el último 1 más a la izquierda) y se aplica la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proposición 3.</a:t>
                </a:r>
                <a:endParaRPr lang="es-MX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s-ES_tradnl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Paso4. Se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genera la lista siguiente a las descartadas en virtud del paso 3 y se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regresa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paso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2, en caso de que la lista resultante del paso 3 no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sea 	posterior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1,1,...,1,1).</a:t>
                </a:r>
                <a:endParaRPr lang="es-MX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28" t="-3361" r="-127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725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Ejemplo de cálculo de </a:t>
            </a:r>
            <a:r>
              <a:rPr lang="es-MX" b="1" i="1" dirty="0" err="1" smtClean="0">
                <a:latin typeface="Times New Roman" pitchFamily="18" charset="0"/>
                <a:cs typeface="Times New Roman" pitchFamily="18" charset="0"/>
              </a:rPr>
              <a:t>testores</a:t>
            </a:r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 típicos utilizando BT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4506446"/>
              </p:ext>
            </p:extLst>
          </p:nvPr>
        </p:nvGraphicFramePr>
        <p:xfrm>
          <a:off x="1181102" y="2905126"/>
          <a:ext cx="2247252" cy="14324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4542"/>
                <a:gridCol w="374542"/>
                <a:gridCol w="374542"/>
                <a:gridCol w="374542"/>
                <a:gridCol w="374542"/>
                <a:gridCol w="374542"/>
              </a:tblGrid>
              <a:tr h="47747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>
                          <a:effectLst/>
                        </a:rPr>
                        <a:t>MB</a:t>
                      </a:r>
                      <a:endParaRPr lang="es-MX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>
                          <a:effectLst/>
                        </a:rPr>
                        <a:t>x</a:t>
                      </a:r>
                      <a:r>
                        <a:rPr lang="es-ES_tradnl" sz="1200" b="1" baseline="-25000">
                          <a:effectLst/>
                        </a:rPr>
                        <a:t>1</a:t>
                      </a:r>
                      <a:endParaRPr lang="es-MX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>
                          <a:effectLst/>
                        </a:rPr>
                        <a:t>x</a:t>
                      </a:r>
                      <a:r>
                        <a:rPr lang="es-ES_tradnl" sz="1200" b="1" baseline="-25000">
                          <a:effectLst/>
                        </a:rPr>
                        <a:t>2</a:t>
                      </a:r>
                      <a:endParaRPr lang="es-MX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>
                          <a:effectLst/>
                        </a:rPr>
                        <a:t>x</a:t>
                      </a:r>
                      <a:r>
                        <a:rPr lang="es-ES_tradnl" sz="1200" b="1" baseline="-25000">
                          <a:effectLst/>
                        </a:rPr>
                        <a:t>3</a:t>
                      </a:r>
                      <a:endParaRPr lang="es-MX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>
                          <a:effectLst/>
                        </a:rPr>
                        <a:t>x</a:t>
                      </a:r>
                      <a:r>
                        <a:rPr lang="es-ES_tradnl" sz="1200" b="1" baseline="-25000">
                          <a:effectLst/>
                        </a:rPr>
                        <a:t>4</a:t>
                      </a:r>
                      <a:endParaRPr lang="es-MX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>
                          <a:effectLst/>
                        </a:rPr>
                        <a:t>x</a:t>
                      </a:r>
                      <a:r>
                        <a:rPr lang="es-ES_tradnl" sz="1200" b="1" baseline="-25000">
                          <a:effectLst/>
                        </a:rPr>
                        <a:t>5</a:t>
                      </a:r>
                      <a:endParaRPr lang="es-MX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47747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>
                          <a:effectLst/>
                        </a:rPr>
                        <a:t>a</a:t>
                      </a:r>
                      <a:r>
                        <a:rPr lang="es-ES_tradnl" sz="1200" b="1" baseline="-25000">
                          <a:effectLst/>
                        </a:rPr>
                        <a:t>1</a:t>
                      </a:r>
                      <a:endParaRPr lang="es-MX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>
                          <a:effectLst/>
                        </a:rPr>
                        <a:t>0</a:t>
                      </a:r>
                      <a:endParaRPr lang="es-MX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>
                          <a:effectLst/>
                        </a:rPr>
                        <a:t>0</a:t>
                      </a:r>
                      <a:endParaRPr lang="es-MX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>
                          <a:effectLst/>
                        </a:rPr>
                        <a:t>1</a:t>
                      </a:r>
                      <a:endParaRPr lang="es-MX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>
                          <a:effectLst/>
                        </a:rPr>
                        <a:t>0</a:t>
                      </a:r>
                      <a:endParaRPr lang="es-MX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>
                          <a:effectLst/>
                        </a:rPr>
                        <a:t>0</a:t>
                      </a:r>
                      <a:endParaRPr lang="es-MX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47747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>
                          <a:effectLst/>
                        </a:rPr>
                        <a:t>a</a:t>
                      </a:r>
                      <a:r>
                        <a:rPr lang="es-ES_tradnl" sz="1200" b="1" baseline="-25000">
                          <a:effectLst/>
                        </a:rPr>
                        <a:t>2</a:t>
                      </a:r>
                      <a:endParaRPr lang="es-MX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>
                          <a:effectLst/>
                        </a:rPr>
                        <a:t>0</a:t>
                      </a:r>
                      <a:endParaRPr lang="es-MX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>
                          <a:effectLst/>
                        </a:rPr>
                        <a:t>1</a:t>
                      </a:r>
                      <a:endParaRPr lang="es-MX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>
                          <a:effectLst/>
                        </a:rPr>
                        <a:t>0</a:t>
                      </a:r>
                      <a:endParaRPr lang="es-MX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>
                          <a:effectLst/>
                        </a:rPr>
                        <a:t>0</a:t>
                      </a:r>
                      <a:endParaRPr lang="es-MX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 dirty="0">
                          <a:effectLst/>
                        </a:rPr>
                        <a:t>0</a:t>
                      </a:r>
                      <a:endParaRPr lang="es-MX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793940"/>
              </p:ext>
            </p:extLst>
          </p:nvPr>
        </p:nvGraphicFramePr>
        <p:xfrm>
          <a:off x="4844017" y="1715294"/>
          <a:ext cx="6443107" cy="50484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9771"/>
                <a:gridCol w="2995397"/>
                <a:gridCol w="632696"/>
                <a:gridCol w="2275243"/>
              </a:tblGrid>
              <a:tr h="348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700" b="1" i="1" dirty="0">
                          <a:effectLst/>
                        </a:rPr>
                        <a:t/>
                      </a:r>
                      <a:br>
                        <a:rPr lang="es-ES_tradnl" sz="700" b="1" i="1" dirty="0">
                          <a:effectLst/>
                        </a:rPr>
                      </a:br>
                      <a:r>
                        <a:rPr lang="es-ES_tradnl" sz="900" b="1" i="1" dirty="0">
                          <a:effectLst/>
                        </a:rPr>
                        <a:t>00001</a:t>
                      </a:r>
                      <a:endParaRPr lang="es-MX" sz="7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 dirty="0">
                          <a:effectLst/>
                        </a:rPr>
                        <a:t>* no es </a:t>
                      </a:r>
                      <a:r>
                        <a:rPr lang="es-ES_tradnl" sz="900" b="1" i="1" dirty="0" err="1">
                          <a:effectLst/>
                        </a:rPr>
                        <a:t>testor</a:t>
                      </a:r>
                      <a:r>
                        <a:rPr lang="es-ES_tradnl" sz="900" b="1" i="1" dirty="0">
                          <a:effectLst/>
                        </a:rPr>
                        <a:t>, siendo a</a:t>
                      </a:r>
                      <a:r>
                        <a:rPr lang="es-ES_tradnl" sz="900" b="1" i="1" baseline="-25000" dirty="0">
                          <a:effectLst/>
                        </a:rPr>
                        <a:t>2</a:t>
                      </a:r>
                      <a:r>
                        <a:rPr lang="es-ES_tradnl" sz="900" b="1" i="1" dirty="0">
                          <a:effectLst/>
                        </a:rPr>
                        <a:t> la fila de MB responsable, se aplica la proposición </a:t>
                      </a:r>
                      <a:r>
                        <a:rPr lang="es-ES_tradnl" sz="900" b="1" i="1" dirty="0" smtClean="0">
                          <a:effectLst/>
                        </a:rPr>
                        <a:t>3.</a:t>
                      </a:r>
                      <a:endParaRPr lang="es-MX" sz="7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10101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</a:tr>
              <a:tr h="1740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00010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10110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</a:tr>
              <a:tr h="1740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00011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10111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</a:tr>
              <a:tr h="5221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00100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11000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 dirty="0">
                          <a:effectLst/>
                        </a:rPr>
                        <a:t>* no es </a:t>
                      </a:r>
                      <a:r>
                        <a:rPr lang="es-ES_tradnl" sz="900" b="1" i="1" dirty="0" err="1">
                          <a:effectLst/>
                        </a:rPr>
                        <a:t>testor</a:t>
                      </a:r>
                      <a:r>
                        <a:rPr lang="es-ES_tradnl" sz="900" b="1" i="1" dirty="0">
                          <a:effectLst/>
                        </a:rPr>
                        <a:t>, siendo a</a:t>
                      </a:r>
                      <a:r>
                        <a:rPr lang="es-ES_tradnl" sz="900" b="1" i="1" baseline="-25000" dirty="0">
                          <a:effectLst/>
                        </a:rPr>
                        <a:t>1</a:t>
                      </a:r>
                      <a:r>
                        <a:rPr lang="es-ES_tradnl" sz="900" b="1" i="1" dirty="0">
                          <a:effectLst/>
                        </a:rPr>
                        <a:t> la fila de MB responsable, se aplica la proposición </a:t>
                      </a:r>
                      <a:r>
                        <a:rPr lang="es-ES_tradnl" sz="900" b="1" i="1" dirty="0" smtClean="0">
                          <a:effectLst/>
                        </a:rPr>
                        <a:t>3.</a:t>
                      </a:r>
                      <a:endParaRPr lang="es-MX" sz="7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</a:tr>
              <a:tr h="1740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00101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11001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</a:tr>
              <a:tr h="1740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00110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11010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</a:tr>
              <a:tr h="1740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00111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11011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</a:tr>
              <a:tr h="348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01000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 dirty="0">
                          <a:effectLst/>
                        </a:rPr>
                        <a:t>* no es </a:t>
                      </a:r>
                      <a:r>
                        <a:rPr lang="es-ES_tradnl" sz="900" b="1" i="1" dirty="0" err="1">
                          <a:effectLst/>
                        </a:rPr>
                        <a:t>testor</a:t>
                      </a:r>
                      <a:r>
                        <a:rPr lang="es-ES_tradnl" sz="900" b="1" i="1" dirty="0">
                          <a:effectLst/>
                        </a:rPr>
                        <a:t>, siendo a</a:t>
                      </a:r>
                      <a:r>
                        <a:rPr lang="es-ES_tradnl" sz="900" b="1" i="1" baseline="-25000" dirty="0">
                          <a:effectLst/>
                        </a:rPr>
                        <a:t>1</a:t>
                      </a:r>
                      <a:r>
                        <a:rPr lang="es-ES_tradnl" sz="900" b="1" i="1" dirty="0">
                          <a:effectLst/>
                        </a:rPr>
                        <a:t> la fila de MB </a:t>
                      </a:r>
                      <a:r>
                        <a:rPr lang="es-ES_tradnl" sz="900" b="1" i="1" dirty="0" err="1">
                          <a:effectLst/>
                        </a:rPr>
                        <a:t>responsable,se</a:t>
                      </a:r>
                      <a:r>
                        <a:rPr lang="es-ES_tradnl" sz="900" b="1" i="1" dirty="0">
                          <a:effectLst/>
                        </a:rPr>
                        <a:t> aplica la proposición </a:t>
                      </a:r>
                      <a:r>
                        <a:rPr lang="es-ES_tradnl" sz="900" b="1" i="1" dirty="0" smtClean="0">
                          <a:effectLst/>
                        </a:rPr>
                        <a:t>3.</a:t>
                      </a:r>
                      <a:endParaRPr lang="es-MX" sz="7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11100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 dirty="0">
                          <a:effectLst/>
                        </a:rPr>
                        <a:t>* es </a:t>
                      </a:r>
                      <a:r>
                        <a:rPr lang="es-ES_tradnl" sz="900" b="1" i="1" dirty="0" err="1">
                          <a:effectLst/>
                        </a:rPr>
                        <a:t>testor</a:t>
                      </a:r>
                      <a:r>
                        <a:rPr lang="es-ES_tradnl" sz="900" b="1" i="1" dirty="0">
                          <a:effectLst/>
                        </a:rPr>
                        <a:t> (no típico), se aplica la proposición </a:t>
                      </a:r>
                      <a:r>
                        <a:rPr lang="es-ES_tradnl" sz="900" b="1" i="1" dirty="0" smtClean="0">
                          <a:effectLst/>
                        </a:rPr>
                        <a:t>2. </a:t>
                      </a:r>
                      <a:r>
                        <a:rPr lang="es-ES_tradnl" sz="900" b="1" i="1" dirty="0">
                          <a:effectLst/>
                        </a:rPr>
                        <a:t>y </a:t>
                      </a:r>
                      <a:r>
                        <a:rPr lang="es-ES_tradnl" sz="900" b="1" i="1" cap="all" dirty="0">
                          <a:effectLst/>
                        </a:rPr>
                        <a:t>fin</a:t>
                      </a:r>
                      <a:endParaRPr lang="es-MX" sz="7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</a:tr>
              <a:tr h="1740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01001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11101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</a:tr>
              <a:tr h="1740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01010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11110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</a:tr>
              <a:tr h="1740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01011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11111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</a:tr>
              <a:tr h="1740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01100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 dirty="0">
                          <a:effectLst/>
                        </a:rPr>
                        <a:t>*es </a:t>
                      </a:r>
                      <a:r>
                        <a:rPr lang="es-ES_tradnl" sz="900" b="1" i="1" dirty="0" err="1">
                          <a:effectLst/>
                        </a:rPr>
                        <a:t>testor</a:t>
                      </a:r>
                      <a:r>
                        <a:rPr lang="es-ES_tradnl" sz="900" b="1" i="1" dirty="0">
                          <a:effectLst/>
                        </a:rPr>
                        <a:t>, se aplica la proposición </a:t>
                      </a:r>
                      <a:r>
                        <a:rPr lang="es-ES_tradnl" sz="900" b="1" i="1" dirty="0" smtClean="0">
                          <a:effectLst/>
                        </a:rPr>
                        <a:t>2.</a:t>
                      </a:r>
                      <a:endParaRPr lang="es-MX" sz="7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</a:tr>
              <a:tr h="1740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01101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</a:tr>
              <a:tr h="1740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01110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</a:tr>
              <a:tr h="1740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01111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</a:tr>
              <a:tr h="348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10000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 dirty="0">
                          <a:effectLst/>
                        </a:rPr>
                        <a:t>* no es </a:t>
                      </a:r>
                      <a:r>
                        <a:rPr lang="es-ES_tradnl" sz="900" b="1" i="1" dirty="0" err="1">
                          <a:effectLst/>
                        </a:rPr>
                        <a:t>testor</a:t>
                      </a:r>
                      <a:r>
                        <a:rPr lang="es-ES_tradnl" sz="900" b="1" i="1" dirty="0">
                          <a:effectLst/>
                        </a:rPr>
                        <a:t>, siendo a</a:t>
                      </a:r>
                      <a:r>
                        <a:rPr lang="es-ES_tradnl" sz="900" b="1" i="1" baseline="-25000" dirty="0">
                          <a:effectLst/>
                        </a:rPr>
                        <a:t>2</a:t>
                      </a:r>
                      <a:r>
                        <a:rPr lang="es-ES_tradnl" sz="900" b="1" i="1" dirty="0">
                          <a:effectLst/>
                        </a:rPr>
                        <a:t> la fila de MB responsable, se aplica la proposición </a:t>
                      </a:r>
                      <a:r>
                        <a:rPr lang="es-ES_tradnl" sz="900" b="1" i="1" dirty="0" smtClean="0">
                          <a:effectLst/>
                        </a:rPr>
                        <a:t>3.</a:t>
                      </a:r>
                      <a:endParaRPr lang="es-MX" sz="7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 dirty="0">
                          <a:effectLst/>
                        </a:rPr>
                        <a:t> </a:t>
                      </a:r>
                      <a:endParaRPr lang="es-MX" sz="7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</a:tr>
              <a:tr h="1740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10001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</a:tr>
              <a:tr h="1740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10010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</a:tr>
              <a:tr h="1740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10011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</a:tr>
              <a:tr h="1740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10100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effectLst/>
                        </a:rPr>
                        <a:t> </a:t>
                      </a:r>
                      <a:endParaRPr lang="es-MX" sz="7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i="1" dirty="0">
                          <a:effectLst/>
                        </a:rPr>
                        <a:t> </a:t>
                      </a:r>
                      <a:endParaRPr lang="es-MX" sz="7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203" marR="2820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611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411088"/>
            <a:ext cx="10515600" cy="131112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b="1" i="1" dirty="0">
                <a:latin typeface="Times New Roman" pitchFamily="18" charset="0"/>
                <a:cs typeface="Times New Roman" pitchFamily="18" charset="0"/>
              </a:rPr>
              <a:t>Medida del la importancia informacional de variables y objetos.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3035300"/>
            <a:ext cx="105156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lvl="1"/>
            <a:r>
              <a:rPr lang="es-MX" sz="3200" b="1" i="1" dirty="0" smtClean="0">
                <a:latin typeface="Times New Roman" pitchFamily="18" charset="0"/>
                <a:cs typeface="Times New Roman" pitchFamily="18" charset="0"/>
              </a:rPr>
              <a:t>Medida </a:t>
            </a:r>
            <a:r>
              <a:rPr lang="es-MX" sz="3200" b="1" i="1" dirty="0">
                <a:latin typeface="Times New Roman" pitchFamily="18" charset="0"/>
                <a:cs typeface="Times New Roman" pitchFamily="18" charset="0"/>
              </a:rPr>
              <a:t>de la relevancia informacional de </a:t>
            </a:r>
            <a:r>
              <a:rPr lang="es-MX" sz="3200" b="1" i="1" dirty="0" smtClean="0">
                <a:latin typeface="Times New Roman" pitchFamily="18" charset="0"/>
                <a:cs typeface="Times New Roman" pitchFamily="18" charset="0"/>
              </a:rPr>
              <a:t>variables o rasgos</a:t>
            </a:r>
          </a:p>
          <a:p>
            <a:pPr lvl="1"/>
            <a:endParaRPr lang="es-MX" sz="3200" b="1" i="1" dirty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s-MX" sz="3200" b="1" i="1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s-MX" sz="3200" b="1" i="1" dirty="0">
                <a:latin typeface="Times New Roman" pitchFamily="18" charset="0"/>
                <a:cs typeface="Times New Roman" pitchFamily="18" charset="0"/>
              </a:rPr>
              <a:t>Medida de la relevancia informacional de objetos</a:t>
            </a:r>
          </a:p>
          <a:p>
            <a:pPr marL="457200" lvl="1" indent="0">
              <a:buNone/>
            </a:pPr>
            <a:endParaRPr lang="es-MX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23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s-MX" sz="3200" b="1" i="1" dirty="0" smtClean="0">
                <a:latin typeface="Times New Roman" pitchFamily="18" charset="0"/>
                <a:cs typeface="Times New Roman" pitchFamily="18" charset="0"/>
              </a:rPr>
              <a:t>Medida de la relevancia informacional de variables o rasgos</a:t>
            </a:r>
            <a:br>
              <a:rPr lang="es-MX" sz="3200" b="1" i="1" dirty="0" smtClean="0">
                <a:latin typeface="Times New Roman" pitchFamily="18" charset="0"/>
                <a:cs typeface="Times New Roman" pitchFamily="18" charset="0"/>
              </a:rPr>
            </a:b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Definición (</a:t>
                </a:r>
                <a:r>
                  <a:rPr lang="es-ES_tradnl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Frecuentista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Sea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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el número de </a:t>
                </a:r>
                <a:r>
                  <a:rPr lang="es-ES_tradnl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testores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típicos que tiene una cierta matriz </a:t>
                </a:r>
                <a:r>
                  <a:rPr lang="es-ES_tradnl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s-ES_tradnl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mnr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 un problema de clasificación supervisada y sea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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(i) el número de aquellos </a:t>
                </a:r>
                <a:r>
                  <a:rPr lang="es-ES_tradnl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testores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típicos en los que aparece la columna correspondiente al rasgo x</a:t>
                </a:r>
                <a:r>
                  <a:rPr lang="es-ES_tradnl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es-MX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El peso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informacional (relevancia) de este rasgo viene dado por la magnitud: </a:t>
                </a:r>
                <a:endParaRPr lang="es-MX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P(x</a:t>
                </a:r>
                <a:r>
                  <a:rPr lang="es-ES_tradnl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ES_tradnl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s-ES_tradnl" b="1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sym typeface="Symbol"/>
                          </a:rPr>
                          <m:t></m:t>
                        </m:r>
                        <m:r>
                          <m:rPr>
                            <m:nor/>
                          </m:rPr>
                          <a:rPr lang="es-ES_tradnl" b="1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(</m:t>
                        </m:r>
                        <m:r>
                          <m:rPr>
                            <m:nor/>
                          </m:rPr>
                          <a:rPr lang="es-ES_tradnl" b="1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i</m:t>
                        </m:r>
                        <m:r>
                          <m:rPr>
                            <m:nor/>
                          </m:rPr>
                          <a:rPr lang="es-ES_tradnl" b="1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nor/>
                          </m:rPr>
                          <a:rPr lang="es-ES_tradnl" b="1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sym typeface="Symbol"/>
                          </a:rPr>
                          <m:t></m:t>
                        </m:r>
                        <m:r>
                          <m:rPr>
                            <m:nor/>
                          </m:rPr>
                          <a:rPr lang="es-ES_tradnl" b="1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(2)</a:t>
                </a:r>
                <a:endParaRPr lang="es-MX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para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i=1,...,n,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s-ES_tradnl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 </a:t>
                </a:r>
                <a:r>
                  <a:rPr lang="el-GR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ϵ</a:t>
                </a:r>
                <a:r>
                  <a:rPr lang="es-MX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 (conjunto de rasgos).</a:t>
                </a:r>
                <a:endParaRPr lang="es-MX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s-MX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17" t="-2381" r="-133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607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b="1" i="1" dirty="0">
                <a:latin typeface="Times New Roman" pitchFamily="18" charset="0"/>
                <a:cs typeface="Times New Roman" pitchFamily="18" charset="0"/>
              </a:rPr>
              <a:t>Medida de la relevancia informacional de variables</a:t>
            </a:r>
            <a:br>
              <a:rPr lang="es-MX" sz="3600" b="1" i="1" dirty="0">
                <a:latin typeface="Times New Roman" pitchFamily="18" charset="0"/>
                <a:cs typeface="Times New Roman" pitchFamily="18" charset="0"/>
              </a:rPr>
            </a:br>
            <a:endParaRPr lang="es-MX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s-ES_tradnl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Definición (con base en la longitud)  La </a:t>
                </a:r>
                <a:r>
                  <a:rPr lang="es-ES_tradnl" sz="3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magnitud </a:t>
                </a:r>
                <a:r>
                  <a:rPr lang="es-ES_tradnl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asociada a </a:t>
                </a:r>
                <a:r>
                  <a:rPr lang="es-ES_tradnl" sz="3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cada </a:t>
                </a:r>
                <a:r>
                  <a:rPr lang="es-ES_tradnl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rasgo, </a:t>
                </a:r>
                <a:r>
                  <a:rPr lang="es-ES_tradnl" sz="3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que depende de </a:t>
                </a:r>
                <a:r>
                  <a:rPr lang="es-ES_tradnl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 </a:t>
                </a:r>
                <a:r>
                  <a:rPr lang="es-ES_tradnl" sz="3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longitudes </a:t>
                </a:r>
                <a:r>
                  <a:rPr lang="es-ES_tradnl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 los </a:t>
                </a:r>
                <a:r>
                  <a:rPr lang="es-ES_tradnl" sz="3200" b="1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testores</a:t>
                </a:r>
                <a:r>
                  <a:rPr lang="es-ES_tradnl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típicos en los que aparece es </a:t>
                </a:r>
              </a:p>
              <a:p>
                <a:pPr marL="0" indent="0">
                  <a:buNone/>
                </a:pPr>
                <a:r>
                  <a:rPr lang="es-ES_tradnl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denotada por </a:t>
                </a:r>
                <a:r>
                  <a:rPr lang="es-ES_tradnl" sz="3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L(x)=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ES_tradnl" sz="32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pHide m:val="on"/>
                            <m:ctrlPr>
                              <a:rPr lang="es-ES_tradnl" sz="32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s-MX" sz="32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𝒕</m:t>
                            </m:r>
                            <m:r>
                              <a:rPr lang="es-MX" sz="32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∈</m:t>
                            </m:r>
                            <m:sSup>
                              <m:sSupPr>
                                <m:ctrlPr>
                                  <a:rPr lang="es-MX" sz="3200" b="1" i="1">
                                    <a:latin typeface="Cambria Math" panose="02040503050406030204" pitchFamily="18" charset="0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sz="3200" b="1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𝝋</m:t>
                                </m:r>
                              </m:e>
                              <m:sup>
                                <m:r>
                                  <a:rPr lang="es-MX" sz="3200" b="1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lang="es-MX" sz="3200" b="1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s-MX" sz="3200" b="1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s-MX" sz="3200" b="1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)</m:t>
                            </m:r>
                          </m:sub>
                          <m:sup/>
                          <m:e>
                            <m:f>
                              <m:fPr>
                                <m:ctrlPr>
                                  <a:rPr lang="es-ES_tradnl" sz="3200" b="1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MX" sz="3200" b="1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s-MX" sz="3200" b="1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𝒕</m:t>
                                </m:r>
                              </m:den>
                            </m:f>
                          </m:e>
                        </m:nary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s-ES_tradnl" sz="32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s-MX" sz="3200" b="1" i="1">
                                    <a:latin typeface="Cambria Math" panose="02040503050406030204" pitchFamily="18" charset="0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sz="3200" b="1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𝝋</m:t>
                                </m:r>
                              </m:e>
                              <m:sup>
                                <m:r>
                                  <a:rPr lang="es-MX" sz="3200" b="1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lang="es-MX" sz="32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s-MX" sz="32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s-MX" sz="32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</m:d>
                      </m:den>
                    </m:f>
                  </m:oMath>
                </a14:m>
                <a:r>
                  <a:rPr lang="es-ES_tradnl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(3)</a:t>
                </a:r>
                <a:endParaRPr lang="es-MX" sz="32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ES_tradnl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pPr marL="0" indent="0">
                  <a:buNone/>
                </a:pPr>
                <a:r>
                  <a:rPr lang="es-ES_tradnl" sz="3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s-ES_tradnl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siendo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MX" sz="3200" b="1" i="1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s-MX" sz="3200" b="1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𝝋</m:t>
                        </m:r>
                      </m:e>
                      <m:sup>
                        <m:r>
                          <a:rPr lang="es-MX" sz="3200" b="1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  <m:r>
                      <a:rPr lang="es-MX" sz="3200" b="1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s-MX" sz="3200" b="1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𝒙</m:t>
                    </m:r>
                    <m:r>
                      <a:rPr lang="es-MX" sz="3200" b="1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s-ES_tradnl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_tradnl" sz="3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 familia de todos los </a:t>
                </a:r>
                <a:r>
                  <a:rPr lang="es-ES_tradnl" sz="32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testores</a:t>
                </a:r>
                <a:r>
                  <a:rPr lang="es-ES_tradnl" sz="3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típicos que contienen al </a:t>
                </a:r>
                <a:r>
                  <a:rPr lang="es-ES_tradnl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rasgo </a:t>
                </a:r>
                <a:r>
                  <a:rPr lang="es-ES_tradnl" sz="3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s-ES_tradnl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>
                  <a:buNone/>
                </a:pPr>
                <a:endParaRPr lang="es-ES_tradnl" sz="32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s-MX" sz="32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507" t="-3081" r="-179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673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46275" y="1700213"/>
            <a:ext cx="8229600" cy="4373562"/>
          </a:xfrm>
        </p:spPr>
        <p:txBody>
          <a:bodyPr/>
          <a:lstStyle/>
          <a:p>
            <a:pPr marL="857250" indent="-742950">
              <a:buFont typeface="+mj-lt"/>
              <a:buAutoNum type="arabicPeriod"/>
              <a:defRPr/>
            </a:pPr>
            <a:r>
              <a:rPr lang="es-MX" altLang="es-MX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Conceptos Básicos del Reconocimiento de Patrones</a:t>
            </a:r>
          </a:p>
          <a:p>
            <a:pPr marL="857250" indent="-742950">
              <a:buFont typeface="+mj-lt"/>
              <a:buAutoNum type="arabicPeriod"/>
              <a:defRPr/>
            </a:pPr>
            <a:r>
              <a:rPr lang="es-MX" altLang="es-MX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Selección de Variables</a:t>
            </a:r>
          </a:p>
          <a:p>
            <a:pPr marL="857250" indent="-742950">
              <a:buFont typeface="+mj-lt"/>
              <a:buAutoNum type="arabicPeriod"/>
              <a:defRPr/>
            </a:pPr>
            <a:r>
              <a:rPr lang="es-MX" altLang="es-MX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Clasificación Supervisada</a:t>
            </a:r>
          </a:p>
          <a:p>
            <a:pPr marL="857250" indent="-742950">
              <a:buFont typeface="+mj-lt"/>
              <a:buAutoNum type="arabicPeriod"/>
              <a:defRPr/>
            </a:pPr>
            <a:r>
              <a:rPr lang="es-MX" altLang="es-MX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Clasificación no Supervisada</a:t>
            </a:r>
          </a:p>
          <a:p>
            <a:pPr marL="857250" indent="-742950">
              <a:buFont typeface="+mj-lt"/>
              <a:buAutoNum type="arabicPeriod"/>
              <a:defRPr/>
            </a:pPr>
            <a:r>
              <a:rPr lang="es-MX" altLang="es-MX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Procesamiento de Lenguaje Natural</a:t>
            </a:r>
          </a:p>
          <a:p>
            <a:pPr marL="857250" indent="-742950">
              <a:buFont typeface="+mj-lt"/>
              <a:buAutoNum type="arabicPeriod"/>
              <a:defRPr/>
            </a:pPr>
            <a:r>
              <a:rPr lang="es-MX" altLang="es-MX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Aplicaciones</a:t>
            </a:r>
          </a:p>
          <a:p>
            <a:pPr marL="114300" indent="0" algn="ctr">
              <a:buNone/>
              <a:defRPr/>
            </a:pPr>
            <a:endParaRPr lang="es-ES_tradnl" altLang="es-MX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charset="0"/>
              <a:buChar char="•"/>
              <a:defRPr/>
            </a:pPr>
            <a:endParaRPr lang="es-ES_tradnl" altLang="es-MX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charset="0"/>
              <a:buChar char="•"/>
              <a:defRPr/>
            </a:pPr>
            <a:endParaRPr lang="es-MX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9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125BB4D9-0EC8-4D53-BCC1-8458BBB2E7AB}" type="slidenum">
              <a:rPr lang="en-US" altLang="es-MX" sz="1200"/>
              <a:pPr/>
              <a:t>4</a:t>
            </a:fld>
            <a:endParaRPr lang="en-US" altLang="es-MX" sz="1200"/>
          </a:p>
        </p:txBody>
      </p:sp>
      <p:sp>
        <p:nvSpPr>
          <p:cNvPr id="9220" name="1 Rectángulo"/>
          <p:cNvSpPr>
            <a:spLocks noChangeArrowheads="1"/>
          </p:cNvSpPr>
          <p:nvPr/>
        </p:nvSpPr>
        <p:spPr bwMode="auto">
          <a:xfrm>
            <a:off x="2279650" y="438151"/>
            <a:ext cx="748823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MX" altLang="es-MX" sz="4400" b="1" dirty="0">
                <a:solidFill>
                  <a:schemeClr val="tx1"/>
                </a:solidFill>
              </a:rPr>
              <a:t>Unidades de Competencia</a:t>
            </a:r>
          </a:p>
        </p:txBody>
      </p:sp>
      <p:sp>
        <p:nvSpPr>
          <p:cNvPr id="9221" name="1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FC731D10-97E0-4611-9921-E4AC2F5FECFF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922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</p:spTree>
    <p:extLst>
      <p:ext uri="{BB962C8B-B14F-4D97-AF65-F5344CB8AC3E}">
        <p14:creationId xmlns:p14="http://schemas.microsoft.com/office/powerpoint/2010/main" val="235839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b="1" i="1" dirty="0">
                <a:latin typeface="Times New Roman" pitchFamily="18" charset="0"/>
                <a:cs typeface="Times New Roman" pitchFamily="18" charset="0"/>
              </a:rPr>
              <a:t>Medida de la relevancia informacional de variables</a:t>
            </a:r>
            <a:br>
              <a:rPr lang="es-MX" sz="3600" b="1" i="1" dirty="0">
                <a:latin typeface="Times New Roman" pitchFamily="18" charset="0"/>
                <a:cs typeface="Times New Roman" pitchFamily="18" charset="0"/>
              </a:rPr>
            </a:b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Definición</a:t>
            </a: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el </a:t>
            </a:r>
            <a:r>
              <a:rPr lang="es-ES_tradnl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peso informacional (relevancia) de un rasgo x viene dado por la magnitud: </a:t>
            </a:r>
            <a:endParaRPr lang="es-MX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	</a:t>
            </a:r>
            <a:r>
              <a:rPr lang="es-ES_tradnl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(x)=</a:t>
            </a:r>
            <a:r>
              <a:rPr lang="es-ES_tradnl" sz="32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</a:t>
            </a:r>
            <a:r>
              <a:rPr lang="es-ES_tradnl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(P(x),L(x))                </a:t>
            </a: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endParaRPr lang="es-MX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buNone/>
            </a:pP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siendo </a:t>
            </a:r>
            <a:r>
              <a:rPr lang="es-ES_tradnl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P(x) como en </a:t>
            </a: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(2);  </a:t>
            </a:r>
            <a:r>
              <a:rPr lang="es-ES_tradnl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L(x) como en </a:t>
            </a: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(3) y </a:t>
            </a:r>
            <a:r>
              <a:rPr lang="es-ES_tradnl" sz="32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</a:t>
            </a:r>
            <a:r>
              <a:rPr lang="es-ES_tradnl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una función que depende de estas magnitudes. </a:t>
            </a:r>
            <a:endParaRPr lang="es-MX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56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3600" b="1" i="1" dirty="0" smtClean="0">
                <a:latin typeface="Times New Roman" pitchFamily="18" charset="0"/>
                <a:cs typeface="Times New Roman" pitchFamily="18" charset="0"/>
              </a:rPr>
              <a:t>Ejemplo de la medida </a:t>
            </a:r>
            <a:r>
              <a:rPr lang="es-MX" sz="3600" b="1" i="1" dirty="0">
                <a:latin typeface="Times New Roman" pitchFamily="18" charset="0"/>
                <a:cs typeface="Times New Roman" pitchFamily="18" charset="0"/>
              </a:rPr>
              <a:t>de la relevancia informacional de variables</a:t>
            </a:r>
            <a:br>
              <a:rPr lang="es-MX" sz="3600" b="1" i="1" dirty="0">
                <a:latin typeface="Times New Roman" pitchFamily="18" charset="0"/>
                <a:cs typeface="Times New Roman" pitchFamily="18" charset="0"/>
              </a:rPr>
            </a:b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Ejemplo </a:t>
            </a:r>
          </a:p>
          <a:p>
            <a:pPr marL="0" indent="0">
              <a:buNone/>
            </a:pPr>
            <a:endParaRPr 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	</a:t>
            </a:r>
            <a:r>
              <a:rPr lang="es-ES_tradnl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(x</a:t>
            </a: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)= </a:t>
            </a:r>
            <a:r>
              <a:rPr lang="el-GR" b="1" i="1" dirty="0" smtClean="0">
                <a:latin typeface="Times New Roman"/>
                <a:cs typeface="Times New Roman"/>
                <a:sym typeface="Symbol"/>
              </a:rPr>
              <a:t>α</a:t>
            </a: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P(x) + </a:t>
            </a:r>
            <a:r>
              <a:rPr lang="el-GR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s-ES_tradnl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L(x)) con </a:t>
            </a:r>
            <a:r>
              <a:rPr lang="el-GR" b="1" i="1" dirty="0" smtClean="0">
                <a:latin typeface="Times New Roman"/>
                <a:cs typeface="Times New Roman"/>
              </a:rPr>
              <a:t>α</a:t>
            </a:r>
            <a:r>
              <a:rPr lang="es-MX" b="1" i="1" dirty="0" smtClean="0">
                <a:latin typeface="Times New Roman"/>
                <a:cs typeface="Times New Roman"/>
              </a:rPr>
              <a:t>+</a:t>
            </a:r>
            <a:r>
              <a:rPr lang="el-GR" b="1" i="1" dirty="0" smtClean="0">
                <a:latin typeface="Times New Roman"/>
                <a:cs typeface="Times New Roman"/>
              </a:rPr>
              <a:t>β</a:t>
            </a:r>
            <a:r>
              <a:rPr lang="es-MX" b="1" i="1" dirty="0" smtClean="0">
                <a:latin typeface="Times New Roman"/>
                <a:cs typeface="Times New Roman"/>
              </a:rPr>
              <a:t>=1</a:t>
            </a:r>
          </a:p>
          <a:p>
            <a:pPr marL="0" indent="0">
              <a:buNone/>
            </a:pPr>
            <a:endParaRPr lang="es-MX" b="1" i="1" dirty="0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es-MX" b="1" i="1" dirty="0" smtClean="0">
                <a:latin typeface="Times New Roman"/>
                <a:cs typeface="Times New Roman"/>
              </a:rPr>
              <a:t>Donde </a:t>
            </a:r>
            <a:r>
              <a:rPr lang="el-GR" b="1" i="1" dirty="0" smtClean="0">
                <a:latin typeface="Times New Roman"/>
                <a:cs typeface="Times New Roman"/>
              </a:rPr>
              <a:t>α</a:t>
            </a:r>
            <a:r>
              <a:rPr lang="es-MX" b="1" i="1" dirty="0" smtClean="0">
                <a:latin typeface="Times New Roman"/>
                <a:cs typeface="Times New Roman"/>
              </a:rPr>
              <a:t> y </a:t>
            </a:r>
            <a:r>
              <a:rPr lang="el-GR" b="1" i="1" dirty="0" smtClean="0">
                <a:latin typeface="Times New Roman"/>
                <a:cs typeface="Times New Roman"/>
              </a:rPr>
              <a:t>β</a:t>
            </a:r>
            <a:r>
              <a:rPr lang="es-MX" b="1" i="1" dirty="0" smtClean="0">
                <a:latin typeface="Times New Roman"/>
                <a:cs typeface="Times New Roman"/>
              </a:rPr>
              <a:t> son dos parámetros de ponderación para los pesos informacionales basados en frecuencia y longitud respectivamente.</a:t>
            </a:r>
            <a:endParaRPr 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49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s-MX" sz="3600" b="1" i="1" dirty="0" smtClean="0">
                <a:latin typeface="Times New Roman" pitchFamily="18" charset="0"/>
                <a:cs typeface="Times New Roman" pitchFamily="18" charset="0"/>
              </a:rPr>
              <a:t>Medida de la relevancia informacional de objetos</a:t>
            </a:r>
            <a:endParaRPr lang="es-MX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1247614" y="1825625"/>
                <a:ext cx="8826284" cy="4351338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  relevancia de un objeto es la forma en que se determina la importancia relativa que </a:t>
                </a:r>
                <a:r>
                  <a:rPr lang="es-ES_tradnl" b="1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tien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cada uno con respecto a los demás objetos,</a:t>
                </a:r>
              </a:p>
              <a:p>
                <a:pPr marL="0" indent="0">
                  <a:buNone/>
                </a:pPr>
                <a:endParaRPr lang="es-ES_tradnl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Definición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Sea  el subconjunto de filas (descripciones) de </a:t>
                </a:r>
                <a:r>
                  <a:rPr lang="es-ES_tradnl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s-ES_tradnl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nmr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que corresponden a la clase K</a:t>
                </a:r>
                <a:r>
                  <a:rPr lang="es-ES_tradnl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v=1,...,r. Sea I(O)=(a</a:t>
                </a:r>
                <a:r>
                  <a:rPr lang="es-ES_tradnl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,...</a:t>
                </a:r>
                <a:r>
                  <a:rPr lang="es-ES_tradnl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s-ES_tradnl" b="1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 </a:t>
                </a:r>
                <a:r>
                  <a:rPr lang="el-GR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ϵ</a:t>
                </a:r>
                <a:r>
                  <a:rPr lang="es-MX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_tradnl" b="1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s-ES_tradnl" b="1" i="1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nmr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le llamaremos peso informacional del objeto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 </a:t>
                </a:r>
                <a:r>
                  <a:rPr lang="el-GR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ϵ</a:t>
                </a:r>
                <a:r>
                  <a:rPr lang="es-MX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s-ES_tradnl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 número </a:t>
                </a:r>
                <a:endParaRPr lang="es-MX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s-ES_tradnl" b="1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s-ES_tradnl" b="1" i="1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(O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ES_tradnl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s-MX" b="1" i="1" smtClean="0"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s-ES_tradnl" b="1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𝝋</m:t>
                        </m:r>
                      </m:den>
                    </m:f>
                  </m:oMath>
                </a14:m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s-ES_tradnl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nary>
                          <m:naryPr>
                            <m:chr m:val="∑"/>
                            <m:supHide m:val="on"/>
                            <m:ctrlPr>
                              <a:rPr lang="es-ES_tradnl" b="1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s-MX" b="1" i="1" dirty="0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s-MX" b="1" i="1" dirty="0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∈</m:t>
                            </m:r>
                            <m:r>
                              <a:rPr lang="es-MX" b="1" i="1" dirty="0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sub>
                          <m:sup/>
                          <m:e>
                            <m:sSubSup>
                              <m:sSubSupPr>
                                <m:ctrlPr>
                                  <a:rPr lang="es-ES_tradnl" b="1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MX" b="1" i="1" dirty="0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b>
                                <m:r>
                                  <a:rPr lang="es-MX" b="1" i="1" dirty="0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𝒙</m:t>
                                </m:r>
                              </m:sub>
                              <m:sup>
                                <m:r>
                                  <a:rPr lang="es-MX" b="1" i="1" dirty="0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𝒊</m:t>
                                </m:r>
                              </m:sup>
                            </m:sSubSup>
                            <m:r>
                              <a:rPr lang="es-MX" b="1" i="1" dirty="0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s-MX" b="1" i="1" dirty="0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𝑶</m:t>
                            </m:r>
                            <m:r>
                              <a:rPr lang="es-MX" b="1" i="1" dirty="0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</m:nary>
                        <m:r>
                          <a:rPr lang="es-ES_tradnl" b="1" i="1" dirty="0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𝝆</m:t>
                        </m:r>
                        <m:r>
                          <a:rPr lang="es-MX" b="1" i="1" dirty="0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s-MX" b="1" i="1" dirty="0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s-MX" b="1" i="1" dirty="0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d>
                  </m:oMath>
                </a14:m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(5)</a:t>
                </a:r>
                <a:endParaRPr lang="es-MX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pPr marL="0" indent="0">
                  <a:buNone/>
                </a:pP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endParaRPr lang="es-MX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47614" y="1825625"/>
                <a:ext cx="8826284" cy="4351338"/>
              </a:xfrm>
              <a:blipFill rotWithShape="0">
                <a:blip r:embed="rId2"/>
                <a:stretch>
                  <a:fillRect l="-1450" t="-2381" r="-158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162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s-MX" sz="3600" b="1" i="1" dirty="0" smtClean="0">
                <a:latin typeface="Times New Roman" pitchFamily="18" charset="0"/>
                <a:cs typeface="Times New Roman" pitchFamily="18" charset="0"/>
              </a:rPr>
              <a:t>Medida de la relevancia informacional de objetos</a:t>
            </a:r>
            <a:endParaRPr lang="es-MX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1247614" y="1825625"/>
                <a:ext cx="8826284" cy="4351338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donde </a:t>
                </a:r>
                <a:r>
                  <a:rPr lang="es-ES_tradnl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s-ES_tradnl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</a:t>
                </a:r>
                <a:r>
                  <a:rPr lang="es-ES_tradnl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es tal que x(O)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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s-ES_tradnl" b="1" i="1" dirty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𝝆</m:t>
                    </m:r>
                    <m:r>
                      <a:rPr lang="es-MX" b="1" i="1" dirty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s-MX" b="1" i="1" dirty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𝒙</m:t>
                    </m:r>
                    <m:r>
                      <a:rPr lang="es-MX" b="1" i="1" dirty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es el peso informacional del rasgo x,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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es la suma de los pesos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informacionales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 todos los rasgos 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_tradnl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s-MX" b="1" i="1" dirty="0">
                            <a:latin typeface="Cambria Math"/>
                            <a:cs typeface="Times New Roman" panose="02020603050405020304" pitchFamily="18" charset="0"/>
                          </a:rPr>
                          <m:t>𝒂</m:t>
                        </m:r>
                      </m:e>
                      <m:sub>
                        <m:r>
                          <a:rPr lang="es-MX" b="1" i="1" dirty="0">
                            <a:latin typeface="Cambria Math"/>
                            <a:cs typeface="Times New Roman" panose="02020603050405020304" pitchFamily="18" charset="0"/>
                          </a:rPr>
                          <m:t>𝒙</m:t>
                        </m:r>
                      </m:sub>
                      <m:sup>
                        <m:r>
                          <a:rPr lang="es-MX" b="1" i="1" dirty="0">
                            <a:latin typeface="Cambria Math"/>
                            <a:cs typeface="Times New Roman" panose="02020603050405020304" pitchFamily="18" charset="0"/>
                          </a:rPr>
                          <m:t>𝒊</m:t>
                        </m:r>
                      </m:sup>
                    </m:sSubSup>
                    <m:r>
                      <a:rPr lang="es-MX" b="1" i="1" dirty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s-MX" b="1" i="1" dirty="0">
                        <a:latin typeface="Cambria Math"/>
                        <a:cs typeface="Times New Roman" panose="02020603050405020304" pitchFamily="18" charset="0"/>
                      </a:rPr>
                      <m:t>𝑶</m:t>
                    </m:r>
                    <m:r>
                      <a:rPr lang="es-MX" b="1" i="1" dirty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puede calcularse mediante: </a:t>
                </a:r>
                <a:endParaRPr lang="es-ES_tradnl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s-MX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914400" lvl="1" indent="-457200">
                  <a:buAutoNum type="alphaLcParenR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s-ES_tradnl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s-MX" b="1" i="1" dirty="0">
                            <a:latin typeface="Cambria Math"/>
                            <a:cs typeface="Times New Roman" panose="02020603050405020304" pitchFamily="18" charset="0"/>
                          </a:rPr>
                          <m:t>𝒂</m:t>
                        </m:r>
                      </m:e>
                      <m:sub>
                        <m:r>
                          <a:rPr lang="es-MX" b="1" i="1" dirty="0">
                            <a:latin typeface="Cambria Math"/>
                            <a:cs typeface="Times New Roman" panose="02020603050405020304" pitchFamily="18" charset="0"/>
                          </a:rPr>
                          <m:t>𝒙</m:t>
                        </m:r>
                      </m:sub>
                      <m:sup>
                        <m:r>
                          <a:rPr lang="es-MX" b="1" i="1" dirty="0">
                            <a:latin typeface="Cambria Math"/>
                            <a:cs typeface="Times New Roman" panose="02020603050405020304" pitchFamily="18" charset="0"/>
                          </a:rPr>
                          <m:t>𝒊</m:t>
                        </m:r>
                      </m:sup>
                    </m:sSubSup>
                    <m:r>
                      <a:rPr lang="es-MX" b="1" i="1" dirty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s-MX" b="1" i="1" dirty="0">
                        <a:latin typeface="Cambria Math"/>
                        <a:cs typeface="Times New Roman" panose="02020603050405020304" pitchFamily="18" charset="0"/>
                      </a:rPr>
                      <m:t>𝑶</m:t>
                    </m:r>
                    <m:r>
                      <a:rPr lang="es-MX" b="1" i="1" dirty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=total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 elementos de la columna del rasgo x coincidentes (similares) con x(O) en K</a:t>
                </a:r>
                <a:r>
                  <a:rPr lang="es-ES_tradnl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 </a:t>
                </a:r>
                <a:r>
                  <a:rPr lang="es-ES_tradnl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entre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 cardinal de K</a:t>
                </a:r>
                <a:r>
                  <a:rPr lang="es-ES_tradnl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endParaRPr lang="es-ES_tradnl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lvl="1" indent="0">
                  <a:buNone/>
                </a:pPr>
                <a:endParaRPr lang="es-MX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lvl="1" indent="0">
                  <a:buNone/>
                </a:pP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_tradnl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s-MX" b="1" i="1" dirty="0">
                            <a:latin typeface="Cambria Math"/>
                            <a:cs typeface="Times New Roman" panose="02020603050405020304" pitchFamily="18" charset="0"/>
                          </a:rPr>
                          <m:t>𝒂</m:t>
                        </m:r>
                      </m:e>
                      <m:sub>
                        <m:r>
                          <a:rPr lang="es-MX" b="1" i="1" dirty="0">
                            <a:latin typeface="Cambria Math"/>
                            <a:cs typeface="Times New Roman" panose="02020603050405020304" pitchFamily="18" charset="0"/>
                          </a:rPr>
                          <m:t>𝒙</m:t>
                        </m:r>
                      </m:sub>
                      <m:sup>
                        <m:r>
                          <a:rPr lang="es-MX" b="1" i="1" dirty="0">
                            <a:latin typeface="Cambria Math"/>
                            <a:cs typeface="Times New Roman" panose="02020603050405020304" pitchFamily="18" charset="0"/>
                          </a:rPr>
                          <m:t>𝒊</m:t>
                        </m:r>
                      </m:sup>
                    </m:sSubSup>
                    <m:r>
                      <a:rPr lang="es-MX" b="1" i="1" dirty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s-MX" b="1" i="1" dirty="0">
                        <a:latin typeface="Cambria Math"/>
                        <a:cs typeface="Times New Roman" panose="02020603050405020304" pitchFamily="18" charset="0"/>
                      </a:rPr>
                      <m:t>𝑶</m:t>
                    </m:r>
                    <m:r>
                      <a:rPr lang="es-MX" b="1" i="1" dirty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=total de elementos de la columna de x coincidentes (similares) con x(O) en K</a:t>
                </a:r>
                <a:r>
                  <a:rPr lang="es-ES_tradnl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entre (el cardinal de K</a:t>
                </a:r>
                <a:r>
                  <a:rPr lang="es-ES_tradnl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 </a:t>
                </a:r>
                <a:r>
                  <a:rPr lang="es-ES_tradnl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menos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 total de ausencias de información en la columna del rasgo x en K</a:t>
                </a:r>
                <a:r>
                  <a:rPr lang="es-ES_tradnl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 </a:t>
                </a:r>
                <a:endParaRPr lang="es-MX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s-MX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Notar que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(5) </a:t>
                </a:r>
                <a:r>
                  <a:rPr lang="es-ES_tradnl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todos los valores de las descripciones de los objetos aportan importancia informacional al objeto excepto el valor ausencia de </a:t>
                </a:r>
                <a:r>
                  <a:rPr lang="es-ES_tradnl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información. </a:t>
                </a:r>
                <a:endParaRPr lang="es-MX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s-MX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47614" y="1825625"/>
                <a:ext cx="8826284" cy="4351338"/>
              </a:xfrm>
              <a:blipFill rotWithShape="0">
                <a:blip r:embed="rId2"/>
                <a:stretch>
                  <a:fillRect l="-1105" t="-3501" r="-124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562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Bibliografía</a:t>
            </a:r>
            <a:endParaRPr 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083" name="Rectangle 3"/>
          <p:cNvSpPr txBox="1">
            <a:spLocks noChangeArrowheads="1"/>
          </p:cNvSpPr>
          <p:nvPr/>
        </p:nvSpPr>
        <p:spPr bwMode="auto">
          <a:xfrm>
            <a:off x="2208214" y="1773239"/>
            <a:ext cx="7920037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228600" algn="l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639763" indent="-228600" algn="l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1143000" indent="-228600" algn="l">
              <a:spcBef>
                <a:spcPct val="20000"/>
              </a:spcBef>
              <a:buClr>
                <a:srgbClr val="B5AE53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600200" indent="-228600" algn="l">
              <a:spcBef>
                <a:spcPct val="20000"/>
              </a:spcBef>
              <a:buClr>
                <a:srgbClr val="848058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2057400" indent="-228600" algn="l">
              <a:spcBef>
                <a:spcPct val="20000"/>
              </a:spcBef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s-MX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Dubois </a:t>
            </a:r>
            <a:r>
              <a:rPr lang="en-US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</a:t>
            </a:r>
            <a:r>
              <a:rPr lang="en-US" altLang="es-MX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Prade</a:t>
            </a:r>
            <a:r>
              <a:rPr lang="en-US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“Fuzzy sets and systems; theory and applications”, </a:t>
            </a:r>
            <a:r>
              <a:rPr lang="es-MX" altLang="es-MX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Academic</a:t>
            </a:r>
            <a:r>
              <a:rPr lang="es-MX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altLang="es-MX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press</a:t>
            </a:r>
            <a:r>
              <a:rPr lang="es-MX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inc</a:t>
            </a:r>
            <a:r>
              <a:rPr lang="es-MX" altLang="es-MX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altLang="es-MX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Ruiz </a:t>
            </a:r>
            <a:r>
              <a:rPr lang="es-MX" altLang="es-MX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Schulcloper</a:t>
            </a:r>
            <a:r>
              <a:rPr lang="es-MX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J./Martínez Trinidad J., “Enfoque Lógico Combinatorio al Reconocimiento de Patrones”,  Instituto Politécnico Nacional, 1999.</a:t>
            </a:r>
          </a:p>
          <a:p>
            <a:r>
              <a:rPr lang="es-MX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Russell Stuart / </a:t>
            </a:r>
            <a:r>
              <a:rPr lang="es-MX" altLang="es-MX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Norvig</a:t>
            </a:r>
            <a:r>
              <a:rPr lang="es-MX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Peter, Inteligencia artificial, un enfoque moderno, </a:t>
            </a:r>
            <a:r>
              <a:rPr lang="en-US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Prentice Hall, </a:t>
            </a:r>
            <a:r>
              <a:rPr lang="en-US" altLang="es-MX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2004.</a:t>
            </a:r>
            <a:endParaRPr lang="en-US" altLang="es-MX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altLang="es-MX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084" name="1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DBD8F180-6DF5-41D8-A89C-EBB1403C4A6B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46085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  <p:sp>
        <p:nvSpPr>
          <p:cNvPr id="4608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D131938-0DC8-4AE2-815A-F823F8601B88}" type="slidenum">
              <a:rPr lang="en-US" altLang="es-MX" sz="1200"/>
              <a:pPr/>
              <a:t>44</a:t>
            </a:fld>
            <a:endParaRPr lang="en-US" altLang="es-MX" sz="1200"/>
          </a:p>
        </p:txBody>
      </p:sp>
    </p:spTree>
    <p:extLst>
      <p:ext uri="{BB962C8B-B14F-4D97-AF65-F5344CB8AC3E}">
        <p14:creationId xmlns:p14="http://schemas.microsoft.com/office/powerpoint/2010/main" val="40313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114300" algn="ctr">
              <a:spcBef>
                <a:spcPct val="20000"/>
              </a:spcBef>
              <a:buClr>
                <a:schemeClr val="accent1"/>
              </a:buClr>
            </a:pPr>
            <a:r>
              <a:rPr lang="es-MX" b="1" i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Bibliografía</a:t>
            </a:r>
            <a:endParaRPr lang="es-MX" b="1" i="1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7107" name="Rectangle 3"/>
          <p:cNvSpPr txBox="1">
            <a:spLocks noChangeArrowheads="1"/>
          </p:cNvSpPr>
          <p:nvPr/>
        </p:nvSpPr>
        <p:spPr bwMode="auto">
          <a:xfrm>
            <a:off x="2208214" y="1773239"/>
            <a:ext cx="7920037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s-MX"/>
            </a:defPPr>
            <a:lvl1pPr marL="3429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639763" indent="-228600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B5AE53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848058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s-MX" sz="2400" i="1" dirty="0" err="1" smtClean="0">
                <a:solidFill>
                  <a:schemeClr val="tx1"/>
                </a:solidFill>
              </a:rPr>
              <a:t>Schalkoff</a:t>
            </a:r>
            <a:r>
              <a:rPr lang="en-US" altLang="es-MX" sz="2400" i="1" dirty="0" smtClean="0">
                <a:solidFill>
                  <a:schemeClr val="tx1"/>
                </a:solidFill>
              </a:rPr>
              <a:t> Robert </a:t>
            </a:r>
            <a:r>
              <a:rPr lang="en-US" altLang="es-MX" sz="2400" i="1" dirty="0" err="1" smtClean="0">
                <a:solidFill>
                  <a:schemeClr val="tx1"/>
                </a:solidFill>
              </a:rPr>
              <a:t>J.”Pattern</a:t>
            </a:r>
            <a:r>
              <a:rPr lang="en-US" altLang="es-MX" sz="2400" i="1" dirty="0" smtClean="0">
                <a:solidFill>
                  <a:schemeClr val="tx1"/>
                </a:solidFill>
              </a:rPr>
              <a:t> recognition; statistical, structural and neural approach”, John Wiley &amp; sons </a:t>
            </a:r>
            <a:r>
              <a:rPr lang="en-US" altLang="es-MX" sz="2400" i="1" dirty="0" err="1" smtClean="0">
                <a:solidFill>
                  <a:schemeClr val="tx1"/>
                </a:solidFill>
              </a:rPr>
              <a:t>inc.</a:t>
            </a:r>
            <a:endParaRPr lang="en-US" altLang="es-MX" sz="2400" i="1" dirty="0" smtClean="0">
              <a:solidFill>
                <a:schemeClr val="tx1"/>
              </a:solidFill>
            </a:endParaRPr>
          </a:p>
          <a:p>
            <a:r>
              <a:rPr lang="es-MX" altLang="es-MX" sz="2400" i="1" dirty="0" smtClean="0">
                <a:solidFill>
                  <a:schemeClr val="tx1"/>
                </a:solidFill>
              </a:rPr>
              <a:t>Tratamiento </a:t>
            </a:r>
            <a:r>
              <a:rPr lang="es-MX" altLang="es-MX" sz="2400" i="1" dirty="0">
                <a:solidFill>
                  <a:schemeClr val="tx1"/>
                </a:solidFill>
              </a:rPr>
              <a:t>Digital de Imágenes, Rafael C. González. Y Richard E. Woods, </a:t>
            </a:r>
            <a:r>
              <a:rPr lang="es-MX" altLang="es-MX" sz="2400" i="1" dirty="0" err="1">
                <a:solidFill>
                  <a:schemeClr val="tx1"/>
                </a:solidFill>
              </a:rPr>
              <a:t>Addisson</a:t>
            </a:r>
            <a:r>
              <a:rPr lang="es-MX" altLang="es-MX" sz="2400" i="1" dirty="0">
                <a:solidFill>
                  <a:schemeClr val="tx1"/>
                </a:solidFill>
              </a:rPr>
              <a:t>-Wesley/Díaz de Santos</a:t>
            </a:r>
          </a:p>
          <a:p>
            <a:pPr marL="114300" indent="0">
              <a:buNone/>
            </a:pPr>
            <a:r>
              <a:rPr lang="es-MX" altLang="es-MX" sz="2400" i="1" dirty="0">
                <a:solidFill>
                  <a:schemeClr val="tx1"/>
                </a:solidFill>
              </a:rPr>
              <a:t>Complementaria</a:t>
            </a:r>
          </a:p>
          <a:p>
            <a:r>
              <a:rPr lang="en-US" altLang="es-MX" sz="2400" i="1" dirty="0">
                <a:solidFill>
                  <a:schemeClr val="tx1"/>
                </a:solidFill>
              </a:rPr>
              <a:t>Martin, John C. Introduction to Languages and the Theory of Computation  , Ed. </a:t>
            </a:r>
            <a:r>
              <a:rPr lang="es-MX" altLang="es-MX" sz="2400" i="1" dirty="0">
                <a:solidFill>
                  <a:schemeClr val="tx1"/>
                </a:solidFill>
              </a:rPr>
              <a:t>Prentice Hall, 2004.</a:t>
            </a:r>
          </a:p>
          <a:p>
            <a:r>
              <a:rPr lang="en-US" altLang="es-MX" sz="2400" i="1" dirty="0">
                <a:solidFill>
                  <a:schemeClr val="tx1"/>
                </a:solidFill>
              </a:rPr>
              <a:t>Pattern recognition letters, Patter Recognition</a:t>
            </a:r>
            <a:r>
              <a:rPr lang="es-MX" altLang="es-MX" sz="2400" i="1" dirty="0">
                <a:solidFill>
                  <a:schemeClr val="tx1"/>
                </a:solidFill>
              </a:rPr>
              <a:t>, Biblioteca digital de la UAEM</a:t>
            </a:r>
          </a:p>
        </p:txBody>
      </p:sp>
      <p:sp>
        <p:nvSpPr>
          <p:cNvPr id="47108" name="1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AC84A81C-EEDF-48AA-A514-4B918810699B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47109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  <p:sp>
        <p:nvSpPr>
          <p:cNvPr id="47110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20245F96-2BFD-422C-939D-FE9ADAA91551}" type="slidenum">
              <a:rPr lang="en-US" altLang="es-MX" sz="1200"/>
              <a:pPr/>
              <a:t>45</a:t>
            </a:fld>
            <a:endParaRPr lang="en-US" altLang="es-MX" sz="1200"/>
          </a:p>
        </p:txBody>
      </p:sp>
    </p:spTree>
    <p:extLst>
      <p:ext uri="{BB962C8B-B14F-4D97-AF65-F5344CB8AC3E}">
        <p14:creationId xmlns:p14="http://schemas.microsoft.com/office/powerpoint/2010/main" val="8400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Guión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Explicativo</a:t>
            </a:r>
            <a:endParaRPr 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Este material está desarrollado como apoyo al curso presencial de la unidad de competencia Selección de Variables de la UDA “Temas Selectos de Sistemas”, correspondiente a la carrera de Ingeniería en Sistemas y Comunicaciones.</a:t>
            </a:r>
          </a:p>
          <a:p>
            <a:pPr marL="0" indent="0">
              <a:buNone/>
            </a:pPr>
            <a:endParaRPr lang="es-MX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Esta unidad de competencia es la continuación de la unidad de competencia Introducción al Reconocimiento de Patrones.</a:t>
            </a:r>
          </a:p>
          <a:p>
            <a:endParaRPr 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recomienda estudiar el tema antes de la sesión presencial.</a:t>
            </a:r>
          </a:p>
        </p:txBody>
      </p:sp>
    </p:spTree>
    <p:extLst>
      <p:ext uri="{BB962C8B-B14F-4D97-AF65-F5344CB8AC3E}">
        <p14:creationId xmlns:p14="http://schemas.microsoft.com/office/powerpoint/2010/main" val="208150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Guión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Explicativo</a:t>
            </a:r>
            <a:endParaRPr 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recomienda seguir la secuencia en la que se presenta el material para mayor comprensión de los temas.</a:t>
            </a:r>
          </a:p>
          <a:p>
            <a:pPr marL="0" indent="0">
              <a:buNone/>
            </a:pPr>
            <a:endParaRPr lang="es-MX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temas se pueden consultar en extenso en las referencias proporcionadas en la bibliografía.</a:t>
            </a:r>
          </a:p>
          <a:p>
            <a:pPr marL="0" indent="0">
              <a:buNone/>
            </a:pPr>
            <a:endParaRPr lang="es-MX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recomienda realizar ejercicios adicionales para complementar lo visto en clase y el material presentado.</a:t>
            </a:r>
          </a:p>
        </p:txBody>
      </p:sp>
    </p:spTree>
    <p:extLst>
      <p:ext uri="{BB962C8B-B14F-4D97-AF65-F5344CB8AC3E}">
        <p14:creationId xmlns:p14="http://schemas.microsoft.com/office/powerpoint/2010/main" val="212855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2 Marcador de contenido"/>
          <p:cNvSpPr>
            <a:spLocks noGrp="1"/>
          </p:cNvSpPr>
          <p:nvPr>
            <p:ph idx="1"/>
          </p:nvPr>
        </p:nvSpPr>
        <p:spPr>
          <a:xfrm>
            <a:off x="1909762" y="2008188"/>
            <a:ext cx="8585055" cy="4348162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es-MX" altLang="es-MX" sz="4000" b="1" i="1" dirty="0" smtClean="0">
                <a:latin typeface="Times New Roman" pitchFamily="18" charset="0"/>
                <a:cs typeface="Times New Roman" pitchFamily="18" charset="0"/>
              </a:rPr>
              <a:t>Objetivo</a:t>
            </a:r>
          </a:p>
          <a:p>
            <a:pPr marL="0" indent="0">
              <a:buNone/>
              <a:defRPr/>
            </a:pPr>
            <a:endParaRPr lang="es-MX" altLang="es-MX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1" indent="0" algn="just">
              <a:buNone/>
              <a:defRPr/>
            </a:pPr>
            <a:r>
              <a:rPr lang="es-MX" sz="3200" b="1" i="1" dirty="0">
                <a:latin typeface="Times New Roman" pitchFamily="18" charset="0"/>
                <a:cs typeface="Times New Roman" pitchFamily="18" charset="0"/>
              </a:rPr>
              <a:t>Estudiar y aplicar conceptos sobre selección de variables </a:t>
            </a:r>
            <a:r>
              <a:rPr lang="es-MX" sz="3200" b="1" i="1" dirty="0" smtClean="0">
                <a:latin typeface="Times New Roman" pitchFamily="18" charset="0"/>
                <a:cs typeface="Times New Roman" pitchFamily="18" charset="0"/>
              </a:rPr>
              <a:t>de los enfoques </a:t>
            </a:r>
            <a:r>
              <a:rPr lang="es-MX" sz="3200" b="1" i="1" dirty="0">
                <a:latin typeface="Times New Roman" pitchFamily="18" charset="0"/>
                <a:cs typeface="Times New Roman" pitchFamily="18" charset="0"/>
              </a:rPr>
              <a:t>del Reconocimiento de Patrones, formalizar este tipo de problemas y aplicar algoritmos para la selección de variables.</a:t>
            </a:r>
          </a:p>
          <a:p>
            <a:pPr>
              <a:buFont typeface="Arial" charset="0"/>
              <a:buChar char="•"/>
              <a:defRPr/>
            </a:pPr>
            <a:endParaRPr lang="es-MX" altLang="es-MX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3464E3C-4FF1-4828-87A1-C6E1B0CC9EDD}" type="slidenum">
              <a:rPr lang="en-US" altLang="es-MX" sz="1200"/>
              <a:pPr/>
              <a:t>5</a:t>
            </a:fld>
            <a:endParaRPr lang="en-US" altLang="es-MX" sz="1200"/>
          </a:p>
        </p:txBody>
      </p:sp>
      <p:sp>
        <p:nvSpPr>
          <p:cNvPr id="10244" name="5 Rectángulo"/>
          <p:cNvSpPr>
            <a:spLocks noChangeArrowheads="1"/>
          </p:cNvSpPr>
          <p:nvPr/>
        </p:nvSpPr>
        <p:spPr bwMode="auto">
          <a:xfrm>
            <a:off x="2279650" y="385043"/>
            <a:ext cx="748823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44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Selección de Variables</a:t>
            </a:r>
            <a:endParaRPr lang="es-MX" altLang="es-MX" sz="44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5" name="1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C83246B2-975D-4CC4-A642-88A1A6572152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10246" name="2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</p:spTree>
    <p:extLst>
      <p:ext uri="{BB962C8B-B14F-4D97-AF65-F5344CB8AC3E}">
        <p14:creationId xmlns:p14="http://schemas.microsoft.com/office/powerpoint/2010/main" val="427307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MX" sz="3200" b="1" i="1" dirty="0">
                <a:latin typeface="Times New Roman" pitchFamily="18" charset="0"/>
                <a:cs typeface="Times New Roman" pitchFamily="18" charset="0"/>
              </a:rPr>
              <a:t>Objetivos de la Selección de </a:t>
            </a:r>
            <a:r>
              <a:rPr lang="es-MX" sz="3200" b="1" i="1" dirty="0" smtClean="0">
                <a:latin typeface="Times New Roman" pitchFamily="18" charset="0"/>
                <a:cs typeface="Times New Roman" pitchFamily="18" charset="0"/>
              </a:rPr>
              <a:t>Variables</a:t>
            </a:r>
          </a:p>
          <a:p>
            <a:r>
              <a:rPr lang="es-MX" sz="3200" b="1" i="1" dirty="0" smtClean="0">
                <a:latin typeface="Times New Roman" pitchFamily="18" charset="0"/>
                <a:cs typeface="Times New Roman" pitchFamily="18" charset="0"/>
              </a:rPr>
              <a:t>Planteamiento </a:t>
            </a:r>
            <a:r>
              <a:rPr lang="es-MX" sz="3200" b="1" i="1" dirty="0">
                <a:latin typeface="Times New Roman" pitchFamily="18" charset="0"/>
                <a:cs typeface="Times New Roman" pitchFamily="18" charset="0"/>
              </a:rPr>
              <a:t>formal del problema se selección de variables</a:t>
            </a:r>
            <a:r>
              <a:rPr lang="es-MX" sz="32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/>
            <a:r>
              <a:rPr lang="es-MX" b="1" i="1" dirty="0">
                <a:latin typeface="Times New Roman" pitchFamily="18" charset="0"/>
                <a:cs typeface="Times New Roman" pitchFamily="18" charset="0"/>
              </a:rPr>
              <a:t>Criterios de comparación de valores de una variable</a:t>
            </a:r>
          </a:p>
          <a:p>
            <a:pPr lvl="1"/>
            <a:r>
              <a:rPr lang="es-MX" b="1" i="1" dirty="0">
                <a:latin typeface="Times New Roman" pitchFamily="18" charset="0"/>
                <a:cs typeface="Times New Roman" pitchFamily="18" charset="0"/>
              </a:rPr>
              <a:t>Funciones de semejanza</a:t>
            </a:r>
          </a:p>
          <a:p>
            <a:pPr lvl="1"/>
            <a:r>
              <a:rPr lang="es-MX" b="1" i="1" dirty="0">
                <a:latin typeface="Times New Roman" pitchFamily="18" charset="0"/>
                <a:cs typeface="Times New Roman" pitchFamily="18" charset="0"/>
              </a:rPr>
              <a:t>Planteamiento formal de un problema de selección de </a:t>
            </a:r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variables</a:t>
            </a:r>
          </a:p>
          <a:p>
            <a:r>
              <a:rPr lang="es-MX" sz="3200" b="1" i="1" dirty="0" smtClean="0">
                <a:latin typeface="Times New Roman" pitchFamily="18" charset="0"/>
                <a:cs typeface="Times New Roman" pitchFamily="18" charset="0"/>
              </a:rPr>
              <a:t>Teoría </a:t>
            </a:r>
            <a:r>
              <a:rPr lang="es-MX" sz="3200" b="1" i="1" dirty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s-MX" sz="3200" b="1" i="1" dirty="0" err="1">
                <a:latin typeface="Times New Roman" pitchFamily="18" charset="0"/>
                <a:cs typeface="Times New Roman" pitchFamily="18" charset="0"/>
              </a:rPr>
              <a:t>Testores</a:t>
            </a:r>
            <a:r>
              <a:rPr lang="es-MX" sz="32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/>
            <a:r>
              <a:rPr lang="es-MX" b="1" i="1" dirty="0">
                <a:latin typeface="Times New Roman" pitchFamily="18" charset="0"/>
                <a:cs typeface="Times New Roman" pitchFamily="18" charset="0"/>
              </a:rPr>
              <a:t>Conceptos y resultados de la Teoría de </a:t>
            </a:r>
            <a:r>
              <a:rPr lang="es-MX" b="1" i="1" dirty="0" err="1" smtClean="0">
                <a:latin typeface="Times New Roman" pitchFamily="18" charset="0"/>
                <a:cs typeface="Times New Roman" pitchFamily="18" charset="0"/>
              </a:rPr>
              <a:t>Testores</a:t>
            </a:r>
            <a:endParaRPr lang="es-MX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s-MX" b="1" i="1" dirty="0">
                <a:latin typeface="Times New Roman" pitchFamily="18" charset="0"/>
                <a:cs typeface="Times New Roman" pitchFamily="18" charset="0"/>
              </a:rPr>
              <a:t>Matriz de Diferencia</a:t>
            </a:r>
          </a:p>
          <a:p>
            <a:pPr lvl="1"/>
            <a:r>
              <a:rPr lang="es-MX" b="1" i="1" dirty="0">
                <a:latin typeface="Times New Roman" pitchFamily="18" charset="0"/>
                <a:cs typeface="Times New Roman" pitchFamily="18" charset="0"/>
              </a:rPr>
              <a:t>Matriz Básica</a:t>
            </a:r>
          </a:p>
          <a:p>
            <a:pPr lvl="1"/>
            <a:r>
              <a:rPr lang="es-MX" b="1" i="1" dirty="0">
                <a:latin typeface="Times New Roman" pitchFamily="18" charset="0"/>
                <a:cs typeface="Times New Roman" pitchFamily="18" charset="0"/>
              </a:rPr>
              <a:t>Algoritmos  para el cálculo de </a:t>
            </a:r>
            <a:r>
              <a:rPr lang="es-MX" b="1" i="1" dirty="0" err="1">
                <a:latin typeface="Times New Roman" pitchFamily="18" charset="0"/>
                <a:cs typeface="Times New Roman" pitchFamily="18" charset="0"/>
              </a:rPr>
              <a:t>testores</a:t>
            </a:r>
            <a:r>
              <a:rPr lang="es-MX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típicos</a:t>
            </a:r>
            <a:endParaRPr lang="es-MX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838200" y="496066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b="1" i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Contenido</a:t>
            </a:r>
          </a:p>
        </p:txBody>
      </p:sp>
    </p:spTree>
    <p:extLst>
      <p:ext uri="{BB962C8B-B14F-4D97-AF65-F5344CB8AC3E}">
        <p14:creationId xmlns:p14="http://schemas.microsoft.com/office/powerpoint/2010/main" val="235793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b="1" i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Contenido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lvl="1"/>
            <a:endParaRPr lang="es-MX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s-MX" sz="3200" b="1" i="1" dirty="0">
                <a:latin typeface="Times New Roman" pitchFamily="18" charset="0"/>
                <a:cs typeface="Times New Roman" pitchFamily="18" charset="0"/>
              </a:rPr>
              <a:t>Algoritmo BT para el cálculo de </a:t>
            </a:r>
            <a:r>
              <a:rPr lang="es-MX" sz="3200" b="1" i="1" dirty="0" err="1">
                <a:latin typeface="Times New Roman" pitchFamily="18" charset="0"/>
                <a:cs typeface="Times New Roman" pitchFamily="18" charset="0"/>
              </a:rPr>
              <a:t>testores</a:t>
            </a:r>
            <a:r>
              <a:rPr lang="es-MX" sz="3200" b="1" i="1" dirty="0">
                <a:latin typeface="Times New Roman" pitchFamily="18" charset="0"/>
                <a:cs typeface="Times New Roman" pitchFamily="18" charset="0"/>
              </a:rPr>
              <a:t> típicos</a:t>
            </a:r>
            <a:r>
              <a:rPr lang="es-MX" sz="32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/>
            <a:r>
              <a:rPr lang="es-MX" b="1" i="1" dirty="0">
                <a:latin typeface="Times New Roman" pitchFamily="18" charset="0"/>
                <a:cs typeface="Times New Roman" pitchFamily="18" charset="0"/>
              </a:rPr>
              <a:t>Ejemplo de cálculo de </a:t>
            </a:r>
            <a:r>
              <a:rPr lang="es-MX" b="1" i="1" dirty="0" err="1">
                <a:latin typeface="Times New Roman" pitchFamily="18" charset="0"/>
                <a:cs typeface="Times New Roman" pitchFamily="18" charset="0"/>
              </a:rPr>
              <a:t>testores</a:t>
            </a:r>
            <a:r>
              <a:rPr lang="es-MX" b="1" i="1" dirty="0">
                <a:latin typeface="Times New Roman" pitchFamily="18" charset="0"/>
                <a:cs typeface="Times New Roman" pitchFamily="18" charset="0"/>
              </a:rPr>
              <a:t> típicos utilizando </a:t>
            </a:r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BT</a:t>
            </a:r>
          </a:p>
          <a:p>
            <a:pPr marL="457200" lvl="1" indent="0">
              <a:buNone/>
            </a:pPr>
            <a:endParaRPr lang="es-MX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s-MX" sz="3200" b="1" i="1" dirty="0">
                <a:latin typeface="Times New Roman" pitchFamily="18" charset="0"/>
                <a:cs typeface="Times New Roman" pitchFamily="18" charset="0"/>
              </a:rPr>
              <a:t>Medida del la importancia informacional de variables y objetos.</a:t>
            </a:r>
          </a:p>
          <a:p>
            <a:pPr lvl="1"/>
            <a:r>
              <a:rPr lang="es-MX" b="1" i="1" dirty="0">
                <a:latin typeface="Times New Roman" pitchFamily="18" charset="0"/>
                <a:cs typeface="Times New Roman" pitchFamily="18" charset="0"/>
              </a:rPr>
              <a:t>Medida de la relevancia informacional de variables</a:t>
            </a:r>
          </a:p>
          <a:p>
            <a:pPr lvl="1"/>
            <a:r>
              <a:rPr lang="es-MX" b="1" i="1" dirty="0">
                <a:latin typeface="Times New Roman" pitchFamily="18" charset="0"/>
                <a:cs typeface="Times New Roman" pitchFamily="18" charset="0"/>
              </a:rPr>
              <a:t>Medida de la relevancia informacional de objetos</a:t>
            </a:r>
          </a:p>
          <a:p>
            <a:pPr marL="457200" lvl="1" indent="0">
              <a:buNone/>
            </a:pPr>
            <a:endParaRPr lang="es-MX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74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2 Marcador de contenido"/>
          <p:cNvSpPr>
            <a:spLocks noGrp="1"/>
          </p:cNvSpPr>
          <p:nvPr>
            <p:ph idx="1"/>
          </p:nvPr>
        </p:nvSpPr>
        <p:spPr>
          <a:xfrm>
            <a:off x="838200" y="1815090"/>
            <a:ext cx="9409833" cy="4348162"/>
          </a:xfrm>
        </p:spPr>
        <p:txBody>
          <a:bodyPr>
            <a:normAutofit fontScale="92500"/>
          </a:bodyPr>
          <a:lstStyle/>
          <a:p>
            <a:pPr marL="0" indent="0">
              <a:buNone/>
              <a:defRPr/>
            </a:pPr>
            <a:r>
              <a:rPr lang="es-MX" altLang="es-MX" sz="3500" b="1" i="1" dirty="0" smtClean="0">
                <a:latin typeface="Times New Roman" pitchFamily="18" charset="0"/>
                <a:cs typeface="Times New Roman" pitchFamily="18" charset="0"/>
              </a:rPr>
              <a:t>Objetivos en el problema de la selección de variables</a:t>
            </a:r>
          </a:p>
          <a:p>
            <a:pPr marL="0" indent="0">
              <a:buNone/>
              <a:defRPr/>
            </a:pPr>
            <a:endParaRPr lang="es-MX" altLang="es-MX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defRPr/>
            </a:pPr>
            <a:r>
              <a:rPr lang="es-MX" altLang="es-MX" sz="3200" b="1" i="1" dirty="0" smtClean="0">
                <a:latin typeface="Times New Roman" pitchFamily="18" charset="0"/>
                <a:cs typeface="Times New Roman" pitchFamily="18" charset="0"/>
              </a:rPr>
              <a:t>Reducir el </a:t>
            </a:r>
            <a:r>
              <a:rPr lang="es-MX" altLang="es-MX" sz="3200" b="1" i="1" dirty="0">
                <a:latin typeface="Times New Roman" pitchFamily="18" charset="0"/>
                <a:cs typeface="Times New Roman" pitchFamily="18" charset="0"/>
              </a:rPr>
              <a:t>número de </a:t>
            </a:r>
            <a:r>
              <a:rPr lang="es-MX" altLang="es-MX" sz="3200" b="1" i="1" dirty="0" smtClean="0">
                <a:latin typeface="Times New Roman" pitchFamily="18" charset="0"/>
                <a:cs typeface="Times New Roman" pitchFamily="18" charset="0"/>
              </a:rPr>
              <a:t>variables utilizadas en la descripción de los </a:t>
            </a:r>
            <a:r>
              <a:rPr lang="es-MX" altLang="es-MX" sz="3200" b="1" i="1" dirty="0">
                <a:latin typeface="Times New Roman" pitchFamily="18" charset="0"/>
                <a:cs typeface="Times New Roman" pitchFamily="18" charset="0"/>
              </a:rPr>
              <a:t>objetos </a:t>
            </a:r>
            <a:r>
              <a:rPr lang="es-MX" altLang="es-MX" sz="3200" b="1" i="1" dirty="0" smtClean="0">
                <a:latin typeface="Times New Roman" pitchFamily="18" charset="0"/>
                <a:cs typeface="Times New Roman" pitchFamily="18" charset="0"/>
              </a:rPr>
              <a:t>(espacio </a:t>
            </a:r>
            <a:r>
              <a:rPr lang="es-MX" altLang="es-MX" sz="3200" b="1" i="1" dirty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s-MX" altLang="es-MX" sz="3200" b="1" i="1" dirty="0" smtClean="0">
                <a:latin typeface="Times New Roman" pitchFamily="18" charset="0"/>
                <a:cs typeface="Times New Roman" pitchFamily="18" charset="0"/>
              </a:rPr>
              <a:t>representación).</a:t>
            </a:r>
          </a:p>
          <a:p>
            <a:pPr marL="457200" lvl="1" indent="0">
              <a:buNone/>
              <a:defRPr/>
            </a:pPr>
            <a:endParaRPr lang="es-MX" altLang="es-MX" sz="3200" b="1" i="1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charset="0"/>
              <a:buChar char="•"/>
              <a:defRPr/>
            </a:pPr>
            <a:r>
              <a:rPr lang="es-MX" altLang="es-MX" sz="3200" b="1" i="1" dirty="0" smtClean="0">
                <a:latin typeface="Times New Roman" pitchFamily="18" charset="0"/>
                <a:cs typeface="Times New Roman" pitchFamily="18" charset="0"/>
              </a:rPr>
              <a:t>Determinar las </a:t>
            </a:r>
            <a:r>
              <a:rPr lang="es-MX" altLang="es-MX" sz="3200" b="1" i="1" dirty="0">
                <a:latin typeface="Times New Roman" pitchFamily="18" charset="0"/>
                <a:cs typeface="Times New Roman" pitchFamily="18" charset="0"/>
              </a:rPr>
              <a:t>variables que inciden en el problema de manera </a:t>
            </a:r>
            <a:r>
              <a:rPr lang="es-MX" altLang="es-MX" sz="3200" b="1" i="1" dirty="0" smtClean="0">
                <a:latin typeface="Times New Roman" pitchFamily="18" charset="0"/>
                <a:cs typeface="Times New Roman" pitchFamily="18" charset="0"/>
              </a:rPr>
              <a:t>determinante (importancia informacional de las variables)</a:t>
            </a:r>
            <a:endParaRPr lang="es-MX" altLang="es-MX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3464E3C-4FF1-4828-87A1-C6E1B0CC9EDD}" type="slidenum">
              <a:rPr lang="en-US" altLang="es-MX" sz="1200"/>
              <a:pPr/>
              <a:t>8</a:t>
            </a:fld>
            <a:endParaRPr lang="en-US" altLang="es-MX" sz="1200"/>
          </a:p>
        </p:txBody>
      </p:sp>
      <p:sp>
        <p:nvSpPr>
          <p:cNvPr id="10244" name="5 Rectángulo"/>
          <p:cNvSpPr>
            <a:spLocks noChangeArrowheads="1"/>
          </p:cNvSpPr>
          <p:nvPr/>
        </p:nvSpPr>
        <p:spPr bwMode="auto">
          <a:xfrm>
            <a:off x="2279650" y="370495"/>
            <a:ext cx="748823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44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Selección de Variables</a:t>
            </a:r>
            <a:endParaRPr lang="es-MX" altLang="es-MX" sz="44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5" name="1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C83246B2-975D-4CC4-A642-88A1A6572152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10246" name="2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</p:spTree>
    <p:extLst>
      <p:ext uri="{BB962C8B-B14F-4D97-AF65-F5344CB8AC3E}">
        <p14:creationId xmlns:p14="http://schemas.microsoft.com/office/powerpoint/2010/main" val="208284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2 Marcador de contenido"/>
          <p:cNvSpPr>
            <a:spLocks noGrp="1"/>
          </p:cNvSpPr>
          <p:nvPr>
            <p:ph idx="1"/>
          </p:nvPr>
        </p:nvSpPr>
        <p:spPr>
          <a:xfrm>
            <a:off x="550718" y="1916113"/>
            <a:ext cx="9588645" cy="4373562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s-MX" altLang="es-MX" b="1" i="1" dirty="0" smtClean="0">
                <a:latin typeface="Times New Roman" pitchFamily="18" charset="0"/>
                <a:cs typeface="Times New Roman" pitchFamily="18" charset="0"/>
              </a:rPr>
              <a:t>La reducción de la cantidad de variables utilizadas en la descripción de los objetos sujetos a estudio</a:t>
            </a:r>
            <a:endParaRPr lang="es-MX" altLang="es-MX" sz="16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  <a:defRPr/>
            </a:pPr>
            <a:endParaRPr lang="es-ES_tradnl" altLang="es-MX" sz="16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endParaRPr lang="es-MX" altLang="es-MX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E35E2E6E-A5E3-423C-9D0E-BFFAE7173D17}" type="slidenum">
              <a:rPr lang="en-US" altLang="es-MX" sz="1200"/>
              <a:pPr/>
              <a:t>9</a:t>
            </a:fld>
            <a:endParaRPr lang="en-US" altLang="es-MX" sz="1200"/>
          </a:p>
        </p:txBody>
      </p:sp>
      <p:sp>
        <p:nvSpPr>
          <p:cNvPr id="11268" name="5 Rectángulo"/>
          <p:cNvSpPr>
            <a:spLocks noChangeArrowheads="1"/>
          </p:cNvSpPr>
          <p:nvPr/>
        </p:nvSpPr>
        <p:spPr bwMode="auto">
          <a:xfrm>
            <a:off x="2279650" y="671831"/>
            <a:ext cx="7488238" cy="369332"/>
          </a:xfrm>
          <a:prstGeom prst="rect">
            <a:avLst/>
          </a:prstGeom>
          <a:extLst/>
        </p:spPr>
        <p:txBody>
          <a:bodyPr vert="horz" lIns="91440" tIns="45720" rIns="91440" bIns="45720" rtlCol="0" anchor="ctr">
            <a:noAutofit/>
          </a:bodyPr>
          <a:lstStyle/>
          <a:p>
            <a:pPr lvl="1" algn="ctr"/>
            <a:r>
              <a:rPr lang="es-MX" altLang="es-MX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Reducir el número de </a:t>
            </a:r>
            <a:r>
              <a:rPr lang="es-MX" altLang="es-MX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variables</a:t>
            </a:r>
            <a:endParaRPr lang="es-MX" altLang="es-MX" sz="4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69" name="1 Marcador de fecha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E9A8591A-8CAC-4D7A-ACDE-989A4E104A85}" type="datetime1">
              <a:rPr lang="es-ES" altLang="es-MX" sz="1200"/>
              <a:pPr/>
              <a:t>02/10/2015</a:t>
            </a:fld>
            <a:endParaRPr lang="en-US" altLang="es-MX" sz="1200"/>
          </a:p>
        </p:txBody>
      </p:sp>
      <p:sp>
        <p:nvSpPr>
          <p:cNvPr id="11270" name="2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/>
              <a:t>Job Morales Escobar</a:t>
            </a: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27219"/>
              </p:ext>
            </p:extLst>
          </p:nvPr>
        </p:nvGraphicFramePr>
        <p:xfrm>
          <a:off x="1438563" y="3180099"/>
          <a:ext cx="4132984" cy="3010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480"/>
                <a:gridCol w="569480"/>
                <a:gridCol w="569480"/>
                <a:gridCol w="569480"/>
                <a:gridCol w="569480"/>
                <a:gridCol w="569480"/>
                <a:gridCol w="716104"/>
              </a:tblGrid>
              <a:tr h="602134"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/>
                        <a:t>X</a:t>
                      </a:r>
                      <a:r>
                        <a:rPr lang="es-MX" sz="1200" b="1" i="1" baseline="-25000" dirty="0" smtClean="0"/>
                        <a:t>1</a:t>
                      </a:r>
                    </a:p>
                    <a:p>
                      <a:pPr algn="ctr"/>
                      <a:r>
                        <a:rPr lang="es-MX" sz="1200" b="1" i="1" baseline="-25000" dirty="0" smtClean="0"/>
                        <a:t>(edad)</a:t>
                      </a:r>
                      <a:endParaRPr lang="es-MX" sz="1200" b="1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/>
                        <a:t>X</a:t>
                      </a:r>
                      <a:r>
                        <a:rPr lang="es-MX" sz="1200" b="1" i="1" baseline="-25000" dirty="0" smtClean="0"/>
                        <a:t>2</a:t>
                      </a:r>
                    </a:p>
                    <a:p>
                      <a:pPr algn="ctr"/>
                      <a:r>
                        <a:rPr lang="es-MX" sz="1200" b="1" i="1" baseline="-25000" dirty="0" smtClean="0"/>
                        <a:t>(peso)</a:t>
                      </a:r>
                    </a:p>
                    <a:p>
                      <a:pPr algn="ctr"/>
                      <a:endParaRPr lang="es-MX" sz="1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/>
                        <a:t>X</a:t>
                      </a:r>
                      <a:r>
                        <a:rPr lang="es-MX" sz="1200" b="1" i="1" baseline="-25000" dirty="0" smtClean="0"/>
                        <a:t>3</a:t>
                      </a:r>
                    </a:p>
                    <a:p>
                      <a:pPr algn="ctr"/>
                      <a:r>
                        <a:rPr lang="es-MX" sz="1200" b="1" i="1" baseline="-25000" dirty="0" smtClean="0"/>
                        <a:t>(estado)</a:t>
                      </a:r>
                    </a:p>
                    <a:p>
                      <a:pPr algn="ctr"/>
                      <a:endParaRPr lang="es-MX" sz="1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b="1" i="1" dirty="0" smtClean="0"/>
                        <a:t>.</a:t>
                      </a:r>
                      <a:endParaRPr lang="es-MX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b="1" i="1" dirty="0" smtClean="0"/>
                        <a:t>.</a:t>
                      </a:r>
                      <a:endParaRPr lang="es-MX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b="1" i="1" dirty="0" smtClean="0"/>
                        <a:t>.</a:t>
                      </a:r>
                      <a:endParaRPr lang="es-MX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err="1" smtClean="0"/>
                        <a:t>X</a:t>
                      </a:r>
                      <a:r>
                        <a:rPr lang="es-MX" sz="1200" b="1" i="1" baseline="-25000" dirty="0" err="1" smtClean="0"/>
                        <a:t>n</a:t>
                      </a:r>
                      <a:endParaRPr lang="es-MX" sz="1200" b="1" i="1" baseline="-25000" dirty="0" smtClean="0"/>
                    </a:p>
                    <a:p>
                      <a:pPr algn="ctr"/>
                      <a:r>
                        <a:rPr lang="es-MX" sz="1200" b="1" i="1" baseline="-25000" dirty="0" smtClean="0"/>
                        <a:t>(respuesta)</a:t>
                      </a:r>
                    </a:p>
                  </a:txBody>
                  <a:tcPr/>
                </a:tc>
              </a:tr>
              <a:tr h="602134">
                <a:tc>
                  <a:txBody>
                    <a:bodyPr/>
                    <a:lstStyle/>
                    <a:p>
                      <a:pPr algn="ctr"/>
                      <a:endParaRPr lang="es-MX" sz="1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</a:tr>
              <a:tr h="602134"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</a:tr>
              <a:tr h="602134"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</a:tr>
              <a:tr h="602134"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2108859"/>
              </p:ext>
            </p:extLst>
          </p:nvPr>
        </p:nvGraphicFramePr>
        <p:xfrm>
          <a:off x="7289800" y="3117273"/>
          <a:ext cx="4512340" cy="29964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2468"/>
                <a:gridCol w="902468"/>
                <a:gridCol w="902468"/>
                <a:gridCol w="902468"/>
                <a:gridCol w="902468"/>
              </a:tblGrid>
              <a:tr h="599290"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/>
                        <a:t>X</a:t>
                      </a:r>
                      <a:r>
                        <a:rPr lang="es-MX" sz="1200" b="1" i="1" baseline="-25000" dirty="0" smtClean="0"/>
                        <a:t>i1</a:t>
                      </a:r>
                    </a:p>
                    <a:p>
                      <a:pPr algn="ctr"/>
                      <a:r>
                        <a:rPr lang="es-MX" sz="1200" b="1" i="1" baseline="-25000" dirty="0" smtClean="0"/>
                        <a:t>(respuesta)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b="1" i="1" dirty="0" smtClean="0"/>
                        <a:t>.</a:t>
                      </a:r>
                      <a:endParaRPr lang="es-MX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b="1" i="1" dirty="0" smtClean="0"/>
                        <a:t>.</a:t>
                      </a:r>
                      <a:endParaRPr lang="es-MX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b="1" i="1" dirty="0" smtClean="0"/>
                        <a:t>.</a:t>
                      </a:r>
                      <a:endParaRPr lang="es-MX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/>
                        <a:t>X</a:t>
                      </a:r>
                      <a:r>
                        <a:rPr lang="es-MX" sz="1200" b="1" i="1" baseline="-25000" dirty="0" smtClean="0"/>
                        <a:t>is</a:t>
                      </a:r>
                    </a:p>
                    <a:p>
                      <a:pPr algn="ctr"/>
                      <a:r>
                        <a:rPr lang="es-MX" sz="1200" b="1" i="1" baseline="-25000" dirty="0" smtClean="0"/>
                        <a:t>(alergia)</a:t>
                      </a:r>
                    </a:p>
                    <a:p>
                      <a:pPr algn="ctr"/>
                      <a:endParaRPr lang="es-MX" sz="1200" b="1" i="1" dirty="0"/>
                    </a:p>
                  </a:txBody>
                  <a:tcPr/>
                </a:tc>
              </a:tr>
              <a:tr h="599290"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 dirty="0"/>
                    </a:p>
                  </a:txBody>
                  <a:tcPr/>
                </a:tc>
              </a:tr>
              <a:tr h="599290"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</a:tr>
              <a:tr h="599290"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</a:tr>
              <a:tr h="599290"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b="1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lecha derecha 3"/>
          <p:cNvSpPr/>
          <p:nvPr/>
        </p:nvSpPr>
        <p:spPr>
          <a:xfrm>
            <a:off x="5846617" y="2934944"/>
            <a:ext cx="1163782" cy="955964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Terminador 4"/>
          <p:cNvSpPr/>
          <p:nvPr/>
        </p:nvSpPr>
        <p:spPr>
          <a:xfrm>
            <a:off x="1194955" y="3182862"/>
            <a:ext cx="4589315" cy="609817"/>
          </a:xfrm>
          <a:prstGeom prst="flowChartTerminator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uadroTexto 5"/>
          <p:cNvSpPr txBox="1"/>
          <p:nvPr/>
        </p:nvSpPr>
        <p:spPr>
          <a:xfrm>
            <a:off x="6005946" y="3709554"/>
            <a:ext cx="644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dirty="0"/>
              <a:t>s</a:t>
            </a:r>
            <a:r>
              <a:rPr lang="es-MX" b="1" i="1" dirty="0" smtClean="0"/>
              <a:t>&lt;n</a:t>
            </a:r>
            <a:endParaRPr lang="es-MX" b="1" i="1" dirty="0"/>
          </a:p>
        </p:txBody>
      </p:sp>
      <p:sp>
        <p:nvSpPr>
          <p:cNvPr id="12" name="CuadroTexto 11"/>
          <p:cNvSpPr txBox="1"/>
          <p:nvPr/>
        </p:nvSpPr>
        <p:spPr>
          <a:xfrm>
            <a:off x="8510588" y="2737551"/>
            <a:ext cx="1558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Pacientes</a:t>
            </a:r>
            <a:endParaRPr lang="es-MX" b="1" i="1" dirty="0"/>
          </a:p>
        </p:txBody>
      </p:sp>
      <p:sp>
        <p:nvSpPr>
          <p:cNvPr id="13" name="CuadroTexto 12"/>
          <p:cNvSpPr txBox="1"/>
          <p:nvPr/>
        </p:nvSpPr>
        <p:spPr>
          <a:xfrm>
            <a:off x="2573919" y="2889951"/>
            <a:ext cx="1558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Pacientes</a:t>
            </a:r>
            <a:endParaRPr lang="es-MX" b="1" i="1" dirty="0"/>
          </a:p>
        </p:txBody>
      </p:sp>
      <p:sp>
        <p:nvSpPr>
          <p:cNvPr id="7" name="Abrir llave 6"/>
          <p:cNvSpPr/>
          <p:nvPr/>
        </p:nvSpPr>
        <p:spPr>
          <a:xfrm>
            <a:off x="924791" y="3823855"/>
            <a:ext cx="270165" cy="2348345"/>
          </a:xfrm>
          <a:prstGeom prst="leftBrac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CuadroTexto 16"/>
          <p:cNvSpPr txBox="1"/>
          <p:nvPr/>
        </p:nvSpPr>
        <p:spPr>
          <a:xfrm>
            <a:off x="-228384" y="4613149"/>
            <a:ext cx="15582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i="1" dirty="0" smtClean="0"/>
              <a:t>Enfermedades</a:t>
            </a:r>
            <a:endParaRPr lang="es-MX" sz="1200" b="1" i="1" dirty="0"/>
          </a:p>
        </p:txBody>
      </p:sp>
      <p:sp>
        <p:nvSpPr>
          <p:cNvPr id="19" name="CuadroTexto 18"/>
          <p:cNvSpPr txBox="1"/>
          <p:nvPr/>
        </p:nvSpPr>
        <p:spPr>
          <a:xfrm>
            <a:off x="5663262" y="4582389"/>
            <a:ext cx="15582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i="1" dirty="0" smtClean="0"/>
              <a:t>Enfermedades</a:t>
            </a:r>
            <a:endParaRPr lang="es-MX" sz="1200" b="1" i="1" dirty="0"/>
          </a:p>
        </p:txBody>
      </p:sp>
      <p:sp>
        <p:nvSpPr>
          <p:cNvPr id="20" name="Abrir llave 19"/>
          <p:cNvSpPr/>
          <p:nvPr/>
        </p:nvSpPr>
        <p:spPr>
          <a:xfrm>
            <a:off x="6844144" y="3789217"/>
            <a:ext cx="270165" cy="2348345"/>
          </a:xfrm>
          <a:prstGeom prst="leftBrac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Terminador 20"/>
          <p:cNvSpPr/>
          <p:nvPr/>
        </p:nvSpPr>
        <p:spPr>
          <a:xfrm>
            <a:off x="7249392" y="3127442"/>
            <a:ext cx="4589315" cy="609817"/>
          </a:xfrm>
          <a:prstGeom prst="flowChartTerminator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1169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867</TotalTime>
  <Words>2473</Words>
  <Application>Microsoft Office PowerPoint</Application>
  <PresentationFormat>Panorámica</PresentationFormat>
  <Paragraphs>526</Paragraphs>
  <Slides>47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47</vt:i4>
      </vt:variant>
    </vt:vector>
  </HeadingPairs>
  <TitlesOfParts>
    <vt:vector size="55" baseType="lpstr">
      <vt:lpstr>Arial</vt:lpstr>
      <vt:lpstr>Calibri</vt:lpstr>
      <vt:lpstr>Calibri Light</vt:lpstr>
      <vt:lpstr>Cambria Math</vt:lpstr>
      <vt:lpstr>Century Gothic</vt:lpstr>
      <vt:lpstr>Symbol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Contenido</vt:lpstr>
      <vt:lpstr>Contenido</vt:lpstr>
      <vt:lpstr>Presentación de PowerPoint</vt:lpstr>
      <vt:lpstr>Presentación de PowerPoint</vt:lpstr>
      <vt:lpstr>Presentación de PowerPoint</vt:lpstr>
      <vt:lpstr>Para la Similitud de valores de rasgos o de objetos </vt:lpstr>
      <vt:lpstr>Planteamiento formal de un problema de selección de variables</vt:lpstr>
      <vt:lpstr>Criterios de comparación de valores de una variable</vt:lpstr>
      <vt:lpstr>Algunos tipos de criterios de comparación booleanos de valores de una variable</vt:lpstr>
      <vt:lpstr>Algunos tipos de criterios de comparación booleanos de valores de una variable</vt:lpstr>
      <vt:lpstr>Ejemplo de criterio de comparación real de valores de una variable</vt:lpstr>
      <vt:lpstr>Función de semejanza entre objetos</vt:lpstr>
      <vt:lpstr>β0 semejanza entre objetos</vt:lpstr>
      <vt:lpstr>Ejemplos de funciones de semejanza </vt:lpstr>
      <vt:lpstr>Ejemplos de funciones de semejanza </vt:lpstr>
      <vt:lpstr>Planteamiento formal de un problema de selección de variables</vt:lpstr>
      <vt:lpstr>Planteamiento formal de un problema de selección de variables</vt:lpstr>
      <vt:lpstr>Planteamiento formal de un problema de selección de variables</vt:lpstr>
      <vt:lpstr>Conceptos y resultados básicos de la Teoría de Testores</vt:lpstr>
      <vt:lpstr>Conceptos y resultados básicos de la Teoría de Testores</vt:lpstr>
      <vt:lpstr>Conceptos y resultados básicos de la Teoría de Testores</vt:lpstr>
      <vt:lpstr>Matriz de diferencia </vt:lpstr>
      <vt:lpstr>Matriz de diferencia </vt:lpstr>
      <vt:lpstr>Matriz de diferencia </vt:lpstr>
      <vt:lpstr>Matriz Básica</vt:lpstr>
      <vt:lpstr>Algoritmos  para el cálculo de testores típicos</vt:lpstr>
      <vt:lpstr>Base para la aplicación del algoritmo  BT</vt:lpstr>
      <vt:lpstr>Base para la aplicación del algoritmo  BT</vt:lpstr>
      <vt:lpstr>Descripción del Algoritmo BT</vt:lpstr>
      <vt:lpstr>Algoritmo BT para el cálculo de testores típicos</vt:lpstr>
      <vt:lpstr>Ejemplo de cálculo de testores típicos utilizando BT</vt:lpstr>
      <vt:lpstr>Medida del la importancia informacional de variables y objetos.</vt:lpstr>
      <vt:lpstr>Medida de la relevancia informacional de variables o rasgos </vt:lpstr>
      <vt:lpstr>Medida de la relevancia informacional de variables </vt:lpstr>
      <vt:lpstr>Medida de la relevancia informacional de variables </vt:lpstr>
      <vt:lpstr>Ejemplo de la medida de la relevancia informacional de variables </vt:lpstr>
      <vt:lpstr>Medida de la relevancia informacional de objetos</vt:lpstr>
      <vt:lpstr>Medida de la relevancia informacional de objetos</vt:lpstr>
      <vt:lpstr>Bibliografía</vt:lpstr>
      <vt:lpstr>Bibliografía</vt:lpstr>
      <vt:lpstr>Guión Explicativo</vt:lpstr>
      <vt:lpstr>Guión Explicativo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UAEM</dc:creator>
  <cp:lastModifiedBy>tics</cp:lastModifiedBy>
  <cp:revision>137</cp:revision>
  <dcterms:created xsi:type="dcterms:W3CDTF">2015-01-26T18:01:39Z</dcterms:created>
  <dcterms:modified xsi:type="dcterms:W3CDTF">2015-10-03T01:45:18Z</dcterms:modified>
</cp:coreProperties>
</file>