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9" r:id="rId2"/>
    <p:sldId id="263" r:id="rId3"/>
    <p:sldId id="256" r:id="rId4"/>
    <p:sldId id="260" r:id="rId5"/>
    <p:sldId id="267" r:id="rId6"/>
    <p:sldId id="290" r:id="rId7"/>
    <p:sldId id="261" r:id="rId8"/>
    <p:sldId id="262" r:id="rId9"/>
    <p:sldId id="266" r:id="rId10"/>
    <p:sldId id="278" r:id="rId11"/>
    <p:sldId id="304" r:id="rId12"/>
    <p:sldId id="305" r:id="rId13"/>
    <p:sldId id="306" r:id="rId14"/>
    <p:sldId id="307" r:id="rId15"/>
    <p:sldId id="308" r:id="rId16"/>
    <p:sldId id="324" r:id="rId17"/>
    <p:sldId id="309" r:id="rId18"/>
    <p:sldId id="294" r:id="rId19"/>
    <p:sldId id="276" r:id="rId20"/>
    <p:sldId id="325" r:id="rId21"/>
    <p:sldId id="296" r:id="rId22"/>
    <p:sldId id="326" r:id="rId23"/>
    <p:sldId id="281" r:id="rId24"/>
    <p:sldId id="327" r:id="rId25"/>
    <p:sldId id="310" r:id="rId26"/>
    <p:sldId id="311" r:id="rId27"/>
    <p:sldId id="328" r:id="rId28"/>
    <p:sldId id="312" r:id="rId29"/>
    <p:sldId id="329" r:id="rId30"/>
    <p:sldId id="313" r:id="rId31"/>
    <p:sldId id="317" r:id="rId32"/>
    <p:sldId id="318" r:id="rId33"/>
    <p:sldId id="319" r:id="rId34"/>
    <p:sldId id="315" r:id="rId35"/>
    <p:sldId id="316" r:id="rId36"/>
    <p:sldId id="320" r:id="rId37"/>
    <p:sldId id="321" r:id="rId38"/>
    <p:sldId id="277" r:id="rId39"/>
    <p:sldId id="283" r:id="rId40"/>
    <p:sldId id="322" r:id="rId41"/>
    <p:sldId id="323" r:id="rId42"/>
    <p:sldId id="330" r:id="rId43"/>
    <p:sldId id="264" r:id="rId44"/>
    <p:sldId id="265" r:id="rId45"/>
    <p:sldId id="279" r:id="rId46"/>
    <p:sldId id="275" r:id="rId4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64" d="100"/>
          <a:sy n="64" d="100"/>
        </p:scale>
        <p:origin x="978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8CF44-149C-4DC2-A9FB-28290C5FE03D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8D2AA-4162-456B-A86C-AEDAA569FA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203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88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B1E8232-85FB-4809-842E-B4A53C10C3BF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11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11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9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47AD54F-DD24-447C-9C65-E45222776054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12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169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E127085-E60F-405D-8FEA-A6D145155986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13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057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E127085-E60F-405D-8FEA-A6D145155986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14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39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E127085-E60F-405D-8FEA-A6D145155986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15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82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E127085-E60F-405D-8FEA-A6D145155986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16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392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E127085-E60F-405D-8FEA-A6D145155986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17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33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98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491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169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098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714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6687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854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911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7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34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96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614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47111" y="498764"/>
            <a:ext cx="6357216" cy="5787737"/>
          </a:xfrm>
        </p:spPr>
        <p:txBody>
          <a:bodyPr>
            <a:noAutofit/>
          </a:bodyPr>
          <a:lstStyle/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Autónoma del Estado de México</a:t>
            </a:r>
          </a:p>
          <a:p>
            <a:pPr marL="114300" indent="0" algn="ctr">
              <a:buNone/>
              <a:defRPr/>
            </a:pPr>
            <a:endParaRPr lang="es-MX" altLang="es-MX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Valle de México</a:t>
            </a:r>
          </a:p>
          <a:p>
            <a:pPr marL="114300" indent="0" algn="ctr">
              <a:buNone/>
              <a:defRPr/>
            </a:pPr>
            <a:endParaRPr lang="es-MX" altLang="es-MX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Ingeniería </a:t>
            </a:r>
            <a:r>
              <a:rPr lang="es-MX" alt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Sistemas y Comunicaciones</a:t>
            </a:r>
          </a:p>
          <a:p>
            <a:pPr marL="114300" indent="0" algn="ctr">
              <a:buNone/>
              <a:defRPr/>
            </a:pPr>
            <a:endParaRPr lang="es-MX" altLang="es-MX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</a:t>
            </a:r>
          </a:p>
          <a:p>
            <a:pPr marL="114300" indent="0" algn="ctr">
              <a:buNone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Temas Selectos de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Sistemas</a:t>
            </a:r>
          </a:p>
          <a:p>
            <a:pPr marL="114300" indent="0" algn="ctr">
              <a:buNone/>
              <a:defRPr/>
            </a:pP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</a:t>
            </a:r>
          </a:p>
          <a:p>
            <a:pPr marL="114300" indent="0" algn="ctr">
              <a:buNone/>
              <a:defRPr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supervisada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  <a:defRPr/>
            </a:pPr>
            <a:endParaRPr lang="es-MX" alt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Elaboró: </a:t>
            </a:r>
            <a:r>
              <a:rPr lang="es-ES_tradnl" altLang="es-MX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Saturnino Job Morales </a:t>
            </a: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Escobar</a:t>
            </a:r>
          </a:p>
          <a:p>
            <a:pPr marL="114300" indent="0" algn="ctr">
              <a:buNone/>
              <a:defRPr/>
            </a:pP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Septiembre de 2015</a:t>
            </a:r>
            <a:endParaRPr lang="es-ES_tradnl" alt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13" descr="http://t3.gstatic.com/images?q=tbn:ANd9GcTGncOkD9EZl4p4SgKbwbzDjP1O4uT0HmGPUERcNpKW_Jtok9Ik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76" y="417513"/>
            <a:ext cx="1198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000" y="501651"/>
            <a:ext cx="12001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06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77630"/>
            <a:ext cx="77724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Aproximación </a:t>
            </a:r>
            <a:r>
              <a:rPr lang="es-ES_tradnl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conjuntual</a:t>
            </a:r>
            <a:endParaRPr lang="es-ES_tradnl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52282"/>
            <a:ext cx="6605789" cy="482468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clasificación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supervisada desde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Teoría de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Conjuntos</a:t>
            </a:r>
            <a:endParaRPr lang="es-E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onceptos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primarios: </a:t>
            </a:r>
          </a:p>
          <a:p>
            <a:pPr lvl="1">
              <a:lnSpc>
                <a:spcPct val="120000"/>
              </a:lnSpc>
            </a:pPr>
            <a:r>
              <a:rPr lang="es-ES_tradnl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Conjunto</a:t>
            </a:r>
          </a:p>
          <a:p>
            <a:pPr lvl="1">
              <a:lnSpc>
                <a:spcPct val="120000"/>
              </a:lnSpc>
            </a:pPr>
            <a:r>
              <a:rPr lang="es-ES_tradnl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Elemento</a:t>
            </a:r>
          </a:p>
          <a:p>
            <a:pPr lvl="1">
              <a:lnSpc>
                <a:spcPct val="120000"/>
              </a:lnSpc>
            </a:pPr>
            <a:r>
              <a:rPr lang="es-ES_tradnl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Pertenencia</a:t>
            </a:r>
          </a:p>
          <a:p>
            <a:pPr>
              <a:lnSpc>
                <a:spcPct val="120000"/>
              </a:lnSpc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 se </a:t>
            </a:r>
            <a:r>
              <a:rPr lang="es-ES_tradnl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definen, sólo se </a:t>
            </a:r>
            <a:r>
              <a:rPr lang="es-ES_tradnl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determinan</a:t>
            </a:r>
            <a:endParaRPr lang="es-ES_tradnl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4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9F53B6C-8E52-407F-A69E-716D6C730F2F}" type="slidenum">
              <a:rPr lang="en-US" altLang="es-MX" sz="1200"/>
              <a:pPr/>
              <a:t>10</a:t>
            </a:fld>
            <a:endParaRPr lang="en-US" altLang="es-MX" sz="1200"/>
          </a:p>
        </p:txBody>
      </p:sp>
      <p:sp>
        <p:nvSpPr>
          <p:cNvPr id="40965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1330E114-9669-4985-9EA4-4A8C72865C24}" type="datetime1">
              <a:rPr lang="es-ES" altLang="es-MX" sz="1200" smtClean="0"/>
              <a:pPr/>
              <a:t>02/10/2015</a:t>
            </a:fld>
            <a:r>
              <a:rPr lang="es-ES" altLang="es-MX" sz="1200" dirty="0" smtClean="0"/>
              <a:t>	</a:t>
            </a:r>
            <a:endParaRPr lang="en-US" altLang="es-MX" sz="1200" dirty="0"/>
          </a:p>
        </p:txBody>
      </p:sp>
      <p:sp>
        <p:nvSpPr>
          <p:cNvPr id="4096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7627329" y="2229488"/>
            <a:ext cx="2545355" cy="2017713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endParaRPr lang="es-MX" altLang="es-MX"/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8823100" y="2957845"/>
            <a:ext cx="2897396" cy="2089150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endParaRPr lang="es-MX" altLang="es-MX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 rot="16200000">
            <a:off x="7893409" y="3347996"/>
            <a:ext cx="1977599" cy="237648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endParaRPr lang="es-MX" altLang="es-MX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975335" y="2602205"/>
            <a:ext cx="19446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MX" altLang="es-MX" sz="2000" i="0" dirty="0">
                <a:solidFill>
                  <a:schemeClr val="accent1">
                    <a:lumMod val="75000"/>
                  </a:schemeClr>
                </a:solidFill>
              </a:rPr>
              <a:t>Matemática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0054118" y="3692862"/>
            <a:ext cx="16663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MX" altLang="es-MX" sz="2000" i="0" dirty="0">
                <a:solidFill>
                  <a:schemeClr val="accent1">
                    <a:lumMod val="75000"/>
                  </a:schemeClr>
                </a:solidFill>
              </a:rPr>
              <a:t>Computación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7958706" y="4695861"/>
            <a:ext cx="17287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MX" altLang="es-MX" sz="2000" i="0" dirty="0">
                <a:solidFill>
                  <a:schemeClr val="accent1">
                    <a:lumMod val="75000"/>
                  </a:schemeClr>
                </a:solidFill>
              </a:rPr>
              <a:t>Ingeniería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900006" y="3652333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MX" altLang="es-MX" sz="2800" b="1" i="0" dirty="0">
                <a:solidFill>
                  <a:srgbClr val="002060"/>
                </a:solidFill>
              </a:rPr>
              <a:t>RP</a:t>
            </a:r>
          </a:p>
        </p:txBody>
      </p:sp>
    </p:spTree>
    <p:extLst>
      <p:ext uri="{BB962C8B-B14F-4D97-AF65-F5344CB8AC3E}">
        <p14:creationId xmlns:p14="http://schemas.microsoft.com/office/powerpoint/2010/main" val="38788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9FEE51-7E6E-4178-BF53-15BE5F5CDA11}" type="datetime1">
              <a:rPr lang="es-ES" altLang="es-ES" b="0" i="0" smtClean="0">
                <a:latin typeface="Arial" panose="020B0604020202020204" pitchFamily="34" charset="0"/>
              </a:rPr>
              <a:pPr eaLnBrk="1" hangingPunct="1"/>
              <a:t>02/10/2015</a:t>
            </a:fld>
            <a:endParaRPr lang="es-ES" altLang="es-ES" b="0" i="0" smtClean="0">
              <a:latin typeface="Arial" panose="020B0604020202020204" pitchFamily="34" charset="0"/>
            </a:endParaRPr>
          </a:p>
        </p:txBody>
      </p:sp>
      <p:sp>
        <p:nvSpPr>
          <p:cNvPr id="409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496387C-704A-4815-9E44-37A2BF1C1A6F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11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  <p:sp>
        <p:nvSpPr>
          <p:cNvPr id="4100" name="5 Marcador de pie de página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b="0" i="0" smtClean="0">
                <a:latin typeface="Arial" panose="020B0604020202020204" pitchFamily="34" charset="0"/>
              </a:rPr>
              <a:t>Job Morales Escobar</a:t>
            </a:r>
          </a:p>
        </p:txBody>
      </p:sp>
      <p:sp>
        <p:nvSpPr>
          <p:cNvPr id="247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Determinación de conjuntos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extensión: proporcionando un listado de los elementos del conjunto.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Por ejemplo A= </a:t>
            </a:r>
            <a:r>
              <a:rPr lang="es-MX" altLang="es-E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{7, 9, 15 ,88 </a:t>
            </a:r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MX" altLang="es-E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100}</a:t>
            </a:r>
            <a:endParaRPr lang="es-MX" altLang="es-E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intención: indicando la propiedad que deben cumplir los elementos del conjunto.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Por ejemplo B= {x | x es un entero positivo </a:t>
            </a:r>
            <a:r>
              <a:rPr lang="es-MX" altLang="es-E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impar</a:t>
            </a:r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318526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262AD9-AF67-4188-8281-9A7CC27AC4F2}" type="datetime1">
              <a:rPr lang="es-ES" altLang="es-ES" b="0" i="0" smtClean="0">
                <a:latin typeface="Arial" panose="020B0604020202020204" pitchFamily="34" charset="0"/>
              </a:rPr>
              <a:pPr eaLnBrk="1" hangingPunct="1"/>
              <a:t>02/10/2015</a:t>
            </a:fld>
            <a:endParaRPr lang="es-ES" altLang="es-ES" b="0" i="0" smtClean="0">
              <a:latin typeface="Arial" panose="020B0604020202020204" pitchFamily="34" charset="0"/>
            </a:endParaRPr>
          </a:p>
        </p:txBody>
      </p:sp>
      <p:sp>
        <p:nvSpPr>
          <p:cNvPr id="512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D9978FE-C9E0-48FC-B058-6452961C185B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12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  <p:sp>
        <p:nvSpPr>
          <p:cNvPr id="5124" name="5 Marcador de pie de página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b="0" i="0" smtClean="0">
                <a:latin typeface="Arial" panose="020B0604020202020204" pitchFamily="34" charset="0"/>
              </a:rPr>
              <a:t>Job Morales Escobar</a:t>
            </a:r>
          </a:p>
        </p:txBody>
      </p:sp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0" y="577822"/>
            <a:ext cx="8229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Pertenencia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903413"/>
            <a:ext cx="8229600" cy="3668712"/>
          </a:xfr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Cuando se tiene el listado de todos los elementos componentes del conjunto, se comprueba si el elemento aparece en el mismo</a:t>
            </a:r>
            <a:r>
              <a:rPr lang="es-MX" altLang="es-E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endParaRPr lang="es-MX" altLang="es-E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s-MX" alt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Cuando se conoce la propiedad que lo caracteriza, se verifica si la cumple o no.</a:t>
            </a:r>
          </a:p>
        </p:txBody>
      </p:sp>
    </p:spTree>
    <p:extLst>
      <p:ext uri="{BB962C8B-B14F-4D97-AF65-F5344CB8AC3E}">
        <p14:creationId xmlns:p14="http://schemas.microsoft.com/office/powerpoint/2010/main" val="364400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649259"/>
            <a:ext cx="8229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Pertenencia (cont.)</a:t>
            </a:r>
            <a:endParaRPr lang="en-US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4539" y="1571625"/>
            <a:ext cx="10508104" cy="4643438"/>
          </a:xfrm>
        </p:spPr>
        <p:txBody>
          <a:bodyPr>
            <a:noAutofit/>
          </a:bodyPr>
          <a:lstStyle/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Ser 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elemento de (relación de pertenencia), es una relación binaria entre dos objetos de la Teoría de Conjuntos. </a:t>
            </a:r>
          </a:p>
          <a:p>
            <a:pPr marL="990600" lvl="1" indent="-533400">
              <a:buClr>
                <a:schemeClr val="hlink"/>
              </a:buClr>
              <a:defRPr/>
            </a:pP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Para indicar que a es un elemento del conjunto A, la denotamos a 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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y se lee como a pertenece a </a:t>
            </a:r>
            <a:r>
              <a:rPr lang="es-MX" sz="3200" b="1" i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90600" lvl="1" indent="-533400">
              <a:buClr>
                <a:schemeClr val="hlink"/>
              </a:buClr>
              <a:defRPr/>
            </a:pP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Cuando no lo es, se escribe a 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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A. </a:t>
            </a:r>
          </a:p>
          <a:p>
            <a:pPr marL="457200" lvl="1" indent="0">
              <a:buClr>
                <a:schemeClr val="hlink"/>
              </a:buClr>
              <a:buNone/>
              <a:defRPr/>
            </a:pPr>
            <a:endParaRPr lang="es-MX" sz="3200" b="1" i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Esta notación permite describir C= {7, 9, 15}  </a:t>
            </a: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como C= {x | x 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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y x&lt;20} o C= {x 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</a:t>
            </a:r>
            <a:r>
              <a:rPr lang="es-MX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| x&lt;20}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2A2BBB-4724-4641-B702-794E98CD2136}" type="datetime1">
              <a:rPr lang="es-ES" altLang="es-ES" b="0" i="0" smtClean="0">
                <a:latin typeface="Arial" panose="020B0604020202020204" pitchFamily="34" charset="0"/>
              </a:rPr>
              <a:pPr eaLnBrk="1" hangingPunct="1"/>
              <a:t>02/10/2015</a:t>
            </a:fld>
            <a:endParaRPr lang="es-ES" altLang="es-ES" b="0" i="0" smtClean="0">
              <a:latin typeface="Arial" panose="020B0604020202020204" pitchFamily="34" charset="0"/>
            </a:endParaRPr>
          </a:p>
        </p:txBody>
      </p:sp>
      <p:sp>
        <p:nvSpPr>
          <p:cNvPr id="614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F954A7-FBDF-4DDF-8956-DF15D7990FED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13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  <p:sp>
        <p:nvSpPr>
          <p:cNvPr id="6150" name="5 Marcador de pie de página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b="0" i="0" smtClean="0">
                <a:latin typeface="Arial" panose="020B0604020202020204" pitchFamily="34" charset="0"/>
              </a:rPr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303322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344561"/>
            <a:ext cx="8229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Herramientas usadas en la clasificación supervisada</a:t>
            </a:r>
            <a:endParaRPr lang="en-US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0890" y="1685921"/>
            <a:ext cx="7668953" cy="4643438"/>
          </a:xfrm>
        </p:spPr>
        <p:txBody>
          <a:bodyPr>
            <a:normAutofit fontScale="92500"/>
          </a:bodyPr>
          <a:lstStyle/>
          <a:p>
            <a:pPr>
              <a:buClr>
                <a:schemeClr val="hlink"/>
              </a:buClr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Técnicas estadísticas probabilísticas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Teoría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conjuntos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difusos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unciones potenciales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Lógica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matemática clásica y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polivalente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Lingüística matemática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Combinatoria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Teoría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grafos y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otros modelos de la Matemática. </a:t>
            </a:r>
            <a:endParaRPr lang="es-ES_tradnl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3400" indent="-533400">
              <a:buClr>
                <a:schemeClr val="hlink"/>
              </a:buClr>
              <a:buNone/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Cada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uno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tiene ventajas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desventajas, éxitos y restricciones. </a:t>
            </a:r>
          </a:p>
          <a:p>
            <a:pPr marL="533400" indent="-533400">
              <a:buClr>
                <a:schemeClr val="hlink"/>
              </a:buClr>
              <a:buNone/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533400" indent="-533400">
              <a:buClr>
                <a:schemeClr val="hlink"/>
              </a:buClr>
              <a:buNone/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problema a resolver es: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decidir la pertenencia de un objeto a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conjunto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dado. </a:t>
            </a:r>
            <a:endParaRPr lang="es-E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2A2BBB-4724-4641-B702-794E98CD2136}" type="datetime1">
              <a:rPr lang="es-ES" altLang="es-ES" b="0" i="0" smtClean="0">
                <a:latin typeface="Arial" panose="020B0604020202020204" pitchFamily="34" charset="0"/>
              </a:rPr>
              <a:pPr eaLnBrk="1" hangingPunct="1"/>
              <a:t>02/10/2015</a:t>
            </a:fld>
            <a:endParaRPr lang="es-ES" altLang="es-ES" b="0" i="0" smtClean="0">
              <a:latin typeface="Arial" panose="020B0604020202020204" pitchFamily="34" charset="0"/>
            </a:endParaRPr>
          </a:p>
        </p:txBody>
      </p:sp>
      <p:sp>
        <p:nvSpPr>
          <p:cNvPr id="614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F954A7-FBDF-4DDF-8956-DF15D7990FED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14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  <p:sp>
        <p:nvSpPr>
          <p:cNvPr id="6150" name="5 Marcador de pie de página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b="0" i="0" smtClean="0">
                <a:latin typeface="Arial" panose="020B0604020202020204" pitchFamily="34" charset="0"/>
              </a:rPr>
              <a:t>Job Morales Escobar</a:t>
            </a:r>
          </a:p>
        </p:txBody>
      </p:sp>
      <p:pic>
        <p:nvPicPr>
          <p:cNvPr id="1026" name="Picture 2" descr="https://jcvalda.files.wordpress.com/2012/05/fidelizar_cliente_05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823" y="1736352"/>
            <a:ext cx="4294101" cy="342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610600" y="5237279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 clasificación de consumidores</a:t>
            </a:r>
            <a:endParaRPr 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21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339551"/>
            <a:ext cx="8229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Algunos conceptos básicos</a:t>
            </a:r>
            <a:endParaRPr lang="en-US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982" y="1579362"/>
            <a:ext cx="6703504" cy="4507929"/>
          </a:xfrm>
        </p:spPr>
        <p:txBody>
          <a:bodyPr>
            <a:noAutofit/>
          </a:bodyPr>
          <a:lstStyle/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Definición</a:t>
            </a:r>
            <a:r>
              <a:rPr lang="es-ES_tradn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llama </a:t>
            </a:r>
            <a:r>
              <a:rPr lang="es-ES_tradnl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r-</a:t>
            </a:r>
            <a:r>
              <a:rPr lang="es-ES_tradnl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</a:t>
            </a:r>
            <a:r>
              <a:rPr lang="es-ES_tradnl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pertenencia de</a:t>
            </a:r>
            <a:r>
              <a:rPr lang="es-ES_tradn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ES_tradn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a:  ã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)=(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s-ES_tradnl" altLang="es-ES" sz="28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(O),...,</a:t>
            </a:r>
            <a:r>
              <a:rPr lang="es-ES_tradnl" altLang="es-ES" sz="28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)).</a:t>
            </a: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	Donde </a:t>
            </a:r>
            <a:r>
              <a:rPr lang="es-ES_tradnl" altLang="es-ES" sz="2800" baseline="-30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(O) </a:t>
            </a:r>
            <a:r>
              <a:rPr lang="es-MX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≈ “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l-GR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l-GR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ϵ 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s-ES_tradnl" altLang="es-ES" sz="2800" baseline="-30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" siendo </a:t>
            </a:r>
            <a:r>
              <a:rPr lang="es-ES_tradnl" altLang="es-ES" sz="28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l-GR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ϵ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{0,1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,*}. </a:t>
            </a:r>
            <a:endParaRPr lang="es-ES_tradnl" alt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endParaRPr lang="es-ES_tradnl" alt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Si 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s-ES_tradnl" altLang="es-ES" sz="28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(O)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para i=1</a:t>
            </a: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,...,r 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 llama r-</a:t>
            </a:r>
            <a:r>
              <a:rPr lang="es-ES_tradnl" altLang="es-E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uplo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de pertenencia </a:t>
            </a:r>
            <a:r>
              <a:rPr lang="es-ES_tradnl" altLang="es-E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completo</a:t>
            </a:r>
            <a:r>
              <a:rPr lang="es-ES_tradnl" alt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</a:t>
            </a:r>
            <a:endParaRPr lang="es-ES_tradnl" alt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endParaRPr lang="es-ES_tradnl" alt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alt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2A2BBB-4724-4641-B702-794E98CD2136}" type="datetime1">
              <a:rPr lang="es-ES" altLang="es-ES" b="0" i="0" smtClean="0">
                <a:latin typeface="Arial" panose="020B0604020202020204" pitchFamily="34" charset="0"/>
              </a:rPr>
              <a:pPr eaLnBrk="1" hangingPunct="1"/>
              <a:t>02/10/2015</a:t>
            </a:fld>
            <a:endParaRPr lang="es-ES" altLang="es-ES" b="0" i="0" smtClean="0">
              <a:latin typeface="Arial" panose="020B0604020202020204" pitchFamily="34" charset="0"/>
            </a:endParaRPr>
          </a:p>
        </p:txBody>
      </p:sp>
      <p:sp>
        <p:nvSpPr>
          <p:cNvPr id="614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F954A7-FBDF-4DDF-8956-DF15D7990FED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15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  <p:sp>
        <p:nvSpPr>
          <p:cNvPr id="6150" name="5 Marcador de pie de página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b="0" i="0" smtClean="0">
                <a:latin typeface="Arial" panose="020B0604020202020204" pitchFamily="34" charset="0"/>
              </a:rPr>
              <a:t>Job Morales Escobar</a:t>
            </a:r>
          </a:p>
        </p:txBody>
      </p:sp>
      <p:pic>
        <p:nvPicPr>
          <p:cNvPr id="7" name="Picture 2" descr="https://jcvalda.files.wordpress.com/2012/05/fidelizar_cliente_05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984" y="1494793"/>
            <a:ext cx="3935148" cy="313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5036694" y="4601984"/>
            <a:ext cx="6865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ã</a:t>
            </a:r>
            <a:r>
              <a:rPr lang="es-ES_tradnl" altLang="es-ES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</a:t>
            </a:r>
            <a:r>
              <a:rPr lang="es-ES_tradnl" altLang="es-ES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)=(</a:t>
            </a:r>
            <a:r>
              <a:rPr lang="es-ES_tradnl" altLang="es-ES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1, 0) considerando las clases compradora y no compradora:</a:t>
            </a:r>
          </a:p>
          <a:p>
            <a:r>
              <a:rPr lang="es-ES_tradnl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 indica que pertenece a la clase compradora y 0 que no pertenece a la clase no compradora</a:t>
            </a:r>
            <a:endParaRPr lang="es-ES" sz="2800" b="1" i="1" dirty="0"/>
          </a:p>
        </p:txBody>
      </p:sp>
    </p:spTree>
    <p:extLst>
      <p:ext uri="{BB962C8B-B14F-4D97-AF65-F5344CB8AC3E}">
        <p14:creationId xmlns:p14="http://schemas.microsoft.com/office/powerpoint/2010/main" val="21765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339551"/>
            <a:ext cx="8229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Algunos conceptos básicos</a:t>
            </a:r>
            <a:endParaRPr lang="en-US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981" y="1579362"/>
            <a:ext cx="11176819" cy="4507929"/>
          </a:xfrm>
        </p:spPr>
        <p:txBody>
          <a:bodyPr>
            <a:noAutofit/>
          </a:bodyPr>
          <a:lstStyle/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alt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Si 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s-ES_tradnl" altLang="es-ES" sz="36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(O)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implica que </a:t>
            </a:r>
            <a:r>
              <a:rPr lang="es-ES_tradnl" altLang="es-ES" sz="36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(O)=P</a:t>
            </a:r>
            <a:r>
              <a:rPr lang="es-ES_tradnl" altLang="es-ES" sz="36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</a:t>
            </a:r>
            <a:r>
              <a:rPr lang="es-ES_tradnl" alt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), 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siendo P</a:t>
            </a:r>
            <a:r>
              <a:rPr lang="es-ES_tradnl" altLang="es-ES" sz="36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(O) el predicado que describe correctamente la pertenencia de O a K</a:t>
            </a:r>
            <a:r>
              <a:rPr lang="es-ES_tradnl" altLang="es-ES" sz="3600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se denomina r-</a:t>
            </a:r>
            <a:r>
              <a:rPr lang="es-ES_tradnl" altLang="es-ES" sz="3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uplo</a:t>
            </a:r>
            <a:r>
              <a:rPr lang="es-ES_tradnl" altLang="es-E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de pertenencia</a:t>
            </a:r>
            <a:r>
              <a:rPr lang="es-ES" altLang="es-E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s-ES_tradnl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correcto</a:t>
            </a:r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90600" lvl="1" indent="-533400">
              <a:buClr>
                <a:schemeClr val="hlink"/>
              </a:buClr>
              <a:buNone/>
              <a:defRPr/>
            </a:pPr>
            <a:endParaRPr lang="es-ES_tradnl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_tradnl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_tradnl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denomina r-</a:t>
            </a:r>
            <a:r>
              <a:rPr lang="es-ES_tradnl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</a:t>
            </a:r>
            <a:r>
              <a:rPr lang="es-ES_tradnl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pertenencia </a:t>
            </a:r>
            <a:r>
              <a:rPr lang="es-ES_tradnl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verdadero</a:t>
            </a:r>
            <a:r>
              <a:rPr lang="es-ES_tradnl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 es </a:t>
            </a:r>
            <a:r>
              <a:rPr lang="es-ES_tradnl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completo y correcto</a:t>
            </a:r>
            <a:r>
              <a:rPr lang="es-ES_tradnl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2A2BBB-4724-4641-B702-794E98CD2136}" type="datetime1">
              <a:rPr lang="es-ES" altLang="es-ES" b="0" i="0" smtClean="0">
                <a:latin typeface="Arial" panose="020B0604020202020204" pitchFamily="34" charset="0"/>
              </a:rPr>
              <a:pPr eaLnBrk="1" hangingPunct="1"/>
              <a:t>02/10/2015</a:t>
            </a:fld>
            <a:endParaRPr lang="es-ES" altLang="es-ES" b="0" i="0" smtClean="0">
              <a:latin typeface="Arial" panose="020B0604020202020204" pitchFamily="34" charset="0"/>
            </a:endParaRPr>
          </a:p>
        </p:txBody>
      </p:sp>
      <p:sp>
        <p:nvSpPr>
          <p:cNvPr id="614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F954A7-FBDF-4DDF-8956-DF15D7990FED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16</a:t>
            </a:fld>
            <a:endParaRPr lang="es-ES" altLang="es-ES" b="0" i="0">
              <a:latin typeface="Arial" panose="020B0604020202020204" pitchFamily="34" charset="0"/>
            </a:endParaRPr>
          </a:p>
        </p:txBody>
      </p:sp>
      <p:sp>
        <p:nvSpPr>
          <p:cNvPr id="6150" name="5 Marcador de pie de página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b="0" i="0" smtClean="0">
                <a:latin typeface="Arial" panose="020B0604020202020204" pitchFamily="34" charset="0"/>
              </a:rPr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38090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649259"/>
            <a:ext cx="8229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Algunos conceptos básicos</a:t>
            </a:r>
            <a:endParaRPr lang="en-US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5350" y="1579362"/>
            <a:ext cx="10652217" cy="4507929"/>
          </a:xfrm>
        </p:spPr>
        <p:txBody>
          <a:bodyPr>
            <a:noAutofit/>
          </a:bodyPr>
          <a:lstStyle/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	Definición </a:t>
            </a:r>
            <a:r>
              <a:rPr lang="es-ES_tradnl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información estándar de las clases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s-ES_tradnl" sz="32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,...,K</a:t>
            </a:r>
            <a:r>
              <a:rPr lang="es-ES_tradnl" sz="32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_tradnl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un conjunto de descripciones de objetos de los cuales se conocen sus relaciones con las clases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s-ES_tradnl" sz="32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,...,K</a:t>
            </a:r>
            <a:r>
              <a:rPr lang="es-ES_tradnl" sz="32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_tradnl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cual será denotada por 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36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(K´</a:t>
            </a:r>
            <a:r>
              <a:rPr lang="es-ES_tradnl" sz="36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,...,</a:t>
            </a:r>
            <a:r>
              <a:rPr lang="es-ES_tradnl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K’</a:t>
            </a:r>
            <a:r>
              <a:rPr lang="es-ES_tradnl" sz="3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990600" lvl="1" indent="-533400">
              <a:buClr>
                <a:schemeClr val="hlink"/>
              </a:buClr>
              <a:buNone/>
              <a:defRPr/>
            </a:pPr>
            <a:endParaRPr lang="es-ES_tradnl" sz="3600" i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hlink"/>
              </a:buClr>
              <a:buNone/>
              <a:defRPr/>
            </a:pPr>
            <a:r>
              <a:rPr lang="es-ES_tradnl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(K´</a:t>
            </a:r>
            <a:r>
              <a:rPr lang="es-ES_tradnl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,...,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K’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_tradnl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una información estándar correcta (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completa, verdadera</a:t>
            </a:r>
            <a:r>
              <a:rPr lang="es-ES_tradnl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en dependencia de que todos sus r-</a:t>
            </a:r>
            <a:r>
              <a:rPr lang="es-ES_tradnl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uplos</a:t>
            </a:r>
            <a:r>
              <a:rPr lang="es-ES_tradnl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pertenencia sean correctos (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completos, verdaderos</a:t>
            </a:r>
            <a:r>
              <a:rPr lang="es-ES_tradnl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2A2BBB-4724-4641-B702-794E98CD2136}" type="datetime1">
              <a:rPr lang="es-ES" altLang="es-ES" b="0" i="0" smtClean="0">
                <a:latin typeface="Arial" panose="020B0604020202020204" pitchFamily="34" charset="0"/>
              </a:rPr>
              <a:pPr eaLnBrk="1" hangingPunct="1"/>
              <a:t>02/10/2015</a:t>
            </a:fld>
            <a:endParaRPr lang="es-ES" altLang="es-ES" b="0" i="0" smtClean="0">
              <a:latin typeface="Arial" panose="020B0604020202020204" pitchFamily="34" charset="0"/>
            </a:endParaRPr>
          </a:p>
        </p:txBody>
      </p:sp>
      <p:sp>
        <p:nvSpPr>
          <p:cNvPr id="614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F954A7-FBDF-4DDF-8956-DF15D7990FED}" type="slidenum">
              <a:rPr lang="es-ES" altLang="es-ES" b="0" i="0">
                <a:latin typeface="Arial" panose="020B0604020202020204" pitchFamily="34" charset="0"/>
              </a:rPr>
              <a:pPr eaLnBrk="1" hangingPunct="1"/>
              <a:t>17</a:t>
            </a:fld>
            <a:endParaRPr lang="es-ES" altLang="es-ES" b="0" i="0" dirty="0">
              <a:latin typeface="Arial" panose="020B0604020202020204" pitchFamily="34" charset="0"/>
            </a:endParaRPr>
          </a:p>
        </p:txBody>
      </p:sp>
      <p:sp>
        <p:nvSpPr>
          <p:cNvPr id="6150" name="5 Marcador de pie de página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b="0" i="0" dirty="0" smtClean="0">
                <a:latin typeface="Arial" panose="020B0604020202020204" pitchFamily="34" charset="0"/>
              </a:rPr>
              <a:t>Job Morales Escobar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95350" y="157936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4000"/>
          </a:p>
        </p:txBody>
      </p:sp>
    </p:spTree>
    <p:extLst>
      <p:ext uri="{BB962C8B-B14F-4D97-AF65-F5344CB8AC3E}">
        <p14:creationId xmlns:p14="http://schemas.microsoft.com/office/powerpoint/2010/main" val="37417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Planteamiento formal del problema de clasificación supervisada</a:t>
            </a: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18</a:t>
            </a:fld>
            <a:endParaRPr lang="en-US" altLang="es-MX" sz="1200"/>
          </a:p>
        </p:txBody>
      </p:sp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2050" name="Picture 2" descr="http://3.bp.blogspot.com/-eVcmrS4jLUA/T6iFE3O9GeI/AAAAAAAAATc/2pfVIqYQCFA/s1600/FAQs-pengui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481262"/>
            <a:ext cx="4405312" cy="362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296025" y="2638424"/>
            <a:ext cx="48863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se realiza el planteamiento formal de este problema?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Cuáles variables considerar en la descripción de los objetos?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Cómo comparar los valores de las variables?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comparar objetos’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clasificar? </a:t>
            </a:r>
            <a:endParaRPr 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64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Planteamiento formal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6429" y="1404257"/>
            <a:ext cx="10744200" cy="46373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altLang="es-MX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 M conjunto de objetos admisibles, </a:t>
            </a:r>
            <a:r>
              <a:rPr lang="es-ES" altLang="es-MX" sz="4400" b="1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es-ES" altLang="es-MX" sz="4400" b="1" i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es-ES" altLang="es-MX" sz="44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es-ES" altLang="es-MX" sz="4400" b="1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es-ES" altLang="es-MX" sz="4400" b="1" i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s-ES" altLang="es-MX" sz="44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,…, </a:t>
            </a:r>
            <a:r>
              <a:rPr lang="es-ES" altLang="es-MX" sz="4400" b="1" i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es-ES" altLang="es-MX" sz="4400" b="1" i="1" baseline="-250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es-MX" altLang="es-MX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el conjunto de rasgos que caracterizan los objetos de M, M</a:t>
            </a:r>
            <a:r>
              <a:rPr lang="es-MX" altLang="es-MX" sz="4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altLang="es-MX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dominio de la </a:t>
            </a:r>
            <a:r>
              <a:rPr lang="es-MX" altLang="es-MX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x</a:t>
            </a:r>
            <a:r>
              <a:rPr lang="es-MX" altLang="es-MX" sz="4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s-MX" altLang="es-MX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y C</a:t>
            </a:r>
            <a:r>
              <a:rPr lang="es-MX" altLang="es-MX" sz="4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s-MX" altLang="es-MX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 criterio de comparación correspondiente. </a:t>
            </a:r>
            <a:r>
              <a:rPr lang="es-MX" altLang="es-MX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Además, </a:t>
            </a: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s-ES_tradnl" sz="4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,...,</a:t>
            </a: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s-ES_tradnl" sz="4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 cubrimiento de M</a:t>
            </a:r>
            <a:r>
              <a:rPr lang="es-MX" altLang="es-MX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dada 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40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(K´</a:t>
            </a:r>
            <a:r>
              <a:rPr lang="es-ES_tradnl" sz="40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,...,</a:t>
            </a:r>
            <a:r>
              <a:rPr lang="es-ES_tradnl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K’</a:t>
            </a:r>
            <a:r>
              <a:rPr lang="es-ES_tradnl" sz="40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verdadera y la </a:t>
            </a:r>
            <a:r>
              <a:rPr lang="es-ES_tradnl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sucesión 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I(O’</a:t>
            </a:r>
            <a:r>
              <a:rPr lang="es-ES_tradnl" sz="40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),...,I(</a:t>
            </a:r>
            <a:r>
              <a:rPr lang="es-ES_tradnl" sz="4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O’</a:t>
            </a:r>
            <a:r>
              <a:rPr lang="es-ES_tradnl" sz="40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_tradnl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descripciones de objetos de M 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(muestra </a:t>
            </a:r>
            <a:r>
              <a:rPr lang="es-ES_tradnl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matriz de control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249" y="-410581"/>
            <a:ext cx="9967501" cy="76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Planteamiento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formal 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16429" y="1509187"/>
                <a:ext cx="10744200" cy="4637314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problema consiste en hallar un algoritmo A tal que: </a:t>
                </a:r>
                <a:endParaRPr lang="es-ES_tradnl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A(I</a:t>
                </a:r>
                <a:r>
                  <a:rPr lang="es-ES_tradnl" sz="36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(K´</a:t>
                </a:r>
                <a:r>
                  <a:rPr lang="es-ES_tradnl" sz="3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,...,</a:t>
                </a:r>
                <a:r>
                  <a:rPr lang="es-ES_tradnl" sz="3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K’</a:t>
                </a:r>
                <a:r>
                  <a:rPr lang="es-ES_tradnl" sz="36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I(O’</a:t>
                </a:r>
                <a:r>
                  <a:rPr lang="es-ES_tradnl" sz="36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),...,I(</a:t>
                </a:r>
                <a:r>
                  <a:rPr lang="es-ES_tradnl" sz="36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O’</a:t>
                </a:r>
                <a:r>
                  <a:rPr lang="es-ES_tradnl" sz="36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))= 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3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𝜶</m:t>
                        </m:r>
                        <m:r>
                          <a:rPr lang="es-MX" sz="3600" b="1" i="1" baseline="-25000" smtClean="0">
                            <a:latin typeface="Cambria Math"/>
                            <a:cs typeface="Times New Roman" panose="02020603050405020304" pitchFamily="18" charset="0"/>
                          </a:rPr>
                          <m:t>𝒋</m:t>
                        </m:r>
                      </m:e>
                      <m:sub/>
                      <m:sup>
                        <m:r>
                          <a:rPr lang="es-MX" sz="3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’</m:t>
                    </m:r>
                    <m:r>
                      <m:rPr>
                        <m:nor/>
                      </m:rPr>
                      <a:rPr lang="es-MX" sz="3600" b="1" i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)</m:t>
                    </m:r>
                  </m:oMath>
                </a14:m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||</a:t>
                </a:r>
                <a:r>
                  <a:rPr lang="es-ES_tradnl" sz="36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qxr</a:t>
                </a:r>
                <a:endParaRPr lang="es-MX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siendo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sz="3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latin typeface="Cambria Math"/>
                            <a:cs typeface="Times New Roman" panose="02020603050405020304" pitchFamily="18" charset="0"/>
                          </a:rPr>
                          <m:t>𝜶</m:t>
                        </m:r>
                        <m:r>
                          <a:rPr lang="es-MX" sz="3600" b="1" i="1" baseline="-25000">
                            <a:latin typeface="Cambria Math"/>
                            <a:cs typeface="Times New Roman" panose="02020603050405020304" pitchFamily="18" charset="0"/>
                          </a:rPr>
                          <m:t>𝒋</m:t>
                        </m:r>
                      </m:e>
                      <m:sub/>
                      <m:sup>
                        <m:r>
                          <a:rPr lang="es-MX" sz="3600" b="1" i="1">
                            <a:latin typeface="Cambria Math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’</m:t>
                    </m:r>
                    <m:r>
                      <m:rPr>
                        <m:nor/>
                      </m:rPr>
                      <a:rPr lang="es-MX" sz="3600" b="1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s-ES_tradnl" sz="36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l-GR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ϵ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{0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1, *} la respuesta del algoritmo A en cuanto a la pertenencia de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’</m:t>
                    </m:r>
                    <m:r>
                      <m:rPr>
                        <m:nor/>
                      </m:rPr>
                      <a:rPr lang="es-MX" sz="3600" b="1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</m:t>
                    </m:r>
                  </m:oMath>
                </a14:m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la clase </a:t>
                </a:r>
                <a:r>
                  <a:rPr lang="es-ES_tradnl" sz="3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s-ES_tradnl" sz="36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||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sz="3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latin typeface="Cambria Math"/>
                            <a:cs typeface="Times New Roman" panose="02020603050405020304" pitchFamily="18" charset="0"/>
                          </a:rPr>
                          <m:t>𝜶</m:t>
                        </m:r>
                        <m:r>
                          <a:rPr lang="es-MX" sz="3600" b="1" i="1" baseline="-25000">
                            <a:latin typeface="Cambria Math"/>
                            <a:cs typeface="Times New Roman" panose="02020603050405020304" pitchFamily="18" charset="0"/>
                          </a:rPr>
                          <m:t>𝒋</m:t>
                        </m:r>
                      </m:e>
                      <m:sub/>
                      <m:sup>
                        <m:r>
                          <a:rPr lang="es-MX" sz="3600" b="1" i="1">
                            <a:latin typeface="Cambria Math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’</m:t>
                    </m:r>
                    <m:r>
                      <m:rPr>
                        <m:nor/>
                      </m:rPr>
                      <a:rPr lang="es-MX" sz="3600" b="1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s-ES_tradnl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||</a:t>
                </a:r>
                <a:r>
                  <a:rPr lang="es-ES_tradnl" sz="36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qxr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ES_tradnl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denota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una matriz de q filas y r 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columnas, que representa los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r-</a:t>
                </a:r>
                <a:r>
                  <a:rPr lang="es-ES_tradnl" sz="3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plos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pertenencia, * denota la abstención del algoritmo A </a:t>
                </a:r>
                <a:r>
                  <a:rPr lang="es-ES_tradnl" sz="3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clasificar a O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s-MX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6429" y="1509187"/>
                <a:ext cx="10744200" cy="4637314"/>
              </a:xfrm>
              <a:blipFill rotWithShape="0">
                <a:blip r:embed="rId2"/>
                <a:stretch>
                  <a:fillRect l="-1759" t="-3421" r="-2724" b="-105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65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Funcionales de calidad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387930" y="1469571"/>
                <a:ext cx="8794296" cy="4812167"/>
              </a:xfrm>
            </p:spPr>
            <p:txBody>
              <a:bodyPr>
                <a:noAutofit/>
              </a:bodyPr>
              <a:lstStyle/>
              <a:p>
                <a:pPr marL="0" lvl="0" indent="0" hangingPunc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Permite evaluar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 eficiencia relativa de un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algoritmo proporcionando una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medida de sus aciertos, errores y abstenciones respecto a la información de aprendizaje y la de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control.</a:t>
                </a:r>
              </a:p>
              <a:p>
                <a:pPr marL="0" lvl="0" indent="0" hangingPunc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Ejemplos: </a:t>
                </a:r>
              </a:p>
              <a:p>
                <a:pPr marL="342900" lvl="0" indent="-342900" hangingPunct="0">
                  <a:buAutoNum type="arabicPeriod"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el número de objetos bien clasificados por un algoritmo A, Y la cantidad de objetos mal clasificados y Z la cantidad en la que el algoritmo se abstiene de clasificar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lvl="0" indent="0" hangingPunct="0">
                  <a:buNone/>
                </a:pPr>
                <a:r>
                  <a:rPr lang="es-ES_tradnl" b="1" i="1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b="1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∅</m:t>
                    </m:r>
                    <m:d>
                      <m:dPr>
                        <m:ctrlPr>
                          <a:rPr lang="es-MX" b="1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MX" b="1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</m:d>
                    <m:r>
                      <a:rPr lang="es-MX" b="1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box>
                      <m:boxPr>
                        <m:ctrlPr>
                          <a:rPr lang="es-MX" b="1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s-MX" b="1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𝑿</m:t>
                            </m:r>
                          </m:num>
                          <m:den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𝑿</m:t>
                            </m:r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𝒀</m:t>
                            </m:r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𝒁</m:t>
                            </m:r>
                          </m:den>
                        </m:f>
                      </m:e>
                    </m:box>
                  </m:oMath>
                </a14:m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87930" y="1469571"/>
                <a:ext cx="8794296" cy="4812167"/>
              </a:xfrm>
              <a:blipFill rotWithShape="0">
                <a:blip r:embed="rId2"/>
                <a:stretch>
                  <a:fillRect l="-1456" t="-2155" r="-145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664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Funcionales de calidad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387929" y="1574501"/>
                <a:ext cx="9524909" cy="4812167"/>
              </a:xfrm>
            </p:spPr>
            <p:txBody>
              <a:bodyPr>
                <a:noAutofit/>
              </a:bodyPr>
              <a:lstStyle/>
              <a:p>
                <a:pPr marL="0" indent="0" hangingPunc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 el funcional anterior se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busca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maximizar dado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que la calidad es directamente proporcional a los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aciertos.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este funcional le da igual un error que una abstención.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hangingPunct="0">
                  <a:buAutoNum type="arabicPeriod" startAt="2"/>
                </a:pPr>
                <a:endParaRPr lang="es-MX" b="1" i="1" dirty="0" smtClean="0">
                  <a:latin typeface="Cambria Math"/>
                  <a:ea typeface="Cambria Math"/>
                  <a:cs typeface="Times New Roman" panose="02020603050405020304" pitchFamily="18" charset="0"/>
                </a:endParaRPr>
              </a:p>
              <a:p>
                <a:pPr marL="342900" indent="-342900" hangingPunct="0">
                  <a:buAutoNum type="arabicPeriod" startAt="2"/>
                </a:pPr>
                <a:r>
                  <a:rPr lang="es-MX" b="1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s-MX" b="1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∅</m:t>
                    </m:r>
                    <m:d>
                      <m:dPr>
                        <m:ctrlPr>
                          <a:rPr lang="es-MX" b="1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MX" b="1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</m:d>
                    <m:r>
                      <a:rPr lang="es-MX" b="1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box>
                      <m:boxPr>
                        <m:ctrlPr>
                          <a:rPr lang="es-MX" b="1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s-MX" b="1" i="1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l-GR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𝜶</m:t>
                            </m:r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𝒀</m:t>
                            </m:r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 </m:t>
                            </m:r>
                            <m:r>
                              <a:rPr lang="el-GR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𝜸</m:t>
                            </m:r>
                            <m:r>
                              <a:rPr lang="es-MX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𝒁</m:t>
                            </m:r>
                          </m:num>
                          <m:den>
                            <m:r>
                              <a:rPr lang="es-MX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𝑿</m:t>
                            </m:r>
                            <m:r>
                              <a:rPr lang="es-MX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s-MX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𝒀</m:t>
                            </m:r>
                            <m:r>
                              <a:rPr lang="es-MX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s-MX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𝒁</m:t>
                            </m:r>
                          </m:den>
                        </m:f>
                      </m:e>
                    </m:box>
                    <m:r>
                      <a:rPr lang="es-MX" b="1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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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son parámetros que evalúan los errores y las abstenciones de modo diferente. En este caso se busca minimizar la función. </a:t>
                </a:r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 distinguen los errores entre sí, ni las abstenciones entre sí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87929" y="1574501"/>
                <a:ext cx="9524909" cy="4812167"/>
              </a:xfrm>
              <a:blipFill rotWithShape="0">
                <a:blip r:embed="rId2"/>
                <a:stretch>
                  <a:fillRect l="-1344" t="-215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815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22495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Modelo de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algoritmos de </a:t>
            </a: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votación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22593"/>
                <a:ext cx="10515600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Tuvo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origen en los años 1965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por </a:t>
                </a:r>
                <a:r>
                  <a:rPr lang="es-ES_tradnl" sz="32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Dmitriev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al.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sus desarrollos se deben al especialista ruso </a:t>
                </a:r>
                <a:r>
                  <a:rPr lang="es-ES_tradnl" sz="32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Yu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I. </a:t>
                </a:r>
                <a:r>
                  <a:rPr lang="es-ES_tradnl" sz="32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Zhuravliov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 a su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grupo.</a:t>
                </a:r>
                <a:endParaRPr lang="es-ES_tradnl" sz="3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ES_tradnl" altLang="es-MX" sz="3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idea esencial del modelo,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de la precedencia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parcial o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analogías parciales. Se trata de que un objeto puede parecerse a otro pero no en su totalidad y las partes en que sí se parecen pueden dar información acerca de posibles regularidades. Por supuesto, no todas en la misma magnitud. </a:t>
                </a:r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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I(O)</a:t>
                </a:r>
                <a:r>
                  <a:rPr lang="es-ES_tradnl" sz="32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ES_tradnl" sz="32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3200" b="1" i="1" baseline="-250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 baseline="-25000">
                            <a:latin typeface="Cambria Math"/>
                          </a:rPr>
                          <m:t>𝒊</m:t>
                        </m:r>
                      </m:e>
                      <m:sub>
                        <m:r>
                          <a:rPr lang="es-MX" sz="3200" b="1" i="1" baseline="-2500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O) ,..., 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3200" b="1" i="1" baseline="-250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 baseline="-25000">
                            <a:latin typeface="Cambria Math"/>
                          </a:rPr>
                          <m:t>𝒊</m:t>
                        </m:r>
                      </m:e>
                      <m:sub>
                        <m:r>
                          <a:rPr lang="es-MX" sz="3200" b="1" i="1" baseline="-25000">
                            <a:latin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O)). </a:t>
                </a:r>
                <a:endParaRPr lang="es-MX" sz="3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22593"/>
                <a:ext cx="10515600" cy="4351338"/>
              </a:xfrm>
              <a:blipFill rotWithShape="0">
                <a:blip r:embed="rId2"/>
                <a:stretch>
                  <a:fillRect l="-1507" t="-3086" r="-1275" b="-1009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511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22495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Modelo de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algoritmos de votación 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22593"/>
                <a:ext cx="10515600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 </a:t>
                </a:r>
              </a:p>
              <a:p>
                <a:pPr marL="0" indent="0">
                  <a:buNone/>
                </a:pPr>
                <a:endParaRPr lang="es-ES_tradnl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Llamaremos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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-parte de la descripción I(O) de un objeto, y la denotaremos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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I(O), o también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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O, a la </a:t>
                </a:r>
                <a:r>
                  <a:rPr lang="es-ES_tradnl" sz="3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subdescripción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O en términos sólo de los rasgos x</a:t>
                </a:r>
                <a:r>
                  <a:rPr lang="es-ES_tradnl" sz="3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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Es decir, </a:t>
                </a:r>
                <a:endParaRPr lang="es-ES_tradnl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ES_tradnl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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I(O)</a:t>
                </a:r>
                <a:r>
                  <a:rPr lang="es-ES_tradnl" sz="3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ES_tradnl" sz="3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3600" b="1" i="1" baseline="-250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1" i="1" baseline="-25000" smtClean="0">
                            <a:latin typeface="Cambria Math"/>
                          </a:rPr>
                          <m:t>𝒊</m:t>
                        </m:r>
                      </m:e>
                      <m:sub>
                        <m:r>
                          <a:rPr lang="es-MX" sz="3600" b="1" i="1" baseline="-2500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O) ,..., 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3600" b="1" i="1" baseline="-250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1" i="1" baseline="-25000">
                            <a:latin typeface="Cambria Math"/>
                          </a:rPr>
                          <m:t>𝒊</m:t>
                        </m:r>
                      </m:e>
                      <m:sub>
                        <m:r>
                          <a:rPr lang="es-MX" sz="3600" b="1" i="1" baseline="-25000" smtClean="0">
                            <a:latin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O)). </a:t>
                </a:r>
                <a:endParaRPr lang="es-MX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22593"/>
                <a:ext cx="10515600" cy="4351338"/>
              </a:xfrm>
              <a:blipFill rotWithShape="0">
                <a:blip r:embed="rId2"/>
                <a:stretch>
                  <a:fillRect l="-1797" t="-3647" b="-995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695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Modelo de algoritmos de votación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algn="ctr" hangingPunct="0">
              <a:buNone/>
            </a:pP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Etapas del modelo</a:t>
            </a:r>
          </a:p>
          <a:p>
            <a:pPr marL="0" lvl="0" indent="0" algn="ctr" hangingPunct="0">
              <a:buNone/>
            </a:pPr>
            <a:endParaRPr lang="es-ES_tradnl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hangingPunct="0">
              <a:buFont typeface="+mj-lt"/>
              <a:buAutoNum type="arabicPeriod"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Sistema de Conjuntos de Apoyo.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hangingPunct="0">
              <a:buFont typeface="+mj-lt"/>
              <a:buAutoNum type="arabicPeriod"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Función de Semejanza.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hangingPunct="0">
              <a:buFont typeface="+mj-lt"/>
              <a:buAutoNum type="arabicPeriod"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Evaluación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Fila Dado un Conjunto de Apoyo Fijo.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hangingPunct="0">
              <a:buFont typeface="+mj-lt"/>
              <a:buAutoNum type="arabicPeriod"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Evaluación por Clase Dado un Conjunto de Apoyo Fijo.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hangingPunct="0">
              <a:buFont typeface="+mj-lt"/>
              <a:buAutoNum type="arabicPeriod"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Evaluación por Clase para Todo el Sistema de Conjuntos de Apoyo.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hangingPunct="0">
              <a:buFont typeface="+mj-lt"/>
              <a:buAutoNum type="arabicPeriod"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Regla de Solución.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34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522495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Sistema de Conjuntos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de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Apoyo.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199" y="1593803"/>
            <a:ext cx="10765665" cy="4351338"/>
          </a:xfrm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un subconjunto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vacío de rasgos en términos de los cuales se analizarán los objetos. Un sistema de conjuntos de apoyo son varios conjuntos de apoyo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hangingPunc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Ejemplos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s-ES_tradnl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hangingPunc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.- Conjunto potencia.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utilizan todos los subconjuntos posibles del conjunto de rasgos. </a:t>
            </a:r>
          </a:p>
          <a:p>
            <a:pPr marL="457200" lvl="1" indent="0" hangingPunct="0">
              <a:buNone/>
            </a:pPr>
            <a:endParaRPr lang="es-MX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hangingPunc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2.- Cardinal fijo k. Se trata del conjunto formado por todos los subconjuntos de k elementos del conjunto de rasgos. </a:t>
            </a:r>
            <a:endParaRPr lang="es-MX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hangingPunct="0">
              <a:buNone/>
            </a:pPr>
            <a:endParaRPr lang="es-ES_tradnl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522495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Sistema de Conjuntos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de </a:t>
            </a:r>
            <a:r>
              <a:rPr lang="es-ES_tradnl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Apoyo 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199" y="1593803"/>
            <a:ext cx="10765665" cy="4351338"/>
          </a:xfrm>
        </p:spPr>
        <p:txBody>
          <a:bodyPr>
            <a:noAutofit/>
          </a:bodyPr>
          <a:lstStyle/>
          <a:p>
            <a:pPr marL="457200" lvl="1" indent="0" hangingPunc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.- Combinaciones de cardinal fijo. Es lo mismo que en el caso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anterior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pero con más de un k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 hangingPunc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hangingPunct="0">
              <a:buNone/>
            </a:pP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4.- </a:t>
            </a:r>
            <a:r>
              <a:rPr lang="es-ES_tradnl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Testores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típicos. Son todos los </a:t>
            </a:r>
            <a:r>
              <a:rPr lang="es-ES_tradnl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testores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típicos de la matriz de aprendizaje. </a:t>
            </a:r>
            <a:endParaRPr lang="es-ES_tradnl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hangingPunct="0">
              <a:buNone/>
            </a:pP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hangingPunct="0">
              <a:buNone/>
            </a:pP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5.-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Elegido por el usuario, el usuario selecciona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sistema de conjuntos de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apoyo,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incluso pudiera ser el propio R. </a:t>
            </a: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endParaRPr lang="es-MX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hangingPunct="0">
              <a:buNone/>
            </a:pPr>
            <a:endParaRPr lang="es-ES_tradnl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64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Función de </a:t>
            </a:r>
            <a:r>
              <a:rPr lang="es-ES_tradnl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Semejanza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8989" y="1621088"/>
            <a:ext cx="10515600" cy="4351338"/>
          </a:xfrm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Formaliza el criterio de comparación entre objetos para determinar el grado de parecido</a:t>
            </a:r>
            <a:endParaRPr lang="es-MX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592" y="2976855"/>
            <a:ext cx="5951201" cy="35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Función de </a:t>
            </a:r>
            <a:r>
              <a:rPr lang="es-ES_tradnl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Semejanza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8989" y="1621088"/>
            <a:ext cx="10515600" cy="4351338"/>
          </a:xfrm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es-E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Ejemplos</a:t>
            </a:r>
          </a:p>
          <a:p>
            <a:pPr marL="742950" indent="-742950" hangingPunct="0">
              <a:buAutoNum type="arabicPeriod"/>
            </a:pPr>
            <a:r>
              <a:rPr lang="el-G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ES_tradnl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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|x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)}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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El número de rasgos en que los </a:t>
            </a:r>
            <a:r>
              <a:rPr lang="es-ES_tradnl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coinciden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totalmente.</a:t>
            </a:r>
          </a:p>
          <a:p>
            <a:pPr marL="0" indent="0" hangingPunct="0">
              <a:buNone/>
            </a:pPr>
            <a:endParaRPr lang="es-MX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es-E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l-G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ES_tradnl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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|C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r>
              <a:rPr lang="es-ES_tradnl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z-Cyrl-AZ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s-E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z-Cyrl-AZ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s-ES_tradnl" sz="36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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donde 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un criterio de comparación de valores de la variable 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número de rasgos casi coincidentes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entre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 objetos.</a:t>
            </a:r>
            <a:endParaRPr lang="es-MX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249" y="-405601"/>
            <a:ext cx="9967501" cy="7669201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8967355" y="1475509"/>
            <a:ext cx="1018309" cy="5611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 w="1270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550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2342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lvl="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Evaluación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por Fila </a:t>
            </a:r>
            <a:r>
              <a:rPr lang="es-ES_tradnl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dado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un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Conjunto de Apoyo Fijo.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inicia un proceso de “contabilización” de votación, en cuanto a la medida de semejanza entre las diferentes partes de las descripciones de los objetos ya clasificados y los que se desean clasificar. </a:t>
            </a:r>
            <a:endParaRPr lang="es-ES_tradnl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endParaRPr lang="es-ES_tradnl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Cada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fila </a:t>
            </a:r>
            <a:r>
              <a:rPr lang="es-ES_tradnl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MA se compara con el objeto O por medio de la función 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semejanza </a:t>
            </a:r>
            <a:r>
              <a:rPr lang="el-GR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_tradnl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endParaRPr lang="es-ES_tradnl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evaluación es una función, por tanto, de los valores de las semejanzas entre las diferentes 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-partes comparadas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2342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lvl="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Evaluación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por Fila </a:t>
            </a:r>
            <a:r>
              <a:rPr lang="es-ES_tradnl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dado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un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Conjunto de Apoyo Fijo.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</a:t>
            </a:r>
          </a:p>
          <a:p>
            <a:pPr marL="0" indent="0" hangingPunct="0">
              <a:buNone/>
            </a:pP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el-G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_tradnl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,O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ES_tradnl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s-ES_tradnl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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).P(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l-G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I(</a:t>
            </a:r>
            <a:r>
              <a:rPr lang="es-ES_tradnl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I(O)) 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donde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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es un parámetro de ponderación asociado a cada objeto de 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MA.</a:t>
            </a:r>
          </a:p>
          <a:p>
            <a:pPr marL="0" indent="0">
              <a:buNone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es el peso, la importancia, del conjunto de apoyo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</a:p>
          <a:p>
            <a:pPr marL="0" indent="0">
              <a:buNone/>
            </a:pPr>
            <a:r>
              <a:rPr lang="el-GR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I(</a:t>
            </a:r>
            <a:r>
              <a:rPr lang="es-ES_tradnl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I(O)) es el valor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semejanza entre los objetos comparados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13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2342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lvl="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Evaluación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por Clase </a:t>
            </a:r>
            <a:r>
              <a:rPr lang="es-ES_tradnl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dado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un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Conjunto de Apoyo Fijo.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hangingPunct="0">
              <a:buNone/>
            </a:pP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trata es de totalizar las evaluaciones obtenidas para cada uno de los objetos de MA respecto al objeto O que se quiere clasificar. </a:t>
            </a:r>
            <a:endParaRPr lang="es-ES_tradnl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endParaRPr lang="es-ES_tradnl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totalización es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función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las evaluaciones por filas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obtenidas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la </a:t>
            </a:r>
            <a:r>
              <a:rPr lang="el-G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-parte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fija. Es decir,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valor de </a:t>
            </a:r>
            <a:r>
              <a:rPr lang="el-G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_tradnl" sz="36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ES_tradnl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endParaRPr lang="es-ES_tradnl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Cada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objeto 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MA sólo opina sobre la pertenencia de O a su clase; </a:t>
            </a:r>
            <a:r>
              <a:rPr lang="es-ES_tradnl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ES_tradnl" sz="3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_tradnl" sz="3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puede opinar sobre clases a las que 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pertenece</a:t>
            </a:r>
            <a:r>
              <a:rPr lang="es-ES_tradnl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_tradnl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6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2342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lvl="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Evaluación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por Clase </a:t>
            </a:r>
            <a:r>
              <a:rPr lang="es-ES_tradnl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dado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un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Conjunto de Apoyo Fijo.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hangingPunct="0">
                  <a:buNone/>
                </a:pP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Ejemplo</a:t>
                </a:r>
              </a:p>
              <a:p>
                <a:pPr marL="0" indent="0" hangingPunct="0">
                  <a:buNone/>
                </a:pPr>
                <a:endParaRPr lang="es-ES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s-MX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sub>
                      <m:sup>
                        <m:r>
                          <a:rPr lang="es-ES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p>
                    </m:sSubSup>
                  </m:oMath>
                </a14:m>
                <a:r>
                  <a:rPr lang="es-MX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s-ES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s-ES" sz="3600" b="1" i="1" baseline="-2500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den>
                    </m:f>
                    <m:nary>
                      <m:naryPr>
                        <m:chr m:val="∑"/>
                        <m:ctrlPr>
                          <a:rPr lang="es-MX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ES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  <m:r>
                          <a:rPr lang="es-ES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s-ES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sSub>
                          <m:sSubPr>
                            <m:ctrlPr>
                              <a:rPr lang="es-ES" sz="36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6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s-ES" sz="36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es-MX" sz="3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3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3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sub>
                          <m:sup/>
                        </m:sSubSup>
                      </m:e>
                    </m:nary>
                  </m:oMath>
                </a14:m>
                <a:r>
                  <a:rPr lang="es-MX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</m:e>
                      <m:sub>
                        <m:r>
                          <a:rPr lang="es-ES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sub>
                    </m:sSub>
                    <m:r>
                      <a:rPr lang="es-ES" sz="3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s-MX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ES_tradnl" sz="3600" dirty="0" smtClean="0"/>
              </a:p>
              <a:p>
                <a:pPr marL="0" indent="0" hangingPunct="0">
                  <a:buNone/>
                </a:pP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varía en los elementos de la clase </a:t>
                </a:r>
                <a:r>
                  <a:rPr lang="es-ES_tradnl" sz="36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s-ES_tradnl" sz="36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endParaRPr lang="es-ES_tradnl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ES_tradnl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s-ES_tradnl" sz="3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s-ES_tradnl" sz="36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ES_tradn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la cantidad de elementos de la 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clase </a:t>
                </a:r>
                <a:r>
                  <a:rPr lang="es-ES_tradnl" sz="3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s-ES_tradnl" sz="36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ES_tradnl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s-ES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MX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97" t="-4762" b="-7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801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2342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Evaluación por Clase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para todo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l </a:t>
            </a:r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Sistema de Conjuntos de Apoyo.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 hangingPunct="0">
                  <a:buNone/>
                </a:pPr>
                <a:endParaRPr lang="es-ES_tradnl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Ahora se totalizan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 </a:t>
                </a: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cálculos para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todo el sistema </a:t>
                </a: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conjuntos de apoyo seleccionado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s-ES_tradnl" sz="4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ES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Ejemplo</a:t>
                </a:r>
                <a:endParaRPr lang="es-MX" sz="4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ES_tradnl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s-MX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s-ES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  <m:sup/>
                    </m:sSubSup>
                  </m:oMath>
                </a14:m>
                <a:r>
                  <a:rPr lang="es-MX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40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s-ES" sz="4000" b="1" i="1" baseline="-2500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den>
                    </m:f>
                    <m:nary>
                      <m:naryPr>
                        <m:chr m:val="∑"/>
                        <m:ctrlPr>
                          <a:rPr lang="es-MX" sz="40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l-GR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az-Cyrl-AZ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є</m:t>
                        </m:r>
                        <m:r>
                          <m:rPr>
                            <m:sty m:val="p"/>
                          </m:rPr>
                          <a:rPr lang="el-GR" sz="40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s-ES" sz="4000" b="1" i="1" baseline="-25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sub>
                      <m:sup>
                        <m:sSub>
                          <m:sSubPr>
                            <m:ctrlPr>
                              <a:rPr lang="es-ES" sz="40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/>
                          <m:sub/>
                        </m:sSub>
                      </m:sup>
                      <m:e>
                        <m:sSubSup>
                          <m:sSubSupPr>
                            <m:ctrlPr>
                              <a:rPr lang="es-MX" sz="4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4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4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sub>
                          <m:sup>
                            <m:r>
                              <a:rPr lang="es-ES" sz="40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s-MX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</a:t>
                </a:r>
                <a14:m>
                  <m:oMath xmlns:m="http://schemas.openxmlformats.org/officeDocument/2006/math">
                    <m:r>
                      <a:rPr lang="es-ES" sz="4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s-MX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ES_tradnl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siendo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</a:t>
                </a:r>
                <a:r>
                  <a:rPr lang="es-ES_tradnl" sz="4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el sistema de conjuntos de apoyo seleccionado para el algoritmo A. </a:t>
                </a:r>
                <a:endParaRPr lang="es-MX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89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Regla de Solución.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_tradnl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trata ahora de establecer un criterio, </a:t>
            </a:r>
            <a:r>
              <a:rPr lang="es-ES_tradnl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es-ES_tradnl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sobre la base de cada una de las votaciones obtenidas en la etapa precedente, se pueda tomar una decisión en cuanto a las relaciones del objeto a clasificar con cada una de las clases del problema. </a:t>
            </a:r>
            <a:endParaRPr 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Regla de Solución.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hangingPunct="0">
                  <a:buNone/>
                </a:pP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general se tiene que </a:t>
                </a:r>
                <a:endParaRPr lang="es-MX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ES_tradnl" sz="4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40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ES_tradnl" sz="40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l-GR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s-ES_tradnl" sz="40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(O),...,</a:t>
                </a:r>
                <a:r>
                  <a:rPr lang="el-GR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Γ </a:t>
                </a:r>
                <a:r>
                  <a:rPr lang="es-ES_tradnl" sz="40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</a:t>
                </a:r>
                <a:r>
                  <a:rPr lang="es-ES_tradnl" sz="4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ES_tradnl" sz="4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MX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α</m:t>
                        </m:r>
                      </m:e>
                      <m:sub>
                        <m:r>
                          <a:rPr lang="es-ES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s-ES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(O),...,</a:t>
                </a:r>
                <a:r>
                  <a:rPr lang="es-MX" sz="40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MX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α</m:t>
                        </m:r>
                      </m:e>
                      <m:sub>
                        <m:r>
                          <a:rPr lang="es-ES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sub>
                      <m:sup>
                        <m:r>
                          <a:rPr lang="es-ES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(O)) </a:t>
                </a:r>
                <a:endParaRPr lang="es-MX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siendo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MX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α</m:t>
                        </m:r>
                      </m:e>
                      <m:sub>
                        <m:r>
                          <a:rPr lang="es-ES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>
                        <m:r>
                          <a:rPr lang="es-ES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es-ES_tradnl" sz="4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 el valor, la respuesta del algoritmo de clasificación respecto a la relación entre el objeto O y la clase K</a:t>
                </a:r>
                <a:r>
                  <a:rPr lang="es-ES_tradnl" sz="4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i=1,...,r. </a:t>
                </a:r>
                <a:endParaRPr lang="es-MX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087" t="-3922" r="-40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642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indent="-457200" algn="ctr" hangingPunct="0"/>
            <a:r>
              <a:rPr lang="es-ES_tradnl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Regla de Solución.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hangingPunct="0">
                  <a:buNone/>
                </a:pPr>
                <a:r>
                  <a:rPr lang="es-ES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Ejemplo</a:t>
                </a:r>
                <a:endParaRPr lang="es-MX" sz="4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MX" sz="4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:endParaRPr lang="es-MX" sz="4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hangingPunc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s-MX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α</m:t>
                        </m:r>
                      </m:e>
                      <m:sub>
                        <m:r>
                          <a:rPr lang="es-ES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>
                        <m:r>
                          <a:rPr lang="es-ES" sz="4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es-ES_tradnl" sz="4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 </a:t>
                </a:r>
                <a:r>
                  <a:rPr lang="es-ES_tradnl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s-ES_tradnl" sz="4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s-ES_tradnl" sz="4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l-GR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m:rPr>
                                  <m:nor/>
                                </m:rPr>
                                <a:rPr lang="es-ES" sz="4000" b="1" i="1" baseline="-2500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i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O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m:rPr>
                                  <m:nor/>
                                </m:rPr>
                                <a:rPr lang="el-GR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m:rPr>
                                  <m:nor/>
                                </m:rPr>
                                <a:rPr lang="es-ES" sz="4000" b="1" i="1" baseline="-2500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j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O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para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i</m:t>
                              </m:r>
                              <m: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  <m:r>
                                <a:rPr lang="es-ES" sz="4000" b="1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𝒋</m:t>
                              </m:r>
                            </m:e>
                          </m:mr>
                          <m:mr>
                            <m:e>
                              <m: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l-GR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m:rPr>
                                  <m:nor/>
                                </m:rPr>
                                <a:rPr lang="es-ES" sz="4000" b="1" i="1" baseline="-2500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p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m:rPr>
                                  <m:nor/>
                                </m:rPr>
                                <a:rPr lang="el-GR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m:rPr>
                                  <m:nor/>
                                </m:rPr>
                                <a:rPr lang="es-ES" sz="4000" b="1" i="1" baseline="-250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i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O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m:rPr>
                                  <m:nor/>
                                </m:rPr>
                                <a:rPr lang="el-GR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m:rPr>
                                  <m:nor/>
                                </m:rPr>
                                <a:rPr lang="es-ES" sz="4000" b="1" i="1" baseline="-250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j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O</m:t>
                              </m:r>
                              <m:r>
                                <m:rPr>
                                  <m:nor/>
                                </m:rPr>
                                <a:rPr lang="es-ES_tradnl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para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s-ES" sz="4000" b="1" i="1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p</m:t>
                              </m:r>
                              <m:r>
                                <a:rPr lang="es-ES" sz="4000" b="1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  <m:r>
                                <a:rPr lang="es-ES" sz="4000" b="1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𝒊</m:t>
                              </m:r>
                            </m:e>
                          </m:mr>
                          <m:mr>
                            <m:e>
                              <m: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ES" sz="40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ES_tradnl" sz="4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087" t="-39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50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indent="-457200" algn="ctr" hangingPunct="0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Ejercicio de ALVOT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38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668308"/>
                <a:ext cx="10859692" cy="4398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114300" indent="0" hangingPunct="0">
                  <a:buNone/>
                </a:pPr>
                <a:r>
                  <a:rPr lang="es-ES_tradnl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</a:t>
                </a:r>
                <a:endParaRPr lang="es-MX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r>
                  <a:rPr lang="es-ES_tradnl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</a:t>
                </a:r>
                <a:r>
                  <a:rPr lang="es-ES_tradnl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ES_tradnl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_tradnl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s-ES_tradnl" sz="2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mr>
                            </m:m>
                          </m:num>
                          <m:den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s-ES_tradnl" sz="2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e>
                                  <m:r>
                                    <a:rPr lang="es-E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</m:mr>
                            </m:m>
                          </m:den>
                        </m:f>
                      </m:e>
                    </m:d>
                  </m:oMath>
                </a14:m>
                <a:endParaRPr lang="es-MX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endParaRPr lang="es-MX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r>
                  <a:rPr lang="es-ES_tradnl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Además considere I(O</a:t>
                </a:r>
                <a:r>
                  <a:rPr lang="es-ES_tradnl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)=(0,1,1) la descripción del objeto a clasificar. </a:t>
                </a:r>
                <a:endParaRPr lang="es-ES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eaLnBrk="1" hangingPunct="1">
                  <a:lnSpc>
                    <a:spcPct val="120000"/>
                  </a:lnSpc>
                  <a:buFontTx/>
                  <a:buNone/>
                </a:pP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Defina un algoritmo para clasificar el objeto cubriendo las 6 etapas previas.</a:t>
                </a:r>
                <a:endParaRPr lang="es-MX" altLang="es-MX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668308"/>
                <a:ext cx="10859692" cy="4398961"/>
              </a:xfrm>
              <a:prstGeom prst="rect">
                <a:avLst/>
              </a:prstGeom>
              <a:blipFill rotWithShape="0">
                <a:blip r:embed="rId2"/>
                <a:stretch>
                  <a:fillRect l="-112" t="-15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17345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Clasificador de mínima distancia</a:t>
            </a:r>
            <a:br>
              <a:rPr lang="es-MX" b="1" i="1" dirty="0">
                <a:latin typeface="Times New Roman" pitchFamily="18" charset="0"/>
                <a:cs typeface="Times New Roman" pitchFamily="18" charset="0"/>
              </a:rPr>
            </a:b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39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114300" indent="0">
                  <a:buNone/>
                </a:pP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Aquí se considera qu</a:t>
                </a: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e los objetos están representados en un espacio vectorial  y por lo tanto un objeto es un vector, además, una clase se representa por un vector prototipo o medio definido por:</a:t>
                </a:r>
                <a:endParaRPr lang="es-MX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s-MX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s-ES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s-MX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az-Cyrl-AZ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є</m:t>
                        </m:r>
                        <m: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𝒘</m:t>
                        </m:r>
                        <m:r>
                          <a:rPr lang="es-ES" sz="2400" b="1" i="1" baseline="-2500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  <m:sup/>
                      <m:e>
                        <m: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nary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j=1,2,…,N</a:t>
                </a:r>
              </a:p>
              <a:p>
                <a:pPr marL="411163" lvl="1" indent="0">
                  <a:buNone/>
                </a:pPr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𝑵</m:t>
                        </m:r>
                      </m:e>
                      <m:sub>
                        <m:r>
                          <a:rPr lang="es-E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la cantidad de patrones en la clase 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s-ES" sz="24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𝒘</m:t>
                    </m:r>
                  </m:oMath>
                </a14:m>
                <a:r>
                  <a:rPr lang="es-MX" sz="24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  </a:t>
                </a:r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la suma se realiza para todos los vectores.</a:t>
                </a:r>
                <a:endParaRPr lang="es-MX" sz="24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188" t="-15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2050" name="Picture 2" descr="http://photos1.blogger.com/blogger/1013/1515/320/SVMSeparac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817" y="1769356"/>
            <a:ext cx="3867462" cy="417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49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6275" y="1700213"/>
            <a:ext cx="8229600" cy="4373562"/>
          </a:xfrm>
        </p:spPr>
        <p:txBody>
          <a:bodyPr/>
          <a:lstStyle/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Conceptos Básicos del Reconocimiento de Patrones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Selección de Variables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Supervisada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no Supervisada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Procesamiento de Lenguaje Natural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Aplicaciones</a:t>
            </a:r>
          </a:p>
          <a:p>
            <a:pPr marL="114300" indent="0" algn="ctr">
              <a:buNone/>
              <a:defRPr/>
            </a:pPr>
            <a:endParaRPr lang="es-ES_tradnl" alt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125BB4D9-0EC8-4D53-BCC1-8458BBB2E7AB}" type="slidenum">
              <a:rPr lang="en-US" altLang="es-MX" sz="1200"/>
              <a:pPr/>
              <a:t>4</a:t>
            </a:fld>
            <a:endParaRPr lang="en-US" altLang="es-MX" sz="1200"/>
          </a:p>
        </p:txBody>
      </p:sp>
      <p:sp>
        <p:nvSpPr>
          <p:cNvPr id="9220" name="1 Rectángulo"/>
          <p:cNvSpPr>
            <a:spLocks noChangeArrowheads="1"/>
          </p:cNvSpPr>
          <p:nvPr/>
        </p:nvSpPr>
        <p:spPr bwMode="auto">
          <a:xfrm>
            <a:off x="2279650" y="438151"/>
            <a:ext cx="7488238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altLang="es-MX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Unidades de Competencia</a:t>
            </a:r>
          </a:p>
        </p:txBody>
      </p:sp>
      <p:sp>
        <p:nvSpPr>
          <p:cNvPr id="9221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FC731D10-97E0-4611-9921-E4AC2F5FECFF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922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235839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Clasificador de mínima 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distancia (cont.)</a:t>
            </a:r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MX" b="1" i="1" dirty="0">
                <a:latin typeface="Times New Roman" pitchFamily="18" charset="0"/>
                <a:cs typeface="Times New Roman" pitchFamily="18" charset="0"/>
              </a:rPr>
            </a:b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40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114300" indent="0">
                  <a:buNone/>
                </a:pP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Una forma de determinar la pertenencia de un </a:t>
                </a: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objeto a la clase es asignarlo a la clase del prototipo más cercano, si se utiliza la distancia euclidiana, el problema se reduce a evaluar las funciones:</a:t>
                </a:r>
                <a:endParaRPr lang="es-MX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(X)=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s-MX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s-MX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s-E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</m:e>
                    </m:d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j=1,…,M</a:t>
                </a:r>
              </a:p>
              <a:p>
                <a:pPr marL="411163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s-MX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</m:d>
                    <m:r>
                      <a:rPr lang="es-E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=(</m:t>
                    </m:r>
                    <m:r>
                      <a:rPr lang="es-E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s-ES" sz="2400" b="1" i="0" baseline="30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𝐓</m:t>
                    </m:r>
                    <m:r>
                      <a:rPr lang="es-ES" sz="24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s-E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MX" sz="2400" b="1" baseline="30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1/2</a:t>
                </a:r>
                <a14:m>
                  <m:oMath xmlns:m="http://schemas.openxmlformats.org/officeDocument/2006/math">
                    <m:r>
                      <a:rPr lang="es-E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la norma de Euclides</a:t>
                </a:r>
                <a:endParaRPr lang="es-MX" sz="24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:r>
                  <a:rPr lang="es-ES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4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</a:t>
                </a:r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es la menor distancia, entonces se asigna x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s-E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endParaRPr lang="es-MX" sz="24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188" t="-1554" b="-63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3074" name="Picture 2" descr="https://encrypted-tbn2.gstatic.com/images?q=tbn:ANd9GcSAc-gz9CzbJTxc75w3NGghabckcFQ_7wzXcrXYStbR2QlV-99Rp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63" y="1690688"/>
            <a:ext cx="3752833" cy="370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8153401" y="5516380"/>
            <a:ext cx="3617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/>
              <a:t>Los puntos negros representan los prototipos de cada clase</a:t>
            </a: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36180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Clasificador de mínima 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distancia (cont.)</a:t>
            </a:r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MX" b="1" i="1" dirty="0">
                <a:latin typeface="Times New Roman" pitchFamily="18" charset="0"/>
                <a:cs typeface="Times New Roman" pitchFamily="18" charset="0"/>
              </a:rPr>
            </a:b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41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7" y="1773239"/>
                <a:ext cx="9154536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114300" indent="0">
                  <a:buNone/>
                </a:pPr>
                <a:r>
                  <a:rPr lang="es-ES" alt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Lo que es equivalente a evaluar las </a:t>
                </a:r>
                <a:r>
                  <a:rPr lang="es-ES" alt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funciones:</a:t>
                </a:r>
                <a:endParaRPr lang="es-MX" sz="36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e>
                      <m:sub>
                        <m:r>
                          <a:rPr lang="es-ES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(X)=</a:t>
                </a:r>
                <a:r>
                  <a:rPr lang="es-ES" sz="3600" b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36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s-ES" sz="3600" b="1" baseline="30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𝐓</m:t>
                    </m:r>
                    <m:sSub>
                      <m:sSubPr>
                        <m:ctrlPr>
                          <a:rPr lang="es-MX" sz="3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s-ES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a:rPr lang="es-ES" sz="3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s-ES" sz="3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s-ES" sz="3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s-ES" sz="3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  <m:sSub>
                      <m:sSubPr>
                        <m:ctrlPr>
                          <a:rPr lang="es-MX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s-ES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a:rPr lang="es-ES" sz="3600" b="1" baseline="30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𝐓</m:t>
                    </m:r>
                    <m:sSub>
                      <m:sSubPr>
                        <m:ctrlPr>
                          <a:rPr lang="es-MX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s-ES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j=1,…,M</a:t>
                </a:r>
              </a:p>
              <a:p>
                <a:pPr marL="411163" lvl="1" indent="0">
                  <a:buNone/>
                </a:pPr>
                <a14:m>
                  <m:oMath xmlns:m="http://schemas.openxmlformats.org/officeDocument/2006/math"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𝒂𝒔𝒊𝒈𝒏𝒂𝒓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𝑿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𝒍𝒂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𝒄𝒍𝒂𝒔𝒆</m:t>
                    </m:r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s-ES" sz="3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e>
                      <m:sub>
                        <m:r>
                          <a:rPr lang="es-ES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s-MX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(X) toma el mayor valor numérico</a:t>
                </a:r>
              </a:p>
              <a:p>
                <a:pPr marL="411163" lvl="1" indent="0">
                  <a:buNone/>
                </a:pPr>
                <a:endParaRPr lang="es-MX" sz="36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7" y="1773239"/>
                <a:ext cx="9154536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799" t="-2401" r="-6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207057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Clasificador de mínima 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distancia (cont.)</a:t>
            </a:r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MX" b="1" i="1" dirty="0">
                <a:latin typeface="Times New Roman" pitchFamily="18" charset="0"/>
                <a:cs typeface="Times New Roman" pitchFamily="18" charset="0"/>
              </a:rPr>
            </a:b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42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486586" y="1820530"/>
                <a:ext cx="7053465" cy="3353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411163" lvl="1" indent="0">
                  <a:buNone/>
                </a:pP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frontera de decisión entre la clases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s-ES" sz="2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s-E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para un clasificador de mínima distancia es:</a:t>
                </a:r>
              </a:p>
              <a:p>
                <a:pPr marL="41116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s-E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  <m: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s-ES" sz="28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</m:sub>
                      </m:sSub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s-ES" sz="28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- </m:t>
                      </m:r>
                      <m:sSub>
                        <m:sSubPr>
                          <m:ctrlP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s-E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s-ES" sz="28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= </m:t>
                      </m:r>
                    </m:oMath>
                  </m:oMathPara>
                </a14:m>
                <a:endParaRPr lang="es-ES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s-ES" sz="2800" b="1" baseline="30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𝐓</m:t>
                      </m:r>
                      <m:sSub>
                        <m:sSubPr>
                          <m:ctrlPr>
                            <a:rPr lang="es-MX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a:rPr lang="es-ES" sz="28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MX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a:rPr lang="es-E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 −</m:t>
                      </m:r>
                      <m:sSub>
                        <m:sSubPr>
                          <m:ctrlPr>
                            <a:rPr lang="es-MX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s-E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s-E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a:rPr lang="es-ES" sz="28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MX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a:rPr lang="es-ES" sz="28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s-ES" sz="2800" b="1" baseline="30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𝐓</m:t>
                      </m:r>
                      <m:sSub>
                        <m:sSubPr>
                          <m:ctrlPr>
                            <a:rPr lang="es-MX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a:rPr lang="es-ES" sz="28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MX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E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a:rPr lang="es-ES" sz="28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s-MX" sz="28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s-ES" sz="28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</m:oMath>
                  </m:oMathPara>
                </a14:m>
                <a:endParaRPr lang="es-MX" sz="28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586" y="1820530"/>
                <a:ext cx="7053465" cy="3353906"/>
              </a:xfrm>
              <a:prstGeom prst="rect">
                <a:avLst/>
              </a:prstGeom>
              <a:blipFill rotWithShape="0">
                <a:blip r:embed="rId2"/>
                <a:stretch>
                  <a:fillRect t="-2000" r="-190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7" name="Picture 2" descr="http://photos1.blogger.com/blogger/1013/1515/320/SVMSeparac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817" y="1094797"/>
            <a:ext cx="3867462" cy="417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5891134" y="5411450"/>
            <a:ext cx="6175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línea roja representa la frontera entre las clase de objetos coloreados de azul y los coloreados de rojo.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33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3" name="Rectangle 3"/>
          <p:cNvSpPr txBox="1">
            <a:spLocks noChangeArrowheads="1"/>
          </p:cNvSpPr>
          <p:nvPr/>
        </p:nvSpPr>
        <p:spPr bwMode="auto">
          <a:xfrm>
            <a:off x="2208214" y="1773239"/>
            <a:ext cx="7920037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Dubois </a:t>
            </a:r>
            <a:r>
              <a:rPr lang="en-U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Prade</a:t>
            </a:r>
            <a:r>
              <a:rPr lang="en-U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“Fuzzy sets and systems; theory and applications”,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</a:t>
            </a:r>
            <a:r>
              <a:rPr lang="es-MX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Ruiz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Schulcloper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J./Martínez Trinidad J., “Enfoque Lógico Combinatorio al Reconocimiento de Patrones”,  Instituto Politécnico Nacional, 1999.</a:t>
            </a:r>
          </a:p>
          <a:p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Stuart /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Norvig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Peter, Inteligencia artificial, un enfoque moderno, </a:t>
            </a:r>
            <a:r>
              <a:rPr lang="en-U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Prentice Hall, </a:t>
            </a:r>
            <a:r>
              <a:rPr lang="en-US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2004.</a:t>
            </a:r>
            <a:endParaRPr lang="en-US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4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DBD8F180-6DF5-41D8-A89C-EBB1403C4A6B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46085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sp>
        <p:nvSpPr>
          <p:cNvPr id="4608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D131938-0DC8-4AE2-815A-F823F8601B88}" type="slidenum">
              <a:rPr lang="en-US" altLang="es-MX" sz="1200"/>
              <a:pPr/>
              <a:t>43</a:t>
            </a:fld>
            <a:endParaRPr lang="en-US" altLang="es-MX" sz="1200"/>
          </a:p>
        </p:txBody>
      </p:sp>
    </p:spTree>
    <p:extLst>
      <p:ext uri="{BB962C8B-B14F-4D97-AF65-F5344CB8AC3E}">
        <p14:creationId xmlns:p14="http://schemas.microsoft.com/office/powerpoint/2010/main" val="4031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114300" algn="ctr">
              <a:spcBef>
                <a:spcPct val="20000"/>
              </a:spcBef>
              <a:buClr>
                <a:schemeClr val="accent1"/>
              </a:buClr>
            </a:pPr>
            <a:r>
              <a:rPr lang="es-MX" b="1" i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Bibliografía</a:t>
            </a:r>
            <a:endParaRPr lang="es-MX" b="1" i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2208214" y="1773239"/>
            <a:ext cx="7920037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MX"/>
            </a:defPPr>
            <a:lvl1pPr marL="3429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39763" indent="-22860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s-MX" sz="2400" i="1" dirty="0" err="1" smtClean="0">
                <a:solidFill>
                  <a:schemeClr val="tx1"/>
                </a:solidFill>
              </a:rPr>
              <a:t>Schalkoff</a:t>
            </a:r>
            <a:r>
              <a:rPr lang="en-US" altLang="es-MX" sz="2400" i="1" dirty="0" smtClean="0">
                <a:solidFill>
                  <a:schemeClr val="tx1"/>
                </a:solidFill>
              </a:rPr>
              <a:t> Robert </a:t>
            </a:r>
            <a:r>
              <a:rPr lang="en-US" altLang="es-MX" sz="2400" i="1" dirty="0" err="1" smtClean="0">
                <a:solidFill>
                  <a:schemeClr val="tx1"/>
                </a:solidFill>
              </a:rPr>
              <a:t>J.”Pattern</a:t>
            </a:r>
            <a:r>
              <a:rPr lang="en-US" altLang="es-MX" sz="2400" i="1" dirty="0" smtClean="0">
                <a:solidFill>
                  <a:schemeClr val="tx1"/>
                </a:solidFill>
              </a:rPr>
              <a:t> recognition; statistical, structural and neural approach”, John Wiley &amp; sons </a:t>
            </a:r>
            <a:r>
              <a:rPr lang="en-US" altLang="es-MX" sz="2400" i="1" dirty="0" err="1" smtClean="0">
                <a:solidFill>
                  <a:schemeClr val="tx1"/>
                </a:solidFill>
              </a:rPr>
              <a:t>inc.</a:t>
            </a:r>
            <a:endParaRPr lang="en-US" altLang="es-MX" sz="2400" i="1" dirty="0" smtClean="0">
              <a:solidFill>
                <a:schemeClr val="tx1"/>
              </a:solidFill>
            </a:endParaRPr>
          </a:p>
          <a:p>
            <a:r>
              <a:rPr lang="es-MX" altLang="es-MX" sz="2400" i="1" dirty="0" smtClean="0">
                <a:solidFill>
                  <a:schemeClr val="tx1"/>
                </a:solidFill>
              </a:rPr>
              <a:t>Tratamiento </a:t>
            </a:r>
            <a:r>
              <a:rPr lang="es-MX" altLang="es-MX" sz="2400" i="1" dirty="0">
                <a:solidFill>
                  <a:schemeClr val="tx1"/>
                </a:solidFill>
              </a:rPr>
              <a:t>Digital de Imágenes, Rafael C. González. Y Richard E. Woods, </a:t>
            </a:r>
            <a:r>
              <a:rPr lang="es-MX" altLang="es-MX" sz="2400" i="1" dirty="0" err="1">
                <a:solidFill>
                  <a:schemeClr val="tx1"/>
                </a:solidFill>
              </a:rPr>
              <a:t>Addisson</a:t>
            </a:r>
            <a:r>
              <a:rPr lang="es-MX" altLang="es-MX" sz="2400" i="1" dirty="0">
                <a:solidFill>
                  <a:schemeClr val="tx1"/>
                </a:solidFill>
              </a:rPr>
              <a:t>-Wesley/Díaz de Santos</a:t>
            </a:r>
          </a:p>
          <a:p>
            <a:pPr marL="114300" indent="0">
              <a:buNone/>
            </a:pPr>
            <a:r>
              <a:rPr lang="es-MX" altLang="es-MX" sz="2400" i="1" dirty="0">
                <a:solidFill>
                  <a:schemeClr val="tx1"/>
                </a:solidFill>
              </a:rPr>
              <a:t>Complementaria</a:t>
            </a:r>
          </a:p>
          <a:p>
            <a:r>
              <a:rPr lang="en-US" altLang="es-MX" sz="2400" i="1" dirty="0">
                <a:solidFill>
                  <a:schemeClr val="tx1"/>
                </a:solidFill>
              </a:rPr>
              <a:t>Martin, John C. Introduction to Languages and the Theory of Computation  , Ed. </a:t>
            </a:r>
            <a:r>
              <a:rPr lang="es-MX" altLang="es-MX" sz="2400" i="1" dirty="0">
                <a:solidFill>
                  <a:schemeClr val="tx1"/>
                </a:solidFill>
              </a:rPr>
              <a:t>Prentice Hall, 2004.</a:t>
            </a:r>
          </a:p>
          <a:p>
            <a:r>
              <a:rPr lang="en-US" altLang="es-MX" sz="2400" i="1" dirty="0">
                <a:solidFill>
                  <a:schemeClr val="tx1"/>
                </a:solidFill>
              </a:rPr>
              <a:t>Pattern recognition letters, Patter Recognition</a:t>
            </a:r>
            <a:r>
              <a:rPr lang="es-MX" altLang="es-MX" sz="2400" i="1" dirty="0">
                <a:solidFill>
                  <a:schemeClr val="tx1"/>
                </a:solidFill>
              </a:rPr>
              <a:t>, Biblioteca digital de la UAEM</a:t>
            </a:r>
          </a:p>
        </p:txBody>
      </p:sp>
      <p:sp>
        <p:nvSpPr>
          <p:cNvPr id="47108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AC84A81C-EEDF-48AA-A514-4B918810699B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47109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sp>
        <p:nvSpPr>
          <p:cNvPr id="47110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20245F96-2BFD-422C-939D-FE9ADAA91551}" type="slidenum">
              <a:rPr lang="en-US" altLang="es-MX" sz="1200"/>
              <a:pPr/>
              <a:t>44</a:t>
            </a:fld>
            <a:endParaRPr lang="en-US" altLang="es-MX" sz="1200"/>
          </a:p>
        </p:txBody>
      </p:sp>
    </p:spTree>
    <p:extLst>
      <p:ext uri="{BB962C8B-B14F-4D97-AF65-F5344CB8AC3E}">
        <p14:creationId xmlns:p14="http://schemas.microsoft.com/office/powerpoint/2010/main" val="840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Guión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Explicativo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 material está desarrollado como apoyo al curso presencial de la unidad de competencia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supervisada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la UDA “Temas Selectos de Sistemas”, correspondiente a la carrera de Ingeniería en Sistemas y Comunicaciones.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 unidad de competencia es la continuación de la unidad de competencia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Selección de variables.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estudiar el tema antes de la sesión presencial.</a:t>
            </a:r>
          </a:p>
        </p:txBody>
      </p:sp>
    </p:spTree>
    <p:extLst>
      <p:ext uri="{BB962C8B-B14F-4D97-AF65-F5344CB8AC3E}">
        <p14:creationId xmlns:p14="http://schemas.microsoft.com/office/powerpoint/2010/main" val="208150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Guión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Explicativo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seguir la secuencia en la que se presenta el material para mayor comprensión de los temas.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temas se pueden consultar en extenso en las referencias proporcionadas en la bibliografía.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realizar ejercicios adicionales para complementar lo visto en clase y el material presentado.</a:t>
            </a:r>
          </a:p>
        </p:txBody>
      </p:sp>
    </p:spTree>
    <p:extLst>
      <p:ext uri="{BB962C8B-B14F-4D97-AF65-F5344CB8AC3E}">
        <p14:creationId xmlns:p14="http://schemas.microsoft.com/office/powerpoint/2010/main" val="21285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1909762" y="2008188"/>
            <a:ext cx="8585055" cy="434816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s-MX" altLang="es-MX" sz="4000" b="1" i="1" dirty="0" smtClean="0">
                <a:latin typeface="Times New Roman" pitchFamily="18" charset="0"/>
                <a:cs typeface="Times New Roman" pitchFamily="18" charset="0"/>
              </a:rPr>
              <a:t>Objetivo</a:t>
            </a:r>
          </a:p>
          <a:p>
            <a:pPr marL="0" indent="0">
              <a:buNone/>
              <a:defRPr/>
            </a:pPr>
            <a:endParaRPr lang="es-MX" altLang="es-MX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>
              <a:buNone/>
              <a:defRPr/>
            </a:pPr>
            <a:r>
              <a:rPr 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Estudiar y aplicar conceptos del Reconocimiento de Patrones sobre clasificación supervisada. </a:t>
            </a:r>
          </a:p>
          <a:p>
            <a:pPr marL="457200" lvl="1" indent="0" algn="just">
              <a:buNone/>
              <a:defRPr/>
            </a:pPr>
            <a:r>
              <a:rPr 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Formalizar </a:t>
            </a:r>
            <a:r>
              <a:rPr 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 tipo de problemas y </a:t>
            </a:r>
            <a:r>
              <a:rPr 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analizar la aplicación de los algoritmos </a:t>
            </a:r>
            <a:r>
              <a:rPr 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estudiados.</a:t>
            </a:r>
            <a:endParaRPr lang="es-MX" altLang="es-MX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3464E3C-4FF1-4828-87A1-C6E1B0CC9EDD}" type="slidenum">
              <a:rPr lang="en-US" altLang="es-MX" sz="1200"/>
              <a:pPr/>
              <a:t>5</a:t>
            </a:fld>
            <a:endParaRPr lang="en-US" altLang="es-MX" sz="1200"/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2279650" y="385043"/>
            <a:ext cx="7488238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altLang="es-MX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Clasificación Supervisada</a:t>
            </a:r>
            <a:endParaRPr lang="es-MX" altLang="es-MX" sz="4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0245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C83246B2-975D-4CC4-A642-88A1A6572152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024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42730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b="1" i="1" dirty="0">
                <a:latin typeface="Times New Roman" pitchFamily="18" charset="0"/>
                <a:cs typeface="Times New Roman" pitchFamily="18" charset="0"/>
              </a:rPr>
              <a:t>Objetivos de la </a:t>
            </a:r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Clasificación Supervisada</a:t>
            </a:r>
          </a:p>
          <a:p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Aproximación </a:t>
            </a:r>
            <a:r>
              <a:rPr lang="es-MX" sz="3600" b="1" i="1" dirty="0" err="1" smtClean="0">
                <a:latin typeface="Times New Roman" pitchFamily="18" charset="0"/>
                <a:cs typeface="Times New Roman" pitchFamily="18" charset="0"/>
              </a:rPr>
              <a:t>conjuntual</a:t>
            </a:r>
            <a:endParaRPr lang="es-MX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Conceptos básicos</a:t>
            </a:r>
          </a:p>
          <a:p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Funcionales de calidad</a:t>
            </a:r>
            <a:endParaRPr lang="es-MX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Modelo de algoritmos de votación</a:t>
            </a:r>
          </a:p>
          <a:p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Clasificador de mínima </a:t>
            </a:r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distancia</a:t>
            </a:r>
            <a:endParaRPr lang="es-MX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200" y="496066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23579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838200" y="1815090"/>
            <a:ext cx="9409833" cy="434816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Objetivo de la clasificación supervisada</a:t>
            </a:r>
          </a:p>
          <a:p>
            <a:pPr marL="0" indent="0">
              <a:buNone/>
              <a:defRPr/>
            </a:pPr>
            <a:endParaRPr lang="es-MX" altLang="es-MX" sz="35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Con base en una muestra de objetos de cada clase, el objetivo es definir un algoritmo que clasifique nuevos objetos en la clase o clases en donde estén los objetos más parecidos.</a:t>
            </a:r>
          </a:p>
          <a:p>
            <a:pPr marL="0" indent="0">
              <a:buNone/>
              <a:defRPr/>
            </a:pPr>
            <a:endParaRPr lang="es-MX" altLang="es-MX" sz="4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3464E3C-4FF1-4828-87A1-C6E1B0CC9EDD}" type="slidenum">
              <a:rPr lang="en-US" altLang="es-MX" sz="1200"/>
              <a:pPr/>
              <a:t>7</a:t>
            </a:fld>
            <a:endParaRPr lang="en-US" altLang="es-MX" sz="1200"/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2279650" y="370495"/>
            <a:ext cx="74882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4400" b="1" dirty="0" smtClean="0">
                <a:cs typeface="Times New Roman" pitchFamily="18" charset="0"/>
                <a:sym typeface="Symbol" pitchFamily="18" charset="2"/>
              </a:rPr>
              <a:t>Clasificación supervisada</a:t>
            </a:r>
            <a:endParaRPr lang="es-MX" altLang="es-MX" sz="4400" b="1" dirty="0"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245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C83246B2-975D-4CC4-A642-88A1A6572152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024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20828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550718" y="1916113"/>
            <a:ext cx="9588645" cy="4373562"/>
          </a:xfrm>
        </p:spPr>
        <p:txBody>
          <a:bodyPr/>
          <a:lstStyle/>
          <a:p>
            <a:pPr marL="0" indent="0">
              <a:buNone/>
              <a:defRPr/>
            </a:pPr>
            <a:endParaRPr lang="es-ES_tradnl" altLang="es-MX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  <a:defRPr/>
            </a:pPr>
            <a:r>
              <a:rPr lang="es-ES_tradnl" altLang="es-MX" sz="3600" b="1" i="1" dirty="0" smtClean="0">
                <a:latin typeface="Times New Roman" pitchFamily="18" charset="0"/>
                <a:cs typeface="Times New Roman" pitchFamily="18" charset="0"/>
              </a:rPr>
              <a:t>Características del problema de clasificación supervisada</a:t>
            </a:r>
            <a:endParaRPr lang="es-ES_tradnl" altLang="es-MX" sz="3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es-ES_tradnl" altLang="es-MX" sz="1600" b="1" i="1" dirty="0">
              <a:latin typeface="Times New Roman" pitchFamily="18" charset="0"/>
              <a:cs typeface="Times New Roman" pitchFamily="18" charset="0"/>
            </a:endParaRPr>
          </a:p>
          <a:p>
            <a:pPr lvl="2" indent="-342900"/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 conoce el universo de objetos</a:t>
            </a:r>
          </a:p>
          <a:p>
            <a:pPr lvl="2" indent="-342900"/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Los objetos se agrupan en un número k de clases</a:t>
            </a:r>
          </a:p>
          <a:p>
            <a:pPr lvl="2" indent="-342900"/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 tiene una muestra de cada clase</a:t>
            </a:r>
          </a:p>
          <a:p>
            <a:pPr lvl="2" indent="-342900"/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El problema es establecer relaciones de nuevos objetos con cada una de las clases</a:t>
            </a:r>
          </a:p>
          <a:p>
            <a:pPr marL="0" indent="0">
              <a:buNone/>
              <a:defRPr/>
            </a:pPr>
            <a:endParaRPr lang="es-MX" altLang="es-MX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35E2E6E-A5E3-423C-9D0E-BFFAE7173D17}" type="slidenum">
              <a:rPr lang="en-US" altLang="es-MX" sz="1200"/>
              <a:pPr/>
              <a:t>8</a:t>
            </a:fld>
            <a:endParaRPr lang="en-US" altLang="es-MX" sz="1200"/>
          </a:p>
        </p:txBody>
      </p:sp>
      <p:sp>
        <p:nvSpPr>
          <p:cNvPr id="11268" name="5 Rectángulo"/>
          <p:cNvSpPr>
            <a:spLocks noChangeArrowheads="1"/>
          </p:cNvSpPr>
          <p:nvPr/>
        </p:nvSpPr>
        <p:spPr bwMode="auto">
          <a:xfrm>
            <a:off x="2279650" y="671831"/>
            <a:ext cx="74882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  <a:sym typeface="Symbol" pitchFamily="18" charset="2"/>
              </a:rPr>
              <a:t>Clasificación supervisada</a:t>
            </a:r>
          </a:p>
        </p:txBody>
      </p:sp>
      <p:sp>
        <p:nvSpPr>
          <p:cNvPr id="11269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9A8591A-8CAC-4D7A-ACDE-989A4E104A85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1270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sp>
        <p:nvSpPr>
          <p:cNvPr id="7" name="Abrir llave 6"/>
          <p:cNvSpPr/>
          <p:nvPr/>
        </p:nvSpPr>
        <p:spPr>
          <a:xfrm>
            <a:off x="924791" y="3592033"/>
            <a:ext cx="270165" cy="2348345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116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254833" y="1274165"/>
            <a:ext cx="6717467" cy="4871802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Basados en las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precedencias parciales </a:t>
            </a:r>
            <a:endParaRPr lang="es-ES_tradnl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lgoritmo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votación (1965)</a:t>
            </a:r>
          </a:p>
          <a:p>
            <a:pPr marL="457200" lvl="1" indent="0" algn="just">
              <a:buNone/>
              <a:defRPr/>
            </a:pP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Yuri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ES_tradnl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Zhuravliov</a:t>
            </a:r>
            <a:endParaRPr lang="es-ES_tradnl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  <a:defRPr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Cálculo de la entonces Academia de Ciencias de la 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URSS (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 URSS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para 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prospección 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geológica)</a:t>
            </a:r>
          </a:p>
          <a:p>
            <a:pPr algn="just"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KORA-3</a:t>
            </a:r>
          </a:p>
          <a:p>
            <a:pPr marL="457200" lvl="1" indent="0" algn="just">
              <a:buNone/>
              <a:defRPr/>
            </a:pP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Bongard</a:t>
            </a:r>
            <a:endParaRPr lang="es-ES_tradnl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  <a:defRPr/>
            </a:pP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Instituto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Problemas de Trasmisión 	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la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Información de la AC URSS</a:t>
            </a:r>
            <a:endParaRPr lang="es-ES_tradnl" alt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Algoritmos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basados en los conjuntos representantes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 algn="just">
              <a:buNone/>
              <a:defRPr/>
            </a:pP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V.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Baskakova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Yuri I.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Zhuravliov</a:t>
            </a:r>
            <a:endParaRPr lang="es-MX" alt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2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altLang="es-MX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35E2E6E-A5E3-423C-9D0E-BFFAE7173D17}" type="slidenum">
              <a:rPr lang="en-US" altLang="es-MX" sz="1200"/>
              <a:pPr/>
              <a:t>9</a:t>
            </a:fld>
            <a:endParaRPr lang="en-US" altLang="es-MX" sz="1200"/>
          </a:p>
        </p:txBody>
      </p:sp>
      <p:sp>
        <p:nvSpPr>
          <p:cNvPr id="11268" name="5 Rectángulo"/>
          <p:cNvSpPr>
            <a:spLocks noChangeArrowheads="1"/>
          </p:cNvSpPr>
          <p:nvPr/>
        </p:nvSpPr>
        <p:spPr bwMode="auto">
          <a:xfrm>
            <a:off x="762576" y="353870"/>
            <a:ext cx="1128951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 algn="ctr"/>
            <a:r>
              <a:rPr lang="es-ES_tradnl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Algoritmos del enfoque Lógico </a:t>
            </a:r>
            <a:r>
              <a:rPr lang="es-ES_tradnl" sz="4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Combinatorio</a:t>
            </a:r>
            <a:endParaRPr lang="es-MX" altLang="es-MX" sz="4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9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9A8591A-8CAC-4D7A-ACDE-989A4E104A85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1270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300" y="1546040"/>
            <a:ext cx="4660321" cy="342670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002280" y="5186600"/>
            <a:ext cx="4959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Comparación basada en </a:t>
            </a:r>
            <a:r>
              <a:rPr lang="es-E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subdescripciones</a:t>
            </a:r>
            <a:r>
              <a:rPr lang="es-E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(síntomas) para diagnóstico médico</a:t>
            </a:r>
            <a:endParaRPr lang="es-E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4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2044</Words>
  <Application>Microsoft Office PowerPoint</Application>
  <PresentationFormat>Panorámica</PresentationFormat>
  <Paragraphs>343</Paragraphs>
  <Slides>46</Slides>
  <Notes>7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6" baseType="lpstr">
      <vt:lpstr>Arial</vt:lpstr>
      <vt:lpstr>Calibri</vt:lpstr>
      <vt:lpstr>Calibri Light</vt:lpstr>
      <vt:lpstr>Cambria Math</vt:lpstr>
      <vt:lpstr>Century Gothic</vt:lpstr>
      <vt:lpstr>Symbol</vt:lpstr>
      <vt:lpstr>Times New Roman</vt:lpstr>
      <vt:lpstr>Wingdings</vt:lpstr>
      <vt:lpstr>Tema de Office</vt:lpstr>
      <vt:lpstr>Microsoft Editor de ecuaciones 3.0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Presentación de PowerPoint</vt:lpstr>
      <vt:lpstr>Presentación de PowerPoint</vt:lpstr>
      <vt:lpstr>Presentación de PowerPoint</vt:lpstr>
      <vt:lpstr>Aproximación conjuntual</vt:lpstr>
      <vt:lpstr>Determinación de conjuntos</vt:lpstr>
      <vt:lpstr>Pertenencia</vt:lpstr>
      <vt:lpstr>Pertenencia (cont.)</vt:lpstr>
      <vt:lpstr>Herramientas usadas en la clasificación supervisada</vt:lpstr>
      <vt:lpstr>Algunos conceptos básicos</vt:lpstr>
      <vt:lpstr>Algunos conceptos básicos</vt:lpstr>
      <vt:lpstr>Algunos conceptos básicos</vt:lpstr>
      <vt:lpstr>Planteamiento formal del problema de clasificación supervisada</vt:lpstr>
      <vt:lpstr>Planteamiento formal</vt:lpstr>
      <vt:lpstr>Planteamiento formal (cont.)</vt:lpstr>
      <vt:lpstr>Funcionales de calidad</vt:lpstr>
      <vt:lpstr>Funcionales de calidad</vt:lpstr>
      <vt:lpstr>Modelo de algoritmos de votación</vt:lpstr>
      <vt:lpstr>Modelo de algoritmos de votación (cont.)</vt:lpstr>
      <vt:lpstr>Modelo de algoritmos de votación</vt:lpstr>
      <vt:lpstr>Sistema de Conjuntos de Apoyo.</vt:lpstr>
      <vt:lpstr>Sistema de Conjuntos de Apoyo (cont.)</vt:lpstr>
      <vt:lpstr>Función de Semejanza</vt:lpstr>
      <vt:lpstr>Función de Semejanza</vt:lpstr>
      <vt:lpstr>Evaluación por Fila dado un Conjunto de Apoyo Fijo.</vt:lpstr>
      <vt:lpstr>Evaluación por Fila dado un Conjunto de Apoyo Fijo.</vt:lpstr>
      <vt:lpstr>Evaluación por Clase dado un Conjunto de Apoyo Fijo.</vt:lpstr>
      <vt:lpstr>Evaluación por Clase dado un Conjunto de Apoyo Fijo.</vt:lpstr>
      <vt:lpstr>Evaluación por Clase para todo el Sistema de Conjuntos de Apoyo.</vt:lpstr>
      <vt:lpstr>Regla de Solución.</vt:lpstr>
      <vt:lpstr>Regla de Solución.</vt:lpstr>
      <vt:lpstr>Regla de Solución.</vt:lpstr>
      <vt:lpstr>Ejercicio de ALVOT</vt:lpstr>
      <vt:lpstr>Clasificador de mínima distancia </vt:lpstr>
      <vt:lpstr>Clasificador de mínima distancia (cont.) </vt:lpstr>
      <vt:lpstr>Clasificador de mínima distancia (cont.) </vt:lpstr>
      <vt:lpstr>Clasificador de mínima distancia (cont.) </vt:lpstr>
      <vt:lpstr>Bibliografía</vt:lpstr>
      <vt:lpstr>Bibliografía</vt:lpstr>
      <vt:lpstr>Guión Explicativo</vt:lpstr>
      <vt:lpstr>Guión Explicativo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tics</cp:lastModifiedBy>
  <cp:revision>189</cp:revision>
  <dcterms:created xsi:type="dcterms:W3CDTF">2015-01-26T18:01:39Z</dcterms:created>
  <dcterms:modified xsi:type="dcterms:W3CDTF">2015-10-03T01:31:57Z</dcterms:modified>
</cp:coreProperties>
</file>