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7"/>
  </p:notesMasterIdLst>
  <p:handoutMasterIdLst>
    <p:handoutMasterId r:id="rId38"/>
  </p:handoutMasterIdLst>
  <p:sldIdLst>
    <p:sldId id="287" r:id="rId2"/>
    <p:sldId id="288" r:id="rId3"/>
    <p:sldId id="289" r:id="rId4"/>
    <p:sldId id="290" r:id="rId5"/>
    <p:sldId id="291" r:id="rId6"/>
    <p:sldId id="292" r:id="rId7"/>
    <p:sldId id="299" r:id="rId8"/>
    <p:sldId id="294" r:id="rId9"/>
    <p:sldId id="295" r:id="rId10"/>
    <p:sldId id="296" r:id="rId11"/>
    <p:sldId id="297" r:id="rId12"/>
    <p:sldId id="298" r:id="rId13"/>
    <p:sldId id="300" r:id="rId14"/>
    <p:sldId id="281" r:id="rId15"/>
    <p:sldId id="282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75" r:id="rId24"/>
    <p:sldId id="276" r:id="rId25"/>
    <p:sldId id="266" r:id="rId26"/>
    <p:sldId id="267" r:id="rId27"/>
    <p:sldId id="268" r:id="rId28"/>
    <p:sldId id="269" r:id="rId29"/>
    <p:sldId id="270" r:id="rId30"/>
    <p:sldId id="271" r:id="rId31"/>
    <p:sldId id="272" r:id="rId32"/>
    <p:sldId id="273" r:id="rId33"/>
    <p:sldId id="274" r:id="rId34"/>
    <p:sldId id="277" r:id="rId35"/>
    <p:sldId id="285" r:id="rId36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65" autoAdjust="0"/>
    <p:restoredTop sz="94660"/>
  </p:normalViewPr>
  <p:slideViewPr>
    <p:cSldViewPr showGuides="1">
      <p:cViewPr varScale="1">
        <p:scale>
          <a:sx n="89" d="100"/>
          <a:sy n="89" d="100"/>
        </p:scale>
        <p:origin x="-136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78024-2D24-4EB5-8565-8CEADAA610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717920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0EE450-9659-46B6-A23C-D62697B7172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362535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E450-9659-46B6-A23C-D62697B71721}" type="slidenum">
              <a:rPr lang="es-MX" smtClean="0"/>
              <a:pPr/>
              <a:t>1</a:t>
            </a:fld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4973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C3B4E9-E8D2-4949-B1B8-4AA7E9B64DDF}" type="slidenum">
              <a:rPr lang="es-MX" smtClean="0"/>
              <a:pPr/>
              <a:t>2</a:t>
            </a:fld>
            <a:endParaRPr lang="es-MX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2" name="1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973345-D454-4490-A42D-4F977DC19734}" type="datetimeFigureOut">
              <a:rPr lang="es-CR" smtClean="0"/>
              <a:pPr/>
              <a:t>02/10/2015</a:t>
            </a:fld>
            <a:endParaRPr lang="es-C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299E-D39D-45F4-97CB-16DD48E935AB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973345-D454-4490-A42D-4F977DC19734}" type="datetimeFigureOut">
              <a:rPr lang="es-CR" smtClean="0"/>
              <a:pPr/>
              <a:t>02/10/2015</a:t>
            </a:fld>
            <a:endParaRPr lang="es-C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299E-D39D-45F4-97CB-16DD48E935AB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973345-D454-4490-A42D-4F977DC19734}" type="datetimeFigureOut">
              <a:rPr lang="es-CR" smtClean="0"/>
              <a:pPr/>
              <a:t>02/10/2015</a:t>
            </a:fld>
            <a:endParaRPr lang="es-C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299E-D39D-45F4-97CB-16DD48E935AB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973345-D454-4490-A42D-4F977DC19734}" type="datetimeFigureOut">
              <a:rPr lang="es-CR" smtClean="0"/>
              <a:pPr/>
              <a:t>02/10/2015</a:t>
            </a:fld>
            <a:endParaRPr lang="es-C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299E-D39D-45F4-97CB-16DD48E935AB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973345-D454-4490-A42D-4F977DC19734}" type="datetimeFigureOut">
              <a:rPr lang="es-CR" smtClean="0"/>
              <a:pPr/>
              <a:t>02/10/2015</a:t>
            </a:fld>
            <a:endParaRPr lang="es-C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299E-D39D-45F4-97CB-16DD48E935AB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973345-D454-4490-A42D-4F977DC19734}" type="datetimeFigureOut">
              <a:rPr lang="es-CR" smtClean="0"/>
              <a:pPr/>
              <a:t>02/10/2015</a:t>
            </a:fld>
            <a:endParaRPr lang="es-C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299E-D39D-45F4-97CB-16DD48E935AB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973345-D454-4490-A42D-4F977DC19734}" type="datetimeFigureOut">
              <a:rPr lang="es-CR" smtClean="0"/>
              <a:pPr/>
              <a:t>02/10/2015</a:t>
            </a:fld>
            <a:endParaRPr lang="es-C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299E-D39D-45F4-97CB-16DD48E935AB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973345-D454-4490-A42D-4F977DC19734}" type="datetimeFigureOut">
              <a:rPr lang="es-CR" smtClean="0"/>
              <a:pPr/>
              <a:t>02/10/2015</a:t>
            </a:fld>
            <a:endParaRPr lang="es-C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299E-D39D-45F4-97CB-16DD48E935AB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973345-D454-4490-A42D-4F977DC19734}" type="datetimeFigureOut">
              <a:rPr lang="es-CR" smtClean="0"/>
              <a:pPr/>
              <a:t>02/10/2015</a:t>
            </a:fld>
            <a:endParaRPr lang="es-C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299E-D39D-45F4-97CB-16DD48E935AB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973345-D454-4490-A42D-4F977DC19734}" type="datetimeFigureOut">
              <a:rPr lang="es-CR" smtClean="0"/>
              <a:pPr/>
              <a:t>02/10/2015</a:t>
            </a:fld>
            <a:endParaRPr lang="es-C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299E-D39D-45F4-97CB-16DD48E935AB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973345-D454-4490-A42D-4F977DC19734}" type="datetimeFigureOut">
              <a:rPr lang="es-CR" smtClean="0"/>
              <a:pPr/>
              <a:t>02/10/2015</a:t>
            </a:fld>
            <a:endParaRPr lang="es-C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299E-D39D-45F4-97CB-16DD48E935AB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D973345-D454-4490-A42D-4F977DC19734}" type="datetimeFigureOut">
              <a:rPr lang="es-CR" smtClean="0"/>
              <a:pPr/>
              <a:t>02/10/2015</a:t>
            </a:fld>
            <a:endParaRPr lang="es-C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C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211299E-D39D-45F4-97CB-16DD48E935AB}" type="slidenum">
              <a:rPr lang="es-CR" smtClean="0"/>
              <a:pPr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8.png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Relationship Id="rId6" Type="http://schemas.openxmlformats.org/officeDocument/2006/relationships/image" Target="../media/image20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22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9.xml"/><Relationship Id="rId6" Type="http://schemas.openxmlformats.org/officeDocument/2006/relationships/image" Target="../media/image30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0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2.xml"/><Relationship Id="rId6" Type="http://schemas.openxmlformats.org/officeDocument/2006/relationships/image" Target="../media/image36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12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O">
              <a:latin typeface="Calibri" pitchFamily="34" charset="0"/>
            </a:endParaRPr>
          </a:p>
        </p:txBody>
      </p:sp>
      <p:sp>
        <p:nvSpPr>
          <p:cNvPr id="52228" name="Rectangle 15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O">
              <a:latin typeface="Calibri" pitchFamily="34" charset="0"/>
            </a:endParaRPr>
          </a:p>
        </p:txBody>
      </p:sp>
      <p:sp>
        <p:nvSpPr>
          <p:cNvPr id="52229" name="Rectangle 2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O">
              <a:latin typeface="Calibri" pitchFamily="34" charset="0"/>
            </a:endParaRPr>
          </a:p>
        </p:txBody>
      </p:sp>
      <p:sp>
        <p:nvSpPr>
          <p:cNvPr id="52230" name="Rectangle 5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O">
              <a:latin typeface="Calibri" pitchFamily="34" charset="0"/>
            </a:endParaRPr>
          </a:p>
        </p:txBody>
      </p:sp>
      <p:sp>
        <p:nvSpPr>
          <p:cNvPr id="52231" name="Rectangle 2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O">
              <a:latin typeface="Calibri" pitchFamily="34" charset="0"/>
            </a:endParaRPr>
          </a:p>
        </p:txBody>
      </p:sp>
      <p:sp>
        <p:nvSpPr>
          <p:cNvPr id="52232" name="Rectangle 5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O">
              <a:latin typeface="Calibri" pitchFamily="34" charset="0"/>
            </a:endParaRPr>
          </a:p>
        </p:txBody>
      </p:sp>
      <p:sp>
        <p:nvSpPr>
          <p:cNvPr id="52233" name="Rectangle 2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O">
              <a:latin typeface="Calibri" pitchFamily="34" charset="0"/>
            </a:endParaRPr>
          </a:p>
        </p:txBody>
      </p:sp>
      <p:sp>
        <p:nvSpPr>
          <p:cNvPr id="52234" name="Rectangle 5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O">
              <a:latin typeface="Calibri" pitchFamily="34" charset="0"/>
            </a:endParaRPr>
          </a:p>
        </p:txBody>
      </p:sp>
      <p:sp>
        <p:nvSpPr>
          <p:cNvPr id="52235" name="Rectangle 2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O">
              <a:latin typeface="Calibri" pitchFamily="34" charset="0"/>
            </a:endParaRPr>
          </a:p>
        </p:txBody>
      </p:sp>
      <p:sp>
        <p:nvSpPr>
          <p:cNvPr id="52236" name="Rectangle 5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O">
              <a:latin typeface="Calibri" pitchFamily="34" charset="0"/>
            </a:endParaRPr>
          </a:p>
        </p:txBody>
      </p:sp>
      <p:sp>
        <p:nvSpPr>
          <p:cNvPr id="16" name="4 Rectángulo"/>
          <p:cNvSpPr>
            <a:spLocks noChangeArrowheads="1"/>
          </p:cNvSpPr>
          <p:nvPr/>
        </p:nvSpPr>
        <p:spPr bwMode="auto">
          <a:xfrm>
            <a:off x="92075" y="548681"/>
            <a:ext cx="9051925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es-CO" b="1" dirty="0" smtClean="0">
                <a:latin typeface="Calibri" pitchFamily="34" charset="0"/>
              </a:rPr>
              <a:t>Las diapositivas que se presentan tienen la finalidad de cumplir con el siguiente objetivo:</a:t>
            </a:r>
          </a:p>
          <a:p>
            <a:pPr algn="just">
              <a:buFont typeface="Wingdings" pitchFamily="2" charset="2"/>
              <a:buNone/>
            </a:pPr>
            <a:endParaRPr lang="es-CO" sz="1600" dirty="0" smtClean="0">
              <a:latin typeface="Calibri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CO" dirty="0" smtClean="0">
                <a:latin typeface="Calibri" pitchFamily="34" charset="0"/>
              </a:rPr>
              <a:t> </a:t>
            </a:r>
            <a:r>
              <a:rPr lang="es-MX" dirty="0">
                <a:latin typeface="Calibri" pitchFamily="34" charset="0"/>
              </a:rPr>
              <a:t>Introducir al alumno al campo de estudio de la Demografía, así como conocer la evolución de la población a través de tiempo.</a:t>
            </a:r>
            <a:endParaRPr lang="es-MX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CO" sz="1600" dirty="0" smtClean="0">
              <a:latin typeface="Calibri" pitchFamily="34" charset="0"/>
            </a:endParaRPr>
          </a:p>
          <a:p>
            <a:pPr algn="just">
              <a:buFont typeface="Wingdings" pitchFamily="2" charset="2"/>
              <a:buNone/>
            </a:pPr>
            <a:r>
              <a:rPr lang="es-CO" dirty="0">
                <a:latin typeface="Calibri" pitchFamily="34" charset="0"/>
              </a:rPr>
              <a:t>Las diapositivas que se presentan </a:t>
            </a:r>
            <a:r>
              <a:rPr lang="es-CO" b="1" dirty="0" smtClean="0">
                <a:latin typeface="Calibri" pitchFamily="34" charset="0"/>
              </a:rPr>
              <a:t>“</a:t>
            </a:r>
            <a:r>
              <a:rPr lang="es-MX" b="1" dirty="0" smtClean="0">
                <a:latin typeface="Calibri" pitchFamily="34" charset="0"/>
              </a:rPr>
              <a:t>Dinámica Demográfica de México, 1950-2050</a:t>
            </a:r>
            <a:r>
              <a:rPr lang="es-CO" b="1" dirty="0" smtClean="0">
                <a:latin typeface="Calibri" pitchFamily="34" charset="0"/>
              </a:rPr>
              <a:t>” </a:t>
            </a:r>
            <a:r>
              <a:rPr lang="es-CO" dirty="0" smtClean="0">
                <a:latin typeface="Calibri" pitchFamily="34" charset="0"/>
              </a:rPr>
              <a:t> </a:t>
            </a:r>
            <a:r>
              <a:rPr lang="es-CO" dirty="0">
                <a:latin typeface="Calibri" pitchFamily="34" charset="0"/>
              </a:rPr>
              <a:t>son un apoyo para impartir parte de la </a:t>
            </a:r>
            <a:r>
              <a:rPr lang="es-CO" dirty="0" smtClean="0">
                <a:latin typeface="Calibri" pitchFamily="34" charset="0"/>
              </a:rPr>
              <a:t>Unidad </a:t>
            </a:r>
            <a:r>
              <a:rPr lang="es-CO" dirty="0" smtClean="0">
                <a:latin typeface="Calibri" pitchFamily="34" charset="0"/>
              </a:rPr>
              <a:t>I “</a:t>
            </a:r>
            <a:r>
              <a:rPr lang="es-MX" dirty="0" smtClean="0">
                <a:latin typeface="Calibri" pitchFamily="34" charset="0"/>
              </a:rPr>
              <a:t>Situación </a:t>
            </a:r>
            <a:r>
              <a:rPr lang="es-MX" dirty="0">
                <a:latin typeface="Calibri" pitchFamily="34" charset="0"/>
              </a:rPr>
              <a:t>demográfica y su vinculación con los factores </a:t>
            </a:r>
            <a:r>
              <a:rPr lang="es-MX" dirty="0" smtClean="0">
                <a:latin typeface="Calibri" pitchFamily="34" charset="0"/>
              </a:rPr>
              <a:t>económicos” </a:t>
            </a:r>
            <a:r>
              <a:rPr lang="es-MX" dirty="0">
                <a:latin typeface="Calibri" pitchFamily="34" charset="0"/>
              </a:rPr>
              <a:t>de la Unidad de Aprendizaje de Demografía,  la cual se ofrece en el décimo periodo de la Licenciatura en Economía</a:t>
            </a:r>
            <a:r>
              <a:rPr lang="es-CO" dirty="0" smtClean="0">
                <a:latin typeface="Calibri" pitchFamily="34" charset="0"/>
              </a:rPr>
              <a:t>. </a:t>
            </a:r>
            <a:endParaRPr lang="es-CO" dirty="0">
              <a:latin typeface="Calibri" pitchFamily="34" charset="0"/>
            </a:endParaRPr>
          </a:p>
          <a:p>
            <a:pPr algn="just">
              <a:buFont typeface="Wingdings" pitchFamily="2" charset="2"/>
              <a:buNone/>
            </a:pPr>
            <a:endParaRPr lang="es-CO" dirty="0">
              <a:latin typeface="Calibri" pitchFamily="34" charset="0"/>
            </a:endParaRPr>
          </a:p>
          <a:p>
            <a:pPr algn="just">
              <a:buFont typeface="Wingdings" pitchFamily="2" charset="2"/>
              <a:buNone/>
            </a:pPr>
            <a:r>
              <a:rPr lang="es-MX" dirty="0">
                <a:latin typeface="Calibri" pitchFamily="34" charset="0"/>
              </a:rPr>
              <a:t>Se considera adecuado utilizar </a:t>
            </a:r>
            <a:r>
              <a:rPr lang="es-MX" dirty="0" smtClean="0">
                <a:latin typeface="Calibri" pitchFamily="34" charset="0"/>
              </a:rPr>
              <a:t>esta presentación porque </a:t>
            </a:r>
            <a:r>
              <a:rPr lang="es-MX" dirty="0">
                <a:latin typeface="Calibri" pitchFamily="34" charset="0"/>
              </a:rPr>
              <a:t>es un documento que presenta una planificación claramente enfocada al aprendizaje del alumno. Su contenido da a conocer de forma clara y precisa cómo se </a:t>
            </a:r>
            <a:r>
              <a:rPr lang="es-MX" dirty="0" smtClean="0">
                <a:latin typeface="Calibri" pitchFamily="34" charset="0"/>
              </a:rPr>
              <a:t>ha sido la evolución de la población en México durante la segunda mitad del siglo XX y la primera del XXI. </a:t>
            </a:r>
          </a:p>
          <a:p>
            <a:pPr algn="just">
              <a:buFont typeface="Wingdings" pitchFamily="2" charset="2"/>
              <a:buNone/>
            </a:pPr>
            <a:endParaRPr lang="es-CO" dirty="0">
              <a:latin typeface="Calibri" pitchFamily="34" charset="0"/>
            </a:endParaRPr>
          </a:p>
          <a:p>
            <a:pPr algn="just">
              <a:buFont typeface="Wingdings" pitchFamily="2" charset="2"/>
              <a:buNone/>
            </a:pPr>
            <a:r>
              <a:rPr lang="es-CO" dirty="0">
                <a:latin typeface="Calibri" pitchFamily="34" charset="0"/>
              </a:rPr>
              <a:t>Aunado a lo anterior, al proporcionales de forma electrónica este tipo de material, se evita escribir, esto permite dedicar mayor tiempo a actividades que realmente impacten en la formación de los alumnos como su  </a:t>
            </a:r>
            <a:r>
              <a:rPr lang="es-CO" dirty="0" smtClean="0">
                <a:latin typeface="Calibri" pitchFamily="34" charset="0"/>
              </a:rPr>
              <a:t>análisis y discusión.</a:t>
            </a:r>
            <a:endParaRPr lang="es-CO" dirty="0">
              <a:latin typeface="Calibri" pitchFamily="34" charset="0"/>
            </a:endParaRPr>
          </a:p>
          <a:p>
            <a:pPr algn="just">
              <a:buFont typeface="Wingdings" pitchFamily="2" charset="2"/>
              <a:buNone/>
            </a:pPr>
            <a:endParaRPr lang="es-CO" dirty="0">
              <a:latin typeface="Calibri" pitchFamily="34" charset="0"/>
            </a:endParaRPr>
          </a:p>
          <a:p>
            <a:pPr algn="just">
              <a:buFont typeface="Wingdings" pitchFamily="2" charset="2"/>
              <a:buNone/>
            </a:pPr>
            <a:r>
              <a:rPr lang="es-MX" dirty="0">
                <a:latin typeface="Calibri" pitchFamily="34" charset="0"/>
              </a:rPr>
              <a:t>Para el uso de estas diapositivas se requiere un cañón o video proyector para proyectar las imágenes y una computadora con el programa </a:t>
            </a:r>
            <a:r>
              <a:rPr lang="es-MX" dirty="0" err="1">
                <a:latin typeface="Calibri" pitchFamily="34" charset="0"/>
              </a:rPr>
              <a:t>Power</a:t>
            </a:r>
            <a:r>
              <a:rPr lang="es-MX" dirty="0">
                <a:latin typeface="Calibri" pitchFamily="34" charset="0"/>
              </a:rPr>
              <a:t> Point versión 2003 o posterior. Dado que se proporciona el material a cada uno de los alumnos, ellos también pueden seguir al profesor en su computadora</a:t>
            </a:r>
            <a:r>
              <a:rPr lang="es-MX" dirty="0" smtClean="0">
                <a:latin typeface="Calibri" pitchFamily="34" charset="0"/>
              </a:rPr>
              <a:t>.</a:t>
            </a:r>
            <a:endParaRPr lang="es-CO" dirty="0">
              <a:latin typeface="Calibri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“Guión explicativo para el empleo del material”</a:t>
            </a:r>
            <a:endParaRPr lang="es-ES" sz="2400" b="1" dirty="0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755576" y="2060848"/>
            <a:ext cx="741682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 	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Población es de 97.5 millones.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Tasa de crecimiento 1.53%.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Tasa Bruta de mortalidad 5 por cada 1000.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Esperanza de vida 71 años. (hombres 71 años y las 	mujeres 73 años).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Tema de estudio: Estudios regionales para 	planificación.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Dinámica Demográfica de México, 1950-2050</a:t>
            </a:r>
            <a:endParaRPr lang="es-MX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3568" y="764704"/>
            <a:ext cx="76962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s-MX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Dinámica Demográfica, 2000</a:t>
            </a:r>
            <a:endParaRPr lang="es-MX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755576" y="2276872"/>
            <a:ext cx="74168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 	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Población es de 103.3 millones.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Esperanza de vida es 75 años. (Las mujeres viven 	77 años y los hombres 73 años) 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La tasa de crecimiento media anual de 2000-2005 	es de 1.0%.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Dinámica Demográfica de México, 1950-2050</a:t>
            </a:r>
            <a:endParaRPr lang="es-MX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3568" y="764704"/>
            <a:ext cx="76962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s-MX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Dinámica Demográfica, 2005</a:t>
            </a:r>
            <a:endParaRPr lang="es-MX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755576" y="2276872"/>
            <a:ext cx="74168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 	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Población es de 112.3 millones.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Esperanza de vida es 76 años. (Las mujeres 	viven 	78 años y los hombres 73 años) 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La tasa de crecimiento media anual de 2000-2010 	es de 1.4%.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Dinámica Demográfica de México, 1950-2050</a:t>
            </a:r>
            <a:endParaRPr lang="es-MX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3568" y="764704"/>
            <a:ext cx="76962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s-MX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Dinámica Demográfica, 2010</a:t>
            </a:r>
            <a:endParaRPr lang="es-MX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Dinámica Demográfica de México, 1950-2050</a:t>
            </a:r>
            <a:endParaRPr lang="es-MX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3568" y="764704"/>
            <a:ext cx="76962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s-MX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Comparación de la Dinámica Demográfica</a:t>
            </a:r>
            <a:endParaRPr lang="es-MX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7988" y="1989138"/>
            <a:ext cx="5989637" cy="4208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4538" y="2133600"/>
            <a:ext cx="588962" cy="34972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882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</a:rPr>
              <a:t/>
            </a:r>
            <a:br>
              <a:rPr lang="es-CR" b="1" dirty="0" smtClean="0">
                <a:solidFill>
                  <a:schemeClr val="tx1"/>
                </a:solidFill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1950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691680" y="1700808"/>
            <a:ext cx="5904656" cy="40999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728136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6157292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84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85800" y="332656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C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1955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772816"/>
            <a:ext cx="6192688" cy="42484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"/>
            <a:ext cx="9144000" cy="841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16000"/>
          </a:xfrm>
        </p:spPr>
        <p:txBody>
          <a:bodyPr>
            <a:normAutofit fontScale="90000"/>
          </a:bodyPr>
          <a:lstStyle/>
          <a:p>
            <a:pPr algn="ctr"/>
            <a:r>
              <a:rPr lang="es-CR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CR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1960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1714489"/>
            <a:ext cx="6169978" cy="4306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84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497106" y="1700808"/>
            <a:ext cx="6149788" cy="43951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84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2 Título"/>
          <p:cNvSpPr txBox="1">
            <a:spLocks/>
          </p:cNvSpPr>
          <p:nvPr/>
        </p:nvSpPr>
        <p:spPr bwMode="auto">
          <a:xfrm>
            <a:off x="457200" y="288286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2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R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CR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CR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1965</a:t>
            </a:r>
            <a:endParaRPr kumimoji="0" lang="es-CR" sz="4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700808"/>
            <a:ext cx="6167609" cy="43702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84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Título"/>
          <p:cNvSpPr txBox="1">
            <a:spLocks/>
          </p:cNvSpPr>
          <p:nvPr/>
        </p:nvSpPr>
        <p:spPr bwMode="auto">
          <a:xfrm>
            <a:off x="457200" y="288286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2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R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CR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CR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1970</a:t>
            </a:r>
            <a:endParaRPr kumimoji="0" lang="es-CR" sz="4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700808"/>
            <a:ext cx="6239616" cy="43708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841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Título"/>
          <p:cNvSpPr txBox="1">
            <a:spLocks/>
          </p:cNvSpPr>
          <p:nvPr/>
        </p:nvSpPr>
        <p:spPr bwMode="auto">
          <a:xfrm>
            <a:off x="457200" y="288286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2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R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CR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CR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1975</a:t>
            </a:r>
            <a:endParaRPr kumimoji="0" lang="es-CR" sz="4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7"/>
          <p:cNvSpPr>
            <a:spLocks noChangeArrowheads="1"/>
          </p:cNvSpPr>
          <p:nvPr/>
        </p:nvSpPr>
        <p:spPr bwMode="auto">
          <a:xfrm>
            <a:off x="-36512" y="6519655"/>
            <a:ext cx="91805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/>
            <a:r>
              <a:rPr lang="es-MX" sz="1600" dirty="0" smtClean="0">
                <a:latin typeface="Arial" pitchFamily="34" charset="0"/>
                <a:cs typeface="Arial" pitchFamily="34" charset="0"/>
              </a:rPr>
              <a:t>Toluca, México, septiembre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2015</a:t>
            </a:r>
            <a:endParaRPr lang="es-MX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0" y="5373216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CO" sz="2000" b="1" dirty="0">
                <a:latin typeface="Arial" pitchFamily="34" charset="0"/>
                <a:cs typeface="Arial" pitchFamily="34" charset="0"/>
              </a:rPr>
              <a:t>Profesor: M. en E.U.R. Esteban Felipe Sánchez Torres</a:t>
            </a:r>
            <a:endParaRPr lang="es-MX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Line 3"/>
          <p:cNvSpPr>
            <a:spLocks noChangeShapeType="1"/>
          </p:cNvSpPr>
          <p:nvPr/>
        </p:nvSpPr>
        <p:spPr bwMode="auto">
          <a:xfrm flipV="1">
            <a:off x="1828800" y="1066800"/>
            <a:ext cx="5335588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676400" y="622300"/>
            <a:ext cx="5703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ES" sz="1600" b="1">
                <a:latin typeface="Arial" charset="0"/>
              </a:rPr>
              <a:t>UNIVERSIDAD AUTÓNOMA DEL</a:t>
            </a:r>
            <a:r>
              <a:rPr lang="es-MX" sz="1600" b="1">
                <a:latin typeface="Arial" charset="0"/>
              </a:rPr>
              <a:t> </a:t>
            </a:r>
            <a:r>
              <a:rPr lang="es-ES" sz="1600" b="1">
                <a:latin typeface="Arial" charset="0"/>
              </a:rPr>
              <a:t>ESTADO DE MÉXICO</a:t>
            </a:r>
            <a:endParaRPr lang="es-MX" sz="1600">
              <a:latin typeface="Arial" charset="0"/>
            </a:endParaRP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 flipV="1">
            <a:off x="1828800" y="1143000"/>
            <a:ext cx="5335588" cy="15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20" name="Picture 13" descr="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300038"/>
            <a:ext cx="1397000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403225"/>
            <a:ext cx="1071563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1196975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1800" b="1">
                <a:latin typeface="Arial" charset="0"/>
              </a:rPr>
              <a:t>FACULTAD DE ECONOMÍA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0" y="1798787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2400" b="1" dirty="0">
                <a:latin typeface="Arial" charset="0"/>
              </a:rPr>
              <a:t>Diapositivas</a:t>
            </a:r>
            <a:endParaRPr lang="es-ES" sz="2400" b="1" dirty="0">
              <a:latin typeface="Arial" charset="0"/>
            </a:endParaRPr>
          </a:p>
        </p:txBody>
      </p: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0" y="3644900"/>
            <a:ext cx="9144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Tema: </a:t>
            </a:r>
          </a:p>
          <a:p>
            <a:pPr algn="ctr"/>
            <a:r>
              <a:rPr lang="es-MX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DINÁMICA DEMOGRÁFICA DE MÉXICO, 1950-2050</a:t>
            </a:r>
            <a:endParaRPr lang="es-MX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2771775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MX" altLang="es-MX" sz="1800" dirty="0" smtClean="0">
                <a:solidFill>
                  <a:srgbClr val="000000"/>
                </a:solidFill>
                <a:latin typeface="Arial" charset="0"/>
                <a:cs typeface="+mn-cs"/>
              </a:rPr>
              <a:t>Unidad de aprendizaje: Demografía, 10° periodo</a:t>
            </a:r>
            <a:endParaRPr lang="es-ES" altLang="es-MX" sz="1800" dirty="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2409825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MX" altLang="es-MX" sz="1800" smtClean="0">
                <a:solidFill>
                  <a:srgbClr val="000000"/>
                </a:solidFill>
                <a:latin typeface="Arial" charset="0"/>
                <a:cs typeface="+mn-cs"/>
              </a:rPr>
              <a:t>Plan de estudios: Licenciado en Economía</a:t>
            </a:r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0" y="3141663"/>
            <a:ext cx="9144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MX" altLang="es-MX" sz="1800" smtClean="0">
                <a:solidFill>
                  <a:srgbClr val="000000"/>
                </a:solidFill>
                <a:latin typeface="Arial" charset="0"/>
                <a:cs typeface="+mn-cs"/>
              </a:rPr>
              <a:t>Créditos: 6</a:t>
            </a:r>
            <a:endParaRPr lang="es-ES" altLang="es-MX" sz="18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700808"/>
            <a:ext cx="6239616" cy="43898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841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882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</a:rPr>
              <a:t/>
            </a:r>
            <a:br>
              <a:rPr lang="es-CR" b="1" dirty="0" smtClean="0">
                <a:solidFill>
                  <a:schemeClr val="tx1"/>
                </a:solidFill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1980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5" y="1714488"/>
            <a:ext cx="6239617" cy="44291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3999" cy="841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882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</a:rPr>
              <a:t/>
            </a:r>
            <a:br>
              <a:rPr lang="es-CR" b="1" dirty="0" smtClean="0">
                <a:solidFill>
                  <a:schemeClr val="tx1"/>
                </a:solidFill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1985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714488"/>
            <a:ext cx="6239616" cy="43788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84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882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</a:rPr>
              <a:t/>
            </a:r>
            <a:br>
              <a:rPr lang="es-CR" b="1" dirty="0" smtClean="0">
                <a:solidFill>
                  <a:schemeClr val="tx1"/>
                </a:solidFill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1990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714488"/>
            <a:ext cx="6168179" cy="43788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790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882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</a:rPr>
              <a:t/>
            </a:r>
            <a:br>
              <a:rPr lang="es-CR" b="1" dirty="0" smtClean="0">
                <a:solidFill>
                  <a:schemeClr val="tx1"/>
                </a:solidFill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1995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714488"/>
            <a:ext cx="6235329" cy="43788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882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</a:rPr>
              <a:t/>
            </a:r>
            <a:br>
              <a:rPr lang="es-CR" b="1" dirty="0" smtClean="0">
                <a:solidFill>
                  <a:schemeClr val="tx1"/>
                </a:solidFill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2000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714488"/>
            <a:ext cx="6096170" cy="43788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7155"/>
            <a:ext cx="9144000" cy="734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882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</a:rPr>
              <a:t/>
            </a:r>
            <a:br>
              <a:rPr lang="es-CR" b="1" dirty="0" smtClean="0">
                <a:solidFill>
                  <a:schemeClr val="tx1"/>
                </a:solidFill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2005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56118" y="1643050"/>
            <a:ext cx="6231764" cy="44291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"/>
            <a:ext cx="9144000" cy="72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882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</a:rPr>
              <a:t/>
            </a:r>
            <a:br>
              <a:rPr lang="es-CR" b="1" dirty="0" smtClean="0">
                <a:solidFill>
                  <a:schemeClr val="tx1"/>
                </a:solidFill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2010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714488"/>
            <a:ext cx="6239616" cy="4306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"/>
            <a:ext cx="9144000" cy="73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882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</a:rPr>
              <a:t/>
            </a:r>
            <a:br>
              <a:rPr lang="es-CR" b="1" dirty="0" smtClean="0">
                <a:solidFill>
                  <a:schemeClr val="tx1"/>
                </a:solidFill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2015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1714488"/>
            <a:ext cx="6167608" cy="43577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"/>
            <a:ext cx="9144000" cy="72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882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</a:rPr>
              <a:t/>
            </a:r>
            <a:br>
              <a:rPr lang="es-CR" b="1" dirty="0" smtClean="0">
                <a:solidFill>
                  <a:schemeClr val="tx1"/>
                </a:solidFill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2020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714488"/>
            <a:ext cx="6239617" cy="43788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720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882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</a:rPr>
              <a:t/>
            </a:r>
            <a:br>
              <a:rPr lang="es-CR" b="1" dirty="0" smtClean="0">
                <a:solidFill>
                  <a:schemeClr val="tx1"/>
                </a:solidFill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2025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27584" y="764704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Introducción</a:t>
            </a:r>
            <a:endParaRPr lang="es-MX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83568" y="1844824"/>
            <a:ext cx="67665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Concepto de Dinámica Demográfica</a:t>
            </a:r>
            <a:endParaRPr lang="es-MX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2852936"/>
            <a:ext cx="741682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La </a:t>
            </a:r>
            <a:r>
              <a:rPr kumimoji="0" lang="es-MX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Dinámica Demográfica</a:t>
            </a:r>
            <a:r>
              <a:rPr kumimoji="0" lang="es-MX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es la parte de la demografía que estudia las poblaciones humanas desde el punto de vista de la evolución en el transcurso del tiempo y los mecanismos por los que se modifica la dimensión, estructura y distribución geográfica de las poblaciones. Sus componentes principales son la fecundidad, la mortalidad y la migración, los cuales están interrelacionados con factores económicos, sociales, políticos y culturales, además influyen sobre la estructura, dinámica y tamaño de la población.</a:t>
            </a:r>
            <a:endParaRPr kumimoji="0" lang="es-MX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Dinámica Demográfica de México, 1950-2050</a:t>
            </a:r>
            <a:endParaRPr lang="es-MX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714488"/>
            <a:ext cx="6239616" cy="43788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"/>
            <a:ext cx="9144000" cy="6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2 Título"/>
          <p:cNvSpPr>
            <a:spLocks noGrp="1"/>
          </p:cNvSpPr>
          <p:nvPr>
            <p:ph type="title"/>
          </p:nvPr>
        </p:nvSpPr>
        <p:spPr>
          <a:xfrm>
            <a:off x="457200" y="2882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</a:rPr>
              <a:t/>
            </a:r>
            <a:br>
              <a:rPr lang="es-CR" b="1" dirty="0" smtClean="0">
                <a:solidFill>
                  <a:schemeClr val="tx1"/>
                </a:solidFill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2030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714488"/>
            <a:ext cx="6239616" cy="4306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"/>
            <a:ext cx="9143999" cy="710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882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</a:rPr>
              <a:t/>
            </a:r>
            <a:br>
              <a:rPr lang="es-CR" b="1" dirty="0" smtClean="0">
                <a:solidFill>
                  <a:schemeClr val="tx1"/>
                </a:solidFill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2035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526366" y="1700808"/>
            <a:ext cx="6091267" cy="43951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720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882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</a:rPr>
              <a:t/>
            </a:r>
            <a:br>
              <a:rPr lang="es-CR" b="1" dirty="0" smtClean="0">
                <a:solidFill>
                  <a:schemeClr val="tx1"/>
                </a:solidFill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2040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714488"/>
            <a:ext cx="6239616" cy="43788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"/>
            <a:ext cx="9143999" cy="710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882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</a:rPr>
              <a:t/>
            </a:r>
            <a:br>
              <a:rPr lang="es-CR" b="1" dirty="0" smtClean="0">
                <a:solidFill>
                  <a:schemeClr val="tx1"/>
                </a:solidFill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2045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714488"/>
            <a:ext cx="674903" cy="44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6143644"/>
            <a:ext cx="6248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714489"/>
            <a:ext cx="6239616" cy="43788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"/>
            <a:ext cx="9144000" cy="6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8828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solidFill>
                  <a:schemeClr val="tx1"/>
                </a:solidFill>
              </a:rPr>
              <a:t/>
            </a:r>
            <a:br>
              <a:rPr lang="es-CR" b="1" dirty="0" smtClean="0">
                <a:solidFill>
                  <a:schemeClr val="tx1"/>
                </a:solidFill>
              </a:rPr>
            </a:br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2050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FUENTES:</a:t>
            </a:r>
            <a:endParaRPr lang="es-C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0" y="1481328"/>
            <a:ext cx="8858280" cy="4525963"/>
          </a:xfrm>
        </p:spPr>
        <p:txBody>
          <a:bodyPr>
            <a:normAutofit/>
          </a:bodyPr>
          <a:lstStyle/>
          <a:p>
            <a:r>
              <a:rPr lang="es-CR" sz="2000" dirty="0" smtClean="0">
                <a:latin typeface="Arial" pitchFamily="34" charset="0"/>
                <a:cs typeface="Arial" pitchFamily="34" charset="0"/>
              </a:rPr>
              <a:t>http://www.conapo.gob.mx/publicaciones/sdm/sdm1999/99005.pdf</a:t>
            </a:r>
          </a:p>
          <a:p>
            <a:r>
              <a:rPr lang="es-CR" sz="2000" dirty="0" smtClean="0">
                <a:latin typeface="Arial" pitchFamily="34" charset="0"/>
                <a:cs typeface="Arial" pitchFamily="34" charset="0"/>
              </a:rPr>
              <a:t>http://www.conapo.gob.mx/publicaciones/enveje2005/enveje02.pdf</a:t>
            </a:r>
          </a:p>
          <a:p>
            <a:r>
              <a:rPr lang="es-CR" sz="2000" dirty="0" smtClean="0">
                <a:latin typeface="Arial" pitchFamily="34" charset="0"/>
                <a:cs typeface="Arial" pitchFamily="34" charset="0"/>
              </a:rPr>
              <a:t>http://coepo.jalisco.gob.mx/html/I_Piramidespoblacion.html</a:t>
            </a:r>
          </a:p>
          <a:p>
            <a:endParaRPr lang="es-CR" sz="2400" dirty="0"/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Dinámica Demográfica de México, 1950-2050</a:t>
            </a:r>
            <a:endParaRPr lang="es-MX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764704"/>
            <a:ext cx="76962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s-MX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Dinámica Demográfica, 1950</a:t>
            </a:r>
            <a:endParaRPr lang="es-MX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27584" y="1916832"/>
            <a:ext cx="741682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 	Población era de 25.8 millones de habitantes.</a:t>
            </a:r>
          </a:p>
          <a:p>
            <a:pPr algn="just">
              <a:buFont typeface="Wingdings" pitchFamily="2" charset="2"/>
              <a:buChar char="§"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 	La tasa de crecimiento incremento 3%.</a:t>
            </a:r>
          </a:p>
          <a:p>
            <a:pPr algn="just"/>
            <a:r>
              <a:rPr lang="es-ES" sz="2000" dirty="0" smtClean="0">
                <a:latin typeface="Arial" pitchFamily="34" charset="0"/>
                <a:cs typeface="Arial" pitchFamily="34" charset="0"/>
              </a:rPr>
              <a:t> 	</a:t>
            </a:r>
          </a:p>
          <a:p>
            <a:pPr algn="just">
              <a:buFont typeface="Wingdings" pitchFamily="2" charset="2"/>
              <a:buChar char="§"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 	Se realizaron los primeros estudios de migración en 	México.</a:t>
            </a:r>
          </a:p>
          <a:p>
            <a:pPr algn="just">
              <a:buFont typeface="Wingdings" pitchFamily="2" charset="2"/>
              <a:buChar char="§"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 	Se inicio la vinculación de la situación demográfica al 	desarrollo.</a:t>
            </a:r>
          </a:p>
          <a:p>
            <a:pPr algn="just">
              <a:buFont typeface="Wingdings" pitchFamily="2" charset="2"/>
              <a:buChar char="§"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Dinámica Demográfica de México, 1950-2050</a:t>
            </a:r>
            <a:endParaRPr lang="es-MX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755576" y="1844824"/>
            <a:ext cx="74168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 	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Población era de 36 millones de habitantes.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Tasa de  crecimiento 3.2%.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Tasa de natalidad de 44.9 por mil.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Tasa de mortalidad de 11 por mil.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Mayor participación de la mujer en actividades 	económicas; menor nivel de fecundidad.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Dinámica Demográfica de México, 1950-2050</a:t>
            </a:r>
            <a:endParaRPr lang="es-MX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683568" y="764704"/>
            <a:ext cx="76962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s-MX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Dinámica Demográfica, 1960</a:t>
            </a:r>
            <a:endParaRPr lang="es-MX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755576" y="2060848"/>
            <a:ext cx="74168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 	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Población de 50 millones.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Tasa de crecimiento 3.3%.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	Esperanza de vida de 62 años.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 	Tasa global de fecundidad fue de 6 hijos.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En 1974 se promulga la Ley General de 	Población y se 	crea el Consejo Nacional de Población.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Dinámica Demográfica de México, 1950-2050</a:t>
            </a:r>
            <a:endParaRPr lang="es-MX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3568" y="764704"/>
            <a:ext cx="76962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s-MX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Dinámica Demográfica, 1970</a:t>
            </a:r>
            <a:endParaRPr lang="es-MX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764704"/>
            <a:ext cx="76962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s-MX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Dinámica Demográfica, 1980</a:t>
            </a:r>
            <a:endParaRPr lang="es-MX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Dinámica Demográfica de México, 1950-2050</a:t>
            </a:r>
            <a:endParaRPr lang="es-MX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755576" y="2060848"/>
            <a:ext cx="74168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 	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Población de casi 70 millones.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Tasa de crecimiento de población 2.7% anual.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Esperanza de vida 66 años.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Tasa global de fecundidad 5 hijos.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755576" y="2060848"/>
            <a:ext cx="74168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 	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Población de 81.1 millones.</a:t>
            </a:r>
          </a:p>
          <a:p>
            <a:pPr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Tasa de crecimiento 2%.</a:t>
            </a:r>
          </a:p>
          <a:p>
            <a:pPr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Esperanza de vida 70 años.</a:t>
            </a:r>
          </a:p>
          <a:p>
            <a:pPr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Tasa global de fecundidad es de 3 hijos.</a:t>
            </a:r>
          </a:p>
          <a:p>
            <a:pPr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Dinámica Demográfica de México, 1950-2050</a:t>
            </a:r>
            <a:endParaRPr lang="es-MX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3568" y="764704"/>
            <a:ext cx="76962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s-MX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Dinámica Demográfica, 1990</a:t>
            </a:r>
            <a:endParaRPr lang="es-MX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755576" y="2060848"/>
            <a:ext cx="74168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 	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Población 94 millones.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Tasa de crecimiento de 1.8% anual.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Esperanza de vida 70 años.</a:t>
            </a:r>
          </a:p>
          <a:p>
            <a:pPr algn="just">
              <a:buFont typeface="Wingdings" pitchFamily="2" charset="2"/>
              <a:buChar char="§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	Tasa de mortalidad infantil es de 28 por cada 1000.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Dinámica Demográfica de México, 1950-2050</a:t>
            </a:r>
            <a:endParaRPr lang="es-MX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3568" y="764704"/>
            <a:ext cx="76962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s-MX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Dinámica Demográfica, 1995</a:t>
            </a:r>
            <a:endParaRPr lang="es-MX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843</TotalTime>
  <Words>534</Words>
  <Application>Microsoft Office PowerPoint</Application>
  <PresentationFormat>Presentación en pantalla (4:3)</PresentationFormat>
  <Paragraphs>139</Paragraphs>
  <Slides>35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1_Diseño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1950</vt:lpstr>
      <vt:lpstr> 1955</vt:lpstr>
      <vt:lpstr> 1960</vt:lpstr>
      <vt:lpstr>Presentación de PowerPoint</vt:lpstr>
      <vt:lpstr>Presentación de PowerPoint</vt:lpstr>
      <vt:lpstr>Presentación de PowerPoint</vt:lpstr>
      <vt:lpstr> 1980</vt:lpstr>
      <vt:lpstr> 1985</vt:lpstr>
      <vt:lpstr> 1990</vt:lpstr>
      <vt:lpstr> 1995</vt:lpstr>
      <vt:lpstr> 2000</vt:lpstr>
      <vt:lpstr> 2005</vt:lpstr>
      <vt:lpstr> 2010</vt:lpstr>
      <vt:lpstr> 2015</vt:lpstr>
      <vt:lpstr> 2020</vt:lpstr>
      <vt:lpstr> 2025</vt:lpstr>
      <vt:lpstr> 2030</vt:lpstr>
      <vt:lpstr> 2035</vt:lpstr>
      <vt:lpstr> 2040</vt:lpstr>
      <vt:lpstr> 2045</vt:lpstr>
      <vt:lpstr> 2050</vt:lpstr>
      <vt:lpstr>FUENTES:</vt:lpstr>
    </vt:vector>
  </TitlesOfParts>
  <Company>uR V4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**</dc:title>
  <dc:creator>**</dc:creator>
  <cp:lastModifiedBy>AM3970-MO13P</cp:lastModifiedBy>
  <cp:revision>77</cp:revision>
  <cp:lastPrinted>2012-10-02T22:12:33Z</cp:lastPrinted>
  <dcterms:created xsi:type="dcterms:W3CDTF">2009-05-29T01:18:25Z</dcterms:created>
  <dcterms:modified xsi:type="dcterms:W3CDTF">2015-10-03T01:56:21Z</dcterms:modified>
</cp:coreProperties>
</file>