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88"/>
  </p:notesMasterIdLst>
  <p:sldIdLst>
    <p:sldId id="352" r:id="rId2"/>
    <p:sldId id="353" r:id="rId3"/>
    <p:sldId id="354" r:id="rId4"/>
    <p:sldId id="355" r:id="rId5"/>
    <p:sldId id="356" r:id="rId6"/>
    <p:sldId id="357" r:id="rId7"/>
    <p:sldId id="358" r:id="rId8"/>
    <p:sldId id="359" r:id="rId9"/>
    <p:sldId id="360" r:id="rId10"/>
    <p:sldId id="361" r:id="rId11"/>
    <p:sldId id="386" r:id="rId12"/>
    <p:sldId id="363" r:id="rId13"/>
    <p:sldId id="364" r:id="rId14"/>
    <p:sldId id="387" r:id="rId15"/>
    <p:sldId id="423" r:id="rId16"/>
    <p:sldId id="424" r:id="rId17"/>
    <p:sldId id="425" r:id="rId18"/>
    <p:sldId id="427" r:id="rId19"/>
    <p:sldId id="498" r:id="rId20"/>
    <p:sldId id="499" r:id="rId21"/>
    <p:sldId id="428" r:id="rId22"/>
    <p:sldId id="430" r:id="rId23"/>
    <p:sldId id="486" r:id="rId24"/>
    <p:sldId id="494" r:id="rId25"/>
    <p:sldId id="432" r:id="rId26"/>
    <p:sldId id="495" r:id="rId27"/>
    <p:sldId id="476" r:id="rId28"/>
    <p:sldId id="496" r:id="rId29"/>
    <p:sldId id="497" r:id="rId30"/>
    <p:sldId id="434" r:id="rId31"/>
    <p:sldId id="435" r:id="rId32"/>
    <p:sldId id="477" r:id="rId33"/>
    <p:sldId id="500" r:id="rId34"/>
    <p:sldId id="436" r:id="rId35"/>
    <p:sldId id="478" r:id="rId36"/>
    <p:sldId id="437" r:id="rId37"/>
    <p:sldId id="438" r:id="rId38"/>
    <p:sldId id="439" r:id="rId39"/>
    <p:sldId id="440" r:id="rId40"/>
    <p:sldId id="443" r:id="rId41"/>
    <p:sldId id="504" r:id="rId42"/>
    <p:sldId id="505" r:id="rId43"/>
    <p:sldId id="444" r:id="rId44"/>
    <p:sldId id="445" r:id="rId45"/>
    <p:sldId id="506" r:id="rId46"/>
    <p:sldId id="507" r:id="rId47"/>
    <p:sldId id="446" r:id="rId48"/>
    <p:sldId id="450" r:id="rId49"/>
    <p:sldId id="451" r:id="rId50"/>
    <p:sldId id="492" r:id="rId51"/>
    <p:sldId id="452" r:id="rId52"/>
    <p:sldId id="503" r:id="rId53"/>
    <p:sldId id="453" r:id="rId54"/>
    <p:sldId id="501" r:id="rId55"/>
    <p:sldId id="454" r:id="rId56"/>
    <p:sldId id="480" r:id="rId57"/>
    <p:sldId id="479" r:id="rId58"/>
    <p:sldId id="455" r:id="rId59"/>
    <p:sldId id="456" r:id="rId60"/>
    <p:sldId id="457" r:id="rId61"/>
    <p:sldId id="484" r:id="rId62"/>
    <p:sldId id="508" r:id="rId63"/>
    <p:sldId id="458" r:id="rId64"/>
    <p:sldId id="459" r:id="rId65"/>
    <p:sldId id="491" r:id="rId66"/>
    <p:sldId id="490" r:id="rId67"/>
    <p:sldId id="460" r:id="rId68"/>
    <p:sldId id="461" r:id="rId69"/>
    <p:sldId id="462" r:id="rId70"/>
    <p:sldId id="488" r:id="rId71"/>
    <p:sldId id="463" r:id="rId72"/>
    <p:sldId id="465" r:id="rId73"/>
    <p:sldId id="466" r:id="rId74"/>
    <p:sldId id="509" r:id="rId75"/>
    <p:sldId id="483" r:id="rId76"/>
    <p:sldId id="481" r:id="rId77"/>
    <p:sldId id="482" r:id="rId78"/>
    <p:sldId id="467" r:id="rId79"/>
    <p:sldId id="469" r:id="rId80"/>
    <p:sldId id="470" r:id="rId81"/>
    <p:sldId id="502" r:id="rId82"/>
    <p:sldId id="471" r:id="rId83"/>
    <p:sldId id="472" r:id="rId84"/>
    <p:sldId id="473" r:id="rId85"/>
    <p:sldId id="493" r:id="rId86"/>
    <p:sldId id="510" r:id="rId8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873" autoAdjust="0"/>
    <p:restoredTop sz="99153" autoAdjust="0"/>
  </p:normalViewPr>
  <p:slideViewPr>
    <p:cSldViewPr>
      <p:cViewPr>
        <p:scale>
          <a:sx n="70" d="100"/>
          <a:sy n="70" d="100"/>
        </p:scale>
        <p:origin x="-1188" y="-162"/>
      </p:cViewPr>
      <p:guideLst>
        <p:guide orient="horz" pos="2160"/>
        <p:guide pos="2880"/>
      </p:guideLst>
    </p:cSldViewPr>
  </p:slideViewPr>
  <p:outlineViewPr>
    <p:cViewPr>
      <p:scale>
        <a:sx n="33" d="100"/>
        <a:sy n="33" d="100"/>
      </p:scale>
      <p:origin x="0" y="1935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EB5CFB-CE49-4048-9550-9135052A8483}"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25B15D-3BC1-4353-B62C-D6C8FCA5CAFA}"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C67E8-DA51-4160-B7AD-DED6B60D2076}"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pasodezebra.com/blog/wp-content/uploads/2011/09/cervantes51.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noticias.arq.com.mx/cgi-bin/page.cgi?page=imagengrande&amp;link=14498&amp;imagen=/14498-2.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lh4.googleusercontent.com/-LSyGi_eYn6g/TXyaTUFamGI/AAAAAAAAFeU/sMBkhv-vlT0/s1600/NendoChairs-1.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noticias.arq.com.mx/cgi-bin/page.cgi?page=imagengrande&amp;plug=1&amp;link=13611&amp;imagen=http://images.arq.com.mx/noticias/articulos/19925-02.jpg" TargetMode="Externa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hyperlink" Target="http://noticias.arq.com.mx/cgi-bin/page.cgi?page=imagengrande&amp;plug=1&amp;link=13611&amp;imagen=http://images.arq.com.mx/noticias/articulos/8/19928-06.jpg"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1.bp.blogspot.com/_B0S0O20K6-8/THNIGU4W4MI/AAAAAAAAE30/kAZGyDZjxVo/s1600/dise%C3%B1o+grafico+espa%C3%B1ol+1.jpg"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4.bp.blogspot.com/-ELc8CU7KrLA/TdytS1hfYgI/AAAAAAAAA5E/jmyRfXOFugc/s1600/TazasSucias.jpg"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granadablogs.com/gr-arquitectos/files/2009/09/arqhyscom.jpg"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com.mx/url?sa=i&amp;rct=j&amp;q=&amp;esrc=s&amp;frm=1&amp;source=images&amp;cd=&amp;cad=rja&amp;uact=8&amp;docid=rRVxzDwdD-LuJM&amp;tbnid=95PfNs7I-OUfiM:&amp;ved=0CAYQjRw&amp;url=http://tuhoyonegro.wordpress.com/sebastian-al-descubierto-la-intuicion-de-la-forma-pura/&amp;ei=slArU7TPE-fl2AWs1IGQDA&amp;bvm=bv.62922401,d.b2I&amp;psig=AFQjCNGuv5pSzwNmUuk2XSA3KoZYQKY_qw&amp;ust=1395433994214236"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kobilevidesign.blogspot.com/" TargetMode="External"/><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hyperlink" Target="http://www.estudiologos.com/blog/capacitacion-en-diseno-y-modelado-de-calzados/"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upload.wikimedia.org/wikipedia/commons/c/c8/Taj_Mahal_in_March_2004.jpg"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design.coordenadazero.com/wp-content/uploads/2012/06/disenador.jpg"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arqhys.com/wp-content/fotos/2011/09/Concursos-de-arquitectura-en-Espa%C3%B1a.jpg"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www.arqhys.com/articulos/fotos/articulos/Arquitectura-y-forma.jpg"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img.photobucket.com/albums/v138/Guayaba/pastillas-1.jpg"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2.bp.blogspot.com/-HTRF3gUCceg/T9Y6aAFaCQI/AAAAAAAAF7A/hZJ1WL_ONPY/s1600/fusion_070612_01.jpg"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8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www.viceversa.com/Dynamic/Products,intCategoryID,34,intItemID,1447.html"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hyperlink" Target="http://www.google.com.mx/url?sa=i&amp;rct=j&amp;q=&amp;esrc=s&amp;frm=1&amp;source=images&amp;cd=&amp;cad=rja&amp;uact=8&amp;docid=YNZ30spaCU_VEM&amp;tbnid=oUbp7Zhjdz2m9M:&amp;ved=0CAYQjRw&amp;url=http://edumac.com.mx/blog/?c=Diseno-industrial-objetos&amp;ei=lSkfU-T9LISs2wWhj4CQBw&amp;bvm=bv.62788935,d.b2I&amp;psig=AFQjCNFBE3OUGHLGuBaOiG2xPsWPw4CKIQ&amp;ust=1394637381299765"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oh-design.dtlux.com/blogs/files/2009/04/coffe4.jpg"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71670" y="3709052"/>
            <a:ext cx="6357982" cy="720080"/>
          </a:xfrm>
        </p:spPr>
        <p:txBody>
          <a:bodyPr>
            <a:normAutofit fontScale="90000"/>
          </a:bodyPr>
          <a:lstStyle/>
          <a:p>
            <a:pPr algn="r"/>
            <a:r>
              <a:rPr lang="es-MX" sz="2000" dirty="0" smtClean="0">
                <a:solidFill>
                  <a:schemeClr val="tx2">
                    <a:lumMod val="10000"/>
                  </a:schemeClr>
                </a:solidFill>
              </a:rPr>
              <a:t>Unidad de Aprendizaje   </a:t>
            </a:r>
            <a:r>
              <a:rPr lang="es-ES_tradnl" dirty="0" smtClean="0">
                <a:solidFill>
                  <a:schemeClr val="tx2">
                    <a:lumMod val="10000"/>
                  </a:schemeClr>
                </a:solidFill>
              </a:rPr>
              <a:t>DISEÑO</a:t>
            </a:r>
            <a:endParaRPr lang="es-ES" dirty="0">
              <a:solidFill>
                <a:schemeClr val="tx2">
                  <a:lumMod val="10000"/>
                </a:schemeClr>
              </a:solidFill>
            </a:endParaRPr>
          </a:p>
        </p:txBody>
      </p:sp>
      <p:pic>
        <p:nvPicPr>
          <p:cNvPr id="95234"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4500562" y="992504"/>
            <a:ext cx="3809983" cy="272224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728247"/>
            <a:ext cx="6953996" cy="2486835"/>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del Material Didáctico:</a:t>
            </a:r>
          </a:p>
          <a:p>
            <a:pPr>
              <a:spcBef>
                <a:spcPct val="20000"/>
              </a:spcBef>
              <a:buClr>
                <a:schemeClr val="accent1"/>
              </a:buClr>
              <a:buSzPct val="80000"/>
            </a:pPr>
            <a:endParaRPr lang="es-ES_tradnl" sz="2000" b="1" dirty="0" smtClean="0">
              <a:solidFill>
                <a:srgbClr val="FF0000"/>
              </a:solidFill>
            </a:endParaRPr>
          </a:p>
          <a:p>
            <a:pPr>
              <a:spcBef>
                <a:spcPct val="20000"/>
              </a:spcBef>
              <a:buClr>
                <a:schemeClr val="accent1"/>
              </a:buClr>
              <a:buSzPct val="80000"/>
            </a:pPr>
            <a:endParaRPr lang="es-ES_tradnl" b="1" dirty="0" smtClean="0">
              <a:solidFill>
                <a:srgbClr val="FF0000"/>
              </a:solidFill>
            </a:endParaRPr>
          </a:p>
          <a:p>
            <a:r>
              <a:rPr lang="es-MX" dirty="0" smtClean="0">
                <a:solidFill>
                  <a:srgbClr val="000000"/>
                </a:solidFill>
              </a:rPr>
              <a:t>El objetivo del diseño de este material didáctico visión sólo </a:t>
            </a:r>
            <a:r>
              <a:rPr lang="es-MX" dirty="0" err="1" smtClean="0">
                <a:solidFill>
                  <a:srgbClr val="000000"/>
                </a:solidFill>
              </a:rPr>
              <a:t>proyectable</a:t>
            </a:r>
            <a:r>
              <a:rPr lang="es-MX" dirty="0" smtClean="0">
                <a:solidFill>
                  <a:srgbClr val="000000"/>
                </a:solidFill>
              </a:rPr>
              <a:t>, es servir como recurso de apoyo en las clases magistrales para desarrollar en el alumno el dominio de aprendizajes conceptuales (teóricos) de la asignatura o unidad de aprendizaje.</a:t>
            </a:r>
          </a:p>
          <a:p>
            <a:r>
              <a:rPr lang="es-MX" b="1" dirty="0" smtClean="0">
                <a:solidFill>
                  <a:srgbClr val="000000"/>
                </a:solidFill>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71670" y="5319594"/>
            <a:ext cx="6357982" cy="720080"/>
          </a:xfrm>
        </p:spPr>
        <p:txBody>
          <a:bodyPr>
            <a:normAutofit fontScale="90000"/>
          </a:bodyPr>
          <a:lstStyle/>
          <a:p>
            <a:pPr algn="r"/>
            <a:r>
              <a:rPr lang="es-MX" sz="2000" dirty="0" smtClean="0">
                <a:solidFill>
                  <a:schemeClr val="tx2">
                    <a:lumMod val="10000"/>
                  </a:schemeClr>
                </a:solidFill>
              </a:rPr>
              <a:t>Unidad de Aprendizaje   </a:t>
            </a:r>
            <a:r>
              <a:rPr lang="es-ES_tradnl" dirty="0" smtClean="0">
                <a:solidFill>
                  <a:schemeClr val="tx2">
                    <a:lumMod val="10000"/>
                  </a:schemeClr>
                </a:solidFill>
              </a:rPr>
              <a:t>DISEÑO</a:t>
            </a:r>
            <a:endParaRPr lang="es-ES" dirty="0">
              <a:solidFill>
                <a:schemeClr val="tx2">
                  <a:lumMod val="10000"/>
                </a:schemeClr>
              </a:solidFill>
            </a:endParaRPr>
          </a:p>
        </p:txBody>
      </p:sp>
      <p:pic>
        <p:nvPicPr>
          <p:cNvPr id="95234" name="Picture 2" descr="http://3.bp.blogspot.com/_laC0A77TY2c/THCJOpu-pKI/AAAAAAAAAB8/vNVqCoVIu6c/s1600/collage+composicion+-+almarza+copy.jpg"/>
          <p:cNvPicPr>
            <a:picLocks noChangeAspect="1" noChangeArrowheads="1"/>
          </p:cNvPicPr>
          <p:nvPr/>
        </p:nvPicPr>
        <p:blipFill>
          <a:blip r:embed="rId2"/>
          <a:srcRect/>
          <a:stretch>
            <a:fillRect/>
          </a:stretch>
        </p:blipFill>
        <p:spPr bwMode="auto">
          <a:xfrm>
            <a:off x="857224" y="-132"/>
            <a:ext cx="7453321" cy="532542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2 Marcador de contenido"/>
          <p:cNvSpPr txBox="1">
            <a:spLocks/>
          </p:cNvSpPr>
          <p:nvPr/>
        </p:nvSpPr>
        <p:spPr>
          <a:xfrm>
            <a:off x="1071538" y="2143116"/>
            <a:ext cx="7286676" cy="2438012"/>
          </a:xfrm>
          <a:prstGeom prst="rect">
            <a:avLst/>
          </a:prstGeom>
        </p:spPr>
        <p:txBody>
          <a:bodyPr vert="horz" tIns="0" rIns="45720" bIns="0" anchor="b">
            <a:noAutofit/>
          </a:bodyPr>
          <a:lstStyle/>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lang="es-ES_tradnl" sz="2400" b="1" dirty="0" smtClean="0">
                <a:solidFill>
                  <a:schemeClr val="accent1">
                    <a:lumMod val="75000"/>
                  </a:schemeClr>
                </a:solidFill>
              </a:rPr>
              <a:t>MÓDULOS</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endParaRPr lang="es-ES_tradnl" sz="1600" dirty="0" smtClean="0"/>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kumimoji="0" lang="es-ES_tradnl" sz="2000" i="0" u="none" strike="noStrike" kern="1200" cap="none" spc="0" normalizeH="0" noProof="0" dirty="0" smtClean="0">
                <a:ln>
                  <a:noFill/>
                </a:ln>
                <a:solidFill>
                  <a:srgbClr val="000000"/>
                </a:solidFill>
                <a:effectLst/>
                <a:uLnTx/>
                <a:uFillTx/>
                <a:latin typeface="+mn-lt"/>
                <a:ea typeface="+mn-ea"/>
                <a:cs typeface="+mn-cs"/>
              </a:rPr>
              <a:t>Introducción al Diseño</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 </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 </a:t>
            </a:r>
            <a:r>
              <a:rPr lang="es-ES_tradnl" sz="2000" dirty="0" smtClean="0">
                <a:solidFill>
                  <a:srgbClr val="000000"/>
                </a:solidFill>
              </a:rPr>
              <a:t>Elementos Básicos del Diseño</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a:t>
            </a:r>
          </a:p>
          <a:p>
            <a:pPr marL="450850" marR="0" lvl="0" indent="-369888" defTabSz="914400" rtl="0" eaLnBrk="1" fontAlgn="auto" latinLnBrk="0" hangingPunct="1">
              <a:lnSpc>
                <a:spcPct val="100000"/>
              </a:lnSpc>
              <a:spcBef>
                <a:spcPct val="20000"/>
              </a:spcBef>
              <a:spcAft>
                <a:spcPts val="0"/>
              </a:spcAft>
              <a:buClr>
                <a:schemeClr val="accent1"/>
              </a:buClr>
              <a:buSzPct val="80000"/>
              <a:tabLst>
                <a:tab pos="450850" algn="l"/>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III.</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Principios Ordenadores y Conceptos</a:t>
            </a:r>
            <a:r>
              <a:rPr kumimoji="0" lang="es-ES_tradnl" sz="2000" b="0" i="0" u="none" strike="noStrike" kern="1200" cap="none" spc="0" normalizeH="0" noProof="0" dirty="0" smtClean="0">
                <a:ln>
                  <a:noFill/>
                </a:ln>
                <a:solidFill>
                  <a:srgbClr val="000000"/>
                </a:solidFill>
                <a:effectLst/>
                <a:uLnTx/>
                <a:uFillTx/>
                <a:latin typeface="+mn-lt"/>
                <a:ea typeface="+mn-ea"/>
                <a:cs typeface="+mn-cs"/>
              </a:rPr>
              <a:t> </a:t>
            </a:r>
            <a:r>
              <a:rPr lang="es-ES_tradnl" sz="2000" dirty="0" smtClean="0">
                <a:solidFill>
                  <a:srgbClr val="000000"/>
                </a:solidFill>
              </a:rPr>
              <a:t>F</a:t>
            </a:r>
            <a:r>
              <a:rPr kumimoji="0" lang="es-ES_tradnl" sz="2000" b="0" i="0" u="none" strike="noStrike" kern="1200" cap="none" spc="0" normalizeH="0" baseline="0" noProof="0" dirty="0" err="1" smtClean="0">
                <a:ln>
                  <a:noFill/>
                </a:ln>
                <a:solidFill>
                  <a:srgbClr val="000000"/>
                </a:solidFill>
                <a:effectLst/>
                <a:uLnTx/>
                <a:uFillTx/>
                <a:latin typeface="+mn-lt"/>
                <a:ea typeface="+mn-ea"/>
                <a:cs typeface="+mn-cs"/>
              </a:rPr>
              <a:t>undamentales</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 del</a:t>
            </a:r>
            <a:r>
              <a:rPr kumimoji="0" lang="es-ES_tradnl" sz="2000" b="0" i="0" u="none" strike="noStrike" kern="1200" cap="none" spc="0" normalizeH="0" noProof="0" dirty="0" smtClean="0">
                <a:ln>
                  <a:noFill/>
                </a:ln>
                <a:solidFill>
                  <a:srgbClr val="000000"/>
                </a:solidFill>
                <a:effectLst/>
                <a:uLnTx/>
                <a:uFillTx/>
                <a:latin typeface="+mn-lt"/>
                <a:ea typeface="+mn-ea"/>
                <a:cs typeface="+mn-cs"/>
              </a:rPr>
              <a:t>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Diseño.</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IV.</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lang="es-ES_tradnl" sz="2000" dirty="0" smtClean="0">
                <a:solidFill>
                  <a:srgbClr val="000000"/>
                </a:solidFill>
              </a:rPr>
              <a:t>Soluciones Integrales del Diseño</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a:t>
            </a:r>
            <a:endParaRPr kumimoji="0" lang="es-ES" sz="2000" b="0" i="0" u="none" strike="noStrike" kern="1200" cap="none" spc="0" normalizeH="0" baseline="0" noProof="0" dirty="0">
              <a:ln>
                <a:noFill/>
              </a:ln>
              <a:solidFill>
                <a:srgbClr val="000000"/>
              </a:solidFill>
              <a:effectLst/>
              <a:uLnTx/>
              <a:uFillTx/>
              <a:latin typeface="+mn-lt"/>
              <a:ea typeface="+mn-ea"/>
              <a:cs typeface="+mn-cs"/>
            </a:endParaRPr>
          </a:p>
        </p:txBody>
      </p:sp>
      <p:sp>
        <p:nvSpPr>
          <p:cNvPr id="6"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pic>
        <p:nvPicPr>
          <p:cNvPr id="8" name="Picture 2" descr="http://3.bp.blogspot.com/_laC0A77TY2c/THCJOpu-pKI/AAAAAAAAAB8/vNVqCoVIu6c/s1600/collage+composicion+-+almarza+copy.jpg"/>
          <p:cNvPicPr>
            <a:picLocks noChangeAspect="1" noChangeArrowheads="1"/>
          </p:cNvPicPr>
          <p:nvPr/>
        </p:nvPicPr>
        <p:blipFill>
          <a:blip r:embed="rId2" cstate="print"/>
          <a:srcRect l="71449"/>
          <a:stretch>
            <a:fillRect/>
          </a:stretch>
        </p:blipFill>
        <p:spPr bwMode="auto">
          <a:xfrm>
            <a:off x="0" y="2071570"/>
            <a:ext cx="1141874" cy="2857628"/>
          </a:xfrm>
          <a:prstGeom prst="rect">
            <a:avLst/>
          </a:prstGeom>
          <a:noFill/>
        </p:spPr>
      </p:pic>
      <p:cxnSp>
        <p:nvCxnSpPr>
          <p:cNvPr id="7" name="6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931338" y="2214554"/>
            <a:ext cx="5212662" cy="3077766"/>
          </a:xfrm>
          <a:prstGeom prst="rect">
            <a:avLst/>
          </a:prstGeom>
        </p:spPr>
        <p:txBody>
          <a:bodyPr wrap="square">
            <a:spAutoFit/>
          </a:bodyPr>
          <a:lstStyle/>
          <a:p>
            <a:endParaRPr lang="es-MX" sz="2000" b="1" dirty="0" smtClean="0">
              <a:solidFill>
                <a:schemeClr val="accent1">
                  <a:lumMod val="75000"/>
                </a:schemeClr>
              </a:solidFill>
            </a:endParaRPr>
          </a:p>
          <a:p>
            <a:endParaRPr lang="es-MX" sz="2000" b="1" dirty="0" smtClean="0">
              <a:solidFill>
                <a:schemeClr val="accent1">
                  <a:lumMod val="75000"/>
                </a:schemeClr>
              </a:solidFill>
            </a:endParaRPr>
          </a:p>
          <a:p>
            <a:r>
              <a:rPr lang="es-MX" sz="2000" b="1" dirty="0" smtClean="0">
                <a:solidFill>
                  <a:schemeClr val="accent1">
                    <a:lumMod val="75000"/>
                  </a:schemeClr>
                </a:solidFill>
              </a:rPr>
              <a:t>Módulo II. Elementos Básicos del Diseño</a:t>
            </a:r>
          </a:p>
          <a:p>
            <a:endParaRPr lang="es-MX" sz="1600" dirty="0" smtClean="0"/>
          </a:p>
          <a:p>
            <a:endParaRPr lang="es-MX" sz="1600" dirty="0" smtClean="0"/>
          </a:p>
          <a:p>
            <a:endParaRPr lang="es-MX" sz="1000" dirty="0" smtClean="0"/>
          </a:p>
          <a:p>
            <a:r>
              <a:rPr lang="es-MX" b="1" dirty="0" smtClean="0"/>
              <a:t>Tema 2. Elementos básicos del diseño.</a:t>
            </a:r>
          </a:p>
          <a:p>
            <a:r>
              <a:rPr lang="es-MX" sz="1400" b="1" dirty="0" smtClean="0"/>
              <a:t>Tema 2.1. </a:t>
            </a:r>
            <a:r>
              <a:rPr lang="es-MX" sz="1400" dirty="0" smtClean="0"/>
              <a:t>Elementos conceptuales.</a:t>
            </a:r>
          </a:p>
          <a:p>
            <a:r>
              <a:rPr lang="es-MX" sz="1400" b="1" dirty="0" smtClean="0"/>
              <a:t>Tema 2.2. </a:t>
            </a:r>
            <a:r>
              <a:rPr lang="es-MX" sz="1400" dirty="0" smtClean="0"/>
              <a:t>Elementos visuales.</a:t>
            </a:r>
          </a:p>
          <a:p>
            <a:r>
              <a:rPr lang="es-MX" sz="1400" b="1" dirty="0" smtClean="0"/>
              <a:t>Tema 2.3. </a:t>
            </a:r>
            <a:r>
              <a:rPr lang="es-MX" sz="1400" dirty="0" smtClean="0"/>
              <a:t>Elementos de relación.</a:t>
            </a:r>
          </a:p>
          <a:p>
            <a:r>
              <a:rPr lang="es-MX" sz="1400" b="1" dirty="0" smtClean="0"/>
              <a:t>Tema 2.4. </a:t>
            </a:r>
            <a:r>
              <a:rPr lang="es-MX" sz="1400" dirty="0" smtClean="0"/>
              <a:t>Elementos prácticos.</a:t>
            </a:r>
          </a:p>
          <a:p>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32" y="2285992"/>
            <a:ext cx="3825279" cy="2733177"/>
          </a:xfrm>
          <a:prstGeom prst="rect">
            <a:avLst/>
          </a:prstGeom>
          <a:noFill/>
        </p:spPr>
      </p:pic>
      <p:sp>
        <p:nvSpPr>
          <p:cNvPr id="6" name="5 Rectángulo"/>
          <p:cNvSpPr/>
          <p:nvPr/>
        </p:nvSpPr>
        <p:spPr>
          <a:xfrm>
            <a:off x="357158" y="5500702"/>
            <a:ext cx="8429684" cy="646331"/>
          </a:xfrm>
          <a:prstGeom prst="rect">
            <a:avLst/>
          </a:prstGeom>
        </p:spPr>
        <p:txBody>
          <a:bodyPr wrap="square">
            <a:spAutoFit/>
          </a:bodyPr>
          <a:lstStyle/>
          <a:p>
            <a:pPr algn="just"/>
            <a:r>
              <a:rPr lang="es-MX" b="1" dirty="0" smtClean="0"/>
              <a:t>Propósito del Módulo II: </a:t>
            </a:r>
            <a:r>
              <a:rPr lang="es-MX" dirty="0" smtClean="0"/>
              <a:t>Identifica los elementos básicos en una expresión artística que permiten el comprender el proceso de diseño e infiere conclusiones a partir de ello. </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17122" y="3071810"/>
            <a:ext cx="4355406" cy="1969770"/>
          </a:xfrm>
          <a:prstGeom prst="rect">
            <a:avLst/>
          </a:prstGeom>
        </p:spPr>
        <p:txBody>
          <a:bodyPr wrap="square">
            <a:spAutoFit/>
          </a:bodyPr>
          <a:lstStyle/>
          <a:p>
            <a:r>
              <a:rPr lang="es-MX" b="1" dirty="0" smtClean="0">
                <a:solidFill>
                  <a:schemeClr val="accent1">
                    <a:lumMod val="75000"/>
                  </a:schemeClr>
                </a:solidFill>
              </a:rPr>
              <a:t>Módulo II. Elementos Básicos del Diseño</a:t>
            </a:r>
          </a:p>
          <a:p>
            <a:endParaRPr lang="es-MX" b="1" dirty="0" smtClean="0">
              <a:solidFill>
                <a:schemeClr val="accent1">
                  <a:lumMod val="75000"/>
                </a:schemeClr>
              </a:solidFill>
            </a:endParaRPr>
          </a:p>
          <a:p>
            <a:pPr algn="ctr"/>
            <a:endParaRPr lang="es-MX" sz="1400" dirty="0" smtClean="0"/>
          </a:p>
          <a:p>
            <a:pPr algn="ctr"/>
            <a:r>
              <a:rPr lang="es-MX" sz="2000" b="1" dirty="0" smtClean="0"/>
              <a:t>Tema 2</a:t>
            </a:r>
            <a:r>
              <a:rPr lang="es-MX" sz="2000" dirty="0" smtClean="0"/>
              <a:t>. Elementos básicos del diseño</a:t>
            </a:r>
          </a:p>
          <a:p>
            <a:pPr algn="ctr"/>
            <a:r>
              <a:rPr lang="es-MX" sz="1600" b="1" dirty="0" smtClean="0"/>
              <a:t>Tema 2.1</a:t>
            </a:r>
            <a:r>
              <a:rPr lang="es-MX" sz="1600" dirty="0" smtClean="0"/>
              <a:t>. Elementos conceptuales</a:t>
            </a:r>
          </a:p>
          <a:p>
            <a:pPr algn="ctr"/>
            <a:endParaRPr lang="es-MX" dirty="0" smtClean="0"/>
          </a:p>
          <a:p>
            <a:pPr algn="ctr"/>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285720" y="2285992"/>
            <a:ext cx="3825279" cy="273317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Conceptuales</a:t>
            </a:r>
            <a:endParaRPr lang="es-MX" dirty="0"/>
          </a:p>
        </p:txBody>
      </p:sp>
      <p:sp>
        <p:nvSpPr>
          <p:cNvPr id="3" name="2 Marcador de contenido"/>
          <p:cNvSpPr>
            <a:spLocks noGrp="1"/>
          </p:cNvSpPr>
          <p:nvPr>
            <p:ph idx="1"/>
          </p:nvPr>
        </p:nvSpPr>
        <p:spPr/>
        <p:txBody>
          <a:bodyPr/>
          <a:lstStyle/>
          <a:p>
            <a:r>
              <a:rPr lang="es-MX" dirty="0" smtClean="0"/>
              <a:t>No son visibles, no tienen existencia física.</a:t>
            </a:r>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Conceptuales</a:t>
            </a:r>
            <a:endParaRPr lang="es-MX" dirty="0"/>
          </a:p>
        </p:txBody>
      </p:sp>
      <p:sp>
        <p:nvSpPr>
          <p:cNvPr id="3" name="2 Marcador de contenido"/>
          <p:cNvSpPr>
            <a:spLocks noGrp="1"/>
          </p:cNvSpPr>
          <p:nvPr>
            <p:ph idx="1"/>
          </p:nvPr>
        </p:nvSpPr>
        <p:spPr/>
        <p:txBody>
          <a:bodyPr/>
          <a:lstStyle/>
          <a:p>
            <a:r>
              <a:rPr lang="es-MX" dirty="0" smtClean="0"/>
              <a:t>Punto</a:t>
            </a:r>
          </a:p>
          <a:p>
            <a:r>
              <a:rPr lang="es-MX" dirty="0" smtClean="0"/>
              <a:t>Línea</a:t>
            </a:r>
          </a:p>
          <a:p>
            <a:r>
              <a:rPr lang="es-MX" dirty="0" smtClean="0"/>
              <a:t>Plano</a:t>
            </a:r>
          </a:p>
          <a:p>
            <a:r>
              <a:rPr lang="es-MX" dirty="0" smtClean="0"/>
              <a:t>Volumen</a:t>
            </a:r>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Punto</a:t>
            </a:r>
            <a:endParaRPr lang="es-MX" dirty="0"/>
          </a:p>
        </p:txBody>
      </p:sp>
      <p:sp>
        <p:nvSpPr>
          <p:cNvPr id="3" name="2 Marcador de contenido"/>
          <p:cNvSpPr>
            <a:spLocks noGrp="1"/>
          </p:cNvSpPr>
          <p:nvPr>
            <p:ph idx="1"/>
          </p:nvPr>
        </p:nvSpPr>
        <p:spPr/>
        <p:txBody>
          <a:bodyPr/>
          <a:lstStyle/>
          <a:p>
            <a:r>
              <a:rPr lang="es-MX" dirty="0" smtClean="0"/>
              <a:t>Indica Posición.</a:t>
            </a:r>
          </a:p>
          <a:p>
            <a:r>
              <a:rPr lang="es-MX" dirty="0" smtClean="0"/>
              <a:t>No tiene largo ni ancho.</a:t>
            </a:r>
          </a:p>
          <a:p>
            <a:r>
              <a:rPr lang="es-MX" dirty="0" smtClean="0"/>
              <a:t>No ocupa una zona en el espacio.</a:t>
            </a:r>
          </a:p>
          <a:p>
            <a:r>
              <a:rPr lang="es-MX" dirty="0" smtClean="0"/>
              <a:t>Es el principio y el fin de una línea, y es donde dos líneas se cruzan.</a:t>
            </a:r>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AutoShape 2" descr="data:image/jpeg;base64,/9j/4AAQSkZJRgABAQAAAQABAAD/2wCEAAkGBhQQEBUUEBQUFBUVFBUXFBYUFBQVFBgYFxUWFRUUFRgXHCYeFxojGRgVIC8gIycpLCwsGR4xNTArNSYrLCkBCQoKDgwOGg8PGikcHx8pLCkpLCksKSwpKSkpKSkpKSwsLCwsKSkpLCkpLCwpLCkpKSkpKSksKSksLCkpKSksKf/AABEIAMIBBAMBIgACEQEDEQH/xAAcAAABBQEBAQAAAAAAAAAAAAADAQIEBQYABwj/xABIEAACAQMCAwUEBgUKBAcBAAABAhEAAxIEIQUxQQYTIlFhMnGBkRQjQlKhsTNicsHRByRDU3OCssPh8BVUkqIWY4STs8LyRP/EABoBAAMBAQEBAAAAAAAAAAAAAAABAwIEBQb/xAAoEQACAgEDBAICAgMAAAAAAAAAAQIRAxIhMQQTQVEiMmFxFDMFgZH/2gAMAwEAAhEDEQA/AM8FpQlECU4LX09niDAtKFogSlC0rAHjShaLhShKVgCxpcaKEpcKLGCxpQtFCUuNKwBY1wWjY12FFgCwrsKNjXYUWAHClwouNNdgvMge81lySVsEmweFIUo+NJhTsAONJhR8KTGnYAcaQrR8a7GixACtJjR8aQrRYwBWkxo+FNKU7AAVpMaOUpMKLEAxppSjlaQrTsCPjSY0fGmladgAxrqLhXUASglOCUQLShanYwYSnBaIFpQlAUMC0oWiBacFpBQLGlwosUoWixg8KXCiY0uFFjBYUuNFxpMaVgDxrsaLjTXIUEnkKTkkrYUQ9drBbHPfpWdv6nvSC3qBvHI8o3GR8qla7Vd40DrEbAwPQDnH50xhtHjI39ncYwSQBuCI5z6/H5jrOqeadLg6oR0oNwzV91CkkqxJBIMeZgnmIq9ishqPBJCiUjKSDuTEGfZJ68xz6Cr/AIHxAOoU84kdNuo9PdXb/juqf9c3+jGSPksMaTCjYV2Fe3ZADhSYUbCuwosAOFNK0bGuxosAGFJjR8aQpTFQDGkxo2NJhQFASlMK1IK03GmIjlKYUqSVppWnYEfGuo2NdRYEkLT8KeFpwWp2aB4U4LTwtOC0rAGFp2NPC04LRYA8KXGiBaXClYweNLjRAlLhRYAsaULRQtdjRYAsaqePamAEiTsT/pV3jVD2haG84A2kRv5/w61xddNxwuimNWyiQHrtsJkDr93nuBAHUzNFdJXwAFtwSQp57RBE+W/T1k0UKUCKQA1wBwZJKKT9WcTyLTt6EHruYaXdrZe020gFlnKYwHikiYEenur5ztze9HTRW3tLkBLHCT+sTJ8uQYnrtz+FF0LNbeY33kDYyJg7bR7IowssSeWR6geIHp02JI5RRLejPdd42SqLotmBMFlytMRHsmDB81I9KMeu7j4DTZprZlQfMA04rQeDPnZU7mJUzMypjeetTMK+sxz1RTONqnQGKQrRsKTCtiA40hWjYUhWmAHCkK0bGkxosAJWmlaPjSFKdiAY00pR8abhRYACtNK1IKU3CnYAMa6i40lOxUSgKULTwtKFqVm6GY04LTwtOCUrAGFpwWiYU4LRYA8aXGiY0oWlqAHjShaJjShaVjB41wSi40oSiwBYVjuM6lWc5dW67LjEKJ6bAmY61sNa+Ft28lP8Kx2utAAo6tk03WcnkvJLe23s+L4iuHrt8TRbEhbYA/nQayHC42wxGXeKI7zdvs2wrDzaBFWmlaAL/fWlZhC7DEXf6RsgY5eLYzJFU/B9OXJUm2qsQyZKWthgWkt5AqWUxBkL0E1pNDrg7Oi3kVD4LSi3PM7MAJAMnxRv0kxXBimpw/R0opdXp4IuKyXBvmbYB+smTjB+1OXPmW8qDpERO9Zl+rvRZYI/sM2TG5A2IUqG3251c60qALLX7ItYhHUgq4Ybd5BiSCB6wzCs9d02JdLgAImcWJIK8jlyI/cxqX9WS/DE9jTcEDLnbue2p8Ujqdj+In41Z4VS8KvRfAGWyi0+Ry8aKIIb1Aj4VflK93HL4o5MiqQHGkK0bGuwqtmKAFKbhR8aQrT1BQHGmlakY0mFFiI5SmlKdc1VtTBdB72X+NEwp6kFAMaTGjFKaVrViA40hWjY00igAJSuomNdTCiQFpQlPxpwWoWboYFpwWnhKULSsdDQtOC08LTgKLHQMLS40XGuilYA8adjT4pcaLAZhShKIBXBaLAqO0Rizjv4m3jnioLNWZ1h7oNeCrOpACBmyK2iFN07jqfADzENV72mBuOtlZyKEjoPEY3J9FJ9wqnXS29SQ0ItvT+Bpbd0A+r5xJZ1KnlGczFcmSala9bM6Ma2IFhnQlesjly3iDI6GQduQNa7guoLJPehGJIC90CQ32mbFTkPLyk+W+fs6lrxd3KliZOMeFfZAifZXZR6Y1c8JvtbfwyFOzciI6MvnEjl8+deFq/j53F8M3wx3EQrDvGuI/dbvNuCx/ogZgRMgz5esVS65mv2zcc23upCsEYHJDsrnxGSp8HmAV59NFxvWd2QBcVlAPeDEDPKS3UTA3E8jFUd24ukMAWrouzkQd205kATJgtJMRIxXyr05w1xr/g2RuFKbZLknmk7yC4M779QD+NbgpWEvaQ2rrLIO6lXXYFeaN65BhA/hW60b5W0bzVfyFX6LI5Qp8ohkR2FJhR8aQiu6yVAClNKUciuinYqI5WsP291Li/bQMwQoCQCQpJZ+fy/Ct/jWb45wi3ful3UtgloKciF8TXcvZMkiF+dRzTSiVxRuRgLCAk+4jqPKt12JU/RN5/SPzmYkR8KBpOB2skm0sFwNwW6jzJrS8I0v1pUAAAdBHJ1j86449QoOzqni1IaVpCtGK00rXp2ee0AKU0pRyKaVp2FAMaSi411PUKg1OFcFp4FRsrQgFPC0qrTwtKwoYFp4WnAUoWix0IFpQlPC04ClYUDCU4JRAKULSsKBhKUJRMaWKLCjF9o2A1QLTACrAnkRLcuWxO/lUJbfcRp2CRc3vtzImRb8oKCH582HlUjtW03n/aEmY5ACPXly91R9LpA+OoIRggVSCdnuriiBhGwYEOeQgNXlQlpyzjLy7LxJFkHTfVZWsm/TRBXrhbBDeIR4z6lfKrO1pQN+YI8JHUdDI/j0NB02la8we69oOp+tbIMSkyH5iWHKPLCtOnDn1FogNayXxW1VgQI+wPERuN58yKl1eFZY2uUUozZ1Ac929wAAEydyVG7ICSAWmI/0qtuBtZKMLZdd7O+ICFgGtg8gqjxgHoHofEmKsTMBZ2jbqMY6/a9aNokZQb9pbZfLFFJXbcG4x6R9nyIZuUU+lyprQ+VwZW5G4pFy34UwFg4CCZa2whGPWctyTyyArV9mruelQ77ZAzz2Y/uIrO/8OFks+BVLoC24b2Dc3YbwJtkAb9Yq87Hz3DgggrecEEzvC/611YlozWuGic1sXONNK0aKaVrvsiCxpCtGIppWnY6H6TR94HUR7IO5gbOtI/Z+Efcbm3HXln/ABoOo1nc22YAn2RA9WFVg49cZX2I3tcyP/N8vUV5XVW8m34O/BWgsNHwQd4kkDxr1X7y1oeG8BC3XMjkeon21NYrTcUcOkR7a85PUVdcO4w/etMHzj+0XlXPvZV1RDxppFHK0NhXv2eU0BK02KKwphWnYqBkV1OiuosKCA08UMGnA1GytBVp4oQanhqVhQQU4CmBqZe1YSJBMkARHMmAOdKx0SBTooVq6SN1Zf2o/cTRZ28/wosKHRToqB/xOLgR1Kkgx4lIO45QfWd4qa1wD2iB7yB+dFhpHRSxSBp5UopWKjC9oN3uSGlrmx/ZkkD3yN+lVfD7gb6tgMXiC4AAZT4GnbYiQfIOfIVcau2DdNwqWFtnLCdjvKr7ifyNZ69pirTECJGQ8wInffafma83qlUlNFKo2HDrD2IVbdoZwboL8h0sncSACSff1xmtx2X02JjwMCPDB3I5777EfvrzzgRXUMCbaZiDcJJjGPDcO3wPLcdMq9H7NyD4lVFAhYMlRyjYCTI3+FaU1JWVjuYr+UHhpFw3UxmSHx578m/vbg+4/erKWdIICsuTGIEBcjIAAboTyr03tCjZNFtWynMKYJX7u67enr7q8z4sDacqCT7JUjYE81blueWx9etcWWMoTU4mJKnZPv2A86e2kNZMghpLGcbwnaYJEfsHnNaDssBF7GYNwMJ57rB/FTWY4S6Cb2DkJsRlEs5IiBuDjkfhWm7LWcBcUzsV5+UuAfiN/jXrY5p0xSVovYpIpaQ1eyekSKaaUmmzRqFRX8deLDe9P8QrNWL+z++1/m1f9p7uOmYn7yfnWQTVStyNoNvcj+05Vx5vsdeL6lpprs3E6+Nf8Qq20F6LrfH/AORayWl1Td4nP21/xCrvQ68G63hI2P8AjWosozSMaGTT2NMNepqOBxGk0wmnGmGnqChpNdXUlFjoZ3tOFyq/vqUX6xRuiyFyufUhef5E/kKgi/U3hQV3YOCQFUjdxzYg+xU5y0K2aUbdIkcP1KvcUCGGQBEEjnBBHX3VK7QcPTG44QCVVQO6xAgMcgZ5mQPcBWe0lo2yd2IwdiQ10AvnIMkc8YEdYmgpcuFr4LM+KsIMgcgwI84BjlXBmnr3Wx0whp5J3DOKCVtAHIIp2BXoTsrHLpvG1XmhcG6gYbFgIKyDM7Y9fdWAWyLTorl3N21auAgXbTKMSTbDwdp68jFG02ocMfo5hlWZutcYtKMpCF8QshtwOqjyqryPTp/Bntq7NN2/0wa9p0xCDBjKWUUli2IG5E7E79PWoy6u0MDcYgjMBUS2sABcCVaZkZ+InfpFVV1GcrdusWK3UtqCmQIe275FxtO0R6E+/OaW69/WvbJCL3joPDIkFvEeZPXp1qME/Zt1xR6Xo9YrzgxZREEhQdxPJdqlK9ZngXFRca4FyG6t4vJhIj+HpNXIumu6L+JzNbmV1KZm4gVsrhYpDRum8AdcpYfKoV+yNrTLuinJ/aOb+JgfQCFHqGqXrUK3BdglbeTMJxkg+BT722oJTx/ScWNnEXQC/hLFse6/9zKR901DItacR1ZF0rLZbJTkfu7FWEAkPEACCZPSRXqHZO6Ci3FCKCuzTvzgzC8wQQfhXlf0d3EiAN2gSBM7jb3n8PKtJ2F1xtsbZhgYwLiAG6nkYDDpHMj1rz4S0NxYoPS6Zp+O6Q3CYS3MkMZ2WNyx8PICfxrE8Z8ZhExFtYXEjJgu7dASTJb0BI6CNPxLV92WJRDkBK5QUTnA8IhhMn+761m9UrWGa665Im1rJ8ld3Wbe32lAJZgPMCurTrVFGrRTaYMYVA8tusGATyEdQN2g9ZracA8Ny8NxGA3M+zmCfcedYvWhQwuW/Cr/AFibgkBpkFplirBx6BRWk7OX57w7+LE7mTzb+FPpm09D8El6NT31Na9UE3/WmPqNj7j+VdwUZPU/yg3ixNsW1T7IZSzAR1IO558qEP5Q9QOaWW+Dj/7VnQoimkD/AHNMdHoXFOJi/oRcAK5Mkg9DsflWZz8L++3/AJlWupu48PXp+iP4CqJbwZX8XW3/AJlcknZeKpBdE31qf2i/4hVxoX+tPx/xiqHT3ALiGftr+YqzsXhk+49l/wA6m+TRtGeh3LsCedQUveEe4flTLt3Y+4/lXe+DlrclW9Zl9lviCPzFEljuEP8A1D+FZ4XZRvQjl8Ku9G/83HvH+LlXFLJP2VqPoXvvh6HnXVCuXYJA8z+Zrq7Yt0SaREGoWfP40qXgfgPn5GhaPh99Y+sTxbhWaGOP7cDaR0671Ypwx23cqVO6jMGDO+WIggx+PSud9REssZAbUSQAevKhazixss0Tsg3UtznYeHy3JnpBqzvcHLXQEYAEF4Crsq4q3tCDJYetV/aPgjZzbC4suAkqCWxJPP2RPT95rOTOpKhxx07Iq6lkc53buIQtgcwD+O5/V61baZp+lEdVJHPraT586qrnAb1ye7VW+pwMFOZ+e3yq009hkGoDCJtkj4W0U8j5g+XSOdc02mtiyVMq9TvqtLt//Jb3i9t4D1Jj93l0pnCDOpiOYWdmPSP6X91JfM6rS7E/za3vF0/ZI5zHx5fhQ+Cb6tf7v2XPQf1n7qb4Ei2vvI/9XY38U/obn3fAenrt5Cs1wFo4kxH/ADF37wPsv5eL5fDrV7ffbYz/ADuweZ/qbgmB4fjz+E1nOBmOItsd9Td6HyfoNz/v1pw+r/QnyXvYy+A187Ei0kCFJnuwZjmagXe0OpcQWYTzxTA/NQDVTob7h/q9/YLeKIVbSSw3A69P4VcXO8XaBtA/SfEHa8d9+m1dH+zATPMG03tOgCCTl3kK6ZEnm3iEfrL1NLbUG2NGEIuwLqeL+lYBu65xvZ5dcyooGqtmUdQ28iAYOW24JmDG3PqaKOGs+oF8C4bU94/dsPbUqWRSWkS5GJO4Dr8YQlTcWST3aCaS4tlAhQh7wDSSJS39jbLZmMkgjkB96pti4UJUncTMCQNvPn5b+tRtboLuouLeS3eBukC4s7Ld5NBLziQFIJ9R0q31OgJX6tLi4LiXce2B/SE5SDM7eUeVSzwT+XkUo3udq9R9IAxt5XCVUktALb+I+L2SJLE/dql4lqFv2zasox+jiUMyXQwLxPigNlDAAcvdTr91rdyAzsGkHAlZVtnHh6kc/wC7QeHWn07m+y3WW1+jGUB7jfo1MNMYksY5bA86eCdrfwOMrO1FsW1FkKRcsgm6zGRk7LmuxOy/ViBuSGB6Vb9k9OzLdKgbMimJEbNznl/vzqotaRbdy5duC6bTAYMz7sb/ALJJkyVUuT6gU/Q8X7i3etSVZnA/SAKMQQwIJ3O8f61veOTUvIafkau5ZIPQwdwDMe+OVDFskke/zPSqPhHGWe7g98BWZQhD21IZjGZgENEKIJ5N1p+usXrzgnVtAdQCEVCMpDMcSphYAPv6Vd5qdMr27MgW8Pn8T+NAz/CKtOM8CNgDAm6DM4Ly3AGwJqnCHeRifIyDI5gA9a6ISUlaJtNPc1/Ebw+g2x+raJ+QqjW74G5c06ft0fiWqm1bQGT3Vo4jcz8KrGBCmQwnHoemX8a52vBRMmaXVDvFO0Zr+YqfZ1X1jiByudBPPaqO00ENiYBG8EifL3+lans1wV9Tp9S6WwWkLbYviEIYNdDZER4WHOevKsSVbjRaLdGIgg7CdxsQOUTNN1F4KCMt8CR15jYbcvjWntX7eksJbLK6gwSgVt4ALsFY5EsV3jr5ConE7H0mTaW1c2CyqWyUyJAhjcGJZpiJ5HlR33xQtCMfp73hI84P41caXVfVKs9QfkaquL8LuaQXCxU92EJDZKxDmFgQV89stgPUVSf+IbgMqq+k7/k1a06uDD2NLd1ignJwDJ+y56+grqz1vtgyiG01i4d/E3fAnf8AVuAUlWTmkZ2Lfj/au1qbofu+gG7qTty5kAihWO1CIkKY2hQHVcdxtEnpO+/KPWqq9o1L4JprxABGJ7yW2mVgGQOXxqTZ4E3TRv7IPiZxv93mN65qxpF/kSNZ2tIJa3qGEeETifC2Oe6qfIHah6TjT33Aa6WCmZlo3ECJAE707/gTQctNYUwsB7i77w3tXByE0e7wy6hG2ltqWRRk4AI22EE+KCIHWaw5Y/Y1qLS1qGWO7vXRkQNrpG3McufX51C1QN0y8MYIks8x5SCNtqzfGeK6jTagWy9qIQgogZYY7SSOcc6mWeMsSPrbLbbzbYfH2aEq3Q7s0un01stbYghwuIIZiAFJKgA1FxFlWZVyKEEFpPOBUPhnEme9bVjYILQcJDRB9nlvUN+IvuS1kD9lm8uex9aVDLlofIHaL1s8yBkAVV4nmAxHxNRLHBGOp77TWLgtAk3WZ0Kl/EGZZI8JMbN1mDVfpuIM/K4SZ+xaB8532rT9jb03j3ksMeV/MAyQpAVJDbEjxbb0pNxWwcjk4BZsaW61t3doAOWBZTCIkFdgSACd45jblVTodDaje5cUHc4pbcz/AHokVsjwYWkddOEQnaWa4wkRuZkbHlWb1XBLqMZuWlEEmMuc7n2KnHMk92Nwb4KvVqqkjdleERmxUsfETkq7A7AbeYonDZuWrllWeWIa13fhyuj7G7RDLt5zj60zi/CGLInNlYMXXbwSA5hvuypmo/0kORcthgGMr4jkpDGFBnY9ct+nlRk2amjkyLTKyy4TrO6tlrjatUv+EElj3aZR3xIHPLkDzxfzFWXDb11Xfv7l7G37YliDO6p/eEmfKqXib9+wuk3ybpW26piy94D4QDiZDCHA6GRVyyNdsi3bN9zYIWe5Yi4TGQX6vYr0G8irWpK/ZtblHxRhmWXMqxMbkHaJTcjYbe8H9ao2uS49hQM4RziqmR4yBIXzJC/OrJbcJ4y7XLjZBccAqiVzPgGWZ8I5RjO9Q7mqay4a2cWVlYEsZmdid/CAQPjPlXM7xzVEZfGQS/o+8S3plLl9MQbxLArk/wCl2kgBGAWR0/E+i4Rb1Adxb8LOxBOLGMVjczBPoOnrVVwhe7Fy4+ZN3KxabKMmYFnY7+IAY/Ft4q94RwnK1vdW1isnJh5D1HXb4V2Sex0R5AXeEJaUMbXdy2OCmV5yHLesRH76j2e0RAhV2iADjEHYjYfjPWrK5oUIXK+zZRPdAEDI4qXJO0w3y9RIH4TZKwLtwBmYKvcgyQBJAjcCR86jSZV2M4hd05xYW/EFtOoDRAKhmg9RP5Vm+KcMzutcRlGTBwrtJJmWhuXME7x1rTvprJOJaHRAltWQqIA2kmTMyJPnTdN2bIPiazaIWR3ynISOSk5QYqkLg+TD32ZTabSXdNcS/qbRvBsoR5VQTsD18gR8K0g7Q3nOjS2QoYXm1KIBAksACxmPOJncUOxxMpAvOuBBDOEtF1kRAzho/ZijNx/S2Sqyu5nJFQgMdsiejev505XL9gqRa8V7Nju7RtAIpCPdXMiZ9tgD9oiPTY1Ra7h5sd0FHhuXrdu4ARBDHF/ZjzUb+vlVxpSLgxOougD7I7jHkSAkLEkxvIO4ouq7O23VRda+YmFd0B2PPwj99RVp02b2G67gdu08W1bFXIQ5sw89idpmf4VT3nsJewMTAJVccwfMjafM9ZM+lUOu7R3373Sq5ZQ7hYP1qqGOwbyMsTO/Peqzs3Zx1ac9yfaM8lbqPPnWnjaTbYlO6SNLxjilokLZsyftvds7xEwkbE7gSR05ms1/wW8ea3GiIDWzvPWTyjyreDmu3UdfWpGr0g3LGyIyY5atSNhqW+wDA8B9wDf1e88WZ1sjcobnna8Hu/1Lf9MV1ehanTW1Yg3NKILCGa8W2YjfFIB23HnNdVu7L0Y0orNTqtLfa8Wu6hhKjHIoVkja3IkjYEwB1pbettNetulq8WtDBAzKvhIWSST4ufPnsawzcQyBPe3CDuARyAkkDf0NRHuLlPjM+ZHTw+X6v40/4y9me6encW4ZbzQtprMY4q730t+05Zk8bb7sTt96p/ALA1Eq66XEQwh1vkPig6iBAgAz0ryzW8SuPAfJgpHtNIBXaNjt1qr0/FWQ+Esh80Yj99L+N8d2Pu29j6EHAoJxuWgD5p+7LGqDRfyeaZdvpjt0ILIfhBO1Fv8AZ/SLZa6uo1FxwjFGN8Y5hMlkBRlvGxmetUF7SnW8Pa+qwo9tlYJjdVgHgA+y0zAEQ/ptiK5SdDfs0nE+NabR+C2DcdTDwLaDYAAAr9qMTuIid5FQNR25K/0XhP2Tc39ZhY8/9aw1tiAApmeZElRHTy+dTT6wY6kCfX3UTxQ5e5qLZY8e46uotgLbW0VYMWDSxABBU7DYyN/Sl4DxX6G7OATI5I7JyYNDEzlt025+lV9kAExgu0eLHGTykHn7qEl641xV+kWRkVXFUQktIDKpI6/hNCgqpDZtLHbcXHClGQtJXCXGwGxhdv8AWomo7SXLjbNCQpUFZIPiyYlRJG6/9NV9/hcSl03SD0eUIGUHHHZiARB3351aWuF2ZATvCTsSysE5Sd0OwPn6nlUe1BO6HqZScSvh76sys64sjlCZi4FXIeg3PL7NVWhsmzbNq7kHe42PVQtvZiAvMuYiDEoPOrK3w/S665CpqbbYjEqyOCAGb2SJG0dd5p17sbbQknU3Fx5Hu4JiNwQSMpMb9etdWladDOaS1EOzxQ6UOwDw3hbEKWXIEq4JkAhh5Ttsd6gXON6y1gNPeu92U7wBVKgHPA5AiZDKsc+QNaNuG2pBt3bmR8YDIqjYFdzkY3k7QRVhe1z27IXxXCJJ3DZAnYDLblPyrONaI8ChB1Ri+G6/UFmuXmclwoUsRBIdXBPuCjpG8UccUgJlbUwYgcjiFjLeTzmfSp93g12/m4tmAWgQAZIXbEHy6jkR1oVzszqSXZVD+1sG3G4MeIDeKo3F8m3ETinFEuOkWhaFoNitokW+cuQrTBMCqz6QVU+Nl3AnmRG55HypNdZvWlAu22VjmYZWkrA3kSI9oVD1msyYBhyIYQQdyomZ+OxraW1IDS8W41dezaCsFADBSiOsjy3Y7cjUvQ9pRbQi5cuAyCuKIdioyBLNzkf72jL6niNnBQC2SLMLbiGJEDn5b0ThmlvawO1u2AUhCXcrswJiMdzsDU1Dbc1qNBxLj1m7G1w3refd3DgCGA5eHmsZD5edUut4kLrMxgksCSRBMjE9PMGr1ey6Ejw3i0eIgpBJ5mPiRUe92e/q9NeBBHt3LYUgHlB6HznrSuK5Ay+vugW1afsgCJ3KGKi6nRBFuQSQDa+K3LZuKev3Y+Naf/wrf8SyiSFHiKtGTCD4Z8j0602/2fvtnZzGX0a3yLYZWngEGOqg1WM1xZhxfJY8D7fqtlLb4i4QBL2JWRssMrjaIklfyruCcctozM+qt3huQHNxGQMRO9xQAMj0PlWK1PBblokXeZgTGUbjcbz8qYHKIVW4rZHeQFOMTBzAkExt6VrsoXcNxxHWXnuZaJdEywd2WzceZ3ORneCNq5dcFVWuLphfAXYYgAkw0Yt93KPfWAZ9vEqx0gDmfdtyBo2j1cNCKo2M7SDA60di9rF3PwekjXAmQsAM5GImUF1ghjIycYn3GgXu296DhZticoxtJO4vcgevjB//AE1ZC32jayUDIjCchAxflESOfnvNabit4NZDqVUAq05cg20HbbnXO8cMT38lVJ5Ft4A63tXrGcspuqCScbaIFG523Un511QE1AI3cH1F1Y/Ourdw9IWmZkUaW5kwIE+XxohsEmZ5b/iT++oiXcfl50ZtUcdvWdjtXXaIbgtTePeOykiWYyPUmp/CQL7FbvRZmAG2I5nrzNQHEgefWSOXpReGXcGY/qMPyrPkZe6XtOxbFP5vbIJOLO5LHYtNwmCQegrSaTUJds3EGpe2GOR+sYqWYglmUkAzA6g/KvM0aDU7RasCVJgH5VhQT/BrVRoOKaqzaBbTvmyNGNwS0ciVdCAy9YKyJqPoe0feOqFILMqiDI3MVX9+oE5COXL8KLpXXvrZjldQZEbA5DrW+zD2LuSL67eeVe2tt1BVwpTcwTB3M9DVjpu1oOQ/RGQQCADMDKZOLzHMiYPPlULFXCY+BsVhTyjIwA3vy/Cg6m14W70TBReXPN2QGev2fnR248NC1S9l4n8pv0dgSEubnYAnmAOjDaV8+pqHd7dXrj5G5btjGQTiwMdBD7mR1NUw7O2T3kT9UfrABEQC3x2HShLwvS42mxdhefBN43BCknlAms9uC4SHqfsdZ7Rd2xXvEiBDqgGwHIxv6c6Jo+Kq8uHx33DGN49dvXamXNPp0W+y2Afo7BTLEyS2O0z5UnaHRIuntFAiZsGgCIlJjYb8/wAKonXgyShxVOt7byDk/HzFTbPai0sKHuGTB2J+XzPOsOlpIPj6bwp5D3kUe0icwznn5D+ND3Djc9gsGwVVlvuc1DQoWd2KDKeR2PPpVxYYKgxZiDJ8UTtt0rxjQcRFt1JVmXJSwLx0I2gbbE7Vub/al7VonDwKjFCHZnk7rnMbEz59I2riyYpp/gtGcWVv8p2qi9aJMfUXIMwfb5CsD9MuOcVJMkQp3/A+81qePdpbeq07h0BuQndnu4KyQWGTGecjastaseE/e6R085q2NNLczJ7mu09xtNggtiWVA72wpGRPIlRvvUTifGFZGxdgwaSDIn2VPLnGxrNo1wbwfeJEesjlTr+uZlhyT74J+fP8aahvdg5bVR6Da7Y6YsJRmjzhf30ur7aHJBYsgBtpLBt56QQPPrWGtcNuscba57AkoysoynHJgcQeexNW+m7I3v6R1t+m7N/2wPxpdmDe4dxml0faSy4Yvfthp2Dq4YAMSFZVMbTGzVJ0nHbOostnaL3QAoW3baWDKsy7kADc823iR5Vm07FH/mFHo9poP/casdB2ZuWbGAxuSxlkYEeJhJgwdlVPmaw8MEzSm2N4j2bu3Y7q1ct/22otQDIMKAxIHoTNQNT2a1iiAFuKPusrwPjBNaHh2p7kjOUya5cfLw42rSwF97MYjrHuqy03FCYDsJFpXbdCAztCJtG+JBMTyO/Inam0qRlxR5lqOGXE/TWmt+ZNtgPTcUfSaS2dPKCbpu4nGWbE/q9Ryr0duIrEkLiD4mVxC5DaQxXn5z8qhX9VpTKzayIXKcFJkBlyucm2Ijc7mtqbfKM6Sk0d6+ruUlEAbuUOKgsSApccwAJY1aXW1Ny3c+stTNsoB3b/AGXzlcd5YrM8gJERBBf0vjTu8oYwArSCeYgXDvMxA6mPKHnh1xT9a9m2Nv0h8e+wkJspmNunyFKSjLcE2inK6xictJp2aTJfTWlP577Rv766r9FtgRk7eeNwKJ9AFPSOppazsPc8kqVZUFGJ8jXV1UEPuMQVAMDaow9o/GurqPIMEKfb9oe8fnXV1LwMe3sn9v8AdV/wxAbV4EAjJjvvvisGurq1HkTD8LctZWSTvG++wOwq40visjLfxDnvyYRXV1UMA9Pz13v/AMpqDobQ7jTbDZ2I2GxyG48q6urIy0W0PrNhu2+w33PPzql7XexZ/tP3UtdTfAkZCz1938KLf5D9o0tdWIjYNnMtueZ/OtfwcyunnrZug+oDtAPnFdXUpcGZBuDaVHV80VoBjJQY8TcpqjW0MpgTJ3geZrq6lE2xLl0g8z86g2xJ39fzrq6qoRtO7C6fThQAGV2YAQC3fMuRA5nEAT5ACl4bdOYEmJ5SY9lTypK6kItbw3+VXvA7K/R3eBmGADQMgJ3APOurqzm+gR+wztJqXGl2ZhKyfEefdsZ/AVk+MiLV+NpuLMdfAeddXVDF9Ss+R3BdMp0ORVS3euMiBMeHaecVq9DorZtliiZDGDiJGx5GK6uquTgxHkqr+oYXGUM0ePaTHLyqv0GjR1DOiMcubKCeXmfea6upRGy0NoJsoCjyAAH4V1dXUhH/2Q=="/>
          <p:cNvSpPr>
            <a:spLocks noChangeAspect="1" noChangeArrowheads="1"/>
          </p:cNvSpPr>
          <p:nvPr/>
        </p:nvSpPr>
        <p:spPr bwMode="auto">
          <a:xfrm>
            <a:off x="63500" y="-896938"/>
            <a:ext cx="2476500" cy="18478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6" name="Picture 2" descr="http://4.bp.blogspot.com/_kuoOh8yX8zc/S66A-Nmn-RI/AAAAAAAAAkc/rJYD2GVcycc/s400/webwallpockets-bolsillos-de-papel-pared-55designers.jpg"/>
          <p:cNvPicPr>
            <a:picLocks noChangeAspect="1" noChangeArrowheads="1"/>
          </p:cNvPicPr>
          <p:nvPr/>
        </p:nvPicPr>
        <p:blipFill>
          <a:blip r:embed="rId2"/>
          <a:srcRect/>
          <a:stretch>
            <a:fillRect/>
          </a:stretch>
        </p:blipFill>
        <p:spPr bwMode="auto">
          <a:xfrm>
            <a:off x="371430" y="642918"/>
            <a:ext cx="8415412" cy="561028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AutoShape 2" descr="data:image/jpeg;base64,/9j/4AAQSkZJRgABAQAAAQABAAD/2wCEAAkGBhQQEBUUEBQUFBUVFBUXFBYUFBQVFBgYFxUWFRUUFRgXHCYeFxojGRgVIC8gIycpLCwsGR4xNTArNSYrLCkBCQoKDgwOGg8PGikcHx8pLCkpLCksKSwpKSkpKSkpKSwsLCwsKSkpLCkpLCwpLCkpKSkpKSksKSksLCkpKSksKf/AABEIAMIBBAMBIgACEQEDEQH/xAAcAAABBQEBAQAAAAAAAAAAAAADAQIEBQYABwj/xABIEAACAQMCAwUEBgUKBAcBAAABAhEAAxIEIQUxQQYTIlFhMnGBkRQjQlKhsTNicsHRByRDU3OCssPh8BVUkqIWY4STs8LyRP/EABoBAAMBAQEBAAAAAAAAAAAAAAABAwIEBQb/xAAoEQACAgEDBAICAgMAAAAAAAAAAQIRAxIhMQQTQVEiMmFxFDMFgZH/2gAMAwEAAhEDEQA/AM8FpQlECU4LX09niDAtKFogSlC0rAHjShaLhShKVgCxpcaKEpcKLGCxpQtFCUuNKwBY1wWjY12FFgCwrsKNjXYUWAHClwouNNdgvMge81lySVsEmweFIUo+NJhTsAONJhR8KTGnYAcaQrR8a7GixACtJjR8aQrRYwBWkxo+FNKU7AAVpMaOUpMKLEAxppSjlaQrTsCPjSY0fGmladgAxrqLhXUASglOCUQLShanYwYSnBaIFpQlAUMC0oWiBacFpBQLGlwosUoWixg8KXCiY0uFFjBYUuNFxpMaVgDxrsaLjTXIUEnkKTkkrYUQ9drBbHPfpWdv6nvSC3qBvHI8o3GR8qla7Vd40DrEbAwPQDnH50xhtHjI39ncYwSQBuCI5z6/H5jrOqeadLg6oR0oNwzV91CkkqxJBIMeZgnmIq9ishqPBJCiUjKSDuTEGfZJ68xz6Cr/AIHxAOoU84kdNuo9PdXb/juqf9c3+jGSPksMaTCjYV2Fe3ZADhSYUbCuwosAOFNK0bGuxosAGFJjR8aQpTFQDGkxo2NJhQFASlMK1IK03GmIjlKYUqSVppWnYEfGuo2NdRYEkLT8KeFpwWp2aB4U4LTwtOC0rAGFp2NPC04LRYA8KXGiBaXClYweNLjRAlLhRYAsaULRQtdjRYAsaqePamAEiTsT/pV3jVD2haG84A2kRv5/w61xddNxwuimNWyiQHrtsJkDr93nuBAHUzNFdJXwAFtwSQp57RBE+W/T1k0UKUCKQA1wBwZJKKT9WcTyLTt6EHruYaXdrZe020gFlnKYwHikiYEenur5ztze9HTRW3tLkBLHCT+sTJ8uQYnrtz+FF0LNbeY33kDYyJg7bR7IowssSeWR6geIHp02JI5RRLejPdd42SqLotmBMFlytMRHsmDB81I9KMeu7j4DTZprZlQfMA04rQeDPnZU7mJUzMypjeetTMK+sxz1RTONqnQGKQrRsKTCtiA40hWjYUhWmAHCkK0bGkxosAJWmlaPjSFKdiAY00pR8abhRYACtNK1IKU3CnYAMa6i40lOxUSgKULTwtKFqVm6GY04LTwtOCUrAGFpwWiYU4LRYA8aXGiY0oWlqAHjShaJjShaVjB41wSi40oSiwBYVjuM6lWc5dW67LjEKJ6bAmY61sNa+Ft28lP8Kx2utAAo6tk03WcnkvJLe23s+L4iuHrt8TRbEhbYA/nQayHC42wxGXeKI7zdvs2wrDzaBFWmlaAL/fWlZhC7DEXf6RsgY5eLYzJFU/B9OXJUm2qsQyZKWthgWkt5AqWUxBkL0E1pNDrg7Oi3kVD4LSi3PM7MAJAMnxRv0kxXBimpw/R0opdXp4IuKyXBvmbYB+smTjB+1OXPmW8qDpERO9Zl+rvRZYI/sM2TG5A2IUqG3251c60qALLX7ItYhHUgq4Ybd5BiSCB6wzCs9d02JdLgAImcWJIK8jlyI/cxqX9WS/DE9jTcEDLnbue2p8Ujqdj+In41Z4VS8KvRfAGWyi0+Ry8aKIIb1Aj4VflK93HL4o5MiqQHGkK0bGuwqtmKAFKbhR8aQrT1BQHGmlakY0mFFiI5SmlKdc1VtTBdB72X+NEwp6kFAMaTGjFKaVrViA40hWjY00igAJSuomNdTCiQFpQlPxpwWoWboYFpwWnhKULSsdDQtOC08LTgKLHQMLS40XGuilYA8adjT4pcaLAZhShKIBXBaLAqO0Rizjv4m3jnioLNWZ1h7oNeCrOpACBmyK2iFN07jqfADzENV72mBuOtlZyKEjoPEY3J9FJ9wqnXS29SQ0ItvT+Bpbd0A+r5xJZ1KnlGczFcmSala9bM6Ma2IFhnQlesjly3iDI6GQduQNa7guoLJPehGJIC90CQ32mbFTkPLyk+W+fs6lrxd3KliZOMeFfZAifZXZR6Y1c8JvtbfwyFOzciI6MvnEjl8+deFq/j53F8M3wx3EQrDvGuI/dbvNuCx/ogZgRMgz5esVS65mv2zcc23upCsEYHJDsrnxGSp8HmAV59NFxvWd2QBcVlAPeDEDPKS3UTA3E8jFUd24ukMAWrouzkQd205kATJgtJMRIxXyr05w1xr/g2RuFKbZLknmk7yC4M779QD+NbgpWEvaQ2rrLIO6lXXYFeaN65BhA/hW60b5W0bzVfyFX6LI5Qp8ohkR2FJhR8aQiu6yVAClNKUciuinYqI5WsP291Li/bQMwQoCQCQpJZ+fy/Ct/jWb45wi3ful3UtgloKciF8TXcvZMkiF+dRzTSiVxRuRgLCAk+4jqPKt12JU/RN5/SPzmYkR8KBpOB2skm0sFwNwW6jzJrS8I0v1pUAAAdBHJ1j86449QoOzqni1IaVpCtGK00rXp2ee0AKU0pRyKaVp2FAMaSi411PUKg1OFcFp4FRsrQgFPC0qrTwtKwoYFp4WnAUoWix0IFpQlPC04ClYUDCU4JRAKULSsKBhKUJRMaWKLCjF9o2A1QLTACrAnkRLcuWxO/lUJbfcRp2CRc3vtzImRb8oKCH582HlUjtW03n/aEmY5ACPXly91R9LpA+OoIRggVSCdnuriiBhGwYEOeQgNXlQlpyzjLy7LxJFkHTfVZWsm/TRBXrhbBDeIR4z6lfKrO1pQN+YI8JHUdDI/j0NB02la8we69oOp+tbIMSkyH5iWHKPLCtOnDn1FogNayXxW1VgQI+wPERuN58yKl1eFZY2uUUozZ1Ac929wAAEydyVG7ICSAWmI/0qtuBtZKMLZdd7O+ICFgGtg8gqjxgHoHofEmKsTMBZ2jbqMY6/a9aNokZQb9pbZfLFFJXbcG4x6R9nyIZuUU+lyprQ+VwZW5G4pFy34UwFg4CCZa2whGPWctyTyyArV9mruelQ77ZAzz2Y/uIrO/8OFks+BVLoC24b2Dc3YbwJtkAb9Yq87Hz3DgggrecEEzvC/611YlozWuGic1sXONNK0aKaVrvsiCxpCtGIppWnY6H6TR94HUR7IO5gbOtI/Z+Efcbm3HXln/ABoOo1nc22YAn2RA9WFVg49cZX2I3tcyP/N8vUV5XVW8m34O/BWgsNHwQd4kkDxr1X7y1oeG8BC3XMjkeon21NYrTcUcOkR7a85PUVdcO4w/etMHzj+0XlXPvZV1RDxppFHK0NhXv2eU0BK02KKwphWnYqBkV1OiuosKCA08UMGnA1GytBVp4oQanhqVhQQU4CmBqZe1YSJBMkARHMmAOdKx0SBTooVq6SN1Zf2o/cTRZ28/wosKHRToqB/xOLgR1Kkgx4lIO45QfWd4qa1wD2iB7yB+dFhpHRSxSBp5UopWKjC9oN3uSGlrmx/ZkkD3yN+lVfD7gb6tgMXiC4AAZT4GnbYiQfIOfIVcau2DdNwqWFtnLCdjvKr7ifyNZ69pirTECJGQ8wInffafma83qlUlNFKo2HDrD2IVbdoZwboL8h0sncSACSff1xmtx2X02JjwMCPDB3I5777EfvrzzgRXUMCbaZiDcJJjGPDcO3wPLcdMq9H7NyD4lVFAhYMlRyjYCTI3+FaU1JWVjuYr+UHhpFw3UxmSHx578m/vbg+4/erKWdIICsuTGIEBcjIAAboTyr03tCjZNFtWynMKYJX7u67enr7q8z4sDacqCT7JUjYE81blueWx9etcWWMoTU4mJKnZPv2A86e2kNZMghpLGcbwnaYJEfsHnNaDssBF7GYNwMJ57rB/FTWY4S6Cb2DkJsRlEs5IiBuDjkfhWm7LWcBcUzsV5+UuAfiN/jXrY5p0xSVovYpIpaQ1eyekSKaaUmmzRqFRX8deLDe9P8QrNWL+z++1/m1f9p7uOmYn7yfnWQTVStyNoNvcj+05Vx5vsdeL6lpprs3E6+Nf8Qq20F6LrfH/AORayWl1Td4nP21/xCrvQ68G63hI2P8AjWosozSMaGTT2NMNepqOBxGk0wmnGmGnqChpNdXUlFjoZ3tOFyq/vqUX6xRuiyFyufUhef5E/kKgi/U3hQV3YOCQFUjdxzYg+xU5y0K2aUbdIkcP1KvcUCGGQBEEjnBBHX3VK7QcPTG44QCVVQO6xAgMcgZ5mQPcBWe0lo2yd2IwdiQ10AvnIMkc8YEdYmgpcuFr4LM+KsIMgcgwI84BjlXBmnr3Wx0whp5J3DOKCVtAHIIp2BXoTsrHLpvG1XmhcG6gYbFgIKyDM7Y9fdWAWyLTorl3N21auAgXbTKMSTbDwdp68jFG02ocMfo5hlWZutcYtKMpCF8QshtwOqjyqryPTp/Bntq7NN2/0wa9p0xCDBjKWUUli2IG5E7E79PWoy6u0MDcYgjMBUS2sABcCVaZkZ+InfpFVV1GcrdusWK3UtqCmQIe275FxtO0R6E+/OaW69/WvbJCL3joPDIkFvEeZPXp1qME/Zt1xR6Xo9YrzgxZREEhQdxPJdqlK9ZngXFRca4FyG6t4vJhIj+HpNXIumu6L+JzNbmV1KZm4gVsrhYpDRum8AdcpYfKoV+yNrTLuinJ/aOb+JgfQCFHqGqXrUK3BdglbeTMJxkg+BT722oJTx/ScWNnEXQC/hLFse6/9zKR901DItacR1ZF0rLZbJTkfu7FWEAkPEACCZPSRXqHZO6Ci3FCKCuzTvzgzC8wQQfhXlf0d3EiAN2gSBM7jb3n8PKtJ2F1xtsbZhgYwLiAG6nkYDDpHMj1rz4S0NxYoPS6Zp+O6Q3CYS3MkMZ2WNyx8PICfxrE8Z8ZhExFtYXEjJgu7dASTJb0BI6CNPxLV92WJRDkBK5QUTnA8IhhMn+761m9UrWGa665Im1rJ8ld3Wbe32lAJZgPMCurTrVFGrRTaYMYVA8tusGATyEdQN2g9ZracA8Ny8NxGA3M+zmCfcedYvWhQwuW/Cr/AFibgkBpkFplirBx6BRWk7OX57w7+LE7mTzb+FPpm09D8El6NT31Na9UE3/WmPqNj7j+VdwUZPU/yg3ixNsW1T7IZSzAR1IO558qEP5Q9QOaWW+Dj/7VnQoimkD/AHNMdHoXFOJi/oRcAK5Mkg9DsflWZz8L++3/AJlWupu48PXp+iP4CqJbwZX8XW3/AJlcknZeKpBdE31qf2i/4hVxoX+tPx/xiqHT3ALiGftr+YqzsXhk+49l/wA6m+TRtGeh3LsCedQUveEe4flTLt3Y+4/lXe+DlrclW9Zl9lviCPzFEljuEP8A1D+FZ4XZRvQjl8Ku9G/83HvH+LlXFLJP2VqPoXvvh6HnXVCuXYJA8z+Zrq7Yt0SaREGoWfP40qXgfgPn5GhaPh99Y+sTxbhWaGOP7cDaR0671Ypwx23cqVO6jMGDO+WIggx+PSud9REssZAbUSQAevKhazixss0Tsg3UtznYeHy3JnpBqzvcHLXQEYAEF4Crsq4q3tCDJYetV/aPgjZzbC4suAkqCWxJPP2RPT95rOTOpKhxx07Iq6lkc53buIQtgcwD+O5/V61baZp+lEdVJHPraT586qrnAb1ye7VW+pwMFOZ+e3yq009hkGoDCJtkj4W0U8j5g+XSOdc02mtiyVMq9TvqtLt//Jb3i9t4D1Jj93l0pnCDOpiOYWdmPSP6X91JfM6rS7E/za3vF0/ZI5zHx5fhQ+Cb6tf7v2XPQf1n7qb4Ei2vvI/9XY38U/obn3fAenrt5Cs1wFo4kxH/ADF37wPsv5eL5fDrV7ffbYz/ADuweZ/qbgmB4fjz+E1nOBmOItsd9Td6HyfoNz/v1pw+r/QnyXvYy+A187Ei0kCFJnuwZjmagXe0OpcQWYTzxTA/NQDVTob7h/q9/YLeKIVbSSw3A69P4VcXO8XaBtA/SfEHa8d9+m1dH+zATPMG03tOgCCTl3kK6ZEnm3iEfrL1NLbUG2NGEIuwLqeL+lYBu65xvZ5dcyooGqtmUdQ28iAYOW24JmDG3PqaKOGs+oF8C4bU94/dsPbUqWRSWkS5GJO4Dr8YQlTcWST3aCaS4tlAhQh7wDSSJS39jbLZmMkgjkB96pti4UJUncTMCQNvPn5b+tRtboLuouLeS3eBukC4s7Ld5NBLziQFIJ9R0q31OgJX6tLi4LiXce2B/SE5SDM7eUeVSzwT+XkUo3udq9R9IAxt5XCVUktALb+I+L2SJLE/dql4lqFv2zasox+jiUMyXQwLxPigNlDAAcvdTr91rdyAzsGkHAlZVtnHh6kc/wC7QeHWn07m+y3WW1+jGUB7jfo1MNMYksY5bA86eCdrfwOMrO1FsW1FkKRcsgm6zGRk7LmuxOy/ViBuSGB6Vb9k9OzLdKgbMimJEbNznl/vzqotaRbdy5duC6bTAYMz7sb/ALJJkyVUuT6gU/Q8X7i3etSVZnA/SAKMQQwIJ3O8f61veOTUvIafkau5ZIPQwdwDMe+OVDFskke/zPSqPhHGWe7g98BWZQhD21IZjGZgENEKIJ5N1p+usXrzgnVtAdQCEVCMpDMcSphYAPv6Vd5qdMr27MgW8Pn8T+NAz/CKtOM8CNgDAm6DM4Ly3AGwJqnCHeRifIyDI5gA9a6ISUlaJtNPc1/Ebw+g2x+raJ+QqjW74G5c06ft0fiWqm1bQGT3Vo4jcz8KrGBCmQwnHoemX8a52vBRMmaXVDvFO0Zr+YqfZ1X1jiByudBPPaqO00ENiYBG8EifL3+lans1wV9Tp9S6WwWkLbYviEIYNdDZER4WHOevKsSVbjRaLdGIgg7CdxsQOUTNN1F4KCMt8CR15jYbcvjWntX7eksJbLK6gwSgVt4ALsFY5EsV3jr5ConE7H0mTaW1c2CyqWyUyJAhjcGJZpiJ5HlR33xQtCMfp73hI84P41caXVfVKs9QfkaquL8LuaQXCxU92EJDZKxDmFgQV89stgPUVSf+IbgMqq+k7/k1a06uDD2NLd1ignJwDJ+y56+grqz1vtgyiG01i4d/E3fAnf8AVuAUlWTmkZ2Lfj/au1qbofu+gG7qTty5kAihWO1CIkKY2hQHVcdxtEnpO+/KPWqq9o1L4JprxABGJ7yW2mVgGQOXxqTZ4E3TRv7IPiZxv93mN65qxpF/kSNZ2tIJa3qGEeETifC2Oe6qfIHah6TjT33Aa6WCmZlo3ECJAE707/gTQctNYUwsB7i77w3tXByE0e7wy6hG2ltqWRRk4AI22EE+KCIHWaw5Y/Y1qLS1qGWO7vXRkQNrpG3McufX51C1QN0y8MYIks8x5SCNtqzfGeK6jTagWy9qIQgogZYY7SSOcc6mWeMsSPrbLbbzbYfH2aEq3Q7s0un01stbYghwuIIZiAFJKgA1FxFlWZVyKEEFpPOBUPhnEme9bVjYILQcJDRB9nlvUN+IvuS1kD9lm8uex9aVDLlofIHaL1s8yBkAVV4nmAxHxNRLHBGOp77TWLgtAk3WZ0Kl/EGZZI8JMbN1mDVfpuIM/K4SZ+xaB8532rT9jb03j3ksMeV/MAyQpAVJDbEjxbb0pNxWwcjk4BZsaW61t3doAOWBZTCIkFdgSACd45jblVTodDaje5cUHc4pbcz/AHokVsjwYWkddOEQnaWa4wkRuZkbHlWb1XBLqMZuWlEEmMuc7n2KnHMk92Nwb4KvVqqkjdleERmxUsfETkq7A7AbeYonDZuWrllWeWIa13fhyuj7G7RDLt5zj60zi/CGLInNlYMXXbwSA5hvuypmo/0kORcthgGMr4jkpDGFBnY9ct+nlRk2amjkyLTKyy4TrO6tlrjatUv+EElj3aZR3xIHPLkDzxfzFWXDb11Xfv7l7G37YliDO6p/eEmfKqXib9+wuk3ybpW26piy94D4QDiZDCHA6GRVyyNdsi3bN9zYIWe5Yi4TGQX6vYr0G8irWpK/ZtblHxRhmWXMqxMbkHaJTcjYbe8H9ao2uS49hQM4RziqmR4yBIXzJC/OrJbcJ4y7XLjZBccAqiVzPgGWZ8I5RjO9Q7mqay4a2cWVlYEsZmdid/CAQPjPlXM7xzVEZfGQS/o+8S3plLl9MQbxLArk/wCl2kgBGAWR0/E+i4Rb1Adxb8LOxBOLGMVjczBPoOnrVVwhe7Fy4+ZN3KxabKMmYFnY7+IAY/Ft4q94RwnK1vdW1isnJh5D1HXb4V2Sex0R5AXeEJaUMbXdy2OCmV5yHLesRH76j2e0RAhV2iADjEHYjYfjPWrK5oUIXK+zZRPdAEDI4qXJO0w3y9RIH4TZKwLtwBmYKvcgyQBJAjcCR86jSZV2M4hd05xYW/EFtOoDRAKhmg9RP5Vm+KcMzutcRlGTBwrtJJmWhuXME7x1rTvprJOJaHRAltWQqIA2kmTMyJPnTdN2bIPiazaIWR3ynISOSk5QYqkLg+TD32ZTabSXdNcS/qbRvBsoR5VQTsD18gR8K0g7Q3nOjS2QoYXm1KIBAksACxmPOJncUOxxMpAvOuBBDOEtF1kRAzho/ZijNx/S2Sqyu5nJFQgMdsiejev505XL9gqRa8V7Nju7RtAIpCPdXMiZ9tgD9oiPTY1Ra7h5sd0FHhuXrdu4ARBDHF/ZjzUb+vlVxpSLgxOougD7I7jHkSAkLEkxvIO4ouq7O23VRda+YmFd0B2PPwj99RVp02b2G67gdu08W1bFXIQ5sw89idpmf4VT3nsJewMTAJVccwfMjafM9ZM+lUOu7R3373Sq5ZQ7hYP1qqGOwbyMsTO/Peqzs3Zx1ac9yfaM8lbqPPnWnjaTbYlO6SNLxjilokLZsyftvds7xEwkbE7gSR05ms1/wW8ea3GiIDWzvPWTyjyreDmu3UdfWpGr0g3LGyIyY5atSNhqW+wDA8B9wDf1e88WZ1sjcobnna8Hu/1Lf9MV1ehanTW1Yg3NKILCGa8W2YjfFIB23HnNdVu7L0Y0orNTqtLfa8Wu6hhKjHIoVkja3IkjYEwB1pbettNetulq8WtDBAzKvhIWSST4ufPnsawzcQyBPe3CDuARyAkkDf0NRHuLlPjM+ZHTw+X6v40/4y9me6encW4ZbzQtprMY4q730t+05Zk8bb7sTt96p/ALA1Eq66XEQwh1vkPig6iBAgAz0ryzW8SuPAfJgpHtNIBXaNjt1qr0/FWQ+Esh80Yj99L+N8d2Pu29j6EHAoJxuWgD5p+7LGqDRfyeaZdvpjt0ILIfhBO1Fv8AZ/SLZa6uo1FxwjFGN8Y5hMlkBRlvGxmetUF7SnW8Pa+qwo9tlYJjdVgHgA+y0zAEQ/ptiK5SdDfs0nE+NabR+C2DcdTDwLaDYAAAr9qMTuIid5FQNR25K/0XhP2Tc39ZhY8/9aw1tiAApmeZElRHTy+dTT6wY6kCfX3UTxQ5e5qLZY8e46uotgLbW0VYMWDSxABBU7DYyN/Sl4DxX6G7OATI5I7JyYNDEzlt025+lV9kAExgu0eLHGTykHn7qEl641xV+kWRkVXFUQktIDKpI6/hNCgqpDZtLHbcXHClGQtJXCXGwGxhdv8AWomo7SXLjbNCQpUFZIPiyYlRJG6/9NV9/hcSl03SD0eUIGUHHHZiARB3351aWuF2ZATvCTsSysE5Sd0OwPn6nlUe1BO6HqZScSvh76sys64sjlCZi4FXIeg3PL7NVWhsmzbNq7kHe42PVQtvZiAvMuYiDEoPOrK3w/S665CpqbbYjEqyOCAGb2SJG0dd5p17sbbQknU3Fx5Hu4JiNwQSMpMb9etdWladDOaS1EOzxQ6UOwDw3hbEKWXIEq4JkAhh5Ttsd6gXON6y1gNPeu92U7wBVKgHPA5AiZDKsc+QNaNuG2pBt3bmR8YDIqjYFdzkY3k7QRVhe1z27IXxXCJJ3DZAnYDLblPyrONaI8ChB1Ri+G6/UFmuXmclwoUsRBIdXBPuCjpG8UccUgJlbUwYgcjiFjLeTzmfSp93g12/m4tmAWgQAZIXbEHy6jkR1oVzszqSXZVD+1sG3G4MeIDeKo3F8m3ETinFEuOkWhaFoNitokW+cuQrTBMCqz6QVU+Nl3AnmRG55HypNdZvWlAu22VjmYZWkrA3kSI9oVD1msyYBhyIYQQdyomZ+OxraW1IDS8W41dezaCsFADBSiOsjy3Y7cjUvQ9pRbQi5cuAyCuKIdioyBLNzkf72jL6niNnBQC2SLMLbiGJEDn5b0ThmlvawO1u2AUhCXcrswJiMdzsDU1Dbc1qNBxLj1m7G1w3refd3DgCGA5eHmsZD5edUut4kLrMxgksCSRBMjE9PMGr1ey6Ejw3i0eIgpBJ5mPiRUe92e/q9NeBBHt3LYUgHlB6HznrSuK5Ay+vugW1afsgCJ3KGKi6nRBFuQSQDa+K3LZuKev3Y+Naf/wrf8SyiSFHiKtGTCD4Z8j0602/2fvtnZzGX0a3yLYZWngEGOqg1WM1xZhxfJY8D7fqtlLb4i4QBL2JWRssMrjaIklfyruCcctozM+qt3huQHNxGQMRO9xQAMj0PlWK1PBblokXeZgTGUbjcbz8qYHKIVW4rZHeQFOMTBzAkExt6VrsoXcNxxHWXnuZaJdEywd2WzceZ3ORneCNq5dcFVWuLphfAXYYgAkw0Yt93KPfWAZ9vEqx0gDmfdtyBo2j1cNCKo2M7SDA60di9rF3PwekjXAmQsAM5GImUF1ghjIycYn3GgXu296DhZticoxtJO4vcgevjB//AE1ZC32jayUDIjCchAxflESOfnvNabit4NZDqVUAq05cg20HbbnXO8cMT38lVJ5Ft4A63tXrGcspuqCScbaIFG523Un511QE1AI3cH1F1Y/Ourdw9IWmZkUaW5kwIE+XxohsEmZ5b/iT++oiXcfl50ZtUcdvWdjtXXaIbgtTePeOykiWYyPUmp/CQL7FbvRZmAG2I5nrzNQHEgefWSOXpReGXcGY/qMPyrPkZe6XtOxbFP5vbIJOLO5LHYtNwmCQegrSaTUJds3EGpe2GOR+sYqWYglmUkAzA6g/KvM0aDU7RasCVJgH5VhQT/BrVRoOKaqzaBbTvmyNGNwS0ciVdCAy9YKyJqPoe0feOqFILMqiDI3MVX9+oE5COXL8KLpXXvrZjldQZEbA5DrW+zD2LuSL67eeVe2tt1BVwpTcwTB3M9DVjpu1oOQ/RGQQCADMDKZOLzHMiYPPlULFXCY+BsVhTyjIwA3vy/Cg6m14W70TBReXPN2QGev2fnR248NC1S9l4n8pv0dgSEubnYAnmAOjDaV8+pqHd7dXrj5G5btjGQTiwMdBD7mR1NUw7O2T3kT9UfrABEQC3x2HShLwvS42mxdhefBN43BCknlAms9uC4SHqfsdZ7Rd2xXvEiBDqgGwHIxv6c6Jo+Kq8uHx33DGN49dvXamXNPp0W+y2Afo7BTLEyS2O0z5UnaHRIuntFAiZsGgCIlJjYb8/wAKonXgyShxVOt7byDk/HzFTbPai0sKHuGTB2J+XzPOsOlpIPj6bwp5D3kUe0icwznn5D+ND3Djc9gsGwVVlvuc1DQoWd2KDKeR2PPpVxYYKgxZiDJ8UTtt0rxjQcRFt1JVmXJSwLx0I2gbbE7Vub/al7VonDwKjFCHZnk7rnMbEz59I2riyYpp/gtGcWVv8p2qi9aJMfUXIMwfb5CsD9MuOcVJMkQp3/A+81qePdpbeq07h0BuQndnu4KyQWGTGecjastaseE/e6R085q2NNLczJ7mu09xtNggtiWVA72wpGRPIlRvvUTifGFZGxdgwaSDIn2VPLnGxrNo1wbwfeJEesjlTr+uZlhyT74J+fP8aahvdg5bVR6Da7Y6YsJRmjzhf30ur7aHJBYsgBtpLBt56QQPPrWGtcNuscba57AkoysoynHJgcQeexNW+m7I3v6R1t+m7N/2wPxpdmDe4dxml0faSy4Yvfthp2Dq4YAMSFZVMbTGzVJ0nHbOostnaL3QAoW3baWDKsy7kADc823iR5Vm07FH/mFHo9poP/casdB2ZuWbGAxuSxlkYEeJhJgwdlVPmaw8MEzSm2N4j2bu3Y7q1ct/22otQDIMKAxIHoTNQNT2a1iiAFuKPusrwPjBNaHh2p7kjOUya5cfLw42rSwF97MYjrHuqy03FCYDsJFpXbdCAztCJtG+JBMTyO/Inam0qRlxR5lqOGXE/TWmt+ZNtgPTcUfSaS2dPKCbpu4nGWbE/q9Ryr0duIrEkLiD4mVxC5DaQxXn5z8qhX9VpTKzayIXKcFJkBlyucm2Ijc7mtqbfKM6Sk0d6+ruUlEAbuUOKgsSApccwAJY1aXW1Ny3c+stTNsoB3b/AGXzlcd5YrM8gJERBBf0vjTu8oYwArSCeYgXDvMxA6mPKHnh1xT9a9m2Nv0h8e+wkJspmNunyFKSjLcE2inK6xictJp2aTJfTWlP577Rv766r9FtgRk7eeNwKJ9AFPSOppazsPc8kqVZUFGJ8jXV1UEPuMQVAMDaow9o/GurqPIMEKfb9oe8fnXV1LwMe3sn9v8AdV/wxAbV4EAjJjvvvisGurq1HkTD8LctZWSTvG++wOwq40visjLfxDnvyYRXV1UMA9Pz13v/AMpqDobQ7jTbDZ2I2GxyG48q6urIy0W0PrNhu2+w33PPzql7XexZ/tP3UtdTfAkZCz1938KLf5D9o0tdWIjYNnMtueZ/OtfwcyunnrZug+oDtAPnFdXUpcGZBuDaVHV80VoBjJQY8TcpqjW0MpgTJ3geZrq6lE2xLl0g8z86g2xJ39fzrq6qoRtO7C6fThQAGV2YAQC3fMuRA5nEAT5ACl4bdOYEmJ5SY9lTypK6kItbw3+VXvA7K/R3eBmGADQMgJ3APOurqzm+gR+wztJqXGl2ZhKyfEefdsZ/AVk+MiLV+NpuLMdfAeddXVDF9Ss+R3BdMp0ORVS3euMiBMeHaecVq9DorZtliiZDGDiJGx5GK6uquTgxHkqr+oYXGUM0ePaTHLyqv0GjR1DOiMcubKCeXmfea6upRGy0NoJsoCjyAAH4V1dXUhH/2Q=="/>
          <p:cNvSpPr>
            <a:spLocks noChangeAspect="1" noChangeArrowheads="1"/>
          </p:cNvSpPr>
          <p:nvPr/>
        </p:nvSpPr>
        <p:spPr bwMode="auto">
          <a:xfrm>
            <a:off x="63500" y="-896938"/>
            <a:ext cx="2476500" cy="18478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050" name="Picture 2" descr="diseno objetos merchandising instituto cervantes camisetas">
            <a:hlinkClick r:id="rId2" tooltip="Diseño de objetos de merchandising. Instituto Cervantes."/>
          </p:cNvPr>
          <p:cNvPicPr>
            <a:picLocks noChangeAspect="1" noChangeArrowheads="1"/>
          </p:cNvPicPr>
          <p:nvPr/>
        </p:nvPicPr>
        <p:blipFill>
          <a:blip r:embed="rId3"/>
          <a:srcRect/>
          <a:stretch>
            <a:fillRect/>
          </a:stretch>
        </p:blipFill>
        <p:spPr bwMode="auto">
          <a:xfrm>
            <a:off x="-32" y="500042"/>
            <a:ext cx="9095038" cy="578202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1500166" y="814482"/>
            <a:ext cx="7176290" cy="5400600"/>
          </a:xfrm>
          <a:prstGeom prst="rect">
            <a:avLst/>
          </a:prstGeom>
        </p:spPr>
        <p:txBody>
          <a:bodyPr vert="horz"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Elaboración de material </a:t>
            </a:r>
            <a:r>
              <a:rPr lang="es-ES_tradnl" b="1" dirty="0" smtClean="0">
                <a:solidFill>
                  <a:schemeClr val="accent1">
                    <a:lumMod val="75000"/>
                  </a:schemeClr>
                </a:solidFill>
              </a:rPr>
              <a:t>d</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idáctico</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a:t>
            </a:r>
          </a:p>
          <a:p>
            <a:pPr lvl="0">
              <a:spcBef>
                <a:spcPct val="20000"/>
              </a:spcBef>
              <a:buClr>
                <a:schemeClr val="accent1"/>
              </a:buClr>
              <a:buSzPct val="80000"/>
              <a:defRPr/>
            </a:pPr>
            <a:r>
              <a:rPr lang="es-ES_tradnl" dirty="0" smtClean="0">
                <a:solidFill>
                  <a:schemeClr val="tx2">
                    <a:lumMod val="10000"/>
                  </a:schemeClr>
                </a:solidFill>
              </a:rPr>
              <a:t>Visión sólo </a:t>
            </a:r>
            <a:r>
              <a:rPr lang="es-ES_tradnl" dirty="0" err="1" smtClean="0">
                <a:solidFill>
                  <a:schemeClr val="tx2">
                    <a:lumMod val="10000"/>
                  </a:schemeClr>
                </a:solidFill>
              </a:rPr>
              <a:t>proyectable</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Título del </a:t>
            </a:r>
            <a:r>
              <a:rPr lang="es-ES_tradnl" b="1" dirty="0" smtClean="0">
                <a:solidFill>
                  <a:schemeClr val="accent1">
                    <a:lumMod val="75000"/>
                  </a:schemeClr>
                </a:solidFill>
              </a:rPr>
              <a:t>m</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aterial</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para la </a:t>
            </a:r>
            <a:r>
              <a:rPr lang="es-ES_tradnl" b="1" dirty="0" smtClean="0">
                <a:solidFill>
                  <a:schemeClr val="accent1">
                    <a:lumMod val="75000"/>
                  </a:schemeClr>
                </a:solidFill>
              </a:rPr>
              <a:t>U</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nidad</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de </a:t>
            </a:r>
            <a:r>
              <a:rPr lang="es-ES_tradnl" b="1" noProof="0" dirty="0" smtClean="0">
                <a:solidFill>
                  <a:schemeClr val="accent1">
                    <a:lumMod val="75000"/>
                  </a:schemeClr>
                </a:solidFill>
              </a:rPr>
              <a:t>A</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prendizaje: </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rPr>
              <a:t>Módulo II.</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Elementos Básicos del Diseño.</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 la Unidad de Aprendizaje: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dirty="0" smtClean="0">
                <a:solidFill>
                  <a:schemeClr val="tx2">
                    <a:lumMod val="10000"/>
                  </a:schemeClr>
                </a:solidFill>
              </a:rPr>
              <a:t>Diseño</a:t>
            </a:r>
            <a:endParaRPr lang="es-ES_tradnl" baseline="0" dirty="0" smtClean="0">
              <a:solidFill>
                <a:schemeClr val="tx2">
                  <a:lumMod val="10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_tradnl" b="0" i="0" u="none" strike="noStrike" kern="1200" cap="none" spc="0" normalizeH="0" noProof="0" dirty="0" smtClean="0">
              <a:ln>
                <a:noFill/>
              </a:ln>
              <a:solidFill>
                <a:schemeClr val="accent1">
                  <a:lumMod val="75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1" baseline="0" dirty="0" smtClean="0">
                <a:solidFill>
                  <a:schemeClr val="accent1">
                    <a:lumMod val="75000"/>
                  </a:schemeClr>
                </a:solidFill>
              </a:rPr>
              <a:t>Espacio académico en que se imparte la Unidad</a:t>
            </a:r>
            <a:r>
              <a:rPr lang="es-ES_tradnl" b="1" dirty="0" smtClean="0">
                <a:solidFill>
                  <a:schemeClr val="accent1">
                    <a:lumMod val="75000"/>
                  </a:schemeClr>
                </a:solidFill>
              </a:rPr>
              <a:t> de </a:t>
            </a:r>
            <a:r>
              <a:rPr lang="es-ES_tradnl" b="1" baseline="0" dirty="0" smtClean="0">
                <a:solidFill>
                  <a:schemeClr val="accent1">
                    <a:lumMod val="75000"/>
                  </a:schemeClr>
                </a:solidFill>
              </a:rPr>
              <a:t>Aprendizaje: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Plantel </a:t>
            </a:r>
            <a:r>
              <a:rPr kumimoji="0" lang="es-ES_tradnl" b="0" i="0" u="none" strike="noStrike" kern="1200" cap="none" spc="0" normalizeH="0" noProof="0" dirty="0" err="1" smtClean="0">
                <a:ln>
                  <a:noFill/>
                </a:ln>
                <a:solidFill>
                  <a:schemeClr val="tx2">
                    <a:lumMod val="10000"/>
                  </a:schemeClr>
                </a:solidFill>
                <a:effectLst/>
                <a:uLnTx/>
                <a:uFillTx/>
                <a:latin typeface="+mn-lt"/>
                <a:ea typeface="+mn-ea"/>
                <a:cs typeface="+mn-cs"/>
              </a:rPr>
              <a:t>Nezahualcóyotl</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de la Escuela Preparatoria de la UAEMEX</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del responsable de la elaboración del material didáctico:</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dirty="0" smtClean="0">
                <a:solidFill>
                  <a:schemeClr val="tx2">
                    <a:lumMod val="10000"/>
                  </a:schemeClr>
                </a:solidFill>
              </a:rPr>
              <a:t>L.D.G. </a:t>
            </a:r>
            <a:r>
              <a:rPr lang="es-ES_tradnl" baseline="0" dirty="0" smtClean="0">
                <a:solidFill>
                  <a:schemeClr val="tx2">
                    <a:lumMod val="10000"/>
                  </a:schemeClr>
                </a:solidFill>
              </a:rPr>
              <a:t>Enedina </a:t>
            </a:r>
            <a:r>
              <a:rPr lang="es-ES_tradnl" dirty="0" smtClean="0">
                <a:solidFill>
                  <a:schemeClr val="tx2">
                    <a:lumMod val="10000"/>
                  </a:schemeClr>
                </a:solidFill>
              </a:rPr>
              <a:t>S</a:t>
            </a:r>
            <a:r>
              <a:rPr lang="es-ES_tradnl" baseline="0" dirty="0" smtClean="0">
                <a:solidFill>
                  <a:schemeClr val="tx2">
                    <a:lumMod val="10000"/>
                  </a:schemeClr>
                </a:solidFill>
              </a:rPr>
              <a:t>antiago Peña</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AutoShape 2" descr="data:image/jpeg;base64,/9j/4AAQSkZJRgABAQAAAQABAAD/2wCEAAkGBhQQEBUUEBQUFBUVFBUXFBYUFBQVFBgYFxUWFRUUFRgXHCYeFxojGRgVIC8gIycpLCwsGR4xNTArNSYrLCkBCQoKDgwOGg8PGikcHx8pLCkpLCksKSwpKSkpKSkpKSwsLCwsKSkpLCkpLCwpLCkpKSkpKSksKSksLCkpKSksKf/AABEIAMIBBAMBIgACEQEDEQH/xAAcAAABBQEBAQAAAAAAAAAAAAADAQIEBQYABwj/xABIEAACAQMCAwUEBgUKBAcBAAABAhEAAxIEIQUxQQYTIlFhMnGBkRQjQlKhsTNicsHRByRDU3OCssPh8BVUkqIWY4STs8LyRP/EABoBAAMBAQEBAAAAAAAAAAAAAAABAwIEBQb/xAAoEQACAgEDBAICAgMAAAAAAAAAAQIRAxIhMQQTQVEiMmFxFDMFgZH/2gAMAwEAAhEDEQA/AM8FpQlECU4LX09niDAtKFogSlC0rAHjShaLhShKVgCxpcaKEpcKLGCxpQtFCUuNKwBY1wWjY12FFgCwrsKNjXYUWAHClwouNNdgvMge81lySVsEmweFIUo+NJhTsAONJhR8KTGnYAcaQrR8a7GixACtJjR8aQrRYwBWkxo+FNKU7AAVpMaOUpMKLEAxppSjlaQrTsCPjSY0fGmladgAxrqLhXUASglOCUQLShanYwYSnBaIFpQlAUMC0oWiBacFpBQLGlwosUoWixg8KXCiY0uFFjBYUuNFxpMaVgDxrsaLjTXIUEnkKTkkrYUQ9drBbHPfpWdv6nvSC3qBvHI8o3GR8qla7Vd40DrEbAwPQDnH50xhtHjI39ncYwSQBuCI5z6/H5jrOqeadLg6oR0oNwzV91CkkqxJBIMeZgnmIq9ishqPBJCiUjKSDuTEGfZJ68xz6Cr/AIHxAOoU84kdNuo9PdXb/juqf9c3+jGSPksMaTCjYV2Fe3ZADhSYUbCuwosAOFNK0bGuxosAGFJjR8aQpTFQDGkxo2NJhQFASlMK1IK03GmIjlKYUqSVppWnYEfGuo2NdRYEkLT8KeFpwWp2aB4U4LTwtOC0rAGFp2NPC04LRYA8KXGiBaXClYweNLjRAlLhRYAsaULRQtdjRYAsaqePamAEiTsT/pV3jVD2haG84A2kRv5/w61xddNxwuimNWyiQHrtsJkDr93nuBAHUzNFdJXwAFtwSQp57RBE+W/T1k0UKUCKQA1wBwZJKKT9WcTyLTt6EHruYaXdrZe020gFlnKYwHikiYEenur5ztze9HTRW3tLkBLHCT+sTJ8uQYnrtz+FF0LNbeY33kDYyJg7bR7IowssSeWR6geIHp02JI5RRLejPdd42SqLotmBMFlytMRHsmDB81I9KMeu7j4DTZprZlQfMA04rQeDPnZU7mJUzMypjeetTMK+sxz1RTONqnQGKQrRsKTCtiA40hWjYUhWmAHCkK0bGkxosAJWmlaPjSFKdiAY00pR8abhRYACtNK1IKU3CnYAMa6i40lOxUSgKULTwtKFqVm6GY04LTwtOCUrAGFpwWiYU4LRYA8aXGiY0oWlqAHjShaJjShaVjB41wSi40oSiwBYVjuM6lWc5dW67LjEKJ6bAmY61sNa+Ft28lP8Kx2utAAo6tk03WcnkvJLe23s+L4iuHrt8TRbEhbYA/nQayHC42wxGXeKI7zdvs2wrDzaBFWmlaAL/fWlZhC7DEXf6RsgY5eLYzJFU/B9OXJUm2qsQyZKWthgWkt5AqWUxBkL0E1pNDrg7Oi3kVD4LSi3PM7MAJAMnxRv0kxXBimpw/R0opdXp4IuKyXBvmbYB+smTjB+1OXPmW8qDpERO9Zl+rvRZYI/sM2TG5A2IUqG3251c60qALLX7ItYhHUgq4Ybd5BiSCB6wzCs9d02JdLgAImcWJIK8jlyI/cxqX9WS/DE9jTcEDLnbue2p8Ujqdj+In41Z4VS8KvRfAGWyi0+Ry8aKIIb1Aj4VflK93HL4o5MiqQHGkK0bGuwqtmKAFKbhR8aQrT1BQHGmlakY0mFFiI5SmlKdc1VtTBdB72X+NEwp6kFAMaTGjFKaVrViA40hWjY00igAJSuomNdTCiQFpQlPxpwWoWboYFpwWnhKULSsdDQtOC08LTgKLHQMLS40XGuilYA8adjT4pcaLAZhShKIBXBaLAqO0Rizjv4m3jnioLNWZ1h7oNeCrOpACBmyK2iFN07jqfADzENV72mBuOtlZyKEjoPEY3J9FJ9wqnXS29SQ0ItvT+Bpbd0A+r5xJZ1KnlGczFcmSala9bM6Ma2IFhnQlesjly3iDI6GQduQNa7guoLJPehGJIC90CQ32mbFTkPLyk+W+fs6lrxd3KliZOMeFfZAifZXZR6Y1c8JvtbfwyFOzciI6MvnEjl8+deFq/j53F8M3wx3EQrDvGuI/dbvNuCx/ogZgRMgz5esVS65mv2zcc23upCsEYHJDsrnxGSp8HmAV59NFxvWd2QBcVlAPeDEDPKS3UTA3E8jFUd24ukMAWrouzkQd205kATJgtJMRIxXyr05w1xr/g2RuFKbZLknmk7yC4M779QD+NbgpWEvaQ2rrLIO6lXXYFeaN65BhA/hW60b5W0bzVfyFX6LI5Qp8ohkR2FJhR8aQiu6yVAClNKUciuinYqI5WsP291Li/bQMwQoCQCQpJZ+fy/Ct/jWb45wi3ful3UtgloKciF8TXcvZMkiF+dRzTSiVxRuRgLCAk+4jqPKt12JU/RN5/SPzmYkR8KBpOB2skm0sFwNwW6jzJrS8I0v1pUAAAdBHJ1j86449QoOzqni1IaVpCtGK00rXp2ee0AKU0pRyKaVp2FAMaSi411PUKg1OFcFp4FRsrQgFPC0qrTwtKwoYFp4WnAUoWix0IFpQlPC04ClYUDCU4JRAKULSsKBhKUJRMaWKLCjF9o2A1QLTACrAnkRLcuWxO/lUJbfcRp2CRc3vtzImRb8oKCH582HlUjtW03n/aEmY5ACPXly91R9LpA+OoIRggVSCdnuriiBhGwYEOeQgNXlQlpyzjLy7LxJFkHTfVZWsm/TRBXrhbBDeIR4z6lfKrO1pQN+YI8JHUdDI/j0NB02la8we69oOp+tbIMSkyH5iWHKPLCtOnDn1FogNayXxW1VgQI+wPERuN58yKl1eFZY2uUUozZ1Ac929wAAEydyVG7ICSAWmI/0qtuBtZKMLZdd7O+ICFgGtg8gqjxgHoHofEmKsTMBZ2jbqMY6/a9aNokZQb9pbZfLFFJXbcG4x6R9nyIZuUU+lyprQ+VwZW5G4pFy34UwFg4CCZa2whGPWctyTyyArV9mruelQ77ZAzz2Y/uIrO/8OFks+BVLoC24b2Dc3YbwJtkAb9Yq87Hz3DgggrecEEzvC/611YlozWuGic1sXONNK0aKaVrvsiCxpCtGIppWnY6H6TR94HUR7IO5gbOtI/Z+Efcbm3HXln/ABoOo1nc22YAn2RA9WFVg49cZX2I3tcyP/N8vUV5XVW8m34O/BWgsNHwQd4kkDxr1X7y1oeG8BC3XMjkeon21NYrTcUcOkR7a85PUVdcO4w/etMHzj+0XlXPvZV1RDxppFHK0NhXv2eU0BK02KKwphWnYqBkV1OiuosKCA08UMGnA1GytBVp4oQanhqVhQQU4CmBqZe1YSJBMkARHMmAOdKx0SBTooVq6SN1Zf2o/cTRZ28/wosKHRToqB/xOLgR1Kkgx4lIO45QfWd4qa1wD2iB7yB+dFhpHRSxSBp5UopWKjC9oN3uSGlrmx/ZkkD3yN+lVfD7gb6tgMXiC4AAZT4GnbYiQfIOfIVcau2DdNwqWFtnLCdjvKr7ifyNZ69pirTECJGQ8wInffafma83qlUlNFKo2HDrD2IVbdoZwboL8h0sncSACSff1xmtx2X02JjwMCPDB3I5777EfvrzzgRXUMCbaZiDcJJjGPDcO3wPLcdMq9H7NyD4lVFAhYMlRyjYCTI3+FaU1JWVjuYr+UHhpFw3UxmSHx578m/vbg+4/erKWdIICsuTGIEBcjIAAboTyr03tCjZNFtWynMKYJX7u67enr7q8z4sDacqCT7JUjYE81blueWx9etcWWMoTU4mJKnZPv2A86e2kNZMghpLGcbwnaYJEfsHnNaDssBF7GYNwMJ57rB/FTWY4S6Cb2DkJsRlEs5IiBuDjkfhWm7LWcBcUzsV5+UuAfiN/jXrY5p0xSVovYpIpaQ1eyekSKaaUmmzRqFRX8deLDe9P8QrNWL+z++1/m1f9p7uOmYn7yfnWQTVStyNoNvcj+05Vx5vsdeL6lpprs3E6+Nf8Qq20F6LrfH/AORayWl1Td4nP21/xCrvQ68G63hI2P8AjWosozSMaGTT2NMNepqOBxGk0wmnGmGnqChpNdXUlFjoZ3tOFyq/vqUX6xRuiyFyufUhef5E/kKgi/U3hQV3YOCQFUjdxzYg+xU5y0K2aUbdIkcP1KvcUCGGQBEEjnBBHX3VK7QcPTG44QCVVQO6xAgMcgZ5mQPcBWe0lo2yd2IwdiQ10AvnIMkc8YEdYmgpcuFr4LM+KsIMgcgwI84BjlXBmnr3Wx0whp5J3DOKCVtAHIIp2BXoTsrHLpvG1XmhcG6gYbFgIKyDM7Y9fdWAWyLTorl3N21auAgXbTKMSTbDwdp68jFG02ocMfo5hlWZutcYtKMpCF8QshtwOqjyqryPTp/Bntq7NN2/0wa9p0xCDBjKWUUli2IG5E7E79PWoy6u0MDcYgjMBUS2sABcCVaZkZ+InfpFVV1GcrdusWK3UtqCmQIe275FxtO0R6E+/OaW69/WvbJCL3joPDIkFvEeZPXp1qME/Zt1xR6Xo9YrzgxZREEhQdxPJdqlK9ZngXFRca4FyG6t4vJhIj+HpNXIumu6L+JzNbmV1KZm4gVsrhYpDRum8AdcpYfKoV+yNrTLuinJ/aOb+JgfQCFHqGqXrUK3BdglbeTMJxkg+BT722oJTx/ScWNnEXQC/hLFse6/9zKR901DItacR1ZF0rLZbJTkfu7FWEAkPEACCZPSRXqHZO6Ci3FCKCuzTvzgzC8wQQfhXlf0d3EiAN2gSBM7jb3n8PKtJ2F1xtsbZhgYwLiAG6nkYDDpHMj1rz4S0NxYoPS6Zp+O6Q3CYS3MkMZ2WNyx8PICfxrE8Z8ZhExFtYXEjJgu7dASTJb0BI6CNPxLV92WJRDkBK5QUTnA8IhhMn+761m9UrWGa665Im1rJ8ld3Wbe32lAJZgPMCurTrVFGrRTaYMYVA8tusGATyEdQN2g9ZracA8Ny8NxGA3M+zmCfcedYvWhQwuW/Cr/AFibgkBpkFplirBx6BRWk7OX57w7+LE7mTzb+FPpm09D8El6NT31Na9UE3/WmPqNj7j+VdwUZPU/yg3ixNsW1T7IZSzAR1IO558qEP5Q9QOaWW+Dj/7VnQoimkD/AHNMdHoXFOJi/oRcAK5Mkg9DsflWZz8L++3/AJlWupu48PXp+iP4CqJbwZX8XW3/AJlcknZeKpBdE31qf2i/4hVxoX+tPx/xiqHT3ALiGftr+YqzsXhk+49l/wA6m+TRtGeh3LsCedQUveEe4flTLt3Y+4/lXe+DlrclW9Zl9lviCPzFEljuEP8A1D+FZ4XZRvQjl8Ku9G/83HvH+LlXFLJP2VqPoXvvh6HnXVCuXYJA8z+Zrq7Yt0SaREGoWfP40qXgfgPn5GhaPh99Y+sTxbhWaGOP7cDaR0671Ypwx23cqVO6jMGDO+WIggx+PSud9REssZAbUSQAevKhazixss0Tsg3UtznYeHy3JnpBqzvcHLXQEYAEF4Crsq4q3tCDJYetV/aPgjZzbC4suAkqCWxJPP2RPT95rOTOpKhxx07Iq6lkc53buIQtgcwD+O5/V61baZp+lEdVJHPraT586qrnAb1ye7VW+pwMFOZ+e3yq009hkGoDCJtkj4W0U8j5g+XSOdc02mtiyVMq9TvqtLt//Jb3i9t4D1Jj93l0pnCDOpiOYWdmPSP6X91JfM6rS7E/za3vF0/ZI5zHx5fhQ+Cb6tf7v2XPQf1n7qb4Ei2vvI/9XY38U/obn3fAenrt5Cs1wFo4kxH/ADF37wPsv5eL5fDrV7ffbYz/ADuweZ/qbgmB4fjz+E1nOBmOItsd9Td6HyfoNz/v1pw+r/QnyXvYy+A187Ei0kCFJnuwZjmagXe0OpcQWYTzxTA/NQDVTob7h/q9/YLeKIVbSSw3A69P4VcXO8XaBtA/SfEHa8d9+m1dH+zATPMG03tOgCCTl3kK6ZEnm3iEfrL1NLbUG2NGEIuwLqeL+lYBu65xvZ5dcyooGqtmUdQ28iAYOW24JmDG3PqaKOGs+oF8C4bU94/dsPbUqWRSWkS5GJO4Dr8YQlTcWST3aCaS4tlAhQh7wDSSJS39jbLZmMkgjkB96pti4UJUncTMCQNvPn5b+tRtboLuouLeS3eBukC4s7Ld5NBLziQFIJ9R0q31OgJX6tLi4LiXce2B/SE5SDM7eUeVSzwT+XkUo3udq9R9IAxt5XCVUktALb+I+L2SJLE/dql4lqFv2zasox+jiUMyXQwLxPigNlDAAcvdTr91rdyAzsGkHAlZVtnHh6kc/wC7QeHWn07m+y3WW1+jGUB7jfo1MNMYksY5bA86eCdrfwOMrO1FsW1FkKRcsgm6zGRk7LmuxOy/ViBuSGB6Vb9k9OzLdKgbMimJEbNznl/vzqotaRbdy5duC6bTAYMz7sb/ALJJkyVUuT6gU/Q8X7i3etSVZnA/SAKMQQwIJ3O8f61veOTUvIafkau5ZIPQwdwDMe+OVDFskke/zPSqPhHGWe7g98BWZQhD21IZjGZgENEKIJ5N1p+usXrzgnVtAdQCEVCMpDMcSphYAPv6Vd5qdMr27MgW8Pn8T+NAz/CKtOM8CNgDAm6DM4Ly3AGwJqnCHeRifIyDI5gA9a6ISUlaJtNPc1/Ebw+g2x+raJ+QqjW74G5c06ft0fiWqm1bQGT3Vo4jcz8KrGBCmQwnHoemX8a52vBRMmaXVDvFO0Zr+YqfZ1X1jiByudBPPaqO00ENiYBG8EifL3+lans1wV9Tp9S6WwWkLbYviEIYNdDZER4WHOevKsSVbjRaLdGIgg7CdxsQOUTNN1F4KCMt8CR15jYbcvjWntX7eksJbLK6gwSgVt4ALsFY5EsV3jr5ConE7H0mTaW1c2CyqWyUyJAhjcGJZpiJ5HlR33xQtCMfp73hI84P41caXVfVKs9QfkaquL8LuaQXCxU92EJDZKxDmFgQV89stgPUVSf+IbgMqq+k7/k1a06uDD2NLd1ignJwDJ+y56+grqz1vtgyiG01i4d/E3fAnf8AVuAUlWTmkZ2Lfj/au1qbofu+gG7qTty5kAihWO1CIkKY2hQHVcdxtEnpO+/KPWqq9o1L4JprxABGJ7yW2mVgGQOXxqTZ4E3TRv7IPiZxv93mN65qxpF/kSNZ2tIJa3qGEeETifC2Oe6qfIHah6TjT33Aa6WCmZlo3ECJAE707/gTQctNYUwsB7i77w3tXByE0e7wy6hG2ltqWRRk4AI22EE+KCIHWaw5Y/Y1qLS1qGWO7vXRkQNrpG3McufX51C1QN0y8MYIks8x5SCNtqzfGeK6jTagWy9qIQgogZYY7SSOcc6mWeMsSPrbLbbzbYfH2aEq3Q7s0un01stbYghwuIIZiAFJKgA1FxFlWZVyKEEFpPOBUPhnEme9bVjYILQcJDRB9nlvUN+IvuS1kD9lm8uex9aVDLlofIHaL1s8yBkAVV4nmAxHxNRLHBGOp77TWLgtAk3WZ0Kl/EGZZI8JMbN1mDVfpuIM/K4SZ+xaB8532rT9jb03j3ksMeV/MAyQpAVJDbEjxbb0pNxWwcjk4BZsaW61t3doAOWBZTCIkFdgSACd45jblVTodDaje5cUHc4pbcz/AHokVsjwYWkddOEQnaWa4wkRuZkbHlWb1XBLqMZuWlEEmMuc7n2KnHMk92Nwb4KvVqqkjdleERmxUsfETkq7A7AbeYonDZuWrllWeWIa13fhyuj7G7RDLt5zj60zi/CGLInNlYMXXbwSA5hvuypmo/0kORcthgGMr4jkpDGFBnY9ct+nlRk2amjkyLTKyy4TrO6tlrjatUv+EElj3aZR3xIHPLkDzxfzFWXDb11Xfv7l7G37YliDO6p/eEmfKqXib9+wuk3ybpW26piy94D4QDiZDCHA6GRVyyNdsi3bN9zYIWe5Yi4TGQX6vYr0G8irWpK/ZtblHxRhmWXMqxMbkHaJTcjYbe8H9ao2uS49hQM4RziqmR4yBIXzJC/OrJbcJ4y7XLjZBccAqiVzPgGWZ8I5RjO9Q7mqay4a2cWVlYEsZmdid/CAQPjPlXM7xzVEZfGQS/o+8S3plLl9MQbxLArk/wCl2kgBGAWR0/E+i4Rb1Adxb8LOxBOLGMVjczBPoOnrVVwhe7Fy4+ZN3KxabKMmYFnY7+IAY/Ft4q94RwnK1vdW1isnJh5D1HXb4V2Sex0R5AXeEJaUMbXdy2OCmV5yHLesRH76j2e0RAhV2iADjEHYjYfjPWrK5oUIXK+zZRPdAEDI4qXJO0w3y9RIH4TZKwLtwBmYKvcgyQBJAjcCR86jSZV2M4hd05xYW/EFtOoDRAKhmg9RP5Vm+KcMzutcRlGTBwrtJJmWhuXME7x1rTvprJOJaHRAltWQqIA2kmTMyJPnTdN2bIPiazaIWR3ynISOSk5QYqkLg+TD32ZTabSXdNcS/qbRvBsoR5VQTsD18gR8K0g7Q3nOjS2QoYXm1KIBAksACxmPOJncUOxxMpAvOuBBDOEtF1kRAzho/ZijNx/S2Sqyu5nJFQgMdsiejev505XL9gqRa8V7Nju7RtAIpCPdXMiZ9tgD9oiPTY1Ra7h5sd0FHhuXrdu4ARBDHF/ZjzUb+vlVxpSLgxOougD7I7jHkSAkLEkxvIO4ouq7O23VRda+YmFd0B2PPwj99RVp02b2G67gdu08W1bFXIQ5sw89idpmf4VT3nsJewMTAJVccwfMjafM9ZM+lUOu7R3373Sq5ZQ7hYP1qqGOwbyMsTO/Peqzs3Zx1ac9yfaM8lbqPPnWnjaTbYlO6SNLxjilokLZsyftvds7xEwkbE7gSR05ms1/wW8ea3GiIDWzvPWTyjyreDmu3UdfWpGr0g3LGyIyY5atSNhqW+wDA8B9wDf1e88WZ1sjcobnna8Hu/1Lf9MV1ehanTW1Yg3NKILCGa8W2YjfFIB23HnNdVu7L0Y0orNTqtLfa8Wu6hhKjHIoVkja3IkjYEwB1pbettNetulq8WtDBAzKvhIWSST4ufPnsawzcQyBPe3CDuARyAkkDf0NRHuLlPjM+ZHTw+X6v40/4y9me6encW4ZbzQtprMY4q730t+05Zk8bb7sTt96p/ALA1Eq66XEQwh1vkPig6iBAgAz0ryzW8SuPAfJgpHtNIBXaNjt1qr0/FWQ+Esh80Yj99L+N8d2Pu29j6EHAoJxuWgD5p+7LGqDRfyeaZdvpjt0ILIfhBO1Fv8AZ/SLZa6uo1FxwjFGN8Y5hMlkBRlvGxmetUF7SnW8Pa+qwo9tlYJjdVgHgA+y0zAEQ/ptiK5SdDfs0nE+NabR+C2DcdTDwLaDYAAAr9qMTuIid5FQNR25K/0XhP2Tc39ZhY8/9aw1tiAApmeZElRHTy+dTT6wY6kCfX3UTxQ5e5qLZY8e46uotgLbW0VYMWDSxABBU7DYyN/Sl4DxX6G7OATI5I7JyYNDEzlt025+lV9kAExgu0eLHGTykHn7qEl641xV+kWRkVXFUQktIDKpI6/hNCgqpDZtLHbcXHClGQtJXCXGwGxhdv8AWomo7SXLjbNCQpUFZIPiyYlRJG6/9NV9/hcSl03SD0eUIGUHHHZiARB3351aWuF2ZATvCTsSysE5Sd0OwPn6nlUe1BO6HqZScSvh76sys64sjlCZi4FXIeg3PL7NVWhsmzbNq7kHe42PVQtvZiAvMuYiDEoPOrK3w/S665CpqbbYjEqyOCAGb2SJG0dd5p17sbbQknU3Fx5Hu4JiNwQSMpMb9etdWladDOaS1EOzxQ6UOwDw3hbEKWXIEq4JkAhh5Ttsd6gXON6y1gNPeu92U7wBVKgHPA5AiZDKsc+QNaNuG2pBt3bmR8YDIqjYFdzkY3k7QRVhe1z27IXxXCJJ3DZAnYDLblPyrONaI8ChB1Ri+G6/UFmuXmclwoUsRBIdXBPuCjpG8UccUgJlbUwYgcjiFjLeTzmfSp93g12/m4tmAWgQAZIXbEHy6jkR1oVzszqSXZVD+1sG3G4MeIDeKo3F8m3ETinFEuOkWhaFoNitokW+cuQrTBMCqz6QVU+Nl3AnmRG55HypNdZvWlAu22VjmYZWkrA3kSI9oVD1msyYBhyIYQQdyomZ+OxraW1IDS8W41dezaCsFADBSiOsjy3Y7cjUvQ9pRbQi5cuAyCuKIdioyBLNzkf72jL6niNnBQC2SLMLbiGJEDn5b0ThmlvawO1u2AUhCXcrswJiMdzsDU1Dbc1qNBxLj1m7G1w3refd3DgCGA5eHmsZD5edUut4kLrMxgksCSRBMjE9PMGr1ey6Ejw3i0eIgpBJ5mPiRUe92e/q9NeBBHt3LYUgHlB6HznrSuK5Ay+vugW1afsgCJ3KGKi6nRBFuQSQDa+K3LZuKev3Y+Naf/wrf8SyiSFHiKtGTCD4Z8j0602/2fvtnZzGX0a3yLYZWngEGOqg1WM1xZhxfJY8D7fqtlLb4i4QBL2JWRssMrjaIklfyruCcctozM+qt3huQHNxGQMRO9xQAMj0PlWK1PBblokXeZgTGUbjcbz8qYHKIVW4rZHeQFOMTBzAkExt6VrsoXcNxxHWXnuZaJdEywd2WzceZ3ORneCNq5dcFVWuLphfAXYYgAkw0Yt93KPfWAZ9vEqx0gDmfdtyBo2j1cNCKo2M7SDA60di9rF3PwekjXAmQsAM5GImUF1ghjIycYn3GgXu296DhZticoxtJO4vcgevjB//AE1ZC32jayUDIjCchAxflESOfnvNabit4NZDqVUAq05cg20HbbnXO8cMT38lVJ5Ft4A63tXrGcspuqCScbaIFG523Un511QE1AI3cH1F1Y/Ourdw9IWmZkUaW5kwIE+XxohsEmZ5b/iT++oiXcfl50ZtUcdvWdjtXXaIbgtTePeOykiWYyPUmp/CQL7FbvRZmAG2I5nrzNQHEgefWSOXpReGXcGY/qMPyrPkZe6XtOxbFP5vbIJOLO5LHYtNwmCQegrSaTUJds3EGpe2GOR+sYqWYglmUkAzA6g/KvM0aDU7RasCVJgH5VhQT/BrVRoOKaqzaBbTvmyNGNwS0ciVdCAy9YKyJqPoe0feOqFILMqiDI3MVX9+oE5COXL8KLpXXvrZjldQZEbA5DrW+zD2LuSL67eeVe2tt1BVwpTcwTB3M9DVjpu1oOQ/RGQQCADMDKZOLzHMiYPPlULFXCY+BsVhTyjIwA3vy/Cg6m14W70TBReXPN2QGev2fnR248NC1S9l4n8pv0dgSEubnYAnmAOjDaV8+pqHd7dXrj5G5btjGQTiwMdBD7mR1NUw7O2T3kT9UfrABEQC3x2HShLwvS42mxdhefBN43BCknlAms9uC4SHqfsdZ7Rd2xXvEiBDqgGwHIxv6c6Jo+Kq8uHx33DGN49dvXamXNPp0W+y2Afo7BTLEyS2O0z5UnaHRIuntFAiZsGgCIlJjYb8/wAKonXgyShxVOt7byDk/HzFTbPai0sKHuGTB2J+XzPOsOlpIPj6bwp5D3kUe0icwznn5D+ND3Djc9gsGwVVlvuc1DQoWd2KDKeR2PPpVxYYKgxZiDJ8UTtt0rxjQcRFt1JVmXJSwLx0I2gbbE7Vub/al7VonDwKjFCHZnk7rnMbEz59I2riyYpp/gtGcWVv8p2qi9aJMfUXIMwfb5CsD9MuOcVJMkQp3/A+81qePdpbeq07h0BuQndnu4KyQWGTGecjastaseE/e6R085q2NNLczJ7mu09xtNggtiWVA72wpGRPIlRvvUTifGFZGxdgwaSDIn2VPLnGxrNo1wbwfeJEesjlTr+uZlhyT74J+fP8aahvdg5bVR6Da7Y6YsJRmjzhf30ur7aHJBYsgBtpLBt56QQPPrWGtcNuscba57AkoysoynHJgcQeexNW+m7I3v6R1t+m7N/2wPxpdmDe4dxml0faSy4Yvfthp2Dq4YAMSFZVMbTGzVJ0nHbOostnaL3QAoW3baWDKsy7kADc823iR5Vm07FH/mFHo9poP/casdB2ZuWbGAxuSxlkYEeJhJgwdlVPmaw8MEzSm2N4j2bu3Y7q1ct/22otQDIMKAxIHoTNQNT2a1iiAFuKPusrwPjBNaHh2p7kjOUya5cfLw42rSwF97MYjrHuqy03FCYDsJFpXbdCAztCJtG+JBMTyO/Inam0qRlxR5lqOGXE/TWmt+ZNtgPTcUfSaS2dPKCbpu4nGWbE/q9Ryr0duIrEkLiD4mVxC5DaQxXn5z8qhX9VpTKzayIXKcFJkBlyucm2Ijc7mtqbfKM6Sk0d6+ruUlEAbuUOKgsSApccwAJY1aXW1Ny3c+stTNsoB3b/AGXzlcd5YrM8gJERBBf0vjTu8oYwArSCeYgXDvMxA6mPKHnh1xT9a9m2Nv0h8e+wkJspmNunyFKSjLcE2inK6xictJp2aTJfTWlP577Rv766r9FtgRk7eeNwKJ9AFPSOppazsPc8kqVZUFGJ8jXV1UEPuMQVAMDaow9o/GurqPIMEKfb9oe8fnXV1LwMe3sn9v8AdV/wxAbV4EAjJjvvvisGurq1HkTD8LctZWSTvG++wOwq40visjLfxDnvyYRXV1UMA9Pz13v/AMpqDobQ7jTbDZ2I2GxyG48q6urIy0W0PrNhu2+w33PPzql7XexZ/tP3UtdTfAkZCz1938KLf5D9o0tdWIjYNnMtueZ/OtfwcyunnrZug+oDtAPnFdXUpcGZBuDaVHV80VoBjJQY8TcpqjW0MpgTJ3geZrq6lE2xLl0g8z86g2xJ39fzrq6qoRtO7C6fThQAGV2YAQC3fMuRA5nEAT5ACl4bdOYEmJ5SY9lTypK6kItbw3+VXvA7K/R3eBmGADQMgJ3APOurqzm+gR+wztJqXGl2ZhKyfEefdsZ/AVk+MiLV+NpuLMdfAeddXVDF9Ss+R3BdMp0ORVS3euMiBMeHaecVq9DorZtliiZDGDiJGx5GK6uquTgxHkqr+oYXGUM0ePaTHLyqv0GjR1DOiMcubKCeXmfea6upRGy0NoJsoCjyAAH4V1dXUhH/2Q=="/>
          <p:cNvSpPr>
            <a:spLocks noChangeAspect="1" noChangeArrowheads="1"/>
          </p:cNvSpPr>
          <p:nvPr/>
        </p:nvSpPr>
        <p:spPr bwMode="auto">
          <a:xfrm>
            <a:off x="63500" y="-896938"/>
            <a:ext cx="2476500" cy="18478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26" name="Picture 2" descr="http://noticias.arq.com.mx/eyecatcher/590x590/14498-2.jpg">
            <a:hlinkClick r:id="rId2"/>
          </p:cNvPr>
          <p:cNvPicPr>
            <a:picLocks noChangeAspect="1" noChangeArrowheads="1"/>
          </p:cNvPicPr>
          <p:nvPr/>
        </p:nvPicPr>
        <p:blipFill>
          <a:blip r:embed="rId3"/>
          <a:srcRect/>
          <a:stretch>
            <a:fillRect/>
          </a:stretch>
        </p:blipFill>
        <p:spPr bwMode="auto">
          <a:xfrm>
            <a:off x="0" y="287566"/>
            <a:ext cx="9144000" cy="6090833"/>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Línea</a:t>
            </a:r>
            <a:endParaRPr lang="es-MX" dirty="0"/>
          </a:p>
        </p:txBody>
      </p:sp>
      <p:sp>
        <p:nvSpPr>
          <p:cNvPr id="3" name="2 Marcador de contenido"/>
          <p:cNvSpPr>
            <a:spLocks noGrp="1"/>
          </p:cNvSpPr>
          <p:nvPr>
            <p:ph idx="1"/>
          </p:nvPr>
        </p:nvSpPr>
        <p:spPr/>
        <p:txBody>
          <a:bodyPr/>
          <a:lstStyle/>
          <a:p>
            <a:r>
              <a:rPr lang="es-MX" dirty="0" smtClean="0"/>
              <a:t>Cuando un punto se mueve, su recorrido se transforma en una línea.</a:t>
            </a:r>
          </a:p>
          <a:p>
            <a:r>
              <a:rPr lang="es-MX" dirty="0" smtClean="0"/>
              <a:t>Tiene largo pero no ancho.</a:t>
            </a:r>
          </a:p>
          <a:p>
            <a:r>
              <a:rPr lang="es-MX" dirty="0" smtClean="0"/>
              <a:t>Tiene posición y dirección.</a:t>
            </a:r>
          </a:p>
          <a:p>
            <a:r>
              <a:rPr lang="es-MX" dirty="0" smtClean="0"/>
              <a:t>Esta limitada por puntos.</a:t>
            </a:r>
          </a:p>
          <a:p>
            <a:r>
              <a:rPr lang="es-MX" dirty="0" smtClean="0"/>
              <a:t>Forma los bordes de un plano.</a:t>
            </a:r>
          </a:p>
          <a:p>
            <a:pPr>
              <a:buNone/>
            </a:pPr>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vive latino alejandro magallanes"/>
          <p:cNvPicPr>
            <a:picLocks noChangeAspect="1" noChangeArrowheads="1"/>
          </p:cNvPicPr>
          <p:nvPr/>
        </p:nvPicPr>
        <p:blipFill>
          <a:blip r:embed="rId2"/>
          <a:srcRect/>
          <a:stretch>
            <a:fillRect/>
          </a:stretch>
        </p:blipFill>
        <p:spPr bwMode="auto">
          <a:xfrm>
            <a:off x="2402762" y="0"/>
            <a:ext cx="5498224" cy="68580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b="31366"/>
          <a:stretch>
            <a:fillRect/>
          </a:stretch>
        </p:blipFill>
        <p:spPr bwMode="auto">
          <a:xfrm>
            <a:off x="0" y="446437"/>
            <a:ext cx="9144000" cy="4697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descr="https://lh4.googleusercontent.com/-LSyGi_eYn6g/TXyaTUFamGI/AAAAAAAAFeU/sMBkhv-vlT0/s400/NendoChairs-1.jpg">
            <a:hlinkClick r:id="rId2"/>
          </p:cNvPr>
          <p:cNvPicPr>
            <a:picLocks noChangeAspect="1" noChangeArrowheads="1"/>
          </p:cNvPicPr>
          <p:nvPr/>
        </p:nvPicPr>
        <p:blipFill>
          <a:blip r:embed="rId3"/>
          <a:srcRect/>
          <a:stretch>
            <a:fillRect/>
          </a:stretch>
        </p:blipFill>
        <p:spPr bwMode="auto">
          <a:xfrm>
            <a:off x="0" y="1142984"/>
            <a:ext cx="9119739" cy="428628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Plano</a:t>
            </a:r>
            <a:endParaRPr lang="es-MX" dirty="0"/>
          </a:p>
        </p:txBody>
      </p:sp>
      <p:sp>
        <p:nvSpPr>
          <p:cNvPr id="3" name="2 Marcador de contenido"/>
          <p:cNvSpPr>
            <a:spLocks noGrp="1"/>
          </p:cNvSpPr>
          <p:nvPr>
            <p:ph idx="1"/>
          </p:nvPr>
        </p:nvSpPr>
        <p:spPr/>
        <p:txBody>
          <a:bodyPr/>
          <a:lstStyle/>
          <a:p>
            <a:r>
              <a:rPr lang="es-MX" dirty="0" smtClean="0"/>
              <a:t>Es el recorrido de una línea en movimiento (en una dirección distinta a la suya intrínseca) se convierte en plano.</a:t>
            </a:r>
          </a:p>
          <a:p>
            <a:r>
              <a:rPr lang="es-MX" dirty="0" smtClean="0"/>
              <a:t>Un plano tiene largo y ancho, pero no grosor</a:t>
            </a:r>
          </a:p>
          <a:p>
            <a:r>
              <a:rPr lang="es-MX" dirty="0" smtClean="0"/>
              <a:t>Tiene posición y dirección.</a:t>
            </a:r>
          </a:p>
          <a:p>
            <a:r>
              <a:rPr lang="es-MX" dirty="0" smtClean="0"/>
              <a:t>Está limitado por líneas.</a:t>
            </a:r>
          </a:p>
          <a:p>
            <a:r>
              <a:rPr lang="es-MX" dirty="0" smtClean="0"/>
              <a:t>Define los límites extremos de un volumen.</a:t>
            </a:r>
            <a:endParaRPr lang="es-MX"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bligoo.com/media/users/2/105739/images/public/13471/bandeja.jpg?v=1258848474103"/>
          <p:cNvPicPr>
            <a:picLocks noChangeAspect="1" noChangeArrowheads="1"/>
          </p:cNvPicPr>
          <p:nvPr/>
        </p:nvPicPr>
        <p:blipFill>
          <a:blip r:embed="rId2" cstate="print"/>
          <a:srcRect/>
          <a:stretch>
            <a:fillRect/>
          </a:stretch>
        </p:blipFill>
        <p:spPr bwMode="auto">
          <a:xfrm>
            <a:off x="285720" y="285728"/>
            <a:ext cx="8513505" cy="635795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t0.gstatic.com/images?q=tbn:ANd9GcQaHhUCU4HgmXI0fWb4JfItmywEdsL_1jhl_QGIQkMs87Hiywe3"/>
          <p:cNvPicPr>
            <a:picLocks noChangeAspect="1" noChangeArrowheads="1"/>
          </p:cNvPicPr>
          <p:nvPr/>
        </p:nvPicPr>
        <p:blipFill>
          <a:blip r:embed="rId2" cstate="print"/>
          <a:srcRect/>
          <a:stretch>
            <a:fillRect/>
          </a:stretch>
        </p:blipFill>
        <p:spPr bwMode="auto">
          <a:xfrm>
            <a:off x="17866" y="0"/>
            <a:ext cx="9155779" cy="68580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4.bp.blogspot.com/_sfcMeBUvAP0/TO6zo-2AxUI/AAAAAAAANmw/zu9FDCL_2v4/s1600/carteles.jpg"/>
          <p:cNvPicPr>
            <a:picLocks noChangeAspect="1" noChangeArrowheads="1"/>
          </p:cNvPicPr>
          <p:nvPr/>
        </p:nvPicPr>
        <p:blipFill>
          <a:blip r:embed="rId2" cstate="print"/>
          <a:srcRect/>
          <a:stretch>
            <a:fillRect/>
          </a:stretch>
        </p:blipFill>
        <p:spPr bwMode="auto">
          <a:xfrm>
            <a:off x="285720" y="285728"/>
            <a:ext cx="8704412" cy="628652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imagns diseño\f.jpeg"/>
          <p:cNvPicPr>
            <a:picLocks noChangeAspect="1" noChangeArrowheads="1"/>
          </p:cNvPicPr>
          <p:nvPr/>
        </p:nvPicPr>
        <p:blipFill>
          <a:blip r:embed="rId2" cstate="print"/>
          <a:srcRect/>
          <a:stretch>
            <a:fillRect/>
          </a:stretch>
        </p:blipFill>
        <p:spPr bwMode="auto">
          <a:xfrm>
            <a:off x="357158" y="285728"/>
            <a:ext cx="8429652" cy="632223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1643050"/>
            <a:ext cx="7024864" cy="4339650"/>
          </a:xfrm>
          <a:prstGeom prst="rect">
            <a:avLst/>
          </a:prstGeom>
        </p:spPr>
        <p:txBody>
          <a:bodyPr wrap="square">
            <a:spAutoFit/>
          </a:bodyPr>
          <a:lstStyle/>
          <a:p>
            <a:pPr lvl="0">
              <a:spcBef>
                <a:spcPct val="20000"/>
              </a:spcBef>
              <a:buClr>
                <a:schemeClr val="accent1"/>
              </a:buClr>
              <a:buSzPct val="80000"/>
              <a:defRPr/>
            </a:pPr>
            <a:r>
              <a:rPr lang="es-ES_tradnl" sz="2000" b="1" dirty="0" smtClean="0">
                <a:solidFill>
                  <a:schemeClr val="accent1">
                    <a:lumMod val="75000"/>
                  </a:schemeClr>
                </a:solidFill>
              </a:rPr>
              <a:t>Dimensión de Formación: </a:t>
            </a:r>
            <a:r>
              <a:rPr lang="es-ES_tradnl" sz="2000" dirty="0" smtClean="0">
                <a:solidFill>
                  <a:schemeClr val="tx2">
                    <a:lumMod val="10000"/>
                  </a:schemeClr>
                </a:solidFill>
              </a:rPr>
              <a:t>Comunicativa</a:t>
            </a:r>
          </a:p>
          <a:p>
            <a:pPr lvl="0">
              <a:spcBef>
                <a:spcPct val="20000"/>
              </a:spcBef>
              <a:buClr>
                <a:schemeClr val="accent1"/>
              </a:buClr>
              <a:buSzPct val="80000"/>
              <a:defRPr/>
            </a:pPr>
            <a:r>
              <a:rPr lang="es-ES_tradnl" sz="2000" b="1" dirty="0" smtClean="0">
                <a:solidFill>
                  <a:schemeClr val="accent1">
                    <a:lumMod val="75000"/>
                  </a:schemeClr>
                </a:solidFill>
              </a:rPr>
              <a:t>Campo de Formación: </a:t>
            </a:r>
            <a:r>
              <a:rPr lang="es-ES_tradnl" sz="2000" dirty="0" smtClean="0">
                <a:solidFill>
                  <a:schemeClr val="tx2">
                    <a:lumMod val="10000"/>
                  </a:schemeClr>
                </a:solidFill>
              </a:rPr>
              <a:t>Lenguaje y comunicación</a:t>
            </a:r>
          </a:p>
          <a:p>
            <a:pPr>
              <a:spcBef>
                <a:spcPct val="20000"/>
              </a:spcBef>
              <a:buClr>
                <a:schemeClr val="accent1"/>
              </a:buClr>
              <a:buSzPct val="80000"/>
            </a:pPr>
            <a:r>
              <a:rPr lang="es-ES_tradnl" sz="2000" b="1" dirty="0" smtClean="0">
                <a:solidFill>
                  <a:schemeClr val="accent1">
                    <a:lumMod val="75000"/>
                  </a:schemeClr>
                </a:solidFill>
              </a:rPr>
              <a:t>Ámbito Disciplinar: </a:t>
            </a:r>
            <a:r>
              <a:rPr lang="es-ES_tradnl" sz="2000" dirty="0" smtClean="0">
                <a:solidFill>
                  <a:schemeClr val="tx2">
                    <a:lumMod val="10000"/>
                  </a:schemeClr>
                </a:solidFill>
              </a:rPr>
              <a:t>Arte</a:t>
            </a:r>
          </a:p>
          <a:p>
            <a:pPr>
              <a:spcBef>
                <a:spcPct val="20000"/>
              </a:spcBef>
              <a:buClr>
                <a:schemeClr val="accent1"/>
              </a:buClr>
              <a:buSzPct val="80000"/>
            </a:pPr>
            <a:r>
              <a:rPr lang="es-ES_tradnl" sz="2000" b="1" dirty="0" smtClean="0">
                <a:solidFill>
                  <a:schemeClr val="accent1">
                    <a:lumMod val="75000"/>
                  </a:schemeClr>
                </a:solidFill>
              </a:rPr>
              <a:t>Asignatura o Unidad de Aprendizaje: </a:t>
            </a:r>
            <a:r>
              <a:rPr lang="es-ES_tradnl" sz="2000" dirty="0" smtClean="0">
                <a:solidFill>
                  <a:schemeClr val="tx2">
                    <a:lumMod val="10000"/>
                  </a:schemeClr>
                </a:solidFill>
              </a:rPr>
              <a:t>Diseño</a:t>
            </a:r>
          </a:p>
          <a:p>
            <a:pPr lvl="0">
              <a:spcBef>
                <a:spcPct val="20000"/>
              </a:spcBef>
              <a:buClr>
                <a:schemeClr val="accent1"/>
              </a:buClr>
              <a:buSzPct val="80000"/>
            </a:pPr>
            <a:r>
              <a:rPr lang="es-ES_tradnl" sz="2000" b="1" dirty="0" smtClean="0">
                <a:solidFill>
                  <a:schemeClr val="accent1">
                    <a:lumMod val="75000"/>
                  </a:schemeClr>
                </a:solidFill>
              </a:rPr>
              <a:t>Semestre: </a:t>
            </a:r>
            <a:r>
              <a:rPr lang="es-ES_tradnl" sz="2000" dirty="0" smtClean="0">
                <a:solidFill>
                  <a:schemeClr val="tx2">
                    <a:lumMod val="10000"/>
                  </a:schemeClr>
                </a:solidFill>
              </a:rPr>
              <a:t>Sexto </a:t>
            </a:r>
          </a:p>
          <a:p>
            <a:pPr>
              <a:spcBef>
                <a:spcPct val="20000"/>
              </a:spcBef>
              <a:buClr>
                <a:schemeClr val="accent1"/>
              </a:buClr>
              <a:buSzPct val="80000"/>
            </a:pPr>
            <a:r>
              <a:rPr lang="es-ES_tradnl" sz="2000" b="1" dirty="0" smtClean="0">
                <a:solidFill>
                  <a:schemeClr val="accent1">
                    <a:lumMod val="75000"/>
                  </a:schemeClr>
                </a:solidFill>
              </a:rPr>
              <a:t>Créditos: </a:t>
            </a:r>
            <a:r>
              <a:rPr lang="es-ES_tradnl" sz="2000" dirty="0" smtClean="0">
                <a:solidFill>
                  <a:schemeClr val="tx2">
                    <a:lumMod val="10000"/>
                  </a:schemeClr>
                </a:solidFill>
              </a:rPr>
              <a:t>5</a:t>
            </a:r>
          </a:p>
          <a:p>
            <a:pPr>
              <a:spcBef>
                <a:spcPct val="20000"/>
              </a:spcBef>
              <a:buClr>
                <a:schemeClr val="accent1"/>
              </a:buClr>
              <a:buSzPct val="80000"/>
            </a:pPr>
            <a:r>
              <a:rPr lang="es-ES_tradnl" sz="2000" b="1" dirty="0" smtClean="0">
                <a:solidFill>
                  <a:schemeClr val="accent1">
                    <a:lumMod val="75000"/>
                  </a:schemeClr>
                </a:solidFill>
              </a:rPr>
              <a:t>Tipo de Curso: </a:t>
            </a:r>
            <a:r>
              <a:rPr lang="es-ES_tradnl" sz="2000" dirty="0" smtClean="0">
                <a:solidFill>
                  <a:schemeClr val="tx2">
                    <a:lumMod val="10000"/>
                  </a:schemeClr>
                </a:solidFill>
              </a:rPr>
              <a:t>Optativa</a:t>
            </a:r>
          </a:p>
          <a:p>
            <a:pPr>
              <a:spcBef>
                <a:spcPct val="20000"/>
              </a:spcBef>
              <a:buClr>
                <a:schemeClr val="accent1"/>
              </a:buClr>
              <a:buSzPct val="80000"/>
            </a:pPr>
            <a:r>
              <a:rPr lang="es-ES_tradnl" sz="2000" b="1" dirty="0" smtClean="0">
                <a:solidFill>
                  <a:schemeClr val="accent1">
                    <a:lumMod val="75000"/>
                  </a:schemeClr>
                </a:solidFill>
              </a:rPr>
              <a:t>Asignaturas Simultáneas: </a:t>
            </a:r>
            <a:r>
              <a:rPr lang="es-ES_tradnl" sz="2000" dirty="0" smtClean="0">
                <a:solidFill>
                  <a:schemeClr val="tx2">
                    <a:lumMod val="10000"/>
                  </a:schemeClr>
                </a:solidFill>
              </a:rPr>
              <a:t>Sociología, Psicología, México ante el Contexto Internacional, Comunicación, Expresión del Arte, Cultura Emprendedora, Orientación Educativa, Optativas (2)</a:t>
            </a:r>
          </a:p>
          <a:p>
            <a:pPr lvl="0">
              <a:spcBef>
                <a:spcPct val="20000"/>
              </a:spcBef>
              <a:buClr>
                <a:schemeClr val="accent1"/>
              </a:buClr>
              <a:buSzPct val="80000"/>
            </a:pPr>
            <a:r>
              <a:rPr lang="es-ES_tradnl" sz="2000" b="1" dirty="0" smtClean="0">
                <a:solidFill>
                  <a:schemeClr val="accent1">
                    <a:lumMod val="75000"/>
                  </a:schemeClr>
                </a:solidFill>
              </a:rPr>
              <a:t>Total de Horas: </a:t>
            </a:r>
            <a:r>
              <a:rPr lang="es-ES_tradnl" sz="2000" dirty="0" smtClean="0">
                <a:solidFill>
                  <a:schemeClr val="tx2">
                    <a:lumMod val="10000"/>
                  </a:schemeClr>
                </a:solidFill>
              </a:rPr>
              <a:t>3</a:t>
            </a:r>
          </a:p>
          <a:p>
            <a:pPr lvl="0">
              <a:spcBef>
                <a:spcPct val="20000"/>
              </a:spcBef>
              <a:buClr>
                <a:schemeClr val="accent1"/>
              </a:buClr>
              <a:buSzPct val="80000"/>
            </a:pPr>
            <a:r>
              <a:rPr lang="es-ES_tradnl" sz="2000" b="1" dirty="0" smtClean="0">
                <a:solidFill>
                  <a:schemeClr val="accent1">
                    <a:lumMod val="75000"/>
                  </a:schemeClr>
                </a:solidFill>
              </a:rPr>
              <a:t>Etapa en la Estructura Curricular: </a:t>
            </a:r>
            <a:r>
              <a:rPr lang="es-ES_tradnl" sz="2000" dirty="0" smtClean="0">
                <a:solidFill>
                  <a:schemeClr val="tx2">
                    <a:lumMod val="10000"/>
                  </a:schemeClr>
                </a:solidFill>
              </a:rPr>
              <a:t>Propedéutica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Volumen</a:t>
            </a:r>
            <a:endParaRPr lang="es-MX" dirty="0"/>
          </a:p>
        </p:txBody>
      </p:sp>
      <p:sp>
        <p:nvSpPr>
          <p:cNvPr id="3" name="2 Marcador de contenido"/>
          <p:cNvSpPr>
            <a:spLocks noGrp="1"/>
          </p:cNvSpPr>
          <p:nvPr>
            <p:ph idx="1"/>
          </p:nvPr>
        </p:nvSpPr>
        <p:spPr/>
        <p:txBody>
          <a:bodyPr/>
          <a:lstStyle/>
          <a:p>
            <a:r>
              <a:rPr lang="es-MX" dirty="0" smtClean="0"/>
              <a:t>Es el recorrido de un plano en movimiento (en una dirección distinta a la suya intrínseca) se convierte en un volumen.</a:t>
            </a:r>
          </a:p>
          <a:p>
            <a:r>
              <a:rPr lang="es-MX" dirty="0" smtClean="0"/>
              <a:t>Tiene una posición en el espacio y está limitado por planos.</a:t>
            </a:r>
          </a:p>
          <a:p>
            <a:r>
              <a:rPr lang="es-MX" dirty="0" smtClean="0"/>
              <a:t>En un diseño Bidimensional, el volumen es ilusorio.</a:t>
            </a:r>
            <a:endParaRPr lang="es-MX"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farm1.static.flickr.com/174/440450215_d4a4f7b824.jpg"/>
          <p:cNvPicPr>
            <a:picLocks noChangeAspect="1" noChangeArrowheads="1"/>
          </p:cNvPicPr>
          <p:nvPr/>
        </p:nvPicPr>
        <p:blipFill>
          <a:blip r:embed="rId2" cstate="print"/>
          <a:srcRect/>
          <a:stretch>
            <a:fillRect/>
          </a:stretch>
        </p:blipFill>
        <p:spPr bwMode="auto">
          <a:xfrm>
            <a:off x="611560" y="980728"/>
            <a:ext cx="8006104" cy="5332065"/>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marcelocampiglia.com/wp-content/uploads/2009/09/MC-CA01-200802130552-2-960w.jpg"/>
          <p:cNvPicPr>
            <a:picLocks noChangeAspect="1" noChangeArrowheads="1"/>
          </p:cNvPicPr>
          <p:nvPr/>
        </p:nvPicPr>
        <p:blipFill>
          <a:blip r:embed="rId2" cstate="print"/>
          <a:srcRect/>
          <a:stretch>
            <a:fillRect/>
          </a:stretch>
        </p:blipFill>
        <p:spPr bwMode="auto">
          <a:xfrm>
            <a:off x="-71470" y="285728"/>
            <a:ext cx="9215500" cy="6143668"/>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ollage fadu wolko objetos cotidianos cucharas mate diseño gráfico"/>
          <p:cNvPicPr>
            <a:picLocks noChangeAspect="1" noChangeArrowheads="1"/>
          </p:cNvPicPr>
          <p:nvPr/>
        </p:nvPicPr>
        <p:blipFill>
          <a:blip r:embed="rId2"/>
          <a:srcRect/>
          <a:stretch>
            <a:fillRect/>
          </a:stretch>
        </p:blipFill>
        <p:spPr bwMode="auto">
          <a:xfrm>
            <a:off x="214283" y="17277"/>
            <a:ext cx="8929718" cy="6840723"/>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normAutofit fontScale="92500"/>
          </a:bodyPr>
          <a:lstStyle/>
          <a:p>
            <a:r>
              <a:rPr lang="es-MX" dirty="0" smtClean="0"/>
              <a:t>Como general principal de la forma, el </a:t>
            </a:r>
            <a:r>
              <a:rPr lang="es-MX" dirty="0" smtClean="0">
                <a:solidFill>
                  <a:srgbClr val="FF0000"/>
                </a:solidFill>
              </a:rPr>
              <a:t>punto</a:t>
            </a:r>
            <a:r>
              <a:rPr lang="es-MX" dirty="0" smtClean="0"/>
              <a:t> indica una posición en el espacio.</a:t>
            </a:r>
          </a:p>
          <a:p>
            <a:r>
              <a:rPr lang="es-MX" dirty="0" smtClean="0"/>
              <a:t>La prolongación de un punto nos da una </a:t>
            </a:r>
            <a:r>
              <a:rPr lang="es-MX" dirty="0" smtClean="0">
                <a:solidFill>
                  <a:srgbClr val="FF0000"/>
                </a:solidFill>
              </a:rPr>
              <a:t>línea</a:t>
            </a:r>
            <a:r>
              <a:rPr lang="es-MX" dirty="0" smtClean="0"/>
              <a:t> con sus propiedades de: longitud, dirección, posición.</a:t>
            </a:r>
          </a:p>
          <a:p>
            <a:r>
              <a:rPr lang="es-MX" dirty="0" smtClean="0"/>
              <a:t>La extensión de una línea produce un </a:t>
            </a:r>
            <a:r>
              <a:rPr lang="es-MX" dirty="0" smtClean="0">
                <a:solidFill>
                  <a:srgbClr val="FF0000"/>
                </a:solidFill>
              </a:rPr>
              <a:t>plano</a:t>
            </a:r>
            <a:r>
              <a:rPr lang="es-MX" dirty="0" smtClean="0"/>
              <a:t> cuyas propiedades son: longitud y anchura, forma, superficie, orientación, posición.</a:t>
            </a:r>
          </a:p>
          <a:p>
            <a:r>
              <a:rPr lang="es-MX" dirty="0" smtClean="0"/>
              <a:t>La extensión de un plano se convierte en un </a:t>
            </a:r>
            <a:r>
              <a:rPr lang="es-MX" dirty="0" smtClean="0">
                <a:solidFill>
                  <a:srgbClr val="FF0000"/>
                </a:solidFill>
              </a:rPr>
              <a:t>volumen </a:t>
            </a:r>
            <a:r>
              <a:rPr lang="es-MX" dirty="0" smtClean="0"/>
              <a:t>cuyas características son: longitud, anchura y profundidad, forma y espacio superficie, orientación, posición.</a:t>
            </a:r>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17122" y="3571876"/>
            <a:ext cx="4355406" cy="2185214"/>
          </a:xfrm>
          <a:prstGeom prst="rect">
            <a:avLst/>
          </a:prstGeom>
        </p:spPr>
        <p:txBody>
          <a:bodyPr wrap="square">
            <a:spAutoFit/>
          </a:bodyPr>
          <a:lstStyle/>
          <a:p>
            <a:pPr algn="ctr"/>
            <a:r>
              <a:rPr lang="es-MX" sz="2400" b="1" dirty="0" smtClean="0">
                <a:solidFill>
                  <a:schemeClr val="accent1">
                    <a:lumMod val="75000"/>
                  </a:schemeClr>
                </a:solidFill>
              </a:rPr>
              <a:t>Módulo II. Elementos básicos del diseño</a:t>
            </a:r>
          </a:p>
          <a:p>
            <a:pPr algn="ctr"/>
            <a:endParaRPr lang="es-MX" sz="1600" dirty="0" smtClean="0"/>
          </a:p>
          <a:p>
            <a:r>
              <a:rPr lang="es-MX" sz="2000" b="1" dirty="0" smtClean="0"/>
              <a:t>Tema 2. Elementos básicos del diseño.</a:t>
            </a:r>
          </a:p>
          <a:p>
            <a:pPr algn="ctr"/>
            <a:r>
              <a:rPr lang="es-MX" sz="1600" b="1" dirty="0" smtClean="0"/>
              <a:t>Tema 2.2. </a:t>
            </a:r>
            <a:r>
              <a:rPr lang="es-MX" sz="1600" dirty="0" smtClean="0"/>
              <a:t>Elementos visuales.</a:t>
            </a:r>
          </a:p>
          <a:p>
            <a:pPr algn="ctr"/>
            <a:endParaRPr lang="es-MX" dirty="0" smtClean="0"/>
          </a:p>
          <a:p>
            <a:pPr algn="ctr"/>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285720" y="2285992"/>
            <a:ext cx="3825279" cy="2733177"/>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visuales</a:t>
            </a:r>
            <a:endParaRPr lang="es-MX" dirty="0"/>
          </a:p>
        </p:txBody>
      </p:sp>
      <p:sp>
        <p:nvSpPr>
          <p:cNvPr id="3" name="2 Marcador de contenido"/>
          <p:cNvSpPr>
            <a:spLocks noGrp="1"/>
          </p:cNvSpPr>
          <p:nvPr>
            <p:ph idx="1"/>
          </p:nvPr>
        </p:nvSpPr>
        <p:spPr/>
        <p:txBody>
          <a:bodyPr/>
          <a:lstStyle/>
          <a:p>
            <a:r>
              <a:rPr lang="es-MX" dirty="0" smtClean="0"/>
              <a:t>Cuando los elementos conceptuales si se materializa se hacen visibles.</a:t>
            </a:r>
          </a:p>
          <a:p>
            <a:r>
              <a:rPr lang="es-MX" dirty="0" smtClean="0"/>
              <a:t>Los elementos visuales forman la parte más importante de un diseño, porque son lo que realmente vemos.</a:t>
            </a:r>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Visuales</a:t>
            </a:r>
            <a:endParaRPr lang="es-MX" dirty="0"/>
          </a:p>
        </p:txBody>
      </p:sp>
      <p:sp>
        <p:nvSpPr>
          <p:cNvPr id="3" name="2 Marcador de contenido"/>
          <p:cNvSpPr>
            <a:spLocks noGrp="1"/>
          </p:cNvSpPr>
          <p:nvPr>
            <p:ph idx="1"/>
          </p:nvPr>
        </p:nvSpPr>
        <p:spPr/>
        <p:txBody>
          <a:bodyPr/>
          <a:lstStyle/>
          <a:p>
            <a:r>
              <a:rPr lang="es-MX" dirty="0" smtClean="0"/>
              <a:t>Forma</a:t>
            </a:r>
          </a:p>
          <a:p>
            <a:r>
              <a:rPr lang="es-MX" dirty="0" smtClean="0"/>
              <a:t>Medida</a:t>
            </a:r>
          </a:p>
          <a:p>
            <a:r>
              <a:rPr lang="es-MX" dirty="0" smtClean="0"/>
              <a:t>Color</a:t>
            </a:r>
          </a:p>
          <a:p>
            <a:r>
              <a:rPr lang="es-MX" dirty="0" smtClean="0"/>
              <a:t>Textura</a:t>
            </a:r>
            <a:endParaRPr lang="es-MX"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Forma</a:t>
            </a:r>
            <a:endParaRPr lang="es-MX" dirty="0"/>
          </a:p>
        </p:txBody>
      </p:sp>
      <p:sp>
        <p:nvSpPr>
          <p:cNvPr id="3" name="2 Marcador de contenido"/>
          <p:cNvSpPr>
            <a:spLocks noGrp="1"/>
          </p:cNvSpPr>
          <p:nvPr>
            <p:ph idx="1"/>
          </p:nvPr>
        </p:nvSpPr>
        <p:spPr/>
        <p:txBody>
          <a:bodyPr/>
          <a:lstStyle/>
          <a:p>
            <a:r>
              <a:rPr lang="es-MX" dirty="0" smtClean="0"/>
              <a:t>Todo lo que puede ser visto posee una forma que aporta la identificación principal en nuestra percepción.</a:t>
            </a:r>
          </a:p>
          <a:p>
            <a:r>
              <a:rPr lang="es-ES" dirty="0" smtClean="0"/>
              <a:t>Es la delimitación de contornos, que se representan por medio de puntos, líneas, planos, color y volúmenes de estructuras reales e imaginarias.</a:t>
            </a:r>
            <a:endParaRPr lang="es-MX"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3.bp.blogspot.com/-jlekpO1J1MI/TmvpwzDvGFI/AAAAAAAAAIg/8Yu-YBPFZ4M/s400/3183197554_92621070f4_o.jpg"/>
          <p:cNvPicPr>
            <a:picLocks noChangeAspect="1" noChangeArrowheads="1"/>
          </p:cNvPicPr>
          <p:nvPr/>
        </p:nvPicPr>
        <p:blipFill>
          <a:blip r:embed="rId2" cstate="print"/>
          <a:srcRect/>
          <a:stretch>
            <a:fillRect/>
          </a:stretch>
        </p:blipFill>
        <p:spPr bwMode="auto">
          <a:xfrm>
            <a:off x="611560" y="1657062"/>
            <a:ext cx="7626424" cy="440426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4042179"/>
            <a:ext cx="7096302" cy="2172903"/>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General de la Asignatura o Unidad de Aprendizaje:</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dirty="0" smtClean="0"/>
              <a:t>Conoce las bases de las disciplinas integradas al diseño como parte útil de las actividades productivas de la sociedad, útil para la concreción, ampliación así como la transmisión de las ideas. 	</a:t>
            </a:r>
          </a:p>
          <a:p>
            <a:r>
              <a:rPr lang="es-MX" dirty="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images.arq.com.mx/noticias/articulos/med-19925-02.jpg">
            <a:hlinkClick r:id="rId2"/>
          </p:cNvPr>
          <p:cNvPicPr>
            <a:picLocks noChangeAspect="1" noChangeArrowheads="1"/>
          </p:cNvPicPr>
          <p:nvPr/>
        </p:nvPicPr>
        <p:blipFill>
          <a:blip r:embed="rId3"/>
          <a:srcRect/>
          <a:stretch>
            <a:fillRect/>
          </a:stretch>
        </p:blipFill>
        <p:spPr bwMode="auto">
          <a:xfrm>
            <a:off x="214282" y="214290"/>
            <a:ext cx="5619750" cy="3343275"/>
          </a:xfrm>
          <a:prstGeom prst="rect">
            <a:avLst/>
          </a:prstGeom>
          <a:noFill/>
        </p:spPr>
      </p:pic>
      <p:pic>
        <p:nvPicPr>
          <p:cNvPr id="45060" name="Picture 4" descr="http://images.arq.com.mx/noticias/articulos/8/med-19928-06.jpg">
            <a:hlinkClick r:id="rId4"/>
          </p:cNvPr>
          <p:cNvPicPr>
            <a:picLocks noChangeAspect="1" noChangeArrowheads="1"/>
          </p:cNvPicPr>
          <p:nvPr/>
        </p:nvPicPr>
        <p:blipFill>
          <a:blip r:embed="rId5"/>
          <a:srcRect/>
          <a:stretch>
            <a:fillRect/>
          </a:stretch>
        </p:blipFill>
        <p:spPr bwMode="auto">
          <a:xfrm>
            <a:off x="4643438" y="3677094"/>
            <a:ext cx="4500562" cy="3180906"/>
          </a:xfrm>
          <a:prstGeom prst="rect">
            <a:avLst/>
          </a:prstGeom>
          <a:noFill/>
        </p:spPr>
      </p:pic>
      <p:sp>
        <p:nvSpPr>
          <p:cNvPr id="5" name="4 Rectángulo"/>
          <p:cNvSpPr/>
          <p:nvPr/>
        </p:nvSpPr>
        <p:spPr>
          <a:xfrm>
            <a:off x="6072198" y="629363"/>
            <a:ext cx="2786050" cy="2031325"/>
          </a:xfrm>
          <a:prstGeom prst="rect">
            <a:avLst/>
          </a:prstGeom>
        </p:spPr>
        <p:txBody>
          <a:bodyPr wrap="square">
            <a:spAutoFit/>
          </a:bodyPr>
          <a:lstStyle/>
          <a:p>
            <a:r>
              <a:rPr lang="es-MX" i="1" dirty="0" smtClean="0"/>
              <a:t>La oficina internacional LAVA ha diseñado una propuesta para la “sede del Fondo Verde climático” emplazada en un “barrio verde” de la ciudad de Bonn, Alemania. </a:t>
            </a:r>
            <a:endParaRPr lang="es-MX" dirty="0"/>
          </a:p>
        </p:txBody>
      </p:sp>
      <p:sp>
        <p:nvSpPr>
          <p:cNvPr id="6" name="5 Rectángulo"/>
          <p:cNvSpPr/>
          <p:nvPr/>
        </p:nvSpPr>
        <p:spPr>
          <a:xfrm>
            <a:off x="214282" y="3857628"/>
            <a:ext cx="4572000" cy="2677656"/>
          </a:xfrm>
          <a:prstGeom prst="rect">
            <a:avLst/>
          </a:prstGeom>
        </p:spPr>
        <p:txBody>
          <a:bodyPr>
            <a:spAutoFit/>
          </a:bodyPr>
          <a:lstStyle/>
          <a:p>
            <a:r>
              <a:rPr lang="es-MX" sz="1400" dirty="0" smtClean="0"/>
              <a:t>La estructura es un proyecto que forma parte de un modelo ecológico que se desarrolló bajo el lema: “el verde es el nuevo negro”. El futuro edificio se encuentra a lo largo del río Rin a poca distancia de un complejo sustentable de departamentos que incluyen el Ministerio Federal del medio ambiente, conservación de la naturaleza y seguridad nuclear.</a:t>
            </a:r>
          </a:p>
          <a:p>
            <a:r>
              <a:rPr lang="es-MX" sz="1400" dirty="0" smtClean="0"/>
              <a:t>La estructura de tres niveles fue concebida para cumplir la última normativa creada en relación a la eficiencia y ecología, la cual corresponde a la norma de mayor exigencia en términos de sostenibilidad y energía neta cero; el certificado de oro alemán.</a:t>
            </a:r>
            <a:endParaRPr lang="es-MX" sz="1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http://1.bp.blogspot.com/_B0S0O20K6-8/THNIGU4W4MI/AAAAAAAAE30/kAZGyDZjxVo/s400/dise%C3%B1o+grafico+espa%C3%B1ol+1.jpg">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4.bp.blogspot.com/-ELc8CU7KrLA/TdytS1hfYgI/AAAAAAAAA5E/jmyRfXOFugc/s320/TazasSucias.jpg">
            <a:hlinkClick r:id="rId2"/>
          </p:cNvPr>
          <p:cNvPicPr>
            <a:picLocks noChangeAspect="1" noChangeArrowheads="1"/>
          </p:cNvPicPr>
          <p:nvPr/>
        </p:nvPicPr>
        <p:blipFill>
          <a:blip r:embed="rId3" cstate="print"/>
          <a:srcRect/>
          <a:stretch>
            <a:fillRect/>
          </a:stretch>
        </p:blipFill>
        <p:spPr bwMode="auto">
          <a:xfrm>
            <a:off x="683568" y="836712"/>
            <a:ext cx="7785720" cy="5206703"/>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Medida</a:t>
            </a:r>
            <a:endParaRPr lang="es-MX" dirty="0"/>
          </a:p>
        </p:txBody>
      </p:sp>
      <p:sp>
        <p:nvSpPr>
          <p:cNvPr id="3" name="2 Marcador de contenido"/>
          <p:cNvSpPr>
            <a:spLocks noGrp="1"/>
          </p:cNvSpPr>
          <p:nvPr>
            <p:ph idx="1"/>
          </p:nvPr>
        </p:nvSpPr>
        <p:spPr/>
        <p:txBody>
          <a:bodyPr/>
          <a:lstStyle/>
          <a:p>
            <a:r>
              <a:rPr lang="es-MX" dirty="0" smtClean="0"/>
              <a:t>Todas las formas tienen un tamaño. El tamaño es físicamente mensurable, aunque resulta relativo cuando es comparado.</a:t>
            </a:r>
          </a:p>
          <a:p>
            <a:endParaRPr lang="es-MX"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Medida</a:t>
            </a:r>
            <a:endParaRPr lang="es-MX" dirty="0"/>
          </a:p>
        </p:txBody>
      </p:sp>
      <p:pic>
        <p:nvPicPr>
          <p:cNvPr id="41986" name="Picture 2" descr="Diseño imagen corporativa barcelona"/>
          <p:cNvPicPr>
            <a:picLocks noChangeAspect="1" noChangeArrowheads="1"/>
          </p:cNvPicPr>
          <p:nvPr/>
        </p:nvPicPr>
        <p:blipFill>
          <a:blip r:embed="rId2"/>
          <a:srcRect/>
          <a:stretch>
            <a:fillRect/>
          </a:stretch>
        </p:blipFill>
        <p:spPr bwMode="auto">
          <a:xfrm>
            <a:off x="10321" y="0"/>
            <a:ext cx="9133679" cy="685800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Medida</a:t>
            </a:r>
            <a:endParaRPr lang="es-MX" dirty="0"/>
          </a:p>
        </p:txBody>
      </p:sp>
      <p:pic>
        <p:nvPicPr>
          <p:cNvPr id="109570" name="Picture 2" descr="http://maquiladoradesuenos.com/wp-content/uploads/2011/02/design_desire.jpg"/>
          <p:cNvPicPr>
            <a:picLocks noChangeAspect="1" noChangeArrowheads="1"/>
          </p:cNvPicPr>
          <p:nvPr/>
        </p:nvPicPr>
        <p:blipFill>
          <a:blip r:embed="rId2"/>
          <a:srcRect/>
          <a:stretch>
            <a:fillRect/>
          </a:stretch>
        </p:blipFill>
        <p:spPr bwMode="auto">
          <a:xfrm>
            <a:off x="1262082" y="0"/>
            <a:ext cx="6810380" cy="6810380"/>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Medida</a:t>
            </a:r>
            <a:endParaRPr lang="es-MX" dirty="0"/>
          </a:p>
        </p:txBody>
      </p:sp>
      <p:pic>
        <p:nvPicPr>
          <p:cNvPr id="110594" name="Picture 2" descr="Equilibrio, módulo, proporción, estética y ritmo se unen a los parámetros de sostenibilidad./ arqhys.com">
            <a:hlinkClick r:id="rId2"/>
          </p:cNvPr>
          <p:cNvPicPr>
            <a:picLocks noChangeAspect="1" noChangeArrowheads="1"/>
          </p:cNvPicPr>
          <p:nvPr/>
        </p:nvPicPr>
        <p:blipFill>
          <a:blip r:embed="rId3"/>
          <a:srcRect/>
          <a:stretch>
            <a:fillRect/>
          </a:stretch>
        </p:blipFill>
        <p:spPr bwMode="auto">
          <a:xfrm>
            <a:off x="26576" y="357166"/>
            <a:ext cx="9117424" cy="6072206"/>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Color</a:t>
            </a:r>
            <a:endParaRPr lang="es-MX" dirty="0"/>
          </a:p>
        </p:txBody>
      </p:sp>
      <p:sp>
        <p:nvSpPr>
          <p:cNvPr id="3" name="2 Marcador de contenido"/>
          <p:cNvSpPr>
            <a:spLocks noGrp="1"/>
          </p:cNvSpPr>
          <p:nvPr>
            <p:ph idx="1"/>
          </p:nvPr>
        </p:nvSpPr>
        <p:spPr/>
        <p:txBody>
          <a:bodyPr/>
          <a:lstStyle/>
          <a:p>
            <a:r>
              <a:rPr lang="es-MX" dirty="0" smtClean="0"/>
              <a:t>Una forma se distingue de sus cercanías por medio del color.</a:t>
            </a:r>
          </a:p>
          <a:p>
            <a:r>
              <a:rPr lang="es-ES" dirty="0" smtClean="0"/>
              <a:t>Es la sensación que percibimos gracias a la existencia y naturaleza de la luz y a la disposición de nuestros órganos visuales, que provoca reacciones físicas y psicológicas.</a:t>
            </a:r>
            <a:endParaRPr lang="es-MX"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http://proselin.com/sitio/components/com_virtuemart/shop_image/product/Evacuaci__n_y_Sa_4b1abce04c84f.jpg"/>
          <p:cNvPicPr>
            <a:picLocks noChangeAspect="1" noChangeArrowheads="1"/>
          </p:cNvPicPr>
          <p:nvPr/>
        </p:nvPicPr>
        <p:blipFill>
          <a:blip r:embed="rId2" cstate="print"/>
          <a:srcRect/>
          <a:stretch>
            <a:fillRect/>
          </a:stretch>
        </p:blipFill>
        <p:spPr bwMode="auto">
          <a:xfrm>
            <a:off x="827584" y="332656"/>
            <a:ext cx="4657725" cy="4933950"/>
          </a:xfrm>
          <a:prstGeom prst="rect">
            <a:avLst/>
          </a:prstGeom>
          <a:noFill/>
        </p:spPr>
      </p:pic>
      <p:pic>
        <p:nvPicPr>
          <p:cNvPr id="53252" name="Picture 4" descr="http://www.sprl.upv.es/images/se%C3%B1alizacion2.gif"/>
          <p:cNvPicPr>
            <a:picLocks noChangeAspect="1" noChangeArrowheads="1"/>
          </p:cNvPicPr>
          <p:nvPr/>
        </p:nvPicPr>
        <p:blipFill>
          <a:blip r:embed="rId3" cstate="print"/>
          <a:srcRect/>
          <a:stretch>
            <a:fillRect/>
          </a:stretch>
        </p:blipFill>
        <p:spPr bwMode="auto">
          <a:xfrm>
            <a:off x="5436096" y="2924944"/>
            <a:ext cx="3305175" cy="3143250"/>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www.blogys.net/UserFiles/image/moda/2011/calzado/03/mie1601zapatos.jpg"/>
          <p:cNvPicPr>
            <a:picLocks noChangeAspect="1" noChangeArrowheads="1"/>
          </p:cNvPicPr>
          <p:nvPr/>
        </p:nvPicPr>
        <p:blipFill>
          <a:blip r:embed="rId2" cstate="print"/>
          <a:srcRect/>
          <a:stretch>
            <a:fillRect/>
          </a:stretch>
        </p:blipFill>
        <p:spPr bwMode="auto">
          <a:xfrm>
            <a:off x="611560" y="1268760"/>
            <a:ext cx="7526610" cy="501774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503879"/>
            <a:ext cx="7096872" cy="5496889"/>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Genéricas:</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b="1" dirty="0" smtClean="0"/>
              <a:t>Se expresa y se comunica </a:t>
            </a:r>
          </a:p>
          <a:p>
            <a:r>
              <a:rPr lang="es-MX" b="1" dirty="0" smtClean="0"/>
              <a:t>4. Escucha, interpreta y emite mensajes pertinentes en distintos contextos mediante la utilización de medios, códigos y herramientas apropiados. </a:t>
            </a:r>
          </a:p>
          <a:p>
            <a:pPr>
              <a:buFont typeface="Wingdings" pitchFamily="2" charset="2"/>
              <a:buChar char="§"/>
            </a:pPr>
            <a:r>
              <a:rPr lang="es-MX" dirty="0" smtClean="0"/>
              <a:t>  Identifica las ideas clave en un texto o discurso oral e infiere conclusiones a partir de ellas. </a:t>
            </a:r>
          </a:p>
          <a:p>
            <a:endParaRPr lang="es-MX" dirty="0" smtClean="0"/>
          </a:p>
          <a:p>
            <a:r>
              <a:rPr lang="es-MX" b="1" dirty="0" smtClean="0"/>
              <a:t>Piensa critica y reflexivamente</a:t>
            </a:r>
          </a:p>
          <a:p>
            <a:r>
              <a:rPr lang="es-MX" b="1" dirty="0" smtClean="0"/>
              <a:t>5. Desarrolla innovaciones y propone soluciones a problemas a partir de métodos establecidos. </a:t>
            </a:r>
          </a:p>
          <a:p>
            <a:pPr>
              <a:buFont typeface="Wingdings" pitchFamily="2" charset="2"/>
              <a:buChar char="§"/>
            </a:pPr>
            <a:r>
              <a:rPr lang="es-MX" dirty="0" smtClean="0"/>
              <a:t>  Sigue instrucciones y procedimientos de manera reflexiva, comprendiendo como cada uno de sus pasos contribuye al alcance de un objetivo. </a:t>
            </a:r>
          </a:p>
          <a:p>
            <a:pPr>
              <a:buFont typeface="Wingdings" pitchFamily="2" charset="2"/>
              <a:buChar char="§"/>
            </a:pPr>
            <a:r>
              <a:rPr lang="es-MX" dirty="0" smtClean="0"/>
              <a:t>  Construye hipótesis y diseña y aplica modelos para probar su validez. </a:t>
            </a:r>
          </a:p>
          <a:p>
            <a:pPr>
              <a:buFont typeface="Wingdings" pitchFamily="2" charset="2"/>
              <a:buChar char="§"/>
            </a:pPr>
            <a:r>
              <a:rPr lang="es-MX" dirty="0" smtClean="0"/>
              <a:t>  Sintetiza evidencias obtenidas mediante la experimentación para producir conclusiones y formular nuevas preguntas.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tuhoyonegro.files.wordpress.com/2011/05/puerta-de-chihuahua-sebas.jpg">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4" name="3 Rectángulo"/>
          <p:cNvSpPr/>
          <p:nvPr/>
        </p:nvSpPr>
        <p:spPr>
          <a:xfrm>
            <a:off x="214282" y="214290"/>
            <a:ext cx="4572000" cy="1754326"/>
          </a:xfrm>
          <a:prstGeom prst="rect">
            <a:avLst/>
          </a:prstGeom>
        </p:spPr>
        <p:txBody>
          <a:bodyPr>
            <a:spAutoFit/>
          </a:bodyPr>
          <a:lstStyle/>
          <a:p>
            <a:r>
              <a:rPr lang="es-MX" dirty="0" smtClean="0">
                <a:solidFill>
                  <a:schemeClr val="bg1"/>
                </a:solidFill>
              </a:rPr>
              <a:t>“Quiero compartir mi forma de trabajar con artistas jóvenes para que comprendan que la sola sensibilidad no basta, sino que es necesario combinarlo con lo intuitivo, es decir, jamás se debe separar al arte de la ciencia” , Sebastián.</a:t>
            </a:r>
            <a:endParaRPr lang="es-MX" dirty="0">
              <a:solidFill>
                <a:schemeClr val="bg1"/>
              </a:solidFill>
            </a:endParaRPr>
          </a:p>
        </p:txBody>
      </p:sp>
      <p:sp>
        <p:nvSpPr>
          <p:cNvPr id="5" name="4 Rectángulo"/>
          <p:cNvSpPr/>
          <p:nvPr/>
        </p:nvSpPr>
        <p:spPr>
          <a:xfrm>
            <a:off x="357158" y="6000768"/>
            <a:ext cx="2155142" cy="369332"/>
          </a:xfrm>
          <a:prstGeom prst="rect">
            <a:avLst/>
          </a:prstGeom>
        </p:spPr>
        <p:txBody>
          <a:bodyPr wrap="none">
            <a:spAutoFit/>
          </a:bodyPr>
          <a:lstStyle/>
          <a:p>
            <a:r>
              <a:rPr lang="es-MX" dirty="0" smtClean="0"/>
              <a:t>Puerta de Chihuahua</a:t>
            </a:r>
            <a:endParaRPr lang="es-MX"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Textura</a:t>
            </a:r>
            <a:endParaRPr lang="es-MX" dirty="0"/>
          </a:p>
        </p:txBody>
      </p:sp>
      <p:sp>
        <p:nvSpPr>
          <p:cNvPr id="3" name="2 Marcador de contenido"/>
          <p:cNvSpPr>
            <a:spLocks noGrp="1"/>
          </p:cNvSpPr>
          <p:nvPr>
            <p:ph idx="1"/>
          </p:nvPr>
        </p:nvSpPr>
        <p:spPr>
          <a:xfrm>
            <a:off x="457200" y="1617681"/>
            <a:ext cx="8229600" cy="4525963"/>
          </a:xfrm>
        </p:spPr>
        <p:txBody>
          <a:bodyPr/>
          <a:lstStyle/>
          <a:p>
            <a:r>
              <a:rPr lang="es-MX" dirty="0" smtClean="0"/>
              <a:t>Se refiere a las características de la superficie de una forma. Puede ser Táctil o visual. </a:t>
            </a:r>
            <a:endParaRPr lang="es-MX"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http://www.estudiologos.com/blog/wp-content/uploads/kobilevicalzados-300x266.jpg"/>
          <p:cNvPicPr>
            <a:picLocks noChangeAspect="1" noChangeArrowheads="1"/>
          </p:cNvPicPr>
          <p:nvPr/>
        </p:nvPicPr>
        <p:blipFill>
          <a:blip r:embed="rId2"/>
          <a:srcRect/>
          <a:stretch>
            <a:fillRect/>
          </a:stretch>
        </p:blipFill>
        <p:spPr bwMode="auto">
          <a:xfrm>
            <a:off x="1142976" y="-571528"/>
            <a:ext cx="6929466" cy="6144127"/>
          </a:xfrm>
          <a:prstGeom prst="rect">
            <a:avLst/>
          </a:prstGeom>
          <a:noFill/>
        </p:spPr>
      </p:pic>
      <p:sp>
        <p:nvSpPr>
          <p:cNvPr id="4" name="3 Rectángulo"/>
          <p:cNvSpPr/>
          <p:nvPr/>
        </p:nvSpPr>
        <p:spPr>
          <a:xfrm>
            <a:off x="214282" y="5715016"/>
            <a:ext cx="8643998" cy="923330"/>
          </a:xfrm>
          <a:prstGeom prst="rect">
            <a:avLst/>
          </a:prstGeom>
        </p:spPr>
        <p:txBody>
          <a:bodyPr wrap="square">
            <a:spAutoFit/>
          </a:bodyPr>
          <a:lstStyle/>
          <a:p>
            <a:r>
              <a:rPr lang="es-MX" dirty="0" smtClean="0"/>
              <a:t>El israelí </a:t>
            </a:r>
            <a:r>
              <a:rPr lang="es-MX" dirty="0" err="1" smtClean="0">
                <a:hlinkClick r:id="rId3"/>
              </a:rPr>
              <a:t>Kobi</a:t>
            </a:r>
            <a:r>
              <a:rPr lang="es-MX" dirty="0" smtClean="0">
                <a:hlinkClick r:id="rId3"/>
              </a:rPr>
              <a:t> </a:t>
            </a:r>
            <a:r>
              <a:rPr lang="es-MX" dirty="0" err="1" smtClean="0">
                <a:hlinkClick r:id="rId3"/>
              </a:rPr>
              <a:t>Levi</a:t>
            </a:r>
            <a:r>
              <a:rPr lang="es-MX" dirty="0" smtClean="0"/>
              <a:t> es un diseñador dedicado a la creación de zapatos fuera de serie. Sus </a:t>
            </a:r>
            <a:r>
              <a:rPr lang="es-MX" dirty="0" smtClean="0">
                <a:hlinkClick r:id="rId4"/>
              </a:rPr>
              <a:t>diseños</a:t>
            </a:r>
            <a:r>
              <a:rPr lang="es-MX" dirty="0" smtClean="0"/>
              <a:t>, muy atrevidos y originales, están inspirados en objetos (sillas, copas, </a:t>
            </a:r>
            <a:r>
              <a:rPr lang="es-MX" dirty="0" err="1" smtClean="0"/>
              <a:t>ect</a:t>
            </a:r>
            <a:r>
              <a:rPr lang="es-MX" dirty="0" smtClean="0"/>
              <a:t>.), animales y alimentos en general.</a:t>
            </a:r>
            <a:endParaRPr lang="es-MX"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File:Taj Mahal in March 2004.jpg">
            <a:hlinkClick r:id="rId2"/>
          </p:cNvPr>
          <p:cNvPicPr>
            <a:picLocks noChangeAspect="1" noChangeArrowheads="1"/>
          </p:cNvPicPr>
          <p:nvPr/>
        </p:nvPicPr>
        <p:blipFill>
          <a:blip r:embed="rId3"/>
          <a:srcRect/>
          <a:stretch>
            <a:fillRect/>
          </a:stretch>
        </p:blipFill>
        <p:spPr bwMode="auto">
          <a:xfrm>
            <a:off x="1071538" y="0"/>
            <a:ext cx="6934200" cy="5715000"/>
          </a:xfrm>
          <a:prstGeom prst="rect">
            <a:avLst/>
          </a:prstGeom>
          <a:noFill/>
        </p:spPr>
      </p:pic>
      <p:sp>
        <p:nvSpPr>
          <p:cNvPr id="4" name="3 Rectángulo"/>
          <p:cNvSpPr/>
          <p:nvPr/>
        </p:nvSpPr>
        <p:spPr>
          <a:xfrm>
            <a:off x="3428992" y="6000768"/>
            <a:ext cx="1955600" cy="369332"/>
          </a:xfrm>
          <a:prstGeom prst="rect">
            <a:avLst/>
          </a:prstGeom>
        </p:spPr>
        <p:txBody>
          <a:bodyPr wrap="none">
            <a:spAutoFit/>
          </a:bodyPr>
          <a:lstStyle/>
          <a:p>
            <a:r>
              <a:rPr lang="es-ES" dirty="0" err="1" smtClean="0"/>
              <a:t>Taj</a:t>
            </a:r>
            <a:r>
              <a:rPr lang="es-ES" dirty="0" smtClean="0"/>
              <a:t> </a:t>
            </a:r>
            <a:r>
              <a:rPr lang="es-ES" dirty="0" err="1" smtClean="0"/>
              <a:t>Mahal</a:t>
            </a:r>
            <a:r>
              <a:rPr lang="es-ES" dirty="0" smtClean="0"/>
              <a:t> en India.</a:t>
            </a:r>
            <a:endParaRPr lang="es-MX"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27 de abril día internacional del diseño gráfico">
            <a:hlinkClick r:id="rId2"/>
          </p:cNvPr>
          <p:cNvPicPr>
            <a:picLocks noChangeAspect="1" noChangeArrowheads="1"/>
          </p:cNvPicPr>
          <p:nvPr/>
        </p:nvPicPr>
        <p:blipFill>
          <a:blip r:embed="rId3"/>
          <a:srcRect/>
          <a:stretch>
            <a:fillRect/>
          </a:stretch>
        </p:blipFill>
        <p:spPr bwMode="auto">
          <a:xfrm>
            <a:off x="0" y="179240"/>
            <a:ext cx="9144416" cy="4892834"/>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Los elementos visuales son materializados de los elementos conceptuales.</a:t>
            </a:r>
          </a:p>
          <a:p>
            <a:r>
              <a:rPr lang="es-MX" dirty="0" smtClean="0"/>
              <a:t>Cuando dibujamos en un papel empleamos una línea visible para representar una línea conceptual.</a:t>
            </a:r>
            <a:endParaRPr lang="es-MX"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17122" y="3571876"/>
            <a:ext cx="4355406" cy="1846659"/>
          </a:xfrm>
          <a:prstGeom prst="rect">
            <a:avLst/>
          </a:prstGeom>
        </p:spPr>
        <p:txBody>
          <a:bodyPr wrap="square">
            <a:spAutoFit/>
          </a:bodyPr>
          <a:lstStyle/>
          <a:p>
            <a:pPr algn="ctr"/>
            <a:r>
              <a:rPr lang="es-MX" sz="2400" b="1" dirty="0" smtClean="0">
                <a:solidFill>
                  <a:schemeClr val="accent1">
                    <a:lumMod val="75000"/>
                  </a:schemeClr>
                </a:solidFill>
              </a:rPr>
              <a:t>Módulo I. Introducción al Diseño</a:t>
            </a:r>
          </a:p>
          <a:p>
            <a:pPr algn="ctr"/>
            <a:endParaRPr lang="es-MX" dirty="0" smtClean="0"/>
          </a:p>
          <a:p>
            <a:pPr algn="ctr"/>
            <a:r>
              <a:rPr lang="es-MX" sz="2000" b="1" dirty="0" smtClean="0"/>
              <a:t>Tema 2</a:t>
            </a:r>
            <a:r>
              <a:rPr lang="es-MX" sz="2000" dirty="0" smtClean="0"/>
              <a:t>. Elementos básicos del diseño</a:t>
            </a:r>
          </a:p>
          <a:p>
            <a:pPr algn="ctr"/>
            <a:r>
              <a:rPr lang="es-MX" sz="1600" b="1" dirty="0" smtClean="0"/>
              <a:t>Tema 2.3</a:t>
            </a:r>
            <a:r>
              <a:rPr lang="es-MX" sz="1600" dirty="0" smtClean="0"/>
              <a:t>. Elementos de relación</a:t>
            </a:r>
          </a:p>
          <a:p>
            <a:pPr algn="ctr"/>
            <a:endParaRPr lang="es-MX" dirty="0" smtClean="0"/>
          </a:p>
          <a:p>
            <a:pPr algn="ctr"/>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285720" y="2285992"/>
            <a:ext cx="3825279" cy="2733177"/>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de Relación</a:t>
            </a:r>
            <a:endParaRPr lang="es-MX" dirty="0"/>
          </a:p>
        </p:txBody>
      </p:sp>
      <p:sp>
        <p:nvSpPr>
          <p:cNvPr id="3" name="2 Marcador de contenido"/>
          <p:cNvSpPr>
            <a:spLocks noGrp="1"/>
          </p:cNvSpPr>
          <p:nvPr>
            <p:ph idx="1"/>
          </p:nvPr>
        </p:nvSpPr>
        <p:spPr/>
        <p:txBody>
          <a:bodyPr/>
          <a:lstStyle/>
          <a:p>
            <a:r>
              <a:rPr lang="es-MX" dirty="0" smtClean="0">
                <a:latin typeface="Arial" charset="0"/>
                <a:cs typeface="Arial" charset="0"/>
              </a:rPr>
              <a:t>Este grupo de elementos gobierna la ubicación y la interrelación de las formas en un diseño.</a:t>
            </a:r>
            <a:endParaRPr lang="es-E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de Relación</a:t>
            </a:r>
            <a:endParaRPr lang="es-MX" dirty="0"/>
          </a:p>
        </p:txBody>
      </p:sp>
      <p:sp>
        <p:nvSpPr>
          <p:cNvPr id="3" name="2 Marcador de contenido"/>
          <p:cNvSpPr>
            <a:spLocks noGrp="1"/>
          </p:cNvSpPr>
          <p:nvPr>
            <p:ph idx="1"/>
          </p:nvPr>
        </p:nvSpPr>
        <p:spPr/>
        <p:txBody>
          <a:bodyPr/>
          <a:lstStyle/>
          <a:p>
            <a:r>
              <a:rPr lang="es-MX" dirty="0" smtClean="0"/>
              <a:t>Dirección</a:t>
            </a:r>
          </a:p>
          <a:p>
            <a:r>
              <a:rPr lang="es-MX" dirty="0" smtClean="0"/>
              <a:t>Posición</a:t>
            </a:r>
          </a:p>
          <a:p>
            <a:r>
              <a:rPr lang="es-MX" dirty="0" smtClean="0"/>
              <a:t>Espacio</a:t>
            </a:r>
          </a:p>
          <a:p>
            <a:r>
              <a:rPr lang="es-MX" dirty="0" smtClean="0"/>
              <a:t>Gravedad</a:t>
            </a:r>
            <a:endParaRPr lang="es-MX"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Dirección</a:t>
            </a:r>
            <a:endParaRPr lang="es-MX" dirty="0"/>
          </a:p>
        </p:txBody>
      </p:sp>
      <p:sp>
        <p:nvSpPr>
          <p:cNvPr id="3" name="2 Marcador de contenido"/>
          <p:cNvSpPr>
            <a:spLocks noGrp="1"/>
          </p:cNvSpPr>
          <p:nvPr>
            <p:ph idx="1"/>
          </p:nvPr>
        </p:nvSpPr>
        <p:spPr/>
        <p:txBody>
          <a:bodyPr/>
          <a:lstStyle/>
          <a:p>
            <a:r>
              <a:rPr lang="es-MX" dirty="0" smtClean="0"/>
              <a:t>Depende de cómo está relacionada con el observador, con el marco que la contiene o con otras formas cercanas.</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236934"/>
            <a:ext cx="7025434" cy="2763834"/>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Disciplinares Básicas: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b="1" dirty="0" smtClean="0"/>
              <a:t>Comunicación</a:t>
            </a:r>
            <a:r>
              <a:rPr lang="es-MX" dirty="0" smtClean="0"/>
              <a:t> </a:t>
            </a:r>
          </a:p>
          <a:p>
            <a:r>
              <a:rPr lang="es-MX" b="1" dirty="0" smtClean="0"/>
              <a:t>5. </a:t>
            </a:r>
            <a:r>
              <a:rPr lang="es-MX" dirty="0" smtClean="0"/>
              <a:t>Expresa ideas y conceptos en composiciones coherentes y creativas, con introducciones, desarrollo y conclusiones claras. </a:t>
            </a:r>
          </a:p>
          <a:p>
            <a:r>
              <a:rPr lang="es-MX" b="1" dirty="0" smtClean="0"/>
              <a:t>7. </a:t>
            </a:r>
            <a:r>
              <a:rPr lang="es-MX" dirty="0" smtClean="0"/>
              <a:t>Valora y describe el papel del arte, la literatura y los medios de comunicación en la recreación o la transformación de una cultura, teniendo en cuenta los propósitos comunicativos de distintos géneros.</a:t>
            </a:r>
            <a:endParaRPr lang="es-MX" dirty="0" smtClean="0">
              <a:solidFill>
                <a:schemeClr val="tx2">
                  <a:lumMod val="10000"/>
                </a:schemeClr>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0.gstatic.com/images?q=tbn:ANd9GcRRGU5WxTsKVTttGaEer9P_PgWEz_WeUAe6bUY2flXLVlgR2OkdPw"/>
          <p:cNvPicPr>
            <a:picLocks noChangeAspect="1" noChangeArrowheads="1"/>
          </p:cNvPicPr>
          <p:nvPr/>
        </p:nvPicPr>
        <p:blipFill>
          <a:blip r:embed="rId2" cstate="print"/>
          <a:srcRect/>
          <a:stretch>
            <a:fillRect/>
          </a:stretch>
        </p:blipFill>
        <p:spPr bwMode="auto">
          <a:xfrm>
            <a:off x="2195736" y="373802"/>
            <a:ext cx="5240610" cy="5989271"/>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http://espaciodecordura.files.wordpress.com/2010/03/cajonera.jpg?w=300&amp;h=220"/>
          <p:cNvPicPr>
            <a:picLocks noChangeAspect="1" noChangeArrowheads="1"/>
          </p:cNvPicPr>
          <p:nvPr/>
        </p:nvPicPr>
        <p:blipFill>
          <a:blip r:embed="rId2"/>
          <a:srcRect/>
          <a:stretch>
            <a:fillRect/>
          </a:stretch>
        </p:blipFill>
        <p:spPr bwMode="auto">
          <a:xfrm>
            <a:off x="-64992" y="-24"/>
            <a:ext cx="9208992" cy="6753264"/>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descr="http://www.arqhys.com/wp-content/fotos/2011/09/Concursos-de-arquitectura-en-Espa%C3%B1a-275x190.jpg">
            <a:hlinkClick r:id="rId2"/>
          </p:cNvPr>
          <p:cNvPicPr>
            <a:picLocks noChangeAspect="1" noChangeArrowheads="1"/>
          </p:cNvPicPr>
          <p:nvPr/>
        </p:nvPicPr>
        <p:blipFill>
          <a:blip r:embed="rId3"/>
          <a:srcRect/>
          <a:stretch>
            <a:fillRect/>
          </a:stretch>
        </p:blipFill>
        <p:spPr bwMode="auto">
          <a:xfrm>
            <a:off x="-16339" y="0"/>
            <a:ext cx="9202303" cy="6357958"/>
          </a:xfrm>
          <a:prstGeom prst="rect">
            <a:avLst/>
          </a:prstGeom>
          <a:noFill/>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Posición</a:t>
            </a:r>
            <a:endParaRPr lang="es-MX" dirty="0"/>
          </a:p>
        </p:txBody>
      </p:sp>
      <p:sp>
        <p:nvSpPr>
          <p:cNvPr id="3" name="2 Marcador de contenido"/>
          <p:cNvSpPr>
            <a:spLocks noGrp="1"/>
          </p:cNvSpPr>
          <p:nvPr>
            <p:ph idx="1"/>
          </p:nvPr>
        </p:nvSpPr>
        <p:spPr/>
        <p:txBody>
          <a:bodyPr/>
          <a:lstStyle/>
          <a:p>
            <a:r>
              <a:rPr lang="es-MX" dirty="0" smtClean="0"/>
              <a:t>La posición de una forma es juzgada por su relación respecto al cuadro o la estructura.</a:t>
            </a:r>
            <a:endParaRPr lang="es-MX"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encrypted-tbn2.gstatic.com/images?q=tbn:ANd9GcQ3eEC62w-dLetElgckrJ6PWJgyDVwCq1G4Sxv-uyYI1-xt1BVn"/>
          <p:cNvPicPr>
            <a:picLocks noChangeAspect="1" noChangeArrowheads="1"/>
          </p:cNvPicPr>
          <p:nvPr/>
        </p:nvPicPr>
        <p:blipFill>
          <a:blip r:embed="rId2"/>
          <a:srcRect/>
          <a:stretch>
            <a:fillRect/>
          </a:stretch>
        </p:blipFill>
        <p:spPr bwMode="auto">
          <a:xfrm>
            <a:off x="-81675" y="1428736"/>
            <a:ext cx="9225675" cy="5166378"/>
          </a:xfrm>
          <a:prstGeom prst="rect">
            <a:avLst/>
          </a:prstGeom>
          <a:noFill/>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arqhys.com/articulos/fotos/articulos/Arquitectura-y-forma-300x300.jpg">
            <a:hlinkClick r:id="rId2"/>
          </p:cNvPr>
          <p:cNvPicPr>
            <a:picLocks noChangeAspect="1" noChangeArrowheads="1"/>
          </p:cNvPicPr>
          <p:nvPr/>
        </p:nvPicPr>
        <p:blipFill>
          <a:blip r:embed="rId3"/>
          <a:srcRect/>
          <a:stretch>
            <a:fillRect/>
          </a:stretch>
        </p:blipFill>
        <p:spPr bwMode="auto">
          <a:xfrm>
            <a:off x="1500166" y="428604"/>
            <a:ext cx="6429396" cy="6429396"/>
          </a:xfrm>
          <a:prstGeom prst="rect">
            <a:avLst/>
          </a:prstGeom>
          <a:noFill/>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pastillas para no soñar">
            <a:hlinkClick r:id="rId2"/>
          </p:cNvPr>
          <p:cNvPicPr>
            <a:picLocks noChangeAspect="1" noChangeArrowheads="1"/>
          </p:cNvPicPr>
          <p:nvPr/>
        </p:nvPicPr>
        <p:blipFill>
          <a:blip r:embed="rId3"/>
          <a:srcRect/>
          <a:stretch>
            <a:fillRect/>
          </a:stretch>
        </p:blipFill>
        <p:spPr bwMode="auto">
          <a:xfrm>
            <a:off x="1142976" y="424793"/>
            <a:ext cx="6715142" cy="6133165"/>
          </a:xfrm>
          <a:prstGeom prst="rect">
            <a:avLst/>
          </a:prstGeom>
          <a:noFill/>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Espacio</a:t>
            </a:r>
            <a:endParaRPr lang="es-MX" dirty="0"/>
          </a:p>
        </p:txBody>
      </p:sp>
      <p:sp>
        <p:nvSpPr>
          <p:cNvPr id="3" name="2 Marcador de contenido"/>
          <p:cNvSpPr>
            <a:spLocks noGrp="1"/>
          </p:cNvSpPr>
          <p:nvPr>
            <p:ph idx="1"/>
          </p:nvPr>
        </p:nvSpPr>
        <p:spPr/>
        <p:txBody>
          <a:bodyPr/>
          <a:lstStyle/>
          <a:p>
            <a:r>
              <a:rPr lang="es-MX" dirty="0" smtClean="0"/>
              <a:t>Las formas ocupan un espacio. El espacio puede estar ocupado o vacío. Puede ser pleno o ilusorio para sugerir una profundidad.</a:t>
            </a:r>
            <a:endParaRPr lang="es-MX"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decocasa.com.mx/wp-content/uploads/2011/04/SIMETRIA2.jpg"/>
          <p:cNvPicPr>
            <a:picLocks noChangeAspect="1" noChangeArrowheads="1"/>
          </p:cNvPicPr>
          <p:nvPr/>
        </p:nvPicPr>
        <p:blipFill>
          <a:blip r:embed="rId2" cstate="print"/>
          <a:srcRect/>
          <a:stretch>
            <a:fillRect/>
          </a:stretch>
        </p:blipFill>
        <p:spPr bwMode="auto">
          <a:xfrm>
            <a:off x="214282" y="214290"/>
            <a:ext cx="8715436" cy="6338499"/>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4.bp.blogspot.com/-pYz5SK1Fzxc/Tmvqz3u72II/AAAAAAAAAJA/O2Igb7sA5Lg/s400/duchaplegable.jpg"/>
          <p:cNvPicPr>
            <a:picLocks noChangeAspect="1" noChangeArrowheads="1"/>
          </p:cNvPicPr>
          <p:nvPr/>
        </p:nvPicPr>
        <p:blipFill>
          <a:blip r:embed="rId2" cstate="print"/>
          <a:srcRect/>
          <a:stretch>
            <a:fillRect/>
          </a:stretch>
        </p:blipFill>
        <p:spPr bwMode="auto">
          <a:xfrm>
            <a:off x="510360" y="548680"/>
            <a:ext cx="7799632" cy="577172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513933"/>
            <a:ext cx="6953996" cy="2486835"/>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 Disciplinar Extendida:</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b="1" dirty="0" smtClean="0"/>
              <a:t>5. </a:t>
            </a:r>
            <a:r>
              <a:rPr lang="es-MX" dirty="0" smtClean="0"/>
              <a:t>Aplica los principios éticos en la generación y tratamiento de la información. </a:t>
            </a:r>
          </a:p>
          <a:p>
            <a:r>
              <a:rPr lang="es-MX" b="1" dirty="0" smtClean="0"/>
              <a:t>6. </a:t>
            </a:r>
            <a:r>
              <a:rPr lang="es-MX" dirty="0" smtClean="0"/>
              <a:t>Difunde o recrea expresiones artísticas que son producto de la sensibilidad y el intelecto humanos, con el propósito de preservar su identidad cultural en un contexto universal.</a:t>
            </a:r>
            <a:endParaRPr lang="es-MX" dirty="0" smtClean="0">
              <a:solidFill>
                <a:srgbClr val="00000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soporte para televisor"/>
          <p:cNvPicPr>
            <a:picLocks noChangeAspect="1" noChangeArrowheads="1"/>
          </p:cNvPicPr>
          <p:nvPr/>
        </p:nvPicPr>
        <p:blipFill>
          <a:blip r:embed="rId2"/>
          <a:srcRect/>
          <a:stretch>
            <a:fillRect/>
          </a:stretch>
        </p:blipFill>
        <p:spPr bwMode="auto">
          <a:xfrm>
            <a:off x="11102" y="1"/>
            <a:ext cx="9132930" cy="6858000"/>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3.bp.blogspot.com/-336VBnM4qeA/TmvyVrJKdAI/AAAAAAAAAJU/ABXcynP1iUM/s1600/49748957gt1.png"/>
          <p:cNvPicPr>
            <a:picLocks noChangeAspect="1" noChangeArrowheads="1"/>
          </p:cNvPicPr>
          <p:nvPr/>
        </p:nvPicPr>
        <p:blipFill>
          <a:blip r:embed="rId2" cstate="print"/>
          <a:srcRect/>
          <a:stretch>
            <a:fillRect/>
          </a:stretch>
        </p:blipFill>
        <p:spPr bwMode="auto">
          <a:xfrm>
            <a:off x="2411760" y="476672"/>
            <a:ext cx="5322168" cy="5801163"/>
          </a:xfrm>
          <a:prstGeom prst="rect">
            <a:avLst/>
          </a:prstGeo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Gravedad </a:t>
            </a:r>
            <a:endParaRPr lang="es-MX" dirty="0"/>
          </a:p>
        </p:txBody>
      </p:sp>
      <p:sp>
        <p:nvSpPr>
          <p:cNvPr id="3" name="2 Marcador de contenido"/>
          <p:cNvSpPr>
            <a:spLocks noGrp="1"/>
          </p:cNvSpPr>
          <p:nvPr>
            <p:ph idx="1"/>
          </p:nvPr>
        </p:nvSpPr>
        <p:spPr/>
        <p:txBody>
          <a:bodyPr/>
          <a:lstStyle/>
          <a:p>
            <a:r>
              <a:rPr lang="es-MX" dirty="0" smtClean="0"/>
              <a:t>No es visual sino Psicológica: atribuimos a las formas pesadez o liviandad, estabilidad o inestabilidad.</a:t>
            </a:r>
            <a:endParaRPr lang="es-MX"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3314" name="Picture 2" descr="http://2.bp.blogspot.com/-HTRF3gUCceg/T9Y6aAFaCQI/AAAAAAAAF7A/hZJ1WL_ONPY/s640/fusion_070612_01.jpg">
            <a:hlinkClick r:id="rId2"/>
          </p:cNvPr>
          <p:cNvPicPr>
            <a:picLocks noChangeAspect="1" noChangeArrowheads="1"/>
          </p:cNvPicPr>
          <p:nvPr/>
        </p:nvPicPr>
        <p:blipFill>
          <a:blip r:embed="rId3"/>
          <a:srcRect/>
          <a:stretch>
            <a:fillRect/>
          </a:stretch>
        </p:blipFill>
        <p:spPr bwMode="auto">
          <a:xfrm>
            <a:off x="90965" y="428604"/>
            <a:ext cx="9053035" cy="5686439"/>
          </a:xfrm>
          <a:prstGeom prst="rect">
            <a:avLst/>
          </a:prstGeo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www.publiedit.com/images/diseno-poster-carteles-barcelona-5.jpg"/>
          <p:cNvPicPr>
            <a:picLocks noChangeAspect="1" noChangeArrowheads="1"/>
          </p:cNvPicPr>
          <p:nvPr/>
        </p:nvPicPr>
        <p:blipFill>
          <a:blip r:embed="rId2" cstate="print"/>
          <a:srcRect/>
          <a:stretch>
            <a:fillRect/>
          </a:stretch>
        </p:blipFill>
        <p:spPr bwMode="auto">
          <a:xfrm>
            <a:off x="590266" y="404664"/>
            <a:ext cx="8017308" cy="6019775"/>
          </a:xfrm>
          <a:prstGeom prst="rect">
            <a:avLst/>
          </a:prstGeom>
          <a:noFill/>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17122" y="3571876"/>
            <a:ext cx="4355406" cy="1846659"/>
          </a:xfrm>
          <a:prstGeom prst="rect">
            <a:avLst/>
          </a:prstGeom>
        </p:spPr>
        <p:txBody>
          <a:bodyPr wrap="square">
            <a:spAutoFit/>
          </a:bodyPr>
          <a:lstStyle/>
          <a:p>
            <a:pPr algn="ctr"/>
            <a:r>
              <a:rPr lang="es-MX" sz="2400" b="1" dirty="0" smtClean="0">
                <a:solidFill>
                  <a:schemeClr val="accent1">
                    <a:lumMod val="75000"/>
                  </a:schemeClr>
                </a:solidFill>
              </a:rPr>
              <a:t>Módulo I. Introducción al Diseño</a:t>
            </a:r>
          </a:p>
          <a:p>
            <a:pPr algn="ctr"/>
            <a:endParaRPr lang="es-MX" dirty="0" smtClean="0"/>
          </a:p>
          <a:p>
            <a:pPr algn="ctr"/>
            <a:r>
              <a:rPr lang="es-MX" sz="2000" b="1" dirty="0" smtClean="0"/>
              <a:t>Tema 2</a:t>
            </a:r>
            <a:r>
              <a:rPr lang="es-MX" sz="2000" dirty="0" smtClean="0"/>
              <a:t>. Elementos básicos del diseño</a:t>
            </a:r>
          </a:p>
          <a:p>
            <a:pPr algn="ctr"/>
            <a:r>
              <a:rPr lang="es-MX" sz="1600" b="1" dirty="0" smtClean="0"/>
              <a:t>Tema 2.4</a:t>
            </a:r>
            <a:r>
              <a:rPr lang="es-MX" sz="1600" dirty="0" smtClean="0"/>
              <a:t>. Elementos prácticos</a:t>
            </a:r>
          </a:p>
          <a:p>
            <a:pPr algn="ctr"/>
            <a:endParaRPr lang="es-MX" dirty="0" smtClean="0"/>
          </a:p>
          <a:p>
            <a:pPr algn="ctr"/>
            <a:endParaRPr lang="es-MX" dirty="0"/>
          </a:p>
        </p:txBody>
      </p:sp>
      <p:sp>
        <p:nvSpPr>
          <p:cNvPr id="9" name="1 Título"/>
          <p:cNvSpPr txBox="1">
            <a:spLocks/>
          </p:cNvSpPr>
          <p:nvPr/>
        </p:nvSpPr>
        <p:spPr>
          <a:xfrm>
            <a:off x="2143108" y="1565912"/>
            <a:ext cx="6357982" cy="720080"/>
          </a:xfrm>
          <a:prstGeom prst="rect">
            <a:avLst/>
          </a:prstGeom>
        </p:spPr>
        <p:txBody>
          <a:bodyPr vert="horz" lIns="91440" tIns="45720" rIns="91440" bIns="45720" rtlCol="0" anchor="ctr">
            <a:normAutofit fontScale="975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MX" b="0" i="0" u="none" strike="noStrike" kern="1200" cap="none" spc="0" normalizeH="0" baseline="0" noProof="0" dirty="0" smtClean="0">
                <a:ln>
                  <a:noFill/>
                </a:ln>
                <a:solidFill>
                  <a:schemeClr val="tx2">
                    <a:lumMod val="10000"/>
                  </a:schemeClr>
                </a:solidFill>
                <a:effectLst/>
                <a:uLnTx/>
                <a:uFillTx/>
                <a:latin typeface="+mj-lt"/>
                <a:ea typeface="+mj-ea"/>
                <a:cs typeface="+mj-cs"/>
              </a:rPr>
              <a:t>Unidad de Aprendizaje</a:t>
            </a:r>
            <a:r>
              <a:rPr kumimoji="0" lang="es-ES_tradnl" sz="4400" b="0" i="0" u="none" strike="noStrike" kern="1200" cap="none" spc="0" normalizeH="0" baseline="0" noProof="0" dirty="0" smtClean="0">
                <a:ln>
                  <a:noFill/>
                </a:ln>
                <a:solidFill>
                  <a:schemeClr val="tx2">
                    <a:lumMod val="10000"/>
                  </a:schemeClr>
                </a:solidFill>
                <a:effectLst/>
                <a:uLnTx/>
                <a:uFillTx/>
                <a:latin typeface="+mj-lt"/>
                <a:ea typeface="+mj-ea"/>
                <a:cs typeface="+mj-cs"/>
              </a:rPr>
              <a:t>DISEÑO</a:t>
            </a:r>
            <a:endParaRPr kumimoji="0" lang="es-ES" sz="4400" b="0" i="0" u="none" strike="noStrike" kern="1200" cap="none" spc="0" normalizeH="0" baseline="0" noProof="0" dirty="0">
              <a:ln>
                <a:noFill/>
              </a:ln>
              <a:solidFill>
                <a:schemeClr val="tx2">
                  <a:lumMod val="10000"/>
                </a:schemeClr>
              </a:solidFill>
              <a:effectLst/>
              <a:uLnTx/>
              <a:uFillTx/>
              <a:latin typeface="+mj-lt"/>
              <a:ea typeface="+mj-ea"/>
              <a:cs typeface="+mj-cs"/>
            </a:endParaRPr>
          </a:p>
        </p:txBody>
      </p:sp>
      <p:cxnSp>
        <p:nvCxnSpPr>
          <p:cNvPr id="11" name="10 Conector recto"/>
          <p:cNvCxnSpPr/>
          <p:nvPr/>
        </p:nvCxnSpPr>
        <p:spPr>
          <a:xfrm flipV="1">
            <a:off x="0" y="2137294"/>
            <a:ext cx="8429652" cy="5822"/>
          </a:xfrm>
          <a:prstGeom prst="line">
            <a:avLst/>
          </a:prstGeom>
          <a:ln/>
        </p:spPr>
        <p:style>
          <a:lnRef idx="1">
            <a:schemeClr val="dk1"/>
          </a:lnRef>
          <a:fillRef idx="0">
            <a:schemeClr val="dk1"/>
          </a:fillRef>
          <a:effectRef idx="0">
            <a:schemeClr val="dk1"/>
          </a:effectRef>
          <a:fontRef idx="minor">
            <a:schemeClr val="tx1"/>
          </a:fontRef>
        </p:style>
      </p:cxnSp>
      <p:pic>
        <p:nvPicPr>
          <p:cNvPr id="12" name="Picture 2" descr="http://3.bp.blogspot.com/_laC0A77TY2c/THCJOpu-pKI/AAAAAAAAAB8/vNVqCoVIu6c/s1600/collage+composicion+-+almarza+copy.jpg"/>
          <p:cNvPicPr>
            <a:picLocks noChangeAspect="1" noChangeArrowheads="1"/>
          </p:cNvPicPr>
          <p:nvPr/>
        </p:nvPicPr>
        <p:blipFill>
          <a:blip r:embed="rId2" cstate="print"/>
          <a:srcRect/>
          <a:stretch>
            <a:fillRect/>
          </a:stretch>
        </p:blipFill>
        <p:spPr bwMode="auto">
          <a:xfrm>
            <a:off x="285720" y="2285992"/>
            <a:ext cx="3825279" cy="2733177"/>
          </a:xfrm>
          <a:prstGeom prst="rect">
            <a:avLst/>
          </a:prstGeom>
          <a:noFill/>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Prácticos</a:t>
            </a:r>
            <a:endParaRPr lang="es-MX" dirty="0"/>
          </a:p>
        </p:txBody>
      </p:sp>
      <p:sp>
        <p:nvSpPr>
          <p:cNvPr id="3" name="2 Marcador de contenido"/>
          <p:cNvSpPr>
            <a:spLocks noGrp="1"/>
          </p:cNvSpPr>
          <p:nvPr>
            <p:ph idx="1"/>
          </p:nvPr>
        </p:nvSpPr>
        <p:spPr/>
        <p:txBody>
          <a:bodyPr/>
          <a:lstStyle/>
          <a:p>
            <a:r>
              <a:rPr lang="es-MX" dirty="0" smtClean="0">
                <a:latin typeface="Arial" charset="0"/>
                <a:cs typeface="Arial" charset="0"/>
              </a:rPr>
              <a:t>Los elementos prácticos subyacen en el contenido y el alcance de un diseño.</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Prácticos</a:t>
            </a:r>
            <a:endParaRPr lang="es-MX" dirty="0"/>
          </a:p>
        </p:txBody>
      </p:sp>
      <p:sp>
        <p:nvSpPr>
          <p:cNvPr id="3" name="2 Marcador de contenido"/>
          <p:cNvSpPr>
            <a:spLocks noGrp="1"/>
          </p:cNvSpPr>
          <p:nvPr>
            <p:ph idx="1"/>
          </p:nvPr>
        </p:nvSpPr>
        <p:spPr/>
        <p:txBody>
          <a:bodyPr/>
          <a:lstStyle/>
          <a:p>
            <a:pPr latinLnBrk="1">
              <a:buFontTx/>
              <a:buChar char="•"/>
              <a:defRPr/>
            </a:pPr>
            <a:r>
              <a:rPr lang="es-MX" kern="0" dirty="0" smtClean="0">
                <a:latin typeface="Arial" pitchFamily="34" charset="0"/>
                <a:cs typeface="Arial" pitchFamily="34" charset="0"/>
              </a:rPr>
              <a:t>Representación</a:t>
            </a:r>
          </a:p>
          <a:p>
            <a:pPr latinLnBrk="1">
              <a:buFontTx/>
              <a:buChar char="•"/>
              <a:defRPr/>
            </a:pPr>
            <a:r>
              <a:rPr lang="es-MX" kern="0" dirty="0" smtClean="0">
                <a:latin typeface="Arial" pitchFamily="34" charset="0"/>
                <a:cs typeface="Arial" pitchFamily="34" charset="0"/>
              </a:rPr>
              <a:t>Significado</a:t>
            </a:r>
          </a:p>
          <a:p>
            <a:pPr latinLnBrk="1">
              <a:buFontTx/>
              <a:buChar char="•"/>
              <a:defRPr/>
            </a:pPr>
            <a:r>
              <a:rPr lang="es-MX" kern="0" dirty="0" smtClean="0">
                <a:latin typeface="Arial" pitchFamily="34" charset="0"/>
                <a:cs typeface="Arial" pitchFamily="34" charset="0"/>
              </a:rPr>
              <a:t>Función</a:t>
            </a:r>
            <a:endParaRPr lang="es-ES" kern="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Representación </a:t>
            </a:r>
            <a:endParaRPr lang="es-MX" dirty="0"/>
          </a:p>
        </p:txBody>
      </p:sp>
      <p:sp>
        <p:nvSpPr>
          <p:cNvPr id="3" name="2 Marcador de contenido"/>
          <p:cNvSpPr>
            <a:spLocks noGrp="1"/>
          </p:cNvSpPr>
          <p:nvPr>
            <p:ph idx="1"/>
          </p:nvPr>
        </p:nvSpPr>
        <p:spPr/>
        <p:txBody>
          <a:bodyPr/>
          <a:lstStyle/>
          <a:p>
            <a:r>
              <a:rPr lang="es-MX" dirty="0" smtClean="0">
                <a:latin typeface="Arial" charset="0"/>
                <a:cs typeface="Arial" charset="0"/>
              </a:rPr>
              <a:t>Cuando una forma deriva de la naturaleza o de  algo hecho por el ser humano, es representativa. </a:t>
            </a:r>
            <a:endParaRPr lang="es-ES" dirty="0" smtClean="0">
              <a:latin typeface="Arial" charset="0"/>
              <a:cs typeface="Arial" charset="0"/>
            </a:endParaRPr>
          </a:p>
        </p:txBody>
      </p:sp>
      <p:pic>
        <p:nvPicPr>
          <p:cNvPr id="4" name="Picture 6" descr="toores"/>
          <p:cNvPicPr>
            <a:picLocks noChangeAspect="1" noChangeArrowheads="1"/>
          </p:cNvPicPr>
          <p:nvPr/>
        </p:nvPicPr>
        <p:blipFill>
          <a:blip r:embed="rId2" cstate="print"/>
          <a:srcRect/>
          <a:stretch>
            <a:fillRect/>
          </a:stretch>
        </p:blipFill>
        <p:spPr bwMode="auto">
          <a:xfrm>
            <a:off x="1357313" y="3889375"/>
            <a:ext cx="4357687" cy="2005013"/>
          </a:xfrm>
          <a:prstGeom prst="rect">
            <a:avLst/>
          </a:prstGeom>
          <a:noFill/>
          <a:ln w="9525">
            <a:noFill/>
            <a:miter lim="800000"/>
            <a:headEnd/>
            <a:tailEnd/>
          </a:ln>
        </p:spPr>
      </p:pic>
      <p:pic>
        <p:nvPicPr>
          <p:cNvPr id="5" name="Picture 4" descr="paris"/>
          <p:cNvPicPr>
            <a:picLocks noChangeAspect="1" noChangeArrowheads="1"/>
          </p:cNvPicPr>
          <p:nvPr/>
        </p:nvPicPr>
        <p:blipFill>
          <a:blip r:embed="rId3" cstate="print"/>
          <a:srcRect/>
          <a:stretch>
            <a:fillRect/>
          </a:stretch>
        </p:blipFill>
        <p:spPr bwMode="auto">
          <a:xfrm>
            <a:off x="5911850" y="2763838"/>
            <a:ext cx="1946275" cy="308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portafolioblog.com/wp-content/uploads/2010/02/sofa11.jpg"/>
          <p:cNvPicPr>
            <a:picLocks noChangeAspect="1" noChangeArrowheads="1"/>
          </p:cNvPicPr>
          <p:nvPr/>
        </p:nvPicPr>
        <p:blipFill>
          <a:blip r:embed="rId2" cstate="print"/>
          <a:srcRect/>
          <a:stretch>
            <a:fillRect/>
          </a:stretch>
        </p:blipFill>
        <p:spPr bwMode="auto">
          <a:xfrm>
            <a:off x="857224" y="857232"/>
            <a:ext cx="7462681" cy="464344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615019"/>
            <a:ext cx="6953996" cy="2671501"/>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de la Dimensión:</a:t>
            </a:r>
          </a:p>
          <a:p>
            <a:pPr>
              <a:spcBef>
                <a:spcPct val="20000"/>
              </a:spcBef>
              <a:buClr>
                <a:schemeClr val="accent1"/>
              </a:buClr>
              <a:buSzPct val="80000"/>
            </a:pPr>
            <a:endParaRPr lang="es-ES_tradnl" b="1" dirty="0" smtClean="0">
              <a:solidFill>
                <a:srgbClr val="983E00"/>
              </a:solidFill>
            </a:endParaRPr>
          </a:p>
          <a:p>
            <a:r>
              <a:rPr lang="es-MX" dirty="0" smtClean="0"/>
              <a:t>• Busca, identifica y selecciona información proveniente de diversas fuentes y medios, valorándolas de acuerdo con su relevancia, pertinencia, confiabilidad y vigencia. </a:t>
            </a:r>
          </a:p>
          <a:p>
            <a:r>
              <a:rPr lang="es-MX" dirty="0" smtClean="0"/>
              <a:t>• Utiliza códigos, técnicas y medios para expresarse con sensibilidad a través de diferentes manifestaciones artísticas, aplicando las bases y elementos de su adecuada percepción y apreciación. 	</a:t>
            </a:r>
          </a:p>
          <a:p>
            <a:r>
              <a:rPr lang="es-MX" b="1" dirty="0" smtClean="0"/>
              <a:t>	</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Significado </a:t>
            </a:r>
            <a:endParaRPr lang="es-MX" dirty="0"/>
          </a:p>
        </p:txBody>
      </p:sp>
      <p:sp>
        <p:nvSpPr>
          <p:cNvPr id="3" name="2 Marcador de contenido"/>
          <p:cNvSpPr>
            <a:spLocks noGrp="1"/>
          </p:cNvSpPr>
          <p:nvPr>
            <p:ph idx="1"/>
          </p:nvPr>
        </p:nvSpPr>
        <p:spPr/>
        <p:txBody>
          <a:bodyPr/>
          <a:lstStyle/>
          <a:p>
            <a:r>
              <a:rPr lang="es-MX" dirty="0" smtClean="0">
                <a:latin typeface="Arial" charset="0"/>
                <a:cs typeface="Arial" charset="0"/>
              </a:rPr>
              <a:t>Todo diseño transporta un mensaje.</a:t>
            </a:r>
          </a:p>
          <a:p>
            <a:r>
              <a:rPr lang="es-MX" dirty="0" smtClean="0">
                <a:latin typeface="Arial" charset="0"/>
                <a:cs typeface="Arial" charset="0"/>
              </a:rPr>
              <a:t>Todos los elementos significan.</a:t>
            </a:r>
            <a:endParaRPr lang="es-ES" dirty="0" smtClean="0">
              <a:latin typeface="Arial" charset="0"/>
              <a:cs typeface="Arial" charset="0"/>
            </a:endParaRPr>
          </a:p>
        </p:txBody>
      </p:sp>
      <p:grpSp>
        <p:nvGrpSpPr>
          <p:cNvPr id="4" name="10 Grupo"/>
          <p:cNvGrpSpPr>
            <a:grpSpLocks/>
          </p:cNvGrpSpPr>
          <p:nvPr/>
        </p:nvGrpSpPr>
        <p:grpSpPr bwMode="auto">
          <a:xfrm>
            <a:off x="928688" y="3286125"/>
            <a:ext cx="7105650" cy="1714500"/>
            <a:chOff x="1966900" y="3251321"/>
            <a:chExt cx="5176868" cy="1249249"/>
          </a:xfrm>
        </p:grpSpPr>
        <p:pic>
          <p:nvPicPr>
            <p:cNvPr id="5" name="Picture 2"/>
            <p:cNvPicPr>
              <a:picLocks noChangeAspect="1" noChangeArrowheads="1"/>
            </p:cNvPicPr>
            <p:nvPr/>
          </p:nvPicPr>
          <p:blipFill>
            <a:blip r:embed="rId2" cstate="print"/>
            <a:srcRect/>
            <a:stretch>
              <a:fillRect/>
            </a:stretch>
          </p:blipFill>
          <p:spPr bwMode="auto">
            <a:xfrm>
              <a:off x="3752851" y="3393578"/>
              <a:ext cx="1000132" cy="997240"/>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1966900" y="3251321"/>
              <a:ext cx="1571636" cy="1249249"/>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5110172" y="3394197"/>
              <a:ext cx="809625" cy="895350"/>
            </a:xfrm>
            <a:prstGeom prst="rect">
              <a:avLst/>
            </a:prstGeom>
            <a:noFill/>
            <a:ln w="9525">
              <a:noFill/>
              <a:miter lim="800000"/>
              <a:headEnd/>
              <a:tailEnd/>
            </a:ln>
          </p:spPr>
        </p:pic>
        <p:pic>
          <p:nvPicPr>
            <p:cNvPr id="8" name="Picture 6"/>
            <p:cNvPicPr>
              <a:picLocks noChangeAspect="1" noChangeArrowheads="1"/>
            </p:cNvPicPr>
            <p:nvPr/>
          </p:nvPicPr>
          <p:blipFill>
            <a:blip r:embed="rId5" cstate="print"/>
            <a:srcRect/>
            <a:stretch>
              <a:fillRect/>
            </a:stretch>
          </p:blipFill>
          <p:spPr bwMode="auto">
            <a:xfrm>
              <a:off x="6324618" y="3465635"/>
              <a:ext cx="819150" cy="81915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decoracion2.com/wp-content/uploads/tapas-de-inhodoros.jpg"/>
          <p:cNvPicPr>
            <a:picLocks noChangeAspect="1" noChangeArrowheads="1"/>
          </p:cNvPicPr>
          <p:nvPr/>
        </p:nvPicPr>
        <p:blipFill>
          <a:blip r:embed="rId2" cstate="print"/>
          <a:srcRect/>
          <a:stretch>
            <a:fillRect/>
          </a:stretch>
        </p:blipFill>
        <p:spPr bwMode="auto">
          <a:xfrm>
            <a:off x="1475656" y="407004"/>
            <a:ext cx="5943550" cy="5701945"/>
          </a:xfrm>
          <a:prstGeom prst="rect">
            <a:avLst/>
          </a:prstGeom>
          <a:noFill/>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vudu01.jpg">
            <a:hlinkClick r:id="rId2"/>
          </p:cNvPr>
          <p:cNvPicPr>
            <a:picLocks noChangeAspect="1" noChangeArrowheads="1"/>
          </p:cNvPicPr>
          <p:nvPr/>
        </p:nvPicPr>
        <p:blipFill>
          <a:blip r:embed="rId3" cstate="print"/>
          <a:srcRect/>
          <a:stretch>
            <a:fillRect/>
          </a:stretch>
        </p:blipFill>
        <p:spPr bwMode="auto">
          <a:xfrm>
            <a:off x="2214546" y="135442"/>
            <a:ext cx="6424795" cy="6424796"/>
          </a:xfrm>
          <a:prstGeom prst="rect">
            <a:avLst/>
          </a:prstGeom>
          <a:noFill/>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Función </a:t>
            </a:r>
            <a:endParaRPr lang="es-MX" dirty="0"/>
          </a:p>
        </p:txBody>
      </p:sp>
      <p:sp>
        <p:nvSpPr>
          <p:cNvPr id="3" name="2 Marcador de contenido"/>
          <p:cNvSpPr>
            <a:spLocks noGrp="1"/>
          </p:cNvSpPr>
          <p:nvPr>
            <p:ph idx="1"/>
          </p:nvPr>
        </p:nvSpPr>
        <p:spPr/>
        <p:txBody>
          <a:bodyPr/>
          <a:lstStyle/>
          <a:p>
            <a:r>
              <a:rPr lang="es-MX" dirty="0" smtClean="0">
                <a:latin typeface="Arial" charset="0"/>
                <a:cs typeface="Arial" charset="0"/>
              </a:rPr>
              <a:t>Un diseño debe servir a un determinado propósito</a:t>
            </a:r>
            <a:r>
              <a:rPr lang="es-MX" dirty="0" smtClean="0"/>
              <a:t>.</a:t>
            </a:r>
            <a:endParaRPr lang="es-ES" dirty="0" smtClean="0"/>
          </a:p>
        </p:txBody>
      </p:sp>
      <p:pic>
        <p:nvPicPr>
          <p:cNvPr id="4" name="Picture 7" descr="MUBE3"/>
          <p:cNvPicPr>
            <a:picLocks noChangeAspect="1" noChangeArrowheads="1"/>
          </p:cNvPicPr>
          <p:nvPr/>
        </p:nvPicPr>
        <p:blipFill>
          <a:blip r:embed="rId2" cstate="print"/>
          <a:srcRect/>
          <a:stretch>
            <a:fillRect/>
          </a:stretch>
        </p:blipFill>
        <p:spPr bwMode="auto">
          <a:xfrm>
            <a:off x="1143000" y="3111523"/>
            <a:ext cx="2928938" cy="2824162"/>
          </a:xfrm>
          <a:prstGeom prst="rect">
            <a:avLst/>
          </a:prstGeom>
          <a:noFill/>
          <a:ln w="9525">
            <a:noFill/>
            <a:miter lim="800000"/>
            <a:headEnd/>
            <a:tailEnd/>
          </a:ln>
        </p:spPr>
      </p:pic>
      <p:pic>
        <p:nvPicPr>
          <p:cNvPr id="5" name="Picture 3" descr="G:\Doctorado\UPC\Cuatrimestre 4\concursos\MUBE 1988 Sao Paolo\escanear0012a.jpg"/>
          <p:cNvPicPr>
            <a:picLocks noChangeAspect="1" noChangeArrowheads="1"/>
          </p:cNvPicPr>
          <p:nvPr/>
        </p:nvPicPr>
        <p:blipFill>
          <a:blip r:embed="rId3" cstate="print"/>
          <a:srcRect/>
          <a:stretch>
            <a:fillRect/>
          </a:stretch>
        </p:blipFill>
        <p:spPr bwMode="auto">
          <a:xfrm>
            <a:off x="4500563" y="2325710"/>
            <a:ext cx="3538537" cy="3511550"/>
          </a:xfrm>
          <a:prstGeom prst="rect">
            <a:avLst/>
          </a:prstGeom>
          <a:noFill/>
          <a:ln w="9525">
            <a:noFill/>
            <a:miter lim="800000"/>
            <a:headEnd/>
            <a:tailEnd/>
          </a:ln>
        </p:spPr>
      </p:pic>
      <p:sp>
        <p:nvSpPr>
          <p:cNvPr id="6" name="9 CuadroTexto"/>
          <p:cNvSpPr txBox="1">
            <a:spLocks noChangeArrowheads="1"/>
          </p:cNvSpPr>
          <p:nvPr/>
        </p:nvSpPr>
        <p:spPr bwMode="auto">
          <a:xfrm>
            <a:off x="2714625" y="6397648"/>
            <a:ext cx="4441825" cy="246062"/>
          </a:xfrm>
          <a:prstGeom prst="rect">
            <a:avLst/>
          </a:prstGeom>
          <a:noFill/>
          <a:ln w="9525">
            <a:noFill/>
            <a:miter lim="800000"/>
            <a:headEnd/>
            <a:tailEnd/>
          </a:ln>
        </p:spPr>
        <p:txBody>
          <a:bodyPr wrap="none">
            <a:spAutoFit/>
          </a:bodyPr>
          <a:lstStyle/>
          <a:p>
            <a:pPr latinLnBrk="1"/>
            <a:r>
              <a:rPr lang="es-ES" sz="1000">
                <a:latin typeface="Arial" charset="0"/>
              </a:rPr>
              <a:t>Méndez Da Rocha, Museo Brasileño de Escultura, Sao Paolo, Brasil, 1988.</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edumac.com.mx/images/4668.jpg">
            <a:hlinkClick r:id="rId2"/>
          </p:cNvPr>
          <p:cNvPicPr>
            <a:picLocks noChangeAspect="1" noChangeArrowheads="1"/>
          </p:cNvPicPr>
          <p:nvPr/>
        </p:nvPicPr>
        <p:blipFill>
          <a:blip r:embed="rId3"/>
          <a:srcRect/>
          <a:stretch>
            <a:fillRect/>
          </a:stretch>
        </p:blipFill>
        <p:spPr bwMode="auto">
          <a:xfrm>
            <a:off x="2011602" y="0"/>
            <a:ext cx="6489461" cy="6858000"/>
          </a:xfrm>
          <a:prstGeom prst="rect">
            <a:avLst/>
          </a:prstGeom>
          <a:noFill/>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oh-design.dtlux.com/blogs/files/2009/04/coffe4.jpg">
            <a:hlinkClick r:id="rId2"/>
          </p:cNvPr>
          <p:cNvPicPr>
            <a:picLocks noChangeAspect="1" noChangeArrowheads="1"/>
          </p:cNvPicPr>
          <p:nvPr/>
        </p:nvPicPr>
        <p:blipFill>
          <a:blip r:embed="rId3" cstate="print"/>
          <a:srcRect/>
          <a:stretch>
            <a:fillRect/>
          </a:stretch>
        </p:blipFill>
        <p:spPr bwMode="auto">
          <a:xfrm>
            <a:off x="683568" y="1988840"/>
            <a:ext cx="3713473" cy="4370828"/>
          </a:xfrm>
          <a:prstGeom prst="rect">
            <a:avLst/>
          </a:prstGeom>
          <a:noFill/>
        </p:spPr>
      </p:pic>
      <p:sp>
        <p:nvSpPr>
          <p:cNvPr id="4" name="3 Rectángulo"/>
          <p:cNvSpPr/>
          <p:nvPr/>
        </p:nvSpPr>
        <p:spPr>
          <a:xfrm>
            <a:off x="4500562" y="1413768"/>
            <a:ext cx="4286248" cy="4801314"/>
          </a:xfrm>
          <a:prstGeom prst="rect">
            <a:avLst/>
          </a:prstGeom>
        </p:spPr>
        <p:txBody>
          <a:bodyPr wrap="square">
            <a:spAutoFit/>
          </a:bodyPr>
          <a:lstStyle/>
          <a:p>
            <a:r>
              <a:rPr lang="es-ES" b="1" dirty="0" smtClean="0"/>
              <a:t>Kamil </a:t>
            </a:r>
            <a:r>
              <a:rPr lang="es-ES" b="1" dirty="0" err="1" smtClean="0"/>
              <a:t>Kurka</a:t>
            </a:r>
            <a:r>
              <a:rPr lang="es-ES" dirty="0" smtClean="0"/>
              <a:t>,  estudiante de Diseño Industrial en </a:t>
            </a:r>
            <a:r>
              <a:rPr lang="es-ES" i="1" dirty="0" err="1" smtClean="0"/>
              <a:t>University</a:t>
            </a:r>
            <a:r>
              <a:rPr lang="es-ES" i="1" dirty="0" smtClean="0"/>
              <a:t> of West Bohemia</a:t>
            </a:r>
            <a:r>
              <a:rPr lang="es-ES" dirty="0" smtClean="0"/>
              <a:t> ha diseñado esta preciosa </a:t>
            </a:r>
            <a:r>
              <a:rPr lang="es-ES" b="1" dirty="0" smtClean="0"/>
              <a:t>“Máquina de café” </a:t>
            </a:r>
            <a:r>
              <a:rPr lang="es-ES" dirty="0" smtClean="0"/>
              <a:t>(como proyecto semestral), de una belleza excepcional. Se trata de un instrumento que no solamente hace café, sino que con su diseño imponente y limpio dota de elegancia y buen gusto a tu cocina, o donde decidas ubicarlo. De líneas curvas, casi como una esfera mordida, de alguna forma promete un café expreso más suave que el de </a:t>
            </a:r>
            <a:r>
              <a:rPr lang="es-ES" dirty="0" err="1" smtClean="0"/>
              <a:t>Clooney</a:t>
            </a:r>
            <a:r>
              <a:rPr lang="es-ES" dirty="0" smtClean="0"/>
              <a:t>. No hay mucha información sobre los detalles técnicos de este artefacto, pero sin duda creo que este diseñador ha creado una de las cafeteras más bonitas que he visto.</a:t>
            </a:r>
          </a:p>
          <a:p>
            <a:r>
              <a:rPr lang="es-ES" dirty="0" smtClean="0"/>
              <a:t>Y seguro que hace un café buenísimo!</a:t>
            </a:r>
            <a:endParaRPr lang="es-E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7858180" cy="3354765"/>
          </a:xfrm>
          <a:prstGeom prst="rect">
            <a:avLst/>
          </a:prstGeom>
        </p:spPr>
        <p:txBody>
          <a:bodyPr wrap="square">
            <a:spAutoFit/>
          </a:bodyPr>
          <a:lstStyle/>
          <a:p>
            <a:r>
              <a:rPr lang="es-ES_tradnl" sz="3600" b="1" dirty="0" smtClean="0">
                <a:solidFill>
                  <a:schemeClr val="accent1">
                    <a:lumMod val="75000"/>
                  </a:schemeClr>
                </a:solidFill>
              </a:rPr>
              <a:t>Fuentes Referenciales</a:t>
            </a:r>
            <a:endParaRPr lang="es-ES_tradnl" sz="3600" dirty="0" smtClean="0"/>
          </a:p>
          <a:p>
            <a:pPr lvl="1">
              <a:buFont typeface="Wingdings" pitchFamily="2" charset="2"/>
              <a:buChar char="§"/>
            </a:pPr>
            <a:r>
              <a:rPr lang="es-ES" sz="2000" dirty="0" err="1" smtClean="0"/>
              <a:t>Wucius</a:t>
            </a:r>
            <a:r>
              <a:rPr lang="es-ES" sz="2000" dirty="0" smtClean="0"/>
              <a:t> </a:t>
            </a:r>
            <a:r>
              <a:rPr lang="es-ES" sz="2000" dirty="0" err="1" smtClean="0"/>
              <a:t>Wong</a:t>
            </a:r>
            <a:r>
              <a:rPr lang="es-ES" sz="2000" dirty="0" smtClean="0"/>
              <a:t>. (1991).“Fundamentos del Diseño Bi y tridimensional. Editorial GG. </a:t>
            </a:r>
            <a:r>
              <a:rPr lang="es-ES" sz="2000" dirty="0" smtClean="0"/>
              <a:t>Barcelona.</a:t>
            </a:r>
          </a:p>
          <a:p>
            <a:pPr lvl="1">
              <a:buFont typeface="Wingdings" pitchFamily="2" charset="2"/>
              <a:buChar char="§"/>
            </a:pPr>
            <a:r>
              <a:rPr lang="es-ES" sz="2000" dirty="0" smtClean="0"/>
              <a:t>Scott </a:t>
            </a:r>
            <a:r>
              <a:rPr lang="es-ES" sz="2000" dirty="0" err="1" smtClean="0"/>
              <a:t>Gillam</a:t>
            </a:r>
            <a:r>
              <a:rPr lang="es-ES" sz="2000" dirty="0" smtClean="0"/>
              <a:t> Robert. (2007). Fundamentos del Diseño. </a:t>
            </a:r>
            <a:r>
              <a:rPr lang="es-ES" sz="2000" dirty="0" err="1" smtClean="0"/>
              <a:t>Limusa</a:t>
            </a:r>
            <a:r>
              <a:rPr lang="es-ES" sz="2000" dirty="0" smtClean="0"/>
              <a:t>. México</a:t>
            </a:r>
            <a:r>
              <a:rPr lang="es-ES" sz="2000" dirty="0" smtClean="0"/>
              <a:t>.</a:t>
            </a:r>
            <a:endParaRPr lang="es-ES" sz="2000" dirty="0" smtClean="0"/>
          </a:p>
          <a:p>
            <a:pPr lvl="1"/>
            <a:endParaRPr lang="es-ES" sz="2000" dirty="0" smtClean="0"/>
          </a:p>
          <a:p>
            <a:pPr lvl="1">
              <a:buFont typeface="Wingdings" pitchFamily="2" charset="2"/>
              <a:buChar char="§"/>
            </a:pPr>
            <a:endParaRPr lang="es-ES" sz="2000" dirty="0" smtClean="0"/>
          </a:p>
          <a:p>
            <a:endParaRPr lang="es-ES" sz="2000" dirty="0" smtClean="0"/>
          </a:p>
          <a:p>
            <a:r>
              <a:rPr lang="es-MX" dirty="0" smtClean="0"/>
              <a:t/>
            </a:r>
            <a:br>
              <a:rPr lang="es-MX" dirty="0" smtClean="0"/>
            </a:br>
            <a:endParaRPr lang="es-ES" dirty="0"/>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1860693"/>
            <a:ext cx="7025434" cy="442582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Ejes transversales: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b="1" dirty="0" smtClean="0"/>
              <a:t>Educación del consumidor </a:t>
            </a:r>
          </a:p>
          <a:p>
            <a:r>
              <a:rPr lang="es-MX" dirty="0" smtClean="0"/>
              <a:t>Se aborda desde una lógica de consumo ético, en un clima había los diversos contextos económicos, sociales y culturales. Haciendo de los objetos creados algo útil, innovador y constructivo. 	</a:t>
            </a:r>
          </a:p>
          <a:p>
            <a:r>
              <a:rPr lang="es-MX" b="1" dirty="0" smtClean="0"/>
              <a:t>Educación en Valores </a:t>
            </a:r>
          </a:p>
          <a:p>
            <a:r>
              <a:rPr lang="es-MX" dirty="0" smtClean="0"/>
              <a:t>Establece valores que convergen en la estructura social a través del respeto a todos los contextos económicos, sociales y culturales. </a:t>
            </a:r>
          </a:p>
          <a:p>
            <a:r>
              <a:rPr lang="es-MX" b="1" dirty="0" smtClean="0"/>
              <a:t>Educación para la Responsabilidad Social </a:t>
            </a:r>
          </a:p>
          <a:p>
            <a:r>
              <a:rPr lang="es-MX" dirty="0" smtClean="0"/>
              <a:t>Plantea situaciones en las que se relacione la realidad de manera global con la Educación para la responsabilidad social, como parte de esta, su rol y responsabilidad de bien común. </a:t>
            </a:r>
            <a:r>
              <a:rPr lang="es-MX" b="1" dirty="0" smtClean="0"/>
              <a:t>	</a:t>
            </a:r>
          </a:p>
          <a:p>
            <a:r>
              <a:rPr lang="es-MX" b="1" dirty="0" smtClean="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1359</TotalTime>
  <Words>1719</Words>
  <Application>Microsoft Office PowerPoint</Application>
  <PresentationFormat>Presentación en pantalla (4:3)</PresentationFormat>
  <Paragraphs>216</Paragraphs>
  <Slides>86</Slides>
  <Notes>0</Notes>
  <HiddenSlides>0</HiddenSlides>
  <MMClips>0</MMClips>
  <ScaleCrop>false</ScaleCrop>
  <HeadingPairs>
    <vt:vector size="4" baseType="variant">
      <vt:variant>
        <vt:lpstr>Tema</vt:lpstr>
      </vt:variant>
      <vt:variant>
        <vt:i4>1</vt:i4>
      </vt:variant>
      <vt:variant>
        <vt:lpstr>Títulos de diapositiva</vt:lpstr>
      </vt:variant>
      <vt:variant>
        <vt:i4>86</vt:i4>
      </vt:variant>
    </vt:vector>
  </HeadingPairs>
  <TitlesOfParts>
    <vt:vector size="87" baseType="lpstr">
      <vt:lpstr>Tema de Office</vt:lpstr>
      <vt:lpstr>Unidad de Aprendizaje   DISEÑO</vt:lpstr>
      <vt:lpstr>Diapositiva 2</vt:lpstr>
      <vt:lpstr>Diapositiva 3</vt:lpstr>
      <vt:lpstr>Diapositiva 4</vt:lpstr>
      <vt:lpstr>Diapositiva 5</vt:lpstr>
      <vt:lpstr>Diapositiva 6</vt:lpstr>
      <vt:lpstr>Diapositiva 7</vt:lpstr>
      <vt:lpstr>Diapositiva 8</vt:lpstr>
      <vt:lpstr>Diapositiva 9</vt:lpstr>
      <vt:lpstr>Diapositiva 10</vt:lpstr>
      <vt:lpstr>Unidad de Aprendizaje   DISEÑO</vt:lpstr>
      <vt:lpstr>Diapositiva 12</vt:lpstr>
      <vt:lpstr>Diapositiva 13</vt:lpstr>
      <vt:lpstr>Diapositiva 14</vt:lpstr>
      <vt:lpstr>Elementos Conceptuales</vt:lpstr>
      <vt:lpstr>Elementos Conceptuales</vt:lpstr>
      <vt:lpstr>Punto</vt:lpstr>
      <vt:lpstr>Diapositiva 18</vt:lpstr>
      <vt:lpstr>Diapositiva 19</vt:lpstr>
      <vt:lpstr>Diapositiva 20</vt:lpstr>
      <vt:lpstr>Línea</vt:lpstr>
      <vt:lpstr>Diapositiva 22</vt:lpstr>
      <vt:lpstr>Diapositiva 23</vt:lpstr>
      <vt:lpstr>Diapositiva 24</vt:lpstr>
      <vt:lpstr>Plano</vt:lpstr>
      <vt:lpstr>Diapositiva 26</vt:lpstr>
      <vt:lpstr>Diapositiva 27</vt:lpstr>
      <vt:lpstr>Diapositiva 28</vt:lpstr>
      <vt:lpstr>Diapositiva 29</vt:lpstr>
      <vt:lpstr>Volumen</vt:lpstr>
      <vt:lpstr>Diapositiva 31</vt:lpstr>
      <vt:lpstr>Diapositiva 32</vt:lpstr>
      <vt:lpstr>Diapositiva 33</vt:lpstr>
      <vt:lpstr>Diapositiva 34</vt:lpstr>
      <vt:lpstr>Diapositiva 35</vt:lpstr>
      <vt:lpstr>Elementos visuales</vt:lpstr>
      <vt:lpstr>Elementos Visuales</vt:lpstr>
      <vt:lpstr>Forma</vt:lpstr>
      <vt:lpstr>Diapositiva 39</vt:lpstr>
      <vt:lpstr>Diapositiva 40</vt:lpstr>
      <vt:lpstr>Diapositiva 41</vt:lpstr>
      <vt:lpstr>Diapositiva 42</vt:lpstr>
      <vt:lpstr>Medida</vt:lpstr>
      <vt:lpstr>Medida</vt:lpstr>
      <vt:lpstr>Medida</vt:lpstr>
      <vt:lpstr>Medida</vt:lpstr>
      <vt:lpstr>Color</vt:lpstr>
      <vt:lpstr>Diapositiva 48</vt:lpstr>
      <vt:lpstr>Diapositiva 49</vt:lpstr>
      <vt:lpstr>Diapositiva 50</vt:lpstr>
      <vt:lpstr>Textura</vt:lpstr>
      <vt:lpstr>Diapositiva 52</vt:lpstr>
      <vt:lpstr>Diapositiva 53</vt:lpstr>
      <vt:lpstr>Diapositiva 54</vt:lpstr>
      <vt:lpstr>Diapositiva 55</vt:lpstr>
      <vt:lpstr>Diapositiva 56</vt:lpstr>
      <vt:lpstr>Elementos de Relación</vt:lpstr>
      <vt:lpstr>Elementos de Relación</vt:lpstr>
      <vt:lpstr>Dirección</vt:lpstr>
      <vt:lpstr>Diapositiva 60</vt:lpstr>
      <vt:lpstr>Diapositiva 61</vt:lpstr>
      <vt:lpstr>Diapositiva 62</vt:lpstr>
      <vt:lpstr>Posición</vt:lpstr>
      <vt:lpstr>Diapositiva 64</vt:lpstr>
      <vt:lpstr>Diapositiva 65</vt:lpstr>
      <vt:lpstr>Diapositiva 66</vt:lpstr>
      <vt:lpstr>Espacio</vt:lpstr>
      <vt:lpstr>Diapositiva 68</vt:lpstr>
      <vt:lpstr>Diapositiva 69</vt:lpstr>
      <vt:lpstr>Diapositiva 70</vt:lpstr>
      <vt:lpstr>Diapositiva 71</vt:lpstr>
      <vt:lpstr>Gravedad </vt:lpstr>
      <vt:lpstr>Diapositiva 73</vt:lpstr>
      <vt:lpstr>Diapositiva 74</vt:lpstr>
      <vt:lpstr>Diapositiva 75</vt:lpstr>
      <vt:lpstr>Elementos Prácticos</vt:lpstr>
      <vt:lpstr>Elementos Prácticos</vt:lpstr>
      <vt:lpstr>Representación </vt:lpstr>
      <vt:lpstr>Diapositiva 79</vt:lpstr>
      <vt:lpstr>Significado </vt:lpstr>
      <vt:lpstr>Diapositiva 81</vt:lpstr>
      <vt:lpstr>Diapositiva 82</vt:lpstr>
      <vt:lpstr>Función </vt:lpstr>
      <vt:lpstr>Diapositiva 84</vt:lpstr>
      <vt:lpstr>Diapositiva 85</vt:lpstr>
      <vt:lpstr>Diapositiva 86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APRECIACIÓN DEL ARTE</dc:title>
  <dc:creator>Enedina</dc:creator>
  <cp:lastModifiedBy>paco</cp:lastModifiedBy>
  <cp:revision>179</cp:revision>
  <dcterms:created xsi:type="dcterms:W3CDTF">2011-09-21T11:55:10Z</dcterms:created>
  <dcterms:modified xsi:type="dcterms:W3CDTF">2015-10-03T01:58:08Z</dcterms:modified>
</cp:coreProperties>
</file>