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94" r:id="rId3"/>
    <p:sldId id="295" r:id="rId4"/>
    <p:sldId id="257" r:id="rId5"/>
    <p:sldId id="258" r:id="rId6"/>
    <p:sldId id="259" r:id="rId7"/>
    <p:sldId id="260" r:id="rId8"/>
    <p:sldId id="261" r:id="rId9"/>
    <p:sldId id="262" r:id="rId10"/>
    <p:sldId id="263" r:id="rId11"/>
    <p:sldId id="264" r:id="rId12"/>
    <p:sldId id="265" r:id="rId13"/>
    <p:sldId id="266" r:id="rId14"/>
    <p:sldId id="271" r:id="rId15"/>
    <p:sldId id="267" r:id="rId16"/>
    <p:sldId id="268" r:id="rId17"/>
    <p:sldId id="269" r:id="rId18"/>
    <p:sldId id="272"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92" r:id="rId37"/>
    <p:sldId id="296"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87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4ECD69-4584-4CD3-A0E6-3F493DDF7C03}" type="doc">
      <dgm:prSet loTypeId="urn:microsoft.com/office/officeart/2005/8/layout/default#1" loCatId="list" qsTypeId="urn:microsoft.com/office/officeart/2005/8/quickstyle/simple3" qsCatId="simple" csTypeId="urn:microsoft.com/office/officeart/2005/8/colors/colorful5" csCatId="colorful" phldr="1"/>
      <dgm:spPr/>
      <dgm:t>
        <a:bodyPr/>
        <a:lstStyle/>
        <a:p>
          <a:endParaRPr lang="es-MX"/>
        </a:p>
      </dgm:t>
    </dgm:pt>
    <dgm:pt modelId="{B69E4BA5-A4D7-4C12-BFEC-313E5DCA6898}">
      <dgm:prSet phldrT="[Texto]" custT="1"/>
      <dgm:spPr/>
      <dgm:t>
        <a:bodyPr/>
        <a:lstStyle/>
        <a:p>
          <a:r>
            <a:rPr lang="es-MX" sz="2400" smtClean="0">
              <a:latin typeface="Arial" pitchFamily="34" charset="0"/>
              <a:cs typeface="Arial" pitchFamily="34" charset="0"/>
            </a:rPr>
            <a:t>Von Hentig propone 3 factores de la deportación.</a:t>
          </a:r>
          <a:endParaRPr lang="es-MX" sz="2400" dirty="0">
            <a:latin typeface="Arial" pitchFamily="34" charset="0"/>
            <a:cs typeface="Arial" pitchFamily="34" charset="0"/>
          </a:endParaRPr>
        </a:p>
      </dgm:t>
    </dgm:pt>
    <dgm:pt modelId="{11BB6FB1-A512-4CB0-9624-5FFBDC15AC38}" type="parTrans" cxnId="{A25A136B-77A7-43A8-9FDC-50FB951047EA}">
      <dgm:prSet/>
      <dgm:spPr/>
      <dgm:t>
        <a:bodyPr/>
        <a:lstStyle/>
        <a:p>
          <a:endParaRPr lang="es-MX"/>
        </a:p>
      </dgm:t>
    </dgm:pt>
    <dgm:pt modelId="{C0FFE7C4-933F-42AE-9013-A33E9D77AE98}" type="sibTrans" cxnId="{A25A136B-77A7-43A8-9FDC-50FB951047EA}">
      <dgm:prSet/>
      <dgm:spPr/>
      <dgm:t>
        <a:bodyPr/>
        <a:lstStyle/>
        <a:p>
          <a:endParaRPr lang="es-MX"/>
        </a:p>
      </dgm:t>
    </dgm:pt>
    <dgm:pt modelId="{E7E158CF-8F9A-479B-9706-2BEE392BE5E6}">
      <dgm:prSet phldrT="[Texto]" custT="1"/>
      <dgm:spPr/>
      <dgm:t>
        <a:bodyPr/>
        <a:lstStyle/>
        <a:p>
          <a:r>
            <a:rPr lang="es-MX" sz="2000" b="1" dirty="0" smtClean="0">
              <a:latin typeface="Arial" pitchFamily="34" charset="0"/>
              <a:cs typeface="Arial" pitchFamily="34" charset="0"/>
            </a:rPr>
            <a:t>1.- Alejamiento a un ambiente desfavorable.</a:t>
          </a:r>
        </a:p>
        <a:p>
          <a:r>
            <a:rPr lang="es-MX" sz="2000" b="1" dirty="0" smtClean="0">
              <a:latin typeface="Arial" pitchFamily="34" charset="0"/>
              <a:cs typeface="Arial" pitchFamily="34" charset="0"/>
            </a:rPr>
            <a:t>2.- Lugar donde el reo recuerde poco su delito.</a:t>
          </a:r>
        </a:p>
        <a:p>
          <a:r>
            <a:rPr lang="es-MX" sz="2000" b="1" dirty="0" smtClean="0">
              <a:latin typeface="Arial" pitchFamily="34" charset="0"/>
              <a:cs typeface="Arial" pitchFamily="34" charset="0"/>
            </a:rPr>
            <a:t>3.- Un clima para nuevas tareas de adaptación.</a:t>
          </a:r>
          <a:endParaRPr lang="es-MX" sz="2000" b="1" dirty="0">
            <a:latin typeface="Arial" pitchFamily="34" charset="0"/>
            <a:cs typeface="Arial" pitchFamily="34" charset="0"/>
          </a:endParaRPr>
        </a:p>
      </dgm:t>
    </dgm:pt>
    <dgm:pt modelId="{572D917F-593E-447E-BBA5-3E8D77BCBADD}" type="parTrans" cxnId="{B0F380AE-7C0F-42C5-B700-37755AE4A730}">
      <dgm:prSet/>
      <dgm:spPr/>
      <dgm:t>
        <a:bodyPr/>
        <a:lstStyle/>
        <a:p>
          <a:endParaRPr lang="es-MX"/>
        </a:p>
      </dgm:t>
    </dgm:pt>
    <dgm:pt modelId="{96375268-96E7-4806-AE7F-3EDD68A83D03}" type="sibTrans" cxnId="{B0F380AE-7C0F-42C5-B700-37755AE4A730}">
      <dgm:prSet/>
      <dgm:spPr/>
      <dgm:t>
        <a:bodyPr/>
        <a:lstStyle/>
        <a:p>
          <a:endParaRPr lang="es-MX"/>
        </a:p>
      </dgm:t>
    </dgm:pt>
    <dgm:pt modelId="{63907E26-920F-4A0B-A3F6-4F3E4A0155EE}">
      <dgm:prSet phldrT="[Texto]" custT="1"/>
      <dgm:spPr/>
      <dgm:t>
        <a:bodyPr/>
        <a:lstStyle/>
        <a:p>
          <a:pPr algn="just"/>
          <a:r>
            <a:rPr lang="es-MX" sz="2800" smtClean="0">
              <a:latin typeface="Arial" pitchFamily="34" charset="0"/>
              <a:cs typeface="Arial" pitchFamily="34" charset="0"/>
            </a:rPr>
            <a:t>Los deportados eran enviados a Siberia en campamentos con cadenas en los pies .</a:t>
          </a:r>
          <a:endParaRPr lang="es-MX" sz="2800" dirty="0">
            <a:latin typeface="Arial" pitchFamily="34" charset="0"/>
            <a:cs typeface="Arial" pitchFamily="34" charset="0"/>
          </a:endParaRPr>
        </a:p>
      </dgm:t>
    </dgm:pt>
    <dgm:pt modelId="{811888D9-E225-48EA-AA40-E67E440C6172}" type="parTrans" cxnId="{91F81D2F-F7E2-4DE2-9A43-1A9CE34B2766}">
      <dgm:prSet/>
      <dgm:spPr/>
      <dgm:t>
        <a:bodyPr/>
        <a:lstStyle/>
        <a:p>
          <a:endParaRPr lang="es-MX"/>
        </a:p>
      </dgm:t>
    </dgm:pt>
    <dgm:pt modelId="{1E22220F-6D1B-437A-9BFE-57963FEF320D}" type="sibTrans" cxnId="{91F81D2F-F7E2-4DE2-9A43-1A9CE34B2766}">
      <dgm:prSet/>
      <dgm:spPr/>
      <dgm:t>
        <a:bodyPr/>
        <a:lstStyle/>
        <a:p>
          <a:endParaRPr lang="es-MX"/>
        </a:p>
      </dgm:t>
    </dgm:pt>
    <dgm:pt modelId="{9F7F8978-AFAB-4B96-B4DD-7922A589C25D}">
      <dgm:prSet phldrT="[Texto]" custT="1"/>
      <dgm:spPr/>
      <dgm:t>
        <a:bodyPr/>
        <a:lstStyle/>
        <a:p>
          <a:r>
            <a:rPr lang="es-MX" sz="2800" smtClean="0">
              <a:latin typeface="Arial" pitchFamily="34" charset="0"/>
              <a:cs typeface="Arial" pitchFamily="34" charset="0"/>
            </a:rPr>
            <a:t>En México en Oaxaca y Quintana Roo</a:t>
          </a:r>
          <a:r>
            <a:rPr lang="es-MX" sz="1900" smtClean="0">
              <a:latin typeface="Arial" pitchFamily="34" charset="0"/>
              <a:cs typeface="Arial" pitchFamily="34" charset="0"/>
            </a:rPr>
            <a:t>.</a:t>
          </a:r>
          <a:endParaRPr lang="es-MX" sz="1900" dirty="0">
            <a:latin typeface="Arial" pitchFamily="34" charset="0"/>
            <a:cs typeface="Arial" pitchFamily="34" charset="0"/>
          </a:endParaRPr>
        </a:p>
      </dgm:t>
    </dgm:pt>
    <dgm:pt modelId="{5DB4CB43-910B-442D-B308-D7D43AE93517}" type="parTrans" cxnId="{DCF61B74-DABB-4727-9BC4-D158C0B35B1E}">
      <dgm:prSet/>
      <dgm:spPr/>
      <dgm:t>
        <a:bodyPr/>
        <a:lstStyle/>
        <a:p>
          <a:endParaRPr lang="es-MX"/>
        </a:p>
      </dgm:t>
    </dgm:pt>
    <dgm:pt modelId="{AB02D19C-D35C-454F-8BAC-55BC9DA082C7}" type="sibTrans" cxnId="{DCF61B74-DABB-4727-9BC4-D158C0B35B1E}">
      <dgm:prSet/>
      <dgm:spPr/>
      <dgm:t>
        <a:bodyPr/>
        <a:lstStyle/>
        <a:p>
          <a:endParaRPr lang="es-MX"/>
        </a:p>
      </dgm:t>
    </dgm:pt>
    <dgm:pt modelId="{D5789698-97F3-4DD9-A50B-4180069DF8F6}">
      <dgm:prSet phldrT="[Texto]" custT="1"/>
      <dgm:spPr/>
      <dgm:t>
        <a:bodyPr/>
        <a:lstStyle/>
        <a:p>
          <a:r>
            <a:rPr lang="es-MX" sz="3600" b="1" dirty="0" smtClean="0">
              <a:latin typeface="Arial" pitchFamily="34" charset="0"/>
              <a:cs typeface="Arial" pitchFamily="34" charset="0"/>
            </a:rPr>
            <a:t>LA DEPORTACIÓN</a:t>
          </a:r>
          <a:endParaRPr lang="es-MX" sz="3600" b="1" dirty="0">
            <a:latin typeface="Arial" pitchFamily="34" charset="0"/>
            <a:cs typeface="Arial" pitchFamily="34" charset="0"/>
          </a:endParaRPr>
        </a:p>
      </dgm:t>
    </dgm:pt>
    <dgm:pt modelId="{96EDEEDB-902E-42C8-937E-B6B35E5D919C}" type="parTrans" cxnId="{DA76EB44-39D5-45C8-AA4E-80594C0B41D7}">
      <dgm:prSet/>
      <dgm:spPr/>
      <dgm:t>
        <a:bodyPr/>
        <a:lstStyle/>
        <a:p>
          <a:endParaRPr lang="es-MX"/>
        </a:p>
      </dgm:t>
    </dgm:pt>
    <dgm:pt modelId="{15D59EA6-D10F-439F-B4EB-2FAECD61D5F4}" type="sibTrans" cxnId="{DA76EB44-39D5-45C8-AA4E-80594C0B41D7}">
      <dgm:prSet/>
      <dgm:spPr/>
      <dgm:t>
        <a:bodyPr/>
        <a:lstStyle/>
        <a:p>
          <a:endParaRPr lang="es-MX"/>
        </a:p>
      </dgm:t>
    </dgm:pt>
    <dgm:pt modelId="{A7089A8C-03F7-4C08-8631-3341CC1B9477}" type="pres">
      <dgm:prSet presAssocID="{C34ECD69-4584-4CD3-A0E6-3F493DDF7C03}" presName="diagram" presStyleCnt="0">
        <dgm:presLayoutVars>
          <dgm:dir/>
          <dgm:resizeHandles val="exact"/>
        </dgm:presLayoutVars>
      </dgm:prSet>
      <dgm:spPr/>
      <dgm:t>
        <a:bodyPr/>
        <a:lstStyle/>
        <a:p>
          <a:endParaRPr lang="es-MX"/>
        </a:p>
      </dgm:t>
    </dgm:pt>
    <dgm:pt modelId="{45F97247-B37E-4E40-9663-13BF0494F1E9}" type="pres">
      <dgm:prSet presAssocID="{B69E4BA5-A4D7-4C12-BFEC-313E5DCA6898}" presName="node" presStyleLbl="node1" presStyleIdx="0" presStyleCnt="5">
        <dgm:presLayoutVars>
          <dgm:bulletEnabled val="1"/>
        </dgm:presLayoutVars>
      </dgm:prSet>
      <dgm:spPr/>
      <dgm:t>
        <a:bodyPr/>
        <a:lstStyle/>
        <a:p>
          <a:endParaRPr lang="es-MX"/>
        </a:p>
      </dgm:t>
    </dgm:pt>
    <dgm:pt modelId="{5498402F-62DA-4B2A-BBD4-6544FC7FE0B0}" type="pres">
      <dgm:prSet presAssocID="{C0FFE7C4-933F-42AE-9013-A33E9D77AE98}" presName="sibTrans" presStyleCnt="0"/>
      <dgm:spPr/>
    </dgm:pt>
    <dgm:pt modelId="{DDF15030-6820-404D-991E-96C48AC83F89}" type="pres">
      <dgm:prSet presAssocID="{E7E158CF-8F9A-479B-9706-2BEE392BE5E6}" presName="node" presStyleLbl="node1" presStyleIdx="1" presStyleCnt="5" custScaleX="159488" custScaleY="108139">
        <dgm:presLayoutVars>
          <dgm:bulletEnabled val="1"/>
        </dgm:presLayoutVars>
      </dgm:prSet>
      <dgm:spPr/>
      <dgm:t>
        <a:bodyPr/>
        <a:lstStyle/>
        <a:p>
          <a:endParaRPr lang="es-MX"/>
        </a:p>
      </dgm:t>
    </dgm:pt>
    <dgm:pt modelId="{544A1078-4BFE-4C70-AA56-4420F4A08C07}" type="pres">
      <dgm:prSet presAssocID="{96375268-96E7-4806-AE7F-3EDD68A83D03}" presName="sibTrans" presStyleCnt="0"/>
      <dgm:spPr/>
    </dgm:pt>
    <dgm:pt modelId="{06174D97-FC94-469A-9B42-23AC418FA423}" type="pres">
      <dgm:prSet presAssocID="{63907E26-920F-4A0B-A3F6-4F3E4A0155EE}" presName="node" presStyleLbl="node1" presStyleIdx="2" presStyleCnt="5" custScaleX="129458" custScaleY="136141">
        <dgm:presLayoutVars>
          <dgm:bulletEnabled val="1"/>
        </dgm:presLayoutVars>
      </dgm:prSet>
      <dgm:spPr/>
      <dgm:t>
        <a:bodyPr/>
        <a:lstStyle/>
        <a:p>
          <a:endParaRPr lang="es-MX"/>
        </a:p>
      </dgm:t>
    </dgm:pt>
    <dgm:pt modelId="{861AAB62-DF25-43AC-BF89-601A8EC8BF8C}" type="pres">
      <dgm:prSet presAssocID="{1E22220F-6D1B-437A-9BFE-57963FEF320D}" presName="sibTrans" presStyleCnt="0"/>
      <dgm:spPr/>
    </dgm:pt>
    <dgm:pt modelId="{5F9A8D0F-F0E2-4CFE-9041-17E10FAAE9ED}" type="pres">
      <dgm:prSet presAssocID="{9F7F8978-AFAB-4B96-B4DD-7922A589C25D}" presName="node" presStyleLbl="node1" presStyleIdx="3" presStyleCnt="5" custScaleX="139552">
        <dgm:presLayoutVars>
          <dgm:bulletEnabled val="1"/>
        </dgm:presLayoutVars>
      </dgm:prSet>
      <dgm:spPr/>
      <dgm:t>
        <a:bodyPr/>
        <a:lstStyle/>
        <a:p>
          <a:endParaRPr lang="es-MX"/>
        </a:p>
      </dgm:t>
    </dgm:pt>
    <dgm:pt modelId="{DBB4AB79-969A-4AE4-AADE-2E023041F802}" type="pres">
      <dgm:prSet presAssocID="{AB02D19C-D35C-454F-8BAC-55BC9DA082C7}" presName="sibTrans" presStyleCnt="0"/>
      <dgm:spPr/>
    </dgm:pt>
    <dgm:pt modelId="{A25985AF-9757-463F-B559-F3B1947BCE70}" type="pres">
      <dgm:prSet presAssocID="{D5789698-97F3-4DD9-A50B-4180069DF8F6}" presName="node" presStyleLbl="node1" presStyleIdx="4" presStyleCnt="5" custScaleX="197991" custScaleY="54372" custLinFactNeighborX="-47609" custLinFactNeighborY="-633">
        <dgm:presLayoutVars>
          <dgm:bulletEnabled val="1"/>
        </dgm:presLayoutVars>
      </dgm:prSet>
      <dgm:spPr/>
      <dgm:t>
        <a:bodyPr/>
        <a:lstStyle/>
        <a:p>
          <a:endParaRPr lang="es-MX"/>
        </a:p>
      </dgm:t>
    </dgm:pt>
  </dgm:ptLst>
  <dgm:cxnLst>
    <dgm:cxn modelId="{0997CCDC-8144-45AB-A0D9-1E79361616AE}" type="presOf" srcId="{63907E26-920F-4A0B-A3F6-4F3E4A0155EE}" destId="{06174D97-FC94-469A-9B42-23AC418FA423}" srcOrd="0" destOrd="0" presId="urn:microsoft.com/office/officeart/2005/8/layout/default#1"/>
    <dgm:cxn modelId="{16EFA4EE-9E89-4F78-AECE-BEF0D51BD171}" type="presOf" srcId="{D5789698-97F3-4DD9-A50B-4180069DF8F6}" destId="{A25985AF-9757-463F-B559-F3B1947BCE70}" srcOrd="0" destOrd="0" presId="urn:microsoft.com/office/officeart/2005/8/layout/default#1"/>
    <dgm:cxn modelId="{DA76EB44-39D5-45C8-AA4E-80594C0B41D7}" srcId="{C34ECD69-4584-4CD3-A0E6-3F493DDF7C03}" destId="{D5789698-97F3-4DD9-A50B-4180069DF8F6}" srcOrd="4" destOrd="0" parTransId="{96EDEEDB-902E-42C8-937E-B6B35E5D919C}" sibTransId="{15D59EA6-D10F-439F-B4EB-2FAECD61D5F4}"/>
    <dgm:cxn modelId="{1D6DF956-F14B-48B8-A0C2-0F50CF7847D9}" type="presOf" srcId="{C34ECD69-4584-4CD3-A0E6-3F493DDF7C03}" destId="{A7089A8C-03F7-4C08-8631-3341CC1B9477}" srcOrd="0" destOrd="0" presId="urn:microsoft.com/office/officeart/2005/8/layout/default#1"/>
    <dgm:cxn modelId="{DCF61B74-DABB-4727-9BC4-D158C0B35B1E}" srcId="{C34ECD69-4584-4CD3-A0E6-3F493DDF7C03}" destId="{9F7F8978-AFAB-4B96-B4DD-7922A589C25D}" srcOrd="3" destOrd="0" parTransId="{5DB4CB43-910B-442D-B308-D7D43AE93517}" sibTransId="{AB02D19C-D35C-454F-8BAC-55BC9DA082C7}"/>
    <dgm:cxn modelId="{6A92B229-AB2A-42AB-8C11-681AA15E1BC6}" type="presOf" srcId="{B69E4BA5-A4D7-4C12-BFEC-313E5DCA6898}" destId="{45F97247-B37E-4E40-9663-13BF0494F1E9}" srcOrd="0" destOrd="0" presId="urn:microsoft.com/office/officeart/2005/8/layout/default#1"/>
    <dgm:cxn modelId="{A5678987-5CFA-4623-9D67-B00EE8F57024}" type="presOf" srcId="{E7E158CF-8F9A-479B-9706-2BEE392BE5E6}" destId="{DDF15030-6820-404D-991E-96C48AC83F89}" srcOrd="0" destOrd="0" presId="urn:microsoft.com/office/officeart/2005/8/layout/default#1"/>
    <dgm:cxn modelId="{91F81D2F-F7E2-4DE2-9A43-1A9CE34B2766}" srcId="{C34ECD69-4584-4CD3-A0E6-3F493DDF7C03}" destId="{63907E26-920F-4A0B-A3F6-4F3E4A0155EE}" srcOrd="2" destOrd="0" parTransId="{811888D9-E225-48EA-AA40-E67E440C6172}" sibTransId="{1E22220F-6D1B-437A-9BFE-57963FEF320D}"/>
    <dgm:cxn modelId="{A25A136B-77A7-43A8-9FDC-50FB951047EA}" srcId="{C34ECD69-4584-4CD3-A0E6-3F493DDF7C03}" destId="{B69E4BA5-A4D7-4C12-BFEC-313E5DCA6898}" srcOrd="0" destOrd="0" parTransId="{11BB6FB1-A512-4CB0-9624-5FFBDC15AC38}" sibTransId="{C0FFE7C4-933F-42AE-9013-A33E9D77AE98}"/>
    <dgm:cxn modelId="{B0F380AE-7C0F-42C5-B700-37755AE4A730}" srcId="{C34ECD69-4584-4CD3-A0E6-3F493DDF7C03}" destId="{E7E158CF-8F9A-479B-9706-2BEE392BE5E6}" srcOrd="1" destOrd="0" parTransId="{572D917F-593E-447E-BBA5-3E8D77BCBADD}" sibTransId="{96375268-96E7-4806-AE7F-3EDD68A83D03}"/>
    <dgm:cxn modelId="{1E38EA60-7AFC-47B1-BD97-B63222145D96}" type="presOf" srcId="{9F7F8978-AFAB-4B96-B4DD-7922A589C25D}" destId="{5F9A8D0F-F0E2-4CFE-9041-17E10FAAE9ED}" srcOrd="0" destOrd="0" presId="urn:microsoft.com/office/officeart/2005/8/layout/default#1"/>
    <dgm:cxn modelId="{72A2041B-6FF1-40E6-BBA1-B72F7A64073B}" type="presParOf" srcId="{A7089A8C-03F7-4C08-8631-3341CC1B9477}" destId="{45F97247-B37E-4E40-9663-13BF0494F1E9}" srcOrd="0" destOrd="0" presId="urn:microsoft.com/office/officeart/2005/8/layout/default#1"/>
    <dgm:cxn modelId="{277BDB74-DF64-45C6-B8C7-ABB789DF4539}" type="presParOf" srcId="{A7089A8C-03F7-4C08-8631-3341CC1B9477}" destId="{5498402F-62DA-4B2A-BBD4-6544FC7FE0B0}" srcOrd="1" destOrd="0" presId="urn:microsoft.com/office/officeart/2005/8/layout/default#1"/>
    <dgm:cxn modelId="{B9E827AA-B2F3-474C-A448-4B34352D7CBB}" type="presParOf" srcId="{A7089A8C-03F7-4C08-8631-3341CC1B9477}" destId="{DDF15030-6820-404D-991E-96C48AC83F89}" srcOrd="2" destOrd="0" presId="urn:microsoft.com/office/officeart/2005/8/layout/default#1"/>
    <dgm:cxn modelId="{189EEE41-4349-4F87-B373-286A5CF4E182}" type="presParOf" srcId="{A7089A8C-03F7-4C08-8631-3341CC1B9477}" destId="{544A1078-4BFE-4C70-AA56-4420F4A08C07}" srcOrd="3" destOrd="0" presId="urn:microsoft.com/office/officeart/2005/8/layout/default#1"/>
    <dgm:cxn modelId="{83D2CF25-DA31-44AD-B9E5-AFF8653351FC}" type="presParOf" srcId="{A7089A8C-03F7-4C08-8631-3341CC1B9477}" destId="{06174D97-FC94-469A-9B42-23AC418FA423}" srcOrd="4" destOrd="0" presId="urn:microsoft.com/office/officeart/2005/8/layout/default#1"/>
    <dgm:cxn modelId="{C4946514-F430-4E57-A034-02A5305C9583}" type="presParOf" srcId="{A7089A8C-03F7-4C08-8631-3341CC1B9477}" destId="{861AAB62-DF25-43AC-BF89-601A8EC8BF8C}" srcOrd="5" destOrd="0" presId="urn:microsoft.com/office/officeart/2005/8/layout/default#1"/>
    <dgm:cxn modelId="{4A3CB65C-A056-4337-8B17-E7B9694C0C89}" type="presParOf" srcId="{A7089A8C-03F7-4C08-8631-3341CC1B9477}" destId="{5F9A8D0F-F0E2-4CFE-9041-17E10FAAE9ED}" srcOrd="6" destOrd="0" presId="urn:microsoft.com/office/officeart/2005/8/layout/default#1"/>
    <dgm:cxn modelId="{DF7C8ADD-A223-40F6-8A98-EAB9C5300741}" type="presParOf" srcId="{A7089A8C-03F7-4C08-8631-3341CC1B9477}" destId="{DBB4AB79-969A-4AE4-AADE-2E023041F802}" srcOrd="7" destOrd="0" presId="urn:microsoft.com/office/officeart/2005/8/layout/default#1"/>
    <dgm:cxn modelId="{ABE20E4A-BF08-417B-AE40-9933729D1EE2}" type="presParOf" srcId="{A7089A8C-03F7-4C08-8631-3341CC1B9477}" destId="{A25985AF-9757-463F-B559-F3B1947BCE70}" srcOrd="8"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77FF16-3EC1-47EF-9E43-113E25C3C40D}" type="doc">
      <dgm:prSet loTypeId="urn:microsoft.com/office/officeart/2005/8/layout/hList6" loCatId="list" qsTypeId="urn:microsoft.com/office/officeart/2005/8/quickstyle/simple3" qsCatId="simple" csTypeId="urn:microsoft.com/office/officeart/2005/8/colors/colorful1#1" csCatId="colorful" phldr="1"/>
      <dgm:spPr/>
      <dgm:t>
        <a:bodyPr/>
        <a:lstStyle/>
        <a:p>
          <a:endParaRPr lang="es-MX"/>
        </a:p>
      </dgm:t>
    </dgm:pt>
    <dgm:pt modelId="{96C227D0-B785-4A0D-9971-F5B92892A82C}">
      <dgm:prSet phldrT="[Texto]"/>
      <dgm:spPr/>
      <dgm:t>
        <a:bodyPr/>
        <a:lstStyle/>
        <a:p>
          <a:r>
            <a:rPr lang="es-MX" b="1" dirty="0" smtClean="0">
              <a:solidFill>
                <a:schemeClr val="tx1">
                  <a:lumMod val="95000"/>
                  <a:lumOff val="5000"/>
                </a:schemeClr>
              </a:solidFill>
              <a:latin typeface="Arial" pitchFamily="34" charset="0"/>
              <a:cs typeface="Arial" pitchFamily="34" charset="0"/>
            </a:rPr>
            <a:t>SISTEMA ABIERTO EN MÉXICO</a:t>
          </a:r>
          <a:r>
            <a:rPr lang="es-MX" dirty="0" smtClean="0">
              <a:solidFill>
                <a:schemeClr val="tx1">
                  <a:lumMod val="95000"/>
                  <a:lumOff val="5000"/>
                </a:schemeClr>
              </a:solidFill>
              <a:latin typeface="Arial" pitchFamily="34" charset="0"/>
              <a:cs typeface="Arial" pitchFamily="34" charset="0"/>
            </a:rPr>
            <a:t>.</a:t>
          </a:r>
          <a:endParaRPr lang="es-MX" dirty="0">
            <a:solidFill>
              <a:schemeClr val="tx1">
                <a:lumMod val="95000"/>
                <a:lumOff val="5000"/>
              </a:schemeClr>
            </a:solidFill>
            <a:latin typeface="Arial" pitchFamily="34" charset="0"/>
            <a:cs typeface="Arial" pitchFamily="34" charset="0"/>
          </a:endParaRPr>
        </a:p>
      </dgm:t>
    </dgm:pt>
    <dgm:pt modelId="{0AB98678-B970-48F0-B51E-1A81204318AD}" type="parTrans" cxnId="{6BA39045-6631-4AC8-AC20-5C59DAE562CE}">
      <dgm:prSet/>
      <dgm:spPr/>
      <dgm:t>
        <a:bodyPr/>
        <a:lstStyle/>
        <a:p>
          <a:endParaRPr lang="es-MX"/>
        </a:p>
      </dgm:t>
    </dgm:pt>
    <dgm:pt modelId="{F392ED8F-6A50-40D6-8D84-444EE9E9DB76}" type="sibTrans" cxnId="{6BA39045-6631-4AC8-AC20-5C59DAE562CE}">
      <dgm:prSet/>
      <dgm:spPr/>
      <dgm:t>
        <a:bodyPr/>
        <a:lstStyle/>
        <a:p>
          <a:endParaRPr lang="es-MX"/>
        </a:p>
      </dgm:t>
    </dgm:pt>
    <dgm:pt modelId="{C3CF1564-860B-49A7-B5BE-C6294F6E475F}">
      <dgm:prSet phldrT="[Texto]" custT="1"/>
      <dgm:spPr/>
      <dgm:t>
        <a:bodyPr/>
        <a:lstStyle/>
        <a:p>
          <a:r>
            <a:rPr lang="es-MX" sz="2600" dirty="0" smtClean="0">
              <a:latin typeface="Arial" pitchFamily="34" charset="0"/>
              <a:cs typeface="Arial" pitchFamily="34" charset="0"/>
            </a:rPr>
            <a:t>En México la primera experiencia de cárcel abierta es la que se inauguró en Almoloya de Juárez, Toluca, Estado de México. Comenzó en el año 1968 con otorgamiento de salidas de fin de semana en un régimen preliberacional.</a:t>
          </a:r>
          <a:endParaRPr lang="es-MX" sz="2600" dirty="0">
            <a:latin typeface="Arial" pitchFamily="34" charset="0"/>
            <a:cs typeface="Arial" pitchFamily="34" charset="0"/>
          </a:endParaRPr>
        </a:p>
      </dgm:t>
    </dgm:pt>
    <dgm:pt modelId="{A519BD09-3229-4434-B40D-8728367B9847}" type="parTrans" cxnId="{8ED2FEBB-17DE-4843-8E9E-6051DEEB6ED4}">
      <dgm:prSet/>
      <dgm:spPr/>
      <dgm:t>
        <a:bodyPr/>
        <a:lstStyle/>
        <a:p>
          <a:endParaRPr lang="es-MX"/>
        </a:p>
      </dgm:t>
    </dgm:pt>
    <dgm:pt modelId="{75665E1B-6BF6-4C8F-9CCA-8791DBA39B47}" type="sibTrans" cxnId="{8ED2FEBB-17DE-4843-8E9E-6051DEEB6ED4}">
      <dgm:prSet/>
      <dgm:spPr/>
      <dgm:t>
        <a:bodyPr/>
        <a:lstStyle/>
        <a:p>
          <a:endParaRPr lang="es-MX"/>
        </a:p>
      </dgm:t>
    </dgm:pt>
    <dgm:pt modelId="{86CB08F2-B409-4C24-BF7B-27C280A32014}">
      <dgm:prSet phldrT="[Texto]" custT="1"/>
      <dgm:spPr/>
      <dgm:t>
        <a:bodyPr/>
        <a:lstStyle/>
        <a:p>
          <a:r>
            <a:rPr lang="es-MX" sz="3200" dirty="0" smtClean="0">
              <a:latin typeface="Arial" pitchFamily="34" charset="0"/>
              <a:cs typeface="Arial" pitchFamily="34" charset="0"/>
            </a:rPr>
            <a:t>Había salidas así como también se les daba más libertad a los presos.</a:t>
          </a:r>
          <a:endParaRPr lang="es-MX" sz="3200" dirty="0">
            <a:latin typeface="Arial" pitchFamily="34" charset="0"/>
            <a:cs typeface="Arial" pitchFamily="34" charset="0"/>
          </a:endParaRPr>
        </a:p>
      </dgm:t>
    </dgm:pt>
    <dgm:pt modelId="{4D31F004-A9B1-46C9-BA8C-CFD661EE80F3}" type="parTrans" cxnId="{834E88F6-C8E0-405F-9774-7644F01D36E8}">
      <dgm:prSet/>
      <dgm:spPr/>
      <dgm:t>
        <a:bodyPr/>
        <a:lstStyle/>
        <a:p>
          <a:endParaRPr lang="es-MX"/>
        </a:p>
      </dgm:t>
    </dgm:pt>
    <dgm:pt modelId="{140079D0-9F56-4FBA-87E6-CBF5442E0187}" type="sibTrans" cxnId="{834E88F6-C8E0-405F-9774-7644F01D36E8}">
      <dgm:prSet/>
      <dgm:spPr/>
      <dgm:t>
        <a:bodyPr/>
        <a:lstStyle/>
        <a:p>
          <a:endParaRPr lang="es-MX"/>
        </a:p>
      </dgm:t>
    </dgm:pt>
    <dgm:pt modelId="{799D59A2-F7BF-4591-8841-695483D59DA5}" type="pres">
      <dgm:prSet presAssocID="{0477FF16-3EC1-47EF-9E43-113E25C3C40D}" presName="Name0" presStyleCnt="0">
        <dgm:presLayoutVars>
          <dgm:dir/>
          <dgm:resizeHandles val="exact"/>
        </dgm:presLayoutVars>
      </dgm:prSet>
      <dgm:spPr/>
      <dgm:t>
        <a:bodyPr/>
        <a:lstStyle/>
        <a:p>
          <a:endParaRPr lang="es-MX"/>
        </a:p>
      </dgm:t>
    </dgm:pt>
    <dgm:pt modelId="{035718D5-2D45-49C2-9CA6-92F45D216CE8}" type="pres">
      <dgm:prSet presAssocID="{96C227D0-B785-4A0D-9971-F5B92892A82C}" presName="node" presStyleLbl="node1" presStyleIdx="0" presStyleCnt="3" custScaleX="79666" custScaleY="53501">
        <dgm:presLayoutVars>
          <dgm:bulletEnabled val="1"/>
        </dgm:presLayoutVars>
      </dgm:prSet>
      <dgm:spPr/>
      <dgm:t>
        <a:bodyPr/>
        <a:lstStyle/>
        <a:p>
          <a:endParaRPr lang="es-MX"/>
        </a:p>
      </dgm:t>
    </dgm:pt>
    <dgm:pt modelId="{4BFFEE57-1AA3-446E-A879-64FF0AECD134}" type="pres">
      <dgm:prSet presAssocID="{F392ED8F-6A50-40D6-8D84-444EE9E9DB76}" presName="sibTrans" presStyleCnt="0"/>
      <dgm:spPr/>
    </dgm:pt>
    <dgm:pt modelId="{ECDDB3E4-104C-47BE-AB16-F1FAE0AC474E}" type="pres">
      <dgm:prSet presAssocID="{C3CF1564-860B-49A7-B5BE-C6294F6E475F}" presName="node" presStyleLbl="node1" presStyleIdx="1" presStyleCnt="3" custScaleX="138747" custScaleY="97697">
        <dgm:presLayoutVars>
          <dgm:bulletEnabled val="1"/>
        </dgm:presLayoutVars>
      </dgm:prSet>
      <dgm:spPr/>
      <dgm:t>
        <a:bodyPr/>
        <a:lstStyle/>
        <a:p>
          <a:endParaRPr lang="es-MX"/>
        </a:p>
      </dgm:t>
    </dgm:pt>
    <dgm:pt modelId="{AE316633-B41E-4BCE-8913-9BFF5925A00D}" type="pres">
      <dgm:prSet presAssocID="{75665E1B-6BF6-4C8F-9CCA-8791DBA39B47}" presName="sibTrans" presStyleCnt="0"/>
      <dgm:spPr/>
    </dgm:pt>
    <dgm:pt modelId="{E73F507D-9809-4845-8689-38008108A515}" type="pres">
      <dgm:prSet presAssocID="{86CB08F2-B409-4C24-BF7B-27C280A32014}" presName="node" presStyleLbl="node1" presStyleIdx="2" presStyleCnt="3">
        <dgm:presLayoutVars>
          <dgm:bulletEnabled val="1"/>
        </dgm:presLayoutVars>
      </dgm:prSet>
      <dgm:spPr/>
      <dgm:t>
        <a:bodyPr/>
        <a:lstStyle/>
        <a:p>
          <a:endParaRPr lang="es-MX"/>
        </a:p>
      </dgm:t>
    </dgm:pt>
  </dgm:ptLst>
  <dgm:cxnLst>
    <dgm:cxn modelId="{97FE844F-41B2-44BD-9DBF-BFE99D07E890}" type="presOf" srcId="{C3CF1564-860B-49A7-B5BE-C6294F6E475F}" destId="{ECDDB3E4-104C-47BE-AB16-F1FAE0AC474E}" srcOrd="0" destOrd="0" presId="urn:microsoft.com/office/officeart/2005/8/layout/hList6"/>
    <dgm:cxn modelId="{8ED2FEBB-17DE-4843-8E9E-6051DEEB6ED4}" srcId="{0477FF16-3EC1-47EF-9E43-113E25C3C40D}" destId="{C3CF1564-860B-49A7-B5BE-C6294F6E475F}" srcOrd="1" destOrd="0" parTransId="{A519BD09-3229-4434-B40D-8728367B9847}" sibTransId="{75665E1B-6BF6-4C8F-9CCA-8791DBA39B47}"/>
    <dgm:cxn modelId="{834E88F6-C8E0-405F-9774-7644F01D36E8}" srcId="{0477FF16-3EC1-47EF-9E43-113E25C3C40D}" destId="{86CB08F2-B409-4C24-BF7B-27C280A32014}" srcOrd="2" destOrd="0" parTransId="{4D31F004-A9B1-46C9-BA8C-CFD661EE80F3}" sibTransId="{140079D0-9F56-4FBA-87E6-CBF5442E0187}"/>
    <dgm:cxn modelId="{325B8DB1-120D-42AF-9CC3-4AB9E5C7E6CA}" type="presOf" srcId="{0477FF16-3EC1-47EF-9E43-113E25C3C40D}" destId="{799D59A2-F7BF-4591-8841-695483D59DA5}" srcOrd="0" destOrd="0" presId="urn:microsoft.com/office/officeart/2005/8/layout/hList6"/>
    <dgm:cxn modelId="{B3BDDBD1-3CF2-4F29-AE65-E23E3EDC8AB8}" type="presOf" srcId="{96C227D0-B785-4A0D-9971-F5B92892A82C}" destId="{035718D5-2D45-49C2-9CA6-92F45D216CE8}" srcOrd="0" destOrd="0" presId="urn:microsoft.com/office/officeart/2005/8/layout/hList6"/>
    <dgm:cxn modelId="{6BA39045-6631-4AC8-AC20-5C59DAE562CE}" srcId="{0477FF16-3EC1-47EF-9E43-113E25C3C40D}" destId="{96C227D0-B785-4A0D-9971-F5B92892A82C}" srcOrd="0" destOrd="0" parTransId="{0AB98678-B970-48F0-B51E-1A81204318AD}" sibTransId="{F392ED8F-6A50-40D6-8D84-444EE9E9DB76}"/>
    <dgm:cxn modelId="{F221EEBE-5712-4B7A-8ABB-A74AE3C691AE}" type="presOf" srcId="{86CB08F2-B409-4C24-BF7B-27C280A32014}" destId="{E73F507D-9809-4845-8689-38008108A515}" srcOrd="0" destOrd="0" presId="urn:microsoft.com/office/officeart/2005/8/layout/hList6"/>
    <dgm:cxn modelId="{1DEDEC0F-22B8-4715-9DBB-44994F688976}" type="presParOf" srcId="{799D59A2-F7BF-4591-8841-695483D59DA5}" destId="{035718D5-2D45-49C2-9CA6-92F45D216CE8}" srcOrd="0" destOrd="0" presId="urn:microsoft.com/office/officeart/2005/8/layout/hList6"/>
    <dgm:cxn modelId="{46140463-E1F6-42E7-9DF4-1056C6516F26}" type="presParOf" srcId="{799D59A2-F7BF-4591-8841-695483D59DA5}" destId="{4BFFEE57-1AA3-446E-A879-64FF0AECD134}" srcOrd="1" destOrd="0" presId="urn:microsoft.com/office/officeart/2005/8/layout/hList6"/>
    <dgm:cxn modelId="{39E82D29-DD93-4B4E-82B7-D124AA44369C}" type="presParOf" srcId="{799D59A2-F7BF-4591-8841-695483D59DA5}" destId="{ECDDB3E4-104C-47BE-AB16-F1FAE0AC474E}" srcOrd="2" destOrd="0" presId="urn:microsoft.com/office/officeart/2005/8/layout/hList6"/>
    <dgm:cxn modelId="{516A29D3-CEBA-457F-AB64-E3C65C5BF36D}" type="presParOf" srcId="{799D59A2-F7BF-4591-8841-695483D59DA5}" destId="{AE316633-B41E-4BCE-8913-9BFF5925A00D}" srcOrd="3" destOrd="0" presId="urn:microsoft.com/office/officeart/2005/8/layout/hList6"/>
    <dgm:cxn modelId="{382D304B-F0AD-44F2-A5EB-757C211ECEB9}" type="presParOf" srcId="{799D59A2-F7BF-4591-8841-695483D59DA5}" destId="{E73F507D-9809-4845-8689-38008108A515}"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F97247-B37E-4E40-9663-13BF0494F1E9}">
      <dsp:nvSpPr>
        <dsp:cNvPr id="0" name=""/>
        <dsp:cNvSpPr/>
      </dsp:nvSpPr>
      <dsp:spPr>
        <a:xfrm>
          <a:off x="212533" y="260029"/>
          <a:ext cx="2919033" cy="1751420"/>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smtClean="0">
              <a:latin typeface="Arial" pitchFamily="34" charset="0"/>
              <a:cs typeface="Arial" pitchFamily="34" charset="0"/>
            </a:rPr>
            <a:t>Von Hentig propone 3 factores de la deportación.</a:t>
          </a:r>
          <a:endParaRPr lang="es-MX" sz="2400" kern="1200" dirty="0">
            <a:latin typeface="Arial" pitchFamily="34" charset="0"/>
            <a:cs typeface="Arial" pitchFamily="34" charset="0"/>
          </a:endParaRPr>
        </a:p>
      </dsp:txBody>
      <dsp:txXfrm>
        <a:off x="212533" y="260029"/>
        <a:ext cx="2919033" cy="1751420"/>
      </dsp:txXfrm>
    </dsp:sp>
    <dsp:sp modelId="{DDF15030-6820-404D-991E-96C48AC83F89}">
      <dsp:nvSpPr>
        <dsp:cNvPr id="0" name=""/>
        <dsp:cNvSpPr/>
      </dsp:nvSpPr>
      <dsp:spPr>
        <a:xfrm>
          <a:off x="3423470" y="188755"/>
          <a:ext cx="4655508" cy="1893968"/>
        </a:xfrm>
        <a:prstGeom prst="rect">
          <a:avLst/>
        </a:prstGeom>
        <a:gradFill rotWithShape="0">
          <a:gsLst>
            <a:gs pos="0">
              <a:schemeClr val="accent5">
                <a:hueOff val="-2483469"/>
                <a:satOff val="9953"/>
                <a:lumOff val="2157"/>
                <a:alphaOff val="0"/>
                <a:tint val="50000"/>
                <a:satMod val="300000"/>
              </a:schemeClr>
            </a:gs>
            <a:gs pos="35000">
              <a:schemeClr val="accent5">
                <a:hueOff val="-2483469"/>
                <a:satOff val="9953"/>
                <a:lumOff val="2157"/>
                <a:alphaOff val="0"/>
                <a:tint val="37000"/>
                <a:satMod val="300000"/>
              </a:schemeClr>
            </a:gs>
            <a:gs pos="100000">
              <a:schemeClr val="accent5">
                <a:hueOff val="-2483469"/>
                <a:satOff val="9953"/>
                <a:lumOff val="215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latin typeface="Arial" pitchFamily="34" charset="0"/>
              <a:cs typeface="Arial" pitchFamily="34" charset="0"/>
            </a:rPr>
            <a:t>1.- Alejamiento a un ambiente desfavorable.</a:t>
          </a:r>
        </a:p>
        <a:p>
          <a:pPr lvl="0" algn="ctr" defTabSz="889000">
            <a:lnSpc>
              <a:spcPct val="90000"/>
            </a:lnSpc>
            <a:spcBef>
              <a:spcPct val="0"/>
            </a:spcBef>
            <a:spcAft>
              <a:spcPct val="35000"/>
            </a:spcAft>
          </a:pPr>
          <a:r>
            <a:rPr lang="es-MX" sz="2000" b="1" kern="1200" dirty="0" smtClean="0">
              <a:latin typeface="Arial" pitchFamily="34" charset="0"/>
              <a:cs typeface="Arial" pitchFamily="34" charset="0"/>
            </a:rPr>
            <a:t>2.- Lugar donde el reo recuerde poco su delito.</a:t>
          </a:r>
        </a:p>
        <a:p>
          <a:pPr lvl="0" algn="ctr" defTabSz="889000">
            <a:lnSpc>
              <a:spcPct val="90000"/>
            </a:lnSpc>
            <a:spcBef>
              <a:spcPct val="0"/>
            </a:spcBef>
            <a:spcAft>
              <a:spcPct val="35000"/>
            </a:spcAft>
          </a:pPr>
          <a:r>
            <a:rPr lang="es-MX" sz="2000" b="1" kern="1200" dirty="0" smtClean="0">
              <a:latin typeface="Arial" pitchFamily="34" charset="0"/>
              <a:cs typeface="Arial" pitchFamily="34" charset="0"/>
            </a:rPr>
            <a:t>3.- Un clima para nuevas tareas de adaptación.</a:t>
          </a:r>
          <a:endParaRPr lang="es-MX" sz="2000" b="1" kern="1200" dirty="0">
            <a:latin typeface="Arial" pitchFamily="34" charset="0"/>
            <a:cs typeface="Arial" pitchFamily="34" charset="0"/>
          </a:endParaRPr>
        </a:p>
      </dsp:txBody>
      <dsp:txXfrm>
        <a:off x="3423470" y="188755"/>
        <a:ext cx="4655508" cy="1893968"/>
      </dsp:txXfrm>
    </dsp:sp>
    <dsp:sp modelId="{06174D97-FC94-469A-9B42-23AC418FA423}">
      <dsp:nvSpPr>
        <dsp:cNvPr id="0" name=""/>
        <dsp:cNvSpPr/>
      </dsp:nvSpPr>
      <dsp:spPr>
        <a:xfrm>
          <a:off x="73558" y="2374627"/>
          <a:ext cx="3778922" cy="2384400"/>
        </a:xfrm>
        <a:prstGeom prst="rect">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MX" sz="2800" kern="1200" smtClean="0">
              <a:latin typeface="Arial" pitchFamily="34" charset="0"/>
              <a:cs typeface="Arial" pitchFamily="34" charset="0"/>
            </a:rPr>
            <a:t>Los deportados eran enviados a Siberia en campamentos con cadenas en los pies .</a:t>
          </a:r>
          <a:endParaRPr lang="es-MX" sz="2800" kern="1200" dirty="0">
            <a:latin typeface="Arial" pitchFamily="34" charset="0"/>
            <a:cs typeface="Arial" pitchFamily="34" charset="0"/>
          </a:endParaRPr>
        </a:p>
      </dsp:txBody>
      <dsp:txXfrm>
        <a:off x="73558" y="2374627"/>
        <a:ext cx="3778922" cy="2384400"/>
      </dsp:txXfrm>
    </dsp:sp>
    <dsp:sp modelId="{5F9A8D0F-F0E2-4CFE-9041-17E10FAAE9ED}">
      <dsp:nvSpPr>
        <dsp:cNvPr id="0" name=""/>
        <dsp:cNvSpPr/>
      </dsp:nvSpPr>
      <dsp:spPr>
        <a:xfrm>
          <a:off x="4144384" y="2691117"/>
          <a:ext cx="4073569" cy="1751420"/>
        </a:xfrm>
        <a:prstGeom prst="rect">
          <a:avLst/>
        </a:prstGeom>
        <a:gradFill rotWithShape="0">
          <a:gsLst>
            <a:gs pos="0">
              <a:schemeClr val="accent5">
                <a:hueOff val="-7450407"/>
                <a:satOff val="29858"/>
                <a:lumOff val="6471"/>
                <a:alphaOff val="0"/>
                <a:tint val="50000"/>
                <a:satMod val="300000"/>
              </a:schemeClr>
            </a:gs>
            <a:gs pos="35000">
              <a:schemeClr val="accent5">
                <a:hueOff val="-7450407"/>
                <a:satOff val="29858"/>
                <a:lumOff val="6471"/>
                <a:alphaOff val="0"/>
                <a:tint val="37000"/>
                <a:satMod val="300000"/>
              </a:schemeClr>
            </a:gs>
            <a:gs pos="100000">
              <a:schemeClr val="accent5">
                <a:hueOff val="-7450407"/>
                <a:satOff val="29858"/>
                <a:lumOff val="647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smtClean="0">
              <a:latin typeface="Arial" pitchFamily="34" charset="0"/>
              <a:cs typeface="Arial" pitchFamily="34" charset="0"/>
            </a:rPr>
            <a:t>En México en Oaxaca y Quintana Roo</a:t>
          </a:r>
          <a:r>
            <a:rPr lang="es-MX" sz="1900" kern="1200" smtClean="0">
              <a:latin typeface="Arial" pitchFamily="34" charset="0"/>
              <a:cs typeface="Arial" pitchFamily="34" charset="0"/>
            </a:rPr>
            <a:t>.</a:t>
          </a:r>
          <a:endParaRPr lang="es-MX" sz="1900" kern="1200" dirty="0">
            <a:latin typeface="Arial" pitchFamily="34" charset="0"/>
            <a:cs typeface="Arial" pitchFamily="34" charset="0"/>
          </a:endParaRPr>
        </a:p>
      </dsp:txBody>
      <dsp:txXfrm>
        <a:off x="4144384" y="2691117"/>
        <a:ext cx="4073569" cy="1751420"/>
      </dsp:txXfrm>
    </dsp:sp>
    <dsp:sp modelId="{A25985AF-9757-463F-B559-F3B1947BCE70}">
      <dsp:nvSpPr>
        <dsp:cNvPr id="0" name=""/>
        <dsp:cNvSpPr/>
      </dsp:nvSpPr>
      <dsp:spPr>
        <a:xfrm>
          <a:off x="0" y="5039845"/>
          <a:ext cx="5779423" cy="952282"/>
        </a:xfrm>
        <a:prstGeom prst="rect">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b="1" kern="1200" dirty="0" smtClean="0">
              <a:latin typeface="Arial" pitchFamily="34" charset="0"/>
              <a:cs typeface="Arial" pitchFamily="34" charset="0"/>
            </a:rPr>
            <a:t>LA DEPORTACIÓN</a:t>
          </a:r>
          <a:endParaRPr lang="es-MX" sz="3600" b="1" kern="1200" dirty="0">
            <a:latin typeface="Arial" pitchFamily="34" charset="0"/>
            <a:cs typeface="Arial" pitchFamily="34" charset="0"/>
          </a:endParaRPr>
        </a:p>
      </dsp:txBody>
      <dsp:txXfrm>
        <a:off x="0" y="5039845"/>
        <a:ext cx="5779423" cy="9522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5718D5-2D45-49C2-9CA6-92F45D216CE8}">
      <dsp:nvSpPr>
        <dsp:cNvPr id="0" name=""/>
        <dsp:cNvSpPr/>
      </dsp:nvSpPr>
      <dsp:spPr>
        <a:xfrm rot="16200000">
          <a:off x="-655753" y="2096911"/>
          <a:ext cx="3312380" cy="1997427"/>
        </a:xfrm>
        <a:prstGeom prst="flowChartManualOperation">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0" rIns="177602" bIns="0" numCol="1" spcCol="1270" anchor="ctr" anchorCtr="0">
          <a:noAutofit/>
        </a:bodyPr>
        <a:lstStyle/>
        <a:p>
          <a:pPr lvl="0" algn="ctr" defTabSz="1244600">
            <a:lnSpc>
              <a:spcPct val="90000"/>
            </a:lnSpc>
            <a:spcBef>
              <a:spcPct val="0"/>
            </a:spcBef>
            <a:spcAft>
              <a:spcPct val="35000"/>
            </a:spcAft>
          </a:pPr>
          <a:r>
            <a:rPr lang="es-MX" sz="2800" b="1" kern="1200" dirty="0" smtClean="0">
              <a:solidFill>
                <a:schemeClr val="tx1">
                  <a:lumMod val="95000"/>
                  <a:lumOff val="5000"/>
                </a:schemeClr>
              </a:solidFill>
              <a:latin typeface="Arial" pitchFamily="34" charset="0"/>
              <a:cs typeface="Arial" pitchFamily="34" charset="0"/>
            </a:rPr>
            <a:t>SISTEMA ABIERTO EN MÉXICO</a:t>
          </a:r>
          <a:r>
            <a:rPr lang="es-MX" sz="2800" kern="1200" dirty="0" smtClean="0">
              <a:solidFill>
                <a:schemeClr val="tx1">
                  <a:lumMod val="95000"/>
                  <a:lumOff val="5000"/>
                </a:schemeClr>
              </a:solidFill>
              <a:latin typeface="Arial" pitchFamily="34" charset="0"/>
              <a:cs typeface="Arial" pitchFamily="34" charset="0"/>
            </a:rPr>
            <a:t>.</a:t>
          </a:r>
          <a:endParaRPr lang="es-MX" sz="2800" kern="1200" dirty="0">
            <a:solidFill>
              <a:schemeClr val="tx1">
                <a:lumMod val="95000"/>
                <a:lumOff val="5000"/>
              </a:schemeClr>
            </a:solidFill>
            <a:latin typeface="Arial" pitchFamily="34" charset="0"/>
            <a:cs typeface="Arial" pitchFamily="34" charset="0"/>
          </a:endParaRPr>
        </a:p>
      </dsp:txBody>
      <dsp:txXfrm rot="5400000">
        <a:off x="1724" y="2101910"/>
        <a:ext cx="1997427" cy="1987428"/>
      </dsp:txXfrm>
    </dsp:sp>
    <dsp:sp modelId="{ECDDB3E4-104C-47BE-AB16-F1FAE0AC474E}">
      <dsp:nvSpPr>
        <dsp:cNvPr id="0" name=""/>
        <dsp:cNvSpPr/>
      </dsp:nvSpPr>
      <dsp:spPr>
        <a:xfrm rot="16200000">
          <a:off x="902229" y="1356256"/>
          <a:ext cx="6048665" cy="3478736"/>
        </a:xfrm>
        <a:prstGeom prst="flowChartManualOperati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0" tIns="0" rIns="165100" bIns="0" numCol="1" spcCol="1270" anchor="ctr" anchorCtr="0">
          <a:noAutofit/>
        </a:bodyPr>
        <a:lstStyle/>
        <a:p>
          <a:pPr lvl="0" algn="ctr" defTabSz="1155700">
            <a:lnSpc>
              <a:spcPct val="90000"/>
            </a:lnSpc>
            <a:spcBef>
              <a:spcPct val="0"/>
            </a:spcBef>
            <a:spcAft>
              <a:spcPct val="35000"/>
            </a:spcAft>
          </a:pPr>
          <a:r>
            <a:rPr lang="es-MX" sz="2600" kern="1200" dirty="0" smtClean="0">
              <a:latin typeface="Arial" pitchFamily="34" charset="0"/>
              <a:cs typeface="Arial" pitchFamily="34" charset="0"/>
            </a:rPr>
            <a:t>En México la primera experiencia de cárcel abierta es la que se inauguró en Almoloya de Juárez, Toluca, Estado de México. Comenzó en el año 1968 con otorgamiento de salidas de fin de semana en un régimen preliberacional.</a:t>
          </a:r>
          <a:endParaRPr lang="es-MX" sz="2600" kern="1200" dirty="0">
            <a:latin typeface="Arial" pitchFamily="34" charset="0"/>
            <a:cs typeface="Arial" pitchFamily="34" charset="0"/>
          </a:endParaRPr>
        </a:p>
      </dsp:txBody>
      <dsp:txXfrm rot="5400000">
        <a:off x="2187193" y="1281025"/>
        <a:ext cx="3478736" cy="3629199"/>
      </dsp:txXfrm>
    </dsp:sp>
    <dsp:sp modelId="{E73F507D-9809-4845-8689-38008108A515}">
      <dsp:nvSpPr>
        <dsp:cNvPr id="0" name=""/>
        <dsp:cNvSpPr/>
      </dsp:nvSpPr>
      <dsp:spPr>
        <a:xfrm rot="16200000">
          <a:off x="4011975" y="1841999"/>
          <a:ext cx="6191250" cy="2507251"/>
        </a:xfrm>
        <a:prstGeom prst="flowChartManualOperation">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0" tIns="0" rIns="203200" bIns="0" numCol="1" spcCol="1270" anchor="ctr" anchorCtr="0">
          <a:noAutofit/>
        </a:bodyPr>
        <a:lstStyle/>
        <a:p>
          <a:pPr lvl="0" algn="ctr" defTabSz="1422400">
            <a:lnSpc>
              <a:spcPct val="90000"/>
            </a:lnSpc>
            <a:spcBef>
              <a:spcPct val="0"/>
            </a:spcBef>
            <a:spcAft>
              <a:spcPct val="35000"/>
            </a:spcAft>
          </a:pPr>
          <a:r>
            <a:rPr lang="es-MX" sz="3200" kern="1200" dirty="0" smtClean="0">
              <a:latin typeface="Arial" pitchFamily="34" charset="0"/>
              <a:cs typeface="Arial" pitchFamily="34" charset="0"/>
            </a:rPr>
            <a:t>Había salidas así como también se les daba más libertad a los presos.</a:t>
          </a:r>
          <a:endParaRPr lang="es-MX" sz="3200" kern="1200" dirty="0">
            <a:latin typeface="Arial" pitchFamily="34" charset="0"/>
            <a:cs typeface="Arial" pitchFamily="34" charset="0"/>
          </a:endParaRPr>
        </a:p>
      </dsp:txBody>
      <dsp:txXfrm rot="5400000">
        <a:off x="5853974" y="1238250"/>
        <a:ext cx="2507251" cy="37147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F60E09-E1FA-47F5-A64A-A25A220061EC}"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38CD3D-A691-4416-9F7E-C5D6604F6D58}" type="slidenum">
              <a:rPr lang="es-MX" smtClean="0"/>
              <a:t>‹Nº›</a:t>
            </a:fld>
            <a:endParaRPr lang="es-MX"/>
          </a:p>
        </p:txBody>
      </p:sp>
    </p:spTree>
    <p:extLst>
      <p:ext uri="{BB962C8B-B14F-4D97-AF65-F5344CB8AC3E}">
        <p14:creationId xmlns:p14="http://schemas.microsoft.com/office/powerpoint/2010/main" val="976339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1191005" y="878422"/>
            <a:ext cx="4475990" cy="3164760"/>
          </a:xfrm>
          <a:prstGeom prst="rect">
            <a:avLst/>
          </a:prstGeom>
          <a:solidFill>
            <a:srgbClr val="FFFFFF"/>
          </a:solidFill>
          <a:ln w="9525">
            <a:solidFill>
              <a:srgbClr val="000000"/>
            </a:solidFill>
            <a:miter lim="800000"/>
            <a:headEnd/>
            <a:tailEnd/>
          </a:ln>
          <a:effectLst/>
        </p:spPr>
        <p:txBody>
          <a:bodyPr wrap="none" lIns="80165" tIns="40083" rIns="80165" bIns="40083" anchor="ctr"/>
          <a:lstStyle/>
          <a:p>
            <a:endParaRPr lang="es-ES_tradnl"/>
          </a:p>
        </p:txBody>
      </p:sp>
      <p:sp>
        <p:nvSpPr>
          <p:cNvPr id="13314" name="Rectangle 2"/>
          <p:cNvSpPr txBox="1">
            <a:spLocks noGrp="1" noChangeArrowheads="1"/>
          </p:cNvSpPr>
          <p:nvPr>
            <p:ph type="body"/>
          </p:nvPr>
        </p:nvSpPr>
        <p:spPr bwMode="auto">
          <a:xfrm>
            <a:off x="1061392" y="4350019"/>
            <a:ext cx="4740978" cy="3512328"/>
          </a:xfrm>
          <a:prstGeom prst="rect">
            <a:avLst/>
          </a:prstGeom>
          <a:noFill/>
          <a:ln cap="flat">
            <a:round/>
            <a:headEnd/>
            <a:tailEnd/>
          </a:ln>
        </p:spPr>
        <p:txBody>
          <a:bodyPr wrap="none" anchor="ctr"/>
          <a:lstStyle/>
          <a:p>
            <a:endParaRPr lang="es-ES_tradnl"/>
          </a:p>
        </p:txBody>
      </p:sp>
    </p:spTree>
    <p:extLst>
      <p:ext uri="{BB962C8B-B14F-4D97-AF65-F5344CB8AC3E}">
        <p14:creationId xmlns:p14="http://schemas.microsoft.com/office/powerpoint/2010/main" val="1786299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1191005" y="878422"/>
            <a:ext cx="4475990" cy="3164760"/>
          </a:xfrm>
          <a:prstGeom prst="rect">
            <a:avLst/>
          </a:prstGeom>
          <a:solidFill>
            <a:srgbClr val="FFFFFF"/>
          </a:solidFill>
          <a:ln w="9525">
            <a:solidFill>
              <a:srgbClr val="000000"/>
            </a:solidFill>
            <a:miter lim="800000"/>
            <a:headEnd/>
            <a:tailEnd/>
          </a:ln>
          <a:effectLst/>
        </p:spPr>
        <p:txBody>
          <a:bodyPr wrap="none" lIns="80165" tIns="40083" rIns="80165" bIns="40083" anchor="ctr"/>
          <a:lstStyle/>
          <a:p>
            <a:endParaRPr lang="es-ES_tradnl"/>
          </a:p>
        </p:txBody>
      </p:sp>
      <p:sp>
        <p:nvSpPr>
          <p:cNvPr id="14338" name="Rectangle 2"/>
          <p:cNvSpPr txBox="1">
            <a:spLocks noGrp="1" noChangeArrowheads="1"/>
          </p:cNvSpPr>
          <p:nvPr>
            <p:ph type="body"/>
          </p:nvPr>
        </p:nvSpPr>
        <p:spPr bwMode="auto">
          <a:xfrm>
            <a:off x="1061392" y="4350019"/>
            <a:ext cx="4740978" cy="3512328"/>
          </a:xfrm>
          <a:prstGeom prst="rect">
            <a:avLst/>
          </a:prstGeom>
          <a:noFill/>
          <a:ln cap="flat">
            <a:round/>
            <a:headEnd/>
            <a:tailEnd/>
          </a:ln>
        </p:spPr>
        <p:txBody>
          <a:bodyPr wrap="none" anchor="ctr"/>
          <a:lstStyle/>
          <a:p>
            <a:endParaRPr lang="es-ES_tradnl"/>
          </a:p>
        </p:txBody>
      </p:sp>
    </p:spTree>
    <p:extLst>
      <p:ext uri="{BB962C8B-B14F-4D97-AF65-F5344CB8AC3E}">
        <p14:creationId xmlns:p14="http://schemas.microsoft.com/office/powerpoint/2010/main" val="263482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191005" y="878422"/>
            <a:ext cx="4475990" cy="3164760"/>
          </a:xfrm>
          <a:prstGeom prst="rect">
            <a:avLst/>
          </a:prstGeom>
          <a:solidFill>
            <a:srgbClr val="FFFFFF"/>
          </a:solidFill>
          <a:ln w="9525">
            <a:solidFill>
              <a:srgbClr val="000000"/>
            </a:solidFill>
            <a:miter lim="800000"/>
            <a:headEnd/>
            <a:tailEnd/>
          </a:ln>
          <a:effectLst/>
        </p:spPr>
        <p:txBody>
          <a:bodyPr wrap="none" lIns="80165" tIns="40083" rIns="80165" bIns="40083" anchor="ctr"/>
          <a:lstStyle/>
          <a:p>
            <a:endParaRPr lang="es-ES_tradnl"/>
          </a:p>
        </p:txBody>
      </p:sp>
      <p:sp>
        <p:nvSpPr>
          <p:cNvPr id="15362" name="Rectangle 2"/>
          <p:cNvSpPr txBox="1">
            <a:spLocks noGrp="1" noChangeArrowheads="1"/>
          </p:cNvSpPr>
          <p:nvPr>
            <p:ph type="body"/>
          </p:nvPr>
        </p:nvSpPr>
        <p:spPr bwMode="auto">
          <a:xfrm>
            <a:off x="1061392" y="4350019"/>
            <a:ext cx="4740978" cy="3512328"/>
          </a:xfrm>
          <a:prstGeom prst="rect">
            <a:avLst/>
          </a:prstGeom>
          <a:noFill/>
          <a:ln cap="flat">
            <a:round/>
            <a:headEnd/>
            <a:tailEnd/>
          </a:ln>
        </p:spPr>
        <p:txBody>
          <a:bodyPr wrap="none" anchor="ctr"/>
          <a:lstStyle/>
          <a:p>
            <a:endParaRPr lang="es-ES_tradnl"/>
          </a:p>
        </p:txBody>
      </p:sp>
    </p:spTree>
    <p:extLst>
      <p:ext uri="{BB962C8B-B14F-4D97-AF65-F5344CB8AC3E}">
        <p14:creationId xmlns:p14="http://schemas.microsoft.com/office/powerpoint/2010/main" val="2752912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1191005" y="878422"/>
            <a:ext cx="4475990" cy="3164760"/>
          </a:xfrm>
          <a:prstGeom prst="rect">
            <a:avLst/>
          </a:prstGeom>
          <a:solidFill>
            <a:srgbClr val="FFFFFF"/>
          </a:solidFill>
          <a:ln w="9525">
            <a:solidFill>
              <a:srgbClr val="000000"/>
            </a:solidFill>
            <a:miter lim="800000"/>
            <a:headEnd/>
            <a:tailEnd/>
          </a:ln>
          <a:effectLst/>
        </p:spPr>
        <p:txBody>
          <a:bodyPr wrap="none" lIns="80165" tIns="40083" rIns="80165" bIns="40083" anchor="ctr"/>
          <a:lstStyle/>
          <a:p>
            <a:endParaRPr lang="es-ES_tradnl"/>
          </a:p>
        </p:txBody>
      </p:sp>
      <p:sp>
        <p:nvSpPr>
          <p:cNvPr id="16386" name="Rectangle 2"/>
          <p:cNvSpPr txBox="1">
            <a:spLocks noGrp="1" noChangeArrowheads="1"/>
          </p:cNvSpPr>
          <p:nvPr>
            <p:ph type="body"/>
          </p:nvPr>
        </p:nvSpPr>
        <p:spPr bwMode="auto">
          <a:xfrm>
            <a:off x="1061392" y="4350019"/>
            <a:ext cx="4740978" cy="3512328"/>
          </a:xfrm>
          <a:prstGeom prst="rect">
            <a:avLst/>
          </a:prstGeom>
          <a:noFill/>
          <a:ln cap="flat">
            <a:round/>
            <a:headEnd/>
            <a:tailEnd/>
          </a:ln>
        </p:spPr>
        <p:txBody>
          <a:bodyPr wrap="none" anchor="ctr"/>
          <a:lstStyle/>
          <a:p>
            <a:endParaRPr lang="es-ES_tradnl"/>
          </a:p>
        </p:txBody>
      </p:sp>
    </p:spTree>
    <p:extLst>
      <p:ext uri="{BB962C8B-B14F-4D97-AF65-F5344CB8AC3E}">
        <p14:creationId xmlns:p14="http://schemas.microsoft.com/office/powerpoint/2010/main" val="1949023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1191005" y="878422"/>
            <a:ext cx="4475990" cy="3164760"/>
          </a:xfrm>
          <a:prstGeom prst="rect">
            <a:avLst/>
          </a:prstGeom>
          <a:solidFill>
            <a:srgbClr val="FFFFFF"/>
          </a:solidFill>
          <a:ln w="9525">
            <a:solidFill>
              <a:srgbClr val="000000"/>
            </a:solidFill>
            <a:miter lim="800000"/>
            <a:headEnd/>
            <a:tailEnd/>
          </a:ln>
          <a:effectLst/>
        </p:spPr>
        <p:txBody>
          <a:bodyPr wrap="none" lIns="80165" tIns="40083" rIns="80165" bIns="40083" anchor="ctr"/>
          <a:lstStyle/>
          <a:p>
            <a:endParaRPr lang="es-ES_tradnl"/>
          </a:p>
        </p:txBody>
      </p:sp>
      <p:sp>
        <p:nvSpPr>
          <p:cNvPr id="17410" name="Rectangle 2"/>
          <p:cNvSpPr txBox="1">
            <a:spLocks noGrp="1" noChangeArrowheads="1"/>
          </p:cNvSpPr>
          <p:nvPr>
            <p:ph type="body"/>
          </p:nvPr>
        </p:nvSpPr>
        <p:spPr bwMode="auto">
          <a:xfrm>
            <a:off x="1061392" y="4350019"/>
            <a:ext cx="4740978" cy="3512328"/>
          </a:xfrm>
          <a:prstGeom prst="rect">
            <a:avLst/>
          </a:prstGeom>
          <a:noFill/>
          <a:ln cap="flat">
            <a:round/>
            <a:headEnd/>
            <a:tailEnd/>
          </a:ln>
        </p:spPr>
        <p:txBody>
          <a:bodyPr wrap="none" anchor="ctr"/>
          <a:lstStyle/>
          <a:p>
            <a:endParaRPr lang="es-ES_tradnl"/>
          </a:p>
        </p:txBody>
      </p:sp>
    </p:spTree>
    <p:extLst>
      <p:ext uri="{BB962C8B-B14F-4D97-AF65-F5344CB8AC3E}">
        <p14:creationId xmlns:p14="http://schemas.microsoft.com/office/powerpoint/2010/main" val="3161604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319213" y="877888"/>
            <a:ext cx="4219575" cy="31654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061392" y="4350019"/>
            <a:ext cx="4740978" cy="3512328"/>
          </a:xfrm>
          <a:prstGeom prst="rect">
            <a:avLst/>
          </a:prstGeom>
          <a:noFill/>
          <a:ln cap="flat">
            <a:round/>
            <a:headEnd/>
            <a:tailEnd/>
          </a:ln>
        </p:spPr>
        <p:txBody>
          <a:bodyPr wrap="none" anchor="ctr"/>
          <a:lstStyle/>
          <a:p>
            <a:endParaRPr lang="es-ES_tradnl"/>
          </a:p>
        </p:txBody>
      </p:sp>
    </p:spTree>
    <p:extLst>
      <p:ext uri="{BB962C8B-B14F-4D97-AF65-F5344CB8AC3E}">
        <p14:creationId xmlns:p14="http://schemas.microsoft.com/office/powerpoint/2010/main" val="4234713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D29B7A9-96B6-4603-B838-EC294B94B00D}"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DB2346A-7C74-4274-AB2C-B787FF87248B}"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60000"/>
                <a:lumOff val="40000"/>
              </a:schemeClr>
            </a:gs>
            <a:gs pos="50000">
              <a:schemeClr val="accent3">
                <a:lumMod val="40000"/>
                <a:lumOff val="60000"/>
              </a:schemeClr>
            </a:gs>
            <a:gs pos="100000">
              <a:schemeClr val="accent3">
                <a:lumMod val="75000"/>
              </a:schemeClr>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9B7A9-96B6-4603-B838-EC294B94B00D}"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B2346A-7C74-4274-AB2C-B787FF87248B}"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0.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412777"/>
            <a:ext cx="7774632" cy="2187674"/>
          </a:xfr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a:lstStyle/>
          <a:p>
            <a:r>
              <a:rPr lang="es-MX" b="1" dirty="0" smtClean="0">
                <a:solidFill>
                  <a:schemeClr val="tx1">
                    <a:lumMod val="95000"/>
                    <a:lumOff val="5000"/>
                  </a:schemeClr>
                </a:solidFill>
                <a:latin typeface="Arial" pitchFamily="34" charset="0"/>
                <a:cs typeface="Arial" pitchFamily="34" charset="0"/>
              </a:rPr>
              <a:t>HISTORIA Y PRECURSORES DE LA READAPTACIÓN SOCIAL</a:t>
            </a:r>
            <a:endParaRPr lang="es-MX" b="1" dirty="0">
              <a:solidFill>
                <a:schemeClr val="tx1">
                  <a:lumMod val="95000"/>
                  <a:lumOff val="5000"/>
                </a:schemeClr>
              </a:solidFill>
              <a:latin typeface="Arial" pitchFamily="34" charset="0"/>
              <a:cs typeface="Arial" pitchFamily="34" charset="0"/>
            </a:endParaRPr>
          </a:p>
        </p:txBody>
      </p:sp>
      <p:sp>
        <p:nvSpPr>
          <p:cNvPr id="4" name="Subtítulo 3"/>
          <p:cNvSpPr>
            <a:spLocks noGrp="1"/>
          </p:cNvSpPr>
          <p:nvPr>
            <p:ph type="subTitle" idx="1"/>
          </p:nvPr>
        </p:nvSpPr>
        <p:spPr/>
        <p:txBody>
          <a:bodyPr/>
          <a:lstStyle/>
          <a:p>
            <a:endParaRPr lang="es-MX"/>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363272" cy="5649491"/>
          </a:xfrm>
        </p:spPr>
        <p:txBody>
          <a:bodyPr/>
          <a:lstStyle/>
          <a:p>
            <a:endParaRPr lang="es-MX" dirty="0"/>
          </a:p>
        </p:txBody>
      </p:sp>
      <p:pic>
        <p:nvPicPr>
          <p:cNvPr id="19458" name="Picture 2" descr="http://t2.gstatic.com/images?q=tbn:ANd9GcR-Fgcd4gpU8cclRFYDiFDybEIfANDZxs15yW5f_vjdvJQmMQHWd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457200" y="333374"/>
          <a:ext cx="8291513" cy="61919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2530" name="Picture 2" descr="http://t2.gstatic.com/images?q=tbn:ANd9GcSfP844m5h235L-_HuT59czInF09zEm6M6mfvXhIKyLwvyA6ugx"/>
          <p:cNvPicPr>
            <a:picLocks noChangeAspect="1" noChangeArrowheads="1"/>
          </p:cNvPicPr>
          <p:nvPr/>
        </p:nvPicPr>
        <p:blipFill>
          <a:blip r:embed="rId7" cstate="print"/>
          <a:srcRect/>
          <a:stretch>
            <a:fillRect/>
          </a:stretch>
        </p:blipFill>
        <p:spPr bwMode="auto">
          <a:xfrm>
            <a:off x="6343650" y="4941168"/>
            <a:ext cx="2800350" cy="162877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333375"/>
          <a:ext cx="8362950" cy="619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91264" cy="5721499"/>
          </a:xfrm>
        </p:spPr>
        <p:txBody>
          <a:bodyPr/>
          <a:lstStyle/>
          <a:p>
            <a:endParaRPr lang="es-MX" dirty="0"/>
          </a:p>
        </p:txBody>
      </p:sp>
      <p:pic>
        <p:nvPicPr>
          <p:cNvPr id="23554" name="Picture 2" descr="http://t2.gstatic.com/images?q=tbn:ANd9GcQhs4foACboCawhMTfLBA7Cf5PM0rMrhnklzXIKb4utxDEzAm4v"/>
          <p:cNvPicPr>
            <a:picLocks noChangeAspect="1" noChangeArrowheads="1"/>
          </p:cNvPicPr>
          <p:nvPr/>
        </p:nvPicPr>
        <p:blipFill>
          <a:blip r:embed="rId2" cstate="print"/>
          <a:srcRect/>
          <a:stretch>
            <a:fillRect/>
          </a:stretch>
        </p:blipFill>
        <p:spPr bwMode="auto">
          <a:xfrm>
            <a:off x="0" y="0"/>
            <a:ext cx="9144000" cy="6884479"/>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19256" cy="5793507"/>
          </a:xfrm>
        </p:spPr>
        <p:txBody>
          <a:bodyPr/>
          <a:lstStyle/>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En </a:t>
            </a:r>
            <a:r>
              <a:rPr lang="es-MX" dirty="0">
                <a:latin typeface="Arial" pitchFamily="34" charset="0"/>
                <a:cs typeface="Arial" pitchFamily="34" charset="0"/>
              </a:rPr>
              <a:t>1848 el Congreso General ordenó a historia de la prisión en México, al igual que el resto del mundo se encuentra  </a:t>
            </a:r>
            <a:r>
              <a:rPr lang="es-MX" dirty="0" smtClean="0">
                <a:latin typeface="Arial" pitchFamily="34" charset="0"/>
                <a:cs typeface="Arial" pitchFamily="34" charset="0"/>
              </a:rPr>
              <a:t>la edificación de establecimientos de detención y prisión preventiva de corrección para jóvenes delincuentes y de asilo para liberados, y fue encomendada la creación de un Reglamento de prisiones. </a:t>
            </a:r>
            <a:endParaRPr lang="es-MX"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a:lstStyle/>
          <a:p>
            <a:r>
              <a:rPr lang="es-MX" dirty="0" smtClean="0">
                <a:latin typeface="Arial" pitchFamily="34" charset="0"/>
                <a:cs typeface="Arial" pitchFamily="34" charset="0"/>
              </a:rPr>
              <a:t>MÉXICO</a:t>
            </a:r>
            <a:endParaRPr lang="es-MX" dirty="0">
              <a:latin typeface="Arial" pitchFamily="34" charset="0"/>
              <a:cs typeface="Arial" pitchFamily="34" charset="0"/>
            </a:endParaRPr>
          </a:p>
        </p:txBody>
      </p:sp>
      <p:sp>
        <p:nvSpPr>
          <p:cNvPr id="3" name="2 Marcador de contenido"/>
          <p:cNvSpPr>
            <a:spLocks noGrp="1"/>
          </p:cNvSpPr>
          <p:nvPr>
            <p:ph idx="1"/>
          </p:nvPr>
        </p:nvSpPr>
        <p:spPr/>
        <p:txBody>
          <a:bodyPr/>
          <a:lstStyle/>
          <a:p>
            <a:pPr algn="just"/>
            <a:r>
              <a:rPr lang="es-MX" dirty="0" smtClean="0">
                <a:latin typeface="Arial" pitchFamily="34" charset="0"/>
                <a:cs typeface="Arial" pitchFamily="34" charset="0"/>
              </a:rPr>
              <a:t>La necesidad de establecer colonias se planteo en el programa del Partido Liberal Mexicano de 1906.</a:t>
            </a:r>
          </a:p>
          <a:p>
            <a:pPr algn="just">
              <a:buNone/>
            </a:pPr>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La colonia penal de Islas Marías se destino a colonias penitenciarias en la época del porfiriato por medio del decreto del 12 de mayo de 1905.</a:t>
            </a:r>
            <a:endParaRPr lang="es-MX"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363272" cy="6120680"/>
          </a:xfrm>
        </p:spPr>
        <p:txBody>
          <a:bodyPr/>
          <a:lstStyle/>
          <a:p>
            <a:pPr algn="just"/>
            <a:r>
              <a:rPr lang="es-MX" dirty="0" smtClean="0">
                <a:latin typeface="Arial" pitchFamily="34" charset="0"/>
                <a:cs typeface="Arial" pitchFamily="34" charset="0"/>
              </a:rPr>
              <a:t>Se estableció un sistema progresivo en dos periodos para el cumplimiento del periodo de pena de prisión de los reos federales o del orden común. </a:t>
            </a:r>
          </a:p>
          <a:p>
            <a:pPr algn="just">
              <a:buNone/>
            </a:pPr>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El mutismo era una ley que establecía que los presos están obligados a guardar inquebrantable silencio no deben cambiar entre si palabras ni gestos faciales, así como actividades como cantar, etc.</a:t>
            </a:r>
          </a:p>
          <a:p>
            <a:endParaRPr lang="es-MX"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260648"/>
            <a:ext cx="8291264" cy="5505475"/>
          </a:xfrm>
        </p:spPr>
        <p:txBody>
          <a:bodyPr/>
          <a:lstStyle/>
          <a:p>
            <a:pPr algn="just"/>
            <a:r>
              <a:rPr lang="es-MX" dirty="0" smtClean="0">
                <a:latin typeface="Arial" pitchFamily="34" charset="0"/>
                <a:cs typeface="Arial" pitchFamily="34" charset="0"/>
              </a:rPr>
              <a:t>Rígida Disciplina</a:t>
            </a:r>
            <a:r>
              <a:rPr lang="es-MX" dirty="0" smtClean="0">
                <a:latin typeface="Arial" pitchFamily="34" charset="0"/>
                <a:cs typeface="Arial" pitchFamily="34" charset="0"/>
              </a:rPr>
              <a:t>.</a:t>
            </a:r>
          </a:p>
          <a:p>
            <a:pPr marL="0" indent="0" algn="just">
              <a:buNone/>
            </a:pPr>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Infracciones a los que violaban el reglamento</a:t>
            </a:r>
            <a:r>
              <a:rPr lang="es-MX" dirty="0" smtClean="0">
                <a:latin typeface="Arial" pitchFamily="34" charset="0"/>
                <a:cs typeface="Arial" pitchFamily="34" charset="0"/>
              </a:rPr>
              <a:t>.</a:t>
            </a:r>
          </a:p>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La enseñanza era muy elemental y consistía en aprender escritura, lectura y nociones de aritmética, privándoles de conocer oficios nuevos.</a:t>
            </a:r>
            <a:endParaRPr lang="es-MX" dirty="0">
              <a:latin typeface="Arial" pitchFamily="34" charset="0"/>
              <a:cs typeface="Arial" pitchFamily="34" charset="0"/>
            </a:endParaRPr>
          </a:p>
        </p:txBody>
      </p:sp>
      <p:pic>
        <p:nvPicPr>
          <p:cNvPr id="24578" name="Picture 2" descr="http://t1.gstatic.com/images?q=tbn:ANd9GcSNOZiM5-p-tbZjLOMDb1MEkJ8FQcOzJ7cbvJlZlbTooWI9EdIyXQ"/>
          <p:cNvPicPr>
            <a:picLocks noChangeAspect="1" noChangeArrowheads="1"/>
          </p:cNvPicPr>
          <p:nvPr/>
        </p:nvPicPr>
        <p:blipFill>
          <a:blip r:embed="rId2" cstate="print"/>
          <a:srcRect/>
          <a:stretch>
            <a:fillRect/>
          </a:stretch>
        </p:blipFill>
        <p:spPr bwMode="auto">
          <a:xfrm>
            <a:off x="5690402" y="4745503"/>
            <a:ext cx="2736304" cy="2041239"/>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363272" cy="5649491"/>
          </a:xfrm>
        </p:spPr>
        <p:txBody>
          <a:bodyPr/>
          <a:lstStyle/>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En </a:t>
            </a:r>
            <a:r>
              <a:rPr lang="es-MX" dirty="0">
                <a:latin typeface="Arial" pitchFamily="34" charset="0"/>
                <a:cs typeface="Arial" pitchFamily="34" charset="0"/>
              </a:rPr>
              <a:t>1954 se construyó la </a:t>
            </a:r>
            <a:r>
              <a:rPr lang="es-MX" dirty="0" smtClean="0">
                <a:latin typeface="Arial" pitchFamily="34" charset="0"/>
                <a:cs typeface="Arial" pitchFamily="34" charset="0"/>
              </a:rPr>
              <a:t>cárcel de mujeres en la Ciudad </a:t>
            </a:r>
            <a:r>
              <a:rPr lang="es-MX" dirty="0">
                <a:latin typeface="Arial" pitchFamily="34" charset="0"/>
                <a:cs typeface="Arial" pitchFamily="34" charset="0"/>
              </a:rPr>
              <a:t>de México, dando inicio a una nueva etapa del </a:t>
            </a:r>
            <a:r>
              <a:rPr lang="es-MX" dirty="0" err="1" smtClean="0">
                <a:latin typeface="Arial" pitchFamily="34" charset="0"/>
                <a:cs typeface="Arial" pitchFamily="34" charset="0"/>
              </a:rPr>
              <a:t>penitenciarismo</a:t>
            </a:r>
            <a:r>
              <a:rPr lang="es-MX" dirty="0" smtClean="0">
                <a:latin typeface="Arial" pitchFamily="34" charset="0"/>
                <a:cs typeface="Arial" pitchFamily="34" charset="0"/>
              </a:rPr>
              <a:t> </a:t>
            </a:r>
            <a:r>
              <a:rPr lang="es-MX" dirty="0">
                <a:latin typeface="Arial" pitchFamily="34" charset="0"/>
                <a:cs typeface="Arial" pitchFamily="34" charset="0"/>
              </a:rPr>
              <a:t>moderno, y en 1957 la Penitenciaría del Distrito Federal en Santa Martha Acatitla, permitiendo un descongestionamiento y separación de procesados y sentenciados, así como de hombres y mujeres.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
            </a:r>
            <a:br>
              <a:rPr lang="es-ES" dirty="0" smtClean="0"/>
            </a:br>
            <a:r>
              <a:rPr lang="es-ES" dirty="0" smtClean="0">
                <a:latin typeface="Arial" pitchFamily="34" charset="0"/>
                <a:cs typeface="Arial" pitchFamily="34" charset="0"/>
              </a:rPr>
              <a:t>SISTEMA PROGRESIVO</a:t>
            </a:r>
            <a:r>
              <a:rPr lang="es-ES" dirty="0" smtClean="0"/>
              <a:t/>
            </a:r>
            <a:br>
              <a:rPr lang="es-ES" dirty="0" smtClean="0"/>
            </a:br>
            <a:endParaRPr lang="es-ES" dirty="0" smtClean="0"/>
          </a:p>
        </p:txBody>
      </p:sp>
      <p:sp>
        <p:nvSpPr>
          <p:cNvPr id="2051" name="2 Marcador de contenido"/>
          <p:cNvSpPr>
            <a:spLocks noGrp="1"/>
          </p:cNvSpPr>
          <p:nvPr>
            <p:ph idx="1"/>
          </p:nvPr>
        </p:nvSpPr>
        <p:spPr>
          <a:xfrm>
            <a:off x="457200" y="1357313"/>
            <a:ext cx="5400675" cy="4857750"/>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just"/>
            <a:r>
              <a:rPr lang="es-ES" sz="3600" dirty="0" smtClean="0">
                <a:latin typeface="Arial" charset="0"/>
                <a:cs typeface="Arial" charset="0"/>
              </a:rPr>
              <a:t>Consiste en obtener la rehabilitación social mediante etapas. Es estrictamente científico, porque esta basado en el estudio del sujeto y en su progresivo tratamiento, con una base técnica.</a:t>
            </a:r>
          </a:p>
        </p:txBody>
      </p:sp>
      <p:pic>
        <p:nvPicPr>
          <p:cNvPr id="2052" name="3 Imagen" descr="C:\Users\NENITA\Pictures\entrevista.jpg"/>
          <p:cNvPicPr>
            <a:picLocks noChangeAspect="1" noChangeArrowheads="1"/>
          </p:cNvPicPr>
          <p:nvPr/>
        </p:nvPicPr>
        <p:blipFill>
          <a:blip r:embed="rId2" cstate="print"/>
          <a:srcRect/>
          <a:stretch>
            <a:fillRect/>
          </a:stretch>
        </p:blipFill>
        <p:spPr bwMode="auto">
          <a:xfrm>
            <a:off x="6215063" y="1571625"/>
            <a:ext cx="2500312"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70000" lnSpcReduction="20000"/>
          </a:bodyPr>
          <a:lstStyle/>
          <a:p>
            <a:r>
              <a:rPr lang="es-MX" b="1" dirty="0"/>
              <a:t>Unidad de Aprendizaje</a:t>
            </a:r>
            <a:r>
              <a:rPr lang="es-MX" dirty="0"/>
              <a:t>: </a:t>
            </a:r>
            <a:r>
              <a:rPr lang="es-MX" dirty="0" smtClean="0"/>
              <a:t>Seminario de Readaptación Social</a:t>
            </a:r>
          </a:p>
          <a:p>
            <a:pPr marL="0" indent="0">
              <a:buNone/>
            </a:pPr>
            <a:endParaRPr lang="es-MX" dirty="0"/>
          </a:p>
          <a:p>
            <a:r>
              <a:rPr lang="es-MX" b="1" dirty="0"/>
              <a:t>Créditos: </a:t>
            </a:r>
            <a:r>
              <a:rPr lang="es-MX" dirty="0" smtClean="0"/>
              <a:t>4</a:t>
            </a:r>
            <a:endParaRPr lang="es-MX" dirty="0"/>
          </a:p>
          <a:p>
            <a:endParaRPr lang="es-MX" dirty="0"/>
          </a:p>
          <a:p>
            <a:r>
              <a:rPr lang="es-MX" b="1" dirty="0"/>
              <a:t>Tipo de UA: </a:t>
            </a:r>
            <a:r>
              <a:rPr lang="es-MX" dirty="0"/>
              <a:t>Optativa</a:t>
            </a:r>
          </a:p>
          <a:p>
            <a:endParaRPr lang="es-MX" dirty="0"/>
          </a:p>
          <a:p>
            <a:r>
              <a:rPr lang="es-MX" b="1" dirty="0"/>
              <a:t>Nombre del Programa Educativo: </a:t>
            </a:r>
            <a:r>
              <a:rPr lang="es-MX" dirty="0"/>
              <a:t>Licenciado en Trabajo Social y Educación</a:t>
            </a:r>
          </a:p>
          <a:p>
            <a:endParaRPr lang="es-MX" dirty="0"/>
          </a:p>
          <a:p>
            <a:r>
              <a:rPr lang="es-MX" b="1" dirty="0"/>
              <a:t>Espacio Académico: </a:t>
            </a:r>
            <a:r>
              <a:rPr lang="es-MX" dirty="0"/>
              <a:t>Facultad de Ciencias de la Conducta</a:t>
            </a:r>
          </a:p>
          <a:p>
            <a:endParaRPr lang="es-MX" dirty="0"/>
          </a:p>
          <a:p>
            <a:r>
              <a:rPr lang="es-MX" b="1" dirty="0"/>
              <a:t>Responsable de la Elaboración: </a:t>
            </a:r>
            <a:r>
              <a:rPr lang="es-MX" dirty="0"/>
              <a:t>Mtra. Angélica García Marbella </a:t>
            </a:r>
          </a:p>
        </p:txBody>
      </p:sp>
    </p:spTree>
    <p:extLst>
      <p:ext uri="{BB962C8B-B14F-4D97-AF65-F5344CB8AC3E}">
        <p14:creationId xmlns:p14="http://schemas.microsoft.com/office/powerpoint/2010/main" val="15929732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2 Marcador de contenido"/>
          <p:cNvSpPr>
            <a:spLocks noGrp="1"/>
          </p:cNvSpPr>
          <p:nvPr>
            <p:ph idx="1"/>
          </p:nvPr>
        </p:nvSpPr>
        <p:spPr>
          <a:xfrm>
            <a:off x="457200" y="357188"/>
            <a:ext cx="8229600" cy="5768975"/>
          </a:xfrm>
        </p:spPr>
        <p:style>
          <a:lnRef idx="2">
            <a:schemeClr val="accent2"/>
          </a:lnRef>
          <a:fillRef idx="1">
            <a:schemeClr val="lt1"/>
          </a:fillRef>
          <a:effectRef idx="0">
            <a:schemeClr val="accent2"/>
          </a:effectRef>
          <a:fontRef idx="minor">
            <a:schemeClr val="dk1"/>
          </a:fontRef>
        </p:style>
        <p:txBody>
          <a:bodyPr/>
          <a:lstStyle/>
          <a:p>
            <a:pPr algn="just">
              <a:buFont typeface="Arial" charset="0"/>
              <a:buNone/>
            </a:pPr>
            <a:r>
              <a:rPr lang="es-ES" dirty="0" smtClean="0">
                <a:latin typeface="Arial" charset="0"/>
                <a:cs typeface="Arial" charset="0"/>
              </a:rPr>
              <a:t>La pena era indeterminada y basada en tres periodos:</a:t>
            </a:r>
          </a:p>
          <a:p>
            <a:pPr algn="just"/>
            <a:r>
              <a:rPr lang="es-ES" dirty="0" smtClean="0">
                <a:latin typeface="Arial" charset="0"/>
                <a:cs typeface="Arial" charset="0"/>
              </a:rPr>
              <a:t>De prueba (aislamiento diurno y nocturno) y trabajo obligatorio.</a:t>
            </a:r>
          </a:p>
          <a:p>
            <a:pPr algn="just"/>
            <a:r>
              <a:rPr lang="es-ES" dirty="0" smtClean="0">
                <a:latin typeface="Arial" charset="0"/>
                <a:cs typeface="Arial" charset="0"/>
              </a:rPr>
              <a:t>Labor en común durante el día y aislamiento nocturno, (interviene el sistema de vales.</a:t>
            </a:r>
          </a:p>
          <a:p>
            <a:pPr algn="just"/>
            <a:r>
              <a:rPr lang="es-ES" dirty="0" smtClean="0">
                <a:latin typeface="Arial" charset="0"/>
                <a:cs typeface="Arial" charset="0"/>
              </a:rPr>
              <a:t>Libertad condicional, (cuando obtiene el número de vales suficientes).</a:t>
            </a:r>
          </a:p>
          <a:p>
            <a:endParaRPr lang="es-ES" dirty="0" smtClean="0"/>
          </a:p>
        </p:txBody>
      </p:sp>
      <p:pic>
        <p:nvPicPr>
          <p:cNvPr id="3075" name="3 Imagen" descr="J:\imagesCAKR0RNX.jpg"/>
          <p:cNvPicPr>
            <a:picLocks noChangeAspect="1" noChangeArrowheads="1"/>
          </p:cNvPicPr>
          <p:nvPr/>
        </p:nvPicPr>
        <p:blipFill>
          <a:blip r:embed="rId2" cstate="print"/>
          <a:srcRect/>
          <a:stretch>
            <a:fillRect/>
          </a:stretch>
        </p:blipFill>
        <p:spPr bwMode="auto">
          <a:xfrm>
            <a:off x="6500813" y="4572000"/>
            <a:ext cx="2357437"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439862"/>
          </a:xfrm>
        </p:spPr>
        <p:txBody>
          <a:bodyPr rtlCol="0">
            <a:normAutofit fontScale="90000"/>
          </a:bodyPr>
          <a:lstStyle/>
          <a:p>
            <a:pPr fontAlgn="auto">
              <a:spcAft>
                <a:spcPts val="0"/>
              </a:spcAft>
              <a:defRPr/>
            </a:pPr>
            <a:r>
              <a:rPr lang="es-ES" dirty="0" smtClean="0"/>
              <a:t/>
            </a:r>
            <a:br>
              <a:rPr lang="es-ES" dirty="0" smtClean="0"/>
            </a:br>
            <a:r>
              <a:rPr lang="es-ES" dirty="0" smtClean="0">
                <a:latin typeface="Arial" pitchFamily="34" charset="0"/>
                <a:cs typeface="Arial" pitchFamily="34" charset="0"/>
              </a:rPr>
              <a:t>RÉGIMEN “ALL APERTO”</a:t>
            </a:r>
            <a:br>
              <a:rPr lang="es-ES" dirty="0" smtClean="0">
                <a:latin typeface="Arial" pitchFamily="34" charset="0"/>
                <a:cs typeface="Arial" pitchFamily="34" charset="0"/>
              </a:rPr>
            </a:br>
            <a:r>
              <a:rPr lang="es-ES" dirty="0" smtClean="0">
                <a:latin typeface="Arial" pitchFamily="34" charset="0"/>
                <a:cs typeface="Arial" pitchFamily="34" charset="0"/>
              </a:rPr>
              <a:t> (AL AIRE LIBRE)</a:t>
            </a:r>
            <a:r>
              <a:rPr lang="es-ES" dirty="0" smtClean="0"/>
              <a:t/>
            </a:r>
            <a:br>
              <a:rPr lang="es-ES" dirty="0" smtClean="0"/>
            </a:br>
            <a:endParaRPr lang="es-ES" dirty="0" smtClean="0"/>
          </a:p>
        </p:txBody>
      </p:sp>
      <p:sp>
        <p:nvSpPr>
          <p:cNvPr id="4099"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just"/>
            <a:endParaRPr lang="es-ES" dirty="0" smtClean="0">
              <a:latin typeface="Arial" charset="0"/>
              <a:cs typeface="Arial" charset="0"/>
            </a:endParaRPr>
          </a:p>
          <a:p>
            <a:pPr algn="just"/>
            <a:r>
              <a:rPr lang="es-ES" dirty="0" smtClean="0">
                <a:latin typeface="Arial" charset="0"/>
                <a:cs typeface="Arial" charset="0"/>
              </a:rPr>
              <a:t>Como su nombre lo indica (al aire libre), aparece en Europa a finales del siglo XX y se incorpora paulatinamente a legislaciones de aquel continente  y América del Sur. Fundamentalmente en el trabajo agrícola, en obras y servicios públicos.</a:t>
            </a:r>
          </a:p>
          <a:p>
            <a:endParaRPr lang="es-E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
            </a:r>
            <a:br>
              <a:rPr lang="es-ES" dirty="0" smtClean="0"/>
            </a:br>
            <a:r>
              <a:rPr lang="es-ES" dirty="0" smtClean="0">
                <a:latin typeface="Arial" pitchFamily="34" charset="0"/>
                <a:cs typeface="Arial" pitchFamily="34" charset="0"/>
              </a:rPr>
              <a:t>RÉGIMEN DE PRELIBERTAD</a:t>
            </a:r>
            <a:r>
              <a:rPr lang="es-ES" dirty="0" smtClean="0"/>
              <a:t/>
            </a:r>
            <a:br>
              <a:rPr lang="es-ES" dirty="0" smtClean="0"/>
            </a:br>
            <a:endParaRPr lang="es-ES" dirty="0" smtClean="0"/>
          </a:p>
        </p:txBody>
      </p:sp>
      <p:sp>
        <p:nvSpPr>
          <p:cNvPr id="5123" name="2 Marcador de contenido"/>
          <p:cNvSpPr>
            <a:spLocks noGrp="1"/>
          </p:cNvSpPr>
          <p:nvPr>
            <p:ph idx="1"/>
          </p:nvPr>
        </p:nvSpPr>
        <p:spPr>
          <a:xfrm>
            <a:off x="500063" y="1357313"/>
            <a:ext cx="6072187" cy="5214937"/>
          </a:xfrm>
        </p:spPr>
        <p:style>
          <a:lnRef idx="1">
            <a:schemeClr val="accent4"/>
          </a:lnRef>
          <a:fillRef idx="2">
            <a:schemeClr val="accent4"/>
          </a:fillRef>
          <a:effectRef idx="1">
            <a:schemeClr val="accent4"/>
          </a:effectRef>
          <a:fontRef idx="minor">
            <a:schemeClr val="dk1"/>
          </a:fontRef>
        </p:style>
        <p:txBody>
          <a:bodyPr/>
          <a:lstStyle/>
          <a:p>
            <a:pPr algn="just"/>
            <a:r>
              <a:rPr lang="es-ES" dirty="0" smtClean="0"/>
              <a:t>En esta etapa de la </a:t>
            </a:r>
            <a:r>
              <a:rPr lang="es-ES" dirty="0" err="1" smtClean="0"/>
              <a:t>preliberación</a:t>
            </a:r>
            <a:r>
              <a:rPr lang="es-ES" dirty="0" smtClean="0"/>
              <a:t> se pretende acercar al interno a la sociedad en forma progresiva. Para que esto se logre en forma científica se debe contar con la acción del Consejo Técnico interdisciplinario que aconsejara la selección de las personas que pueden obtener esos beneficios.</a:t>
            </a:r>
          </a:p>
          <a:p>
            <a:endParaRPr lang="es-ES" dirty="0" smtClean="0"/>
          </a:p>
        </p:txBody>
      </p:sp>
      <p:pic>
        <p:nvPicPr>
          <p:cNvPr id="5124" name="Picture 4" descr="C:\Users\NENITA\Pictures\vd2.jpg"/>
          <p:cNvPicPr>
            <a:picLocks noChangeAspect="1" noChangeArrowheads="1"/>
          </p:cNvPicPr>
          <p:nvPr/>
        </p:nvPicPr>
        <p:blipFill>
          <a:blip r:embed="rId2" cstate="print"/>
          <a:srcRect/>
          <a:stretch>
            <a:fillRect/>
          </a:stretch>
        </p:blipFill>
        <p:spPr bwMode="auto">
          <a:xfrm>
            <a:off x="6357938" y="4500563"/>
            <a:ext cx="2181225" cy="2143125"/>
          </a:xfrm>
          <a:prstGeom prst="rect">
            <a:avLst/>
          </a:prstGeom>
          <a:noFill/>
          <a:ln w="9525">
            <a:noFill/>
            <a:miter lim="800000"/>
            <a:headEnd/>
            <a:tailEnd/>
          </a:ln>
        </p:spPr>
      </p:pic>
      <p:pic>
        <p:nvPicPr>
          <p:cNvPr id="5125" name="4 Imagen" descr="J:\gericht-14.gif"/>
          <p:cNvPicPr>
            <a:picLocks noChangeAspect="1" noChangeArrowheads="1"/>
          </p:cNvPicPr>
          <p:nvPr/>
        </p:nvPicPr>
        <p:blipFill>
          <a:blip r:embed="rId3" cstate="print"/>
          <a:srcRect/>
          <a:stretch>
            <a:fillRect/>
          </a:stretch>
        </p:blipFill>
        <p:spPr bwMode="auto">
          <a:xfrm>
            <a:off x="6715125" y="1285875"/>
            <a:ext cx="2428875" cy="2881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effectLst>
            <a:glow rad="228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ormAutofit fontScale="90000"/>
          </a:bodyPr>
          <a:lstStyle/>
          <a:p>
            <a:pPr fontAlgn="auto">
              <a:spcAft>
                <a:spcPts val="0"/>
              </a:spcAft>
              <a:defRPr/>
            </a:pPr>
            <a:r>
              <a:rPr lang="es-ES" dirty="0" smtClean="0"/>
              <a:t/>
            </a:r>
            <a:br>
              <a:rPr lang="es-ES" dirty="0" smtClean="0"/>
            </a:br>
            <a:r>
              <a:rPr lang="es-ES" dirty="0" smtClean="0">
                <a:latin typeface="Arial" pitchFamily="34" charset="0"/>
                <a:cs typeface="Arial" pitchFamily="34" charset="0"/>
              </a:rPr>
              <a:t>PRISIÓN ABIERTA</a:t>
            </a:r>
            <a:r>
              <a:rPr lang="es-ES" dirty="0" smtClean="0"/>
              <a:t/>
            </a:r>
            <a:br>
              <a:rPr lang="es-ES" dirty="0" smtClean="0"/>
            </a:br>
            <a:endParaRPr lang="es-ES" dirty="0" smtClean="0"/>
          </a:p>
        </p:txBody>
      </p:sp>
      <p:sp>
        <p:nvSpPr>
          <p:cNvPr id="6147" name="2 Marcador de contenido"/>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pPr algn="just"/>
            <a:r>
              <a:rPr lang="es-ES" dirty="0" smtClean="0">
                <a:latin typeface="Arial" pitchFamily="34" charset="0"/>
                <a:cs typeface="Arial" pitchFamily="34" charset="0"/>
              </a:rPr>
              <a:t>Son establecimientos sin rejas, ni medios de contención, como muros sólidos y  altos, torres de vigilancia y con personal de vigilancia armado. El individuo se encuentra más retenido por factores psicológicos</a:t>
            </a:r>
            <a:r>
              <a:rPr lang="es-ES" dirty="0" smtClean="0"/>
              <a:t>. </a:t>
            </a:r>
          </a:p>
        </p:txBody>
      </p:sp>
      <p:pic>
        <p:nvPicPr>
          <p:cNvPr id="6148" name="3 Imagen"/>
          <p:cNvPicPr>
            <a:picLocks noChangeAspect="1" noChangeArrowheads="1"/>
          </p:cNvPicPr>
          <p:nvPr/>
        </p:nvPicPr>
        <p:blipFill>
          <a:blip r:embed="rId2" cstate="print"/>
          <a:srcRect/>
          <a:stretch>
            <a:fillRect/>
          </a:stretch>
        </p:blipFill>
        <p:spPr bwMode="auto">
          <a:xfrm>
            <a:off x="4932040" y="4365104"/>
            <a:ext cx="2952328" cy="16288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2 Marcador de contenido"/>
          <p:cNvSpPr>
            <a:spLocks noGrp="1"/>
          </p:cNvSpPr>
          <p:nvPr>
            <p:ph idx="1"/>
          </p:nvPr>
        </p:nvSpPr>
        <p:spPr>
          <a:xfrm>
            <a:off x="457200" y="357188"/>
            <a:ext cx="5686425" cy="5768975"/>
          </a:xfrm>
        </p:spPr>
        <p:style>
          <a:lnRef idx="1">
            <a:schemeClr val="accent2"/>
          </a:lnRef>
          <a:fillRef idx="2">
            <a:schemeClr val="accent2"/>
          </a:fillRef>
          <a:effectRef idx="1">
            <a:schemeClr val="accent2"/>
          </a:effectRef>
          <a:fontRef idx="minor">
            <a:schemeClr val="dk1"/>
          </a:fontRef>
        </p:style>
        <p:txBody>
          <a:bodyPr/>
          <a:lstStyle/>
          <a:p>
            <a:pPr algn="just"/>
            <a:endParaRPr lang="es-ES" dirty="0" smtClean="0"/>
          </a:p>
          <a:p>
            <a:pPr algn="just"/>
            <a:r>
              <a:rPr lang="es-ES" dirty="0" smtClean="0"/>
              <a:t>Lo fundamental de este sistema es la rehabilitación social, el autogobierno, el acercamiento al medio social, el bajo costo, ya que por lo general son autosuficientes, y la confianza que la sociedad va recuperando en quienes cometieron un delito.</a:t>
            </a:r>
          </a:p>
          <a:p>
            <a:endParaRPr lang="es-ES" dirty="0" smtClean="0"/>
          </a:p>
        </p:txBody>
      </p:sp>
      <p:pic>
        <p:nvPicPr>
          <p:cNvPr id="7171" name="3 Imagen" descr="http://t1.gstatic.com/images?q=tbn:ANd9GcR6YCbFBvMosSzharDU8pSAsNPo1rfFvton3q_wjWN1FYLw6OP1"/>
          <p:cNvPicPr>
            <a:picLocks noChangeAspect="1" noChangeArrowheads="1"/>
          </p:cNvPicPr>
          <p:nvPr/>
        </p:nvPicPr>
        <p:blipFill>
          <a:blip r:embed="rId2" cstate="print"/>
          <a:srcRect/>
          <a:stretch>
            <a:fillRect/>
          </a:stretch>
        </p:blipFill>
        <p:spPr bwMode="auto">
          <a:xfrm>
            <a:off x="6143625" y="928688"/>
            <a:ext cx="2500313" cy="5000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eleconomista.com.mx/files/imagecache/nota_completa/reclus.jpg"/>
          <p:cNvPicPr>
            <a:picLocks noChangeAspect="1" noChangeArrowheads="1"/>
          </p:cNvPicPr>
          <p:nvPr/>
        </p:nvPicPr>
        <p:blipFill>
          <a:blip r:embed="rId2" cstate="print"/>
          <a:srcRect/>
          <a:stretch>
            <a:fillRect/>
          </a:stretch>
        </p:blipFill>
        <p:spPr bwMode="auto">
          <a:xfrm>
            <a:off x="1571604" y="3857628"/>
            <a:ext cx="5715040" cy="2714620"/>
          </a:xfrm>
          <a:prstGeom prst="rect">
            <a:avLst/>
          </a:prstGeom>
          <a:noFill/>
        </p:spPr>
      </p:pic>
      <p:sp>
        <p:nvSpPr>
          <p:cNvPr id="5" name="4 Rectángulo"/>
          <p:cNvSpPr/>
          <p:nvPr/>
        </p:nvSpPr>
        <p:spPr>
          <a:xfrm>
            <a:off x="1285852" y="0"/>
            <a:ext cx="6858047" cy="923330"/>
          </a:xfrm>
          <a:prstGeom prst="rect">
            <a:avLst/>
          </a:prstGeom>
          <a:noFill/>
        </p:spPr>
        <p:txBody>
          <a:bodyPr wrap="square" lIns="91440" tIns="45720" rIns="91440" bIns="45720">
            <a:spAutoFit/>
          </a:bodyPr>
          <a:lstStyle/>
          <a:p>
            <a:pPr algn="ct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Trabajo penitenciario</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5 CuadroTexto"/>
          <p:cNvSpPr txBox="1"/>
          <p:nvPr/>
        </p:nvSpPr>
        <p:spPr>
          <a:xfrm>
            <a:off x="285720" y="1000108"/>
            <a:ext cx="8001056" cy="3570208"/>
          </a:xfrm>
          <a:prstGeom prst="rect">
            <a:avLst/>
          </a:prstGeom>
          <a:solidFill>
            <a:schemeClr val="accent1">
              <a:lumMod val="40000"/>
              <a:lumOff val="60000"/>
            </a:schemeClr>
          </a:solidFill>
        </p:spPr>
        <p:txBody>
          <a:bodyPr wrap="square" rtlCol="0">
            <a:spAutoFit/>
          </a:bodyPr>
          <a:lstStyle/>
          <a:p>
            <a:pPr>
              <a:buBlip>
                <a:blip r:embed="rId3"/>
              </a:buBlip>
            </a:pPr>
            <a:r>
              <a:rPr lang="es-MX" dirty="0" smtClean="0"/>
              <a:t> </a:t>
            </a:r>
            <a:r>
              <a:rPr lang="es-MX" b="1" dirty="0" smtClean="0">
                <a:latin typeface="Arial" pitchFamily="34" charset="0"/>
                <a:cs typeface="Arial" pitchFamily="34" charset="0"/>
              </a:rPr>
              <a:t>DEFICIENCIAS Y EXPLOTACION:</a:t>
            </a:r>
            <a:endParaRPr lang="es-MX" sz="1600" b="1" dirty="0" smtClean="0">
              <a:latin typeface="Arial" pitchFamily="34" charset="0"/>
              <a:cs typeface="Arial" pitchFamily="34" charset="0"/>
            </a:endParaRPr>
          </a:p>
          <a:p>
            <a:endParaRPr lang="es-MX" sz="1600" dirty="0" smtClean="0">
              <a:latin typeface="Arial" pitchFamily="34" charset="0"/>
              <a:cs typeface="Arial" pitchFamily="34" charset="0"/>
            </a:endParaRPr>
          </a:p>
          <a:p>
            <a:pPr algn="just"/>
            <a:r>
              <a:rPr lang="es-MX" sz="2400" dirty="0">
                <a:latin typeface="Arial" pitchFamily="34" charset="0"/>
                <a:cs typeface="Arial" pitchFamily="34" charset="0"/>
              </a:rPr>
              <a:t> </a:t>
            </a:r>
            <a:r>
              <a:rPr lang="es-MX" sz="2400" dirty="0" smtClean="0">
                <a:latin typeface="Arial" pitchFamily="34" charset="0"/>
                <a:cs typeface="Arial" pitchFamily="34" charset="0"/>
              </a:rPr>
              <a:t>se concebía como una labor que no tenia fines educativos y no existiría readaptación social.</a:t>
            </a:r>
          </a:p>
          <a:p>
            <a:pPr algn="just"/>
            <a:r>
              <a:rPr lang="es-MX" sz="2400" dirty="0" smtClean="0">
                <a:latin typeface="Arial" pitchFamily="34" charset="0"/>
                <a:cs typeface="Arial" pitchFamily="34" charset="0"/>
              </a:rPr>
              <a:t>En el siglo XVIII la mayoría de las prisiones en América Latina no tenia fines educativos.</a:t>
            </a:r>
          </a:p>
          <a:p>
            <a:pPr algn="just"/>
            <a:r>
              <a:rPr lang="es-MX" sz="2400" dirty="0" smtClean="0">
                <a:latin typeface="Arial" pitchFamily="34" charset="0"/>
                <a:cs typeface="Arial" pitchFamily="34" charset="0"/>
              </a:rPr>
              <a:t>Una gran falta de deficiencia es la falta de enseñanza de un oficio o profesión, por lo general realizan trabajos manuales que en nada ayudan a sus recuperación social y mucho menos a solucionar su situación económica.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atic.tvazteca.com/imagenes/2011/10/698853.jpg"/>
          <p:cNvPicPr>
            <a:picLocks noChangeAspect="1" noChangeArrowheads="1"/>
          </p:cNvPicPr>
          <p:nvPr/>
        </p:nvPicPr>
        <p:blipFill>
          <a:blip r:embed="rId2" cstate="print"/>
          <a:srcRect/>
          <a:stretch>
            <a:fillRect/>
          </a:stretch>
        </p:blipFill>
        <p:spPr bwMode="auto">
          <a:xfrm>
            <a:off x="2285984" y="3429000"/>
            <a:ext cx="6000750" cy="3143250"/>
          </a:xfrm>
          <a:prstGeom prst="rect">
            <a:avLst/>
          </a:prstGeom>
          <a:noFill/>
        </p:spPr>
      </p:pic>
      <p:sp>
        <p:nvSpPr>
          <p:cNvPr id="5" name="4 CuadroTexto"/>
          <p:cNvSpPr txBox="1"/>
          <p:nvPr/>
        </p:nvSpPr>
        <p:spPr>
          <a:xfrm>
            <a:off x="500034" y="357166"/>
            <a:ext cx="7358114" cy="3354765"/>
          </a:xfrm>
          <a:prstGeom prst="rect">
            <a:avLst/>
          </a:prstGeom>
          <a:solidFill>
            <a:schemeClr val="accent5">
              <a:lumMod val="40000"/>
              <a:lumOff val="60000"/>
            </a:schemeClr>
          </a:solidFill>
        </p:spPr>
        <p:txBody>
          <a:bodyPr wrap="square" rtlCol="0">
            <a:spAutoFit/>
          </a:bodyPr>
          <a:lstStyle/>
          <a:p>
            <a:pPr algn="ctr">
              <a:buFont typeface="Wingdings" pitchFamily="2" charset="2"/>
              <a:buChar char="q"/>
            </a:pPr>
            <a:r>
              <a:rPr lang="es-MX" sz="3200" b="1" dirty="0" smtClean="0">
                <a:solidFill>
                  <a:schemeClr val="accent2">
                    <a:lumMod val="75000"/>
                  </a:schemeClr>
                </a:solidFill>
                <a:latin typeface="Arial" pitchFamily="34" charset="0"/>
                <a:cs typeface="Arial" pitchFamily="34" charset="0"/>
              </a:rPr>
              <a:t>FINES:</a:t>
            </a:r>
          </a:p>
          <a:p>
            <a:pPr algn="just"/>
            <a:endParaRPr lang="es-MX" dirty="0" smtClean="0">
              <a:solidFill>
                <a:schemeClr val="accent2">
                  <a:lumMod val="75000"/>
                </a:schemeClr>
              </a:solidFill>
              <a:latin typeface="Arial" pitchFamily="34" charset="0"/>
              <a:cs typeface="Arial" pitchFamily="34" charset="0"/>
            </a:endParaRPr>
          </a:p>
          <a:p>
            <a:pPr algn="ctr"/>
            <a:r>
              <a:rPr lang="es-MX" dirty="0" smtClean="0"/>
              <a:t>-</a:t>
            </a:r>
            <a:r>
              <a:rPr lang="es-MX" sz="2400" dirty="0" smtClean="0">
                <a:latin typeface="Arial" pitchFamily="34" charset="0"/>
                <a:cs typeface="Arial" pitchFamily="34" charset="0"/>
              </a:rPr>
              <a:t>El fin principal es el de enseñar un oficio al interno.</a:t>
            </a:r>
          </a:p>
          <a:p>
            <a:pPr algn="ctr"/>
            <a:r>
              <a:rPr lang="es-MX" sz="2400" dirty="0" smtClean="0">
                <a:latin typeface="Arial" pitchFamily="34" charset="0"/>
                <a:cs typeface="Arial" pitchFamily="34" charset="0"/>
              </a:rPr>
              <a:t>-buscan la mayor productividad posible para permitir al interno mantener o adquirir una preparación.</a:t>
            </a:r>
          </a:p>
          <a:p>
            <a:pPr algn="ctr"/>
            <a:r>
              <a:rPr lang="es-MX" sz="2400" dirty="0" smtClean="0">
                <a:latin typeface="Arial" pitchFamily="34" charset="0"/>
                <a:cs typeface="Arial" pitchFamily="34" charset="0"/>
              </a:rPr>
              <a:t>Para el buen cumplimiento de estos fines se requiere de lugares adecuados, instalaciones y maquinarias. </a:t>
            </a:r>
          </a:p>
          <a:p>
            <a:endParaRPr lang="es-MX"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00034" y="571480"/>
            <a:ext cx="8176422" cy="5509200"/>
          </a:xfrm>
          <a:prstGeom prst="rect">
            <a:avLst/>
          </a:prstGeom>
          <a:solidFill>
            <a:schemeClr val="tx2">
              <a:lumMod val="20000"/>
              <a:lumOff val="80000"/>
            </a:schemeClr>
          </a:solidFill>
        </p:spPr>
        <p:txBody>
          <a:bodyPr wrap="square" rtlCol="0">
            <a:spAutoFit/>
          </a:bodyPr>
          <a:lstStyle/>
          <a:p>
            <a:pPr algn="ctr">
              <a:buBlip>
                <a:blip r:embed="rId2"/>
              </a:buBlip>
            </a:pPr>
            <a:r>
              <a:rPr lang="es-MX" sz="3200" b="1" dirty="0">
                <a:solidFill>
                  <a:schemeClr val="accent2">
                    <a:lumMod val="75000"/>
                  </a:schemeClr>
                </a:solidFill>
                <a:latin typeface="Arial" pitchFamily="34" charset="0"/>
                <a:cs typeface="Arial" pitchFamily="34" charset="0"/>
              </a:rPr>
              <a:t>NATURALEZA</a:t>
            </a:r>
          </a:p>
          <a:p>
            <a:r>
              <a:rPr lang="es-MX" sz="3200" dirty="0" smtClean="0">
                <a:latin typeface="Arial" pitchFamily="34" charset="0"/>
                <a:cs typeface="Arial" pitchFamily="34" charset="0"/>
              </a:rPr>
              <a:t>El trabajo penitenciario es obligatorio para los condenados, y todos los detenidos tienen derecho al  mismo, el Estado debe asegurar a los prisioneros un trabajo suficiente y adecuado.</a:t>
            </a:r>
          </a:p>
          <a:p>
            <a:r>
              <a:rPr lang="es-MX" sz="3200" dirty="0" smtClean="0">
                <a:latin typeface="Arial" pitchFamily="34" charset="0"/>
                <a:cs typeface="Arial" pitchFamily="34" charset="0"/>
              </a:rPr>
              <a:t>El código penal de México para el D.F “todo reo privado de su libertad y que no </a:t>
            </a:r>
            <a:r>
              <a:rPr lang="es-MX" sz="3200" dirty="0" err="1" smtClean="0">
                <a:latin typeface="Arial" pitchFamily="34" charset="0"/>
                <a:cs typeface="Arial" pitchFamily="34" charset="0"/>
              </a:rPr>
              <a:t>sde</a:t>
            </a:r>
            <a:r>
              <a:rPr lang="es-MX" sz="3200" dirty="0" smtClean="0">
                <a:latin typeface="Arial" pitchFamily="34" charset="0"/>
                <a:cs typeface="Arial" pitchFamily="34" charset="0"/>
              </a:rPr>
              <a:t> encuentre enfermo o invalido se ocupara en el trabajo que se le asigne de acuerdo con los reglamentos.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91264" cy="5649491"/>
          </a:xfrm>
          <a:solidFill>
            <a:schemeClr val="accent1">
              <a:lumMod val="20000"/>
              <a:lumOff val="80000"/>
            </a:schemeClr>
          </a:solidFill>
        </p:spPr>
        <p:txBody>
          <a:bodyPr>
            <a:normAutofit fontScale="85000" lnSpcReduction="20000"/>
          </a:bodyPr>
          <a:lstStyle/>
          <a:p>
            <a:pPr algn="just">
              <a:buNone/>
            </a:pPr>
            <a:r>
              <a:rPr lang="es-MX" dirty="0" smtClean="0">
                <a:solidFill>
                  <a:schemeClr val="accent2">
                    <a:lumMod val="75000"/>
                  </a:schemeClr>
                </a:solidFill>
                <a:latin typeface="Arial" pitchFamily="34" charset="0"/>
                <a:cs typeface="Arial" pitchFamily="34" charset="0"/>
              </a:rPr>
              <a:t> </a:t>
            </a:r>
            <a:r>
              <a:rPr lang="es-MX" b="1" dirty="0" smtClean="0">
                <a:solidFill>
                  <a:schemeClr val="accent2">
                    <a:lumMod val="75000"/>
                  </a:schemeClr>
                </a:solidFill>
                <a:latin typeface="Arial" pitchFamily="34" charset="0"/>
                <a:cs typeface="Arial" pitchFamily="34" charset="0"/>
              </a:rPr>
              <a:t>DESARROLLO HISTORICO:</a:t>
            </a:r>
          </a:p>
          <a:p>
            <a:pPr algn="just">
              <a:buNone/>
            </a:pPr>
            <a:r>
              <a:rPr lang="es-MX" dirty="0" smtClean="0">
                <a:latin typeface="Arial" pitchFamily="34" charset="0"/>
                <a:cs typeface="Arial" pitchFamily="34" charset="0"/>
              </a:rPr>
              <a:t>Trabajo como pena.</a:t>
            </a:r>
          </a:p>
          <a:p>
            <a:pPr algn="just">
              <a:buNone/>
            </a:pPr>
            <a:r>
              <a:rPr lang="es-MX" dirty="0" smtClean="0">
                <a:latin typeface="Arial" pitchFamily="34" charset="0"/>
                <a:cs typeface="Arial" pitchFamily="34" charset="0"/>
              </a:rPr>
              <a:t> como parte integrante de esa pena (incluyendo la disciplina, la educación etc.)</a:t>
            </a:r>
          </a:p>
          <a:p>
            <a:pPr algn="just">
              <a:buNone/>
            </a:pPr>
            <a:r>
              <a:rPr lang="es-MX" dirty="0" smtClean="0">
                <a:latin typeface="Arial" pitchFamily="34" charset="0"/>
                <a:cs typeface="Arial" pitchFamily="34" charset="0"/>
              </a:rPr>
              <a:t>Como medio de promover la readaptación social del recluso.</a:t>
            </a:r>
          </a:p>
          <a:p>
            <a:pPr algn="just">
              <a:buNone/>
            </a:pPr>
            <a:r>
              <a:rPr lang="es-MX" dirty="0" smtClean="0">
                <a:latin typeface="Arial" pitchFamily="34" charset="0"/>
                <a:cs typeface="Arial" pitchFamily="34" charset="0"/>
              </a:rPr>
              <a:t>Como parte del trabajo general.</a:t>
            </a:r>
          </a:p>
          <a:p>
            <a:pPr algn="just">
              <a:buNone/>
            </a:pPr>
            <a:r>
              <a:rPr lang="es-MX" b="1" dirty="0" smtClean="0">
                <a:solidFill>
                  <a:schemeClr val="accent2">
                    <a:lumMod val="75000"/>
                  </a:schemeClr>
                </a:solidFill>
                <a:latin typeface="Arial" pitchFamily="34" charset="0"/>
                <a:cs typeface="Arial" pitchFamily="34" charset="0"/>
              </a:rPr>
              <a:t>TRABAJO COMO MEDIO DE TRATAMIENTO</a:t>
            </a:r>
          </a:p>
          <a:p>
            <a:pPr algn="just">
              <a:buNone/>
            </a:pPr>
            <a:r>
              <a:rPr lang="es-MX" dirty="0" smtClean="0">
                <a:latin typeface="Arial" pitchFamily="34" charset="0"/>
                <a:cs typeface="Arial" pitchFamily="34" charset="0"/>
              </a:rPr>
              <a:t>Nace con los precursores de las reformas del siglo XVIII, el congreso internacional penal penitenciario de la Haya en 1950 “el trabajo penitenciario no debe ser considerado como un complemento de la pena sino como un medio de tratamiento de los delincuentes”</a:t>
            </a:r>
          </a:p>
          <a:p>
            <a:endParaRPr lang="es-MX"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285728"/>
            <a:ext cx="3686172" cy="571504"/>
          </a:xfrm>
          <a:ln>
            <a:solidFill>
              <a:srgbClr val="FF0000"/>
            </a:solidFill>
          </a:ln>
          <a:effectLst>
            <a:glow rad="228600">
              <a:schemeClr val="accent1">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normAutofit lnSpcReduction="10000"/>
          </a:bodyPr>
          <a:lstStyle/>
          <a:p>
            <a:pPr>
              <a:buNone/>
            </a:pPr>
            <a:r>
              <a:rPr lang="es-ES_tradnl" dirty="0" smtClean="0"/>
              <a:t>TRABAJO EN MÈXICO</a:t>
            </a:r>
            <a:endParaRPr lang="es-ES_tradnl" dirty="0"/>
          </a:p>
        </p:txBody>
      </p:sp>
      <p:sp>
        <p:nvSpPr>
          <p:cNvPr id="4" name="2 Marcador de contenido"/>
          <p:cNvSpPr txBox="1">
            <a:spLocks/>
          </p:cNvSpPr>
          <p:nvPr/>
        </p:nvSpPr>
        <p:spPr>
          <a:xfrm>
            <a:off x="357158" y="5286388"/>
            <a:ext cx="3686172" cy="571504"/>
          </a:xfrm>
          <a:prstGeom prst="rect">
            <a:avLst/>
          </a:prstGeom>
          <a:ln>
            <a:solidFill>
              <a:srgbClr val="00B050"/>
            </a:solidFill>
          </a:ln>
          <a:effectLst>
            <a:glow rad="139700">
              <a:schemeClr val="accent2">
                <a:satMod val="175000"/>
                <a:alpha val="40000"/>
              </a:schemeClr>
            </a:glow>
            <a:outerShdw blurRad="40000" dist="20000" dir="54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3200" b="0" i="0" u="none" strike="noStrike" kern="1200" cap="none" spc="0" normalizeH="0" baseline="0" noProof="0" dirty="0" smtClean="0">
                <a:ln>
                  <a:noFill/>
                </a:ln>
                <a:solidFill>
                  <a:schemeClr val="tx1"/>
                </a:solidFill>
                <a:effectLst/>
                <a:uLnTx/>
                <a:uFillTx/>
                <a:latin typeface="+mn-lt"/>
                <a:ea typeface="+mn-ea"/>
                <a:cs typeface="+mn-cs"/>
              </a:rPr>
              <a:t>RENUMERACIÒN</a:t>
            </a:r>
            <a:endParaRPr kumimoji="0" lang="es-ES_tradnl"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2 Marcador de contenido"/>
          <p:cNvSpPr txBox="1">
            <a:spLocks/>
          </p:cNvSpPr>
          <p:nvPr/>
        </p:nvSpPr>
        <p:spPr>
          <a:xfrm>
            <a:off x="4714876" y="2500306"/>
            <a:ext cx="4429124" cy="104645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2400" b="1" i="0" u="none" strike="noStrike" kern="1200" cap="none" spc="0" normalizeH="0" baseline="0" noProof="0" dirty="0" smtClean="0">
                <a:ln>
                  <a:noFill/>
                </a:ln>
                <a:solidFill>
                  <a:schemeClr val="tx1"/>
                </a:solidFill>
                <a:effectLst/>
                <a:uLnTx/>
                <a:uFillTx/>
                <a:latin typeface="+mn-lt"/>
                <a:ea typeface="+mn-ea"/>
                <a:cs typeface="+mn-cs"/>
              </a:rPr>
              <a:t>ORIENTACIÒN Y CAPACITACIÒN PROFESIONAL</a:t>
            </a:r>
            <a:endParaRPr kumimoji="0" lang="es-ES_tradnl"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6" name="2 Marcador de contenido"/>
          <p:cNvSpPr txBox="1">
            <a:spLocks/>
          </p:cNvSpPr>
          <p:nvPr/>
        </p:nvSpPr>
        <p:spPr>
          <a:xfrm>
            <a:off x="428596" y="2571744"/>
            <a:ext cx="4143404" cy="571504"/>
          </a:xfrm>
          <a:prstGeom prst="rect">
            <a:avLst/>
          </a:prstGeom>
          <a:ln>
            <a:solidFill>
              <a:srgbClr val="C00000"/>
            </a:solidFill>
          </a:ln>
          <a:effectLst>
            <a:glow rad="228600">
              <a:schemeClr val="accent4">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3200" b="0" i="0" u="none" strike="noStrike" kern="1200" cap="none" spc="0" normalizeH="0" baseline="0" noProof="0" dirty="0" smtClean="0">
                <a:ln>
                  <a:noFill/>
                </a:ln>
                <a:solidFill>
                  <a:schemeClr val="tx1"/>
                </a:solidFill>
                <a:effectLst/>
                <a:uLnTx/>
                <a:uFillTx/>
                <a:latin typeface="+mn-lt"/>
                <a:ea typeface="+mn-ea"/>
                <a:cs typeface="+mn-cs"/>
              </a:rPr>
              <a:t>ENSEÑANZA DE OFICIO</a:t>
            </a:r>
            <a:endParaRPr kumimoji="0" lang="es-ES_tradnl"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2 Marcador de contenido"/>
          <p:cNvSpPr txBox="1">
            <a:spLocks/>
          </p:cNvSpPr>
          <p:nvPr/>
        </p:nvSpPr>
        <p:spPr>
          <a:xfrm>
            <a:off x="4071934" y="214290"/>
            <a:ext cx="5072066" cy="107154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2400" b="1" i="0" u="none" strike="noStrike" kern="1200" cap="none" spc="0" normalizeH="0" baseline="0" noProof="0" dirty="0" smtClean="0">
                <a:ln>
                  <a:noFill/>
                </a:ln>
                <a:solidFill>
                  <a:schemeClr val="tx1"/>
                </a:solidFill>
                <a:effectLst/>
                <a:uLnTx/>
                <a:uFillTx/>
                <a:latin typeface="+mn-lt"/>
                <a:ea typeface="+mn-ea"/>
                <a:cs typeface="+mn-cs"/>
              </a:rPr>
              <a:t>Ley</a:t>
            </a:r>
            <a:r>
              <a:rPr kumimoji="0" lang="es-ES_tradnl" sz="2400" b="1" i="0" u="none" strike="noStrike" kern="1200" cap="none" spc="0" normalizeH="0" noProof="0" dirty="0" smtClean="0">
                <a:ln>
                  <a:noFill/>
                </a:ln>
                <a:solidFill>
                  <a:schemeClr val="tx1"/>
                </a:solidFill>
                <a:effectLst/>
                <a:uLnTx/>
                <a:uFillTx/>
                <a:latin typeface="+mn-lt"/>
                <a:ea typeface="+mn-ea"/>
                <a:cs typeface="+mn-cs"/>
              </a:rPr>
              <a:t> de Normas Mínimas    </a:t>
            </a:r>
            <a:r>
              <a:rPr lang="es-ES_tradnl" sz="2400" b="1" baseline="0" dirty="0" smtClean="0"/>
              <a:t>Art2: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ES_tradnl" sz="2400" b="1" baseline="0" dirty="0" smtClean="0"/>
              <a:t>Art</a:t>
            </a:r>
            <a:r>
              <a:rPr lang="es-ES_tradnl" sz="2400" b="1" dirty="0" smtClean="0"/>
              <a:t> 123 Constitución Mexicana</a:t>
            </a:r>
            <a:endParaRPr kumimoji="0" lang="es-ES_tradnl"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8" name="2 Marcador de contenido"/>
          <p:cNvSpPr txBox="1">
            <a:spLocks/>
          </p:cNvSpPr>
          <p:nvPr/>
        </p:nvSpPr>
        <p:spPr>
          <a:xfrm>
            <a:off x="4214810" y="5000636"/>
            <a:ext cx="4429124" cy="1285884"/>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2400" b="1" i="0" u="none" strike="noStrike" kern="1200" cap="none" spc="0" normalizeH="0" baseline="0" noProof="0" dirty="0" smtClean="0">
                <a:ln>
                  <a:noFill/>
                </a:ln>
                <a:solidFill>
                  <a:schemeClr val="tx1"/>
                </a:solidFill>
                <a:effectLst/>
                <a:uLnTx/>
                <a:uFillTx/>
                <a:latin typeface="+mn-lt"/>
                <a:ea typeface="+mn-ea"/>
                <a:cs typeface="+mn-cs"/>
              </a:rPr>
              <a:t>PREVIO REQUERIMIENTO DE LA FAMILIA Y NECESIDAD COMPROBADA</a:t>
            </a:r>
            <a:endParaRPr kumimoji="0" lang="es-ES_tradnl" sz="24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404664"/>
            <a:ext cx="5610860" cy="4450715"/>
          </a:xfrm>
          <a:prstGeom prst="rect">
            <a:avLst/>
          </a:prstGeom>
          <a:noFill/>
          <a:ln>
            <a:noFill/>
          </a:ln>
        </p:spPr>
      </p:pic>
      <p:pic>
        <p:nvPicPr>
          <p:cNvPr id="6" name="Imagen 5"/>
          <p:cNvPicPr/>
          <p:nvPr/>
        </p:nvPicPr>
        <p:blipFill rotWithShape="1">
          <a:blip r:embed="rId3" cstate="print">
            <a:extLst>
              <a:ext uri="{28A0092B-C50C-407E-A947-70E740481C1C}">
                <a14:useLocalDpi xmlns:a14="http://schemas.microsoft.com/office/drawing/2010/main" val="0"/>
              </a:ext>
            </a:extLst>
          </a:blip>
          <a:srcRect t="10138" b="15169"/>
          <a:stretch/>
        </p:blipFill>
        <p:spPr bwMode="auto">
          <a:xfrm>
            <a:off x="1673476" y="4725144"/>
            <a:ext cx="5610225" cy="190627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859173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500034" y="714356"/>
            <a:ext cx="7807680" cy="1144921"/>
          </a:xfrm>
          <a:ln/>
          <a:effectLst>
            <a:glow rad="228600">
              <a:schemeClr val="accent1">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tIns="32002"/>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dirty="0"/>
              <a:t>Precursores del </a:t>
            </a:r>
            <a:r>
              <a:rPr lang="es-ES" dirty="0" err="1"/>
              <a:t>penitenciarismo</a:t>
            </a:r>
            <a:endParaRPr lang="es-ES" dirty="0"/>
          </a:p>
        </p:txBody>
      </p:sp>
      <p:sp>
        <p:nvSpPr>
          <p:cNvPr id="5122" name="Rectangle 2"/>
          <p:cNvSpPr>
            <a:spLocks noGrp="1" noChangeArrowheads="1"/>
          </p:cNvSpPr>
          <p:nvPr>
            <p:ph type="body" idx="1"/>
          </p:nvPr>
        </p:nvSpPr>
        <p:spPr>
          <a:xfrm>
            <a:off x="1214414" y="2714620"/>
            <a:ext cx="6357982" cy="1938516"/>
          </a:xfrm>
          <a:ln/>
          <a:effectLst>
            <a:glow rad="228600">
              <a:schemeClr val="accent3">
                <a:satMod val="175000"/>
                <a:alpha val="40000"/>
              </a:schemeClr>
            </a:glow>
          </a:effectLst>
        </p:spPr>
        <p:style>
          <a:lnRef idx="2">
            <a:schemeClr val="accent5"/>
          </a:lnRef>
          <a:fillRef idx="1">
            <a:schemeClr val="lt1"/>
          </a:fillRef>
          <a:effectRef idx="0">
            <a:schemeClr val="accent5"/>
          </a:effectRef>
          <a:fontRef idx="minor">
            <a:schemeClr val="dk1"/>
          </a:fontRef>
        </p:style>
        <p:txBody>
          <a:bodyPr tIns="22401">
            <a:normAutofit/>
          </a:bodyPr>
          <a:lstStyle/>
          <a:p>
            <a:pPr marL="456487" indent="-391686" algn="just">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800" dirty="0"/>
              <a:t>Ha habido muchos autores que han influido en el     desarrollo del Derecho Penitenciario. Entre ellos      destacamos a:</a:t>
            </a:r>
          </a:p>
          <a:p>
            <a:pPr marL="456487" indent="-391686">
              <a:buClr>
                <a:srgbClr val="FF9966"/>
              </a:buClr>
              <a:buSzPct val="75000"/>
              <a:buNone/>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3600" dirty="0"/>
          </a:p>
        </p:txBody>
      </p:sp>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85786" y="332656"/>
            <a:ext cx="7602638" cy="5262979"/>
          </a:xfrm>
          <a:prstGeom prst="rect">
            <a:avLst/>
          </a:prstGeom>
        </p:spPr>
        <p:txBody>
          <a:bodyPr wrap="square">
            <a:spAutoFit/>
          </a:bodyPr>
          <a:lstStyle/>
          <a:p>
            <a:pPr marL="456487" indent="-391686" algn="just">
              <a:buClr>
                <a:srgbClr val="FF9966"/>
              </a:buClr>
              <a:buSzPct val="75000"/>
              <a:buFont typeface="StarSymbo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800" b="1" i="1" u="sng" dirty="0" smtClean="0">
                <a:solidFill>
                  <a:srgbClr val="7030A0"/>
                </a:solidFill>
                <a:latin typeface="Arial" pitchFamily="34" charset="0"/>
                <a:cs typeface="Arial" pitchFamily="34" charset="0"/>
              </a:rPr>
              <a:t>John Howard</a:t>
            </a:r>
          </a:p>
          <a:p>
            <a:pPr marL="456487" indent="-391686" algn="just">
              <a:buClr>
                <a:srgbClr val="FF9966"/>
              </a:buClr>
              <a:buSzPct val="75000"/>
              <a:buNone/>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800" dirty="0" smtClean="0">
                <a:latin typeface="Arial" pitchFamily="34" charset="0"/>
                <a:cs typeface="Arial" pitchFamily="34" charset="0"/>
              </a:rPr>
              <a:t>Fue un prisionero de guerra y fue tratado con      severidad. </a:t>
            </a:r>
          </a:p>
          <a:p>
            <a:pPr marL="456487" indent="-391686" algn="just">
              <a:buClr>
                <a:srgbClr val="FF9966"/>
              </a:buClr>
              <a:buSzPct val="75000"/>
              <a:buNone/>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800" dirty="0" smtClean="0">
                <a:latin typeface="Arial" pitchFamily="34" charset="0"/>
                <a:cs typeface="Arial" pitchFamily="34" charset="0"/>
              </a:rPr>
              <a:t>Muy tenaz a la hora de conseguir reformas y       modificaciones dentro de un sistema de        tremenda   injusticia.</a:t>
            </a:r>
          </a:p>
          <a:p>
            <a:pPr marL="456487" indent="-391686" algn="just">
              <a:buClr>
                <a:srgbClr val="FF9966"/>
              </a:buClr>
              <a:buSzPct val="75000"/>
              <a:buNone/>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800" dirty="0" smtClean="0">
                <a:latin typeface="Arial" pitchFamily="34" charset="0"/>
                <a:cs typeface="Arial" pitchFamily="34" charset="0"/>
              </a:rPr>
              <a:t>También conocido como “amigo de los           prisioneros”, ya que éste luchó por su libertad.</a:t>
            </a:r>
          </a:p>
          <a:p>
            <a:pPr marL="456487" indent="-391686" algn="just">
              <a:buClr>
                <a:srgbClr val="FF9966"/>
              </a:buClr>
              <a:buSzPct val="75000"/>
              <a:buNone/>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800" dirty="0" smtClean="0">
                <a:latin typeface="Arial" pitchFamily="34" charset="0"/>
                <a:cs typeface="Arial" pitchFamily="34" charset="0"/>
              </a:rPr>
              <a:t>Nos ha presentado obras como “El Estado de las prisiones”, en el que nos describe con todo detalle cómo eran las prisiones.</a:t>
            </a:r>
            <a:endParaRPr lang="es-E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987840" y="718636"/>
            <a:ext cx="7689600" cy="5620910"/>
          </a:xfrm>
          <a:prstGeom prst="rect">
            <a:avLst/>
          </a:prstGeom>
          <a:noFill/>
          <a:ln w="9525" cap="flat">
            <a:noFill/>
            <a:round/>
            <a:headEnd/>
            <a:tailEnd/>
          </a:ln>
          <a:effectLst/>
        </p:spPr>
        <p:txBody>
          <a:bodyPr lIns="0" tIns="25602" rIns="0" bIns="0"/>
          <a:lstStyle/>
          <a:p>
            <a:pPr marL="456487" indent="-391686" algn="just">
              <a:buClr>
                <a:srgbClr val="FF9966"/>
              </a:buClr>
              <a:buSzPct val="75000"/>
              <a:buFont typeface="StarSymbo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900" b="1" i="1" u="sng" dirty="0" err="1">
                <a:solidFill>
                  <a:srgbClr val="7030A0"/>
                </a:solidFill>
                <a:latin typeface="Arial" pitchFamily="34" charset="0"/>
                <a:ea typeface="msmincho" charset="0"/>
                <a:cs typeface="Arial" pitchFamily="34" charset="0"/>
              </a:rPr>
              <a:t>Jeremias</a:t>
            </a:r>
            <a:r>
              <a:rPr lang="es-ES" sz="2900" b="1" i="1" u="sng" dirty="0">
                <a:solidFill>
                  <a:srgbClr val="7030A0"/>
                </a:solidFill>
                <a:latin typeface="Arial" pitchFamily="34" charset="0"/>
                <a:ea typeface="msmincho" charset="0"/>
                <a:cs typeface="Arial" pitchFamily="34" charset="0"/>
              </a:rPr>
              <a:t> </a:t>
            </a:r>
            <a:r>
              <a:rPr lang="es-ES" sz="2900" b="1" i="1" u="sng" dirty="0" err="1">
                <a:solidFill>
                  <a:srgbClr val="7030A0"/>
                </a:solidFill>
                <a:latin typeface="Arial" pitchFamily="34" charset="0"/>
                <a:ea typeface="msmincho" charset="0"/>
                <a:cs typeface="Arial" pitchFamily="34" charset="0"/>
              </a:rPr>
              <a:t>Bentham</a:t>
            </a:r>
            <a:endParaRPr lang="es-ES" sz="2900" b="1" i="1" u="sng" dirty="0">
              <a:solidFill>
                <a:srgbClr val="7030A0"/>
              </a:solidFill>
              <a:latin typeface="Arial" pitchFamily="34" charset="0"/>
              <a:ea typeface="msmincho" charset="0"/>
              <a:cs typeface="Arial" pitchFamily="34" charset="0"/>
            </a:endParaRP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1200" b="1" i="1" u="sng" dirty="0">
              <a:latin typeface="Arial" pitchFamily="34" charset="0"/>
              <a:ea typeface="msmincho" charset="0"/>
              <a:cs typeface="Arial" pitchFamily="34" charset="0"/>
            </a:endParaRP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b="1" dirty="0">
                <a:latin typeface="Arial" pitchFamily="34" charset="0"/>
                <a:ea typeface="msmincho" charset="0"/>
                <a:cs typeface="Arial" pitchFamily="34" charset="0"/>
              </a:rPr>
              <a:t>Jurista inglés, autor del “Tratado de legislación Civil penal” y creador del “Panóptico” </a:t>
            </a:r>
            <a:r>
              <a:rPr lang="es-ES" sz="2400" b="1" dirty="0">
                <a:latin typeface="Arial" pitchFamily="34" charset="0"/>
                <a:ea typeface="msmincho" charset="0"/>
                <a:cs typeface="Arial" pitchFamily="34" charset="0"/>
              </a:rPr>
              <a:t>(edificio circular, con pequeñas habitaciones, de muchos pisos y con techo de cristal. La vigilancia se encontraba en el centro).</a:t>
            </a: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2400" b="1" dirty="0">
              <a:latin typeface="Arial" pitchFamily="34" charset="0"/>
              <a:ea typeface="msmincho" charset="0"/>
              <a:cs typeface="Arial" pitchFamily="34" charset="0"/>
            </a:endParaRPr>
          </a:p>
          <a:p>
            <a:pPr marL="456487" indent="-391686" algn="just">
              <a:buClr>
                <a:srgbClr val="FF9966"/>
              </a:buClr>
              <a:buSzPct val="75000"/>
              <a:buFont typeface="StarSymbo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900" b="1" i="1" u="sng" dirty="0">
                <a:solidFill>
                  <a:srgbClr val="7030A0"/>
                </a:solidFill>
                <a:latin typeface="Arial" pitchFamily="34" charset="0"/>
                <a:ea typeface="msmincho" charset="0"/>
                <a:cs typeface="Arial" pitchFamily="34" charset="0"/>
              </a:rPr>
              <a:t>Cesare </a:t>
            </a:r>
            <a:r>
              <a:rPr lang="es-ES" sz="2900" b="1" i="1" u="sng" dirty="0" err="1">
                <a:solidFill>
                  <a:srgbClr val="7030A0"/>
                </a:solidFill>
                <a:latin typeface="Arial" pitchFamily="34" charset="0"/>
                <a:ea typeface="msmincho" charset="0"/>
                <a:cs typeface="Arial" pitchFamily="34" charset="0"/>
              </a:rPr>
              <a:t>Beccaria</a:t>
            </a:r>
            <a:endParaRPr lang="es-ES" sz="2900" b="1" i="1" u="sng" dirty="0">
              <a:solidFill>
                <a:srgbClr val="7030A0"/>
              </a:solidFill>
              <a:latin typeface="Arial" pitchFamily="34" charset="0"/>
              <a:ea typeface="msmincho" charset="0"/>
              <a:cs typeface="Arial" pitchFamily="34" charset="0"/>
            </a:endParaRP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1200" b="1" i="1" u="sng" dirty="0">
              <a:latin typeface="Arial" pitchFamily="34" charset="0"/>
              <a:ea typeface="msmincho" charset="0"/>
              <a:cs typeface="Arial" pitchFamily="34" charset="0"/>
            </a:endParaRP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b="1" dirty="0">
                <a:latin typeface="Arial" pitchFamily="34" charset="0"/>
                <a:ea typeface="msmincho" charset="0"/>
                <a:cs typeface="Arial" pitchFamily="34" charset="0"/>
              </a:rPr>
              <a:t>Al igual que Howard, su obra, “Dei </a:t>
            </a:r>
            <a:r>
              <a:rPr lang="es-ES" sz="2500" b="1" dirty="0" err="1">
                <a:latin typeface="Arial" pitchFamily="34" charset="0"/>
                <a:ea typeface="msmincho" charset="0"/>
                <a:cs typeface="Arial" pitchFamily="34" charset="0"/>
              </a:rPr>
              <a:t>delitti</a:t>
            </a:r>
            <a:r>
              <a:rPr lang="es-ES" sz="2500" b="1" dirty="0">
                <a:latin typeface="Arial" pitchFamily="34" charset="0"/>
                <a:ea typeface="msmincho" charset="0"/>
                <a:cs typeface="Arial" pitchFamily="34" charset="0"/>
              </a:rPr>
              <a:t> e </a:t>
            </a:r>
            <a:r>
              <a:rPr lang="es-ES" sz="2500" b="1" dirty="0" err="1">
                <a:latin typeface="Arial" pitchFamily="34" charset="0"/>
                <a:ea typeface="msmincho" charset="0"/>
                <a:cs typeface="Arial" pitchFamily="34" charset="0"/>
              </a:rPr>
              <a:t>delle</a:t>
            </a:r>
            <a:r>
              <a:rPr lang="es-ES" sz="2500" b="1" dirty="0">
                <a:latin typeface="Arial" pitchFamily="34" charset="0"/>
                <a:ea typeface="msmincho" charset="0"/>
                <a:cs typeface="Arial" pitchFamily="34" charset="0"/>
              </a:rPr>
              <a:t> pene”, influye de manera decisoria dentro de Derecho Penal.</a:t>
            </a: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b="1" dirty="0">
                <a:latin typeface="Arial" pitchFamily="34" charset="0"/>
                <a:ea typeface="msmincho" charset="0"/>
                <a:cs typeface="Arial" pitchFamily="34" charset="0"/>
              </a:rPr>
              <a:t>Destacar su fuerte impacto y la actuación de la Iglesia, puesto que condenó el libro y lo incluyó dentro de la lista de los prohibidos. </a:t>
            </a:r>
          </a:p>
        </p:txBody>
      </p:sp>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ext Box 1"/>
          <p:cNvSpPr txBox="1">
            <a:spLocks noChangeArrowheads="1"/>
          </p:cNvSpPr>
          <p:nvPr/>
        </p:nvSpPr>
        <p:spPr bwMode="auto">
          <a:xfrm>
            <a:off x="1306081" y="1437271"/>
            <a:ext cx="6857280" cy="3462123"/>
          </a:xfrm>
          <a:prstGeom prst="rect">
            <a:avLst/>
          </a:prstGeom>
          <a:ln>
            <a:headEnd/>
            <a:tailEnd/>
          </a:ln>
          <a:effectLst>
            <a:glow rad="228600">
              <a:schemeClr val="accent4">
                <a:satMod val="175000"/>
                <a:alpha val="40000"/>
              </a:schemeClr>
            </a:glow>
          </a:effectLst>
        </p:spPr>
        <p:style>
          <a:lnRef idx="2">
            <a:schemeClr val="accent1"/>
          </a:lnRef>
          <a:fillRef idx="1">
            <a:schemeClr val="lt1"/>
          </a:fillRef>
          <a:effectRef idx="0">
            <a:schemeClr val="accent1"/>
          </a:effectRef>
          <a:fontRef idx="minor">
            <a:schemeClr val="dk1"/>
          </a:fontRef>
        </p:style>
        <p:txBody>
          <a:bodyPr lIns="0" tIns="18287" rIns="0" bIns="0" anchor="ctr"/>
          <a:lstStyle/>
          <a:p>
            <a:pPr marL="195843" indent="-195843" algn="ctr">
              <a:lnSpc>
                <a:spcPct val="95000"/>
              </a:lnSpc>
              <a:buSzPct val="45000"/>
              <a:tabLst>
                <a:tab pos="656650" algn="l"/>
                <a:tab pos="1313299" algn="l"/>
                <a:tab pos="1969949" algn="l"/>
                <a:tab pos="2626599" algn="l"/>
                <a:tab pos="3283248" algn="l"/>
                <a:tab pos="3939898" algn="l"/>
                <a:tab pos="4596548" algn="l"/>
                <a:tab pos="5253198" algn="l"/>
                <a:tab pos="5909847" algn="l"/>
                <a:tab pos="6566497" algn="l"/>
              </a:tabLst>
            </a:pPr>
            <a:r>
              <a:rPr lang="es-ES" sz="29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6" charset="0"/>
                <a:ea typeface="msmincho" charset="0"/>
                <a:cs typeface="msmincho" charset="0"/>
              </a:rPr>
              <a:t>“He querido defender la humanidad </a:t>
            </a:r>
          </a:p>
          <a:p>
            <a:pPr marL="195843" indent="-195843" algn="ctr">
              <a:lnSpc>
                <a:spcPct val="95000"/>
              </a:lnSpc>
              <a:buSzPct val="45000"/>
              <a:tabLst>
                <a:tab pos="656650" algn="l"/>
                <a:tab pos="1313299" algn="l"/>
                <a:tab pos="1969949" algn="l"/>
                <a:tab pos="2626599" algn="l"/>
                <a:tab pos="3283248" algn="l"/>
                <a:tab pos="3939898" algn="l"/>
                <a:tab pos="4596548" algn="l"/>
                <a:tab pos="5253198" algn="l"/>
                <a:tab pos="5909847" algn="l"/>
                <a:tab pos="6566497" algn="l"/>
              </a:tabLst>
            </a:pPr>
            <a:r>
              <a:rPr lang="es-ES" sz="29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6" charset="0"/>
                <a:ea typeface="msmincho" charset="0"/>
                <a:cs typeface="msmincho" charset="0"/>
              </a:rPr>
              <a:t>con hacerme mártir”</a:t>
            </a:r>
          </a:p>
          <a:p>
            <a:pPr marL="195843" indent="-195843" algn="r">
              <a:lnSpc>
                <a:spcPct val="95000"/>
              </a:lnSpc>
              <a:buSzPct val="45000"/>
              <a:tabLst>
                <a:tab pos="656650" algn="l"/>
                <a:tab pos="1313299" algn="l"/>
                <a:tab pos="1969949" algn="l"/>
                <a:tab pos="2626599" algn="l"/>
                <a:tab pos="3283248" algn="l"/>
                <a:tab pos="3939898" algn="l"/>
                <a:tab pos="4596548" algn="l"/>
                <a:tab pos="5253198" algn="l"/>
                <a:tab pos="5909847" algn="l"/>
                <a:tab pos="6566497" algn="l"/>
              </a:tabLst>
            </a:pPr>
            <a:endParaRPr lang="es-ES" sz="29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6" charset="0"/>
              <a:ea typeface="msmincho" charset="0"/>
              <a:cs typeface="msmincho" charset="0"/>
            </a:endParaRPr>
          </a:p>
          <a:p>
            <a:pPr marL="195843" indent="-195843" algn="r">
              <a:lnSpc>
                <a:spcPct val="95000"/>
              </a:lnSpc>
              <a:buSzPct val="45000"/>
              <a:tabLst>
                <a:tab pos="656650" algn="l"/>
                <a:tab pos="1313299" algn="l"/>
                <a:tab pos="1969949" algn="l"/>
                <a:tab pos="2626599" algn="l"/>
                <a:tab pos="3283248" algn="l"/>
                <a:tab pos="3939898" algn="l"/>
                <a:tab pos="4596548" algn="l"/>
                <a:tab pos="5253198" algn="l"/>
                <a:tab pos="5909847" algn="l"/>
                <a:tab pos="6566497" algn="l"/>
              </a:tabLst>
            </a:pPr>
            <a:r>
              <a:rPr lang="es-ES" sz="29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6" charset="0"/>
                <a:ea typeface="msmincho" charset="0"/>
                <a:cs typeface="msmincho" charset="0"/>
              </a:rPr>
              <a:t>Cesar Becaria</a:t>
            </a:r>
          </a:p>
        </p:txBody>
      </p:sp>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1061280" y="1045550"/>
            <a:ext cx="7689600" cy="4441426"/>
          </a:xfrm>
          <a:prstGeom prst="rect">
            <a:avLst/>
          </a:prstGeom>
          <a:noFill/>
          <a:ln w="9525" cap="flat">
            <a:noFill/>
            <a:round/>
            <a:headEnd/>
            <a:tailEnd/>
          </a:ln>
          <a:effectLst/>
        </p:spPr>
        <p:txBody>
          <a:bodyPr lIns="0" tIns="25602" rIns="0" bIns="0"/>
          <a:lstStyle/>
          <a:p>
            <a:pPr marL="456487" indent="-391686">
              <a:buClr>
                <a:srgbClr val="FF9966"/>
              </a:buClr>
              <a:buSzPct val="75000"/>
              <a:buFont typeface="StarSymbo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900" b="1" i="1" u="sng" dirty="0">
                <a:solidFill>
                  <a:srgbClr val="7030A0"/>
                </a:solidFill>
                <a:latin typeface="Arial" pitchFamily="34" charset="0"/>
                <a:ea typeface="msmincho" charset="0"/>
                <a:cs typeface="Arial" pitchFamily="34" charset="0"/>
              </a:rPr>
              <a:t>Manuel de Montesinos y Molina</a:t>
            </a:r>
          </a:p>
          <a:p>
            <a:pPr marL="456487" indent="-391686">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1300" dirty="0">
              <a:latin typeface="Arial" pitchFamily="34" charset="0"/>
              <a:ea typeface="msmincho" charset="0"/>
              <a:cs typeface="Arial" pitchFamily="34" charset="0"/>
            </a:endParaRP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dirty="0">
                <a:latin typeface="Arial" pitchFamily="34" charset="0"/>
                <a:ea typeface="msmincho" charset="0"/>
                <a:cs typeface="Arial" pitchFamily="34" charset="0"/>
              </a:rPr>
              <a:t>Luchó por la recuperación social del hombre     delincuente, y apuntó por métodos utilizados con los presos mas humanitarios.</a:t>
            </a: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dirty="0">
                <a:latin typeface="Arial" pitchFamily="34" charset="0"/>
                <a:ea typeface="msmincho" charset="0"/>
                <a:cs typeface="Arial" pitchFamily="34" charset="0"/>
              </a:rPr>
              <a:t>Afianzó los estudios y el tratamiento de los         internos.</a:t>
            </a:r>
          </a:p>
          <a:p>
            <a:pPr marL="456487" indent="-391686">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dirty="0">
                <a:latin typeface="Arial" pitchFamily="34" charset="0"/>
                <a:ea typeface="msmincho" charset="0"/>
                <a:cs typeface="Arial" pitchFamily="34" charset="0"/>
              </a:rPr>
              <a:t>Obra: se estructura en tres etapas</a:t>
            </a:r>
          </a:p>
          <a:p>
            <a:pPr marL="456487" indent="-391686">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800" dirty="0">
              <a:latin typeface="Arial" pitchFamily="34" charset="0"/>
              <a:ea typeface="msmincho" charset="0"/>
              <a:cs typeface="Arial" pitchFamily="34" charset="0"/>
            </a:endParaRPr>
          </a:p>
          <a:p>
            <a:pPr marL="1501943" lvl="4" indent="-781932">
              <a:buClr>
                <a:srgbClr val="FF9966"/>
              </a:buClr>
              <a:buSzPct val="7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dirty="0">
                <a:latin typeface="Arial" pitchFamily="34" charset="0"/>
                <a:ea typeface="msmincho" charset="0"/>
                <a:cs typeface="Arial" pitchFamily="34" charset="0"/>
              </a:rPr>
              <a:t>Período de los hierros.</a:t>
            </a:r>
          </a:p>
          <a:p>
            <a:pPr marL="1501943" lvl="4" indent="-781932">
              <a:buClr>
                <a:srgbClr val="FF9966"/>
              </a:buClr>
              <a:buSzPct val="7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dirty="0">
                <a:latin typeface="Arial" pitchFamily="34" charset="0"/>
                <a:ea typeface="msmincho" charset="0"/>
                <a:cs typeface="Arial" pitchFamily="34" charset="0"/>
              </a:rPr>
              <a:t>Período del trabajo.</a:t>
            </a:r>
          </a:p>
          <a:p>
            <a:pPr marL="1501943" lvl="4" indent="-781932">
              <a:buClr>
                <a:srgbClr val="FF9966"/>
              </a:buClr>
              <a:buSzPct val="7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dirty="0">
                <a:latin typeface="Arial" pitchFamily="34" charset="0"/>
                <a:ea typeface="msmincho" charset="0"/>
                <a:cs typeface="Arial" pitchFamily="34" charset="0"/>
              </a:rPr>
              <a:t>Período de la libertad intermedia.</a:t>
            </a:r>
          </a:p>
        </p:txBody>
      </p:sp>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987840" y="404664"/>
            <a:ext cx="7760624" cy="5934881"/>
          </a:xfrm>
          <a:prstGeom prst="rect">
            <a:avLst/>
          </a:prstGeom>
          <a:noFill/>
          <a:ln w="9525" cap="flat">
            <a:noFill/>
            <a:round/>
            <a:headEnd/>
            <a:tailEnd/>
          </a:ln>
          <a:effectLst/>
        </p:spPr>
        <p:txBody>
          <a:bodyPr lIns="0" tIns="25602" rIns="0" bIns="0"/>
          <a:lstStyle/>
          <a:p>
            <a:pPr marL="456487" indent="-391686" algn="just">
              <a:buClr>
                <a:srgbClr val="FF9966"/>
              </a:buClr>
              <a:buSzPct val="75000"/>
              <a:buFont typeface="StarSymbo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900" b="1" i="1" u="sng" dirty="0">
                <a:solidFill>
                  <a:srgbClr val="7030A0"/>
                </a:solidFill>
                <a:latin typeface="Arial" pitchFamily="34" charset="0"/>
                <a:ea typeface="msmincho" charset="0"/>
                <a:cs typeface="Arial" pitchFamily="34" charset="0"/>
              </a:rPr>
              <a:t>Bernardino de Sandoval</a:t>
            </a: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1000" dirty="0">
              <a:latin typeface="Arial" pitchFamily="34" charset="0"/>
              <a:ea typeface="msmincho" charset="0"/>
              <a:cs typeface="Arial" pitchFamily="34" charset="0"/>
            </a:endParaRP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dirty="0">
                <a:latin typeface="Arial" pitchFamily="34" charset="0"/>
                <a:ea typeface="msmincho" charset="0"/>
                <a:cs typeface="Arial" pitchFamily="34" charset="0"/>
              </a:rPr>
              <a:t> Su obra “Tratado del cuidado que se tiene de los procesos” nos hace una descripción de la cárcel. Nos la describe como un lugar triste, donde se oyen numerosos ruidos y gemidos,...</a:t>
            </a: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2500" dirty="0">
              <a:latin typeface="Arial" pitchFamily="34" charset="0"/>
              <a:ea typeface="msmincho" charset="0"/>
              <a:cs typeface="Arial" pitchFamily="34" charset="0"/>
            </a:endParaRPr>
          </a:p>
          <a:p>
            <a:pPr marL="456487" indent="-391686" algn="just">
              <a:buClr>
                <a:srgbClr val="FF9966"/>
              </a:buClr>
              <a:buSzPct val="75000"/>
              <a:buFont typeface="StarSymbol" charset="0"/>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900" b="1" i="1" u="sng" dirty="0">
                <a:solidFill>
                  <a:srgbClr val="7030A0"/>
                </a:solidFill>
                <a:latin typeface="Arial" pitchFamily="34" charset="0"/>
                <a:ea typeface="msmincho" charset="0"/>
                <a:cs typeface="Arial" pitchFamily="34" charset="0"/>
              </a:rPr>
              <a:t>Concepción Arenal</a:t>
            </a: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700" dirty="0">
              <a:latin typeface="Arial" pitchFamily="34" charset="0"/>
              <a:ea typeface="msmincho" charset="0"/>
              <a:cs typeface="Arial" pitchFamily="34" charset="0"/>
            </a:endParaRP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dirty="0">
                <a:latin typeface="Arial" pitchFamily="34" charset="0"/>
                <a:ea typeface="msmincho" charset="0"/>
                <a:cs typeface="Arial" pitchFamily="34" charset="0"/>
              </a:rPr>
              <a:t>Toda su obra se basa en la ventura de los delincuentes y la formación de personal penitenciario.</a:t>
            </a:r>
          </a:p>
          <a:p>
            <a:pPr marL="456487" indent="-391686" algn="just">
              <a:buClr>
                <a:srgbClr val="FF9966"/>
              </a:buClr>
              <a:buSzPct val="7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500" dirty="0">
                <a:latin typeface="Arial" pitchFamily="34" charset="0"/>
                <a:ea typeface="msmincho" charset="0"/>
                <a:cs typeface="Arial" pitchFamily="34" charset="0"/>
              </a:rPr>
              <a:t>“Cartas de los delincuentes”, “El delito colectivo”, “Las Colonias Penales de Austria y “La Pena de Deportación”, son algunas de sus obras.</a:t>
            </a:r>
          </a:p>
        </p:txBody>
      </p:sp>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914401" y="1110358"/>
            <a:ext cx="7771680" cy="3722790"/>
          </a:xfrm>
          <a:prstGeom prst="rect">
            <a:avLst/>
          </a:prstGeom>
          <a:ln>
            <a:headEnd/>
            <a:tailEnd/>
          </a:ln>
          <a:effectLst>
            <a:glow rad="228600">
              <a:schemeClr val="accent5">
                <a:satMod val="175000"/>
                <a:alpha val="40000"/>
              </a:schemeClr>
            </a:glow>
          </a:effectLst>
        </p:spPr>
        <p:style>
          <a:lnRef idx="2">
            <a:schemeClr val="dk1"/>
          </a:lnRef>
          <a:fillRef idx="1">
            <a:schemeClr val="lt1"/>
          </a:fillRef>
          <a:effectRef idx="0">
            <a:schemeClr val="dk1"/>
          </a:effectRef>
          <a:fontRef idx="minor">
            <a:schemeClr val="dk1"/>
          </a:fontRef>
        </p:style>
        <p:txBody>
          <a:bodyPr lIns="0" tIns="18287" rIns="0" bIns="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9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6" charset="0"/>
                <a:ea typeface="msmincho" charset="0"/>
                <a:cs typeface="msmincho" charset="0"/>
              </a:rPr>
              <a:t>“porque el rico, siempre tiene muchos que procuren por su causa y hablan por él, pero el pobre como no tenga que dar en juicio, no solamente no es oído pero aún muchas veces contra justicia oprimido”</a:t>
            </a:r>
          </a:p>
          <a:p>
            <a:pPr algn="ct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s-ES" sz="29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6" charset="0"/>
              <a:ea typeface="msmincho" charset="0"/>
              <a:cs typeface="msmincho" charset="0"/>
            </a:endParaRPr>
          </a:p>
          <a:p>
            <a:pPr algn="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s-ES" sz="29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6" charset="0"/>
                <a:ea typeface="msmincho" charset="0"/>
                <a:cs typeface="msmincho" charset="0"/>
              </a:rPr>
              <a:t>Bernardino de Sandoval</a:t>
            </a:r>
          </a:p>
        </p:txBody>
      </p:sp>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 BIBLIOGRAFICAS </a:t>
            </a:r>
            <a:endParaRPr lang="es-MX" dirty="0"/>
          </a:p>
        </p:txBody>
      </p:sp>
      <p:sp>
        <p:nvSpPr>
          <p:cNvPr id="6" name="Marcador de contenido 5"/>
          <p:cNvSpPr>
            <a:spLocks noGrp="1"/>
          </p:cNvSpPr>
          <p:nvPr>
            <p:ph idx="1"/>
          </p:nvPr>
        </p:nvSpPr>
        <p:spPr/>
        <p:txBody>
          <a:bodyPr/>
          <a:lstStyle/>
          <a:p>
            <a:r>
              <a:rPr lang="es-ES" b="1" dirty="0"/>
              <a:t>Del </a:t>
            </a:r>
            <a:r>
              <a:rPr lang="es-ES" b="1" dirty="0" err="1"/>
              <a:t>pont</a:t>
            </a:r>
            <a:r>
              <a:rPr lang="es-ES" b="1" dirty="0"/>
              <a:t>, Luis Marco. Derecho penitenciario. Cárdenas </a:t>
            </a:r>
            <a:r>
              <a:rPr lang="es-ES" b="1" dirty="0" smtClean="0"/>
              <a:t>Editor</a:t>
            </a:r>
          </a:p>
          <a:p>
            <a:r>
              <a:rPr lang="es-ES" b="1" dirty="0"/>
              <a:t>Vargas, José Luis. Clasificación de prisiones. Cuadernos </a:t>
            </a:r>
            <a:r>
              <a:rPr lang="es-ES" b="1" dirty="0" smtClean="0"/>
              <a:t>criminalística</a:t>
            </a:r>
          </a:p>
          <a:p>
            <a:r>
              <a:rPr lang="es-ES" b="1" dirty="0"/>
              <a:t>Lima Malvido, María de la luz. Teorías y reacción social. Editorial Porrúa</a:t>
            </a:r>
            <a:endParaRPr lang="es-MX" dirty="0"/>
          </a:p>
        </p:txBody>
      </p:sp>
    </p:spTree>
    <p:extLst>
      <p:ext uri="{BB962C8B-B14F-4D97-AF65-F5344CB8AC3E}">
        <p14:creationId xmlns:p14="http://schemas.microsoft.com/office/powerpoint/2010/main" val="2034480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a:solidFill>
              <a:schemeClr val="accent1">
                <a:lumMod val="75000"/>
              </a:schemeClr>
            </a:solidFill>
          </a:ln>
        </p:spPr>
        <p:style>
          <a:lnRef idx="1">
            <a:schemeClr val="accent4"/>
          </a:lnRef>
          <a:fillRef idx="2">
            <a:schemeClr val="accent4"/>
          </a:fillRef>
          <a:effectRef idx="1">
            <a:schemeClr val="accent4"/>
          </a:effectRef>
          <a:fontRef idx="minor">
            <a:schemeClr val="dk1"/>
          </a:fontRef>
        </p:style>
        <p:txBody>
          <a:bodyPr/>
          <a:lstStyle/>
          <a:p>
            <a:r>
              <a:rPr lang="es-MX" sz="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pitchFamily="34" charset="0"/>
                <a:cs typeface="Arial" pitchFamily="34" charset="0"/>
              </a:rPr>
              <a:t>HISTORIA</a:t>
            </a:r>
            <a:r>
              <a:rPr lang="es-MX" dirty="0" smtClean="0">
                <a:latin typeface="Arial" pitchFamily="34" charset="0"/>
                <a:cs typeface="Arial" pitchFamily="34" charset="0"/>
              </a:rPr>
              <a:t> </a:t>
            </a:r>
            <a:endParaRPr lang="es-MX"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a:buNone/>
            </a:pPr>
            <a:r>
              <a:rPr lang="es-MX" sz="3600" b="1" dirty="0" smtClean="0">
                <a:latin typeface="Arial" pitchFamily="34" charset="0"/>
                <a:cs typeface="Arial" pitchFamily="34" charset="0"/>
              </a:rPr>
              <a:t>LA EDAD MEDIA </a:t>
            </a:r>
          </a:p>
          <a:p>
            <a:r>
              <a:rPr lang="es-MX" sz="2800" b="1" i="1" u="sng" dirty="0" smtClean="0">
                <a:latin typeface="Arial" pitchFamily="34" charset="0"/>
                <a:cs typeface="Arial" pitchFamily="34" charset="0"/>
              </a:rPr>
              <a:t>LA SANTA INQUISICIÓN</a:t>
            </a:r>
          </a:p>
          <a:p>
            <a:pPr algn="just">
              <a:buNone/>
            </a:pPr>
            <a:r>
              <a:rPr lang="es-MX" sz="2900" dirty="0" smtClean="0">
                <a:latin typeface="Arial" pitchFamily="34" charset="0"/>
                <a:cs typeface="Arial" pitchFamily="34" charset="0"/>
              </a:rPr>
              <a:t>En esta época los delitos eran castigados con azotes, se les arrancaba el cuero cabelludo; marcar a quienes cometían homicidios y hurtos, mutilar ojos, lengua, orejas, pies, dedos y otras torturas físicas. Principalmente se castigaban los delitos de testigos falsos, adúlteros y blasfemia.</a:t>
            </a:r>
          </a:p>
          <a:p>
            <a:pPr algn="just">
              <a:buNone/>
            </a:pPr>
            <a:endParaRPr lang="es-MX" sz="28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91264" cy="5649491"/>
          </a:xfrm>
        </p:spPr>
        <p:txBody>
          <a:bodyPr/>
          <a:lstStyle/>
          <a:p>
            <a:endParaRPr lang="es-MX" dirty="0"/>
          </a:p>
        </p:txBody>
      </p:sp>
      <p:pic>
        <p:nvPicPr>
          <p:cNvPr id="1026" name="Picture 2" descr="http://t0.gstatic.com/images?q=tbn:ANd9GcS4pySNkcRgqewBxHTDglfas9OtCb4eL-UYbXkZFGCdb92S0bAC3g"/>
          <p:cNvPicPr>
            <a:picLocks noChangeAspect="1" noChangeArrowheads="1"/>
          </p:cNvPicPr>
          <p:nvPr/>
        </p:nvPicPr>
        <p:blipFill>
          <a:blip r:embed="rId2" cstate="print"/>
          <a:srcRect/>
          <a:stretch>
            <a:fillRect/>
          </a:stretch>
        </p:blipFill>
        <p:spPr bwMode="auto">
          <a:xfrm>
            <a:off x="0" y="0"/>
            <a:ext cx="5489360" cy="4509120"/>
          </a:xfrm>
          <a:prstGeom prst="rect">
            <a:avLst/>
          </a:prstGeom>
          <a:noFill/>
        </p:spPr>
      </p:pic>
      <p:pic>
        <p:nvPicPr>
          <p:cNvPr id="1028" name="Picture 4" descr="http://t1.gstatic.com/images?q=tbn:ANd9GcT37AoEYtl6Ukxt6QvqSKQ1g6_VPnM6wnxeQybTWACXnjygLflC"/>
          <p:cNvPicPr>
            <a:picLocks noChangeAspect="1" noChangeArrowheads="1"/>
          </p:cNvPicPr>
          <p:nvPr/>
        </p:nvPicPr>
        <p:blipFill>
          <a:blip r:embed="rId3" cstate="print"/>
          <a:srcRect/>
          <a:stretch>
            <a:fillRect/>
          </a:stretch>
        </p:blipFill>
        <p:spPr bwMode="auto">
          <a:xfrm>
            <a:off x="5148064" y="0"/>
            <a:ext cx="3995936" cy="4509120"/>
          </a:xfrm>
          <a:prstGeom prst="rect">
            <a:avLst/>
          </a:prstGeom>
          <a:noFill/>
        </p:spPr>
      </p:pic>
      <p:pic>
        <p:nvPicPr>
          <p:cNvPr id="1030" name="Picture 6" descr="http://t2.gstatic.com/images?q=tbn:ANd9GcRX6-xpUyO3RyOVYENR36ugHygha4O3N8XRvdIVY5_zpatlYO2eyQ"/>
          <p:cNvPicPr>
            <a:picLocks noChangeAspect="1" noChangeArrowheads="1"/>
          </p:cNvPicPr>
          <p:nvPr/>
        </p:nvPicPr>
        <p:blipFill>
          <a:blip r:embed="rId4" cstate="print"/>
          <a:srcRect/>
          <a:stretch>
            <a:fillRect/>
          </a:stretch>
        </p:blipFill>
        <p:spPr bwMode="auto">
          <a:xfrm>
            <a:off x="0" y="4437112"/>
            <a:ext cx="3275856" cy="2456892"/>
          </a:xfrm>
          <a:prstGeom prst="rect">
            <a:avLst/>
          </a:prstGeom>
          <a:noFill/>
        </p:spPr>
      </p:pic>
      <p:pic>
        <p:nvPicPr>
          <p:cNvPr id="1032" name="Picture 8" descr="http://t1.gstatic.com/images?q=tbn:ANd9GcR8MgxKDFQQIqNaXxpEqsIhvWRPmXq1mpDL4Wjnr5c-4-FmR3ysEQ"/>
          <p:cNvPicPr>
            <a:picLocks noChangeAspect="1" noChangeArrowheads="1"/>
          </p:cNvPicPr>
          <p:nvPr/>
        </p:nvPicPr>
        <p:blipFill>
          <a:blip r:embed="rId5" cstate="print"/>
          <a:srcRect/>
          <a:stretch>
            <a:fillRect/>
          </a:stretch>
        </p:blipFill>
        <p:spPr bwMode="auto">
          <a:xfrm>
            <a:off x="3275856" y="4437112"/>
            <a:ext cx="5868144" cy="242088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91264" cy="5649491"/>
          </a:xfrm>
        </p:spPr>
        <p:txBody>
          <a:bodyPr/>
          <a:lstStyle/>
          <a:p>
            <a:r>
              <a:rPr lang="es-MX" sz="2800" b="1" i="1" u="sng" dirty="0" smtClean="0">
                <a:latin typeface="Arial" pitchFamily="34" charset="0"/>
                <a:cs typeface="Arial" pitchFamily="34" charset="0"/>
              </a:rPr>
              <a:t>LAS GALERAS</a:t>
            </a:r>
          </a:p>
          <a:p>
            <a:pPr algn="just">
              <a:buNone/>
            </a:pPr>
            <a:r>
              <a:rPr lang="es-MX" sz="2900" dirty="0" smtClean="0">
                <a:latin typeface="Arial" pitchFamily="34" charset="0"/>
                <a:cs typeface="Arial" pitchFamily="34" charset="0"/>
              </a:rPr>
              <a:t>Su creador fue el emperador Jacques Coer, fue autorizado por Carlos VII a tomar por la fuerza a vagabundos, ociosos y mendigos. Las galeras eran priones – deposito donde cada uno cargaba sus piernas de argollas y cadenas y eran además amenazados con látigo.</a:t>
            </a:r>
            <a:endParaRPr lang="es-MX" b="1" i="1" u="sng" dirty="0" smtClean="0">
              <a:latin typeface="Arial" pitchFamily="34" charset="0"/>
              <a:cs typeface="Arial" pitchFamily="34" charset="0"/>
            </a:endParaRPr>
          </a:p>
          <a:p>
            <a:pPr>
              <a:buNone/>
            </a:pPr>
            <a:endParaRPr lang="es-MX" dirty="0" smtClean="0">
              <a:latin typeface="Arial" pitchFamily="34" charset="0"/>
              <a:cs typeface="Arial" pitchFamily="34" charset="0"/>
            </a:endParaRPr>
          </a:p>
          <a:p>
            <a:pPr>
              <a:buNone/>
            </a:pPr>
            <a:endParaRPr lang="es-MX" dirty="0" smtClean="0"/>
          </a:p>
        </p:txBody>
      </p:sp>
      <p:pic>
        <p:nvPicPr>
          <p:cNvPr id="16386" name="Picture 2" descr="http://t1.gstatic.com/images?q=tbn:ANd9GcRMV-cQOqAQtFspAk9SxsUhIgRVz9VRopG60M-ySa1Z0k4Pi-vY"/>
          <p:cNvPicPr>
            <a:picLocks noChangeAspect="1" noChangeArrowheads="1"/>
          </p:cNvPicPr>
          <p:nvPr/>
        </p:nvPicPr>
        <p:blipFill>
          <a:blip r:embed="rId2" cstate="print"/>
          <a:srcRect/>
          <a:stretch>
            <a:fillRect/>
          </a:stretch>
        </p:blipFill>
        <p:spPr bwMode="auto">
          <a:xfrm>
            <a:off x="1547664" y="3861047"/>
            <a:ext cx="5400600" cy="284874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91264" cy="5649491"/>
          </a:xfrm>
        </p:spPr>
        <p:txBody>
          <a:bodyPr>
            <a:normAutofit lnSpcReduction="10000"/>
          </a:bodyPr>
          <a:lstStyle/>
          <a:p>
            <a:r>
              <a:rPr lang="es-MX" sz="2800" b="1" i="1" u="sng" dirty="0" smtClean="0">
                <a:latin typeface="Arial" pitchFamily="34" charset="0"/>
                <a:cs typeface="Arial" pitchFamily="34" charset="0"/>
              </a:rPr>
              <a:t>GALERAS PARA MUJERES </a:t>
            </a:r>
          </a:p>
          <a:p>
            <a:pPr>
              <a:buNone/>
            </a:pPr>
            <a:endParaRPr lang="es-MX" sz="2800" b="1" i="1" u="sng" dirty="0">
              <a:latin typeface="Arial" pitchFamily="34" charset="0"/>
              <a:cs typeface="Arial" pitchFamily="34" charset="0"/>
            </a:endParaRPr>
          </a:p>
          <a:p>
            <a:pPr algn="just">
              <a:buNone/>
            </a:pPr>
            <a:r>
              <a:rPr lang="es-MX" dirty="0" smtClean="0">
                <a:latin typeface="Arial" pitchFamily="34" charset="0"/>
                <a:cs typeface="Arial" pitchFamily="34" charset="0"/>
              </a:rPr>
              <a:t>Las prostitutas eran alojadas en edificios llamados “Casa de Galera” allí se les rapaba el cabello a navaja, se les ataba con cadenas y espozas o mordazas para atemorizarlas y sancionarlas públicamente. Si se daban a la fuga se les aplicaba a hierro caliente en la espalda un escudo de armas y la tercera reincidencia se les ahorcaba en la puerta del establecimiento. </a:t>
            </a:r>
            <a:endParaRPr lang="es-MX"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435280" cy="5793507"/>
          </a:xfrm>
        </p:spPr>
        <p:txBody>
          <a:bodyPr/>
          <a:lstStyle/>
          <a:p>
            <a:endParaRPr lang="es-MX" dirty="0"/>
          </a:p>
        </p:txBody>
      </p:sp>
      <p:pic>
        <p:nvPicPr>
          <p:cNvPr id="17410" name="Picture 2" descr="http://t1.gstatic.com/images?q=tbn:ANd9GcTPn2jKYrVu66ym-0rXZ2zNcCfLhtMOV7QQZBehER8_vIqFHsN9"/>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91264" cy="5976664"/>
          </a:xfrm>
        </p:spPr>
        <p:txBody>
          <a:bodyPr>
            <a:normAutofit/>
          </a:bodyPr>
          <a:lstStyle/>
          <a:p>
            <a:r>
              <a:rPr lang="es-MX" sz="2800" b="1" i="1" u="sng" dirty="0" smtClean="0">
                <a:latin typeface="Arial" pitchFamily="34" charset="0"/>
                <a:cs typeface="Arial" pitchFamily="34" charset="0"/>
              </a:rPr>
              <a:t>EL PRESIDIO</a:t>
            </a:r>
          </a:p>
          <a:p>
            <a:pPr>
              <a:buNone/>
            </a:pPr>
            <a:endParaRPr lang="es-MX" sz="2800" b="1" i="1" u="sng" dirty="0">
              <a:latin typeface="Arial" pitchFamily="34" charset="0"/>
              <a:cs typeface="Arial" pitchFamily="34" charset="0"/>
            </a:endParaRPr>
          </a:p>
          <a:p>
            <a:pPr algn="just">
              <a:buNone/>
            </a:pPr>
            <a:r>
              <a:rPr lang="es-MX" dirty="0" smtClean="0">
                <a:latin typeface="Arial" pitchFamily="34" charset="0"/>
                <a:cs typeface="Arial" pitchFamily="34" charset="0"/>
              </a:rPr>
              <a:t>A los presos se les consideraba bestias de trabajo y por consiguiente se les debía aplicar un régimen militar se les amarraba y encadenaba como una fiera. Se les hizo trabajar en obras publicas engrillados, custodiados por personal armado así como en otras actividades.   </a:t>
            </a:r>
          </a:p>
          <a:p>
            <a:pPr>
              <a:buNone/>
            </a:pPr>
            <a:endParaRPr lang="es-MX" sz="2800" b="1" i="1" u="sng" dirty="0">
              <a:latin typeface="Arial" pitchFamily="34" charset="0"/>
              <a:cs typeface="Arial" pitchFamily="34" charset="0"/>
            </a:endParaRPr>
          </a:p>
          <a:p>
            <a:pPr>
              <a:buNone/>
            </a:pPr>
            <a:endParaRPr lang="es-MX" sz="28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361</TotalTime>
  <Words>1664</Words>
  <Application>Microsoft Office PowerPoint</Application>
  <PresentationFormat>Presentación en pantalla (4:3)</PresentationFormat>
  <Paragraphs>136</Paragraphs>
  <Slides>37</Slides>
  <Notes>6</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37</vt:i4>
      </vt:variant>
    </vt:vector>
  </HeadingPairs>
  <TitlesOfParts>
    <vt:vector size="44" baseType="lpstr">
      <vt:lpstr>Arial</vt:lpstr>
      <vt:lpstr>Calibri</vt:lpstr>
      <vt:lpstr>msmincho</vt:lpstr>
      <vt:lpstr>StarSymbol</vt:lpstr>
      <vt:lpstr>Times New Roman</vt:lpstr>
      <vt:lpstr>Wingdings</vt:lpstr>
      <vt:lpstr>Tema de Office</vt:lpstr>
      <vt:lpstr>HISTORIA Y PRECURSORES DE LA READAPTACIÓN SOCIAL</vt:lpstr>
      <vt:lpstr>Presentación de PowerPoint</vt:lpstr>
      <vt:lpstr>Presentación de PowerPoint</vt:lpstr>
      <vt:lpstr>HISTORIA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MÉXICO</vt:lpstr>
      <vt:lpstr>Presentación de PowerPoint</vt:lpstr>
      <vt:lpstr>Presentación de PowerPoint</vt:lpstr>
      <vt:lpstr>Presentación de PowerPoint</vt:lpstr>
      <vt:lpstr> SISTEMA PROGRESIVO </vt:lpstr>
      <vt:lpstr>Presentación de PowerPoint</vt:lpstr>
      <vt:lpstr> RÉGIMEN “ALL APERTO”  (AL AIRE LIBRE) </vt:lpstr>
      <vt:lpstr> RÉGIMEN DE PRELIBERTAD </vt:lpstr>
      <vt:lpstr> PRISIÓN ABIERTA </vt:lpstr>
      <vt:lpstr>Presentación de PowerPoint</vt:lpstr>
      <vt:lpstr>Presentación de PowerPoint</vt:lpstr>
      <vt:lpstr>Presentación de PowerPoint</vt:lpstr>
      <vt:lpstr>Presentación de PowerPoint</vt:lpstr>
      <vt:lpstr>Presentación de PowerPoint</vt:lpstr>
      <vt:lpstr>Presentación de PowerPoint</vt:lpstr>
      <vt:lpstr>Precursores del penitenciarismo</vt:lpstr>
      <vt:lpstr>Presentación de PowerPoint</vt:lpstr>
      <vt:lpstr>Presentación de PowerPoint</vt:lpstr>
      <vt:lpstr>Presentación de PowerPoint</vt:lpstr>
      <vt:lpstr>Presentación de PowerPoint</vt:lpstr>
      <vt:lpstr>Presentación de PowerPoint</vt:lpstr>
      <vt:lpstr>Presentación de PowerPoint</vt:lpstr>
      <vt:lpstr>REFERENCIAS BIBLIOGRAFICAS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Rebeca</dc:creator>
  <cp:lastModifiedBy>Usuario</cp:lastModifiedBy>
  <cp:revision>28</cp:revision>
  <dcterms:created xsi:type="dcterms:W3CDTF">2012-08-15T23:19:25Z</dcterms:created>
  <dcterms:modified xsi:type="dcterms:W3CDTF">2015-10-03T02:05:38Z</dcterms:modified>
</cp:coreProperties>
</file>