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56" r:id="rId2"/>
    <p:sldId id="31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6DD6C-2839-46BB-81F1-CF1B3D926C3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E56BB-B524-4882-840C-017FFE0C34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1717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E1CFD-1C88-415D-A740-B1BA02B6F83E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5687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183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6528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71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2778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7673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697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282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7951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615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758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1648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956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9672" y="2060848"/>
            <a:ext cx="6489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TEMAS DE ADMINISTRACIÓN Y OPERACIÓN DE EMPRESAS DEL AUTOTRANSPORTE DE PASAJEROS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799692" y="2852936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PROGRAMA EDUCATIVO: INGENIERIA EN TRANSPORTES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51265" y="373561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UNIDAD ACADÉMICA PROFESIONAL NEZAHUALCÓYOTL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63688" y="4725144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U. A</a:t>
            </a:r>
            <a:r>
              <a:rPr lang="es-MX" b="1" dirty="0">
                <a:solidFill>
                  <a:schemeClr val="bg1"/>
                </a:solidFill>
              </a:rPr>
              <a:t>. </a:t>
            </a:r>
            <a:r>
              <a:rPr lang="es-ES" dirty="0">
                <a:solidFill>
                  <a:schemeClr val="bg1"/>
                </a:solidFill>
              </a:rPr>
              <a:t>ADMINISTRACIÓN Y OPERACIÓN DE EMPRESAS DE AUTOTRANSPORTE DE PASAJEROS.</a:t>
            </a:r>
            <a:r>
              <a:rPr lang="es-MX" b="1" dirty="0" smtClean="0">
                <a:solidFill>
                  <a:schemeClr val="bg1"/>
                </a:solidFill>
              </a:rPr>
              <a:t> 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843808" y="570189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Elaboró: Dr. U. NOÉ GASPAR SÁNCHEZ </a:t>
            </a:r>
            <a:endParaRPr lang="es-MX" b="1" dirty="0">
              <a:solidFill>
                <a:schemeClr val="bg1"/>
              </a:solidFill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1340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9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543" y="1"/>
            <a:ext cx="1582457" cy="1340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1449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589518" y="692696"/>
            <a:ext cx="1551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Reflexión final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66882" y="2348880"/>
            <a:ext cx="68102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Si se busca una solución a la expansión incontrolada de las periferias </a:t>
            </a:r>
            <a:r>
              <a:rPr lang="es-MX" dirty="0" smtClean="0">
                <a:solidFill>
                  <a:schemeClr val="bg1"/>
                </a:solidFill>
              </a:rPr>
              <a:t>se debe aplicar  </a:t>
            </a:r>
            <a:r>
              <a:rPr lang="es-MX" dirty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planeación territorial </a:t>
            </a:r>
            <a:r>
              <a:rPr lang="es-MX" dirty="0" smtClean="0">
                <a:solidFill>
                  <a:srgbClr val="FFC000"/>
                </a:solidFill>
              </a:rPr>
              <a:t>estratégica, </a:t>
            </a:r>
            <a:r>
              <a:rPr lang="es-MX" dirty="0">
                <a:solidFill>
                  <a:srgbClr val="FFC000"/>
                </a:solidFill>
              </a:rPr>
              <a:t>jerarquizando </a:t>
            </a:r>
            <a:r>
              <a:rPr lang="es-MX" dirty="0" smtClean="0">
                <a:solidFill>
                  <a:srgbClr val="FFC000"/>
                </a:solidFill>
              </a:rPr>
              <a:t>prioridades del </a:t>
            </a:r>
            <a:r>
              <a:rPr lang="es-MX" dirty="0">
                <a:solidFill>
                  <a:srgbClr val="FFC000"/>
                </a:solidFill>
              </a:rPr>
              <a:t>desarrollo urbano </a:t>
            </a:r>
            <a:r>
              <a:rPr lang="es-MX" dirty="0">
                <a:solidFill>
                  <a:schemeClr val="bg1"/>
                </a:solidFill>
              </a:rPr>
              <a:t>y de protección al medio </a:t>
            </a:r>
            <a:r>
              <a:rPr lang="es-MX" dirty="0" smtClean="0">
                <a:solidFill>
                  <a:schemeClr val="bg1"/>
                </a:solidFill>
              </a:rPr>
              <a:t>ambiente.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48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83248" y="404664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LA URBANIZACIÓN EN EL MÉXICO CONTEMPORÁNEO</a:t>
            </a:r>
          </a:p>
          <a:p>
            <a:pPr algn="ctr"/>
            <a:endParaRPr lang="es-MX" b="1" dirty="0">
              <a:solidFill>
                <a:srgbClr val="FFC000"/>
              </a:solidFill>
            </a:endParaRPr>
          </a:p>
          <a:p>
            <a:pPr algn="ctr"/>
            <a:r>
              <a:rPr lang="es-MX" b="1" dirty="0">
                <a:solidFill>
                  <a:srgbClr val="FFC000"/>
                </a:solidFill>
              </a:rPr>
              <a:t>Jaime Sobrino</a:t>
            </a:r>
          </a:p>
          <a:p>
            <a:pPr algn="ctr"/>
            <a:r>
              <a:rPr lang="es-MX" b="1" dirty="0">
                <a:solidFill>
                  <a:srgbClr val="FFC000"/>
                </a:solidFill>
              </a:rPr>
              <a:t>El Colegio de México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61690" y="2121823"/>
            <a:ext cx="3748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El crecimiento poblacional de México a lo largo del siglo XX atestiguó tres grandes fases que </a:t>
            </a:r>
            <a:r>
              <a:rPr lang="es-MX" dirty="0" smtClean="0">
                <a:solidFill>
                  <a:schemeClr val="bg1"/>
                </a:solidFill>
              </a:rPr>
              <a:t>se relacionaron </a:t>
            </a:r>
            <a:r>
              <a:rPr lang="es-MX" dirty="0">
                <a:solidFill>
                  <a:schemeClr val="bg1"/>
                </a:solidFill>
              </a:rPr>
              <a:t>con la evolución económica del </a:t>
            </a:r>
            <a:r>
              <a:rPr lang="es-MX" dirty="0" smtClean="0">
                <a:solidFill>
                  <a:schemeClr val="bg1"/>
                </a:solidFill>
              </a:rPr>
              <a:t>país.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190657" y="2121823"/>
            <a:ext cx="37197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primera fase abarcó el período 1900-1940, </a:t>
            </a:r>
            <a:r>
              <a:rPr lang="es-MX" dirty="0" smtClean="0">
                <a:solidFill>
                  <a:schemeClr val="bg1"/>
                </a:solidFill>
              </a:rPr>
              <a:t>en donde </a:t>
            </a:r>
            <a:r>
              <a:rPr lang="es-MX" dirty="0">
                <a:solidFill>
                  <a:schemeClr val="bg1"/>
                </a:solidFill>
              </a:rPr>
              <a:t>la población total aumentó de 13.6 a 19.7 millones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084280" y="5194429"/>
            <a:ext cx="39324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en estos cuarenta años se caracterizó por la </a:t>
            </a:r>
            <a:r>
              <a:rPr lang="es-MX" dirty="0" smtClean="0">
                <a:solidFill>
                  <a:schemeClr val="bg1"/>
                </a:solidFill>
              </a:rPr>
              <a:t>ruptura del </a:t>
            </a:r>
            <a:r>
              <a:rPr lang="es-MX" dirty="0">
                <a:solidFill>
                  <a:schemeClr val="bg1"/>
                </a:solidFill>
              </a:rPr>
              <a:t>modelo liberal de crecimiento económico, el movimiento </a:t>
            </a:r>
            <a:r>
              <a:rPr lang="es-MX" dirty="0" smtClean="0">
                <a:solidFill>
                  <a:schemeClr val="bg1"/>
                </a:solidFill>
              </a:rPr>
              <a:t>revolucionario </a:t>
            </a:r>
            <a:r>
              <a:rPr lang="es-MX" b="1" dirty="0" smtClean="0">
                <a:solidFill>
                  <a:schemeClr val="bg1"/>
                </a:solidFill>
              </a:rPr>
              <a:t>(1)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0" name="9 Flecha derecha"/>
          <p:cNvSpPr/>
          <p:nvPr/>
        </p:nvSpPr>
        <p:spPr>
          <a:xfrm>
            <a:off x="4427984" y="2584438"/>
            <a:ext cx="504056" cy="1919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abajo"/>
          <p:cNvSpPr/>
          <p:nvPr/>
        </p:nvSpPr>
        <p:spPr>
          <a:xfrm>
            <a:off x="8028384" y="3410427"/>
            <a:ext cx="238038" cy="743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8" y="5044370"/>
            <a:ext cx="2330896" cy="181363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684" y="5022294"/>
            <a:ext cx="2553072" cy="183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4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653788"/>
            <a:ext cx="3960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segunda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>
                <a:solidFill>
                  <a:srgbClr val="FFC000"/>
                </a:solidFill>
              </a:rPr>
              <a:t>fase</a:t>
            </a:r>
            <a:r>
              <a:rPr lang="es-MX" dirty="0">
                <a:solidFill>
                  <a:schemeClr val="bg1"/>
                </a:solidFill>
              </a:rPr>
              <a:t> ocurrió durante las cuatro décadas siguientes, 1940-1980, y se enmarcó en un modelo </a:t>
            </a:r>
            <a:r>
              <a:rPr lang="es-MX" dirty="0" smtClean="0">
                <a:solidFill>
                  <a:schemeClr val="bg1"/>
                </a:solidFill>
              </a:rPr>
              <a:t>de: desarrollo </a:t>
            </a:r>
            <a:r>
              <a:rPr lang="es-MX" dirty="0">
                <a:solidFill>
                  <a:schemeClr val="bg1"/>
                </a:solidFill>
              </a:rPr>
              <a:t>orientado hacia la </a:t>
            </a:r>
            <a:r>
              <a:rPr lang="es-MX" dirty="0">
                <a:solidFill>
                  <a:srgbClr val="FFC000"/>
                </a:solidFill>
              </a:rPr>
              <a:t>sustitución de importaciones,</a:t>
            </a:r>
            <a:r>
              <a:rPr lang="es-MX" dirty="0">
                <a:solidFill>
                  <a:schemeClr val="bg1"/>
                </a:solidFill>
              </a:rPr>
              <a:t> protección comercial y atención del </a:t>
            </a:r>
            <a:r>
              <a:rPr lang="es-MX" dirty="0" smtClean="0">
                <a:solidFill>
                  <a:schemeClr val="bg1"/>
                </a:solidFill>
              </a:rPr>
              <a:t>mercado interno.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768516" y="678072"/>
            <a:ext cx="3096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chemeClr val="bg1"/>
                </a:solidFill>
              </a:rPr>
              <a:t>población se incrementó de 19.7 a 66.8 millones, con una </a:t>
            </a:r>
            <a:r>
              <a:rPr lang="es-MX" dirty="0" smtClean="0">
                <a:solidFill>
                  <a:schemeClr val="bg1"/>
                </a:solidFill>
              </a:rPr>
              <a:t>TCP Anual </a:t>
            </a:r>
            <a:r>
              <a:rPr lang="es-MX" dirty="0">
                <a:solidFill>
                  <a:schemeClr val="bg1"/>
                </a:solidFill>
              </a:rPr>
              <a:t>de 3.1 por ciento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307892" y="494116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b="1" dirty="0" smtClean="0">
                <a:solidFill>
                  <a:schemeClr val="bg1"/>
                </a:solidFill>
              </a:rPr>
              <a:t>(2)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rgbClr val="FFC000"/>
                </a:solidFill>
              </a:rPr>
              <a:t>Sustitución </a:t>
            </a:r>
            <a:r>
              <a:rPr lang="es-MX" dirty="0">
                <a:solidFill>
                  <a:srgbClr val="FFC000"/>
                </a:solidFill>
              </a:rPr>
              <a:t>de importaciones y la inversión pública </a:t>
            </a:r>
            <a:r>
              <a:rPr lang="es-MX" dirty="0" smtClean="0">
                <a:solidFill>
                  <a:srgbClr val="FFC000"/>
                </a:solidFill>
              </a:rPr>
              <a:t>federal favorecieron </a:t>
            </a:r>
            <a:r>
              <a:rPr lang="es-MX" dirty="0">
                <a:solidFill>
                  <a:srgbClr val="FFC000"/>
                </a:solidFill>
              </a:rPr>
              <a:t>la concentración de la población en áreas urbanas</a:t>
            </a:r>
            <a:r>
              <a:rPr lang="es-MX" dirty="0">
                <a:solidFill>
                  <a:schemeClr val="bg1"/>
                </a:solidFill>
              </a:rPr>
              <a:t>, algunas de las cuales rebasaron sus </a:t>
            </a:r>
            <a:r>
              <a:rPr lang="es-MX" dirty="0" smtClean="0">
                <a:solidFill>
                  <a:schemeClr val="bg1"/>
                </a:solidFill>
              </a:rPr>
              <a:t>límites político-administrativos </a:t>
            </a:r>
            <a:r>
              <a:rPr lang="es-MX" dirty="0">
                <a:solidFill>
                  <a:schemeClr val="bg1"/>
                </a:solidFill>
              </a:rPr>
              <a:t>para iniciar procesos de conformación metropolitana</a:t>
            </a:r>
          </a:p>
        </p:txBody>
      </p:sp>
      <p:sp>
        <p:nvSpPr>
          <p:cNvPr id="7" name="6 Flecha derecha"/>
          <p:cNvSpPr/>
          <p:nvPr/>
        </p:nvSpPr>
        <p:spPr>
          <a:xfrm>
            <a:off x="4856100" y="1941505"/>
            <a:ext cx="504056" cy="126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8" name="7 Flecha abajo"/>
          <p:cNvSpPr/>
          <p:nvPr/>
        </p:nvSpPr>
        <p:spPr>
          <a:xfrm>
            <a:off x="8568444" y="2336057"/>
            <a:ext cx="216024" cy="1867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564904"/>
            <a:ext cx="2160240" cy="1677392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728" y="2564904"/>
            <a:ext cx="2376264" cy="1677392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552204"/>
            <a:ext cx="2376264" cy="1677392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16" y="4941168"/>
            <a:ext cx="3135824" cy="186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0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02737" y="362126"/>
            <a:ext cx="32804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tercera fase </a:t>
            </a:r>
            <a:r>
              <a:rPr lang="es-MX" dirty="0">
                <a:solidFill>
                  <a:schemeClr val="bg1"/>
                </a:solidFill>
              </a:rPr>
              <a:t>comenzó en la década de los ochenta</a:t>
            </a:r>
            <a:r>
              <a:rPr lang="es-MX" dirty="0" smtClean="0">
                <a:solidFill>
                  <a:schemeClr val="bg1"/>
                </a:solidFill>
              </a:rPr>
              <a:t>, </a:t>
            </a:r>
            <a:r>
              <a:rPr lang="es-MX" dirty="0">
                <a:solidFill>
                  <a:srgbClr val="FFC000"/>
                </a:solidFill>
              </a:rPr>
              <a:t>agotamiento del modelo de sustitución </a:t>
            </a:r>
            <a:r>
              <a:rPr lang="es-MX" dirty="0" smtClean="0">
                <a:solidFill>
                  <a:srgbClr val="FFC000"/>
                </a:solidFill>
              </a:rPr>
              <a:t>de importaciones </a:t>
            </a:r>
            <a:r>
              <a:rPr lang="es-MX" dirty="0">
                <a:solidFill>
                  <a:schemeClr val="bg1"/>
                </a:solidFill>
              </a:rPr>
              <a:t>y desbalance en las finanzas públicas.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292080" y="223627"/>
            <a:ext cx="37010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Se </a:t>
            </a:r>
            <a:r>
              <a:rPr lang="es-MX" dirty="0">
                <a:solidFill>
                  <a:schemeClr val="bg1"/>
                </a:solidFill>
              </a:rPr>
              <a:t>orientó hacia la </a:t>
            </a:r>
            <a:r>
              <a:rPr lang="es-MX" dirty="0">
                <a:solidFill>
                  <a:srgbClr val="FFC000"/>
                </a:solidFill>
              </a:rPr>
              <a:t>apertura comercial </a:t>
            </a:r>
            <a:r>
              <a:rPr lang="es-MX" dirty="0" smtClean="0">
                <a:solidFill>
                  <a:schemeClr val="bg1"/>
                </a:solidFill>
              </a:rPr>
              <a:t>y menor </a:t>
            </a:r>
            <a:r>
              <a:rPr lang="es-MX" dirty="0">
                <a:solidFill>
                  <a:schemeClr val="bg1"/>
                </a:solidFill>
              </a:rPr>
              <a:t>peso del Estado en funciones económicas. Entre 1980 y 2010 el volumen demográfico del país </a:t>
            </a:r>
            <a:r>
              <a:rPr lang="es-MX" dirty="0" smtClean="0">
                <a:solidFill>
                  <a:schemeClr val="bg1"/>
                </a:solidFill>
              </a:rPr>
              <a:t>se elevó </a:t>
            </a:r>
            <a:r>
              <a:rPr lang="es-MX" dirty="0">
                <a:solidFill>
                  <a:schemeClr val="bg1"/>
                </a:solidFill>
              </a:rPr>
              <a:t>de 66.8 a 112.3 millones de habitantes, con una TCPA de 1.7 por ciento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402808" y="5086448"/>
            <a:ext cx="36090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ZMCM, </a:t>
            </a:r>
            <a:r>
              <a:rPr lang="es-MX" dirty="0" smtClean="0">
                <a:solidFill>
                  <a:schemeClr val="bg1"/>
                </a:solidFill>
              </a:rPr>
              <a:t>de ser </a:t>
            </a:r>
            <a:r>
              <a:rPr lang="es-MX" dirty="0">
                <a:solidFill>
                  <a:schemeClr val="bg1"/>
                </a:solidFill>
              </a:rPr>
              <a:t>el principal polo </a:t>
            </a:r>
            <a:r>
              <a:rPr lang="es-MX" dirty="0" smtClean="0">
                <a:solidFill>
                  <a:schemeClr val="bg1"/>
                </a:solidFill>
              </a:rPr>
              <a:t>de atracción </a:t>
            </a:r>
            <a:r>
              <a:rPr lang="es-MX" dirty="0">
                <a:solidFill>
                  <a:schemeClr val="bg1"/>
                </a:solidFill>
              </a:rPr>
              <a:t>de </a:t>
            </a:r>
            <a:r>
              <a:rPr lang="es-MX" dirty="0">
                <a:solidFill>
                  <a:srgbClr val="FFC000"/>
                </a:solidFill>
              </a:rPr>
              <a:t>flujos de migración </a:t>
            </a:r>
            <a:r>
              <a:rPr lang="es-MX" dirty="0">
                <a:solidFill>
                  <a:schemeClr val="bg1"/>
                </a:solidFill>
              </a:rPr>
              <a:t>interna, </a:t>
            </a:r>
            <a:r>
              <a:rPr lang="es-MX" dirty="0" smtClean="0">
                <a:solidFill>
                  <a:schemeClr val="bg1"/>
                </a:solidFill>
              </a:rPr>
              <a:t>paso a </a:t>
            </a:r>
            <a:r>
              <a:rPr lang="es-MX" dirty="0">
                <a:solidFill>
                  <a:schemeClr val="bg1"/>
                </a:solidFill>
              </a:rPr>
              <a:t>ser el nodo con mayor expulsión absoluta de </a:t>
            </a:r>
            <a:r>
              <a:rPr lang="es-MX" dirty="0" smtClean="0">
                <a:solidFill>
                  <a:schemeClr val="bg1"/>
                </a:solidFill>
              </a:rPr>
              <a:t>migrantes.</a:t>
            </a:r>
            <a:r>
              <a:rPr lang="es-MX" b="1" dirty="0" smtClean="0">
                <a:solidFill>
                  <a:schemeClr val="bg1"/>
                </a:solidFill>
              </a:rPr>
              <a:t> (3)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07120" y="4947949"/>
            <a:ext cx="32804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Crecimiento poblacional  de ciudades intermedias; propiciando </a:t>
            </a:r>
            <a:r>
              <a:rPr lang="es-MX" dirty="0">
                <a:solidFill>
                  <a:schemeClr val="bg1"/>
                </a:solidFill>
              </a:rPr>
              <a:t>un cambio en el país de </a:t>
            </a:r>
            <a:r>
              <a:rPr lang="es-MX" dirty="0">
                <a:solidFill>
                  <a:srgbClr val="FFC000"/>
                </a:solidFill>
              </a:rPr>
              <a:t>ser predominantemente urbano </a:t>
            </a:r>
            <a:r>
              <a:rPr lang="es-MX" dirty="0" smtClean="0">
                <a:solidFill>
                  <a:srgbClr val="FFC000"/>
                </a:solidFill>
              </a:rPr>
              <a:t>a preferentemente </a:t>
            </a:r>
            <a:r>
              <a:rPr lang="es-MX" dirty="0">
                <a:solidFill>
                  <a:srgbClr val="FFC000"/>
                </a:solidFill>
              </a:rPr>
              <a:t>metropolitano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3887416" y="1094035"/>
            <a:ext cx="785812" cy="2290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7" name="6 Flecha abajo"/>
          <p:cNvSpPr/>
          <p:nvPr/>
        </p:nvSpPr>
        <p:spPr>
          <a:xfrm>
            <a:off x="8316416" y="3068960"/>
            <a:ext cx="180020" cy="1368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8" name="7 Flecha derecha"/>
          <p:cNvSpPr/>
          <p:nvPr/>
        </p:nvSpPr>
        <p:spPr>
          <a:xfrm flipH="1">
            <a:off x="4247964" y="5949280"/>
            <a:ext cx="792088" cy="2059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936" y="2708920"/>
            <a:ext cx="2736304" cy="2084040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90" y="3294876"/>
            <a:ext cx="2098054" cy="1498084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903" y="3294876"/>
            <a:ext cx="2213105" cy="149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95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97" y="476672"/>
            <a:ext cx="4017295" cy="5328592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9668"/>
            <a:ext cx="39624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59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539552" y="692696"/>
            <a:ext cx="38884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mayoría de la literatura mexicana que refiere a los </a:t>
            </a:r>
            <a:r>
              <a:rPr lang="es-MX" dirty="0" smtClean="0">
                <a:solidFill>
                  <a:schemeClr val="bg1"/>
                </a:solidFill>
              </a:rPr>
              <a:t>fenómenos demográficos </a:t>
            </a:r>
            <a:r>
              <a:rPr lang="es-MX" dirty="0">
                <a:solidFill>
                  <a:schemeClr val="bg1"/>
                </a:solidFill>
              </a:rPr>
              <a:t>plantea que, en distintas modalidades y distintos ritmos, </a:t>
            </a:r>
            <a:r>
              <a:rPr lang="es-MX" dirty="0" smtClean="0">
                <a:solidFill>
                  <a:srgbClr val="FFC000"/>
                </a:solidFill>
              </a:rPr>
              <a:t>la población </a:t>
            </a:r>
            <a:r>
              <a:rPr lang="es-MX" dirty="0">
                <a:solidFill>
                  <a:srgbClr val="FFC000"/>
                </a:solidFill>
              </a:rPr>
              <a:t>mexicana vive un proceso de </a:t>
            </a:r>
            <a:r>
              <a:rPr lang="es-MX" dirty="0" smtClean="0">
                <a:solidFill>
                  <a:srgbClr val="FFC000"/>
                </a:solidFill>
              </a:rPr>
              <a:t>envejecimiento.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99457" y="3659292"/>
            <a:ext cx="4032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Negrete (2003) analizó </a:t>
            </a:r>
            <a:r>
              <a:rPr lang="es-MX" dirty="0" smtClean="0">
                <a:solidFill>
                  <a:schemeClr val="bg1"/>
                </a:solidFill>
              </a:rPr>
              <a:t>el, proceso </a:t>
            </a:r>
            <a:r>
              <a:rPr lang="es-MX" dirty="0">
                <a:solidFill>
                  <a:schemeClr val="bg1"/>
                </a:solidFill>
              </a:rPr>
              <a:t>de envejecimiento de la población en la zona metropolitana de </a:t>
            </a:r>
            <a:r>
              <a:rPr lang="es-MX" dirty="0" smtClean="0">
                <a:solidFill>
                  <a:schemeClr val="bg1"/>
                </a:solidFill>
              </a:rPr>
              <a:t>la ciudad </a:t>
            </a:r>
            <a:r>
              <a:rPr lang="es-MX" dirty="0">
                <a:solidFill>
                  <a:schemeClr val="bg1"/>
                </a:solidFill>
              </a:rPr>
              <a:t>de México (ZMCM) donde se presenta un </a:t>
            </a:r>
            <a:r>
              <a:rPr lang="es-MX" b="1" dirty="0">
                <a:solidFill>
                  <a:srgbClr val="FFC000"/>
                </a:solidFill>
              </a:rPr>
              <a:t>envejecimiento del centro </a:t>
            </a:r>
            <a:r>
              <a:rPr lang="es-MX" dirty="0">
                <a:solidFill>
                  <a:srgbClr val="FFC000"/>
                </a:solidFill>
              </a:rPr>
              <a:t>y </a:t>
            </a:r>
            <a:r>
              <a:rPr lang="es-MX" dirty="0" smtClean="0">
                <a:solidFill>
                  <a:srgbClr val="FFC000"/>
                </a:solidFill>
              </a:rPr>
              <a:t>el </a:t>
            </a:r>
            <a:r>
              <a:rPr lang="es-MX" b="1" dirty="0" smtClean="0">
                <a:solidFill>
                  <a:srgbClr val="FFC000"/>
                </a:solidFill>
              </a:rPr>
              <a:t>rejuvenecimiento </a:t>
            </a:r>
            <a:r>
              <a:rPr lang="es-MX" dirty="0">
                <a:solidFill>
                  <a:srgbClr val="FFC000"/>
                </a:solidFill>
              </a:rPr>
              <a:t>de la </a:t>
            </a:r>
            <a:r>
              <a:rPr lang="es-MX" b="1" dirty="0">
                <a:solidFill>
                  <a:srgbClr val="FFC000"/>
                </a:solidFill>
              </a:rPr>
              <a:t>periferia</a:t>
            </a:r>
            <a:r>
              <a:rPr lang="es-MX" dirty="0">
                <a:solidFill>
                  <a:srgbClr val="FFC000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de la </a:t>
            </a:r>
            <a:r>
              <a:rPr lang="es-MX" dirty="0" smtClean="0">
                <a:solidFill>
                  <a:schemeClr val="bg1"/>
                </a:solidFill>
              </a:rPr>
              <a:t>ZMCM.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796136" y="0"/>
            <a:ext cx="20162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 smtClean="0"/>
              <a:t>Japón  y Alemania la población más vieja </a:t>
            </a:r>
            <a:endParaRPr lang="es-MX" sz="800" b="1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346" y="4293096"/>
            <a:ext cx="3910654" cy="256490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346" y="271712"/>
            <a:ext cx="3141804" cy="1853787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346" y="2276872"/>
            <a:ext cx="3146942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26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33709"/>
            <a:ext cx="3048000" cy="18288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701754" y="35973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¿</a:t>
            </a:r>
            <a:r>
              <a:rPr lang="es-MX" b="1" dirty="0" smtClean="0">
                <a:solidFill>
                  <a:srgbClr val="FFC000"/>
                </a:solidFill>
              </a:rPr>
              <a:t>Por que es importante analizar la dinámica demográfica?</a:t>
            </a:r>
            <a:endParaRPr lang="es-MX" b="1" dirty="0">
              <a:solidFill>
                <a:srgbClr val="FFC000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22" y="4005064"/>
            <a:ext cx="3437583" cy="2140024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03" y="1806148"/>
            <a:ext cx="3437583" cy="1847106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403648" y="119675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Actualmente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868144" y="1191883"/>
            <a:ext cx="1522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En un futuro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05064"/>
            <a:ext cx="3048000" cy="214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47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669971" y="476672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Sobrino, 2006. Etapas del metropolitanismo son 4: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b="1" dirty="0" smtClean="0">
                <a:solidFill>
                  <a:srgbClr val="FFC000"/>
                </a:solidFill>
              </a:rPr>
              <a:t>Urbanización o concentración.  </a:t>
            </a:r>
            <a:r>
              <a:rPr lang="es-MX" dirty="0" smtClean="0">
                <a:solidFill>
                  <a:schemeClr val="bg1"/>
                </a:solidFill>
              </a:rPr>
              <a:t>Tasa de crecimiento demográfico de la ciudad central supera a la periferia.</a:t>
            </a: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b="1" dirty="0" smtClean="0">
                <a:solidFill>
                  <a:srgbClr val="FFC000"/>
                </a:solidFill>
              </a:rPr>
              <a:t>Suburbanización o desconcentración</a:t>
            </a:r>
            <a:r>
              <a:rPr lang="es-MX" b="1" dirty="0" smtClean="0">
                <a:solidFill>
                  <a:schemeClr val="bg1"/>
                </a:solidFill>
              </a:rPr>
              <a:t>. </a:t>
            </a:r>
            <a:r>
              <a:rPr lang="es-MX" dirty="0" smtClean="0">
                <a:solidFill>
                  <a:schemeClr val="bg1"/>
                </a:solidFill>
              </a:rPr>
              <a:t>Cuando la periferia alcanza un mayor ritmo de crecimiento  respecto a la ciudad central.</a:t>
            </a: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b="1" dirty="0" smtClean="0">
                <a:solidFill>
                  <a:srgbClr val="FFC000"/>
                </a:solidFill>
              </a:rPr>
              <a:t>Desurbanización o despoblamiento</a:t>
            </a:r>
            <a:r>
              <a:rPr lang="es-MX" b="1" dirty="0" smtClean="0">
                <a:solidFill>
                  <a:schemeClr val="bg1"/>
                </a:solidFill>
              </a:rPr>
              <a:t>. </a:t>
            </a:r>
            <a:r>
              <a:rPr lang="es-MX" dirty="0" smtClean="0">
                <a:solidFill>
                  <a:schemeClr val="bg1"/>
                </a:solidFill>
              </a:rPr>
              <a:t>Decrecimiento absoluto de su población.</a:t>
            </a: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b="1" dirty="0" smtClean="0">
                <a:solidFill>
                  <a:srgbClr val="FFC000"/>
                </a:solidFill>
              </a:rPr>
              <a:t>Reurbanización o repoblamiento</a:t>
            </a:r>
            <a:r>
              <a:rPr lang="es-MX" b="1" dirty="0" smtClean="0">
                <a:solidFill>
                  <a:schemeClr val="bg1"/>
                </a:solidFill>
              </a:rPr>
              <a:t>. </a:t>
            </a:r>
            <a:r>
              <a:rPr lang="es-MX" dirty="0" smtClean="0">
                <a:solidFill>
                  <a:schemeClr val="bg1"/>
                </a:solidFill>
              </a:rPr>
              <a:t>Ciudad central retoma su crecimiento demográfico.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363990" y="4535641"/>
            <a:ext cx="43363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Prácticamente todas las ciudades presentan una clara </a:t>
            </a:r>
            <a:r>
              <a:rPr lang="es-MX" dirty="0" smtClean="0">
                <a:solidFill>
                  <a:schemeClr val="bg1"/>
                </a:solidFill>
              </a:rPr>
              <a:t>división: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Áreas </a:t>
            </a:r>
            <a:r>
              <a:rPr lang="es-MX" dirty="0">
                <a:solidFill>
                  <a:srgbClr val="FFC000"/>
                </a:solidFill>
              </a:rPr>
              <a:t>residenciales </a:t>
            </a:r>
            <a:r>
              <a:rPr lang="es-MX" dirty="0">
                <a:solidFill>
                  <a:schemeClr val="bg1"/>
                </a:solidFill>
              </a:rPr>
              <a:t>ocupadas por los grupos sociales más </a:t>
            </a:r>
            <a:r>
              <a:rPr lang="es-MX" dirty="0" smtClean="0">
                <a:solidFill>
                  <a:schemeClr val="bg1"/>
                </a:solidFill>
              </a:rPr>
              <a:t>ricos.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-Zonas </a:t>
            </a:r>
            <a:r>
              <a:rPr lang="es-MX" dirty="0">
                <a:solidFill>
                  <a:schemeClr val="bg1"/>
                </a:solidFill>
              </a:rPr>
              <a:t>donde predominan </a:t>
            </a:r>
            <a:r>
              <a:rPr lang="es-MX" dirty="0">
                <a:solidFill>
                  <a:srgbClr val="FFC000"/>
                </a:solidFill>
              </a:rPr>
              <a:t>las clases medias </a:t>
            </a:r>
            <a:r>
              <a:rPr lang="es-MX" dirty="0" smtClean="0">
                <a:solidFill>
                  <a:schemeClr val="bg1"/>
                </a:solidFill>
              </a:rPr>
              <a:t>–Aglomeran los grupos más  pobres.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11493" y="5064968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Lo anterior se ve reflejado  en  el </a:t>
            </a:r>
            <a:r>
              <a:rPr lang="es-MX" dirty="0" smtClean="0">
                <a:solidFill>
                  <a:srgbClr val="FFC000"/>
                </a:solidFill>
              </a:rPr>
              <a:t>reacomodamiento de zonas  habitacionales </a:t>
            </a:r>
            <a:endParaRPr lang="es-MX" dirty="0">
              <a:solidFill>
                <a:srgbClr val="FFC000"/>
              </a:solidFill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563888" y="5402833"/>
            <a:ext cx="504056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81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91" y="476672"/>
            <a:ext cx="8668512" cy="6236208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7092280" y="1700808"/>
            <a:ext cx="151216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4868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30496" y="5013176"/>
            <a:ext cx="77728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Tres facetas reivindicativas de los grupos populares en la periferia: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marL="342900" indent="-342900" algn="just">
              <a:buAutoNum type="arabicPeriod"/>
            </a:pPr>
            <a:r>
              <a:rPr lang="es-MX" dirty="0" smtClean="0">
                <a:solidFill>
                  <a:schemeClr val="bg1"/>
                </a:solidFill>
              </a:rPr>
              <a:t>Acceso al agua potable</a:t>
            </a:r>
          </a:p>
          <a:p>
            <a:pPr marL="342900" indent="-342900" algn="just">
              <a:buAutoNum type="arabicPeriod"/>
            </a:pPr>
            <a:r>
              <a:rPr lang="es-MX" dirty="0" smtClean="0">
                <a:solidFill>
                  <a:schemeClr val="bg1"/>
                </a:solidFill>
              </a:rPr>
              <a:t>Acceso al alcantarillado sanitario</a:t>
            </a:r>
          </a:p>
          <a:p>
            <a:pPr marL="342900" indent="-342900" algn="just">
              <a:buAutoNum type="arabicPeriod"/>
            </a:pPr>
            <a:r>
              <a:rPr lang="es-MX" dirty="0" smtClean="0">
                <a:solidFill>
                  <a:schemeClr val="bg1"/>
                </a:solidFill>
              </a:rPr>
              <a:t>Acceso a luz eléctrica. </a:t>
            </a:r>
            <a:r>
              <a:rPr lang="es-MX" sz="1400" dirty="0" smtClean="0">
                <a:solidFill>
                  <a:schemeClr val="bg1"/>
                </a:solidFill>
              </a:rPr>
              <a:t>Mínimo sugerido de bienestar, manejado desde las esferas del financiamiento internacional (Banco mundial)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55576" y="1661529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Funciones de los servicios urbanos: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-Mecanismos de subsistencia y reproducción de la vida de los colonos.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-Potencializar y ejercer actividades económicas en la periferia.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284984"/>
            <a:ext cx="2520280" cy="144016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284984"/>
            <a:ext cx="2160240" cy="14401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476478" y="260648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Servicios urbanos, grupos populares y medio ambiente en Chalco</a:t>
            </a:r>
          </a:p>
          <a:p>
            <a:pPr algn="ctr"/>
            <a:r>
              <a:rPr lang="es-MX" b="1" dirty="0" smtClean="0">
                <a:solidFill>
                  <a:srgbClr val="FFC000"/>
                </a:solidFill>
              </a:rPr>
              <a:t>Daniel </a:t>
            </a:r>
            <a:r>
              <a:rPr lang="es-MX" b="1" dirty="0" err="1" smtClean="0">
                <a:solidFill>
                  <a:srgbClr val="FFC000"/>
                </a:solidFill>
              </a:rPr>
              <a:t>Hiernaux</a:t>
            </a:r>
            <a:endParaRPr lang="es-MX" b="1" dirty="0" smtClean="0">
              <a:solidFill>
                <a:srgbClr val="FFC000"/>
              </a:solidFill>
            </a:endParaRPr>
          </a:p>
          <a:p>
            <a:pPr algn="ctr"/>
            <a:r>
              <a:rPr lang="es-MX" b="1" dirty="0" smtClean="0">
                <a:solidFill>
                  <a:srgbClr val="FFC000"/>
                </a:solidFill>
              </a:rPr>
              <a:t>Colegio de México, 1991</a:t>
            </a:r>
            <a:endParaRPr lang="es-MX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07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566981" y="1124744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solidFill>
                  <a:schemeClr val="bg1"/>
                </a:solidFill>
              </a:rPr>
              <a:t>La </a:t>
            </a:r>
            <a:r>
              <a:rPr lang="es-ES" dirty="0">
                <a:solidFill>
                  <a:srgbClr val="FFC000"/>
                </a:solidFill>
              </a:rPr>
              <a:t>administración</a:t>
            </a:r>
            <a:r>
              <a:rPr lang="es-ES" dirty="0">
                <a:solidFill>
                  <a:schemeClr val="bg1"/>
                </a:solidFill>
              </a:rPr>
              <a:t> es necesaria en toda entidad económica porque permite el </a:t>
            </a:r>
            <a:r>
              <a:rPr lang="es-ES" dirty="0">
                <a:solidFill>
                  <a:srgbClr val="FFC000"/>
                </a:solidFill>
              </a:rPr>
              <a:t>aprovechamiento eficiente </a:t>
            </a:r>
            <a:r>
              <a:rPr lang="es-ES" dirty="0">
                <a:solidFill>
                  <a:schemeClr val="bg1"/>
                </a:solidFill>
              </a:rPr>
              <a:t>de los recursos para el logro de los objetivos establecidos.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287746" y="274111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dirty="0">
                <a:solidFill>
                  <a:schemeClr val="bg1"/>
                </a:solidFill>
              </a:rPr>
              <a:t>El profesionista en ingeniería en transporte debe tener una </a:t>
            </a:r>
            <a:r>
              <a:rPr lang="es-ES" dirty="0">
                <a:solidFill>
                  <a:srgbClr val="FFC000"/>
                </a:solidFill>
              </a:rPr>
              <a:t>formación integral  </a:t>
            </a:r>
            <a:r>
              <a:rPr lang="es-ES" dirty="0">
                <a:solidFill>
                  <a:schemeClr val="bg1"/>
                </a:solidFill>
              </a:rPr>
              <a:t>que le permita desempeñarse eficientemente en cualquier empresa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521518" y="4158370"/>
            <a:ext cx="4104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dirty="0" smtClean="0">
                <a:solidFill>
                  <a:schemeClr val="bg1"/>
                </a:solidFill>
              </a:rPr>
              <a:t>-Introducción </a:t>
            </a:r>
            <a:r>
              <a:rPr lang="es-MX" dirty="0">
                <a:solidFill>
                  <a:schemeClr val="bg1"/>
                </a:solidFill>
              </a:rPr>
              <a:t>a la Administración</a:t>
            </a:r>
          </a:p>
          <a:p>
            <a:pPr lvl="0"/>
            <a:r>
              <a:rPr lang="es-MX" dirty="0" smtClean="0">
                <a:solidFill>
                  <a:schemeClr val="bg1"/>
                </a:solidFill>
              </a:rPr>
              <a:t>-Evolución </a:t>
            </a:r>
            <a:r>
              <a:rPr lang="es-MX" dirty="0">
                <a:solidFill>
                  <a:schemeClr val="bg1"/>
                </a:solidFill>
              </a:rPr>
              <a:t>de la Administración</a:t>
            </a:r>
          </a:p>
          <a:p>
            <a:pPr lvl="0"/>
            <a:r>
              <a:rPr lang="es-MX" dirty="0" smtClean="0">
                <a:solidFill>
                  <a:schemeClr val="bg1"/>
                </a:solidFill>
              </a:rPr>
              <a:t>-Proceso </a:t>
            </a:r>
            <a:r>
              <a:rPr lang="es-MX" dirty="0">
                <a:solidFill>
                  <a:schemeClr val="bg1"/>
                </a:solidFill>
              </a:rPr>
              <a:t>Administrativo</a:t>
            </a:r>
          </a:p>
          <a:p>
            <a:pPr lvl="0"/>
            <a:r>
              <a:rPr lang="es-MX" dirty="0" smtClean="0">
                <a:solidFill>
                  <a:schemeClr val="bg1"/>
                </a:solidFill>
              </a:rPr>
              <a:t>-Enfoques </a:t>
            </a:r>
            <a:r>
              <a:rPr lang="es-MX" dirty="0">
                <a:solidFill>
                  <a:schemeClr val="bg1"/>
                </a:solidFill>
              </a:rPr>
              <a:t>modernos de  Administración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23528" y="3835205"/>
            <a:ext cx="3042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Estructura de la Unidad de Aprendizaje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87016" y="5613030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-</a:t>
            </a:r>
            <a:r>
              <a:rPr lang="es-MX" b="1" dirty="0">
                <a:solidFill>
                  <a:srgbClr val="FFC000"/>
                </a:solidFill>
              </a:rPr>
              <a:t>Proceso de Urbanización</a:t>
            </a:r>
            <a:endParaRPr lang="es-MX" dirty="0">
              <a:solidFill>
                <a:srgbClr val="FFC000"/>
              </a:solidFill>
            </a:endParaRPr>
          </a:p>
          <a:p>
            <a:r>
              <a:rPr lang="es-MX" dirty="0">
                <a:solidFill>
                  <a:schemeClr val="bg1"/>
                </a:solidFill>
              </a:rPr>
              <a:t>-Transporte Urbano: público y privado</a:t>
            </a:r>
          </a:p>
          <a:p>
            <a:r>
              <a:rPr lang="es-MX" dirty="0">
                <a:solidFill>
                  <a:schemeClr val="bg1"/>
                </a:solidFill>
              </a:rPr>
              <a:t>-Gestión y políticas hacia el transporte público</a:t>
            </a:r>
          </a:p>
          <a:p>
            <a:r>
              <a:rPr lang="es-MX" dirty="0">
                <a:solidFill>
                  <a:schemeClr val="bg1"/>
                </a:solidFill>
              </a:rPr>
              <a:t>-Administración del transporte público </a:t>
            </a: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5175417" y="544522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3635896" y="426721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203848" y="188640"/>
            <a:ext cx="3348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INTRODUCCIÓN </a:t>
            </a:r>
            <a:endParaRPr lang="es-MX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70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059577" y="476672"/>
            <a:ext cx="74888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Orden de preocupación por la dotación de servicios urbanos: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s-MX" dirty="0" smtClean="0">
                <a:solidFill>
                  <a:schemeClr val="bg1"/>
                </a:solidFill>
              </a:rPr>
              <a:t>Agua potable</a:t>
            </a:r>
          </a:p>
          <a:p>
            <a:pPr marL="342900" indent="-342900">
              <a:buAutoNum type="arabicPeriod"/>
            </a:pPr>
            <a:r>
              <a:rPr lang="es-MX" dirty="0" smtClean="0">
                <a:solidFill>
                  <a:schemeClr val="bg1"/>
                </a:solidFill>
              </a:rPr>
              <a:t>Servicio eléctrico </a:t>
            </a:r>
          </a:p>
          <a:p>
            <a:pPr marL="342900" indent="-342900">
              <a:buAutoNum type="arabicPeriod"/>
            </a:pPr>
            <a:r>
              <a:rPr lang="es-MX" dirty="0" smtClean="0">
                <a:solidFill>
                  <a:schemeClr val="bg1"/>
                </a:solidFill>
              </a:rPr>
              <a:t>Alcantarillado sanitario</a:t>
            </a:r>
          </a:p>
          <a:p>
            <a:pPr marL="342900" indent="-342900">
              <a:buAutoNum type="arabicPeriod"/>
            </a:pPr>
            <a:r>
              <a:rPr lang="es-MX" dirty="0" smtClean="0">
                <a:solidFill>
                  <a:srgbClr val="FFC000"/>
                </a:solidFill>
              </a:rPr>
              <a:t>Transporte</a:t>
            </a:r>
          </a:p>
          <a:p>
            <a:pPr marL="342900" indent="-342900">
              <a:buAutoNum type="arabicPeriod"/>
            </a:pPr>
            <a:r>
              <a:rPr lang="es-MX" dirty="0" smtClean="0">
                <a:solidFill>
                  <a:schemeClr val="bg1"/>
                </a:solidFill>
              </a:rPr>
              <a:t>Pavimentación de las calles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11559" y="3212976"/>
            <a:ext cx="79368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¿Porque se están privatizando los servicios?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-Costos crecientes par la </a:t>
            </a:r>
            <a:r>
              <a:rPr lang="es-MX" dirty="0" smtClean="0">
                <a:solidFill>
                  <a:srgbClr val="FFC000"/>
                </a:solidFill>
              </a:rPr>
              <a:t>dotación de servicios.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-Escaza y cada vez más limitada la capacidad de pago de la población de bajos ingresos.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Inexistencia de recursos </a:t>
            </a:r>
            <a:r>
              <a:rPr lang="es-MX" dirty="0" smtClean="0">
                <a:solidFill>
                  <a:schemeClr val="bg1"/>
                </a:solidFill>
              </a:rPr>
              <a:t>para mantener </a:t>
            </a:r>
            <a:r>
              <a:rPr lang="es-MX" dirty="0" smtClean="0">
                <a:solidFill>
                  <a:srgbClr val="FFC000"/>
                </a:solidFill>
              </a:rPr>
              <a:t>los subsidios</a:t>
            </a:r>
            <a:endParaRPr lang="es-MX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4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99931" y="712936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</a:t>
            </a:r>
            <a:r>
              <a:rPr lang="es-MX" dirty="0" smtClean="0">
                <a:solidFill>
                  <a:schemeClr val="bg1"/>
                </a:solidFill>
              </a:rPr>
              <a:t>os </a:t>
            </a:r>
            <a:r>
              <a:rPr lang="es-MX" dirty="0" smtClean="0">
                <a:solidFill>
                  <a:srgbClr val="FFC000"/>
                </a:solidFill>
              </a:rPr>
              <a:t>servicios urbanos </a:t>
            </a:r>
            <a:r>
              <a:rPr lang="es-MX" dirty="0" smtClean="0">
                <a:solidFill>
                  <a:schemeClr val="bg1"/>
                </a:solidFill>
              </a:rPr>
              <a:t>no pueden sostenerse de forma aislada: son </a:t>
            </a:r>
            <a:r>
              <a:rPr lang="es-MX" dirty="0" smtClean="0">
                <a:solidFill>
                  <a:srgbClr val="FFC000"/>
                </a:solidFill>
              </a:rPr>
              <a:t>resultado de movilizaciones y de la presencia constante de organizaciones.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17" y="2636912"/>
            <a:ext cx="3727450" cy="288032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36912"/>
            <a:ext cx="3600400" cy="292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16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32656"/>
            <a:ext cx="4968552" cy="606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67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411760" y="332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BREVE HISTORIA DE LA INGENIERÍA APLICADA AL TRANSPORTE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55576" y="1844824"/>
            <a:ext cx="1847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ETAPA PRIMITIVA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25783" y="182542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El </a:t>
            </a:r>
            <a:r>
              <a:rPr lang="es-MX" dirty="0">
                <a:solidFill>
                  <a:srgbClr val="FFC000"/>
                </a:solidFill>
              </a:rPr>
              <a:t>ser humano </a:t>
            </a:r>
            <a:r>
              <a:rPr lang="es-MX" dirty="0">
                <a:solidFill>
                  <a:schemeClr val="bg1"/>
                </a:solidFill>
              </a:rPr>
              <a:t>hace utilización de sí </a:t>
            </a:r>
            <a:r>
              <a:rPr lang="es-MX" dirty="0" smtClean="0">
                <a:solidFill>
                  <a:schemeClr val="bg1"/>
                </a:solidFill>
              </a:rPr>
              <a:t>mismo </a:t>
            </a:r>
            <a:r>
              <a:rPr lang="es-MX" dirty="0" smtClean="0">
                <a:solidFill>
                  <a:srgbClr val="FFC000"/>
                </a:solidFill>
              </a:rPr>
              <a:t>como </a:t>
            </a:r>
            <a:r>
              <a:rPr lang="es-MX" dirty="0">
                <a:solidFill>
                  <a:srgbClr val="FFC000"/>
                </a:solidFill>
              </a:rPr>
              <a:t>modo de transporte</a:t>
            </a:r>
            <a:r>
              <a:rPr lang="es-MX" dirty="0">
                <a:solidFill>
                  <a:schemeClr val="bg1"/>
                </a:solidFill>
              </a:rPr>
              <a:t>, sin más </a:t>
            </a:r>
            <a:r>
              <a:rPr lang="es-MX" dirty="0">
                <a:solidFill>
                  <a:srgbClr val="FFC000"/>
                </a:solidFill>
              </a:rPr>
              <a:t>vías</a:t>
            </a:r>
            <a:r>
              <a:rPr lang="es-MX" dirty="0">
                <a:solidFill>
                  <a:schemeClr val="bg1"/>
                </a:solidFill>
              </a:rPr>
              <a:t> que las que le </a:t>
            </a:r>
            <a:r>
              <a:rPr lang="es-MX" dirty="0">
                <a:solidFill>
                  <a:srgbClr val="FFC000"/>
                </a:solidFill>
              </a:rPr>
              <a:t>proporciona la </a:t>
            </a:r>
            <a:r>
              <a:rPr lang="es-MX" dirty="0" smtClean="0">
                <a:solidFill>
                  <a:srgbClr val="FFC000"/>
                </a:solidFill>
              </a:rPr>
              <a:t>naturaleza</a:t>
            </a:r>
          </a:p>
          <a:p>
            <a:pPr algn="just"/>
            <a:endParaRPr lang="es-MX" dirty="0">
              <a:solidFill>
                <a:srgbClr val="FFC000"/>
              </a:solidFill>
            </a:endParaRP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-Domesticación de animales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-Construcción de balsas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rgbClr val="FFC000"/>
                </a:solidFill>
              </a:rPr>
              <a:t>Utilización</a:t>
            </a:r>
            <a:r>
              <a:rPr lang="es-MX" dirty="0" smtClean="0">
                <a:solidFill>
                  <a:schemeClr val="bg1"/>
                </a:solidFill>
              </a:rPr>
              <a:t> de las </a:t>
            </a:r>
            <a:r>
              <a:rPr lang="es-MX" dirty="0" smtClean="0">
                <a:solidFill>
                  <a:srgbClr val="FFC000"/>
                </a:solidFill>
              </a:rPr>
              <a:t>fuerzas naturales para transportarse.</a:t>
            </a:r>
          </a:p>
          <a:p>
            <a:pPr algn="just"/>
            <a:endParaRPr lang="es-MX" dirty="0">
              <a:solidFill>
                <a:srgbClr val="FFC000"/>
              </a:solidFill>
            </a:endParaRPr>
          </a:p>
          <a:p>
            <a:pPr algn="just"/>
            <a:endParaRPr lang="es-MX" dirty="0" smtClean="0">
              <a:solidFill>
                <a:srgbClr val="FFC000"/>
              </a:solidFill>
            </a:endParaRPr>
          </a:p>
          <a:p>
            <a:pPr algn="ctr"/>
            <a:r>
              <a:rPr lang="es-MX" b="1" dirty="0" smtClean="0">
                <a:solidFill>
                  <a:srgbClr val="FFC000"/>
                </a:solidFill>
              </a:rPr>
              <a:t>¿PROBLEMAS?      ¿SOLUCIONES?</a:t>
            </a:r>
            <a:endParaRPr lang="es-MX" b="1" dirty="0" smtClean="0">
              <a:solidFill>
                <a:schemeClr val="bg1"/>
              </a:solidFill>
            </a:endParaRPr>
          </a:p>
          <a:p>
            <a:pPr algn="just"/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98" y="4581128"/>
            <a:ext cx="3232089" cy="213336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97" y="2528308"/>
            <a:ext cx="3232089" cy="190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663782"/>
            <a:ext cx="1578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ETAPA FEUDAL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308868" y="476672"/>
            <a:ext cx="54726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Aparición </a:t>
            </a:r>
            <a:r>
              <a:rPr lang="es-MX" dirty="0">
                <a:solidFill>
                  <a:schemeClr val="bg1"/>
                </a:solidFill>
              </a:rPr>
              <a:t>de los </a:t>
            </a:r>
            <a:r>
              <a:rPr lang="es-MX" dirty="0">
                <a:solidFill>
                  <a:srgbClr val="FFC000"/>
                </a:solidFill>
              </a:rPr>
              <a:t>grandes </a:t>
            </a:r>
            <a:r>
              <a:rPr lang="es-MX" dirty="0" smtClean="0">
                <a:solidFill>
                  <a:srgbClr val="FFC000"/>
                </a:solidFill>
              </a:rPr>
              <a:t>imperios </a:t>
            </a:r>
            <a:r>
              <a:rPr lang="es-MX" dirty="0">
                <a:solidFill>
                  <a:schemeClr val="bg1"/>
                </a:solidFill>
              </a:rPr>
              <a:t>se </a:t>
            </a:r>
            <a:r>
              <a:rPr lang="es-MX" dirty="0">
                <a:solidFill>
                  <a:srgbClr val="FFC000"/>
                </a:solidFill>
              </a:rPr>
              <a:t>motiva el crecimiento</a:t>
            </a:r>
            <a:r>
              <a:rPr lang="es-MX" dirty="0">
                <a:solidFill>
                  <a:schemeClr val="bg1"/>
                </a:solidFill>
              </a:rPr>
              <a:t>, tanto en la </a:t>
            </a:r>
            <a:r>
              <a:rPr lang="es-MX" dirty="0" smtClean="0">
                <a:solidFill>
                  <a:srgbClr val="FFC000"/>
                </a:solidFill>
              </a:rPr>
              <a:t>cantidad</a:t>
            </a:r>
            <a:r>
              <a:rPr lang="es-MX" dirty="0" smtClean="0">
                <a:solidFill>
                  <a:schemeClr val="bg1"/>
                </a:solidFill>
              </a:rPr>
              <a:t> como </a:t>
            </a:r>
            <a:r>
              <a:rPr lang="es-MX" dirty="0">
                <a:solidFill>
                  <a:schemeClr val="bg1"/>
                </a:solidFill>
              </a:rPr>
              <a:t>en la </a:t>
            </a:r>
            <a:r>
              <a:rPr lang="es-MX" b="1" dirty="0">
                <a:solidFill>
                  <a:srgbClr val="FFC000"/>
                </a:solidFill>
              </a:rPr>
              <a:t>calidad</a:t>
            </a:r>
            <a:r>
              <a:rPr lang="es-MX" dirty="0">
                <a:solidFill>
                  <a:srgbClr val="FFC000"/>
                </a:solidFill>
              </a:rPr>
              <a:t> de los </a:t>
            </a:r>
            <a:r>
              <a:rPr lang="es-MX" dirty="0" smtClean="0">
                <a:solidFill>
                  <a:srgbClr val="FFC000"/>
                </a:solidFill>
              </a:rPr>
              <a:t>transportes.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A </a:t>
            </a:r>
            <a:r>
              <a:rPr lang="es-MX" dirty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conquista de </a:t>
            </a:r>
            <a:r>
              <a:rPr lang="es-MX" dirty="0" smtClean="0">
                <a:solidFill>
                  <a:srgbClr val="FFC000"/>
                </a:solidFill>
              </a:rPr>
              <a:t>un nuevo </a:t>
            </a:r>
            <a:r>
              <a:rPr lang="es-MX" dirty="0">
                <a:solidFill>
                  <a:srgbClr val="FFC000"/>
                </a:solidFill>
              </a:rPr>
              <a:t>territorio </a:t>
            </a:r>
            <a:r>
              <a:rPr lang="es-MX" dirty="0">
                <a:solidFill>
                  <a:schemeClr val="bg1"/>
                </a:solidFill>
              </a:rPr>
              <a:t>seguía la </a:t>
            </a:r>
            <a:r>
              <a:rPr lang="es-MX" dirty="0">
                <a:solidFill>
                  <a:srgbClr val="FFC000"/>
                </a:solidFill>
              </a:rPr>
              <a:t>construcción de una red caminera </a:t>
            </a:r>
            <a:r>
              <a:rPr lang="es-MX" dirty="0">
                <a:solidFill>
                  <a:schemeClr val="bg1"/>
                </a:solidFill>
              </a:rPr>
              <a:t>o de </a:t>
            </a:r>
            <a:r>
              <a:rPr lang="es-MX" dirty="0" smtClean="0">
                <a:solidFill>
                  <a:schemeClr val="bg1"/>
                </a:solidFill>
              </a:rPr>
              <a:t>puertos necesarios.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-Se establecen rutas comerciales marítimas.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72" y="1033114"/>
            <a:ext cx="2880320" cy="175217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677891" y="4139788"/>
            <a:ext cx="1990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ETAPA INDUSTRIAL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419872" y="4509120"/>
            <a:ext cx="5616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Aplicación </a:t>
            </a:r>
            <a:r>
              <a:rPr lang="es-MX" dirty="0">
                <a:solidFill>
                  <a:srgbClr val="FFC000"/>
                </a:solidFill>
              </a:rPr>
              <a:t>sistemática </a:t>
            </a:r>
            <a:r>
              <a:rPr lang="es-MX" dirty="0">
                <a:solidFill>
                  <a:schemeClr val="bg1"/>
                </a:solidFill>
              </a:rPr>
              <a:t>de la Ingeniería </a:t>
            </a:r>
            <a:r>
              <a:rPr lang="es-MX" dirty="0" smtClean="0">
                <a:solidFill>
                  <a:schemeClr val="bg1"/>
                </a:solidFill>
              </a:rPr>
              <a:t>al transporte. 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-Se </a:t>
            </a:r>
            <a:r>
              <a:rPr lang="es-MX" dirty="0">
                <a:solidFill>
                  <a:schemeClr val="bg1"/>
                </a:solidFill>
              </a:rPr>
              <a:t>hace evidente la </a:t>
            </a:r>
            <a:r>
              <a:rPr lang="es-MX" dirty="0">
                <a:solidFill>
                  <a:srgbClr val="FFC000"/>
                </a:solidFill>
              </a:rPr>
              <a:t>necesidad de mover grandes </a:t>
            </a:r>
            <a:r>
              <a:rPr lang="es-MX" dirty="0" smtClean="0">
                <a:solidFill>
                  <a:srgbClr val="FFC000"/>
                </a:solidFill>
              </a:rPr>
              <a:t>volúmenes</a:t>
            </a:r>
            <a:r>
              <a:rPr lang="es-MX" dirty="0" smtClean="0">
                <a:solidFill>
                  <a:schemeClr val="bg1"/>
                </a:solidFill>
              </a:rPr>
              <a:t> de productos </a:t>
            </a:r>
            <a:r>
              <a:rPr lang="es-MX" dirty="0">
                <a:solidFill>
                  <a:schemeClr val="bg1"/>
                </a:solidFill>
              </a:rPr>
              <a:t>y materia </a:t>
            </a:r>
            <a:r>
              <a:rPr lang="es-MX" dirty="0" smtClean="0">
                <a:solidFill>
                  <a:schemeClr val="bg1"/>
                </a:solidFill>
              </a:rPr>
              <a:t>prima. 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-Se motivo el desarrollo de </a:t>
            </a:r>
            <a:r>
              <a:rPr lang="es-MX" dirty="0" smtClean="0">
                <a:solidFill>
                  <a:srgbClr val="FFC000"/>
                </a:solidFill>
              </a:rPr>
              <a:t>un nuevo modo de transporte: ferrocarril (maquina de vapor).</a:t>
            </a:r>
          </a:p>
          <a:p>
            <a:pPr algn="just"/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72" y="4607214"/>
            <a:ext cx="2898868" cy="1711894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4211960" y="3244334"/>
            <a:ext cx="3345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¿PROBLEMAS?      ¿SOLUCIONES?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372534" y="6264837"/>
            <a:ext cx="3345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FFC000"/>
                </a:solidFill>
              </a:rPr>
              <a:t>¿PROBLEMAS?      ¿SOLUCIONES?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0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1052736"/>
            <a:ext cx="1869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ETAPA MODERNA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419872" y="406405"/>
            <a:ext cx="53285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El </a:t>
            </a:r>
            <a:r>
              <a:rPr lang="es-MX" dirty="0">
                <a:solidFill>
                  <a:srgbClr val="FFC000"/>
                </a:solidFill>
              </a:rPr>
              <a:t>automóvil</a:t>
            </a:r>
            <a:r>
              <a:rPr lang="es-MX" dirty="0">
                <a:solidFill>
                  <a:schemeClr val="bg1"/>
                </a:solidFill>
              </a:rPr>
              <a:t>, </a:t>
            </a:r>
            <a:r>
              <a:rPr lang="es-MX" dirty="0" smtClean="0">
                <a:solidFill>
                  <a:schemeClr val="bg1"/>
                </a:solidFill>
              </a:rPr>
              <a:t>es el </a:t>
            </a:r>
            <a:r>
              <a:rPr lang="es-MX" dirty="0" smtClean="0">
                <a:solidFill>
                  <a:srgbClr val="FFC000"/>
                </a:solidFill>
              </a:rPr>
              <a:t>resultado </a:t>
            </a:r>
            <a:r>
              <a:rPr lang="es-MX" dirty="0">
                <a:solidFill>
                  <a:srgbClr val="FFC000"/>
                </a:solidFill>
              </a:rPr>
              <a:t>de múltiples experimentos con la máquina de vapor </a:t>
            </a:r>
            <a:r>
              <a:rPr lang="es-MX" dirty="0">
                <a:solidFill>
                  <a:schemeClr val="bg1"/>
                </a:solidFill>
              </a:rPr>
              <a:t>adaptada a </a:t>
            </a:r>
            <a:r>
              <a:rPr lang="es-MX" dirty="0" smtClean="0">
                <a:solidFill>
                  <a:schemeClr val="bg1"/>
                </a:solidFill>
              </a:rPr>
              <a:t>las carreteras.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-Se </a:t>
            </a:r>
            <a:r>
              <a:rPr lang="es-MX" dirty="0">
                <a:solidFill>
                  <a:schemeClr val="bg1"/>
                </a:solidFill>
              </a:rPr>
              <a:t>le </a:t>
            </a:r>
            <a:r>
              <a:rPr lang="es-MX" dirty="0">
                <a:solidFill>
                  <a:srgbClr val="FFC000"/>
                </a:solidFill>
              </a:rPr>
              <a:t>adapta el motor de combustión </a:t>
            </a:r>
            <a:r>
              <a:rPr lang="es-MX" dirty="0" smtClean="0">
                <a:solidFill>
                  <a:srgbClr val="FFC000"/>
                </a:solidFill>
              </a:rPr>
              <a:t>interna </a:t>
            </a:r>
            <a:r>
              <a:rPr lang="es-MX" dirty="0" smtClean="0">
                <a:solidFill>
                  <a:schemeClr val="bg1"/>
                </a:solidFill>
              </a:rPr>
              <a:t>y </a:t>
            </a:r>
            <a:r>
              <a:rPr lang="es-MX" dirty="0">
                <a:solidFill>
                  <a:schemeClr val="bg1"/>
                </a:solidFill>
              </a:rPr>
              <a:t>se diseñan los </a:t>
            </a:r>
            <a:r>
              <a:rPr lang="es-MX" dirty="0">
                <a:solidFill>
                  <a:srgbClr val="FFC000"/>
                </a:solidFill>
              </a:rPr>
              <a:t>neumáticos </a:t>
            </a:r>
            <a:r>
              <a:rPr lang="es-MX" dirty="0">
                <a:solidFill>
                  <a:schemeClr val="bg1"/>
                </a:solidFill>
              </a:rPr>
              <a:t>que empieza su </a:t>
            </a:r>
            <a:r>
              <a:rPr lang="es-MX" dirty="0" smtClean="0">
                <a:solidFill>
                  <a:schemeClr val="bg1"/>
                </a:solidFill>
              </a:rPr>
              <a:t>desarrollo.</a:t>
            </a: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-Uso discriminado del automóvil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63888" y="3789040"/>
            <a:ext cx="51845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El </a:t>
            </a:r>
            <a:r>
              <a:rPr lang="es-MX" dirty="0">
                <a:solidFill>
                  <a:srgbClr val="FFC000"/>
                </a:solidFill>
              </a:rPr>
              <a:t>congestionamiento de tránsito </a:t>
            </a:r>
            <a:r>
              <a:rPr lang="es-MX" dirty="0">
                <a:solidFill>
                  <a:schemeClr val="bg1"/>
                </a:solidFill>
              </a:rPr>
              <a:t>en </a:t>
            </a:r>
            <a:r>
              <a:rPr lang="es-MX" dirty="0" smtClean="0">
                <a:solidFill>
                  <a:schemeClr val="bg1"/>
                </a:solidFill>
              </a:rPr>
              <a:t>carreteras y </a:t>
            </a:r>
            <a:r>
              <a:rPr lang="es-MX" dirty="0">
                <a:solidFill>
                  <a:schemeClr val="bg1"/>
                </a:solidFill>
              </a:rPr>
              <a:t>ciudades, </a:t>
            </a:r>
            <a:r>
              <a:rPr lang="es-MX" dirty="0" smtClean="0">
                <a:solidFill>
                  <a:schemeClr val="bg1"/>
                </a:solidFill>
              </a:rPr>
              <a:t>cantidad </a:t>
            </a:r>
            <a:r>
              <a:rPr lang="es-MX" dirty="0">
                <a:solidFill>
                  <a:schemeClr val="bg1"/>
                </a:solidFill>
              </a:rPr>
              <a:t>de accidentes, la </a:t>
            </a:r>
            <a:r>
              <a:rPr lang="es-MX" dirty="0">
                <a:solidFill>
                  <a:srgbClr val="FFC000"/>
                </a:solidFill>
              </a:rPr>
              <a:t>contaminación ambiental</a:t>
            </a:r>
            <a:r>
              <a:rPr lang="es-MX" dirty="0" smtClean="0">
                <a:solidFill>
                  <a:schemeClr val="bg1"/>
                </a:solidFill>
              </a:rPr>
              <a:t>, son </a:t>
            </a:r>
            <a:r>
              <a:rPr lang="es-MX" dirty="0" smtClean="0">
                <a:solidFill>
                  <a:srgbClr val="FFC000"/>
                </a:solidFill>
              </a:rPr>
              <a:t>efectos</a:t>
            </a:r>
            <a:r>
              <a:rPr lang="es-MX" dirty="0" smtClean="0">
                <a:solidFill>
                  <a:schemeClr val="bg1"/>
                </a:solidFill>
              </a:rPr>
              <a:t> que distraen recursos </a:t>
            </a:r>
            <a:r>
              <a:rPr lang="es-MX" dirty="0">
                <a:solidFill>
                  <a:schemeClr val="bg1"/>
                </a:solidFill>
              </a:rPr>
              <a:t>de investigación necesarios para otros modos de </a:t>
            </a:r>
            <a:r>
              <a:rPr lang="es-MX" dirty="0" smtClean="0">
                <a:solidFill>
                  <a:schemeClr val="bg1"/>
                </a:solidFill>
              </a:rPr>
              <a:t>transporte (</a:t>
            </a:r>
            <a:r>
              <a:rPr lang="es-MX" dirty="0" smtClean="0">
                <a:solidFill>
                  <a:srgbClr val="FFC000"/>
                </a:solidFill>
              </a:rPr>
              <a:t>estancamiento</a:t>
            </a:r>
            <a:r>
              <a:rPr lang="es-MX" dirty="0" smtClean="0">
                <a:solidFill>
                  <a:schemeClr val="bg1"/>
                </a:solidFill>
              </a:rPr>
              <a:t> relativo)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37079"/>
            <a:ext cx="28575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8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908720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Un </a:t>
            </a:r>
            <a:r>
              <a:rPr lang="es-MX" dirty="0">
                <a:solidFill>
                  <a:srgbClr val="FFC000"/>
                </a:solidFill>
              </a:rPr>
              <a:t>papel preponderante </a:t>
            </a:r>
            <a:r>
              <a:rPr lang="es-MX" dirty="0">
                <a:solidFill>
                  <a:schemeClr val="bg1"/>
                </a:solidFill>
              </a:rPr>
              <a:t>en el desarrollo y creación </a:t>
            </a:r>
            <a:r>
              <a:rPr lang="es-MX" dirty="0" smtClean="0">
                <a:solidFill>
                  <a:schemeClr val="bg1"/>
                </a:solidFill>
              </a:rPr>
              <a:t>de nuevas </a:t>
            </a:r>
            <a:r>
              <a:rPr lang="es-MX" dirty="0">
                <a:solidFill>
                  <a:schemeClr val="bg1"/>
                </a:solidFill>
              </a:rPr>
              <a:t>técnicas, lo </a:t>
            </a:r>
            <a:r>
              <a:rPr lang="es-MX" dirty="0" smtClean="0">
                <a:solidFill>
                  <a:schemeClr val="bg1"/>
                </a:solidFill>
              </a:rPr>
              <a:t>tienen:</a:t>
            </a: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Las </a:t>
            </a:r>
            <a:r>
              <a:rPr lang="es-MX" dirty="0">
                <a:solidFill>
                  <a:srgbClr val="FFC000"/>
                </a:solidFill>
              </a:rPr>
              <a:t>empresas explotadoras o prestadoras </a:t>
            </a:r>
            <a:r>
              <a:rPr lang="es-MX" dirty="0" smtClean="0">
                <a:solidFill>
                  <a:srgbClr val="FFC000"/>
                </a:solidFill>
              </a:rPr>
              <a:t>de servicios </a:t>
            </a:r>
            <a:r>
              <a:rPr lang="es-MX" dirty="0">
                <a:solidFill>
                  <a:schemeClr val="bg1"/>
                </a:solidFill>
              </a:rPr>
              <a:t>de </a:t>
            </a:r>
            <a:r>
              <a:rPr lang="es-MX" dirty="0" smtClean="0">
                <a:solidFill>
                  <a:schemeClr val="bg1"/>
                </a:solidFill>
              </a:rPr>
              <a:t>transportación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-Las </a:t>
            </a:r>
            <a:r>
              <a:rPr lang="es-MX" dirty="0">
                <a:solidFill>
                  <a:srgbClr val="FFC000"/>
                </a:solidFill>
              </a:rPr>
              <a:t>dedicadas a la construcción y diseño </a:t>
            </a:r>
            <a:r>
              <a:rPr lang="es-MX" dirty="0" smtClean="0">
                <a:solidFill>
                  <a:srgbClr val="FFC000"/>
                </a:solidFill>
              </a:rPr>
              <a:t>de vehículos </a:t>
            </a:r>
            <a:r>
              <a:rPr lang="es-MX" dirty="0">
                <a:solidFill>
                  <a:schemeClr val="bg1"/>
                </a:solidFill>
              </a:rPr>
              <a:t>e infraestructura. </a:t>
            </a:r>
            <a:endParaRPr lang="es-MX" dirty="0" smtClean="0">
              <a:solidFill>
                <a:schemeClr val="bg1"/>
              </a:solidFill>
            </a:endParaRPr>
          </a:p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También </a:t>
            </a:r>
            <a:r>
              <a:rPr lang="es-MX" dirty="0">
                <a:solidFill>
                  <a:schemeClr val="bg1"/>
                </a:solidFill>
              </a:rPr>
              <a:t>ha sido </a:t>
            </a:r>
            <a:r>
              <a:rPr lang="es-MX" dirty="0">
                <a:solidFill>
                  <a:srgbClr val="FFC000"/>
                </a:solidFill>
              </a:rPr>
              <a:t>necesaria la intervención del </a:t>
            </a:r>
            <a:r>
              <a:rPr lang="es-MX" dirty="0" smtClean="0">
                <a:solidFill>
                  <a:srgbClr val="FFC000"/>
                </a:solidFill>
              </a:rPr>
              <a:t>Estado </a:t>
            </a:r>
            <a:r>
              <a:rPr lang="es-MX" dirty="0" smtClean="0">
                <a:solidFill>
                  <a:schemeClr val="bg1"/>
                </a:solidFill>
              </a:rPr>
              <a:t>en </a:t>
            </a:r>
            <a:r>
              <a:rPr lang="es-MX" dirty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regulación y legislación del servicio</a:t>
            </a:r>
            <a:r>
              <a:rPr lang="es-MX" dirty="0">
                <a:solidFill>
                  <a:schemeClr val="bg1"/>
                </a:solidFill>
              </a:rPr>
              <a:t>, así como el apoyo prestado (</a:t>
            </a:r>
            <a:r>
              <a:rPr lang="es-MX" dirty="0" smtClean="0">
                <a:solidFill>
                  <a:schemeClr val="bg1"/>
                </a:solidFill>
              </a:rPr>
              <a:t>mediante infraestructura </a:t>
            </a:r>
            <a:r>
              <a:rPr lang="es-MX" dirty="0">
                <a:solidFill>
                  <a:schemeClr val="bg1"/>
                </a:solidFill>
              </a:rPr>
              <a:t>y planificación</a:t>
            </a:r>
            <a:r>
              <a:rPr lang="es-MX" dirty="0" smtClean="0">
                <a:solidFill>
                  <a:schemeClr val="bg1"/>
                </a:solidFill>
              </a:rPr>
              <a:t>).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755576" y="4117722"/>
            <a:ext cx="2634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El concepto de transporte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779912" y="357301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Existen </a:t>
            </a:r>
            <a:r>
              <a:rPr lang="es-MX" dirty="0">
                <a:solidFill>
                  <a:srgbClr val="FFC000"/>
                </a:solidFill>
              </a:rPr>
              <a:t>dos clases </a:t>
            </a:r>
            <a:r>
              <a:rPr lang="es-MX" dirty="0">
                <a:solidFill>
                  <a:schemeClr val="bg1"/>
                </a:solidFill>
              </a:rPr>
              <a:t>de transporte: </a:t>
            </a:r>
            <a:endParaRPr lang="es-MX" dirty="0" smtClean="0">
              <a:solidFill>
                <a:schemeClr val="bg1"/>
              </a:solidFill>
            </a:endParaRP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-El </a:t>
            </a:r>
            <a:r>
              <a:rPr lang="es-MX" dirty="0">
                <a:solidFill>
                  <a:schemeClr val="bg1"/>
                </a:solidFill>
              </a:rPr>
              <a:t>de </a:t>
            </a:r>
            <a:r>
              <a:rPr lang="es-MX" dirty="0">
                <a:solidFill>
                  <a:srgbClr val="FFC000"/>
                </a:solidFill>
              </a:rPr>
              <a:t>productos manufacturados </a:t>
            </a:r>
            <a:r>
              <a:rPr lang="es-MX" dirty="0" smtClean="0">
                <a:solidFill>
                  <a:srgbClr val="FFC000"/>
                </a:solidFill>
              </a:rPr>
              <a:t>o materias </a:t>
            </a:r>
            <a:r>
              <a:rPr lang="es-MX" dirty="0">
                <a:solidFill>
                  <a:srgbClr val="FFC000"/>
                </a:solidFill>
              </a:rPr>
              <a:t>primas </a:t>
            </a:r>
            <a:r>
              <a:rPr lang="es-MX" dirty="0">
                <a:solidFill>
                  <a:schemeClr val="bg1"/>
                </a:solidFill>
              </a:rPr>
              <a:t>a, o desde el </a:t>
            </a:r>
            <a:r>
              <a:rPr lang="es-MX" dirty="0">
                <a:solidFill>
                  <a:srgbClr val="FFC000"/>
                </a:solidFill>
              </a:rPr>
              <a:t>lugar de venta o de producción</a:t>
            </a:r>
            <a:r>
              <a:rPr lang="es-MX" dirty="0" smtClean="0">
                <a:solidFill>
                  <a:srgbClr val="FFC000"/>
                </a:solidFill>
              </a:rPr>
              <a:t>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El de las </a:t>
            </a:r>
            <a:r>
              <a:rPr lang="es-MX" dirty="0">
                <a:solidFill>
                  <a:srgbClr val="FFC000"/>
                </a:solidFill>
              </a:rPr>
              <a:t>personas que necesitan recorrer la distancia</a:t>
            </a:r>
            <a:r>
              <a:rPr lang="es-MX" dirty="0">
                <a:solidFill>
                  <a:schemeClr val="bg1"/>
                </a:solidFill>
              </a:rPr>
              <a:t> que separa físicamente </a:t>
            </a:r>
            <a:r>
              <a:rPr lang="es-MX" dirty="0" smtClean="0">
                <a:solidFill>
                  <a:schemeClr val="bg1"/>
                </a:solidFill>
              </a:rPr>
              <a:t>los  lugares </a:t>
            </a:r>
            <a:r>
              <a:rPr lang="es-MX" dirty="0">
                <a:solidFill>
                  <a:schemeClr val="bg1"/>
                </a:solidFill>
              </a:rPr>
              <a:t>donde deben </a:t>
            </a:r>
            <a:r>
              <a:rPr lang="es-MX" dirty="0">
                <a:solidFill>
                  <a:srgbClr val="FFC000"/>
                </a:solidFill>
              </a:rPr>
              <a:t>desarrollar las actividades que realizan durante el </a:t>
            </a:r>
            <a:r>
              <a:rPr lang="es-MX" dirty="0" smtClean="0">
                <a:solidFill>
                  <a:srgbClr val="FFC000"/>
                </a:solidFill>
              </a:rPr>
              <a:t>día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11" y="4797152"/>
            <a:ext cx="1819205" cy="202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63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836712"/>
            <a:ext cx="2466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Impactos del transporte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707904" y="62068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Todo </a:t>
            </a:r>
            <a:r>
              <a:rPr lang="es-MX" dirty="0">
                <a:solidFill>
                  <a:schemeClr val="bg1"/>
                </a:solidFill>
              </a:rPr>
              <a:t>sistema de transporte puede </a:t>
            </a:r>
            <a:r>
              <a:rPr lang="es-MX" dirty="0" smtClean="0">
                <a:solidFill>
                  <a:schemeClr val="bg1"/>
                </a:solidFill>
              </a:rPr>
              <a:t>proporcionar ciertos </a:t>
            </a:r>
            <a:r>
              <a:rPr lang="es-MX" dirty="0">
                <a:solidFill>
                  <a:srgbClr val="FFC000"/>
                </a:solidFill>
              </a:rPr>
              <a:t>beneficios o ventajas </a:t>
            </a:r>
            <a:r>
              <a:rPr lang="es-MX" dirty="0">
                <a:solidFill>
                  <a:schemeClr val="bg1"/>
                </a:solidFill>
              </a:rPr>
              <a:t>y, en </a:t>
            </a:r>
            <a:r>
              <a:rPr lang="es-MX" dirty="0">
                <a:solidFill>
                  <a:srgbClr val="FFC000"/>
                </a:solidFill>
              </a:rPr>
              <a:t>contrapartida</a:t>
            </a:r>
            <a:r>
              <a:rPr lang="es-MX" dirty="0">
                <a:solidFill>
                  <a:schemeClr val="bg1"/>
                </a:solidFill>
              </a:rPr>
              <a:t>, ocasionar otros </a:t>
            </a:r>
            <a:r>
              <a:rPr lang="es-MX" dirty="0">
                <a:solidFill>
                  <a:srgbClr val="FFC000"/>
                </a:solidFill>
              </a:rPr>
              <a:t>costos </a:t>
            </a:r>
            <a:r>
              <a:rPr lang="es-MX" dirty="0" smtClean="0">
                <a:solidFill>
                  <a:srgbClr val="FFC000"/>
                </a:solidFill>
              </a:rPr>
              <a:t>o desventajas.</a:t>
            </a:r>
          </a:p>
          <a:p>
            <a:pPr algn="just"/>
            <a:endParaRPr lang="es-MX" dirty="0">
              <a:solidFill>
                <a:srgbClr val="FFC000"/>
              </a:solidFill>
            </a:endParaRPr>
          </a:p>
          <a:p>
            <a:pPr algn="just"/>
            <a:r>
              <a:rPr lang="es-MX" dirty="0" smtClean="0">
                <a:solidFill>
                  <a:srgbClr val="FFC000"/>
                </a:solidFill>
              </a:rPr>
              <a:t>¿cuáles?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684108"/>
            <a:ext cx="4680520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88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267744" y="54868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ADMINISTRACIÓN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431168" y="1700808"/>
            <a:ext cx="36731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rgbClr val="C00000"/>
                </a:solidFill>
              </a:rPr>
              <a:t>Administración:</a:t>
            </a:r>
            <a:r>
              <a:rPr lang="es-MX" dirty="0" smtClean="0"/>
              <a:t> </a:t>
            </a:r>
            <a:r>
              <a:rPr lang="es-MX" b="1" dirty="0" smtClean="0"/>
              <a:t>Proceso</a:t>
            </a:r>
            <a:r>
              <a:rPr lang="es-MX" dirty="0" smtClean="0"/>
              <a:t> que lleva consigo la responsabilidad de </a:t>
            </a:r>
            <a:r>
              <a:rPr lang="es-MX" b="1" dirty="0" smtClean="0"/>
              <a:t>planear y regular</a:t>
            </a:r>
            <a:r>
              <a:rPr lang="es-MX" dirty="0" smtClean="0"/>
              <a:t> en forma eficiente las operaciones de una empresa, para lograr un propósito dado.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5437651" y="2025869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rgbClr val="C00000"/>
                </a:solidFill>
              </a:rPr>
              <a:t>Objeto: </a:t>
            </a:r>
            <a:r>
              <a:rPr lang="es-MX" dirty="0" smtClean="0"/>
              <a:t>Sociedad = </a:t>
            </a:r>
            <a:r>
              <a:rPr lang="es-MX" b="1" dirty="0" smtClean="0"/>
              <a:t>coordinan</a:t>
            </a:r>
            <a:r>
              <a:rPr lang="es-MX" dirty="0" smtClean="0"/>
              <a:t> sus medios para lograr un bien común. 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2123728" y="5180401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rgbClr val="C00000"/>
                </a:solidFill>
              </a:rPr>
              <a:t>Finalidad: </a:t>
            </a:r>
            <a:r>
              <a:rPr lang="es-MX" dirty="0" smtClean="0"/>
              <a:t>busca en forma directa precisamente la </a:t>
            </a:r>
            <a:r>
              <a:rPr lang="es-MX" b="1" dirty="0" smtClean="0"/>
              <a:t>obtención de resultados</a:t>
            </a:r>
            <a:r>
              <a:rPr lang="es-MX" dirty="0" smtClean="0"/>
              <a:t> de </a:t>
            </a:r>
            <a:r>
              <a:rPr lang="es-MX" b="1" dirty="0" smtClean="0"/>
              <a:t>máxima eficiencia </a:t>
            </a:r>
            <a:r>
              <a:rPr lang="es-MX" dirty="0" smtClean="0"/>
              <a:t>en la coordinación.</a:t>
            </a:r>
            <a:endParaRPr lang="es-MX" dirty="0"/>
          </a:p>
        </p:txBody>
      </p:sp>
      <p:cxnSp>
        <p:nvCxnSpPr>
          <p:cNvPr id="3" name="2 Conector recto de flecha"/>
          <p:cNvCxnSpPr/>
          <p:nvPr/>
        </p:nvCxnSpPr>
        <p:spPr>
          <a:xfrm>
            <a:off x="4427984" y="2204864"/>
            <a:ext cx="64807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7596336" y="3178136"/>
            <a:ext cx="0" cy="122413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4307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023828" y="321581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ELEMENTOS DE LA ADMINISTRACIÓN 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51520" y="1726537"/>
            <a:ext cx="2916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Elementos de la </a:t>
            </a:r>
            <a:r>
              <a:rPr lang="es-MX" b="1" dirty="0" smtClean="0">
                <a:solidFill>
                  <a:srgbClr val="C00000"/>
                </a:solidFill>
              </a:rPr>
              <a:t>mecánica administrativa</a:t>
            </a:r>
            <a:r>
              <a:rPr lang="es-MX" dirty="0" smtClean="0">
                <a:solidFill>
                  <a:srgbClr val="C00000"/>
                </a:solidFill>
              </a:rPr>
              <a:t>: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932040" y="1449649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-</a:t>
            </a:r>
            <a:r>
              <a:rPr lang="es-MX" b="1" dirty="0" smtClean="0"/>
              <a:t>Revisión</a:t>
            </a:r>
            <a:r>
              <a:rPr lang="es-MX" dirty="0" smtClean="0"/>
              <a:t>: fallas</a:t>
            </a:r>
          </a:p>
          <a:p>
            <a:r>
              <a:rPr lang="es-MX" dirty="0" smtClean="0"/>
              <a:t>-</a:t>
            </a:r>
            <a:r>
              <a:rPr lang="es-MX" b="1" dirty="0" smtClean="0"/>
              <a:t>Planeación</a:t>
            </a:r>
            <a:r>
              <a:rPr lang="es-MX" dirty="0" smtClean="0"/>
              <a:t>: acciones concretas</a:t>
            </a:r>
          </a:p>
          <a:p>
            <a:r>
              <a:rPr lang="es-MX" dirty="0" smtClean="0"/>
              <a:t>-</a:t>
            </a:r>
            <a:r>
              <a:rPr lang="es-MX" b="1" dirty="0" smtClean="0"/>
              <a:t>Organización</a:t>
            </a:r>
            <a:r>
              <a:rPr lang="es-MX" dirty="0" smtClean="0"/>
              <a:t>: Estructura técnica  de las relaciones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5580112" y="525045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Elementos de </a:t>
            </a:r>
            <a:r>
              <a:rPr lang="es-MX" b="1" dirty="0" smtClean="0">
                <a:solidFill>
                  <a:srgbClr val="C00000"/>
                </a:solidFill>
              </a:rPr>
              <a:t>la dinámica administrativa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95536" y="4653136"/>
            <a:ext cx="39964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-</a:t>
            </a:r>
            <a:r>
              <a:rPr lang="es-MX" b="1" dirty="0" smtClean="0"/>
              <a:t>Integración</a:t>
            </a:r>
            <a:r>
              <a:rPr lang="es-MX" dirty="0" smtClean="0"/>
              <a:t>: dotación de </a:t>
            </a:r>
            <a:r>
              <a:rPr lang="es-MX" b="1" dirty="0" smtClean="0"/>
              <a:t>medios </a:t>
            </a:r>
            <a:r>
              <a:rPr lang="es-MX" dirty="0" smtClean="0"/>
              <a:t>para  un eficaz funcionamiento</a:t>
            </a:r>
          </a:p>
          <a:p>
            <a:r>
              <a:rPr lang="es-MX" dirty="0" smtClean="0"/>
              <a:t>-</a:t>
            </a:r>
            <a:r>
              <a:rPr lang="es-MX" b="1" dirty="0" smtClean="0"/>
              <a:t>Dirección</a:t>
            </a:r>
            <a:r>
              <a:rPr lang="es-MX" dirty="0" smtClean="0"/>
              <a:t>: coordinar y vigilar las acciones de cada integrante de grupo</a:t>
            </a:r>
          </a:p>
          <a:p>
            <a:r>
              <a:rPr lang="es-MX" dirty="0" smtClean="0"/>
              <a:t>-</a:t>
            </a:r>
            <a:r>
              <a:rPr lang="es-MX" b="1" dirty="0" smtClean="0"/>
              <a:t>Control</a:t>
            </a:r>
            <a:r>
              <a:rPr lang="es-MX" dirty="0" smtClean="0"/>
              <a:t>: establecimiento de sistemas que nos permite medir resultados.</a:t>
            </a:r>
            <a:endParaRPr lang="es-MX" dirty="0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3707904" y="2049702"/>
            <a:ext cx="68407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7380312" y="3068960"/>
            <a:ext cx="0" cy="15121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4572000" y="5530299"/>
            <a:ext cx="72008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077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70426" y="1268760"/>
            <a:ext cx="3600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Ciudades </a:t>
            </a:r>
            <a:r>
              <a:rPr lang="es-MX" dirty="0">
                <a:solidFill>
                  <a:srgbClr val="FFC000"/>
                </a:solidFill>
              </a:rPr>
              <a:t>crecen </a:t>
            </a:r>
            <a:r>
              <a:rPr lang="es-MX" dirty="0">
                <a:solidFill>
                  <a:schemeClr val="bg1"/>
                </a:solidFill>
              </a:rPr>
              <a:t>como </a:t>
            </a:r>
            <a:r>
              <a:rPr lang="es-MX" dirty="0">
                <a:solidFill>
                  <a:srgbClr val="FFC000"/>
                </a:solidFill>
              </a:rPr>
              <a:t>efecto</a:t>
            </a:r>
            <a:r>
              <a:rPr lang="es-MX" dirty="0">
                <a:solidFill>
                  <a:schemeClr val="bg1"/>
                </a:solidFill>
              </a:rPr>
              <a:t> de la </a:t>
            </a:r>
            <a:r>
              <a:rPr lang="es-MX" dirty="0">
                <a:solidFill>
                  <a:srgbClr val="FFC000"/>
                </a:solidFill>
              </a:rPr>
              <a:t>absorción demográfica </a:t>
            </a:r>
            <a:r>
              <a:rPr lang="es-MX" dirty="0" smtClean="0">
                <a:solidFill>
                  <a:schemeClr val="bg1"/>
                </a:solidFill>
              </a:rPr>
              <a:t>causada  por: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Crisis en el campo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-La </a:t>
            </a:r>
            <a:r>
              <a:rPr lang="es-MX" dirty="0" smtClean="0">
                <a:solidFill>
                  <a:srgbClr val="FFC000"/>
                </a:solidFill>
              </a:rPr>
              <a:t>concentración </a:t>
            </a:r>
            <a:r>
              <a:rPr lang="es-MX" dirty="0">
                <a:solidFill>
                  <a:srgbClr val="FFC000"/>
                </a:solidFill>
              </a:rPr>
              <a:t>de capital </a:t>
            </a:r>
            <a:r>
              <a:rPr lang="es-MX" dirty="0">
                <a:solidFill>
                  <a:schemeClr val="bg1"/>
                </a:solidFill>
              </a:rPr>
              <a:t>y de </a:t>
            </a:r>
            <a:r>
              <a:rPr lang="es-MX" dirty="0">
                <a:solidFill>
                  <a:srgbClr val="FFC000"/>
                </a:solidFill>
              </a:rPr>
              <a:t>servicios </a:t>
            </a:r>
            <a:r>
              <a:rPr lang="es-MX" dirty="0" smtClean="0">
                <a:solidFill>
                  <a:srgbClr val="FFC000"/>
                </a:solidFill>
              </a:rPr>
              <a:t>en las ciudades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170826" y="358579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No </a:t>
            </a:r>
            <a:r>
              <a:rPr lang="es-MX" dirty="0">
                <a:solidFill>
                  <a:srgbClr val="FFC000"/>
                </a:solidFill>
              </a:rPr>
              <a:t>encuentra alternativas de asentamiento dentro de la oferta formal</a:t>
            </a:r>
            <a:r>
              <a:rPr lang="es-MX" dirty="0">
                <a:solidFill>
                  <a:schemeClr val="bg1"/>
                </a:solidFill>
              </a:rPr>
              <a:t> de </a:t>
            </a:r>
            <a:r>
              <a:rPr lang="es-MX" dirty="0" smtClean="0">
                <a:solidFill>
                  <a:schemeClr val="bg1"/>
                </a:solidFill>
              </a:rPr>
              <a:t>terrenos y </a:t>
            </a:r>
            <a:r>
              <a:rPr lang="es-MX" dirty="0">
                <a:solidFill>
                  <a:schemeClr val="bg1"/>
                </a:solidFill>
              </a:rPr>
              <a:t>vivienda que la ciudad </a:t>
            </a:r>
            <a:r>
              <a:rPr lang="es-MX" dirty="0" smtClean="0">
                <a:solidFill>
                  <a:schemeClr val="bg1"/>
                </a:solidFill>
              </a:rPr>
              <a:t>genera.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974586" y="1499592"/>
            <a:ext cx="2917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-Concentración de migrantes pobres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95536" y="4736786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SE VA A LA PERIFERIA</a:t>
            </a:r>
          </a:p>
          <a:p>
            <a:pPr algn="ctr"/>
            <a:r>
              <a:rPr lang="es-MX" dirty="0" smtClean="0">
                <a:solidFill>
                  <a:schemeClr val="bg1"/>
                </a:solidFill>
              </a:rPr>
              <a:t>Terrenos baratos sin servicios  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860032" y="2145923"/>
            <a:ext cx="79208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7714743" y="2348880"/>
            <a:ext cx="0" cy="10081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angular"/>
          <p:cNvCxnSpPr/>
          <p:nvPr/>
        </p:nvCxnSpPr>
        <p:spPr>
          <a:xfrm rot="10800000" flipV="1">
            <a:off x="2843808" y="4045484"/>
            <a:ext cx="1080120" cy="904746"/>
          </a:xfrm>
          <a:prstGeom prst="bentConnector3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438" y="4688284"/>
            <a:ext cx="3367010" cy="2169716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762084" y="332656"/>
            <a:ext cx="7745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CRECIMIENTO  DE CIUDADES Y SU  INFLUENCIA  EN EL TRANSPORTE PÚBLICO </a:t>
            </a:r>
            <a:endParaRPr lang="es-MX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55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87624" y="332656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EMPRESAS DE TRANSPORTE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Transporte público. Planeación, diseño, Operación y administración</a:t>
            </a:r>
          </a:p>
          <a:p>
            <a:pPr algn="ctr"/>
            <a:endParaRPr lang="es-MX" dirty="0"/>
          </a:p>
          <a:p>
            <a:pPr algn="ctr"/>
            <a:r>
              <a:rPr lang="es-MX" dirty="0" smtClean="0"/>
              <a:t>Ángel R. Molinero. UAEMEX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11560" y="2492896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/>
              <a:t>Transporte urbano. </a:t>
            </a:r>
            <a:r>
              <a:rPr lang="es-MX" dirty="0" smtClean="0"/>
              <a:t>La buena</a:t>
            </a:r>
            <a:r>
              <a:rPr lang="es-MX" b="1" i="1" dirty="0" smtClean="0"/>
              <a:t> administración </a:t>
            </a:r>
            <a:r>
              <a:rPr lang="es-MX" dirty="0" smtClean="0"/>
              <a:t>comienza con los </a:t>
            </a:r>
            <a:r>
              <a:rPr lang="es-MX" b="1" i="1" dirty="0" smtClean="0"/>
              <a:t>recursos humanos </a:t>
            </a:r>
            <a:r>
              <a:rPr lang="es-MX" dirty="0" smtClean="0"/>
              <a:t> (Empleados  y operadores), quienes estarán al cuidado de los activos disponibles.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1979712" y="4725144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La </a:t>
            </a:r>
            <a:r>
              <a:rPr lang="es-MX" b="1" i="1" dirty="0" smtClean="0"/>
              <a:t>calidad de la administración</a:t>
            </a:r>
            <a:r>
              <a:rPr lang="es-MX" dirty="0" smtClean="0"/>
              <a:t>,  </a:t>
            </a:r>
            <a:r>
              <a:rPr lang="es-MX" b="1" i="1" dirty="0" smtClean="0"/>
              <a:t>dependerá de la preparación </a:t>
            </a:r>
            <a:r>
              <a:rPr lang="es-MX" dirty="0" smtClean="0"/>
              <a:t>y formación </a:t>
            </a:r>
            <a:r>
              <a:rPr lang="es-MX" b="1" i="1" dirty="0" smtClean="0"/>
              <a:t>básica del personal responsable </a:t>
            </a:r>
            <a:r>
              <a:rPr lang="es-MX" dirty="0" smtClean="0"/>
              <a:t>en tareas de  la planificación y tecnología del transporte, construcción y operación de carreteras y vías férreas.</a:t>
            </a:r>
            <a:endParaRPr lang="es-MX" dirty="0"/>
          </a:p>
        </p:txBody>
      </p:sp>
      <p:cxnSp>
        <p:nvCxnSpPr>
          <p:cNvPr id="3" name="2 Conector recto de flecha"/>
          <p:cNvCxnSpPr/>
          <p:nvPr/>
        </p:nvCxnSpPr>
        <p:spPr>
          <a:xfrm>
            <a:off x="3275856" y="3691035"/>
            <a:ext cx="0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26500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47700" y="132886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TIPOS DE ORGANIZACIÓN 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95936" y="731312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Una </a:t>
            </a:r>
            <a:r>
              <a:rPr lang="es-MX" b="1" i="1" dirty="0" smtClean="0"/>
              <a:t>empresa</a:t>
            </a:r>
            <a:r>
              <a:rPr lang="es-MX" dirty="0" smtClean="0"/>
              <a:t>. Es  una </a:t>
            </a:r>
            <a:r>
              <a:rPr lang="es-MX" b="1" i="1" dirty="0" smtClean="0"/>
              <a:t>organización </a:t>
            </a:r>
            <a:r>
              <a:rPr lang="es-MX" dirty="0" smtClean="0"/>
              <a:t>que realiza una actividad económica </a:t>
            </a:r>
            <a:r>
              <a:rPr lang="es-MX" b="1" i="1" dirty="0" smtClean="0"/>
              <a:t>dirigida a la producción  o al intercambio de bienes y servicios </a:t>
            </a:r>
            <a:r>
              <a:rPr lang="es-MX" dirty="0" smtClean="0"/>
              <a:t>para el mercado.</a:t>
            </a:r>
          </a:p>
          <a:p>
            <a:endParaRPr lang="es-MX" dirty="0"/>
          </a:p>
          <a:p>
            <a:r>
              <a:rPr lang="es-MX" b="1" dirty="0" smtClean="0"/>
              <a:t>Propósito:</a:t>
            </a:r>
          </a:p>
          <a:p>
            <a:r>
              <a:rPr lang="es-MX" dirty="0" smtClean="0"/>
              <a:t>-</a:t>
            </a:r>
            <a:r>
              <a:rPr lang="es-MX" b="1" i="1" dirty="0" smtClean="0"/>
              <a:t>Obtener una utilidad </a:t>
            </a:r>
            <a:r>
              <a:rPr lang="es-MX" dirty="0" smtClean="0"/>
              <a:t>sobre la inversión realizada.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156176" y="478786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LA EMPRESA PÚBLICA. 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39552" y="4149080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-En </a:t>
            </a:r>
            <a:r>
              <a:rPr lang="es-MX" b="1" i="1" dirty="0" smtClean="0"/>
              <a:t>México</a:t>
            </a:r>
            <a:r>
              <a:rPr lang="es-MX" dirty="0" smtClean="0"/>
              <a:t>, experiencias </a:t>
            </a:r>
            <a:r>
              <a:rPr lang="es-MX" b="1" i="1" dirty="0" smtClean="0"/>
              <a:t>Negativas.</a:t>
            </a:r>
          </a:p>
          <a:p>
            <a:pPr algn="just"/>
            <a:r>
              <a:rPr lang="es-MX" dirty="0" smtClean="0"/>
              <a:t>-</a:t>
            </a:r>
            <a:r>
              <a:rPr lang="es-MX" b="1" i="1" dirty="0" smtClean="0"/>
              <a:t>Servicio</a:t>
            </a:r>
            <a:r>
              <a:rPr lang="es-MX" dirty="0" smtClean="0"/>
              <a:t> se va </a:t>
            </a:r>
            <a:r>
              <a:rPr lang="es-MX" b="1" i="1" dirty="0" smtClean="0"/>
              <a:t>deteriorando</a:t>
            </a:r>
            <a:r>
              <a:rPr lang="es-MX" dirty="0" smtClean="0"/>
              <a:t> por </a:t>
            </a:r>
            <a:r>
              <a:rPr lang="es-MX" b="1" i="1" dirty="0" smtClean="0"/>
              <a:t>problemas  de índole burocrático</a:t>
            </a:r>
          </a:p>
          <a:p>
            <a:pPr algn="just"/>
            <a:r>
              <a:rPr lang="es-MX" dirty="0" smtClean="0"/>
              <a:t>-Ejemplos: Sistema de </a:t>
            </a:r>
            <a:r>
              <a:rPr lang="es-MX" b="1" dirty="0" smtClean="0"/>
              <a:t>transporte </a:t>
            </a:r>
            <a:r>
              <a:rPr lang="es-MX" dirty="0" smtClean="0"/>
              <a:t>colectivo Metro, R100 y el servicio de  Transporte Eléctrico del D.F.</a:t>
            </a:r>
            <a:endParaRPr lang="es-MX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3328020" y="151353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7308304" y="2924944"/>
            <a:ext cx="0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flipH="1">
            <a:off x="5580112" y="5026243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3957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855104"/>
              </p:ext>
            </p:extLst>
          </p:nvPr>
        </p:nvGraphicFramePr>
        <p:xfrm>
          <a:off x="797496" y="548680"/>
          <a:ext cx="7632848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(+)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(-)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Prestación de un </a:t>
                      </a:r>
                      <a:r>
                        <a:rPr lang="es-MX" b="1" i="1" dirty="0" smtClean="0"/>
                        <a:t>servicio eficiente </a:t>
                      </a:r>
                      <a:r>
                        <a:rPr lang="es-MX" dirty="0" smtClean="0"/>
                        <a:t>al </a:t>
                      </a:r>
                      <a:r>
                        <a:rPr lang="es-MX" b="1" i="1" dirty="0" smtClean="0"/>
                        <a:t>menor costo posible.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Las </a:t>
                      </a:r>
                      <a:r>
                        <a:rPr lang="es-MX" b="1" i="1" dirty="0" smtClean="0"/>
                        <a:t>tarifas</a:t>
                      </a:r>
                      <a:r>
                        <a:rPr lang="es-MX" dirty="0" smtClean="0"/>
                        <a:t> son </a:t>
                      </a:r>
                      <a:r>
                        <a:rPr lang="es-MX" b="1" i="1" dirty="0" smtClean="0"/>
                        <a:t>difíciles</a:t>
                      </a:r>
                      <a:r>
                        <a:rPr lang="es-MX" b="1" i="1" baseline="0" dirty="0" smtClean="0"/>
                        <a:t> de adecuar </a:t>
                      </a:r>
                      <a:r>
                        <a:rPr lang="es-MX" baseline="0" dirty="0" smtClean="0"/>
                        <a:t>periódicamente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b="1" i="1" dirty="0" smtClean="0"/>
                        <a:t>Define sus ingresos</a:t>
                      </a:r>
                      <a:r>
                        <a:rPr lang="es-MX" b="1" i="1" baseline="0" dirty="0" smtClean="0"/>
                        <a:t> y los subsidios</a:t>
                      </a:r>
                      <a:r>
                        <a:rPr lang="es-MX" baseline="0" dirty="0" smtClean="0"/>
                        <a:t>, opera con </a:t>
                      </a:r>
                      <a:r>
                        <a:rPr lang="es-MX" b="1" i="1" baseline="0" dirty="0" smtClean="0"/>
                        <a:t>presupuestos anuales</a:t>
                      </a:r>
                      <a:r>
                        <a:rPr lang="es-MX" baseline="0" dirty="0" smtClean="0"/>
                        <a:t>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La </a:t>
                      </a:r>
                      <a:r>
                        <a:rPr lang="es-MX" b="1" i="1" dirty="0" smtClean="0"/>
                        <a:t>administración</a:t>
                      </a:r>
                      <a:r>
                        <a:rPr lang="es-MX" dirty="0" smtClean="0"/>
                        <a:t> generalmente </a:t>
                      </a:r>
                      <a:r>
                        <a:rPr lang="es-MX" b="1" i="1" dirty="0" smtClean="0"/>
                        <a:t>no tiene experiencia</a:t>
                      </a:r>
                      <a:r>
                        <a:rPr lang="es-MX" dirty="0" smtClean="0"/>
                        <a:t> en el</a:t>
                      </a:r>
                      <a:r>
                        <a:rPr lang="es-MX" baseline="0" dirty="0" smtClean="0"/>
                        <a:t> manejo de la empresa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Otorga al </a:t>
                      </a:r>
                      <a:r>
                        <a:rPr lang="es-MX" b="1" i="1" dirty="0" smtClean="0"/>
                        <a:t>personal garantías laborales</a:t>
                      </a:r>
                      <a:r>
                        <a:rPr lang="es-MX" dirty="0" smtClean="0"/>
                        <a:t> y prestaciones de  ley.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El </a:t>
                      </a:r>
                      <a:r>
                        <a:rPr lang="es-MX" b="1" i="1" dirty="0" smtClean="0"/>
                        <a:t>personal</a:t>
                      </a:r>
                      <a:r>
                        <a:rPr lang="es-MX" dirty="0" smtClean="0"/>
                        <a:t>  es </a:t>
                      </a:r>
                      <a:r>
                        <a:rPr lang="es-MX" b="1" i="1" dirty="0" smtClean="0"/>
                        <a:t>removido con irregularidad</a:t>
                      </a:r>
                      <a:endParaRPr lang="es-MX" b="1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Se establecen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="1" i="1" baseline="0" dirty="0" smtClean="0"/>
                        <a:t>programas de capacitación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 smtClean="0"/>
                        <a:t>La </a:t>
                      </a:r>
                      <a:r>
                        <a:rPr lang="es-MX" b="1" i="1" dirty="0" smtClean="0"/>
                        <a:t>estructura organizacional </a:t>
                      </a:r>
                      <a:r>
                        <a:rPr lang="es-MX" dirty="0" smtClean="0"/>
                        <a:t>se compone de  </a:t>
                      </a:r>
                      <a:r>
                        <a:rPr lang="es-MX" b="1" i="1" dirty="0" smtClean="0"/>
                        <a:t>muchos recomendados</a:t>
                      </a:r>
                      <a:r>
                        <a:rPr lang="es-MX" dirty="0" smtClean="0"/>
                        <a:t>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6280383" y="490051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LA EMPRESA  PRIVADA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16158" y="4900658"/>
            <a:ext cx="4487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Objetivo. </a:t>
            </a:r>
            <a:r>
              <a:rPr lang="es-MX" dirty="0" smtClean="0"/>
              <a:t>Obtener  las </a:t>
            </a:r>
            <a:r>
              <a:rPr lang="es-MX" b="1" i="1" dirty="0" smtClean="0"/>
              <a:t>máximas  utilidades </a:t>
            </a:r>
            <a:r>
              <a:rPr lang="es-MX" dirty="0" smtClean="0"/>
              <a:t>posibles. La </a:t>
            </a:r>
            <a:r>
              <a:rPr lang="es-MX" b="1" i="1" dirty="0" smtClean="0"/>
              <a:t>autoridad establece </a:t>
            </a:r>
            <a:r>
              <a:rPr lang="es-MX" dirty="0" smtClean="0"/>
              <a:t>y</a:t>
            </a:r>
            <a:r>
              <a:rPr lang="es-MX" b="1" i="1" dirty="0" smtClean="0"/>
              <a:t> supervisa </a:t>
            </a:r>
            <a:r>
              <a:rPr lang="es-MX" dirty="0" smtClean="0"/>
              <a:t>las </a:t>
            </a:r>
            <a:r>
              <a:rPr lang="es-MX" b="1" i="1" dirty="0" smtClean="0"/>
              <a:t>normas de  operación y tarifas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755576" y="188640"/>
            <a:ext cx="583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Cuadro 1. Ventajas  positivas  y negativas de una empresa pública   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755576" y="3820398"/>
            <a:ext cx="3456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Molinero, 1997.</a:t>
            </a:r>
            <a:endParaRPr lang="es-MX" sz="1100" dirty="0"/>
          </a:p>
        </p:txBody>
      </p:sp>
      <p:cxnSp>
        <p:nvCxnSpPr>
          <p:cNvPr id="8" name="7 Conector recto de flecha"/>
          <p:cNvCxnSpPr/>
          <p:nvPr/>
        </p:nvCxnSpPr>
        <p:spPr>
          <a:xfrm flipH="1">
            <a:off x="5366490" y="5121222"/>
            <a:ext cx="82792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0405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432575"/>
              </p:ext>
            </p:extLst>
          </p:nvPr>
        </p:nvGraphicFramePr>
        <p:xfrm>
          <a:off x="761526" y="908720"/>
          <a:ext cx="7632848" cy="271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700" dirty="0" smtClean="0"/>
                        <a:t>(+)</a:t>
                      </a:r>
                      <a:endParaRPr lang="es-MX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700" dirty="0" smtClean="0"/>
                        <a:t>(-)</a:t>
                      </a:r>
                      <a:endParaRPr lang="es-MX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700" dirty="0" smtClean="0"/>
                        <a:t>La </a:t>
                      </a:r>
                      <a:r>
                        <a:rPr lang="es-MX" sz="1700" b="1" i="1" dirty="0" smtClean="0"/>
                        <a:t>administración</a:t>
                      </a:r>
                      <a:r>
                        <a:rPr lang="es-MX" sz="1700" dirty="0" smtClean="0"/>
                        <a:t> </a:t>
                      </a:r>
                      <a:r>
                        <a:rPr lang="es-MX" sz="1700" b="1" i="1" u="none" dirty="0" smtClean="0"/>
                        <a:t>establece y vigila </a:t>
                      </a:r>
                      <a:r>
                        <a:rPr lang="es-MX" sz="1700" dirty="0" smtClean="0"/>
                        <a:t>los </a:t>
                      </a:r>
                      <a:r>
                        <a:rPr lang="es-MX" sz="1700" b="1" i="1" dirty="0" smtClean="0"/>
                        <a:t>parámetros</a:t>
                      </a:r>
                      <a:r>
                        <a:rPr lang="es-MX" sz="1700" b="1" i="1" baseline="0" dirty="0" smtClean="0"/>
                        <a:t> de eficiencia </a:t>
                      </a:r>
                      <a:r>
                        <a:rPr lang="es-MX" sz="1700" baseline="0" dirty="0" smtClean="0"/>
                        <a:t>y rentabilidad.</a:t>
                      </a:r>
                      <a:endParaRPr lang="es-MX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700" dirty="0" smtClean="0"/>
                        <a:t>Da </a:t>
                      </a:r>
                      <a:r>
                        <a:rPr lang="es-MX" sz="1700" b="1" i="1" dirty="0" smtClean="0"/>
                        <a:t>mayor importancia</a:t>
                      </a:r>
                      <a:r>
                        <a:rPr lang="es-MX" sz="1700" dirty="0" smtClean="0"/>
                        <a:t> a la </a:t>
                      </a:r>
                      <a:r>
                        <a:rPr lang="es-MX" sz="1700" b="1" i="1" dirty="0" smtClean="0"/>
                        <a:t>utilidad</a:t>
                      </a:r>
                      <a:r>
                        <a:rPr lang="es-MX" sz="1700" dirty="0" smtClean="0"/>
                        <a:t> que al </a:t>
                      </a:r>
                      <a:r>
                        <a:rPr lang="es-MX" sz="1700" b="1" i="1" dirty="0" smtClean="0"/>
                        <a:t>servicio.</a:t>
                      </a:r>
                      <a:endParaRPr lang="es-MX" sz="1700" b="1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700" dirty="0" smtClean="0"/>
                        <a:t>Tiene una </a:t>
                      </a:r>
                      <a:r>
                        <a:rPr lang="es-MX" sz="1700" b="1" i="1" dirty="0" smtClean="0"/>
                        <a:t>estructura</a:t>
                      </a:r>
                      <a:r>
                        <a:rPr lang="es-MX" sz="1700" b="1" i="1" baseline="0" dirty="0" smtClean="0"/>
                        <a:t> organizacional operativa mínima</a:t>
                      </a:r>
                      <a:endParaRPr lang="es-MX" sz="17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700" dirty="0" smtClean="0"/>
                        <a:t>Al no presentarse periódicamente  la </a:t>
                      </a:r>
                      <a:r>
                        <a:rPr lang="es-MX" sz="1700" b="1" i="1" dirty="0" smtClean="0"/>
                        <a:t>revisión de las tarifas</a:t>
                      </a:r>
                      <a:r>
                        <a:rPr lang="es-MX" sz="1700" dirty="0" smtClean="0"/>
                        <a:t>, se descuida la </a:t>
                      </a:r>
                      <a:r>
                        <a:rPr lang="es-MX" sz="1700" b="1" i="1" dirty="0" smtClean="0"/>
                        <a:t>calidad de  las  unidades.</a:t>
                      </a:r>
                      <a:endParaRPr lang="es-MX" sz="1700" b="1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700" b="1" i="1" dirty="0" smtClean="0"/>
                        <a:t>Busca</a:t>
                      </a:r>
                      <a:r>
                        <a:rPr lang="es-MX" sz="1700" dirty="0" smtClean="0"/>
                        <a:t> continuamente la </a:t>
                      </a:r>
                      <a:r>
                        <a:rPr lang="es-MX" sz="1700" b="1" i="1" dirty="0" smtClean="0"/>
                        <a:t>baja de costos</a:t>
                      </a:r>
                      <a:endParaRPr lang="es-MX" sz="17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700" dirty="0" smtClean="0"/>
                        <a:t>Al </a:t>
                      </a:r>
                      <a:r>
                        <a:rPr lang="es-MX" sz="1700" b="1" i="1" dirty="0" smtClean="0"/>
                        <a:t>no tener seguridad en la renovación </a:t>
                      </a:r>
                      <a:r>
                        <a:rPr lang="es-MX" sz="1700" dirty="0" smtClean="0"/>
                        <a:t>de las </a:t>
                      </a:r>
                      <a:r>
                        <a:rPr lang="es-MX" sz="1700" b="1" i="1" dirty="0" smtClean="0"/>
                        <a:t>concesiones</a:t>
                      </a:r>
                      <a:r>
                        <a:rPr lang="es-MX" sz="1700" baseline="0" dirty="0" smtClean="0"/>
                        <a:t> impide que se tenga o </a:t>
                      </a:r>
                      <a:r>
                        <a:rPr lang="es-MX" sz="1700" i="1" baseline="0" dirty="0" smtClean="0"/>
                        <a:t>se limiten los planes de  inversión.</a:t>
                      </a:r>
                      <a:endParaRPr lang="es-MX" sz="170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5958408" y="5183243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LA EMPRESA MIXTA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55576" y="4629245"/>
            <a:ext cx="4176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Se toman las </a:t>
            </a:r>
            <a:r>
              <a:rPr lang="es-MX" b="1" i="1" dirty="0" smtClean="0"/>
              <a:t>ventajas y objetivos </a:t>
            </a:r>
            <a:r>
              <a:rPr lang="es-MX" dirty="0" smtClean="0"/>
              <a:t>que se otorga a la </a:t>
            </a:r>
            <a:r>
              <a:rPr lang="es-MX" i="1" dirty="0" smtClean="0"/>
              <a:t>empresa  pública </a:t>
            </a:r>
            <a:r>
              <a:rPr lang="es-MX" dirty="0" smtClean="0"/>
              <a:t>(prestación eficiente del servicio), con las ventajas de la </a:t>
            </a:r>
            <a:r>
              <a:rPr lang="es-MX" b="1" i="1" dirty="0" smtClean="0"/>
              <a:t>empresa privada </a:t>
            </a:r>
            <a:r>
              <a:rPr lang="es-MX" dirty="0" smtClean="0"/>
              <a:t>(mayor control de los costos y obtención de  las  utilidades).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761526" y="548680"/>
            <a:ext cx="583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Cuadro 2. Ventajas  positivas  y negativas de una empresa privada   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761526" y="3678396"/>
            <a:ext cx="3456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Molinero, 1997.</a:t>
            </a:r>
            <a:endParaRPr lang="es-MX" sz="1100" dirty="0"/>
          </a:p>
        </p:txBody>
      </p:sp>
      <p:cxnSp>
        <p:nvCxnSpPr>
          <p:cNvPr id="8" name="7 Conector recto de flecha"/>
          <p:cNvCxnSpPr/>
          <p:nvPr/>
        </p:nvCxnSpPr>
        <p:spPr>
          <a:xfrm flipH="1">
            <a:off x="5489612" y="5425819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6872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39552" y="1124743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LA EMPRESA HOMBRE-CAMIÓN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427984" y="616913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/>
              <a:t>Individuo obtiene </a:t>
            </a:r>
            <a:r>
              <a:rPr lang="es-MX" dirty="0" smtClean="0"/>
              <a:t>por si o por terceros una o </a:t>
            </a:r>
            <a:r>
              <a:rPr lang="es-MX" b="1" i="1" dirty="0" smtClean="0"/>
              <a:t>varias concesiones o permisos para dar el servicio del transporte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-El </a:t>
            </a:r>
            <a:r>
              <a:rPr lang="es-MX" b="1" i="1" dirty="0" smtClean="0"/>
              <a:t>concesionario administra </a:t>
            </a:r>
            <a:r>
              <a:rPr lang="es-MX" b="1" dirty="0" smtClean="0"/>
              <a:t>y opera </a:t>
            </a:r>
            <a:r>
              <a:rPr lang="es-MX" dirty="0" smtClean="0"/>
              <a:t>de acuerdo con </a:t>
            </a:r>
            <a:r>
              <a:rPr lang="es-MX" b="1" i="1" dirty="0" smtClean="0"/>
              <a:t>sus propios conceptos y necesidades.</a:t>
            </a:r>
          </a:p>
          <a:p>
            <a:pPr algn="just"/>
            <a:r>
              <a:rPr lang="es-MX" dirty="0" smtClean="0"/>
              <a:t>-</a:t>
            </a:r>
            <a:r>
              <a:rPr lang="es-MX" i="1" dirty="0" smtClean="0"/>
              <a:t>Opta por organizarse </a:t>
            </a:r>
            <a:r>
              <a:rPr lang="es-MX" dirty="0" smtClean="0"/>
              <a:t>en </a:t>
            </a:r>
            <a:r>
              <a:rPr lang="es-MX" i="1" dirty="0" smtClean="0"/>
              <a:t>asociaciones,  sindicatos .</a:t>
            </a:r>
            <a:endParaRPr lang="es-MX" i="1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350072"/>
              </p:ext>
            </p:extLst>
          </p:nvPr>
        </p:nvGraphicFramePr>
        <p:xfrm>
          <a:off x="899592" y="3616225"/>
          <a:ext cx="7632848" cy="282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700" dirty="0" smtClean="0"/>
                        <a:t>(+)</a:t>
                      </a:r>
                      <a:endParaRPr lang="es-MX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700" dirty="0" smtClean="0"/>
                        <a:t>(-)</a:t>
                      </a:r>
                      <a:endParaRPr lang="es-MX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700" dirty="0" smtClean="0"/>
                        <a:t>Sus </a:t>
                      </a:r>
                      <a:r>
                        <a:rPr lang="es-MX" sz="1700" b="1" dirty="0" smtClean="0"/>
                        <a:t>costos</a:t>
                      </a:r>
                      <a:r>
                        <a:rPr lang="es-MX" sz="1700" dirty="0" smtClean="0"/>
                        <a:t> son  muy  </a:t>
                      </a:r>
                      <a:r>
                        <a:rPr lang="es-MX" sz="1700" b="1" dirty="0" smtClean="0"/>
                        <a:t>bajos </a:t>
                      </a:r>
                      <a:r>
                        <a:rPr lang="es-MX" sz="1700" dirty="0" smtClean="0"/>
                        <a:t> y controlados  por  ellos mismos</a:t>
                      </a:r>
                      <a:endParaRPr lang="es-MX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700" b="1" dirty="0" smtClean="0"/>
                        <a:t>No hay estudios confiables </a:t>
                      </a:r>
                      <a:r>
                        <a:rPr lang="es-MX" sz="1700" dirty="0" smtClean="0"/>
                        <a:t>respecto a los</a:t>
                      </a:r>
                      <a:r>
                        <a:rPr lang="es-MX" sz="1700" baseline="0" dirty="0" smtClean="0"/>
                        <a:t> costos generales de operación.</a:t>
                      </a:r>
                      <a:endParaRPr lang="es-MX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700" b="1" dirty="0" smtClean="0"/>
                        <a:t>Participan</a:t>
                      </a:r>
                      <a:r>
                        <a:rPr lang="es-MX" sz="1700" dirty="0" smtClean="0"/>
                        <a:t> en el </a:t>
                      </a:r>
                      <a:r>
                        <a:rPr lang="es-MX" sz="1700" b="1" dirty="0" smtClean="0"/>
                        <a:t>mantenimiento</a:t>
                      </a:r>
                      <a:r>
                        <a:rPr lang="es-MX" sz="1700" dirty="0" smtClean="0"/>
                        <a:t> con mano de obra no especialidad (parientes)</a:t>
                      </a:r>
                      <a:endParaRPr lang="es-MX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700" dirty="0" smtClean="0"/>
                        <a:t>El personal prácticamente</a:t>
                      </a:r>
                      <a:r>
                        <a:rPr lang="es-MX" sz="1700" baseline="0" dirty="0" smtClean="0"/>
                        <a:t> </a:t>
                      </a:r>
                      <a:r>
                        <a:rPr lang="es-MX" sz="1700" b="1" baseline="0" dirty="0" smtClean="0"/>
                        <a:t>no tiene  prestaciones.</a:t>
                      </a:r>
                      <a:endParaRPr lang="es-MX" sz="17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700" dirty="0" smtClean="0"/>
                        <a:t>Relación directa propietario -operador</a:t>
                      </a:r>
                      <a:endParaRPr lang="es-MX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700" b="1" dirty="0" smtClean="0"/>
                        <a:t>No hay control efectivo </a:t>
                      </a:r>
                      <a:r>
                        <a:rPr lang="es-MX" sz="1700" dirty="0" smtClean="0"/>
                        <a:t>de las  unidades y de las frecuencias</a:t>
                      </a:r>
                      <a:endParaRPr lang="es-MX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endParaRPr lang="es-MX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700" b="1" dirty="0" smtClean="0"/>
                        <a:t>No hay programas</a:t>
                      </a:r>
                      <a:r>
                        <a:rPr lang="es-MX" sz="1700" b="1" baseline="0" dirty="0" smtClean="0"/>
                        <a:t> </a:t>
                      </a:r>
                      <a:r>
                        <a:rPr lang="es-MX" sz="1700" baseline="0" dirty="0" smtClean="0"/>
                        <a:t>de  capacitación</a:t>
                      </a:r>
                      <a:endParaRPr lang="es-MX" sz="17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5 Conector recto de flecha"/>
          <p:cNvCxnSpPr/>
          <p:nvPr/>
        </p:nvCxnSpPr>
        <p:spPr>
          <a:xfrm>
            <a:off x="3255842" y="1448043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908990" y="3229723"/>
            <a:ext cx="583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Cuadro 3. Ventajas  positivas  y negativas de la empresa hombre camión  </a:t>
            </a:r>
            <a:endParaRPr lang="es-MX" sz="1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899592" y="6545974"/>
            <a:ext cx="3456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Molinero, 1997.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723141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1247515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MARCOS LEGALES DE LAS EMPRESAS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004048" y="1109015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Se considera  que la </a:t>
            </a:r>
            <a:r>
              <a:rPr lang="es-MX" b="1" i="1" dirty="0" smtClean="0"/>
              <a:t>tendencia actual </a:t>
            </a:r>
            <a:r>
              <a:rPr lang="es-MX" dirty="0" smtClean="0"/>
              <a:t>se está dando  </a:t>
            </a:r>
            <a:r>
              <a:rPr lang="es-MX" b="1" i="1" dirty="0" smtClean="0"/>
              <a:t>hacia la constitución de  sociedades mercantiles.</a:t>
            </a:r>
            <a:endParaRPr lang="es-MX" b="1" i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84" y="4405590"/>
            <a:ext cx="275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Sociedad  mercantil.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51520" y="3595599"/>
            <a:ext cx="49685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/>
              <a:t>Características  principales: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-Existe  una </a:t>
            </a:r>
            <a:r>
              <a:rPr lang="es-MX" b="1" i="1" dirty="0" smtClean="0"/>
              <a:t>Asamblea de Accionistas </a:t>
            </a:r>
            <a:r>
              <a:rPr lang="es-MX" dirty="0" smtClean="0"/>
              <a:t>y un </a:t>
            </a:r>
            <a:r>
              <a:rPr lang="es-MX" b="1" i="1" dirty="0" smtClean="0"/>
              <a:t>Consejo de Administración</a:t>
            </a:r>
            <a:r>
              <a:rPr lang="es-MX" dirty="0" smtClean="0"/>
              <a:t> que pide  y supervisa los resultados de la empresa.</a:t>
            </a:r>
          </a:p>
          <a:p>
            <a:pPr algn="just"/>
            <a:r>
              <a:rPr lang="es-MX" dirty="0" smtClean="0"/>
              <a:t>-Lleva </a:t>
            </a:r>
            <a:r>
              <a:rPr lang="es-MX" b="1" i="1" dirty="0" smtClean="0"/>
              <a:t>sistemas de contabilidad</a:t>
            </a:r>
            <a:r>
              <a:rPr lang="es-MX" dirty="0" smtClean="0"/>
              <a:t>, de recolección y la sistematización de  una información estadística confiable.</a:t>
            </a:r>
          </a:p>
          <a:p>
            <a:pPr algn="just"/>
            <a:r>
              <a:rPr lang="es-MX" dirty="0" smtClean="0"/>
              <a:t>-Cuenta con </a:t>
            </a:r>
            <a:r>
              <a:rPr lang="es-MX" b="1" i="1" dirty="0" smtClean="0"/>
              <a:t>manuales de Organización</a:t>
            </a:r>
            <a:r>
              <a:rPr lang="es-MX" dirty="0" smtClean="0"/>
              <a:t>, Operación  y Mantenimiento.</a:t>
            </a:r>
            <a:endParaRPr lang="es-MX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3851920" y="1570680"/>
            <a:ext cx="86409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6912260" y="2492896"/>
            <a:ext cx="0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H="1">
            <a:off x="5834541" y="4630283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65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1412776"/>
            <a:ext cx="76328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TAREA PARA  EL MARTES 21  DE  OCTUBRE    </a:t>
            </a:r>
          </a:p>
          <a:p>
            <a:endParaRPr lang="es-MX" sz="2000" dirty="0"/>
          </a:p>
          <a:p>
            <a:pPr algn="just"/>
            <a:r>
              <a:rPr lang="es-MX" sz="2000" dirty="0" smtClean="0"/>
              <a:t>Con base en las diapositivas  anteriores, definir el  tipo  de  empresa que van a implementar en su área de estudio y porque de su elección (factores  demográficos,  físicos,  gubernamentales,  etc.) </a:t>
            </a:r>
          </a:p>
          <a:p>
            <a:endParaRPr lang="es-MX" sz="2000" dirty="0"/>
          </a:p>
          <a:p>
            <a:r>
              <a:rPr lang="es-MX" sz="2000" b="1" dirty="0" smtClean="0"/>
              <a:t>-Empresa  pública</a:t>
            </a:r>
          </a:p>
          <a:p>
            <a:r>
              <a:rPr lang="es-MX" sz="2000" b="1" dirty="0" smtClean="0"/>
              <a:t>-Empresa privada</a:t>
            </a:r>
          </a:p>
          <a:p>
            <a:r>
              <a:rPr lang="es-MX" sz="2000" b="1" dirty="0" smtClean="0"/>
              <a:t>-Empresa Mixta </a:t>
            </a:r>
          </a:p>
          <a:p>
            <a:r>
              <a:rPr lang="es-MX" sz="2000" b="1" dirty="0" smtClean="0"/>
              <a:t>-Empresa Hombre  </a:t>
            </a:r>
          </a:p>
          <a:p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3634013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720" y="517322"/>
            <a:ext cx="5702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C00000"/>
                </a:solidFill>
              </a:rPr>
              <a:t>REPRESENTACIÓN DE UNA SOCIEDAD  MERCANTIL</a:t>
            </a:r>
            <a:endParaRPr lang="es-MX" sz="2000" b="1" dirty="0">
              <a:solidFill>
                <a:srgbClr val="C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25082" y="1844824"/>
            <a:ext cx="799288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Escritura constitutiva </a:t>
            </a:r>
            <a:r>
              <a:rPr lang="es-MX" dirty="0" smtClean="0"/>
              <a:t>de una sociedad mercantil:</a:t>
            </a:r>
          </a:p>
          <a:p>
            <a:endParaRPr lang="es-MX" dirty="0" smtClean="0"/>
          </a:p>
          <a:p>
            <a:r>
              <a:rPr lang="es-MX" dirty="0" smtClean="0"/>
              <a:t>-</a:t>
            </a:r>
            <a:r>
              <a:rPr lang="es-MX" b="1" dirty="0" smtClean="0"/>
              <a:t>Nombre, nacionalidad y domicilio de las personas físicas o morales </a:t>
            </a:r>
            <a:r>
              <a:rPr lang="es-MX" dirty="0" smtClean="0"/>
              <a:t>que constituyen la sociedad.</a:t>
            </a:r>
          </a:p>
          <a:p>
            <a:r>
              <a:rPr lang="es-MX" dirty="0" smtClean="0"/>
              <a:t>-El </a:t>
            </a:r>
            <a:r>
              <a:rPr lang="es-MX" b="1" dirty="0" smtClean="0"/>
              <a:t>objeto de la sociedad</a:t>
            </a:r>
          </a:p>
          <a:p>
            <a:r>
              <a:rPr lang="es-MX" dirty="0" smtClean="0"/>
              <a:t>-Su </a:t>
            </a:r>
            <a:r>
              <a:rPr lang="es-MX" b="1" dirty="0" smtClean="0"/>
              <a:t>razón social o denominación</a:t>
            </a:r>
          </a:p>
          <a:p>
            <a:r>
              <a:rPr lang="es-MX" dirty="0" smtClean="0"/>
              <a:t>-Su </a:t>
            </a:r>
            <a:r>
              <a:rPr lang="es-MX" b="1" dirty="0" smtClean="0"/>
              <a:t>duración</a:t>
            </a:r>
          </a:p>
          <a:p>
            <a:endParaRPr lang="es-MX" b="1" dirty="0" smtClean="0"/>
          </a:p>
          <a:p>
            <a:r>
              <a:rPr lang="es-MX" dirty="0" smtClean="0"/>
              <a:t>-El </a:t>
            </a:r>
            <a:r>
              <a:rPr lang="es-MX" b="1" dirty="0" smtClean="0"/>
              <a:t>importe de capital</a:t>
            </a:r>
            <a:r>
              <a:rPr lang="es-MX" dirty="0" smtClean="0"/>
              <a:t> social</a:t>
            </a:r>
          </a:p>
          <a:p>
            <a:r>
              <a:rPr lang="es-MX" dirty="0" smtClean="0"/>
              <a:t>-La </a:t>
            </a:r>
            <a:r>
              <a:rPr lang="es-MX" b="1" dirty="0" smtClean="0"/>
              <a:t>expresión de lo que cada socio aporte en dinero</a:t>
            </a:r>
            <a:r>
              <a:rPr lang="es-MX" dirty="0" smtClean="0"/>
              <a:t> o en </a:t>
            </a:r>
            <a:r>
              <a:rPr lang="es-MX" b="1" dirty="0" smtClean="0"/>
              <a:t>otros bienes</a:t>
            </a:r>
            <a:r>
              <a:rPr lang="es-MX" dirty="0" smtClean="0"/>
              <a:t>.</a:t>
            </a:r>
          </a:p>
          <a:p>
            <a:r>
              <a:rPr lang="es-MX" dirty="0" smtClean="0"/>
              <a:t>-</a:t>
            </a:r>
            <a:r>
              <a:rPr lang="es-MX" b="1" dirty="0" smtClean="0"/>
              <a:t>Domicilio</a:t>
            </a:r>
            <a:r>
              <a:rPr lang="es-MX" dirty="0" smtClean="0"/>
              <a:t> de la sociedad</a:t>
            </a:r>
          </a:p>
          <a:p>
            <a:r>
              <a:rPr lang="es-MX" dirty="0" smtClean="0"/>
              <a:t>-El </a:t>
            </a:r>
            <a:r>
              <a:rPr lang="es-MX" b="1" dirty="0" smtClean="0"/>
              <a:t>nombramiento de los administradores </a:t>
            </a:r>
            <a:r>
              <a:rPr lang="es-MX" dirty="0" smtClean="0"/>
              <a:t>y la asignación de los que  han de  llevar  la firma social.</a:t>
            </a:r>
          </a:p>
          <a:p>
            <a:endParaRPr lang="es-MX" dirty="0" smtClean="0"/>
          </a:p>
          <a:p>
            <a:r>
              <a:rPr lang="es-MX" dirty="0" smtClean="0"/>
              <a:t>-El </a:t>
            </a:r>
            <a:r>
              <a:rPr lang="es-MX" b="1" dirty="0" smtClean="0"/>
              <a:t>importe del fondo de reserva</a:t>
            </a:r>
          </a:p>
          <a:p>
            <a:r>
              <a:rPr lang="es-MX" dirty="0" smtClean="0"/>
              <a:t>-</a:t>
            </a:r>
            <a:r>
              <a:rPr lang="es-MX" b="1" dirty="0" smtClean="0"/>
              <a:t>Bases para practicar la liquidación </a:t>
            </a:r>
            <a:r>
              <a:rPr lang="es-MX" dirty="0" smtClean="0"/>
              <a:t>de la sociedad y el modo de proceder a la elección de los liquidadores.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755576" y="1124744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Sociedad  mercantil: 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56489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1442849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Sociedad anónima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4546848" y="1068121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Existe bajo una </a:t>
            </a:r>
            <a:r>
              <a:rPr lang="es-MX" b="1" dirty="0" smtClean="0"/>
              <a:t>denominación particular</a:t>
            </a:r>
            <a:r>
              <a:rPr lang="es-MX" dirty="0" smtClean="0"/>
              <a:t>  se compone  exclusivamente  de </a:t>
            </a:r>
            <a:r>
              <a:rPr lang="es-MX" b="1" dirty="0" smtClean="0"/>
              <a:t>socios cuya obligación se  limita  al pago de sus  acciones.</a:t>
            </a:r>
            <a:endParaRPr lang="es-MX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5548131" y="4891491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Sociedad cooperativa. 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4475993"/>
            <a:ext cx="4079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Se </a:t>
            </a:r>
            <a:r>
              <a:rPr lang="es-MX" b="1" dirty="0" smtClean="0"/>
              <a:t>componen</a:t>
            </a:r>
            <a:r>
              <a:rPr lang="es-MX" dirty="0" smtClean="0"/>
              <a:t> de  un </a:t>
            </a:r>
            <a:r>
              <a:rPr lang="es-MX" b="1" dirty="0" smtClean="0"/>
              <a:t>grupo de trabajadores</a:t>
            </a:r>
            <a:r>
              <a:rPr lang="es-MX" dirty="0" smtClean="0"/>
              <a:t> que </a:t>
            </a:r>
            <a:r>
              <a:rPr lang="es-MX" b="1" i="1" dirty="0" smtClean="0"/>
              <a:t>se organizan </a:t>
            </a:r>
            <a:r>
              <a:rPr lang="es-MX" dirty="0" smtClean="0"/>
              <a:t>para </a:t>
            </a:r>
            <a:r>
              <a:rPr lang="es-MX" b="1" i="1" dirty="0" smtClean="0"/>
              <a:t>realizar una actividad de  producción y de consumo</a:t>
            </a:r>
            <a:endParaRPr lang="es-MX" b="1" i="1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3100941" y="1657534"/>
            <a:ext cx="86409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6804248" y="2708920"/>
            <a:ext cx="0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5004048" y="5090849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71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26299" y="1401731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Principios del cooperativismo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4211960" y="432235"/>
            <a:ext cx="46770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-Asociación </a:t>
            </a:r>
            <a:r>
              <a:rPr lang="es-MX" b="1" dirty="0" smtClean="0"/>
              <a:t>voluntaria</a:t>
            </a:r>
          </a:p>
          <a:p>
            <a:r>
              <a:rPr lang="es-MX" dirty="0" smtClean="0"/>
              <a:t>-</a:t>
            </a:r>
            <a:r>
              <a:rPr lang="es-MX" b="1" dirty="0" smtClean="0"/>
              <a:t>Igualdad</a:t>
            </a:r>
            <a:r>
              <a:rPr lang="es-MX" dirty="0" smtClean="0"/>
              <a:t> de  derechos de sus </a:t>
            </a:r>
            <a:r>
              <a:rPr lang="es-MX" b="1" dirty="0" smtClean="0"/>
              <a:t>socios</a:t>
            </a:r>
          </a:p>
          <a:p>
            <a:r>
              <a:rPr lang="es-MX" dirty="0" smtClean="0"/>
              <a:t>-Distribución de  los </a:t>
            </a:r>
            <a:r>
              <a:rPr lang="es-MX" b="1" dirty="0" smtClean="0"/>
              <a:t>beneficios de acuerdo con el trabajo aportado</a:t>
            </a:r>
            <a:r>
              <a:rPr lang="es-MX" dirty="0" smtClean="0"/>
              <a:t> por cada socio.</a:t>
            </a:r>
          </a:p>
          <a:p>
            <a:r>
              <a:rPr lang="es-MX" dirty="0" smtClean="0"/>
              <a:t>-</a:t>
            </a:r>
            <a:r>
              <a:rPr lang="es-MX" b="1" dirty="0" smtClean="0"/>
              <a:t>Número variable de socios </a:t>
            </a:r>
            <a:r>
              <a:rPr lang="es-MX" dirty="0" smtClean="0"/>
              <a:t>(no menor a diez).</a:t>
            </a:r>
          </a:p>
          <a:p>
            <a:r>
              <a:rPr lang="es-MX" dirty="0" smtClean="0"/>
              <a:t>-No percepción de lucro , los </a:t>
            </a:r>
            <a:r>
              <a:rPr lang="es-MX" b="1" dirty="0" smtClean="0"/>
              <a:t>socios ganan conforme a su esfuerzo</a:t>
            </a:r>
          </a:p>
          <a:p>
            <a:r>
              <a:rPr lang="es-MX" dirty="0" smtClean="0"/>
              <a:t>-Desarrollo de  una </a:t>
            </a:r>
            <a:r>
              <a:rPr lang="es-MX" i="1" dirty="0" smtClean="0"/>
              <a:t>educación cooperativa</a:t>
            </a:r>
            <a:r>
              <a:rPr lang="es-MX" dirty="0" smtClean="0"/>
              <a:t>.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784581"/>
              </p:ext>
            </p:extLst>
          </p:nvPr>
        </p:nvGraphicFramePr>
        <p:xfrm>
          <a:off x="611560" y="3573016"/>
          <a:ext cx="7632848" cy="280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700" dirty="0" smtClean="0"/>
                        <a:t>(+)</a:t>
                      </a:r>
                      <a:endParaRPr lang="es-MX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700" dirty="0" smtClean="0"/>
                        <a:t>(-)</a:t>
                      </a:r>
                      <a:endParaRPr lang="es-MX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700" b="1" dirty="0" smtClean="0"/>
                        <a:t>Reducciones</a:t>
                      </a:r>
                      <a:r>
                        <a:rPr lang="es-MX" sz="1700" dirty="0" smtClean="0"/>
                        <a:t> en los </a:t>
                      </a:r>
                      <a:r>
                        <a:rPr lang="es-MX" sz="1700" b="1" dirty="0" smtClean="0"/>
                        <a:t>pagos </a:t>
                      </a:r>
                      <a:r>
                        <a:rPr lang="es-MX" sz="1700" dirty="0" smtClean="0"/>
                        <a:t>de  </a:t>
                      </a:r>
                      <a:r>
                        <a:rPr lang="es-MX" sz="1700" b="1" dirty="0" smtClean="0"/>
                        <a:t>impuestos.</a:t>
                      </a:r>
                      <a:endParaRPr lang="es-MX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700" dirty="0" smtClean="0"/>
                        <a:t>Se </a:t>
                      </a:r>
                      <a:r>
                        <a:rPr lang="es-MX" sz="1700" b="1" dirty="0" smtClean="0"/>
                        <a:t>requiere  de un liderazgo </a:t>
                      </a:r>
                      <a:r>
                        <a:rPr lang="es-MX" sz="1700" dirty="0" smtClean="0"/>
                        <a:t>por alguno de  los trabajadores</a:t>
                      </a:r>
                      <a:endParaRPr lang="es-MX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700" b="1" i="0" dirty="0" smtClean="0"/>
                        <a:t>Cuotas  preferenciales </a:t>
                      </a:r>
                      <a:r>
                        <a:rPr lang="es-MX" sz="1700" dirty="0" smtClean="0"/>
                        <a:t>en la seguridad social</a:t>
                      </a:r>
                      <a:endParaRPr lang="es-MX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700" dirty="0" smtClean="0"/>
                        <a:t>-Existen</a:t>
                      </a:r>
                      <a:r>
                        <a:rPr lang="es-MX" sz="1700" baseline="0" dirty="0" smtClean="0"/>
                        <a:t> </a:t>
                      </a:r>
                      <a:r>
                        <a:rPr lang="es-MX" sz="1700" b="1" baseline="0" dirty="0" smtClean="0"/>
                        <a:t>bajos niveles educacionales  </a:t>
                      </a:r>
                      <a:r>
                        <a:rPr lang="es-MX" sz="1700" baseline="0" dirty="0" smtClean="0"/>
                        <a:t>entre los socios</a:t>
                      </a:r>
                      <a:endParaRPr lang="es-MX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700" b="1" dirty="0" smtClean="0"/>
                        <a:t>Financiamiento</a:t>
                      </a:r>
                      <a:r>
                        <a:rPr lang="es-MX" sz="1700" dirty="0" smtClean="0"/>
                        <a:t> con </a:t>
                      </a:r>
                      <a:r>
                        <a:rPr lang="es-MX" sz="1700" b="1" dirty="0" smtClean="0"/>
                        <a:t>bajos interés </a:t>
                      </a:r>
                      <a:r>
                        <a:rPr lang="es-MX" sz="1700" dirty="0" smtClean="0"/>
                        <a:t>para inversiones.</a:t>
                      </a:r>
                      <a:endParaRPr lang="es-MX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700" b="1" dirty="0" smtClean="0"/>
                        <a:t>Dificultades crediticias</a:t>
                      </a:r>
                      <a:endParaRPr lang="es-MX" sz="17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endParaRPr lang="es-MX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700" b="1" dirty="0" smtClean="0"/>
                        <a:t>Poca capacidad administrativa </a:t>
                      </a:r>
                      <a:r>
                        <a:rPr lang="es-MX" sz="1700" dirty="0" smtClean="0"/>
                        <a:t>en el sector transporte.</a:t>
                      </a:r>
                      <a:endParaRPr lang="es-MX" sz="17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614668" y="3169503"/>
            <a:ext cx="583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Cuadro 4. Ventajas  positivas  y negativas del cooperativismo   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81876" y="6472145"/>
            <a:ext cx="3456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Molinero, 1997.</a:t>
            </a:r>
            <a:endParaRPr lang="es-MX" sz="1100" dirty="0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3707904" y="1586397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59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65275" y="98072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Otro fenómeno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851920" y="426730"/>
            <a:ext cx="5112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Los </a:t>
            </a:r>
            <a:r>
              <a:rPr lang="es-MX" dirty="0">
                <a:solidFill>
                  <a:srgbClr val="FFC000"/>
                </a:solidFill>
              </a:rPr>
              <a:t>centros de las </a:t>
            </a:r>
            <a:r>
              <a:rPr lang="es-MX" dirty="0" smtClean="0">
                <a:solidFill>
                  <a:srgbClr val="FFC000"/>
                </a:solidFill>
              </a:rPr>
              <a:t>ciudades </a:t>
            </a:r>
            <a:r>
              <a:rPr lang="es-MX" dirty="0" smtClean="0">
                <a:solidFill>
                  <a:schemeClr val="bg1"/>
                </a:solidFill>
              </a:rPr>
              <a:t>empiezan a presentar: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Problemas de congestionamiento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Deterioro  de si infraestructura habitacional 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99190" y="4418585"/>
            <a:ext cx="44193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rgbClr val="FFC000"/>
                </a:solidFill>
              </a:rPr>
              <a:t>Transformación </a:t>
            </a:r>
            <a:r>
              <a:rPr lang="es-MX" dirty="0">
                <a:solidFill>
                  <a:srgbClr val="FFC000"/>
                </a:solidFill>
              </a:rPr>
              <a:t>del espacio rural al </a:t>
            </a:r>
            <a:r>
              <a:rPr lang="es-MX" dirty="0" smtClean="0">
                <a:solidFill>
                  <a:srgbClr val="FFC000"/>
                </a:solidFill>
              </a:rPr>
              <a:t>urbano</a:t>
            </a:r>
            <a:r>
              <a:rPr lang="es-MX" dirty="0" smtClean="0">
                <a:solidFill>
                  <a:schemeClr val="bg1"/>
                </a:solidFill>
              </a:rPr>
              <a:t>: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-Proceso </a:t>
            </a:r>
            <a:r>
              <a:rPr lang="es-MX" dirty="0">
                <a:solidFill>
                  <a:schemeClr val="bg1"/>
                </a:solidFill>
              </a:rPr>
              <a:t>de </a:t>
            </a:r>
            <a:r>
              <a:rPr lang="es-MX" dirty="0">
                <a:solidFill>
                  <a:srgbClr val="FFC000"/>
                </a:solidFill>
              </a:rPr>
              <a:t>asentamiento desordenado </a:t>
            </a:r>
            <a:endParaRPr lang="es-MX" dirty="0" smtClean="0">
              <a:solidFill>
                <a:srgbClr val="FFC000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Funcionalmente </a:t>
            </a:r>
            <a:r>
              <a:rPr lang="es-MX" dirty="0">
                <a:solidFill>
                  <a:srgbClr val="FFC000"/>
                </a:solidFill>
              </a:rPr>
              <a:t>desarticulado </a:t>
            </a:r>
            <a:r>
              <a:rPr lang="es-MX" dirty="0">
                <a:solidFill>
                  <a:schemeClr val="bg1"/>
                </a:solidFill>
              </a:rPr>
              <a:t>de </a:t>
            </a:r>
            <a:r>
              <a:rPr lang="es-MX" dirty="0" smtClean="0">
                <a:solidFill>
                  <a:schemeClr val="bg1"/>
                </a:solidFill>
              </a:rPr>
              <a:t>la estructura </a:t>
            </a:r>
            <a:r>
              <a:rPr lang="es-MX" dirty="0">
                <a:solidFill>
                  <a:schemeClr val="bg1"/>
                </a:solidFill>
              </a:rPr>
              <a:t>urbana de la </a:t>
            </a:r>
            <a:r>
              <a:rPr lang="es-MX" dirty="0" smtClean="0">
                <a:solidFill>
                  <a:schemeClr val="bg1"/>
                </a:solidFill>
              </a:rPr>
              <a:t>ciudad.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228184" y="378904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PERIFERIA 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7" name="6 Conector recto de flecha"/>
          <p:cNvCxnSpPr>
            <a:stCxn id="2" idx="3"/>
          </p:cNvCxnSpPr>
          <p:nvPr/>
        </p:nvCxnSpPr>
        <p:spPr>
          <a:xfrm>
            <a:off x="2681499" y="1165394"/>
            <a:ext cx="64807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6408204" y="2122781"/>
            <a:ext cx="0" cy="8640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angular"/>
          <p:cNvCxnSpPr/>
          <p:nvPr/>
        </p:nvCxnSpPr>
        <p:spPr>
          <a:xfrm rot="10800000" flipV="1">
            <a:off x="5508103" y="3973706"/>
            <a:ext cx="1080120" cy="926812"/>
          </a:xfrm>
          <a:prstGeom prst="bentConnector3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17" y="2122781"/>
            <a:ext cx="2357971" cy="1454479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126" y="2122781"/>
            <a:ext cx="2158380" cy="1454480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326" y="5085184"/>
            <a:ext cx="2555777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6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39552" y="72957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ESTUDIOS NECESARIOS PARA LA CREACIÓN DE LAS  COOPERATIVAS  DE TRANSPORTE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508104" y="821903"/>
            <a:ext cx="33843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Lineamientos principales para  llegar a definir la posibilidad de que nazca  una cooperativa de transporte.</a:t>
            </a:r>
            <a:endParaRPr lang="es-MX" sz="1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372200" y="442713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Estudio técnico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08281" y="2441975"/>
            <a:ext cx="48245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/>
              <a:t>Del  parque vehicular:</a:t>
            </a:r>
          </a:p>
          <a:p>
            <a:r>
              <a:rPr lang="es-MX" dirty="0" smtClean="0"/>
              <a:t>-Marca  y modelo</a:t>
            </a:r>
          </a:p>
          <a:p>
            <a:r>
              <a:rPr lang="es-MX" dirty="0" smtClean="0"/>
              <a:t>-Diferentes tipo de chasis</a:t>
            </a:r>
          </a:p>
          <a:p>
            <a:r>
              <a:rPr lang="es-MX" dirty="0" smtClean="0"/>
              <a:t>-Descripción de las carrocerías </a:t>
            </a:r>
          </a:p>
          <a:p>
            <a:r>
              <a:rPr lang="es-MX" dirty="0" smtClean="0"/>
              <a:t>-Pesos y dimensiones</a:t>
            </a:r>
          </a:p>
          <a:p>
            <a:r>
              <a:rPr lang="es-MX" dirty="0" smtClean="0"/>
              <a:t>-Determinación de la flota requerida</a:t>
            </a:r>
          </a:p>
          <a:p>
            <a:r>
              <a:rPr lang="es-MX" dirty="0" smtClean="0"/>
              <a:t>-Presupuesto</a:t>
            </a:r>
          </a:p>
          <a:p>
            <a:endParaRPr lang="es-MX" dirty="0" smtClean="0"/>
          </a:p>
          <a:p>
            <a:r>
              <a:rPr lang="es-MX" b="1" i="1" dirty="0" smtClean="0"/>
              <a:t>Necesidades del  terreno para mantenimiento y administración</a:t>
            </a:r>
          </a:p>
          <a:p>
            <a:r>
              <a:rPr lang="es-MX" dirty="0" smtClean="0"/>
              <a:t>-Área de talleres</a:t>
            </a:r>
          </a:p>
          <a:p>
            <a:r>
              <a:rPr lang="es-MX" dirty="0" smtClean="0"/>
              <a:t>-Área de estacionamiento</a:t>
            </a:r>
          </a:p>
          <a:p>
            <a:r>
              <a:rPr lang="es-MX" dirty="0" smtClean="0"/>
              <a:t>-Área de servicio</a:t>
            </a:r>
          </a:p>
          <a:p>
            <a:r>
              <a:rPr lang="es-MX" dirty="0" smtClean="0"/>
              <a:t>-Área de diagnóstico</a:t>
            </a:r>
          </a:p>
          <a:p>
            <a:r>
              <a:rPr lang="es-MX" dirty="0" smtClean="0"/>
              <a:t>-Área de oficinas</a:t>
            </a: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340729" y="1191235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7740352" y="2276872"/>
            <a:ext cx="0" cy="15121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4" idx="1"/>
          </p:cNvCxnSpPr>
          <p:nvPr/>
        </p:nvCxnSpPr>
        <p:spPr>
          <a:xfrm flipH="1">
            <a:off x="5652120" y="4611800"/>
            <a:ext cx="720080" cy="138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9976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28395" y="1082353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Presupuesto:</a:t>
            </a:r>
          </a:p>
          <a:p>
            <a:r>
              <a:rPr lang="es-MX" dirty="0" smtClean="0"/>
              <a:t>-Valor del  terreno</a:t>
            </a:r>
          </a:p>
          <a:p>
            <a:r>
              <a:rPr lang="es-MX" dirty="0" smtClean="0"/>
              <a:t>-Costo de construcción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364088" y="692696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De las refacciones:</a:t>
            </a:r>
          </a:p>
          <a:p>
            <a:r>
              <a:rPr lang="es-MX" dirty="0" smtClean="0"/>
              <a:t>-Gastos de fletes</a:t>
            </a:r>
          </a:p>
          <a:p>
            <a:r>
              <a:rPr lang="es-MX" dirty="0" smtClean="0"/>
              <a:t>-Seguros</a:t>
            </a:r>
          </a:p>
          <a:p>
            <a:r>
              <a:rPr lang="es-MX" dirty="0" smtClean="0"/>
              <a:t>-Recargos</a:t>
            </a:r>
          </a:p>
          <a:p>
            <a:r>
              <a:rPr lang="es-MX" dirty="0" smtClean="0"/>
              <a:t>-Valor  total del almacén de refacciones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139952" y="4005064"/>
            <a:ext cx="46805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De los equipos y herramientas  para:</a:t>
            </a:r>
          </a:p>
          <a:p>
            <a:r>
              <a:rPr lang="es-MX" dirty="0" smtClean="0"/>
              <a:t>-Motores</a:t>
            </a:r>
          </a:p>
          <a:p>
            <a:r>
              <a:rPr lang="es-MX" dirty="0" smtClean="0"/>
              <a:t>-Electricidad</a:t>
            </a:r>
          </a:p>
          <a:p>
            <a:r>
              <a:rPr lang="es-MX" dirty="0" smtClean="0"/>
              <a:t>-Transmisión</a:t>
            </a:r>
          </a:p>
          <a:p>
            <a:r>
              <a:rPr lang="es-MX" dirty="0" smtClean="0"/>
              <a:t>-Ruedas</a:t>
            </a:r>
          </a:p>
          <a:p>
            <a:r>
              <a:rPr lang="es-MX" dirty="0" smtClean="0"/>
              <a:t>-Llantas</a:t>
            </a:r>
          </a:p>
          <a:p>
            <a:r>
              <a:rPr lang="es-MX" dirty="0" smtClean="0"/>
              <a:t>-frenos</a:t>
            </a:r>
          </a:p>
          <a:p>
            <a:r>
              <a:rPr lang="es-MX" dirty="0" smtClean="0"/>
              <a:t>-Carrocería</a:t>
            </a:r>
          </a:p>
          <a:p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539552" y="498181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Presupuesto total</a:t>
            </a:r>
            <a:endParaRPr lang="es-MX" b="1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3779912" y="1544018"/>
            <a:ext cx="9689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6732240" y="2708920"/>
            <a:ext cx="0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H="1">
            <a:off x="3059832" y="5297725"/>
            <a:ext cx="86409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90830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4373" y="161050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Estudio económico</a:t>
            </a:r>
          </a:p>
          <a:p>
            <a:pPr algn="ctr"/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923928" y="980728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INGRESOS: </a:t>
            </a:r>
            <a:r>
              <a:rPr lang="es-MX" dirty="0" smtClean="0"/>
              <a:t>Aportaciones de  los socios -Ingresos por la venta a de boletos</a:t>
            </a:r>
          </a:p>
          <a:p>
            <a:endParaRPr lang="es-MX" dirty="0"/>
          </a:p>
          <a:p>
            <a:pPr algn="ctr"/>
            <a:endParaRPr lang="es-MX" b="1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3429000"/>
            <a:ext cx="327687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i="1" dirty="0" smtClean="0"/>
              <a:t>Seguros:</a:t>
            </a:r>
          </a:p>
          <a:p>
            <a:r>
              <a:rPr lang="es-MX" sz="1700" dirty="0" smtClean="0"/>
              <a:t>-De los vehículos</a:t>
            </a:r>
          </a:p>
          <a:p>
            <a:r>
              <a:rPr lang="es-MX" sz="1700" dirty="0" smtClean="0"/>
              <a:t>-De los edificios  y talleres</a:t>
            </a:r>
          </a:p>
          <a:p>
            <a:r>
              <a:rPr lang="es-MX" sz="1700" dirty="0" smtClean="0"/>
              <a:t>-Del personal</a:t>
            </a:r>
          </a:p>
          <a:p>
            <a:r>
              <a:rPr lang="es-MX" sz="1700" dirty="0" smtClean="0"/>
              <a:t>-De los pasajeros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522320" y="5877272"/>
            <a:ext cx="786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Personal:</a:t>
            </a:r>
          </a:p>
          <a:p>
            <a:r>
              <a:rPr lang="es-MX" dirty="0" smtClean="0"/>
              <a:t>-Incluye salario de empleados, operadores  y administrativos.</a:t>
            </a:r>
          </a:p>
          <a:p>
            <a:r>
              <a:rPr lang="es-MX" dirty="0" smtClean="0"/>
              <a:t>-Costos de administración</a:t>
            </a:r>
            <a:endParaRPr lang="es-MX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3059832" y="2060848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4392506" y="3233588"/>
            <a:ext cx="4734272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1700" dirty="0"/>
          </a:p>
          <a:p>
            <a:r>
              <a:rPr lang="es-MX" sz="1700" b="1" i="1" dirty="0"/>
              <a:t>Costos de  operación: </a:t>
            </a:r>
          </a:p>
          <a:p>
            <a:r>
              <a:rPr lang="es-MX" sz="1700" dirty="0"/>
              <a:t>-</a:t>
            </a:r>
            <a:r>
              <a:rPr lang="es-MX" sz="1700" i="1" dirty="0"/>
              <a:t>Consumo de combustibles</a:t>
            </a:r>
            <a:r>
              <a:rPr lang="es-MX" sz="1700" dirty="0"/>
              <a:t>, lubricantes y llantas</a:t>
            </a:r>
          </a:p>
          <a:p>
            <a:r>
              <a:rPr lang="es-MX" sz="1700" dirty="0"/>
              <a:t>-</a:t>
            </a:r>
            <a:r>
              <a:rPr lang="es-MX" sz="1700" i="1" dirty="0"/>
              <a:t>Reparaciones y refacciones </a:t>
            </a:r>
            <a:r>
              <a:rPr lang="es-MX" sz="1700" dirty="0"/>
              <a:t>(considerar  el 15% del costo de vehículo y dividir estos entre  la vida útil en kilómetros.</a:t>
            </a:r>
          </a:p>
          <a:p>
            <a:r>
              <a:rPr lang="es-MX" sz="1700" dirty="0"/>
              <a:t>-Servicios del parque vehicular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123972" y="2708920"/>
            <a:ext cx="1054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 smtClean="0"/>
              <a:t>EGRESOS</a:t>
            </a:r>
            <a:endParaRPr lang="es-MX" b="1" dirty="0"/>
          </a:p>
        </p:txBody>
      </p:sp>
      <p:cxnSp>
        <p:nvCxnSpPr>
          <p:cNvPr id="11" name="10 Conector recto de flecha"/>
          <p:cNvCxnSpPr/>
          <p:nvPr/>
        </p:nvCxnSpPr>
        <p:spPr>
          <a:xfrm flipH="1">
            <a:off x="3275856" y="4293096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1259632" y="4941168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8583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87624" y="1268760"/>
            <a:ext cx="71287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EJERCICIO PARA EL MARTES 28  DE OCTUBRE</a:t>
            </a:r>
          </a:p>
          <a:p>
            <a:pPr algn="ctr"/>
            <a:endParaRPr lang="es-MX" b="1" dirty="0">
              <a:solidFill>
                <a:srgbClr val="C00000"/>
              </a:solidFill>
            </a:endParaRPr>
          </a:p>
          <a:p>
            <a:pPr algn="ctr"/>
            <a:endParaRPr lang="es-MX" b="1" dirty="0" smtClean="0">
              <a:solidFill>
                <a:srgbClr val="C00000"/>
              </a:solidFill>
            </a:endParaRPr>
          </a:p>
          <a:p>
            <a:pPr algn="just"/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dirty="0" smtClean="0"/>
              <a:t>-Definir el </a:t>
            </a:r>
            <a:r>
              <a:rPr lang="es-MX" b="1" dirty="0" smtClean="0"/>
              <a:t>tipo de vehículo </a:t>
            </a:r>
            <a:r>
              <a:rPr lang="es-MX" dirty="0" smtClean="0"/>
              <a:t>a utilizar (características técnicas)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-</a:t>
            </a:r>
            <a:r>
              <a:rPr lang="es-MX" b="1" dirty="0" smtClean="0"/>
              <a:t>Ubicar</a:t>
            </a:r>
            <a:r>
              <a:rPr lang="es-MX" dirty="0" smtClean="0"/>
              <a:t>  en un </a:t>
            </a:r>
            <a:r>
              <a:rPr lang="es-MX" b="1" dirty="0" smtClean="0"/>
              <a:t>Mapa </a:t>
            </a:r>
            <a:r>
              <a:rPr lang="es-MX" dirty="0" smtClean="0"/>
              <a:t>el terreno para mantenimiento y administración  de la empresa 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-Estudio técnico:  definir los espacios como área de taller, estacionamiento, servicio,  diagnóstico,  oficinas etc. 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-Estudio  Económico: 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		Ingresos (por parte de socios y  venta de boletos)</a:t>
            </a:r>
          </a:p>
          <a:p>
            <a:pPr algn="just"/>
            <a:r>
              <a:rPr lang="es-MX" dirty="0"/>
              <a:t>	</a:t>
            </a:r>
            <a:r>
              <a:rPr lang="es-MX" dirty="0" smtClean="0"/>
              <a:t>	Egresos (costos de operación)</a:t>
            </a:r>
          </a:p>
          <a:p>
            <a:pPr algn="just"/>
            <a:r>
              <a:rPr lang="es-MX" dirty="0"/>
              <a:t>	</a:t>
            </a:r>
            <a:r>
              <a:rPr lang="es-MX" dirty="0" smtClean="0"/>
              <a:t>	</a:t>
            </a:r>
          </a:p>
          <a:p>
            <a:pPr algn="just"/>
            <a:r>
              <a:rPr lang="es-MX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079854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54018" y="375535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EL DESARROLLO DE LA EMPRESA DE TRANSPORTE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95536" y="2347139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Funciones de  una estructura de transporte:</a:t>
            </a:r>
            <a:endParaRPr lang="es-MX" b="1" dirty="0">
              <a:solidFill>
                <a:srgbClr val="FFC000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617281"/>
              </p:ext>
            </p:extLst>
          </p:nvPr>
        </p:nvGraphicFramePr>
        <p:xfrm>
          <a:off x="3563888" y="1928624"/>
          <a:ext cx="53759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6396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¿Qué</a:t>
                      </a:r>
                      <a:r>
                        <a:rPr lang="es-MX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se quiere?</a:t>
                      </a:r>
                      <a:endParaRPr lang="es-MX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Planeación </a:t>
                      </a:r>
                      <a:endParaRPr lang="es-MX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¿Cómo se quiere?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Tipos de  planeación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¿Quién lo hace?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Dirección  y ejecución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¿Cómo se está haciendo?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Supervisión y control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6516216" y="557206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Planeación 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95536" y="5319291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Se </a:t>
            </a:r>
            <a:r>
              <a:rPr lang="es-MX" dirty="0" smtClean="0">
                <a:solidFill>
                  <a:srgbClr val="FFC000"/>
                </a:solidFill>
              </a:rPr>
              <a:t>fijan objetivos y metas</a:t>
            </a:r>
            <a:r>
              <a:rPr lang="es-MX" dirty="0" smtClean="0">
                <a:solidFill>
                  <a:schemeClr val="bg1"/>
                </a:solidFill>
              </a:rPr>
              <a:t>, se formulan políticas y procedimientos para llevar a cabo éstas políticas las cuáles </a:t>
            </a:r>
            <a:r>
              <a:rPr lang="es-MX" dirty="0" smtClean="0">
                <a:solidFill>
                  <a:srgbClr val="FFC000"/>
                </a:solidFill>
              </a:rPr>
              <a:t>deben ser: </a:t>
            </a:r>
            <a:r>
              <a:rPr lang="es-MX" dirty="0">
                <a:solidFill>
                  <a:srgbClr val="FFC000"/>
                </a:solidFill>
              </a:rPr>
              <a:t> </a:t>
            </a:r>
            <a:r>
              <a:rPr lang="es-MX" dirty="0" smtClean="0">
                <a:solidFill>
                  <a:srgbClr val="FFC000"/>
                </a:solidFill>
              </a:rPr>
              <a:t>Cuantificables y Factibles.</a:t>
            </a:r>
            <a:endParaRPr lang="es-MX" dirty="0">
              <a:solidFill>
                <a:srgbClr val="FFC000"/>
              </a:solidFill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7565978" y="4293096"/>
            <a:ext cx="0" cy="9361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2 Conector recto de flecha"/>
          <p:cNvCxnSpPr/>
          <p:nvPr/>
        </p:nvCxnSpPr>
        <p:spPr>
          <a:xfrm flipH="1">
            <a:off x="5724128" y="5790031"/>
            <a:ext cx="792088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5872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88166" y="1150327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Ejercicio de la planeación (3 niveles)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644008" y="642496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s-MX" i="1" dirty="0" smtClean="0">
                <a:solidFill>
                  <a:srgbClr val="FFC000"/>
                </a:solidFill>
              </a:rPr>
              <a:t>Estrategias:</a:t>
            </a:r>
            <a:r>
              <a:rPr lang="es-MX" dirty="0" smtClean="0">
                <a:solidFill>
                  <a:srgbClr val="FFC000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se definen políticas generales de la empresa. </a:t>
            </a:r>
            <a:r>
              <a:rPr lang="es-MX" dirty="0" smtClean="0">
                <a:solidFill>
                  <a:srgbClr val="FFC000"/>
                </a:solidFill>
              </a:rPr>
              <a:t>Análisis del entorno </a:t>
            </a:r>
            <a:r>
              <a:rPr lang="es-MX" dirty="0" smtClean="0">
                <a:solidFill>
                  <a:schemeClr val="bg1"/>
                </a:solidFill>
              </a:rPr>
              <a:t>externo e interno. </a:t>
            </a:r>
          </a:p>
          <a:p>
            <a:pPr algn="just"/>
            <a:r>
              <a:rPr lang="es-MX" i="1" dirty="0" smtClean="0">
                <a:solidFill>
                  <a:srgbClr val="FFC000"/>
                </a:solidFill>
              </a:rPr>
              <a:t>2. Implementación: </a:t>
            </a:r>
            <a:r>
              <a:rPr lang="es-MX" dirty="0" smtClean="0">
                <a:solidFill>
                  <a:schemeClr val="bg1"/>
                </a:solidFill>
              </a:rPr>
              <a:t>estrategias definidas para cada área funcional. </a:t>
            </a:r>
          </a:p>
          <a:p>
            <a:pPr algn="just"/>
            <a:r>
              <a:rPr lang="es-MX" i="1" dirty="0" smtClean="0">
                <a:solidFill>
                  <a:srgbClr val="FFC000"/>
                </a:solidFill>
              </a:rPr>
              <a:t>3. Operativa: </a:t>
            </a:r>
            <a:r>
              <a:rPr lang="es-MX" dirty="0" smtClean="0">
                <a:solidFill>
                  <a:schemeClr val="bg1"/>
                </a:solidFill>
              </a:rPr>
              <a:t>Es la ejecución de las actividades  cotidianas.  Deben ser  normados y estandarizados. 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182144" y="1473492"/>
            <a:ext cx="864096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895566" y="5137209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Organización 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83568" y="5183375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El diseño de la estructura de la empresa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 flipH="1">
            <a:off x="4984908" y="5339494"/>
            <a:ext cx="936104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6876256" y="3789040"/>
            <a:ext cx="0" cy="9361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3662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100109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Dirección y ejecución 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716016" y="692696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Función integradora </a:t>
            </a:r>
            <a:r>
              <a:rPr lang="es-MX" dirty="0" smtClean="0">
                <a:solidFill>
                  <a:schemeClr val="bg1"/>
                </a:solidFill>
              </a:rPr>
              <a:t>de los diferentes </a:t>
            </a:r>
            <a:r>
              <a:rPr lang="es-MX" dirty="0" smtClean="0">
                <a:solidFill>
                  <a:srgbClr val="FFC000"/>
                </a:solidFill>
              </a:rPr>
              <a:t>elementos</a:t>
            </a:r>
            <a:r>
              <a:rPr lang="es-MX" dirty="0" smtClean="0">
                <a:solidFill>
                  <a:schemeClr val="bg1"/>
                </a:solidFill>
              </a:rPr>
              <a:t> que componen una empresa. 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563888" y="1185762"/>
            <a:ext cx="792088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6951442" y="1916832"/>
            <a:ext cx="0" cy="7920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5148064" y="3385701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Supervisión y  control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11560" y="3284984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Objetivo: </a:t>
            </a:r>
            <a:r>
              <a:rPr lang="es-MX" dirty="0" smtClean="0">
                <a:solidFill>
                  <a:srgbClr val="FFC000"/>
                </a:solidFill>
              </a:rPr>
              <a:t>identificación de las desviaciones </a:t>
            </a:r>
            <a:r>
              <a:rPr lang="es-MX" dirty="0" smtClean="0">
                <a:solidFill>
                  <a:schemeClr val="bg1"/>
                </a:solidFill>
              </a:rPr>
              <a:t>para </a:t>
            </a:r>
            <a:r>
              <a:rPr lang="es-MX" dirty="0" smtClean="0">
                <a:solidFill>
                  <a:srgbClr val="FFC000"/>
                </a:solidFill>
              </a:rPr>
              <a:t>corregir el rumbo planeado.</a:t>
            </a:r>
            <a:endParaRPr lang="es-MX" dirty="0">
              <a:solidFill>
                <a:srgbClr val="FFC000"/>
              </a:solidFill>
            </a:endParaRPr>
          </a:p>
        </p:txBody>
      </p:sp>
      <p:cxnSp>
        <p:nvCxnSpPr>
          <p:cNvPr id="14" name="13 Conector recto de flecha"/>
          <p:cNvCxnSpPr/>
          <p:nvPr/>
        </p:nvCxnSpPr>
        <p:spPr>
          <a:xfrm flipH="1" flipV="1">
            <a:off x="4175956" y="3654316"/>
            <a:ext cx="1080120" cy="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>
            <a:off x="1685189" y="4581128"/>
            <a:ext cx="0" cy="86409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362472" y="5517232"/>
            <a:ext cx="359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Toda empresa de transporte </a:t>
            </a:r>
            <a:r>
              <a:rPr lang="es-MX" dirty="0" smtClean="0">
                <a:solidFill>
                  <a:schemeClr val="bg1"/>
                </a:solidFill>
              </a:rPr>
              <a:t>no importando el tipo de asociación debe estar </a:t>
            </a:r>
            <a:r>
              <a:rPr lang="es-MX" dirty="0" smtClean="0">
                <a:solidFill>
                  <a:srgbClr val="FFC000"/>
                </a:solidFill>
              </a:rPr>
              <a:t>integrado por 4 departamentos: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6228184" y="5445224"/>
            <a:ext cx="23974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-Operación o Tráfico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-Mantenimiento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-Finanzas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-Personal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4572000" y="6045388"/>
            <a:ext cx="1008112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3833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102778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Operación o tráfico: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355976" y="566121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Representa  lo que en empresas de  producción </a:t>
            </a:r>
            <a:r>
              <a:rPr lang="es-MX" dirty="0" smtClean="0">
                <a:solidFill>
                  <a:srgbClr val="FFC000"/>
                </a:solidFill>
              </a:rPr>
              <a:t>son las funciones  de  producción y ventas.  </a:t>
            </a:r>
            <a:endParaRPr lang="es-MX" i="1" dirty="0">
              <a:solidFill>
                <a:srgbClr val="FFC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416419" y="3316342"/>
            <a:ext cx="1741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Mantenimiento </a:t>
            </a:r>
            <a:endParaRPr lang="es-MX" dirty="0">
              <a:solidFill>
                <a:srgbClr val="FFC000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 flipH="1">
            <a:off x="5154758" y="3501008"/>
            <a:ext cx="936104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619267" y="2956181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El </a:t>
            </a:r>
            <a:r>
              <a:rPr lang="es-MX" dirty="0" smtClean="0">
                <a:solidFill>
                  <a:srgbClr val="FFC000"/>
                </a:solidFill>
              </a:rPr>
              <a:t>fin</a:t>
            </a:r>
            <a:r>
              <a:rPr lang="es-MX" dirty="0" smtClean="0">
                <a:solidFill>
                  <a:schemeClr val="bg1"/>
                </a:solidFill>
              </a:rPr>
              <a:t> es poner la </a:t>
            </a:r>
            <a:r>
              <a:rPr lang="es-MX" dirty="0" smtClean="0">
                <a:solidFill>
                  <a:srgbClr val="FFC000"/>
                </a:solidFill>
              </a:rPr>
              <a:t>flota de vehículos a disposición del tráfico</a:t>
            </a:r>
            <a:r>
              <a:rPr lang="es-MX" dirty="0" smtClean="0">
                <a:solidFill>
                  <a:schemeClr val="bg1"/>
                </a:solidFill>
              </a:rPr>
              <a:t>.  Realizar de preferencia en </a:t>
            </a:r>
            <a:r>
              <a:rPr lang="es-MX" dirty="0" smtClean="0">
                <a:solidFill>
                  <a:srgbClr val="FFC000"/>
                </a:solidFill>
              </a:rPr>
              <a:t>talleres  propios. 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11560" y="5186809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Finanzas:</a:t>
            </a:r>
            <a:r>
              <a:rPr lang="es-MX" dirty="0" smtClean="0">
                <a:solidFill>
                  <a:schemeClr val="bg1"/>
                </a:solidFill>
              </a:rPr>
              <a:t> control de  ingresos y egresos. Se busca </a:t>
            </a:r>
            <a:r>
              <a:rPr lang="es-MX" dirty="0" smtClean="0">
                <a:solidFill>
                  <a:srgbClr val="FFC000"/>
                </a:solidFill>
              </a:rPr>
              <a:t>mantener un equilibrio</a:t>
            </a:r>
            <a:r>
              <a:rPr lang="es-MX" dirty="0" smtClean="0">
                <a:solidFill>
                  <a:schemeClr val="bg1"/>
                </a:solidFill>
              </a:rPr>
              <a:t> entre estos. 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3203848" y="1212452"/>
            <a:ext cx="792088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7318277" y="2127920"/>
            <a:ext cx="0" cy="7920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1769739" y="4149080"/>
            <a:ext cx="0" cy="72008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4146646" y="5733256"/>
            <a:ext cx="1008112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5698063" y="5186809"/>
            <a:ext cx="3060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Personal: </a:t>
            </a:r>
            <a:r>
              <a:rPr lang="es-MX" dirty="0" smtClean="0">
                <a:solidFill>
                  <a:schemeClr val="bg1"/>
                </a:solidFill>
              </a:rPr>
              <a:t>resguardar las </a:t>
            </a:r>
            <a:r>
              <a:rPr lang="es-MX" dirty="0" smtClean="0">
                <a:solidFill>
                  <a:srgbClr val="FFC000"/>
                </a:solidFill>
              </a:rPr>
              <a:t>necesidades óptimas  de mano de obra.</a:t>
            </a:r>
            <a:endParaRPr lang="es-MX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9816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67744" y="54868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LA  PEQUEÑA  EMPRESA 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10243" y="1383159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Radio</a:t>
            </a:r>
            <a:r>
              <a:rPr lang="es-MX" dirty="0" smtClean="0">
                <a:solidFill>
                  <a:schemeClr val="bg1"/>
                </a:solidFill>
              </a:rPr>
              <a:t> de </a:t>
            </a:r>
            <a:r>
              <a:rPr lang="es-MX" dirty="0" smtClean="0">
                <a:solidFill>
                  <a:srgbClr val="FFC000"/>
                </a:solidFill>
              </a:rPr>
              <a:t>acción limitada 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-Todas  </a:t>
            </a:r>
            <a:r>
              <a:rPr lang="es-MX" dirty="0" smtClean="0">
                <a:solidFill>
                  <a:srgbClr val="FFC000"/>
                </a:solidFill>
              </a:rPr>
              <a:t>las funciones </a:t>
            </a:r>
            <a:r>
              <a:rPr lang="es-MX" dirty="0" smtClean="0">
                <a:solidFill>
                  <a:schemeClr val="bg1"/>
                </a:solidFill>
              </a:rPr>
              <a:t>mencionadas  se centran en </a:t>
            </a:r>
            <a:r>
              <a:rPr lang="es-MX" dirty="0" smtClean="0">
                <a:solidFill>
                  <a:srgbClr val="FFC000"/>
                </a:solidFill>
              </a:rPr>
              <a:t>una persona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118728" y="1383159"/>
            <a:ext cx="33710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Recibe </a:t>
            </a:r>
            <a:r>
              <a:rPr lang="es-MX" dirty="0">
                <a:solidFill>
                  <a:srgbClr val="FFC000"/>
                </a:solidFill>
              </a:rPr>
              <a:t>asesorías  </a:t>
            </a:r>
            <a:r>
              <a:rPr lang="es-MX" dirty="0">
                <a:solidFill>
                  <a:schemeClr val="bg1"/>
                </a:solidFill>
              </a:rPr>
              <a:t>de</a:t>
            </a:r>
            <a:r>
              <a:rPr lang="es-MX" dirty="0" smtClean="0">
                <a:solidFill>
                  <a:schemeClr val="bg1"/>
                </a:solidFill>
              </a:rPr>
              <a:t>: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-El  manejo de </a:t>
            </a:r>
            <a:r>
              <a:rPr lang="es-MX" dirty="0" smtClean="0">
                <a:solidFill>
                  <a:srgbClr val="FFC000"/>
                </a:solidFill>
              </a:rPr>
              <a:t>contabilidad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Mantenimiento</a:t>
            </a:r>
            <a:r>
              <a:rPr lang="es-MX" dirty="0" smtClean="0">
                <a:solidFill>
                  <a:schemeClr val="bg1"/>
                </a:solidFill>
              </a:rPr>
              <a:t> de los vehículos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-Asesoría </a:t>
            </a:r>
            <a:r>
              <a:rPr lang="es-MX" dirty="0" smtClean="0">
                <a:solidFill>
                  <a:srgbClr val="FFC000"/>
                </a:solidFill>
              </a:rPr>
              <a:t>jurídica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347864" y="3212976"/>
            <a:ext cx="208823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Gerente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7584" y="3734708"/>
            <a:ext cx="2088232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Asesor </a:t>
            </a:r>
          </a:p>
          <a:p>
            <a:pPr algn="ctr"/>
            <a:r>
              <a:rPr lang="es-MX" dirty="0" smtClean="0">
                <a:solidFill>
                  <a:schemeClr val="bg1"/>
                </a:solidFill>
              </a:rPr>
              <a:t>Jurídico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27584" y="4869160"/>
            <a:ext cx="208823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Contabilidad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5760131" y="3734708"/>
            <a:ext cx="2088232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Talleres de mantenimiento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347864" y="5607824"/>
            <a:ext cx="208823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Choferes </a:t>
            </a:r>
          </a:p>
        </p:txBody>
      </p:sp>
      <p:cxnSp>
        <p:nvCxnSpPr>
          <p:cNvPr id="12" name="11 Conector recto"/>
          <p:cNvCxnSpPr>
            <a:stCxn id="6" idx="2"/>
            <a:endCxn id="10" idx="0"/>
          </p:cNvCxnSpPr>
          <p:nvPr/>
        </p:nvCxnSpPr>
        <p:spPr>
          <a:xfrm>
            <a:off x="4391980" y="3582308"/>
            <a:ext cx="0" cy="20255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7" idx="3"/>
          </p:cNvCxnSpPr>
          <p:nvPr/>
        </p:nvCxnSpPr>
        <p:spPr>
          <a:xfrm flipV="1">
            <a:off x="2915816" y="4057873"/>
            <a:ext cx="2844315" cy="1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stCxn id="8" idx="3"/>
          </p:cNvCxnSpPr>
          <p:nvPr/>
        </p:nvCxnSpPr>
        <p:spPr>
          <a:xfrm>
            <a:off x="2915816" y="5053826"/>
            <a:ext cx="1476164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2797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783779"/>
              </p:ext>
            </p:extLst>
          </p:nvPr>
        </p:nvGraphicFramePr>
        <p:xfrm>
          <a:off x="683568" y="620688"/>
          <a:ext cx="80648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Ventajas   +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Ventajas -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No hay gastos </a:t>
                      </a:r>
                      <a:r>
                        <a:rPr lang="es-MX" dirty="0" smtClean="0"/>
                        <a:t>de administración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Competencia con otras empresas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="1" i="1" dirty="0" smtClean="0"/>
                        <a:t>Flexibilidad</a:t>
                      </a:r>
                      <a:r>
                        <a:rPr lang="es-MX" dirty="0" smtClean="0"/>
                        <a:t> en la operación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Dificultad desarrollo de actividades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Toma </a:t>
                      </a:r>
                      <a:r>
                        <a:rPr lang="es-MX" b="1" i="1" dirty="0" smtClean="0"/>
                        <a:t>rápida</a:t>
                      </a:r>
                      <a:r>
                        <a:rPr lang="es-MX" dirty="0" smtClean="0"/>
                        <a:t> de </a:t>
                      </a:r>
                      <a:r>
                        <a:rPr lang="es-MX" b="1" i="1" dirty="0" smtClean="0"/>
                        <a:t>decisiones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Falta constante de dinero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Pocos conflictos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Ineficacia en el mantenimiento 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323528" y="3295314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Para que este tipo de empresa </a:t>
            </a:r>
            <a:r>
              <a:rPr lang="es-MX" dirty="0" smtClean="0">
                <a:solidFill>
                  <a:srgbClr val="FFC000"/>
                </a:solidFill>
              </a:rPr>
              <a:t>logre funcionar </a:t>
            </a:r>
            <a:r>
              <a:rPr lang="es-MX" dirty="0" smtClean="0">
                <a:solidFill>
                  <a:schemeClr val="bg1"/>
                </a:solidFill>
              </a:rPr>
              <a:t>debe </a:t>
            </a:r>
            <a:r>
              <a:rPr lang="es-MX" dirty="0" smtClean="0">
                <a:solidFill>
                  <a:srgbClr val="FFC000"/>
                </a:solidFill>
              </a:rPr>
              <a:t>prestar su servicios : Fabricas, colegios, rutas fijas entre otras.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076056" y="3176099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Presenta </a:t>
            </a:r>
            <a:r>
              <a:rPr lang="es-MX" dirty="0" smtClean="0">
                <a:solidFill>
                  <a:srgbClr val="FFC000"/>
                </a:solidFill>
              </a:rPr>
              <a:t>tendencia al crecimiento</a:t>
            </a:r>
            <a:r>
              <a:rPr lang="es-MX" dirty="0" smtClean="0">
                <a:solidFill>
                  <a:schemeClr val="bg1"/>
                </a:solidFill>
              </a:rPr>
              <a:t>, esto induce a </a:t>
            </a:r>
            <a:r>
              <a:rPr lang="es-MX" dirty="0" smtClean="0">
                <a:solidFill>
                  <a:srgbClr val="FFC000"/>
                </a:solidFill>
              </a:rPr>
              <a:t>cubrir cada vez más actividades</a:t>
            </a:r>
            <a:r>
              <a:rPr lang="es-MX" dirty="0" smtClean="0">
                <a:solidFill>
                  <a:schemeClr val="bg1"/>
                </a:solidFill>
              </a:rPr>
              <a:t>, lo que </a:t>
            </a:r>
            <a:r>
              <a:rPr lang="es-MX" dirty="0" smtClean="0">
                <a:solidFill>
                  <a:srgbClr val="FFC000"/>
                </a:solidFill>
              </a:rPr>
              <a:t>trae consigo </a:t>
            </a:r>
            <a:r>
              <a:rPr lang="es-MX" dirty="0" smtClean="0">
                <a:solidFill>
                  <a:schemeClr val="bg1"/>
                </a:solidFill>
              </a:rPr>
              <a:t>una degradación en la administración de la empresa.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851920" y="5666349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-Malas  inversiones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-Falta de efectividad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-Problemas entre el  personal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283968" y="3895479"/>
            <a:ext cx="576064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6732240" y="4949417"/>
            <a:ext cx="0" cy="72008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856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23529" y="530707"/>
            <a:ext cx="82839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Los </a:t>
            </a:r>
            <a:r>
              <a:rPr lang="es-MX" dirty="0" smtClean="0">
                <a:solidFill>
                  <a:srgbClr val="FFC000"/>
                </a:solidFill>
              </a:rPr>
              <a:t>planes urbanos </a:t>
            </a:r>
            <a:r>
              <a:rPr lang="es-MX" dirty="0">
                <a:solidFill>
                  <a:schemeClr val="bg1"/>
                </a:solidFill>
              </a:rPr>
              <a:t>siguen siendo muy </a:t>
            </a:r>
            <a:r>
              <a:rPr lang="es-MX" dirty="0">
                <a:solidFill>
                  <a:srgbClr val="FFC000"/>
                </a:solidFill>
              </a:rPr>
              <a:t>poco efectivos para regular la expansión urbana </a:t>
            </a:r>
            <a:r>
              <a:rPr lang="es-MX" dirty="0" smtClean="0">
                <a:solidFill>
                  <a:srgbClr val="FFC000"/>
                </a:solidFill>
              </a:rPr>
              <a:t>de las </a:t>
            </a:r>
            <a:r>
              <a:rPr lang="es-MX" dirty="0">
                <a:solidFill>
                  <a:srgbClr val="FFC000"/>
                </a:solidFill>
              </a:rPr>
              <a:t>periferias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971600" y="1772816"/>
            <a:ext cx="7488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C000"/>
                </a:solidFill>
              </a:rPr>
              <a:t>Porque: 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Se </a:t>
            </a:r>
            <a:r>
              <a:rPr lang="es-MX" dirty="0">
                <a:solidFill>
                  <a:schemeClr val="bg1"/>
                </a:solidFill>
              </a:rPr>
              <a:t>ha considerado que </a:t>
            </a:r>
            <a:r>
              <a:rPr lang="es-MX" dirty="0">
                <a:solidFill>
                  <a:srgbClr val="FFC000"/>
                </a:solidFill>
              </a:rPr>
              <a:t>las periferias </a:t>
            </a:r>
            <a:r>
              <a:rPr lang="es-MX" dirty="0" smtClean="0">
                <a:solidFill>
                  <a:srgbClr val="FFC000"/>
                </a:solidFill>
              </a:rPr>
              <a:t>urbanas son </a:t>
            </a:r>
            <a:r>
              <a:rPr lang="es-MX" dirty="0">
                <a:solidFill>
                  <a:srgbClr val="FFC000"/>
                </a:solidFill>
              </a:rPr>
              <a:t>una extensión de la mancha urbana de la ciudad </a:t>
            </a:r>
            <a:r>
              <a:rPr lang="es-MX" dirty="0">
                <a:solidFill>
                  <a:schemeClr val="bg1"/>
                </a:solidFill>
              </a:rPr>
              <a:t>que tiene sus </a:t>
            </a:r>
            <a:r>
              <a:rPr lang="es-MX" dirty="0" smtClean="0">
                <a:solidFill>
                  <a:schemeClr val="bg1"/>
                </a:solidFill>
              </a:rPr>
              <a:t>mismos componentes </a:t>
            </a:r>
            <a:r>
              <a:rPr lang="es-MX" dirty="0">
                <a:solidFill>
                  <a:schemeClr val="bg1"/>
                </a:solidFill>
              </a:rPr>
              <a:t>sociales, económicos, ambientales y urbanos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67544" y="4371160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¿Por qué es indispensable la planeación urbana?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426278" y="3817162"/>
            <a:ext cx="44662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Para que el </a:t>
            </a:r>
            <a:r>
              <a:rPr lang="es-MX" dirty="0" smtClean="0">
                <a:solidFill>
                  <a:srgbClr val="FFC000"/>
                </a:solidFill>
              </a:rPr>
              <a:t>gobierno </a:t>
            </a:r>
            <a:r>
              <a:rPr lang="es-MX" dirty="0" smtClean="0">
                <a:solidFill>
                  <a:schemeClr val="bg1"/>
                </a:solidFill>
              </a:rPr>
              <a:t>cumpla con los siguientes objetivos:</a:t>
            </a:r>
          </a:p>
          <a:p>
            <a:endParaRPr lang="es-MX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-Administración y </a:t>
            </a:r>
            <a:r>
              <a:rPr lang="es-MX" dirty="0" smtClean="0">
                <a:solidFill>
                  <a:srgbClr val="FFC000"/>
                </a:solidFill>
              </a:rPr>
              <a:t>asignación de recursos financieros.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Dotación de infraestructura</a:t>
            </a:r>
            <a:endParaRPr lang="es-MX" dirty="0">
              <a:solidFill>
                <a:srgbClr val="FFC000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1505393" y="1260076"/>
            <a:ext cx="0" cy="54627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1476001" y="3320988"/>
            <a:ext cx="0" cy="7920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V="1">
            <a:off x="3457372" y="4694325"/>
            <a:ext cx="754588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10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" y="5301208"/>
            <a:ext cx="2186912" cy="1556792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960" y="5301208"/>
            <a:ext cx="1905000" cy="15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39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68690" y="38638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MEDIANA  EMPRESA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595127" y="1258653"/>
            <a:ext cx="177937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Director general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39552" y="1952428"/>
            <a:ext cx="177937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Asesor  Jurídico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948264" y="1952428"/>
            <a:ext cx="136815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Secretaría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39552" y="3068960"/>
            <a:ext cx="177937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Departamento de Tráfico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07785" y="3068959"/>
            <a:ext cx="177937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Departamento de Finanzas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738598" y="3068960"/>
            <a:ext cx="199539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Departamento de Mantenimiento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006480" y="3068958"/>
            <a:ext cx="177937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Departamento de Personal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043608" y="5086245"/>
            <a:ext cx="1831438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Planeación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043608" y="5633988"/>
            <a:ext cx="1831438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Ejecución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067809" y="6237312"/>
            <a:ext cx="1831438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Control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740472" y="755717"/>
            <a:ext cx="322401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500" i="1" dirty="0" smtClean="0">
                <a:solidFill>
                  <a:schemeClr val="bg1"/>
                </a:solidFill>
              </a:rPr>
              <a:t>Funciones: elaborar políticas</a:t>
            </a:r>
          </a:p>
          <a:p>
            <a:pPr algn="just"/>
            <a:r>
              <a:rPr lang="es-MX" sz="1500" i="1" dirty="0" smtClean="0">
                <a:solidFill>
                  <a:schemeClr val="bg1"/>
                </a:solidFill>
              </a:rPr>
              <a:t>-Coordinar las actividades de los  diferentes sectores</a:t>
            </a:r>
            <a:endParaRPr lang="es-MX" sz="1500" i="1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368690" y="5077617"/>
            <a:ext cx="5373464" cy="323165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500" i="1" dirty="0" smtClean="0">
                <a:solidFill>
                  <a:srgbClr val="FFC000"/>
                </a:solidFill>
              </a:rPr>
              <a:t>Elaborar itinerarios </a:t>
            </a:r>
            <a:r>
              <a:rPr lang="es-MX" sz="1500" i="1" dirty="0" smtClean="0">
                <a:solidFill>
                  <a:schemeClr val="bg1"/>
                </a:solidFill>
              </a:rPr>
              <a:t>y determinar cantidad de recursos humanos.</a:t>
            </a:r>
            <a:endParaRPr lang="es-MX" sz="1500" i="1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321154" y="5678795"/>
            <a:ext cx="5643334" cy="323165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500" i="1" dirty="0" smtClean="0">
                <a:solidFill>
                  <a:schemeClr val="bg1"/>
                </a:solidFill>
              </a:rPr>
              <a:t>Es derivada  de la planeación, parte </a:t>
            </a:r>
            <a:r>
              <a:rPr lang="es-MX" sz="1500" i="1" dirty="0" smtClean="0">
                <a:solidFill>
                  <a:srgbClr val="FFC000"/>
                </a:solidFill>
              </a:rPr>
              <a:t>central</a:t>
            </a:r>
            <a:r>
              <a:rPr lang="es-MX" sz="1500" i="1" dirty="0" smtClean="0">
                <a:solidFill>
                  <a:schemeClr val="bg1"/>
                </a:solidFill>
              </a:rPr>
              <a:t> de la empresa</a:t>
            </a:r>
            <a:endParaRPr lang="es-MX" sz="1500" i="1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368690" y="6237312"/>
            <a:ext cx="5394582" cy="323165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500" i="1" dirty="0" smtClean="0">
                <a:solidFill>
                  <a:schemeClr val="bg1"/>
                </a:solidFill>
              </a:rPr>
              <a:t>2 fines: velar por la </a:t>
            </a:r>
            <a:r>
              <a:rPr lang="es-MX" sz="1500" i="1" dirty="0" smtClean="0">
                <a:solidFill>
                  <a:srgbClr val="FFC000"/>
                </a:solidFill>
              </a:rPr>
              <a:t>ejecución</a:t>
            </a:r>
            <a:r>
              <a:rPr lang="es-MX" sz="1500" i="1" dirty="0" smtClean="0">
                <a:solidFill>
                  <a:schemeClr val="bg1"/>
                </a:solidFill>
              </a:rPr>
              <a:t> y </a:t>
            </a:r>
            <a:r>
              <a:rPr lang="es-MX" sz="1500" i="1" dirty="0" smtClean="0">
                <a:solidFill>
                  <a:srgbClr val="FFC000"/>
                </a:solidFill>
              </a:rPr>
              <a:t>corregir</a:t>
            </a:r>
            <a:r>
              <a:rPr lang="es-MX" sz="1500" i="1" dirty="0" smtClean="0">
                <a:solidFill>
                  <a:schemeClr val="bg1"/>
                </a:solidFill>
              </a:rPr>
              <a:t> desviaciones </a:t>
            </a:r>
            <a:endParaRPr lang="es-MX" sz="1500" i="1" dirty="0">
              <a:solidFill>
                <a:schemeClr val="bg1"/>
              </a:solidFill>
            </a:endParaRPr>
          </a:p>
        </p:txBody>
      </p:sp>
      <p:cxnSp>
        <p:nvCxnSpPr>
          <p:cNvPr id="18" name="17 Conector recto de flecha"/>
          <p:cNvCxnSpPr>
            <a:stCxn id="10" idx="3"/>
          </p:cNvCxnSpPr>
          <p:nvPr/>
        </p:nvCxnSpPr>
        <p:spPr>
          <a:xfrm>
            <a:off x="2875046" y="5270911"/>
            <a:ext cx="4461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2875046" y="5818654"/>
            <a:ext cx="4461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2875046" y="6398894"/>
            <a:ext cx="4461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6142821" y="4077072"/>
            <a:ext cx="27848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solidFill>
                  <a:schemeClr val="bg1"/>
                </a:solidFill>
              </a:rPr>
              <a:t>-</a:t>
            </a:r>
            <a:r>
              <a:rPr lang="es-MX" sz="1400" i="1" dirty="0" smtClean="0">
                <a:solidFill>
                  <a:schemeClr val="bg1"/>
                </a:solidFill>
              </a:rPr>
              <a:t>Elige personal calificado-Renovar personal-Realiza actividades recreativas-Capacitar al personal</a:t>
            </a:r>
            <a:endParaRPr lang="es-MX" sz="1400" dirty="0">
              <a:solidFill>
                <a:schemeClr val="bg1"/>
              </a:solidFill>
            </a:endParaRPr>
          </a:p>
        </p:txBody>
      </p:sp>
      <p:cxnSp>
        <p:nvCxnSpPr>
          <p:cNvPr id="23" name="22 Conector recto de flecha"/>
          <p:cNvCxnSpPr/>
          <p:nvPr/>
        </p:nvCxnSpPr>
        <p:spPr>
          <a:xfrm>
            <a:off x="8172400" y="3715291"/>
            <a:ext cx="0" cy="3617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1983528" y="4077072"/>
            <a:ext cx="36752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i="1" dirty="0" smtClean="0">
                <a:solidFill>
                  <a:schemeClr val="bg1"/>
                </a:solidFill>
              </a:rPr>
              <a:t>Si se </a:t>
            </a:r>
            <a:r>
              <a:rPr lang="es-MX" sz="1400" i="1" dirty="0" smtClean="0">
                <a:solidFill>
                  <a:srgbClr val="FFC000"/>
                </a:solidFill>
              </a:rPr>
              <a:t>cuenta con más de 50 empresas-mantenimiento </a:t>
            </a:r>
            <a:r>
              <a:rPr lang="es-MX" sz="1400" i="1" dirty="0" smtClean="0">
                <a:solidFill>
                  <a:schemeClr val="bg1"/>
                </a:solidFill>
              </a:rPr>
              <a:t>debe planificarse-talleres externos – </a:t>
            </a:r>
            <a:r>
              <a:rPr lang="es-MX" sz="1400" i="1" dirty="0" smtClean="0">
                <a:solidFill>
                  <a:srgbClr val="FFC000"/>
                </a:solidFill>
              </a:rPr>
              <a:t>Contrata a un técnico </a:t>
            </a:r>
            <a:endParaRPr lang="es-MX" sz="1400" i="1" dirty="0">
              <a:solidFill>
                <a:srgbClr val="FFC000"/>
              </a:solidFill>
            </a:endParaRPr>
          </a:p>
        </p:txBody>
      </p:sp>
      <p:cxnSp>
        <p:nvCxnSpPr>
          <p:cNvPr id="27" name="26 Conector recto de flecha"/>
          <p:cNvCxnSpPr/>
          <p:nvPr/>
        </p:nvCxnSpPr>
        <p:spPr>
          <a:xfrm>
            <a:off x="5148064" y="3715291"/>
            <a:ext cx="0" cy="3617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>
            <a:off x="1067809" y="2646204"/>
            <a:ext cx="628467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>
            <a:stCxn id="3" idx="2"/>
          </p:cNvCxnSpPr>
          <p:nvPr/>
        </p:nvCxnSpPr>
        <p:spPr>
          <a:xfrm>
            <a:off x="4484814" y="1627985"/>
            <a:ext cx="2345" cy="101821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>
            <a:stCxn id="4" idx="3"/>
          </p:cNvCxnSpPr>
          <p:nvPr/>
        </p:nvCxnSpPr>
        <p:spPr>
          <a:xfrm>
            <a:off x="2318926" y="2137094"/>
            <a:ext cx="462933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>
            <a:endCxn id="7" idx="0"/>
          </p:cNvCxnSpPr>
          <p:nvPr/>
        </p:nvCxnSpPr>
        <p:spPr>
          <a:xfrm>
            <a:off x="3595127" y="2646204"/>
            <a:ext cx="2345" cy="42275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1067809" y="2657805"/>
            <a:ext cx="2345" cy="42275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>
            <a:endCxn id="8" idx="0"/>
          </p:cNvCxnSpPr>
          <p:nvPr/>
        </p:nvCxnSpPr>
        <p:spPr>
          <a:xfrm>
            <a:off x="5733952" y="2679068"/>
            <a:ext cx="2345" cy="38989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>
            <a:off x="7344325" y="2657805"/>
            <a:ext cx="0" cy="4111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>
            <a:off x="683568" y="3715291"/>
            <a:ext cx="0" cy="277118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"/>
          <p:cNvCxnSpPr/>
          <p:nvPr/>
        </p:nvCxnSpPr>
        <p:spPr>
          <a:xfrm>
            <a:off x="683568" y="5270911"/>
            <a:ext cx="36004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"/>
          <p:cNvCxnSpPr/>
          <p:nvPr/>
        </p:nvCxnSpPr>
        <p:spPr>
          <a:xfrm>
            <a:off x="708941" y="5818654"/>
            <a:ext cx="36004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/>
          <p:nvPr/>
        </p:nvCxnSpPr>
        <p:spPr>
          <a:xfrm>
            <a:off x="708941" y="6486480"/>
            <a:ext cx="36004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8268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83730" y="297085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EMPRESA CONSOLIDADA O GRAN  EMPRESA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595127" y="1073987"/>
            <a:ext cx="177937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Director general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39552" y="1767762"/>
            <a:ext cx="177937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Asesor  Jurídico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948264" y="1767762"/>
            <a:ext cx="136815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Secretaría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80467" y="2884294"/>
            <a:ext cx="1511213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chemeClr val="bg1"/>
                </a:solidFill>
              </a:rPr>
              <a:t>Departamento de planeación</a:t>
            </a:r>
            <a:endParaRPr lang="es-MX" sz="1600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889235" y="2895894"/>
            <a:ext cx="1530638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chemeClr val="bg1"/>
                </a:solidFill>
              </a:rPr>
              <a:t>Departamento de Tráfico</a:t>
            </a:r>
            <a:endParaRPr lang="es-MX" sz="1600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622155" y="2884293"/>
            <a:ext cx="1730008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chemeClr val="bg1"/>
                </a:solidFill>
              </a:rPr>
              <a:t>Departamento de Finanzas</a:t>
            </a:r>
            <a:endParaRPr lang="es-MX" sz="1600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478112" y="2912338"/>
            <a:ext cx="177937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chemeClr val="bg1"/>
                </a:solidFill>
              </a:rPr>
              <a:t>Departamento de Mantenimiento</a:t>
            </a:r>
            <a:endParaRPr lang="es-MX" sz="1600" dirty="0">
              <a:solidFill>
                <a:schemeClr val="bg1"/>
              </a:solidFill>
            </a:endParaRPr>
          </a:p>
        </p:txBody>
      </p:sp>
      <p:cxnSp>
        <p:nvCxnSpPr>
          <p:cNvPr id="14" name="13 Conector recto"/>
          <p:cNvCxnSpPr>
            <a:stCxn id="4" idx="2"/>
          </p:cNvCxnSpPr>
          <p:nvPr/>
        </p:nvCxnSpPr>
        <p:spPr>
          <a:xfrm>
            <a:off x="4484814" y="1443319"/>
            <a:ext cx="2345" cy="101821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>
            <a:stCxn id="5" idx="3"/>
          </p:cNvCxnSpPr>
          <p:nvPr/>
        </p:nvCxnSpPr>
        <p:spPr>
          <a:xfrm>
            <a:off x="2318926" y="1952428"/>
            <a:ext cx="462933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endCxn id="8" idx="0"/>
          </p:cNvCxnSpPr>
          <p:nvPr/>
        </p:nvCxnSpPr>
        <p:spPr>
          <a:xfrm>
            <a:off x="2654554" y="2512787"/>
            <a:ext cx="0" cy="38310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1067809" y="2473139"/>
            <a:ext cx="2345" cy="42275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4484814" y="2473139"/>
            <a:ext cx="0" cy="38989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5868144" y="2484741"/>
            <a:ext cx="0" cy="4111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CuadroTexto"/>
          <p:cNvSpPr txBox="1"/>
          <p:nvPr/>
        </p:nvSpPr>
        <p:spPr>
          <a:xfrm>
            <a:off x="7402400" y="2945850"/>
            <a:ext cx="1540000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chemeClr val="bg1"/>
                </a:solidFill>
              </a:rPr>
              <a:t>Departamento de Personal</a:t>
            </a:r>
            <a:endParaRPr lang="es-MX" sz="1600" dirty="0">
              <a:solidFill>
                <a:schemeClr val="bg1"/>
              </a:solidFill>
            </a:endParaRPr>
          </a:p>
        </p:txBody>
      </p:sp>
      <p:cxnSp>
        <p:nvCxnSpPr>
          <p:cNvPr id="30" name="29 Conector recto"/>
          <p:cNvCxnSpPr/>
          <p:nvPr/>
        </p:nvCxnSpPr>
        <p:spPr>
          <a:xfrm>
            <a:off x="8172400" y="2512787"/>
            <a:ext cx="0" cy="4111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>
            <a:off x="1067809" y="2473139"/>
            <a:ext cx="7104591" cy="116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CuadroTexto"/>
          <p:cNvSpPr txBox="1"/>
          <p:nvPr/>
        </p:nvSpPr>
        <p:spPr>
          <a:xfrm>
            <a:off x="180466" y="3820398"/>
            <a:ext cx="1511213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Sección de tráfico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180465" y="4496018"/>
            <a:ext cx="1511213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Sección de mantenimiento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180464" y="5260558"/>
            <a:ext cx="1511213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Sección de personal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180467" y="5980638"/>
            <a:ext cx="1511213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Sección informática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1929168" y="3806355"/>
            <a:ext cx="6725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i="1" dirty="0" smtClean="0">
                <a:solidFill>
                  <a:schemeClr val="bg1"/>
                </a:solidFill>
              </a:rPr>
              <a:t>Planeación y diseño de ventas, localización de paraderos y estacionamientos o depósitos de las  unidades</a:t>
            </a:r>
            <a:endParaRPr lang="es-MX" sz="1600" i="1" dirty="0">
              <a:solidFill>
                <a:schemeClr val="bg1"/>
              </a:solidFill>
            </a:endParaRPr>
          </a:p>
        </p:txBody>
      </p:sp>
      <p:sp>
        <p:nvSpPr>
          <p:cNvPr id="42" name="41 CuadroTexto"/>
          <p:cNvSpPr txBox="1"/>
          <p:nvPr/>
        </p:nvSpPr>
        <p:spPr>
          <a:xfrm>
            <a:off x="1847918" y="4572962"/>
            <a:ext cx="70531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500" i="1" dirty="0" smtClean="0">
                <a:solidFill>
                  <a:schemeClr val="bg1"/>
                </a:solidFill>
              </a:rPr>
              <a:t>Diseño de talleres de reparación, sistema de trabajo en los talleres, </a:t>
            </a:r>
            <a:r>
              <a:rPr lang="es-MX" sz="1500" i="1" dirty="0" smtClean="0">
                <a:solidFill>
                  <a:srgbClr val="FFC000"/>
                </a:solidFill>
              </a:rPr>
              <a:t>planeación</a:t>
            </a:r>
            <a:r>
              <a:rPr lang="es-MX" sz="1500" i="1" dirty="0" smtClean="0">
                <a:solidFill>
                  <a:schemeClr val="bg1"/>
                </a:solidFill>
              </a:rPr>
              <a:t> de </a:t>
            </a:r>
            <a:r>
              <a:rPr lang="es-MX" sz="1500" i="1" dirty="0" smtClean="0">
                <a:solidFill>
                  <a:srgbClr val="FFC000"/>
                </a:solidFill>
              </a:rPr>
              <a:t>mantenimiento preventivo</a:t>
            </a:r>
            <a:r>
              <a:rPr lang="es-MX" sz="1500" i="1" dirty="0" smtClean="0">
                <a:solidFill>
                  <a:schemeClr val="bg1"/>
                </a:solidFill>
              </a:rPr>
              <a:t>.</a:t>
            </a:r>
            <a:endParaRPr lang="es-MX" sz="1500" i="1" dirty="0">
              <a:solidFill>
                <a:schemeClr val="bg1"/>
              </a:solidFill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1929168" y="5422140"/>
            <a:ext cx="67255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500" i="1" dirty="0" smtClean="0">
                <a:solidFill>
                  <a:srgbClr val="FFC000"/>
                </a:solidFill>
              </a:rPr>
              <a:t>Estudios sobre necesidad de personal</a:t>
            </a:r>
            <a:r>
              <a:rPr lang="es-MX" sz="1500" i="1" dirty="0" smtClean="0">
                <a:solidFill>
                  <a:schemeClr val="bg1"/>
                </a:solidFill>
              </a:rPr>
              <a:t>, organización de puestos de trabajo</a:t>
            </a:r>
            <a:endParaRPr lang="es-MX" sz="1500" i="1" dirty="0">
              <a:solidFill>
                <a:schemeClr val="bg1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1989384" y="5991965"/>
            <a:ext cx="67255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500" i="1" dirty="0" smtClean="0">
                <a:solidFill>
                  <a:schemeClr val="bg1"/>
                </a:solidFill>
              </a:rPr>
              <a:t>Elaborar estadísticas, </a:t>
            </a:r>
            <a:r>
              <a:rPr lang="es-MX" sz="1500" i="1" dirty="0" smtClean="0">
                <a:solidFill>
                  <a:srgbClr val="FFC000"/>
                </a:solidFill>
              </a:rPr>
              <a:t>sistematizar los procesos administrativos </a:t>
            </a:r>
            <a:r>
              <a:rPr lang="es-MX" sz="1500" i="1" dirty="0" smtClean="0">
                <a:solidFill>
                  <a:schemeClr val="bg1"/>
                </a:solidFill>
              </a:rPr>
              <a:t>de la empresa</a:t>
            </a:r>
            <a:endParaRPr lang="es-MX" sz="1500" i="1" dirty="0">
              <a:solidFill>
                <a:schemeClr val="bg1"/>
              </a:solidFill>
            </a:endParaRPr>
          </a:p>
        </p:txBody>
      </p:sp>
      <p:cxnSp>
        <p:nvCxnSpPr>
          <p:cNvPr id="46" name="45 Conector recto de flecha"/>
          <p:cNvCxnSpPr>
            <a:stCxn id="35" idx="3"/>
          </p:cNvCxnSpPr>
          <p:nvPr/>
        </p:nvCxnSpPr>
        <p:spPr>
          <a:xfrm flipV="1">
            <a:off x="1691679" y="3974286"/>
            <a:ext cx="197556" cy="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 de flecha"/>
          <p:cNvCxnSpPr>
            <a:stCxn id="37" idx="3"/>
            <a:endCxn id="42" idx="1"/>
          </p:cNvCxnSpPr>
          <p:nvPr/>
        </p:nvCxnSpPr>
        <p:spPr>
          <a:xfrm>
            <a:off x="1691678" y="4757628"/>
            <a:ext cx="156240" cy="9233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 de flecha"/>
          <p:cNvCxnSpPr>
            <a:stCxn id="39" idx="3"/>
          </p:cNvCxnSpPr>
          <p:nvPr/>
        </p:nvCxnSpPr>
        <p:spPr>
          <a:xfrm>
            <a:off x="1691680" y="6242248"/>
            <a:ext cx="19755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 de flecha"/>
          <p:cNvCxnSpPr>
            <a:stCxn id="38" idx="3"/>
          </p:cNvCxnSpPr>
          <p:nvPr/>
        </p:nvCxnSpPr>
        <p:spPr>
          <a:xfrm>
            <a:off x="1691677" y="5522168"/>
            <a:ext cx="197558" cy="6155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1067809" y="3469069"/>
            <a:ext cx="2345" cy="3513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8612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25772" y="319497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Departamento de finanzas 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03848" y="188640"/>
            <a:ext cx="5366721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ASESORES:</a:t>
            </a:r>
          </a:p>
          <a:p>
            <a:pPr algn="just"/>
            <a:r>
              <a:rPr lang="es-MX" b="1" dirty="0" smtClean="0">
                <a:solidFill>
                  <a:schemeClr val="bg1"/>
                </a:solidFill>
              </a:rPr>
              <a:t>-</a:t>
            </a:r>
            <a:r>
              <a:rPr lang="es-MX" b="1" dirty="0" smtClean="0">
                <a:solidFill>
                  <a:srgbClr val="FFC000"/>
                </a:solidFill>
              </a:rPr>
              <a:t>Impuestos</a:t>
            </a:r>
            <a:r>
              <a:rPr lang="es-MX" b="1" dirty="0" smtClean="0">
                <a:solidFill>
                  <a:schemeClr val="bg1"/>
                </a:solidFill>
              </a:rPr>
              <a:t> sobre vehículos, impuestos tributarios</a:t>
            </a:r>
          </a:p>
          <a:p>
            <a:pPr algn="just"/>
            <a:r>
              <a:rPr lang="es-MX" b="1" dirty="0" smtClean="0">
                <a:solidFill>
                  <a:schemeClr val="bg1"/>
                </a:solidFill>
              </a:rPr>
              <a:t>-Estudio </a:t>
            </a:r>
            <a:r>
              <a:rPr lang="es-MX" dirty="0" smtClean="0">
                <a:solidFill>
                  <a:schemeClr val="bg1"/>
                </a:solidFill>
              </a:rPr>
              <a:t>de factibilidad</a:t>
            </a:r>
          </a:p>
          <a:p>
            <a:pPr algn="just"/>
            <a:endParaRPr lang="es-MX" b="1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INFORMÁTICA:</a:t>
            </a:r>
          </a:p>
          <a:p>
            <a:pPr algn="just"/>
            <a:r>
              <a:rPr lang="es-MX" dirty="0" smtClean="0">
                <a:solidFill>
                  <a:srgbClr val="FFC000"/>
                </a:solidFill>
              </a:rPr>
              <a:t>-Sistematización </a:t>
            </a:r>
            <a:r>
              <a:rPr lang="es-MX" dirty="0" smtClean="0">
                <a:solidFill>
                  <a:schemeClr val="bg1"/>
                </a:solidFill>
              </a:rPr>
              <a:t>de los </a:t>
            </a:r>
            <a:r>
              <a:rPr lang="es-MX" dirty="0" smtClean="0">
                <a:solidFill>
                  <a:srgbClr val="FFC000"/>
                </a:solidFill>
              </a:rPr>
              <a:t>procesos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-Elaboración de </a:t>
            </a:r>
            <a:r>
              <a:rPr lang="es-MX" dirty="0" smtClean="0">
                <a:solidFill>
                  <a:srgbClr val="FFC000"/>
                </a:solidFill>
              </a:rPr>
              <a:t>datos estadísticos para la toma de decisiones y control</a:t>
            </a:r>
          </a:p>
          <a:p>
            <a:pPr algn="just"/>
            <a:endParaRPr lang="es-MX" b="1" dirty="0" smtClean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CONTRALORES: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-Control interno del departamento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División</a:t>
            </a:r>
            <a:r>
              <a:rPr lang="es-MX" dirty="0" smtClean="0">
                <a:solidFill>
                  <a:schemeClr val="bg1"/>
                </a:solidFill>
              </a:rPr>
              <a:t> exacta de áreas de </a:t>
            </a:r>
            <a:r>
              <a:rPr lang="es-MX" dirty="0" smtClean="0">
                <a:solidFill>
                  <a:srgbClr val="FFC000"/>
                </a:solidFill>
              </a:rPr>
              <a:t>responsabilidad.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SERVICIOS AL CLIENTE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-Firmar  </a:t>
            </a:r>
            <a:r>
              <a:rPr lang="es-MX" dirty="0" smtClean="0">
                <a:solidFill>
                  <a:srgbClr val="FFC000"/>
                </a:solidFill>
              </a:rPr>
              <a:t>nuevos contratos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-Actualizar contrato existentes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PROVEEDORES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-Control y </a:t>
            </a:r>
            <a:r>
              <a:rPr lang="es-MX" dirty="0" smtClean="0">
                <a:solidFill>
                  <a:srgbClr val="FFC000"/>
                </a:solidFill>
              </a:rPr>
              <a:t>pagos a los proveedores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rgbClr val="FFC000"/>
                </a:solidFill>
              </a:rPr>
              <a:t>NOMINAS Y CONTABILIDAD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-Listas de trabajo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Cálculo de  impuestos y pagos a  los trabajadores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-Movimientos de  ingresos y egresos</a:t>
            </a:r>
          </a:p>
          <a:p>
            <a:pPr algn="just"/>
            <a:endParaRPr lang="es-MX" b="1" dirty="0">
              <a:solidFill>
                <a:schemeClr val="bg1"/>
              </a:solidFill>
            </a:endParaRPr>
          </a:p>
          <a:p>
            <a:pPr algn="just"/>
            <a:endParaRPr lang="es-MX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36301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270892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Departamento  de tráfico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376314" y="404664"/>
            <a:ext cx="537215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chemeClr val="bg1"/>
                </a:solidFill>
              </a:rPr>
              <a:t>LA GERENCIA</a:t>
            </a:r>
          </a:p>
          <a:p>
            <a:r>
              <a:rPr lang="es-MX" sz="1600" b="1" dirty="0" smtClean="0">
                <a:solidFill>
                  <a:schemeClr val="bg1"/>
                </a:solidFill>
              </a:rPr>
              <a:t>-</a:t>
            </a:r>
            <a:r>
              <a:rPr lang="es-MX" sz="1600" dirty="0" smtClean="0">
                <a:solidFill>
                  <a:schemeClr val="bg1"/>
                </a:solidFill>
              </a:rPr>
              <a:t>Relación con </a:t>
            </a:r>
            <a:r>
              <a:rPr lang="es-MX" sz="1600" dirty="0" smtClean="0">
                <a:solidFill>
                  <a:srgbClr val="FFC000"/>
                </a:solidFill>
              </a:rPr>
              <a:t>autoridades municipales y estatales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</a:t>
            </a:r>
            <a:r>
              <a:rPr lang="es-MX" sz="1600" dirty="0" smtClean="0">
                <a:solidFill>
                  <a:srgbClr val="FFC000"/>
                </a:solidFill>
              </a:rPr>
              <a:t>Establecimiento de recorridos</a:t>
            </a:r>
            <a:r>
              <a:rPr lang="es-MX" sz="1600" dirty="0" smtClean="0">
                <a:solidFill>
                  <a:schemeClr val="bg1"/>
                </a:solidFill>
              </a:rPr>
              <a:t>, itinerarios</a:t>
            </a:r>
          </a:p>
          <a:p>
            <a:r>
              <a:rPr lang="es-MX" sz="1600" b="1" dirty="0" smtClean="0">
                <a:solidFill>
                  <a:schemeClr val="bg1"/>
                </a:solidFill>
              </a:rPr>
              <a:t>-Política de la empresa sobre  nuevas rutas </a:t>
            </a:r>
          </a:p>
          <a:p>
            <a:endParaRPr lang="es-MX" sz="1600" dirty="0">
              <a:solidFill>
                <a:schemeClr val="bg1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ESTADÍSTICAS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-Tiempo de viajes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-Conteo de pasajeros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</a:t>
            </a:r>
            <a:r>
              <a:rPr lang="es-MX" sz="1600" dirty="0" smtClean="0">
                <a:solidFill>
                  <a:srgbClr val="FFC000"/>
                </a:solidFill>
              </a:rPr>
              <a:t>Encuesta de origen y destinos</a:t>
            </a:r>
          </a:p>
          <a:p>
            <a:endParaRPr lang="es-MX" sz="1600" b="1" dirty="0">
              <a:solidFill>
                <a:schemeClr val="bg1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PROGRAMACIÓN  DEL SERVICIO</a:t>
            </a:r>
          </a:p>
          <a:p>
            <a:r>
              <a:rPr lang="es-MX" sz="1600" dirty="0" smtClean="0">
                <a:solidFill>
                  <a:srgbClr val="FFC000"/>
                </a:solidFill>
              </a:rPr>
              <a:t>-Planificación del  trabajo </a:t>
            </a:r>
            <a:r>
              <a:rPr lang="es-MX" sz="1600" dirty="0" smtClean="0">
                <a:solidFill>
                  <a:schemeClr val="bg1"/>
                </a:solidFill>
              </a:rPr>
              <a:t>de cada conductor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-Programar las salidas de cada vehículo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-elaboración de itinerarios al público</a:t>
            </a:r>
          </a:p>
          <a:p>
            <a:endParaRPr lang="es-MX" sz="1600" b="1" dirty="0">
              <a:solidFill>
                <a:srgbClr val="FFC000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DESPACHADOR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-Da la </a:t>
            </a:r>
            <a:r>
              <a:rPr lang="es-MX" sz="1600" dirty="0" smtClean="0">
                <a:solidFill>
                  <a:srgbClr val="FFC000"/>
                </a:solidFill>
              </a:rPr>
              <a:t>salida  correcta de cada  unidad</a:t>
            </a:r>
          </a:p>
          <a:p>
            <a:endParaRPr lang="es-MX" sz="1600" b="1" dirty="0">
              <a:solidFill>
                <a:schemeClr val="bg1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INSPECTOR DE RUTA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</a:t>
            </a:r>
            <a:r>
              <a:rPr lang="es-MX" sz="1600" dirty="0" smtClean="0">
                <a:solidFill>
                  <a:srgbClr val="FFC000"/>
                </a:solidFill>
              </a:rPr>
              <a:t>Cumplimiento de itinerarios </a:t>
            </a:r>
            <a:r>
              <a:rPr lang="es-MX" sz="1600" dirty="0" smtClean="0">
                <a:solidFill>
                  <a:schemeClr val="bg1"/>
                </a:solidFill>
              </a:rPr>
              <a:t>definidos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-Localización de cambios en  el número de pasajeros</a:t>
            </a:r>
          </a:p>
          <a:p>
            <a:endParaRPr lang="es-MX" sz="1600" b="1" dirty="0" smtClean="0">
              <a:solidFill>
                <a:schemeClr val="bg1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SUPERVISIÓN Y COORDINACIÓN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</a:t>
            </a:r>
            <a:r>
              <a:rPr lang="es-MX" sz="1600" dirty="0" smtClean="0">
                <a:solidFill>
                  <a:srgbClr val="FFC000"/>
                </a:solidFill>
              </a:rPr>
              <a:t>Regulación del tráfico de acuerdo a cambios  temporales </a:t>
            </a:r>
            <a:r>
              <a:rPr lang="es-MX" sz="1600" dirty="0" smtClean="0">
                <a:solidFill>
                  <a:schemeClr val="bg1"/>
                </a:solidFill>
              </a:rPr>
              <a:t>de  pasajeros</a:t>
            </a:r>
            <a:endParaRPr lang="es-MX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61978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285293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Departamento de personal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03848" y="692696"/>
            <a:ext cx="554461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rgbClr val="FFC000"/>
                </a:solidFill>
              </a:rPr>
              <a:t>GERENCIA 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</a:t>
            </a:r>
            <a:r>
              <a:rPr lang="es-MX" sz="1600" dirty="0" smtClean="0">
                <a:solidFill>
                  <a:srgbClr val="FFC000"/>
                </a:solidFill>
              </a:rPr>
              <a:t>Reclutamiento y despidos </a:t>
            </a:r>
            <a:r>
              <a:rPr lang="es-MX" sz="1600" dirty="0" smtClean="0">
                <a:solidFill>
                  <a:schemeClr val="bg1"/>
                </a:solidFill>
              </a:rPr>
              <a:t>del personal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-Exámenes médicos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-Exámenes de calificación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</a:t>
            </a:r>
            <a:r>
              <a:rPr lang="es-MX" sz="1600" dirty="0" smtClean="0">
                <a:solidFill>
                  <a:srgbClr val="FFC000"/>
                </a:solidFill>
              </a:rPr>
              <a:t>Contratos </a:t>
            </a:r>
            <a:r>
              <a:rPr lang="es-MX" sz="1600" dirty="0" smtClean="0">
                <a:solidFill>
                  <a:schemeClr val="bg1"/>
                </a:solidFill>
              </a:rPr>
              <a:t>de trabajadores especiales</a:t>
            </a:r>
          </a:p>
          <a:p>
            <a:endParaRPr lang="es-MX" sz="1600" b="1" dirty="0">
              <a:solidFill>
                <a:schemeClr val="bg1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CAPACIDAD U CULTURA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</a:t>
            </a:r>
            <a:r>
              <a:rPr lang="es-MX" sz="1600" dirty="0" smtClean="0">
                <a:solidFill>
                  <a:srgbClr val="FFC000"/>
                </a:solidFill>
              </a:rPr>
              <a:t>Escuela </a:t>
            </a:r>
            <a:r>
              <a:rPr lang="es-MX" sz="1600" dirty="0" smtClean="0">
                <a:solidFill>
                  <a:schemeClr val="bg1"/>
                </a:solidFill>
              </a:rPr>
              <a:t>de conducción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</a:t>
            </a:r>
            <a:r>
              <a:rPr lang="es-MX" sz="1600" dirty="0" smtClean="0">
                <a:solidFill>
                  <a:srgbClr val="FFC000"/>
                </a:solidFill>
              </a:rPr>
              <a:t>Capacitación interna </a:t>
            </a:r>
            <a:r>
              <a:rPr lang="es-MX" sz="1600" dirty="0" smtClean="0">
                <a:solidFill>
                  <a:schemeClr val="bg1"/>
                </a:solidFill>
              </a:rPr>
              <a:t>en la empresa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-Selección de personal para cursos externos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</a:t>
            </a:r>
            <a:r>
              <a:rPr lang="es-MX" sz="1600" dirty="0" smtClean="0">
                <a:solidFill>
                  <a:srgbClr val="FFC000"/>
                </a:solidFill>
              </a:rPr>
              <a:t>Deportes </a:t>
            </a:r>
            <a:r>
              <a:rPr lang="es-MX" sz="1600" dirty="0" smtClean="0">
                <a:solidFill>
                  <a:schemeClr val="bg1"/>
                </a:solidFill>
              </a:rPr>
              <a:t>internos y externos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-Pruebas y exámenes profesionales</a:t>
            </a:r>
          </a:p>
          <a:p>
            <a:endParaRPr lang="es-MX" sz="1600" b="1" dirty="0">
              <a:solidFill>
                <a:schemeClr val="bg1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SERVICIOS DE LA EMPRES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-Servicio de oficina (materiales y servicios de oficina)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-Archivo personal  y empresarial</a:t>
            </a:r>
          </a:p>
          <a:p>
            <a:endParaRPr lang="es-MX" sz="1600" b="1" dirty="0">
              <a:solidFill>
                <a:schemeClr val="bg1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RECURSOS HUMANOS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-Servicio de medicina preventiva </a:t>
            </a:r>
          </a:p>
          <a:p>
            <a:r>
              <a:rPr lang="es-MX" sz="1600" dirty="0" smtClean="0">
                <a:solidFill>
                  <a:schemeClr val="bg1"/>
                </a:solidFill>
              </a:rPr>
              <a:t>-Servicio psicológicos</a:t>
            </a:r>
          </a:p>
          <a:p>
            <a:endParaRPr lang="es-MX" sz="1600" b="1" dirty="0">
              <a:solidFill>
                <a:schemeClr val="bg1"/>
              </a:solidFill>
            </a:endParaRPr>
          </a:p>
          <a:p>
            <a:endParaRPr lang="es-MX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22025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528" y="295856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Departamento de mantenimiento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75856" y="124598"/>
            <a:ext cx="547260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GERENCIA</a:t>
            </a:r>
          </a:p>
          <a:p>
            <a:r>
              <a:rPr lang="es-MX" b="1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chemeClr val="bg1"/>
                </a:solidFill>
              </a:rPr>
              <a:t>Requerimiento de personal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Relación con otros talleres </a:t>
            </a:r>
            <a:r>
              <a:rPr lang="es-MX" dirty="0" smtClean="0">
                <a:solidFill>
                  <a:schemeClr val="bg1"/>
                </a:solidFill>
              </a:rPr>
              <a:t>de reparación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Coordinación </a:t>
            </a:r>
            <a:r>
              <a:rPr lang="es-MX" dirty="0" smtClean="0">
                <a:solidFill>
                  <a:schemeClr val="bg1"/>
                </a:solidFill>
              </a:rPr>
              <a:t>administrativa con el </a:t>
            </a:r>
            <a:r>
              <a:rPr lang="es-MX" dirty="0" smtClean="0">
                <a:solidFill>
                  <a:srgbClr val="FFC000"/>
                </a:solidFill>
              </a:rPr>
              <a:t>departamento de tráfico.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rgbClr val="FFC000"/>
                </a:solidFill>
              </a:rPr>
              <a:t>CAPATAZ GENERAL O JEFE DE TALLER</a:t>
            </a:r>
          </a:p>
          <a:p>
            <a:r>
              <a:rPr lang="es-MX" b="1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chemeClr val="bg1"/>
                </a:solidFill>
              </a:rPr>
              <a:t>Movimiento de vehículos dentro del taller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-Responsable </a:t>
            </a:r>
            <a:r>
              <a:rPr lang="es-MX" dirty="0" smtClean="0">
                <a:solidFill>
                  <a:srgbClr val="FFC000"/>
                </a:solidFill>
              </a:rPr>
              <a:t>ejecución t</a:t>
            </a:r>
            <a:r>
              <a:rPr lang="es-MX" dirty="0" smtClean="0">
                <a:solidFill>
                  <a:schemeClr val="bg1"/>
                </a:solidFill>
              </a:rPr>
              <a:t>rabajos en el taller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Responsable disciplina </a:t>
            </a:r>
            <a:r>
              <a:rPr lang="es-MX" dirty="0" smtClean="0">
                <a:solidFill>
                  <a:schemeClr val="bg1"/>
                </a:solidFill>
              </a:rPr>
              <a:t>del personal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rgbClr val="FFC000"/>
                </a:solidFill>
              </a:rPr>
              <a:t>INSPECTOR TÉCNICO</a:t>
            </a:r>
          </a:p>
          <a:p>
            <a:r>
              <a:rPr lang="es-MX" b="1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Revisión de vehículos </a:t>
            </a:r>
            <a:r>
              <a:rPr lang="es-MX" dirty="0" smtClean="0">
                <a:solidFill>
                  <a:schemeClr val="bg1"/>
                </a:solidFill>
              </a:rPr>
              <a:t>al entrar  para realizar diagnósticos de trabajos y a la salida.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-Resuelve problemas  técnicas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rgbClr val="FFC000"/>
                </a:solidFill>
              </a:rPr>
              <a:t>Asesorar a la gerencia </a:t>
            </a:r>
            <a:r>
              <a:rPr lang="es-MX" dirty="0" smtClean="0">
                <a:solidFill>
                  <a:schemeClr val="bg1"/>
                </a:solidFill>
              </a:rPr>
              <a:t>o dirección en  lo  relacionado con problemas técnicos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rgbClr val="FFC000"/>
                </a:solidFill>
              </a:rPr>
              <a:t>ALMACENAMIENTO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-Mantiene  en almacén una </a:t>
            </a:r>
            <a:r>
              <a:rPr lang="es-MX" dirty="0" smtClean="0">
                <a:solidFill>
                  <a:srgbClr val="FFC000"/>
                </a:solidFill>
              </a:rPr>
              <a:t>cantidad adecuada de repuestos,</a:t>
            </a:r>
            <a:r>
              <a:rPr lang="es-MX" dirty="0" smtClean="0">
                <a:solidFill>
                  <a:schemeClr val="bg1"/>
                </a:solidFill>
              </a:rPr>
              <a:t> materiales  y herramientas.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rgbClr val="FFC000"/>
                </a:solidFill>
              </a:rPr>
              <a:t>ACCIÓN DE MECÁNICA, ELECTRICIDAD, CARROCERÍA, PINTURA</a:t>
            </a:r>
          </a:p>
        </p:txBody>
      </p:sp>
    </p:spTree>
    <p:extLst>
      <p:ext uri="{BB962C8B-B14F-4D97-AF65-F5344CB8AC3E}">
        <p14:creationId xmlns:p14="http://schemas.microsoft.com/office/powerpoint/2010/main" val="944326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98152" y="476672"/>
            <a:ext cx="69847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Los </a:t>
            </a:r>
            <a:r>
              <a:rPr lang="es-MX" dirty="0">
                <a:solidFill>
                  <a:srgbClr val="FFC000"/>
                </a:solidFill>
              </a:rPr>
              <a:t>planes urbanos </a:t>
            </a:r>
            <a:r>
              <a:rPr lang="es-MX" dirty="0" smtClean="0">
                <a:solidFill>
                  <a:srgbClr val="FFC000"/>
                </a:solidFill>
              </a:rPr>
              <a:t>deben estar:</a:t>
            </a:r>
          </a:p>
          <a:p>
            <a:pPr algn="just"/>
            <a:endParaRPr lang="es-MX" dirty="0">
              <a:solidFill>
                <a:srgbClr val="FFC000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-Sustentados </a:t>
            </a:r>
            <a:r>
              <a:rPr lang="es-MX" dirty="0">
                <a:solidFill>
                  <a:schemeClr val="bg1"/>
                </a:solidFill>
              </a:rPr>
              <a:t>en </a:t>
            </a:r>
            <a:r>
              <a:rPr lang="es-MX" dirty="0" smtClean="0">
                <a:solidFill>
                  <a:schemeClr val="bg1"/>
                </a:solidFill>
              </a:rPr>
              <a:t>un </a:t>
            </a:r>
            <a:r>
              <a:rPr lang="es-MX" dirty="0" smtClean="0">
                <a:solidFill>
                  <a:srgbClr val="FFC000"/>
                </a:solidFill>
              </a:rPr>
              <a:t>cuerpo </a:t>
            </a:r>
            <a:r>
              <a:rPr lang="es-MX" dirty="0">
                <a:solidFill>
                  <a:srgbClr val="FFC000"/>
                </a:solidFill>
              </a:rPr>
              <a:t>legal </a:t>
            </a:r>
            <a:endParaRPr lang="es-MX" dirty="0" smtClean="0">
              <a:solidFill>
                <a:srgbClr val="FFC000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-Deben </a:t>
            </a:r>
            <a:r>
              <a:rPr lang="es-MX" dirty="0">
                <a:solidFill>
                  <a:srgbClr val="FFC000"/>
                </a:solidFill>
              </a:rPr>
              <a:t>generar también modificaciones legales </a:t>
            </a:r>
            <a:r>
              <a:rPr lang="es-MX" dirty="0" smtClean="0">
                <a:solidFill>
                  <a:srgbClr val="FFC000"/>
                </a:solidFill>
              </a:rPr>
              <a:t>y fiscales </a:t>
            </a:r>
            <a:r>
              <a:rPr lang="es-MX" dirty="0">
                <a:solidFill>
                  <a:schemeClr val="bg1"/>
                </a:solidFill>
              </a:rPr>
              <a:t>para adaptarse a la dinámica de cambios de usos e intensidad de </a:t>
            </a:r>
            <a:r>
              <a:rPr lang="es-MX" dirty="0" smtClean="0">
                <a:solidFill>
                  <a:schemeClr val="bg1"/>
                </a:solidFill>
              </a:rPr>
              <a:t>usos del </a:t>
            </a:r>
            <a:r>
              <a:rPr lang="es-MX" dirty="0">
                <a:solidFill>
                  <a:schemeClr val="bg1"/>
                </a:solidFill>
              </a:rPr>
              <a:t>suelo urbano </a:t>
            </a:r>
            <a:r>
              <a:rPr lang="es-MX" dirty="0" smtClean="0">
                <a:solidFill>
                  <a:schemeClr val="bg1"/>
                </a:solidFill>
              </a:rPr>
              <a:t>para </a:t>
            </a:r>
            <a:r>
              <a:rPr lang="es-MX" dirty="0">
                <a:solidFill>
                  <a:schemeClr val="bg1"/>
                </a:solidFill>
              </a:rPr>
              <a:t>responder a la creciente concentración poblacional y a </a:t>
            </a:r>
            <a:r>
              <a:rPr lang="es-MX" dirty="0" smtClean="0">
                <a:solidFill>
                  <a:schemeClr val="bg1"/>
                </a:solidFill>
              </a:rPr>
              <a:t>su demanda </a:t>
            </a:r>
            <a:r>
              <a:rPr lang="es-MX" dirty="0">
                <a:solidFill>
                  <a:schemeClr val="bg1"/>
                </a:solidFill>
              </a:rPr>
              <a:t>de necesidades básicas.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814710" y="3393866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realidad siempre rebasa a la planeación</a:t>
            </a:r>
            <a:r>
              <a:rPr lang="es-MX" dirty="0">
                <a:solidFill>
                  <a:schemeClr val="bg1"/>
                </a:solidFill>
              </a:rPr>
              <a:t>, por lo que ésta sólo existe en papel</a:t>
            </a:r>
            <a:r>
              <a:rPr lang="es-MX" dirty="0" smtClean="0">
                <a:solidFill>
                  <a:schemeClr val="bg1"/>
                </a:solidFill>
              </a:rPr>
              <a:t>, en </a:t>
            </a:r>
            <a:r>
              <a:rPr lang="es-MX" dirty="0">
                <a:solidFill>
                  <a:schemeClr val="bg1"/>
                </a:solidFill>
              </a:rPr>
              <a:t>el decreto, pero no es real ni operativa.</a:t>
            </a:r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3923928" y="2708920"/>
            <a:ext cx="0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4427984" y="5229200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Se debe </a:t>
            </a:r>
            <a:r>
              <a:rPr lang="es-MX" dirty="0" smtClean="0">
                <a:solidFill>
                  <a:srgbClr val="FFC000"/>
                </a:solidFill>
              </a:rPr>
              <a:t>formular </a:t>
            </a:r>
            <a:r>
              <a:rPr lang="es-MX" dirty="0">
                <a:solidFill>
                  <a:srgbClr val="FFC000"/>
                </a:solidFill>
              </a:rPr>
              <a:t>un plan para la ordenación urbana </a:t>
            </a:r>
            <a:r>
              <a:rPr lang="es-MX" dirty="0" smtClean="0">
                <a:solidFill>
                  <a:srgbClr val="FFC000"/>
                </a:solidFill>
              </a:rPr>
              <a:t>de la </a:t>
            </a:r>
            <a:r>
              <a:rPr lang="es-MX" dirty="0">
                <a:solidFill>
                  <a:srgbClr val="FFC000"/>
                </a:solidFill>
              </a:rPr>
              <a:t>periferia</a:t>
            </a:r>
            <a:r>
              <a:rPr lang="es-MX" dirty="0">
                <a:solidFill>
                  <a:schemeClr val="bg1"/>
                </a:solidFill>
              </a:rPr>
              <a:t> y un plan territorial estratégico para la preservación de </a:t>
            </a:r>
            <a:r>
              <a:rPr lang="es-MX" dirty="0" smtClean="0">
                <a:solidFill>
                  <a:schemeClr val="bg1"/>
                </a:solidFill>
              </a:rPr>
              <a:t>medio ambiente.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5868144" y="4287754"/>
            <a:ext cx="0" cy="57780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6656"/>
            <a:ext cx="1619672" cy="2281344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210" y="501015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07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0652" y="735087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De la planeación urbana centralizada</a:t>
            </a:r>
          </a:p>
          <a:p>
            <a:pPr algn="ctr"/>
            <a:r>
              <a:rPr lang="es-MX" b="1" dirty="0">
                <a:solidFill>
                  <a:schemeClr val="bg1"/>
                </a:solidFill>
              </a:rPr>
              <a:t>a una consensuada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334594" y="73508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rgbClr val="FFC000"/>
                </a:solidFill>
              </a:rPr>
              <a:t>planeación urbana </a:t>
            </a:r>
            <a:r>
              <a:rPr lang="es-MX" dirty="0">
                <a:solidFill>
                  <a:schemeClr val="bg1"/>
                </a:solidFill>
              </a:rPr>
              <a:t>también </a:t>
            </a:r>
            <a:r>
              <a:rPr lang="es-MX" dirty="0">
                <a:solidFill>
                  <a:srgbClr val="FFC000"/>
                </a:solidFill>
              </a:rPr>
              <a:t>puede emerger de la </a:t>
            </a:r>
            <a:r>
              <a:rPr lang="es-MX" dirty="0" smtClean="0">
                <a:solidFill>
                  <a:srgbClr val="FFC000"/>
                </a:solidFill>
              </a:rPr>
              <a:t>sociedad</a:t>
            </a:r>
            <a:r>
              <a:rPr lang="es-MX" dirty="0" smtClean="0">
                <a:solidFill>
                  <a:schemeClr val="bg1"/>
                </a:solidFill>
              </a:rPr>
              <a:t> y de instituciones académicas.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528592" y="3227859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la planeación pasada ha sido </a:t>
            </a:r>
            <a:r>
              <a:rPr lang="es-MX" dirty="0" smtClean="0">
                <a:solidFill>
                  <a:schemeClr val="bg1"/>
                </a:solidFill>
              </a:rPr>
              <a:t>poco efectiva, pues </a:t>
            </a:r>
            <a:r>
              <a:rPr lang="es-MX" dirty="0" smtClean="0">
                <a:solidFill>
                  <a:srgbClr val="FFC000"/>
                </a:solidFill>
              </a:rPr>
              <a:t>no ha habido </a:t>
            </a:r>
            <a:r>
              <a:rPr lang="es-MX" dirty="0">
                <a:solidFill>
                  <a:srgbClr val="FFC000"/>
                </a:solidFill>
              </a:rPr>
              <a:t>equilibrio y consenso de fuerzas sociales, económicas y </a:t>
            </a:r>
            <a:r>
              <a:rPr lang="es-MX" dirty="0" smtClean="0">
                <a:solidFill>
                  <a:srgbClr val="FFC000"/>
                </a:solidFill>
              </a:rPr>
              <a:t>políticas.</a:t>
            </a:r>
            <a:endParaRPr lang="es-MX" dirty="0">
              <a:solidFill>
                <a:srgbClr val="FFC000"/>
              </a:solidFill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 flipV="1">
            <a:off x="3394720" y="1196752"/>
            <a:ext cx="673224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7884368" y="1789659"/>
            <a:ext cx="0" cy="66084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107504" y="3072621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dirty="0">
                <a:solidFill>
                  <a:schemeClr val="bg1"/>
                </a:solidFill>
              </a:rPr>
              <a:t>De la planeación urbana totalizadora a la ordenación territorial</a:t>
            </a:r>
          </a:p>
          <a:p>
            <a:pPr algn="ctr"/>
            <a:r>
              <a:rPr lang="es-MX" b="1" i="1" dirty="0">
                <a:solidFill>
                  <a:schemeClr val="bg1"/>
                </a:solidFill>
              </a:rPr>
              <a:t>estratégica por franjas periféricas</a:t>
            </a:r>
            <a:endParaRPr lang="es-MX" b="1" dirty="0">
              <a:solidFill>
                <a:schemeClr val="bg1"/>
              </a:solidFill>
            </a:endParaRPr>
          </a:p>
        </p:txBody>
      </p:sp>
      <p:cxnSp>
        <p:nvCxnSpPr>
          <p:cNvPr id="13" name="12 Conector angular"/>
          <p:cNvCxnSpPr/>
          <p:nvPr/>
        </p:nvCxnSpPr>
        <p:spPr>
          <a:xfrm rot="10800000" flipV="1">
            <a:off x="3851921" y="3525766"/>
            <a:ext cx="576065" cy="163759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>
            <a:off x="723284" y="5157192"/>
            <a:ext cx="5929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Es </a:t>
            </a:r>
            <a:r>
              <a:rPr lang="es-MX" dirty="0">
                <a:solidFill>
                  <a:schemeClr val="bg1"/>
                </a:solidFill>
              </a:rPr>
              <a:t>necesario </a:t>
            </a:r>
            <a:r>
              <a:rPr lang="es-MX" dirty="0">
                <a:solidFill>
                  <a:srgbClr val="FFC000"/>
                </a:solidFill>
              </a:rPr>
              <a:t>definir franjas o zonas en las que, de acuerdo con </a:t>
            </a:r>
            <a:r>
              <a:rPr lang="es-MX" dirty="0" smtClean="0">
                <a:solidFill>
                  <a:srgbClr val="FFC000"/>
                </a:solidFill>
              </a:rPr>
              <a:t>el potencial </a:t>
            </a:r>
            <a:r>
              <a:rPr lang="es-MX" dirty="0">
                <a:solidFill>
                  <a:srgbClr val="FFC000"/>
                </a:solidFill>
              </a:rPr>
              <a:t>de absorción urbana y de su valor ambiental, puedan llevarse a </a:t>
            </a:r>
            <a:r>
              <a:rPr lang="es-MX" dirty="0" smtClean="0">
                <a:solidFill>
                  <a:srgbClr val="FFC000"/>
                </a:solidFill>
              </a:rPr>
              <a:t>cabo acciones </a:t>
            </a:r>
            <a:r>
              <a:rPr lang="es-MX" dirty="0">
                <a:solidFill>
                  <a:srgbClr val="FFC000"/>
                </a:solidFill>
              </a:rPr>
              <a:t>específicas</a:t>
            </a:r>
            <a:r>
              <a:rPr lang="es-MX" dirty="0">
                <a:solidFill>
                  <a:schemeClr val="bg1"/>
                </a:solidFill>
              </a:rPr>
              <a:t> de planeación,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1" y="1618854"/>
            <a:ext cx="1921987" cy="1438200"/>
          </a:xfrm>
          <a:prstGeom prst="rect">
            <a:avLst/>
          </a:prstGeom>
        </p:spPr>
      </p:pic>
      <p:cxnSp>
        <p:nvCxnSpPr>
          <p:cNvPr id="17" name="16 Conector recto de flecha"/>
          <p:cNvCxnSpPr/>
          <p:nvPr/>
        </p:nvCxnSpPr>
        <p:spPr>
          <a:xfrm>
            <a:off x="1187624" y="4151189"/>
            <a:ext cx="0" cy="66084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46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1412775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i="1" dirty="0">
                <a:solidFill>
                  <a:srgbClr val="FFC000"/>
                </a:solidFill>
              </a:rPr>
              <a:t>Mancha urbana consolidada</a:t>
            </a:r>
            <a:r>
              <a:rPr lang="es-MX" i="1" dirty="0">
                <a:solidFill>
                  <a:schemeClr val="bg1"/>
                </a:solidFill>
              </a:rPr>
              <a:t>. </a:t>
            </a:r>
            <a:r>
              <a:rPr lang="es-MX" dirty="0">
                <a:solidFill>
                  <a:schemeClr val="bg1"/>
                </a:solidFill>
              </a:rPr>
              <a:t>Es propiamente el casco urbano de </a:t>
            </a:r>
            <a:r>
              <a:rPr lang="es-MX" dirty="0" smtClean="0">
                <a:solidFill>
                  <a:schemeClr val="bg1"/>
                </a:solidFill>
              </a:rPr>
              <a:t>la ciudad </a:t>
            </a:r>
            <a:r>
              <a:rPr lang="es-MX" dirty="0">
                <a:solidFill>
                  <a:schemeClr val="bg1"/>
                </a:solidFill>
              </a:rPr>
              <a:t>que integra su fundo legal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851920" y="4766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FRANJAS: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27584" y="4005064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i="1" dirty="0">
                <a:solidFill>
                  <a:srgbClr val="FFC000"/>
                </a:solidFill>
              </a:rPr>
              <a:t>Franja de expansión urbana incontrolada en la </a:t>
            </a:r>
            <a:r>
              <a:rPr lang="es-MX" i="1" dirty="0" smtClean="0">
                <a:solidFill>
                  <a:srgbClr val="FFC000"/>
                </a:solidFill>
              </a:rPr>
              <a:t>periferia. </a:t>
            </a:r>
            <a:r>
              <a:rPr lang="es-MX" dirty="0" smtClean="0">
                <a:solidFill>
                  <a:schemeClr val="bg1"/>
                </a:solidFill>
              </a:rPr>
              <a:t>Es </a:t>
            </a:r>
            <a:r>
              <a:rPr lang="es-MX" dirty="0">
                <a:solidFill>
                  <a:schemeClr val="bg1"/>
                </a:solidFill>
              </a:rPr>
              <a:t>el territorio en proceso </a:t>
            </a:r>
            <a:r>
              <a:rPr lang="es-MX" dirty="0" smtClean="0">
                <a:solidFill>
                  <a:schemeClr val="bg1"/>
                </a:solidFill>
              </a:rPr>
              <a:t>de ocupación </a:t>
            </a:r>
            <a:r>
              <a:rPr lang="es-MX" dirty="0">
                <a:solidFill>
                  <a:schemeClr val="bg1"/>
                </a:solidFill>
              </a:rPr>
              <a:t>por asentamientos </a:t>
            </a:r>
            <a:r>
              <a:rPr lang="es-MX" dirty="0" smtClean="0">
                <a:solidFill>
                  <a:schemeClr val="bg1"/>
                </a:solidFill>
              </a:rPr>
              <a:t>irregulares, es </a:t>
            </a:r>
            <a:r>
              <a:rPr lang="es-MX" dirty="0">
                <a:solidFill>
                  <a:schemeClr val="bg1"/>
                </a:solidFill>
              </a:rPr>
              <a:t>la franja </a:t>
            </a:r>
            <a:r>
              <a:rPr lang="es-MX" dirty="0" smtClean="0">
                <a:solidFill>
                  <a:schemeClr val="bg1"/>
                </a:solidFill>
              </a:rPr>
              <a:t>urbana próxima </a:t>
            </a:r>
            <a:r>
              <a:rPr lang="es-MX" dirty="0">
                <a:solidFill>
                  <a:schemeClr val="bg1"/>
                </a:solidFill>
              </a:rPr>
              <a:t>a la mancha urbana </a:t>
            </a:r>
            <a:r>
              <a:rPr lang="es-MX" dirty="0" smtClean="0">
                <a:solidFill>
                  <a:schemeClr val="bg1"/>
                </a:solidFill>
              </a:rPr>
              <a:t>consolidada.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02288"/>
            <a:ext cx="2160240" cy="1659403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291779"/>
            <a:ext cx="2069519" cy="1648894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302288"/>
            <a:ext cx="2343150" cy="1648894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688" y="5085183"/>
            <a:ext cx="2917248" cy="1766605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085183"/>
            <a:ext cx="2668325" cy="176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14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476672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i="1" dirty="0">
                <a:solidFill>
                  <a:srgbClr val="FFC000"/>
                </a:solidFill>
              </a:rPr>
              <a:t>Franja de transición rural-urbano en la periferia</a:t>
            </a:r>
            <a:r>
              <a:rPr lang="es-MX" i="1" dirty="0">
                <a:solidFill>
                  <a:schemeClr val="bg1"/>
                </a:solidFill>
              </a:rPr>
              <a:t>. </a:t>
            </a:r>
            <a:r>
              <a:rPr lang="es-MX" dirty="0">
                <a:solidFill>
                  <a:schemeClr val="bg1"/>
                </a:solidFill>
              </a:rPr>
              <a:t>Sin duda alguna </a:t>
            </a:r>
            <a:r>
              <a:rPr lang="es-MX" dirty="0" smtClean="0">
                <a:solidFill>
                  <a:schemeClr val="bg1"/>
                </a:solidFill>
              </a:rPr>
              <a:t>que la </a:t>
            </a:r>
            <a:r>
              <a:rPr lang="es-MX" dirty="0">
                <a:solidFill>
                  <a:schemeClr val="bg1"/>
                </a:solidFill>
              </a:rPr>
              <a:t>parte más compleja por definir es el límite imaginario entre la </a:t>
            </a:r>
            <a:r>
              <a:rPr lang="es-MX" dirty="0" smtClean="0">
                <a:solidFill>
                  <a:schemeClr val="bg1"/>
                </a:solidFill>
              </a:rPr>
              <a:t>ciudad  y </a:t>
            </a:r>
            <a:r>
              <a:rPr lang="es-MX" dirty="0">
                <a:solidFill>
                  <a:schemeClr val="bg1"/>
                </a:solidFill>
              </a:rPr>
              <a:t>el </a:t>
            </a:r>
            <a:r>
              <a:rPr lang="es-MX" dirty="0" smtClean="0">
                <a:solidFill>
                  <a:schemeClr val="bg1"/>
                </a:solidFill>
              </a:rPr>
              <a:t>campo. Las franjas </a:t>
            </a:r>
            <a:r>
              <a:rPr lang="es-MX" dirty="0">
                <a:solidFill>
                  <a:schemeClr val="bg1"/>
                </a:solidFill>
              </a:rPr>
              <a:t>de transición son las áreas agrícolas con fuerte presión </a:t>
            </a:r>
            <a:r>
              <a:rPr lang="es-MX" dirty="0" smtClean="0">
                <a:solidFill>
                  <a:schemeClr val="bg1"/>
                </a:solidFill>
              </a:rPr>
              <a:t>de ocupación </a:t>
            </a:r>
            <a:r>
              <a:rPr lang="es-MX" dirty="0">
                <a:solidFill>
                  <a:schemeClr val="bg1"/>
                </a:solidFill>
              </a:rPr>
              <a:t>por asentamientos irregulares y, generalmente, son </a:t>
            </a:r>
            <a:r>
              <a:rPr lang="es-MX" dirty="0" smtClean="0">
                <a:solidFill>
                  <a:schemeClr val="bg1"/>
                </a:solidFill>
              </a:rPr>
              <a:t>tierras agrícolas </a:t>
            </a:r>
            <a:r>
              <a:rPr lang="es-MX" dirty="0">
                <a:solidFill>
                  <a:schemeClr val="bg1"/>
                </a:solidFill>
              </a:rPr>
              <a:t>de temporal de baja </a:t>
            </a:r>
            <a:r>
              <a:rPr lang="es-MX" dirty="0" smtClean="0">
                <a:solidFill>
                  <a:schemeClr val="bg1"/>
                </a:solidFill>
              </a:rPr>
              <a:t>productividad.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75614" y="390761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i="1" dirty="0">
                <a:solidFill>
                  <a:srgbClr val="FFC000"/>
                </a:solidFill>
              </a:rPr>
              <a:t>Zona de conservación ecológica. </a:t>
            </a:r>
            <a:r>
              <a:rPr lang="es-MX" dirty="0">
                <a:solidFill>
                  <a:schemeClr val="bg1"/>
                </a:solidFill>
              </a:rPr>
              <a:t>Son las zonas de elevado valor </a:t>
            </a:r>
            <a:r>
              <a:rPr lang="es-MX" dirty="0" smtClean="0">
                <a:solidFill>
                  <a:schemeClr val="bg1"/>
                </a:solidFill>
              </a:rPr>
              <a:t>ambiental. recarga </a:t>
            </a:r>
            <a:r>
              <a:rPr lang="es-MX" dirty="0">
                <a:solidFill>
                  <a:schemeClr val="bg1"/>
                </a:solidFill>
              </a:rPr>
              <a:t>de acuíferos</a:t>
            </a:r>
            <a:r>
              <a:rPr lang="es-MX" dirty="0" smtClean="0">
                <a:solidFill>
                  <a:schemeClr val="bg1"/>
                </a:solidFill>
              </a:rPr>
              <a:t>, limpieza </a:t>
            </a:r>
            <a:r>
              <a:rPr lang="es-MX" dirty="0">
                <a:solidFill>
                  <a:schemeClr val="bg1"/>
                </a:solidFill>
              </a:rPr>
              <a:t>del aire y estabilización climática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60034"/>
            <a:ext cx="3203848" cy="1747584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2160034"/>
            <a:ext cx="3060340" cy="174758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556" y="4725144"/>
            <a:ext cx="3350916" cy="2109256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844" y="4725144"/>
            <a:ext cx="2857500" cy="210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4075</Words>
  <Application>Microsoft Office PowerPoint</Application>
  <PresentationFormat>Presentación en pantalla (4:3)</PresentationFormat>
  <Paragraphs>547</Paragraphs>
  <Slides>55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56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Noé</dc:creator>
  <cp:lastModifiedBy>UAEM</cp:lastModifiedBy>
  <cp:revision>38</cp:revision>
  <dcterms:created xsi:type="dcterms:W3CDTF">2015-10-02T13:18:52Z</dcterms:created>
  <dcterms:modified xsi:type="dcterms:W3CDTF">2015-10-03T02:08:18Z</dcterms:modified>
</cp:coreProperties>
</file>