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sldIdLst>
    <p:sldId id="256" r:id="rId2"/>
    <p:sldId id="378" r:id="rId3"/>
    <p:sldId id="379" r:id="rId4"/>
    <p:sldId id="380" r:id="rId5"/>
    <p:sldId id="381" r:id="rId6"/>
    <p:sldId id="382" r:id="rId7"/>
    <p:sldId id="383"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 id="296" r:id="rId47"/>
    <p:sldId id="297" r:id="rId48"/>
    <p:sldId id="298" r:id="rId49"/>
    <p:sldId id="299" r:id="rId50"/>
    <p:sldId id="300" r:id="rId51"/>
    <p:sldId id="301" r:id="rId52"/>
    <p:sldId id="302" r:id="rId53"/>
    <p:sldId id="303" r:id="rId54"/>
    <p:sldId id="304" r:id="rId55"/>
    <p:sldId id="305" r:id="rId56"/>
    <p:sldId id="306" r:id="rId57"/>
    <p:sldId id="307" r:id="rId58"/>
    <p:sldId id="308" r:id="rId59"/>
    <p:sldId id="309" r:id="rId60"/>
    <p:sldId id="310" r:id="rId61"/>
    <p:sldId id="311" r:id="rId62"/>
    <p:sldId id="312" r:id="rId63"/>
    <p:sldId id="313" r:id="rId64"/>
    <p:sldId id="314" r:id="rId65"/>
    <p:sldId id="315" r:id="rId66"/>
    <p:sldId id="384" r:id="rId67"/>
    <p:sldId id="316" r:id="rId68"/>
    <p:sldId id="317" r:id="rId69"/>
    <p:sldId id="318" r:id="rId70"/>
    <p:sldId id="319" r:id="rId71"/>
    <p:sldId id="320" r:id="rId72"/>
    <p:sldId id="321" r:id="rId73"/>
    <p:sldId id="322" r:id="rId74"/>
    <p:sldId id="323" r:id="rId75"/>
    <p:sldId id="324" r:id="rId76"/>
    <p:sldId id="385" r:id="rId77"/>
  </p:sldIdLst>
  <p:sldSz cx="9144000" cy="6858000" type="screen4x3"/>
  <p:notesSz cx="6858000" cy="9144000"/>
  <p:defaultTextStyle>
    <a:defPPr>
      <a:defRPr lang="es-MX"/>
    </a:defPPr>
    <a:lvl1pPr marL="0" algn="l" defTabSz="914269" rtl="0" eaLnBrk="1" latinLnBrk="0" hangingPunct="1">
      <a:defRPr sz="1800" kern="1200">
        <a:solidFill>
          <a:schemeClr val="tx1"/>
        </a:solidFill>
        <a:latin typeface="+mn-lt"/>
        <a:ea typeface="+mn-ea"/>
        <a:cs typeface="+mn-cs"/>
      </a:defRPr>
    </a:lvl1pPr>
    <a:lvl2pPr marL="457135" algn="l" defTabSz="914269" rtl="0" eaLnBrk="1" latinLnBrk="0" hangingPunct="1">
      <a:defRPr sz="1800" kern="1200">
        <a:solidFill>
          <a:schemeClr val="tx1"/>
        </a:solidFill>
        <a:latin typeface="+mn-lt"/>
        <a:ea typeface="+mn-ea"/>
        <a:cs typeface="+mn-cs"/>
      </a:defRPr>
    </a:lvl2pPr>
    <a:lvl3pPr marL="914269" algn="l" defTabSz="914269" rtl="0" eaLnBrk="1" latinLnBrk="0" hangingPunct="1">
      <a:defRPr sz="1800" kern="1200">
        <a:solidFill>
          <a:schemeClr val="tx1"/>
        </a:solidFill>
        <a:latin typeface="+mn-lt"/>
        <a:ea typeface="+mn-ea"/>
        <a:cs typeface="+mn-cs"/>
      </a:defRPr>
    </a:lvl3pPr>
    <a:lvl4pPr marL="1371404" algn="l" defTabSz="914269" rtl="0" eaLnBrk="1" latinLnBrk="0" hangingPunct="1">
      <a:defRPr sz="1800" kern="1200">
        <a:solidFill>
          <a:schemeClr val="tx1"/>
        </a:solidFill>
        <a:latin typeface="+mn-lt"/>
        <a:ea typeface="+mn-ea"/>
        <a:cs typeface="+mn-cs"/>
      </a:defRPr>
    </a:lvl4pPr>
    <a:lvl5pPr marL="1828539" algn="l" defTabSz="914269" rtl="0" eaLnBrk="1" latinLnBrk="0" hangingPunct="1">
      <a:defRPr sz="1800" kern="1200">
        <a:solidFill>
          <a:schemeClr val="tx1"/>
        </a:solidFill>
        <a:latin typeface="+mn-lt"/>
        <a:ea typeface="+mn-ea"/>
        <a:cs typeface="+mn-cs"/>
      </a:defRPr>
    </a:lvl5pPr>
    <a:lvl6pPr marL="2285674" algn="l" defTabSz="914269" rtl="0" eaLnBrk="1" latinLnBrk="0" hangingPunct="1">
      <a:defRPr sz="1800" kern="1200">
        <a:solidFill>
          <a:schemeClr val="tx1"/>
        </a:solidFill>
        <a:latin typeface="+mn-lt"/>
        <a:ea typeface="+mn-ea"/>
        <a:cs typeface="+mn-cs"/>
      </a:defRPr>
    </a:lvl6pPr>
    <a:lvl7pPr marL="2742809" algn="l" defTabSz="914269" rtl="0" eaLnBrk="1" latinLnBrk="0" hangingPunct="1">
      <a:defRPr sz="1800" kern="1200">
        <a:solidFill>
          <a:schemeClr val="tx1"/>
        </a:solidFill>
        <a:latin typeface="+mn-lt"/>
        <a:ea typeface="+mn-ea"/>
        <a:cs typeface="+mn-cs"/>
      </a:defRPr>
    </a:lvl7pPr>
    <a:lvl8pPr marL="3199944" algn="l" defTabSz="914269" rtl="0" eaLnBrk="1" latinLnBrk="0" hangingPunct="1">
      <a:defRPr sz="1800" kern="1200">
        <a:solidFill>
          <a:schemeClr val="tx1"/>
        </a:solidFill>
        <a:latin typeface="+mn-lt"/>
        <a:ea typeface="+mn-ea"/>
        <a:cs typeface="+mn-cs"/>
      </a:defRPr>
    </a:lvl8pPr>
    <a:lvl9pPr marL="3657078" algn="l" defTabSz="914269"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DA37D80-6434-44D0-A028-1B22A696006F}" styleName="Estilo claro 3 - Acento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494"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presProps" Target="presProps.xml"/><Relationship Id="rId8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s>
</file>

<file path=ppt/diagrams/_rels/data1.xml.rels><?xml version="1.0" encoding="UTF-8" standalone="yes"?>
<Relationships xmlns="http://schemas.openxmlformats.org/package/2006/relationships"><Relationship Id="rId1" Type="http://schemas.openxmlformats.org/officeDocument/2006/relationships/image" Target="../media/image12.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D1E8D98-B678-49DB-A915-08B99B4B9099}" type="doc">
      <dgm:prSet loTypeId="urn:microsoft.com/office/officeart/2009/3/layout/SnapshotPictureList" loCatId="picture" qsTypeId="urn:microsoft.com/office/officeart/2005/8/quickstyle/simple1" qsCatId="simple" csTypeId="urn:microsoft.com/office/officeart/2005/8/colors/accent1_2" csCatId="accent1" phldr="1"/>
      <dgm:spPr/>
      <dgm:t>
        <a:bodyPr/>
        <a:lstStyle/>
        <a:p>
          <a:endParaRPr lang="es-MX"/>
        </a:p>
      </dgm:t>
    </dgm:pt>
    <dgm:pt modelId="{2B1E0382-39B5-41B9-BD23-4182CB8215A9}">
      <dgm:prSet phldrT="[Texto]" custT="1"/>
      <dgm:spPr/>
      <dgm:t>
        <a:bodyPr/>
        <a:lstStyle/>
        <a:p>
          <a:pPr algn="just"/>
          <a:r>
            <a:rPr lang="es-MX" sz="2000" dirty="0" smtClean="0"/>
            <a:t>La sociología es una ciencia social porque tiene como campo de trabajo los hechos o fenómenos sociales; es decir todo aquello que existe a partir de lo que el hombre ha construido a lo largo de la historia </a:t>
          </a:r>
          <a:endParaRPr lang="es-MX" sz="2000" dirty="0"/>
        </a:p>
      </dgm:t>
    </dgm:pt>
    <dgm:pt modelId="{5D6D951C-D0AB-4123-813D-15F7B8C55AD2}" type="parTrans" cxnId="{BC963D4F-059D-4381-958E-4A5DBE4A93B8}">
      <dgm:prSet/>
      <dgm:spPr/>
      <dgm:t>
        <a:bodyPr/>
        <a:lstStyle/>
        <a:p>
          <a:endParaRPr lang="es-MX"/>
        </a:p>
      </dgm:t>
    </dgm:pt>
    <dgm:pt modelId="{0A128D3E-15F0-425B-9520-AA4BA1D2A24F}" type="sibTrans" cxnId="{BC963D4F-059D-4381-958E-4A5DBE4A93B8}">
      <dgm:prSet/>
      <dgm:spPr/>
      <dgm:t>
        <a:bodyPr/>
        <a:lstStyle/>
        <a:p>
          <a:endParaRPr lang="es-MX"/>
        </a:p>
      </dgm:t>
    </dgm:pt>
    <dgm:pt modelId="{DF273DD4-631E-4C7B-9A9E-02FBEE6BC462}">
      <dgm:prSet phldrT="[Texto]"/>
      <dgm:spPr/>
      <dgm:t>
        <a:bodyPr/>
        <a:lstStyle/>
        <a:p>
          <a:endParaRPr lang="es-MX" dirty="0"/>
        </a:p>
      </dgm:t>
    </dgm:pt>
    <dgm:pt modelId="{87D72760-B4E0-4A70-A36A-38FF5B22113B}" type="sibTrans" cxnId="{F7B075BC-B41C-4A11-8F19-941A177A6198}">
      <dgm:prSet/>
      <dgm:spPr/>
      <dgm:t>
        <a:bodyPr/>
        <a:lstStyle/>
        <a:p>
          <a:endParaRPr lang="es-MX"/>
        </a:p>
      </dgm:t>
    </dgm:pt>
    <dgm:pt modelId="{961374FE-7D76-4378-BAA6-5BBDD1EAB925}" type="parTrans" cxnId="{F7B075BC-B41C-4A11-8F19-941A177A6198}">
      <dgm:prSet/>
      <dgm:spPr/>
      <dgm:t>
        <a:bodyPr/>
        <a:lstStyle/>
        <a:p>
          <a:endParaRPr lang="es-MX"/>
        </a:p>
      </dgm:t>
    </dgm:pt>
    <dgm:pt modelId="{BA61A3A5-41C9-4B8C-AA51-8C71A1DB8A84}" type="pres">
      <dgm:prSet presAssocID="{5D1E8D98-B678-49DB-A915-08B99B4B9099}" presName="Name0" presStyleCnt="0">
        <dgm:presLayoutVars>
          <dgm:chMax/>
          <dgm:chPref/>
          <dgm:dir/>
          <dgm:animLvl val="lvl"/>
        </dgm:presLayoutVars>
      </dgm:prSet>
      <dgm:spPr/>
      <dgm:t>
        <a:bodyPr/>
        <a:lstStyle/>
        <a:p>
          <a:endParaRPr lang="es-MX"/>
        </a:p>
      </dgm:t>
    </dgm:pt>
    <dgm:pt modelId="{92286344-58F8-4197-9275-DCAB538AEEAC}" type="pres">
      <dgm:prSet presAssocID="{DF273DD4-631E-4C7B-9A9E-02FBEE6BC462}" presName="composite" presStyleCnt="0"/>
      <dgm:spPr/>
    </dgm:pt>
    <dgm:pt modelId="{B3969081-800B-4BA9-9D9C-D1633651133C}" type="pres">
      <dgm:prSet presAssocID="{DF273DD4-631E-4C7B-9A9E-02FBEE6BC462}" presName="ParentAccentShape" presStyleLbl="trBgShp" presStyleIdx="0" presStyleCnt="2"/>
      <dgm:spPr/>
    </dgm:pt>
    <dgm:pt modelId="{32656F2A-E876-4623-9CDF-0E4771E27EBC}" type="pres">
      <dgm:prSet presAssocID="{DF273DD4-631E-4C7B-9A9E-02FBEE6BC462}" presName="ParentText" presStyleLbl="revTx" presStyleIdx="0" presStyleCnt="2">
        <dgm:presLayoutVars>
          <dgm:chMax val="1"/>
          <dgm:chPref val="1"/>
          <dgm:bulletEnabled val="1"/>
        </dgm:presLayoutVars>
      </dgm:prSet>
      <dgm:spPr/>
      <dgm:t>
        <a:bodyPr/>
        <a:lstStyle/>
        <a:p>
          <a:endParaRPr lang="es-MX"/>
        </a:p>
      </dgm:t>
    </dgm:pt>
    <dgm:pt modelId="{50F6CBCB-A685-484A-9958-D1405EB97A2F}" type="pres">
      <dgm:prSet presAssocID="{DF273DD4-631E-4C7B-9A9E-02FBEE6BC462}" presName="ChildText" presStyleLbl="revTx" presStyleIdx="1" presStyleCnt="2" custScaleY="123164" custLinFactNeighborX="2689" custLinFactNeighborY="-19779">
        <dgm:presLayoutVars>
          <dgm:chMax val="0"/>
          <dgm:chPref val="0"/>
        </dgm:presLayoutVars>
      </dgm:prSet>
      <dgm:spPr/>
      <dgm:t>
        <a:bodyPr/>
        <a:lstStyle/>
        <a:p>
          <a:endParaRPr lang="es-MX"/>
        </a:p>
      </dgm:t>
    </dgm:pt>
    <dgm:pt modelId="{17793955-844C-49FA-9128-FE6026382765}" type="pres">
      <dgm:prSet presAssocID="{DF273DD4-631E-4C7B-9A9E-02FBEE6BC462}" presName="ChildAccentShape" presStyleLbl="trBgShp" presStyleIdx="1" presStyleCnt="2"/>
      <dgm:spPr/>
    </dgm:pt>
    <dgm:pt modelId="{CC74C38F-586A-4C74-B02A-354C1E79F3B8}" type="pres">
      <dgm:prSet presAssocID="{DF273DD4-631E-4C7B-9A9E-02FBEE6BC462}" presName="Image" presStyleLbl="alignImgPlace1" presStyleIdx="0" presStyleCnt="1" custScaleX="73906" custScaleY="83159" custLinFactNeighborX="7369" custLinFactNeighborY="4262"/>
      <dgm:spPr>
        <a:blipFill rotWithShape="1">
          <a:blip xmlns:r="http://schemas.openxmlformats.org/officeDocument/2006/relationships" r:embed="rId1"/>
          <a:stretch>
            <a:fillRect/>
          </a:stretch>
        </a:blipFill>
      </dgm:spPr>
      <dgm:t>
        <a:bodyPr/>
        <a:lstStyle/>
        <a:p>
          <a:endParaRPr lang="es-MX"/>
        </a:p>
      </dgm:t>
    </dgm:pt>
  </dgm:ptLst>
  <dgm:cxnLst>
    <dgm:cxn modelId="{C29D61DF-D8A9-45CC-9971-929757C1DFC0}" type="presOf" srcId="{DF273DD4-631E-4C7B-9A9E-02FBEE6BC462}" destId="{32656F2A-E876-4623-9CDF-0E4771E27EBC}" srcOrd="0" destOrd="0" presId="urn:microsoft.com/office/officeart/2009/3/layout/SnapshotPictureList"/>
    <dgm:cxn modelId="{BC963D4F-059D-4381-958E-4A5DBE4A93B8}" srcId="{DF273DD4-631E-4C7B-9A9E-02FBEE6BC462}" destId="{2B1E0382-39B5-41B9-BD23-4182CB8215A9}" srcOrd="0" destOrd="0" parTransId="{5D6D951C-D0AB-4123-813D-15F7B8C55AD2}" sibTransId="{0A128D3E-15F0-425B-9520-AA4BA1D2A24F}"/>
    <dgm:cxn modelId="{C84D1AF6-B731-49EF-B242-46E26D788F01}" type="presOf" srcId="{5D1E8D98-B678-49DB-A915-08B99B4B9099}" destId="{BA61A3A5-41C9-4B8C-AA51-8C71A1DB8A84}" srcOrd="0" destOrd="0" presId="urn:microsoft.com/office/officeart/2009/3/layout/SnapshotPictureList"/>
    <dgm:cxn modelId="{F7B075BC-B41C-4A11-8F19-941A177A6198}" srcId="{5D1E8D98-B678-49DB-A915-08B99B4B9099}" destId="{DF273DD4-631E-4C7B-9A9E-02FBEE6BC462}" srcOrd="0" destOrd="0" parTransId="{961374FE-7D76-4378-BAA6-5BBDD1EAB925}" sibTransId="{87D72760-B4E0-4A70-A36A-38FF5B22113B}"/>
    <dgm:cxn modelId="{4618A1BF-DBCD-4E07-86A4-27F04F16490B}" type="presOf" srcId="{2B1E0382-39B5-41B9-BD23-4182CB8215A9}" destId="{50F6CBCB-A685-484A-9958-D1405EB97A2F}" srcOrd="0" destOrd="0" presId="urn:microsoft.com/office/officeart/2009/3/layout/SnapshotPictureList"/>
    <dgm:cxn modelId="{7A861C35-3AB8-43F3-B840-AC4C867CF003}" type="presParOf" srcId="{BA61A3A5-41C9-4B8C-AA51-8C71A1DB8A84}" destId="{92286344-58F8-4197-9275-DCAB538AEEAC}" srcOrd="0" destOrd="0" presId="urn:microsoft.com/office/officeart/2009/3/layout/SnapshotPictureList"/>
    <dgm:cxn modelId="{36590555-E379-4A38-ABBF-274BC9F34746}" type="presParOf" srcId="{92286344-58F8-4197-9275-DCAB538AEEAC}" destId="{B3969081-800B-4BA9-9D9C-D1633651133C}" srcOrd="0" destOrd="0" presId="urn:microsoft.com/office/officeart/2009/3/layout/SnapshotPictureList"/>
    <dgm:cxn modelId="{76C0CD8F-0422-48EC-8ACA-B4E67A2BE48F}" type="presParOf" srcId="{92286344-58F8-4197-9275-DCAB538AEEAC}" destId="{32656F2A-E876-4623-9CDF-0E4771E27EBC}" srcOrd="1" destOrd="0" presId="urn:microsoft.com/office/officeart/2009/3/layout/SnapshotPictureList"/>
    <dgm:cxn modelId="{6249F0D6-FA89-4A9A-9AE3-1F77BDCD1765}" type="presParOf" srcId="{92286344-58F8-4197-9275-DCAB538AEEAC}" destId="{50F6CBCB-A685-484A-9958-D1405EB97A2F}" srcOrd="2" destOrd="0" presId="urn:microsoft.com/office/officeart/2009/3/layout/SnapshotPictureList"/>
    <dgm:cxn modelId="{E943F8F1-B949-42BB-A99E-3CD4C19CDC3F}" type="presParOf" srcId="{92286344-58F8-4197-9275-DCAB538AEEAC}" destId="{17793955-844C-49FA-9128-FE6026382765}" srcOrd="3" destOrd="0" presId="urn:microsoft.com/office/officeart/2009/3/layout/SnapshotPictureList"/>
    <dgm:cxn modelId="{92B10EDF-CE18-4B2F-9E74-08D62B136435}" type="presParOf" srcId="{92286344-58F8-4197-9275-DCAB538AEEAC}" destId="{CC74C38F-586A-4C74-B02A-354C1E79F3B8}" srcOrd="4" destOrd="0" presId="urn:microsoft.com/office/officeart/2009/3/layout/SnapshotPictur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9/3/layout/SnapshotPictureList">
  <dgm:title val=""/>
  <dgm:desc val=""/>
  <dgm:catLst>
    <dgm:cat type="picture" pri="3000"/>
    <dgm:cat type="pictureconvert" pri="3000"/>
  </dgm:catLst>
  <dgm:sampData>
    <dgm:dataModel>
      <dgm:ptLst>
        <dgm:pt modelId="0" type="doc"/>
        <dgm:pt modelId="10">
          <dgm:prSet phldr="1"/>
        </dgm:pt>
        <dgm:pt modelId="11">
          <dgm:prSet phldr="1"/>
        </dgm:pt>
      </dgm:ptLst>
      <dgm:cxnLst>
        <dgm:cxn modelId="40" srcId="0" destId="10" srcOrd="0" destOrd="0"/>
        <dgm:cxn modelId="12" srcId="10" destId="11" srcOrd="0" destOrd="0"/>
      </dgm:cxnLst>
      <dgm:bg/>
      <dgm:whole/>
    </dgm:dataModel>
  </dgm:sampData>
  <dgm:styleData>
    <dgm:dataModel>
      <dgm:ptLst>
        <dgm:pt modelId="0" type="doc"/>
        <dgm:pt modelId="10">
          <dgm:prSet phldr="1"/>
        </dgm:pt>
        <dgm:pt modelId="11">
          <dgm:prSet phldr="1"/>
        </dgm:pt>
      </dgm:ptLst>
      <dgm:cxnLst>
        <dgm:cxn modelId="40" srcId="0" destId="10" srcOrd="0" destOrd="0"/>
        <dgm:cxn modelId="12" srcId="10" destId="11" srcOrd="0" destOrd="0"/>
      </dgm:cxnLst>
      <dgm:bg/>
      <dgm:whole/>
    </dgm:dataModel>
  </dgm:styleData>
  <dgm:clrData>
    <dgm:dataModel>
      <dgm:ptLst>
        <dgm:pt modelId="0" type="doc"/>
        <dgm:pt modelId="10">
          <dgm:prSet phldr="1"/>
        </dgm:pt>
        <dgm:pt modelId="11">
          <dgm:prSet phldr="1"/>
        </dgm:pt>
      </dgm:ptLst>
      <dgm:cxnLst>
        <dgm:cxn modelId="40" srcId="0" destId="10" srcOrd="0" destOrd="0"/>
        <dgm:cxn modelId="12" srcId="10" destId="11" srcOrd="0" destOrd="0"/>
      </dgm:cxnLst>
      <dgm:bg/>
      <dgm:whole/>
    </dgm:dataModel>
  </dgm:clrData>
  <dgm:layoutNode name="Name0">
    <dgm:varLst>
      <dgm:chMax/>
      <dgm:chPref/>
      <dgm:dir/>
      <dgm:animLvl val="lvl"/>
    </dgm:varLst>
    <dgm:alg type="snake">
      <dgm:param type="grDir" val="tL"/>
      <dgm:param type="flowDir" val="col"/>
    </dgm:alg>
    <dgm:shape xmlns:r="http://schemas.openxmlformats.org/officeDocument/2006/relationships" r:blip="">
      <dgm:adjLst/>
    </dgm:shape>
    <dgm:constrLst>
      <dgm:constr type="primFontSz" for="des" forName="ChildText" refType="primFontSz" refFor="des" refForName="ParentText" op="lte"/>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2.0273"/>
        </dgm:alg>
        <dgm:shape xmlns:r="http://schemas.openxmlformats.org/officeDocument/2006/relationships" r:blip="">
          <dgm:adjLst/>
        </dgm:shape>
        <dgm:choose name="Name1">
          <dgm:if name="Name2" func="var" arg="dir" op="equ" val="norm">
            <dgm:constrLst>
              <dgm:constr type="l" for="ch" forName="ParentAccentShape" refType="w" fact="0.0238"/>
              <dgm:constr type="t" for="ch" forName="ParentAccentShape" refType="h" fact="0.107"/>
              <dgm:constr type="w" for="ch" forName="ParentAccentShape" refType="w" fact="0.619"/>
              <dgm:constr type="h" for="ch" forName="ParentAccentShape" refType="h" fact="0.893"/>
              <dgm:constr type="l" for="ch" forName="ParentText" refType="w" fact="0.048"/>
              <dgm:constr type="t" for="ch" forName="ParentText" refType="h" fact="0.845"/>
              <dgm:constr type="w" for="ch" forName="ParentText" refType="w" fact="0.571"/>
              <dgm:constr type="h" for="ch" forName="ParentText" refType="h" fact="0.106"/>
              <dgm:constr type="l" for="ch" forName="ChildText" refType="w" fact="0.668"/>
              <dgm:constr type="t" for="ch" forName="ChildText" refType="h" fact="0.107"/>
              <dgm:constr type="w" for="ch" forName="ChildText" refType="w" fact="0.283"/>
              <dgm:constr type="h" for="ch" forName="ChildText" refType="h" fact="0.893"/>
              <dgm:constr type="l" for="ch" forName="ChildAccentShape" refType="w" fact="0.9762"/>
              <dgm:constr type="t" for="ch" forName="ChildAccentShape" refType="h" fact="0.107"/>
              <dgm:constr type="w" for="ch" forName="ChildAccentShape" refType="w" fact="0.0238"/>
              <dgm:constr type="h" for="ch" forName="ChildAccentShape" refType="h" fact="0.893"/>
              <dgm:constr type="l" for="ch" forName="Image" refType="w" fact="0"/>
              <dgm:constr type="t" for="ch" forName="Image" refType="h" fact="0"/>
              <dgm:constr type="w" for="ch" forName="Image" refType="w" fact="0.5952"/>
              <dgm:constr type="h" for="ch" forName="Image" refType="h" fact="0.8447"/>
            </dgm:constrLst>
          </dgm:if>
          <dgm:else name="Name3">
            <dgm:constrLst>
              <dgm:constr type="l" for="ch" forName="ParentAccentShape" refType="w" fact="0.3572"/>
              <dgm:constr type="t" for="ch" forName="ParentAccentShape" refType="h" fact="0.107"/>
              <dgm:constr type="w" for="ch" forName="ParentAccentShape" refType="w" fact="0.619"/>
              <dgm:constr type="h" for="ch" forName="ParentAccentShape" refType="h" fact="0.893"/>
              <dgm:constr type="l" for="ch" forName="ParentText" refType="w" fact="0.381"/>
              <dgm:constr type="t" for="ch" forName="ParentText" refType="h" fact="0.845"/>
              <dgm:constr type="w" for="ch" forName="ParentText" refType="w" fact="0.571"/>
              <dgm:constr type="h" for="ch" forName="ParentText" refType="h" fact="0.106"/>
              <dgm:constr type="l" for="ch" forName="ChildText" refType="w" fact="0.049"/>
              <dgm:constr type="t" for="ch" forName="ChildText" refType="h" fact="0.107"/>
              <dgm:constr type="w" for="ch" forName="ChildText" refType="w" fact="0.283"/>
              <dgm:constr type="h" for="ch" forName="ChildText" refType="h" fact="0.893"/>
              <dgm:constr type="l" for="ch" forName="ChildAccentShape" refType="w" fact="0"/>
              <dgm:constr type="t" for="ch" forName="ChildAccentShape" refType="h" fact="0.107"/>
              <dgm:constr type="w" for="ch" forName="ChildAccentShape" refType="w" fact="0.0238"/>
              <dgm:constr type="h" for="ch" forName="ChildAccentShape" refType="h" fact="0.893"/>
              <dgm:constr type="l" for="ch" forName="Image" refType="w" fact="0.4048"/>
              <dgm:constr type="t" for="ch" forName="Image" refType="h" fact="0"/>
              <dgm:constr type="w" for="ch" forName="Image" refType="w" fact="0.5952"/>
              <dgm:constr type="h" for="ch" forName="Image" refType="h" fact="0.8447"/>
            </dgm:constrLst>
          </dgm:else>
        </dgm:choose>
        <dgm:layoutNode name="ParentAccentShape" styleLbl="trBgShp">
          <dgm:alg type="sp"/>
          <dgm:shape xmlns:r="http://schemas.openxmlformats.org/officeDocument/2006/relationships" type="frame" r:blip="" zOrderOff="-10">
            <dgm:adjLst>
              <dgm:adj idx="1" val="0.0545"/>
            </dgm:adjLst>
          </dgm:shape>
          <dgm:presOf/>
        </dgm:layoutNode>
        <dgm:layoutNode name="ParentText" styleLbl="revTx">
          <dgm:varLst>
            <dgm:chMax val="1"/>
            <dgm:chPref val="1"/>
            <dgm:bulletEnabled val="1"/>
          </dgm:varLst>
          <dgm:alg type="tx">
            <dgm:param type="parTxLTRAlign" val="l"/>
          </dgm:alg>
          <dgm:shape xmlns:r="http://schemas.openxmlformats.org/officeDocument/2006/relationships" type="rect" r:blip="" zOrderOff="10">
            <dgm:adjLst/>
          </dgm:shape>
          <dgm:presOf axis="self" ptType="node"/>
          <dgm:constrLst>
            <dgm:constr type="lMarg" refType="primFontSz" fact="0.8"/>
            <dgm:constr type="rMarg" refType="primFontSz" fact="0.8"/>
            <dgm:constr type="tMarg" refType="primFontSz" fact="0.3"/>
            <dgm:constr type="bMarg" refType="primFontSz" fact="0.3"/>
          </dgm:constrLst>
          <dgm:ruleLst>
            <dgm:rule type="primFontSz" val="5" fact="NaN" max="NaN"/>
          </dgm:ruleLst>
        </dgm:layoutNode>
        <dgm:layoutNode name="ChildText" styleLbl="revTx">
          <dgm:varLst>
            <dgm:chMax val="0"/>
            <dgm:chPref val="0"/>
          </dgm:varLst>
          <dgm:alg type="tx">
            <dgm:param type="parTxLTRAlign" val="l"/>
            <dgm:param type="txAnchorVert" val="t"/>
          </dgm:alg>
          <dgm:shape xmlns:r="http://schemas.openxmlformats.org/officeDocument/2006/relationships" type="rect" r:blip="" zOrderOff="10">
            <dgm:adjLst/>
          </dgm:shape>
          <dgm:choose name="Name4">
            <dgm:if name="Name5" axis="ch" ptType="node" func="cnt" op="gte" val="1">
              <dgm:presOf axis="des" ptType="node"/>
            </dgm:if>
            <dgm:else name="Name6">
              <dgm:presOf/>
            </dgm:else>
          </dgm:choos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layoutNode name="ChildAccentShape" styleLbl="trBgShp">
          <dgm:alg type="sp"/>
          <dgm:choose name="Name7">
            <dgm:if name="Name8" axis="ch" ptType="node" func="cnt" op="gte" val="1">
              <dgm:shape xmlns:r="http://schemas.openxmlformats.org/officeDocument/2006/relationships" type="rect" r:blip="" zOrderOff="-10">
                <dgm:adjLst/>
              </dgm:shape>
            </dgm:if>
            <dgm:else name="Name9">
              <dgm:shape xmlns:r="http://schemas.openxmlformats.org/officeDocument/2006/relationships" type="rect" r:blip="" hideGeom="1">
                <dgm:adjLst/>
              </dgm:shape>
            </dgm:else>
          </dgm:choose>
          <dgm:presOf/>
        </dgm:layoutNode>
        <dgm:layoutNode name="Image" styleLbl="align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16" name="Group 15"/>
          <p:cNvGrpSpPr/>
          <p:nvPr/>
        </p:nvGrpSpPr>
        <p:grpSpPr>
          <a:xfrm>
            <a:off x="4334933" y="1169931"/>
            <a:ext cx="4814835" cy="4993802"/>
            <a:chOff x="4334933" y="1169931"/>
            <a:chExt cx="4814835" cy="4993802"/>
          </a:xfrm>
        </p:grpSpPr>
        <p:cxnSp>
          <p:nvCxnSpPr>
            <p:cNvPr id="17" name="Straight Connector 16"/>
            <p:cNvCxnSpPr/>
            <p:nvPr/>
          </p:nvCxnSpPr>
          <p:spPr>
            <a:xfrm flipH="1">
              <a:off x="6009259" y="1169931"/>
              <a:ext cx="3134741" cy="3134741"/>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4334933" y="1348898"/>
              <a:ext cx="4814835" cy="481483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5225595" y="1469269"/>
              <a:ext cx="3912054" cy="3912054"/>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flipH="1">
              <a:off x="5304588" y="1307856"/>
              <a:ext cx="3839412" cy="3839412"/>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5707078" y="1770196"/>
              <a:ext cx="3430571" cy="3430570"/>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ctrTitle"/>
          </p:nvPr>
        </p:nvSpPr>
        <p:spPr>
          <a:xfrm>
            <a:off x="533400" y="533400"/>
            <a:ext cx="6154713" cy="3124201"/>
          </a:xfrm>
        </p:spPr>
        <p:txBody>
          <a:bodyPr anchor="b">
            <a:normAutofit/>
          </a:bodyPr>
          <a:lstStyle>
            <a:lvl1pPr algn="l">
              <a:defRPr sz="4400">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533400" y="3843868"/>
            <a:ext cx="4954250" cy="1913466"/>
          </a:xfrm>
        </p:spPr>
        <p:txBody>
          <a:bodyPr anchor="t">
            <a:normAutofit/>
          </a:bodyPr>
          <a:lstStyle>
            <a:lvl1pPr marL="0" indent="0" algn="l">
              <a:buNone/>
              <a:defRPr sz="20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4C5E5F8D-A0A5-4420-8383-7268B631F6B3}"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C26DC134-8167-4159-9216-F7F1D4BDF824}" type="slidenum">
              <a:rPr lang="es-MX" smtClean="0"/>
              <a:t>‹Nº›</a:t>
            </a:fld>
            <a:endParaRPr lang="es-MX"/>
          </a:p>
        </p:txBody>
      </p:sp>
    </p:spTree>
    <p:extLst>
      <p:ext uri="{BB962C8B-B14F-4D97-AF65-F5344CB8AC3E}">
        <p14:creationId xmlns:p14="http://schemas.microsoft.com/office/powerpoint/2010/main" val="21960143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p>
            <a:r>
              <a:rPr lang="es-ES" smtClean="0"/>
              <a:t>Haga clic para modificar el estilo de título del patrón</a:t>
            </a:r>
            <a:endParaRPr lang="en-US" dirty="0"/>
          </a:p>
        </p:txBody>
      </p:sp>
      <p:sp>
        <p:nvSpPr>
          <p:cNvPr id="6" name="Picture Placeholder 2"/>
          <p:cNvSpPr>
            <a:spLocks noGrp="1" noChangeAspect="1"/>
          </p:cNvSpPr>
          <p:nvPr>
            <p:ph type="pic" idx="13"/>
          </p:nvPr>
        </p:nvSpPr>
        <p:spPr>
          <a:xfrm>
            <a:off x="533400" y="533400"/>
            <a:ext cx="8077200"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9" name="Text Placeholder 9"/>
          <p:cNvSpPr>
            <a:spLocks noGrp="1"/>
          </p:cNvSpPr>
          <p:nvPr>
            <p:ph type="body" sz="quarter" idx="14"/>
          </p:nvPr>
        </p:nvSpPr>
        <p:spPr>
          <a:xfrm>
            <a:off x="762002" y="3843867"/>
            <a:ext cx="7281332"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4C5E5F8D-A0A5-4420-8383-7268B631F6B3}" type="datetimeFigureOut">
              <a:rPr lang="es-MX" smtClean="0"/>
              <a:t>02/10/2015</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C26DC134-8167-4159-9216-F7F1D4BDF824}" type="slidenum">
              <a:rPr lang="es-MX" smtClean="0"/>
              <a:t>‹Nº›</a:t>
            </a:fld>
            <a:endParaRPr lang="es-MX"/>
          </a:p>
        </p:txBody>
      </p:sp>
    </p:spTree>
    <p:extLst>
      <p:ext uri="{BB962C8B-B14F-4D97-AF65-F5344CB8AC3E}">
        <p14:creationId xmlns:p14="http://schemas.microsoft.com/office/powerpoint/2010/main" val="9551075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077200" cy="2895600"/>
          </a:xfrm>
        </p:spPr>
        <p:txBody>
          <a:bodyPr anchor="ctr">
            <a:normAutofit/>
          </a:bodyPr>
          <a:lstStyle>
            <a:lvl1pPr algn="l">
              <a:defRPr sz="28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533400" y="4114800"/>
            <a:ext cx="6383552" cy="1905000"/>
          </a:xfrm>
        </p:spPr>
        <p:txBody>
          <a:bodyPr anchor="ctr">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C5E5F8D-A0A5-4420-8383-7268B631F6B3}"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C26DC134-8167-4159-9216-F7F1D4BDF824}" type="slidenum">
              <a:rPr lang="es-MX" smtClean="0"/>
              <a:t>‹Nº›</a:t>
            </a:fld>
            <a:endParaRPr lang="es-MX"/>
          </a:p>
        </p:txBody>
      </p:sp>
    </p:spTree>
    <p:extLst>
      <p:ext uri="{BB962C8B-B14F-4D97-AF65-F5344CB8AC3E}">
        <p14:creationId xmlns:p14="http://schemas.microsoft.com/office/powerpoint/2010/main" val="19028118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856283" y="533400"/>
            <a:ext cx="6859787" cy="2895600"/>
          </a:xfrm>
        </p:spPr>
        <p:txBody>
          <a:bodyPr anchor="ctr">
            <a:normAutofit/>
          </a:bodyPr>
          <a:lstStyle>
            <a:lvl1pPr algn="l">
              <a:defRPr sz="2800" b="0" cap="all">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066800" y="3429000"/>
            <a:ext cx="6402467" cy="4826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533400" y="4301070"/>
            <a:ext cx="6382361" cy="171873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C5E5F8D-A0A5-4420-8383-7268B631F6B3}"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C26DC134-8167-4159-9216-F7F1D4BDF824}" type="slidenum">
              <a:rPr lang="es-MX" smtClean="0"/>
              <a:t>‹Nº›</a:t>
            </a:fld>
            <a:endParaRPr lang="es-MX"/>
          </a:p>
        </p:txBody>
      </p:sp>
      <p:sp>
        <p:nvSpPr>
          <p:cNvPr id="14" name="TextBox 13"/>
          <p:cNvSpPr txBox="1"/>
          <p:nvPr/>
        </p:nvSpPr>
        <p:spPr>
          <a:xfrm>
            <a:off x="228600" y="710624"/>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7696200" y="2768601"/>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15599389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533400" y="3429000"/>
            <a:ext cx="6382361" cy="1697400"/>
          </a:xfrm>
        </p:spPr>
        <p:txBody>
          <a:bodyPr anchor="b">
            <a:normAutofit/>
          </a:bodyPr>
          <a:lstStyle>
            <a:lvl1pPr algn="l">
              <a:defRPr sz="28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533400" y="5132980"/>
            <a:ext cx="6383552" cy="886819"/>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C5E5F8D-A0A5-4420-8383-7268B631F6B3}"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C26DC134-8167-4159-9216-F7F1D4BDF824}" type="slidenum">
              <a:rPr lang="es-MX" smtClean="0"/>
              <a:t>‹Nº›</a:t>
            </a:fld>
            <a:endParaRPr lang="es-MX"/>
          </a:p>
        </p:txBody>
      </p:sp>
    </p:spTree>
    <p:extLst>
      <p:ext uri="{BB962C8B-B14F-4D97-AF65-F5344CB8AC3E}">
        <p14:creationId xmlns:p14="http://schemas.microsoft.com/office/powerpoint/2010/main" val="42352798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856284" y="533400"/>
            <a:ext cx="6859786" cy="2895600"/>
          </a:xfrm>
        </p:spPr>
        <p:txBody>
          <a:bodyPr anchor="ctr">
            <a:normAutofit/>
          </a:bodyPr>
          <a:lstStyle>
            <a:lvl1pPr algn="l">
              <a:defRPr sz="2800" b="0" cap="all">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533400" y="3886200"/>
            <a:ext cx="6382361" cy="1049866"/>
          </a:xfrm>
        </p:spPr>
        <p:txBody>
          <a:bodyPr vert="horz" lIns="91440" tIns="45720" rIns="91440" bIns="45720" rtlCol="0" anchor="b">
            <a:normAutofit/>
          </a:bodyPr>
          <a:lstStyle>
            <a:lvl1pPr>
              <a:buNone/>
              <a:defRPr lang="en-US" sz="2000" b="0" cap="all"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533400" y="4953000"/>
            <a:ext cx="6382360" cy="10668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C5E5F8D-A0A5-4420-8383-7268B631F6B3}"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C26DC134-8167-4159-9216-F7F1D4BDF824}" type="slidenum">
              <a:rPr lang="es-MX" smtClean="0"/>
              <a:t>‹Nº›</a:t>
            </a:fld>
            <a:endParaRPr lang="es-MX"/>
          </a:p>
        </p:txBody>
      </p:sp>
      <p:sp>
        <p:nvSpPr>
          <p:cNvPr id="14" name="TextBox 13"/>
          <p:cNvSpPr txBox="1"/>
          <p:nvPr/>
        </p:nvSpPr>
        <p:spPr>
          <a:xfrm>
            <a:off x="228600" y="710624"/>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7696200" y="2768601"/>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12953246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7525658" cy="2895600"/>
          </a:xfrm>
        </p:spPr>
        <p:txBody>
          <a:bodyPr vert="horz" lIns="91440" tIns="45720" rIns="91440" bIns="45720" rtlCol="0" anchor="ctr">
            <a:normAutofit/>
          </a:bodyPr>
          <a:lstStyle>
            <a:lvl1pPr>
              <a:defRPr lang="en-US" sz="2800" b="0" dirty="0"/>
            </a:lvl1pPr>
          </a:lstStyle>
          <a:p>
            <a:pPr marL="0" lvl="0"/>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533400" y="3928534"/>
            <a:ext cx="6382361" cy="838200"/>
          </a:xfrm>
        </p:spPr>
        <p:txBody>
          <a:bodyPr vert="horz" lIns="91440" tIns="45720" rIns="91440" bIns="45720" rtlCol="0" anchor="b">
            <a:normAutofit/>
          </a:bodyPr>
          <a:lstStyle>
            <a:lvl1pPr>
              <a:buNone/>
              <a:defRPr lang="en-US" sz="2000" b="0" cap="all"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533400" y="4766735"/>
            <a:ext cx="6382360" cy="1253065"/>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C5E5F8D-A0A5-4420-8383-7268B631F6B3}"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C26DC134-8167-4159-9216-F7F1D4BDF824}" type="slidenum">
              <a:rPr lang="es-MX" smtClean="0"/>
              <a:t>‹Nº›</a:t>
            </a:fld>
            <a:endParaRPr lang="es-MX"/>
          </a:p>
        </p:txBody>
      </p:sp>
    </p:spTree>
    <p:extLst>
      <p:ext uri="{BB962C8B-B14F-4D97-AF65-F5344CB8AC3E}">
        <p14:creationId xmlns:p14="http://schemas.microsoft.com/office/powerpoint/2010/main" val="33442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lgn="l">
              <a:defRPr sz="2800"/>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533400" y="533401"/>
            <a:ext cx="6554867" cy="3767670"/>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C5E5F8D-A0A5-4420-8383-7268B631F6B3}"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C26DC134-8167-4159-9216-F7F1D4BDF824}" type="slidenum">
              <a:rPr lang="es-MX" smtClean="0"/>
              <a:t>‹Nº›</a:t>
            </a:fld>
            <a:endParaRPr lang="es-MX"/>
          </a:p>
        </p:txBody>
      </p:sp>
    </p:spTree>
    <p:extLst>
      <p:ext uri="{BB962C8B-B14F-4D97-AF65-F5344CB8AC3E}">
        <p14:creationId xmlns:p14="http://schemas.microsoft.com/office/powerpoint/2010/main" val="20761399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66406" y="533400"/>
            <a:ext cx="2044194" cy="4419600"/>
          </a:xfrm>
        </p:spPr>
        <p:txBody>
          <a:bodyPr vert="eaVert">
            <a:normAutofit/>
          </a:bodyPr>
          <a:lstStyle>
            <a:lvl1pPr>
              <a:defRPr sz="2800"/>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533400" y="533400"/>
            <a:ext cx="5850012" cy="5486400"/>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C5E5F8D-A0A5-4420-8383-7268B631F6B3}"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C26DC134-8167-4159-9216-F7F1D4BDF824}" type="slidenum">
              <a:rPr lang="es-MX" smtClean="0"/>
              <a:t>‹Nº›</a:t>
            </a:fld>
            <a:endParaRPr lang="es-MX"/>
          </a:p>
        </p:txBody>
      </p:sp>
    </p:spTree>
    <p:extLst>
      <p:ext uri="{BB962C8B-B14F-4D97-AF65-F5344CB8AC3E}">
        <p14:creationId xmlns:p14="http://schemas.microsoft.com/office/powerpoint/2010/main" val="376752120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AndTx">
  <p:cSld name="Título, objetos y text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3"/>
            <a:ext cx="4038600"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648200" y="1600203"/>
            <a:ext cx="4038600"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a:xfrm>
            <a:off x="457201" y="6245226"/>
            <a:ext cx="2133600" cy="476250"/>
          </a:xfrm>
        </p:spPr>
        <p:txBody>
          <a:bodyPr/>
          <a:lstStyle>
            <a:lvl1pPr>
              <a:defRPr/>
            </a:lvl1pPr>
          </a:lstStyle>
          <a:p>
            <a:pPr>
              <a:defRPr/>
            </a:pPr>
            <a:endParaRPr lang="es-ES">
              <a:solidFill>
                <a:prstClr val="black">
                  <a:tint val="75000"/>
                </a:prstClr>
              </a:solidFill>
            </a:endParaRPr>
          </a:p>
        </p:txBody>
      </p:sp>
      <p:sp>
        <p:nvSpPr>
          <p:cNvPr id="6" name="5 Marcador de pie de página"/>
          <p:cNvSpPr>
            <a:spLocks noGrp="1"/>
          </p:cNvSpPr>
          <p:nvPr>
            <p:ph type="ftr" sz="quarter" idx="11"/>
          </p:nvPr>
        </p:nvSpPr>
        <p:spPr>
          <a:xfrm>
            <a:off x="3124200" y="6245226"/>
            <a:ext cx="2895600" cy="476250"/>
          </a:xfrm>
        </p:spPr>
        <p:txBody>
          <a:bodyPr/>
          <a:lstStyle>
            <a:lvl1pPr>
              <a:defRPr/>
            </a:lvl1pPr>
          </a:lstStyle>
          <a:p>
            <a:pPr>
              <a:defRPr/>
            </a:pPr>
            <a:endParaRPr lang="es-ES">
              <a:solidFill>
                <a:prstClr val="black">
                  <a:tint val="75000"/>
                </a:prstClr>
              </a:solidFill>
            </a:endParaRPr>
          </a:p>
        </p:txBody>
      </p:sp>
      <p:sp>
        <p:nvSpPr>
          <p:cNvPr id="7" name="6 Marcador de número de diapositiva"/>
          <p:cNvSpPr>
            <a:spLocks noGrp="1"/>
          </p:cNvSpPr>
          <p:nvPr>
            <p:ph type="sldNum" sz="quarter" idx="12"/>
          </p:nvPr>
        </p:nvSpPr>
        <p:spPr>
          <a:xfrm>
            <a:off x="6553200" y="6245226"/>
            <a:ext cx="2133600" cy="476250"/>
          </a:xfrm>
        </p:spPr>
        <p:txBody>
          <a:bodyPr/>
          <a:lstStyle>
            <a:lvl1pPr>
              <a:defRPr/>
            </a:lvl1pPr>
          </a:lstStyle>
          <a:p>
            <a:pPr>
              <a:defRPr/>
            </a:pPr>
            <a:fld id="{0AE45764-34CD-4E62-B1BF-40DCE7DDBB43}" type="slidenum">
              <a:rPr lang="es-ES" altLang="es-MX"/>
              <a:pPr>
                <a:defRPr/>
              </a:pPr>
              <a:t>‹Nº›</a:t>
            </a:fld>
            <a:endParaRPr lang="es-ES" altLang="es-MX"/>
          </a:p>
        </p:txBody>
      </p:sp>
    </p:spTree>
    <p:extLst>
      <p:ext uri="{BB962C8B-B14F-4D97-AF65-F5344CB8AC3E}">
        <p14:creationId xmlns:p14="http://schemas.microsoft.com/office/powerpoint/2010/main" val="399661576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xAndObj">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457200" y="1600203"/>
            <a:ext cx="4038600"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3"/>
            <a:ext cx="4038600"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a:xfrm>
            <a:off x="457201" y="6245226"/>
            <a:ext cx="2133600" cy="476250"/>
          </a:xfrm>
        </p:spPr>
        <p:txBody>
          <a:bodyPr/>
          <a:lstStyle>
            <a:lvl1pPr>
              <a:defRPr/>
            </a:lvl1pPr>
          </a:lstStyle>
          <a:p>
            <a:pPr>
              <a:defRPr/>
            </a:pPr>
            <a:endParaRPr lang="es-ES">
              <a:solidFill>
                <a:prstClr val="black">
                  <a:tint val="75000"/>
                </a:prstClr>
              </a:solidFill>
            </a:endParaRPr>
          </a:p>
        </p:txBody>
      </p:sp>
      <p:sp>
        <p:nvSpPr>
          <p:cNvPr id="6" name="5 Marcador de pie de página"/>
          <p:cNvSpPr>
            <a:spLocks noGrp="1"/>
          </p:cNvSpPr>
          <p:nvPr>
            <p:ph type="ftr" sz="quarter" idx="11"/>
          </p:nvPr>
        </p:nvSpPr>
        <p:spPr>
          <a:xfrm>
            <a:off x="3124200" y="6245226"/>
            <a:ext cx="2895600" cy="476250"/>
          </a:xfrm>
        </p:spPr>
        <p:txBody>
          <a:bodyPr/>
          <a:lstStyle>
            <a:lvl1pPr>
              <a:defRPr/>
            </a:lvl1pPr>
          </a:lstStyle>
          <a:p>
            <a:pPr>
              <a:defRPr/>
            </a:pPr>
            <a:endParaRPr lang="es-ES">
              <a:solidFill>
                <a:prstClr val="black">
                  <a:tint val="75000"/>
                </a:prstClr>
              </a:solidFill>
            </a:endParaRPr>
          </a:p>
        </p:txBody>
      </p:sp>
      <p:sp>
        <p:nvSpPr>
          <p:cNvPr id="7" name="6 Marcador de número de diapositiva"/>
          <p:cNvSpPr>
            <a:spLocks noGrp="1"/>
          </p:cNvSpPr>
          <p:nvPr>
            <p:ph type="sldNum" sz="quarter" idx="12"/>
          </p:nvPr>
        </p:nvSpPr>
        <p:spPr>
          <a:xfrm>
            <a:off x="6553200" y="6245226"/>
            <a:ext cx="2133600" cy="476250"/>
          </a:xfrm>
        </p:spPr>
        <p:txBody>
          <a:bodyPr/>
          <a:lstStyle>
            <a:lvl1pPr>
              <a:defRPr/>
            </a:lvl1pPr>
          </a:lstStyle>
          <a:p>
            <a:pPr>
              <a:defRPr/>
            </a:pPr>
            <a:fld id="{444F201A-B1A1-491D-90F6-27CC9FB62C74}" type="slidenum">
              <a:rPr lang="es-ES" altLang="es-MX"/>
              <a:pPr>
                <a:defRPr/>
              </a:pPr>
              <a:t>‹Nº›</a:t>
            </a:fld>
            <a:endParaRPr lang="es-ES" altLang="es-MX"/>
          </a:p>
        </p:txBody>
      </p:sp>
    </p:spTree>
    <p:extLst>
      <p:ext uri="{BB962C8B-B14F-4D97-AF65-F5344CB8AC3E}">
        <p14:creationId xmlns:p14="http://schemas.microsoft.com/office/powerpoint/2010/main" val="40777909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533400" y="533400"/>
            <a:ext cx="6554867" cy="3767670"/>
          </a:xfrm>
        </p:spPr>
        <p:txBody>
          <a:bodyPr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C5E5F8D-A0A5-4420-8383-7268B631F6B3}"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C26DC134-8167-4159-9216-F7F1D4BDF824}" type="slidenum">
              <a:rPr lang="es-MX" smtClean="0"/>
              <a:t>‹Nº›</a:t>
            </a:fld>
            <a:endParaRPr lang="es-MX"/>
          </a:p>
        </p:txBody>
      </p:sp>
    </p:spTree>
    <p:extLst>
      <p:ext uri="{BB962C8B-B14F-4D97-AF65-F5344CB8AC3E}">
        <p14:creationId xmlns:p14="http://schemas.microsoft.com/office/powerpoint/2010/main" val="374571615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xAndClipArt">
  <p:cSld name="Título y texto e imágenes prediseñada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457200" y="1600203"/>
            <a:ext cx="4038600"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imágenes prediseñadas"/>
          <p:cNvSpPr>
            <a:spLocks noGrp="1"/>
          </p:cNvSpPr>
          <p:nvPr>
            <p:ph type="clipArt" sz="half" idx="2"/>
          </p:nvPr>
        </p:nvSpPr>
        <p:spPr>
          <a:xfrm>
            <a:off x="4648200" y="1600203"/>
            <a:ext cx="4038600" cy="4525963"/>
          </a:xfrm>
        </p:spPr>
        <p:txBody>
          <a:bodyPr rtlCol="0">
            <a:normAutofit/>
          </a:bodyPr>
          <a:lstStyle/>
          <a:p>
            <a:pPr lvl="0"/>
            <a:endParaRPr lang="es-ES" noProof="0"/>
          </a:p>
        </p:txBody>
      </p:sp>
      <p:sp>
        <p:nvSpPr>
          <p:cNvPr id="5" name="4 Marcador de fecha"/>
          <p:cNvSpPr>
            <a:spLocks noGrp="1"/>
          </p:cNvSpPr>
          <p:nvPr>
            <p:ph type="dt" sz="half" idx="10"/>
          </p:nvPr>
        </p:nvSpPr>
        <p:spPr>
          <a:xfrm>
            <a:off x="457201" y="6245226"/>
            <a:ext cx="2133600" cy="476250"/>
          </a:xfrm>
        </p:spPr>
        <p:txBody>
          <a:bodyPr/>
          <a:lstStyle>
            <a:lvl1pPr>
              <a:defRPr/>
            </a:lvl1pPr>
          </a:lstStyle>
          <a:p>
            <a:pPr>
              <a:defRPr/>
            </a:pPr>
            <a:endParaRPr lang="es-ES">
              <a:solidFill>
                <a:prstClr val="black">
                  <a:tint val="75000"/>
                </a:prstClr>
              </a:solidFill>
            </a:endParaRPr>
          </a:p>
        </p:txBody>
      </p:sp>
      <p:sp>
        <p:nvSpPr>
          <p:cNvPr id="6" name="5 Marcador de pie de página"/>
          <p:cNvSpPr>
            <a:spLocks noGrp="1"/>
          </p:cNvSpPr>
          <p:nvPr>
            <p:ph type="ftr" sz="quarter" idx="11"/>
          </p:nvPr>
        </p:nvSpPr>
        <p:spPr>
          <a:xfrm>
            <a:off x="3124200" y="6245226"/>
            <a:ext cx="2895600" cy="476250"/>
          </a:xfrm>
        </p:spPr>
        <p:txBody>
          <a:bodyPr/>
          <a:lstStyle>
            <a:lvl1pPr>
              <a:defRPr/>
            </a:lvl1pPr>
          </a:lstStyle>
          <a:p>
            <a:pPr>
              <a:defRPr/>
            </a:pPr>
            <a:endParaRPr lang="es-ES">
              <a:solidFill>
                <a:prstClr val="black">
                  <a:tint val="75000"/>
                </a:prstClr>
              </a:solidFill>
            </a:endParaRPr>
          </a:p>
        </p:txBody>
      </p:sp>
      <p:sp>
        <p:nvSpPr>
          <p:cNvPr id="7" name="6 Marcador de número de diapositiva"/>
          <p:cNvSpPr>
            <a:spLocks noGrp="1"/>
          </p:cNvSpPr>
          <p:nvPr>
            <p:ph type="sldNum" sz="quarter" idx="12"/>
          </p:nvPr>
        </p:nvSpPr>
        <p:spPr>
          <a:xfrm>
            <a:off x="6553200" y="6245226"/>
            <a:ext cx="2133600" cy="476250"/>
          </a:xfrm>
        </p:spPr>
        <p:txBody>
          <a:bodyPr/>
          <a:lstStyle>
            <a:lvl1pPr>
              <a:defRPr/>
            </a:lvl1pPr>
          </a:lstStyle>
          <a:p>
            <a:pPr>
              <a:defRPr/>
            </a:pPr>
            <a:fld id="{473D1B01-64AF-4BC0-9616-C047508BD300}" type="slidenum">
              <a:rPr lang="es-ES" altLang="es-MX"/>
              <a:pPr>
                <a:defRPr/>
              </a:pPr>
              <a:t>‹Nº›</a:t>
            </a:fld>
            <a:endParaRPr lang="es-ES" altLang="es-MX"/>
          </a:p>
        </p:txBody>
      </p:sp>
    </p:spTree>
    <p:extLst>
      <p:ext uri="{BB962C8B-B14F-4D97-AF65-F5344CB8AC3E}">
        <p14:creationId xmlns:p14="http://schemas.microsoft.com/office/powerpoint/2010/main" val="237941902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clipArtAndTx">
  <p:cSld name="Título, imágenes prediseñadas y text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ES"/>
          </a:p>
        </p:txBody>
      </p:sp>
      <p:sp>
        <p:nvSpPr>
          <p:cNvPr id="3" name="2 Marcador de imágenes prediseñadas"/>
          <p:cNvSpPr>
            <a:spLocks noGrp="1"/>
          </p:cNvSpPr>
          <p:nvPr>
            <p:ph type="clipArt" sz="half" idx="1"/>
          </p:nvPr>
        </p:nvSpPr>
        <p:spPr>
          <a:xfrm>
            <a:off x="457200" y="1600203"/>
            <a:ext cx="4038600" cy="4525963"/>
          </a:xfrm>
        </p:spPr>
        <p:txBody>
          <a:bodyPr rtlCol="0">
            <a:normAutofit/>
          </a:bodyPr>
          <a:lstStyle/>
          <a:p>
            <a:pPr lvl="0"/>
            <a:endParaRPr lang="es-ES" noProof="0"/>
          </a:p>
        </p:txBody>
      </p:sp>
      <p:sp>
        <p:nvSpPr>
          <p:cNvPr id="4" name="3 Marcador de texto"/>
          <p:cNvSpPr>
            <a:spLocks noGrp="1"/>
          </p:cNvSpPr>
          <p:nvPr>
            <p:ph type="body" sz="half" idx="2"/>
          </p:nvPr>
        </p:nvSpPr>
        <p:spPr>
          <a:xfrm>
            <a:off x="4648200" y="1600203"/>
            <a:ext cx="4038600"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a:xfrm>
            <a:off x="457201" y="6245226"/>
            <a:ext cx="2133600" cy="476250"/>
          </a:xfrm>
        </p:spPr>
        <p:txBody>
          <a:bodyPr/>
          <a:lstStyle>
            <a:lvl1pPr>
              <a:defRPr/>
            </a:lvl1pPr>
          </a:lstStyle>
          <a:p>
            <a:pPr>
              <a:defRPr/>
            </a:pPr>
            <a:endParaRPr lang="es-ES">
              <a:solidFill>
                <a:prstClr val="black">
                  <a:tint val="75000"/>
                </a:prstClr>
              </a:solidFill>
            </a:endParaRPr>
          </a:p>
        </p:txBody>
      </p:sp>
      <p:sp>
        <p:nvSpPr>
          <p:cNvPr id="6" name="5 Marcador de pie de página"/>
          <p:cNvSpPr>
            <a:spLocks noGrp="1"/>
          </p:cNvSpPr>
          <p:nvPr>
            <p:ph type="ftr" sz="quarter" idx="11"/>
          </p:nvPr>
        </p:nvSpPr>
        <p:spPr>
          <a:xfrm>
            <a:off x="3124200" y="6245226"/>
            <a:ext cx="2895600" cy="476250"/>
          </a:xfrm>
        </p:spPr>
        <p:txBody>
          <a:bodyPr/>
          <a:lstStyle>
            <a:lvl1pPr>
              <a:defRPr/>
            </a:lvl1pPr>
          </a:lstStyle>
          <a:p>
            <a:pPr>
              <a:defRPr/>
            </a:pPr>
            <a:endParaRPr lang="es-ES">
              <a:solidFill>
                <a:prstClr val="black">
                  <a:tint val="75000"/>
                </a:prstClr>
              </a:solidFill>
            </a:endParaRPr>
          </a:p>
        </p:txBody>
      </p:sp>
      <p:sp>
        <p:nvSpPr>
          <p:cNvPr id="7" name="6 Marcador de número de diapositiva"/>
          <p:cNvSpPr>
            <a:spLocks noGrp="1"/>
          </p:cNvSpPr>
          <p:nvPr>
            <p:ph type="sldNum" sz="quarter" idx="12"/>
          </p:nvPr>
        </p:nvSpPr>
        <p:spPr>
          <a:xfrm>
            <a:off x="6553200" y="6245226"/>
            <a:ext cx="2133600" cy="476250"/>
          </a:xfrm>
        </p:spPr>
        <p:txBody>
          <a:bodyPr/>
          <a:lstStyle>
            <a:lvl1pPr>
              <a:defRPr/>
            </a:lvl1pPr>
          </a:lstStyle>
          <a:p>
            <a:pPr>
              <a:defRPr/>
            </a:pPr>
            <a:fld id="{0F12133E-FDA1-40B9-8735-1C67D28C2504}" type="slidenum">
              <a:rPr lang="es-ES" altLang="es-MX"/>
              <a:pPr>
                <a:defRPr/>
              </a:pPr>
              <a:t>‹Nº›</a:t>
            </a:fld>
            <a:endParaRPr lang="es-ES" altLang="es-MX"/>
          </a:p>
        </p:txBody>
      </p:sp>
    </p:spTree>
    <p:extLst>
      <p:ext uri="{BB962C8B-B14F-4D97-AF65-F5344CB8AC3E}">
        <p14:creationId xmlns:p14="http://schemas.microsoft.com/office/powerpoint/2010/main" val="337968645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cSld name="Título y objetos encima del text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8229600" cy="21859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3938591"/>
            <a:ext cx="8229600" cy="218757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a:xfrm>
            <a:off x="457201" y="6245226"/>
            <a:ext cx="2133600" cy="476250"/>
          </a:xfrm>
        </p:spPr>
        <p:txBody>
          <a:bodyPr/>
          <a:lstStyle>
            <a:lvl1pPr>
              <a:defRPr/>
            </a:lvl1pPr>
          </a:lstStyle>
          <a:p>
            <a:pPr>
              <a:defRPr/>
            </a:pPr>
            <a:endParaRPr lang="es-ES">
              <a:solidFill>
                <a:prstClr val="black">
                  <a:tint val="75000"/>
                </a:prstClr>
              </a:solidFill>
            </a:endParaRPr>
          </a:p>
        </p:txBody>
      </p:sp>
      <p:sp>
        <p:nvSpPr>
          <p:cNvPr id="6" name="5 Marcador de pie de página"/>
          <p:cNvSpPr>
            <a:spLocks noGrp="1"/>
          </p:cNvSpPr>
          <p:nvPr>
            <p:ph type="ftr" sz="quarter" idx="11"/>
          </p:nvPr>
        </p:nvSpPr>
        <p:spPr>
          <a:xfrm>
            <a:off x="3124200" y="6245226"/>
            <a:ext cx="2895600" cy="476250"/>
          </a:xfrm>
        </p:spPr>
        <p:txBody>
          <a:bodyPr/>
          <a:lstStyle>
            <a:lvl1pPr>
              <a:defRPr/>
            </a:lvl1pPr>
          </a:lstStyle>
          <a:p>
            <a:pPr>
              <a:defRPr/>
            </a:pPr>
            <a:endParaRPr lang="es-ES">
              <a:solidFill>
                <a:prstClr val="black">
                  <a:tint val="75000"/>
                </a:prstClr>
              </a:solidFill>
            </a:endParaRPr>
          </a:p>
        </p:txBody>
      </p:sp>
      <p:sp>
        <p:nvSpPr>
          <p:cNvPr id="7" name="6 Marcador de número de diapositiva"/>
          <p:cNvSpPr>
            <a:spLocks noGrp="1"/>
          </p:cNvSpPr>
          <p:nvPr>
            <p:ph type="sldNum" sz="quarter" idx="12"/>
          </p:nvPr>
        </p:nvSpPr>
        <p:spPr>
          <a:xfrm>
            <a:off x="6553200" y="6245226"/>
            <a:ext cx="2133600" cy="476250"/>
          </a:xfrm>
        </p:spPr>
        <p:txBody>
          <a:bodyPr/>
          <a:lstStyle>
            <a:lvl1pPr>
              <a:defRPr/>
            </a:lvl1pPr>
          </a:lstStyle>
          <a:p>
            <a:pPr>
              <a:defRPr/>
            </a:pPr>
            <a:fld id="{DF32602C-4DA1-428E-8F6A-6747E47C3336}" type="slidenum">
              <a:rPr lang="es-ES" altLang="es-MX"/>
              <a:pPr>
                <a:defRPr/>
              </a:pPr>
              <a:t>‹Nº›</a:t>
            </a:fld>
            <a:endParaRPr lang="es-ES" altLang="es-MX"/>
          </a:p>
        </p:txBody>
      </p:sp>
    </p:spTree>
    <p:extLst>
      <p:ext uri="{BB962C8B-B14F-4D97-AF65-F5344CB8AC3E}">
        <p14:creationId xmlns:p14="http://schemas.microsoft.com/office/powerpoint/2010/main" val="37212421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533400" y="1981199"/>
            <a:ext cx="6402468" cy="2319867"/>
          </a:xfrm>
        </p:spPr>
        <p:txBody>
          <a:bodyPr anchor="b">
            <a:normAutofit/>
          </a:bodyPr>
          <a:lstStyle>
            <a:lvl1pPr algn="l">
              <a:defRPr sz="32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533400" y="4487333"/>
            <a:ext cx="6402467" cy="15324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C5E5F8D-A0A5-4420-8383-7268B631F6B3}"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C26DC134-8167-4159-9216-F7F1D4BDF824}" type="slidenum">
              <a:rPr lang="es-MX" smtClean="0"/>
              <a:t>‹Nº›</a:t>
            </a:fld>
            <a:endParaRPr lang="es-MX"/>
          </a:p>
        </p:txBody>
      </p:sp>
    </p:spTree>
    <p:extLst>
      <p:ext uri="{BB962C8B-B14F-4D97-AF65-F5344CB8AC3E}">
        <p14:creationId xmlns:p14="http://schemas.microsoft.com/office/powerpoint/2010/main" val="19103198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es-ES" smtClean="0"/>
              <a:t>Haga clic para modificar el estilo de título del patrón</a:t>
            </a:r>
            <a:endParaRPr lang="en-US" dirty="0"/>
          </a:p>
        </p:txBody>
      </p:sp>
      <p:sp>
        <p:nvSpPr>
          <p:cNvPr id="11" name="Content Placeholder 3"/>
          <p:cNvSpPr>
            <a:spLocks noGrp="1"/>
          </p:cNvSpPr>
          <p:nvPr>
            <p:ph sz="half" idx="13"/>
          </p:nvPr>
        </p:nvSpPr>
        <p:spPr>
          <a:xfrm>
            <a:off x="533400" y="533400"/>
            <a:ext cx="3949967" cy="3767667"/>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2" name="Content Placeholder 5"/>
          <p:cNvSpPr>
            <a:spLocks noGrp="1"/>
          </p:cNvSpPr>
          <p:nvPr>
            <p:ph sz="quarter" idx="4"/>
          </p:nvPr>
        </p:nvSpPr>
        <p:spPr>
          <a:xfrm>
            <a:off x="4662362" y="533400"/>
            <a:ext cx="3948238" cy="3759200"/>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4C5E5F8D-A0A5-4420-8383-7268B631F6B3}" type="datetimeFigureOut">
              <a:rPr lang="es-MX" smtClean="0"/>
              <a:t>02/10/2015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C26DC134-8167-4159-9216-F7F1D4BDF824}" type="slidenum">
              <a:rPr lang="es-MX" smtClean="0"/>
              <a:t>‹Nº›</a:t>
            </a:fld>
            <a:endParaRPr lang="es-MX"/>
          </a:p>
        </p:txBody>
      </p:sp>
    </p:spTree>
    <p:extLst>
      <p:ext uri="{BB962C8B-B14F-4D97-AF65-F5344CB8AC3E}">
        <p14:creationId xmlns:p14="http://schemas.microsoft.com/office/powerpoint/2010/main" val="1043717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62001" y="533400"/>
            <a:ext cx="3716866" cy="609600"/>
          </a:xfrm>
        </p:spPr>
        <p:txBody>
          <a:bodyPr anchor="b">
            <a:noAutofit/>
          </a:bodyPr>
          <a:lstStyle>
            <a:lvl1pPr marL="0" indent="0">
              <a:buNone/>
              <a:defRPr sz="2400" b="0" cap="all">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533399" y="1143000"/>
            <a:ext cx="3945467" cy="3158067"/>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855016" y="566738"/>
            <a:ext cx="3764051" cy="576262"/>
          </a:xfrm>
        </p:spPr>
        <p:txBody>
          <a:bodyPr anchor="b">
            <a:noAutofit/>
          </a:bodyPr>
          <a:lstStyle>
            <a:lvl1pPr marL="0" indent="0">
              <a:buNone/>
              <a:defRPr sz="2400" b="0" cap="all">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62362" y="1143000"/>
            <a:ext cx="3956705" cy="3149600"/>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4C5E5F8D-A0A5-4420-8383-7268B631F6B3}" type="datetimeFigureOut">
              <a:rPr lang="es-MX" smtClean="0"/>
              <a:t>02/10/2015</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C26DC134-8167-4159-9216-F7F1D4BDF824}" type="slidenum">
              <a:rPr lang="es-MX" smtClean="0"/>
              <a:t>‹Nº›</a:t>
            </a:fld>
            <a:endParaRPr lang="es-MX"/>
          </a:p>
        </p:txBody>
      </p:sp>
    </p:spTree>
    <p:extLst>
      <p:ext uri="{BB962C8B-B14F-4D97-AF65-F5344CB8AC3E}">
        <p14:creationId xmlns:p14="http://schemas.microsoft.com/office/powerpoint/2010/main" val="42326185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4C5E5F8D-A0A5-4420-8383-7268B631F6B3}" type="datetimeFigureOut">
              <a:rPr lang="es-MX" smtClean="0"/>
              <a:t>02/10/2015</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C26DC134-8167-4159-9216-F7F1D4BDF824}" type="slidenum">
              <a:rPr lang="es-MX" smtClean="0"/>
              <a:t>‹Nº›</a:t>
            </a:fld>
            <a:endParaRPr lang="es-MX"/>
          </a:p>
        </p:txBody>
      </p:sp>
    </p:spTree>
    <p:extLst>
      <p:ext uri="{BB962C8B-B14F-4D97-AF65-F5344CB8AC3E}">
        <p14:creationId xmlns:p14="http://schemas.microsoft.com/office/powerpoint/2010/main" val="36494945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C5E5F8D-A0A5-4420-8383-7268B631F6B3}" type="datetimeFigureOut">
              <a:rPr lang="es-MX" smtClean="0"/>
              <a:t>02/10/2015</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C26DC134-8167-4159-9216-F7F1D4BDF824}" type="slidenum">
              <a:rPr lang="es-MX" smtClean="0"/>
              <a:t>‹Nº›</a:t>
            </a:fld>
            <a:endParaRPr lang="es-MX"/>
          </a:p>
        </p:txBody>
      </p:sp>
    </p:spTree>
    <p:extLst>
      <p:ext uri="{BB962C8B-B14F-4D97-AF65-F5344CB8AC3E}">
        <p14:creationId xmlns:p14="http://schemas.microsoft.com/office/powerpoint/2010/main" val="30114711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5418667" y="533400"/>
            <a:ext cx="3200400" cy="1524000"/>
          </a:xfrm>
        </p:spPr>
        <p:txBody>
          <a:bodyPr anchor="b">
            <a:normAutofit/>
          </a:bodyPr>
          <a:lstStyle>
            <a:lvl1pPr algn="l">
              <a:defRPr sz="2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533399" y="533400"/>
            <a:ext cx="4438755" cy="5486400"/>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5418667" y="2209802"/>
            <a:ext cx="32004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C5E5F8D-A0A5-4420-8383-7268B631F6B3}" type="datetimeFigureOut">
              <a:rPr lang="es-MX" smtClean="0"/>
              <a:t>02/10/2015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C26DC134-8167-4159-9216-F7F1D4BDF824}" type="slidenum">
              <a:rPr lang="es-MX" smtClean="0"/>
              <a:t>‹Nº›</a:t>
            </a:fld>
            <a:endParaRPr lang="es-MX"/>
          </a:p>
        </p:txBody>
      </p:sp>
    </p:spTree>
    <p:extLst>
      <p:ext uri="{BB962C8B-B14F-4D97-AF65-F5344CB8AC3E}">
        <p14:creationId xmlns:p14="http://schemas.microsoft.com/office/powerpoint/2010/main" val="5203271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495800" y="1447800"/>
            <a:ext cx="3563258" cy="1143000"/>
          </a:xfrm>
        </p:spPr>
        <p:txBody>
          <a:bodyPr anchor="b">
            <a:normAutofit/>
          </a:bodyPr>
          <a:lstStyle>
            <a:lvl1pPr algn="l">
              <a:defRPr sz="2400" b="0"/>
            </a:lvl1pPr>
          </a:lstStyle>
          <a:p>
            <a:r>
              <a:rPr lang="es-ES" smtClean="0"/>
              <a:t>Haga clic para modificar el estilo de título del patrón</a:t>
            </a:r>
            <a:endParaRPr lang="en-US" dirty="0"/>
          </a:p>
        </p:txBody>
      </p:sp>
      <p:sp>
        <p:nvSpPr>
          <p:cNvPr id="17" name="Picture Placeholder 2"/>
          <p:cNvSpPr>
            <a:spLocks noGrp="1" noChangeAspect="1"/>
          </p:cNvSpPr>
          <p:nvPr>
            <p:ph type="pic" idx="13"/>
          </p:nvPr>
        </p:nvSpPr>
        <p:spPr>
          <a:xfrm>
            <a:off x="762000" y="914400"/>
            <a:ext cx="3280974" cy="48006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4496027" y="2743200"/>
            <a:ext cx="3564223" cy="2082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C5E5F8D-A0A5-4420-8383-7268B631F6B3}" type="datetimeFigureOut">
              <a:rPr lang="es-MX" smtClean="0"/>
              <a:t>02/10/2015</a:t>
            </a:fld>
            <a:endParaRPr lang="es-MX"/>
          </a:p>
        </p:txBody>
      </p:sp>
      <p:sp>
        <p:nvSpPr>
          <p:cNvPr id="6" name="Footer Placeholder 5"/>
          <p:cNvSpPr>
            <a:spLocks noGrp="1"/>
          </p:cNvSpPr>
          <p:nvPr>
            <p:ph type="ftr" sz="quarter" idx="11"/>
          </p:nvPr>
        </p:nvSpPr>
        <p:spPr>
          <a:xfrm>
            <a:off x="533400" y="6172200"/>
            <a:ext cx="5811724" cy="365125"/>
          </a:xfrm>
        </p:spPr>
        <p:txBody>
          <a:bodyPr/>
          <a:lstStyle/>
          <a:p>
            <a:endParaRPr lang="es-MX"/>
          </a:p>
        </p:txBody>
      </p:sp>
      <p:sp>
        <p:nvSpPr>
          <p:cNvPr id="7" name="Slide Number Placeholder 6"/>
          <p:cNvSpPr>
            <a:spLocks noGrp="1"/>
          </p:cNvSpPr>
          <p:nvPr>
            <p:ph type="sldNum" sz="quarter" idx="12"/>
          </p:nvPr>
        </p:nvSpPr>
        <p:spPr/>
        <p:txBody>
          <a:bodyPr/>
          <a:lstStyle/>
          <a:p>
            <a:fld id="{C26DC134-8167-4159-9216-F7F1D4BDF824}" type="slidenum">
              <a:rPr lang="es-MX" smtClean="0"/>
              <a:t>‹Nº›</a:t>
            </a:fld>
            <a:endParaRPr lang="es-MX"/>
          </a:p>
        </p:txBody>
      </p:sp>
    </p:spTree>
    <p:extLst>
      <p:ext uri="{BB962C8B-B14F-4D97-AF65-F5344CB8AC3E}">
        <p14:creationId xmlns:p14="http://schemas.microsoft.com/office/powerpoint/2010/main" val="16407059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6670675" y="3894667"/>
            <a:ext cx="2470456" cy="2658533"/>
            <a:chOff x="6687077" y="3259666"/>
            <a:chExt cx="2981857" cy="3208867"/>
          </a:xfrm>
        </p:grpSpPr>
        <p:cxnSp>
          <p:nvCxnSpPr>
            <p:cNvPr id="8" name="Straight Connector 7"/>
            <p:cNvCxnSpPr/>
            <p:nvPr/>
          </p:nvCxnSpPr>
          <p:spPr>
            <a:xfrm flipH="1">
              <a:off x="8756120" y="3259666"/>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6687077" y="3486677"/>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7772400" y="3581400"/>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7923214" y="3433394"/>
              <a:ext cx="1739738" cy="173974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8398935" y="3985317"/>
              <a:ext cx="1264017" cy="1264016"/>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533400" y="4495800"/>
            <a:ext cx="6554867" cy="1524000"/>
          </a:xfrm>
          <a:prstGeom prst="rect">
            <a:avLst/>
          </a:prstGeom>
          <a:effectLst/>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533400" y="533401"/>
            <a:ext cx="6554867" cy="3767670"/>
          </a:xfrm>
          <a:prstGeom prst="rect">
            <a:avLst/>
          </a:prstGeom>
        </p:spPr>
        <p:txBody>
          <a:bodyPr vert="horz" lIns="91440" tIns="45720" rIns="91440" bIns="45720" rtlCol="0"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430245" y="6172203"/>
            <a:ext cx="1200463"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4C5E5F8D-A0A5-4420-8383-7268B631F6B3}" type="datetimeFigureOut">
              <a:rPr lang="es-MX" smtClean="0"/>
              <a:t>02/10/2015</a:t>
            </a:fld>
            <a:endParaRPr lang="es-MX"/>
          </a:p>
        </p:txBody>
      </p:sp>
      <p:sp>
        <p:nvSpPr>
          <p:cNvPr id="5" name="Footer Placeholder 4"/>
          <p:cNvSpPr>
            <a:spLocks noGrp="1"/>
          </p:cNvSpPr>
          <p:nvPr>
            <p:ph type="ftr" sz="quarter" idx="3"/>
          </p:nvPr>
        </p:nvSpPr>
        <p:spPr>
          <a:xfrm>
            <a:off x="533400" y="6172200"/>
            <a:ext cx="5811724"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s-MX"/>
          </a:p>
        </p:txBody>
      </p:sp>
      <p:sp>
        <p:nvSpPr>
          <p:cNvPr id="6" name="Slide Number Placeholder 5"/>
          <p:cNvSpPr>
            <a:spLocks noGrp="1"/>
          </p:cNvSpPr>
          <p:nvPr>
            <p:ph type="sldNum" sz="quarter" idx="4"/>
          </p:nvPr>
        </p:nvSpPr>
        <p:spPr>
          <a:xfrm>
            <a:off x="7774426" y="5578478"/>
            <a:ext cx="856907" cy="669925"/>
          </a:xfrm>
          <a:prstGeom prst="rect">
            <a:avLst/>
          </a:prstGeom>
        </p:spPr>
        <p:txBody>
          <a:bodyPr vert="horz" lIns="91440" tIns="45720" rIns="91440" bIns="45720" rtlCol="0" anchor="b"/>
          <a:lstStyle>
            <a:lvl1pPr algn="r">
              <a:defRPr sz="2800" b="0" i="0">
                <a:solidFill>
                  <a:schemeClr val="bg2">
                    <a:lumMod val="50000"/>
                  </a:schemeClr>
                </a:solidFill>
                <a:effectLst/>
                <a:latin typeface="+mn-lt"/>
              </a:defRPr>
            </a:lvl1pPr>
          </a:lstStyle>
          <a:p>
            <a:fld id="{C26DC134-8167-4159-9216-F7F1D4BDF824}" type="slidenum">
              <a:rPr lang="es-MX" smtClean="0"/>
              <a:t>‹Nº›</a:t>
            </a:fld>
            <a:endParaRPr lang="es-MX"/>
          </a:p>
        </p:txBody>
      </p:sp>
    </p:spTree>
    <p:extLst>
      <p:ext uri="{BB962C8B-B14F-4D97-AF65-F5344CB8AC3E}">
        <p14:creationId xmlns:p14="http://schemas.microsoft.com/office/powerpoint/2010/main" val="228587392"/>
      </p:ext>
    </p:extLst>
  </p:cSld>
  <p:clrMap bg1="dk1" tx1="lt1" bg2="dk2" tx2="lt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 id="2147483694" r:id="rId17"/>
    <p:sldLayoutId id="2147483695" r:id="rId18"/>
    <p:sldLayoutId id="2147483696" r:id="rId19"/>
    <p:sldLayoutId id="2147483697" r:id="rId20"/>
    <p:sldLayoutId id="2147483698" r:id="rId21"/>
    <p:sldLayoutId id="2147483699" r:id="rId22"/>
  </p:sldLayoutIdLst>
  <p:txStyles>
    <p:titleStyle>
      <a:lvl1pPr algn="l" defTabSz="457200" rtl="0" eaLnBrk="1" latinLnBrk="0" hangingPunct="1">
        <a:spcBef>
          <a:spcPct val="0"/>
        </a:spcBef>
        <a:buNone/>
        <a:defRPr sz="32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8.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9.xml"/></Relationships>
</file>

<file path=ppt/slides/_rels/slide24.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hyperlink" Target="http://images.google.com.mx/imgres?imgurl=http://www.charleskiefer.com.br/oficina/imagens/aristoteles.jpg&amp;imgrefurl=http://www.charleskiefer.com.br/oficina/principal.html&amp;h=332&amp;w=259&amp;sz=26&amp;hl=es&amp;start=69&amp;tbnid=aFE3W3PnqBeH-M:&amp;tbnh=119&amp;tbnw=93&amp;prev=/images?q=arist%C3%B3teles&amp;start=60&amp;gbv=2&amp;ndsp=20&amp;svnum=10&amp;hl=es&amp;sa=N" TargetMode="External"/><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1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8" Type="http://schemas.openxmlformats.org/officeDocument/2006/relationships/hyperlink" Target="http://es.wikipedia.org/wiki/Oligarqu%C3%ADa" TargetMode="External"/><Relationship Id="rId3" Type="http://schemas.openxmlformats.org/officeDocument/2006/relationships/hyperlink" Target="http://es.wikipedia.org/wiki/Monarqu%C3%ADa" TargetMode="External"/><Relationship Id="rId7" Type="http://schemas.openxmlformats.org/officeDocument/2006/relationships/hyperlink" Target="http://es.wikipedia.org/wiki/Tiran%C3%ADa" TargetMode="External"/><Relationship Id="rId2" Type="http://schemas.openxmlformats.org/officeDocument/2006/relationships/hyperlink" Target="http://es.wikipedia.org/wiki/Lenguaje" TargetMode="External"/><Relationship Id="rId1" Type="http://schemas.openxmlformats.org/officeDocument/2006/relationships/slideLayout" Target="../slideLayouts/slideLayout20.xml"/><Relationship Id="rId6" Type="http://schemas.openxmlformats.org/officeDocument/2006/relationships/hyperlink" Target="http://es.wikipedia.org/wiki/Arist%C3%B3teles#cite_note-20" TargetMode="External"/><Relationship Id="rId5" Type="http://schemas.openxmlformats.org/officeDocument/2006/relationships/hyperlink" Target="http://es.wikipedia.org/wiki/Rep%C3%BAblica" TargetMode="External"/><Relationship Id="rId10" Type="http://schemas.openxmlformats.org/officeDocument/2006/relationships/image" Target="../media/image35.jpeg"/><Relationship Id="rId4" Type="http://schemas.openxmlformats.org/officeDocument/2006/relationships/hyperlink" Target="http://es.wikipedia.org/wiki/Aristocracia" TargetMode="External"/><Relationship Id="rId9" Type="http://schemas.openxmlformats.org/officeDocument/2006/relationships/hyperlink" Target="http://es.wikipedia.org/wiki/Demagogia" TargetMode="External"/></Relationships>
</file>

<file path=ppt/slides/_rels/slide35.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1.xml"/></Relationships>
</file>

<file path=ppt/slides/_rels/slide36.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18.xml"/></Relationships>
</file>

<file path=ppt/slides/_rels/slide38.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0.xml"/></Relationships>
</file>

<file path=ppt/slides/_rels/slide43.xml.rels><?xml version="1.0" encoding="UTF-8" standalone="yes"?>
<Relationships xmlns="http://schemas.openxmlformats.org/package/2006/relationships"><Relationship Id="rId8" Type="http://schemas.openxmlformats.org/officeDocument/2006/relationships/hyperlink" Target="http://www.monografias.com/trabajos7/imco/imco.shtml" TargetMode="External"/><Relationship Id="rId3" Type="http://schemas.openxmlformats.org/officeDocument/2006/relationships/hyperlink" Target="http://www.monografias.com/trabajos/adolmodin/adolmodin.shtml" TargetMode="External"/><Relationship Id="rId7" Type="http://schemas.openxmlformats.org/officeDocument/2006/relationships/hyperlink" Target="http://www.monografias.com/trabajos10/pole/pole.shtml#ju" TargetMode="External"/><Relationship Id="rId2" Type="http://schemas.openxmlformats.org/officeDocument/2006/relationships/image" Target="../media/image43.jpeg"/><Relationship Id="rId1" Type="http://schemas.openxmlformats.org/officeDocument/2006/relationships/slideLayout" Target="../slideLayouts/slideLayout18.xml"/><Relationship Id="rId6" Type="http://schemas.openxmlformats.org/officeDocument/2006/relationships/hyperlink" Target="http://www.monografias.com/trabajos35/el-poder/el-poder.shtml" TargetMode="External"/><Relationship Id="rId11" Type="http://schemas.openxmlformats.org/officeDocument/2006/relationships/hyperlink" Target="http://www.monografias.com/trabajos/discriminacion/discriminacion.shtml" TargetMode="External"/><Relationship Id="rId5" Type="http://schemas.openxmlformats.org/officeDocument/2006/relationships/hyperlink" Target="http://ads.us.e-planning.net/ei/3/29e9/cfa010f10016a577?rnd=0.9597876183116921&amp;pb=a27dfb9cd09327ff&amp;fi=c07869b0c65e8f52" TargetMode="External"/><Relationship Id="rId10" Type="http://schemas.openxmlformats.org/officeDocument/2006/relationships/hyperlink" Target="http://www.monografias.com/trabajos16/filosofia-del-amor/filosofia-del-amor.shtml" TargetMode="External"/><Relationship Id="rId4" Type="http://schemas.openxmlformats.org/officeDocument/2006/relationships/hyperlink" Target="http://www.monografias.com/trabajos5/monarqui/monarqui.shtml#monar" TargetMode="External"/><Relationship Id="rId9" Type="http://schemas.openxmlformats.org/officeDocument/2006/relationships/hyperlink" Target="http://www.monografias.com/trabajos910/la-republica-platon/la-republica-platon.shtml" TargetMode="External"/></Relationships>
</file>

<file path=ppt/slides/_rels/slide44.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2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22.xml"/></Relationships>
</file>

<file path=ppt/slides/_rels/slide48.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hyperlink" Target="http://lh4.ggpht.com/_8jbLh9YEAEI/SdHhIBDa12I/AAAAAAAAI70/2hgG5gs6ZXA/aldea%20forma%203.jpg" TargetMode="Externa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3" Type="http://schemas.openxmlformats.org/officeDocument/2006/relationships/image" Target="../media/image56.jpg"/><Relationship Id="rId2" Type="http://schemas.openxmlformats.org/officeDocument/2006/relationships/image" Target="../media/image55.pn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image" Target="../media/image57.jpe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image" Target="../media/image60.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61.jp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image" Target="../media/image63.pn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image" Target="../media/image65.jpeg"/><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2" Type="http://schemas.openxmlformats.org/officeDocument/2006/relationships/image" Target="../media/image66.jpg"/><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2" Type="http://schemas.openxmlformats.org/officeDocument/2006/relationships/image" Target="../media/image67.jpg"/><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hyperlink" Target="http://mx.images.search.yahoo.com/search/s&amp;p=poder&amp;type=JPG&amp;oid=66ec4b89a026d85a&amp;fusr=madpai&amp;tit=Poder%20selling%20Uno" TargetMode="External"/><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2" Type="http://schemas.openxmlformats.org/officeDocument/2006/relationships/image" Target="../media/image70.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71.jpg"/><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2" Type="http://schemas.openxmlformats.org/officeDocument/2006/relationships/image" Target="../media/image72.jpg"/><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2" Type="http://schemas.openxmlformats.org/officeDocument/2006/relationships/image" Target="../media/image73.jpg"/><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2" Type="http://schemas.openxmlformats.org/officeDocument/2006/relationships/image" Target="../media/image74.jpg"/><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430077" y="928325"/>
            <a:ext cx="6479587" cy="1599722"/>
          </a:xfrm>
        </p:spPr>
        <p:txBody>
          <a:bodyPr>
            <a:normAutofit fontScale="90000"/>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s-ES" sz="40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entury Schoolbook" pitchFamily="18" charset="0"/>
              </a:rPr>
              <a:t>CENTRO UNIVERSITARIO </a:t>
            </a:r>
            <a:br>
              <a:rPr lang="es-ES" sz="40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entury Schoolbook" pitchFamily="18" charset="0"/>
              </a:rPr>
            </a:br>
            <a:r>
              <a:rPr lang="es-ES" sz="40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entury Schoolbook" pitchFamily="18" charset="0"/>
              </a:rPr>
              <a:t>UAEM </a:t>
            </a:r>
            <a:br>
              <a:rPr lang="es-ES" sz="40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entury Schoolbook" pitchFamily="18" charset="0"/>
              </a:rPr>
            </a:br>
            <a:r>
              <a:rPr lang="es-ES" sz="40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entury Schoolbook" pitchFamily="18" charset="0"/>
              </a:rPr>
              <a:t>ECATEPEC</a:t>
            </a:r>
            <a:endParaRPr lang="es-MX" sz="40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3" name="2 Subtítulo"/>
          <p:cNvSpPr>
            <a:spLocks noGrp="1"/>
          </p:cNvSpPr>
          <p:nvPr>
            <p:ph type="subTitle" idx="1"/>
          </p:nvPr>
        </p:nvSpPr>
        <p:spPr>
          <a:xfrm>
            <a:off x="3224235" y="2953981"/>
            <a:ext cx="4836456" cy="2815915"/>
          </a:xfrm>
        </p:spPr>
        <p:txBody>
          <a:bodyPr>
            <a:normAutofit fontScale="70000" lnSpcReduction="20000"/>
          </a:bodyPr>
          <a:lstStyle/>
          <a:p>
            <a:pPr>
              <a:lnSpc>
                <a:spcPct val="120000"/>
              </a:lnSpc>
            </a:pPr>
            <a:r>
              <a:rPr lang="es-ES" sz="2500" b="1" dirty="0"/>
              <a:t>LICENCIATURA EN DERECHO</a:t>
            </a:r>
          </a:p>
          <a:p>
            <a:pPr>
              <a:lnSpc>
                <a:spcPct val="120000"/>
              </a:lnSpc>
            </a:pPr>
            <a:r>
              <a:rPr lang="es-ES" sz="2500" b="1" u="sng" dirty="0" smtClean="0"/>
              <a:t>“SOCIOLOGIA POLITICA</a:t>
            </a:r>
            <a:r>
              <a:rPr lang="es-ES" sz="2500" b="1" dirty="0" smtClean="0"/>
              <a:t>”</a:t>
            </a:r>
            <a:endParaRPr lang="es-ES" sz="2500" b="1" dirty="0"/>
          </a:p>
          <a:p>
            <a:pPr>
              <a:lnSpc>
                <a:spcPct val="120000"/>
              </a:lnSpc>
            </a:pPr>
            <a:r>
              <a:rPr lang="es-ES" sz="2500" b="1" dirty="0"/>
              <a:t>CLAVE:</a:t>
            </a:r>
          </a:p>
          <a:p>
            <a:pPr>
              <a:lnSpc>
                <a:spcPct val="120000"/>
              </a:lnSpc>
            </a:pPr>
            <a:r>
              <a:rPr lang="es-ES" sz="2500" b="1" dirty="0"/>
              <a:t>L41853 </a:t>
            </a:r>
          </a:p>
          <a:p>
            <a:pPr>
              <a:lnSpc>
                <a:spcPct val="120000"/>
              </a:lnSpc>
            </a:pPr>
            <a:r>
              <a:rPr lang="es-ES" sz="2500" b="1" dirty="0"/>
              <a:t>M. En C. de la </a:t>
            </a:r>
            <a:r>
              <a:rPr lang="es-ES" sz="2500" b="1" dirty="0" err="1"/>
              <a:t>Edu</a:t>
            </a:r>
            <a:r>
              <a:rPr lang="es-ES" sz="2500" b="1" dirty="0"/>
              <a:t>. Marco Antonio Villeda </a:t>
            </a:r>
            <a:r>
              <a:rPr lang="es-ES" sz="2500" b="1" dirty="0" smtClean="0"/>
              <a:t>Esquivel</a:t>
            </a:r>
          </a:p>
          <a:p>
            <a:pPr>
              <a:lnSpc>
                <a:spcPct val="120000"/>
              </a:lnSpc>
            </a:pPr>
            <a:r>
              <a:rPr lang="es-ES" sz="2500" b="1" dirty="0" smtClean="0"/>
              <a:t>2015</a:t>
            </a:r>
            <a:endParaRPr lang="es-ES" sz="2500" b="1" dirty="0"/>
          </a:p>
          <a:p>
            <a:endParaRPr lang="es-MX" dirty="0"/>
          </a:p>
        </p:txBody>
      </p:sp>
      <p:pic>
        <p:nvPicPr>
          <p:cNvPr id="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8034" y="2906664"/>
            <a:ext cx="1763713" cy="1439863"/>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5" name="Picture 2" descr="C:\Users\mireya\Pictures\uaem.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96595" y="0"/>
            <a:ext cx="1728192" cy="146613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rgbClr val="FFFFFF"/>
                </a:solidFill>
              </a14:hiddenFill>
            </a:ext>
          </a:extLst>
        </p:spPr>
      </p:pic>
      <p:pic>
        <p:nvPicPr>
          <p:cNvPr id="6" name="Picture 5"/>
          <p:cNvPicPr>
            <a:picLocks noChangeAspect="1" noChangeArrowheads="1"/>
          </p:cNvPicPr>
          <p:nvPr/>
        </p:nvPicPr>
        <p:blipFill>
          <a:blip r:embed="rId4">
            <a:extLst>
              <a:ext uri="{28A0092B-C50C-407E-A947-70E740481C1C}">
                <a14:useLocalDpi xmlns:a14="http://schemas.microsoft.com/office/drawing/2010/main" val="0"/>
              </a:ext>
            </a:extLst>
          </a:blip>
          <a:srcRect l="7756" t="12962" r="7779" b="21852"/>
          <a:stretch>
            <a:fillRect/>
          </a:stretch>
        </p:blipFill>
        <p:spPr bwMode="auto">
          <a:xfrm>
            <a:off x="463550" y="4725144"/>
            <a:ext cx="1944688" cy="1520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extLst>
      <p:ext uri="{BB962C8B-B14F-4D97-AF65-F5344CB8AC3E}">
        <p14:creationId xmlns:p14="http://schemas.microsoft.com/office/powerpoint/2010/main" val="23790998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55249">
            <a:off x="4811004" y="1244376"/>
            <a:ext cx="4090814" cy="3343031"/>
          </a:xfrm>
          <a:prstGeom prst="rect">
            <a:avLst/>
          </a:prstGeom>
        </p:spPr>
      </p:pic>
      <p:sp>
        <p:nvSpPr>
          <p:cNvPr id="4" name="3 Marcador de texto"/>
          <p:cNvSpPr>
            <a:spLocks noGrp="1"/>
          </p:cNvSpPr>
          <p:nvPr>
            <p:ph type="body" sz="half" idx="2"/>
          </p:nvPr>
        </p:nvSpPr>
        <p:spPr>
          <a:xfrm rot="21276475">
            <a:off x="737337" y="468838"/>
            <a:ext cx="3912001" cy="4894111"/>
          </a:xfrm>
        </p:spPr>
        <p:style>
          <a:lnRef idx="1">
            <a:schemeClr val="accent1"/>
          </a:lnRef>
          <a:fillRef idx="2">
            <a:schemeClr val="accent1"/>
          </a:fillRef>
          <a:effectRef idx="1">
            <a:schemeClr val="accent1"/>
          </a:effectRef>
          <a:fontRef idx="minor">
            <a:schemeClr val="dk1"/>
          </a:fontRef>
        </p:style>
        <p:txBody>
          <a:bodyPr>
            <a:noAutofit/>
          </a:bodyPr>
          <a:lstStyle/>
          <a:p>
            <a:pPr>
              <a:defRPr/>
            </a:pPr>
            <a:r>
              <a:rPr lang="es-MX" sz="2800" dirty="0"/>
              <a:t>La sociología es la ciencia que estudia las  relaciones sociales que establecen los conglomerados de individuos entre si ; es la ciencia del  hombre organizado en grupos y su interacción.</a:t>
            </a:r>
          </a:p>
        </p:txBody>
      </p:sp>
    </p:spTree>
    <p:extLst>
      <p:ext uri="{BB962C8B-B14F-4D97-AF65-F5344CB8AC3E}">
        <p14:creationId xmlns:p14="http://schemas.microsoft.com/office/powerpoint/2010/main" val="222400064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Diagrama"/>
          <p:cNvGraphicFramePr/>
          <p:nvPr>
            <p:extLst>
              <p:ext uri="{D42A27DB-BD31-4B8C-83A1-F6EECF244321}">
                <p14:modId xmlns:p14="http://schemas.microsoft.com/office/powerpoint/2010/main" val="3406229696"/>
              </p:ext>
            </p:extLst>
          </p:nvPr>
        </p:nvGraphicFramePr>
        <p:xfrm>
          <a:off x="611560" y="764704"/>
          <a:ext cx="8208912" cy="54726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8553499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Llamada de flecha hacia abajo"/>
          <p:cNvSpPr/>
          <p:nvPr/>
        </p:nvSpPr>
        <p:spPr>
          <a:xfrm>
            <a:off x="539552" y="116632"/>
            <a:ext cx="7992888" cy="2880320"/>
          </a:xfrm>
          <a:prstGeom prst="downArrowCallout">
            <a:avLst/>
          </a:prstGeom>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es-MX"/>
          </a:p>
        </p:txBody>
      </p:sp>
      <p:sp>
        <p:nvSpPr>
          <p:cNvPr id="5" name="4 Título"/>
          <p:cNvSpPr>
            <a:spLocks noGrp="1"/>
          </p:cNvSpPr>
          <p:nvPr>
            <p:ph type="title"/>
          </p:nvPr>
        </p:nvSpPr>
        <p:spPr>
          <a:xfrm>
            <a:off x="551281" y="116632"/>
            <a:ext cx="7909151" cy="1762605"/>
          </a:xfrm>
          <a:solidFill>
            <a:schemeClr val="accent2">
              <a:lumMod val="20000"/>
              <a:lumOff val="80000"/>
            </a:schemeClr>
          </a:solidFill>
          <a:ln>
            <a:noFill/>
          </a:ln>
        </p:spPr>
        <p:style>
          <a:lnRef idx="1">
            <a:schemeClr val="accent2"/>
          </a:lnRef>
          <a:fillRef idx="2">
            <a:schemeClr val="accent2"/>
          </a:fillRef>
          <a:effectRef idx="1">
            <a:schemeClr val="accent2"/>
          </a:effectRef>
          <a:fontRef idx="minor">
            <a:schemeClr val="dk1"/>
          </a:fontRef>
        </p:style>
        <p:txBody>
          <a:bodyPr>
            <a:normAutofit/>
          </a:bodyPr>
          <a:lstStyle/>
          <a:p>
            <a:pPr marL="484563">
              <a:defRPr/>
            </a:pPr>
            <a:r>
              <a:rPr lang="es-MX" dirty="0" smtClean="0">
                <a:solidFill>
                  <a:schemeClr val="bg1"/>
                </a:solidFill>
              </a:rPr>
              <a:t>RELACIONES SOCIALES: OBJETO DE ESTUDIO DE LA SOCIOLOGIA</a:t>
            </a:r>
            <a:endParaRPr lang="es-MX" dirty="0">
              <a:solidFill>
                <a:schemeClr val="bg1"/>
              </a:solidFill>
            </a:endParaRPr>
          </a:p>
        </p:txBody>
      </p:sp>
      <p:sp>
        <p:nvSpPr>
          <p:cNvPr id="6" name="5 Marcador de contenido"/>
          <p:cNvSpPr>
            <a:spLocks noGrp="1"/>
          </p:cNvSpPr>
          <p:nvPr>
            <p:ph idx="1"/>
          </p:nvPr>
        </p:nvSpPr>
        <p:spPr>
          <a:xfrm>
            <a:off x="1331640" y="3322574"/>
            <a:ext cx="6172200" cy="2757488"/>
          </a:xfrm>
        </p:spPr>
        <p:txBody>
          <a:bodyPr>
            <a:normAutofit lnSpcReduction="10000"/>
          </a:bodyPr>
          <a:lstStyle/>
          <a:p>
            <a:pPr marL="63998" indent="0" algn="just">
              <a:buNone/>
              <a:defRPr/>
            </a:pPr>
            <a:r>
              <a:rPr lang="es-MX" b="1" dirty="0">
                <a:ln>
                  <a:solidFill>
                    <a:schemeClr val="accent3">
                      <a:lumMod val="20000"/>
                      <a:lumOff val="80000"/>
                    </a:schemeClr>
                  </a:solidFill>
                </a:ln>
                <a:solidFill>
                  <a:schemeClr val="accent4">
                    <a:lumMod val="50000"/>
                  </a:schemeClr>
                </a:solidFill>
              </a:rPr>
              <a:t>Las relaciones sociales que considera la sociología como su objeto de estudio no son solo las que se generan en la actualidad sino que parte su objeto de estudio lo conforman el hacho de analizar como se ha venido produciendo en u conjunto a través del tiempo; es decir trata de estudiar también los procesos históricos que ha posibilitado la existencia de tales relaciones sociales. </a:t>
            </a:r>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9632" y="2996952"/>
            <a:ext cx="6552728" cy="2999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8696954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7584" y="3717032"/>
            <a:ext cx="3960440" cy="2660506"/>
          </a:xfrm>
          <a:prstGeom prst="rect">
            <a:avLst/>
          </a:prstGeom>
        </p:spPr>
      </p:pic>
      <p:sp>
        <p:nvSpPr>
          <p:cNvPr id="5" name="4 Título"/>
          <p:cNvSpPr>
            <a:spLocks noGrp="1"/>
          </p:cNvSpPr>
          <p:nvPr>
            <p:ph type="title"/>
          </p:nvPr>
        </p:nvSpPr>
        <p:spPr>
          <a:xfrm rot="19156054">
            <a:off x="-382915" y="1301394"/>
            <a:ext cx="4968552" cy="1224136"/>
          </a:xfrm>
        </p:spPr>
        <p:txBody>
          <a:bodyPr/>
          <a:lstStyle/>
          <a:p>
            <a:pPr marL="484563">
              <a:defRPr/>
            </a:pPr>
            <a:r>
              <a:rPr lang="es-MX" dirty="0" smtClean="0">
                <a:solidFill>
                  <a:schemeClr val="accent1">
                    <a:tint val="83000"/>
                    <a:satMod val="150000"/>
                  </a:schemeClr>
                </a:solidFill>
              </a:rPr>
              <a:t>EL QUE HACER </a:t>
            </a:r>
            <a:r>
              <a:rPr lang="es-MX" dirty="0" err="1" smtClean="0">
                <a:solidFill>
                  <a:schemeClr val="accent1">
                    <a:tint val="83000"/>
                    <a:satMod val="150000"/>
                  </a:schemeClr>
                </a:solidFill>
              </a:rPr>
              <a:t>SOCIOLOGICO</a:t>
            </a:r>
            <a:endParaRPr lang="es-MX" dirty="0">
              <a:solidFill>
                <a:schemeClr val="accent1">
                  <a:tint val="83000"/>
                  <a:satMod val="150000"/>
                </a:schemeClr>
              </a:solidFill>
            </a:endParaRPr>
          </a:p>
        </p:txBody>
      </p:sp>
      <p:sp>
        <p:nvSpPr>
          <p:cNvPr id="6" name="5 Marcador de contenido"/>
          <p:cNvSpPr>
            <a:spLocks noGrp="1"/>
          </p:cNvSpPr>
          <p:nvPr>
            <p:ph idx="1"/>
          </p:nvPr>
        </p:nvSpPr>
        <p:spPr>
          <a:xfrm>
            <a:off x="2627784" y="1772816"/>
            <a:ext cx="6172200" cy="2257425"/>
          </a:xfrm>
        </p:spPr>
        <p:style>
          <a:lnRef idx="1">
            <a:schemeClr val="accent1"/>
          </a:lnRef>
          <a:fillRef idx="2">
            <a:schemeClr val="accent1"/>
          </a:fillRef>
          <a:effectRef idx="1">
            <a:schemeClr val="accent1"/>
          </a:effectRef>
          <a:fontRef idx="minor">
            <a:schemeClr val="dk1"/>
          </a:fontRef>
        </p:style>
        <p:txBody>
          <a:bodyPr>
            <a:normAutofit/>
          </a:bodyPr>
          <a:lstStyle/>
          <a:p>
            <a:pPr marL="447992" indent="-383994" algn="ctr">
              <a:buFont typeface="Wingdings 2"/>
              <a:buChar char=""/>
              <a:defRPr/>
            </a:pPr>
            <a:r>
              <a:rPr lang="es-MX" sz="2800" dirty="0"/>
              <a:t>El </a:t>
            </a:r>
            <a:r>
              <a:rPr lang="es-MX" sz="2800" dirty="0" smtClean="0"/>
              <a:t>que hacer </a:t>
            </a:r>
            <a:r>
              <a:rPr lang="es-MX" sz="2800" dirty="0"/>
              <a:t>sociológico es precisamente el estudio de esas relacione sociales. Estas relaciones implican una serie de dimensiones de análisis</a:t>
            </a:r>
          </a:p>
        </p:txBody>
      </p:sp>
    </p:spTree>
    <p:extLst>
      <p:ext uri="{BB962C8B-B14F-4D97-AF65-F5344CB8AC3E}">
        <p14:creationId xmlns:p14="http://schemas.microsoft.com/office/powerpoint/2010/main" val="273288333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2564904"/>
            <a:ext cx="4104456" cy="26642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Título"/>
          <p:cNvSpPr>
            <a:spLocks noGrp="1"/>
          </p:cNvSpPr>
          <p:nvPr>
            <p:ph type="title"/>
          </p:nvPr>
        </p:nvSpPr>
        <p:spPr>
          <a:xfrm>
            <a:off x="107504" y="692696"/>
            <a:ext cx="4536504" cy="662997"/>
          </a:xfrm>
        </p:spPr>
        <p:style>
          <a:lnRef idx="1">
            <a:schemeClr val="accent3"/>
          </a:lnRef>
          <a:fillRef idx="2">
            <a:schemeClr val="accent3"/>
          </a:fillRef>
          <a:effectRef idx="1">
            <a:schemeClr val="accent3"/>
          </a:effectRef>
          <a:fontRef idx="minor">
            <a:schemeClr val="dk1"/>
          </a:fontRef>
        </p:style>
        <p:txBody>
          <a:bodyPr/>
          <a:lstStyle/>
          <a:p>
            <a:pPr algn="ctr">
              <a:defRPr/>
            </a:pPr>
            <a:r>
              <a:rPr lang="es-MX" sz="3200" i="1" dirty="0" smtClean="0">
                <a:solidFill>
                  <a:srgbClr val="92D050"/>
                </a:solidFill>
              </a:rPr>
              <a:t>DIMENSION TEORICA</a:t>
            </a:r>
            <a:endParaRPr lang="es-MX" sz="3200" i="1" dirty="0">
              <a:solidFill>
                <a:srgbClr val="92D050"/>
              </a:solidFill>
            </a:endParaRPr>
          </a:p>
        </p:txBody>
      </p:sp>
      <p:sp>
        <p:nvSpPr>
          <p:cNvPr id="4" name="3 Marcador de texto"/>
          <p:cNvSpPr>
            <a:spLocks noGrp="1"/>
          </p:cNvSpPr>
          <p:nvPr>
            <p:ph type="body" sz="half" idx="2"/>
          </p:nvPr>
        </p:nvSpPr>
        <p:spPr>
          <a:xfrm>
            <a:off x="4644008" y="1954560"/>
            <a:ext cx="4161880" cy="3240360"/>
          </a:xfrm>
        </p:spPr>
        <p:style>
          <a:lnRef idx="0">
            <a:schemeClr val="accent3"/>
          </a:lnRef>
          <a:fillRef idx="3">
            <a:schemeClr val="accent3"/>
          </a:fillRef>
          <a:effectRef idx="3">
            <a:schemeClr val="accent3"/>
          </a:effectRef>
          <a:fontRef idx="minor">
            <a:schemeClr val="lt1"/>
          </a:fontRef>
        </p:style>
        <p:txBody>
          <a:bodyPr>
            <a:normAutofit fontScale="92500"/>
          </a:bodyPr>
          <a:lstStyle/>
          <a:p>
            <a:pPr algn="ctr">
              <a:defRPr/>
            </a:pPr>
            <a:r>
              <a:rPr lang="es-MX" sz="2400" dirty="0"/>
              <a:t>Se ocupa de las cuestiones generales del acontecer de lo social, en donde podrán conformarse  clasificaciones amplias de fenómenos y problemas relacionados como causales y consecuentes de un tipo de relaciones sociales.</a:t>
            </a:r>
          </a:p>
        </p:txBody>
      </p:sp>
    </p:spTree>
    <p:extLst>
      <p:ext uri="{BB962C8B-B14F-4D97-AF65-F5344CB8AC3E}">
        <p14:creationId xmlns:p14="http://schemas.microsoft.com/office/powerpoint/2010/main" val="87459863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716016" y="620688"/>
            <a:ext cx="4271254" cy="544264"/>
          </a:xfrm>
        </p:spPr>
        <p:style>
          <a:lnRef idx="1">
            <a:schemeClr val="accent4"/>
          </a:lnRef>
          <a:fillRef idx="2">
            <a:schemeClr val="accent4"/>
          </a:fillRef>
          <a:effectRef idx="1">
            <a:schemeClr val="accent4"/>
          </a:effectRef>
          <a:fontRef idx="minor">
            <a:schemeClr val="dk1"/>
          </a:fontRef>
        </p:style>
        <p:txBody>
          <a:bodyPr>
            <a:normAutofit fontScale="90000"/>
          </a:bodyPr>
          <a:lstStyle/>
          <a:p>
            <a:pPr algn="ctr">
              <a:defRPr/>
            </a:pPr>
            <a:r>
              <a:rPr lang="es-MX" sz="3200" i="1" dirty="0" smtClean="0">
                <a:solidFill>
                  <a:schemeClr val="accent4"/>
                </a:solidFill>
              </a:rPr>
              <a:t>DIMENSION PRACTICA</a:t>
            </a:r>
            <a:endParaRPr lang="es-MX" sz="3200" i="1" dirty="0">
              <a:solidFill>
                <a:schemeClr val="accent4"/>
              </a:solidFill>
            </a:endParaRPr>
          </a:p>
        </p:txBody>
      </p:sp>
      <p:sp>
        <p:nvSpPr>
          <p:cNvPr id="4" name="3 Marcador de texto"/>
          <p:cNvSpPr>
            <a:spLocks noGrp="1"/>
          </p:cNvSpPr>
          <p:nvPr>
            <p:ph type="body" sz="half" idx="2"/>
          </p:nvPr>
        </p:nvSpPr>
        <p:spPr>
          <a:xfrm>
            <a:off x="683568" y="1340768"/>
            <a:ext cx="3565689" cy="3916388"/>
          </a:xfrm>
        </p:spPr>
        <p:style>
          <a:lnRef idx="0">
            <a:schemeClr val="accent4"/>
          </a:lnRef>
          <a:fillRef idx="3">
            <a:schemeClr val="accent4"/>
          </a:fillRef>
          <a:effectRef idx="3">
            <a:schemeClr val="accent4"/>
          </a:effectRef>
          <a:fontRef idx="minor">
            <a:schemeClr val="lt1"/>
          </a:fontRef>
        </p:style>
        <p:txBody>
          <a:bodyPr>
            <a:normAutofit fontScale="92500" lnSpcReduction="10000"/>
          </a:bodyPr>
          <a:lstStyle/>
          <a:p>
            <a:pPr algn="just">
              <a:defRPr/>
            </a:pPr>
            <a:r>
              <a:rPr lang="es-MX" sz="2400" dirty="0">
                <a:solidFill>
                  <a:schemeClr val="bg1"/>
                </a:solidFill>
              </a:rPr>
              <a:t>En este nivel se toman los fenómenos o problemas relacionados en sus impactos diarios en tanto que son manifestaciones de un tipo de relaciones sociales, para lo cual se trabaja con las características cuantitativas y cualitativas de lo social.</a:t>
            </a:r>
            <a:endParaRPr lang="es-MX" dirty="0">
              <a:solidFill>
                <a:schemeClr val="bg1"/>
              </a:solidFill>
            </a:endParaRPr>
          </a:p>
        </p:txBody>
      </p:sp>
      <p:pic>
        <p:nvPicPr>
          <p:cNvPr id="3" name="2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82814" y="1844824"/>
            <a:ext cx="4104456" cy="4104456"/>
          </a:xfrm>
          <a:prstGeom prst="rect">
            <a:avLst/>
          </a:prstGeom>
        </p:spPr>
      </p:pic>
    </p:spTree>
    <p:extLst>
      <p:ext uri="{BB962C8B-B14F-4D97-AF65-F5344CB8AC3E}">
        <p14:creationId xmlns:p14="http://schemas.microsoft.com/office/powerpoint/2010/main" val="40823971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a:xfrm>
            <a:off x="539552" y="188640"/>
            <a:ext cx="7837143" cy="1048221"/>
          </a:xfrm>
        </p:spPr>
        <p:txBody>
          <a:bodyPr>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marL="484563">
              <a:defRPr/>
            </a:pPr>
            <a:r>
              <a:rPr lang="es-MX" b="1" dirty="0" smtClean="0">
                <a:ln/>
                <a:solidFill>
                  <a:schemeClr val="accent3"/>
                </a:solidFill>
              </a:rPr>
              <a:t>SOCIOLOGIA ¿PARA QUE?</a:t>
            </a:r>
            <a:endParaRPr lang="es-MX" b="1" dirty="0">
              <a:ln/>
              <a:solidFill>
                <a:schemeClr val="accent3"/>
              </a:solidFill>
            </a:endParaRPr>
          </a:p>
        </p:txBody>
      </p:sp>
      <p:sp>
        <p:nvSpPr>
          <p:cNvPr id="6" name="5 Marcador de contenido"/>
          <p:cNvSpPr>
            <a:spLocks noGrp="1"/>
          </p:cNvSpPr>
          <p:nvPr>
            <p:ph idx="1"/>
          </p:nvPr>
        </p:nvSpPr>
        <p:spPr>
          <a:xfrm rot="20395048">
            <a:off x="269060" y="2041583"/>
            <a:ext cx="6172200" cy="1614488"/>
          </a:xfrm>
        </p:spPr>
        <p:style>
          <a:lnRef idx="2">
            <a:schemeClr val="accent3"/>
          </a:lnRef>
          <a:fillRef idx="1">
            <a:schemeClr val="lt1"/>
          </a:fillRef>
          <a:effectRef idx="0">
            <a:schemeClr val="accent3"/>
          </a:effectRef>
          <a:fontRef idx="minor">
            <a:schemeClr val="dk1"/>
          </a:fontRef>
        </p:style>
        <p:txBody>
          <a:bodyPr>
            <a:normAutofit/>
          </a:bodyPr>
          <a:lstStyle/>
          <a:p>
            <a:pPr marL="447992" indent="-383994">
              <a:buFont typeface="Wingdings 2"/>
              <a:buChar char=""/>
              <a:defRPr/>
            </a:pPr>
            <a:r>
              <a:rPr lang="es-MX" dirty="0" smtClean="0"/>
              <a:t>La sociología contribuye al conocimiento y explicación de diversas situaciones y fenómenos que surgen del seno social.</a:t>
            </a:r>
            <a:endParaRPr lang="es-MX" dirty="0"/>
          </a:p>
        </p:txBody>
      </p:sp>
      <p:pic>
        <p:nvPicPr>
          <p:cNvPr id="1331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8926"/>
          <a:stretch/>
        </p:blipFill>
        <p:spPr bwMode="auto">
          <a:xfrm>
            <a:off x="3995936" y="3789040"/>
            <a:ext cx="4248472" cy="23762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535898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3758" y="692696"/>
            <a:ext cx="7488832" cy="5587820"/>
          </a:xfrm>
          <a:prstGeom prst="rect">
            <a:avLst/>
          </a:prstGeom>
        </p:spPr>
      </p:pic>
      <p:sp>
        <p:nvSpPr>
          <p:cNvPr id="5" name="4 Título"/>
          <p:cNvSpPr>
            <a:spLocks noGrp="1"/>
          </p:cNvSpPr>
          <p:nvPr>
            <p:ph type="title"/>
          </p:nvPr>
        </p:nvSpPr>
        <p:spPr>
          <a:xfrm>
            <a:off x="1485900" y="267494"/>
            <a:ext cx="6172200" cy="1399032"/>
          </a:xfrm>
        </p:spPr>
        <p:txBody>
          <a:bodyPr/>
          <a:lstStyle/>
          <a:p>
            <a:pPr marL="484563">
              <a:defRPr/>
            </a:pPr>
            <a:r>
              <a:rPr lang="es-MX" dirty="0" smtClean="0">
                <a:solidFill>
                  <a:schemeClr val="accent1">
                    <a:tint val="83000"/>
                    <a:satMod val="150000"/>
                  </a:schemeClr>
                </a:solidFill>
                <a:effectLst>
                  <a:glow rad="63500">
                    <a:schemeClr val="accent2">
                      <a:satMod val="175000"/>
                      <a:alpha val="40000"/>
                    </a:schemeClr>
                  </a:glow>
                </a:effectLst>
              </a:rPr>
              <a:t>RAMAS DE LA SOCIOLOGIA</a:t>
            </a:r>
            <a:endParaRPr lang="es-MX" dirty="0">
              <a:solidFill>
                <a:schemeClr val="accent1">
                  <a:tint val="83000"/>
                  <a:satMod val="150000"/>
                </a:schemeClr>
              </a:solidFill>
              <a:effectLst>
                <a:glow rad="63500">
                  <a:schemeClr val="accent2">
                    <a:satMod val="175000"/>
                    <a:alpha val="40000"/>
                  </a:schemeClr>
                </a:glow>
              </a:effectLst>
            </a:endParaRPr>
          </a:p>
        </p:txBody>
      </p:sp>
      <p:sp>
        <p:nvSpPr>
          <p:cNvPr id="6" name="5 Rectángulo"/>
          <p:cNvSpPr/>
          <p:nvPr/>
        </p:nvSpPr>
        <p:spPr>
          <a:xfrm>
            <a:off x="3075709" y="1717964"/>
            <a:ext cx="3185989" cy="853780"/>
          </a:xfrm>
          <a:prstGeom prst="rect">
            <a:avLst/>
          </a:prstGeom>
        </p:spPr>
        <p:style>
          <a:lnRef idx="3">
            <a:schemeClr val="lt1"/>
          </a:lnRef>
          <a:fillRef idx="1">
            <a:schemeClr val="accent2"/>
          </a:fillRef>
          <a:effectRef idx="1">
            <a:schemeClr val="accent2"/>
          </a:effectRef>
          <a:fontRef idx="minor">
            <a:schemeClr val="lt1"/>
          </a:fontRef>
        </p:style>
        <p:txBody>
          <a:bodyPr lIns="91427" tIns="45713" rIns="91427" bIns="45713" anchor="ctr"/>
          <a:lstStyle/>
          <a:p>
            <a:pPr algn="ctr">
              <a:defRPr/>
            </a:pPr>
            <a:r>
              <a:rPr lang="es-MX" sz="36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SOCIOLOGIA</a:t>
            </a:r>
          </a:p>
        </p:txBody>
      </p:sp>
      <p:sp>
        <p:nvSpPr>
          <p:cNvPr id="7" name="6 Rectángulo"/>
          <p:cNvSpPr/>
          <p:nvPr/>
        </p:nvSpPr>
        <p:spPr>
          <a:xfrm>
            <a:off x="83929" y="3846898"/>
            <a:ext cx="1566144" cy="63951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91427" tIns="45713" rIns="91427" bIns="45713" anchor="ctr"/>
          <a:lstStyle/>
          <a:p>
            <a:pPr algn="ctr">
              <a:defRPr/>
            </a:pPr>
            <a:r>
              <a:rPr lang="es-MX" sz="1600" dirty="0"/>
              <a:t>DE LA EDUCACION</a:t>
            </a:r>
          </a:p>
        </p:txBody>
      </p:sp>
      <p:sp>
        <p:nvSpPr>
          <p:cNvPr id="8" name="7 Rectángulo"/>
          <p:cNvSpPr/>
          <p:nvPr/>
        </p:nvSpPr>
        <p:spPr>
          <a:xfrm>
            <a:off x="1749659" y="3848909"/>
            <a:ext cx="1017983" cy="63951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91427" tIns="45713" rIns="91427" bIns="45713" anchor="ctr"/>
          <a:lstStyle/>
          <a:p>
            <a:pPr algn="ctr">
              <a:defRPr/>
            </a:pPr>
            <a:r>
              <a:rPr lang="es-MX" sz="1400" dirty="0"/>
              <a:t>DEL TRABAJO</a:t>
            </a:r>
          </a:p>
        </p:txBody>
      </p:sp>
      <p:sp>
        <p:nvSpPr>
          <p:cNvPr id="9" name="8 Rectángulo"/>
          <p:cNvSpPr/>
          <p:nvPr/>
        </p:nvSpPr>
        <p:spPr>
          <a:xfrm>
            <a:off x="2800233" y="3861048"/>
            <a:ext cx="2084749" cy="62536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91427" tIns="45713" rIns="91427" bIns="45713" anchor="ctr"/>
          <a:lstStyle/>
          <a:p>
            <a:pPr algn="ctr">
              <a:defRPr/>
            </a:pPr>
            <a:r>
              <a:rPr lang="es-MX" sz="1600" dirty="0"/>
              <a:t>DEL CONOCIMIENTO</a:t>
            </a:r>
          </a:p>
        </p:txBody>
      </p:sp>
      <p:sp>
        <p:nvSpPr>
          <p:cNvPr id="10" name="9 Rectángulo"/>
          <p:cNvSpPr/>
          <p:nvPr/>
        </p:nvSpPr>
        <p:spPr>
          <a:xfrm>
            <a:off x="4898286" y="3861048"/>
            <a:ext cx="1017985" cy="62536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91427" tIns="45713" rIns="91427" bIns="45713" anchor="ctr"/>
          <a:lstStyle/>
          <a:p>
            <a:pPr algn="ctr">
              <a:defRPr/>
            </a:pPr>
            <a:r>
              <a:rPr lang="es-MX" sz="1400" dirty="0"/>
              <a:t>URBANA Y RURAL</a:t>
            </a:r>
          </a:p>
        </p:txBody>
      </p:sp>
      <p:sp>
        <p:nvSpPr>
          <p:cNvPr id="11" name="10 Rectángulo"/>
          <p:cNvSpPr/>
          <p:nvPr/>
        </p:nvSpPr>
        <p:spPr>
          <a:xfrm>
            <a:off x="6219748" y="3829839"/>
            <a:ext cx="906009" cy="68778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91427" tIns="45713" rIns="91427" bIns="45713" anchor="ctr"/>
          <a:lstStyle/>
          <a:p>
            <a:pPr algn="ctr">
              <a:defRPr/>
            </a:pPr>
            <a:r>
              <a:rPr lang="es-MX" sz="1200" dirty="0"/>
              <a:t>JURIDICA</a:t>
            </a:r>
          </a:p>
        </p:txBody>
      </p:sp>
      <p:sp>
        <p:nvSpPr>
          <p:cNvPr id="12" name="11 Rectángulo"/>
          <p:cNvSpPr/>
          <p:nvPr/>
        </p:nvSpPr>
        <p:spPr>
          <a:xfrm>
            <a:off x="7285221" y="3894930"/>
            <a:ext cx="1150175" cy="4983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91427" tIns="45713" rIns="91427" bIns="45713" anchor="ctr"/>
          <a:lstStyle/>
          <a:p>
            <a:pPr algn="ctr">
              <a:defRPr/>
            </a:pPr>
            <a:r>
              <a:rPr lang="es-MX" sz="1400" dirty="0"/>
              <a:t>MEDICA</a:t>
            </a:r>
          </a:p>
        </p:txBody>
      </p:sp>
      <p:cxnSp>
        <p:nvCxnSpPr>
          <p:cNvPr id="55" name="54 Conector recto de flecha"/>
          <p:cNvCxnSpPr>
            <a:stCxn id="6" idx="2"/>
            <a:endCxn id="7" idx="0"/>
          </p:cNvCxnSpPr>
          <p:nvPr/>
        </p:nvCxnSpPr>
        <p:spPr>
          <a:xfrm flipH="1">
            <a:off x="867001" y="2571744"/>
            <a:ext cx="3801703" cy="127515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7" name="56 Conector recto de flecha"/>
          <p:cNvCxnSpPr>
            <a:stCxn id="6" idx="2"/>
            <a:endCxn id="8" idx="0"/>
          </p:cNvCxnSpPr>
          <p:nvPr/>
        </p:nvCxnSpPr>
        <p:spPr>
          <a:xfrm flipH="1">
            <a:off x="2258651" y="2571744"/>
            <a:ext cx="2410053" cy="127716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9" name="58 Conector recto de flecha"/>
          <p:cNvCxnSpPr>
            <a:stCxn id="6" idx="2"/>
            <a:endCxn id="9" idx="0"/>
          </p:cNvCxnSpPr>
          <p:nvPr/>
        </p:nvCxnSpPr>
        <p:spPr>
          <a:xfrm flipH="1">
            <a:off x="3842608" y="2571744"/>
            <a:ext cx="826096" cy="128930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1" name="60 Conector recto de flecha"/>
          <p:cNvCxnSpPr>
            <a:stCxn id="6" idx="2"/>
            <a:endCxn id="10" idx="0"/>
          </p:cNvCxnSpPr>
          <p:nvPr/>
        </p:nvCxnSpPr>
        <p:spPr>
          <a:xfrm>
            <a:off x="4668704" y="2571744"/>
            <a:ext cx="738575" cy="128930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3" name="62 Conector recto de flecha"/>
          <p:cNvCxnSpPr>
            <a:stCxn id="6" idx="2"/>
            <a:endCxn id="11" idx="0"/>
          </p:cNvCxnSpPr>
          <p:nvPr/>
        </p:nvCxnSpPr>
        <p:spPr>
          <a:xfrm>
            <a:off x="4668704" y="2571744"/>
            <a:ext cx="2004049" cy="125809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5" name="64 Conector recto de flecha"/>
          <p:cNvCxnSpPr>
            <a:stCxn id="6" idx="2"/>
            <a:endCxn id="12" idx="0"/>
          </p:cNvCxnSpPr>
          <p:nvPr/>
        </p:nvCxnSpPr>
        <p:spPr>
          <a:xfrm>
            <a:off x="4668704" y="2571744"/>
            <a:ext cx="3191605" cy="132318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53074668"/>
      </p:ext>
    </p:extLst>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55"/>
                                        </p:tgtEl>
                                        <p:attrNameLst>
                                          <p:attrName>style.visibility</p:attrName>
                                        </p:attrNameLst>
                                      </p:cBhvr>
                                      <p:to>
                                        <p:strVal val="visible"/>
                                      </p:to>
                                    </p:set>
                                    <p:animEffect transition="in" filter="blinds(horizontal)">
                                      <p:cBhvr>
                                        <p:cTn id="12" dur="500"/>
                                        <p:tgtEl>
                                          <p:spTgt spid="5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checkerboard(across)">
                                      <p:cBhvr>
                                        <p:cTn id="17" dur="500"/>
                                        <p:tgtEl>
                                          <p:spTgt spid="7"/>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57"/>
                                        </p:tgtEl>
                                        <p:attrNameLst>
                                          <p:attrName>style.visibility</p:attrName>
                                        </p:attrNameLst>
                                      </p:cBhvr>
                                      <p:to>
                                        <p:strVal val="visible"/>
                                      </p:to>
                                    </p:set>
                                    <p:animEffect transition="in" filter="blinds(horizontal)">
                                      <p:cBhvr>
                                        <p:cTn id="22" dur="500"/>
                                        <p:tgtEl>
                                          <p:spTgt spid="57"/>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checkerboard(across)">
                                      <p:cBhvr>
                                        <p:cTn id="27" dur="500"/>
                                        <p:tgtEl>
                                          <p:spTgt spid="8"/>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nodeType="clickEffect">
                                  <p:stCondLst>
                                    <p:cond delay="0"/>
                                  </p:stCondLst>
                                  <p:childTnLst>
                                    <p:set>
                                      <p:cBhvr>
                                        <p:cTn id="31" dur="1" fill="hold">
                                          <p:stCondLst>
                                            <p:cond delay="0"/>
                                          </p:stCondLst>
                                        </p:cTn>
                                        <p:tgtEl>
                                          <p:spTgt spid="59"/>
                                        </p:tgtEl>
                                        <p:attrNameLst>
                                          <p:attrName>style.visibility</p:attrName>
                                        </p:attrNameLst>
                                      </p:cBhvr>
                                      <p:to>
                                        <p:strVal val="visible"/>
                                      </p:to>
                                    </p:set>
                                    <p:animEffect transition="in" filter="blinds(horizontal)">
                                      <p:cBhvr>
                                        <p:cTn id="32" dur="500"/>
                                        <p:tgtEl>
                                          <p:spTgt spid="59"/>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5" presetClass="entr" presetSubtype="10"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checkerboard(across)">
                                      <p:cBhvr>
                                        <p:cTn id="37" dur="500"/>
                                        <p:tgtEl>
                                          <p:spTgt spid="9"/>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3" presetClass="entr" presetSubtype="10" fill="hold" nodeType="clickEffect">
                                  <p:stCondLst>
                                    <p:cond delay="0"/>
                                  </p:stCondLst>
                                  <p:childTnLst>
                                    <p:set>
                                      <p:cBhvr>
                                        <p:cTn id="41" dur="1" fill="hold">
                                          <p:stCondLst>
                                            <p:cond delay="0"/>
                                          </p:stCondLst>
                                        </p:cTn>
                                        <p:tgtEl>
                                          <p:spTgt spid="61"/>
                                        </p:tgtEl>
                                        <p:attrNameLst>
                                          <p:attrName>style.visibility</p:attrName>
                                        </p:attrNameLst>
                                      </p:cBhvr>
                                      <p:to>
                                        <p:strVal val="visible"/>
                                      </p:to>
                                    </p:set>
                                    <p:animEffect transition="in" filter="blinds(horizontal)">
                                      <p:cBhvr>
                                        <p:cTn id="42" dur="500"/>
                                        <p:tgtEl>
                                          <p:spTgt spid="61"/>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5" presetClass="entr" presetSubtype="10" fill="hold" grpId="0" nodeType="click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checkerboard(across)">
                                      <p:cBhvr>
                                        <p:cTn id="47" dur="500"/>
                                        <p:tgtEl>
                                          <p:spTgt spid="10"/>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3" presetClass="entr" presetSubtype="10" fill="hold" nodeType="clickEffect">
                                  <p:stCondLst>
                                    <p:cond delay="0"/>
                                  </p:stCondLst>
                                  <p:childTnLst>
                                    <p:set>
                                      <p:cBhvr>
                                        <p:cTn id="51" dur="1" fill="hold">
                                          <p:stCondLst>
                                            <p:cond delay="0"/>
                                          </p:stCondLst>
                                        </p:cTn>
                                        <p:tgtEl>
                                          <p:spTgt spid="63"/>
                                        </p:tgtEl>
                                        <p:attrNameLst>
                                          <p:attrName>style.visibility</p:attrName>
                                        </p:attrNameLst>
                                      </p:cBhvr>
                                      <p:to>
                                        <p:strVal val="visible"/>
                                      </p:to>
                                    </p:set>
                                    <p:animEffect transition="in" filter="blinds(horizontal)">
                                      <p:cBhvr>
                                        <p:cTn id="52" dur="500"/>
                                        <p:tgtEl>
                                          <p:spTgt spid="63"/>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5" presetClass="entr" presetSubtype="10" fill="hold" grpId="0" nodeType="clickEffect">
                                  <p:stCondLst>
                                    <p:cond delay="0"/>
                                  </p:stCondLst>
                                  <p:childTnLst>
                                    <p:set>
                                      <p:cBhvr>
                                        <p:cTn id="56" dur="1" fill="hold">
                                          <p:stCondLst>
                                            <p:cond delay="0"/>
                                          </p:stCondLst>
                                        </p:cTn>
                                        <p:tgtEl>
                                          <p:spTgt spid="11"/>
                                        </p:tgtEl>
                                        <p:attrNameLst>
                                          <p:attrName>style.visibility</p:attrName>
                                        </p:attrNameLst>
                                      </p:cBhvr>
                                      <p:to>
                                        <p:strVal val="visible"/>
                                      </p:to>
                                    </p:set>
                                    <p:animEffect transition="in" filter="checkerboard(across)">
                                      <p:cBhvr>
                                        <p:cTn id="57" dur="500"/>
                                        <p:tgtEl>
                                          <p:spTgt spid="11"/>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3" presetClass="entr" presetSubtype="10" fill="hold" nodeType="clickEffect">
                                  <p:stCondLst>
                                    <p:cond delay="0"/>
                                  </p:stCondLst>
                                  <p:childTnLst>
                                    <p:set>
                                      <p:cBhvr>
                                        <p:cTn id="61" dur="1" fill="hold">
                                          <p:stCondLst>
                                            <p:cond delay="0"/>
                                          </p:stCondLst>
                                        </p:cTn>
                                        <p:tgtEl>
                                          <p:spTgt spid="65"/>
                                        </p:tgtEl>
                                        <p:attrNameLst>
                                          <p:attrName>style.visibility</p:attrName>
                                        </p:attrNameLst>
                                      </p:cBhvr>
                                      <p:to>
                                        <p:strVal val="visible"/>
                                      </p:to>
                                    </p:set>
                                    <p:animEffect transition="in" filter="blinds(horizontal)">
                                      <p:cBhvr>
                                        <p:cTn id="62" dur="500"/>
                                        <p:tgtEl>
                                          <p:spTgt spid="65"/>
                                        </p:tgtEl>
                                      </p:cBhvr>
                                    </p:animEffect>
                                  </p:childTnLst>
                                </p:cTn>
                              </p:par>
                            </p:childTnLst>
                          </p:cTn>
                        </p:par>
                      </p:childTnLst>
                    </p:cTn>
                  </p:par>
                  <p:par>
                    <p:cTn id="63" fill="hold" nodeType="clickPar">
                      <p:stCondLst>
                        <p:cond delay="indefinite"/>
                      </p:stCondLst>
                      <p:childTnLst>
                        <p:par>
                          <p:cTn id="64" fill="hold" nodeType="withGroup">
                            <p:stCondLst>
                              <p:cond delay="0"/>
                            </p:stCondLst>
                            <p:childTnLst>
                              <p:par>
                                <p:cTn id="65" presetID="5" presetClass="entr" presetSubtype="10" fill="hold" grpId="0" nodeType="clickEffect">
                                  <p:stCondLst>
                                    <p:cond delay="0"/>
                                  </p:stCondLst>
                                  <p:childTnLst>
                                    <p:set>
                                      <p:cBhvr>
                                        <p:cTn id="66" dur="1" fill="hold">
                                          <p:stCondLst>
                                            <p:cond delay="0"/>
                                          </p:stCondLst>
                                        </p:cTn>
                                        <p:tgtEl>
                                          <p:spTgt spid="12"/>
                                        </p:tgtEl>
                                        <p:attrNameLst>
                                          <p:attrName>style.visibility</p:attrName>
                                        </p:attrNameLst>
                                      </p:cBhvr>
                                      <p:to>
                                        <p:strVal val="visible"/>
                                      </p:to>
                                    </p:set>
                                    <p:animEffect transition="in" filter="checkerboard(across)">
                                      <p:cBhvr>
                                        <p:cTn id="6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323528" y="173350"/>
            <a:ext cx="7834167" cy="1671474"/>
          </a:xfrm>
        </p:spPr>
        <p:style>
          <a:lnRef idx="1">
            <a:schemeClr val="accent2"/>
          </a:lnRef>
          <a:fillRef idx="2">
            <a:schemeClr val="accent2"/>
          </a:fillRef>
          <a:effectRef idx="1">
            <a:schemeClr val="accent2"/>
          </a:effectRef>
          <a:fontRef idx="minor">
            <a:schemeClr val="dk1"/>
          </a:fontRef>
        </p:style>
        <p:txBody>
          <a:bodyPr/>
          <a:lstStyle/>
          <a:p>
            <a:pPr marL="484563">
              <a:defRPr/>
            </a:pPr>
            <a:r>
              <a:rPr lang="es-MX" sz="2800" dirty="0">
                <a:solidFill>
                  <a:schemeClr val="bg1"/>
                </a:solidFill>
              </a:rPr>
              <a:t>LA SOCIOLOGIA Y OTRAS CIENCIAS:</a:t>
            </a:r>
            <a:br>
              <a:rPr lang="es-MX" sz="2800" dirty="0">
                <a:solidFill>
                  <a:schemeClr val="bg1"/>
                </a:solidFill>
              </a:rPr>
            </a:br>
            <a:r>
              <a:rPr lang="es-MX" sz="2800" dirty="0">
                <a:solidFill>
                  <a:schemeClr val="bg1"/>
                </a:solidFill>
              </a:rPr>
              <a:t>MULTICAUSALIDAD, INTERDEPENDENCIA Y RETROALIMENTACION</a:t>
            </a:r>
          </a:p>
        </p:txBody>
      </p:sp>
      <p:sp>
        <p:nvSpPr>
          <p:cNvPr id="4" name="3 Marcador de contenido"/>
          <p:cNvSpPr>
            <a:spLocks noGrp="1"/>
          </p:cNvSpPr>
          <p:nvPr>
            <p:ph idx="1"/>
          </p:nvPr>
        </p:nvSpPr>
        <p:spPr>
          <a:xfrm>
            <a:off x="611560" y="2024442"/>
            <a:ext cx="7337634" cy="4572000"/>
          </a:xfrm>
        </p:spPr>
        <p:txBody>
          <a:bodyPr>
            <a:normAutofit/>
          </a:bodyPr>
          <a:lstStyle/>
          <a:p>
            <a:pPr marL="447992" indent="-383994">
              <a:buFont typeface="Wingdings 2"/>
              <a:buChar char=""/>
              <a:defRPr/>
            </a:pPr>
            <a:r>
              <a:rPr lang="es-MX" dirty="0"/>
              <a:t>Al buscar la multicausalidad, las diversas causas que provocan un fenómeno es difícil establecer limites precisos y tajantes.</a:t>
            </a:r>
          </a:p>
          <a:p>
            <a:pPr marL="447992" indent="-383994">
              <a:buFont typeface="Wingdings 2"/>
              <a:buChar char=""/>
              <a:defRPr/>
            </a:pPr>
            <a:r>
              <a:rPr lang="es-MX" dirty="0"/>
              <a:t>La relación que tienen entre si las ciencias sociales es de interdependencia y retroalimentación, donde el hallazgo o aportación de una ciencia podría tener repercusiones importantes en otras.</a:t>
            </a:r>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16216" y="5444777"/>
            <a:ext cx="2245661" cy="1312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1760691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5696" y="1912978"/>
            <a:ext cx="5293574" cy="40488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Título"/>
          <p:cNvSpPr>
            <a:spLocks noGrp="1"/>
          </p:cNvSpPr>
          <p:nvPr>
            <p:ph type="title"/>
          </p:nvPr>
        </p:nvSpPr>
        <p:spPr>
          <a:xfrm>
            <a:off x="1485900" y="267494"/>
            <a:ext cx="6172200" cy="1399032"/>
          </a:xfrm>
        </p:spPr>
        <p:txBody>
          <a:bodyPr>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marL="484563">
              <a:defRPr/>
            </a:pPr>
            <a:r>
              <a:rPr lang="es-MX"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CIENCIAS AUXILIARES</a:t>
            </a:r>
            <a:endParaRPr lang="es-MX"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7" name="6 Elipse"/>
          <p:cNvSpPr/>
          <p:nvPr/>
        </p:nvSpPr>
        <p:spPr>
          <a:xfrm>
            <a:off x="3633340" y="3090430"/>
            <a:ext cx="1584175" cy="1428750"/>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lIns="91427" tIns="45713" rIns="91427" bIns="45713" anchor="ctr"/>
          <a:lstStyle/>
          <a:p>
            <a:pPr algn="ctr">
              <a:defRPr/>
            </a:pPr>
            <a:r>
              <a:rPr lang="es-MX" sz="1400" b="1" dirty="0">
                <a:ln w="1905"/>
                <a:solidFill>
                  <a:schemeClr val="tx1"/>
                </a:solidFill>
                <a:effectLst>
                  <a:innerShdw blurRad="69850" dist="43180" dir="5400000">
                    <a:srgbClr val="000000">
                      <a:alpha val="65000"/>
                    </a:srgbClr>
                  </a:innerShdw>
                </a:effectLst>
              </a:rPr>
              <a:t>SOCIOLOGIA </a:t>
            </a:r>
            <a:r>
              <a:rPr lang="es-MX" sz="1600" b="1" dirty="0">
                <a:ln w="1905"/>
                <a:solidFill>
                  <a:schemeClr val="tx1"/>
                </a:solidFill>
                <a:effectLst>
                  <a:innerShdw blurRad="69850" dist="43180" dir="5400000">
                    <a:srgbClr val="000000">
                      <a:alpha val="65000"/>
                    </a:srgbClr>
                  </a:innerShdw>
                </a:effectLst>
              </a:rPr>
              <a:t>ciencia básica</a:t>
            </a:r>
            <a:endParaRPr lang="es-MX" sz="1600" b="1" dirty="0">
              <a:ln w="18000">
                <a:solidFill>
                  <a:schemeClr val="accent2">
                    <a:satMod val="140000"/>
                  </a:schemeClr>
                </a:solidFill>
                <a:prstDash val="solid"/>
                <a:miter lim="800000"/>
              </a:ln>
              <a:solidFill>
                <a:schemeClr val="tx1"/>
              </a:solidFill>
              <a:effectLst>
                <a:outerShdw blurRad="25500" dist="23000" dir="7020000" algn="tl">
                  <a:srgbClr val="000000">
                    <a:alpha val="50000"/>
                  </a:srgbClr>
                </a:outerShdw>
              </a:effectLst>
            </a:endParaRPr>
          </a:p>
        </p:txBody>
      </p:sp>
      <p:sp>
        <p:nvSpPr>
          <p:cNvPr id="8" name="7 Elipse"/>
          <p:cNvSpPr/>
          <p:nvPr/>
        </p:nvSpPr>
        <p:spPr>
          <a:xfrm>
            <a:off x="3635897" y="1737014"/>
            <a:ext cx="1800199" cy="1043914"/>
          </a:xfrm>
          <a:prstGeom prst="ellipse">
            <a:avLst/>
          </a:prstGeom>
        </p:spPr>
        <p:style>
          <a:lnRef idx="2">
            <a:schemeClr val="accent6"/>
          </a:lnRef>
          <a:fillRef idx="1">
            <a:schemeClr val="lt1"/>
          </a:fillRef>
          <a:effectRef idx="0">
            <a:schemeClr val="accent6"/>
          </a:effectRef>
          <a:fontRef idx="minor">
            <a:schemeClr val="dk1"/>
          </a:fontRef>
        </p:style>
        <p:txBody>
          <a:bodyPr lIns="91427" tIns="45713" rIns="91427" bIns="45713" anchor="ctr"/>
          <a:lstStyle/>
          <a:p>
            <a:pPr algn="ctr">
              <a:defRPr/>
            </a:pPr>
            <a:r>
              <a:rPr lang="es-MX" dirty="0"/>
              <a:t>HISTORIA</a:t>
            </a:r>
          </a:p>
        </p:txBody>
      </p:sp>
      <p:sp>
        <p:nvSpPr>
          <p:cNvPr id="9" name="8 Elipse"/>
          <p:cNvSpPr/>
          <p:nvPr/>
        </p:nvSpPr>
        <p:spPr>
          <a:xfrm>
            <a:off x="3686581" y="5373216"/>
            <a:ext cx="1570682" cy="1177280"/>
          </a:xfrm>
          <a:prstGeom prst="ellipse">
            <a:avLst/>
          </a:prstGeom>
        </p:spPr>
        <p:style>
          <a:lnRef idx="2">
            <a:schemeClr val="accent6"/>
          </a:lnRef>
          <a:fillRef idx="1">
            <a:schemeClr val="lt1"/>
          </a:fillRef>
          <a:effectRef idx="0">
            <a:schemeClr val="accent6"/>
          </a:effectRef>
          <a:fontRef idx="minor">
            <a:schemeClr val="dk1"/>
          </a:fontRef>
        </p:style>
        <p:txBody>
          <a:bodyPr lIns="91427" tIns="45713" rIns="91427" bIns="45713" anchor="ctr"/>
          <a:lstStyle/>
          <a:p>
            <a:pPr algn="ctr">
              <a:defRPr/>
            </a:pPr>
            <a:r>
              <a:rPr lang="es-MX" sz="1200" dirty="0"/>
              <a:t>ECONOMIA</a:t>
            </a:r>
          </a:p>
        </p:txBody>
      </p:sp>
      <p:sp>
        <p:nvSpPr>
          <p:cNvPr id="10" name="9 Elipse"/>
          <p:cNvSpPr/>
          <p:nvPr/>
        </p:nvSpPr>
        <p:spPr>
          <a:xfrm>
            <a:off x="6302166" y="2167338"/>
            <a:ext cx="1654209" cy="1227179"/>
          </a:xfrm>
          <a:prstGeom prst="ellipse">
            <a:avLst/>
          </a:prstGeom>
        </p:spPr>
        <p:style>
          <a:lnRef idx="2">
            <a:schemeClr val="accent6"/>
          </a:lnRef>
          <a:fillRef idx="1">
            <a:schemeClr val="lt1"/>
          </a:fillRef>
          <a:effectRef idx="0">
            <a:schemeClr val="accent6"/>
          </a:effectRef>
          <a:fontRef idx="minor">
            <a:schemeClr val="dk1"/>
          </a:fontRef>
        </p:style>
        <p:txBody>
          <a:bodyPr lIns="91427" tIns="45713" rIns="91427" bIns="45713" anchor="ctr"/>
          <a:lstStyle/>
          <a:p>
            <a:pPr algn="ctr">
              <a:defRPr/>
            </a:pPr>
            <a:r>
              <a:rPr lang="es-MX" sz="1200" dirty="0"/>
              <a:t>DEMOGRAFIA</a:t>
            </a:r>
          </a:p>
        </p:txBody>
      </p:sp>
      <p:sp>
        <p:nvSpPr>
          <p:cNvPr id="11" name="10 Elipse"/>
          <p:cNvSpPr/>
          <p:nvPr/>
        </p:nvSpPr>
        <p:spPr>
          <a:xfrm>
            <a:off x="6302166" y="4077072"/>
            <a:ext cx="1654209" cy="1159855"/>
          </a:xfrm>
          <a:prstGeom prst="ellipse">
            <a:avLst/>
          </a:prstGeom>
        </p:spPr>
        <p:style>
          <a:lnRef idx="2">
            <a:schemeClr val="accent6"/>
          </a:lnRef>
          <a:fillRef idx="1">
            <a:schemeClr val="lt1"/>
          </a:fillRef>
          <a:effectRef idx="0">
            <a:schemeClr val="accent6"/>
          </a:effectRef>
          <a:fontRef idx="minor">
            <a:schemeClr val="dk1"/>
          </a:fontRef>
        </p:style>
        <p:txBody>
          <a:bodyPr lIns="91427" tIns="45713" rIns="91427" bIns="45713" anchor="ctr"/>
          <a:lstStyle/>
          <a:p>
            <a:pPr algn="ctr">
              <a:defRPr/>
            </a:pPr>
            <a:r>
              <a:rPr lang="es-MX" dirty="0"/>
              <a:t>CIENCIA POLITICA</a:t>
            </a:r>
          </a:p>
        </p:txBody>
      </p:sp>
      <p:sp>
        <p:nvSpPr>
          <p:cNvPr id="12" name="11 Elipse"/>
          <p:cNvSpPr/>
          <p:nvPr/>
        </p:nvSpPr>
        <p:spPr>
          <a:xfrm>
            <a:off x="1331641" y="4186238"/>
            <a:ext cx="1487290" cy="1186978"/>
          </a:xfrm>
          <a:prstGeom prst="ellipse">
            <a:avLst/>
          </a:prstGeom>
        </p:spPr>
        <p:style>
          <a:lnRef idx="2">
            <a:schemeClr val="accent6"/>
          </a:lnRef>
          <a:fillRef idx="1">
            <a:schemeClr val="lt1"/>
          </a:fillRef>
          <a:effectRef idx="0">
            <a:schemeClr val="accent6"/>
          </a:effectRef>
          <a:fontRef idx="minor">
            <a:schemeClr val="dk1"/>
          </a:fontRef>
        </p:style>
        <p:txBody>
          <a:bodyPr lIns="91427" tIns="45713" rIns="91427" bIns="45713" anchor="ctr"/>
          <a:lstStyle/>
          <a:p>
            <a:pPr algn="ctr">
              <a:defRPr/>
            </a:pPr>
            <a:r>
              <a:rPr lang="es-MX" sz="1200" dirty="0"/>
              <a:t>PSICOLOGIA SOCIAL</a:t>
            </a:r>
          </a:p>
        </p:txBody>
      </p:sp>
      <p:sp>
        <p:nvSpPr>
          <p:cNvPr id="13" name="12 Elipse"/>
          <p:cNvSpPr/>
          <p:nvPr/>
        </p:nvSpPr>
        <p:spPr>
          <a:xfrm>
            <a:off x="1331640" y="2167338"/>
            <a:ext cx="1487290" cy="1227179"/>
          </a:xfrm>
          <a:prstGeom prst="ellipse">
            <a:avLst/>
          </a:prstGeom>
        </p:spPr>
        <p:style>
          <a:lnRef idx="2">
            <a:schemeClr val="accent6"/>
          </a:lnRef>
          <a:fillRef idx="1">
            <a:schemeClr val="lt1"/>
          </a:fillRef>
          <a:effectRef idx="0">
            <a:schemeClr val="accent6"/>
          </a:effectRef>
          <a:fontRef idx="minor">
            <a:schemeClr val="dk1"/>
          </a:fontRef>
        </p:style>
        <p:txBody>
          <a:bodyPr lIns="91427" tIns="45713" rIns="91427" bIns="45713" anchor="ctr"/>
          <a:lstStyle/>
          <a:p>
            <a:pPr algn="ctr">
              <a:defRPr/>
            </a:pPr>
            <a:r>
              <a:rPr lang="es-MX" sz="1200" dirty="0"/>
              <a:t>GEOGRAFIA HUMANA Y SOCIAL</a:t>
            </a:r>
          </a:p>
        </p:txBody>
      </p:sp>
      <p:cxnSp>
        <p:nvCxnSpPr>
          <p:cNvPr id="3" name="2 Conector recto de flecha"/>
          <p:cNvCxnSpPr>
            <a:stCxn id="7" idx="0"/>
            <a:endCxn id="8" idx="4"/>
          </p:cNvCxnSpPr>
          <p:nvPr/>
        </p:nvCxnSpPr>
        <p:spPr>
          <a:xfrm flipV="1">
            <a:off x="4425428" y="2780928"/>
            <a:ext cx="110569" cy="309502"/>
          </a:xfrm>
          <a:prstGeom prst="straightConnector1">
            <a:avLst/>
          </a:prstGeom>
          <a:ln>
            <a:tailEnd type="arrow"/>
          </a:ln>
        </p:spPr>
        <p:style>
          <a:lnRef idx="1">
            <a:schemeClr val="accent4"/>
          </a:lnRef>
          <a:fillRef idx="0">
            <a:schemeClr val="accent4"/>
          </a:fillRef>
          <a:effectRef idx="0">
            <a:schemeClr val="accent4"/>
          </a:effectRef>
          <a:fontRef idx="minor">
            <a:schemeClr val="tx1"/>
          </a:fontRef>
        </p:style>
      </p:cxnSp>
      <p:cxnSp>
        <p:nvCxnSpPr>
          <p:cNvPr id="6" name="5 Conector recto de flecha"/>
          <p:cNvCxnSpPr>
            <a:stCxn id="7" idx="7"/>
            <a:endCxn id="10" idx="2"/>
          </p:cNvCxnSpPr>
          <p:nvPr/>
        </p:nvCxnSpPr>
        <p:spPr>
          <a:xfrm flipV="1">
            <a:off x="4985518" y="2780928"/>
            <a:ext cx="1316648" cy="518738"/>
          </a:xfrm>
          <a:prstGeom prst="straightConnector1">
            <a:avLst/>
          </a:prstGeom>
          <a:ln>
            <a:tailEnd type="arrow"/>
          </a:ln>
        </p:spPr>
        <p:style>
          <a:lnRef idx="1">
            <a:schemeClr val="accent5"/>
          </a:lnRef>
          <a:fillRef idx="0">
            <a:schemeClr val="accent5"/>
          </a:fillRef>
          <a:effectRef idx="0">
            <a:schemeClr val="accent5"/>
          </a:effectRef>
          <a:fontRef idx="minor">
            <a:schemeClr val="tx1"/>
          </a:fontRef>
        </p:style>
      </p:cxnSp>
      <p:cxnSp>
        <p:nvCxnSpPr>
          <p:cNvPr id="15" name="14 Conector recto de flecha"/>
          <p:cNvCxnSpPr>
            <a:stCxn id="7" idx="5"/>
            <a:endCxn id="11" idx="2"/>
          </p:cNvCxnSpPr>
          <p:nvPr/>
        </p:nvCxnSpPr>
        <p:spPr>
          <a:xfrm>
            <a:off x="4985518" y="4309944"/>
            <a:ext cx="1316648" cy="347056"/>
          </a:xfrm>
          <a:prstGeom prst="straightConnector1">
            <a:avLst/>
          </a:prstGeom>
          <a:ln>
            <a:tailEnd type="arrow"/>
          </a:ln>
        </p:spPr>
        <p:style>
          <a:lnRef idx="1">
            <a:schemeClr val="accent5"/>
          </a:lnRef>
          <a:fillRef idx="0">
            <a:schemeClr val="accent5"/>
          </a:fillRef>
          <a:effectRef idx="0">
            <a:schemeClr val="accent5"/>
          </a:effectRef>
          <a:fontRef idx="minor">
            <a:schemeClr val="tx1"/>
          </a:fontRef>
        </p:style>
      </p:cxnSp>
      <p:cxnSp>
        <p:nvCxnSpPr>
          <p:cNvPr id="17" name="16 Conector recto de flecha"/>
          <p:cNvCxnSpPr>
            <a:stCxn id="7" idx="4"/>
            <a:endCxn id="9" idx="0"/>
          </p:cNvCxnSpPr>
          <p:nvPr/>
        </p:nvCxnSpPr>
        <p:spPr>
          <a:xfrm>
            <a:off x="4425428" y="4519180"/>
            <a:ext cx="46494" cy="854036"/>
          </a:xfrm>
          <a:prstGeom prst="straightConnector1">
            <a:avLst/>
          </a:prstGeom>
          <a:ln>
            <a:tailEnd type="arrow"/>
          </a:ln>
        </p:spPr>
        <p:style>
          <a:lnRef idx="1">
            <a:schemeClr val="accent5"/>
          </a:lnRef>
          <a:fillRef idx="0">
            <a:schemeClr val="accent5"/>
          </a:fillRef>
          <a:effectRef idx="0">
            <a:schemeClr val="accent5"/>
          </a:effectRef>
          <a:fontRef idx="minor">
            <a:schemeClr val="tx1"/>
          </a:fontRef>
        </p:style>
      </p:cxnSp>
      <p:cxnSp>
        <p:nvCxnSpPr>
          <p:cNvPr id="19" name="18 Conector recto de flecha"/>
          <p:cNvCxnSpPr>
            <a:stCxn id="7" idx="3"/>
            <a:endCxn id="12" idx="6"/>
          </p:cNvCxnSpPr>
          <p:nvPr/>
        </p:nvCxnSpPr>
        <p:spPr>
          <a:xfrm flipH="1">
            <a:off x="2818931" y="4309944"/>
            <a:ext cx="1046406" cy="469783"/>
          </a:xfrm>
          <a:prstGeom prst="straightConnector1">
            <a:avLst/>
          </a:prstGeom>
          <a:ln>
            <a:tailEnd type="arrow"/>
          </a:ln>
        </p:spPr>
        <p:style>
          <a:lnRef idx="1">
            <a:schemeClr val="accent5"/>
          </a:lnRef>
          <a:fillRef idx="0">
            <a:schemeClr val="accent5"/>
          </a:fillRef>
          <a:effectRef idx="0">
            <a:schemeClr val="accent5"/>
          </a:effectRef>
          <a:fontRef idx="minor">
            <a:schemeClr val="tx1"/>
          </a:fontRef>
        </p:style>
      </p:cxnSp>
      <p:cxnSp>
        <p:nvCxnSpPr>
          <p:cNvPr id="21" name="20 Conector recto de flecha"/>
          <p:cNvCxnSpPr>
            <a:stCxn id="7" idx="1"/>
            <a:endCxn id="13" idx="6"/>
          </p:cNvCxnSpPr>
          <p:nvPr/>
        </p:nvCxnSpPr>
        <p:spPr>
          <a:xfrm flipH="1" flipV="1">
            <a:off x="2818930" y="2780928"/>
            <a:ext cx="1046407" cy="518738"/>
          </a:xfrm>
          <a:prstGeom prst="straightConnector1">
            <a:avLst/>
          </a:prstGeom>
          <a:ln>
            <a:tailEnd type="arrow"/>
          </a:ln>
        </p:spPr>
        <p:style>
          <a:lnRef idx="1">
            <a:schemeClr val="accent5"/>
          </a:lnRef>
          <a:fillRef idx="0">
            <a:schemeClr val="accent5"/>
          </a:fillRef>
          <a:effectRef idx="0">
            <a:schemeClr val="accent5"/>
          </a:effectRef>
          <a:fontRef idx="minor">
            <a:schemeClr val="tx1"/>
          </a:fontRef>
        </p:style>
      </p:cxnSp>
    </p:spTree>
    <p:extLst>
      <p:ext uri="{BB962C8B-B14F-4D97-AF65-F5344CB8AC3E}">
        <p14:creationId xmlns:p14="http://schemas.microsoft.com/office/powerpoint/2010/main" val="393215790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heckerboard(across)">
                                      <p:cBhvr>
                                        <p:cTn id="7" dur="500"/>
                                        <p:tgtEl>
                                          <p:spTgt spid="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mph" presetSubtype="0" fill="hold" nodeType="clickEffect">
                                  <p:stCondLst>
                                    <p:cond delay="0"/>
                                  </p:stCondLst>
                                  <p:childTnLst>
                                    <p:animRot by="21600000">
                                      <p:cBhvr>
                                        <p:cTn id="11" dur="2000" fill="hold"/>
                                        <p:tgtEl>
                                          <p:spTgt spid="7"/>
                                        </p:tgtEl>
                                        <p:attrNameLst>
                                          <p:attrName>r</p:attrName>
                                        </p:attrNameLst>
                                      </p:cBhvr>
                                    </p:animRot>
                                  </p:childTnLst>
                                </p:cTn>
                              </p:par>
                            </p:childTnLst>
                          </p:cTn>
                        </p:par>
                      </p:childTnLst>
                    </p:cTn>
                  </p:par>
                  <p:par>
                    <p:cTn id="12" fill="hold" nodeType="clickPar">
                      <p:stCondLst>
                        <p:cond delay="indefinite"/>
                      </p:stCondLst>
                      <p:childTnLst>
                        <p:par>
                          <p:cTn id="13" fill="hold" nodeType="withGroup">
                            <p:stCondLst>
                              <p:cond delay="0"/>
                            </p:stCondLst>
                            <p:childTnLst>
                              <p:par>
                                <p:cTn id="14" presetID="4" presetClass="entr" presetSubtype="16" fill="hold" grpId="0" nodeType="click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box(in)">
                                      <p:cBhvr>
                                        <p:cTn id="16" dur="500"/>
                                        <p:tgtEl>
                                          <p:spTgt spid="8"/>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 presetClass="entr" presetSubtype="10" fill="hold" nodeType="clickEffect">
                                  <p:stCondLst>
                                    <p:cond delay="0"/>
                                  </p:stCondLst>
                                  <p:childTnLst>
                                    <p:set>
                                      <p:cBhvr>
                                        <p:cTn id="20" dur="1" fill="hold">
                                          <p:stCondLst>
                                            <p:cond delay="0"/>
                                          </p:stCondLst>
                                        </p:cTn>
                                        <p:tgtEl>
                                          <p:spTgt spid="10">
                                            <p:txEl>
                                              <p:pRg st="0" end="0"/>
                                            </p:txEl>
                                          </p:spTgt>
                                        </p:tgtEl>
                                        <p:attrNameLst>
                                          <p:attrName>style.visibility</p:attrName>
                                        </p:attrNameLst>
                                      </p:cBhvr>
                                      <p:to>
                                        <p:strVal val="visible"/>
                                      </p:to>
                                    </p:set>
                                    <p:animEffect transition="in" filter="checkerboard(across)">
                                      <p:cBhvr>
                                        <p:cTn id="21" dur="500"/>
                                        <p:tgtEl>
                                          <p:spTgt spid="10">
                                            <p:txEl>
                                              <p:pRg st="0" end="0"/>
                                            </p:txEl>
                                          </p:spTgt>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11"/>
                                        </p:tgtEl>
                                        <p:attrNameLst>
                                          <p:attrName>style.visibility</p:attrName>
                                        </p:attrNameLst>
                                      </p:cBhvr>
                                      <p:to>
                                        <p:strVal val="visible"/>
                                      </p:to>
                                    </p:set>
                                    <p:anim calcmode="lin" valueType="num">
                                      <p:cBhvr additive="base">
                                        <p:cTn id="26" dur="500" fill="hold"/>
                                        <p:tgtEl>
                                          <p:spTgt spid="11"/>
                                        </p:tgtEl>
                                        <p:attrNameLst>
                                          <p:attrName>ppt_x</p:attrName>
                                        </p:attrNameLst>
                                      </p:cBhvr>
                                      <p:tavLst>
                                        <p:tav tm="0">
                                          <p:val>
                                            <p:strVal val="#ppt_x"/>
                                          </p:val>
                                        </p:tav>
                                        <p:tav tm="100000">
                                          <p:val>
                                            <p:strVal val="#ppt_x"/>
                                          </p:val>
                                        </p:tav>
                                      </p:tavLst>
                                    </p:anim>
                                    <p:anim calcmode="lin" valueType="num">
                                      <p:cBhvr additive="base">
                                        <p:cTn id="27"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nodeType="clickEffect">
                                  <p:stCondLst>
                                    <p:cond delay="0"/>
                                  </p:stCondLst>
                                  <p:childTnLst>
                                    <p:set>
                                      <p:cBhvr>
                                        <p:cTn id="31" dur="1" fill="hold">
                                          <p:stCondLst>
                                            <p:cond delay="0"/>
                                          </p:stCondLst>
                                        </p:cTn>
                                        <p:tgtEl>
                                          <p:spTgt spid="9">
                                            <p:txEl>
                                              <p:pRg st="0" end="0"/>
                                            </p:txEl>
                                          </p:spTgt>
                                        </p:tgtEl>
                                        <p:attrNameLst>
                                          <p:attrName>style.visibility</p:attrName>
                                        </p:attrNameLst>
                                      </p:cBhvr>
                                      <p:to>
                                        <p:strVal val="visible"/>
                                      </p:to>
                                    </p:set>
                                    <p:animEffect transition="in" filter="blinds(horizontal)">
                                      <p:cBhvr>
                                        <p:cTn id="32" dur="500"/>
                                        <p:tgtEl>
                                          <p:spTgt spid="9">
                                            <p:txEl>
                                              <p:pRg st="0" end="0"/>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8" presetClass="entr" presetSubtype="16" fill="hold" grpId="0" nodeType="click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diamond(in)">
                                      <p:cBhvr>
                                        <p:cTn id="37" dur="2000"/>
                                        <p:tgtEl>
                                          <p:spTgt spid="12"/>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9" presetClass="entr" presetSubtype="0" fill="hold" nodeType="clickEffect">
                                  <p:stCondLst>
                                    <p:cond delay="0"/>
                                  </p:stCondLst>
                                  <p:childTnLst>
                                    <p:set>
                                      <p:cBhvr>
                                        <p:cTn id="41" dur="1" fill="hold">
                                          <p:stCondLst>
                                            <p:cond delay="0"/>
                                          </p:stCondLst>
                                        </p:cTn>
                                        <p:tgtEl>
                                          <p:spTgt spid="13">
                                            <p:txEl>
                                              <p:pRg st="0" end="0"/>
                                            </p:txEl>
                                          </p:spTgt>
                                        </p:tgtEl>
                                        <p:attrNameLst>
                                          <p:attrName>style.visibility</p:attrName>
                                        </p:attrNameLst>
                                      </p:cBhvr>
                                      <p:to>
                                        <p:strVal val="visible"/>
                                      </p:to>
                                    </p:set>
                                    <p:animEffect transition="in" filter="dissolve">
                                      <p:cBhvr>
                                        <p:cTn id="42"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txBox="1">
            <a:spLocks noGrp="1"/>
          </p:cNvSpPr>
          <p:nvPr>
            <p:ph type="title"/>
          </p:nvPr>
        </p:nvSpPr>
        <p:spPr>
          <a:xfrm>
            <a:off x="2987824" y="404664"/>
            <a:ext cx="5964935" cy="646317"/>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r>
              <a:rPr lang="es-MX" sz="36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PRESENTACION</a:t>
            </a:r>
            <a:endParaRPr lang="es-MX"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p:txBody>
      </p:sp>
      <p:sp>
        <p:nvSpPr>
          <p:cNvPr id="3" name="2 Marcador de contenido"/>
          <p:cNvSpPr>
            <a:spLocks noGrp="1"/>
          </p:cNvSpPr>
          <p:nvPr>
            <p:ph idx="1"/>
          </p:nvPr>
        </p:nvSpPr>
        <p:spPr>
          <a:xfrm>
            <a:off x="539552" y="1268760"/>
            <a:ext cx="7467600" cy="3951337"/>
          </a:xfrm>
        </p:spPr>
        <p:txBody>
          <a:bodyPr>
            <a:normAutofit/>
          </a:bodyPr>
          <a:lstStyle/>
          <a:p>
            <a:pPr algn="ctr">
              <a:buFont typeface="Wingdings" pitchFamily="2" charset="2"/>
              <a:buChar char="ü"/>
            </a:pPr>
            <a:r>
              <a:rPr lang="es-MX" b="1" dirty="0" smtClean="0"/>
              <a:t>El curso está compuesto de cuatro unidades de competencia. En la primera se hace una introducción a la Sociología y a la Sociología Política, sus conceptos, objetos y ámbitos de estudio. En la segunda unidad, se avanza hacia el estudio del poder político y su relación con el derecho, así como la lógica de la dominación de Max Weber. La tercera unidad está destinada al estudio del papel del gobierno, los partidos políticos, los grupos de presión y los medios de comunicación masiva en la lucha por el poder político.   </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32040" y="5013176"/>
            <a:ext cx="3000375" cy="15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2439725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8699" t="36335" r="21519"/>
          <a:stretch/>
        </p:blipFill>
        <p:spPr bwMode="auto">
          <a:xfrm>
            <a:off x="2339752" y="1484784"/>
            <a:ext cx="5112568" cy="39604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Título"/>
          <p:cNvSpPr>
            <a:spLocks noGrp="1"/>
          </p:cNvSpPr>
          <p:nvPr>
            <p:ph type="title"/>
          </p:nvPr>
        </p:nvSpPr>
        <p:spPr>
          <a:xfrm>
            <a:off x="1485900" y="267494"/>
            <a:ext cx="6172200" cy="1399032"/>
          </a:xfrm>
        </p:spPr>
        <p:txBody>
          <a:bodyPr>
            <a:scene3d>
              <a:camera prst="orthographicFront"/>
              <a:lightRig rig="glow" dir="tl">
                <a:rot lat="0" lon="0" rev="5400000"/>
              </a:lightRig>
            </a:scene3d>
            <a:sp3d contourW="12700">
              <a:bevelT w="25400" h="25400"/>
              <a:contourClr>
                <a:schemeClr val="accent6">
                  <a:shade val="73000"/>
                </a:schemeClr>
              </a:contourClr>
            </a:sp3d>
          </a:bodyPr>
          <a:lstStyle/>
          <a:p>
            <a:pPr marL="484563">
              <a:defRPr/>
            </a:pPr>
            <a:r>
              <a:rPr lang="es-MX"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CIENCIAS BASICAS</a:t>
            </a:r>
            <a:endParaRPr lang="es-MX"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3" name="2 Elipse"/>
          <p:cNvSpPr/>
          <p:nvPr/>
        </p:nvSpPr>
        <p:spPr>
          <a:xfrm>
            <a:off x="4036221" y="3214688"/>
            <a:ext cx="1178719" cy="914400"/>
          </a:xfrm>
          <a:prstGeom prst="ellipse">
            <a:avLst/>
          </a:prstGeom>
        </p:spPr>
        <p:style>
          <a:lnRef idx="1">
            <a:schemeClr val="accent6"/>
          </a:lnRef>
          <a:fillRef idx="3">
            <a:schemeClr val="accent6"/>
          </a:fillRef>
          <a:effectRef idx="2">
            <a:schemeClr val="accent6"/>
          </a:effectRef>
          <a:fontRef idx="minor">
            <a:schemeClr val="lt1"/>
          </a:fontRef>
        </p:style>
        <p:txBody>
          <a:bodyPr lIns="91427" tIns="45713" rIns="91427" bIns="45713" anchor="ctr"/>
          <a:lstStyle/>
          <a:p>
            <a:pPr algn="ctr">
              <a:defRPr/>
            </a:pPr>
            <a:r>
              <a:rPr lang="es-MX" sz="1100" dirty="0"/>
              <a:t>SOCIOLOGIA CIENCIA BASICA</a:t>
            </a:r>
          </a:p>
        </p:txBody>
      </p:sp>
      <p:sp>
        <p:nvSpPr>
          <p:cNvPr id="4" name="3 Elipse"/>
          <p:cNvSpPr/>
          <p:nvPr/>
        </p:nvSpPr>
        <p:spPr>
          <a:xfrm>
            <a:off x="3563889" y="1857375"/>
            <a:ext cx="1704630" cy="914400"/>
          </a:xfrm>
          <a:prstGeom prst="ellipse">
            <a:avLst/>
          </a:prstGeom>
        </p:spPr>
        <p:style>
          <a:lnRef idx="2">
            <a:schemeClr val="accent6"/>
          </a:lnRef>
          <a:fillRef idx="1">
            <a:schemeClr val="lt1"/>
          </a:fillRef>
          <a:effectRef idx="0">
            <a:schemeClr val="accent6"/>
          </a:effectRef>
          <a:fontRef idx="minor">
            <a:schemeClr val="dk1"/>
          </a:fontRef>
        </p:style>
        <p:txBody>
          <a:bodyPr lIns="91427" tIns="45713" rIns="91427" bIns="45713" anchor="ctr"/>
          <a:lstStyle>
            <a:lvl1pPr eaLnBrk="0" hangingPunct="0">
              <a:defRPr sz="2000">
                <a:solidFill>
                  <a:schemeClr val="tx1"/>
                </a:solidFill>
                <a:latin typeface="Tahoma" panose="020B0604030504040204" pitchFamily="34" charset="0"/>
              </a:defRPr>
            </a:lvl1pPr>
            <a:lvl2pPr marL="742950" indent="-285750" eaLnBrk="0" hangingPunct="0">
              <a:defRPr sz="2000">
                <a:solidFill>
                  <a:schemeClr val="tx1"/>
                </a:solidFill>
                <a:latin typeface="Tahoma" panose="020B0604030504040204" pitchFamily="34" charset="0"/>
              </a:defRPr>
            </a:lvl2pPr>
            <a:lvl3pPr marL="1143000" indent="-228600" eaLnBrk="0" hangingPunct="0">
              <a:defRPr sz="2000">
                <a:solidFill>
                  <a:schemeClr val="tx1"/>
                </a:solidFill>
                <a:latin typeface="Tahoma" panose="020B0604030504040204" pitchFamily="34" charset="0"/>
              </a:defRPr>
            </a:lvl3pPr>
            <a:lvl4pPr marL="1600200" indent="-228600" eaLnBrk="0" hangingPunct="0">
              <a:defRPr sz="2000">
                <a:solidFill>
                  <a:schemeClr val="tx1"/>
                </a:solidFill>
                <a:latin typeface="Tahoma" panose="020B0604030504040204" pitchFamily="34" charset="0"/>
              </a:defRPr>
            </a:lvl4pPr>
            <a:lvl5pPr marL="2057400" indent="-228600" eaLnBrk="0" hangingPunct="0">
              <a:defRPr sz="2000">
                <a:solidFill>
                  <a:schemeClr val="tx1"/>
                </a:solidFill>
                <a:latin typeface="Tahoma" panose="020B0604030504040204" pitchFamily="34" charset="0"/>
              </a:defRPr>
            </a:lvl5pPr>
            <a:lvl6pPr marL="2514600" indent="-228600" eaLnBrk="0" fontAlgn="base" hangingPunct="0">
              <a:spcBef>
                <a:spcPct val="0"/>
              </a:spcBef>
              <a:spcAft>
                <a:spcPct val="0"/>
              </a:spcAft>
              <a:defRPr sz="2000">
                <a:solidFill>
                  <a:schemeClr val="tx1"/>
                </a:solidFill>
                <a:latin typeface="Tahoma" panose="020B0604030504040204" pitchFamily="34" charset="0"/>
              </a:defRPr>
            </a:lvl6pPr>
            <a:lvl7pPr marL="2971800" indent="-228600" eaLnBrk="0" fontAlgn="base" hangingPunct="0">
              <a:spcBef>
                <a:spcPct val="0"/>
              </a:spcBef>
              <a:spcAft>
                <a:spcPct val="0"/>
              </a:spcAft>
              <a:defRPr sz="2000">
                <a:solidFill>
                  <a:schemeClr val="tx1"/>
                </a:solidFill>
                <a:latin typeface="Tahoma" panose="020B0604030504040204" pitchFamily="34" charset="0"/>
              </a:defRPr>
            </a:lvl7pPr>
            <a:lvl8pPr marL="3429000" indent="-228600" eaLnBrk="0" fontAlgn="base" hangingPunct="0">
              <a:spcBef>
                <a:spcPct val="0"/>
              </a:spcBef>
              <a:spcAft>
                <a:spcPct val="0"/>
              </a:spcAft>
              <a:defRPr sz="2000">
                <a:solidFill>
                  <a:schemeClr val="tx1"/>
                </a:solidFill>
                <a:latin typeface="Tahoma" panose="020B0604030504040204" pitchFamily="34" charset="0"/>
              </a:defRPr>
            </a:lvl8pPr>
            <a:lvl9pPr marL="3886200" indent="-228600" eaLnBrk="0" fontAlgn="base" hangingPunct="0">
              <a:spcBef>
                <a:spcPct val="0"/>
              </a:spcBef>
              <a:spcAft>
                <a:spcPct val="0"/>
              </a:spcAft>
              <a:defRPr sz="2000">
                <a:solidFill>
                  <a:schemeClr val="tx1"/>
                </a:solidFill>
                <a:latin typeface="Tahoma" panose="020B0604030504040204" pitchFamily="34" charset="0"/>
              </a:defRPr>
            </a:lvl9pPr>
          </a:lstStyle>
          <a:p>
            <a:pPr algn="ctr" eaLnBrk="1" hangingPunct="1"/>
            <a:r>
              <a:rPr lang="es-MX" altLang="es-MX" sz="1800">
                <a:solidFill>
                  <a:srgbClr val="000000"/>
                </a:solidFill>
                <a:latin typeface="Century Gothic" panose="020B0502020202020204" pitchFamily="34" charset="0"/>
              </a:rPr>
              <a:t>HISTORIA</a:t>
            </a:r>
          </a:p>
        </p:txBody>
      </p:sp>
      <p:sp>
        <p:nvSpPr>
          <p:cNvPr id="5" name="4 Elipse"/>
          <p:cNvSpPr/>
          <p:nvPr/>
        </p:nvSpPr>
        <p:spPr>
          <a:xfrm>
            <a:off x="3982643" y="4786313"/>
            <a:ext cx="1669477" cy="914400"/>
          </a:xfrm>
          <a:prstGeom prst="ellipse">
            <a:avLst/>
          </a:prstGeom>
        </p:spPr>
        <p:style>
          <a:lnRef idx="2">
            <a:schemeClr val="accent6"/>
          </a:lnRef>
          <a:fillRef idx="1">
            <a:schemeClr val="lt1"/>
          </a:fillRef>
          <a:effectRef idx="0">
            <a:schemeClr val="accent6"/>
          </a:effectRef>
          <a:fontRef idx="minor">
            <a:schemeClr val="dk1"/>
          </a:fontRef>
        </p:style>
        <p:txBody>
          <a:bodyPr lIns="91427" tIns="45713" rIns="91427" bIns="45713" anchor="ctr"/>
          <a:lstStyle/>
          <a:p>
            <a:pPr algn="ctr">
              <a:defRPr/>
            </a:pPr>
            <a:r>
              <a:rPr lang="es-MX" sz="1400" dirty="0"/>
              <a:t>ECONOMIA</a:t>
            </a:r>
          </a:p>
        </p:txBody>
      </p:sp>
      <p:sp>
        <p:nvSpPr>
          <p:cNvPr id="6" name="5 Elipse"/>
          <p:cNvSpPr/>
          <p:nvPr/>
        </p:nvSpPr>
        <p:spPr>
          <a:xfrm>
            <a:off x="2160986" y="2571750"/>
            <a:ext cx="1221580" cy="914400"/>
          </a:xfrm>
          <a:prstGeom prst="ellipse">
            <a:avLst/>
          </a:prstGeom>
        </p:spPr>
        <p:style>
          <a:lnRef idx="2">
            <a:schemeClr val="accent6"/>
          </a:lnRef>
          <a:fillRef idx="1">
            <a:schemeClr val="lt1"/>
          </a:fillRef>
          <a:effectRef idx="0">
            <a:schemeClr val="accent6"/>
          </a:effectRef>
          <a:fontRef idx="minor">
            <a:schemeClr val="dk1"/>
          </a:fontRef>
        </p:style>
        <p:txBody>
          <a:bodyPr lIns="91427" tIns="45713" rIns="91427" bIns="45713" anchor="ctr"/>
          <a:lstStyle/>
          <a:p>
            <a:pPr algn="ctr">
              <a:defRPr/>
            </a:pPr>
            <a:r>
              <a:rPr lang="es-MX" sz="1200" dirty="0"/>
              <a:t>GEOGRAFIA HUMANA O SOCIAL</a:t>
            </a:r>
          </a:p>
        </p:txBody>
      </p:sp>
      <p:sp>
        <p:nvSpPr>
          <p:cNvPr id="7" name="6 Elipse"/>
          <p:cNvSpPr/>
          <p:nvPr/>
        </p:nvSpPr>
        <p:spPr>
          <a:xfrm>
            <a:off x="1835696" y="4000500"/>
            <a:ext cx="1450430" cy="914400"/>
          </a:xfrm>
          <a:prstGeom prst="ellipse">
            <a:avLst/>
          </a:prstGeom>
        </p:spPr>
        <p:style>
          <a:lnRef idx="2">
            <a:schemeClr val="accent6"/>
          </a:lnRef>
          <a:fillRef idx="1">
            <a:schemeClr val="lt1"/>
          </a:fillRef>
          <a:effectRef idx="0">
            <a:schemeClr val="accent6"/>
          </a:effectRef>
          <a:fontRef idx="minor">
            <a:schemeClr val="dk1"/>
          </a:fontRef>
        </p:style>
        <p:txBody>
          <a:bodyPr lIns="91427" tIns="45713" rIns="91427" bIns="45713" anchor="ctr"/>
          <a:lstStyle/>
          <a:p>
            <a:pPr algn="ctr">
              <a:defRPr/>
            </a:pPr>
            <a:r>
              <a:rPr lang="es-MX" sz="1100" dirty="0"/>
              <a:t>PSICOLOGIA SOCIAL</a:t>
            </a:r>
          </a:p>
        </p:txBody>
      </p:sp>
      <p:sp>
        <p:nvSpPr>
          <p:cNvPr id="8" name="7 Elipse"/>
          <p:cNvSpPr/>
          <p:nvPr/>
        </p:nvSpPr>
        <p:spPr>
          <a:xfrm>
            <a:off x="5804298" y="2500313"/>
            <a:ext cx="1648022" cy="914400"/>
          </a:xfrm>
          <a:prstGeom prst="ellipse">
            <a:avLst/>
          </a:prstGeom>
        </p:spPr>
        <p:style>
          <a:lnRef idx="2">
            <a:schemeClr val="accent6"/>
          </a:lnRef>
          <a:fillRef idx="1">
            <a:schemeClr val="lt1"/>
          </a:fillRef>
          <a:effectRef idx="0">
            <a:schemeClr val="accent6"/>
          </a:effectRef>
          <a:fontRef idx="minor">
            <a:schemeClr val="dk1"/>
          </a:fontRef>
        </p:style>
        <p:txBody>
          <a:bodyPr lIns="91427" tIns="45713" rIns="91427" bIns="45713" anchor="ctr"/>
          <a:lstStyle/>
          <a:p>
            <a:pPr algn="ctr">
              <a:defRPr/>
            </a:pPr>
            <a:r>
              <a:rPr lang="es-MX" sz="1100" dirty="0"/>
              <a:t>DEMOGRAFIA</a:t>
            </a:r>
          </a:p>
        </p:txBody>
      </p:sp>
      <p:sp>
        <p:nvSpPr>
          <p:cNvPr id="9" name="8 Elipse"/>
          <p:cNvSpPr/>
          <p:nvPr/>
        </p:nvSpPr>
        <p:spPr>
          <a:xfrm>
            <a:off x="5750721" y="4071938"/>
            <a:ext cx="1485575" cy="914400"/>
          </a:xfrm>
          <a:prstGeom prst="ellipse">
            <a:avLst/>
          </a:prstGeom>
        </p:spPr>
        <p:style>
          <a:lnRef idx="2">
            <a:schemeClr val="accent6"/>
          </a:lnRef>
          <a:fillRef idx="1">
            <a:schemeClr val="lt1"/>
          </a:fillRef>
          <a:effectRef idx="0">
            <a:schemeClr val="accent6"/>
          </a:effectRef>
          <a:fontRef idx="minor">
            <a:schemeClr val="dk1"/>
          </a:fontRef>
        </p:style>
        <p:txBody>
          <a:bodyPr lIns="91427" tIns="45713" rIns="91427" bIns="45713" anchor="ctr"/>
          <a:lstStyle/>
          <a:p>
            <a:pPr algn="ctr">
              <a:defRPr/>
            </a:pPr>
            <a:r>
              <a:rPr lang="es-MX" sz="1600" dirty="0"/>
              <a:t>CIENCIA POLITICA</a:t>
            </a:r>
          </a:p>
        </p:txBody>
      </p:sp>
      <p:cxnSp>
        <p:nvCxnSpPr>
          <p:cNvPr id="11" name="10 Conector recto de flecha"/>
          <p:cNvCxnSpPr>
            <a:stCxn id="3" idx="0"/>
            <a:endCxn id="4" idx="4"/>
          </p:cNvCxnSpPr>
          <p:nvPr/>
        </p:nvCxnSpPr>
        <p:spPr>
          <a:xfrm flipH="1" flipV="1">
            <a:off x="4416204" y="2771775"/>
            <a:ext cx="209377" cy="442913"/>
          </a:xfrm>
          <a:prstGeom prst="straightConnector1">
            <a:avLst/>
          </a:prstGeom>
          <a:ln>
            <a:tailEnd type="arrow"/>
          </a:ln>
        </p:spPr>
        <p:style>
          <a:lnRef idx="1">
            <a:schemeClr val="accent6"/>
          </a:lnRef>
          <a:fillRef idx="0">
            <a:schemeClr val="accent6"/>
          </a:fillRef>
          <a:effectRef idx="0">
            <a:schemeClr val="accent6"/>
          </a:effectRef>
          <a:fontRef idx="minor">
            <a:schemeClr val="tx1"/>
          </a:fontRef>
        </p:style>
      </p:cxnSp>
      <p:cxnSp>
        <p:nvCxnSpPr>
          <p:cNvPr id="13" name="12 Conector recto de flecha"/>
          <p:cNvCxnSpPr>
            <a:endCxn id="6" idx="6"/>
          </p:cNvCxnSpPr>
          <p:nvPr/>
        </p:nvCxnSpPr>
        <p:spPr>
          <a:xfrm flipH="1" flipV="1">
            <a:off x="3382566" y="3028950"/>
            <a:ext cx="653656" cy="385764"/>
          </a:xfrm>
          <a:prstGeom prst="straightConnector1">
            <a:avLst/>
          </a:prstGeom>
          <a:ln>
            <a:tailEnd type="arrow"/>
          </a:ln>
        </p:spPr>
        <p:style>
          <a:lnRef idx="1">
            <a:schemeClr val="accent6"/>
          </a:lnRef>
          <a:fillRef idx="0">
            <a:schemeClr val="accent6"/>
          </a:fillRef>
          <a:effectRef idx="0">
            <a:schemeClr val="accent6"/>
          </a:effectRef>
          <a:fontRef idx="minor">
            <a:schemeClr val="tx1"/>
          </a:fontRef>
        </p:style>
      </p:cxnSp>
      <p:cxnSp>
        <p:nvCxnSpPr>
          <p:cNvPr id="15" name="14 Conector recto de flecha"/>
          <p:cNvCxnSpPr>
            <a:stCxn id="3" idx="3"/>
            <a:endCxn id="7" idx="6"/>
          </p:cNvCxnSpPr>
          <p:nvPr/>
        </p:nvCxnSpPr>
        <p:spPr>
          <a:xfrm flipH="1">
            <a:off x="3286126" y="3995177"/>
            <a:ext cx="922714" cy="462523"/>
          </a:xfrm>
          <a:prstGeom prst="straightConnector1">
            <a:avLst/>
          </a:prstGeom>
          <a:ln>
            <a:tailEnd type="arrow"/>
          </a:ln>
        </p:spPr>
        <p:style>
          <a:lnRef idx="1">
            <a:schemeClr val="accent6"/>
          </a:lnRef>
          <a:fillRef idx="0">
            <a:schemeClr val="accent6"/>
          </a:fillRef>
          <a:effectRef idx="0">
            <a:schemeClr val="accent6"/>
          </a:effectRef>
          <a:fontRef idx="minor">
            <a:schemeClr val="tx1"/>
          </a:fontRef>
        </p:style>
      </p:cxnSp>
      <p:cxnSp>
        <p:nvCxnSpPr>
          <p:cNvPr id="17" name="16 Conector recto de flecha"/>
          <p:cNvCxnSpPr>
            <a:stCxn id="3" idx="4"/>
            <a:endCxn id="5" idx="0"/>
          </p:cNvCxnSpPr>
          <p:nvPr/>
        </p:nvCxnSpPr>
        <p:spPr>
          <a:xfrm>
            <a:off x="4625581" y="4129088"/>
            <a:ext cx="191801" cy="657225"/>
          </a:xfrm>
          <a:prstGeom prst="straightConnector1">
            <a:avLst/>
          </a:prstGeom>
          <a:ln>
            <a:tailEnd type="arrow"/>
          </a:ln>
        </p:spPr>
        <p:style>
          <a:lnRef idx="1">
            <a:schemeClr val="accent6"/>
          </a:lnRef>
          <a:fillRef idx="0">
            <a:schemeClr val="accent6"/>
          </a:fillRef>
          <a:effectRef idx="0">
            <a:schemeClr val="accent6"/>
          </a:effectRef>
          <a:fontRef idx="minor">
            <a:schemeClr val="tx1"/>
          </a:fontRef>
        </p:style>
      </p:cxnSp>
      <p:cxnSp>
        <p:nvCxnSpPr>
          <p:cNvPr id="19" name="18 Conector recto de flecha"/>
          <p:cNvCxnSpPr>
            <a:stCxn id="3" idx="5"/>
            <a:endCxn id="9" idx="1"/>
          </p:cNvCxnSpPr>
          <p:nvPr/>
        </p:nvCxnSpPr>
        <p:spPr>
          <a:xfrm>
            <a:off x="5042321" y="3995177"/>
            <a:ext cx="925957" cy="210672"/>
          </a:xfrm>
          <a:prstGeom prst="straightConnector1">
            <a:avLst/>
          </a:prstGeom>
          <a:ln>
            <a:tailEnd type="arrow"/>
          </a:ln>
        </p:spPr>
        <p:style>
          <a:lnRef idx="1">
            <a:schemeClr val="accent6"/>
          </a:lnRef>
          <a:fillRef idx="0">
            <a:schemeClr val="accent6"/>
          </a:fillRef>
          <a:effectRef idx="0">
            <a:schemeClr val="accent6"/>
          </a:effectRef>
          <a:fontRef idx="minor">
            <a:schemeClr val="tx1"/>
          </a:fontRef>
        </p:style>
      </p:cxnSp>
      <p:cxnSp>
        <p:nvCxnSpPr>
          <p:cNvPr id="21" name="20 Conector recto de flecha"/>
          <p:cNvCxnSpPr>
            <a:stCxn id="3" idx="7"/>
            <a:endCxn id="8" idx="2"/>
          </p:cNvCxnSpPr>
          <p:nvPr/>
        </p:nvCxnSpPr>
        <p:spPr>
          <a:xfrm flipV="1">
            <a:off x="5042321" y="2957513"/>
            <a:ext cx="761977" cy="391086"/>
          </a:xfrm>
          <a:prstGeom prst="straightConnector1">
            <a:avLst/>
          </a:prstGeom>
          <a:ln>
            <a:tailEnd type="arrow"/>
          </a:ln>
        </p:spPr>
        <p:style>
          <a:lnRef idx="1">
            <a:schemeClr val="accent6"/>
          </a:lnRef>
          <a:fillRef idx="0">
            <a:schemeClr val="accent6"/>
          </a:fillRef>
          <a:effectRef idx="0">
            <a:schemeClr val="accent6"/>
          </a:effectRef>
          <a:fontRef idx="minor">
            <a:schemeClr val="tx1"/>
          </a:fontRef>
        </p:style>
      </p:cxnSp>
    </p:spTree>
    <p:extLst>
      <p:ext uri="{BB962C8B-B14F-4D97-AF65-F5344CB8AC3E}">
        <p14:creationId xmlns:p14="http://schemas.microsoft.com/office/powerpoint/2010/main" val="3489778403"/>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5" presetClass="entr" presetSubtype="0" fill="hold" nodeType="clickEffect">
                                  <p:stCondLst>
                                    <p:cond delay="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anim calcmode="lin" valueType="num">
                                      <p:cBhvr>
                                        <p:cTn id="8" dur="2000" fill="hold"/>
                                        <p:tgtEl>
                                          <p:spTgt spid="3">
                                            <p:txEl>
                                              <p:pRg st="0" end="0"/>
                                            </p:txEl>
                                          </p:spTgt>
                                        </p:tgtEl>
                                        <p:attrNameLst>
                                          <p:attrName>ppt_w</p:attrName>
                                        </p:attrNameLst>
                                      </p:cBhvr>
                                      <p:tavLst>
                                        <p:tav tm="0" fmla="#ppt_w*sin(2.5*pi*$)">
                                          <p:val>
                                            <p:fltVal val="0"/>
                                          </p:val>
                                        </p:tav>
                                        <p:tav tm="100000">
                                          <p:val>
                                            <p:fltVal val="1"/>
                                          </p:val>
                                        </p:tav>
                                      </p:tavLst>
                                    </p:anim>
                                    <p:anim calcmode="lin" valueType="num">
                                      <p:cBhvr>
                                        <p:cTn id="9" dur="20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14" presetClass="entr" presetSubtype="1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randombar(horizontal)">
                                      <p:cBhvr>
                                        <p:cTn id="14" dur="500"/>
                                        <p:tgtEl>
                                          <p:spTgt spid="4"/>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14" presetClass="entr" presetSubtype="10" fill="hold" nodeType="click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animEffect transition="in" filter="randombar(horizontal)">
                                      <p:cBhvr>
                                        <p:cTn id="19" dur="500"/>
                                        <p:tgtEl>
                                          <p:spTgt spid="8">
                                            <p:txEl>
                                              <p:pRg st="0" end="0"/>
                                            </p:txEl>
                                          </p:spTgt>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6" presetClass="entr" presetSubtype="16" fill="hold" grpId="0"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circle(in)">
                                      <p:cBhvr>
                                        <p:cTn id="24" dur="2000"/>
                                        <p:tgtEl>
                                          <p:spTgt spid="9"/>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20" presetClass="entr" presetSubtype="0" fill="hold" grpId="0" nodeType="click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edge">
                                      <p:cBhvr>
                                        <p:cTn id="29" dur="2000"/>
                                        <p:tgtEl>
                                          <p:spTgt spid="5"/>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9" presetClass="entr" presetSubtype="0" fill="hold" grpId="0" nodeType="click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dissolve">
                                      <p:cBhvr>
                                        <p:cTn id="34" dur="500"/>
                                        <p:tgtEl>
                                          <p:spTgt spid="7"/>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18" presetClass="entr" presetSubtype="12" fill="hold" grpId="0" nodeType="click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strips(downLeft)">
                                      <p:cBhvr>
                                        <p:cTn id="3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contenido"/>
          <p:cNvSpPr>
            <a:spLocks noGrp="1"/>
          </p:cNvSpPr>
          <p:nvPr>
            <p:ph idx="1"/>
          </p:nvPr>
        </p:nvSpPr>
        <p:spPr>
          <a:xfrm>
            <a:off x="683568" y="1913376"/>
            <a:ext cx="7416824" cy="4973588"/>
          </a:xfrm>
        </p:spPr>
        <p:txBody>
          <a:bodyPr>
            <a:noAutofit/>
          </a:bodyPr>
          <a:lstStyle/>
          <a:p>
            <a:pPr marL="447992" indent="-383994">
              <a:buFont typeface="Wingdings 2"/>
              <a:buChar char=""/>
              <a:defRPr/>
            </a:pPr>
            <a:r>
              <a:rPr lang="es-MX" sz="1200" dirty="0" smtClean="0">
                <a:solidFill>
                  <a:schemeClr val="bg1"/>
                </a:solidFill>
              </a:rPr>
              <a:t>SOCIOLOGIA Y GEOGRAFIA HUMANA O SOCIAL: toda sociedad establece en un espacio con el cual interactúa y el cual modifica.</a:t>
            </a:r>
          </a:p>
          <a:p>
            <a:pPr marL="447992" indent="-383994">
              <a:buFont typeface="Wingdings 2"/>
              <a:buChar char=""/>
              <a:defRPr/>
            </a:pPr>
            <a:r>
              <a:rPr lang="es-MX" sz="1200" dirty="0" smtClean="0">
                <a:solidFill>
                  <a:schemeClr val="bg1"/>
                </a:solidFill>
              </a:rPr>
              <a:t>SOCIOLOGIA E HISTORIA: permite entender los acontecimientos y procesos mas importantes que el hombre ha generado en el transcurrir  del tiempo.</a:t>
            </a:r>
          </a:p>
          <a:p>
            <a:pPr marL="447992" indent="-383994">
              <a:buFont typeface="Wingdings 2"/>
              <a:buChar char=""/>
              <a:defRPr/>
            </a:pPr>
            <a:r>
              <a:rPr lang="es-MX" sz="1200" dirty="0" smtClean="0">
                <a:solidFill>
                  <a:schemeClr val="bg1"/>
                </a:solidFill>
              </a:rPr>
              <a:t>SOCIOLOGIA Y DEMOGRAFIA: esta formada de individuos con una serie de características que la demografía estudiara.</a:t>
            </a:r>
          </a:p>
          <a:p>
            <a:pPr marL="447992" indent="-383994">
              <a:buFont typeface="Wingdings 2"/>
              <a:buChar char=""/>
              <a:defRPr/>
            </a:pPr>
            <a:r>
              <a:rPr lang="es-MX" sz="1200" dirty="0" smtClean="0">
                <a:solidFill>
                  <a:schemeClr val="bg1"/>
                </a:solidFill>
              </a:rPr>
              <a:t>SOCIOLOGIA Y ECONOMIA: para que todos los individuos de la sociedad sobrevivan es necesario que las sociedades produzcan los bienes que son requeridos.</a:t>
            </a:r>
          </a:p>
          <a:p>
            <a:pPr marL="447992" indent="-383994">
              <a:buFont typeface="Wingdings 2"/>
              <a:buChar char=""/>
              <a:defRPr/>
            </a:pPr>
            <a:r>
              <a:rPr lang="es-MX" sz="1200" dirty="0" smtClean="0">
                <a:solidFill>
                  <a:schemeClr val="bg1"/>
                </a:solidFill>
              </a:rPr>
              <a:t>SOCIOLOGIA Y CIENCIA POLITICA: la ciencia política proporciona otros conocimientos importantes para la sociología.</a:t>
            </a:r>
          </a:p>
          <a:p>
            <a:pPr marL="447992" indent="-383994">
              <a:buFont typeface="Wingdings 2"/>
              <a:buChar char=""/>
              <a:defRPr/>
            </a:pPr>
            <a:r>
              <a:rPr lang="es-MX" sz="1200" dirty="0" smtClean="0">
                <a:solidFill>
                  <a:schemeClr val="bg1"/>
                </a:solidFill>
              </a:rPr>
              <a:t>SOCIOLOGIA Y ANTROPOLOGIA: la antropología nos permite conocer el origen y la evolución de la cultura de las sociedades.</a:t>
            </a:r>
          </a:p>
          <a:p>
            <a:pPr marL="447992" indent="-383994">
              <a:buFont typeface="Wingdings 2"/>
              <a:buChar char=""/>
              <a:defRPr/>
            </a:pPr>
            <a:r>
              <a:rPr lang="es-MX" sz="1200" dirty="0" smtClean="0">
                <a:solidFill>
                  <a:schemeClr val="bg1"/>
                </a:solidFill>
              </a:rPr>
              <a:t>SOCIOLOGIA Y DERECHO: toda sociedad esta regida por normas ya sea informales o formales.</a:t>
            </a:r>
          </a:p>
          <a:p>
            <a:pPr marL="447992" indent="-383994">
              <a:buFont typeface="Wingdings 2"/>
              <a:buChar char=""/>
              <a:defRPr/>
            </a:pPr>
            <a:r>
              <a:rPr lang="es-MX" sz="1200" dirty="0" smtClean="0">
                <a:solidFill>
                  <a:schemeClr val="bg1"/>
                </a:solidFill>
              </a:rPr>
              <a:t>SOCIOLOGIA Y PSICOLOGIA SOCIAL: la psicología social se encarga del estudio del inter-juego psíquico entre el hombre y su medio ambiente.</a:t>
            </a:r>
          </a:p>
          <a:p>
            <a:pPr marL="447992" indent="-383994">
              <a:buFont typeface="Wingdings 2"/>
              <a:buChar char=""/>
              <a:defRPr/>
            </a:pPr>
            <a:r>
              <a:rPr lang="es-MX" sz="1200" dirty="0" smtClean="0">
                <a:solidFill>
                  <a:schemeClr val="bg1"/>
                </a:solidFill>
              </a:rPr>
              <a:t>SOCIOLOGIA Y CIENCIA HUMANISTICAS: estudio de la cultura y los valores que concretan lo universal.</a:t>
            </a:r>
          </a:p>
        </p:txBody>
      </p:sp>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43808" y="116632"/>
            <a:ext cx="3278113" cy="1838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2450486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4"/>
          <p:cNvSpPr>
            <a:spLocks noGrp="1" noChangeArrowheads="1"/>
          </p:cNvSpPr>
          <p:nvPr>
            <p:ph type="title"/>
          </p:nvPr>
        </p:nvSpPr>
        <p:spPr/>
        <p:txBody>
          <a:bodyPr>
            <a:normAutofit fontScale="90000"/>
          </a:bodyPr>
          <a:lstStyle/>
          <a:p>
            <a:pPr marL="484563">
              <a:defRPr/>
            </a:pPr>
            <a:r>
              <a:rPr lang="es-ES_tradnl" sz="6000" b="1" dirty="0">
                <a:ln w="18000">
                  <a:solidFill>
                    <a:schemeClr val="accent2">
                      <a:satMod val="140000"/>
                    </a:schemeClr>
                  </a:solidFill>
                  <a:prstDash val="solid"/>
                  <a:miter lim="800000"/>
                </a:ln>
                <a:noFill/>
                <a:effectLst>
                  <a:outerShdw blurRad="25500" dist="23000" dir="7020000" algn="tl">
                    <a:srgbClr val="000000">
                      <a:alpha val="50000"/>
                    </a:srgbClr>
                  </a:outerShdw>
                </a:effectLst>
              </a:rPr>
              <a:t>La Sociología Política </a:t>
            </a:r>
            <a:endParaRPr lang="es-ES" sz="6000"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6150" name="Rectangle 6"/>
          <p:cNvSpPr>
            <a:spLocks noGrp="1" noChangeArrowheads="1"/>
          </p:cNvSpPr>
          <p:nvPr>
            <p:ph type="body" sz="half" idx="2"/>
          </p:nvPr>
        </p:nvSpPr>
        <p:spPr/>
        <p:txBody>
          <a:bodyPr>
            <a:normAutofit lnSpcReduction="10000"/>
          </a:bodyPr>
          <a:lstStyle/>
          <a:p>
            <a:pPr marL="447992" indent="-383994">
              <a:buFont typeface="Wingdings 2"/>
              <a:buChar char=""/>
              <a:defRPr/>
            </a:pPr>
            <a:r>
              <a:rPr lang="es-ES_tradnl" sz="2800" dirty="0"/>
              <a:t>El termino “sociología” fue ideado en 1839 por Auguste Comte, para designar la ciencia de la sociedad.</a:t>
            </a:r>
          </a:p>
          <a:p>
            <a:pPr marL="447992" indent="-383994">
              <a:buFont typeface="Wingdings 2"/>
              <a:buChar char=""/>
              <a:defRPr/>
            </a:pPr>
            <a:r>
              <a:rPr lang="es-ES_tradnl" sz="2800" dirty="0"/>
              <a:t>La Sociología Política surge en el periodo de la Ilustración. </a:t>
            </a:r>
            <a:endParaRPr lang="es-ES" sz="2800" dirty="0"/>
          </a:p>
        </p:txBody>
      </p:sp>
      <p:pic>
        <p:nvPicPr>
          <p:cNvPr id="29700" name="Picture 8" descr="Auguste Comt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1391" y="1628777"/>
            <a:ext cx="2700338" cy="4392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8460411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114823">
            <a:off x="5484957" y="667876"/>
            <a:ext cx="2969338" cy="33335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341" name="Rectangle 5"/>
          <p:cNvSpPr>
            <a:spLocks noGrp="1" noChangeArrowheads="1"/>
          </p:cNvSpPr>
          <p:nvPr>
            <p:ph type="body" sz="half" idx="1"/>
          </p:nvPr>
        </p:nvSpPr>
        <p:spPr>
          <a:xfrm rot="21270598">
            <a:off x="818803" y="1595586"/>
            <a:ext cx="4038600" cy="4525963"/>
          </a:xfrm>
        </p:spPr>
        <p:style>
          <a:lnRef idx="1">
            <a:schemeClr val="accent2"/>
          </a:lnRef>
          <a:fillRef idx="2">
            <a:schemeClr val="accent2"/>
          </a:fillRef>
          <a:effectRef idx="1">
            <a:schemeClr val="accent2"/>
          </a:effectRef>
          <a:fontRef idx="minor">
            <a:schemeClr val="dk1"/>
          </a:fontRef>
        </p:style>
        <p:txBody>
          <a:bodyPr>
            <a:normAutofit/>
          </a:bodyPr>
          <a:lstStyle/>
          <a:p>
            <a:pPr marL="447992" indent="-383994">
              <a:buFont typeface="Wingdings 2"/>
              <a:buChar char=""/>
              <a:defRPr/>
            </a:pPr>
            <a:r>
              <a:rPr lang="es-ES_tradnl" sz="2800" dirty="0"/>
              <a:t>Objeto de la Sociología Política: </a:t>
            </a:r>
          </a:p>
          <a:p>
            <a:pPr marL="63998" indent="0">
              <a:buNone/>
              <a:defRPr/>
            </a:pPr>
            <a:r>
              <a:rPr lang="es-ES_tradnl" sz="2800" dirty="0"/>
              <a:t>Estudiar los sistemas de interacciones que corresponden a conjuntos humanos y culturales delimitados por su sistema de leyes, creencias y valores. </a:t>
            </a:r>
            <a:endParaRPr lang="es-ES" sz="2800" dirty="0"/>
          </a:p>
        </p:txBody>
      </p:sp>
    </p:spTree>
    <p:extLst>
      <p:ext uri="{BB962C8B-B14F-4D97-AF65-F5344CB8AC3E}">
        <p14:creationId xmlns:p14="http://schemas.microsoft.com/office/powerpoint/2010/main" val="307157601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6"/>
          <p:cNvSpPr>
            <a:spLocks noGrp="1" noChangeArrowheads="1"/>
          </p:cNvSpPr>
          <p:nvPr>
            <p:ph type="body" sz="half" idx="2"/>
          </p:nvPr>
        </p:nvSpPr>
        <p:spPr>
          <a:xfrm>
            <a:off x="4629151" y="260353"/>
            <a:ext cx="3028950" cy="5870575"/>
          </a:xfrm>
        </p:spPr>
        <p:style>
          <a:lnRef idx="1">
            <a:schemeClr val="accent3"/>
          </a:lnRef>
          <a:fillRef idx="2">
            <a:schemeClr val="accent3"/>
          </a:fillRef>
          <a:effectRef idx="1">
            <a:schemeClr val="accent3"/>
          </a:effectRef>
          <a:fontRef idx="minor">
            <a:schemeClr val="dk1"/>
          </a:fontRef>
        </p:style>
        <p:txBody>
          <a:bodyPr>
            <a:normAutofit fontScale="92500" lnSpcReduction="20000"/>
          </a:bodyPr>
          <a:lstStyle/>
          <a:p>
            <a:pPr marL="0" indent="0">
              <a:buNone/>
            </a:pPr>
            <a:r>
              <a:rPr lang="es-ES_tradnl" altLang="es-MX" sz="2800" dirty="0"/>
              <a:t>Los principales exponentes de la acepción Sociológica.</a:t>
            </a:r>
          </a:p>
          <a:p>
            <a:r>
              <a:rPr lang="es-ES_tradnl" altLang="es-MX" sz="2800" dirty="0"/>
              <a:t>AUGUSTE COMTE.</a:t>
            </a:r>
          </a:p>
          <a:p>
            <a:r>
              <a:rPr lang="es-ES_tradnl" altLang="es-MX" sz="2800" dirty="0"/>
              <a:t>TOMAS HOBBES.</a:t>
            </a:r>
          </a:p>
          <a:p>
            <a:r>
              <a:rPr lang="es-ES_tradnl" altLang="es-MX" sz="2800" dirty="0"/>
              <a:t>HENRY DE SAINT SIMON.</a:t>
            </a:r>
          </a:p>
          <a:p>
            <a:r>
              <a:rPr lang="es-ES_tradnl" altLang="es-MX" sz="2800" dirty="0"/>
              <a:t>MAX WEBER.</a:t>
            </a:r>
          </a:p>
          <a:p>
            <a:r>
              <a:rPr lang="es-ES_tradnl" altLang="es-MX" sz="2800" dirty="0"/>
              <a:t>ROUSSEAU.</a:t>
            </a:r>
          </a:p>
          <a:p>
            <a:r>
              <a:rPr lang="es-ES_tradnl" altLang="es-MX" sz="2800" dirty="0"/>
              <a:t>DIDEROT.</a:t>
            </a:r>
          </a:p>
          <a:p>
            <a:r>
              <a:rPr lang="es-ES_tradnl" altLang="es-MX" sz="2800" dirty="0"/>
              <a:t>HEGEL.</a:t>
            </a:r>
          </a:p>
          <a:p>
            <a:endParaRPr lang="es-ES" altLang="es-MX" sz="2800" dirty="0"/>
          </a:p>
        </p:txBody>
      </p:sp>
      <p:pic>
        <p:nvPicPr>
          <p:cNvPr id="18434" name="Picture 2" descr="Resultado de imagen para principales exponentes de la sociologi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692696"/>
            <a:ext cx="3672408" cy="4608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0946819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8" name="Rectangle 6"/>
          <p:cNvSpPr>
            <a:spLocks noGrp="1" noChangeArrowheads="1"/>
          </p:cNvSpPr>
          <p:nvPr>
            <p:ph type="body" sz="half" idx="2"/>
          </p:nvPr>
        </p:nvSpPr>
        <p:spPr>
          <a:xfrm>
            <a:off x="971600" y="5589240"/>
            <a:ext cx="4320480" cy="720080"/>
          </a:xfrm>
        </p:spPr>
        <p:style>
          <a:lnRef idx="1">
            <a:schemeClr val="accent1"/>
          </a:lnRef>
          <a:fillRef idx="2">
            <a:schemeClr val="accent1"/>
          </a:fillRef>
          <a:effectRef idx="1">
            <a:schemeClr val="accent1"/>
          </a:effectRef>
          <a:fontRef idx="minor">
            <a:schemeClr val="dk1"/>
          </a:fontRef>
        </p:style>
        <p:txBody>
          <a:bodyPr>
            <a:noAutofit/>
          </a:bodyPr>
          <a:lstStyle/>
          <a:p>
            <a:pPr marL="63998" indent="0">
              <a:lnSpc>
                <a:spcPct val="80000"/>
              </a:lnSpc>
              <a:buNone/>
              <a:defRPr/>
            </a:pPr>
            <a:r>
              <a:rPr lang="es-ES_tradnl" sz="1600" dirty="0"/>
              <a:t>Etapas de conformación del concepto de Política</a:t>
            </a:r>
          </a:p>
          <a:p>
            <a:pPr marL="447992" indent="-383994">
              <a:lnSpc>
                <a:spcPct val="80000"/>
              </a:lnSpc>
              <a:buFont typeface="Wingdings 2"/>
              <a:buChar char=""/>
              <a:defRPr/>
            </a:pPr>
            <a:endParaRPr lang="es-ES_tradnl" sz="1600" dirty="0"/>
          </a:p>
          <a:p>
            <a:pPr marL="447992" indent="-383994">
              <a:lnSpc>
                <a:spcPct val="80000"/>
              </a:lnSpc>
              <a:buFont typeface="Wingdings 2"/>
              <a:buChar char=""/>
              <a:defRPr/>
            </a:pPr>
            <a:r>
              <a:rPr lang="es-ES_tradnl" sz="1600" dirty="0"/>
              <a:t>EN EL PERIODO DE LA ILUSTRACIÓN:</a:t>
            </a:r>
          </a:p>
          <a:p>
            <a:pPr marL="447992" indent="-383994">
              <a:lnSpc>
                <a:spcPct val="80000"/>
              </a:lnSpc>
              <a:buNone/>
              <a:defRPr/>
            </a:pPr>
            <a:r>
              <a:rPr lang="es-ES_tradnl" sz="1600" dirty="0"/>
              <a:t>	</a:t>
            </a:r>
          </a:p>
          <a:p>
            <a:pPr marL="447992" indent="-383994">
              <a:lnSpc>
                <a:spcPct val="80000"/>
              </a:lnSpc>
              <a:buNone/>
              <a:defRPr/>
            </a:pPr>
            <a:r>
              <a:rPr lang="es-ES_tradnl" sz="1600" dirty="0"/>
              <a:t>	 -La vida de las letras, surgimiento de una clase ociosa, intelectual, independiente de las fuentes de producción.</a:t>
            </a:r>
          </a:p>
          <a:p>
            <a:pPr marL="447992" indent="-383994">
              <a:lnSpc>
                <a:spcPct val="80000"/>
              </a:lnSpc>
              <a:buFont typeface="Wingdings 2"/>
              <a:buChar char=""/>
              <a:defRPr/>
            </a:pPr>
            <a:endParaRPr lang="es-ES_tradnl" sz="1600" dirty="0"/>
          </a:p>
          <a:p>
            <a:pPr marL="447992" indent="-383994">
              <a:lnSpc>
                <a:spcPct val="80000"/>
              </a:lnSpc>
              <a:buFont typeface="Wingdings 2"/>
              <a:buChar char=""/>
              <a:defRPr/>
            </a:pPr>
            <a:r>
              <a:rPr lang="es-ES_tradnl" sz="1600" dirty="0"/>
              <a:t>EN EL PERIODO DE LA REVOLUCION FRANCESA:</a:t>
            </a:r>
          </a:p>
          <a:p>
            <a:pPr marL="447992" indent="-383994">
              <a:lnSpc>
                <a:spcPct val="80000"/>
              </a:lnSpc>
              <a:buNone/>
              <a:defRPr/>
            </a:pPr>
            <a:r>
              <a:rPr lang="es-ES_tradnl" sz="1600" dirty="0"/>
              <a:t>	</a:t>
            </a:r>
          </a:p>
          <a:p>
            <a:pPr marL="447992" indent="-383994">
              <a:lnSpc>
                <a:spcPct val="80000"/>
              </a:lnSpc>
              <a:buNone/>
              <a:defRPr/>
            </a:pPr>
            <a:r>
              <a:rPr lang="es-ES_tradnl" sz="1600" dirty="0"/>
              <a:t>	-La igualdad, la estratificación de las clases, materialismo francés y liberalismo.     </a:t>
            </a:r>
          </a:p>
          <a:p>
            <a:pPr marL="63998" indent="0">
              <a:lnSpc>
                <a:spcPct val="80000"/>
              </a:lnSpc>
              <a:buNone/>
              <a:defRPr/>
            </a:pPr>
            <a:endParaRPr lang="es-ES_tradnl" sz="2000" dirty="0"/>
          </a:p>
          <a:p>
            <a:pPr marL="447992" indent="-383994">
              <a:lnSpc>
                <a:spcPct val="80000"/>
              </a:lnSpc>
              <a:buFont typeface="Wingdings 2"/>
              <a:buChar char=""/>
              <a:defRPr/>
            </a:pPr>
            <a:endParaRPr lang="es-ES_tradnl" sz="2000" dirty="0">
              <a:solidFill>
                <a:schemeClr val="bg1"/>
              </a:solidFill>
            </a:endParaRPr>
          </a:p>
          <a:p>
            <a:pPr marL="447992" indent="-383994">
              <a:lnSpc>
                <a:spcPct val="80000"/>
              </a:lnSpc>
              <a:buNone/>
              <a:defRPr/>
            </a:pPr>
            <a:endParaRPr lang="es-ES_tradnl" sz="2000" dirty="0"/>
          </a:p>
          <a:p>
            <a:pPr marL="447992" indent="-383994">
              <a:lnSpc>
                <a:spcPct val="80000"/>
              </a:lnSpc>
              <a:buFont typeface="Wingdings 2"/>
              <a:buChar char=""/>
              <a:defRPr/>
            </a:pPr>
            <a:endParaRPr lang="es-ES_tradnl" sz="2000" dirty="0"/>
          </a:p>
          <a:p>
            <a:pPr marL="447992" indent="-383994">
              <a:lnSpc>
                <a:spcPct val="80000"/>
              </a:lnSpc>
              <a:buFont typeface="Wingdings 2"/>
              <a:buChar char=""/>
              <a:defRPr/>
            </a:pPr>
            <a:endParaRPr lang="es-ES_tradnl" sz="2000" dirty="0"/>
          </a:p>
          <a:p>
            <a:pPr marL="447992" indent="-383994">
              <a:lnSpc>
                <a:spcPct val="80000"/>
              </a:lnSpc>
              <a:buFont typeface="Wingdings 2"/>
              <a:buChar char=""/>
              <a:defRPr/>
            </a:pPr>
            <a:endParaRPr lang="es-ES_tradnl" sz="2000" dirty="0"/>
          </a:p>
          <a:p>
            <a:pPr marL="447992" indent="-383994">
              <a:lnSpc>
                <a:spcPct val="80000"/>
              </a:lnSpc>
              <a:buFont typeface="Wingdings 2"/>
              <a:buChar char=""/>
              <a:defRPr/>
            </a:pPr>
            <a:endParaRPr lang="es-ES_tradnl" sz="2000" dirty="0"/>
          </a:p>
          <a:p>
            <a:pPr marL="447992" indent="-383994">
              <a:lnSpc>
                <a:spcPct val="80000"/>
              </a:lnSpc>
              <a:buFont typeface="Wingdings 2"/>
              <a:buChar char=""/>
              <a:defRPr/>
            </a:pPr>
            <a:endParaRPr lang="es-ES_tradnl" sz="2000" dirty="0"/>
          </a:p>
          <a:p>
            <a:pPr marL="447992" indent="-383994">
              <a:lnSpc>
                <a:spcPct val="80000"/>
              </a:lnSpc>
              <a:buFont typeface="Wingdings 2"/>
              <a:buChar char=""/>
              <a:defRPr/>
            </a:pPr>
            <a:endParaRPr lang="es-ES_tradnl" sz="2000" dirty="0"/>
          </a:p>
          <a:p>
            <a:pPr marL="447992" indent="-383994">
              <a:lnSpc>
                <a:spcPct val="80000"/>
              </a:lnSpc>
              <a:buFont typeface="Wingdings 2"/>
              <a:buChar char=""/>
              <a:defRPr/>
            </a:pPr>
            <a:endParaRPr lang="es-ES_tradnl" sz="2000" dirty="0"/>
          </a:p>
          <a:p>
            <a:pPr marL="447992" indent="-383994">
              <a:lnSpc>
                <a:spcPct val="80000"/>
              </a:lnSpc>
              <a:buFont typeface="Wingdings 2"/>
              <a:buChar char=""/>
              <a:defRPr/>
            </a:pPr>
            <a:endParaRPr lang="es-ES_tradnl" sz="2000" dirty="0"/>
          </a:p>
          <a:p>
            <a:pPr marL="447992" indent="-383994">
              <a:lnSpc>
                <a:spcPct val="80000"/>
              </a:lnSpc>
              <a:buFont typeface="Wingdings 2"/>
              <a:buChar char=""/>
              <a:defRPr/>
            </a:pPr>
            <a:endParaRPr lang="es-ES_tradnl" sz="2000" dirty="0"/>
          </a:p>
          <a:p>
            <a:pPr marL="447992" indent="-383994">
              <a:lnSpc>
                <a:spcPct val="80000"/>
              </a:lnSpc>
              <a:buNone/>
              <a:defRPr/>
            </a:pPr>
            <a:r>
              <a:rPr lang="es-ES_tradnl" sz="2000" dirty="0"/>
              <a:t> </a:t>
            </a:r>
          </a:p>
          <a:p>
            <a:pPr marL="447992" indent="-383994">
              <a:lnSpc>
                <a:spcPct val="80000"/>
              </a:lnSpc>
              <a:buFont typeface="Wingdings 2"/>
              <a:buChar char=""/>
              <a:defRPr/>
            </a:pPr>
            <a:endParaRPr lang="es-ES_tradnl" sz="2000" dirty="0"/>
          </a:p>
          <a:p>
            <a:pPr marL="447992" indent="-383994">
              <a:lnSpc>
                <a:spcPct val="80000"/>
              </a:lnSpc>
              <a:buNone/>
              <a:defRPr/>
            </a:pPr>
            <a:endParaRPr lang="es-ES" sz="2000" dirty="0"/>
          </a:p>
        </p:txBody>
      </p:sp>
      <p:pic>
        <p:nvPicPr>
          <p:cNvPr id="3" name="Imagen 2"/>
          <p:cNvPicPr>
            <a:picLocks noChangeAspect="1"/>
          </p:cNvPicPr>
          <p:nvPr/>
        </p:nvPicPr>
        <p:blipFill>
          <a:blip r:embed="rId2"/>
          <a:stretch>
            <a:fillRect/>
          </a:stretch>
        </p:blipFill>
        <p:spPr>
          <a:xfrm>
            <a:off x="5724128" y="692696"/>
            <a:ext cx="2333625" cy="2376264"/>
          </a:xfrm>
          <a:prstGeom prst="rect">
            <a:avLst/>
          </a:prstGeom>
        </p:spPr>
      </p:pic>
      <p:pic>
        <p:nvPicPr>
          <p:cNvPr id="4" name="Imagen 3"/>
          <p:cNvPicPr>
            <a:picLocks noChangeAspect="1"/>
          </p:cNvPicPr>
          <p:nvPr/>
        </p:nvPicPr>
        <p:blipFill>
          <a:blip r:embed="rId3"/>
          <a:stretch>
            <a:fillRect/>
          </a:stretch>
        </p:blipFill>
        <p:spPr>
          <a:xfrm>
            <a:off x="5436096" y="3636987"/>
            <a:ext cx="3083057" cy="2312293"/>
          </a:xfrm>
          <a:prstGeom prst="rect">
            <a:avLst/>
          </a:prstGeom>
        </p:spPr>
      </p:pic>
    </p:spTree>
    <p:extLst>
      <p:ext uri="{BB962C8B-B14F-4D97-AF65-F5344CB8AC3E}">
        <p14:creationId xmlns:p14="http://schemas.microsoft.com/office/powerpoint/2010/main" val="249339726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6"/>
          <p:cNvSpPr>
            <a:spLocks noGrp="1" noChangeArrowheads="1"/>
          </p:cNvSpPr>
          <p:nvPr>
            <p:ph type="body" sz="half" idx="2"/>
          </p:nvPr>
        </p:nvSpPr>
        <p:spPr>
          <a:xfrm>
            <a:off x="4629150" y="404813"/>
            <a:ext cx="3759273" cy="5726112"/>
          </a:xfrm>
        </p:spPr>
        <p:txBody>
          <a:bodyPr/>
          <a:lstStyle/>
          <a:p>
            <a:r>
              <a:rPr lang="es-ES_tradnl" altLang="es-MX" sz="2800" b="1" dirty="0">
                <a:effectLst>
                  <a:outerShdw blurRad="38100" dist="38100" dir="2700000" algn="tl">
                    <a:srgbClr val="000000">
                      <a:alpha val="43137"/>
                    </a:srgbClr>
                  </a:outerShdw>
                </a:effectLst>
              </a:rPr>
              <a:t>LA SOCIOLOGIA COMO CIENCIA</a:t>
            </a:r>
            <a:r>
              <a:rPr lang="es-ES_tradnl" altLang="es-MX" sz="2800" dirty="0"/>
              <a:t>:</a:t>
            </a:r>
          </a:p>
          <a:p>
            <a:pPr marL="0" indent="0">
              <a:buNone/>
            </a:pPr>
            <a:r>
              <a:rPr lang="es-ES_tradnl" altLang="es-MX" sz="2800" dirty="0"/>
              <a:t>Surge con la necesidad de estudiar los fenómenos sociales, con los métodos científicos que emplean las ciencias naturales.  </a:t>
            </a:r>
            <a:endParaRPr lang="es-ES" altLang="es-MX" sz="2800" dirty="0"/>
          </a:p>
        </p:txBody>
      </p:sp>
      <p:pic>
        <p:nvPicPr>
          <p:cNvPr id="2150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814388"/>
            <a:ext cx="3960440" cy="47028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9223031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6"/>
          <p:cNvSpPr>
            <a:spLocks noGrp="1" noChangeArrowheads="1"/>
          </p:cNvSpPr>
          <p:nvPr>
            <p:ph type="body" sz="half" idx="2"/>
          </p:nvPr>
        </p:nvSpPr>
        <p:spPr>
          <a:xfrm>
            <a:off x="1331639" y="476672"/>
            <a:ext cx="3388777" cy="5726112"/>
          </a:xfrm>
        </p:spPr>
        <p:style>
          <a:lnRef idx="1">
            <a:schemeClr val="accent5"/>
          </a:lnRef>
          <a:fillRef idx="2">
            <a:schemeClr val="accent5"/>
          </a:fillRef>
          <a:effectRef idx="1">
            <a:schemeClr val="accent5"/>
          </a:effectRef>
          <a:fontRef idx="minor">
            <a:schemeClr val="dk1"/>
          </a:fontRef>
        </p:style>
        <p:txBody>
          <a:bodyPr/>
          <a:lstStyle/>
          <a:p>
            <a:r>
              <a:rPr lang="es-ES_tradnl" altLang="es-MX" sz="2800" b="1" u="sng" dirty="0">
                <a:effectLst>
                  <a:outerShdw blurRad="38100" dist="38100" dir="2700000" algn="tl">
                    <a:srgbClr val="000000">
                      <a:alpha val="43137"/>
                    </a:srgbClr>
                  </a:outerShdw>
                </a:effectLst>
              </a:rPr>
              <a:t>LA SOCIOLOGIA COMO CIENCIA PODER:</a:t>
            </a:r>
          </a:p>
          <a:p>
            <a:pPr marL="0" indent="0">
              <a:buNone/>
            </a:pPr>
            <a:r>
              <a:rPr lang="es-ES_tradnl" altLang="es-MX" sz="2800" dirty="0"/>
              <a:t>Se define como la ciencia del poder, del gobierno de la autoridad, del mando, en todas las sociedades y en todos los grupos humanos. </a:t>
            </a:r>
            <a:endParaRPr lang="es-ES" altLang="es-MX" sz="2800" dirty="0"/>
          </a:p>
        </p:txBody>
      </p:sp>
      <p:pic>
        <p:nvPicPr>
          <p:cNvPr id="2253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20417" y="692696"/>
            <a:ext cx="2952328" cy="43924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3050352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3" name="Picture 8" descr="aristoteles">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139120">
            <a:off x="5361714" y="1255234"/>
            <a:ext cx="3230490" cy="393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8" name="Rectangle 6"/>
          <p:cNvSpPr>
            <a:spLocks noGrp="1" noChangeArrowheads="1"/>
          </p:cNvSpPr>
          <p:nvPr>
            <p:ph type="body" sz="half" idx="2"/>
          </p:nvPr>
        </p:nvSpPr>
        <p:spPr>
          <a:xfrm rot="21115129">
            <a:off x="1001364" y="1152002"/>
            <a:ext cx="4829150" cy="4862463"/>
          </a:xfrm>
        </p:spPr>
        <p:style>
          <a:lnRef idx="1">
            <a:schemeClr val="accent2"/>
          </a:lnRef>
          <a:fillRef idx="2">
            <a:schemeClr val="accent2"/>
          </a:fillRef>
          <a:effectRef idx="1">
            <a:schemeClr val="accent2"/>
          </a:effectRef>
          <a:fontRef idx="minor">
            <a:schemeClr val="dk1"/>
          </a:fontRef>
        </p:style>
        <p:txBody>
          <a:bodyPr>
            <a:normAutofit/>
          </a:bodyPr>
          <a:lstStyle/>
          <a:p>
            <a:pPr marL="447992" indent="-383994">
              <a:buFont typeface="Wingdings 2"/>
              <a:buChar char=""/>
              <a:defRPr/>
            </a:pPr>
            <a:r>
              <a:rPr lang="es-ES_tradnl" sz="2800" b="1" dirty="0">
                <a:effectLst>
                  <a:outerShdw blurRad="38100" dist="38100" dir="2700000" algn="tl">
                    <a:srgbClr val="000000">
                      <a:alpha val="43137"/>
                    </a:srgbClr>
                  </a:outerShdw>
                </a:effectLst>
              </a:rPr>
              <a:t>LA SOCIOLOGIA COMO CIENCIA DEL ESTADO:</a:t>
            </a:r>
          </a:p>
          <a:p>
            <a:pPr marL="63998" indent="0">
              <a:buNone/>
              <a:defRPr/>
            </a:pPr>
            <a:r>
              <a:rPr lang="es-ES_tradnl" sz="2800" dirty="0"/>
              <a:t>Según Aristóteles la política es el estudio del gobierno de la ciudad.</a:t>
            </a:r>
          </a:p>
          <a:p>
            <a:pPr marL="63998" indent="0">
              <a:buNone/>
              <a:defRPr/>
            </a:pPr>
            <a:r>
              <a:rPr lang="es-ES_tradnl" sz="2800" dirty="0"/>
              <a:t>Se encarga de estudiar la relación del estado con sus gobernados y la relación con otros estados.</a:t>
            </a:r>
            <a:endParaRPr lang="es-ES" sz="2800" dirty="0"/>
          </a:p>
        </p:txBody>
      </p:sp>
    </p:spTree>
    <p:extLst>
      <p:ext uri="{BB962C8B-B14F-4D97-AF65-F5344CB8AC3E}">
        <p14:creationId xmlns:p14="http://schemas.microsoft.com/office/powerpoint/2010/main" val="160020982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Rectangle 4"/>
          <p:cNvSpPr>
            <a:spLocks noGrp="1" noChangeArrowheads="1"/>
          </p:cNvSpPr>
          <p:nvPr>
            <p:ph type="title"/>
          </p:nvPr>
        </p:nvSpPr>
        <p:spPr>
          <a:xfrm rot="20795932">
            <a:off x="1250612" y="1803729"/>
            <a:ext cx="6784082" cy="2583334"/>
          </a:xfrm>
          <a:extLst/>
        </p:spPr>
        <p:txBody>
          <a:bodyPr rtlCol="0">
            <a:no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defRPr/>
            </a:pPr>
            <a:r>
              <a:rPr lang="es-ES_tradnl" sz="60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DESARROLLO HISTORICO DEL PENSAMIENTO SOCIAL</a:t>
            </a:r>
            <a:endParaRPr lang="es-ES" sz="60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pic>
        <p:nvPicPr>
          <p:cNvPr id="2355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0720442">
            <a:off x="1043609" y="548680"/>
            <a:ext cx="1922688" cy="144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55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9863906">
            <a:off x="5844086" y="4424358"/>
            <a:ext cx="2600325" cy="176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902805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15616" y="404664"/>
            <a:ext cx="7333087" cy="936104"/>
          </a:xfrm>
        </p:spPr>
        <p:style>
          <a:lnRef idx="3">
            <a:schemeClr val="lt1"/>
          </a:lnRef>
          <a:fillRef idx="1">
            <a:schemeClr val="accent2"/>
          </a:fillRef>
          <a:effectRef idx="1">
            <a:schemeClr val="accent2"/>
          </a:effectRef>
          <a:fontRef idx="minor">
            <a:schemeClr val="lt1"/>
          </a:fontRef>
        </p:style>
        <p:txBody>
          <a:bodyPr>
            <a:normAutofit fontScale="90000"/>
          </a:bodyPr>
          <a:lstStyle/>
          <a:p>
            <a:r>
              <a:rPr lang="es-MX" sz="2800" dirty="0"/>
              <a:t>PROPÓSITOS DE LA UNIDAD DE </a:t>
            </a:r>
            <a:r>
              <a:rPr lang="es-MX" sz="2800" dirty="0" smtClean="0"/>
              <a:t>APRENDIZAJE</a:t>
            </a:r>
            <a:endParaRPr lang="es-MX" sz="2800" dirty="0"/>
          </a:p>
        </p:txBody>
      </p:sp>
      <p:sp>
        <p:nvSpPr>
          <p:cNvPr id="3" name="2 Marcador de contenido"/>
          <p:cNvSpPr>
            <a:spLocks noGrp="1"/>
          </p:cNvSpPr>
          <p:nvPr>
            <p:ph idx="1"/>
          </p:nvPr>
        </p:nvSpPr>
        <p:spPr>
          <a:xfrm>
            <a:off x="755576" y="1628800"/>
            <a:ext cx="7467600" cy="3951337"/>
          </a:xfrm>
        </p:spPr>
        <p:txBody>
          <a:bodyPr/>
          <a:lstStyle/>
          <a:p>
            <a:pPr algn="just"/>
            <a:r>
              <a:rPr lang="es-MX" dirty="0"/>
              <a:t>Relacionar al derecho con el poder, y los componentes sociales y políticos implicados en la lucha por el poder político. Asimismo, se identificarán los elementos sobre la  participación, la representación y la cultura política, así como el papel de la sociedad civil organizada en la vida política.</a:t>
            </a:r>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1513" y="4581128"/>
            <a:ext cx="5688632" cy="1896279"/>
          </a:xfrm>
          <a:prstGeom prst="rect">
            <a:avLst/>
          </a:prstGeom>
        </p:spPr>
      </p:pic>
    </p:spTree>
    <p:extLst>
      <p:ext uri="{BB962C8B-B14F-4D97-AF65-F5344CB8AC3E}">
        <p14:creationId xmlns:p14="http://schemas.microsoft.com/office/powerpoint/2010/main" val="51210977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35"/>
          <p:cNvSpPr>
            <a:spLocks noGrp="1" noChangeArrowheads="1"/>
          </p:cNvSpPr>
          <p:nvPr>
            <p:ph idx="1"/>
          </p:nvPr>
        </p:nvSpPr>
        <p:spPr>
          <a:xfrm>
            <a:off x="899928" y="672870"/>
            <a:ext cx="7560840" cy="5616598"/>
          </a:xfrm>
        </p:spPr>
        <p:style>
          <a:lnRef idx="1">
            <a:schemeClr val="accent6"/>
          </a:lnRef>
          <a:fillRef idx="2">
            <a:schemeClr val="accent6"/>
          </a:fillRef>
          <a:effectRef idx="1">
            <a:schemeClr val="accent6"/>
          </a:effectRef>
          <a:fontRef idx="minor">
            <a:schemeClr val="dk1"/>
          </a:fontRef>
        </p:style>
        <p:txBody>
          <a:bodyPr>
            <a:normAutofit/>
          </a:bodyPr>
          <a:lstStyle/>
          <a:p>
            <a:pPr>
              <a:buFontTx/>
              <a:buNone/>
            </a:pPr>
            <a:r>
              <a:rPr lang="es-ES_tradnl" altLang="es-MX" dirty="0" smtClean="0"/>
              <a:t>                                        </a:t>
            </a:r>
            <a:r>
              <a:rPr lang="es-ES_tradnl" altLang="es-MX" sz="1400" dirty="0" smtClean="0"/>
              <a:t>PLATON</a:t>
            </a:r>
            <a:endParaRPr lang="es-ES_tradnl" altLang="es-MX" sz="1400" dirty="0"/>
          </a:p>
          <a:p>
            <a:r>
              <a:rPr lang="es-ES_tradnl" altLang="es-MX" sz="2000" dirty="0"/>
              <a:t>EDAD ANTIGUA</a:t>
            </a:r>
            <a:r>
              <a:rPr lang="es-ES_tradnl" altLang="es-MX" sz="1400" dirty="0"/>
              <a:t>           ARISTOTELES                                         FILOSOFIA POLITICA</a:t>
            </a:r>
          </a:p>
          <a:p>
            <a:pPr>
              <a:buFontTx/>
              <a:buNone/>
            </a:pPr>
            <a:r>
              <a:rPr lang="es-ES_tradnl" altLang="es-MX" sz="1400" dirty="0"/>
              <a:t>                                                         MARCO TULIO CICERON</a:t>
            </a:r>
          </a:p>
          <a:p>
            <a:pPr>
              <a:buFontTx/>
              <a:buNone/>
            </a:pPr>
            <a:endParaRPr lang="es-ES_tradnl" altLang="es-MX" sz="1400" dirty="0"/>
          </a:p>
          <a:p>
            <a:pPr>
              <a:buFontTx/>
              <a:buNone/>
            </a:pPr>
            <a:endParaRPr lang="es-ES_tradnl" altLang="es-MX" sz="1400" dirty="0"/>
          </a:p>
          <a:p>
            <a:pPr>
              <a:buFontTx/>
              <a:buNone/>
            </a:pPr>
            <a:endParaRPr lang="es-ES_tradnl" altLang="es-MX" sz="1400" dirty="0"/>
          </a:p>
          <a:p>
            <a:pPr>
              <a:buFontTx/>
              <a:buNone/>
            </a:pPr>
            <a:endParaRPr lang="es-ES_tradnl" altLang="es-MX" sz="1400" dirty="0"/>
          </a:p>
          <a:p>
            <a:pPr>
              <a:buFontTx/>
              <a:buNone/>
            </a:pPr>
            <a:endParaRPr lang="es-ES_tradnl" altLang="es-MX" sz="1400" dirty="0"/>
          </a:p>
          <a:p>
            <a:pPr>
              <a:buFontTx/>
              <a:buNone/>
            </a:pPr>
            <a:endParaRPr lang="es-ES_tradnl" altLang="es-MX" sz="1400" dirty="0"/>
          </a:p>
          <a:p>
            <a:r>
              <a:rPr lang="es-ES_tradnl" altLang="es-MX" sz="1400" dirty="0"/>
              <a:t>  </a:t>
            </a:r>
            <a:r>
              <a:rPr lang="es-ES_tradnl" altLang="es-MX" sz="2000" dirty="0"/>
              <a:t>EDAD MEDIA     </a:t>
            </a:r>
            <a:r>
              <a:rPr lang="es-ES_tradnl" altLang="es-MX" sz="1400" dirty="0" smtClean="0"/>
              <a:t>SAN </a:t>
            </a:r>
            <a:r>
              <a:rPr lang="es-ES_tradnl" altLang="es-MX" sz="1400" dirty="0"/>
              <a:t>AGUSTIN              PATRISTICA</a:t>
            </a:r>
          </a:p>
          <a:p>
            <a:pPr>
              <a:buFontTx/>
              <a:buNone/>
            </a:pPr>
            <a:r>
              <a:rPr lang="es-ES_tradnl" altLang="es-MX" sz="1400" dirty="0"/>
              <a:t>                                                        </a:t>
            </a:r>
          </a:p>
          <a:p>
            <a:pPr>
              <a:buFontTx/>
              <a:buNone/>
            </a:pPr>
            <a:endParaRPr lang="es-ES_tradnl" altLang="es-MX" sz="1400" dirty="0"/>
          </a:p>
          <a:p>
            <a:pPr>
              <a:buFontTx/>
              <a:buNone/>
            </a:pPr>
            <a:endParaRPr lang="es-ES_tradnl" altLang="es-MX" sz="1400" dirty="0"/>
          </a:p>
          <a:p>
            <a:pPr>
              <a:buFontTx/>
              <a:buNone/>
            </a:pPr>
            <a:r>
              <a:rPr lang="es-ES_tradnl" altLang="es-MX" sz="1400" dirty="0"/>
              <a:t>                                               </a:t>
            </a:r>
            <a:r>
              <a:rPr lang="es-ES_tradnl" altLang="es-MX" sz="1400" dirty="0" smtClean="0"/>
              <a:t>     SANTO </a:t>
            </a:r>
            <a:r>
              <a:rPr lang="es-ES_tradnl" altLang="es-MX" sz="1400" dirty="0"/>
              <a:t>TOMAS DE AQUINO             FILOSOFIA  ESCOLASTICA        </a:t>
            </a:r>
          </a:p>
          <a:p>
            <a:pPr>
              <a:buFontTx/>
              <a:buNone/>
            </a:pPr>
            <a:endParaRPr lang="es-ES_tradnl" altLang="es-MX" sz="1400" dirty="0"/>
          </a:p>
          <a:p>
            <a:pPr>
              <a:buFontTx/>
              <a:buNone/>
            </a:pPr>
            <a:endParaRPr lang="es-ES_tradnl" altLang="es-MX" sz="1400" dirty="0"/>
          </a:p>
        </p:txBody>
      </p:sp>
      <p:sp>
        <p:nvSpPr>
          <p:cNvPr id="25603" name="AutoShape 37"/>
          <p:cNvSpPr>
            <a:spLocks/>
          </p:cNvSpPr>
          <p:nvPr/>
        </p:nvSpPr>
        <p:spPr bwMode="auto">
          <a:xfrm>
            <a:off x="3330180" y="692150"/>
            <a:ext cx="215503" cy="1296988"/>
          </a:xfrm>
          <a:prstGeom prst="leftBrace">
            <a:avLst>
              <a:gd name="adj1" fmla="val 37615"/>
              <a:gd name="adj2" fmla="val 50000"/>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lIns="91427" tIns="45713" rIns="91427" bIns="45713" anchor="ct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fontAlgn="base">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fontAlgn="base">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fontAlgn="base">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fontAlgn="base">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fontAlgn="base">
              <a:spcBef>
                <a:spcPct val="0"/>
              </a:spcBef>
              <a:spcAft>
                <a:spcPct val="0"/>
              </a:spcAft>
              <a:buClrTx/>
              <a:buFontTx/>
              <a:buNone/>
            </a:pPr>
            <a:endParaRPr lang="es-MX" altLang="es-MX">
              <a:solidFill>
                <a:prstClr val="black"/>
              </a:solidFill>
              <a:latin typeface="Arial" panose="020B0604020202020204" pitchFamily="34" charset="0"/>
            </a:endParaRPr>
          </a:p>
        </p:txBody>
      </p:sp>
      <p:sp>
        <p:nvSpPr>
          <p:cNvPr id="25604" name="AutoShape 38"/>
          <p:cNvSpPr>
            <a:spLocks/>
          </p:cNvSpPr>
          <p:nvPr/>
        </p:nvSpPr>
        <p:spPr bwMode="auto">
          <a:xfrm>
            <a:off x="5651897" y="765178"/>
            <a:ext cx="270272" cy="1223963"/>
          </a:xfrm>
          <a:prstGeom prst="rightBrace">
            <a:avLst>
              <a:gd name="adj1" fmla="val 28304"/>
              <a:gd name="adj2" fmla="val 50000"/>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lIns="91427" tIns="45713" rIns="91427" bIns="45713" anchor="ct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fontAlgn="base">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fontAlgn="base">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fontAlgn="base">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fontAlgn="base">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fontAlgn="base">
              <a:spcBef>
                <a:spcPct val="0"/>
              </a:spcBef>
              <a:spcAft>
                <a:spcPct val="0"/>
              </a:spcAft>
              <a:buClrTx/>
              <a:buFontTx/>
              <a:buNone/>
            </a:pPr>
            <a:endParaRPr lang="es-MX" altLang="es-MX">
              <a:solidFill>
                <a:prstClr val="black"/>
              </a:solidFill>
              <a:latin typeface="Arial" panose="020B0604020202020204" pitchFamily="34" charset="0"/>
            </a:endParaRPr>
          </a:p>
        </p:txBody>
      </p:sp>
      <p:sp>
        <p:nvSpPr>
          <p:cNvPr id="25605" name="AutoShape 39"/>
          <p:cNvSpPr>
            <a:spLocks/>
          </p:cNvSpPr>
          <p:nvPr/>
        </p:nvSpPr>
        <p:spPr bwMode="auto">
          <a:xfrm>
            <a:off x="3275411" y="2781302"/>
            <a:ext cx="216694" cy="2519363"/>
          </a:xfrm>
          <a:prstGeom prst="leftBrace">
            <a:avLst>
              <a:gd name="adj1" fmla="val 72665"/>
              <a:gd name="adj2" fmla="val 50000"/>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lIns="91427" tIns="45713" rIns="91427" bIns="45713" anchor="ct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fontAlgn="base">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fontAlgn="base">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fontAlgn="base">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fontAlgn="base">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fontAlgn="base">
              <a:spcBef>
                <a:spcPct val="0"/>
              </a:spcBef>
              <a:spcAft>
                <a:spcPct val="0"/>
              </a:spcAft>
              <a:buClrTx/>
              <a:buFontTx/>
              <a:buNone/>
            </a:pPr>
            <a:endParaRPr lang="es-MX" altLang="es-MX">
              <a:solidFill>
                <a:prstClr val="black"/>
              </a:solidFill>
              <a:latin typeface="Arial" panose="020B0604020202020204" pitchFamily="34" charset="0"/>
            </a:endParaRPr>
          </a:p>
        </p:txBody>
      </p:sp>
      <p:sp>
        <p:nvSpPr>
          <p:cNvPr id="25606" name="AutoShape 40"/>
          <p:cNvSpPr>
            <a:spLocks/>
          </p:cNvSpPr>
          <p:nvPr/>
        </p:nvSpPr>
        <p:spPr bwMode="auto">
          <a:xfrm>
            <a:off x="4680348" y="3213102"/>
            <a:ext cx="161925" cy="936625"/>
          </a:xfrm>
          <a:prstGeom prst="rightBrace">
            <a:avLst>
              <a:gd name="adj1" fmla="val 36152"/>
              <a:gd name="adj2" fmla="val 50000"/>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lIns="91427" tIns="45713" rIns="91427" bIns="45713" anchor="ct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fontAlgn="base">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fontAlgn="base">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fontAlgn="base">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fontAlgn="base">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fontAlgn="base">
              <a:spcBef>
                <a:spcPct val="0"/>
              </a:spcBef>
              <a:spcAft>
                <a:spcPct val="0"/>
              </a:spcAft>
              <a:buClrTx/>
              <a:buFontTx/>
              <a:buNone/>
            </a:pPr>
            <a:endParaRPr lang="es-MX" altLang="es-MX">
              <a:solidFill>
                <a:prstClr val="black"/>
              </a:solidFill>
              <a:latin typeface="Arial" panose="020B0604020202020204" pitchFamily="34" charset="0"/>
            </a:endParaRPr>
          </a:p>
        </p:txBody>
      </p:sp>
      <p:sp>
        <p:nvSpPr>
          <p:cNvPr id="25607" name="AutoShape 42"/>
          <p:cNvSpPr>
            <a:spLocks/>
          </p:cNvSpPr>
          <p:nvPr/>
        </p:nvSpPr>
        <p:spPr bwMode="auto">
          <a:xfrm>
            <a:off x="5489972" y="4149725"/>
            <a:ext cx="108347" cy="1295400"/>
          </a:xfrm>
          <a:prstGeom prst="rightBrace">
            <a:avLst>
              <a:gd name="adj1" fmla="val 74726"/>
              <a:gd name="adj2" fmla="val 50000"/>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lIns="91427" tIns="45713" rIns="91427" bIns="45713" anchor="ct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fontAlgn="base">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fontAlgn="base">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fontAlgn="base">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fontAlgn="base">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fontAlgn="base">
              <a:spcBef>
                <a:spcPct val="0"/>
              </a:spcBef>
              <a:spcAft>
                <a:spcPct val="0"/>
              </a:spcAft>
              <a:buClrTx/>
              <a:buFontTx/>
              <a:buNone/>
            </a:pPr>
            <a:endParaRPr lang="es-MX" altLang="es-MX">
              <a:solidFill>
                <a:prstClr val="black"/>
              </a:solidFill>
              <a:latin typeface="Arial" panose="020B0604020202020204" pitchFamily="34" charset="0"/>
            </a:endParaRPr>
          </a:p>
        </p:txBody>
      </p:sp>
    </p:spTree>
    <p:extLst>
      <p:ext uri="{BB962C8B-B14F-4D97-AF65-F5344CB8AC3E}">
        <p14:creationId xmlns:p14="http://schemas.microsoft.com/office/powerpoint/2010/main" val="99625840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4" y="4941168"/>
            <a:ext cx="2304257" cy="16561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6626" name="Rectangle 2"/>
          <p:cNvSpPr>
            <a:spLocks noGrp="1" noChangeArrowheads="1"/>
          </p:cNvSpPr>
          <p:nvPr>
            <p:ph type="title"/>
          </p:nvPr>
        </p:nvSpPr>
        <p:spPr>
          <a:xfrm>
            <a:off x="4131012" y="5139981"/>
            <a:ext cx="4942284" cy="1281112"/>
          </a:xfrm>
        </p:spPr>
        <p:txBody>
          <a:bodyPr>
            <a:normAutofit fontScale="90000"/>
          </a:bodyPr>
          <a:lstStyle/>
          <a:p>
            <a:r>
              <a:rPr lang="es-ES_tradnl" altLang="es-MX" sz="6000" b="1" dirty="0" smtClean="0">
                <a:effectLst>
                  <a:outerShdw blurRad="38100" dist="38100" dir="2700000" algn="tl">
                    <a:srgbClr val="000000">
                      <a:alpha val="43137"/>
                    </a:srgbClr>
                  </a:outerShdw>
                </a:effectLst>
              </a:rPr>
              <a:t>FILOSOFIA POLITICA</a:t>
            </a:r>
            <a:endParaRPr lang="es-ES" altLang="es-MX" sz="6000" b="1" dirty="0" smtClean="0">
              <a:effectLst>
                <a:outerShdw blurRad="38100" dist="38100" dir="2700000" algn="tl">
                  <a:srgbClr val="000000">
                    <a:alpha val="43137"/>
                  </a:srgbClr>
                </a:outerShdw>
              </a:effectLst>
            </a:endParaRPr>
          </a:p>
        </p:txBody>
      </p:sp>
      <p:sp>
        <p:nvSpPr>
          <p:cNvPr id="17411" name="Rectangle 3"/>
          <p:cNvSpPr>
            <a:spLocks noGrp="1" noChangeArrowheads="1"/>
          </p:cNvSpPr>
          <p:nvPr>
            <p:ph idx="1"/>
          </p:nvPr>
        </p:nvSpPr>
        <p:spPr>
          <a:xfrm rot="21064569">
            <a:off x="1021695" y="458618"/>
            <a:ext cx="6218634" cy="3916363"/>
          </a:xfrm>
        </p:spPr>
        <p:style>
          <a:lnRef idx="1">
            <a:schemeClr val="accent1"/>
          </a:lnRef>
          <a:fillRef idx="2">
            <a:schemeClr val="accent1"/>
          </a:fillRef>
          <a:effectRef idx="1">
            <a:schemeClr val="accent1"/>
          </a:effectRef>
          <a:fontRef idx="minor">
            <a:schemeClr val="dk1"/>
          </a:fontRef>
        </p:style>
        <p:txBody>
          <a:bodyPr rtlCol="0">
            <a:normAutofit/>
          </a:bodyPr>
          <a:lstStyle/>
          <a:p>
            <a:pPr marL="274281" indent="-274281" algn="ctr">
              <a:lnSpc>
                <a:spcPct val="90000"/>
              </a:lnSpc>
              <a:buClr>
                <a:schemeClr val="accent3"/>
              </a:buClr>
              <a:buNone/>
              <a:defRPr/>
            </a:pPr>
            <a:r>
              <a:rPr lang="es-ES" sz="1800" dirty="0">
                <a:effectLst>
                  <a:outerShdw blurRad="38100" dist="38100" dir="2700000" algn="tl">
                    <a:srgbClr val="C0C0C0"/>
                  </a:outerShdw>
                </a:effectLst>
              </a:rPr>
              <a:t>ES EL ESTUDIO FUNDAMENTAL REFIRIENDOSE CUESTIONES DEL GOBIERNO, ESTADO, LA LIBERTAD, LA JUSTICIA, LOS DERECHO Y A LA APLICACIÓN DE UN CODIGO LEGAL POR LA AUTORIDAD.</a:t>
            </a:r>
          </a:p>
          <a:p>
            <a:pPr marL="274281" indent="-274281" algn="ctr">
              <a:lnSpc>
                <a:spcPct val="90000"/>
              </a:lnSpc>
              <a:buClr>
                <a:schemeClr val="accent3"/>
              </a:buClr>
              <a:buNone/>
              <a:defRPr/>
            </a:pPr>
            <a:endParaRPr lang="es-ES_tradnl" sz="1800" dirty="0">
              <a:effectLst>
                <a:outerShdw blurRad="38100" dist="38100" dir="2700000" algn="tl">
                  <a:srgbClr val="C0C0C0"/>
                </a:outerShdw>
              </a:effectLst>
            </a:endParaRPr>
          </a:p>
          <a:p>
            <a:pPr marL="274281" indent="-274281" algn="ctr">
              <a:lnSpc>
                <a:spcPct val="90000"/>
              </a:lnSpc>
              <a:buClr>
                <a:schemeClr val="accent3"/>
              </a:buClr>
              <a:buNone/>
              <a:defRPr/>
            </a:pPr>
            <a:endParaRPr lang="es-ES" sz="1800" dirty="0">
              <a:effectLst>
                <a:outerShdw blurRad="38100" dist="38100" dir="2700000" algn="tl">
                  <a:srgbClr val="C0C0C0"/>
                </a:outerShdw>
              </a:effectLst>
            </a:endParaRPr>
          </a:p>
          <a:p>
            <a:pPr marL="274281" indent="-274281" algn="ctr">
              <a:lnSpc>
                <a:spcPct val="90000"/>
              </a:lnSpc>
              <a:buClr>
                <a:schemeClr val="accent3"/>
              </a:buClr>
              <a:buNone/>
              <a:defRPr/>
            </a:pPr>
            <a:r>
              <a:rPr lang="es-ES" sz="1800" dirty="0">
                <a:effectLst>
                  <a:outerShdw blurRad="38100" dist="38100" dir="2700000" algn="tl">
                    <a:srgbClr val="C0C0C0"/>
                  </a:outerShdw>
                </a:effectLst>
              </a:rPr>
              <a:t>EN SENTIDO VERNACULAR, EL TERMINO “FILOSOFIA POLITICA” SE REFIERE A UNA CREENCIA O ACTITUD SOBRE LA POLITICA QUE NO NECESARIAMENTE DEBE TENER LA DISICIPLINA DE LA FILOSOFIA.</a:t>
            </a:r>
          </a:p>
          <a:p>
            <a:pPr marL="274281" indent="-274281" algn="ctr">
              <a:lnSpc>
                <a:spcPct val="90000"/>
              </a:lnSpc>
              <a:buClr>
                <a:schemeClr val="accent3"/>
              </a:buClr>
              <a:buNone/>
              <a:defRPr/>
            </a:pPr>
            <a:endParaRPr lang="es-ES" sz="2000" dirty="0">
              <a:effectLst>
                <a:outerShdw blurRad="38100" dist="38100" dir="2700000" algn="tl">
                  <a:srgbClr val="C0C0C0"/>
                </a:outerShdw>
              </a:effectLst>
            </a:endParaRPr>
          </a:p>
          <a:p>
            <a:pPr marL="274281" indent="-274281">
              <a:lnSpc>
                <a:spcPct val="90000"/>
              </a:lnSpc>
              <a:buClr>
                <a:schemeClr val="accent3"/>
              </a:buClr>
              <a:buFont typeface="Wingdings 2"/>
              <a:buChar char=""/>
              <a:defRPr/>
            </a:pPr>
            <a:endParaRPr lang="es-ES" sz="2000" dirty="0"/>
          </a:p>
        </p:txBody>
      </p:sp>
    </p:spTree>
    <p:extLst>
      <p:ext uri="{BB962C8B-B14F-4D97-AF65-F5344CB8AC3E}">
        <p14:creationId xmlns:p14="http://schemas.microsoft.com/office/powerpoint/2010/main" val="194923642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4"/>
          <p:cNvSpPr>
            <a:spLocks noGrp="1" noChangeArrowheads="1"/>
          </p:cNvSpPr>
          <p:nvPr>
            <p:ph type="title"/>
          </p:nvPr>
        </p:nvSpPr>
        <p:spPr/>
        <p:style>
          <a:lnRef idx="2">
            <a:schemeClr val="accent2"/>
          </a:lnRef>
          <a:fillRef idx="1">
            <a:schemeClr val="lt1"/>
          </a:fillRef>
          <a:effectRef idx="0">
            <a:schemeClr val="accent2"/>
          </a:effectRef>
          <a:fontRef idx="minor">
            <a:schemeClr val="dk1"/>
          </a:fontRef>
        </p:style>
        <p:txBody>
          <a:bodyPr/>
          <a:lstStyle/>
          <a:p>
            <a:r>
              <a:rPr lang="es-ES_tradnl" altLang="es-MX" dirty="0" smtClean="0"/>
              <a:t>PLATÓN</a:t>
            </a:r>
            <a:endParaRPr lang="es-ES" altLang="es-MX" dirty="0" smtClean="0"/>
          </a:p>
        </p:txBody>
      </p:sp>
      <p:pic>
        <p:nvPicPr>
          <p:cNvPr id="27651" name="Picture 245" descr="images"/>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683568" y="1628800"/>
            <a:ext cx="2755106" cy="2609850"/>
          </a:xfrm>
          <a:noFill/>
        </p:spPr>
      </p:pic>
      <p:sp>
        <p:nvSpPr>
          <p:cNvPr id="27652" name="Rectangle 102"/>
          <p:cNvSpPr>
            <a:spLocks noGrp="1" noChangeArrowheads="1"/>
          </p:cNvSpPr>
          <p:nvPr>
            <p:ph type="body" sz="half" idx="2"/>
          </p:nvPr>
        </p:nvSpPr>
        <p:spPr>
          <a:xfrm>
            <a:off x="3707904" y="1600203"/>
            <a:ext cx="4978896" cy="4525963"/>
          </a:xfrm>
        </p:spPr>
        <p:txBody>
          <a:bodyPr>
            <a:noAutofit/>
          </a:bodyPr>
          <a:lstStyle/>
          <a:p>
            <a:r>
              <a:rPr lang="es-ES_tradnl" altLang="es-MX" sz="2000" dirty="0"/>
              <a:t>SOCRATES FUE SU ANTECESOR</a:t>
            </a:r>
          </a:p>
          <a:p>
            <a:pPr marL="0" indent="0">
              <a:buNone/>
            </a:pPr>
            <a:r>
              <a:rPr lang="es-ES_tradnl" altLang="es-MX" sz="2000" dirty="0"/>
              <a:t>EL SER HUMANO ES UN SER SOCIAL POR NATURALEZA, Y ESTE HECHO DA ORIGEN AL ESTADO.</a:t>
            </a:r>
          </a:p>
          <a:p>
            <a:pPr marL="0" indent="0">
              <a:buNone/>
            </a:pPr>
            <a:r>
              <a:rPr lang="es-ES_tradnl" altLang="es-MX" sz="2000" dirty="0"/>
              <a:t>SUS OBRAS MAS IMPORTANTES SON </a:t>
            </a:r>
            <a:r>
              <a:rPr lang="es-ES_tradnl" altLang="es-MX" sz="2000" b="1" dirty="0"/>
              <a:t>LA REPUBLICA </a:t>
            </a:r>
            <a:r>
              <a:rPr lang="es-ES_tradnl" altLang="es-MX" sz="2000" dirty="0"/>
              <a:t>Y</a:t>
            </a:r>
            <a:r>
              <a:rPr lang="es-ES_tradnl" altLang="es-MX" sz="2000" b="1" dirty="0"/>
              <a:t> LEYES.</a:t>
            </a:r>
          </a:p>
          <a:p>
            <a:pPr marL="0" indent="0">
              <a:buNone/>
            </a:pPr>
            <a:r>
              <a:rPr lang="es-ES_tradnl" altLang="es-MX" sz="2000" dirty="0"/>
              <a:t>JUSTICIA ES EL FIN DE LA POLITICA</a:t>
            </a:r>
            <a:endParaRPr lang="es-ES" altLang="es-MX" sz="2000" dirty="0"/>
          </a:p>
          <a:p>
            <a:pPr marL="0" indent="0">
              <a:buNone/>
            </a:pPr>
            <a:r>
              <a:rPr lang="es-ES" altLang="es-MX" sz="2000" dirty="0"/>
              <a:t>EN “LAS LEYES” COMO EN “LA REPÚBLICA” TODO EL UNIVERSO POLÍTICO GIRA EN TORNO AL BIEN COMÚN DE LA CIUDAD ANTES QUE SOBRE EL BIEN DEL INDIVIDUO. </a:t>
            </a:r>
          </a:p>
        </p:txBody>
      </p:sp>
    </p:spTree>
    <p:extLst>
      <p:ext uri="{BB962C8B-B14F-4D97-AF65-F5344CB8AC3E}">
        <p14:creationId xmlns:p14="http://schemas.microsoft.com/office/powerpoint/2010/main" val="147591000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499" name="Group 283"/>
          <p:cNvGraphicFramePr>
            <a:graphicFrameLocks noGrp="1"/>
          </p:cNvGraphicFramePr>
          <p:nvPr>
            <p:extLst>
              <p:ext uri="{D42A27DB-BD31-4B8C-83A1-F6EECF244321}">
                <p14:modId xmlns:p14="http://schemas.microsoft.com/office/powerpoint/2010/main" val="2808042142"/>
              </p:ext>
            </p:extLst>
          </p:nvPr>
        </p:nvGraphicFramePr>
        <p:xfrm>
          <a:off x="467544" y="260648"/>
          <a:ext cx="8208914" cy="5976643"/>
        </p:xfrm>
        <a:graphic>
          <a:graphicData uri="http://schemas.openxmlformats.org/drawingml/2006/table">
            <a:tbl>
              <a:tblPr>
                <a:tableStyleId>{5DA37D80-6434-44D0-A028-1B22A696006F}</a:tableStyleId>
              </a:tblPr>
              <a:tblGrid>
                <a:gridCol w="1641468"/>
                <a:gridCol w="1641468"/>
                <a:gridCol w="1643042"/>
                <a:gridCol w="1641468"/>
                <a:gridCol w="1641468"/>
              </a:tblGrid>
              <a:tr h="672227">
                <a:tc gridSpan="5">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800" u="none" strike="noStrike" cap="none" normalizeH="0" baseline="0" dirty="0" smtClean="0">
                          <a:ln>
                            <a:noFill/>
                          </a:ln>
                          <a:effectLst/>
                        </a:rPr>
                        <a:t>FORMAS POLÍTICAS</a:t>
                      </a:r>
                      <a:endParaRPr kumimoji="0" lang="es-ES_tradnl" sz="1800" b="0" i="0" u="none" strike="noStrike" cap="none" normalizeH="0" baseline="0" dirty="0" smtClean="0">
                        <a:ln>
                          <a:noFill/>
                        </a:ln>
                        <a:solidFill>
                          <a:schemeClr val="tx1"/>
                        </a:solidFill>
                        <a:effectLst/>
                        <a:latin typeface="Arial" charset="0"/>
                      </a:endParaRPr>
                    </a:p>
                  </a:txBody>
                  <a:tcPr marL="68580" marR="68580" anchor="ctr" horzOverflow="overflow"/>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727272">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000" u="none" strike="noStrike" cap="none" normalizeH="0" baseline="0" smtClean="0">
                          <a:ln>
                            <a:noFill/>
                          </a:ln>
                          <a:effectLst/>
                        </a:rPr>
                        <a:t>FORMA POLÍTICA IDEAL </a:t>
                      </a:r>
                      <a:br>
                        <a:rPr kumimoji="0" lang="es-ES_tradnl" sz="1000" u="none" strike="noStrike" cap="none" normalizeH="0" baseline="0" smtClean="0">
                          <a:ln>
                            <a:noFill/>
                          </a:ln>
                          <a:effectLst/>
                        </a:rPr>
                      </a:br>
                      <a:r>
                        <a:rPr kumimoji="0" lang="es-ES_tradnl" sz="1000" u="none" strike="noStrike" cap="none" normalizeH="0" baseline="0" smtClean="0">
                          <a:ln>
                            <a:noFill/>
                          </a:ln>
                          <a:effectLst/>
                        </a:rPr>
                        <a:t>(DESCRIPCIÓN EN REPÚBLICA)</a:t>
                      </a:r>
                      <a:endParaRPr kumimoji="0" lang="es-ES_tradnl" sz="1800" b="0" i="0" u="none" strike="noStrike" cap="none" normalizeH="0" baseline="0" smtClean="0">
                        <a:ln>
                          <a:noFill/>
                        </a:ln>
                        <a:solidFill>
                          <a:schemeClr val="tx1"/>
                        </a:solidFill>
                        <a:effectLst/>
                        <a:latin typeface="Arial" charset="0"/>
                      </a:endParaRPr>
                    </a:p>
                  </a:txBody>
                  <a:tcPr marL="68580" marR="68580" anchor="ctr" horzOverflow="overflow"/>
                </a:tc>
                <a:tc hMerge="1">
                  <a:txBody>
                    <a:bodyPr/>
                    <a:lstStyle/>
                    <a:p>
                      <a:endParaRPr lang="es-ES"/>
                    </a:p>
                  </a:txBody>
                  <a:tcPr/>
                </a:tc>
                <a:tc grid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000" u="none" strike="noStrike" cap="none" normalizeH="0" baseline="0" smtClean="0">
                          <a:ln>
                            <a:noFill/>
                          </a:ln>
                          <a:effectLst/>
                        </a:rPr>
                        <a:t>REPÚBLICA: GOBIERNO DE LOS FILÓSOFOS; </a:t>
                      </a:r>
                      <a:br>
                        <a:rPr kumimoji="0" lang="es-ES_tradnl" sz="1000" u="none" strike="noStrike" cap="none" normalizeH="0" baseline="0" smtClean="0">
                          <a:ln>
                            <a:noFill/>
                          </a:ln>
                          <a:effectLst/>
                        </a:rPr>
                      </a:br>
                      <a:r>
                        <a:rPr kumimoji="0" lang="es-ES_tradnl" sz="1000" u="none" strike="noStrike" cap="none" normalizeH="0" baseline="0" smtClean="0">
                          <a:ln>
                            <a:noFill/>
                          </a:ln>
                          <a:effectLst/>
                        </a:rPr>
                        <a:t>ES EL ESTADO IDEAL, CASI INALCANZABLE</a:t>
                      </a:r>
                      <a:endParaRPr kumimoji="0" lang="es-ES_tradnl" sz="1800" b="0" i="0" u="none" strike="noStrike" cap="none" normalizeH="0" baseline="0" smtClean="0">
                        <a:ln>
                          <a:noFill/>
                        </a:ln>
                        <a:solidFill>
                          <a:schemeClr val="tx1"/>
                        </a:solidFill>
                        <a:effectLst/>
                        <a:latin typeface="Arial" charset="0"/>
                      </a:endParaRPr>
                    </a:p>
                  </a:txBody>
                  <a:tcPr marL="68580" marR="68580" anchor="ctr" horzOverflow="overflow"/>
                </a:tc>
                <a:tc hMerge="1">
                  <a:txBody>
                    <a:bodyPr/>
                    <a:lstStyle/>
                    <a:p>
                      <a:endParaRPr lang="es-ES"/>
                    </a:p>
                  </a:txBody>
                  <a:tcPr/>
                </a:tc>
                <a:tc hMerge="1">
                  <a:txBody>
                    <a:bodyPr/>
                    <a:lstStyle/>
                    <a:p>
                      <a:endParaRPr lang="es-ES"/>
                    </a:p>
                  </a:txBody>
                  <a:tcPr/>
                </a:tc>
              </a:tr>
              <a:tr h="1005838">
                <a:tc gridSpan="5">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000" u="none" strike="noStrike" cap="none" normalizeH="0" baseline="0" smtClean="0">
                          <a:ln>
                            <a:noFill/>
                          </a:ln>
                          <a:effectLst/>
                        </a:rPr>
                        <a:t>VALORACIÓN DE LAS FORMAS POLÍTICAS DESDE UN PUNTO DE VISTA MAS REALISTA </a:t>
                      </a:r>
                      <a:br>
                        <a:rPr kumimoji="0" lang="es-ES_tradnl" sz="1000" u="none" strike="noStrike" cap="none" normalizeH="0" baseline="0" smtClean="0">
                          <a:ln>
                            <a:noFill/>
                          </a:ln>
                          <a:effectLst/>
                        </a:rPr>
                      </a:br>
                      <a:r>
                        <a:rPr kumimoji="0" lang="es-ES_tradnl" sz="1000" u="none" strike="noStrike" cap="none" normalizeH="0" baseline="0" smtClean="0">
                          <a:ln>
                            <a:noFill/>
                          </a:ln>
                          <a:effectLst/>
                        </a:rPr>
                        <a:t>(DESCRIPCIÓN EN LEYES)</a:t>
                      </a:r>
                      <a:endParaRPr kumimoji="0" lang="es-ES_tradnl" sz="1800" b="0" i="0" u="none" strike="noStrike" cap="none" normalizeH="0" baseline="0" smtClean="0">
                        <a:ln>
                          <a:noFill/>
                        </a:ln>
                        <a:solidFill>
                          <a:schemeClr val="tx1"/>
                        </a:solidFill>
                        <a:effectLst/>
                        <a:latin typeface="Arial" charset="0"/>
                      </a:endParaRPr>
                    </a:p>
                  </a:txBody>
                  <a:tcPr marL="68580" marR="68580" anchor="ctr" horzOverflow="overflow"/>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723936">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000" u="none" strike="noStrike" cap="none" normalizeH="0" baseline="0" smtClean="0">
                          <a:ln>
                            <a:noFill/>
                          </a:ln>
                          <a:effectLst/>
                        </a:rPr>
                        <a:t>MONARQUÍA O ARISTOCRACIA</a:t>
                      </a:r>
                      <a:endParaRPr kumimoji="0" lang="es-ES_tradnl" sz="1800" b="0" i="0" u="none" strike="noStrike" cap="none" normalizeH="0" baseline="0" smtClean="0">
                        <a:ln>
                          <a:noFill/>
                        </a:ln>
                        <a:solidFill>
                          <a:schemeClr val="tx1"/>
                        </a:solidFill>
                        <a:effectLst/>
                        <a:latin typeface="Arial" charset="0"/>
                      </a:endParaRPr>
                    </a:p>
                  </a:txBody>
                  <a:tcPr marL="68580" marR="6858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000" u="none" strike="noStrike" cap="none" normalizeH="0" baseline="0" smtClean="0">
                          <a:ln>
                            <a:noFill/>
                          </a:ln>
                          <a:effectLst/>
                        </a:rPr>
                        <a:t>TIMOCRACIA</a:t>
                      </a:r>
                      <a:endParaRPr kumimoji="0" lang="es-ES_tradnl" sz="1800" b="0" i="0" u="none" strike="noStrike" cap="none" normalizeH="0" baseline="0" smtClean="0">
                        <a:ln>
                          <a:noFill/>
                        </a:ln>
                        <a:solidFill>
                          <a:schemeClr val="tx1"/>
                        </a:solidFill>
                        <a:effectLst/>
                        <a:latin typeface="Arial" charset="0"/>
                      </a:endParaRPr>
                    </a:p>
                  </a:txBody>
                  <a:tcPr marL="68580" marR="6858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000" u="none" strike="noStrike" cap="none" normalizeH="0" baseline="0" smtClean="0">
                          <a:ln>
                            <a:noFill/>
                          </a:ln>
                          <a:effectLst/>
                        </a:rPr>
                        <a:t>OLIGARQUÍA </a:t>
                      </a:r>
                      <a:endParaRPr kumimoji="0" lang="es-ES_tradnl" sz="1800" b="0" i="0" u="none" strike="noStrike" cap="none" normalizeH="0" baseline="0" smtClean="0">
                        <a:ln>
                          <a:noFill/>
                        </a:ln>
                        <a:solidFill>
                          <a:schemeClr val="tx1"/>
                        </a:solidFill>
                        <a:effectLst/>
                        <a:latin typeface="Arial" charset="0"/>
                      </a:endParaRPr>
                    </a:p>
                  </a:txBody>
                  <a:tcPr marL="68580" marR="6858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000" u="none" strike="noStrike" cap="none" normalizeH="0" baseline="0" smtClean="0">
                          <a:ln>
                            <a:noFill/>
                          </a:ln>
                          <a:effectLst/>
                        </a:rPr>
                        <a:t>DEMOCRACIA</a:t>
                      </a:r>
                      <a:endParaRPr kumimoji="0" lang="es-ES_tradnl" sz="1800" b="0" i="0" u="none" strike="noStrike" cap="none" normalizeH="0" baseline="0" smtClean="0">
                        <a:ln>
                          <a:noFill/>
                        </a:ln>
                        <a:solidFill>
                          <a:schemeClr val="tx1"/>
                        </a:solidFill>
                        <a:effectLst/>
                        <a:latin typeface="Arial" charset="0"/>
                      </a:endParaRPr>
                    </a:p>
                  </a:txBody>
                  <a:tcPr marL="68580" marR="6858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000" u="none" strike="noStrike" cap="none" normalizeH="0" baseline="0" smtClean="0">
                          <a:ln>
                            <a:noFill/>
                          </a:ln>
                          <a:effectLst/>
                        </a:rPr>
                        <a:t>TIRANÍA</a:t>
                      </a:r>
                      <a:endParaRPr kumimoji="0" lang="es-ES_tradnl" sz="1800" b="0" i="0" u="none" strike="noStrike" cap="none" normalizeH="0" baseline="0" smtClean="0">
                        <a:ln>
                          <a:noFill/>
                        </a:ln>
                        <a:solidFill>
                          <a:schemeClr val="tx1"/>
                        </a:solidFill>
                        <a:effectLst/>
                        <a:latin typeface="Arial" charset="0"/>
                      </a:endParaRPr>
                    </a:p>
                  </a:txBody>
                  <a:tcPr marL="68580" marR="68580" anchor="ctr" horzOverflow="overflow"/>
                </a:tc>
              </a:tr>
              <a:tr h="156296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000" u="none" strike="noStrike" cap="none" normalizeH="0" baseline="0" smtClean="0">
                          <a:ln>
                            <a:noFill/>
                          </a:ln>
                          <a:effectLst/>
                        </a:rPr>
                        <a:t>GOBIERNO DEL MEJOR O DE LOS MEJORES</a:t>
                      </a:r>
                      <a:endParaRPr kumimoji="0" lang="es-ES_tradnl" sz="1800" b="0" i="0" u="none" strike="noStrike" cap="none" normalizeH="0" baseline="0" smtClean="0">
                        <a:ln>
                          <a:noFill/>
                        </a:ln>
                        <a:solidFill>
                          <a:schemeClr val="tx1"/>
                        </a:solidFill>
                        <a:effectLst/>
                        <a:latin typeface="Arial" charset="0"/>
                      </a:endParaRPr>
                    </a:p>
                  </a:txBody>
                  <a:tcPr marL="68580" marR="6858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000" u="none" strike="noStrike" cap="none" normalizeH="0" baseline="0" dirty="0" smtClean="0">
                          <a:ln>
                            <a:noFill/>
                          </a:ln>
                          <a:effectLst/>
                        </a:rPr>
                        <a:t>DOMINIO DE LA CLASE MILITAR</a:t>
                      </a:r>
                      <a:endParaRPr kumimoji="0" lang="es-ES_tradnl" sz="1800" b="0" i="0" u="none" strike="noStrike" cap="none" normalizeH="0" baseline="0" dirty="0" smtClean="0">
                        <a:ln>
                          <a:noFill/>
                        </a:ln>
                        <a:solidFill>
                          <a:schemeClr val="tx1"/>
                        </a:solidFill>
                        <a:effectLst/>
                        <a:latin typeface="Arial" charset="0"/>
                      </a:endParaRPr>
                    </a:p>
                  </a:txBody>
                  <a:tcPr marL="68580" marR="6858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000" u="none" strike="noStrike" cap="none" normalizeH="0" baseline="0" smtClean="0">
                          <a:ln>
                            <a:noFill/>
                          </a:ln>
                          <a:effectLst/>
                        </a:rPr>
                        <a:t>DOMINIO DE UNA MINORÍA AMBICIOSA </a:t>
                      </a:r>
                      <a:endParaRPr kumimoji="0" lang="es-ES_tradnl" sz="1800" b="0" i="0" u="none" strike="noStrike" cap="none" normalizeH="0" baseline="0" smtClean="0">
                        <a:ln>
                          <a:noFill/>
                        </a:ln>
                        <a:solidFill>
                          <a:schemeClr val="tx1"/>
                        </a:solidFill>
                        <a:effectLst/>
                        <a:latin typeface="Arial" charset="0"/>
                      </a:endParaRPr>
                    </a:p>
                  </a:txBody>
                  <a:tcPr marL="68580" marR="6858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000" u="none" strike="noStrike" cap="none" normalizeH="0" baseline="0" dirty="0" smtClean="0">
                          <a:ln>
                            <a:noFill/>
                          </a:ln>
                          <a:effectLst/>
                        </a:rPr>
                        <a:t>GOBIERNO DEL PUEBLO</a:t>
                      </a:r>
                      <a:endParaRPr kumimoji="0" lang="es-ES_tradnl" sz="1800" b="0" i="0" u="none" strike="noStrike" cap="none" normalizeH="0" baseline="0" dirty="0" smtClean="0">
                        <a:ln>
                          <a:noFill/>
                        </a:ln>
                        <a:solidFill>
                          <a:schemeClr val="tx1"/>
                        </a:solidFill>
                        <a:effectLst/>
                        <a:latin typeface="Arial" charset="0"/>
                      </a:endParaRPr>
                    </a:p>
                  </a:txBody>
                  <a:tcPr marL="68580" marR="6858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000" u="none" strike="noStrike" cap="none" normalizeH="0" baseline="0" smtClean="0">
                          <a:ln>
                            <a:noFill/>
                          </a:ln>
                          <a:effectLst/>
                        </a:rPr>
                        <a:t>GOBIERNO DE UN INDIVIDUO PREOCUPADO POR SU PROPIO INTERÉS </a:t>
                      </a:r>
                      <a:endParaRPr kumimoji="0" lang="es-ES_tradnl" sz="1800" b="0" i="0" u="none" strike="noStrike" cap="none" normalizeH="0" baseline="0" smtClean="0">
                        <a:ln>
                          <a:noFill/>
                        </a:ln>
                        <a:solidFill>
                          <a:schemeClr val="tx1"/>
                        </a:solidFill>
                        <a:effectLst/>
                        <a:latin typeface="Arial" charset="0"/>
                      </a:endParaRPr>
                    </a:p>
                  </a:txBody>
                  <a:tcPr marL="68580" marR="68580" anchor="ctr" horzOverflow="overflow"/>
                </a:tc>
              </a:tr>
              <a:tr h="1284402">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000" u="none" strike="noStrike" cap="none" normalizeH="0" baseline="0" dirty="0" smtClean="0">
                          <a:ln>
                            <a:noFill/>
                          </a:ln>
                          <a:effectLst/>
                        </a:rPr>
                        <a:t>LA FORMA MÁS PERFECTA DE GOBIERNO</a:t>
                      </a:r>
                      <a:endParaRPr kumimoji="0" lang="es-ES_tradnl" sz="1800" b="0" i="0" u="none" strike="noStrike" cap="none" normalizeH="0" baseline="0" dirty="0" smtClean="0">
                        <a:ln>
                          <a:noFill/>
                        </a:ln>
                        <a:solidFill>
                          <a:schemeClr val="tx1"/>
                        </a:solidFill>
                        <a:effectLst/>
                        <a:latin typeface="Arial" charset="0"/>
                      </a:endParaRPr>
                    </a:p>
                  </a:txBody>
                  <a:tcPr marL="68580" marR="6858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000" u="none" strike="noStrike" cap="none" normalizeH="0" baseline="0" smtClean="0">
                          <a:ln>
                            <a:noFill/>
                          </a:ln>
                          <a:effectLst/>
                        </a:rPr>
                        <a:t>DEGENERACIÓN DE LA ARISTOCRACIA</a:t>
                      </a:r>
                      <a:endParaRPr kumimoji="0" lang="es-ES_tradnl" sz="1800" b="0" i="0" u="none" strike="noStrike" cap="none" normalizeH="0" baseline="0" smtClean="0">
                        <a:ln>
                          <a:noFill/>
                        </a:ln>
                        <a:solidFill>
                          <a:schemeClr val="tx1"/>
                        </a:solidFill>
                        <a:effectLst/>
                        <a:latin typeface="Arial" charset="0"/>
                      </a:endParaRPr>
                    </a:p>
                  </a:txBody>
                  <a:tcPr marL="68580" marR="6858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000" u="none" strike="noStrike" cap="none" normalizeH="0" baseline="0" dirty="0" smtClean="0">
                          <a:ln>
                            <a:noFill/>
                          </a:ln>
                          <a:effectLst/>
                        </a:rPr>
                        <a:t>PEOR QUE LA TIMOCRACIA, GOBIERNO DE LOS RICOS</a:t>
                      </a:r>
                      <a:endParaRPr kumimoji="0" lang="es-ES_tradnl" sz="1800" b="0" i="0" u="none" strike="noStrike" cap="none" normalizeH="0" baseline="0" dirty="0" smtClean="0">
                        <a:ln>
                          <a:noFill/>
                        </a:ln>
                        <a:solidFill>
                          <a:schemeClr val="tx1"/>
                        </a:solidFill>
                        <a:effectLst/>
                        <a:latin typeface="Arial" charset="0"/>
                      </a:endParaRPr>
                    </a:p>
                  </a:txBody>
                  <a:tcPr marL="68580" marR="6858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000" u="none" strike="noStrike" cap="none" normalizeH="0" baseline="0" smtClean="0">
                          <a:ln>
                            <a:noFill/>
                          </a:ln>
                          <a:effectLst/>
                        </a:rPr>
                        <a:t>TODOS LEGISLAN Y MANDAN A LA VEZ </a:t>
                      </a:r>
                      <a:endParaRPr kumimoji="0" lang="es-ES_tradnl" sz="1800" b="0" i="0" u="none" strike="noStrike" cap="none" normalizeH="0" baseline="0" smtClean="0">
                        <a:ln>
                          <a:noFill/>
                        </a:ln>
                        <a:solidFill>
                          <a:schemeClr val="tx1"/>
                        </a:solidFill>
                        <a:effectLst/>
                        <a:latin typeface="Arial" charset="0"/>
                      </a:endParaRPr>
                    </a:p>
                  </a:txBody>
                  <a:tcPr marL="68580" marR="6858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000" u="none" strike="noStrike" cap="none" normalizeH="0" baseline="0" dirty="0" smtClean="0">
                          <a:ln>
                            <a:noFill/>
                          </a:ln>
                          <a:effectLst/>
                        </a:rPr>
                        <a:t>EL GOBIERNO MÁS INJUSTO, BAJO Y DEGENERADO </a:t>
                      </a:r>
                      <a:endParaRPr kumimoji="0" lang="es-ES_tradnl" sz="1800" b="0" i="0" u="none" strike="noStrike" cap="none" normalizeH="0" baseline="0" dirty="0" smtClean="0">
                        <a:ln>
                          <a:noFill/>
                        </a:ln>
                        <a:solidFill>
                          <a:schemeClr val="tx1"/>
                        </a:solidFill>
                        <a:effectLst/>
                        <a:latin typeface="Arial" charset="0"/>
                      </a:endParaRPr>
                    </a:p>
                  </a:txBody>
                  <a:tcPr marL="68580" marR="68580" anchor="ctr" horzOverflow="overflow"/>
                </a:tc>
              </a:tr>
            </a:tbl>
          </a:graphicData>
        </a:graphic>
      </p:graphicFrame>
    </p:spTree>
    <p:extLst>
      <p:ext uri="{BB962C8B-B14F-4D97-AF65-F5344CB8AC3E}">
        <p14:creationId xmlns:p14="http://schemas.microsoft.com/office/powerpoint/2010/main" val="428382453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467544" y="116632"/>
            <a:ext cx="8229600" cy="936104"/>
          </a:xfrm>
        </p:spPr>
        <p:style>
          <a:lnRef idx="2">
            <a:schemeClr val="accent2"/>
          </a:lnRef>
          <a:fillRef idx="1">
            <a:schemeClr val="lt1"/>
          </a:fillRef>
          <a:effectRef idx="0">
            <a:schemeClr val="accent2"/>
          </a:effectRef>
          <a:fontRef idx="minor">
            <a:schemeClr val="dk1"/>
          </a:fontRef>
        </p:style>
        <p:txBody>
          <a:bodyPr/>
          <a:lstStyle/>
          <a:p>
            <a:r>
              <a:rPr lang="es-ES_tradnl" altLang="es-MX" dirty="0" smtClean="0"/>
              <a:t>ARISTÓTELES</a:t>
            </a:r>
            <a:endParaRPr lang="es-ES" altLang="es-MX" dirty="0" smtClean="0"/>
          </a:p>
        </p:txBody>
      </p:sp>
      <p:sp>
        <p:nvSpPr>
          <p:cNvPr id="15363" name="Rectangle 4"/>
          <p:cNvSpPr>
            <a:spLocks noGrp="1" noChangeArrowheads="1"/>
          </p:cNvSpPr>
          <p:nvPr>
            <p:ph type="body" sz="half" idx="1"/>
          </p:nvPr>
        </p:nvSpPr>
        <p:spPr>
          <a:xfrm>
            <a:off x="539552" y="1196975"/>
            <a:ext cx="5616624" cy="5068888"/>
          </a:xfrm>
        </p:spPr>
        <p:txBody>
          <a:bodyPr rtlCol="0">
            <a:noAutofit/>
          </a:bodyPr>
          <a:lstStyle/>
          <a:p>
            <a:pPr>
              <a:lnSpc>
                <a:spcPct val="80000"/>
              </a:lnSpc>
              <a:buFont typeface="Wingdings 3" charset="2"/>
              <a:buChar char=""/>
              <a:defRPr/>
            </a:pPr>
            <a:r>
              <a:rPr lang="es-ES_tradnl" altLang="es-MX" sz="1200" b="1" dirty="0">
                <a:solidFill>
                  <a:schemeClr val="bg1"/>
                </a:solidFill>
              </a:rPr>
              <a:t>FUE DISCIPULO DE PLATON</a:t>
            </a:r>
          </a:p>
          <a:p>
            <a:pPr>
              <a:lnSpc>
                <a:spcPct val="80000"/>
              </a:lnSpc>
              <a:buFont typeface="Wingdings 3" charset="2"/>
              <a:buChar char=""/>
              <a:defRPr/>
            </a:pPr>
            <a:r>
              <a:rPr lang="es-ES_tradnl" altLang="es-MX" sz="1200" b="1" dirty="0">
                <a:solidFill>
                  <a:schemeClr val="bg1"/>
                </a:solidFill>
              </a:rPr>
              <a:t>EL FIN QUE BUSCA EL HOMBRE ES LA FELICIDAD QUE CONSISTE EN LA VIDA CONTEMPLATIVA.</a:t>
            </a:r>
          </a:p>
          <a:p>
            <a:pPr>
              <a:lnSpc>
                <a:spcPct val="80000"/>
              </a:lnSpc>
              <a:buFont typeface="Wingdings 3" charset="2"/>
              <a:buChar char=""/>
              <a:defRPr/>
            </a:pPr>
            <a:r>
              <a:rPr lang="es-ES" altLang="es-MX" sz="1200" b="1" dirty="0">
                <a:solidFill>
                  <a:schemeClr val="bg1"/>
                </a:solidFill>
              </a:rPr>
              <a:t>EL HOMBRE ES UN ANIMAL SOCIAL («ZOON POLITIKON») QUE DESARROLLA SUS FINES EN EL SENO DE UNA COMUNIDAD. LA POLÍTICA DEL HOMBRE SE EXPLICA POR SU CAPACIDAD DEL </a:t>
            </a:r>
            <a:r>
              <a:rPr lang="es-ES" altLang="es-MX" sz="1200" b="1" dirty="0">
                <a:solidFill>
                  <a:schemeClr val="bg1"/>
                </a:solidFill>
                <a:hlinkClick r:id="rId2" tooltip="Lenguaje"/>
              </a:rPr>
              <a:t>LENGUAJE</a:t>
            </a:r>
            <a:r>
              <a:rPr lang="es-ES" altLang="es-MX" sz="1200" b="1" dirty="0">
                <a:solidFill>
                  <a:schemeClr val="bg1"/>
                </a:solidFill>
              </a:rPr>
              <a:t>, ÚNICO INSTRUMENTO CAPAZ DE CREAR LEYES.</a:t>
            </a:r>
          </a:p>
          <a:p>
            <a:pPr>
              <a:lnSpc>
                <a:spcPct val="80000"/>
              </a:lnSpc>
              <a:buFont typeface="Wingdings 3" charset="2"/>
              <a:buChar char=""/>
              <a:defRPr/>
            </a:pPr>
            <a:r>
              <a:rPr lang="es-ES_tradnl" altLang="es-MX" sz="1200" b="1" dirty="0">
                <a:solidFill>
                  <a:schemeClr val="bg1"/>
                </a:solidFill>
              </a:rPr>
              <a:t>EN SU OBRA POLITICA EXPONE LA TEORIA CLASICA DE LAS FORMAS DE GOBIERNO:</a:t>
            </a:r>
          </a:p>
          <a:p>
            <a:pPr>
              <a:lnSpc>
                <a:spcPct val="80000"/>
              </a:lnSpc>
              <a:buFont typeface="Wingdings 3" charset="2"/>
              <a:buChar char=""/>
              <a:defRPr/>
            </a:pPr>
            <a:endParaRPr lang="es-ES_tradnl" altLang="es-MX" sz="1200" b="1" dirty="0">
              <a:solidFill>
                <a:schemeClr val="bg1"/>
              </a:solidFill>
            </a:endParaRPr>
          </a:p>
          <a:p>
            <a:pPr>
              <a:lnSpc>
                <a:spcPct val="80000"/>
              </a:lnSpc>
              <a:buFont typeface="Wingdings 3" charset="2"/>
              <a:buChar char=""/>
              <a:defRPr/>
            </a:pPr>
            <a:r>
              <a:rPr lang="es-ES" altLang="es-MX" sz="1200" b="1" dirty="0">
                <a:solidFill>
                  <a:schemeClr val="bg1"/>
                </a:solidFill>
              </a:rPr>
              <a:t>SI GOBIERNA UNA SOLA PERSONA: </a:t>
            </a:r>
            <a:r>
              <a:rPr lang="es-ES" altLang="es-MX" sz="1200" b="1" dirty="0">
                <a:solidFill>
                  <a:schemeClr val="bg1"/>
                </a:solidFill>
                <a:hlinkClick r:id="rId3" tooltip="Monarquía"/>
              </a:rPr>
              <a:t>MONARQUÍA</a:t>
            </a:r>
            <a:r>
              <a:rPr lang="es-ES" altLang="es-MX" sz="1200" b="1" dirty="0">
                <a:solidFill>
                  <a:schemeClr val="bg1"/>
                </a:solidFill>
              </a:rPr>
              <a:t> </a:t>
            </a:r>
          </a:p>
          <a:p>
            <a:pPr>
              <a:lnSpc>
                <a:spcPct val="80000"/>
              </a:lnSpc>
              <a:buFont typeface="Wingdings 3" charset="2"/>
              <a:buChar char=""/>
              <a:defRPr/>
            </a:pPr>
            <a:r>
              <a:rPr lang="es-ES" altLang="es-MX" sz="1200" b="1" dirty="0">
                <a:solidFill>
                  <a:schemeClr val="bg1"/>
                </a:solidFill>
              </a:rPr>
              <a:t>SI GOBIERNAN POCAS PERSONAS: </a:t>
            </a:r>
            <a:r>
              <a:rPr lang="es-ES" altLang="es-MX" sz="1200" b="1" dirty="0">
                <a:solidFill>
                  <a:schemeClr val="bg1"/>
                </a:solidFill>
                <a:hlinkClick r:id="rId4" tooltip="Aristocracia"/>
              </a:rPr>
              <a:t>ARISTOCRACIA</a:t>
            </a:r>
            <a:r>
              <a:rPr lang="es-ES" altLang="es-MX" sz="1200" b="1" dirty="0">
                <a:solidFill>
                  <a:schemeClr val="bg1"/>
                </a:solidFill>
              </a:rPr>
              <a:t> </a:t>
            </a:r>
          </a:p>
          <a:p>
            <a:pPr>
              <a:lnSpc>
                <a:spcPct val="80000"/>
              </a:lnSpc>
              <a:buFont typeface="Wingdings 3" charset="2"/>
              <a:buChar char=""/>
              <a:defRPr/>
            </a:pPr>
            <a:r>
              <a:rPr lang="es-ES" altLang="es-MX" sz="1200" b="1" dirty="0">
                <a:solidFill>
                  <a:schemeClr val="bg1"/>
                </a:solidFill>
              </a:rPr>
              <a:t>SI GOBIERNAN MUCHAS PERSONAS: </a:t>
            </a:r>
            <a:r>
              <a:rPr lang="es-ES" altLang="es-MX" sz="1200" b="1" dirty="0">
                <a:solidFill>
                  <a:schemeClr val="bg1"/>
                </a:solidFill>
                <a:hlinkClick r:id="rId5" tooltip="República"/>
              </a:rPr>
              <a:t>REPÚBLICA</a:t>
            </a:r>
            <a:r>
              <a:rPr lang="es-ES" altLang="es-MX" sz="1200" b="1" dirty="0">
                <a:solidFill>
                  <a:schemeClr val="bg1"/>
                </a:solidFill>
              </a:rPr>
              <a:t> </a:t>
            </a:r>
          </a:p>
          <a:p>
            <a:pPr>
              <a:lnSpc>
                <a:spcPct val="80000"/>
              </a:lnSpc>
              <a:buFont typeface="Wingdings 3" charset="2"/>
              <a:buChar char=""/>
              <a:defRPr/>
            </a:pPr>
            <a:r>
              <a:rPr lang="es-ES" altLang="es-MX" sz="1200" b="1" dirty="0">
                <a:solidFill>
                  <a:schemeClr val="bg1"/>
                </a:solidFill>
              </a:rPr>
              <a:t>Y LAS DEGRADACIONES DE ESTOS REGÍMENES POLÍTICOS SE TRADUCEN EN:</a:t>
            </a:r>
            <a:r>
              <a:rPr lang="es-ES" altLang="es-MX" sz="1200" b="1" dirty="0">
                <a:solidFill>
                  <a:schemeClr val="bg1"/>
                </a:solidFill>
                <a:hlinkClick r:id="rId6"/>
              </a:rPr>
              <a:t>[21]</a:t>
            </a:r>
            <a:endParaRPr lang="es-ES" altLang="es-MX" sz="1200" b="1" dirty="0">
              <a:solidFill>
                <a:schemeClr val="bg1"/>
              </a:solidFill>
            </a:endParaRPr>
          </a:p>
          <a:p>
            <a:pPr>
              <a:lnSpc>
                <a:spcPct val="80000"/>
              </a:lnSpc>
              <a:buFont typeface="Wingdings 3" charset="2"/>
              <a:buChar char=""/>
              <a:defRPr/>
            </a:pPr>
            <a:r>
              <a:rPr lang="es-ES" altLang="es-MX" sz="1200" b="1" dirty="0">
                <a:solidFill>
                  <a:schemeClr val="bg1"/>
                </a:solidFill>
              </a:rPr>
              <a:t>LA DEGRADACIÓN DE LA MONARQUÍA ES LA </a:t>
            </a:r>
            <a:r>
              <a:rPr lang="es-ES" altLang="es-MX" sz="1200" b="1" dirty="0">
                <a:solidFill>
                  <a:schemeClr val="bg1"/>
                </a:solidFill>
                <a:hlinkClick r:id="rId7" tooltip="Tiranía"/>
              </a:rPr>
              <a:t>TIRANÍA</a:t>
            </a:r>
            <a:r>
              <a:rPr lang="es-ES" altLang="es-MX" sz="1200" b="1" dirty="0">
                <a:solidFill>
                  <a:schemeClr val="bg1"/>
                </a:solidFill>
              </a:rPr>
              <a:t> </a:t>
            </a:r>
          </a:p>
          <a:p>
            <a:pPr>
              <a:lnSpc>
                <a:spcPct val="80000"/>
              </a:lnSpc>
              <a:buFont typeface="Wingdings 3" charset="2"/>
              <a:buChar char=""/>
              <a:defRPr/>
            </a:pPr>
            <a:r>
              <a:rPr lang="es-ES" altLang="es-MX" sz="1200" b="1" dirty="0">
                <a:solidFill>
                  <a:schemeClr val="bg1"/>
                </a:solidFill>
              </a:rPr>
              <a:t>LA DEGRADACIÓN DE LA ARISTOCRACIA ES LA </a:t>
            </a:r>
            <a:r>
              <a:rPr lang="es-ES" altLang="es-MX" sz="1200" b="1" dirty="0">
                <a:solidFill>
                  <a:schemeClr val="bg1"/>
                </a:solidFill>
                <a:hlinkClick r:id="rId8" tooltip="Oligarquía"/>
              </a:rPr>
              <a:t>OLIGARQUÍA</a:t>
            </a:r>
            <a:r>
              <a:rPr lang="es-ES" altLang="es-MX" sz="1200" b="1" dirty="0">
                <a:solidFill>
                  <a:schemeClr val="bg1"/>
                </a:solidFill>
              </a:rPr>
              <a:t> </a:t>
            </a:r>
          </a:p>
          <a:p>
            <a:pPr>
              <a:lnSpc>
                <a:spcPct val="80000"/>
              </a:lnSpc>
              <a:buFont typeface="Wingdings 3" charset="2"/>
              <a:buChar char=""/>
              <a:defRPr/>
            </a:pPr>
            <a:r>
              <a:rPr lang="es-ES" altLang="es-MX" sz="1200" b="1" dirty="0">
                <a:solidFill>
                  <a:schemeClr val="bg1"/>
                </a:solidFill>
              </a:rPr>
              <a:t>LA CORRUPCIÓN DE LA DEMOCRACIA ES LA </a:t>
            </a:r>
            <a:r>
              <a:rPr lang="es-ES" altLang="es-MX" sz="1200" b="1" dirty="0">
                <a:solidFill>
                  <a:schemeClr val="bg1"/>
                </a:solidFill>
                <a:hlinkClick r:id="rId9" tooltip="Demagogia"/>
              </a:rPr>
              <a:t>DEMAGOGIA</a:t>
            </a:r>
            <a:r>
              <a:rPr lang="es-ES" altLang="es-MX" sz="1200" b="1" dirty="0">
                <a:solidFill>
                  <a:schemeClr val="bg1"/>
                </a:solidFill>
              </a:rPr>
              <a:t> </a:t>
            </a:r>
          </a:p>
          <a:p>
            <a:pPr>
              <a:lnSpc>
                <a:spcPct val="80000"/>
              </a:lnSpc>
              <a:buFont typeface="Wingdings 3" charset="2"/>
              <a:buChar char=""/>
              <a:defRPr/>
            </a:pPr>
            <a:endParaRPr lang="es-ES_tradnl" altLang="es-MX" sz="1200" dirty="0"/>
          </a:p>
          <a:p>
            <a:pPr>
              <a:lnSpc>
                <a:spcPct val="80000"/>
              </a:lnSpc>
              <a:buFont typeface="Wingdings 3" charset="2"/>
              <a:buChar char=""/>
              <a:defRPr/>
            </a:pPr>
            <a:endParaRPr lang="es-ES" altLang="es-MX" sz="1200" dirty="0"/>
          </a:p>
        </p:txBody>
      </p:sp>
      <p:pic>
        <p:nvPicPr>
          <p:cNvPr id="29700" name="Picture 6" descr="4454244"/>
          <p:cNvPicPr>
            <a:picLocks noGrp="1" noChangeAspect="1" noChangeArrowheads="1"/>
          </p:cNvPicPr>
          <p:nvPr>
            <p:ph type="clipArt" sz="half" idx="2"/>
          </p:nvPr>
        </p:nvPicPr>
        <p:blipFill>
          <a:blip r:embed="rId10">
            <a:extLst>
              <a:ext uri="{28A0092B-C50C-407E-A947-70E740481C1C}">
                <a14:useLocalDpi xmlns:a14="http://schemas.microsoft.com/office/drawing/2010/main" val="0"/>
              </a:ext>
            </a:extLst>
          </a:blip>
          <a:srcRect/>
          <a:stretch>
            <a:fillRect/>
          </a:stretch>
        </p:blipFill>
        <p:spPr>
          <a:xfrm>
            <a:off x="6516216" y="1628800"/>
            <a:ext cx="2303860" cy="4349750"/>
          </a:xfrm>
          <a:noFill/>
        </p:spPr>
      </p:pic>
    </p:spTree>
    <p:extLst>
      <p:ext uri="{BB962C8B-B14F-4D97-AF65-F5344CB8AC3E}">
        <p14:creationId xmlns:p14="http://schemas.microsoft.com/office/powerpoint/2010/main" val="126250197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4"/>
          <p:cNvSpPr>
            <a:spLocks noGrp="1" noChangeArrowheads="1"/>
          </p:cNvSpPr>
          <p:nvPr>
            <p:ph type="title"/>
          </p:nvPr>
        </p:nvSpPr>
        <p:spPr/>
        <p:style>
          <a:lnRef idx="2">
            <a:schemeClr val="accent6"/>
          </a:lnRef>
          <a:fillRef idx="1">
            <a:schemeClr val="lt1"/>
          </a:fillRef>
          <a:effectRef idx="0">
            <a:schemeClr val="accent6"/>
          </a:effectRef>
          <a:fontRef idx="minor">
            <a:schemeClr val="dk1"/>
          </a:fontRef>
        </p:style>
        <p:txBody>
          <a:bodyPr/>
          <a:lstStyle/>
          <a:p>
            <a:r>
              <a:rPr lang="es-ES_tradnl" altLang="es-MX" dirty="0" smtClean="0"/>
              <a:t>MARCO TULIO CICERON</a:t>
            </a:r>
            <a:endParaRPr lang="es-ES" altLang="es-MX" dirty="0" smtClean="0"/>
          </a:p>
        </p:txBody>
      </p:sp>
      <p:sp>
        <p:nvSpPr>
          <p:cNvPr id="16387" name="Rectangle 6"/>
          <p:cNvSpPr>
            <a:spLocks noGrp="1" noChangeArrowheads="1"/>
          </p:cNvSpPr>
          <p:nvPr>
            <p:ph type="body" sz="half" idx="2"/>
          </p:nvPr>
        </p:nvSpPr>
        <p:spPr>
          <a:xfrm>
            <a:off x="2915816" y="1600203"/>
            <a:ext cx="5770984" cy="4925141"/>
          </a:xfrm>
        </p:spPr>
        <p:txBody>
          <a:bodyPr rtlCol="0">
            <a:normAutofit fontScale="92500" lnSpcReduction="10000"/>
          </a:bodyPr>
          <a:lstStyle/>
          <a:p>
            <a:pPr>
              <a:lnSpc>
                <a:spcPct val="80000"/>
              </a:lnSpc>
              <a:buFont typeface="Wingdings 3" charset="2"/>
              <a:buChar char=""/>
              <a:defRPr/>
            </a:pPr>
            <a:r>
              <a:rPr lang="es-ES_tradnl" altLang="es-MX" sz="2000" dirty="0"/>
              <a:t>TRANSMITIO A OCCIDENTE SUS IDEAS SOBRE LA CONCIENCIA POLITICA DEL CIUDADANO.</a:t>
            </a:r>
          </a:p>
          <a:p>
            <a:pPr>
              <a:lnSpc>
                <a:spcPct val="80000"/>
              </a:lnSpc>
              <a:buFont typeface="Wingdings 3" charset="2"/>
              <a:buChar char=""/>
              <a:defRPr/>
            </a:pPr>
            <a:r>
              <a:rPr lang="es-ES_tradnl" altLang="es-MX" sz="2000" dirty="0"/>
              <a:t>CREIA EN LA FORMA MIXTA DE GOBIERNO Y EN EL CICLO HISTORICO DE LAS FORMAS DE GOBIERNO.</a:t>
            </a:r>
          </a:p>
          <a:p>
            <a:pPr>
              <a:lnSpc>
                <a:spcPct val="80000"/>
              </a:lnSpc>
              <a:buFont typeface="Wingdings 3" charset="2"/>
              <a:buChar char=""/>
              <a:defRPr/>
            </a:pPr>
            <a:r>
              <a:rPr lang="es-ES_tradnl" altLang="es-MX" sz="2000" dirty="0"/>
              <a:t>RESTAURAR LA CONSTITUCION REPUBLICANA A COMO ESTABA ANTES DE TIBERIO GRACO.</a:t>
            </a:r>
          </a:p>
          <a:p>
            <a:pPr>
              <a:lnSpc>
                <a:spcPct val="80000"/>
              </a:lnSpc>
              <a:buFont typeface="Wingdings 3" charset="2"/>
              <a:buChar char=""/>
              <a:defRPr/>
            </a:pPr>
            <a:r>
              <a:rPr lang="es-ES" altLang="es-MX" sz="2000" dirty="0"/>
              <a:t>LA FORMULACIÓN DEL DERECHO NATURAL EN LA FORMA EN QUE HA SIDO CONOCIDA EN EUROPA OCCIDENTAL HASTA EL SIGLO XIX, DE LA CUAL SE DESPRENDEN IDEAS TAN IMPORTANTES COMO LA IGUALDAD DE LOS HOMBRES CONSTITUIDA POR LA RAZÓN, EL ESTADO COMO RESULTADO DEL PODER COLECTIVO DEL PUEBLO Y SU DENOMINACIÓN, “RES POPULI” O “RES PUBLICA”, ES DECIR, “COSA DEL PUEBLO”. </a:t>
            </a:r>
          </a:p>
          <a:p>
            <a:pPr>
              <a:lnSpc>
                <a:spcPct val="80000"/>
              </a:lnSpc>
              <a:buFont typeface="Wingdings 3" charset="2"/>
              <a:buChar char=""/>
              <a:defRPr/>
            </a:pPr>
            <a:r>
              <a:rPr lang="es-CR" altLang="es-MX" sz="2000" dirty="0"/>
              <a:t>DESEABA FORMAR POLÍTICOS, QUE FUERAN ORADORES Y FILÓSOFOS, DENTRO DE UN ESTADO IDEAL MUNDIAL.</a:t>
            </a:r>
            <a:endParaRPr lang="es-ES" altLang="es-MX" sz="2000" dirty="0"/>
          </a:p>
          <a:p>
            <a:pPr>
              <a:lnSpc>
                <a:spcPct val="80000"/>
              </a:lnSpc>
              <a:buFont typeface="Wingdings 3" charset="2"/>
              <a:buChar char=""/>
              <a:defRPr/>
            </a:pPr>
            <a:endParaRPr lang="es-ES" altLang="es-MX" sz="1400" dirty="0"/>
          </a:p>
        </p:txBody>
      </p:sp>
      <p:pic>
        <p:nvPicPr>
          <p:cNvPr id="30724" name="Picture 7" descr="00017525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1628778"/>
            <a:ext cx="2146697" cy="417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7835956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3648" y="730034"/>
            <a:ext cx="5760640" cy="47871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458" name="Rectangle 2"/>
          <p:cNvSpPr>
            <a:spLocks noGrp="1" noChangeArrowheads="1"/>
          </p:cNvSpPr>
          <p:nvPr>
            <p:ph type="title"/>
          </p:nvPr>
        </p:nvSpPr>
        <p:spPr>
          <a:xfrm rot="19778056">
            <a:off x="38127" y="1166148"/>
            <a:ext cx="4942284" cy="1367368"/>
          </a:xfrm>
        </p:spPr>
        <p:style>
          <a:lnRef idx="0">
            <a:schemeClr val="accent3"/>
          </a:lnRef>
          <a:fillRef idx="3">
            <a:schemeClr val="accent3"/>
          </a:fillRef>
          <a:effectRef idx="3">
            <a:schemeClr val="accent3"/>
          </a:effectRef>
          <a:fontRef idx="minor">
            <a:schemeClr val="lt1"/>
          </a:fontRef>
        </p:style>
        <p:txBody>
          <a:bodyPr rtlCol="0">
            <a:normAutofit/>
          </a:bodyPr>
          <a:lstStyle/>
          <a:p>
            <a:pPr>
              <a:defRPr/>
            </a:pPr>
            <a:r>
              <a:rPr lang="es-ES" b="1" dirty="0">
                <a:solidFill>
                  <a:schemeClr val="tx1">
                    <a:lumMod val="85000"/>
                    <a:lumOff val="15000"/>
                  </a:schemeClr>
                </a:solidFill>
                <a:effectLst>
                  <a:outerShdw blurRad="38100" dist="38100" dir="2700000" algn="tl">
                    <a:srgbClr val="C0C0C0"/>
                  </a:outerShdw>
                </a:effectLst>
              </a:rPr>
              <a:t>PATRISTICA</a:t>
            </a:r>
            <a:endParaRPr lang="es-ES" dirty="0">
              <a:solidFill>
                <a:schemeClr val="tx1">
                  <a:lumMod val="85000"/>
                  <a:lumOff val="15000"/>
                </a:schemeClr>
              </a:solidFill>
              <a:effectLst>
                <a:outerShdw blurRad="38100" dist="38100" dir="2700000" algn="tl">
                  <a:srgbClr val="C0C0C0"/>
                </a:outerShdw>
              </a:effectLst>
            </a:endParaRPr>
          </a:p>
        </p:txBody>
      </p:sp>
      <p:sp>
        <p:nvSpPr>
          <p:cNvPr id="19459" name="Rectangle 3"/>
          <p:cNvSpPr>
            <a:spLocks noGrp="1" noChangeArrowheads="1"/>
          </p:cNvSpPr>
          <p:nvPr>
            <p:ph idx="1"/>
          </p:nvPr>
        </p:nvSpPr>
        <p:spPr>
          <a:xfrm>
            <a:off x="3347864" y="2276872"/>
            <a:ext cx="4943475" cy="3778250"/>
          </a:xfrm>
        </p:spPr>
        <p:style>
          <a:lnRef idx="1">
            <a:schemeClr val="accent3"/>
          </a:lnRef>
          <a:fillRef idx="2">
            <a:schemeClr val="accent3"/>
          </a:fillRef>
          <a:effectRef idx="1">
            <a:schemeClr val="accent3"/>
          </a:effectRef>
          <a:fontRef idx="minor">
            <a:schemeClr val="dk1"/>
          </a:fontRef>
        </p:style>
        <p:txBody>
          <a:bodyPr rtlCol="0">
            <a:normAutofit/>
          </a:bodyPr>
          <a:lstStyle/>
          <a:p>
            <a:pPr marL="274281" indent="-274281">
              <a:buClr>
                <a:schemeClr val="accent3"/>
              </a:buClr>
              <a:buNone/>
              <a:defRPr/>
            </a:pPr>
            <a:r>
              <a:rPr lang="es-ES" dirty="0">
                <a:solidFill>
                  <a:schemeClr val="tx1">
                    <a:lumMod val="75000"/>
                    <a:lumOff val="25000"/>
                  </a:schemeClr>
                </a:solidFill>
                <a:effectLst>
                  <a:outerShdw blurRad="38100" dist="38100" dir="2700000" algn="tl">
                    <a:srgbClr val="C0C0C0"/>
                  </a:outerShdw>
                </a:effectLst>
              </a:rPr>
              <a:t>ES LA CIENCIA QUE TIENE POR OBJETO EL ESTUDIO DE LA DOCTRINA, OBRAS Y VIDA DE LOS SANTOS PADRES. ES UNA FASE EN LA HISTORIA DE LA ORGANIZACIÓN Y LA TECNOLOGIA CRISTIANA DESDE EL CRISTIANISMO PRIMITIVO.</a:t>
            </a:r>
          </a:p>
          <a:p>
            <a:pPr marL="274281" indent="-274281">
              <a:buClr>
                <a:schemeClr val="accent3"/>
              </a:buClr>
              <a:buFont typeface="Wingdings" pitchFamily="2" charset="2"/>
              <a:buChar char="Ø"/>
              <a:defRPr/>
            </a:pPr>
            <a:endParaRPr lang="es-ES" dirty="0">
              <a:solidFill>
                <a:schemeClr val="tx1">
                  <a:lumMod val="75000"/>
                  <a:lumOff val="25000"/>
                </a:schemeClr>
              </a:solidFill>
              <a:effectLst>
                <a:outerShdw blurRad="38100" dist="38100" dir="2700000" algn="tl">
                  <a:srgbClr val="C0C0C0"/>
                </a:outerShdw>
              </a:effectLst>
            </a:endParaRPr>
          </a:p>
          <a:p>
            <a:pPr marL="274281" indent="-274281">
              <a:buClr>
                <a:schemeClr val="accent3"/>
              </a:buClr>
              <a:buFont typeface="Wingdings 2"/>
              <a:buChar char=""/>
              <a:defRPr/>
            </a:pPr>
            <a:endParaRPr lang="es-ES" dirty="0">
              <a:solidFill>
                <a:schemeClr val="tx1">
                  <a:lumMod val="75000"/>
                  <a:lumOff val="25000"/>
                </a:schemeClr>
              </a:solidFill>
            </a:endParaRPr>
          </a:p>
        </p:txBody>
      </p:sp>
    </p:spTree>
    <p:extLst>
      <p:ext uri="{BB962C8B-B14F-4D97-AF65-F5344CB8AC3E}">
        <p14:creationId xmlns:p14="http://schemas.microsoft.com/office/powerpoint/2010/main" val="397926077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395536" y="0"/>
            <a:ext cx="8136904" cy="908720"/>
          </a:xfrm>
        </p:spPr>
        <p:style>
          <a:lnRef idx="2">
            <a:schemeClr val="dk1"/>
          </a:lnRef>
          <a:fillRef idx="1">
            <a:schemeClr val="lt1"/>
          </a:fillRef>
          <a:effectRef idx="0">
            <a:schemeClr val="dk1"/>
          </a:effectRef>
          <a:fontRef idx="minor">
            <a:schemeClr val="dk1"/>
          </a:fontRef>
        </p:style>
        <p:txBody>
          <a:bodyPr/>
          <a:lstStyle/>
          <a:p>
            <a:r>
              <a:rPr lang="es-ES_tradnl" altLang="es-MX" dirty="0" smtClean="0"/>
              <a:t>SAN AGUSTIN</a:t>
            </a:r>
            <a:endParaRPr lang="es-ES" altLang="es-MX" dirty="0" smtClean="0"/>
          </a:p>
        </p:txBody>
      </p:sp>
      <p:pic>
        <p:nvPicPr>
          <p:cNvPr id="32771" name="Picture 6" descr="16 La ciudad de Dios san Agustín"/>
          <p:cNvPicPr>
            <a:picLocks noGrp="1" noChangeAspect="1" noChangeArrowheads="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2390775" y="3736994"/>
            <a:ext cx="171450" cy="252374"/>
          </a:xfrm>
          <a:noFill/>
        </p:spPr>
      </p:pic>
      <p:sp>
        <p:nvSpPr>
          <p:cNvPr id="32772" name="Rectangle 5"/>
          <p:cNvSpPr>
            <a:spLocks noGrp="1" noChangeArrowheads="1"/>
          </p:cNvSpPr>
          <p:nvPr>
            <p:ph type="body" sz="half" idx="2"/>
          </p:nvPr>
        </p:nvSpPr>
        <p:spPr>
          <a:xfrm>
            <a:off x="107504" y="1052736"/>
            <a:ext cx="9036496" cy="4525963"/>
          </a:xfrm>
        </p:spPr>
        <p:txBody>
          <a:bodyPr>
            <a:normAutofit/>
          </a:bodyPr>
          <a:lstStyle/>
          <a:p>
            <a:pPr>
              <a:lnSpc>
                <a:spcPct val="80000"/>
              </a:lnSpc>
            </a:pPr>
            <a:r>
              <a:rPr lang="es-ES_tradnl" altLang="es-MX" sz="2000" dirty="0"/>
              <a:t>SU OBRA MAS IMPORTANTE ES </a:t>
            </a:r>
            <a:r>
              <a:rPr lang="es-ES_tradnl" altLang="es-MX" sz="2000" b="1" i="1" dirty="0"/>
              <a:t>“LA CIUDAD DE DIOS”.</a:t>
            </a:r>
          </a:p>
          <a:p>
            <a:pPr>
              <a:lnSpc>
                <a:spcPct val="80000"/>
              </a:lnSpc>
            </a:pPr>
            <a:r>
              <a:rPr lang="es-ES" altLang="es-MX" sz="2000" dirty="0"/>
              <a:t>EL UNIVERSO ES UNA ORGANIZACIÓN CREADA POR DIOS, DE LA CUAL FORMAN PARTE LAS SOCIEDADES HUMANAS CONSTITUIDAS EN ESTADOS.” EL ESTADO RECONOCE COMO ORIGEN “LA NATURALEZA DEFECTUOSA DEL HOMBRE DOMINADO POR EL PECADO DESDE LA CAÍDA”; PERO SE HALLAS COMPRENDIDO EN EL PLAN CÓSMICO DE DIOS A FIN DE QUE LA HUMANIDAD ESTÉ SOMETIDA A “UN SISTEMA DE ORDEN Y DISCIPLINA, POR EL CUAL SE PUDIESEN RESTRINGIR, YA QUE NO ELIMINAR, LOS VICIOS DEL HOMBRE”. </a:t>
            </a:r>
          </a:p>
          <a:p>
            <a:pPr>
              <a:lnSpc>
                <a:spcPct val="80000"/>
              </a:lnSpc>
            </a:pPr>
            <a:r>
              <a:rPr lang="es-ES" altLang="es-MX" sz="2000" dirty="0"/>
              <a:t>LAS SOCIEDADES HUMANAS NO SON PUES FORMACIONES CASUALES, CAPRICHOSAS DE LOS HOMBRES, SINO PREDETERMINADAS Y SOMETIDAS A UN ORDEN UNIVERSAL. “NO ESTÁN FUERA DEL ORDEN UNIVERSAL, SINO EN ÉL -DICE- LOS REINOS DE LOS HOMBRES, SUS SEÑORÍOS Y SERVIDUMBRES.”</a:t>
            </a:r>
          </a:p>
        </p:txBody>
      </p:sp>
    </p:spTree>
    <p:extLst>
      <p:ext uri="{BB962C8B-B14F-4D97-AF65-F5344CB8AC3E}">
        <p14:creationId xmlns:p14="http://schemas.microsoft.com/office/powerpoint/2010/main" val="72960406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476672"/>
            <a:ext cx="7128792" cy="58326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Llamada de flecha hacia abajo"/>
          <p:cNvSpPr/>
          <p:nvPr/>
        </p:nvSpPr>
        <p:spPr>
          <a:xfrm>
            <a:off x="1691680" y="557986"/>
            <a:ext cx="5976664" cy="4752528"/>
          </a:xfrm>
          <a:prstGeom prst="down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1506" name="Rectangle 2"/>
          <p:cNvSpPr>
            <a:spLocks noGrp="1" noChangeArrowheads="1"/>
          </p:cNvSpPr>
          <p:nvPr>
            <p:ph type="title"/>
          </p:nvPr>
        </p:nvSpPr>
        <p:spPr>
          <a:xfrm>
            <a:off x="2339752" y="5299782"/>
            <a:ext cx="4942284" cy="1281112"/>
          </a:xfrm>
        </p:spPr>
        <p:txBody>
          <a:bodyPr rtlCol="0">
            <a:normAutofit/>
          </a:bodyPr>
          <a:lstStyle/>
          <a:p>
            <a:pPr>
              <a:defRPr/>
            </a:pPr>
            <a:r>
              <a:rPr lang="es-ES" b="1" dirty="0">
                <a:solidFill>
                  <a:schemeClr val="tx1">
                    <a:lumMod val="85000"/>
                    <a:lumOff val="15000"/>
                  </a:schemeClr>
                </a:solidFill>
                <a:effectLst>
                  <a:outerShdw blurRad="38100" dist="38100" dir="2700000" algn="tl">
                    <a:srgbClr val="C0C0C0"/>
                  </a:outerShdw>
                </a:effectLst>
              </a:rPr>
              <a:t>FILOSOFIA ESCOLASTICA</a:t>
            </a:r>
            <a:endParaRPr lang="es-ES" dirty="0">
              <a:solidFill>
                <a:schemeClr val="tx1">
                  <a:lumMod val="85000"/>
                  <a:lumOff val="15000"/>
                </a:schemeClr>
              </a:solidFill>
              <a:effectLst>
                <a:outerShdw blurRad="38100" dist="38100" dir="2700000" algn="tl">
                  <a:srgbClr val="C0C0C0"/>
                </a:outerShdw>
              </a:effectLst>
            </a:endParaRPr>
          </a:p>
        </p:txBody>
      </p:sp>
      <p:sp>
        <p:nvSpPr>
          <p:cNvPr id="21507" name="Rectangle 3"/>
          <p:cNvSpPr>
            <a:spLocks noGrp="1" noChangeArrowheads="1"/>
          </p:cNvSpPr>
          <p:nvPr>
            <p:ph idx="1"/>
          </p:nvPr>
        </p:nvSpPr>
        <p:spPr>
          <a:xfrm>
            <a:off x="1691680" y="620689"/>
            <a:ext cx="5976664" cy="3024336"/>
          </a:xfrm>
        </p:spPr>
        <p:txBody>
          <a:bodyPr rtlCol="0">
            <a:normAutofit/>
          </a:bodyPr>
          <a:lstStyle/>
          <a:p>
            <a:pPr marL="274281" indent="-274281" algn="ctr">
              <a:buClr>
                <a:schemeClr val="accent3"/>
              </a:buClr>
              <a:buNone/>
              <a:defRPr/>
            </a:pPr>
            <a:r>
              <a:rPr lang="es-ES" dirty="0">
                <a:solidFill>
                  <a:schemeClr val="tx1">
                    <a:lumMod val="75000"/>
                    <a:lumOff val="25000"/>
                  </a:schemeClr>
                </a:solidFill>
                <a:effectLst>
                  <a:outerShdw blurRad="38100" dist="38100" dir="2700000" algn="tl">
                    <a:srgbClr val="C0C0C0"/>
                  </a:outerShdw>
                </a:effectLst>
              </a:rPr>
              <a:t> </a:t>
            </a:r>
            <a:r>
              <a:rPr lang="es-ES" dirty="0">
                <a:solidFill>
                  <a:schemeClr val="bg1"/>
                </a:solidFill>
                <a:effectLst>
                  <a:outerShdw blurRad="38100" dist="38100" dir="2700000" algn="tl">
                    <a:srgbClr val="C0C0C0"/>
                  </a:outerShdw>
                </a:effectLst>
              </a:rPr>
              <a:t>ES AQUEL MOVIMIENTO QUE COMPRENDE LA REVELACION RELIGIOSA DEL CRISTIANISMO. FUEN DOMINANTE EN EPOCA MEDIAVAL, TRAS LA PATRISTICA Y SE BASO ENTRE LA COORDINACION FE Y RAZON.</a:t>
            </a:r>
          </a:p>
          <a:p>
            <a:pPr marL="274281" indent="-274281">
              <a:buClr>
                <a:schemeClr val="accent3"/>
              </a:buClr>
              <a:buFont typeface="Wingdings" pitchFamily="2" charset="2"/>
              <a:buChar char="Ø"/>
              <a:defRPr/>
            </a:pPr>
            <a:endParaRPr lang="es-ES" dirty="0">
              <a:solidFill>
                <a:schemeClr val="tx1">
                  <a:lumMod val="75000"/>
                  <a:lumOff val="25000"/>
                </a:schemeClr>
              </a:solidFill>
              <a:effectLst>
                <a:outerShdw blurRad="38100" dist="38100" dir="2700000" algn="tl">
                  <a:srgbClr val="C0C0C0"/>
                </a:outerShdw>
              </a:effectLst>
            </a:endParaRPr>
          </a:p>
          <a:p>
            <a:pPr marL="274281" indent="-274281">
              <a:buClr>
                <a:schemeClr val="accent3"/>
              </a:buClr>
              <a:buFont typeface="Wingdings 2"/>
              <a:buChar char=""/>
              <a:defRPr/>
            </a:pPr>
            <a:endParaRPr lang="es-ES" dirty="0">
              <a:solidFill>
                <a:schemeClr val="tx1">
                  <a:lumMod val="75000"/>
                  <a:lumOff val="25000"/>
                </a:schemeClr>
              </a:solidFill>
            </a:endParaRPr>
          </a:p>
        </p:txBody>
      </p:sp>
    </p:spTree>
    <p:extLst>
      <p:ext uri="{BB962C8B-B14F-4D97-AF65-F5344CB8AC3E}">
        <p14:creationId xmlns:p14="http://schemas.microsoft.com/office/powerpoint/2010/main" val="400719144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2071886" y="0"/>
            <a:ext cx="7072114" cy="827584"/>
          </a:xfrm>
        </p:spPr>
        <p:style>
          <a:lnRef idx="0">
            <a:schemeClr val="accent2"/>
          </a:lnRef>
          <a:fillRef idx="3">
            <a:schemeClr val="accent2"/>
          </a:fillRef>
          <a:effectRef idx="3">
            <a:schemeClr val="accent2"/>
          </a:effectRef>
          <a:fontRef idx="minor">
            <a:schemeClr val="lt1"/>
          </a:fontRef>
        </p:style>
        <p:txBody>
          <a:bodyPr>
            <a:normAutofit fontScale="90000"/>
          </a:bodyPr>
          <a:lstStyle/>
          <a:p>
            <a:r>
              <a:rPr lang="es-ES_tradnl" altLang="es-MX" sz="4400" dirty="0" smtClean="0"/>
              <a:t>SANTO TOMAS DE AQUINO</a:t>
            </a:r>
            <a:endParaRPr lang="es-ES" altLang="es-MX" sz="4400" dirty="0" smtClean="0"/>
          </a:p>
        </p:txBody>
      </p:sp>
      <p:sp>
        <p:nvSpPr>
          <p:cNvPr id="20483" name="Rectangle 3"/>
          <p:cNvSpPr>
            <a:spLocks noGrp="1" noChangeArrowheads="1"/>
          </p:cNvSpPr>
          <p:nvPr>
            <p:ph type="body" sz="half" idx="1"/>
          </p:nvPr>
        </p:nvSpPr>
        <p:spPr>
          <a:xfrm>
            <a:off x="251520" y="1196752"/>
            <a:ext cx="4392488" cy="5112568"/>
          </a:xfrm>
        </p:spPr>
        <p:txBody>
          <a:bodyPr rtlCol="0">
            <a:normAutofit lnSpcReduction="10000"/>
          </a:bodyPr>
          <a:lstStyle/>
          <a:p>
            <a:pPr algn="just">
              <a:lnSpc>
                <a:spcPct val="80000"/>
              </a:lnSpc>
              <a:buFont typeface="Wingdings 3" charset="2"/>
              <a:buChar char=""/>
              <a:defRPr/>
            </a:pPr>
            <a:r>
              <a:rPr lang="es-ES" altLang="es-MX" sz="1500" b="1" dirty="0"/>
              <a:t>LA OBRA DE SANTO TOMÁS ES MUY EXTENSA, PERO SU PENSAMIENTO SOCIAL SE HALLA EXPUESTO PRINCIPALMENTE EN SUS COMENTARIOS A LA POLÍTICA DE ARISTÓTELES, EN LA SUMA TEOLÓGICA, EN EL ESCRITO DENOMINADO DE </a:t>
            </a:r>
            <a:r>
              <a:rPr lang="es-ES" altLang="es-MX" sz="1500" b="1" i="1" u="sng" dirty="0"/>
              <a:t>REGIMINE JUDEORUM AD DUCISSAM BRAVANTIDE</a:t>
            </a:r>
            <a:r>
              <a:rPr lang="es-ES" altLang="es-MX" sz="1500" b="1" dirty="0"/>
              <a:t> Y </a:t>
            </a:r>
            <a:r>
              <a:rPr lang="es-ES" altLang="es-MX" sz="1500" b="1" i="1" u="sng" dirty="0"/>
              <a:t>DE REGIMINE PRINCIPUM AD REGEM CYPRI.</a:t>
            </a:r>
            <a:r>
              <a:rPr lang="es-ES" altLang="es-MX" sz="1500" b="1" dirty="0"/>
              <a:t> ESTA ÚLTIMA OBRA QUE ES “UNA TEORÍA DEL ESTADO PRESENTADA BAJO LA FORMA LITERARIA DE UNA INSTRUCCIÓN A UN PRÍNCIPE” FUE TERMINADA POR BARTOLOMÉ DE LUCCA. </a:t>
            </a:r>
          </a:p>
          <a:p>
            <a:pPr algn="just">
              <a:lnSpc>
                <a:spcPct val="80000"/>
              </a:lnSpc>
              <a:buFont typeface="Wingdings 3" charset="2"/>
              <a:buChar char=""/>
              <a:defRPr/>
            </a:pPr>
            <a:r>
              <a:rPr lang="es-ES" altLang="es-MX" sz="1500" b="1" dirty="0"/>
              <a:t>TEORÍA DEL ESTADO DE SANTO TOMÁS DE AQUINO. INFLUIDO POR EL PENSAMIENTO DE ARISTÓTELES CONSIDERA QUE EL HOMBRE ES UN ANIMAL SOCIAL. NACIÓ PARA VIVIR EN COMUNIDAD ORGANIZADA BAJO UNA AUTORIDAD COMÚN.</a:t>
            </a:r>
          </a:p>
          <a:p>
            <a:pPr algn="just">
              <a:lnSpc>
                <a:spcPct val="80000"/>
              </a:lnSpc>
              <a:buFont typeface="Wingdings 3" charset="2"/>
              <a:buChar char=""/>
              <a:defRPr/>
            </a:pPr>
            <a:r>
              <a:rPr lang="es-ES" altLang="es-MX" sz="1500" b="1" dirty="0"/>
              <a:t>EL ESTADO PROVIENE DIRECTAMENTE DE DIOS, ÉL ES EL “CREADOR DE LA NATURALEZA HUMANA Y COMO EL ESTADO Y LA SOCIEDAD SON COSAS NATURALMENTE NECESARIAS, DIOS ES TAMBIÉN EL AUTOR Y LA FUENTE DEL PODER DEL ESTADO”.</a:t>
            </a:r>
          </a:p>
          <a:p>
            <a:pPr>
              <a:lnSpc>
                <a:spcPct val="80000"/>
              </a:lnSpc>
              <a:buFont typeface="Wingdings 3" charset="2"/>
              <a:buChar char=""/>
              <a:defRPr/>
            </a:pPr>
            <a:endParaRPr lang="es-ES" altLang="es-MX" sz="1400" dirty="0"/>
          </a:p>
          <a:p>
            <a:pPr>
              <a:lnSpc>
                <a:spcPct val="80000"/>
              </a:lnSpc>
              <a:buFont typeface="Wingdings 3" charset="2"/>
              <a:buChar char=""/>
              <a:defRPr/>
            </a:pPr>
            <a:endParaRPr lang="es-ES" altLang="es-MX" sz="1400" dirty="0"/>
          </a:p>
        </p:txBody>
      </p:sp>
      <p:pic>
        <p:nvPicPr>
          <p:cNvPr id="34820" name="Picture 5" descr="aquin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8144" y="1268760"/>
            <a:ext cx="2622947" cy="4864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247140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603001" y="332656"/>
            <a:ext cx="6540999" cy="832197"/>
          </a:xfrm>
        </p:spPr>
        <p:style>
          <a:lnRef idx="3">
            <a:schemeClr val="lt1"/>
          </a:lnRef>
          <a:fillRef idx="1">
            <a:schemeClr val="accent3"/>
          </a:fillRef>
          <a:effectRef idx="1">
            <a:schemeClr val="accent3"/>
          </a:effectRef>
          <a:fontRef idx="minor">
            <a:schemeClr val="lt1"/>
          </a:fontRef>
        </p:style>
        <p:txBody>
          <a:bodyPr/>
          <a:lstStyle/>
          <a:p>
            <a:r>
              <a:rPr lang="es-MX" sz="3200" dirty="0"/>
              <a:t>COMPETENCIAS GENÉRICAS</a:t>
            </a:r>
          </a:p>
        </p:txBody>
      </p:sp>
      <p:sp>
        <p:nvSpPr>
          <p:cNvPr id="3" name="2 Marcador de contenido"/>
          <p:cNvSpPr>
            <a:spLocks noGrp="1"/>
          </p:cNvSpPr>
          <p:nvPr>
            <p:ph idx="1"/>
          </p:nvPr>
        </p:nvSpPr>
        <p:spPr/>
        <p:txBody>
          <a:bodyPr/>
          <a:lstStyle/>
          <a:p>
            <a:pPr>
              <a:buClr>
                <a:schemeClr val="accent3"/>
              </a:buClr>
              <a:buFont typeface="Courier New" pitchFamily="49" charset="0"/>
              <a:buChar char="o"/>
            </a:pPr>
            <a:r>
              <a:rPr lang="es-MX" dirty="0"/>
              <a:t>Capacidad para integrar los conocimientos sobre los factores que influyen en el ejercicio del poder y su la relación con el derecho. </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02494" y="3449960"/>
            <a:ext cx="2664296" cy="241935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0827104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3"/>
          <p:cNvSpPr>
            <a:spLocks noGrp="1" noChangeArrowheads="1"/>
          </p:cNvSpPr>
          <p:nvPr>
            <p:ph idx="1"/>
          </p:nvPr>
        </p:nvSpPr>
        <p:spPr>
          <a:xfrm>
            <a:off x="1159100" y="1084734"/>
            <a:ext cx="6307429" cy="4832999"/>
          </a:xfrm>
        </p:spPr>
        <p:txBody>
          <a:bodyPr rtlCol="0">
            <a:normAutofit fontScale="25000" lnSpcReduction="20000"/>
          </a:bodyPr>
          <a:lstStyle/>
          <a:p>
            <a:pPr>
              <a:buNone/>
              <a:defRPr/>
            </a:pPr>
            <a:r>
              <a:rPr lang="es-ES_tradnl" altLang="es-MX" sz="5600" dirty="0"/>
              <a:t>                                        RENACIMIENTO       NICOLAS MAQUIAVELO</a:t>
            </a:r>
          </a:p>
          <a:p>
            <a:pPr>
              <a:buNone/>
              <a:defRPr/>
            </a:pPr>
            <a:r>
              <a:rPr lang="es-ES_tradnl" altLang="es-MX" sz="5600" dirty="0"/>
              <a:t>                                                                                                                                                         CHARLES LOUIS DE</a:t>
            </a:r>
          </a:p>
          <a:p>
            <a:pPr>
              <a:buNone/>
              <a:defRPr/>
            </a:pPr>
            <a:r>
              <a:rPr lang="es-ES_tradnl" altLang="es-MX" sz="5600" dirty="0"/>
              <a:t>                                                                                                SECONDANT MONTESQUIEU</a:t>
            </a:r>
          </a:p>
          <a:p>
            <a:pPr>
              <a:buNone/>
              <a:defRPr/>
            </a:pPr>
            <a:r>
              <a:rPr lang="es-ES_tradnl" altLang="es-MX" sz="5600" dirty="0"/>
              <a:t>´                                                                                                                         </a:t>
            </a:r>
          </a:p>
          <a:p>
            <a:pPr>
              <a:buNone/>
              <a:defRPr/>
            </a:pPr>
            <a:r>
              <a:rPr lang="es-ES_tradnl" altLang="es-MX" sz="5600" dirty="0"/>
              <a:t>                                                                                                  JUAN JACOBO ROUSSEAU</a:t>
            </a:r>
          </a:p>
          <a:p>
            <a:pPr>
              <a:buFont typeface="Wingdings 3" charset="2"/>
              <a:buChar char=""/>
              <a:defRPr/>
            </a:pPr>
            <a:endParaRPr lang="es-ES_tradnl" altLang="es-MX" sz="5600" dirty="0"/>
          </a:p>
          <a:p>
            <a:pPr>
              <a:buFont typeface="Wingdings 3" charset="2"/>
              <a:buChar char=""/>
              <a:defRPr/>
            </a:pPr>
            <a:r>
              <a:rPr lang="es-ES_tradnl" altLang="es-MX" sz="5600" dirty="0"/>
              <a:t>EDAD MODERNA</a:t>
            </a:r>
          </a:p>
          <a:p>
            <a:pPr>
              <a:buFont typeface="Wingdings 3" charset="2"/>
              <a:buChar char=""/>
              <a:defRPr/>
            </a:pPr>
            <a:r>
              <a:rPr lang="es-ES_tradnl" altLang="es-MX" sz="5600" dirty="0"/>
              <a:t>                                                                                                                  ILUSTRACION                 JUAN BODINO        ENCICLOPEDISMO</a:t>
            </a:r>
          </a:p>
          <a:p>
            <a:pPr>
              <a:buNone/>
              <a:defRPr/>
            </a:pPr>
            <a:r>
              <a:rPr lang="es-ES_tradnl" altLang="es-MX" sz="5600" dirty="0"/>
              <a:t>   </a:t>
            </a:r>
          </a:p>
          <a:p>
            <a:pPr>
              <a:buNone/>
              <a:defRPr/>
            </a:pPr>
            <a:endParaRPr lang="es-ES_tradnl" altLang="es-MX" sz="5600" dirty="0"/>
          </a:p>
          <a:p>
            <a:pPr>
              <a:buNone/>
              <a:defRPr/>
            </a:pPr>
            <a:endParaRPr lang="es-ES_tradnl" altLang="es-MX" sz="1200" dirty="0"/>
          </a:p>
          <a:p>
            <a:pPr>
              <a:buNone/>
              <a:defRPr/>
            </a:pPr>
            <a:endParaRPr lang="es-ES_tradnl" altLang="es-MX" sz="1200" dirty="0"/>
          </a:p>
          <a:p>
            <a:pPr>
              <a:buNone/>
              <a:defRPr/>
            </a:pPr>
            <a:r>
              <a:rPr lang="es-ES_tradnl" altLang="es-MX" sz="1200" dirty="0"/>
              <a:t>          </a:t>
            </a:r>
            <a:endParaRPr lang="es-ES" altLang="es-MX" sz="1200" dirty="0"/>
          </a:p>
          <a:p>
            <a:pPr>
              <a:buFont typeface="Wingdings 3" charset="2"/>
              <a:buChar char=""/>
              <a:defRPr/>
            </a:pPr>
            <a:endParaRPr lang="es-ES" altLang="es-MX" sz="2800" dirty="0"/>
          </a:p>
        </p:txBody>
      </p:sp>
    </p:spTree>
    <p:extLst>
      <p:ext uri="{BB962C8B-B14F-4D97-AF65-F5344CB8AC3E}">
        <p14:creationId xmlns:p14="http://schemas.microsoft.com/office/powerpoint/2010/main" val="293904468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3995936" y="332656"/>
            <a:ext cx="4942284" cy="1281112"/>
          </a:xfrm>
        </p:spPr>
        <p:style>
          <a:lnRef idx="0">
            <a:schemeClr val="accent6"/>
          </a:lnRef>
          <a:fillRef idx="3">
            <a:schemeClr val="accent6"/>
          </a:fillRef>
          <a:effectRef idx="3">
            <a:schemeClr val="accent6"/>
          </a:effectRef>
          <a:fontRef idx="minor">
            <a:schemeClr val="lt1"/>
          </a:fontRef>
        </p:style>
        <p:txBody>
          <a:bodyPr rtlCol="0">
            <a:normAutofit/>
          </a:bodyPr>
          <a:lstStyle/>
          <a:p>
            <a:pPr>
              <a:defRPr/>
            </a:pPr>
            <a:r>
              <a:rPr lang="es-ES" b="1" dirty="0">
                <a:solidFill>
                  <a:schemeClr val="tx1">
                    <a:lumMod val="85000"/>
                    <a:lumOff val="15000"/>
                  </a:schemeClr>
                </a:solidFill>
                <a:effectLst>
                  <a:outerShdw blurRad="38100" dist="38100" dir="2700000" algn="tl">
                    <a:srgbClr val="C0C0C0"/>
                  </a:outerShdw>
                </a:effectLst>
              </a:rPr>
              <a:t>LIBERALISMO</a:t>
            </a:r>
            <a:endParaRPr lang="es-ES" dirty="0">
              <a:solidFill>
                <a:schemeClr val="tx1">
                  <a:lumMod val="85000"/>
                  <a:lumOff val="15000"/>
                </a:schemeClr>
              </a:solidFill>
              <a:effectLst>
                <a:outerShdw blurRad="38100" dist="38100" dir="2700000" algn="tl">
                  <a:srgbClr val="C0C0C0"/>
                </a:outerShdw>
              </a:effectLst>
            </a:endParaRPr>
          </a:p>
        </p:txBody>
      </p:sp>
      <p:sp>
        <p:nvSpPr>
          <p:cNvPr id="24579" name="Rectangle 3"/>
          <p:cNvSpPr>
            <a:spLocks noGrp="1" noChangeArrowheads="1"/>
          </p:cNvSpPr>
          <p:nvPr>
            <p:ph idx="1"/>
          </p:nvPr>
        </p:nvSpPr>
        <p:spPr>
          <a:xfrm rot="21022171">
            <a:off x="292921" y="2443849"/>
            <a:ext cx="5689740" cy="2968676"/>
          </a:xfrm>
        </p:spPr>
        <p:style>
          <a:lnRef idx="1">
            <a:schemeClr val="accent6"/>
          </a:lnRef>
          <a:fillRef idx="2">
            <a:schemeClr val="accent6"/>
          </a:fillRef>
          <a:effectRef idx="1">
            <a:schemeClr val="accent6"/>
          </a:effectRef>
          <a:fontRef idx="minor">
            <a:schemeClr val="dk1"/>
          </a:fontRef>
        </p:style>
        <p:txBody>
          <a:bodyPr rtlCol="0">
            <a:normAutofit fontScale="92500" lnSpcReduction="10000"/>
          </a:bodyPr>
          <a:lstStyle/>
          <a:p>
            <a:pPr marL="274281" indent="-274281" algn="ctr">
              <a:lnSpc>
                <a:spcPct val="90000"/>
              </a:lnSpc>
              <a:buClr>
                <a:schemeClr val="accent3"/>
              </a:buClr>
              <a:buNone/>
              <a:defRPr/>
            </a:pPr>
            <a:r>
              <a:rPr lang="es-ES" sz="2600" dirty="0">
                <a:effectLst>
                  <a:outerShdw blurRad="38100" dist="38100" dir="2700000" algn="tl">
                    <a:srgbClr val="C0C0C0"/>
                  </a:outerShdw>
                </a:effectLst>
              </a:rPr>
              <a:t>   </a:t>
            </a:r>
            <a:r>
              <a:rPr lang="es-ES" sz="2400" dirty="0">
                <a:effectLst>
                  <a:outerShdw blurRad="38100" dist="38100" dir="2700000" algn="tl">
                    <a:srgbClr val="C0C0C0"/>
                  </a:outerShdw>
                </a:effectLst>
              </a:rPr>
              <a:t>ES UN SISTEMA FILOSOFICO, ECONOMICO Y DE ACCION POLITICA QUE PROMUEVE LAS LIBERTADES CIVILES AL PODER COACTIVO DEL GOBIERNO A LAS PERSONAS. SE DEFIENDE PRINCIPALMENTE POR; EL DESARROLLO DE LAS LIBERTADES IMDIVIDUALES Y EL PROGRESO DE LA SOCIENDAD, Y ESTABLECER UN ESTADO DE DERECHO.</a:t>
            </a:r>
          </a:p>
          <a:p>
            <a:pPr marL="274281" indent="-274281">
              <a:lnSpc>
                <a:spcPct val="90000"/>
              </a:lnSpc>
              <a:buClr>
                <a:schemeClr val="accent3"/>
              </a:buClr>
              <a:buFont typeface="Wingdings" pitchFamily="2" charset="2"/>
              <a:buChar char="Ø"/>
              <a:defRPr/>
            </a:pPr>
            <a:endParaRPr lang="es-ES" dirty="0">
              <a:solidFill>
                <a:schemeClr val="tx1">
                  <a:lumMod val="75000"/>
                  <a:lumOff val="25000"/>
                </a:schemeClr>
              </a:solidFill>
              <a:effectLst>
                <a:outerShdw blurRad="38100" dist="38100" dir="2700000" algn="tl">
                  <a:srgbClr val="C0C0C0"/>
                </a:outerShdw>
              </a:effectLst>
            </a:endParaRPr>
          </a:p>
          <a:p>
            <a:pPr marL="274281" indent="-274281">
              <a:lnSpc>
                <a:spcPct val="90000"/>
              </a:lnSpc>
              <a:buClr>
                <a:schemeClr val="accent3"/>
              </a:buClr>
              <a:buFont typeface="Wingdings 2"/>
              <a:buChar char=""/>
              <a:defRPr/>
            </a:pPr>
            <a:endParaRPr lang="es-ES" dirty="0">
              <a:solidFill>
                <a:schemeClr val="tx1">
                  <a:lumMod val="75000"/>
                  <a:lumOff val="25000"/>
                </a:schemeClr>
              </a:solidFill>
            </a:endParaRPr>
          </a:p>
        </p:txBody>
      </p:sp>
      <p:pic>
        <p:nvPicPr>
          <p:cNvPr id="276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936215">
            <a:off x="6372200" y="4725144"/>
            <a:ext cx="2248291" cy="16561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3706528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0" y="0"/>
            <a:ext cx="6886577" cy="922114"/>
          </a:xfrm>
        </p:spPr>
        <p:style>
          <a:lnRef idx="1">
            <a:schemeClr val="dk1"/>
          </a:lnRef>
          <a:fillRef idx="2">
            <a:schemeClr val="dk1"/>
          </a:fillRef>
          <a:effectRef idx="1">
            <a:schemeClr val="dk1"/>
          </a:effectRef>
          <a:fontRef idx="minor">
            <a:schemeClr val="dk1"/>
          </a:fontRef>
        </p:style>
        <p:txBody>
          <a:bodyPr/>
          <a:lstStyle/>
          <a:p>
            <a:r>
              <a:rPr lang="es-ES_tradnl" altLang="es-MX" dirty="0" smtClean="0"/>
              <a:t>NICOLAS MAQUIAVELO</a:t>
            </a:r>
            <a:endParaRPr lang="es-ES" altLang="es-MX" dirty="0" smtClean="0"/>
          </a:p>
        </p:txBody>
      </p:sp>
      <p:sp>
        <p:nvSpPr>
          <p:cNvPr id="37891" name="Rectangle 4"/>
          <p:cNvSpPr>
            <a:spLocks noGrp="1" noChangeArrowheads="1"/>
          </p:cNvSpPr>
          <p:nvPr>
            <p:ph type="body" sz="half" idx="1"/>
          </p:nvPr>
        </p:nvSpPr>
        <p:spPr>
          <a:xfrm rot="20999014">
            <a:off x="412963" y="1694228"/>
            <a:ext cx="5103381" cy="4708525"/>
          </a:xfrm>
        </p:spPr>
        <p:style>
          <a:lnRef idx="0">
            <a:schemeClr val="dk1"/>
          </a:lnRef>
          <a:fillRef idx="3">
            <a:schemeClr val="dk1"/>
          </a:fillRef>
          <a:effectRef idx="3">
            <a:schemeClr val="dk1"/>
          </a:effectRef>
          <a:fontRef idx="minor">
            <a:schemeClr val="lt1"/>
          </a:fontRef>
        </p:style>
        <p:txBody>
          <a:bodyPr>
            <a:normAutofit fontScale="77500" lnSpcReduction="20000"/>
          </a:bodyPr>
          <a:lstStyle/>
          <a:p>
            <a:pPr algn="just">
              <a:lnSpc>
                <a:spcPct val="80000"/>
              </a:lnSpc>
            </a:pPr>
            <a:r>
              <a:rPr lang="es-ES" altLang="es-MX" sz="2900" dirty="0" smtClean="0"/>
              <a:t>MAQUIAVELO CONOCIÓ DESDE DENTRO LAS CORTES EUROPEAS DE LA ÉPOCA Y EL PAPADO, LO QUE LE PERMITIÓ UNA SINGULAR VISIÓN DE LA REALIDAD POLÍTICA, DE LOS MECANISMOS DEL GOBIERNO DE LOS NUEVOS ESTADOS. SU OBRA MÁS IMPORTANTE, EL PRÍNCIPE, ESTA ESCRITA EN FORMA DE CONSEJOS A UN HIPOTÉTICO ESTADISTA EN TORNO AL “ARTE DE GOBERNAR”, ES DECIR, EL ARTE DE MANTENERSE EN EL PODER. </a:t>
            </a:r>
          </a:p>
          <a:p>
            <a:pPr algn="just">
              <a:lnSpc>
                <a:spcPct val="80000"/>
              </a:lnSpc>
            </a:pPr>
            <a:r>
              <a:rPr lang="es-ES_tradnl" altLang="es-MX" sz="2900" dirty="0" smtClean="0"/>
              <a:t>EN ESTA OBRA DESCRIBE LAS CUALIDADES Q DEBE DE TENER UN PRINCIPE PARA CONQUISTAR, MANTENER Y AMPLIAR SU PODER</a:t>
            </a:r>
            <a:r>
              <a:rPr lang="es-ES_tradnl" altLang="es-MX" dirty="0" smtClean="0"/>
              <a:t>.</a:t>
            </a:r>
          </a:p>
          <a:p>
            <a:pPr>
              <a:lnSpc>
                <a:spcPct val="80000"/>
              </a:lnSpc>
            </a:pPr>
            <a:endParaRPr lang="es-ES" altLang="es-MX" sz="1600" dirty="0"/>
          </a:p>
        </p:txBody>
      </p:sp>
      <p:pic>
        <p:nvPicPr>
          <p:cNvPr id="37892" name="Picture 6" descr="0003586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36096" y="1268760"/>
            <a:ext cx="3005882" cy="3384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0355012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6" name="Picture 6" descr="Montesquieu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3920" y="994678"/>
            <a:ext cx="3319086" cy="5688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14" name="Rectangle 2"/>
          <p:cNvSpPr>
            <a:spLocks noGrp="1" noChangeArrowheads="1"/>
          </p:cNvSpPr>
          <p:nvPr>
            <p:ph type="title"/>
          </p:nvPr>
        </p:nvSpPr>
        <p:spPr>
          <a:xfrm>
            <a:off x="467544" y="0"/>
            <a:ext cx="8229600" cy="1143000"/>
          </a:xfrm>
        </p:spPr>
        <p:style>
          <a:lnRef idx="0">
            <a:schemeClr val="accent3"/>
          </a:lnRef>
          <a:fillRef idx="3">
            <a:schemeClr val="accent3"/>
          </a:fillRef>
          <a:effectRef idx="3">
            <a:schemeClr val="accent3"/>
          </a:effectRef>
          <a:fontRef idx="minor">
            <a:schemeClr val="lt1"/>
          </a:fontRef>
        </p:style>
        <p:txBody>
          <a:bodyPr/>
          <a:lstStyle/>
          <a:p>
            <a:r>
              <a:rPr lang="es-ES" altLang="es-MX" sz="2800" b="1" dirty="0"/>
              <a:t>CHARLES LOUIS DE SECONDAT                 MONTESQUIEU</a:t>
            </a:r>
          </a:p>
        </p:txBody>
      </p:sp>
      <p:sp>
        <p:nvSpPr>
          <p:cNvPr id="24579" name="Rectangle 5"/>
          <p:cNvSpPr>
            <a:spLocks noGrp="1" noChangeArrowheads="1"/>
          </p:cNvSpPr>
          <p:nvPr>
            <p:ph type="body" sz="half" idx="2"/>
          </p:nvPr>
        </p:nvSpPr>
        <p:spPr>
          <a:xfrm>
            <a:off x="3347864" y="1556793"/>
            <a:ext cx="5338936" cy="4569374"/>
          </a:xfrm>
        </p:spPr>
        <p:style>
          <a:lnRef idx="2">
            <a:schemeClr val="dk1"/>
          </a:lnRef>
          <a:fillRef idx="1">
            <a:schemeClr val="lt1"/>
          </a:fillRef>
          <a:effectRef idx="0">
            <a:schemeClr val="dk1"/>
          </a:effectRef>
          <a:fontRef idx="minor">
            <a:schemeClr val="dk1"/>
          </a:fontRef>
        </p:style>
        <p:txBody>
          <a:bodyPr rtlCol="0">
            <a:noAutofit/>
          </a:bodyPr>
          <a:lstStyle/>
          <a:p>
            <a:pPr>
              <a:lnSpc>
                <a:spcPct val="80000"/>
              </a:lnSpc>
              <a:buFont typeface="Wingdings 3" charset="2"/>
              <a:buChar char=""/>
              <a:defRPr/>
            </a:pPr>
            <a:r>
              <a:rPr lang="es-ES" altLang="es-MX" sz="1800" dirty="0">
                <a:hlinkClick r:id="rId3"/>
              </a:rPr>
              <a:t>MODELO</a:t>
            </a:r>
            <a:r>
              <a:rPr lang="es-ES" altLang="es-MX" sz="1800" dirty="0"/>
              <a:t> POLÍTICO INGLES DE SEPARACIÓN DE PODERES Y </a:t>
            </a:r>
            <a:r>
              <a:rPr lang="es-ES" altLang="es-MX" sz="1800" dirty="0">
                <a:hlinkClick r:id="rId4"/>
              </a:rPr>
              <a:t>MONARQUÍA</a:t>
            </a:r>
            <a:r>
              <a:rPr lang="es-ES" altLang="es-MX" sz="1800" dirty="0"/>
              <a:t> CONSTITUCIONAL, AL CUAL SE LE CONSIDERA EL </a:t>
            </a:r>
            <a:r>
              <a:rPr lang="es-ES" altLang="es-MX" sz="1800" u="sng" dirty="0">
                <a:hlinkClick r:id="rId5"/>
              </a:rPr>
              <a:t>MEJOR</a:t>
            </a:r>
            <a:r>
              <a:rPr lang="es-ES" altLang="es-MX" sz="1800" dirty="0"/>
              <a:t> EN SU TIPO COMO GARANTÍA CONTRA EL DESPOTISMO. </a:t>
            </a:r>
          </a:p>
          <a:p>
            <a:pPr>
              <a:lnSpc>
                <a:spcPct val="80000"/>
              </a:lnSpc>
              <a:buFont typeface="Wingdings 3" charset="2"/>
              <a:buChar char=""/>
              <a:defRPr/>
            </a:pPr>
            <a:r>
              <a:rPr lang="es-ES" altLang="es-MX" sz="1800" dirty="0"/>
              <a:t>EL </a:t>
            </a:r>
            <a:r>
              <a:rPr lang="es-ES" altLang="es-MX" sz="1800" dirty="0">
                <a:hlinkClick r:id="rId6"/>
              </a:rPr>
              <a:t>PODER</a:t>
            </a:r>
            <a:r>
              <a:rPr lang="es-ES" altLang="es-MX" sz="1800" dirty="0"/>
              <a:t> EJECUTIVO, EL PODER LEGISLATIVO Y EL </a:t>
            </a:r>
            <a:r>
              <a:rPr lang="es-ES" altLang="es-MX" sz="1800" dirty="0">
                <a:hlinkClick r:id="rId7"/>
              </a:rPr>
              <a:t>PODER JUDICIAL</a:t>
            </a:r>
            <a:r>
              <a:rPr lang="es-ES" altLang="es-MX" sz="1800" dirty="0"/>
              <a:t> NO DEBEN CONCENTRARSE EN LAS MISMAS MANOS. </a:t>
            </a:r>
          </a:p>
          <a:p>
            <a:pPr>
              <a:lnSpc>
                <a:spcPct val="80000"/>
              </a:lnSpc>
              <a:buFont typeface="Wingdings 3" charset="2"/>
              <a:buChar char=""/>
              <a:defRPr/>
            </a:pPr>
            <a:r>
              <a:rPr lang="es-ES" altLang="es-MX" sz="1800" dirty="0"/>
              <a:t>SU </a:t>
            </a:r>
            <a:r>
              <a:rPr lang="es-ES" altLang="es-MX" sz="1800" dirty="0">
                <a:hlinkClick r:id="rId8"/>
              </a:rPr>
              <a:t>IMAGEN</a:t>
            </a:r>
            <a:r>
              <a:rPr lang="es-ES" altLang="es-MX" sz="1800" dirty="0"/>
              <a:t> DE LA SOCIEDAD SERÍA LA DE TRES FUERZAS SOCIALES -REY, PUEBLO Y ARISTOCRACIA-, A LA QUE LES CORRESPONDEN TRES FUERZAS POLÍTICAS. </a:t>
            </a:r>
          </a:p>
          <a:p>
            <a:pPr>
              <a:lnSpc>
                <a:spcPct val="80000"/>
              </a:lnSpc>
              <a:buFont typeface="Wingdings 3" charset="2"/>
              <a:buChar char=""/>
              <a:defRPr/>
            </a:pPr>
            <a:r>
              <a:rPr lang="es-ES" altLang="es-MX" sz="1800" dirty="0"/>
              <a:t>PARA MONTESQUIEU, </a:t>
            </a:r>
            <a:r>
              <a:rPr lang="es-ES" altLang="es-MX" sz="1800" dirty="0">
                <a:hlinkClick r:id="rId9"/>
              </a:rPr>
              <a:t>LA REPÚBLICA</a:t>
            </a:r>
            <a:r>
              <a:rPr lang="es-ES" altLang="es-MX" sz="1800" dirty="0"/>
              <a:t> DEBE GOBERNARSE POR EL PRINCIPIO DE LA VIRTUD, </a:t>
            </a:r>
            <a:r>
              <a:rPr lang="es-ES" altLang="es-MX" sz="1800" dirty="0">
                <a:hlinkClick r:id="rId10"/>
              </a:rPr>
              <a:t>EL AMOR</a:t>
            </a:r>
            <a:r>
              <a:rPr lang="es-ES" altLang="es-MX" sz="1800" dirty="0"/>
              <a:t> A LA PATRIA Y LA </a:t>
            </a:r>
            <a:r>
              <a:rPr lang="es-ES" altLang="es-MX" sz="1800" dirty="0">
                <a:hlinkClick r:id="rId11"/>
              </a:rPr>
              <a:t>IGUALDAD</a:t>
            </a:r>
            <a:r>
              <a:rPr lang="es-ES" altLang="es-MX" sz="1800" dirty="0"/>
              <a:t>. </a:t>
            </a:r>
          </a:p>
          <a:p>
            <a:pPr>
              <a:lnSpc>
                <a:spcPct val="80000"/>
              </a:lnSpc>
              <a:buFont typeface="Wingdings 3" charset="2"/>
              <a:buChar char=""/>
              <a:defRPr/>
            </a:pPr>
            <a:r>
              <a:rPr lang="es-ES" altLang="es-MX" sz="1800" dirty="0"/>
              <a:t>A MONARQUÍA CONSTITUCIONAL, ES PARA MONTESQUIEU LA MEJOR FORMA DE GOBIERNO, AL REUNIR EN SÍ MISMA LAS VENTAJAS DE LA REPÚBLICA Y DE LAS MONARQUÍAS ABSOLUTAS. </a:t>
            </a:r>
          </a:p>
        </p:txBody>
      </p:sp>
    </p:spTree>
    <p:extLst>
      <p:ext uri="{BB962C8B-B14F-4D97-AF65-F5344CB8AC3E}">
        <p14:creationId xmlns:p14="http://schemas.microsoft.com/office/powerpoint/2010/main" val="326788894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1050009" y="11266"/>
            <a:ext cx="6851104" cy="706090"/>
          </a:xfrm>
        </p:spPr>
        <p:style>
          <a:lnRef idx="0">
            <a:schemeClr val="accent6"/>
          </a:lnRef>
          <a:fillRef idx="3">
            <a:schemeClr val="accent6"/>
          </a:fillRef>
          <a:effectRef idx="3">
            <a:schemeClr val="accent6"/>
          </a:effectRef>
          <a:fontRef idx="minor">
            <a:schemeClr val="lt1"/>
          </a:fontRef>
        </p:style>
        <p:txBody>
          <a:bodyPr/>
          <a:lstStyle/>
          <a:p>
            <a:r>
              <a:rPr lang="es-ES_tradnl" altLang="es-MX" dirty="0" smtClean="0"/>
              <a:t>JUAN JACOBO ROUSSEAU</a:t>
            </a:r>
            <a:endParaRPr lang="es-ES" altLang="es-MX" dirty="0" smtClean="0"/>
          </a:p>
        </p:txBody>
      </p:sp>
      <p:sp>
        <p:nvSpPr>
          <p:cNvPr id="39939" name="Rectangle 5"/>
          <p:cNvSpPr>
            <a:spLocks noGrp="1" noChangeArrowheads="1"/>
          </p:cNvSpPr>
          <p:nvPr>
            <p:ph type="body" sz="half" idx="2"/>
          </p:nvPr>
        </p:nvSpPr>
        <p:spPr>
          <a:xfrm>
            <a:off x="2555776" y="764704"/>
            <a:ext cx="6063433" cy="5245100"/>
          </a:xfrm>
        </p:spPr>
        <p:txBody>
          <a:bodyPr>
            <a:noAutofit/>
          </a:bodyPr>
          <a:lstStyle/>
          <a:p>
            <a:pPr>
              <a:lnSpc>
                <a:spcPct val="80000"/>
              </a:lnSpc>
            </a:pPr>
            <a:r>
              <a:rPr lang="es-ES_tradnl" altLang="es-MX" sz="1800" b="1" dirty="0"/>
              <a:t>OBRA: EL CONTRATO SOCIAL.</a:t>
            </a:r>
          </a:p>
          <a:p>
            <a:pPr marL="0" indent="0">
              <a:lnSpc>
                <a:spcPct val="80000"/>
              </a:lnSpc>
              <a:buNone/>
            </a:pPr>
            <a:r>
              <a:rPr lang="es-ES_tradnl" altLang="es-MX" sz="1800" b="1" dirty="0"/>
              <a:t>ESTABLECE LOS PRINCIPIOS DEL DERECHO POLITICO Y DE LA SOBERANIA POPULAR CONSIDERANDO A LOS HOBRES “TAL CUALES SON” Y A LAS LEYES “TALES CUALES PUEDEN SER”.</a:t>
            </a:r>
          </a:p>
          <a:p>
            <a:pPr>
              <a:lnSpc>
                <a:spcPct val="80000"/>
              </a:lnSpc>
            </a:pPr>
            <a:r>
              <a:rPr lang="es-ES_tradnl" altLang="es-MX" sz="1800" b="1" dirty="0"/>
              <a:t>DOS PRINCIPIOS:</a:t>
            </a:r>
          </a:p>
          <a:p>
            <a:pPr marL="0" indent="0">
              <a:lnSpc>
                <a:spcPct val="80000"/>
              </a:lnSpc>
              <a:buNone/>
            </a:pPr>
            <a:r>
              <a:rPr lang="es-ES" altLang="es-MX" sz="1800" b="1" dirty="0"/>
              <a:t>1.- Que el </a:t>
            </a:r>
            <a:r>
              <a:rPr lang="es-ES" altLang="es-MX" sz="1800" b="1" i="1" dirty="0"/>
              <a:t>estado de naturaleza</a:t>
            </a:r>
            <a:r>
              <a:rPr lang="es-ES" altLang="es-MX" sz="1800" b="1" dirty="0"/>
              <a:t> es superior al </a:t>
            </a:r>
            <a:r>
              <a:rPr lang="es-ES" altLang="es-MX" sz="1800" b="1" i="1" dirty="0"/>
              <a:t>estado de sociedad</a:t>
            </a:r>
            <a:r>
              <a:rPr lang="es-ES" altLang="es-MX" sz="1800" b="1" dirty="0"/>
              <a:t>.</a:t>
            </a:r>
          </a:p>
          <a:p>
            <a:pPr marL="0" indent="0">
              <a:lnSpc>
                <a:spcPct val="80000"/>
              </a:lnSpc>
              <a:buNone/>
            </a:pPr>
            <a:r>
              <a:rPr lang="es-ES" altLang="es-MX" sz="1800" b="1" dirty="0"/>
              <a:t>2.- Que no es posible volver al </a:t>
            </a:r>
            <a:r>
              <a:rPr lang="es-ES" altLang="es-MX" sz="1800" b="1" i="1" dirty="0"/>
              <a:t>estado de naturaleza</a:t>
            </a:r>
            <a:r>
              <a:rPr lang="es-ES" altLang="es-MX" sz="1800" b="1" dirty="0"/>
              <a:t>.</a:t>
            </a:r>
          </a:p>
          <a:p>
            <a:pPr marL="0" indent="0">
              <a:lnSpc>
                <a:spcPct val="80000"/>
              </a:lnSpc>
              <a:buNone/>
            </a:pPr>
            <a:r>
              <a:rPr lang="es-ES" altLang="es-MX" sz="1800" b="1" dirty="0"/>
              <a:t>Destacan además otras dos ideas de su obra que ejercieron una influencia importante en la Revolución Francesa:</a:t>
            </a:r>
          </a:p>
          <a:p>
            <a:pPr>
              <a:lnSpc>
                <a:spcPct val="80000"/>
              </a:lnSpc>
            </a:pPr>
            <a:r>
              <a:rPr lang="es-ES" altLang="es-MX" sz="1800" b="1" dirty="0"/>
              <a:t>-La </a:t>
            </a:r>
            <a:r>
              <a:rPr lang="es-ES" altLang="es-MX" sz="1800" b="1" i="1" dirty="0"/>
              <a:t>voluntad general</a:t>
            </a:r>
            <a:r>
              <a:rPr lang="es-ES" altLang="es-MX" sz="1800" b="1" dirty="0"/>
              <a:t>, que es la que expresa el pueblo.</a:t>
            </a:r>
          </a:p>
          <a:p>
            <a:pPr>
              <a:lnSpc>
                <a:spcPct val="80000"/>
              </a:lnSpc>
            </a:pPr>
            <a:r>
              <a:rPr lang="es-ES" altLang="es-MX" sz="1800" b="1" dirty="0"/>
              <a:t>-La nación, que constituye la forma de ser de los pueblos, lo que diferencia a unos de otros.</a:t>
            </a:r>
          </a:p>
        </p:txBody>
      </p:sp>
      <p:pic>
        <p:nvPicPr>
          <p:cNvPr id="39940" name="Picture 7" descr="rousseau"/>
          <p:cNvPicPr>
            <a:picLocks noChangeAspect="1" noChangeArrowheads="1"/>
          </p:cNvPicPr>
          <p:nvPr/>
        </p:nvPicPr>
        <p:blipFill rotWithShape="1">
          <a:blip r:embed="rId2">
            <a:extLst>
              <a:ext uri="{28A0092B-C50C-407E-A947-70E740481C1C}">
                <a14:useLocalDpi xmlns:a14="http://schemas.microsoft.com/office/drawing/2010/main" val="0"/>
              </a:ext>
            </a:extLst>
          </a:blip>
          <a:srcRect t="16974" r="50000" b="17338"/>
          <a:stretch/>
        </p:blipFill>
        <p:spPr bwMode="auto">
          <a:xfrm rot="20190725">
            <a:off x="460139" y="3528355"/>
            <a:ext cx="1909288" cy="24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5265184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3"/>
          <p:cNvSpPr>
            <a:spLocks noGrp="1" noChangeArrowheads="1"/>
          </p:cNvSpPr>
          <p:nvPr>
            <p:ph idx="1"/>
          </p:nvPr>
        </p:nvSpPr>
        <p:spPr>
          <a:xfrm>
            <a:off x="323528" y="1844824"/>
            <a:ext cx="8640960" cy="2517428"/>
          </a:xfrm>
          <a:gradFill flip="none" rotWithShape="1">
            <a:gsLst>
              <a:gs pos="0">
                <a:schemeClr val="tx2">
                  <a:lumMod val="50000"/>
                  <a:lumOff val="50000"/>
                  <a:tint val="66000"/>
                  <a:satMod val="160000"/>
                </a:schemeClr>
              </a:gs>
              <a:gs pos="50000">
                <a:schemeClr val="tx2">
                  <a:lumMod val="50000"/>
                  <a:lumOff val="50000"/>
                  <a:tint val="44500"/>
                  <a:satMod val="160000"/>
                </a:schemeClr>
              </a:gs>
              <a:gs pos="100000">
                <a:schemeClr val="tx2">
                  <a:lumMod val="50000"/>
                  <a:lumOff val="50000"/>
                  <a:tint val="23500"/>
                  <a:satMod val="160000"/>
                </a:schemeClr>
              </a:gs>
            </a:gsLst>
            <a:path path="circle">
              <a:fillToRect l="50000" t="50000" r="50000" b="50000"/>
            </a:path>
            <a:tileRect/>
          </a:gradFill>
        </p:spPr>
        <p:txBody>
          <a:bodyPr>
            <a:normAutofit lnSpcReduction="10000"/>
          </a:bodyPr>
          <a:lstStyle/>
          <a:p>
            <a:r>
              <a:rPr lang="es-ES_tradnl" altLang="es-MX" sz="2000" dirty="0" smtClean="0"/>
              <a:t>LIBRO PRIMERO                  HABLA DE LA ESENCIA DEL CONTRATO SOCIAL.</a:t>
            </a:r>
          </a:p>
          <a:p>
            <a:r>
              <a:rPr lang="es-ES_tradnl" altLang="es-MX" sz="2000" dirty="0" smtClean="0"/>
              <a:t>LIBRO SEGUNDO                      LA VOLUNTAD GENERAL.</a:t>
            </a:r>
          </a:p>
          <a:p>
            <a:r>
              <a:rPr lang="es-ES_tradnl" altLang="es-MX" sz="2000" dirty="0" smtClean="0"/>
              <a:t>LIBRO TERCERO                     LA DIVISION DEL CUERPO POLITICO.</a:t>
            </a:r>
          </a:p>
          <a:p>
            <a:r>
              <a:rPr lang="es-ES_tradnl" altLang="es-MX" sz="2000" dirty="0" smtClean="0"/>
              <a:t>LIBRO CUARTO                     LA VOLUNTAD GENERAL SE ENTREGA 								                          CUANDO SE ACEPTA EL CONTRATO.</a:t>
            </a:r>
            <a:endParaRPr lang="es-ES" altLang="es-MX" sz="2000" dirty="0" smtClean="0"/>
          </a:p>
        </p:txBody>
      </p:sp>
      <p:sp>
        <p:nvSpPr>
          <p:cNvPr id="40963" name="AutoShape 4"/>
          <p:cNvSpPr>
            <a:spLocks noChangeArrowheads="1"/>
          </p:cNvSpPr>
          <p:nvPr/>
        </p:nvSpPr>
        <p:spPr bwMode="auto">
          <a:xfrm>
            <a:off x="2675199" y="2348880"/>
            <a:ext cx="485775" cy="322263"/>
          </a:xfrm>
          <a:prstGeom prst="rightArrow">
            <a:avLst>
              <a:gd name="adj1" fmla="val 50000"/>
              <a:gd name="adj2" fmla="val 29050"/>
            </a:avLst>
          </a:prstGeom>
          <a:solidFill>
            <a:schemeClr val="accent1"/>
          </a:solidFill>
          <a:ln w="9525">
            <a:solidFill>
              <a:schemeClr val="tx1"/>
            </a:solidFill>
            <a:miter lim="800000"/>
            <a:headEnd/>
            <a:tailEnd/>
          </a:ln>
        </p:spPr>
        <p:txBody>
          <a:bodyPr wrap="none" lIns="91427" tIns="45713" rIns="91427" bIns="45713" anchor="ct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fontAlgn="base">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fontAlgn="base">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fontAlgn="base">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fontAlgn="base">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fontAlgn="base">
              <a:spcBef>
                <a:spcPct val="0"/>
              </a:spcBef>
              <a:spcAft>
                <a:spcPct val="0"/>
              </a:spcAft>
              <a:buClrTx/>
              <a:buFontTx/>
              <a:buNone/>
            </a:pPr>
            <a:endParaRPr lang="es-MX" altLang="es-MX">
              <a:solidFill>
                <a:prstClr val="black"/>
              </a:solidFill>
              <a:latin typeface="Arial" panose="020B0604020202020204" pitchFamily="34" charset="0"/>
            </a:endParaRPr>
          </a:p>
        </p:txBody>
      </p:sp>
      <p:sp>
        <p:nvSpPr>
          <p:cNvPr id="40964" name="AutoShape 5"/>
          <p:cNvSpPr>
            <a:spLocks noChangeArrowheads="1"/>
          </p:cNvSpPr>
          <p:nvPr/>
        </p:nvSpPr>
        <p:spPr bwMode="auto">
          <a:xfrm>
            <a:off x="2675199" y="2852936"/>
            <a:ext cx="485775" cy="358775"/>
          </a:xfrm>
          <a:prstGeom prst="rightArrow">
            <a:avLst>
              <a:gd name="adj1" fmla="val 50000"/>
              <a:gd name="adj2" fmla="val 28216"/>
            </a:avLst>
          </a:prstGeom>
          <a:solidFill>
            <a:schemeClr val="accent1"/>
          </a:solidFill>
          <a:ln w="9525">
            <a:solidFill>
              <a:schemeClr val="tx1"/>
            </a:solidFill>
            <a:miter lim="800000"/>
            <a:headEnd/>
            <a:tailEnd/>
          </a:ln>
        </p:spPr>
        <p:txBody>
          <a:bodyPr wrap="none" lIns="91427" tIns="45713" rIns="91427" bIns="45713" anchor="ct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fontAlgn="base">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fontAlgn="base">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fontAlgn="base">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fontAlgn="base">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fontAlgn="base">
              <a:spcBef>
                <a:spcPct val="0"/>
              </a:spcBef>
              <a:spcAft>
                <a:spcPct val="0"/>
              </a:spcAft>
              <a:buClrTx/>
              <a:buFontTx/>
              <a:buNone/>
            </a:pPr>
            <a:endParaRPr lang="es-MX" altLang="es-MX">
              <a:solidFill>
                <a:prstClr val="black"/>
              </a:solidFill>
              <a:latin typeface="Arial" panose="020B0604020202020204" pitchFamily="34" charset="0"/>
            </a:endParaRPr>
          </a:p>
        </p:txBody>
      </p:sp>
      <p:sp>
        <p:nvSpPr>
          <p:cNvPr id="40965" name="AutoShape 6"/>
          <p:cNvSpPr>
            <a:spLocks noChangeArrowheads="1"/>
          </p:cNvSpPr>
          <p:nvPr/>
        </p:nvSpPr>
        <p:spPr bwMode="auto">
          <a:xfrm>
            <a:off x="2675199" y="1988840"/>
            <a:ext cx="432197" cy="284162"/>
          </a:xfrm>
          <a:prstGeom prst="rightArrow">
            <a:avLst>
              <a:gd name="adj1" fmla="val 50000"/>
              <a:gd name="adj2" fmla="val 28748"/>
            </a:avLst>
          </a:prstGeom>
          <a:solidFill>
            <a:schemeClr val="accent1"/>
          </a:solidFill>
          <a:ln w="9525">
            <a:solidFill>
              <a:schemeClr val="tx1"/>
            </a:solidFill>
            <a:miter lim="800000"/>
            <a:headEnd/>
            <a:tailEnd/>
          </a:ln>
        </p:spPr>
        <p:txBody>
          <a:bodyPr wrap="none" lIns="91427" tIns="45713" rIns="91427" bIns="45713" anchor="ct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fontAlgn="base">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fontAlgn="base">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fontAlgn="base">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fontAlgn="base">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fontAlgn="base">
              <a:spcBef>
                <a:spcPct val="0"/>
              </a:spcBef>
              <a:spcAft>
                <a:spcPct val="0"/>
              </a:spcAft>
              <a:buClrTx/>
              <a:buFontTx/>
              <a:buNone/>
            </a:pPr>
            <a:endParaRPr lang="es-MX" altLang="es-MX">
              <a:solidFill>
                <a:prstClr val="black"/>
              </a:solidFill>
              <a:latin typeface="Arial" panose="020B0604020202020204" pitchFamily="34" charset="0"/>
            </a:endParaRPr>
          </a:p>
        </p:txBody>
      </p:sp>
    </p:spTree>
    <p:extLst>
      <p:ext uri="{BB962C8B-B14F-4D97-AF65-F5344CB8AC3E}">
        <p14:creationId xmlns:p14="http://schemas.microsoft.com/office/powerpoint/2010/main" val="212557850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3648" y="836712"/>
            <a:ext cx="6552728" cy="49685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0722" name="Rectangle 2"/>
          <p:cNvSpPr>
            <a:spLocks noGrp="1" noChangeArrowheads="1"/>
          </p:cNvSpPr>
          <p:nvPr>
            <p:ph type="title"/>
          </p:nvPr>
        </p:nvSpPr>
        <p:spPr>
          <a:xfrm rot="1492169">
            <a:off x="3659957" y="979845"/>
            <a:ext cx="4942284" cy="1281112"/>
          </a:xfrm>
        </p:spPr>
        <p:style>
          <a:lnRef idx="2">
            <a:schemeClr val="accent2"/>
          </a:lnRef>
          <a:fillRef idx="1">
            <a:schemeClr val="lt1"/>
          </a:fillRef>
          <a:effectRef idx="0">
            <a:schemeClr val="accent2"/>
          </a:effectRef>
          <a:fontRef idx="minor">
            <a:schemeClr val="dk1"/>
          </a:fontRef>
        </p:style>
        <p:txBody>
          <a:bodyPr rtlCol="0">
            <a:normAutofit/>
          </a:bodyPr>
          <a:lstStyle/>
          <a:p>
            <a:pPr>
              <a:defRPr/>
            </a:pPr>
            <a:r>
              <a:rPr lang="es-ES" b="1" dirty="0">
                <a:solidFill>
                  <a:schemeClr val="bg1"/>
                </a:solidFill>
                <a:effectLst>
                  <a:outerShdw blurRad="38100" dist="38100" dir="2700000" algn="tl">
                    <a:srgbClr val="C0C0C0"/>
                  </a:outerShdw>
                </a:effectLst>
              </a:rPr>
              <a:t>ENCICLOPEDISMO</a:t>
            </a:r>
            <a:endParaRPr lang="es-ES" dirty="0">
              <a:solidFill>
                <a:schemeClr val="bg1"/>
              </a:solidFill>
              <a:effectLst>
                <a:outerShdw blurRad="38100" dist="38100" dir="2700000" algn="tl">
                  <a:srgbClr val="C0C0C0"/>
                </a:outerShdw>
              </a:effectLst>
            </a:endParaRPr>
          </a:p>
        </p:txBody>
      </p:sp>
      <p:sp>
        <p:nvSpPr>
          <p:cNvPr id="30723" name="Rectangle 3"/>
          <p:cNvSpPr>
            <a:spLocks noGrp="1" noChangeArrowheads="1"/>
          </p:cNvSpPr>
          <p:nvPr>
            <p:ph idx="1"/>
          </p:nvPr>
        </p:nvSpPr>
        <p:spPr>
          <a:xfrm>
            <a:off x="539552" y="4237907"/>
            <a:ext cx="4943475" cy="2374900"/>
          </a:xfrm>
        </p:spPr>
        <p:style>
          <a:lnRef idx="0">
            <a:schemeClr val="accent2"/>
          </a:lnRef>
          <a:fillRef idx="3">
            <a:schemeClr val="accent2"/>
          </a:fillRef>
          <a:effectRef idx="3">
            <a:schemeClr val="accent2"/>
          </a:effectRef>
          <a:fontRef idx="minor">
            <a:schemeClr val="lt1"/>
          </a:fontRef>
        </p:style>
        <p:txBody>
          <a:bodyPr rtlCol="0">
            <a:normAutofit fontScale="92500" lnSpcReduction="10000"/>
          </a:bodyPr>
          <a:lstStyle/>
          <a:p>
            <a:pPr marL="274281" indent="-274281" algn="ctr">
              <a:buClr>
                <a:schemeClr val="accent3"/>
              </a:buClr>
              <a:buNone/>
              <a:defRPr/>
            </a:pPr>
            <a:r>
              <a:rPr lang="es-ES" dirty="0">
                <a:solidFill>
                  <a:schemeClr val="bg1"/>
                </a:solidFill>
                <a:effectLst>
                  <a:outerShdw blurRad="38100" dist="38100" dir="2700000" algn="tl">
                    <a:srgbClr val="C0C0C0"/>
                  </a:outerShdw>
                </a:effectLst>
              </a:rPr>
              <a:t>ES UN MOVIMIENTO FILOSOFICO Y PEDAGOGICO EXPRESADO A TRAVES DE UNA ENCICLOPEDIA, ESTE MOVIMIENTO SE BUSCO UNA OBRA MONUMENTAL EN LA QUE SE RESUMIO EL PENSAMIENTO ILUSTRADO DE LA EPOCA, Y SE LE DENOMINO ENCICLOPEDIA.</a:t>
            </a:r>
          </a:p>
          <a:p>
            <a:pPr marL="274281" indent="-274281">
              <a:buClr>
                <a:schemeClr val="accent3"/>
              </a:buClr>
              <a:buFont typeface="Wingdings 2"/>
              <a:buChar char=""/>
              <a:defRPr/>
            </a:pPr>
            <a:endParaRPr lang="es-ES" dirty="0">
              <a:solidFill>
                <a:schemeClr val="tx1">
                  <a:lumMod val="75000"/>
                  <a:lumOff val="25000"/>
                </a:schemeClr>
              </a:solidFill>
            </a:endParaRPr>
          </a:p>
        </p:txBody>
      </p:sp>
    </p:spTree>
    <p:extLst>
      <p:ext uri="{BB962C8B-B14F-4D97-AF65-F5344CB8AC3E}">
        <p14:creationId xmlns:p14="http://schemas.microsoft.com/office/powerpoint/2010/main" val="412576123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2" name="Picture 6" descr="20060928-bodin_jea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432851">
            <a:off x="6534296" y="285404"/>
            <a:ext cx="2068191" cy="3112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010" name="Rectangle 2"/>
          <p:cNvSpPr>
            <a:spLocks noGrp="1" noChangeArrowheads="1"/>
          </p:cNvSpPr>
          <p:nvPr>
            <p:ph type="title"/>
          </p:nvPr>
        </p:nvSpPr>
        <p:spPr>
          <a:xfrm>
            <a:off x="971600" y="332656"/>
            <a:ext cx="6136166" cy="994122"/>
          </a:xfrm>
        </p:spPr>
        <p:style>
          <a:lnRef idx="0">
            <a:schemeClr val="accent3"/>
          </a:lnRef>
          <a:fillRef idx="3">
            <a:schemeClr val="accent3"/>
          </a:fillRef>
          <a:effectRef idx="3">
            <a:schemeClr val="accent3"/>
          </a:effectRef>
          <a:fontRef idx="minor">
            <a:schemeClr val="lt1"/>
          </a:fontRef>
        </p:style>
        <p:txBody>
          <a:bodyPr/>
          <a:lstStyle/>
          <a:p>
            <a:r>
              <a:rPr lang="es-ES_tradnl" altLang="es-MX" dirty="0" smtClean="0"/>
              <a:t>JUAN BODINO</a:t>
            </a:r>
            <a:endParaRPr lang="es-ES" altLang="es-MX" dirty="0" smtClean="0"/>
          </a:p>
        </p:txBody>
      </p:sp>
      <p:sp>
        <p:nvSpPr>
          <p:cNvPr id="43011" name="Rectangle 5"/>
          <p:cNvSpPr>
            <a:spLocks noGrp="1" noChangeArrowheads="1"/>
          </p:cNvSpPr>
          <p:nvPr>
            <p:ph type="body" sz="half" idx="2"/>
          </p:nvPr>
        </p:nvSpPr>
        <p:spPr>
          <a:xfrm>
            <a:off x="451859" y="1628800"/>
            <a:ext cx="7416824" cy="5040560"/>
          </a:xfrm>
        </p:spPr>
        <p:style>
          <a:lnRef idx="2">
            <a:schemeClr val="accent3"/>
          </a:lnRef>
          <a:fillRef idx="1">
            <a:schemeClr val="lt1"/>
          </a:fillRef>
          <a:effectRef idx="0">
            <a:schemeClr val="accent3"/>
          </a:effectRef>
          <a:fontRef idx="minor">
            <a:schemeClr val="dk1"/>
          </a:fontRef>
        </p:style>
        <p:txBody>
          <a:bodyPr>
            <a:noAutofit/>
          </a:bodyPr>
          <a:lstStyle/>
          <a:p>
            <a:pPr>
              <a:lnSpc>
                <a:spcPct val="80000"/>
              </a:lnSpc>
            </a:pPr>
            <a:r>
              <a:rPr lang="es-ES" altLang="es-MX" dirty="0"/>
              <a:t>OBRA: </a:t>
            </a:r>
            <a:r>
              <a:rPr lang="es-ES" altLang="es-MX" b="1" dirty="0"/>
              <a:t>LOS SEIS LIBROS DE LA REPÚBLICA</a:t>
            </a:r>
            <a:r>
              <a:rPr lang="es-ES" altLang="es-MX" dirty="0"/>
              <a:t>, EN LA QUE PLANTEA EL TEMA DE LA SOBERANIA DEL ESTADO POR PRIMERA VEZ EN LA HISTORIA.</a:t>
            </a:r>
          </a:p>
          <a:p>
            <a:pPr>
              <a:lnSpc>
                <a:spcPct val="80000"/>
              </a:lnSpc>
            </a:pPr>
            <a:endParaRPr lang="es-ES" altLang="es-MX" dirty="0"/>
          </a:p>
          <a:p>
            <a:pPr>
              <a:lnSpc>
                <a:spcPct val="80000"/>
              </a:lnSpc>
            </a:pPr>
            <a:r>
              <a:rPr lang="es-ES" altLang="es-MX" dirty="0"/>
              <a:t> PARA QUE EXISTA ESTADO, AFIRMA BODINO, DEBE EXISTIR UN ÓRGANO, UN NÚCLEO, UN CENTRO DE DONDE SURJAN LAS LEYES; ES DECIR, UN PODER SOBERANO POR ENCIMA DEL CUAL NO HAYA NADA NI NADIE CAPACITADO PARA PROMULGAR NORMAS. UN VÉRTICE UNIFICADOR, UNA FUENTE DE LA LEY, DE UNA QUE UNA VEZ PROMULGADA DEBERÁ SER DE OBLIGATORIO CUMPLIMIENTO PARA TODOS LOS SÚBDITOS O CIUDADANOS (OBLIGATORIO CUMPLIMIENTO SIGNIFICARÁ COACCIÓN; ES DECIR, PENAS Y CASTIGOS PARA QUIENES NO LA CUMPLAN). </a:t>
            </a:r>
          </a:p>
        </p:txBody>
      </p:sp>
    </p:spTree>
    <p:extLst>
      <p:ext uri="{BB962C8B-B14F-4D97-AF65-F5344CB8AC3E}">
        <p14:creationId xmlns:p14="http://schemas.microsoft.com/office/powerpoint/2010/main" val="79334627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5" y="404664"/>
            <a:ext cx="6641121" cy="57246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Llamada de flecha a la derecha"/>
          <p:cNvSpPr/>
          <p:nvPr/>
        </p:nvSpPr>
        <p:spPr>
          <a:xfrm>
            <a:off x="230886" y="1556792"/>
            <a:ext cx="2389592" cy="2736304"/>
          </a:xfrm>
          <a:prstGeom prst="rightArrowCallou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s-MX"/>
          </a:p>
        </p:txBody>
      </p:sp>
      <p:sp>
        <p:nvSpPr>
          <p:cNvPr id="44034" name="3 CuadroTexto"/>
          <p:cNvSpPr txBox="1">
            <a:spLocks noChangeArrowheads="1"/>
          </p:cNvSpPr>
          <p:nvPr/>
        </p:nvSpPr>
        <p:spPr bwMode="auto">
          <a:xfrm>
            <a:off x="230885" y="2612506"/>
            <a:ext cx="194155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7" tIns="45713" rIns="91427" bIns="45713">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fontAlgn="base">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fontAlgn="base">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fontAlgn="base">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fontAlgn="base">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lgn="ctr" fontAlgn="base">
              <a:spcBef>
                <a:spcPct val="0"/>
              </a:spcBef>
              <a:spcAft>
                <a:spcPct val="0"/>
              </a:spcAft>
              <a:buClrTx/>
              <a:buFontTx/>
              <a:buNone/>
            </a:pPr>
            <a:r>
              <a:rPr lang="es-MX" altLang="es-MX" b="1" dirty="0">
                <a:solidFill>
                  <a:prstClr val="black"/>
                </a:solidFill>
                <a:latin typeface="Arial" panose="020B0604020202020204" pitchFamily="34" charset="0"/>
              </a:rPr>
              <a:t>Edad </a:t>
            </a:r>
          </a:p>
          <a:p>
            <a:pPr algn="ctr" fontAlgn="base">
              <a:spcBef>
                <a:spcPct val="0"/>
              </a:spcBef>
              <a:spcAft>
                <a:spcPct val="0"/>
              </a:spcAft>
              <a:buClrTx/>
              <a:buFontTx/>
              <a:buNone/>
            </a:pPr>
            <a:r>
              <a:rPr lang="es-MX" altLang="es-MX" b="1" dirty="0">
                <a:solidFill>
                  <a:prstClr val="black"/>
                </a:solidFill>
                <a:latin typeface="Arial" panose="020B0604020202020204" pitchFamily="34" charset="0"/>
              </a:rPr>
              <a:t>Contemporánea</a:t>
            </a:r>
          </a:p>
        </p:txBody>
      </p:sp>
      <p:sp>
        <p:nvSpPr>
          <p:cNvPr id="44036" name="Rectangle 1"/>
          <p:cNvSpPr>
            <a:spLocks noChangeArrowheads="1"/>
          </p:cNvSpPr>
          <p:nvPr/>
        </p:nvSpPr>
        <p:spPr bwMode="auto">
          <a:xfrm>
            <a:off x="2620477" y="709669"/>
            <a:ext cx="5919268" cy="5078299"/>
          </a:xfrm>
          <a:prstGeom prst="rect">
            <a:avLst/>
          </a:prstGeom>
          <a:ln/>
          <a:extLst/>
        </p:spPr>
        <p:style>
          <a:lnRef idx="2">
            <a:schemeClr val="accent6"/>
          </a:lnRef>
          <a:fillRef idx="1">
            <a:schemeClr val="lt1"/>
          </a:fillRef>
          <a:effectRef idx="0">
            <a:schemeClr val="accent6"/>
          </a:effectRef>
          <a:fontRef idx="minor">
            <a:schemeClr val="dk1"/>
          </a:fontRef>
        </p:style>
        <p:txBody>
          <a:bodyPr wrap="square" lIns="91427" tIns="45713" rIns="91427" bIns="45713" anchor="ctr">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fontAlgn="base">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fontAlgn="base">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fontAlgn="base">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fontAlgn="base">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lgn="just" fontAlgn="base">
              <a:spcBef>
                <a:spcPct val="0"/>
              </a:spcBef>
              <a:spcAft>
                <a:spcPct val="0"/>
              </a:spcAft>
              <a:buClrTx/>
              <a:buFontTx/>
              <a:buNone/>
            </a:pPr>
            <a:r>
              <a:rPr lang="es-ES" altLang="es-MX" b="1" dirty="0">
                <a:solidFill>
                  <a:prstClr val="black"/>
                </a:solidFill>
                <a:latin typeface="Calibri" panose="020F0502020204030204" pitchFamily="34" charset="0"/>
                <a:ea typeface="Calibri" panose="020F0502020204030204" pitchFamily="34" charset="0"/>
                <a:cs typeface="Times New Roman" panose="02020603050405020304" pitchFamily="18" charset="0"/>
              </a:rPr>
              <a:t>Edad Contemporánea es el nombre con el que se designa el periodo histórico comprendido entre la Revolución francesa y la actualidad. Comprende un total de 222 años, entre 1789 y el presente.</a:t>
            </a:r>
            <a:endParaRPr lang="es-MX" altLang="es-MX" b="1" dirty="0">
              <a:solidFill>
                <a:prstClr val="black"/>
              </a:solidFill>
              <a:latin typeface="Arial" panose="020B0604020202020204" pitchFamily="34" charset="0"/>
              <a:ea typeface="Calibri" panose="020F0502020204030204" pitchFamily="34" charset="0"/>
              <a:cs typeface="Arial" panose="020B0604020202020204" pitchFamily="34" charset="0"/>
            </a:endParaRPr>
          </a:p>
          <a:p>
            <a:pPr algn="just" eaLnBrk="0" fontAlgn="base" hangingPunct="0">
              <a:spcBef>
                <a:spcPct val="0"/>
              </a:spcBef>
              <a:spcAft>
                <a:spcPct val="0"/>
              </a:spcAft>
              <a:buClrTx/>
              <a:buFontTx/>
              <a:buNone/>
            </a:pPr>
            <a:r>
              <a:rPr lang="es-ES" altLang="es-MX" b="1" dirty="0">
                <a:solidFill>
                  <a:prstClr val="black"/>
                </a:solidFill>
                <a:latin typeface="Calibri" panose="020F0502020204030204" pitchFamily="34" charset="0"/>
                <a:ea typeface="Calibri" panose="020F0502020204030204" pitchFamily="34" charset="0"/>
                <a:cs typeface="Times New Roman" panose="02020603050405020304" pitchFamily="18" charset="0"/>
              </a:rPr>
              <a:t>Los acontecimientos de esta época se han visto marcados por transformaciones aceleradas en la economía, la sociedad y la tecnología que han merecido el nombre de Revolución industrial, al tiempo que se destruía la sociedad preindustrial y se construía una sociedad de clases presidida por una burguesía que contempló el declive de sus antagonistas tradicionales (los privilegiados) y el nacimiento y desarrollo de uno nuevo (el movimiento obrero), en nombre del cual se plantearon distintas alternativas al capitalismo. Más espectaculares fueron incluso las transformaciones políticas e ideológicas (Revolución liberal, nacionalismo, totalitarismos); así como las mutaciones del mapa político mundial y las mayores guerras conocidas por la humanidad.</a:t>
            </a:r>
            <a:endParaRPr lang="es-ES" altLang="es-MX" b="1" dirty="0">
              <a:solidFill>
                <a:prstClr val="black"/>
              </a:solidFill>
              <a:latin typeface="Arial" panose="020B0604020202020204" pitchFamily="34" charset="0"/>
              <a:cs typeface="Arial" panose="020B0604020202020204" pitchFamily="34" charset="0"/>
            </a:endParaRPr>
          </a:p>
        </p:txBody>
      </p:sp>
      <p:sp>
        <p:nvSpPr>
          <p:cNvPr id="3" name="2 Flecha abajo"/>
          <p:cNvSpPr/>
          <p:nvPr/>
        </p:nvSpPr>
        <p:spPr>
          <a:xfrm>
            <a:off x="5580111" y="5589240"/>
            <a:ext cx="720081" cy="1080120"/>
          </a:xfrm>
          <a:prstGeom prst="downArrow">
            <a:avLst/>
          </a:prstGeom>
        </p:spPr>
        <p:style>
          <a:lnRef idx="3">
            <a:schemeClr val="lt1"/>
          </a:lnRef>
          <a:fillRef idx="1">
            <a:schemeClr val="accent6"/>
          </a:fillRef>
          <a:effectRef idx="1">
            <a:schemeClr val="accent6"/>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43694512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62" name="Picture 3" descr="http://lh4.ggpht.com/_8jbLh9YEAEI/SdHhIBDa12I/AAAAAAAAI70/2hgG5gs6ZXA/s800/aldea%20forma%203.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713481">
            <a:off x="2873178" y="479140"/>
            <a:ext cx="3890576" cy="4125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059" name="1 CuadroTexto"/>
          <p:cNvSpPr txBox="1">
            <a:spLocks noChangeArrowheads="1"/>
          </p:cNvSpPr>
          <p:nvPr/>
        </p:nvSpPr>
        <p:spPr bwMode="auto">
          <a:xfrm rot="1997741">
            <a:off x="1422521" y="4554786"/>
            <a:ext cx="2002631" cy="175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7" tIns="45713" rIns="91427" bIns="45713">
            <a:prstTxWarp prst="textStop">
              <a:avLst/>
            </a:prstTxWarp>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fontAlgn="base">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fontAlgn="base">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fontAlgn="base">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fontAlgn="base">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fontAlgn="base">
              <a:spcBef>
                <a:spcPct val="0"/>
              </a:spcBef>
              <a:spcAft>
                <a:spcPct val="0"/>
              </a:spcAft>
              <a:buClrTx/>
              <a:buFontTx/>
              <a:buNone/>
            </a:pPr>
            <a:r>
              <a:rPr lang="es-MX" altLang="es-MX" sz="5400" b="1" dirty="0">
                <a:solidFill>
                  <a:prstClr val="black"/>
                </a:solidFill>
                <a:effectLst>
                  <a:glow rad="101600">
                    <a:schemeClr val="accent1">
                      <a:satMod val="175000"/>
                      <a:alpha val="40000"/>
                    </a:schemeClr>
                  </a:glow>
                  <a:outerShdw blurRad="38100" dist="38100" dir="2700000" algn="tl">
                    <a:srgbClr val="000000">
                      <a:alpha val="43137"/>
                    </a:srgbClr>
                  </a:outerShdw>
                </a:effectLst>
                <a:latin typeface="Arial" panose="020B0604020202020204" pitchFamily="34" charset="0"/>
              </a:rPr>
              <a:t>Siglo XIX</a:t>
            </a:r>
          </a:p>
        </p:txBody>
      </p:sp>
      <p:sp>
        <p:nvSpPr>
          <p:cNvPr id="29697" name="Rectangle 1"/>
          <p:cNvSpPr>
            <a:spLocks noChangeArrowheads="1"/>
          </p:cNvSpPr>
          <p:nvPr/>
        </p:nvSpPr>
        <p:spPr bwMode="auto">
          <a:xfrm flipH="1">
            <a:off x="4508580" y="1248288"/>
            <a:ext cx="4232672" cy="5016758"/>
          </a:xfrm>
          <a:prstGeom prst="rect">
            <a:avLst/>
          </a:prstGeom>
          <a:ln>
            <a:headEnd/>
            <a:tailEnd/>
          </a:ln>
        </p:spPr>
        <p:style>
          <a:lnRef idx="3">
            <a:schemeClr val="lt1"/>
          </a:lnRef>
          <a:fillRef idx="1">
            <a:schemeClr val="accent2"/>
          </a:fillRef>
          <a:effectRef idx="1">
            <a:schemeClr val="accent2"/>
          </a:effectRef>
          <a:fontRef idx="minor">
            <a:schemeClr val="lt1"/>
          </a:fontRef>
        </p:style>
        <p:txBody>
          <a:bodyPr lIns="91427" tIns="45713" rIns="91427" bIns="45713" anchor="ctr">
            <a:spAutoFit/>
          </a:bodyPr>
          <a:lstStyle/>
          <a:p>
            <a:pPr algn="just" fontAlgn="base">
              <a:spcBef>
                <a:spcPct val="0"/>
              </a:spcBef>
              <a:spcAft>
                <a:spcPct val="0"/>
              </a:spcAft>
              <a:defRPr/>
            </a:pPr>
            <a:r>
              <a:rPr lang="es-ES" sz="1600" b="1" dirty="0">
                <a:solidFill>
                  <a:prstClr val="black"/>
                </a:solidFill>
                <a:latin typeface="Calibri" pitchFamily="34" charset="0"/>
                <a:ea typeface="Calibri" pitchFamily="34" charset="0"/>
                <a:cs typeface="Times New Roman" pitchFamily="18" charset="0"/>
              </a:rPr>
              <a:t>A pesar de lo espectacular de las revoluciones y de lo inspirador de sus ideales de libertad, igualdad y fraternidad (con la muy significativa adición del término propiedad), un observador perspicaz como </a:t>
            </a:r>
            <a:r>
              <a:rPr lang="es-ES" sz="1600" b="1" dirty="0" err="1">
                <a:solidFill>
                  <a:prstClr val="black"/>
                </a:solidFill>
                <a:latin typeface="Calibri" pitchFamily="34" charset="0"/>
                <a:ea typeface="Calibri" pitchFamily="34" charset="0"/>
                <a:cs typeface="Times New Roman" pitchFamily="18" charset="0"/>
              </a:rPr>
              <a:t>Lampedusa</a:t>
            </a:r>
            <a:r>
              <a:rPr lang="es-ES" sz="1600" b="1" dirty="0">
                <a:solidFill>
                  <a:prstClr val="black"/>
                </a:solidFill>
                <a:latin typeface="Calibri" pitchFamily="34" charset="0"/>
                <a:ea typeface="Calibri" pitchFamily="34" charset="0"/>
                <a:cs typeface="Times New Roman" pitchFamily="18" charset="0"/>
              </a:rPr>
              <a:t> pudo entenderlas como la necesidad de que algo cambie para que todo siga igual: el Nuevo Régimen fue regido por una clase dirigente (no homogénea, sino de composición muy variada) que, junto con la vieja aristocracia incluyó por primera vez a la pujante burguesía responsable de la acumulación de capital. Ésta, tras su acceso al poder, pasó de revolucionaria a conservadora, consciente de la precariedad de su situación en la cúspide de una pirámide cuya base era la gran masa de proletarios, compartimentada por las fronteras de unos estados nacionales de dimensiones compatibles con mercados nacionales que a su vez controlaban un espacio exterior disponible para su expansión colonial.</a:t>
            </a:r>
            <a:endParaRPr lang="es-ES" sz="1600" b="1" dirty="0">
              <a:solidFill>
                <a:prstClr val="black"/>
              </a:solidFill>
              <a:latin typeface="Arial" panose="020B0604020202020204" pitchFamily="34" charset="0"/>
              <a:cs typeface="Arial" pitchFamily="34" charset="0"/>
            </a:endParaRPr>
          </a:p>
        </p:txBody>
      </p:sp>
      <p:sp>
        <p:nvSpPr>
          <p:cNvPr id="5" name="4 Rectángulo"/>
          <p:cNvSpPr/>
          <p:nvPr/>
        </p:nvSpPr>
        <p:spPr>
          <a:xfrm>
            <a:off x="467544" y="206953"/>
            <a:ext cx="3696891" cy="3785652"/>
          </a:xfrm>
          <a:prstGeom prst="rect">
            <a:avLst/>
          </a:prstGeom>
          <a:ln/>
        </p:spPr>
        <p:style>
          <a:lnRef idx="1">
            <a:schemeClr val="accent2"/>
          </a:lnRef>
          <a:fillRef idx="2">
            <a:schemeClr val="accent2"/>
          </a:fillRef>
          <a:effectRef idx="1">
            <a:schemeClr val="accent2"/>
          </a:effectRef>
          <a:fontRef idx="minor">
            <a:schemeClr val="dk1"/>
          </a:fontRef>
        </p:style>
        <p:txBody>
          <a:bodyPr lIns="91427" tIns="45713" rIns="91427" bIns="45713">
            <a:spAutoFit/>
          </a:bodyPr>
          <a:lstStyle/>
          <a:p>
            <a:pPr algn="just" fontAlgn="base">
              <a:spcBef>
                <a:spcPct val="0"/>
              </a:spcBef>
              <a:spcAft>
                <a:spcPct val="0"/>
              </a:spcAft>
              <a:defRPr/>
            </a:pPr>
            <a:r>
              <a:rPr lang="es-ES" sz="1600" b="1" dirty="0">
                <a:solidFill>
                  <a:prstClr val="black"/>
                </a:solidFill>
                <a:latin typeface="Calibri" pitchFamily="34" charset="0"/>
                <a:ea typeface="Calibri" pitchFamily="34" charset="0"/>
                <a:cs typeface="Times New Roman" pitchFamily="18" charset="0"/>
              </a:rPr>
              <a:t>En el siglo XIX, se origina la formación social histórica del estado liberal europeo clásico, surgido tras crisis del Antiguo Régimen. El Antiguo Régimen había sido socavado ideológicamente por el ataque intelectual de la Ilustración (</a:t>
            </a:r>
            <a:r>
              <a:rPr lang="es-ES" sz="1600" b="1" dirty="0" err="1">
                <a:solidFill>
                  <a:prstClr val="black"/>
                </a:solidFill>
                <a:latin typeface="Calibri" pitchFamily="34" charset="0"/>
                <a:ea typeface="Calibri" pitchFamily="34" charset="0"/>
                <a:cs typeface="Times New Roman" pitchFamily="18" charset="0"/>
              </a:rPr>
              <a:t>L'Encyclopédie</a:t>
            </a:r>
            <a:r>
              <a:rPr lang="es-ES" sz="1600" b="1" dirty="0">
                <a:solidFill>
                  <a:prstClr val="black"/>
                </a:solidFill>
                <a:latin typeface="Calibri" pitchFamily="34" charset="0"/>
                <a:ea typeface="Calibri" pitchFamily="34" charset="0"/>
                <a:cs typeface="Times New Roman" pitchFamily="18" charset="0"/>
              </a:rPr>
              <a:t>, 1751) a todo lo que no se justifique a las luces de la razón por mucho que se sustente en la tradición, como los privilegios contrarios a la igualdad (la de condiciones jurídicas, no la económico-social) o la economía moral contraria a la libertad (la de mercado, la propugnada por Adam Smith -La riqueza de las naciones, 1776)</a:t>
            </a:r>
            <a:endParaRPr lang="es-MX" b="1" dirty="0">
              <a:solidFill>
                <a:prstClr val="black"/>
              </a:solidFill>
              <a:latin typeface="Arial" charset="0"/>
            </a:endParaRPr>
          </a:p>
        </p:txBody>
      </p:sp>
    </p:spTree>
    <p:extLst>
      <p:ext uri="{BB962C8B-B14F-4D97-AF65-F5344CB8AC3E}">
        <p14:creationId xmlns:p14="http://schemas.microsoft.com/office/powerpoint/2010/main" val="177802044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59832" y="404664"/>
            <a:ext cx="5976664" cy="792088"/>
          </a:xfrm>
        </p:spPr>
        <p:style>
          <a:lnRef idx="3">
            <a:schemeClr val="lt1"/>
          </a:lnRef>
          <a:fillRef idx="1">
            <a:schemeClr val="accent4"/>
          </a:fillRef>
          <a:effectRef idx="1">
            <a:schemeClr val="accent4"/>
          </a:effectRef>
          <a:fontRef idx="minor">
            <a:schemeClr val="lt1"/>
          </a:fontRef>
        </p:style>
        <p:txBody>
          <a:bodyPr/>
          <a:lstStyle/>
          <a:p>
            <a:r>
              <a:rPr lang="es-MX" sz="3200" dirty="0"/>
              <a:t> ÁMBITOS DE DESEMPEÑO</a:t>
            </a:r>
          </a:p>
        </p:txBody>
      </p:sp>
      <p:sp>
        <p:nvSpPr>
          <p:cNvPr id="3" name="2 Marcador de contenido"/>
          <p:cNvSpPr>
            <a:spLocks noGrp="1"/>
          </p:cNvSpPr>
          <p:nvPr>
            <p:ph idx="1"/>
          </p:nvPr>
        </p:nvSpPr>
        <p:spPr>
          <a:xfrm>
            <a:off x="827584" y="1700808"/>
            <a:ext cx="7467600" cy="3951337"/>
          </a:xfrm>
        </p:spPr>
        <p:txBody>
          <a:bodyPr/>
          <a:lstStyle/>
          <a:p>
            <a:pPr>
              <a:buClr>
                <a:schemeClr val="accent4"/>
              </a:buClr>
              <a:buFont typeface="Wingdings" pitchFamily="2" charset="2"/>
              <a:buChar char="v"/>
            </a:pPr>
            <a:r>
              <a:rPr lang="es-MX" dirty="0"/>
              <a:t>Organismos gubernamentales y no </a:t>
            </a:r>
            <a:r>
              <a:rPr lang="es-MX" dirty="0" smtClean="0"/>
              <a:t>gubernamentales</a:t>
            </a:r>
          </a:p>
          <a:p>
            <a:pPr>
              <a:buClr>
                <a:schemeClr val="accent4"/>
              </a:buClr>
              <a:buFont typeface="Wingdings" pitchFamily="2" charset="2"/>
              <a:buChar char="v"/>
            </a:pPr>
            <a:endParaRPr lang="es-MX" dirty="0" smtClean="0"/>
          </a:p>
          <a:p>
            <a:pPr>
              <a:buClr>
                <a:schemeClr val="accent4"/>
              </a:buClr>
              <a:buFont typeface="Wingdings" pitchFamily="2" charset="2"/>
              <a:buChar char="v"/>
            </a:pPr>
            <a:r>
              <a:rPr lang="es-MX" dirty="0" smtClean="0"/>
              <a:t>Institutos políticos</a:t>
            </a:r>
          </a:p>
          <a:p>
            <a:pPr marL="0" indent="0">
              <a:buClr>
                <a:schemeClr val="accent4"/>
              </a:buClr>
              <a:buNone/>
            </a:pPr>
            <a:r>
              <a:rPr lang="es-MX" dirty="0" smtClean="0"/>
              <a:t>  </a:t>
            </a:r>
          </a:p>
          <a:p>
            <a:pPr>
              <a:buClr>
                <a:schemeClr val="accent4"/>
              </a:buClr>
              <a:buFont typeface="Wingdings" pitchFamily="2" charset="2"/>
              <a:buChar char="v"/>
            </a:pPr>
            <a:r>
              <a:rPr lang="es-MX" dirty="0" smtClean="0"/>
              <a:t>Academia </a:t>
            </a:r>
            <a:endParaRPr lang="es-MX"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53615" y="3356992"/>
            <a:ext cx="3063309" cy="2031107"/>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21207845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4697645" y="5312093"/>
            <a:ext cx="4367609" cy="523206"/>
          </a:xfrm>
          <a:prstGeom prst="rect">
            <a:avLst/>
          </a:prstGeom>
          <a:ln/>
        </p:spPr>
        <p:style>
          <a:lnRef idx="0">
            <a:schemeClr val="accent1"/>
          </a:lnRef>
          <a:fillRef idx="3">
            <a:schemeClr val="accent1"/>
          </a:fillRef>
          <a:effectRef idx="3">
            <a:schemeClr val="accent1"/>
          </a:effectRef>
          <a:fontRef idx="minor">
            <a:schemeClr val="lt1"/>
          </a:fontRef>
        </p:style>
        <p:txBody>
          <a:bodyPr wrap="square" lIns="91427" tIns="45713" rIns="91427" bIns="45713">
            <a:spAutoFit/>
          </a:bodyPr>
          <a:lstStyle/>
          <a:p>
            <a:pPr fontAlgn="base">
              <a:spcBef>
                <a:spcPct val="0"/>
              </a:spcBef>
              <a:spcAft>
                <a:spcPct val="0"/>
              </a:spcAft>
              <a:defRPr/>
            </a:pPr>
            <a:r>
              <a:rPr lang="es-MX" sz="2800" dirty="0">
                <a:solidFill>
                  <a:prstClr val="black"/>
                </a:solidFill>
                <a:latin typeface="Arial" charset="0"/>
              </a:rPr>
              <a:t>Socialismo </a:t>
            </a:r>
            <a:r>
              <a:rPr lang="es-MX" sz="2800" dirty="0" err="1">
                <a:solidFill>
                  <a:prstClr val="black"/>
                </a:solidFill>
                <a:latin typeface="Arial" charset="0"/>
              </a:rPr>
              <a:t>Utopico</a:t>
            </a:r>
            <a:endParaRPr lang="es-MX" sz="2800" dirty="0">
              <a:solidFill>
                <a:prstClr val="black"/>
              </a:solidFill>
              <a:latin typeface="Arial" charset="0"/>
            </a:endParaRPr>
          </a:p>
        </p:txBody>
      </p:sp>
      <p:sp>
        <p:nvSpPr>
          <p:cNvPr id="4" name="3 Rectángulo"/>
          <p:cNvSpPr/>
          <p:nvPr/>
        </p:nvSpPr>
        <p:spPr>
          <a:xfrm>
            <a:off x="395536" y="332656"/>
            <a:ext cx="4176464" cy="5940074"/>
          </a:xfrm>
          <a:prstGeom prst="rect">
            <a:avLst/>
          </a:prstGeom>
          <a:ln/>
        </p:spPr>
        <p:style>
          <a:lnRef idx="1">
            <a:schemeClr val="accent1"/>
          </a:lnRef>
          <a:fillRef idx="2">
            <a:schemeClr val="accent1"/>
          </a:fillRef>
          <a:effectRef idx="1">
            <a:schemeClr val="accent1"/>
          </a:effectRef>
          <a:fontRef idx="minor">
            <a:schemeClr val="dk1"/>
          </a:fontRef>
        </p:style>
        <p:txBody>
          <a:bodyPr wrap="square" lIns="91427" tIns="45713" rIns="91427" bIns="45713">
            <a:spAutoFit/>
          </a:bodyPr>
          <a:lstStyle/>
          <a:p>
            <a:pPr algn="just" fontAlgn="base">
              <a:spcBef>
                <a:spcPct val="0"/>
              </a:spcBef>
              <a:spcAft>
                <a:spcPct val="0"/>
              </a:spcAft>
              <a:defRPr/>
            </a:pPr>
            <a:r>
              <a:rPr lang="es-ES" sz="2000" b="1" u="sng" dirty="0">
                <a:solidFill>
                  <a:prstClr val="black"/>
                </a:solidFill>
                <a:latin typeface="Arial" charset="0"/>
              </a:rPr>
              <a:t>SOCIALISMO UTOPICO</a:t>
            </a:r>
            <a:r>
              <a:rPr lang="es-ES" sz="2000" dirty="0">
                <a:solidFill>
                  <a:prstClr val="black"/>
                </a:solidFill>
                <a:latin typeface="Arial" charset="0"/>
              </a:rPr>
              <a:t>: ES EL MAS SENCILLO DE TODOS LOS MOVIMIENTOS ELTERMINO FUE INTRODUCIDO PARA DISTINGUIR LA CORRIENTE UTOPICA DEL SOCIALISMO CIENTIFICO. EL SOCIALISMO UTÓPICO CONSTITUYE LA </a:t>
            </a:r>
            <a:r>
              <a:rPr lang="es-ES" sz="2000" dirty="0">
                <a:solidFill>
                  <a:prstClr val="black"/>
                </a:solidFill>
                <a:latin typeface="Arial" panose="020B0604020202020204" pitchFamily="34" charset="0"/>
              </a:rPr>
              <a:t>PRIMERA</a:t>
            </a:r>
            <a:r>
              <a:rPr lang="es-ES" sz="2000" dirty="0">
                <a:solidFill>
                  <a:prstClr val="black"/>
                </a:solidFill>
                <a:latin typeface="Arial" charset="0"/>
              </a:rPr>
              <a:t> MANIFESTACIÓN DOCTRINARIA DEL MOVIMIENTO SOCIALISTA Y TUVO ORIGEN EN FRANCIA. LAS DURAS CONDICIONES DE LA REVOLUCIÓN INDUSTRIAL Y LA GRAN INJUSTICIA SOCIAL QUE GENERÓ ESTIMULARON LA FORMACIÓN DE UN PENSAMIENTO IGUALITARIO: EL SOCIALISMO UTÓPICO</a:t>
            </a:r>
            <a:endParaRPr lang="es-MX" sz="2000" dirty="0">
              <a:solidFill>
                <a:prstClr val="black"/>
              </a:solidFill>
              <a:latin typeface="Arial" charset="0"/>
            </a:endParaRPr>
          </a:p>
        </p:txBody>
      </p:sp>
      <p:pic>
        <p:nvPicPr>
          <p:cNvPr id="46084" name="Picture 3" descr="http://www.mikeltripulante.com/wp-content/uploads/2007/09/arte-socialismo-salvaj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54206" y="764704"/>
            <a:ext cx="3550242" cy="374441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351674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11" name="Picture 3" descr="http://platea.pntic.mec.es/~macruz/fourier/Fourier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74950" y="4653136"/>
            <a:ext cx="2844735" cy="2041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1 CuadroTexto"/>
          <p:cNvSpPr txBox="1"/>
          <p:nvPr/>
        </p:nvSpPr>
        <p:spPr>
          <a:xfrm>
            <a:off x="251521" y="751442"/>
            <a:ext cx="2160240" cy="949365"/>
          </a:xfrm>
          <a:prstGeom prst="rect">
            <a:avLst/>
          </a:prstGeom>
        </p:spPr>
        <p:style>
          <a:lnRef idx="1">
            <a:schemeClr val="accent4"/>
          </a:lnRef>
          <a:fillRef idx="2">
            <a:schemeClr val="accent4"/>
          </a:fillRef>
          <a:effectRef idx="1">
            <a:schemeClr val="accent4"/>
          </a:effectRef>
          <a:fontRef idx="minor">
            <a:schemeClr val="dk1"/>
          </a:fontRef>
        </p:style>
        <p:txBody>
          <a:bodyPr wrap="square" lIns="91427" tIns="45713" rIns="91427" bIns="45713">
            <a:spAutoFit/>
          </a:bodyPr>
          <a:lstStyle/>
          <a:p>
            <a:pPr fontAlgn="base">
              <a:spcBef>
                <a:spcPct val="0"/>
              </a:spcBef>
              <a:spcAft>
                <a:spcPct val="0"/>
              </a:spcAft>
              <a:defRPr/>
            </a:pPr>
            <a:r>
              <a:rPr lang="es-MX" dirty="0">
                <a:solidFill>
                  <a:prstClr val="black"/>
                </a:solidFill>
              </a:rPr>
              <a:t>Pensadores de la edad contemporánea.</a:t>
            </a:r>
          </a:p>
        </p:txBody>
      </p:sp>
      <p:sp>
        <p:nvSpPr>
          <p:cNvPr id="3" name="2 CuadroTexto"/>
          <p:cNvSpPr txBox="1"/>
          <p:nvPr/>
        </p:nvSpPr>
        <p:spPr>
          <a:xfrm>
            <a:off x="269813" y="2701928"/>
            <a:ext cx="2030877" cy="369332"/>
          </a:xfrm>
          <a:prstGeom prst="rect">
            <a:avLst/>
          </a:prstGeom>
        </p:spPr>
        <p:style>
          <a:lnRef idx="1">
            <a:schemeClr val="accent4"/>
          </a:lnRef>
          <a:fillRef idx="2">
            <a:schemeClr val="accent4"/>
          </a:fillRef>
          <a:effectRef idx="1">
            <a:schemeClr val="accent4"/>
          </a:effectRef>
          <a:fontRef idx="minor">
            <a:schemeClr val="dk1"/>
          </a:fontRef>
        </p:style>
        <p:txBody>
          <a:bodyPr wrap="none" lIns="91427" tIns="45713" rIns="91427" bIns="45713">
            <a:spAutoFit/>
          </a:bodyPr>
          <a:lstStyle/>
          <a:p>
            <a:pPr fontAlgn="base">
              <a:spcBef>
                <a:spcPct val="0"/>
              </a:spcBef>
              <a:spcAft>
                <a:spcPct val="0"/>
              </a:spcAft>
              <a:defRPr/>
            </a:pPr>
            <a:r>
              <a:rPr lang="es-MX" dirty="0">
                <a:solidFill>
                  <a:prstClr val="black"/>
                </a:solidFill>
              </a:rPr>
              <a:t>Socialismo utópico</a:t>
            </a:r>
          </a:p>
        </p:txBody>
      </p:sp>
      <p:sp>
        <p:nvSpPr>
          <p:cNvPr id="4" name="3 CuadroTexto"/>
          <p:cNvSpPr txBox="1"/>
          <p:nvPr/>
        </p:nvSpPr>
        <p:spPr>
          <a:xfrm>
            <a:off x="415491" y="3672886"/>
            <a:ext cx="1616276" cy="369332"/>
          </a:xfrm>
          <a:prstGeom prst="rect">
            <a:avLst/>
          </a:prstGeom>
        </p:spPr>
        <p:style>
          <a:lnRef idx="1">
            <a:schemeClr val="accent4"/>
          </a:lnRef>
          <a:fillRef idx="2">
            <a:schemeClr val="accent4"/>
          </a:fillRef>
          <a:effectRef idx="1">
            <a:schemeClr val="accent4"/>
          </a:effectRef>
          <a:fontRef idx="minor">
            <a:schemeClr val="dk1"/>
          </a:fontRef>
        </p:style>
        <p:txBody>
          <a:bodyPr wrap="none" lIns="91427" tIns="45713" rIns="91427" bIns="45713">
            <a:spAutoFit/>
          </a:bodyPr>
          <a:lstStyle/>
          <a:p>
            <a:pPr fontAlgn="base">
              <a:spcBef>
                <a:spcPct val="0"/>
              </a:spcBef>
              <a:spcAft>
                <a:spcPct val="0"/>
              </a:spcAft>
              <a:defRPr/>
            </a:pPr>
            <a:r>
              <a:rPr lang="es-MX" dirty="0">
                <a:solidFill>
                  <a:prstClr val="black"/>
                </a:solidFill>
              </a:rPr>
              <a:t>Charles </a:t>
            </a:r>
            <a:r>
              <a:rPr lang="es-MX" dirty="0" err="1">
                <a:solidFill>
                  <a:prstClr val="black"/>
                </a:solidFill>
              </a:rPr>
              <a:t>Furier</a:t>
            </a:r>
            <a:r>
              <a:rPr lang="es-MX" dirty="0">
                <a:solidFill>
                  <a:prstClr val="black"/>
                </a:solidFill>
              </a:rPr>
              <a:t>.</a:t>
            </a:r>
          </a:p>
        </p:txBody>
      </p:sp>
      <p:sp>
        <p:nvSpPr>
          <p:cNvPr id="28673" name="Rectangle 1"/>
          <p:cNvSpPr>
            <a:spLocks noChangeArrowheads="1"/>
          </p:cNvSpPr>
          <p:nvPr/>
        </p:nvSpPr>
        <p:spPr bwMode="auto">
          <a:xfrm>
            <a:off x="3275856" y="250655"/>
            <a:ext cx="5724525" cy="4247302"/>
          </a:xfrm>
          <a:prstGeom prst="rect">
            <a:avLst/>
          </a:prstGeom>
          <a:ln>
            <a:headEnd/>
            <a:tailEnd/>
          </a:ln>
        </p:spPr>
        <p:style>
          <a:lnRef idx="1">
            <a:schemeClr val="accent4"/>
          </a:lnRef>
          <a:fillRef idx="3">
            <a:schemeClr val="accent4"/>
          </a:fillRef>
          <a:effectRef idx="2">
            <a:schemeClr val="accent4"/>
          </a:effectRef>
          <a:fontRef idx="minor">
            <a:schemeClr val="lt1"/>
          </a:fontRef>
        </p:style>
        <p:txBody>
          <a:bodyPr lIns="91427" tIns="45713" rIns="91427" bIns="45713" anchor="ctr">
            <a:spAutoFit/>
          </a:bodyPr>
          <a:lstStyle/>
          <a:p>
            <a:pPr algn="just" fontAlgn="base">
              <a:spcBef>
                <a:spcPct val="0"/>
              </a:spcBef>
              <a:spcAft>
                <a:spcPct val="0"/>
              </a:spcAft>
              <a:defRPr/>
            </a:pPr>
            <a:r>
              <a:rPr lang="es-ES" b="1" dirty="0">
                <a:solidFill>
                  <a:prstClr val="white"/>
                </a:solidFill>
                <a:latin typeface="19"/>
                <a:ea typeface="Calibri" pitchFamily="34" charset="0"/>
                <a:cs typeface="Times New Roman" pitchFamily="18" charset="0"/>
              </a:rPr>
              <a:t>(7 de abril de 1772 – París, 10 de octubre de 1837) fue un socialista francés de la primera parte del siglo XIX y uno de los padres del cooperativismo.</a:t>
            </a:r>
            <a:endParaRPr lang="es-MX" b="1" dirty="0">
              <a:solidFill>
                <a:prstClr val="white"/>
              </a:solidFill>
              <a:latin typeface="19"/>
              <a:cs typeface="Arial" pitchFamily="34" charset="0"/>
            </a:endParaRPr>
          </a:p>
          <a:p>
            <a:pPr algn="just" eaLnBrk="0" fontAlgn="base" hangingPunct="0">
              <a:spcBef>
                <a:spcPct val="0"/>
              </a:spcBef>
              <a:spcAft>
                <a:spcPct val="0"/>
              </a:spcAft>
              <a:defRPr/>
            </a:pPr>
            <a:r>
              <a:rPr lang="es-ES" b="1" dirty="0">
                <a:solidFill>
                  <a:prstClr val="white"/>
                </a:solidFill>
                <a:latin typeface="19"/>
                <a:ea typeface="Calibri" pitchFamily="34" charset="0"/>
                <a:cs typeface="Times New Roman" pitchFamily="18" charset="0"/>
              </a:rPr>
              <a:t>(Teoría de los cuatro movimientos) (1808), Fourier divide toda la historia anterior en cuatro fases: salvajismo, barbarie, patriarcado y civilización. Coincidiendo esta última fase con el capitalismo burgués del siglo XIX y cuyo origen remonta Fourier al siglo XVI y de la que llegaría a afirmar que este "orden civilizado eleva a una forma compleja, ambigua, equívoca e hipócrita todos aquellos vicios que la barbarie practicaba en medio de la mayor sencillez". También afirma en esa obra que "En la civilización, la pobreza brota de la misma abundancia".</a:t>
            </a:r>
            <a:endParaRPr lang="es-MX" b="1" dirty="0">
              <a:solidFill>
                <a:prstClr val="white"/>
              </a:solidFill>
              <a:latin typeface="19"/>
              <a:cs typeface="Arial" pitchFamily="34" charset="0"/>
            </a:endParaRPr>
          </a:p>
        </p:txBody>
      </p:sp>
      <p:sp>
        <p:nvSpPr>
          <p:cNvPr id="5" name="4 Cerrar llave"/>
          <p:cNvSpPr/>
          <p:nvPr/>
        </p:nvSpPr>
        <p:spPr>
          <a:xfrm>
            <a:off x="2195736" y="260648"/>
            <a:ext cx="576064" cy="4752528"/>
          </a:xfrm>
          <a:prstGeom prst="rightBrace">
            <a:avLst/>
          </a:prstGeom>
        </p:spPr>
        <p:style>
          <a:lnRef idx="3">
            <a:schemeClr val="accent4"/>
          </a:lnRef>
          <a:fillRef idx="0">
            <a:schemeClr val="accent4"/>
          </a:fillRef>
          <a:effectRef idx="2">
            <a:schemeClr val="accent4"/>
          </a:effectRef>
          <a:fontRef idx="minor">
            <a:schemeClr val="tx1"/>
          </a:fontRef>
        </p:style>
        <p:txBody>
          <a:bodyPr rtlCol="0" anchor="ctr"/>
          <a:lstStyle/>
          <a:p>
            <a:pPr algn="ctr"/>
            <a:endParaRPr lang="es-MX"/>
          </a:p>
        </p:txBody>
      </p:sp>
    </p:spTree>
    <p:extLst>
      <p:ext uri="{BB962C8B-B14F-4D97-AF65-F5344CB8AC3E}">
        <p14:creationId xmlns:p14="http://schemas.microsoft.com/office/powerpoint/2010/main" val="3527613743"/>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5" name="Picture 5" descr="http://media-2.web.britannica.com/eb-media/65/26565-004-D48E2D4B.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940640">
            <a:off x="5721102" y="2170687"/>
            <a:ext cx="3019770" cy="3399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1 CuadroTexto"/>
          <p:cNvSpPr txBox="1"/>
          <p:nvPr/>
        </p:nvSpPr>
        <p:spPr>
          <a:xfrm>
            <a:off x="466110" y="386835"/>
            <a:ext cx="4428687" cy="400095"/>
          </a:xfrm>
          <a:prstGeom prst="rect">
            <a:avLst/>
          </a:prstGeom>
        </p:spPr>
        <p:style>
          <a:lnRef idx="0">
            <a:schemeClr val="accent4"/>
          </a:lnRef>
          <a:fillRef idx="3">
            <a:schemeClr val="accent4"/>
          </a:fillRef>
          <a:effectRef idx="3">
            <a:schemeClr val="accent4"/>
          </a:effectRef>
          <a:fontRef idx="minor">
            <a:schemeClr val="lt1"/>
          </a:fontRef>
        </p:style>
        <p:txBody>
          <a:bodyPr wrap="none" lIns="91427" tIns="45713" rIns="91427" bIns="45713">
            <a:spAutoFit/>
          </a:bodyPr>
          <a:lstStyle/>
          <a:p>
            <a:pPr fontAlgn="base">
              <a:spcBef>
                <a:spcPct val="0"/>
              </a:spcBef>
              <a:spcAft>
                <a:spcPct val="0"/>
              </a:spcAft>
              <a:defRPr/>
            </a:pPr>
            <a:r>
              <a:rPr lang="es-MX" sz="2000" dirty="0">
                <a:solidFill>
                  <a:prstClr val="white"/>
                </a:solidFill>
              </a:rPr>
              <a:t>Pensadores de la edad contemporánea</a:t>
            </a:r>
            <a:r>
              <a:rPr lang="es-MX" dirty="0">
                <a:solidFill>
                  <a:prstClr val="white"/>
                </a:solidFill>
              </a:rPr>
              <a:t>.</a:t>
            </a:r>
          </a:p>
        </p:txBody>
      </p:sp>
      <p:sp>
        <p:nvSpPr>
          <p:cNvPr id="3" name="2 CuadroTexto"/>
          <p:cNvSpPr txBox="1"/>
          <p:nvPr/>
        </p:nvSpPr>
        <p:spPr>
          <a:xfrm>
            <a:off x="6146971" y="1100654"/>
            <a:ext cx="2237446" cy="400095"/>
          </a:xfrm>
          <a:prstGeom prst="rect">
            <a:avLst/>
          </a:prstGeom>
        </p:spPr>
        <p:style>
          <a:lnRef idx="1">
            <a:schemeClr val="accent4"/>
          </a:lnRef>
          <a:fillRef idx="3">
            <a:schemeClr val="accent4"/>
          </a:fillRef>
          <a:effectRef idx="2">
            <a:schemeClr val="accent4"/>
          </a:effectRef>
          <a:fontRef idx="minor">
            <a:schemeClr val="lt1"/>
          </a:fontRef>
        </p:style>
        <p:txBody>
          <a:bodyPr wrap="none" lIns="91427" tIns="45713" rIns="91427" bIns="45713">
            <a:spAutoFit/>
          </a:bodyPr>
          <a:lstStyle/>
          <a:p>
            <a:pPr fontAlgn="base">
              <a:spcBef>
                <a:spcPct val="0"/>
              </a:spcBef>
              <a:spcAft>
                <a:spcPct val="0"/>
              </a:spcAft>
              <a:defRPr/>
            </a:pPr>
            <a:r>
              <a:rPr lang="es-MX" sz="2000" dirty="0">
                <a:solidFill>
                  <a:prstClr val="white"/>
                </a:solidFill>
              </a:rPr>
              <a:t>Socialismo utópico</a:t>
            </a:r>
          </a:p>
        </p:txBody>
      </p:sp>
      <p:sp>
        <p:nvSpPr>
          <p:cNvPr id="27650" name="Rectangle 2"/>
          <p:cNvSpPr>
            <a:spLocks noChangeArrowheads="1"/>
          </p:cNvSpPr>
          <p:nvPr/>
        </p:nvSpPr>
        <p:spPr bwMode="auto">
          <a:xfrm>
            <a:off x="3419872" y="1655534"/>
            <a:ext cx="1486891" cy="707872"/>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wrap="square" lIns="91427" tIns="45713" rIns="91427" bIns="45713" anchor="ctr">
            <a:spAutoFit/>
          </a:bodyPr>
          <a:lstStyle/>
          <a:p>
            <a:pPr algn="ctr" fontAlgn="base">
              <a:spcBef>
                <a:spcPct val="0"/>
              </a:spcBef>
              <a:spcAft>
                <a:spcPct val="0"/>
              </a:spcAft>
              <a:defRPr/>
            </a:pPr>
            <a:r>
              <a:rPr lang="es-ES" sz="2000" dirty="0">
                <a:solidFill>
                  <a:prstClr val="black"/>
                </a:solidFill>
                <a:latin typeface="Calibri" pitchFamily="34" charset="0"/>
                <a:ea typeface="Calibri" pitchFamily="34" charset="0"/>
                <a:cs typeface="Times New Roman" pitchFamily="18" charset="0"/>
              </a:rPr>
              <a:t>Henri de Saint-</a:t>
            </a:r>
            <a:r>
              <a:rPr lang="es-ES" sz="2000" dirty="0" err="1">
                <a:solidFill>
                  <a:prstClr val="black"/>
                </a:solidFill>
                <a:latin typeface="Calibri" pitchFamily="34" charset="0"/>
                <a:ea typeface="Calibri" pitchFamily="34" charset="0"/>
                <a:cs typeface="Times New Roman" pitchFamily="18" charset="0"/>
              </a:rPr>
              <a:t>Simon</a:t>
            </a:r>
            <a:endParaRPr lang="es-ES" sz="2000" dirty="0">
              <a:solidFill>
                <a:prstClr val="black"/>
              </a:solidFill>
              <a:latin typeface="Arial" pitchFamily="34" charset="0"/>
              <a:cs typeface="Arial" pitchFamily="34" charset="0"/>
            </a:endParaRPr>
          </a:p>
        </p:txBody>
      </p:sp>
      <p:sp>
        <p:nvSpPr>
          <p:cNvPr id="27651" name="Rectangle 3"/>
          <p:cNvSpPr>
            <a:spLocks noChangeArrowheads="1"/>
          </p:cNvSpPr>
          <p:nvPr/>
        </p:nvSpPr>
        <p:spPr bwMode="auto">
          <a:xfrm>
            <a:off x="365919" y="2308525"/>
            <a:ext cx="5142185" cy="4401191"/>
          </a:xfrm>
          <a:prstGeom prst="rect">
            <a:avLst/>
          </a:prstGeom>
          <a:ln>
            <a:headEnd/>
            <a:tailEnd/>
          </a:ln>
        </p:spPr>
        <p:style>
          <a:lnRef idx="3">
            <a:schemeClr val="lt1"/>
          </a:lnRef>
          <a:fillRef idx="1">
            <a:schemeClr val="accent4"/>
          </a:fillRef>
          <a:effectRef idx="1">
            <a:schemeClr val="accent4"/>
          </a:effectRef>
          <a:fontRef idx="minor">
            <a:schemeClr val="lt1"/>
          </a:fontRef>
        </p:style>
        <p:txBody>
          <a:bodyPr wrap="square" lIns="91427" tIns="45713" rIns="91427" bIns="45713" anchor="ctr">
            <a:spAutoFit/>
          </a:bodyPr>
          <a:lstStyle/>
          <a:p>
            <a:pPr algn="just" fontAlgn="base">
              <a:spcBef>
                <a:spcPct val="0"/>
              </a:spcBef>
              <a:spcAft>
                <a:spcPct val="0"/>
              </a:spcAft>
              <a:defRPr/>
            </a:pPr>
            <a:r>
              <a:rPr lang="es-ES" sz="2000" dirty="0">
                <a:solidFill>
                  <a:prstClr val="black"/>
                </a:solidFill>
                <a:latin typeface="Calibri" pitchFamily="34" charset="0"/>
                <a:ea typeface="Calibri" pitchFamily="34" charset="0"/>
                <a:cs typeface="Times New Roman" pitchFamily="18" charset="0"/>
              </a:rPr>
              <a:t>17 de octubre de 1760 - 19 de mayo de 1825. Puede considerarse como el primer teórico de la sociedad industrial, lo que le ha valido que algunos le atribuyeran el título de fundador del socialismo francés, incluso de iniciador de el Socialismo.</a:t>
            </a:r>
            <a:endParaRPr lang="es-MX" sz="2000" dirty="0">
              <a:solidFill>
                <a:prstClr val="black"/>
              </a:solidFill>
              <a:latin typeface="Arial" pitchFamily="34" charset="0"/>
              <a:cs typeface="Arial" pitchFamily="34" charset="0"/>
            </a:endParaRPr>
          </a:p>
          <a:p>
            <a:pPr algn="just" eaLnBrk="0" fontAlgn="base" hangingPunct="0">
              <a:spcBef>
                <a:spcPct val="0"/>
              </a:spcBef>
              <a:spcAft>
                <a:spcPct val="0"/>
              </a:spcAft>
              <a:defRPr/>
            </a:pPr>
            <a:r>
              <a:rPr lang="es-ES" sz="2000" dirty="0">
                <a:solidFill>
                  <a:prstClr val="black"/>
                </a:solidFill>
                <a:latin typeface="Calibri" pitchFamily="34" charset="0"/>
                <a:ea typeface="Calibri" pitchFamily="34" charset="0"/>
                <a:cs typeface="Times New Roman" pitchFamily="18" charset="0"/>
              </a:rPr>
              <a:t>Algunas de sus obras más importantes son La industria, El sistema (1823). Es uno de los primeros en estudiar la industrialización. La ve positivamente (abundancia) y cree que puede conllevar un nuevo modelo social. Debe existir la propiedad privada, pero sólo si ésta es merecida; por eso defiende la abolición del derecho a la herencia. </a:t>
            </a:r>
            <a:endParaRPr lang="es-ES" sz="2000" dirty="0">
              <a:solidFill>
                <a:prstClr val="black"/>
              </a:solidFill>
              <a:latin typeface="Arial" pitchFamily="34" charset="0"/>
              <a:cs typeface="Arial" pitchFamily="34" charset="0"/>
            </a:endParaRPr>
          </a:p>
        </p:txBody>
      </p:sp>
      <p:sp>
        <p:nvSpPr>
          <p:cNvPr id="4" name="3 Flecha a la derecha con bandas"/>
          <p:cNvSpPr/>
          <p:nvPr/>
        </p:nvSpPr>
        <p:spPr>
          <a:xfrm rot="1546686">
            <a:off x="4931129" y="640884"/>
            <a:ext cx="1152128" cy="430726"/>
          </a:xfrm>
          <a:prstGeom prst="stripedRightArrow">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lang="es-MX"/>
          </a:p>
        </p:txBody>
      </p:sp>
      <p:sp>
        <p:nvSpPr>
          <p:cNvPr id="9" name="8 Flecha a la derecha con bandas"/>
          <p:cNvSpPr/>
          <p:nvPr/>
        </p:nvSpPr>
        <p:spPr>
          <a:xfrm rot="9172055">
            <a:off x="4941586" y="1679069"/>
            <a:ext cx="1152128" cy="430726"/>
          </a:xfrm>
          <a:prstGeom prst="stripedRightArrow">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lang="es-MX"/>
          </a:p>
        </p:txBody>
      </p:sp>
    </p:spTree>
    <p:extLst>
      <p:ext uri="{BB962C8B-B14F-4D97-AF65-F5344CB8AC3E}">
        <p14:creationId xmlns:p14="http://schemas.microsoft.com/office/powerpoint/2010/main" val="391972288"/>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9" name="Picture 4" descr="http://schools-wikipedia.org/images/633/6330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926654">
            <a:off x="6157880" y="782604"/>
            <a:ext cx="2665748" cy="2025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1 CuadroTexto"/>
          <p:cNvSpPr txBox="1"/>
          <p:nvPr/>
        </p:nvSpPr>
        <p:spPr>
          <a:xfrm>
            <a:off x="1356257" y="204558"/>
            <a:ext cx="6374091" cy="461651"/>
          </a:xfrm>
          <a:prstGeom prst="rect">
            <a:avLst/>
          </a:prstGeom>
        </p:spPr>
        <p:style>
          <a:lnRef idx="1">
            <a:schemeClr val="accent6"/>
          </a:lnRef>
          <a:fillRef idx="2">
            <a:schemeClr val="accent6"/>
          </a:fillRef>
          <a:effectRef idx="1">
            <a:schemeClr val="accent6"/>
          </a:effectRef>
          <a:fontRef idx="minor">
            <a:schemeClr val="dk1"/>
          </a:fontRef>
        </p:style>
        <p:txBody>
          <a:bodyPr wrap="none" lIns="91427" tIns="45713" rIns="91427" bIns="45713">
            <a:spAutoFit/>
          </a:bodyPr>
          <a:lstStyle/>
          <a:p>
            <a:pPr fontAlgn="base">
              <a:spcBef>
                <a:spcPct val="0"/>
              </a:spcBef>
              <a:spcAft>
                <a:spcPct val="0"/>
              </a:spcAft>
              <a:defRPr/>
            </a:pPr>
            <a:r>
              <a:rPr lang="es-MX" sz="2400" dirty="0" smtClean="0">
                <a:solidFill>
                  <a:prstClr val="black"/>
                </a:solidFill>
                <a:effectLst>
                  <a:outerShdw blurRad="38100" dist="38100" dir="2700000" algn="tl">
                    <a:srgbClr val="000000">
                      <a:alpha val="43137"/>
                    </a:srgbClr>
                  </a:outerShdw>
                </a:effectLst>
              </a:rPr>
              <a:t>PENSADORES DE LA EDAD CONTEMPORÁNEA.</a:t>
            </a:r>
            <a:endParaRPr lang="es-MX" sz="2400" dirty="0">
              <a:solidFill>
                <a:prstClr val="black"/>
              </a:solidFill>
              <a:effectLst>
                <a:outerShdw blurRad="38100" dist="38100" dir="2700000" algn="tl">
                  <a:srgbClr val="000000">
                    <a:alpha val="43137"/>
                  </a:srgbClr>
                </a:outerShdw>
              </a:effectLst>
            </a:endParaRPr>
          </a:p>
        </p:txBody>
      </p:sp>
      <p:sp>
        <p:nvSpPr>
          <p:cNvPr id="3" name="2 CuadroTexto"/>
          <p:cNvSpPr txBox="1"/>
          <p:nvPr/>
        </p:nvSpPr>
        <p:spPr>
          <a:xfrm>
            <a:off x="1442242" y="1340905"/>
            <a:ext cx="2030877"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none" lIns="91427" tIns="45713" rIns="91427" bIns="45713">
            <a:spAutoFit/>
          </a:bodyPr>
          <a:lstStyle/>
          <a:p>
            <a:pPr fontAlgn="base">
              <a:spcBef>
                <a:spcPct val="0"/>
              </a:spcBef>
              <a:spcAft>
                <a:spcPct val="0"/>
              </a:spcAft>
              <a:defRPr/>
            </a:pPr>
            <a:r>
              <a:rPr lang="es-MX" dirty="0">
                <a:solidFill>
                  <a:prstClr val="white"/>
                </a:solidFill>
              </a:rPr>
              <a:t>Socialismo utópico</a:t>
            </a:r>
          </a:p>
        </p:txBody>
      </p:sp>
      <p:sp>
        <p:nvSpPr>
          <p:cNvPr id="26625" name="Rectangle 1"/>
          <p:cNvSpPr>
            <a:spLocks noChangeArrowheads="1"/>
          </p:cNvSpPr>
          <p:nvPr/>
        </p:nvSpPr>
        <p:spPr bwMode="auto">
          <a:xfrm>
            <a:off x="1012175" y="3540498"/>
            <a:ext cx="6620062" cy="2554531"/>
          </a:xfrm>
          <a:prstGeom prst="rect">
            <a:avLst/>
          </a:prstGeom>
          <a:ln>
            <a:headEnd/>
            <a:tailEnd/>
          </a:ln>
        </p:spPr>
        <p:style>
          <a:lnRef idx="0">
            <a:schemeClr val="accent6"/>
          </a:lnRef>
          <a:fillRef idx="3">
            <a:schemeClr val="accent6"/>
          </a:fillRef>
          <a:effectRef idx="3">
            <a:schemeClr val="accent6"/>
          </a:effectRef>
          <a:fontRef idx="minor">
            <a:schemeClr val="lt1"/>
          </a:fontRef>
        </p:style>
        <p:txBody>
          <a:bodyPr wrap="square" lIns="91427" tIns="45713" rIns="91427" bIns="45713" anchor="ctr">
            <a:spAutoFit/>
          </a:bodyPr>
          <a:lstStyle/>
          <a:p>
            <a:pPr algn="just" fontAlgn="base">
              <a:spcBef>
                <a:spcPct val="0"/>
              </a:spcBef>
              <a:spcAft>
                <a:spcPct val="0"/>
              </a:spcAft>
              <a:defRPr/>
            </a:pPr>
            <a:r>
              <a:rPr lang="es-ES" sz="2000" dirty="0">
                <a:solidFill>
                  <a:prstClr val="black"/>
                </a:solidFill>
                <a:latin typeface="Calibri" pitchFamily="34" charset="0"/>
                <a:ea typeface="Calibri" pitchFamily="34" charset="0"/>
                <a:cs typeface="Times New Roman" pitchFamily="18" charset="0"/>
              </a:rPr>
              <a:t>(14 de mayo de 1771 - 17 de noviembre de 1858). Desde el punto de vista de Owen, y en oposición a los filósofos del individualismo, el Hombre es un producto social, manufacturado. El hombre sería un libro en blanco que la sociedad, mediante sus agentes socializadores, procede a escribir. El carácter del individuo pasa a ser creación del medio social y el azar de las circunstancias, y no consecuencia de una naturaleza metafísica predestinada.</a:t>
            </a:r>
            <a:endParaRPr lang="es-ES" sz="2000" dirty="0">
              <a:solidFill>
                <a:prstClr val="black"/>
              </a:solidFill>
              <a:latin typeface="Arial" pitchFamily="34" charset="0"/>
              <a:cs typeface="Arial" pitchFamily="34" charset="0"/>
            </a:endParaRPr>
          </a:p>
        </p:txBody>
      </p:sp>
      <p:sp>
        <p:nvSpPr>
          <p:cNvPr id="26626" name="Rectangle 2"/>
          <p:cNvSpPr>
            <a:spLocks noChangeArrowheads="1"/>
          </p:cNvSpPr>
          <p:nvPr/>
        </p:nvSpPr>
        <p:spPr bwMode="auto">
          <a:xfrm>
            <a:off x="4788024" y="1167458"/>
            <a:ext cx="1178719" cy="716227"/>
          </a:xfrm>
          <a:prstGeom prst="rect">
            <a:avLst/>
          </a:prstGeom>
          <a:ln>
            <a:headEnd/>
            <a:tailEnd/>
          </a:ln>
        </p:spPr>
        <p:style>
          <a:lnRef idx="1">
            <a:schemeClr val="accent6"/>
          </a:lnRef>
          <a:fillRef idx="3">
            <a:schemeClr val="accent6"/>
          </a:fillRef>
          <a:effectRef idx="2">
            <a:schemeClr val="accent6"/>
          </a:effectRef>
          <a:fontRef idx="minor">
            <a:schemeClr val="lt1"/>
          </a:fontRef>
        </p:style>
        <p:txBody>
          <a:bodyPr lIns="91427" tIns="45713" rIns="91427" bIns="45713" anchor="ctr">
            <a:spAutoFit/>
          </a:bodyPr>
          <a:lstStyle/>
          <a:p>
            <a:pPr algn="just" fontAlgn="base">
              <a:spcBef>
                <a:spcPct val="0"/>
              </a:spcBef>
              <a:spcAft>
                <a:spcPct val="0"/>
              </a:spcAft>
              <a:defRPr/>
            </a:pPr>
            <a:r>
              <a:rPr lang="es-ES" sz="2000" dirty="0">
                <a:solidFill>
                  <a:prstClr val="black"/>
                </a:solidFill>
                <a:latin typeface="Calibri" pitchFamily="34" charset="0"/>
                <a:ea typeface="Calibri" pitchFamily="34" charset="0"/>
                <a:cs typeface="Times New Roman" pitchFamily="18" charset="0"/>
              </a:rPr>
              <a:t>Robert Owen</a:t>
            </a:r>
            <a:endParaRPr lang="es-ES" sz="2000" dirty="0">
              <a:solidFill>
                <a:prstClr val="black"/>
              </a:solidFill>
              <a:latin typeface="Arial" pitchFamily="34" charset="0"/>
              <a:cs typeface="Arial" pitchFamily="34" charset="0"/>
            </a:endParaRPr>
          </a:p>
        </p:txBody>
      </p:sp>
      <p:sp>
        <p:nvSpPr>
          <p:cNvPr id="4" name="3 Flecha curvada hacia la derecha"/>
          <p:cNvSpPr/>
          <p:nvPr/>
        </p:nvSpPr>
        <p:spPr>
          <a:xfrm>
            <a:off x="395536" y="262864"/>
            <a:ext cx="792088" cy="1262707"/>
          </a:xfrm>
          <a:prstGeom prst="curvedRight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s-MX">
              <a:solidFill>
                <a:schemeClr val="tx1"/>
              </a:solidFill>
            </a:endParaRPr>
          </a:p>
        </p:txBody>
      </p:sp>
      <p:cxnSp>
        <p:nvCxnSpPr>
          <p:cNvPr id="6" name="5 Conector recto de flecha"/>
          <p:cNvCxnSpPr>
            <a:stCxn id="3" idx="3"/>
            <a:endCxn id="26626" idx="1"/>
          </p:cNvCxnSpPr>
          <p:nvPr/>
        </p:nvCxnSpPr>
        <p:spPr>
          <a:xfrm>
            <a:off x="3473119" y="1525571"/>
            <a:ext cx="1314905" cy="1"/>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sp>
        <p:nvSpPr>
          <p:cNvPr id="10" name="9 Flecha curvada hacia la izquierda"/>
          <p:cNvSpPr/>
          <p:nvPr/>
        </p:nvSpPr>
        <p:spPr>
          <a:xfrm>
            <a:off x="5292080" y="1932498"/>
            <a:ext cx="998108" cy="1615397"/>
          </a:xfrm>
          <a:prstGeom prst="curvedLeftArrow">
            <a:avLst>
              <a:gd name="adj1" fmla="val 25000"/>
              <a:gd name="adj2" fmla="val 54198"/>
              <a:gd name="adj3" fmla="val 25000"/>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s-MX">
              <a:solidFill>
                <a:schemeClr val="tx1"/>
              </a:solidFill>
            </a:endParaRPr>
          </a:p>
        </p:txBody>
      </p:sp>
    </p:spTree>
    <p:extLst>
      <p:ext uri="{BB962C8B-B14F-4D97-AF65-F5344CB8AC3E}">
        <p14:creationId xmlns:p14="http://schemas.microsoft.com/office/powerpoint/2010/main" val="291125875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548679"/>
            <a:ext cx="7704856" cy="56886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4577" name="Rectangle 1"/>
          <p:cNvSpPr>
            <a:spLocks noChangeArrowheads="1"/>
          </p:cNvSpPr>
          <p:nvPr/>
        </p:nvSpPr>
        <p:spPr bwMode="auto">
          <a:xfrm>
            <a:off x="2267744" y="1404079"/>
            <a:ext cx="4994713" cy="584761"/>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wrap="square" lIns="91427" tIns="45713" rIns="91427" bIns="45713" anchor="ctr">
            <a:spAutoFit/>
          </a:bodyPr>
          <a:lstStyle/>
          <a:p>
            <a:pPr algn="just" fontAlgn="base">
              <a:spcBef>
                <a:spcPct val="0"/>
              </a:spcBef>
              <a:spcAft>
                <a:spcPct val="0"/>
              </a:spcAft>
              <a:defRPr/>
            </a:pPr>
            <a:r>
              <a:rPr lang="es-ES" sz="3200" b="1" dirty="0">
                <a:solidFill>
                  <a:prstClr val="black"/>
                </a:solidFill>
                <a:effectLst>
                  <a:outerShdw blurRad="38100" dist="38100" dir="2700000" algn="tl">
                    <a:srgbClr val="000000">
                      <a:alpha val="43137"/>
                    </a:srgbClr>
                  </a:outerShdw>
                </a:effectLst>
                <a:latin typeface="Calibri" pitchFamily="34" charset="0"/>
                <a:ea typeface="Calibri" pitchFamily="34" charset="0"/>
                <a:cs typeface="Times New Roman" pitchFamily="18" charset="0"/>
              </a:rPr>
              <a:t>POSITIVISMO SOCIOLOGICO</a:t>
            </a:r>
            <a:endParaRPr lang="es-ES" sz="3200" b="1" dirty="0">
              <a:solidFill>
                <a:prstClr val="black"/>
              </a:solidFill>
              <a:effectLst>
                <a:outerShdw blurRad="38100" dist="38100" dir="2700000" algn="tl">
                  <a:srgbClr val="000000">
                    <a:alpha val="43137"/>
                  </a:srgbClr>
                </a:outerShdw>
              </a:effectLst>
              <a:latin typeface="Arial" pitchFamily="34" charset="0"/>
              <a:cs typeface="Arial" pitchFamily="34" charset="0"/>
            </a:endParaRPr>
          </a:p>
        </p:txBody>
      </p:sp>
      <p:sp>
        <p:nvSpPr>
          <p:cNvPr id="5" name="4 Rectángulo"/>
          <p:cNvSpPr/>
          <p:nvPr/>
        </p:nvSpPr>
        <p:spPr>
          <a:xfrm>
            <a:off x="1260490" y="1988840"/>
            <a:ext cx="6479862" cy="3477861"/>
          </a:xfrm>
          <a:prstGeom prst="rect">
            <a:avLst/>
          </a:prstGeom>
        </p:spPr>
        <p:style>
          <a:lnRef idx="0">
            <a:schemeClr val="accent3"/>
          </a:lnRef>
          <a:fillRef idx="3">
            <a:schemeClr val="accent3"/>
          </a:fillRef>
          <a:effectRef idx="3">
            <a:schemeClr val="accent3"/>
          </a:effectRef>
          <a:fontRef idx="minor">
            <a:schemeClr val="lt1"/>
          </a:fontRef>
        </p:style>
        <p:txBody>
          <a:bodyPr wrap="square" lIns="91427" tIns="45713" rIns="91427" bIns="45713">
            <a:spAutoFit/>
          </a:bodyPr>
          <a:lstStyle/>
          <a:p>
            <a:pPr algn="just" fontAlgn="base">
              <a:spcBef>
                <a:spcPct val="0"/>
              </a:spcBef>
              <a:spcAft>
                <a:spcPct val="0"/>
              </a:spcAft>
              <a:defRPr/>
            </a:pPr>
            <a:r>
              <a:rPr lang="es-ES" sz="2400" b="1" dirty="0" smtClean="0">
                <a:solidFill>
                  <a:prstClr val="black"/>
                </a:solidFill>
              </a:rPr>
              <a:t>El positivismo afirma que en la realidad existe un orden único que tiende al progreso indefi­nido de la sociedad. Todo lo que ocurre responde a ese orden natural que hay que descubrir, co­nocer y aceptar. Así, el ser humano no es el constructor de la realidad social, propone una suerte de inmovilismo social, de orden social descartando la problematización</a:t>
            </a:r>
            <a:r>
              <a:rPr lang="es-ES" sz="2800" b="1" dirty="0" smtClean="0">
                <a:solidFill>
                  <a:prstClr val="black"/>
                </a:solidFill>
              </a:rPr>
              <a:t>.</a:t>
            </a:r>
            <a:endParaRPr lang="es-MX" sz="2800" b="1" dirty="0">
              <a:solidFill>
                <a:prstClr val="black"/>
              </a:solidFill>
            </a:endParaRPr>
          </a:p>
        </p:txBody>
      </p:sp>
    </p:spTree>
    <p:extLst>
      <p:ext uri="{BB962C8B-B14F-4D97-AF65-F5344CB8AC3E}">
        <p14:creationId xmlns:p14="http://schemas.microsoft.com/office/powerpoint/2010/main" val="319412184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5" name="Picture 3" descr="http://fundamentofilosoficoysociologico.files.wordpress.com/2008/11/auguste_comte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20308663">
            <a:off x="1476882" y="2689813"/>
            <a:ext cx="2915424" cy="307052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3" name="Rectangle 1"/>
          <p:cNvSpPr>
            <a:spLocks noChangeArrowheads="1"/>
          </p:cNvSpPr>
          <p:nvPr/>
        </p:nvSpPr>
        <p:spPr bwMode="auto">
          <a:xfrm rot="840960">
            <a:off x="4796873" y="726584"/>
            <a:ext cx="3788560" cy="5078299"/>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wrap="square" lIns="91427" tIns="45713" rIns="91427" bIns="45713" anchor="ctr">
            <a:spAutoFit/>
          </a:bodyPr>
          <a:lstStyle/>
          <a:p>
            <a:pPr algn="just" fontAlgn="base">
              <a:spcBef>
                <a:spcPct val="0"/>
              </a:spcBef>
              <a:spcAft>
                <a:spcPct val="0"/>
              </a:spcAft>
              <a:defRPr/>
            </a:pPr>
            <a:r>
              <a:rPr lang="es-ES" dirty="0">
                <a:solidFill>
                  <a:prstClr val="black"/>
                </a:solidFill>
                <a:latin typeface="Calibri" pitchFamily="34" charset="0"/>
                <a:ea typeface="Calibri" pitchFamily="34" charset="0"/>
                <a:cs typeface="Times New Roman" pitchFamily="18" charset="0"/>
              </a:rPr>
              <a:t>La ley de los tres estados y la idea de progreso</a:t>
            </a:r>
            <a:endParaRPr lang="es-MX" dirty="0">
              <a:solidFill>
                <a:prstClr val="black"/>
              </a:solidFill>
              <a:latin typeface="Arial" pitchFamily="34" charset="0"/>
              <a:cs typeface="Arial" pitchFamily="34" charset="0"/>
            </a:endParaRPr>
          </a:p>
          <a:p>
            <a:pPr algn="just" eaLnBrk="0" fontAlgn="base" hangingPunct="0">
              <a:spcBef>
                <a:spcPct val="0"/>
              </a:spcBef>
              <a:spcAft>
                <a:spcPct val="0"/>
              </a:spcAft>
              <a:defRPr/>
            </a:pPr>
            <a:r>
              <a:rPr lang="es-ES" dirty="0">
                <a:solidFill>
                  <a:prstClr val="black"/>
                </a:solidFill>
                <a:latin typeface="Calibri" pitchFamily="34" charset="0"/>
                <a:ea typeface="Calibri" pitchFamily="34" charset="0"/>
                <a:cs typeface="Times New Roman" pitchFamily="18" charset="0"/>
              </a:rPr>
              <a:t>También llamada ley fundamental, la ley de los tres estados afirma que la humanidad en su conjunto y el individuo como parte constitutiva, está determinado a pasar por tres estados sociales diferentes que se corresponden con distintos grados de desarrollo intelectual: el estado teológico o ficticio, el estado metafísico o abstracto y el estado científico o positivo.</a:t>
            </a:r>
            <a:endParaRPr lang="es-MX" dirty="0">
              <a:solidFill>
                <a:prstClr val="black"/>
              </a:solidFill>
              <a:latin typeface="Arial" pitchFamily="34" charset="0"/>
              <a:cs typeface="Arial" pitchFamily="34" charset="0"/>
            </a:endParaRPr>
          </a:p>
          <a:p>
            <a:pPr algn="just" eaLnBrk="0" fontAlgn="base" hangingPunct="0">
              <a:spcBef>
                <a:spcPct val="0"/>
              </a:spcBef>
              <a:spcAft>
                <a:spcPct val="0"/>
              </a:spcAft>
              <a:defRPr/>
            </a:pPr>
            <a:r>
              <a:rPr lang="es-ES" dirty="0">
                <a:solidFill>
                  <a:prstClr val="black"/>
                </a:solidFill>
                <a:latin typeface="Calibri" pitchFamily="34" charset="0"/>
                <a:ea typeface="Calibri" pitchFamily="34" charset="0"/>
                <a:cs typeface="Times New Roman" pitchFamily="18" charset="0"/>
              </a:rPr>
              <a:t>Este tránsito de un estado a otro constituye una ley del progreso de la sociedad, necesaria y universal porque emana de la naturaleza propia del espíritu humano. </a:t>
            </a:r>
            <a:endParaRPr lang="es-ES" dirty="0">
              <a:solidFill>
                <a:prstClr val="black"/>
              </a:solidFill>
              <a:latin typeface="Arial" pitchFamily="34" charset="0"/>
              <a:cs typeface="Arial" pitchFamily="34" charset="0"/>
            </a:endParaRPr>
          </a:p>
        </p:txBody>
      </p:sp>
      <p:sp>
        <p:nvSpPr>
          <p:cNvPr id="3" name="2 CuadroTexto"/>
          <p:cNvSpPr txBox="1"/>
          <p:nvPr/>
        </p:nvSpPr>
        <p:spPr>
          <a:xfrm rot="19910139">
            <a:off x="501929" y="571456"/>
            <a:ext cx="3009018" cy="1815868"/>
          </a:xfrm>
          <a:prstGeom prst="rect">
            <a:avLst/>
          </a:prstGeom>
        </p:spPr>
        <p:style>
          <a:lnRef idx="0">
            <a:schemeClr val="accent1"/>
          </a:lnRef>
          <a:fillRef idx="3">
            <a:schemeClr val="accent1"/>
          </a:fillRef>
          <a:effectRef idx="3">
            <a:schemeClr val="accent1"/>
          </a:effectRef>
          <a:fontRef idx="minor">
            <a:schemeClr val="lt1"/>
          </a:fontRef>
        </p:style>
        <p:txBody>
          <a:bodyPr wrap="square" lIns="91427" tIns="45713" rIns="91427" bIns="45713">
            <a:spAutoFit/>
          </a:bodyPr>
          <a:lstStyle/>
          <a:p>
            <a:pPr algn="ctr" fontAlgn="base">
              <a:spcBef>
                <a:spcPct val="0"/>
              </a:spcBef>
              <a:spcAft>
                <a:spcPct val="0"/>
              </a:spcAft>
              <a:defRPr/>
            </a:pPr>
            <a:r>
              <a:rPr lang="es-MX" sz="2800" b="1" dirty="0" smtClean="0">
                <a:solidFill>
                  <a:prstClr val="black"/>
                </a:solidFill>
                <a:effectLst>
                  <a:outerShdw blurRad="38100" dist="38100" dir="2700000" algn="tl">
                    <a:srgbClr val="000000">
                      <a:alpha val="43137"/>
                    </a:srgbClr>
                  </a:outerShdw>
                </a:effectLst>
              </a:rPr>
              <a:t>AUGUSTO COMTE</a:t>
            </a:r>
          </a:p>
          <a:p>
            <a:pPr algn="ctr" fontAlgn="base">
              <a:spcBef>
                <a:spcPct val="0"/>
              </a:spcBef>
              <a:spcAft>
                <a:spcPct val="0"/>
              </a:spcAft>
              <a:defRPr/>
            </a:pPr>
            <a:r>
              <a:rPr lang="es-MX" sz="2800" b="1" dirty="0" smtClean="0">
                <a:solidFill>
                  <a:prstClr val="black"/>
                </a:solidFill>
                <a:effectLst>
                  <a:outerShdw blurRad="38100" dist="38100" dir="2700000" algn="tl">
                    <a:srgbClr val="000000">
                      <a:alpha val="43137"/>
                    </a:srgbClr>
                  </a:outerShdw>
                </a:effectLst>
              </a:rPr>
              <a:t>POSITIVISMO SOCIOLOGICO</a:t>
            </a:r>
            <a:r>
              <a:rPr lang="es-MX" b="1" dirty="0" smtClean="0">
                <a:solidFill>
                  <a:prstClr val="black"/>
                </a:solidFill>
                <a:effectLst>
                  <a:outerShdw blurRad="38100" dist="38100" dir="2700000" algn="tl">
                    <a:srgbClr val="000000">
                      <a:alpha val="43137"/>
                    </a:srgbClr>
                  </a:outerShdw>
                </a:effectLst>
              </a:rPr>
              <a:t>.</a:t>
            </a:r>
            <a:endParaRPr lang="es-MX" b="1" dirty="0">
              <a:solidFill>
                <a:prstClr val="black"/>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52217126"/>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515718">
            <a:off x="6077726" y="571915"/>
            <a:ext cx="2170481" cy="21082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 name="1 Imagen"/>
          <p:cNvPicPr>
            <a:picLocks noChangeAspect="1"/>
          </p:cNvPicPr>
          <p:nvPr/>
        </p:nvPicPr>
        <p:blipFill rotWithShape="1">
          <a:blip r:embed="rId3">
            <a:extLst>
              <a:ext uri="{28A0092B-C50C-407E-A947-70E740481C1C}">
                <a14:useLocalDpi xmlns:a14="http://schemas.microsoft.com/office/drawing/2010/main" val="0"/>
              </a:ext>
            </a:extLst>
          </a:blip>
          <a:srcRect t="12471" b="25783"/>
          <a:stretch/>
        </p:blipFill>
        <p:spPr>
          <a:xfrm>
            <a:off x="5488634" y="3353254"/>
            <a:ext cx="2607295" cy="2920554"/>
          </a:xfrm>
          <a:prstGeom prst="rect">
            <a:avLst/>
          </a:prstGeom>
        </p:spPr>
      </p:pic>
      <p:sp>
        <p:nvSpPr>
          <p:cNvPr id="3" name="2 CuadroTexto"/>
          <p:cNvSpPr txBox="1"/>
          <p:nvPr/>
        </p:nvSpPr>
        <p:spPr>
          <a:xfrm>
            <a:off x="3875486" y="785814"/>
            <a:ext cx="1797608" cy="461665"/>
          </a:xfrm>
          <a:prstGeom prst="rect">
            <a:avLst/>
          </a:prstGeom>
        </p:spPr>
        <p:style>
          <a:lnRef idx="1">
            <a:schemeClr val="dk1"/>
          </a:lnRef>
          <a:fillRef idx="3">
            <a:schemeClr val="dk1"/>
          </a:fillRef>
          <a:effectRef idx="2">
            <a:schemeClr val="dk1"/>
          </a:effectRef>
          <a:fontRef idx="minor">
            <a:schemeClr val="lt1"/>
          </a:fontRef>
        </p:style>
        <p:txBody>
          <a:bodyPr wrap="none" lIns="91427" tIns="45713" rIns="91427" bIns="45713">
            <a:spAutoFit/>
          </a:bodyPr>
          <a:lstStyle/>
          <a:p>
            <a:pPr fontAlgn="base">
              <a:spcBef>
                <a:spcPct val="0"/>
              </a:spcBef>
              <a:spcAft>
                <a:spcPct val="0"/>
              </a:spcAft>
              <a:defRPr/>
            </a:pPr>
            <a:r>
              <a:rPr lang="es-MX" sz="2400" dirty="0">
                <a:solidFill>
                  <a:prstClr val="white"/>
                </a:solidFill>
              </a:rPr>
              <a:t>Anarquismo</a:t>
            </a:r>
          </a:p>
        </p:txBody>
      </p:sp>
      <p:sp>
        <p:nvSpPr>
          <p:cNvPr id="4" name="3 Rectángulo"/>
          <p:cNvSpPr/>
          <p:nvPr/>
        </p:nvSpPr>
        <p:spPr>
          <a:xfrm>
            <a:off x="676548" y="2735665"/>
            <a:ext cx="4082604" cy="2616087"/>
          </a:xfrm>
          <a:prstGeom prst="rect">
            <a:avLst/>
          </a:prstGeom>
        </p:spPr>
        <p:style>
          <a:lnRef idx="2">
            <a:schemeClr val="dk1"/>
          </a:lnRef>
          <a:fillRef idx="1">
            <a:schemeClr val="lt1"/>
          </a:fillRef>
          <a:effectRef idx="0">
            <a:schemeClr val="dk1"/>
          </a:effectRef>
          <a:fontRef idx="minor">
            <a:schemeClr val="dk1"/>
          </a:fontRef>
        </p:style>
        <p:txBody>
          <a:bodyPr wrap="square" lIns="91427" tIns="45713" rIns="91427" bIns="45713">
            <a:spAutoFit/>
          </a:bodyPr>
          <a:lstStyle/>
          <a:p>
            <a:pPr algn="just" fontAlgn="base">
              <a:spcBef>
                <a:spcPct val="0"/>
              </a:spcBef>
              <a:spcAft>
                <a:spcPct val="0"/>
              </a:spcAft>
              <a:defRPr/>
            </a:pPr>
            <a:r>
              <a:rPr lang="es-ES" sz="2000" b="1" dirty="0">
                <a:solidFill>
                  <a:schemeClr val="bg1"/>
                </a:solidFill>
              </a:rPr>
              <a:t>EL ANARQUISMO ES UNA DOCTRINA Y MOVIMIENTO RADICAL QUE PROMUEVE LA ANARQUIA, ES DECIR, LA AUTONOMIA DE CADA INDIVIDUO. ES CONTRARIO AL GOBIERNO O AUTORIDAD OBLIGATORIA (EJ. </a:t>
            </a:r>
            <a:r>
              <a:rPr lang="es-ES" b="1" dirty="0">
                <a:solidFill>
                  <a:schemeClr val="bg1"/>
                </a:solidFill>
              </a:rPr>
              <a:t>EL ESTADO).</a:t>
            </a:r>
            <a:endParaRPr lang="es-MX" b="1" dirty="0">
              <a:solidFill>
                <a:schemeClr val="bg1"/>
              </a:solidFill>
            </a:endParaRPr>
          </a:p>
        </p:txBody>
      </p:sp>
      <p:cxnSp>
        <p:nvCxnSpPr>
          <p:cNvPr id="7" name="6 Conector recto de flecha"/>
          <p:cNvCxnSpPr/>
          <p:nvPr/>
        </p:nvCxnSpPr>
        <p:spPr>
          <a:xfrm rot="5400000">
            <a:off x="3491508" y="1759148"/>
            <a:ext cx="1143000" cy="482204"/>
          </a:xfrm>
          <a:prstGeom prst="straightConnector1">
            <a:avLst/>
          </a:prstGeom>
          <a:ln>
            <a:headEnd type="arrow"/>
            <a:tailEnd type="arrow"/>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5935512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2" name="Picture 4" descr="http://www.eumed.net/cursecon/economistas/Proudho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1023611"/>
            <a:ext cx="3240538" cy="5295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5" name="Rectangle 1"/>
          <p:cNvSpPr>
            <a:spLocks noChangeArrowheads="1"/>
          </p:cNvSpPr>
          <p:nvPr/>
        </p:nvSpPr>
        <p:spPr bwMode="auto">
          <a:xfrm>
            <a:off x="4139951" y="1239740"/>
            <a:ext cx="4618543" cy="5078299"/>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wrap="square" lIns="91427" tIns="45713" rIns="91427" bIns="45713" anchor="ctr">
            <a:spAutoFit/>
          </a:bodyPr>
          <a:lstStyle/>
          <a:p>
            <a:pPr algn="just" fontAlgn="base">
              <a:spcBef>
                <a:spcPct val="0"/>
              </a:spcBef>
              <a:spcAft>
                <a:spcPct val="0"/>
              </a:spcAft>
              <a:defRPr/>
            </a:pPr>
            <a:r>
              <a:rPr lang="es-ES" dirty="0" err="1">
                <a:solidFill>
                  <a:prstClr val="black"/>
                </a:solidFill>
                <a:latin typeface="Bodoni MT" pitchFamily="18" charset="0"/>
                <a:ea typeface="Calibri" pitchFamily="34" charset="0"/>
                <a:cs typeface="Times New Roman" pitchFamily="18" charset="0"/>
              </a:rPr>
              <a:t>Proudhon</a:t>
            </a:r>
            <a:r>
              <a:rPr lang="es-ES" dirty="0">
                <a:solidFill>
                  <a:prstClr val="black"/>
                </a:solidFill>
                <a:latin typeface="Bodoni MT" pitchFamily="18" charset="0"/>
                <a:ea typeface="Calibri" pitchFamily="34" charset="0"/>
                <a:cs typeface="Times New Roman" pitchFamily="18" charset="0"/>
              </a:rPr>
              <a:t> creía que la concepción habitual de la propiedad combina dos componentes distintos que, una vez identificados, mostrarían la diferencia entre la propiedad como una forma de tiranía y la propiedad usada para proteger la libertad. Argumentó que el resultado del trabajo del individuo, aquel en el que se ocupa con regularidad, genera una forma legítima de propiedad. Pero se opuso a que la tierra no ocupada fuera concebida como una forma de propiedad legítima, aceptando solamente una forma de "posesión" sobre la tierra en virtud de su real ocupación o trabajo. Por extensión, ya que sólo la tierra trabajada u ocupada es una forma de propiedad legítima puso también en cuestión instituciones como el interés de los préstamos o la renta del alquiler</a:t>
            </a:r>
            <a:r>
              <a:rPr lang="es-ES" dirty="0">
                <a:solidFill>
                  <a:prstClr val="black"/>
                </a:solidFill>
                <a:latin typeface="Calibri" pitchFamily="34" charset="0"/>
                <a:ea typeface="Calibri" pitchFamily="34" charset="0"/>
                <a:cs typeface="Times New Roman" pitchFamily="18" charset="0"/>
              </a:rPr>
              <a:t>.</a:t>
            </a:r>
            <a:endParaRPr lang="es-ES" dirty="0">
              <a:solidFill>
                <a:prstClr val="black"/>
              </a:solidFill>
              <a:latin typeface="Arial" pitchFamily="34" charset="0"/>
              <a:cs typeface="Arial" pitchFamily="34" charset="0"/>
            </a:endParaRPr>
          </a:p>
        </p:txBody>
      </p:sp>
      <p:sp>
        <p:nvSpPr>
          <p:cNvPr id="21506" name="Rectangle 2"/>
          <p:cNvSpPr>
            <a:spLocks noChangeArrowheads="1"/>
          </p:cNvSpPr>
          <p:nvPr/>
        </p:nvSpPr>
        <p:spPr bwMode="auto">
          <a:xfrm>
            <a:off x="2289358" y="260648"/>
            <a:ext cx="3701186" cy="523206"/>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wrap="square" lIns="91427" tIns="45713" rIns="91427" bIns="45713" anchor="ctr">
            <a:spAutoFit/>
          </a:bodyPr>
          <a:lstStyle/>
          <a:p>
            <a:pPr algn="just" fontAlgn="base">
              <a:spcBef>
                <a:spcPct val="0"/>
              </a:spcBef>
              <a:spcAft>
                <a:spcPct val="0"/>
              </a:spcAft>
              <a:defRPr/>
            </a:pPr>
            <a:r>
              <a:rPr lang="es-ES" sz="2800" b="1" dirty="0" smtClean="0">
                <a:solidFill>
                  <a:prstClr val="black"/>
                </a:solidFill>
                <a:effectLst>
                  <a:outerShdw blurRad="38100" dist="38100" dir="2700000" algn="tl">
                    <a:srgbClr val="000000">
                      <a:alpha val="43137"/>
                    </a:srgbClr>
                  </a:outerShdw>
                </a:effectLst>
                <a:latin typeface="Calibri" pitchFamily="34" charset="0"/>
                <a:ea typeface="Calibri" pitchFamily="34" charset="0"/>
                <a:cs typeface="Times New Roman" pitchFamily="18" charset="0"/>
              </a:rPr>
              <a:t>JOSEPH PROUDHON</a:t>
            </a:r>
            <a:endParaRPr lang="es-ES" sz="2800" b="1" dirty="0">
              <a:solidFill>
                <a:prstClr val="black"/>
              </a:solidFill>
              <a:effectLst>
                <a:outerShdw blurRad="38100" dist="38100" dir="2700000" algn="tl">
                  <a:srgbClr val="000000">
                    <a:alpha val="43137"/>
                  </a:srgbClr>
                </a:outerShdw>
              </a:effectLst>
              <a:latin typeface="Arial" pitchFamily="34" charset="0"/>
              <a:cs typeface="Arial" pitchFamily="34" charset="0"/>
            </a:endParaRPr>
          </a:p>
        </p:txBody>
      </p:sp>
    </p:spTree>
    <p:extLst>
      <p:ext uri="{BB962C8B-B14F-4D97-AF65-F5344CB8AC3E}">
        <p14:creationId xmlns:p14="http://schemas.microsoft.com/office/powerpoint/2010/main" val="1633346237"/>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6717" y="116632"/>
            <a:ext cx="4098037" cy="1435596"/>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481" name="Rectangle 1"/>
          <p:cNvSpPr>
            <a:spLocks noChangeArrowheads="1"/>
          </p:cNvSpPr>
          <p:nvPr/>
        </p:nvSpPr>
        <p:spPr bwMode="auto">
          <a:xfrm>
            <a:off x="2195736" y="1412776"/>
            <a:ext cx="4885157" cy="2862308"/>
          </a:xfrm>
          <a:prstGeom prst="rect">
            <a:avLst/>
          </a:prstGeom>
          <a:ln>
            <a:headEnd/>
            <a:tailEnd/>
          </a:ln>
        </p:spPr>
        <p:style>
          <a:lnRef idx="3">
            <a:schemeClr val="lt1"/>
          </a:lnRef>
          <a:fillRef idx="1">
            <a:schemeClr val="accent3"/>
          </a:fillRef>
          <a:effectRef idx="1">
            <a:schemeClr val="accent3"/>
          </a:effectRef>
          <a:fontRef idx="minor">
            <a:schemeClr val="lt1"/>
          </a:fontRef>
        </p:style>
        <p:txBody>
          <a:bodyPr wrap="square" lIns="91427" tIns="45713" rIns="91427" bIns="45713" anchor="ctr">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fontAlgn="base">
              <a:spcBef>
                <a:spcPct val="0"/>
              </a:spcBef>
              <a:spcAft>
                <a:spcPct val="0"/>
              </a:spcAft>
              <a:defRPr/>
            </a:pPr>
            <a:r>
              <a:rPr lang="es-ES" sz="36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Calibri" pitchFamily="34" charset="0"/>
                <a:ea typeface="Calibri" pitchFamily="34" charset="0"/>
                <a:cs typeface="Times New Roman" pitchFamily="18" charset="0"/>
              </a:rPr>
              <a:t>Evolucionismo</a:t>
            </a:r>
          </a:p>
          <a:p>
            <a:pPr fontAlgn="base">
              <a:spcBef>
                <a:spcPct val="0"/>
              </a:spcBef>
              <a:spcAft>
                <a:spcPct val="0"/>
              </a:spcAft>
              <a:defRPr/>
            </a:pPr>
            <a:endParaRPr lang="es-MX" sz="36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Arial" pitchFamily="34" charset="0"/>
              <a:cs typeface="Arial" pitchFamily="34" charset="0"/>
            </a:endParaRPr>
          </a:p>
          <a:p>
            <a:pPr algn="ctr" eaLnBrk="0" fontAlgn="base" hangingPunct="0">
              <a:spcBef>
                <a:spcPct val="0"/>
              </a:spcBef>
              <a:spcAft>
                <a:spcPct val="0"/>
              </a:spcAft>
              <a:defRPr/>
            </a:pPr>
            <a:r>
              <a:rPr lang="es-ES" sz="36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Calibri" pitchFamily="34" charset="0"/>
                <a:ea typeface="Calibri" pitchFamily="34" charset="0"/>
                <a:cs typeface="Times New Roman" pitchFamily="18" charset="0"/>
              </a:rPr>
              <a:t>DOCTRINA FILOSOFICA BASADA EN LA IDEA DE LA EVOLUCION</a:t>
            </a:r>
            <a:r>
              <a:rPr lang="es-ES" sz="28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Calibri" pitchFamily="34" charset="0"/>
                <a:ea typeface="Calibri" pitchFamily="34" charset="0"/>
                <a:cs typeface="Times New Roman" pitchFamily="18" charset="0"/>
              </a:rPr>
              <a:t>.</a:t>
            </a:r>
            <a:endParaRPr lang="es-ES" sz="28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Arial" pitchFamily="34" charset="0"/>
              <a:cs typeface="Arial" pitchFamily="34" charset="0"/>
            </a:endParaRPr>
          </a:p>
        </p:txBody>
      </p:sp>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2160" y="4509120"/>
            <a:ext cx="2676525" cy="1714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82220501"/>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
          <p:cNvSpPr>
            <a:spLocks noChangeArrowheads="1"/>
          </p:cNvSpPr>
          <p:nvPr/>
        </p:nvSpPr>
        <p:spPr bwMode="auto">
          <a:xfrm>
            <a:off x="179512" y="1373828"/>
            <a:ext cx="6215063" cy="4459611"/>
          </a:xfrm>
          <a:prstGeom prst="rect">
            <a:avLst/>
          </a:prstGeom>
          <a:ln>
            <a:headEnd/>
            <a:tailEnd/>
          </a:ln>
        </p:spPr>
        <p:style>
          <a:lnRef idx="2">
            <a:schemeClr val="accent4"/>
          </a:lnRef>
          <a:fillRef idx="1">
            <a:schemeClr val="lt1"/>
          </a:fillRef>
          <a:effectRef idx="0">
            <a:schemeClr val="accent4"/>
          </a:effectRef>
          <a:fontRef idx="minor">
            <a:schemeClr val="dk1"/>
          </a:fontRef>
        </p:style>
        <p:txBody>
          <a:bodyPr lIns="91427" tIns="45713" rIns="91427" bIns="45713" anchor="ctr">
            <a:spAutoFit/>
          </a:bodyPr>
          <a:lstStyle/>
          <a:p>
            <a:pPr algn="just" eaLnBrk="0" fontAlgn="base" hangingPunct="0">
              <a:spcBef>
                <a:spcPct val="0"/>
              </a:spcBef>
              <a:spcAft>
                <a:spcPct val="0"/>
              </a:spcAft>
              <a:defRPr/>
            </a:pPr>
            <a:r>
              <a:rPr lang="es-ES" sz="2000" b="1" dirty="0">
                <a:solidFill>
                  <a:prstClr val="black"/>
                </a:solidFill>
                <a:latin typeface="Calibri" pitchFamily="34" charset="0"/>
                <a:ea typeface="Calibri" pitchFamily="34" charset="0"/>
                <a:cs typeface="Times New Roman" pitchFamily="18" charset="0"/>
              </a:rPr>
              <a:t>Aplicó la teoría de la evolución a las manifestaciones del espíritu y a los problemas sociales, entre ellos el de la educación, con su obra Educación: intelectual, moral, física. Su doctrina quedó principalmente expuesta en su Sistema de filosofía sintética (11 volúmenes). De su extensa bibliografía, cabe mencionar: La estática social (1850), Principios de psicología (1855), Primeros principios (1862), Principios de biología (1864), La clasificación de las ciencias (1864), La sociología descriptiva (1873), Principios de sociología (1877-1896) y El individuo contra el Estado (1884). Políticamente, desde la década de 1880 ingresó en la </a:t>
            </a:r>
            <a:r>
              <a:rPr lang="es-ES" sz="2000" b="1" dirty="0" err="1">
                <a:solidFill>
                  <a:prstClr val="black"/>
                </a:solidFill>
                <a:latin typeface="Calibri" pitchFamily="34" charset="0"/>
                <a:ea typeface="Calibri" pitchFamily="34" charset="0"/>
                <a:cs typeface="Times New Roman" pitchFamily="18" charset="0"/>
              </a:rPr>
              <a:t>Liberty</a:t>
            </a:r>
            <a:r>
              <a:rPr lang="es-ES" sz="2000" b="1" dirty="0">
                <a:solidFill>
                  <a:prstClr val="black"/>
                </a:solidFill>
                <a:latin typeface="Calibri" pitchFamily="34" charset="0"/>
                <a:ea typeface="Calibri" pitchFamily="34" charset="0"/>
                <a:cs typeface="Times New Roman" pitchFamily="18" charset="0"/>
              </a:rPr>
              <a:t> and </a:t>
            </a:r>
            <a:r>
              <a:rPr lang="es-ES" sz="2000" b="1" dirty="0" err="1">
                <a:solidFill>
                  <a:prstClr val="black"/>
                </a:solidFill>
                <a:latin typeface="Calibri" pitchFamily="34" charset="0"/>
                <a:ea typeface="Calibri" pitchFamily="34" charset="0"/>
                <a:cs typeface="Times New Roman" pitchFamily="18" charset="0"/>
              </a:rPr>
              <a:t>Property</a:t>
            </a:r>
            <a:r>
              <a:rPr lang="es-ES" sz="2000" b="1" dirty="0">
                <a:solidFill>
                  <a:prstClr val="black"/>
                </a:solidFill>
                <a:latin typeface="Calibri" pitchFamily="34" charset="0"/>
                <a:ea typeface="Calibri" pitchFamily="34" charset="0"/>
                <a:cs typeface="Times New Roman" pitchFamily="18" charset="0"/>
              </a:rPr>
              <a:t> </a:t>
            </a:r>
            <a:r>
              <a:rPr lang="es-ES" sz="2000" b="1" dirty="0" err="1">
                <a:solidFill>
                  <a:prstClr val="black"/>
                </a:solidFill>
                <a:latin typeface="Calibri" pitchFamily="34" charset="0"/>
                <a:ea typeface="Calibri" pitchFamily="34" charset="0"/>
                <a:cs typeface="Times New Roman" pitchFamily="18" charset="0"/>
              </a:rPr>
              <a:t>Defence</a:t>
            </a:r>
            <a:r>
              <a:rPr lang="es-ES" sz="2000" b="1" dirty="0">
                <a:solidFill>
                  <a:prstClr val="black"/>
                </a:solidFill>
                <a:latin typeface="Calibri" pitchFamily="34" charset="0"/>
                <a:ea typeface="Calibri" pitchFamily="34" charset="0"/>
                <a:cs typeface="Times New Roman" pitchFamily="18" charset="0"/>
              </a:rPr>
              <a:t> League, la cual en buena parte estaba influenciada por sus ideas.</a:t>
            </a:r>
            <a:endParaRPr lang="es-ES" sz="2000" b="1" dirty="0">
              <a:solidFill>
                <a:prstClr val="black"/>
              </a:solidFill>
              <a:latin typeface="Arial" pitchFamily="34" charset="0"/>
              <a:cs typeface="Arial" pitchFamily="34" charset="0"/>
            </a:endParaRPr>
          </a:p>
        </p:txBody>
      </p:sp>
      <p:sp>
        <p:nvSpPr>
          <p:cNvPr id="3" name="2 Rectángulo"/>
          <p:cNvSpPr/>
          <p:nvPr/>
        </p:nvSpPr>
        <p:spPr>
          <a:xfrm>
            <a:off x="3634230" y="831314"/>
            <a:ext cx="2760345" cy="523206"/>
          </a:xfrm>
          <a:prstGeom prst="rect">
            <a:avLst/>
          </a:prstGeom>
        </p:spPr>
        <p:style>
          <a:lnRef idx="0">
            <a:schemeClr val="accent4"/>
          </a:lnRef>
          <a:fillRef idx="3">
            <a:schemeClr val="accent4"/>
          </a:fillRef>
          <a:effectRef idx="3">
            <a:schemeClr val="accent4"/>
          </a:effectRef>
          <a:fontRef idx="minor">
            <a:schemeClr val="lt1"/>
          </a:fontRef>
        </p:style>
        <p:txBody>
          <a:bodyPr wrap="none" lIns="91427" tIns="45713" rIns="91427" bIns="45713">
            <a:spAutoFit/>
          </a:bodyPr>
          <a:lstStyle/>
          <a:p>
            <a:pPr algn="just" fontAlgn="base">
              <a:spcBef>
                <a:spcPct val="0"/>
              </a:spcBef>
              <a:spcAft>
                <a:spcPct val="0"/>
              </a:spcAft>
              <a:defRPr/>
            </a:pPr>
            <a:r>
              <a:rPr lang="es-ES" sz="2800" b="1" dirty="0" smtClean="0">
                <a:solidFill>
                  <a:prstClr val="white"/>
                </a:solidFill>
                <a:effectLst>
                  <a:outerShdw blurRad="38100" dist="38100" dir="2700000" algn="tl">
                    <a:srgbClr val="000000">
                      <a:alpha val="43137"/>
                    </a:srgbClr>
                  </a:outerShdw>
                </a:effectLst>
                <a:latin typeface="Calibri" pitchFamily="34" charset="0"/>
                <a:ea typeface="Calibri" pitchFamily="34" charset="0"/>
                <a:cs typeface="Times New Roman" pitchFamily="18" charset="0"/>
              </a:rPr>
              <a:t>HEBERT SPENCER</a:t>
            </a:r>
            <a:endParaRPr lang="es-MX" sz="2800" b="1" dirty="0">
              <a:solidFill>
                <a:prstClr val="white"/>
              </a:solidFill>
              <a:effectLst>
                <a:outerShdw blurRad="38100" dist="38100" dir="2700000" algn="tl">
                  <a:srgbClr val="000000">
                    <a:alpha val="43137"/>
                  </a:srgbClr>
                </a:outerShdw>
              </a:effectLst>
              <a:latin typeface="Arial" pitchFamily="34" charset="0"/>
              <a:cs typeface="Arial" pitchFamily="34" charset="0"/>
            </a:endParaRPr>
          </a:p>
        </p:txBody>
      </p:sp>
      <p:pic>
        <p:nvPicPr>
          <p:cNvPr id="55300" name="Picture 3" descr="http://farm4.static.flickr.com/3093/2552868551_a0bf8a4f2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94576" y="1373827"/>
            <a:ext cx="2425896" cy="44596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4680195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14 Llamada de flecha hacia arriba"/>
          <p:cNvSpPr/>
          <p:nvPr/>
        </p:nvSpPr>
        <p:spPr>
          <a:xfrm>
            <a:off x="5580112" y="4301124"/>
            <a:ext cx="2736304" cy="1836767"/>
          </a:xfrm>
          <a:prstGeom prst="up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13 Llamada de flecha hacia abajo"/>
          <p:cNvSpPr/>
          <p:nvPr/>
        </p:nvSpPr>
        <p:spPr>
          <a:xfrm>
            <a:off x="310876" y="620688"/>
            <a:ext cx="3833280" cy="1512168"/>
          </a:xfrm>
          <a:prstGeom prst="downArrowCallout">
            <a:avLst>
              <a:gd name="adj1" fmla="val 19503"/>
              <a:gd name="adj2" fmla="val 25000"/>
              <a:gd name="adj3" fmla="val 25000"/>
              <a:gd name="adj4" fmla="val 6497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3 Rectángulo"/>
          <p:cNvSpPr/>
          <p:nvPr/>
        </p:nvSpPr>
        <p:spPr>
          <a:xfrm>
            <a:off x="310876" y="633074"/>
            <a:ext cx="3833280" cy="830997"/>
          </a:xfrm>
          <a:prstGeom prst="rect">
            <a:avLst/>
          </a:prstGeom>
        </p:spPr>
        <p:txBody>
          <a:bodyPr wrap="square">
            <a:spAutoFit/>
          </a:bodyPr>
          <a:lstStyle/>
          <a:p>
            <a:r>
              <a:rPr lang="es-MX" sz="1600" b="1" dirty="0">
                <a:solidFill>
                  <a:schemeClr val="bg1"/>
                </a:solidFill>
              </a:rPr>
              <a:t>Participación política Representación política        Cultura política Sociedad civil organizada </a:t>
            </a:r>
          </a:p>
        </p:txBody>
      </p:sp>
      <p:sp>
        <p:nvSpPr>
          <p:cNvPr id="6" name="5 Elipse"/>
          <p:cNvSpPr/>
          <p:nvPr/>
        </p:nvSpPr>
        <p:spPr>
          <a:xfrm>
            <a:off x="3707904" y="1982447"/>
            <a:ext cx="1872208" cy="7200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dirty="0"/>
              <a:t>PODER </a:t>
            </a:r>
            <a:r>
              <a:rPr lang="es-MX" dirty="0" smtClean="0"/>
              <a:t>POLÍTICO</a:t>
            </a:r>
            <a:endParaRPr lang="es-MX" dirty="0"/>
          </a:p>
        </p:txBody>
      </p:sp>
      <p:sp>
        <p:nvSpPr>
          <p:cNvPr id="7" name="6 Redondear rectángulo de esquina diagonal"/>
          <p:cNvSpPr/>
          <p:nvPr/>
        </p:nvSpPr>
        <p:spPr>
          <a:xfrm>
            <a:off x="497632" y="3797068"/>
            <a:ext cx="1944216" cy="1008112"/>
          </a:xfrm>
          <a:prstGeom prst="round2Diag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Sociedad</a:t>
            </a:r>
          </a:p>
        </p:txBody>
      </p:sp>
      <p:sp>
        <p:nvSpPr>
          <p:cNvPr id="10" name="9 Rectángulo"/>
          <p:cNvSpPr/>
          <p:nvPr/>
        </p:nvSpPr>
        <p:spPr>
          <a:xfrm>
            <a:off x="5580112" y="4937562"/>
            <a:ext cx="2736304" cy="1200329"/>
          </a:xfrm>
          <a:prstGeom prst="rect">
            <a:avLst/>
          </a:prstGeom>
        </p:spPr>
        <p:style>
          <a:lnRef idx="3">
            <a:schemeClr val="lt1"/>
          </a:lnRef>
          <a:fillRef idx="1">
            <a:schemeClr val="accent1"/>
          </a:fillRef>
          <a:effectRef idx="1">
            <a:schemeClr val="accent1"/>
          </a:effectRef>
          <a:fontRef idx="minor">
            <a:schemeClr val="lt1"/>
          </a:fontRef>
        </p:style>
        <p:txBody>
          <a:bodyPr wrap="square">
            <a:spAutoFit/>
          </a:bodyPr>
          <a:lstStyle/>
          <a:p>
            <a:r>
              <a:rPr lang="es-MX" dirty="0"/>
              <a:t>Gobierno Partidos        políticos Grupos de           presión    Medios de               </a:t>
            </a:r>
            <a:r>
              <a:rPr lang="es-MX" dirty="0" err="1"/>
              <a:t>comunicació</a:t>
            </a:r>
            <a:endParaRPr lang="es-MX" dirty="0"/>
          </a:p>
        </p:txBody>
      </p:sp>
      <p:sp>
        <p:nvSpPr>
          <p:cNvPr id="11" name="10 Flecha doblada hacia arriba"/>
          <p:cNvSpPr/>
          <p:nvPr/>
        </p:nvSpPr>
        <p:spPr>
          <a:xfrm>
            <a:off x="4067944" y="3004639"/>
            <a:ext cx="2065281" cy="1804198"/>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Sociología</a:t>
            </a:r>
          </a:p>
        </p:txBody>
      </p:sp>
      <p:sp>
        <p:nvSpPr>
          <p:cNvPr id="13" name="12 Flecha doblada hacia arriba"/>
          <p:cNvSpPr/>
          <p:nvPr/>
        </p:nvSpPr>
        <p:spPr>
          <a:xfrm>
            <a:off x="2441848" y="2924976"/>
            <a:ext cx="2160240" cy="1880204"/>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Sociología </a:t>
            </a:r>
            <a:r>
              <a:rPr lang="es-MX" dirty="0" err="1" smtClean="0"/>
              <a:t>Politica</a:t>
            </a:r>
            <a:endParaRPr lang="es-MX" dirty="0"/>
          </a:p>
        </p:txBody>
      </p:sp>
      <p:sp>
        <p:nvSpPr>
          <p:cNvPr id="16" name="15 Rectángulo"/>
          <p:cNvSpPr/>
          <p:nvPr/>
        </p:nvSpPr>
        <p:spPr>
          <a:xfrm rot="1860415">
            <a:off x="4406048" y="1396585"/>
            <a:ext cx="4851969" cy="584775"/>
          </a:xfrm>
          <a:prstGeom prst="rect">
            <a:avLst/>
          </a:prstGeom>
        </p:spPr>
        <p:txBody>
          <a:bodyPr wrap="none">
            <a:spAutoFit/>
          </a:bodyPr>
          <a:lstStyle/>
          <a:p>
            <a:r>
              <a:rPr lang="es-MX" sz="3200" b="1" spc="100" dirty="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rPr>
              <a:t>SECUENCIA DIDÁCTICA </a:t>
            </a:r>
          </a:p>
        </p:txBody>
      </p:sp>
    </p:spTree>
    <p:extLst>
      <p:ext uri="{BB962C8B-B14F-4D97-AF65-F5344CB8AC3E}">
        <p14:creationId xmlns:p14="http://schemas.microsoft.com/office/powerpoint/2010/main" val="1383426930"/>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ChangeArrowheads="1"/>
          </p:cNvSpPr>
          <p:nvPr/>
        </p:nvSpPr>
        <p:spPr bwMode="auto">
          <a:xfrm rot="21028829">
            <a:off x="683751" y="405415"/>
            <a:ext cx="5192693" cy="3046974"/>
          </a:xfrm>
          <a:prstGeom prst="rect">
            <a:avLst/>
          </a:prstGeom>
          <a:ln>
            <a:headEnd/>
            <a:tailEnd/>
          </a:ln>
        </p:spPr>
        <p:style>
          <a:lnRef idx="0">
            <a:schemeClr val="accent6"/>
          </a:lnRef>
          <a:fillRef idx="3">
            <a:schemeClr val="accent6"/>
          </a:fillRef>
          <a:effectRef idx="3">
            <a:schemeClr val="accent6"/>
          </a:effectRef>
          <a:fontRef idx="minor">
            <a:schemeClr val="lt1"/>
          </a:fontRef>
        </p:style>
        <p:txBody>
          <a:bodyPr wrap="square" lIns="91427" tIns="45713" rIns="91427" bIns="45713" anchor="ctr">
            <a:spAutoFit/>
          </a:bodyPr>
          <a:lstStyle/>
          <a:p>
            <a:pPr algn="ctr" fontAlgn="base">
              <a:spcBef>
                <a:spcPct val="0"/>
              </a:spcBef>
              <a:spcAft>
                <a:spcPct val="0"/>
              </a:spcAft>
              <a:defRPr/>
            </a:pPr>
            <a:r>
              <a:rPr lang="es-ES" sz="2400" b="1" dirty="0">
                <a:solidFill>
                  <a:prstClr val="white"/>
                </a:solidFill>
                <a:latin typeface="Calibri" pitchFamily="34" charset="0"/>
                <a:ea typeface="Calibri" pitchFamily="34" charset="0"/>
                <a:cs typeface="Times New Roman" pitchFamily="18" charset="0"/>
              </a:rPr>
              <a:t>Materialismo Histórico</a:t>
            </a:r>
            <a:endParaRPr lang="es-MX" sz="2400" b="1" dirty="0">
              <a:solidFill>
                <a:prstClr val="white"/>
              </a:solidFill>
              <a:latin typeface="Arial" pitchFamily="34" charset="0"/>
              <a:cs typeface="Arial" pitchFamily="34" charset="0"/>
            </a:endParaRPr>
          </a:p>
          <a:p>
            <a:pPr algn="ctr" eaLnBrk="0" fontAlgn="base" hangingPunct="0">
              <a:spcBef>
                <a:spcPct val="0"/>
              </a:spcBef>
              <a:spcAft>
                <a:spcPct val="0"/>
              </a:spcAft>
              <a:defRPr/>
            </a:pPr>
            <a:endParaRPr lang="es-ES" sz="2400" b="1" dirty="0">
              <a:solidFill>
                <a:prstClr val="white"/>
              </a:solidFill>
              <a:latin typeface="Arial" pitchFamily="34" charset="0"/>
              <a:ea typeface="Calibri" pitchFamily="34" charset="0"/>
              <a:cs typeface="Times New Roman" pitchFamily="18" charset="0"/>
            </a:endParaRPr>
          </a:p>
          <a:p>
            <a:pPr algn="ctr" eaLnBrk="0" fontAlgn="base" hangingPunct="0">
              <a:spcBef>
                <a:spcPct val="0"/>
              </a:spcBef>
              <a:spcAft>
                <a:spcPct val="0"/>
              </a:spcAft>
              <a:defRPr/>
            </a:pPr>
            <a:r>
              <a:rPr lang="es-ES" sz="2400" b="1" dirty="0">
                <a:solidFill>
                  <a:prstClr val="white"/>
                </a:solidFill>
                <a:latin typeface="Arial" pitchFamily="34" charset="0"/>
                <a:ea typeface="Calibri" pitchFamily="34" charset="0"/>
                <a:cs typeface="Times New Roman" pitchFamily="18" charset="0"/>
              </a:rPr>
              <a:t>ES UN MARCO TEÓRICO PARA EXPLICAR DESARROLLOS Y CAMBIOS EN LA HISTORIA HUMANA A PARTIR DE FACTORES PRÁCTICOS, TECNOLÓGICOS O MATERIALES</a:t>
            </a:r>
            <a:r>
              <a:rPr lang="es-MX" sz="2400" b="1" dirty="0">
                <a:solidFill>
                  <a:prstClr val="white"/>
                </a:solidFill>
                <a:latin typeface="Arial" pitchFamily="34" charset="0"/>
                <a:cs typeface="Arial" pitchFamily="34" charset="0"/>
              </a:rPr>
              <a:t> </a:t>
            </a:r>
          </a:p>
        </p:txBody>
      </p:sp>
      <p:pic>
        <p:nvPicPr>
          <p:cNvPr id="2" name="1 Imagen"/>
          <p:cNvPicPr>
            <a:picLocks noChangeAspect="1"/>
          </p:cNvPicPr>
          <p:nvPr/>
        </p:nvPicPr>
        <p:blipFill rotWithShape="1">
          <a:blip r:embed="rId2">
            <a:extLst>
              <a:ext uri="{28A0092B-C50C-407E-A947-70E740481C1C}">
                <a14:useLocalDpi xmlns:a14="http://schemas.microsoft.com/office/drawing/2010/main" val="0"/>
              </a:ext>
            </a:extLst>
          </a:blip>
          <a:srcRect l="15286" t="6572" r="14836" b="13514"/>
          <a:stretch/>
        </p:blipFill>
        <p:spPr>
          <a:xfrm rot="464520">
            <a:off x="6160618" y="2669006"/>
            <a:ext cx="2249715" cy="3425371"/>
          </a:xfrm>
          <a:prstGeom prst="rect">
            <a:avLst/>
          </a:prstGeom>
        </p:spPr>
      </p:pic>
    </p:spTree>
    <p:extLst>
      <p:ext uri="{BB962C8B-B14F-4D97-AF65-F5344CB8AC3E}">
        <p14:creationId xmlns:p14="http://schemas.microsoft.com/office/powerpoint/2010/main" val="1819643391"/>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8" name="Picture 3" descr="http://3.bp.blogspot.com/_jvWiuFsMLRE/SSRba9QhiaI/AAAAAAAAAs0/FHeLdEg99iY/s320/Marx2.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0671683">
            <a:off x="472388" y="923877"/>
            <a:ext cx="3905970" cy="4072185"/>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09" name="Rectangle 1"/>
          <p:cNvSpPr>
            <a:spLocks noChangeArrowheads="1"/>
          </p:cNvSpPr>
          <p:nvPr/>
        </p:nvSpPr>
        <p:spPr bwMode="auto">
          <a:xfrm>
            <a:off x="4283968" y="3356992"/>
            <a:ext cx="4364193" cy="2862308"/>
          </a:xfrm>
          <a:prstGeom prst="rect">
            <a:avLst/>
          </a:prstGeom>
          <a:ln>
            <a:headEnd/>
            <a:tailEnd/>
          </a:ln>
        </p:spPr>
        <p:style>
          <a:lnRef idx="2">
            <a:schemeClr val="dk1"/>
          </a:lnRef>
          <a:fillRef idx="1">
            <a:schemeClr val="lt1"/>
          </a:fillRef>
          <a:effectRef idx="0">
            <a:schemeClr val="dk1"/>
          </a:effectRef>
          <a:fontRef idx="minor">
            <a:schemeClr val="dk1"/>
          </a:fontRef>
        </p:style>
        <p:txBody>
          <a:bodyPr wrap="square" lIns="91427" tIns="45713" rIns="91427" bIns="45713" anchor="ctr">
            <a:spAutoFit/>
          </a:bodyPr>
          <a:lstStyle/>
          <a:p>
            <a:pPr algn="just" eaLnBrk="0" fontAlgn="base" hangingPunct="0">
              <a:spcBef>
                <a:spcPct val="0"/>
              </a:spcBef>
              <a:spcAft>
                <a:spcPct val="0"/>
              </a:spcAft>
              <a:defRPr/>
            </a:pPr>
            <a:r>
              <a:rPr lang="es-ES" sz="2000" dirty="0">
                <a:solidFill>
                  <a:sysClr val="windowText" lastClr="000000"/>
                </a:solidFill>
                <a:effectLst>
                  <a:glow rad="63500">
                    <a:schemeClr val="accent1">
                      <a:satMod val="175000"/>
                      <a:alpha val="40000"/>
                    </a:schemeClr>
                  </a:glow>
                </a:effectLst>
                <a:latin typeface="Calibri" pitchFamily="34" charset="0"/>
                <a:ea typeface="Calibri" pitchFamily="34" charset="0"/>
                <a:cs typeface="Times New Roman" pitchFamily="18" charset="0"/>
              </a:rPr>
              <a:t>Testigo y víctima de la primera gran crisis del capitalismo (década de 1830) y de las revoluciones de 1848, Marx se propuso desarrollar una teoría económica capaz de aportar explicaciones a la crisis, pero a la vez de interpelar al proletariado a participar en ella activamente para producir un cambio revolucionario</a:t>
            </a:r>
            <a:endParaRPr lang="es-ES" sz="2000" dirty="0">
              <a:solidFill>
                <a:sysClr val="windowText" lastClr="000000"/>
              </a:solidFill>
              <a:effectLst>
                <a:glow rad="63500">
                  <a:schemeClr val="accent1">
                    <a:satMod val="175000"/>
                    <a:alpha val="40000"/>
                  </a:schemeClr>
                </a:glow>
              </a:effectLst>
              <a:latin typeface="Arial" pitchFamily="34" charset="0"/>
              <a:cs typeface="Arial" pitchFamily="34" charset="0"/>
            </a:endParaRPr>
          </a:p>
        </p:txBody>
      </p:sp>
      <p:sp>
        <p:nvSpPr>
          <p:cNvPr id="3" name="2 Rectángulo"/>
          <p:cNvSpPr/>
          <p:nvPr/>
        </p:nvSpPr>
        <p:spPr>
          <a:xfrm>
            <a:off x="4932040" y="692696"/>
            <a:ext cx="2177173" cy="584761"/>
          </a:xfrm>
          <a:prstGeom prst="rect">
            <a:avLst/>
          </a:prstGeom>
        </p:spPr>
        <p:style>
          <a:lnRef idx="1">
            <a:schemeClr val="dk1"/>
          </a:lnRef>
          <a:fillRef idx="2">
            <a:schemeClr val="dk1"/>
          </a:fillRef>
          <a:effectRef idx="1">
            <a:schemeClr val="dk1"/>
          </a:effectRef>
          <a:fontRef idx="minor">
            <a:schemeClr val="dk1"/>
          </a:fontRef>
        </p:style>
        <p:txBody>
          <a:bodyPr wrap="none" lIns="91427" tIns="45713" rIns="91427" bIns="45713">
            <a:spAutoFit/>
          </a:bodyPr>
          <a:lstStyle/>
          <a:p>
            <a:pPr algn="just" fontAlgn="base">
              <a:spcBef>
                <a:spcPct val="0"/>
              </a:spcBef>
              <a:spcAft>
                <a:spcPct val="0"/>
              </a:spcAft>
              <a:defRPr/>
            </a:pPr>
            <a:r>
              <a:rPr lang="es-ES" sz="3200" dirty="0">
                <a:solidFill>
                  <a:prstClr val="black"/>
                </a:solidFill>
                <a:latin typeface="Calibri" pitchFamily="34" charset="0"/>
                <a:ea typeface="Calibri" pitchFamily="34" charset="0"/>
                <a:cs typeface="Times New Roman" pitchFamily="18" charset="0"/>
              </a:rPr>
              <a:t>Carlos Marx</a:t>
            </a:r>
            <a:endParaRPr lang="es-MX" sz="3200" dirty="0">
              <a:solidFill>
                <a:prstClr val="black"/>
              </a:solidFill>
              <a:latin typeface="Arial" pitchFamily="34" charset="0"/>
              <a:cs typeface="Arial" pitchFamily="34" charset="0"/>
            </a:endParaRPr>
          </a:p>
        </p:txBody>
      </p:sp>
    </p:spTree>
    <p:extLst>
      <p:ext uri="{BB962C8B-B14F-4D97-AF65-F5344CB8AC3E}">
        <p14:creationId xmlns:p14="http://schemas.microsoft.com/office/powerpoint/2010/main" val="1683410856"/>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412776"/>
            <a:ext cx="3621675" cy="33843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385" name="Rectangle 1"/>
          <p:cNvSpPr>
            <a:spLocks noChangeArrowheads="1"/>
          </p:cNvSpPr>
          <p:nvPr/>
        </p:nvSpPr>
        <p:spPr bwMode="auto">
          <a:xfrm>
            <a:off x="3923928" y="436310"/>
            <a:ext cx="4393406" cy="5693866"/>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lIns="91427" tIns="45713" rIns="91427" bIns="45713" anchor="ctr">
            <a:spAutoFit/>
          </a:bodyPr>
          <a:lstStyle/>
          <a:p>
            <a:pPr algn="just" eaLnBrk="0" fontAlgn="base" hangingPunct="0">
              <a:spcBef>
                <a:spcPct val="0"/>
              </a:spcBef>
              <a:spcAft>
                <a:spcPct val="0"/>
              </a:spcAft>
              <a:defRPr/>
            </a:pPr>
            <a:r>
              <a:rPr lang="es-ES" sz="2800" dirty="0">
                <a:solidFill>
                  <a:sysClr val="windowText" lastClr="000000"/>
                </a:solidFill>
                <a:effectLst>
                  <a:glow rad="63500">
                    <a:schemeClr val="accent4">
                      <a:satMod val="175000"/>
                      <a:alpha val="40000"/>
                    </a:schemeClr>
                  </a:glow>
                </a:effectLst>
                <a:latin typeface="Calibri" pitchFamily="34" charset="0"/>
                <a:ea typeface="Calibri" pitchFamily="34" charset="0"/>
                <a:cs typeface="Times New Roman" pitchFamily="18" charset="0"/>
              </a:rPr>
              <a:t>ES UTILIZADO CON UN MARCADO CARÁCTER REDUCTIVO DEL PENSAR FILOSÓFICO A UNA SOLA DE SUS DISCIPLINAS: LA PSICOLOGIA. SE DENOMINA PSICOLOGISMO A LA «TENDENCIA A HACER PREDOMINAR EL PUNTO DE VISTA PSICOLÓGICO SOBRE EL PUNTO DE VISTA ESPECÍFICO DE CUALQUIER OTRO ESTUDIO</a:t>
            </a:r>
            <a:endParaRPr lang="es-ES" sz="2800" dirty="0">
              <a:solidFill>
                <a:sysClr val="windowText" lastClr="000000"/>
              </a:solidFill>
              <a:effectLst>
                <a:glow rad="63500">
                  <a:schemeClr val="accent4">
                    <a:satMod val="175000"/>
                    <a:alpha val="40000"/>
                  </a:schemeClr>
                </a:glow>
              </a:effectLst>
              <a:latin typeface="Arial" pitchFamily="34" charset="0"/>
              <a:cs typeface="Arial" pitchFamily="34" charset="0"/>
            </a:endParaRPr>
          </a:p>
        </p:txBody>
      </p:sp>
      <p:sp>
        <p:nvSpPr>
          <p:cNvPr id="58371" name="2 Rectángulo"/>
          <p:cNvSpPr>
            <a:spLocks noChangeArrowheads="1"/>
          </p:cNvSpPr>
          <p:nvPr/>
        </p:nvSpPr>
        <p:spPr bwMode="auto">
          <a:xfrm>
            <a:off x="611560" y="2617710"/>
            <a:ext cx="2808312" cy="646331"/>
          </a:xfrm>
          <a:prstGeom prst="rect">
            <a:avLst/>
          </a:prstGeom>
          <a:blipFill dpi="0" rotWithShape="1">
            <a:blip r:embed="rId3"/>
            <a:srcRect/>
            <a:tile tx="0" ty="0" sx="100000" sy="100000" flip="none" algn="tl"/>
          </a:bli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27" tIns="45713" rIns="91427" bIns="45713">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fontAlgn="base">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fontAlgn="base">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fontAlgn="base">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fontAlgn="base">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lgn="just" fontAlgn="base">
              <a:spcBef>
                <a:spcPct val="0"/>
              </a:spcBef>
              <a:spcAft>
                <a:spcPct val="0"/>
              </a:spcAft>
              <a:buClrTx/>
              <a:buFontTx/>
              <a:buNone/>
            </a:pPr>
            <a:r>
              <a:rPr lang="es-ES" altLang="es-MX" sz="3600" dirty="0">
                <a:solidFill>
                  <a:prstClr val="white"/>
                </a:solidFill>
                <a:latin typeface="Calibri" panose="020F0502020204030204" pitchFamily="34" charset="0"/>
                <a:ea typeface="Calibri" panose="020F0502020204030204" pitchFamily="34" charset="0"/>
                <a:cs typeface="Times New Roman" panose="02020603050405020304" pitchFamily="18" charset="0"/>
              </a:rPr>
              <a:t>Psicologismo</a:t>
            </a:r>
            <a:endParaRPr lang="es-MX" altLang="es-MX" sz="3600" dirty="0">
              <a:solidFill>
                <a:prstClr val="white"/>
              </a:solidFill>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058925682"/>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6" name="Picture 3" descr="http://www.todayinsci.com/T/Tarde_Gabriel/TardeGabrielThm.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833006">
            <a:off x="5244463" y="652980"/>
            <a:ext cx="3113896" cy="32193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1" name="Rectangle 1"/>
          <p:cNvSpPr>
            <a:spLocks noChangeArrowheads="1"/>
          </p:cNvSpPr>
          <p:nvPr/>
        </p:nvSpPr>
        <p:spPr bwMode="auto">
          <a:xfrm>
            <a:off x="309537" y="2900986"/>
            <a:ext cx="4910535" cy="3046974"/>
          </a:xfrm>
          <a:prstGeom prst="rect">
            <a:avLst/>
          </a:prstGeom>
          <a:ln>
            <a:headEnd/>
            <a:tailEnd/>
          </a:ln>
        </p:spPr>
        <p:style>
          <a:lnRef idx="1">
            <a:schemeClr val="accent1"/>
          </a:lnRef>
          <a:fillRef idx="3">
            <a:schemeClr val="accent1"/>
          </a:fillRef>
          <a:effectRef idx="2">
            <a:schemeClr val="accent1"/>
          </a:effectRef>
          <a:fontRef idx="minor">
            <a:schemeClr val="lt1"/>
          </a:fontRef>
        </p:style>
        <p:txBody>
          <a:bodyPr wrap="square" lIns="91427" tIns="45713" rIns="91427" bIns="45713" anchor="ctr">
            <a:spAutoFit/>
          </a:bodyPr>
          <a:lstStyle/>
          <a:p>
            <a:pPr algn="just" eaLnBrk="0" fontAlgn="base" hangingPunct="0">
              <a:spcBef>
                <a:spcPct val="0"/>
              </a:spcBef>
              <a:spcAft>
                <a:spcPct val="0"/>
              </a:spcAft>
              <a:defRPr/>
            </a:pPr>
            <a:r>
              <a:rPr lang="es-ES" sz="2400" dirty="0" err="1" smtClean="0">
                <a:solidFill>
                  <a:prstClr val="black"/>
                </a:solidFill>
                <a:latin typeface="Calibri" pitchFamily="34" charset="0"/>
                <a:ea typeface="Calibri" pitchFamily="34" charset="0"/>
                <a:cs typeface="Times New Roman" pitchFamily="18" charset="0"/>
              </a:rPr>
              <a:t>Fué</a:t>
            </a:r>
            <a:r>
              <a:rPr lang="es-ES" sz="2400" dirty="0" smtClean="0">
                <a:solidFill>
                  <a:prstClr val="black"/>
                </a:solidFill>
                <a:latin typeface="Calibri" pitchFamily="34" charset="0"/>
                <a:ea typeface="Calibri" pitchFamily="34" charset="0"/>
                <a:cs typeface="Times New Roman" pitchFamily="18" charset="0"/>
              </a:rPr>
              <a:t> </a:t>
            </a:r>
            <a:r>
              <a:rPr lang="es-ES" sz="2400" dirty="0">
                <a:solidFill>
                  <a:prstClr val="black"/>
                </a:solidFill>
                <a:latin typeface="Calibri" pitchFamily="34" charset="0"/>
                <a:ea typeface="Calibri" pitchFamily="34" charset="0"/>
                <a:cs typeface="Times New Roman" pitchFamily="18" charset="0"/>
              </a:rPr>
              <a:t>un sociólogo, criminólogo y psicólogo social francés que concibió la sociología como basada en pequeñas interacciones psicológicas entre individuos (de forma muy parecida a la química), siendo las fuerzas fundamentales la imitación y la innovación.</a:t>
            </a:r>
            <a:endParaRPr lang="es-ES" sz="2400" dirty="0">
              <a:solidFill>
                <a:prstClr val="black"/>
              </a:solidFill>
              <a:latin typeface="Arial" pitchFamily="34" charset="0"/>
              <a:cs typeface="Arial" pitchFamily="34" charset="0"/>
            </a:endParaRPr>
          </a:p>
        </p:txBody>
      </p:sp>
      <p:sp>
        <p:nvSpPr>
          <p:cNvPr id="3" name="2 Rectángulo"/>
          <p:cNvSpPr/>
          <p:nvPr/>
        </p:nvSpPr>
        <p:spPr>
          <a:xfrm>
            <a:off x="304172" y="1106263"/>
            <a:ext cx="2840623" cy="584761"/>
          </a:xfrm>
          <a:prstGeom prst="rect">
            <a:avLst/>
          </a:prstGeom>
        </p:spPr>
        <p:style>
          <a:lnRef idx="1">
            <a:schemeClr val="accent2"/>
          </a:lnRef>
          <a:fillRef idx="2">
            <a:schemeClr val="accent2"/>
          </a:fillRef>
          <a:effectRef idx="1">
            <a:schemeClr val="accent2"/>
          </a:effectRef>
          <a:fontRef idx="minor">
            <a:schemeClr val="dk1"/>
          </a:fontRef>
        </p:style>
        <p:txBody>
          <a:bodyPr wrap="none" lIns="91427" tIns="45713" rIns="91427" bIns="45713">
            <a:spAutoFit/>
          </a:bodyPr>
          <a:lstStyle/>
          <a:p>
            <a:pPr algn="just" fontAlgn="base">
              <a:spcBef>
                <a:spcPct val="0"/>
              </a:spcBef>
              <a:spcAft>
                <a:spcPct val="0"/>
              </a:spcAft>
              <a:defRPr/>
            </a:pPr>
            <a:r>
              <a:rPr lang="es-ES" sz="3200" b="1" dirty="0">
                <a:solidFill>
                  <a:prstClr val="black"/>
                </a:solidFill>
                <a:effectLst>
                  <a:outerShdw blurRad="38100" dist="38100" dir="2700000" algn="tl">
                    <a:srgbClr val="000000">
                      <a:alpha val="43137"/>
                    </a:srgbClr>
                  </a:outerShdw>
                </a:effectLst>
                <a:latin typeface="Calibri" pitchFamily="34" charset="0"/>
                <a:ea typeface="Calibri" pitchFamily="34" charset="0"/>
                <a:cs typeface="Times New Roman" pitchFamily="18" charset="0"/>
              </a:rPr>
              <a:t>GABRIEL TARDE</a:t>
            </a:r>
            <a:endParaRPr lang="es-MX" sz="3200" b="1" dirty="0">
              <a:solidFill>
                <a:prstClr val="black"/>
              </a:solidFill>
              <a:effectLst>
                <a:outerShdw blurRad="38100" dist="38100" dir="2700000" algn="tl">
                  <a:srgbClr val="000000">
                    <a:alpha val="43137"/>
                  </a:srgbClr>
                </a:outerShdw>
              </a:effectLst>
              <a:latin typeface="Arial" pitchFamily="34" charset="0"/>
              <a:cs typeface="Arial" pitchFamily="34" charset="0"/>
            </a:endParaRPr>
          </a:p>
        </p:txBody>
      </p:sp>
    </p:spTree>
    <p:extLst>
      <p:ext uri="{BB962C8B-B14F-4D97-AF65-F5344CB8AC3E}">
        <p14:creationId xmlns:p14="http://schemas.microsoft.com/office/powerpoint/2010/main" val="486536574"/>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8288" y="764704"/>
            <a:ext cx="6141002" cy="4744225"/>
          </a:xfrm>
          <a:prstGeom prst="rect">
            <a:avLst/>
          </a:prstGeom>
        </p:spPr>
      </p:pic>
      <p:sp>
        <p:nvSpPr>
          <p:cNvPr id="14337" name="Rectangle 1"/>
          <p:cNvSpPr>
            <a:spLocks noChangeArrowheads="1"/>
          </p:cNvSpPr>
          <p:nvPr/>
        </p:nvSpPr>
        <p:spPr bwMode="auto">
          <a:xfrm>
            <a:off x="1625203" y="3672595"/>
            <a:ext cx="5947172" cy="1200329"/>
          </a:xfrm>
          <a:prstGeom prst="rect">
            <a:avLst/>
          </a:prstGeom>
          <a:ln>
            <a:headEnd/>
            <a:tailEnd/>
          </a:ln>
        </p:spPr>
        <p:style>
          <a:lnRef idx="0">
            <a:schemeClr val="accent6"/>
          </a:lnRef>
          <a:fillRef idx="3">
            <a:schemeClr val="accent6"/>
          </a:fillRef>
          <a:effectRef idx="3">
            <a:schemeClr val="accent6"/>
          </a:effectRef>
          <a:fontRef idx="minor">
            <a:schemeClr val="lt1"/>
          </a:fontRef>
        </p:style>
        <p:txBody>
          <a:bodyPr lIns="91427" tIns="45713" rIns="91427" bIns="45713" anchor="ctr">
            <a:spAutoFit/>
          </a:bodyPr>
          <a:lstStyle/>
          <a:p>
            <a:pPr algn="just" eaLnBrk="0" fontAlgn="base" hangingPunct="0">
              <a:spcBef>
                <a:spcPct val="0"/>
              </a:spcBef>
              <a:spcAft>
                <a:spcPct val="0"/>
              </a:spcAft>
              <a:defRPr/>
            </a:pPr>
            <a:r>
              <a:rPr lang="es-ES" sz="2400" dirty="0">
                <a:solidFill>
                  <a:prstClr val="black"/>
                </a:solidFill>
                <a:effectLst>
                  <a:glow rad="63500">
                    <a:schemeClr val="accent1">
                      <a:satMod val="175000"/>
                      <a:alpha val="40000"/>
                    </a:schemeClr>
                  </a:glow>
                </a:effectLst>
                <a:latin typeface="Calibri" pitchFamily="34" charset="0"/>
                <a:ea typeface="Calibri" pitchFamily="34" charset="0"/>
                <a:cs typeface="Times New Roman" pitchFamily="18" charset="0"/>
              </a:rPr>
              <a:t>CAPTAR LOS SIGNIFICADOS QUE ESTÁN POR DETRÁS DE LA ACCIÓN DE LOS HOMBRES PARA LUEGO COMPRENDERLOS</a:t>
            </a:r>
            <a:r>
              <a:rPr lang="es-ES" sz="2400" dirty="0">
                <a:solidFill>
                  <a:prstClr val="black"/>
                </a:solidFill>
                <a:latin typeface="Calibri" pitchFamily="34" charset="0"/>
                <a:ea typeface="Calibri" pitchFamily="34" charset="0"/>
                <a:cs typeface="Times New Roman" pitchFamily="18" charset="0"/>
              </a:rPr>
              <a:t>.</a:t>
            </a:r>
            <a:endParaRPr lang="es-ES" sz="2400" dirty="0">
              <a:solidFill>
                <a:prstClr val="black"/>
              </a:solidFill>
              <a:latin typeface="Arial" pitchFamily="34" charset="0"/>
              <a:cs typeface="Arial" pitchFamily="34" charset="0"/>
            </a:endParaRPr>
          </a:p>
        </p:txBody>
      </p:sp>
      <p:sp>
        <p:nvSpPr>
          <p:cNvPr id="3" name="2 Rectángulo"/>
          <p:cNvSpPr/>
          <p:nvPr/>
        </p:nvSpPr>
        <p:spPr>
          <a:xfrm>
            <a:off x="3995936" y="1686153"/>
            <a:ext cx="4726845" cy="646317"/>
          </a:xfrm>
          <a:prstGeom prst="rect">
            <a:avLst/>
          </a:prstGeom>
        </p:spPr>
        <p:style>
          <a:lnRef idx="1">
            <a:schemeClr val="accent6"/>
          </a:lnRef>
          <a:fillRef idx="2">
            <a:schemeClr val="accent6"/>
          </a:fillRef>
          <a:effectRef idx="1">
            <a:schemeClr val="accent6"/>
          </a:effectRef>
          <a:fontRef idx="minor">
            <a:schemeClr val="dk1"/>
          </a:fontRef>
        </p:style>
        <p:txBody>
          <a:bodyPr wrap="none" lIns="91427" tIns="45713" rIns="91427" bIns="45713">
            <a:spAutoFit/>
          </a:bodyPr>
          <a:lstStyle/>
          <a:p>
            <a:pPr algn="just" fontAlgn="base">
              <a:spcBef>
                <a:spcPct val="0"/>
              </a:spcBef>
              <a:spcAft>
                <a:spcPct val="0"/>
              </a:spcAft>
              <a:defRPr/>
            </a:pPr>
            <a:r>
              <a:rPr lang="es-ES" sz="3600" b="1" dirty="0" smtClean="0">
                <a:solidFill>
                  <a:prstClr val="black"/>
                </a:solidFill>
                <a:effectLst>
                  <a:outerShdw blurRad="38100" dist="38100" dir="2700000" algn="tl">
                    <a:srgbClr val="000000">
                      <a:alpha val="43137"/>
                    </a:srgbClr>
                  </a:outerShdw>
                </a:effectLst>
                <a:latin typeface="Calibri" pitchFamily="34" charset="0"/>
                <a:ea typeface="Calibri" pitchFamily="34" charset="0"/>
                <a:cs typeface="Times New Roman" pitchFamily="18" charset="0"/>
              </a:rPr>
              <a:t>Sociología </a:t>
            </a:r>
            <a:r>
              <a:rPr lang="es-ES" sz="3600" b="1" dirty="0">
                <a:solidFill>
                  <a:prstClr val="black"/>
                </a:solidFill>
                <a:effectLst>
                  <a:outerShdw blurRad="38100" dist="38100" dir="2700000" algn="tl">
                    <a:srgbClr val="000000">
                      <a:alpha val="43137"/>
                    </a:srgbClr>
                  </a:outerShdw>
                </a:effectLst>
                <a:latin typeface="Calibri" pitchFamily="34" charset="0"/>
                <a:ea typeface="Calibri" pitchFamily="34" charset="0"/>
                <a:cs typeface="Times New Roman" pitchFamily="18" charset="0"/>
              </a:rPr>
              <a:t>Comprensiva</a:t>
            </a:r>
            <a:endParaRPr lang="es-MX" sz="3600" b="1" dirty="0">
              <a:solidFill>
                <a:prstClr val="black"/>
              </a:solidFill>
              <a:effectLst>
                <a:outerShdw blurRad="38100" dist="38100" dir="2700000" algn="tl">
                  <a:srgbClr val="000000">
                    <a:alpha val="43137"/>
                  </a:srgbClr>
                </a:outerShdw>
              </a:effectLst>
              <a:latin typeface="Arial" pitchFamily="34" charset="0"/>
              <a:cs typeface="Arial" pitchFamily="34" charset="0"/>
            </a:endParaRPr>
          </a:p>
        </p:txBody>
      </p:sp>
      <p:sp>
        <p:nvSpPr>
          <p:cNvPr id="2" name="1 Flecha arriba y abajo"/>
          <p:cNvSpPr/>
          <p:nvPr/>
        </p:nvSpPr>
        <p:spPr>
          <a:xfrm>
            <a:off x="5171458" y="2417733"/>
            <a:ext cx="576064" cy="1107691"/>
          </a:xfrm>
          <a:prstGeom prst="upDown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s-MX"/>
          </a:p>
        </p:txBody>
      </p:sp>
    </p:spTree>
    <p:extLst>
      <p:ext uri="{BB962C8B-B14F-4D97-AF65-F5344CB8AC3E}">
        <p14:creationId xmlns:p14="http://schemas.microsoft.com/office/powerpoint/2010/main" val="2559181600"/>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1 Título"/>
          <p:cNvSpPr>
            <a:spLocks noGrp="1"/>
          </p:cNvSpPr>
          <p:nvPr>
            <p:ph type="title" idx="4294967295"/>
          </p:nvPr>
        </p:nvSpPr>
        <p:spPr>
          <a:xfrm>
            <a:off x="0" y="1916113"/>
            <a:ext cx="6884988" cy="3084512"/>
          </a:xfrm>
        </p:spPr>
        <p:txBody>
          <a:bodyPr vert="horz" wrap="square" lIns="91427" tIns="45713" rIns="91427" bIns="91427" numCol="1" anchor="b" anchorCtr="0" compatLnSpc="1">
            <a:prstTxWarp prst="textNoShape">
              <a:avLst/>
            </a:prstTxWarp>
            <a:normAutofit fontScale="90000"/>
          </a:bodyPr>
          <a:lstStyle/>
          <a:p>
            <a:pPr eaLnBrk="1" hangingPunct="1">
              <a:defRPr/>
            </a:pPr>
            <a:r>
              <a:rPr lang="es-MX" sz="6000" b="1"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glow rad="63500">
                    <a:schemeClr val="accent4">
                      <a:satMod val="175000"/>
                      <a:alpha val="40000"/>
                    </a:schemeClr>
                  </a:glow>
                  <a:outerShdw blurRad="38100" dist="38100" dir="7020000" algn="tl">
                    <a:srgbClr val="000000">
                      <a:alpha val="35000"/>
                    </a:srgbClr>
                  </a:outerShdw>
                </a:effectLst>
              </a:rPr>
              <a:t>UNIDAD DE </a:t>
            </a:r>
            <a:br>
              <a:rPr lang="es-MX" sz="6000" b="1"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glow rad="63500">
                    <a:schemeClr val="accent4">
                      <a:satMod val="175000"/>
                      <a:alpha val="40000"/>
                    </a:schemeClr>
                  </a:glow>
                  <a:outerShdw blurRad="38100" dist="38100" dir="7020000" algn="tl">
                    <a:srgbClr val="000000">
                      <a:alpha val="35000"/>
                    </a:srgbClr>
                  </a:outerShdw>
                </a:effectLst>
              </a:rPr>
            </a:br>
            <a:r>
              <a:rPr lang="es-MX" sz="6000" b="1"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glow rad="63500">
                    <a:schemeClr val="accent4">
                      <a:satMod val="175000"/>
                      <a:alpha val="40000"/>
                    </a:schemeClr>
                  </a:glow>
                  <a:outerShdw blurRad="38100" dist="38100" dir="7020000" algn="tl">
                    <a:srgbClr val="000000">
                      <a:alpha val="35000"/>
                    </a:srgbClr>
                  </a:outerShdw>
                </a:effectLst>
              </a:rPr>
              <a:t>COMPETENCIA II </a:t>
            </a:r>
            <a:br>
              <a:rPr lang="es-MX" sz="6000" b="1"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glow rad="63500">
                    <a:schemeClr val="accent4">
                      <a:satMod val="175000"/>
                      <a:alpha val="40000"/>
                    </a:schemeClr>
                  </a:glow>
                  <a:outerShdw blurRad="38100" dist="38100" dir="7020000" algn="tl">
                    <a:srgbClr val="000000">
                      <a:alpha val="35000"/>
                    </a:srgbClr>
                  </a:outerShdw>
                </a:effectLst>
              </a:rPr>
            </a:br>
            <a:r>
              <a:rPr lang="es-MX" sz="6000" b="1" u="sng"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glow rad="63500">
                    <a:schemeClr val="accent4">
                      <a:satMod val="175000"/>
                      <a:alpha val="40000"/>
                    </a:schemeClr>
                  </a:glow>
                  <a:outerShdw blurRad="38100" dist="38100" dir="7020000" algn="tl">
                    <a:srgbClr val="000000">
                      <a:alpha val="35000"/>
                    </a:srgbClr>
                  </a:outerShdw>
                </a:effectLst>
              </a:rPr>
              <a:t>LOS MARCOS DE LA POLÍTICA.</a:t>
            </a:r>
          </a:p>
        </p:txBody>
      </p:sp>
    </p:spTree>
    <p:extLst>
      <p:ext uri="{BB962C8B-B14F-4D97-AF65-F5344CB8AC3E}">
        <p14:creationId xmlns:p14="http://schemas.microsoft.com/office/powerpoint/2010/main" val="4166411563"/>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44008" y="1988840"/>
            <a:ext cx="4248472" cy="2605020"/>
          </a:xfrm>
          <a:prstGeom prst="rect">
            <a:avLst/>
          </a:prstGeom>
        </p:spPr>
      </p:pic>
      <p:sp>
        <p:nvSpPr>
          <p:cNvPr id="2" name="1 Rectángulo"/>
          <p:cNvSpPr/>
          <p:nvPr/>
        </p:nvSpPr>
        <p:spPr>
          <a:xfrm>
            <a:off x="611560" y="620688"/>
            <a:ext cx="3672408" cy="4893647"/>
          </a:xfrm>
          <a:prstGeom prst="rect">
            <a:avLst/>
          </a:prstGeom>
          <a:noFill/>
          <a:ln>
            <a:solidFill>
              <a:schemeClr val="bg1"/>
            </a:solidFill>
          </a:ln>
        </p:spPr>
        <p:style>
          <a:lnRef idx="2">
            <a:schemeClr val="accent2"/>
          </a:lnRef>
          <a:fillRef idx="1">
            <a:schemeClr val="lt1"/>
          </a:fillRef>
          <a:effectRef idx="0">
            <a:schemeClr val="accent2"/>
          </a:effectRef>
          <a:fontRef idx="minor">
            <a:schemeClr val="dk1"/>
          </a:fontRef>
        </p:style>
        <p:txBody>
          <a:bodyPr wrap="square">
            <a:spAutoFit/>
          </a:bodyPr>
          <a:lstStyle/>
          <a:p>
            <a:pPr marL="285750" indent="-285750">
              <a:buFont typeface="Wingdings" pitchFamily="2" charset="2"/>
              <a:buChar char="v"/>
            </a:pPr>
            <a:r>
              <a:rPr lang="es-MX" sz="2400" b="1" i="1" dirty="0">
                <a:ln>
                  <a:solidFill>
                    <a:srgbClr val="FF0000"/>
                  </a:solidFill>
                </a:ln>
                <a:effectLst>
                  <a:outerShdw blurRad="38100" dist="38100" dir="2700000" algn="tl">
                    <a:srgbClr val="000000">
                      <a:alpha val="43137"/>
                    </a:srgbClr>
                  </a:outerShdw>
                </a:effectLst>
              </a:rPr>
              <a:t>El papel del gobierno en la lucha por el poder político </a:t>
            </a:r>
            <a:endParaRPr lang="es-MX" sz="2400" b="1" i="1" dirty="0" smtClean="0">
              <a:ln>
                <a:solidFill>
                  <a:srgbClr val="FF0000"/>
                </a:solidFill>
              </a:ln>
              <a:effectLst>
                <a:outerShdw blurRad="38100" dist="38100" dir="2700000" algn="tl">
                  <a:srgbClr val="000000">
                    <a:alpha val="43137"/>
                  </a:srgbClr>
                </a:outerShdw>
              </a:effectLst>
            </a:endParaRPr>
          </a:p>
          <a:p>
            <a:r>
              <a:rPr lang="es-MX" sz="2400" b="1" i="1" dirty="0" smtClean="0">
                <a:ln>
                  <a:solidFill>
                    <a:srgbClr val="FF0000"/>
                  </a:solidFill>
                </a:ln>
                <a:effectLst>
                  <a:outerShdw blurRad="38100" dist="38100" dir="2700000" algn="tl">
                    <a:srgbClr val="000000">
                      <a:alpha val="43137"/>
                    </a:srgbClr>
                  </a:outerShdw>
                </a:effectLst>
              </a:rPr>
              <a:t> </a:t>
            </a:r>
          </a:p>
          <a:p>
            <a:pPr marL="285750" indent="-285750">
              <a:buFont typeface="Wingdings" pitchFamily="2" charset="2"/>
              <a:buChar char="v"/>
            </a:pPr>
            <a:r>
              <a:rPr lang="es-MX" sz="2400" b="1" i="1" dirty="0" smtClean="0">
                <a:ln>
                  <a:solidFill>
                    <a:srgbClr val="FF0000"/>
                  </a:solidFill>
                </a:ln>
                <a:effectLst>
                  <a:outerShdw blurRad="38100" dist="38100" dir="2700000" algn="tl">
                    <a:srgbClr val="000000">
                      <a:alpha val="43137"/>
                    </a:srgbClr>
                  </a:outerShdw>
                </a:effectLst>
              </a:rPr>
              <a:t>Concepto </a:t>
            </a:r>
            <a:r>
              <a:rPr lang="es-MX" sz="2400" b="1" i="1" dirty="0">
                <a:ln>
                  <a:solidFill>
                    <a:srgbClr val="FF0000"/>
                  </a:solidFill>
                </a:ln>
                <a:effectLst>
                  <a:outerShdw blurRad="38100" dist="38100" dir="2700000" algn="tl">
                    <a:srgbClr val="000000">
                      <a:alpha val="43137"/>
                    </a:srgbClr>
                  </a:outerShdw>
                </a:effectLst>
              </a:rPr>
              <a:t>y clasificación de  partidos políticos y  grupos de presión  </a:t>
            </a:r>
            <a:endParaRPr lang="es-MX" sz="2400" b="1" i="1" dirty="0" smtClean="0">
              <a:ln>
                <a:solidFill>
                  <a:srgbClr val="FF0000"/>
                </a:solidFill>
              </a:ln>
              <a:effectLst>
                <a:outerShdw blurRad="38100" dist="38100" dir="2700000" algn="tl">
                  <a:srgbClr val="000000">
                    <a:alpha val="43137"/>
                  </a:srgbClr>
                </a:outerShdw>
              </a:effectLst>
            </a:endParaRPr>
          </a:p>
          <a:p>
            <a:endParaRPr lang="es-MX" sz="2400" b="1" i="1" dirty="0" smtClean="0">
              <a:effectLst>
                <a:outerShdw blurRad="38100" dist="38100" dir="2700000" algn="tl">
                  <a:srgbClr val="000000">
                    <a:alpha val="43137"/>
                  </a:srgbClr>
                </a:outerShdw>
              </a:effectLst>
            </a:endParaRPr>
          </a:p>
          <a:p>
            <a:pPr marL="285750" indent="-285750">
              <a:buFont typeface="Wingdings" pitchFamily="2" charset="2"/>
              <a:buChar char="v"/>
            </a:pPr>
            <a:r>
              <a:rPr lang="es-MX" sz="2400" b="1" i="1" dirty="0" smtClean="0">
                <a:ln>
                  <a:solidFill>
                    <a:srgbClr val="FF0000"/>
                  </a:solidFill>
                </a:ln>
                <a:effectLst>
                  <a:outerShdw blurRad="38100" dist="38100" dir="2700000" algn="tl">
                    <a:srgbClr val="000000">
                      <a:alpha val="43137"/>
                    </a:srgbClr>
                  </a:outerShdw>
                </a:effectLst>
              </a:rPr>
              <a:t>La </a:t>
            </a:r>
            <a:r>
              <a:rPr lang="es-MX" sz="2400" b="1" i="1" dirty="0">
                <a:ln>
                  <a:solidFill>
                    <a:srgbClr val="FF0000"/>
                  </a:solidFill>
                </a:ln>
                <a:effectLst>
                  <a:outerShdw blurRad="38100" dist="38100" dir="2700000" algn="tl">
                    <a:srgbClr val="000000">
                      <a:alpha val="43137"/>
                    </a:srgbClr>
                  </a:outerShdw>
                </a:effectLst>
              </a:rPr>
              <a:t>influencia de los medios de comunicación en la </a:t>
            </a:r>
            <a:r>
              <a:rPr lang="es-MX" sz="2400" b="1" i="1" dirty="0" smtClean="0">
                <a:ln>
                  <a:solidFill>
                    <a:srgbClr val="FF0000"/>
                  </a:solidFill>
                </a:ln>
                <a:effectLst>
                  <a:outerShdw blurRad="38100" dist="38100" dir="2700000" algn="tl">
                    <a:srgbClr val="000000">
                      <a:alpha val="43137"/>
                    </a:srgbClr>
                  </a:outerShdw>
                </a:effectLst>
              </a:rPr>
              <a:t>político</a:t>
            </a:r>
            <a:endParaRPr lang="es-MX" sz="2400" b="1" i="1" dirty="0">
              <a:ln>
                <a:solidFill>
                  <a:srgbClr val="FF0000"/>
                </a:solidFill>
              </a:ln>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23662809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6"/>
          <p:cNvSpPr>
            <a:spLocks noGrp="1" noChangeArrowheads="1"/>
          </p:cNvSpPr>
          <p:nvPr>
            <p:ph type="body" sz="half" idx="4294967295"/>
          </p:nvPr>
        </p:nvSpPr>
        <p:spPr>
          <a:xfrm>
            <a:off x="2915816" y="476672"/>
            <a:ext cx="6012160" cy="5797550"/>
          </a:xfrm>
        </p:spPr>
        <p:style>
          <a:lnRef idx="3">
            <a:schemeClr val="lt1"/>
          </a:lnRef>
          <a:fillRef idx="1">
            <a:schemeClr val="accent6"/>
          </a:fillRef>
          <a:effectRef idx="1">
            <a:schemeClr val="accent6"/>
          </a:effectRef>
          <a:fontRef idx="minor">
            <a:schemeClr val="lt1"/>
          </a:fontRef>
        </p:style>
        <p:txBody>
          <a:bodyPr>
            <a:normAutofit/>
          </a:bodyPr>
          <a:lstStyle/>
          <a:p>
            <a:pPr marL="273011" indent="-273011" algn="ctr">
              <a:buNone/>
              <a:defRPr/>
            </a:pPr>
            <a:r>
              <a:rPr lang="es-ES_tradnl" sz="3200" b="1" dirty="0">
                <a:effectLst>
                  <a:outerShdw blurRad="38100" dist="38100" dir="2700000" algn="tl">
                    <a:srgbClr val="000000">
                      <a:alpha val="43137"/>
                    </a:srgbClr>
                  </a:outerShdw>
                </a:effectLst>
              </a:rPr>
              <a:t>Son los diferentes grupos sociales.</a:t>
            </a:r>
          </a:p>
          <a:p>
            <a:pPr marL="273011" indent="-273011">
              <a:defRPr/>
            </a:pPr>
            <a:r>
              <a:rPr lang="es-ES_tradnl" sz="2800" dirty="0">
                <a:effectLst>
                  <a:outerShdw blurRad="38100" dist="38100" dir="2700000" algn="tl">
                    <a:srgbClr val="000000">
                      <a:alpha val="43137"/>
                    </a:srgbClr>
                  </a:outerShdw>
                </a:effectLst>
              </a:rPr>
              <a:t>A su vez, se deben de estudiar los diferentes elementos que se encuentran en la mayoría de los grupos humanos: geográficos, técnicos, institucionales, culturales, etc.</a:t>
            </a:r>
          </a:p>
          <a:p>
            <a:pPr marL="273011" indent="-273011">
              <a:defRPr/>
            </a:pPr>
            <a:r>
              <a:rPr lang="es-ES_tradnl" sz="2800" dirty="0">
                <a:effectLst>
                  <a:outerShdw blurRad="38100" dist="38100" dir="2700000" algn="tl">
                    <a:srgbClr val="000000">
                      <a:alpha val="43137"/>
                    </a:srgbClr>
                  </a:outerShdw>
                </a:effectLst>
              </a:rPr>
              <a:t>Los marcos se dividen en físicos y sociales</a:t>
            </a:r>
            <a:r>
              <a:rPr lang="es-ES_tradnl" sz="2800" dirty="0"/>
              <a:t>.</a:t>
            </a:r>
            <a:endParaRPr lang="es-ES" sz="2800" dirty="0"/>
          </a:p>
        </p:txBody>
      </p:sp>
      <p:pic>
        <p:nvPicPr>
          <p:cNvPr id="38915" name="Picture 3" descr="Ampliar imagen">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04" y="2492896"/>
            <a:ext cx="2493169" cy="2951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52201636"/>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831685"/>
            <a:ext cx="4573062" cy="3456384"/>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8914" name="Rectangle 4"/>
          <p:cNvSpPr>
            <a:spLocks noGrp="1" noChangeArrowheads="1"/>
          </p:cNvSpPr>
          <p:nvPr>
            <p:ph type="title" idx="4294967295"/>
          </p:nvPr>
        </p:nvSpPr>
        <p:spPr>
          <a:xfrm>
            <a:off x="0" y="28575"/>
            <a:ext cx="6172200" cy="1143000"/>
          </a:xfrm>
        </p:spPr>
        <p:style>
          <a:lnRef idx="0">
            <a:schemeClr val="accent3"/>
          </a:lnRef>
          <a:fillRef idx="3">
            <a:schemeClr val="accent3"/>
          </a:fillRef>
          <a:effectRef idx="3">
            <a:schemeClr val="accent3"/>
          </a:effectRef>
          <a:fontRef idx="minor">
            <a:schemeClr val="lt1"/>
          </a:fontRef>
        </p:style>
        <p:txBody>
          <a:bodyPr vert="horz" wrap="square" lIns="91427" tIns="45713" rIns="91427" bIns="91427" numCol="1" anchor="b" anchorCtr="0" compatLnSpc="1">
            <a:prstTxWarp prst="textNoShape">
              <a:avLst/>
            </a:prstTxWarp>
          </a:bodyPr>
          <a:lstStyle/>
          <a:p>
            <a:pPr eaLnBrk="1" hangingPunct="1">
              <a:defRPr/>
            </a:pPr>
            <a:r>
              <a:rPr lang="es-ES_tradnl" dirty="0" smtClean="0"/>
              <a:t>LOS MARCOS FISICOS</a:t>
            </a:r>
            <a:endParaRPr lang="es-ES" dirty="0" smtClean="0"/>
          </a:p>
        </p:txBody>
      </p:sp>
      <p:sp>
        <p:nvSpPr>
          <p:cNvPr id="38915" name="Rectangle 6"/>
          <p:cNvSpPr>
            <a:spLocks noGrp="1" noChangeArrowheads="1"/>
          </p:cNvSpPr>
          <p:nvPr>
            <p:ph type="body" sz="half" idx="4294967295"/>
          </p:nvPr>
        </p:nvSpPr>
        <p:spPr>
          <a:xfrm>
            <a:off x="5580112" y="1484784"/>
            <a:ext cx="3284537" cy="4530725"/>
          </a:xfrm>
          <a:noFill/>
          <a:ln>
            <a:solidFill>
              <a:schemeClr val="bg1"/>
            </a:solidFill>
          </a:ln>
        </p:spPr>
        <p:style>
          <a:lnRef idx="2">
            <a:schemeClr val="accent3"/>
          </a:lnRef>
          <a:fillRef idx="1">
            <a:schemeClr val="lt1"/>
          </a:fillRef>
          <a:effectRef idx="0">
            <a:schemeClr val="accent3"/>
          </a:effectRef>
          <a:fontRef idx="minor">
            <a:schemeClr val="dk1"/>
          </a:fontRef>
        </p:style>
        <p:txBody>
          <a:bodyPr>
            <a:normAutofit fontScale="92500" lnSpcReduction="20000"/>
          </a:bodyPr>
          <a:lstStyle/>
          <a:p>
            <a:pPr marL="273011" indent="-273011">
              <a:defRPr/>
            </a:pPr>
            <a:r>
              <a:rPr lang="es-ES_tradnl" sz="3000" dirty="0"/>
              <a:t>Las comunidades humanas se encuentran localizadas en un territorio, así mismo la población esta condicionada por los marcos físicos donde se desarrolla.  </a:t>
            </a:r>
            <a:endParaRPr lang="es-ES" sz="3000" dirty="0"/>
          </a:p>
        </p:txBody>
      </p:sp>
    </p:spTree>
    <p:extLst>
      <p:ext uri="{BB962C8B-B14F-4D97-AF65-F5344CB8AC3E}">
        <p14:creationId xmlns:p14="http://schemas.microsoft.com/office/powerpoint/2010/main" val="1084446053"/>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4"/>
          <p:cNvSpPr>
            <a:spLocks noGrp="1" noChangeArrowheads="1"/>
          </p:cNvSpPr>
          <p:nvPr>
            <p:ph type="title" idx="4294967295"/>
          </p:nvPr>
        </p:nvSpPr>
        <p:spPr>
          <a:xfrm>
            <a:off x="251520" y="332656"/>
            <a:ext cx="6172200" cy="1088157"/>
          </a:xfrm>
        </p:spPr>
        <p:style>
          <a:lnRef idx="0">
            <a:schemeClr val="accent6"/>
          </a:lnRef>
          <a:fillRef idx="3">
            <a:schemeClr val="accent6"/>
          </a:fillRef>
          <a:effectRef idx="3">
            <a:schemeClr val="accent6"/>
          </a:effectRef>
          <a:fontRef idx="minor">
            <a:schemeClr val="lt1"/>
          </a:fontRef>
        </p:style>
        <p:txBody>
          <a:bodyPr vert="horz" wrap="square" lIns="91427" tIns="45713" rIns="91427" bIns="91427" numCol="1" anchor="b" anchorCtr="0" compatLnSpc="1">
            <a:prstTxWarp prst="textNoShape">
              <a:avLst/>
            </a:prstTxWarp>
          </a:bodyPr>
          <a:lstStyle/>
          <a:p>
            <a:pPr eaLnBrk="1" hangingPunct="1">
              <a:defRPr/>
            </a:pPr>
            <a:r>
              <a:rPr lang="es-ES_tradnl" dirty="0" smtClean="0"/>
              <a:t>MARCOS GEOGRAFICOS</a:t>
            </a:r>
            <a:endParaRPr lang="es-ES" dirty="0" smtClean="0"/>
          </a:p>
        </p:txBody>
      </p:sp>
      <p:sp>
        <p:nvSpPr>
          <p:cNvPr id="39939" name="Rectangle 5"/>
          <p:cNvSpPr>
            <a:spLocks noGrp="1" noChangeArrowheads="1"/>
          </p:cNvSpPr>
          <p:nvPr>
            <p:ph type="body" sz="half" idx="4294967295"/>
          </p:nvPr>
        </p:nvSpPr>
        <p:spPr>
          <a:xfrm>
            <a:off x="755576" y="1772816"/>
            <a:ext cx="3213100" cy="4530725"/>
          </a:xfrm>
          <a:noFill/>
        </p:spPr>
        <p:style>
          <a:lnRef idx="2">
            <a:schemeClr val="accent6"/>
          </a:lnRef>
          <a:fillRef idx="1">
            <a:schemeClr val="lt1"/>
          </a:fillRef>
          <a:effectRef idx="0">
            <a:schemeClr val="accent6"/>
          </a:effectRef>
          <a:fontRef idx="minor">
            <a:schemeClr val="dk1"/>
          </a:fontRef>
        </p:style>
        <p:txBody>
          <a:bodyPr>
            <a:normAutofit fontScale="92500" lnSpcReduction="10000"/>
          </a:bodyPr>
          <a:lstStyle/>
          <a:p>
            <a:pPr marL="273011" indent="-273011">
              <a:lnSpc>
                <a:spcPct val="90000"/>
              </a:lnSpc>
              <a:defRPr/>
            </a:pPr>
            <a:r>
              <a:rPr lang="es-ES_tradnl" sz="2500" dirty="0"/>
              <a:t>Versa sobre los conflictos de fronteras, materias primas y vías de comunicación.</a:t>
            </a:r>
          </a:p>
          <a:p>
            <a:pPr marL="273011" indent="-273011">
              <a:lnSpc>
                <a:spcPct val="90000"/>
              </a:lnSpc>
              <a:defRPr/>
            </a:pPr>
            <a:r>
              <a:rPr lang="es-ES_tradnl" sz="2500" dirty="0"/>
              <a:t>El clima y los recursos naturales tienen influencia sobre los fenómenos políticos por que existe climas que prohíben casi todo desarrollo político y social.</a:t>
            </a:r>
            <a:endParaRPr lang="es-ES" sz="2500" dirty="0"/>
          </a:p>
        </p:txBody>
      </p:sp>
      <p:pic>
        <p:nvPicPr>
          <p:cNvPr id="2" name="1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60032" y="1628800"/>
            <a:ext cx="3833417" cy="3675310"/>
          </a:xfrm>
          <a:prstGeom prst="rect">
            <a:avLst/>
          </a:prstGeom>
        </p:spPr>
      </p:pic>
    </p:spTree>
    <p:extLst>
      <p:ext uri="{BB962C8B-B14F-4D97-AF65-F5344CB8AC3E}">
        <p14:creationId xmlns:p14="http://schemas.microsoft.com/office/powerpoint/2010/main" val="75995960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r>
              <a:rPr lang="es-MX" dirty="0"/>
              <a:t>Conceptos de Sociología y Sociología Política </a:t>
            </a:r>
            <a:endParaRPr lang="es-MX" dirty="0" smtClean="0"/>
          </a:p>
          <a:p>
            <a:pPr marL="0" indent="0">
              <a:buNone/>
            </a:pPr>
            <a:endParaRPr lang="es-MX" dirty="0"/>
          </a:p>
          <a:p>
            <a:r>
              <a:rPr lang="es-MX" dirty="0"/>
              <a:t>Objetos y ámbito de estudio de la Sociología  y Sociología Política  </a:t>
            </a:r>
            <a:endParaRPr lang="es-MX" dirty="0" smtClean="0"/>
          </a:p>
          <a:p>
            <a:pPr marL="0" indent="0">
              <a:buNone/>
            </a:pPr>
            <a:endParaRPr lang="es-MX" dirty="0"/>
          </a:p>
          <a:p>
            <a:r>
              <a:rPr lang="es-MX" dirty="0"/>
              <a:t>Los marcos de la política</a:t>
            </a:r>
          </a:p>
        </p:txBody>
      </p:sp>
      <p:sp>
        <p:nvSpPr>
          <p:cNvPr id="4" name="3 Rectángulo"/>
          <p:cNvSpPr/>
          <p:nvPr/>
        </p:nvSpPr>
        <p:spPr>
          <a:xfrm>
            <a:off x="827584" y="332656"/>
            <a:ext cx="7397794" cy="769441"/>
          </a:xfrm>
          <a:prstGeom prst="rect">
            <a:avLst/>
          </a:prstGeom>
          <a:noFill/>
        </p:spPr>
        <p:txBody>
          <a:bodyPr wrap="none" lIns="91440" tIns="45720" rIns="91440" bIns="4572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es-ES" sz="4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Unidad de competencia I</a:t>
            </a:r>
            <a:endParaRPr lang="es-ES" sz="4400" b="1" cap="none" spc="0"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92080" y="4149080"/>
            <a:ext cx="2592287" cy="24997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08047697"/>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89965" y="2492896"/>
            <a:ext cx="2965009" cy="3622277"/>
          </a:xfrm>
          <a:prstGeom prst="rect">
            <a:avLst/>
          </a:prstGeom>
        </p:spPr>
      </p:pic>
      <p:sp>
        <p:nvSpPr>
          <p:cNvPr id="40962" name="Rectangle 4"/>
          <p:cNvSpPr>
            <a:spLocks noGrp="1" noChangeArrowheads="1"/>
          </p:cNvSpPr>
          <p:nvPr>
            <p:ph type="title" idx="4294967295"/>
          </p:nvPr>
        </p:nvSpPr>
        <p:spPr>
          <a:xfrm>
            <a:off x="251520" y="476672"/>
            <a:ext cx="5041900" cy="1562100"/>
          </a:xfrm>
        </p:spPr>
        <p:style>
          <a:lnRef idx="0">
            <a:schemeClr val="accent2"/>
          </a:lnRef>
          <a:fillRef idx="3">
            <a:schemeClr val="accent2"/>
          </a:fillRef>
          <a:effectRef idx="3">
            <a:schemeClr val="accent2"/>
          </a:effectRef>
          <a:fontRef idx="minor">
            <a:schemeClr val="lt1"/>
          </a:fontRef>
        </p:style>
        <p:txBody>
          <a:bodyPr vert="horz" wrap="square" lIns="91427" tIns="45713" rIns="91427" bIns="91427" numCol="1" anchor="b" anchorCtr="0" compatLnSpc="1">
            <a:prstTxWarp prst="textNoShape">
              <a:avLst/>
            </a:prstTxWarp>
          </a:bodyPr>
          <a:lstStyle/>
          <a:p>
            <a:pPr eaLnBrk="1" hangingPunct="1">
              <a:defRPr/>
            </a:pPr>
            <a:r>
              <a:rPr lang="es-ES_tradnl" dirty="0" smtClean="0"/>
              <a:t>MARCOS DEMOGRAFICOS</a:t>
            </a:r>
            <a:endParaRPr lang="es-ES" dirty="0" smtClean="0"/>
          </a:p>
        </p:txBody>
      </p:sp>
      <p:sp>
        <p:nvSpPr>
          <p:cNvPr id="40963" name="Rectangle 5"/>
          <p:cNvSpPr>
            <a:spLocks noGrp="1" noChangeArrowheads="1"/>
          </p:cNvSpPr>
          <p:nvPr>
            <p:ph type="body" sz="half" idx="4294967295"/>
          </p:nvPr>
        </p:nvSpPr>
        <p:spPr>
          <a:xfrm>
            <a:off x="5580112" y="1340768"/>
            <a:ext cx="3028950" cy="5032375"/>
          </a:xfrm>
        </p:spPr>
        <p:style>
          <a:lnRef idx="2">
            <a:schemeClr val="accent2"/>
          </a:lnRef>
          <a:fillRef idx="1">
            <a:schemeClr val="lt1"/>
          </a:fillRef>
          <a:effectRef idx="0">
            <a:schemeClr val="accent2"/>
          </a:effectRef>
          <a:fontRef idx="minor">
            <a:schemeClr val="dk1"/>
          </a:fontRef>
        </p:style>
        <p:txBody>
          <a:bodyPr>
            <a:normAutofit fontScale="92500" lnSpcReduction="20000"/>
          </a:bodyPr>
          <a:lstStyle/>
          <a:p>
            <a:pPr marL="273011" indent="-273011">
              <a:defRPr/>
            </a:pPr>
            <a:r>
              <a:rPr lang="es-ES_tradnl" sz="2500" dirty="0"/>
              <a:t>La aceleración del crecimiento demográfico produce consecuencias políticas pues la dimensión de las comunidades dependen esencialmente del numero de sus miembros, basados en el concepto de presión demográfica.</a:t>
            </a:r>
            <a:endParaRPr lang="es-ES" sz="2500" dirty="0"/>
          </a:p>
        </p:txBody>
      </p:sp>
    </p:spTree>
    <p:extLst>
      <p:ext uri="{BB962C8B-B14F-4D97-AF65-F5344CB8AC3E}">
        <p14:creationId xmlns:p14="http://schemas.microsoft.com/office/powerpoint/2010/main" val="3125426100"/>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619094">
            <a:off x="4400937" y="2065998"/>
            <a:ext cx="4356400" cy="3185833"/>
          </a:xfrm>
          <a:prstGeom prst="rect">
            <a:avLst/>
          </a:prstGeom>
        </p:spPr>
      </p:pic>
      <p:sp>
        <p:nvSpPr>
          <p:cNvPr id="41987" name="Rectangle 10"/>
          <p:cNvSpPr>
            <a:spLocks noGrp="1" noChangeArrowheads="1"/>
          </p:cNvSpPr>
          <p:nvPr>
            <p:ph type="body" sz="half" idx="4294967295"/>
          </p:nvPr>
        </p:nvSpPr>
        <p:spPr>
          <a:xfrm rot="20972557">
            <a:off x="804563" y="1957205"/>
            <a:ext cx="3182930" cy="4004894"/>
          </a:xfrm>
        </p:spPr>
        <p:style>
          <a:lnRef idx="3">
            <a:schemeClr val="lt1"/>
          </a:lnRef>
          <a:fillRef idx="1">
            <a:schemeClr val="accent4"/>
          </a:fillRef>
          <a:effectRef idx="1">
            <a:schemeClr val="accent4"/>
          </a:effectRef>
          <a:fontRef idx="minor">
            <a:schemeClr val="lt1"/>
          </a:fontRef>
        </p:style>
        <p:txBody>
          <a:bodyPr>
            <a:normAutofit fontScale="85000" lnSpcReduction="20000"/>
          </a:bodyPr>
          <a:lstStyle/>
          <a:p>
            <a:pPr marL="273011" indent="-273011">
              <a:lnSpc>
                <a:spcPct val="90000"/>
              </a:lnSpc>
              <a:defRPr/>
            </a:pPr>
            <a:r>
              <a:rPr lang="es-ES_tradnl" sz="2800" dirty="0"/>
              <a:t>La presión demográfica existe cuando la población es muy numerosa con relación a su territorio.</a:t>
            </a:r>
          </a:p>
          <a:p>
            <a:pPr marL="273011" indent="-273011" algn="ctr">
              <a:lnSpc>
                <a:spcPct val="90000"/>
              </a:lnSpc>
              <a:defRPr/>
            </a:pPr>
            <a:r>
              <a:rPr lang="es-ES_tradnl" sz="2800" dirty="0"/>
              <a:t>En los países súper poblados las tensiones sociales son violentes y las revoluciones y las guerras son frecuentes.</a:t>
            </a:r>
            <a:endParaRPr lang="es-ES" sz="2800" dirty="0"/>
          </a:p>
        </p:txBody>
      </p:sp>
    </p:spTree>
    <p:extLst>
      <p:ext uri="{BB962C8B-B14F-4D97-AF65-F5344CB8AC3E}">
        <p14:creationId xmlns:p14="http://schemas.microsoft.com/office/powerpoint/2010/main" val="2528129868"/>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4"/>
          <p:cNvSpPr>
            <a:spLocks noGrp="1" noChangeArrowheads="1"/>
          </p:cNvSpPr>
          <p:nvPr>
            <p:ph type="title" idx="4294967295"/>
          </p:nvPr>
        </p:nvSpPr>
        <p:spPr>
          <a:xfrm>
            <a:off x="539552" y="260648"/>
            <a:ext cx="4797425" cy="1520825"/>
          </a:xfrm>
        </p:spPr>
        <p:style>
          <a:lnRef idx="0">
            <a:schemeClr val="accent4"/>
          </a:lnRef>
          <a:fillRef idx="3">
            <a:schemeClr val="accent4"/>
          </a:fillRef>
          <a:effectRef idx="3">
            <a:schemeClr val="accent4"/>
          </a:effectRef>
          <a:fontRef idx="minor">
            <a:schemeClr val="lt1"/>
          </a:fontRef>
        </p:style>
        <p:txBody>
          <a:bodyPr vert="horz" wrap="square" lIns="91427" tIns="45713" rIns="91427" bIns="91427" numCol="1" anchor="b" anchorCtr="0" compatLnSpc="1">
            <a:prstTxWarp prst="textNoShape">
              <a:avLst/>
            </a:prstTxWarp>
          </a:bodyPr>
          <a:lstStyle/>
          <a:p>
            <a:pPr eaLnBrk="1" hangingPunct="1">
              <a:defRPr/>
            </a:pPr>
            <a:r>
              <a:rPr lang="es-ES_tradnl" dirty="0" smtClean="0"/>
              <a:t>LOS MARCOS SOCIALES</a:t>
            </a:r>
            <a:endParaRPr lang="es-ES" dirty="0" smtClean="0"/>
          </a:p>
        </p:txBody>
      </p:sp>
      <p:sp>
        <p:nvSpPr>
          <p:cNvPr id="43011" name="Rectangle 6"/>
          <p:cNvSpPr>
            <a:spLocks noGrp="1" noChangeArrowheads="1"/>
          </p:cNvSpPr>
          <p:nvPr>
            <p:ph type="body" sz="half" idx="4294967295"/>
          </p:nvPr>
        </p:nvSpPr>
        <p:spPr>
          <a:xfrm>
            <a:off x="6115050" y="1341438"/>
            <a:ext cx="3028950" cy="4530725"/>
          </a:xfrm>
        </p:spPr>
        <p:style>
          <a:lnRef idx="1">
            <a:schemeClr val="accent4"/>
          </a:lnRef>
          <a:fillRef idx="2">
            <a:schemeClr val="accent4"/>
          </a:fillRef>
          <a:effectRef idx="1">
            <a:schemeClr val="accent4"/>
          </a:effectRef>
          <a:fontRef idx="minor">
            <a:schemeClr val="dk1"/>
          </a:fontRef>
        </p:style>
        <p:txBody>
          <a:bodyPr>
            <a:normAutofit fontScale="77500" lnSpcReduction="20000"/>
          </a:bodyPr>
          <a:lstStyle/>
          <a:p>
            <a:pPr marL="273011" indent="-273011">
              <a:defRPr/>
            </a:pPr>
            <a:r>
              <a:rPr lang="es-ES_tradnl" sz="2900" dirty="0"/>
              <a:t>Son aquellos que se deben a la creación humana tratándose de técnicas materiales, procedimiento de relaciones colectivas o doctrinas y culturas.</a:t>
            </a:r>
          </a:p>
          <a:p>
            <a:pPr marL="273011" indent="-273011">
              <a:defRPr/>
            </a:pPr>
            <a:r>
              <a:rPr lang="es-ES_tradnl" sz="2900" dirty="0"/>
              <a:t>Se clasifican en tres categorías que son:</a:t>
            </a:r>
            <a:endParaRPr lang="es-ES" sz="2900" dirty="0"/>
          </a:p>
        </p:txBody>
      </p:sp>
      <p:pic>
        <p:nvPicPr>
          <p:cNvPr id="2" name="1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1916832"/>
            <a:ext cx="4869394" cy="3240360"/>
          </a:xfrm>
          <a:prstGeom prst="rect">
            <a:avLst/>
          </a:prstGeom>
        </p:spPr>
      </p:pic>
    </p:spTree>
    <p:extLst>
      <p:ext uri="{BB962C8B-B14F-4D97-AF65-F5344CB8AC3E}">
        <p14:creationId xmlns:p14="http://schemas.microsoft.com/office/powerpoint/2010/main" val="4047326635"/>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4"/>
          <p:cNvSpPr>
            <a:spLocks noGrp="1" noChangeArrowheads="1"/>
          </p:cNvSpPr>
          <p:nvPr>
            <p:ph type="title" idx="4294967295"/>
          </p:nvPr>
        </p:nvSpPr>
        <p:spPr>
          <a:xfrm>
            <a:off x="2035175" y="269875"/>
            <a:ext cx="7108825" cy="1143000"/>
          </a:xfrm>
        </p:spPr>
        <p:style>
          <a:lnRef idx="1">
            <a:schemeClr val="dk1"/>
          </a:lnRef>
          <a:fillRef idx="2">
            <a:schemeClr val="dk1"/>
          </a:fillRef>
          <a:effectRef idx="1">
            <a:schemeClr val="dk1"/>
          </a:effectRef>
          <a:fontRef idx="minor">
            <a:schemeClr val="dk1"/>
          </a:fontRef>
        </p:style>
        <p:txBody>
          <a:bodyPr vert="horz" wrap="square" lIns="91427" tIns="45713" rIns="91427" bIns="91427" numCol="1" anchor="b" anchorCtr="0" compatLnSpc="1">
            <a:prstTxWarp prst="textNoShape">
              <a:avLst/>
            </a:prstTxWarp>
          </a:bodyPr>
          <a:lstStyle/>
          <a:p>
            <a:pPr eaLnBrk="1" hangingPunct="1">
              <a:defRPr/>
            </a:pPr>
            <a:r>
              <a:rPr lang="es-ES_tradnl" dirty="0" smtClean="0"/>
              <a:t>LAS TECNICAS</a:t>
            </a:r>
            <a:endParaRPr lang="es-ES" dirty="0" smtClean="0"/>
          </a:p>
        </p:txBody>
      </p:sp>
      <p:sp>
        <p:nvSpPr>
          <p:cNvPr id="44035" name="Rectangle 5"/>
          <p:cNvSpPr>
            <a:spLocks noGrp="1" noChangeArrowheads="1"/>
          </p:cNvSpPr>
          <p:nvPr>
            <p:ph type="body" sz="half" idx="4294967295"/>
          </p:nvPr>
        </p:nvSpPr>
        <p:spPr>
          <a:xfrm>
            <a:off x="395536" y="1484784"/>
            <a:ext cx="3814763" cy="4981575"/>
          </a:xfrm>
          <a:noFill/>
          <a:ln>
            <a:solidFill>
              <a:schemeClr val="bg1"/>
            </a:solidFill>
          </a:ln>
        </p:spPr>
        <p:style>
          <a:lnRef idx="2">
            <a:schemeClr val="dk1"/>
          </a:lnRef>
          <a:fillRef idx="1">
            <a:schemeClr val="lt1"/>
          </a:fillRef>
          <a:effectRef idx="0">
            <a:schemeClr val="dk1"/>
          </a:effectRef>
          <a:fontRef idx="minor">
            <a:schemeClr val="dk1"/>
          </a:fontRef>
        </p:style>
        <p:txBody>
          <a:bodyPr>
            <a:normAutofit fontScale="92500" lnSpcReduction="10000"/>
          </a:bodyPr>
          <a:lstStyle/>
          <a:p>
            <a:pPr marL="273011" indent="-273011">
              <a:lnSpc>
                <a:spcPct val="80000"/>
              </a:lnSpc>
              <a:defRPr/>
            </a:pPr>
            <a:endParaRPr lang="es-ES_tradnl" dirty="0" smtClean="0"/>
          </a:p>
          <a:p>
            <a:pPr marL="273011" indent="-273011">
              <a:lnSpc>
                <a:spcPct val="80000"/>
              </a:lnSpc>
              <a:defRPr/>
            </a:pPr>
            <a:r>
              <a:rPr lang="es-ES_tradnl" sz="2500" dirty="0"/>
              <a:t>Es el conjunto de invenciones materiales de los hombres, útiles y maquinas que les dan un poder sobre la naturaleza o sobre los otros hombres; favoreciéndose del progreso técnico para acrecentar la producción y así favorecer desarrollo cultural y disminuir la penuria de los bienes disponibles debilitando las desigualdades sociales.</a:t>
            </a:r>
            <a:endParaRPr lang="es-ES" sz="2500" dirty="0"/>
          </a:p>
        </p:txBody>
      </p:sp>
      <p:pic>
        <p:nvPicPr>
          <p:cNvPr id="2" name="1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27984" y="2924944"/>
            <a:ext cx="4175820" cy="2417580"/>
          </a:xfrm>
          <a:prstGeom prst="rect">
            <a:avLst/>
          </a:prstGeom>
        </p:spPr>
      </p:pic>
    </p:spTree>
    <p:extLst>
      <p:ext uri="{BB962C8B-B14F-4D97-AF65-F5344CB8AC3E}">
        <p14:creationId xmlns:p14="http://schemas.microsoft.com/office/powerpoint/2010/main" val="2986996412"/>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4"/>
          <p:cNvSpPr>
            <a:spLocks noGrp="1" noChangeArrowheads="1"/>
          </p:cNvSpPr>
          <p:nvPr>
            <p:ph type="body" sz="half" idx="4294967295"/>
          </p:nvPr>
        </p:nvSpPr>
        <p:spPr>
          <a:xfrm>
            <a:off x="467545" y="1556792"/>
            <a:ext cx="4104456" cy="4176464"/>
          </a:xfrm>
        </p:spPr>
        <p:style>
          <a:lnRef idx="2">
            <a:schemeClr val="accent6"/>
          </a:lnRef>
          <a:fillRef idx="1">
            <a:schemeClr val="lt1"/>
          </a:fillRef>
          <a:effectRef idx="0">
            <a:schemeClr val="accent6"/>
          </a:effectRef>
          <a:fontRef idx="minor">
            <a:schemeClr val="dk1"/>
          </a:fontRef>
        </p:style>
        <p:txBody>
          <a:bodyPr>
            <a:normAutofit/>
          </a:bodyPr>
          <a:lstStyle/>
          <a:p>
            <a:pPr marL="273011" indent="-273011">
              <a:defRPr/>
            </a:pPr>
            <a:r>
              <a:rPr lang="es-ES_tradnl" b="1" dirty="0">
                <a:solidFill>
                  <a:schemeClr val="bg1"/>
                </a:solidFill>
              </a:rPr>
              <a:t>Estas son un conjunto de estructuras fundamentales de organización social, tales como se encuentran establecidas en la ley o la costumbre de un grupo humano.</a:t>
            </a:r>
            <a:endParaRPr lang="es-ES" b="1" dirty="0">
              <a:solidFill>
                <a:schemeClr val="bg1"/>
              </a:solidFill>
            </a:endParaRPr>
          </a:p>
        </p:txBody>
      </p:sp>
      <p:sp>
        <p:nvSpPr>
          <p:cNvPr id="45058" name="Rectangle 2"/>
          <p:cNvSpPr>
            <a:spLocks noGrp="1" noChangeArrowheads="1"/>
          </p:cNvSpPr>
          <p:nvPr>
            <p:ph type="title" idx="4294967295"/>
          </p:nvPr>
        </p:nvSpPr>
        <p:spPr>
          <a:xfrm>
            <a:off x="467544" y="116632"/>
            <a:ext cx="6172200" cy="1143000"/>
          </a:xfrm>
        </p:spPr>
        <p:style>
          <a:lnRef idx="0">
            <a:schemeClr val="accent6"/>
          </a:lnRef>
          <a:fillRef idx="3">
            <a:schemeClr val="accent6"/>
          </a:fillRef>
          <a:effectRef idx="3">
            <a:schemeClr val="accent6"/>
          </a:effectRef>
          <a:fontRef idx="minor">
            <a:schemeClr val="lt1"/>
          </a:fontRef>
        </p:style>
        <p:txBody>
          <a:bodyPr vert="horz" wrap="square" lIns="91427" tIns="45713" rIns="91427" bIns="91427" numCol="1" anchor="b" anchorCtr="0" compatLnSpc="1">
            <a:prstTxWarp prst="textNoShape">
              <a:avLst/>
            </a:prstTxWarp>
          </a:bodyPr>
          <a:lstStyle/>
          <a:p>
            <a:pPr eaLnBrk="1" hangingPunct="1">
              <a:defRPr/>
            </a:pPr>
            <a:r>
              <a:rPr lang="es-ES_tradnl" dirty="0" smtClean="0"/>
              <a:t>LAS INSTITUCIONES</a:t>
            </a:r>
            <a:endParaRPr lang="es-ES" dirty="0" smtClean="0"/>
          </a:p>
        </p:txBody>
      </p:sp>
      <p:pic>
        <p:nvPicPr>
          <p:cNvPr id="2" name="Imagen 1"/>
          <p:cNvPicPr>
            <a:picLocks noChangeAspect="1"/>
          </p:cNvPicPr>
          <p:nvPr/>
        </p:nvPicPr>
        <p:blipFill>
          <a:blip r:embed="rId2"/>
          <a:stretch>
            <a:fillRect/>
          </a:stretch>
        </p:blipFill>
        <p:spPr>
          <a:xfrm>
            <a:off x="5148064" y="1556792"/>
            <a:ext cx="3245346" cy="2161400"/>
          </a:xfrm>
          <a:prstGeom prst="rect">
            <a:avLst/>
          </a:prstGeom>
        </p:spPr>
      </p:pic>
      <p:pic>
        <p:nvPicPr>
          <p:cNvPr id="4" name="Imagen 3"/>
          <p:cNvPicPr>
            <a:picLocks noChangeAspect="1"/>
          </p:cNvPicPr>
          <p:nvPr/>
        </p:nvPicPr>
        <p:blipFill>
          <a:blip r:embed="rId3"/>
          <a:stretch>
            <a:fillRect/>
          </a:stretch>
        </p:blipFill>
        <p:spPr>
          <a:xfrm>
            <a:off x="5580112" y="3933056"/>
            <a:ext cx="2712715" cy="2361270"/>
          </a:xfrm>
          <a:prstGeom prst="rect">
            <a:avLst/>
          </a:prstGeom>
        </p:spPr>
      </p:pic>
    </p:spTree>
    <p:extLst>
      <p:ext uri="{BB962C8B-B14F-4D97-AF65-F5344CB8AC3E}">
        <p14:creationId xmlns:p14="http://schemas.microsoft.com/office/powerpoint/2010/main" val="3333051526"/>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9523" y="980728"/>
            <a:ext cx="6124725" cy="48965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6082" name="Rectangle 4"/>
          <p:cNvSpPr>
            <a:spLocks noGrp="1" noChangeArrowheads="1"/>
          </p:cNvSpPr>
          <p:nvPr>
            <p:ph type="title" idx="4294967295"/>
          </p:nvPr>
        </p:nvSpPr>
        <p:spPr>
          <a:xfrm rot="19638467">
            <a:off x="0" y="1504950"/>
            <a:ext cx="5475288" cy="1143000"/>
          </a:xfrm>
        </p:spPr>
        <p:style>
          <a:lnRef idx="1">
            <a:schemeClr val="dk1"/>
          </a:lnRef>
          <a:fillRef idx="2">
            <a:schemeClr val="dk1"/>
          </a:fillRef>
          <a:effectRef idx="1">
            <a:schemeClr val="dk1"/>
          </a:effectRef>
          <a:fontRef idx="minor">
            <a:schemeClr val="dk1"/>
          </a:fontRef>
        </p:style>
        <p:txBody>
          <a:bodyPr vert="horz" wrap="square" lIns="91427" tIns="45713" rIns="91427" bIns="91427" numCol="1" anchor="b" anchorCtr="0" compatLnSpc="1">
            <a:prstTxWarp prst="textNoShape">
              <a:avLst/>
            </a:prstTxWarp>
          </a:bodyPr>
          <a:lstStyle/>
          <a:p>
            <a:pPr eaLnBrk="1" hangingPunct="1">
              <a:defRPr/>
            </a:pPr>
            <a:r>
              <a:rPr lang="es-ES_tradnl" dirty="0" smtClean="0"/>
              <a:t>LAS CULTURAS </a:t>
            </a:r>
            <a:endParaRPr lang="es-ES" dirty="0" smtClean="0"/>
          </a:p>
        </p:txBody>
      </p:sp>
      <p:sp>
        <p:nvSpPr>
          <p:cNvPr id="46083" name="Rectangle 5"/>
          <p:cNvSpPr>
            <a:spLocks noGrp="1" noChangeArrowheads="1"/>
          </p:cNvSpPr>
          <p:nvPr>
            <p:ph type="body" sz="half" idx="4294967295"/>
          </p:nvPr>
        </p:nvSpPr>
        <p:spPr>
          <a:xfrm>
            <a:off x="4751388" y="1628775"/>
            <a:ext cx="4392612" cy="4745038"/>
          </a:xfrm>
        </p:spPr>
        <p:style>
          <a:lnRef idx="2">
            <a:schemeClr val="dk1"/>
          </a:lnRef>
          <a:fillRef idx="1">
            <a:schemeClr val="lt1"/>
          </a:fillRef>
          <a:effectRef idx="0">
            <a:schemeClr val="dk1"/>
          </a:effectRef>
          <a:fontRef idx="minor">
            <a:schemeClr val="dk1"/>
          </a:fontRef>
        </p:style>
        <p:txBody>
          <a:bodyPr>
            <a:normAutofit lnSpcReduction="10000"/>
          </a:bodyPr>
          <a:lstStyle/>
          <a:p>
            <a:pPr marL="273011" indent="-273011">
              <a:lnSpc>
                <a:spcPct val="90000"/>
              </a:lnSpc>
              <a:defRPr/>
            </a:pPr>
            <a:r>
              <a:rPr lang="es-ES_tradnl" sz="2800" dirty="0"/>
              <a:t>Son las creencias, ideologías y mitos que son los elementos espirituales y sicológicos de la comunidad.</a:t>
            </a:r>
          </a:p>
          <a:p>
            <a:pPr marL="273011" indent="-273011">
              <a:lnSpc>
                <a:spcPct val="90000"/>
              </a:lnSpc>
              <a:defRPr/>
            </a:pPr>
            <a:r>
              <a:rPr lang="es-ES_tradnl" sz="2800" dirty="0"/>
              <a:t>La cultura designa las formas singulares según las cuales se combinan todos los elementos de un grupo social.</a:t>
            </a:r>
            <a:endParaRPr lang="es-ES" sz="2800" dirty="0"/>
          </a:p>
        </p:txBody>
      </p:sp>
    </p:spTree>
    <p:extLst>
      <p:ext uri="{BB962C8B-B14F-4D97-AF65-F5344CB8AC3E}">
        <p14:creationId xmlns:p14="http://schemas.microsoft.com/office/powerpoint/2010/main" val="4078668786"/>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403648" y="1305342"/>
            <a:ext cx="6984776" cy="3416320"/>
          </a:xfrm>
          <a:prstGeom prst="rect">
            <a:avLst/>
          </a:prstGeom>
        </p:spPr>
        <p:txBody>
          <a:bodyPr wrap="square">
            <a:spAutoFit/>
          </a:bodyPr>
          <a:lstStyle/>
          <a:p>
            <a:r>
              <a:rPr lang="es-MX" dirty="0"/>
              <a:t>Andrade Sánchez, Eduardo (1990) Introducción a la Ciencia Política, México, Oxford.  </a:t>
            </a:r>
          </a:p>
          <a:p>
            <a:r>
              <a:rPr lang="es-MX" dirty="0" err="1" smtClean="0"/>
              <a:t>Bobbio</a:t>
            </a:r>
            <a:r>
              <a:rPr lang="es-MX" dirty="0"/>
              <a:t>, Norberto. Origen y fundamentos del poder político, México, Grijalbo.  </a:t>
            </a:r>
          </a:p>
          <a:p>
            <a:r>
              <a:rPr lang="es-MX" dirty="0"/>
              <a:t>_____,  (2002) Estado, gobierno y sociedad, México, FCE.  </a:t>
            </a:r>
          </a:p>
          <a:p>
            <a:r>
              <a:rPr lang="es-MX" dirty="0"/>
              <a:t>_____, (2002) El filósofo y la política, México, FCE. </a:t>
            </a:r>
            <a:endParaRPr lang="es-MX" dirty="0" smtClean="0"/>
          </a:p>
          <a:p>
            <a:r>
              <a:rPr lang="es-MX" dirty="0" err="1" smtClean="0"/>
              <a:t>Duverger</a:t>
            </a:r>
            <a:r>
              <a:rPr lang="es-MX" dirty="0"/>
              <a:t>, Maurice (1989) Sociología Política, Barcelona, Ariel.  </a:t>
            </a:r>
          </a:p>
          <a:p>
            <a:r>
              <a:rPr lang="es-MX" dirty="0"/>
              <a:t>_____,  (2002) Los partidos políticos, México, FCE. Montesquieu (1995) Del espíritu de las leyes, México, Porrúa, </a:t>
            </a:r>
          </a:p>
          <a:p>
            <a:r>
              <a:rPr lang="es-MX" dirty="0"/>
              <a:t>Rousseau, Jean Jacques (1992) El contrato social, México, Porrúa.</a:t>
            </a:r>
          </a:p>
        </p:txBody>
      </p:sp>
      <p:sp>
        <p:nvSpPr>
          <p:cNvPr id="3" name="CuadroTexto 2"/>
          <p:cNvSpPr txBox="1"/>
          <p:nvPr/>
        </p:nvSpPr>
        <p:spPr>
          <a:xfrm>
            <a:off x="2843808" y="548680"/>
            <a:ext cx="2892138" cy="584775"/>
          </a:xfrm>
          <a:prstGeom prst="rect">
            <a:avLst/>
          </a:prstGeom>
          <a:noFill/>
        </p:spPr>
        <p:txBody>
          <a:bodyPr wrap="none" rtlCol="0">
            <a:spAutoFit/>
          </a:bodyPr>
          <a:lstStyle/>
          <a:p>
            <a:r>
              <a:rPr lang="es-MX" sz="3200" dirty="0" smtClean="0"/>
              <a:t>BIBLIOGRAFIA</a:t>
            </a:r>
            <a:endParaRPr lang="es-MX" sz="3200" dirty="0"/>
          </a:p>
        </p:txBody>
      </p:sp>
    </p:spTree>
    <p:extLst>
      <p:ext uri="{BB962C8B-B14F-4D97-AF65-F5344CB8AC3E}">
        <p14:creationId xmlns:p14="http://schemas.microsoft.com/office/powerpoint/2010/main" val="11699623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161511">
            <a:off x="4816326" y="2042590"/>
            <a:ext cx="3523971" cy="347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Título"/>
          <p:cNvSpPr>
            <a:spLocks noGrp="1"/>
          </p:cNvSpPr>
          <p:nvPr>
            <p:ph type="title"/>
          </p:nvPr>
        </p:nvSpPr>
        <p:spPr>
          <a:xfrm>
            <a:off x="539552" y="188640"/>
            <a:ext cx="8041440" cy="1442674"/>
          </a:xfrm>
        </p:spPr>
        <p:txBody>
          <a:bodyPr/>
          <a:lstStyle/>
          <a:p>
            <a:pPr marL="484563">
              <a:defRPr/>
            </a:pPr>
            <a:r>
              <a:rPr lang="es-MX" dirty="0" smtClean="0">
                <a:solidFill>
                  <a:schemeClr val="accent1">
                    <a:tint val="83000"/>
                    <a:satMod val="150000"/>
                  </a:schemeClr>
                </a:solidFill>
              </a:rPr>
              <a:t>LA CIENCIA SOCIOLOGICA</a:t>
            </a:r>
            <a:endParaRPr lang="es-MX" dirty="0">
              <a:solidFill>
                <a:schemeClr val="accent1">
                  <a:tint val="83000"/>
                  <a:satMod val="150000"/>
                </a:schemeClr>
              </a:solidFill>
            </a:endParaRPr>
          </a:p>
        </p:txBody>
      </p:sp>
      <p:sp>
        <p:nvSpPr>
          <p:cNvPr id="5" name="4 Marcador de contenido"/>
          <p:cNvSpPr>
            <a:spLocks noGrp="1"/>
          </p:cNvSpPr>
          <p:nvPr>
            <p:ph idx="1"/>
          </p:nvPr>
        </p:nvSpPr>
        <p:spPr>
          <a:xfrm rot="21296980">
            <a:off x="863251" y="2276564"/>
            <a:ext cx="5436605" cy="2686050"/>
          </a:xfrm>
        </p:spPr>
        <p:style>
          <a:lnRef idx="1">
            <a:schemeClr val="accent1"/>
          </a:lnRef>
          <a:fillRef idx="2">
            <a:schemeClr val="accent1"/>
          </a:fillRef>
          <a:effectRef idx="1">
            <a:schemeClr val="accent1"/>
          </a:effectRef>
          <a:fontRef idx="minor">
            <a:schemeClr val="dk1"/>
          </a:fontRef>
        </p:style>
        <p:txBody>
          <a:bodyPr>
            <a:normAutofit/>
          </a:bodyPr>
          <a:lstStyle/>
          <a:p>
            <a:pPr marL="447992" indent="-383994">
              <a:buFont typeface="Wingdings 2"/>
              <a:buChar char=""/>
              <a:defRPr/>
            </a:pPr>
            <a:r>
              <a:rPr lang="es-MX" dirty="0" smtClean="0"/>
              <a:t>La sociología es una ciencia que analiza, estudia e interpreta la realidad social predice sus cambios y evoluciones y posibilita intervenciones, su unida de análisis es la sociedad y el individuo en ella.</a:t>
            </a:r>
            <a:endParaRPr lang="es-MX" dirty="0"/>
          </a:p>
        </p:txBody>
      </p:sp>
    </p:spTree>
    <p:extLst>
      <p:ext uri="{BB962C8B-B14F-4D97-AF65-F5344CB8AC3E}">
        <p14:creationId xmlns:p14="http://schemas.microsoft.com/office/powerpoint/2010/main" val="157030131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88024" y="2564904"/>
            <a:ext cx="3478159" cy="29809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Título"/>
          <p:cNvSpPr>
            <a:spLocks noGrp="1"/>
          </p:cNvSpPr>
          <p:nvPr>
            <p:ph type="title"/>
          </p:nvPr>
        </p:nvSpPr>
        <p:spPr>
          <a:xfrm>
            <a:off x="4283968" y="332656"/>
            <a:ext cx="4168936" cy="1130329"/>
          </a:xfrm>
        </p:spPr>
        <p:txBody>
          <a:bodyPr>
            <a:normAutofit fontScale="90000"/>
          </a:bodyPr>
          <a:lstStyle/>
          <a:p>
            <a:pPr algn="ctr">
              <a:defRPr/>
            </a:pPr>
            <a:r>
              <a:rPr lang="es-MX" sz="4000" dirty="0">
                <a:ln>
                  <a:solidFill>
                    <a:schemeClr val="accent3"/>
                  </a:solidFill>
                </a:ln>
                <a:solidFill>
                  <a:schemeClr val="accent1">
                    <a:tint val="83000"/>
                    <a:satMod val="150000"/>
                  </a:schemeClr>
                </a:solidFill>
              </a:rPr>
              <a:t>¿QUE ES LA SOCIOLOGIA?</a:t>
            </a:r>
          </a:p>
        </p:txBody>
      </p:sp>
      <p:sp>
        <p:nvSpPr>
          <p:cNvPr id="4" name="3 Marcador de texto"/>
          <p:cNvSpPr>
            <a:spLocks noGrp="1"/>
          </p:cNvSpPr>
          <p:nvPr>
            <p:ph type="body" sz="half" idx="2"/>
          </p:nvPr>
        </p:nvSpPr>
        <p:spPr>
          <a:xfrm>
            <a:off x="611560" y="1628800"/>
            <a:ext cx="4824536" cy="3960440"/>
          </a:xfrm>
        </p:spPr>
        <p:style>
          <a:lnRef idx="1">
            <a:schemeClr val="accent3"/>
          </a:lnRef>
          <a:fillRef idx="2">
            <a:schemeClr val="accent3"/>
          </a:fillRef>
          <a:effectRef idx="1">
            <a:schemeClr val="accent3"/>
          </a:effectRef>
          <a:fontRef idx="minor">
            <a:schemeClr val="dk1"/>
          </a:fontRef>
        </p:style>
        <p:txBody>
          <a:bodyPr>
            <a:normAutofit/>
          </a:bodyPr>
          <a:lstStyle/>
          <a:p>
            <a:pPr>
              <a:defRPr/>
            </a:pPr>
            <a:r>
              <a:rPr lang="es-MX" sz="2800" dirty="0"/>
              <a:t>Se dice que la sociología es la ciencia que se encarga del estudio de la sociedad, sin embargo existe distintas concepciones a lo largo de la historia.</a:t>
            </a:r>
          </a:p>
          <a:p>
            <a:pPr>
              <a:defRPr/>
            </a:pPr>
            <a:endParaRPr lang="es-MX" dirty="0"/>
          </a:p>
        </p:txBody>
      </p:sp>
    </p:spTree>
    <p:extLst>
      <p:ext uri="{BB962C8B-B14F-4D97-AF65-F5344CB8AC3E}">
        <p14:creationId xmlns:p14="http://schemas.microsoft.com/office/powerpoint/2010/main" val="476685465"/>
      </p:ext>
    </p:extLst>
  </p:cSld>
  <p:clrMapOvr>
    <a:masterClrMapping/>
  </p:clrMapOvr>
  <p:timing>
    <p:tnLst>
      <p:par>
        <p:cTn id="1" dur="indefinite" restart="never" nodeType="tmRoot"/>
      </p:par>
    </p:tnLst>
  </p:timing>
</p:sld>
</file>

<file path=ppt/theme/theme1.xml><?xml version="1.0" encoding="utf-8"?>
<a:theme xmlns:a="http://schemas.openxmlformats.org/drawingml/2006/main" name="Sector">
  <a:themeElements>
    <a:clrScheme name="Verde amarillo">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Sector">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ector">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3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2700"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docProps/app.xml><?xml version="1.0" encoding="utf-8"?>
<Properties xmlns="http://schemas.openxmlformats.org/officeDocument/2006/extended-properties" xmlns:vt="http://schemas.openxmlformats.org/officeDocument/2006/docPropsVTypes">
  <Template>Slice</Template>
  <TotalTime>521</TotalTime>
  <Words>4655</Words>
  <Application>Microsoft Office PowerPoint</Application>
  <PresentationFormat>Presentación en pantalla (4:3)</PresentationFormat>
  <Paragraphs>332</Paragraphs>
  <Slides>76</Slides>
  <Notes>0</Notes>
  <HiddenSlides>0</HiddenSlides>
  <MMClips>0</MMClips>
  <ScaleCrop>false</ScaleCrop>
  <HeadingPairs>
    <vt:vector size="6" baseType="variant">
      <vt:variant>
        <vt:lpstr>Fuentes usadas</vt:lpstr>
      </vt:variant>
      <vt:variant>
        <vt:i4>11</vt:i4>
      </vt:variant>
      <vt:variant>
        <vt:lpstr>Tema</vt:lpstr>
      </vt:variant>
      <vt:variant>
        <vt:i4>1</vt:i4>
      </vt:variant>
      <vt:variant>
        <vt:lpstr>Títulos de diapositiva</vt:lpstr>
      </vt:variant>
      <vt:variant>
        <vt:i4>76</vt:i4>
      </vt:variant>
    </vt:vector>
  </HeadingPairs>
  <TitlesOfParts>
    <vt:vector size="88" baseType="lpstr">
      <vt:lpstr>19</vt:lpstr>
      <vt:lpstr>Arial</vt:lpstr>
      <vt:lpstr>Bodoni MT</vt:lpstr>
      <vt:lpstr>Calibri</vt:lpstr>
      <vt:lpstr>Century Gothic</vt:lpstr>
      <vt:lpstr>Century Schoolbook</vt:lpstr>
      <vt:lpstr>Courier New</vt:lpstr>
      <vt:lpstr>Times New Roman</vt:lpstr>
      <vt:lpstr>Wingdings</vt:lpstr>
      <vt:lpstr>Wingdings 2</vt:lpstr>
      <vt:lpstr>Wingdings 3</vt:lpstr>
      <vt:lpstr>Sector</vt:lpstr>
      <vt:lpstr>CENTRO UNIVERSITARIO  UAEM  ECATEPEC</vt:lpstr>
      <vt:lpstr>PRESENTACION</vt:lpstr>
      <vt:lpstr>PROPÓSITOS DE LA UNIDAD DE APRENDIZAJE</vt:lpstr>
      <vt:lpstr>COMPETENCIAS GENÉRICAS</vt:lpstr>
      <vt:lpstr> ÁMBITOS DE DESEMPEÑO</vt:lpstr>
      <vt:lpstr>Presentación de PowerPoint</vt:lpstr>
      <vt:lpstr>Presentación de PowerPoint</vt:lpstr>
      <vt:lpstr>LA CIENCIA SOCIOLOGICA</vt:lpstr>
      <vt:lpstr>¿QUE ES LA SOCIOLOGIA?</vt:lpstr>
      <vt:lpstr>Presentación de PowerPoint</vt:lpstr>
      <vt:lpstr>Presentación de PowerPoint</vt:lpstr>
      <vt:lpstr>RELACIONES SOCIALES: OBJETO DE ESTUDIO DE LA SOCIOLOGIA</vt:lpstr>
      <vt:lpstr>EL QUE HACER SOCIOLOGICO</vt:lpstr>
      <vt:lpstr>DIMENSION TEORICA</vt:lpstr>
      <vt:lpstr>DIMENSION PRACTICA</vt:lpstr>
      <vt:lpstr>SOCIOLOGIA ¿PARA QUE?</vt:lpstr>
      <vt:lpstr>RAMAS DE LA SOCIOLOGIA</vt:lpstr>
      <vt:lpstr>LA SOCIOLOGIA Y OTRAS CIENCIAS: MULTICAUSALIDAD, INTERDEPENDENCIA Y RETROALIMENTACION</vt:lpstr>
      <vt:lpstr>CIENCIAS AUXILIARES</vt:lpstr>
      <vt:lpstr>CIENCIAS BASICAS</vt:lpstr>
      <vt:lpstr>Presentación de PowerPoint</vt:lpstr>
      <vt:lpstr>La Sociología Política </vt:lpstr>
      <vt:lpstr>Presentación de PowerPoint</vt:lpstr>
      <vt:lpstr>Presentación de PowerPoint</vt:lpstr>
      <vt:lpstr>Presentación de PowerPoint</vt:lpstr>
      <vt:lpstr>Presentación de PowerPoint</vt:lpstr>
      <vt:lpstr>Presentación de PowerPoint</vt:lpstr>
      <vt:lpstr>Presentación de PowerPoint</vt:lpstr>
      <vt:lpstr>DESARROLLO HISTORICO DEL PENSAMIENTO SOCIAL</vt:lpstr>
      <vt:lpstr>Presentación de PowerPoint</vt:lpstr>
      <vt:lpstr>FILOSOFIA POLITICA</vt:lpstr>
      <vt:lpstr>PLATÓN</vt:lpstr>
      <vt:lpstr>Presentación de PowerPoint</vt:lpstr>
      <vt:lpstr>ARISTÓTELES</vt:lpstr>
      <vt:lpstr>MARCO TULIO CICERON</vt:lpstr>
      <vt:lpstr>PATRISTICA</vt:lpstr>
      <vt:lpstr>SAN AGUSTIN</vt:lpstr>
      <vt:lpstr>FILOSOFIA ESCOLASTICA</vt:lpstr>
      <vt:lpstr>SANTO TOMAS DE AQUINO</vt:lpstr>
      <vt:lpstr>Presentación de PowerPoint</vt:lpstr>
      <vt:lpstr>LIBERALISMO</vt:lpstr>
      <vt:lpstr>NICOLAS MAQUIAVELO</vt:lpstr>
      <vt:lpstr>CHARLES LOUIS DE SECONDAT                 MONTESQUIEU</vt:lpstr>
      <vt:lpstr>JUAN JACOBO ROUSSEAU</vt:lpstr>
      <vt:lpstr>Presentación de PowerPoint</vt:lpstr>
      <vt:lpstr>ENCICLOPEDISMO</vt:lpstr>
      <vt:lpstr>JUAN BODINO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UNIDAD DE  COMPETENCIA II  LOS MARCOS DE LA POLÍTICA.</vt:lpstr>
      <vt:lpstr>Presentación de PowerPoint</vt:lpstr>
      <vt:lpstr>Presentación de PowerPoint</vt:lpstr>
      <vt:lpstr>LOS MARCOS FISICOS</vt:lpstr>
      <vt:lpstr>MARCOS GEOGRAFICOS</vt:lpstr>
      <vt:lpstr>MARCOS DEMOGRAFICOS</vt:lpstr>
      <vt:lpstr>Presentación de PowerPoint</vt:lpstr>
      <vt:lpstr>LOS MARCOS SOCIALES</vt:lpstr>
      <vt:lpstr>LAS TECNICAS</vt:lpstr>
      <vt:lpstr>LAS INSTITUCIONES</vt:lpstr>
      <vt:lpstr>LAS CULTURAS </vt:lpstr>
      <vt:lpstr>Presentación de PowerPoint</vt:lpstr>
    </vt:vector>
  </TitlesOfParts>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mireya</dc:creator>
  <cp:lastModifiedBy>Marco Villeda</cp:lastModifiedBy>
  <cp:revision>55</cp:revision>
  <dcterms:created xsi:type="dcterms:W3CDTF">2015-08-04T09:33:36Z</dcterms:created>
  <dcterms:modified xsi:type="dcterms:W3CDTF">2015-10-03T02:15:09Z</dcterms:modified>
</cp:coreProperties>
</file>