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6" r:id="rId2"/>
    <p:sldId id="264" r:id="rId3"/>
    <p:sldId id="265" r:id="rId4"/>
    <p:sldId id="266" r:id="rId5"/>
    <p:sldId id="260" r:id="rId6"/>
    <p:sldId id="257" r:id="rId7"/>
    <p:sldId id="261" r:id="rId8"/>
    <p:sldId id="270" r:id="rId9"/>
    <p:sldId id="298" r:id="rId10"/>
    <p:sldId id="299" r:id="rId11"/>
    <p:sldId id="269" r:id="rId12"/>
    <p:sldId id="268" r:id="rId13"/>
    <p:sldId id="267" r:id="rId14"/>
    <p:sldId id="290" r:id="rId15"/>
    <p:sldId id="291" r:id="rId16"/>
    <p:sldId id="275" r:id="rId17"/>
    <p:sldId id="292" r:id="rId18"/>
    <p:sldId id="276" r:id="rId19"/>
    <p:sldId id="293" r:id="rId20"/>
    <p:sldId id="294" r:id="rId21"/>
    <p:sldId id="277" r:id="rId22"/>
    <p:sldId id="295" r:id="rId23"/>
    <p:sldId id="278" r:id="rId24"/>
    <p:sldId id="296" r:id="rId25"/>
    <p:sldId id="297" r:id="rId26"/>
    <p:sldId id="288" r:id="rId27"/>
    <p:sldId id="289" r:id="rId28"/>
    <p:sldId id="272" r:id="rId29"/>
    <p:sldId id="279" r:id="rId30"/>
    <p:sldId id="300" r:id="rId31"/>
    <p:sldId id="301" r:id="rId32"/>
    <p:sldId id="280" r:id="rId33"/>
    <p:sldId id="302" r:id="rId34"/>
    <p:sldId id="281" r:id="rId35"/>
    <p:sldId id="303" r:id="rId36"/>
    <p:sldId id="282" r:id="rId37"/>
    <p:sldId id="304" r:id="rId38"/>
    <p:sldId id="305" r:id="rId39"/>
    <p:sldId id="306" r:id="rId40"/>
    <p:sldId id="273" r:id="rId41"/>
    <p:sldId id="283" r:id="rId42"/>
    <p:sldId id="307" r:id="rId43"/>
    <p:sldId id="308" r:id="rId44"/>
    <p:sldId id="284" r:id="rId45"/>
    <p:sldId id="274" r:id="rId46"/>
    <p:sldId id="285" r:id="rId47"/>
    <p:sldId id="309" r:id="rId48"/>
    <p:sldId id="310" r:id="rId49"/>
    <p:sldId id="311" r:id="rId50"/>
    <p:sldId id="286" r:id="rId51"/>
    <p:sldId id="313" r:id="rId52"/>
    <p:sldId id="314" r:id="rId53"/>
    <p:sldId id="315" r:id="rId54"/>
    <p:sldId id="287" r:id="rId55"/>
    <p:sldId id="316" r:id="rId56"/>
    <p:sldId id="317" r:id="rId57"/>
    <p:sldId id="318" r:id="rId58"/>
    <p:sldId id="271" r:id="rId59"/>
  </p:sldIdLst>
  <p:sldSz cx="12192000" cy="6858000"/>
  <p:notesSz cx="6858000" cy="90836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ortada" id="{144B988F-6160-4E17-8C3F-2826F8BF6B3A}">
          <p14:sldIdLst>
            <p14:sldId id="256"/>
          </p14:sldIdLst>
        </p14:section>
        <p14:section name="Mapa Curricular" id="{1C387B05-CACD-44CA-97BE-79704BB52BF0}">
          <p14:sldIdLst>
            <p14:sldId id="264"/>
            <p14:sldId id="265"/>
          </p14:sldIdLst>
        </p14:section>
        <p14:section name="Portada UDA" id="{4480F661-0F97-4A29-8343-426E05E38B3C}">
          <p14:sldIdLst>
            <p14:sldId id="266"/>
            <p14:sldId id="260"/>
          </p14:sldIdLst>
        </p14:section>
        <p14:section name="Unidad 1" id="{90846839-9276-4E38-B9BA-57B4BB1B2805}">
          <p14:sldIdLst>
            <p14:sldId id="257"/>
            <p14:sldId id="261"/>
            <p14:sldId id="270"/>
            <p14:sldId id="298"/>
            <p14:sldId id="299"/>
            <p14:sldId id="269"/>
            <p14:sldId id="268"/>
            <p14:sldId id="267"/>
            <p14:sldId id="290"/>
            <p14:sldId id="291"/>
            <p14:sldId id="275"/>
            <p14:sldId id="292"/>
            <p14:sldId id="276"/>
            <p14:sldId id="293"/>
            <p14:sldId id="294"/>
            <p14:sldId id="277"/>
            <p14:sldId id="295"/>
            <p14:sldId id="278"/>
            <p14:sldId id="296"/>
            <p14:sldId id="297"/>
            <p14:sldId id="288"/>
            <p14:sldId id="289"/>
            <p14:sldId id="272"/>
            <p14:sldId id="279"/>
            <p14:sldId id="300"/>
            <p14:sldId id="301"/>
            <p14:sldId id="280"/>
            <p14:sldId id="302"/>
            <p14:sldId id="281"/>
            <p14:sldId id="303"/>
            <p14:sldId id="282"/>
            <p14:sldId id="304"/>
            <p14:sldId id="305"/>
            <p14:sldId id="306"/>
            <p14:sldId id="273"/>
            <p14:sldId id="283"/>
            <p14:sldId id="307"/>
            <p14:sldId id="308"/>
            <p14:sldId id="284"/>
            <p14:sldId id="274"/>
            <p14:sldId id="285"/>
            <p14:sldId id="309"/>
            <p14:sldId id="310"/>
            <p14:sldId id="311"/>
            <p14:sldId id="286"/>
            <p14:sldId id="313"/>
            <p14:sldId id="314"/>
            <p14:sldId id="315"/>
            <p14:sldId id="287"/>
            <p14:sldId id="316"/>
            <p14:sldId id="317"/>
            <p14:sldId id="318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125" autoAdjust="0"/>
  </p:normalViewPr>
  <p:slideViewPr>
    <p:cSldViewPr snapToGrid="0">
      <p:cViewPr>
        <p:scale>
          <a:sx n="60" d="100"/>
          <a:sy n="60" d="100"/>
        </p:scale>
        <p:origin x="1140" y="4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1" d="100"/>
          <a:sy n="51" d="100"/>
        </p:scale>
        <p:origin x="262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7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57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6E82E-AB30-47B6-9557-578E1FC7C795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27915"/>
            <a:ext cx="2971800" cy="45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27915"/>
            <a:ext cx="2971800" cy="45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FE3E3-9CF4-4A25-AEF5-E5747D41C55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4481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7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57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71A79-2697-4555-91CD-87C2D960CB3B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35063"/>
            <a:ext cx="5448300" cy="3065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71519"/>
            <a:ext cx="5486400" cy="3576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27915"/>
            <a:ext cx="2971800" cy="45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27915"/>
            <a:ext cx="2971800" cy="45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B63B4-2B4A-4A6D-90AD-96DD408AE4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291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B63B4-2B4A-4A6D-90AD-96DD408AE45E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9299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B63B4-2B4A-4A6D-90AD-96DD408AE45E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9792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577C-FB36-410B-97DD-6BE098467208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2457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DCE33-0B68-422F-B90B-E7B7DD12B5C8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9710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FF97-5BF1-4874-91CA-0E720385A5BC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5763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E4C3-D32A-4095-932A-9B7B64AFAF56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6867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69332-3333-466D-913F-FA7E2A6A6C77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562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3261-1D9B-4D14-BFBF-4547C58B185F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7656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3C48-71A1-4A47-8C28-4441682D909D}" type="datetime1">
              <a:rPr lang="es-MX" smtClean="0"/>
              <a:t>02/10/2015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8364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C726-99AB-4D79-9071-DE873B587575}" type="datetime1">
              <a:rPr lang="es-MX" smtClean="0"/>
              <a:t>02/10/2015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5253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6CD3A-D733-480E-AA99-8274B1D981E3}" type="datetime1">
              <a:rPr lang="es-MX" smtClean="0"/>
              <a:t>02/10/2015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798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D67E-413A-4148-8467-1DF7EB435CDC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ISC - Electrónica Analógica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2354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9" name="Marcador de fech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2922A-32B9-40CD-8486-BAF625542788}" type="datetime1">
              <a:rPr lang="es-MX" smtClean="0"/>
              <a:t>02/10/2015</a:t>
            </a:fld>
            <a:endParaRPr lang="es-MX" dirty="0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ISC - Electrónica Analógica</a:t>
            </a:r>
            <a:endParaRPr lang="es-MX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68775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E41DD-41DD-444B-9C9E-A1B111DDF403}" type="datetime1">
              <a:rPr lang="es-MX" smtClean="0"/>
              <a:t>02/10/2015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ISC - Electrónica Analógica</a:t>
            </a:r>
            <a:endParaRPr lang="es-MX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EB29E-8CE3-427E-852E-25FB283F8DAB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301257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4.xml"/><Relationship Id="rId5" Type="http://schemas.openxmlformats.org/officeDocument/2006/relationships/slide" Target="slide45.xml"/><Relationship Id="rId4" Type="http://schemas.openxmlformats.org/officeDocument/2006/relationships/slide" Target="slide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96789" y="1619568"/>
            <a:ext cx="7598422" cy="2387600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sz="2800" dirty="0" smtClean="0"/>
              <a:t>Universidad Autónoma del Estado del Estado de México</a:t>
            </a:r>
            <a:br>
              <a:rPr lang="es-MX" sz="2800" dirty="0" smtClean="0"/>
            </a:br>
            <a:r>
              <a:rPr lang="es-MX" sz="2800" dirty="0" smtClean="0"/>
              <a:t>Centro Universitario </a:t>
            </a:r>
            <a:r>
              <a:rPr lang="es-MX" sz="2800" dirty="0" err="1" smtClean="0"/>
              <a:t>UAEM</a:t>
            </a:r>
            <a:r>
              <a:rPr lang="es-MX" sz="2800" dirty="0" smtClean="0"/>
              <a:t> Valle de México</a:t>
            </a:r>
            <a:br>
              <a:rPr lang="es-MX" sz="2800" dirty="0" smtClean="0"/>
            </a:b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>
                <a:solidFill>
                  <a:schemeClr val="tx1"/>
                </a:solidFill>
              </a:rPr>
              <a:t>Licenciatura en Ingeniería en </a:t>
            </a:r>
            <a:r>
              <a:rPr lang="es-MX" sz="2800" dirty="0" smtClean="0">
                <a:solidFill>
                  <a:schemeClr val="tx1"/>
                </a:solidFill>
              </a:rPr>
              <a:t>Computación</a:t>
            </a: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Aprendizaje: 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Electrónica Analógica</a:t>
            </a:r>
            <a:r>
              <a:rPr lang="es-MX" sz="2800" b="1" dirty="0" smtClean="0"/>
              <a:t/>
            </a:r>
            <a:br>
              <a:rPr lang="es-MX" sz="2800" b="1" dirty="0" smtClean="0"/>
            </a:br>
            <a:r>
              <a:rPr lang="es-MX" sz="2800" b="1" dirty="0" smtClean="0"/>
              <a:t/>
            </a:r>
            <a:br>
              <a:rPr lang="es-MX" sz="2800" b="1" dirty="0" smtClean="0"/>
            </a:br>
            <a:r>
              <a:rPr lang="es-MX" sz="2800" b="1" dirty="0" smtClean="0">
                <a:solidFill>
                  <a:schemeClr val="tx1"/>
                </a:solidFill>
              </a:rPr>
              <a:t>UNIDAD 1</a:t>
            </a:r>
            <a:endParaRPr lang="es-MX" sz="2800" b="1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353878"/>
            <a:ext cx="9144000" cy="1655762"/>
          </a:xfrm>
        </p:spPr>
        <p:txBody>
          <a:bodyPr/>
          <a:lstStyle/>
          <a:p>
            <a:r>
              <a:rPr lang="es-MX" dirty="0" smtClean="0"/>
              <a:t>Elaboró: Dr. En C. José Martín Flores Albino</a:t>
            </a:r>
          </a:p>
          <a:p>
            <a:r>
              <a:rPr lang="es-MX" dirty="0" smtClean="0"/>
              <a:t>Fecha de Elaboración: marzo del 2015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39" y="903431"/>
            <a:ext cx="2143125" cy="2143125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884651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i="1" dirty="0"/>
              <a:t>El alumno</a:t>
            </a:r>
            <a:r>
              <a:rPr lang="es-MX" i="1" dirty="0" smtClean="0"/>
              <a:t>:</a:t>
            </a:r>
            <a:endParaRPr lang="es-MX" sz="4000" dirty="0" smtClean="0"/>
          </a:p>
          <a:p>
            <a:pPr algn="just"/>
            <a:r>
              <a:rPr lang="es-MX" sz="4000" dirty="0" smtClean="0"/>
              <a:t>Conoce </a:t>
            </a:r>
            <a:r>
              <a:rPr lang="es-MX" sz="4000" dirty="0"/>
              <a:t>las aplicaciones del Diodo semiconductor mediante el análisis de circuitos modelo para </a:t>
            </a:r>
            <a:r>
              <a:rPr lang="es-MX" sz="4000" dirty="0" smtClean="0"/>
              <a:t>poder diseñar circuitos útiles</a:t>
            </a:r>
            <a:endParaRPr lang="es-MX" sz="4000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886258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Temas</a:t>
            </a:r>
            <a:endParaRPr lang="es-MX" b="1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es-MX" b="1" dirty="0" smtClean="0">
                <a:hlinkClick r:id="rId2" action="ppaction://hlinksldjump"/>
              </a:rPr>
              <a:t>1.1 Materiales </a:t>
            </a:r>
            <a:r>
              <a:rPr lang="es-MX" b="1" dirty="0">
                <a:hlinkClick r:id="rId2" action="ppaction://hlinksldjump"/>
              </a:rPr>
              <a:t>Semiconductores</a:t>
            </a:r>
            <a:endParaRPr lang="es-MX" dirty="0"/>
          </a:p>
          <a:p>
            <a:pPr lvl="1"/>
            <a:r>
              <a:rPr lang="es-MX" dirty="0"/>
              <a:t>Portadores de carga</a:t>
            </a:r>
          </a:p>
          <a:p>
            <a:pPr lvl="1"/>
            <a:r>
              <a:rPr lang="es-MX" dirty="0"/>
              <a:t>Semiconductor Intrínseco</a:t>
            </a:r>
          </a:p>
          <a:p>
            <a:pPr lvl="1"/>
            <a:r>
              <a:rPr lang="es-MX" dirty="0"/>
              <a:t>Material semiconductor tipo N y P</a:t>
            </a:r>
          </a:p>
          <a:p>
            <a:pPr lvl="1"/>
            <a:r>
              <a:rPr lang="es-MX" dirty="0"/>
              <a:t>Unión NP</a:t>
            </a:r>
          </a:p>
          <a:p>
            <a:pPr lvl="1"/>
            <a:r>
              <a:rPr lang="es-MX" dirty="0"/>
              <a:t>Polarización</a:t>
            </a:r>
          </a:p>
          <a:p>
            <a:pPr marL="0" lvl="0" indent="0">
              <a:buNone/>
            </a:pPr>
            <a:r>
              <a:rPr lang="es-MX" b="1" dirty="0" smtClean="0">
                <a:hlinkClick r:id="rId3" action="ppaction://hlinksldjump"/>
              </a:rPr>
              <a:t>1.2 Funcionamiento </a:t>
            </a:r>
            <a:r>
              <a:rPr lang="es-MX" b="1" dirty="0">
                <a:hlinkClick r:id="rId3" action="ppaction://hlinksldjump"/>
              </a:rPr>
              <a:t>del Diodo</a:t>
            </a:r>
            <a:endParaRPr lang="es-MX" dirty="0"/>
          </a:p>
          <a:p>
            <a:pPr lvl="1"/>
            <a:r>
              <a:rPr lang="es-MX" dirty="0"/>
              <a:t>Comportamiento del Diodo Semiconductor</a:t>
            </a:r>
          </a:p>
          <a:p>
            <a:pPr lvl="1"/>
            <a:r>
              <a:rPr lang="es-MX" dirty="0"/>
              <a:t>Valores característicos  y Valores límite</a:t>
            </a:r>
          </a:p>
          <a:p>
            <a:pPr lvl="1"/>
            <a:r>
              <a:rPr lang="es-MX" dirty="0"/>
              <a:t>Ecuación y Curva característica</a:t>
            </a:r>
          </a:p>
          <a:p>
            <a:pPr lvl="1"/>
            <a:r>
              <a:rPr lang="es-MX" dirty="0"/>
              <a:t>Modelos de </a:t>
            </a:r>
            <a:r>
              <a:rPr lang="es-MX" dirty="0" smtClean="0"/>
              <a:t>Operación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es-MX" b="1" dirty="0" smtClean="0">
                <a:hlinkClick r:id="rId4" action="ppaction://hlinksldjump"/>
              </a:rPr>
              <a:t>1.3 Análisis </a:t>
            </a:r>
            <a:r>
              <a:rPr lang="es-MX" b="1" dirty="0">
                <a:hlinkClick r:id="rId4" action="ppaction://hlinksldjump"/>
              </a:rPr>
              <a:t>de Circuitos con Diodos</a:t>
            </a:r>
            <a:endParaRPr lang="es-MX" b="1" dirty="0"/>
          </a:p>
          <a:p>
            <a:pPr lvl="1"/>
            <a:r>
              <a:rPr lang="es-MX" dirty="0"/>
              <a:t>Circuitos con un diodo</a:t>
            </a:r>
          </a:p>
          <a:p>
            <a:pPr lvl="1">
              <a:spcAft>
                <a:spcPts val="3000"/>
              </a:spcAft>
            </a:pPr>
            <a:r>
              <a:rPr lang="es-MX" dirty="0"/>
              <a:t>Circuitos con varios diodos</a:t>
            </a:r>
          </a:p>
          <a:p>
            <a:pPr marL="0" lvl="0" indent="0">
              <a:buNone/>
            </a:pPr>
            <a:r>
              <a:rPr lang="es-MX" b="1" dirty="0" smtClean="0">
                <a:hlinkClick r:id="rId5" action="ppaction://hlinksldjump"/>
              </a:rPr>
              <a:t>1. 4 Aplicaciones </a:t>
            </a:r>
            <a:r>
              <a:rPr lang="es-MX" b="1" dirty="0">
                <a:hlinkClick r:id="rId5" action="ppaction://hlinksldjump"/>
              </a:rPr>
              <a:t>del Diodo Semiconductor</a:t>
            </a:r>
            <a:endParaRPr lang="es-MX" dirty="0"/>
          </a:p>
          <a:p>
            <a:pPr lvl="1"/>
            <a:r>
              <a:rPr lang="es-MX" dirty="0"/>
              <a:t>Recortador, limitador</a:t>
            </a:r>
          </a:p>
          <a:p>
            <a:pPr lvl="1"/>
            <a:r>
              <a:rPr lang="es-MX" dirty="0"/>
              <a:t>Rectificación de señal de Corriente Alterna</a:t>
            </a:r>
          </a:p>
          <a:p>
            <a:pPr lvl="1"/>
            <a:r>
              <a:rPr lang="es-MX" dirty="0"/>
              <a:t>Circuitos lógicos</a:t>
            </a:r>
          </a:p>
          <a:p>
            <a:pPr marL="0" indent="0">
              <a:buNone/>
              <a:tabLst>
                <a:tab pos="2419350" algn="l"/>
              </a:tabLst>
            </a:pPr>
            <a:endParaRPr lang="es-MX" dirty="0"/>
          </a:p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785263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s-MX" b="1" dirty="0" smtClean="0"/>
              <a:t>1.1 Materiales Semiconductores</a:t>
            </a:r>
            <a:endParaRPr lang="es-MX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971457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1.1.1 Portadores de Carga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Los materiales semiconductores pueden transmitir una corriente eléctrica a través de electrones que se manifiestan por dos efectos diferentes.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 smtClean="0"/>
              <a:t>Electrones en la zona de conducción</a:t>
            </a:r>
          </a:p>
          <a:p>
            <a:endParaRPr lang="es-MX" dirty="0"/>
          </a:p>
          <a:p>
            <a:r>
              <a:rPr lang="es-MX" dirty="0" smtClean="0"/>
              <a:t>Electrones en la zona de valencia</a:t>
            </a:r>
          </a:p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Las zonas a las que nos referiremos corresponde a los niveles energéticos que tienen los electrones. 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83339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Átomo: Núcleo y Electrones (-)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Núcleo Atómico: Protones (+), Neutrones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Capa de valencia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Enlaces: Covalente, Iónico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Materiales: Conductores, Aislantes y Semiconductores</a:t>
            </a:r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14</a:t>
            </a:fld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(Floyd, 2012)</a:t>
            </a:r>
            <a:endParaRPr lang="es-MX" dirty="0"/>
          </a:p>
        </p:txBody>
      </p:sp>
      <p:pic>
        <p:nvPicPr>
          <p:cNvPr id="16" name="Marcador de posición de imagen 15" title="Estructura atómica (Floyt, 2012)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318" b="11318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240930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/>
              <a:t>Electrón libre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/>
              <a:t>Hueco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/>
              <a:t>Portadores de carga eléctrica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/>
              <a:t>Efecto de la temperatura</a:t>
            </a:r>
            <a:endParaRPr lang="es-MX" sz="2800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15</a:t>
            </a:fld>
            <a:endParaRPr lang="es-MX" dirty="0"/>
          </a:p>
        </p:txBody>
      </p:sp>
      <p:pic>
        <p:nvPicPr>
          <p:cNvPr id="11" name="Marcador de posición de imagen 10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082" b="12082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CuadroTexto 11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(Floyd,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4968025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1.1.2 Semiconductor Intrínseco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Es un material semiconductor puro, es decir, que esta formado por átomos o moléculas de l mismo tipo.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A la temperatura de cero grados absolutos, se comporta como un aislante.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A medida que sube la temperatura, se liberan portadores de carga y su resistencia eléctrica disminuye.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451316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endParaRPr lang="es-MX"/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777" b="7777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En un material semiconductor intrínseco hay el mismo número de portadores de carga positivos (huecos) y negativos (electrones libres)</a:t>
            </a:r>
            <a:endParaRPr lang="es-MX" sz="2800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ISC - Electrónica Analógica</a:t>
            </a:r>
            <a:endParaRPr lang="es-MX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17</a:t>
            </a:fld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1898" y="5856435"/>
            <a:ext cx="228010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205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1.1.3 Material </a:t>
            </a:r>
            <a:r>
              <a:rPr lang="es-MX" dirty="0"/>
              <a:t>semiconductor tipo N y </a:t>
            </a:r>
            <a:r>
              <a:rPr lang="es-MX" dirty="0" smtClean="0"/>
              <a:t>P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A un material semiconductor con impurezas de pentavalentes, es un material semiconductor con más portadores de carga negativos que positivos (huecos)</a:t>
            </a:r>
          </a:p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A temperatura ambiente un semiconductor intrínseco conduce su valor de resistencia depende del grado dopado con el que se haya contaminado.</a:t>
            </a:r>
          </a:p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Su resistencia se reduce con el aumento de temperatura.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546723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71" b="1271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Molécula de silicio contaminada por un átomo de Arsénico.</a:t>
            </a:r>
          </a:p>
          <a:p>
            <a:pPr algn="just"/>
            <a:r>
              <a:rPr lang="es-MX" sz="3200" dirty="0" smtClean="0"/>
              <a:t>Se observa un portador de carga negativo.</a:t>
            </a:r>
            <a:endParaRPr lang="es-MX" sz="3200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19</a:t>
            </a:fld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1309" y="5856435"/>
            <a:ext cx="228010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7893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Ubicación de la Unidad de Aprendizaje de Electrónica Analógica en el Mapa Curricular de la Carrera de Ingeniería en </a:t>
            </a:r>
            <a:r>
              <a:rPr lang="es-MX" sz="4000" dirty="0" smtClean="0"/>
              <a:t>Computación</a:t>
            </a:r>
            <a:endParaRPr lang="es-MX" sz="40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612656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A un material semiconductor con impurezas de </a:t>
            </a:r>
            <a:r>
              <a:rPr lang="es-MX" dirty="0" smtClean="0"/>
              <a:t>trivalentes, </a:t>
            </a:r>
            <a:r>
              <a:rPr lang="es-MX" dirty="0"/>
              <a:t>es un material semiconductor con más portadores de carga </a:t>
            </a:r>
            <a:r>
              <a:rPr lang="es-MX" dirty="0" smtClean="0"/>
              <a:t>positivos </a:t>
            </a:r>
            <a:r>
              <a:rPr lang="es-MX" dirty="0"/>
              <a:t>que </a:t>
            </a:r>
            <a:r>
              <a:rPr lang="es-MX" dirty="0" smtClean="0"/>
              <a:t>negativos (electrones)</a:t>
            </a:r>
            <a:endParaRPr lang="es-MX" dirty="0"/>
          </a:p>
          <a:p>
            <a:endParaRPr lang="es-MX" dirty="0"/>
          </a:p>
          <a:p>
            <a:pPr algn="just"/>
            <a:r>
              <a:rPr lang="es-MX" dirty="0"/>
              <a:t>A temperatura ambiente un semiconductor intrínseco conduce su valor de resistencia depende del grado dopado con el que se haya contaminado.</a:t>
            </a:r>
          </a:p>
          <a:p>
            <a:endParaRPr lang="es-MX" dirty="0"/>
          </a:p>
          <a:p>
            <a:pPr algn="just"/>
            <a:r>
              <a:rPr lang="es-MX" dirty="0"/>
              <a:t>Su resistencia se reduce con el aumento de temperatura.</a:t>
            </a:r>
          </a:p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97640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1.1. 4 Unión NP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Al fusionar un material semiconductor tipo N con otro de tipo P. Se produce una recombinación de portadores de carga en su frontera. A la zona de contacto se le denomina Unión NP.</a:t>
            </a:r>
          </a:p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La Unión NP es importante porque impide el paso del flujo de electrones en una única dirección.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413369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701" r="10701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Zona de empobrecimiento entre la interface del material N y P</a:t>
            </a:r>
          </a:p>
          <a:p>
            <a:endParaRPr lang="es-ES" sz="2800" dirty="0"/>
          </a:p>
          <a:p>
            <a:pPr algn="just"/>
            <a:r>
              <a:rPr lang="es-ES" sz="2800" dirty="0" smtClean="0"/>
              <a:t>La Amplitud de está zona depende de grado de dopado de los materiales N y P. </a:t>
            </a:r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22</a:t>
            </a:fld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73325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1.1. 5 Polarización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4000" dirty="0" smtClean="0"/>
              <a:t>Al conectar los extremos de los materiales N y P a conductores para el flujo de electrones, se puede modificar la zona de empobrecimiento para que está se fortalezca (impide el paso de la corriente) o la debilite (permite el paso de corriente eléctrica)</a:t>
            </a:r>
            <a:endParaRPr lang="es-MX" sz="40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646413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69" b="769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 smtClean="0"/>
              <a:t>Polarización Inversa. Fortalece la zona de empobrecimiento, teniendo como consecuencia que se impida el paso de la corriente a través de la unión NP</a:t>
            </a:r>
            <a:endParaRPr lang="es-MX" sz="2800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24</a:t>
            </a:fld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196621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arcador de posición de imagen 10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815" r="6815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Marcador de texto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3200" dirty="0" smtClean="0"/>
              <a:t>Polarización Directa: Debilita la zona de empobrecimiento haciendo que la unión NP permita el paso de la corriente eléctrica.</a:t>
            </a:r>
            <a:endParaRPr lang="es-MX" sz="3200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25</a:t>
            </a:fld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289273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Preguntas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MX" dirty="0" smtClean="0"/>
              <a:t>¿En la conducción de corriente eléctrica que hace diferente con conductor de un semiconductor?</a:t>
            </a:r>
            <a:endParaRPr lang="es-MX" dirty="0"/>
          </a:p>
          <a:p>
            <a:pPr marL="514350" indent="-514350" algn="just">
              <a:buFont typeface="+mj-lt"/>
              <a:buAutoNum type="arabicPeriod"/>
            </a:pPr>
            <a:r>
              <a:rPr lang="es-MX" dirty="0" smtClean="0"/>
              <a:t>¿Cómo se denominan los portadores de carga eléctrica positiva y negativa?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dirty="0" smtClean="0"/>
              <a:t>Los semiconductores intrínsecos ¿Qué relación existe entre sus portadores de carga eléctrica?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dirty="0" smtClean="0"/>
              <a:t>¿Quiénes son los portadores de carga minoritaria en un semiconductor tipo P?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47302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Preguntas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 startAt="5"/>
            </a:pPr>
            <a:r>
              <a:rPr lang="es-MX" dirty="0"/>
              <a:t>¿Quiénes son los portadores de carga mayoritaria en un semiconductor tipo N</a:t>
            </a:r>
            <a:r>
              <a:rPr lang="es-MX" dirty="0" smtClean="0"/>
              <a:t>?</a:t>
            </a:r>
          </a:p>
          <a:p>
            <a:pPr marL="514350" indent="-514350" algn="just">
              <a:buFont typeface="+mj-lt"/>
              <a:buAutoNum type="arabicPeriod" startAt="5"/>
            </a:pPr>
            <a:endParaRPr lang="es-MX" dirty="0" smtClean="0"/>
          </a:p>
          <a:p>
            <a:pPr marL="514350" indent="-514350" algn="just">
              <a:buFont typeface="+mj-lt"/>
              <a:buAutoNum type="arabicPeriod" startAt="5"/>
            </a:pPr>
            <a:r>
              <a:rPr lang="es-MX" dirty="0" smtClean="0"/>
              <a:t>Indica cuál es el valor la diferencia de potencial en la zona de barrera de un semiconductor de silicio</a:t>
            </a:r>
          </a:p>
          <a:p>
            <a:pPr marL="514350" indent="-514350" algn="just">
              <a:buFont typeface="+mj-lt"/>
              <a:buAutoNum type="arabicPeriod" startAt="5"/>
            </a:pPr>
            <a:endParaRPr lang="es-MX" dirty="0" smtClean="0"/>
          </a:p>
          <a:p>
            <a:pPr marL="514350" indent="-514350" algn="just">
              <a:buFont typeface="+mj-lt"/>
              <a:buAutoNum type="arabicPeriod" startAt="5"/>
            </a:pPr>
            <a:r>
              <a:rPr lang="es-MX" dirty="0" smtClean="0"/>
              <a:t>Indica como se conecta el diodo para estar polarizado inversamente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71065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s-MX" b="1" dirty="0" smtClean="0"/>
              <a:t>1.2 Funcionamiento </a:t>
            </a:r>
            <a:r>
              <a:rPr lang="es-MX" b="1" dirty="0"/>
              <a:t>del Diodo</a:t>
            </a:r>
            <a:endParaRPr lang="es-MX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37529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Comportamiento del Diodo Semiconductor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/>
              <a:t>El Diodo es un dispositivo semiconductor de una sola unión NP, que tiene como función bloquear el paso de corriente eléctrica si se polariza inversamente, y permitir el paso de la corriente eléctrica si se polariza directamente.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585967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</a:t>
            </a:fld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140" y="229013"/>
            <a:ext cx="8796331" cy="612733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186115" y="3140765"/>
            <a:ext cx="803082" cy="73152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echa derecha 6"/>
          <p:cNvSpPr/>
          <p:nvPr/>
        </p:nvSpPr>
        <p:spPr>
          <a:xfrm rot="8325466">
            <a:off x="6598936" y="2822489"/>
            <a:ext cx="437322" cy="19878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7617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arcador de posición de imagen 9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126" b="2126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 smtClean="0"/>
              <a:t>Símbolo eléctrico: Gráficamente indica cual será el sentido de la dirección de corriente si está polarizado directamente, y en que dirección bloquea su paso. </a:t>
            </a:r>
            <a:endParaRPr lang="es-MX" sz="2800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30</a:t>
            </a:fld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1309" y="5856435"/>
            <a:ext cx="228010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177870"/>
      </p:ext>
    </p:extLst>
  </p:cSld>
  <p:clrMapOvr>
    <a:masterClrMapping/>
  </p:clrMapOvr>
  <p:transition spd="med">
    <p:pull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ción de imagen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885" b="4885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800" dirty="0" smtClean="0"/>
              <a:t>Curva característica: Es la gráfica del comportamiento de la corriente eléctrica que pasa a través del componente en función del voltaje aplicado.</a:t>
            </a:r>
            <a:endParaRPr lang="es-MX" sz="2800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31</a:t>
            </a:fld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1309" y="5856435"/>
            <a:ext cx="228010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230013"/>
      </p:ext>
    </p:extLst>
  </p:cSld>
  <p:clrMapOvr>
    <a:masterClrMapping/>
  </p:clrMapOvr>
  <p:transition spd="med">
    <p:pull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Valores característicos  y Valores </a:t>
            </a:r>
            <a:r>
              <a:rPr lang="es-MX" dirty="0" smtClean="0"/>
              <a:t>límite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ES" dirty="0" smtClean="0"/>
              <a:t>Para utilizar adecuadamente un diodo semiconductor hay que estar consientes de los valores límites de sus características de funcionamiento.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 err="1" smtClean="0"/>
              <a:t>i</a:t>
            </a:r>
            <a:r>
              <a:rPr lang="es-ES" sz="1600" dirty="0" err="1" smtClean="0"/>
              <a:t>F</a:t>
            </a:r>
            <a:r>
              <a:rPr lang="es-ES" sz="1600" dirty="0" smtClean="0"/>
              <a:t> </a:t>
            </a:r>
            <a:r>
              <a:rPr lang="es-ES" dirty="0" smtClean="0"/>
              <a:t>= valor del nivel de corriente que pasa por el diodo en polarización directa.</a:t>
            </a:r>
          </a:p>
          <a:p>
            <a:pPr marL="0" indent="0" algn="just">
              <a:buNone/>
            </a:pPr>
            <a:r>
              <a:rPr lang="es-ES" dirty="0" err="1" smtClean="0"/>
              <a:t>v</a:t>
            </a:r>
            <a:r>
              <a:rPr lang="es-ES" sz="1600" dirty="0" err="1" smtClean="0"/>
              <a:t>F</a:t>
            </a:r>
            <a:r>
              <a:rPr lang="es-ES" sz="1600" dirty="0" smtClean="0"/>
              <a:t> </a:t>
            </a:r>
            <a:r>
              <a:rPr lang="es-ES" dirty="0"/>
              <a:t>= valor del nivel de </a:t>
            </a:r>
            <a:r>
              <a:rPr lang="es-ES" dirty="0" smtClean="0"/>
              <a:t>diferencia de voltaje entre las terminales del diodo </a:t>
            </a:r>
            <a:r>
              <a:rPr lang="es-ES" dirty="0"/>
              <a:t>en polarización directa.</a:t>
            </a:r>
          </a:p>
          <a:p>
            <a:pPr marL="0" indent="0" algn="just">
              <a:buNone/>
            </a:pPr>
            <a:endParaRPr lang="es-ES" dirty="0" smtClean="0"/>
          </a:p>
          <a:p>
            <a:pPr marL="0" indent="0" algn="just">
              <a:buNone/>
            </a:pPr>
            <a:r>
              <a:rPr lang="es-ES" dirty="0" err="1" smtClean="0"/>
              <a:t>V</a:t>
            </a:r>
            <a:r>
              <a:rPr lang="es-ES" sz="1800" dirty="0" err="1" smtClean="0"/>
              <a:t>F</a:t>
            </a:r>
            <a:r>
              <a:rPr lang="es-ES" dirty="0" smtClean="0"/>
              <a:t>= Es el valor de tensión de la barrera de potencial en polarización directa. Para el Si es de aproximadamente de 0.7 V</a:t>
            </a:r>
            <a:endParaRPr lang="es-ES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037802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err="1" smtClean="0"/>
              <a:t>i</a:t>
            </a:r>
            <a:r>
              <a:rPr lang="es-ES" sz="1600" dirty="0" err="1" smtClean="0"/>
              <a:t>R</a:t>
            </a:r>
            <a:r>
              <a:rPr lang="es-ES" dirty="0" smtClean="0"/>
              <a:t>= </a:t>
            </a:r>
            <a:r>
              <a:rPr lang="es-ES" dirty="0"/>
              <a:t>valor del nivel de corriente que pasa por el diodo en polarización </a:t>
            </a:r>
            <a:r>
              <a:rPr lang="es-ES" dirty="0" smtClean="0"/>
              <a:t>inversa.</a:t>
            </a:r>
            <a:endParaRPr lang="es-ES" dirty="0"/>
          </a:p>
          <a:p>
            <a:pPr marL="0" indent="0" algn="just">
              <a:buNone/>
            </a:pPr>
            <a:r>
              <a:rPr lang="es-ES" dirty="0" err="1" smtClean="0"/>
              <a:t>v</a:t>
            </a:r>
            <a:r>
              <a:rPr lang="es-ES" sz="1600" dirty="0" err="1" smtClean="0"/>
              <a:t>R</a:t>
            </a:r>
            <a:r>
              <a:rPr lang="es-ES" sz="1600" dirty="0" smtClean="0"/>
              <a:t> </a:t>
            </a:r>
            <a:r>
              <a:rPr lang="es-ES" dirty="0"/>
              <a:t>= valor del nivel de diferencia de voltaje entre las terminales del diodo en polarización </a:t>
            </a:r>
            <a:r>
              <a:rPr lang="es-ES" dirty="0" smtClean="0"/>
              <a:t>inversa.</a:t>
            </a:r>
            <a:endParaRPr lang="es-ES" dirty="0"/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 err="1" smtClean="0"/>
              <a:t>V</a:t>
            </a:r>
            <a:r>
              <a:rPr lang="es-ES" sz="1800" dirty="0" err="1" smtClean="0"/>
              <a:t>BR</a:t>
            </a:r>
            <a:r>
              <a:rPr lang="es-ES" dirty="0" smtClean="0"/>
              <a:t>= Diferencia de potencial de ruptura en polarización inversa.</a:t>
            </a:r>
            <a:endParaRPr lang="es-ES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1982087"/>
      </p:ext>
    </p:extLst>
  </p:cSld>
  <p:clrMapOvr>
    <a:masterClrMapping/>
  </p:clrMapOvr>
  <p:transition spd="med">
    <p:pull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Ecuación y Curva </a:t>
            </a:r>
            <a:r>
              <a:rPr lang="es-MX" dirty="0" smtClean="0"/>
              <a:t>característica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/>
              <a:t>Dependiendo de la polarización del diodo se modela su comportamiento en ecuaciones para el diodo.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 smtClean="0"/>
              <a:t>El diodo es un componente eléctrico no lineal, es decir, que la relación entre la corriente y voltaje no está definida por una constante de proporcionalidad.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110828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1094" r="31094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Ecuación de comportamiento del diodo semiconductor</a:t>
            </a:r>
            <a:endParaRPr lang="es-MX" sz="3600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35</a:t>
            </a:fld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2947528"/>
      </p:ext>
    </p:extLst>
  </p:cSld>
  <p:clrMapOvr>
    <a:masterClrMapping/>
  </p:clrMapOvr>
  <p:transition spd="med">
    <p:pull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Modelos de </a:t>
            </a:r>
            <a:r>
              <a:rPr lang="es-MX" dirty="0" smtClean="0"/>
              <a:t>Operación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 modelo permite que en el análisis concentrarse en las características más importantes.</a:t>
            </a:r>
          </a:p>
          <a:p>
            <a:endParaRPr lang="es-ES" dirty="0"/>
          </a:p>
          <a:p>
            <a:r>
              <a:rPr lang="es-ES" dirty="0" smtClean="0"/>
              <a:t>Un modelo preciso, por lo general, será complicado.</a:t>
            </a:r>
          </a:p>
          <a:p>
            <a:endParaRPr lang="es-ES" dirty="0"/>
          </a:p>
          <a:p>
            <a:r>
              <a:rPr lang="es-ES" dirty="0" smtClean="0"/>
              <a:t>Un modelo general, por lo general, será simple.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896600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38" b="1138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4400" dirty="0" smtClean="0"/>
              <a:t>Modelo por partes de un diodo semiconductor</a:t>
            </a:r>
            <a:endParaRPr lang="es-MX" sz="4400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37</a:t>
            </a:fld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17144882"/>
      </p:ext>
    </p:extLst>
  </p:cSld>
  <p:clrMapOvr>
    <a:masterClrMapping/>
  </p:clrMapOvr>
  <p:transition spd="med">
    <p:pull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arcador de posición de imagen 9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235" r="16235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Marcador de texto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Modelo simplificado</a:t>
            </a:r>
            <a:endParaRPr lang="es-MX" sz="3600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38</a:t>
            </a:fld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5829155"/>
      </p:ext>
    </p:extLst>
  </p:cSld>
  <p:clrMapOvr>
    <a:masterClrMapping/>
  </p:clrMapOvr>
  <p:transition spd="med">
    <p:pull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ción de imagen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844" r="18844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Modelo Ideal</a:t>
            </a:r>
            <a:endParaRPr lang="es-MX" sz="3200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39</a:t>
            </a:fld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6040815"/>
      </p:ext>
    </p:extLst>
  </p:cSld>
  <p:clrMapOvr>
    <a:masterClrMapping/>
  </p:clrMapOvr>
  <p:transition spd="med"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Portada de la Unidad de Aprendizaje de Electrónica Analógica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713413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s-MX" b="1" dirty="0"/>
              <a:t>Análisis de Circuitos con Diodos</a:t>
            </a:r>
            <a:endParaRPr lang="es-MX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685811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posición de imagen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643" r="4643"/>
          <a:stretch>
            <a:fillRect/>
          </a:stretch>
        </p:blipFill>
        <p:spPr>
          <a:xfrm>
            <a:off x="5213668" y="1730669"/>
            <a:ext cx="5240972" cy="4138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sz="3200" dirty="0"/>
              <a:t>Analizar el comportamiento del siguiente circuito</a:t>
            </a:r>
            <a:endParaRPr lang="es-MX" sz="3200" dirty="0"/>
          </a:p>
          <a:p>
            <a:endParaRPr lang="es-MX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Circuitos con un </a:t>
            </a:r>
            <a:r>
              <a:rPr lang="es-MX" dirty="0" smtClean="0"/>
              <a:t>diodo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41</a:t>
            </a:fld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0895677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7293" r="17293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Recta de carga</a:t>
            </a:r>
            <a:endParaRPr lang="es-MX" sz="3600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42</a:t>
            </a:fld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73673564"/>
      </p:ext>
    </p:extLst>
  </p:cSld>
  <p:clrMapOvr>
    <a:masterClrMapping/>
  </p:clrMapOvr>
  <p:transition spd="med">
    <p:pull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</a:t>
            </a:r>
            <a:endParaRPr lang="es-MX" dirty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5710" y="1616465"/>
            <a:ext cx="9720580" cy="444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43</a:t>
            </a:fld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8969527" y="617168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7382075"/>
      </p:ext>
    </p:extLst>
  </p:cSld>
  <p:clrMapOvr>
    <a:masterClrMapping/>
  </p:clrMapOvr>
  <p:transition spd="med">
    <p:pull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343" r="10343"/>
          <a:stretch>
            <a:fillRect/>
          </a:stretch>
        </p:blipFill>
        <p:spPr>
          <a:xfrm>
            <a:off x="5454868" y="1239044"/>
            <a:ext cx="6172200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4400" dirty="0" smtClean="0"/>
              <a:t>Resolver el circuito</a:t>
            </a:r>
            <a:endParaRPr lang="es-MX" sz="44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Circuitos con varios </a:t>
            </a:r>
            <a:r>
              <a:rPr lang="es-MX" dirty="0" smtClean="0"/>
              <a:t>diodos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44</a:t>
            </a:fld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707016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es-MX" b="1" dirty="0"/>
              <a:t>Aplicaciones del Diodo </a:t>
            </a:r>
            <a:r>
              <a:rPr lang="es-MX" b="1" dirty="0" smtClean="0"/>
              <a:t>Semiconductor</a:t>
            </a:r>
            <a:endParaRPr lang="es-MX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396083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Recortador, </a:t>
            </a:r>
            <a:r>
              <a:rPr lang="es-MX" dirty="0" smtClean="0"/>
              <a:t>limitador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Un circuito recortador/limitador es aquel que elimina una parte de una señal de entrada a partir de un nivel fijo. Esto permite que la señal se recorte o limite.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834775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Recortador/limitador</a:t>
            </a:r>
            <a:endParaRPr lang="es-MX" dirty="0"/>
          </a:p>
        </p:txBody>
      </p:sp>
      <p:pic>
        <p:nvPicPr>
          <p:cNvPr id="11" name="Marcador de contenido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107" y="1987918"/>
            <a:ext cx="10995785" cy="3396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47</a:t>
            </a:fld>
            <a:endParaRPr lang="es-MX"/>
          </a:p>
        </p:txBody>
      </p:sp>
      <p:sp>
        <p:nvSpPr>
          <p:cNvPr id="12" name="CuadroTexto 11"/>
          <p:cNvSpPr txBox="1"/>
          <p:nvPr/>
        </p:nvSpPr>
        <p:spPr>
          <a:xfrm>
            <a:off x="9609607" y="5497363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65040270"/>
      </p:ext>
    </p:extLst>
  </p:cSld>
  <p:clrMapOvr>
    <a:masterClrMapping/>
  </p:clrMapOvr>
  <p:transition spd="med">
    <p:pull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Recortador positivo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05760"/>
            <a:ext cx="10569390" cy="3029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48</a:t>
            </a:fld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9375927" y="559891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3764564"/>
      </p:ext>
    </p:extLst>
  </p:cSld>
  <p:clrMapOvr>
    <a:masterClrMapping/>
  </p:clrMapOvr>
  <p:transition spd="med">
    <p:pull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Recortador con respecto a nivel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13640"/>
            <a:ext cx="10428165" cy="34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49</a:t>
            </a:fld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9396247" y="59240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40209845"/>
      </p:ext>
    </p:extLst>
  </p:cSld>
  <p:clrMapOvr>
    <a:masterClrMapping/>
  </p:clrMapOvr>
  <p:transition spd="med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</a:t>
            </a:fld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149" y="412156"/>
            <a:ext cx="9269433" cy="594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01406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Rectificación de señal de Corriente </a:t>
            </a:r>
            <a:r>
              <a:rPr lang="es-MX" dirty="0" smtClean="0"/>
              <a:t>Alterna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/>
              <a:t>Los circuitos rectificadores son aquellos que transforman una señal bipolar a una señal </a:t>
            </a:r>
            <a:r>
              <a:rPr lang="es-ES" dirty="0" err="1" smtClean="0"/>
              <a:t>monopolar</a:t>
            </a:r>
            <a:r>
              <a:rPr lang="es-ES" dirty="0" smtClean="0"/>
              <a:t>, es decir, que la hacen sólo positiva, o sólo negativa.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 algn="just">
              <a:buNone/>
            </a:pPr>
            <a:r>
              <a:rPr lang="es-ES" dirty="0" smtClean="0"/>
              <a:t>Su efecto de los rectificadores es utilizado en las fuentes de alimentación de voltaje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40759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Rectificador de Media Onda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51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994" y="1825625"/>
            <a:ext cx="9768011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uadroTexto 6"/>
          <p:cNvSpPr txBox="1"/>
          <p:nvPr/>
        </p:nvSpPr>
        <p:spPr>
          <a:xfrm>
            <a:off x="9309876" y="61272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984344"/>
      </p:ext>
    </p:extLst>
  </p:cSld>
  <p:clrMapOvr>
    <a:masterClrMapping/>
  </p:clrMapOvr>
  <p:transition spd="med">
    <p:pull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Rectificador de Onda Completa (puente)</a:t>
            </a:r>
            <a:endParaRPr lang="es-MX" sz="3600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4007" y="1517968"/>
            <a:ext cx="9514473" cy="4519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52</a:t>
            </a:fld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8969527" y="607014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6829166"/>
      </p:ext>
    </p:extLst>
  </p:cSld>
  <p:clrMapOvr>
    <a:masterClrMapping/>
  </p:clrMapOvr>
  <p:transition spd="med">
    <p:pull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Rectificador de Onda completa (transformador con derivación central)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53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486" y="1825625"/>
            <a:ext cx="5469028" cy="4272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uadroTexto 6"/>
          <p:cNvSpPr txBox="1"/>
          <p:nvPr/>
        </p:nvSpPr>
        <p:spPr>
          <a:xfrm>
            <a:off x="7037989" y="6127234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3480734"/>
      </p:ext>
    </p:extLst>
  </p:cSld>
  <p:clrMapOvr>
    <a:masterClrMapping/>
  </p:clrMapOvr>
  <p:transition spd="med">
    <p:pull dir="r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Circuitos </a:t>
            </a:r>
            <a:r>
              <a:rPr lang="es-MX" dirty="0" smtClean="0"/>
              <a:t>lógicos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/>
              <a:t>Con los diodos pueden construirse circuitos que se comporten con las propiedades de las funciones lógicas fundamentales.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 smtClean="0"/>
              <a:t>Compuerta </a:t>
            </a:r>
            <a:r>
              <a:rPr lang="es-ES" dirty="0" err="1" smtClean="0"/>
              <a:t>OR</a:t>
            </a:r>
            <a:r>
              <a:rPr lang="es-ES" dirty="0" smtClean="0"/>
              <a:t>: es aquella que responde con el nivel lógico 0, si y sólo si, todas las entradas lógicas son cero, en otro caso la respuesta es 1 lógico.</a:t>
            </a:r>
          </a:p>
          <a:p>
            <a:pPr marL="0" indent="0" algn="just">
              <a:buNone/>
            </a:pPr>
            <a:r>
              <a:rPr lang="es-ES" dirty="0"/>
              <a:t>Compuerta </a:t>
            </a:r>
            <a:r>
              <a:rPr lang="es-ES" dirty="0" smtClean="0"/>
              <a:t>AND: </a:t>
            </a:r>
            <a:r>
              <a:rPr lang="es-ES" dirty="0"/>
              <a:t>es aquella que responde con el nivel lógico </a:t>
            </a:r>
            <a:r>
              <a:rPr lang="es-ES" dirty="0" smtClean="0"/>
              <a:t>1, </a:t>
            </a:r>
            <a:r>
              <a:rPr lang="es-ES" dirty="0"/>
              <a:t>si y sólo si, todas las entradas lógicas son </a:t>
            </a:r>
            <a:r>
              <a:rPr lang="es-ES" dirty="0" smtClean="0"/>
              <a:t>1, </a:t>
            </a:r>
            <a:r>
              <a:rPr lang="es-ES" dirty="0"/>
              <a:t>en otro caso la respuesta es </a:t>
            </a:r>
            <a:r>
              <a:rPr lang="es-ES" dirty="0" smtClean="0"/>
              <a:t>0 </a:t>
            </a:r>
            <a:r>
              <a:rPr lang="es-ES" dirty="0"/>
              <a:t>lógico.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347346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Compuerta </a:t>
            </a:r>
            <a:r>
              <a:rPr lang="es-ES" dirty="0" err="1" smtClean="0"/>
              <a:t>OR</a:t>
            </a:r>
            <a:r>
              <a:rPr lang="es-ES" dirty="0" smtClean="0"/>
              <a:t> con diodos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3888" y="1461158"/>
            <a:ext cx="4964223" cy="4650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55</a:t>
            </a:fld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8685047" y="5742251"/>
            <a:ext cx="223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Boylestad</a:t>
            </a:r>
            <a:r>
              <a:rPr lang="es-MX" dirty="0" smtClean="0"/>
              <a:t>, 2012)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87721569"/>
      </p:ext>
    </p:extLst>
  </p:cSld>
  <p:clrMapOvr>
    <a:masterClrMapping/>
  </p:clrMapOvr>
  <p:transition spd="med">
    <p:pull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Compuerta AND con diodos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56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180" y="1823594"/>
            <a:ext cx="4391220" cy="4353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8425720"/>
      </p:ext>
    </p:extLst>
  </p:cSld>
  <p:clrMapOvr>
    <a:masterClrMapping/>
  </p:clrMapOvr>
  <p:transition spd="med">
    <p:pull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 smtClean="0"/>
              <a:t>Guía Didáctica para el Docente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419" dirty="0" smtClean="0"/>
              <a:t>Este material docente tiene presenta los temas principales que se ajustan al plan de la unidad de aprendizaje de electrónica analógica de la carrera de Ingeniería en Comunicaciones y Electrónica.</a:t>
            </a:r>
            <a:endParaRPr lang="es-419" dirty="0"/>
          </a:p>
          <a:p>
            <a:pPr marL="0" indent="0" algn="just">
              <a:buNone/>
            </a:pPr>
            <a:endParaRPr lang="es-419" dirty="0" smtClean="0"/>
          </a:p>
          <a:p>
            <a:pPr marL="0" indent="0" algn="just">
              <a:buNone/>
            </a:pPr>
            <a:r>
              <a:rPr lang="es-419" dirty="0" smtClean="0"/>
              <a:t>Se hacen las siguientes recomendaciones al docente:</a:t>
            </a:r>
          </a:p>
          <a:p>
            <a:pPr marL="0" indent="0" algn="just">
              <a:buNone/>
            </a:pPr>
            <a:endParaRPr lang="es-419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57</a:t>
            </a:fld>
            <a:endParaRPr lang="es-MX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166424"/>
              </p:ext>
            </p:extLst>
          </p:nvPr>
        </p:nvGraphicFramePr>
        <p:xfrm>
          <a:off x="981122" y="4644913"/>
          <a:ext cx="10372678" cy="1532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3205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419" dirty="0" smtClean="0"/>
                        <a:t>Usar este material como un bas</a:t>
                      </a:r>
                      <a:r>
                        <a:rPr lang="es-419" baseline="0" dirty="0" smtClean="0"/>
                        <a:t>e para el desarrollo del tema.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 smtClean="0"/>
                        <a:t>Pedir</a:t>
                      </a:r>
                      <a:r>
                        <a:rPr lang="es-MX" baseline="0" dirty="0" smtClean="0"/>
                        <a:t> la lectura completa del tema desde las fuentes citadas.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 smtClean="0"/>
                        <a:t>Hacer ejercicios en clase.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 smtClean="0"/>
                        <a:t>Dejar ejercidos</a:t>
                      </a:r>
                      <a:r>
                        <a:rPr lang="es-MX" baseline="0" dirty="0" smtClean="0"/>
                        <a:t> adicionales.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Solicitar diagramas conceptuales de los temas.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278312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Bibliografía</a:t>
            </a:r>
            <a:endParaRPr lang="es-MX" b="1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Boylestad</a:t>
            </a:r>
            <a:r>
              <a:rPr lang="en-US" dirty="0" smtClean="0"/>
              <a:t>, Robert. </a:t>
            </a:r>
            <a:r>
              <a:rPr lang="en-US" dirty="0"/>
              <a:t>(2012). </a:t>
            </a:r>
            <a:r>
              <a:rPr lang="en-US" i="1" dirty="0"/>
              <a:t>Electronic </a:t>
            </a:r>
            <a:r>
              <a:rPr lang="en-US" i="1" dirty="0" smtClean="0"/>
              <a:t>Devices </a:t>
            </a:r>
            <a:r>
              <a:rPr lang="en-US" i="1" dirty="0"/>
              <a:t>and Circuits Theory</a:t>
            </a:r>
            <a:r>
              <a:rPr lang="en-US" dirty="0"/>
              <a:t>. Prentice Hall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Thomas </a:t>
            </a:r>
            <a:r>
              <a:rPr lang="en-US" dirty="0"/>
              <a:t>L. Floyd. (2012). </a:t>
            </a:r>
            <a:r>
              <a:rPr lang="en-US" i="1" dirty="0"/>
              <a:t>Electronics Devices: Conventional Current Version</a:t>
            </a:r>
            <a:r>
              <a:rPr lang="en-US" dirty="0"/>
              <a:t>. Pearson Ed.</a:t>
            </a:r>
          </a:p>
          <a:p>
            <a:pPr marL="514350" indent="-514350">
              <a:buFont typeface="+mj-lt"/>
              <a:buAutoNum type="arabicParenR"/>
            </a:pPr>
            <a:r>
              <a:rPr lang="es-MX" dirty="0"/>
              <a:t>Thomas L. Floyd, D. M. (2010). </a:t>
            </a:r>
            <a:r>
              <a:rPr lang="es-MX" i="1" dirty="0" err="1"/>
              <a:t>Electronics</a:t>
            </a:r>
            <a:r>
              <a:rPr lang="es-MX" i="1" dirty="0"/>
              <a:t> Fundamentals, </a:t>
            </a:r>
            <a:r>
              <a:rPr lang="es-MX" i="1" dirty="0" err="1"/>
              <a:t>Circuits</a:t>
            </a:r>
            <a:r>
              <a:rPr lang="es-MX" dirty="0"/>
              <a:t>, </a:t>
            </a:r>
            <a:r>
              <a:rPr lang="es-MX" dirty="0" err="1"/>
              <a:t>Devices</a:t>
            </a:r>
            <a:r>
              <a:rPr lang="es-MX" dirty="0"/>
              <a:t>, and </a:t>
            </a:r>
            <a:r>
              <a:rPr lang="es-MX" dirty="0" err="1"/>
              <a:t>Applications</a:t>
            </a:r>
            <a:r>
              <a:rPr lang="es-MX" dirty="0"/>
              <a:t>. </a:t>
            </a:r>
            <a:r>
              <a:rPr lang="es-MX" dirty="0" err="1"/>
              <a:t>Person</a:t>
            </a:r>
            <a:r>
              <a:rPr lang="es-MX" dirty="0"/>
              <a:t> Ed.</a:t>
            </a:r>
          </a:p>
          <a:p>
            <a:endParaRPr lang="en-US" dirty="0"/>
          </a:p>
          <a:p>
            <a:endParaRPr lang="en-US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58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072534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4400" cap="all" dirty="0"/>
              <a:t>Diodos semiconductores, rectificadores de media onda y onda </a:t>
            </a:r>
            <a:r>
              <a:rPr lang="es-MX" sz="4400" cap="all" dirty="0" smtClean="0"/>
              <a:t>completa</a:t>
            </a:r>
            <a:endParaRPr lang="es-MX" sz="4400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4400" dirty="0"/>
              <a:t>Unidad 1</a:t>
            </a:r>
          </a:p>
          <a:p>
            <a:endParaRPr lang="es-MX" sz="4400" cap="all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91423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Objetivo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76425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/>
              <a:t>En esta unidad, se presentan al alumno los conceptos básicos que permiten comprender el funcionamiento de los </a:t>
            </a:r>
            <a:r>
              <a:rPr lang="es-MX" i="1" dirty="0" smtClean="0"/>
              <a:t>diodos semiconductores</a:t>
            </a:r>
            <a:r>
              <a:rPr lang="es-MX" dirty="0" smtClean="0"/>
              <a:t> y los respectivos circuitos donde estos pueden encontrarse más frecuentemente (circuitos rectificadores de media onda y onda completa) presentes en toda fuente de alimentación de los equipos electrónicos.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481250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Propósitos: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i="1" dirty="0" smtClean="0"/>
              <a:t>El alumno:</a:t>
            </a:r>
          </a:p>
          <a:p>
            <a:pPr algn="just"/>
            <a:r>
              <a:rPr lang="es-MX" sz="4000" dirty="0" smtClean="0"/>
              <a:t>Comprende el funcionamiento del Diodo semiconductor a través un estudio teórico para distinguirlo de otros dispositivos.</a:t>
            </a:r>
          </a:p>
          <a:p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254122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i="1" dirty="0"/>
              <a:t>El alumno</a:t>
            </a:r>
            <a:r>
              <a:rPr lang="es-MX" i="1" dirty="0" smtClean="0"/>
              <a:t>:</a:t>
            </a:r>
            <a:endParaRPr lang="es-MX" dirty="0" smtClean="0"/>
          </a:p>
          <a:p>
            <a:pPr algn="just"/>
            <a:r>
              <a:rPr lang="es-MX" sz="4000" dirty="0" smtClean="0"/>
              <a:t>Entiende </a:t>
            </a:r>
            <a:r>
              <a:rPr lang="es-MX" sz="4000" dirty="0"/>
              <a:t>las características y límites de operación del Diodo semiconductor mediante ejercicios de análisis y experimentación para hacer una adecuada selección y detección de fallas.</a:t>
            </a:r>
          </a:p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B29E-8CE3-427E-852E-25FB283F8DAB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631694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1243</TotalTime>
  <Words>1736</Words>
  <Application>Microsoft Office PowerPoint</Application>
  <PresentationFormat>Panorámica</PresentationFormat>
  <Paragraphs>250</Paragraphs>
  <Slides>58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58</vt:i4>
      </vt:variant>
    </vt:vector>
  </HeadingPairs>
  <TitlesOfParts>
    <vt:vector size="63" baseType="lpstr">
      <vt:lpstr>Arial</vt:lpstr>
      <vt:lpstr>Calibri</vt:lpstr>
      <vt:lpstr>Century Schoolbook</vt:lpstr>
      <vt:lpstr>Times New Roman</vt:lpstr>
      <vt:lpstr>Tema de Office</vt:lpstr>
      <vt:lpstr>Universidad Autónoma del Estado del Estado de México Centro Universitario UAEM Valle de México  Licenciatura en Ingeniería en Computación  Unidad de Aprendizaje: Electrónica Analógica  UNIDAD 1</vt:lpstr>
      <vt:lpstr>Ubicación de la Unidad de Aprendizaje de Electrónica Analógica en el Mapa Curricular de la Carrera de Ingeniería en Computación</vt:lpstr>
      <vt:lpstr>Presentación de PowerPoint</vt:lpstr>
      <vt:lpstr>Portada de la Unidad de Aprendizaje de Electrónica Analógica</vt:lpstr>
      <vt:lpstr>Presentación de PowerPoint</vt:lpstr>
      <vt:lpstr>Diodos semiconductores, rectificadores de media onda y onda completa</vt:lpstr>
      <vt:lpstr>Objetivo</vt:lpstr>
      <vt:lpstr>Propósitos:</vt:lpstr>
      <vt:lpstr>Presentación de PowerPoint</vt:lpstr>
      <vt:lpstr>Presentación de PowerPoint</vt:lpstr>
      <vt:lpstr>Temas</vt:lpstr>
      <vt:lpstr>1.1 Materiales Semiconductores</vt:lpstr>
      <vt:lpstr>1.1.1 Portadores de Carga</vt:lpstr>
      <vt:lpstr>Presentación de PowerPoint</vt:lpstr>
      <vt:lpstr>Presentación de PowerPoint</vt:lpstr>
      <vt:lpstr>1.1.2 Semiconductor Intrínseco</vt:lpstr>
      <vt:lpstr>Presentación de PowerPoint</vt:lpstr>
      <vt:lpstr>1.1.3 Material semiconductor tipo N y P </vt:lpstr>
      <vt:lpstr>Presentación de PowerPoint</vt:lpstr>
      <vt:lpstr>Presentación de PowerPoint</vt:lpstr>
      <vt:lpstr>1.1. 4 Unión NP</vt:lpstr>
      <vt:lpstr>Presentación de PowerPoint</vt:lpstr>
      <vt:lpstr>1.1. 5 Polarización</vt:lpstr>
      <vt:lpstr>Presentación de PowerPoint</vt:lpstr>
      <vt:lpstr>Presentación de PowerPoint</vt:lpstr>
      <vt:lpstr>Preguntas</vt:lpstr>
      <vt:lpstr>Preguntas</vt:lpstr>
      <vt:lpstr>1.2 Funcionamiento del Diodo</vt:lpstr>
      <vt:lpstr>Comportamiento del Diodo Semiconductor </vt:lpstr>
      <vt:lpstr>Presentación de PowerPoint</vt:lpstr>
      <vt:lpstr>Presentación de PowerPoint</vt:lpstr>
      <vt:lpstr>Valores característicos  y Valores límite</vt:lpstr>
      <vt:lpstr>Presentación de PowerPoint</vt:lpstr>
      <vt:lpstr>Ecuación y Curva característica</vt:lpstr>
      <vt:lpstr>Presentación de PowerPoint</vt:lpstr>
      <vt:lpstr>Modelos de Operación</vt:lpstr>
      <vt:lpstr>Presentación de PowerPoint</vt:lpstr>
      <vt:lpstr>Presentación de PowerPoint</vt:lpstr>
      <vt:lpstr>Presentación de PowerPoint</vt:lpstr>
      <vt:lpstr>Análisis de Circuitos con Diodos</vt:lpstr>
      <vt:lpstr>Circuitos con un diodo</vt:lpstr>
      <vt:lpstr>Presentación de PowerPoint</vt:lpstr>
      <vt:lpstr>Ejercicio</vt:lpstr>
      <vt:lpstr>Circuitos con varios diodos</vt:lpstr>
      <vt:lpstr>Aplicaciones del Diodo Semiconductor</vt:lpstr>
      <vt:lpstr>Recortador, limitador</vt:lpstr>
      <vt:lpstr>Recortador/limitador</vt:lpstr>
      <vt:lpstr>Recortador positivo</vt:lpstr>
      <vt:lpstr>Recortador con respecto a nivel</vt:lpstr>
      <vt:lpstr>Rectificación de señal de Corriente Alterna</vt:lpstr>
      <vt:lpstr>Rectificador de Media Onda</vt:lpstr>
      <vt:lpstr>Rectificador de Onda Completa (puente)</vt:lpstr>
      <vt:lpstr>Rectificador de Onda completa (transformador con derivación central)</vt:lpstr>
      <vt:lpstr>Circuitos lógicos</vt:lpstr>
      <vt:lpstr>Compuerta OR con diodos</vt:lpstr>
      <vt:lpstr>Compuerta AND con diodos</vt:lpstr>
      <vt:lpstr>Guía Didáctica para el Docente</vt:lpstr>
      <vt:lpstr>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del Estado de México Centro Universitario UAEM Valle de México Ingeniería en Sistemas y Comunicaciones Electrónica Analógica</dc:title>
  <dc:creator>JOSE MARTIN FLORES ALBINO</dc:creator>
  <cp:lastModifiedBy>JOSE MARTIN FLORES ALBINO</cp:lastModifiedBy>
  <cp:revision>120</cp:revision>
  <dcterms:created xsi:type="dcterms:W3CDTF">2015-01-26T17:49:32Z</dcterms:created>
  <dcterms:modified xsi:type="dcterms:W3CDTF">2015-10-03T02:05:15Z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