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2" r:id="rId15"/>
    <p:sldId id="277" r:id="rId16"/>
    <p:sldId id="278" r:id="rId17"/>
    <p:sldId id="273" r:id="rId18"/>
    <p:sldId id="274" r:id="rId19"/>
    <p:sldId id="275" r:id="rId20"/>
    <p:sldId id="276" r:id="rId21"/>
    <p:sldId id="279" r:id="rId22"/>
    <p:sldId id="280" r:id="rId23"/>
    <p:sldId id="281" r:id="rId24"/>
    <p:sldId id="282" r:id="rId25"/>
    <p:sldId id="283" r:id="rId26"/>
    <p:sldId id="284" r:id="rId27"/>
    <p:sldId id="285" r:id="rId28"/>
    <p:sldId id="286" r:id="rId29"/>
    <p:sldId id="287" r:id="rId30"/>
    <p:sldId id="289" r:id="rId31"/>
    <p:sldId id="290" r:id="rId32"/>
    <p:sldId id="291" r:id="rId33"/>
    <p:sldId id="292" r:id="rId34"/>
    <p:sldId id="293" r:id="rId35"/>
    <p:sldId id="294" r:id="rId36"/>
    <p:sldId id="296" r:id="rId37"/>
    <p:sldId id="301" r:id="rId38"/>
    <p:sldId id="302" r:id="rId39"/>
    <p:sldId id="305" r:id="rId40"/>
    <p:sldId id="303" r:id="rId41"/>
    <p:sldId id="304" r:id="rId42"/>
    <p:sldId id="306" r:id="rId43"/>
    <p:sldId id="307" r:id="rId44"/>
    <p:sldId id="308" r:id="rId45"/>
    <p:sldId id="309" r:id="rId46"/>
    <p:sldId id="310" r:id="rId47"/>
    <p:sldId id="311" r:id="rId48"/>
    <p:sldId id="312" r:id="rId49"/>
    <p:sldId id="318" r:id="rId50"/>
    <p:sldId id="316" r:id="rId51"/>
    <p:sldId id="317" r:id="rId52"/>
    <p:sldId id="313" r:id="rId53"/>
    <p:sldId id="321" r:id="rId54"/>
    <p:sldId id="322" r:id="rId55"/>
    <p:sldId id="323" r:id="rId56"/>
    <p:sldId id="324" r:id="rId57"/>
    <p:sldId id="325" r:id="rId58"/>
    <p:sldId id="326" r:id="rId59"/>
    <p:sldId id="327" r:id="rId60"/>
    <p:sldId id="328" r:id="rId61"/>
    <p:sldId id="315" r:id="rId62"/>
    <p:sldId id="319" r:id="rId63"/>
    <p:sldId id="320" r:id="rId64"/>
    <p:sldId id="329" r:id="rId6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_rels/data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image" Target="../media/image32.png"/></Relationships>
</file>

<file path=ppt/diagrams/_rels/data6.xml.rels><?xml version="1.0" encoding="UTF-8" standalone="yes"?>
<Relationships xmlns="http://schemas.openxmlformats.org/package/2006/relationships"><Relationship Id="rId1"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FF01A4-1F5A-4479-A06A-0A803CCCB7ED}" type="doc">
      <dgm:prSet loTypeId="urn:microsoft.com/office/officeart/2005/8/layout/hList7" loCatId="list" qsTypeId="urn:microsoft.com/office/officeart/2005/8/quickstyle/3d3" qsCatId="3D" csTypeId="urn:microsoft.com/office/officeart/2005/8/colors/accent2_3" csCatId="accent2" phldr="1"/>
      <dgm:spPr/>
    </dgm:pt>
    <dgm:pt modelId="{0F62C369-03E8-4A7B-B194-5687DDDDAC32}">
      <dgm:prSet phldrT="[Texto]" custT="1"/>
      <dgm:spPr/>
      <dgm:t>
        <a:bodyPr/>
        <a:lstStyle/>
        <a:p>
          <a:r>
            <a:rPr lang="es-ES" sz="1600" b="1" dirty="0" smtClean="0"/>
            <a:t>LOS FENICIOS: </a:t>
          </a:r>
          <a:r>
            <a:rPr lang="es-MX" sz="1600" b="1" dirty="0" smtClean="0"/>
            <a:t> </a:t>
          </a:r>
          <a:r>
            <a:rPr lang="es-ES" sz="1600" b="1" dirty="0" smtClean="0"/>
            <a:t>dieron inicio a las modalidades  sociales de los puertos y las</a:t>
          </a:r>
          <a:r>
            <a:rPr lang="es-MX" sz="1600" b="1" dirty="0" smtClean="0"/>
            <a:t> </a:t>
          </a:r>
          <a:r>
            <a:rPr lang="es-ES" sz="1600" b="1" dirty="0" smtClean="0"/>
            <a:t>factorías y al comercio por medio de tratados </a:t>
          </a:r>
          <a:r>
            <a:rPr lang="es-ES" sz="1400" b="1" dirty="0" smtClean="0"/>
            <a:t>.</a:t>
          </a:r>
          <a:endParaRPr lang="es-MX" sz="1400" dirty="0"/>
        </a:p>
      </dgm:t>
    </dgm:pt>
    <dgm:pt modelId="{B0F78AA9-113D-4DB5-8F1C-24F4708BEBA4}" type="parTrans" cxnId="{EC19ED54-3066-4333-8DAA-2BE8A6E7D545}">
      <dgm:prSet/>
      <dgm:spPr/>
      <dgm:t>
        <a:bodyPr/>
        <a:lstStyle/>
        <a:p>
          <a:endParaRPr lang="es-MX"/>
        </a:p>
      </dgm:t>
    </dgm:pt>
    <dgm:pt modelId="{4E352C10-96DA-4CF8-902A-E72C6B283A3A}" type="sibTrans" cxnId="{EC19ED54-3066-4333-8DAA-2BE8A6E7D545}">
      <dgm:prSet/>
      <dgm:spPr/>
      <dgm:t>
        <a:bodyPr/>
        <a:lstStyle/>
        <a:p>
          <a:endParaRPr lang="es-MX"/>
        </a:p>
      </dgm:t>
    </dgm:pt>
    <dgm:pt modelId="{8FC45346-06E7-4588-AD33-C91F97DC2090}">
      <dgm:prSet phldrT="[Texto]" custT="1"/>
      <dgm:spPr/>
      <dgm:t>
        <a:bodyPr/>
        <a:lstStyle/>
        <a:p>
          <a:pPr algn="ctr"/>
          <a:r>
            <a:rPr lang="es-ES" sz="1600" b="1" dirty="0" smtClean="0"/>
            <a:t>LOS GRIEGOS: generalizaron el uso de la moneda acuñada. se les debe la LEY RODIAS que reglamentaba la ECHAZON </a:t>
          </a:r>
          <a:r>
            <a:rPr lang="es-ES" sz="1600" b="1" u="sng" dirty="0" smtClean="0"/>
            <a:t>(reparto de las perdidas ante un siniestro proporcionalmente entre los interesados</a:t>
          </a:r>
          <a:endParaRPr lang="es-MX" sz="1600" dirty="0"/>
        </a:p>
      </dgm:t>
    </dgm:pt>
    <dgm:pt modelId="{948AD82A-6254-4075-A644-2B1986D2B615}" type="parTrans" cxnId="{97E79A45-E179-4427-ACCF-7BD73E786FDF}">
      <dgm:prSet/>
      <dgm:spPr/>
      <dgm:t>
        <a:bodyPr/>
        <a:lstStyle/>
        <a:p>
          <a:endParaRPr lang="es-MX"/>
        </a:p>
      </dgm:t>
    </dgm:pt>
    <dgm:pt modelId="{94890F79-4C98-415B-8AA0-C32E6FFA1696}" type="sibTrans" cxnId="{97E79A45-E179-4427-ACCF-7BD73E786FDF}">
      <dgm:prSet/>
      <dgm:spPr/>
      <dgm:t>
        <a:bodyPr/>
        <a:lstStyle/>
        <a:p>
          <a:endParaRPr lang="es-MX"/>
        </a:p>
      </dgm:t>
    </dgm:pt>
    <dgm:pt modelId="{A048E6B6-42AE-4823-8210-CBD7AA7AEE8E}">
      <dgm:prSet phldrT="[Texto]"/>
      <dgm:spPr/>
      <dgm:t>
        <a:bodyPr/>
        <a:lstStyle/>
        <a:p>
          <a:r>
            <a:rPr lang="es-ES" b="1" dirty="0" smtClean="0"/>
            <a:t>ROMA: no conoció un derecho mercantil como rama distinta y separada del tronco único del derecho privado dada la actividad del pretor.</a:t>
          </a:r>
          <a:endParaRPr lang="es-MX" dirty="0"/>
        </a:p>
      </dgm:t>
    </dgm:pt>
    <dgm:pt modelId="{958799EB-0DBD-4804-9897-B3F6A2E452F8}" type="parTrans" cxnId="{F1BC6C57-E328-4F7F-A2EC-1FE2F561CD0F}">
      <dgm:prSet/>
      <dgm:spPr/>
      <dgm:t>
        <a:bodyPr/>
        <a:lstStyle/>
        <a:p>
          <a:endParaRPr lang="es-MX"/>
        </a:p>
      </dgm:t>
    </dgm:pt>
    <dgm:pt modelId="{17483651-0FBC-499D-AEEE-98C4C84D9DAA}" type="sibTrans" cxnId="{F1BC6C57-E328-4F7F-A2EC-1FE2F561CD0F}">
      <dgm:prSet/>
      <dgm:spPr/>
      <dgm:t>
        <a:bodyPr/>
        <a:lstStyle/>
        <a:p>
          <a:endParaRPr lang="es-MX"/>
        </a:p>
      </dgm:t>
    </dgm:pt>
    <dgm:pt modelId="{1FA6F2F4-73D8-4556-BBFD-BB8D7C34D481}" type="pres">
      <dgm:prSet presAssocID="{C0FF01A4-1F5A-4479-A06A-0A803CCCB7ED}" presName="Name0" presStyleCnt="0">
        <dgm:presLayoutVars>
          <dgm:dir/>
          <dgm:resizeHandles val="exact"/>
        </dgm:presLayoutVars>
      </dgm:prSet>
      <dgm:spPr/>
    </dgm:pt>
    <dgm:pt modelId="{0A21DA25-745B-46B9-9269-87A802503E87}" type="pres">
      <dgm:prSet presAssocID="{C0FF01A4-1F5A-4479-A06A-0A803CCCB7ED}" presName="fgShape" presStyleLbl="fgShp" presStyleIdx="0" presStyleCnt="1" custLinFactNeighborX="462" custLinFactNeighborY="19404"/>
      <dgm:spPr/>
    </dgm:pt>
    <dgm:pt modelId="{20EAB25E-C5FF-4238-8E82-67BB6F696134}" type="pres">
      <dgm:prSet presAssocID="{C0FF01A4-1F5A-4479-A06A-0A803CCCB7ED}" presName="linComp" presStyleCnt="0"/>
      <dgm:spPr/>
    </dgm:pt>
    <dgm:pt modelId="{EDD5D301-E3CF-47DB-867E-2274767F0641}" type="pres">
      <dgm:prSet presAssocID="{0F62C369-03E8-4A7B-B194-5687DDDDAC32}" presName="compNode" presStyleCnt="0"/>
      <dgm:spPr/>
    </dgm:pt>
    <dgm:pt modelId="{76DDABB2-B12D-49FD-99E5-57570BB8F86E}" type="pres">
      <dgm:prSet presAssocID="{0F62C369-03E8-4A7B-B194-5687DDDDAC32}" presName="bkgdShape" presStyleLbl="node1" presStyleIdx="0" presStyleCnt="3"/>
      <dgm:spPr/>
      <dgm:t>
        <a:bodyPr/>
        <a:lstStyle/>
        <a:p>
          <a:endParaRPr lang="es-MX"/>
        </a:p>
      </dgm:t>
    </dgm:pt>
    <dgm:pt modelId="{5A5CBC52-8C04-4C81-B45E-9E4CB019B49C}" type="pres">
      <dgm:prSet presAssocID="{0F62C369-03E8-4A7B-B194-5687DDDDAC32}" presName="nodeTx" presStyleLbl="node1" presStyleIdx="0" presStyleCnt="3">
        <dgm:presLayoutVars>
          <dgm:bulletEnabled val="1"/>
        </dgm:presLayoutVars>
      </dgm:prSet>
      <dgm:spPr/>
      <dgm:t>
        <a:bodyPr/>
        <a:lstStyle/>
        <a:p>
          <a:endParaRPr lang="es-MX"/>
        </a:p>
      </dgm:t>
    </dgm:pt>
    <dgm:pt modelId="{1D7C1EF8-C6FA-4646-899C-F77BAC756276}" type="pres">
      <dgm:prSet presAssocID="{0F62C369-03E8-4A7B-B194-5687DDDDAC32}" presName="invisiNode" presStyleLbl="node1" presStyleIdx="0" presStyleCnt="3"/>
      <dgm:spPr/>
    </dgm:pt>
    <dgm:pt modelId="{80C8DEC8-CDB8-4A33-8CBB-5965735FBAFC}" type="pres">
      <dgm:prSet presAssocID="{0F62C369-03E8-4A7B-B194-5687DDDDAC32}" presName="imagNode" presStyleLbl="fgImgPlace1" presStyleIdx="0" presStyleCnt="3" custLinFactNeighborX="904" custLinFactNeighborY="-8528"/>
      <dgm:spPr>
        <a:blipFill rotWithShape="1">
          <a:blip xmlns:r="http://schemas.openxmlformats.org/officeDocument/2006/relationships" r:embed="rId1"/>
          <a:stretch>
            <a:fillRect/>
          </a:stretch>
        </a:blipFill>
      </dgm:spPr>
    </dgm:pt>
    <dgm:pt modelId="{5EFF1D46-3F68-4F47-8C1E-766FFE924670}" type="pres">
      <dgm:prSet presAssocID="{4E352C10-96DA-4CF8-902A-E72C6B283A3A}" presName="sibTrans" presStyleLbl="sibTrans2D1" presStyleIdx="0" presStyleCnt="0"/>
      <dgm:spPr/>
      <dgm:t>
        <a:bodyPr/>
        <a:lstStyle/>
        <a:p>
          <a:endParaRPr lang="es-MX"/>
        </a:p>
      </dgm:t>
    </dgm:pt>
    <dgm:pt modelId="{289A651E-0961-4011-8CDD-7F9868DDDF9A}" type="pres">
      <dgm:prSet presAssocID="{8FC45346-06E7-4588-AD33-C91F97DC2090}" presName="compNode" presStyleCnt="0"/>
      <dgm:spPr/>
    </dgm:pt>
    <dgm:pt modelId="{E4D775AF-B4A3-4BB0-9462-78E104771DA9}" type="pres">
      <dgm:prSet presAssocID="{8FC45346-06E7-4588-AD33-C91F97DC2090}" presName="bkgdShape" presStyleLbl="node1" presStyleIdx="1" presStyleCnt="3"/>
      <dgm:spPr/>
      <dgm:t>
        <a:bodyPr/>
        <a:lstStyle/>
        <a:p>
          <a:endParaRPr lang="es-MX"/>
        </a:p>
      </dgm:t>
    </dgm:pt>
    <dgm:pt modelId="{48B22DCE-C130-4155-A2AA-6B3792957935}" type="pres">
      <dgm:prSet presAssocID="{8FC45346-06E7-4588-AD33-C91F97DC2090}" presName="nodeTx" presStyleLbl="node1" presStyleIdx="1" presStyleCnt="3">
        <dgm:presLayoutVars>
          <dgm:bulletEnabled val="1"/>
        </dgm:presLayoutVars>
      </dgm:prSet>
      <dgm:spPr/>
      <dgm:t>
        <a:bodyPr/>
        <a:lstStyle/>
        <a:p>
          <a:endParaRPr lang="es-MX"/>
        </a:p>
      </dgm:t>
    </dgm:pt>
    <dgm:pt modelId="{D0B90DDF-C3D5-440B-BA35-2C82481788E3}" type="pres">
      <dgm:prSet presAssocID="{8FC45346-06E7-4588-AD33-C91F97DC2090}" presName="invisiNode" presStyleLbl="node1" presStyleIdx="1" presStyleCnt="3"/>
      <dgm:spPr/>
    </dgm:pt>
    <dgm:pt modelId="{EDA6DC6D-38A8-4432-9B59-DCDF26247E9E}" type="pres">
      <dgm:prSet presAssocID="{8FC45346-06E7-4588-AD33-C91F97DC2090}" presName="imagNode" presStyleLbl="fgImgPlace1" presStyleIdx="1" presStyleCnt="3" custLinFactNeighborX="819" custLinFactNeighborY="-12804"/>
      <dgm:spPr>
        <a:blipFill rotWithShape="1">
          <a:blip xmlns:r="http://schemas.openxmlformats.org/officeDocument/2006/relationships" r:embed="rId2"/>
          <a:stretch>
            <a:fillRect/>
          </a:stretch>
        </a:blipFill>
      </dgm:spPr>
    </dgm:pt>
    <dgm:pt modelId="{AFC72785-2926-499E-94CB-48B2E0EB36AB}" type="pres">
      <dgm:prSet presAssocID="{94890F79-4C98-415B-8AA0-C32E6FFA1696}" presName="sibTrans" presStyleLbl="sibTrans2D1" presStyleIdx="0" presStyleCnt="0"/>
      <dgm:spPr/>
      <dgm:t>
        <a:bodyPr/>
        <a:lstStyle/>
        <a:p>
          <a:endParaRPr lang="es-MX"/>
        </a:p>
      </dgm:t>
    </dgm:pt>
    <dgm:pt modelId="{212AE222-7896-4B1A-B23B-F1A44DD5E42D}" type="pres">
      <dgm:prSet presAssocID="{A048E6B6-42AE-4823-8210-CBD7AA7AEE8E}" presName="compNode" presStyleCnt="0"/>
      <dgm:spPr/>
    </dgm:pt>
    <dgm:pt modelId="{3B5907A2-B048-4B94-B7B4-5710AA01BE7C}" type="pres">
      <dgm:prSet presAssocID="{A048E6B6-42AE-4823-8210-CBD7AA7AEE8E}" presName="bkgdShape" presStyleLbl="node1" presStyleIdx="2" presStyleCnt="3"/>
      <dgm:spPr/>
      <dgm:t>
        <a:bodyPr/>
        <a:lstStyle/>
        <a:p>
          <a:endParaRPr lang="es-MX"/>
        </a:p>
      </dgm:t>
    </dgm:pt>
    <dgm:pt modelId="{85C7F356-CD64-4565-A86F-A7997FA68378}" type="pres">
      <dgm:prSet presAssocID="{A048E6B6-42AE-4823-8210-CBD7AA7AEE8E}" presName="nodeTx" presStyleLbl="node1" presStyleIdx="2" presStyleCnt="3">
        <dgm:presLayoutVars>
          <dgm:bulletEnabled val="1"/>
        </dgm:presLayoutVars>
      </dgm:prSet>
      <dgm:spPr/>
      <dgm:t>
        <a:bodyPr/>
        <a:lstStyle/>
        <a:p>
          <a:endParaRPr lang="es-MX"/>
        </a:p>
      </dgm:t>
    </dgm:pt>
    <dgm:pt modelId="{AF6CE320-FCC1-4EF6-BC28-42B26B069E1B}" type="pres">
      <dgm:prSet presAssocID="{A048E6B6-42AE-4823-8210-CBD7AA7AEE8E}" presName="invisiNode" presStyleLbl="node1" presStyleIdx="2" presStyleCnt="3"/>
      <dgm:spPr/>
    </dgm:pt>
    <dgm:pt modelId="{D99C4DB2-3DA5-4787-9CC6-4645DD7905A0}" type="pres">
      <dgm:prSet presAssocID="{A048E6B6-42AE-4823-8210-CBD7AA7AEE8E}" presName="imagNode" presStyleLbl="fgImgPlace1" presStyleIdx="2" presStyleCnt="3" custLinFactNeighborX="733" custLinFactNeighborY="-8528"/>
      <dgm:spPr>
        <a:blipFill rotWithShape="1">
          <a:blip xmlns:r="http://schemas.openxmlformats.org/officeDocument/2006/relationships" r:embed="rId3"/>
          <a:stretch>
            <a:fillRect/>
          </a:stretch>
        </a:blipFill>
      </dgm:spPr>
    </dgm:pt>
  </dgm:ptLst>
  <dgm:cxnLst>
    <dgm:cxn modelId="{BCB82AD7-72BD-4739-90F4-CC6FB10A4FA7}" type="presOf" srcId="{A048E6B6-42AE-4823-8210-CBD7AA7AEE8E}" destId="{85C7F356-CD64-4565-A86F-A7997FA68378}" srcOrd="1" destOrd="0" presId="urn:microsoft.com/office/officeart/2005/8/layout/hList7"/>
    <dgm:cxn modelId="{E3C9088C-1CB7-40D8-B837-EA9C9C8E269A}" type="presOf" srcId="{A048E6B6-42AE-4823-8210-CBD7AA7AEE8E}" destId="{3B5907A2-B048-4B94-B7B4-5710AA01BE7C}" srcOrd="0" destOrd="0" presId="urn:microsoft.com/office/officeart/2005/8/layout/hList7"/>
    <dgm:cxn modelId="{EC19ED54-3066-4333-8DAA-2BE8A6E7D545}" srcId="{C0FF01A4-1F5A-4479-A06A-0A803CCCB7ED}" destId="{0F62C369-03E8-4A7B-B194-5687DDDDAC32}" srcOrd="0" destOrd="0" parTransId="{B0F78AA9-113D-4DB5-8F1C-24F4708BEBA4}" sibTransId="{4E352C10-96DA-4CF8-902A-E72C6B283A3A}"/>
    <dgm:cxn modelId="{0F5BCA5A-627C-4B5A-9FB5-34B50297B085}" type="presOf" srcId="{8FC45346-06E7-4588-AD33-C91F97DC2090}" destId="{E4D775AF-B4A3-4BB0-9462-78E104771DA9}" srcOrd="0" destOrd="0" presId="urn:microsoft.com/office/officeart/2005/8/layout/hList7"/>
    <dgm:cxn modelId="{BA4D6E2B-E7EE-4658-9A04-E71977C76CB6}" type="presOf" srcId="{8FC45346-06E7-4588-AD33-C91F97DC2090}" destId="{48B22DCE-C130-4155-A2AA-6B3792957935}" srcOrd="1" destOrd="0" presId="urn:microsoft.com/office/officeart/2005/8/layout/hList7"/>
    <dgm:cxn modelId="{F8F0D2AF-4339-4CFE-AAD3-161BB33D65E8}" type="presOf" srcId="{94890F79-4C98-415B-8AA0-C32E6FFA1696}" destId="{AFC72785-2926-499E-94CB-48B2E0EB36AB}" srcOrd="0" destOrd="0" presId="urn:microsoft.com/office/officeart/2005/8/layout/hList7"/>
    <dgm:cxn modelId="{48EF2DF9-4D18-4AF7-A2C5-C5C764EA75A3}" type="presOf" srcId="{4E352C10-96DA-4CF8-902A-E72C6B283A3A}" destId="{5EFF1D46-3F68-4F47-8C1E-766FFE924670}" srcOrd="0" destOrd="0" presId="urn:microsoft.com/office/officeart/2005/8/layout/hList7"/>
    <dgm:cxn modelId="{8FB30E60-E785-4E11-89FF-FE8899F89F0A}" type="presOf" srcId="{C0FF01A4-1F5A-4479-A06A-0A803CCCB7ED}" destId="{1FA6F2F4-73D8-4556-BBFD-BB8D7C34D481}" srcOrd="0" destOrd="0" presId="urn:microsoft.com/office/officeart/2005/8/layout/hList7"/>
    <dgm:cxn modelId="{F1BC6C57-E328-4F7F-A2EC-1FE2F561CD0F}" srcId="{C0FF01A4-1F5A-4479-A06A-0A803CCCB7ED}" destId="{A048E6B6-42AE-4823-8210-CBD7AA7AEE8E}" srcOrd="2" destOrd="0" parTransId="{958799EB-0DBD-4804-9897-B3F6A2E452F8}" sibTransId="{17483651-0FBC-499D-AEEE-98C4C84D9DAA}"/>
    <dgm:cxn modelId="{97E79A45-E179-4427-ACCF-7BD73E786FDF}" srcId="{C0FF01A4-1F5A-4479-A06A-0A803CCCB7ED}" destId="{8FC45346-06E7-4588-AD33-C91F97DC2090}" srcOrd="1" destOrd="0" parTransId="{948AD82A-6254-4075-A644-2B1986D2B615}" sibTransId="{94890F79-4C98-415B-8AA0-C32E6FFA1696}"/>
    <dgm:cxn modelId="{8AF65671-1B30-4899-9AB9-17835C6705EE}" type="presOf" srcId="{0F62C369-03E8-4A7B-B194-5687DDDDAC32}" destId="{5A5CBC52-8C04-4C81-B45E-9E4CB019B49C}" srcOrd="1" destOrd="0" presId="urn:microsoft.com/office/officeart/2005/8/layout/hList7"/>
    <dgm:cxn modelId="{F3520FDC-EFE0-4DB8-8CA8-ED7CEE156443}" type="presOf" srcId="{0F62C369-03E8-4A7B-B194-5687DDDDAC32}" destId="{76DDABB2-B12D-49FD-99E5-57570BB8F86E}" srcOrd="0" destOrd="0" presId="urn:microsoft.com/office/officeart/2005/8/layout/hList7"/>
    <dgm:cxn modelId="{74D8CD40-9F18-4941-9500-72F585AB231F}" type="presParOf" srcId="{1FA6F2F4-73D8-4556-BBFD-BB8D7C34D481}" destId="{0A21DA25-745B-46B9-9269-87A802503E87}" srcOrd="0" destOrd="0" presId="urn:microsoft.com/office/officeart/2005/8/layout/hList7"/>
    <dgm:cxn modelId="{E2D2ACA3-DDCD-46B6-9D2A-C0D7EA6B42B1}" type="presParOf" srcId="{1FA6F2F4-73D8-4556-BBFD-BB8D7C34D481}" destId="{20EAB25E-C5FF-4238-8E82-67BB6F696134}" srcOrd="1" destOrd="0" presId="urn:microsoft.com/office/officeart/2005/8/layout/hList7"/>
    <dgm:cxn modelId="{D5ED578C-9908-4BD9-9D28-5FB400F94B1E}" type="presParOf" srcId="{20EAB25E-C5FF-4238-8E82-67BB6F696134}" destId="{EDD5D301-E3CF-47DB-867E-2274767F0641}" srcOrd="0" destOrd="0" presId="urn:microsoft.com/office/officeart/2005/8/layout/hList7"/>
    <dgm:cxn modelId="{3EF09B43-F266-4567-A135-FA5277270B80}" type="presParOf" srcId="{EDD5D301-E3CF-47DB-867E-2274767F0641}" destId="{76DDABB2-B12D-49FD-99E5-57570BB8F86E}" srcOrd="0" destOrd="0" presId="urn:microsoft.com/office/officeart/2005/8/layout/hList7"/>
    <dgm:cxn modelId="{5B54C8E7-C1BB-4A27-88EA-6BD9B5F33E9E}" type="presParOf" srcId="{EDD5D301-E3CF-47DB-867E-2274767F0641}" destId="{5A5CBC52-8C04-4C81-B45E-9E4CB019B49C}" srcOrd="1" destOrd="0" presId="urn:microsoft.com/office/officeart/2005/8/layout/hList7"/>
    <dgm:cxn modelId="{52FF2A8F-B1C0-4585-824A-5E4E5C33F2E6}" type="presParOf" srcId="{EDD5D301-E3CF-47DB-867E-2274767F0641}" destId="{1D7C1EF8-C6FA-4646-899C-F77BAC756276}" srcOrd="2" destOrd="0" presId="urn:microsoft.com/office/officeart/2005/8/layout/hList7"/>
    <dgm:cxn modelId="{8995AD81-72A0-4066-9D98-98C4D2D009C7}" type="presParOf" srcId="{EDD5D301-E3CF-47DB-867E-2274767F0641}" destId="{80C8DEC8-CDB8-4A33-8CBB-5965735FBAFC}" srcOrd="3" destOrd="0" presId="urn:microsoft.com/office/officeart/2005/8/layout/hList7"/>
    <dgm:cxn modelId="{30D198FE-BCC9-4AF7-B746-DB1ACB71A45B}" type="presParOf" srcId="{20EAB25E-C5FF-4238-8E82-67BB6F696134}" destId="{5EFF1D46-3F68-4F47-8C1E-766FFE924670}" srcOrd="1" destOrd="0" presId="urn:microsoft.com/office/officeart/2005/8/layout/hList7"/>
    <dgm:cxn modelId="{DDC6B35D-975E-4770-9ADF-3B2EC4E5EC4B}" type="presParOf" srcId="{20EAB25E-C5FF-4238-8E82-67BB6F696134}" destId="{289A651E-0961-4011-8CDD-7F9868DDDF9A}" srcOrd="2" destOrd="0" presId="urn:microsoft.com/office/officeart/2005/8/layout/hList7"/>
    <dgm:cxn modelId="{A58EA1C8-C0E6-4ABD-918F-C6A8DD50418B}" type="presParOf" srcId="{289A651E-0961-4011-8CDD-7F9868DDDF9A}" destId="{E4D775AF-B4A3-4BB0-9462-78E104771DA9}" srcOrd="0" destOrd="0" presId="urn:microsoft.com/office/officeart/2005/8/layout/hList7"/>
    <dgm:cxn modelId="{1F04844C-E9D0-4AFB-8A7C-B7EF81BD8ED9}" type="presParOf" srcId="{289A651E-0961-4011-8CDD-7F9868DDDF9A}" destId="{48B22DCE-C130-4155-A2AA-6B3792957935}" srcOrd="1" destOrd="0" presId="urn:microsoft.com/office/officeart/2005/8/layout/hList7"/>
    <dgm:cxn modelId="{ECE36966-54B4-4F3B-9600-2BAA3523B69A}" type="presParOf" srcId="{289A651E-0961-4011-8CDD-7F9868DDDF9A}" destId="{D0B90DDF-C3D5-440B-BA35-2C82481788E3}" srcOrd="2" destOrd="0" presId="urn:microsoft.com/office/officeart/2005/8/layout/hList7"/>
    <dgm:cxn modelId="{55FF6FDF-733E-4CBD-8856-D4DF6CA9CFBC}" type="presParOf" srcId="{289A651E-0961-4011-8CDD-7F9868DDDF9A}" destId="{EDA6DC6D-38A8-4432-9B59-DCDF26247E9E}" srcOrd="3" destOrd="0" presId="urn:microsoft.com/office/officeart/2005/8/layout/hList7"/>
    <dgm:cxn modelId="{DB198392-68AB-4130-989D-9C4D939B63ED}" type="presParOf" srcId="{20EAB25E-C5FF-4238-8E82-67BB6F696134}" destId="{AFC72785-2926-499E-94CB-48B2E0EB36AB}" srcOrd="3" destOrd="0" presId="urn:microsoft.com/office/officeart/2005/8/layout/hList7"/>
    <dgm:cxn modelId="{EF764A69-2DC3-43AA-A60F-091AD025C039}" type="presParOf" srcId="{20EAB25E-C5FF-4238-8E82-67BB6F696134}" destId="{212AE222-7896-4B1A-B23B-F1A44DD5E42D}" srcOrd="4" destOrd="0" presId="urn:microsoft.com/office/officeart/2005/8/layout/hList7"/>
    <dgm:cxn modelId="{6CE1D5A9-4B82-4AD4-905B-87F039E3F9DD}" type="presParOf" srcId="{212AE222-7896-4B1A-B23B-F1A44DD5E42D}" destId="{3B5907A2-B048-4B94-B7B4-5710AA01BE7C}" srcOrd="0" destOrd="0" presId="urn:microsoft.com/office/officeart/2005/8/layout/hList7"/>
    <dgm:cxn modelId="{90E20C48-6270-4B5D-B737-7103436F1E57}" type="presParOf" srcId="{212AE222-7896-4B1A-B23B-F1A44DD5E42D}" destId="{85C7F356-CD64-4565-A86F-A7997FA68378}" srcOrd="1" destOrd="0" presId="urn:microsoft.com/office/officeart/2005/8/layout/hList7"/>
    <dgm:cxn modelId="{0AEFB2B8-568B-41B4-99E6-F8E8F8340B82}" type="presParOf" srcId="{212AE222-7896-4B1A-B23B-F1A44DD5E42D}" destId="{AF6CE320-FCC1-4EF6-BC28-42B26B069E1B}" srcOrd="2" destOrd="0" presId="urn:microsoft.com/office/officeart/2005/8/layout/hList7"/>
    <dgm:cxn modelId="{368D3F7B-B8CC-4258-9411-9D1E17EDC731}" type="presParOf" srcId="{212AE222-7896-4B1A-B23B-F1A44DD5E42D}" destId="{D99C4DB2-3DA5-4787-9CC6-4645DD7905A0}"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1943D9-11A3-4AC0-AACD-A9CAC0D87627}" type="doc">
      <dgm:prSet loTypeId="urn:microsoft.com/office/officeart/2005/8/layout/arrow4" loCatId="process" qsTypeId="urn:microsoft.com/office/officeart/2005/8/quickstyle/simple5" qsCatId="simple" csTypeId="urn:microsoft.com/office/officeart/2005/8/colors/accent1_2" csCatId="accent1" phldr="1"/>
      <dgm:spPr/>
      <dgm:t>
        <a:bodyPr/>
        <a:lstStyle/>
        <a:p>
          <a:endParaRPr lang="es-MX"/>
        </a:p>
      </dgm:t>
    </dgm:pt>
    <dgm:pt modelId="{1EA54715-6119-4DB2-838A-0278F17AF442}">
      <dgm:prSet phldrT="[Texto]" custT="1"/>
      <dgm:spPr/>
      <dgm:t>
        <a:bodyPr/>
        <a:lstStyle/>
        <a:p>
          <a:r>
            <a:rPr lang="es-ES" sz="1800" smtClean="0">
              <a:latin typeface="Tw Cen MT"/>
            </a:rPr>
            <a:t>Criterio subjetivo predominantemente se toma como punto de partida  para determinar el ámbito  de aplicación de la normas  relativas  al derecho mercantil: el sujeto de derecho , que realiza ciertas actividades  características  o el acto  de comercio en si, se dice de aquel  que es subjetivo u objetivo</a:t>
          </a:r>
          <a:r>
            <a:rPr lang="es-ES" sz="1700" smtClean="0">
              <a:latin typeface="Tw Cen MT"/>
            </a:rPr>
            <a:t>.</a:t>
          </a:r>
          <a:endParaRPr lang="es-MX" sz="1700" dirty="0"/>
        </a:p>
      </dgm:t>
    </dgm:pt>
    <dgm:pt modelId="{F06E350C-589D-47EB-9151-A1BD36F6DA05}" type="parTrans" cxnId="{63573E16-AF1F-4B25-88D9-DAE22D004F7F}">
      <dgm:prSet/>
      <dgm:spPr/>
      <dgm:t>
        <a:bodyPr/>
        <a:lstStyle/>
        <a:p>
          <a:endParaRPr lang="es-MX"/>
        </a:p>
      </dgm:t>
    </dgm:pt>
    <dgm:pt modelId="{DA2BE6EB-E595-447A-840F-9A2F08A678D3}" type="sibTrans" cxnId="{63573E16-AF1F-4B25-88D9-DAE22D004F7F}">
      <dgm:prSet/>
      <dgm:spPr/>
      <dgm:t>
        <a:bodyPr/>
        <a:lstStyle/>
        <a:p>
          <a:endParaRPr lang="es-MX"/>
        </a:p>
      </dgm:t>
    </dgm:pt>
    <dgm:pt modelId="{E7467203-20CB-4275-A246-2DD0F99FD70D}">
      <dgm:prSet phldrT="[Texto]" custT="1"/>
      <dgm:spPr/>
      <dgm:t>
        <a:bodyPr/>
        <a:lstStyle/>
        <a:p>
          <a:r>
            <a:rPr lang="es-ES" sz="1800" smtClean="0">
              <a:latin typeface="Tw Cen MT"/>
            </a:rPr>
            <a:t>Más  por regla general, nunca  este criterio es absoluto en la legislación, sino que se toma uno de estos  criterios principalmente, pero sin abandonar, en cierto modo, algunos elementos del otro. tal es el caso del código de comercio en vigor, que aunque sustenta un criterio objetivo, no lo hace en sentido absoluto </a:t>
          </a:r>
          <a:endParaRPr lang="es-MX" sz="1800" dirty="0"/>
        </a:p>
      </dgm:t>
    </dgm:pt>
    <dgm:pt modelId="{B270839E-D883-46ED-AA64-3AED2A3C9138}" type="parTrans" cxnId="{096607B0-6EA5-411B-846F-33F62875EC06}">
      <dgm:prSet/>
      <dgm:spPr/>
      <dgm:t>
        <a:bodyPr/>
        <a:lstStyle/>
        <a:p>
          <a:endParaRPr lang="es-MX"/>
        </a:p>
      </dgm:t>
    </dgm:pt>
    <dgm:pt modelId="{6255E98A-E4BC-4DEE-82F3-C3A5401EA31A}" type="sibTrans" cxnId="{096607B0-6EA5-411B-846F-33F62875EC06}">
      <dgm:prSet/>
      <dgm:spPr/>
      <dgm:t>
        <a:bodyPr/>
        <a:lstStyle/>
        <a:p>
          <a:endParaRPr lang="es-MX"/>
        </a:p>
      </dgm:t>
    </dgm:pt>
    <dgm:pt modelId="{9E0D46F4-220F-4830-AC84-E036B6F67C68}">
      <dgm:prSet phldrT="[Texto]"/>
      <dgm:spPr/>
      <dgm:t>
        <a:bodyPr/>
        <a:lstStyle/>
        <a:p>
          <a:endParaRPr lang="es-MX" sz="2200" dirty="0"/>
        </a:p>
      </dgm:t>
    </dgm:pt>
    <dgm:pt modelId="{343C55FE-D484-4C07-AC8D-4EEFF8AE4C65}" type="sibTrans" cxnId="{A9786C36-55E1-493C-A2BF-85497961E4E3}">
      <dgm:prSet/>
      <dgm:spPr/>
      <dgm:t>
        <a:bodyPr/>
        <a:lstStyle/>
        <a:p>
          <a:endParaRPr lang="es-MX"/>
        </a:p>
      </dgm:t>
    </dgm:pt>
    <dgm:pt modelId="{C4F3E327-DA9C-48D7-A739-C9F2A4D41872}" type="parTrans" cxnId="{A9786C36-55E1-493C-A2BF-85497961E4E3}">
      <dgm:prSet/>
      <dgm:spPr/>
      <dgm:t>
        <a:bodyPr/>
        <a:lstStyle/>
        <a:p>
          <a:endParaRPr lang="es-MX"/>
        </a:p>
      </dgm:t>
    </dgm:pt>
    <dgm:pt modelId="{2BD72339-417E-483D-AEE5-F442AC8B8273}">
      <dgm:prSet phldrT="[Texto]" custT="1"/>
      <dgm:spPr/>
      <dgm:t>
        <a:bodyPr/>
        <a:lstStyle/>
        <a:p>
          <a:endParaRPr lang="es-MX" sz="2400" dirty="0"/>
        </a:p>
      </dgm:t>
    </dgm:pt>
    <dgm:pt modelId="{DE0F7DF5-78AD-4816-8B79-A8FE443BB2FC}" type="sibTrans" cxnId="{80C9B31C-0589-4467-9515-B57653FBD574}">
      <dgm:prSet/>
      <dgm:spPr/>
      <dgm:t>
        <a:bodyPr/>
        <a:lstStyle/>
        <a:p>
          <a:endParaRPr lang="es-MX"/>
        </a:p>
      </dgm:t>
    </dgm:pt>
    <dgm:pt modelId="{B84AA7A8-96A7-4F82-819F-F71A1F6CB8A3}" type="parTrans" cxnId="{80C9B31C-0589-4467-9515-B57653FBD574}">
      <dgm:prSet/>
      <dgm:spPr/>
      <dgm:t>
        <a:bodyPr/>
        <a:lstStyle/>
        <a:p>
          <a:endParaRPr lang="es-MX"/>
        </a:p>
      </dgm:t>
    </dgm:pt>
    <dgm:pt modelId="{16B09D9C-9AC8-4ADA-B742-8C054DA0C0EE}" type="pres">
      <dgm:prSet presAssocID="{2C1943D9-11A3-4AC0-AACD-A9CAC0D87627}" presName="compositeShape" presStyleCnt="0">
        <dgm:presLayoutVars>
          <dgm:chMax val="2"/>
          <dgm:dir/>
          <dgm:resizeHandles val="exact"/>
        </dgm:presLayoutVars>
      </dgm:prSet>
      <dgm:spPr/>
      <dgm:t>
        <a:bodyPr/>
        <a:lstStyle/>
        <a:p>
          <a:endParaRPr lang="es-MX"/>
        </a:p>
      </dgm:t>
    </dgm:pt>
    <dgm:pt modelId="{9EFF5C51-D3D9-4F64-A8F0-4DC6CCC708B9}" type="pres">
      <dgm:prSet presAssocID="{9E0D46F4-220F-4830-AC84-E036B6F67C68}" presName="upArrow" presStyleLbl="node1" presStyleIdx="0" presStyleCnt="2"/>
      <dgm:spPr>
        <a:blipFill rotWithShape="0">
          <a:blip xmlns:r="http://schemas.openxmlformats.org/officeDocument/2006/relationships" r:embed="rId1"/>
          <a:stretch>
            <a:fillRect/>
          </a:stretch>
        </a:blipFill>
      </dgm:spPr>
    </dgm:pt>
    <dgm:pt modelId="{F0C147C7-5256-4AC6-BCC1-EE4EE4AAF75D}" type="pres">
      <dgm:prSet presAssocID="{9E0D46F4-220F-4830-AC84-E036B6F67C68}" presName="upArrowText" presStyleLbl="revTx" presStyleIdx="0" presStyleCnt="2">
        <dgm:presLayoutVars>
          <dgm:chMax val="0"/>
          <dgm:bulletEnabled val="1"/>
        </dgm:presLayoutVars>
      </dgm:prSet>
      <dgm:spPr/>
      <dgm:t>
        <a:bodyPr/>
        <a:lstStyle/>
        <a:p>
          <a:endParaRPr lang="es-MX"/>
        </a:p>
      </dgm:t>
    </dgm:pt>
    <dgm:pt modelId="{34CE856C-7CAE-4017-A07C-497D661305D0}" type="pres">
      <dgm:prSet presAssocID="{2BD72339-417E-483D-AEE5-F442AC8B8273}" presName="downArrow" presStyleLbl="node1" presStyleIdx="1" presStyleCnt="2"/>
      <dgm:spPr>
        <a:blipFill rotWithShape="0">
          <a:blip xmlns:r="http://schemas.openxmlformats.org/officeDocument/2006/relationships" r:embed="rId2"/>
          <a:stretch>
            <a:fillRect/>
          </a:stretch>
        </a:blipFill>
      </dgm:spPr>
    </dgm:pt>
    <dgm:pt modelId="{96F2B340-01E9-41B1-B557-D5BA569C13A5}" type="pres">
      <dgm:prSet presAssocID="{2BD72339-417E-483D-AEE5-F442AC8B8273}" presName="downArrowText" presStyleLbl="revTx" presStyleIdx="1" presStyleCnt="2">
        <dgm:presLayoutVars>
          <dgm:chMax val="0"/>
          <dgm:bulletEnabled val="1"/>
        </dgm:presLayoutVars>
      </dgm:prSet>
      <dgm:spPr/>
      <dgm:t>
        <a:bodyPr/>
        <a:lstStyle/>
        <a:p>
          <a:endParaRPr lang="es-MX"/>
        </a:p>
      </dgm:t>
    </dgm:pt>
  </dgm:ptLst>
  <dgm:cxnLst>
    <dgm:cxn modelId="{096607B0-6EA5-411B-846F-33F62875EC06}" srcId="{2BD72339-417E-483D-AEE5-F442AC8B8273}" destId="{E7467203-20CB-4275-A246-2DD0F99FD70D}" srcOrd="0" destOrd="0" parTransId="{B270839E-D883-46ED-AA64-3AED2A3C9138}" sibTransId="{6255E98A-E4BC-4DEE-82F3-C3A5401EA31A}"/>
    <dgm:cxn modelId="{A9786C36-55E1-493C-A2BF-85497961E4E3}" srcId="{2C1943D9-11A3-4AC0-AACD-A9CAC0D87627}" destId="{9E0D46F4-220F-4830-AC84-E036B6F67C68}" srcOrd="0" destOrd="0" parTransId="{C4F3E327-DA9C-48D7-A739-C9F2A4D41872}" sibTransId="{343C55FE-D484-4C07-AC8D-4EEFF8AE4C65}"/>
    <dgm:cxn modelId="{63573E16-AF1F-4B25-88D9-DAE22D004F7F}" srcId="{9E0D46F4-220F-4830-AC84-E036B6F67C68}" destId="{1EA54715-6119-4DB2-838A-0278F17AF442}" srcOrd="0" destOrd="0" parTransId="{F06E350C-589D-47EB-9151-A1BD36F6DA05}" sibTransId="{DA2BE6EB-E595-447A-840F-9A2F08A678D3}"/>
    <dgm:cxn modelId="{416DF2B8-108E-4213-B802-3A521B8B0984}" type="presOf" srcId="{1EA54715-6119-4DB2-838A-0278F17AF442}" destId="{F0C147C7-5256-4AC6-BCC1-EE4EE4AAF75D}" srcOrd="0" destOrd="1" presId="urn:microsoft.com/office/officeart/2005/8/layout/arrow4"/>
    <dgm:cxn modelId="{2D82C9E8-2CE9-4117-8669-A3FCAE46EBB8}" type="presOf" srcId="{E7467203-20CB-4275-A246-2DD0F99FD70D}" destId="{96F2B340-01E9-41B1-B557-D5BA569C13A5}" srcOrd="0" destOrd="1" presId="urn:microsoft.com/office/officeart/2005/8/layout/arrow4"/>
    <dgm:cxn modelId="{C5DCDE5F-1864-43FC-B67F-31C2AF6088DA}" type="presOf" srcId="{9E0D46F4-220F-4830-AC84-E036B6F67C68}" destId="{F0C147C7-5256-4AC6-BCC1-EE4EE4AAF75D}" srcOrd="0" destOrd="0" presId="urn:microsoft.com/office/officeart/2005/8/layout/arrow4"/>
    <dgm:cxn modelId="{4CB9A8C2-E7DB-422D-81BC-370D774A7C3F}" type="presOf" srcId="{2BD72339-417E-483D-AEE5-F442AC8B8273}" destId="{96F2B340-01E9-41B1-B557-D5BA569C13A5}" srcOrd="0" destOrd="0" presId="urn:microsoft.com/office/officeart/2005/8/layout/arrow4"/>
    <dgm:cxn modelId="{80C9B31C-0589-4467-9515-B57653FBD574}" srcId="{2C1943D9-11A3-4AC0-AACD-A9CAC0D87627}" destId="{2BD72339-417E-483D-AEE5-F442AC8B8273}" srcOrd="1" destOrd="0" parTransId="{B84AA7A8-96A7-4F82-819F-F71A1F6CB8A3}" sibTransId="{DE0F7DF5-78AD-4816-8B79-A8FE443BB2FC}"/>
    <dgm:cxn modelId="{58F622CD-8BC9-4FE0-B36B-474605779180}" type="presOf" srcId="{2C1943D9-11A3-4AC0-AACD-A9CAC0D87627}" destId="{16B09D9C-9AC8-4ADA-B742-8C054DA0C0EE}" srcOrd="0" destOrd="0" presId="urn:microsoft.com/office/officeart/2005/8/layout/arrow4"/>
    <dgm:cxn modelId="{EE563901-D6C2-4DC9-828E-1AF6F5A58D91}" type="presParOf" srcId="{16B09D9C-9AC8-4ADA-B742-8C054DA0C0EE}" destId="{9EFF5C51-D3D9-4F64-A8F0-4DC6CCC708B9}" srcOrd="0" destOrd="0" presId="urn:microsoft.com/office/officeart/2005/8/layout/arrow4"/>
    <dgm:cxn modelId="{D32180E6-C325-4355-81C3-67C58B5ADB1F}" type="presParOf" srcId="{16B09D9C-9AC8-4ADA-B742-8C054DA0C0EE}" destId="{F0C147C7-5256-4AC6-BCC1-EE4EE4AAF75D}" srcOrd="1" destOrd="0" presId="urn:microsoft.com/office/officeart/2005/8/layout/arrow4"/>
    <dgm:cxn modelId="{9E78C33C-65A4-4C96-B9D0-DD2608F72F65}" type="presParOf" srcId="{16B09D9C-9AC8-4ADA-B742-8C054DA0C0EE}" destId="{34CE856C-7CAE-4017-A07C-497D661305D0}" srcOrd="2" destOrd="0" presId="urn:microsoft.com/office/officeart/2005/8/layout/arrow4"/>
    <dgm:cxn modelId="{20F73FD0-6962-4B56-BBC3-273D970E74DA}" type="presParOf" srcId="{16B09D9C-9AC8-4ADA-B742-8C054DA0C0EE}" destId="{96F2B340-01E9-41B1-B557-D5BA569C13A5}"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2692FA-0BFC-46AF-B90D-85210F7B1BAE}" type="doc">
      <dgm:prSet loTypeId="urn:microsoft.com/office/officeart/2009/layout/ReverseList" loCatId="relationship" qsTypeId="urn:microsoft.com/office/officeart/2005/8/quickstyle/3d3" qsCatId="3D" csTypeId="urn:microsoft.com/office/officeart/2005/8/colors/accent3_2" csCatId="accent3" phldr="1"/>
      <dgm:spPr/>
      <dgm:t>
        <a:bodyPr/>
        <a:lstStyle/>
        <a:p>
          <a:endParaRPr lang="es-MX"/>
        </a:p>
      </dgm:t>
    </dgm:pt>
    <dgm:pt modelId="{5BE8E633-2FDD-4D11-82C0-21AB83719012}">
      <dgm:prSet phldrT="[Texto]" custT="1"/>
      <dgm:spPr/>
      <dgm:t>
        <a:bodyPr/>
        <a:lstStyle/>
        <a:p>
          <a:pPr algn="l"/>
          <a:r>
            <a:rPr lang="es-MX" sz="1800" b="1" dirty="0" smtClean="0">
              <a:effectLst>
                <a:outerShdw blurRad="38100" dist="38100" dir="2700000" algn="tl">
                  <a:srgbClr val="000000">
                    <a:alpha val="43137"/>
                  </a:srgbClr>
                </a:outerShdw>
              </a:effectLst>
            </a:rPr>
            <a:t>FUENTE MATERIAL </a:t>
          </a:r>
          <a:r>
            <a:rPr lang="es-MX" sz="1800" dirty="0" smtClean="0"/>
            <a:t>: elemento que contribuye a la creación del derecho, convicción jurídica de los comerciantes, tradición, naturaleza de las cosas y otros factores morales, económicos y  políticos</a:t>
          </a:r>
          <a:r>
            <a:rPr lang="es-MX" sz="800" dirty="0" smtClean="0"/>
            <a:t>.</a:t>
          </a:r>
          <a:endParaRPr lang="es-MX" sz="800" dirty="0"/>
        </a:p>
      </dgm:t>
    </dgm:pt>
    <dgm:pt modelId="{780C9178-EAA5-42D1-BBE6-A188B5CB6BBF}" type="parTrans" cxnId="{E0EB8361-3D14-4EB1-B8B7-CFB0ADE1EA6B}">
      <dgm:prSet/>
      <dgm:spPr/>
      <dgm:t>
        <a:bodyPr/>
        <a:lstStyle/>
        <a:p>
          <a:endParaRPr lang="es-MX"/>
        </a:p>
      </dgm:t>
    </dgm:pt>
    <dgm:pt modelId="{BDD6E4A1-3011-47ED-B956-527B001FDCE6}" type="sibTrans" cxnId="{E0EB8361-3D14-4EB1-B8B7-CFB0ADE1EA6B}">
      <dgm:prSet/>
      <dgm:spPr/>
      <dgm:t>
        <a:bodyPr/>
        <a:lstStyle/>
        <a:p>
          <a:endParaRPr lang="es-MX"/>
        </a:p>
      </dgm:t>
    </dgm:pt>
    <dgm:pt modelId="{A1C1D088-830B-4BDA-A226-1E816554B8C6}">
      <dgm:prSet phldrT="[Texto]" custT="1"/>
      <dgm:spPr/>
      <dgm:t>
        <a:bodyPr/>
        <a:lstStyle/>
        <a:p>
          <a:r>
            <a:rPr lang="es-MX" sz="2400" b="1" dirty="0" smtClean="0">
              <a:effectLst>
                <a:outerShdw blurRad="38100" dist="38100" dir="2700000" algn="tl">
                  <a:srgbClr val="000000">
                    <a:alpha val="43137"/>
                  </a:srgbClr>
                </a:outerShdw>
              </a:effectLst>
            </a:rPr>
            <a:t>Fuente formal: </a:t>
          </a:r>
        </a:p>
        <a:p>
          <a:r>
            <a:rPr lang="es-MX" sz="2400" dirty="0" smtClean="0"/>
            <a:t>origen de la reglamentación</a:t>
          </a:r>
          <a:r>
            <a:rPr lang="es-MX" sz="2900" dirty="0" smtClean="0"/>
            <a:t>.</a:t>
          </a:r>
          <a:endParaRPr lang="es-MX" sz="2900" dirty="0"/>
        </a:p>
      </dgm:t>
    </dgm:pt>
    <dgm:pt modelId="{8D622BF8-2988-4793-9FCF-D689CFB3CE12}" type="parTrans" cxnId="{DD207D06-AC13-4ED4-8613-4EBF9D19326D}">
      <dgm:prSet/>
      <dgm:spPr/>
      <dgm:t>
        <a:bodyPr/>
        <a:lstStyle/>
        <a:p>
          <a:endParaRPr lang="es-MX"/>
        </a:p>
      </dgm:t>
    </dgm:pt>
    <dgm:pt modelId="{3A6A3EE8-7389-4AD6-9AA4-C40FC4E30C56}" type="sibTrans" cxnId="{DD207D06-AC13-4ED4-8613-4EBF9D19326D}">
      <dgm:prSet/>
      <dgm:spPr/>
      <dgm:t>
        <a:bodyPr/>
        <a:lstStyle/>
        <a:p>
          <a:endParaRPr lang="es-MX"/>
        </a:p>
      </dgm:t>
    </dgm:pt>
    <dgm:pt modelId="{4EE97F23-D362-45EF-A4FA-F4C3AEBF83C1}">
      <dgm:prSet/>
      <dgm:spPr/>
      <dgm:t>
        <a:bodyPr/>
        <a:lstStyle/>
        <a:p>
          <a:endParaRPr lang="es-MX"/>
        </a:p>
      </dgm:t>
    </dgm:pt>
    <dgm:pt modelId="{9D92D26B-92EC-4379-9C3F-9873D141F68D}" type="parTrans" cxnId="{75C83BC0-91BA-4BC9-8A19-FEB3A2F65E4E}">
      <dgm:prSet/>
      <dgm:spPr/>
      <dgm:t>
        <a:bodyPr/>
        <a:lstStyle/>
        <a:p>
          <a:endParaRPr lang="es-MX"/>
        </a:p>
      </dgm:t>
    </dgm:pt>
    <dgm:pt modelId="{731250B6-6F92-42C5-BF9C-AAF589A44DAC}" type="sibTrans" cxnId="{75C83BC0-91BA-4BC9-8A19-FEB3A2F65E4E}">
      <dgm:prSet/>
      <dgm:spPr/>
      <dgm:t>
        <a:bodyPr/>
        <a:lstStyle/>
        <a:p>
          <a:endParaRPr lang="es-MX"/>
        </a:p>
      </dgm:t>
    </dgm:pt>
    <dgm:pt modelId="{6AF13174-DD19-448A-B9E8-E92BF5B61DFD}" type="pres">
      <dgm:prSet presAssocID="{D92692FA-0BFC-46AF-B90D-85210F7B1BAE}" presName="Name0" presStyleCnt="0">
        <dgm:presLayoutVars>
          <dgm:chMax val="2"/>
          <dgm:chPref val="2"/>
          <dgm:animLvl val="lvl"/>
        </dgm:presLayoutVars>
      </dgm:prSet>
      <dgm:spPr/>
      <dgm:t>
        <a:bodyPr/>
        <a:lstStyle/>
        <a:p>
          <a:endParaRPr lang="es-MX"/>
        </a:p>
      </dgm:t>
    </dgm:pt>
    <dgm:pt modelId="{46E68E6F-3CE8-409F-9D1E-7E41EB2FA5AB}" type="pres">
      <dgm:prSet presAssocID="{D92692FA-0BFC-46AF-B90D-85210F7B1BAE}" presName="LeftText" presStyleLbl="revTx" presStyleIdx="0" presStyleCnt="0">
        <dgm:presLayoutVars>
          <dgm:bulletEnabled val="1"/>
        </dgm:presLayoutVars>
      </dgm:prSet>
      <dgm:spPr/>
      <dgm:t>
        <a:bodyPr/>
        <a:lstStyle/>
        <a:p>
          <a:endParaRPr lang="es-MX"/>
        </a:p>
      </dgm:t>
    </dgm:pt>
    <dgm:pt modelId="{D0BD43E8-3613-4872-9296-DBF35DE78766}" type="pres">
      <dgm:prSet presAssocID="{D92692FA-0BFC-46AF-B90D-85210F7B1BAE}" presName="LeftNode" presStyleLbl="bgImgPlace1" presStyleIdx="0" presStyleCnt="2" custScaleX="233897" custScaleY="123831" custLinFactNeighborX="-68394" custLinFactNeighborY="7932">
        <dgm:presLayoutVars>
          <dgm:chMax val="2"/>
          <dgm:chPref val="2"/>
        </dgm:presLayoutVars>
      </dgm:prSet>
      <dgm:spPr/>
      <dgm:t>
        <a:bodyPr/>
        <a:lstStyle/>
        <a:p>
          <a:endParaRPr lang="es-MX"/>
        </a:p>
      </dgm:t>
    </dgm:pt>
    <dgm:pt modelId="{19D77C99-8F9F-4112-8CE1-7C6C7DB41AD1}" type="pres">
      <dgm:prSet presAssocID="{D92692FA-0BFC-46AF-B90D-85210F7B1BAE}" presName="RightText" presStyleLbl="revTx" presStyleIdx="0" presStyleCnt="0">
        <dgm:presLayoutVars>
          <dgm:bulletEnabled val="1"/>
        </dgm:presLayoutVars>
      </dgm:prSet>
      <dgm:spPr/>
      <dgm:t>
        <a:bodyPr/>
        <a:lstStyle/>
        <a:p>
          <a:endParaRPr lang="es-MX"/>
        </a:p>
      </dgm:t>
    </dgm:pt>
    <dgm:pt modelId="{6058AD79-339F-44F5-9619-0B4E19B341FF}" type="pres">
      <dgm:prSet presAssocID="{D92692FA-0BFC-46AF-B90D-85210F7B1BAE}" presName="RightNode" presStyleLbl="bgImgPlace1" presStyleIdx="1" presStyleCnt="2" custScaleX="209286" custScaleY="120699" custLinFactNeighborX="73669" custLinFactNeighborY="6968">
        <dgm:presLayoutVars>
          <dgm:chMax val="0"/>
          <dgm:chPref val="0"/>
        </dgm:presLayoutVars>
      </dgm:prSet>
      <dgm:spPr/>
      <dgm:t>
        <a:bodyPr/>
        <a:lstStyle/>
        <a:p>
          <a:endParaRPr lang="es-MX"/>
        </a:p>
      </dgm:t>
    </dgm:pt>
    <dgm:pt modelId="{C2CCFA11-2CA7-45B8-B79F-032756F73296}" type="pres">
      <dgm:prSet presAssocID="{D92692FA-0BFC-46AF-B90D-85210F7B1BAE}" presName="TopArrow" presStyleLbl="node1" presStyleIdx="0" presStyleCnt="2"/>
      <dgm:spPr/>
    </dgm:pt>
    <dgm:pt modelId="{C5979A63-C4E9-4A93-8D67-1D665425D19D}" type="pres">
      <dgm:prSet presAssocID="{D92692FA-0BFC-46AF-B90D-85210F7B1BAE}" presName="BottomArrow" presStyleLbl="node1" presStyleIdx="1" presStyleCnt="2"/>
      <dgm:spPr/>
    </dgm:pt>
  </dgm:ptLst>
  <dgm:cxnLst>
    <dgm:cxn modelId="{323E378B-41D9-4F9F-A296-9B45621E36E3}" type="presOf" srcId="{D92692FA-0BFC-46AF-B90D-85210F7B1BAE}" destId="{6AF13174-DD19-448A-B9E8-E92BF5B61DFD}" srcOrd="0" destOrd="0" presId="urn:microsoft.com/office/officeart/2009/layout/ReverseList"/>
    <dgm:cxn modelId="{52BEF7F7-8856-4EE2-A75F-18A00FCF3F92}" type="presOf" srcId="{5BE8E633-2FDD-4D11-82C0-21AB83719012}" destId="{46E68E6F-3CE8-409F-9D1E-7E41EB2FA5AB}" srcOrd="0" destOrd="0" presId="urn:microsoft.com/office/officeart/2009/layout/ReverseList"/>
    <dgm:cxn modelId="{800F9ADE-CD37-4E1B-ADDC-DA6C7DA5D632}" type="presOf" srcId="{A1C1D088-830B-4BDA-A226-1E816554B8C6}" destId="{6058AD79-339F-44F5-9619-0B4E19B341FF}" srcOrd="1" destOrd="0" presId="urn:microsoft.com/office/officeart/2009/layout/ReverseList"/>
    <dgm:cxn modelId="{7B8A58C6-DFC3-4B5A-A212-1617B5DCB30A}" type="presOf" srcId="{A1C1D088-830B-4BDA-A226-1E816554B8C6}" destId="{19D77C99-8F9F-4112-8CE1-7C6C7DB41AD1}" srcOrd="0" destOrd="0" presId="urn:microsoft.com/office/officeart/2009/layout/ReverseList"/>
    <dgm:cxn modelId="{75C83BC0-91BA-4BC9-8A19-FEB3A2F65E4E}" srcId="{D92692FA-0BFC-46AF-B90D-85210F7B1BAE}" destId="{4EE97F23-D362-45EF-A4FA-F4C3AEBF83C1}" srcOrd="2" destOrd="0" parTransId="{9D92D26B-92EC-4379-9C3F-9873D141F68D}" sibTransId="{731250B6-6F92-42C5-BF9C-AAF589A44DAC}"/>
    <dgm:cxn modelId="{DD207D06-AC13-4ED4-8613-4EBF9D19326D}" srcId="{D92692FA-0BFC-46AF-B90D-85210F7B1BAE}" destId="{A1C1D088-830B-4BDA-A226-1E816554B8C6}" srcOrd="1" destOrd="0" parTransId="{8D622BF8-2988-4793-9FCF-D689CFB3CE12}" sibTransId="{3A6A3EE8-7389-4AD6-9AA4-C40FC4E30C56}"/>
    <dgm:cxn modelId="{E0EB8361-3D14-4EB1-B8B7-CFB0ADE1EA6B}" srcId="{D92692FA-0BFC-46AF-B90D-85210F7B1BAE}" destId="{5BE8E633-2FDD-4D11-82C0-21AB83719012}" srcOrd="0" destOrd="0" parTransId="{780C9178-EAA5-42D1-BBE6-A188B5CB6BBF}" sibTransId="{BDD6E4A1-3011-47ED-B956-527B001FDCE6}"/>
    <dgm:cxn modelId="{CA51D9EC-D7DC-480A-BCF6-D07D8805538E}" type="presOf" srcId="{5BE8E633-2FDD-4D11-82C0-21AB83719012}" destId="{D0BD43E8-3613-4872-9296-DBF35DE78766}" srcOrd="1" destOrd="0" presId="urn:microsoft.com/office/officeart/2009/layout/ReverseList"/>
    <dgm:cxn modelId="{66A35095-0117-4FB7-AA5E-782EC2F2A4F2}" type="presParOf" srcId="{6AF13174-DD19-448A-B9E8-E92BF5B61DFD}" destId="{46E68E6F-3CE8-409F-9D1E-7E41EB2FA5AB}" srcOrd="0" destOrd="0" presId="urn:microsoft.com/office/officeart/2009/layout/ReverseList"/>
    <dgm:cxn modelId="{202FA7B0-DD4F-4599-885A-DF23454CD8D1}" type="presParOf" srcId="{6AF13174-DD19-448A-B9E8-E92BF5B61DFD}" destId="{D0BD43E8-3613-4872-9296-DBF35DE78766}" srcOrd="1" destOrd="0" presId="urn:microsoft.com/office/officeart/2009/layout/ReverseList"/>
    <dgm:cxn modelId="{68B0D434-FBA3-4CDD-A2ED-6D7519EE239B}" type="presParOf" srcId="{6AF13174-DD19-448A-B9E8-E92BF5B61DFD}" destId="{19D77C99-8F9F-4112-8CE1-7C6C7DB41AD1}" srcOrd="2" destOrd="0" presId="urn:microsoft.com/office/officeart/2009/layout/ReverseList"/>
    <dgm:cxn modelId="{48292A59-8C3E-4AE7-B0AA-628AF0A838C3}" type="presParOf" srcId="{6AF13174-DD19-448A-B9E8-E92BF5B61DFD}" destId="{6058AD79-339F-44F5-9619-0B4E19B341FF}" srcOrd="3" destOrd="0" presId="urn:microsoft.com/office/officeart/2009/layout/ReverseList"/>
    <dgm:cxn modelId="{29A7AB11-AB28-4569-8236-82DDD996B82D}" type="presParOf" srcId="{6AF13174-DD19-448A-B9E8-E92BF5B61DFD}" destId="{C2CCFA11-2CA7-45B8-B79F-032756F73296}" srcOrd="4" destOrd="0" presId="urn:microsoft.com/office/officeart/2009/layout/ReverseList"/>
    <dgm:cxn modelId="{FA4291FA-CA32-4FDA-90FF-F414F311E763}" type="presParOf" srcId="{6AF13174-DD19-448A-B9E8-E92BF5B61DFD}" destId="{C5979A63-C4E9-4A93-8D67-1D665425D19D}"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B09B7A-FB08-4B00-A366-6C037BCDC0E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5B02E998-1146-44FA-801F-92601F52E81A}">
      <dgm:prSet phldrT="[Texto]"/>
      <dgm:spPr/>
      <dgm:t>
        <a:bodyPr/>
        <a:lstStyle/>
        <a:p>
          <a:r>
            <a:rPr lang="es-ES" b="1" dirty="0" smtClean="0">
              <a:solidFill>
                <a:srgbClr val="FFFFFF"/>
              </a:solidFill>
              <a:latin typeface="Tw Cen MT"/>
            </a:rPr>
            <a:t>Ley General De Sociedades Mercantiles.</a:t>
          </a:r>
        </a:p>
        <a:p>
          <a:r>
            <a:rPr lang="es-ES" b="1" dirty="0" smtClean="0">
              <a:solidFill>
                <a:srgbClr val="FFFFFF"/>
              </a:solidFill>
              <a:latin typeface="Tw Cen MT"/>
            </a:rPr>
            <a:t>Ley General De Títulos Y Operaciones De Crédito.</a:t>
          </a:r>
        </a:p>
        <a:p>
          <a:r>
            <a:rPr lang="es-ES" b="1" dirty="0" smtClean="0">
              <a:solidFill>
                <a:srgbClr val="FFFFFF"/>
              </a:solidFill>
              <a:latin typeface="Tw Cen MT"/>
            </a:rPr>
            <a:t>Ley Sobre El Contrato De Seguro </a:t>
          </a:r>
        </a:p>
        <a:p>
          <a:r>
            <a:rPr lang="es-ES" b="1" dirty="0" smtClean="0">
              <a:solidFill>
                <a:srgbClr val="FFFFFF"/>
              </a:solidFill>
              <a:latin typeface="Tw Cen MT"/>
            </a:rPr>
            <a:t>Ley De Comercio Exterior</a:t>
          </a:r>
        </a:p>
        <a:p>
          <a:r>
            <a:rPr lang="es-ES" b="1" dirty="0" smtClean="0">
              <a:solidFill>
                <a:srgbClr val="FFFFFF"/>
              </a:solidFill>
              <a:latin typeface="Tw Cen MT"/>
            </a:rPr>
            <a:t>Ley De Instituciones De Crédito.</a:t>
          </a:r>
          <a:endParaRPr lang="es-MX" dirty="0"/>
        </a:p>
      </dgm:t>
    </dgm:pt>
    <dgm:pt modelId="{7A1D5633-18AA-45C3-ABB8-C68AE9B222FB}" type="parTrans" cxnId="{A1045580-D578-4369-8FD8-350B4521EA63}">
      <dgm:prSet/>
      <dgm:spPr/>
      <dgm:t>
        <a:bodyPr/>
        <a:lstStyle/>
        <a:p>
          <a:endParaRPr lang="es-MX"/>
        </a:p>
      </dgm:t>
    </dgm:pt>
    <dgm:pt modelId="{E764D13B-6B8D-49D4-A97D-E633EFF090F5}" type="sibTrans" cxnId="{A1045580-D578-4369-8FD8-350B4521EA63}">
      <dgm:prSet/>
      <dgm:spPr/>
      <dgm:t>
        <a:bodyPr/>
        <a:lstStyle/>
        <a:p>
          <a:endParaRPr lang="es-MX"/>
        </a:p>
      </dgm:t>
    </dgm:pt>
    <dgm:pt modelId="{74D488B0-C585-433A-AFE0-E9057DE1A86C}">
      <dgm:prSet phldrT="[Texto]"/>
      <dgm:spPr/>
      <dgm:t>
        <a:bodyPr/>
        <a:lstStyle/>
        <a:p>
          <a:r>
            <a:rPr lang="es-ES" b="1" dirty="0" smtClean="0">
              <a:solidFill>
                <a:srgbClr val="FFFFFF"/>
              </a:solidFill>
              <a:latin typeface="Tw Cen MT"/>
            </a:rPr>
            <a:t>Ley De Las Cámaras De Comercio Y De Las Industrias.</a:t>
          </a:r>
        </a:p>
        <a:p>
          <a:r>
            <a:rPr lang="es-ES" b="1" dirty="0" smtClean="0">
              <a:solidFill>
                <a:srgbClr val="FFFFFF"/>
              </a:solidFill>
              <a:latin typeface="Tw Cen MT"/>
            </a:rPr>
            <a:t>Ley De Navegación.</a:t>
          </a:r>
        </a:p>
        <a:p>
          <a:r>
            <a:rPr lang="es-ES" b="1" dirty="0" smtClean="0">
              <a:solidFill>
                <a:srgbClr val="FFFFFF"/>
              </a:solidFill>
              <a:latin typeface="Tw Cen MT"/>
            </a:rPr>
            <a:t>Ley De Puertos.</a:t>
          </a:r>
        </a:p>
        <a:p>
          <a:r>
            <a:rPr lang="es-ES" b="1" dirty="0" smtClean="0">
              <a:solidFill>
                <a:srgbClr val="FFFFFF"/>
              </a:solidFill>
              <a:latin typeface="Tw Cen MT"/>
            </a:rPr>
            <a:t>Ley Del Banco De México.</a:t>
          </a:r>
        </a:p>
        <a:p>
          <a:r>
            <a:rPr lang="es-ES" b="1" dirty="0" smtClean="0">
              <a:solidFill>
                <a:srgbClr val="FFFFFF"/>
              </a:solidFill>
              <a:latin typeface="Tw Cen MT"/>
            </a:rPr>
            <a:t>Ley De Mercado De Valores</a:t>
          </a:r>
          <a:endParaRPr lang="es-MX" dirty="0"/>
        </a:p>
      </dgm:t>
    </dgm:pt>
    <dgm:pt modelId="{383A37C9-5414-4890-A693-8F2AE0FA75D3}" type="parTrans" cxnId="{DA20D7E5-BCBA-4027-BCE3-B9F53D84FA93}">
      <dgm:prSet/>
      <dgm:spPr/>
      <dgm:t>
        <a:bodyPr/>
        <a:lstStyle/>
        <a:p>
          <a:endParaRPr lang="es-MX"/>
        </a:p>
      </dgm:t>
    </dgm:pt>
    <dgm:pt modelId="{F77FEEA8-00A0-48CB-AE9C-DBC434B9F382}" type="sibTrans" cxnId="{DA20D7E5-BCBA-4027-BCE3-B9F53D84FA93}">
      <dgm:prSet/>
      <dgm:spPr/>
      <dgm:t>
        <a:bodyPr/>
        <a:lstStyle/>
        <a:p>
          <a:endParaRPr lang="es-MX"/>
        </a:p>
      </dgm:t>
    </dgm:pt>
    <dgm:pt modelId="{5658B16A-E5F4-49D1-A74C-77B0FDEBFFCE}">
      <dgm:prSet phldrT="[Texto]"/>
      <dgm:spPr/>
      <dgm:t>
        <a:bodyPr/>
        <a:lstStyle/>
        <a:p>
          <a:r>
            <a:rPr lang="es-ES" b="1" dirty="0" smtClean="0">
              <a:solidFill>
                <a:srgbClr val="FFFFFF"/>
              </a:solidFill>
              <a:latin typeface="Tw Cen MT"/>
            </a:rPr>
            <a:t>Ley Federal De Competencia Económica.</a:t>
          </a:r>
        </a:p>
        <a:p>
          <a:r>
            <a:rPr lang="es-ES" b="1" dirty="0" smtClean="0">
              <a:solidFill>
                <a:srgbClr val="FFFFFF"/>
              </a:solidFill>
              <a:latin typeface="Tw Cen MT"/>
            </a:rPr>
            <a:t>Ley Federal De Correduría Publica.</a:t>
          </a:r>
        </a:p>
        <a:p>
          <a:r>
            <a:rPr lang="es-ES" b="1" dirty="0" smtClean="0">
              <a:solidFill>
                <a:srgbClr val="FFFFFF"/>
              </a:solidFill>
              <a:latin typeface="Tw Cen MT"/>
            </a:rPr>
            <a:t>Ley Federal De Urbanizaciones Y Actividades Auxiliares Del Crédito</a:t>
          </a:r>
          <a:r>
            <a:rPr lang="es-ES" b="1" dirty="0" smtClean="0">
              <a:solidFill>
                <a:srgbClr val="FFFFFF"/>
              </a:solidFill>
            </a:rPr>
            <a:t>.</a:t>
          </a:r>
          <a:endParaRPr lang="es-MX" dirty="0"/>
        </a:p>
      </dgm:t>
    </dgm:pt>
    <dgm:pt modelId="{8A6300CE-F9A1-431B-AE9B-0D6420FEEE78}" type="parTrans" cxnId="{83B6D01D-EB72-4F1E-A91F-C64D4C23846C}">
      <dgm:prSet/>
      <dgm:spPr/>
      <dgm:t>
        <a:bodyPr/>
        <a:lstStyle/>
        <a:p>
          <a:endParaRPr lang="es-MX"/>
        </a:p>
      </dgm:t>
    </dgm:pt>
    <dgm:pt modelId="{A4107B8F-CDAD-48BD-A2CE-55B54CC92D83}" type="sibTrans" cxnId="{83B6D01D-EB72-4F1E-A91F-C64D4C23846C}">
      <dgm:prSet/>
      <dgm:spPr/>
      <dgm:t>
        <a:bodyPr/>
        <a:lstStyle/>
        <a:p>
          <a:endParaRPr lang="es-MX"/>
        </a:p>
      </dgm:t>
    </dgm:pt>
    <dgm:pt modelId="{4BF54012-1B5D-4067-8167-CF4913AC83AC}">
      <dgm:prSet phldrT="[Texto]"/>
      <dgm:spPr/>
      <dgm:t>
        <a:bodyPr/>
        <a:lstStyle/>
        <a:p>
          <a:r>
            <a:rPr lang="es-ES" b="1" dirty="0" smtClean="0">
              <a:solidFill>
                <a:srgbClr val="FFFFFF"/>
              </a:solidFill>
              <a:latin typeface="Tw Cen MT"/>
            </a:rPr>
            <a:t>Ley Monetaria De Los Estados Unidos Mexicanos.</a:t>
          </a:r>
        </a:p>
        <a:p>
          <a:r>
            <a:rPr lang="es-ES" b="1" dirty="0" smtClean="0">
              <a:solidFill>
                <a:srgbClr val="FFFFFF"/>
              </a:solidFill>
              <a:latin typeface="Tw Cen MT"/>
            </a:rPr>
            <a:t>Ley General De Sociedades Cooperativas</a:t>
          </a:r>
        </a:p>
        <a:p>
          <a:r>
            <a:rPr lang="es-ES" b="1" dirty="0" smtClean="0">
              <a:solidFill>
                <a:srgbClr val="FFFFFF"/>
              </a:solidFill>
              <a:latin typeface="Tw Cen MT"/>
            </a:rPr>
            <a:t>Ley De Las Sociedades De Solidaridad Social.</a:t>
          </a:r>
          <a:endParaRPr lang="es-MX" dirty="0"/>
        </a:p>
      </dgm:t>
    </dgm:pt>
    <dgm:pt modelId="{651186CB-61A2-4966-BD46-58348A69F788}" type="parTrans" cxnId="{AD236DB4-E9E5-458B-BE0B-B2A6FDBBDD61}">
      <dgm:prSet/>
      <dgm:spPr/>
      <dgm:t>
        <a:bodyPr/>
        <a:lstStyle/>
        <a:p>
          <a:endParaRPr lang="es-MX"/>
        </a:p>
      </dgm:t>
    </dgm:pt>
    <dgm:pt modelId="{48463D1B-BD70-43CA-822D-B8417EEFD821}" type="sibTrans" cxnId="{AD236DB4-E9E5-458B-BE0B-B2A6FDBBDD61}">
      <dgm:prSet/>
      <dgm:spPr/>
      <dgm:t>
        <a:bodyPr/>
        <a:lstStyle/>
        <a:p>
          <a:endParaRPr lang="es-MX"/>
        </a:p>
      </dgm:t>
    </dgm:pt>
    <dgm:pt modelId="{EB280C58-22D3-42F1-8364-6A9B0BA263F1}" type="pres">
      <dgm:prSet presAssocID="{2AB09B7A-FB08-4B00-A366-6C037BCDC0EB}" presName="linear" presStyleCnt="0">
        <dgm:presLayoutVars>
          <dgm:dir/>
          <dgm:animLvl val="lvl"/>
          <dgm:resizeHandles val="exact"/>
        </dgm:presLayoutVars>
      </dgm:prSet>
      <dgm:spPr/>
      <dgm:t>
        <a:bodyPr/>
        <a:lstStyle/>
        <a:p>
          <a:endParaRPr lang="es-MX"/>
        </a:p>
      </dgm:t>
    </dgm:pt>
    <dgm:pt modelId="{B698AA9B-16EA-451C-9EBD-B77A752A0577}" type="pres">
      <dgm:prSet presAssocID="{5B02E998-1146-44FA-801F-92601F52E81A}" presName="parentLin" presStyleCnt="0"/>
      <dgm:spPr/>
    </dgm:pt>
    <dgm:pt modelId="{D53D85CE-7974-462B-A366-186A42EBCD7A}" type="pres">
      <dgm:prSet presAssocID="{5B02E998-1146-44FA-801F-92601F52E81A}" presName="parentLeftMargin" presStyleLbl="node1" presStyleIdx="0" presStyleCnt="4"/>
      <dgm:spPr/>
      <dgm:t>
        <a:bodyPr/>
        <a:lstStyle/>
        <a:p>
          <a:endParaRPr lang="es-MX"/>
        </a:p>
      </dgm:t>
    </dgm:pt>
    <dgm:pt modelId="{526069F1-C96F-4384-98B0-EDC727CBBD63}" type="pres">
      <dgm:prSet presAssocID="{5B02E998-1146-44FA-801F-92601F52E81A}" presName="parentText" presStyleLbl="node1" presStyleIdx="0" presStyleCnt="4" custScaleY="319411">
        <dgm:presLayoutVars>
          <dgm:chMax val="0"/>
          <dgm:bulletEnabled val="1"/>
        </dgm:presLayoutVars>
      </dgm:prSet>
      <dgm:spPr/>
      <dgm:t>
        <a:bodyPr/>
        <a:lstStyle/>
        <a:p>
          <a:endParaRPr lang="es-MX"/>
        </a:p>
      </dgm:t>
    </dgm:pt>
    <dgm:pt modelId="{44F4EECB-DB2E-459C-A1C0-67D82FCF95F0}" type="pres">
      <dgm:prSet presAssocID="{5B02E998-1146-44FA-801F-92601F52E81A}" presName="negativeSpace" presStyleCnt="0"/>
      <dgm:spPr/>
    </dgm:pt>
    <dgm:pt modelId="{914B47DE-0990-41E0-B1DF-368A182C462C}" type="pres">
      <dgm:prSet presAssocID="{5B02E998-1146-44FA-801F-92601F52E81A}" presName="childText" presStyleLbl="conFgAcc1" presStyleIdx="0" presStyleCnt="4">
        <dgm:presLayoutVars>
          <dgm:bulletEnabled val="1"/>
        </dgm:presLayoutVars>
      </dgm:prSet>
      <dgm:spPr/>
    </dgm:pt>
    <dgm:pt modelId="{B852A540-636A-412B-88C7-75BB12013EE6}" type="pres">
      <dgm:prSet presAssocID="{E764D13B-6B8D-49D4-A97D-E633EFF090F5}" presName="spaceBetweenRectangles" presStyleCnt="0"/>
      <dgm:spPr/>
    </dgm:pt>
    <dgm:pt modelId="{3B6074E7-A172-4001-A25C-F1EBF6742AC9}" type="pres">
      <dgm:prSet presAssocID="{74D488B0-C585-433A-AFE0-E9057DE1A86C}" presName="parentLin" presStyleCnt="0"/>
      <dgm:spPr/>
    </dgm:pt>
    <dgm:pt modelId="{2CC5CDAB-A6D5-4CD2-94AC-CCF740E0E09A}" type="pres">
      <dgm:prSet presAssocID="{74D488B0-C585-433A-AFE0-E9057DE1A86C}" presName="parentLeftMargin" presStyleLbl="node1" presStyleIdx="0" presStyleCnt="4"/>
      <dgm:spPr/>
      <dgm:t>
        <a:bodyPr/>
        <a:lstStyle/>
        <a:p>
          <a:endParaRPr lang="es-MX"/>
        </a:p>
      </dgm:t>
    </dgm:pt>
    <dgm:pt modelId="{81A50019-AADD-4988-8F67-4A8121137F50}" type="pres">
      <dgm:prSet presAssocID="{74D488B0-C585-433A-AFE0-E9057DE1A86C}" presName="parentText" presStyleLbl="node1" presStyleIdx="1" presStyleCnt="4" custScaleY="382418">
        <dgm:presLayoutVars>
          <dgm:chMax val="0"/>
          <dgm:bulletEnabled val="1"/>
        </dgm:presLayoutVars>
      </dgm:prSet>
      <dgm:spPr/>
      <dgm:t>
        <a:bodyPr/>
        <a:lstStyle/>
        <a:p>
          <a:endParaRPr lang="es-MX"/>
        </a:p>
      </dgm:t>
    </dgm:pt>
    <dgm:pt modelId="{31620D37-315B-45B0-9813-17FFCDE85C61}" type="pres">
      <dgm:prSet presAssocID="{74D488B0-C585-433A-AFE0-E9057DE1A86C}" presName="negativeSpace" presStyleCnt="0"/>
      <dgm:spPr/>
    </dgm:pt>
    <dgm:pt modelId="{D1645C9B-0F52-4D4A-8C4F-B900A67A7B8F}" type="pres">
      <dgm:prSet presAssocID="{74D488B0-C585-433A-AFE0-E9057DE1A86C}" presName="childText" presStyleLbl="conFgAcc1" presStyleIdx="1" presStyleCnt="4">
        <dgm:presLayoutVars>
          <dgm:bulletEnabled val="1"/>
        </dgm:presLayoutVars>
      </dgm:prSet>
      <dgm:spPr/>
    </dgm:pt>
    <dgm:pt modelId="{3A2CA224-ACA4-46B6-A639-9292B0EF28E4}" type="pres">
      <dgm:prSet presAssocID="{F77FEEA8-00A0-48CB-AE9C-DBC434B9F382}" presName="spaceBetweenRectangles" presStyleCnt="0"/>
      <dgm:spPr/>
    </dgm:pt>
    <dgm:pt modelId="{AA11CECA-A66D-4199-83E9-D4862D36FF01}" type="pres">
      <dgm:prSet presAssocID="{5658B16A-E5F4-49D1-A74C-77B0FDEBFFCE}" presName="parentLin" presStyleCnt="0"/>
      <dgm:spPr/>
    </dgm:pt>
    <dgm:pt modelId="{90F2BE39-6ECD-4F57-BD45-10E2809E2029}" type="pres">
      <dgm:prSet presAssocID="{5658B16A-E5F4-49D1-A74C-77B0FDEBFFCE}" presName="parentLeftMargin" presStyleLbl="node1" presStyleIdx="1" presStyleCnt="4"/>
      <dgm:spPr/>
      <dgm:t>
        <a:bodyPr/>
        <a:lstStyle/>
        <a:p>
          <a:endParaRPr lang="es-MX"/>
        </a:p>
      </dgm:t>
    </dgm:pt>
    <dgm:pt modelId="{FF185A99-0D81-427B-93A0-14F0146B1234}" type="pres">
      <dgm:prSet presAssocID="{5658B16A-E5F4-49D1-A74C-77B0FDEBFFCE}" presName="parentText" presStyleLbl="node1" presStyleIdx="2" presStyleCnt="4" custScaleY="355597">
        <dgm:presLayoutVars>
          <dgm:chMax val="0"/>
          <dgm:bulletEnabled val="1"/>
        </dgm:presLayoutVars>
      </dgm:prSet>
      <dgm:spPr/>
      <dgm:t>
        <a:bodyPr/>
        <a:lstStyle/>
        <a:p>
          <a:endParaRPr lang="es-MX"/>
        </a:p>
      </dgm:t>
    </dgm:pt>
    <dgm:pt modelId="{4160F238-6181-454F-A34E-D11395127DFE}" type="pres">
      <dgm:prSet presAssocID="{5658B16A-E5F4-49D1-A74C-77B0FDEBFFCE}" presName="negativeSpace" presStyleCnt="0"/>
      <dgm:spPr/>
    </dgm:pt>
    <dgm:pt modelId="{E5E6B3E9-7788-4685-8149-08E5FA4AC968}" type="pres">
      <dgm:prSet presAssocID="{5658B16A-E5F4-49D1-A74C-77B0FDEBFFCE}" presName="childText" presStyleLbl="conFgAcc1" presStyleIdx="2" presStyleCnt="4">
        <dgm:presLayoutVars>
          <dgm:bulletEnabled val="1"/>
        </dgm:presLayoutVars>
      </dgm:prSet>
      <dgm:spPr/>
      <dgm:t>
        <a:bodyPr/>
        <a:lstStyle/>
        <a:p>
          <a:endParaRPr lang="es-MX"/>
        </a:p>
      </dgm:t>
    </dgm:pt>
    <dgm:pt modelId="{944A304A-6560-4C24-BFB4-CBC56A32CE75}" type="pres">
      <dgm:prSet presAssocID="{A4107B8F-CDAD-48BD-A2CE-55B54CC92D83}" presName="spaceBetweenRectangles" presStyleCnt="0"/>
      <dgm:spPr/>
    </dgm:pt>
    <dgm:pt modelId="{05E0CF6D-B949-4838-9445-0AD018D86B61}" type="pres">
      <dgm:prSet presAssocID="{4BF54012-1B5D-4067-8167-CF4913AC83AC}" presName="parentLin" presStyleCnt="0"/>
      <dgm:spPr/>
    </dgm:pt>
    <dgm:pt modelId="{9274A063-41C9-43BC-AA43-CF1FDDFB631D}" type="pres">
      <dgm:prSet presAssocID="{4BF54012-1B5D-4067-8167-CF4913AC83AC}" presName="parentLeftMargin" presStyleLbl="node1" presStyleIdx="2" presStyleCnt="4"/>
      <dgm:spPr/>
      <dgm:t>
        <a:bodyPr/>
        <a:lstStyle/>
        <a:p>
          <a:endParaRPr lang="es-MX"/>
        </a:p>
      </dgm:t>
    </dgm:pt>
    <dgm:pt modelId="{E88962CA-95D3-41D2-8235-C5EAB1952A69}" type="pres">
      <dgm:prSet presAssocID="{4BF54012-1B5D-4067-8167-CF4913AC83AC}" presName="parentText" presStyleLbl="node1" presStyleIdx="3" presStyleCnt="4" custScaleY="350237">
        <dgm:presLayoutVars>
          <dgm:chMax val="0"/>
          <dgm:bulletEnabled val="1"/>
        </dgm:presLayoutVars>
      </dgm:prSet>
      <dgm:spPr/>
      <dgm:t>
        <a:bodyPr/>
        <a:lstStyle/>
        <a:p>
          <a:endParaRPr lang="es-MX"/>
        </a:p>
      </dgm:t>
    </dgm:pt>
    <dgm:pt modelId="{0EB1CA20-17B7-476E-82A5-27463F012B45}" type="pres">
      <dgm:prSet presAssocID="{4BF54012-1B5D-4067-8167-CF4913AC83AC}" presName="negativeSpace" presStyleCnt="0"/>
      <dgm:spPr/>
    </dgm:pt>
    <dgm:pt modelId="{B62F0A6E-A2E7-4D3C-9359-488AB1C4B2D4}" type="pres">
      <dgm:prSet presAssocID="{4BF54012-1B5D-4067-8167-CF4913AC83AC}" presName="childText" presStyleLbl="conFgAcc1" presStyleIdx="3" presStyleCnt="4">
        <dgm:presLayoutVars>
          <dgm:bulletEnabled val="1"/>
        </dgm:presLayoutVars>
      </dgm:prSet>
      <dgm:spPr/>
    </dgm:pt>
  </dgm:ptLst>
  <dgm:cxnLst>
    <dgm:cxn modelId="{FD279B78-2E82-4112-8271-57E026EC1E0B}" type="presOf" srcId="{5658B16A-E5F4-49D1-A74C-77B0FDEBFFCE}" destId="{90F2BE39-6ECD-4F57-BD45-10E2809E2029}" srcOrd="0" destOrd="0" presId="urn:microsoft.com/office/officeart/2005/8/layout/list1"/>
    <dgm:cxn modelId="{AD236DB4-E9E5-458B-BE0B-B2A6FDBBDD61}" srcId="{2AB09B7A-FB08-4B00-A366-6C037BCDC0EB}" destId="{4BF54012-1B5D-4067-8167-CF4913AC83AC}" srcOrd="3" destOrd="0" parTransId="{651186CB-61A2-4966-BD46-58348A69F788}" sibTransId="{48463D1B-BD70-43CA-822D-B8417EEFD821}"/>
    <dgm:cxn modelId="{62020F2C-9C22-43C3-9178-1DE7C28FD3BB}" type="presOf" srcId="{2AB09B7A-FB08-4B00-A366-6C037BCDC0EB}" destId="{EB280C58-22D3-42F1-8364-6A9B0BA263F1}" srcOrd="0" destOrd="0" presId="urn:microsoft.com/office/officeart/2005/8/layout/list1"/>
    <dgm:cxn modelId="{9899B1C4-901E-4CA1-A504-88286493A6BA}" type="presOf" srcId="{4BF54012-1B5D-4067-8167-CF4913AC83AC}" destId="{E88962CA-95D3-41D2-8235-C5EAB1952A69}" srcOrd="1" destOrd="0" presId="urn:microsoft.com/office/officeart/2005/8/layout/list1"/>
    <dgm:cxn modelId="{2053DCA2-C86E-4C91-976E-DD1D72DF6D5D}" type="presOf" srcId="{5B02E998-1146-44FA-801F-92601F52E81A}" destId="{D53D85CE-7974-462B-A366-186A42EBCD7A}" srcOrd="0" destOrd="0" presId="urn:microsoft.com/office/officeart/2005/8/layout/list1"/>
    <dgm:cxn modelId="{E9F7C048-D80D-493C-BABA-EFED67A2BCA7}" type="presOf" srcId="{5658B16A-E5F4-49D1-A74C-77B0FDEBFFCE}" destId="{FF185A99-0D81-427B-93A0-14F0146B1234}" srcOrd="1" destOrd="0" presId="urn:microsoft.com/office/officeart/2005/8/layout/list1"/>
    <dgm:cxn modelId="{65CC20F4-00A3-4C5B-AEE5-0A50F54CBF2E}" type="presOf" srcId="{74D488B0-C585-433A-AFE0-E9057DE1A86C}" destId="{2CC5CDAB-A6D5-4CD2-94AC-CCF740E0E09A}" srcOrd="0" destOrd="0" presId="urn:microsoft.com/office/officeart/2005/8/layout/list1"/>
    <dgm:cxn modelId="{4E8800B7-4162-4EDC-99B2-1D137C18BCDB}" type="presOf" srcId="{74D488B0-C585-433A-AFE0-E9057DE1A86C}" destId="{81A50019-AADD-4988-8F67-4A8121137F50}" srcOrd="1" destOrd="0" presId="urn:microsoft.com/office/officeart/2005/8/layout/list1"/>
    <dgm:cxn modelId="{A1045580-D578-4369-8FD8-350B4521EA63}" srcId="{2AB09B7A-FB08-4B00-A366-6C037BCDC0EB}" destId="{5B02E998-1146-44FA-801F-92601F52E81A}" srcOrd="0" destOrd="0" parTransId="{7A1D5633-18AA-45C3-ABB8-C68AE9B222FB}" sibTransId="{E764D13B-6B8D-49D4-A97D-E633EFF090F5}"/>
    <dgm:cxn modelId="{83B6D01D-EB72-4F1E-A91F-C64D4C23846C}" srcId="{2AB09B7A-FB08-4B00-A366-6C037BCDC0EB}" destId="{5658B16A-E5F4-49D1-A74C-77B0FDEBFFCE}" srcOrd="2" destOrd="0" parTransId="{8A6300CE-F9A1-431B-AE9B-0D6420FEEE78}" sibTransId="{A4107B8F-CDAD-48BD-A2CE-55B54CC92D83}"/>
    <dgm:cxn modelId="{0A169E4F-70EF-460E-ACF1-9B82D662DBF2}" type="presOf" srcId="{5B02E998-1146-44FA-801F-92601F52E81A}" destId="{526069F1-C96F-4384-98B0-EDC727CBBD63}" srcOrd="1" destOrd="0" presId="urn:microsoft.com/office/officeart/2005/8/layout/list1"/>
    <dgm:cxn modelId="{DA20D7E5-BCBA-4027-BCE3-B9F53D84FA93}" srcId="{2AB09B7A-FB08-4B00-A366-6C037BCDC0EB}" destId="{74D488B0-C585-433A-AFE0-E9057DE1A86C}" srcOrd="1" destOrd="0" parTransId="{383A37C9-5414-4890-A693-8F2AE0FA75D3}" sibTransId="{F77FEEA8-00A0-48CB-AE9C-DBC434B9F382}"/>
    <dgm:cxn modelId="{2D0929E3-6CDE-49A7-9CC0-45D07B05B7D8}" type="presOf" srcId="{4BF54012-1B5D-4067-8167-CF4913AC83AC}" destId="{9274A063-41C9-43BC-AA43-CF1FDDFB631D}" srcOrd="0" destOrd="0" presId="urn:microsoft.com/office/officeart/2005/8/layout/list1"/>
    <dgm:cxn modelId="{1AFFBFDD-3091-41D5-8183-2783104AB0DA}" type="presParOf" srcId="{EB280C58-22D3-42F1-8364-6A9B0BA263F1}" destId="{B698AA9B-16EA-451C-9EBD-B77A752A0577}" srcOrd="0" destOrd="0" presId="urn:microsoft.com/office/officeart/2005/8/layout/list1"/>
    <dgm:cxn modelId="{0B249791-1AC7-4D57-A932-8BD1E502A20E}" type="presParOf" srcId="{B698AA9B-16EA-451C-9EBD-B77A752A0577}" destId="{D53D85CE-7974-462B-A366-186A42EBCD7A}" srcOrd="0" destOrd="0" presId="urn:microsoft.com/office/officeart/2005/8/layout/list1"/>
    <dgm:cxn modelId="{E59F0165-10C3-4CB7-8040-4DB2D50C3F62}" type="presParOf" srcId="{B698AA9B-16EA-451C-9EBD-B77A752A0577}" destId="{526069F1-C96F-4384-98B0-EDC727CBBD63}" srcOrd="1" destOrd="0" presId="urn:microsoft.com/office/officeart/2005/8/layout/list1"/>
    <dgm:cxn modelId="{0FAA4AEA-0F1F-410A-BF7A-D2D488E544BD}" type="presParOf" srcId="{EB280C58-22D3-42F1-8364-6A9B0BA263F1}" destId="{44F4EECB-DB2E-459C-A1C0-67D82FCF95F0}" srcOrd="1" destOrd="0" presId="urn:microsoft.com/office/officeart/2005/8/layout/list1"/>
    <dgm:cxn modelId="{DEBF27A3-26EE-4E5F-85D4-9855C289A63A}" type="presParOf" srcId="{EB280C58-22D3-42F1-8364-6A9B0BA263F1}" destId="{914B47DE-0990-41E0-B1DF-368A182C462C}" srcOrd="2" destOrd="0" presId="urn:microsoft.com/office/officeart/2005/8/layout/list1"/>
    <dgm:cxn modelId="{66869A53-4B88-436C-84D6-4434AE464623}" type="presParOf" srcId="{EB280C58-22D3-42F1-8364-6A9B0BA263F1}" destId="{B852A540-636A-412B-88C7-75BB12013EE6}" srcOrd="3" destOrd="0" presId="urn:microsoft.com/office/officeart/2005/8/layout/list1"/>
    <dgm:cxn modelId="{0F6D976C-0587-4E2D-860B-08A71E791507}" type="presParOf" srcId="{EB280C58-22D3-42F1-8364-6A9B0BA263F1}" destId="{3B6074E7-A172-4001-A25C-F1EBF6742AC9}" srcOrd="4" destOrd="0" presId="urn:microsoft.com/office/officeart/2005/8/layout/list1"/>
    <dgm:cxn modelId="{4A41BB6D-74D7-476A-A040-5C596D61295D}" type="presParOf" srcId="{3B6074E7-A172-4001-A25C-F1EBF6742AC9}" destId="{2CC5CDAB-A6D5-4CD2-94AC-CCF740E0E09A}" srcOrd="0" destOrd="0" presId="urn:microsoft.com/office/officeart/2005/8/layout/list1"/>
    <dgm:cxn modelId="{8710EA21-A4B5-477F-AD44-9E327FEF99FA}" type="presParOf" srcId="{3B6074E7-A172-4001-A25C-F1EBF6742AC9}" destId="{81A50019-AADD-4988-8F67-4A8121137F50}" srcOrd="1" destOrd="0" presId="urn:microsoft.com/office/officeart/2005/8/layout/list1"/>
    <dgm:cxn modelId="{B09B6F49-1184-4F28-9E13-8772A7CFAA09}" type="presParOf" srcId="{EB280C58-22D3-42F1-8364-6A9B0BA263F1}" destId="{31620D37-315B-45B0-9813-17FFCDE85C61}" srcOrd="5" destOrd="0" presId="urn:microsoft.com/office/officeart/2005/8/layout/list1"/>
    <dgm:cxn modelId="{8B77F4E7-2C50-4CD5-AC52-42BEF6DC7F2D}" type="presParOf" srcId="{EB280C58-22D3-42F1-8364-6A9B0BA263F1}" destId="{D1645C9B-0F52-4D4A-8C4F-B900A67A7B8F}" srcOrd="6" destOrd="0" presId="urn:microsoft.com/office/officeart/2005/8/layout/list1"/>
    <dgm:cxn modelId="{D1371D69-0337-48B1-ABAD-D532598DC1EF}" type="presParOf" srcId="{EB280C58-22D3-42F1-8364-6A9B0BA263F1}" destId="{3A2CA224-ACA4-46B6-A639-9292B0EF28E4}" srcOrd="7" destOrd="0" presId="urn:microsoft.com/office/officeart/2005/8/layout/list1"/>
    <dgm:cxn modelId="{A0D04C74-30FA-4232-9B57-9B4BFE74C778}" type="presParOf" srcId="{EB280C58-22D3-42F1-8364-6A9B0BA263F1}" destId="{AA11CECA-A66D-4199-83E9-D4862D36FF01}" srcOrd="8" destOrd="0" presId="urn:microsoft.com/office/officeart/2005/8/layout/list1"/>
    <dgm:cxn modelId="{4A79C87D-DDD6-4A53-B1EF-4C5C4A183FF4}" type="presParOf" srcId="{AA11CECA-A66D-4199-83E9-D4862D36FF01}" destId="{90F2BE39-6ECD-4F57-BD45-10E2809E2029}" srcOrd="0" destOrd="0" presId="urn:microsoft.com/office/officeart/2005/8/layout/list1"/>
    <dgm:cxn modelId="{92DF3C5B-BE5C-415B-83BF-A5D78CF6D333}" type="presParOf" srcId="{AA11CECA-A66D-4199-83E9-D4862D36FF01}" destId="{FF185A99-0D81-427B-93A0-14F0146B1234}" srcOrd="1" destOrd="0" presId="urn:microsoft.com/office/officeart/2005/8/layout/list1"/>
    <dgm:cxn modelId="{98CF679F-C0B4-4ECD-85AB-7CEBDD449EC2}" type="presParOf" srcId="{EB280C58-22D3-42F1-8364-6A9B0BA263F1}" destId="{4160F238-6181-454F-A34E-D11395127DFE}" srcOrd="9" destOrd="0" presId="urn:microsoft.com/office/officeart/2005/8/layout/list1"/>
    <dgm:cxn modelId="{974D6ACD-E945-4EFB-BC09-00C52AC0C4A6}" type="presParOf" srcId="{EB280C58-22D3-42F1-8364-6A9B0BA263F1}" destId="{E5E6B3E9-7788-4685-8149-08E5FA4AC968}" srcOrd="10" destOrd="0" presId="urn:microsoft.com/office/officeart/2005/8/layout/list1"/>
    <dgm:cxn modelId="{2E47E3AF-7A70-490E-93BA-2AEC99B4DB08}" type="presParOf" srcId="{EB280C58-22D3-42F1-8364-6A9B0BA263F1}" destId="{944A304A-6560-4C24-BFB4-CBC56A32CE75}" srcOrd="11" destOrd="0" presId="urn:microsoft.com/office/officeart/2005/8/layout/list1"/>
    <dgm:cxn modelId="{C20F00CC-6BC4-4C4F-AFE9-C86915BAC2DE}" type="presParOf" srcId="{EB280C58-22D3-42F1-8364-6A9B0BA263F1}" destId="{05E0CF6D-B949-4838-9445-0AD018D86B61}" srcOrd="12" destOrd="0" presId="urn:microsoft.com/office/officeart/2005/8/layout/list1"/>
    <dgm:cxn modelId="{3CB879F6-7C2A-42C6-A4F8-5C4416C39B31}" type="presParOf" srcId="{05E0CF6D-B949-4838-9445-0AD018D86B61}" destId="{9274A063-41C9-43BC-AA43-CF1FDDFB631D}" srcOrd="0" destOrd="0" presId="urn:microsoft.com/office/officeart/2005/8/layout/list1"/>
    <dgm:cxn modelId="{45EC8910-0F50-4543-B11C-618089EEC078}" type="presParOf" srcId="{05E0CF6D-B949-4838-9445-0AD018D86B61}" destId="{E88962CA-95D3-41D2-8235-C5EAB1952A69}" srcOrd="1" destOrd="0" presId="urn:microsoft.com/office/officeart/2005/8/layout/list1"/>
    <dgm:cxn modelId="{522CD34A-A8FE-4CD6-B984-97F9573F766D}" type="presParOf" srcId="{EB280C58-22D3-42F1-8364-6A9B0BA263F1}" destId="{0EB1CA20-17B7-476E-82A5-27463F012B45}" srcOrd="13" destOrd="0" presId="urn:microsoft.com/office/officeart/2005/8/layout/list1"/>
    <dgm:cxn modelId="{8D095D85-64D5-4353-AF93-10380142D55B}" type="presParOf" srcId="{EB280C58-22D3-42F1-8364-6A9B0BA263F1}" destId="{B62F0A6E-A2E7-4D3C-9359-488AB1C4B2D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40BB60-FEF3-4CA5-9DB7-406A2BA50B50}" type="doc">
      <dgm:prSet loTypeId="urn:microsoft.com/office/officeart/2005/8/layout/StepDownProcess" loCatId="process" qsTypeId="urn:microsoft.com/office/officeart/2005/8/quickstyle/3d1" qsCatId="3D" csTypeId="urn:microsoft.com/office/officeart/2005/8/colors/colorful1" csCatId="colorful" phldr="1"/>
      <dgm:spPr/>
      <dgm:t>
        <a:bodyPr/>
        <a:lstStyle/>
        <a:p>
          <a:endParaRPr lang="es-MX"/>
        </a:p>
      </dgm:t>
    </dgm:pt>
    <dgm:pt modelId="{E770AC09-37B9-42DF-A06C-F6E08C8FAC11}">
      <dgm:prSet phldrT="[Texto]" custT="1"/>
      <dgm:spPr/>
      <dgm:t>
        <a:bodyPr/>
        <a:lstStyle/>
        <a:p>
          <a:r>
            <a:rPr lang="es-ES" sz="1800" b="1" dirty="0" smtClean="0">
              <a:latin typeface="Tw Cen MT"/>
            </a:rPr>
            <a:t>Por Lo Tanto  Sus Actos  Carecen De Validez</a:t>
          </a:r>
          <a:endParaRPr lang="es-MX" sz="1800" dirty="0"/>
        </a:p>
      </dgm:t>
    </dgm:pt>
    <dgm:pt modelId="{B4183C8F-78B9-4BBE-A52F-7B2E81DEF3F7}" type="parTrans" cxnId="{D0B31658-961E-45D1-9034-E39768F046AB}">
      <dgm:prSet/>
      <dgm:spPr/>
      <dgm:t>
        <a:bodyPr/>
        <a:lstStyle/>
        <a:p>
          <a:endParaRPr lang="es-MX"/>
        </a:p>
      </dgm:t>
    </dgm:pt>
    <dgm:pt modelId="{F6AFA5B7-0545-4057-A42E-CD616D1D7E2D}" type="sibTrans" cxnId="{D0B31658-961E-45D1-9034-E39768F046AB}">
      <dgm:prSet/>
      <dgm:spPr/>
      <dgm:t>
        <a:bodyPr/>
        <a:lstStyle/>
        <a:p>
          <a:endParaRPr lang="es-MX"/>
        </a:p>
      </dgm:t>
    </dgm:pt>
    <dgm:pt modelId="{AA06BA8C-EDC5-4CCC-90FD-C07DEF2B7AED}">
      <dgm:prSet phldrT="[Texto]"/>
      <dgm:spPr/>
      <dgm:t>
        <a:bodyPr/>
        <a:lstStyle/>
        <a:p>
          <a:r>
            <a:rPr lang="en-US" altLang="es-MX" smtClean="0"/>
            <a:t>RESULTADO</a:t>
          </a:r>
          <a:endParaRPr lang="es-MX" dirty="0"/>
        </a:p>
      </dgm:t>
    </dgm:pt>
    <dgm:pt modelId="{903D7902-AEC6-4A0B-BD31-C040937EDA14}" type="parTrans" cxnId="{82D1393E-0263-49FC-9F2A-C6CD72750592}">
      <dgm:prSet/>
      <dgm:spPr/>
      <dgm:t>
        <a:bodyPr/>
        <a:lstStyle/>
        <a:p>
          <a:endParaRPr lang="es-MX"/>
        </a:p>
      </dgm:t>
    </dgm:pt>
    <dgm:pt modelId="{DE2CD3AA-B541-4FEA-9B4A-3F4E6A081A56}" type="sibTrans" cxnId="{82D1393E-0263-49FC-9F2A-C6CD72750592}">
      <dgm:prSet/>
      <dgm:spPr/>
      <dgm:t>
        <a:bodyPr/>
        <a:lstStyle/>
        <a:p>
          <a:endParaRPr lang="es-MX"/>
        </a:p>
      </dgm:t>
    </dgm:pt>
    <dgm:pt modelId="{C64F7991-47FC-44E1-A051-7E4CB818B2B8}">
      <dgm:prSet phldrT="[Texto]"/>
      <dgm:spPr/>
      <dgm:t>
        <a:bodyPr/>
        <a:lstStyle/>
        <a:p>
          <a:r>
            <a:rPr lang="es-ES" b="1" dirty="0" smtClean="0">
              <a:latin typeface="Tw Cen MT"/>
            </a:rPr>
            <a:t>Sin  Embargo , Conforme Al Articulo23 “Los Incapaces Pueden  Ejercer  Sus Derechos O Contraer Obligaciones  Por Medio De Sus </a:t>
          </a:r>
          <a:endParaRPr lang="es-MX" dirty="0"/>
        </a:p>
      </dgm:t>
    </dgm:pt>
    <dgm:pt modelId="{1C0858DD-F424-4156-845F-B0915F31F19C}" type="parTrans" cxnId="{DC9705CD-4525-4169-BCB6-7382F5CE500E}">
      <dgm:prSet/>
      <dgm:spPr/>
      <dgm:t>
        <a:bodyPr/>
        <a:lstStyle/>
        <a:p>
          <a:endParaRPr lang="es-MX"/>
        </a:p>
      </dgm:t>
    </dgm:pt>
    <dgm:pt modelId="{FB82254C-D24B-43DB-A6F9-76526E16D3BA}" type="sibTrans" cxnId="{DC9705CD-4525-4169-BCB6-7382F5CE500E}">
      <dgm:prSet/>
      <dgm:spPr/>
      <dgm:t>
        <a:bodyPr/>
        <a:lstStyle/>
        <a:p>
          <a:endParaRPr lang="es-MX"/>
        </a:p>
      </dgm:t>
    </dgm:pt>
    <dgm:pt modelId="{B7DBA0E4-353F-4735-A113-05488E889078}">
      <dgm:prSet phldrT="[Texto]" custT="1"/>
      <dgm:spPr/>
      <dgm:t>
        <a:bodyPr/>
        <a:lstStyle/>
        <a:p>
          <a:r>
            <a:rPr lang="en-US" altLang="es-MX" sz="2000" dirty="0" smtClean="0"/>
            <a:t>ART.23</a:t>
          </a:r>
          <a:endParaRPr lang="es-MX" sz="2400" dirty="0"/>
        </a:p>
      </dgm:t>
    </dgm:pt>
    <dgm:pt modelId="{1A197605-E185-412F-8469-73B001C04D7D}" type="parTrans" cxnId="{99D9443F-0DDC-47E7-B989-6F23495478BD}">
      <dgm:prSet/>
      <dgm:spPr/>
      <dgm:t>
        <a:bodyPr/>
        <a:lstStyle/>
        <a:p>
          <a:endParaRPr lang="es-MX"/>
        </a:p>
      </dgm:t>
    </dgm:pt>
    <dgm:pt modelId="{A6D97D22-2C9E-4B91-87F7-C8516FFF22C1}" type="sibTrans" cxnId="{99D9443F-0DDC-47E7-B989-6F23495478BD}">
      <dgm:prSet/>
      <dgm:spPr/>
      <dgm:t>
        <a:bodyPr/>
        <a:lstStyle/>
        <a:p>
          <a:endParaRPr lang="es-MX"/>
        </a:p>
      </dgm:t>
    </dgm:pt>
    <dgm:pt modelId="{4363D0B5-0CCE-4490-A7E6-425A43951E16}">
      <dgm:prSet phldrT="[Texto]" custT="1"/>
      <dgm:spPr/>
      <dgm:t>
        <a:bodyPr/>
        <a:lstStyle/>
        <a:p>
          <a:r>
            <a:rPr lang="en-US" altLang="es-MX" sz="1400" dirty="0" smtClean="0"/>
            <a:t>MENOR DE EDAD</a:t>
          </a:r>
          <a:endParaRPr lang="es-MX" sz="1400" dirty="0"/>
        </a:p>
      </dgm:t>
    </dgm:pt>
    <dgm:pt modelId="{DC40CBD7-69EB-44E4-991B-A8E8C4957CE4}" type="sibTrans" cxnId="{62C308D8-E26F-47E4-B7CE-30BAC11C0765}">
      <dgm:prSet/>
      <dgm:spPr/>
      <dgm:t>
        <a:bodyPr/>
        <a:lstStyle/>
        <a:p>
          <a:endParaRPr lang="es-MX"/>
        </a:p>
      </dgm:t>
    </dgm:pt>
    <dgm:pt modelId="{39EF3F50-5542-4D54-AE6C-E713C211037B}" type="parTrans" cxnId="{62C308D8-E26F-47E4-B7CE-30BAC11C0765}">
      <dgm:prSet/>
      <dgm:spPr/>
      <dgm:t>
        <a:bodyPr/>
        <a:lstStyle/>
        <a:p>
          <a:endParaRPr lang="es-MX"/>
        </a:p>
      </dgm:t>
    </dgm:pt>
    <dgm:pt modelId="{EEC9B5B5-DE58-4EE6-8F0F-B3A30631B828}">
      <dgm:prSet phldrT="[Texto]" custT="1"/>
      <dgm:spPr/>
      <dgm:t>
        <a:bodyPr/>
        <a:lstStyle/>
        <a:p>
          <a:r>
            <a:rPr lang="es-ES" sz="1600" b="1" dirty="0" smtClean="0">
              <a:latin typeface="Tw Cen MT"/>
            </a:rPr>
            <a:t>El Menor De Edad  No Emancipado Es Incapaz De Ejercer El Comercio Por Si Mismo Como Profesión  Y También Lo Es Para Ejecutar Actos Aislados De Comercio</a:t>
          </a:r>
          <a:endParaRPr lang="es-MX" sz="1600" dirty="0"/>
        </a:p>
      </dgm:t>
    </dgm:pt>
    <dgm:pt modelId="{9135C310-A296-4FB4-8858-0DB530B271DB}" type="sibTrans" cxnId="{22940809-259E-442B-BF28-9A44330ADF9D}">
      <dgm:prSet/>
      <dgm:spPr/>
      <dgm:t>
        <a:bodyPr/>
        <a:lstStyle/>
        <a:p>
          <a:endParaRPr lang="es-MX"/>
        </a:p>
      </dgm:t>
    </dgm:pt>
    <dgm:pt modelId="{4F74D430-3986-41BE-8340-AD5C10AD3697}" type="parTrans" cxnId="{22940809-259E-442B-BF28-9A44330ADF9D}">
      <dgm:prSet/>
      <dgm:spPr/>
      <dgm:t>
        <a:bodyPr/>
        <a:lstStyle/>
        <a:p>
          <a:endParaRPr lang="es-MX"/>
        </a:p>
      </dgm:t>
    </dgm:pt>
    <dgm:pt modelId="{3AD083B4-C4C2-4946-B571-008D46585693}" type="pres">
      <dgm:prSet presAssocID="{4140BB60-FEF3-4CA5-9DB7-406A2BA50B50}" presName="rootnode" presStyleCnt="0">
        <dgm:presLayoutVars>
          <dgm:chMax/>
          <dgm:chPref/>
          <dgm:dir/>
          <dgm:animLvl val="lvl"/>
        </dgm:presLayoutVars>
      </dgm:prSet>
      <dgm:spPr/>
      <dgm:t>
        <a:bodyPr/>
        <a:lstStyle/>
        <a:p>
          <a:endParaRPr lang="es-MX"/>
        </a:p>
      </dgm:t>
    </dgm:pt>
    <dgm:pt modelId="{EB507D5C-BE0A-4060-820F-1C2E1DA9B68D}" type="pres">
      <dgm:prSet presAssocID="{EEC9B5B5-DE58-4EE6-8F0F-B3A30631B828}" presName="composite" presStyleCnt="0"/>
      <dgm:spPr/>
    </dgm:pt>
    <dgm:pt modelId="{F603C4A4-55A6-41DC-AE4E-CD1F1FAFABA8}" type="pres">
      <dgm:prSet presAssocID="{EEC9B5B5-DE58-4EE6-8F0F-B3A30631B828}" presName="bentUpArrow1" presStyleLbl="alignImgPlace1" presStyleIdx="0" presStyleCnt="2"/>
      <dgm:spPr/>
    </dgm:pt>
    <dgm:pt modelId="{DF54E007-14F1-4E3F-8E12-552CB5127A04}" type="pres">
      <dgm:prSet presAssocID="{EEC9B5B5-DE58-4EE6-8F0F-B3A30631B828}" presName="ParentText" presStyleLbl="node1" presStyleIdx="0" presStyleCnt="3" custScaleX="117753" custScaleY="134783">
        <dgm:presLayoutVars>
          <dgm:chMax val="1"/>
          <dgm:chPref val="1"/>
          <dgm:bulletEnabled val="1"/>
        </dgm:presLayoutVars>
      </dgm:prSet>
      <dgm:spPr/>
      <dgm:t>
        <a:bodyPr/>
        <a:lstStyle/>
        <a:p>
          <a:endParaRPr lang="es-MX"/>
        </a:p>
      </dgm:t>
    </dgm:pt>
    <dgm:pt modelId="{067148F0-E062-4B38-80DF-F8CEAE60A32B}" type="pres">
      <dgm:prSet presAssocID="{EEC9B5B5-DE58-4EE6-8F0F-B3A30631B828}" presName="ChildText" presStyleLbl="revTx" presStyleIdx="0" presStyleCnt="3" custLinFactNeighborX="11934" custLinFactNeighborY="-708">
        <dgm:presLayoutVars>
          <dgm:chMax val="0"/>
          <dgm:chPref val="0"/>
          <dgm:bulletEnabled val="1"/>
        </dgm:presLayoutVars>
      </dgm:prSet>
      <dgm:spPr/>
      <dgm:t>
        <a:bodyPr/>
        <a:lstStyle/>
        <a:p>
          <a:endParaRPr lang="es-MX"/>
        </a:p>
      </dgm:t>
    </dgm:pt>
    <dgm:pt modelId="{A6CCCD3B-F1F6-459A-9A25-89DF8A1627DA}" type="pres">
      <dgm:prSet presAssocID="{9135C310-A296-4FB4-8858-0DB530B271DB}" presName="sibTrans" presStyleCnt="0"/>
      <dgm:spPr/>
    </dgm:pt>
    <dgm:pt modelId="{2E401AC6-FF09-4657-B1B4-EB26BBE202AD}" type="pres">
      <dgm:prSet presAssocID="{E770AC09-37B9-42DF-A06C-F6E08C8FAC11}" presName="composite" presStyleCnt="0"/>
      <dgm:spPr/>
    </dgm:pt>
    <dgm:pt modelId="{3A1A0EFD-CD2C-476F-8E9B-5EF278410F0B}" type="pres">
      <dgm:prSet presAssocID="{E770AC09-37B9-42DF-A06C-F6E08C8FAC11}" presName="bentUpArrow1" presStyleLbl="alignImgPlace1" presStyleIdx="1" presStyleCnt="2"/>
      <dgm:spPr/>
    </dgm:pt>
    <dgm:pt modelId="{AD7FC04A-BADD-4D93-9719-F5B383F712B5}" type="pres">
      <dgm:prSet presAssocID="{E770AC09-37B9-42DF-A06C-F6E08C8FAC11}" presName="ParentText" presStyleLbl="node1" presStyleIdx="1" presStyleCnt="3">
        <dgm:presLayoutVars>
          <dgm:chMax val="1"/>
          <dgm:chPref val="1"/>
          <dgm:bulletEnabled val="1"/>
        </dgm:presLayoutVars>
      </dgm:prSet>
      <dgm:spPr/>
      <dgm:t>
        <a:bodyPr/>
        <a:lstStyle/>
        <a:p>
          <a:endParaRPr lang="es-MX"/>
        </a:p>
      </dgm:t>
    </dgm:pt>
    <dgm:pt modelId="{826EF38B-BE16-4755-AD76-336F4C9076EE}" type="pres">
      <dgm:prSet presAssocID="{E770AC09-37B9-42DF-A06C-F6E08C8FAC11}" presName="ChildText" presStyleLbl="revTx" presStyleIdx="1" presStyleCnt="3">
        <dgm:presLayoutVars>
          <dgm:chMax val="0"/>
          <dgm:chPref val="0"/>
          <dgm:bulletEnabled val="1"/>
        </dgm:presLayoutVars>
      </dgm:prSet>
      <dgm:spPr/>
      <dgm:t>
        <a:bodyPr/>
        <a:lstStyle/>
        <a:p>
          <a:endParaRPr lang="es-MX"/>
        </a:p>
      </dgm:t>
    </dgm:pt>
    <dgm:pt modelId="{4AFB72E6-E770-410A-8CE0-2BAA9C5DD684}" type="pres">
      <dgm:prSet presAssocID="{F6AFA5B7-0545-4057-A42E-CD616D1D7E2D}" presName="sibTrans" presStyleCnt="0"/>
      <dgm:spPr/>
    </dgm:pt>
    <dgm:pt modelId="{E6C9C553-E8EE-480C-8FDD-AAFB0409B219}" type="pres">
      <dgm:prSet presAssocID="{C64F7991-47FC-44E1-A051-7E4CB818B2B8}" presName="composite" presStyleCnt="0"/>
      <dgm:spPr/>
    </dgm:pt>
    <dgm:pt modelId="{DFE98C59-CC6F-41E4-96C0-F68646EDBF03}" type="pres">
      <dgm:prSet presAssocID="{C64F7991-47FC-44E1-A051-7E4CB818B2B8}" presName="ParentText" presStyleLbl="node1" presStyleIdx="2" presStyleCnt="3" custScaleX="127961" custScaleY="122662">
        <dgm:presLayoutVars>
          <dgm:chMax val="1"/>
          <dgm:chPref val="1"/>
          <dgm:bulletEnabled val="1"/>
        </dgm:presLayoutVars>
      </dgm:prSet>
      <dgm:spPr/>
      <dgm:t>
        <a:bodyPr/>
        <a:lstStyle/>
        <a:p>
          <a:endParaRPr lang="es-MX"/>
        </a:p>
      </dgm:t>
    </dgm:pt>
    <dgm:pt modelId="{592DB301-8B03-4B42-85AE-A4044607A12B}" type="pres">
      <dgm:prSet presAssocID="{C64F7991-47FC-44E1-A051-7E4CB818B2B8}" presName="FinalChildText" presStyleLbl="revTx" presStyleIdx="2" presStyleCnt="3" custLinFactNeighborX="19892" custLinFactNeighborY="8015">
        <dgm:presLayoutVars>
          <dgm:chMax val="0"/>
          <dgm:chPref val="0"/>
          <dgm:bulletEnabled val="1"/>
        </dgm:presLayoutVars>
      </dgm:prSet>
      <dgm:spPr/>
      <dgm:t>
        <a:bodyPr/>
        <a:lstStyle/>
        <a:p>
          <a:endParaRPr lang="es-MX"/>
        </a:p>
      </dgm:t>
    </dgm:pt>
  </dgm:ptLst>
  <dgm:cxnLst>
    <dgm:cxn modelId="{99D9443F-0DDC-47E7-B989-6F23495478BD}" srcId="{C64F7991-47FC-44E1-A051-7E4CB818B2B8}" destId="{B7DBA0E4-353F-4735-A113-05488E889078}" srcOrd="0" destOrd="0" parTransId="{1A197605-E185-412F-8469-73B001C04D7D}" sibTransId="{A6D97D22-2C9E-4B91-87F7-C8516FFF22C1}"/>
    <dgm:cxn modelId="{82D1393E-0263-49FC-9F2A-C6CD72750592}" srcId="{E770AC09-37B9-42DF-A06C-F6E08C8FAC11}" destId="{AA06BA8C-EDC5-4CCC-90FD-C07DEF2B7AED}" srcOrd="0" destOrd="0" parTransId="{903D7902-AEC6-4A0B-BD31-C040937EDA14}" sibTransId="{DE2CD3AA-B541-4FEA-9B4A-3F4E6A081A56}"/>
    <dgm:cxn modelId="{F437D204-0CC9-4A6E-8224-E47818A7B8A8}" type="presOf" srcId="{EEC9B5B5-DE58-4EE6-8F0F-B3A30631B828}" destId="{DF54E007-14F1-4E3F-8E12-552CB5127A04}" srcOrd="0" destOrd="0" presId="urn:microsoft.com/office/officeart/2005/8/layout/StepDownProcess"/>
    <dgm:cxn modelId="{780EB0B9-352B-40CB-878E-7C1BDB512B9B}" type="presOf" srcId="{4140BB60-FEF3-4CA5-9DB7-406A2BA50B50}" destId="{3AD083B4-C4C2-4946-B571-008D46585693}" srcOrd="0" destOrd="0" presId="urn:microsoft.com/office/officeart/2005/8/layout/StepDownProcess"/>
    <dgm:cxn modelId="{3B510A5C-795A-45D1-A29E-2089F50B2AAA}" type="presOf" srcId="{4363D0B5-0CCE-4490-A7E6-425A43951E16}" destId="{067148F0-E062-4B38-80DF-F8CEAE60A32B}" srcOrd="0" destOrd="0" presId="urn:microsoft.com/office/officeart/2005/8/layout/StepDownProcess"/>
    <dgm:cxn modelId="{22940809-259E-442B-BF28-9A44330ADF9D}" srcId="{4140BB60-FEF3-4CA5-9DB7-406A2BA50B50}" destId="{EEC9B5B5-DE58-4EE6-8F0F-B3A30631B828}" srcOrd="0" destOrd="0" parTransId="{4F74D430-3986-41BE-8340-AD5C10AD3697}" sibTransId="{9135C310-A296-4FB4-8858-0DB530B271DB}"/>
    <dgm:cxn modelId="{8964FD41-02F1-470B-87EA-2F20B595DED6}" type="presOf" srcId="{E770AC09-37B9-42DF-A06C-F6E08C8FAC11}" destId="{AD7FC04A-BADD-4D93-9719-F5B383F712B5}" srcOrd="0" destOrd="0" presId="urn:microsoft.com/office/officeart/2005/8/layout/StepDownProcess"/>
    <dgm:cxn modelId="{62C308D8-E26F-47E4-B7CE-30BAC11C0765}" srcId="{EEC9B5B5-DE58-4EE6-8F0F-B3A30631B828}" destId="{4363D0B5-0CCE-4490-A7E6-425A43951E16}" srcOrd="0" destOrd="0" parTransId="{39EF3F50-5542-4D54-AE6C-E713C211037B}" sibTransId="{DC40CBD7-69EB-44E4-991B-A8E8C4957CE4}"/>
    <dgm:cxn modelId="{DC9705CD-4525-4169-BCB6-7382F5CE500E}" srcId="{4140BB60-FEF3-4CA5-9DB7-406A2BA50B50}" destId="{C64F7991-47FC-44E1-A051-7E4CB818B2B8}" srcOrd="2" destOrd="0" parTransId="{1C0858DD-F424-4156-845F-B0915F31F19C}" sibTransId="{FB82254C-D24B-43DB-A6F9-76526E16D3BA}"/>
    <dgm:cxn modelId="{7BFFEC4D-3441-454E-BD1D-26C13B459ADA}" type="presOf" srcId="{AA06BA8C-EDC5-4CCC-90FD-C07DEF2B7AED}" destId="{826EF38B-BE16-4755-AD76-336F4C9076EE}" srcOrd="0" destOrd="0" presId="urn:microsoft.com/office/officeart/2005/8/layout/StepDownProcess"/>
    <dgm:cxn modelId="{911BD487-FF03-4832-B75E-EDFC1EAAB40F}" type="presOf" srcId="{C64F7991-47FC-44E1-A051-7E4CB818B2B8}" destId="{DFE98C59-CC6F-41E4-96C0-F68646EDBF03}" srcOrd="0" destOrd="0" presId="urn:microsoft.com/office/officeart/2005/8/layout/StepDownProcess"/>
    <dgm:cxn modelId="{0961C342-731D-4492-A4B9-89CB76F67F19}" type="presOf" srcId="{B7DBA0E4-353F-4735-A113-05488E889078}" destId="{592DB301-8B03-4B42-85AE-A4044607A12B}" srcOrd="0" destOrd="0" presId="urn:microsoft.com/office/officeart/2005/8/layout/StepDownProcess"/>
    <dgm:cxn modelId="{D0B31658-961E-45D1-9034-E39768F046AB}" srcId="{4140BB60-FEF3-4CA5-9DB7-406A2BA50B50}" destId="{E770AC09-37B9-42DF-A06C-F6E08C8FAC11}" srcOrd="1" destOrd="0" parTransId="{B4183C8F-78B9-4BBE-A52F-7B2E81DEF3F7}" sibTransId="{F6AFA5B7-0545-4057-A42E-CD616D1D7E2D}"/>
    <dgm:cxn modelId="{D08FDD49-FB80-4FD4-985A-E65306292C06}" type="presParOf" srcId="{3AD083B4-C4C2-4946-B571-008D46585693}" destId="{EB507D5C-BE0A-4060-820F-1C2E1DA9B68D}" srcOrd="0" destOrd="0" presId="urn:microsoft.com/office/officeart/2005/8/layout/StepDownProcess"/>
    <dgm:cxn modelId="{C9AC88B2-F53F-4523-B2D0-2CD1EF9DA078}" type="presParOf" srcId="{EB507D5C-BE0A-4060-820F-1C2E1DA9B68D}" destId="{F603C4A4-55A6-41DC-AE4E-CD1F1FAFABA8}" srcOrd="0" destOrd="0" presId="urn:microsoft.com/office/officeart/2005/8/layout/StepDownProcess"/>
    <dgm:cxn modelId="{3458954D-65C9-4D06-8748-78DBC3310D4B}" type="presParOf" srcId="{EB507D5C-BE0A-4060-820F-1C2E1DA9B68D}" destId="{DF54E007-14F1-4E3F-8E12-552CB5127A04}" srcOrd="1" destOrd="0" presId="urn:microsoft.com/office/officeart/2005/8/layout/StepDownProcess"/>
    <dgm:cxn modelId="{8A1658E9-1099-4354-8B62-3FD9BC821BD6}" type="presParOf" srcId="{EB507D5C-BE0A-4060-820F-1C2E1DA9B68D}" destId="{067148F0-E062-4B38-80DF-F8CEAE60A32B}" srcOrd="2" destOrd="0" presId="urn:microsoft.com/office/officeart/2005/8/layout/StepDownProcess"/>
    <dgm:cxn modelId="{57DDA083-47E0-40EE-800F-950B50650A6F}" type="presParOf" srcId="{3AD083B4-C4C2-4946-B571-008D46585693}" destId="{A6CCCD3B-F1F6-459A-9A25-89DF8A1627DA}" srcOrd="1" destOrd="0" presId="urn:microsoft.com/office/officeart/2005/8/layout/StepDownProcess"/>
    <dgm:cxn modelId="{1827B5A2-D19E-4453-8252-3E098498309E}" type="presParOf" srcId="{3AD083B4-C4C2-4946-B571-008D46585693}" destId="{2E401AC6-FF09-4657-B1B4-EB26BBE202AD}" srcOrd="2" destOrd="0" presId="urn:microsoft.com/office/officeart/2005/8/layout/StepDownProcess"/>
    <dgm:cxn modelId="{910179F3-7BF3-46DC-9D59-295342F0A102}" type="presParOf" srcId="{2E401AC6-FF09-4657-B1B4-EB26BBE202AD}" destId="{3A1A0EFD-CD2C-476F-8E9B-5EF278410F0B}" srcOrd="0" destOrd="0" presId="urn:microsoft.com/office/officeart/2005/8/layout/StepDownProcess"/>
    <dgm:cxn modelId="{5E0ACF2F-E904-4710-9C2E-385AD864D7E1}" type="presParOf" srcId="{2E401AC6-FF09-4657-B1B4-EB26BBE202AD}" destId="{AD7FC04A-BADD-4D93-9719-F5B383F712B5}" srcOrd="1" destOrd="0" presId="urn:microsoft.com/office/officeart/2005/8/layout/StepDownProcess"/>
    <dgm:cxn modelId="{41FFE23D-7AB4-43D0-82DA-535F10367543}" type="presParOf" srcId="{2E401AC6-FF09-4657-B1B4-EB26BBE202AD}" destId="{826EF38B-BE16-4755-AD76-336F4C9076EE}" srcOrd="2" destOrd="0" presId="urn:microsoft.com/office/officeart/2005/8/layout/StepDownProcess"/>
    <dgm:cxn modelId="{319D7A72-7D1B-40A9-AE64-63AAFCE2D6E7}" type="presParOf" srcId="{3AD083B4-C4C2-4946-B571-008D46585693}" destId="{4AFB72E6-E770-410A-8CE0-2BAA9C5DD684}" srcOrd="3" destOrd="0" presId="urn:microsoft.com/office/officeart/2005/8/layout/StepDownProcess"/>
    <dgm:cxn modelId="{B14ABBCD-9CCC-47CD-91DE-2874478A2F27}" type="presParOf" srcId="{3AD083B4-C4C2-4946-B571-008D46585693}" destId="{E6C9C553-E8EE-480C-8FDD-AAFB0409B219}" srcOrd="4" destOrd="0" presId="urn:microsoft.com/office/officeart/2005/8/layout/StepDownProcess"/>
    <dgm:cxn modelId="{F4619C09-7899-4A9D-84C5-7615688F97A5}" type="presParOf" srcId="{E6C9C553-E8EE-480C-8FDD-AAFB0409B219}" destId="{DFE98C59-CC6F-41E4-96C0-F68646EDBF03}" srcOrd="0" destOrd="0" presId="urn:microsoft.com/office/officeart/2005/8/layout/StepDownProcess"/>
    <dgm:cxn modelId="{8DB6B8A1-DA89-46CF-9662-DE6A6DC92067}" type="presParOf" srcId="{E6C9C553-E8EE-480C-8FDD-AAFB0409B219}" destId="{592DB301-8B03-4B42-85AE-A4044607A12B}"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0CCC21-7BC1-4E41-8067-71BD78490DF5}" type="doc">
      <dgm:prSet loTypeId="urn:microsoft.com/office/officeart/2005/8/layout/hProcess9" loCatId="process" qsTypeId="urn:microsoft.com/office/officeart/2005/8/quickstyle/3d1" qsCatId="3D" csTypeId="urn:microsoft.com/office/officeart/2005/8/colors/colorful3" csCatId="colorful" phldr="1"/>
      <dgm:spPr/>
    </dgm:pt>
    <dgm:pt modelId="{9214054C-9467-4E64-98DB-A9F9B65E2764}">
      <dgm:prSet phldrT="[Texto]"/>
      <dgm:spPr/>
      <dgm:t>
        <a:bodyPr/>
        <a:lstStyle/>
        <a:p>
          <a:r>
            <a:rPr lang="en-US" altLang="es-MX" smtClean="0"/>
            <a:t>ART.23</a:t>
          </a:r>
          <a:endParaRPr lang="es-ES" altLang="es-MX" b="1" smtClean="0"/>
        </a:p>
        <a:p>
          <a:r>
            <a:rPr lang="es-ES" altLang="es-MX" b="1" smtClean="0"/>
            <a:t>Pero El Articulo 23,establece Que Los Incapaces  En Los Casos Anteriores Mencionados  También Pueden Ejercer  Sus Derechos  Y  Contraer Obligaciones  </a:t>
          </a:r>
          <a:endParaRPr lang="es-MX" dirty="0"/>
        </a:p>
      </dgm:t>
    </dgm:pt>
    <dgm:pt modelId="{5A24F55F-E03D-45CD-9117-E8968A0A96BC}" type="parTrans" cxnId="{56D605C8-A735-4AEF-9E63-0A37339DF3AD}">
      <dgm:prSet/>
      <dgm:spPr/>
      <dgm:t>
        <a:bodyPr/>
        <a:lstStyle/>
        <a:p>
          <a:endParaRPr lang="es-MX"/>
        </a:p>
      </dgm:t>
    </dgm:pt>
    <dgm:pt modelId="{09EE494F-9754-4FAD-8186-EEE7DC236F6B}" type="sibTrans" cxnId="{56D605C8-A735-4AEF-9E63-0A37339DF3AD}">
      <dgm:prSet/>
      <dgm:spPr/>
      <dgm:t>
        <a:bodyPr/>
        <a:lstStyle/>
        <a:p>
          <a:endParaRPr lang="es-MX"/>
        </a:p>
      </dgm:t>
    </dgm:pt>
    <dgm:pt modelId="{153F95A5-82A5-4E1C-9BA8-54E6B8901E9D}">
      <dgm:prSet/>
      <dgm:spPr/>
      <dgm:t>
        <a:bodyPr/>
        <a:lstStyle/>
        <a:p>
          <a:r>
            <a:rPr lang="en-US" altLang="es-MX" smtClean="0"/>
            <a:t>LIMITACIÓN</a:t>
          </a:r>
          <a:endParaRPr lang="es-ES" b="1" smtClean="0">
            <a:latin typeface="Tw Cen MT"/>
          </a:endParaRPr>
        </a:p>
        <a:p>
          <a:r>
            <a:rPr lang="es-ES" b="1" smtClean="0">
              <a:latin typeface="Tw Cen MT"/>
            </a:rPr>
            <a:t>Las Personas Que De Una U Otra Manera Están Privadas De Inteligencia  Por Causa De Locura, Idiotismo O Imbecilidad; Los Sordomudos Que No  Sepan Leer Ni Escribir; Los Ebrios Consuetudinarios  Y Drogadictos Habituales</a:t>
          </a:r>
          <a:endParaRPr lang="en-US" b="1" dirty="0">
            <a:latin typeface="Tw Cen MT"/>
          </a:endParaRPr>
        </a:p>
      </dgm:t>
    </dgm:pt>
    <dgm:pt modelId="{1A0AD06B-E8AD-4CE2-A61D-EE38D4566191}" type="parTrans" cxnId="{BAAE8A9C-74E2-4716-8353-9D60AC6CEA12}">
      <dgm:prSet/>
      <dgm:spPr/>
      <dgm:t>
        <a:bodyPr/>
        <a:lstStyle/>
        <a:p>
          <a:endParaRPr lang="es-MX"/>
        </a:p>
      </dgm:t>
    </dgm:pt>
    <dgm:pt modelId="{ECD0BB0C-D889-4BAE-A2F6-969BF7D14954}" type="sibTrans" cxnId="{BAAE8A9C-74E2-4716-8353-9D60AC6CEA12}">
      <dgm:prSet/>
      <dgm:spPr/>
      <dgm:t>
        <a:bodyPr/>
        <a:lstStyle/>
        <a:p>
          <a:endParaRPr lang="es-MX"/>
        </a:p>
      </dgm:t>
    </dgm:pt>
    <dgm:pt modelId="{05562EAA-7784-4F43-9879-80977E235595}">
      <dgm:prSet/>
      <dgm:spPr/>
      <dgm:t>
        <a:bodyPr/>
        <a:lstStyle/>
        <a:p>
          <a:r>
            <a:rPr lang="en-US" altLang="es-MX" smtClean="0"/>
            <a:t>LIMITACIÓN</a:t>
          </a:r>
          <a:endParaRPr lang="es-MX" smtClean="0"/>
        </a:p>
        <a:p>
          <a:r>
            <a:rPr lang="es-MX" smtClean="0"/>
            <a:t>Se Encuentran  Legalmente  Comprendidos  Entre Los Que No Pueden Ser Comerciantes En Forma Directa.</a:t>
          </a:r>
          <a:endParaRPr lang="es-MX" dirty="0"/>
        </a:p>
      </dgm:t>
    </dgm:pt>
    <dgm:pt modelId="{70506BAE-2F9C-4FF8-BACF-2A79DACE2C2D}" type="parTrans" cxnId="{F8A83A4F-0E7E-4F3D-8B34-6564DCA01097}">
      <dgm:prSet/>
      <dgm:spPr/>
      <dgm:t>
        <a:bodyPr/>
        <a:lstStyle/>
        <a:p>
          <a:endParaRPr lang="es-MX"/>
        </a:p>
      </dgm:t>
    </dgm:pt>
    <dgm:pt modelId="{4720A027-EB6D-41C7-8074-B95B896132F2}" type="sibTrans" cxnId="{F8A83A4F-0E7E-4F3D-8B34-6564DCA01097}">
      <dgm:prSet/>
      <dgm:spPr/>
      <dgm:t>
        <a:bodyPr/>
        <a:lstStyle/>
        <a:p>
          <a:endParaRPr lang="es-MX"/>
        </a:p>
      </dgm:t>
    </dgm:pt>
    <dgm:pt modelId="{C0131E30-1123-4896-8E62-523BDD6EF0AD}" type="pres">
      <dgm:prSet presAssocID="{060CCC21-7BC1-4E41-8067-71BD78490DF5}" presName="CompostProcess" presStyleCnt="0">
        <dgm:presLayoutVars>
          <dgm:dir/>
          <dgm:resizeHandles val="exact"/>
        </dgm:presLayoutVars>
      </dgm:prSet>
      <dgm:spPr/>
    </dgm:pt>
    <dgm:pt modelId="{01CE02A2-CEF1-4A93-8DDB-E84CB5B1B6DC}" type="pres">
      <dgm:prSet presAssocID="{060CCC21-7BC1-4E41-8067-71BD78490DF5}" presName="arrow" presStyleLbl="bgShp" presStyleIdx="0" presStyleCnt="1" custScaleX="117647" custLinFactX="7519" custLinFactNeighborX="100000" custLinFactNeighborY="-24889"/>
      <dgm:spPr>
        <a:blipFill rotWithShape="0">
          <a:blip xmlns:r="http://schemas.openxmlformats.org/officeDocument/2006/relationships" r:embed="rId1"/>
          <a:stretch>
            <a:fillRect/>
          </a:stretch>
        </a:blipFill>
      </dgm:spPr>
    </dgm:pt>
    <dgm:pt modelId="{F0EA15CE-0213-47E5-9A03-58C6B55B6876}" type="pres">
      <dgm:prSet presAssocID="{060CCC21-7BC1-4E41-8067-71BD78490DF5}" presName="linearProcess" presStyleCnt="0"/>
      <dgm:spPr/>
    </dgm:pt>
    <dgm:pt modelId="{779437C2-1897-4F73-A9B8-26BCD205C642}" type="pres">
      <dgm:prSet presAssocID="{153F95A5-82A5-4E1C-9BA8-54E6B8901E9D}" presName="textNode" presStyleLbl="node1" presStyleIdx="0" presStyleCnt="3">
        <dgm:presLayoutVars>
          <dgm:bulletEnabled val="1"/>
        </dgm:presLayoutVars>
      </dgm:prSet>
      <dgm:spPr/>
      <dgm:t>
        <a:bodyPr/>
        <a:lstStyle/>
        <a:p>
          <a:endParaRPr lang="es-MX"/>
        </a:p>
      </dgm:t>
    </dgm:pt>
    <dgm:pt modelId="{A788DB98-6E83-4DF0-9163-74D04119A297}" type="pres">
      <dgm:prSet presAssocID="{ECD0BB0C-D889-4BAE-A2F6-969BF7D14954}" presName="sibTrans" presStyleCnt="0"/>
      <dgm:spPr/>
    </dgm:pt>
    <dgm:pt modelId="{B3F77A11-C748-4D93-8CBE-E3203D7E5B26}" type="pres">
      <dgm:prSet presAssocID="{05562EAA-7784-4F43-9879-80977E235595}" presName="textNode" presStyleLbl="node1" presStyleIdx="1" presStyleCnt="3">
        <dgm:presLayoutVars>
          <dgm:bulletEnabled val="1"/>
        </dgm:presLayoutVars>
      </dgm:prSet>
      <dgm:spPr/>
      <dgm:t>
        <a:bodyPr/>
        <a:lstStyle/>
        <a:p>
          <a:endParaRPr lang="es-MX"/>
        </a:p>
      </dgm:t>
    </dgm:pt>
    <dgm:pt modelId="{428A1A96-6777-4009-8BC6-54AD378C32FC}" type="pres">
      <dgm:prSet presAssocID="{4720A027-EB6D-41C7-8074-B95B896132F2}" presName="sibTrans" presStyleCnt="0"/>
      <dgm:spPr/>
    </dgm:pt>
    <dgm:pt modelId="{7BD6BB79-5809-4EF1-BA62-2B6A200023DF}" type="pres">
      <dgm:prSet presAssocID="{9214054C-9467-4E64-98DB-A9F9B65E2764}" presName="textNode" presStyleLbl="node1" presStyleIdx="2" presStyleCnt="3">
        <dgm:presLayoutVars>
          <dgm:bulletEnabled val="1"/>
        </dgm:presLayoutVars>
      </dgm:prSet>
      <dgm:spPr/>
      <dgm:t>
        <a:bodyPr/>
        <a:lstStyle/>
        <a:p>
          <a:endParaRPr lang="es-MX"/>
        </a:p>
      </dgm:t>
    </dgm:pt>
  </dgm:ptLst>
  <dgm:cxnLst>
    <dgm:cxn modelId="{16C72346-C4F4-4DBA-BD5E-6A39E6204617}" type="presOf" srcId="{153F95A5-82A5-4E1C-9BA8-54E6B8901E9D}" destId="{779437C2-1897-4F73-A9B8-26BCD205C642}" srcOrd="0" destOrd="0" presId="urn:microsoft.com/office/officeart/2005/8/layout/hProcess9"/>
    <dgm:cxn modelId="{A3A99ED4-EF5E-4595-8EC6-A991ED0B78FA}" type="presOf" srcId="{060CCC21-7BC1-4E41-8067-71BD78490DF5}" destId="{C0131E30-1123-4896-8E62-523BDD6EF0AD}" srcOrd="0" destOrd="0" presId="urn:microsoft.com/office/officeart/2005/8/layout/hProcess9"/>
    <dgm:cxn modelId="{F8A83A4F-0E7E-4F3D-8B34-6564DCA01097}" srcId="{060CCC21-7BC1-4E41-8067-71BD78490DF5}" destId="{05562EAA-7784-4F43-9879-80977E235595}" srcOrd="1" destOrd="0" parTransId="{70506BAE-2F9C-4FF8-BACF-2A79DACE2C2D}" sibTransId="{4720A027-EB6D-41C7-8074-B95B896132F2}"/>
    <dgm:cxn modelId="{F705ADC6-2E75-4137-B491-119A86537DA8}" type="presOf" srcId="{05562EAA-7784-4F43-9879-80977E235595}" destId="{B3F77A11-C748-4D93-8CBE-E3203D7E5B26}" srcOrd="0" destOrd="0" presId="urn:microsoft.com/office/officeart/2005/8/layout/hProcess9"/>
    <dgm:cxn modelId="{1DD73630-1531-4CE9-9099-8A6AFA0A4623}" type="presOf" srcId="{9214054C-9467-4E64-98DB-A9F9B65E2764}" destId="{7BD6BB79-5809-4EF1-BA62-2B6A200023DF}" srcOrd="0" destOrd="0" presId="urn:microsoft.com/office/officeart/2005/8/layout/hProcess9"/>
    <dgm:cxn modelId="{56D605C8-A735-4AEF-9E63-0A37339DF3AD}" srcId="{060CCC21-7BC1-4E41-8067-71BD78490DF5}" destId="{9214054C-9467-4E64-98DB-A9F9B65E2764}" srcOrd="2" destOrd="0" parTransId="{5A24F55F-E03D-45CD-9117-E8968A0A96BC}" sibTransId="{09EE494F-9754-4FAD-8186-EEE7DC236F6B}"/>
    <dgm:cxn modelId="{BAAE8A9C-74E2-4716-8353-9D60AC6CEA12}" srcId="{060CCC21-7BC1-4E41-8067-71BD78490DF5}" destId="{153F95A5-82A5-4E1C-9BA8-54E6B8901E9D}" srcOrd="0" destOrd="0" parTransId="{1A0AD06B-E8AD-4CE2-A61D-EE38D4566191}" sibTransId="{ECD0BB0C-D889-4BAE-A2F6-969BF7D14954}"/>
    <dgm:cxn modelId="{1309C83C-3AA2-4FCB-953A-AD860B4DA215}" type="presParOf" srcId="{C0131E30-1123-4896-8E62-523BDD6EF0AD}" destId="{01CE02A2-CEF1-4A93-8DDB-E84CB5B1B6DC}" srcOrd="0" destOrd="0" presId="urn:microsoft.com/office/officeart/2005/8/layout/hProcess9"/>
    <dgm:cxn modelId="{AB8469F4-3EB5-4599-9199-C752465C23AC}" type="presParOf" srcId="{C0131E30-1123-4896-8E62-523BDD6EF0AD}" destId="{F0EA15CE-0213-47E5-9A03-58C6B55B6876}" srcOrd="1" destOrd="0" presId="urn:microsoft.com/office/officeart/2005/8/layout/hProcess9"/>
    <dgm:cxn modelId="{D3C503A2-A3EA-45D3-9ADE-02569A0CD3D4}" type="presParOf" srcId="{F0EA15CE-0213-47E5-9A03-58C6B55B6876}" destId="{779437C2-1897-4F73-A9B8-26BCD205C642}" srcOrd="0" destOrd="0" presId="urn:microsoft.com/office/officeart/2005/8/layout/hProcess9"/>
    <dgm:cxn modelId="{07FFD366-AA7B-4DE8-9C8A-1E6B4834DA67}" type="presParOf" srcId="{F0EA15CE-0213-47E5-9A03-58C6B55B6876}" destId="{A788DB98-6E83-4DF0-9163-74D04119A297}" srcOrd="1" destOrd="0" presId="urn:microsoft.com/office/officeart/2005/8/layout/hProcess9"/>
    <dgm:cxn modelId="{019D9443-1D69-4CA0-8F66-BF0D149F416E}" type="presParOf" srcId="{F0EA15CE-0213-47E5-9A03-58C6B55B6876}" destId="{B3F77A11-C748-4D93-8CBE-E3203D7E5B26}" srcOrd="2" destOrd="0" presId="urn:microsoft.com/office/officeart/2005/8/layout/hProcess9"/>
    <dgm:cxn modelId="{3F5163ED-6C44-42CA-81E2-26AE8A72211A}" type="presParOf" srcId="{F0EA15CE-0213-47E5-9A03-58C6B55B6876}" destId="{428A1A96-6777-4009-8BC6-54AD378C32FC}" srcOrd="3" destOrd="0" presId="urn:microsoft.com/office/officeart/2005/8/layout/hProcess9"/>
    <dgm:cxn modelId="{6F89562B-67B9-4811-A41C-1A786C9CEA27}" type="presParOf" srcId="{F0EA15CE-0213-47E5-9A03-58C6B55B6876}" destId="{7BD6BB79-5809-4EF1-BA62-2B6A200023D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AF6A15-E216-4C2B-A1ED-DB6F72804C46}"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80B42B-6C27-47A0-BB0C-2558E1D4D119}" type="slidenum">
              <a:rPr lang="es-MX" smtClean="0"/>
              <a:t>‹Nº›</a:t>
            </a:fld>
            <a:endParaRPr lang="es-MX"/>
          </a:p>
        </p:txBody>
      </p:sp>
    </p:spTree>
    <p:extLst>
      <p:ext uri="{BB962C8B-B14F-4D97-AF65-F5344CB8AC3E}">
        <p14:creationId xmlns:p14="http://schemas.microsoft.com/office/powerpoint/2010/main" val="403904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280B42B-6C27-47A0-BB0C-2558E1D4D119}" type="slidenum">
              <a:rPr lang="es-MX" smtClean="0"/>
              <a:t>4</a:t>
            </a:fld>
            <a:endParaRPr lang="es-MX"/>
          </a:p>
        </p:txBody>
      </p:sp>
    </p:spTree>
    <p:extLst>
      <p:ext uri="{BB962C8B-B14F-4D97-AF65-F5344CB8AC3E}">
        <p14:creationId xmlns:p14="http://schemas.microsoft.com/office/powerpoint/2010/main" val="3617545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280B42B-6C27-47A0-BB0C-2558E1D4D119}" type="slidenum">
              <a:rPr lang="es-MX" smtClean="0"/>
              <a:t>31</a:t>
            </a:fld>
            <a:endParaRPr lang="es-MX"/>
          </a:p>
        </p:txBody>
      </p:sp>
    </p:spTree>
    <p:extLst>
      <p:ext uri="{BB962C8B-B14F-4D97-AF65-F5344CB8AC3E}">
        <p14:creationId xmlns:p14="http://schemas.microsoft.com/office/powerpoint/2010/main" val="527204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A2D1E950-7D3E-4A4A-874B-6D88973C6021}" type="datetimeFigureOut">
              <a:rPr lang="es-MX" smtClean="0"/>
              <a:t>02/10/2015</a:t>
            </a:fld>
            <a:endParaRPr lang="es-MX"/>
          </a:p>
        </p:txBody>
      </p:sp>
      <p:sp>
        <p:nvSpPr>
          <p:cNvPr id="17" name="16 Marcador de pie de página"/>
          <p:cNvSpPr>
            <a:spLocks noGrp="1"/>
          </p:cNvSpPr>
          <p:nvPr>
            <p:ph type="ftr" sz="quarter" idx="11"/>
          </p:nvPr>
        </p:nvSpPr>
        <p:spPr>
          <a:xfrm>
            <a:off x="5410200" y="4205288"/>
            <a:ext cx="1295400" cy="457200"/>
          </a:xfrm>
        </p:spPr>
        <p:txBody>
          <a:bodyPr/>
          <a:lstStyle/>
          <a:p>
            <a:endParaRPr lang="es-MX"/>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85EA649-57E2-4593-9204-74292EFADF87}"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A2D1E950-7D3E-4A4A-874B-6D88973C6021}" type="datetimeFigureOut">
              <a:rPr lang="es-MX" smtClean="0"/>
              <a:t>02/10/2015</a:t>
            </a:fld>
            <a:endParaRPr lang="es-MX"/>
          </a:p>
        </p:txBody>
      </p:sp>
      <p:sp>
        <p:nvSpPr>
          <p:cNvPr id="27" name="26 Marcador de número de diapositiva"/>
          <p:cNvSpPr>
            <a:spLocks noGrp="1"/>
          </p:cNvSpPr>
          <p:nvPr>
            <p:ph type="sldNum" sz="quarter" idx="11"/>
          </p:nvPr>
        </p:nvSpPr>
        <p:spPr/>
        <p:txBody>
          <a:bodyPr rtlCol="0"/>
          <a:lstStyle/>
          <a:p>
            <a:fld id="{385EA649-57E2-4593-9204-74292EFADF87}" type="slidenum">
              <a:rPr lang="es-MX" smtClean="0"/>
              <a:t>‹Nº›</a:t>
            </a:fld>
            <a:endParaRPr lang="es-MX"/>
          </a:p>
        </p:txBody>
      </p:sp>
      <p:sp>
        <p:nvSpPr>
          <p:cNvPr id="28" name="2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A2D1E950-7D3E-4A4A-874B-6D88973C6021}" type="datetimeFigureOut">
              <a:rPr lang="es-MX" smtClean="0"/>
              <a:t>02/10/2015</a:t>
            </a:fld>
            <a:endParaRPr lang="es-MX"/>
          </a:p>
        </p:txBody>
      </p:sp>
      <p:sp>
        <p:nvSpPr>
          <p:cNvPr id="4" name="3 Marcador de pie de página"/>
          <p:cNvSpPr>
            <a:spLocks noGrp="1"/>
          </p:cNvSpPr>
          <p:nvPr>
            <p:ph type="ftr" sz="quarter" idx="11"/>
          </p:nvPr>
        </p:nvSpPr>
        <p:spPr>
          <a:xfrm>
            <a:off x="5257800" y="612648"/>
            <a:ext cx="1325880" cy="457200"/>
          </a:xfrm>
        </p:spPr>
        <p:txBody>
          <a:bodyPr/>
          <a:lstStyle/>
          <a:p>
            <a:endParaRPr lang="es-MX"/>
          </a:p>
        </p:txBody>
      </p:sp>
      <p:sp>
        <p:nvSpPr>
          <p:cNvPr id="5" name="4 Marcador de número de diapositiva"/>
          <p:cNvSpPr>
            <a:spLocks noGrp="1"/>
          </p:cNvSpPr>
          <p:nvPr>
            <p:ph type="sldNum" sz="quarter" idx="12"/>
          </p:nvPr>
        </p:nvSpPr>
        <p:spPr>
          <a:xfrm>
            <a:off x="8174736" y="2272"/>
            <a:ext cx="762000" cy="365760"/>
          </a:xfrm>
        </p:spPr>
        <p:txBody>
          <a:bodyPr/>
          <a:lstStyle/>
          <a:p>
            <a:fld id="{385EA649-57E2-4593-9204-74292EFADF87}"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2D1E950-7D3E-4A4A-874B-6D88973C6021}"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5EA649-57E2-4593-9204-74292EFADF87}"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2D1E950-7D3E-4A4A-874B-6D88973C6021}" type="datetimeFigureOut">
              <a:rPr lang="es-MX" smtClean="0"/>
              <a:t>02/10/2015</a:t>
            </a:fld>
            <a:endParaRPr lang="es-MX"/>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MX"/>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85EA649-57E2-4593-9204-74292EFADF87}"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Layout" Target="../diagrams/layout3.xml"/><Relationship Id="rId7" Type="http://schemas.openxmlformats.org/officeDocument/2006/relationships/image" Target="../media/image34.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gif"/><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http://mx.wrs.yahoo.com/_ylt=A0WTf20Amg9I.RgBx8_F8Qt.;_ylu=X3oDMTBpZTByOGFiBHBvcwMyBHNlYwNzcgR2dGlkAw--/SIG=1j82vaf4q/EXP=1209068416/**http:/mx.images.search.yahoo.com/images/view?back=http://mx.images.search.yahoo.com/search/images?ei=UTF-8&amp;p=ley%20de%20sociedades%20mercantiles&amp;rd=r1&amp;fr2=tab-web&amp;fr=yfp-t-340-s&amp;w=168&amp;h=106&amp;imgurl=www.e-mexico.gob.mx/work/resources/LocalContent/18378/7/image006.jpg&amp;rurl=http://www.e-mexico.gob.mx/wb2/eMex/eMex_Sociedades_empresariales?page=2&amp;size=4.3kB&amp;name=image006.jpg&amp;p=ley%20de%20sociedades%20mercantiles&amp;type=JPG&amp;oid=19f01fb4af3fbda8&amp;no=2&amp;tt=7" TargetMode="External"/><Relationship Id="rId1" Type="http://schemas.openxmlformats.org/officeDocument/2006/relationships/slideLayout" Target="../slideLayouts/slideLayout7.xml"/><Relationship Id="rId4" Type="http://schemas.openxmlformats.org/officeDocument/2006/relationships/image" Target="../media/image77.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7.xml"/><Relationship Id="rId6" Type="http://schemas.openxmlformats.org/officeDocument/2006/relationships/image" Target="../media/image77.jpeg"/><Relationship Id="rId5" Type="http://schemas.openxmlformats.org/officeDocument/2006/relationships/image" Target="../media/image85.jpeg"/><Relationship Id="rId4" Type="http://schemas.openxmlformats.org/officeDocument/2006/relationships/image" Target="../media/image84.jpeg"/></Relationships>
</file>

<file path=ppt/slides/_rels/slide5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 Id="rId4" Type="http://schemas.openxmlformats.org/officeDocument/2006/relationships/image" Target="../media/image77.jpeg"/></Relationships>
</file>

<file path=ppt/slides/_rels/slide5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hyperlink" Target="http://mx.wrs.yahoo.com/_ylt=A0WTf2rEmg9ISyQAhV3F8Qt.;_ylu=X3oDMTBpcWpidGtpBHBvcwM4BHNlYwNzcgR2dGlkAw--/SIG=1kl71337g/EXP=1209068612/**http:/mx.images.search.yahoo.com/images/view?back=http://mx.images.search.yahoo.com/search/images?p%3DBandera%2Bde%2Bmexico%26fr%3Dyfp-t-340-s%26ei%3Dutf-8%26js%3D1%26x%3Dwrt&amp;w=500&amp;h=347&amp;imgurl=static.flickr.com/56/166840076_a3d07b4020.jpg&amp;rurl=http://www.flickr.com/photos/hake/166840076/&amp;size=130.1kB&amp;name=Bandera%20mexicana%20(Loter%C3%ADa:%20La%20bandera)&amp;p=Bandera%20de%20mexico&amp;type=JPG&amp;oid=62ba16d1171ddb64&amp;fusr=Hake&amp;tit=Bandera%20mexicana%20(Loter%C3%ADa:%20La%20bandera)&amp;hurl=http:/www.flickr.com/photos/hake/&amp;no=8&amp;tt=5.375"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548680"/>
            <a:ext cx="8458200" cy="1470025"/>
          </a:xfrm>
        </p:spPr>
        <p:txBody>
          <a:bodyPr>
            <a:normAutofit fontScale="90000"/>
          </a:bodyPr>
          <a:lstStyle/>
          <a:p>
            <a:pPr algn="ctr"/>
            <a:r>
              <a:rPr lang="es-ES" b="1" dirty="0">
                <a:latin typeface="Century Schoolbook" pitchFamily="18" charset="0"/>
              </a:rPr>
              <a:t/>
            </a:r>
            <a:br>
              <a:rPr lang="es-ES" b="1" dirty="0">
                <a:latin typeface="Century Schoolbook" pitchFamily="18" charset="0"/>
              </a:rPr>
            </a:br>
            <a:r>
              <a:rPr lang="es-ES" sz="4000" b="1" dirty="0">
                <a:latin typeface="Century Schoolbook" pitchFamily="18" charset="0"/>
              </a:rPr>
              <a:t>CENTRO UNIVERSITARIO </a:t>
            </a:r>
            <a:r>
              <a:rPr lang="es-ES" sz="4000" b="1" dirty="0" smtClean="0">
                <a:latin typeface="Century Schoolbook" pitchFamily="18" charset="0"/>
              </a:rPr>
              <a:t/>
            </a:r>
            <a:br>
              <a:rPr lang="es-ES" sz="4000" b="1" dirty="0" smtClean="0">
                <a:latin typeface="Century Schoolbook" pitchFamily="18" charset="0"/>
              </a:rPr>
            </a:br>
            <a:r>
              <a:rPr lang="es-ES" sz="4000" b="1" dirty="0" smtClean="0">
                <a:latin typeface="Century Schoolbook" pitchFamily="18" charset="0"/>
              </a:rPr>
              <a:t>UAEM </a:t>
            </a:r>
            <a:br>
              <a:rPr lang="es-ES" sz="4000" b="1" dirty="0" smtClean="0">
                <a:latin typeface="Century Schoolbook" pitchFamily="18" charset="0"/>
              </a:rPr>
            </a:br>
            <a:r>
              <a:rPr lang="es-ES" sz="4000" b="1" dirty="0" smtClean="0">
                <a:latin typeface="Century Schoolbook" pitchFamily="18" charset="0"/>
              </a:rPr>
              <a:t>ECATEPEC</a:t>
            </a:r>
            <a:endParaRPr lang="es-MX" sz="6700" b="1" dirty="0">
              <a:latin typeface="Century Schoolbook" pitchFamily="18" charset="0"/>
            </a:endParaRPr>
          </a:p>
        </p:txBody>
      </p:sp>
      <p:sp>
        <p:nvSpPr>
          <p:cNvPr id="3" name="2 Subtítulo"/>
          <p:cNvSpPr>
            <a:spLocks noGrp="1"/>
          </p:cNvSpPr>
          <p:nvPr>
            <p:ph type="subTitle" idx="1"/>
          </p:nvPr>
        </p:nvSpPr>
        <p:spPr>
          <a:xfrm>
            <a:off x="1403648" y="2852936"/>
            <a:ext cx="6120680" cy="2160240"/>
          </a:xfrm>
        </p:spPr>
        <p:style>
          <a:lnRef idx="1">
            <a:schemeClr val="accent5"/>
          </a:lnRef>
          <a:fillRef idx="2">
            <a:schemeClr val="accent5"/>
          </a:fillRef>
          <a:effectRef idx="1">
            <a:schemeClr val="accent5"/>
          </a:effectRef>
          <a:fontRef idx="minor">
            <a:schemeClr val="dk1"/>
          </a:fontRef>
        </p:style>
        <p:txBody>
          <a:bodyPr>
            <a:normAutofit fontScale="55000" lnSpcReduction="20000"/>
          </a:bodyPr>
          <a:lstStyle/>
          <a:p>
            <a:pPr>
              <a:lnSpc>
                <a:spcPct val="80000"/>
              </a:lnSpc>
            </a:pPr>
            <a:endParaRPr lang="es-ES" sz="2800" b="1" dirty="0"/>
          </a:p>
          <a:p>
            <a:pPr algn="ctr">
              <a:lnSpc>
                <a:spcPct val="120000"/>
              </a:lnSpc>
            </a:pPr>
            <a:r>
              <a:rPr lang="es-ES" sz="2800" b="1" dirty="0"/>
              <a:t>LICENCIATURA EN DERECHO</a:t>
            </a:r>
          </a:p>
          <a:p>
            <a:pPr algn="ctr">
              <a:lnSpc>
                <a:spcPct val="120000"/>
              </a:lnSpc>
            </a:pPr>
            <a:r>
              <a:rPr lang="es-ES" sz="2800" b="1" u="sng" dirty="0"/>
              <a:t>“ACTOS, CONTRATOS Y SOCIEDADES MERCANTILES</a:t>
            </a:r>
            <a:r>
              <a:rPr lang="es-ES" sz="2800" b="1" dirty="0"/>
              <a:t>”</a:t>
            </a:r>
          </a:p>
          <a:p>
            <a:pPr algn="ctr">
              <a:lnSpc>
                <a:spcPct val="120000"/>
              </a:lnSpc>
            </a:pPr>
            <a:r>
              <a:rPr lang="es-ES" sz="2800" b="1" dirty="0"/>
              <a:t>CLAVE:</a:t>
            </a:r>
          </a:p>
          <a:p>
            <a:pPr algn="ctr">
              <a:lnSpc>
                <a:spcPct val="120000"/>
              </a:lnSpc>
            </a:pPr>
            <a:r>
              <a:rPr lang="es-ES" sz="2800" b="1" dirty="0"/>
              <a:t>L41839</a:t>
            </a:r>
          </a:p>
          <a:p>
            <a:pPr algn="ctr">
              <a:lnSpc>
                <a:spcPct val="120000"/>
              </a:lnSpc>
            </a:pPr>
            <a:endParaRPr lang="es-ES" sz="2800" b="1" dirty="0"/>
          </a:p>
          <a:p>
            <a:pPr algn="ctr">
              <a:lnSpc>
                <a:spcPct val="120000"/>
              </a:lnSpc>
            </a:pPr>
            <a:r>
              <a:rPr lang="es-ES" sz="2800" b="1" dirty="0" smtClean="0"/>
              <a:t>M. En C. de la </a:t>
            </a:r>
            <a:r>
              <a:rPr lang="es-ES" sz="2800" b="1" dirty="0" err="1" smtClean="0"/>
              <a:t>Edu</a:t>
            </a:r>
            <a:r>
              <a:rPr lang="es-ES" sz="2800" b="1" dirty="0" smtClean="0"/>
              <a:t>. </a:t>
            </a:r>
            <a:r>
              <a:rPr lang="es-ES" sz="2800" b="1" dirty="0"/>
              <a:t>Marco Antonio Villeda </a:t>
            </a:r>
            <a:r>
              <a:rPr lang="es-ES" sz="2800" b="1" dirty="0" smtClean="0"/>
              <a:t>Esquivel</a:t>
            </a:r>
          </a:p>
          <a:p>
            <a:pPr algn="ctr">
              <a:lnSpc>
                <a:spcPct val="120000"/>
              </a:lnSpc>
            </a:pPr>
            <a:r>
              <a:rPr lang="es-ES" sz="2800" b="1" dirty="0" smtClean="0"/>
              <a:t>2015</a:t>
            </a:r>
            <a:endParaRPr lang="es-ES" sz="2800" b="1" dirty="0"/>
          </a:p>
          <a:p>
            <a:endParaRPr lang="es-MX"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08720"/>
            <a:ext cx="1763713" cy="1439863"/>
          </a:xfrm>
          <a:prstGeom prst="rect">
            <a:avLst/>
          </a:prstGeom>
          <a:noFill/>
          <a:ln>
            <a:noFill/>
          </a:ln>
          <a:scene3d>
            <a:camera prst="perspectiveContrastingRightFacing"/>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l="7756" t="12962" r="7779" b="21852"/>
          <a:stretch>
            <a:fillRect/>
          </a:stretch>
        </p:blipFill>
        <p:spPr bwMode="auto">
          <a:xfrm>
            <a:off x="3419872" y="5157192"/>
            <a:ext cx="1944688"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026" name="Picture 2" descr="C:\Users\mireya\Pictures\uae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6308" y="854356"/>
            <a:ext cx="1728192" cy="1466130"/>
          </a:xfrm>
          <a:prstGeom prst="rect">
            <a:avLst/>
          </a:prstGeom>
          <a:noFill/>
          <a:scene3d>
            <a:camera prst="perspectiveHeroicExtremeLeftFacing"/>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3196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28711" y="764704"/>
            <a:ext cx="5511445" cy="523220"/>
          </a:xfrm>
          <a:prstGeom prst="rect">
            <a:avLst/>
          </a:prstGeom>
        </p:spPr>
        <p:txBody>
          <a:bodyPr wrap="none">
            <a:spAutoFit/>
          </a:bodyPr>
          <a:lstStyle/>
          <a:p>
            <a:r>
              <a:rPr lang="es-ES" sz="2800" b="1" dirty="0" smtClean="0">
                <a:solidFill>
                  <a:srgbClr val="002060"/>
                </a:solidFill>
              </a:rPr>
              <a:t>CONCEPTO DEL COMERCIO</a:t>
            </a:r>
            <a:endParaRPr lang="es-MX" sz="2800" dirty="0">
              <a:solidFill>
                <a:srgbClr val="002060"/>
              </a:solidFill>
            </a:endParaRPr>
          </a:p>
        </p:txBody>
      </p:sp>
      <p:sp>
        <p:nvSpPr>
          <p:cNvPr id="3" name="2 Rectángulo"/>
          <p:cNvSpPr/>
          <p:nvPr/>
        </p:nvSpPr>
        <p:spPr>
          <a:xfrm>
            <a:off x="307116" y="1556792"/>
            <a:ext cx="8568952" cy="3416320"/>
          </a:xfrm>
          <a:prstGeom prst="rect">
            <a:avLst/>
          </a:prstGeom>
        </p:spPr>
        <p:txBody>
          <a:bodyPr wrap="square">
            <a:spAutoFit/>
          </a:bodyPr>
          <a:lstStyle/>
          <a:p>
            <a:pPr algn="just">
              <a:lnSpc>
                <a:spcPct val="90000"/>
              </a:lnSpc>
            </a:pPr>
            <a:r>
              <a:rPr lang="es-ES" sz="2400" b="1" dirty="0"/>
              <a:t>La palabra comercio trae a nuestra mente la idea de una relación entre personas que dan y reciben recíprocamente, que compran y </a:t>
            </a:r>
            <a:r>
              <a:rPr lang="es-ES" sz="2400" b="1" dirty="0" smtClean="0"/>
              <a:t>venden</a:t>
            </a:r>
          </a:p>
          <a:p>
            <a:pPr algn="just">
              <a:lnSpc>
                <a:spcPct val="90000"/>
              </a:lnSpc>
            </a:pPr>
            <a:r>
              <a:rPr lang="es-ES" sz="2400" b="1" dirty="0" smtClean="0"/>
              <a:t>poner </a:t>
            </a:r>
            <a:r>
              <a:rPr lang="es-ES" sz="2400" b="1" dirty="0"/>
              <a:t>al alcance de  alguien una cosa o producto, o lo que es lo mismo, que significa cambio por un lado y aproximación  por el otro de quien adquiere o produce, hacia  el quien consume , es decir , una función de intermediación o </a:t>
            </a:r>
            <a:r>
              <a:rPr lang="es-ES" sz="2400" b="1" u="sng" dirty="0" smtClean="0">
                <a:effectLst>
                  <a:outerShdw blurRad="38100" dist="38100" dir="2700000" algn="tl">
                    <a:srgbClr val="000000">
                      <a:alpha val="43137"/>
                    </a:srgbClr>
                  </a:outerShdw>
                </a:effectLst>
              </a:rPr>
              <a:t>INTERCAMBIO</a:t>
            </a:r>
            <a:r>
              <a:rPr lang="es-ES" sz="2400" b="1" dirty="0" smtClean="0"/>
              <a:t>, con </a:t>
            </a:r>
            <a:r>
              <a:rPr lang="es-ES" sz="2400" b="1" dirty="0"/>
              <a:t>el propósito o finalidad de obtener una </a:t>
            </a:r>
            <a:r>
              <a:rPr lang="es-ES" sz="2400" b="1" u="sng" dirty="0" smtClean="0">
                <a:effectLst>
                  <a:outerShdw blurRad="38100" dist="38100" dir="2700000" algn="tl">
                    <a:srgbClr val="000000">
                      <a:alpha val="43137"/>
                    </a:srgbClr>
                  </a:outerShdw>
                </a:effectLst>
              </a:rPr>
              <a:t>GANANCIA</a:t>
            </a:r>
            <a:r>
              <a:rPr lang="es-ES" sz="2400" b="1" dirty="0" smtClean="0"/>
              <a:t>, </a:t>
            </a:r>
            <a:r>
              <a:rPr lang="es-ES" sz="2400" b="1" dirty="0"/>
              <a:t>un lucro.</a:t>
            </a:r>
          </a:p>
        </p:txBody>
      </p:sp>
    </p:spTree>
    <p:extLst>
      <p:ext uri="{BB962C8B-B14F-4D97-AF65-F5344CB8AC3E}">
        <p14:creationId xmlns:p14="http://schemas.microsoft.com/office/powerpoint/2010/main" val="569672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014691"/>
            <a:ext cx="5742278" cy="461665"/>
          </a:xfrm>
          <a:prstGeom prst="rect">
            <a:avLst/>
          </a:prstGeom>
        </p:spPr>
        <p:txBody>
          <a:bodyPr wrap="none">
            <a:spAutoFit/>
          </a:bodyPr>
          <a:lstStyle/>
          <a:p>
            <a:r>
              <a:rPr lang="es-ES" sz="2400" b="1" dirty="0" smtClean="0">
                <a:solidFill>
                  <a:srgbClr val="002060"/>
                </a:solidFill>
              </a:rPr>
              <a:t>CLASIFICACIÓN DEL COMERCIO. </a:t>
            </a:r>
            <a:endParaRPr lang="es-MX" sz="2400" dirty="0"/>
          </a:p>
        </p:txBody>
      </p:sp>
      <p:sp>
        <p:nvSpPr>
          <p:cNvPr id="3" name="2 Rectángulo"/>
          <p:cNvSpPr/>
          <p:nvPr/>
        </p:nvSpPr>
        <p:spPr>
          <a:xfrm>
            <a:off x="251520" y="1078240"/>
            <a:ext cx="8280920" cy="3693319"/>
          </a:xfrm>
          <a:prstGeom prst="rect">
            <a:avLst/>
          </a:prstGeom>
        </p:spPr>
        <p:txBody>
          <a:bodyPr wrap="square">
            <a:spAutoFit/>
          </a:bodyPr>
          <a:lstStyle/>
          <a:p>
            <a:pPr marL="533400" indent="-533400">
              <a:lnSpc>
                <a:spcPct val="90000"/>
              </a:lnSpc>
              <a:buFont typeface="Wingdings" pitchFamily="2" charset="2"/>
              <a:buChar char="v"/>
            </a:pPr>
            <a:endParaRPr lang="es-ES" sz="2000" b="1" u="sng" dirty="0" smtClean="0"/>
          </a:p>
          <a:p>
            <a:pPr marL="533400" indent="-533400">
              <a:lnSpc>
                <a:spcPct val="90000"/>
              </a:lnSpc>
              <a:buFont typeface="Wingdings" pitchFamily="2" charset="2"/>
              <a:buChar char="v"/>
            </a:pPr>
            <a:endParaRPr lang="es-ES" sz="2000" b="1" u="sng" dirty="0"/>
          </a:p>
          <a:p>
            <a:pPr marL="533400" indent="-533400">
              <a:lnSpc>
                <a:spcPct val="90000"/>
              </a:lnSpc>
              <a:buFont typeface="Wingdings" pitchFamily="2" charset="2"/>
              <a:buChar char="v"/>
            </a:pPr>
            <a:endParaRPr lang="es-ES" sz="2000" b="1" u="sng" dirty="0" smtClean="0"/>
          </a:p>
          <a:p>
            <a:pPr marL="533400" indent="-533400">
              <a:lnSpc>
                <a:spcPct val="90000"/>
              </a:lnSpc>
              <a:buFont typeface="Wingdings" pitchFamily="2" charset="2"/>
              <a:buChar char="v"/>
            </a:pPr>
            <a:r>
              <a:rPr lang="es-ES" sz="2000" b="1" u="sng" dirty="0" smtClean="0"/>
              <a:t>comercio interior</a:t>
            </a:r>
            <a:r>
              <a:rPr lang="es-ES" sz="2000" b="1" dirty="0" smtClean="0"/>
              <a:t>, el que se efectúa  entre </a:t>
            </a:r>
            <a:r>
              <a:rPr lang="es-MX" sz="2000" b="1" dirty="0" smtClean="0"/>
              <a:t> </a:t>
            </a:r>
            <a:r>
              <a:rPr lang="es-ES" sz="2000" b="1" dirty="0" smtClean="0"/>
              <a:t>personas </a:t>
            </a:r>
            <a:r>
              <a:rPr lang="es-MX" sz="2000" b="1" dirty="0" smtClean="0"/>
              <a:t> </a:t>
            </a:r>
            <a:r>
              <a:rPr lang="es-ES" sz="2000" b="1" dirty="0" smtClean="0"/>
              <a:t>que se</a:t>
            </a:r>
            <a:r>
              <a:rPr lang="es-MX" sz="2000" b="1" dirty="0" smtClean="0"/>
              <a:t> encuentran</a:t>
            </a:r>
            <a:r>
              <a:rPr lang="es-ES" sz="2000" b="1" dirty="0" smtClean="0"/>
              <a:t> en el país y</a:t>
            </a:r>
          </a:p>
          <a:p>
            <a:pPr>
              <a:lnSpc>
                <a:spcPct val="90000"/>
              </a:lnSpc>
            </a:pPr>
            <a:r>
              <a:rPr lang="es-ES" sz="2000" b="1" dirty="0"/>
              <a:t> </a:t>
            </a:r>
            <a:r>
              <a:rPr lang="es-ES" sz="2000" b="1" dirty="0" smtClean="0"/>
              <a:t>       </a:t>
            </a:r>
            <a:r>
              <a:rPr lang="es-ES" sz="2000" b="1" u="sng" dirty="0" smtClean="0"/>
              <a:t>comercio exterior</a:t>
            </a:r>
            <a:r>
              <a:rPr lang="es-ES" sz="2000" b="1" dirty="0" smtClean="0"/>
              <a:t>, que es el que se lleva a cabo entre </a:t>
            </a:r>
            <a:r>
              <a:rPr lang="es-MX" sz="2000" b="1" dirty="0" smtClean="0"/>
              <a:t>              </a:t>
            </a:r>
            <a:r>
              <a:rPr lang="es-ES" sz="2000" b="1" dirty="0" smtClean="0"/>
              <a:t>personas</a:t>
            </a:r>
            <a:r>
              <a:rPr lang="es-MX" sz="2000" b="1" dirty="0" smtClean="0"/>
              <a:t> </a:t>
            </a:r>
            <a:r>
              <a:rPr lang="es-ES" sz="2000" b="1" dirty="0" smtClean="0"/>
              <a:t> de </a:t>
            </a:r>
            <a:r>
              <a:rPr lang="es-MX" sz="2000" b="1" dirty="0" smtClean="0"/>
              <a:t> </a:t>
            </a:r>
            <a:r>
              <a:rPr lang="es-ES" sz="2000" b="1" dirty="0" smtClean="0"/>
              <a:t>un </a:t>
            </a:r>
            <a:r>
              <a:rPr lang="es-MX" sz="2000" b="1" dirty="0" smtClean="0"/>
              <a:t> </a:t>
            </a:r>
            <a:r>
              <a:rPr lang="es-ES" sz="2000" b="1" dirty="0" smtClean="0"/>
              <a:t>país y las  que viven en otro.</a:t>
            </a:r>
          </a:p>
          <a:p>
            <a:pPr marL="533400" indent="-533400">
              <a:lnSpc>
                <a:spcPct val="90000"/>
              </a:lnSpc>
              <a:buFont typeface="Wingdings" pitchFamily="2" charset="2"/>
              <a:buChar char="v"/>
            </a:pPr>
            <a:endParaRPr lang="es-ES" sz="2000" b="1" dirty="0" smtClean="0"/>
          </a:p>
          <a:p>
            <a:pPr marL="533400" indent="-533400">
              <a:lnSpc>
                <a:spcPct val="90000"/>
              </a:lnSpc>
              <a:buFont typeface="Wingdings" pitchFamily="2" charset="2"/>
              <a:buChar char="v"/>
            </a:pPr>
            <a:endParaRPr lang="es-ES" sz="2000" b="1" dirty="0" smtClean="0"/>
          </a:p>
          <a:p>
            <a:pPr marL="533400" indent="-533400">
              <a:lnSpc>
                <a:spcPct val="90000"/>
              </a:lnSpc>
              <a:buFont typeface="Wingdings" pitchFamily="2" charset="2"/>
              <a:buChar char="v"/>
            </a:pPr>
            <a:endParaRPr lang="es-ES" sz="2000" b="1" u="sng" dirty="0" smtClean="0"/>
          </a:p>
          <a:p>
            <a:pPr marL="533400" indent="-533400">
              <a:lnSpc>
                <a:spcPct val="90000"/>
              </a:lnSpc>
              <a:buFont typeface="Wingdings" pitchFamily="2" charset="2"/>
              <a:buChar char="v"/>
            </a:pPr>
            <a:r>
              <a:rPr lang="es-ES" sz="2000" b="1" u="sng" dirty="0" smtClean="0"/>
              <a:t>comercio terrestre, marítimo</a:t>
            </a:r>
            <a:r>
              <a:rPr lang="es-ES" sz="2000" b="1" u="sng" dirty="0"/>
              <a:t> </a:t>
            </a:r>
            <a:r>
              <a:rPr lang="es-ES" sz="2000" b="1" u="sng" dirty="0" smtClean="0"/>
              <a:t>y </a:t>
            </a:r>
            <a:r>
              <a:rPr lang="es-MX" sz="2000" b="1" u="sng" dirty="0" smtClean="0"/>
              <a:t>aéreo</a:t>
            </a:r>
            <a:r>
              <a:rPr lang="es-MX" sz="2000" b="1" dirty="0" smtClean="0"/>
              <a:t>, </a:t>
            </a:r>
            <a:r>
              <a:rPr lang="es-ES" sz="2000" b="1" dirty="0" smtClean="0"/>
              <a:t>que </a:t>
            </a:r>
            <a:r>
              <a:rPr lang="es-MX" sz="2000" b="1" dirty="0" smtClean="0"/>
              <a:t> </a:t>
            </a:r>
            <a:r>
              <a:rPr lang="es-ES" sz="2000" b="1" dirty="0" smtClean="0"/>
              <a:t>dan lugar , respectivamente, </a:t>
            </a:r>
            <a:r>
              <a:rPr lang="es-MX" sz="2000" b="1" dirty="0" smtClean="0"/>
              <a:t> </a:t>
            </a:r>
            <a:r>
              <a:rPr lang="es-ES" sz="2000" b="1" dirty="0" smtClean="0"/>
              <a:t>a las ramas del derecho mercantil </a:t>
            </a:r>
            <a:r>
              <a:rPr lang="es-MX" sz="2000" b="1" dirty="0" smtClean="0"/>
              <a:t>( por su transportación).</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5013176"/>
            <a:ext cx="18288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9991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124744"/>
            <a:ext cx="7992888" cy="3416320"/>
          </a:xfrm>
          <a:prstGeom prst="rect">
            <a:avLst/>
          </a:prstGeom>
        </p:spPr>
        <p:txBody>
          <a:bodyPr wrap="square">
            <a:spAutoFit/>
          </a:bodyPr>
          <a:lstStyle/>
          <a:p>
            <a:pPr marL="533400" lvl="0" indent="-533400" algn="just">
              <a:lnSpc>
                <a:spcPct val="90000"/>
              </a:lnSpc>
              <a:buFont typeface="Wingdings" pitchFamily="2" charset="2"/>
              <a:buChar char="v"/>
            </a:pPr>
            <a:endParaRPr lang="es-ES" sz="2400" b="1" dirty="0">
              <a:solidFill>
                <a:prstClr val="black"/>
              </a:solidFill>
            </a:endParaRPr>
          </a:p>
          <a:p>
            <a:pPr marL="533400" lvl="0" indent="-533400" algn="just">
              <a:lnSpc>
                <a:spcPct val="90000"/>
              </a:lnSpc>
              <a:buFont typeface="Wingdings" pitchFamily="2" charset="2"/>
              <a:buChar char="v"/>
            </a:pPr>
            <a:r>
              <a:rPr lang="es-ES" sz="2400" b="1" u="sng" dirty="0">
                <a:solidFill>
                  <a:prstClr val="black"/>
                </a:solidFill>
              </a:rPr>
              <a:t>comercio al por</a:t>
            </a:r>
            <a:r>
              <a:rPr lang="es-MX" sz="2400" b="1" u="sng" dirty="0">
                <a:solidFill>
                  <a:prstClr val="black"/>
                </a:solidFill>
              </a:rPr>
              <a:t> </a:t>
            </a:r>
            <a:r>
              <a:rPr lang="es-ES" sz="2400" b="1" u="sng" dirty="0">
                <a:solidFill>
                  <a:prstClr val="black"/>
                </a:solidFill>
              </a:rPr>
              <a:t> mayor</a:t>
            </a:r>
            <a:r>
              <a:rPr lang="es-ES" sz="2400" b="1" dirty="0">
                <a:solidFill>
                  <a:prstClr val="black"/>
                </a:solidFill>
              </a:rPr>
              <a:t>,</a:t>
            </a:r>
            <a:r>
              <a:rPr lang="es-MX" sz="2400" b="1" dirty="0">
                <a:solidFill>
                  <a:prstClr val="black"/>
                </a:solidFill>
              </a:rPr>
              <a:t> </a:t>
            </a:r>
            <a:r>
              <a:rPr lang="es-ES" sz="2400" b="1" dirty="0">
                <a:solidFill>
                  <a:prstClr val="black"/>
                </a:solidFill>
              </a:rPr>
              <a:t>es el que se hace en gran escala , para revender o con otro fin industrial.; </a:t>
            </a:r>
            <a:r>
              <a:rPr lang="es-MX" sz="2400" b="1" dirty="0">
                <a:solidFill>
                  <a:prstClr val="black"/>
                </a:solidFill>
              </a:rPr>
              <a:t> </a:t>
            </a:r>
            <a:r>
              <a:rPr lang="es-ES" sz="2400" b="1" u="sng" dirty="0">
                <a:solidFill>
                  <a:prstClr val="black"/>
                </a:solidFill>
              </a:rPr>
              <a:t>comercio al por menor </a:t>
            </a:r>
            <a:r>
              <a:rPr lang="es-ES" sz="2400" b="1" dirty="0">
                <a:solidFill>
                  <a:prstClr val="black"/>
                </a:solidFill>
              </a:rPr>
              <a:t>es el que se hace en pequeña escala, por lo general al consumidor.</a:t>
            </a:r>
          </a:p>
          <a:p>
            <a:pPr marL="533400" lvl="0" indent="-533400" algn="just">
              <a:lnSpc>
                <a:spcPct val="90000"/>
              </a:lnSpc>
              <a:buFont typeface="Wingdings" pitchFamily="2" charset="2"/>
              <a:buChar char="v"/>
            </a:pPr>
            <a:endParaRPr lang="es-ES" sz="2400" b="1" dirty="0">
              <a:solidFill>
                <a:prstClr val="black"/>
              </a:solidFill>
            </a:endParaRPr>
          </a:p>
          <a:p>
            <a:pPr marL="533400" lvl="0" indent="-533400" algn="just">
              <a:lnSpc>
                <a:spcPct val="90000"/>
              </a:lnSpc>
              <a:buFont typeface="Wingdings" pitchFamily="2" charset="2"/>
              <a:buChar char="v"/>
            </a:pPr>
            <a:r>
              <a:rPr lang="es-ES" sz="2400" b="1" dirty="0">
                <a:solidFill>
                  <a:prstClr val="black"/>
                </a:solidFill>
              </a:rPr>
              <a:t>comercio que s ejerce por </a:t>
            </a:r>
            <a:r>
              <a:rPr lang="es-ES" sz="2400" b="1" u="sng" dirty="0">
                <a:solidFill>
                  <a:prstClr val="black"/>
                </a:solidFill>
              </a:rPr>
              <a:t>cuenta propia </a:t>
            </a:r>
            <a:r>
              <a:rPr lang="es-ES" sz="2400" b="1" dirty="0" smtClean="0">
                <a:solidFill>
                  <a:prstClr val="black"/>
                </a:solidFill>
              </a:rPr>
              <a:t>y</a:t>
            </a:r>
          </a:p>
          <a:p>
            <a:pPr lvl="0" algn="just">
              <a:lnSpc>
                <a:spcPct val="90000"/>
              </a:lnSpc>
            </a:pPr>
            <a:r>
              <a:rPr lang="es-ES" sz="2400" b="1" dirty="0">
                <a:solidFill>
                  <a:prstClr val="black"/>
                </a:solidFill>
              </a:rPr>
              <a:t> </a:t>
            </a:r>
            <a:r>
              <a:rPr lang="es-ES" sz="2400" b="1" dirty="0" smtClean="0">
                <a:solidFill>
                  <a:prstClr val="black"/>
                </a:solidFill>
              </a:rPr>
              <a:t> 	 </a:t>
            </a:r>
            <a:r>
              <a:rPr lang="es-ES" sz="2400" b="1" dirty="0">
                <a:solidFill>
                  <a:prstClr val="black"/>
                </a:solidFill>
              </a:rPr>
              <a:t>comercio que se  </a:t>
            </a:r>
            <a:r>
              <a:rPr lang="es-ES" sz="2400" b="1" u="sng" dirty="0">
                <a:solidFill>
                  <a:prstClr val="black"/>
                </a:solidFill>
              </a:rPr>
              <a:t>ejerce en comisión</a:t>
            </a:r>
            <a:r>
              <a:rPr lang="es-ES" sz="2400" b="1" dirty="0">
                <a:solidFill>
                  <a:prstClr val="black"/>
                </a:solidFill>
              </a:rPr>
              <a:t>, </a:t>
            </a:r>
            <a:r>
              <a:rPr lang="es-ES" sz="2400" b="1" dirty="0" smtClean="0">
                <a:solidFill>
                  <a:prstClr val="black"/>
                </a:solidFill>
              </a:rPr>
              <a:t>es</a:t>
            </a:r>
          </a:p>
          <a:p>
            <a:pPr lvl="0" algn="just">
              <a:lnSpc>
                <a:spcPct val="90000"/>
              </a:lnSpc>
            </a:pPr>
            <a:r>
              <a:rPr lang="es-ES" sz="2400" b="1" dirty="0" smtClean="0">
                <a:solidFill>
                  <a:prstClr val="black"/>
                </a:solidFill>
              </a:rPr>
              <a:t>decir, por cuenta </a:t>
            </a:r>
            <a:r>
              <a:rPr lang="es-ES" sz="2400" b="1" dirty="0">
                <a:solidFill>
                  <a:prstClr val="black"/>
                </a:solidFill>
              </a:rPr>
              <a:t>de otro.</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4559789"/>
            <a:ext cx="228600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2050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795117"/>
            <a:ext cx="7768473" cy="584775"/>
          </a:xfrm>
          <a:prstGeom prst="rect">
            <a:avLst/>
          </a:prstGeom>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ES" sz="3200" cap="all" dirty="0" smtClean="0">
                <a:ln/>
                <a:solidFill>
                  <a:schemeClr val="accent1"/>
                </a:solidFill>
                <a:effectLst>
                  <a:reflection blurRad="10000" stA="55000" endPos="48000" dist="500" dir="5400000" sy="-100000" algn="bl" rotWithShape="0"/>
                </a:effectLst>
              </a:rPr>
              <a:t>CONCEPTO DE DERECHO MERCANTIL</a:t>
            </a:r>
            <a:endParaRPr lang="es-MX" sz="3200" cap="all" dirty="0">
              <a:ln/>
              <a:solidFill>
                <a:schemeClr val="accent1"/>
              </a:solidFill>
              <a:effectLst>
                <a:reflection blurRad="10000" stA="55000" endPos="48000" dist="500" dir="5400000" sy="-100000" algn="bl" rotWithShape="0"/>
              </a:effectLst>
            </a:endParaRPr>
          </a:p>
        </p:txBody>
      </p:sp>
      <p:sp>
        <p:nvSpPr>
          <p:cNvPr id="3" name="2 CuadroTexto"/>
          <p:cNvSpPr txBox="1"/>
          <p:nvPr/>
        </p:nvSpPr>
        <p:spPr>
          <a:xfrm>
            <a:off x="251876" y="1287924"/>
            <a:ext cx="6602854" cy="3416320"/>
          </a:xfrm>
          <a:prstGeom prst="rect">
            <a:avLst/>
          </a:prstGeom>
          <a:noFill/>
        </p:spPr>
        <p:txBody>
          <a:bodyPr wrap="square" rtlCol="0">
            <a:spAutoFit/>
          </a:bodyPr>
          <a:lstStyle/>
          <a:p>
            <a:pPr>
              <a:spcBef>
                <a:spcPct val="50000"/>
              </a:spcBef>
            </a:pPr>
            <a:r>
              <a:rPr lang="es-MX" sz="2300" b="1" u="sng" dirty="0" smtClean="0"/>
              <a:t>Concepto jurídico</a:t>
            </a:r>
          </a:p>
          <a:p>
            <a:pPr marL="342900" indent="-342900">
              <a:spcBef>
                <a:spcPct val="50000"/>
              </a:spcBef>
              <a:buFont typeface="Wingdings" pitchFamily="2" charset="2"/>
              <a:buChar char="v"/>
            </a:pPr>
            <a:r>
              <a:rPr lang="es-MX" sz="2300" dirty="0" smtClean="0"/>
              <a:t>El derecho mercantil es la rama del derecho privado que regula los actos de comercio, la organización de las empresas, las actividades del comerciante- ya sea </a:t>
            </a:r>
            <a:r>
              <a:rPr lang="es-MX" sz="2300" dirty="0"/>
              <a:t>é</a:t>
            </a:r>
            <a:r>
              <a:rPr lang="es-MX" sz="2300" dirty="0" smtClean="0"/>
              <a:t>ste individual o colectivo- y los negocios sobre cosas mercantiles.</a:t>
            </a:r>
            <a:r>
              <a:rPr lang="es-ES" sz="2300" b="1" dirty="0" smtClean="0"/>
              <a:t> </a:t>
            </a:r>
          </a:p>
          <a:p>
            <a:pPr marL="342900" indent="-342900">
              <a:spcBef>
                <a:spcPct val="50000"/>
              </a:spcBef>
              <a:buFont typeface="Wingdings" pitchFamily="2" charset="2"/>
              <a:buChar char="v"/>
            </a:pPr>
            <a:endParaRPr lang="es-ES" sz="2400" b="1" dirty="0" smtClean="0"/>
          </a:p>
        </p:txBody>
      </p:sp>
      <p:pic>
        <p:nvPicPr>
          <p:cNvPr id="12290" name="Picture 2" descr="Resultado de imagen para DERECHO MERCANT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28123">
            <a:off x="395235" y="4584428"/>
            <a:ext cx="2310763" cy="14401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6" name="5 Rectángulo"/>
          <p:cNvSpPr/>
          <p:nvPr/>
        </p:nvSpPr>
        <p:spPr>
          <a:xfrm>
            <a:off x="3059832" y="4078801"/>
            <a:ext cx="5742384" cy="2492990"/>
          </a:xfrm>
          <a:prstGeom prst="rect">
            <a:avLst/>
          </a:prstGeom>
        </p:spPr>
        <p:txBody>
          <a:bodyPr wrap="square">
            <a:spAutoFit/>
          </a:bodyPr>
          <a:lstStyle/>
          <a:p>
            <a:pPr>
              <a:spcBef>
                <a:spcPct val="50000"/>
              </a:spcBef>
            </a:pPr>
            <a:r>
              <a:rPr lang="es-ES" sz="2400" b="1" u="sng" dirty="0" smtClean="0"/>
              <a:t>Concepto Económico.</a:t>
            </a:r>
          </a:p>
          <a:p>
            <a:pPr>
              <a:spcBef>
                <a:spcPct val="50000"/>
              </a:spcBef>
              <a:buFont typeface="Wingdings" pitchFamily="2" charset="2"/>
              <a:buChar char="v"/>
            </a:pPr>
            <a:r>
              <a:rPr lang="es-ES" sz="2400" dirty="0" smtClean="0"/>
              <a:t>El comercio, en su acepción económica consiste esencialmente en una actividad de mediación o interposición entre productores y consumidores con el propósito de lucro</a:t>
            </a:r>
            <a:endParaRPr lang="es-MX" sz="2400" dirty="0"/>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0256" y="2170960"/>
            <a:ext cx="2520280" cy="20530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1745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37541" y="764704"/>
            <a:ext cx="5868914" cy="1200329"/>
          </a:xfrm>
          <a:prstGeom prst="rect">
            <a:avLst/>
          </a:prstGeom>
          <a:noFill/>
        </p:spPr>
        <p:txBody>
          <a:bodyPr wrap="none" lIns="91440" tIns="45720" rIns="91440" bIns="45720">
            <a:spAutoFit/>
          </a:bodyPr>
          <a:lstStyle/>
          <a:p>
            <a:pPr algn="ct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Evolución Histórica del </a:t>
            </a:r>
          </a:p>
          <a:p>
            <a:pPr algn="ct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Derecho </a:t>
            </a:r>
            <a:r>
              <a:rPr lang="es-MX" sz="3600" b="1" dirty="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M</a:t>
            </a: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ercantil</a:t>
            </a:r>
            <a:endParaRPr lang="es-ES" sz="3600" b="1" cap="none" spc="0" dirty="0">
              <a:ln w="19050">
                <a:solidFill>
                  <a:schemeClr val="tx2">
                    <a:tint val="1000"/>
                  </a:schemeClr>
                </a:solidFill>
                <a:prstDash val="solid"/>
              </a:ln>
              <a:solidFill>
                <a:schemeClr val="accent3"/>
              </a:solidFill>
              <a:effectLst>
                <a:outerShdw blurRad="38100" dist="38100" dir="2700000" algn="tl">
                  <a:srgbClr val="000000">
                    <a:alpha val="43137"/>
                  </a:srgbClr>
                </a:outerShdw>
              </a:effectLst>
            </a:endParaRPr>
          </a:p>
        </p:txBody>
      </p:sp>
      <p:sp>
        <p:nvSpPr>
          <p:cNvPr id="5" name="4 CuadroTexto"/>
          <p:cNvSpPr txBox="1"/>
          <p:nvPr/>
        </p:nvSpPr>
        <p:spPr>
          <a:xfrm>
            <a:off x="384296" y="1965033"/>
            <a:ext cx="8364167" cy="3416320"/>
          </a:xfrm>
          <a:prstGeom prst="rect">
            <a:avLst/>
          </a:prstGeom>
          <a:noFill/>
        </p:spPr>
        <p:txBody>
          <a:bodyPr wrap="square" rtlCol="0">
            <a:spAutoFit/>
          </a:bodyPr>
          <a:lstStyle/>
          <a:p>
            <a:pPr algn="just"/>
            <a:r>
              <a:rPr lang="es-MX" sz="2400" dirty="0" smtClean="0"/>
              <a:t>Adam Smith: para satisfacción de las necesidades materiales, el hombre cae en cuenta que le es mas eficiente la división y especialización del trabajo, a través  de las cual un sujeto se dedica a cierta actividad y los demás a otras distintas.</a:t>
            </a:r>
            <a:endParaRPr lang="es-MX" sz="2400" dirty="0"/>
          </a:p>
          <a:p>
            <a:pPr algn="just"/>
            <a:r>
              <a:rPr lang="es-MX" sz="2400" dirty="0" smtClean="0"/>
              <a:t>Así es como emana la figura del </a:t>
            </a:r>
            <a:r>
              <a:rPr lang="es-MX" sz="2400" u="sng" dirty="0" smtClean="0">
                <a:effectLst>
                  <a:outerShdw blurRad="38100" dist="38100" dir="2700000" algn="tl">
                    <a:srgbClr val="000000">
                      <a:alpha val="43137"/>
                    </a:srgbClr>
                  </a:outerShdw>
                </a:effectLst>
              </a:rPr>
              <a:t>trueque</a:t>
            </a:r>
            <a:r>
              <a:rPr lang="es-MX" sz="2400" dirty="0" smtClean="0"/>
              <a:t>, norma jurídica de índole contractual nacida de la costumbre a la que atribuye ser el origen y fuente primaria del derecho comercial o mercantil. </a:t>
            </a:r>
            <a:endParaRPr lang="es-MX"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154" y="4941168"/>
            <a:ext cx="3610372" cy="1743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24803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79512" y="577305"/>
            <a:ext cx="5436096" cy="707886"/>
          </a:xfrm>
          <a:prstGeom prst="rect">
            <a:avLst/>
          </a:prstGeom>
          <a:noFill/>
          <a:ln w="9525">
            <a:noFill/>
            <a:miter lim="800000"/>
            <a:headEnd/>
            <a:tailEnd/>
          </a:ln>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4000" b="1" dirty="0">
                <a:ln w="11430"/>
                <a:solidFill>
                  <a:schemeClr val="accent5">
                    <a:lumMod val="75000"/>
                  </a:schemeClr>
                </a:solidFill>
                <a:effectLst>
                  <a:outerShdw blurRad="80000" dist="40000" dir="5040000" algn="tl">
                    <a:srgbClr val="000000">
                      <a:alpha val="30000"/>
                    </a:srgbClr>
                  </a:outerShdw>
                </a:effectLst>
                <a:cs typeface="Arial" panose="020B0604020202020204" pitchFamily="34" charset="0"/>
              </a:rPr>
              <a:t>EDAD ANTIGUA</a:t>
            </a:r>
          </a:p>
        </p:txBody>
      </p:sp>
      <p:sp>
        <p:nvSpPr>
          <p:cNvPr id="3" name="2 Rectángulo"/>
          <p:cNvSpPr/>
          <p:nvPr/>
        </p:nvSpPr>
        <p:spPr>
          <a:xfrm>
            <a:off x="446197" y="1412776"/>
            <a:ext cx="7344816" cy="2031325"/>
          </a:xfrm>
          <a:prstGeom prst="rect">
            <a:avLst/>
          </a:prstGeom>
        </p:spPr>
        <p:txBody>
          <a:bodyPr wrap="square">
            <a:spAutoFit/>
          </a:bodyPr>
          <a:lstStyle/>
          <a:p>
            <a:pPr algn="just">
              <a:defRPr/>
            </a:pPr>
            <a:r>
              <a:rPr lang="es-ES" sz="2400" dirty="0" smtClean="0">
                <a:effectLst>
                  <a:outerShdw blurRad="38100" dist="38100" dir="2700000" algn="tl">
                    <a:srgbClr val="FFFFFF"/>
                  </a:outerShdw>
                </a:effectLst>
              </a:rPr>
              <a:t>Algunos </a:t>
            </a:r>
            <a:r>
              <a:rPr lang="es-ES" sz="2400" dirty="0">
                <a:effectLst>
                  <a:outerShdw blurRad="38100" dist="38100" dir="2700000" algn="tl">
                    <a:srgbClr val="FFFFFF"/>
                  </a:outerShdw>
                </a:effectLst>
              </a:rPr>
              <a:t>pueblos se distinguieron en la antigüedad como pueblos comerciantes, por su situación geográfica o por su fuerza conquistadora</a:t>
            </a:r>
            <a:r>
              <a:rPr lang="es-ES" sz="2000" dirty="0" smtClean="0">
                <a:effectLst>
                  <a:outerShdw blurRad="38100" dist="38100" dir="2700000" algn="tl">
                    <a:srgbClr val="FFFFFF"/>
                  </a:outerShdw>
                </a:effectLst>
              </a:rPr>
              <a:t>:</a:t>
            </a:r>
          </a:p>
          <a:p>
            <a:pPr>
              <a:defRPr/>
            </a:pPr>
            <a:endParaRPr lang="es-ES" b="1" dirty="0">
              <a:effectLst>
                <a:outerShdw blurRad="38100" dist="38100" dir="2700000" algn="tl">
                  <a:srgbClr val="FFFFFF"/>
                </a:outerShdw>
              </a:effectLst>
            </a:endParaRPr>
          </a:p>
          <a:p>
            <a:pPr>
              <a:defRPr/>
            </a:pPr>
            <a:endParaRPr lang="es-ES" b="1" dirty="0" smtClean="0">
              <a:effectLst>
                <a:outerShdw blurRad="38100" dist="38100" dir="2700000" algn="tl">
                  <a:srgbClr val="FFFFFF"/>
                </a:outerShdw>
              </a:effectLst>
            </a:endParaRPr>
          </a:p>
          <a:p>
            <a:pPr>
              <a:defRPr/>
            </a:pPr>
            <a:endParaRPr lang="es-ES" b="1" dirty="0">
              <a:effectLst>
                <a:outerShdw blurRad="38100" dist="38100" dir="2700000" algn="tl">
                  <a:srgbClr val="FFFFFF"/>
                </a:outerShdw>
              </a:effectLst>
            </a:endParaRPr>
          </a:p>
        </p:txBody>
      </p:sp>
      <p:sp>
        <p:nvSpPr>
          <p:cNvPr id="4" name="3 Rectángulo"/>
          <p:cNvSpPr/>
          <p:nvPr/>
        </p:nvSpPr>
        <p:spPr>
          <a:xfrm>
            <a:off x="611560" y="2924944"/>
            <a:ext cx="4572000" cy="3785652"/>
          </a:xfrm>
          <a:prstGeom prst="rect">
            <a:avLst/>
          </a:prstGeom>
        </p:spPr>
        <p:txBody>
          <a:bodyPr>
            <a:spAutoFit/>
          </a:bodyPr>
          <a:lstStyle/>
          <a:p>
            <a:pPr marL="285750" indent="-285750">
              <a:buBlip>
                <a:blip r:embed="rId2"/>
              </a:buBlip>
            </a:pPr>
            <a:r>
              <a:rPr lang="es-MX" sz="2400" b="1" dirty="0"/>
              <a:t>caldeos, </a:t>
            </a:r>
            <a:endParaRPr lang="es-MX" sz="2400" b="1" dirty="0" smtClean="0"/>
          </a:p>
          <a:p>
            <a:pPr marL="285750" indent="-285750">
              <a:buBlip>
                <a:blip r:embed="rId2"/>
              </a:buBlip>
            </a:pPr>
            <a:r>
              <a:rPr lang="es-MX" sz="2400" b="1" dirty="0" smtClean="0"/>
              <a:t>fenicios</a:t>
            </a:r>
            <a:r>
              <a:rPr lang="es-MX" sz="2400" b="1" dirty="0"/>
              <a:t>, </a:t>
            </a:r>
            <a:endParaRPr lang="es-MX" sz="2400" b="1" dirty="0" smtClean="0"/>
          </a:p>
          <a:p>
            <a:pPr marL="285750" indent="-285750">
              <a:buBlip>
                <a:blip r:embed="rId2"/>
              </a:buBlip>
            </a:pPr>
            <a:r>
              <a:rPr lang="es-MX" sz="2400" b="1" dirty="0" smtClean="0"/>
              <a:t>griegos,</a:t>
            </a:r>
          </a:p>
          <a:p>
            <a:pPr marL="285750" indent="-285750">
              <a:buBlip>
                <a:blip r:embed="rId2"/>
              </a:buBlip>
            </a:pPr>
            <a:r>
              <a:rPr lang="es-MX" sz="2400" b="1" dirty="0" smtClean="0"/>
              <a:t> </a:t>
            </a:r>
            <a:r>
              <a:rPr lang="es-MX" sz="2400" b="1" dirty="0"/>
              <a:t>asirios, </a:t>
            </a:r>
            <a:endParaRPr lang="es-MX" sz="2400" b="1" dirty="0" smtClean="0"/>
          </a:p>
          <a:p>
            <a:pPr marL="285750" indent="-285750">
              <a:buBlip>
                <a:blip r:embed="rId2"/>
              </a:buBlip>
            </a:pPr>
            <a:r>
              <a:rPr lang="es-MX" sz="2400" b="1" dirty="0" smtClean="0"/>
              <a:t>chinos</a:t>
            </a:r>
            <a:r>
              <a:rPr lang="es-MX" sz="2400" b="1" dirty="0"/>
              <a:t>, </a:t>
            </a:r>
            <a:endParaRPr lang="es-MX" sz="2400" b="1" dirty="0" smtClean="0"/>
          </a:p>
          <a:p>
            <a:pPr marL="285750" indent="-285750">
              <a:buBlip>
                <a:blip r:embed="rId2"/>
              </a:buBlip>
            </a:pPr>
            <a:r>
              <a:rPr lang="es-MX" sz="2400" b="1" dirty="0" smtClean="0"/>
              <a:t>persas</a:t>
            </a:r>
            <a:r>
              <a:rPr lang="es-MX" sz="2400" b="1" dirty="0"/>
              <a:t>, </a:t>
            </a:r>
            <a:endParaRPr lang="es-MX" sz="2400" b="1" dirty="0" smtClean="0"/>
          </a:p>
          <a:p>
            <a:pPr marL="285750" indent="-285750">
              <a:buBlip>
                <a:blip r:embed="rId2"/>
              </a:buBlip>
            </a:pPr>
            <a:r>
              <a:rPr lang="es-MX" sz="2400" b="1" dirty="0" smtClean="0"/>
              <a:t>hebreos</a:t>
            </a:r>
            <a:r>
              <a:rPr lang="es-MX" sz="2400" b="1" dirty="0"/>
              <a:t>, </a:t>
            </a:r>
            <a:endParaRPr lang="es-MX" sz="2400" b="1" dirty="0" smtClean="0"/>
          </a:p>
          <a:p>
            <a:pPr marL="285750" indent="-285750">
              <a:buBlip>
                <a:blip r:embed="rId2"/>
              </a:buBlip>
            </a:pPr>
            <a:r>
              <a:rPr lang="es-MX" sz="2400" b="1" dirty="0" smtClean="0"/>
              <a:t>indios</a:t>
            </a:r>
            <a:r>
              <a:rPr lang="es-MX" sz="2400" b="1" dirty="0"/>
              <a:t>, </a:t>
            </a:r>
            <a:endParaRPr lang="es-MX" sz="2400" b="1" dirty="0" smtClean="0"/>
          </a:p>
          <a:p>
            <a:pPr marL="285750" indent="-285750">
              <a:buBlip>
                <a:blip r:embed="rId2"/>
              </a:buBlip>
            </a:pPr>
            <a:r>
              <a:rPr lang="es-MX" sz="2400" b="1" dirty="0" smtClean="0"/>
              <a:t>árabes </a:t>
            </a:r>
            <a:r>
              <a:rPr lang="es-MX" sz="2400" b="1" dirty="0"/>
              <a:t>y  </a:t>
            </a:r>
            <a:endParaRPr lang="es-MX" sz="2400" b="1" dirty="0" smtClean="0"/>
          </a:p>
          <a:p>
            <a:pPr marL="285750" indent="-285750">
              <a:buBlip>
                <a:blip r:embed="rId2"/>
              </a:buBlip>
            </a:pPr>
            <a:r>
              <a:rPr lang="es-MX" sz="2400" b="1" dirty="0" smtClean="0"/>
              <a:t>romanos  </a:t>
            </a:r>
            <a:r>
              <a:rPr lang="es-MX" sz="2400" b="1" dirty="0"/>
              <a:t>entre otros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350466">
            <a:off x="3583526" y="3106029"/>
            <a:ext cx="2067868" cy="1300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09827">
            <a:off x="5607196" y="3076781"/>
            <a:ext cx="1948210" cy="155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0243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16024" y="577305"/>
            <a:ext cx="5436096" cy="707886"/>
          </a:xfrm>
          <a:prstGeom prst="rect">
            <a:avLst/>
          </a:prstGeom>
          <a:noFill/>
          <a:ln w="9525">
            <a:noFill/>
            <a:miter lim="800000"/>
            <a:headEnd/>
            <a:tailEnd/>
          </a:ln>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base">
              <a:spcBef>
                <a:spcPct val="50000"/>
              </a:spcBef>
              <a:spcAft>
                <a:spcPct val="0"/>
              </a:spcAft>
              <a:defRPr/>
            </a:pPr>
            <a:r>
              <a:rPr lang="es-ES" sz="4000" b="1" dirty="0">
                <a:ln w="11430"/>
                <a:solidFill>
                  <a:schemeClr val="accent5">
                    <a:lumMod val="75000"/>
                  </a:schemeClr>
                </a:solidFill>
                <a:effectLst>
                  <a:outerShdw blurRad="80000" dist="40000" dir="5040000" algn="tl">
                    <a:srgbClr val="000000">
                      <a:alpha val="30000"/>
                    </a:srgbClr>
                  </a:outerShdw>
                </a:effectLst>
                <a:cs typeface="Arial" panose="020B0604020202020204" pitchFamily="34" charset="0"/>
              </a:rPr>
              <a:t>EDAD </a:t>
            </a:r>
            <a:r>
              <a:rPr lang="es-ES" sz="4000" b="1" dirty="0" smtClean="0">
                <a:ln w="11430"/>
                <a:solidFill>
                  <a:schemeClr val="accent5">
                    <a:lumMod val="75000"/>
                  </a:schemeClr>
                </a:solidFill>
                <a:effectLst>
                  <a:outerShdw blurRad="80000" dist="40000" dir="5040000" algn="tl">
                    <a:srgbClr val="000000">
                      <a:alpha val="30000"/>
                    </a:srgbClr>
                  </a:outerShdw>
                </a:effectLst>
                <a:cs typeface="Arial" panose="020B0604020202020204" pitchFamily="34" charset="0"/>
              </a:rPr>
              <a:t>MEDIA</a:t>
            </a:r>
            <a:endParaRPr lang="es-ES" sz="4000" b="1" dirty="0">
              <a:ln w="11430"/>
              <a:solidFill>
                <a:schemeClr val="accent5">
                  <a:lumMod val="75000"/>
                </a:schemeClr>
              </a:solidFill>
              <a:effectLst>
                <a:outerShdw blurRad="80000" dist="40000" dir="5040000" algn="tl">
                  <a:srgbClr val="000000">
                    <a:alpha val="30000"/>
                  </a:srgbClr>
                </a:outerShdw>
              </a:effectLst>
              <a:cs typeface="Arial" panose="020B0604020202020204" pitchFamily="34" charset="0"/>
            </a:endParaRPr>
          </a:p>
        </p:txBody>
      </p:sp>
      <p:graphicFrame>
        <p:nvGraphicFramePr>
          <p:cNvPr id="3" name="2 Diagrama"/>
          <p:cNvGraphicFramePr/>
          <p:nvPr>
            <p:extLst>
              <p:ext uri="{D42A27DB-BD31-4B8C-83A1-F6EECF244321}">
                <p14:modId xmlns:p14="http://schemas.microsoft.com/office/powerpoint/2010/main" val="322246023"/>
              </p:ext>
            </p:extLst>
          </p:nvPr>
        </p:nvGraphicFramePr>
        <p:xfrm>
          <a:off x="539552" y="1397000"/>
          <a:ext cx="8136904"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5116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4160" y="764704"/>
            <a:ext cx="6915676" cy="646331"/>
          </a:xfrm>
          <a:prstGeom prst="rect">
            <a:avLst/>
          </a:prstGeom>
          <a:noFill/>
        </p:spPr>
        <p:txBody>
          <a:bodyPr wrap="none" lIns="91440" tIns="45720" rIns="91440" bIns="45720">
            <a:spAutoFit/>
          </a:bodyPr>
          <a:lstStyle/>
          <a:p>
            <a:pPr algn="ct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Derecho </a:t>
            </a:r>
            <a:r>
              <a:rPr lang="es-MX" sz="3600" b="1"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M</a:t>
            </a: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ercantil Medieval</a:t>
            </a:r>
            <a:endParaRPr lang="es-ES" sz="3600" b="1" cap="none" spc="0" dirty="0">
              <a:ln w="19050">
                <a:solidFill>
                  <a:schemeClr val="tx2">
                    <a:tint val="1000"/>
                  </a:schemeClr>
                </a:solidFill>
                <a:prstDash val="solid"/>
              </a:ln>
              <a:solidFill>
                <a:schemeClr val="accent3"/>
              </a:solidFill>
              <a:effectLst>
                <a:outerShdw blurRad="38100" dist="38100" dir="2700000" algn="tl">
                  <a:srgbClr val="000000">
                    <a:alpha val="43137"/>
                  </a:srgbClr>
                </a:outerShdw>
              </a:effectLst>
            </a:endParaRPr>
          </a:p>
        </p:txBody>
      </p:sp>
      <p:sp>
        <p:nvSpPr>
          <p:cNvPr id="3" name="2 CuadroTexto"/>
          <p:cNvSpPr txBox="1"/>
          <p:nvPr/>
        </p:nvSpPr>
        <p:spPr>
          <a:xfrm>
            <a:off x="323528" y="1586064"/>
            <a:ext cx="4824536" cy="2554545"/>
          </a:xfrm>
          <a:prstGeom prst="rect">
            <a:avLst/>
          </a:prstGeom>
          <a:noFill/>
        </p:spPr>
        <p:txBody>
          <a:bodyPr wrap="square" rtlCol="0">
            <a:spAutoFit/>
          </a:bodyPr>
          <a:lstStyle/>
          <a:p>
            <a:pPr algn="just"/>
            <a:r>
              <a:rPr lang="es-MX" sz="2000" dirty="0" smtClean="0"/>
              <a:t>Gran evolución tuvieron las normas jurídicas en materia mercantil durante la </a:t>
            </a:r>
            <a:r>
              <a:rPr lang="es-MX" sz="2000" u="sng" dirty="0" smtClean="0">
                <a:effectLst>
                  <a:outerShdw blurRad="38100" dist="38100" dir="2700000" algn="tl">
                    <a:srgbClr val="000000">
                      <a:alpha val="43137"/>
                    </a:srgbClr>
                  </a:outerShdw>
                </a:effectLst>
              </a:rPr>
              <a:t>EDAD MEDIA </a:t>
            </a:r>
            <a:r>
              <a:rPr lang="es-MX" sz="2000" dirty="0" smtClean="0"/>
              <a:t>a consecuencia de las cruzadas, con las cuales surgió una constante comunicación con lo países orientales y, consecuentemente, un intercambio comercial entre estos y los europeos.</a:t>
            </a:r>
            <a:endParaRPr lang="es-MX"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150573"/>
            <a:ext cx="2643700" cy="14255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3995936" y="4437112"/>
            <a:ext cx="4608512" cy="1631216"/>
          </a:xfrm>
          <a:prstGeom prst="rect">
            <a:avLst/>
          </a:prstGeom>
          <a:noFill/>
        </p:spPr>
        <p:txBody>
          <a:bodyPr wrap="square" rtlCol="0">
            <a:spAutoFit/>
          </a:bodyPr>
          <a:lstStyle/>
          <a:p>
            <a:pPr algn="just"/>
            <a:r>
              <a:rPr lang="es-MX" sz="2000" dirty="0" smtClean="0"/>
              <a:t>Entre las figuras que surgieron se encontraban la llamada </a:t>
            </a:r>
            <a:r>
              <a:rPr lang="es-MX" sz="2000" dirty="0" smtClean="0">
                <a:effectLst>
                  <a:outerShdw blurRad="38100" dist="38100" dir="2700000" algn="tl">
                    <a:srgbClr val="000000">
                      <a:alpha val="43137"/>
                    </a:srgbClr>
                  </a:outerShdw>
                </a:effectLst>
              </a:rPr>
              <a:t>matriculación</a:t>
            </a:r>
            <a:r>
              <a:rPr lang="es-MX" sz="2000" dirty="0" smtClean="0"/>
              <a:t> antecedente de REGIDTRO PUBLICO DEL COMERCIO Y LA JURISDICCION CONSULAR.</a:t>
            </a:r>
            <a:endParaRPr lang="es-MX" sz="2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260" y="4437112"/>
            <a:ext cx="2086596" cy="1589787"/>
          </a:xfrm>
          <a:prstGeom prst="roundRect">
            <a:avLst>
              <a:gd name="adj" fmla="val 16667"/>
            </a:avLst>
          </a:prstGeom>
          <a:ln>
            <a:noFill/>
          </a:ln>
          <a:effectLst>
            <a:outerShdw blurRad="76200" dist="38100" dir="7800000" algn="tl" rotWithShape="0">
              <a:srgbClr val="000000">
                <a:alpha val="40000"/>
              </a:srgbClr>
            </a:outerShdw>
          </a:effectLst>
          <a:scene3d>
            <a:camera prst="isometricOffAxis1Righ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3705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18597" y="764704"/>
            <a:ext cx="7306808" cy="646331"/>
          </a:xfrm>
          <a:prstGeom prst="rect">
            <a:avLst/>
          </a:prstGeom>
          <a:noFill/>
        </p:spPr>
        <p:txBody>
          <a:bodyPr wrap="none" lIns="91440" tIns="45720" rIns="91440" bIns="45720">
            <a:spAutoFit/>
          </a:bodyPr>
          <a:lstStyle/>
          <a:p>
            <a:pPr algn="ct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Derecho </a:t>
            </a:r>
            <a:r>
              <a:rPr lang="es-MX" sz="3600" b="1"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M</a:t>
            </a: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ercantil Codificado</a:t>
            </a:r>
            <a:endParaRPr lang="es-ES" sz="3600" b="1" cap="none" spc="0" dirty="0">
              <a:ln w="19050">
                <a:solidFill>
                  <a:schemeClr val="tx2">
                    <a:tint val="1000"/>
                  </a:schemeClr>
                </a:solidFill>
                <a:prstDash val="solid"/>
              </a:ln>
              <a:solidFill>
                <a:schemeClr val="accent3"/>
              </a:solidFill>
              <a:effectLst>
                <a:outerShdw blurRad="38100" dist="38100" dir="2700000" algn="tl">
                  <a:srgbClr val="000000">
                    <a:alpha val="43137"/>
                  </a:srgbClr>
                </a:outerShdw>
              </a:effectLst>
            </a:endParaRPr>
          </a:p>
        </p:txBody>
      </p:sp>
      <p:sp>
        <p:nvSpPr>
          <p:cNvPr id="3" name="2 CuadroTexto"/>
          <p:cNvSpPr txBox="1"/>
          <p:nvPr/>
        </p:nvSpPr>
        <p:spPr>
          <a:xfrm>
            <a:off x="918597" y="1988841"/>
            <a:ext cx="7469827" cy="707886"/>
          </a:xfrm>
          <a:prstGeom prst="rect">
            <a:avLst/>
          </a:prstGeom>
          <a:noFill/>
        </p:spPr>
        <p:txBody>
          <a:bodyPr wrap="square" rtlCol="0">
            <a:spAutoFit/>
          </a:bodyPr>
          <a:lstStyle/>
          <a:p>
            <a:pPr algn="just"/>
            <a:r>
              <a:rPr lang="es-MX" sz="2000" dirty="0" smtClean="0"/>
              <a:t>El primer código sistematizado fue el Código de Comercio Francés mismo que formaba parte de los Códigos de Napoleón. </a:t>
            </a:r>
            <a:endParaRPr lang="es-MX" sz="2000" dirty="0"/>
          </a:p>
        </p:txBody>
      </p:sp>
      <p:pic>
        <p:nvPicPr>
          <p:cNvPr id="2050" name="Picture 2" descr="Resultado de imagen para codigo de comerci dib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8548" y="4221088"/>
            <a:ext cx="2966905" cy="214312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4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87580" y="764704"/>
            <a:ext cx="7968848" cy="646331"/>
          </a:xfrm>
          <a:prstGeom prst="rect">
            <a:avLst/>
          </a:prstGeom>
          <a:noFill/>
        </p:spPr>
        <p:txBody>
          <a:bodyPr wrap="none" lIns="91440" tIns="45720" rIns="91440" bIns="45720">
            <a:spAutoFit/>
          </a:bodyPr>
          <a:lstStyle/>
          <a:p>
            <a:pPr algn="ct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Derecho </a:t>
            </a:r>
            <a:r>
              <a:rPr lang="es-MX" sz="3600" b="1"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M</a:t>
            </a:r>
            <a:r>
              <a:rPr lang="es-MX" sz="3600" b="1" cap="none" spc="0" dirty="0" smtClean="0">
                <a:ln w="19050">
                  <a:solidFill>
                    <a:schemeClr val="tx2">
                      <a:tint val="1000"/>
                    </a:schemeClr>
                  </a:solidFill>
                  <a:prstDash val="solid"/>
                </a:ln>
                <a:solidFill>
                  <a:schemeClr val="accent3"/>
                </a:solidFill>
                <a:effectLst>
                  <a:outerShdw blurRad="38100" dist="38100" dir="2700000" algn="tl">
                    <a:srgbClr val="000000">
                      <a:alpha val="43137"/>
                    </a:srgbClr>
                  </a:outerShdw>
                </a:effectLst>
              </a:rPr>
              <a:t>ercantil Internacional</a:t>
            </a:r>
            <a:endParaRPr lang="es-ES" sz="3600" b="1" cap="none" spc="0" dirty="0">
              <a:ln w="19050">
                <a:solidFill>
                  <a:schemeClr val="tx2">
                    <a:tint val="1000"/>
                  </a:schemeClr>
                </a:solidFill>
                <a:prstDash val="solid"/>
              </a:ln>
              <a:solidFill>
                <a:schemeClr val="accent3"/>
              </a:solidFill>
              <a:effectLst>
                <a:outerShdw blurRad="38100" dist="38100" dir="2700000" algn="tl">
                  <a:srgbClr val="000000">
                    <a:alpha val="43137"/>
                  </a:srgbClr>
                </a:outerShdw>
              </a:effectLst>
            </a:endParaRPr>
          </a:p>
        </p:txBody>
      </p:sp>
      <p:sp>
        <p:nvSpPr>
          <p:cNvPr id="2" name="1 CuadroTexto"/>
          <p:cNvSpPr txBox="1"/>
          <p:nvPr/>
        </p:nvSpPr>
        <p:spPr>
          <a:xfrm>
            <a:off x="899592" y="1988840"/>
            <a:ext cx="7656836" cy="1938992"/>
          </a:xfrm>
          <a:prstGeom prst="rect">
            <a:avLst/>
          </a:prstGeom>
          <a:noFill/>
        </p:spPr>
        <p:txBody>
          <a:bodyPr wrap="square" rtlCol="0">
            <a:spAutoFit/>
          </a:bodyPr>
          <a:lstStyle/>
          <a:p>
            <a:r>
              <a:rPr lang="es-MX" sz="2000" dirty="0" smtClean="0"/>
              <a:t>Dados los avances de la globalización, particularmente en el ámbito del comercio ha tomado un carácter internacional por dos vías :</a:t>
            </a:r>
          </a:p>
          <a:p>
            <a:endParaRPr lang="es-MX" sz="2000" dirty="0" smtClean="0"/>
          </a:p>
          <a:p>
            <a:pPr marL="285750" indent="-285750">
              <a:buFont typeface="Courier New" pitchFamily="49" charset="0"/>
              <a:buChar char="o"/>
            </a:pPr>
            <a:r>
              <a:rPr lang="es-MX" sz="2000" dirty="0" smtClean="0"/>
              <a:t>La autorregulación</a:t>
            </a:r>
          </a:p>
          <a:p>
            <a:pPr marL="285750" indent="-285750">
              <a:buFont typeface="Courier New" pitchFamily="49" charset="0"/>
              <a:buChar char="o"/>
            </a:pPr>
            <a:r>
              <a:rPr lang="es-MX" sz="2000" dirty="0" smtClean="0"/>
              <a:t>La derivada de acuerdos y tratados internacionales. </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64593">
            <a:off x="1536314" y="4603715"/>
            <a:ext cx="2445746" cy="162753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077" name="Picture 5" descr="Resultado de imagen para globalización del comerc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70384">
            <a:off x="5589915" y="4439749"/>
            <a:ext cx="2371982" cy="177669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Tree>
    <p:extLst>
      <p:ext uri="{BB962C8B-B14F-4D97-AF65-F5344CB8AC3E}">
        <p14:creationId xmlns:p14="http://schemas.microsoft.com/office/powerpoint/2010/main" val="305523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79874"/>
            <a:ext cx="4608512"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PRESENTACION</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CuadroTexto"/>
          <p:cNvSpPr txBox="1"/>
          <p:nvPr/>
        </p:nvSpPr>
        <p:spPr>
          <a:xfrm>
            <a:off x="395536" y="1628800"/>
            <a:ext cx="4968552" cy="3785652"/>
          </a:xfrm>
          <a:prstGeom prst="rect">
            <a:avLst/>
          </a:prstGeom>
          <a:noFill/>
        </p:spPr>
        <p:txBody>
          <a:bodyPr wrap="square" rtlCol="0">
            <a:spAutoFit/>
          </a:bodyPr>
          <a:lstStyle/>
          <a:p>
            <a:pPr algn="just"/>
            <a:r>
              <a:rPr lang="es-MX" sz="2400" dirty="0"/>
              <a:t>F</a:t>
            </a:r>
            <a:r>
              <a:rPr lang="es-MX" sz="2400" dirty="0" smtClean="0"/>
              <a:t>ortalecer las capacidades del discente  en cuanto a los elementos constitutivos DE LOS ACTOS, SOCIEDADES Y CONTRATOS MERCANTILES,  a efecto de que cuando inicie su segundo momento de formación, a partir del sexto periodo, esté en la aptitud de involucrarse con las unidades de aprendizaje.</a:t>
            </a:r>
            <a:endParaRPr lang="es-MX"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638778">
            <a:off x="5122611" y="2658740"/>
            <a:ext cx="4182749" cy="229765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634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076025787"/>
              </p:ext>
            </p:extLst>
          </p:nvPr>
        </p:nvGraphicFramePr>
        <p:xfrm>
          <a:off x="1524000" y="908720"/>
          <a:ext cx="73684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rot="16200000">
            <a:off x="-1452572" y="2828837"/>
            <a:ext cx="4896546" cy="1200329"/>
          </a:xfrm>
          <a:prstGeom prst="rect">
            <a:avLst/>
          </a:prstGeom>
          <a:noFill/>
        </p:spPr>
        <p:txBody>
          <a:bodyPr wrap="square" rtlCol="0">
            <a:spAutoFit/>
          </a:bodyPr>
          <a:lstStyle/>
          <a:p>
            <a:r>
              <a:rPr lang="es-MX"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Criterio subjetivo y objetivo</a:t>
            </a:r>
            <a:endParaRPr lang="es-MX"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500980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56037" y="1412776"/>
            <a:ext cx="7704856" cy="923330"/>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CONCEPTO </a:t>
            </a:r>
          </a:p>
          <a:p>
            <a:r>
              <a:rPr lang="es-MX" dirty="0" smtClean="0"/>
              <a:t>Entendemos por fuente todo aquello de donde brota, surge o nace algo (en este caso: el derecho mercantil)</a:t>
            </a:r>
          </a:p>
        </p:txBody>
      </p:sp>
      <p:graphicFrame>
        <p:nvGraphicFramePr>
          <p:cNvPr id="5" name="4 Diagrama"/>
          <p:cNvGraphicFramePr/>
          <p:nvPr>
            <p:extLst>
              <p:ext uri="{D42A27DB-BD31-4B8C-83A1-F6EECF244321}">
                <p14:modId xmlns:p14="http://schemas.microsoft.com/office/powerpoint/2010/main" val="2017755802"/>
              </p:ext>
            </p:extLst>
          </p:nvPr>
        </p:nvGraphicFramePr>
        <p:xfrm>
          <a:off x="980073" y="2094275"/>
          <a:ext cx="7056784"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1302868" y="681112"/>
            <a:ext cx="7058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dirty="0">
                <a:ln/>
                <a:solidFill>
                  <a:schemeClr val="accent3"/>
                </a:solidFill>
                <a:latin typeface="Tw Cen MT"/>
              </a:rPr>
              <a:t>Fuentes Del Derecho Mercantil</a:t>
            </a:r>
            <a:r>
              <a:rPr lang="es-ES" sz="2800" b="1" dirty="0">
                <a:ln/>
                <a:solidFill>
                  <a:schemeClr val="accent3"/>
                </a:solidFill>
              </a:rPr>
              <a:t>.</a:t>
            </a:r>
          </a:p>
        </p:txBody>
      </p:sp>
      <p:pic>
        <p:nvPicPr>
          <p:cNvPr id="2050" name="Picture 2" descr="Resultado de imagen para derecho mercantil"/>
          <p:cNvPicPr>
            <a:picLocks noChangeAspect="1" noChangeArrowheads="1"/>
          </p:cNvPicPr>
          <p:nvPr/>
        </p:nvPicPr>
        <p:blipFill rotWithShape="1">
          <a:blip r:embed="rId7">
            <a:extLst>
              <a:ext uri="{28A0092B-C50C-407E-A947-70E740481C1C}">
                <a14:useLocalDpi xmlns:a14="http://schemas.microsoft.com/office/drawing/2010/main" val="0"/>
              </a:ext>
            </a:extLst>
          </a:blip>
          <a:srcRect b="36580"/>
          <a:stretch/>
        </p:blipFill>
        <p:spPr bwMode="auto">
          <a:xfrm>
            <a:off x="6084168" y="4797152"/>
            <a:ext cx="2808312" cy="151216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Resultado de imagen para derecho mercanti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4797152"/>
            <a:ext cx="2466975" cy="173636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5396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4005064"/>
            <a:ext cx="8136904" cy="1938992"/>
          </a:xfrm>
          <a:prstGeom prst="rect">
            <a:avLst/>
          </a:prstGeom>
          <a:noFill/>
        </p:spPr>
        <p:txBody>
          <a:bodyPr wrap="square" rtlCol="0">
            <a:spAutoFit/>
          </a:bodyPr>
          <a:lstStyle/>
          <a:p>
            <a:r>
              <a:rPr lang="es-MX" sz="2000" dirty="0" smtClean="0"/>
              <a:t>Es la principal fuente formal :</a:t>
            </a:r>
          </a:p>
          <a:p>
            <a:endParaRPr lang="es-MX" sz="2000" dirty="0"/>
          </a:p>
          <a:p>
            <a:endParaRPr lang="es-MX" sz="2000" dirty="0" smtClean="0"/>
          </a:p>
          <a:p>
            <a:r>
              <a:rPr lang="es-MX" sz="2000" dirty="0" smtClean="0"/>
              <a:t>		El código de comercio es supletorio a todas las demás leyes y 		por otro lado el derecho común es supletorio del derecho 	mercantil , por ello es aplicable el Código </a:t>
            </a:r>
            <a:r>
              <a:rPr lang="es-MX" sz="2000" dirty="0"/>
              <a:t>C</a:t>
            </a:r>
            <a:r>
              <a:rPr lang="es-MX" sz="2000" dirty="0" smtClean="0"/>
              <a:t>ivil Federal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573310"/>
            <a:ext cx="1905000" cy="1905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991834" y="908720"/>
            <a:ext cx="6782627" cy="923330"/>
          </a:xfrm>
          <a:prstGeom prst="rect">
            <a:avLst/>
          </a:prstGeom>
          <a:noFill/>
        </p:spPr>
        <p:txBody>
          <a:bodyPr wrap="none" lIns="91440" tIns="45720" rIns="91440" bIns="45720">
            <a:spAutoFit/>
          </a:bodyPr>
          <a:lstStyle/>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 </a:t>
            </a: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t>
            </a: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ey Mercantil</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4 Rectángulo"/>
          <p:cNvSpPr/>
          <p:nvPr/>
        </p:nvSpPr>
        <p:spPr>
          <a:xfrm>
            <a:off x="1413085" y="2321004"/>
            <a:ext cx="6255259" cy="707886"/>
          </a:xfrm>
          <a:prstGeom prst="rect">
            <a:avLst/>
          </a:prstGeom>
        </p:spPr>
        <p:txBody>
          <a:bodyPr wrap="square">
            <a:spAutoFit/>
          </a:bodyPr>
          <a:lstStyle/>
          <a:p>
            <a:r>
              <a:rPr lang="es-MX" sz="2000" dirty="0"/>
              <a:t>ley en el sentido jurídico, esto de norma de conducta justa, obligatoria de observancia y beneficio común.</a:t>
            </a:r>
          </a:p>
        </p:txBody>
      </p:sp>
      <p:sp>
        <p:nvSpPr>
          <p:cNvPr id="6" name="5 Flecha abajo"/>
          <p:cNvSpPr/>
          <p:nvPr/>
        </p:nvSpPr>
        <p:spPr>
          <a:xfrm>
            <a:off x="4239131" y="1793736"/>
            <a:ext cx="288032" cy="488954"/>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9" name="8 Flecha circular"/>
          <p:cNvSpPr/>
          <p:nvPr/>
        </p:nvSpPr>
        <p:spPr>
          <a:xfrm rot="3529392">
            <a:off x="6868642" y="2809275"/>
            <a:ext cx="1989053" cy="1440160"/>
          </a:xfrm>
          <a:prstGeom prst="circular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solidFill>
                <a:schemeClr val="tx1"/>
              </a:solidFill>
            </a:endParaRPr>
          </a:p>
        </p:txBody>
      </p:sp>
      <p:pic>
        <p:nvPicPr>
          <p:cNvPr id="3076" name="Picture 4" descr="Resultado de imagen para CODIGO DE COMERC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272891"/>
            <a:ext cx="1872208" cy="14643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8468098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rot="16200000">
            <a:off x="-2506449" y="2417757"/>
            <a:ext cx="7344816" cy="2000548"/>
          </a:xfrm>
          <a:prstGeom prst="rect">
            <a:avLst/>
          </a:prstGeom>
          <a:noFill/>
          <a:ln w="9525">
            <a:noFill/>
            <a:miter lim="800000"/>
            <a:headEnd/>
            <a:tailEnd/>
          </a:ln>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50000"/>
              </a:spcBef>
              <a:spcAft>
                <a:spcPct val="0"/>
              </a:spcAft>
              <a:buFont typeface="Wingdings" pitchFamily="2" charset="2"/>
              <a:buNone/>
              <a:defRPr/>
            </a:pPr>
            <a:r>
              <a:rPr lang="es-MX" sz="3200" b="1" dirty="0">
                <a:ln w="24500" cmpd="dbl">
                  <a:solidFill>
                    <a:schemeClr val="accent2">
                      <a:shade val="85000"/>
                      <a:satMod val="155000"/>
                    </a:schemeClr>
                  </a:solidFill>
                  <a:prstDash val="solid"/>
                  <a:miter lim="800000"/>
                </a:ln>
                <a:solidFill>
                  <a:srgbClr val="92D050"/>
                </a:solidFill>
                <a:effectLst>
                  <a:outerShdw blurRad="38100" dist="38100" dir="7020000" algn="tl">
                    <a:srgbClr val="000000">
                      <a:alpha val="35000"/>
                    </a:srgbClr>
                  </a:outerShdw>
                </a:effectLst>
                <a:cs typeface="Arial" panose="020B0604020202020204" pitchFamily="34" charset="0"/>
              </a:rPr>
              <a:t>LEYES ESPECIALES MERCANTILES </a:t>
            </a:r>
            <a:endParaRPr lang="es-ES" sz="3200" b="1" dirty="0">
              <a:ln w="24500" cmpd="dbl">
                <a:solidFill>
                  <a:schemeClr val="accent2">
                    <a:shade val="85000"/>
                    <a:satMod val="155000"/>
                  </a:schemeClr>
                </a:solidFill>
                <a:prstDash val="solid"/>
                <a:miter lim="800000"/>
              </a:ln>
              <a:solidFill>
                <a:srgbClr val="92D050"/>
              </a:solidFill>
              <a:effectLst>
                <a:outerShdw blurRad="38100" dist="38100" dir="7020000" algn="tl">
                  <a:srgbClr val="000000">
                    <a:alpha val="35000"/>
                  </a:srgbClr>
                </a:outerShdw>
              </a:effectLst>
              <a:cs typeface="Arial" panose="020B0604020202020204" pitchFamily="34" charset="0"/>
            </a:endParaRPr>
          </a:p>
          <a:p>
            <a:pPr algn="just" fontAlgn="base">
              <a:spcBef>
                <a:spcPct val="50000"/>
              </a:spcBef>
              <a:spcAft>
                <a:spcPct val="0"/>
              </a:spcAft>
              <a:buFont typeface="Wingdings" pitchFamily="2" charset="2"/>
              <a:buNone/>
              <a:defRPr/>
            </a:pPr>
            <a:endParaRPr lang="es-ES" sz="4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Arial" panose="020B0604020202020204" pitchFamily="34" charset="0"/>
              <a:cs typeface="Arial" panose="020B0604020202020204" pitchFamily="34" charset="0"/>
            </a:endParaRPr>
          </a:p>
        </p:txBody>
      </p:sp>
      <p:graphicFrame>
        <p:nvGraphicFramePr>
          <p:cNvPr id="3" name="2 Diagrama"/>
          <p:cNvGraphicFramePr/>
          <p:nvPr>
            <p:extLst>
              <p:ext uri="{D42A27DB-BD31-4B8C-83A1-F6EECF244321}">
                <p14:modId xmlns:p14="http://schemas.microsoft.com/office/powerpoint/2010/main" val="2445494549"/>
              </p:ext>
            </p:extLst>
          </p:nvPr>
        </p:nvGraphicFramePr>
        <p:xfrm>
          <a:off x="1403648" y="764704"/>
          <a:ext cx="7488832"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81687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52817" y="961564"/>
            <a:ext cx="3970959" cy="523220"/>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es-ES" sz="2800" kern="10" cap="all" dirty="0">
                <a:ln/>
                <a:solidFill>
                  <a:schemeClr val="accent1">
                    <a:lumMod val="50000"/>
                  </a:schemeClr>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rPr>
              <a:t>USOS Y </a:t>
            </a:r>
            <a:r>
              <a:rPr lang="es-ES" sz="2800" kern="10" cap="all" dirty="0" smtClean="0">
                <a:ln/>
                <a:solidFill>
                  <a:schemeClr val="accent1">
                    <a:lumMod val="50000"/>
                  </a:schemeClr>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rPr>
              <a:t>COSTUMBRES</a:t>
            </a:r>
            <a:endParaRPr lang="es-MX" sz="2800" dirty="0">
              <a:solidFill>
                <a:schemeClr val="accent1">
                  <a:lumMod val="50000"/>
                </a:schemeClr>
              </a:solidFill>
            </a:endParaRPr>
          </a:p>
        </p:txBody>
      </p:sp>
      <p:sp>
        <p:nvSpPr>
          <p:cNvPr id="3" name="2 CuadroTexto"/>
          <p:cNvSpPr txBox="1"/>
          <p:nvPr/>
        </p:nvSpPr>
        <p:spPr>
          <a:xfrm>
            <a:off x="304737" y="2412757"/>
            <a:ext cx="4281411" cy="2523768"/>
          </a:xfrm>
          <a:prstGeom prst="rect">
            <a:avLst/>
          </a:prstGeom>
        </p:spPr>
        <p:style>
          <a:lnRef idx="1">
            <a:schemeClr val="accent6"/>
          </a:lnRef>
          <a:fillRef idx="2">
            <a:schemeClr val="accent6"/>
          </a:fillRef>
          <a:effectRef idx="1">
            <a:schemeClr val="accent6"/>
          </a:effectRef>
          <a:fontRef idx="minor">
            <a:schemeClr val="dk1"/>
          </a:fontRef>
        </p:style>
        <p:txBody>
          <a:bodyPr wrap="square" numCol="1" rtlCol="0">
            <a:spAutoFit/>
          </a:bodyPr>
          <a:lstStyle/>
          <a:p>
            <a:pPr algn="just"/>
            <a:r>
              <a:rPr lang="es-MX" sz="2000" dirty="0" smtClean="0"/>
              <a:t>En nuestra legislación, para efecto de colmar algunas lagunas o en prevención de ellas, con alguna frecuencia remite a la costumbre y a los usos mercantiles, y  consideramos habrá que recurrir a ellos en la </a:t>
            </a:r>
            <a:r>
              <a:rPr lang="es-MX" dirty="0" smtClean="0"/>
              <a:t>medida que la ley y lo permita.</a:t>
            </a:r>
          </a:p>
        </p:txBody>
      </p:sp>
      <p:sp>
        <p:nvSpPr>
          <p:cNvPr id="5" name="4 Rectángulo"/>
          <p:cNvSpPr/>
          <p:nvPr/>
        </p:nvSpPr>
        <p:spPr>
          <a:xfrm>
            <a:off x="4970334" y="2564904"/>
            <a:ext cx="3715641"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dirty="0"/>
              <a:t>Gran parte de las normas comerciales  encuentran su origen en la costumbre  </a:t>
            </a:r>
          </a:p>
        </p:txBody>
      </p:sp>
      <p:cxnSp>
        <p:nvCxnSpPr>
          <p:cNvPr id="7" name="6 Conector angular"/>
          <p:cNvCxnSpPr>
            <a:endCxn id="3" idx="0"/>
          </p:cNvCxnSpPr>
          <p:nvPr/>
        </p:nvCxnSpPr>
        <p:spPr>
          <a:xfrm rot="10800000" flipV="1">
            <a:off x="2445444" y="1484783"/>
            <a:ext cx="2140705" cy="927973"/>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 name="8 Conector angular"/>
          <p:cNvCxnSpPr>
            <a:endCxn id="5" idx="0"/>
          </p:cNvCxnSpPr>
          <p:nvPr/>
        </p:nvCxnSpPr>
        <p:spPr>
          <a:xfrm>
            <a:off x="4586149" y="1484784"/>
            <a:ext cx="2242006" cy="1080120"/>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91463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2"/>
          <p:cNvSpPr>
            <a:spLocks noChangeArrowheads="1" noChangeShapeType="1" noTextEdit="1"/>
          </p:cNvSpPr>
          <p:nvPr/>
        </p:nvSpPr>
        <p:spPr bwMode="auto">
          <a:xfrm>
            <a:off x="1907704" y="1124744"/>
            <a:ext cx="5715000" cy="857250"/>
          </a:xfrm>
          <a:prstGeom prst="rect">
            <a:avLst/>
          </a:prstGeom>
        </p:spPr>
        <p:txBody>
          <a:bodyPr wrap="none" fromWordArt="1">
            <a:prstTxWarp prst="textPlain">
              <a:avLst>
                <a:gd name="adj" fmla="val 50000"/>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2400" b="1" kern="10" cap="all" dirty="0">
                <a:ln/>
                <a:solidFill>
                  <a:schemeClr val="tx2">
                    <a:lumMod val="75000"/>
                  </a:schemeClr>
                </a:solidFill>
                <a:effectLst>
                  <a:outerShdw blurRad="19685" dist="12700" dir="5400000" algn="tl" rotWithShape="0">
                    <a:srgbClr val="94C600">
                      <a:satMod val="130000"/>
                      <a:alpha val="60000"/>
                    </a:srgbClr>
                  </a:outerShdw>
                  <a:reflection blurRad="10000" stA="55000" endPos="48000" dist="500" dir="5400000" sy="-100000" algn="bl" rotWithShape="0"/>
                </a:effectLst>
                <a:cs typeface="Arial" charset="0"/>
              </a:rPr>
              <a:t>LA JURISPRUDENCIA</a:t>
            </a:r>
          </a:p>
        </p:txBody>
      </p:sp>
      <p:sp>
        <p:nvSpPr>
          <p:cNvPr id="2" name="1 CuadroTexto"/>
          <p:cNvSpPr txBox="1"/>
          <p:nvPr/>
        </p:nvSpPr>
        <p:spPr>
          <a:xfrm>
            <a:off x="395536" y="2529916"/>
            <a:ext cx="4824536" cy="163121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sz="2000" dirty="0" smtClean="0"/>
              <a:t>El termino jurisprudencia tiene diversos significados:</a:t>
            </a:r>
          </a:p>
          <a:p>
            <a:pPr marL="285750" indent="-285750">
              <a:buBlip>
                <a:blip r:embed="rId2"/>
              </a:buBlip>
            </a:pPr>
            <a:r>
              <a:rPr lang="es-MX" sz="2000" dirty="0" smtClean="0"/>
              <a:t>Ciencia del derecho</a:t>
            </a:r>
          </a:p>
          <a:p>
            <a:pPr marL="285750" indent="-285750">
              <a:buBlip>
                <a:blip r:embed="rId2"/>
              </a:buBlip>
            </a:pPr>
            <a:r>
              <a:rPr lang="es-MX" sz="2000" dirty="0" smtClean="0"/>
              <a:t>Conjunto de decisiones de los tribunales de un estado </a:t>
            </a:r>
          </a:p>
        </p:txBody>
      </p:sp>
      <p:sp>
        <p:nvSpPr>
          <p:cNvPr id="4" name="3 CuadroTexto"/>
          <p:cNvSpPr txBox="1"/>
          <p:nvPr/>
        </p:nvSpPr>
        <p:spPr>
          <a:xfrm>
            <a:off x="3851920" y="4941168"/>
            <a:ext cx="4788532"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2000" dirty="0" smtClean="0"/>
              <a:t>Finalidad es determinar la interpretación que debe dársele a otra norma jurídica</a:t>
            </a:r>
            <a:endParaRPr lang="es-MX" sz="2000" dirty="0"/>
          </a:p>
        </p:txBody>
      </p:sp>
      <p:pic>
        <p:nvPicPr>
          <p:cNvPr id="5124" name="Picture 4" descr="Resultado de imagen para jurisprude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50048">
            <a:off x="5796136" y="2521679"/>
            <a:ext cx="2590800" cy="17621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6" name="Picture 6" descr="Resultado de imagen para jurisprudenc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32385">
            <a:off x="827584" y="4586986"/>
            <a:ext cx="2647950" cy="17240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3372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2"/>
          <p:cNvSpPr>
            <a:spLocks noChangeArrowheads="1" noChangeShapeType="1" noTextEdit="1"/>
          </p:cNvSpPr>
          <p:nvPr/>
        </p:nvSpPr>
        <p:spPr bwMode="auto">
          <a:xfrm>
            <a:off x="1907704" y="1124744"/>
            <a:ext cx="5715000" cy="857250"/>
          </a:xfrm>
          <a:prstGeom prst="rect">
            <a:avLst/>
          </a:prstGeom>
        </p:spPr>
        <p:txBody>
          <a:bodyPr wrap="none" fromWordArt="1">
            <a:prstTxWarp prst="textPlain">
              <a:avLst>
                <a:gd name="adj" fmla="val 50000"/>
              </a:avLst>
            </a:prstTxWarp>
          </a:bodyPr>
          <a:lstStyle/>
          <a:p>
            <a:pPr algn="ctr" fontAlgn="base">
              <a:spcBef>
                <a:spcPct val="0"/>
              </a:spcBef>
              <a:spcAft>
                <a:spcPct val="0"/>
              </a:spcAft>
              <a:defRPr/>
            </a:pPr>
            <a:r>
              <a:rPr lang="es-ES" sz="500" b="1" kern="10" dirty="0">
                <a:ln w="18000">
                  <a:solidFill>
                    <a:schemeClr val="accent2">
                      <a:satMod val="140000"/>
                    </a:schemeClr>
                  </a:solidFill>
                  <a:prstDash val="solid"/>
                  <a:miter lim="800000"/>
                </a:ln>
                <a:noFill/>
                <a:effectLst>
                  <a:glow rad="63500">
                    <a:schemeClr val="accent2">
                      <a:satMod val="175000"/>
                      <a:alpha val="40000"/>
                    </a:schemeClr>
                  </a:glow>
                  <a:outerShdw blurRad="25500" dist="23000" dir="7020000" algn="tl">
                    <a:srgbClr val="000000">
                      <a:alpha val="50000"/>
                    </a:srgbClr>
                  </a:outerShdw>
                </a:effectLst>
                <a:cs typeface="Arial" charset="0"/>
              </a:rPr>
              <a:t>LA </a:t>
            </a:r>
            <a:r>
              <a:rPr lang="es-ES" sz="500" b="1" kern="10" dirty="0" smtClean="0">
                <a:ln w="18000">
                  <a:solidFill>
                    <a:schemeClr val="accent2">
                      <a:satMod val="140000"/>
                    </a:schemeClr>
                  </a:solidFill>
                  <a:prstDash val="solid"/>
                  <a:miter lim="800000"/>
                </a:ln>
                <a:noFill/>
                <a:effectLst>
                  <a:glow rad="63500">
                    <a:schemeClr val="accent2">
                      <a:satMod val="175000"/>
                      <a:alpha val="40000"/>
                    </a:schemeClr>
                  </a:glow>
                  <a:outerShdw blurRad="25500" dist="23000" dir="7020000" algn="tl">
                    <a:srgbClr val="000000">
                      <a:alpha val="50000"/>
                    </a:srgbClr>
                  </a:outerShdw>
                </a:effectLst>
                <a:cs typeface="Arial" charset="0"/>
              </a:rPr>
              <a:t>DOCTRINA</a:t>
            </a:r>
            <a:endParaRPr lang="es-ES" sz="500" b="1" kern="10" dirty="0">
              <a:ln w="18000">
                <a:solidFill>
                  <a:schemeClr val="accent2">
                    <a:satMod val="140000"/>
                  </a:schemeClr>
                </a:solidFill>
                <a:prstDash val="solid"/>
                <a:miter lim="800000"/>
              </a:ln>
              <a:noFill/>
              <a:effectLst>
                <a:glow rad="63500">
                  <a:schemeClr val="accent2">
                    <a:satMod val="175000"/>
                    <a:alpha val="40000"/>
                  </a:schemeClr>
                </a:glow>
                <a:outerShdw blurRad="25500" dist="23000" dir="7020000" algn="tl">
                  <a:srgbClr val="000000">
                    <a:alpha val="50000"/>
                  </a:srgbClr>
                </a:outerShdw>
              </a:effectLst>
              <a:cs typeface="Arial" charset="0"/>
            </a:endParaRPr>
          </a:p>
        </p:txBody>
      </p:sp>
      <p:sp>
        <p:nvSpPr>
          <p:cNvPr id="5" name="4 Rectángulo"/>
          <p:cNvSpPr/>
          <p:nvPr/>
        </p:nvSpPr>
        <p:spPr>
          <a:xfrm>
            <a:off x="200278" y="3872819"/>
            <a:ext cx="4572000" cy="1477328"/>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s-MX" dirty="0"/>
              <a:t>Sentido Lato. Es La Opinión  Autorizada Y Racional Compartida Por Uno O Mes Jurisconsultos Sobre Un Punto Controvertido De Derecho Que Suple La Omisión De La Ley.</a:t>
            </a:r>
          </a:p>
        </p:txBody>
      </p:sp>
      <p:sp>
        <p:nvSpPr>
          <p:cNvPr id="6" name="5 Rectángulo"/>
          <p:cNvSpPr/>
          <p:nvPr/>
        </p:nvSpPr>
        <p:spPr>
          <a:xfrm>
            <a:off x="3375248" y="2348880"/>
            <a:ext cx="5336704"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dirty="0"/>
              <a:t>Conjunto De Opiniones  De Los Autores Y Tratadistas  Del Derecho, Quienes  Fundados En Los Principios Lógicos Que Se Desprenden De Toda La Legislación Positiva  Constituyen Los Principios Del Derecho</a:t>
            </a:r>
          </a:p>
        </p:txBody>
      </p:sp>
      <p:sp>
        <p:nvSpPr>
          <p:cNvPr id="7" name="6 Rectángulo"/>
          <p:cNvSpPr/>
          <p:nvPr/>
        </p:nvSpPr>
        <p:spPr>
          <a:xfrm>
            <a:off x="4153450" y="5541696"/>
            <a:ext cx="4572000" cy="92333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r>
              <a:rPr lang="es-MX" dirty="0"/>
              <a:t>Sentido Escrito. Significa La Jurisprudencia Del Tribunal Superior De Justicia.</a:t>
            </a:r>
          </a:p>
        </p:txBody>
      </p:sp>
      <p:pic>
        <p:nvPicPr>
          <p:cNvPr id="6146" name="Picture 2" descr="Resultado de imagen para jurisprud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04" y="2132856"/>
            <a:ext cx="2438400" cy="143827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jurisprude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8488" y="3965508"/>
            <a:ext cx="1944216" cy="1393967"/>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6" descr="Resultado de imagen para jurisprud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5514196"/>
            <a:ext cx="1632620" cy="129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16417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18760" y="908720"/>
            <a:ext cx="6211957" cy="707886"/>
          </a:xfrm>
          <a:prstGeom prst="rect">
            <a:avLst/>
          </a:prstGeom>
          <a:noFill/>
        </p:spPr>
        <p:txBody>
          <a:bodyPr wrap="none" lIns="91440" tIns="45720" rIns="91440" bIns="45720">
            <a:prstTxWarp prst="textChevron">
              <a:avLst/>
            </a:prstTxWarp>
            <a:spAutoFit/>
          </a:bodyPr>
          <a:lstStyle/>
          <a:p>
            <a:pPr algn="ctr"/>
            <a:r>
              <a:rPr lang="es-ES" sz="4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4">
                      <a:satMod val="175000"/>
                      <a:alpha val="40000"/>
                    </a:schemeClr>
                  </a:glow>
                  <a:outerShdw blurRad="41275" dist="12700" dir="12000000" algn="tl" rotWithShape="0">
                    <a:srgbClr val="000000">
                      <a:alpha val="40000"/>
                    </a:srgbClr>
                  </a:outerShdw>
                </a:effectLst>
              </a:rPr>
              <a:t>ACTOS DE COMERCIO</a:t>
            </a:r>
            <a:endParaRPr lang="es-ES"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63500">
                  <a:schemeClr val="accent4">
                    <a:satMod val="175000"/>
                    <a:alpha val="40000"/>
                  </a:schemeClr>
                </a:glow>
                <a:outerShdw blurRad="41275" dist="12700" dir="12000000" algn="tl" rotWithShape="0">
                  <a:srgbClr val="000000">
                    <a:alpha val="40000"/>
                  </a:srgbClr>
                </a:outerShdw>
              </a:effectLst>
            </a:endParaRPr>
          </a:p>
        </p:txBody>
      </p:sp>
      <p:sp>
        <p:nvSpPr>
          <p:cNvPr id="3" name="2 CuadroTexto"/>
          <p:cNvSpPr txBox="1"/>
          <p:nvPr/>
        </p:nvSpPr>
        <p:spPr>
          <a:xfrm>
            <a:off x="528294" y="1844824"/>
            <a:ext cx="7992888" cy="3970318"/>
          </a:xfrm>
          <a:prstGeom prst="rect">
            <a:avLst/>
          </a:prstGeom>
          <a:noFill/>
        </p:spPr>
        <p:txBody>
          <a:bodyPr wrap="square" rtlCol="0">
            <a:spAutoFit/>
          </a:bodyPr>
          <a:lstStyle/>
          <a:p>
            <a:r>
              <a:rPr lang="es-MX" dirty="0" smtClean="0">
                <a:effectLst>
                  <a:outerShdw blurRad="38100" dist="38100" dir="2700000" algn="tl">
                    <a:srgbClr val="000000">
                      <a:alpha val="43137"/>
                    </a:srgbClr>
                  </a:outerShdw>
                </a:effectLst>
              </a:rPr>
              <a:t>Mantilla Molina  </a:t>
            </a:r>
            <a:r>
              <a:rPr lang="es-MX" dirty="0" smtClean="0"/>
              <a:t>clasifica los actos mercantiles de la siguiente forma:</a:t>
            </a:r>
          </a:p>
          <a:p>
            <a:endParaRPr lang="es-MX" dirty="0"/>
          </a:p>
          <a:p>
            <a:pPr marL="285750" indent="-285750">
              <a:buFont typeface="Wingdings" pitchFamily="2" charset="2"/>
              <a:buChar char="Ø"/>
            </a:pPr>
            <a:r>
              <a:rPr lang="es-MX" b="1" dirty="0" smtClean="0"/>
              <a:t>Actos absolutamente mercantiles: </a:t>
            </a:r>
            <a:r>
              <a:rPr lang="es-MX" dirty="0" smtClean="0"/>
              <a:t>que son lo s que cualquier circunstancia serán mercantiles y, por lo tanto, les será aplicable la legislación mercantil.</a:t>
            </a:r>
          </a:p>
          <a:p>
            <a:pPr marL="285750" indent="-285750">
              <a:buFont typeface="Wingdings" pitchFamily="2" charset="2"/>
              <a:buChar char="Ø"/>
            </a:pPr>
            <a:endParaRPr lang="es-MX" dirty="0"/>
          </a:p>
          <a:p>
            <a:pPr marL="285750" indent="-285750">
              <a:buFont typeface="Wingdings" pitchFamily="2" charset="2"/>
              <a:buChar char="Ø"/>
            </a:pPr>
            <a:endParaRPr lang="es-MX" dirty="0" smtClean="0"/>
          </a:p>
          <a:p>
            <a:pPr marL="285750" indent="-285750">
              <a:buFont typeface="Wingdings" pitchFamily="2" charset="2"/>
              <a:buChar char="Ø"/>
            </a:pPr>
            <a:endParaRPr lang="es-MX" dirty="0" smtClean="0"/>
          </a:p>
          <a:p>
            <a:pPr marL="285750" indent="-285750">
              <a:buFont typeface="Wingdings" pitchFamily="2" charset="2"/>
              <a:buChar char="Ø"/>
            </a:pPr>
            <a:endParaRPr lang="es-MX" dirty="0"/>
          </a:p>
          <a:p>
            <a:endParaRPr lang="es-MX" dirty="0" smtClean="0"/>
          </a:p>
          <a:p>
            <a:pPr marL="285750" indent="-285750">
              <a:buFont typeface="Wingdings" pitchFamily="2" charset="2"/>
              <a:buChar char="Ø"/>
            </a:pPr>
            <a:r>
              <a:rPr lang="es-MX" b="1" dirty="0" smtClean="0"/>
              <a:t>Actos de </a:t>
            </a:r>
            <a:r>
              <a:rPr lang="es-MX" b="1" dirty="0" err="1" smtClean="0"/>
              <a:t>mercantilidad</a:t>
            </a:r>
            <a:r>
              <a:rPr lang="es-MX" b="1" dirty="0" smtClean="0"/>
              <a:t> condicional: </a:t>
            </a:r>
          </a:p>
          <a:p>
            <a:r>
              <a:rPr lang="es-MX" dirty="0" smtClean="0"/>
              <a:t>por su fin (especulación comercial) , por el sujeto ( comercio o comerciantes), por su objeto  ( cosa mercantil) y por su </a:t>
            </a:r>
            <a:r>
              <a:rPr lang="es-MX" dirty="0" err="1" smtClean="0"/>
              <a:t>accesoriedad</a:t>
            </a:r>
            <a:r>
              <a:rPr lang="es-MX" dirty="0" smtClean="0"/>
              <a:t>  (naturaleza mercantil de uno principal) .</a:t>
            </a:r>
          </a:p>
        </p:txBody>
      </p:sp>
    </p:spTree>
    <p:extLst>
      <p:ext uri="{BB962C8B-B14F-4D97-AF65-F5344CB8AC3E}">
        <p14:creationId xmlns:p14="http://schemas.microsoft.com/office/powerpoint/2010/main" val="2958833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2697" y="728350"/>
            <a:ext cx="8624549"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rPr>
              <a:t>SUJETO DEL DERECHO MERCANTIL</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endParaRPr>
          </a:p>
        </p:txBody>
      </p:sp>
      <p:sp>
        <p:nvSpPr>
          <p:cNvPr id="3" name="2 CuadroTexto"/>
          <p:cNvSpPr txBox="1"/>
          <p:nvPr/>
        </p:nvSpPr>
        <p:spPr>
          <a:xfrm>
            <a:off x="5022623" y="1268760"/>
            <a:ext cx="4034624" cy="369332"/>
          </a:xfrm>
          <a:prstGeom prst="rect">
            <a:avLst/>
          </a:prstGeom>
          <a:noFill/>
        </p:spPr>
        <p:txBody>
          <a:bodyPr wrap="square" rtlCol="0">
            <a:spAutoFit/>
          </a:bodyPr>
          <a:lstStyle/>
          <a:p>
            <a:endParaRPr lang="es-MX" dirty="0"/>
          </a:p>
        </p:txBody>
      </p:sp>
      <p:sp>
        <p:nvSpPr>
          <p:cNvPr id="4" name="3 CuadroTexto"/>
          <p:cNvSpPr txBox="1"/>
          <p:nvPr/>
        </p:nvSpPr>
        <p:spPr>
          <a:xfrm>
            <a:off x="4681551" y="2553870"/>
            <a:ext cx="3674584"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MX" dirty="0" smtClean="0"/>
              <a:t>El comerciante es aquel que ejerce el comercio</a:t>
            </a:r>
            <a:endParaRPr lang="es-MX" dirty="0"/>
          </a:p>
        </p:txBody>
      </p:sp>
      <p:sp>
        <p:nvSpPr>
          <p:cNvPr id="5" name="4 CuadroTexto"/>
          <p:cNvSpPr txBox="1"/>
          <p:nvPr/>
        </p:nvSpPr>
        <p:spPr>
          <a:xfrm>
            <a:off x="4713840" y="3717032"/>
            <a:ext cx="3674584" cy="1200329"/>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MX" dirty="0" smtClean="0"/>
              <a:t>Es la persona  que realiza actos de comercio haciendo de ello su profesión habitual, su modus viven di</a:t>
            </a:r>
            <a:endParaRPr lang="es-MX" dirty="0"/>
          </a:p>
        </p:txBody>
      </p:sp>
      <p:sp>
        <p:nvSpPr>
          <p:cNvPr id="6" name="5 CuadroTexto"/>
          <p:cNvSpPr txBox="1"/>
          <p:nvPr/>
        </p:nvSpPr>
        <p:spPr>
          <a:xfrm>
            <a:off x="755576" y="3318069"/>
            <a:ext cx="2987175" cy="461665"/>
          </a:xfrm>
          <a:prstGeom prst="rect">
            <a:avLst/>
          </a:prstGeom>
          <a:noFill/>
        </p:spPr>
        <p:txBody>
          <a:bodyPr wrap="square" rtlCol="0">
            <a:spAutoFit/>
          </a:bodyPr>
          <a:lstStyle/>
          <a:p>
            <a:r>
              <a:rPr lang="es-MX"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COMERCIANTE</a:t>
            </a:r>
            <a:endParaRPr lang="es-MX"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7 Conector angular"/>
          <p:cNvCxnSpPr>
            <a:stCxn id="6" idx="3"/>
            <a:endCxn id="4" idx="1"/>
          </p:cNvCxnSpPr>
          <p:nvPr/>
        </p:nvCxnSpPr>
        <p:spPr>
          <a:xfrm flipV="1">
            <a:off x="3742751" y="2877036"/>
            <a:ext cx="938800" cy="671866"/>
          </a:xfrm>
          <a:prstGeom prst="bentConnector3">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2" name="11 Conector angular"/>
          <p:cNvCxnSpPr>
            <a:stCxn id="6" idx="3"/>
            <a:endCxn id="5" idx="1"/>
          </p:cNvCxnSpPr>
          <p:nvPr/>
        </p:nvCxnSpPr>
        <p:spPr>
          <a:xfrm>
            <a:off x="3742751" y="3548902"/>
            <a:ext cx="971089" cy="768295"/>
          </a:xfrm>
          <a:prstGeom prst="bentConnector3">
            <a:avLst/>
          </a:prstGeom>
          <a:ln>
            <a:tailEnd type="arrow"/>
          </a:ln>
        </p:spPr>
        <p:style>
          <a:lnRef idx="3">
            <a:schemeClr val="accent4"/>
          </a:lnRef>
          <a:fillRef idx="0">
            <a:schemeClr val="accent4"/>
          </a:fillRef>
          <a:effectRef idx="2">
            <a:schemeClr val="accent4"/>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426" y="4328495"/>
            <a:ext cx="2600325" cy="176212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9255" y="1828723"/>
            <a:ext cx="1886665" cy="141317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1329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11760" y="1916832"/>
            <a:ext cx="4572000" cy="1200329"/>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s-ES" altLang="es-MX" dirty="0" smtClean="0"/>
              <a:t>Necesariamente  </a:t>
            </a:r>
            <a:r>
              <a:rPr lang="es-ES" altLang="es-MX" dirty="0"/>
              <a:t>Debe Responder a Una Persona Física Esto Es  a Un Ser Humano Con La Capacidad  Legal Suficiente Para Ejercer El Comercio En Forma Ordinaria</a:t>
            </a:r>
            <a:endParaRPr lang="es-MX" dirty="0"/>
          </a:p>
        </p:txBody>
      </p:sp>
      <p:sp>
        <p:nvSpPr>
          <p:cNvPr id="3" name="2 Rectángulo"/>
          <p:cNvSpPr/>
          <p:nvPr/>
        </p:nvSpPr>
        <p:spPr>
          <a:xfrm>
            <a:off x="2286000" y="889556"/>
            <a:ext cx="5224507" cy="523220"/>
          </a:xfrm>
          <a:prstGeom prst="rect">
            <a:avLst/>
          </a:prstGeom>
        </p:spPr>
        <p:txBody>
          <a:bodyPr wrap="none">
            <a:prstTxWarp prst="textStop">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s-MX" sz="2800" b="1" dirty="0">
                <a:ln>
                  <a:prstDash val="solid"/>
                </a:ln>
                <a:solidFill>
                  <a:schemeClr val="accent2">
                    <a:lumMod val="50000"/>
                  </a:schemeClr>
                </a:solidFill>
              </a:rPr>
              <a:t>El Comerciante  Individual </a:t>
            </a:r>
          </a:p>
        </p:txBody>
      </p:sp>
      <p:sp>
        <p:nvSpPr>
          <p:cNvPr id="4" name="3 Flecha curvada hacia la derecha"/>
          <p:cNvSpPr/>
          <p:nvPr/>
        </p:nvSpPr>
        <p:spPr>
          <a:xfrm>
            <a:off x="971600" y="1151166"/>
            <a:ext cx="936104" cy="1485746"/>
          </a:xfrm>
          <a:prstGeom prst="curv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solidFill>
                <a:schemeClr val="tx1"/>
              </a:solidFill>
            </a:endParaRPr>
          </a:p>
        </p:txBody>
      </p:sp>
      <p:sp>
        <p:nvSpPr>
          <p:cNvPr id="5" name="4 Rectángulo"/>
          <p:cNvSpPr/>
          <p:nvPr/>
        </p:nvSpPr>
        <p:spPr>
          <a:xfrm>
            <a:off x="2411760" y="4149080"/>
            <a:ext cx="4572000" cy="92333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s-ES" dirty="0"/>
              <a:t>A Ninguna Persona Se Le Podrá Impedir  Que Se Dedique  a La Profesión Industrial Comercio O Trabajo Que Le Acomode </a:t>
            </a:r>
            <a:endParaRPr lang="es-MX" dirty="0"/>
          </a:p>
        </p:txBody>
      </p:sp>
      <p:sp>
        <p:nvSpPr>
          <p:cNvPr id="6" name="5 Flecha curvada hacia la izquierda"/>
          <p:cNvSpPr/>
          <p:nvPr/>
        </p:nvSpPr>
        <p:spPr>
          <a:xfrm>
            <a:off x="7236296" y="2636912"/>
            <a:ext cx="936104" cy="1973833"/>
          </a:xfrm>
          <a:prstGeom prst="curved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02982">
            <a:off x="817447" y="2847495"/>
            <a:ext cx="1502590" cy="124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5172414"/>
            <a:ext cx="1778620" cy="13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4445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6693" y="548680"/>
            <a:ext cx="8280920" cy="120032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PROPÓSITOS DE LA UNIDAD DE APRENDIZAJE</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CuadroTexto"/>
          <p:cNvSpPr txBox="1"/>
          <p:nvPr/>
        </p:nvSpPr>
        <p:spPr>
          <a:xfrm>
            <a:off x="3491880" y="1628800"/>
            <a:ext cx="5215732" cy="4524315"/>
          </a:xfrm>
          <a:prstGeom prst="rect">
            <a:avLst/>
          </a:prstGeom>
          <a:noFill/>
        </p:spPr>
        <p:txBody>
          <a:bodyPr wrap="square" rtlCol="0">
            <a:spAutoFit/>
          </a:bodyPr>
          <a:lstStyle/>
          <a:p>
            <a:pPr algn="just"/>
            <a:r>
              <a:rPr lang="es-MX" sz="2400" dirty="0" smtClean="0"/>
              <a:t>Dentro del contexto histórico y contemporáneo, identificará, dentro del derecho mercantil, los actos de comercio, al comerciante individual y al colectivo, las sociedades como entes jurídicos, generando  los distintos contratos que se deriven de los actos de comercio, para relacionarlos con los sistemas de otros países así mismo conocerá diversos contratos y su importancia en el campo mercantil actual. </a:t>
            </a:r>
            <a:endParaRPr lang="es-MX"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876193">
            <a:off x="476752" y="3031104"/>
            <a:ext cx="2619375" cy="17430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13635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373121">
            <a:off x="4799115" y="2404582"/>
            <a:ext cx="3865529" cy="289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5587" name="Text Box 3"/>
          <p:cNvSpPr txBox="1">
            <a:spLocks noChangeArrowheads="1"/>
          </p:cNvSpPr>
          <p:nvPr/>
        </p:nvSpPr>
        <p:spPr bwMode="auto">
          <a:xfrm>
            <a:off x="1043608" y="966687"/>
            <a:ext cx="6390710" cy="1077218"/>
          </a:xfrm>
          <a:prstGeom prst="rect">
            <a:avLst/>
          </a:prstGeom>
          <a:noFill/>
          <a:ln w="9525">
            <a:noFill/>
            <a:miter lim="800000"/>
            <a:headEnd/>
            <a:tailEnd/>
          </a:ln>
          <a:effectLst/>
        </p:spPr>
        <p:txBody>
          <a:bodyPr wrap="square">
            <a:prstTxWarp prst="textPlain">
              <a:avLst/>
            </a:prstTxWarp>
            <a:spAutoFit/>
          </a:bodyPr>
          <a:lstStyle/>
          <a:p>
            <a:pPr algn="ctr" fontAlgn="base">
              <a:spcBef>
                <a:spcPct val="50000"/>
              </a:spcBef>
              <a:spcAft>
                <a:spcPct val="0"/>
              </a:spcAft>
              <a:defRPr/>
            </a:pPr>
            <a:r>
              <a:rPr lang="es-ES" sz="3200" dirty="0">
                <a:ln w="18415" cmpd="sng">
                  <a:solidFill>
                    <a:srgbClr val="00B050"/>
                  </a:solidFill>
                  <a:prstDash val="solid"/>
                </a:ln>
                <a:solidFill>
                  <a:srgbClr val="FFFFFF"/>
                </a:solidFill>
                <a:effectLst>
                  <a:innerShdw blurRad="63500" dist="50800" dir="13500000">
                    <a:prstClr val="black">
                      <a:alpha val="50000"/>
                    </a:prstClr>
                  </a:innerShdw>
                </a:effectLst>
                <a:cs typeface="Arial" panose="020B0604020202020204" pitchFamily="34" charset="0"/>
              </a:rPr>
              <a:t>Incapacidades Y Prohibiciones Para El Ejercicio  Del Comercio</a:t>
            </a:r>
          </a:p>
        </p:txBody>
      </p:sp>
      <p:sp>
        <p:nvSpPr>
          <p:cNvPr id="43011" name="Text Box 4"/>
          <p:cNvSpPr txBox="1">
            <a:spLocks noChangeArrowheads="1"/>
          </p:cNvSpPr>
          <p:nvPr/>
        </p:nvSpPr>
        <p:spPr bwMode="auto">
          <a:xfrm rot="21210386">
            <a:off x="899592" y="2674640"/>
            <a:ext cx="5364782" cy="3231654"/>
          </a:xfrm>
          <a:prstGeom prst="rect">
            <a:avLst/>
          </a:prstGeom>
          <a:ln/>
          <a:extLst/>
        </p:spPr>
        <p:style>
          <a:lnRef idx="1">
            <a:schemeClr val="accent5"/>
          </a:lnRef>
          <a:fillRef idx="3">
            <a:schemeClr val="accent5"/>
          </a:fillRef>
          <a:effectRef idx="2">
            <a:schemeClr val="accent5"/>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fontAlgn="base" hangingPunct="1">
              <a:spcBef>
                <a:spcPct val="50000"/>
              </a:spcBef>
              <a:spcAft>
                <a:spcPct val="0"/>
              </a:spcAft>
              <a:defRPr/>
            </a:pPr>
            <a:r>
              <a:rPr lang="es-ES" sz="2400" b="1" dirty="0">
                <a:latin typeface="Tw Cen MT"/>
              </a:rPr>
              <a:t>El Articulo 5º.</a:t>
            </a:r>
          </a:p>
          <a:p>
            <a:pPr algn="just" eaLnBrk="1" fontAlgn="base" hangingPunct="1">
              <a:spcBef>
                <a:spcPct val="50000"/>
              </a:spcBef>
              <a:spcAft>
                <a:spcPct val="0"/>
              </a:spcAft>
              <a:defRPr/>
            </a:pPr>
            <a:r>
              <a:rPr lang="es-ES" sz="2400" b="1" dirty="0" smtClean="0">
                <a:latin typeface="Tw Cen MT"/>
              </a:rPr>
              <a:t>Del código de comercio manda que “ toda persona  que según  las leyes comunes es hábil para contratar Y obligarse, Y a quien las mismas leyes no prohíben  expresamente la profesión del comercio, Y tienen capacidad legal para ejercerlo.”</a:t>
            </a:r>
            <a:endParaRPr lang="es-ES" sz="2400" b="1" dirty="0">
              <a:latin typeface="Tw Cen MT"/>
            </a:endParaRPr>
          </a:p>
        </p:txBody>
      </p:sp>
    </p:spTree>
    <p:extLst>
      <p:ext uri="{BB962C8B-B14F-4D97-AF65-F5344CB8AC3E}">
        <p14:creationId xmlns:p14="http://schemas.microsoft.com/office/powerpoint/2010/main" val="330263280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1953818" y="419400"/>
            <a:ext cx="553450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w Cen MT"/>
              </a:rPr>
              <a:t>En  Cuanto a Las Incapacidades Tenemos:</a:t>
            </a:r>
          </a:p>
        </p:txBody>
      </p:sp>
      <p:sp>
        <p:nvSpPr>
          <p:cNvPr id="52248" name="Text Box 21"/>
          <p:cNvSpPr txBox="1">
            <a:spLocks noChangeArrowheads="1"/>
          </p:cNvSpPr>
          <p:nvPr/>
        </p:nvSpPr>
        <p:spPr bwMode="gray">
          <a:xfrm>
            <a:off x="6194436" y="1989140"/>
            <a:ext cx="5722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600" dirty="0" smtClean="0">
                <a:solidFill>
                  <a:srgbClr val="FFFFFF"/>
                </a:solidFill>
              </a:rPr>
              <a:t>T.23</a:t>
            </a:r>
            <a:endParaRPr lang="en-US" altLang="es-MX" sz="1600" dirty="0">
              <a:solidFill>
                <a:srgbClr val="FFFFFF"/>
              </a:solidFill>
            </a:endParaRPr>
          </a:p>
        </p:txBody>
      </p:sp>
      <p:graphicFrame>
        <p:nvGraphicFramePr>
          <p:cNvPr id="2" name="1 Diagrama"/>
          <p:cNvGraphicFramePr/>
          <p:nvPr>
            <p:extLst>
              <p:ext uri="{D42A27DB-BD31-4B8C-83A1-F6EECF244321}">
                <p14:modId xmlns:p14="http://schemas.microsoft.com/office/powerpoint/2010/main" val="1627265297"/>
              </p:ext>
            </p:extLst>
          </p:nvPr>
        </p:nvGraphicFramePr>
        <p:xfrm>
          <a:off x="179512" y="1368282"/>
          <a:ext cx="9721080" cy="51570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2160" y="1484784"/>
            <a:ext cx="2324100" cy="19621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9552" y="4393201"/>
            <a:ext cx="1943100" cy="1905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642795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1331642" y="333377"/>
            <a:ext cx="6318701"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200" b="1" cap="all" dirty="0">
                <a:ln/>
                <a:solidFill>
                  <a:schemeClr val="accent2">
                    <a:lumMod val="75000"/>
                  </a:schemeClr>
                </a:solidFill>
                <a:effectLst>
                  <a:glow rad="101600">
                    <a:schemeClr val="accent2">
                      <a:satMod val="175000"/>
                      <a:alpha val="40000"/>
                    </a:schemeClr>
                  </a:glow>
                  <a:outerShdw blurRad="19685" dist="12700" dir="5400000" algn="tl" rotWithShape="0">
                    <a:srgbClr val="94C600">
                      <a:satMod val="130000"/>
                      <a:alpha val="60000"/>
                    </a:srgbClr>
                  </a:outerShdw>
                  <a:reflection blurRad="10000" stA="55000" endPos="48000" dist="500" dir="5400000" sy="-100000" algn="bl" rotWithShape="0"/>
                </a:effectLst>
                <a:latin typeface="Tw Cen MT"/>
              </a:rPr>
              <a:t>Los Mayores De Edad Declarados  En Estado De Interdicción.</a:t>
            </a:r>
          </a:p>
          <a:p>
            <a:pPr algn="ctr" eaLnBrk="1" fontAlgn="base" hangingPunct="1">
              <a:spcBef>
                <a:spcPct val="50000"/>
              </a:spcBef>
              <a:spcAft>
                <a:spcPct val="0"/>
              </a:spcAft>
              <a:defRPr/>
            </a:pPr>
            <a:endParaRPr lang="es-ES" sz="30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p:txBody>
      </p:sp>
      <p:sp>
        <p:nvSpPr>
          <p:cNvPr id="53264" name="Text Box 19"/>
          <p:cNvSpPr txBox="1">
            <a:spLocks noChangeArrowheads="1"/>
          </p:cNvSpPr>
          <p:nvPr/>
        </p:nvSpPr>
        <p:spPr bwMode="gray">
          <a:xfrm>
            <a:off x="2087166" y="2924177"/>
            <a:ext cx="3545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dirty="0" smtClean="0">
                <a:solidFill>
                  <a:srgbClr val="FFFFFF"/>
                </a:solidFill>
              </a:rPr>
              <a:t>IS</a:t>
            </a:r>
            <a:endParaRPr lang="en-US" altLang="es-MX" sz="1400" dirty="0">
              <a:solidFill>
                <a:srgbClr val="FFFFFF"/>
              </a:solidFill>
            </a:endParaRPr>
          </a:p>
        </p:txBody>
      </p:sp>
      <p:graphicFrame>
        <p:nvGraphicFramePr>
          <p:cNvPr id="3" name="2 Diagrama"/>
          <p:cNvGraphicFramePr/>
          <p:nvPr>
            <p:extLst>
              <p:ext uri="{D42A27DB-BD31-4B8C-83A1-F6EECF244321}">
                <p14:modId xmlns:p14="http://schemas.microsoft.com/office/powerpoint/2010/main" val="1871192442"/>
              </p:ext>
            </p:extLst>
          </p:nvPr>
        </p:nvGraphicFramePr>
        <p:xfrm>
          <a:off x="395536" y="1464456"/>
          <a:ext cx="8748464" cy="5393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249697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3"/>
          <p:cNvSpPr txBox="1">
            <a:spLocks noChangeArrowheads="1"/>
          </p:cNvSpPr>
          <p:nvPr/>
        </p:nvSpPr>
        <p:spPr bwMode="auto">
          <a:xfrm>
            <a:off x="1196497" y="444700"/>
            <a:ext cx="6572250" cy="1938338"/>
          </a:xfrm>
          <a:prstGeom prst="rect">
            <a:avLst/>
          </a:prstGeom>
          <a:noFill/>
          <a:ln>
            <a:noFill/>
          </a:ln>
          <a:effectLst>
            <a:outerShdw blurRad="50800" dist="38100" dir="2700000" algn="tl" rotWithShape="0">
              <a:prstClr val="black">
                <a:alpha val="40000"/>
              </a:prstClr>
            </a:outerShdw>
          </a:effectLst>
          <a:scene3d>
            <a:camera prst="orthographicFront"/>
            <a:lightRig rig="brightRoom" dir="t"/>
          </a:scene3d>
          <a:sp3d>
            <a:bevelT prst="slop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p3d contourW="6350" prstMaterial="plastic">
              <a:bevelT w="20320" h="20320" prst="angle"/>
              <a:contourClr>
                <a:schemeClr val="accent1">
                  <a:tint val="100000"/>
                  <a:shade val="100000"/>
                  <a:hueMod val="100000"/>
                  <a:satMod val="10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50000"/>
              </a:spcBef>
              <a:spcAft>
                <a:spcPct val="0"/>
              </a:spcAft>
              <a:defRPr/>
            </a:pPr>
            <a:r>
              <a:rPr lang="es-ES" sz="3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latin typeface="Tw Cen MT"/>
              </a:rPr>
              <a:t>La Mujer Casada Comerciante </a:t>
            </a:r>
          </a:p>
          <a:p>
            <a:pPr algn="ctr" eaLnBrk="1" fontAlgn="base" hangingPunct="1">
              <a:spcBef>
                <a:spcPct val="50000"/>
              </a:spcBef>
              <a:spcAft>
                <a:spcPct val="0"/>
              </a:spcAft>
              <a:defRPr/>
            </a:pPr>
            <a:endParaRPr lang="es-ES" sz="3000" b="1"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a:p>
            <a:pPr algn="ctr" eaLnBrk="1" fontAlgn="base" hangingPunct="1">
              <a:spcBef>
                <a:spcPct val="50000"/>
              </a:spcBef>
              <a:spcAft>
                <a:spcPct val="0"/>
              </a:spcAft>
              <a:defRPr/>
            </a:pPr>
            <a:endParaRPr lang="es-ES" sz="3000" b="1" u="sng" cap="all" dirty="0">
              <a:ln/>
              <a:solidFill>
                <a:srgbClr val="94C600"/>
              </a:solidFill>
              <a:effectLst>
                <a:outerShdw blurRad="19685" dist="12700" dir="5400000" algn="tl" rotWithShape="0">
                  <a:srgbClr val="94C600">
                    <a:satMod val="130000"/>
                    <a:alpha val="60000"/>
                  </a:srgbClr>
                </a:outerShdw>
                <a:reflection blurRad="10000" stA="55000" endPos="48000" dist="500" dir="5400000" sy="-100000" algn="bl" rotWithShape="0"/>
              </a:effectLst>
            </a:endParaRPr>
          </a:p>
        </p:txBody>
      </p:sp>
      <p:sp>
        <p:nvSpPr>
          <p:cNvPr id="54275" name="AutoShape 4"/>
          <p:cNvSpPr>
            <a:spLocks noChangeArrowheads="1"/>
          </p:cNvSpPr>
          <p:nvPr/>
        </p:nvSpPr>
        <p:spPr bwMode="auto">
          <a:xfrm>
            <a:off x="1828801" y="3092450"/>
            <a:ext cx="1721644" cy="3155950"/>
          </a:xfrm>
          <a:prstGeom prst="roundRect">
            <a:avLst>
              <a:gd name="adj" fmla="val 4690"/>
            </a:avLst>
          </a:prstGeom>
          <a:noFill/>
          <a:ln w="57150">
            <a:solidFill>
              <a:srgbClr val="88CE5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84" name="AutoShape 5"/>
          <p:cNvSpPr>
            <a:spLocks noChangeArrowheads="1"/>
          </p:cNvSpPr>
          <p:nvPr/>
        </p:nvSpPr>
        <p:spPr bwMode="gray">
          <a:xfrm>
            <a:off x="1990726" y="2949575"/>
            <a:ext cx="1397794" cy="287338"/>
          </a:xfrm>
          <a:prstGeom prst="roundRect">
            <a:avLst>
              <a:gd name="adj" fmla="val 50000"/>
            </a:avLst>
          </a:prstGeom>
          <a:solidFill>
            <a:schemeClr val="accent5">
              <a:lumMod val="60000"/>
              <a:lumOff val="40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4277" name="AutoShape 6"/>
          <p:cNvSpPr>
            <a:spLocks noChangeArrowheads="1"/>
          </p:cNvSpPr>
          <p:nvPr/>
        </p:nvSpPr>
        <p:spPr bwMode="gray">
          <a:xfrm flipH="1">
            <a:off x="3253980" y="3021013"/>
            <a:ext cx="53578"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78" name="AutoShape 7"/>
          <p:cNvSpPr>
            <a:spLocks noChangeArrowheads="1"/>
          </p:cNvSpPr>
          <p:nvPr/>
        </p:nvSpPr>
        <p:spPr bwMode="gray">
          <a:xfrm flipH="1">
            <a:off x="2066926" y="3021013"/>
            <a:ext cx="54769" cy="144462"/>
          </a:xfrm>
          <a:prstGeom prst="octagon">
            <a:avLst>
              <a:gd name="adj" fmla="val 29287"/>
            </a:avLst>
          </a:prstGeom>
          <a:gradFill rotWithShape="1">
            <a:gsLst>
              <a:gs pos="0">
                <a:srgbClr val="7BCF5D"/>
              </a:gs>
              <a:gs pos="100000">
                <a:srgbClr val="39602B"/>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79" name="AutoShape 8"/>
          <p:cNvSpPr>
            <a:spLocks noChangeArrowheads="1"/>
          </p:cNvSpPr>
          <p:nvPr/>
        </p:nvSpPr>
        <p:spPr bwMode="auto">
          <a:xfrm>
            <a:off x="3711180" y="2662238"/>
            <a:ext cx="1721644" cy="3155950"/>
          </a:xfrm>
          <a:prstGeom prst="roundRect">
            <a:avLst>
              <a:gd name="adj" fmla="val 4690"/>
            </a:avLst>
          </a:prstGeom>
          <a:noFill/>
          <a:ln w="57150">
            <a:solidFill>
              <a:srgbClr val="D7913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88" name="AutoShape 9"/>
          <p:cNvSpPr>
            <a:spLocks noChangeArrowheads="1"/>
          </p:cNvSpPr>
          <p:nvPr/>
        </p:nvSpPr>
        <p:spPr bwMode="gray">
          <a:xfrm>
            <a:off x="3873105" y="2519365"/>
            <a:ext cx="1397794" cy="287337"/>
          </a:xfrm>
          <a:prstGeom prst="roundRect">
            <a:avLst>
              <a:gd name="adj" fmla="val 50000"/>
            </a:avLst>
          </a:prstGeom>
          <a:solidFill>
            <a:schemeClr val="accent6">
              <a:lumMod val="75000"/>
            </a:schemeClr>
          </a:solidFill>
          <a:ln>
            <a:noFill/>
          </a:ln>
        </p:spPr>
        <p:txBody>
          <a:bodyPr wrap="none" anchor="ctr"/>
          <a:lstStyle/>
          <a:p>
            <a:pPr fontAlgn="base">
              <a:spcBef>
                <a:spcPct val="0"/>
              </a:spcBef>
              <a:spcAft>
                <a:spcPct val="0"/>
              </a:spcAft>
              <a:defRPr/>
            </a:pPr>
            <a:endParaRPr lang="es-MX" dirty="0">
              <a:solidFill>
                <a:prstClr val="white"/>
              </a:solidFill>
              <a:latin typeface="Arial" charset="0"/>
              <a:cs typeface="Arial" charset="0"/>
            </a:endParaRPr>
          </a:p>
        </p:txBody>
      </p:sp>
      <p:sp>
        <p:nvSpPr>
          <p:cNvPr id="54281" name="AutoShape 10"/>
          <p:cNvSpPr>
            <a:spLocks noChangeArrowheads="1"/>
          </p:cNvSpPr>
          <p:nvPr/>
        </p:nvSpPr>
        <p:spPr bwMode="gray">
          <a:xfrm flipH="1">
            <a:off x="5136357" y="2590802"/>
            <a:ext cx="54769"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2" name="AutoShape 11"/>
          <p:cNvSpPr>
            <a:spLocks noChangeArrowheads="1"/>
          </p:cNvSpPr>
          <p:nvPr/>
        </p:nvSpPr>
        <p:spPr bwMode="gray">
          <a:xfrm flipH="1">
            <a:off x="3950494" y="2590802"/>
            <a:ext cx="53579" cy="144463"/>
          </a:xfrm>
          <a:prstGeom prst="octagon">
            <a:avLst>
              <a:gd name="adj" fmla="val 29287"/>
            </a:avLst>
          </a:prstGeom>
          <a:solidFill>
            <a:srgbClr val="F1D08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3" name="AutoShape 12"/>
          <p:cNvSpPr>
            <a:spLocks noChangeArrowheads="1"/>
          </p:cNvSpPr>
          <p:nvPr/>
        </p:nvSpPr>
        <p:spPr bwMode="auto">
          <a:xfrm>
            <a:off x="5593557" y="2160588"/>
            <a:ext cx="1721644" cy="3155950"/>
          </a:xfrm>
          <a:prstGeom prst="roundRect">
            <a:avLst>
              <a:gd name="adj" fmla="val 4690"/>
            </a:avLst>
          </a:prstGeom>
          <a:noFill/>
          <a:ln w="57150">
            <a:solidFill>
              <a:srgbClr val="4B71D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92" name="AutoShape 13"/>
          <p:cNvSpPr>
            <a:spLocks noChangeArrowheads="1"/>
          </p:cNvSpPr>
          <p:nvPr/>
        </p:nvSpPr>
        <p:spPr bwMode="gray">
          <a:xfrm>
            <a:off x="5755482" y="2017715"/>
            <a:ext cx="1397794" cy="287337"/>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wrap="none" anchor="ctr"/>
          <a:lstStyle/>
          <a:p>
            <a:pPr fontAlgn="base">
              <a:spcBef>
                <a:spcPct val="0"/>
              </a:spcBef>
              <a:spcAft>
                <a:spcPct val="0"/>
              </a:spcAft>
              <a:defRPr/>
            </a:pPr>
            <a:endParaRPr lang="es-MX" dirty="0">
              <a:solidFill>
                <a:prstClr val="black"/>
              </a:solidFill>
            </a:endParaRPr>
          </a:p>
        </p:txBody>
      </p:sp>
      <p:sp>
        <p:nvSpPr>
          <p:cNvPr id="54285" name="AutoShape 14"/>
          <p:cNvSpPr>
            <a:spLocks noChangeArrowheads="1"/>
          </p:cNvSpPr>
          <p:nvPr/>
        </p:nvSpPr>
        <p:spPr bwMode="gray">
          <a:xfrm flipH="1">
            <a:off x="7019925" y="2089152"/>
            <a:ext cx="53579"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54286" name="AutoShape 15"/>
          <p:cNvSpPr>
            <a:spLocks noChangeArrowheads="1"/>
          </p:cNvSpPr>
          <p:nvPr/>
        </p:nvSpPr>
        <p:spPr bwMode="gray">
          <a:xfrm flipH="1">
            <a:off x="5832873" y="2089152"/>
            <a:ext cx="53578" cy="142875"/>
          </a:xfrm>
          <a:prstGeom prst="octagon">
            <a:avLst>
              <a:gd name="adj" fmla="val 29287"/>
            </a:avLst>
          </a:prstGeom>
          <a:solidFill>
            <a:srgbClr val="6FC5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s-MX" altLang="es-MX">
              <a:solidFill>
                <a:prstClr val="white"/>
              </a:solidFill>
            </a:endParaRPr>
          </a:p>
        </p:txBody>
      </p:sp>
      <p:sp>
        <p:nvSpPr>
          <p:cNvPr id="46095" name="Freeform 16"/>
          <p:cNvSpPr>
            <a:spLocks/>
          </p:cNvSpPr>
          <p:nvPr/>
        </p:nvSpPr>
        <p:spPr bwMode="gray">
          <a:xfrm>
            <a:off x="3012281" y="1730375"/>
            <a:ext cx="1100138" cy="1157288"/>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ln/>
        </p:spPr>
        <p:style>
          <a:lnRef idx="3">
            <a:schemeClr val="accent3"/>
          </a:lnRef>
          <a:fillRef idx="0">
            <a:schemeClr val="accent3"/>
          </a:fillRef>
          <a:effectRef idx="2">
            <a:schemeClr val="accent3"/>
          </a:effectRef>
          <a:fontRef idx="minor">
            <a:schemeClr val="tx1"/>
          </a:fontRef>
        </p:style>
        <p:txBody>
          <a:bodyPr/>
          <a:lstStyle/>
          <a:p>
            <a:pPr fontAlgn="base">
              <a:spcBef>
                <a:spcPct val="0"/>
              </a:spcBef>
              <a:spcAft>
                <a:spcPct val="0"/>
              </a:spcAft>
              <a:defRPr/>
            </a:pPr>
            <a:endParaRPr lang="es-MX" dirty="0">
              <a:solidFill>
                <a:prstClr val="white"/>
              </a:solidFill>
            </a:endParaRPr>
          </a:p>
        </p:txBody>
      </p:sp>
      <p:sp>
        <p:nvSpPr>
          <p:cNvPr id="46096" name="Text Box 19"/>
          <p:cNvSpPr txBox="1">
            <a:spLocks noChangeArrowheads="1"/>
          </p:cNvSpPr>
          <p:nvPr/>
        </p:nvSpPr>
        <p:spPr bwMode="gray">
          <a:xfrm>
            <a:off x="2087166" y="2924177"/>
            <a:ext cx="1593706" cy="307777"/>
          </a:xfrm>
          <a:prstGeom prst="rect">
            <a:avLst/>
          </a:prstGeom>
          <a:solidFill>
            <a:schemeClr val="accent4">
              <a:lumMod val="75000"/>
            </a:schemeClr>
          </a:solidFill>
          <a:ln>
            <a:noFill/>
          </a:ln>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US" sz="1400" dirty="0">
                <a:solidFill>
                  <a:srgbClr val="FFFFFF"/>
                </a:solidFill>
              </a:rPr>
              <a:t>MUJER CASADA</a:t>
            </a:r>
          </a:p>
        </p:txBody>
      </p:sp>
      <p:sp>
        <p:nvSpPr>
          <p:cNvPr id="54289" name="Text Box 20"/>
          <p:cNvSpPr txBox="1">
            <a:spLocks noChangeArrowheads="1"/>
          </p:cNvSpPr>
          <p:nvPr/>
        </p:nvSpPr>
        <p:spPr bwMode="gray">
          <a:xfrm>
            <a:off x="4079081" y="2495552"/>
            <a:ext cx="7193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s-MX" sz="1400">
                <a:solidFill>
                  <a:srgbClr val="FFFFFF"/>
                </a:solidFill>
              </a:rPr>
              <a:t>ART. 2</a:t>
            </a:r>
          </a:p>
        </p:txBody>
      </p:sp>
      <p:sp>
        <p:nvSpPr>
          <p:cNvPr id="54290" name="Text Box 21"/>
          <p:cNvSpPr txBox="1">
            <a:spLocks noChangeArrowheads="1"/>
          </p:cNvSpPr>
          <p:nvPr/>
        </p:nvSpPr>
        <p:spPr bwMode="gray">
          <a:xfrm>
            <a:off x="6145737" y="1989140"/>
            <a:ext cx="6696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s-MX" sz="1400">
                <a:solidFill>
                  <a:srgbClr val="FFFFFF"/>
                </a:solidFill>
              </a:rPr>
              <a:t>ART.2</a:t>
            </a:r>
          </a:p>
        </p:txBody>
      </p:sp>
      <p:sp>
        <p:nvSpPr>
          <p:cNvPr id="54291" name="Text Box 23"/>
          <p:cNvSpPr txBox="1">
            <a:spLocks noChangeArrowheads="1"/>
          </p:cNvSpPr>
          <p:nvPr/>
        </p:nvSpPr>
        <p:spPr bwMode="auto">
          <a:xfrm>
            <a:off x="1885950" y="3352802"/>
            <a:ext cx="16002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sz="1400" b="1" dirty="0"/>
              <a:t>No Hay Ninguna  Diferencia Entre Hombre Y Mujer La Relación Legal Entre Los Cónyuges No Es La Limitativa  Para Que La Esposa Pueda Ser Comerciante Sin La Autorización De Su Marido.</a:t>
            </a:r>
          </a:p>
          <a:p>
            <a:pPr algn="just" eaLnBrk="1" fontAlgn="base" hangingPunct="1">
              <a:spcBef>
                <a:spcPct val="0"/>
              </a:spcBef>
              <a:spcAft>
                <a:spcPct val="0"/>
              </a:spcAft>
            </a:pPr>
            <a:endParaRPr lang="en-US" altLang="es-MX" sz="1600" b="1" dirty="0"/>
          </a:p>
        </p:txBody>
      </p:sp>
      <p:sp>
        <p:nvSpPr>
          <p:cNvPr id="54292" name="Text Box 24"/>
          <p:cNvSpPr txBox="1">
            <a:spLocks noChangeArrowheads="1"/>
          </p:cNvSpPr>
          <p:nvPr/>
        </p:nvSpPr>
        <p:spPr bwMode="auto">
          <a:xfrm>
            <a:off x="3771900" y="2895600"/>
            <a:ext cx="16002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b="1" dirty="0"/>
              <a:t>El Art.2 Del Código Civil Proclama Que La Capacidad Jurídica Es Igual Para Ambos, En Consecuencia, </a:t>
            </a:r>
            <a:endParaRPr lang="en-US" altLang="es-MX" b="1" dirty="0"/>
          </a:p>
        </p:txBody>
      </p:sp>
      <p:sp>
        <p:nvSpPr>
          <p:cNvPr id="54293" name="Text Box 25"/>
          <p:cNvSpPr txBox="1">
            <a:spLocks noChangeArrowheads="1"/>
          </p:cNvSpPr>
          <p:nvPr/>
        </p:nvSpPr>
        <p:spPr bwMode="auto">
          <a:xfrm>
            <a:off x="5657850" y="2362200"/>
            <a:ext cx="16002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fontAlgn="base" hangingPunct="1">
              <a:spcBef>
                <a:spcPct val="0"/>
              </a:spcBef>
              <a:spcAft>
                <a:spcPct val="0"/>
              </a:spcAft>
            </a:pPr>
            <a:r>
              <a:rPr lang="es-ES" altLang="es-MX" sz="1600" b="1" dirty="0"/>
              <a:t>Esta No Queda Sometida  Por Razones De Su Sexo A Restricción Alguna En La Adquisición Y Ejercicio De Sus Derechos.</a:t>
            </a:r>
            <a:endParaRPr lang="en-US" altLang="es-MX" sz="1600" b="1" dirty="0"/>
          </a:p>
        </p:txBody>
      </p:sp>
      <p:sp>
        <p:nvSpPr>
          <p:cNvPr id="46102" name="Freeform 17"/>
          <p:cNvSpPr>
            <a:spLocks/>
          </p:cNvSpPr>
          <p:nvPr/>
        </p:nvSpPr>
        <p:spPr bwMode="gray">
          <a:xfrm>
            <a:off x="4948237" y="1228725"/>
            <a:ext cx="1100138"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chemeClr val="accent1">
              <a:lumMod val="60000"/>
              <a:lumOff val="40000"/>
            </a:schemeClr>
          </a:solidFill>
          <a:ln/>
        </p:spPr>
        <p:style>
          <a:lnRef idx="1">
            <a:schemeClr val="accent2"/>
          </a:lnRef>
          <a:fillRef idx="0">
            <a:schemeClr val="accent2"/>
          </a:fillRef>
          <a:effectRef idx="0">
            <a:schemeClr val="accent2"/>
          </a:effectRef>
          <a:fontRef idx="minor">
            <a:schemeClr val="tx1"/>
          </a:fontRef>
        </p:style>
        <p:txBody>
          <a:bodyPr/>
          <a:lstStyle/>
          <a:p>
            <a:pPr fontAlgn="base">
              <a:spcBef>
                <a:spcPct val="0"/>
              </a:spcBef>
              <a:spcAft>
                <a:spcPct val="0"/>
              </a:spcAft>
              <a:defRPr/>
            </a:pPr>
            <a:endParaRPr lang="es-MX" dirty="0">
              <a:solidFill>
                <a:prstClr val="white"/>
              </a:solidFill>
            </a:endParaRPr>
          </a:p>
        </p:txBody>
      </p:sp>
      <p:pic>
        <p:nvPicPr>
          <p:cNvPr id="46106" name="Picture 26" descr="http://deconceptos.com/wp-content/uploads/2011/06/concepto-de-bod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5853" y="1086027"/>
            <a:ext cx="1211684" cy="1649237"/>
          </a:xfrm>
          <a:prstGeom prst="rect">
            <a:avLst/>
          </a:prstGeom>
          <a:ln>
            <a:noFill/>
          </a:ln>
          <a:effectLst>
            <a:softEdge rad="112500"/>
          </a:effectLst>
          <a:extLst/>
        </p:spPr>
      </p:pic>
    </p:spTree>
    <p:extLst>
      <p:ext uri="{BB962C8B-B14F-4D97-AF65-F5344CB8AC3E}">
        <p14:creationId xmlns:p14="http://schemas.microsoft.com/office/powerpoint/2010/main" val="89831081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05115">
            <a:off x="1259632" y="4149240"/>
            <a:ext cx="1924050"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2" name="Text Box 2"/>
          <p:cNvSpPr txBox="1">
            <a:spLocks noChangeArrowheads="1"/>
          </p:cNvSpPr>
          <p:nvPr/>
        </p:nvSpPr>
        <p:spPr bwMode="auto">
          <a:xfrm rot="19063742">
            <a:off x="-440184" y="1476341"/>
            <a:ext cx="6172200" cy="1077218"/>
          </a:xfrm>
          <a:prstGeom prst="rect">
            <a:avLst/>
          </a:prstGeom>
          <a:noFill/>
          <a:ln w="9525">
            <a:noFill/>
            <a:miter lim="800000"/>
            <a:headEnd/>
            <a:tailEnd/>
          </a:ln>
          <a:effectLst/>
        </p:spPr>
        <p:txBody>
          <a:bodyPr>
            <a:spAutoFit/>
          </a:bodyPr>
          <a:lstStyle/>
          <a:p>
            <a:pPr>
              <a:spcBef>
                <a:spcPct val="50000"/>
              </a:spcBef>
            </a:pPr>
            <a:r>
              <a:rPr lang="es-ES" sz="3200" b="1" dirty="0">
                <a:solidFill>
                  <a:schemeClr val="accent4"/>
                </a:solidFill>
                <a:effectLst>
                  <a:outerShdw blurRad="38100" dist="38100" dir="2700000" algn="tl">
                    <a:srgbClr val="000000">
                      <a:alpha val="43137"/>
                    </a:srgbClr>
                  </a:outerShdw>
                </a:effectLst>
                <a:latin typeface="Bernard MT Condensed" pitchFamily="18" charset="0"/>
              </a:rPr>
              <a:t>Prohibiciones  Para El Ejercer El Comercio.</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12284">
            <a:off x="4889894" y="836712"/>
            <a:ext cx="28956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563888" y="2204864"/>
            <a:ext cx="5112568" cy="440120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sz="2800" dirty="0" smtClean="0">
                <a:latin typeface="Arabic Typesetting" pitchFamily="66" charset="-78"/>
                <a:cs typeface="Arabic Typesetting" pitchFamily="66" charset="-78"/>
              </a:rPr>
              <a:t>ARTICULO 12°</a:t>
            </a:r>
          </a:p>
          <a:p>
            <a:r>
              <a:rPr lang="es-MX" sz="2800" dirty="0" smtClean="0">
                <a:latin typeface="Arabic Typesetting" pitchFamily="66" charset="-78"/>
                <a:cs typeface="Arabic Typesetting" pitchFamily="66" charset="-78"/>
              </a:rPr>
              <a:t>I</a:t>
            </a:r>
            <a:r>
              <a:rPr lang="es-MX" sz="2800" dirty="0">
                <a:latin typeface="Arabic Typesetting" pitchFamily="66" charset="-78"/>
                <a:cs typeface="Arabic Typesetting" pitchFamily="66" charset="-78"/>
              </a:rPr>
              <a:t>. LOS CORREDORES;</a:t>
            </a:r>
          </a:p>
          <a:p>
            <a:r>
              <a:rPr lang="es-MX" sz="2800" dirty="0">
                <a:latin typeface="Arabic Typesetting" pitchFamily="66" charset="-78"/>
                <a:cs typeface="Arabic Typesetting" pitchFamily="66" charset="-78"/>
              </a:rPr>
              <a:t>II. LOS QUEBRADOS QUE NO HAYAN SIDO REHABILITADOS;</a:t>
            </a:r>
          </a:p>
          <a:p>
            <a:r>
              <a:rPr lang="es-MX" sz="2800" dirty="0">
                <a:latin typeface="Arabic Typesetting" pitchFamily="66" charset="-78"/>
                <a:cs typeface="Arabic Typesetting" pitchFamily="66" charset="-78"/>
              </a:rPr>
              <a:t>III. LOS QUE POR SENTENCIA EJECUTORIADA HAYAN SIDO CONDENADOS POR DELITOS CONTRA LA PROPIEDAD, INCLUYENDO EN ESTOS LA FALSEDAD, EL PECULADO, EL COHECHO Y LA CONCUSION</a:t>
            </a:r>
          </a:p>
        </p:txBody>
      </p:sp>
    </p:spTree>
    <p:extLst>
      <p:ext uri="{BB962C8B-B14F-4D97-AF65-F5344CB8AC3E}">
        <p14:creationId xmlns:p14="http://schemas.microsoft.com/office/powerpoint/2010/main" val="2661706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3"/>
          <p:cNvSpPr txBox="1">
            <a:spLocks noChangeArrowheads="1"/>
          </p:cNvSpPr>
          <p:nvPr/>
        </p:nvSpPr>
        <p:spPr bwMode="auto">
          <a:xfrm rot="21191815">
            <a:off x="1029630" y="1149424"/>
            <a:ext cx="6728792" cy="441659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50000"/>
              </a:spcBef>
            </a:pPr>
            <a:r>
              <a:rPr lang="es-ES" sz="2000" b="1" dirty="0" smtClean="0">
                <a:latin typeface="Arabic Typesetting" pitchFamily="66" charset="-78"/>
                <a:cs typeface="Arabic Typesetting" pitchFamily="66" charset="-78"/>
              </a:rPr>
              <a:t>D)LOS </a:t>
            </a:r>
            <a:r>
              <a:rPr lang="es-ES" sz="2000" b="1" dirty="0">
                <a:latin typeface="Arabic Typesetting" pitchFamily="66" charset="-78"/>
                <a:cs typeface="Arabic Typesetting" pitchFamily="66" charset="-78"/>
              </a:rPr>
              <a:t>NOTARIOS PÚBLICOS EN FUNCIONES. DADA PRECISAMENTE, SU CALIDAD DE FEDATARIOS PÚBLICOS, DONDE NO PUEDEN SER JUEZ Y PARTE A LA VEZ, TIENEN POR LO TANTO PROHIBICIÓN EXPRESAS PARA SER COMERCIANTES.</a:t>
            </a:r>
          </a:p>
          <a:p>
            <a:pPr>
              <a:spcBef>
                <a:spcPct val="50000"/>
              </a:spcBef>
            </a:pPr>
            <a:r>
              <a:rPr lang="es-ES" sz="2000" b="1" dirty="0">
                <a:latin typeface="Arabic Typesetting" pitchFamily="66" charset="-78"/>
                <a:cs typeface="Arabic Typesetting" pitchFamily="66" charset="-78"/>
              </a:rPr>
              <a:t>E)LA CALIDAD MIGRATORIA DE ALGUNOS EXTRANJEROS.</a:t>
            </a:r>
          </a:p>
          <a:p>
            <a:pPr>
              <a:spcBef>
                <a:spcPct val="50000"/>
              </a:spcBef>
            </a:pPr>
            <a:r>
              <a:rPr lang="es-ES" sz="2000" b="1" dirty="0">
                <a:latin typeface="Arabic Typesetting" pitchFamily="66" charset="-78"/>
                <a:cs typeface="Arabic Typesetting" pitchFamily="66" charset="-78"/>
              </a:rPr>
              <a:t>A QUIENES SE LES PROHÍBE  QUE EJERZAN EL COMERCIO DENTRO DE NUESTRO PAÍS: UN EXTRANJERO QUE INTERNA EN TERRITORIO MEXICANO CON CALIDAD DE TURISTA TIENE POR ELLO PROHIBIDO EJERCER COMERCIO</a:t>
            </a:r>
            <a:r>
              <a:rPr lang="es-ES" sz="2000" b="1" dirty="0" smtClean="0">
                <a:latin typeface="Arabic Typesetting" pitchFamily="66" charset="-78"/>
                <a:cs typeface="Arabic Typesetting" pitchFamily="66" charset="-78"/>
              </a:rPr>
              <a:t>.</a:t>
            </a:r>
            <a:endParaRPr lang="es-ES" sz="2000" b="1" dirty="0">
              <a:latin typeface="Arabic Typesetting" pitchFamily="66" charset="-78"/>
              <a:cs typeface="Arabic Typesetting" pitchFamily="66" charset="-78"/>
            </a:endParaRPr>
          </a:p>
          <a:p>
            <a:pPr>
              <a:spcBef>
                <a:spcPct val="50000"/>
              </a:spcBef>
            </a:pPr>
            <a:r>
              <a:rPr lang="es-ES" sz="2000" b="1" dirty="0">
                <a:latin typeface="Arabic Typesetting" pitchFamily="66" charset="-78"/>
                <a:cs typeface="Arabic Typesetting" pitchFamily="66" charset="-78"/>
              </a:rPr>
              <a:t>F)LOS SINDICATOS. LOS  QUE PARA EMPEZAR TIENEN UNA FINALIDAD MUY DIFERENTE Y NO PODRÁN EJERCER COMERCIO  AL MENOS CON EL ANIMO DE LUCRO</a:t>
            </a:r>
            <a:r>
              <a:rPr lang="es-ES" sz="2400" b="1" dirty="0">
                <a:latin typeface="Arabic Typesetting" pitchFamily="66" charset="-78"/>
                <a:cs typeface="Arabic Typesetting" pitchFamily="66" charset="-78"/>
              </a:rPr>
              <a:t>.</a:t>
            </a:r>
          </a:p>
          <a:p>
            <a:pPr>
              <a:spcBef>
                <a:spcPct val="50000"/>
              </a:spcBef>
            </a:pPr>
            <a:endParaRPr lang="es-ES" dirty="0">
              <a:solidFill>
                <a:srgbClr val="003399"/>
              </a:solidFill>
              <a:latin typeface="Poor Richard" pitchFamily="18" charset="0"/>
            </a:endParaRPr>
          </a:p>
        </p:txBody>
      </p:sp>
      <p:pic>
        <p:nvPicPr>
          <p:cNvPr id="26629" name="Picture 5" descr="http://t2.gstatic.com/images?q=tbn:ANd9GcQ3AGigPNkZlbjn6xfPYuq5kgoC_vgsG36F-Rrr4kLWabLACvN92AyPdLG4qA"/>
          <p:cNvPicPr>
            <a:picLocks noChangeAspect="1" noChangeArrowheads="1"/>
          </p:cNvPicPr>
          <p:nvPr/>
        </p:nvPicPr>
        <p:blipFill>
          <a:blip r:embed="rId2" cstate="print"/>
          <a:srcRect/>
          <a:stretch>
            <a:fillRect/>
          </a:stretch>
        </p:blipFill>
        <p:spPr bwMode="auto">
          <a:xfrm>
            <a:off x="6012160" y="4869160"/>
            <a:ext cx="2376264" cy="1778200"/>
          </a:xfrm>
          <a:prstGeom prst="rect">
            <a:avLst/>
          </a:prstGeom>
          <a:noFill/>
        </p:spPr>
      </p:pic>
    </p:spTree>
    <p:extLst>
      <p:ext uri="{BB962C8B-B14F-4D97-AF65-F5344CB8AC3E}">
        <p14:creationId xmlns:p14="http://schemas.microsoft.com/office/powerpoint/2010/main" val="30473985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79512" y="692696"/>
            <a:ext cx="8712968" cy="461665"/>
          </a:xfrm>
          <a:prstGeom prst="rect">
            <a:avLst/>
          </a:prstGeom>
          <a:noFill/>
          <a:ln w="9525">
            <a:noFill/>
            <a:miter lim="800000"/>
            <a:headEnd/>
            <a:tailEnd/>
          </a:ln>
          <a:effectLst/>
        </p:spPr>
        <p:txBody>
          <a:bodyPr wrap="square">
            <a:spAutoFit/>
          </a:bodyPr>
          <a:lstStyle/>
          <a:p>
            <a:pPr>
              <a:spcBef>
                <a:spcPct val="50000"/>
              </a:spcBef>
            </a:pPr>
            <a:r>
              <a:rPr lang="es-ES" sz="2400" dirty="0">
                <a:ln w="24500" cmpd="dbl">
                  <a:solidFill>
                    <a:schemeClr val="accent2">
                      <a:shade val="85000"/>
                      <a:satMod val="155000"/>
                    </a:schemeClr>
                  </a:solidFill>
                  <a:prstDash val="solid"/>
                  <a:miter lim="800000"/>
                </a:ln>
                <a:solidFill>
                  <a:schemeClr val="accent4"/>
                </a:solidFill>
                <a:latin typeface="Wide Latin" pitchFamily="18" charset="0"/>
              </a:rPr>
              <a:t>Obligaciones </a:t>
            </a:r>
            <a:r>
              <a:rPr lang="es-ES" sz="2400" dirty="0" smtClean="0">
                <a:ln w="24500" cmpd="dbl">
                  <a:solidFill>
                    <a:schemeClr val="accent2">
                      <a:shade val="85000"/>
                      <a:satMod val="155000"/>
                    </a:schemeClr>
                  </a:solidFill>
                  <a:prstDash val="solid"/>
                  <a:miter lim="800000"/>
                </a:ln>
                <a:solidFill>
                  <a:schemeClr val="accent4"/>
                </a:solidFill>
                <a:latin typeface="Wide Latin" pitchFamily="18" charset="0"/>
              </a:rPr>
              <a:t>Del </a:t>
            </a:r>
            <a:r>
              <a:rPr lang="es-ES" sz="2400" dirty="0">
                <a:ln w="24500" cmpd="dbl">
                  <a:solidFill>
                    <a:schemeClr val="accent2">
                      <a:shade val="85000"/>
                      <a:satMod val="155000"/>
                    </a:schemeClr>
                  </a:solidFill>
                  <a:prstDash val="solid"/>
                  <a:miter lim="800000"/>
                </a:ln>
                <a:solidFill>
                  <a:schemeClr val="accent4"/>
                </a:solidFill>
                <a:latin typeface="Wide Latin" pitchFamily="18" charset="0"/>
              </a:rPr>
              <a:t>Comerciante</a:t>
            </a:r>
          </a:p>
        </p:txBody>
      </p:sp>
      <p:sp>
        <p:nvSpPr>
          <p:cNvPr id="28676" name="Text Box 4"/>
          <p:cNvSpPr txBox="1">
            <a:spLocks noChangeArrowheads="1"/>
          </p:cNvSpPr>
          <p:nvPr/>
        </p:nvSpPr>
        <p:spPr bwMode="auto">
          <a:xfrm>
            <a:off x="539552" y="1758135"/>
            <a:ext cx="5160640" cy="461664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es-MX" dirty="0"/>
              <a:t>ARTICULO 16. TODOS LOS COMERCIANTES, POR EL HECHO DE SERLO, ESTAN OBLIGADOS:</a:t>
            </a:r>
          </a:p>
          <a:p>
            <a:pPr marL="400050" indent="-400050">
              <a:buAutoNum type="romanUcPeriod"/>
            </a:pPr>
            <a:r>
              <a:rPr lang="es-MX" dirty="0" smtClean="0"/>
              <a:t>DEROGADA</a:t>
            </a:r>
            <a:r>
              <a:rPr lang="es-MX" dirty="0"/>
              <a:t>. </a:t>
            </a:r>
            <a:endParaRPr lang="es-MX" dirty="0" smtClean="0"/>
          </a:p>
          <a:p>
            <a:pPr marL="400050" indent="-400050">
              <a:buAutoNum type="romanUcPeriod"/>
            </a:pPr>
            <a:endParaRPr lang="es-MX" dirty="0"/>
          </a:p>
          <a:p>
            <a:r>
              <a:rPr lang="es-MX" dirty="0" smtClean="0"/>
              <a:t>II</a:t>
            </a:r>
            <a:r>
              <a:rPr lang="es-MX" dirty="0"/>
              <a:t>. A LA INSCRIPCION EN EL REGISTRO PUBLICO DE </a:t>
            </a:r>
            <a:r>
              <a:rPr lang="es-MX" dirty="0" smtClean="0"/>
              <a:t>COMERCIO</a:t>
            </a:r>
          </a:p>
          <a:p>
            <a:endParaRPr lang="es-MX" dirty="0" smtClean="0"/>
          </a:p>
          <a:p>
            <a:r>
              <a:rPr lang="es-MX" dirty="0" smtClean="0"/>
              <a:t>III. </a:t>
            </a:r>
            <a:r>
              <a:rPr lang="es-MX" dirty="0"/>
              <a:t>A MANTENER UN SISTEMA DE CONTABILIDAD CONFORME AL ARTICULO 33; </a:t>
            </a:r>
            <a:endParaRPr lang="es-MX" dirty="0" smtClean="0"/>
          </a:p>
          <a:p>
            <a:r>
              <a:rPr lang="es-MX" dirty="0"/>
              <a:t/>
            </a:r>
            <a:br>
              <a:rPr lang="es-MX" dirty="0"/>
            </a:br>
            <a:r>
              <a:rPr lang="es-MX" dirty="0" smtClean="0"/>
              <a:t>IV</a:t>
            </a:r>
            <a:r>
              <a:rPr lang="es-MX" dirty="0"/>
              <a:t>. A LA CONSERVACION DE LA CORRESPONDENCIA QUE TENGA RELACION CON EL GIRO DEL COMERCIANTE</a:t>
            </a:r>
          </a:p>
          <a:p>
            <a:pPr>
              <a:spcBef>
                <a:spcPct val="50000"/>
              </a:spcBef>
            </a:pPr>
            <a:r>
              <a:rPr lang="es-ES" sz="1600" dirty="0" smtClean="0">
                <a:solidFill>
                  <a:srgbClr val="003399"/>
                </a:solidFill>
                <a:latin typeface="Arial" pitchFamily="34" charset="0"/>
                <a:cs typeface="Arial" pitchFamily="34" charset="0"/>
              </a:rPr>
              <a:t>.   </a:t>
            </a:r>
            <a:endParaRPr lang="es-ES" sz="1600" dirty="0">
              <a:solidFill>
                <a:srgbClr val="003399"/>
              </a:solidFill>
              <a:latin typeface="Arial" pitchFamily="34" charset="0"/>
              <a:cs typeface="Arial" pitchFamily="34" charset="0"/>
            </a:endParaRPr>
          </a:p>
        </p:txBody>
      </p:sp>
      <p:sp>
        <p:nvSpPr>
          <p:cNvPr id="2" name="1 CuadroTexto"/>
          <p:cNvSpPr txBox="1"/>
          <p:nvPr/>
        </p:nvSpPr>
        <p:spPr>
          <a:xfrm>
            <a:off x="6696236" y="3420128"/>
            <a:ext cx="1656184" cy="6463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s-MX" dirty="0" smtClean="0"/>
              <a:t>CODIGO DE COMERCIO</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89561">
            <a:off x="5873307" y="1409818"/>
            <a:ext cx="2018822" cy="151216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Flecha derecha"/>
          <p:cNvSpPr/>
          <p:nvPr/>
        </p:nvSpPr>
        <p:spPr>
          <a:xfrm>
            <a:off x="5700192" y="3573016"/>
            <a:ext cx="996044" cy="308650"/>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8466" y="4728444"/>
            <a:ext cx="2533650" cy="18097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388197">
            <a:off x="7053128" y="4086944"/>
            <a:ext cx="1409700" cy="12382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89734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WordArt 3"/>
          <p:cNvSpPr>
            <a:spLocks noChangeArrowheads="1" noChangeShapeType="1" noTextEdit="1"/>
          </p:cNvSpPr>
          <p:nvPr/>
        </p:nvSpPr>
        <p:spPr bwMode="auto">
          <a:xfrm>
            <a:off x="1682679" y="830239"/>
            <a:ext cx="4968552" cy="1294656"/>
          </a:xfrm>
          <a:prstGeom prst="rect">
            <a:avLst/>
          </a:prstGeom>
        </p:spPr>
        <p:txBody>
          <a:bodyPr wrap="none" fromWordArt="1"/>
          <a:lstStyle/>
          <a:p>
            <a:pPr algn="ctr"/>
            <a:r>
              <a:rPr lang="es-ES" sz="3200" b="1" kern="10" spc="200" dirty="0">
                <a:ln w="29210">
                  <a:solidFill>
                    <a:schemeClr val="accent3">
                      <a:tint val="10000"/>
                    </a:schemeClr>
                  </a:solidFill>
                </a:ln>
                <a:solidFill>
                  <a:srgbClr val="002060">
                    <a:alpha val="50000"/>
                  </a:srgbClr>
                </a:solidFill>
                <a:effectLst>
                  <a:innerShdw blurRad="50800" dist="50800" dir="8100000">
                    <a:srgbClr val="7D7D7D">
                      <a:alpha val="73000"/>
                    </a:srgbClr>
                  </a:innerShdw>
                </a:effectLst>
                <a:latin typeface="Goudy Stout"/>
              </a:rPr>
              <a:t>REGISTRO DE </a:t>
            </a:r>
            <a:endParaRPr lang="es-ES" sz="3200" b="1" kern="10" spc="200" dirty="0" smtClean="0">
              <a:ln w="29210">
                <a:solidFill>
                  <a:schemeClr val="accent3">
                    <a:tint val="10000"/>
                  </a:schemeClr>
                </a:solidFill>
              </a:ln>
              <a:solidFill>
                <a:srgbClr val="002060">
                  <a:alpha val="50000"/>
                </a:srgbClr>
              </a:solidFill>
              <a:effectLst>
                <a:innerShdw blurRad="50800" dist="50800" dir="8100000">
                  <a:srgbClr val="7D7D7D">
                    <a:alpha val="73000"/>
                  </a:srgbClr>
                </a:innerShdw>
              </a:effectLst>
              <a:latin typeface="Goudy Stout"/>
            </a:endParaRPr>
          </a:p>
          <a:p>
            <a:pPr algn="ctr"/>
            <a:r>
              <a:rPr lang="es-ES" sz="3200" b="1" kern="10" spc="200" dirty="0" smtClean="0">
                <a:ln w="29210">
                  <a:solidFill>
                    <a:schemeClr val="accent3">
                      <a:tint val="10000"/>
                    </a:schemeClr>
                  </a:solidFill>
                </a:ln>
                <a:solidFill>
                  <a:srgbClr val="002060">
                    <a:alpha val="50000"/>
                  </a:srgbClr>
                </a:solidFill>
                <a:effectLst>
                  <a:innerShdw blurRad="50800" dist="50800" dir="8100000">
                    <a:srgbClr val="7D7D7D">
                      <a:alpha val="73000"/>
                    </a:srgbClr>
                  </a:innerShdw>
                </a:effectLst>
                <a:latin typeface="Goudy Stout"/>
              </a:rPr>
              <a:t>COMERCIO</a:t>
            </a:r>
            <a:endParaRPr lang="es-ES" sz="3200" b="1" kern="10" spc="200" dirty="0">
              <a:ln w="29210">
                <a:solidFill>
                  <a:schemeClr val="accent3">
                    <a:tint val="10000"/>
                  </a:schemeClr>
                </a:solidFill>
              </a:ln>
              <a:solidFill>
                <a:srgbClr val="002060">
                  <a:alpha val="50000"/>
                </a:srgbClr>
              </a:solidFill>
              <a:effectLst>
                <a:innerShdw blurRad="50800" dist="50800" dir="8100000">
                  <a:srgbClr val="7D7D7D">
                    <a:alpha val="73000"/>
                  </a:srgbClr>
                </a:innerShdw>
              </a:effectLst>
              <a:latin typeface="Goudy Stout"/>
            </a:endParaRPr>
          </a:p>
        </p:txBody>
      </p:sp>
      <p:sp>
        <p:nvSpPr>
          <p:cNvPr id="33796" name="Text Box 4"/>
          <p:cNvSpPr txBox="1">
            <a:spLocks noChangeArrowheads="1"/>
          </p:cNvSpPr>
          <p:nvPr/>
        </p:nvSpPr>
        <p:spPr bwMode="auto">
          <a:xfrm>
            <a:off x="1485900" y="2362202"/>
            <a:ext cx="6057900" cy="147732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just">
              <a:spcBef>
                <a:spcPct val="50000"/>
              </a:spcBef>
            </a:pPr>
            <a:r>
              <a:rPr lang="es-ES" b="1" dirty="0">
                <a:latin typeface="Arial" pitchFamily="34" charset="0"/>
                <a:cs typeface="Arial" pitchFamily="34" charset="0"/>
              </a:rPr>
              <a:t>es una institución  que tiene por objeto hacer la inscripción personal de  los comerciantes  y poner al alcance de cualquier persona  todos aquellos actos y contratos que afecten  de modo importante  las condiciones  económicas  y jurídicas de los mismos</a:t>
            </a:r>
            <a:r>
              <a:rPr lang="es-ES" b="1" dirty="0">
                <a:latin typeface="Copperplate Gothic Light" pitchFamily="34" charset="0"/>
              </a:rPr>
              <a: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72006">
            <a:off x="1485900" y="4509120"/>
            <a:ext cx="287655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0524" y="4173641"/>
            <a:ext cx="1624045" cy="2440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84921">
            <a:off x="5178052" y="4809757"/>
            <a:ext cx="1857375"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75739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323528" y="2132856"/>
            <a:ext cx="5328592" cy="1754326"/>
          </a:xfrm>
          <a:prstGeom prst="rect">
            <a:avLst/>
          </a:prstGeom>
          <a:noFill/>
          <a:ln w="9525">
            <a:noFill/>
            <a:miter lim="800000"/>
            <a:headEnd/>
            <a:tailEnd/>
          </a:ln>
          <a:effectLst/>
        </p:spPr>
        <p:txBody>
          <a:bodyPr wrap="square">
            <a:spAutoFit/>
          </a:bodyPr>
          <a:lstStyle/>
          <a:p>
            <a:pPr algn="just">
              <a:spcBef>
                <a:spcPct val="50000"/>
              </a:spcBef>
            </a:pPr>
            <a:r>
              <a:rPr lang="es-ES" dirty="0" smtClean="0">
                <a:solidFill>
                  <a:schemeClr val="bg1"/>
                </a:solidFill>
                <a:latin typeface="Copperplate Gothic Bold" pitchFamily="34" charset="0"/>
              </a:rPr>
              <a:t> </a:t>
            </a:r>
            <a:r>
              <a:rPr lang="es-ES" dirty="0" smtClean="0">
                <a:latin typeface="Copperplate Gothic Bold" pitchFamily="34" charset="0"/>
              </a:rPr>
              <a:t>El comerciante esta obligado a llevar y mantener un sistema de contabilidad adecuado que podría levarse mediante instrumento, recursos y sistemas de registro y procedimiento de acuerdo a las características del negocio.</a:t>
            </a:r>
          </a:p>
        </p:txBody>
      </p:sp>
      <p:sp>
        <p:nvSpPr>
          <p:cNvPr id="2" name="1 Rectángulo"/>
          <p:cNvSpPr/>
          <p:nvPr/>
        </p:nvSpPr>
        <p:spPr>
          <a:xfrm>
            <a:off x="444914" y="980728"/>
            <a:ext cx="8254183" cy="646331"/>
          </a:xfrm>
          <a:prstGeom prst="rect">
            <a:avLst/>
          </a:prstGeom>
          <a:noFill/>
        </p:spPr>
        <p:txBody>
          <a:bodyPr wrap="none" lIns="91440" tIns="45720" rIns="91440" bIns="45720">
            <a:spAutoFit/>
          </a:bodyPr>
          <a:lstStyle/>
          <a:p>
            <a:pPr algn="ctr"/>
            <a:r>
              <a:rPr lang="es-ES"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SISTEMA DE CONTABILIDAD</a:t>
            </a:r>
            <a:endParaRPr lang="es-ES"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 name="3 Rectángulo"/>
          <p:cNvSpPr/>
          <p:nvPr/>
        </p:nvSpPr>
        <p:spPr>
          <a:xfrm>
            <a:off x="3995936" y="4509120"/>
            <a:ext cx="4572000" cy="1754326"/>
          </a:xfrm>
          <a:prstGeom prst="rect">
            <a:avLst/>
          </a:prstGeom>
        </p:spPr>
        <p:txBody>
          <a:bodyPr>
            <a:spAutoFit/>
          </a:bodyPr>
          <a:lstStyle/>
          <a:p>
            <a:pPr lvl="0" algn="just">
              <a:spcBef>
                <a:spcPct val="50000"/>
              </a:spcBef>
            </a:pPr>
            <a:r>
              <a:rPr lang="es-ES" dirty="0">
                <a:solidFill>
                  <a:prstClr val="black"/>
                </a:solidFill>
                <a:latin typeface="Copperplate Gothic Bold" pitchFamily="34" charset="0"/>
              </a:rPr>
              <a:t>Cualquier sistema que se emplee, deberá llevar debidamente encuadernado, empastados y foliados el libro mayor, en caso de personas morales libro o los libros de actas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256247">
            <a:off x="899593" y="4365104"/>
            <a:ext cx="2448272" cy="1543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30845">
            <a:off x="6062194" y="2132595"/>
            <a:ext cx="2160240" cy="14193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2451130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836712"/>
            <a:ext cx="7670690" cy="646331"/>
          </a:xfrm>
          <a:prstGeom prst="rect">
            <a:avLst/>
          </a:prstGeom>
          <a:noFill/>
        </p:spPr>
        <p:txBody>
          <a:bodyPr wrap="none" lIns="91440" tIns="45720" rIns="91440" bIns="45720">
            <a:spAutoFit/>
          </a:bodyPr>
          <a:lstStyle/>
          <a:p>
            <a:pPr algn="ctr"/>
            <a:r>
              <a:rPr lang="es-ES" sz="3600" b="1" cap="none" spc="0" dirty="0" smtClean="0">
                <a:ln w="12700">
                  <a:solidFill>
                    <a:schemeClr val="tx2">
                      <a:satMod val="155000"/>
                    </a:schemeClr>
                  </a:solidFill>
                  <a:prstDash val="solid"/>
                </a:ln>
                <a:solidFill>
                  <a:schemeClr val="accent4">
                    <a:lumMod val="60000"/>
                    <a:lumOff val="40000"/>
                  </a:schemeClr>
                </a:solidFill>
                <a:effectLst>
                  <a:glow rad="63500">
                    <a:schemeClr val="accent2">
                      <a:satMod val="175000"/>
                      <a:alpha val="40000"/>
                    </a:schemeClr>
                  </a:glow>
                  <a:outerShdw blurRad="41275" dist="20320" dir="1800000" algn="tl" rotWithShape="0">
                    <a:srgbClr val="000000">
                      <a:alpha val="40000"/>
                    </a:srgbClr>
                  </a:outerShdw>
                </a:effectLst>
              </a:rPr>
              <a:t>GUARDAR CORESPONDENCIA</a:t>
            </a:r>
            <a:endParaRPr lang="es-ES" sz="3600" b="1" cap="none" spc="0" dirty="0">
              <a:ln w="12700">
                <a:solidFill>
                  <a:schemeClr val="tx2">
                    <a:satMod val="155000"/>
                  </a:schemeClr>
                </a:solidFill>
                <a:prstDash val="solid"/>
              </a:ln>
              <a:solidFill>
                <a:schemeClr val="accent4">
                  <a:lumMod val="60000"/>
                  <a:lumOff val="40000"/>
                </a:schemeClr>
              </a:solidFill>
              <a:effectLst>
                <a:glow rad="63500">
                  <a:schemeClr val="accent2">
                    <a:satMod val="175000"/>
                    <a:alpha val="40000"/>
                  </a:schemeClr>
                </a:glow>
                <a:outerShdw blurRad="41275" dist="20320" dir="1800000" algn="tl" rotWithShape="0">
                  <a:srgbClr val="000000">
                    <a:alpha val="40000"/>
                  </a:srgbClr>
                </a:outerShdw>
              </a:effectLst>
            </a:endParaRPr>
          </a:p>
        </p:txBody>
      </p:sp>
      <p:sp>
        <p:nvSpPr>
          <p:cNvPr id="3" name="2 CuadroTexto"/>
          <p:cNvSpPr txBox="1"/>
          <p:nvPr/>
        </p:nvSpPr>
        <p:spPr>
          <a:xfrm>
            <a:off x="1403648" y="1916832"/>
            <a:ext cx="5976664" cy="132343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just"/>
            <a:r>
              <a:rPr lang="es-MX" sz="2000" dirty="0" smtClean="0"/>
              <a:t>Los comerciantes están obligados a conservar debidamente archivadas las cartas, telegramas y otros documentos que reciban en relación con su negocios o giro.</a:t>
            </a:r>
            <a:endParaRPr lang="es-MX" sz="2000"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646009"/>
            <a:ext cx="2277988"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4855" y="3928199"/>
            <a:ext cx="2140164" cy="14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15396">
            <a:off x="2105980" y="4181475"/>
            <a:ext cx="2286000"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183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79874"/>
            <a:ext cx="8208912"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COMPETENCIAS GENÉRICAS</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CuadroTexto"/>
          <p:cNvSpPr txBox="1"/>
          <p:nvPr/>
        </p:nvSpPr>
        <p:spPr>
          <a:xfrm>
            <a:off x="539552" y="1412776"/>
            <a:ext cx="7848872" cy="2677656"/>
          </a:xfrm>
          <a:prstGeom prst="rect">
            <a:avLst/>
          </a:prstGeom>
          <a:noFill/>
        </p:spPr>
        <p:txBody>
          <a:bodyPr wrap="square" rtlCol="0">
            <a:spAutoFit/>
          </a:bodyPr>
          <a:lstStyle/>
          <a:p>
            <a:r>
              <a:rPr lang="es-MX" sz="2400" dirty="0" smtClean="0"/>
              <a:t>El alumno estará en aptitud de  interpretar: </a:t>
            </a:r>
          </a:p>
          <a:p>
            <a:endParaRPr lang="es-MX" sz="2400" dirty="0" smtClean="0"/>
          </a:p>
          <a:p>
            <a:pPr marL="342900" indent="-342900" algn="just">
              <a:buFont typeface="Wingdings" pitchFamily="2" charset="2"/>
              <a:buChar char="ü"/>
            </a:pPr>
            <a:r>
              <a:rPr lang="es-MX" sz="2400" dirty="0"/>
              <a:t>L</a:t>
            </a:r>
            <a:r>
              <a:rPr lang="es-MX" sz="2400" dirty="0" smtClean="0"/>
              <a:t>os actos de comercio que den origen a la integración y sistematización  de los contratos mercantiles, para reconocer e integrar las   distintas  sociedades mercantiles que los generan, interpretando y aplicando los  instrumentos  jurídicos de la materia. </a:t>
            </a:r>
            <a:endParaRPr lang="es-MX" sz="2400" dirty="0"/>
          </a:p>
        </p:txBody>
      </p:sp>
      <p:pic>
        <p:nvPicPr>
          <p:cNvPr id="4098" name="Picture 2"/>
          <p:cNvPicPr>
            <a:picLocks noChangeAspect="1" noChangeArrowheads="1"/>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2051720" y="4221088"/>
            <a:ext cx="5112568" cy="22322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23224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371600" y="381000"/>
            <a:ext cx="6229350" cy="946150"/>
          </a:xfrm>
          <a:prstGeom prst="rect">
            <a:avLst/>
          </a:prstGeom>
          <a:noFill/>
          <a:ln w="9525">
            <a:noFill/>
            <a:miter lim="800000"/>
            <a:headEnd/>
            <a:tailEnd/>
          </a:ln>
          <a:effectLst/>
        </p:spPr>
        <p:txBody>
          <a:bodyPr>
            <a:spAutoFit/>
          </a:bodyPr>
          <a:lstStyle/>
          <a:p>
            <a:pPr algn="l">
              <a:spcBef>
                <a:spcPct val="50000"/>
              </a:spcBef>
            </a:pPr>
            <a:r>
              <a:rPr lang="es-ES" sz="2800" dirty="0">
                <a:solidFill>
                  <a:srgbClr val="9900CC"/>
                </a:solidFill>
                <a:latin typeface="Ravie" pitchFamily="82" charset="0"/>
              </a:rPr>
              <a:t>	</a:t>
            </a:r>
            <a:r>
              <a:rPr lang="es-ES" sz="2800" dirty="0">
                <a:solidFill>
                  <a:srgbClr val="9900CC"/>
                </a:solidFill>
                <a:latin typeface="Arial" pitchFamily="34" charset="0"/>
                <a:cs typeface="Arial" pitchFamily="34" charset="0"/>
              </a:rPr>
              <a:t>CONTENIDO DE LA HOJA DE INSCRIPCION DEL COMERCIANTE</a:t>
            </a:r>
            <a:r>
              <a:rPr lang="es-ES" sz="2800" dirty="0">
                <a:solidFill>
                  <a:srgbClr val="9900CC"/>
                </a:solidFill>
                <a:latin typeface="Ravie" pitchFamily="82" charset="0"/>
              </a:rPr>
              <a:t>.</a:t>
            </a:r>
          </a:p>
        </p:txBody>
      </p:sp>
      <p:sp>
        <p:nvSpPr>
          <p:cNvPr id="35843" name="Text Box 3"/>
          <p:cNvSpPr txBox="1">
            <a:spLocks noChangeArrowheads="1"/>
          </p:cNvSpPr>
          <p:nvPr/>
        </p:nvSpPr>
        <p:spPr bwMode="auto">
          <a:xfrm>
            <a:off x="1428750" y="1676400"/>
            <a:ext cx="6172200" cy="3970318"/>
          </a:xfrm>
          <a:prstGeom prst="rect">
            <a:avLst/>
          </a:prstGeom>
          <a:noFill/>
          <a:ln w="9525">
            <a:noFill/>
            <a:miter lim="800000"/>
            <a:headEnd/>
            <a:tailEnd/>
          </a:ln>
          <a:effectLst/>
        </p:spPr>
        <p:txBody>
          <a:bodyPr>
            <a:spAutoFit/>
          </a:bodyPr>
          <a:lstStyle/>
          <a:p>
            <a:pPr marL="457200" indent="-457200">
              <a:spcBef>
                <a:spcPct val="50000"/>
              </a:spcBef>
              <a:buFontTx/>
              <a:buAutoNum type="alphaUcParenR"/>
            </a:pPr>
            <a:r>
              <a:rPr lang="es-ES" dirty="0">
                <a:latin typeface="Arial" pitchFamily="34" charset="0"/>
                <a:cs typeface="Arial" pitchFamily="34" charset="0"/>
              </a:rPr>
              <a:t>Nombre O Razón Social.</a:t>
            </a:r>
          </a:p>
          <a:p>
            <a:pPr marL="457200" indent="-457200">
              <a:spcBef>
                <a:spcPct val="50000"/>
              </a:spcBef>
              <a:buFontTx/>
              <a:buAutoNum type="alphaUcParenR"/>
            </a:pPr>
            <a:r>
              <a:rPr lang="es-ES" dirty="0">
                <a:latin typeface="Arial" pitchFamily="34" charset="0"/>
                <a:cs typeface="Arial" pitchFamily="34" charset="0"/>
              </a:rPr>
              <a:t>Clase De Comercio U Operaciones a Que Se Dedica</a:t>
            </a:r>
          </a:p>
          <a:p>
            <a:pPr marL="457200" indent="-457200">
              <a:spcBef>
                <a:spcPct val="50000"/>
              </a:spcBef>
              <a:buFontTx/>
              <a:buAutoNum type="alphaUcParenR"/>
            </a:pPr>
            <a:r>
              <a:rPr lang="es-ES" dirty="0">
                <a:latin typeface="Arial" pitchFamily="34" charset="0"/>
                <a:cs typeface="Arial" pitchFamily="34" charset="0"/>
              </a:rPr>
              <a:t>La Fecha En Que  Deba Comenzar  Sus Operaciones .</a:t>
            </a:r>
          </a:p>
          <a:p>
            <a:pPr marL="457200" indent="-457200">
              <a:spcBef>
                <a:spcPct val="50000"/>
              </a:spcBef>
              <a:buFontTx/>
              <a:buAutoNum type="alphaUcParenR"/>
            </a:pPr>
            <a:r>
              <a:rPr lang="es-ES" dirty="0">
                <a:latin typeface="Arial" pitchFamily="34" charset="0"/>
                <a:cs typeface="Arial" pitchFamily="34" charset="0"/>
              </a:rPr>
              <a:t>Domicilio, Con Especificación De Sucursales  Que Hubiere Establecido</a:t>
            </a:r>
          </a:p>
          <a:p>
            <a:pPr marL="457200" indent="-457200">
              <a:spcBef>
                <a:spcPct val="50000"/>
              </a:spcBef>
              <a:buFontTx/>
              <a:buAutoNum type="alphaUcParenR"/>
            </a:pPr>
            <a:r>
              <a:rPr lang="es-ES" dirty="0">
                <a:latin typeface="Arial" pitchFamily="34" charset="0"/>
                <a:cs typeface="Arial" pitchFamily="34" charset="0"/>
              </a:rPr>
              <a:t>Las Escrituras De La Constitución  De La Sociedad Mercantil</a:t>
            </a:r>
          </a:p>
          <a:p>
            <a:pPr marL="457200" indent="-457200">
              <a:spcBef>
                <a:spcPct val="50000"/>
              </a:spcBef>
              <a:buFontTx/>
              <a:buAutoNum type="alphaUcParenR"/>
            </a:pPr>
            <a:r>
              <a:rPr lang="es-ES" dirty="0">
                <a:latin typeface="Arial" pitchFamily="34" charset="0"/>
                <a:cs typeface="Arial" pitchFamily="34" charset="0"/>
              </a:rPr>
              <a:t>El Acta De La Primera Junta General.</a:t>
            </a:r>
          </a:p>
          <a:p>
            <a:pPr marL="457200" indent="-457200">
              <a:spcBef>
                <a:spcPct val="50000"/>
              </a:spcBef>
              <a:buFontTx/>
              <a:buAutoNum type="alphaUcParenR"/>
            </a:pPr>
            <a:r>
              <a:rPr lang="es-ES" dirty="0">
                <a:latin typeface="Arial" pitchFamily="34" charset="0"/>
                <a:cs typeface="Arial" pitchFamily="34" charset="0"/>
              </a:rPr>
              <a:t>Los Poderes  Generales Y Nombramientos  Y Revocación De Los Mismos.</a:t>
            </a:r>
          </a:p>
        </p:txBody>
      </p:sp>
      <p:sp>
        <p:nvSpPr>
          <p:cNvPr id="35845" name="AutoShape 5" descr="data:image/jpg;base64,/9j/4AAQSkZJRgABAQAAAQABAAD/2wBDAAkGBwgHBgkIBwgKCgkLDRYPDQwMDRsUFRAWIB0iIiAdHx8kKDQsJCYxJx8fLT0tMTU3Ojo6Iys/RD84QzQ5Ojf/2wBDAQoKCg0MDRoPDxo3JR8lNzc3Nzc3Nzc3Nzc3Nzc3Nzc3Nzc3Nzc3Nzc3Nzc3Nzc3Nzc3Nzc3Nzc3Nzc3Nzc3Nzf/wAARCACFAMMDASIAAhEBAxEB/8QAHAAAAQUBAQEAAAAAAAAAAAAAAAECBAUGAwcI/8QARBAAAgECBAIGBwUFBQkBAAAAAQIAAxEEEiExBUEGEyJRYXEygZGhscHRFCNS0uEHM0Ji8BUWJHKSJTRUY2SCosLi8f/EABcBAQEBAQAAAAAAAAAAAAAAAAABAgP/xAAbEQEBAAMBAQEAAAAAAAAAAAAAAQIREjEhQf/aAAwDAQACEQMRAD8A8PiDeLElCxwjYoMKUiEWJaRBEijeSEwWJcArQqEHY2tCo4jxO5wNdGtUAU+OvwjkwwvZ3P8A2iJTSOdowyeMPSXcE91zH2pD0aaDxt9Y2IFOm9Q2RGY+AvJVLhuLcZhRIG1yQJ1Lna58uUVazL6DsD5xs0jYnCVMM4FUAA7MNjONpbriqtWm1Oo2dToVZbyFicOaZzJcp47r5/WNrpGEW8D6vVEMIdGwiXhBGxSY0mUF40mF4SKLwiXhASJCEqCOESEDoCLcohMSLpIOmGF6oJ2GtpoeG1iQUJXTYn4TNoxRgRLHC1zTqKwO/OSrF7jcH19LNSBLjYd8omQq3ntNBQxLMgbrDfukHiVBWDVgR3uBuD3iGlYbqTmv6oikWsbAxpcgFRr84qanUesbiVHUKde8DQxpXMCCffFDKSCdz4R11YkDlrIEUhSQDt8pNw9JsQBZrMNs1jfwkFm7QItpFDEaqbEG94q7LjuHdUC9DtADVAdV8fL4SvMtaLurIwBzA7gx2NwAqAvh1VanNBs3l3HwklLFQY0xWBUkEEEGxvGmbZJeNMUxJEEQwMSWLBCEIUkXeJCRksIQlDosKSGo6ou7GwM1WE6NYSqe1VrkeoX7+Ui6Za07YbOxyIjMQdMouZu8J0f4fRIP2ZCe+p2viZa08NSoKBTpqB3KAAI0SMbgMBxGoB/hqgX+ey/GXFDgGLqfvalNVO66maAC25FvOdqSHILL6hHLW2ep9CcOzE1MZUB/CgAA9t5YYXoJw/rEb7ViGIIJGZbH3S+w4YXuthyFt5ZYZiWsFGUc7XmpEQavRPguKzNU4VRFWxsaTsmviAZ5fj+jfGMFi2w9fCsrDUOCMjA8w09uw7pYNURUHeez75RdL0VsVQIOnVjbzMZeEedYLopiK4+9xNOnt6IJ+ktqfQMuunED5Gl/9S/wKgt6MvMKg/CJJjtWCq9Acegvh8XQfTZgy/C8qsR0d43ggRVwFSogPpUbOPdr7p6yocgH0gNgeWnlFQKrlR/msNT85eCV4viMJQxSAMzU8Xbd1tc9zfWUuKw1bC1TSr0yjjWxG47/ACnvuMwWGxY/xOGpVraElLkevl7ZR8V6F8J4ihVesoN/CVa+U+uTmxbqvF4G03nEP2Z4+nc4DGUMQOQqKUPt1EyvFuAcT4QofH4VqaFsofMCpPgQfCRjSriRTElBCEJQkIRZlCQixJaLHglLrcaptogLH4T0LAUCmHUXI0ufM6zI9FcJnOYrrUa23Ian5zd0kCrZjvJPWvwLSUoFZQ1vHkZ0dGY5QPWdLRVWnc3FzzisNbjYbXM0EREFyCxtztaSaYQm5UEW0ubzgi5QDcZfP9JKorlOZjZr6A/qYErDg8qSWHOx+ksKJIIvSU+NiAPdIlK6knNqdgSJOokooIqXI3zEbzUE3DhFI7FieaNv8JQdLh/jKQubCkNTYd80eFLZlVyuVv4cszXS0A8TIsBlRQB3aCTPwQMD6UvcLqbWPslHgvT17hL7C7AGTEdlp6A2UnlewMeKZuDU5C57Rt5RuhfUpcHvAM6KVewZtFNg3d8ZsL1ZPbItYaA93vtOeXKAV0HeutvZ9Z1pqUGlrnexvf8AryjiRrsxXfSBDfRy7drWwIFtJlP2hYX7X0exDAAtStVGmtgdfcTNkEU2IBW2gsb3HnK3imEXE4KvQZgy1VZbjXQi3zmcoseAHeNnStTalVenUFmRireYnMzLIhCEoSLEhMoWKil2CqLsxsB3mNln0ep5+IrUsCKKmpr37D3kSjX9H8IKYCBdKS5CQdyd/h75olUAgCwFtrSu4PRy0lJLAkk6bEbD3CWSjU87C0RqnjKLm4OkFDg2GRfHc+y0buhzCxOloqrq2WmQTue/2kSh1NS5Jdbt3kfUyZQoGy30tucwHykPDsSps6jusw0Hqk2ipIHZOmws3tgTadIkqWOxvo5Hyk6hSe1ywLnkGIA9XzkOkt11S5texVrE+2TcOKNwoBz8xY6eyaE3CplYFqWY29IEEj3TMdLGJ4s5Gmi6EfyiajDsgYIrvT00J28tZlulh/2vVF72C69/ZEzn4RDwigs2pAsNZe4HJlGVtPFjKPA+l7JeYWmgt2Et5CMROQsCQBa52yHX1wKkve415hrkd1rjScylIvc1Ep1Aw9LLe3drJApOBdXFQX7WhGnha86BWJADENYDmpt8DGtTzXGW676jTz1v8o5QLlEJQ2tddx8PnEZgQetFrX/eACw776bwOTrlvcWvq3f8/lItZC6FwlhYgXPKTnRSMrp2fIctec51QjLdHsSL6jl65mz4R4P0ywv2PpHjUtlV36xR4Nr8SZRzc/tSwbU8fhsVpaojUyR3qbj3N7phpgvohCEqEixLQmUF9ZpOjmHK4Z6g9KtUyL5L+pHsmcA1m94VhBSr4fCkfuKYzf5rXPvPuj8WNDhUyIEzaAAAATtnVVF2sTsL6zmoSmmVAAO4eydgBew0sNppQMxVcuXe9zeDBzY5y19hYAesmNqKKjAdo2G1iYC1L0rr3mwufOB2XO+XK9hzIbMfdpJlCkrZSFtr3FvXIauq5W3z/wARcm/s/oSdQAKWFm8chtb+ucCctK+puADY2pmTFQhOyArkfhPyMhUsqkZlF73uKZ9Un0sotUIVQdyQwmhMoWtkY2J5ZiPYCJj+lRLcXxAUeiwGt7bCbLDVCagysjC+mWpcgeRmK6UuRxbFm40qHeZz8J654EEsLm2moAl5hEJZSXbs6WvpKLAakEnkJfYO+aMRY0812GTMLjmO6dFoIXzmkoPgg+I1jKbBS1yBoN/XOodi1gGt3gTYa9IWADZTyBc29jXEcQyrYkaC4Gqm3q+k6hxoDYnmf/0QOQ3KKFP4h+kDgWVlFkZb6grr+vujSiMTlZSbagixnUq1wwGbvs1/cZzqEgEPpY6Zha3le8DBftNwBrcFq1gBmoOrjTlsfjPIzPoHj+HGLwNWjUU/fIyai97jwngFZDTdkYWKsQR3TnS+GQiQhksSLEgWHAsMMVxKirj7tD1lS/4V1M3HB0qVnrYlmytUc7C/j85mOjqijw/F4gjWoRSU+8zYcKp1KdJFLWFrnsczqdYanxOCE1ACzW3sJ1FICmF6ypYC1r2jQTnuq3FwDOgbU5ha3jNaQhqENZNbnkCx/WCksBa73vqVGvtM5PUpqyoSGJ3GaPAUjsG9tlWnfy/oyKmLqpRiADpYsB8JPoUmVVBIuP5yBKykyhkuzZtgmlr/ADljTLplv1t2aw7SgmBYUaRUFgqgnftnX1yZTRjbLpz0qfpIFGkVIydaBbkw19sn0syi5esotvZfbNixoIxYdprDmcp/WYTpKR/bGKJt+8M2+Hdwcxdsth2WTXzvMJ0kObi+MOw60/G0xn4sc8HUCtrcg22F5ocEb7g+ZmcwRUtp4CX+AYE2ttzjEq3pKC+qg6Dl4mdhlzm6HTnbS8jrZmAsDoTrOwIphVAUAnkSBNo7KF3DEX5ZoCx1VgR5WjSuZTYudiMrDXWIcwc2Wx7iD8uUoV6bk3JJu3I/WcmNgTYjnvb6zoO0LZh5q4+cY6rpe2Ygbgg384RAxgNRGW40HIgzwzpnghgukOLRRZHbrFHcG1nvVempDLl7RFr3BIHdPKP2n4Ig4TFhWsL0ibad4nOtfjAQjsp5C4hMs6NhFi01Z2CKCSxtpKjQ8EqnEUcPhurUU0fkdWJ3Jm3oXsPGZbo/hvs1nqAoFXS49InnNAuJTKbNrbumY0saRuoPI6x7Eqh3Pq1kJMQoG+nLSK2JLWASoy32AM3s06rZWAKVFZj3gE/TlFBzMQzBMrHN94dfqYymlVtaeBrN49WT8p3FHGqMxwNQDl2D9JNrp1w7UkABNPMVsLknTuEnYVkaoTkRe/7se/naVwr1kIDimh2s9QL8TOh4iaI7dfCL54pPzRumlxSqUxYMFqsezmNI+Hu8pY0+p7SWohbi/ZmWHSLD0xdsXg9P+oU/OT8F0hpVkZ6VXD1VU2OSqDYx2vLXYfMpUClYX3FS9h655/0iCniWJzA/vWI9s1PD+OpUzv1VTJTtmZVzATM8awlbF4+tUphUpO5YO+mhPdvJllLFmKJgaiq5AFhptNDgKotaVuC4VhqZvXxVRmtsqhR85b0KOBUDKanrcyTJeanIc5Chit1IuD5SZTzAD75j6hb4Ssvh19B2Uj+a8d1gU9mtfzAmpmnFWgXSxZX/AMw+kBTIZnKoWOujEe2Vn2x1Pphh3R68RynUA+N9Ze04q06u6gk9o8yBe85PSYLYdsW7yCZFHEqdrkkX5mOXHU7EFwT4mXqJzS1NfSogEDcC8xnTjBfbOD4imEN0+8W+mo/Sa6pXVxdLed5XcRQVlKkZgylSPOS3ayPDLBdABaEk46j9lxlbDsUvTcrqITm1pTR9Gq9GqlSmbMjBgfGEJuuK6XpPxNVtnpHS2tMaeyPXpdxgJl68W8v1hCI1XNelPGEBK4uoL/8AMf6xrdKeMsCDjan+o/WEJUcKvH+JVRlqYp2HcTeR24jiWWxZCPGmp+UISAHEsWt+rq5CeaKFPtAjv7Vx/wDxdX2whIEHFMfawxmIA7hUIEBxTiABVcbiVB3AqsPnCECy4D0p4pwTG/aaNc1wVKPSrszq6ncb6ec0dTp45LMcAbOBlQVgAvP8Hq9UISWNY2oWP6Z4vEUh9nR8MVOpR1Nx/pkf++mNX+PEnzrL+SEJJIvVd/7244EHrK5vrq6bd3oRR0p4kw/3ir/4flhCXRumnpPxIAnr232yp+WMHSniJ1NZ9/w0/wAkIQu6R+l2OpojOzufNB/6TpQ6V42sMxZwDy7H5IQhZfqQ3STiKkiniKijyT8s60uluNFMUsQOuOb0zlU+5YQmaVTYriVKvialWrhMzsxuTVOvssIQhMsv/9k="/>
          <p:cNvSpPr>
            <a:spLocks noChangeAspect="1" noChangeArrowheads="1"/>
          </p:cNvSpPr>
          <p:nvPr/>
        </p:nvSpPr>
        <p:spPr bwMode="auto">
          <a:xfrm>
            <a:off x="1213247" y="-541338"/>
            <a:ext cx="1243013" cy="1133476"/>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5847" name="AutoShape 7" descr="data:image/jpg;base64,/9j/4AAQSkZJRgABAQAAAQABAAD/2wBDAAkGBwgHBgkIBwgKCgkLDRYPDQwMDRsUFRAWIB0iIiAdHx8kKDQsJCYxJx8fLT0tMTU3Ojo6Iys/RD84QzQ5Ojf/2wBDAQoKCg0MDRoPDxo3JR8lNzc3Nzc3Nzc3Nzc3Nzc3Nzc3Nzc3Nzc3Nzc3Nzc3Nzc3Nzc3Nzc3Nzc3Nzc3Nzc3Nzf/wAARCACFAMMDASIAAhEBAxEB/8QAHAAAAQUBAQEAAAAAAAAAAAAAAAECBAUGAwcI/8QARBAAAgECBAIGBwUFBQkBAAAAAQIAAxEEEiExBUEGEyJRYXEygZGhscHRFCNS0uEHM0Ji8BUWJHKSJTRUY2SCosLi8f/EABcBAQEBAQAAAAAAAAAAAAAAAAABAgP/xAAbEQEBAAMBAQEAAAAAAAAAAAAAAQIREjEhQf/aAAwDAQACEQMRAD8A8PiDeLElCxwjYoMKUiEWJaRBEijeSEwWJcArQqEHY2tCo4jxO5wNdGtUAU+OvwjkwwvZ3P8A2iJTSOdowyeMPSXcE91zH2pD0aaDxt9Y2IFOm9Q2RGY+AvJVLhuLcZhRIG1yQJ1Lna58uUVazL6DsD5xs0jYnCVMM4FUAA7MNjONpbriqtWm1Oo2dToVZbyFicOaZzJcp47r5/WNrpGEW8D6vVEMIdGwiXhBGxSY0mUF40mF4SKLwiXhASJCEqCOESEDoCLcohMSLpIOmGF6oJ2GtpoeG1iQUJXTYn4TNoxRgRLHC1zTqKwO/OSrF7jcH19LNSBLjYd8omQq3ntNBQxLMgbrDfukHiVBWDVgR3uBuD3iGlYbqTmv6oikWsbAxpcgFRr84qanUesbiVHUKde8DQxpXMCCffFDKSCdz4R11YkDlrIEUhSQDt8pNw9JsQBZrMNs1jfwkFm7QItpFDEaqbEG94q7LjuHdUC9DtADVAdV8fL4SvMtaLurIwBzA7gx2NwAqAvh1VanNBs3l3HwklLFQY0xWBUkEEEGxvGmbZJeNMUxJEEQwMSWLBCEIUkXeJCRksIQlDosKSGo6ou7GwM1WE6NYSqe1VrkeoX7+Ui6Za07YbOxyIjMQdMouZu8J0f4fRIP2ZCe+p2viZa08NSoKBTpqB3KAAI0SMbgMBxGoB/hqgX+ey/GXFDgGLqfvalNVO66maAC25FvOdqSHILL6hHLW2ep9CcOzE1MZUB/CgAA9t5YYXoJw/rEb7ViGIIJGZbH3S+w4YXuthyFt5ZYZiWsFGUc7XmpEQavRPguKzNU4VRFWxsaTsmviAZ5fj+jfGMFi2w9fCsrDUOCMjA8w09uw7pYNURUHeez75RdL0VsVQIOnVjbzMZeEedYLopiK4+9xNOnt6IJ+ktqfQMuunED5Gl/9S/wKgt6MvMKg/CJJjtWCq9Acegvh8XQfTZgy/C8qsR0d43ggRVwFSogPpUbOPdr7p6yocgH0gNgeWnlFQKrlR/msNT85eCV4viMJQxSAMzU8Xbd1tc9zfWUuKw1bC1TSr0yjjWxG47/ACnvuMwWGxY/xOGpVraElLkevl7ZR8V6F8J4ihVesoN/CVa+U+uTmxbqvF4G03nEP2Z4+nc4DGUMQOQqKUPt1EyvFuAcT4QofH4VqaFsofMCpPgQfCRjSriRTElBCEJQkIRZlCQixJaLHglLrcaptogLH4T0LAUCmHUXI0ufM6zI9FcJnOYrrUa23Ian5zd0kCrZjvJPWvwLSUoFZQ1vHkZ0dGY5QPWdLRVWnc3FzzisNbjYbXM0EREFyCxtztaSaYQm5UEW0ubzgi5QDcZfP9JKorlOZjZr6A/qYErDg8qSWHOx+ksKJIIvSU+NiAPdIlK6knNqdgSJOokooIqXI3zEbzUE3DhFI7FieaNv8JQdLh/jKQubCkNTYd80eFLZlVyuVv4cszXS0A8TIsBlRQB3aCTPwQMD6UvcLqbWPslHgvT17hL7C7AGTEdlp6A2UnlewMeKZuDU5C57Rt5RuhfUpcHvAM6KVewZtFNg3d8ZsL1ZPbItYaA93vtOeXKAV0HeutvZ9Z1pqUGlrnexvf8AryjiRrsxXfSBDfRy7drWwIFtJlP2hYX7X0exDAAtStVGmtgdfcTNkEU2IBW2gsb3HnK3imEXE4KvQZgy1VZbjXQi3zmcoseAHeNnStTalVenUFmRireYnMzLIhCEoSLEhMoWKil2CqLsxsB3mNln0ep5+IrUsCKKmpr37D3kSjX9H8IKYCBdKS5CQdyd/h75olUAgCwFtrSu4PRy0lJLAkk6bEbD3CWSjU87C0RqnjKLm4OkFDg2GRfHc+y0buhzCxOloqrq2WmQTue/2kSh1NS5Jdbt3kfUyZQoGy30tucwHykPDsSps6jusw0Hqk2ipIHZOmws3tgTadIkqWOxvo5Hyk6hSe1ywLnkGIA9XzkOkt11S5texVrE+2TcOKNwoBz8xY6eyaE3CplYFqWY29IEEj3TMdLGJ4s5Gmi6EfyiajDsgYIrvT00J28tZlulh/2vVF72C69/ZEzn4RDwigs2pAsNZe4HJlGVtPFjKPA+l7JeYWmgt2Et5CMROQsCQBa52yHX1wKkve415hrkd1rjScylIvc1Ep1Aw9LLe3drJApOBdXFQX7WhGnha86BWJADENYDmpt8DGtTzXGW676jTz1v8o5QLlEJQ2tddx8PnEZgQetFrX/eACw776bwOTrlvcWvq3f8/lItZC6FwlhYgXPKTnRSMrp2fIctec51QjLdHsSL6jl65mz4R4P0ywv2PpHjUtlV36xR4Nr8SZRzc/tSwbU8fhsVpaojUyR3qbj3N7phpgvohCEqEixLQmUF9ZpOjmHK4Z6g9KtUyL5L+pHsmcA1m94VhBSr4fCkfuKYzf5rXPvPuj8WNDhUyIEzaAAAATtnVVF2sTsL6zmoSmmVAAO4eydgBew0sNppQMxVcuXe9zeDBzY5y19hYAesmNqKKjAdo2G1iYC1L0rr3mwufOB2XO+XK9hzIbMfdpJlCkrZSFtr3FvXIauq5W3z/wARcm/s/oSdQAKWFm8chtb+ucCctK+puADY2pmTFQhOyArkfhPyMhUsqkZlF73uKZ9Un0sotUIVQdyQwmhMoWtkY2J5ZiPYCJj+lRLcXxAUeiwGt7bCbLDVCagysjC+mWpcgeRmK6UuRxbFm40qHeZz8J654EEsLm2moAl5hEJZSXbs6WvpKLAakEnkJfYO+aMRY0812GTMLjmO6dFoIXzmkoPgg+I1jKbBS1yBoN/XOodi1gGt3gTYa9IWADZTyBc29jXEcQyrYkaC4Gqm3q+k6hxoDYnmf/0QOQ3KKFP4h+kDgWVlFkZb6grr+vujSiMTlZSbagixnUq1wwGbvs1/cZzqEgEPpY6Zha3le8DBftNwBrcFq1gBmoOrjTlsfjPIzPoHj+HGLwNWjUU/fIyai97jwngFZDTdkYWKsQR3TnS+GQiQhksSLEgWHAsMMVxKirj7tD1lS/4V1M3HB0qVnrYlmytUc7C/j85mOjqijw/F4gjWoRSU+8zYcKp1KdJFLWFrnsczqdYanxOCE1ACzW3sJ1FICmF6ypYC1r2jQTnuq3FwDOgbU5ha3jNaQhqENZNbnkCx/WCksBa73vqVGvtM5PUpqyoSGJ3GaPAUjsG9tlWnfy/oyKmLqpRiADpYsB8JPoUmVVBIuP5yBKykyhkuzZtgmlr/ADljTLplv1t2aw7SgmBYUaRUFgqgnftnX1yZTRjbLpz0qfpIFGkVIydaBbkw19sn0syi5esotvZfbNixoIxYdprDmcp/WYTpKR/bGKJt+8M2+Hdwcxdsth2WTXzvMJ0kObi+MOw60/G0xn4sc8HUCtrcg22F5ocEb7g+ZmcwRUtp4CX+AYE2ttzjEq3pKC+qg6Dl4mdhlzm6HTnbS8jrZmAsDoTrOwIphVAUAnkSBNo7KF3DEX5ZoCx1VgR5WjSuZTYudiMrDXWIcwc2Wx7iD8uUoV6bk3JJu3I/WcmNgTYjnvb6zoO0LZh5q4+cY6rpe2Ygbgg384RAxgNRGW40HIgzwzpnghgukOLRRZHbrFHcG1nvVempDLl7RFr3BIHdPKP2n4Ig4TFhWsL0ibad4nOtfjAQjsp5C4hMs6NhFi01Z2CKCSxtpKjQ8EqnEUcPhurUU0fkdWJ3Jm3oXsPGZbo/hvs1nqAoFXS49InnNAuJTKbNrbumY0saRuoPI6x7Eqh3Pq1kJMQoG+nLSK2JLWASoy32AM3s06rZWAKVFZj3gE/TlFBzMQzBMrHN94dfqYymlVtaeBrN49WT8p3FHGqMxwNQDl2D9JNrp1w7UkABNPMVsLknTuEnYVkaoTkRe/7se/naVwr1kIDimh2s9QL8TOh4iaI7dfCL54pPzRumlxSqUxYMFqsezmNI+Hu8pY0+p7SWohbi/ZmWHSLD0xdsXg9P+oU/OT8F0hpVkZ6VXD1VU2OSqDYx2vLXYfMpUClYX3FS9h655/0iCniWJzA/vWI9s1PD+OpUzv1VTJTtmZVzATM8awlbF4+tUphUpO5YO+mhPdvJllLFmKJgaiq5AFhptNDgKotaVuC4VhqZvXxVRmtsqhR85b0KOBUDKanrcyTJeanIc5Chit1IuD5SZTzAD75j6hb4Ssvh19B2Uj+a8d1gU9mtfzAmpmnFWgXSxZX/AMw+kBTIZnKoWOujEe2Vn2x1Pphh3R68RynUA+N9Ze04q06u6gk9o8yBe85PSYLYdsW7yCZFHEqdrkkX5mOXHU7EFwT4mXqJzS1NfSogEDcC8xnTjBfbOD4imEN0+8W+mo/Sa6pXVxdLed5XcRQVlKkZgylSPOS3ayPDLBdABaEk46j9lxlbDsUvTcrqITm1pTR9Gq9GqlSmbMjBgfGEJuuK6XpPxNVtnpHS2tMaeyPXpdxgJl68W8v1hCI1XNelPGEBK4uoL/8AMf6xrdKeMsCDjan+o/WEJUcKvH+JVRlqYp2HcTeR24jiWWxZCPGmp+UISAHEsWt+rq5CeaKFPtAjv7Vx/wDxdX2whIEHFMfawxmIA7hUIEBxTiABVcbiVB3AqsPnCECy4D0p4pwTG/aaNc1wVKPSrszq6ncb6ec0dTp45LMcAbOBlQVgAvP8Hq9UISWNY2oWP6Z4vEUh9nR8MVOpR1Nx/pkf++mNX+PEnzrL+SEJJIvVd/7244EHrK5vrq6bd3oRR0p4kw/3ir/4flhCXRumnpPxIAnr232yp+WMHSniJ1NZ9/w0/wAkIQu6R+l2OpojOzufNB/6TpQ6V42sMxZwDy7H5IQhZfqQ3STiKkiniKijyT8s60uluNFMUsQOuOb0zlU+5YQmaVTYriVKvialWrhMzsxuTVOvssIQhMsv/9k="/>
          <p:cNvSpPr>
            <a:spLocks noChangeAspect="1" noChangeArrowheads="1"/>
          </p:cNvSpPr>
          <p:nvPr/>
        </p:nvSpPr>
        <p:spPr bwMode="auto">
          <a:xfrm>
            <a:off x="1213247" y="-541338"/>
            <a:ext cx="1243013" cy="1133476"/>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35849" name="Picture 9" descr="http://t2.gstatic.com/images?q=tbn:ANd9GcTGIRY-Ys5arnWbJD8sIqAghMrrpguYwH1BIGpDYo6-1r6s4fHC4ty9ftQ9"/>
          <p:cNvPicPr>
            <a:picLocks noChangeAspect="1" noChangeArrowheads="1"/>
          </p:cNvPicPr>
          <p:nvPr/>
        </p:nvPicPr>
        <p:blipFill>
          <a:blip r:embed="rId2" cstate="print"/>
          <a:srcRect/>
          <a:stretch>
            <a:fillRect/>
          </a:stretch>
        </p:blipFill>
        <p:spPr bwMode="auto">
          <a:xfrm>
            <a:off x="6022249" y="5373216"/>
            <a:ext cx="1778513" cy="1296144"/>
          </a:xfrm>
          <a:prstGeom prst="rect">
            <a:avLst/>
          </a:prstGeom>
          <a:noFill/>
        </p:spPr>
      </p:pic>
    </p:spTree>
    <p:extLst>
      <p:ext uri="{BB962C8B-B14F-4D97-AF65-F5344CB8AC3E}">
        <p14:creationId xmlns:p14="http://schemas.microsoft.com/office/powerpoint/2010/main" val="21966805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439652" y="3429000"/>
            <a:ext cx="6343650" cy="2215991"/>
          </a:xfrm>
          <a:prstGeom prst="rect">
            <a:avLst/>
          </a:prstGeom>
          <a:noFill/>
          <a:ln w="9525">
            <a:noFill/>
            <a:miter lim="800000"/>
            <a:headEnd/>
            <a:tailEnd/>
          </a:ln>
          <a:effectLst/>
        </p:spPr>
        <p:txBody>
          <a:bodyPr>
            <a:spAutoFit/>
          </a:bodyPr>
          <a:lstStyle/>
          <a:p>
            <a:pPr marL="609600" indent="-609600">
              <a:spcBef>
                <a:spcPct val="50000"/>
              </a:spcBef>
            </a:pPr>
            <a:r>
              <a:rPr lang="es-ES" dirty="0">
                <a:latin typeface="Californian FB" pitchFamily="18" charset="0"/>
              </a:rPr>
              <a:t>h</a:t>
            </a:r>
            <a:r>
              <a:rPr lang="es-ES" dirty="0">
                <a:latin typeface="Arial" pitchFamily="34" charset="0"/>
                <a:cs typeface="Arial" pitchFamily="34" charset="0"/>
              </a:rPr>
              <a:t>) </a:t>
            </a:r>
            <a:r>
              <a:rPr lang="es-ES" sz="1600" dirty="0">
                <a:latin typeface="Arial" pitchFamily="34" charset="0"/>
                <a:cs typeface="Arial" pitchFamily="34" charset="0"/>
              </a:rPr>
              <a:t>Aumento o disminución del capital en las sociedades  anónimas y en comandita por acciones .</a:t>
            </a:r>
          </a:p>
          <a:p>
            <a:pPr marL="609600" indent="-609600">
              <a:spcBef>
                <a:spcPct val="50000"/>
              </a:spcBef>
              <a:buFontTx/>
              <a:buAutoNum type="romanUcParenR"/>
            </a:pPr>
            <a:r>
              <a:rPr lang="es-ES" sz="1600" dirty="0">
                <a:latin typeface="Arial" pitchFamily="34" charset="0"/>
                <a:cs typeface="Arial" pitchFamily="34" charset="0"/>
              </a:rPr>
              <a:t>Las fianzas de los corredores.</a:t>
            </a:r>
          </a:p>
          <a:p>
            <a:pPr marL="609600" indent="-609600">
              <a:spcBef>
                <a:spcPct val="50000"/>
              </a:spcBef>
            </a:pPr>
            <a:endParaRPr lang="es-ES" sz="1600" dirty="0">
              <a:latin typeface="Arial" pitchFamily="34" charset="0"/>
              <a:cs typeface="Arial" pitchFamily="34" charset="0"/>
            </a:endParaRPr>
          </a:p>
          <a:p>
            <a:pPr marL="609600" indent="-609600">
              <a:spcBef>
                <a:spcPct val="50000"/>
              </a:spcBef>
            </a:pPr>
            <a:r>
              <a:rPr lang="es-ES" sz="1600" dirty="0">
                <a:latin typeface="Arial" pitchFamily="34" charset="0"/>
                <a:cs typeface="Arial" pitchFamily="34" charset="0"/>
              </a:rPr>
              <a:t>El Art..27º del código de comercio establece “la falta de registro de documentos  hará que en caso de quiebra esta se tenga como fraudulenta, salvo en prueba en contrario.”</a:t>
            </a:r>
          </a:p>
        </p:txBody>
      </p:sp>
      <p:pic>
        <p:nvPicPr>
          <p:cNvPr id="36869" name="Picture 5" descr="http://t3.gstatic.com/images?q=tbn:ANd9GcTFuCEzpWaQZhXcmVf896z5sWZj5zEQP_AMBpX8CA_odw1Ve-Azcg"/>
          <p:cNvPicPr>
            <a:picLocks noChangeAspect="1" noChangeArrowheads="1"/>
          </p:cNvPicPr>
          <p:nvPr/>
        </p:nvPicPr>
        <p:blipFill>
          <a:blip r:embed="rId2" cstate="print"/>
          <a:srcRect/>
          <a:stretch>
            <a:fillRect/>
          </a:stretch>
        </p:blipFill>
        <p:spPr bwMode="auto">
          <a:xfrm>
            <a:off x="2573778" y="908720"/>
            <a:ext cx="4040704" cy="2304256"/>
          </a:xfrm>
          <a:prstGeom prst="rect">
            <a:avLst/>
          </a:prstGeom>
          <a:noFill/>
        </p:spPr>
      </p:pic>
    </p:spTree>
    <p:extLst>
      <p:ext uri="{BB962C8B-B14F-4D97-AF65-F5344CB8AC3E}">
        <p14:creationId xmlns:p14="http://schemas.microsoft.com/office/powerpoint/2010/main" val="10253825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88946" y="764704"/>
            <a:ext cx="7366119"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LA EMPRESA MERCANTIL</a:t>
            </a:r>
            <a:endParaRPr lang="es-ES"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3 Llamada de flecha hacia abajo"/>
          <p:cNvSpPr/>
          <p:nvPr/>
        </p:nvSpPr>
        <p:spPr>
          <a:xfrm>
            <a:off x="1043608" y="2276872"/>
            <a:ext cx="6840760" cy="2016224"/>
          </a:xfrm>
          <a:prstGeom prst="downArrowCallou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3" name="2 CuadroTexto"/>
          <p:cNvSpPr txBox="1"/>
          <p:nvPr/>
        </p:nvSpPr>
        <p:spPr>
          <a:xfrm>
            <a:off x="1043608" y="2276872"/>
            <a:ext cx="6840760" cy="1323439"/>
          </a:xfrm>
          <a:prstGeom prst="rect">
            <a:avLst/>
          </a:prstGeom>
          <a:noFill/>
        </p:spPr>
        <p:txBody>
          <a:bodyPr wrap="square" rtlCol="0">
            <a:spAutoFit/>
          </a:bodyPr>
          <a:lstStyle/>
          <a:p>
            <a:pPr algn="just"/>
            <a:r>
              <a:rPr lang="es-MX" sz="2000" dirty="0" smtClean="0"/>
              <a:t>CONJUNTO DE COSAS Y DERECHOS COMBINADOS PARA OBTENER Y OFRECER AL PUBLICO BIENES Y SERVICIOS CON PROPOSITO DE LUCRO Y DE MANERA SISTEMATICA.</a:t>
            </a:r>
            <a:endParaRPr lang="es-MX" sz="2000" dirty="0"/>
          </a:p>
        </p:txBody>
      </p:sp>
      <p:sp>
        <p:nvSpPr>
          <p:cNvPr id="5" name="AutoShape 2" descr="Resultado de imagen para EMPRES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5007" y="4373144"/>
            <a:ext cx="2817961" cy="216217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22845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66922" y="908720"/>
            <a:ext cx="3538148" cy="769441"/>
          </a:xfrm>
          <a:prstGeom prst="rect">
            <a:avLst/>
          </a:prstGeom>
        </p:spPr>
        <p:txBody>
          <a:bodyPr wrap="none">
            <a:spAutoFit/>
          </a:bodyPr>
          <a:lstStyle/>
          <a:p>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63500">
                    <a:schemeClr val="accent1">
                      <a:satMod val="175000"/>
                      <a:alpha val="40000"/>
                    </a:schemeClr>
                  </a:glow>
                  <a:reflection blurRad="12700" stA="28000" endPos="45000" dist="1000" dir="5400000" sy="-100000" algn="bl" rotWithShape="0"/>
                </a:effectLst>
              </a:rPr>
              <a:t>UNIDAD II </a:t>
            </a:r>
            <a:endParaRPr lang="es-MX"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63500">
                  <a:schemeClr val="accent1">
                    <a:satMod val="175000"/>
                    <a:alpha val="40000"/>
                  </a:schemeClr>
                </a:glow>
                <a:reflection blurRad="12700" stA="28000" endPos="45000" dist="1000" dir="5400000" sy="-100000" algn="bl" rotWithShape="0"/>
              </a:effectLst>
            </a:endParaRPr>
          </a:p>
        </p:txBody>
      </p:sp>
      <p:sp>
        <p:nvSpPr>
          <p:cNvPr id="3" name="2 Rectángulo"/>
          <p:cNvSpPr/>
          <p:nvPr/>
        </p:nvSpPr>
        <p:spPr>
          <a:xfrm>
            <a:off x="683568" y="2044004"/>
            <a:ext cx="7704856" cy="4154984"/>
          </a:xfrm>
          <a:prstGeom prst="rect">
            <a:avLst/>
          </a:prstGeom>
        </p:spPr>
        <p:txBody>
          <a:bodyPr wrap="square">
            <a:spAutoFit/>
          </a:bodyPr>
          <a:lstStyle/>
          <a:p>
            <a:pPr marL="285750" indent="-285750">
              <a:buBlip>
                <a:blip r:embed="rId2"/>
              </a:buBlip>
            </a:pPr>
            <a:r>
              <a:rPr lang="es-MX" sz="2400" dirty="0"/>
              <a:t>NOCIONES </a:t>
            </a:r>
            <a:r>
              <a:rPr lang="es-MX" sz="2400" dirty="0" smtClean="0"/>
              <a:t>GENERALES</a:t>
            </a:r>
          </a:p>
          <a:p>
            <a:pPr marL="285750" indent="-285750">
              <a:buBlip>
                <a:blip r:embed="rId2"/>
              </a:buBlip>
            </a:pPr>
            <a:endParaRPr lang="es-MX" sz="2400" dirty="0" smtClean="0"/>
          </a:p>
          <a:p>
            <a:endParaRPr lang="es-MX" sz="2400" dirty="0" smtClean="0"/>
          </a:p>
          <a:p>
            <a:pPr marL="285750" indent="-285750">
              <a:buBlip>
                <a:blip r:embed="rId2"/>
              </a:buBlip>
            </a:pPr>
            <a:r>
              <a:rPr lang="es-MX" sz="2400" dirty="0" smtClean="0"/>
              <a:t>SOCIEDADES MERCANTILES</a:t>
            </a:r>
          </a:p>
          <a:p>
            <a:pPr marL="285750" indent="-285750">
              <a:buBlip>
                <a:blip r:embed="rId2"/>
              </a:buBlip>
            </a:pPr>
            <a:endParaRPr lang="es-MX" sz="2400" dirty="0" smtClean="0"/>
          </a:p>
          <a:p>
            <a:pPr marL="285750" indent="-285750">
              <a:buBlip>
                <a:blip r:embed="rId2"/>
              </a:buBlip>
            </a:pPr>
            <a:endParaRPr lang="es-MX" sz="2400" dirty="0" smtClean="0"/>
          </a:p>
          <a:p>
            <a:pPr marL="285750" indent="-285750">
              <a:buBlip>
                <a:blip r:embed="rId2"/>
              </a:buBlip>
            </a:pPr>
            <a:r>
              <a:rPr lang="es-MX" sz="2400" dirty="0" smtClean="0"/>
              <a:t>TITULOS </a:t>
            </a:r>
            <a:r>
              <a:rPr lang="es-MX" sz="2400" dirty="0"/>
              <a:t>REPRESENTATIVOS DE LA APORTACIÓN </a:t>
            </a:r>
            <a:r>
              <a:rPr lang="es-MX" sz="2400" dirty="0" smtClean="0"/>
              <a:t>SOCIAL</a:t>
            </a:r>
          </a:p>
          <a:p>
            <a:pPr marL="285750" indent="-285750">
              <a:buBlip>
                <a:blip r:embed="rId2"/>
              </a:buBlip>
            </a:pPr>
            <a:endParaRPr lang="es-MX" sz="2400" dirty="0" smtClean="0"/>
          </a:p>
          <a:p>
            <a:pPr marL="285750" indent="-285750">
              <a:buBlip>
                <a:blip r:embed="rId2"/>
              </a:buBlip>
            </a:pPr>
            <a:endParaRPr lang="es-MX" sz="2400" dirty="0" smtClean="0"/>
          </a:p>
          <a:p>
            <a:pPr marL="285750" indent="-285750">
              <a:buBlip>
                <a:blip r:embed="rId2"/>
              </a:buBlip>
            </a:pPr>
            <a:r>
              <a:rPr lang="es-MX" sz="2400" dirty="0" smtClean="0"/>
              <a:t>EXTINCIÓN </a:t>
            </a:r>
            <a:r>
              <a:rPr lang="es-MX" sz="2400" dirty="0"/>
              <a:t>DE LA SOCIEDAD MERCANTIL</a:t>
            </a:r>
          </a:p>
        </p:txBody>
      </p:sp>
    </p:spTree>
    <p:extLst>
      <p:ext uri="{BB962C8B-B14F-4D97-AF65-F5344CB8AC3E}">
        <p14:creationId xmlns:p14="http://schemas.microsoft.com/office/powerpoint/2010/main" val="16762278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2060848"/>
            <a:ext cx="4104456"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smtClean="0"/>
              <a:t>Francisco </a:t>
            </a:r>
            <a:r>
              <a:rPr lang="es-MX" dirty="0" err="1" smtClean="0"/>
              <a:t>Vincent</a:t>
            </a:r>
            <a:r>
              <a:rPr lang="es-MX" dirty="0" smtClean="0"/>
              <a:t> </a:t>
            </a:r>
            <a:r>
              <a:rPr lang="es-MX" dirty="0" err="1" smtClean="0"/>
              <a:t>Chulia</a:t>
            </a:r>
            <a:r>
              <a:rPr lang="es-MX" dirty="0" smtClean="0"/>
              <a:t>:</a:t>
            </a:r>
          </a:p>
          <a:p>
            <a:pPr algn="just"/>
            <a:r>
              <a:rPr lang="es-MX" dirty="0" smtClean="0"/>
              <a:t>La sociedad puede ser un contrato, una forma legal típica de agrupación voluntaria de personas y una técnica de organización de empresa.</a:t>
            </a:r>
            <a:endParaRPr lang="es-MX" dirty="0"/>
          </a:p>
        </p:txBody>
      </p:sp>
      <p:sp>
        <p:nvSpPr>
          <p:cNvPr id="3" name="2 Rectángulo"/>
          <p:cNvSpPr/>
          <p:nvPr/>
        </p:nvSpPr>
        <p:spPr>
          <a:xfrm>
            <a:off x="117101" y="908720"/>
            <a:ext cx="8909811"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CONCEPTO DE SOCIEDAD MERCANTIL</a:t>
            </a:r>
            <a:endParaRPr lang="es-E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3 Rectángulo"/>
          <p:cNvSpPr/>
          <p:nvPr/>
        </p:nvSpPr>
        <p:spPr>
          <a:xfrm>
            <a:off x="4067944" y="3753244"/>
            <a:ext cx="4572000" cy="646331"/>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a:defRPr/>
            </a:pPr>
            <a:r>
              <a:rPr lang="es-ES" dirty="0">
                <a:solidFill>
                  <a:srgbClr val="000000"/>
                </a:solidFill>
                <a:latin typeface="Verdana" pitchFamily="34" charset="0"/>
              </a:rPr>
              <a:t>Por el contrato de sociedad, los socios se obligan mutuamente</a:t>
            </a:r>
            <a:r>
              <a:rPr lang="es-ES" sz="1400" dirty="0">
                <a:solidFill>
                  <a:srgbClr val="000000"/>
                </a:solidFill>
                <a:latin typeface="Verdana" pitchFamily="34" charset="0"/>
              </a:rPr>
              <a:t>. </a:t>
            </a:r>
            <a:endParaRPr lang="en-US" sz="1400" dirty="0">
              <a:solidFill>
                <a:srgbClr val="000000"/>
              </a:solidFill>
              <a:latin typeface="Verdana" pitchFamily="34" charset="0"/>
            </a:endParaRPr>
          </a:p>
        </p:txBody>
      </p:sp>
      <p:sp>
        <p:nvSpPr>
          <p:cNvPr id="5" name="4 Rectángulo"/>
          <p:cNvSpPr/>
          <p:nvPr/>
        </p:nvSpPr>
        <p:spPr>
          <a:xfrm>
            <a:off x="539552" y="4629442"/>
            <a:ext cx="450982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just">
              <a:defRPr/>
            </a:pPr>
            <a:r>
              <a:rPr lang="en-US" dirty="0">
                <a:solidFill>
                  <a:srgbClr val="000000"/>
                </a:solidFill>
                <a:latin typeface="Verdana" pitchFamily="34" charset="0"/>
              </a:rPr>
              <a:t>A</a:t>
            </a:r>
            <a:r>
              <a:rPr lang="es-ES" dirty="0">
                <a:solidFill>
                  <a:srgbClr val="000000"/>
                </a:solidFill>
                <a:latin typeface="Verdana" pitchFamily="34" charset="0"/>
              </a:rPr>
              <a:t> combinar sus recursos y esfuerzos </a:t>
            </a:r>
            <a:endParaRPr lang="en-US" dirty="0">
              <a:solidFill>
                <a:srgbClr val="000000"/>
              </a:solidFill>
              <a:latin typeface="Verdana" pitchFamily="34" charset="0"/>
            </a:endParaRPr>
          </a:p>
        </p:txBody>
      </p:sp>
      <p:sp>
        <p:nvSpPr>
          <p:cNvPr id="6" name="5 Rectángulo"/>
          <p:cNvSpPr/>
          <p:nvPr/>
        </p:nvSpPr>
        <p:spPr>
          <a:xfrm>
            <a:off x="3851920" y="5589240"/>
            <a:ext cx="4418517"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just">
              <a:defRPr/>
            </a:pPr>
            <a:r>
              <a:rPr lang="es-MX" dirty="0">
                <a:solidFill>
                  <a:srgbClr val="000000"/>
                </a:solidFill>
                <a:latin typeface="Verdana" pitchFamily="34" charset="0"/>
              </a:rPr>
              <a:t>P</a:t>
            </a:r>
            <a:r>
              <a:rPr lang="es-ES" dirty="0">
                <a:solidFill>
                  <a:srgbClr val="000000"/>
                </a:solidFill>
                <a:latin typeface="Verdana" pitchFamily="34" charset="0"/>
              </a:rPr>
              <a:t>ara la realización de un fin común”.</a:t>
            </a:r>
            <a:endParaRPr lang="en-US" dirty="0">
              <a:solidFill>
                <a:srgbClr val="000000"/>
              </a:solidFill>
              <a:latin typeface="Verdana" pitchFamily="34" charset="0"/>
            </a:endParaRPr>
          </a:p>
        </p:txBody>
      </p:sp>
      <p:sp>
        <p:nvSpPr>
          <p:cNvPr id="7" name="6 Flecha abajo"/>
          <p:cNvSpPr/>
          <p:nvPr/>
        </p:nvSpPr>
        <p:spPr>
          <a:xfrm>
            <a:off x="2483768" y="1493495"/>
            <a:ext cx="310696" cy="56735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9" name="8 Flecha abajo"/>
          <p:cNvSpPr/>
          <p:nvPr/>
        </p:nvSpPr>
        <p:spPr>
          <a:xfrm>
            <a:off x="6228184" y="1493495"/>
            <a:ext cx="360040" cy="225974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cxnSp>
        <p:nvCxnSpPr>
          <p:cNvPr id="11" name="10 Conector recto de flecha"/>
          <p:cNvCxnSpPr>
            <a:stCxn id="4" idx="1"/>
            <a:endCxn id="5" idx="0"/>
          </p:cNvCxnSpPr>
          <p:nvPr/>
        </p:nvCxnSpPr>
        <p:spPr>
          <a:xfrm flipH="1">
            <a:off x="2794464" y="4076410"/>
            <a:ext cx="1273480" cy="55303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3" name="12 Conector recto de flecha"/>
          <p:cNvCxnSpPr>
            <a:stCxn id="5" idx="2"/>
            <a:endCxn id="6" idx="0"/>
          </p:cNvCxnSpPr>
          <p:nvPr/>
        </p:nvCxnSpPr>
        <p:spPr>
          <a:xfrm>
            <a:off x="2794464" y="4998774"/>
            <a:ext cx="3266715" cy="59046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40381">
            <a:off x="6732240" y="2205482"/>
            <a:ext cx="1791826" cy="1188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57" y="5175821"/>
            <a:ext cx="1653344" cy="1196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25600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03076"/>
            <a:ext cx="194421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PATRIMONIO</a:t>
            </a:r>
            <a:endParaRPr lang="es-MX" dirty="0"/>
          </a:p>
        </p:txBody>
      </p:sp>
      <p:sp>
        <p:nvSpPr>
          <p:cNvPr id="3" name="2 CuadroTexto"/>
          <p:cNvSpPr txBox="1"/>
          <p:nvPr/>
        </p:nvSpPr>
        <p:spPr>
          <a:xfrm>
            <a:off x="384756" y="1992059"/>
            <a:ext cx="172819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DERECHOS</a:t>
            </a:r>
            <a:endParaRPr lang="es-MX" dirty="0"/>
          </a:p>
        </p:txBody>
      </p:sp>
      <p:sp>
        <p:nvSpPr>
          <p:cNvPr id="4" name="3 CuadroTexto"/>
          <p:cNvSpPr txBox="1"/>
          <p:nvPr/>
        </p:nvSpPr>
        <p:spPr>
          <a:xfrm>
            <a:off x="276744" y="2915652"/>
            <a:ext cx="194421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OBLIGACIONES</a:t>
            </a:r>
            <a:endParaRPr lang="es-MX" dirty="0"/>
          </a:p>
        </p:txBody>
      </p:sp>
      <p:sp>
        <p:nvSpPr>
          <p:cNvPr id="5" name="4 CuadroTexto"/>
          <p:cNvSpPr txBox="1"/>
          <p:nvPr/>
        </p:nvSpPr>
        <p:spPr>
          <a:xfrm>
            <a:off x="3203848" y="1101458"/>
            <a:ext cx="266429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CAPITAL CONTABLE</a:t>
            </a:r>
            <a:endParaRPr lang="es-MX" dirty="0"/>
          </a:p>
        </p:txBody>
      </p:sp>
      <p:sp>
        <p:nvSpPr>
          <p:cNvPr id="6" name="5 CuadroTexto"/>
          <p:cNvSpPr txBox="1"/>
          <p:nvPr/>
        </p:nvSpPr>
        <p:spPr>
          <a:xfrm>
            <a:off x="3203848" y="1992059"/>
            <a:ext cx="118813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ACTIVO</a:t>
            </a:r>
            <a:endParaRPr lang="es-MX" dirty="0"/>
          </a:p>
        </p:txBody>
      </p:sp>
      <p:sp>
        <p:nvSpPr>
          <p:cNvPr id="7" name="6 CuadroTexto"/>
          <p:cNvSpPr txBox="1"/>
          <p:nvPr/>
        </p:nvSpPr>
        <p:spPr>
          <a:xfrm>
            <a:off x="3231143" y="2938971"/>
            <a:ext cx="118813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PASIVO</a:t>
            </a:r>
            <a:endParaRPr lang="es-MX" dirty="0"/>
          </a:p>
        </p:txBody>
      </p:sp>
      <p:sp>
        <p:nvSpPr>
          <p:cNvPr id="8" name="7 CuadroTexto"/>
          <p:cNvSpPr txBox="1"/>
          <p:nvPr/>
        </p:nvSpPr>
        <p:spPr>
          <a:xfrm>
            <a:off x="2915816" y="3784823"/>
            <a:ext cx="235559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CAPITAL SOCIAL</a:t>
            </a:r>
            <a:endParaRPr lang="es-MX" dirty="0"/>
          </a:p>
        </p:txBody>
      </p:sp>
      <p:sp>
        <p:nvSpPr>
          <p:cNvPr id="9" name="8 CuadroTexto"/>
          <p:cNvSpPr txBox="1"/>
          <p:nvPr/>
        </p:nvSpPr>
        <p:spPr>
          <a:xfrm>
            <a:off x="2929464" y="4665061"/>
            <a:ext cx="235559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DEUDAS SOCIALES</a:t>
            </a:r>
            <a:endParaRPr lang="es-MX" dirty="0"/>
          </a:p>
        </p:txBody>
      </p:sp>
      <p:sp>
        <p:nvSpPr>
          <p:cNvPr id="10" name="9 CuadroTexto"/>
          <p:cNvSpPr txBox="1"/>
          <p:nvPr/>
        </p:nvSpPr>
        <p:spPr>
          <a:xfrm>
            <a:off x="6263680" y="1124744"/>
            <a:ext cx="219675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ACTIVO -PASIVO</a:t>
            </a:r>
            <a:endParaRPr lang="es-MX" dirty="0"/>
          </a:p>
        </p:txBody>
      </p:sp>
      <p:cxnSp>
        <p:nvCxnSpPr>
          <p:cNvPr id="12" name="11 Conector recto"/>
          <p:cNvCxnSpPr/>
          <p:nvPr/>
        </p:nvCxnSpPr>
        <p:spPr>
          <a:xfrm>
            <a:off x="107504" y="1287742"/>
            <a:ext cx="0" cy="18125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Conector recto"/>
          <p:cNvCxnSpPr>
            <a:endCxn id="2" idx="1"/>
          </p:cNvCxnSpPr>
          <p:nvPr/>
        </p:nvCxnSpPr>
        <p:spPr>
          <a:xfrm>
            <a:off x="107504" y="1286124"/>
            <a:ext cx="216024" cy="16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endCxn id="3" idx="1"/>
          </p:cNvCxnSpPr>
          <p:nvPr/>
        </p:nvCxnSpPr>
        <p:spPr>
          <a:xfrm>
            <a:off x="107504" y="2176725"/>
            <a:ext cx="2772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a:endCxn id="4" idx="1"/>
          </p:cNvCxnSpPr>
          <p:nvPr/>
        </p:nvCxnSpPr>
        <p:spPr>
          <a:xfrm>
            <a:off x="93283" y="3100318"/>
            <a:ext cx="18346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2" idx="3"/>
          </p:cNvCxnSpPr>
          <p:nvPr/>
        </p:nvCxnSpPr>
        <p:spPr>
          <a:xfrm flipV="1">
            <a:off x="2267744" y="1286124"/>
            <a:ext cx="936104" cy="16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5868144" y="1309410"/>
            <a:ext cx="2772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V="1">
            <a:off x="2196398" y="2168586"/>
            <a:ext cx="936104" cy="16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V="1">
            <a:off x="2267744" y="3092179"/>
            <a:ext cx="936104" cy="16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angular"/>
          <p:cNvCxnSpPr>
            <a:stCxn id="7" idx="1"/>
            <a:endCxn id="9" idx="1"/>
          </p:cNvCxnSpPr>
          <p:nvPr/>
        </p:nvCxnSpPr>
        <p:spPr>
          <a:xfrm rot="10800000" flipV="1">
            <a:off x="2929465" y="3123637"/>
            <a:ext cx="301679" cy="1726090"/>
          </a:xfrm>
          <a:prstGeom prst="bentConnector3">
            <a:avLst>
              <a:gd name="adj1" fmla="val 175776"/>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28 Cruz"/>
          <p:cNvSpPr/>
          <p:nvPr/>
        </p:nvSpPr>
        <p:spPr>
          <a:xfrm>
            <a:off x="3825209" y="4240144"/>
            <a:ext cx="399358" cy="396281"/>
          </a:xfrm>
          <a:prstGeom prst="plu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31" name="30 Rectángulo"/>
          <p:cNvSpPr/>
          <p:nvPr/>
        </p:nvSpPr>
        <p:spPr>
          <a:xfrm>
            <a:off x="1028907" y="5042118"/>
            <a:ext cx="6780736" cy="1815882"/>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s-ES" sz="2800" b="1" cap="none" spc="0" dirty="0" smtClean="0">
                <a:ln>
                  <a:prstDash val="solid"/>
                </a:ln>
                <a:solidFill>
                  <a:schemeClr val="accent4">
                    <a:lumMod val="50000"/>
                  </a:schemeClr>
                </a:solidFill>
                <a:effectLst>
                  <a:outerShdw blurRad="88000" dist="50800" dir="5040000" algn="tl">
                    <a:schemeClr val="accent4">
                      <a:tint val="80000"/>
                      <a:satMod val="250000"/>
                      <a:alpha val="45000"/>
                    </a:schemeClr>
                  </a:outerShdw>
                </a:effectLst>
              </a:rPr>
              <a:t>ATRIBUTOS DE LA PERSONALIDAD Y ELEMENTOS ESENCIALES DE LA SODIEDADES MERCANTILES</a:t>
            </a:r>
            <a:endParaRPr lang="es-ES" sz="2800" b="1" cap="none" spc="0" dirty="0">
              <a:ln>
                <a:prstDash val="solid"/>
              </a:ln>
              <a:solidFill>
                <a:schemeClr val="accent4">
                  <a:lumMod val="50000"/>
                </a:schemeClr>
              </a:solidFill>
              <a:effectLst>
                <a:outerShdw blurRad="88000" dist="50800" dir="5040000" algn="tl">
                  <a:schemeClr val="accent4">
                    <a:tint val="80000"/>
                    <a:satMod val="250000"/>
                    <a:alpha val="45000"/>
                  </a:schemeClr>
                </a:outerShdw>
              </a:effectLs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35994">
            <a:off x="6148799" y="2187153"/>
            <a:ext cx="2133600" cy="213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58300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196752"/>
            <a:ext cx="4608512" cy="221599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b="1" dirty="0" smtClean="0">
                <a:effectLst>
                  <a:outerShdw blurRad="38100" dist="38100" dir="2700000" algn="tl">
                    <a:srgbClr val="000000">
                      <a:alpha val="43137"/>
                    </a:srgbClr>
                  </a:outerShdw>
                </a:effectLst>
              </a:rPr>
              <a:t>CAPITAL SOCIAL </a:t>
            </a:r>
          </a:p>
          <a:p>
            <a:pPr algn="just"/>
            <a:r>
              <a:rPr lang="es-MX" sz="2000" dirty="0" smtClean="0"/>
              <a:t>La suma de las obligaciones de dar de los socios o accionistas, que constituyen el mínimo capital contable para que pueda haber utilidades y que una vez pagas constituyen un pasivo en la sociedad.</a:t>
            </a:r>
            <a:endParaRPr lang="es-MX" sz="2000" dirty="0"/>
          </a:p>
        </p:txBody>
      </p:sp>
      <p:sp>
        <p:nvSpPr>
          <p:cNvPr id="3" name="2 CuadroTexto"/>
          <p:cNvSpPr txBox="1"/>
          <p:nvPr/>
        </p:nvSpPr>
        <p:spPr>
          <a:xfrm>
            <a:off x="3563888" y="4005064"/>
            <a:ext cx="4608512" cy="129266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b="1" dirty="0" smtClean="0">
                <a:effectLst>
                  <a:outerShdw blurRad="38100" dist="38100" dir="2700000" algn="tl">
                    <a:srgbClr val="000000">
                      <a:alpha val="43137"/>
                    </a:srgbClr>
                  </a:outerShdw>
                </a:effectLst>
              </a:rPr>
              <a:t>APORTACIONES</a:t>
            </a:r>
          </a:p>
          <a:p>
            <a:pPr algn="just"/>
            <a:r>
              <a:rPr lang="es-MX" sz="2000" dirty="0" smtClean="0"/>
              <a:t>Son la prestación de dar o hacer a cargo de cada socio, y que sumada a la de los demás integra el capital social</a:t>
            </a:r>
            <a:endParaRPr lang="es-MX" sz="2000" dirty="0"/>
          </a:p>
        </p:txBody>
      </p:sp>
      <p:sp>
        <p:nvSpPr>
          <p:cNvPr id="7" name="6 Flecha doblada"/>
          <p:cNvSpPr/>
          <p:nvPr/>
        </p:nvSpPr>
        <p:spPr>
          <a:xfrm rot="5400000">
            <a:off x="5630052" y="1894767"/>
            <a:ext cx="1750260" cy="2038290"/>
          </a:xfrm>
          <a:prstGeom prst="ben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solidFill>
                <a:schemeClr val="tx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037" y="598622"/>
            <a:ext cx="3264595"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142245"/>
            <a:ext cx="3091021" cy="1663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4581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72424">
            <a:off x="6251165" y="4059119"/>
            <a:ext cx="23336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29977">
            <a:off x="6322873" y="952817"/>
            <a:ext cx="2381749" cy="178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39552" y="1655389"/>
            <a:ext cx="4572000" cy="1200329"/>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r>
              <a:rPr lang="es-MX" dirty="0"/>
              <a:t>Rendimientos o </a:t>
            </a:r>
            <a:r>
              <a:rPr lang="es-MX" dirty="0" smtClean="0"/>
              <a:t>frutos civiles </a:t>
            </a:r>
            <a:r>
              <a:rPr lang="es-MX" dirty="0"/>
              <a:t>de las acciones o partes sociales que interviene en la </a:t>
            </a:r>
            <a:r>
              <a:rPr lang="es-MX" dirty="0" smtClean="0"/>
              <a:t>constitución </a:t>
            </a:r>
            <a:r>
              <a:rPr lang="es-MX" dirty="0"/>
              <a:t>del fin de la </a:t>
            </a:r>
            <a:r>
              <a:rPr lang="es-MX" dirty="0" smtClean="0"/>
              <a:t>sociedad(Jorge </a:t>
            </a:r>
            <a:r>
              <a:rPr lang="es-MX" dirty="0"/>
              <a:t>Barrera Graf)</a:t>
            </a:r>
          </a:p>
        </p:txBody>
      </p:sp>
      <p:sp>
        <p:nvSpPr>
          <p:cNvPr id="4" name="3 Rectángulo"/>
          <p:cNvSpPr/>
          <p:nvPr/>
        </p:nvSpPr>
        <p:spPr>
          <a:xfrm>
            <a:off x="6503355" y="4566087"/>
            <a:ext cx="2307042" cy="461665"/>
          </a:xfrm>
          <a:prstGeom prst="rect">
            <a:avLst/>
          </a:prstGeom>
        </p:spPr>
        <p:txBody>
          <a:bodyPr wrap="none">
            <a:spAutoFit/>
          </a:bodyPr>
          <a:lstStyle/>
          <a:p>
            <a:r>
              <a:rPr lang="es-MX" sz="2400" b="1" dirty="0">
                <a:ln>
                  <a:solidFill>
                    <a:schemeClr val="accent3"/>
                  </a:solidFill>
                </a:ln>
                <a:effectLst>
                  <a:outerShdw blurRad="38100" dist="38100" dir="2700000" algn="tl">
                    <a:srgbClr val="000000">
                      <a:alpha val="43137"/>
                    </a:srgbClr>
                  </a:outerShdw>
                </a:effectLst>
              </a:rPr>
              <a:t>UTILIDADES</a:t>
            </a:r>
          </a:p>
        </p:txBody>
      </p:sp>
      <p:sp>
        <p:nvSpPr>
          <p:cNvPr id="5" name="4 Rectángulo"/>
          <p:cNvSpPr/>
          <p:nvPr/>
        </p:nvSpPr>
        <p:spPr>
          <a:xfrm>
            <a:off x="564901" y="4289088"/>
            <a:ext cx="4139952" cy="92333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s-MX" dirty="0" smtClean="0"/>
              <a:t>Distribución de las sociedades después de que hayan sido debidamente aprobados (LGSM art. 19)</a:t>
            </a:r>
            <a:endParaRPr lang="es-MX" dirty="0"/>
          </a:p>
        </p:txBody>
      </p:sp>
      <p:sp>
        <p:nvSpPr>
          <p:cNvPr id="6" name="5 Rectángulo"/>
          <p:cNvSpPr/>
          <p:nvPr/>
        </p:nvSpPr>
        <p:spPr>
          <a:xfrm>
            <a:off x="6258643" y="1664168"/>
            <a:ext cx="2473754" cy="461665"/>
          </a:xfrm>
          <a:prstGeom prst="rect">
            <a:avLst/>
          </a:prstGeom>
        </p:spPr>
        <p:txBody>
          <a:bodyPr wrap="none">
            <a:spAutoFit/>
          </a:bodyPr>
          <a:lstStyle/>
          <a:p>
            <a:r>
              <a:rPr lang="es-MX" sz="2400" b="1" dirty="0" smtClean="0">
                <a:ln>
                  <a:solidFill>
                    <a:srgbClr val="FFFF00"/>
                  </a:solidFill>
                </a:ln>
                <a:effectLst>
                  <a:outerShdw blurRad="38100" dist="38100" dir="2700000" algn="tl">
                    <a:srgbClr val="000000">
                      <a:alpha val="43137"/>
                    </a:srgbClr>
                  </a:outerShdw>
                </a:effectLst>
              </a:rPr>
              <a:t>DIVIDENDOS</a:t>
            </a:r>
            <a:r>
              <a:rPr lang="es-MX" sz="2400" b="1" dirty="0" smtClean="0">
                <a:effectLst>
                  <a:outerShdw blurRad="38100" dist="38100" dir="2700000" algn="tl">
                    <a:srgbClr val="000000">
                      <a:alpha val="43137"/>
                    </a:srgbClr>
                  </a:outerShdw>
                </a:effectLst>
              </a:rPr>
              <a:t> </a:t>
            </a:r>
            <a:endParaRPr lang="es-MX" sz="2400" b="1" dirty="0">
              <a:effectLst>
                <a:outerShdw blurRad="38100" dist="38100" dir="2700000" algn="tl">
                  <a:srgbClr val="000000">
                    <a:alpha val="43137"/>
                  </a:srgbClr>
                </a:outerShdw>
              </a:effectLst>
            </a:endParaRPr>
          </a:p>
        </p:txBody>
      </p:sp>
      <p:cxnSp>
        <p:nvCxnSpPr>
          <p:cNvPr id="9" name="8 Conector recto de flecha"/>
          <p:cNvCxnSpPr>
            <a:stCxn id="3" idx="3"/>
            <a:endCxn id="4" idx="0"/>
          </p:cNvCxnSpPr>
          <p:nvPr/>
        </p:nvCxnSpPr>
        <p:spPr>
          <a:xfrm>
            <a:off x="5111552" y="2255554"/>
            <a:ext cx="2545324" cy="23105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10 Conector recto de flecha"/>
          <p:cNvCxnSpPr>
            <a:stCxn id="5" idx="3"/>
            <a:endCxn id="6" idx="2"/>
          </p:cNvCxnSpPr>
          <p:nvPr/>
        </p:nvCxnSpPr>
        <p:spPr>
          <a:xfrm flipV="1">
            <a:off x="4704853" y="2125833"/>
            <a:ext cx="2790667" cy="262492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8153704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96752"/>
            <a:ext cx="8316416" cy="526297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CAPACIDAD: </a:t>
            </a:r>
            <a:r>
              <a:rPr lang="es-MX" sz="2400" dirty="0" smtClean="0"/>
              <a:t>Aptitud para ser titular de derechos y contraer obligaciones</a:t>
            </a:r>
          </a:p>
          <a:p>
            <a:pPr marL="285750" indent="-285750" algn="just">
              <a:buClr>
                <a:srgbClr val="00B0F0"/>
              </a:buClr>
              <a:buFont typeface="Wingdings" pitchFamily="2" charset="2"/>
              <a:buChar char="Ø"/>
            </a:pPr>
            <a:endParaRPr lang="es-MX" sz="2400" dirty="0" smtClean="0"/>
          </a:p>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OBJETO SOCIAL</a:t>
            </a:r>
            <a:r>
              <a:rPr lang="es-MX" sz="2400" dirty="0" smtClean="0"/>
              <a:t>: finalidad de la sociedad</a:t>
            </a:r>
          </a:p>
          <a:p>
            <a:pPr marL="285750" indent="-285750" algn="just">
              <a:buClr>
                <a:srgbClr val="00B0F0"/>
              </a:buClr>
              <a:buFont typeface="Wingdings" pitchFamily="2" charset="2"/>
              <a:buChar char="Ø"/>
            </a:pPr>
            <a:endParaRPr lang="es-MX" sz="2400" dirty="0" smtClean="0"/>
          </a:p>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DURACION: </a:t>
            </a:r>
            <a:r>
              <a:rPr lang="es-MX" sz="2400" dirty="0" smtClean="0"/>
              <a:t>plazo para poner en liquidación a la sociedad </a:t>
            </a:r>
          </a:p>
          <a:p>
            <a:pPr marL="285750" indent="-285750" algn="just">
              <a:buClr>
                <a:srgbClr val="00B0F0"/>
              </a:buClr>
              <a:buFont typeface="Wingdings" pitchFamily="2" charset="2"/>
              <a:buChar char="Ø"/>
            </a:pPr>
            <a:endParaRPr lang="es-MX" sz="2400" dirty="0" smtClean="0"/>
          </a:p>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DOMICILIO</a:t>
            </a:r>
            <a:r>
              <a:rPr lang="es-MX" sz="2400" dirty="0" smtClean="0"/>
              <a:t>: sede jurídica de la persona.</a:t>
            </a:r>
          </a:p>
          <a:p>
            <a:pPr marL="285750" indent="-285750" algn="just">
              <a:buClr>
                <a:srgbClr val="00B0F0"/>
              </a:buClr>
              <a:buFont typeface="Wingdings" pitchFamily="2" charset="2"/>
              <a:buChar char="Ø"/>
            </a:pPr>
            <a:endParaRPr lang="es-MX" sz="2400" dirty="0" smtClean="0"/>
          </a:p>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DENOMINACION O RAZON SOCIAL: </a:t>
            </a:r>
            <a:r>
              <a:rPr lang="es-MX" sz="2400" dirty="0" smtClean="0"/>
              <a:t>los vocablos con los que la sociedad son identificados</a:t>
            </a:r>
          </a:p>
          <a:p>
            <a:pPr marL="285750" indent="-285750" algn="just">
              <a:buClr>
                <a:srgbClr val="00B0F0"/>
              </a:buClr>
              <a:buFont typeface="Wingdings" pitchFamily="2" charset="2"/>
              <a:buChar char="Ø"/>
            </a:pPr>
            <a:endParaRPr lang="es-MX" sz="2400" dirty="0"/>
          </a:p>
          <a:p>
            <a:pPr marL="285750" indent="-285750" algn="just">
              <a:buClr>
                <a:srgbClr val="00B0F0"/>
              </a:buClr>
              <a:buFont typeface="Wingdings" pitchFamily="2" charset="2"/>
              <a:buChar char="Ø"/>
            </a:pPr>
            <a:r>
              <a:rPr lang="es-MX" sz="2400" dirty="0" smtClean="0">
                <a:effectLst>
                  <a:outerShdw blurRad="38100" dist="38100" dir="2700000" algn="tl">
                    <a:srgbClr val="000000">
                      <a:alpha val="43137"/>
                    </a:srgbClr>
                  </a:outerShdw>
                </a:effectLst>
              </a:rPr>
              <a:t>NACIONALIDAD</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860264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Rectangle 2"/>
          <p:cNvSpPr>
            <a:spLocks noGrp="1" noChangeArrowheads="1"/>
          </p:cNvSpPr>
          <p:nvPr>
            <p:ph type="title" idx="4294967295"/>
          </p:nvPr>
        </p:nvSpPr>
        <p:spPr>
          <a:xfrm rot="297905">
            <a:off x="2989661" y="228600"/>
            <a:ext cx="5011340" cy="1143000"/>
          </a:xfrm>
        </p:spPr>
        <p:style>
          <a:lnRef idx="3">
            <a:schemeClr val="lt1"/>
          </a:lnRef>
          <a:fillRef idx="1">
            <a:schemeClr val="accent3"/>
          </a:fillRef>
          <a:effectRef idx="1">
            <a:schemeClr val="accent3"/>
          </a:effectRef>
          <a:fontRef idx="minor">
            <a:schemeClr val="lt1"/>
          </a:fontRef>
        </p:style>
        <p:txBody>
          <a:bodyPr>
            <a:normAutofit fontScale="90000"/>
          </a:bodyPr>
          <a:lstStyle/>
          <a:p>
            <a:pPr marL="54864" fontAlgn="auto">
              <a:spcAft>
                <a:spcPts val="0"/>
              </a:spcAft>
              <a:defRPr/>
            </a:pPr>
            <a:r>
              <a:rPr lang="es-ES" dirty="0" smtClean="0">
                <a:solidFill>
                  <a:schemeClr val="tx1"/>
                </a:solidFill>
                <a:effectLst>
                  <a:outerShdw blurRad="38100" dist="38100" dir="2700000" algn="tl">
                    <a:srgbClr val="000000">
                      <a:alpha val="43137"/>
                    </a:srgbClr>
                  </a:outerShdw>
                </a:effectLst>
              </a:rPr>
              <a:t>SOCIEDADES IRREGULARES</a:t>
            </a:r>
          </a:p>
        </p:txBody>
      </p:sp>
      <p:sp>
        <p:nvSpPr>
          <p:cNvPr id="227331" name="Rectangle 3"/>
          <p:cNvSpPr>
            <a:spLocks noGrp="1" noChangeArrowheads="1"/>
          </p:cNvSpPr>
          <p:nvPr>
            <p:ph type="body" idx="4294967295"/>
          </p:nvPr>
        </p:nvSpPr>
        <p:spPr>
          <a:xfrm>
            <a:off x="1143000" y="1600200"/>
            <a:ext cx="6172200" cy="4495800"/>
          </a:xfrm>
        </p:spPr>
        <p:txBody>
          <a:bodyPr>
            <a:normAutofit fontScale="92500"/>
          </a:bodyPr>
          <a:lstStyle/>
          <a:p>
            <a:pPr algn="just">
              <a:lnSpc>
                <a:spcPct val="90000"/>
              </a:lnSpc>
              <a:buClr>
                <a:srgbClr val="FFFFFF"/>
              </a:buClr>
              <a:buFont typeface="Wingdings" panose="05000000000000000000" pitchFamily="2" charset="2"/>
              <a:buChar char="v"/>
            </a:pPr>
            <a:r>
              <a:rPr lang="es-ES" altLang="es-MX" dirty="0" smtClean="0"/>
              <a:t>Una sociedad irregular es la que no llena los requisitos exigidos por la ley respecto de su constitución y funcionamiento conforme a algunas de las formas aceptadas por la legislación comercial.</a:t>
            </a:r>
          </a:p>
          <a:p>
            <a:pPr algn="just">
              <a:lnSpc>
                <a:spcPct val="90000"/>
              </a:lnSpc>
              <a:buClr>
                <a:srgbClr val="FFFFFF"/>
              </a:buClr>
              <a:buFont typeface="Wingdings" panose="05000000000000000000" pitchFamily="2" charset="2"/>
              <a:buChar char="v"/>
            </a:pPr>
            <a:r>
              <a:rPr lang="es-ES" altLang="es-MX" dirty="0" smtClean="0"/>
              <a:t>Sociedades irregulares con existencia legal: articulo 2 de la LSM- Una sociedad irregular tiene existencia legal cuando se exterioriza como tal ante terceros porque lleve acabo con ellos algún contrato</a:t>
            </a:r>
            <a:r>
              <a:rPr lang="es-ES" altLang="es-MX" dirty="0" smtClean="0">
                <a:solidFill>
                  <a:srgbClr val="FFFFFF"/>
                </a:solidFill>
              </a:rPr>
              <a:t>. </a:t>
            </a:r>
          </a:p>
        </p:txBody>
      </p:sp>
      <p:pic>
        <p:nvPicPr>
          <p:cNvPr id="93189" name="Picture 5" descr="http://actualicese.com/_ig/img/fotos/tarjeta_roj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22283">
            <a:off x="7308304" y="5006176"/>
            <a:ext cx="1656184" cy="14261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6"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033" y="109564"/>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201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wedge">
                                      <p:cBhvr>
                                        <p:cTn id="7" dur="500"/>
                                        <p:tgtEl>
                                          <p:spTgt spid="2273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7331">
                                            <p:txEl>
                                              <p:pRg st="0" end="0"/>
                                            </p:txEl>
                                          </p:spTgt>
                                        </p:tgtEl>
                                        <p:attrNameLst>
                                          <p:attrName>style.visibility</p:attrName>
                                        </p:attrNameLst>
                                      </p:cBhvr>
                                      <p:to>
                                        <p:strVal val="visible"/>
                                      </p:to>
                                    </p:set>
                                    <p:anim to="" calcmode="lin" valueType="num">
                                      <p:cBhvr>
                                        <p:cTn id="12" dur="1" fill="hold"/>
                                        <p:tgtEl>
                                          <p:spTgt spid="227331">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7331">
                                            <p:txEl>
                                              <p:pRg st="1" end="1"/>
                                            </p:txEl>
                                          </p:spTgt>
                                        </p:tgtEl>
                                        <p:attrNameLst>
                                          <p:attrName>style.visibility</p:attrName>
                                        </p:attrNameLst>
                                      </p:cBhvr>
                                      <p:to>
                                        <p:strVal val="visible"/>
                                      </p:to>
                                    </p:set>
                                    <p:anim to="" calcmode="lin" valueType="num">
                                      <p:cBhvr>
                                        <p:cTn id="17" dur="1" fill="hold"/>
                                        <p:tgtEl>
                                          <p:spTgt spid="227331">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93189"/>
                                        </p:tgtEl>
                                        <p:attrNameLst>
                                          <p:attrName>style.visibility</p:attrName>
                                        </p:attrNameLst>
                                      </p:cBhvr>
                                      <p:to>
                                        <p:strVal val="visible"/>
                                      </p:to>
                                    </p:set>
                                    <p:animEffect transition="in" filter="strips(downLeft)">
                                      <p:cBhvr>
                                        <p:cTn id="22" dur="500"/>
                                        <p:tgtEl>
                                          <p:spTgt spid="93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79874"/>
            <a:ext cx="8208912"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ÁMBITOS DE DESEMPEÑO</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3 CuadroTexto"/>
          <p:cNvSpPr txBox="1"/>
          <p:nvPr/>
        </p:nvSpPr>
        <p:spPr>
          <a:xfrm>
            <a:off x="328157" y="1799129"/>
            <a:ext cx="6871916" cy="3539430"/>
          </a:xfrm>
          <a:prstGeom prst="rect">
            <a:avLst/>
          </a:prstGeom>
          <a:noFill/>
        </p:spPr>
        <p:txBody>
          <a:bodyPr wrap="square" rtlCol="0">
            <a:spAutoFit/>
          </a:bodyPr>
          <a:lstStyle/>
          <a:p>
            <a:pPr marL="342900" indent="-342900">
              <a:buFont typeface="Wingdings" pitchFamily="2" charset="2"/>
              <a:buChar char="Ø"/>
            </a:pPr>
            <a:r>
              <a:rPr lang="es-MX" sz="2800" dirty="0" smtClean="0"/>
              <a:t>Asesor legal  de instituciones publicas y privadas </a:t>
            </a:r>
            <a:endParaRPr lang="es-MX" sz="2800" dirty="0"/>
          </a:p>
          <a:p>
            <a:pPr marL="342900" indent="-342900">
              <a:buFont typeface="Wingdings" pitchFamily="2" charset="2"/>
              <a:buChar char="Ø"/>
            </a:pPr>
            <a:r>
              <a:rPr lang="es-MX" sz="2800" dirty="0" smtClean="0"/>
              <a:t>Abogado postulante </a:t>
            </a:r>
            <a:endParaRPr lang="es-MX" sz="2800" dirty="0"/>
          </a:p>
          <a:p>
            <a:pPr marL="342900" indent="-342900">
              <a:buFont typeface="Wingdings" pitchFamily="2" charset="2"/>
              <a:buChar char="Ø"/>
            </a:pPr>
            <a:r>
              <a:rPr lang="es-MX" sz="2800" dirty="0" smtClean="0"/>
              <a:t>Servidor público </a:t>
            </a:r>
            <a:endParaRPr lang="es-MX" sz="2800" dirty="0"/>
          </a:p>
          <a:p>
            <a:pPr marL="342900" indent="-342900">
              <a:buFont typeface="Wingdings" pitchFamily="2" charset="2"/>
              <a:buChar char="Ø"/>
            </a:pPr>
            <a:r>
              <a:rPr lang="es-MX" sz="2800" dirty="0" smtClean="0"/>
              <a:t>Impartición de justicia </a:t>
            </a:r>
            <a:endParaRPr lang="es-MX" sz="2800" dirty="0"/>
          </a:p>
          <a:p>
            <a:pPr marL="342900" indent="-342900">
              <a:buFont typeface="Wingdings" pitchFamily="2" charset="2"/>
              <a:buChar char="Ø"/>
            </a:pPr>
            <a:r>
              <a:rPr lang="es-MX" sz="2800" dirty="0" smtClean="0"/>
              <a:t>Docencia </a:t>
            </a:r>
            <a:endParaRPr lang="es-MX" sz="2800" dirty="0"/>
          </a:p>
          <a:p>
            <a:pPr marL="342900" indent="-342900">
              <a:buFont typeface="Wingdings" pitchFamily="2" charset="2"/>
              <a:buChar char="Ø"/>
            </a:pPr>
            <a:r>
              <a:rPr lang="es-MX" sz="2800" dirty="0" smtClean="0"/>
              <a:t>Instituciones bancarias y financieras </a:t>
            </a:r>
            <a:endParaRPr lang="es-MX" sz="2800" dirty="0"/>
          </a:p>
          <a:p>
            <a:pPr marL="342900" indent="-342900">
              <a:buFont typeface="Wingdings" pitchFamily="2" charset="2"/>
              <a:buChar char="Ø"/>
            </a:pPr>
            <a:r>
              <a:rPr lang="es-MX" sz="2800" dirty="0" smtClean="0"/>
              <a:t>Servicios aduanales </a:t>
            </a:r>
            <a:endParaRPr lang="es-MX" sz="2800" dirty="0"/>
          </a:p>
        </p:txBody>
      </p:sp>
      <p:sp>
        <p:nvSpPr>
          <p:cNvPr id="5" name="AutoShape 2" descr="Resultado de imagen para DERECHO MERCANTI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82703">
            <a:off x="6757932" y="2257447"/>
            <a:ext cx="1816560" cy="120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46783">
            <a:off x="3784477" y="5245726"/>
            <a:ext cx="1719064" cy="1146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7011" y="4437112"/>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33463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idx="4294967295"/>
          </p:nvPr>
        </p:nvSpPr>
        <p:spPr>
          <a:xfrm>
            <a:off x="467544" y="404664"/>
            <a:ext cx="4849415" cy="1359024"/>
          </a:xfrm>
        </p:spPr>
        <p:style>
          <a:lnRef idx="3">
            <a:schemeClr val="lt1"/>
          </a:lnRef>
          <a:fillRef idx="1">
            <a:schemeClr val="accent2"/>
          </a:fillRef>
          <a:effectRef idx="1">
            <a:schemeClr val="accent2"/>
          </a:effectRef>
          <a:fontRef idx="minor">
            <a:schemeClr val="lt1"/>
          </a:fontRef>
        </p:style>
        <p:txBody>
          <a:bodyPr>
            <a:normAutofit fontScale="90000"/>
          </a:bodyPr>
          <a:lstStyle/>
          <a:p>
            <a:pPr marL="54864" algn="ctr" fontAlgn="auto">
              <a:spcAft>
                <a:spcPts val="0"/>
              </a:spcAft>
              <a:defRPr/>
            </a:pPr>
            <a:r>
              <a:rPr lang="es-ES" sz="3200" dirty="0">
                <a:solidFill>
                  <a:schemeClr val="bg1"/>
                </a:solidFill>
                <a:latin typeface="Algerian" pitchFamily="82" charset="0"/>
              </a:rPr>
              <a:t>Efectos de la irregularidad de las sociedades</a:t>
            </a:r>
          </a:p>
        </p:txBody>
      </p:sp>
      <p:sp>
        <p:nvSpPr>
          <p:cNvPr id="228355" name="Rectangle 3"/>
          <p:cNvSpPr>
            <a:spLocks noGrp="1" noChangeArrowheads="1"/>
          </p:cNvSpPr>
          <p:nvPr>
            <p:ph type="body" idx="4294967295"/>
          </p:nvPr>
        </p:nvSpPr>
        <p:spPr>
          <a:xfrm>
            <a:off x="1207008" y="2073459"/>
            <a:ext cx="6172200" cy="3603625"/>
          </a:xfrm>
        </p:spPr>
        <p:txBody>
          <a:bodyPr>
            <a:normAutofit fontScale="85000" lnSpcReduction="10000"/>
          </a:bodyPr>
          <a:lstStyle/>
          <a:p>
            <a:pPr>
              <a:buClr>
                <a:srgbClr val="FFFFFF"/>
              </a:buClr>
              <a:buFont typeface="Wingdings" panose="05000000000000000000" pitchFamily="2" charset="2"/>
              <a:buChar char="Ø"/>
            </a:pPr>
            <a:r>
              <a:rPr lang="es-ES" altLang="es-MX" dirty="0" smtClean="0"/>
              <a:t>Responsabilidad de sus representantes:</a:t>
            </a:r>
          </a:p>
          <a:p>
            <a:pPr algn="just">
              <a:buClr>
                <a:srgbClr val="FFFFFF"/>
              </a:buClr>
              <a:buFont typeface="Wingdings" panose="05000000000000000000" pitchFamily="2" charset="2"/>
              <a:buChar char="Ø"/>
            </a:pPr>
            <a:r>
              <a:rPr lang="es-ES" altLang="es-MX" dirty="0" smtClean="0"/>
              <a:t>Los representantes de estas sociedades irregulares son responsables de los daños y perjuicios que la irregularidad hubiese ocasionado a los socios no culpables.</a:t>
            </a:r>
          </a:p>
          <a:p>
            <a:pPr algn="just">
              <a:buClr>
                <a:srgbClr val="FFFFFF"/>
              </a:buClr>
              <a:buFont typeface="Wingdings" panose="05000000000000000000" pitchFamily="2" charset="2"/>
              <a:buChar char="Ø"/>
            </a:pPr>
            <a:r>
              <a:rPr lang="es-ES" altLang="es-MX" dirty="0" smtClean="0"/>
              <a:t>Quien teniendo la representación de la sociedad pudo y no hizo la inscripción correspondiente debe pagar </a:t>
            </a:r>
          </a:p>
        </p:txBody>
      </p:sp>
      <p:pic>
        <p:nvPicPr>
          <p:cNvPr id="102407" name="Picture 7" descr="http://robleshermoso.files.wordpress.com/2010/02/firma.jpg?w=6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700373"/>
            <a:ext cx="2268251" cy="176923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7"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4950670"/>
            <a:ext cx="1745988" cy="150266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1506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228354"/>
                                        </p:tgtEl>
                                        <p:attrNameLst>
                                          <p:attrName>style.visibility</p:attrName>
                                        </p:attrNameLst>
                                      </p:cBhvr>
                                      <p:to>
                                        <p:strVal val="visible"/>
                                      </p:to>
                                    </p:set>
                                    <p:animEffect transition="in" filter="wheel(4)">
                                      <p:cBhvr>
                                        <p:cTn id="7" dur="500"/>
                                        <p:tgtEl>
                                          <p:spTgt spid="2283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8355">
                                            <p:txEl>
                                              <p:pRg st="0" end="0"/>
                                            </p:txEl>
                                          </p:spTgt>
                                        </p:tgtEl>
                                        <p:attrNameLst>
                                          <p:attrName>style.visibility</p:attrName>
                                        </p:attrNameLst>
                                      </p:cBhvr>
                                      <p:to>
                                        <p:strVal val="visible"/>
                                      </p:to>
                                    </p:set>
                                    <p:anim to="" calcmode="lin" valueType="num">
                                      <p:cBhvr>
                                        <p:cTn id="12" dur="1" fill="hold"/>
                                        <p:tgtEl>
                                          <p:spTgt spid="228355">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8355">
                                            <p:txEl>
                                              <p:pRg st="1" end="1"/>
                                            </p:txEl>
                                          </p:spTgt>
                                        </p:tgtEl>
                                        <p:attrNameLst>
                                          <p:attrName>style.visibility</p:attrName>
                                        </p:attrNameLst>
                                      </p:cBhvr>
                                      <p:to>
                                        <p:strVal val="visible"/>
                                      </p:to>
                                    </p:set>
                                    <p:anim to="" calcmode="lin" valueType="num">
                                      <p:cBhvr>
                                        <p:cTn id="17" dur="1" fill="hold"/>
                                        <p:tgtEl>
                                          <p:spTgt spid="228355">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28355">
                                            <p:txEl>
                                              <p:pRg st="2" end="2"/>
                                            </p:txEl>
                                          </p:spTgt>
                                        </p:tgtEl>
                                        <p:attrNameLst>
                                          <p:attrName>style.visibility</p:attrName>
                                        </p:attrNameLst>
                                      </p:cBhvr>
                                      <p:to>
                                        <p:strVal val="visible"/>
                                      </p:to>
                                    </p:set>
                                    <p:anim to="" calcmode="lin" valueType="num">
                                      <p:cBhvr>
                                        <p:cTn id="22" dur="1" fill="hold"/>
                                        <p:tgtEl>
                                          <p:spTgt spid="22835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idx="4294967295"/>
          </p:nvPr>
        </p:nvSpPr>
        <p:spPr>
          <a:xfrm>
            <a:off x="3241752" y="428625"/>
            <a:ext cx="4795838" cy="1143000"/>
          </a:xfrm>
        </p:spPr>
        <p:txBody>
          <a:bodyPr>
            <a:normAutofit/>
          </a:bodyPr>
          <a:lstStyle/>
          <a:p>
            <a:pPr marL="54864" fontAlgn="auto">
              <a:spcAft>
                <a:spcPts val="0"/>
              </a:spcAft>
              <a:defRPr/>
            </a:pPr>
            <a:r>
              <a:rPr lang="es-ES" sz="2800" dirty="0">
                <a:solidFill>
                  <a:schemeClr val="accent4">
                    <a:lumMod val="50000"/>
                  </a:schemeClr>
                </a:solidFill>
                <a:latin typeface="Algerian" pitchFamily="82" charset="0"/>
              </a:rPr>
              <a:t>Sociedades irregulares en caso de quiebra</a:t>
            </a:r>
          </a:p>
        </p:txBody>
      </p:sp>
      <p:sp>
        <p:nvSpPr>
          <p:cNvPr id="113667" name="AutoShape 23"/>
          <p:cNvSpPr>
            <a:spLocks noChangeArrowheads="1"/>
          </p:cNvSpPr>
          <p:nvPr/>
        </p:nvSpPr>
        <p:spPr bwMode="gray">
          <a:xfrm>
            <a:off x="3886201" y="4876802"/>
            <a:ext cx="1527572" cy="525463"/>
          </a:xfrm>
          <a:prstGeom prst="downArrow">
            <a:avLst>
              <a:gd name="adj1" fmla="val 56417"/>
              <a:gd name="adj2" fmla="val 48338"/>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3428" name="AutoShape 26"/>
          <p:cNvSpPr>
            <a:spLocks noChangeArrowheads="1"/>
          </p:cNvSpPr>
          <p:nvPr/>
        </p:nvSpPr>
        <p:spPr bwMode="gray">
          <a:xfrm rot="10800000">
            <a:off x="3886201" y="2522538"/>
            <a:ext cx="1527572" cy="525462"/>
          </a:xfrm>
          <a:prstGeom prst="downArrow">
            <a:avLst>
              <a:gd name="adj1" fmla="val 56417"/>
              <a:gd name="adj2" fmla="val 48338"/>
            </a:avLst>
          </a:prstGeom>
          <a:solidFill>
            <a:schemeClr val="tx2">
              <a:lumMod val="50000"/>
            </a:schemeClr>
          </a:solidFill>
          <a:ln>
            <a:noFill/>
          </a:ln>
        </p:spPr>
        <p:txBody>
          <a:bodyPr wrap="none" anchor="ctr"/>
          <a:lstStyle/>
          <a:p>
            <a:pPr>
              <a:defRPr/>
            </a:pPr>
            <a:endParaRPr lang="es-MX" dirty="0">
              <a:latin typeface="Arial" charset="0"/>
              <a:cs typeface="Arial" charset="0"/>
            </a:endParaRPr>
          </a:p>
        </p:txBody>
      </p:sp>
      <p:sp>
        <p:nvSpPr>
          <p:cNvPr id="103429" name="AutoShape 11"/>
          <p:cNvSpPr>
            <a:spLocks noChangeArrowheads="1"/>
          </p:cNvSpPr>
          <p:nvPr/>
        </p:nvSpPr>
        <p:spPr bwMode="gray">
          <a:xfrm>
            <a:off x="3486150" y="2895600"/>
            <a:ext cx="514350" cy="2057400"/>
          </a:xfrm>
          <a:prstGeom prst="leftArrow">
            <a:avLst>
              <a:gd name="adj1" fmla="val 62037"/>
              <a:gd name="adj2" fmla="val 54861"/>
            </a:avLst>
          </a:prstGeom>
          <a:solidFill>
            <a:schemeClr val="accent4">
              <a:lumMod val="75000"/>
            </a:schemeClr>
          </a:solidFill>
          <a:ln>
            <a:noFill/>
          </a:ln>
        </p:spPr>
        <p:txBody>
          <a:bodyPr wrap="none" anchor="ctr"/>
          <a:lstStyle/>
          <a:p>
            <a:pPr>
              <a:defRPr/>
            </a:pPr>
            <a:endParaRPr lang="es-MX" dirty="0">
              <a:latin typeface="Arial" charset="0"/>
              <a:cs typeface="Arial" charset="0"/>
            </a:endParaRPr>
          </a:p>
        </p:txBody>
      </p:sp>
      <p:sp>
        <p:nvSpPr>
          <p:cNvPr id="103430" name="AutoShape 17"/>
          <p:cNvSpPr>
            <a:spLocks noChangeArrowheads="1"/>
          </p:cNvSpPr>
          <p:nvPr/>
        </p:nvSpPr>
        <p:spPr bwMode="gray">
          <a:xfrm>
            <a:off x="5257800" y="2895600"/>
            <a:ext cx="514350" cy="2057400"/>
          </a:xfrm>
          <a:prstGeom prst="rightArrow">
            <a:avLst>
              <a:gd name="adj1" fmla="val 61269"/>
              <a:gd name="adj2" fmla="val 54398"/>
            </a:avLst>
          </a:prstGeom>
          <a:solidFill>
            <a:schemeClr val="tx2">
              <a:lumMod val="90000"/>
            </a:schemeClr>
          </a:solidFill>
          <a:ln>
            <a:noFill/>
          </a:ln>
        </p:spPr>
        <p:txBody>
          <a:bodyPr wrap="none" anchor="ctr"/>
          <a:lstStyle/>
          <a:p>
            <a:pPr>
              <a:defRPr/>
            </a:pPr>
            <a:endParaRPr lang="es-MX" dirty="0">
              <a:latin typeface="Arial" charset="0"/>
              <a:cs typeface="Arial" charset="0"/>
            </a:endParaRPr>
          </a:p>
        </p:txBody>
      </p:sp>
      <p:sp>
        <p:nvSpPr>
          <p:cNvPr id="113671" name="AutoShape 4"/>
          <p:cNvSpPr>
            <a:spLocks noChangeArrowheads="1"/>
          </p:cNvSpPr>
          <p:nvPr/>
        </p:nvSpPr>
        <p:spPr bwMode="gray">
          <a:xfrm>
            <a:off x="3882629" y="4252913"/>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2" name="AutoShape 5"/>
          <p:cNvSpPr>
            <a:spLocks noChangeArrowheads="1"/>
          </p:cNvSpPr>
          <p:nvPr/>
        </p:nvSpPr>
        <p:spPr bwMode="gray">
          <a:xfrm>
            <a:off x="3882629" y="3638550"/>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3" name="AutoShape 6"/>
          <p:cNvSpPr>
            <a:spLocks noChangeArrowheads="1"/>
          </p:cNvSpPr>
          <p:nvPr/>
        </p:nvSpPr>
        <p:spPr bwMode="gray">
          <a:xfrm>
            <a:off x="3882629" y="3009900"/>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74" name="Text Box 7"/>
          <p:cNvSpPr txBox="1">
            <a:spLocks noChangeArrowheads="1"/>
          </p:cNvSpPr>
          <p:nvPr/>
        </p:nvSpPr>
        <p:spPr bwMode="gray">
          <a:xfrm>
            <a:off x="4389836" y="3243265"/>
            <a:ext cx="428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A)</a:t>
            </a:r>
          </a:p>
        </p:txBody>
      </p:sp>
      <p:sp>
        <p:nvSpPr>
          <p:cNvPr id="113675" name="Text Box 8"/>
          <p:cNvSpPr txBox="1">
            <a:spLocks noChangeArrowheads="1"/>
          </p:cNvSpPr>
          <p:nvPr/>
        </p:nvSpPr>
        <p:spPr bwMode="gray">
          <a:xfrm>
            <a:off x="4389836" y="3871914"/>
            <a:ext cx="428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B)</a:t>
            </a:r>
          </a:p>
        </p:txBody>
      </p:sp>
      <p:sp>
        <p:nvSpPr>
          <p:cNvPr id="113676" name="Text Box 9"/>
          <p:cNvSpPr txBox="1">
            <a:spLocks noChangeArrowheads="1"/>
          </p:cNvSpPr>
          <p:nvPr/>
        </p:nvSpPr>
        <p:spPr bwMode="gray">
          <a:xfrm>
            <a:off x="4389836" y="4486275"/>
            <a:ext cx="428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C)</a:t>
            </a:r>
          </a:p>
        </p:txBody>
      </p:sp>
      <p:grpSp>
        <p:nvGrpSpPr>
          <p:cNvPr id="113677" name="Group 13"/>
          <p:cNvGrpSpPr>
            <a:grpSpLocks/>
          </p:cNvGrpSpPr>
          <p:nvPr/>
        </p:nvGrpSpPr>
        <p:grpSpPr bwMode="auto">
          <a:xfrm>
            <a:off x="971550" y="2286002"/>
            <a:ext cx="2457450" cy="3325813"/>
            <a:chOff x="-336" y="1680"/>
            <a:chExt cx="2064" cy="2095"/>
          </a:xfrm>
        </p:grpSpPr>
        <p:sp>
          <p:nvSpPr>
            <p:cNvPr id="113689" name="AutoShape 10"/>
            <p:cNvSpPr>
              <a:spLocks noChangeArrowheads="1"/>
            </p:cNvSpPr>
            <p:nvPr/>
          </p:nvSpPr>
          <p:spPr bwMode="auto">
            <a:xfrm>
              <a:off x="-336" y="1680"/>
              <a:ext cx="2064" cy="1899"/>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13690" name="Text Box 12"/>
            <p:cNvSpPr txBox="1">
              <a:spLocks noChangeArrowheads="1"/>
            </p:cNvSpPr>
            <p:nvPr/>
          </p:nvSpPr>
          <p:spPr bwMode="auto">
            <a:xfrm>
              <a:off x="-194" y="1817"/>
              <a:ext cx="1779"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ES" altLang="es-MX" sz="1400" b="1" dirty="0">
                  <a:solidFill>
                    <a:srgbClr val="001D3A"/>
                  </a:solidFill>
                  <a:latin typeface="Verdana" panose="020B0604030504040204" pitchFamily="34" charset="0"/>
                </a:rPr>
                <a:t>El articulo cuarto </a:t>
              </a:r>
            </a:p>
            <a:p>
              <a:pPr algn="just" eaLnBrk="1" hangingPunct="1"/>
              <a:r>
                <a:rPr lang="es-ES" altLang="es-MX" sz="1400" b="1" dirty="0">
                  <a:solidFill>
                    <a:srgbClr val="001D3A"/>
                  </a:solidFill>
                  <a:latin typeface="Verdana" panose="020B0604030504040204" pitchFamily="34" charset="0"/>
                </a:rPr>
                <a:t>de la ley de </a:t>
              </a:r>
            </a:p>
            <a:p>
              <a:pPr algn="just" eaLnBrk="1" hangingPunct="1"/>
              <a:r>
                <a:rPr lang="es-ES" altLang="es-MX" sz="1400" b="1" dirty="0">
                  <a:solidFill>
                    <a:srgbClr val="001D3A"/>
                  </a:solidFill>
                  <a:latin typeface="Verdana" panose="020B0604030504040204" pitchFamily="34" charset="0"/>
                </a:rPr>
                <a:t>quiebras </a:t>
              </a:r>
            </a:p>
            <a:p>
              <a:pPr algn="just" eaLnBrk="1" hangingPunct="1"/>
              <a:r>
                <a:rPr lang="es-ES" altLang="es-MX" sz="1400" b="1" dirty="0">
                  <a:solidFill>
                    <a:srgbClr val="001D3A"/>
                  </a:solidFill>
                  <a:latin typeface="Verdana" panose="020B0604030504040204" pitchFamily="34" charset="0"/>
                </a:rPr>
                <a:t>y suspensión de </a:t>
              </a:r>
            </a:p>
            <a:p>
              <a:pPr algn="just" eaLnBrk="1" hangingPunct="1"/>
              <a:r>
                <a:rPr lang="es-ES" altLang="es-MX" sz="1400" b="1" dirty="0">
                  <a:solidFill>
                    <a:srgbClr val="001D3A"/>
                  </a:solidFill>
                  <a:latin typeface="Verdana" panose="020B0604030504040204" pitchFamily="34" charset="0"/>
                </a:rPr>
                <a:t>pagos </a:t>
              </a:r>
            </a:p>
            <a:p>
              <a:pPr algn="just" eaLnBrk="1" hangingPunct="1"/>
              <a:r>
                <a:rPr lang="es-ES" altLang="es-MX" sz="1400" b="1" dirty="0">
                  <a:solidFill>
                    <a:srgbClr val="001D3A"/>
                  </a:solidFill>
                  <a:latin typeface="Verdana" panose="020B0604030504040204" pitchFamily="34" charset="0"/>
                </a:rPr>
                <a:t>dispone que </a:t>
              </a:r>
            </a:p>
            <a:p>
              <a:pPr algn="just" eaLnBrk="1" hangingPunct="1"/>
              <a:r>
                <a:rPr lang="es-ES" altLang="es-MX" sz="1400" b="1" dirty="0">
                  <a:solidFill>
                    <a:srgbClr val="001D3A"/>
                  </a:solidFill>
                  <a:latin typeface="Verdana" panose="020B0604030504040204" pitchFamily="34" charset="0"/>
                </a:rPr>
                <a:t>las sociedades </a:t>
              </a:r>
            </a:p>
            <a:p>
              <a:pPr algn="just" eaLnBrk="1" hangingPunct="1"/>
              <a:r>
                <a:rPr lang="es-ES" altLang="es-MX" sz="1400" b="1" dirty="0">
                  <a:solidFill>
                    <a:srgbClr val="001D3A"/>
                  </a:solidFill>
                  <a:latin typeface="Verdana" panose="020B0604030504040204" pitchFamily="34" charset="0"/>
                </a:rPr>
                <a:t>irregulares </a:t>
              </a:r>
            </a:p>
            <a:p>
              <a:pPr algn="just" eaLnBrk="1" hangingPunct="1"/>
              <a:r>
                <a:rPr lang="es-ES" altLang="es-MX" sz="1400" b="1" dirty="0">
                  <a:solidFill>
                    <a:srgbClr val="001D3A"/>
                  </a:solidFill>
                  <a:latin typeface="Verdana" panose="020B0604030504040204" pitchFamily="34" charset="0"/>
                </a:rPr>
                <a:t>podrán ser </a:t>
              </a:r>
            </a:p>
            <a:p>
              <a:pPr algn="just" eaLnBrk="1" hangingPunct="1"/>
              <a:r>
                <a:rPr lang="es-ES" altLang="es-MX" sz="1400" b="1" dirty="0">
                  <a:solidFill>
                    <a:srgbClr val="001D3A"/>
                  </a:solidFill>
                  <a:latin typeface="Verdana" panose="020B0604030504040204" pitchFamily="34" charset="0"/>
                </a:rPr>
                <a:t>declaradas </a:t>
              </a:r>
            </a:p>
            <a:p>
              <a:pPr algn="just" eaLnBrk="1" hangingPunct="1"/>
              <a:r>
                <a:rPr lang="es-ES" altLang="es-MX" sz="1400" b="1" dirty="0">
                  <a:solidFill>
                    <a:srgbClr val="001D3A"/>
                  </a:solidFill>
                  <a:latin typeface="Verdana" panose="020B0604030504040204" pitchFamily="34" charset="0"/>
                </a:rPr>
                <a:t>en quiebra  y dicha quiebra </a:t>
              </a:r>
            </a:p>
            <a:p>
              <a:pPr algn="just" eaLnBrk="1" hangingPunct="1"/>
              <a:r>
                <a:rPr lang="es-ES" altLang="es-MX" sz="1400" b="1" dirty="0">
                  <a:solidFill>
                    <a:srgbClr val="001D3A"/>
                  </a:solidFill>
                  <a:latin typeface="Verdana" panose="020B0604030504040204" pitchFamily="34" charset="0"/>
                </a:rPr>
                <a:t>.</a:t>
              </a:r>
            </a:p>
            <a:p>
              <a:pPr algn="just" eaLnBrk="1" hangingPunct="1"/>
              <a:endParaRPr lang="en-US" altLang="es-MX" sz="1400" dirty="0">
                <a:solidFill>
                  <a:srgbClr val="001D3A"/>
                </a:solidFill>
                <a:latin typeface="Verdana" panose="020B0604030504040204" pitchFamily="34" charset="0"/>
              </a:endParaRPr>
            </a:p>
          </p:txBody>
        </p:sp>
      </p:grpSp>
      <p:grpSp>
        <p:nvGrpSpPr>
          <p:cNvPr id="113678" name="Group 14"/>
          <p:cNvGrpSpPr>
            <a:grpSpLocks/>
          </p:cNvGrpSpPr>
          <p:nvPr/>
        </p:nvGrpSpPr>
        <p:grpSpPr bwMode="auto">
          <a:xfrm>
            <a:off x="5893943" y="2286001"/>
            <a:ext cx="2278597" cy="3300271"/>
            <a:chOff x="624" y="1680"/>
            <a:chExt cx="1692" cy="1968"/>
          </a:xfrm>
        </p:grpSpPr>
        <p:sp>
          <p:nvSpPr>
            <p:cNvPr id="113687" name="AutoShape 15"/>
            <p:cNvSpPr>
              <a:spLocks noChangeArrowheads="1"/>
            </p:cNvSpPr>
            <p:nvPr/>
          </p:nvSpPr>
          <p:spPr bwMode="auto">
            <a:xfrm flipH="1">
              <a:off x="624" y="1680"/>
              <a:ext cx="169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3448" name="Text Box 16"/>
            <p:cNvSpPr txBox="1">
              <a:spLocks noChangeArrowheads="1"/>
            </p:cNvSpPr>
            <p:nvPr/>
          </p:nvSpPr>
          <p:spPr bwMode="auto">
            <a:xfrm>
              <a:off x="624" y="1824"/>
              <a:ext cx="1692" cy="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600" b="1" dirty="0">
                  <a:solidFill>
                    <a:srgbClr val="001D3A"/>
                  </a:solidFill>
                  <a:latin typeface="+mn-lt"/>
                </a:rPr>
                <a:t>Provocara </a:t>
              </a:r>
            </a:p>
            <a:p>
              <a:pPr algn="just" eaLnBrk="1" hangingPunct="1">
                <a:defRPr/>
              </a:pPr>
              <a:r>
                <a:rPr lang="es-ES" sz="1600" b="1" dirty="0">
                  <a:solidFill>
                    <a:srgbClr val="001D3A"/>
                  </a:solidFill>
                  <a:latin typeface="+mn-lt"/>
                </a:rPr>
                <a:t>la de los </a:t>
              </a:r>
            </a:p>
            <a:p>
              <a:pPr algn="just" eaLnBrk="1" hangingPunct="1">
                <a:defRPr/>
              </a:pPr>
              <a:r>
                <a:rPr lang="es-ES" sz="1600" b="1" dirty="0">
                  <a:solidFill>
                    <a:srgbClr val="001D3A"/>
                  </a:solidFill>
                  <a:latin typeface="+mn-lt"/>
                </a:rPr>
                <a:t>socios </a:t>
              </a:r>
            </a:p>
            <a:p>
              <a:pPr algn="just" eaLnBrk="1" hangingPunct="1">
                <a:defRPr/>
              </a:pPr>
              <a:r>
                <a:rPr lang="es-ES" sz="1600" b="1" dirty="0">
                  <a:solidFill>
                    <a:srgbClr val="001D3A"/>
                  </a:solidFill>
                  <a:latin typeface="+mn-lt"/>
                </a:rPr>
                <a:t>ilimitadamente </a:t>
              </a:r>
            </a:p>
            <a:p>
              <a:pPr algn="just" eaLnBrk="1" hangingPunct="1">
                <a:defRPr/>
              </a:pPr>
              <a:r>
                <a:rPr lang="es-ES" sz="1600" b="1" dirty="0">
                  <a:solidFill>
                    <a:srgbClr val="001D3A"/>
                  </a:solidFill>
                  <a:latin typeface="+mn-lt"/>
                </a:rPr>
                <a:t>responsables.</a:t>
              </a:r>
            </a:p>
            <a:p>
              <a:pPr eaLnBrk="1" hangingPunct="1">
                <a:defRPr/>
              </a:pPr>
              <a:r>
                <a:rPr lang="es-ES" sz="1600" b="1" dirty="0">
                  <a:solidFill>
                    <a:srgbClr val="001D3A"/>
                  </a:solidFill>
                  <a:latin typeface="+mn-lt"/>
                </a:rPr>
                <a:t>Por otra parte la irregularidad impedirá que pueda acogerse a los beneficios de la suspensión de pagos </a:t>
              </a:r>
              <a:endParaRPr lang="en-US" sz="1600" b="1" dirty="0">
                <a:solidFill>
                  <a:srgbClr val="001D3A"/>
                </a:solidFill>
                <a:latin typeface="+mn-lt"/>
              </a:endParaRPr>
            </a:p>
          </p:txBody>
        </p:sp>
      </p:grpSp>
      <p:grpSp>
        <p:nvGrpSpPr>
          <p:cNvPr id="113679" name="Group 24"/>
          <p:cNvGrpSpPr>
            <a:grpSpLocks/>
          </p:cNvGrpSpPr>
          <p:nvPr/>
        </p:nvGrpSpPr>
        <p:grpSpPr bwMode="auto">
          <a:xfrm>
            <a:off x="3486150" y="1571625"/>
            <a:ext cx="2613422" cy="693738"/>
            <a:chOff x="1920" y="990"/>
            <a:chExt cx="2195" cy="437"/>
          </a:xfrm>
        </p:grpSpPr>
        <p:sp>
          <p:nvSpPr>
            <p:cNvPr id="103445" name="AutoShape 18"/>
            <p:cNvSpPr>
              <a:spLocks noChangeArrowheads="1"/>
            </p:cNvSpPr>
            <p:nvPr/>
          </p:nvSpPr>
          <p:spPr bwMode="gray">
            <a:xfrm>
              <a:off x="1920" y="990"/>
              <a:ext cx="1920" cy="437"/>
            </a:xfrm>
            <a:prstGeom prst="can">
              <a:avLst>
                <a:gd name="adj" fmla="val 32032"/>
              </a:avLst>
            </a:prstGeom>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s-MX" dirty="0"/>
            </a:p>
          </p:txBody>
        </p:sp>
        <p:sp>
          <p:nvSpPr>
            <p:cNvPr id="23" name="Text Box 20"/>
            <p:cNvSpPr txBox="1">
              <a:spLocks noChangeArrowheads="1"/>
            </p:cNvSpPr>
            <p:nvPr/>
          </p:nvSpPr>
          <p:spPr bwMode="gray">
            <a:xfrm>
              <a:off x="2424" y="1162"/>
              <a:ext cx="1691" cy="25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spAutoFit/>
            </a:bodyPr>
            <a:lstStyle/>
            <a:p>
              <a:pPr>
                <a:defRPr/>
              </a:pPr>
              <a:r>
                <a:rPr lang="en-US" sz="2000" b="1" dirty="0"/>
                <a:t>SOCIEDADES</a:t>
              </a:r>
            </a:p>
          </p:txBody>
        </p:sp>
      </p:grpSp>
      <p:grpSp>
        <p:nvGrpSpPr>
          <p:cNvPr id="113680" name="Group 25"/>
          <p:cNvGrpSpPr>
            <a:grpSpLocks/>
          </p:cNvGrpSpPr>
          <p:nvPr/>
        </p:nvGrpSpPr>
        <p:grpSpPr bwMode="auto">
          <a:xfrm>
            <a:off x="3486150" y="5543550"/>
            <a:ext cx="2546747" cy="685800"/>
            <a:chOff x="1920" y="3492"/>
            <a:chExt cx="2139" cy="432"/>
          </a:xfrm>
        </p:grpSpPr>
        <p:sp>
          <p:nvSpPr>
            <p:cNvPr id="113683"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3684" name="Text Box 22"/>
            <p:cNvSpPr txBox="1">
              <a:spLocks noChangeArrowheads="1"/>
            </p:cNvSpPr>
            <p:nvPr/>
          </p:nvSpPr>
          <p:spPr bwMode="gray">
            <a:xfrm>
              <a:off x="2333" y="3657"/>
              <a:ext cx="1726" cy="252"/>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a:t>IRREGULARES</a:t>
              </a:r>
            </a:p>
          </p:txBody>
        </p:sp>
      </p:grpSp>
      <p:pic>
        <p:nvPicPr>
          <p:cNvPr id="27" name="Picture 4" descr="Ampliar imagen">
            <a:hlinkClick r:id="rId2"/>
          </p:cNvPr>
          <p:cNvPicPr>
            <a:picLocks noChangeAspect="1" noChangeArrowheads="1"/>
          </p:cNvPicPr>
          <p:nvPr/>
        </p:nvPicPr>
        <p:blipFill>
          <a:blip r:embed="rId3"/>
          <a:srcRect/>
          <a:stretch>
            <a:fillRect/>
          </a:stretch>
        </p:blipFill>
        <p:spPr bwMode="auto">
          <a:xfrm>
            <a:off x="7400419" y="5402265"/>
            <a:ext cx="1544241" cy="10096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74" descr="http://noticiasbancarias.com/wp-content/uploads/2012/08/F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6033" y="109564"/>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396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229378"/>
                                        </p:tgtEl>
                                        <p:attrNameLst>
                                          <p:attrName>style.visibility</p:attrName>
                                        </p:attrNameLst>
                                      </p:cBhvr>
                                      <p:to>
                                        <p:strVal val="visible"/>
                                      </p:to>
                                    </p:set>
                                    <p:animEffect transition="in" filter="fade">
                                      <p:cBhvr>
                                        <p:cTn id="7" dur="1000"/>
                                        <p:tgtEl>
                                          <p:spTgt spid="229378"/>
                                        </p:tgtEl>
                                      </p:cBhvr>
                                    </p:animEffect>
                                    <p:anim calcmode="lin" valueType="num">
                                      <p:cBhvr>
                                        <p:cTn id="8" dur="1000" fill="hold"/>
                                        <p:tgtEl>
                                          <p:spTgt spid="229378"/>
                                        </p:tgtEl>
                                        <p:attrNameLst>
                                          <p:attrName>ppt_x</p:attrName>
                                        </p:attrNameLst>
                                      </p:cBhvr>
                                      <p:tavLst>
                                        <p:tav tm="0">
                                          <p:val>
                                            <p:strVal val="#ppt_x-.1"/>
                                          </p:val>
                                        </p:tav>
                                        <p:tav tm="100000">
                                          <p:val>
                                            <p:strVal val="#ppt_x"/>
                                          </p:val>
                                        </p:tav>
                                      </p:tavLst>
                                    </p:anim>
                                    <p:anim calcmode="lin" valueType="num">
                                      <p:cBhvr>
                                        <p:cTn id="9" dur="1000" fill="hold"/>
                                        <p:tgtEl>
                                          <p:spTgt spid="229378"/>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4500"/>
                            </p:stCondLst>
                            <p:childTnLst>
                              <p:par>
                                <p:cTn id="11" presetID="3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800" decel="100000"/>
                                        <p:tgtEl>
                                          <p:spTgt spid="27"/>
                                        </p:tgtEl>
                                      </p:cBhvr>
                                    </p:animEffect>
                                    <p:anim calcmode="lin" valueType="num">
                                      <p:cBhvr>
                                        <p:cTn id="14" dur="800" decel="100000" fill="hold"/>
                                        <p:tgtEl>
                                          <p:spTgt spid="27"/>
                                        </p:tgtEl>
                                        <p:attrNameLst>
                                          <p:attrName>style.rotation</p:attrName>
                                        </p:attrNameLst>
                                      </p:cBhvr>
                                      <p:tavLst>
                                        <p:tav tm="0">
                                          <p:val>
                                            <p:fltVal val="-90"/>
                                          </p:val>
                                        </p:tav>
                                        <p:tav tm="100000">
                                          <p:val>
                                            <p:fltVal val="0"/>
                                          </p:val>
                                        </p:tav>
                                      </p:tavLst>
                                    </p:anim>
                                    <p:anim calcmode="lin" valueType="num">
                                      <p:cBhvr>
                                        <p:cTn id="15" dur="800" decel="100000" fill="hold"/>
                                        <p:tgtEl>
                                          <p:spTgt spid="27"/>
                                        </p:tgtEl>
                                        <p:attrNameLst>
                                          <p:attrName>ppt_x</p:attrName>
                                        </p:attrNameLst>
                                      </p:cBhvr>
                                      <p:tavLst>
                                        <p:tav tm="0">
                                          <p:val>
                                            <p:strVal val="#ppt_x+0.4"/>
                                          </p:val>
                                        </p:tav>
                                        <p:tav tm="100000">
                                          <p:val>
                                            <p:strVal val="#ppt_x-0.05"/>
                                          </p:val>
                                        </p:tav>
                                      </p:tavLst>
                                    </p:anim>
                                    <p:anim calcmode="lin" valueType="num">
                                      <p:cBhvr>
                                        <p:cTn id="16" dur="800" decel="100000" fill="hold"/>
                                        <p:tgtEl>
                                          <p:spTgt spid="27"/>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8" presetClass="entr" presetSubtype="16"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diamond(in)">
                                      <p:cBhvr>
                                        <p:cTn id="23"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Llamada de flecha hacia abajo"/>
          <p:cNvSpPr/>
          <p:nvPr/>
        </p:nvSpPr>
        <p:spPr>
          <a:xfrm rot="5400000">
            <a:off x="2898829" y="-273361"/>
            <a:ext cx="3362688" cy="7793210"/>
          </a:xfrm>
          <a:prstGeom prst="downArrowCallou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 name="1 Rectángulo"/>
          <p:cNvSpPr/>
          <p:nvPr/>
        </p:nvSpPr>
        <p:spPr>
          <a:xfrm>
            <a:off x="683568" y="908720"/>
            <a:ext cx="8111516"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ES" sz="4000" b="1" cap="none" spc="0" dirty="0" smtClean="0">
                <a:ln w="50800"/>
                <a:solidFill>
                  <a:srgbClr val="0070C0"/>
                </a:solidFill>
                <a:effectLst/>
              </a:rPr>
              <a:t>SOCIEDADES MERCANTILES</a:t>
            </a:r>
            <a:endParaRPr lang="es-ES" sz="4000" b="1" cap="none" spc="0" dirty="0">
              <a:ln w="50800"/>
              <a:solidFill>
                <a:srgbClr val="0070C0"/>
              </a:solidFill>
              <a:effectLst/>
            </a:endParaRPr>
          </a:p>
        </p:txBody>
      </p:sp>
      <p:sp>
        <p:nvSpPr>
          <p:cNvPr id="3" name="2 CuadroTexto"/>
          <p:cNvSpPr txBox="1"/>
          <p:nvPr/>
        </p:nvSpPr>
        <p:spPr>
          <a:xfrm>
            <a:off x="899592" y="3402578"/>
            <a:ext cx="1512168" cy="523220"/>
          </a:xfrm>
          <a:prstGeom prst="rect">
            <a:avLst/>
          </a:prstGeom>
          <a:noFill/>
        </p:spPr>
        <p:txBody>
          <a:bodyPr wrap="square" rtlCol="0">
            <a:spAutoFit/>
          </a:bodyPr>
          <a:lstStyle/>
          <a:p>
            <a:r>
              <a:rPr lang="es-MX" sz="2800" b="1" dirty="0" smtClean="0">
                <a:effectLst>
                  <a:outerShdw blurRad="60007" dist="310007" dir="7680000" sy="30000" kx="1300200" algn="ctr" rotWithShape="0">
                    <a:prstClr val="black">
                      <a:alpha val="32000"/>
                    </a:prstClr>
                  </a:outerShdw>
                </a:effectLst>
              </a:rPr>
              <a:t>TIPOS</a:t>
            </a:r>
            <a:endParaRPr lang="es-MX" sz="2800" b="1" dirty="0">
              <a:effectLst>
                <a:outerShdw blurRad="60007" dist="310007" dir="7680000" sy="30000" kx="1300200" algn="ctr" rotWithShape="0">
                  <a:prstClr val="black">
                    <a:alpha val="32000"/>
                  </a:prstClr>
                </a:outerShdw>
              </a:effectLst>
            </a:endParaRPr>
          </a:p>
        </p:txBody>
      </p:sp>
      <p:sp>
        <p:nvSpPr>
          <p:cNvPr id="4" name="3 Rectángulo"/>
          <p:cNvSpPr/>
          <p:nvPr/>
        </p:nvSpPr>
        <p:spPr>
          <a:xfrm>
            <a:off x="3336694" y="2159020"/>
            <a:ext cx="5454352" cy="310854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Clr>
                <a:schemeClr val="accent3">
                  <a:lumMod val="60000"/>
                  <a:lumOff val="40000"/>
                </a:schemeClr>
              </a:buClr>
              <a:buFont typeface="Wingdings" pitchFamily="2" charset="2"/>
              <a:buChar char="v"/>
            </a:pPr>
            <a:r>
              <a:rPr lang="es-MX" sz="2800" dirty="0"/>
              <a:t>Sociedad </a:t>
            </a:r>
            <a:r>
              <a:rPr lang="es-MX" sz="2800" dirty="0" smtClean="0"/>
              <a:t>Anónima</a:t>
            </a:r>
          </a:p>
          <a:p>
            <a:pPr marL="285750" indent="-285750">
              <a:buClr>
                <a:schemeClr val="accent3">
                  <a:lumMod val="60000"/>
                  <a:lumOff val="40000"/>
                </a:schemeClr>
              </a:buClr>
              <a:buFont typeface="Wingdings" pitchFamily="2" charset="2"/>
              <a:buChar char="v"/>
            </a:pPr>
            <a:r>
              <a:rPr lang="es-MX" sz="2800" dirty="0" smtClean="0"/>
              <a:t>Sociedad </a:t>
            </a:r>
            <a:r>
              <a:rPr lang="es-MX" sz="2800" dirty="0"/>
              <a:t>de Capital Variable </a:t>
            </a:r>
          </a:p>
          <a:p>
            <a:pPr marL="285750" indent="-285750">
              <a:buClr>
                <a:schemeClr val="accent3">
                  <a:lumMod val="60000"/>
                  <a:lumOff val="40000"/>
                </a:schemeClr>
              </a:buClr>
              <a:buFont typeface="Wingdings" pitchFamily="2" charset="2"/>
              <a:buChar char="v"/>
            </a:pPr>
            <a:r>
              <a:rPr lang="es-MX" sz="2800" dirty="0" smtClean="0"/>
              <a:t>Sociedad </a:t>
            </a:r>
            <a:r>
              <a:rPr lang="es-MX" sz="2800" dirty="0"/>
              <a:t>de Responsabilidad </a:t>
            </a:r>
            <a:r>
              <a:rPr lang="es-MX" sz="2800" dirty="0" smtClean="0"/>
              <a:t>Limitada</a:t>
            </a:r>
          </a:p>
          <a:p>
            <a:pPr marL="285750" indent="-285750">
              <a:buClr>
                <a:schemeClr val="accent3">
                  <a:lumMod val="60000"/>
                  <a:lumOff val="40000"/>
                </a:schemeClr>
              </a:buClr>
              <a:buFont typeface="Wingdings" pitchFamily="2" charset="2"/>
              <a:buChar char="v"/>
            </a:pPr>
            <a:r>
              <a:rPr lang="es-MX" sz="2800" dirty="0" smtClean="0"/>
              <a:t>Sociedad </a:t>
            </a:r>
            <a:r>
              <a:rPr lang="es-MX" sz="2800" dirty="0"/>
              <a:t>en Comandita        </a:t>
            </a:r>
          </a:p>
          <a:p>
            <a:pPr marL="285750" indent="-285750">
              <a:buClr>
                <a:schemeClr val="accent3">
                  <a:lumMod val="60000"/>
                  <a:lumOff val="40000"/>
                </a:schemeClr>
              </a:buClr>
              <a:buFont typeface="Wingdings" pitchFamily="2" charset="2"/>
              <a:buChar char="v"/>
            </a:pPr>
            <a:r>
              <a:rPr lang="es-MX" sz="2800" dirty="0" smtClean="0"/>
              <a:t>Sociedad </a:t>
            </a:r>
            <a:r>
              <a:rPr lang="es-MX" sz="2800" dirty="0"/>
              <a:t>Controladora </a:t>
            </a:r>
          </a:p>
          <a:p>
            <a:pPr marL="285750" indent="-285750">
              <a:buClr>
                <a:schemeClr val="accent3">
                  <a:lumMod val="60000"/>
                  <a:lumOff val="40000"/>
                </a:schemeClr>
              </a:buClr>
              <a:buFont typeface="Wingdings" pitchFamily="2" charset="2"/>
              <a:buChar char="v"/>
            </a:pPr>
            <a:r>
              <a:rPr lang="es-MX" sz="2800" dirty="0" smtClean="0"/>
              <a:t>Sociedad </a:t>
            </a:r>
            <a:r>
              <a:rPr lang="es-MX" sz="2800" dirty="0"/>
              <a:t>Cooperativa</a:t>
            </a:r>
          </a:p>
        </p:txBody>
      </p:sp>
    </p:spTree>
    <p:extLst>
      <p:ext uri="{BB962C8B-B14F-4D97-AF65-F5344CB8AC3E}">
        <p14:creationId xmlns:p14="http://schemas.microsoft.com/office/powerpoint/2010/main" val="33091454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idx="4294967295"/>
          </p:nvPr>
        </p:nvSpPr>
        <p:spPr>
          <a:xfrm rot="21026545">
            <a:off x="1100805" y="1082611"/>
            <a:ext cx="6948155" cy="3871913"/>
          </a:xfrm>
        </p:spPr>
        <p:txBody>
          <a:bodyPr/>
          <a:lstStyle/>
          <a:p>
            <a:pPr marL="54864" algn="ctr" fontAlgn="auto">
              <a:spcAft>
                <a:spcPts val="0"/>
              </a:spcAft>
              <a:defRPr/>
            </a:pPr>
            <a:r>
              <a:rPr lang="es-ES" sz="6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n-lt"/>
              </a:rPr>
              <a:t>CLASIFICACION DE LAS SOCIEDADES MERCANTILES</a:t>
            </a:r>
          </a:p>
        </p:txBody>
      </p:sp>
      <p:pic>
        <p:nvPicPr>
          <p:cNvPr id="96260" name="Picture 4" descr="http://www.unimarkconsultores.com.mx/img/dcorpor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4509120"/>
            <a:ext cx="1769269" cy="1990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5"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033" y="109564"/>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5396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type="lt">
                                    <p:tmAbs val="75"/>
                                  </p:iterate>
                                  <p:childTnLst>
                                    <p:set>
                                      <p:cBhvr>
                                        <p:cTn id="6" dur="1" fill="hold">
                                          <p:stCondLst>
                                            <p:cond delay="74"/>
                                          </p:stCondLst>
                                        </p:cTn>
                                        <p:tgtEl>
                                          <p:spTgt spid="2304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mph" presetSubtype="0" fill="hold" nodeType="clickEffect">
                                  <p:stCondLst>
                                    <p:cond delay="0"/>
                                  </p:stCondLst>
                                  <p:childTnLst>
                                    <p:animRot by="21600000">
                                      <p:cBhvr>
                                        <p:cTn id="10" dur="2000" fill="hold"/>
                                        <p:tgtEl>
                                          <p:spTgt spid="9626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AutoShape 23"/>
          <p:cNvSpPr>
            <a:spLocks noChangeArrowheads="1"/>
          </p:cNvSpPr>
          <p:nvPr/>
        </p:nvSpPr>
        <p:spPr bwMode="gray">
          <a:xfrm>
            <a:off x="3886201" y="4876802"/>
            <a:ext cx="1527572" cy="525463"/>
          </a:xfrm>
          <a:prstGeom prst="downArrow">
            <a:avLst>
              <a:gd name="adj1" fmla="val 56417"/>
              <a:gd name="adj2" fmla="val 48338"/>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5" name="AutoShape 26"/>
          <p:cNvSpPr>
            <a:spLocks noChangeArrowheads="1"/>
          </p:cNvSpPr>
          <p:nvPr/>
        </p:nvSpPr>
        <p:spPr bwMode="gray">
          <a:xfrm rot="10800000">
            <a:off x="3886201" y="2522538"/>
            <a:ext cx="1527572" cy="525462"/>
          </a:xfrm>
          <a:prstGeom prst="downArrow">
            <a:avLst>
              <a:gd name="adj1" fmla="val 56417"/>
              <a:gd name="adj2" fmla="val 48338"/>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6" name="AutoShape 11"/>
          <p:cNvSpPr>
            <a:spLocks noChangeArrowheads="1"/>
          </p:cNvSpPr>
          <p:nvPr/>
        </p:nvSpPr>
        <p:spPr bwMode="gray">
          <a:xfrm>
            <a:off x="3486150" y="2895600"/>
            <a:ext cx="514350" cy="2057400"/>
          </a:xfrm>
          <a:prstGeom prst="leftArrow">
            <a:avLst>
              <a:gd name="adj1" fmla="val 62037"/>
              <a:gd name="adj2" fmla="val 54861"/>
            </a:avLst>
          </a:prstGeom>
          <a:blipFill dpi="0" rotWithShape="1">
            <a:blip r:embed="rId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7" name="AutoShape 17"/>
          <p:cNvSpPr>
            <a:spLocks noChangeArrowheads="1"/>
          </p:cNvSpPr>
          <p:nvPr/>
        </p:nvSpPr>
        <p:spPr bwMode="gray">
          <a:xfrm>
            <a:off x="5257800" y="2895600"/>
            <a:ext cx="514350" cy="2057400"/>
          </a:xfrm>
          <a:prstGeom prst="rightArrow">
            <a:avLst>
              <a:gd name="adj1" fmla="val 61269"/>
              <a:gd name="adj2" fmla="val 54398"/>
            </a:avLst>
          </a:prstGeom>
          <a:blipFill dpi="0" rotWithShape="1">
            <a:blip r:embed="rId5"/>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8" name="AutoShape 4"/>
          <p:cNvSpPr>
            <a:spLocks noChangeArrowheads="1"/>
          </p:cNvSpPr>
          <p:nvPr/>
        </p:nvSpPr>
        <p:spPr bwMode="gray">
          <a:xfrm>
            <a:off x="3882629" y="4252913"/>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19" name="AutoShape 5"/>
          <p:cNvSpPr>
            <a:spLocks noChangeArrowheads="1"/>
          </p:cNvSpPr>
          <p:nvPr/>
        </p:nvSpPr>
        <p:spPr bwMode="gray">
          <a:xfrm>
            <a:off x="3882629" y="3638550"/>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20" name="AutoShape 6"/>
          <p:cNvSpPr>
            <a:spLocks noChangeArrowheads="1"/>
          </p:cNvSpPr>
          <p:nvPr/>
        </p:nvSpPr>
        <p:spPr bwMode="gray">
          <a:xfrm>
            <a:off x="3882629" y="3009900"/>
            <a:ext cx="1485900" cy="685800"/>
          </a:xfrm>
          <a:prstGeom prst="can">
            <a:avLst>
              <a:gd name="adj" fmla="val 25000"/>
            </a:avLst>
          </a:prstGeom>
          <a:gradFill rotWithShape="1">
            <a:gsLst>
              <a:gs pos="0">
                <a:srgbClr val="765E2F"/>
              </a:gs>
              <a:gs pos="50000">
                <a:srgbClr val="FFCC66"/>
              </a:gs>
              <a:gs pos="100000">
                <a:srgbClr val="765E2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5721" name="Text Box 7"/>
          <p:cNvSpPr txBox="1">
            <a:spLocks noChangeArrowheads="1"/>
          </p:cNvSpPr>
          <p:nvPr/>
        </p:nvSpPr>
        <p:spPr bwMode="gray">
          <a:xfrm>
            <a:off x="4389836" y="324326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15722" name="Text Box 8"/>
          <p:cNvSpPr txBox="1">
            <a:spLocks noChangeArrowheads="1"/>
          </p:cNvSpPr>
          <p:nvPr/>
        </p:nvSpPr>
        <p:spPr bwMode="gray">
          <a:xfrm>
            <a:off x="4389836" y="3871914"/>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15723" name="Text Box 9"/>
          <p:cNvSpPr txBox="1">
            <a:spLocks noChangeArrowheads="1"/>
          </p:cNvSpPr>
          <p:nvPr/>
        </p:nvSpPr>
        <p:spPr bwMode="gray">
          <a:xfrm>
            <a:off x="4389836" y="448627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05484" name="Group 13"/>
          <p:cNvGrpSpPr>
            <a:grpSpLocks/>
          </p:cNvGrpSpPr>
          <p:nvPr/>
        </p:nvGrpSpPr>
        <p:grpSpPr bwMode="auto">
          <a:xfrm>
            <a:off x="323541" y="2046233"/>
            <a:ext cx="2376488" cy="2806926"/>
            <a:chOff x="-268" y="1680"/>
            <a:chExt cx="1996" cy="1968"/>
          </a:xfrm>
          <a:effectLst>
            <a:reflection blurRad="6350" stA="52000" endA="300" endPos="35000" dir="5400000" sy="-100000" algn="bl" rotWithShape="0"/>
          </a:effectLst>
        </p:grpSpPr>
        <p:sp>
          <p:nvSpPr>
            <p:cNvPr id="105496" name="AutoShape 10"/>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5497" name="Text Box 12"/>
            <p:cNvSpPr txBox="1">
              <a:spLocks noChangeArrowheads="1"/>
            </p:cNvSpPr>
            <p:nvPr/>
          </p:nvSpPr>
          <p:spPr bwMode="auto">
            <a:xfrm>
              <a:off x="-268" y="1741"/>
              <a:ext cx="1958" cy="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solidFill>
                    <a:srgbClr val="001D3A"/>
                  </a:solidFill>
                  <a:latin typeface="Verdana" pitchFamily="34" charset="0"/>
                </a:rPr>
                <a:t> A) </a:t>
              </a:r>
              <a:r>
                <a:rPr lang="es-ES" sz="1600" b="1" dirty="0">
                  <a:solidFill>
                    <a:srgbClr val="001D3A"/>
                  </a:solidFill>
                  <a:latin typeface="Verdana" pitchFamily="34" charset="0"/>
                </a:rPr>
                <a:t>Sociedad en nombre colectivo.</a:t>
              </a:r>
            </a:p>
            <a:p>
              <a:pPr algn="just" eaLnBrk="1" hangingPunct="1">
                <a:defRPr/>
              </a:pPr>
              <a:r>
                <a:rPr lang="es-ES" sz="1600" b="1" dirty="0">
                  <a:solidFill>
                    <a:srgbClr val="001D3A"/>
                  </a:solidFill>
                  <a:latin typeface="Verdana" pitchFamily="34" charset="0"/>
                </a:rPr>
                <a:t>B) Sociedad en comandita simple.</a:t>
              </a:r>
            </a:p>
            <a:p>
              <a:pPr algn="just" eaLnBrk="1" hangingPunct="1">
                <a:defRPr/>
              </a:pPr>
              <a:r>
                <a:rPr lang="es-ES" sz="1600" b="1" dirty="0">
                  <a:solidFill>
                    <a:srgbClr val="001D3A"/>
                  </a:solidFill>
                  <a:latin typeface="Verdana" pitchFamily="34" charset="0"/>
                </a:rPr>
                <a:t>C) Sociedad de responsabilidad limitada</a:t>
              </a:r>
            </a:p>
            <a:p>
              <a:pPr algn="just" eaLnBrk="1" hangingPunct="1">
                <a:defRPr/>
              </a:pPr>
              <a:endParaRPr lang="es-ES" sz="1600" b="1" dirty="0">
                <a:solidFill>
                  <a:srgbClr val="001D3A"/>
                </a:solidFill>
                <a:latin typeface="Verdana" pitchFamily="34" charset="0"/>
              </a:endParaRPr>
            </a:p>
            <a:p>
              <a:pPr algn="just" eaLnBrk="1" hangingPunct="1">
                <a:defRPr/>
              </a:pPr>
              <a:endParaRPr lang="en-US" sz="1600" dirty="0">
                <a:solidFill>
                  <a:srgbClr val="001D3A"/>
                </a:solidFill>
                <a:latin typeface="Verdana" pitchFamily="34" charset="0"/>
              </a:endParaRPr>
            </a:p>
          </p:txBody>
        </p:sp>
      </p:grpSp>
      <p:grpSp>
        <p:nvGrpSpPr>
          <p:cNvPr id="105485" name="Group 14"/>
          <p:cNvGrpSpPr>
            <a:grpSpLocks/>
          </p:cNvGrpSpPr>
          <p:nvPr/>
        </p:nvGrpSpPr>
        <p:grpSpPr bwMode="auto">
          <a:xfrm>
            <a:off x="5940028" y="1704239"/>
            <a:ext cx="2232371" cy="3490913"/>
            <a:chOff x="576" y="1680"/>
            <a:chExt cx="1152" cy="2199"/>
          </a:xfrm>
          <a:effectLst>
            <a:reflection blurRad="6350" stA="50000" endA="300" endPos="55000" dir="5400000" sy="-100000" algn="bl" rotWithShape="0"/>
          </a:effectLst>
        </p:grpSpPr>
        <p:sp>
          <p:nvSpPr>
            <p:cNvPr id="105494" name="AutoShape 15"/>
            <p:cNvSpPr>
              <a:spLocks noChangeArrowheads="1"/>
            </p:cNvSpPr>
            <p:nvPr/>
          </p:nvSpPr>
          <p:spPr bwMode="auto">
            <a:xfrm>
              <a:off x="576" y="1680"/>
              <a:ext cx="1152"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5495" name="Text Box 16"/>
            <p:cNvSpPr txBox="1">
              <a:spLocks noChangeArrowheads="1"/>
            </p:cNvSpPr>
            <p:nvPr/>
          </p:nvSpPr>
          <p:spPr bwMode="auto">
            <a:xfrm>
              <a:off x="624" y="1824"/>
              <a:ext cx="1073" cy="2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MX" sz="1400" b="1" dirty="0">
                  <a:solidFill>
                    <a:srgbClr val="001D3A"/>
                  </a:solidFill>
                  <a:latin typeface="Verdana" pitchFamily="34" charset="0"/>
                </a:rPr>
                <a:t>D) </a:t>
              </a:r>
              <a:r>
                <a:rPr lang="es-ES" sz="1600" b="1" dirty="0">
                  <a:solidFill>
                    <a:srgbClr val="001D3A"/>
                  </a:solidFill>
                  <a:latin typeface="Verdana" pitchFamily="34" charset="0"/>
                </a:rPr>
                <a:t>Sociedad anónima.</a:t>
              </a:r>
            </a:p>
            <a:p>
              <a:pPr algn="just" eaLnBrk="1" hangingPunct="1">
                <a:defRPr/>
              </a:pPr>
              <a:r>
                <a:rPr lang="es-ES" sz="1600" b="1" dirty="0">
                  <a:solidFill>
                    <a:srgbClr val="001D3A"/>
                  </a:solidFill>
                  <a:latin typeface="Verdana" pitchFamily="34" charset="0"/>
                </a:rPr>
                <a:t>E) Sociedad en comandita por acciones.</a:t>
              </a:r>
            </a:p>
            <a:p>
              <a:pPr algn="just" eaLnBrk="1" hangingPunct="1">
                <a:defRPr/>
              </a:pPr>
              <a:r>
                <a:rPr lang="es-ES" sz="1600" b="1" dirty="0">
                  <a:solidFill>
                    <a:srgbClr val="001D3A"/>
                  </a:solidFill>
                  <a:latin typeface="Verdana" pitchFamily="34" charset="0"/>
                </a:rPr>
                <a:t>F) Sociedad cooperativa</a:t>
              </a:r>
              <a:r>
                <a:rPr lang="es-MX" sz="1600" b="1" dirty="0">
                  <a:solidFill>
                    <a:srgbClr val="001D3A"/>
                  </a:solidFill>
                  <a:latin typeface="Verdana" pitchFamily="34" charset="0"/>
                </a:rPr>
                <a:t> </a:t>
              </a:r>
              <a:endParaRPr lang="es-ES" sz="1600" b="1" dirty="0">
                <a:solidFill>
                  <a:srgbClr val="001D3A"/>
                </a:solidFill>
                <a:latin typeface="Verdana" pitchFamily="34" charset="0"/>
              </a:endParaRPr>
            </a:p>
          </p:txBody>
        </p:sp>
      </p:grpSp>
      <p:grpSp>
        <p:nvGrpSpPr>
          <p:cNvPr id="105486" name="Group 24"/>
          <p:cNvGrpSpPr>
            <a:grpSpLocks/>
          </p:cNvGrpSpPr>
          <p:nvPr/>
        </p:nvGrpSpPr>
        <p:grpSpPr bwMode="auto">
          <a:xfrm>
            <a:off x="3486150" y="1571627"/>
            <a:ext cx="2286000" cy="981075"/>
            <a:chOff x="1920" y="990"/>
            <a:chExt cx="1920" cy="618"/>
          </a:xfrm>
          <a:solidFill>
            <a:srgbClr val="92D050"/>
          </a:solidFill>
          <a:effectLst>
            <a:outerShdw blurRad="50800" dist="38100" dir="8100000" algn="tr" rotWithShape="0">
              <a:prstClr val="black">
                <a:alpha val="40000"/>
              </a:prstClr>
            </a:outerShdw>
          </a:effectLst>
        </p:grpSpPr>
        <p:sp>
          <p:nvSpPr>
            <p:cNvPr id="105492" name="AutoShape 18"/>
            <p:cNvSpPr>
              <a:spLocks noChangeArrowheads="1"/>
            </p:cNvSpPr>
            <p:nvPr/>
          </p:nvSpPr>
          <p:spPr bwMode="gray">
            <a:xfrm>
              <a:off x="1920" y="990"/>
              <a:ext cx="1920" cy="437"/>
            </a:xfrm>
            <a:prstGeom prst="can">
              <a:avLst>
                <a:gd name="adj" fmla="val 320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23" name="Text Box 20"/>
            <p:cNvSpPr txBox="1">
              <a:spLocks noChangeArrowheads="1"/>
            </p:cNvSpPr>
            <p:nvPr/>
          </p:nvSpPr>
          <p:spPr bwMode="gray">
            <a:xfrm>
              <a:off x="2424" y="1162"/>
              <a:ext cx="1413" cy="446"/>
            </a:xfrm>
            <a:prstGeom prst="rect">
              <a:avLst/>
            </a:prstGeom>
            <a:noFill/>
            <a:ln w="9525">
              <a:noFill/>
              <a:miter lim="800000"/>
              <a:headEnd/>
              <a:tailEnd/>
            </a:ln>
            <a:effectLst>
              <a:outerShdw dist="45791" dir="2021404" algn="ctr" rotWithShape="0">
                <a:schemeClr val="bg2">
                  <a:alpha val="50000"/>
                </a:schemeClr>
              </a:outerShdw>
            </a:effectLst>
          </p:spPr>
          <p:txBody>
            <a:bodyPr wrap="none">
              <a:spAutoFit/>
            </a:bodyPr>
            <a:lstStyle/>
            <a:p>
              <a:pPr>
                <a:defRPr/>
              </a:pPr>
              <a:r>
                <a:rPr lang="en-US" sz="2000" b="1" dirty="0">
                  <a:solidFill>
                    <a:srgbClr val="FFFFFF"/>
                  </a:solidFill>
                  <a:latin typeface="Arial" charset="0"/>
                  <a:cs typeface="Arial" charset="0"/>
                </a:rPr>
                <a:t>Sociedades</a:t>
              </a:r>
              <a:r>
                <a:rPr lang="en-US" sz="2000" b="1" dirty="0">
                  <a:latin typeface="Arial" charset="0"/>
                  <a:cs typeface="Arial" charset="0"/>
                </a:rPr>
                <a:t> </a:t>
              </a:r>
            </a:p>
            <a:p>
              <a:pPr>
                <a:defRPr/>
              </a:pPr>
              <a:endParaRPr lang="en-US" sz="2000" b="1" dirty="0">
                <a:latin typeface="Arial" charset="0"/>
                <a:cs typeface="Arial" charset="0"/>
              </a:endParaRPr>
            </a:p>
          </p:txBody>
        </p:sp>
      </p:grpSp>
      <p:grpSp>
        <p:nvGrpSpPr>
          <p:cNvPr id="105487" name="Group 25"/>
          <p:cNvGrpSpPr>
            <a:grpSpLocks/>
          </p:cNvGrpSpPr>
          <p:nvPr/>
        </p:nvGrpSpPr>
        <p:grpSpPr bwMode="auto">
          <a:xfrm>
            <a:off x="3486150" y="5543552"/>
            <a:ext cx="2286000" cy="733425"/>
            <a:chOff x="1920" y="3492"/>
            <a:chExt cx="1920" cy="462"/>
          </a:xfrm>
          <a:effectLst>
            <a:reflection blurRad="6350" stA="50000" endA="300" endPos="38500" dist="50800" dir="5400000" sy="-100000" algn="bl" rotWithShape="0"/>
          </a:effectLst>
        </p:grpSpPr>
        <p:sp>
          <p:nvSpPr>
            <p:cNvPr id="105490"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es-MX" dirty="0">
                <a:latin typeface="Arial" charset="0"/>
                <a:cs typeface="Arial" charset="0"/>
              </a:endParaRPr>
            </a:p>
          </p:txBody>
        </p:sp>
        <p:sp>
          <p:nvSpPr>
            <p:cNvPr id="26" name="Text Box 22"/>
            <p:cNvSpPr txBox="1">
              <a:spLocks noChangeArrowheads="1"/>
            </p:cNvSpPr>
            <p:nvPr/>
          </p:nvSpPr>
          <p:spPr bwMode="gray">
            <a:xfrm>
              <a:off x="2196" y="3702"/>
              <a:ext cx="1457" cy="252"/>
            </a:xfrm>
            <a:prstGeom prst="rect">
              <a:avLst/>
            </a:prstGeom>
            <a:noFill/>
            <a:ln w="9525">
              <a:noFill/>
              <a:miter lim="800000"/>
              <a:headEnd/>
              <a:tailEnd/>
            </a:ln>
            <a:effectLst>
              <a:outerShdw dist="45791" dir="2021404" algn="ctr" rotWithShape="0">
                <a:schemeClr val="bg2">
                  <a:alpha val="50000"/>
                </a:schemeClr>
              </a:outerShdw>
            </a:effectLst>
          </p:spPr>
          <p:txBody>
            <a:bodyPr wrap="none">
              <a:spAutoFit/>
            </a:bodyPr>
            <a:lstStyle/>
            <a:p>
              <a:pPr algn="ctr">
                <a:defRPr/>
              </a:pPr>
              <a:r>
                <a:rPr lang="en-US" sz="2000" b="1" dirty="0">
                  <a:solidFill>
                    <a:srgbClr val="FFFFFF"/>
                  </a:solidFill>
                  <a:latin typeface="Arial" charset="0"/>
                  <a:cs typeface="Arial" charset="0"/>
                </a:rPr>
                <a:t>Mercantiles  </a:t>
              </a:r>
            </a:p>
          </p:txBody>
        </p:sp>
      </p:grpSp>
      <p:pic>
        <p:nvPicPr>
          <p:cNvPr id="27" name="Picture 74" descr="http://noticiasbancarias.com/wp-content/uploads/2012/08/F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66033" y="157098"/>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66992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body" idx="4294967295"/>
          </p:nvPr>
        </p:nvSpPr>
        <p:spPr>
          <a:xfrm>
            <a:off x="251520" y="3213101"/>
            <a:ext cx="2620268" cy="936625"/>
          </a:xfrm>
          <a:blipFill>
            <a:blip r:embed="rId2"/>
            <a:tile tx="0" ty="0" sx="100000" sy="100000" flip="none" algn="tl"/>
          </a:blipFill>
        </p:spPr>
        <p:txBody>
          <a:bodyPr rtlCol="0">
            <a:normAutofit fontScale="92500" lnSpcReduction="10000"/>
          </a:bodyPr>
          <a:lstStyle/>
          <a:p>
            <a:pPr marL="274320" indent="-274320" algn="ctr" fontAlgn="auto">
              <a:lnSpc>
                <a:spcPct val="80000"/>
              </a:lnSpc>
              <a:spcAft>
                <a:spcPts val="0"/>
              </a:spcAft>
              <a:buClr>
                <a:schemeClr val="tx1">
                  <a:shade val="95000"/>
                </a:schemeClr>
              </a:buClr>
              <a:buNone/>
              <a:defRPr/>
            </a:pPr>
            <a:r>
              <a:rPr lang="es-ES" b="1" dirty="0" smtClean="0"/>
              <a:t>Otros </a:t>
            </a:r>
            <a:r>
              <a:rPr lang="es-ES" b="1" dirty="0" err="1" smtClean="0"/>
              <a:t>críterios</a:t>
            </a:r>
            <a:r>
              <a:rPr lang="es-ES" b="1" dirty="0" smtClean="0"/>
              <a:t> de clasificación </a:t>
            </a:r>
          </a:p>
        </p:txBody>
      </p:sp>
      <p:sp>
        <p:nvSpPr>
          <p:cNvPr id="232452" name="Text Box 4"/>
          <p:cNvSpPr txBox="1">
            <a:spLocks noChangeArrowheads="1"/>
          </p:cNvSpPr>
          <p:nvPr/>
        </p:nvSpPr>
        <p:spPr bwMode="auto">
          <a:xfrm>
            <a:off x="3492105" y="908720"/>
            <a:ext cx="4320778" cy="617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ct val="50000"/>
              </a:spcBef>
              <a:buFontTx/>
              <a:buAutoNum type="alphaLcParenR"/>
            </a:pPr>
            <a:r>
              <a:rPr lang="es-ES" altLang="es-MX" sz="1600" b="1" dirty="0"/>
              <a:t>Sociedades personalistas. El empleo personal es esencial; tiene participación del crédito social, responsabilidad con el patrimonio personal, con la colaboración en la gestión.</a:t>
            </a:r>
          </a:p>
          <a:p>
            <a:pPr algn="just" eaLnBrk="1" hangingPunct="1">
              <a:spcBef>
                <a:spcPct val="50000"/>
              </a:spcBef>
              <a:buFontTx/>
              <a:buAutoNum type="alphaLcParenR"/>
            </a:pPr>
            <a:r>
              <a:rPr lang="es-ES" altLang="es-MX" sz="1600" b="1" dirty="0"/>
              <a:t>Sociedades capitalistas. La aportación en dinero del socio es lo que cuenta.</a:t>
            </a:r>
          </a:p>
          <a:p>
            <a:pPr algn="just" eaLnBrk="1" hangingPunct="1">
              <a:spcBef>
                <a:spcPct val="50000"/>
              </a:spcBef>
              <a:buFontTx/>
              <a:buAutoNum type="alphaLcParenR"/>
            </a:pPr>
            <a:r>
              <a:rPr lang="es-ES" altLang="es-MX" sz="1600" b="1" dirty="0"/>
              <a:t>Sociedad de responsabilidad limitada. En la cual los socios responden solo hasta por el monto de sus respectivas aportaciones.</a:t>
            </a:r>
          </a:p>
          <a:p>
            <a:pPr algn="just" eaLnBrk="1" hangingPunct="1">
              <a:spcBef>
                <a:spcPct val="50000"/>
              </a:spcBef>
              <a:buFontTx/>
              <a:buAutoNum type="alphaLcParenR"/>
            </a:pPr>
            <a:r>
              <a:rPr lang="es-ES" altLang="es-MX" sz="1600" b="1" dirty="0"/>
              <a:t>Sociedad de responsabilidad ilimitada. En ella los socios responden ilimitadamente por las deudas sociales con todo el patrimonio `personal.</a:t>
            </a:r>
          </a:p>
          <a:p>
            <a:pPr algn="just" eaLnBrk="1" hangingPunct="1">
              <a:spcBef>
                <a:spcPct val="50000"/>
              </a:spcBef>
              <a:buFontTx/>
              <a:buAutoNum type="alphaLcParenR"/>
            </a:pPr>
            <a:r>
              <a:rPr lang="es-ES" altLang="es-MX" sz="1600" b="1" dirty="0"/>
              <a:t>Sociedad de responsabilidad mixta. Unos de los socios responden ilimitadamente de las obligaciones sociales y otros responden hasta por el monto de sus aportaciones.</a:t>
            </a:r>
          </a:p>
          <a:p>
            <a:pPr eaLnBrk="1" hangingPunct="1">
              <a:spcBef>
                <a:spcPct val="50000"/>
              </a:spcBef>
              <a:buFontTx/>
              <a:buAutoNum type="alphaLcParenR"/>
            </a:pPr>
            <a:endParaRPr lang="es-ES" altLang="es-MX" sz="1600" b="1" dirty="0"/>
          </a:p>
        </p:txBody>
      </p:sp>
      <p:pic>
        <p:nvPicPr>
          <p:cNvPr id="98310" name="Picture 6" descr="http://globedia.com/imagenes/noticias/2011/5/16/aumentan-numero-sociedades-mercantiles-marzo-2011_1_70987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4797426"/>
            <a:ext cx="1470422" cy="12985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74" descr="http://noticiasbancarias.com/wp-content/uploads/2012/08/F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1265" y="1380748"/>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2" name="1 Abrir llave"/>
          <p:cNvSpPr/>
          <p:nvPr/>
        </p:nvSpPr>
        <p:spPr>
          <a:xfrm>
            <a:off x="3347864" y="620688"/>
            <a:ext cx="144241" cy="5976664"/>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7683724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245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2324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xit" presetSubtype="10" fill="hold" nodeType="clickEffect">
                                  <p:stCondLst>
                                    <p:cond delay="0"/>
                                  </p:stCondLst>
                                  <p:childTnLst>
                                    <p:animEffect transition="out" filter="checkerboard(across)">
                                      <p:cBhvr>
                                        <p:cTn id="14" dur="500"/>
                                        <p:tgtEl>
                                          <p:spTgt spid="98310"/>
                                        </p:tgtEl>
                                      </p:cBhvr>
                                    </p:animEffect>
                                    <p:set>
                                      <p:cBhvr>
                                        <p:cTn id="15" dur="1" fill="hold">
                                          <p:stCondLst>
                                            <p:cond delay="499"/>
                                          </p:stCondLst>
                                        </p:cTn>
                                        <p:tgtEl>
                                          <p:spTgt spid="983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0" grpId="0" build="p" autoUpdateAnimBg="0"/>
      <p:bldP spid="232452"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AutoShape 23"/>
          <p:cNvSpPr>
            <a:spLocks noChangeArrowheads="1"/>
          </p:cNvSpPr>
          <p:nvPr/>
        </p:nvSpPr>
        <p:spPr bwMode="gray">
          <a:xfrm>
            <a:off x="3886201" y="4876802"/>
            <a:ext cx="1527572" cy="525463"/>
          </a:xfrm>
          <a:prstGeom prst="downArrow">
            <a:avLst>
              <a:gd name="adj1" fmla="val 56417"/>
              <a:gd name="adj2" fmla="val 48338"/>
            </a:avLst>
          </a:prstGeom>
          <a:solidFill>
            <a:schemeClr val="accent3"/>
          </a:solidFill>
          <a:ln>
            <a:noFill/>
          </a:ln>
        </p:spPr>
        <p:txBody>
          <a:bodyPr wrap="none" anchor="ctr"/>
          <a:lstStyle/>
          <a:p>
            <a:pPr>
              <a:defRPr/>
            </a:pPr>
            <a:endParaRPr lang="es-MX" dirty="0">
              <a:latin typeface="Arial" charset="0"/>
              <a:cs typeface="Arial" charset="0"/>
            </a:endParaRPr>
          </a:p>
        </p:txBody>
      </p:sp>
      <p:sp>
        <p:nvSpPr>
          <p:cNvPr id="107523" name="AutoShape 26"/>
          <p:cNvSpPr>
            <a:spLocks noChangeArrowheads="1"/>
          </p:cNvSpPr>
          <p:nvPr/>
        </p:nvSpPr>
        <p:spPr bwMode="gray">
          <a:xfrm rot="10800000">
            <a:off x="3886201" y="2522538"/>
            <a:ext cx="1527572" cy="525462"/>
          </a:xfrm>
          <a:prstGeom prst="downArrow">
            <a:avLst>
              <a:gd name="adj1" fmla="val 56417"/>
              <a:gd name="adj2" fmla="val 48338"/>
            </a:avLst>
          </a:prstGeom>
          <a:solidFill>
            <a:schemeClr val="accent5"/>
          </a:solidFill>
          <a:ln>
            <a:noFill/>
          </a:ln>
        </p:spPr>
        <p:txBody>
          <a:bodyPr wrap="none" anchor="ctr"/>
          <a:lstStyle/>
          <a:p>
            <a:pPr>
              <a:defRPr/>
            </a:pPr>
            <a:endParaRPr lang="es-MX" dirty="0">
              <a:latin typeface="Arial" charset="0"/>
              <a:cs typeface="Arial" charset="0"/>
            </a:endParaRPr>
          </a:p>
        </p:txBody>
      </p:sp>
      <p:sp>
        <p:nvSpPr>
          <p:cNvPr id="117764" name="AutoShape 11"/>
          <p:cNvSpPr>
            <a:spLocks noChangeArrowheads="1"/>
          </p:cNvSpPr>
          <p:nvPr/>
        </p:nvSpPr>
        <p:spPr bwMode="gray">
          <a:xfrm>
            <a:off x="3486150" y="2895600"/>
            <a:ext cx="514350" cy="2057400"/>
          </a:xfrm>
          <a:prstGeom prst="leftArrow">
            <a:avLst>
              <a:gd name="adj1" fmla="val 62037"/>
              <a:gd name="adj2" fmla="val 54861"/>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07525" name="AutoShape 17"/>
          <p:cNvSpPr>
            <a:spLocks noChangeArrowheads="1"/>
          </p:cNvSpPr>
          <p:nvPr/>
        </p:nvSpPr>
        <p:spPr bwMode="gray">
          <a:xfrm>
            <a:off x="5257800" y="2895600"/>
            <a:ext cx="514350" cy="2057400"/>
          </a:xfrm>
          <a:prstGeom prst="rightArrow">
            <a:avLst>
              <a:gd name="adj1" fmla="val 61269"/>
              <a:gd name="adj2" fmla="val 54398"/>
            </a:avLst>
          </a:prstGeom>
          <a:solidFill>
            <a:schemeClr val="accent6"/>
          </a:solidFill>
          <a:ln>
            <a:noFill/>
          </a:ln>
        </p:spPr>
        <p:txBody>
          <a:bodyPr wrap="none" anchor="ctr"/>
          <a:lstStyle/>
          <a:p>
            <a:pPr>
              <a:defRPr/>
            </a:pPr>
            <a:endParaRPr lang="es-MX" dirty="0">
              <a:latin typeface="Arial" charset="0"/>
              <a:cs typeface="Arial" charset="0"/>
            </a:endParaRPr>
          </a:p>
        </p:txBody>
      </p:sp>
      <p:sp>
        <p:nvSpPr>
          <p:cNvPr id="117769" name="Text Box 7"/>
          <p:cNvSpPr txBox="1">
            <a:spLocks noChangeArrowheads="1"/>
          </p:cNvSpPr>
          <p:nvPr/>
        </p:nvSpPr>
        <p:spPr bwMode="gray">
          <a:xfrm>
            <a:off x="4389836" y="324326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17770" name="Text Box 8"/>
          <p:cNvSpPr txBox="1">
            <a:spLocks noChangeArrowheads="1"/>
          </p:cNvSpPr>
          <p:nvPr/>
        </p:nvSpPr>
        <p:spPr bwMode="gray">
          <a:xfrm>
            <a:off x="4389836" y="3871914"/>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17771" name="Text Box 9"/>
          <p:cNvSpPr txBox="1">
            <a:spLocks noChangeArrowheads="1"/>
          </p:cNvSpPr>
          <p:nvPr/>
        </p:nvSpPr>
        <p:spPr bwMode="gray">
          <a:xfrm>
            <a:off x="4389836" y="448627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17772" name="Group 13"/>
          <p:cNvGrpSpPr>
            <a:grpSpLocks/>
          </p:cNvGrpSpPr>
          <p:nvPr/>
        </p:nvGrpSpPr>
        <p:grpSpPr bwMode="auto">
          <a:xfrm>
            <a:off x="900112" y="2286002"/>
            <a:ext cx="2528888" cy="3124200"/>
            <a:chOff x="-396" y="1680"/>
            <a:chExt cx="2124" cy="1968"/>
          </a:xfrm>
        </p:grpSpPr>
        <p:sp>
          <p:nvSpPr>
            <p:cNvPr id="117784" name="AutoShape 10"/>
            <p:cNvSpPr>
              <a:spLocks noChangeArrowheads="1"/>
            </p:cNvSpPr>
            <p:nvPr/>
          </p:nvSpPr>
          <p:spPr bwMode="auto">
            <a:xfrm>
              <a:off x="-396" y="1680"/>
              <a:ext cx="2124"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7545" name="Text Box 12"/>
            <p:cNvSpPr txBox="1">
              <a:spLocks noChangeArrowheads="1"/>
            </p:cNvSpPr>
            <p:nvPr/>
          </p:nvSpPr>
          <p:spPr bwMode="auto">
            <a:xfrm>
              <a:off x="-358" y="1942"/>
              <a:ext cx="2086"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solidFill>
                    <a:srgbClr val="001D3A"/>
                  </a:solidFill>
                  <a:latin typeface="Verdana" pitchFamily="34" charset="0"/>
                </a:rPr>
                <a:t> </a:t>
              </a:r>
              <a:r>
                <a:rPr lang="es-ES" sz="2000" b="1" dirty="0">
                  <a:solidFill>
                    <a:srgbClr val="001D3A"/>
                  </a:solidFill>
                  <a:latin typeface="+mn-lt"/>
                </a:rPr>
                <a:t>Surgen por la necesidad de participación económica </a:t>
              </a:r>
              <a:r>
                <a:rPr lang="es-ES" b="1" dirty="0">
                  <a:solidFill>
                    <a:srgbClr val="001D3A"/>
                  </a:solidFill>
                  <a:latin typeface="+mn-lt"/>
                </a:rPr>
                <a:t>del estado.  </a:t>
              </a:r>
            </a:p>
            <a:p>
              <a:pPr algn="just" eaLnBrk="1" hangingPunct="1">
                <a:defRPr/>
              </a:pPr>
              <a:endParaRPr lang="es-ES" b="1" dirty="0">
                <a:solidFill>
                  <a:srgbClr val="001D3A"/>
                </a:solidFill>
                <a:latin typeface="Verdana" pitchFamily="34" charset="0"/>
              </a:endParaRPr>
            </a:p>
            <a:p>
              <a:pPr algn="just" eaLnBrk="1" hangingPunct="1">
                <a:defRPr/>
              </a:pPr>
              <a:endParaRPr lang="en-US" dirty="0">
                <a:solidFill>
                  <a:srgbClr val="001D3A"/>
                </a:solidFill>
                <a:latin typeface="Verdana" pitchFamily="34" charset="0"/>
              </a:endParaRPr>
            </a:p>
          </p:txBody>
        </p:sp>
      </p:grpSp>
      <p:grpSp>
        <p:nvGrpSpPr>
          <p:cNvPr id="117773" name="Group 14"/>
          <p:cNvGrpSpPr>
            <a:grpSpLocks/>
          </p:cNvGrpSpPr>
          <p:nvPr/>
        </p:nvGrpSpPr>
        <p:grpSpPr bwMode="auto">
          <a:xfrm>
            <a:off x="5829300" y="2286000"/>
            <a:ext cx="2558654" cy="3124200"/>
            <a:chOff x="576" y="1680"/>
            <a:chExt cx="2149" cy="1968"/>
          </a:xfrm>
        </p:grpSpPr>
        <p:sp>
          <p:nvSpPr>
            <p:cNvPr id="117782" name="AutoShape 15"/>
            <p:cNvSpPr>
              <a:spLocks noChangeArrowheads="1"/>
            </p:cNvSpPr>
            <p:nvPr/>
          </p:nvSpPr>
          <p:spPr bwMode="auto">
            <a:xfrm>
              <a:off x="576" y="1680"/>
              <a:ext cx="2149" cy="1968"/>
            </a:xfrm>
            <a:prstGeom prst="roundRect">
              <a:avLst>
                <a:gd name="adj" fmla="val 16667"/>
              </a:avLst>
            </a:prstGeom>
            <a:gradFill rotWithShape="1">
              <a:gsLst>
                <a:gs pos="0">
                  <a:srgbClr val="CCECFF"/>
                </a:gs>
                <a:gs pos="100000">
                  <a:srgbClr val="F4FBFF"/>
                </a:gs>
              </a:gsLst>
              <a:lin ang="5400000" scaled="1"/>
            </a:gradFill>
            <a:ln w="3810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latin typeface="Verdana" panose="020B0604030504040204" pitchFamily="34" charset="0"/>
              </a:endParaRPr>
            </a:p>
          </p:txBody>
        </p:sp>
        <p:sp>
          <p:nvSpPr>
            <p:cNvPr id="107543" name="Text Box 16"/>
            <p:cNvSpPr txBox="1">
              <a:spLocks noChangeArrowheads="1"/>
            </p:cNvSpPr>
            <p:nvPr/>
          </p:nvSpPr>
          <p:spPr bwMode="auto">
            <a:xfrm>
              <a:off x="624" y="1824"/>
              <a:ext cx="1980" cy="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MX" b="1" dirty="0">
                  <a:solidFill>
                    <a:srgbClr val="001D3A"/>
                  </a:solidFill>
                  <a:latin typeface="+mn-lt"/>
                </a:rPr>
                <a:t>P</a:t>
              </a:r>
              <a:r>
                <a:rPr lang="es-ES" b="1" dirty="0">
                  <a:solidFill>
                    <a:srgbClr val="001D3A"/>
                  </a:solidFill>
                  <a:latin typeface="+mn-lt"/>
                </a:rPr>
                <a:t>or lo cual promueve la constitución de sociedades mercantiles en cuyo capital participa en diferente medida</a:t>
              </a:r>
            </a:p>
          </p:txBody>
        </p:sp>
      </p:grpSp>
      <p:sp>
        <p:nvSpPr>
          <p:cNvPr id="117781" name="Text Box 20"/>
          <p:cNvSpPr txBox="1">
            <a:spLocks noChangeArrowheads="1"/>
          </p:cNvSpPr>
          <p:nvPr/>
        </p:nvSpPr>
        <p:spPr bwMode="gray">
          <a:xfrm>
            <a:off x="3644503" y="1719265"/>
            <a:ext cx="1953816" cy="708025"/>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dirty="0"/>
              <a:t>SOCIEDADES </a:t>
            </a:r>
          </a:p>
          <a:p>
            <a:pPr eaLnBrk="1" hangingPunct="1"/>
            <a:endParaRPr lang="en-US" altLang="es-MX" sz="2000" b="1" dirty="0"/>
          </a:p>
        </p:txBody>
      </p:sp>
      <p:sp>
        <p:nvSpPr>
          <p:cNvPr id="117779" name="Text Box 22"/>
          <p:cNvSpPr txBox="1">
            <a:spLocks noChangeArrowheads="1"/>
          </p:cNvSpPr>
          <p:nvPr/>
        </p:nvSpPr>
        <p:spPr bwMode="gray">
          <a:xfrm>
            <a:off x="3429000" y="5854076"/>
            <a:ext cx="3119437" cy="338138"/>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s-MX" sz="1600" b="1" dirty="0"/>
              <a:t>DE PARTICIPACIÓN ESTATAL </a:t>
            </a:r>
          </a:p>
        </p:txBody>
      </p:sp>
      <p:pic>
        <p:nvPicPr>
          <p:cNvPr id="26" name="Picture 2" descr="http://img.overpic.net/thumbs/q/r/k/xqrkvoz1mgyzhrya2g0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606" y="188913"/>
            <a:ext cx="1890713" cy="1295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033" y="109564"/>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0364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edge">
                                      <p:cBhvr>
                                        <p:cTn id="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8" name="Rectangle 2"/>
          <p:cNvSpPr>
            <a:spLocks noGrp="1" noChangeArrowheads="1"/>
          </p:cNvSpPr>
          <p:nvPr>
            <p:ph type="body" idx="4294967295"/>
          </p:nvPr>
        </p:nvSpPr>
        <p:spPr>
          <a:xfrm>
            <a:off x="1143001" y="2924177"/>
            <a:ext cx="2141935" cy="676275"/>
          </a:xfrm>
          <a:solidFill>
            <a:schemeClr val="accent6">
              <a:lumMod val="75000"/>
            </a:schemeClr>
          </a:solidFill>
        </p:spPr>
        <p:txBody>
          <a:bodyPr rtlCol="0">
            <a:normAutofit fontScale="70000" lnSpcReduction="20000"/>
          </a:bodyPr>
          <a:lstStyle/>
          <a:p>
            <a:pPr marL="274320" indent="-274320" fontAlgn="auto">
              <a:lnSpc>
                <a:spcPct val="80000"/>
              </a:lnSpc>
              <a:spcAft>
                <a:spcPts val="0"/>
              </a:spcAft>
              <a:buClr>
                <a:srgbClr val="FFFFFF"/>
              </a:buClr>
              <a:buFont typeface="Wingdings" pitchFamily="2" charset="2"/>
              <a:buChar char="v"/>
              <a:defRPr/>
            </a:pPr>
            <a:r>
              <a:rPr lang="es-ES" b="1" dirty="0" smtClean="0">
                <a:solidFill>
                  <a:srgbClr val="FFFFFF"/>
                </a:solidFill>
              </a:rPr>
              <a:t>Requisitos para una paraestatal.</a:t>
            </a:r>
          </a:p>
        </p:txBody>
      </p:sp>
      <p:sp>
        <p:nvSpPr>
          <p:cNvPr id="234499" name="AutoShape 3"/>
          <p:cNvSpPr>
            <a:spLocks/>
          </p:cNvSpPr>
          <p:nvPr/>
        </p:nvSpPr>
        <p:spPr bwMode="auto">
          <a:xfrm>
            <a:off x="3762376" y="836615"/>
            <a:ext cx="432197" cy="4752975"/>
          </a:xfrm>
          <a:prstGeom prst="leftBracket">
            <a:avLst>
              <a:gd name="adj" fmla="val 68733"/>
            </a:avLst>
          </a:prstGeom>
          <a:ln>
            <a:headEnd/>
            <a:tailEnd/>
          </a:ln>
        </p:spPr>
        <p:style>
          <a:lnRef idx="3">
            <a:schemeClr val="accent5"/>
          </a:lnRef>
          <a:fillRef idx="0">
            <a:schemeClr val="accent5"/>
          </a:fillRef>
          <a:effectRef idx="2">
            <a:schemeClr val="accent5"/>
          </a:effectRef>
          <a:fontRef idx="minor">
            <a:schemeClr val="tx1"/>
          </a:fontRef>
        </p:style>
        <p:txBody>
          <a:bodyPr wrap="none" anchor="ctr"/>
          <a:lstStyle/>
          <a:p>
            <a:pPr>
              <a:defRPr/>
            </a:pPr>
            <a:endParaRPr lang="es-MX" dirty="0">
              <a:solidFill>
                <a:srgbClr val="FFFFFF"/>
              </a:solidFill>
            </a:endParaRPr>
          </a:p>
        </p:txBody>
      </p:sp>
      <p:sp>
        <p:nvSpPr>
          <p:cNvPr id="234500" name="Text Box 4"/>
          <p:cNvSpPr txBox="1">
            <a:spLocks noChangeArrowheads="1"/>
          </p:cNvSpPr>
          <p:nvPr/>
        </p:nvSpPr>
        <p:spPr bwMode="auto">
          <a:xfrm>
            <a:off x="4388656" y="630408"/>
            <a:ext cx="4287799" cy="5324535"/>
          </a:xfrm>
          <a:prstGeom prst="rect">
            <a:avLst/>
          </a:prstGeom>
          <a:solidFill>
            <a:schemeClr val="accent6">
              <a:lumMod val="60000"/>
              <a:lumOff val="40000"/>
            </a:schemeClr>
          </a:solidFill>
          <a:ln>
            <a:noFill/>
          </a:ln>
        </p:spPr>
        <p:txBody>
          <a:bodyPr wrap="squar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el gobierno federal aporte o sea propietario del 50 por ciento del capital o de las acciones.</a:t>
            </a:r>
          </a:p>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en la constitución de su capital se hagan figurar acciones de serie especial que solo puedan ser suscritas por el gobierno federal.</a:t>
            </a:r>
          </a:p>
          <a:p>
            <a:pPr eaLnBrk="1" hangingPunct="1">
              <a:spcBef>
                <a:spcPct val="50000"/>
              </a:spcBef>
              <a:buFontTx/>
              <a:buAutoNum type="arabicPeriod"/>
              <a:defRPr/>
            </a:pP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Que el gobierno federal tenga la facultad de nombrar a la mayoría del consejo administrativo, junta directiva u órgano equivalente.</a:t>
            </a:r>
          </a:p>
        </p:txBody>
      </p:sp>
      <p:pic>
        <p:nvPicPr>
          <p:cNvPr id="108552" name="Picture 8" descr="http://archivo.contralinea.info/2012/mayo/283/fotos/ordenan-gas/paraestatal-denuncias.jpg"/>
          <p:cNvPicPr>
            <a:picLocks noChangeAspect="1" noChangeArrowheads="1"/>
          </p:cNvPicPr>
          <p:nvPr/>
        </p:nvPicPr>
        <p:blipFill rotWithShape="1">
          <a:blip r:embed="rId2">
            <a:extLst>
              <a:ext uri="{28A0092B-C50C-407E-A947-70E740481C1C}">
                <a14:useLocalDpi xmlns:a14="http://schemas.microsoft.com/office/drawing/2010/main" val="0"/>
              </a:ext>
            </a:extLst>
          </a:blip>
          <a:srcRect b="10248"/>
          <a:stretch/>
        </p:blipFill>
        <p:spPr bwMode="auto">
          <a:xfrm>
            <a:off x="1535611" y="4005064"/>
            <a:ext cx="2046692" cy="18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8" name="Picture 74" descr="http://noticiasbancarias.com/wp-content/uploads/2012/08/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033" y="109564"/>
            <a:ext cx="1207084" cy="12556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3380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44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34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AutoShape 23"/>
          <p:cNvSpPr>
            <a:spLocks noChangeArrowheads="1"/>
          </p:cNvSpPr>
          <p:nvPr/>
        </p:nvSpPr>
        <p:spPr bwMode="gray">
          <a:xfrm>
            <a:off x="3886201" y="4876802"/>
            <a:ext cx="1527572" cy="525463"/>
          </a:xfrm>
          <a:prstGeom prst="downArrow">
            <a:avLst>
              <a:gd name="adj1" fmla="val 56417"/>
              <a:gd name="adj2" fmla="val 48338"/>
            </a:avLst>
          </a:prstGeom>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es-MX" dirty="0"/>
          </a:p>
        </p:txBody>
      </p:sp>
      <p:sp>
        <p:nvSpPr>
          <p:cNvPr id="109571" name="AutoShape 26"/>
          <p:cNvSpPr>
            <a:spLocks noChangeArrowheads="1"/>
          </p:cNvSpPr>
          <p:nvPr/>
        </p:nvSpPr>
        <p:spPr bwMode="gray">
          <a:xfrm rot="10800000">
            <a:off x="3886201" y="2522538"/>
            <a:ext cx="1527572" cy="525462"/>
          </a:xfrm>
          <a:prstGeom prst="downArrow">
            <a:avLst>
              <a:gd name="adj1" fmla="val 56417"/>
              <a:gd name="adj2" fmla="val 48338"/>
            </a:avLst>
          </a:prstGeom>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s-MX" dirty="0"/>
          </a:p>
        </p:txBody>
      </p:sp>
      <p:sp>
        <p:nvSpPr>
          <p:cNvPr id="109572" name="AutoShape 11"/>
          <p:cNvSpPr>
            <a:spLocks noChangeArrowheads="1"/>
          </p:cNvSpPr>
          <p:nvPr/>
        </p:nvSpPr>
        <p:spPr bwMode="gray">
          <a:xfrm>
            <a:off x="3486150" y="2895600"/>
            <a:ext cx="514350" cy="2057400"/>
          </a:xfrm>
          <a:prstGeom prst="leftArrow">
            <a:avLst>
              <a:gd name="adj1" fmla="val 62037"/>
              <a:gd name="adj2" fmla="val 54861"/>
            </a:avLst>
          </a:prstGeom>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s-MX" dirty="0"/>
          </a:p>
        </p:txBody>
      </p:sp>
      <p:sp>
        <p:nvSpPr>
          <p:cNvPr id="109573" name="AutoShape 17"/>
          <p:cNvSpPr>
            <a:spLocks noChangeArrowheads="1"/>
          </p:cNvSpPr>
          <p:nvPr/>
        </p:nvSpPr>
        <p:spPr bwMode="gray">
          <a:xfrm>
            <a:off x="5257800" y="2895600"/>
            <a:ext cx="514350" cy="2057400"/>
          </a:xfrm>
          <a:prstGeom prst="rightArrow">
            <a:avLst>
              <a:gd name="adj1" fmla="val 61269"/>
              <a:gd name="adj2" fmla="val 54398"/>
            </a:avLst>
          </a:prstGeom>
          <a:ln/>
        </p:spPr>
        <p:style>
          <a:lnRef idx="1">
            <a:schemeClr val="accent4"/>
          </a:lnRef>
          <a:fillRef idx="3">
            <a:schemeClr val="accent4"/>
          </a:fillRef>
          <a:effectRef idx="2">
            <a:schemeClr val="accent4"/>
          </a:effectRef>
          <a:fontRef idx="minor">
            <a:schemeClr val="lt1"/>
          </a:fontRef>
        </p:style>
        <p:txBody>
          <a:bodyPr wrap="none" anchor="ctr"/>
          <a:lstStyle/>
          <a:p>
            <a:pPr>
              <a:defRPr/>
            </a:pPr>
            <a:endParaRPr lang="es-MX" dirty="0"/>
          </a:p>
        </p:txBody>
      </p:sp>
      <p:sp>
        <p:nvSpPr>
          <p:cNvPr id="119823" name="Text Box 7"/>
          <p:cNvSpPr txBox="1">
            <a:spLocks noChangeArrowheads="1"/>
          </p:cNvSpPr>
          <p:nvPr/>
        </p:nvSpPr>
        <p:spPr bwMode="gray">
          <a:xfrm>
            <a:off x="4389836" y="324326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19824" name="Text Box 8"/>
          <p:cNvSpPr txBox="1">
            <a:spLocks noChangeArrowheads="1"/>
          </p:cNvSpPr>
          <p:nvPr/>
        </p:nvSpPr>
        <p:spPr bwMode="gray">
          <a:xfrm>
            <a:off x="4389836" y="3871914"/>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19825" name="Text Box 9"/>
          <p:cNvSpPr txBox="1">
            <a:spLocks noChangeArrowheads="1"/>
          </p:cNvSpPr>
          <p:nvPr/>
        </p:nvSpPr>
        <p:spPr bwMode="gray">
          <a:xfrm>
            <a:off x="4389836" y="448627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19826" name="Group 13"/>
          <p:cNvGrpSpPr>
            <a:grpSpLocks/>
          </p:cNvGrpSpPr>
          <p:nvPr/>
        </p:nvGrpSpPr>
        <p:grpSpPr bwMode="auto">
          <a:xfrm>
            <a:off x="683418" y="2276477"/>
            <a:ext cx="2745582" cy="3133725"/>
            <a:chOff x="-578" y="1674"/>
            <a:chExt cx="2306" cy="1974"/>
          </a:xfrm>
        </p:grpSpPr>
        <p:sp>
          <p:nvSpPr>
            <p:cNvPr id="109592" name="AutoShape 10"/>
            <p:cNvSpPr>
              <a:spLocks noChangeArrowheads="1"/>
            </p:cNvSpPr>
            <p:nvPr/>
          </p:nvSpPr>
          <p:spPr bwMode="auto">
            <a:xfrm>
              <a:off x="576" y="1680"/>
              <a:ext cx="1152" cy="1968"/>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defRPr/>
              </a:pPr>
              <a:endParaRPr lang="es-MX" dirty="0">
                <a:latin typeface="Verdana" pitchFamily="34" charset="0"/>
              </a:endParaRPr>
            </a:p>
          </p:txBody>
        </p:sp>
        <p:sp>
          <p:nvSpPr>
            <p:cNvPr id="109593" name="Text Box 12"/>
            <p:cNvSpPr txBox="1">
              <a:spLocks noChangeArrowheads="1"/>
            </p:cNvSpPr>
            <p:nvPr/>
          </p:nvSpPr>
          <p:spPr bwMode="auto">
            <a:xfrm>
              <a:off x="-578" y="1674"/>
              <a:ext cx="2268" cy="1629"/>
            </a:xfrm>
            <a:prstGeom prst="rect">
              <a:avLst/>
            </a:prstGeom>
            <a:ln/>
          </p:spPr>
          <p:style>
            <a:lnRef idx="3">
              <a:schemeClr val="lt1"/>
            </a:lnRef>
            <a:fillRef idx="1">
              <a:schemeClr val="accent6"/>
            </a:fillRef>
            <a:effectRef idx="1">
              <a:schemeClr val="accent6"/>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solidFill>
                    <a:srgbClr val="001D3A"/>
                  </a:solidFill>
                  <a:latin typeface="Verdana" pitchFamily="34" charset="0"/>
                </a:rPr>
                <a:t> </a:t>
              </a:r>
              <a:r>
                <a:rPr lang="es-ES" b="1" dirty="0">
                  <a:solidFill>
                    <a:srgbClr val="001D3A"/>
                  </a:solidFill>
                  <a:latin typeface="Verdana" pitchFamily="34" charset="0"/>
                </a:rPr>
                <a:t>El articulo 9 de la ley general de población dice que debe entenderse por sociedad mercantil mexicana:</a:t>
              </a:r>
            </a:p>
            <a:p>
              <a:pPr algn="just" eaLnBrk="1" hangingPunct="1">
                <a:defRPr/>
              </a:pPr>
              <a:endParaRPr lang="es-ES" b="1" dirty="0">
                <a:solidFill>
                  <a:srgbClr val="001D3A"/>
                </a:solidFill>
                <a:latin typeface="Verdana" pitchFamily="34" charset="0"/>
              </a:endParaRPr>
            </a:p>
            <a:p>
              <a:pPr algn="just" eaLnBrk="1" hangingPunct="1">
                <a:defRPr/>
              </a:pPr>
              <a:endParaRPr lang="en-US" dirty="0">
                <a:solidFill>
                  <a:srgbClr val="001D3A"/>
                </a:solidFill>
                <a:latin typeface="Verdana" pitchFamily="34" charset="0"/>
              </a:endParaRPr>
            </a:p>
          </p:txBody>
        </p:sp>
      </p:grpSp>
      <p:grpSp>
        <p:nvGrpSpPr>
          <p:cNvPr id="109581" name="Group 14"/>
          <p:cNvGrpSpPr>
            <a:grpSpLocks/>
          </p:cNvGrpSpPr>
          <p:nvPr/>
        </p:nvGrpSpPr>
        <p:grpSpPr bwMode="auto">
          <a:xfrm>
            <a:off x="5829300" y="2286000"/>
            <a:ext cx="1983581" cy="3124200"/>
            <a:chOff x="576" y="1680"/>
            <a:chExt cx="1666" cy="1968"/>
          </a:xfrm>
          <a:solidFill>
            <a:srgbClr val="C00000"/>
          </a:solidFill>
        </p:grpSpPr>
        <p:sp>
          <p:nvSpPr>
            <p:cNvPr id="109590" name="AutoShape 15"/>
            <p:cNvSpPr>
              <a:spLocks noChangeArrowheads="1"/>
            </p:cNvSpPr>
            <p:nvPr/>
          </p:nvSpPr>
          <p:spPr bwMode="auto">
            <a:xfrm>
              <a:off x="576" y="1680"/>
              <a:ext cx="1152" cy="1968"/>
            </a:xfrm>
            <a:prstGeom prst="roundRect">
              <a:avLst>
                <a:gd name="adj" fmla="val 16667"/>
              </a:avLst>
            </a:prstGeom>
            <a:grpFill/>
            <a:ln w="38100">
              <a:solidFill>
                <a:srgbClr val="FFFFFF"/>
              </a:solidFill>
              <a:round/>
              <a:headEnd/>
              <a:tailEnd/>
            </a:ln>
          </p:spPr>
          <p:txBody>
            <a:bodyPr wrap="none" anchor="ctr"/>
            <a:lstStyle/>
            <a:p>
              <a:pPr>
                <a:defRPr/>
              </a:pPr>
              <a:endParaRPr lang="es-MX" dirty="0">
                <a:latin typeface="Verdana" pitchFamily="34" charset="0"/>
                <a:cs typeface="Arial" charset="0"/>
              </a:endParaRPr>
            </a:p>
          </p:txBody>
        </p:sp>
        <p:sp>
          <p:nvSpPr>
            <p:cNvPr id="109591" name="Text Box 16"/>
            <p:cNvSpPr txBox="1">
              <a:spLocks noChangeArrowheads="1"/>
            </p:cNvSpPr>
            <p:nvPr/>
          </p:nvSpPr>
          <p:spPr bwMode="auto">
            <a:xfrm>
              <a:off x="624" y="1824"/>
              <a:ext cx="1618" cy="16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b="1" dirty="0">
                  <a:solidFill>
                    <a:srgbClr val="001D3A"/>
                  </a:solidFill>
                  <a:latin typeface="Verdana" pitchFamily="34" charset="0"/>
                </a:rPr>
                <a:t>La que se constituya con arreglo a nuestra ley.</a:t>
              </a:r>
            </a:p>
            <a:p>
              <a:pPr algn="just" eaLnBrk="1" hangingPunct="1">
                <a:defRPr/>
              </a:pPr>
              <a:r>
                <a:rPr lang="es-ES" b="1" dirty="0">
                  <a:solidFill>
                    <a:srgbClr val="001D3A"/>
                  </a:solidFill>
                  <a:latin typeface="Verdana" pitchFamily="34" charset="0"/>
                </a:rPr>
                <a:t>Tenga un domicilio dentro de la republica mexicana </a:t>
              </a:r>
            </a:p>
          </p:txBody>
        </p:sp>
      </p:grpSp>
      <p:grpSp>
        <p:nvGrpSpPr>
          <p:cNvPr id="119828" name="Group 24"/>
          <p:cNvGrpSpPr>
            <a:grpSpLocks/>
          </p:cNvGrpSpPr>
          <p:nvPr/>
        </p:nvGrpSpPr>
        <p:grpSpPr bwMode="auto">
          <a:xfrm>
            <a:off x="3469482" y="1533527"/>
            <a:ext cx="2484835" cy="714375"/>
            <a:chOff x="1906" y="990"/>
            <a:chExt cx="2087" cy="450"/>
          </a:xfrm>
        </p:grpSpPr>
        <p:sp>
          <p:nvSpPr>
            <p:cNvPr id="109588" name="AutoShape 18"/>
            <p:cNvSpPr>
              <a:spLocks noChangeArrowheads="1"/>
            </p:cNvSpPr>
            <p:nvPr/>
          </p:nvSpPr>
          <p:spPr bwMode="gray">
            <a:xfrm>
              <a:off x="1920" y="990"/>
              <a:ext cx="1920" cy="437"/>
            </a:xfrm>
            <a:prstGeom prst="can">
              <a:avLst>
                <a:gd name="adj" fmla="val 32032"/>
              </a:avLst>
            </a:prstGeom>
            <a:ln/>
          </p:spPr>
          <p:style>
            <a:lnRef idx="0">
              <a:schemeClr val="accent4"/>
            </a:lnRef>
            <a:fillRef idx="3">
              <a:schemeClr val="accent4"/>
            </a:fillRef>
            <a:effectRef idx="3">
              <a:schemeClr val="accent4"/>
            </a:effectRef>
            <a:fontRef idx="minor">
              <a:schemeClr val="lt1"/>
            </a:fontRef>
          </p:style>
          <p:txBody>
            <a:bodyPr wrap="none" anchor="ctr"/>
            <a:lstStyle/>
            <a:p>
              <a:pPr>
                <a:defRPr/>
              </a:pPr>
              <a:endParaRPr lang="es-MX" dirty="0"/>
            </a:p>
          </p:txBody>
        </p:sp>
        <p:sp>
          <p:nvSpPr>
            <p:cNvPr id="23" name="Text Box 20"/>
            <p:cNvSpPr txBox="1">
              <a:spLocks noChangeArrowheads="1"/>
            </p:cNvSpPr>
            <p:nvPr/>
          </p:nvSpPr>
          <p:spPr bwMode="gray">
            <a:xfrm>
              <a:off x="1906" y="994"/>
              <a:ext cx="2087" cy="446"/>
            </a:xfrm>
            <a:prstGeom prst="rect">
              <a:avLst/>
            </a:prstGeom>
            <a:noFill/>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pPr>
                <a:defRPr/>
              </a:pPr>
              <a:r>
                <a:rPr lang="en-US" sz="2000" b="1" dirty="0">
                  <a:solidFill>
                    <a:srgbClr val="FFFFFF"/>
                  </a:solidFill>
                </a:rPr>
                <a:t>NACIONALIDAD</a:t>
              </a:r>
              <a:r>
                <a:rPr lang="en-US" sz="2000" b="1" dirty="0"/>
                <a:t> </a:t>
              </a:r>
            </a:p>
            <a:p>
              <a:pPr>
                <a:defRPr/>
              </a:pPr>
              <a:endParaRPr lang="en-US" sz="2000" b="1" dirty="0"/>
            </a:p>
          </p:txBody>
        </p:sp>
      </p:grpSp>
      <p:grpSp>
        <p:nvGrpSpPr>
          <p:cNvPr id="119829" name="Group 25"/>
          <p:cNvGrpSpPr>
            <a:grpSpLocks/>
          </p:cNvGrpSpPr>
          <p:nvPr/>
        </p:nvGrpSpPr>
        <p:grpSpPr bwMode="auto">
          <a:xfrm>
            <a:off x="3228975" y="5543550"/>
            <a:ext cx="2967039" cy="685800"/>
            <a:chOff x="1704" y="3492"/>
            <a:chExt cx="2492" cy="432"/>
          </a:xfrm>
        </p:grpSpPr>
        <p:sp>
          <p:nvSpPr>
            <p:cNvPr id="119832" name="AutoShape 21"/>
            <p:cNvSpPr>
              <a:spLocks noChangeArrowheads="1"/>
            </p:cNvSpPr>
            <p:nvPr/>
          </p:nvSpPr>
          <p:spPr bwMode="gray">
            <a:xfrm>
              <a:off x="1920" y="3492"/>
              <a:ext cx="1920" cy="432"/>
            </a:xfrm>
            <a:prstGeom prst="can">
              <a:avLst>
                <a:gd name="adj" fmla="val 32032"/>
              </a:avLst>
            </a:prstGeom>
            <a:gradFill rotWithShape="1">
              <a:gsLst>
                <a:gs pos="0">
                  <a:srgbClr val="1F571E"/>
                </a:gs>
                <a:gs pos="50000">
                  <a:srgbClr val="44BD41"/>
                </a:gs>
                <a:gs pos="100000">
                  <a:srgbClr val="1F571E"/>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19833" name="Text Box 22"/>
            <p:cNvSpPr txBox="1">
              <a:spLocks noChangeArrowheads="1"/>
            </p:cNvSpPr>
            <p:nvPr/>
          </p:nvSpPr>
          <p:spPr bwMode="gray">
            <a:xfrm>
              <a:off x="1704" y="3657"/>
              <a:ext cx="2492" cy="252"/>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s-MX" sz="2000" b="1">
                  <a:solidFill>
                    <a:srgbClr val="FFFFFF"/>
                  </a:solidFill>
                </a:rPr>
                <a:t>DE LAS SOCIEDADES </a:t>
              </a:r>
            </a:p>
          </p:txBody>
        </p:sp>
      </p:grpSp>
      <p:pic>
        <p:nvPicPr>
          <p:cNvPr id="27" name="Picture 4" descr="Ampliar imag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6469" y="630380"/>
            <a:ext cx="1835757" cy="15605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598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4)">
                                      <p:cBhvr>
                                        <p:cTn id="7" dur="2000"/>
                                        <p:tgtEl>
                                          <p:spTgt spid="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dissolv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48" name="Picture 26" descr="http://despilfarro.com/wp-content/2010/07/cuentas-extranjer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814932"/>
            <a:ext cx="7560840" cy="604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4" name="AutoShape 23"/>
          <p:cNvSpPr>
            <a:spLocks noChangeArrowheads="1"/>
          </p:cNvSpPr>
          <p:nvPr/>
        </p:nvSpPr>
        <p:spPr bwMode="gray">
          <a:xfrm>
            <a:off x="3886201" y="4856163"/>
            <a:ext cx="1527572" cy="525462"/>
          </a:xfrm>
          <a:prstGeom prst="downArrow">
            <a:avLst>
              <a:gd name="adj1" fmla="val 56417"/>
              <a:gd name="adj2" fmla="val 48338"/>
            </a:avLst>
          </a:prstGeom>
          <a:solidFill>
            <a:schemeClr val="accent5">
              <a:lumMod val="60000"/>
              <a:lumOff val="40000"/>
            </a:schemeClr>
          </a:solidFill>
          <a:ln>
            <a:noFill/>
          </a:ln>
        </p:spPr>
        <p:txBody>
          <a:bodyPr wrap="none" anchor="ctr"/>
          <a:lstStyle/>
          <a:p>
            <a:pPr>
              <a:defRPr/>
            </a:pPr>
            <a:endParaRPr lang="es-MX" dirty="0">
              <a:latin typeface="Arial" charset="0"/>
              <a:cs typeface="Arial" charset="0"/>
            </a:endParaRPr>
          </a:p>
        </p:txBody>
      </p:sp>
      <p:sp>
        <p:nvSpPr>
          <p:cNvPr id="110595" name="AutoShape 26"/>
          <p:cNvSpPr>
            <a:spLocks noChangeArrowheads="1"/>
          </p:cNvSpPr>
          <p:nvPr/>
        </p:nvSpPr>
        <p:spPr bwMode="gray">
          <a:xfrm rot="10800000">
            <a:off x="3886201" y="2522538"/>
            <a:ext cx="1527572" cy="525462"/>
          </a:xfrm>
          <a:prstGeom prst="downArrow">
            <a:avLst>
              <a:gd name="adj1" fmla="val 56417"/>
              <a:gd name="adj2" fmla="val 48338"/>
            </a:avLst>
          </a:prstGeom>
          <a:solidFill>
            <a:schemeClr val="accent2">
              <a:lumMod val="20000"/>
              <a:lumOff val="80000"/>
            </a:schemeClr>
          </a:solidFill>
          <a:ln>
            <a:noFill/>
          </a:ln>
        </p:spPr>
        <p:txBody>
          <a:bodyPr wrap="none" anchor="ctr"/>
          <a:lstStyle/>
          <a:p>
            <a:pPr>
              <a:defRPr/>
            </a:pPr>
            <a:endParaRPr lang="es-MX" dirty="0">
              <a:latin typeface="Arial" charset="0"/>
              <a:cs typeface="Arial" charset="0"/>
            </a:endParaRPr>
          </a:p>
        </p:txBody>
      </p:sp>
      <p:sp>
        <p:nvSpPr>
          <p:cNvPr id="110596" name="AutoShape 11"/>
          <p:cNvSpPr>
            <a:spLocks noChangeArrowheads="1"/>
          </p:cNvSpPr>
          <p:nvPr/>
        </p:nvSpPr>
        <p:spPr bwMode="gray">
          <a:xfrm>
            <a:off x="3486150" y="2895600"/>
            <a:ext cx="514350" cy="2057400"/>
          </a:xfrm>
          <a:prstGeom prst="leftArrow">
            <a:avLst>
              <a:gd name="adj1" fmla="val 62037"/>
              <a:gd name="adj2" fmla="val 54861"/>
            </a:avLst>
          </a:prstGeom>
          <a:solidFill>
            <a:schemeClr val="accent2">
              <a:lumMod val="75000"/>
            </a:schemeClr>
          </a:solidFill>
          <a:ln>
            <a:noFill/>
          </a:ln>
        </p:spPr>
        <p:txBody>
          <a:bodyPr wrap="none" anchor="ctr"/>
          <a:lstStyle/>
          <a:p>
            <a:pPr>
              <a:defRPr/>
            </a:pPr>
            <a:endParaRPr lang="es-MX" dirty="0">
              <a:latin typeface="Arial" charset="0"/>
              <a:cs typeface="Arial" charset="0"/>
            </a:endParaRPr>
          </a:p>
        </p:txBody>
      </p:sp>
      <p:sp>
        <p:nvSpPr>
          <p:cNvPr id="110597" name="AutoShape 17"/>
          <p:cNvSpPr>
            <a:spLocks noChangeArrowheads="1"/>
          </p:cNvSpPr>
          <p:nvPr/>
        </p:nvSpPr>
        <p:spPr bwMode="gray">
          <a:xfrm>
            <a:off x="5257800" y="2895600"/>
            <a:ext cx="514350" cy="2057400"/>
          </a:xfrm>
          <a:prstGeom prst="rightArrow">
            <a:avLst>
              <a:gd name="adj1" fmla="val 61269"/>
              <a:gd name="adj2" fmla="val 54398"/>
            </a:avLst>
          </a:prstGeom>
          <a:solidFill>
            <a:schemeClr val="accent4">
              <a:lumMod val="50000"/>
            </a:schemeClr>
          </a:solidFill>
          <a:ln>
            <a:noFill/>
          </a:ln>
        </p:spPr>
        <p:txBody>
          <a:bodyPr wrap="none" anchor="ctr"/>
          <a:lstStyle/>
          <a:p>
            <a:pPr>
              <a:defRPr/>
            </a:pPr>
            <a:endParaRPr lang="es-MX" dirty="0">
              <a:latin typeface="Arial" charset="0"/>
              <a:cs typeface="Arial" charset="0"/>
            </a:endParaRPr>
          </a:p>
        </p:txBody>
      </p:sp>
      <p:sp>
        <p:nvSpPr>
          <p:cNvPr id="120841" name="Text Box 7"/>
          <p:cNvSpPr txBox="1">
            <a:spLocks noChangeArrowheads="1"/>
          </p:cNvSpPr>
          <p:nvPr/>
        </p:nvSpPr>
        <p:spPr bwMode="gray">
          <a:xfrm>
            <a:off x="4389836" y="324326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1.</a:t>
            </a:r>
          </a:p>
        </p:txBody>
      </p:sp>
      <p:sp>
        <p:nvSpPr>
          <p:cNvPr id="120842" name="Text Box 8"/>
          <p:cNvSpPr txBox="1">
            <a:spLocks noChangeArrowheads="1"/>
          </p:cNvSpPr>
          <p:nvPr/>
        </p:nvSpPr>
        <p:spPr bwMode="gray">
          <a:xfrm>
            <a:off x="4389836" y="3871914"/>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2.</a:t>
            </a:r>
          </a:p>
        </p:txBody>
      </p:sp>
      <p:sp>
        <p:nvSpPr>
          <p:cNvPr id="120843" name="Text Box 9"/>
          <p:cNvSpPr txBox="1">
            <a:spLocks noChangeArrowheads="1"/>
          </p:cNvSpPr>
          <p:nvPr/>
        </p:nvSpPr>
        <p:spPr bwMode="gray">
          <a:xfrm>
            <a:off x="4389836" y="4486275"/>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b="1">
                <a:solidFill>
                  <a:srgbClr val="001D3A"/>
                </a:solidFill>
              </a:rPr>
              <a:t>3.</a:t>
            </a:r>
          </a:p>
        </p:txBody>
      </p:sp>
      <p:grpSp>
        <p:nvGrpSpPr>
          <p:cNvPr id="120844" name="Group 13"/>
          <p:cNvGrpSpPr>
            <a:grpSpLocks/>
          </p:cNvGrpSpPr>
          <p:nvPr/>
        </p:nvGrpSpPr>
        <p:grpSpPr bwMode="auto">
          <a:xfrm>
            <a:off x="1265634" y="2276477"/>
            <a:ext cx="2163366" cy="3133725"/>
            <a:chOff x="-89" y="1674"/>
            <a:chExt cx="1817" cy="1974"/>
          </a:xfrm>
        </p:grpSpPr>
        <p:sp>
          <p:nvSpPr>
            <p:cNvPr id="110616" name="AutoShape 10"/>
            <p:cNvSpPr>
              <a:spLocks noChangeArrowheads="1"/>
            </p:cNvSpPr>
            <p:nvPr/>
          </p:nvSpPr>
          <p:spPr bwMode="auto">
            <a:xfrm>
              <a:off x="576" y="1680"/>
              <a:ext cx="1152" cy="1968"/>
            </a:xfrm>
            <a:prstGeom prst="roundRect">
              <a:avLst>
                <a:gd name="adj" fmla="val 16667"/>
              </a:avLst>
            </a:prstGeom>
            <a:ln>
              <a:headEnd/>
              <a:tailEnd/>
            </a:ln>
          </p:spPr>
          <p:style>
            <a:lnRef idx="0">
              <a:schemeClr val="dk1"/>
            </a:lnRef>
            <a:fillRef idx="3">
              <a:schemeClr val="dk1"/>
            </a:fillRef>
            <a:effectRef idx="3">
              <a:schemeClr val="dk1"/>
            </a:effectRef>
            <a:fontRef idx="minor">
              <a:schemeClr val="lt1"/>
            </a:fontRef>
          </p:style>
          <p:txBody>
            <a:bodyPr wrap="none" anchor="ctr"/>
            <a:lstStyle/>
            <a:p>
              <a:pPr>
                <a:defRPr/>
              </a:pPr>
              <a:endParaRPr lang="es-MX" dirty="0">
                <a:latin typeface="Verdana" pitchFamily="34" charset="0"/>
              </a:endParaRPr>
            </a:p>
          </p:txBody>
        </p:sp>
        <p:sp>
          <p:nvSpPr>
            <p:cNvPr id="110617" name="Text Box 12"/>
            <p:cNvSpPr txBox="1">
              <a:spLocks noChangeArrowheads="1"/>
            </p:cNvSpPr>
            <p:nvPr/>
          </p:nvSpPr>
          <p:spPr bwMode="auto">
            <a:xfrm>
              <a:off x="-89" y="1674"/>
              <a:ext cx="1779" cy="1454"/>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1400" b="1" dirty="0">
                  <a:latin typeface="Verdana" pitchFamily="34" charset="0"/>
                </a:rPr>
                <a:t> </a:t>
              </a:r>
              <a:r>
                <a:rPr lang="es-ES" b="1" dirty="0">
                  <a:latin typeface="Verdana" pitchFamily="34" charset="0"/>
                </a:rPr>
                <a:t>Son sociedades extranjeras las que se constituyan en el extranjero</a:t>
              </a:r>
            </a:p>
            <a:p>
              <a:pPr algn="just" eaLnBrk="1" hangingPunct="1">
                <a:defRPr/>
              </a:pPr>
              <a:endParaRPr lang="es-ES" b="1" dirty="0">
                <a:solidFill>
                  <a:srgbClr val="001D3A"/>
                </a:solidFill>
                <a:latin typeface="Verdana" pitchFamily="34" charset="0"/>
              </a:endParaRPr>
            </a:p>
            <a:p>
              <a:pPr algn="just" eaLnBrk="1" hangingPunct="1">
                <a:defRPr/>
              </a:pPr>
              <a:endParaRPr lang="en-US" dirty="0">
                <a:solidFill>
                  <a:srgbClr val="001D3A"/>
                </a:solidFill>
                <a:latin typeface="Verdana" pitchFamily="34" charset="0"/>
              </a:endParaRPr>
            </a:p>
          </p:txBody>
        </p:sp>
      </p:grpSp>
      <p:grpSp>
        <p:nvGrpSpPr>
          <p:cNvPr id="120845" name="Group 14"/>
          <p:cNvGrpSpPr>
            <a:grpSpLocks/>
          </p:cNvGrpSpPr>
          <p:nvPr/>
        </p:nvGrpSpPr>
        <p:grpSpPr bwMode="auto">
          <a:xfrm>
            <a:off x="5829300" y="2286000"/>
            <a:ext cx="2171700" cy="3124200"/>
            <a:chOff x="576" y="1680"/>
            <a:chExt cx="1152" cy="1968"/>
          </a:xfrm>
        </p:grpSpPr>
        <p:sp>
          <p:nvSpPr>
            <p:cNvPr id="110614" name="AutoShape 15"/>
            <p:cNvSpPr>
              <a:spLocks noChangeArrowheads="1"/>
            </p:cNvSpPr>
            <p:nvPr/>
          </p:nvSpPr>
          <p:spPr bwMode="auto">
            <a:xfrm>
              <a:off x="576" y="1680"/>
              <a:ext cx="1152" cy="1968"/>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es-MX" dirty="0">
                <a:latin typeface="Verdana" pitchFamily="34" charset="0"/>
              </a:endParaRPr>
            </a:p>
          </p:txBody>
        </p:sp>
        <p:sp>
          <p:nvSpPr>
            <p:cNvPr id="110615" name="Text Box 16"/>
            <p:cNvSpPr txBox="1">
              <a:spLocks noChangeArrowheads="1"/>
            </p:cNvSpPr>
            <p:nvPr/>
          </p:nvSpPr>
          <p:spPr bwMode="auto">
            <a:xfrm>
              <a:off x="624" y="1824"/>
              <a:ext cx="1073" cy="1280"/>
            </a:xfrm>
            <a:prstGeom prst="rect">
              <a:avLst/>
            </a:prstGeom>
            <a:ln/>
          </p:spPr>
          <p:style>
            <a:lnRef idx="1">
              <a:schemeClr val="accent2"/>
            </a:lnRef>
            <a:fillRef idx="2">
              <a:schemeClr val="accent2"/>
            </a:fillRef>
            <a:effectRef idx="1">
              <a:schemeClr val="accent2"/>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b="1" dirty="0">
                  <a:solidFill>
                    <a:srgbClr val="001D3A"/>
                  </a:solidFill>
                  <a:latin typeface="Verdana" pitchFamily="34" charset="0"/>
                </a:rPr>
                <a:t>Y tengan su domicilio en el extranjero.</a:t>
              </a:r>
            </a:p>
          </p:txBody>
        </p:sp>
      </p:grpSp>
      <p:grpSp>
        <p:nvGrpSpPr>
          <p:cNvPr id="120846" name="Group 24"/>
          <p:cNvGrpSpPr>
            <a:grpSpLocks/>
          </p:cNvGrpSpPr>
          <p:nvPr/>
        </p:nvGrpSpPr>
        <p:grpSpPr bwMode="auto">
          <a:xfrm>
            <a:off x="3486150" y="1571627"/>
            <a:ext cx="2553891" cy="981075"/>
            <a:chOff x="1920" y="990"/>
            <a:chExt cx="2145" cy="618"/>
          </a:xfrm>
        </p:grpSpPr>
        <p:sp>
          <p:nvSpPr>
            <p:cNvPr id="120852" name="AutoShape 18"/>
            <p:cNvSpPr>
              <a:spLocks noChangeArrowheads="1"/>
            </p:cNvSpPr>
            <p:nvPr/>
          </p:nvSpPr>
          <p:spPr bwMode="gray">
            <a:xfrm>
              <a:off x="1920" y="990"/>
              <a:ext cx="1920" cy="437"/>
            </a:xfrm>
            <a:prstGeom prst="can">
              <a:avLst>
                <a:gd name="adj" fmla="val 32032"/>
              </a:avLst>
            </a:prstGeom>
            <a:gradFill rotWithShape="1">
              <a:gsLst>
                <a:gs pos="0">
                  <a:srgbClr val="005E76"/>
                </a:gs>
                <a:gs pos="50000">
                  <a:srgbClr val="00CCFF"/>
                </a:gs>
                <a:gs pos="100000">
                  <a:srgbClr val="005E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a:p>
          </p:txBody>
        </p:sp>
        <p:sp>
          <p:nvSpPr>
            <p:cNvPr id="120853" name="Text Box 20"/>
            <p:cNvSpPr txBox="1">
              <a:spLocks noChangeArrowheads="1"/>
            </p:cNvSpPr>
            <p:nvPr/>
          </p:nvSpPr>
          <p:spPr bwMode="gray">
            <a:xfrm>
              <a:off x="2424" y="1162"/>
              <a:ext cx="1641" cy="446"/>
            </a:xfrm>
            <a:prstGeom prst="rect">
              <a:avLst/>
            </a:prstGeom>
            <a:noFill/>
            <a:ln>
              <a:noFill/>
            </a:ln>
            <a:effectLst>
              <a:outerShdw dist="45791" dir="2021404"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s-MX" sz="2000" b="1">
                  <a:solidFill>
                    <a:srgbClr val="FFFFFF"/>
                  </a:solidFill>
                </a:rPr>
                <a:t>SOCIEDADES</a:t>
              </a:r>
              <a:r>
                <a:rPr lang="en-US" altLang="es-MX" sz="2000" b="1"/>
                <a:t> </a:t>
              </a:r>
            </a:p>
            <a:p>
              <a:pPr eaLnBrk="1" hangingPunct="1"/>
              <a:endParaRPr lang="en-US" altLang="es-MX" sz="2000" b="1"/>
            </a:p>
          </p:txBody>
        </p:sp>
      </p:grpSp>
      <p:grpSp>
        <p:nvGrpSpPr>
          <p:cNvPr id="120847" name="Group 25"/>
          <p:cNvGrpSpPr>
            <a:grpSpLocks/>
          </p:cNvGrpSpPr>
          <p:nvPr/>
        </p:nvGrpSpPr>
        <p:grpSpPr bwMode="auto">
          <a:xfrm>
            <a:off x="3121819" y="5543550"/>
            <a:ext cx="3182541" cy="685800"/>
            <a:chOff x="1614" y="3492"/>
            <a:chExt cx="2673" cy="432"/>
          </a:xfrm>
        </p:grpSpPr>
        <p:sp>
          <p:nvSpPr>
            <p:cNvPr id="110610" name="AutoShape 21"/>
            <p:cNvSpPr>
              <a:spLocks noChangeArrowheads="1"/>
            </p:cNvSpPr>
            <p:nvPr/>
          </p:nvSpPr>
          <p:spPr bwMode="gray">
            <a:xfrm>
              <a:off x="1920" y="3492"/>
              <a:ext cx="1920" cy="432"/>
            </a:xfrm>
            <a:prstGeom prst="can">
              <a:avLst>
                <a:gd name="adj" fmla="val 32032"/>
              </a:avLst>
            </a:prstGeom>
            <a:ln/>
          </p:spPr>
          <p:style>
            <a:lnRef idx="1">
              <a:schemeClr val="accent4"/>
            </a:lnRef>
            <a:fillRef idx="2">
              <a:schemeClr val="accent4"/>
            </a:fillRef>
            <a:effectRef idx="1">
              <a:schemeClr val="accent4"/>
            </a:effectRef>
            <a:fontRef idx="minor">
              <a:schemeClr val="dk1"/>
            </a:fontRef>
          </p:style>
          <p:txBody>
            <a:bodyPr wrap="none" anchor="ctr"/>
            <a:lstStyle/>
            <a:p>
              <a:pPr>
                <a:defRPr/>
              </a:pPr>
              <a:endParaRPr lang="es-MX" dirty="0"/>
            </a:p>
          </p:txBody>
        </p:sp>
        <p:sp>
          <p:nvSpPr>
            <p:cNvPr id="26" name="Text Box 22"/>
            <p:cNvSpPr txBox="1">
              <a:spLocks noChangeArrowheads="1"/>
            </p:cNvSpPr>
            <p:nvPr/>
          </p:nvSpPr>
          <p:spPr bwMode="gray">
            <a:xfrm>
              <a:off x="1614" y="3657"/>
              <a:ext cx="2673" cy="19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spAutoFit/>
            </a:bodyPr>
            <a:lstStyle/>
            <a:p>
              <a:pPr algn="ctr">
                <a:defRPr/>
              </a:pPr>
              <a:r>
                <a:rPr lang="en-US" sz="1400" b="1" dirty="0">
                  <a:solidFill>
                    <a:sysClr val="windowText" lastClr="000000"/>
                  </a:solidFill>
                </a:rPr>
                <a:t>MERCANTILES EXTRANJERAS </a:t>
              </a:r>
            </a:p>
          </p:txBody>
        </p:sp>
      </p:grpSp>
    </p:spTree>
    <p:extLst>
      <p:ext uri="{BB962C8B-B14F-4D97-AF65-F5344CB8AC3E}">
        <p14:creationId xmlns:p14="http://schemas.microsoft.com/office/powerpoint/2010/main" val="29860829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79874"/>
            <a:ext cx="8208912"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SECUENCIA DIDÁCTICA</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5 Rectángulo"/>
          <p:cNvSpPr/>
          <p:nvPr/>
        </p:nvSpPr>
        <p:spPr>
          <a:xfrm>
            <a:off x="1026652" y="2132856"/>
            <a:ext cx="1858041" cy="92333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s-MX" dirty="0" smtClean="0"/>
              <a:t>DERECHO MERCANTIL SUBJETIVO </a:t>
            </a:r>
            <a:endParaRPr lang="es-MX" dirty="0"/>
          </a:p>
        </p:txBody>
      </p:sp>
      <p:sp>
        <p:nvSpPr>
          <p:cNvPr id="7" name="6 Rectángulo"/>
          <p:cNvSpPr/>
          <p:nvPr/>
        </p:nvSpPr>
        <p:spPr>
          <a:xfrm>
            <a:off x="1015978" y="4026932"/>
            <a:ext cx="1868715" cy="92333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s-MX" dirty="0" smtClean="0"/>
              <a:t>DERECHO MERCANTIL OBJETIVO </a:t>
            </a:r>
            <a:endParaRPr lang="es-MX" dirty="0"/>
          </a:p>
        </p:txBody>
      </p:sp>
      <p:sp>
        <p:nvSpPr>
          <p:cNvPr id="8" name="7 Rectángulo"/>
          <p:cNvSpPr/>
          <p:nvPr/>
        </p:nvSpPr>
        <p:spPr>
          <a:xfrm>
            <a:off x="4876178" y="1779749"/>
            <a:ext cx="1495922"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s-MX" dirty="0" smtClean="0"/>
              <a:t>COMERCIO </a:t>
            </a:r>
            <a:endParaRPr lang="es-MX" dirty="0"/>
          </a:p>
        </p:txBody>
      </p:sp>
      <p:sp>
        <p:nvSpPr>
          <p:cNvPr id="9" name="8 Rectángulo"/>
          <p:cNvSpPr/>
          <p:nvPr/>
        </p:nvSpPr>
        <p:spPr>
          <a:xfrm>
            <a:off x="4635050" y="2548354"/>
            <a:ext cx="1978178"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s-MX" dirty="0" smtClean="0"/>
              <a:t>EVOLUCION HISTORICA </a:t>
            </a:r>
            <a:endParaRPr lang="es-MX" dirty="0"/>
          </a:p>
        </p:txBody>
      </p:sp>
      <p:sp>
        <p:nvSpPr>
          <p:cNvPr id="10" name="9 Rectángulo"/>
          <p:cNvSpPr/>
          <p:nvPr/>
        </p:nvSpPr>
        <p:spPr>
          <a:xfrm>
            <a:off x="4446550" y="3565267"/>
            <a:ext cx="244663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s-MX" dirty="0" smtClean="0"/>
              <a:t>FUENTES  DEL DERECHO MERCANTIL</a:t>
            </a:r>
            <a:endParaRPr lang="es-MX" dirty="0"/>
          </a:p>
        </p:txBody>
      </p:sp>
      <p:sp>
        <p:nvSpPr>
          <p:cNvPr id="11" name="10 Rectángulo"/>
          <p:cNvSpPr/>
          <p:nvPr/>
        </p:nvSpPr>
        <p:spPr>
          <a:xfrm>
            <a:off x="4358451" y="4741892"/>
            <a:ext cx="2622834"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s-MX" dirty="0" smtClean="0"/>
              <a:t>ACTOS DE COMERCIO</a:t>
            </a:r>
            <a:endParaRPr lang="es-MX" dirty="0"/>
          </a:p>
        </p:txBody>
      </p:sp>
      <p:sp>
        <p:nvSpPr>
          <p:cNvPr id="12" name="11 Rectángulo"/>
          <p:cNvSpPr/>
          <p:nvPr/>
        </p:nvSpPr>
        <p:spPr>
          <a:xfrm>
            <a:off x="1835696" y="5949280"/>
            <a:ext cx="3371436"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s-MX" dirty="0" smtClean="0"/>
              <a:t>SOCIEDADES MERCANTILES</a:t>
            </a:r>
            <a:endParaRPr lang="es-MX" dirty="0"/>
          </a:p>
        </p:txBody>
      </p:sp>
      <p:sp>
        <p:nvSpPr>
          <p:cNvPr id="13" name="12 Rectángulo"/>
          <p:cNvSpPr/>
          <p:nvPr/>
        </p:nvSpPr>
        <p:spPr>
          <a:xfrm>
            <a:off x="5683101" y="5949280"/>
            <a:ext cx="3299301"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s-MX" dirty="0" smtClean="0"/>
              <a:t>CONTRATOS MERCANTILES</a:t>
            </a:r>
            <a:endParaRPr lang="es-MX" dirty="0"/>
          </a:p>
        </p:txBody>
      </p:sp>
      <p:sp>
        <p:nvSpPr>
          <p:cNvPr id="14" name="13 Abrir llave"/>
          <p:cNvSpPr/>
          <p:nvPr/>
        </p:nvSpPr>
        <p:spPr>
          <a:xfrm>
            <a:off x="3059832" y="1412776"/>
            <a:ext cx="360040" cy="410445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16" name="15 Conector recto"/>
          <p:cNvCxnSpPr/>
          <p:nvPr/>
        </p:nvCxnSpPr>
        <p:spPr>
          <a:xfrm>
            <a:off x="976351" y="3363919"/>
            <a:ext cx="6940398"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17 Conector recto de flecha"/>
          <p:cNvCxnSpPr/>
          <p:nvPr/>
        </p:nvCxnSpPr>
        <p:spPr>
          <a:xfrm>
            <a:off x="2884693" y="2548354"/>
            <a:ext cx="35515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7" idx="3"/>
          </p:cNvCxnSpPr>
          <p:nvPr/>
        </p:nvCxnSpPr>
        <p:spPr>
          <a:xfrm>
            <a:off x="2884693" y="4488597"/>
            <a:ext cx="35515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8" idx="2"/>
            <a:endCxn id="9" idx="0"/>
          </p:cNvCxnSpPr>
          <p:nvPr/>
        </p:nvCxnSpPr>
        <p:spPr>
          <a:xfrm>
            <a:off x="5624139" y="2149081"/>
            <a:ext cx="0" cy="3992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0" idx="0"/>
          </p:cNvCxnSpPr>
          <p:nvPr/>
        </p:nvCxnSpPr>
        <p:spPr>
          <a:xfrm>
            <a:off x="5624139" y="3194685"/>
            <a:ext cx="45729" cy="370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10" idx="2"/>
            <a:endCxn id="11" idx="0"/>
          </p:cNvCxnSpPr>
          <p:nvPr/>
        </p:nvCxnSpPr>
        <p:spPr>
          <a:xfrm>
            <a:off x="5669868" y="4488597"/>
            <a:ext cx="0" cy="2532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28 Conector angular"/>
          <p:cNvCxnSpPr>
            <a:stCxn id="11" idx="2"/>
            <a:endCxn id="12" idx="0"/>
          </p:cNvCxnSpPr>
          <p:nvPr/>
        </p:nvCxnSpPr>
        <p:spPr>
          <a:xfrm rot="5400000">
            <a:off x="4176613" y="4456025"/>
            <a:ext cx="838056" cy="214845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angular"/>
          <p:cNvCxnSpPr>
            <a:stCxn id="11" idx="2"/>
            <a:endCxn id="13" idx="0"/>
          </p:cNvCxnSpPr>
          <p:nvPr/>
        </p:nvCxnSpPr>
        <p:spPr>
          <a:xfrm rot="16200000" flipH="1">
            <a:off x="6082282" y="4698810"/>
            <a:ext cx="838056" cy="166288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3016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Text Box 2"/>
          <p:cNvSpPr txBox="1">
            <a:spLocks noChangeArrowheads="1"/>
          </p:cNvSpPr>
          <p:nvPr/>
        </p:nvSpPr>
        <p:spPr bwMode="auto">
          <a:xfrm>
            <a:off x="611560" y="2636838"/>
            <a:ext cx="271861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Requisitos para una sociedad extranjera</a:t>
            </a:r>
            <a:r>
              <a:rPr lang="es-ES"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a:t>
            </a:r>
          </a:p>
        </p:txBody>
      </p:sp>
      <p:sp>
        <p:nvSpPr>
          <p:cNvPr id="237572" name="Text Box 4"/>
          <p:cNvSpPr txBox="1">
            <a:spLocks noChangeArrowheads="1"/>
          </p:cNvSpPr>
          <p:nvPr/>
        </p:nvSpPr>
        <p:spPr bwMode="auto">
          <a:xfrm>
            <a:off x="3492103" y="908050"/>
            <a:ext cx="504033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buFontTx/>
              <a:buAutoNum type="alphaLcParenR"/>
              <a:defRPr/>
            </a:pPr>
            <a:r>
              <a:rPr lang="es-ES" sz="2000" b="1" dirty="0">
                <a:ln/>
                <a:effectLst>
                  <a:reflection blurRad="10000" stA="55000" endPos="48000" dist="500" dir="5400000" sy="-100000" algn="bl" rotWithShape="0"/>
                </a:effectLst>
              </a:rPr>
              <a:t>comprobar que se ha constituido con las leyes del estado del que sean nacionales, por lo cual se exhibirá copia autentica del contrato social y demás documentos relativos a su constitución, así como la certificación de la autorización por el presidente diplomático o consular mexicano.</a:t>
            </a:r>
          </a:p>
          <a:p>
            <a:pPr algn="just" eaLnBrk="1" hangingPunct="1">
              <a:spcBef>
                <a:spcPct val="50000"/>
              </a:spcBef>
              <a:buFontTx/>
              <a:buAutoNum type="alphaLcParenR"/>
              <a:defRPr/>
            </a:pPr>
            <a:r>
              <a:rPr lang="es-ES" sz="2000" b="1" dirty="0">
                <a:ln/>
                <a:effectLst>
                  <a:reflection blurRad="10000" stA="55000" endPos="48000" dist="500" dir="5400000" sy="-100000" algn="bl" rotWithShape="0"/>
                </a:effectLst>
              </a:rPr>
              <a:t>que el contrato social y los documentos no sean contrarios a los preceptos de orden publico establecidos por las leyes mexicanas.</a:t>
            </a:r>
          </a:p>
          <a:p>
            <a:pPr algn="just" eaLnBrk="1" hangingPunct="1">
              <a:spcBef>
                <a:spcPct val="50000"/>
              </a:spcBef>
              <a:buFontTx/>
              <a:buAutoNum type="alphaLcParenR"/>
              <a:defRPr/>
            </a:pPr>
            <a:r>
              <a:rPr lang="es-ES" sz="2000" b="1" dirty="0">
                <a:ln/>
                <a:effectLst>
                  <a:reflection blurRad="10000" stA="55000" endPos="48000" dist="500" dir="5400000" sy="-100000" algn="bl" rotWithShape="0"/>
                </a:effectLst>
              </a:rPr>
              <a:t>que se establezcan en la republica mexicana o tengan en ella alguna agencia o sucursal </a:t>
            </a:r>
            <a:r>
              <a:rPr lang="es-ES" b="1" dirty="0">
                <a:ln/>
                <a:solidFill>
                  <a:schemeClr val="accent1"/>
                </a:solidFill>
                <a:effectLst>
                  <a:reflection blurRad="10000" stA="55000" endPos="48000" dist="500" dir="5400000" sy="-100000" algn="bl" rotWithShape="0"/>
                </a:effectLst>
              </a:rPr>
              <a:t>.</a:t>
            </a:r>
          </a:p>
        </p:txBody>
      </p:sp>
      <p:pic>
        <p:nvPicPr>
          <p:cNvPr id="103430" name="Picture 6" descr="http://plandecuentas.com.co/wp-content/uploads/forane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6563" y="4636581"/>
            <a:ext cx="1481843" cy="1231900"/>
          </a:xfrm>
          <a:prstGeom prst="rect">
            <a:avLst/>
          </a:prstGeom>
          <a:noFill/>
          <a:ln>
            <a:noFill/>
          </a:ln>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Abrir llave"/>
          <p:cNvSpPr/>
          <p:nvPr/>
        </p:nvSpPr>
        <p:spPr>
          <a:xfrm>
            <a:off x="3330179" y="737403"/>
            <a:ext cx="305717" cy="5931957"/>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8632646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7570"/>
                                        </p:tgtEl>
                                        <p:attrNameLst>
                                          <p:attrName>style.visibility</p:attrName>
                                        </p:attrNameLst>
                                      </p:cBhvr>
                                      <p:to>
                                        <p:strVal val="visible"/>
                                      </p:to>
                                    </p:set>
                                    <p:animEffect transition="in" filter="dissolve">
                                      <p:cBhvr>
                                        <p:cTn id="7" dur="500"/>
                                        <p:tgtEl>
                                          <p:spTgt spid="237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iterate type="lt">
                                    <p:tmAbs val="75"/>
                                  </p:iterate>
                                  <p:childTnLst>
                                    <p:set>
                                      <p:cBhvr>
                                        <p:cTn id="11" dur="1" fill="hold">
                                          <p:stCondLst>
                                            <p:cond delay="74"/>
                                          </p:stCondLst>
                                        </p:cTn>
                                        <p:tgtEl>
                                          <p:spTgt spid="237572"/>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103430"/>
                                        </p:tgtEl>
                                      </p:cBhvr>
                                    </p:animEffect>
                                    <p:set>
                                      <p:cBhvr>
                                        <p:cTn id="16" dur="1" fill="hold">
                                          <p:stCondLst>
                                            <p:cond delay="499"/>
                                          </p:stCondLst>
                                        </p:cTn>
                                        <p:tgtEl>
                                          <p:spTgt spid="1034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95936" y="692696"/>
            <a:ext cx="4978896" cy="1069848"/>
          </a:xfrm>
        </p:spPr>
        <p:txBody>
          <a:bodyPr/>
          <a:lstStyle/>
          <a:p>
            <a:r>
              <a:rPr lang="es-MX" dirty="0" smtClean="0">
                <a:solidFill>
                  <a:srgbClr val="7030A0"/>
                </a:solidFill>
                <a:effectLst>
                  <a:outerShdw blurRad="50800" dist="38100" dir="2700000" algn="tl" rotWithShape="0">
                    <a:prstClr val="black">
                      <a:alpha val="40000"/>
                    </a:prstClr>
                  </a:outerShdw>
                </a:effectLst>
              </a:rPr>
              <a:t>SOCIEDAD ANONIMA</a:t>
            </a:r>
            <a:endParaRPr lang="es-MX" dirty="0">
              <a:solidFill>
                <a:srgbClr val="7030A0"/>
              </a:solidFill>
              <a:effectLst>
                <a:outerShdw blurRad="50800" dist="38100" dir="2700000" algn="tl" rotWithShape="0">
                  <a:prstClr val="black">
                    <a:alpha val="40000"/>
                  </a:prstClr>
                </a:outerShdw>
              </a:effectLst>
            </a:endParaRPr>
          </a:p>
        </p:txBody>
      </p:sp>
      <p:sp>
        <p:nvSpPr>
          <p:cNvPr id="3" name="2 CuadroTexto"/>
          <p:cNvSpPr txBox="1"/>
          <p:nvPr/>
        </p:nvSpPr>
        <p:spPr>
          <a:xfrm>
            <a:off x="467544" y="1823449"/>
            <a:ext cx="7920880" cy="40934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s-MX" sz="2000" dirty="0">
                <a:latin typeface="Bookman Old Style" pitchFamily="18" charset="0"/>
              </a:rPr>
              <a:t>Artículo 87.- Sociedad anónima es la que existe bajo una denominación y se compone exclusivamente de socios cuya obligación se limita al pago de sus acciones</a:t>
            </a:r>
            <a:r>
              <a:rPr lang="es-MX" sz="2000" dirty="0" smtClean="0">
                <a:latin typeface="Bookman Old Style" pitchFamily="18" charset="0"/>
              </a:rPr>
              <a:t>.</a:t>
            </a:r>
          </a:p>
          <a:p>
            <a:pPr algn="just"/>
            <a:endParaRPr lang="es-MX" sz="2000" dirty="0" smtClean="0">
              <a:latin typeface="Bookman Old Style" pitchFamily="18" charset="0"/>
            </a:endParaRPr>
          </a:p>
          <a:p>
            <a:pPr algn="just"/>
            <a:endParaRPr lang="es-MX" sz="2000" dirty="0">
              <a:latin typeface="Bookman Old Style" pitchFamily="18" charset="0"/>
            </a:endParaRPr>
          </a:p>
          <a:p>
            <a:pPr algn="just"/>
            <a:endParaRPr lang="es-MX" sz="2000" dirty="0" smtClean="0">
              <a:latin typeface="Bookman Old Style" pitchFamily="18" charset="0"/>
            </a:endParaRPr>
          </a:p>
          <a:p>
            <a:pPr algn="just"/>
            <a:endParaRPr lang="es-MX" sz="2000" dirty="0" smtClean="0">
              <a:latin typeface="Bookman Old Style" pitchFamily="18" charset="0"/>
            </a:endParaRPr>
          </a:p>
          <a:p>
            <a:pPr algn="just"/>
            <a:endParaRPr lang="es-MX" sz="2000" dirty="0">
              <a:latin typeface="Bookman Old Style" pitchFamily="18" charset="0"/>
            </a:endParaRPr>
          </a:p>
          <a:p>
            <a:pPr algn="just"/>
            <a:endParaRPr lang="es-MX" sz="2000" dirty="0" smtClean="0">
              <a:latin typeface="Bookman Old Style" pitchFamily="18" charset="0"/>
            </a:endParaRPr>
          </a:p>
          <a:p>
            <a:pPr algn="just"/>
            <a:r>
              <a:rPr lang="es-MX" sz="2000" dirty="0" smtClean="0">
                <a:latin typeface="Bookman Old Style" pitchFamily="18" charset="0"/>
              </a:rPr>
              <a:t> </a:t>
            </a:r>
            <a:r>
              <a:rPr lang="es-MX" sz="2000" dirty="0">
                <a:latin typeface="Bookman Old Style" pitchFamily="18" charset="0"/>
              </a:rPr>
              <a:t>Artículo 88.- La denominación se formará libremente, pero será distinta de la de cualquiera otra sociedad y al emplearse irá siempre seguida de las palabras “Sociedad Anónima” o de su abreviatura “S.A.”</a:t>
            </a:r>
          </a:p>
        </p:txBody>
      </p:sp>
      <p:sp>
        <p:nvSpPr>
          <p:cNvPr id="4" name="3 CuadroTexto"/>
          <p:cNvSpPr txBox="1"/>
          <p:nvPr/>
        </p:nvSpPr>
        <p:spPr>
          <a:xfrm>
            <a:off x="1115616" y="1196752"/>
            <a:ext cx="2448272" cy="369332"/>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LGSM</a:t>
            </a:r>
            <a:endParaRPr lang="es-MX" b="1" dirty="0">
              <a:effectLst>
                <a:outerShdw blurRad="38100" dist="38100" dir="2700000" algn="tl">
                  <a:srgbClr val="000000">
                    <a:alpha val="43137"/>
                  </a:srgbClr>
                </a:outerShdw>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852936"/>
            <a:ext cx="4802857"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5589240"/>
            <a:ext cx="3136794"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41139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fontScale="90000"/>
          </a:bodyPr>
          <a:lstStyle/>
          <a:p>
            <a:pPr algn="ctr"/>
            <a:r>
              <a:rPr lang="es-MX"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SOCIEDAD DE RESPONSABILIDAD LIMITADA</a:t>
            </a:r>
            <a:endParaRPr lang="es-MX"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CuadroTexto"/>
          <p:cNvSpPr txBox="1"/>
          <p:nvPr/>
        </p:nvSpPr>
        <p:spPr>
          <a:xfrm>
            <a:off x="683568" y="2564904"/>
            <a:ext cx="7920880" cy="1938992"/>
          </a:xfrm>
          <a:prstGeom prst="rect">
            <a:avLst/>
          </a:prstGeom>
          <a:noFill/>
        </p:spPr>
        <p:txBody>
          <a:bodyPr wrap="square" rtlCol="0">
            <a:spAutoFit/>
          </a:bodyPr>
          <a:lstStyle/>
          <a:p>
            <a:pPr algn="just"/>
            <a:r>
              <a:rPr lang="es-MX" sz="2400" b="1" dirty="0" smtClean="0">
                <a:effectLst>
                  <a:outerShdw blurRad="38100" dist="38100" dir="2700000" algn="tl">
                    <a:srgbClr val="000000">
                      <a:alpha val="43137"/>
                    </a:srgbClr>
                  </a:outerShdw>
                </a:effectLst>
              </a:rPr>
              <a:t>Es la que se constituye entre los socios que solo están obligados al pago de sus aportaciones, sin que las partes sociales puedan estar representadas por lo títulos negociables a la orden o al portador </a:t>
            </a:r>
            <a:endParaRPr lang="es-MX" sz="2400" b="1" dirty="0">
              <a:effectLst>
                <a:outerShdw blurRad="38100" dist="38100" dir="2700000" algn="tl">
                  <a:srgbClr val="000000">
                    <a:alpha val="43137"/>
                  </a:srgbClr>
                </a:outerShdw>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503896"/>
            <a:ext cx="6444208" cy="2204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83512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s-MX" b="1" dirty="0" smtClean="0">
                <a:effectLst>
                  <a:outerShdw blurRad="38100" dist="38100" dir="2700000" algn="tl">
                    <a:srgbClr val="000000">
                      <a:alpha val="43137"/>
                    </a:srgbClr>
                  </a:outerShdw>
                </a:effectLst>
              </a:rPr>
              <a:t>Sociedad en comandita</a:t>
            </a:r>
            <a:endParaRPr lang="es-MX" b="1" dirty="0">
              <a:effectLst>
                <a:outerShdw blurRad="38100" dist="38100" dir="2700000" algn="tl">
                  <a:srgbClr val="000000">
                    <a:alpha val="43137"/>
                  </a:srgbClr>
                </a:outerShdw>
              </a:effectLst>
            </a:endParaRPr>
          </a:p>
        </p:txBody>
      </p:sp>
      <p:sp>
        <p:nvSpPr>
          <p:cNvPr id="3" name="2 CuadroTexto"/>
          <p:cNvSpPr txBox="1"/>
          <p:nvPr/>
        </p:nvSpPr>
        <p:spPr>
          <a:xfrm>
            <a:off x="683568" y="2852936"/>
            <a:ext cx="3744416"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b="1" dirty="0" smtClean="0">
                <a:effectLst>
                  <a:outerShdw blurRad="38100" dist="38100" dir="2700000" algn="tl">
                    <a:srgbClr val="000000">
                      <a:alpha val="43137"/>
                    </a:srgbClr>
                  </a:outerShdw>
                </a:effectLst>
              </a:rPr>
              <a:t>SIMPLE </a:t>
            </a:r>
          </a:p>
          <a:p>
            <a:r>
              <a:rPr lang="es-MX" dirty="0" smtClean="0"/>
              <a:t>Existe bajo una razón social y se compone de uno o varios socios comanditos que responden, de manera subsidiaria, limitada y solidariamente.</a:t>
            </a:r>
            <a:endParaRPr lang="es-MX" dirty="0"/>
          </a:p>
        </p:txBody>
      </p:sp>
      <p:sp>
        <p:nvSpPr>
          <p:cNvPr id="4" name="3 CuadroTexto"/>
          <p:cNvSpPr txBox="1"/>
          <p:nvPr/>
        </p:nvSpPr>
        <p:spPr>
          <a:xfrm>
            <a:off x="5220072" y="2855830"/>
            <a:ext cx="3528392"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b="1" dirty="0" smtClean="0">
                <a:effectLst>
                  <a:outerShdw blurRad="38100" dist="38100" dir="2700000" algn="tl">
                    <a:srgbClr val="000000">
                      <a:alpha val="43137"/>
                    </a:srgbClr>
                  </a:outerShdw>
                </a:effectLst>
              </a:rPr>
              <a:t>POR ACCIONES</a:t>
            </a:r>
          </a:p>
          <a:p>
            <a:r>
              <a:rPr lang="es-MX" dirty="0" smtClean="0"/>
              <a:t>Se compone de uno o varios socios comanditos que responden subsidiariamente, ilimitada y solidariamente de las obligaciones sociales.</a:t>
            </a:r>
            <a:endParaRPr lang="es-MX" dirty="0"/>
          </a:p>
        </p:txBody>
      </p:sp>
      <p:sp>
        <p:nvSpPr>
          <p:cNvPr id="5" name="4 Flecha abajo"/>
          <p:cNvSpPr/>
          <p:nvPr/>
        </p:nvSpPr>
        <p:spPr>
          <a:xfrm>
            <a:off x="2339752" y="2338972"/>
            <a:ext cx="216024" cy="504056"/>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
        <p:nvSpPr>
          <p:cNvPr id="6" name="5 Flecha abajo"/>
          <p:cNvSpPr/>
          <p:nvPr/>
        </p:nvSpPr>
        <p:spPr>
          <a:xfrm>
            <a:off x="6750703" y="2249252"/>
            <a:ext cx="216024" cy="504056"/>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0563" y="4761346"/>
            <a:ext cx="2736304" cy="1940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761346"/>
            <a:ext cx="3787450" cy="1954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58730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BIBLIOGRAFIA</a:t>
            </a:r>
            <a:endParaRPr lang="es-MX" dirty="0"/>
          </a:p>
        </p:txBody>
      </p:sp>
      <p:sp>
        <p:nvSpPr>
          <p:cNvPr id="3" name="Rectángulo 2"/>
          <p:cNvSpPr/>
          <p:nvPr/>
        </p:nvSpPr>
        <p:spPr>
          <a:xfrm>
            <a:off x="827584" y="2492896"/>
            <a:ext cx="7488832" cy="3754874"/>
          </a:xfrm>
          <a:prstGeom prst="rect">
            <a:avLst/>
          </a:prstGeom>
        </p:spPr>
        <p:txBody>
          <a:bodyPr wrap="square">
            <a:spAutoFit/>
          </a:bodyPr>
          <a:lstStyle/>
          <a:p>
            <a:r>
              <a:rPr lang="es-MX" sz="1400" dirty="0"/>
              <a:t>ACOSTA ROMERO, MIGUEL Y </a:t>
            </a:r>
            <a:r>
              <a:rPr lang="es-MX" sz="1400" dirty="0" smtClean="0"/>
              <a:t>JULIETA </a:t>
            </a:r>
            <a:r>
              <a:rPr lang="es-MX" sz="1400" dirty="0"/>
              <a:t>A. LARA LUNA </a:t>
            </a:r>
          </a:p>
          <a:p>
            <a:r>
              <a:rPr lang="es-MX" sz="1400" dirty="0"/>
              <a:t>NUEVO DERECHO MERCANTIL PORRÙA </a:t>
            </a:r>
          </a:p>
          <a:p>
            <a:endParaRPr lang="es-MX" sz="1400" dirty="0" smtClean="0"/>
          </a:p>
          <a:p>
            <a:r>
              <a:rPr lang="es-MX" sz="1400" dirty="0" smtClean="0"/>
              <a:t>ATHÍE </a:t>
            </a:r>
            <a:r>
              <a:rPr lang="es-MX" sz="1400" dirty="0"/>
              <a:t>GUTIÉRREZ, AMADO  </a:t>
            </a:r>
            <a:r>
              <a:rPr lang="es-MX" sz="1400" dirty="0" smtClean="0"/>
              <a:t>DERECHO </a:t>
            </a:r>
            <a:r>
              <a:rPr lang="es-MX" sz="1400" dirty="0"/>
              <a:t>MERCANTIL Mc GRAW HILL </a:t>
            </a:r>
          </a:p>
          <a:p>
            <a:endParaRPr lang="es-MX" sz="1400" dirty="0" smtClean="0"/>
          </a:p>
          <a:p>
            <a:r>
              <a:rPr lang="es-MX" sz="1400" dirty="0" smtClean="0"/>
              <a:t>BARRERA  </a:t>
            </a:r>
            <a:r>
              <a:rPr lang="es-MX" sz="1400" dirty="0"/>
              <a:t>GRAF, JORGE   </a:t>
            </a:r>
          </a:p>
          <a:p>
            <a:endParaRPr lang="es-MX" sz="1400" dirty="0" smtClean="0"/>
          </a:p>
          <a:p>
            <a:r>
              <a:rPr lang="es-MX" sz="1400" dirty="0" smtClean="0"/>
              <a:t>CARVALLO </a:t>
            </a:r>
            <a:r>
              <a:rPr lang="es-MX" sz="1400" dirty="0"/>
              <a:t>YAÑEZ, ERICK </a:t>
            </a:r>
            <a:r>
              <a:rPr lang="es-MX" sz="1400" dirty="0" smtClean="0"/>
              <a:t> TRATADO </a:t>
            </a:r>
            <a:r>
              <a:rPr lang="es-MX" sz="1400" dirty="0"/>
              <a:t>DE DERECHO </a:t>
            </a:r>
            <a:r>
              <a:rPr lang="es-MX" sz="1400" dirty="0" smtClean="0"/>
              <a:t> MERCANTIL  </a:t>
            </a:r>
            <a:endParaRPr lang="es-MX" sz="1400" dirty="0"/>
          </a:p>
          <a:p>
            <a:endParaRPr lang="es-MX" sz="1400" dirty="0" smtClean="0"/>
          </a:p>
          <a:p>
            <a:r>
              <a:rPr lang="es-MX" sz="1400" dirty="0" smtClean="0"/>
              <a:t>NUEVO </a:t>
            </a:r>
            <a:r>
              <a:rPr lang="es-MX" sz="1400" dirty="0"/>
              <a:t>DERECHO BANCARIO </a:t>
            </a:r>
          </a:p>
          <a:p>
            <a:r>
              <a:rPr lang="es-MX" sz="1400" dirty="0"/>
              <a:t>Y BURSÁTIL MEXICANO </a:t>
            </a:r>
            <a:r>
              <a:rPr lang="es-MX" sz="1400" dirty="0" smtClean="0"/>
              <a:t>PORRUA   PORRÚA </a:t>
            </a:r>
            <a:endParaRPr lang="es-MX" sz="1400" dirty="0"/>
          </a:p>
          <a:p>
            <a:r>
              <a:rPr lang="es-MX" sz="1400" dirty="0"/>
              <a:t>     </a:t>
            </a:r>
          </a:p>
          <a:p>
            <a:r>
              <a:rPr lang="es-MX" sz="1400" dirty="0"/>
              <a:t>CERVANTES AHUMADA, RAÚL  </a:t>
            </a:r>
            <a:r>
              <a:rPr lang="es-MX" sz="1400" dirty="0" smtClean="0"/>
              <a:t> DERECHO </a:t>
            </a:r>
            <a:r>
              <a:rPr lang="es-MX" sz="1400" dirty="0"/>
              <a:t>MERCANTIL </a:t>
            </a:r>
            <a:endParaRPr lang="es-MX" sz="1400" dirty="0" smtClean="0"/>
          </a:p>
          <a:p>
            <a:endParaRPr lang="es-MX" sz="1400" dirty="0" smtClean="0"/>
          </a:p>
          <a:p>
            <a:r>
              <a:rPr lang="es-MX" sz="1400" dirty="0" smtClean="0"/>
              <a:t>CÓDIGO </a:t>
            </a:r>
            <a:r>
              <a:rPr lang="es-MX" sz="1400" dirty="0"/>
              <a:t>DE COMERCIO Y LEYES COMPLEMENTARIAS </a:t>
            </a:r>
            <a:endParaRPr lang="es-MX" sz="1400" dirty="0" smtClean="0"/>
          </a:p>
          <a:p>
            <a:endParaRPr lang="es-MX" sz="1400" dirty="0"/>
          </a:p>
          <a:p>
            <a:r>
              <a:rPr lang="es-MX" sz="1400" smtClean="0"/>
              <a:t>LEY </a:t>
            </a:r>
            <a:r>
              <a:rPr lang="es-MX" sz="1400" dirty="0"/>
              <a:t>DE SOCIEDADES MERCANTILES </a:t>
            </a:r>
          </a:p>
        </p:txBody>
      </p:sp>
    </p:spTree>
    <p:extLst>
      <p:ext uri="{BB962C8B-B14F-4D97-AF65-F5344CB8AC3E}">
        <p14:creationId xmlns:p14="http://schemas.microsoft.com/office/powerpoint/2010/main" val="756433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91471" y="764704"/>
            <a:ext cx="4572000" cy="1354217"/>
          </a:xfrm>
          <a:prstGeom prst="rect">
            <a:avLst/>
          </a:prstGeom>
        </p:spPr>
        <p:txBody>
          <a:bodyPr>
            <a:spAutoFit/>
          </a:bodyPr>
          <a:lstStyle/>
          <a:p>
            <a:pPr algn="ctr"/>
            <a:r>
              <a:rPr lang="es-E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Unidad de competencia I</a:t>
            </a:r>
            <a:r>
              <a:rPr lang="es-E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E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es-MX"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2 Rectángulo"/>
          <p:cNvSpPr/>
          <p:nvPr/>
        </p:nvSpPr>
        <p:spPr>
          <a:xfrm>
            <a:off x="761046" y="1872700"/>
            <a:ext cx="8131434" cy="3871829"/>
          </a:xfrm>
          <a:prstGeom prst="rect">
            <a:avLst/>
          </a:prstGeom>
        </p:spPr>
        <p:txBody>
          <a:bodyPr wrap="square">
            <a:spAutoFit/>
          </a:bodyPr>
          <a:lstStyle/>
          <a:p>
            <a:pPr marL="342900" indent="-342900">
              <a:lnSpc>
                <a:spcPct val="200000"/>
              </a:lnSpc>
              <a:buBlip>
                <a:blip r:embed="rId2"/>
              </a:buBlip>
            </a:pPr>
            <a:r>
              <a:rPr lang="es-ES" sz="2800" dirty="0" smtClean="0"/>
              <a:t>Importancia de la ciencia del derecho mercantil</a:t>
            </a:r>
          </a:p>
          <a:p>
            <a:pPr marL="342900" indent="-342900">
              <a:lnSpc>
                <a:spcPct val="200000"/>
              </a:lnSpc>
              <a:buBlip>
                <a:blip r:embed="rId2"/>
              </a:buBlip>
            </a:pPr>
            <a:r>
              <a:rPr lang="es-ES" sz="2800" dirty="0" smtClean="0"/>
              <a:t>Evolución histórica del derecho mercantil</a:t>
            </a:r>
          </a:p>
          <a:p>
            <a:pPr marL="342900" indent="-342900">
              <a:lnSpc>
                <a:spcPct val="200000"/>
              </a:lnSpc>
              <a:buBlip>
                <a:blip r:embed="rId2"/>
              </a:buBlip>
            </a:pPr>
            <a:r>
              <a:rPr lang="es-ES" sz="2800" dirty="0" smtClean="0"/>
              <a:t>Fuentes del derecho mercantil</a:t>
            </a:r>
          </a:p>
          <a:p>
            <a:pPr marL="342900" indent="-342900">
              <a:lnSpc>
                <a:spcPct val="200000"/>
              </a:lnSpc>
              <a:buBlip>
                <a:blip r:embed="rId2"/>
              </a:buBlip>
            </a:pPr>
            <a:r>
              <a:rPr lang="es-ES" sz="2800" dirty="0" smtClean="0"/>
              <a:t>Acto de comercio    </a:t>
            </a:r>
          </a:p>
          <a:p>
            <a:pPr>
              <a:lnSpc>
                <a:spcPct val="90000"/>
              </a:lnSpc>
            </a:pPr>
            <a:endParaRPr lang="es-ES" sz="2400" dirty="0" smtClean="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4653136"/>
            <a:ext cx="3024336" cy="1752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7337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5" y="548680"/>
            <a:ext cx="4631396" cy="923330"/>
          </a:xfrm>
          <a:prstGeom prst="rect">
            <a:avLst/>
          </a:prstGeom>
          <a:noFill/>
        </p:spPr>
        <p:txBody>
          <a:bodyPr wrap="none" lIns="91440" tIns="45720" rIns="91440" bIns="45720">
            <a:spAutoFit/>
          </a:bodyPr>
          <a:lstStyle/>
          <a:p>
            <a:pPr algn="ctr"/>
            <a:r>
              <a:rPr lang="es-E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38100" dist="38100" dir="2700000" algn="tl">
                    <a:srgbClr val="000000">
                      <a:alpha val="43137"/>
                    </a:srgbClr>
                  </a:outerShdw>
                </a:effectLst>
              </a:rPr>
              <a:t>OBJETIVOS</a:t>
            </a:r>
            <a:endParaRPr lang="es-E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38100" dist="38100" dir="2700000" algn="tl">
                  <a:srgbClr val="000000">
                    <a:alpha val="43137"/>
                  </a:srgbClr>
                </a:outerShdw>
              </a:effectLst>
            </a:endParaRPr>
          </a:p>
        </p:txBody>
      </p:sp>
      <p:sp>
        <p:nvSpPr>
          <p:cNvPr id="3" name="2 Rectángulo"/>
          <p:cNvSpPr/>
          <p:nvPr/>
        </p:nvSpPr>
        <p:spPr>
          <a:xfrm>
            <a:off x="899592" y="1700808"/>
            <a:ext cx="7056784" cy="3108543"/>
          </a:xfrm>
          <a:prstGeom prst="rect">
            <a:avLst/>
          </a:prstGeom>
        </p:spPr>
        <p:txBody>
          <a:bodyPr wrap="square">
            <a:spAutoFit/>
          </a:bodyPr>
          <a:lstStyle/>
          <a:p>
            <a:pPr algn="just"/>
            <a:r>
              <a:rPr lang="es-MX" sz="2800" dirty="0" smtClean="0"/>
              <a:t>El alumno identificará y diferenciará  los actos de comercio, para que mediante su conceptualización y concepción legal,  establezca su  trascendencia  en los ámbitos  mercantil y social, generando en el discente una  actitud crítica y valorativa de la norma respectiva</a:t>
            </a:r>
            <a:endParaRPr lang="es-MX" sz="2800" dirty="0"/>
          </a:p>
        </p:txBody>
      </p:sp>
      <p:sp>
        <p:nvSpPr>
          <p:cNvPr id="4" name="AutoShape 2" descr="Resultado de imagen para alum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221088"/>
            <a:ext cx="4441676" cy="2420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8698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4631" y="692696"/>
            <a:ext cx="8496944" cy="707886"/>
          </a:xfrm>
          <a:prstGeom prst="rect">
            <a:avLst/>
          </a:prstGeom>
        </p:spPr>
        <p:txBody>
          <a:bodyPr wrap="square">
            <a:spAutoFit/>
          </a:bodyPr>
          <a:lstStyle/>
          <a:p>
            <a:r>
              <a:rPr lang="es-ES" sz="4000" b="1" spc="100" dirty="0">
                <a:ln w="18000">
                  <a:solidFill>
                    <a:srgbClr val="53548A">
                      <a:satMod val="200000"/>
                      <a:tint val="72000"/>
                    </a:srgbClr>
                  </a:solidFill>
                  <a:prstDash val="solid"/>
                </a:ln>
                <a:solidFill>
                  <a:srgbClr val="53548A">
                    <a:satMod val="280000"/>
                    <a:tint val="100000"/>
                    <a:alpha val="5700"/>
                  </a:srgbClr>
                </a:solidFill>
                <a:effectLst>
                  <a:outerShdw blurRad="38100" dist="38100" dir="2700000" algn="tl">
                    <a:srgbClr val="000000">
                      <a:alpha val="43137"/>
                    </a:srgbClr>
                  </a:outerShdw>
                </a:effectLst>
              </a:rPr>
              <a:t>CRITERIOS DE DESEMPEÑO </a:t>
            </a:r>
            <a:endParaRPr lang="es-MX" sz="1200" dirty="0"/>
          </a:p>
        </p:txBody>
      </p:sp>
      <p:sp>
        <p:nvSpPr>
          <p:cNvPr id="5" name="4 Rectángulo"/>
          <p:cNvSpPr/>
          <p:nvPr/>
        </p:nvSpPr>
        <p:spPr>
          <a:xfrm>
            <a:off x="683568" y="1916832"/>
            <a:ext cx="6912768" cy="3046988"/>
          </a:xfrm>
          <a:prstGeom prst="rect">
            <a:avLst/>
          </a:prstGeom>
        </p:spPr>
        <p:txBody>
          <a:bodyPr wrap="square">
            <a:spAutoFit/>
          </a:bodyPr>
          <a:lstStyle/>
          <a:p>
            <a:pPr marL="285750" indent="-285750">
              <a:lnSpc>
                <a:spcPct val="150000"/>
              </a:lnSpc>
              <a:buFont typeface="Wingdings" pitchFamily="2" charset="2"/>
              <a:buChar char="§"/>
            </a:pPr>
            <a:r>
              <a:rPr lang="es-ES" sz="3200" dirty="0" smtClean="0"/>
              <a:t>Investigación documental.</a:t>
            </a:r>
          </a:p>
          <a:p>
            <a:pPr marL="285750" indent="-285750">
              <a:lnSpc>
                <a:spcPct val="150000"/>
              </a:lnSpc>
              <a:buFont typeface="Wingdings" pitchFamily="2" charset="2"/>
              <a:buChar char="§"/>
            </a:pPr>
            <a:r>
              <a:rPr lang="es-ES" sz="3200" dirty="0" smtClean="0"/>
              <a:t>Trabajo en equipo.</a:t>
            </a:r>
          </a:p>
          <a:p>
            <a:pPr marL="285750" indent="-285750">
              <a:lnSpc>
                <a:spcPct val="150000"/>
              </a:lnSpc>
              <a:buFont typeface="Wingdings" pitchFamily="2" charset="2"/>
              <a:buChar char="§"/>
            </a:pPr>
            <a:r>
              <a:rPr lang="es-ES" sz="3200" dirty="0" smtClean="0"/>
              <a:t>Exposición en clase.</a:t>
            </a:r>
          </a:p>
          <a:p>
            <a:pPr marL="285750" indent="-285750">
              <a:lnSpc>
                <a:spcPct val="150000"/>
              </a:lnSpc>
              <a:buFont typeface="Wingdings" pitchFamily="2" charset="2"/>
              <a:buChar char="§"/>
            </a:pPr>
            <a:r>
              <a:rPr lang="es-ES" sz="3200" dirty="0" smtClean="0"/>
              <a:t>Elaboración de material didáctico</a:t>
            </a:r>
            <a:endParaRPr lang="es-MX" sz="3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17864">
            <a:off x="6084168" y="2276872"/>
            <a:ext cx="254317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4963820"/>
            <a:ext cx="3345160" cy="168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91814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1414</TotalTime>
  <Words>3470</Words>
  <Application>Microsoft Office PowerPoint</Application>
  <PresentationFormat>Presentación en pantalla (4:3)</PresentationFormat>
  <Paragraphs>400</Paragraphs>
  <Slides>64</Slides>
  <Notes>2</Notes>
  <HiddenSlides>0</HiddenSlides>
  <MMClips>0</MMClips>
  <ScaleCrop>false</ScaleCrop>
  <HeadingPairs>
    <vt:vector size="6" baseType="variant">
      <vt:variant>
        <vt:lpstr>Fuentes usadas</vt:lpstr>
      </vt:variant>
      <vt:variant>
        <vt:i4>21</vt:i4>
      </vt:variant>
      <vt:variant>
        <vt:lpstr>Tema</vt:lpstr>
      </vt:variant>
      <vt:variant>
        <vt:i4>1</vt:i4>
      </vt:variant>
      <vt:variant>
        <vt:lpstr>Títulos de diapositiva</vt:lpstr>
      </vt:variant>
      <vt:variant>
        <vt:i4>64</vt:i4>
      </vt:variant>
    </vt:vector>
  </HeadingPairs>
  <TitlesOfParts>
    <vt:vector size="86" baseType="lpstr">
      <vt:lpstr>Algerian</vt:lpstr>
      <vt:lpstr>Arabic Typesetting</vt:lpstr>
      <vt:lpstr>Arial</vt:lpstr>
      <vt:lpstr>Bernard MT Condensed</vt:lpstr>
      <vt:lpstr>Bookman Old Style</vt:lpstr>
      <vt:lpstr>Calibri</vt:lpstr>
      <vt:lpstr>Californian FB</vt:lpstr>
      <vt:lpstr>Century Schoolbook</vt:lpstr>
      <vt:lpstr>Copperplate Gothic Bold</vt:lpstr>
      <vt:lpstr>Copperplate Gothic Light</vt:lpstr>
      <vt:lpstr>Courier New</vt:lpstr>
      <vt:lpstr>Georgia</vt:lpstr>
      <vt:lpstr>Goudy Stout</vt:lpstr>
      <vt:lpstr>Poor Richard</vt:lpstr>
      <vt:lpstr>Ravie</vt:lpstr>
      <vt:lpstr>Trebuchet MS</vt:lpstr>
      <vt:lpstr>Tw Cen MT</vt:lpstr>
      <vt:lpstr>Verdana</vt:lpstr>
      <vt:lpstr>Wide Latin</vt:lpstr>
      <vt:lpstr>Wingdings</vt:lpstr>
      <vt:lpstr>Wingdings 2</vt:lpstr>
      <vt:lpstr>Urbano</vt:lpstr>
      <vt:lpstr> CENTRO UNIVERSITARIO  UAEM  ECATEPEC</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SOCIEDADES IRREGULARES</vt:lpstr>
      <vt:lpstr>Efectos de la irregularidad de las sociedades</vt:lpstr>
      <vt:lpstr>Sociedades irregulares en caso de quiebra</vt:lpstr>
      <vt:lpstr>Presentación de PowerPoint</vt:lpstr>
      <vt:lpstr>CLASIFICACION DE LAS SOCIEDADES MERCANTILES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SOCIEDAD ANONIMA</vt:lpstr>
      <vt:lpstr>SOCIEDAD DE RESPONSABILIDAD LIMITADA</vt:lpstr>
      <vt:lpstr>Sociedad en comandita</vt:lpstr>
      <vt:lpstr>BIBLIOGRAFIA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UNIVERSITARIO  UAEM  ECATEPEC</dc:title>
  <dc:creator>mireya</dc:creator>
  <cp:lastModifiedBy>Marco Villeda</cp:lastModifiedBy>
  <cp:revision>98</cp:revision>
  <dcterms:created xsi:type="dcterms:W3CDTF">2015-08-02T03:23:37Z</dcterms:created>
  <dcterms:modified xsi:type="dcterms:W3CDTF">2015-10-03T02:21:54Z</dcterms:modified>
</cp:coreProperties>
</file>