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381" r:id="rId2"/>
    <p:sldId id="489" r:id="rId3"/>
    <p:sldId id="427" r:id="rId4"/>
    <p:sldId id="490" r:id="rId5"/>
    <p:sldId id="428" r:id="rId6"/>
    <p:sldId id="432" r:id="rId7"/>
    <p:sldId id="496" r:id="rId8"/>
    <p:sldId id="497" r:id="rId9"/>
    <p:sldId id="498" r:id="rId10"/>
    <p:sldId id="499" r:id="rId11"/>
    <p:sldId id="482" r:id="rId12"/>
    <p:sldId id="483" r:id="rId13"/>
    <p:sldId id="486" r:id="rId14"/>
    <p:sldId id="488" r:id="rId15"/>
    <p:sldId id="433" r:id="rId16"/>
    <p:sldId id="500" r:id="rId17"/>
    <p:sldId id="434" r:id="rId18"/>
    <p:sldId id="435" r:id="rId19"/>
    <p:sldId id="492" r:id="rId20"/>
    <p:sldId id="436" r:id="rId21"/>
    <p:sldId id="437" r:id="rId22"/>
    <p:sldId id="493" r:id="rId23"/>
    <p:sldId id="452" r:id="rId24"/>
    <p:sldId id="438" r:id="rId25"/>
    <p:sldId id="494" r:id="rId26"/>
    <p:sldId id="441" r:id="rId27"/>
    <p:sldId id="443" r:id="rId28"/>
    <p:sldId id="495" r:id="rId29"/>
    <p:sldId id="445" r:id="rId30"/>
    <p:sldId id="446" r:id="rId31"/>
    <p:sldId id="478" r:id="rId32"/>
    <p:sldId id="479" r:id="rId33"/>
    <p:sldId id="430" r:id="rId34"/>
    <p:sldId id="431" r:id="rId35"/>
  </p:sldIdLst>
  <p:sldSz cx="9144000" cy="6858000" type="screen4x3"/>
  <p:notesSz cx="6858000" cy="9144000"/>
  <p:custDataLst>
    <p:tags r:id="rId38"/>
  </p:custDataLst>
  <p:defaultTextStyle>
    <a:defPPr>
      <a:defRPr lang="es-ES_tradnl"/>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00"/>
    <a:srgbClr val="669900"/>
    <a:srgbClr val="BAC48A"/>
    <a:srgbClr val="ABB771"/>
    <a:srgbClr val="98D395"/>
    <a:srgbClr val="4FB04A"/>
    <a:srgbClr val="7DAF4B"/>
    <a:srgbClr val="7BB2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2580" y="-774"/>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21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s-ES"/>
          </a:p>
        </p:txBody>
      </p:sp>
      <p:sp>
        <p:nvSpPr>
          <p:cNvPr id="215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s-ES"/>
          </a:p>
        </p:txBody>
      </p:sp>
      <p:sp>
        <p:nvSpPr>
          <p:cNvPr id="215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s-ES"/>
          </a:p>
        </p:txBody>
      </p:sp>
      <p:sp>
        <p:nvSpPr>
          <p:cNvPr id="215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E387EA4-EF01-40C2-9395-04AED2C8D43A}" type="slidenum">
              <a:rPr lang="es-ES"/>
              <a:pPr>
                <a:defRPr/>
              </a:pPr>
              <a:t>‹Nº›</a:t>
            </a:fld>
            <a:endParaRPr lang="es-ES"/>
          </a:p>
        </p:txBody>
      </p:sp>
    </p:spTree>
    <p:extLst>
      <p:ext uri="{BB962C8B-B14F-4D97-AF65-F5344CB8AC3E}">
        <p14:creationId xmlns:p14="http://schemas.microsoft.com/office/powerpoint/2010/main" val="1091991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s-ES"/>
          </a:p>
        </p:txBody>
      </p:sp>
      <p:sp>
        <p:nvSpPr>
          <p:cNvPr id="2355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s-E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s-E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A26B732-01C6-4128-9D8B-615842A5B3A7}" type="slidenum">
              <a:rPr lang="es-ES"/>
              <a:pPr>
                <a:defRPr/>
              </a:pPr>
              <a:t>‹Nº›</a:t>
            </a:fld>
            <a:endParaRPr lang="es-ES"/>
          </a:p>
        </p:txBody>
      </p:sp>
    </p:spTree>
    <p:extLst>
      <p:ext uri="{BB962C8B-B14F-4D97-AF65-F5344CB8AC3E}">
        <p14:creationId xmlns:p14="http://schemas.microsoft.com/office/powerpoint/2010/main" val="6379134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ln/>
        </p:spPr>
      </p:sp>
      <p:sp>
        <p:nvSpPr>
          <p:cNvPr id="409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4"/>
          <p:cNvSpPr>
            <a:spLocks noGrp="1" noChangeArrowheads="1"/>
          </p:cNvSpPr>
          <p:nvPr>
            <p:ph type="dt" sz="half" idx="10"/>
          </p:nvPr>
        </p:nvSpPr>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xfrm>
            <a:off x="7010400" y="6597650"/>
            <a:ext cx="2133600" cy="476250"/>
          </a:xfrm>
        </p:spPr>
        <p:txBody>
          <a:bodyPr/>
          <a:lstStyle>
            <a:lvl1pPr>
              <a:defRPr smtClean="0"/>
            </a:lvl1pPr>
          </a:lstStyle>
          <a:p>
            <a:pPr>
              <a:defRPr/>
            </a:pPr>
            <a:fld id="{D26E3A98-208E-409D-829D-17B7F4D089A3}" type="slidenum">
              <a:rPr lang="es-ES_tradnl"/>
              <a:pPr>
                <a:defRPr/>
              </a:pPr>
              <a:t>‹Nº›</a:t>
            </a:fld>
            <a:endParaRPr lang="es-ES_tradnl"/>
          </a:p>
        </p:txBody>
      </p:sp>
    </p:spTree>
    <p:extLst>
      <p:ext uri="{BB962C8B-B14F-4D97-AF65-F5344CB8AC3E}">
        <p14:creationId xmlns:p14="http://schemas.microsoft.com/office/powerpoint/2010/main" val="2325692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33745CB-6194-4CE3-A536-B28455E3317E}" type="slidenum">
              <a:rPr lang="es-ES_tradnl"/>
              <a:pPr>
                <a:defRPr/>
              </a:pPr>
              <a:t>‹Nº›</a:t>
            </a:fld>
            <a:endParaRPr lang="es-ES_tradnl"/>
          </a:p>
        </p:txBody>
      </p:sp>
    </p:spTree>
    <p:extLst>
      <p:ext uri="{BB962C8B-B14F-4D97-AF65-F5344CB8AC3E}">
        <p14:creationId xmlns:p14="http://schemas.microsoft.com/office/powerpoint/2010/main" val="225080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9E192EC9-4D7F-4F64-AAB7-43E101CC06B1}" type="slidenum">
              <a:rPr lang="es-ES_tradnl"/>
              <a:pPr>
                <a:defRPr/>
              </a:pPr>
              <a:t>‹Nº›</a:t>
            </a:fld>
            <a:endParaRPr lang="es-ES_tradnl"/>
          </a:p>
        </p:txBody>
      </p:sp>
    </p:spTree>
    <p:extLst>
      <p:ext uri="{BB962C8B-B14F-4D97-AF65-F5344CB8AC3E}">
        <p14:creationId xmlns:p14="http://schemas.microsoft.com/office/powerpoint/2010/main" val="2920301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3AD86FD4-6507-4BA7-AB00-84C5252B38B7}" type="slidenum">
              <a:rPr lang="es-ES_tradnl"/>
              <a:pPr>
                <a:defRPr/>
              </a:pPr>
              <a:t>‹Nº›</a:t>
            </a:fld>
            <a:endParaRPr lang="es-ES_tradnl"/>
          </a:p>
        </p:txBody>
      </p:sp>
    </p:spTree>
    <p:extLst>
      <p:ext uri="{BB962C8B-B14F-4D97-AF65-F5344CB8AC3E}">
        <p14:creationId xmlns:p14="http://schemas.microsoft.com/office/powerpoint/2010/main" val="1505678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C2B3FB0E-85A8-4E70-8E43-B336F04C9296}" type="slidenum">
              <a:rPr lang="es-ES_tradnl"/>
              <a:pPr>
                <a:defRPr/>
              </a:pPr>
              <a:t>‹Nº›</a:t>
            </a:fld>
            <a:endParaRPr lang="es-ES_tradnl"/>
          </a:p>
        </p:txBody>
      </p:sp>
    </p:spTree>
    <p:extLst>
      <p:ext uri="{BB962C8B-B14F-4D97-AF65-F5344CB8AC3E}">
        <p14:creationId xmlns:p14="http://schemas.microsoft.com/office/powerpoint/2010/main" val="1639354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FAD872BD-9E69-4EC4-AFDF-37ED3DF6BC4F}" type="slidenum">
              <a:rPr lang="es-ES_tradnl"/>
              <a:pPr>
                <a:defRPr/>
              </a:pPr>
              <a:t>‹Nº›</a:t>
            </a:fld>
            <a:endParaRPr lang="es-ES_tradnl"/>
          </a:p>
        </p:txBody>
      </p:sp>
    </p:spTree>
    <p:extLst>
      <p:ext uri="{BB962C8B-B14F-4D97-AF65-F5344CB8AC3E}">
        <p14:creationId xmlns:p14="http://schemas.microsoft.com/office/powerpoint/2010/main" val="1498970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F989ABE7-B5EB-4726-9F55-1433D47A95DD}" type="slidenum">
              <a:rPr lang="es-ES_tradnl"/>
              <a:pPr>
                <a:defRPr/>
              </a:pPr>
              <a:t>‹Nº›</a:t>
            </a:fld>
            <a:endParaRPr lang="es-ES_tradnl"/>
          </a:p>
        </p:txBody>
      </p:sp>
    </p:spTree>
    <p:extLst>
      <p:ext uri="{BB962C8B-B14F-4D97-AF65-F5344CB8AC3E}">
        <p14:creationId xmlns:p14="http://schemas.microsoft.com/office/powerpoint/2010/main" val="1862472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F02761BD-17A7-4522-9C7E-031527BD3F55}" type="slidenum">
              <a:rPr lang="es-ES_tradnl"/>
              <a:pPr>
                <a:defRPr/>
              </a:pPr>
              <a:t>‹Nº›</a:t>
            </a:fld>
            <a:endParaRPr lang="es-ES_tradnl"/>
          </a:p>
        </p:txBody>
      </p:sp>
    </p:spTree>
    <p:extLst>
      <p:ext uri="{BB962C8B-B14F-4D97-AF65-F5344CB8AC3E}">
        <p14:creationId xmlns:p14="http://schemas.microsoft.com/office/powerpoint/2010/main" val="1522257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B28CF5A6-C131-4866-94BD-9789A8C9949C}" type="slidenum">
              <a:rPr lang="es-ES_tradnl"/>
              <a:pPr>
                <a:defRPr/>
              </a:pPr>
              <a:t>‹Nº›</a:t>
            </a:fld>
            <a:endParaRPr lang="es-ES_tradnl"/>
          </a:p>
        </p:txBody>
      </p:sp>
    </p:spTree>
    <p:extLst>
      <p:ext uri="{BB962C8B-B14F-4D97-AF65-F5344CB8AC3E}">
        <p14:creationId xmlns:p14="http://schemas.microsoft.com/office/powerpoint/2010/main" val="2590500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D33387D4-F8CA-447E-A303-D518080B56EF}" type="slidenum">
              <a:rPr lang="es-ES_tradnl"/>
              <a:pPr>
                <a:defRPr/>
              </a:pPr>
              <a:t>‹Nº›</a:t>
            </a:fld>
            <a:endParaRPr lang="es-ES_tradnl"/>
          </a:p>
        </p:txBody>
      </p:sp>
    </p:spTree>
    <p:extLst>
      <p:ext uri="{BB962C8B-B14F-4D97-AF65-F5344CB8AC3E}">
        <p14:creationId xmlns:p14="http://schemas.microsoft.com/office/powerpoint/2010/main" val="3653874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45B34CD5-459A-49BF-BE4D-EF67B35EAC61}" type="slidenum">
              <a:rPr lang="es-ES_tradnl"/>
              <a:pPr>
                <a:defRPr/>
              </a:pPr>
              <a:t>‹Nº›</a:t>
            </a:fld>
            <a:endParaRPr lang="es-ES_tradnl"/>
          </a:p>
        </p:txBody>
      </p:sp>
    </p:spTree>
    <p:extLst>
      <p:ext uri="{BB962C8B-B14F-4D97-AF65-F5344CB8AC3E}">
        <p14:creationId xmlns:p14="http://schemas.microsoft.com/office/powerpoint/2010/main" val="304924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AC48A"/>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95A5133-8CC8-4FE4-AEC0-AFD1A71ADFE6}" type="slidenum">
              <a:rPr lang="es-ES_tradnl"/>
              <a:pPr>
                <a:defRPr/>
              </a:pPr>
              <a:t>‹Nº›</a:t>
            </a:fld>
            <a:endParaRPr lang="es-ES_tradnl"/>
          </a:p>
        </p:txBody>
      </p:sp>
      <p:pic>
        <p:nvPicPr>
          <p:cNvPr id="1031" name="Picture 41" descr="Sin títul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3850" y="260350"/>
            <a:ext cx="10795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9"/>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146800"/>
            <a:ext cx="9144000"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10"/>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287838" y="6165850"/>
            <a:ext cx="554037"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42988" y="3501008"/>
            <a:ext cx="7772400" cy="1728788"/>
          </a:xfrm>
        </p:spPr>
        <p:txBody>
          <a:bodyPr/>
          <a:lstStyle/>
          <a:p>
            <a:pPr eaLnBrk="1" hangingPunct="1"/>
            <a:r>
              <a:rPr lang="es-MX" sz="2400" dirty="0" smtClean="0">
                <a:ea typeface="ＭＳ Ｐゴシック" pitchFamily="34" charset="-128"/>
              </a:rPr>
              <a:t>Unidad 3: </a:t>
            </a:r>
            <a:br>
              <a:rPr lang="es-MX" sz="2400" dirty="0" smtClean="0">
                <a:ea typeface="ＭＳ Ｐゴシック" pitchFamily="34" charset="-128"/>
              </a:rPr>
            </a:br>
            <a:r>
              <a:rPr lang="es-MX" sz="2400" dirty="0" smtClean="0">
                <a:ea typeface="ＭＳ Ｐゴシック" pitchFamily="34" charset="-128"/>
              </a:rPr>
              <a:t>Estructuras de control de flujo en </a:t>
            </a:r>
            <a:r>
              <a:rPr lang="es-MX" sz="2400" dirty="0" smtClean="0">
                <a:ea typeface="ＭＳ Ｐゴシック" pitchFamily="34" charset="-128"/>
              </a:rPr>
              <a:t>pseudocódigos</a:t>
            </a:r>
            <a:br>
              <a:rPr lang="es-MX" sz="2400" dirty="0" smtClean="0">
                <a:ea typeface="ＭＳ Ｐゴシック" pitchFamily="34" charset="-128"/>
              </a:rPr>
            </a:br>
            <a:r>
              <a:rPr lang="es-MX" sz="2400" dirty="0">
                <a:ea typeface="ＭＳ Ｐゴシック" pitchFamily="34" charset="-128"/>
              </a:rPr>
              <a:t/>
            </a:r>
            <a:br>
              <a:rPr lang="es-MX" sz="2400" dirty="0">
                <a:ea typeface="ＭＳ Ｐゴシック" pitchFamily="34" charset="-128"/>
              </a:rPr>
            </a:br>
            <a:r>
              <a:rPr lang="es-MX" sz="2400" dirty="0" smtClean="0">
                <a:ea typeface="ＭＳ Ｐゴシック" pitchFamily="34" charset="-128"/>
              </a:rPr>
              <a:t>Tema: Estructuras secuenciales y de selección</a:t>
            </a:r>
            <a:endParaRPr lang="es-ES" sz="2400" i="1" dirty="0" smtClean="0">
              <a:ea typeface="ＭＳ Ｐゴシック" pitchFamily="34" charset="-128"/>
            </a:endParaRPr>
          </a:p>
        </p:txBody>
      </p:sp>
      <p:sp>
        <p:nvSpPr>
          <p:cNvPr id="3075" name="Rectangle 3"/>
          <p:cNvSpPr>
            <a:spLocks noGrp="1" noChangeArrowheads="1"/>
          </p:cNvSpPr>
          <p:nvPr>
            <p:ph type="subTitle" idx="1"/>
          </p:nvPr>
        </p:nvSpPr>
        <p:spPr>
          <a:xfrm>
            <a:off x="2448420" y="5709170"/>
            <a:ext cx="7596188" cy="1392238"/>
          </a:xfrm>
        </p:spPr>
        <p:txBody>
          <a:bodyPr/>
          <a:lstStyle/>
          <a:p>
            <a:pPr eaLnBrk="1" hangingPunct="1">
              <a:lnSpc>
                <a:spcPct val="80000"/>
              </a:lnSpc>
              <a:spcBef>
                <a:spcPct val="0"/>
              </a:spcBef>
            </a:pPr>
            <a:r>
              <a:rPr lang="es-MX" sz="2200" b="1" i="1" dirty="0" smtClean="0">
                <a:latin typeface="Arial" pitchFamily="34" charset="0"/>
                <a:ea typeface="ＭＳ Ｐゴシック" pitchFamily="34" charset="-128"/>
                <a:cs typeface="Arial" pitchFamily="34" charset="0"/>
              </a:rPr>
              <a:t>Presenta: Dr. Jorge Rodríguez Arce.</a:t>
            </a:r>
          </a:p>
        </p:txBody>
      </p:sp>
      <p:sp>
        <p:nvSpPr>
          <p:cNvPr id="3076" name="CuadroTexto 1"/>
          <p:cNvSpPr txBox="1">
            <a:spLocks noChangeArrowheads="1"/>
          </p:cNvSpPr>
          <p:nvPr/>
        </p:nvSpPr>
        <p:spPr bwMode="auto">
          <a:xfrm>
            <a:off x="1547813" y="260350"/>
            <a:ext cx="74168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s-ES" sz="2600" b="1" dirty="0"/>
              <a:t>Universidad Autónoma del Estado de México</a:t>
            </a:r>
          </a:p>
          <a:p>
            <a:pPr algn="ctr" eaLnBrk="1" hangingPunct="1"/>
            <a:r>
              <a:rPr lang="es-ES" sz="2600" b="1" dirty="0" smtClean="0"/>
              <a:t>Facultad </a:t>
            </a:r>
            <a:r>
              <a:rPr lang="es-ES" sz="2600" b="1" smtClean="0"/>
              <a:t>de Medicina</a:t>
            </a:r>
            <a:endParaRPr lang="es-ES" sz="2600" b="1" dirty="0"/>
          </a:p>
        </p:txBody>
      </p:sp>
      <p:sp>
        <p:nvSpPr>
          <p:cNvPr id="3077" name="CuadroTexto 2"/>
          <p:cNvSpPr txBox="1">
            <a:spLocks noChangeArrowheads="1"/>
          </p:cNvSpPr>
          <p:nvPr/>
        </p:nvSpPr>
        <p:spPr bwMode="auto">
          <a:xfrm>
            <a:off x="2093820" y="1560196"/>
            <a:ext cx="52389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s-ES" sz="2400" dirty="0">
                <a:cs typeface="Arial" pitchFamily="34" charset="0"/>
              </a:rPr>
              <a:t>Licenciatura en </a:t>
            </a:r>
            <a:r>
              <a:rPr lang="es-ES" sz="2400" dirty="0" smtClean="0">
                <a:cs typeface="Arial" pitchFamily="34" charset="0"/>
              </a:rPr>
              <a:t>Bioingeniería Médica</a:t>
            </a:r>
            <a:endParaRPr lang="es-ES" sz="2400" dirty="0">
              <a:cs typeface="Arial" pitchFamily="34" charset="0"/>
            </a:endParaRPr>
          </a:p>
        </p:txBody>
      </p:sp>
      <p:sp>
        <p:nvSpPr>
          <p:cNvPr id="3078" name="Rectangle 2"/>
          <p:cNvSpPr txBox="1">
            <a:spLocks noChangeArrowheads="1"/>
          </p:cNvSpPr>
          <p:nvPr/>
        </p:nvSpPr>
        <p:spPr bwMode="auto">
          <a:xfrm>
            <a:off x="827088" y="1988840"/>
            <a:ext cx="7772400"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s-MX" sz="2400" dirty="0">
                <a:solidFill>
                  <a:schemeClr val="tx2"/>
                </a:solidFill>
              </a:rPr>
              <a:t>Unidad de Aprendizaje</a:t>
            </a:r>
            <a:r>
              <a:rPr lang="es-MX" sz="2400" dirty="0" smtClean="0">
                <a:solidFill>
                  <a:schemeClr val="tx2"/>
                </a:solidFill>
              </a:rPr>
              <a:t>:</a:t>
            </a:r>
          </a:p>
          <a:p>
            <a:pPr algn="ctr" eaLnBrk="1" hangingPunct="1"/>
            <a:r>
              <a:rPr lang="es-MX" sz="2400" dirty="0" smtClean="0">
                <a:solidFill>
                  <a:schemeClr val="tx2"/>
                </a:solidFill>
              </a:rPr>
              <a:t>Algoritmos y programación básica</a:t>
            </a:r>
            <a:endParaRPr lang="es-ES" sz="2400" dirty="0">
              <a:solidFill>
                <a:schemeClr val="tx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lstStyle/>
          <a:p>
            <a:r>
              <a:rPr lang="es-MX" dirty="0" smtClean="0"/>
              <a:t>Instrucción de salida:</a:t>
            </a:r>
            <a:br>
              <a:rPr lang="es-MX" dirty="0" smtClean="0"/>
            </a:br>
            <a:r>
              <a:rPr lang="es-MX" dirty="0" smtClean="0"/>
              <a:t>Escribir</a:t>
            </a:r>
            <a:endParaRPr lang="es-MX" dirty="0"/>
          </a:p>
        </p:txBody>
      </p:sp>
      <p:sp>
        <p:nvSpPr>
          <p:cNvPr id="3" name="2 Marcador de contenido"/>
          <p:cNvSpPr>
            <a:spLocks noGrp="1"/>
          </p:cNvSpPr>
          <p:nvPr>
            <p:ph idx="1"/>
          </p:nvPr>
        </p:nvSpPr>
        <p:spPr>
          <a:xfrm>
            <a:off x="251520" y="1600200"/>
            <a:ext cx="8712968" cy="4525963"/>
          </a:xfrm>
        </p:spPr>
        <p:txBody>
          <a:bodyPr/>
          <a:lstStyle/>
          <a:p>
            <a:pPr>
              <a:defRPr/>
            </a:pPr>
            <a:r>
              <a:rPr lang="es-MX" sz="2000" dirty="0" smtClean="0"/>
              <a:t>Se emplea para mostrar alguna información en pantalla al usuario. </a:t>
            </a:r>
            <a:r>
              <a:rPr lang="es-MX" sz="2000" dirty="0" smtClean="0"/>
              <a:t>La información que se puede mostrar en pantalla es:</a:t>
            </a:r>
          </a:p>
          <a:p>
            <a:pPr lvl="1">
              <a:defRPr/>
            </a:pPr>
            <a:r>
              <a:rPr lang="es-MX" sz="2000" dirty="0" smtClean="0"/>
              <a:t>Un mensaje al usuario</a:t>
            </a:r>
          </a:p>
          <a:p>
            <a:pPr lvl="1">
              <a:defRPr/>
            </a:pPr>
            <a:r>
              <a:rPr lang="es-MX" sz="2000" dirty="0" smtClean="0"/>
              <a:t>El contenido de una variable</a:t>
            </a:r>
          </a:p>
          <a:p>
            <a:pPr lvl="1">
              <a:defRPr/>
            </a:pPr>
            <a:r>
              <a:rPr lang="es-MX" sz="2000" dirty="0" smtClean="0"/>
              <a:t>Una combinación de las dos anteriores</a:t>
            </a:r>
          </a:p>
          <a:p>
            <a:pPr lvl="1">
              <a:defRPr/>
            </a:pPr>
            <a:endParaRPr lang="es-MX" sz="2000" dirty="0" smtClean="0"/>
          </a:p>
          <a:p>
            <a:pPr marL="400050" lvl="1" indent="0">
              <a:defRPr/>
            </a:pPr>
            <a:r>
              <a:rPr lang="es-MX" sz="2000" dirty="0"/>
              <a:t>Ejemplos</a:t>
            </a:r>
            <a:r>
              <a:rPr lang="es-MX" sz="2000" dirty="0" smtClean="0"/>
              <a:t>:</a:t>
            </a:r>
          </a:p>
          <a:p>
            <a:pPr marL="400050" lvl="1" indent="0">
              <a:buNone/>
              <a:defRPr/>
            </a:pPr>
            <a:r>
              <a:rPr lang="es-MX" sz="2000" dirty="0" smtClean="0"/>
              <a:t>	1. Escribir (“Hola me llamo Juan”): mostrara en pantalla el mensaje 	que esta entre comillas.</a:t>
            </a:r>
            <a:endParaRPr lang="es-MX" sz="2000" dirty="0"/>
          </a:p>
          <a:p>
            <a:pPr marL="0" indent="0">
              <a:buNone/>
              <a:defRPr/>
            </a:pPr>
            <a:r>
              <a:rPr lang="es-MX" sz="2000" dirty="0" smtClean="0"/>
              <a:t>	</a:t>
            </a:r>
            <a:r>
              <a:rPr lang="es-MX" sz="2000" dirty="0" smtClean="0"/>
              <a:t>2. Escribir (x): mostrará en pantalla el contenido de la variable x</a:t>
            </a:r>
          </a:p>
          <a:p>
            <a:pPr marL="0" indent="0">
              <a:buNone/>
              <a:defRPr/>
            </a:pPr>
            <a:r>
              <a:rPr lang="es-MX" sz="2000" dirty="0"/>
              <a:t>	</a:t>
            </a:r>
            <a:r>
              <a:rPr lang="es-MX" sz="2000" dirty="0" smtClean="0"/>
              <a:t>3. Escribir (“El total de la suma es: ” + total): mostrará en pantalla el 	mensaje entre comillas junto con el valor de la variable total.</a:t>
            </a:r>
            <a:endParaRPr lang="es-MX" sz="2000" dirty="0"/>
          </a:p>
          <a:p>
            <a:endParaRPr lang="es-MX" sz="2400" dirty="0"/>
          </a:p>
        </p:txBody>
      </p:sp>
    </p:spTree>
    <p:extLst>
      <p:ext uri="{BB962C8B-B14F-4D97-AF65-F5344CB8AC3E}">
        <p14:creationId xmlns:p14="http://schemas.microsoft.com/office/powerpoint/2010/main" val="1330257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Estructuras secuenciales</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3361204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 secuencial</a:t>
            </a:r>
            <a:endParaRPr lang="es-MX" dirty="0"/>
          </a:p>
        </p:txBody>
      </p:sp>
      <p:sp>
        <p:nvSpPr>
          <p:cNvPr id="3" name="2 Marcador de contenido"/>
          <p:cNvSpPr>
            <a:spLocks noGrp="1"/>
          </p:cNvSpPr>
          <p:nvPr>
            <p:ph idx="1"/>
          </p:nvPr>
        </p:nvSpPr>
        <p:spPr>
          <a:xfrm>
            <a:off x="457200" y="1268760"/>
            <a:ext cx="8229600" cy="4525963"/>
          </a:xfrm>
        </p:spPr>
        <p:txBody>
          <a:bodyPr/>
          <a:lstStyle/>
          <a:p>
            <a:r>
              <a:rPr lang="es-MX" sz="2000" dirty="0" smtClean="0"/>
              <a:t>La estructura secuencial e</a:t>
            </a:r>
            <a:r>
              <a:rPr lang="es-MX" sz="2000" dirty="0" smtClean="0"/>
              <a:t>s </a:t>
            </a:r>
            <a:r>
              <a:rPr lang="es-MX" sz="2000" dirty="0" smtClean="0"/>
              <a:t>aquella en la que una acción (instrucción) sigue a otra en secuencia. Las acciones se </a:t>
            </a:r>
            <a:r>
              <a:rPr lang="es-MX" sz="2000" dirty="0" smtClean="0"/>
              <a:t>ejecutan </a:t>
            </a:r>
            <a:r>
              <a:rPr lang="es-MX" sz="2000" dirty="0" smtClean="0"/>
              <a:t>de tal modo que </a:t>
            </a:r>
            <a:r>
              <a:rPr lang="es-MX" sz="2000" dirty="0" smtClean="0"/>
              <a:t>al finalizar la instrucción 1 se continua con la 2 después con la 3 </a:t>
            </a:r>
            <a:r>
              <a:rPr lang="es-MX" sz="2000" dirty="0" smtClean="0"/>
              <a:t>y </a:t>
            </a:r>
            <a:r>
              <a:rPr lang="es-MX" sz="2000" dirty="0" smtClean="0"/>
              <a:t>así sucesivamente hasta el final del </a:t>
            </a:r>
            <a:r>
              <a:rPr lang="es-MX" sz="2000" dirty="0" smtClean="0"/>
              <a:t>algoritmo.</a:t>
            </a:r>
          </a:p>
          <a:p>
            <a:r>
              <a:rPr lang="es-MX" sz="2000" dirty="0" smtClean="0"/>
              <a:t>Un algoritmo con estructura secuencial utiliza solo las operaciones básicas: asignación, escritura y lectura.</a:t>
            </a:r>
            <a:endParaRPr lang="es-MX" sz="2000" dirty="0"/>
          </a:p>
        </p:txBody>
      </p:sp>
      <p:pic>
        <p:nvPicPr>
          <p:cNvPr id="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378747"/>
            <a:ext cx="2421755" cy="2210493"/>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23912" y="5653117"/>
            <a:ext cx="8784976" cy="800219"/>
          </a:xfrm>
          <a:prstGeom prst="rect">
            <a:avLst/>
          </a:prstGeom>
          <a:noFill/>
        </p:spPr>
        <p:txBody>
          <a:bodyPr wrap="square" rtlCol="0">
            <a:spAutoFit/>
          </a:bodyPr>
          <a:lstStyle/>
          <a:p>
            <a:pPr lvl="0"/>
            <a:r>
              <a:rPr lang="es-MX" sz="1400" dirty="0" smtClean="0"/>
              <a:t>Imagen tomada de: </a:t>
            </a:r>
            <a:r>
              <a:rPr lang="es-MX" sz="1400" dirty="0" err="1"/>
              <a:t>Joyanes</a:t>
            </a:r>
            <a:r>
              <a:rPr lang="es-MX" sz="1400" dirty="0"/>
              <a:t>, A. L., (2008), </a:t>
            </a:r>
            <a:r>
              <a:rPr lang="es-MX" sz="1400" b="1" i="1" dirty="0"/>
              <a:t>Fundamentos de Programación. Algoritmos,  Estructuras de Datos y Objetos</a:t>
            </a:r>
            <a:r>
              <a:rPr lang="es-MX" sz="1400" i="1" dirty="0"/>
              <a:t>, </a:t>
            </a:r>
            <a:r>
              <a:rPr lang="es-MX" sz="1400" dirty="0"/>
              <a:t>Madrid, McGraw-Hill.</a:t>
            </a:r>
          </a:p>
          <a:p>
            <a:endParaRPr lang="es-MX" dirty="0"/>
          </a:p>
        </p:txBody>
      </p:sp>
    </p:spTree>
    <p:extLst>
      <p:ext uri="{BB962C8B-B14F-4D97-AF65-F5344CB8AC3E}">
        <p14:creationId xmlns:p14="http://schemas.microsoft.com/office/powerpoint/2010/main" val="2217128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4928" y="188640"/>
            <a:ext cx="8229600" cy="1143000"/>
          </a:xfrm>
        </p:spPr>
        <p:txBody>
          <a:bodyPr/>
          <a:lstStyle/>
          <a:p>
            <a:r>
              <a:rPr lang="es-MX" dirty="0"/>
              <a:t>Ejemplo</a:t>
            </a:r>
            <a:br>
              <a:rPr lang="es-MX" dirty="0"/>
            </a:br>
            <a:r>
              <a:rPr lang="es-MX" dirty="0"/>
              <a:t>Estructuras secuenciales</a:t>
            </a:r>
            <a:endParaRPr lang="es-MX" dirty="0"/>
          </a:p>
        </p:txBody>
      </p:sp>
      <p:sp>
        <p:nvSpPr>
          <p:cNvPr id="3" name="2 Marcador de contenido"/>
          <p:cNvSpPr>
            <a:spLocks noGrp="1"/>
          </p:cNvSpPr>
          <p:nvPr>
            <p:ph idx="1"/>
          </p:nvPr>
        </p:nvSpPr>
        <p:spPr/>
        <p:txBody>
          <a:bodyPr/>
          <a:lstStyle/>
          <a:p>
            <a:r>
              <a:rPr lang="es-MX" sz="2000" dirty="0" smtClean="0"/>
              <a:t>Escriba el </a:t>
            </a:r>
            <a:r>
              <a:rPr lang="es-MX" sz="2000" dirty="0" smtClean="0"/>
              <a:t>algoritmo de un programa que </a:t>
            </a:r>
            <a:r>
              <a:rPr lang="es-MX" sz="2000" dirty="0" smtClean="0"/>
              <a:t>calcule la suma y producto de dos </a:t>
            </a:r>
            <a:r>
              <a:rPr lang="es-MX" sz="2000" dirty="0" smtClean="0"/>
              <a:t>números enteros.</a:t>
            </a:r>
          </a:p>
          <a:p>
            <a:endParaRPr lang="es-MX" sz="2400" dirty="0"/>
          </a:p>
          <a:p>
            <a:endParaRPr lang="es-MX" sz="2400" dirty="0"/>
          </a:p>
        </p:txBody>
      </p:sp>
      <p:sp>
        <p:nvSpPr>
          <p:cNvPr id="5" name="4 Rectángulo"/>
          <p:cNvSpPr/>
          <p:nvPr/>
        </p:nvSpPr>
        <p:spPr>
          <a:xfrm>
            <a:off x="1331640" y="2348880"/>
            <a:ext cx="7056784" cy="36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solidFill>
                  <a:schemeClr val="tx1"/>
                </a:solidFill>
              </a:rPr>
              <a:t>Variables: </a:t>
            </a:r>
          </a:p>
          <a:p>
            <a:r>
              <a:rPr lang="es-MX" dirty="0" smtClean="0">
                <a:solidFill>
                  <a:schemeClr val="tx1"/>
                </a:solidFill>
              </a:rPr>
              <a:t>     Entero: a, b, s, p</a:t>
            </a:r>
          </a:p>
          <a:p>
            <a:r>
              <a:rPr lang="es-MX" dirty="0" smtClean="0">
                <a:solidFill>
                  <a:schemeClr val="tx1"/>
                </a:solidFill>
              </a:rPr>
              <a:t>Inicio</a:t>
            </a:r>
          </a:p>
          <a:p>
            <a:r>
              <a:rPr lang="es-MX" dirty="0" smtClean="0">
                <a:solidFill>
                  <a:schemeClr val="tx1"/>
                </a:solidFill>
              </a:rPr>
              <a:t>     Escribir (“Programa que calcula la suma de dos números”) </a:t>
            </a:r>
          </a:p>
          <a:p>
            <a:r>
              <a:rPr lang="es-MX" dirty="0">
                <a:solidFill>
                  <a:schemeClr val="tx1"/>
                </a:solidFill>
              </a:rPr>
              <a:t> </a:t>
            </a:r>
            <a:r>
              <a:rPr lang="es-MX" dirty="0" smtClean="0">
                <a:solidFill>
                  <a:schemeClr val="tx1"/>
                </a:solidFill>
              </a:rPr>
              <a:t>    Escribir (“Escribe el valor del primer número”)</a:t>
            </a:r>
          </a:p>
          <a:p>
            <a:r>
              <a:rPr lang="es-MX" dirty="0" smtClean="0">
                <a:solidFill>
                  <a:schemeClr val="tx1"/>
                </a:solidFill>
              </a:rPr>
              <a:t>     Leer (a)</a:t>
            </a:r>
          </a:p>
          <a:p>
            <a:r>
              <a:rPr lang="es-MX" dirty="0">
                <a:solidFill>
                  <a:schemeClr val="tx1"/>
                </a:solidFill>
              </a:rPr>
              <a:t> </a:t>
            </a:r>
            <a:r>
              <a:rPr lang="es-MX" dirty="0" smtClean="0">
                <a:solidFill>
                  <a:schemeClr val="tx1"/>
                </a:solidFill>
              </a:rPr>
              <a:t>    Escribir </a:t>
            </a:r>
            <a:r>
              <a:rPr lang="es-MX" dirty="0">
                <a:solidFill>
                  <a:schemeClr val="tx1"/>
                </a:solidFill>
              </a:rPr>
              <a:t>(“Escribe el valor del </a:t>
            </a:r>
            <a:r>
              <a:rPr lang="es-MX" dirty="0" smtClean="0">
                <a:solidFill>
                  <a:schemeClr val="tx1"/>
                </a:solidFill>
              </a:rPr>
              <a:t>segundo </a:t>
            </a:r>
            <a:r>
              <a:rPr lang="es-MX" dirty="0">
                <a:solidFill>
                  <a:schemeClr val="tx1"/>
                </a:solidFill>
              </a:rPr>
              <a:t>número”)</a:t>
            </a:r>
            <a:endParaRPr lang="es-MX" dirty="0" smtClean="0">
              <a:solidFill>
                <a:schemeClr val="tx1"/>
              </a:solidFill>
            </a:endParaRPr>
          </a:p>
          <a:p>
            <a:r>
              <a:rPr lang="es-MX" dirty="0" smtClean="0">
                <a:solidFill>
                  <a:schemeClr val="tx1"/>
                </a:solidFill>
              </a:rPr>
              <a:t>     Leer (b)</a:t>
            </a:r>
          </a:p>
          <a:p>
            <a:r>
              <a:rPr lang="es-MX" dirty="0" smtClean="0">
                <a:solidFill>
                  <a:schemeClr val="tx1"/>
                </a:solidFill>
              </a:rPr>
              <a:t>     s </a:t>
            </a:r>
            <a:r>
              <a:rPr lang="es-MX" dirty="0" smtClean="0">
                <a:solidFill>
                  <a:schemeClr val="tx1"/>
                </a:solidFill>
                <a:sym typeface="Wingdings" pitchFamily="2" charset="2"/>
              </a:rPr>
              <a:t> </a:t>
            </a:r>
            <a:r>
              <a:rPr lang="es-MX" dirty="0" err="1" smtClean="0">
                <a:solidFill>
                  <a:schemeClr val="tx1"/>
                </a:solidFill>
                <a:sym typeface="Wingdings" pitchFamily="2" charset="2"/>
              </a:rPr>
              <a:t>a+b</a:t>
            </a:r>
            <a:endParaRPr lang="es-MX" dirty="0" smtClean="0">
              <a:solidFill>
                <a:schemeClr val="tx1"/>
              </a:solidFill>
              <a:sym typeface="Wingdings" pitchFamily="2" charset="2"/>
            </a:endParaRPr>
          </a:p>
          <a:p>
            <a:r>
              <a:rPr lang="es-MX" dirty="0">
                <a:solidFill>
                  <a:schemeClr val="tx1"/>
                </a:solidFill>
                <a:sym typeface="Wingdings" pitchFamily="2" charset="2"/>
              </a:rPr>
              <a:t> </a:t>
            </a:r>
            <a:r>
              <a:rPr lang="es-MX" dirty="0" smtClean="0">
                <a:solidFill>
                  <a:schemeClr val="tx1"/>
                </a:solidFill>
                <a:sym typeface="Wingdings" pitchFamily="2" charset="2"/>
              </a:rPr>
              <a:t>    p  a*b</a:t>
            </a:r>
          </a:p>
          <a:p>
            <a:r>
              <a:rPr lang="es-MX" dirty="0">
                <a:solidFill>
                  <a:schemeClr val="tx1"/>
                </a:solidFill>
                <a:sym typeface="Wingdings" pitchFamily="2" charset="2"/>
              </a:rPr>
              <a:t> </a:t>
            </a:r>
            <a:r>
              <a:rPr lang="es-MX" dirty="0" smtClean="0">
                <a:solidFill>
                  <a:schemeClr val="tx1"/>
                </a:solidFill>
                <a:sym typeface="Wingdings" pitchFamily="2" charset="2"/>
              </a:rPr>
              <a:t>    Escribir (“El resultado de la suma es :” + s)</a:t>
            </a:r>
          </a:p>
          <a:p>
            <a:r>
              <a:rPr lang="es-MX" dirty="0" smtClean="0">
                <a:solidFill>
                  <a:schemeClr val="tx1"/>
                </a:solidFill>
                <a:sym typeface="Wingdings" pitchFamily="2" charset="2"/>
              </a:rPr>
              <a:t>     Escribir (“El resultado del producto es: “ + p)</a:t>
            </a:r>
          </a:p>
          <a:p>
            <a:r>
              <a:rPr lang="es-MX" dirty="0" smtClean="0">
                <a:solidFill>
                  <a:schemeClr val="tx1"/>
                </a:solidFill>
                <a:sym typeface="Wingdings" pitchFamily="2" charset="2"/>
              </a:rPr>
              <a:t>Fin</a:t>
            </a:r>
            <a:endParaRPr lang="es-MX" dirty="0">
              <a:solidFill>
                <a:schemeClr val="tx1"/>
              </a:solidFill>
            </a:endParaRPr>
          </a:p>
        </p:txBody>
      </p:sp>
    </p:spTree>
    <p:extLst>
      <p:ext uri="{BB962C8B-B14F-4D97-AF65-F5344CB8AC3E}">
        <p14:creationId xmlns:p14="http://schemas.microsoft.com/office/powerpoint/2010/main" val="26108742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0"/>
            <a:ext cx="6727304" cy="1371600"/>
          </a:xfrm>
        </p:spPr>
        <p:txBody>
          <a:bodyPr/>
          <a:lstStyle/>
          <a:p>
            <a:r>
              <a:rPr lang="es-MX" dirty="0" smtClean="0"/>
              <a:t>Ejercicios de tarea</a:t>
            </a:r>
            <a:br>
              <a:rPr lang="es-MX" dirty="0" smtClean="0"/>
            </a:br>
            <a:r>
              <a:rPr lang="es-MX" dirty="0" smtClean="0"/>
              <a:t>Estructuras secuenciales</a:t>
            </a:r>
            <a:endParaRPr lang="es-MX" dirty="0"/>
          </a:p>
        </p:txBody>
      </p:sp>
      <p:sp>
        <p:nvSpPr>
          <p:cNvPr id="3" name="2 Marcador de contenido"/>
          <p:cNvSpPr>
            <a:spLocks noGrp="1"/>
          </p:cNvSpPr>
          <p:nvPr>
            <p:ph idx="1"/>
          </p:nvPr>
        </p:nvSpPr>
        <p:spPr>
          <a:xfrm>
            <a:off x="457200" y="1556792"/>
            <a:ext cx="8363272" cy="5256584"/>
          </a:xfrm>
        </p:spPr>
        <p:txBody>
          <a:bodyPr>
            <a:normAutofit/>
          </a:bodyPr>
          <a:lstStyle/>
          <a:p>
            <a:r>
              <a:rPr lang="es-MX" sz="2000" dirty="0" smtClean="0"/>
              <a:t>Instrucciones: </a:t>
            </a:r>
            <a:r>
              <a:rPr lang="es-MX" sz="2000" dirty="0" smtClean="0"/>
              <a:t>escribir un algoritmo que resuelva cada uno de </a:t>
            </a:r>
            <a:r>
              <a:rPr lang="es-MX" sz="2000" dirty="0" smtClean="0"/>
              <a:t>los siguientes problemas.</a:t>
            </a:r>
          </a:p>
          <a:p>
            <a:endParaRPr lang="es-MX" sz="2000" dirty="0"/>
          </a:p>
          <a:p>
            <a:pPr marL="457200" indent="-457200">
              <a:buAutoNum type="arabicParenR"/>
            </a:pPr>
            <a:r>
              <a:rPr lang="es-MX" sz="2000" dirty="0" smtClean="0"/>
              <a:t>Calcular el </a:t>
            </a:r>
            <a:r>
              <a:rPr lang="es-MX" sz="2000" dirty="0" smtClean="0"/>
              <a:t>índice de masa corporal de un paciente .</a:t>
            </a:r>
            <a:endParaRPr lang="es-MX" sz="2000" dirty="0" smtClean="0"/>
          </a:p>
          <a:p>
            <a:pPr marL="457200" indent="-457200">
              <a:buAutoNum type="arabicParenR"/>
            </a:pPr>
            <a:endParaRPr lang="es-MX" sz="2000" dirty="0" smtClean="0"/>
          </a:p>
          <a:p>
            <a:pPr marL="457200" indent="-457200">
              <a:buAutoNum type="arabicParenR"/>
            </a:pPr>
            <a:r>
              <a:rPr lang="es-MX" sz="2000" dirty="0" smtClean="0"/>
              <a:t>Leer el peso de un hombre en libras y mostrar su peso en kilogramos (nota: una libra equivale a 0.453592 kilogramos).</a:t>
            </a:r>
          </a:p>
          <a:p>
            <a:pPr marL="457200" indent="-457200">
              <a:buAutoNum type="arabicParenR"/>
            </a:pPr>
            <a:endParaRPr lang="es-MX" sz="2000" dirty="0" smtClean="0"/>
          </a:p>
          <a:p>
            <a:pPr marL="457200" indent="-457200">
              <a:buAutoNum type="arabicParenR"/>
            </a:pPr>
            <a:r>
              <a:rPr lang="es-MX" sz="2000" dirty="0" smtClean="0"/>
              <a:t>Hacer un programa que calcule la paga neta de un </a:t>
            </a:r>
            <a:r>
              <a:rPr lang="es-MX" sz="2000" dirty="0" smtClean="0"/>
              <a:t>médico conociendo </a:t>
            </a:r>
            <a:r>
              <a:rPr lang="es-MX" sz="2000" dirty="0" smtClean="0"/>
              <a:t>el número de horas trabajadas, la tarifa por hora y el porcentaje de impuestos.</a:t>
            </a:r>
          </a:p>
          <a:p>
            <a:pPr marL="457200" indent="-457200">
              <a:buAutoNum type="arabicParenR"/>
            </a:pPr>
            <a:endParaRPr lang="es-MX" sz="2300" dirty="0" smtClean="0"/>
          </a:p>
          <a:p>
            <a:pPr marL="457200" indent="-457200">
              <a:buAutoNum type="arabicParenR"/>
            </a:pPr>
            <a:endParaRPr lang="es-MX" dirty="0" smtClean="0"/>
          </a:p>
          <a:p>
            <a:endParaRPr lang="es-MX"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14</a:t>
            </a:fld>
            <a:endParaRPr lang="es-MX" dirty="0" smtClean="0"/>
          </a:p>
        </p:txBody>
      </p:sp>
    </p:spTree>
    <p:extLst>
      <p:ext uri="{BB962C8B-B14F-4D97-AF65-F5344CB8AC3E}">
        <p14:creationId xmlns:p14="http://schemas.microsoft.com/office/powerpoint/2010/main" val="4185718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Estructuras de selección</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5371124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Estructuras de selección</a:t>
            </a:r>
            <a:endParaRPr lang="es-MX" dirty="0"/>
          </a:p>
        </p:txBody>
      </p:sp>
      <p:sp>
        <p:nvSpPr>
          <p:cNvPr id="3" name="2 Marcador de contenido"/>
          <p:cNvSpPr>
            <a:spLocks noGrp="1"/>
          </p:cNvSpPr>
          <p:nvPr>
            <p:ph idx="1"/>
          </p:nvPr>
        </p:nvSpPr>
        <p:spPr>
          <a:xfrm>
            <a:off x="457200" y="1503709"/>
            <a:ext cx="8075240" cy="4373563"/>
          </a:xfrm>
        </p:spPr>
        <p:txBody>
          <a:bodyPr/>
          <a:lstStyle/>
          <a:p>
            <a:pPr marL="342900" indent="-342900">
              <a:buFont typeface="Arial" pitchFamily="34" charset="0"/>
              <a:buChar char="•"/>
            </a:pPr>
            <a:r>
              <a:rPr lang="es-MX" sz="2000" dirty="0" smtClean="0"/>
              <a:t>Las estructuras selectivas </a:t>
            </a:r>
            <a:r>
              <a:rPr lang="es-MX" sz="2000" dirty="0" smtClean="0"/>
              <a:t>se emplean para evaluar</a:t>
            </a:r>
            <a:r>
              <a:rPr lang="es-MX" sz="2000" dirty="0" smtClean="0"/>
              <a:t> </a:t>
            </a:r>
            <a:r>
              <a:rPr lang="es-MX" sz="2000" dirty="0" smtClean="0"/>
              <a:t>una condición y en función del resultado de la misma se realiza </a:t>
            </a:r>
            <a:r>
              <a:rPr lang="es-MX" sz="2000" dirty="0" smtClean="0"/>
              <a:t>un conjunto de instrucciones específico, de esta manera la ejecución del algoritmo no es completamente secuencial.</a:t>
            </a:r>
          </a:p>
          <a:p>
            <a:pPr marL="342900" indent="-342900">
              <a:buFont typeface="Arial" pitchFamily="34" charset="0"/>
              <a:buChar char="•"/>
            </a:pPr>
            <a:endParaRPr lang="es-MX" sz="2000" dirty="0"/>
          </a:p>
          <a:p>
            <a:pPr marL="342900" indent="-342900">
              <a:buFont typeface="Arial" pitchFamily="34" charset="0"/>
              <a:buChar char="•"/>
            </a:pPr>
            <a:r>
              <a:rPr lang="es-MX" sz="2000" dirty="0" smtClean="0"/>
              <a:t>La condición puede ser una sola o un conjunto de condiciones evaluadas empleando los operadores lógicos “y” y “o”.</a:t>
            </a:r>
          </a:p>
          <a:p>
            <a:pPr marL="342900" indent="-342900">
              <a:buFont typeface="Arial" pitchFamily="34" charset="0"/>
              <a:buChar char="•"/>
            </a:pPr>
            <a:endParaRPr lang="es-MX" sz="2000" dirty="0"/>
          </a:p>
          <a:p>
            <a:pPr marL="342900" indent="-342900">
              <a:buFont typeface="Arial" pitchFamily="34" charset="0"/>
              <a:buChar char="•"/>
            </a:pPr>
            <a:r>
              <a:rPr lang="es-MX" sz="2000" dirty="0" smtClean="0"/>
              <a:t>La condición o condiciones se </a:t>
            </a:r>
            <a:r>
              <a:rPr lang="es-MX" sz="2000" dirty="0" smtClean="0"/>
              <a:t>especifican usando expresiones </a:t>
            </a:r>
            <a:r>
              <a:rPr lang="es-MX" sz="2000" dirty="0" smtClean="0"/>
              <a:t>lógicas, las cuales al evaluarse solo podr</a:t>
            </a:r>
            <a:r>
              <a:rPr lang="es-MX" sz="2000" dirty="0" smtClean="0"/>
              <a:t>án ser</a:t>
            </a:r>
            <a:r>
              <a:rPr lang="es-MX" sz="2000" dirty="0" smtClean="0"/>
              <a:t> verdades (si se cumple la condición) o falsas (no se cumple la condición). </a:t>
            </a:r>
            <a:endParaRPr lang="es-MX" sz="2000" dirty="0" smtClean="0"/>
          </a:p>
          <a:p>
            <a:pPr marL="342900" indent="-342900">
              <a:buFont typeface="Arial" pitchFamily="34" charset="0"/>
              <a:buChar char="•"/>
            </a:pPr>
            <a:endParaRPr lang="es-MX" sz="2000" dirty="0" smtClean="0"/>
          </a:p>
        </p:txBody>
      </p:sp>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16</a:t>
            </a:fld>
            <a:endParaRPr lang="es-MX" dirty="0" smtClean="0"/>
          </a:p>
        </p:txBody>
      </p:sp>
    </p:spTree>
    <p:extLst>
      <p:ext uri="{BB962C8B-B14F-4D97-AF65-F5344CB8AC3E}">
        <p14:creationId xmlns:p14="http://schemas.microsoft.com/office/powerpoint/2010/main" val="1819180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Estructuras de selección</a:t>
            </a:r>
            <a:endParaRPr lang="es-MX" dirty="0"/>
          </a:p>
        </p:txBody>
      </p:sp>
      <p:sp>
        <p:nvSpPr>
          <p:cNvPr id="3" name="2 Marcador de contenido"/>
          <p:cNvSpPr>
            <a:spLocks noGrp="1"/>
          </p:cNvSpPr>
          <p:nvPr>
            <p:ph idx="1"/>
          </p:nvPr>
        </p:nvSpPr>
        <p:spPr>
          <a:xfrm>
            <a:off x="457200" y="1503709"/>
            <a:ext cx="8075240" cy="4373563"/>
          </a:xfrm>
        </p:spPr>
        <p:txBody>
          <a:bodyPr/>
          <a:lstStyle/>
          <a:p>
            <a:pPr marL="342900" indent="-342900">
              <a:buFont typeface="Arial" pitchFamily="34" charset="0"/>
              <a:buChar char="•"/>
            </a:pPr>
            <a:endParaRPr lang="es-MX" sz="2000" dirty="0" smtClean="0"/>
          </a:p>
          <a:p>
            <a:pPr marL="342900" indent="-342900">
              <a:buFont typeface="Arial" pitchFamily="34" charset="0"/>
              <a:buChar char="•"/>
            </a:pPr>
            <a:r>
              <a:rPr lang="es-MX" sz="2000" dirty="0" smtClean="0"/>
              <a:t>Las </a:t>
            </a:r>
            <a:r>
              <a:rPr lang="es-MX" sz="2000" dirty="0" smtClean="0"/>
              <a:t>estructuras selectivas pueden ser:</a:t>
            </a:r>
          </a:p>
          <a:p>
            <a:pPr lvl="1"/>
            <a:r>
              <a:rPr lang="es-MX" sz="2000" dirty="0" smtClean="0"/>
              <a:t>Simples</a:t>
            </a:r>
          </a:p>
          <a:p>
            <a:pPr lvl="2"/>
            <a:r>
              <a:rPr lang="es-MX" sz="2000" dirty="0" smtClean="0"/>
              <a:t>Si la condición es verdadera se ejecuta un conjunto de instrucciones en otro caso no se realiza nada.</a:t>
            </a:r>
            <a:endParaRPr lang="es-MX" sz="2000" dirty="0" smtClean="0"/>
          </a:p>
          <a:p>
            <a:pPr lvl="1"/>
            <a:r>
              <a:rPr lang="es-MX" sz="2000" dirty="0" smtClean="0"/>
              <a:t>D</a:t>
            </a:r>
            <a:r>
              <a:rPr lang="es-MX" sz="2000" dirty="0" smtClean="0"/>
              <a:t>obles</a:t>
            </a:r>
          </a:p>
          <a:p>
            <a:pPr lvl="2"/>
            <a:r>
              <a:rPr lang="es-MX" sz="2000" dirty="0" smtClean="0"/>
              <a:t>Si la condición es verdadera se ejecuta un conjunto de instrucciones en otro caso se ejecuta un conjunto de instrucciones diferente.</a:t>
            </a:r>
            <a:endParaRPr lang="es-MX" sz="2000" dirty="0" smtClean="0"/>
          </a:p>
          <a:p>
            <a:pPr lvl="1"/>
            <a:r>
              <a:rPr lang="es-MX" sz="2000" dirty="0" smtClean="0"/>
              <a:t>M</a:t>
            </a:r>
            <a:r>
              <a:rPr lang="es-MX" sz="2000" dirty="0" smtClean="0"/>
              <a:t>últiples</a:t>
            </a:r>
          </a:p>
          <a:p>
            <a:pPr lvl="2"/>
            <a:r>
              <a:rPr lang="es-MX" sz="2000" dirty="0" smtClean="0"/>
              <a:t>Es cuando la condición puede tener valores distintos a solo verdadero o falso.</a:t>
            </a:r>
            <a:endParaRPr lang="es-MX" sz="2000" dirty="0"/>
          </a:p>
        </p:txBody>
      </p:sp>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17</a:t>
            </a:fld>
            <a:endParaRPr lang="es-MX" dirty="0" smtClean="0"/>
          </a:p>
        </p:txBody>
      </p:sp>
    </p:spTree>
    <p:extLst>
      <p:ext uri="{BB962C8B-B14F-4D97-AF65-F5344CB8AC3E}">
        <p14:creationId xmlns:p14="http://schemas.microsoft.com/office/powerpoint/2010/main" val="5816186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 de </a:t>
            </a:r>
            <a:br>
              <a:rPr lang="es-MX" dirty="0" smtClean="0"/>
            </a:br>
            <a:r>
              <a:rPr lang="es-MX" dirty="0" smtClean="0"/>
              <a:t>selección simple</a:t>
            </a:r>
            <a:endParaRPr lang="es-MX" dirty="0"/>
          </a:p>
        </p:txBody>
      </p:sp>
      <p:sp>
        <p:nvSpPr>
          <p:cNvPr id="3" name="2 Marcador de contenido"/>
          <p:cNvSpPr>
            <a:spLocks noGrp="1"/>
          </p:cNvSpPr>
          <p:nvPr>
            <p:ph idx="1"/>
          </p:nvPr>
        </p:nvSpPr>
        <p:spPr>
          <a:xfrm>
            <a:off x="251520" y="1556792"/>
            <a:ext cx="8640960" cy="4373563"/>
          </a:xfrm>
        </p:spPr>
        <p:txBody>
          <a:bodyPr/>
          <a:lstStyle/>
          <a:p>
            <a:r>
              <a:rPr lang="es-MX" sz="2000" dirty="0" smtClean="0"/>
              <a:t>La </a:t>
            </a:r>
            <a:r>
              <a:rPr lang="es-MX" sz="2000" b="1" dirty="0" smtClean="0"/>
              <a:t>estructura de selección simple </a:t>
            </a:r>
            <a:r>
              <a:rPr lang="es-MX" sz="2000" dirty="0" smtClean="0"/>
              <a:t>al evaluar la condición sucede que:</a:t>
            </a:r>
            <a:endParaRPr lang="es-MX" sz="2000" dirty="0" smtClean="0"/>
          </a:p>
          <a:p>
            <a:pPr lvl="1"/>
            <a:r>
              <a:rPr lang="es-MX" sz="2000" dirty="0" smtClean="0"/>
              <a:t>sí la </a:t>
            </a:r>
            <a:r>
              <a:rPr lang="es-MX" sz="2000" dirty="0" smtClean="0"/>
              <a:t>condición es verdadera entonces ejecuta </a:t>
            </a:r>
            <a:r>
              <a:rPr lang="es-MX" sz="2000" dirty="0" smtClean="0"/>
              <a:t>el conjunto de instrucciones indicadas,</a:t>
            </a:r>
            <a:endParaRPr lang="es-MX" sz="2000" dirty="0" smtClean="0"/>
          </a:p>
          <a:p>
            <a:pPr lvl="1"/>
            <a:r>
              <a:rPr lang="es-MX" sz="2000" dirty="0" smtClean="0"/>
              <a:t>sí la </a:t>
            </a:r>
            <a:r>
              <a:rPr lang="es-MX" sz="2000" dirty="0" smtClean="0"/>
              <a:t>condición es falsa entonces no </a:t>
            </a:r>
            <a:r>
              <a:rPr lang="es-MX" sz="2000" dirty="0" smtClean="0"/>
              <a:t>se ejecuta ninguna instrucción</a:t>
            </a:r>
            <a:r>
              <a:rPr lang="es-MX" sz="2000" dirty="0" smtClean="0"/>
              <a:t>. </a:t>
            </a:r>
            <a:endParaRPr lang="es-MX" sz="2000" dirty="0" smtClean="0"/>
          </a:p>
          <a:p>
            <a:endParaRPr lang="es-MX" sz="22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101" t="11019" r="6371" b="6938"/>
          <a:stretch/>
        </p:blipFill>
        <p:spPr bwMode="auto">
          <a:xfrm>
            <a:off x="3059832" y="3212976"/>
            <a:ext cx="3005460" cy="2268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18</a:t>
            </a:fld>
            <a:endParaRPr lang="es-MX" dirty="0" smtClean="0"/>
          </a:p>
        </p:txBody>
      </p:sp>
      <p:sp>
        <p:nvSpPr>
          <p:cNvPr id="6" name="5 CuadroTexto"/>
          <p:cNvSpPr txBox="1"/>
          <p:nvPr/>
        </p:nvSpPr>
        <p:spPr>
          <a:xfrm>
            <a:off x="23912" y="5653117"/>
            <a:ext cx="8784976" cy="800219"/>
          </a:xfrm>
          <a:prstGeom prst="rect">
            <a:avLst/>
          </a:prstGeom>
          <a:noFill/>
        </p:spPr>
        <p:txBody>
          <a:bodyPr wrap="square" rtlCol="0">
            <a:spAutoFit/>
          </a:bodyPr>
          <a:lstStyle/>
          <a:p>
            <a:pPr lvl="0"/>
            <a:r>
              <a:rPr lang="es-MX" sz="1400" dirty="0" smtClean="0"/>
              <a:t>Imagen tomada de: </a:t>
            </a:r>
            <a:r>
              <a:rPr lang="es-MX" sz="1400" dirty="0" err="1"/>
              <a:t>Joyanes</a:t>
            </a:r>
            <a:r>
              <a:rPr lang="es-MX" sz="1400" dirty="0"/>
              <a:t>, A. L., (2008), </a:t>
            </a:r>
            <a:r>
              <a:rPr lang="es-MX" sz="1400" b="1" i="1" dirty="0"/>
              <a:t>Fundamentos de Programación. Algoritmos,  Estructuras de Datos y Objetos</a:t>
            </a:r>
            <a:r>
              <a:rPr lang="es-MX" sz="1400" i="1" dirty="0"/>
              <a:t>, </a:t>
            </a:r>
            <a:r>
              <a:rPr lang="es-MX" sz="1400" dirty="0"/>
              <a:t>Madrid, McGraw-Hill.</a:t>
            </a:r>
          </a:p>
          <a:p>
            <a:endParaRPr lang="es-MX" dirty="0"/>
          </a:p>
        </p:txBody>
      </p:sp>
    </p:spTree>
    <p:extLst>
      <p:ext uri="{BB962C8B-B14F-4D97-AF65-F5344CB8AC3E}">
        <p14:creationId xmlns:p14="http://schemas.microsoft.com/office/powerpoint/2010/main" val="41994147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de </a:t>
            </a:r>
            <a:br>
              <a:rPr lang="es-MX" dirty="0" smtClean="0"/>
            </a:br>
            <a:r>
              <a:rPr lang="es-MX" dirty="0" smtClean="0"/>
              <a:t>selección </a:t>
            </a:r>
            <a:r>
              <a:rPr lang="es-MX" dirty="0" smtClean="0"/>
              <a:t>simple</a:t>
            </a:r>
            <a:endParaRPr lang="es-MX" dirty="0"/>
          </a:p>
        </p:txBody>
      </p:sp>
      <p:sp>
        <p:nvSpPr>
          <p:cNvPr id="3" name="2 Marcador de contenido"/>
          <p:cNvSpPr>
            <a:spLocks noGrp="1"/>
          </p:cNvSpPr>
          <p:nvPr>
            <p:ph idx="1"/>
          </p:nvPr>
        </p:nvSpPr>
        <p:spPr>
          <a:xfrm>
            <a:off x="457200" y="1556792"/>
            <a:ext cx="8147248" cy="4373563"/>
          </a:xfrm>
        </p:spPr>
        <p:txBody>
          <a:bodyPr/>
          <a:lstStyle/>
          <a:p>
            <a:r>
              <a:rPr lang="es-MX" sz="2000" dirty="0" smtClean="0"/>
              <a:t>Escribe un algoritmo que realice la suma de dos números enteros solo si son positivos.</a:t>
            </a:r>
            <a:endParaRPr lang="es-MX" sz="2000" dirty="0" smtClean="0"/>
          </a:p>
          <a:p>
            <a:endParaRPr lang="es-MX" sz="2200" dirty="0"/>
          </a:p>
        </p:txBody>
      </p:sp>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19</a:t>
            </a:fld>
            <a:endParaRPr lang="es-MX" dirty="0" smtClean="0"/>
          </a:p>
        </p:txBody>
      </p:sp>
      <p:sp>
        <p:nvSpPr>
          <p:cNvPr id="7" name="6 Rectángulo"/>
          <p:cNvSpPr/>
          <p:nvPr/>
        </p:nvSpPr>
        <p:spPr>
          <a:xfrm>
            <a:off x="827584" y="2348880"/>
            <a:ext cx="7920880" cy="36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solidFill>
                  <a:schemeClr val="tx1"/>
                </a:solidFill>
              </a:rPr>
              <a:t>Variables: </a:t>
            </a:r>
          </a:p>
          <a:p>
            <a:r>
              <a:rPr lang="es-MX" dirty="0" smtClean="0">
                <a:solidFill>
                  <a:schemeClr val="tx1"/>
                </a:solidFill>
              </a:rPr>
              <a:t>     Entero: n1, n2, s </a:t>
            </a:r>
          </a:p>
          <a:p>
            <a:r>
              <a:rPr lang="es-MX" dirty="0" smtClean="0">
                <a:solidFill>
                  <a:schemeClr val="tx1"/>
                </a:solidFill>
              </a:rPr>
              <a:t>Inicio</a:t>
            </a:r>
          </a:p>
          <a:p>
            <a:r>
              <a:rPr lang="es-MX" dirty="0" smtClean="0">
                <a:solidFill>
                  <a:schemeClr val="tx1"/>
                </a:solidFill>
              </a:rPr>
              <a:t>     Escribir (“Programa que calcula la suma de dos números positivos”) </a:t>
            </a:r>
          </a:p>
          <a:p>
            <a:r>
              <a:rPr lang="es-MX" dirty="0">
                <a:solidFill>
                  <a:schemeClr val="tx1"/>
                </a:solidFill>
              </a:rPr>
              <a:t> </a:t>
            </a:r>
            <a:r>
              <a:rPr lang="es-MX" dirty="0" smtClean="0">
                <a:solidFill>
                  <a:schemeClr val="tx1"/>
                </a:solidFill>
              </a:rPr>
              <a:t>    Escribir (“Escribe el valor del primer número”)</a:t>
            </a:r>
          </a:p>
          <a:p>
            <a:r>
              <a:rPr lang="es-MX" dirty="0" smtClean="0">
                <a:solidFill>
                  <a:schemeClr val="tx1"/>
                </a:solidFill>
              </a:rPr>
              <a:t>     Leer (n1)</a:t>
            </a:r>
          </a:p>
          <a:p>
            <a:r>
              <a:rPr lang="es-MX" dirty="0">
                <a:solidFill>
                  <a:schemeClr val="tx1"/>
                </a:solidFill>
              </a:rPr>
              <a:t> </a:t>
            </a:r>
            <a:r>
              <a:rPr lang="es-MX" dirty="0" smtClean="0">
                <a:solidFill>
                  <a:schemeClr val="tx1"/>
                </a:solidFill>
              </a:rPr>
              <a:t>    Escribir </a:t>
            </a:r>
            <a:r>
              <a:rPr lang="es-MX" dirty="0">
                <a:solidFill>
                  <a:schemeClr val="tx1"/>
                </a:solidFill>
              </a:rPr>
              <a:t>(“Escribe el valor del </a:t>
            </a:r>
            <a:r>
              <a:rPr lang="es-MX" dirty="0" smtClean="0">
                <a:solidFill>
                  <a:schemeClr val="tx1"/>
                </a:solidFill>
              </a:rPr>
              <a:t>segundo </a:t>
            </a:r>
            <a:r>
              <a:rPr lang="es-MX" dirty="0">
                <a:solidFill>
                  <a:schemeClr val="tx1"/>
                </a:solidFill>
              </a:rPr>
              <a:t>número”)</a:t>
            </a:r>
            <a:endParaRPr lang="es-MX" dirty="0" smtClean="0">
              <a:solidFill>
                <a:schemeClr val="tx1"/>
              </a:solidFill>
            </a:endParaRPr>
          </a:p>
          <a:p>
            <a:r>
              <a:rPr lang="es-MX" dirty="0" smtClean="0">
                <a:solidFill>
                  <a:schemeClr val="tx1"/>
                </a:solidFill>
              </a:rPr>
              <a:t>     Leer (n2)</a:t>
            </a:r>
          </a:p>
          <a:p>
            <a:r>
              <a:rPr lang="es-MX" dirty="0" smtClean="0">
                <a:solidFill>
                  <a:schemeClr val="tx1"/>
                </a:solidFill>
              </a:rPr>
              <a:t>     </a:t>
            </a:r>
            <a:r>
              <a:rPr lang="es-MX" b="1" dirty="0" smtClean="0">
                <a:solidFill>
                  <a:schemeClr val="tx1"/>
                </a:solidFill>
              </a:rPr>
              <a:t>Si (n1&gt;-1 y n2&gt;-1) entonces</a:t>
            </a:r>
          </a:p>
          <a:p>
            <a:r>
              <a:rPr lang="es-MX" b="1" dirty="0" smtClean="0">
                <a:solidFill>
                  <a:schemeClr val="tx1"/>
                </a:solidFill>
              </a:rPr>
              <a:t>     	s </a:t>
            </a:r>
            <a:r>
              <a:rPr lang="es-MX" b="1" dirty="0" smtClean="0">
                <a:solidFill>
                  <a:schemeClr val="tx1"/>
                </a:solidFill>
                <a:sym typeface="Wingdings" pitchFamily="2" charset="2"/>
              </a:rPr>
              <a:t> </a:t>
            </a:r>
            <a:r>
              <a:rPr lang="es-MX" b="1" dirty="0" err="1" smtClean="0">
                <a:solidFill>
                  <a:schemeClr val="tx1"/>
                </a:solidFill>
                <a:sym typeface="Wingdings" pitchFamily="2" charset="2"/>
              </a:rPr>
              <a:t>a+b</a:t>
            </a:r>
            <a:endParaRPr lang="es-MX" b="1" dirty="0" smtClean="0">
              <a:solidFill>
                <a:schemeClr val="tx1"/>
              </a:solidFill>
              <a:sym typeface="Wingdings" pitchFamily="2" charset="2"/>
            </a:endParaRPr>
          </a:p>
          <a:p>
            <a:r>
              <a:rPr lang="es-MX" b="1" dirty="0">
                <a:solidFill>
                  <a:schemeClr val="tx1"/>
                </a:solidFill>
                <a:sym typeface="Wingdings" pitchFamily="2" charset="2"/>
              </a:rPr>
              <a:t> </a:t>
            </a:r>
            <a:r>
              <a:rPr lang="es-MX" b="1" dirty="0" smtClean="0">
                <a:solidFill>
                  <a:schemeClr val="tx1"/>
                </a:solidFill>
                <a:sym typeface="Wingdings" pitchFamily="2" charset="2"/>
              </a:rPr>
              <a:t>             </a:t>
            </a:r>
            <a:r>
              <a:rPr lang="es-MX" b="1" dirty="0">
                <a:solidFill>
                  <a:schemeClr val="tx1"/>
                </a:solidFill>
                <a:sym typeface="Wingdings" pitchFamily="2" charset="2"/>
              </a:rPr>
              <a:t>Escribir (“El resultado de la suma es :” + s)</a:t>
            </a:r>
          </a:p>
          <a:p>
            <a:r>
              <a:rPr lang="es-MX" b="1" dirty="0" smtClean="0">
                <a:solidFill>
                  <a:schemeClr val="tx1"/>
                </a:solidFill>
                <a:sym typeface="Wingdings" pitchFamily="2" charset="2"/>
              </a:rPr>
              <a:t>     fin si</a:t>
            </a:r>
          </a:p>
          <a:p>
            <a:r>
              <a:rPr lang="es-MX" dirty="0" smtClean="0">
                <a:solidFill>
                  <a:schemeClr val="tx1"/>
                </a:solidFill>
                <a:sym typeface="Wingdings" pitchFamily="2" charset="2"/>
              </a:rPr>
              <a:t>Fin</a:t>
            </a:r>
            <a:endParaRPr lang="es-MX" dirty="0">
              <a:solidFill>
                <a:schemeClr val="tx1"/>
              </a:solidFill>
            </a:endParaRPr>
          </a:p>
        </p:txBody>
      </p:sp>
    </p:spTree>
    <p:extLst>
      <p:ext uri="{BB962C8B-B14F-4D97-AF65-F5344CB8AC3E}">
        <p14:creationId xmlns:p14="http://schemas.microsoft.com/office/powerpoint/2010/main" val="4074890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66986"/>
            <a:ext cx="6425257" cy="5854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1576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0"/>
            <a:ext cx="6727304" cy="1371600"/>
          </a:xfrm>
        </p:spPr>
        <p:txBody>
          <a:bodyPr/>
          <a:lstStyle/>
          <a:p>
            <a:r>
              <a:rPr lang="es-MX" dirty="0" smtClean="0"/>
              <a:t>Ejercicios de </a:t>
            </a:r>
            <a:r>
              <a:rPr lang="es-MX" dirty="0"/>
              <a:t>t</a:t>
            </a:r>
            <a:r>
              <a:rPr lang="es-MX" dirty="0" smtClean="0"/>
              <a:t>area de selección simple</a:t>
            </a:r>
            <a:endParaRPr lang="es-MX" dirty="0"/>
          </a:p>
        </p:txBody>
      </p:sp>
      <p:sp>
        <p:nvSpPr>
          <p:cNvPr id="3" name="2 Marcador de contenido"/>
          <p:cNvSpPr>
            <a:spLocks noGrp="1"/>
          </p:cNvSpPr>
          <p:nvPr>
            <p:ph idx="1"/>
          </p:nvPr>
        </p:nvSpPr>
        <p:spPr>
          <a:xfrm>
            <a:off x="457200" y="1556792"/>
            <a:ext cx="7620000" cy="5256584"/>
          </a:xfrm>
        </p:spPr>
        <p:txBody>
          <a:bodyPr>
            <a:normAutofit/>
          </a:bodyPr>
          <a:lstStyle/>
          <a:p>
            <a:r>
              <a:rPr lang="es-MX" sz="2000" dirty="0"/>
              <a:t>Instrucciones: escribir un algoritmo que resuelva cada uno de los siguientes problemas.</a:t>
            </a:r>
          </a:p>
          <a:p>
            <a:endParaRPr lang="es-MX" sz="2000" dirty="0"/>
          </a:p>
          <a:p>
            <a:pPr marL="457200" indent="-457200">
              <a:buAutoNum type="arabicParenR"/>
            </a:pPr>
            <a:r>
              <a:rPr lang="es-MX" sz="2000" dirty="0" smtClean="0"/>
              <a:t>Realizar un algoritmo que pregunta por las 3 calificaciones parciales de un alumno, calcula el promedio y se lo muestra al usuario, además si el promedio es mayor o igual a 6.0 muestra un mensaje para felicitarlo porque acredito el curso.</a:t>
            </a:r>
          </a:p>
          <a:p>
            <a:pPr marL="457200" indent="-457200">
              <a:buAutoNum type="arabicParenR"/>
            </a:pPr>
            <a:r>
              <a:rPr lang="es-MX" sz="2000" dirty="0" smtClean="0"/>
              <a:t>Para calcular el precio de entrada en un parque de atracciones a las personas se les pregunta su año de nacimiento. De esta manera el programa calcula y muestra la edad de la persona. En caso de que la edad sea menor a 15 años se muestra un mensaje informando que se tiene 50% de descuento en el precio de entrada.</a:t>
            </a:r>
          </a:p>
          <a:p>
            <a:pPr marL="457200" indent="-457200">
              <a:buAutoNum type="arabicParenR"/>
            </a:pPr>
            <a:endParaRPr lang="es-MX" sz="2300" dirty="0" smtClean="0"/>
          </a:p>
          <a:p>
            <a:pPr marL="457200" indent="-457200">
              <a:buAutoNum type="arabicParenR"/>
            </a:pPr>
            <a:endParaRPr lang="es-MX" dirty="0" smtClean="0"/>
          </a:p>
          <a:p>
            <a:endParaRPr lang="es-MX"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20</a:t>
            </a:fld>
            <a:endParaRPr lang="es-MX" dirty="0" smtClean="0"/>
          </a:p>
        </p:txBody>
      </p:sp>
    </p:spTree>
    <p:extLst>
      <p:ext uri="{BB962C8B-B14F-4D97-AF65-F5344CB8AC3E}">
        <p14:creationId xmlns:p14="http://schemas.microsoft.com/office/powerpoint/2010/main" val="33073362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116632"/>
            <a:ext cx="5791200" cy="1371600"/>
          </a:xfrm>
        </p:spPr>
        <p:txBody>
          <a:bodyPr/>
          <a:lstStyle/>
          <a:p>
            <a:r>
              <a:rPr lang="es-MX" dirty="0" smtClean="0"/>
              <a:t>Estructura de selección doble</a:t>
            </a:r>
            <a:endParaRPr lang="es-MX" dirty="0"/>
          </a:p>
        </p:txBody>
      </p:sp>
      <p:sp>
        <p:nvSpPr>
          <p:cNvPr id="3" name="2 Marcador de contenido"/>
          <p:cNvSpPr>
            <a:spLocks noGrp="1"/>
          </p:cNvSpPr>
          <p:nvPr>
            <p:ph idx="1"/>
          </p:nvPr>
        </p:nvSpPr>
        <p:spPr>
          <a:xfrm>
            <a:off x="457200" y="1752601"/>
            <a:ext cx="8363272" cy="2684512"/>
          </a:xfrm>
        </p:spPr>
        <p:txBody>
          <a:bodyPr>
            <a:normAutofit/>
          </a:bodyPr>
          <a:lstStyle/>
          <a:p>
            <a:r>
              <a:rPr lang="es-MX" sz="2000" dirty="0" smtClean="0"/>
              <a:t>La </a:t>
            </a:r>
            <a:r>
              <a:rPr lang="es-MX" sz="2000" dirty="0" smtClean="0"/>
              <a:t>alternativa doble </a:t>
            </a:r>
            <a:r>
              <a:rPr lang="es-MX" sz="2000" b="1" dirty="0" smtClean="0"/>
              <a:t>permite elegir entre dos alternativas posibles</a:t>
            </a:r>
            <a:r>
              <a:rPr lang="es-MX" sz="2000" dirty="0" smtClean="0"/>
              <a:t>, en función del cumplimiento o no de una determinada condición. Es decir, si la condición es verdadera, entonces se ejecuta </a:t>
            </a:r>
            <a:r>
              <a:rPr lang="es-MX" sz="2000" dirty="0" smtClean="0"/>
              <a:t>un conjunto de instrucciones </a:t>
            </a:r>
            <a:r>
              <a:rPr lang="es-MX" sz="2000" dirty="0" smtClean="0"/>
              <a:t>y si es </a:t>
            </a:r>
            <a:r>
              <a:rPr lang="es-MX" sz="2000" dirty="0" smtClean="0"/>
              <a:t>falsa</a:t>
            </a:r>
            <a:r>
              <a:rPr lang="es-MX" sz="2000" dirty="0" smtClean="0"/>
              <a:t>, se ejecuta </a:t>
            </a:r>
            <a:r>
              <a:rPr lang="es-MX" sz="2000" dirty="0" smtClean="0"/>
              <a:t>otro conjunto de instrucciones.</a:t>
            </a:r>
            <a:endParaRPr lang="es-MX" sz="2000" dirty="0"/>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079"/>
          <a:stretch/>
        </p:blipFill>
        <p:spPr bwMode="auto">
          <a:xfrm>
            <a:off x="2987824" y="3125551"/>
            <a:ext cx="3240360" cy="2463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21</a:t>
            </a:fld>
            <a:endParaRPr lang="es-MX" dirty="0" smtClean="0"/>
          </a:p>
        </p:txBody>
      </p:sp>
      <p:sp>
        <p:nvSpPr>
          <p:cNvPr id="7" name="6 CuadroTexto"/>
          <p:cNvSpPr txBox="1"/>
          <p:nvPr/>
        </p:nvSpPr>
        <p:spPr>
          <a:xfrm>
            <a:off x="23912" y="5653117"/>
            <a:ext cx="8784976" cy="800219"/>
          </a:xfrm>
          <a:prstGeom prst="rect">
            <a:avLst/>
          </a:prstGeom>
          <a:noFill/>
        </p:spPr>
        <p:txBody>
          <a:bodyPr wrap="square" rtlCol="0">
            <a:spAutoFit/>
          </a:bodyPr>
          <a:lstStyle/>
          <a:p>
            <a:pPr lvl="0"/>
            <a:r>
              <a:rPr lang="es-MX" sz="1400" dirty="0" smtClean="0"/>
              <a:t>Imagen tomada de: </a:t>
            </a:r>
            <a:r>
              <a:rPr lang="es-MX" sz="1400" dirty="0" err="1"/>
              <a:t>Joyanes</a:t>
            </a:r>
            <a:r>
              <a:rPr lang="es-MX" sz="1400" dirty="0"/>
              <a:t>, A. L., (2008), </a:t>
            </a:r>
            <a:r>
              <a:rPr lang="es-MX" sz="1400" b="1" i="1" dirty="0"/>
              <a:t>Fundamentos de Programación. Algoritmos,  Estructuras de Datos y Objetos</a:t>
            </a:r>
            <a:r>
              <a:rPr lang="es-MX" sz="1400" i="1" dirty="0"/>
              <a:t>, </a:t>
            </a:r>
            <a:r>
              <a:rPr lang="es-MX" sz="1400" dirty="0"/>
              <a:t>Madrid, McGraw-Hill.</a:t>
            </a:r>
          </a:p>
          <a:p>
            <a:endParaRPr lang="es-MX" dirty="0"/>
          </a:p>
        </p:txBody>
      </p:sp>
    </p:spTree>
    <p:extLst>
      <p:ext uri="{BB962C8B-B14F-4D97-AF65-F5344CB8AC3E}">
        <p14:creationId xmlns:p14="http://schemas.microsoft.com/office/powerpoint/2010/main" val="22064346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de</a:t>
            </a:r>
            <a:br>
              <a:rPr lang="es-MX" dirty="0" smtClean="0"/>
            </a:br>
            <a:r>
              <a:rPr lang="es-MX" dirty="0" smtClean="0"/>
              <a:t>selección doble</a:t>
            </a:r>
            <a:endParaRPr lang="es-MX" dirty="0"/>
          </a:p>
        </p:txBody>
      </p:sp>
      <p:sp>
        <p:nvSpPr>
          <p:cNvPr id="3" name="2 Marcador de contenido"/>
          <p:cNvSpPr>
            <a:spLocks noGrp="1"/>
          </p:cNvSpPr>
          <p:nvPr>
            <p:ph idx="1"/>
          </p:nvPr>
        </p:nvSpPr>
        <p:spPr>
          <a:xfrm>
            <a:off x="457200" y="1556792"/>
            <a:ext cx="8147248" cy="4373563"/>
          </a:xfrm>
        </p:spPr>
        <p:txBody>
          <a:bodyPr/>
          <a:lstStyle/>
          <a:p>
            <a:r>
              <a:rPr lang="es-MX" sz="1900" dirty="0" smtClean="0"/>
              <a:t>Escribe un algoritmo que realice la suma de dos números enteros solo si son positivos, en caso de que los números no sean positivos mostrar un mensaje de error al usuario.</a:t>
            </a:r>
            <a:endParaRPr lang="es-MX" sz="1900" dirty="0" smtClean="0"/>
          </a:p>
          <a:p>
            <a:endParaRPr lang="es-MX" sz="1900" dirty="0"/>
          </a:p>
        </p:txBody>
      </p:sp>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22</a:t>
            </a:fld>
            <a:endParaRPr lang="es-MX" dirty="0" smtClean="0"/>
          </a:p>
        </p:txBody>
      </p:sp>
      <p:sp>
        <p:nvSpPr>
          <p:cNvPr id="7" name="6 Rectángulo"/>
          <p:cNvSpPr/>
          <p:nvPr/>
        </p:nvSpPr>
        <p:spPr>
          <a:xfrm>
            <a:off x="1115616" y="2492896"/>
            <a:ext cx="6912768" cy="3744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solidFill>
                  <a:schemeClr val="tx1"/>
                </a:solidFill>
              </a:rPr>
              <a:t>Variables: </a:t>
            </a:r>
          </a:p>
          <a:p>
            <a:r>
              <a:rPr lang="es-MX" sz="1600" dirty="0" smtClean="0">
                <a:solidFill>
                  <a:schemeClr val="tx1"/>
                </a:solidFill>
              </a:rPr>
              <a:t>     Entero: n1, n2, s </a:t>
            </a:r>
          </a:p>
          <a:p>
            <a:r>
              <a:rPr lang="es-MX" sz="1600" dirty="0" smtClean="0">
                <a:solidFill>
                  <a:schemeClr val="tx1"/>
                </a:solidFill>
              </a:rPr>
              <a:t>Inicio</a:t>
            </a:r>
          </a:p>
          <a:p>
            <a:r>
              <a:rPr lang="es-MX" sz="1600" dirty="0" smtClean="0">
                <a:solidFill>
                  <a:schemeClr val="tx1"/>
                </a:solidFill>
              </a:rPr>
              <a:t>     Escribir (“Programa que calcula la suma de dos números positivos”) </a:t>
            </a:r>
          </a:p>
          <a:p>
            <a:r>
              <a:rPr lang="es-MX" sz="1600" dirty="0">
                <a:solidFill>
                  <a:schemeClr val="tx1"/>
                </a:solidFill>
              </a:rPr>
              <a:t> </a:t>
            </a:r>
            <a:r>
              <a:rPr lang="es-MX" sz="1600" dirty="0" smtClean="0">
                <a:solidFill>
                  <a:schemeClr val="tx1"/>
                </a:solidFill>
              </a:rPr>
              <a:t>    Escribir (“Escribe el valor del primer número”)</a:t>
            </a:r>
          </a:p>
          <a:p>
            <a:r>
              <a:rPr lang="es-MX" sz="1600" dirty="0" smtClean="0">
                <a:solidFill>
                  <a:schemeClr val="tx1"/>
                </a:solidFill>
              </a:rPr>
              <a:t>     Leer (n1)</a:t>
            </a:r>
          </a:p>
          <a:p>
            <a:r>
              <a:rPr lang="es-MX" sz="1600" dirty="0">
                <a:solidFill>
                  <a:schemeClr val="tx1"/>
                </a:solidFill>
              </a:rPr>
              <a:t> </a:t>
            </a:r>
            <a:r>
              <a:rPr lang="es-MX" sz="1600" dirty="0" smtClean="0">
                <a:solidFill>
                  <a:schemeClr val="tx1"/>
                </a:solidFill>
              </a:rPr>
              <a:t>    Escribir </a:t>
            </a:r>
            <a:r>
              <a:rPr lang="es-MX" sz="1600" dirty="0">
                <a:solidFill>
                  <a:schemeClr val="tx1"/>
                </a:solidFill>
              </a:rPr>
              <a:t>(“Escribe el valor del </a:t>
            </a:r>
            <a:r>
              <a:rPr lang="es-MX" sz="1600" dirty="0" smtClean="0">
                <a:solidFill>
                  <a:schemeClr val="tx1"/>
                </a:solidFill>
              </a:rPr>
              <a:t>segundo </a:t>
            </a:r>
            <a:r>
              <a:rPr lang="es-MX" sz="1600" dirty="0">
                <a:solidFill>
                  <a:schemeClr val="tx1"/>
                </a:solidFill>
              </a:rPr>
              <a:t>número”)</a:t>
            </a:r>
            <a:endParaRPr lang="es-MX" sz="1600" dirty="0" smtClean="0">
              <a:solidFill>
                <a:schemeClr val="tx1"/>
              </a:solidFill>
            </a:endParaRPr>
          </a:p>
          <a:p>
            <a:r>
              <a:rPr lang="es-MX" sz="1600" dirty="0" smtClean="0">
                <a:solidFill>
                  <a:schemeClr val="tx1"/>
                </a:solidFill>
              </a:rPr>
              <a:t>     Leer (n2)</a:t>
            </a:r>
          </a:p>
          <a:p>
            <a:r>
              <a:rPr lang="es-MX" sz="1600" dirty="0" smtClean="0">
                <a:solidFill>
                  <a:schemeClr val="tx1"/>
                </a:solidFill>
              </a:rPr>
              <a:t>     </a:t>
            </a:r>
            <a:r>
              <a:rPr lang="es-MX" sz="1600" b="1" dirty="0" smtClean="0">
                <a:solidFill>
                  <a:schemeClr val="tx1"/>
                </a:solidFill>
              </a:rPr>
              <a:t>Si (n1&gt;-1 y n2&gt;-1) entonces</a:t>
            </a:r>
          </a:p>
          <a:p>
            <a:r>
              <a:rPr lang="es-MX" sz="1600" b="1" dirty="0" smtClean="0">
                <a:solidFill>
                  <a:schemeClr val="tx1"/>
                </a:solidFill>
              </a:rPr>
              <a:t>     	s </a:t>
            </a:r>
            <a:r>
              <a:rPr lang="es-MX" sz="1600" b="1" dirty="0" smtClean="0">
                <a:solidFill>
                  <a:schemeClr val="tx1"/>
                </a:solidFill>
                <a:sym typeface="Wingdings" pitchFamily="2" charset="2"/>
              </a:rPr>
              <a:t> </a:t>
            </a:r>
            <a:r>
              <a:rPr lang="es-MX" sz="1600" b="1" dirty="0" err="1" smtClean="0">
                <a:solidFill>
                  <a:schemeClr val="tx1"/>
                </a:solidFill>
                <a:sym typeface="Wingdings" pitchFamily="2" charset="2"/>
              </a:rPr>
              <a:t>a+b</a:t>
            </a:r>
            <a:endParaRPr lang="es-MX" sz="1600" b="1" dirty="0" smtClean="0">
              <a:solidFill>
                <a:schemeClr val="tx1"/>
              </a:solidFill>
              <a:sym typeface="Wingdings" pitchFamily="2" charset="2"/>
            </a:endParaRPr>
          </a:p>
          <a:p>
            <a:r>
              <a:rPr lang="es-MX" sz="1600" b="1" dirty="0">
                <a:solidFill>
                  <a:schemeClr val="tx1"/>
                </a:solidFill>
                <a:sym typeface="Wingdings" pitchFamily="2" charset="2"/>
              </a:rPr>
              <a:t> </a:t>
            </a:r>
            <a:r>
              <a:rPr lang="es-MX" sz="1600" b="1" dirty="0" smtClean="0">
                <a:solidFill>
                  <a:schemeClr val="tx1"/>
                </a:solidFill>
                <a:sym typeface="Wingdings" pitchFamily="2" charset="2"/>
              </a:rPr>
              <a:t>            </a:t>
            </a:r>
            <a:r>
              <a:rPr lang="es-MX" sz="1600" b="1" dirty="0">
                <a:solidFill>
                  <a:schemeClr val="tx1"/>
                </a:solidFill>
                <a:sym typeface="Wingdings" pitchFamily="2" charset="2"/>
              </a:rPr>
              <a:t> Escribir (“El resultado de la suma es :” + s)</a:t>
            </a:r>
            <a:endParaRPr lang="es-MX" sz="1600" b="1" dirty="0" smtClean="0">
              <a:solidFill>
                <a:schemeClr val="tx1"/>
              </a:solidFill>
              <a:sym typeface="Wingdings" pitchFamily="2" charset="2"/>
            </a:endParaRPr>
          </a:p>
          <a:p>
            <a:r>
              <a:rPr lang="es-MX" sz="1600" b="1" dirty="0" smtClean="0">
                <a:solidFill>
                  <a:schemeClr val="tx1"/>
                </a:solidFill>
                <a:sym typeface="Wingdings" pitchFamily="2" charset="2"/>
              </a:rPr>
              <a:t>     Si no</a:t>
            </a:r>
          </a:p>
          <a:p>
            <a:r>
              <a:rPr lang="es-MX" sz="1600" b="1" dirty="0">
                <a:solidFill>
                  <a:schemeClr val="tx1"/>
                </a:solidFill>
                <a:sym typeface="Wingdings" pitchFamily="2" charset="2"/>
              </a:rPr>
              <a:t> </a:t>
            </a:r>
            <a:r>
              <a:rPr lang="es-MX" sz="1600" b="1" dirty="0" smtClean="0">
                <a:solidFill>
                  <a:schemeClr val="tx1"/>
                </a:solidFill>
                <a:sym typeface="Wingdings" pitchFamily="2" charset="2"/>
              </a:rPr>
              <a:t>             Escribir (“Error: los números tienen que ser positivos”)</a:t>
            </a:r>
          </a:p>
          <a:p>
            <a:r>
              <a:rPr lang="es-MX" sz="1600" b="1" dirty="0">
                <a:solidFill>
                  <a:schemeClr val="tx1"/>
                </a:solidFill>
                <a:sym typeface="Wingdings" pitchFamily="2" charset="2"/>
              </a:rPr>
              <a:t> </a:t>
            </a:r>
            <a:r>
              <a:rPr lang="es-MX" sz="1600" b="1" dirty="0" smtClean="0">
                <a:solidFill>
                  <a:schemeClr val="tx1"/>
                </a:solidFill>
                <a:sym typeface="Wingdings" pitchFamily="2" charset="2"/>
              </a:rPr>
              <a:t>    fin si</a:t>
            </a:r>
          </a:p>
          <a:p>
            <a:r>
              <a:rPr lang="es-MX" sz="1600" dirty="0" smtClean="0">
                <a:solidFill>
                  <a:schemeClr val="tx1"/>
                </a:solidFill>
                <a:sym typeface="Wingdings" pitchFamily="2" charset="2"/>
              </a:rPr>
              <a:t>Fin</a:t>
            </a:r>
            <a:endParaRPr lang="es-MX" sz="1600" dirty="0">
              <a:solidFill>
                <a:schemeClr val="tx1"/>
              </a:solidFill>
            </a:endParaRPr>
          </a:p>
        </p:txBody>
      </p:sp>
    </p:spTree>
    <p:extLst>
      <p:ext uri="{BB962C8B-B14F-4D97-AF65-F5344CB8AC3E}">
        <p14:creationId xmlns:p14="http://schemas.microsoft.com/office/powerpoint/2010/main" val="4070706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8904" y="188640"/>
            <a:ext cx="8229600" cy="1143000"/>
          </a:xfrm>
        </p:spPr>
        <p:txBody>
          <a:bodyPr/>
          <a:lstStyle/>
          <a:p>
            <a:r>
              <a:rPr lang="es-MX" dirty="0" smtClean="0"/>
              <a:t>Ejercicios de </a:t>
            </a:r>
            <a:r>
              <a:rPr lang="es-MX" dirty="0" smtClean="0"/>
              <a:t>tarea de</a:t>
            </a:r>
            <a:br>
              <a:rPr lang="es-MX" dirty="0" smtClean="0"/>
            </a:br>
            <a:r>
              <a:rPr lang="es-MX" dirty="0" smtClean="0"/>
              <a:t>selección </a:t>
            </a:r>
            <a:r>
              <a:rPr lang="es-MX" dirty="0" smtClean="0"/>
              <a:t>do</a:t>
            </a:r>
            <a:r>
              <a:rPr lang="es-MX" dirty="0" smtClean="0"/>
              <a:t>ble</a:t>
            </a:r>
            <a:endParaRPr lang="es-MX" dirty="0"/>
          </a:p>
        </p:txBody>
      </p:sp>
      <p:sp>
        <p:nvSpPr>
          <p:cNvPr id="3" name="2 Marcador de contenido"/>
          <p:cNvSpPr>
            <a:spLocks noGrp="1"/>
          </p:cNvSpPr>
          <p:nvPr>
            <p:ph idx="1"/>
          </p:nvPr>
        </p:nvSpPr>
        <p:spPr>
          <a:xfrm>
            <a:off x="323528" y="1556792"/>
            <a:ext cx="8712968" cy="4844752"/>
          </a:xfrm>
        </p:spPr>
        <p:txBody>
          <a:bodyPr>
            <a:normAutofit lnSpcReduction="10000"/>
          </a:bodyPr>
          <a:lstStyle/>
          <a:p>
            <a:r>
              <a:rPr lang="es-MX" sz="2400" dirty="0"/>
              <a:t>Instrucciones: escribir un algoritmo que resuelva cada uno de los siguientes problemas.</a:t>
            </a:r>
          </a:p>
          <a:p>
            <a:pPr marL="457200" indent="-457200">
              <a:buFont typeface="Arial" pitchFamily="34" charset="0"/>
              <a:buAutoNum type="arabicParenR"/>
            </a:pPr>
            <a:endParaRPr lang="es-MX" sz="2400" dirty="0" smtClean="0"/>
          </a:p>
          <a:p>
            <a:pPr marL="457200" indent="-457200">
              <a:buFont typeface="Arial" pitchFamily="34" charset="0"/>
              <a:buAutoNum type="arabicParenR"/>
            </a:pPr>
            <a:r>
              <a:rPr lang="es-MX" sz="2400" dirty="0" smtClean="0"/>
              <a:t>Realizar un programa que pida una clave de acceso al usuario. Si la clave de acceso es correcta preguntar por dos números al usuario y calcular la suma. Si la clave es incorrecta mostrar un mensaje de error y terminar el programa.</a:t>
            </a:r>
          </a:p>
          <a:p>
            <a:pPr marL="457200" indent="-457200">
              <a:buFont typeface="Arial" pitchFamily="34" charset="0"/>
              <a:buAutoNum type="arabicParenR"/>
            </a:pPr>
            <a:r>
              <a:rPr lang="es-MX" sz="2400" dirty="0"/>
              <a:t>Preguntar por su calificación al usuario, si la calificación es mayor o igual a 60 felicitarlo porque acredito el curso, además si la calificación es mayor a 90 decirle que es un excelente alumno. En caso de que su calificación sea menor a 60 decirle que tendrá que repetir el curso.</a:t>
            </a:r>
          </a:p>
          <a:p>
            <a:pPr marL="457200" indent="-457200">
              <a:buFont typeface="Arial" pitchFamily="34" charset="0"/>
              <a:buAutoNum type="arabicParenR"/>
            </a:pPr>
            <a:endParaRPr lang="es-MX" dirty="0" smtClean="0"/>
          </a:p>
          <a:p>
            <a:pPr marL="457200" indent="-457200">
              <a:buFont typeface="Arial" pitchFamily="34" charset="0"/>
              <a:buAutoNum type="arabicParenR"/>
            </a:pPr>
            <a:endParaRPr lang="es-MX" dirty="0" smtClean="0"/>
          </a:p>
          <a:p>
            <a:pPr marL="457200" indent="-457200">
              <a:buFont typeface="Arial" pitchFamily="34" charset="0"/>
              <a:buAutoNum type="arabicParenR"/>
            </a:pPr>
            <a:endParaRPr lang="es-MX" dirty="0"/>
          </a:p>
          <a:p>
            <a:pPr marL="457200" indent="-457200">
              <a:buFont typeface="Arial" pitchFamily="34" charset="0"/>
              <a:buAutoNum type="arabicParenR"/>
            </a:pPr>
            <a:endParaRPr lang="es-MX" dirty="0" smtClean="0"/>
          </a:p>
          <a:p>
            <a:pPr marL="457200" indent="-457200">
              <a:buFont typeface="Arial" pitchFamily="34" charset="0"/>
              <a:buAutoNum type="arabicParenR"/>
            </a:pPr>
            <a:endParaRPr lang="es-MX" dirty="0"/>
          </a:p>
          <a:p>
            <a:pPr marL="457200" indent="-457200">
              <a:buAutoNum type="arabicParenR"/>
            </a:pPr>
            <a:endParaRPr lang="es-MX"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23</a:t>
            </a:fld>
            <a:endParaRPr lang="es-MX" dirty="0" smtClean="0"/>
          </a:p>
        </p:txBody>
      </p:sp>
    </p:spTree>
    <p:extLst>
      <p:ext uri="{BB962C8B-B14F-4D97-AF65-F5344CB8AC3E}">
        <p14:creationId xmlns:p14="http://schemas.microsoft.com/office/powerpoint/2010/main" val="22862306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Estructuras anidadas</a:t>
            </a:r>
            <a:endParaRPr lang="es-MX" dirty="0"/>
          </a:p>
        </p:txBody>
      </p:sp>
      <p:sp>
        <p:nvSpPr>
          <p:cNvPr id="3" name="2 Marcador de contenido"/>
          <p:cNvSpPr>
            <a:spLocks noGrp="1"/>
          </p:cNvSpPr>
          <p:nvPr>
            <p:ph idx="1"/>
          </p:nvPr>
        </p:nvSpPr>
        <p:spPr/>
        <p:txBody>
          <a:bodyPr/>
          <a:lstStyle/>
          <a:p>
            <a:r>
              <a:rPr lang="es-MX" sz="2200" dirty="0" smtClean="0"/>
              <a:t>Una estructura si-entonces puede contener otra estructura si-entonces y esta estructura si-entonces puede contener otras y así sucesivamente cualquier número de veces; a su vez, dentro de cada estructura pueden existir diferentes acciones. </a:t>
            </a:r>
            <a:endParaRPr lang="es-MX" sz="22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1648" y="3284984"/>
            <a:ext cx="3278544" cy="2010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24</a:t>
            </a:fld>
            <a:endParaRPr lang="es-MX" dirty="0" smtClean="0"/>
          </a:p>
        </p:txBody>
      </p:sp>
      <p:sp>
        <p:nvSpPr>
          <p:cNvPr id="7" name="6 CuadroTexto"/>
          <p:cNvSpPr txBox="1"/>
          <p:nvPr/>
        </p:nvSpPr>
        <p:spPr>
          <a:xfrm>
            <a:off x="23912" y="5653117"/>
            <a:ext cx="8784976" cy="800219"/>
          </a:xfrm>
          <a:prstGeom prst="rect">
            <a:avLst/>
          </a:prstGeom>
          <a:noFill/>
        </p:spPr>
        <p:txBody>
          <a:bodyPr wrap="square" rtlCol="0">
            <a:spAutoFit/>
          </a:bodyPr>
          <a:lstStyle/>
          <a:p>
            <a:pPr lvl="0"/>
            <a:r>
              <a:rPr lang="es-MX" sz="1400" dirty="0" smtClean="0"/>
              <a:t>Imagen tomada de: </a:t>
            </a:r>
            <a:r>
              <a:rPr lang="es-MX" sz="1400" dirty="0" err="1"/>
              <a:t>Joyanes</a:t>
            </a:r>
            <a:r>
              <a:rPr lang="es-MX" sz="1400" dirty="0"/>
              <a:t>, A. L., (2008), </a:t>
            </a:r>
            <a:r>
              <a:rPr lang="es-MX" sz="1400" b="1" i="1" dirty="0"/>
              <a:t>Fundamentos de Programación. Algoritmos,  Estructuras de Datos y Objetos</a:t>
            </a:r>
            <a:r>
              <a:rPr lang="es-MX" sz="1400" i="1" dirty="0"/>
              <a:t>, </a:t>
            </a:r>
            <a:r>
              <a:rPr lang="es-MX" sz="1400" dirty="0"/>
              <a:t>Madrid, McGraw-Hill.</a:t>
            </a:r>
          </a:p>
          <a:p>
            <a:endParaRPr lang="es-MX" dirty="0"/>
          </a:p>
        </p:txBody>
      </p:sp>
    </p:spTree>
    <p:extLst>
      <p:ext uri="{BB962C8B-B14F-4D97-AF65-F5344CB8AC3E}">
        <p14:creationId xmlns:p14="http://schemas.microsoft.com/office/powerpoint/2010/main" val="30703377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de </a:t>
            </a:r>
            <a:br>
              <a:rPr lang="es-MX" dirty="0" smtClean="0"/>
            </a:br>
            <a:r>
              <a:rPr lang="es-MX" dirty="0" smtClean="0"/>
              <a:t>estructuras anidadas</a:t>
            </a:r>
            <a:endParaRPr lang="es-MX" dirty="0"/>
          </a:p>
        </p:txBody>
      </p:sp>
      <p:sp>
        <p:nvSpPr>
          <p:cNvPr id="3" name="2 Marcador de contenido"/>
          <p:cNvSpPr>
            <a:spLocks noGrp="1"/>
          </p:cNvSpPr>
          <p:nvPr>
            <p:ph idx="1"/>
          </p:nvPr>
        </p:nvSpPr>
        <p:spPr>
          <a:xfrm>
            <a:off x="457200" y="1600200"/>
            <a:ext cx="3754760" cy="4525963"/>
          </a:xfrm>
        </p:spPr>
        <p:txBody>
          <a:bodyPr/>
          <a:lstStyle/>
          <a:p>
            <a:endParaRPr lang="es-MX" sz="2000" dirty="0" smtClean="0"/>
          </a:p>
          <a:p>
            <a:endParaRPr lang="es-MX" sz="2000" dirty="0"/>
          </a:p>
          <a:p>
            <a:endParaRPr lang="es-MX" sz="2000" dirty="0" smtClean="0"/>
          </a:p>
          <a:p>
            <a:r>
              <a:rPr lang="es-MX" sz="2000" dirty="0" smtClean="0"/>
              <a:t>Escriba un algoritmo que lea tres números n1, n2 y n3 y muestre en pantalla el valor más grande. Se supone que los tres números son diferentes.</a:t>
            </a:r>
            <a:endParaRPr lang="es-MX" sz="2000" dirty="0"/>
          </a:p>
        </p:txBody>
      </p:sp>
      <p:sp>
        <p:nvSpPr>
          <p:cNvPr id="4" name="3 Rectángulo"/>
          <p:cNvSpPr/>
          <p:nvPr/>
        </p:nvSpPr>
        <p:spPr>
          <a:xfrm>
            <a:off x="4355976" y="1628800"/>
            <a:ext cx="4536504" cy="4464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solidFill>
                  <a:schemeClr val="tx1"/>
                </a:solidFill>
              </a:rPr>
              <a:t>Variables: </a:t>
            </a:r>
          </a:p>
          <a:p>
            <a:r>
              <a:rPr lang="es-MX" sz="1600" dirty="0" smtClean="0">
                <a:solidFill>
                  <a:schemeClr val="tx1"/>
                </a:solidFill>
              </a:rPr>
              <a:t>     Entero: n1, n2, n3, mayor</a:t>
            </a:r>
          </a:p>
          <a:p>
            <a:r>
              <a:rPr lang="es-MX" sz="1600" dirty="0" smtClean="0">
                <a:solidFill>
                  <a:schemeClr val="tx1"/>
                </a:solidFill>
              </a:rPr>
              <a:t>Inicio</a:t>
            </a:r>
          </a:p>
          <a:p>
            <a:r>
              <a:rPr lang="es-MX" sz="1600" dirty="0" smtClean="0">
                <a:solidFill>
                  <a:schemeClr val="tx1"/>
                </a:solidFill>
                <a:sym typeface="Wingdings" pitchFamily="2" charset="2"/>
              </a:rPr>
              <a:t>    Leer (n1, n2, n3)</a:t>
            </a:r>
          </a:p>
          <a:p>
            <a:r>
              <a:rPr lang="es-MX" sz="1600" dirty="0">
                <a:solidFill>
                  <a:schemeClr val="tx1"/>
                </a:solidFill>
                <a:sym typeface="Wingdings" pitchFamily="2" charset="2"/>
              </a:rPr>
              <a:t> </a:t>
            </a:r>
            <a:r>
              <a:rPr lang="es-MX" sz="1600" dirty="0" smtClean="0">
                <a:solidFill>
                  <a:schemeClr val="tx1"/>
                </a:solidFill>
                <a:sym typeface="Wingdings" pitchFamily="2" charset="2"/>
              </a:rPr>
              <a:t>   Si n1&gt;n2 entonces</a:t>
            </a:r>
          </a:p>
          <a:p>
            <a:r>
              <a:rPr lang="es-MX" sz="1600" dirty="0">
                <a:solidFill>
                  <a:schemeClr val="tx1"/>
                </a:solidFill>
                <a:sym typeface="Wingdings" pitchFamily="2" charset="2"/>
              </a:rPr>
              <a:t> </a:t>
            </a:r>
            <a:r>
              <a:rPr lang="es-MX" sz="1600" dirty="0" smtClean="0">
                <a:solidFill>
                  <a:schemeClr val="tx1"/>
                </a:solidFill>
                <a:sym typeface="Wingdings" pitchFamily="2" charset="2"/>
              </a:rPr>
              <a:t>        Si n1&gt;n3 entonces</a:t>
            </a:r>
          </a:p>
          <a:p>
            <a:r>
              <a:rPr lang="es-MX" sz="1600" dirty="0">
                <a:solidFill>
                  <a:schemeClr val="tx1"/>
                </a:solidFill>
                <a:sym typeface="Wingdings" pitchFamily="2" charset="2"/>
              </a:rPr>
              <a:t> </a:t>
            </a:r>
            <a:r>
              <a:rPr lang="es-MX" sz="1600" dirty="0" smtClean="0">
                <a:solidFill>
                  <a:schemeClr val="tx1"/>
                </a:solidFill>
                <a:sym typeface="Wingdings" pitchFamily="2" charset="2"/>
              </a:rPr>
              <a:t>            mayor  n1</a:t>
            </a:r>
          </a:p>
          <a:p>
            <a:r>
              <a:rPr lang="es-MX" sz="1600" dirty="0">
                <a:solidFill>
                  <a:schemeClr val="tx1"/>
                </a:solidFill>
                <a:sym typeface="Wingdings" pitchFamily="2" charset="2"/>
              </a:rPr>
              <a:t> </a:t>
            </a:r>
            <a:r>
              <a:rPr lang="es-MX" sz="1600" dirty="0" smtClean="0">
                <a:solidFill>
                  <a:schemeClr val="tx1"/>
                </a:solidFill>
                <a:sym typeface="Wingdings" pitchFamily="2" charset="2"/>
              </a:rPr>
              <a:t>        Si no </a:t>
            </a:r>
          </a:p>
          <a:p>
            <a:r>
              <a:rPr lang="es-MX" sz="1600" dirty="0" smtClean="0">
                <a:solidFill>
                  <a:schemeClr val="tx1"/>
                </a:solidFill>
                <a:sym typeface="Wingdings" pitchFamily="2" charset="2"/>
              </a:rPr>
              <a:t>            mayor  n3</a:t>
            </a:r>
          </a:p>
          <a:p>
            <a:r>
              <a:rPr lang="es-MX" sz="1600" dirty="0">
                <a:solidFill>
                  <a:schemeClr val="tx1"/>
                </a:solidFill>
                <a:sym typeface="Wingdings" pitchFamily="2" charset="2"/>
              </a:rPr>
              <a:t> </a:t>
            </a:r>
            <a:r>
              <a:rPr lang="es-MX" sz="1600" dirty="0" smtClean="0">
                <a:solidFill>
                  <a:schemeClr val="tx1"/>
                </a:solidFill>
                <a:sym typeface="Wingdings" pitchFamily="2" charset="2"/>
              </a:rPr>
              <a:t>       </a:t>
            </a:r>
            <a:r>
              <a:rPr lang="es-MX" sz="1600" dirty="0" err="1" smtClean="0">
                <a:solidFill>
                  <a:schemeClr val="tx1"/>
                </a:solidFill>
                <a:sym typeface="Wingdings" pitchFamily="2" charset="2"/>
              </a:rPr>
              <a:t>Fin_si</a:t>
            </a:r>
            <a:endParaRPr lang="es-MX" sz="1600" dirty="0" smtClean="0">
              <a:solidFill>
                <a:schemeClr val="tx1"/>
              </a:solidFill>
              <a:sym typeface="Wingdings" pitchFamily="2" charset="2"/>
            </a:endParaRPr>
          </a:p>
          <a:p>
            <a:r>
              <a:rPr lang="es-MX" sz="1600" dirty="0">
                <a:solidFill>
                  <a:schemeClr val="tx1"/>
                </a:solidFill>
                <a:sym typeface="Wingdings" pitchFamily="2" charset="2"/>
              </a:rPr>
              <a:t> </a:t>
            </a:r>
            <a:r>
              <a:rPr lang="es-MX" sz="1600" dirty="0" smtClean="0">
                <a:solidFill>
                  <a:schemeClr val="tx1"/>
                </a:solidFill>
                <a:sym typeface="Wingdings" pitchFamily="2" charset="2"/>
              </a:rPr>
              <a:t>   Si no</a:t>
            </a:r>
          </a:p>
          <a:p>
            <a:r>
              <a:rPr lang="es-MX" sz="1600" dirty="0">
                <a:solidFill>
                  <a:schemeClr val="tx1"/>
                </a:solidFill>
                <a:sym typeface="Wingdings" pitchFamily="2" charset="2"/>
              </a:rPr>
              <a:t> </a:t>
            </a:r>
            <a:r>
              <a:rPr lang="es-MX" sz="1600" dirty="0" smtClean="0">
                <a:solidFill>
                  <a:schemeClr val="tx1"/>
                </a:solidFill>
                <a:sym typeface="Wingdings" pitchFamily="2" charset="2"/>
              </a:rPr>
              <a:t>        Si n2&gt;n3 entonces</a:t>
            </a:r>
          </a:p>
          <a:p>
            <a:r>
              <a:rPr lang="es-MX" sz="1600" dirty="0">
                <a:solidFill>
                  <a:schemeClr val="tx1"/>
                </a:solidFill>
                <a:sym typeface="Wingdings" pitchFamily="2" charset="2"/>
              </a:rPr>
              <a:t> </a:t>
            </a:r>
            <a:r>
              <a:rPr lang="es-MX" sz="1600" dirty="0" smtClean="0">
                <a:solidFill>
                  <a:schemeClr val="tx1"/>
                </a:solidFill>
                <a:sym typeface="Wingdings" pitchFamily="2" charset="2"/>
              </a:rPr>
              <a:t>           mayor  n2</a:t>
            </a:r>
          </a:p>
          <a:p>
            <a:r>
              <a:rPr lang="es-MX" sz="1600" dirty="0">
                <a:solidFill>
                  <a:schemeClr val="tx1"/>
                </a:solidFill>
                <a:sym typeface="Wingdings" pitchFamily="2" charset="2"/>
              </a:rPr>
              <a:t> </a:t>
            </a:r>
            <a:r>
              <a:rPr lang="es-MX" sz="1600" dirty="0" smtClean="0">
                <a:solidFill>
                  <a:schemeClr val="tx1"/>
                </a:solidFill>
                <a:sym typeface="Wingdings" pitchFamily="2" charset="2"/>
              </a:rPr>
              <a:t>        Si no</a:t>
            </a:r>
          </a:p>
          <a:p>
            <a:r>
              <a:rPr lang="es-MX" sz="1600" dirty="0">
                <a:solidFill>
                  <a:schemeClr val="tx1"/>
                </a:solidFill>
                <a:sym typeface="Wingdings" pitchFamily="2" charset="2"/>
              </a:rPr>
              <a:t> </a:t>
            </a:r>
            <a:r>
              <a:rPr lang="es-MX" sz="1600" dirty="0" smtClean="0">
                <a:solidFill>
                  <a:schemeClr val="tx1"/>
                </a:solidFill>
                <a:sym typeface="Wingdings" pitchFamily="2" charset="2"/>
              </a:rPr>
              <a:t>           mayor  n3</a:t>
            </a:r>
          </a:p>
          <a:p>
            <a:r>
              <a:rPr lang="es-MX" sz="1600" dirty="0">
                <a:solidFill>
                  <a:schemeClr val="tx1"/>
                </a:solidFill>
                <a:sym typeface="Wingdings" pitchFamily="2" charset="2"/>
              </a:rPr>
              <a:t> </a:t>
            </a:r>
            <a:r>
              <a:rPr lang="es-MX" sz="1600" dirty="0" smtClean="0">
                <a:solidFill>
                  <a:schemeClr val="tx1"/>
                </a:solidFill>
                <a:sym typeface="Wingdings" pitchFamily="2" charset="2"/>
              </a:rPr>
              <a:t>   Fin si</a:t>
            </a:r>
          </a:p>
          <a:p>
            <a:r>
              <a:rPr lang="es-MX" sz="1600" dirty="0">
                <a:solidFill>
                  <a:schemeClr val="tx1"/>
                </a:solidFill>
                <a:sym typeface="Wingdings" pitchFamily="2" charset="2"/>
              </a:rPr>
              <a:t> </a:t>
            </a:r>
            <a:r>
              <a:rPr lang="es-MX" sz="1600" dirty="0" smtClean="0">
                <a:solidFill>
                  <a:schemeClr val="tx1"/>
                </a:solidFill>
                <a:sym typeface="Wingdings" pitchFamily="2" charset="2"/>
              </a:rPr>
              <a:t>   Escribir (“El valor mas grande es: “ + mayor)</a:t>
            </a:r>
          </a:p>
          <a:p>
            <a:r>
              <a:rPr lang="es-MX" sz="1600" dirty="0" smtClean="0">
                <a:solidFill>
                  <a:schemeClr val="tx1"/>
                </a:solidFill>
                <a:sym typeface="Wingdings" pitchFamily="2" charset="2"/>
              </a:rPr>
              <a:t>Fin</a:t>
            </a:r>
            <a:endParaRPr lang="es-MX" sz="1600" dirty="0">
              <a:solidFill>
                <a:schemeClr val="tx1"/>
              </a:solidFill>
            </a:endParaRPr>
          </a:p>
        </p:txBody>
      </p:sp>
    </p:spTree>
    <p:extLst>
      <p:ext uri="{BB962C8B-B14F-4D97-AF65-F5344CB8AC3E}">
        <p14:creationId xmlns:p14="http://schemas.microsoft.com/office/powerpoint/2010/main" val="358979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912" y="260648"/>
            <a:ext cx="8229600" cy="1143000"/>
          </a:xfrm>
        </p:spPr>
        <p:txBody>
          <a:bodyPr/>
          <a:lstStyle/>
          <a:p>
            <a:r>
              <a:rPr lang="es-MX" dirty="0" smtClean="0"/>
              <a:t>Ejercicios de </a:t>
            </a:r>
            <a:r>
              <a:rPr lang="es-MX" dirty="0" smtClean="0"/>
              <a:t>tarea de</a:t>
            </a:r>
            <a:br>
              <a:rPr lang="es-MX" dirty="0" smtClean="0"/>
            </a:br>
            <a:r>
              <a:rPr lang="es-MX" dirty="0" smtClean="0"/>
              <a:t>selección </a:t>
            </a:r>
            <a:r>
              <a:rPr lang="es-MX" dirty="0" smtClean="0"/>
              <a:t>anidada</a:t>
            </a:r>
            <a:endParaRPr lang="es-MX" dirty="0"/>
          </a:p>
        </p:txBody>
      </p:sp>
      <p:sp>
        <p:nvSpPr>
          <p:cNvPr id="3" name="2 Marcador de contenido"/>
          <p:cNvSpPr>
            <a:spLocks noGrp="1"/>
          </p:cNvSpPr>
          <p:nvPr>
            <p:ph idx="1"/>
          </p:nvPr>
        </p:nvSpPr>
        <p:spPr>
          <a:xfrm>
            <a:off x="323528" y="1608584"/>
            <a:ext cx="8280920" cy="4844752"/>
          </a:xfrm>
        </p:spPr>
        <p:txBody>
          <a:bodyPr>
            <a:normAutofit/>
          </a:bodyPr>
          <a:lstStyle/>
          <a:p>
            <a:r>
              <a:rPr lang="es-MX" sz="2400" dirty="0"/>
              <a:t>Instrucciones: escribir un algoritmo que resuelva cada uno de los siguientes problemas</a:t>
            </a:r>
            <a:r>
              <a:rPr lang="es-MX" sz="2400" dirty="0" smtClean="0"/>
              <a:t>.</a:t>
            </a:r>
          </a:p>
          <a:p>
            <a:endParaRPr lang="es-MX" sz="2400" dirty="0"/>
          </a:p>
          <a:p>
            <a:r>
              <a:rPr lang="es-MX" sz="2400" dirty="0" smtClean="0"/>
              <a:t>1. Escriba un algoritmo que lee tres número diferentes e imprime los valores máximo y mínimo </a:t>
            </a:r>
          </a:p>
          <a:p>
            <a:endParaRPr lang="es-MX" sz="2400" dirty="0"/>
          </a:p>
          <a:p>
            <a:r>
              <a:rPr lang="es-MX" sz="2400" dirty="0" smtClean="0"/>
              <a:t>2. Escribir un algoritmo que permita calcular las soluciones de una ecuación de segundo grado, incluyendo los valores imaginarios</a:t>
            </a:r>
            <a:endParaRPr lang="es-MX" sz="2400" dirty="0"/>
          </a:p>
          <a:p>
            <a:pPr marL="457200" indent="-457200">
              <a:buFont typeface="Arial" pitchFamily="34" charset="0"/>
              <a:buAutoNum type="arabicParenR"/>
            </a:pPr>
            <a:endParaRPr lang="es-MX" dirty="0" smtClean="0"/>
          </a:p>
          <a:p>
            <a:pPr marL="457200" indent="-457200">
              <a:buFont typeface="Arial" pitchFamily="34" charset="0"/>
              <a:buAutoNum type="arabicParenR"/>
            </a:pPr>
            <a:endParaRPr lang="es-MX" dirty="0"/>
          </a:p>
          <a:p>
            <a:pPr marL="457200" indent="-457200">
              <a:buFont typeface="Arial" pitchFamily="34" charset="0"/>
              <a:buAutoNum type="arabicParenR"/>
            </a:pPr>
            <a:endParaRPr lang="es-MX" dirty="0" smtClean="0"/>
          </a:p>
          <a:p>
            <a:pPr marL="457200" indent="-457200">
              <a:buFont typeface="Arial" pitchFamily="34" charset="0"/>
              <a:buAutoNum type="arabicParenR"/>
            </a:pPr>
            <a:endParaRPr lang="es-MX" dirty="0"/>
          </a:p>
          <a:p>
            <a:pPr marL="457200" indent="-457200">
              <a:buAutoNum type="arabicParenR"/>
            </a:pPr>
            <a:endParaRPr lang="es-MX"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26</a:t>
            </a:fld>
            <a:endParaRPr lang="es-MX" dirty="0" smtClean="0"/>
          </a:p>
        </p:txBody>
      </p:sp>
    </p:spTree>
    <p:extLst>
      <p:ext uri="{BB962C8B-B14F-4D97-AF65-F5344CB8AC3E}">
        <p14:creationId xmlns:p14="http://schemas.microsoft.com/office/powerpoint/2010/main" val="1041539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0160"/>
            <a:ext cx="7560840" cy="1371600"/>
          </a:xfrm>
        </p:spPr>
        <p:txBody>
          <a:bodyPr>
            <a:normAutofit fontScale="90000"/>
          </a:bodyPr>
          <a:lstStyle/>
          <a:p>
            <a:r>
              <a:rPr lang="es-MX" dirty="0" smtClean="0"/>
              <a:t>Estructura de selección múltiple</a:t>
            </a:r>
            <a:endParaRPr lang="es-MX" dirty="0"/>
          </a:p>
        </p:txBody>
      </p:sp>
      <p:sp>
        <p:nvSpPr>
          <p:cNvPr id="3" name="2 Marcador de contenido"/>
          <p:cNvSpPr>
            <a:spLocks noGrp="1"/>
          </p:cNvSpPr>
          <p:nvPr>
            <p:ph idx="1"/>
          </p:nvPr>
        </p:nvSpPr>
        <p:spPr>
          <a:xfrm>
            <a:off x="611560" y="1268760"/>
            <a:ext cx="4392488" cy="4772744"/>
          </a:xfrm>
        </p:spPr>
        <p:txBody>
          <a:bodyPr>
            <a:noAutofit/>
          </a:bodyPr>
          <a:lstStyle/>
          <a:p>
            <a:r>
              <a:rPr lang="es-MX" sz="1800" b="1" dirty="0" smtClean="0"/>
              <a:t>Sirve para evaluar una expresión que podrá tomar n valores distintos</a:t>
            </a:r>
            <a:r>
              <a:rPr lang="es-MX" sz="1800" dirty="0" smtClean="0"/>
              <a:t>, es decir existen más de dos elecciones posibles.</a:t>
            </a:r>
          </a:p>
          <a:p>
            <a:r>
              <a:rPr lang="es-MX" sz="1800" dirty="0" smtClean="0"/>
              <a:t>Según se elija uno de los posibles valores en la condición, se realizará una de las n acciones, por lo que el flujo del algoritmo seguirá un determinado camino entre </a:t>
            </a:r>
            <a:r>
              <a:rPr lang="es-MX" sz="1800" dirty="0" smtClean="0"/>
              <a:t>los </a:t>
            </a:r>
            <a:r>
              <a:rPr lang="es-MX" sz="1800" dirty="0" smtClean="0"/>
              <a:t>n </a:t>
            </a:r>
            <a:r>
              <a:rPr lang="es-MX" sz="1800" dirty="0" smtClean="0"/>
              <a:t>posibles valores. </a:t>
            </a:r>
            <a:endParaRPr lang="es-MX" sz="1800" dirty="0" smtClean="0"/>
          </a:p>
          <a:p>
            <a:r>
              <a:rPr lang="es-MX" sz="1800" dirty="0" smtClean="0"/>
              <a:t>Se debe especificar cada uno de los valores que puede tomar la expresión, por lo que su uso esta prohibido para valores decimales y cadenas de texto.</a:t>
            </a:r>
            <a:endParaRPr lang="es-MX" sz="18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1233294"/>
            <a:ext cx="1728192" cy="4283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27</a:t>
            </a:fld>
            <a:endParaRPr lang="es-MX" dirty="0" smtClean="0"/>
          </a:p>
        </p:txBody>
      </p:sp>
      <p:sp>
        <p:nvSpPr>
          <p:cNvPr id="7" name="6 CuadroTexto"/>
          <p:cNvSpPr txBox="1"/>
          <p:nvPr/>
        </p:nvSpPr>
        <p:spPr>
          <a:xfrm>
            <a:off x="23912" y="5653117"/>
            <a:ext cx="8784976" cy="800219"/>
          </a:xfrm>
          <a:prstGeom prst="rect">
            <a:avLst/>
          </a:prstGeom>
          <a:noFill/>
        </p:spPr>
        <p:txBody>
          <a:bodyPr wrap="square" rtlCol="0">
            <a:spAutoFit/>
          </a:bodyPr>
          <a:lstStyle/>
          <a:p>
            <a:pPr lvl="0"/>
            <a:r>
              <a:rPr lang="es-MX" sz="1400" dirty="0" smtClean="0"/>
              <a:t>Imagen tomada de: </a:t>
            </a:r>
            <a:r>
              <a:rPr lang="es-MX" sz="1400" dirty="0" err="1"/>
              <a:t>Joyanes</a:t>
            </a:r>
            <a:r>
              <a:rPr lang="es-MX" sz="1400" dirty="0"/>
              <a:t>, A. L., (2008), </a:t>
            </a:r>
            <a:r>
              <a:rPr lang="es-MX" sz="1400" b="1" i="1" dirty="0"/>
              <a:t>Fundamentos de Programación. Algoritmos,  Estructuras de Datos y Objetos</a:t>
            </a:r>
            <a:r>
              <a:rPr lang="es-MX" sz="1400" i="1" dirty="0"/>
              <a:t>, </a:t>
            </a:r>
            <a:r>
              <a:rPr lang="es-MX" sz="1400" dirty="0"/>
              <a:t>Madrid, McGraw-Hill.</a:t>
            </a:r>
          </a:p>
          <a:p>
            <a:endParaRPr lang="es-MX" dirty="0"/>
          </a:p>
        </p:txBody>
      </p:sp>
    </p:spTree>
    <p:extLst>
      <p:ext uri="{BB962C8B-B14F-4D97-AF65-F5344CB8AC3E}">
        <p14:creationId xmlns:p14="http://schemas.microsoft.com/office/powerpoint/2010/main" val="1675125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de </a:t>
            </a:r>
            <a:br>
              <a:rPr lang="es-MX" dirty="0" smtClean="0"/>
            </a:br>
            <a:r>
              <a:rPr lang="es-MX" dirty="0" smtClean="0"/>
              <a:t>selección múltiple</a:t>
            </a:r>
            <a:endParaRPr lang="es-MX" dirty="0"/>
          </a:p>
        </p:txBody>
      </p:sp>
      <p:sp>
        <p:nvSpPr>
          <p:cNvPr id="3" name="2 Marcador de contenido"/>
          <p:cNvSpPr>
            <a:spLocks noGrp="1"/>
          </p:cNvSpPr>
          <p:nvPr>
            <p:ph idx="1"/>
          </p:nvPr>
        </p:nvSpPr>
        <p:spPr>
          <a:xfrm>
            <a:off x="323528" y="1783357"/>
            <a:ext cx="3754760" cy="4525963"/>
          </a:xfrm>
        </p:spPr>
        <p:txBody>
          <a:bodyPr/>
          <a:lstStyle/>
          <a:p>
            <a:r>
              <a:rPr lang="es-MX" sz="2000" dirty="0" smtClean="0"/>
              <a:t>Escriba un algoritmo que escriba los nombres de los días de la semana en función del valor de una variable numérica de entrada. Por ejemplo si el usuario escribe 5 el programa muestra el nombre de Viernes. Si el usuario escribe un número fuera del rango de 1 a 7 el programa muestra un mensaje de error.</a:t>
            </a:r>
            <a:endParaRPr lang="es-MX" sz="2000" dirty="0"/>
          </a:p>
        </p:txBody>
      </p:sp>
      <p:sp>
        <p:nvSpPr>
          <p:cNvPr id="4" name="3 Rectángulo"/>
          <p:cNvSpPr/>
          <p:nvPr/>
        </p:nvSpPr>
        <p:spPr>
          <a:xfrm>
            <a:off x="4067944" y="1628800"/>
            <a:ext cx="4968552" cy="4464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solidFill>
                  <a:schemeClr val="tx1"/>
                </a:solidFill>
              </a:rPr>
              <a:t>Variables: </a:t>
            </a:r>
          </a:p>
          <a:p>
            <a:r>
              <a:rPr lang="es-MX" sz="1600" dirty="0" smtClean="0">
                <a:solidFill>
                  <a:schemeClr val="tx1"/>
                </a:solidFill>
              </a:rPr>
              <a:t>     Entero: valor</a:t>
            </a:r>
          </a:p>
          <a:p>
            <a:r>
              <a:rPr lang="es-MX" sz="1600" dirty="0" smtClean="0">
                <a:solidFill>
                  <a:schemeClr val="tx1"/>
                </a:solidFill>
              </a:rPr>
              <a:t>Inicio</a:t>
            </a:r>
          </a:p>
          <a:p>
            <a:r>
              <a:rPr lang="es-MX" sz="1600" dirty="0" smtClean="0">
                <a:solidFill>
                  <a:schemeClr val="tx1"/>
                </a:solidFill>
                <a:sym typeface="Wingdings" pitchFamily="2" charset="2"/>
              </a:rPr>
              <a:t>    Leer (valor)</a:t>
            </a:r>
          </a:p>
          <a:p>
            <a:r>
              <a:rPr lang="es-MX" sz="1600" dirty="0" smtClean="0">
                <a:solidFill>
                  <a:schemeClr val="tx1"/>
                </a:solidFill>
                <a:sym typeface="Wingdings" pitchFamily="2" charset="2"/>
              </a:rPr>
              <a:t>    Caso (valor) hacer</a:t>
            </a:r>
          </a:p>
          <a:p>
            <a:r>
              <a:rPr lang="es-MX" sz="1600" dirty="0" smtClean="0">
                <a:solidFill>
                  <a:schemeClr val="tx1"/>
                </a:solidFill>
                <a:sym typeface="Wingdings" pitchFamily="2" charset="2"/>
              </a:rPr>
              <a:t>        1: Escribir (“El día es Lunes”)</a:t>
            </a:r>
          </a:p>
          <a:p>
            <a:r>
              <a:rPr lang="es-MX" sz="1600" dirty="0" smtClean="0">
                <a:solidFill>
                  <a:schemeClr val="tx1"/>
                </a:solidFill>
                <a:sym typeface="Wingdings" pitchFamily="2" charset="2"/>
              </a:rPr>
              <a:t>        2: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Martes”)</a:t>
            </a:r>
          </a:p>
          <a:p>
            <a:r>
              <a:rPr lang="es-MX" sz="1600" dirty="0" smtClean="0">
                <a:solidFill>
                  <a:schemeClr val="tx1"/>
                </a:solidFill>
                <a:sym typeface="Wingdings" pitchFamily="2" charset="2"/>
              </a:rPr>
              <a:t>        3: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Miércoles”)</a:t>
            </a:r>
          </a:p>
          <a:p>
            <a:r>
              <a:rPr lang="es-MX" sz="1600" dirty="0" smtClean="0">
                <a:solidFill>
                  <a:schemeClr val="tx1"/>
                </a:solidFill>
                <a:sym typeface="Wingdings" pitchFamily="2" charset="2"/>
              </a:rPr>
              <a:t>        4: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Jueves”)</a:t>
            </a:r>
          </a:p>
          <a:p>
            <a:r>
              <a:rPr lang="es-MX" sz="1600" dirty="0" smtClean="0">
                <a:solidFill>
                  <a:schemeClr val="tx1"/>
                </a:solidFill>
                <a:sym typeface="Wingdings" pitchFamily="2" charset="2"/>
              </a:rPr>
              <a:t>        5: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Viernes”)</a:t>
            </a:r>
          </a:p>
          <a:p>
            <a:r>
              <a:rPr lang="es-MX" sz="1600" dirty="0" smtClean="0">
                <a:solidFill>
                  <a:schemeClr val="tx1"/>
                </a:solidFill>
                <a:sym typeface="Wingdings" pitchFamily="2" charset="2"/>
              </a:rPr>
              <a:t>        6: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Sábado”)</a:t>
            </a:r>
          </a:p>
          <a:p>
            <a:r>
              <a:rPr lang="es-MX" sz="1600" dirty="0" smtClean="0">
                <a:solidFill>
                  <a:schemeClr val="tx1"/>
                </a:solidFill>
                <a:sym typeface="Wingdings" pitchFamily="2" charset="2"/>
              </a:rPr>
              <a:t>        7: </a:t>
            </a:r>
            <a:r>
              <a:rPr lang="es-MX" sz="1600" dirty="0">
                <a:solidFill>
                  <a:schemeClr val="tx1"/>
                </a:solidFill>
                <a:sym typeface="Wingdings" pitchFamily="2" charset="2"/>
              </a:rPr>
              <a:t>Escribir (“El día es </a:t>
            </a:r>
            <a:r>
              <a:rPr lang="es-MX" sz="1600" dirty="0" smtClean="0">
                <a:solidFill>
                  <a:schemeClr val="tx1"/>
                </a:solidFill>
                <a:sym typeface="Wingdings" pitchFamily="2" charset="2"/>
              </a:rPr>
              <a:t>Domingo”)</a:t>
            </a:r>
          </a:p>
          <a:p>
            <a:r>
              <a:rPr lang="es-MX" sz="1600" dirty="0">
                <a:solidFill>
                  <a:schemeClr val="tx1"/>
                </a:solidFill>
                <a:sym typeface="Wingdings" pitchFamily="2" charset="2"/>
              </a:rPr>
              <a:t> </a:t>
            </a:r>
            <a:r>
              <a:rPr lang="es-MX" sz="1600" dirty="0" smtClean="0">
                <a:solidFill>
                  <a:schemeClr val="tx1"/>
                </a:solidFill>
                <a:sym typeface="Wingdings" pitchFamily="2" charset="2"/>
              </a:rPr>
              <a:t>       Otro: Escribir (“Error el valor no es incorrecto”)</a:t>
            </a:r>
          </a:p>
          <a:p>
            <a:r>
              <a:rPr lang="es-MX" sz="1600" dirty="0">
                <a:solidFill>
                  <a:schemeClr val="tx1"/>
                </a:solidFill>
                <a:sym typeface="Wingdings" pitchFamily="2" charset="2"/>
              </a:rPr>
              <a:t> </a:t>
            </a:r>
            <a:r>
              <a:rPr lang="es-MX" sz="1600" dirty="0" smtClean="0">
                <a:solidFill>
                  <a:schemeClr val="tx1"/>
                </a:solidFill>
                <a:sym typeface="Wingdings" pitchFamily="2" charset="2"/>
              </a:rPr>
              <a:t>   Fin casi</a:t>
            </a:r>
          </a:p>
          <a:p>
            <a:r>
              <a:rPr lang="es-MX" sz="1600" dirty="0" smtClean="0">
                <a:solidFill>
                  <a:schemeClr val="tx1"/>
                </a:solidFill>
                <a:sym typeface="Wingdings" pitchFamily="2" charset="2"/>
              </a:rPr>
              <a:t>Fin</a:t>
            </a:r>
            <a:endParaRPr lang="es-MX" sz="1600" dirty="0">
              <a:solidFill>
                <a:schemeClr val="tx1"/>
              </a:solidFill>
            </a:endParaRPr>
          </a:p>
        </p:txBody>
      </p:sp>
    </p:spTree>
    <p:extLst>
      <p:ext uri="{BB962C8B-B14F-4D97-AF65-F5344CB8AC3E}">
        <p14:creationId xmlns:p14="http://schemas.microsoft.com/office/powerpoint/2010/main" val="19301202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2920" y="188640"/>
            <a:ext cx="8229600" cy="1143000"/>
          </a:xfrm>
        </p:spPr>
        <p:txBody>
          <a:bodyPr/>
          <a:lstStyle/>
          <a:p>
            <a:r>
              <a:rPr lang="es-MX" dirty="0" smtClean="0"/>
              <a:t>Ejercicios de </a:t>
            </a:r>
            <a:r>
              <a:rPr lang="es-MX" dirty="0" smtClean="0"/>
              <a:t>tarea de</a:t>
            </a:r>
            <a:br>
              <a:rPr lang="es-MX" dirty="0" smtClean="0"/>
            </a:br>
            <a:r>
              <a:rPr lang="es-MX" dirty="0" smtClean="0"/>
              <a:t>selección </a:t>
            </a:r>
            <a:r>
              <a:rPr lang="es-MX" dirty="0" smtClean="0"/>
              <a:t>múltiple</a:t>
            </a:r>
            <a:endParaRPr lang="es-MX" dirty="0"/>
          </a:p>
        </p:txBody>
      </p:sp>
      <p:sp>
        <p:nvSpPr>
          <p:cNvPr id="3" name="2 Marcador de contenido"/>
          <p:cNvSpPr>
            <a:spLocks noGrp="1"/>
          </p:cNvSpPr>
          <p:nvPr>
            <p:ph idx="1"/>
          </p:nvPr>
        </p:nvSpPr>
        <p:spPr>
          <a:xfrm>
            <a:off x="518864" y="1628800"/>
            <a:ext cx="8229600" cy="4525963"/>
          </a:xfrm>
        </p:spPr>
        <p:txBody>
          <a:bodyPr/>
          <a:lstStyle/>
          <a:p>
            <a:r>
              <a:rPr lang="es-MX" sz="2000" dirty="0"/>
              <a:t>Instrucciones: escribir un algoritmo que resuelva cada uno de los siguientes problemas.</a:t>
            </a:r>
          </a:p>
          <a:p>
            <a:endParaRPr lang="es-MX" sz="2000" dirty="0" smtClean="0"/>
          </a:p>
          <a:p>
            <a:pPr marL="457200" indent="-457200">
              <a:buAutoNum type="arabicPeriod"/>
            </a:pPr>
            <a:r>
              <a:rPr lang="es-MX" sz="2000" dirty="0" smtClean="0"/>
              <a:t>Hacer </a:t>
            </a:r>
            <a:r>
              <a:rPr lang="es-MX" sz="2000" dirty="0" smtClean="0"/>
              <a:t>un programa que pide al usuario un número del 1 al 12 que representan el número de </a:t>
            </a:r>
            <a:r>
              <a:rPr lang="es-MX" sz="2000" dirty="0" smtClean="0"/>
              <a:t>mes del año </a:t>
            </a:r>
            <a:r>
              <a:rPr lang="es-MX" sz="2000" dirty="0" smtClean="0"/>
              <a:t>y como salida </a:t>
            </a:r>
            <a:r>
              <a:rPr lang="es-MX" sz="2000" dirty="0" smtClean="0"/>
              <a:t>imprime: el nombre del mes y la cantidad de </a:t>
            </a:r>
            <a:r>
              <a:rPr lang="es-MX" sz="2000" dirty="0" smtClean="0"/>
              <a:t>días que tiene dicho </a:t>
            </a:r>
            <a:r>
              <a:rPr lang="es-MX" sz="2000" dirty="0" smtClean="0"/>
              <a:t>mes.</a:t>
            </a:r>
            <a:endParaRPr lang="es-MX" sz="2000" dirty="0" smtClean="0"/>
          </a:p>
          <a:p>
            <a:pPr marL="457200" lvl="1" indent="0">
              <a:buNone/>
            </a:pPr>
            <a:r>
              <a:rPr lang="es-MX" sz="2000" dirty="0" smtClean="0"/>
              <a:t>a) </a:t>
            </a:r>
            <a:r>
              <a:rPr lang="es-MX" sz="2000" dirty="0" smtClean="0"/>
              <a:t>Considera </a:t>
            </a:r>
            <a:r>
              <a:rPr lang="es-MX" sz="2000" dirty="0" smtClean="0"/>
              <a:t>que febrero tiene 28 días </a:t>
            </a:r>
            <a:endParaRPr lang="es-MX" sz="2000" dirty="0" smtClean="0"/>
          </a:p>
          <a:p>
            <a:pPr marL="457200" lvl="1" indent="0">
              <a:buNone/>
            </a:pPr>
            <a:r>
              <a:rPr lang="es-MX" sz="2000" dirty="0" smtClean="0"/>
              <a:t>b) Recuerda </a:t>
            </a:r>
            <a:r>
              <a:rPr lang="es-MX" sz="2000" dirty="0" smtClean="0"/>
              <a:t>que abril, junio, septiembre y noviembre tienen 30 días.</a:t>
            </a:r>
          </a:p>
          <a:p>
            <a:pPr marL="457200" indent="-457200">
              <a:buAutoNum type="arabicPeriod"/>
            </a:pPr>
            <a:endParaRPr lang="es-MX" sz="2000"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29</a:t>
            </a:fld>
            <a:endParaRPr lang="es-MX" dirty="0" smtClean="0"/>
          </a:p>
        </p:txBody>
      </p:sp>
    </p:spTree>
    <p:extLst>
      <p:ext uri="{BB962C8B-B14F-4D97-AF65-F5344CB8AC3E}">
        <p14:creationId xmlns:p14="http://schemas.microsoft.com/office/powerpoint/2010/main" val="1375226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468313" y="125413"/>
            <a:ext cx="8229600" cy="1143000"/>
          </a:xfrm>
        </p:spPr>
        <p:txBody>
          <a:bodyPr/>
          <a:lstStyle/>
          <a:p>
            <a:r>
              <a:rPr lang="es-MX" smtClean="0">
                <a:ea typeface="ＭＳ Ｐゴシック" pitchFamily="34" charset="-128"/>
              </a:rPr>
              <a:t>Introducción</a:t>
            </a:r>
          </a:p>
        </p:txBody>
      </p:sp>
      <p:sp>
        <p:nvSpPr>
          <p:cNvPr id="4099" name="2 Marcador de contenido"/>
          <p:cNvSpPr>
            <a:spLocks noGrp="1"/>
          </p:cNvSpPr>
          <p:nvPr>
            <p:ph idx="1"/>
          </p:nvPr>
        </p:nvSpPr>
        <p:spPr>
          <a:xfrm>
            <a:off x="518864" y="1484784"/>
            <a:ext cx="8229600" cy="4525962"/>
          </a:xfrm>
        </p:spPr>
        <p:txBody>
          <a:bodyPr/>
          <a:lstStyle/>
          <a:p>
            <a:pPr marL="0" indent="0" algn="just">
              <a:buFontTx/>
              <a:buNone/>
            </a:pPr>
            <a:r>
              <a:rPr lang="es-MX" sz="2400" dirty="0" smtClean="0">
                <a:latin typeface="+mj-lt"/>
                <a:ea typeface="ＭＳ Ｐゴシック" pitchFamily="34" charset="-128"/>
                <a:cs typeface="Times New Roman" pitchFamily="18" charset="0"/>
              </a:rPr>
              <a:t>La </a:t>
            </a:r>
            <a:r>
              <a:rPr lang="es-MX" sz="2400" dirty="0" smtClean="0">
                <a:latin typeface="+mj-lt"/>
                <a:ea typeface="ＭＳ Ｐゴシック" pitchFamily="34" charset="-128"/>
                <a:cs typeface="Times New Roman" pitchFamily="18" charset="0"/>
              </a:rPr>
              <a:t>unidad de aprendizaje de Algoritmos y Programación Básica, esta integrada al núcleo de formación integral de la Lic. en Bioingeniería Médica, porque los alumnos requieren adquirir las competencias necesarias en la implementación de algoritmos y en el uso del pseudocódigo. Dichas competencias les servirán para implementar soluciones de algoritmos en distintos sistemas por ejemplo: escribiendo el software para un sistema computacional </a:t>
            </a:r>
            <a:r>
              <a:rPr lang="es-MX" sz="2400" dirty="0" smtClean="0">
                <a:latin typeface="+mj-lt"/>
                <a:ea typeface="ＭＳ Ｐゴシック" pitchFamily="34" charset="-128"/>
                <a:cs typeface="Times New Roman" pitchFamily="18" charset="0"/>
              </a:rPr>
              <a:t>típico, para diseñar e implementar algoritmos de análisis de </a:t>
            </a:r>
            <a:r>
              <a:rPr lang="es-MX" sz="2400" dirty="0" err="1" smtClean="0">
                <a:latin typeface="+mj-lt"/>
                <a:ea typeface="ＭＳ Ｐゴシック" pitchFamily="34" charset="-128"/>
                <a:cs typeface="Times New Roman" pitchFamily="18" charset="0"/>
              </a:rPr>
              <a:t>ímágenes</a:t>
            </a:r>
            <a:r>
              <a:rPr lang="es-MX" sz="2400" dirty="0" smtClean="0">
                <a:latin typeface="+mj-lt"/>
                <a:ea typeface="ＭＳ Ｐゴシック" pitchFamily="34" charset="-128"/>
                <a:cs typeface="Times New Roman" pitchFamily="18" charset="0"/>
              </a:rPr>
              <a:t> médicas </a:t>
            </a:r>
            <a:r>
              <a:rPr lang="es-MX" sz="2400" dirty="0" smtClean="0">
                <a:latin typeface="+mj-lt"/>
                <a:ea typeface="ＭＳ Ｐゴシック" pitchFamily="34" charset="-128"/>
                <a:cs typeface="Times New Roman" pitchFamily="18" charset="0"/>
              </a:rPr>
              <a:t>o escribiendo el software para otras plataformas especializadas como procesadores digitales de señales o </a:t>
            </a:r>
            <a:r>
              <a:rPr lang="es-MX" sz="2400" dirty="0" err="1" smtClean="0">
                <a:latin typeface="+mj-lt"/>
                <a:ea typeface="ＭＳ Ｐゴシック" pitchFamily="34" charset="-128"/>
                <a:cs typeface="Times New Roman" pitchFamily="18" charset="0"/>
              </a:rPr>
              <a:t>microcontroladores</a:t>
            </a:r>
            <a:r>
              <a:rPr lang="es-MX" sz="2400" dirty="0" smtClean="0">
                <a:latin typeface="+mj-lt"/>
                <a:ea typeface="ＭＳ Ｐゴシック" pitchFamily="34" charset="-128"/>
                <a:cs typeface="Times New Roman" pitchFamily="18" charset="0"/>
              </a:rPr>
              <a:t>.</a:t>
            </a:r>
          </a:p>
          <a:p>
            <a:pPr marL="0" indent="0" algn="just">
              <a:buFontTx/>
              <a:buNone/>
            </a:pPr>
            <a:endParaRPr lang="es-MX" sz="2400" dirty="0" smtClean="0">
              <a:latin typeface="Times New Roman" pitchFamily="18" charset="0"/>
              <a:ea typeface="ＭＳ Ｐゴシック" pitchFamily="34" charset="-128"/>
              <a:cs typeface="Times New Roman" pitchFamily="18" charset="0"/>
            </a:endParaRPr>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3</a:t>
            </a:fld>
            <a:endParaRPr lang="es-MX" dirty="0" smtClean="0"/>
          </a:p>
        </p:txBody>
      </p:sp>
    </p:spTree>
    <p:extLst>
      <p:ext uri="{BB962C8B-B14F-4D97-AF65-F5344CB8AC3E}">
        <p14:creationId xmlns:p14="http://schemas.microsoft.com/office/powerpoint/2010/main" val="22796547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2920" y="197768"/>
            <a:ext cx="8229600" cy="1143000"/>
          </a:xfrm>
        </p:spPr>
        <p:txBody>
          <a:bodyPr/>
          <a:lstStyle/>
          <a:p>
            <a:r>
              <a:rPr lang="es-MX" dirty="0"/>
              <a:t>Ejercicios de tarea de</a:t>
            </a:r>
            <a:br>
              <a:rPr lang="es-MX" dirty="0"/>
            </a:br>
            <a:r>
              <a:rPr lang="es-MX" dirty="0"/>
              <a:t>selección múltiple</a:t>
            </a:r>
            <a:endParaRPr lang="es-MX" dirty="0"/>
          </a:p>
        </p:txBody>
      </p:sp>
      <p:sp>
        <p:nvSpPr>
          <p:cNvPr id="3" name="2 Marcador de contenido"/>
          <p:cNvSpPr>
            <a:spLocks noGrp="1"/>
          </p:cNvSpPr>
          <p:nvPr>
            <p:ph idx="1"/>
          </p:nvPr>
        </p:nvSpPr>
        <p:spPr/>
        <p:txBody>
          <a:bodyPr>
            <a:normAutofit fontScale="70000" lnSpcReduction="20000"/>
          </a:bodyPr>
          <a:lstStyle/>
          <a:p>
            <a:r>
              <a:rPr lang="es-MX" dirty="0"/>
              <a:t>2</a:t>
            </a:r>
            <a:r>
              <a:rPr lang="es-MX" b="0" dirty="0" smtClean="0"/>
              <a:t>. Escribir </a:t>
            </a:r>
            <a:r>
              <a:rPr lang="es-MX" b="0" dirty="0"/>
              <a:t>un programa que pida al usuario un número de día y </a:t>
            </a:r>
            <a:r>
              <a:rPr lang="es-MX" b="0" dirty="0" smtClean="0"/>
              <a:t>un número </a:t>
            </a:r>
            <a:r>
              <a:rPr lang="es-MX" b="0" dirty="0"/>
              <a:t>de mes, evalúe si la entrada es correcta y en caso de que así sea calcule el día del año que </a:t>
            </a:r>
            <a:r>
              <a:rPr lang="es-MX" b="0" dirty="0" smtClean="0"/>
              <a:t>es, considerando </a:t>
            </a:r>
            <a:r>
              <a:rPr lang="es-MX" b="0" dirty="0"/>
              <a:t>un año no bisiesto</a:t>
            </a:r>
            <a:r>
              <a:rPr lang="es-MX" b="0" dirty="0" smtClean="0"/>
              <a:t>.</a:t>
            </a:r>
          </a:p>
          <a:p>
            <a:pPr marL="0" indent="0">
              <a:buNone/>
            </a:pPr>
            <a:r>
              <a:rPr lang="es-MX" b="0" dirty="0" smtClean="0"/>
              <a:t>Ejemplo 1: </a:t>
            </a:r>
          </a:p>
          <a:p>
            <a:pPr lvl="1"/>
            <a:r>
              <a:rPr lang="es-MX" b="0" dirty="0" smtClean="0"/>
              <a:t>Día: 15</a:t>
            </a:r>
          </a:p>
          <a:p>
            <a:pPr lvl="1"/>
            <a:r>
              <a:rPr lang="es-MX" b="0" dirty="0" smtClean="0"/>
              <a:t>Mes: 2</a:t>
            </a:r>
          </a:p>
          <a:p>
            <a:pPr lvl="1"/>
            <a:r>
              <a:rPr lang="es-MX" b="0" dirty="0" smtClean="0"/>
              <a:t>El ordenador muestra: El día 15 del mes 2 es el día 46 del año.</a:t>
            </a:r>
          </a:p>
          <a:p>
            <a:endParaRPr lang="es-MX" b="0" dirty="0"/>
          </a:p>
          <a:p>
            <a:pPr marL="0" indent="0">
              <a:buNone/>
            </a:pPr>
            <a:r>
              <a:rPr lang="es-MX" b="0" dirty="0" smtClean="0"/>
              <a:t>Ejemplo 2: </a:t>
            </a:r>
          </a:p>
          <a:p>
            <a:pPr lvl="1"/>
            <a:r>
              <a:rPr lang="es-MX" b="0" dirty="0" smtClean="0"/>
              <a:t>Día: 40</a:t>
            </a:r>
          </a:p>
          <a:p>
            <a:pPr lvl="1"/>
            <a:r>
              <a:rPr lang="es-MX" b="0" dirty="0" smtClean="0"/>
              <a:t>Mes: 2</a:t>
            </a:r>
          </a:p>
          <a:p>
            <a:pPr lvl="1"/>
            <a:r>
              <a:rPr lang="es-MX" dirty="0" smtClean="0"/>
              <a:t>El ordenador muestra: </a:t>
            </a:r>
            <a:r>
              <a:rPr lang="es-MX" b="0" dirty="0" smtClean="0"/>
              <a:t>Datos incorrectos</a:t>
            </a:r>
            <a:endParaRPr lang="es-MX"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30</a:t>
            </a:fld>
            <a:endParaRPr lang="es-MX" dirty="0" smtClean="0"/>
          </a:p>
        </p:txBody>
      </p:sp>
    </p:spTree>
    <p:extLst>
      <p:ext uri="{BB962C8B-B14F-4D97-AF65-F5344CB8AC3E}">
        <p14:creationId xmlns:p14="http://schemas.microsoft.com/office/powerpoint/2010/main" val="10711303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Resumen</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29131739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Resumen </a:t>
            </a:r>
            <a:endParaRPr lang="es-MX" dirty="0"/>
          </a:p>
        </p:txBody>
      </p:sp>
      <p:sp>
        <p:nvSpPr>
          <p:cNvPr id="3" name="2 Marcador de contenido"/>
          <p:cNvSpPr>
            <a:spLocks noGrp="1"/>
          </p:cNvSpPr>
          <p:nvPr>
            <p:ph idx="1"/>
          </p:nvPr>
        </p:nvSpPr>
        <p:spPr>
          <a:xfrm>
            <a:off x="457200" y="1412776"/>
            <a:ext cx="8229600" cy="4525963"/>
          </a:xfrm>
        </p:spPr>
        <p:txBody>
          <a:bodyPr/>
          <a:lstStyle/>
          <a:p>
            <a:r>
              <a:rPr lang="es-MX" sz="2200" dirty="0" smtClean="0"/>
              <a:t>El flujo normal de control de un algoritmo es secuencial, es decir se ejecuta instrucción por instrucción en orden.</a:t>
            </a:r>
          </a:p>
          <a:p>
            <a:endParaRPr lang="es-MX" sz="2200" dirty="0" smtClean="0"/>
          </a:p>
          <a:p>
            <a:r>
              <a:rPr lang="es-MX" sz="2200" dirty="0" smtClean="0"/>
              <a:t>Las estructuras de control de selección y repetición alteran el flujo de ejecución secuencial del algoritmo</a:t>
            </a:r>
          </a:p>
          <a:p>
            <a:endParaRPr lang="es-MX" sz="2200" dirty="0" smtClean="0"/>
          </a:p>
          <a:p>
            <a:r>
              <a:rPr lang="es-MX" sz="2200" dirty="0" smtClean="0"/>
              <a:t>Las estructuras de selección sirven para determinar cuáles sentencias se han de ejecutar a continuación en base a si una cierta condición al ser evaluada es cierta o falsa.</a:t>
            </a:r>
          </a:p>
          <a:p>
            <a:endParaRPr lang="es-MX" sz="2200" dirty="0" smtClean="0"/>
          </a:p>
          <a:p>
            <a:r>
              <a:rPr lang="es-MX" sz="2200" dirty="0" smtClean="0"/>
              <a:t>Las estructuras de selección son: si-entonces (simple), si-sino-entonces (doble) y </a:t>
            </a:r>
            <a:r>
              <a:rPr lang="es-MX" sz="2200" dirty="0" smtClean="0"/>
              <a:t>caso </a:t>
            </a:r>
            <a:r>
              <a:rPr lang="es-MX" sz="2200" dirty="0" smtClean="0"/>
              <a:t>(múltiple)</a:t>
            </a:r>
            <a:endParaRPr lang="es-MX" sz="2200"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32</a:t>
            </a:fld>
            <a:endParaRPr lang="es-MX" dirty="0" smtClean="0"/>
          </a:p>
        </p:txBody>
      </p:sp>
    </p:spTree>
    <p:extLst>
      <p:ext uri="{BB962C8B-B14F-4D97-AF65-F5344CB8AC3E}">
        <p14:creationId xmlns:p14="http://schemas.microsoft.com/office/powerpoint/2010/main" val="12230389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MX" smtClean="0">
                <a:ea typeface="ＭＳ Ｐゴシック" pitchFamily="34" charset="-128"/>
              </a:rPr>
              <a:t>Bibliografía </a:t>
            </a:r>
          </a:p>
        </p:txBody>
      </p:sp>
      <p:sp>
        <p:nvSpPr>
          <p:cNvPr id="37891" name="2 Marcador de contenido"/>
          <p:cNvSpPr>
            <a:spLocks noGrp="1"/>
          </p:cNvSpPr>
          <p:nvPr>
            <p:ph idx="1"/>
          </p:nvPr>
        </p:nvSpPr>
        <p:spPr>
          <a:xfrm>
            <a:off x="467544" y="1412776"/>
            <a:ext cx="8352928" cy="4525963"/>
          </a:xfrm>
        </p:spPr>
        <p:txBody>
          <a:bodyPr/>
          <a:lstStyle/>
          <a:p>
            <a:pPr>
              <a:buFontTx/>
              <a:buNone/>
            </a:pPr>
            <a:r>
              <a:rPr lang="de-DE" sz="2200" dirty="0" smtClean="0">
                <a:ea typeface="ＭＳ Ｐゴシック" pitchFamily="34" charset="-128"/>
                <a:cs typeface="Times New Roman" pitchFamily="18" charset="0"/>
              </a:rPr>
              <a:t>BASICA</a:t>
            </a:r>
          </a:p>
          <a:p>
            <a:pPr>
              <a:buFontTx/>
              <a:buNone/>
            </a:pPr>
            <a:endParaRPr lang="de-DE" sz="2200" dirty="0" smtClean="0">
              <a:ea typeface="ＭＳ Ｐゴシック" pitchFamily="34" charset="-128"/>
              <a:cs typeface="Times New Roman" pitchFamily="18" charset="0"/>
            </a:endParaRPr>
          </a:p>
          <a:p>
            <a:pPr lvl="0"/>
            <a:r>
              <a:rPr lang="es-MX" sz="2200" dirty="0"/>
              <a:t>Norton, P., (2006), </a:t>
            </a:r>
            <a:r>
              <a:rPr lang="es-MX" sz="2200" b="1" i="1" dirty="0"/>
              <a:t>Introducción a la computación</a:t>
            </a:r>
            <a:r>
              <a:rPr lang="es-MX" sz="2200" i="1" dirty="0"/>
              <a:t>,</a:t>
            </a:r>
            <a:r>
              <a:rPr lang="es-MX" sz="2200" dirty="0"/>
              <a:t> México, McGraw-Hill</a:t>
            </a:r>
            <a:r>
              <a:rPr lang="es-MX" sz="2200" dirty="0" smtClean="0"/>
              <a:t>.</a:t>
            </a:r>
          </a:p>
          <a:p>
            <a:pPr lvl="0"/>
            <a:endParaRPr lang="es-MX" sz="2200" dirty="0"/>
          </a:p>
          <a:p>
            <a:pPr lvl="0"/>
            <a:r>
              <a:rPr lang="es-MX" sz="2200" dirty="0" err="1"/>
              <a:t>Joyanes</a:t>
            </a:r>
            <a:r>
              <a:rPr lang="es-MX" sz="2200" dirty="0"/>
              <a:t>, A. L., (2008), </a:t>
            </a:r>
            <a:r>
              <a:rPr lang="es-MX" sz="2200" b="1" i="1" dirty="0"/>
              <a:t>Fundamentos de Programación. Algoritmos,  Estructuras de Datos y Objetos</a:t>
            </a:r>
            <a:r>
              <a:rPr lang="es-MX" sz="2200" i="1" dirty="0"/>
              <a:t>, </a:t>
            </a:r>
            <a:r>
              <a:rPr lang="es-MX" sz="2200" dirty="0"/>
              <a:t>Madrid, McGraw-Hill.</a:t>
            </a:r>
          </a:p>
          <a:p>
            <a:pPr lvl="0"/>
            <a:endParaRPr lang="es-MX" sz="2200" dirty="0" smtClean="0"/>
          </a:p>
          <a:p>
            <a:pPr lvl="0"/>
            <a:r>
              <a:rPr lang="es-MX" sz="2200" dirty="0" smtClean="0"/>
              <a:t>Rodríguez</a:t>
            </a:r>
            <a:r>
              <a:rPr lang="es-MX" sz="2200" dirty="0"/>
              <a:t>, B. L., Fernández A. M. y </a:t>
            </a:r>
            <a:r>
              <a:rPr lang="es-MX" sz="2200" dirty="0" err="1"/>
              <a:t>Joyanes</a:t>
            </a:r>
            <a:r>
              <a:rPr lang="es-MX" sz="2200" dirty="0"/>
              <a:t> A. L., (2003), </a:t>
            </a:r>
            <a:r>
              <a:rPr lang="es-MX" sz="2200" b="1" i="1" dirty="0"/>
              <a:t>Fundamentos de programación. Libro de problemas</a:t>
            </a:r>
            <a:r>
              <a:rPr lang="es-MX" sz="2200" dirty="0"/>
              <a:t>. España, </a:t>
            </a:r>
            <a:r>
              <a:rPr lang="es-MX" sz="2200" dirty="0" err="1"/>
              <a:t>McGrawHill</a:t>
            </a:r>
            <a:r>
              <a:rPr lang="es-MX" sz="2200" dirty="0"/>
              <a:t>. </a:t>
            </a:r>
          </a:p>
          <a:p>
            <a:endParaRPr lang="es-MX" sz="2400" dirty="0" smtClean="0">
              <a:ea typeface="ＭＳ Ｐゴシック" pitchFamily="34" charset="-128"/>
            </a:endParaRPr>
          </a:p>
          <a:p>
            <a:pPr>
              <a:buFontTx/>
              <a:buNone/>
            </a:pPr>
            <a:endParaRPr lang="es-MX" sz="2400" dirty="0" smtClean="0">
              <a:latin typeface="Times New Roman" pitchFamily="18" charset="0"/>
              <a:ea typeface="ＭＳ Ｐゴシック" pitchFamily="34" charset="-128"/>
              <a:cs typeface="Times New Roman" pitchFamily="18" charset="0"/>
            </a:endParaRPr>
          </a:p>
          <a:p>
            <a:pPr>
              <a:buFontTx/>
              <a:buNone/>
            </a:pPr>
            <a:r>
              <a:rPr lang="es-MX" sz="2400" dirty="0" smtClean="0">
                <a:latin typeface="Times New Roman" pitchFamily="18" charset="0"/>
                <a:ea typeface="ＭＳ Ｐゴシック" pitchFamily="34" charset="-128"/>
                <a:cs typeface="Times New Roman" pitchFamily="18" charset="0"/>
              </a:rPr>
              <a:t> </a:t>
            </a:r>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33</a:t>
            </a:fld>
            <a:endParaRPr lang="es-MX" dirty="0" smtClean="0"/>
          </a:p>
        </p:txBody>
      </p:sp>
    </p:spTree>
    <p:extLst>
      <p:ext uri="{BB962C8B-B14F-4D97-AF65-F5344CB8AC3E}">
        <p14:creationId xmlns:p14="http://schemas.microsoft.com/office/powerpoint/2010/main" val="1574959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MX" smtClean="0">
                <a:ea typeface="ＭＳ Ｐゴシック" pitchFamily="34" charset="-128"/>
              </a:rPr>
              <a:t>Bibliografía </a:t>
            </a:r>
          </a:p>
        </p:txBody>
      </p:sp>
      <p:sp>
        <p:nvSpPr>
          <p:cNvPr id="38915" name="2 Marcador de contenido"/>
          <p:cNvSpPr>
            <a:spLocks noGrp="1"/>
          </p:cNvSpPr>
          <p:nvPr>
            <p:ph idx="1"/>
          </p:nvPr>
        </p:nvSpPr>
        <p:spPr>
          <a:xfrm>
            <a:off x="467544" y="1423317"/>
            <a:ext cx="8064896" cy="4525963"/>
          </a:xfrm>
        </p:spPr>
        <p:txBody>
          <a:bodyPr/>
          <a:lstStyle/>
          <a:p>
            <a:pPr>
              <a:buFontTx/>
              <a:buNone/>
            </a:pPr>
            <a:r>
              <a:rPr lang="de-DE" sz="2200" dirty="0" smtClean="0">
                <a:ea typeface="ＭＳ Ｐゴシック" pitchFamily="34" charset="-128"/>
                <a:cs typeface="Times New Roman" pitchFamily="18" charset="0"/>
              </a:rPr>
              <a:t>COMPLEMENTARIA</a:t>
            </a:r>
          </a:p>
          <a:p>
            <a:pPr>
              <a:buFontTx/>
              <a:buNone/>
            </a:pPr>
            <a:endParaRPr lang="de-DE" sz="2200" dirty="0" smtClean="0">
              <a:ea typeface="ＭＳ Ｐゴシック" pitchFamily="34" charset="-128"/>
              <a:cs typeface="Times New Roman" pitchFamily="18" charset="0"/>
            </a:endParaRPr>
          </a:p>
          <a:p>
            <a:pPr lvl="0"/>
            <a:r>
              <a:rPr lang="es-MX" sz="2200" dirty="0"/>
              <a:t>Cairo, O., (2008), </a:t>
            </a:r>
            <a:r>
              <a:rPr lang="es-MX" sz="2200" b="1" i="1" dirty="0"/>
              <a:t>Metodología de la programación: Algoritmos, Diagramas de Flujo y programas</a:t>
            </a:r>
            <a:r>
              <a:rPr lang="es-MX" sz="2200" b="1" dirty="0"/>
              <a:t>, </a:t>
            </a:r>
            <a:r>
              <a:rPr lang="es-MX" sz="2200" dirty="0"/>
              <a:t>México, </a:t>
            </a:r>
            <a:r>
              <a:rPr lang="es-MX" sz="2200" dirty="0" err="1"/>
              <a:t>Alfaomega</a:t>
            </a:r>
            <a:r>
              <a:rPr lang="es-MX" sz="2200" dirty="0" smtClean="0"/>
              <a:t>.</a:t>
            </a:r>
          </a:p>
          <a:p>
            <a:pPr lvl="0"/>
            <a:endParaRPr lang="es-MX" sz="2200" dirty="0"/>
          </a:p>
          <a:p>
            <a:pPr lvl="0"/>
            <a:r>
              <a:rPr lang="es-MX" sz="2200" dirty="0"/>
              <a:t>Ramírez, F., (2007), </a:t>
            </a:r>
            <a:r>
              <a:rPr lang="es-MX" sz="2200" b="1" i="1" dirty="0"/>
              <a:t>Introducción a la programación: Algoritmos y su implementación en VB.NET, C#, JAVA Y C++, </a:t>
            </a:r>
            <a:r>
              <a:rPr lang="es-MX" sz="2200" dirty="0"/>
              <a:t>México, </a:t>
            </a:r>
            <a:r>
              <a:rPr lang="es-MX" sz="2200" dirty="0" err="1"/>
              <a:t>Alfaomega</a:t>
            </a:r>
            <a:r>
              <a:rPr lang="es-MX" sz="2200" dirty="0"/>
              <a:t>.</a:t>
            </a:r>
          </a:p>
          <a:p>
            <a:pPr lvl="0"/>
            <a:endParaRPr lang="es-MX" sz="2200" dirty="0" smtClean="0"/>
          </a:p>
          <a:p>
            <a:pPr lvl="0"/>
            <a:r>
              <a:rPr lang="es-MX" sz="2200" dirty="0" smtClean="0"/>
              <a:t>López</a:t>
            </a:r>
            <a:r>
              <a:rPr lang="es-MX" sz="2200" dirty="0"/>
              <a:t>, R. L., (2004),</a:t>
            </a:r>
            <a:r>
              <a:rPr lang="es-MX" sz="2200" i="1" dirty="0"/>
              <a:t> </a:t>
            </a:r>
            <a:r>
              <a:rPr lang="es-MX" sz="2200" b="1" i="1" dirty="0"/>
              <a:t>Programación estructurada. Un enfoque algorítmico</a:t>
            </a:r>
            <a:r>
              <a:rPr lang="es-MX" sz="2200" i="1" dirty="0"/>
              <a:t>, </a:t>
            </a:r>
            <a:r>
              <a:rPr lang="es-MX" sz="2200" dirty="0"/>
              <a:t>México, </a:t>
            </a:r>
            <a:r>
              <a:rPr lang="es-MX" sz="2200" dirty="0" err="1"/>
              <a:t>Alfaomega</a:t>
            </a:r>
            <a:r>
              <a:rPr lang="es-MX" sz="2200" dirty="0"/>
              <a:t>.</a:t>
            </a:r>
          </a:p>
          <a:p>
            <a:endParaRPr lang="es-MX" sz="2400" dirty="0" smtClean="0">
              <a:ea typeface="ＭＳ Ｐゴシック" pitchFamily="34" charset="-128"/>
            </a:endParaRPr>
          </a:p>
          <a:p>
            <a:pPr>
              <a:buFontTx/>
              <a:buNone/>
            </a:pPr>
            <a:endParaRPr lang="es-MX" sz="2400" dirty="0" smtClean="0">
              <a:latin typeface="Times New Roman" pitchFamily="18" charset="0"/>
              <a:ea typeface="ＭＳ Ｐゴシック" pitchFamily="34" charset="-128"/>
              <a:cs typeface="Times New Roman" pitchFamily="18" charset="0"/>
            </a:endParaRPr>
          </a:p>
          <a:p>
            <a:pPr>
              <a:buFontTx/>
              <a:buNone/>
            </a:pPr>
            <a:r>
              <a:rPr lang="es-MX" sz="2400" dirty="0" smtClean="0">
                <a:latin typeface="Times New Roman" pitchFamily="18" charset="0"/>
                <a:ea typeface="ＭＳ Ｐゴシック" pitchFamily="34" charset="-128"/>
                <a:cs typeface="Times New Roman" pitchFamily="18" charset="0"/>
              </a:rPr>
              <a:t> </a:t>
            </a:r>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34</a:t>
            </a:fld>
            <a:endParaRPr lang="es-MX" dirty="0" smtClean="0"/>
          </a:p>
        </p:txBody>
      </p:sp>
    </p:spTree>
    <p:extLst>
      <p:ext uri="{BB962C8B-B14F-4D97-AF65-F5344CB8AC3E}">
        <p14:creationId xmlns:p14="http://schemas.microsoft.com/office/powerpoint/2010/main" val="3453845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r>
              <a:rPr lang="es-MX" smtClean="0">
                <a:ea typeface="ＭＳ Ｐゴシック" pitchFamily="34" charset="-128"/>
              </a:rPr>
              <a:t>Objetivo</a:t>
            </a:r>
          </a:p>
        </p:txBody>
      </p:sp>
      <p:sp>
        <p:nvSpPr>
          <p:cNvPr id="6147" name="2 Marcador de contenido"/>
          <p:cNvSpPr>
            <a:spLocks noGrp="1"/>
          </p:cNvSpPr>
          <p:nvPr>
            <p:ph idx="1"/>
          </p:nvPr>
        </p:nvSpPr>
        <p:spPr>
          <a:xfrm>
            <a:off x="395288" y="1484313"/>
            <a:ext cx="8229600" cy="4525962"/>
          </a:xfrm>
        </p:spPr>
        <p:txBody>
          <a:bodyPr/>
          <a:lstStyle/>
          <a:p>
            <a:r>
              <a:rPr lang="es-MX" sz="2400" dirty="0" smtClean="0">
                <a:ea typeface="ＭＳ Ｐゴシック" pitchFamily="34" charset="-128"/>
              </a:rPr>
              <a:t>El presente material tiene como objetivo presentar </a:t>
            </a:r>
            <a:r>
              <a:rPr lang="es-MX" sz="2400" dirty="0" smtClean="0">
                <a:ea typeface="ＭＳ Ｐゴシック" pitchFamily="34" charset="-128"/>
              </a:rPr>
              <a:t>dos de las tres </a:t>
            </a:r>
            <a:r>
              <a:rPr lang="es-MX" sz="2400" dirty="0" smtClean="0">
                <a:ea typeface="ＭＳ Ｐゴシック" pitchFamily="34" charset="-128"/>
              </a:rPr>
              <a:t>estructuras usadas para controlar el flujo de control en un programa expresado </a:t>
            </a:r>
            <a:r>
              <a:rPr lang="es-MX" sz="2400" dirty="0" smtClean="0">
                <a:ea typeface="ＭＳ Ｐゴシック" pitchFamily="34" charset="-128"/>
              </a:rPr>
              <a:t>en pseudocódigo.</a:t>
            </a:r>
          </a:p>
          <a:p>
            <a:endParaRPr lang="es-MX" sz="2400" dirty="0" smtClean="0">
              <a:ea typeface="ＭＳ Ｐゴシック" pitchFamily="34" charset="-128"/>
            </a:endParaRPr>
          </a:p>
          <a:p>
            <a:r>
              <a:rPr lang="es-MX" sz="2400" dirty="0" smtClean="0">
                <a:ea typeface="ＭＳ Ｐゴシック" pitchFamily="34" charset="-128"/>
              </a:rPr>
              <a:t>Las </a:t>
            </a:r>
            <a:r>
              <a:rPr lang="es-MX" sz="2400" dirty="0" smtClean="0">
                <a:ea typeface="ＭＳ Ｐゴシック" pitchFamily="34" charset="-128"/>
              </a:rPr>
              <a:t>estructuras estudiadas </a:t>
            </a:r>
            <a:r>
              <a:rPr lang="es-MX" sz="2400" dirty="0" smtClean="0">
                <a:ea typeface="ＭＳ Ｐゴシック" pitchFamily="34" charset="-128"/>
              </a:rPr>
              <a:t>en este material se </a:t>
            </a:r>
            <a:r>
              <a:rPr lang="es-MX" sz="2400" dirty="0" smtClean="0">
                <a:ea typeface="ＭＳ Ｐゴシック" pitchFamily="34" charset="-128"/>
              </a:rPr>
              <a:t>dividen en </a:t>
            </a:r>
            <a:r>
              <a:rPr lang="es-MX" sz="2400" dirty="0" smtClean="0">
                <a:ea typeface="ＭＳ Ｐゴシック" pitchFamily="34" charset="-128"/>
              </a:rPr>
              <a:t>secuenciales y </a:t>
            </a:r>
            <a:r>
              <a:rPr lang="es-MX" sz="2400" dirty="0" smtClean="0">
                <a:ea typeface="ＭＳ Ｐゴシック" pitchFamily="34" charset="-128"/>
              </a:rPr>
              <a:t>de </a:t>
            </a:r>
            <a:r>
              <a:rPr lang="es-MX" sz="2400" dirty="0" smtClean="0">
                <a:ea typeface="ＭＳ Ｐゴシック" pitchFamily="34" charset="-128"/>
              </a:rPr>
              <a:t>selección.</a:t>
            </a:r>
            <a:endParaRPr lang="es-MX" sz="2400" dirty="0" smtClean="0">
              <a:ea typeface="ＭＳ Ｐゴシック" pitchFamily="34" charset="-128"/>
            </a:endParaRPr>
          </a:p>
          <a:p>
            <a:endParaRPr lang="es-MX" sz="2400" dirty="0" smtClean="0">
              <a:ea typeface="ＭＳ Ｐゴシック" pitchFamily="34" charset="-128"/>
            </a:endParaRPr>
          </a:p>
          <a:p>
            <a:r>
              <a:rPr lang="es-MX" sz="2400" dirty="0" smtClean="0">
                <a:ea typeface="ＭＳ Ｐゴシック" pitchFamily="34" charset="-128"/>
              </a:rPr>
              <a:t>El alumno </a:t>
            </a:r>
            <a:r>
              <a:rPr lang="es-MX" sz="2400" dirty="0" smtClean="0">
                <a:ea typeface="ＭＳ Ｐゴシック" pitchFamily="34" charset="-128"/>
              </a:rPr>
              <a:t>será capaz de emplear las </a:t>
            </a:r>
            <a:r>
              <a:rPr lang="es-MX" sz="2400" dirty="0" smtClean="0">
                <a:ea typeface="ＭＳ Ｐゴシック" pitchFamily="34" charset="-128"/>
              </a:rPr>
              <a:t>estructuras secuenciales y de selección para </a:t>
            </a:r>
            <a:r>
              <a:rPr lang="es-MX" sz="2400" dirty="0" smtClean="0">
                <a:ea typeface="ＭＳ Ｐゴシック" pitchFamily="34" charset="-128"/>
              </a:rPr>
              <a:t>escribir </a:t>
            </a:r>
            <a:r>
              <a:rPr lang="es-MX" sz="2400" dirty="0" smtClean="0">
                <a:ea typeface="ＭＳ Ｐゴシック" pitchFamily="34" charset="-128"/>
              </a:rPr>
              <a:t>algoritmos </a:t>
            </a:r>
            <a:r>
              <a:rPr lang="es-MX" sz="2400" dirty="0" smtClean="0">
                <a:ea typeface="ＭＳ Ｐゴシック" pitchFamily="34" charset="-128"/>
              </a:rPr>
              <a:t>de programas en los que se involucre </a:t>
            </a:r>
            <a:r>
              <a:rPr lang="es-MX" sz="2400" dirty="0" smtClean="0">
                <a:ea typeface="ＭＳ Ｐゴシック" pitchFamily="34" charset="-128"/>
              </a:rPr>
              <a:t>el cálculo de datos y la toma </a:t>
            </a:r>
            <a:r>
              <a:rPr lang="es-MX" sz="2400" dirty="0" smtClean="0">
                <a:ea typeface="ＭＳ Ｐゴシック" pitchFamily="34" charset="-128"/>
              </a:rPr>
              <a:t>de </a:t>
            </a:r>
            <a:r>
              <a:rPr lang="es-MX" sz="2400" dirty="0" smtClean="0">
                <a:ea typeface="ＭＳ Ｐゴシック" pitchFamily="34" charset="-128"/>
              </a:rPr>
              <a:t>decisiones.</a:t>
            </a:r>
            <a:endParaRPr lang="es-MX" sz="2400" dirty="0" smtClean="0">
              <a:latin typeface="Times New Roman" pitchFamily="18" charset="0"/>
              <a:ea typeface="ＭＳ Ｐゴシック" pitchFamily="34" charset="-128"/>
              <a:cs typeface="Times New Roman" pitchFamily="18" charset="0"/>
            </a:endParaRPr>
          </a:p>
          <a:p>
            <a:pPr algn="just"/>
            <a:endParaRPr lang="es-MX" sz="2400" dirty="0" smtClean="0">
              <a:latin typeface="Times New Roman" pitchFamily="18" charset="0"/>
              <a:ea typeface="ＭＳ Ｐゴシック" pitchFamily="34" charset="-128"/>
              <a:cs typeface="Times New Roman" pitchFamily="18" charset="0"/>
            </a:endParaRPr>
          </a:p>
          <a:p>
            <a:pPr algn="just">
              <a:buFontTx/>
              <a:buNone/>
            </a:pPr>
            <a:endParaRPr lang="es-MX" sz="2400" dirty="0" smtClean="0">
              <a:latin typeface="Times New Roman" pitchFamily="18" charset="0"/>
              <a:ea typeface="ＭＳ Ｐゴシック" pitchFamily="34" charset="-128"/>
              <a:cs typeface="Times New Roman" pitchFamily="18" charset="0"/>
            </a:endParaRPr>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4</a:t>
            </a:fld>
            <a:endParaRPr lang="es-MX" dirty="0" smtClean="0"/>
          </a:p>
        </p:txBody>
      </p:sp>
    </p:spTree>
    <p:extLst>
      <p:ext uri="{BB962C8B-B14F-4D97-AF65-F5344CB8AC3E}">
        <p14:creationId xmlns:p14="http://schemas.microsoft.com/office/powerpoint/2010/main" val="1804314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1 Título"/>
          <p:cNvSpPr>
            <a:spLocks noGrp="1"/>
          </p:cNvSpPr>
          <p:nvPr>
            <p:ph type="title"/>
          </p:nvPr>
        </p:nvSpPr>
        <p:spPr>
          <a:xfrm>
            <a:off x="468313" y="125413"/>
            <a:ext cx="8229600" cy="1143000"/>
          </a:xfrm>
        </p:spPr>
        <p:txBody>
          <a:bodyPr/>
          <a:lstStyle/>
          <a:p>
            <a:r>
              <a:rPr lang="es-MX" smtClean="0">
                <a:ea typeface="ＭＳ Ｐゴシック" pitchFamily="34" charset="-128"/>
              </a:rPr>
              <a:t>Índice de contenidos</a:t>
            </a:r>
          </a:p>
        </p:txBody>
      </p:sp>
      <p:sp>
        <p:nvSpPr>
          <p:cNvPr id="5"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5</a:t>
            </a:fld>
            <a:endParaRPr lang="es-MX" dirty="0" smtClean="0"/>
          </a:p>
        </p:txBody>
      </p:sp>
      <p:sp>
        <p:nvSpPr>
          <p:cNvPr id="6" name="2 Marcador de contenido"/>
          <p:cNvSpPr>
            <a:spLocks noGrp="1"/>
          </p:cNvSpPr>
          <p:nvPr>
            <p:ph idx="1"/>
          </p:nvPr>
        </p:nvSpPr>
        <p:spPr>
          <a:xfrm>
            <a:off x="457200" y="1340768"/>
            <a:ext cx="8229600" cy="4525963"/>
          </a:xfrm>
        </p:spPr>
        <p:txBody>
          <a:bodyPr/>
          <a:lstStyle/>
          <a:p>
            <a:r>
              <a:rPr lang="es-MX" sz="2200" b="1" dirty="0" smtClean="0"/>
              <a:t>Operaciones básicas en algoritmos</a:t>
            </a:r>
          </a:p>
          <a:p>
            <a:pPr lvl="1"/>
            <a:r>
              <a:rPr lang="es-MX" sz="1800" dirty="0" smtClean="0"/>
              <a:t>Operaciones de asignación, lectura y escritura</a:t>
            </a:r>
            <a:endParaRPr lang="es-MX" sz="1800" dirty="0" smtClean="0"/>
          </a:p>
          <a:p>
            <a:endParaRPr lang="es-MX" sz="2200" b="1" dirty="0" smtClean="0"/>
          </a:p>
          <a:p>
            <a:r>
              <a:rPr lang="es-MX" sz="2200" b="1" dirty="0" smtClean="0"/>
              <a:t>Estructuras secuenciales</a:t>
            </a:r>
          </a:p>
          <a:p>
            <a:pPr lvl="1"/>
            <a:r>
              <a:rPr lang="es-MX" sz="1800" dirty="0" smtClean="0"/>
              <a:t>Entrada</a:t>
            </a:r>
          </a:p>
          <a:p>
            <a:pPr lvl="1"/>
            <a:r>
              <a:rPr lang="es-MX" sz="1800" dirty="0" smtClean="0"/>
              <a:t>Salida</a:t>
            </a:r>
          </a:p>
          <a:p>
            <a:pPr lvl="1"/>
            <a:r>
              <a:rPr lang="es-MX" sz="1800" dirty="0" smtClean="0"/>
              <a:t>Asignación</a:t>
            </a:r>
            <a:endParaRPr lang="es-MX" sz="1800" dirty="0" smtClean="0"/>
          </a:p>
          <a:p>
            <a:endParaRPr lang="es-MX" sz="2200" b="1" dirty="0" smtClean="0"/>
          </a:p>
          <a:p>
            <a:r>
              <a:rPr lang="es-MX" sz="2200" b="1" dirty="0" smtClean="0"/>
              <a:t>Estructuras de selección</a:t>
            </a:r>
          </a:p>
          <a:p>
            <a:pPr lvl="1"/>
            <a:r>
              <a:rPr lang="es-MX" sz="1800" dirty="0" smtClean="0"/>
              <a:t>Estructura de selección simple</a:t>
            </a:r>
          </a:p>
          <a:p>
            <a:pPr lvl="1"/>
            <a:r>
              <a:rPr lang="es-MX" sz="1800" dirty="0" smtClean="0"/>
              <a:t>Estructura de selección doble</a:t>
            </a:r>
          </a:p>
          <a:p>
            <a:pPr lvl="1"/>
            <a:r>
              <a:rPr lang="es-MX" sz="1800" dirty="0" smtClean="0"/>
              <a:t>Estructura de selección anidada</a:t>
            </a:r>
          </a:p>
          <a:p>
            <a:pPr lvl="1"/>
            <a:r>
              <a:rPr lang="es-MX" sz="1800" dirty="0" smtClean="0"/>
              <a:t>Estructura de selección múltiple</a:t>
            </a:r>
          </a:p>
          <a:p>
            <a:pPr lvl="1"/>
            <a:endParaRPr lang="es-MX" sz="1800" dirty="0"/>
          </a:p>
        </p:txBody>
      </p:sp>
    </p:spTree>
    <p:extLst>
      <p:ext uri="{BB962C8B-B14F-4D97-AF65-F5344CB8AC3E}">
        <p14:creationId xmlns:p14="http://schemas.microsoft.com/office/powerpoint/2010/main" val="1006729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38944" y="188640"/>
            <a:ext cx="7941568" cy="1143000"/>
          </a:xfrm>
        </p:spPr>
        <p:txBody>
          <a:bodyPr/>
          <a:lstStyle/>
          <a:p>
            <a:r>
              <a:rPr lang="es-MX" sz="4000" dirty="0" smtClean="0"/>
              <a:t>¿Qué son las estructuras de flujo de control de un programa?</a:t>
            </a:r>
            <a:endParaRPr lang="es-MX" sz="4000" dirty="0"/>
          </a:p>
        </p:txBody>
      </p:sp>
      <p:sp>
        <p:nvSpPr>
          <p:cNvPr id="3" name="2 Marcador de contenido"/>
          <p:cNvSpPr>
            <a:spLocks noGrp="1"/>
          </p:cNvSpPr>
          <p:nvPr>
            <p:ph idx="1"/>
          </p:nvPr>
        </p:nvSpPr>
        <p:spPr>
          <a:xfrm>
            <a:off x="457200" y="1484784"/>
            <a:ext cx="8229600" cy="4525963"/>
          </a:xfrm>
        </p:spPr>
        <p:txBody>
          <a:bodyPr/>
          <a:lstStyle/>
          <a:p>
            <a:r>
              <a:rPr lang="es-MX" sz="2200" dirty="0" smtClean="0"/>
              <a:t>En un algoritmo a menos que se especifique algo distinto el orden de evaluación de cada instrucción es siempre </a:t>
            </a:r>
            <a:r>
              <a:rPr lang="es-MX" sz="2200" b="1" dirty="0" smtClean="0"/>
              <a:t>secuencial, </a:t>
            </a:r>
            <a:r>
              <a:rPr lang="es-MX" sz="2200" dirty="0" smtClean="0"/>
              <a:t>lo que significa que las sentencias se ejecutan una detrás de otra en el orden en que están escritas.</a:t>
            </a:r>
          </a:p>
          <a:p>
            <a:endParaRPr lang="es-MX" sz="2200" dirty="0" smtClean="0"/>
          </a:p>
          <a:p>
            <a:r>
              <a:rPr lang="es-MX" sz="2200" dirty="0" smtClean="0"/>
              <a:t>Las estructuras de </a:t>
            </a:r>
            <a:r>
              <a:rPr lang="es-MX" sz="2200" b="1" dirty="0" smtClean="0"/>
              <a:t>flujo de control </a:t>
            </a:r>
            <a:r>
              <a:rPr lang="es-MX" sz="2200" dirty="0" smtClean="0"/>
              <a:t>permiten que dicho flujo secuencial sea modificado de un modo preciso. </a:t>
            </a:r>
          </a:p>
          <a:p>
            <a:endParaRPr lang="es-MX" sz="2200" dirty="0" smtClean="0"/>
          </a:p>
          <a:p>
            <a:r>
              <a:rPr lang="es-MX" sz="2200" dirty="0" smtClean="0"/>
              <a:t>Las </a:t>
            </a:r>
            <a:r>
              <a:rPr lang="es-MX" sz="2200" b="1" dirty="0" smtClean="0"/>
              <a:t>estructuras de flujo </a:t>
            </a:r>
            <a:r>
              <a:rPr lang="es-MX" sz="2200" dirty="0" smtClean="0"/>
              <a:t>se dividen en :</a:t>
            </a:r>
          </a:p>
          <a:p>
            <a:pPr lvl="1"/>
            <a:r>
              <a:rPr lang="es-MX" sz="1800" b="1" dirty="0" smtClean="0"/>
              <a:t>Estructuras de selección: </a:t>
            </a:r>
            <a:r>
              <a:rPr lang="es-MX" sz="1800" dirty="0" smtClean="0"/>
              <a:t>se utilizan para decidir en base a una condición el conjunto de sentencias que tienen que ser ejecutadas </a:t>
            </a:r>
          </a:p>
          <a:p>
            <a:pPr lvl="1"/>
            <a:r>
              <a:rPr lang="es-MX" sz="1800" b="1" dirty="0" smtClean="0"/>
              <a:t>Estructuras de repetición: </a:t>
            </a:r>
            <a:r>
              <a:rPr lang="es-MX" sz="1800" dirty="0" smtClean="0"/>
              <a:t>se utilizan para repetir la ejecución de un conjunto de sentencias.</a:t>
            </a:r>
            <a:endParaRPr lang="es-MX" sz="1800" b="1" dirty="0" smtClean="0"/>
          </a:p>
          <a:p>
            <a:endParaRPr lang="es-MX" sz="2200" dirty="0"/>
          </a:p>
        </p:txBody>
      </p:sp>
      <p:sp>
        <p:nvSpPr>
          <p:cNvPr id="4" name="4 Marcador de número de diapositiva"/>
          <p:cNvSpPr>
            <a:spLocks noGrp="1"/>
          </p:cNvSpPr>
          <p:nvPr>
            <p:ph type="sldNum" sz="quarter" idx="12"/>
          </p:nvPr>
        </p:nvSpPr>
        <p:spPr>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5DA0C90-BF8C-4385-87A9-A3FEF6084678}" type="slidenum">
              <a:rPr lang="es-MX" smtClean="0"/>
              <a:pPr eaLnBrk="1" hangingPunct="1"/>
              <a:t>6</a:t>
            </a:fld>
            <a:endParaRPr lang="es-MX" dirty="0" smtClean="0"/>
          </a:p>
        </p:txBody>
      </p:sp>
    </p:spTree>
    <p:extLst>
      <p:ext uri="{BB962C8B-B14F-4D97-AF65-F5344CB8AC3E}">
        <p14:creationId xmlns:p14="http://schemas.microsoft.com/office/powerpoint/2010/main" val="743326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Operaciones básicas en algoritmos</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4147120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2920" y="274638"/>
            <a:ext cx="8229600" cy="1143000"/>
          </a:xfrm>
        </p:spPr>
        <p:txBody>
          <a:bodyPr/>
          <a:lstStyle/>
          <a:p>
            <a:r>
              <a:rPr lang="es-MX" dirty="0" smtClean="0"/>
              <a:t>Instrucciones de asignación</a:t>
            </a:r>
            <a:endParaRPr lang="es-MX" dirty="0"/>
          </a:p>
        </p:txBody>
      </p:sp>
      <p:sp>
        <p:nvSpPr>
          <p:cNvPr id="3" name="2 Marcador de contenido"/>
          <p:cNvSpPr>
            <a:spLocks noGrp="1"/>
          </p:cNvSpPr>
          <p:nvPr>
            <p:ph idx="1"/>
          </p:nvPr>
        </p:nvSpPr>
        <p:spPr/>
        <p:txBody>
          <a:bodyPr/>
          <a:lstStyle/>
          <a:p>
            <a:r>
              <a:rPr lang="es-MX" sz="2400" dirty="0" smtClean="0"/>
              <a:t>Sirve para </a:t>
            </a:r>
            <a:r>
              <a:rPr lang="es-MX" sz="2400" dirty="0" smtClean="0"/>
              <a:t>asignar un valor a </a:t>
            </a:r>
            <a:r>
              <a:rPr lang="es-MX" sz="2400" dirty="0" smtClean="0"/>
              <a:t>una variable. </a:t>
            </a:r>
            <a:endParaRPr lang="es-MX" sz="2400" dirty="0" smtClean="0"/>
          </a:p>
          <a:p>
            <a:endParaRPr lang="es-MX" sz="2400" dirty="0" smtClean="0"/>
          </a:p>
          <a:p>
            <a:r>
              <a:rPr lang="es-MX" sz="2400" dirty="0" smtClean="0"/>
              <a:t>Se simboliza con </a:t>
            </a:r>
            <a:r>
              <a:rPr lang="es-MX" sz="2400" dirty="0" smtClean="0"/>
              <a:t>el símbolo “</a:t>
            </a:r>
            <a:r>
              <a:rPr lang="es-MX" sz="2400" dirty="0" smtClean="0">
                <a:sym typeface="Wingdings" pitchFamily="2" charset="2"/>
              </a:rPr>
              <a:t>” para evitar confusiones con el operador de igualdad </a:t>
            </a:r>
            <a:r>
              <a:rPr lang="es-MX" sz="2400" dirty="0" smtClean="0">
                <a:sym typeface="Wingdings" pitchFamily="2" charset="2"/>
              </a:rPr>
              <a:t>(=).</a:t>
            </a:r>
            <a:endParaRPr lang="es-MX" sz="2400" dirty="0" smtClean="0">
              <a:sym typeface="Wingdings" pitchFamily="2" charset="2"/>
            </a:endParaRPr>
          </a:p>
          <a:p>
            <a:endParaRPr lang="es-MX" sz="2400" dirty="0" smtClean="0">
              <a:sym typeface="Wingdings" pitchFamily="2" charset="2"/>
            </a:endParaRPr>
          </a:p>
          <a:p>
            <a:r>
              <a:rPr lang="es-MX" sz="2400" dirty="0" smtClean="0">
                <a:sym typeface="Wingdings" pitchFamily="2" charset="2"/>
              </a:rPr>
              <a:t>Ejemplos</a:t>
            </a:r>
            <a:r>
              <a:rPr lang="es-MX" sz="2400" dirty="0" smtClean="0">
                <a:sym typeface="Wingdings" pitchFamily="2" charset="2"/>
              </a:rPr>
              <a:t>:</a:t>
            </a:r>
          </a:p>
          <a:p>
            <a:pPr lvl="1"/>
            <a:r>
              <a:rPr lang="es-MX" sz="2000" dirty="0" smtClean="0">
                <a:sym typeface="Wingdings" pitchFamily="2" charset="2"/>
              </a:rPr>
              <a:t>a</a:t>
            </a:r>
            <a:r>
              <a:rPr lang="es-MX" sz="2000" dirty="0" smtClean="0">
                <a:sym typeface="Wingdings" pitchFamily="2" charset="2"/>
              </a:rPr>
              <a:t>5: </a:t>
            </a:r>
            <a:r>
              <a:rPr lang="es-MX" sz="2000" dirty="0" smtClean="0">
                <a:sym typeface="Wingdings" pitchFamily="2" charset="2"/>
              </a:rPr>
              <a:t>asigna a la variable “a” el </a:t>
            </a:r>
            <a:r>
              <a:rPr lang="es-MX" sz="2000" dirty="0" smtClean="0">
                <a:sym typeface="Wingdings" pitchFamily="2" charset="2"/>
              </a:rPr>
              <a:t>valor de </a:t>
            </a:r>
            <a:r>
              <a:rPr lang="es-MX" sz="2000" dirty="0" smtClean="0">
                <a:sym typeface="Wingdings" pitchFamily="2" charset="2"/>
              </a:rPr>
              <a:t>5</a:t>
            </a:r>
            <a:endParaRPr lang="es-MX" sz="2000" dirty="0" smtClean="0">
              <a:sym typeface="Wingdings" pitchFamily="2" charset="2"/>
            </a:endParaRPr>
          </a:p>
          <a:p>
            <a:pPr lvl="1"/>
            <a:r>
              <a:rPr lang="es-MX" sz="2000" dirty="0" smtClean="0">
                <a:sym typeface="Wingdings" pitchFamily="2" charset="2"/>
              </a:rPr>
              <a:t>x</a:t>
            </a:r>
            <a:r>
              <a:rPr lang="es-MX" sz="2000" dirty="0" smtClean="0">
                <a:sym typeface="Wingdings" pitchFamily="2" charset="2"/>
              </a:rPr>
              <a:t> y+2: asigna </a:t>
            </a:r>
            <a:r>
              <a:rPr lang="es-MX" sz="2000" dirty="0" smtClean="0">
                <a:sym typeface="Wingdings" pitchFamily="2" charset="2"/>
              </a:rPr>
              <a:t>a la variable “x” el resultado de la suma y+2</a:t>
            </a:r>
            <a:endParaRPr lang="es-MX" sz="2000" dirty="0"/>
          </a:p>
        </p:txBody>
      </p:sp>
    </p:spTree>
    <p:extLst>
      <p:ext uri="{BB962C8B-B14F-4D97-AF65-F5344CB8AC3E}">
        <p14:creationId xmlns:p14="http://schemas.microsoft.com/office/powerpoint/2010/main" val="3940812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lstStyle/>
          <a:p>
            <a:r>
              <a:rPr lang="es-MX" dirty="0" smtClean="0"/>
              <a:t>Instrucción de entrada:</a:t>
            </a:r>
            <a:br>
              <a:rPr lang="es-MX" dirty="0" smtClean="0"/>
            </a:br>
            <a:r>
              <a:rPr lang="es-MX" dirty="0" smtClean="0"/>
              <a:t>Leer</a:t>
            </a:r>
            <a:endParaRPr lang="es-MX" dirty="0"/>
          </a:p>
        </p:txBody>
      </p:sp>
      <p:sp>
        <p:nvSpPr>
          <p:cNvPr id="3" name="2 Marcador de contenido"/>
          <p:cNvSpPr>
            <a:spLocks noGrp="1"/>
          </p:cNvSpPr>
          <p:nvPr>
            <p:ph idx="1"/>
          </p:nvPr>
        </p:nvSpPr>
        <p:spPr>
          <a:xfrm>
            <a:off x="251520" y="1600200"/>
            <a:ext cx="8712968" cy="4525963"/>
          </a:xfrm>
        </p:spPr>
        <p:txBody>
          <a:bodyPr/>
          <a:lstStyle/>
          <a:p>
            <a:pPr>
              <a:defRPr/>
            </a:pPr>
            <a:r>
              <a:rPr lang="es-MX" sz="2000" dirty="0" smtClean="0"/>
              <a:t>Se emplea para </a:t>
            </a:r>
            <a:r>
              <a:rPr lang="es-MX" sz="2000" dirty="0" smtClean="0"/>
              <a:t>indicar </a:t>
            </a:r>
            <a:r>
              <a:rPr lang="es-MX" sz="2000" dirty="0" smtClean="0"/>
              <a:t>que se debe de leer uno o varios </a:t>
            </a:r>
            <a:r>
              <a:rPr lang="es-MX" sz="2000" dirty="0"/>
              <a:t>datos de </a:t>
            </a:r>
            <a:r>
              <a:rPr lang="es-MX" sz="2000" dirty="0" smtClean="0"/>
              <a:t>entrada, indicando en una lista cada una de las variables en las que se almacena el valor leído.</a:t>
            </a:r>
          </a:p>
          <a:p>
            <a:pPr>
              <a:defRPr/>
            </a:pPr>
            <a:r>
              <a:rPr lang="es-MX" sz="2000" dirty="0" smtClean="0"/>
              <a:t>Es importante que el dato leído sea del mismo tipo de la variable en la que se va a almacenar.</a:t>
            </a:r>
            <a:endParaRPr lang="es-MX" sz="2000" dirty="0" smtClean="0"/>
          </a:p>
          <a:p>
            <a:pPr>
              <a:defRPr/>
            </a:pPr>
            <a:endParaRPr lang="es-MX" sz="2000" dirty="0" smtClean="0"/>
          </a:p>
          <a:p>
            <a:pPr marL="400050" lvl="1" indent="0">
              <a:defRPr/>
            </a:pPr>
            <a:r>
              <a:rPr lang="es-MX" sz="2000" dirty="0" smtClean="0"/>
              <a:t>Ejemplos:</a:t>
            </a:r>
            <a:endParaRPr lang="es-MX" sz="2000" dirty="0"/>
          </a:p>
          <a:p>
            <a:pPr marL="809625" lvl="2" indent="0">
              <a:buFont typeface="Arial" charset="0"/>
              <a:buNone/>
              <a:defRPr/>
            </a:pPr>
            <a:r>
              <a:rPr lang="es-MX" sz="2000" dirty="0" smtClean="0"/>
              <a:t>leer (edad) </a:t>
            </a:r>
            <a:r>
              <a:rPr lang="es-MX" sz="2000" dirty="0"/>
              <a:t>: </a:t>
            </a:r>
            <a:r>
              <a:rPr lang="es-MX" sz="2000" dirty="0" smtClean="0"/>
              <a:t>indica que se lee un dato de entrada y se guarda en la variable edad</a:t>
            </a:r>
            <a:endParaRPr lang="es-MX" sz="2000" dirty="0"/>
          </a:p>
          <a:p>
            <a:pPr marL="809625" lvl="2" indent="0">
              <a:buFont typeface="Arial" charset="0"/>
              <a:buNone/>
              <a:defRPr/>
            </a:pPr>
            <a:r>
              <a:rPr lang="es-MX" sz="2000" dirty="0"/>
              <a:t>leer </a:t>
            </a:r>
            <a:r>
              <a:rPr lang="es-MX" sz="2000" dirty="0"/>
              <a:t>(horas, minutos, segundos) : </a:t>
            </a:r>
            <a:r>
              <a:rPr lang="es-MX" sz="2000" dirty="0" smtClean="0"/>
              <a:t>indica que se leen tres datos de entrada, el primer dato se guarda en la variable horas, el segundo dato en la variable minutos y el tercero en la variable segundos.</a:t>
            </a:r>
            <a:endParaRPr lang="es-MX" sz="2000" dirty="0"/>
          </a:p>
          <a:p>
            <a:pPr marL="809625" lvl="2" indent="0">
              <a:buFont typeface="Arial" charset="0"/>
              <a:buNone/>
              <a:defRPr/>
            </a:pPr>
            <a:endParaRPr lang="es-MX" sz="2000" dirty="0"/>
          </a:p>
          <a:p>
            <a:endParaRPr lang="es-MX" sz="2400" dirty="0"/>
          </a:p>
        </p:txBody>
      </p:sp>
    </p:spTree>
    <p:extLst>
      <p:ext uri="{BB962C8B-B14F-4D97-AF65-F5344CB8AC3E}">
        <p14:creationId xmlns:p14="http://schemas.microsoft.com/office/powerpoint/2010/main" val="42126742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Diapositiva 1&quot;/&gt;&lt;property id=&quot;20307&quot; value=&quot;256&quot;/&gt;&lt;/object&gt;&lt;/object&gt;&lt;object type=&quot;8&quot; unique_id=&quot;10006&quot;&gt;&lt;/object&gt;&lt;/object&gt;&lt;/database&gt;"/>
  <p:tag name="SECTOMILLISECCONVERTED" val="1"/>
</p:tagLst>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2399</TotalTime>
  <Words>2580</Words>
  <Application>Microsoft Office PowerPoint</Application>
  <PresentationFormat>Presentación en pantalla (4:3)</PresentationFormat>
  <Paragraphs>289</Paragraphs>
  <Slides>34</Slides>
  <Notes>1</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Diseño predeterminado</vt:lpstr>
      <vt:lpstr>Unidad 3:  Estructuras de control de flujo en pseudocódigos  Tema: Estructuras secuenciales y de selección</vt:lpstr>
      <vt:lpstr>Presentación de PowerPoint</vt:lpstr>
      <vt:lpstr>Introducción</vt:lpstr>
      <vt:lpstr>Objetivo</vt:lpstr>
      <vt:lpstr>Índice de contenidos</vt:lpstr>
      <vt:lpstr>¿Qué son las estructuras de flujo de control de un programa?</vt:lpstr>
      <vt:lpstr>Operaciones básicas en algoritmos</vt:lpstr>
      <vt:lpstr>Instrucciones de asignación</vt:lpstr>
      <vt:lpstr>Instrucción de entrada: Leer</vt:lpstr>
      <vt:lpstr>Instrucción de salida: Escribir</vt:lpstr>
      <vt:lpstr>Estructuras secuenciales</vt:lpstr>
      <vt:lpstr>Estructura secuencial</vt:lpstr>
      <vt:lpstr>Ejemplo Estructuras secuenciales</vt:lpstr>
      <vt:lpstr>Ejercicios de tarea Estructuras secuenciales</vt:lpstr>
      <vt:lpstr>Estructuras de selección</vt:lpstr>
      <vt:lpstr>Estructuras de selección</vt:lpstr>
      <vt:lpstr>Estructuras de selección</vt:lpstr>
      <vt:lpstr>Estructura de  selección simple</vt:lpstr>
      <vt:lpstr>Ejemplo de  selección simple</vt:lpstr>
      <vt:lpstr>Ejercicios de tarea de selección simple</vt:lpstr>
      <vt:lpstr>Estructura de selección doble</vt:lpstr>
      <vt:lpstr>Ejemplo de selección doble</vt:lpstr>
      <vt:lpstr>Ejercicios de tarea de selección doble</vt:lpstr>
      <vt:lpstr>Estructuras anidadas</vt:lpstr>
      <vt:lpstr>Ejemplo de  estructuras anidadas</vt:lpstr>
      <vt:lpstr>Ejercicios de tarea de selección anidada</vt:lpstr>
      <vt:lpstr>Estructura de selección múltiple</vt:lpstr>
      <vt:lpstr>Ejemplo de  selección múltiple</vt:lpstr>
      <vt:lpstr>Ejercicios de tarea de selección múltiple</vt:lpstr>
      <vt:lpstr>Ejercicios de tarea de selección múltiple</vt:lpstr>
      <vt:lpstr>Resumen</vt:lpstr>
      <vt:lpstr>Resumen </vt:lpstr>
      <vt:lpstr>Bibliografía </vt:lpstr>
      <vt:lpstr>Bibliografía </vt:lpstr>
    </vt:vector>
  </TitlesOfParts>
  <Company>The houze!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Cursos Ínter semestrales</dc:title>
  <dc:creator>Bj</dc:creator>
  <cp:lastModifiedBy>Jorge</cp:lastModifiedBy>
  <cp:revision>185</cp:revision>
  <dcterms:created xsi:type="dcterms:W3CDTF">2009-06-10T19:45:25Z</dcterms:created>
  <dcterms:modified xsi:type="dcterms:W3CDTF">2015-10-03T02:14:29Z</dcterms:modified>
</cp:coreProperties>
</file>