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52"/>
  </p:notesMasterIdLst>
  <p:sldIdLst>
    <p:sldId id="256" r:id="rId2"/>
    <p:sldId id="315" r:id="rId3"/>
    <p:sldId id="316" r:id="rId4"/>
    <p:sldId id="266" r:id="rId5"/>
    <p:sldId id="310" r:id="rId6"/>
    <p:sldId id="311" r:id="rId7"/>
    <p:sldId id="312" r:id="rId8"/>
    <p:sldId id="313" r:id="rId9"/>
    <p:sldId id="314" r:id="rId10"/>
    <p:sldId id="264" r:id="rId11"/>
    <p:sldId id="257" r:id="rId12"/>
    <p:sldId id="262" r:id="rId13"/>
    <p:sldId id="263" r:id="rId14"/>
    <p:sldId id="259" r:id="rId15"/>
    <p:sldId id="258" r:id="rId16"/>
    <p:sldId id="271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260" r:id="rId5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43" autoAdjust="0"/>
  </p:normalViewPr>
  <p:slideViewPr>
    <p:cSldViewPr>
      <p:cViewPr varScale="1">
        <p:scale>
          <a:sx n="75" d="100"/>
          <a:sy n="75" d="100"/>
        </p:scale>
        <p:origin x="12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D09B0A-BD51-4BFA-BF41-98427258DFF0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CE3226D-27C1-4D33-BFFC-B621A7AACCD9}">
      <dgm:prSet phldrT="[Texto]" custT="1"/>
      <dgm:spPr/>
      <dgm:t>
        <a:bodyPr/>
        <a:lstStyle/>
        <a:p>
          <a:endParaRPr lang="es-MX" sz="1800" dirty="0"/>
        </a:p>
      </dgm:t>
    </dgm:pt>
    <dgm:pt modelId="{280D6217-30B9-4B3E-89A7-6857D170F7F2}" type="parTrans" cxnId="{E2C9A0D6-B5C7-4EA5-96D5-CC57B8BE0799}">
      <dgm:prSet/>
      <dgm:spPr/>
      <dgm:t>
        <a:bodyPr/>
        <a:lstStyle/>
        <a:p>
          <a:endParaRPr lang="es-MX" sz="1400"/>
        </a:p>
      </dgm:t>
    </dgm:pt>
    <dgm:pt modelId="{6F1B4647-8974-496A-9DB1-0BCB9ECD7780}" type="sibTrans" cxnId="{E2C9A0D6-B5C7-4EA5-96D5-CC57B8BE0799}">
      <dgm:prSet/>
      <dgm:spPr/>
      <dgm:t>
        <a:bodyPr/>
        <a:lstStyle/>
        <a:p>
          <a:endParaRPr lang="es-MX" sz="1400"/>
        </a:p>
      </dgm:t>
    </dgm:pt>
    <dgm:pt modelId="{374F8D9F-BD99-4B10-9090-7306CBE9F3BF}">
      <dgm:prSet phldrT="[Texto]" custT="1"/>
      <dgm:spPr/>
      <dgm:t>
        <a:bodyPr/>
        <a:lstStyle/>
        <a:p>
          <a:r>
            <a:rPr lang="es-MX" sz="3600" dirty="0" err="1" smtClean="0"/>
            <a:t>Ardublock</a:t>
          </a:r>
          <a:endParaRPr lang="es-MX" sz="3600" dirty="0"/>
        </a:p>
      </dgm:t>
    </dgm:pt>
    <dgm:pt modelId="{6E7D2FD6-FA80-4B88-87FD-3BDEAFFA9AAC}" type="parTrans" cxnId="{0AB53623-DDE6-4DD1-B5F0-21223E4FF1BE}">
      <dgm:prSet/>
      <dgm:spPr/>
      <dgm:t>
        <a:bodyPr/>
        <a:lstStyle/>
        <a:p>
          <a:endParaRPr lang="es-MX" sz="1400"/>
        </a:p>
      </dgm:t>
    </dgm:pt>
    <dgm:pt modelId="{617D4135-0917-4B36-848E-1B50C78C813F}" type="sibTrans" cxnId="{0AB53623-DDE6-4DD1-B5F0-21223E4FF1BE}">
      <dgm:prSet/>
      <dgm:spPr/>
      <dgm:t>
        <a:bodyPr/>
        <a:lstStyle/>
        <a:p>
          <a:endParaRPr lang="es-MX" sz="1400"/>
        </a:p>
      </dgm:t>
    </dgm:pt>
    <dgm:pt modelId="{55415873-05CE-40F8-B625-92BAA6C1F045}">
      <dgm:prSet phldrT="[Texto]" custT="1"/>
      <dgm:spPr/>
      <dgm:t>
        <a:bodyPr/>
        <a:lstStyle/>
        <a:p>
          <a:endParaRPr lang="es-MX" sz="1800" dirty="0"/>
        </a:p>
      </dgm:t>
    </dgm:pt>
    <dgm:pt modelId="{E0B97A75-537E-48DE-8F03-F1DF598EDE91}" type="parTrans" cxnId="{B9EE34D8-66C4-4202-A332-2AC1EA8A46DE}">
      <dgm:prSet/>
      <dgm:spPr/>
      <dgm:t>
        <a:bodyPr/>
        <a:lstStyle/>
        <a:p>
          <a:endParaRPr lang="es-MX" sz="1400"/>
        </a:p>
      </dgm:t>
    </dgm:pt>
    <dgm:pt modelId="{9D1EF9AA-2D98-4026-9ABA-49140A235B0D}" type="sibTrans" cxnId="{B9EE34D8-66C4-4202-A332-2AC1EA8A46DE}">
      <dgm:prSet/>
      <dgm:spPr/>
      <dgm:t>
        <a:bodyPr/>
        <a:lstStyle/>
        <a:p>
          <a:endParaRPr lang="es-MX" sz="1400"/>
        </a:p>
      </dgm:t>
    </dgm:pt>
    <dgm:pt modelId="{F4EFFF71-64CB-4A9E-AEED-18FDAD649E21}">
      <dgm:prSet phldrT="[Texto]" custT="1"/>
      <dgm:spPr/>
      <dgm:t>
        <a:bodyPr/>
        <a:lstStyle/>
        <a:p>
          <a:r>
            <a:rPr lang="es-MX" sz="3600" dirty="0" err="1" smtClean="0"/>
            <a:t>Miniblock</a:t>
          </a:r>
          <a:endParaRPr lang="es-MX" sz="3600" dirty="0"/>
        </a:p>
      </dgm:t>
    </dgm:pt>
    <dgm:pt modelId="{B67BBB46-6A4C-453D-8B29-C472308085DA}" type="parTrans" cxnId="{E5C277CB-0E22-4B58-9E71-544440F10BE7}">
      <dgm:prSet/>
      <dgm:spPr/>
      <dgm:t>
        <a:bodyPr/>
        <a:lstStyle/>
        <a:p>
          <a:endParaRPr lang="es-MX" sz="1400"/>
        </a:p>
      </dgm:t>
    </dgm:pt>
    <dgm:pt modelId="{B2896134-1EB1-4D94-A36D-504BBFB44422}" type="sibTrans" cxnId="{E5C277CB-0E22-4B58-9E71-544440F10BE7}">
      <dgm:prSet/>
      <dgm:spPr/>
      <dgm:t>
        <a:bodyPr/>
        <a:lstStyle/>
        <a:p>
          <a:endParaRPr lang="es-MX" sz="1400"/>
        </a:p>
      </dgm:t>
    </dgm:pt>
    <dgm:pt modelId="{B9422BE6-8F9B-46CE-8201-074E8E050A1B}">
      <dgm:prSet phldrT="[Texto]" custT="1"/>
      <dgm:spPr/>
      <dgm:t>
        <a:bodyPr/>
        <a:lstStyle/>
        <a:p>
          <a:r>
            <a:rPr lang="es-MX" sz="3600" dirty="0" err="1" smtClean="0"/>
            <a:t>Fritzing</a:t>
          </a:r>
          <a:endParaRPr lang="es-MX" sz="3600" dirty="0"/>
        </a:p>
      </dgm:t>
    </dgm:pt>
    <dgm:pt modelId="{282E763F-45E4-4D41-8469-1F5C050E9D96}" type="parTrans" cxnId="{54CCB096-9F07-48F4-AFFF-07FB91F8196C}">
      <dgm:prSet/>
      <dgm:spPr/>
      <dgm:t>
        <a:bodyPr/>
        <a:lstStyle/>
        <a:p>
          <a:endParaRPr lang="es-MX" sz="1400"/>
        </a:p>
      </dgm:t>
    </dgm:pt>
    <dgm:pt modelId="{CEFEB027-E702-4044-9650-5ED58FC76CDB}" type="sibTrans" cxnId="{54CCB096-9F07-48F4-AFFF-07FB91F8196C}">
      <dgm:prSet/>
      <dgm:spPr/>
      <dgm:t>
        <a:bodyPr/>
        <a:lstStyle/>
        <a:p>
          <a:endParaRPr lang="es-MX" sz="1400"/>
        </a:p>
      </dgm:t>
    </dgm:pt>
    <dgm:pt modelId="{9E70129A-CF79-4252-8354-7F2DF3F376F5}">
      <dgm:prSet phldrT="[Texto]" custT="1"/>
      <dgm:spPr/>
      <dgm:t>
        <a:bodyPr/>
        <a:lstStyle/>
        <a:p>
          <a:endParaRPr lang="es-MX" sz="1800" dirty="0"/>
        </a:p>
      </dgm:t>
    </dgm:pt>
    <dgm:pt modelId="{48EEFF85-75EB-4017-9557-795374A3A0A7}" type="parTrans" cxnId="{F40B6237-9660-4078-9AC9-38D201FC2B23}">
      <dgm:prSet/>
      <dgm:spPr/>
      <dgm:t>
        <a:bodyPr/>
        <a:lstStyle/>
        <a:p>
          <a:endParaRPr lang="es-MX" sz="1400"/>
        </a:p>
      </dgm:t>
    </dgm:pt>
    <dgm:pt modelId="{0F832C8D-CBCC-455C-989C-C8F03B5C39FA}" type="sibTrans" cxnId="{F40B6237-9660-4078-9AC9-38D201FC2B23}">
      <dgm:prSet/>
      <dgm:spPr/>
      <dgm:t>
        <a:bodyPr/>
        <a:lstStyle/>
        <a:p>
          <a:endParaRPr lang="es-MX" sz="1400"/>
        </a:p>
      </dgm:t>
    </dgm:pt>
    <dgm:pt modelId="{BDC2A63F-9208-4F18-A586-50C497C74464}">
      <dgm:prSet phldrT="[Texto]" custT="1"/>
      <dgm:spPr/>
      <dgm:t>
        <a:bodyPr/>
        <a:lstStyle/>
        <a:p>
          <a:r>
            <a:rPr lang="es-MX" sz="3200" dirty="0" err="1" smtClean="0"/>
            <a:t>Softeware</a:t>
          </a:r>
          <a:r>
            <a:rPr lang="es-MX" sz="3200" dirty="0" smtClean="0"/>
            <a:t> Embebido</a:t>
          </a:r>
          <a:endParaRPr lang="es-MX" sz="3200" dirty="0"/>
        </a:p>
      </dgm:t>
    </dgm:pt>
    <dgm:pt modelId="{1B74C8F2-0D56-47E2-AC69-20551CE54831}" type="parTrans" cxnId="{340D33CA-7DA1-4929-A039-EDFAC18F9E11}">
      <dgm:prSet/>
      <dgm:spPr/>
      <dgm:t>
        <a:bodyPr/>
        <a:lstStyle/>
        <a:p>
          <a:endParaRPr lang="es-MX" sz="1400"/>
        </a:p>
      </dgm:t>
    </dgm:pt>
    <dgm:pt modelId="{133ED394-38F2-4ECF-A63A-C237DB0F5D6F}" type="sibTrans" cxnId="{340D33CA-7DA1-4929-A039-EDFAC18F9E11}">
      <dgm:prSet/>
      <dgm:spPr/>
      <dgm:t>
        <a:bodyPr/>
        <a:lstStyle/>
        <a:p>
          <a:endParaRPr lang="es-MX" sz="1400"/>
        </a:p>
      </dgm:t>
    </dgm:pt>
    <dgm:pt modelId="{ADBBACBD-E57E-429C-A80C-14960B9D45CA}">
      <dgm:prSet phldrT="[Texto]" custT="1"/>
      <dgm:spPr/>
      <dgm:t>
        <a:bodyPr/>
        <a:lstStyle/>
        <a:p>
          <a:endParaRPr lang="es-MX" sz="1800" dirty="0"/>
        </a:p>
      </dgm:t>
    </dgm:pt>
    <dgm:pt modelId="{EBB26756-DAE7-4F4D-8363-986AE5ABA43C}" type="parTrans" cxnId="{A9C8D18E-EE2B-4546-BBD7-90F426D84C57}">
      <dgm:prSet/>
      <dgm:spPr/>
      <dgm:t>
        <a:bodyPr/>
        <a:lstStyle/>
        <a:p>
          <a:endParaRPr lang="es-MX" sz="1400"/>
        </a:p>
      </dgm:t>
    </dgm:pt>
    <dgm:pt modelId="{DA09929A-199C-4290-A7C9-78BF9E318DA0}" type="sibTrans" cxnId="{A9C8D18E-EE2B-4546-BBD7-90F426D84C57}">
      <dgm:prSet/>
      <dgm:spPr/>
      <dgm:t>
        <a:bodyPr/>
        <a:lstStyle/>
        <a:p>
          <a:endParaRPr lang="es-MX" sz="1400"/>
        </a:p>
      </dgm:t>
    </dgm:pt>
    <dgm:pt modelId="{14A74EB1-E9DC-4042-99C6-B13F339B8B60}" type="pres">
      <dgm:prSet presAssocID="{52D09B0A-BD51-4BFA-BF41-98427258DF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64B26E-AA1E-418E-94C7-159625EFB582}" type="pres">
      <dgm:prSet presAssocID="{ADBBACBD-E57E-429C-A80C-14960B9D45CA}" presName="composite" presStyleCnt="0"/>
      <dgm:spPr/>
    </dgm:pt>
    <dgm:pt modelId="{FC1A5C37-3475-455D-85FD-7FE1EE24895F}" type="pres">
      <dgm:prSet presAssocID="{ADBBACBD-E57E-429C-A80C-14960B9D45C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08D010-7B24-4D39-B86C-543047ABECDD}" type="pres">
      <dgm:prSet presAssocID="{ADBBACBD-E57E-429C-A80C-14960B9D45C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75F1F3-CA31-4452-9CE7-43A6F17DAA7B}" type="pres">
      <dgm:prSet presAssocID="{DA09929A-199C-4290-A7C9-78BF9E318DA0}" presName="sp" presStyleCnt="0"/>
      <dgm:spPr/>
    </dgm:pt>
    <dgm:pt modelId="{E2105074-69DF-45EF-B4D1-29CEE37AB72D}" type="pres">
      <dgm:prSet presAssocID="{5CE3226D-27C1-4D33-BFFC-B621A7AACCD9}" presName="composite" presStyleCnt="0"/>
      <dgm:spPr/>
      <dgm:t>
        <a:bodyPr/>
        <a:lstStyle/>
        <a:p>
          <a:endParaRPr lang="es-MX"/>
        </a:p>
      </dgm:t>
    </dgm:pt>
    <dgm:pt modelId="{DEE56016-0B61-4270-9A66-E68DD223003B}" type="pres">
      <dgm:prSet presAssocID="{5CE3226D-27C1-4D33-BFFC-B621A7AACCD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5A4765-5A89-4DA2-899C-5F73AC126AD0}" type="pres">
      <dgm:prSet presAssocID="{5CE3226D-27C1-4D33-BFFC-B621A7AACCD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93E0FE-DD82-4276-9C1E-633ADF63A011}" type="pres">
      <dgm:prSet presAssocID="{6F1B4647-8974-496A-9DB1-0BCB9ECD7780}" presName="sp" presStyleCnt="0"/>
      <dgm:spPr/>
      <dgm:t>
        <a:bodyPr/>
        <a:lstStyle/>
        <a:p>
          <a:endParaRPr lang="es-MX"/>
        </a:p>
      </dgm:t>
    </dgm:pt>
    <dgm:pt modelId="{A29ED9DC-4D4A-4C65-AE50-B156DC192EDE}" type="pres">
      <dgm:prSet presAssocID="{55415873-05CE-40F8-B625-92BAA6C1F045}" presName="composite" presStyleCnt="0"/>
      <dgm:spPr/>
      <dgm:t>
        <a:bodyPr/>
        <a:lstStyle/>
        <a:p>
          <a:endParaRPr lang="es-MX"/>
        </a:p>
      </dgm:t>
    </dgm:pt>
    <dgm:pt modelId="{1D7A684F-F378-4657-A863-F34CF6D8AE25}" type="pres">
      <dgm:prSet presAssocID="{55415873-05CE-40F8-B625-92BAA6C1F04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D7CB9-E0C5-4DA0-8A74-AEB81C2A6A89}" type="pres">
      <dgm:prSet presAssocID="{55415873-05CE-40F8-B625-92BAA6C1F04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64FCE4-EAFE-4C5B-9A91-9C34AEA1A43D}" type="pres">
      <dgm:prSet presAssocID="{9D1EF9AA-2D98-4026-9ABA-49140A235B0D}" presName="sp" presStyleCnt="0"/>
      <dgm:spPr/>
      <dgm:t>
        <a:bodyPr/>
        <a:lstStyle/>
        <a:p>
          <a:endParaRPr lang="es-MX"/>
        </a:p>
      </dgm:t>
    </dgm:pt>
    <dgm:pt modelId="{59E8FA43-552E-4E5D-AF14-11513FCC4303}" type="pres">
      <dgm:prSet presAssocID="{9E70129A-CF79-4252-8354-7F2DF3F376F5}" presName="composite" presStyleCnt="0"/>
      <dgm:spPr/>
      <dgm:t>
        <a:bodyPr/>
        <a:lstStyle/>
        <a:p>
          <a:endParaRPr lang="es-MX"/>
        </a:p>
      </dgm:t>
    </dgm:pt>
    <dgm:pt modelId="{80E06F46-9B00-4865-91D6-122A12979FF0}" type="pres">
      <dgm:prSet presAssocID="{9E70129A-CF79-4252-8354-7F2DF3F376F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0F2F8D-384D-4D1B-9055-6248D44DB288}" type="pres">
      <dgm:prSet presAssocID="{9E70129A-CF79-4252-8354-7F2DF3F376F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0B6237-9660-4078-9AC9-38D201FC2B23}" srcId="{52D09B0A-BD51-4BFA-BF41-98427258DFF0}" destId="{9E70129A-CF79-4252-8354-7F2DF3F376F5}" srcOrd="3" destOrd="0" parTransId="{48EEFF85-75EB-4017-9557-795374A3A0A7}" sibTransId="{0F832C8D-CBCC-455C-989C-C8F03B5C39FA}"/>
    <dgm:cxn modelId="{92F82DCE-97A6-49FE-B328-2C48C36B96DE}" type="presOf" srcId="{52D09B0A-BD51-4BFA-BF41-98427258DFF0}" destId="{14A74EB1-E9DC-4042-99C6-B13F339B8B60}" srcOrd="0" destOrd="0" presId="urn:microsoft.com/office/officeart/2005/8/layout/chevron2"/>
    <dgm:cxn modelId="{E73A3036-906E-4EB7-B6AB-3F9E2590E3BF}" type="presOf" srcId="{F4EFFF71-64CB-4A9E-AEED-18FDAD649E21}" destId="{D28D7CB9-E0C5-4DA0-8A74-AEB81C2A6A89}" srcOrd="0" destOrd="0" presId="urn:microsoft.com/office/officeart/2005/8/layout/chevron2"/>
    <dgm:cxn modelId="{E5C277CB-0E22-4B58-9E71-544440F10BE7}" srcId="{55415873-05CE-40F8-B625-92BAA6C1F045}" destId="{F4EFFF71-64CB-4A9E-AEED-18FDAD649E21}" srcOrd="0" destOrd="0" parTransId="{B67BBB46-6A4C-453D-8B29-C472308085DA}" sibTransId="{B2896134-1EB1-4D94-A36D-504BBFB44422}"/>
    <dgm:cxn modelId="{A9C8D18E-EE2B-4546-BBD7-90F426D84C57}" srcId="{52D09B0A-BD51-4BFA-BF41-98427258DFF0}" destId="{ADBBACBD-E57E-429C-A80C-14960B9D45CA}" srcOrd="0" destOrd="0" parTransId="{EBB26756-DAE7-4F4D-8363-986AE5ABA43C}" sibTransId="{DA09929A-199C-4290-A7C9-78BF9E318DA0}"/>
    <dgm:cxn modelId="{54CCB096-9F07-48F4-AFFF-07FB91F8196C}" srcId="{9E70129A-CF79-4252-8354-7F2DF3F376F5}" destId="{B9422BE6-8F9B-46CE-8201-074E8E050A1B}" srcOrd="0" destOrd="0" parTransId="{282E763F-45E4-4D41-8469-1F5C050E9D96}" sibTransId="{CEFEB027-E702-4044-9650-5ED58FC76CDB}"/>
    <dgm:cxn modelId="{B9EE34D8-66C4-4202-A332-2AC1EA8A46DE}" srcId="{52D09B0A-BD51-4BFA-BF41-98427258DFF0}" destId="{55415873-05CE-40F8-B625-92BAA6C1F045}" srcOrd="2" destOrd="0" parTransId="{E0B97A75-537E-48DE-8F03-F1DF598EDE91}" sibTransId="{9D1EF9AA-2D98-4026-9ABA-49140A235B0D}"/>
    <dgm:cxn modelId="{2426B6B2-B868-4543-8ACF-13F74F0AF56D}" type="presOf" srcId="{B9422BE6-8F9B-46CE-8201-074E8E050A1B}" destId="{F30F2F8D-384D-4D1B-9055-6248D44DB288}" srcOrd="0" destOrd="0" presId="urn:microsoft.com/office/officeart/2005/8/layout/chevron2"/>
    <dgm:cxn modelId="{8A1F0EC1-F892-4932-BAB0-6392D8E0F85F}" type="presOf" srcId="{374F8D9F-BD99-4B10-9090-7306CBE9F3BF}" destId="{C75A4765-5A89-4DA2-899C-5F73AC126AD0}" srcOrd="0" destOrd="0" presId="urn:microsoft.com/office/officeart/2005/8/layout/chevron2"/>
    <dgm:cxn modelId="{E2C9A0D6-B5C7-4EA5-96D5-CC57B8BE0799}" srcId="{52D09B0A-BD51-4BFA-BF41-98427258DFF0}" destId="{5CE3226D-27C1-4D33-BFFC-B621A7AACCD9}" srcOrd="1" destOrd="0" parTransId="{280D6217-30B9-4B3E-89A7-6857D170F7F2}" sibTransId="{6F1B4647-8974-496A-9DB1-0BCB9ECD7780}"/>
    <dgm:cxn modelId="{ACC7E95E-E822-4A49-B019-8A30840FC8DC}" type="presOf" srcId="{55415873-05CE-40F8-B625-92BAA6C1F045}" destId="{1D7A684F-F378-4657-A863-F34CF6D8AE25}" srcOrd="0" destOrd="0" presId="urn:microsoft.com/office/officeart/2005/8/layout/chevron2"/>
    <dgm:cxn modelId="{E57B9663-C5E9-484A-8E4A-FCE19BC2B8A9}" type="presOf" srcId="{5CE3226D-27C1-4D33-BFFC-B621A7AACCD9}" destId="{DEE56016-0B61-4270-9A66-E68DD223003B}" srcOrd="0" destOrd="0" presId="urn:microsoft.com/office/officeart/2005/8/layout/chevron2"/>
    <dgm:cxn modelId="{0AB53623-DDE6-4DD1-B5F0-21223E4FF1BE}" srcId="{5CE3226D-27C1-4D33-BFFC-B621A7AACCD9}" destId="{374F8D9F-BD99-4B10-9090-7306CBE9F3BF}" srcOrd="0" destOrd="0" parTransId="{6E7D2FD6-FA80-4B88-87FD-3BDEAFFA9AAC}" sibTransId="{617D4135-0917-4B36-848E-1B50C78C813F}"/>
    <dgm:cxn modelId="{1EE94CA3-6543-4F88-8F7E-B61A97FB9FE2}" type="presOf" srcId="{BDC2A63F-9208-4F18-A586-50C497C74464}" destId="{5208D010-7B24-4D39-B86C-543047ABECDD}" srcOrd="0" destOrd="0" presId="urn:microsoft.com/office/officeart/2005/8/layout/chevron2"/>
    <dgm:cxn modelId="{065844AB-412C-418D-A70D-0930C9C1D093}" type="presOf" srcId="{9E70129A-CF79-4252-8354-7F2DF3F376F5}" destId="{80E06F46-9B00-4865-91D6-122A12979FF0}" srcOrd="0" destOrd="0" presId="urn:microsoft.com/office/officeart/2005/8/layout/chevron2"/>
    <dgm:cxn modelId="{340D33CA-7DA1-4929-A039-EDFAC18F9E11}" srcId="{ADBBACBD-E57E-429C-A80C-14960B9D45CA}" destId="{BDC2A63F-9208-4F18-A586-50C497C74464}" srcOrd="0" destOrd="0" parTransId="{1B74C8F2-0D56-47E2-AC69-20551CE54831}" sibTransId="{133ED394-38F2-4ECF-A63A-C237DB0F5D6F}"/>
    <dgm:cxn modelId="{2F0E9BE7-EB66-45C4-A972-33363FE28E17}" type="presOf" srcId="{ADBBACBD-E57E-429C-A80C-14960B9D45CA}" destId="{FC1A5C37-3475-455D-85FD-7FE1EE24895F}" srcOrd="0" destOrd="0" presId="urn:microsoft.com/office/officeart/2005/8/layout/chevron2"/>
    <dgm:cxn modelId="{39452C80-F6B0-4039-B759-F569C0FFC1DD}" type="presParOf" srcId="{14A74EB1-E9DC-4042-99C6-B13F339B8B60}" destId="{4B64B26E-AA1E-418E-94C7-159625EFB582}" srcOrd="0" destOrd="0" presId="urn:microsoft.com/office/officeart/2005/8/layout/chevron2"/>
    <dgm:cxn modelId="{669962B9-FFFE-45DD-9546-4E797B5CE614}" type="presParOf" srcId="{4B64B26E-AA1E-418E-94C7-159625EFB582}" destId="{FC1A5C37-3475-455D-85FD-7FE1EE24895F}" srcOrd="0" destOrd="0" presId="urn:microsoft.com/office/officeart/2005/8/layout/chevron2"/>
    <dgm:cxn modelId="{3277A64E-4CF2-4A9F-B8A3-1C7146D42472}" type="presParOf" srcId="{4B64B26E-AA1E-418E-94C7-159625EFB582}" destId="{5208D010-7B24-4D39-B86C-543047ABECDD}" srcOrd="1" destOrd="0" presId="urn:microsoft.com/office/officeart/2005/8/layout/chevron2"/>
    <dgm:cxn modelId="{053FCECB-02EB-46EB-BACE-9FBD445A5CA2}" type="presParOf" srcId="{14A74EB1-E9DC-4042-99C6-B13F339B8B60}" destId="{1675F1F3-CA31-4452-9CE7-43A6F17DAA7B}" srcOrd="1" destOrd="0" presId="urn:microsoft.com/office/officeart/2005/8/layout/chevron2"/>
    <dgm:cxn modelId="{3462B2C6-8555-493B-B545-53D07850B206}" type="presParOf" srcId="{14A74EB1-E9DC-4042-99C6-B13F339B8B60}" destId="{E2105074-69DF-45EF-B4D1-29CEE37AB72D}" srcOrd="2" destOrd="0" presId="urn:microsoft.com/office/officeart/2005/8/layout/chevron2"/>
    <dgm:cxn modelId="{2A45D1D9-B232-4A50-AAAB-13B0D8D51ECF}" type="presParOf" srcId="{E2105074-69DF-45EF-B4D1-29CEE37AB72D}" destId="{DEE56016-0B61-4270-9A66-E68DD223003B}" srcOrd="0" destOrd="0" presId="urn:microsoft.com/office/officeart/2005/8/layout/chevron2"/>
    <dgm:cxn modelId="{A954EBF2-76D0-40B3-87DD-263891718746}" type="presParOf" srcId="{E2105074-69DF-45EF-B4D1-29CEE37AB72D}" destId="{C75A4765-5A89-4DA2-899C-5F73AC126AD0}" srcOrd="1" destOrd="0" presId="urn:microsoft.com/office/officeart/2005/8/layout/chevron2"/>
    <dgm:cxn modelId="{B5895E50-F4C3-4080-A6C2-84105B4AA90F}" type="presParOf" srcId="{14A74EB1-E9DC-4042-99C6-B13F339B8B60}" destId="{8F93E0FE-DD82-4276-9C1E-633ADF63A011}" srcOrd="3" destOrd="0" presId="urn:microsoft.com/office/officeart/2005/8/layout/chevron2"/>
    <dgm:cxn modelId="{96144F1C-74BD-4635-B212-62A534C735BB}" type="presParOf" srcId="{14A74EB1-E9DC-4042-99C6-B13F339B8B60}" destId="{A29ED9DC-4D4A-4C65-AE50-B156DC192EDE}" srcOrd="4" destOrd="0" presId="urn:microsoft.com/office/officeart/2005/8/layout/chevron2"/>
    <dgm:cxn modelId="{194E36F2-1DFD-4C84-BAAE-7BB706D53BA3}" type="presParOf" srcId="{A29ED9DC-4D4A-4C65-AE50-B156DC192EDE}" destId="{1D7A684F-F378-4657-A863-F34CF6D8AE25}" srcOrd="0" destOrd="0" presId="urn:microsoft.com/office/officeart/2005/8/layout/chevron2"/>
    <dgm:cxn modelId="{31A47CF8-951A-4563-90EA-D247B42CFFE9}" type="presParOf" srcId="{A29ED9DC-4D4A-4C65-AE50-B156DC192EDE}" destId="{D28D7CB9-E0C5-4DA0-8A74-AEB81C2A6A89}" srcOrd="1" destOrd="0" presId="urn:microsoft.com/office/officeart/2005/8/layout/chevron2"/>
    <dgm:cxn modelId="{F1679C42-2C56-49DF-8AD0-62523F60B0BF}" type="presParOf" srcId="{14A74EB1-E9DC-4042-99C6-B13F339B8B60}" destId="{7364FCE4-EAFE-4C5B-9A91-9C34AEA1A43D}" srcOrd="5" destOrd="0" presId="urn:microsoft.com/office/officeart/2005/8/layout/chevron2"/>
    <dgm:cxn modelId="{6EA986D7-FB6C-4878-AD1F-74D375E9094F}" type="presParOf" srcId="{14A74EB1-E9DC-4042-99C6-B13F339B8B60}" destId="{59E8FA43-552E-4E5D-AF14-11513FCC4303}" srcOrd="6" destOrd="0" presId="urn:microsoft.com/office/officeart/2005/8/layout/chevron2"/>
    <dgm:cxn modelId="{7B18CC67-CCCA-462B-9EDB-AD5BDCB3531D}" type="presParOf" srcId="{59E8FA43-552E-4E5D-AF14-11513FCC4303}" destId="{80E06F46-9B00-4865-91D6-122A12979FF0}" srcOrd="0" destOrd="0" presId="urn:microsoft.com/office/officeart/2005/8/layout/chevron2"/>
    <dgm:cxn modelId="{9A3A06C7-813F-404D-AD3B-58A808280980}" type="presParOf" srcId="{59E8FA43-552E-4E5D-AF14-11513FCC4303}" destId="{F30F2F8D-384D-4D1B-9055-6248D44DB2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A5C37-3475-455D-85FD-7FE1EE24895F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395096"/>
        <a:ext cx="788987" cy="338137"/>
      </dsp:txXfrm>
    </dsp:sp>
    <dsp:sp modelId="{5208D010-7B24-4D39-B86C-543047ABECDD}">
      <dsp:nvSpPr>
        <dsp:cNvPr id="0" name=""/>
        <dsp:cNvSpPr/>
      </dsp:nvSpPr>
      <dsp:spPr>
        <a:xfrm rot="5400000">
          <a:off x="3076178" y="-2286589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kern="1200" dirty="0" err="1" smtClean="0"/>
            <a:t>Softeware</a:t>
          </a:r>
          <a:r>
            <a:rPr lang="es-MX" sz="3200" kern="1200" dirty="0" smtClean="0"/>
            <a:t> Embebido</a:t>
          </a:r>
          <a:endParaRPr lang="es-MX" sz="3200" kern="1200" dirty="0"/>
        </a:p>
      </dsp:txBody>
      <dsp:txXfrm rot="-5400000">
        <a:off x="788988" y="36365"/>
        <a:ext cx="5271248" cy="661103"/>
      </dsp:txXfrm>
    </dsp:sp>
    <dsp:sp modelId="{DEE56016-0B61-4270-9A66-E68DD223003B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1373653"/>
        <a:ext cx="788987" cy="338137"/>
      </dsp:txXfrm>
    </dsp:sp>
    <dsp:sp modelId="{C75A4765-5A89-4DA2-899C-5F73AC126AD0}">
      <dsp:nvSpPr>
        <dsp:cNvPr id="0" name=""/>
        <dsp:cNvSpPr/>
      </dsp:nvSpPr>
      <dsp:spPr>
        <a:xfrm rot="5400000">
          <a:off x="3076178" y="-1308031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600" kern="1200" dirty="0" err="1" smtClean="0"/>
            <a:t>Ardublock</a:t>
          </a:r>
          <a:endParaRPr lang="es-MX" sz="3600" kern="1200" dirty="0"/>
        </a:p>
      </dsp:txBody>
      <dsp:txXfrm rot="-5400000">
        <a:off x="788988" y="1014923"/>
        <a:ext cx="5271248" cy="661103"/>
      </dsp:txXfrm>
    </dsp:sp>
    <dsp:sp modelId="{1D7A684F-F378-4657-A863-F34CF6D8AE25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2352210"/>
        <a:ext cx="788987" cy="338137"/>
      </dsp:txXfrm>
    </dsp:sp>
    <dsp:sp modelId="{D28D7CB9-E0C5-4DA0-8A74-AEB81C2A6A89}">
      <dsp:nvSpPr>
        <dsp:cNvPr id="0" name=""/>
        <dsp:cNvSpPr/>
      </dsp:nvSpPr>
      <dsp:spPr>
        <a:xfrm rot="5400000">
          <a:off x="3076178" y="-329474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600" kern="1200" dirty="0" err="1" smtClean="0"/>
            <a:t>Miniblock</a:t>
          </a:r>
          <a:endParaRPr lang="es-MX" sz="3600" kern="1200" dirty="0"/>
        </a:p>
      </dsp:txBody>
      <dsp:txXfrm rot="-5400000">
        <a:off x="788988" y="1993480"/>
        <a:ext cx="5271248" cy="661103"/>
      </dsp:txXfrm>
    </dsp:sp>
    <dsp:sp modelId="{80E06F46-9B00-4865-91D6-122A12979FF0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3330768"/>
        <a:ext cx="788987" cy="338137"/>
      </dsp:txXfrm>
    </dsp:sp>
    <dsp:sp modelId="{F30F2F8D-384D-4D1B-9055-6248D44DB288}">
      <dsp:nvSpPr>
        <dsp:cNvPr id="0" name=""/>
        <dsp:cNvSpPr/>
      </dsp:nvSpPr>
      <dsp:spPr>
        <a:xfrm rot="5400000">
          <a:off x="3076178" y="649083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600" kern="1200" dirty="0" err="1" smtClean="0"/>
            <a:t>Fritzing</a:t>
          </a:r>
          <a:endParaRPr lang="es-MX" sz="3600" kern="1200" dirty="0"/>
        </a:p>
      </dsp:txBody>
      <dsp:txXfrm rot="-5400000">
        <a:off x="788988" y="2972037"/>
        <a:ext cx="5271248" cy="661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8223C-ED60-44FF-A640-3D454BBC308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34098-2416-4E9F-A165-0CDF5602EA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924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34098-2416-4E9F-A165-0CDF5602EA4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7921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E2B1-AEF7-4384-93E8-770B288FC4A6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778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9B1E-D1B8-4B4C-A613-9A7DD4FC3DB2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20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FD4B-A73B-4939-AB5E-0B86C666F054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22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F36E8-937D-4EE2-AC9E-365341DA2689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754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8BB4-BF68-4436-9296-DD7244031BC0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05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9210-2C8D-4016-8A78-5402E63E95A6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268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F5A0A-37AD-4DC1-9E07-64A1E7D05A91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3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23E6-EBD3-4B8F-9B5D-C129726DA6DE}" type="datetime1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672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72C0-929B-4B34-BDBD-2ADC51171E75}" type="datetime1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071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ACBD-7052-4230-808F-45E518983555}" type="datetime1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751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2D5D3-3FD2-4BC2-9A7F-67AD2A1DD113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841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5E39-E147-4288-9ED9-EBF18AC3B8C5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E3F0-3CDB-4E53-BAF5-758507F372F3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381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inibloq" TargetMode="External"/><Relationship Id="rId3" Type="http://schemas.openxmlformats.org/officeDocument/2006/relationships/hyperlink" Target="http://www.makeblock.es/blog/ardublock_para_makeblock/" TargetMode="External"/><Relationship Id="rId7" Type="http://schemas.openxmlformats.org/officeDocument/2006/relationships/hyperlink" Target="http://blog.minibloq.org/p/download.html" TargetMode="External"/><Relationship Id="rId2" Type="http://schemas.openxmlformats.org/officeDocument/2006/relationships/hyperlink" Target="https://www.arduino.cc/en/Main/Softwa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ritzing.org/home/" TargetMode="External"/><Relationship Id="rId5" Type="http://schemas.openxmlformats.org/officeDocument/2006/relationships/hyperlink" Target="http://www.linuxadictos.com/arduino-ide-y-ardublock-como-instalarlos-en-linux.html" TargetMode="External"/><Relationship Id="rId4" Type="http://schemas.openxmlformats.org/officeDocument/2006/relationships/hyperlink" Target="https://learn.sparkfun.com/tutorials/alternative-arduino-interfaces/ardublock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Software Embebido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Software de Diseño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6300192" y="14847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Ingeniería de Software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395536" y="148478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Unidad Académica Profesional </a:t>
            </a:r>
            <a:r>
              <a:rPr lang="es-MX" dirty="0" err="1" smtClean="0"/>
              <a:t>Tianguistenco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4892848" y="6021288"/>
            <a:ext cx="4077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M. C. Rocío Elizabeth Pulido Alba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07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/>
              <a:t>Ardublock</a:t>
            </a:r>
            <a:endParaRPr lang="es-MX" dirty="0"/>
          </a:p>
        </p:txBody>
      </p:sp>
      <p:pic>
        <p:nvPicPr>
          <p:cNvPr id="4" name="Picture 2" descr="http://www.makeblock.es/public/blog/ardublock_makebloc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200" y="2105819"/>
            <a:ext cx="5181600" cy="379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378645" y="5931630"/>
            <a:ext cx="3624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/>
              <a:t>Herramienta gráfica de </a:t>
            </a:r>
            <a:r>
              <a:rPr lang="es-MX" dirty="0" err="1"/>
              <a:t>Arduino</a:t>
            </a:r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45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60648"/>
            <a:ext cx="7776864" cy="2952328"/>
          </a:xfrm>
        </p:spPr>
        <p:txBody>
          <a:bodyPr/>
          <a:lstStyle/>
          <a:p>
            <a:pPr algn="just"/>
            <a:r>
              <a:rPr lang="es-MX" dirty="0"/>
              <a:t>ArduBlock es un entorno de programación diseñado para hacer "computación física con </a:t>
            </a:r>
            <a:r>
              <a:rPr lang="es-MX" dirty="0" smtClean="0"/>
              <a:t>Arduino.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Se caracteriza por arrastrar </a:t>
            </a:r>
            <a:r>
              <a:rPr lang="es-MX" dirty="0"/>
              <a:t>y soltar." En lugar de escribir </a:t>
            </a:r>
            <a:r>
              <a:rPr lang="es-MX" dirty="0" smtClean="0"/>
              <a:t>código o </a:t>
            </a:r>
            <a:r>
              <a:rPr lang="es-MX" dirty="0"/>
              <a:t>preocuparse por la sintaxis, y (mal) la colocación de un punto y </a:t>
            </a:r>
            <a:r>
              <a:rPr lang="es-MX" dirty="0" smtClean="0"/>
              <a:t>coma.[1]</a:t>
            </a:r>
          </a:p>
          <a:p>
            <a:pPr algn="just"/>
            <a:endParaRPr lang="es-MX" dirty="0"/>
          </a:p>
        </p:txBody>
      </p:sp>
      <p:pic>
        <p:nvPicPr>
          <p:cNvPr id="2050" name="Picture 2" descr="http://www.makeblock.es/public/blog/ardublock_make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852936"/>
            <a:ext cx="5472608" cy="3354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16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652934"/>
          </a:xfrm>
        </p:spPr>
        <p:txBody>
          <a:bodyPr/>
          <a:lstStyle/>
          <a:p>
            <a:r>
              <a:rPr lang="es-MX" dirty="0" smtClean="0"/>
              <a:t>ventajas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1468760"/>
          </a:xfrm>
        </p:spPr>
        <p:txBody>
          <a:bodyPr/>
          <a:lstStyle/>
          <a:p>
            <a:r>
              <a:rPr lang="es-MX" dirty="0" smtClean="0"/>
              <a:t>Arduino </a:t>
            </a:r>
            <a:r>
              <a:rPr lang="es-MX" dirty="0"/>
              <a:t>es multiplataforma </a:t>
            </a:r>
            <a:endParaRPr lang="es-MX" dirty="0" smtClean="0"/>
          </a:p>
          <a:p>
            <a:r>
              <a:rPr lang="es-MX" dirty="0" smtClean="0"/>
              <a:t>ArduBlock- </a:t>
            </a:r>
            <a:r>
              <a:rPr lang="es-MX" b="1" dirty="0" smtClean="0"/>
              <a:t>funciona </a:t>
            </a:r>
            <a:r>
              <a:rPr lang="es-MX" b="1" dirty="0"/>
              <a:t>en Windows, Mac o Linux</a:t>
            </a:r>
            <a:r>
              <a:rPr lang="es-MX" dirty="0"/>
              <a:t> </a:t>
            </a:r>
            <a:r>
              <a:rPr lang="es-MX" dirty="0" smtClean="0"/>
              <a:t>.[2]</a:t>
            </a:r>
            <a:endParaRPr lang="es-MX" dirty="0"/>
          </a:p>
        </p:txBody>
      </p:sp>
      <p:pic>
        <p:nvPicPr>
          <p:cNvPr id="4098" name="Picture 2" descr="http://cdn-mejorav.vertici.net/wp-content/uploads/2015/06/mac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780928"/>
            <a:ext cx="3739093" cy="29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n5.applesencia.com/wp-content/blogs.dir/17/files/2011/12/Windows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2160240" cy="139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.ubunlog.com/wp-content/uploads/2012/08/c%C3%B3mo-comprimir-archivos-usando-la-terminal-de-Linux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57" y="2752523"/>
            <a:ext cx="2543718" cy="173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770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Requisitos para instalar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es-MX" b="1" dirty="0"/>
              <a:t>Arduino IDE</a:t>
            </a:r>
            <a:r>
              <a:rPr lang="es-MX" dirty="0"/>
              <a:t> es el entorno de desarrollo que se nos ofrece para el desarrollo del código para programar los microcontroladores y placas de Arduino</a:t>
            </a:r>
            <a:r>
              <a:rPr lang="es-MX" dirty="0" smtClean="0"/>
              <a:t>.[3]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 </a:t>
            </a:r>
            <a:r>
              <a:rPr lang="es-MX" dirty="0"/>
              <a:t>Por otro lado, ArduBlock es un complemento para </a:t>
            </a:r>
            <a:r>
              <a:rPr lang="es-MX" b="1" dirty="0"/>
              <a:t>Arduino IDE </a:t>
            </a:r>
            <a:r>
              <a:rPr lang="es-MX" dirty="0"/>
              <a:t>que nos </a:t>
            </a:r>
            <a:r>
              <a:rPr lang="es-MX" dirty="0" smtClean="0"/>
              <a:t>permite </a:t>
            </a:r>
            <a:r>
              <a:rPr lang="es-MX" dirty="0"/>
              <a:t>utilizar un lenguaje gráfico para programar las placas, en vez de aprender todo un lenguaje de programación. </a:t>
            </a:r>
            <a:r>
              <a:rPr lang="es-MX" dirty="0" smtClean="0"/>
              <a:t>[3]</a:t>
            </a:r>
            <a:endParaRPr lang="es-MX" dirty="0"/>
          </a:p>
        </p:txBody>
      </p:sp>
      <p:pic>
        <p:nvPicPr>
          <p:cNvPr id="5122" name="Picture 2" descr="arduino logo Arduino IDE y ArduBlock: como instalarlos en Linu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439248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05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Costo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964704"/>
          </a:xfrm>
        </p:spPr>
        <p:txBody>
          <a:bodyPr/>
          <a:lstStyle/>
          <a:p>
            <a:r>
              <a:rPr lang="es-MX" dirty="0" smtClean="0"/>
              <a:t>Es un software de uso libre.[4]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" b="4678"/>
          <a:stretch/>
        </p:blipFill>
        <p:spPr bwMode="auto">
          <a:xfrm>
            <a:off x="989808" y="2996952"/>
            <a:ext cx="7156148" cy="302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2560340"/>
            <a:ext cx="7467600" cy="5715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Link de descarga arduino ide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314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Link de descarga </a:t>
            </a:r>
            <a:r>
              <a:rPr lang="es-MX" dirty="0" err="1" smtClean="0"/>
              <a:t>Ardublock</a:t>
            </a:r>
            <a:r>
              <a:rPr lang="es-MX" dirty="0" smtClean="0"/>
              <a:t> [4]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1036712"/>
          </a:xfrm>
        </p:spPr>
        <p:txBody>
          <a:bodyPr>
            <a:normAutofit/>
          </a:bodyPr>
          <a:lstStyle/>
          <a:p>
            <a:r>
              <a:rPr lang="es-MX" dirty="0"/>
              <a:t>https://github.com/Makeblock-official/Ardublock_Installation_Package_by_Makeblock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0" b="3631"/>
          <a:stretch/>
        </p:blipFill>
        <p:spPr bwMode="auto">
          <a:xfrm>
            <a:off x="827584" y="2632105"/>
            <a:ext cx="7054752" cy="373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12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5137" y="1825625"/>
            <a:ext cx="45537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1529059" y="-30857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Minibloq</a:t>
            </a:r>
            <a:br>
              <a:rPr lang="es-MX" smtClean="0"/>
            </a:br>
            <a:r>
              <a:rPr lang="es-MX" smtClean="0"/>
              <a:t>Virtualbreadboard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663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6624736" cy="4525963"/>
          </a:xfrm>
        </p:spPr>
        <p:txBody>
          <a:bodyPr>
            <a:normAutofit/>
          </a:bodyPr>
          <a:lstStyle/>
          <a:p>
            <a:pPr algn="just"/>
            <a:endParaRPr lang="es-MX" b="1" dirty="0" smtClean="0"/>
          </a:p>
          <a:p>
            <a:pPr algn="just"/>
            <a:endParaRPr lang="es-MX" b="1" dirty="0"/>
          </a:p>
          <a:p>
            <a:pPr algn="just"/>
            <a:r>
              <a:rPr lang="es-MX" b="1" dirty="0" err="1" smtClean="0"/>
              <a:t>miniBloq</a:t>
            </a:r>
            <a:r>
              <a:rPr lang="es-MX" dirty="0"/>
              <a:t> es un entorno de programación gráfica </a:t>
            </a:r>
            <a:r>
              <a:rPr lang="es-MX" dirty="0" smtClean="0"/>
              <a:t>sencillo para Arduino y otras plataformas. Es </a:t>
            </a:r>
            <a:r>
              <a:rPr lang="es-MX" dirty="0"/>
              <a:t>fácil de instalar y ha sido </a:t>
            </a:r>
            <a:r>
              <a:rPr lang="es-MX" dirty="0" smtClean="0"/>
              <a:t>diseñado en programación</a:t>
            </a:r>
            <a:r>
              <a:rPr lang="es-MX" dirty="0"/>
              <a:t>, computación física y robótica. </a:t>
            </a:r>
            <a:r>
              <a:rPr lang="es-MX" dirty="0" smtClean="0"/>
              <a:t>Es </a:t>
            </a:r>
            <a:r>
              <a:rPr lang="es-MX" dirty="0"/>
              <a:t>gratuito y de código abierto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 Un </a:t>
            </a:r>
            <a:r>
              <a:rPr lang="es-MX" dirty="0"/>
              <a:t>generador de código gráfico con algunas capacidades IDE.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973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Soporta diferentes modelos de controladores open </a:t>
            </a:r>
            <a:r>
              <a:rPr lang="es-MX" dirty="0" err="1"/>
              <a:t>source</a:t>
            </a:r>
            <a:r>
              <a:rPr lang="es-MX" dirty="0"/>
              <a:t>: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336" y="1600200"/>
            <a:ext cx="416532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667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7885" y="341331"/>
            <a:ext cx="8229600" cy="1143000"/>
          </a:xfrm>
        </p:spPr>
        <p:txBody>
          <a:bodyPr/>
          <a:lstStyle/>
          <a:p>
            <a:r>
              <a:rPr lang="es-MX" dirty="0"/>
              <a:t>Genera código en tiempo real: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43" y="1916832"/>
            <a:ext cx="8160525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05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Objetivo: </a:t>
            </a:r>
            <a:endParaRPr lang="es-MX" dirty="0"/>
          </a:p>
          <a:p>
            <a:pPr algn="just"/>
            <a:r>
              <a:rPr lang="es-MX" dirty="0"/>
              <a:t>Comprender que es un sistema embebido entendiendo su importancia, límites, restricciones, áreas de aplicación y requerimientos de diseño, mediante el análisis de la diversidad de información encontrada, así como modelos ejemplos, características y aplicaciones con fundamento en la tecnología de software embebido. Esto a través de una actitud proactiva, participativa, e inventiva.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852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Detecta diferentes tipos de errores y los resalta en tiempo real: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62944"/>
            <a:ext cx="612068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362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Despliega los selectores de bloques contextualmente, </a:t>
            </a:r>
            <a:r>
              <a:rPr lang="es-MX" dirty="0" smtClean="0"/>
              <a:t>los </a:t>
            </a:r>
            <a:r>
              <a:rPr lang="es-MX" dirty="0"/>
              <a:t>bloques permitidos cada vez: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9812" y="2048669"/>
            <a:ext cx="45243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123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Incluye terminal interactivo: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400600" cy="445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833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/>
              <a:t>Sprites</a:t>
            </a:r>
            <a:r>
              <a:rPr lang="es-MX" dirty="0"/>
              <a:t> para pantallas como "-</a:t>
            </a:r>
            <a:r>
              <a:rPr lang="es-MX" dirty="0" err="1"/>
              <a:t>Matrix</a:t>
            </a:r>
            <a:r>
              <a:rPr lang="es-MX" dirty="0"/>
              <a:t> LED"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99" y="1600200"/>
            <a:ext cx="80582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302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100" dirty="0" err="1" smtClean="0"/>
              <a:t>Arduino</a:t>
            </a:r>
            <a:r>
              <a:rPr lang="pt-BR" sz="3100" dirty="0" smtClean="0"/>
              <a:t> </a:t>
            </a:r>
            <a:r>
              <a:rPr lang="pt-BR" sz="3100" dirty="0"/>
              <a:t>Virtual </a:t>
            </a:r>
            <a:r>
              <a:rPr lang="pt-BR" sz="3100" dirty="0" err="1"/>
              <a:t>Breadboard</a:t>
            </a:r>
            <a:r>
              <a:rPr lang="pt-BR" dirty="0"/>
              <a:t/>
            </a:r>
            <a:br>
              <a:rPr lang="pt-BR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Entorno de simulación para </a:t>
            </a:r>
            <a:r>
              <a:rPr lang="es-MX" dirty="0"/>
              <a:t>aplicaciones con </a:t>
            </a:r>
            <a:r>
              <a:rPr lang="es-MX" dirty="0" err="1"/>
              <a:t>Arduino</a:t>
            </a:r>
            <a:r>
              <a:rPr lang="es-MX" dirty="0"/>
              <a:t> de un modo muy sencillo y orientado al manejo y estudio de la Plataforma Open Hardware </a:t>
            </a:r>
            <a:r>
              <a:rPr lang="es-MX" dirty="0" err="1"/>
              <a:t>Arduino</a:t>
            </a:r>
            <a:r>
              <a:rPr lang="es-MX" dirty="0"/>
              <a:t>.</a:t>
            </a:r>
            <a:endParaRPr lang="es-MX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7" t="39086" r="38200" b="8136"/>
          <a:stretch/>
        </p:blipFill>
        <p:spPr bwMode="auto">
          <a:xfrm>
            <a:off x="2339752" y="3493855"/>
            <a:ext cx="4772518" cy="293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660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 </a:t>
            </a:r>
            <a:r>
              <a:rPr lang="es-MX" dirty="0"/>
              <a:t>una herramienta con la que poder realizar diseños y simulación de aplicaciones con la Plataforma </a:t>
            </a:r>
            <a:r>
              <a:rPr lang="es-MX" dirty="0" err="1"/>
              <a:t>Arduino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9" t="26191" r="41435" b="16071"/>
          <a:stretch/>
        </p:blipFill>
        <p:spPr bwMode="auto">
          <a:xfrm>
            <a:off x="1907704" y="3068961"/>
            <a:ext cx="5040560" cy="341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80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>Es </a:t>
            </a:r>
            <a:r>
              <a:rPr lang="es-MX" b="1" dirty="0"/>
              <a:t>necesario </a:t>
            </a:r>
            <a:r>
              <a:rPr lang="es-MX" b="1" dirty="0" smtClean="0"/>
              <a:t>instalar:</a:t>
            </a:r>
          </a:p>
          <a:p>
            <a:r>
              <a:rPr lang="es-MX" b="1" dirty="0" smtClean="0"/>
              <a:t>Microsoft </a:t>
            </a:r>
            <a:r>
              <a:rPr lang="es-MX" b="1" dirty="0"/>
              <a:t>visual J# incluido en la descarga </a:t>
            </a:r>
            <a:r>
              <a:rPr lang="es-MX" b="1" dirty="0" smtClean="0"/>
              <a:t>archivo </a:t>
            </a:r>
            <a:r>
              <a:rPr lang="es-MX" b="1" dirty="0"/>
              <a:t>vjredist.exe para </a:t>
            </a:r>
            <a:r>
              <a:rPr lang="es-MX" b="1" dirty="0" err="1"/>
              <a:t>windows</a:t>
            </a:r>
            <a:r>
              <a:rPr lang="es-MX" b="1" dirty="0"/>
              <a:t> de 32 </a:t>
            </a:r>
            <a:r>
              <a:rPr lang="es-MX" b="1" dirty="0" smtClean="0"/>
              <a:t>o 64bits </a:t>
            </a:r>
          </a:p>
          <a:p>
            <a:r>
              <a:rPr lang="es-MX" b="1" dirty="0" smtClean="0"/>
              <a:t>es </a:t>
            </a:r>
            <a:r>
              <a:rPr lang="es-MX" b="1" dirty="0"/>
              <a:t>un ejecutable, así que no es necesario de instalar, 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8" t="53373" r="30948" b="16667"/>
          <a:stretch/>
        </p:blipFill>
        <p:spPr bwMode="auto">
          <a:xfrm>
            <a:off x="3347864" y="4005064"/>
            <a:ext cx="2743201" cy="219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25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692696"/>
            <a:ext cx="6172200" cy="1894362"/>
          </a:xfrm>
        </p:spPr>
        <p:txBody>
          <a:bodyPr>
            <a:normAutofit/>
          </a:bodyPr>
          <a:lstStyle/>
          <a:p>
            <a:r>
              <a:rPr lang="es-MX" sz="4400" dirty="0" err="1" smtClean="0"/>
              <a:t>ModKit</a:t>
            </a:r>
            <a:r>
              <a:rPr lang="es-MX" sz="4400" dirty="0" smtClean="0"/>
              <a:t> vía Web</a:t>
            </a:r>
            <a:endParaRPr lang="es-MX" sz="4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6336304" cy="3168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9045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i="1" dirty="0" err="1">
                <a:solidFill>
                  <a:schemeClr val="tx1"/>
                </a:solidFill>
              </a:rPr>
              <a:t>Modkit</a:t>
            </a:r>
            <a:r>
              <a:rPr lang="es-MX" i="1" dirty="0">
                <a:solidFill>
                  <a:schemeClr val="tx1"/>
                </a:solidFill>
              </a:rPr>
              <a:t> es un entorno de programación gráfica en el navegador para pequeños dispositivos llamados sistemas embebidos. </a:t>
            </a:r>
            <a:r>
              <a:rPr lang="es-MX" i="1" dirty="0" err="1">
                <a:solidFill>
                  <a:schemeClr val="tx1"/>
                </a:solidFill>
              </a:rPr>
              <a:t>Modkit</a:t>
            </a:r>
            <a:r>
              <a:rPr lang="es-MX" i="1" dirty="0">
                <a:solidFill>
                  <a:schemeClr val="tx1"/>
                </a:solidFill>
              </a:rPr>
              <a:t> puede actualmente programa de </a:t>
            </a:r>
            <a:r>
              <a:rPr lang="es-MX" i="1" dirty="0" err="1" smtClean="0">
                <a:solidFill>
                  <a:schemeClr val="tx1"/>
                </a:solidFill>
              </a:rPr>
              <a:t>Arduino</a:t>
            </a:r>
            <a:r>
              <a:rPr lang="es-MX" i="1" dirty="0" smtClean="0">
                <a:solidFill>
                  <a:schemeClr val="tx1"/>
                </a:solidFill>
              </a:rPr>
              <a:t> y </a:t>
            </a:r>
            <a:r>
              <a:rPr lang="es-MX" i="1" dirty="0">
                <a:solidFill>
                  <a:schemeClr val="tx1"/>
                </a:solidFill>
              </a:rPr>
              <a:t>hardware compatible </a:t>
            </a:r>
            <a:r>
              <a:rPr lang="es-MX" i="1" dirty="0" err="1">
                <a:solidFill>
                  <a:schemeClr val="tx1"/>
                </a:solidFill>
              </a:rPr>
              <a:t>Arduino</a:t>
            </a:r>
            <a:r>
              <a:rPr lang="es-MX" i="1" dirty="0">
                <a:solidFill>
                  <a:schemeClr val="tx1"/>
                </a:solidFill>
              </a:rPr>
              <a:t> usando bloques gráficos simples similares a y fuertemente inspirados en el rasguño del entorno de programación desarrollado por el </a:t>
            </a:r>
            <a:r>
              <a:rPr lang="es-MX" i="1" dirty="0" err="1">
                <a:solidFill>
                  <a:schemeClr val="tx1"/>
                </a:solidFill>
              </a:rPr>
              <a:t>Lifelong</a:t>
            </a:r>
            <a:r>
              <a:rPr lang="es-MX" i="1" dirty="0">
                <a:solidFill>
                  <a:schemeClr val="tx1"/>
                </a:solidFill>
              </a:rPr>
              <a:t> Kindergarten </a:t>
            </a:r>
            <a:r>
              <a:rPr lang="es-MX" i="1" dirty="0" err="1">
                <a:solidFill>
                  <a:schemeClr val="tx1"/>
                </a:solidFill>
              </a:rPr>
              <a:t>Group</a:t>
            </a:r>
            <a:r>
              <a:rPr lang="es-MX" i="1" dirty="0">
                <a:solidFill>
                  <a:schemeClr val="tx1"/>
                </a:solidFill>
              </a:rPr>
              <a:t> en el Media </a:t>
            </a:r>
            <a:r>
              <a:rPr lang="es-MX" i="1" dirty="0" err="1">
                <a:solidFill>
                  <a:schemeClr val="tx1"/>
                </a:solidFill>
              </a:rPr>
              <a:t>Lab</a:t>
            </a:r>
            <a:r>
              <a:rPr lang="es-MX" i="1" dirty="0">
                <a:solidFill>
                  <a:schemeClr val="tx1"/>
                </a:solidFill>
              </a:rPr>
              <a:t> del MIT.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602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Concepto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err="1"/>
              <a:t>Modkit</a:t>
            </a:r>
            <a:r>
              <a:rPr lang="es-MX" dirty="0"/>
              <a:t> permite programar una gran variedad de microcontroladores: </a:t>
            </a:r>
            <a:r>
              <a:rPr lang="es-MX" dirty="0" err="1"/>
              <a:t>Arduino</a:t>
            </a:r>
            <a:r>
              <a:rPr lang="es-MX" dirty="0"/>
              <a:t>, </a:t>
            </a:r>
            <a:r>
              <a:rPr lang="es-MX" dirty="0" err="1"/>
              <a:t>Seeduino</a:t>
            </a:r>
            <a:r>
              <a:rPr lang="es-MX" dirty="0"/>
              <a:t>, </a:t>
            </a:r>
            <a:r>
              <a:rPr lang="es-MX" dirty="0" err="1"/>
              <a:t>LillyPad</a:t>
            </a:r>
            <a:r>
              <a:rPr lang="es-MX" dirty="0"/>
              <a:t> y una larga lista. Además permite ver el código que hemos creado con iconos y además modificarlo, lo cuál está muy bien no sólo para los iniciados, sino para ahorrar tiempo y trabajo a los más experimentados.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628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1.1	Historia del Software Embebido</a:t>
            </a:r>
          </a:p>
          <a:p>
            <a:r>
              <a:rPr lang="es-MX" dirty="0"/>
              <a:t>1.1.1	Definición</a:t>
            </a:r>
          </a:p>
          <a:p>
            <a:r>
              <a:rPr lang="es-MX" dirty="0"/>
              <a:t>1.1.2	Áreas de aplicación</a:t>
            </a:r>
          </a:p>
          <a:p>
            <a:r>
              <a:rPr lang="es-MX" dirty="0"/>
              <a:t>1.2	Características y requerimientos</a:t>
            </a:r>
          </a:p>
          <a:p>
            <a:r>
              <a:rPr lang="es-MX" dirty="0"/>
              <a:t>1.2.1	Hardware</a:t>
            </a:r>
          </a:p>
          <a:p>
            <a:r>
              <a:rPr lang="es-MX" b="1" dirty="0"/>
              <a:t>1.2.2</a:t>
            </a:r>
            <a:r>
              <a:rPr lang="es-MX" dirty="0"/>
              <a:t>	</a:t>
            </a:r>
            <a:r>
              <a:rPr lang="es-MX" b="1" dirty="0"/>
              <a:t>Software</a:t>
            </a:r>
          </a:p>
          <a:p>
            <a:r>
              <a:rPr lang="es-MX" b="1" dirty="0"/>
              <a:t>1.2.3	Plataformas</a:t>
            </a:r>
          </a:p>
          <a:p>
            <a:r>
              <a:rPr lang="es-MX" dirty="0"/>
              <a:t>1.3	Estado del Arte 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94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¿Cómo obtener </a:t>
            </a:r>
            <a:r>
              <a:rPr lang="es-MX" dirty="0" err="1" smtClean="0"/>
              <a:t>Modkit</a:t>
            </a:r>
            <a:r>
              <a:rPr lang="es-MX" dirty="0" smtClean="0"/>
              <a:t>?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Actualmente existe una </a:t>
            </a:r>
            <a:r>
              <a:rPr lang="es-MX" dirty="0"/>
              <a:t>versión gratuita y una de pago. Si quieres puedes colaborar en el proyecto de </a:t>
            </a:r>
            <a:r>
              <a:rPr lang="es-MX" dirty="0" err="1"/>
              <a:t>crowfunding</a:t>
            </a:r>
            <a:r>
              <a:rPr lang="es-MX" dirty="0"/>
              <a:t>. Para más información visitar la web oficial del proyecto.</a:t>
            </a:r>
          </a:p>
          <a:p>
            <a:endParaRPr lang="es-MX" dirty="0" smtClean="0"/>
          </a:p>
          <a:p>
            <a:r>
              <a:rPr lang="es-MX" dirty="0" err="1" smtClean="0"/>
              <a:t>Modkit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VEX costo de licencia:</a:t>
            </a:r>
          </a:p>
          <a:p>
            <a:r>
              <a:rPr lang="es-MX" dirty="0" smtClean="0"/>
              <a:t>Licencia PC: 49.99 USD</a:t>
            </a:r>
          </a:p>
          <a:p>
            <a:r>
              <a:rPr lang="es-MX" dirty="0" smtClean="0"/>
              <a:t>Licencia para Escuela: 399.99 USD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21088"/>
            <a:ext cx="3600000" cy="180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73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04133"/>
            <a:ext cx="780886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Interfaz de prueba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275856" y="5949280"/>
            <a:ext cx="3552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http://www.modkit.com/vex/editor/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87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400" dirty="0" err="1" smtClean="0"/>
              <a:t>Scratch</a:t>
            </a:r>
            <a:r>
              <a:rPr lang="es-MX" sz="4400" dirty="0" smtClean="0"/>
              <a:t> </a:t>
            </a:r>
            <a:r>
              <a:rPr lang="es-MX" sz="4400" dirty="0" err="1" smtClean="0"/>
              <a:t>For</a:t>
            </a:r>
            <a:r>
              <a:rPr lang="es-MX" sz="4400" dirty="0" smtClean="0"/>
              <a:t> </a:t>
            </a:r>
            <a:r>
              <a:rPr lang="es-MX" sz="4400" dirty="0" err="1" smtClean="0"/>
              <a:t>Arduino</a:t>
            </a:r>
            <a:r>
              <a:rPr lang="es-MX" sz="4400" dirty="0" smtClean="0"/>
              <a:t> (S4A)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354158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es-MX" dirty="0" smtClean="0"/>
              <a:t>¿Qué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30176"/>
            <a:ext cx="8229600" cy="4525963"/>
          </a:xfrm>
        </p:spPr>
        <p:txBody>
          <a:bodyPr/>
          <a:lstStyle/>
          <a:p>
            <a:r>
              <a:rPr lang="es-MX" dirty="0"/>
              <a:t>S4A (</a:t>
            </a:r>
            <a:r>
              <a:rPr lang="es-MX" dirty="0" err="1"/>
              <a:t>Scratch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Arduino</a:t>
            </a:r>
            <a:r>
              <a:rPr lang="es-MX" dirty="0"/>
              <a:t>) es una modificación de </a:t>
            </a:r>
            <a:r>
              <a:rPr lang="es-MX" dirty="0" err="1"/>
              <a:t>Scratch</a:t>
            </a:r>
            <a:r>
              <a:rPr lang="es-MX" dirty="0"/>
              <a:t> desarrollada por el Grupo de Programación </a:t>
            </a:r>
            <a:r>
              <a:rPr lang="es-MX" dirty="0" err="1"/>
              <a:t>Smalltalk</a:t>
            </a:r>
            <a:r>
              <a:rPr lang="es-MX" dirty="0"/>
              <a:t> del </a:t>
            </a:r>
            <a:r>
              <a:rPr lang="es-MX" dirty="0" err="1" smtClean="0"/>
              <a:t>Citilab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3076" name="Picture 4" descr="http://1.bp.blogspot.com/-KdfRD2Bj6zY/T5L1OVf4_uI/AAAAAAAAAdU/V88FeE9_K_0/s400/s4a+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80783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179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Definición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Scratch</a:t>
            </a:r>
            <a:r>
              <a:rPr lang="es-MX" dirty="0"/>
              <a:t> es un entorno de programación gratuita, desarrollado por el MIT (</a:t>
            </a:r>
            <a:r>
              <a:rPr lang="es-MX" dirty="0" err="1"/>
              <a:t>Massachussets</a:t>
            </a:r>
            <a:r>
              <a:rPr lang="es-MX" dirty="0"/>
              <a:t> </a:t>
            </a:r>
            <a:r>
              <a:rPr lang="es-MX" dirty="0" err="1"/>
              <a:t>Institute</a:t>
            </a:r>
            <a:r>
              <a:rPr lang="es-MX" dirty="0"/>
              <a:t> of </a:t>
            </a:r>
            <a:r>
              <a:rPr lang="es-MX" dirty="0" err="1"/>
              <a:t>Tecnology</a:t>
            </a:r>
            <a:r>
              <a:rPr lang="es-MX" dirty="0"/>
              <a:t>), que permite explorar y experimentar con los conceptos de programación mediante el uso de una sencilla y dinámica interfaz gráfica. Para ello utiliza bloques, al estilo del "Lego", que simbolizan diferentes elementos de programación </a:t>
            </a:r>
          </a:p>
          <a:p>
            <a:endParaRPr lang="es-MX" dirty="0"/>
          </a:p>
        </p:txBody>
      </p:sp>
      <p:pic>
        <p:nvPicPr>
          <p:cNvPr id="4" name="Picture 2" descr="http://4.bp.blogspot.com/-0OK769Xl-74/T5Ly2d3MfrI/AAAAAAAAAdM/JorfxaeVhGg/s200/s4a+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430" y="4077072"/>
            <a:ext cx="2553072" cy="225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66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Licencias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Licencia gratuita para </a:t>
            </a:r>
            <a:r>
              <a:rPr lang="es-MX" dirty="0" err="1" smtClean="0"/>
              <a:t>arduino</a:t>
            </a:r>
            <a:endParaRPr lang="es-MX" dirty="0" smtClean="0"/>
          </a:p>
          <a:p>
            <a:r>
              <a:rPr lang="es-MX" dirty="0" smtClean="0"/>
              <a:t>Licencia gratuita para S4A</a:t>
            </a:r>
            <a:endParaRPr lang="es-MX" dirty="0"/>
          </a:p>
        </p:txBody>
      </p:sp>
      <p:pic>
        <p:nvPicPr>
          <p:cNvPr id="5122" name="Picture 2" descr="https://www.ghielectronics.com/uploads/forum/img/6715_Gadgeteer-myBot-Scratch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79793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778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Conectividad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s-MX" dirty="0"/>
              <a:t>Componentes tienen que estar conectados de una manera particular. S4A permite 6 entradas analógicas (pines analógicos), 2 entradas digitales (pines digitales 2 y 3), 3 salidas analógicas (pines digitales 5, 6 y 9), 3 salidas digitales (pines 10, 11 y 13) y 4 salidas especiales para conectar </a:t>
            </a:r>
            <a:r>
              <a:rPr lang="es-MX" dirty="0" err="1"/>
              <a:t>Parallax</a:t>
            </a:r>
            <a:r>
              <a:rPr lang="es-MX" dirty="0"/>
              <a:t> servomotores de rotación continua (pines digitales 4, 7, 8 y 12).</a:t>
            </a:r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80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5" t="20606" r="63409" b="72121"/>
          <a:stretch/>
        </p:blipFill>
        <p:spPr bwMode="auto">
          <a:xfrm>
            <a:off x="3203848" y="2708920"/>
            <a:ext cx="4162600" cy="141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14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70992" y="188640"/>
            <a:ext cx="6172200" cy="1894362"/>
          </a:xfrm>
        </p:spPr>
        <p:txBody>
          <a:bodyPr/>
          <a:lstStyle/>
          <a:p>
            <a:pPr algn="r"/>
            <a:r>
              <a:rPr lang="es-MX" b="1" dirty="0" smtClean="0">
                <a:latin typeface="Century Gothic" panose="020B0502020202020204" pitchFamily="34" charset="0"/>
              </a:rPr>
              <a:t>¿Que es </a:t>
            </a:r>
            <a:r>
              <a:rPr lang="es-MX" b="1" dirty="0" err="1" smtClean="0">
                <a:latin typeface="Century Gothic" panose="020B0502020202020204" pitchFamily="34" charset="0"/>
              </a:rPr>
              <a:t>fritzing</a:t>
            </a:r>
            <a:r>
              <a:rPr lang="es-MX" b="1" dirty="0" smtClean="0">
                <a:latin typeface="Century Gothic" panose="020B0502020202020204" pitchFamily="34" charset="0"/>
              </a:rPr>
              <a:t>?</a:t>
            </a:r>
            <a:endParaRPr lang="es-MX" b="1" dirty="0">
              <a:latin typeface="Century Gothic" panose="020B0502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694348" y="2448527"/>
            <a:ext cx="4750296" cy="2516088"/>
          </a:xfrm>
        </p:spPr>
        <p:txBody>
          <a:bodyPr>
            <a:normAutofit/>
          </a:bodyPr>
          <a:lstStyle/>
          <a:p>
            <a:pPr algn="just"/>
            <a:r>
              <a:rPr lang="es-MX" dirty="0" err="1">
                <a:latin typeface="Century Gothic" panose="020B0502020202020204" pitchFamily="34" charset="0"/>
              </a:rPr>
              <a:t>Fritzing</a:t>
            </a:r>
            <a:r>
              <a:rPr lang="es-MX" dirty="0">
                <a:latin typeface="Century Gothic" panose="020B0502020202020204" pitchFamily="34" charset="0"/>
              </a:rPr>
              <a:t> es una iniciativa de </a:t>
            </a:r>
            <a:r>
              <a:rPr lang="es-MX" dirty="0" smtClean="0">
                <a:latin typeface="Century Gothic" panose="020B0502020202020204" pitchFamily="34" charset="0"/>
              </a:rPr>
              <a:t>software </a:t>
            </a:r>
            <a:r>
              <a:rPr lang="es-MX" dirty="0">
                <a:latin typeface="Century Gothic" panose="020B0502020202020204" pitchFamily="34" charset="0"/>
              </a:rPr>
              <a:t>de código </a:t>
            </a:r>
            <a:r>
              <a:rPr lang="es-MX" dirty="0" smtClean="0">
                <a:latin typeface="Century Gothic" panose="020B0502020202020204" pitchFamily="34" charset="0"/>
              </a:rPr>
              <a:t>abierto. </a:t>
            </a:r>
            <a:r>
              <a:rPr lang="es-MX" dirty="0">
                <a:latin typeface="Century Gothic" panose="020B0502020202020204" pitchFamily="34" charset="0"/>
              </a:rPr>
              <a:t>P</a:t>
            </a:r>
            <a:r>
              <a:rPr lang="es-MX" dirty="0" smtClean="0">
                <a:latin typeface="Century Gothic" panose="020B0502020202020204" pitchFamily="34" charset="0"/>
              </a:rPr>
              <a:t>ara </a:t>
            </a:r>
            <a:r>
              <a:rPr lang="es-MX" dirty="0">
                <a:latin typeface="Century Gothic" panose="020B0502020202020204" pitchFamily="34" charset="0"/>
              </a:rPr>
              <a:t>la automatización del diseño electrónico (</a:t>
            </a:r>
            <a:r>
              <a:rPr lang="es-MX" dirty="0" err="1">
                <a:latin typeface="Century Gothic" panose="020B0502020202020204" pitchFamily="34" charset="0"/>
              </a:rPr>
              <a:t>Electronic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>
                <a:latin typeface="Century Gothic" panose="020B0502020202020204" pitchFamily="34" charset="0"/>
              </a:rPr>
              <a:t>Design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latin typeface="Century Gothic" panose="020B0502020202020204" pitchFamily="34" charset="0"/>
              </a:rPr>
              <a:t>Automation</a:t>
            </a:r>
            <a:r>
              <a:rPr lang="es-MX" dirty="0" smtClean="0">
                <a:latin typeface="Century Gothic" panose="020B0502020202020204" pitchFamily="34" charset="0"/>
              </a:rPr>
              <a:t>) para </a:t>
            </a:r>
            <a:r>
              <a:rPr lang="es-MX" dirty="0">
                <a:latin typeface="Century Gothic" panose="020B0502020202020204" pitchFamily="34" charset="0"/>
              </a:rPr>
              <a:t>diseñadores, artistas y cualquier persona que tenga interés en la electrónica y el desarrollo </a:t>
            </a:r>
            <a:r>
              <a:rPr lang="es-MX" dirty="0" smtClean="0">
                <a:latin typeface="Century Gothic" panose="020B0502020202020204" pitchFamily="34" charset="0"/>
              </a:rPr>
              <a:t>de prototipos.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6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39</a:t>
            </a:fld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521296" y="112474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Sirve para dibujar circuitos de una forma muy visual, donde se puede  visualizar el circuito real, simbólico y trazar las pistas para documentar sus prototipos, el diseño y fabricación de PCB profesionales (circuitos impresos). 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b="1" dirty="0" err="1" smtClean="0">
                <a:latin typeface="Century Gothic" panose="020B0502020202020204" pitchFamily="34" charset="0"/>
              </a:rPr>
              <a:t>Version</a:t>
            </a:r>
            <a:r>
              <a:rPr lang="es-MX" b="1" dirty="0" smtClean="0">
                <a:latin typeface="Century Gothic" panose="020B0502020202020204" pitchFamily="34" charset="0"/>
              </a:rPr>
              <a:t> Actual 0.92b- </a:t>
            </a:r>
            <a:r>
              <a:rPr lang="es-MX" dirty="0" smtClean="0">
                <a:latin typeface="Century Gothic" panose="020B0502020202020204" pitchFamily="34" charset="0"/>
              </a:rPr>
              <a:t>3 Abril 2015</a:t>
            </a: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1" t="36678" r="64367" b="39245"/>
          <a:stretch/>
        </p:blipFill>
        <p:spPr bwMode="auto">
          <a:xfrm>
            <a:off x="467544" y="3212976"/>
            <a:ext cx="152784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06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8" name="4 Diagrama"/>
          <p:cNvGraphicFramePr/>
          <p:nvPr>
            <p:extLst>
              <p:ext uri="{D42A27DB-BD31-4B8C-83A1-F6EECF244321}">
                <p14:modId xmlns:p14="http://schemas.microsoft.com/office/powerpoint/2010/main" val="2423525123"/>
              </p:ext>
            </p:extLst>
          </p:nvPr>
        </p:nvGraphicFramePr>
        <p:xfrm>
          <a:off x="1318320" y="20310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315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90600"/>
          </a:xfrm>
        </p:spPr>
        <p:txBody>
          <a:bodyPr/>
          <a:lstStyle/>
          <a:p>
            <a:r>
              <a:rPr lang="es-MX" dirty="0" smtClean="0">
                <a:latin typeface="Century Gothic" panose="020B0502020202020204" pitchFamily="34" charset="0"/>
              </a:rPr>
              <a:t>Objetivo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912096"/>
          </a:xfrm>
        </p:spPr>
        <p:txBody>
          <a:bodyPr/>
          <a:lstStyle/>
          <a:p>
            <a:r>
              <a:rPr lang="es-MX" dirty="0" smtClean="0">
                <a:latin typeface="Century Gothic" panose="020B0502020202020204" pitchFamily="34" charset="0"/>
              </a:rPr>
              <a:t>Proveer herramientas que faciliten la documentación y el intercambio de proyectos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97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entury Gothic" panose="020B0502020202020204" pitchFamily="34" charset="0"/>
              </a:rPr>
              <a:t>Interfaz de Usuario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Century Gothic" panose="020B0502020202020204" pitchFamily="34" charset="0"/>
              </a:rPr>
              <a:t>Posee </a:t>
            </a:r>
            <a:r>
              <a:rPr lang="es-MX" dirty="0">
                <a:latin typeface="Century Gothic" panose="020B0502020202020204" pitchFamily="34" charset="0"/>
              </a:rPr>
              <a:t>una interfaz de usuario amigable que facilita y agiliza el trabajo. </a:t>
            </a:r>
            <a:endParaRPr lang="es-MX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MX" u="sng" dirty="0" smtClean="0">
                <a:latin typeface="Century Gothic" panose="020B0502020202020204" pitchFamily="34" charset="0"/>
              </a:rPr>
              <a:t>Secciones </a:t>
            </a:r>
            <a:r>
              <a:rPr lang="es-MX" u="sng" dirty="0">
                <a:latin typeface="Century Gothic" panose="020B0502020202020204" pitchFamily="34" charset="0"/>
              </a:rPr>
              <a:t>de trabajo</a:t>
            </a:r>
            <a:r>
              <a:rPr lang="es-MX" u="sng" dirty="0" smtClean="0">
                <a:latin typeface="Century Gothic" panose="020B0502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s-MX" dirty="0">
                <a:latin typeface="Century Gothic" panose="020B0502020202020204" pitchFamily="34" charset="0"/>
              </a:rPr>
              <a:t>• </a:t>
            </a:r>
            <a:r>
              <a:rPr lang="es-MX" b="1" dirty="0">
                <a:latin typeface="Century Gothic" panose="020B0502020202020204" pitchFamily="34" charset="0"/>
              </a:rPr>
              <a:t>Vista del Proyecto </a:t>
            </a:r>
            <a:r>
              <a:rPr lang="es-MX" dirty="0">
                <a:latin typeface="Century Gothic" panose="020B0502020202020204" pitchFamily="34" charset="0"/>
              </a:rPr>
              <a:t>– es donde el circuito electrónico virtual es construido y editado en vista </a:t>
            </a:r>
            <a:r>
              <a:rPr lang="es-MX" dirty="0" smtClean="0">
                <a:latin typeface="Century Gothic" panose="020B0502020202020204" pitchFamily="34" charset="0"/>
              </a:rPr>
              <a:t>de </a:t>
            </a:r>
            <a:r>
              <a:rPr lang="es-MX" dirty="0" err="1" smtClean="0">
                <a:latin typeface="Century Gothic" panose="020B0502020202020204" pitchFamily="34" charset="0"/>
              </a:rPr>
              <a:t>protoboard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>
                <a:latin typeface="Century Gothic" panose="020B0502020202020204" pitchFamily="34" charset="0"/>
              </a:rPr>
              <a:t>(placa de prototipos), esquema o PCB.</a:t>
            </a:r>
          </a:p>
          <a:p>
            <a:pPr marL="0" indent="0" algn="just">
              <a:buNone/>
            </a:pPr>
            <a:r>
              <a:rPr lang="es-MX" b="1" dirty="0">
                <a:latin typeface="Century Gothic" panose="020B0502020202020204" pitchFamily="34" charset="0"/>
              </a:rPr>
              <a:t>• Ventana de Paleta – </a:t>
            </a:r>
            <a:r>
              <a:rPr lang="es-MX" dirty="0">
                <a:latin typeface="Century Gothic" panose="020B0502020202020204" pitchFamily="34" charset="0"/>
              </a:rPr>
              <a:t>incluye la librería de piezas, el inspector de piezas, historial de acciones </a:t>
            </a:r>
            <a:r>
              <a:rPr lang="es-MX" dirty="0" smtClean="0">
                <a:latin typeface="Century Gothic" panose="020B0502020202020204" pitchFamily="34" charset="0"/>
              </a:rPr>
              <a:t>y navegador </a:t>
            </a:r>
            <a:r>
              <a:rPr lang="es-MX" dirty="0">
                <a:latin typeface="Century Gothic" panose="020B0502020202020204" pitchFamily="34" charset="0"/>
              </a:rPr>
              <a:t>de proyectos.</a:t>
            </a:r>
          </a:p>
          <a:p>
            <a:pPr marL="0" indent="0" algn="just">
              <a:buNone/>
            </a:pPr>
            <a:r>
              <a:rPr lang="es-MX" dirty="0">
                <a:latin typeface="Century Gothic" panose="020B0502020202020204" pitchFamily="34" charset="0"/>
              </a:rPr>
              <a:t>• </a:t>
            </a:r>
            <a:r>
              <a:rPr lang="es-MX" b="1" dirty="0">
                <a:latin typeface="Century Gothic" panose="020B0502020202020204" pitchFamily="34" charset="0"/>
              </a:rPr>
              <a:t>Creador de Piezas – </a:t>
            </a:r>
            <a:r>
              <a:rPr lang="es-MX" dirty="0">
                <a:latin typeface="Century Gothic" panose="020B0502020202020204" pitchFamily="34" charset="0"/>
              </a:rPr>
              <a:t>es una herramienta para modificar o crear piezas para </a:t>
            </a:r>
            <a:r>
              <a:rPr lang="es-MX" dirty="0" err="1">
                <a:latin typeface="Century Gothic" panose="020B0502020202020204" pitchFamily="34" charset="0"/>
              </a:rPr>
              <a:t>Fritzing</a:t>
            </a:r>
            <a:endParaRPr lang="es-MX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57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62068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Vista de </a:t>
            </a:r>
            <a:r>
              <a:rPr lang="es-MX" b="1" dirty="0" err="1" smtClean="0">
                <a:latin typeface="Century Gothic" panose="020B0502020202020204" pitchFamily="34" charset="0"/>
              </a:rPr>
              <a:t>Protoboard</a:t>
            </a:r>
            <a:r>
              <a:rPr lang="es-MX" b="1" dirty="0" smtClean="0">
                <a:latin typeface="Century Gothic" panose="020B0502020202020204" pitchFamily="34" charset="0"/>
              </a:rPr>
              <a:t> (Placa de Prototipos)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1" t="14815" r="18333" b="9744"/>
          <a:stretch/>
        </p:blipFill>
        <p:spPr bwMode="auto">
          <a:xfrm>
            <a:off x="1123891" y="1537226"/>
            <a:ext cx="6185643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452320" y="3284984"/>
            <a:ext cx="1582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Vista de esquema</a:t>
            </a:r>
            <a:endParaRPr lang="es-MX" b="1" dirty="0">
              <a:latin typeface="Century Gothic" panose="020B0502020202020204" pitchFamily="34" charset="0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6876256" y="3931315"/>
            <a:ext cx="864096" cy="1225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8" t="18148" r="18195" b="6050"/>
          <a:stretch/>
        </p:blipFill>
        <p:spPr bwMode="auto">
          <a:xfrm>
            <a:off x="535906" y="694364"/>
            <a:ext cx="8184604" cy="566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779912" y="1772816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Century Gothic" panose="020B0502020202020204" pitchFamily="34" charset="0"/>
              </a:rPr>
              <a:t>M</a:t>
            </a:r>
            <a:r>
              <a:rPr lang="es-MX" dirty="0" smtClean="0">
                <a:latin typeface="Century Gothic" panose="020B0502020202020204" pitchFamily="34" charset="0"/>
              </a:rPr>
              <a:t>uestra el circuito construido en la vista de </a:t>
            </a:r>
            <a:r>
              <a:rPr lang="es-MX" dirty="0" err="1" smtClean="0">
                <a:latin typeface="Century Gothic" panose="020B0502020202020204" pitchFamily="34" charset="0"/>
              </a:rPr>
              <a:t>protoboard</a:t>
            </a:r>
            <a:r>
              <a:rPr lang="es-MX" dirty="0" smtClean="0">
                <a:latin typeface="Century Gothic" panose="020B0502020202020204" pitchFamily="34" charset="0"/>
              </a:rPr>
              <a:t> como </a:t>
            </a:r>
            <a:r>
              <a:rPr lang="es-MX" dirty="0" err="1" smtClean="0">
                <a:latin typeface="Century Gothic" panose="020B0502020202020204" pitchFamily="34" charset="0"/>
              </a:rPr>
              <a:t>undiagrama</a:t>
            </a:r>
            <a:r>
              <a:rPr lang="es-MX" dirty="0" smtClean="0">
                <a:latin typeface="Century Gothic" panose="020B0502020202020204" pitchFamily="34" charset="0"/>
              </a:rPr>
              <a:t> de circuito</a:t>
            </a:r>
          </a:p>
          <a:p>
            <a:endParaRPr lang="es-MX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51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4" t="17531" r="17813" b="6667"/>
          <a:stretch/>
        </p:blipFill>
        <p:spPr bwMode="auto">
          <a:xfrm>
            <a:off x="573060" y="1838561"/>
            <a:ext cx="6484156" cy="453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7544" y="76470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Vista de PCB</a:t>
            </a:r>
            <a:endParaRPr lang="es-MX" b="1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P</a:t>
            </a:r>
            <a:r>
              <a:rPr lang="es-MX" dirty="0" smtClean="0">
                <a:latin typeface="Century Gothic" panose="020B0502020202020204" pitchFamily="34" charset="0"/>
              </a:rPr>
              <a:t>ermite diseñar y exportar la documentación necesaria para la producción de Tablas de Circuito Impreso</a:t>
            </a:r>
          </a:p>
          <a:p>
            <a:endParaRPr lang="es-MX" b="1" dirty="0">
              <a:latin typeface="Century Gothic" panose="020B0502020202020204" pitchFamily="34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7092280" y="2276872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48056" r="27813" b="43415"/>
          <a:stretch/>
        </p:blipFill>
        <p:spPr bwMode="auto">
          <a:xfrm>
            <a:off x="4355976" y="1487277"/>
            <a:ext cx="4248472" cy="477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983328" y="3068960"/>
            <a:ext cx="21602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00" b="1" dirty="0" smtClean="0">
                <a:latin typeface="Century Gothic" panose="020B0502020202020204" pitchFamily="34" charset="0"/>
              </a:rPr>
              <a:t>Intercambiador de vistas.</a:t>
            </a:r>
          </a:p>
          <a:p>
            <a:r>
              <a:rPr lang="es-MX" sz="1300" dirty="0" smtClean="0">
                <a:latin typeface="Century Gothic" panose="020B0502020202020204" pitchFamily="34" charset="0"/>
              </a:rPr>
              <a:t>Permite cambiar entre las diferentes vistas del proyecto.</a:t>
            </a:r>
          </a:p>
          <a:p>
            <a:endParaRPr lang="es-MX" sz="1300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519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797124"/>
            <a:ext cx="42484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Century Gothic" panose="020B0502020202020204" pitchFamily="34" charset="0"/>
              </a:rPr>
              <a:t>Librería de piezas.</a:t>
            </a:r>
          </a:p>
          <a:p>
            <a:pPr algn="just"/>
            <a:endParaRPr lang="es-MX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Tiene una selección de partes electrónicas que se pueden arrastrar y soltar directamente en la vista del proyecto. Las piezas están dispuestas en contenedores. 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dirty="0" err="1" smtClean="0">
                <a:latin typeface="Century Gothic" panose="020B0502020202020204" pitchFamily="34" charset="0"/>
              </a:rPr>
              <a:t>Fritzing</a:t>
            </a:r>
            <a:r>
              <a:rPr lang="es-MX" dirty="0" smtClean="0">
                <a:latin typeface="Century Gothic" panose="020B0502020202020204" pitchFamily="34" charset="0"/>
              </a:rPr>
              <a:t> viene con un contenedor base (o núcleo), que muestra una buena colección de piezas, pero también permite crear contenedores propios (“Mi contenedor”), por tanto se puede organizar los contenedores base y personalizados de la manera que prefiera</a:t>
            </a:r>
          </a:p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0" t="11852" r="33541" b="7222"/>
          <a:stretch/>
        </p:blipFill>
        <p:spPr bwMode="auto">
          <a:xfrm>
            <a:off x="5292080" y="1340768"/>
            <a:ext cx="3496085" cy="517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160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908720"/>
            <a:ext cx="41044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Inspector de Piezas.</a:t>
            </a:r>
          </a:p>
          <a:p>
            <a:endParaRPr lang="es-MX" b="1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Muestra información de la pieza seleccionada (nombre, icono, propiedades y etiquetas).</a:t>
            </a:r>
          </a:p>
          <a:p>
            <a:endParaRPr lang="es-MX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Algunos de estos datos, como el nombre de la pieza o sus propiedades, pueden ser modificadas directamente a través de esta ventana.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90" t="11571" r="33889" b="6313"/>
          <a:stretch/>
        </p:blipFill>
        <p:spPr bwMode="auto">
          <a:xfrm>
            <a:off x="4886701" y="940679"/>
            <a:ext cx="3601849" cy="556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04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98072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Historial de acciones.</a:t>
            </a:r>
          </a:p>
          <a:p>
            <a:endParaRPr lang="es-MX" b="1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Muestra un listado de las últimas acciones ejecutadas y un acceso rápido a la función Deshacer.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26973" r="32072" b="6360"/>
          <a:stretch/>
        </p:blipFill>
        <p:spPr bwMode="auto">
          <a:xfrm>
            <a:off x="2766947" y="2363736"/>
            <a:ext cx="3610105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113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9814" r="17812" b="7223"/>
          <a:stretch/>
        </p:blipFill>
        <p:spPr bwMode="auto">
          <a:xfrm>
            <a:off x="1115616" y="2447022"/>
            <a:ext cx="7156251" cy="407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95536" y="692696"/>
            <a:ext cx="75925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El Navegador.</a:t>
            </a:r>
          </a:p>
          <a:p>
            <a:endParaRPr lang="es-MX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Permite cambiar entre las diferentes vistas del proyecto. También muestra una vista macro del circuito y ayuda a la navegación dentro de la vista del proyecto (usando el macro de la vista).</a:t>
            </a:r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07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999431"/>
            <a:ext cx="72728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Century Gothic" panose="020B0502020202020204" pitchFamily="34" charset="0"/>
              </a:rPr>
              <a:t>Creador de Piezas.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dirty="0" smtClean="0">
                <a:latin typeface="Century Gothic" panose="020B0502020202020204" pitchFamily="34" charset="0"/>
              </a:rPr>
              <a:t>El creador de piezas, es una herramienta para modificar y crear nuevas piezas para </a:t>
            </a:r>
            <a:r>
              <a:rPr lang="es-MX" sz="2400" dirty="0" err="1" smtClean="0">
                <a:latin typeface="Century Gothic" panose="020B0502020202020204" pitchFamily="34" charset="0"/>
              </a:rPr>
              <a:t>Fritzing</a:t>
            </a:r>
            <a:r>
              <a:rPr lang="es-MX" sz="2400" dirty="0" smtClean="0">
                <a:latin typeface="Century Gothic" panose="020B0502020202020204" pitchFamily="34" charset="0"/>
              </a:rPr>
              <a:t>, y tiene su ventana independiente. Las propiedades y los gráficos de las piezas pueden ser editadas usando esta herramienta. Para abrir el creador de piezas, seleccione desde la barra del menú: “Pieza &gt; Nuevo” o “Pieza &gt; Editar”.</a:t>
            </a:r>
          </a:p>
          <a:p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14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Flujo de Trabajo Básico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latin typeface="Century Gothic" panose="020B0502020202020204" pitchFamily="34" charset="0"/>
              </a:rPr>
              <a:t>Un flujo de trabajo en </a:t>
            </a:r>
            <a:r>
              <a:rPr lang="es-MX" dirty="0" err="1">
                <a:latin typeface="Century Gothic" panose="020B0502020202020204" pitchFamily="34" charset="0"/>
              </a:rPr>
              <a:t>Fritzing</a:t>
            </a:r>
            <a:r>
              <a:rPr lang="es-MX" dirty="0">
                <a:latin typeface="Century Gothic" panose="020B0502020202020204" pitchFamily="34" charset="0"/>
              </a:rPr>
              <a:t> consiste, básicamente, en los siguiente pasos</a:t>
            </a:r>
            <a:r>
              <a:rPr lang="es-MX" dirty="0" smtClean="0">
                <a:latin typeface="Century Gothic" panose="020B0502020202020204" pitchFamily="34" charset="0"/>
              </a:rPr>
              <a:t>:</a:t>
            </a:r>
          </a:p>
          <a:p>
            <a:pPr marL="0" indent="0">
              <a:buNone/>
            </a:pPr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1. Construcción de un circuito real</a:t>
            </a:r>
          </a:p>
          <a:p>
            <a:r>
              <a:rPr lang="es-MX" dirty="0">
                <a:latin typeface="Century Gothic" panose="020B0502020202020204" pitchFamily="34" charset="0"/>
              </a:rPr>
              <a:t>2. Reconstruir el circuito en </a:t>
            </a:r>
            <a:r>
              <a:rPr lang="es-MX" dirty="0" err="1">
                <a:latin typeface="Century Gothic" panose="020B0502020202020204" pitchFamily="34" charset="0"/>
              </a:rPr>
              <a:t>Fritzing</a:t>
            </a:r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3. Editar un circuito </a:t>
            </a:r>
          </a:p>
          <a:p>
            <a:r>
              <a:rPr lang="es-MX" dirty="0">
                <a:latin typeface="Century Gothic" panose="020B0502020202020204" pitchFamily="34" charset="0"/>
              </a:rPr>
              <a:t>4. Cambiar las propiedades de la pieza </a:t>
            </a:r>
          </a:p>
          <a:p>
            <a:r>
              <a:rPr lang="es-MX" dirty="0">
                <a:latin typeface="Century Gothic" panose="020B0502020202020204" pitchFamily="34" charset="0"/>
              </a:rPr>
              <a:t>5. Cambiar entre las Vistas de Proyecto </a:t>
            </a:r>
          </a:p>
          <a:p>
            <a:r>
              <a:rPr lang="es-MX" dirty="0">
                <a:latin typeface="Century Gothic" panose="020B0502020202020204" pitchFamily="34" charset="0"/>
              </a:rPr>
              <a:t>6. Diseñar un PBC </a:t>
            </a:r>
          </a:p>
          <a:p>
            <a:r>
              <a:rPr lang="es-MX" dirty="0">
                <a:latin typeface="Century Gothic" panose="020B0502020202020204" pitchFamily="34" charset="0"/>
              </a:rPr>
              <a:t>7. Documentar un Proyecto 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69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dirty="0"/>
              <a:t>Es un sistema electrónico específicamente </a:t>
            </a:r>
            <a:r>
              <a:rPr lang="es-MX" dirty="0" smtClean="0"/>
              <a:t>diseñado </a:t>
            </a:r>
            <a:r>
              <a:rPr lang="es-MX" dirty="0"/>
              <a:t>para proveer un conjunto </a:t>
            </a:r>
            <a:r>
              <a:rPr lang="es-MX" dirty="0" smtClean="0"/>
              <a:t>dado </a:t>
            </a:r>
            <a:r>
              <a:rPr lang="es-MX" dirty="0"/>
              <a:t>y restringido de </a:t>
            </a:r>
            <a:r>
              <a:rPr lang="es-MX" dirty="0" smtClean="0"/>
              <a:t>funcionalidades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/>
              <a:t>La característica principal es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que </a:t>
            </a:r>
            <a:r>
              <a:rPr lang="es-MX" dirty="0"/>
              <a:t>emplea para ello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procesadores </a:t>
            </a:r>
            <a:r>
              <a:rPr lang="es-MX" dirty="0"/>
              <a:t>digitales, lo que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le </a:t>
            </a:r>
            <a:r>
              <a:rPr lang="es-MX" dirty="0"/>
              <a:t>permite aportar ‘inteligencia’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Presenta </a:t>
            </a:r>
            <a:r>
              <a:rPr lang="es-MX" dirty="0"/>
              <a:t>hardware y software </a:t>
            </a:r>
            <a:r>
              <a:rPr lang="es-MX" dirty="0" smtClean="0"/>
              <a:t>como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</a:t>
            </a:r>
            <a:r>
              <a:rPr lang="es-MX" dirty="0"/>
              <a:t>una </a:t>
            </a:r>
            <a:r>
              <a:rPr lang="es-MX" dirty="0" smtClean="0"/>
              <a:t>unidad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Habitualmente forma </a:t>
            </a:r>
            <a:r>
              <a:rPr lang="es-MX" dirty="0"/>
              <a:t>parte de un sistema de mayor </a:t>
            </a:r>
            <a:r>
              <a:rPr lang="es-MX" dirty="0" smtClean="0"/>
              <a:t>entidad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Tiene interfaz humano-computadora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27989"/>
            <a:ext cx="3873170" cy="2192215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35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417638"/>
            <a:ext cx="7467600" cy="31969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s-MX" dirty="0" smtClean="0">
              <a:hlinkClick r:id="rId2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2"/>
              </a:rPr>
              <a:t>https</a:t>
            </a:r>
            <a:r>
              <a:rPr lang="es-MX" dirty="0">
                <a:hlinkClick r:id="rId2"/>
              </a:rPr>
              <a:t>://www.arduino.cc/en/Main/Software</a:t>
            </a:r>
            <a:r>
              <a:rPr lang="es-MX" dirty="0" smtClean="0">
                <a:hlinkClick r:id="rId2"/>
              </a:rPr>
              <a:t>#</a:t>
            </a: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hlinkClick r:id="rId3"/>
              </a:rPr>
              <a:t>http://www.makeblock.es/blog/ardublock_para_makeblock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hlinkClick r:id="rId4"/>
              </a:rPr>
              <a:t>https://</a:t>
            </a:r>
            <a:r>
              <a:rPr lang="es-MX" dirty="0" smtClean="0">
                <a:hlinkClick r:id="rId4"/>
              </a:rPr>
              <a:t>learn.sparkfun.com/tutorials/alternative-arduino-interfaces/ardublock</a:t>
            </a: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hlinkClick r:id="rId5"/>
              </a:rPr>
              <a:t>http://</a:t>
            </a:r>
            <a:r>
              <a:rPr lang="es-MX" dirty="0" smtClean="0">
                <a:hlinkClick r:id="rId5"/>
              </a:rPr>
              <a:t>www.linuxadictos.com/arduino-ide-y-ardublock-como-instalarlos-en-linux.html</a:t>
            </a:r>
            <a:r>
              <a:rPr lang="es-MX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latin typeface="Century Gothic" panose="020B0502020202020204" pitchFamily="34" charset="0"/>
                <a:hlinkClick r:id="rId6"/>
              </a:rPr>
              <a:t>http://fritzing.org/home</a:t>
            </a:r>
            <a:r>
              <a:rPr lang="es-MX" dirty="0" smtClean="0">
                <a:latin typeface="Century Gothic" panose="020B0502020202020204" pitchFamily="34" charset="0"/>
                <a:hlinkClick r:id="rId6"/>
              </a:rPr>
              <a:t>/</a:t>
            </a:r>
            <a:endParaRPr lang="es-MX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latin typeface="Century Gothic" panose="020B0502020202020204" pitchFamily="34" charset="0"/>
                <a:hlinkClick r:id="rId7"/>
              </a:rPr>
              <a:t>http://</a:t>
            </a:r>
            <a:r>
              <a:rPr lang="es-MX" dirty="0" smtClean="0">
                <a:latin typeface="Century Gothic" panose="020B0502020202020204" pitchFamily="34" charset="0"/>
                <a:hlinkClick r:id="rId7"/>
              </a:rPr>
              <a:t>blog.minibloq.org/p/download.html</a:t>
            </a:r>
            <a:endParaRPr lang="es-MX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latin typeface="Century Gothic" panose="020B0502020202020204" pitchFamily="34" charset="0"/>
                <a:hlinkClick r:id="rId8"/>
              </a:rPr>
              <a:t>https://</a:t>
            </a:r>
            <a:r>
              <a:rPr lang="es-MX" dirty="0" smtClean="0">
                <a:latin typeface="Century Gothic" panose="020B0502020202020204" pitchFamily="34" charset="0"/>
                <a:hlinkClick r:id="rId8"/>
              </a:rPr>
              <a:t>en.wikipedia.org/wiki/Minibloq</a:t>
            </a:r>
            <a:endParaRPr lang="es-MX" dirty="0" smtClean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s-MX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s-MX" dirty="0">
              <a:latin typeface="Century Gothic" panose="020B0502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23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y Requerimientos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H</a:t>
            </a:r>
            <a:r>
              <a:rPr lang="es-MX" dirty="0" smtClean="0"/>
              <a:t>ardware</a:t>
            </a:r>
          </a:p>
          <a:p>
            <a:pPr lvl="1" algn="just"/>
            <a:r>
              <a:rPr lang="es-MX" dirty="0"/>
              <a:t>Tiene una interfaz directa con el hardware del dispositivo y es el intermediario entre el software de alto nivel y las funciones del hardware</a:t>
            </a:r>
            <a:r>
              <a:rPr lang="es-MX" dirty="0" smtClean="0"/>
              <a:t>.</a:t>
            </a:r>
          </a:p>
          <a:p>
            <a:pPr marL="365760" lvl="1" indent="0" algn="just">
              <a:buNone/>
            </a:pPr>
            <a:endParaRPr lang="es-MX" dirty="0"/>
          </a:p>
          <a:p>
            <a:pPr lvl="1" algn="just"/>
            <a:r>
              <a:rPr lang="es-AR" dirty="0"/>
              <a:t>Es  necesario emplear sistemas de arquitectura apropiados, hardware de interfaces y dispositivos periféricos, sensores e implementar robustos programas de software para su control. </a:t>
            </a:r>
            <a:endParaRPr lang="es-AR" dirty="0" smtClean="0"/>
          </a:p>
          <a:p>
            <a:pPr lvl="1"/>
            <a:endParaRPr lang="es-AR" dirty="0"/>
          </a:p>
          <a:p>
            <a:pPr lvl="1" algn="just"/>
            <a:r>
              <a:rPr lang="es-MX" dirty="0"/>
              <a:t>Generalmente se ejecuta en un hardware limitado tanto en velocidad como en cantidad de </a:t>
            </a:r>
            <a:r>
              <a:rPr lang="es-MX" dirty="0" smtClean="0"/>
              <a:t>memoria.</a:t>
            </a:r>
            <a:endParaRPr lang="es-MX" dirty="0"/>
          </a:p>
          <a:p>
            <a:pPr lvl="1"/>
            <a:endParaRPr lang="es-AR" dirty="0"/>
          </a:p>
          <a:p>
            <a:pPr lvl="1"/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200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87213"/>
            <a:ext cx="8229600" cy="5390059"/>
          </a:xfrm>
        </p:spPr>
        <p:txBody>
          <a:bodyPr/>
          <a:lstStyle/>
          <a:p>
            <a:r>
              <a:rPr lang="es-MX" dirty="0" smtClean="0"/>
              <a:t>Software</a:t>
            </a:r>
          </a:p>
          <a:p>
            <a:pPr lvl="1" algn="just"/>
            <a:r>
              <a:rPr lang="es-ES" dirty="0" smtClean="0"/>
              <a:t>El </a:t>
            </a:r>
            <a:r>
              <a:rPr lang="es-ES" dirty="0"/>
              <a:t>diseño  puede ser optimizado reduciendo los costos, el tamaño del  producto y  el  consumo de potencia,  a la vez de incrementar  la confiabilidad y eficiencia</a:t>
            </a:r>
            <a:r>
              <a:rPr lang="es-ES" dirty="0" smtClean="0"/>
              <a:t>.</a:t>
            </a:r>
          </a:p>
          <a:p>
            <a:pPr lvl="1"/>
            <a:endParaRPr lang="es-ES" dirty="0" smtClean="0"/>
          </a:p>
          <a:p>
            <a:pPr lvl="1" algn="just"/>
            <a:r>
              <a:rPr lang="es-MX" dirty="0"/>
              <a:t>Puede incluir </a:t>
            </a:r>
            <a:r>
              <a:rPr lang="es-MX" b="1" dirty="0"/>
              <a:t>un sistema operativo en tiempo real</a:t>
            </a:r>
            <a:r>
              <a:rPr lang="es-MX" dirty="0"/>
              <a:t> </a:t>
            </a:r>
            <a:r>
              <a:rPr lang="es-MX" dirty="0" smtClean="0"/>
              <a:t>,</a:t>
            </a:r>
            <a:r>
              <a:rPr lang="es-AR" dirty="0" smtClean="0"/>
              <a:t> </a:t>
            </a:r>
            <a:r>
              <a:rPr lang="es-AR" dirty="0"/>
              <a:t>cumplir con </a:t>
            </a:r>
            <a:r>
              <a:rPr lang="es-AR" b="1" dirty="0"/>
              <a:t>requisitos</a:t>
            </a:r>
            <a:r>
              <a:rPr lang="es-AR" dirty="0"/>
              <a:t> de tiempo  que no sólo  implica velocidad de respuesta, sino garantía de acción en  el instante requerido de acuerdo a lo especificado</a:t>
            </a:r>
            <a:r>
              <a:rPr lang="es-AR" dirty="0" smtClean="0"/>
              <a:t>.</a:t>
            </a:r>
          </a:p>
          <a:p>
            <a:pPr lvl="1"/>
            <a:endParaRPr lang="es-AR" dirty="0"/>
          </a:p>
          <a:p>
            <a:pPr lvl="1" algn="just"/>
            <a:r>
              <a:rPr lang="es-AR" dirty="0"/>
              <a:t>El software debe ser extremadamente confiable, muy eficiente y compacto, y muy preciso en su respuesta al no siempre predecible instante  de la transmisión de la información de ingresos y </a:t>
            </a:r>
            <a:r>
              <a:rPr lang="es-AR" dirty="0" smtClean="0"/>
              <a:t>salidas</a:t>
            </a:r>
          </a:p>
          <a:p>
            <a:pPr lvl="1"/>
            <a:endParaRPr lang="es-ES" dirty="0" smtClean="0"/>
          </a:p>
          <a:p>
            <a:pPr lvl="1"/>
            <a:r>
              <a:rPr lang="es-MX" dirty="0" smtClean="0"/>
              <a:t>Seguridad </a:t>
            </a:r>
            <a:r>
              <a:rPr lang="es-MX" dirty="0"/>
              <a:t>(Programados para recuperar errores)</a:t>
            </a:r>
            <a:endParaRPr lang="es-AR" dirty="0"/>
          </a:p>
          <a:p>
            <a:pPr lvl="1"/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429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Aplicaciones de los sistemas embebidos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</a:rPr>
              <a:t>El sector de los sistemas embebidos se ha convertido en unos de los mas tractivos debido a su clara vocación de futuro en cualquier ámbito de la sociedad: </a:t>
            </a:r>
          </a:p>
          <a:p>
            <a:r>
              <a:rPr lang="es-MX" dirty="0"/>
              <a:t>Comunicaciones Móviles  </a:t>
            </a:r>
          </a:p>
          <a:p>
            <a:r>
              <a:rPr lang="es-MX" dirty="0"/>
              <a:t>Trafico Y Transporte (Aéreo, Autopistas)</a:t>
            </a:r>
          </a:p>
          <a:p>
            <a:r>
              <a:rPr lang="es-MX" dirty="0"/>
              <a:t>Electro Medicina</a:t>
            </a:r>
          </a:p>
          <a:p>
            <a:r>
              <a:rPr lang="es-MX" dirty="0"/>
              <a:t>Hogar Inteligente, Juguetes Inteligentes, Electrónica En El Automóvil</a:t>
            </a:r>
          </a:p>
          <a:p>
            <a:r>
              <a:rPr lang="es-MX" dirty="0"/>
              <a:t>Los Sistemas Automotores, </a:t>
            </a:r>
          </a:p>
          <a:p>
            <a:r>
              <a:rPr lang="es-MX" dirty="0"/>
              <a:t>El Equipo Militar, </a:t>
            </a:r>
          </a:p>
          <a:p>
            <a:r>
              <a:rPr lang="es-MX" dirty="0"/>
              <a:t>Las Aplicaciones Empresariales , Los Dispositivos Médicos.</a:t>
            </a:r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74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3" t="19415" r="29049" b="32440"/>
          <a:stretch/>
        </p:blipFill>
        <p:spPr bwMode="auto">
          <a:xfrm>
            <a:off x="979937" y="971480"/>
            <a:ext cx="7696559" cy="461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968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IA_Conferencia_vrs4</Template>
  <TotalTime>304</TotalTime>
  <Words>1512</Words>
  <Application>Microsoft Office PowerPoint</Application>
  <PresentationFormat>Presentación en pantalla (4:3)</PresentationFormat>
  <Paragraphs>269</Paragraphs>
  <Slides>50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5" baseType="lpstr">
      <vt:lpstr>Arial</vt:lpstr>
      <vt:lpstr>Calibri</vt:lpstr>
      <vt:lpstr>Calibri Light</vt:lpstr>
      <vt:lpstr>Century Gothic</vt:lpstr>
      <vt:lpstr>Tema de Office</vt:lpstr>
      <vt:lpstr>Software Embebido</vt:lpstr>
      <vt:lpstr>Presentación de PowerPoint</vt:lpstr>
      <vt:lpstr>Presentación de PowerPoint</vt:lpstr>
      <vt:lpstr>Contenido</vt:lpstr>
      <vt:lpstr>Definición</vt:lpstr>
      <vt:lpstr>Características y Requerimientos</vt:lpstr>
      <vt:lpstr>Presentación de PowerPoint</vt:lpstr>
      <vt:lpstr>Aplicaciones de los sistemas embebidos</vt:lpstr>
      <vt:lpstr>Presentación de PowerPoint</vt:lpstr>
      <vt:lpstr>Ardublock</vt:lpstr>
      <vt:lpstr>Presentación de PowerPoint</vt:lpstr>
      <vt:lpstr>ventajas</vt:lpstr>
      <vt:lpstr>Requisitos para instalar</vt:lpstr>
      <vt:lpstr>Costo </vt:lpstr>
      <vt:lpstr>Link de descarga Ardublock [4]</vt:lpstr>
      <vt:lpstr>Presentación de PowerPoint</vt:lpstr>
      <vt:lpstr>Presentación de PowerPoint</vt:lpstr>
      <vt:lpstr>Soporta diferentes modelos de controladores open source:</vt:lpstr>
      <vt:lpstr>Genera código en tiempo real:</vt:lpstr>
      <vt:lpstr>Detecta diferentes tipos de errores y los resalta en tiempo real:</vt:lpstr>
      <vt:lpstr>Despliega los selectores de bloques contextualmente, los bloques permitidos cada vez:</vt:lpstr>
      <vt:lpstr>Incluye terminal interactivo:</vt:lpstr>
      <vt:lpstr>Sprites para pantallas como "-Matrix LED"</vt:lpstr>
      <vt:lpstr>Arduino Virtual Breadboard </vt:lpstr>
      <vt:lpstr>Presentación de PowerPoint</vt:lpstr>
      <vt:lpstr>Presentación de PowerPoint</vt:lpstr>
      <vt:lpstr>ModKit vía Web</vt:lpstr>
      <vt:lpstr>¿Qué es?</vt:lpstr>
      <vt:lpstr>Concepto </vt:lpstr>
      <vt:lpstr>¿Cómo obtener Modkit? </vt:lpstr>
      <vt:lpstr>Interfaz de prueba </vt:lpstr>
      <vt:lpstr>Scratch For Arduino (S4A)</vt:lpstr>
      <vt:lpstr>¿Qué es?</vt:lpstr>
      <vt:lpstr>Definición </vt:lpstr>
      <vt:lpstr>Licencias </vt:lpstr>
      <vt:lpstr>Conectividad</vt:lpstr>
      <vt:lpstr>Presentación de PowerPoint</vt:lpstr>
      <vt:lpstr>¿Que es fritzing?</vt:lpstr>
      <vt:lpstr>Presentación de PowerPoint</vt:lpstr>
      <vt:lpstr>Objetivo</vt:lpstr>
      <vt:lpstr>Interfaz de Usuario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Flujo de Trabajo Básico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Ardublock</dc:title>
  <dc:creator>EQUIPO3-LSE</dc:creator>
  <cp:lastModifiedBy>USUARIO</cp:lastModifiedBy>
  <cp:revision>16</cp:revision>
  <dcterms:created xsi:type="dcterms:W3CDTF">2015-08-14T13:46:11Z</dcterms:created>
  <dcterms:modified xsi:type="dcterms:W3CDTF">2015-10-03T02:30:27Z</dcterms:modified>
</cp:coreProperties>
</file>