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44"/>
  </p:notesMasterIdLst>
  <p:sldIdLst>
    <p:sldId id="29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51D69-A686-45E3-910F-0D7A8499601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6A4DC-727C-4F1D-96FA-A18104278E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6690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DD7A3BF-6ABE-485B-A702-F98E8ABBFCD1}" type="slidenum">
              <a:rPr lang="es-ES" altLang="es-MX">
                <a:solidFill>
                  <a:prstClr val="black"/>
                </a:solidFill>
              </a:rPr>
              <a:pPr/>
              <a:t>2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F6BA498-89C0-4036-9F2D-4A20E637F45C}" type="slidenum">
              <a:rPr lang="es-ES" altLang="es-MX">
                <a:solidFill>
                  <a:prstClr val="black"/>
                </a:solidFill>
              </a:rPr>
              <a:pPr/>
              <a:t>11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1FF0A253-EB8B-4D34-ACE4-7A1C6D127865}" type="slidenum">
              <a:rPr lang="es-ES" altLang="es-MX">
                <a:solidFill>
                  <a:prstClr val="black"/>
                </a:solidFill>
              </a:rPr>
              <a:pPr/>
              <a:t>12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EE6726E-0FEA-4E38-AB11-0C33E6F867BF}" type="slidenum">
              <a:rPr lang="es-ES" altLang="es-MX">
                <a:solidFill>
                  <a:prstClr val="black"/>
                </a:solidFill>
              </a:rPr>
              <a:pPr/>
              <a:t>13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E68AF6C-8F5A-4959-9E7D-73F9B1BAF608}" type="slidenum">
              <a:rPr lang="es-ES" altLang="es-MX">
                <a:solidFill>
                  <a:prstClr val="black"/>
                </a:solidFill>
              </a:rPr>
              <a:pPr/>
              <a:t>14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CB7B20E-BBA3-4963-9598-ACC4A3A2C41F}" type="slidenum">
              <a:rPr lang="es-ES" altLang="es-MX">
                <a:solidFill>
                  <a:prstClr val="black"/>
                </a:solidFill>
              </a:rPr>
              <a:pPr/>
              <a:t>15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496E8C3-24D5-4B83-8ADC-D6E12515EFE0}" type="slidenum">
              <a:rPr lang="es-ES" altLang="es-MX">
                <a:solidFill>
                  <a:prstClr val="black"/>
                </a:solidFill>
              </a:rPr>
              <a:pPr/>
              <a:t>16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21090AC-A306-4194-B7FC-8C79A116225B}" type="slidenum">
              <a:rPr lang="es-ES" altLang="es-MX">
                <a:solidFill>
                  <a:prstClr val="black"/>
                </a:solidFill>
              </a:rPr>
              <a:pPr/>
              <a:t>19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5489308-C27B-4E9B-931D-D371FA910E0E}" type="slidenum">
              <a:rPr lang="es-ES" altLang="es-MX">
                <a:solidFill>
                  <a:prstClr val="black"/>
                </a:solidFill>
              </a:rPr>
              <a:pPr/>
              <a:t>20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7C1ADF8-B554-4F5B-A1CF-DB42EBBE75DD}" type="slidenum">
              <a:rPr lang="es-ES" altLang="es-MX">
                <a:solidFill>
                  <a:prstClr val="black"/>
                </a:solidFill>
              </a:rPr>
              <a:pPr/>
              <a:t>21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A7F390F-E8C2-49B9-B86A-0D39B8507C05}" type="slidenum">
              <a:rPr lang="es-ES" altLang="es-MX">
                <a:solidFill>
                  <a:prstClr val="black"/>
                </a:solidFill>
              </a:rPr>
              <a:pPr/>
              <a:t>22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2165D85-A928-4521-964E-04A5FCABBF99}" type="slidenum">
              <a:rPr lang="es-ES" altLang="es-MX">
                <a:solidFill>
                  <a:prstClr val="black"/>
                </a:solidFill>
              </a:rPr>
              <a:pPr/>
              <a:t>3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C856179-8C00-419C-B297-D7F8CEDBF3A2}" type="slidenum">
              <a:rPr lang="es-ES" altLang="es-MX">
                <a:solidFill>
                  <a:prstClr val="black"/>
                </a:solidFill>
              </a:rPr>
              <a:pPr/>
              <a:t>23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131B0F6-2184-4646-B95A-9EEA7397013A}" type="slidenum">
              <a:rPr lang="es-ES" altLang="es-MX">
                <a:solidFill>
                  <a:prstClr val="black"/>
                </a:solidFill>
              </a:rPr>
              <a:pPr/>
              <a:t>24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6072217-CF26-4797-90CA-2FDBDC1496AD}" type="slidenum">
              <a:rPr lang="es-ES" altLang="es-MX">
                <a:solidFill>
                  <a:prstClr val="black"/>
                </a:solidFill>
              </a:rPr>
              <a:pPr/>
              <a:t>25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572B6E0-52EB-4072-9D8F-9BCC50A8E3DD}" type="slidenum">
              <a:rPr lang="es-ES" altLang="es-MX">
                <a:solidFill>
                  <a:prstClr val="black"/>
                </a:solidFill>
              </a:rPr>
              <a:pPr/>
              <a:t>26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C2D5EB1-7E5A-49E3-944E-EC91ACAA7919}" type="slidenum">
              <a:rPr lang="es-ES" altLang="es-MX">
                <a:solidFill>
                  <a:prstClr val="black"/>
                </a:solidFill>
              </a:rPr>
              <a:pPr/>
              <a:t>27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FA8F2B5-A70B-41EC-9E49-9BE3BF880206}" type="slidenum">
              <a:rPr lang="es-ES" altLang="es-MX">
                <a:solidFill>
                  <a:prstClr val="black"/>
                </a:solidFill>
              </a:rPr>
              <a:pPr/>
              <a:t>28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F2B7557-2244-4F56-89B6-7E41B4EDF064}" type="slidenum">
              <a:rPr lang="es-ES" altLang="es-MX">
                <a:solidFill>
                  <a:prstClr val="black"/>
                </a:solidFill>
              </a:rPr>
              <a:pPr/>
              <a:t>29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675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CCC9F04-58D0-4DC2-AD6C-6B567FF73F7D}" type="slidenum">
              <a:rPr lang="es-ES" altLang="es-MX">
                <a:solidFill>
                  <a:prstClr val="black"/>
                </a:solidFill>
              </a:rPr>
              <a:pPr/>
              <a:t>30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696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71BAC85-0377-4D3C-9FF7-C1FBB128DF52}" type="slidenum">
              <a:rPr lang="es-ES" altLang="es-MX">
                <a:solidFill>
                  <a:prstClr val="black"/>
                </a:solidFill>
              </a:rPr>
              <a:pPr/>
              <a:t>31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716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B43E706-4CC7-40A4-9FF0-EA22F10F1421}" type="slidenum">
              <a:rPr lang="es-ES" altLang="es-MX">
                <a:solidFill>
                  <a:prstClr val="black"/>
                </a:solidFill>
              </a:rPr>
              <a:pPr/>
              <a:t>32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531CB3D-07F0-4E26-A1E3-75C3430223AB}" type="slidenum">
              <a:rPr lang="es-ES" altLang="es-MX">
                <a:solidFill>
                  <a:prstClr val="black"/>
                </a:solidFill>
              </a:rPr>
              <a:pPr/>
              <a:t>4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7A9A41A-FA1B-4EF2-A974-AD85D69465AD}" type="slidenum">
              <a:rPr lang="es-ES" altLang="es-MX">
                <a:solidFill>
                  <a:prstClr val="black"/>
                </a:solidFill>
              </a:rPr>
              <a:pPr/>
              <a:t>33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C6D4265-109C-4CA6-A96A-5FC1CD82AE90}" type="slidenum">
              <a:rPr lang="es-ES" altLang="es-MX">
                <a:solidFill>
                  <a:prstClr val="black"/>
                </a:solidFill>
              </a:rPr>
              <a:pPr/>
              <a:t>34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778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7363CF9-1291-4248-A1D0-CC53537450BC}" type="slidenum">
              <a:rPr lang="es-ES" altLang="es-MX">
                <a:solidFill>
                  <a:prstClr val="black"/>
                </a:solidFill>
              </a:rPr>
              <a:pPr/>
              <a:t>35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7987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6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  <p:sp>
        <p:nvSpPr>
          <p:cNvPr id="79877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27E8CC98-67F6-4D57-B6C2-3791AF4CEA5A}" type="slidenum">
              <a:rPr lang="es-ES" altLang="es-MX" sz="1200">
                <a:solidFill>
                  <a:prstClr val="black"/>
                </a:solidFill>
                <a:latin typeface="Times New Roman" pitchFamily="18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s-ES" altLang="es-MX" sz="120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50C6303-CBCD-419D-B37B-7C8852507A13}" type="slidenum">
              <a:rPr lang="es-ES" altLang="es-MX">
                <a:solidFill>
                  <a:prstClr val="black"/>
                </a:solidFill>
              </a:rPr>
              <a:pPr/>
              <a:t>36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819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1DA1AAE-153C-4733-B23C-62C91A67E875}" type="slidenum">
              <a:rPr lang="es-ES" altLang="es-MX">
                <a:solidFill>
                  <a:prstClr val="black"/>
                </a:solidFill>
              </a:rPr>
              <a:pPr/>
              <a:t>37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839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08680C2-37BC-4CC4-9C0B-00AB22DE3045}" type="slidenum">
              <a:rPr lang="es-ES" altLang="es-MX">
                <a:solidFill>
                  <a:prstClr val="black"/>
                </a:solidFill>
              </a:rPr>
              <a:pPr/>
              <a:t>38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8601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3EF5BB46-1C4F-4735-9773-CCEF008E703E}" type="slidenum">
              <a:rPr lang="es-ES" altLang="es-MX" sz="1200">
                <a:solidFill>
                  <a:prstClr val="black"/>
                </a:solidFill>
                <a:latin typeface="Times New Roman" pitchFamily="18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s-ES" altLang="es-MX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602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21EAEC7-26C0-4DE6-B08A-53AFB7F0085D}" type="slidenum">
              <a:rPr lang="es-ES" altLang="es-MX">
                <a:solidFill>
                  <a:prstClr val="black"/>
                </a:solidFill>
              </a:rPr>
              <a:pPr/>
              <a:t>39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880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DD7143D-80F8-40D0-8A24-22ABD8749524}" type="slidenum">
              <a:rPr lang="es-ES" altLang="es-MX">
                <a:solidFill>
                  <a:prstClr val="black"/>
                </a:solidFill>
              </a:rPr>
              <a:pPr/>
              <a:t>40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901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2A0CA87-C13C-425F-830B-7BF4D1E12657}" type="slidenum">
              <a:rPr lang="es-ES" altLang="es-MX">
                <a:solidFill>
                  <a:prstClr val="black"/>
                </a:solidFill>
              </a:rPr>
              <a:pPr/>
              <a:t>5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38C797C-C053-4240-A080-C7372119C004}" type="slidenum">
              <a:rPr lang="es-ES" altLang="es-MX">
                <a:solidFill>
                  <a:prstClr val="black"/>
                </a:solidFill>
              </a:rPr>
              <a:pPr/>
              <a:t>6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D96D589-CE90-49FC-AEC8-22D5BEB36B54}" type="slidenum">
              <a:rPr lang="es-ES" altLang="es-MX">
                <a:solidFill>
                  <a:prstClr val="black"/>
                </a:solidFill>
              </a:rPr>
              <a:pPr/>
              <a:t>7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A7BD13E-A608-498B-8D2A-8FC0F7ABF713}" type="slidenum">
              <a:rPr lang="es-ES" altLang="es-MX">
                <a:solidFill>
                  <a:prstClr val="black"/>
                </a:solidFill>
              </a:rPr>
              <a:pPr/>
              <a:t>8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8316376-03BF-474D-8BA4-3E10FC358560}" type="slidenum">
              <a:rPr lang="es-ES" altLang="es-MX">
                <a:solidFill>
                  <a:prstClr val="black"/>
                </a:solidFill>
              </a:rPr>
              <a:pPr/>
              <a:t>9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D5F19A4-677E-4A95-B252-6EBF3B0E692E}" type="slidenum">
              <a:rPr lang="es-ES" altLang="es-MX">
                <a:solidFill>
                  <a:prstClr val="black"/>
                </a:solidFill>
              </a:rPr>
              <a:pPr/>
              <a:t>10</a:t>
            </a:fld>
            <a:endParaRPr lang="es-ES" altLang="es-MX">
              <a:solidFill>
                <a:prstClr val="black"/>
              </a:solidFill>
            </a:endParaRPr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es-MX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5863"/>
            <a:ext cx="91440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488" y="4324350"/>
            <a:ext cx="22971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4350"/>
            <a:ext cx="4879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338"/>
            <a:ext cx="2171700" cy="365125"/>
          </a:xfrm>
        </p:spPr>
        <p:txBody>
          <a:bodyPr/>
          <a:lstStyle>
            <a:lvl1pPr>
              <a:defRPr/>
            </a:lvl1pPr>
          </a:lstStyle>
          <a:p>
            <a:fld id="{FE4801D8-0BE7-4C91-B056-1DBF741821A3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1971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8C864-B57C-420B-9241-1A631E4F087D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494009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5863"/>
            <a:ext cx="91440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600" y="381000"/>
            <a:ext cx="2182813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3725" y="381000"/>
            <a:ext cx="48307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1938" y="381000"/>
            <a:ext cx="668337" cy="365125"/>
          </a:xfrm>
        </p:spPr>
        <p:txBody>
          <a:bodyPr/>
          <a:lstStyle>
            <a:lvl1pPr>
              <a:defRPr/>
            </a:lvl1pPr>
          </a:lstStyle>
          <a:p>
            <a:fld id="{47BF7D86-BDB8-4CF2-92D5-5FE392D299C1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283972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5863"/>
            <a:ext cx="91440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/>
          <p:nvPr/>
        </p:nvSpPr>
        <p:spPr>
          <a:xfrm>
            <a:off x="231775" y="808038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base">
              <a:spcAft>
                <a:spcPct val="0"/>
              </a:spcAft>
              <a:defRPr/>
            </a:pPr>
            <a:r>
              <a:rPr lang="en-US" sz="8000" dirty="0">
                <a:solidFill>
                  <a:prstClr val="whit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8147050" y="3021013"/>
            <a:ext cx="4572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base">
              <a:spcAft>
                <a:spcPct val="0"/>
              </a:spcAft>
              <a:defRPr/>
            </a:pPr>
            <a:r>
              <a:rPr lang="en-US" sz="8000" dirty="0">
                <a:solidFill>
                  <a:prstClr val="whit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5562600" y="381000"/>
            <a:ext cx="2182813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593725" y="379413"/>
            <a:ext cx="48307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7881938" y="381000"/>
            <a:ext cx="668337" cy="365125"/>
          </a:xfrm>
        </p:spPr>
        <p:txBody>
          <a:bodyPr/>
          <a:lstStyle>
            <a:lvl1pPr>
              <a:defRPr/>
            </a:lvl1pPr>
          </a:lstStyle>
          <a:p>
            <a:fld id="{6262C3FD-A67B-4198-8185-2B3DA88CBF77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179706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5863"/>
            <a:ext cx="91440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600" y="379413"/>
            <a:ext cx="2182813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3725" y="379413"/>
            <a:ext cx="48307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1938" y="381000"/>
            <a:ext cx="668337" cy="365125"/>
          </a:xfrm>
        </p:spPr>
        <p:txBody>
          <a:bodyPr/>
          <a:lstStyle>
            <a:lvl1pPr>
              <a:defRPr/>
            </a:lvl1pPr>
          </a:lstStyle>
          <a:p>
            <a:fld id="{9633751A-2191-432F-A39A-5A810DD1CB6E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95370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D4FBE4AE-1D94-4530-BD0C-942D681F3EE0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301526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fld id="{02C53C8A-FBBA-4C07-BB44-CF560C9D140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859300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BCDD5-6E96-457E-9DF5-6FA8EB913A4F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187484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5863"/>
            <a:ext cx="91440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381000"/>
            <a:ext cx="2182813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3725" y="381000"/>
            <a:ext cx="48307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1938" y="381000"/>
            <a:ext cx="668337" cy="365125"/>
          </a:xfrm>
        </p:spPr>
        <p:txBody>
          <a:bodyPr/>
          <a:lstStyle>
            <a:lvl1pPr>
              <a:defRPr/>
            </a:lvl1pPr>
          </a:lstStyle>
          <a:p>
            <a:fld id="{23F3349B-A7A9-479A-ACCD-680883798BA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27573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2BC0988-A45E-44F1-AD57-B09C89284D3F}" type="slidenum">
              <a:rPr lang="es-ES" altLang="es-MX"/>
              <a:pPr/>
              <a:t>‹Nº›</a:t>
            </a:fld>
            <a:endParaRPr lang="es-ES" alt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70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3B66CC6-DB47-4863-8053-CDF1FA3D6301}" type="slidenum">
              <a:rPr lang="es-ES" altLang="es-MX"/>
              <a:pPr/>
              <a:t>‹Nº›</a:t>
            </a:fld>
            <a:endParaRPr lang="es-ES" alt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999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22828-98A5-4C31-9F79-A8F84D7CB78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577514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F60B4DE-4736-4F6D-9D57-BC5C13E335E9}" type="slidenum">
              <a:rPr lang="es-ES" altLang="es-MX"/>
              <a:pPr/>
              <a:t>‹Nº›</a:t>
            </a:fld>
            <a:endParaRPr lang="es-ES" altLang="es-MX"/>
          </a:p>
        </p:txBody>
      </p:sp>
      <p:sp>
        <p:nvSpPr>
          <p:cNvPr id="8" name="Marcador de fecha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8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abla 2"/>
          <p:cNvSpPr>
            <a:spLocks noGrp="1"/>
          </p:cNvSpPr>
          <p:nvPr>
            <p:ph type="tbl" idx="1"/>
          </p:nvPr>
        </p:nvSpPr>
        <p:spPr>
          <a:xfrm>
            <a:off x="1676400" y="1981200"/>
            <a:ext cx="7010400" cy="4114800"/>
          </a:xfrm>
        </p:spPr>
        <p:txBody>
          <a:bodyPr rtlCol="0">
            <a:normAutofit/>
          </a:bodyPr>
          <a:lstStyle/>
          <a:p>
            <a:pPr lvl="0"/>
            <a:endParaRPr lang="es-MX" noProof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3FE748D-BA7C-486A-95B2-2EEACAF7B37E}" type="slidenum">
              <a:rPr lang="es-ES" altLang="es-MX"/>
              <a:pPr/>
              <a:t>‹Nº›</a:t>
            </a:fld>
            <a:endParaRPr lang="es-ES" altLang="es-MX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78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7A983AF-D49B-4C44-A244-1FA0A66D631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2753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860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9793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1962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74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1223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940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0263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5863"/>
            <a:ext cx="91440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381000"/>
            <a:ext cx="2182813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3725" y="381000"/>
            <a:ext cx="48307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1938" y="381000"/>
            <a:ext cx="668337" cy="365125"/>
          </a:xfrm>
        </p:spPr>
        <p:txBody>
          <a:bodyPr/>
          <a:lstStyle>
            <a:lvl1pPr>
              <a:defRPr/>
            </a:lvl1pPr>
          </a:lstStyle>
          <a:p>
            <a:fld id="{B3916BAF-9A71-4BF2-BFBE-EBDD9F429E4F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1817967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182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306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1463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FAB80-63E7-43ED-B46D-7AE37FC56A71}" type="slidenum">
              <a:rPr lang="en-US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776212"/>
      </p:ext>
    </p:extLst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9144D-4785-47B7-9E4F-FBE50E6297D3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26922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95185-8B92-4442-913A-E88BDB0EE9CF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1236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E3394-AEFB-4996-BFB7-6710B6DA2A2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149388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25D18-FB9A-432F-B5EA-D0D6E1EAA6FF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837649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5506F-27FE-4609-A42C-7CE9F793441D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326870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739F0-76FB-4191-9FB9-ABD72A41053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88343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3588"/>
            <a:ext cx="6378575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93725" y="2193925"/>
            <a:ext cx="7956550" cy="407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1913" y="6356350"/>
            <a:ext cx="2138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725" y="6356350"/>
            <a:ext cx="5681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0"/>
            <a:ext cx="19780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31752C-BDFB-4354-8CDC-A6F0C2C378E2}" type="slidenum">
              <a:rPr lang="es-ES" altLang="es-MX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 altLang="es-MX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5324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92016CF-1698-4B23-BBBD-99AB92839F38}" type="datetimeFigureOut">
              <a:rPr lang="es-MX" smtClean="0">
                <a:solidFill>
                  <a:prstClr val="white"/>
                </a:solidFill>
              </a:rPr>
              <a:pPr/>
              <a:t>02/10/2015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7A983AF-D49B-4C44-A244-1FA0A66D6312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3936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Energ%C3%ADa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s.wikipedia.org/wiki/Adenos%C3%ADn_trifosfato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2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4" descr="!cid_008801c2e9ae$0966ab60$6587290c@b4e9s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12291" name="Picture 17" descr="CampanitaNueva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667000"/>
            <a:ext cx="31051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5 CuadroTexto"/>
          <p:cNvSpPr txBox="1">
            <a:spLocks noChangeArrowheads="1"/>
          </p:cNvSpPr>
          <p:nvPr/>
        </p:nvSpPr>
        <p:spPr bwMode="auto">
          <a:xfrm>
            <a:off x="928688" y="428625"/>
            <a:ext cx="757240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prstClr val="white"/>
                </a:solidFill>
              </a:rPr>
              <a:t>UNIVERSIDAD </a:t>
            </a:r>
            <a:r>
              <a:rPr lang="es-MX" sz="2400" dirty="0">
                <a:solidFill>
                  <a:prstClr val="white"/>
                </a:solidFill>
              </a:rPr>
              <a:t>AUTONOMA DEL ESTADO DE MEXICO</a:t>
            </a:r>
            <a:endParaRPr lang="es-MX" sz="2400" dirty="0">
              <a:solidFill>
                <a:prstClr val="white"/>
              </a:solidFill>
            </a:endParaRPr>
          </a:p>
          <a:p>
            <a:pPr algn="ctr"/>
            <a:endParaRPr lang="es-MX" sz="2400" dirty="0">
              <a:solidFill>
                <a:prstClr val="white"/>
              </a:solidFill>
            </a:endParaRPr>
          </a:p>
          <a:p>
            <a:pPr algn="ctr"/>
            <a:r>
              <a:rPr lang="es-MX" sz="2400" dirty="0">
                <a:solidFill>
                  <a:prstClr val="white"/>
                </a:solidFill>
              </a:rPr>
              <a:t>LICENCIATURA DE ENFERMERIA</a:t>
            </a:r>
            <a:endParaRPr lang="es-MX" sz="2400" dirty="0">
              <a:solidFill>
                <a:prstClr val="white"/>
              </a:solidFill>
            </a:endParaRPr>
          </a:p>
          <a:p>
            <a:pPr algn="ctr"/>
            <a:endParaRPr lang="es-MX" sz="2400" dirty="0">
              <a:solidFill>
                <a:prstClr val="white"/>
              </a:solidFill>
            </a:endParaRPr>
          </a:p>
          <a:p>
            <a:pPr algn="ctr"/>
            <a:r>
              <a:rPr lang="es-MX" sz="2400" dirty="0">
                <a:solidFill>
                  <a:prstClr val="white"/>
                </a:solidFill>
              </a:rPr>
              <a:t>MATERIA</a:t>
            </a:r>
          </a:p>
          <a:p>
            <a:pPr algn="ctr"/>
            <a:r>
              <a:rPr lang="es-MX" sz="2400" dirty="0">
                <a:solidFill>
                  <a:prstClr val="white"/>
                </a:solidFill>
              </a:rPr>
              <a:t>ANATOMOFISIOLOGIA</a:t>
            </a:r>
            <a:endParaRPr lang="es-MX" sz="2400" dirty="0">
              <a:solidFill>
                <a:prstClr val="white"/>
              </a:solidFill>
            </a:endParaRPr>
          </a:p>
          <a:p>
            <a:pPr algn="ctr"/>
            <a:endParaRPr lang="es-MX" sz="2400" dirty="0">
              <a:solidFill>
                <a:prstClr val="white"/>
              </a:solidFill>
            </a:endParaRPr>
          </a:p>
          <a:p>
            <a:pPr algn="ctr"/>
            <a:r>
              <a:rPr lang="es-MX" sz="2400" dirty="0" smtClean="0">
                <a:solidFill>
                  <a:prstClr val="white"/>
                </a:solidFill>
              </a:rPr>
              <a:t>UNIDAD</a:t>
            </a:r>
            <a:endParaRPr lang="es-MX" sz="2400" dirty="0">
              <a:solidFill>
                <a:prstClr val="white"/>
              </a:solidFill>
            </a:endParaRPr>
          </a:p>
          <a:p>
            <a:pPr algn="ctr"/>
            <a:r>
              <a:rPr lang="es-MX" sz="2400" dirty="0" smtClean="0">
                <a:solidFill>
                  <a:prstClr val="white"/>
                </a:solidFill>
              </a:rPr>
              <a:t>APARATO RESPIRATORIO</a:t>
            </a:r>
            <a:endParaRPr lang="es-MX" sz="2400" dirty="0">
              <a:solidFill>
                <a:prstClr val="white"/>
              </a:solidFill>
            </a:endParaRPr>
          </a:p>
          <a:p>
            <a:pPr algn="ctr"/>
            <a:endParaRPr lang="es-MX" sz="2400" dirty="0">
              <a:solidFill>
                <a:prstClr val="white"/>
              </a:solidFill>
            </a:endParaRPr>
          </a:p>
        </p:txBody>
      </p:sp>
      <p:sp>
        <p:nvSpPr>
          <p:cNvPr id="12293" name="6 CuadroTexto"/>
          <p:cNvSpPr txBox="1">
            <a:spLocks noChangeArrowheads="1"/>
          </p:cNvSpPr>
          <p:nvPr/>
        </p:nvSpPr>
        <p:spPr bwMode="auto">
          <a:xfrm>
            <a:off x="3643313" y="5287963"/>
            <a:ext cx="55006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dirty="0">
                <a:solidFill>
                  <a:prstClr val="white"/>
                </a:solidFill>
              </a:rPr>
              <a:t>PROFESOR:</a:t>
            </a:r>
          </a:p>
          <a:p>
            <a:pPr algn="ctr"/>
            <a:r>
              <a:rPr lang="es-MX" dirty="0">
                <a:solidFill>
                  <a:prstClr val="white"/>
                </a:solidFill>
              </a:rPr>
              <a:t>DR. JULIO ESCALONA SANTILLÁN</a:t>
            </a:r>
          </a:p>
          <a:p>
            <a:pPr algn="ctr"/>
            <a:r>
              <a:rPr lang="es-MX" dirty="0">
                <a:solidFill>
                  <a:prstClr val="white"/>
                </a:solidFill>
              </a:rPr>
              <a:t>CEL. 5527051529</a:t>
            </a:r>
          </a:p>
          <a:p>
            <a:pPr algn="ctr"/>
            <a:r>
              <a:rPr lang="es-MX" dirty="0">
                <a:solidFill>
                  <a:prstClr val="white"/>
                </a:solidFill>
              </a:rPr>
              <a:t>CORREO: jesant88@hotmail.com</a:t>
            </a:r>
          </a:p>
        </p:txBody>
      </p:sp>
      <p:sp>
        <p:nvSpPr>
          <p:cNvPr id="12294" name="7 CuadroTexto"/>
          <p:cNvSpPr txBox="1">
            <a:spLocks noChangeArrowheads="1"/>
          </p:cNvSpPr>
          <p:nvPr/>
        </p:nvSpPr>
        <p:spPr bwMode="auto">
          <a:xfrm>
            <a:off x="285750" y="5715000"/>
            <a:ext cx="26431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dirty="0">
                <a:solidFill>
                  <a:prstClr val="white"/>
                </a:solidFill>
              </a:rPr>
              <a:t>Fecha: </a:t>
            </a:r>
            <a:r>
              <a:rPr lang="es-MX" dirty="0" smtClean="0">
                <a:solidFill>
                  <a:prstClr val="white"/>
                </a:solidFill>
              </a:rPr>
              <a:t>02/10/15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39038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chemeClr val="bg1"/>
                </a:solidFill>
              </a:rPr>
              <a:t>Laringe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s-MX" altLang="es-MX" sz="2400" smtClean="0"/>
          </a:p>
        </p:txBody>
      </p:sp>
      <p:pic>
        <p:nvPicPr>
          <p:cNvPr id="29700" name="Picture 6" descr="laringe_front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25" b="5051"/>
          <a:stretch>
            <a:fillRect/>
          </a:stretch>
        </p:blipFill>
        <p:spPr>
          <a:xfrm>
            <a:off x="323850" y="146050"/>
            <a:ext cx="8362950" cy="6500813"/>
          </a:xfrm>
          <a:solidFill>
            <a:schemeClr val="tx1"/>
          </a:solidFill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624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Laringe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 sz="2400" smtClean="0"/>
              <a:t>Tubo musculo-cartilaginoso que comunica la faringe con la tráquea.</a:t>
            </a:r>
          </a:p>
          <a:p>
            <a:r>
              <a:rPr lang="es-ES" altLang="es-MX" sz="2400" smtClean="0"/>
              <a:t>Está delante de la faringe.</a:t>
            </a:r>
          </a:p>
          <a:p>
            <a:r>
              <a:rPr lang="es-ES" altLang="es-MX" sz="2400" smtClean="0"/>
              <a:t>Formado por el </a:t>
            </a:r>
            <a:r>
              <a:rPr lang="es-ES" altLang="es-MX" sz="2400" smtClean="0">
                <a:solidFill>
                  <a:schemeClr val="folHlink"/>
                </a:solidFill>
              </a:rPr>
              <a:t>hueso hioides</a:t>
            </a:r>
            <a:r>
              <a:rPr lang="es-ES" altLang="es-MX" sz="2400" smtClean="0"/>
              <a:t> y nueve cartílagos; los principales son el </a:t>
            </a:r>
            <a:r>
              <a:rPr lang="es-ES" altLang="es-MX" sz="2400" smtClean="0">
                <a:solidFill>
                  <a:schemeClr val="folHlink"/>
                </a:solidFill>
              </a:rPr>
              <a:t>tiroides</a:t>
            </a:r>
            <a:r>
              <a:rPr lang="es-ES" altLang="es-MX" sz="2400" smtClean="0"/>
              <a:t>, el </a:t>
            </a:r>
            <a:r>
              <a:rPr lang="es-ES" altLang="es-MX" sz="2400" smtClean="0">
                <a:solidFill>
                  <a:schemeClr val="folHlink"/>
                </a:solidFill>
              </a:rPr>
              <a:t>cricoides</a:t>
            </a:r>
            <a:r>
              <a:rPr lang="es-ES" altLang="es-MX" sz="2400" smtClean="0"/>
              <a:t> y la </a:t>
            </a:r>
            <a:r>
              <a:rPr lang="es-ES" altLang="es-MX" sz="2400" smtClean="0">
                <a:solidFill>
                  <a:schemeClr val="folHlink"/>
                </a:solidFill>
              </a:rPr>
              <a:t>epiglotis</a:t>
            </a:r>
            <a:r>
              <a:rPr lang="es-ES" altLang="es-MX" sz="2400" smtClean="0"/>
              <a:t>.</a:t>
            </a:r>
          </a:p>
          <a:p>
            <a:r>
              <a:rPr lang="es-ES" altLang="es-MX" sz="2400" smtClean="0"/>
              <a:t>El </a:t>
            </a:r>
            <a:r>
              <a:rPr lang="es-ES" altLang="es-MX" sz="2400" smtClean="0">
                <a:solidFill>
                  <a:schemeClr val="folHlink"/>
                </a:solidFill>
              </a:rPr>
              <a:t>cartílago tiroides</a:t>
            </a:r>
            <a:r>
              <a:rPr lang="es-ES" altLang="es-MX" sz="2400" smtClean="0"/>
              <a:t> forma una prominencia en el cuello, más prominente en el hombre, llamada </a:t>
            </a:r>
            <a:r>
              <a:rPr lang="es-ES" altLang="es-MX" sz="2400" smtClean="0">
                <a:solidFill>
                  <a:srgbClr val="FF7C80"/>
                </a:solidFill>
              </a:rPr>
              <a:t>nuez de Adán</a:t>
            </a:r>
            <a:r>
              <a:rPr lang="es-ES" altLang="es-MX" sz="2400" smtClean="0"/>
              <a:t>.</a:t>
            </a:r>
          </a:p>
          <a:p>
            <a:endParaRPr lang="es-ES" altLang="es-MX" sz="2400" smtClean="0"/>
          </a:p>
          <a:p>
            <a:endParaRPr lang="es-ES" altLang="es-MX" sz="2400" smtClean="0"/>
          </a:p>
          <a:p>
            <a:endParaRPr lang="es-ES" altLang="es-MX" sz="2400" smtClean="0"/>
          </a:p>
        </p:txBody>
      </p:sp>
    </p:spTree>
    <p:extLst>
      <p:ext uri="{BB962C8B-B14F-4D97-AF65-F5344CB8AC3E}">
        <p14:creationId xmlns:p14="http://schemas.microsoft.com/office/powerpoint/2010/main" val="342559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8575"/>
            <a:ext cx="2679700" cy="1295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>Laringe</a:t>
            </a:r>
          </a:p>
        </p:txBody>
      </p:sp>
      <p:pic>
        <p:nvPicPr>
          <p:cNvPr id="33795" name="Picture 6" descr="laringe_secci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8013" y="22225"/>
            <a:ext cx="4686300" cy="55165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152400" y="928688"/>
            <a:ext cx="4176713" cy="31686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La </a:t>
            </a:r>
            <a:r>
              <a:rPr lang="es-ES" sz="2000" dirty="0">
                <a:solidFill>
                  <a:schemeClr val="folHlink"/>
                </a:solidFill>
              </a:rPr>
              <a:t>epiglotis</a:t>
            </a:r>
            <a:r>
              <a:rPr lang="es-ES" sz="2000" dirty="0"/>
              <a:t> tiene forma de lengüeta.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Durante la </a:t>
            </a:r>
            <a:r>
              <a:rPr lang="es-ES" sz="2000" dirty="0">
                <a:solidFill>
                  <a:srgbClr val="FF7C80"/>
                </a:solidFill>
              </a:rPr>
              <a:t>deglución</a:t>
            </a:r>
            <a:r>
              <a:rPr lang="es-ES" sz="2000" dirty="0"/>
              <a:t> cierra la entrada a la laringe para impedir que los alimentos entren en las vías respiratorias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2000" dirty="0" smtClean="0"/>
              <a:t> </a:t>
            </a:r>
            <a:r>
              <a:rPr lang="es-ES" sz="2000" dirty="0">
                <a:solidFill>
                  <a:schemeClr val="folHlink"/>
                </a:solidFill>
              </a:rPr>
              <a:t>cuerdas vocales</a:t>
            </a:r>
            <a:r>
              <a:rPr lang="es-ES" sz="2000" dirty="0"/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Delimitan un espacio triangular llamado </a:t>
            </a:r>
            <a:r>
              <a:rPr lang="es-ES" sz="2000" dirty="0">
                <a:solidFill>
                  <a:schemeClr val="folHlink"/>
                </a:solidFill>
              </a:rPr>
              <a:t>glotis</a:t>
            </a:r>
          </a:p>
        </p:txBody>
      </p:sp>
      <p:pic>
        <p:nvPicPr>
          <p:cNvPr id="33797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33813"/>
            <a:ext cx="6243638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33375"/>
            <a:ext cx="3327400" cy="1419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>Laringe</a:t>
            </a:r>
          </a:p>
        </p:txBody>
      </p:sp>
      <p:sp>
        <p:nvSpPr>
          <p:cNvPr id="3584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154613" y="1417638"/>
            <a:ext cx="4105275" cy="5340350"/>
          </a:xfrm>
        </p:spPr>
        <p:txBody>
          <a:bodyPr/>
          <a:lstStyle/>
          <a:p>
            <a:r>
              <a:rPr lang="es-ES" altLang="es-MX" sz="2400" smtClean="0"/>
              <a:t>Hay dos pares de cuerdas vocales, las </a:t>
            </a:r>
            <a:r>
              <a:rPr lang="es-ES" altLang="es-MX" sz="2400" smtClean="0">
                <a:solidFill>
                  <a:schemeClr val="folHlink"/>
                </a:solidFill>
              </a:rPr>
              <a:t>falsas</a:t>
            </a:r>
            <a:r>
              <a:rPr lang="es-ES" altLang="es-MX" sz="2400" smtClean="0"/>
              <a:t> o </a:t>
            </a:r>
            <a:r>
              <a:rPr lang="es-ES" altLang="es-MX" sz="2400" smtClean="0">
                <a:solidFill>
                  <a:schemeClr val="folHlink"/>
                </a:solidFill>
              </a:rPr>
              <a:t>superiores</a:t>
            </a:r>
            <a:r>
              <a:rPr lang="es-ES" altLang="es-MX" sz="2400" smtClean="0"/>
              <a:t> y las </a:t>
            </a:r>
            <a:r>
              <a:rPr lang="es-ES" altLang="es-MX" sz="2400" smtClean="0">
                <a:solidFill>
                  <a:schemeClr val="folHlink"/>
                </a:solidFill>
              </a:rPr>
              <a:t>verdaderas</a:t>
            </a:r>
            <a:r>
              <a:rPr lang="es-ES" altLang="es-MX" sz="2400" smtClean="0"/>
              <a:t> o </a:t>
            </a:r>
            <a:r>
              <a:rPr lang="es-ES" altLang="es-MX" sz="2400" smtClean="0">
                <a:solidFill>
                  <a:schemeClr val="folHlink"/>
                </a:solidFill>
              </a:rPr>
              <a:t>inferiores</a:t>
            </a:r>
            <a:r>
              <a:rPr lang="es-ES" altLang="es-MX" sz="2400" smtClean="0"/>
              <a:t>.</a:t>
            </a:r>
          </a:p>
          <a:p>
            <a:r>
              <a:rPr lang="es-ES" altLang="es-MX" sz="2400" smtClean="0"/>
              <a:t>La </a:t>
            </a:r>
            <a:r>
              <a:rPr lang="es-ES" altLang="es-MX" sz="2400" smtClean="0">
                <a:solidFill>
                  <a:schemeClr val="folHlink"/>
                </a:solidFill>
              </a:rPr>
              <a:t>tensión de las cuerdas</a:t>
            </a:r>
            <a:r>
              <a:rPr lang="es-ES" altLang="es-MX" sz="2400" smtClean="0"/>
              <a:t> modifica el </a:t>
            </a:r>
            <a:r>
              <a:rPr lang="es-ES" altLang="es-MX" sz="2400" smtClean="0">
                <a:solidFill>
                  <a:srgbClr val="FF7C80"/>
                </a:solidFill>
              </a:rPr>
              <a:t>tono</a:t>
            </a:r>
            <a:r>
              <a:rPr lang="es-ES" altLang="es-MX" sz="2400" smtClean="0"/>
              <a:t> del sonido.</a:t>
            </a:r>
          </a:p>
          <a:p>
            <a:r>
              <a:rPr lang="es-ES" altLang="es-MX" sz="2400" smtClean="0"/>
              <a:t>El </a:t>
            </a:r>
            <a:r>
              <a:rPr lang="es-ES" altLang="es-MX" sz="2400" smtClean="0">
                <a:solidFill>
                  <a:schemeClr val="folHlink"/>
                </a:solidFill>
              </a:rPr>
              <a:t>tamaño de la laringe</a:t>
            </a:r>
            <a:r>
              <a:rPr lang="es-ES" altLang="es-MX" sz="2400" smtClean="0"/>
              <a:t> determina el </a:t>
            </a:r>
            <a:r>
              <a:rPr lang="es-ES" altLang="es-MX" sz="2400" smtClean="0">
                <a:solidFill>
                  <a:srgbClr val="FF7C80"/>
                </a:solidFill>
              </a:rPr>
              <a:t>timbre</a:t>
            </a:r>
            <a:r>
              <a:rPr lang="es-ES" altLang="es-MX" sz="2400" smtClean="0"/>
              <a:t>.</a:t>
            </a:r>
          </a:p>
          <a:p>
            <a:endParaRPr lang="es-ES" altLang="es-MX" sz="2400" smtClean="0"/>
          </a:p>
        </p:txBody>
      </p:sp>
      <p:pic>
        <p:nvPicPr>
          <p:cNvPr id="35844" name="Picture 6" descr="laringe_superi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093913"/>
            <a:ext cx="4824412" cy="3987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15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Tráquea, bronquios y bronquiolos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64163" y="1773238"/>
            <a:ext cx="3429000" cy="45354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altLang="es-MX" sz="2000" smtClean="0"/>
              <a:t>La </a:t>
            </a:r>
            <a:r>
              <a:rPr lang="es-ES" altLang="es-MX" sz="2000" smtClean="0">
                <a:solidFill>
                  <a:schemeClr val="folHlink"/>
                </a:solidFill>
              </a:rPr>
              <a:t>tráquea</a:t>
            </a:r>
            <a:r>
              <a:rPr lang="es-ES" altLang="es-MX" sz="2000" smtClean="0"/>
              <a:t> es un tubo  de 13 cm de longitud y 2 de diámetro.</a:t>
            </a:r>
          </a:p>
          <a:p>
            <a:pPr>
              <a:lnSpc>
                <a:spcPct val="80000"/>
              </a:lnSpc>
            </a:pPr>
            <a:r>
              <a:rPr lang="es-ES" altLang="es-MX" sz="2000" smtClean="0"/>
              <a:t>Está delante del esófago.</a:t>
            </a:r>
          </a:p>
          <a:p>
            <a:pPr>
              <a:lnSpc>
                <a:spcPct val="80000"/>
              </a:lnSpc>
            </a:pPr>
            <a:r>
              <a:rPr lang="es-ES" altLang="es-MX" sz="2000" smtClean="0"/>
              <a:t>Formado por </a:t>
            </a:r>
            <a:r>
              <a:rPr lang="es-ES" altLang="es-MX" sz="2000" smtClean="0">
                <a:solidFill>
                  <a:srgbClr val="FF7C80"/>
                </a:solidFill>
              </a:rPr>
              <a:t>anillos cartilaginosos incompletos</a:t>
            </a:r>
          </a:p>
          <a:p>
            <a:pPr>
              <a:lnSpc>
                <a:spcPct val="80000"/>
              </a:lnSpc>
            </a:pPr>
            <a:r>
              <a:rPr lang="es-ES" altLang="es-MX" sz="2000" smtClean="0"/>
              <a:t>Se divide en dos </a:t>
            </a:r>
            <a:r>
              <a:rPr lang="es-ES" altLang="es-MX" sz="2000" smtClean="0">
                <a:solidFill>
                  <a:schemeClr val="folHlink"/>
                </a:solidFill>
              </a:rPr>
              <a:t>bronquios</a:t>
            </a:r>
            <a:r>
              <a:rPr lang="es-ES" altLang="es-MX" sz="2000" smtClean="0"/>
              <a:t>, </a:t>
            </a:r>
          </a:p>
          <a:p>
            <a:pPr>
              <a:lnSpc>
                <a:spcPct val="80000"/>
              </a:lnSpc>
            </a:pPr>
            <a:r>
              <a:rPr lang="es-ES" altLang="es-MX" sz="2000" smtClean="0"/>
              <a:t> </a:t>
            </a:r>
            <a:r>
              <a:rPr lang="es-ES" altLang="es-MX" sz="2000" smtClean="0">
                <a:solidFill>
                  <a:schemeClr val="folHlink"/>
                </a:solidFill>
              </a:rPr>
              <a:t>árbol bronquial.</a:t>
            </a:r>
          </a:p>
          <a:p>
            <a:pPr>
              <a:lnSpc>
                <a:spcPct val="80000"/>
              </a:lnSpc>
            </a:pPr>
            <a:r>
              <a:rPr lang="es-ES" altLang="es-MX" sz="2000" smtClean="0"/>
              <a:t>Los más finos se llaman </a:t>
            </a:r>
            <a:r>
              <a:rPr lang="es-ES" altLang="es-MX" sz="2000" smtClean="0">
                <a:solidFill>
                  <a:schemeClr val="folHlink"/>
                </a:solidFill>
              </a:rPr>
              <a:t>bronquiolos</a:t>
            </a:r>
            <a:r>
              <a:rPr lang="es-ES" altLang="es-MX" sz="2000" smtClean="0"/>
              <a:t> y terminan en los </a:t>
            </a:r>
            <a:r>
              <a:rPr lang="es-ES" altLang="es-MX" sz="2000" smtClean="0">
                <a:solidFill>
                  <a:schemeClr val="folHlink"/>
                </a:solidFill>
              </a:rPr>
              <a:t>alvéolos</a:t>
            </a:r>
            <a:r>
              <a:rPr lang="es-ES" altLang="es-MX" sz="2000" smtClean="0"/>
              <a:t>.</a:t>
            </a:r>
          </a:p>
        </p:txBody>
      </p:sp>
      <p:pic>
        <p:nvPicPr>
          <p:cNvPr id="37892" name="Picture 8" descr="Traquea_Bronquio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78"/>
          <a:stretch>
            <a:fillRect/>
          </a:stretch>
        </p:blipFill>
        <p:spPr>
          <a:xfrm>
            <a:off x="250825" y="1844675"/>
            <a:ext cx="4972050" cy="50133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502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15888"/>
            <a:ext cx="7010400" cy="1295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>Tráquea, bronquios y bronquiolos</a:t>
            </a:r>
          </a:p>
        </p:txBody>
      </p:sp>
      <p:sp>
        <p:nvSpPr>
          <p:cNvPr id="3993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0375" y="2276475"/>
            <a:ext cx="4062413" cy="3529013"/>
          </a:xfrm>
        </p:spPr>
        <p:txBody>
          <a:bodyPr/>
          <a:lstStyle/>
          <a:p>
            <a:r>
              <a:rPr lang="es-ES" altLang="es-MX" sz="2000" smtClean="0"/>
              <a:t>Todo el tracto respiratorio está tapizado por un </a:t>
            </a:r>
            <a:r>
              <a:rPr lang="es-ES" altLang="es-MX" sz="2000" smtClean="0">
                <a:solidFill>
                  <a:schemeClr val="folHlink"/>
                </a:solidFill>
              </a:rPr>
              <a:t>epitelio cilíndrico pseudoestratificado ciliado</a:t>
            </a:r>
            <a:r>
              <a:rPr lang="es-ES" altLang="es-MX" sz="2000" smtClean="0"/>
              <a:t>.</a:t>
            </a:r>
          </a:p>
          <a:p>
            <a:r>
              <a:rPr lang="es-ES" altLang="es-MX" sz="2000" smtClean="0"/>
              <a:t>Entre las células ciliadas hay </a:t>
            </a:r>
            <a:r>
              <a:rPr lang="es-ES" altLang="es-MX" sz="2000" smtClean="0">
                <a:solidFill>
                  <a:schemeClr val="folHlink"/>
                </a:solidFill>
              </a:rPr>
              <a:t>células caliciformes</a:t>
            </a:r>
            <a:r>
              <a:rPr lang="es-ES" altLang="es-MX" sz="2000" smtClean="0"/>
              <a:t> secretoras de </a:t>
            </a:r>
            <a:r>
              <a:rPr lang="es-ES" altLang="es-MX" sz="2000" smtClean="0">
                <a:solidFill>
                  <a:srgbClr val="FF7C80"/>
                </a:solidFill>
              </a:rPr>
              <a:t>moco</a:t>
            </a:r>
          </a:p>
          <a:p>
            <a:r>
              <a:rPr lang="es-ES" altLang="es-MX" sz="2000" smtClean="0"/>
              <a:t>Los movimientos ciliares van recogiendo las bacterias y las otras partículas capturadas por la mucosa </a:t>
            </a:r>
          </a:p>
          <a:p>
            <a:endParaRPr lang="es-ES" altLang="es-MX" sz="2000" smtClean="0"/>
          </a:p>
        </p:txBody>
      </p:sp>
      <p:pic>
        <p:nvPicPr>
          <p:cNvPr id="39940" name="Picture 6" descr="cilios_pulmone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5963" y="1341438"/>
            <a:ext cx="3348037" cy="24907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1" name="Picture 7" descr="traquea_epitelio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10150" y="3832225"/>
            <a:ext cx="4105275" cy="28368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50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Pulmones</a:t>
            </a:r>
          </a:p>
        </p:txBody>
      </p:sp>
      <p:pic>
        <p:nvPicPr>
          <p:cNvPr id="41987" name="Picture 8" descr="pulmone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-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857375"/>
            <a:ext cx="5113338" cy="47990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98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508625" y="1981200"/>
            <a:ext cx="3178175" cy="4114800"/>
          </a:xfrm>
        </p:spPr>
        <p:txBody>
          <a:bodyPr/>
          <a:lstStyle/>
          <a:p>
            <a:r>
              <a:rPr lang="es-ES" altLang="es-MX" sz="2400" smtClean="0"/>
              <a:t>Dos órganos de forma cónica, alojados en la caja torácica</a:t>
            </a:r>
          </a:p>
          <a:p>
            <a:r>
              <a:rPr lang="es-ES" altLang="es-MX" sz="2400" smtClean="0"/>
              <a:t>El derecho es más grande y tiene </a:t>
            </a:r>
            <a:r>
              <a:rPr lang="es-ES" altLang="es-MX" sz="2400" smtClean="0">
                <a:solidFill>
                  <a:schemeClr val="folHlink"/>
                </a:solidFill>
              </a:rPr>
              <a:t>tres</a:t>
            </a:r>
            <a:r>
              <a:rPr lang="es-ES" altLang="es-MX" sz="2400" smtClean="0"/>
              <a:t> </a:t>
            </a:r>
            <a:r>
              <a:rPr lang="es-ES" altLang="es-MX" sz="2400" smtClean="0">
                <a:solidFill>
                  <a:schemeClr val="folHlink"/>
                </a:solidFill>
              </a:rPr>
              <a:t>lóbulos</a:t>
            </a:r>
            <a:r>
              <a:rPr lang="es-ES" altLang="es-MX" sz="2400" smtClean="0"/>
              <a:t> deparados por </a:t>
            </a:r>
            <a:r>
              <a:rPr lang="es-ES" altLang="es-MX" sz="2400" smtClean="0">
                <a:solidFill>
                  <a:srgbClr val="FF7C80"/>
                </a:solidFill>
              </a:rPr>
              <a:t>cisuras</a:t>
            </a:r>
            <a:r>
              <a:rPr lang="es-ES" altLang="es-MX" sz="2400" smtClean="0"/>
              <a:t>.</a:t>
            </a:r>
          </a:p>
          <a:p>
            <a:r>
              <a:rPr lang="es-ES" altLang="es-MX" sz="2400" smtClean="0"/>
              <a:t>El izquierdo tiene </a:t>
            </a:r>
            <a:r>
              <a:rPr lang="es-ES" altLang="es-MX" sz="2400" smtClean="0">
                <a:solidFill>
                  <a:schemeClr val="folHlink"/>
                </a:solidFill>
              </a:rPr>
              <a:t>dos</a:t>
            </a:r>
            <a:r>
              <a:rPr lang="es-ES" altLang="es-MX" sz="2400" smtClean="0"/>
              <a:t> </a:t>
            </a:r>
            <a:r>
              <a:rPr lang="es-ES" altLang="es-MX" sz="2400" smtClean="0">
                <a:solidFill>
                  <a:schemeClr val="folHlink"/>
                </a:solidFill>
              </a:rPr>
              <a:t>lóbulos</a:t>
            </a:r>
            <a:r>
              <a:rPr lang="es-ES" altLang="es-MX" sz="2400" smtClean="0"/>
              <a:t>.</a:t>
            </a:r>
          </a:p>
          <a:p>
            <a:pPr>
              <a:buFont typeface="Wingdings" pitchFamily="2" charset="2"/>
              <a:buNone/>
            </a:pPr>
            <a:endParaRPr lang="es-ES" altLang="es-MX" sz="2400" smtClean="0"/>
          </a:p>
        </p:txBody>
      </p:sp>
    </p:spTree>
    <p:extLst>
      <p:ext uri="{BB962C8B-B14F-4D97-AF65-F5344CB8AC3E}">
        <p14:creationId xmlns:p14="http://schemas.microsoft.com/office/powerpoint/2010/main" val="272096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4035" name="Marcador de texto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44036" name="Marcador de contenido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44037" name="Marcador de contenido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s-MX" altLang="es-MX" smtClean="0"/>
          </a:p>
        </p:txBody>
      </p:sp>
      <p:pic>
        <p:nvPicPr>
          <p:cNvPr id="44038" name="Picture 2" descr="http://www.radimed.com/images/galeriaImagenes/images/segments_pulmonars_exter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13" y="0"/>
            <a:ext cx="58642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54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5059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45060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altLang="es-MX" smtClean="0"/>
          </a:p>
        </p:txBody>
      </p:sp>
      <p:pic>
        <p:nvPicPr>
          <p:cNvPr id="45061" name="Picture 2" descr="https://encrypted-tbn1.gstatic.com/images?q=tbn:ANd9GcQWw0x-fUMgmcMksCmuWmOB-As0ItsT-dumVN1ZJC4Su73vlPs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7913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4" descr="http://www.paritarios.cl/images/esp_asma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0"/>
            <a:ext cx="91995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77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Pulmones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420938"/>
            <a:ext cx="3429000" cy="4114800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/>
              <a:t>Los bronquios, las arterias y las venas pulmonares entran en cada pulmón a través del </a:t>
            </a:r>
            <a:r>
              <a:rPr lang="es-ES" sz="2000">
                <a:solidFill>
                  <a:schemeClr val="folHlink"/>
                </a:solidFill>
              </a:rPr>
              <a:t>hilio</a:t>
            </a:r>
            <a:r>
              <a:rPr lang="es-ES" sz="2000"/>
              <a:t>, y continúan dividiéndose.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/>
              <a:t>Los bronquiolos terminan en pequeñas vesículas llamadas </a:t>
            </a:r>
            <a:r>
              <a:rPr lang="es-ES" sz="2000">
                <a:solidFill>
                  <a:schemeClr val="folHlink"/>
                </a:solidFill>
              </a:rPr>
              <a:t>alvéolos.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/>
              <a:t>Los alvéolos están rodeados por una red de </a:t>
            </a:r>
            <a:r>
              <a:rPr lang="es-ES" sz="2000">
                <a:solidFill>
                  <a:schemeClr val="folHlink"/>
                </a:solidFill>
              </a:rPr>
              <a:t>capilares sanguíneos.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/>
              <a:t>Los gases difunden entre ellos.</a:t>
            </a:r>
          </a:p>
        </p:txBody>
      </p:sp>
      <p:pic>
        <p:nvPicPr>
          <p:cNvPr id="46084" name="Picture 6" descr="pulmon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3575050"/>
            <a:ext cx="4033837" cy="3340100"/>
          </a:xfrm>
          <a:solidFill>
            <a:schemeClr val="tx1"/>
          </a:solidFill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6085" name="Picture 7" descr="alveo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476250"/>
            <a:ext cx="3851275" cy="30702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6086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288" y="0"/>
            <a:ext cx="5065712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34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803400"/>
            <a:ext cx="7315200" cy="18256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Anatomía </a:t>
            </a:r>
            <a:r>
              <a:rPr lang="es-ES" dirty="0"/>
              <a:t>y fisiología del Aparato Respiratorio</a:t>
            </a:r>
          </a:p>
        </p:txBody>
      </p:sp>
      <p:pic>
        <p:nvPicPr>
          <p:cNvPr id="13315" name="Picture 5" descr="[respiratory_labeled.jpg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00438"/>
            <a:ext cx="279400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9" descr="171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789363"/>
            <a:ext cx="2913063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EPO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933825"/>
            <a:ext cx="28575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90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DSCN01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412875"/>
            <a:ext cx="6913562" cy="518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Pulmones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2195513" y="1628775"/>
            <a:ext cx="5846762" cy="466725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s-ES" sz="1600">
                <a:solidFill>
                  <a:schemeClr val="bg1"/>
                </a:solidFill>
              </a:rPr>
              <a:t>Sección longitudinal de pulmón de cordero. Árbol bronquial.</a:t>
            </a:r>
          </a:p>
        </p:txBody>
      </p:sp>
    </p:spTree>
    <p:extLst>
      <p:ext uri="{BB962C8B-B14F-4D97-AF65-F5344CB8AC3E}">
        <p14:creationId xmlns:p14="http://schemas.microsoft.com/office/powerpoint/2010/main" val="10373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Pleuras</a:t>
            </a:r>
          </a:p>
        </p:txBody>
      </p:sp>
      <p:pic>
        <p:nvPicPr>
          <p:cNvPr id="50179" name="Picture 6" descr="pulmon_pleura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987550"/>
            <a:ext cx="6121400" cy="39957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018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443663" y="1981200"/>
            <a:ext cx="2243137" cy="4114800"/>
          </a:xfrm>
        </p:spPr>
        <p:txBody>
          <a:bodyPr/>
          <a:lstStyle/>
          <a:p>
            <a:r>
              <a:rPr lang="es-ES" altLang="es-MX" sz="2000" smtClean="0"/>
              <a:t>Los pulmones están recubiertos por una membrana doble: </a:t>
            </a:r>
            <a:r>
              <a:rPr lang="es-ES" altLang="es-MX" sz="2000" smtClean="0">
                <a:solidFill>
                  <a:schemeClr val="folHlink"/>
                </a:solidFill>
              </a:rPr>
              <a:t>pleura parietal</a:t>
            </a:r>
            <a:r>
              <a:rPr lang="es-ES" altLang="es-MX" sz="2000" smtClean="0"/>
              <a:t> y </a:t>
            </a:r>
            <a:r>
              <a:rPr lang="es-ES" altLang="es-MX" sz="2000" smtClean="0">
                <a:solidFill>
                  <a:schemeClr val="folHlink"/>
                </a:solidFill>
              </a:rPr>
              <a:t>pleura visceral. </a:t>
            </a:r>
          </a:p>
          <a:p>
            <a:r>
              <a:rPr lang="es-ES" altLang="es-MX" sz="2000" smtClean="0"/>
              <a:t>Entre ambas hay un líquido lubricante, el </a:t>
            </a:r>
            <a:r>
              <a:rPr lang="es-ES" altLang="es-MX" sz="2000" smtClean="0">
                <a:solidFill>
                  <a:schemeClr val="folHlink"/>
                </a:solidFill>
              </a:rPr>
              <a:t>líquido pleural.</a:t>
            </a:r>
          </a:p>
        </p:txBody>
      </p:sp>
    </p:spTree>
    <p:extLst>
      <p:ext uri="{BB962C8B-B14F-4D97-AF65-F5344CB8AC3E}">
        <p14:creationId xmlns:p14="http://schemas.microsoft.com/office/powerpoint/2010/main" val="23263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Ventilación pulmonar</a:t>
            </a:r>
          </a:p>
        </p:txBody>
      </p:sp>
      <p:pic>
        <p:nvPicPr>
          <p:cNvPr id="52227" name="Picture 10" descr="inspir-espi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03363"/>
            <a:ext cx="9144000" cy="535463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76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Parámetros respiratorios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 sz="2400" smtClean="0">
                <a:solidFill>
                  <a:srgbClr val="FF7C80"/>
                </a:solidFill>
              </a:rPr>
              <a:t>Capacidad pulmonar total</a:t>
            </a:r>
            <a:r>
              <a:rPr lang="es-ES" altLang="es-MX" sz="2400" smtClean="0"/>
              <a:t>: en una inspiración forzada. 6 l en hombres, 4,5 en mujeres.</a:t>
            </a:r>
          </a:p>
          <a:p>
            <a:r>
              <a:rPr lang="es-ES" altLang="es-MX" sz="2400" smtClean="0">
                <a:solidFill>
                  <a:srgbClr val="FF7C80"/>
                </a:solidFill>
              </a:rPr>
              <a:t>Capacidad vital</a:t>
            </a:r>
            <a:r>
              <a:rPr lang="es-ES" altLang="es-MX" sz="2400" smtClean="0"/>
              <a:t>: en condiciones de máximo esfuerzo. 4,5 l en hombres, 3,2 l en mujeres.</a:t>
            </a:r>
          </a:p>
          <a:p>
            <a:r>
              <a:rPr lang="es-ES" altLang="es-MX" sz="2400" smtClean="0">
                <a:solidFill>
                  <a:srgbClr val="FF7C80"/>
                </a:solidFill>
              </a:rPr>
              <a:t>Volumen residual</a:t>
            </a:r>
            <a:r>
              <a:rPr lang="es-ES" altLang="es-MX" sz="2400" smtClean="0"/>
              <a:t>: Aire que queda en los alveolos tras la espiración. Alrededor de 1 l.</a:t>
            </a:r>
          </a:p>
          <a:p>
            <a:r>
              <a:rPr lang="es-ES" altLang="es-MX" sz="2400" smtClean="0">
                <a:solidFill>
                  <a:srgbClr val="FF7C80"/>
                </a:solidFill>
              </a:rPr>
              <a:t>Volumen de ventilación o capacidad respiratoria</a:t>
            </a:r>
            <a:r>
              <a:rPr lang="es-ES" altLang="es-MX" sz="2400" smtClean="0"/>
              <a:t>: Inspiración normal. Unos 500 ml, de los que llegan a los alvéolos 350 ml.</a:t>
            </a:r>
          </a:p>
          <a:p>
            <a:r>
              <a:rPr lang="es-ES" altLang="es-MX" sz="2400" smtClean="0">
                <a:solidFill>
                  <a:srgbClr val="FF7C80"/>
                </a:solidFill>
              </a:rPr>
              <a:t>Frecuencia ventilatoria</a:t>
            </a:r>
            <a:r>
              <a:rPr lang="es-ES" altLang="es-MX" sz="2400" smtClean="0"/>
              <a:t>: 12 – 18 por minuto.</a:t>
            </a:r>
          </a:p>
        </p:txBody>
      </p:sp>
    </p:spTree>
    <p:extLst>
      <p:ext uri="{BB962C8B-B14F-4D97-AF65-F5344CB8AC3E}">
        <p14:creationId xmlns:p14="http://schemas.microsoft.com/office/powerpoint/2010/main" val="114421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Intercambio de gases</a:t>
            </a:r>
          </a:p>
        </p:txBody>
      </p:sp>
      <p:sp>
        <p:nvSpPr>
          <p:cNvPr id="5632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81200"/>
            <a:ext cx="4062412" cy="4114800"/>
          </a:xfrm>
        </p:spPr>
        <p:txBody>
          <a:bodyPr/>
          <a:lstStyle/>
          <a:p>
            <a:r>
              <a:rPr lang="es-ES" altLang="es-MX" sz="2400" smtClean="0"/>
              <a:t>Tiene lugar por </a:t>
            </a:r>
            <a:r>
              <a:rPr lang="es-ES" altLang="es-MX" sz="2400" smtClean="0">
                <a:solidFill>
                  <a:srgbClr val="FF7C80"/>
                </a:solidFill>
              </a:rPr>
              <a:t>difusión</a:t>
            </a:r>
            <a:r>
              <a:rPr lang="es-ES" altLang="es-MX" sz="2400" smtClean="0"/>
              <a:t> de los </a:t>
            </a:r>
            <a:r>
              <a:rPr lang="es-ES" altLang="es-MX" sz="2400" smtClean="0">
                <a:solidFill>
                  <a:srgbClr val="99CCFF"/>
                </a:solidFill>
              </a:rPr>
              <a:t>gases</a:t>
            </a:r>
            <a:r>
              <a:rPr lang="es-ES" altLang="es-MX" sz="2400" smtClean="0"/>
              <a:t>.</a:t>
            </a:r>
          </a:p>
          <a:p>
            <a:r>
              <a:rPr lang="es-ES" altLang="es-MX" sz="2400" smtClean="0"/>
              <a:t>Se produce por las </a:t>
            </a:r>
            <a:r>
              <a:rPr lang="es-ES" altLang="es-MX" sz="2400" smtClean="0">
                <a:solidFill>
                  <a:srgbClr val="FF7C80"/>
                </a:solidFill>
              </a:rPr>
              <a:t>diferencias de presión parcial</a:t>
            </a:r>
            <a:r>
              <a:rPr lang="es-ES" altLang="es-MX" sz="2400" smtClean="0"/>
              <a:t> entre el alvéolo y la sangre, para cada uno de los </a:t>
            </a:r>
            <a:r>
              <a:rPr lang="es-ES" altLang="es-MX" sz="2400" smtClean="0">
                <a:solidFill>
                  <a:srgbClr val="99CCFF"/>
                </a:solidFill>
              </a:rPr>
              <a:t>gases</a:t>
            </a:r>
            <a:r>
              <a:rPr lang="es-ES" altLang="es-MX" sz="2400" smtClean="0"/>
              <a:t>.</a:t>
            </a:r>
          </a:p>
          <a:p>
            <a:r>
              <a:rPr lang="es-ES" altLang="es-MX" sz="2400" smtClean="0"/>
              <a:t>La </a:t>
            </a:r>
            <a:r>
              <a:rPr lang="es-ES" altLang="es-MX" sz="2400" smtClean="0">
                <a:solidFill>
                  <a:srgbClr val="FF7C80"/>
                </a:solidFill>
              </a:rPr>
              <a:t>presión parcial</a:t>
            </a:r>
            <a:r>
              <a:rPr lang="es-ES" altLang="es-MX" sz="2400" smtClean="0"/>
              <a:t> es </a:t>
            </a:r>
            <a:r>
              <a:rPr lang="es-ES" altLang="es-MX" sz="2400" smtClean="0">
                <a:solidFill>
                  <a:schemeClr val="hlink"/>
                </a:solidFill>
              </a:rPr>
              <a:t>proporcional</a:t>
            </a:r>
            <a:r>
              <a:rPr lang="es-ES" altLang="es-MX" sz="2400" smtClean="0"/>
              <a:t> a su </a:t>
            </a:r>
            <a:r>
              <a:rPr lang="es-ES" altLang="es-MX" sz="2400" smtClean="0">
                <a:solidFill>
                  <a:srgbClr val="FF7C80"/>
                </a:solidFill>
              </a:rPr>
              <a:t>concentración</a:t>
            </a:r>
            <a:r>
              <a:rPr lang="es-ES" altLang="es-MX" sz="2400" smtClean="0"/>
              <a:t> en una mezcla de </a:t>
            </a:r>
            <a:r>
              <a:rPr lang="es-ES" altLang="es-MX" sz="2400" smtClean="0">
                <a:solidFill>
                  <a:srgbClr val="99CCFF"/>
                </a:solidFill>
              </a:rPr>
              <a:t>gases</a:t>
            </a:r>
            <a:r>
              <a:rPr lang="es-ES" altLang="es-MX" sz="2400" smtClean="0"/>
              <a:t>.</a:t>
            </a:r>
          </a:p>
        </p:txBody>
      </p:sp>
      <p:pic>
        <p:nvPicPr>
          <p:cNvPr id="56324" name="Picture 10" descr="intercambio_gas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1463" y="1628775"/>
            <a:ext cx="3792537" cy="4687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68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Intercambio de gases: </a:t>
            </a:r>
            <a:br>
              <a:rPr lang="es-ES"/>
            </a:br>
            <a:r>
              <a:rPr lang="es-ES"/>
              <a:t>Aire inspirado y espirado</a:t>
            </a:r>
          </a:p>
        </p:txBody>
      </p:sp>
      <p:pic>
        <p:nvPicPr>
          <p:cNvPr id="58371" name="Picture 6" descr="intercambio_gases_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752600"/>
            <a:ext cx="8135938" cy="48910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346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Intercambio de gases: </a:t>
            </a:r>
            <a:br>
              <a:rPr lang="es-ES"/>
            </a:br>
            <a:r>
              <a:rPr lang="es-ES"/>
              <a:t>Presión parcial</a:t>
            </a:r>
          </a:p>
        </p:txBody>
      </p:sp>
      <p:graphicFrame>
        <p:nvGraphicFramePr>
          <p:cNvPr id="75833" name="Group 57"/>
          <p:cNvGraphicFramePr>
            <a:graphicFrameLocks noGrp="1"/>
          </p:cNvGraphicFramePr>
          <p:nvPr>
            <p:ph type="tbl" idx="1"/>
          </p:nvPr>
        </p:nvGraphicFramePr>
        <p:xfrm>
          <a:off x="395288" y="2492375"/>
          <a:ext cx="8291512" cy="2190902"/>
        </p:xfrm>
        <a:graphic>
          <a:graphicData uri="http://schemas.openxmlformats.org/drawingml/2006/table">
            <a:tbl>
              <a:tblPr/>
              <a:tblGrid>
                <a:gridCol w="1184275"/>
                <a:gridCol w="1185862"/>
                <a:gridCol w="1184275"/>
                <a:gridCol w="1182688"/>
                <a:gridCol w="1184275"/>
                <a:gridCol w="1185862"/>
                <a:gridCol w="1184275"/>
              </a:tblGrid>
              <a:tr h="7919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Región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Aire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Alveolo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Arteria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Intersticio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Célula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Vena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496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491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60453" name="Text Box 58"/>
          <p:cNvSpPr txBox="1">
            <a:spLocks noChangeArrowheads="1"/>
          </p:cNvSpPr>
          <p:nvPr/>
        </p:nvSpPr>
        <p:spPr bwMode="auto">
          <a:xfrm>
            <a:off x="611188" y="4889500"/>
            <a:ext cx="8064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b="1">
                <a:solidFill>
                  <a:prstClr val="white"/>
                </a:solidFill>
              </a:rPr>
              <a:t>Presión parcial de gases, a nivel del mar, en distintas regiones o partes del organismo [mm Hg]</a:t>
            </a:r>
            <a:r>
              <a:rPr lang="es-ES" altLang="es-MX">
                <a:solidFill>
                  <a:prstClr val="white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26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s-MX"/>
          </a:p>
        </p:txBody>
      </p:sp>
      <p:pic>
        <p:nvPicPr>
          <p:cNvPr id="62467" name="Picture 6" descr="Alveolo_pulmona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844675"/>
            <a:ext cx="6697662" cy="46974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8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Transporte de oxígeno por la sangre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133600"/>
            <a:ext cx="3889375" cy="4114800"/>
          </a:xfrm>
        </p:spPr>
        <p:txBody>
          <a:bodyPr/>
          <a:lstStyle/>
          <a:p>
            <a:r>
              <a:rPr lang="es-ES" altLang="es-MX" sz="2000" smtClean="0"/>
              <a:t>El 97 % es trasportado por la </a:t>
            </a:r>
            <a:r>
              <a:rPr lang="es-ES" altLang="es-MX" sz="2000" smtClean="0">
                <a:solidFill>
                  <a:srgbClr val="FF7C80"/>
                </a:solidFill>
              </a:rPr>
              <a:t>Hemoglobina</a:t>
            </a:r>
            <a:r>
              <a:rPr lang="es-ES" altLang="es-MX" sz="2000" smtClean="0"/>
              <a:t>, formándose </a:t>
            </a:r>
            <a:r>
              <a:rPr lang="es-ES" altLang="es-MX" sz="2000" smtClean="0">
                <a:solidFill>
                  <a:srgbClr val="FF0000"/>
                </a:solidFill>
              </a:rPr>
              <a:t>Oxihemoglobina</a:t>
            </a:r>
          </a:p>
          <a:p>
            <a:r>
              <a:rPr lang="es-ES" altLang="es-MX" sz="2000" smtClean="0"/>
              <a:t>La hemoglobina contiene cuatro átomos de hierro en forma de </a:t>
            </a:r>
            <a:r>
              <a:rPr lang="es-ES" altLang="es-MX" sz="2000" smtClean="0">
                <a:solidFill>
                  <a:srgbClr val="FF7C80"/>
                </a:solidFill>
              </a:rPr>
              <a:t>ión ferroso</a:t>
            </a:r>
            <a:r>
              <a:rPr lang="es-ES" altLang="es-MX" sz="2000" smtClean="0"/>
              <a:t>, y cada uno de ellos se une de forma reversible a una molécula de oxígeno.</a:t>
            </a:r>
          </a:p>
          <a:p>
            <a:r>
              <a:rPr lang="es-ES" altLang="es-MX" sz="2000" smtClean="0"/>
              <a:t>El 3 % restante se transporta </a:t>
            </a:r>
            <a:r>
              <a:rPr lang="es-ES" altLang="es-MX" sz="2000" smtClean="0">
                <a:solidFill>
                  <a:srgbClr val="FF7C80"/>
                </a:solidFill>
              </a:rPr>
              <a:t>disuelto en el plasma sanguíneo</a:t>
            </a:r>
          </a:p>
        </p:txBody>
      </p:sp>
      <p:pic>
        <p:nvPicPr>
          <p:cNvPr id="64516" name="Picture 4" descr="hemoglobin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060575"/>
            <a:ext cx="4356100" cy="40735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92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Transporte de oxígeno por la sangre</a:t>
            </a:r>
          </a:p>
        </p:txBody>
      </p:sp>
      <p:pic>
        <p:nvPicPr>
          <p:cNvPr id="66563" name="Picture 7" descr="hemo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2060575"/>
            <a:ext cx="3251200" cy="40322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6564" name="Picture 8" descr="transporte_oxigeno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1275" y="1916113"/>
            <a:ext cx="5292725" cy="42338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06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>El aparato respiratorio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349500"/>
            <a:ext cx="3429000" cy="4114800"/>
          </a:xfrm>
        </p:spPr>
        <p:txBody>
          <a:bodyPr/>
          <a:lstStyle/>
          <a:p>
            <a:r>
              <a:rPr lang="es-ES" altLang="es-MX" sz="2400" smtClean="0"/>
              <a:t>Vías respiratorias</a:t>
            </a:r>
          </a:p>
          <a:p>
            <a:pPr lvl="1"/>
            <a:r>
              <a:rPr lang="es-ES" altLang="es-MX" sz="2100" smtClean="0"/>
              <a:t>Fosas nasales</a:t>
            </a:r>
          </a:p>
          <a:p>
            <a:pPr lvl="1"/>
            <a:r>
              <a:rPr lang="es-ES" altLang="es-MX" sz="2100" smtClean="0"/>
              <a:t>Faringe</a:t>
            </a:r>
          </a:p>
          <a:p>
            <a:pPr lvl="1"/>
            <a:r>
              <a:rPr lang="es-ES" altLang="es-MX" sz="2100" smtClean="0"/>
              <a:t>Laringe</a:t>
            </a:r>
          </a:p>
          <a:p>
            <a:pPr lvl="1"/>
            <a:r>
              <a:rPr lang="es-ES" altLang="es-MX" sz="2100" smtClean="0"/>
              <a:t>Tráquea</a:t>
            </a:r>
          </a:p>
          <a:p>
            <a:pPr lvl="1"/>
            <a:r>
              <a:rPr lang="es-ES" altLang="es-MX" sz="2100" smtClean="0"/>
              <a:t>Bronquios</a:t>
            </a:r>
          </a:p>
          <a:p>
            <a:pPr lvl="1"/>
            <a:r>
              <a:rPr lang="es-ES" altLang="es-MX" sz="2100" smtClean="0"/>
              <a:t>Bronquiolos</a:t>
            </a:r>
          </a:p>
          <a:p>
            <a:pPr lvl="1"/>
            <a:r>
              <a:rPr lang="es-ES" altLang="es-MX" sz="2100" smtClean="0"/>
              <a:t>Alveolos </a:t>
            </a:r>
          </a:p>
          <a:p>
            <a:r>
              <a:rPr lang="es-ES" altLang="es-MX" sz="2400" smtClean="0"/>
              <a:t>Pulmones</a:t>
            </a:r>
          </a:p>
          <a:p>
            <a:endParaRPr lang="es-ES" altLang="es-MX" sz="2400" smtClean="0"/>
          </a:p>
          <a:p>
            <a:pPr lvl="1"/>
            <a:endParaRPr lang="es-ES" altLang="es-MX" sz="2100" smtClean="0"/>
          </a:p>
        </p:txBody>
      </p:sp>
      <p:pic>
        <p:nvPicPr>
          <p:cNvPr id="15364" name="Picture 5" descr="aparato_respiratorio_adam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5"/>
          <a:stretch>
            <a:fillRect/>
          </a:stretch>
        </p:blipFill>
        <p:spPr>
          <a:xfrm>
            <a:off x="3276600" y="1789113"/>
            <a:ext cx="5651500" cy="42529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70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Transporte de oxígeno por la sangre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 smtClean="0"/>
              <a:t>La hemoglobina es unas 200 veces más afín por el </a:t>
            </a:r>
            <a:r>
              <a:rPr lang="es-ES" altLang="es-MX" smtClean="0">
                <a:solidFill>
                  <a:schemeClr val="folHlink"/>
                </a:solidFill>
              </a:rPr>
              <a:t>monóxido de carbono</a:t>
            </a:r>
            <a:r>
              <a:rPr lang="es-ES" altLang="es-MX" smtClean="0"/>
              <a:t> que por el oxígeno.</a:t>
            </a:r>
          </a:p>
          <a:p>
            <a:r>
              <a:rPr lang="es-ES" altLang="es-MX" smtClean="0"/>
              <a:t>En presencia de CO, se forma </a:t>
            </a:r>
            <a:r>
              <a:rPr lang="es-ES" altLang="es-MX" smtClean="0">
                <a:solidFill>
                  <a:srgbClr val="FF0000"/>
                </a:solidFill>
              </a:rPr>
              <a:t>carboxihemoglobina</a:t>
            </a:r>
            <a:r>
              <a:rPr lang="es-ES" altLang="es-MX" smtClean="0"/>
              <a:t>, de color rojo cereza, que no puede transportar oxígeno.</a:t>
            </a:r>
          </a:p>
          <a:p>
            <a:r>
              <a:rPr lang="es-ES" altLang="es-MX" smtClean="0"/>
              <a:t>Se produce la muerte por </a:t>
            </a:r>
            <a:r>
              <a:rPr lang="es-ES" altLang="es-MX" smtClean="0">
                <a:solidFill>
                  <a:schemeClr val="folHlink"/>
                </a:solidFill>
              </a:rPr>
              <a:t>hipoxia</a:t>
            </a:r>
            <a:r>
              <a:rPr lang="es-ES" altLang="es-MX" smtClean="0"/>
              <a:t>, pero no se presenta </a:t>
            </a:r>
            <a:r>
              <a:rPr lang="es-ES" altLang="es-MX" smtClean="0">
                <a:solidFill>
                  <a:srgbClr val="0099FF"/>
                </a:solidFill>
              </a:rPr>
              <a:t>cianosis</a:t>
            </a:r>
          </a:p>
        </p:txBody>
      </p:sp>
    </p:spTree>
    <p:extLst>
      <p:ext uri="{BB962C8B-B14F-4D97-AF65-F5344CB8AC3E}">
        <p14:creationId xmlns:p14="http://schemas.microsoft.com/office/powerpoint/2010/main" val="196023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Transporte de dióxido de carbono por la sangre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 smtClean="0"/>
              <a:t>El 65 % se transporta como </a:t>
            </a:r>
            <a:r>
              <a:rPr lang="es-ES" altLang="es-MX" smtClean="0">
                <a:solidFill>
                  <a:schemeClr val="hlink"/>
                </a:solidFill>
              </a:rPr>
              <a:t>ión bicarbonato</a:t>
            </a:r>
            <a:r>
              <a:rPr lang="es-ES" altLang="es-MX" smtClean="0"/>
              <a:t>, (HCO</a:t>
            </a:r>
            <a:r>
              <a:rPr lang="es-ES" altLang="es-MX" baseline="-25000" smtClean="0"/>
              <a:t>3</a:t>
            </a:r>
            <a:r>
              <a:rPr lang="es-ES" altLang="es-MX" smtClean="0"/>
              <a:t>)</a:t>
            </a:r>
            <a:r>
              <a:rPr lang="es-ES" altLang="es-MX" baseline="30000" smtClean="0"/>
              <a:t>-</a:t>
            </a:r>
            <a:r>
              <a:rPr lang="es-ES" altLang="es-MX" smtClean="0"/>
              <a:t> , disuelto en el plasma</a:t>
            </a:r>
          </a:p>
          <a:p>
            <a:r>
              <a:rPr lang="es-ES" altLang="es-MX" smtClean="0"/>
              <a:t>El 25 % se transporta unido a la hemoglobina, en forma de </a:t>
            </a:r>
            <a:r>
              <a:rPr lang="es-ES" altLang="es-MX" smtClean="0">
                <a:solidFill>
                  <a:srgbClr val="FF0000"/>
                </a:solidFill>
              </a:rPr>
              <a:t>carbaminohemoglobina</a:t>
            </a:r>
          </a:p>
          <a:p>
            <a:r>
              <a:rPr lang="es-ES" altLang="es-MX" smtClean="0"/>
              <a:t>El 10 % se transporta disuelto directamente en el plasma</a:t>
            </a:r>
          </a:p>
          <a:p>
            <a:endParaRPr lang="es-ES" altLang="es-MX" smtClean="0"/>
          </a:p>
          <a:p>
            <a:endParaRPr lang="es-ES" altLang="es-MX" baseline="30000" smtClean="0"/>
          </a:p>
        </p:txBody>
      </p:sp>
    </p:spTree>
    <p:extLst>
      <p:ext uri="{BB962C8B-B14F-4D97-AF65-F5344CB8AC3E}">
        <p14:creationId xmlns:p14="http://schemas.microsoft.com/office/powerpoint/2010/main" val="12890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Respiración celular</a:t>
            </a:r>
          </a:p>
        </p:txBody>
      </p:sp>
      <p:pic>
        <p:nvPicPr>
          <p:cNvPr id="72707" name="Picture 6" descr="Respiracion celula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2349500"/>
            <a:ext cx="4537075" cy="30670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70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557338"/>
            <a:ext cx="3754437" cy="4679950"/>
          </a:xfrm>
        </p:spPr>
        <p:txBody>
          <a:bodyPr/>
          <a:lstStyle/>
          <a:p>
            <a:r>
              <a:rPr lang="es-ES" altLang="es-MX" sz="2000" smtClean="0"/>
              <a:t>Proceso metabólico por el que los </a:t>
            </a:r>
            <a:r>
              <a:rPr lang="es-ES" altLang="es-MX" sz="2000" smtClean="0">
                <a:solidFill>
                  <a:schemeClr val="folHlink"/>
                </a:solidFill>
              </a:rPr>
              <a:t>nutrientes</a:t>
            </a:r>
            <a:r>
              <a:rPr lang="es-ES" altLang="es-MX" sz="2000" smtClean="0"/>
              <a:t> se combinan con el oxígeno y se descomponen, liberando </a:t>
            </a:r>
            <a:r>
              <a:rPr lang="es-ES" altLang="es-MX" sz="2000" smtClean="0">
                <a:solidFill>
                  <a:srgbClr val="FF0000"/>
                </a:solidFill>
              </a:rPr>
              <a:t>energía</a:t>
            </a:r>
            <a:r>
              <a:rPr lang="es-ES" altLang="es-MX" sz="2000" smtClean="0"/>
              <a:t>.</a:t>
            </a:r>
          </a:p>
          <a:p>
            <a:r>
              <a:rPr lang="es-ES" altLang="es-MX" sz="2000" smtClean="0"/>
              <a:t>Ocurre en las </a:t>
            </a:r>
            <a:r>
              <a:rPr lang="es-ES" altLang="es-MX" sz="2000" smtClean="0">
                <a:solidFill>
                  <a:schemeClr val="folHlink"/>
                </a:solidFill>
              </a:rPr>
              <a:t>mitocondrias</a:t>
            </a:r>
            <a:r>
              <a:rPr lang="es-ES" altLang="es-MX" sz="2000" smtClean="0"/>
              <a:t> de las células</a:t>
            </a:r>
          </a:p>
          <a:p>
            <a:r>
              <a:rPr lang="es-ES" altLang="es-MX" sz="2000" smtClean="0"/>
              <a:t>Esta energía es utilizada para la síntesis de moléculas de </a:t>
            </a:r>
            <a:r>
              <a:rPr lang="es-ES" altLang="es-MX" sz="2000" smtClean="0">
                <a:solidFill>
                  <a:srgbClr val="FF0000"/>
                </a:solidFill>
              </a:rPr>
              <a:t>ATP</a:t>
            </a:r>
          </a:p>
          <a:p>
            <a:r>
              <a:rPr lang="es-ES" altLang="es-MX" sz="2000" smtClean="0"/>
              <a:t>El ATP es utilizado para realizar otros procesos: </a:t>
            </a:r>
            <a:r>
              <a:rPr lang="es-ES" altLang="es-MX" sz="2000" smtClean="0">
                <a:solidFill>
                  <a:srgbClr val="0099FF"/>
                </a:solidFill>
              </a:rPr>
              <a:t>biosíntesis</a:t>
            </a:r>
            <a:r>
              <a:rPr lang="es-ES" altLang="es-MX" sz="2000" smtClean="0"/>
              <a:t>, </a:t>
            </a:r>
            <a:r>
              <a:rPr lang="es-ES" altLang="es-MX" sz="2000" smtClean="0">
                <a:solidFill>
                  <a:srgbClr val="0099FF"/>
                </a:solidFill>
              </a:rPr>
              <a:t>contracción muscular</a:t>
            </a:r>
            <a:r>
              <a:rPr lang="es-ES" altLang="es-MX" sz="2000" smtClean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98464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0050" y="620713"/>
            <a:ext cx="6378575" cy="1292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>Respiración aerobia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2276475"/>
            <a:ext cx="7632700" cy="6556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altLang="es-MX" sz="2400" smtClean="0"/>
              <a:t>C</a:t>
            </a:r>
            <a:r>
              <a:rPr lang="es-ES" altLang="es-MX" sz="2400" baseline="-25000" smtClean="0"/>
              <a:t>6</a:t>
            </a:r>
            <a:r>
              <a:rPr lang="es-ES" altLang="es-MX" sz="2400" smtClean="0"/>
              <a:t> H</a:t>
            </a:r>
            <a:r>
              <a:rPr lang="es-ES" altLang="es-MX" sz="2400" baseline="-25000" smtClean="0"/>
              <a:t>12</a:t>
            </a:r>
            <a:r>
              <a:rPr lang="es-ES" altLang="es-MX" sz="2400" smtClean="0"/>
              <a:t> O</a:t>
            </a:r>
            <a:r>
              <a:rPr lang="es-ES" altLang="es-MX" sz="2400" baseline="-25000" smtClean="0"/>
              <a:t>6</a:t>
            </a:r>
            <a:r>
              <a:rPr lang="es-ES" altLang="es-MX" sz="2400" smtClean="0"/>
              <a:t> + 6 O</a:t>
            </a:r>
            <a:r>
              <a:rPr lang="es-ES" altLang="es-MX" sz="2400" baseline="-25000" smtClean="0"/>
              <a:t>2</a:t>
            </a:r>
            <a:r>
              <a:rPr lang="es-ES" altLang="es-MX" sz="2400" smtClean="0"/>
              <a:t> ---&gt; 6 CO</a:t>
            </a:r>
            <a:r>
              <a:rPr lang="es-ES" altLang="es-MX" sz="2400" baseline="-25000" smtClean="0"/>
              <a:t>2</a:t>
            </a:r>
            <a:r>
              <a:rPr lang="es-ES" altLang="es-MX" sz="2400" smtClean="0"/>
              <a:t> + 6 H</a:t>
            </a:r>
            <a:r>
              <a:rPr lang="es-ES" altLang="es-MX" sz="2400" baseline="-25000" smtClean="0"/>
              <a:t>2</a:t>
            </a:r>
            <a:r>
              <a:rPr lang="es-ES" altLang="es-MX" sz="2400" smtClean="0"/>
              <a:t>O + </a:t>
            </a:r>
            <a:r>
              <a:rPr lang="es-ES" altLang="es-MX" sz="2400" b="1" smtClean="0">
                <a:hlinkClick r:id="rId3" tooltip="Energía"/>
              </a:rPr>
              <a:t>energía</a:t>
            </a:r>
            <a:r>
              <a:rPr lang="es-ES" altLang="es-MX" sz="2400" b="1" smtClean="0"/>
              <a:t> (</a:t>
            </a:r>
            <a:r>
              <a:rPr lang="es-ES" altLang="es-MX" sz="2400" b="1" u="sng" smtClean="0">
                <a:hlinkClick r:id="rId4" tooltip="Adenosín trifosfato"/>
              </a:rPr>
              <a:t>ATP</a:t>
            </a:r>
            <a:r>
              <a:rPr lang="es-ES" altLang="es-MX" sz="2400" b="1" smtClean="0"/>
              <a:t>)</a:t>
            </a:r>
            <a:r>
              <a:rPr lang="es-ES" altLang="es-MX" sz="2400" smtClean="0"/>
              <a:t> </a:t>
            </a:r>
          </a:p>
        </p:txBody>
      </p:sp>
      <p:sp>
        <p:nvSpPr>
          <p:cNvPr id="74756" name="Text Box 5"/>
          <p:cNvSpPr txBox="1">
            <a:spLocks noChangeArrowheads="1"/>
          </p:cNvSpPr>
          <p:nvPr/>
        </p:nvSpPr>
        <p:spPr bwMode="auto">
          <a:xfrm>
            <a:off x="1023938" y="2997200"/>
            <a:ext cx="7724775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2400">
                <a:solidFill>
                  <a:prstClr val="white"/>
                </a:solidFill>
              </a:rPr>
              <a:t>El </a:t>
            </a:r>
            <a:r>
              <a:rPr lang="es-ES" altLang="es-MX" sz="2400">
                <a:solidFill>
                  <a:srgbClr val="F0532B"/>
                </a:solidFill>
              </a:rPr>
              <a:t>aceptor de los electrones</a:t>
            </a:r>
            <a:r>
              <a:rPr lang="es-ES" altLang="es-MX" sz="2400">
                <a:solidFill>
                  <a:prstClr val="white"/>
                </a:solidFill>
              </a:rPr>
              <a:t> desprendidos de los compuestos orgánicos es el </a:t>
            </a:r>
            <a:r>
              <a:rPr lang="es-ES" altLang="es-MX" sz="2400">
                <a:solidFill>
                  <a:srgbClr val="F0532B"/>
                </a:solidFill>
              </a:rPr>
              <a:t>oxígeno</a:t>
            </a:r>
            <a:r>
              <a:rPr lang="es-ES" altLang="es-MX" sz="2400">
                <a:solidFill>
                  <a:prstClr val="white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altLang="es-MX" sz="2400">
                <a:solidFill>
                  <a:prstClr val="white"/>
                </a:solidFill>
              </a:rPr>
              <a:t>Ocurre en varias etapas: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DF2E28"/>
              </a:buClr>
              <a:buFont typeface="Wingdings" pitchFamily="2" charset="2"/>
              <a:buChar char="q"/>
            </a:pPr>
            <a:r>
              <a:rPr lang="es-ES" altLang="es-MX" sz="2400">
                <a:solidFill>
                  <a:prstClr val="white"/>
                </a:solidFill>
              </a:rPr>
              <a:t> </a:t>
            </a:r>
            <a:r>
              <a:rPr lang="es-ES" altLang="es-MX" sz="2400">
                <a:solidFill>
                  <a:srgbClr val="0099FF"/>
                </a:solidFill>
              </a:rPr>
              <a:t>Glucólisis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DF2E28"/>
              </a:buClr>
              <a:buFont typeface="Wingdings" pitchFamily="2" charset="2"/>
              <a:buChar char="q"/>
            </a:pPr>
            <a:r>
              <a:rPr lang="es-ES" altLang="es-MX" sz="2400">
                <a:solidFill>
                  <a:prstClr val="white"/>
                </a:solidFill>
              </a:rPr>
              <a:t> Oxidación del </a:t>
            </a:r>
            <a:r>
              <a:rPr lang="es-ES" altLang="es-MX" sz="2400">
                <a:solidFill>
                  <a:srgbClr val="0099FF"/>
                </a:solidFill>
              </a:rPr>
              <a:t>ácido pirúvico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DF2E28"/>
              </a:buClr>
              <a:buFont typeface="Wingdings" pitchFamily="2" charset="2"/>
              <a:buChar char="q"/>
            </a:pPr>
            <a:r>
              <a:rPr lang="es-ES" altLang="es-MX" sz="2400">
                <a:solidFill>
                  <a:prstClr val="white"/>
                </a:solidFill>
              </a:rPr>
              <a:t> </a:t>
            </a:r>
            <a:r>
              <a:rPr lang="es-ES" altLang="es-MX" sz="2400">
                <a:solidFill>
                  <a:srgbClr val="0099FF"/>
                </a:solidFill>
              </a:rPr>
              <a:t>Ciclo de Krebs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DF2E28"/>
              </a:buClr>
              <a:buFont typeface="Wingdings" pitchFamily="2" charset="2"/>
              <a:buChar char="q"/>
            </a:pPr>
            <a:r>
              <a:rPr lang="es-ES" altLang="es-MX" sz="2400">
                <a:solidFill>
                  <a:prstClr val="white"/>
                </a:solidFill>
              </a:rPr>
              <a:t> </a:t>
            </a:r>
            <a:r>
              <a:rPr lang="es-ES" altLang="es-MX" sz="2400">
                <a:solidFill>
                  <a:srgbClr val="0099FF"/>
                </a:solidFill>
              </a:rPr>
              <a:t>Cadena respiratoria</a:t>
            </a:r>
            <a:r>
              <a:rPr lang="es-ES" altLang="es-MX" sz="2400">
                <a:solidFill>
                  <a:prstClr val="white"/>
                </a:solidFill>
              </a:rPr>
              <a:t> y </a:t>
            </a:r>
            <a:r>
              <a:rPr lang="es-ES" altLang="es-MX" sz="2400">
                <a:solidFill>
                  <a:srgbClr val="0099FF"/>
                </a:solidFill>
              </a:rPr>
              <a:t>fosforilación oxidativa</a:t>
            </a:r>
          </a:p>
        </p:txBody>
      </p:sp>
    </p:spTree>
    <p:extLst>
      <p:ext uri="{BB962C8B-B14F-4D97-AF65-F5344CB8AC3E}">
        <p14:creationId xmlns:p14="http://schemas.microsoft.com/office/powerpoint/2010/main" val="199744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Regulación de la respiración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3068638"/>
            <a:ext cx="7010400" cy="944562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2400" dirty="0">
                <a:solidFill>
                  <a:srgbClr val="0099FF"/>
                </a:solidFill>
              </a:rPr>
              <a:t>T</a:t>
            </a:r>
            <a:r>
              <a:rPr lang="es-ES" sz="2400" dirty="0" smtClean="0">
                <a:solidFill>
                  <a:srgbClr val="0099FF"/>
                </a:solidFill>
              </a:rPr>
              <a:t>ronco </a:t>
            </a:r>
            <a:r>
              <a:rPr lang="es-ES" sz="2400" dirty="0">
                <a:solidFill>
                  <a:srgbClr val="0099FF"/>
                </a:solidFill>
              </a:rPr>
              <a:t>del encéfalo</a:t>
            </a:r>
            <a:r>
              <a:rPr lang="es-ES" sz="2400" dirty="0"/>
              <a:t> o </a:t>
            </a:r>
            <a:r>
              <a:rPr lang="es-ES" sz="2400" dirty="0">
                <a:solidFill>
                  <a:srgbClr val="0099FF"/>
                </a:solidFill>
              </a:rPr>
              <a:t>bulbo raquídeo.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s-ES" sz="2400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0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1 Título"/>
          <p:cNvSpPr>
            <a:spLocks noGrp="1"/>
          </p:cNvSpPr>
          <p:nvPr>
            <p:ph type="title" idx="4294967295"/>
          </p:nvPr>
        </p:nvSpPr>
        <p:spPr>
          <a:xfrm>
            <a:off x="2133600" y="457200"/>
            <a:ext cx="7010400" cy="1295400"/>
          </a:xfrm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/>
              <a:t>Control nervioso de la respiración</a:t>
            </a:r>
          </a:p>
        </p:txBody>
      </p:sp>
      <p:sp>
        <p:nvSpPr>
          <p:cNvPr id="78851" name="2 Marcador de contenido"/>
          <p:cNvSpPr>
            <a:spLocks noGrp="1"/>
          </p:cNvSpPr>
          <p:nvPr>
            <p:ph idx="4294967295"/>
          </p:nvPr>
        </p:nvSpPr>
        <p:spPr>
          <a:xfrm>
            <a:off x="1042988" y="2060575"/>
            <a:ext cx="7010400" cy="4114800"/>
          </a:xfrm>
        </p:spPr>
        <p:txBody>
          <a:bodyPr/>
          <a:lstStyle/>
          <a:p>
            <a:pPr marL="469900" indent="-469900"/>
            <a:endParaRPr lang="es-ES" altLang="es-MX" sz="3000" baseline="-25000" smtClean="0"/>
          </a:p>
          <a:p>
            <a:pPr marL="469900" indent="-469900"/>
            <a:r>
              <a:rPr lang="es-ES" altLang="es-MX" sz="3000" smtClean="0"/>
              <a:t>El patrón cíclico de respiración se modifica por diversos estímulos:</a:t>
            </a:r>
          </a:p>
          <a:p>
            <a:pPr marL="908050" lvl="1" indent="-436563"/>
            <a:endParaRPr lang="es-ES" altLang="es-MX" sz="2700" smtClean="0"/>
          </a:p>
          <a:p>
            <a:pPr marL="908050" lvl="1" indent="-436563"/>
            <a:r>
              <a:rPr lang="es-ES" altLang="es-MX" sz="2700" smtClean="0"/>
              <a:t>Cambios en el pH o en la concentración de CO</a:t>
            </a:r>
            <a:r>
              <a:rPr lang="es-ES" altLang="es-MX" sz="2700" baseline="-25000" smtClean="0"/>
              <a:t>2</a:t>
            </a:r>
            <a:r>
              <a:rPr lang="es-ES" altLang="es-MX" sz="2700" smtClean="0"/>
              <a:t> y de O</a:t>
            </a:r>
            <a:r>
              <a:rPr lang="es-ES" altLang="es-MX" sz="2700" baseline="-25000" smtClean="0"/>
              <a:t>2</a:t>
            </a:r>
          </a:p>
          <a:p>
            <a:pPr marL="908050" lvl="1" indent="-436563"/>
            <a:endParaRPr lang="es-ES" altLang="es-MX" sz="2700" baseline="-25000" smtClean="0"/>
          </a:p>
          <a:p>
            <a:pPr marL="908050" lvl="1" indent="-436563"/>
            <a:r>
              <a:rPr lang="es-ES" altLang="es-MX" sz="2700" smtClean="0"/>
              <a:t>Situaciones como el ejercicio, emociones, cambios de presión arterial y temperatura</a:t>
            </a:r>
          </a:p>
          <a:p>
            <a:pPr marL="469900" indent="-469900"/>
            <a:endParaRPr lang="es-ES" altLang="es-MX" sz="3000" smtClean="0"/>
          </a:p>
          <a:p>
            <a:pPr marL="469900" indent="-469900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215451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Regulación de la respiración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3213100"/>
            <a:ext cx="8243887" cy="12319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s-ES" altLang="es-MX" sz="2400" smtClean="0">
                <a:solidFill>
                  <a:srgbClr val="0099FF"/>
                </a:solidFill>
              </a:rPr>
              <a:t>Mecanorreceptores</a:t>
            </a:r>
            <a:r>
              <a:rPr lang="es-ES" altLang="es-MX" sz="2400" smtClean="0"/>
              <a:t> (músculos, pulmones, etc.)</a:t>
            </a:r>
          </a:p>
          <a:p>
            <a:pPr marL="0" indent="0">
              <a:buFont typeface="Arial" charset="0"/>
              <a:buNone/>
            </a:pPr>
            <a:r>
              <a:rPr lang="es-ES" altLang="es-MX" sz="2400" smtClean="0">
                <a:solidFill>
                  <a:srgbClr val="0099FF"/>
                </a:solidFill>
              </a:rPr>
              <a:t>Quimiorreceptores</a:t>
            </a:r>
            <a:r>
              <a:rPr lang="es-ES" altLang="es-MX" sz="2400" smtClean="0"/>
              <a:t> (</a:t>
            </a:r>
            <a:r>
              <a:rPr lang="es-ES" altLang="es-MX" sz="2400" smtClean="0">
                <a:solidFill>
                  <a:srgbClr val="FF0000"/>
                </a:solidFill>
              </a:rPr>
              <a:t>cuerpos carotídeo y aórtico)</a:t>
            </a:r>
            <a:endParaRPr lang="es-ES" altLang="es-MX" sz="2400" smtClean="0"/>
          </a:p>
        </p:txBody>
      </p:sp>
    </p:spTree>
    <p:extLst>
      <p:ext uri="{BB962C8B-B14F-4D97-AF65-F5344CB8AC3E}">
        <p14:creationId xmlns:p14="http://schemas.microsoft.com/office/powerpoint/2010/main" val="304745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5"/>
          <p:cNvSpPr>
            <a:spLocks noGrp="1" noChangeArrowheads="1"/>
          </p:cNvSpPr>
          <p:nvPr>
            <p:ph type="title"/>
          </p:nvPr>
        </p:nvSpPr>
        <p:spPr>
          <a:xfrm>
            <a:off x="1116013" y="93663"/>
            <a:ext cx="6376987" cy="12938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/>
              <a:t>Regulación de la respiración</a:t>
            </a:r>
          </a:p>
        </p:txBody>
      </p:sp>
      <p:pic>
        <p:nvPicPr>
          <p:cNvPr id="82947" name="Picture 10" descr="regulacion_respiracio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387475"/>
            <a:ext cx="8243887" cy="54705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99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Group 13"/>
          <p:cNvGrpSpPr>
            <a:grpSpLocks/>
          </p:cNvGrpSpPr>
          <p:nvPr/>
        </p:nvGrpSpPr>
        <p:grpSpPr bwMode="auto">
          <a:xfrm>
            <a:off x="438150" y="1773238"/>
            <a:ext cx="2447925" cy="1881187"/>
            <a:chOff x="204" y="1752"/>
            <a:chExt cx="1542" cy="1185"/>
          </a:xfrm>
        </p:grpSpPr>
        <p:sp>
          <p:nvSpPr>
            <p:cNvPr id="85003" name="Text Box 6"/>
            <p:cNvSpPr txBox="1">
              <a:spLocks noChangeArrowheads="1"/>
            </p:cNvSpPr>
            <p:nvPr/>
          </p:nvSpPr>
          <p:spPr bwMode="auto">
            <a:xfrm>
              <a:off x="204" y="1752"/>
              <a:ext cx="1542" cy="3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ES" altLang="es-MX" sz="2800">
                  <a:solidFill>
                    <a:prstClr val="white"/>
                  </a:solidFill>
                  <a:latin typeface="Verdana" pitchFamily="34" charset="0"/>
                  <a:cs typeface="Arial" charset="0"/>
                </a:rPr>
                <a:t>Centrales</a:t>
              </a:r>
              <a:endParaRPr lang="es-ES" altLang="es-MX" sz="2800" baseline="-25000">
                <a:solidFill>
                  <a:prstClr val="white"/>
                </a:solidFill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85004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2115"/>
              <a:ext cx="876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4995" name="Group 12"/>
          <p:cNvGrpSpPr>
            <a:grpSpLocks/>
          </p:cNvGrpSpPr>
          <p:nvPr/>
        </p:nvGrpSpPr>
        <p:grpSpPr bwMode="auto">
          <a:xfrm>
            <a:off x="5694363" y="1773238"/>
            <a:ext cx="3054350" cy="2808287"/>
            <a:chOff x="3515" y="1752"/>
            <a:chExt cx="1924" cy="1769"/>
          </a:xfrm>
        </p:grpSpPr>
        <p:sp>
          <p:nvSpPr>
            <p:cNvPr id="84999" name="Text Box 7"/>
            <p:cNvSpPr txBox="1">
              <a:spLocks noChangeArrowheads="1"/>
            </p:cNvSpPr>
            <p:nvPr/>
          </p:nvSpPr>
          <p:spPr bwMode="auto">
            <a:xfrm>
              <a:off x="3515" y="1752"/>
              <a:ext cx="1542" cy="3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ES" altLang="es-MX" sz="2800">
                  <a:solidFill>
                    <a:prstClr val="white"/>
                  </a:solidFill>
                  <a:latin typeface="Verdana" pitchFamily="34" charset="0"/>
                  <a:cs typeface="Arial" charset="0"/>
                </a:rPr>
                <a:t>Periféricos</a:t>
              </a:r>
              <a:endParaRPr lang="es-ES" altLang="es-MX" sz="2800" baseline="-25000">
                <a:solidFill>
                  <a:prstClr val="white"/>
                </a:solidFill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8500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2115"/>
              <a:ext cx="7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001" name="Text Box 10"/>
            <p:cNvSpPr txBox="1">
              <a:spLocks noChangeArrowheads="1"/>
            </p:cNvSpPr>
            <p:nvPr/>
          </p:nvSpPr>
          <p:spPr bwMode="auto">
            <a:xfrm>
              <a:off x="4500" y="2811"/>
              <a:ext cx="5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ES" altLang="es-MX" sz="1800">
                  <a:solidFill>
                    <a:prstClr val="white"/>
                  </a:solidFill>
                  <a:latin typeface="Verdana" pitchFamily="34" charset="0"/>
                  <a:cs typeface="Arial" charset="0"/>
                </a:rPr>
                <a:t>aorta</a:t>
              </a:r>
            </a:p>
          </p:txBody>
        </p:sp>
        <p:sp>
          <p:nvSpPr>
            <p:cNvPr id="85002" name="Text Box 11"/>
            <p:cNvSpPr txBox="1">
              <a:spLocks noChangeArrowheads="1"/>
            </p:cNvSpPr>
            <p:nvPr/>
          </p:nvSpPr>
          <p:spPr bwMode="auto">
            <a:xfrm>
              <a:off x="4468" y="2205"/>
              <a:ext cx="97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2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ES" altLang="es-MX" sz="1800">
                  <a:solidFill>
                    <a:prstClr val="white"/>
                  </a:solidFill>
                  <a:latin typeface="Verdana" pitchFamily="34" charset="0"/>
                  <a:cs typeface="Arial" charset="0"/>
                </a:rPr>
                <a:t>Carótidas</a:t>
              </a:r>
            </a:p>
          </p:txBody>
        </p:sp>
      </p:grpSp>
      <p:sp>
        <p:nvSpPr>
          <p:cNvPr id="84996" name="Text Box 23"/>
          <p:cNvSpPr txBox="1">
            <a:spLocks noChangeArrowheads="1"/>
          </p:cNvSpPr>
          <p:nvPr/>
        </p:nvSpPr>
        <p:spPr bwMode="auto">
          <a:xfrm>
            <a:off x="4787900" y="4581525"/>
            <a:ext cx="4176713" cy="101600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MX" sz="2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Detectan cambios en PO</a:t>
            </a:r>
            <a:r>
              <a:rPr lang="es-ES" altLang="es-MX" sz="2000" baseline="-25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2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MX" sz="2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Detectan cambios en PCO</a:t>
            </a:r>
            <a:r>
              <a:rPr lang="es-ES" altLang="es-MX" sz="2000" baseline="-25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2</a:t>
            </a:r>
            <a:r>
              <a:rPr lang="es-ES" altLang="es-MX" sz="2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 de forma </a:t>
            </a:r>
            <a:r>
              <a:rPr lang="es-ES" altLang="es-MX" sz="2000">
                <a:solidFill>
                  <a:srgbClr val="FF0000"/>
                </a:solidFill>
                <a:latin typeface="Verdana" pitchFamily="34" charset="0"/>
                <a:cs typeface="Arial" charset="0"/>
              </a:rPr>
              <a:t>directa</a:t>
            </a:r>
          </a:p>
        </p:txBody>
      </p:sp>
      <p:sp>
        <p:nvSpPr>
          <p:cNvPr id="84997" name="Text Box 29"/>
          <p:cNvSpPr txBox="1">
            <a:spLocks noChangeArrowheads="1"/>
          </p:cNvSpPr>
          <p:nvPr/>
        </p:nvSpPr>
        <p:spPr bwMode="auto">
          <a:xfrm>
            <a:off x="179388" y="4589463"/>
            <a:ext cx="4176712" cy="132080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MX" sz="2000">
                <a:solidFill>
                  <a:srgbClr val="FF0000"/>
                </a:solidFill>
                <a:latin typeface="Verdana" pitchFamily="34" charset="0"/>
                <a:cs typeface="Arial" charset="0"/>
              </a:rPr>
              <a:t>No</a:t>
            </a:r>
            <a:r>
              <a:rPr lang="es-ES" altLang="es-MX" sz="2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 detectan cambios en PO</a:t>
            </a:r>
            <a:r>
              <a:rPr lang="es-ES" altLang="es-MX" sz="2000" baseline="-25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2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MX" sz="2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Detectan cambios en PCO</a:t>
            </a:r>
            <a:r>
              <a:rPr lang="es-ES" altLang="es-MX" sz="2000" baseline="-25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2</a:t>
            </a:r>
            <a:endParaRPr lang="es-ES" altLang="es-MX" sz="2000">
              <a:solidFill>
                <a:prstClr val="white"/>
              </a:solidFill>
              <a:latin typeface="Verdana" pitchFamily="34" charset="0"/>
              <a:cs typeface="Arial" charset="0"/>
            </a:endParaRP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MX" sz="2000">
                <a:solidFill>
                  <a:prstClr val="white"/>
                </a:solidFill>
                <a:latin typeface="Verdana" pitchFamily="34" charset="0"/>
                <a:cs typeface="Arial" charset="0"/>
              </a:rPr>
              <a:t>de forma </a:t>
            </a:r>
            <a:r>
              <a:rPr lang="es-ES" altLang="es-MX" sz="2000">
                <a:solidFill>
                  <a:srgbClr val="FF0000"/>
                </a:solidFill>
                <a:latin typeface="Verdana" pitchFamily="34" charset="0"/>
                <a:cs typeface="Arial" charset="0"/>
              </a:rPr>
              <a:t>indirecta (por cambios de pH)</a:t>
            </a:r>
          </a:p>
        </p:txBody>
      </p:sp>
      <p:sp>
        <p:nvSpPr>
          <p:cNvPr id="115724" name="14 Título"/>
          <p:cNvSpPr>
            <a:spLocks noGrp="1"/>
          </p:cNvSpPr>
          <p:nvPr>
            <p:ph type="title" idx="4294967295"/>
          </p:nvPr>
        </p:nvSpPr>
        <p:spPr>
          <a:xfrm>
            <a:off x="2133600" y="457200"/>
            <a:ext cx="7010400" cy="884238"/>
          </a:xfr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Quimiorreceptores</a:t>
            </a:r>
          </a:p>
        </p:txBody>
      </p:sp>
    </p:spTree>
    <p:extLst>
      <p:ext uri="{BB962C8B-B14F-4D97-AF65-F5344CB8AC3E}">
        <p14:creationId xmlns:p14="http://schemas.microsoft.com/office/powerpoint/2010/main" val="407330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376987" cy="12938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/>
              <a:t>Regulación de la respiración</a:t>
            </a:r>
          </a:p>
        </p:txBody>
      </p:sp>
      <p:graphicFrame>
        <p:nvGraphicFramePr>
          <p:cNvPr id="87043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50825" y="1716088"/>
          <a:ext cx="8821738" cy="514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Fotografía de Photo Editor" r:id="rId4" imgW="7287642" imgH="4247619" progId="MSPhotoEd.3">
                  <p:embed/>
                </p:oleObj>
              </mc:Choice>
              <mc:Fallback>
                <p:oleObj name="Fotografía de Photo Editor" r:id="rId4" imgW="7287642" imgH="4247619" progId="MSPhotoEd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716088"/>
                        <a:ext cx="8821738" cy="5141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467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El proceso respiratorio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 b="1" smtClean="0">
                <a:solidFill>
                  <a:schemeClr val="folHlink"/>
                </a:solidFill>
              </a:rPr>
              <a:t>Ventilación pulmonar</a:t>
            </a:r>
            <a:r>
              <a:rPr lang="es-ES" altLang="es-MX" smtClean="0"/>
              <a:t>: inspiración O2 y espiración CO2.</a:t>
            </a:r>
          </a:p>
          <a:p>
            <a:r>
              <a:rPr lang="es-ES" altLang="es-MX" b="1" smtClean="0">
                <a:solidFill>
                  <a:schemeClr val="folHlink"/>
                </a:solidFill>
              </a:rPr>
              <a:t>Intercambio gaseoso</a:t>
            </a:r>
            <a:r>
              <a:rPr lang="es-ES" altLang="es-MX" smtClean="0"/>
              <a:t> </a:t>
            </a:r>
          </a:p>
          <a:p>
            <a:r>
              <a:rPr lang="es-ES" altLang="es-MX" b="1" smtClean="0">
                <a:solidFill>
                  <a:schemeClr val="folHlink"/>
                </a:solidFill>
              </a:rPr>
              <a:t>Transporte de los gases</a:t>
            </a:r>
            <a:r>
              <a:rPr lang="es-ES" altLang="es-MX" smtClean="0"/>
              <a:t> </a:t>
            </a:r>
          </a:p>
          <a:p>
            <a:r>
              <a:rPr lang="es-ES" altLang="es-MX" b="1" smtClean="0">
                <a:solidFill>
                  <a:schemeClr val="folHlink"/>
                </a:solidFill>
              </a:rPr>
              <a:t>Intercambio gaseoso</a:t>
            </a:r>
            <a:r>
              <a:rPr lang="es-ES" altLang="es-MX" smtClean="0"/>
              <a:t> </a:t>
            </a:r>
          </a:p>
          <a:p>
            <a:r>
              <a:rPr lang="es-ES" altLang="es-MX" b="1" smtClean="0">
                <a:solidFill>
                  <a:schemeClr val="folHlink"/>
                </a:solidFill>
              </a:rPr>
              <a:t>Respiración celular</a:t>
            </a:r>
            <a:r>
              <a:rPr lang="es-ES" altLang="es-MX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264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76300"/>
            <a:ext cx="5329238" cy="1292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>Hiperventilación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3789363"/>
            <a:ext cx="8291512" cy="1223962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sz="2000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Los niveles de O</a:t>
            </a:r>
            <a:r>
              <a:rPr lang="es-ES" sz="2000" baseline="-25000" dirty="0"/>
              <a:t>2</a:t>
            </a:r>
            <a:r>
              <a:rPr lang="es-ES" sz="2000" dirty="0"/>
              <a:t> se incrementan y los de CO</a:t>
            </a:r>
            <a:r>
              <a:rPr lang="es-ES" sz="2000" baseline="-25000" dirty="0"/>
              <a:t>2</a:t>
            </a:r>
            <a:r>
              <a:rPr lang="es-ES" sz="2000" dirty="0"/>
              <a:t> disminuyen. 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sz="2000" dirty="0"/>
          </a:p>
        </p:txBody>
      </p:sp>
      <p:pic>
        <p:nvPicPr>
          <p:cNvPr id="89092" name="Picture 5" descr="s_hwkb17_0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04813"/>
            <a:ext cx="3635375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09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91139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4" name="Rectángulo 3"/>
          <p:cNvSpPr/>
          <p:nvPr/>
        </p:nvSpPr>
        <p:spPr>
          <a:xfrm>
            <a:off x="2883075" y="2967335"/>
            <a:ext cx="337784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5400" b="1" dirty="0">
                <a:ln/>
                <a:solidFill>
                  <a:srgbClr val="E9BF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5703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-3175"/>
            <a:ext cx="7010400" cy="1295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>Las vías respiratorias: Fosas nasales</a:t>
            </a:r>
          </a:p>
        </p:txBody>
      </p:sp>
      <p:pic>
        <p:nvPicPr>
          <p:cNvPr id="19459" name="Picture 8" descr="fosas_nasales_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-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3458" r="2377" b="9218"/>
          <a:stretch>
            <a:fillRect/>
          </a:stretch>
        </p:blipFill>
        <p:spPr>
          <a:xfrm>
            <a:off x="23813" y="1052513"/>
            <a:ext cx="5724525" cy="36083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181725" y="1916113"/>
            <a:ext cx="2962275" cy="4114800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/>
              <a:t>Dos cavidades óseas situadas sobre la cavidad bucal.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/>
              <a:t>Rodeadas por el </a:t>
            </a:r>
            <a:r>
              <a:rPr lang="es-ES" sz="2000">
                <a:solidFill>
                  <a:schemeClr val="folHlink"/>
                </a:solidFill>
              </a:rPr>
              <a:t>paladar</a:t>
            </a:r>
            <a:r>
              <a:rPr lang="es-ES" sz="2000"/>
              <a:t>, los </a:t>
            </a:r>
            <a:r>
              <a:rPr lang="es-ES" sz="2000">
                <a:solidFill>
                  <a:schemeClr val="folHlink"/>
                </a:solidFill>
              </a:rPr>
              <a:t>nasales</a:t>
            </a:r>
            <a:r>
              <a:rPr lang="es-ES" sz="2000"/>
              <a:t>, el </a:t>
            </a:r>
            <a:r>
              <a:rPr lang="es-ES" sz="2000">
                <a:solidFill>
                  <a:schemeClr val="folHlink"/>
                </a:solidFill>
              </a:rPr>
              <a:t>frontal</a:t>
            </a:r>
            <a:r>
              <a:rPr lang="es-ES" sz="2000"/>
              <a:t> y el </a:t>
            </a:r>
            <a:r>
              <a:rPr lang="es-ES" sz="2000">
                <a:solidFill>
                  <a:schemeClr val="folHlink"/>
                </a:solidFill>
              </a:rPr>
              <a:t>etmoides</a:t>
            </a:r>
            <a:r>
              <a:rPr lang="es-ES" sz="2000"/>
              <a:t>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/>
              <a:t>Separadas por el </a:t>
            </a:r>
            <a:r>
              <a:rPr lang="es-ES" sz="2000">
                <a:solidFill>
                  <a:schemeClr val="folHlink"/>
                </a:solidFill>
              </a:rPr>
              <a:t>tabique nasal</a:t>
            </a:r>
            <a:r>
              <a:rPr lang="es-ES" sz="2000"/>
              <a:t>, formado por el </a:t>
            </a:r>
            <a:r>
              <a:rPr lang="es-ES" sz="2000">
                <a:solidFill>
                  <a:schemeClr val="folHlink"/>
                </a:solidFill>
              </a:rPr>
              <a:t>etmoides</a:t>
            </a:r>
            <a:r>
              <a:rPr lang="es-ES" sz="2000"/>
              <a:t>, el </a:t>
            </a:r>
            <a:r>
              <a:rPr lang="es-ES" sz="2000">
                <a:solidFill>
                  <a:schemeClr val="folHlink"/>
                </a:solidFill>
              </a:rPr>
              <a:t>vómer</a:t>
            </a:r>
            <a:r>
              <a:rPr lang="es-ES" sz="2000"/>
              <a:t> y el </a:t>
            </a:r>
            <a:r>
              <a:rPr lang="es-ES" sz="2000">
                <a:solidFill>
                  <a:schemeClr val="folHlink"/>
                </a:solidFill>
              </a:rPr>
              <a:t>cartílago nasal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/>
              <a:t>En las paredes laterales están los </a:t>
            </a:r>
            <a:r>
              <a:rPr lang="es-ES" sz="2000">
                <a:solidFill>
                  <a:schemeClr val="folHlink"/>
                </a:solidFill>
              </a:rPr>
              <a:t>cornetes</a:t>
            </a:r>
          </a:p>
        </p:txBody>
      </p:sp>
      <p:pic>
        <p:nvPicPr>
          <p:cNvPr id="19461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660900"/>
            <a:ext cx="5716587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25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Las vías respiratorias: Fosas nasales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651500" y="1981200"/>
            <a:ext cx="3035300" cy="41148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400"/>
              <a:t>Comunicadas con el exterior por los </a:t>
            </a:r>
            <a:r>
              <a:rPr lang="es-ES" sz="2400">
                <a:solidFill>
                  <a:schemeClr val="folHlink"/>
                </a:solidFill>
              </a:rPr>
              <a:t>orificios nasales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400"/>
              <a:t>Con la </a:t>
            </a:r>
            <a:r>
              <a:rPr lang="es-ES" sz="2400">
                <a:solidFill>
                  <a:srgbClr val="FF0000"/>
                </a:solidFill>
              </a:rPr>
              <a:t>faringe</a:t>
            </a:r>
            <a:r>
              <a:rPr lang="es-ES" sz="2400"/>
              <a:t> por las </a:t>
            </a:r>
            <a:r>
              <a:rPr lang="es-ES" sz="2400">
                <a:solidFill>
                  <a:schemeClr val="folHlink"/>
                </a:solidFill>
              </a:rPr>
              <a:t>coanas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400"/>
              <a:t>Con los </a:t>
            </a:r>
            <a:r>
              <a:rPr lang="es-ES" sz="2400">
                <a:solidFill>
                  <a:srgbClr val="FF0000"/>
                </a:solidFill>
              </a:rPr>
              <a:t>senos paranasales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400"/>
              <a:t>Con las </a:t>
            </a:r>
            <a:r>
              <a:rPr lang="es-ES" sz="2400">
                <a:solidFill>
                  <a:srgbClr val="FF0000"/>
                </a:solidFill>
              </a:rPr>
              <a:t>glándulas lacrimales</a:t>
            </a:r>
            <a:r>
              <a:rPr lang="es-ES" sz="2400"/>
              <a:t> por los </a:t>
            </a:r>
            <a:r>
              <a:rPr lang="es-ES" sz="2400">
                <a:solidFill>
                  <a:schemeClr val="folHlink"/>
                </a:solidFill>
              </a:rPr>
              <a:t>conductos lacrimales</a:t>
            </a:r>
          </a:p>
        </p:txBody>
      </p:sp>
      <p:pic>
        <p:nvPicPr>
          <p:cNvPr id="21508" name="Picture 6" descr="fosas_nasales_2"/>
          <p:cNvPicPr>
            <a:picLocks noChangeAspect="1" noChangeArrowheads="1"/>
          </p:cNvPicPr>
          <p:nvPr/>
        </p:nvPicPr>
        <p:blipFill>
          <a:blip r:embed="rId3">
            <a:lum bright="-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3458" r="2377" b="9218"/>
          <a:stretch>
            <a:fillRect/>
          </a:stretch>
        </p:blipFill>
        <p:spPr bwMode="auto">
          <a:xfrm>
            <a:off x="0" y="2133600"/>
            <a:ext cx="5724525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568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Las vías respiratorias: Fosas nasales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795963" y="2133600"/>
            <a:ext cx="3178175" cy="30321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Epitelio ciliado con células productoras de moco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sz="2000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la parte </a:t>
            </a:r>
            <a:r>
              <a:rPr lang="es-ES" sz="2000" dirty="0" smtClean="0"/>
              <a:t>superior </a:t>
            </a:r>
            <a:r>
              <a:rPr lang="es-ES" sz="2000" dirty="0"/>
              <a:t>Contiene las terminaciones de los nervios olfatorios</a:t>
            </a:r>
          </a:p>
        </p:txBody>
      </p:sp>
      <p:pic>
        <p:nvPicPr>
          <p:cNvPr id="23556" name="Picture 6" descr="fosas_nasales_2"/>
          <p:cNvPicPr>
            <a:picLocks noChangeAspect="1" noChangeArrowheads="1"/>
          </p:cNvPicPr>
          <p:nvPr/>
        </p:nvPicPr>
        <p:blipFill>
          <a:blip r:embed="rId3">
            <a:lum bright="-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3458" r="2377" b="9218"/>
          <a:stretch>
            <a:fillRect/>
          </a:stretch>
        </p:blipFill>
        <p:spPr bwMode="auto">
          <a:xfrm>
            <a:off x="0" y="2133600"/>
            <a:ext cx="5580063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02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Faringe</a:t>
            </a:r>
          </a:p>
        </p:txBody>
      </p:sp>
      <p:pic>
        <p:nvPicPr>
          <p:cNvPr id="25603" name="Picture 3" descr="tracto_respiratorio_superio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53013" y="2962275"/>
            <a:ext cx="4090987" cy="3048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4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5053013" cy="493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024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2976563" cy="8207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>Faringe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00075" y="1108075"/>
            <a:ext cx="7954963" cy="2890838"/>
          </a:xfrm>
        </p:spPr>
        <p:txBody>
          <a:bodyPr/>
          <a:lstStyle/>
          <a:p>
            <a:r>
              <a:rPr lang="es-ES" altLang="es-MX" smtClean="0"/>
              <a:t>Tubo musculoso común a los aparatos digestivo y respiratorio.</a:t>
            </a:r>
          </a:p>
          <a:p>
            <a:r>
              <a:rPr lang="es-ES" altLang="es-MX" smtClean="0"/>
              <a:t>Comunica con:</a:t>
            </a:r>
          </a:p>
          <a:p>
            <a:pPr lvl="1"/>
            <a:r>
              <a:rPr lang="es-ES" altLang="es-MX" smtClean="0"/>
              <a:t>La </a:t>
            </a:r>
            <a:r>
              <a:rPr lang="es-ES" altLang="es-MX" smtClean="0">
                <a:solidFill>
                  <a:srgbClr val="FF0000"/>
                </a:solidFill>
              </a:rPr>
              <a:t>boca</a:t>
            </a:r>
            <a:r>
              <a:rPr lang="es-ES" altLang="es-MX" smtClean="0"/>
              <a:t> a través del istmo de las fauces</a:t>
            </a:r>
          </a:p>
          <a:p>
            <a:pPr lvl="1"/>
            <a:r>
              <a:rPr lang="es-ES" altLang="es-MX" smtClean="0"/>
              <a:t>El </a:t>
            </a:r>
            <a:r>
              <a:rPr lang="es-ES" altLang="es-MX" smtClean="0">
                <a:solidFill>
                  <a:srgbClr val="FF0000"/>
                </a:solidFill>
              </a:rPr>
              <a:t>esófago</a:t>
            </a:r>
          </a:p>
          <a:p>
            <a:pPr lvl="1"/>
            <a:r>
              <a:rPr lang="es-ES" altLang="es-MX" smtClean="0"/>
              <a:t>Las </a:t>
            </a:r>
            <a:r>
              <a:rPr lang="es-ES" altLang="es-MX" smtClean="0">
                <a:solidFill>
                  <a:srgbClr val="FF0000"/>
                </a:solidFill>
              </a:rPr>
              <a:t>fosas nasales</a:t>
            </a:r>
            <a:r>
              <a:rPr lang="es-ES" altLang="es-MX" smtClean="0"/>
              <a:t> a través de las coanas</a:t>
            </a:r>
          </a:p>
          <a:p>
            <a:pPr lvl="1"/>
            <a:r>
              <a:rPr lang="es-ES" altLang="es-MX" smtClean="0"/>
              <a:t>La </a:t>
            </a:r>
            <a:r>
              <a:rPr lang="es-ES" altLang="es-MX" smtClean="0">
                <a:solidFill>
                  <a:srgbClr val="FF0000"/>
                </a:solidFill>
              </a:rPr>
              <a:t>laringe</a:t>
            </a:r>
            <a:r>
              <a:rPr lang="es-ES" altLang="es-MX" smtClean="0"/>
              <a:t> a través de la glotis</a:t>
            </a:r>
          </a:p>
          <a:p>
            <a:pPr lvl="1"/>
            <a:r>
              <a:rPr lang="es-ES" altLang="es-MX" smtClean="0"/>
              <a:t>El </a:t>
            </a:r>
            <a:r>
              <a:rPr lang="es-ES" altLang="es-MX" smtClean="0">
                <a:solidFill>
                  <a:srgbClr val="FF0000"/>
                </a:solidFill>
              </a:rPr>
              <a:t>oído medio</a:t>
            </a:r>
            <a:r>
              <a:rPr lang="es-ES" altLang="es-MX" smtClean="0"/>
              <a:t> a través de las trompas de Eustaquio. </a:t>
            </a:r>
          </a:p>
        </p:txBody>
      </p:sp>
      <p:pic>
        <p:nvPicPr>
          <p:cNvPr id="27652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88" y="4005263"/>
            <a:ext cx="623570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85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1200</Words>
  <Application>Microsoft Office PowerPoint</Application>
  <PresentationFormat>Presentación en pantalla (4:3)</PresentationFormat>
  <Paragraphs>223</Paragraphs>
  <Slides>41</Slides>
  <Notes>37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4" baseType="lpstr">
      <vt:lpstr>Estela de condensación</vt:lpstr>
      <vt:lpstr>Brío</vt:lpstr>
      <vt:lpstr>Fotografía de Microsoft Photo Editor 3.0</vt:lpstr>
      <vt:lpstr>Presentación de PowerPoint</vt:lpstr>
      <vt:lpstr>Anatomía y fisiología del Aparato Respiratorio</vt:lpstr>
      <vt:lpstr>El aparato respiratorio</vt:lpstr>
      <vt:lpstr>El proceso respiratorio</vt:lpstr>
      <vt:lpstr>Las vías respiratorias: Fosas nasales</vt:lpstr>
      <vt:lpstr>Las vías respiratorias: Fosas nasales</vt:lpstr>
      <vt:lpstr>Las vías respiratorias: Fosas nasales</vt:lpstr>
      <vt:lpstr>Faringe</vt:lpstr>
      <vt:lpstr>Faringe</vt:lpstr>
      <vt:lpstr>Laringe</vt:lpstr>
      <vt:lpstr>Laringe</vt:lpstr>
      <vt:lpstr>Laringe</vt:lpstr>
      <vt:lpstr>Laringe</vt:lpstr>
      <vt:lpstr>Tráquea, bronquios y bronquiolos</vt:lpstr>
      <vt:lpstr>Tráquea, bronquios y bronquiolos</vt:lpstr>
      <vt:lpstr>Pulmones</vt:lpstr>
      <vt:lpstr>Presentación de PowerPoint</vt:lpstr>
      <vt:lpstr>Presentación de PowerPoint</vt:lpstr>
      <vt:lpstr>Pulmones</vt:lpstr>
      <vt:lpstr>Pulmones</vt:lpstr>
      <vt:lpstr>Pleuras</vt:lpstr>
      <vt:lpstr>Ventilación pulmonar</vt:lpstr>
      <vt:lpstr>Parámetros respiratorios</vt:lpstr>
      <vt:lpstr>Intercambio de gases</vt:lpstr>
      <vt:lpstr>Intercambio de gases:  Aire inspirado y espirado</vt:lpstr>
      <vt:lpstr>Intercambio de gases:  Presión parcial</vt:lpstr>
      <vt:lpstr>Presentación de PowerPoint</vt:lpstr>
      <vt:lpstr>Transporte de oxígeno por la sangre</vt:lpstr>
      <vt:lpstr>Transporte de oxígeno por la sangre</vt:lpstr>
      <vt:lpstr>Transporte de oxígeno por la sangre</vt:lpstr>
      <vt:lpstr>Transporte de dióxido de carbono por la sangre</vt:lpstr>
      <vt:lpstr>Respiración celular</vt:lpstr>
      <vt:lpstr>Respiración aerobia</vt:lpstr>
      <vt:lpstr>Regulación de la respiración</vt:lpstr>
      <vt:lpstr>Control nervioso de la respiración</vt:lpstr>
      <vt:lpstr>Regulación de la respiración</vt:lpstr>
      <vt:lpstr>Regulación de la respiración</vt:lpstr>
      <vt:lpstr>Quimiorreceptores</vt:lpstr>
      <vt:lpstr>Regulación de la respiración</vt:lpstr>
      <vt:lpstr>Hiperventilación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jesant88@hotmail.com</dc:creator>
  <cp:lastModifiedBy>jesant88@hotmail.com</cp:lastModifiedBy>
  <cp:revision>1</cp:revision>
  <dcterms:created xsi:type="dcterms:W3CDTF">2015-10-03T02:28:05Z</dcterms:created>
  <dcterms:modified xsi:type="dcterms:W3CDTF">2015-10-03T02:33:36Z</dcterms:modified>
</cp:coreProperties>
</file>