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314" r:id="rId2"/>
    <p:sldId id="315" r:id="rId3"/>
    <p:sldId id="316" r:id="rId4"/>
    <p:sldId id="257" r:id="rId5"/>
    <p:sldId id="263" r:id="rId6"/>
    <p:sldId id="286" r:id="rId7"/>
    <p:sldId id="296" r:id="rId8"/>
    <p:sldId id="297" r:id="rId9"/>
    <p:sldId id="290" r:id="rId10"/>
    <p:sldId id="265" r:id="rId11"/>
    <p:sldId id="285" r:id="rId12"/>
    <p:sldId id="267" r:id="rId13"/>
    <p:sldId id="287" r:id="rId14"/>
    <p:sldId id="288" r:id="rId15"/>
    <p:sldId id="283" r:id="rId16"/>
    <p:sldId id="298" r:id="rId17"/>
    <p:sldId id="268" r:id="rId18"/>
    <p:sldId id="269" r:id="rId19"/>
    <p:sldId id="299" r:id="rId20"/>
    <p:sldId id="300" r:id="rId21"/>
    <p:sldId id="301" r:id="rId22"/>
    <p:sldId id="302" r:id="rId23"/>
    <p:sldId id="303" r:id="rId24"/>
    <p:sldId id="304" r:id="rId25"/>
    <p:sldId id="305" r:id="rId26"/>
    <p:sldId id="306" r:id="rId27"/>
    <p:sldId id="307" r:id="rId28"/>
    <p:sldId id="308" r:id="rId29"/>
    <p:sldId id="309" r:id="rId30"/>
    <p:sldId id="311" r:id="rId31"/>
    <p:sldId id="310" r:id="rId32"/>
    <p:sldId id="313" r:id="rId33"/>
    <p:sldId id="318" r:id="rId3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C083E6E3-FA7D-4D7B-A595-EF9225AFEA82}" styleName="Estilo claro 1 - Énfasis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Estilo claro 2 - Énfasis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1" d="100"/>
          <a:sy n="81" d="100"/>
        </p:scale>
        <p:origin x="-186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8DCC65-2B6E-7A49-B6B5-930FF0F410DB}" type="doc">
      <dgm:prSet loTypeId="urn:microsoft.com/office/officeart/2008/layout/HorizontalMultiLevelHierarchy" loCatId="" qsTypeId="urn:microsoft.com/office/officeart/2005/8/quickstyle/simple4" qsCatId="simple" csTypeId="urn:microsoft.com/office/officeart/2005/8/colors/colorful4" csCatId="colorful" phldr="1"/>
      <dgm:spPr/>
      <dgm:t>
        <a:bodyPr/>
        <a:lstStyle/>
        <a:p>
          <a:endParaRPr lang="es-ES"/>
        </a:p>
      </dgm:t>
    </dgm:pt>
    <dgm:pt modelId="{FCF07BC2-0084-B44B-8642-31E1B9082C95}">
      <dgm:prSet phldrT="[Texto]"/>
      <dgm:spPr/>
      <dgm:t>
        <a:bodyPr/>
        <a:lstStyle/>
        <a:p>
          <a:r>
            <a:rPr lang="es-ES" dirty="0" smtClean="0">
              <a:solidFill>
                <a:srgbClr val="000000"/>
              </a:solidFill>
            </a:rPr>
            <a:t>Células</a:t>
          </a:r>
          <a:endParaRPr lang="es-ES" dirty="0">
            <a:solidFill>
              <a:srgbClr val="000000"/>
            </a:solidFill>
          </a:endParaRPr>
        </a:p>
      </dgm:t>
    </dgm:pt>
    <dgm:pt modelId="{3431BFCE-35D0-EC4C-BDC3-8B9A602A42A2}" type="parTrans" cxnId="{5BC9D16D-3CCD-114E-8DD7-E55E0153BB0D}">
      <dgm:prSet/>
      <dgm:spPr/>
      <dgm:t>
        <a:bodyPr/>
        <a:lstStyle/>
        <a:p>
          <a:endParaRPr lang="es-ES">
            <a:solidFill>
              <a:srgbClr val="000000"/>
            </a:solidFill>
          </a:endParaRPr>
        </a:p>
      </dgm:t>
    </dgm:pt>
    <dgm:pt modelId="{8B657EBA-BC4E-5949-BF68-89B0143AACCC}" type="sibTrans" cxnId="{5BC9D16D-3CCD-114E-8DD7-E55E0153BB0D}">
      <dgm:prSet/>
      <dgm:spPr/>
      <dgm:t>
        <a:bodyPr/>
        <a:lstStyle/>
        <a:p>
          <a:endParaRPr lang="es-ES">
            <a:solidFill>
              <a:srgbClr val="000000"/>
            </a:solidFill>
          </a:endParaRPr>
        </a:p>
      </dgm:t>
    </dgm:pt>
    <dgm:pt modelId="{B021B3AD-2B5A-7545-85B1-8999E9F3DF50}" type="asst">
      <dgm:prSet phldrT="[Texto]"/>
      <dgm:spPr/>
      <dgm:t>
        <a:bodyPr/>
        <a:lstStyle/>
        <a:p>
          <a:r>
            <a:rPr lang="es-ES" dirty="0" smtClean="0">
              <a:solidFill>
                <a:srgbClr val="000000"/>
              </a:solidFill>
            </a:rPr>
            <a:t>Eucarionte</a:t>
          </a:r>
          <a:endParaRPr lang="es-ES" dirty="0">
            <a:solidFill>
              <a:srgbClr val="000000"/>
            </a:solidFill>
          </a:endParaRPr>
        </a:p>
      </dgm:t>
    </dgm:pt>
    <dgm:pt modelId="{C1CD58E0-F82C-074B-8509-7DBA9FC48C0D}" type="parTrans" cxnId="{4ECB48EA-5C6F-834F-B6F4-D4EFE64F78BB}">
      <dgm:prSet/>
      <dgm:spPr/>
      <dgm:t>
        <a:bodyPr/>
        <a:lstStyle/>
        <a:p>
          <a:endParaRPr lang="es-ES">
            <a:solidFill>
              <a:srgbClr val="000000"/>
            </a:solidFill>
          </a:endParaRPr>
        </a:p>
      </dgm:t>
    </dgm:pt>
    <dgm:pt modelId="{FC249EEE-DE78-684A-927B-E4AF03E07D95}" type="sibTrans" cxnId="{4ECB48EA-5C6F-834F-B6F4-D4EFE64F78BB}">
      <dgm:prSet/>
      <dgm:spPr/>
      <dgm:t>
        <a:bodyPr/>
        <a:lstStyle/>
        <a:p>
          <a:endParaRPr lang="es-ES">
            <a:solidFill>
              <a:srgbClr val="000000"/>
            </a:solidFill>
          </a:endParaRPr>
        </a:p>
      </dgm:t>
    </dgm:pt>
    <dgm:pt modelId="{F8BE1C60-3BA7-CA43-956A-05D5F4BEA985}">
      <dgm:prSet phldrT="[Texto]"/>
      <dgm:spPr/>
      <dgm:t>
        <a:bodyPr/>
        <a:lstStyle/>
        <a:p>
          <a:r>
            <a:rPr lang="es-ES" dirty="0" smtClean="0">
              <a:solidFill>
                <a:srgbClr val="000000"/>
              </a:solidFill>
            </a:rPr>
            <a:t>Procarionte</a:t>
          </a:r>
          <a:endParaRPr lang="es-ES" dirty="0">
            <a:solidFill>
              <a:srgbClr val="000000"/>
            </a:solidFill>
          </a:endParaRPr>
        </a:p>
      </dgm:t>
    </dgm:pt>
    <dgm:pt modelId="{95B9BC23-5F8A-754C-B82E-6586043D3BD3}" type="parTrans" cxnId="{CDA81390-3900-C640-9B79-D1B21839B0E7}">
      <dgm:prSet/>
      <dgm:spPr/>
      <dgm:t>
        <a:bodyPr/>
        <a:lstStyle/>
        <a:p>
          <a:endParaRPr lang="es-ES">
            <a:solidFill>
              <a:srgbClr val="000000"/>
            </a:solidFill>
          </a:endParaRPr>
        </a:p>
      </dgm:t>
    </dgm:pt>
    <dgm:pt modelId="{8AEA22D8-CEA8-044A-99FC-543FD006348D}" type="sibTrans" cxnId="{CDA81390-3900-C640-9B79-D1B21839B0E7}">
      <dgm:prSet/>
      <dgm:spPr/>
      <dgm:t>
        <a:bodyPr/>
        <a:lstStyle/>
        <a:p>
          <a:endParaRPr lang="es-ES">
            <a:solidFill>
              <a:srgbClr val="000000"/>
            </a:solidFill>
          </a:endParaRPr>
        </a:p>
      </dgm:t>
    </dgm:pt>
    <dgm:pt modelId="{C2465BAC-5207-7E4A-AE9D-50B8E81BDAB0}" type="asst">
      <dgm:prSet phldrT="[Texto]"/>
      <dgm:spPr/>
      <dgm:t>
        <a:bodyPr/>
        <a:lstStyle/>
        <a:p>
          <a:r>
            <a:rPr lang="es-ES" dirty="0" smtClean="0">
              <a:solidFill>
                <a:srgbClr val="000000"/>
              </a:solidFill>
            </a:rPr>
            <a:t>Animal </a:t>
          </a:r>
          <a:endParaRPr lang="es-ES" dirty="0">
            <a:solidFill>
              <a:srgbClr val="000000"/>
            </a:solidFill>
          </a:endParaRPr>
        </a:p>
      </dgm:t>
    </dgm:pt>
    <dgm:pt modelId="{13DFA1C1-9013-854D-925B-DB934424B17E}" type="parTrans" cxnId="{AC0105DB-4886-BD4E-9394-F37EC77864C2}">
      <dgm:prSet/>
      <dgm:spPr/>
      <dgm:t>
        <a:bodyPr/>
        <a:lstStyle/>
        <a:p>
          <a:endParaRPr lang="es-ES">
            <a:solidFill>
              <a:srgbClr val="000000"/>
            </a:solidFill>
          </a:endParaRPr>
        </a:p>
      </dgm:t>
    </dgm:pt>
    <dgm:pt modelId="{B5E02EA9-2FE5-CF46-9403-9D7A307A8D46}" type="sibTrans" cxnId="{AC0105DB-4886-BD4E-9394-F37EC77864C2}">
      <dgm:prSet/>
      <dgm:spPr/>
      <dgm:t>
        <a:bodyPr/>
        <a:lstStyle/>
        <a:p>
          <a:endParaRPr lang="es-ES">
            <a:solidFill>
              <a:srgbClr val="000000"/>
            </a:solidFill>
          </a:endParaRPr>
        </a:p>
      </dgm:t>
    </dgm:pt>
    <dgm:pt modelId="{8A7ADD91-5720-4945-8B52-DB24096D20D8}" type="asst">
      <dgm:prSet phldrT="[Texto]"/>
      <dgm:spPr/>
      <dgm:t>
        <a:bodyPr/>
        <a:lstStyle/>
        <a:p>
          <a:r>
            <a:rPr lang="es-ES" dirty="0" smtClean="0">
              <a:solidFill>
                <a:srgbClr val="000000"/>
              </a:solidFill>
            </a:rPr>
            <a:t>Vegetal</a:t>
          </a:r>
          <a:endParaRPr lang="es-ES" dirty="0">
            <a:solidFill>
              <a:srgbClr val="000000"/>
            </a:solidFill>
          </a:endParaRPr>
        </a:p>
      </dgm:t>
    </dgm:pt>
    <dgm:pt modelId="{950DB295-25EF-494E-ACFF-7FEFE3D91A69}" type="parTrans" cxnId="{C5801133-6B4A-F845-B267-5AF95B031454}">
      <dgm:prSet/>
      <dgm:spPr/>
      <dgm:t>
        <a:bodyPr/>
        <a:lstStyle/>
        <a:p>
          <a:endParaRPr lang="es-ES">
            <a:solidFill>
              <a:srgbClr val="000000"/>
            </a:solidFill>
          </a:endParaRPr>
        </a:p>
      </dgm:t>
    </dgm:pt>
    <dgm:pt modelId="{C314A5DF-9662-C246-B0D7-0CAEDD578300}" type="sibTrans" cxnId="{C5801133-6B4A-F845-B267-5AF95B031454}">
      <dgm:prSet/>
      <dgm:spPr/>
      <dgm:t>
        <a:bodyPr/>
        <a:lstStyle/>
        <a:p>
          <a:endParaRPr lang="es-ES">
            <a:solidFill>
              <a:srgbClr val="000000"/>
            </a:solidFill>
          </a:endParaRPr>
        </a:p>
      </dgm:t>
    </dgm:pt>
    <dgm:pt modelId="{943D9B9F-8100-A247-9872-A2C48858D83E}" type="asst">
      <dgm:prSet phldrT="[Texto]"/>
      <dgm:spPr/>
      <dgm:t>
        <a:bodyPr/>
        <a:lstStyle/>
        <a:p>
          <a:r>
            <a:rPr lang="es-ES" dirty="0" smtClean="0">
              <a:solidFill>
                <a:srgbClr val="000000"/>
              </a:solidFill>
            </a:rPr>
            <a:t>Fúngica</a:t>
          </a:r>
          <a:endParaRPr lang="es-ES" dirty="0">
            <a:solidFill>
              <a:srgbClr val="000000"/>
            </a:solidFill>
          </a:endParaRPr>
        </a:p>
      </dgm:t>
    </dgm:pt>
    <dgm:pt modelId="{78404E8D-C56C-C641-89F3-5D6677CD218A}" type="parTrans" cxnId="{E88526A2-6593-F741-B80F-DDC18CADF4E8}">
      <dgm:prSet/>
      <dgm:spPr/>
      <dgm:t>
        <a:bodyPr/>
        <a:lstStyle/>
        <a:p>
          <a:endParaRPr lang="es-ES">
            <a:solidFill>
              <a:srgbClr val="000000"/>
            </a:solidFill>
          </a:endParaRPr>
        </a:p>
      </dgm:t>
    </dgm:pt>
    <dgm:pt modelId="{E99394DC-B6EE-9545-9962-CC63CAEBA703}" type="sibTrans" cxnId="{E88526A2-6593-F741-B80F-DDC18CADF4E8}">
      <dgm:prSet/>
      <dgm:spPr/>
      <dgm:t>
        <a:bodyPr/>
        <a:lstStyle/>
        <a:p>
          <a:endParaRPr lang="es-ES">
            <a:solidFill>
              <a:srgbClr val="000000"/>
            </a:solidFill>
          </a:endParaRPr>
        </a:p>
      </dgm:t>
    </dgm:pt>
    <dgm:pt modelId="{FD5FC32D-6241-4546-88C3-D633DEDF4585}" type="asst">
      <dgm:prSet phldrT="[Texto]"/>
      <dgm:spPr/>
      <dgm:t>
        <a:bodyPr/>
        <a:lstStyle/>
        <a:p>
          <a:r>
            <a:rPr lang="es-ES" dirty="0" err="1" smtClean="0">
              <a:solidFill>
                <a:srgbClr val="000000"/>
              </a:solidFill>
            </a:rPr>
            <a:t>Protozooa</a:t>
          </a:r>
          <a:endParaRPr lang="es-ES" dirty="0">
            <a:solidFill>
              <a:srgbClr val="000000"/>
            </a:solidFill>
          </a:endParaRPr>
        </a:p>
      </dgm:t>
    </dgm:pt>
    <dgm:pt modelId="{B27B6B50-8F05-8A4E-ADDB-EE12304DE1C6}" type="parTrans" cxnId="{C3283F08-A269-3A4C-8B21-E09DA3AAAC8C}">
      <dgm:prSet/>
      <dgm:spPr/>
      <dgm:t>
        <a:bodyPr/>
        <a:lstStyle/>
        <a:p>
          <a:endParaRPr lang="es-ES">
            <a:solidFill>
              <a:srgbClr val="000000"/>
            </a:solidFill>
          </a:endParaRPr>
        </a:p>
      </dgm:t>
    </dgm:pt>
    <dgm:pt modelId="{21A57AB6-7FBC-2142-927C-2CC2F2DFB69D}" type="sibTrans" cxnId="{C3283F08-A269-3A4C-8B21-E09DA3AAAC8C}">
      <dgm:prSet/>
      <dgm:spPr/>
      <dgm:t>
        <a:bodyPr/>
        <a:lstStyle/>
        <a:p>
          <a:endParaRPr lang="es-ES">
            <a:solidFill>
              <a:srgbClr val="000000"/>
            </a:solidFill>
          </a:endParaRPr>
        </a:p>
      </dgm:t>
    </dgm:pt>
    <dgm:pt modelId="{4117874B-A255-884A-A27F-0FD7FF109E34}">
      <dgm:prSet phldrT="[Texto]"/>
      <dgm:spPr/>
      <dgm:t>
        <a:bodyPr/>
        <a:lstStyle/>
        <a:p>
          <a:r>
            <a:rPr lang="es-ES" dirty="0" smtClean="0">
              <a:solidFill>
                <a:srgbClr val="000000"/>
              </a:solidFill>
            </a:rPr>
            <a:t>Arqueas</a:t>
          </a:r>
          <a:endParaRPr lang="es-ES" dirty="0">
            <a:solidFill>
              <a:srgbClr val="000000"/>
            </a:solidFill>
          </a:endParaRPr>
        </a:p>
      </dgm:t>
    </dgm:pt>
    <dgm:pt modelId="{EEC323F2-2D21-4748-B66D-5E871E6F1C08}" type="parTrans" cxnId="{76336723-8280-374D-9D36-D1679DCF701A}">
      <dgm:prSet/>
      <dgm:spPr/>
      <dgm:t>
        <a:bodyPr/>
        <a:lstStyle/>
        <a:p>
          <a:endParaRPr lang="es-ES">
            <a:solidFill>
              <a:srgbClr val="000000"/>
            </a:solidFill>
          </a:endParaRPr>
        </a:p>
      </dgm:t>
    </dgm:pt>
    <dgm:pt modelId="{86CDB5B1-4690-714D-9FE0-824E7B2DC8CF}" type="sibTrans" cxnId="{76336723-8280-374D-9D36-D1679DCF701A}">
      <dgm:prSet/>
      <dgm:spPr/>
      <dgm:t>
        <a:bodyPr/>
        <a:lstStyle/>
        <a:p>
          <a:endParaRPr lang="es-ES">
            <a:solidFill>
              <a:srgbClr val="000000"/>
            </a:solidFill>
          </a:endParaRPr>
        </a:p>
      </dgm:t>
    </dgm:pt>
    <dgm:pt modelId="{6218CF7C-BEBD-0C48-AE03-2BE2B2B9FA64}">
      <dgm:prSet phldrT="[Texto]"/>
      <dgm:spPr/>
      <dgm:t>
        <a:bodyPr/>
        <a:lstStyle/>
        <a:p>
          <a:r>
            <a:rPr lang="es-ES" dirty="0" smtClean="0">
              <a:solidFill>
                <a:srgbClr val="000000"/>
              </a:solidFill>
            </a:rPr>
            <a:t>Bacterias</a:t>
          </a:r>
          <a:endParaRPr lang="es-ES" dirty="0">
            <a:solidFill>
              <a:srgbClr val="000000"/>
            </a:solidFill>
          </a:endParaRPr>
        </a:p>
      </dgm:t>
    </dgm:pt>
    <dgm:pt modelId="{1867DDC5-20B0-EA41-BC74-B3948B551AA7}" type="parTrans" cxnId="{4CDF4108-D79C-8B41-AA0F-8C426D3536E6}">
      <dgm:prSet/>
      <dgm:spPr/>
      <dgm:t>
        <a:bodyPr/>
        <a:lstStyle/>
        <a:p>
          <a:endParaRPr lang="es-ES">
            <a:solidFill>
              <a:srgbClr val="000000"/>
            </a:solidFill>
          </a:endParaRPr>
        </a:p>
      </dgm:t>
    </dgm:pt>
    <dgm:pt modelId="{8CA5FB11-A17C-6540-A543-648795999169}" type="sibTrans" cxnId="{4CDF4108-D79C-8B41-AA0F-8C426D3536E6}">
      <dgm:prSet/>
      <dgm:spPr/>
      <dgm:t>
        <a:bodyPr/>
        <a:lstStyle/>
        <a:p>
          <a:endParaRPr lang="es-ES">
            <a:solidFill>
              <a:srgbClr val="000000"/>
            </a:solidFill>
          </a:endParaRPr>
        </a:p>
      </dgm:t>
    </dgm:pt>
    <dgm:pt modelId="{4C262CFD-6EED-274B-BCC7-B69E8D33E035}" type="pres">
      <dgm:prSet presAssocID="{FD8DCC65-2B6E-7A49-B6B5-930FF0F410DB}" presName="Name0" presStyleCnt="0">
        <dgm:presLayoutVars>
          <dgm:chPref val="1"/>
          <dgm:dir/>
          <dgm:animOne val="branch"/>
          <dgm:animLvl val="lvl"/>
          <dgm:resizeHandles val="exact"/>
        </dgm:presLayoutVars>
      </dgm:prSet>
      <dgm:spPr/>
      <dgm:t>
        <a:bodyPr/>
        <a:lstStyle/>
        <a:p>
          <a:endParaRPr lang="es-ES"/>
        </a:p>
      </dgm:t>
    </dgm:pt>
    <dgm:pt modelId="{DC8D53E3-67E9-3B4A-96EA-3D1494B60664}" type="pres">
      <dgm:prSet presAssocID="{FCF07BC2-0084-B44B-8642-31E1B9082C95}" presName="root1" presStyleCnt="0"/>
      <dgm:spPr/>
    </dgm:pt>
    <dgm:pt modelId="{9C580F90-0EE0-3444-AC65-3C9373CC86FF}" type="pres">
      <dgm:prSet presAssocID="{FCF07BC2-0084-B44B-8642-31E1B9082C95}" presName="LevelOneTextNode" presStyleLbl="node0" presStyleIdx="0" presStyleCnt="1">
        <dgm:presLayoutVars>
          <dgm:chPref val="3"/>
        </dgm:presLayoutVars>
      </dgm:prSet>
      <dgm:spPr/>
      <dgm:t>
        <a:bodyPr/>
        <a:lstStyle/>
        <a:p>
          <a:endParaRPr lang="es-ES"/>
        </a:p>
      </dgm:t>
    </dgm:pt>
    <dgm:pt modelId="{BCCF4B7A-BAC7-CE43-8812-C29DFB175C3A}" type="pres">
      <dgm:prSet presAssocID="{FCF07BC2-0084-B44B-8642-31E1B9082C95}" presName="level2hierChild" presStyleCnt="0"/>
      <dgm:spPr/>
    </dgm:pt>
    <dgm:pt modelId="{914E5DE9-7FB2-0447-BEB0-D52A762F1D91}" type="pres">
      <dgm:prSet presAssocID="{C1CD58E0-F82C-074B-8509-7DBA9FC48C0D}" presName="conn2-1" presStyleLbl="parChTrans1D2" presStyleIdx="0" presStyleCnt="2"/>
      <dgm:spPr/>
      <dgm:t>
        <a:bodyPr/>
        <a:lstStyle/>
        <a:p>
          <a:endParaRPr lang="es-ES"/>
        </a:p>
      </dgm:t>
    </dgm:pt>
    <dgm:pt modelId="{8E9218C3-AE07-7147-8E78-64060DEA002D}" type="pres">
      <dgm:prSet presAssocID="{C1CD58E0-F82C-074B-8509-7DBA9FC48C0D}" presName="connTx" presStyleLbl="parChTrans1D2" presStyleIdx="0" presStyleCnt="2"/>
      <dgm:spPr/>
      <dgm:t>
        <a:bodyPr/>
        <a:lstStyle/>
        <a:p>
          <a:endParaRPr lang="es-ES"/>
        </a:p>
      </dgm:t>
    </dgm:pt>
    <dgm:pt modelId="{1BBB5807-3B9D-3946-B4F3-4D2902B2B7C7}" type="pres">
      <dgm:prSet presAssocID="{B021B3AD-2B5A-7545-85B1-8999E9F3DF50}" presName="root2" presStyleCnt="0"/>
      <dgm:spPr/>
    </dgm:pt>
    <dgm:pt modelId="{412520EB-C235-EB43-9558-91B8F085E2D1}" type="pres">
      <dgm:prSet presAssocID="{B021B3AD-2B5A-7545-85B1-8999E9F3DF50}" presName="LevelTwoTextNode" presStyleLbl="asst1" presStyleIdx="0" presStyleCnt="5">
        <dgm:presLayoutVars>
          <dgm:chPref val="3"/>
        </dgm:presLayoutVars>
      </dgm:prSet>
      <dgm:spPr/>
      <dgm:t>
        <a:bodyPr/>
        <a:lstStyle/>
        <a:p>
          <a:endParaRPr lang="es-ES"/>
        </a:p>
      </dgm:t>
    </dgm:pt>
    <dgm:pt modelId="{44C7CA3B-8301-E547-83C6-A97B6F52ECD1}" type="pres">
      <dgm:prSet presAssocID="{B021B3AD-2B5A-7545-85B1-8999E9F3DF50}" presName="level3hierChild" presStyleCnt="0"/>
      <dgm:spPr/>
    </dgm:pt>
    <dgm:pt modelId="{AF6EA8A3-7D43-D74B-824B-2E9C04C88F31}" type="pres">
      <dgm:prSet presAssocID="{13DFA1C1-9013-854D-925B-DB934424B17E}" presName="conn2-1" presStyleLbl="parChTrans1D3" presStyleIdx="0" presStyleCnt="6"/>
      <dgm:spPr/>
      <dgm:t>
        <a:bodyPr/>
        <a:lstStyle/>
        <a:p>
          <a:endParaRPr lang="es-ES"/>
        </a:p>
      </dgm:t>
    </dgm:pt>
    <dgm:pt modelId="{72666F00-7A75-1B44-A88A-FFE53AF61A27}" type="pres">
      <dgm:prSet presAssocID="{13DFA1C1-9013-854D-925B-DB934424B17E}" presName="connTx" presStyleLbl="parChTrans1D3" presStyleIdx="0" presStyleCnt="6"/>
      <dgm:spPr/>
      <dgm:t>
        <a:bodyPr/>
        <a:lstStyle/>
        <a:p>
          <a:endParaRPr lang="es-ES"/>
        </a:p>
      </dgm:t>
    </dgm:pt>
    <dgm:pt modelId="{65B16C22-6086-964C-9046-A08C33DA3094}" type="pres">
      <dgm:prSet presAssocID="{C2465BAC-5207-7E4A-AE9D-50B8E81BDAB0}" presName="root2" presStyleCnt="0"/>
      <dgm:spPr/>
    </dgm:pt>
    <dgm:pt modelId="{EB9964A4-1A85-1F40-92CB-CB6B21E6383D}" type="pres">
      <dgm:prSet presAssocID="{C2465BAC-5207-7E4A-AE9D-50B8E81BDAB0}" presName="LevelTwoTextNode" presStyleLbl="asst1" presStyleIdx="1" presStyleCnt="5">
        <dgm:presLayoutVars>
          <dgm:chPref val="3"/>
        </dgm:presLayoutVars>
      </dgm:prSet>
      <dgm:spPr/>
      <dgm:t>
        <a:bodyPr/>
        <a:lstStyle/>
        <a:p>
          <a:endParaRPr lang="es-ES"/>
        </a:p>
      </dgm:t>
    </dgm:pt>
    <dgm:pt modelId="{BAE6D30F-115E-F84E-96C8-143EAD3AB2B8}" type="pres">
      <dgm:prSet presAssocID="{C2465BAC-5207-7E4A-AE9D-50B8E81BDAB0}" presName="level3hierChild" presStyleCnt="0"/>
      <dgm:spPr/>
    </dgm:pt>
    <dgm:pt modelId="{EB6F610B-34C7-4A46-87ED-6719FD2EF31E}" type="pres">
      <dgm:prSet presAssocID="{950DB295-25EF-494E-ACFF-7FEFE3D91A69}" presName="conn2-1" presStyleLbl="parChTrans1D3" presStyleIdx="1" presStyleCnt="6"/>
      <dgm:spPr/>
      <dgm:t>
        <a:bodyPr/>
        <a:lstStyle/>
        <a:p>
          <a:endParaRPr lang="es-ES"/>
        </a:p>
      </dgm:t>
    </dgm:pt>
    <dgm:pt modelId="{70B2486F-E41F-4B4A-93B6-DCCA0BF854BE}" type="pres">
      <dgm:prSet presAssocID="{950DB295-25EF-494E-ACFF-7FEFE3D91A69}" presName="connTx" presStyleLbl="parChTrans1D3" presStyleIdx="1" presStyleCnt="6"/>
      <dgm:spPr/>
      <dgm:t>
        <a:bodyPr/>
        <a:lstStyle/>
        <a:p>
          <a:endParaRPr lang="es-ES"/>
        </a:p>
      </dgm:t>
    </dgm:pt>
    <dgm:pt modelId="{8B2BD008-C901-9147-B1C2-A1E1D6B901C1}" type="pres">
      <dgm:prSet presAssocID="{8A7ADD91-5720-4945-8B52-DB24096D20D8}" presName="root2" presStyleCnt="0"/>
      <dgm:spPr/>
    </dgm:pt>
    <dgm:pt modelId="{300D47BD-6468-2B4B-BA3A-9BEB6B076719}" type="pres">
      <dgm:prSet presAssocID="{8A7ADD91-5720-4945-8B52-DB24096D20D8}" presName="LevelTwoTextNode" presStyleLbl="asst1" presStyleIdx="2" presStyleCnt="5">
        <dgm:presLayoutVars>
          <dgm:chPref val="3"/>
        </dgm:presLayoutVars>
      </dgm:prSet>
      <dgm:spPr/>
      <dgm:t>
        <a:bodyPr/>
        <a:lstStyle/>
        <a:p>
          <a:endParaRPr lang="es-ES"/>
        </a:p>
      </dgm:t>
    </dgm:pt>
    <dgm:pt modelId="{F1A7D98F-B31F-BC4C-B446-6FEFF30C958B}" type="pres">
      <dgm:prSet presAssocID="{8A7ADD91-5720-4945-8B52-DB24096D20D8}" presName="level3hierChild" presStyleCnt="0"/>
      <dgm:spPr/>
    </dgm:pt>
    <dgm:pt modelId="{8208E9FB-D8EF-1E45-B835-B2375CA515DB}" type="pres">
      <dgm:prSet presAssocID="{78404E8D-C56C-C641-89F3-5D6677CD218A}" presName="conn2-1" presStyleLbl="parChTrans1D3" presStyleIdx="2" presStyleCnt="6"/>
      <dgm:spPr/>
      <dgm:t>
        <a:bodyPr/>
        <a:lstStyle/>
        <a:p>
          <a:endParaRPr lang="es-ES"/>
        </a:p>
      </dgm:t>
    </dgm:pt>
    <dgm:pt modelId="{8E61BC76-76A7-3C45-B6DA-0805F4CD3733}" type="pres">
      <dgm:prSet presAssocID="{78404E8D-C56C-C641-89F3-5D6677CD218A}" presName="connTx" presStyleLbl="parChTrans1D3" presStyleIdx="2" presStyleCnt="6"/>
      <dgm:spPr/>
      <dgm:t>
        <a:bodyPr/>
        <a:lstStyle/>
        <a:p>
          <a:endParaRPr lang="es-ES"/>
        </a:p>
      </dgm:t>
    </dgm:pt>
    <dgm:pt modelId="{AE2FA85D-9EFE-9440-935E-F5067DA40CC6}" type="pres">
      <dgm:prSet presAssocID="{943D9B9F-8100-A247-9872-A2C48858D83E}" presName="root2" presStyleCnt="0"/>
      <dgm:spPr/>
    </dgm:pt>
    <dgm:pt modelId="{BE73E170-83C3-3A41-BABB-2DD1E1F13D95}" type="pres">
      <dgm:prSet presAssocID="{943D9B9F-8100-A247-9872-A2C48858D83E}" presName="LevelTwoTextNode" presStyleLbl="asst1" presStyleIdx="3" presStyleCnt="5">
        <dgm:presLayoutVars>
          <dgm:chPref val="3"/>
        </dgm:presLayoutVars>
      </dgm:prSet>
      <dgm:spPr/>
      <dgm:t>
        <a:bodyPr/>
        <a:lstStyle/>
        <a:p>
          <a:endParaRPr lang="es-ES"/>
        </a:p>
      </dgm:t>
    </dgm:pt>
    <dgm:pt modelId="{D8DD4FC2-DBE5-0345-90D1-BF6B89835422}" type="pres">
      <dgm:prSet presAssocID="{943D9B9F-8100-A247-9872-A2C48858D83E}" presName="level3hierChild" presStyleCnt="0"/>
      <dgm:spPr/>
    </dgm:pt>
    <dgm:pt modelId="{900A83A0-6CA1-7F40-9D86-21C135B8EE42}" type="pres">
      <dgm:prSet presAssocID="{B27B6B50-8F05-8A4E-ADDB-EE12304DE1C6}" presName="conn2-1" presStyleLbl="parChTrans1D3" presStyleIdx="3" presStyleCnt="6"/>
      <dgm:spPr/>
      <dgm:t>
        <a:bodyPr/>
        <a:lstStyle/>
        <a:p>
          <a:endParaRPr lang="es-ES"/>
        </a:p>
      </dgm:t>
    </dgm:pt>
    <dgm:pt modelId="{83BED833-23BD-9A45-B197-405064BA6C78}" type="pres">
      <dgm:prSet presAssocID="{B27B6B50-8F05-8A4E-ADDB-EE12304DE1C6}" presName="connTx" presStyleLbl="parChTrans1D3" presStyleIdx="3" presStyleCnt="6"/>
      <dgm:spPr/>
      <dgm:t>
        <a:bodyPr/>
        <a:lstStyle/>
        <a:p>
          <a:endParaRPr lang="es-ES"/>
        </a:p>
      </dgm:t>
    </dgm:pt>
    <dgm:pt modelId="{2FFD1736-71A8-3844-A1D2-861617EBF402}" type="pres">
      <dgm:prSet presAssocID="{FD5FC32D-6241-4546-88C3-D633DEDF4585}" presName="root2" presStyleCnt="0"/>
      <dgm:spPr/>
    </dgm:pt>
    <dgm:pt modelId="{ECD88536-576E-6147-9656-F86644703EC7}" type="pres">
      <dgm:prSet presAssocID="{FD5FC32D-6241-4546-88C3-D633DEDF4585}" presName="LevelTwoTextNode" presStyleLbl="asst1" presStyleIdx="4" presStyleCnt="5">
        <dgm:presLayoutVars>
          <dgm:chPref val="3"/>
        </dgm:presLayoutVars>
      </dgm:prSet>
      <dgm:spPr/>
      <dgm:t>
        <a:bodyPr/>
        <a:lstStyle/>
        <a:p>
          <a:endParaRPr lang="es-ES"/>
        </a:p>
      </dgm:t>
    </dgm:pt>
    <dgm:pt modelId="{634A552E-4F36-3846-A0DC-10CF4C84D492}" type="pres">
      <dgm:prSet presAssocID="{FD5FC32D-6241-4546-88C3-D633DEDF4585}" presName="level3hierChild" presStyleCnt="0"/>
      <dgm:spPr/>
    </dgm:pt>
    <dgm:pt modelId="{7A184444-AD4B-D847-AB36-02C67419D489}" type="pres">
      <dgm:prSet presAssocID="{95B9BC23-5F8A-754C-B82E-6586043D3BD3}" presName="conn2-1" presStyleLbl="parChTrans1D2" presStyleIdx="1" presStyleCnt="2"/>
      <dgm:spPr/>
      <dgm:t>
        <a:bodyPr/>
        <a:lstStyle/>
        <a:p>
          <a:endParaRPr lang="es-ES"/>
        </a:p>
      </dgm:t>
    </dgm:pt>
    <dgm:pt modelId="{316F126C-1622-FE47-90DD-5BB8EAC168CE}" type="pres">
      <dgm:prSet presAssocID="{95B9BC23-5F8A-754C-B82E-6586043D3BD3}" presName="connTx" presStyleLbl="parChTrans1D2" presStyleIdx="1" presStyleCnt="2"/>
      <dgm:spPr/>
      <dgm:t>
        <a:bodyPr/>
        <a:lstStyle/>
        <a:p>
          <a:endParaRPr lang="es-ES"/>
        </a:p>
      </dgm:t>
    </dgm:pt>
    <dgm:pt modelId="{6D443413-3D41-6941-9093-0B13F46C9E32}" type="pres">
      <dgm:prSet presAssocID="{F8BE1C60-3BA7-CA43-956A-05D5F4BEA985}" presName="root2" presStyleCnt="0"/>
      <dgm:spPr/>
    </dgm:pt>
    <dgm:pt modelId="{F74EBC4D-AED2-9841-AB99-D165C038C249}" type="pres">
      <dgm:prSet presAssocID="{F8BE1C60-3BA7-CA43-956A-05D5F4BEA985}" presName="LevelTwoTextNode" presStyleLbl="node2" presStyleIdx="0" presStyleCnt="1">
        <dgm:presLayoutVars>
          <dgm:chPref val="3"/>
        </dgm:presLayoutVars>
      </dgm:prSet>
      <dgm:spPr/>
      <dgm:t>
        <a:bodyPr/>
        <a:lstStyle/>
        <a:p>
          <a:endParaRPr lang="es-ES"/>
        </a:p>
      </dgm:t>
    </dgm:pt>
    <dgm:pt modelId="{FE337C9D-097C-914D-ACEE-0A7AEA52827F}" type="pres">
      <dgm:prSet presAssocID="{F8BE1C60-3BA7-CA43-956A-05D5F4BEA985}" presName="level3hierChild" presStyleCnt="0"/>
      <dgm:spPr/>
    </dgm:pt>
    <dgm:pt modelId="{0603958F-1CF7-2E4A-9FC6-F2244134BB1D}" type="pres">
      <dgm:prSet presAssocID="{EEC323F2-2D21-4748-B66D-5E871E6F1C08}" presName="conn2-1" presStyleLbl="parChTrans1D3" presStyleIdx="4" presStyleCnt="6"/>
      <dgm:spPr/>
      <dgm:t>
        <a:bodyPr/>
        <a:lstStyle/>
        <a:p>
          <a:endParaRPr lang="es-ES"/>
        </a:p>
      </dgm:t>
    </dgm:pt>
    <dgm:pt modelId="{C5943EF0-2CB5-C641-A85A-11A14244FDF9}" type="pres">
      <dgm:prSet presAssocID="{EEC323F2-2D21-4748-B66D-5E871E6F1C08}" presName="connTx" presStyleLbl="parChTrans1D3" presStyleIdx="4" presStyleCnt="6"/>
      <dgm:spPr/>
      <dgm:t>
        <a:bodyPr/>
        <a:lstStyle/>
        <a:p>
          <a:endParaRPr lang="es-ES"/>
        </a:p>
      </dgm:t>
    </dgm:pt>
    <dgm:pt modelId="{0C6FE7DC-9BBB-C541-AF50-EFD95C2E0349}" type="pres">
      <dgm:prSet presAssocID="{4117874B-A255-884A-A27F-0FD7FF109E34}" presName="root2" presStyleCnt="0"/>
      <dgm:spPr/>
    </dgm:pt>
    <dgm:pt modelId="{D2792529-A2FB-9B4B-9D8A-0672F15A492D}" type="pres">
      <dgm:prSet presAssocID="{4117874B-A255-884A-A27F-0FD7FF109E34}" presName="LevelTwoTextNode" presStyleLbl="node3" presStyleIdx="0" presStyleCnt="2">
        <dgm:presLayoutVars>
          <dgm:chPref val="3"/>
        </dgm:presLayoutVars>
      </dgm:prSet>
      <dgm:spPr/>
      <dgm:t>
        <a:bodyPr/>
        <a:lstStyle/>
        <a:p>
          <a:endParaRPr lang="es-ES"/>
        </a:p>
      </dgm:t>
    </dgm:pt>
    <dgm:pt modelId="{58DA9C9C-BFE3-F64F-BAAE-18C847118E4C}" type="pres">
      <dgm:prSet presAssocID="{4117874B-A255-884A-A27F-0FD7FF109E34}" presName="level3hierChild" presStyleCnt="0"/>
      <dgm:spPr/>
    </dgm:pt>
    <dgm:pt modelId="{559C99C6-080E-6744-A1AA-28305C28243C}" type="pres">
      <dgm:prSet presAssocID="{1867DDC5-20B0-EA41-BC74-B3948B551AA7}" presName="conn2-1" presStyleLbl="parChTrans1D3" presStyleIdx="5" presStyleCnt="6"/>
      <dgm:spPr/>
      <dgm:t>
        <a:bodyPr/>
        <a:lstStyle/>
        <a:p>
          <a:endParaRPr lang="es-ES"/>
        </a:p>
      </dgm:t>
    </dgm:pt>
    <dgm:pt modelId="{BAF1F74D-136A-BA46-919E-8775344ED813}" type="pres">
      <dgm:prSet presAssocID="{1867DDC5-20B0-EA41-BC74-B3948B551AA7}" presName="connTx" presStyleLbl="parChTrans1D3" presStyleIdx="5" presStyleCnt="6"/>
      <dgm:spPr/>
      <dgm:t>
        <a:bodyPr/>
        <a:lstStyle/>
        <a:p>
          <a:endParaRPr lang="es-ES"/>
        </a:p>
      </dgm:t>
    </dgm:pt>
    <dgm:pt modelId="{C2B4A419-D951-AF43-9E2E-43A9CD9AC915}" type="pres">
      <dgm:prSet presAssocID="{6218CF7C-BEBD-0C48-AE03-2BE2B2B9FA64}" presName="root2" presStyleCnt="0"/>
      <dgm:spPr/>
    </dgm:pt>
    <dgm:pt modelId="{BCAC4E79-82F1-F644-A62A-5079A7ACB73B}" type="pres">
      <dgm:prSet presAssocID="{6218CF7C-BEBD-0C48-AE03-2BE2B2B9FA64}" presName="LevelTwoTextNode" presStyleLbl="node3" presStyleIdx="1" presStyleCnt="2">
        <dgm:presLayoutVars>
          <dgm:chPref val="3"/>
        </dgm:presLayoutVars>
      </dgm:prSet>
      <dgm:spPr/>
      <dgm:t>
        <a:bodyPr/>
        <a:lstStyle/>
        <a:p>
          <a:endParaRPr lang="es-ES"/>
        </a:p>
      </dgm:t>
    </dgm:pt>
    <dgm:pt modelId="{373B096F-1F5B-2644-A5D1-09D37526F9D0}" type="pres">
      <dgm:prSet presAssocID="{6218CF7C-BEBD-0C48-AE03-2BE2B2B9FA64}" presName="level3hierChild" presStyleCnt="0"/>
      <dgm:spPr/>
    </dgm:pt>
  </dgm:ptLst>
  <dgm:cxnLst>
    <dgm:cxn modelId="{805C0762-17F7-3848-9442-3FBA154F4F11}" type="presOf" srcId="{13DFA1C1-9013-854D-925B-DB934424B17E}" destId="{72666F00-7A75-1B44-A88A-FFE53AF61A27}" srcOrd="1" destOrd="0" presId="urn:microsoft.com/office/officeart/2008/layout/HorizontalMultiLevelHierarchy"/>
    <dgm:cxn modelId="{3C6610A4-A839-EC43-B137-C9B14DC53BB5}" type="presOf" srcId="{C1CD58E0-F82C-074B-8509-7DBA9FC48C0D}" destId="{8E9218C3-AE07-7147-8E78-64060DEA002D}" srcOrd="1" destOrd="0" presId="urn:microsoft.com/office/officeart/2008/layout/HorizontalMultiLevelHierarchy"/>
    <dgm:cxn modelId="{C3A39BC2-6E49-DE43-A149-A732C43130B9}" type="presOf" srcId="{B27B6B50-8F05-8A4E-ADDB-EE12304DE1C6}" destId="{83BED833-23BD-9A45-B197-405064BA6C78}" srcOrd="1" destOrd="0" presId="urn:microsoft.com/office/officeart/2008/layout/HorizontalMultiLevelHierarchy"/>
    <dgm:cxn modelId="{76336723-8280-374D-9D36-D1679DCF701A}" srcId="{F8BE1C60-3BA7-CA43-956A-05D5F4BEA985}" destId="{4117874B-A255-884A-A27F-0FD7FF109E34}" srcOrd="0" destOrd="0" parTransId="{EEC323F2-2D21-4748-B66D-5E871E6F1C08}" sibTransId="{86CDB5B1-4690-714D-9FE0-824E7B2DC8CF}"/>
    <dgm:cxn modelId="{4C844252-8402-2748-ACB3-3A61333AD08F}" type="presOf" srcId="{78404E8D-C56C-C641-89F3-5D6677CD218A}" destId="{8E61BC76-76A7-3C45-B6DA-0805F4CD3733}" srcOrd="1" destOrd="0" presId="urn:microsoft.com/office/officeart/2008/layout/HorizontalMultiLevelHierarchy"/>
    <dgm:cxn modelId="{4C97B45B-FCE4-764C-AE88-11414600857B}" type="presOf" srcId="{C2465BAC-5207-7E4A-AE9D-50B8E81BDAB0}" destId="{EB9964A4-1A85-1F40-92CB-CB6B21E6383D}" srcOrd="0" destOrd="0" presId="urn:microsoft.com/office/officeart/2008/layout/HorizontalMultiLevelHierarchy"/>
    <dgm:cxn modelId="{D482A5D9-D173-9B46-AAFC-97F9A7152BCE}" type="presOf" srcId="{1867DDC5-20B0-EA41-BC74-B3948B551AA7}" destId="{BAF1F74D-136A-BA46-919E-8775344ED813}" srcOrd="1" destOrd="0" presId="urn:microsoft.com/office/officeart/2008/layout/HorizontalMultiLevelHierarchy"/>
    <dgm:cxn modelId="{5BD86F14-E40D-8141-A5DA-AA5B855AC5DF}" type="presOf" srcId="{FCF07BC2-0084-B44B-8642-31E1B9082C95}" destId="{9C580F90-0EE0-3444-AC65-3C9373CC86FF}" srcOrd="0" destOrd="0" presId="urn:microsoft.com/office/officeart/2008/layout/HorizontalMultiLevelHierarchy"/>
    <dgm:cxn modelId="{5BC9D16D-3CCD-114E-8DD7-E55E0153BB0D}" srcId="{FD8DCC65-2B6E-7A49-B6B5-930FF0F410DB}" destId="{FCF07BC2-0084-B44B-8642-31E1B9082C95}" srcOrd="0" destOrd="0" parTransId="{3431BFCE-35D0-EC4C-BDC3-8B9A602A42A2}" sibTransId="{8B657EBA-BC4E-5949-BF68-89B0143AACCC}"/>
    <dgm:cxn modelId="{4ECB48EA-5C6F-834F-B6F4-D4EFE64F78BB}" srcId="{FCF07BC2-0084-B44B-8642-31E1B9082C95}" destId="{B021B3AD-2B5A-7545-85B1-8999E9F3DF50}" srcOrd="0" destOrd="0" parTransId="{C1CD58E0-F82C-074B-8509-7DBA9FC48C0D}" sibTransId="{FC249EEE-DE78-684A-927B-E4AF03E07D95}"/>
    <dgm:cxn modelId="{4CDF4108-D79C-8B41-AA0F-8C426D3536E6}" srcId="{F8BE1C60-3BA7-CA43-956A-05D5F4BEA985}" destId="{6218CF7C-BEBD-0C48-AE03-2BE2B2B9FA64}" srcOrd="1" destOrd="0" parTransId="{1867DDC5-20B0-EA41-BC74-B3948B551AA7}" sibTransId="{8CA5FB11-A17C-6540-A543-648795999169}"/>
    <dgm:cxn modelId="{AC0105DB-4886-BD4E-9394-F37EC77864C2}" srcId="{B021B3AD-2B5A-7545-85B1-8999E9F3DF50}" destId="{C2465BAC-5207-7E4A-AE9D-50B8E81BDAB0}" srcOrd="0" destOrd="0" parTransId="{13DFA1C1-9013-854D-925B-DB934424B17E}" sibTransId="{B5E02EA9-2FE5-CF46-9403-9D7A307A8D46}"/>
    <dgm:cxn modelId="{68D60D92-D943-B34A-819D-DDFE36DC4231}" type="presOf" srcId="{950DB295-25EF-494E-ACFF-7FEFE3D91A69}" destId="{EB6F610B-34C7-4A46-87ED-6719FD2EF31E}" srcOrd="0" destOrd="0" presId="urn:microsoft.com/office/officeart/2008/layout/HorizontalMultiLevelHierarchy"/>
    <dgm:cxn modelId="{C532CD9F-4AA1-D245-B095-8294ACA97CA6}" type="presOf" srcId="{950DB295-25EF-494E-ACFF-7FEFE3D91A69}" destId="{70B2486F-E41F-4B4A-93B6-DCCA0BF854BE}" srcOrd="1" destOrd="0" presId="urn:microsoft.com/office/officeart/2008/layout/HorizontalMultiLevelHierarchy"/>
    <dgm:cxn modelId="{C5801133-6B4A-F845-B267-5AF95B031454}" srcId="{B021B3AD-2B5A-7545-85B1-8999E9F3DF50}" destId="{8A7ADD91-5720-4945-8B52-DB24096D20D8}" srcOrd="1" destOrd="0" parTransId="{950DB295-25EF-494E-ACFF-7FEFE3D91A69}" sibTransId="{C314A5DF-9662-C246-B0D7-0CAEDD578300}"/>
    <dgm:cxn modelId="{53C180F0-CC80-9A41-A88B-0D747C5CF90B}" type="presOf" srcId="{13DFA1C1-9013-854D-925B-DB934424B17E}" destId="{AF6EA8A3-7D43-D74B-824B-2E9C04C88F31}" srcOrd="0" destOrd="0" presId="urn:microsoft.com/office/officeart/2008/layout/HorizontalMultiLevelHierarchy"/>
    <dgm:cxn modelId="{C3283F08-A269-3A4C-8B21-E09DA3AAAC8C}" srcId="{B021B3AD-2B5A-7545-85B1-8999E9F3DF50}" destId="{FD5FC32D-6241-4546-88C3-D633DEDF4585}" srcOrd="3" destOrd="0" parTransId="{B27B6B50-8F05-8A4E-ADDB-EE12304DE1C6}" sibTransId="{21A57AB6-7FBC-2142-927C-2CC2F2DFB69D}"/>
    <dgm:cxn modelId="{0292529F-ECEF-C746-A766-B9B3CB94CF7E}" type="presOf" srcId="{95B9BC23-5F8A-754C-B82E-6586043D3BD3}" destId="{7A184444-AD4B-D847-AB36-02C67419D489}" srcOrd="0" destOrd="0" presId="urn:microsoft.com/office/officeart/2008/layout/HorizontalMultiLevelHierarchy"/>
    <dgm:cxn modelId="{99FE59E8-0A0B-2B46-A925-CFAC010DFCC0}" type="presOf" srcId="{B27B6B50-8F05-8A4E-ADDB-EE12304DE1C6}" destId="{900A83A0-6CA1-7F40-9D86-21C135B8EE42}" srcOrd="0" destOrd="0" presId="urn:microsoft.com/office/officeart/2008/layout/HorizontalMultiLevelHierarchy"/>
    <dgm:cxn modelId="{B39B6CE5-D769-1A4B-B50E-685A5CF794CB}" type="presOf" srcId="{EEC323F2-2D21-4748-B66D-5E871E6F1C08}" destId="{C5943EF0-2CB5-C641-A85A-11A14244FDF9}" srcOrd="1" destOrd="0" presId="urn:microsoft.com/office/officeart/2008/layout/HorizontalMultiLevelHierarchy"/>
    <dgm:cxn modelId="{955A0AA4-B9A6-6C47-99FC-237FF700022A}" type="presOf" srcId="{78404E8D-C56C-C641-89F3-5D6677CD218A}" destId="{8208E9FB-D8EF-1E45-B835-B2375CA515DB}" srcOrd="0" destOrd="0" presId="urn:microsoft.com/office/officeart/2008/layout/HorizontalMultiLevelHierarchy"/>
    <dgm:cxn modelId="{E88526A2-6593-F741-B80F-DDC18CADF4E8}" srcId="{B021B3AD-2B5A-7545-85B1-8999E9F3DF50}" destId="{943D9B9F-8100-A247-9872-A2C48858D83E}" srcOrd="2" destOrd="0" parTransId="{78404E8D-C56C-C641-89F3-5D6677CD218A}" sibTransId="{E99394DC-B6EE-9545-9962-CC63CAEBA703}"/>
    <dgm:cxn modelId="{D92F8440-8F86-8147-BD91-E4A6011A1599}" type="presOf" srcId="{943D9B9F-8100-A247-9872-A2C48858D83E}" destId="{BE73E170-83C3-3A41-BABB-2DD1E1F13D95}" srcOrd="0" destOrd="0" presId="urn:microsoft.com/office/officeart/2008/layout/HorizontalMultiLevelHierarchy"/>
    <dgm:cxn modelId="{E6090E04-EBEF-9948-83E5-FF7AEE1E87C2}" type="presOf" srcId="{B021B3AD-2B5A-7545-85B1-8999E9F3DF50}" destId="{412520EB-C235-EB43-9558-91B8F085E2D1}" srcOrd="0" destOrd="0" presId="urn:microsoft.com/office/officeart/2008/layout/HorizontalMultiLevelHierarchy"/>
    <dgm:cxn modelId="{2BBA5A09-8A33-2640-9A44-720EEF783304}" type="presOf" srcId="{4117874B-A255-884A-A27F-0FD7FF109E34}" destId="{D2792529-A2FB-9B4B-9D8A-0672F15A492D}" srcOrd="0" destOrd="0" presId="urn:microsoft.com/office/officeart/2008/layout/HorizontalMultiLevelHierarchy"/>
    <dgm:cxn modelId="{715F6D77-1B66-964D-BDD3-EDCB6F8995E9}" type="presOf" srcId="{F8BE1C60-3BA7-CA43-956A-05D5F4BEA985}" destId="{F74EBC4D-AED2-9841-AB99-D165C038C249}" srcOrd="0" destOrd="0" presId="urn:microsoft.com/office/officeart/2008/layout/HorizontalMultiLevelHierarchy"/>
    <dgm:cxn modelId="{61C21579-4CF8-0445-B20E-440EC5BBB732}" type="presOf" srcId="{1867DDC5-20B0-EA41-BC74-B3948B551AA7}" destId="{559C99C6-080E-6744-A1AA-28305C28243C}" srcOrd="0" destOrd="0" presId="urn:microsoft.com/office/officeart/2008/layout/HorizontalMultiLevelHierarchy"/>
    <dgm:cxn modelId="{A1C521B3-5F3B-634C-A44C-8C3BA3379388}" type="presOf" srcId="{C1CD58E0-F82C-074B-8509-7DBA9FC48C0D}" destId="{914E5DE9-7FB2-0447-BEB0-D52A762F1D91}" srcOrd="0" destOrd="0" presId="urn:microsoft.com/office/officeart/2008/layout/HorizontalMultiLevelHierarchy"/>
    <dgm:cxn modelId="{56E3E85B-EA16-9647-8734-77BB0F21D358}" type="presOf" srcId="{FD8DCC65-2B6E-7A49-B6B5-930FF0F410DB}" destId="{4C262CFD-6EED-274B-BCC7-B69E8D33E035}" srcOrd="0" destOrd="0" presId="urn:microsoft.com/office/officeart/2008/layout/HorizontalMultiLevelHierarchy"/>
    <dgm:cxn modelId="{8C750C9E-C799-4B41-B4AE-39742014FD80}" type="presOf" srcId="{EEC323F2-2D21-4748-B66D-5E871E6F1C08}" destId="{0603958F-1CF7-2E4A-9FC6-F2244134BB1D}" srcOrd="0" destOrd="0" presId="urn:microsoft.com/office/officeart/2008/layout/HorizontalMultiLevelHierarchy"/>
    <dgm:cxn modelId="{0F814ABA-E24A-C54A-A9D7-CA79C2BE5803}" type="presOf" srcId="{95B9BC23-5F8A-754C-B82E-6586043D3BD3}" destId="{316F126C-1622-FE47-90DD-5BB8EAC168CE}" srcOrd="1" destOrd="0" presId="urn:microsoft.com/office/officeart/2008/layout/HorizontalMultiLevelHierarchy"/>
    <dgm:cxn modelId="{5C74BD1B-693D-354A-A601-03E324813DF8}" type="presOf" srcId="{6218CF7C-BEBD-0C48-AE03-2BE2B2B9FA64}" destId="{BCAC4E79-82F1-F644-A62A-5079A7ACB73B}" srcOrd="0" destOrd="0" presId="urn:microsoft.com/office/officeart/2008/layout/HorizontalMultiLevelHierarchy"/>
    <dgm:cxn modelId="{C22AA627-A11F-AC49-BABB-A1A367DFEB29}" type="presOf" srcId="{FD5FC32D-6241-4546-88C3-D633DEDF4585}" destId="{ECD88536-576E-6147-9656-F86644703EC7}" srcOrd="0" destOrd="0" presId="urn:microsoft.com/office/officeart/2008/layout/HorizontalMultiLevelHierarchy"/>
    <dgm:cxn modelId="{CDA81390-3900-C640-9B79-D1B21839B0E7}" srcId="{FCF07BC2-0084-B44B-8642-31E1B9082C95}" destId="{F8BE1C60-3BA7-CA43-956A-05D5F4BEA985}" srcOrd="1" destOrd="0" parTransId="{95B9BC23-5F8A-754C-B82E-6586043D3BD3}" sibTransId="{8AEA22D8-CEA8-044A-99FC-543FD006348D}"/>
    <dgm:cxn modelId="{03051CE9-6B55-B348-AB38-9879B2E49CEE}" type="presOf" srcId="{8A7ADD91-5720-4945-8B52-DB24096D20D8}" destId="{300D47BD-6468-2B4B-BA3A-9BEB6B076719}" srcOrd="0" destOrd="0" presId="urn:microsoft.com/office/officeart/2008/layout/HorizontalMultiLevelHierarchy"/>
    <dgm:cxn modelId="{3E82BE63-7BF2-2445-A254-87235630485E}" type="presParOf" srcId="{4C262CFD-6EED-274B-BCC7-B69E8D33E035}" destId="{DC8D53E3-67E9-3B4A-96EA-3D1494B60664}" srcOrd="0" destOrd="0" presId="urn:microsoft.com/office/officeart/2008/layout/HorizontalMultiLevelHierarchy"/>
    <dgm:cxn modelId="{515A12C6-A721-194D-81C1-DAFD7152F885}" type="presParOf" srcId="{DC8D53E3-67E9-3B4A-96EA-3D1494B60664}" destId="{9C580F90-0EE0-3444-AC65-3C9373CC86FF}" srcOrd="0" destOrd="0" presId="urn:microsoft.com/office/officeart/2008/layout/HorizontalMultiLevelHierarchy"/>
    <dgm:cxn modelId="{C8ECFA9E-E682-C84E-80C1-C8FB7566605C}" type="presParOf" srcId="{DC8D53E3-67E9-3B4A-96EA-3D1494B60664}" destId="{BCCF4B7A-BAC7-CE43-8812-C29DFB175C3A}" srcOrd="1" destOrd="0" presId="urn:microsoft.com/office/officeart/2008/layout/HorizontalMultiLevelHierarchy"/>
    <dgm:cxn modelId="{304A4802-673C-8344-9E77-AF4D5BB7ECC8}" type="presParOf" srcId="{BCCF4B7A-BAC7-CE43-8812-C29DFB175C3A}" destId="{914E5DE9-7FB2-0447-BEB0-D52A762F1D91}" srcOrd="0" destOrd="0" presId="urn:microsoft.com/office/officeart/2008/layout/HorizontalMultiLevelHierarchy"/>
    <dgm:cxn modelId="{D57B3DA1-F140-4949-A750-CFC6CB979C0F}" type="presParOf" srcId="{914E5DE9-7FB2-0447-BEB0-D52A762F1D91}" destId="{8E9218C3-AE07-7147-8E78-64060DEA002D}" srcOrd="0" destOrd="0" presId="urn:microsoft.com/office/officeart/2008/layout/HorizontalMultiLevelHierarchy"/>
    <dgm:cxn modelId="{F44EFEFB-7D51-014D-BDD3-411C555608F0}" type="presParOf" srcId="{BCCF4B7A-BAC7-CE43-8812-C29DFB175C3A}" destId="{1BBB5807-3B9D-3946-B4F3-4D2902B2B7C7}" srcOrd="1" destOrd="0" presId="urn:microsoft.com/office/officeart/2008/layout/HorizontalMultiLevelHierarchy"/>
    <dgm:cxn modelId="{36E6C430-0435-A24B-BD17-06457D09049B}" type="presParOf" srcId="{1BBB5807-3B9D-3946-B4F3-4D2902B2B7C7}" destId="{412520EB-C235-EB43-9558-91B8F085E2D1}" srcOrd="0" destOrd="0" presId="urn:microsoft.com/office/officeart/2008/layout/HorizontalMultiLevelHierarchy"/>
    <dgm:cxn modelId="{11EE95F8-354D-0E4F-903F-D7F61C9C7FDD}" type="presParOf" srcId="{1BBB5807-3B9D-3946-B4F3-4D2902B2B7C7}" destId="{44C7CA3B-8301-E547-83C6-A97B6F52ECD1}" srcOrd="1" destOrd="0" presId="urn:microsoft.com/office/officeart/2008/layout/HorizontalMultiLevelHierarchy"/>
    <dgm:cxn modelId="{55FAADEA-0801-C94B-B245-D7E3E1E75A11}" type="presParOf" srcId="{44C7CA3B-8301-E547-83C6-A97B6F52ECD1}" destId="{AF6EA8A3-7D43-D74B-824B-2E9C04C88F31}" srcOrd="0" destOrd="0" presId="urn:microsoft.com/office/officeart/2008/layout/HorizontalMultiLevelHierarchy"/>
    <dgm:cxn modelId="{1151E2B6-02A6-1648-A998-988101DE742C}" type="presParOf" srcId="{AF6EA8A3-7D43-D74B-824B-2E9C04C88F31}" destId="{72666F00-7A75-1B44-A88A-FFE53AF61A27}" srcOrd="0" destOrd="0" presId="urn:microsoft.com/office/officeart/2008/layout/HorizontalMultiLevelHierarchy"/>
    <dgm:cxn modelId="{8D96DDFE-E622-7E43-9A8B-254AF43F9765}" type="presParOf" srcId="{44C7CA3B-8301-E547-83C6-A97B6F52ECD1}" destId="{65B16C22-6086-964C-9046-A08C33DA3094}" srcOrd="1" destOrd="0" presId="urn:microsoft.com/office/officeart/2008/layout/HorizontalMultiLevelHierarchy"/>
    <dgm:cxn modelId="{8E8F163C-CADD-EC4D-B469-063F7AFEC5FD}" type="presParOf" srcId="{65B16C22-6086-964C-9046-A08C33DA3094}" destId="{EB9964A4-1A85-1F40-92CB-CB6B21E6383D}" srcOrd="0" destOrd="0" presId="urn:microsoft.com/office/officeart/2008/layout/HorizontalMultiLevelHierarchy"/>
    <dgm:cxn modelId="{2927E395-2A6E-4F4D-8627-677018DDD82D}" type="presParOf" srcId="{65B16C22-6086-964C-9046-A08C33DA3094}" destId="{BAE6D30F-115E-F84E-96C8-143EAD3AB2B8}" srcOrd="1" destOrd="0" presId="urn:microsoft.com/office/officeart/2008/layout/HorizontalMultiLevelHierarchy"/>
    <dgm:cxn modelId="{3F98C36A-3BF3-7742-AF48-9E7944782A05}" type="presParOf" srcId="{44C7CA3B-8301-E547-83C6-A97B6F52ECD1}" destId="{EB6F610B-34C7-4A46-87ED-6719FD2EF31E}" srcOrd="2" destOrd="0" presId="urn:microsoft.com/office/officeart/2008/layout/HorizontalMultiLevelHierarchy"/>
    <dgm:cxn modelId="{679181D6-3ED1-C84E-8FE5-4C2D75E1A906}" type="presParOf" srcId="{EB6F610B-34C7-4A46-87ED-6719FD2EF31E}" destId="{70B2486F-E41F-4B4A-93B6-DCCA0BF854BE}" srcOrd="0" destOrd="0" presId="urn:microsoft.com/office/officeart/2008/layout/HorizontalMultiLevelHierarchy"/>
    <dgm:cxn modelId="{EC15D262-09EA-6D45-8ECE-F37D92DD298D}" type="presParOf" srcId="{44C7CA3B-8301-E547-83C6-A97B6F52ECD1}" destId="{8B2BD008-C901-9147-B1C2-A1E1D6B901C1}" srcOrd="3" destOrd="0" presId="urn:microsoft.com/office/officeart/2008/layout/HorizontalMultiLevelHierarchy"/>
    <dgm:cxn modelId="{2AE750E1-B084-1C4E-87F7-0D1EB10D3680}" type="presParOf" srcId="{8B2BD008-C901-9147-B1C2-A1E1D6B901C1}" destId="{300D47BD-6468-2B4B-BA3A-9BEB6B076719}" srcOrd="0" destOrd="0" presId="urn:microsoft.com/office/officeart/2008/layout/HorizontalMultiLevelHierarchy"/>
    <dgm:cxn modelId="{F71B0421-FC15-CF48-B270-B18AB659AB7F}" type="presParOf" srcId="{8B2BD008-C901-9147-B1C2-A1E1D6B901C1}" destId="{F1A7D98F-B31F-BC4C-B446-6FEFF30C958B}" srcOrd="1" destOrd="0" presId="urn:microsoft.com/office/officeart/2008/layout/HorizontalMultiLevelHierarchy"/>
    <dgm:cxn modelId="{AF72E735-8EEF-574C-B770-0F7A11152A72}" type="presParOf" srcId="{44C7CA3B-8301-E547-83C6-A97B6F52ECD1}" destId="{8208E9FB-D8EF-1E45-B835-B2375CA515DB}" srcOrd="4" destOrd="0" presId="urn:microsoft.com/office/officeart/2008/layout/HorizontalMultiLevelHierarchy"/>
    <dgm:cxn modelId="{50FBEEC4-FC18-0547-A4F3-C467066D9F37}" type="presParOf" srcId="{8208E9FB-D8EF-1E45-B835-B2375CA515DB}" destId="{8E61BC76-76A7-3C45-B6DA-0805F4CD3733}" srcOrd="0" destOrd="0" presId="urn:microsoft.com/office/officeart/2008/layout/HorizontalMultiLevelHierarchy"/>
    <dgm:cxn modelId="{49D27D03-1950-0E44-9625-1453ABC274D7}" type="presParOf" srcId="{44C7CA3B-8301-E547-83C6-A97B6F52ECD1}" destId="{AE2FA85D-9EFE-9440-935E-F5067DA40CC6}" srcOrd="5" destOrd="0" presId="urn:microsoft.com/office/officeart/2008/layout/HorizontalMultiLevelHierarchy"/>
    <dgm:cxn modelId="{CD06B31B-8C03-1548-8FF8-C0AF7FE4B083}" type="presParOf" srcId="{AE2FA85D-9EFE-9440-935E-F5067DA40CC6}" destId="{BE73E170-83C3-3A41-BABB-2DD1E1F13D95}" srcOrd="0" destOrd="0" presId="urn:microsoft.com/office/officeart/2008/layout/HorizontalMultiLevelHierarchy"/>
    <dgm:cxn modelId="{8BA64ADE-7592-9A45-A5EE-08298FD316EF}" type="presParOf" srcId="{AE2FA85D-9EFE-9440-935E-F5067DA40CC6}" destId="{D8DD4FC2-DBE5-0345-90D1-BF6B89835422}" srcOrd="1" destOrd="0" presId="urn:microsoft.com/office/officeart/2008/layout/HorizontalMultiLevelHierarchy"/>
    <dgm:cxn modelId="{8E1FA572-2FF8-4049-9CEA-0B9BFFAB6B21}" type="presParOf" srcId="{44C7CA3B-8301-E547-83C6-A97B6F52ECD1}" destId="{900A83A0-6CA1-7F40-9D86-21C135B8EE42}" srcOrd="6" destOrd="0" presId="urn:microsoft.com/office/officeart/2008/layout/HorizontalMultiLevelHierarchy"/>
    <dgm:cxn modelId="{0DAF2B4F-AEB3-ED41-BEF8-5526D5185A4C}" type="presParOf" srcId="{900A83A0-6CA1-7F40-9D86-21C135B8EE42}" destId="{83BED833-23BD-9A45-B197-405064BA6C78}" srcOrd="0" destOrd="0" presId="urn:microsoft.com/office/officeart/2008/layout/HorizontalMultiLevelHierarchy"/>
    <dgm:cxn modelId="{143A2556-01F7-1547-A4C9-6FC18EEE96C5}" type="presParOf" srcId="{44C7CA3B-8301-E547-83C6-A97B6F52ECD1}" destId="{2FFD1736-71A8-3844-A1D2-861617EBF402}" srcOrd="7" destOrd="0" presId="urn:microsoft.com/office/officeart/2008/layout/HorizontalMultiLevelHierarchy"/>
    <dgm:cxn modelId="{12447E56-FCFC-D34B-BB73-46D4698D6EBD}" type="presParOf" srcId="{2FFD1736-71A8-3844-A1D2-861617EBF402}" destId="{ECD88536-576E-6147-9656-F86644703EC7}" srcOrd="0" destOrd="0" presId="urn:microsoft.com/office/officeart/2008/layout/HorizontalMultiLevelHierarchy"/>
    <dgm:cxn modelId="{9E02D00A-3538-654C-802C-B512F4EB7F73}" type="presParOf" srcId="{2FFD1736-71A8-3844-A1D2-861617EBF402}" destId="{634A552E-4F36-3846-A0DC-10CF4C84D492}" srcOrd="1" destOrd="0" presId="urn:microsoft.com/office/officeart/2008/layout/HorizontalMultiLevelHierarchy"/>
    <dgm:cxn modelId="{2BE311DC-89E0-E144-A355-0A785DC3EA24}" type="presParOf" srcId="{BCCF4B7A-BAC7-CE43-8812-C29DFB175C3A}" destId="{7A184444-AD4B-D847-AB36-02C67419D489}" srcOrd="2" destOrd="0" presId="urn:microsoft.com/office/officeart/2008/layout/HorizontalMultiLevelHierarchy"/>
    <dgm:cxn modelId="{A2985E68-E415-614F-BB0F-583C0B585301}" type="presParOf" srcId="{7A184444-AD4B-D847-AB36-02C67419D489}" destId="{316F126C-1622-FE47-90DD-5BB8EAC168CE}" srcOrd="0" destOrd="0" presId="urn:microsoft.com/office/officeart/2008/layout/HorizontalMultiLevelHierarchy"/>
    <dgm:cxn modelId="{A329C34C-6907-BC40-B6B9-38782A0ABE46}" type="presParOf" srcId="{BCCF4B7A-BAC7-CE43-8812-C29DFB175C3A}" destId="{6D443413-3D41-6941-9093-0B13F46C9E32}" srcOrd="3" destOrd="0" presId="urn:microsoft.com/office/officeart/2008/layout/HorizontalMultiLevelHierarchy"/>
    <dgm:cxn modelId="{7FD658FB-C505-6044-A292-87C456E77084}" type="presParOf" srcId="{6D443413-3D41-6941-9093-0B13F46C9E32}" destId="{F74EBC4D-AED2-9841-AB99-D165C038C249}" srcOrd="0" destOrd="0" presId="urn:microsoft.com/office/officeart/2008/layout/HorizontalMultiLevelHierarchy"/>
    <dgm:cxn modelId="{70A055EB-FDF7-0548-B622-919A3337F733}" type="presParOf" srcId="{6D443413-3D41-6941-9093-0B13F46C9E32}" destId="{FE337C9D-097C-914D-ACEE-0A7AEA52827F}" srcOrd="1" destOrd="0" presId="urn:microsoft.com/office/officeart/2008/layout/HorizontalMultiLevelHierarchy"/>
    <dgm:cxn modelId="{C249B167-BEC0-4643-BCE4-17977F200628}" type="presParOf" srcId="{FE337C9D-097C-914D-ACEE-0A7AEA52827F}" destId="{0603958F-1CF7-2E4A-9FC6-F2244134BB1D}" srcOrd="0" destOrd="0" presId="urn:microsoft.com/office/officeart/2008/layout/HorizontalMultiLevelHierarchy"/>
    <dgm:cxn modelId="{90D71796-ED1A-4E40-9609-1DDCAB1A7611}" type="presParOf" srcId="{0603958F-1CF7-2E4A-9FC6-F2244134BB1D}" destId="{C5943EF0-2CB5-C641-A85A-11A14244FDF9}" srcOrd="0" destOrd="0" presId="urn:microsoft.com/office/officeart/2008/layout/HorizontalMultiLevelHierarchy"/>
    <dgm:cxn modelId="{CABBD5FA-81F8-074E-8D55-C4682EFF2DF7}" type="presParOf" srcId="{FE337C9D-097C-914D-ACEE-0A7AEA52827F}" destId="{0C6FE7DC-9BBB-C541-AF50-EFD95C2E0349}" srcOrd="1" destOrd="0" presId="urn:microsoft.com/office/officeart/2008/layout/HorizontalMultiLevelHierarchy"/>
    <dgm:cxn modelId="{2DD5B4DF-425B-D548-AE7B-F88172458588}" type="presParOf" srcId="{0C6FE7DC-9BBB-C541-AF50-EFD95C2E0349}" destId="{D2792529-A2FB-9B4B-9D8A-0672F15A492D}" srcOrd="0" destOrd="0" presId="urn:microsoft.com/office/officeart/2008/layout/HorizontalMultiLevelHierarchy"/>
    <dgm:cxn modelId="{8CA6CFDE-EDEE-A849-8182-D5B29A068382}" type="presParOf" srcId="{0C6FE7DC-9BBB-C541-AF50-EFD95C2E0349}" destId="{58DA9C9C-BFE3-F64F-BAAE-18C847118E4C}" srcOrd="1" destOrd="0" presId="urn:microsoft.com/office/officeart/2008/layout/HorizontalMultiLevelHierarchy"/>
    <dgm:cxn modelId="{96F22935-B37A-224D-B5C4-036FBB7E51AD}" type="presParOf" srcId="{FE337C9D-097C-914D-ACEE-0A7AEA52827F}" destId="{559C99C6-080E-6744-A1AA-28305C28243C}" srcOrd="2" destOrd="0" presId="urn:microsoft.com/office/officeart/2008/layout/HorizontalMultiLevelHierarchy"/>
    <dgm:cxn modelId="{919004A1-D462-4E4E-AA40-B7981CE3A780}" type="presParOf" srcId="{559C99C6-080E-6744-A1AA-28305C28243C}" destId="{BAF1F74D-136A-BA46-919E-8775344ED813}" srcOrd="0" destOrd="0" presId="urn:microsoft.com/office/officeart/2008/layout/HorizontalMultiLevelHierarchy"/>
    <dgm:cxn modelId="{2154AF49-109F-B041-803D-943EF2EEBFAD}" type="presParOf" srcId="{FE337C9D-097C-914D-ACEE-0A7AEA52827F}" destId="{C2B4A419-D951-AF43-9E2E-43A9CD9AC915}" srcOrd="3" destOrd="0" presId="urn:microsoft.com/office/officeart/2008/layout/HorizontalMultiLevelHierarchy"/>
    <dgm:cxn modelId="{2F590997-2CA4-6347-B5EA-EDF789DB3839}" type="presParOf" srcId="{C2B4A419-D951-AF43-9E2E-43A9CD9AC915}" destId="{BCAC4E79-82F1-F644-A62A-5079A7ACB73B}" srcOrd="0" destOrd="0" presId="urn:microsoft.com/office/officeart/2008/layout/HorizontalMultiLevelHierarchy"/>
    <dgm:cxn modelId="{09109D7E-EDBE-0141-8251-20B71E2701E6}" type="presParOf" srcId="{C2B4A419-D951-AF43-9E2E-43A9CD9AC915}" destId="{373B096F-1F5B-2644-A5D1-09D37526F9D0}"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9C99C6-080E-6744-A1AA-28305C28243C}">
      <dsp:nvSpPr>
        <dsp:cNvPr id="0" name=""/>
        <dsp:cNvSpPr/>
      </dsp:nvSpPr>
      <dsp:spPr>
        <a:xfrm>
          <a:off x="4828793" y="4765811"/>
          <a:ext cx="510275" cy="486161"/>
        </a:xfrm>
        <a:custGeom>
          <a:avLst/>
          <a:gdLst/>
          <a:ahLst/>
          <a:cxnLst/>
          <a:rect l="0" t="0" r="0" b="0"/>
          <a:pathLst>
            <a:path>
              <a:moveTo>
                <a:pt x="0" y="0"/>
              </a:moveTo>
              <a:lnTo>
                <a:pt x="255137" y="0"/>
              </a:lnTo>
              <a:lnTo>
                <a:pt x="255137" y="486161"/>
              </a:lnTo>
              <a:lnTo>
                <a:pt x="510275" y="486161"/>
              </a:lnTo>
            </a:path>
          </a:pathLst>
        </a:cu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solidFill>
              <a:srgbClr val="000000"/>
            </a:solidFill>
          </a:endParaRPr>
        </a:p>
      </dsp:txBody>
      <dsp:txXfrm>
        <a:off x="5066311" y="4991272"/>
        <a:ext cx="35239" cy="35239"/>
      </dsp:txXfrm>
    </dsp:sp>
    <dsp:sp modelId="{0603958F-1CF7-2E4A-9FC6-F2244134BB1D}">
      <dsp:nvSpPr>
        <dsp:cNvPr id="0" name=""/>
        <dsp:cNvSpPr/>
      </dsp:nvSpPr>
      <dsp:spPr>
        <a:xfrm>
          <a:off x="4828793" y="4279649"/>
          <a:ext cx="510275" cy="486161"/>
        </a:xfrm>
        <a:custGeom>
          <a:avLst/>
          <a:gdLst/>
          <a:ahLst/>
          <a:cxnLst/>
          <a:rect l="0" t="0" r="0" b="0"/>
          <a:pathLst>
            <a:path>
              <a:moveTo>
                <a:pt x="0" y="486161"/>
              </a:moveTo>
              <a:lnTo>
                <a:pt x="255137" y="486161"/>
              </a:lnTo>
              <a:lnTo>
                <a:pt x="255137" y="0"/>
              </a:lnTo>
              <a:lnTo>
                <a:pt x="510275" y="0"/>
              </a:lnTo>
            </a:path>
          </a:pathLst>
        </a:cu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solidFill>
              <a:srgbClr val="000000"/>
            </a:solidFill>
          </a:endParaRPr>
        </a:p>
      </dsp:txBody>
      <dsp:txXfrm>
        <a:off x="5066311" y="4505110"/>
        <a:ext cx="35239" cy="35239"/>
      </dsp:txXfrm>
    </dsp:sp>
    <dsp:sp modelId="{7A184444-AD4B-D847-AB36-02C67419D489}">
      <dsp:nvSpPr>
        <dsp:cNvPr id="0" name=""/>
        <dsp:cNvSpPr/>
      </dsp:nvSpPr>
      <dsp:spPr>
        <a:xfrm>
          <a:off x="1767141" y="3307325"/>
          <a:ext cx="510275" cy="1458485"/>
        </a:xfrm>
        <a:custGeom>
          <a:avLst/>
          <a:gdLst/>
          <a:ahLst/>
          <a:cxnLst/>
          <a:rect l="0" t="0" r="0" b="0"/>
          <a:pathLst>
            <a:path>
              <a:moveTo>
                <a:pt x="0" y="0"/>
              </a:moveTo>
              <a:lnTo>
                <a:pt x="255137" y="0"/>
              </a:lnTo>
              <a:lnTo>
                <a:pt x="255137" y="1458485"/>
              </a:lnTo>
              <a:lnTo>
                <a:pt x="510275" y="1458485"/>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solidFill>
              <a:srgbClr val="000000"/>
            </a:solidFill>
          </a:endParaRPr>
        </a:p>
      </dsp:txBody>
      <dsp:txXfrm>
        <a:off x="1983649" y="3997939"/>
        <a:ext cx="77258" cy="77258"/>
      </dsp:txXfrm>
    </dsp:sp>
    <dsp:sp modelId="{900A83A0-6CA1-7F40-9D86-21C135B8EE42}">
      <dsp:nvSpPr>
        <dsp:cNvPr id="0" name=""/>
        <dsp:cNvSpPr/>
      </dsp:nvSpPr>
      <dsp:spPr>
        <a:xfrm>
          <a:off x="4828793" y="1848840"/>
          <a:ext cx="510275" cy="1458485"/>
        </a:xfrm>
        <a:custGeom>
          <a:avLst/>
          <a:gdLst/>
          <a:ahLst/>
          <a:cxnLst/>
          <a:rect l="0" t="0" r="0" b="0"/>
          <a:pathLst>
            <a:path>
              <a:moveTo>
                <a:pt x="0" y="0"/>
              </a:moveTo>
              <a:lnTo>
                <a:pt x="255137" y="0"/>
              </a:lnTo>
              <a:lnTo>
                <a:pt x="255137" y="1458485"/>
              </a:lnTo>
              <a:lnTo>
                <a:pt x="510275" y="1458485"/>
              </a:lnTo>
            </a:path>
          </a:pathLst>
        </a:cu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solidFill>
              <a:srgbClr val="000000"/>
            </a:solidFill>
          </a:endParaRPr>
        </a:p>
      </dsp:txBody>
      <dsp:txXfrm>
        <a:off x="5045302" y="2539453"/>
        <a:ext cx="77258" cy="77258"/>
      </dsp:txXfrm>
    </dsp:sp>
    <dsp:sp modelId="{8208E9FB-D8EF-1E45-B835-B2375CA515DB}">
      <dsp:nvSpPr>
        <dsp:cNvPr id="0" name=""/>
        <dsp:cNvSpPr/>
      </dsp:nvSpPr>
      <dsp:spPr>
        <a:xfrm>
          <a:off x="4828793" y="1848840"/>
          <a:ext cx="510275" cy="486161"/>
        </a:xfrm>
        <a:custGeom>
          <a:avLst/>
          <a:gdLst/>
          <a:ahLst/>
          <a:cxnLst/>
          <a:rect l="0" t="0" r="0" b="0"/>
          <a:pathLst>
            <a:path>
              <a:moveTo>
                <a:pt x="0" y="0"/>
              </a:moveTo>
              <a:lnTo>
                <a:pt x="255137" y="0"/>
              </a:lnTo>
              <a:lnTo>
                <a:pt x="255137" y="486161"/>
              </a:lnTo>
              <a:lnTo>
                <a:pt x="510275" y="486161"/>
              </a:lnTo>
            </a:path>
          </a:pathLst>
        </a:cu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solidFill>
              <a:srgbClr val="000000"/>
            </a:solidFill>
          </a:endParaRPr>
        </a:p>
      </dsp:txBody>
      <dsp:txXfrm>
        <a:off x="5066311" y="2074301"/>
        <a:ext cx="35239" cy="35239"/>
      </dsp:txXfrm>
    </dsp:sp>
    <dsp:sp modelId="{EB6F610B-34C7-4A46-87ED-6719FD2EF31E}">
      <dsp:nvSpPr>
        <dsp:cNvPr id="0" name=""/>
        <dsp:cNvSpPr/>
      </dsp:nvSpPr>
      <dsp:spPr>
        <a:xfrm>
          <a:off x="4828793" y="1362678"/>
          <a:ext cx="510275" cy="486161"/>
        </a:xfrm>
        <a:custGeom>
          <a:avLst/>
          <a:gdLst/>
          <a:ahLst/>
          <a:cxnLst/>
          <a:rect l="0" t="0" r="0" b="0"/>
          <a:pathLst>
            <a:path>
              <a:moveTo>
                <a:pt x="0" y="486161"/>
              </a:moveTo>
              <a:lnTo>
                <a:pt x="255137" y="486161"/>
              </a:lnTo>
              <a:lnTo>
                <a:pt x="255137" y="0"/>
              </a:lnTo>
              <a:lnTo>
                <a:pt x="510275" y="0"/>
              </a:lnTo>
            </a:path>
          </a:pathLst>
        </a:cu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solidFill>
              <a:srgbClr val="000000"/>
            </a:solidFill>
          </a:endParaRPr>
        </a:p>
      </dsp:txBody>
      <dsp:txXfrm>
        <a:off x="5066311" y="1588139"/>
        <a:ext cx="35239" cy="35239"/>
      </dsp:txXfrm>
    </dsp:sp>
    <dsp:sp modelId="{AF6EA8A3-7D43-D74B-824B-2E9C04C88F31}">
      <dsp:nvSpPr>
        <dsp:cNvPr id="0" name=""/>
        <dsp:cNvSpPr/>
      </dsp:nvSpPr>
      <dsp:spPr>
        <a:xfrm>
          <a:off x="4828793" y="390355"/>
          <a:ext cx="510275" cy="1458485"/>
        </a:xfrm>
        <a:custGeom>
          <a:avLst/>
          <a:gdLst/>
          <a:ahLst/>
          <a:cxnLst/>
          <a:rect l="0" t="0" r="0" b="0"/>
          <a:pathLst>
            <a:path>
              <a:moveTo>
                <a:pt x="0" y="1458485"/>
              </a:moveTo>
              <a:lnTo>
                <a:pt x="255137" y="1458485"/>
              </a:lnTo>
              <a:lnTo>
                <a:pt x="255137" y="0"/>
              </a:lnTo>
              <a:lnTo>
                <a:pt x="510275" y="0"/>
              </a:lnTo>
            </a:path>
          </a:pathLst>
        </a:cu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solidFill>
              <a:srgbClr val="000000"/>
            </a:solidFill>
          </a:endParaRPr>
        </a:p>
      </dsp:txBody>
      <dsp:txXfrm>
        <a:off x="5045302" y="1080968"/>
        <a:ext cx="77258" cy="77258"/>
      </dsp:txXfrm>
    </dsp:sp>
    <dsp:sp modelId="{914E5DE9-7FB2-0447-BEB0-D52A762F1D91}">
      <dsp:nvSpPr>
        <dsp:cNvPr id="0" name=""/>
        <dsp:cNvSpPr/>
      </dsp:nvSpPr>
      <dsp:spPr>
        <a:xfrm>
          <a:off x="1767141" y="1848840"/>
          <a:ext cx="510275" cy="1458485"/>
        </a:xfrm>
        <a:custGeom>
          <a:avLst/>
          <a:gdLst/>
          <a:ahLst/>
          <a:cxnLst/>
          <a:rect l="0" t="0" r="0" b="0"/>
          <a:pathLst>
            <a:path>
              <a:moveTo>
                <a:pt x="0" y="1458485"/>
              </a:moveTo>
              <a:lnTo>
                <a:pt x="255137" y="1458485"/>
              </a:lnTo>
              <a:lnTo>
                <a:pt x="255137" y="0"/>
              </a:lnTo>
              <a:lnTo>
                <a:pt x="510275" y="0"/>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solidFill>
              <a:srgbClr val="000000"/>
            </a:solidFill>
          </a:endParaRPr>
        </a:p>
      </dsp:txBody>
      <dsp:txXfrm>
        <a:off x="1983649" y="2539453"/>
        <a:ext cx="77258" cy="77258"/>
      </dsp:txXfrm>
    </dsp:sp>
    <dsp:sp modelId="{9C580F90-0EE0-3444-AC65-3C9373CC86FF}">
      <dsp:nvSpPr>
        <dsp:cNvPr id="0" name=""/>
        <dsp:cNvSpPr/>
      </dsp:nvSpPr>
      <dsp:spPr>
        <a:xfrm rot="16200000">
          <a:off x="-668784" y="2918396"/>
          <a:ext cx="4093993" cy="777858"/>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2266950">
            <a:lnSpc>
              <a:spcPct val="90000"/>
            </a:lnSpc>
            <a:spcBef>
              <a:spcPct val="0"/>
            </a:spcBef>
            <a:spcAft>
              <a:spcPct val="35000"/>
            </a:spcAft>
          </a:pPr>
          <a:r>
            <a:rPr lang="es-ES" sz="5100" kern="1200" dirty="0" smtClean="0">
              <a:solidFill>
                <a:srgbClr val="000000"/>
              </a:solidFill>
            </a:rPr>
            <a:t>Células</a:t>
          </a:r>
          <a:endParaRPr lang="es-ES" sz="5100" kern="1200" dirty="0">
            <a:solidFill>
              <a:srgbClr val="000000"/>
            </a:solidFill>
          </a:endParaRPr>
        </a:p>
      </dsp:txBody>
      <dsp:txXfrm>
        <a:off x="-668784" y="2918396"/>
        <a:ext cx="4093993" cy="777858"/>
      </dsp:txXfrm>
    </dsp:sp>
    <dsp:sp modelId="{412520EB-C235-EB43-9558-91B8F085E2D1}">
      <dsp:nvSpPr>
        <dsp:cNvPr id="0" name=""/>
        <dsp:cNvSpPr/>
      </dsp:nvSpPr>
      <dsp:spPr>
        <a:xfrm>
          <a:off x="2277416" y="1459911"/>
          <a:ext cx="2551376" cy="777858"/>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solidFill>
                <a:srgbClr val="000000"/>
              </a:solidFill>
            </a:rPr>
            <a:t>Eucarionte</a:t>
          </a:r>
          <a:endParaRPr lang="es-ES" sz="4100" kern="1200" dirty="0">
            <a:solidFill>
              <a:srgbClr val="000000"/>
            </a:solidFill>
          </a:endParaRPr>
        </a:p>
      </dsp:txBody>
      <dsp:txXfrm>
        <a:off x="2277416" y="1459911"/>
        <a:ext cx="2551376" cy="777858"/>
      </dsp:txXfrm>
    </dsp:sp>
    <dsp:sp modelId="{EB9964A4-1A85-1F40-92CB-CB6B21E6383D}">
      <dsp:nvSpPr>
        <dsp:cNvPr id="0" name=""/>
        <dsp:cNvSpPr/>
      </dsp:nvSpPr>
      <dsp:spPr>
        <a:xfrm>
          <a:off x="5339069" y="1425"/>
          <a:ext cx="2551376" cy="777858"/>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solidFill>
                <a:srgbClr val="000000"/>
              </a:solidFill>
            </a:rPr>
            <a:t>Animal </a:t>
          </a:r>
          <a:endParaRPr lang="es-ES" sz="4100" kern="1200" dirty="0">
            <a:solidFill>
              <a:srgbClr val="000000"/>
            </a:solidFill>
          </a:endParaRPr>
        </a:p>
      </dsp:txBody>
      <dsp:txXfrm>
        <a:off x="5339069" y="1425"/>
        <a:ext cx="2551376" cy="777858"/>
      </dsp:txXfrm>
    </dsp:sp>
    <dsp:sp modelId="{300D47BD-6468-2B4B-BA3A-9BEB6B076719}">
      <dsp:nvSpPr>
        <dsp:cNvPr id="0" name=""/>
        <dsp:cNvSpPr/>
      </dsp:nvSpPr>
      <dsp:spPr>
        <a:xfrm>
          <a:off x="5339069" y="973749"/>
          <a:ext cx="2551376" cy="777858"/>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solidFill>
                <a:srgbClr val="000000"/>
              </a:solidFill>
            </a:rPr>
            <a:t>Vegetal</a:t>
          </a:r>
          <a:endParaRPr lang="es-ES" sz="4100" kern="1200" dirty="0">
            <a:solidFill>
              <a:srgbClr val="000000"/>
            </a:solidFill>
          </a:endParaRPr>
        </a:p>
      </dsp:txBody>
      <dsp:txXfrm>
        <a:off x="5339069" y="973749"/>
        <a:ext cx="2551376" cy="777858"/>
      </dsp:txXfrm>
    </dsp:sp>
    <dsp:sp modelId="{BE73E170-83C3-3A41-BABB-2DD1E1F13D95}">
      <dsp:nvSpPr>
        <dsp:cNvPr id="0" name=""/>
        <dsp:cNvSpPr/>
      </dsp:nvSpPr>
      <dsp:spPr>
        <a:xfrm>
          <a:off x="5339069" y="1946072"/>
          <a:ext cx="2551376" cy="777858"/>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solidFill>
                <a:srgbClr val="000000"/>
              </a:solidFill>
            </a:rPr>
            <a:t>Fúngica</a:t>
          </a:r>
          <a:endParaRPr lang="es-ES" sz="4100" kern="1200" dirty="0">
            <a:solidFill>
              <a:srgbClr val="000000"/>
            </a:solidFill>
          </a:endParaRPr>
        </a:p>
      </dsp:txBody>
      <dsp:txXfrm>
        <a:off x="5339069" y="1946072"/>
        <a:ext cx="2551376" cy="777858"/>
      </dsp:txXfrm>
    </dsp:sp>
    <dsp:sp modelId="{ECD88536-576E-6147-9656-F86644703EC7}">
      <dsp:nvSpPr>
        <dsp:cNvPr id="0" name=""/>
        <dsp:cNvSpPr/>
      </dsp:nvSpPr>
      <dsp:spPr>
        <a:xfrm>
          <a:off x="5339069" y="2918396"/>
          <a:ext cx="2551376" cy="777858"/>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err="1" smtClean="0">
              <a:solidFill>
                <a:srgbClr val="000000"/>
              </a:solidFill>
            </a:rPr>
            <a:t>Protozooa</a:t>
          </a:r>
          <a:endParaRPr lang="es-ES" sz="4100" kern="1200" dirty="0">
            <a:solidFill>
              <a:srgbClr val="000000"/>
            </a:solidFill>
          </a:endParaRPr>
        </a:p>
      </dsp:txBody>
      <dsp:txXfrm>
        <a:off x="5339069" y="2918396"/>
        <a:ext cx="2551376" cy="777858"/>
      </dsp:txXfrm>
    </dsp:sp>
    <dsp:sp modelId="{F74EBC4D-AED2-9841-AB99-D165C038C249}">
      <dsp:nvSpPr>
        <dsp:cNvPr id="0" name=""/>
        <dsp:cNvSpPr/>
      </dsp:nvSpPr>
      <dsp:spPr>
        <a:xfrm>
          <a:off x="2277416" y="4376881"/>
          <a:ext cx="2551376" cy="777858"/>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solidFill>
                <a:srgbClr val="000000"/>
              </a:solidFill>
            </a:rPr>
            <a:t>Procarionte</a:t>
          </a:r>
          <a:endParaRPr lang="es-ES" sz="4100" kern="1200" dirty="0">
            <a:solidFill>
              <a:srgbClr val="000000"/>
            </a:solidFill>
          </a:endParaRPr>
        </a:p>
      </dsp:txBody>
      <dsp:txXfrm>
        <a:off x="2277416" y="4376881"/>
        <a:ext cx="2551376" cy="777858"/>
      </dsp:txXfrm>
    </dsp:sp>
    <dsp:sp modelId="{D2792529-A2FB-9B4B-9D8A-0672F15A492D}">
      <dsp:nvSpPr>
        <dsp:cNvPr id="0" name=""/>
        <dsp:cNvSpPr/>
      </dsp:nvSpPr>
      <dsp:spPr>
        <a:xfrm>
          <a:off x="5339069" y="3890719"/>
          <a:ext cx="2551376" cy="777858"/>
        </a:xfrm>
        <a:prstGeom prst="rect">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solidFill>
                <a:srgbClr val="000000"/>
              </a:solidFill>
            </a:rPr>
            <a:t>Arqueas</a:t>
          </a:r>
          <a:endParaRPr lang="es-ES" sz="4100" kern="1200" dirty="0">
            <a:solidFill>
              <a:srgbClr val="000000"/>
            </a:solidFill>
          </a:endParaRPr>
        </a:p>
      </dsp:txBody>
      <dsp:txXfrm>
        <a:off x="5339069" y="3890719"/>
        <a:ext cx="2551376" cy="777858"/>
      </dsp:txXfrm>
    </dsp:sp>
    <dsp:sp modelId="{BCAC4E79-82F1-F644-A62A-5079A7ACB73B}">
      <dsp:nvSpPr>
        <dsp:cNvPr id="0" name=""/>
        <dsp:cNvSpPr/>
      </dsp:nvSpPr>
      <dsp:spPr>
        <a:xfrm>
          <a:off x="5339069" y="4863043"/>
          <a:ext cx="2551376" cy="777858"/>
        </a:xfrm>
        <a:prstGeom prst="rect">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solidFill>
                <a:srgbClr val="000000"/>
              </a:solidFill>
            </a:rPr>
            <a:t>Bacterias</a:t>
          </a:r>
          <a:endParaRPr lang="es-ES" sz="4100" kern="1200" dirty="0">
            <a:solidFill>
              <a:srgbClr val="000000"/>
            </a:solidFill>
          </a:endParaRPr>
        </a:p>
      </dsp:txBody>
      <dsp:txXfrm>
        <a:off x="5339069" y="4863043"/>
        <a:ext cx="2551376" cy="777858"/>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9A419B-5E0F-194A-BDBA-A6891C23615C}" type="datetimeFigureOut">
              <a:rPr lang="es-ES" smtClean="0"/>
              <a:t>02/10/15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768C8B-0186-614B-9402-80AC63373A93}" type="slidenum">
              <a:rPr lang="es-ES" smtClean="0"/>
              <a:t>‹Nr.›</a:t>
            </a:fld>
            <a:endParaRPr lang="es-ES"/>
          </a:p>
        </p:txBody>
      </p:sp>
    </p:spTree>
    <p:extLst>
      <p:ext uri="{BB962C8B-B14F-4D97-AF65-F5344CB8AC3E}">
        <p14:creationId xmlns:p14="http://schemas.microsoft.com/office/powerpoint/2010/main" val="6116563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spcBef>
                <a:spcPts val="0"/>
              </a:spcBef>
              <a:defRPr/>
            </a:pPr>
            <a:r>
              <a:rPr lang="es-MX" dirty="0">
                <a:latin typeface="Calibri" charset="0"/>
                <a:cs typeface="MS PGothic" charset="0"/>
              </a:rPr>
              <a:t>Se presenta la información más relevante de la unidad de competencia número </a:t>
            </a:r>
            <a:r>
              <a:rPr lang="es-MX" dirty="0" smtClean="0">
                <a:latin typeface="Calibri" charset="0"/>
                <a:cs typeface="MS PGothic" charset="0"/>
              </a:rPr>
              <a:t>cinco, </a:t>
            </a:r>
            <a:r>
              <a:rPr lang="es-MX" dirty="0">
                <a:latin typeface="Calibri" charset="0"/>
                <a:cs typeface="MS PGothic" charset="0"/>
              </a:rPr>
              <a:t>de la unidad de aprendizaje de </a:t>
            </a:r>
            <a:r>
              <a:rPr lang="es-ES_tradnl" dirty="0" smtClean="0">
                <a:latin typeface="Calibri" charset="0"/>
                <a:cs typeface="MS PGothic" charset="0"/>
              </a:rPr>
              <a:t>Comunicaci</a:t>
            </a:r>
            <a:r>
              <a:rPr lang="es-ES_tradnl" dirty="0" smtClean="0">
                <a:latin typeface="Calibri" charset="0"/>
                <a:cs typeface="MS PGothic" charset="0"/>
              </a:rPr>
              <a:t>ón Científica</a:t>
            </a:r>
            <a:r>
              <a:rPr lang="es-MX" dirty="0" smtClean="0">
                <a:latin typeface="Calibri" charset="0"/>
                <a:cs typeface="MS PGothic" charset="0"/>
              </a:rPr>
              <a:t>, </a:t>
            </a:r>
            <a:r>
              <a:rPr lang="es-MX" dirty="0">
                <a:latin typeface="Calibri" charset="0"/>
              </a:rPr>
              <a:t>correspondiente a la presentación </a:t>
            </a:r>
            <a:r>
              <a:rPr lang="es-MX" dirty="0" smtClean="0">
                <a:latin typeface="Calibri" charset="0"/>
              </a:rPr>
              <a:t>audiovisual </a:t>
            </a:r>
            <a:r>
              <a:rPr lang="es-MX" dirty="0" smtClean="0">
                <a:latin typeface="Calibri" charset="0"/>
              </a:rPr>
              <a:t>,</a:t>
            </a:r>
            <a:r>
              <a:rPr lang="es-MX" baseline="0" dirty="0" smtClean="0">
                <a:latin typeface="Calibri" charset="0"/>
              </a:rPr>
              <a:t> oral </a:t>
            </a:r>
            <a:r>
              <a:rPr lang="es-ES_tradnl" sz="1200" dirty="0" smtClean="0">
                <a:solidFill>
                  <a:srgbClr val="2E2224"/>
                </a:solidFill>
              </a:rPr>
              <a:t>a manera de integrar la información obtenida, a fin de exponerla ante un grupo. Dicha información le facilitará al alumno su expresión oral de los resultados de una </a:t>
            </a:r>
            <a:r>
              <a:rPr lang="es-ES_tradnl" sz="1200" dirty="0" err="1" smtClean="0">
                <a:solidFill>
                  <a:srgbClr val="2E2224"/>
                </a:solidFill>
              </a:rPr>
              <a:t>investigación</a:t>
            </a:r>
            <a:r>
              <a:rPr lang="es-ES_tradnl" sz="1200" dirty="0" smtClean="0">
                <a:solidFill>
                  <a:srgbClr val="2E2224"/>
                </a:solidFill>
              </a:rPr>
              <a:t> documental o práctica.  </a:t>
            </a:r>
          </a:p>
          <a:p>
            <a:pPr algn="just">
              <a:spcBef>
                <a:spcPts val="0"/>
              </a:spcBef>
              <a:defRPr/>
            </a:pPr>
            <a:r>
              <a:rPr lang="es-ES_tradnl" sz="1200" dirty="0" smtClean="0">
                <a:solidFill>
                  <a:srgbClr val="2E2224"/>
                </a:solidFill>
              </a:rPr>
              <a:t> </a:t>
            </a:r>
          </a:p>
          <a:p>
            <a:pPr eaLnBrk="1" hangingPunct="1">
              <a:spcBef>
                <a:spcPct val="0"/>
              </a:spcBef>
            </a:pPr>
            <a:r>
              <a:rPr lang="es-MX" dirty="0" smtClean="0">
                <a:latin typeface="Calibri" charset="0"/>
              </a:rPr>
              <a:t>un</a:t>
            </a:r>
            <a:endParaRPr lang="es-MX" i="1" dirty="0">
              <a:latin typeface="Calibri" charset="0"/>
              <a:cs typeface="MS PGothic" charset="0"/>
            </a:endParaRPr>
          </a:p>
        </p:txBody>
      </p:sp>
      <p:sp>
        <p:nvSpPr>
          <p:cNvPr id="1741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D1F46B5F-1541-4A4D-A3D7-51F4AF3F4C05}" type="slidenum">
              <a:rPr lang="es-ES" sz="1200">
                <a:latin typeface="Arial" charset="0"/>
              </a:rPr>
              <a:pPr eaLnBrk="1" fontAlgn="base" hangingPunct="1">
                <a:spcBef>
                  <a:spcPct val="0"/>
                </a:spcBef>
                <a:spcAft>
                  <a:spcPct val="0"/>
                </a:spcAft>
              </a:pPr>
              <a:t>1</a:t>
            </a:fld>
            <a:endParaRPr lang="es-ES" sz="120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Las procariotas son células pequeñas y de estructura muy sencilla. Carecen de envoltura nuclear (</a:t>
            </a:r>
            <a:r>
              <a:rPr lang="es-ES_tradnl" dirty="0" err="1" smtClean="0"/>
              <a:t>carioteca</a:t>
            </a:r>
            <a:r>
              <a:rPr lang="es-ES_tradnl" dirty="0" smtClean="0"/>
              <a:t>), con lo cual el contenido del núcleo está diseminado en la zona central del citoplasma. Las procariotas constituyen microorganismos unicelulares de vida muy simple. Como ejemplos de este tipo están las </a:t>
            </a:r>
            <a:r>
              <a:rPr lang="es-ES_tradnl" dirty="0" err="1" smtClean="0"/>
              <a:t>arqueobacterias</a:t>
            </a:r>
            <a:r>
              <a:rPr lang="es-ES_tradnl" dirty="0" smtClean="0"/>
              <a:t>, las bacterias y las algas verde azuladas llamadas cianobacterias. Estas últimas son fotosintéticas, ya que transforman la energía lumínica en energía química, almacenada en carbohidratos. Pueden vivir sobre las rocas, los suelos húmedos y las aguas dulces o saladas. Se supone que las cianobacterias fueron las que formaron el oxígeno que se liberó en la primitiva atmósfera terrestre. Las cianobacterias contienen pigmentos de color verde, la clorofila, de color rojo, la ficoeritrina y azul, la ficocianina.</a:t>
            </a:r>
          </a:p>
          <a:p>
            <a:r>
              <a:rPr lang="es-ES_tradnl" dirty="0" smtClean="0"/>
              <a:t>Las bacterias son procariotas que tienen una longitud que oscila entre 1 y 10 micras. Todos sus componentes se encuentran libremente dentro del citoplasma, incluido el ácido desoxirribonucleico (ADN), que se pliega y se enrolla hasta formar el único cromosoma, estructura ubicada en una zona del citoplasma llamada “</a:t>
            </a:r>
            <a:r>
              <a:rPr lang="es-ES_tradnl" dirty="0" err="1" smtClean="0"/>
              <a:t>nucleoide</a:t>
            </a:r>
            <a:r>
              <a:rPr lang="es-ES_tradnl" dirty="0" smtClean="0"/>
              <a:t>”.</a:t>
            </a:r>
          </a:p>
          <a:p>
            <a:r>
              <a:rPr lang="es-ES_tradnl" dirty="0" smtClean="0"/>
              <a:t>Las procariotas poseen un </a:t>
            </a:r>
            <a:r>
              <a:rPr lang="es-ES_tradnl" dirty="0" err="1" smtClean="0"/>
              <a:t>citoesqueleto</a:t>
            </a:r>
            <a:r>
              <a:rPr lang="es-ES_tradnl" dirty="0" smtClean="0"/>
              <a:t> que se involucra en la protección, la forma y la división celular. La parte más periférica de esta célula presenta una pared celular compuesta por </a:t>
            </a:r>
            <a:r>
              <a:rPr lang="es-ES_tradnl" dirty="0" err="1" smtClean="0"/>
              <a:t>mureína</a:t>
            </a:r>
            <a:r>
              <a:rPr lang="es-ES_tradnl" dirty="0" smtClean="0"/>
              <a:t>, sustancia formada por glúcidos y aminoácidos que le da rigidez y forma a la célula. La pared celular está rodeada de poros y protege a las procariotas de agresiones externas. La pared no es selectiva, ya que permite la entrada de agua, oxígeno y sustancias vitales, como así también la salida de sustancias celulares de desecho.</a:t>
            </a:r>
          </a:p>
          <a:p>
            <a:r>
              <a:rPr lang="es-ES_tradnl" dirty="0" smtClean="0"/>
              <a:t>La pared celular es responsable del aspecto que adoptan las bacterias. Las formas redondeadas se denominan cocos, las alargadas en forma de bastón son los bacilos, las que tienen forma de espiral son espiroquetas y las que parecen como una coma son los </a:t>
            </a:r>
            <a:r>
              <a:rPr lang="es-ES_tradnl" dirty="0" err="1" smtClean="0"/>
              <a:t>vibrios</a:t>
            </a:r>
            <a:r>
              <a:rPr lang="es-ES_tradnl" dirty="0" smtClean="0"/>
              <a:t>. Hay bacterias que poseen una membrana externa </a:t>
            </a:r>
            <a:r>
              <a:rPr lang="es-ES_tradnl" dirty="0" err="1" smtClean="0"/>
              <a:t>lipoproteica</a:t>
            </a:r>
            <a:r>
              <a:rPr lang="es-ES_tradnl" dirty="0" smtClean="0"/>
              <a:t> que rodea a la pared celular.</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11</a:t>
            </a:fld>
            <a:endParaRPr lang="es-ES"/>
          </a:p>
        </p:txBody>
      </p:sp>
    </p:spTree>
    <p:extLst>
      <p:ext uri="{BB962C8B-B14F-4D97-AF65-F5344CB8AC3E}">
        <p14:creationId xmlns:p14="http://schemas.microsoft.com/office/powerpoint/2010/main" val="1655558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Se llama célula eucariota o eucarionte —del griego </a:t>
            </a:r>
            <a:r>
              <a:rPr lang="es-ES_tradnl" dirty="0" err="1" smtClean="0"/>
              <a:t>eu</a:t>
            </a:r>
            <a:r>
              <a:rPr lang="es-ES_tradnl" dirty="0" smtClean="0"/>
              <a:t>,'verdadero', y </a:t>
            </a:r>
            <a:r>
              <a:rPr lang="es-ES_tradnl" dirty="0" err="1" smtClean="0"/>
              <a:t>karyon</a:t>
            </a:r>
            <a:r>
              <a:rPr lang="es-ES_tradnl" dirty="0" smtClean="0"/>
              <a:t>, ‘nuez’ o ‘núcleo’—1 a todas las células con un núcleo celular delimitado dentro de una doble capa lipídica, la envoltura nuclear, la cual es porosa y contiene su material hereditario, fundamentalmente su información genética.</a:t>
            </a:r>
          </a:p>
          <a:p>
            <a:endParaRPr lang="es-ES_tradnl" dirty="0" smtClean="0"/>
          </a:p>
          <a:p>
            <a:r>
              <a:rPr lang="es-ES_tradnl" dirty="0" smtClean="0"/>
              <a:t>Las células eucariotas son las que tienen núcleo definido (poseen núcleo verdadero) gracias a una membrana nuclear, al contrario de las procariotas que carecen de dicha membrana nuclear, por lo que el material genético se encuentra disperso en ellas (en su citoplasma), por lo cual es perceptible solo al microscopio electrónico. A los organismos formados por células eucariotas se los denomina eucariontes.</a:t>
            </a:r>
          </a:p>
          <a:p>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12</a:t>
            </a:fld>
            <a:endParaRPr lang="es-ES"/>
          </a:p>
        </p:txBody>
      </p:sp>
    </p:spTree>
    <p:extLst>
      <p:ext uri="{BB962C8B-B14F-4D97-AF65-F5344CB8AC3E}">
        <p14:creationId xmlns:p14="http://schemas.microsoft.com/office/powerpoint/2010/main" val="2518189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mn-ea"/>
                <a:cs typeface="+mn-cs"/>
              </a:rPr>
              <a:t>El exterior y el interior celular están separados por una membrana plasmática que interviene en los procesos de intercambio de sustancias, la regulación hídrica y osmótica, el reconocimiento celular, etc. </a:t>
            </a:r>
          </a:p>
          <a:p>
            <a:r>
              <a:rPr lang="es-ES_tradnl" sz="1200" kern="1200" dirty="0" smtClean="0">
                <a:solidFill>
                  <a:schemeClr val="tx1"/>
                </a:solidFill>
                <a:latin typeface="+mn-lt"/>
                <a:ea typeface="+mn-ea"/>
                <a:cs typeface="+mn-cs"/>
              </a:rPr>
              <a:t>Las células animales tienen un esqueleto flexible interno, llamado </a:t>
            </a:r>
            <a:r>
              <a:rPr lang="es-ES_tradnl" sz="1200" kern="1200" dirty="0" err="1" smtClean="0">
                <a:solidFill>
                  <a:schemeClr val="tx1"/>
                </a:solidFill>
                <a:latin typeface="+mn-lt"/>
                <a:ea typeface="+mn-ea"/>
                <a:cs typeface="+mn-cs"/>
              </a:rPr>
              <a:t>citoesqueleto</a:t>
            </a:r>
            <a:r>
              <a:rPr lang="es-ES_tradnl" sz="1200" kern="1200" dirty="0" smtClean="0">
                <a:solidFill>
                  <a:schemeClr val="tx1"/>
                </a:solidFill>
                <a:latin typeface="+mn-lt"/>
                <a:ea typeface="+mn-ea"/>
                <a:cs typeface="+mn-cs"/>
              </a:rPr>
              <a:t>, que colabora en dar forma a la célula y en mantener un orden interno.</a:t>
            </a:r>
          </a:p>
          <a:p>
            <a:r>
              <a:rPr lang="es-ES_tradnl" sz="1200" kern="1200" dirty="0" smtClean="0">
                <a:solidFill>
                  <a:schemeClr val="tx1"/>
                </a:solidFill>
                <a:latin typeface="+mn-lt"/>
                <a:ea typeface="+mn-ea"/>
                <a:cs typeface="+mn-cs"/>
              </a:rPr>
              <a:t>Tienen un par de orgánulos no membranosos llamados centriolos, encargados de la regulación del </a:t>
            </a:r>
            <a:r>
              <a:rPr lang="es-ES_tradnl" sz="1200" kern="1200" dirty="0" err="1" smtClean="0">
                <a:solidFill>
                  <a:schemeClr val="tx1"/>
                </a:solidFill>
                <a:latin typeface="+mn-lt"/>
                <a:ea typeface="+mn-ea"/>
                <a:cs typeface="+mn-cs"/>
              </a:rPr>
              <a:t>citoesqueleto</a:t>
            </a:r>
            <a:r>
              <a:rPr lang="es-ES_tradnl" sz="1200" kern="1200" dirty="0" smtClean="0">
                <a:solidFill>
                  <a:schemeClr val="tx1"/>
                </a:solidFill>
                <a:latin typeface="+mn-lt"/>
                <a:ea typeface="+mn-ea"/>
                <a:cs typeface="+mn-cs"/>
              </a:rPr>
              <a:t> e implicados en la división celular. </a:t>
            </a:r>
          </a:p>
          <a:p>
            <a:r>
              <a:rPr lang="es-ES_tradnl" sz="1200" kern="1200" dirty="0" smtClean="0">
                <a:solidFill>
                  <a:schemeClr val="tx1"/>
                </a:solidFill>
                <a:latin typeface="+mn-lt"/>
                <a:ea typeface="+mn-ea"/>
                <a:cs typeface="+mn-cs"/>
              </a:rPr>
              <a:t>Tienen un tipo de nutrición heterótrofa, es decir obtienen materia y energía a partir de sustancias orgánicas que han producido otros organismos.</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13</a:t>
            </a:fld>
            <a:endParaRPr lang="es-ES"/>
          </a:p>
        </p:txBody>
      </p:sp>
    </p:spTree>
    <p:extLst>
      <p:ext uri="{BB962C8B-B14F-4D97-AF65-F5344CB8AC3E}">
        <p14:creationId xmlns:p14="http://schemas.microsoft.com/office/powerpoint/2010/main" val="1961321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mn-ea"/>
                <a:cs typeface="+mn-cs"/>
              </a:rPr>
              <a:t>Son generalmente de mayor tamaño que las células eucariotas animales.</a:t>
            </a:r>
          </a:p>
          <a:p>
            <a:r>
              <a:rPr lang="es-ES_tradnl" sz="1200" kern="1200" dirty="0" smtClean="0">
                <a:solidFill>
                  <a:schemeClr val="tx1"/>
                </a:solidFill>
                <a:latin typeface="+mn-lt"/>
                <a:ea typeface="+mn-ea"/>
                <a:cs typeface="+mn-cs"/>
              </a:rPr>
              <a:t>Están recubiertas por una estructura rígida de aspecto poligonal, cuyo componente principal es la celulosa en las plantas y la quitina en los hongos, y que llamamos </a:t>
            </a:r>
            <a:r>
              <a:rPr lang="es-ES_tradnl" sz="1200" i="1" kern="1200" dirty="0" smtClean="0">
                <a:solidFill>
                  <a:schemeClr val="tx1"/>
                </a:solidFill>
                <a:latin typeface="+mn-lt"/>
                <a:ea typeface="+mn-ea"/>
                <a:cs typeface="+mn-cs"/>
              </a:rPr>
              <a:t>pared vegetal.</a:t>
            </a:r>
            <a:endParaRPr lang="es-ES_tradnl" sz="1200" i="0" kern="1200" dirty="0" smtClean="0">
              <a:solidFill>
                <a:schemeClr val="tx1"/>
              </a:solidFill>
              <a:latin typeface="+mn-lt"/>
              <a:ea typeface="+mn-ea"/>
              <a:cs typeface="+mn-cs"/>
            </a:endParaRPr>
          </a:p>
          <a:p>
            <a:r>
              <a:rPr lang="es-ES_tradnl" sz="1200" i="0" kern="1200" dirty="0" smtClean="0">
                <a:solidFill>
                  <a:schemeClr val="tx1"/>
                </a:solidFill>
                <a:latin typeface="+mn-lt"/>
                <a:ea typeface="+mn-ea"/>
                <a:cs typeface="+mn-cs"/>
              </a:rPr>
              <a:t>No tiene centriolos, aunque tenga fibras del </a:t>
            </a:r>
            <a:r>
              <a:rPr lang="es-ES_tradnl" sz="1200" i="0" kern="1200" dirty="0" err="1" smtClean="0">
                <a:solidFill>
                  <a:schemeClr val="tx1"/>
                </a:solidFill>
                <a:latin typeface="+mn-lt"/>
                <a:ea typeface="+mn-ea"/>
                <a:cs typeface="+mn-cs"/>
              </a:rPr>
              <a:t>citoesqueleto</a:t>
            </a:r>
            <a:r>
              <a:rPr lang="es-ES_tradnl" sz="1200" i="0" kern="1200" dirty="0" smtClean="0">
                <a:solidFill>
                  <a:schemeClr val="tx1"/>
                </a:solidFill>
                <a:latin typeface="+mn-lt"/>
                <a:ea typeface="+mn-ea"/>
                <a:cs typeface="+mn-cs"/>
              </a:rPr>
              <a:t>.</a:t>
            </a:r>
          </a:p>
          <a:p>
            <a:r>
              <a:rPr lang="es-ES_tradnl" sz="1200" i="0" kern="1200" dirty="0" smtClean="0">
                <a:solidFill>
                  <a:schemeClr val="tx1"/>
                </a:solidFill>
                <a:latin typeface="+mn-lt"/>
                <a:ea typeface="+mn-ea"/>
                <a:cs typeface="+mn-cs"/>
              </a:rPr>
              <a:t>Las </a:t>
            </a:r>
            <a:r>
              <a:rPr lang="es-ES_tradnl" sz="1200" i="0" kern="1200" dirty="0" err="1" smtClean="0">
                <a:solidFill>
                  <a:schemeClr val="tx1"/>
                </a:solidFill>
                <a:latin typeface="+mn-lt"/>
                <a:ea typeface="+mn-ea"/>
                <a:cs typeface="+mn-cs"/>
              </a:rPr>
              <a:t>vaculoas</a:t>
            </a:r>
            <a:r>
              <a:rPr lang="es-ES_tradnl" sz="1200" i="0" kern="1200" dirty="0" smtClean="0">
                <a:solidFill>
                  <a:schemeClr val="tx1"/>
                </a:solidFill>
                <a:latin typeface="+mn-lt"/>
                <a:ea typeface="+mn-ea"/>
                <a:cs typeface="+mn-cs"/>
              </a:rPr>
              <a:t>, orgánulos membranosos que almacenan sustancias de diverso tipo, están muy desarrolladas, llegando a ocupar hasta el 90% del total del volumen de la célula.</a:t>
            </a:r>
          </a:p>
          <a:p>
            <a:r>
              <a:rPr lang="es-ES_tradnl" sz="1200" i="0" kern="1200" dirty="0" smtClean="0">
                <a:solidFill>
                  <a:schemeClr val="tx1"/>
                </a:solidFill>
                <a:latin typeface="+mn-lt"/>
                <a:ea typeface="+mn-ea"/>
                <a:cs typeface="+mn-cs"/>
              </a:rPr>
              <a:t>La nutrición de la célula vegetal en las plantas es autótrofa: realiza la fotosíntesis en unos orgánulos especializados llamados cloroplastos, que contienen clorofila, pudiendo así obtener la materia y la energía a partir de la luz y materia inorgánica (CO2 y agua)</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14</a:t>
            </a:fld>
            <a:endParaRPr lang="es-ES"/>
          </a:p>
        </p:txBody>
      </p:sp>
    </p:spTree>
    <p:extLst>
      <p:ext uri="{BB962C8B-B14F-4D97-AF65-F5344CB8AC3E}">
        <p14:creationId xmlns:p14="http://schemas.microsoft.com/office/powerpoint/2010/main" val="2027538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Existen dos tipos de células clasificadas con base en su organización y complejidad estructural: la célula procarionte y la célula eucarionte.</a:t>
            </a:r>
          </a:p>
          <a:p>
            <a:endParaRPr lang="es-ES_tradnl" dirty="0" smtClean="0"/>
          </a:p>
          <a:p>
            <a:r>
              <a:rPr lang="es-ES_tradnl" dirty="0" smtClean="0"/>
              <a:t>Las células procariontes no tienen núcleo verdadero, el ADN se encuentra disperso en el citoplasma constituyendo un solo cromosoma o unido a la membrana </a:t>
            </a:r>
            <a:r>
              <a:rPr lang="es-ES_tradnl" dirty="0" err="1" smtClean="0"/>
              <a:t>citoplásmica</a:t>
            </a:r>
            <a:r>
              <a:rPr lang="es-ES_tradnl" dirty="0" smtClean="0"/>
              <a:t>; mientras que las células eucariontes tienen un núcleo verdadero. El ADN se localiza dentro de una membrana nuclear que lo separa del resto del citoplasma. La complejidad de las células eucariontes se basa en el desarrollo de compartimentos internos (separaciones parciales del citoplasma), que originan diversas estructuras </a:t>
            </a:r>
            <a:r>
              <a:rPr lang="es-ES_tradnl" dirty="0" err="1" smtClean="0"/>
              <a:t>subcelulares</a:t>
            </a:r>
            <a:r>
              <a:rPr lang="es-ES_tradnl" dirty="0" smtClean="0"/>
              <a:t> denominadas </a:t>
            </a:r>
            <a:r>
              <a:rPr lang="es-ES_tradnl" dirty="0" err="1" smtClean="0"/>
              <a:t>organelos</a:t>
            </a:r>
            <a:r>
              <a:rPr lang="es-ES_tradnl" dirty="0" smtClean="0"/>
              <a:t> y, por tanto, las funciones de éstas son propias de cada tipo de </a:t>
            </a:r>
            <a:r>
              <a:rPr lang="es-ES_tradnl" dirty="0" err="1" smtClean="0"/>
              <a:t>organelo</a:t>
            </a:r>
            <a:r>
              <a:rPr lang="es-ES_tradnl" dirty="0" smtClean="0"/>
              <a:t>.</a:t>
            </a:r>
          </a:p>
          <a:p>
            <a:r>
              <a:rPr lang="es-ES_tradnl" dirty="0" smtClean="0"/>
              <a:t>Esta característica es la que marca la diferencia entre los dos tipos de células: procarionte (pro, antes y </a:t>
            </a:r>
            <a:r>
              <a:rPr lang="es-ES_tradnl" dirty="0" err="1" smtClean="0"/>
              <a:t>carion</a:t>
            </a:r>
            <a:r>
              <a:rPr lang="es-ES_tradnl" dirty="0" smtClean="0"/>
              <a:t>, núcleo) y eucarionte (</a:t>
            </a:r>
            <a:r>
              <a:rPr lang="es-ES_tradnl" dirty="0" err="1" smtClean="0"/>
              <a:t>eu</a:t>
            </a:r>
            <a:r>
              <a:rPr lang="es-ES_tradnl" dirty="0" smtClean="0"/>
              <a:t>, verdadero y </a:t>
            </a:r>
            <a:r>
              <a:rPr lang="es-ES_tradnl" dirty="0" err="1" smtClean="0"/>
              <a:t>carion</a:t>
            </a:r>
            <a:r>
              <a:rPr lang="es-ES_tradnl" dirty="0" smtClean="0"/>
              <a:t>, núcleo).</a:t>
            </a:r>
          </a:p>
          <a:p>
            <a:r>
              <a:rPr lang="es-ES_tradnl" dirty="0" smtClean="0"/>
              <a:t>Las células procariontes son de menor tamaño que las eucariontes, los ejemplos característicos de las primeras son las bacterias, que tienen su ADN (material genético, cromosoma) disperso en el citoplasma, sin envoltura nuclear.</a:t>
            </a:r>
          </a:p>
          <a:p>
            <a:r>
              <a:rPr lang="es-ES_tradnl" dirty="0" smtClean="0"/>
              <a:t>Al igual que las células eucariontes, tienen membrana celular que delimitan al medio intracelular (citoplasma) del medio extracelular. Las células procariontes presentan como característica una pared celular que rodea completamente a la membrana celular, protegiéndola de las agresiones del medio externo y da forma a la célula. En las células eucariontes, el material hereditario se encuentra dentro de un núcleo bien definido y delimitado por una doble membrana llamada envoltura nuclear, la cual es altamente especializada en el transporte de moléculas hacia él y del citoplasma. Los dos tipos celulares poseen ribosomas encargados de la síntesis de proteínas, sin embargo, presentan una diferencia sustancial en cuanto al tipo de ARN </a:t>
            </a:r>
            <a:r>
              <a:rPr lang="es-ES_tradnl" dirty="0" err="1" smtClean="0"/>
              <a:t>ribosomal</a:t>
            </a:r>
            <a:r>
              <a:rPr lang="es-ES_tradnl" dirty="0" smtClean="0"/>
              <a:t> que lo forman. De aquí que los ribosomas procariontes se denominen 70s y los eucariontes 80s por su coeficiente de sedimentación.</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15</a:t>
            </a:fld>
            <a:endParaRPr lang="es-ES"/>
          </a:p>
        </p:txBody>
      </p:sp>
    </p:spTree>
    <p:extLst>
      <p:ext uri="{BB962C8B-B14F-4D97-AF65-F5344CB8AC3E}">
        <p14:creationId xmlns:p14="http://schemas.microsoft.com/office/powerpoint/2010/main" val="7186611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l tamaño de las células es diferente de unas a otras dependiendo de su función. La mayoría de ellas son tan pequeñas que únicamente se pueden observar con el microscopio. Su tamaño se mide en micras (µm). No obstante, existen células muy grandes, observables a simple vista, como las células musculares o los óvulos de las aves (la yema del huevo es una célula).</a:t>
            </a:r>
          </a:p>
          <a:p>
            <a:endParaRPr lang="es-ES_tradnl" dirty="0" smtClean="0"/>
          </a:p>
          <a:p>
            <a:r>
              <a:rPr lang="es-ES_tradnl" dirty="0" smtClean="0"/>
              <a:t>La forma de las células también depende de la función y de su modo de vida. Así, algunas células que flotan en medios líquidos, como las de la sangre, son </a:t>
            </a:r>
            <a:r>
              <a:rPr lang="es-ES_tradnl" dirty="0" err="1" smtClean="0"/>
              <a:t>esféricas;los</a:t>
            </a:r>
            <a:r>
              <a:rPr lang="es-ES_tradnl" dirty="0" smtClean="0"/>
              <a:t> espermatozoides disponen de una cola móvil que les permite desplazarse; las neuronas son estrelladas para facilitar el establecimiento de conexiones entre ellas que les permitan recibir y transmitir información; etc.</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16</a:t>
            </a:fld>
            <a:endParaRPr lang="es-ES"/>
          </a:p>
        </p:txBody>
      </p:sp>
    </p:spTree>
    <p:extLst>
      <p:ext uri="{BB962C8B-B14F-4D97-AF65-F5344CB8AC3E}">
        <p14:creationId xmlns:p14="http://schemas.microsoft.com/office/powerpoint/2010/main" val="29832562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latin typeface="+mn-lt"/>
                <a:ea typeface="+mn-ea"/>
                <a:cs typeface="+mn-cs"/>
              </a:rPr>
              <a:t>Las </a:t>
            </a:r>
            <a:r>
              <a:rPr lang="es-ES_tradnl" sz="1200" b="1" kern="1200" dirty="0" smtClean="0">
                <a:solidFill>
                  <a:schemeClr val="tx1"/>
                </a:solidFill>
                <a:latin typeface="+mn-lt"/>
                <a:ea typeface="+mn-ea"/>
                <a:cs typeface="+mn-cs"/>
              </a:rPr>
              <a:t>células eucariotas</a:t>
            </a:r>
            <a:r>
              <a:rPr lang="es-ES_tradnl" sz="1200" b="0" kern="1200" dirty="0" smtClean="0">
                <a:solidFill>
                  <a:schemeClr val="tx1"/>
                </a:solidFill>
                <a:latin typeface="+mn-lt"/>
                <a:ea typeface="+mn-ea"/>
                <a:cs typeface="+mn-cs"/>
              </a:rPr>
              <a:t> presentan un complejo sistema de membranas internas que llega a ocupar la mitad de la célula. Es el sistema </a:t>
            </a:r>
            <a:r>
              <a:rPr lang="es-ES_tradnl" sz="1200" b="0" kern="1200" dirty="0" err="1" smtClean="0">
                <a:solidFill>
                  <a:schemeClr val="tx1"/>
                </a:solidFill>
                <a:latin typeface="+mn-lt"/>
                <a:ea typeface="+mn-ea"/>
                <a:cs typeface="+mn-cs"/>
              </a:rPr>
              <a:t>endomembranoso</a:t>
            </a:r>
            <a:r>
              <a:rPr lang="es-ES_tradnl" sz="1200" b="0" kern="1200" dirty="0" smtClean="0">
                <a:solidFill>
                  <a:schemeClr val="tx1"/>
                </a:solidFill>
                <a:latin typeface="+mn-lt"/>
                <a:ea typeface="+mn-ea"/>
                <a:cs typeface="+mn-cs"/>
              </a:rPr>
              <a:t> que divide la célula en diversos compartimentos (ap. Golgi, retículo </a:t>
            </a:r>
            <a:r>
              <a:rPr lang="es-ES_tradnl" sz="1200" b="0" kern="1200" dirty="0" err="1" smtClean="0">
                <a:solidFill>
                  <a:schemeClr val="tx1"/>
                </a:solidFill>
                <a:latin typeface="+mn-lt"/>
                <a:ea typeface="+mn-ea"/>
                <a:cs typeface="+mn-cs"/>
              </a:rPr>
              <a:t>endoplasmático</a:t>
            </a:r>
            <a:r>
              <a:rPr lang="es-ES_tradnl" sz="1200" b="0" kern="1200" dirty="0" smtClean="0">
                <a:solidFill>
                  <a:schemeClr val="tx1"/>
                </a:solidFill>
                <a:latin typeface="+mn-lt"/>
                <a:ea typeface="+mn-ea"/>
                <a:cs typeface="+mn-cs"/>
              </a:rPr>
              <a:t>, vesículas, lisosomas, etc.). En cada uno de ellos se realiza una función específica, una reacción bioquímica vital para el correcto funcionamiento de la célula. Muchos de los orgánulos celulares están interrelacionados y complementan su función. Existen dos tipos de compartimentos, además de los del sistema </a:t>
            </a:r>
            <a:r>
              <a:rPr lang="es-ES_tradnl" sz="1200" b="0" kern="1200" dirty="0" err="1" smtClean="0">
                <a:solidFill>
                  <a:schemeClr val="tx1"/>
                </a:solidFill>
                <a:latin typeface="+mn-lt"/>
                <a:ea typeface="+mn-ea"/>
                <a:cs typeface="+mn-cs"/>
              </a:rPr>
              <a:t>endomembranoso</a:t>
            </a:r>
            <a:r>
              <a:rPr lang="es-ES_tradnl" sz="1200" b="0" kern="1200" dirty="0" smtClean="0">
                <a:solidFill>
                  <a:schemeClr val="tx1"/>
                </a:solidFill>
                <a:latin typeface="+mn-lt"/>
                <a:ea typeface="+mn-ea"/>
                <a:cs typeface="+mn-cs"/>
              </a:rPr>
              <a:t> que muestran una doble membrana y son orgánulos productores de energía: mitocondrias y cloroplastos.	</a:t>
            </a:r>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17</a:t>
            </a:fld>
            <a:endParaRPr lang="es-ES"/>
          </a:p>
        </p:txBody>
      </p:sp>
    </p:spTree>
    <p:extLst>
      <p:ext uri="{BB962C8B-B14F-4D97-AF65-F5344CB8AC3E}">
        <p14:creationId xmlns:p14="http://schemas.microsoft.com/office/powerpoint/2010/main" val="8678258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El núcleo celular es la estructura más característica de las células eucariotas. Se rodea de una cubierta propia, llamada envoltura nuclear y contiene el material hereditario, que es la base del repertorio de instrucciones en que se basa el desarrollo y el funcionamiento de cada organismo, y cuya composición se basa en el ácido desoxirribonucleico (ADN).</a:t>
            </a:r>
          </a:p>
          <a:p>
            <a:endParaRPr lang="es-ES_tradnl" dirty="0" smtClean="0"/>
          </a:p>
          <a:p>
            <a:r>
              <a:rPr lang="es-ES_tradnl" dirty="0" smtClean="0"/>
              <a:t>Por la existencia del núcleo, en las células eucariotas se dan en espacios separados los procesos de replicación del genoma y transcripción del ARN, que ocurren dentro, y la biosíntesis de proteínas (traducción), que se produce fuera. Esta compartimentación es una de las condiciones de la complejidad del control funcional que distingue a los eucariontes de los procariontes.</a:t>
            </a:r>
          </a:p>
          <a:p>
            <a:endParaRPr lang="es-ES_tradnl" dirty="0" smtClean="0"/>
          </a:p>
          <a:p>
            <a:r>
              <a:rPr lang="es-ES_tradnl" dirty="0" smtClean="0"/>
              <a:t>El núcleo es una estructura dinámica, que en los organismos con mitosis abierta, se deshace durante el reparto cromosómico. Se llama núcleo </a:t>
            </a:r>
            <a:r>
              <a:rPr lang="es-ES_tradnl" dirty="0" err="1" smtClean="0"/>
              <a:t>interfásico</a:t>
            </a:r>
            <a:r>
              <a:rPr lang="es-ES_tradnl" dirty="0" smtClean="0"/>
              <a:t> al que se observa antes de la mitosis y después de ésta, ya duplicado; es decir, durante los momentos del ciclo celular que no corresponden a la mitosis. Cuando no se especifique otra cosa, las explicaciones siguientes se refieren al núcleo </a:t>
            </a:r>
            <a:r>
              <a:rPr lang="es-ES_tradnl" dirty="0" err="1" smtClean="0"/>
              <a:t>interfásico</a:t>
            </a:r>
            <a:r>
              <a:rPr lang="es-ES_tradnl" dirty="0" smtClean="0"/>
              <a:t>.</a:t>
            </a:r>
          </a:p>
          <a:p>
            <a:endParaRPr lang="es-ES_tradnl" dirty="0" smtClean="0"/>
          </a:p>
          <a:p>
            <a:r>
              <a:rPr lang="es-ES_tradnl" dirty="0" smtClean="0"/>
              <a:t>Además, el núcleo cuenta con una estructura que se tiñe con facilidad, el denominado nucléolo.</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19</a:t>
            </a:fld>
            <a:endParaRPr lang="es-ES"/>
          </a:p>
        </p:txBody>
      </p:sp>
    </p:spTree>
    <p:extLst>
      <p:ext uri="{BB962C8B-B14F-4D97-AF65-F5344CB8AC3E}">
        <p14:creationId xmlns:p14="http://schemas.microsoft.com/office/powerpoint/2010/main" val="39770726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Los cromosomas son estructuras que se encuentran en el centro (núcleo) de las células que transportan fragmentos largos de ADN. El ADN es el material que contiene los genes y es el pilar fundamental del cuerpo humano.</a:t>
            </a:r>
          </a:p>
          <a:p>
            <a:endParaRPr lang="es-ES_tradnl" dirty="0" smtClean="0"/>
          </a:p>
          <a:p>
            <a:r>
              <a:rPr lang="es-ES_tradnl" dirty="0" smtClean="0"/>
              <a:t>Los cromosomas también contienen proteínas que ayudan al ADN a existir en la forma apropiada.</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20</a:t>
            </a:fld>
            <a:endParaRPr lang="es-ES"/>
          </a:p>
        </p:txBody>
      </p:sp>
    </p:spTree>
    <p:extLst>
      <p:ext uri="{BB962C8B-B14F-4D97-AF65-F5344CB8AC3E}">
        <p14:creationId xmlns:p14="http://schemas.microsoft.com/office/powerpoint/2010/main" val="2621870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El retículo </a:t>
            </a:r>
            <a:r>
              <a:rPr lang="es-ES_tradnl" dirty="0" err="1" smtClean="0"/>
              <a:t>endoplasmático</a:t>
            </a:r>
            <a:r>
              <a:rPr lang="es-ES_tradnl" dirty="0" smtClean="0"/>
              <a:t> es una estructura membranosa </a:t>
            </a:r>
            <a:r>
              <a:rPr lang="es-ES_tradnl" dirty="0" err="1" smtClean="0"/>
              <a:t>multiplegada</a:t>
            </a:r>
            <a:r>
              <a:rPr lang="es-ES_tradnl" dirty="0" smtClean="0"/>
              <a:t> dentro de las células eucariotas, que desempeña un papel importante en la síntesis de las moléculas complejas requeridas por la célula y el organismo como un todo. A menudo, las membranas de estas estructuras se alinean con los ribosomas en sus superficies exteriores, dándoles una apariencia áspera. Esta parte se llama retículo </a:t>
            </a:r>
            <a:r>
              <a:rPr lang="es-ES_tradnl" dirty="0" err="1" smtClean="0"/>
              <a:t>endoplásmico</a:t>
            </a:r>
            <a:r>
              <a:rPr lang="es-ES_tradnl" dirty="0" smtClean="0"/>
              <a:t> rugoso, en contraste con el retículo </a:t>
            </a:r>
            <a:r>
              <a:rPr lang="es-ES_tradnl" dirty="0" err="1" smtClean="0"/>
              <a:t>endoplásmico</a:t>
            </a:r>
            <a:r>
              <a:rPr lang="es-ES_tradnl" dirty="0" smtClean="0"/>
              <a:t> liso, donde no hay ribosomas adjuntas.</a:t>
            </a:r>
          </a:p>
          <a:p>
            <a:endParaRPr lang="es-ES_tradnl" dirty="0" smtClean="0"/>
          </a:p>
          <a:p>
            <a:r>
              <a:rPr lang="es-ES_tradnl" dirty="0" smtClean="0"/>
              <a:t>Los ribosomas del retículo </a:t>
            </a:r>
            <a:r>
              <a:rPr lang="es-ES_tradnl" dirty="0" err="1" smtClean="0"/>
              <a:t>endoplasmático</a:t>
            </a:r>
            <a:r>
              <a:rPr lang="es-ES_tradnl" dirty="0" smtClean="0"/>
              <a:t> rugoso fabrican proteínas que entran en los canales del retículo </a:t>
            </a:r>
            <a:r>
              <a:rPr lang="es-ES_tradnl" dirty="0" err="1" smtClean="0"/>
              <a:t>endoplasmático</a:t>
            </a:r>
            <a:r>
              <a:rPr lang="es-ES_tradnl" dirty="0" smtClean="0"/>
              <a:t>, y los trasladan a lugares donde pueden crear bolsas. Estas bolsas se pueden dividir como vesículas para transportar su carga de proteínas al complejo de Golgi para su distribución.</a:t>
            </a:r>
          </a:p>
          <a:p>
            <a:endParaRPr lang="es-ES_tradnl" dirty="0" smtClean="0"/>
          </a:p>
          <a:p>
            <a:r>
              <a:rPr lang="es-ES_tradnl" dirty="0" smtClean="0"/>
              <a:t>Las proteínas producidas en las células secretoras, son ejemplos de síntesis de proteínas por el retículo </a:t>
            </a:r>
            <a:r>
              <a:rPr lang="es-ES_tradnl" dirty="0" err="1" smtClean="0"/>
              <a:t>endoplásmico</a:t>
            </a:r>
            <a:r>
              <a:rPr lang="es-ES_tradnl" dirty="0" smtClean="0"/>
              <a:t> rugoso. Estas incluyen las enzimas digestivas producidas en el estómago, y las hormonas de proteínas como la insulina producida en el páncreas. Los sistemas de órganos que producen muchas proteínas, tienen células con una gran cantidad de retículo </a:t>
            </a:r>
            <a:r>
              <a:rPr lang="es-ES_tradnl" dirty="0" err="1" smtClean="0"/>
              <a:t>endoplasmático</a:t>
            </a:r>
            <a:r>
              <a:rPr lang="es-ES_tradnl" dirty="0" smtClean="0"/>
              <a:t> rugoso.</a:t>
            </a:r>
          </a:p>
          <a:p>
            <a:endParaRPr lang="es-ES_tradnl" dirty="0" smtClean="0"/>
          </a:p>
          <a:p>
            <a:r>
              <a:rPr lang="es-ES_tradnl" dirty="0" smtClean="0"/>
              <a:t>El retículo </a:t>
            </a:r>
            <a:r>
              <a:rPr lang="es-ES_tradnl" dirty="0" err="1" smtClean="0"/>
              <a:t>endoplásmico</a:t>
            </a:r>
            <a:r>
              <a:rPr lang="es-ES_tradnl" dirty="0" smtClean="0"/>
              <a:t> liso desempeña un papel importante en la síntesis de los lípidos, por medio de enzimas incrustadas en estas membranas lisas. Produce los fosfolípidos y el colesterol utilizados en la formación de la membrana, y junto con las proteínas de membrana producidas por el RE rugoso, puede sintetizar más de membranas por sí misma, para el complejo de Golgi, la membrana celular, los lisosomas, y otros.</a:t>
            </a:r>
          </a:p>
          <a:p>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21</a:t>
            </a:fld>
            <a:endParaRPr lang="es-ES"/>
          </a:p>
        </p:txBody>
      </p:sp>
    </p:spTree>
    <p:extLst>
      <p:ext uri="{BB962C8B-B14F-4D97-AF65-F5344CB8AC3E}">
        <p14:creationId xmlns:p14="http://schemas.microsoft.com/office/powerpoint/2010/main" val="1230567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MX" dirty="0">
                <a:latin typeface="Calibri" charset="0"/>
              </a:rPr>
              <a:t>Esta presentación está enfocada a mostrar los aspectos más relevantes en la unidad de aprendizaje de </a:t>
            </a:r>
            <a:r>
              <a:rPr lang="es-ES_tradnl" dirty="0" smtClean="0"/>
              <a:t>Comunicación científica, </a:t>
            </a:r>
            <a:r>
              <a:rPr lang="es-ES_tradnl" dirty="0" smtClean="0">
                <a:latin typeface="Calibri" charset="0"/>
              </a:rPr>
              <a:t>la </a:t>
            </a:r>
            <a:r>
              <a:rPr lang="es-ES_tradnl" dirty="0">
                <a:latin typeface="Calibri" charset="0"/>
              </a:rPr>
              <a:t>presentación </a:t>
            </a:r>
            <a:r>
              <a:rPr lang="es-ES_tradnl" dirty="0" smtClean="0">
                <a:latin typeface="Calibri" charset="0"/>
              </a:rPr>
              <a:t>oral</a:t>
            </a:r>
            <a:r>
              <a:rPr lang="es-ES_tradnl" baseline="0" dirty="0" smtClean="0">
                <a:latin typeface="Calibri" charset="0"/>
              </a:rPr>
              <a:t>, </a:t>
            </a:r>
            <a:r>
              <a:rPr lang="es-ES_tradnl" dirty="0" smtClean="0">
                <a:latin typeface="Calibri" charset="0"/>
              </a:rPr>
              <a:t>constituyen </a:t>
            </a:r>
            <a:r>
              <a:rPr lang="es-ES_tradnl" dirty="0">
                <a:latin typeface="Calibri" charset="0"/>
              </a:rPr>
              <a:t>un medio eficaz para comunicar a la comunidad científica el estado de sus investigaciones, </a:t>
            </a:r>
            <a:r>
              <a:rPr lang="es-ES_tradnl" dirty="0" smtClean="0">
                <a:latin typeface="Calibri" charset="0"/>
              </a:rPr>
              <a:t>en</a:t>
            </a:r>
            <a:r>
              <a:rPr lang="es-ES_tradnl" baseline="0" dirty="0" smtClean="0">
                <a:latin typeface="Calibri" charset="0"/>
              </a:rPr>
              <a:t> donde se concentra la información obtenida a través de la investigación.</a:t>
            </a:r>
            <a:endParaRPr lang="es-ES" dirty="0">
              <a:latin typeface="Calibri" charset="0"/>
              <a:cs typeface="MS PGothic"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1B6ABE2-821D-3E49-9BCC-D79683C3CC17}" type="slidenum">
              <a:rPr lang="es-ES" sz="1200">
                <a:latin typeface="Corbel" charset="0"/>
                <a:cs typeface="MS PGothic" charset="0"/>
              </a:rPr>
              <a:pPr eaLnBrk="1" fontAlgn="base" hangingPunct="1">
                <a:spcBef>
                  <a:spcPct val="0"/>
                </a:spcBef>
                <a:spcAft>
                  <a:spcPct val="0"/>
                </a:spcAft>
              </a:pPr>
              <a:t>2</a:t>
            </a:fld>
            <a:endParaRPr lang="es-ES" sz="1200">
              <a:latin typeface="Corbel" charset="0"/>
              <a:cs typeface="MS PGothic"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El aparato de Golgi, es también llamado complejo o cuerpo de Golgi, se encarga de la distribución y el </a:t>
            </a:r>
            <a:r>
              <a:rPr lang="es-ES_tradnl" dirty="0" err="1" smtClean="0"/>
              <a:t>envio</a:t>
            </a:r>
            <a:r>
              <a:rPr lang="es-ES_tradnl" dirty="0" smtClean="0"/>
              <a:t> de los productos químicos de la célula.</a:t>
            </a:r>
          </a:p>
          <a:p>
            <a:r>
              <a:rPr lang="es-ES_tradnl" dirty="0" smtClean="0"/>
              <a:t>Modifica proteínas y lípidos (grasas) que han sido construidos en el retículo </a:t>
            </a:r>
            <a:r>
              <a:rPr lang="es-ES_tradnl" dirty="0" err="1" smtClean="0"/>
              <a:t>endoplasmático</a:t>
            </a:r>
            <a:r>
              <a:rPr lang="es-ES_tradnl" dirty="0" smtClean="0"/>
              <a:t> y los prepara para expulsarlos fuera de la célula.</a:t>
            </a:r>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22</a:t>
            </a:fld>
            <a:endParaRPr lang="es-ES"/>
          </a:p>
        </p:txBody>
      </p:sp>
    </p:spTree>
    <p:extLst>
      <p:ext uri="{BB962C8B-B14F-4D97-AF65-F5344CB8AC3E}">
        <p14:creationId xmlns:p14="http://schemas.microsoft.com/office/powerpoint/2010/main" val="10377209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El lisosoma es un orgánulo pequeño característico de células eucariotas. Su función es la digestión tanto de material </a:t>
            </a:r>
            <a:r>
              <a:rPr lang="es-ES_tradnl" dirty="0" err="1" smtClean="0"/>
              <a:t>endocitado</a:t>
            </a:r>
            <a:r>
              <a:rPr lang="es-ES_tradnl" dirty="0" smtClean="0"/>
              <a:t> (nutrientes, microorganismos, orgánulos, restos de otras células, etc.) como de material de desecho intracelular (orgánulos inservibles). La alteración de la función de las enzimas </a:t>
            </a:r>
            <a:r>
              <a:rPr lang="es-ES_tradnl" dirty="0" err="1" smtClean="0"/>
              <a:t>lisosomales</a:t>
            </a:r>
            <a:r>
              <a:rPr lang="es-ES_tradnl" dirty="0" smtClean="0"/>
              <a:t> causa enfermedades crónico-progresivas graves.</a:t>
            </a:r>
          </a:p>
          <a:p>
            <a:endParaRPr lang="es-ES_tradnl" dirty="0" smtClean="0"/>
          </a:p>
          <a:p>
            <a:r>
              <a:rPr lang="es-ES_tradnl" dirty="0" smtClean="0"/>
              <a:t>El lisosoma es una vesícula delimitada por membrana. Contiene multitud de enzimas digestivas que sólo son activas a pH ácido (en torno a 5) por lo que no suponen peligro para la propia célula al no ser activas al pH característico del </a:t>
            </a:r>
            <a:r>
              <a:rPr lang="es-ES_tradnl" dirty="0" err="1" smtClean="0"/>
              <a:t>citosol</a:t>
            </a:r>
            <a:r>
              <a:rPr lang="es-ES_tradnl" dirty="0" smtClean="0"/>
              <a:t> (mucho más básico que el del interior del lisosoma). Para mantener el pH ácido en el interior el lisosoma cuenta con bombas de protones. Las enzimas </a:t>
            </a:r>
            <a:r>
              <a:rPr lang="es-ES_tradnl" dirty="0" err="1" smtClean="0"/>
              <a:t>lisosómicas</a:t>
            </a:r>
            <a:r>
              <a:rPr lang="es-ES_tradnl" dirty="0" smtClean="0"/>
              <a:t> son principalmente hidrolasas ácidas. Entre ellas se encuentran proteasas, lipasas, fosfatasas y nucleasas. Las hidrolasas </a:t>
            </a:r>
            <a:r>
              <a:rPr lang="es-ES_tradnl" dirty="0" err="1" smtClean="0"/>
              <a:t>lisosómicas</a:t>
            </a:r>
            <a:r>
              <a:rPr lang="es-ES_tradnl" dirty="0" smtClean="0"/>
              <a:t> se sintetizan en el retículo </a:t>
            </a:r>
            <a:r>
              <a:rPr lang="es-ES_tradnl" dirty="0" err="1" smtClean="0"/>
              <a:t>endoplásmico</a:t>
            </a:r>
            <a:r>
              <a:rPr lang="es-ES_tradnl" dirty="0" smtClean="0"/>
              <a:t> y acaban su maduración en el aparato de Golgi donde son marcadas con manosa-6-fosfato. Del aparato de Golgi surgen por gemación los lisosomas, conteniendo aquellas proteínas que fueron marcadas con manosa-6-fosfato. Las proteínas que se encuentran en la membrana de la vesícula están altamente </a:t>
            </a:r>
            <a:r>
              <a:rPr lang="es-ES_tradnl" dirty="0" err="1" smtClean="0"/>
              <a:t>glicosiladas</a:t>
            </a:r>
            <a:r>
              <a:rPr lang="es-ES_tradnl" dirty="0" smtClean="0"/>
              <a:t> para evitar su degradación por las hidrolasas del lisosoma. </a:t>
            </a:r>
          </a:p>
          <a:p>
            <a:endParaRPr lang="es-ES_tradnl" dirty="0" smtClean="0"/>
          </a:p>
          <a:p>
            <a:r>
              <a:rPr lang="es-ES_tradnl" dirty="0" smtClean="0"/>
              <a:t>Los lisosomas que surgen del aparato de Golgi se conocen como lisosomas primarios. Para digerir orgánulos o microorganismos, estos lisosomas se fusionan con vesículas </a:t>
            </a:r>
            <a:r>
              <a:rPr lang="es-ES_tradnl" dirty="0" err="1" smtClean="0"/>
              <a:t>autofágicas</a:t>
            </a:r>
            <a:r>
              <a:rPr lang="es-ES_tradnl" dirty="0" smtClean="0"/>
              <a:t> o </a:t>
            </a:r>
            <a:r>
              <a:rPr lang="es-ES_tradnl" dirty="0" err="1" smtClean="0"/>
              <a:t>fagocíticas</a:t>
            </a:r>
            <a:r>
              <a:rPr lang="es-ES_tradnl" dirty="0" smtClean="0"/>
              <a:t> respectivamente, y forman lisosomas secundarios. </a:t>
            </a:r>
          </a:p>
          <a:p>
            <a:endParaRPr lang="es-ES_tradnl" dirty="0" smtClean="0"/>
          </a:p>
          <a:p>
            <a:endParaRPr lang="es-ES_tradnl" dirty="0" smtClean="0"/>
          </a:p>
          <a:p>
            <a:endParaRPr lang="es-ES_tradnl" dirty="0" smtClean="0"/>
          </a:p>
          <a:p>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23</a:t>
            </a:fld>
            <a:endParaRPr lang="es-ES"/>
          </a:p>
        </p:txBody>
      </p:sp>
    </p:spTree>
    <p:extLst>
      <p:ext uri="{BB962C8B-B14F-4D97-AF65-F5344CB8AC3E}">
        <p14:creationId xmlns:p14="http://schemas.microsoft.com/office/powerpoint/2010/main" val="26436140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Las mitocondrias son los orgánulos (</a:t>
            </a:r>
            <a:r>
              <a:rPr lang="es-ES_tradnl" dirty="0" err="1" smtClean="0"/>
              <a:t>organelos</a:t>
            </a:r>
            <a:r>
              <a:rPr lang="es-ES_tradnl" dirty="0" smtClean="0"/>
              <a:t>) celulares que se encuentran en prácticamente todas las células eucariotas. Constituyen las "centrales energéticas" de todos los seres </a:t>
            </a:r>
            <a:r>
              <a:rPr lang="es-ES_tradnl" dirty="0" err="1" smtClean="0"/>
              <a:t>eucariotos</a:t>
            </a:r>
            <a:r>
              <a:rPr lang="es-ES_tradnl" dirty="0" smtClean="0"/>
              <a:t>. En su interior se produce energía a partir de la materia orgánica que es oxidada en presencia de oxígeno. En el proceso se libera dióxido de carbono y agua.</a:t>
            </a:r>
          </a:p>
          <a:p>
            <a:endParaRPr lang="es-ES_tradnl" dirty="0" smtClean="0"/>
          </a:p>
          <a:p>
            <a:r>
              <a:rPr lang="es-ES_tradnl" dirty="0" smtClean="0"/>
              <a:t>Miden entre 0,5 y 10 micras. Son las encargados de suministrar la mayor parte de la energía necesaria para la actividad celular, actúan por tanto, como centrales energéticas de la célula y sintetizan ATP por el ciclo del ácido cítrico (de Krebs) y la cadena de transportadores electrónicos. La mitocondria presenta una membrana exterior permeable a iones, metabolitos y muchos </a:t>
            </a:r>
            <a:r>
              <a:rPr lang="es-ES_tradnl" dirty="0" err="1" smtClean="0"/>
              <a:t>polipéptidos</a:t>
            </a:r>
            <a:r>
              <a:rPr lang="es-ES_tradnl" dirty="0" smtClean="0"/>
              <a:t>. Eso es debido a que contiene proteínas que forman poros llamados </a:t>
            </a:r>
            <a:r>
              <a:rPr lang="es-ES_tradnl" dirty="0" err="1" smtClean="0"/>
              <a:t>Porinas</a:t>
            </a:r>
            <a:r>
              <a:rPr lang="es-ES_tradnl" dirty="0" smtClean="0"/>
              <a:t> o VDAC (canal </a:t>
            </a:r>
            <a:r>
              <a:rPr lang="es-ES_tradnl" dirty="0" err="1" smtClean="0"/>
              <a:t>aniónico</a:t>
            </a:r>
            <a:r>
              <a:rPr lang="es-ES_tradnl" dirty="0" smtClean="0"/>
              <a:t> dependiente de voltaje), que permiten el paso de moléculas de hasta 5 </a:t>
            </a:r>
            <a:r>
              <a:rPr lang="es-ES_tradnl" dirty="0" err="1" smtClean="0"/>
              <a:t>kD</a:t>
            </a:r>
            <a:r>
              <a:rPr lang="es-ES_tradnl" dirty="0" smtClean="0"/>
              <a:t> y un diámetro aproximado de 20 </a:t>
            </a:r>
            <a:r>
              <a:rPr lang="es-ES_tradnl" dirty="0" err="1" smtClean="0"/>
              <a:t>Aº</a:t>
            </a:r>
            <a:r>
              <a:rPr lang="es-ES_tradnl" dirty="0" smtClean="0"/>
              <a:t>. </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24</a:t>
            </a:fld>
            <a:endParaRPr lang="es-ES"/>
          </a:p>
        </p:txBody>
      </p:sp>
    </p:spTree>
    <p:extLst>
      <p:ext uri="{BB962C8B-B14F-4D97-AF65-F5344CB8AC3E}">
        <p14:creationId xmlns:p14="http://schemas.microsoft.com/office/powerpoint/2010/main" val="32264192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Los cloroplastos en las plantas terrestres son orgánulos citoplasmáticos en forma de discos que se encuadran en la clase más diversa de los plastos. En estos organismos hay unos 80 cloroplastos por célula.</a:t>
            </a:r>
          </a:p>
          <a:p>
            <a:endParaRPr lang="es-ES_tradnl" dirty="0" smtClean="0"/>
          </a:p>
          <a:p>
            <a:r>
              <a:rPr lang="es-ES_tradnl" dirty="0" smtClean="0"/>
              <a:t>Las dos membranas del cloroplasto poseen una estructura continua que delimita completamente el cloroplasto. Ambas se separan por un espacio </a:t>
            </a:r>
            <a:r>
              <a:rPr lang="es-ES_tradnl" dirty="0" err="1" smtClean="0"/>
              <a:t>intermembranoso</a:t>
            </a:r>
            <a:r>
              <a:rPr lang="es-ES_tradnl" dirty="0" smtClean="0"/>
              <a:t> llamado a veces espacio </a:t>
            </a:r>
            <a:r>
              <a:rPr lang="es-ES_tradnl" dirty="0" err="1" smtClean="0"/>
              <a:t>periplastidial</a:t>
            </a:r>
            <a:r>
              <a:rPr lang="es-ES_tradnl" dirty="0" smtClean="0"/>
              <a:t>. La membrana externa es muy permeable, no tanto como la interna que contiene proteínas específicas para el transporte. La cavidad interna, llamada estroma, contiene ADN circular, ribosomas (de tipo 70s, como los bacterianos), gránulos de almidón, lípidos y otras sustancias. También hay una serie de sáculos delimitados por una membrana llamados </a:t>
            </a:r>
            <a:r>
              <a:rPr lang="es-ES_tradnl" dirty="0" err="1" smtClean="0"/>
              <a:t>tilacoides</a:t>
            </a:r>
            <a:r>
              <a:rPr lang="es-ES_tradnl" dirty="0" smtClean="0"/>
              <a:t> los cuales se organizan en los cloroplastos de las plantas </a:t>
            </a:r>
            <a:r>
              <a:rPr lang="es-ES_tradnl" dirty="0" err="1" smtClean="0"/>
              <a:t>terrestreas</a:t>
            </a:r>
            <a:r>
              <a:rPr lang="es-ES_tradnl" dirty="0" smtClean="0"/>
              <a:t> en apilamientos llamados grana (plural de </a:t>
            </a:r>
            <a:r>
              <a:rPr lang="es-ES_tradnl" dirty="0" err="1" smtClean="0"/>
              <a:t>granum</a:t>
            </a:r>
            <a:r>
              <a:rPr lang="es-ES_tradnl" dirty="0" smtClean="0"/>
              <a:t>). Las membranas de los </a:t>
            </a:r>
            <a:r>
              <a:rPr lang="es-ES_tradnl" dirty="0" err="1" smtClean="0"/>
              <a:t>tilacoides</a:t>
            </a:r>
            <a:r>
              <a:rPr lang="es-ES_tradnl" dirty="0" smtClean="0"/>
              <a:t> contienen sustancias como la clorofila, los carotenoides, los pigmentos fotosintéticos y distintos lípidos; proteínas de la cadena del transporte electrónico fotosintético y enzimas, como ciertas </a:t>
            </a:r>
            <a:r>
              <a:rPr lang="es-ES_tradnl" dirty="0" err="1" smtClean="0"/>
              <a:t>ATPasas</a:t>
            </a:r>
            <a:r>
              <a:rPr lang="es-ES_tradnl" dirty="0" smtClean="0"/>
              <a:t>.</a:t>
            </a:r>
          </a:p>
          <a:p>
            <a:endParaRPr lang="es-ES_tradnl" dirty="0" smtClean="0"/>
          </a:p>
          <a:p>
            <a:r>
              <a:rPr lang="es-ES_tradnl" dirty="0" smtClean="0"/>
              <a:t>El Cloroplasto es el orgánulo donde se realiza la fotosíntesis. Existen dos fases: Fase fotoquímica (dependiente de luz o lumínica): En la membrana de los </a:t>
            </a:r>
            <a:r>
              <a:rPr lang="es-ES_tradnl" dirty="0" err="1" smtClean="0"/>
              <a:t>tilacoides</a:t>
            </a:r>
            <a:r>
              <a:rPr lang="es-ES_tradnl" dirty="0" smtClean="0"/>
              <a:t> se produce la conversión de la energía lumínica en energía química (ATP) y se genera poder reductor (NADPH). Fase bioquímica (independiente de luz u oscura): Se produce en el estroma y ahí se fija el CO2 mediante el ciclo de Calvin.</a:t>
            </a:r>
          </a:p>
          <a:p>
            <a:endParaRPr lang="es-ES_tradnl" dirty="0" smtClean="0"/>
          </a:p>
          <a:p>
            <a:r>
              <a:rPr lang="es-ES_tradnl" dirty="0" smtClean="0"/>
              <a:t>Al poseer su propio ADN, en su génesis, los Cloroplastos llevan a cabo la división independientemente de la célula. Un cloroplasto procede de un </a:t>
            </a:r>
            <a:r>
              <a:rPr lang="es-ES_tradnl" dirty="0" err="1" smtClean="0"/>
              <a:t>proplasto</a:t>
            </a:r>
            <a:r>
              <a:rPr lang="es-ES_tradnl" dirty="0" smtClean="0"/>
              <a:t> ya procedido (fisión binaria), y que después de la captación de luz se transforma en cloroplasto maduro, diferenciándose de los demás tipos de plastos, como los cromoplastos, para almacenamiento de pigmentos, y los </a:t>
            </a:r>
            <a:r>
              <a:rPr lang="es-ES_tradnl" dirty="0" err="1" smtClean="0"/>
              <a:t>amiloplastos</a:t>
            </a:r>
            <a:r>
              <a:rPr lang="es-ES_tradnl" dirty="0" smtClean="0"/>
              <a:t>, para el almacenamiento de almidón.</a:t>
            </a:r>
          </a:p>
          <a:p>
            <a:endParaRPr lang="es-ES_tradnl" dirty="0" smtClean="0"/>
          </a:p>
          <a:p>
            <a:r>
              <a:rPr lang="es-ES_tradnl" dirty="0" smtClean="0"/>
              <a:t>los cloroplastos se encuentran en la orilla de la </a:t>
            </a:r>
            <a:r>
              <a:rPr lang="es-ES_tradnl" dirty="0" err="1" smtClean="0"/>
              <a:t>celula</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25</a:t>
            </a:fld>
            <a:endParaRPr lang="es-ES"/>
          </a:p>
        </p:txBody>
      </p:sp>
    </p:spTree>
    <p:extLst>
      <p:ext uri="{BB962C8B-B14F-4D97-AF65-F5344CB8AC3E}">
        <p14:creationId xmlns:p14="http://schemas.microsoft.com/office/powerpoint/2010/main" val="32217325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1200" b="1" kern="1200" dirty="0" smtClean="0">
                <a:solidFill>
                  <a:schemeClr val="tx1"/>
                </a:solidFill>
                <a:latin typeface="+mn-lt"/>
                <a:ea typeface="+mn-ea"/>
                <a:cs typeface="+mn-cs"/>
              </a:rPr>
              <a:t>Vacuolas </a:t>
            </a:r>
            <a:r>
              <a:rPr lang="es-ES_tradnl" sz="1200" b="0" kern="1200" dirty="0" smtClean="0">
                <a:solidFill>
                  <a:schemeClr val="tx1"/>
                </a:solidFill>
                <a:latin typeface="+mn-lt"/>
                <a:ea typeface="+mn-ea"/>
                <a:cs typeface="+mn-cs"/>
              </a:rPr>
              <a:t>son estructuras celulares variables en número y forma, constituidas por una membrana y un contenido interno</a:t>
            </a:r>
          </a:p>
          <a:p>
            <a:r>
              <a:rPr lang="es-ES_tradnl" dirty="0" smtClean="0"/>
              <a:t>En general hay diferencias entre las vacuolas de las células vegetales y las de las células animales. Las células vegetales es frecuente que presenten una única o unas pocas vacuolas de gran tamaño. Las células animales, en el caso de tener vacuolas, son de pequeño tamaño.</a:t>
            </a:r>
          </a:p>
          <a:p>
            <a:endParaRPr lang="es-ES_tradnl" dirty="0" smtClean="0"/>
          </a:p>
          <a:p>
            <a:r>
              <a:rPr lang="es-ES_tradnl" dirty="0" smtClean="0"/>
              <a:t>El volumen de la vacuola supone entre un 80 y 90% del volumen celular. Su función no es solo almacenar agua sino que se encarga de regular agua el intercambio de agua entre la célula y el medio asegurándose de que la célula tiene siempre los niveles de agua adecuados para su actividad. La membrana de la vacuola se llama </a:t>
            </a:r>
            <a:r>
              <a:rPr lang="es-ES_tradnl" dirty="0" err="1" smtClean="0"/>
              <a:t>tonoplasto</a:t>
            </a:r>
            <a:r>
              <a:rPr lang="es-ES_tradnl" dirty="0" smtClean="0"/>
              <a:t> (tonos = tensión). Se llama así porque está siempre en tensión y esto es debido a que en el interior de la vacuola hay una elevada presión osmótica, la cual genera un flujo de agua que solo resulta detenida por la rigidez o fuerzas de reacción de la pared.</a:t>
            </a:r>
          </a:p>
          <a:p>
            <a:endParaRPr lang="es-ES_tradnl" dirty="0" smtClean="0"/>
          </a:p>
          <a:p>
            <a:r>
              <a:rPr lang="es-ES_tradnl" dirty="0" smtClean="0"/>
              <a:t>El mantenimiento de esa elevada presión osmótica en el interior de la vacuola requiere de la presencia de bombas de solutos en el </a:t>
            </a:r>
            <a:r>
              <a:rPr lang="es-ES_tradnl" dirty="0" err="1" smtClean="0"/>
              <a:t>tonoplasto</a:t>
            </a:r>
            <a:r>
              <a:rPr lang="es-ES_tradnl" dirty="0" smtClean="0"/>
              <a:t>. Estas bombas lo que hacen es meter los solutos en el interior de la vacuola. La vacuola es capaz de detectar las pérdidas de agua en el interior de la célula. Lo que hace es aumentar la presión osmótica en el interior para que entre más agua.</a:t>
            </a:r>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26</a:t>
            </a:fld>
            <a:endParaRPr lang="es-ES"/>
          </a:p>
        </p:txBody>
      </p:sp>
    </p:spTree>
    <p:extLst>
      <p:ext uri="{BB962C8B-B14F-4D97-AF65-F5344CB8AC3E}">
        <p14:creationId xmlns:p14="http://schemas.microsoft.com/office/powerpoint/2010/main" val="7237448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El ribosoma es un orgánulo pequeño formado por </a:t>
            </a:r>
            <a:r>
              <a:rPr lang="es-ES_tradnl" dirty="0" err="1" smtClean="0"/>
              <a:t>ARNr</a:t>
            </a:r>
            <a:r>
              <a:rPr lang="es-ES_tradnl" dirty="0" smtClean="0"/>
              <a:t> y proteínas cuya función es colaborar en la traducción, una etapa de la síntesis de proteínas.</a:t>
            </a:r>
          </a:p>
          <a:p>
            <a:endParaRPr lang="es-ES_tradnl" dirty="0" smtClean="0"/>
          </a:p>
          <a:p>
            <a:r>
              <a:rPr lang="es-ES_tradnl" dirty="0" smtClean="0"/>
              <a:t>El ribosoma está constituido por </a:t>
            </a:r>
            <a:r>
              <a:rPr lang="es-ES_tradnl" dirty="0" err="1" smtClean="0"/>
              <a:t>ARNr</a:t>
            </a:r>
            <a:r>
              <a:rPr lang="es-ES_tradnl" dirty="0" smtClean="0"/>
              <a:t> y proteínas formando dos subunidades, una pequeña y otra grande, dejando entre ellas dos surcos: uno donde encaja el </a:t>
            </a:r>
            <a:r>
              <a:rPr lang="es-ES_tradnl" dirty="0" err="1" smtClean="0"/>
              <a:t>ARNm</a:t>
            </a:r>
            <a:r>
              <a:rPr lang="es-ES_tradnl" dirty="0" smtClean="0"/>
              <a:t> y otro por donde sale la cadena </a:t>
            </a:r>
            <a:r>
              <a:rPr lang="es-ES_tradnl" dirty="0" err="1" smtClean="0"/>
              <a:t>polipeptídica</a:t>
            </a:r>
            <a:r>
              <a:rPr lang="es-ES_tradnl" dirty="0" smtClean="0"/>
              <a:t> recién sintetizada. Se encuentran tanto en bacterias como en eucariotas, diferenciándose en tamaño y número de proteínas. Cada subunidad se ensambla en el núcleo, concretamente en el </a:t>
            </a:r>
            <a:r>
              <a:rPr lang="es-ES_tradnl" dirty="0" err="1" smtClean="0"/>
              <a:t>nucleolo</a:t>
            </a:r>
            <a:r>
              <a:rPr lang="es-ES_tradnl" dirty="0" smtClean="0"/>
              <a:t>, pero son exportadas separadas al citoplasma donde tras unirse llevan a cabo su función. Aquí pueden encontrarse de forma libre, formando </a:t>
            </a:r>
            <a:r>
              <a:rPr lang="es-ES_tradnl" dirty="0" err="1" smtClean="0"/>
              <a:t>polirribosomas</a:t>
            </a:r>
            <a:r>
              <a:rPr lang="es-ES_tradnl" dirty="0" smtClean="0"/>
              <a:t>, o asociados a retículo </a:t>
            </a:r>
            <a:r>
              <a:rPr lang="es-ES_tradnl" dirty="0" err="1" smtClean="0"/>
              <a:t>endoplasmático</a:t>
            </a:r>
            <a:r>
              <a:rPr lang="es-ES_tradnl" dirty="0" smtClean="0"/>
              <a:t>. El ribosoma posee tres sitios de unión: el sitio A, donde se une el </a:t>
            </a:r>
            <a:r>
              <a:rPr lang="es-ES_tradnl" dirty="0" err="1" smtClean="0"/>
              <a:t>aminoacil-tRNA</a:t>
            </a:r>
            <a:r>
              <a:rPr lang="es-ES_tradnl" dirty="0" smtClean="0"/>
              <a:t>; el sitio P donde se encuentra la cadena naciente; y el sitio E donde se libera el </a:t>
            </a:r>
            <a:r>
              <a:rPr lang="es-ES_tradnl" dirty="0" err="1" smtClean="0"/>
              <a:t>tRNA</a:t>
            </a:r>
            <a:r>
              <a:rPr lang="es-ES_tradnl" dirty="0" smtClean="0"/>
              <a:t> libre. El ribosoma es la principal diana de antibióticos en la inhibición de la síntesis de proteínas. Hay antibióticos, como los </a:t>
            </a:r>
            <a:r>
              <a:rPr lang="es-ES_tradnl" dirty="0" err="1" smtClean="0"/>
              <a:t>aminoglucósidos</a:t>
            </a:r>
            <a:r>
              <a:rPr lang="es-ES_tradnl" dirty="0" smtClean="0"/>
              <a:t> (estreptomicina, </a:t>
            </a:r>
            <a:r>
              <a:rPr lang="es-ES_tradnl" dirty="0" err="1" smtClean="0"/>
              <a:t>neomicina</a:t>
            </a:r>
            <a:r>
              <a:rPr lang="es-ES_tradnl" dirty="0" smtClean="0"/>
              <a:t> ó </a:t>
            </a:r>
            <a:r>
              <a:rPr lang="es-ES_tradnl" dirty="0" err="1" smtClean="0"/>
              <a:t>gentamicina</a:t>
            </a:r>
            <a:r>
              <a:rPr lang="es-ES_tradnl" dirty="0" smtClean="0"/>
              <a:t>) o nuevos </a:t>
            </a:r>
            <a:r>
              <a:rPr lang="es-ES_tradnl" dirty="0" err="1" smtClean="0"/>
              <a:t>macrólidos</a:t>
            </a:r>
            <a:r>
              <a:rPr lang="es-ES_tradnl" dirty="0" smtClean="0"/>
              <a:t> como los </a:t>
            </a:r>
            <a:r>
              <a:rPr lang="es-ES_tradnl" dirty="0" err="1" smtClean="0"/>
              <a:t>cetólidos</a:t>
            </a:r>
            <a:r>
              <a:rPr lang="es-ES_tradnl" dirty="0" smtClean="0"/>
              <a:t> (</a:t>
            </a:r>
            <a:r>
              <a:rPr lang="es-ES_tradnl" dirty="0" err="1" smtClean="0"/>
              <a:t>telitromicina</a:t>
            </a:r>
            <a:r>
              <a:rPr lang="es-ES_tradnl" dirty="0" smtClean="0"/>
              <a:t>), que se unen a algunas de las subunidades del ribosoma de bacterias interfiriendo en la traducción en algunas de sus etapas, con efecto bactericida. A su vez, los </a:t>
            </a:r>
            <a:r>
              <a:rPr lang="es-ES_tradnl" dirty="0" err="1" smtClean="0"/>
              <a:t>aminoglucósidos</a:t>
            </a:r>
            <a:r>
              <a:rPr lang="es-ES_tradnl" dirty="0" smtClean="0"/>
              <a:t> inhiben el reciclamiento de los ribosomas al finalizar la traducción. Hay otros antibióticos, como el cloranfenicol y la </a:t>
            </a:r>
            <a:r>
              <a:rPr lang="es-ES_tradnl" dirty="0" err="1" smtClean="0"/>
              <a:t>eritromicina</a:t>
            </a:r>
            <a:r>
              <a:rPr lang="es-ES_tradnl" dirty="0" smtClean="0"/>
              <a:t>, que se unen a la </a:t>
            </a:r>
            <a:r>
              <a:rPr lang="es-ES_tradnl" dirty="0" err="1" smtClean="0"/>
              <a:t>peptidil-transferasa</a:t>
            </a:r>
            <a:r>
              <a:rPr lang="es-ES_tradnl" dirty="0" smtClean="0"/>
              <a:t> localizada en la subunidad mayor del ribosoma de bacterias impidiendo su acción de favorecer el enlace peptídico entre el nuevo aminoácido y el fragmento de proteína ya sintetizado produciendo un efecto bacteriostático. Las tetraciclinas presentan también efecto bacteriostático, uniéndose a la subunidad pequeña del ribosoma de bacterias, interfiriendo en una etapa de la traducción. Actualmente se está intentando identificar nuevos antibióticos que interaccionen con la subunidad grande del ribosoma, interfiriendo en su ensamblaje.</a:t>
            </a:r>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27</a:t>
            </a:fld>
            <a:endParaRPr lang="es-ES"/>
          </a:p>
        </p:txBody>
      </p:sp>
    </p:spTree>
    <p:extLst>
      <p:ext uri="{BB962C8B-B14F-4D97-AF65-F5344CB8AC3E}">
        <p14:creationId xmlns:p14="http://schemas.microsoft.com/office/powerpoint/2010/main" val="34512486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El </a:t>
            </a:r>
            <a:r>
              <a:rPr lang="es-ES_tradnl" dirty="0" err="1" smtClean="0"/>
              <a:t>citoesqueleto</a:t>
            </a:r>
            <a:r>
              <a:rPr lang="es-ES_tradnl" dirty="0" smtClean="0"/>
              <a:t> es una estructura dinámica de las células eucariotas que permite mantener o cambiar la forma celular reaccionando a estímulos externos o internos. Está formada por tres tipos de filamentos de proteínas de diferente composición, función y características:</a:t>
            </a:r>
          </a:p>
          <a:p>
            <a:r>
              <a:rPr lang="es-ES_tradnl" dirty="0" smtClean="0"/>
              <a:t>Filamentos de actina conocidos también como </a:t>
            </a:r>
            <a:r>
              <a:rPr lang="es-ES_tradnl" dirty="0" err="1" smtClean="0"/>
              <a:t>microfilamentos</a:t>
            </a:r>
            <a:endParaRPr lang="es-ES_tradnl" dirty="0" smtClean="0"/>
          </a:p>
          <a:p>
            <a:r>
              <a:rPr lang="es-ES_tradnl" dirty="0" err="1" smtClean="0"/>
              <a:t>Microtúbulos</a:t>
            </a:r>
            <a:endParaRPr lang="es-ES_tradnl" dirty="0" smtClean="0"/>
          </a:p>
          <a:p>
            <a:r>
              <a:rPr lang="es-ES_tradnl" dirty="0" smtClean="0"/>
              <a:t>Filamentos intermedios.</a:t>
            </a:r>
          </a:p>
          <a:p>
            <a:r>
              <a:rPr lang="es-ES_tradnl" dirty="0" smtClean="0"/>
              <a:t>Cada uno de estos filamentos se forma por polimerización de miles de proteínas iguales. Estos filamentos constituyen el andamiaje celular al que se pueden asociar muchos tipos de proteínas diferentes para realizar funciones muy diversas. Estos tres tipos de filamentos actúan de forma coordinada para poder realizar sus funciones. El </a:t>
            </a:r>
            <a:r>
              <a:rPr lang="es-ES_tradnl" dirty="0" err="1" smtClean="0"/>
              <a:t>citoesqueleto</a:t>
            </a:r>
            <a:r>
              <a:rPr lang="es-ES_tradnl" dirty="0" smtClean="0"/>
              <a:t> es un factor crucial en la evolución de las células eucariotas. </a:t>
            </a:r>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28</a:t>
            </a:fld>
            <a:endParaRPr lang="es-ES"/>
          </a:p>
        </p:txBody>
      </p:sp>
    </p:spTree>
    <p:extLst>
      <p:ext uri="{BB962C8B-B14F-4D97-AF65-F5344CB8AC3E}">
        <p14:creationId xmlns:p14="http://schemas.microsoft.com/office/powerpoint/2010/main" val="29937673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Son una pareja de estructuras que forman parte del </a:t>
            </a:r>
            <a:r>
              <a:rPr lang="es-ES_tradnl" dirty="0" err="1" smtClean="0"/>
              <a:t>citoesqueleto</a:t>
            </a:r>
            <a:r>
              <a:rPr lang="es-ES_tradnl" dirty="0" smtClean="0"/>
              <a:t>, semejantes a cilindros huecos. son orgánulos que intervienen en la </a:t>
            </a:r>
            <a:r>
              <a:rPr lang="es-ES_tradnl" dirty="0" err="1" smtClean="0"/>
              <a:t>division</a:t>
            </a:r>
            <a:r>
              <a:rPr lang="es-ES_tradnl" dirty="0" smtClean="0"/>
              <a:t> celular, siendo una pareja de </a:t>
            </a:r>
            <a:r>
              <a:rPr lang="es-ES_tradnl" dirty="0" err="1" smtClean="0"/>
              <a:t>centríolos</a:t>
            </a:r>
            <a:r>
              <a:rPr lang="es-ES_tradnl" dirty="0" smtClean="0"/>
              <a:t> un </a:t>
            </a:r>
            <a:r>
              <a:rPr lang="es-ES_tradnl" dirty="0" err="1" smtClean="0"/>
              <a:t>diplosoma</a:t>
            </a:r>
            <a:r>
              <a:rPr lang="es-ES_tradnl" dirty="0" smtClean="0"/>
              <a:t> solo presente en </a:t>
            </a:r>
            <a:r>
              <a:rPr lang="es-ES_tradnl" dirty="0" err="1" smtClean="0"/>
              <a:t>celulas</a:t>
            </a:r>
            <a:r>
              <a:rPr lang="es-ES_tradnl" dirty="0" smtClean="0"/>
              <a:t> animales. son estructuras </a:t>
            </a:r>
            <a:r>
              <a:rPr lang="es-ES_tradnl" dirty="0" err="1" smtClean="0"/>
              <a:t>cilindricas</a:t>
            </a:r>
            <a:r>
              <a:rPr lang="es-ES_tradnl" dirty="0" smtClean="0"/>
              <a:t> que rodeados de un material proteico denso llamado material </a:t>
            </a:r>
            <a:r>
              <a:rPr lang="es-ES_tradnl" dirty="0" err="1" smtClean="0"/>
              <a:t>pericentriolar</a:t>
            </a:r>
            <a:r>
              <a:rPr lang="es-ES_tradnl" dirty="0" smtClean="0"/>
              <a:t> forman el centrosoma o COMT (Centro Organizador de </a:t>
            </a:r>
            <a:r>
              <a:rPr lang="es-ES_tradnl" dirty="0" err="1" smtClean="0"/>
              <a:t>Microtúbulos</a:t>
            </a:r>
            <a:r>
              <a:rPr lang="es-ES_tradnl" dirty="0" smtClean="0"/>
              <a:t>) que permiten la </a:t>
            </a:r>
            <a:r>
              <a:rPr lang="es-ES_tradnl" dirty="0" err="1" smtClean="0"/>
              <a:t>polimerizacion</a:t>
            </a:r>
            <a:r>
              <a:rPr lang="es-ES_tradnl" dirty="0" smtClean="0"/>
              <a:t> de </a:t>
            </a:r>
            <a:r>
              <a:rPr lang="es-ES_tradnl" dirty="0" err="1" smtClean="0"/>
              <a:t>microtúbulos</a:t>
            </a:r>
            <a:r>
              <a:rPr lang="es-ES_tradnl" dirty="0" smtClean="0"/>
              <a:t> de </a:t>
            </a:r>
            <a:r>
              <a:rPr lang="es-ES_tradnl" dirty="0" err="1" smtClean="0"/>
              <a:t>diametros</a:t>
            </a:r>
            <a:r>
              <a:rPr lang="es-ES_tradnl" dirty="0" smtClean="0"/>
              <a:t> de </a:t>
            </a:r>
            <a:r>
              <a:rPr lang="es-ES_tradnl" dirty="0" err="1" smtClean="0"/>
              <a:t>tubulina</a:t>
            </a:r>
            <a:r>
              <a:rPr lang="es-ES_tradnl" dirty="0" smtClean="0"/>
              <a:t>. Se posicionan perpendicularmente entre si.</a:t>
            </a:r>
          </a:p>
          <a:p>
            <a:endParaRPr lang="es-ES_tradnl" dirty="0" smtClean="0"/>
          </a:p>
          <a:p>
            <a:r>
              <a:rPr lang="es-ES_tradnl" dirty="0" smtClean="0"/>
              <a:t>Cada </a:t>
            </a:r>
            <a:r>
              <a:rPr lang="es-ES_tradnl" dirty="0" err="1" smtClean="0"/>
              <a:t>centríolo</a:t>
            </a:r>
            <a:r>
              <a:rPr lang="es-ES_tradnl" dirty="0" smtClean="0"/>
              <a:t> esta formado por nueve tripletes de </a:t>
            </a:r>
            <a:r>
              <a:rPr lang="es-ES_tradnl" dirty="0" err="1" smtClean="0"/>
              <a:t>microtúbulos</a:t>
            </a:r>
            <a:r>
              <a:rPr lang="es-ES_tradnl" dirty="0" smtClean="0"/>
              <a:t> formando un circulo. El más interno se llama </a:t>
            </a:r>
            <a:r>
              <a:rPr lang="es-ES_tradnl" dirty="0" err="1" smtClean="0"/>
              <a:t>microtúbulo</a:t>
            </a:r>
            <a:r>
              <a:rPr lang="es-ES_tradnl" dirty="0" smtClean="0"/>
              <a:t> A y está completo (compuesto de tres </a:t>
            </a:r>
            <a:r>
              <a:rPr lang="es-ES_tradnl" dirty="0" err="1" smtClean="0"/>
              <a:t>protofilamentos</a:t>
            </a:r>
            <a:r>
              <a:rPr lang="es-ES_tradnl" dirty="0" smtClean="0"/>
              <a:t>). A el se unen dos </a:t>
            </a:r>
            <a:r>
              <a:rPr lang="es-ES_tradnl" dirty="0" err="1" smtClean="0"/>
              <a:t>microtúbulos</a:t>
            </a:r>
            <a:r>
              <a:rPr lang="es-ES_tradnl" dirty="0" smtClean="0"/>
              <a:t>: el </a:t>
            </a:r>
            <a:r>
              <a:rPr lang="es-ES_tradnl" dirty="0" err="1" smtClean="0"/>
              <a:t>microtúbulo</a:t>
            </a:r>
            <a:r>
              <a:rPr lang="es-ES_tradnl" dirty="0" smtClean="0"/>
              <a:t> B que comparte tres </a:t>
            </a:r>
            <a:r>
              <a:rPr lang="es-ES_tradnl" dirty="0" err="1" smtClean="0"/>
              <a:t>protofilamentos</a:t>
            </a:r>
            <a:r>
              <a:rPr lang="es-ES_tradnl" dirty="0" smtClean="0"/>
              <a:t> con el A y el </a:t>
            </a:r>
            <a:r>
              <a:rPr lang="es-ES_tradnl" dirty="0" err="1" smtClean="0"/>
              <a:t>microtúbulo</a:t>
            </a:r>
            <a:r>
              <a:rPr lang="es-ES_tradnl" dirty="0" smtClean="0"/>
              <a:t> C, el más externo, que comparte tres </a:t>
            </a:r>
            <a:r>
              <a:rPr lang="es-ES_tradnl" dirty="0" err="1" smtClean="0"/>
              <a:t>protofilamentos</a:t>
            </a:r>
            <a:r>
              <a:rPr lang="es-ES_tradnl" dirty="0" smtClean="0"/>
              <a:t> con el B. Los tripletes se unen entre si gracias a una proteína llamada </a:t>
            </a:r>
            <a:r>
              <a:rPr lang="es-ES_tradnl" dirty="0" err="1" smtClean="0"/>
              <a:t>nexina</a:t>
            </a:r>
            <a:r>
              <a:rPr lang="es-ES_tradnl" dirty="0" smtClean="0"/>
              <a:t>, que conecta el </a:t>
            </a:r>
            <a:r>
              <a:rPr lang="es-ES_tradnl" dirty="0" err="1" smtClean="0"/>
              <a:t>microtúbulo</a:t>
            </a:r>
            <a:r>
              <a:rPr lang="es-ES_tradnl" dirty="0" smtClean="0"/>
              <a:t> A con el C del siguiente triplete.</a:t>
            </a:r>
          </a:p>
          <a:p>
            <a:endParaRPr lang="es-ES_tradnl" dirty="0" smtClean="0"/>
          </a:p>
          <a:p>
            <a:endParaRPr lang="es-ES_tradnl" dirty="0" smtClean="0"/>
          </a:p>
          <a:p>
            <a:endParaRPr lang="es-ES_tradnl" dirty="0" smtClean="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29</a:t>
            </a:fld>
            <a:endParaRPr lang="es-ES"/>
          </a:p>
        </p:txBody>
      </p:sp>
    </p:spTree>
    <p:extLst>
      <p:ext uri="{BB962C8B-B14F-4D97-AF65-F5344CB8AC3E}">
        <p14:creationId xmlns:p14="http://schemas.microsoft.com/office/powerpoint/2010/main" val="31076025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La pared celular de los organismos procariotas es una estructura rígida que mantiene la forma característica de cada célula bacteriana. Dependiendo de las especies y de las condiciones de cultivo, la pared celular puede suponer desde el 10% al 40% del peso seco de la célula.</a:t>
            </a:r>
          </a:p>
          <a:p>
            <a:endParaRPr lang="es-ES_tradnl" dirty="0" smtClean="0"/>
          </a:p>
          <a:p>
            <a:r>
              <a:rPr lang="es-ES_tradnl" dirty="0" smtClean="0"/>
              <a:t>Composición química y propiedades de la pared celular bacteriana: las paredes celulares no son estructuras homogéneas sino que poseen distintas capas que varían según el tipo de bacteria, existiendo diferencias tanto en su grosor como composición. Estas diferencias se utilizan para identificar y clasificar las bacterias, así como diferenciarlas mediante la tinción de Gram.</a:t>
            </a:r>
          </a:p>
          <a:p>
            <a:endParaRPr lang="es-ES_tradnl" dirty="0" smtClean="0"/>
          </a:p>
          <a:p>
            <a:r>
              <a:rPr lang="es-ES_tradnl" dirty="0" smtClean="0"/>
              <a:t>La pared celular de las bacterias Gram (-) es más delgada (10 - 15 </a:t>
            </a:r>
            <a:r>
              <a:rPr lang="es-ES_tradnl" dirty="0" err="1" smtClean="0"/>
              <a:t>nm</a:t>
            </a:r>
            <a:r>
              <a:rPr lang="es-ES_tradnl" dirty="0" smtClean="0"/>
              <a:t>) que la de las Gram (+) (20 - 25 </a:t>
            </a:r>
            <a:r>
              <a:rPr lang="es-ES_tradnl" dirty="0" err="1" smtClean="0"/>
              <a:t>nm</a:t>
            </a:r>
            <a:r>
              <a:rPr lang="es-ES_tradnl" dirty="0" smtClean="0"/>
              <a:t>). Tanto las bacterias Gram (+) como las Gram (-) poseen un </a:t>
            </a:r>
            <a:r>
              <a:rPr lang="es-ES_tradnl" dirty="0" err="1" smtClean="0"/>
              <a:t>heteropolímero</a:t>
            </a:r>
            <a:r>
              <a:rPr lang="es-ES_tradnl" dirty="0" smtClean="0"/>
              <a:t> conocido como </a:t>
            </a:r>
            <a:r>
              <a:rPr lang="es-ES_tradnl" dirty="0" err="1" smtClean="0"/>
              <a:t>peptidoglucano</a:t>
            </a:r>
            <a:r>
              <a:rPr lang="es-ES_tradnl" dirty="0" smtClean="0"/>
              <a:t> o </a:t>
            </a:r>
            <a:r>
              <a:rPr lang="es-ES_tradnl" dirty="0" err="1" smtClean="0"/>
              <a:t>mureína</a:t>
            </a:r>
            <a:r>
              <a:rPr lang="es-ES_tradnl" dirty="0" smtClean="0"/>
              <a:t>, responsable de la rigidez y fuerza mecánica de la pared celular, de la forma bacteriana y de la resistencia a la lisis osmótica. Es una red bidimensional que rodea a la célula a modo de saco. Existe prácticamente en todas las bacterias y es exclusivo de procariotas. Si bien existen más de 100 </a:t>
            </a:r>
            <a:r>
              <a:rPr lang="es-ES_tradnl" dirty="0" err="1" smtClean="0"/>
              <a:t>peptidoglucanos</a:t>
            </a:r>
            <a:r>
              <a:rPr lang="es-ES_tradnl" dirty="0" smtClean="0"/>
              <a:t> distintos, su estructura básica está compuesta por tres componentes:</a:t>
            </a:r>
          </a:p>
          <a:p>
            <a:endParaRPr lang="es-ES_tradnl" dirty="0" smtClean="0"/>
          </a:p>
          <a:p>
            <a:r>
              <a:rPr lang="es-ES_tradnl" dirty="0" smtClean="0"/>
              <a:t>1.- N-</a:t>
            </a:r>
            <a:r>
              <a:rPr lang="es-ES_tradnl" dirty="0" err="1" smtClean="0"/>
              <a:t>acetilglucosamina</a:t>
            </a:r>
            <a:r>
              <a:rPr lang="es-ES_tradnl" dirty="0" smtClean="0"/>
              <a:t> (NAG)</a:t>
            </a:r>
          </a:p>
          <a:p>
            <a:r>
              <a:rPr lang="es-ES_tradnl" dirty="0" smtClean="0"/>
              <a:t>2.- Acido N-</a:t>
            </a:r>
            <a:r>
              <a:rPr lang="es-ES_tradnl" dirty="0" err="1" smtClean="0"/>
              <a:t>acetilmurámico</a:t>
            </a:r>
            <a:r>
              <a:rPr lang="es-ES_tradnl" dirty="0" smtClean="0"/>
              <a:t> (NAM)</a:t>
            </a:r>
          </a:p>
          <a:p>
            <a:r>
              <a:rPr lang="es-ES_tradnl" dirty="0" smtClean="0"/>
              <a:t>3.- Péptido de 4 aminoácidos o </a:t>
            </a:r>
            <a:r>
              <a:rPr lang="es-ES_tradnl" dirty="0" err="1" smtClean="0"/>
              <a:t>tetrapéptido</a:t>
            </a:r>
            <a:r>
              <a:rPr lang="es-ES_tradnl" dirty="0" smtClean="0"/>
              <a:t>, algunos de los cuales son D-aminoácidos.</a:t>
            </a:r>
          </a:p>
          <a:p>
            <a:endParaRPr lang="es-ES_tradnl" dirty="0" smtClean="0"/>
          </a:p>
          <a:p>
            <a:r>
              <a:rPr lang="es-ES_tradnl" dirty="0" smtClean="0"/>
              <a:t>Para formar una estructura rígida alrededor de la célula, el </a:t>
            </a:r>
            <a:r>
              <a:rPr lang="es-ES_tradnl" dirty="0" err="1" smtClean="0"/>
              <a:t>tetrapéptido</a:t>
            </a:r>
            <a:r>
              <a:rPr lang="es-ES_tradnl" dirty="0" smtClean="0"/>
              <a:t> de una cadena se une al de otra a través de un enlace peptídico entre la D-</a:t>
            </a:r>
            <a:r>
              <a:rPr lang="es-ES_tradnl" dirty="0" err="1" smtClean="0"/>
              <a:t>alanina</a:t>
            </a:r>
            <a:r>
              <a:rPr lang="es-ES_tradnl" dirty="0" smtClean="0"/>
              <a:t> y el ácido meso-</a:t>
            </a:r>
            <a:r>
              <a:rPr lang="es-ES_tradnl" dirty="0" err="1" smtClean="0"/>
              <a:t>diaminopimélico</a:t>
            </a:r>
            <a:r>
              <a:rPr lang="es-ES_tradnl" dirty="0" smtClean="0"/>
              <a:t>. Algunas zonas del </a:t>
            </a:r>
            <a:r>
              <a:rPr lang="es-ES_tradnl" dirty="0" err="1" smtClean="0"/>
              <a:t>peptidoglucano</a:t>
            </a:r>
            <a:r>
              <a:rPr lang="es-ES_tradnl" dirty="0" smtClean="0"/>
              <a:t> son abiertas por enzimas bacterianos llamados </a:t>
            </a:r>
            <a:r>
              <a:rPr lang="es-ES_tradnl" dirty="0" err="1" smtClean="0"/>
              <a:t>autolisinas</a:t>
            </a:r>
            <a:r>
              <a:rPr lang="es-ES_tradnl" dirty="0" smtClean="0"/>
              <a:t> para que así se puedan añadir más polímeros y la célula pueda crecer y dividirse.</a:t>
            </a:r>
          </a:p>
          <a:p>
            <a:endParaRPr lang="es-ES_tradnl" dirty="0" smtClean="0"/>
          </a:p>
          <a:p>
            <a:r>
              <a:rPr lang="es-ES_tradnl" dirty="0" smtClean="0"/>
              <a:t>A parte de dar forma a la célula bacteriana, la pared celular sirve como barrera para algunas sustancias impidiendo que penetren dentro de la célula y permitiendo el paso a otras. La importancia de la pared celular se comprende en parte gracias a experimentos usando enzimas que la degradan. La pared celular de una bacteria Gram (+) se destruye completamente con el uso de estos enzimas obteniéndose unas células esféricas llamadas </a:t>
            </a:r>
            <a:r>
              <a:rPr lang="es-ES_tradnl" dirty="0" err="1" smtClean="0"/>
              <a:t>protoplastos</a:t>
            </a:r>
            <a:r>
              <a:rPr lang="es-ES_tradnl" dirty="0" smtClean="0"/>
              <a:t>. La pared celular de las Gram (-) es más resistente a este tratamiento, manteniendo restos de su pared celular originando </a:t>
            </a:r>
            <a:r>
              <a:rPr lang="es-ES_tradnl" dirty="0" err="1" smtClean="0"/>
              <a:t>esferoplastos</a:t>
            </a:r>
            <a:r>
              <a:rPr lang="es-ES_tradnl" dirty="0" smtClean="0"/>
              <a:t>. Tanto los </a:t>
            </a:r>
            <a:r>
              <a:rPr lang="es-ES_tradnl" dirty="0" err="1" smtClean="0"/>
              <a:t>protoplastos</a:t>
            </a:r>
            <a:r>
              <a:rPr lang="es-ES_tradnl" dirty="0" smtClean="0"/>
              <a:t> como los </a:t>
            </a:r>
            <a:r>
              <a:rPr lang="es-ES_tradnl" dirty="0" err="1" smtClean="0"/>
              <a:t>esferoplastos</a:t>
            </a:r>
            <a:r>
              <a:rPr lang="es-ES_tradnl" dirty="0" smtClean="0"/>
              <a:t> se lisan si los colocamos en un medio hipotónico.</a:t>
            </a:r>
          </a:p>
          <a:p>
            <a:endParaRPr lang="es-ES_tradnl" dirty="0" smtClean="0"/>
          </a:p>
          <a:p>
            <a:r>
              <a:rPr lang="es-ES_tradnl" dirty="0" smtClean="0"/>
              <a:t>Pared celular de las bacterias Gram (+): Contiene una sola capa compuesta de </a:t>
            </a:r>
            <a:r>
              <a:rPr lang="es-ES_tradnl" dirty="0" err="1" smtClean="0"/>
              <a:t>peptidoglucano</a:t>
            </a:r>
            <a:r>
              <a:rPr lang="es-ES_tradnl" dirty="0" smtClean="0"/>
              <a:t> y ácidos </a:t>
            </a:r>
            <a:r>
              <a:rPr lang="es-ES_tradnl" dirty="0" err="1" smtClean="0"/>
              <a:t>teicoicos</a:t>
            </a:r>
            <a:r>
              <a:rPr lang="es-ES_tradnl" dirty="0" smtClean="0"/>
              <a:t> que son polímeros de glicerol o </a:t>
            </a:r>
            <a:r>
              <a:rPr lang="es-ES_tradnl" dirty="0" err="1" smtClean="0"/>
              <a:t>ribitol</a:t>
            </a:r>
            <a:r>
              <a:rPr lang="es-ES_tradnl" dirty="0" smtClean="0"/>
              <a:t> fosfatos que se unen al </a:t>
            </a:r>
            <a:r>
              <a:rPr lang="es-ES_tradnl" dirty="0" err="1" smtClean="0"/>
              <a:t>peptidoglucano</a:t>
            </a:r>
            <a:r>
              <a:rPr lang="es-ES_tradnl" dirty="0" smtClean="0"/>
              <a:t> o a la membrana citoplasmática. Al estar cargados (-) pueden ayudar en el transporte de iones (+).</a:t>
            </a:r>
          </a:p>
          <a:p>
            <a:endParaRPr lang="es-ES_tradnl" dirty="0" smtClean="0"/>
          </a:p>
          <a:p>
            <a:r>
              <a:rPr lang="es-ES_tradnl" dirty="0" smtClean="0"/>
              <a:t>Pared celular de las bacterias Gram (-): Contiene dos capas, una membrana externa y una capa de </a:t>
            </a:r>
            <a:r>
              <a:rPr lang="es-ES_tradnl" dirty="0" err="1" smtClean="0"/>
              <a:t>peptidoglucano</a:t>
            </a:r>
            <a:r>
              <a:rPr lang="es-ES_tradnl" dirty="0" smtClean="0"/>
              <a:t>. El espacio que existe entre la membrana citoplasmática y la membrana externa se denomina espacio </a:t>
            </a:r>
            <a:r>
              <a:rPr lang="es-ES_tradnl" dirty="0" err="1" smtClean="0"/>
              <a:t>periplásmico</a:t>
            </a:r>
            <a:r>
              <a:rPr lang="es-ES_tradnl" dirty="0" smtClean="0"/>
              <a:t>. La capa característica de las Gram (-) es la membrana externa que actúa como barrera selectiva al paso de algunas sustancias. Su estructura básica es una bicapa lipídica que contiene fosfolípidos (capa interna), </a:t>
            </a:r>
            <a:r>
              <a:rPr lang="es-ES_tradnl" dirty="0" err="1" smtClean="0"/>
              <a:t>lipopolisacáridos</a:t>
            </a:r>
            <a:r>
              <a:rPr lang="es-ES_tradnl" dirty="0" smtClean="0"/>
              <a:t> y proteínas (capa externa). Esta bicapa está unida al </a:t>
            </a:r>
            <a:r>
              <a:rPr lang="es-ES_tradnl" dirty="0" err="1" smtClean="0"/>
              <a:t>peptidoglucano</a:t>
            </a:r>
            <a:r>
              <a:rPr lang="es-ES_tradnl" dirty="0" smtClean="0"/>
              <a:t> a través de lipoproteínas. De todos estos componentes, los </a:t>
            </a:r>
            <a:r>
              <a:rPr lang="es-ES_tradnl" dirty="0" err="1" smtClean="0"/>
              <a:t>lipopolisacáridos</a:t>
            </a:r>
            <a:r>
              <a:rPr lang="es-ES_tradnl" dirty="0" smtClean="0"/>
              <a:t> (LPS) son característicos de las bacterias Gram (-) y sólo se encuentran en la membrana externa. Los LPS están compuestos de tres partes unidas covalentemente:</a:t>
            </a:r>
          </a:p>
          <a:p>
            <a:r>
              <a:rPr lang="es-ES_tradnl" dirty="0" smtClean="0"/>
              <a:t>1.- Lípido A, localizado en la parte interna; compuesto por un disacárido de glucosamina </a:t>
            </a:r>
            <a:r>
              <a:rPr lang="es-ES_tradnl" dirty="0" err="1" smtClean="0"/>
              <a:t>fosforilado</a:t>
            </a:r>
            <a:r>
              <a:rPr lang="es-ES_tradnl" dirty="0" smtClean="0"/>
              <a:t> con ácidos grasos de cadena larga.</a:t>
            </a:r>
          </a:p>
          <a:p>
            <a:r>
              <a:rPr lang="es-ES_tradnl" dirty="0" smtClean="0"/>
              <a:t>2.- Núcleo </a:t>
            </a:r>
            <a:r>
              <a:rPr lang="es-ES_tradnl" dirty="0" err="1" smtClean="0"/>
              <a:t>polisacarídico</a:t>
            </a:r>
            <a:r>
              <a:rPr lang="es-ES_tradnl" dirty="0" smtClean="0"/>
              <a:t>, localizado en la superficie de la membrana; compuesto por azúcares y KDO (</a:t>
            </a:r>
            <a:r>
              <a:rPr lang="es-ES_tradnl" dirty="0" err="1" smtClean="0"/>
              <a:t>ketodeoxioctónico</a:t>
            </a:r>
            <a:r>
              <a:rPr lang="es-ES_tradnl" dirty="0" smtClean="0"/>
              <a:t>).</a:t>
            </a:r>
          </a:p>
          <a:p>
            <a:r>
              <a:rPr lang="es-ES_tradnl" dirty="0" smtClean="0"/>
              <a:t>3.- Antígeno O, localizado fuera de la membrana; compuesto por polisacáridos que contienen azúcares comunes como galactosa y otros exclusivos de bacterias como la </a:t>
            </a:r>
            <a:r>
              <a:rPr lang="es-ES_tradnl" dirty="0" err="1" smtClean="0"/>
              <a:t>abecuosa</a:t>
            </a:r>
            <a:r>
              <a:rPr lang="es-ES_tradnl" dirty="0" smtClean="0"/>
              <a:t>.</a:t>
            </a:r>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30</a:t>
            </a:fld>
            <a:endParaRPr lang="es-ES"/>
          </a:p>
        </p:txBody>
      </p:sp>
    </p:spTree>
    <p:extLst>
      <p:ext uri="{BB962C8B-B14F-4D97-AF65-F5344CB8AC3E}">
        <p14:creationId xmlns:p14="http://schemas.microsoft.com/office/powerpoint/2010/main" val="3560318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Es un componente típico de las células </a:t>
            </a:r>
            <a:r>
              <a:rPr lang="es-ES_tradnl" dirty="0" err="1" smtClean="0"/>
              <a:t>eucarióticas</a:t>
            </a:r>
            <a:r>
              <a:rPr lang="es-ES_tradnl" dirty="0" smtClean="0"/>
              <a:t> vegetales. Entre las </a:t>
            </a:r>
            <a:r>
              <a:rPr lang="es-ES_tradnl" dirty="0" err="1" smtClean="0"/>
              <a:t>Embriófitas</a:t>
            </a:r>
            <a:r>
              <a:rPr lang="es-ES_tradnl" dirty="0" smtClean="0"/>
              <a:t>, las únicas células que no la tienen son los gametos masculinos y a veces los gametos femeninos. En las células vivas las paredes tienen un papel importante en actividades celulares tan importantes como absorción, transpiración, </a:t>
            </a:r>
            <a:r>
              <a:rPr lang="es-ES_tradnl" dirty="0" err="1" smtClean="0"/>
              <a:t>traslocación</a:t>
            </a:r>
            <a:r>
              <a:rPr lang="es-ES_tradnl" dirty="0" smtClean="0"/>
              <a:t>, secreción y reacciones de reconocimiento, como en los casos de germinación de tubos polínicos y defensa contra bacterias u otros patógenos. Son persistentes y se preservan bien, por lo cual se pueden estudiar fácilmente en plantas secas y también en los fósiles. Inclusive en células muertas las paredes celulares son funcionales. Así, en los árboles, la mayor parte de la madera y la corteza está formada sólo de paredes celulares, ya que el </a:t>
            </a:r>
            <a:r>
              <a:rPr lang="es-ES_tradnl" dirty="0" err="1" smtClean="0"/>
              <a:t>protoplasto</a:t>
            </a:r>
            <a:r>
              <a:rPr lang="es-ES_tradnl" dirty="0" smtClean="0"/>
              <a:t> muere y degenera. En la corteza las paredes celulares contienen materiales que protegen las células subyacentes de la desecación. En la madera las paredes celulares son gruesas y rígidas y sirven como soporte mecánico de los órganos vegetales.</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31</a:t>
            </a:fld>
            <a:endParaRPr lang="es-ES"/>
          </a:p>
        </p:txBody>
      </p:sp>
    </p:spTree>
    <p:extLst>
      <p:ext uri="{BB962C8B-B14F-4D97-AF65-F5344CB8AC3E}">
        <p14:creationId xmlns:p14="http://schemas.microsoft.com/office/powerpoint/2010/main" val="1323600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6"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350"/>
            <a:r>
              <a:rPr lang="es-ES" dirty="0">
                <a:latin typeface="Calibri" charset="0"/>
              </a:rPr>
              <a:t>La presentación está constituida por </a:t>
            </a:r>
            <a:r>
              <a:rPr lang="es-ES" dirty="0" smtClean="0">
                <a:latin typeface="Calibri" charset="0"/>
              </a:rPr>
              <a:t>33 </a:t>
            </a:r>
            <a:r>
              <a:rPr lang="es-ES" dirty="0">
                <a:latin typeface="Calibri" charset="0"/>
              </a:rPr>
              <a:t>diapositivas,  las cuales contienen información escrita e imágenes. </a:t>
            </a:r>
            <a:r>
              <a:rPr lang="es-ES" dirty="0" smtClean="0">
                <a:latin typeface="Calibri" charset="0"/>
              </a:rPr>
              <a:t>La</a:t>
            </a:r>
            <a:r>
              <a:rPr lang="es-ES" baseline="0" dirty="0" smtClean="0">
                <a:latin typeface="Calibri" charset="0"/>
              </a:rPr>
              <a:t> forma de verlas es de una a una, consecutivamente y como apoyo se tienen las notas. </a:t>
            </a:r>
            <a:endParaRPr lang="es-ES" dirty="0">
              <a:latin typeface="Calibri" charset="0"/>
            </a:endParaRPr>
          </a:p>
        </p:txBody>
      </p:sp>
      <p:sp>
        <p:nvSpPr>
          <p:cNvPr id="21507"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F2CD8444-60C5-FC49-BA80-6174C506E8F7}" type="slidenum">
              <a:rPr lang="es-MX" sz="1200"/>
              <a:pPr eaLnBrk="1" fontAlgn="base" hangingPunct="1">
                <a:spcBef>
                  <a:spcPct val="0"/>
                </a:spcBef>
                <a:spcAft>
                  <a:spcPct val="0"/>
                </a:spcAft>
              </a:pPr>
              <a:t>3</a:t>
            </a:fld>
            <a:endParaRPr lang="es-MX"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El virus es un agente genético que posee una región central de ácido nucleico, ADN o ARN (genoma) y que está rodeado por una cubierta de proteína o </a:t>
            </a:r>
            <a:r>
              <a:rPr lang="es-ES_tradnl" dirty="0" err="1" smtClean="0"/>
              <a:t>cápside</a:t>
            </a:r>
            <a:r>
              <a:rPr lang="es-ES_tradnl" dirty="0" smtClean="0"/>
              <a:t> y, en algunos casos, por una envoltura </a:t>
            </a:r>
            <a:r>
              <a:rPr lang="es-ES_tradnl" dirty="0" err="1" smtClean="0"/>
              <a:t>lipoproteica</a:t>
            </a:r>
            <a:r>
              <a:rPr lang="es-ES_tradnl" dirty="0" smtClean="0"/>
              <a:t>.</a:t>
            </a:r>
          </a:p>
          <a:p>
            <a:endParaRPr lang="es-ES_tradnl" dirty="0" smtClean="0"/>
          </a:p>
          <a:p>
            <a:r>
              <a:rPr lang="es-ES_tradnl" dirty="0" smtClean="0"/>
              <a:t>Los virus contienen toda la información necesaria para su ciclo reproductor; que solamente puede ocurrir adentro de las células vivas, apoderándose de las enzimas y de la maquinaria </a:t>
            </a:r>
            <a:r>
              <a:rPr lang="es-ES_tradnl" dirty="0" err="1" smtClean="0"/>
              <a:t>biosintética</a:t>
            </a:r>
            <a:r>
              <a:rPr lang="es-ES_tradnl" dirty="0" smtClean="0"/>
              <a:t> de sus hospedadores.</a:t>
            </a:r>
          </a:p>
          <a:p>
            <a:endParaRPr lang="es-ES_tradnl" dirty="0" smtClean="0"/>
          </a:p>
          <a:p>
            <a:r>
              <a:rPr lang="es-ES_tradnl" dirty="0" smtClean="0"/>
              <a:t>Los virus difieren entre sí por el tamaño, la forma y la composición química de su genoma.</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32</a:t>
            </a:fld>
            <a:endParaRPr lang="es-ES"/>
          </a:p>
        </p:txBody>
      </p:sp>
    </p:spTree>
    <p:extLst>
      <p:ext uri="{BB962C8B-B14F-4D97-AF65-F5344CB8AC3E}">
        <p14:creationId xmlns:p14="http://schemas.microsoft.com/office/powerpoint/2010/main" val="12243009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Se presentan las referencias consultadas</a:t>
            </a:r>
            <a:endParaRPr lang="es-ES" dirty="0"/>
          </a:p>
        </p:txBody>
      </p:sp>
    </p:spTree>
    <p:extLst>
      <p:ext uri="{BB962C8B-B14F-4D97-AF65-F5344CB8AC3E}">
        <p14:creationId xmlns:p14="http://schemas.microsoft.com/office/powerpoint/2010/main" val="2324540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Para</a:t>
            </a:r>
            <a:r>
              <a:rPr lang="es-ES" baseline="0" dirty="0" smtClean="0"/>
              <a:t> empezar es importante dar un breve temario de los temas que se tocarán en la presentación.</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4</a:t>
            </a:fld>
            <a:endParaRPr lang="es-ES"/>
          </a:p>
        </p:txBody>
      </p:sp>
    </p:spTree>
    <p:extLst>
      <p:ext uri="{BB962C8B-B14F-4D97-AF65-F5344CB8AC3E}">
        <p14:creationId xmlns:p14="http://schemas.microsoft.com/office/powerpoint/2010/main" val="3906546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mn-ea"/>
                <a:cs typeface="+mn-cs"/>
              </a:rPr>
              <a:t>La célula es la entidad estructural y funcional fundamental de todos los seres vivos. Los virus no son clasificados como seres vivos dado que solo realizan sus actividades bióticas solo por medio de otros seres vivos y luego permanecen inanimados hasta interactuar con el próximo ser vivo. Se los podría clasificar como organismos en vida latente.</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5</a:t>
            </a:fld>
            <a:endParaRPr lang="es-ES"/>
          </a:p>
        </p:txBody>
      </p:sp>
    </p:spTree>
    <p:extLst>
      <p:ext uri="{BB962C8B-B14F-4D97-AF65-F5344CB8AC3E}">
        <p14:creationId xmlns:p14="http://schemas.microsoft.com/office/powerpoint/2010/main" val="2313440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latin typeface="+mn-lt"/>
                <a:ea typeface="+mn-ea"/>
                <a:cs typeface="+mn-cs"/>
              </a:rPr>
              <a:t>La </a:t>
            </a:r>
            <a:r>
              <a:rPr lang="es-ES_tradnl" sz="1200" b="1" kern="1200" dirty="0" smtClean="0">
                <a:solidFill>
                  <a:schemeClr val="tx1"/>
                </a:solidFill>
                <a:latin typeface="+mn-lt"/>
                <a:ea typeface="+mn-ea"/>
                <a:cs typeface="+mn-cs"/>
              </a:rPr>
              <a:t>teoría celular</a:t>
            </a:r>
            <a:r>
              <a:rPr lang="es-ES_tradnl" sz="1200" b="0" kern="1200" dirty="0" smtClean="0">
                <a:solidFill>
                  <a:schemeClr val="tx1"/>
                </a:solidFill>
                <a:latin typeface="+mn-lt"/>
                <a:ea typeface="+mn-ea"/>
                <a:cs typeface="+mn-cs"/>
              </a:rPr>
              <a:t> explica la constitución de los seres vivos sobre la base de células, y el papel que estas tienen en la constitución de la vida y en la descripción de las principales características de los seres vivos.</a:t>
            </a:r>
          </a:p>
          <a:p>
            <a:pPr marL="0" marR="0" indent="0" algn="l" defTabSz="457200" rtl="0" eaLnBrk="1" fontAlgn="auto" latinLnBrk="0" hangingPunct="1">
              <a:lnSpc>
                <a:spcPct val="100000"/>
              </a:lnSpc>
              <a:spcBef>
                <a:spcPts val="0"/>
              </a:spcBef>
              <a:spcAft>
                <a:spcPts val="0"/>
              </a:spcAft>
              <a:buClrTx/>
              <a:buSzTx/>
              <a:buFontTx/>
              <a:buNone/>
              <a:tabLst/>
              <a:defRPr/>
            </a:pPr>
            <a:r>
              <a:rPr lang="es-ES_tradnl" sz="1200" b="0" kern="1200" dirty="0" smtClean="0">
                <a:solidFill>
                  <a:schemeClr val="tx1"/>
                </a:solidFill>
                <a:latin typeface="+mn-lt"/>
                <a:ea typeface="+mn-ea"/>
                <a:cs typeface="+mn-cs"/>
              </a:rPr>
              <a:t>Postulados:</a:t>
            </a:r>
          </a:p>
          <a:p>
            <a:r>
              <a:rPr lang="es-ES_tradnl" sz="1200" kern="1200" dirty="0" smtClean="0">
                <a:solidFill>
                  <a:schemeClr val="tx1"/>
                </a:solidFill>
                <a:latin typeface="+mn-lt"/>
                <a:ea typeface="+mn-ea"/>
                <a:cs typeface="+mn-cs"/>
              </a:rPr>
              <a:t>Todos los animales y vegetales están constituidos por células.</a:t>
            </a:r>
          </a:p>
          <a:p>
            <a:r>
              <a:rPr lang="es-ES_tradnl" sz="1200" kern="1200" dirty="0" smtClean="0">
                <a:solidFill>
                  <a:schemeClr val="tx1"/>
                </a:solidFill>
                <a:latin typeface="+mn-lt"/>
                <a:ea typeface="+mn-ea"/>
                <a:cs typeface="+mn-cs"/>
              </a:rPr>
              <a:t>La célula es la unidad básica de estructura y función en un organismo multicelular.</a:t>
            </a:r>
          </a:p>
          <a:p>
            <a:r>
              <a:rPr lang="es-ES_tradnl" sz="1200" kern="1200" dirty="0" smtClean="0">
                <a:solidFill>
                  <a:schemeClr val="tx1"/>
                </a:solidFill>
                <a:latin typeface="+mn-lt"/>
                <a:ea typeface="+mn-ea"/>
                <a:cs typeface="+mn-cs"/>
              </a:rPr>
              <a:t>La división celular da origen a la continuidad genética entre células progenitoras y sus descendientes.</a:t>
            </a:r>
          </a:p>
          <a:p>
            <a:r>
              <a:rPr lang="es-ES_tradnl" sz="1200" kern="1200" dirty="0" smtClean="0">
                <a:solidFill>
                  <a:schemeClr val="tx1"/>
                </a:solidFill>
                <a:latin typeface="+mn-lt"/>
                <a:ea typeface="+mn-ea"/>
                <a:cs typeface="+mn-cs"/>
              </a:rPr>
              <a:t>La vida del organismo depende del funcionamiento y control de todas sus células.</a:t>
            </a:r>
            <a:endParaRPr lang="es-ES_tradnl" sz="1200" b="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s-ES_tradnl" sz="1200" b="0" kern="1200" dirty="0" smtClean="0">
              <a:solidFill>
                <a:schemeClr val="tx1"/>
              </a:solidFill>
              <a:latin typeface="+mn-lt"/>
              <a:ea typeface="+mn-ea"/>
              <a:cs typeface="+mn-cs"/>
            </a:endParaRPr>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6</a:t>
            </a:fld>
            <a:endParaRPr lang="es-ES"/>
          </a:p>
        </p:txBody>
      </p:sp>
    </p:spTree>
    <p:extLst>
      <p:ext uri="{BB962C8B-B14F-4D97-AF65-F5344CB8AC3E}">
        <p14:creationId xmlns:p14="http://schemas.microsoft.com/office/powerpoint/2010/main" val="1957092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mn-ea"/>
                <a:cs typeface="+mn-cs"/>
              </a:rPr>
              <a:t>Todas poseen ADN para la </a:t>
            </a:r>
            <a:r>
              <a:rPr lang="es-ES_tradnl" sz="1200" kern="1200" dirty="0" err="1" smtClean="0">
                <a:solidFill>
                  <a:schemeClr val="tx1"/>
                </a:solidFill>
                <a:latin typeface="+mn-lt"/>
                <a:ea typeface="+mn-ea"/>
                <a:cs typeface="+mn-cs"/>
              </a:rPr>
              <a:t>tramsnisión</a:t>
            </a:r>
            <a:r>
              <a:rPr lang="es-ES_tradnl" sz="1200" kern="1200" dirty="0" smtClean="0">
                <a:solidFill>
                  <a:schemeClr val="tx1"/>
                </a:solidFill>
                <a:latin typeface="+mn-lt"/>
                <a:ea typeface="+mn-ea"/>
                <a:cs typeface="+mn-cs"/>
              </a:rPr>
              <a:t> de información </a:t>
            </a:r>
            <a:r>
              <a:rPr lang="es-ES_tradnl" sz="1200" kern="1200" dirty="0" err="1" smtClean="0">
                <a:solidFill>
                  <a:schemeClr val="tx1"/>
                </a:solidFill>
                <a:latin typeface="+mn-lt"/>
                <a:ea typeface="+mn-ea"/>
                <a:cs typeface="+mn-cs"/>
              </a:rPr>
              <a:t>bioológica</a:t>
            </a:r>
            <a:r>
              <a:rPr lang="es-ES_tradnl" sz="1200" kern="1200" dirty="0" smtClean="0">
                <a:solidFill>
                  <a:schemeClr val="tx1"/>
                </a:solidFill>
                <a:latin typeface="+mn-lt"/>
                <a:ea typeface="+mn-ea"/>
                <a:cs typeface="+mn-cs"/>
              </a:rPr>
              <a:t>, ARN y Ribosomas para la Síntesis de proteínas por Transcripción y Traducción. </a:t>
            </a:r>
          </a:p>
          <a:p>
            <a:r>
              <a:rPr lang="es-ES_tradnl" sz="1200" kern="1200" dirty="0" smtClean="0">
                <a:solidFill>
                  <a:schemeClr val="tx1"/>
                </a:solidFill>
                <a:latin typeface="+mn-lt"/>
                <a:ea typeface="+mn-ea"/>
                <a:cs typeface="+mn-cs"/>
              </a:rPr>
              <a:t>- Todas poseen Citoplasma, enzimas metabólicas y membrana plasmática para la Permeabilidad selectiva de tipo activa ( con gasto de energía química ) y pasiva ( sin gasto de energía química). </a:t>
            </a:r>
          </a:p>
          <a:p>
            <a:r>
              <a:rPr lang="es-ES_tradnl" sz="1200" kern="1200" dirty="0" smtClean="0">
                <a:solidFill>
                  <a:schemeClr val="tx1"/>
                </a:solidFill>
                <a:latin typeface="+mn-lt"/>
                <a:ea typeface="+mn-ea"/>
                <a:cs typeface="+mn-cs"/>
              </a:rPr>
              <a:t>- Todas realizan las mismas actividades metabólicas ( anabolismo-catabolismo). </a:t>
            </a:r>
          </a:p>
          <a:p>
            <a:r>
              <a:rPr lang="es-ES_tradnl" sz="1200" kern="1200" dirty="0" smtClean="0">
                <a:solidFill>
                  <a:schemeClr val="tx1"/>
                </a:solidFill>
                <a:latin typeface="+mn-lt"/>
                <a:ea typeface="+mn-ea"/>
                <a:cs typeface="+mn-cs"/>
              </a:rPr>
              <a:t>- Todas realizan las 3 funciones fisiológicas, la 1º función de Nutrición en la cual </a:t>
            </a:r>
            <a:r>
              <a:rPr lang="es-ES_tradnl" sz="1200" kern="1200" dirty="0" err="1" smtClean="0">
                <a:solidFill>
                  <a:schemeClr val="tx1"/>
                </a:solidFill>
                <a:latin typeface="+mn-lt"/>
                <a:ea typeface="+mn-ea"/>
                <a:cs typeface="+mn-cs"/>
              </a:rPr>
              <a:t>incrporan</a:t>
            </a:r>
            <a:r>
              <a:rPr lang="es-ES_tradnl" sz="1200" kern="1200" dirty="0" smtClean="0">
                <a:solidFill>
                  <a:schemeClr val="tx1"/>
                </a:solidFill>
                <a:latin typeface="+mn-lt"/>
                <a:ea typeface="+mn-ea"/>
                <a:cs typeface="+mn-cs"/>
              </a:rPr>
              <a:t> los nutrientes de otros organismos vivos ( heterótrofa) o bien sintetizan sus propios alimentos por Fotosíntesis ( células Autótrofas), la 2º función de Relación permite a la célula relacionare con el medio externo u otras células, captar estímulos y elaborar una respuesta favorable a ellos ( Sensibilidad o Irritabilidad), la 3º función de Reproducción permite e la célula perpetuarse en el tiempo y transmitir los caracteres hereditarios a la descendencia, puede ser de tipo Asexual de tipo Mitosis ( solo en células eucariotas vegetales y animales de tipo Somáticas o formadoras del cuerpo) asexual de tipo Amitosis o Fisión Binaria( propio de las células procariotas), Sexual o Meiosis ( solo en células eucariotas germinales o </a:t>
            </a:r>
            <a:r>
              <a:rPr lang="es-ES_tradnl" sz="1200" kern="1200" dirty="0" err="1" smtClean="0">
                <a:solidFill>
                  <a:schemeClr val="tx1"/>
                </a:solidFill>
                <a:latin typeface="+mn-lt"/>
                <a:ea typeface="+mn-ea"/>
                <a:cs typeface="+mn-cs"/>
              </a:rPr>
              <a:t>Gametas</a:t>
            </a:r>
            <a:r>
              <a:rPr lang="es-ES_tradnl" sz="1200" kern="1200" dirty="0" smtClean="0">
                <a:solidFill>
                  <a:schemeClr val="tx1"/>
                </a:solidFill>
                <a:latin typeface="+mn-lt"/>
                <a:ea typeface="+mn-ea"/>
                <a:cs typeface="+mn-cs"/>
              </a:rPr>
              <a:t> vegetales y animales, </a:t>
            </a:r>
            <a:r>
              <a:rPr lang="es-ES_tradnl" sz="1200" kern="1200" dirty="0" err="1" smtClean="0">
                <a:solidFill>
                  <a:schemeClr val="tx1"/>
                </a:solidFill>
                <a:latin typeface="+mn-lt"/>
                <a:ea typeface="+mn-ea"/>
                <a:cs typeface="+mn-cs"/>
              </a:rPr>
              <a:t>Anterozides</a:t>
            </a:r>
            <a:r>
              <a:rPr lang="es-ES_tradnl" sz="1200" kern="1200" dirty="0" smtClean="0">
                <a:solidFill>
                  <a:schemeClr val="tx1"/>
                </a:solidFill>
                <a:latin typeface="+mn-lt"/>
                <a:ea typeface="+mn-ea"/>
                <a:cs typeface="+mn-cs"/>
              </a:rPr>
              <a:t> y Ovocélula en vegetales, óvulo y Espermatozoides en animales). </a:t>
            </a:r>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7</a:t>
            </a:fld>
            <a:endParaRPr lang="es-ES"/>
          </a:p>
        </p:txBody>
      </p:sp>
    </p:spTree>
    <p:extLst>
      <p:ext uri="{BB962C8B-B14F-4D97-AF65-F5344CB8AC3E}">
        <p14:creationId xmlns:p14="http://schemas.microsoft.com/office/powerpoint/2010/main" val="383921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mn-ea"/>
                <a:cs typeface="+mn-cs"/>
              </a:rPr>
              <a:t>Las células se dividen el Procariotas y Eucariotas. A su vez las Eucariotas se dividen en c</a:t>
            </a:r>
            <a:r>
              <a:rPr lang="es-ES_tradnl" sz="1200" kern="1200" dirty="0" smtClean="0">
                <a:solidFill>
                  <a:schemeClr val="tx1"/>
                </a:solidFill>
                <a:latin typeface="+mn-lt"/>
                <a:ea typeface="+mn-ea"/>
                <a:cs typeface="+mn-cs"/>
              </a:rPr>
              <a:t>é</a:t>
            </a:r>
            <a:r>
              <a:rPr lang="es-ES_tradnl" sz="1200" kern="1200" dirty="0" smtClean="0">
                <a:solidFill>
                  <a:schemeClr val="tx1"/>
                </a:solidFill>
                <a:latin typeface="+mn-lt"/>
                <a:ea typeface="+mn-ea"/>
                <a:cs typeface="+mn-cs"/>
              </a:rPr>
              <a:t>lulas vegetales y animales.</a:t>
            </a:r>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8</a:t>
            </a:fld>
            <a:endParaRPr lang="es-ES"/>
          </a:p>
        </p:txBody>
      </p:sp>
    </p:spTree>
    <p:extLst>
      <p:ext uri="{BB962C8B-B14F-4D97-AF65-F5344CB8AC3E}">
        <p14:creationId xmlns:p14="http://schemas.microsoft.com/office/powerpoint/2010/main" val="3234675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Los eucariontes son organismos cuyas células poseen un sistema de </a:t>
            </a:r>
            <a:r>
              <a:rPr lang="es-ES_tradnl" dirty="0" err="1" smtClean="0"/>
              <a:t>endomembranas</a:t>
            </a:r>
            <a:r>
              <a:rPr lang="es-ES_tradnl" dirty="0" smtClean="0"/>
              <a:t> (membranas internas) muy desarrollado. Estas membranas internas forman y delimitan </a:t>
            </a:r>
            <a:r>
              <a:rPr lang="es-ES_tradnl" dirty="0" err="1" smtClean="0"/>
              <a:t>organelos</a:t>
            </a:r>
            <a:r>
              <a:rPr lang="es-ES_tradnl" dirty="0" smtClean="0"/>
              <a:t> donde se llevan a cabo numerosos procesos celulares. De hecho él más sobresaliente de estos </a:t>
            </a:r>
            <a:r>
              <a:rPr lang="es-ES_tradnl" dirty="0" err="1" smtClean="0"/>
              <a:t>organelos</a:t>
            </a:r>
            <a:r>
              <a:rPr lang="es-ES_tradnl" dirty="0" smtClean="0"/>
              <a:t> es el núcleo, donde se localiza el ADN. Justamente, el término eucarionte, significa núcleo verdadero (</a:t>
            </a:r>
            <a:r>
              <a:rPr lang="es-ES_tradnl" dirty="0" err="1" smtClean="0"/>
              <a:t>eu</a:t>
            </a:r>
            <a:r>
              <a:rPr lang="es-ES_tradnl" dirty="0" smtClean="0"/>
              <a:t>: verdadero, </a:t>
            </a:r>
            <a:r>
              <a:rPr lang="es-ES_tradnl" dirty="0" err="1" smtClean="0"/>
              <a:t>carion</a:t>
            </a:r>
            <a:r>
              <a:rPr lang="es-ES_tradnl" dirty="0" smtClean="0"/>
              <a:t>: núcleo). Por lo tanto, las células eucariontes, poseen diversos compartimentos internos, rodeados por membranas. De esta forma es más eficiente reunir a los sustratos y sus enzimas, en una pequeña parte del volumen celular total. Además de conseguirse una mayor velocidad, las membranas favorecen la aparición de estructuras reguladoras que orientan el flujo de moléculas y su posterior conversión en otros productos. Ciertos procesos como la fotosíntesis y la cadena respiratoria están altamente organizados gracias a la localización de las enzimas en diferentes estructuras de membrana. Por otra parte, las membranas también impiden la aparición de sustratos en forma inespecífica en distintas regiones de la célula, ya que actúan como barrera selectiva. En cuanto al tamaño, podemos decir que en promedio una célula eucarionte es diez veces mayor que una célula procarionte. En cuanto al material genético, podemos decir que el ADN eucariota posee una organización mucho más compleja que el ADN procarionte. </a:t>
            </a:r>
          </a:p>
          <a:p>
            <a:endParaRPr lang="es-ES_tradnl" dirty="0" smtClean="0"/>
          </a:p>
          <a:p>
            <a:r>
              <a:rPr lang="es-ES_tradnl" dirty="0" smtClean="0"/>
              <a:t>Las células procariontes carecen de núcleo y generalmente son mucho menores que las células eucariontes. El ADN de las células procariontes no está rodeado por una membrana, pero puede estar limitado a determinadas regiones denominadas </a:t>
            </a:r>
            <a:r>
              <a:rPr lang="es-ES_tradnl" dirty="0" err="1" smtClean="0"/>
              <a:t>nucleoides</a:t>
            </a:r>
            <a:r>
              <a:rPr lang="es-ES_tradnl" dirty="0" smtClean="0"/>
              <a:t>. Las células procariontes, al igual que las células eucariontes, poseen una membrana plasmática, pero carecen de membranas internas, que formen </a:t>
            </a:r>
            <a:r>
              <a:rPr lang="es-ES_tradnl" dirty="0" err="1" smtClean="0"/>
              <a:t>organelos</a:t>
            </a:r>
            <a:r>
              <a:rPr lang="es-ES_tradnl" dirty="0" smtClean="0"/>
              <a:t>. Sin embargo, debemos precisar que en algunas células procariontes, la membrana plasmática forma laminillas fotosintéticas. </a:t>
            </a:r>
          </a:p>
          <a:p>
            <a:r>
              <a:rPr lang="es-ES_tradnl" dirty="0" smtClean="0"/>
              <a:t>Las células procariontes poseen una característica única, una pared de </a:t>
            </a:r>
            <a:r>
              <a:rPr lang="es-ES_tradnl" dirty="0" err="1" smtClean="0"/>
              <a:t>peptidoglicanos</a:t>
            </a:r>
            <a:r>
              <a:rPr lang="es-ES_tradnl" dirty="0" smtClean="0"/>
              <a:t>, un gran polímero de glúcidos y aminoácidos. </a:t>
            </a:r>
          </a:p>
          <a:p>
            <a:endParaRPr lang="es-ES" dirty="0"/>
          </a:p>
        </p:txBody>
      </p:sp>
      <p:sp>
        <p:nvSpPr>
          <p:cNvPr id="4" name="Marcador de número de diapositiva 3"/>
          <p:cNvSpPr>
            <a:spLocks noGrp="1"/>
          </p:cNvSpPr>
          <p:nvPr>
            <p:ph type="sldNum" sz="quarter" idx="10"/>
          </p:nvPr>
        </p:nvSpPr>
        <p:spPr/>
        <p:txBody>
          <a:bodyPr/>
          <a:lstStyle/>
          <a:p>
            <a:fld id="{F3768C8B-0186-614B-9402-80AC63373A93}" type="slidenum">
              <a:rPr lang="es-ES" smtClean="0"/>
              <a:t>9</a:t>
            </a:fld>
            <a:endParaRPr lang="es-ES"/>
          </a:p>
        </p:txBody>
      </p:sp>
    </p:spTree>
    <p:extLst>
      <p:ext uri="{BB962C8B-B14F-4D97-AF65-F5344CB8AC3E}">
        <p14:creationId xmlns:p14="http://schemas.microsoft.com/office/powerpoint/2010/main" val="2085857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4C40B8C9-6F4C-F14B-BC36-027CC92C7942}" type="datetimeFigureOut">
              <a:rPr lang="es-ES" smtClean="0"/>
              <a:t>02/10/15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EB807-5CD5-914C-909C-D7200C944C61}" type="slidenum">
              <a:rPr lang="es-ES" smtClean="0"/>
              <a:t>‹Nr.›</a:t>
            </a:fld>
            <a:endParaRPr lang="es-ES"/>
          </a:p>
        </p:txBody>
      </p:sp>
    </p:spTree>
    <p:extLst>
      <p:ext uri="{BB962C8B-B14F-4D97-AF65-F5344CB8AC3E}">
        <p14:creationId xmlns:p14="http://schemas.microsoft.com/office/powerpoint/2010/main" val="930683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4C40B8C9-6F4C-F14B-BC36-027CC92C7942}" type="datetimeFigureOut">
              <a:rPr lang="es-ES" smtClean="0"/>
              <a:t>02/10/15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EB807-5CD5-914C-909C-D7200C944C61}" type="slidenum">
              <a:rPr lang="es-ES" smtClean="0"/>
              <a:t>‹Nr.›</a:t>
            </a:fld>
            <a:endParaRPr lang="es-ES"/>
          </a:p>
        </p:txBody>
      </p:sp>
    </p:spTree>
    <p:extLst>
      <p:ext uri="{BB962C8B-B14F-4D97-AF65-F5344CB8AC3E}">
        <p14:creationId xmlns:p14="http://schemas.microsoft.com/office/powerpoint/2010/main" val="2582442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4C40B8C9-6F4C-F14B-BC36-027CC92C7942}" type="datetimeFigureOut">
              <a:rPr lang="es-ES" smtClean="0"/>
              <a:t>02/10/15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EB807-5CD5-914C-909C-D7200C944C61}" type="slidenum">
              <a:rPr lang="es-ES" smtClean="0"/>
              <a:t>‹Nr.›</a:t>
            </a:fld>
            <a:endParaRPr lang="es-ES"/>
          </a:p>
        </p:txBody>
      </p:sp>
    </p:spTree>
    <p:extLst>
      <p:ext uri="{BB962C8B-B14F-4D97-AF65-F5344CB8AC3E}">
        <p14:creationId xmlns:p14="http://schemas.microsoft.com/office/powerpoint/2010/main" val="1385921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67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4C40B8C9-6F4C-F14B-BC36-027CC92C7942}" type="datetimeFigureOut">
              <a:rPr lang="es-ES" smtClean="0"/>
              <a:t>02/10/15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EB807-5CD5-914C-909C-D7200C944C61}" type="slidenum">
              <a:rPr lang="es-ES" smtClean="0"/>
              <a:t>‹Nr.›</a:t>
            </a:fld>
            <a:endParaRPr lang="es-ES"/>
          </a:p>
        </p:txBody>
      </p:sp>
    </p:spTree>
    <p:extLst>
      <p:ext uri="{BB962C8B-B14F-4D97-AF65-F5344CB8AC3E}">
        <p14:creationId xmlns:p14="http://schemas.microsoft.com/office/powerpoint/2010/main" val="1218037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4C40B8C9-6F4C-F14B-BC36-027CC92C7942}" type="datetimeFigureOut">
              <a:rPr lang="es-ES" smtClean="0"/>
              <a:t>02/10/15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EB807-5CD5-914C-909C-D7200C944C61}" type="slidenum">
              <a:rPr lang="es-ES" smtClean="0"/>
              <a:t>‹Nr.›</a:t>
            </a:fld>
            <a:endParaRPr lang="es-ES"/>
          </a:p>
        </p:txBody>
      </p:sp>
    </p:spTree>
    <p:extLst>
      <p:ext uri="{BB962C8B-B14F-4D97-AF65-F5344CB8AC3E}">
        <p14:creationId xmlns:p14="http://schemas.microsoft.com/office/powerpoint/2010/main" val="1945714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4C40B8C9-6F4C-F14B-BC36-027CC92C7942}" type="datetimeFigureOut">
              <a:rPr lang="es-ES" smtClean="0"/>
              <a:t>02/10/15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F1EB807-5CD5-914C-909C-D7200C944C61}" type="slidenum">
              <a:rPr lang="es-ES" smtClean="0"/>
              <a:t>‹Nr.›</a:t>
            </a:fld>
            <a:endParaRPr lang="es-ES"/>
          </a:p>
        </p:txBody>
      </p:sp>
    </p:spTree>
    <p:extLst>
      <p:ext uri="{BB962C8B-B14F-4D97-AF65-F5344CB8AC3E}">
        <p14:creationId xmlns:p14="http://schemas.microsoft.com/office/powerpoint/2010/main" val="1524978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4C40B8C9-6F4C-F14B-BC36-027CC92C7942}" type="datetimeFigureOut">
              <a:rPr lang="es-ES" smtClean="0"/>
              <a:t>02/10/15</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F1EB807-5CD5-914C-909C-D7200C944C61}" type="slidenum">
              <a:rPr lang="es-ES" smtClean="0"/>
              <a:t>‹Nr.›</a:t>
            </a:fld>
            <a:endParaRPr lang="es-ES"/>
          </a:p>
        </p:txBody>
      </p:sp>
    </p:spTree>
    <p:extLst>
      <p:ext uri="{BB962C8B-B14F-4D97-AF65-F5344CB8AC3E}">
        <p14:creationId xmlns:p14="http://schemas.microsoft.com/office/powerpoint/2010/main" val="2894937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4C40B8C9-6F4C-F14B-BC36-027CC92C7942}" type="datetimeFigureOut">
              <a:rPr lang="es-ES" smtClean="0"/>
              <a:t>02/10/15</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F1EB807-5CD5-914C-909C-D7200C944C61}" type="slidenum">
              <a:rPr lang="es-ES" smtClean="0"/>
              <a:t>‹Nr.›</a:t>
            </a:fld>
            <a:endParaRPr lang="es-ES"/>
          </a:p>
        </p:txBody>
      </p:sp>
    </p:spTree>
    <p:extLst>
      <p:ext uri="{BB962C8B-B14F-4D97-AF65-F5344CB8AC3E}">
        <p14:creationId xmlns:p14="http://schemas.microsoft.com/office/powerpoint/2010/main" val="773459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C40B8C9-6F4C-F14B-BC36-027CC92C7942}" type="datetimeFigureOut">
              <a:rPr lang="es-ES" smtClean="0"/>
              <a:t>02/10/15</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F1EB807-5CD5-914C-909C-D7200C944C61}" type="slidenum">
              <a:rPr lang="es-ES" smtClean="0"/>
              <a:t>‹Nr.›</a:t>
            </a:fld>
            <a:endParaRPr lang="es-ES"/>
          </a:p>
        </p:txBody>
      </p:sp>
    </p:spTree>
    <p:extLst>
      <p:ext uri="{BB962C8B-B14F-4D97-AF65-F5344CB8AC3E}">
        <p14:creationId xmlns:p14="http://schemas.microsoft.com/office/powerpoint/2010/main" val="2719336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4C40B8C9-6F4C-F14B-BC36-027CC92C7942}" type="datetimeFigureOut">
              <a:rPr lang="es-ES" smtClean="0"/>
              <a:t>02/10/15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F1EB807-5CD5-914C-909C-D7200C944C61}" type="slidenum">
              <a:rPr lang="es-ES" smtClean="0"/>
              <a:t>‹Nr.›</a:t>
            </a:fld>
            <a:endParaRPr lang="es-ES"/>
          </a:p>
        </p:txBody>
      </p:sp>
    </p:spTree>
    <p:extLst>
      <p:ext uri="{BB962C8B-B14F-4D97-AF65-F5344CB8AC3E}">
        <p14:creationId xmlns:p14="http://schemas.microsoft.com/office/powerpoint/2010/main" val="69711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4C40B8C9-6F4C-F14B-BC36-027CC92C7942}" type="datetimeFigureOut">
              <a:rPr lang="es-ES" smtClean="0"/>
              <a:t>02/10/15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F1EB807-5CD5-914C-909C-D7200C944C61}" type="slidenum">
              <a:rPr lang="es-ES" smtClean="0"/>
              <a:t>‹Nr.›</a:t>
            </a:fld>
            <a:endParaRPr lang="es-ES"/>
          </a:p>
        </p:txBody>
      </p:sp>
    </p:spTree>
    <p:extLst>
      <p:ext uri="{BB962C8B-B14F-4D97-AF65-F5344CB8AC3E}">
        <p14:creationId xmlns:p14="http://schemas.microsoft.com/office/powerpoint/2010/main" val="25285670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40B8C9-6F4C-F14B-BC36-027CC92C7942}" type="datetimeFigureOut">
              <a:rPr lang="es-ES" smtClean="0"/>
              <a:t>02/10/15</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1EB807-5CD5-914C-909C-D7200C944C61}" type="slidenum">
              <a:rPr lang="es-ES" smtClean="0"/>
              <a:t>‹Nr.›</a:t>
            </a:fld>
            <a:endParaRPr lang="es-ES"/>
          </a:p>
        </p:txBody>
      </p:sp>
    </p:spTree>
    <p:extLst>
      <p:ext uri="{BB962C8B-B14F-4D97-AF65-F5344CB8AC3E}">
        <p14:creationId xmlns:p14="http://schemas.microsoft.com/office/powerpoint/2010/main" val="2824933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 Id="rId3"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image" Target="../media/image2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 Id="rId3" Type="http://schemas.openxmlformats.org/officeDocument/2006/relationships/image" Target="../media/image2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 Id="rId3" Type="http://schemas.openxmlformats.org/officeDocument/2006/relationships/image" Target="../media/image2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 Id="rId3" Type="http://schemas.openxmlformats.org/officeDocument/2006/relationships/image" Target="../media/image2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0"/>
            <a:ext cx="9144000" cy="667861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4" name="Rectángulo 23"/>
          <p:cNvSpPr/>
          <p:nvPr/>
        </p:nvSpPr>
        <p:spPr>
          <a:xfrm>
            <a:off x="927100" y="2768600"/>
            <a:ext cx="7200900" cy="2034881"/>
          </a:xfrm>
          <a:prstGeom prst="rect">
            <a:avLst/>
          </a:prstGeom>
          <a:solidFill>
            <a:srgbClr val="5F6A33">
              <a:alpha val="41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0" name="Rectángulo 19"/>
          <p:cNvSpPr/>
          <p:nvPr/>
        </p:nvSpPr>
        <p:spPr>
          <a:xfrm>
            <a:off x="0" y="6678613"/>
            <a:ext cx="9144000" cy="179387"/>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6387" name="CuadroTexto 20"/>
          <p:cNvSpPr txBox="1">
            <a:spLocks noChangeArrowheads="1"/>
          </p:cNvSpPr>
          <p:nvPr/>
        </p:nvSpPr>
        <p:spPr bwMode="auto">
          <a:xfrm>
            <a:off x="0" y="173038"/>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2800" b="1" dirty="0">
                <a:solidFill>
                  <a:srgbClr val="555E2D"/>
                </a:solidFill>
                <a:cs typeface="Calibri" charset="0"/>
              </a:rPr>
              <a:t>Universidad Autónoma del Estado de México</a:t>
            </a:r>
          </a:p>
        </p:txBody>
      </p:sp>
      <p:sp>
        <p:nvSpPr>
          <p:cNvPr id="16388" name="Rectángulo 21"/>
          <p:cNvSpPr>
            <a:spLocks noChangeArrowheads="1"/>
          </p:cNvSpPr>
          <p:nvPr/>
        </p:nvSpPr>
        <p:spPr bwMode="auto">
          <a:xfrm>
            <a:off x="0" y="1769823"/>
            <a:ext cx="9144000" cy="3119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Facultad de </a:t>
            </a:r>
            <a:r>
              <a:rPr lang="es-ES" sz="2200" b="1" dirty="0" smtClean="0">
                <a:solidFill>
                  <a:srgbClr val="555E2D"/>
                </a:solidFill>
                <a:cs typeface="Calibri" charset="0"/>
              </a:rPr>
              <a:t>Ciencias</a:t>
            </a: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Licenciatura en Biología</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Unidad de Aprendizaje: </a:t>
            </a:r>
            <a:br>
              <a:rPr lang="es-ES" sz="2200" b="1" dirty="0">
                <a:solidFill>
                  <a:srgbClr val="555E2D"/>
                </a:solidFill>
                <a:cs typeface="Calibri" charset="0"/>
              </a:rPr>
            </a:br>
            <a:r>
              <a:rPr lang="es-ES" sz="2200" b="1" dirty="0" smtClean="0">
                <a:solidFill>
                  <a:srgbClr val="555E2D"/>
                </a:solidFill>
                <a:cs typeface="Calibri" charset="0"/>
              </a:rPr>
              <a:t>Comunicación científica</a:t>
            </a:r>
            <a:endParaRPr lang="es-ES" sz="2200" b="1" dirty="0">
              <a:solidFill>
                <a:srgbClr val="555E2D"/>
              </a:solidFill>
              <a:cs typeface="Calibri" charset="0"/>
            </a:endParaRPr>
          </a:p>
          <a:p>
            <a:pPr algn="ctr">
              <a:lnSpc>
                <a:spcPct val="80000"/>
              </a:lnSpc>
            </a:pPr>
            <a:endParaRPr lang="pt-BR" sz="2200" b="1" dirty="0" smtClean="0">
              <a:solidFill>
                <a:srgbClr val="555E2D"/>
              </a:solidFill>
              <a:cs typeface="Calibri" charset="0"/>
            </a:endParaRPr>
          </a:p>
          <a:p>
            <a:pPr algn="ctr">
              <a:lnSpc>
                <a:spcPct val="80000"/>
              </a:lnSpc>
            </a:pPr>
            <a:r>
              <a:rPr lang="pt-BR" sz="2200" b="1" dirty="0" err="1" smtClean="0">
                <a:solidFill>
                  <a:srgbClr val="555E2D"/>
                </a:solidFill>
                <a:cs typeface="Calibri" charset="0"/>
              </a:rPr>
              <a:t>Unidad</a:t>
            </a:r>
            <a:r>
              <a:rPr lang="pt-BR" sz="2200" b="1" dirty="0" smtClean="0">
                <a:solidFill>
                  <a:srgbClr val="555E2D"/>
                </a:solidFill>
                <a:cs typeface="Calibri" charset="0"/>
              </a:rPr>
              <a:t> </a:t>
            </a:r>
            <a:r>
              <a:rPr lang="pt-BR" sz="2200" b="1" dirty="0">
                <a:solidFill>
                  <a:srgbClr val="555E2D"/>
                </a:solidFill>
                <a:cs typeface="Calibri" charset="0"/>
              </a:rPr>
              <a:t>V</a:t>
            </a:r>
            <a:r>
              <a:rPr lang="pt-BR" sz="2200" b="1" dirty="0" smtClean="0">
                <a:solidFill>
                  <a:srgbClr val="555E2D"/>
                </a:solidFill>
                <a:cs typeface="Calibri" charset="0"/>
              </a:rPr>
              <a:t>. </a:t>
            </a:r>
            <a:endParaRPr lang="pt-BR" sz="2200" b="1" dirty="0" smtClean="0">
              <a:solidFill>
                <a:srgbClr val="555E2D"/>
              </a:solidFill>
              <a:cs typeface="Calibri" charset="0"/>
            </a:endParaRPr>
          </a:p>
          <a:p>
            <a:pPr algn="ctr">
              <a:lnSpc>
                <a:spcPct val="80000"/>
              </a:lnSpc>
            </a:pPr>
            <a:r>
              <a:rPr lang="pt-BR" sz="2200" b="1" dirty="0" err="1" smtClean="0">
                <a:solidFill>
                  <a:srgbClr val="555E2D"/>
                </a:solidFill>
                <a:cs typeface="Calibri" charset="0"/>
              </a:rPr>
              <a:t>Presentación</a:t>
            </a:r>
            <a:r>
              <a:rPr lang="pt-BR" sz="2200" b="1" dirty="0" smtClean="0">
                <a:solidFill>
                  <a:srgbClr val="555E2D"/>
                </a:solidFill>
                <a:cs typeface="Calibri" charset="0"/>
              </a:rPr>
              <a:t> </a:t>
            </a:r>
            <a:r>
              <a:rPr lang="pt-BR" sz="2200" b="1" dirty="0" smtClean="0">
                <a:solidFill>
                  <a:srgbClr val="555E2D"/>
                </a:solidFill>
                <a:cs typeface="Calibri" charset="0"/>
              </a:rPr>
              <a:t>oral: </a:t>
            </a:r>
            <a:r>
              <a:rPr lang="pt-BR" sz="2200" b="1" dirty="0" smtClean="0">
                <a:solidFill>
                  <a:srgbClr val="555E2D"/>
                </a:solidFill>
                <a:cs typeface="Calibri" charset="0"/>
              </a:rPr>
              <a:t>La </a:t>
            </a:r>
            <a:r>
              <a:rPr lang="pt-BR" sz="2200" b="1" dirty="0" smtClean="0">
                <a:solidFill>
                  <a:srgbClr val="555E2D"/>
                </a:solidFill>
                <a:cs typeface="Calibri" charset="0"/>
              </a:rPr>
              <a:t>célula</a:t>
            </a:r>
          </a:p>
          <a:p>
            <a:pPr algn="ctr">
              <a:lnSpc>
                <a:spcPct val="80000"/>
              </a:lnSpc>
            </a:pPr>
            <a:endParaRPr lang="pt-BR" sz="2200" b="1" dirty="0">
              <a:solidFill>
                <a:srgbClr val="555E2D"/>
              </a:solidFill>
              <a:cs typeface="Calibri" charset="0"/>
            </a:endParaRPr>
          </a:p>
          <a:p>
            <a:pPr algn="ctr">
              <a:lnSpc>
                <a:spcPct val="80000"/>
              </a:lnSpc>
            </a:pPr>
            <a:endParaRPr lang="pt-BR" sz="2200" b="1" dirty="0" smtClean="0">
              <a:solidFill>
                <a:srgbClr val="555E2D"/>
              </a:solidFill>
              <a:cs typeface="Calibri" charset="0"/>
            </a:endParaRPr>
          </a:p>
        </p:txBody>
      </p:sp>
      <p:pic>
        <p:nvPicPr>
          <p:cNvPr id="16389" name="Imagen 5" descr="Captura de pantalla 2012-09-26 a la(s) 19.49.42.png"/>
          <p:cNvPicPr>
            <a:picLocks noChangeAspect="1"/>
          </p:cNvPicPr>
          <p:nvPr/>
        </p:nvPicPr>
        <p:blipFill>
          <a:blip r:embed="rId3">
            <a:extLst>
              <a:ext uri="{28A0092B-C50C-407E-A947-70E740481C1C}">
                <a14:useLocalDpi xmlns:a14="http://schemas.microsoft.com/office/drawing/2010/main" val="0"/>
              </a:ext>
            </a:extLst>
          </a:blip>
          <a:srcRect l="52170" t="21906" r="32516" b="51317"/>
          <a:stretch>
            <a:fillRect/>
          </a:stretch>
        </p:blipFill>
        <p:spPr bwMode="auto">
          <a:xfrm>
            <a:off x="8243888" y="5694363"/>
            <a:ext cx="900112" cy="9842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Imagen 1" descr="16.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636588"/>
            <a:ext cx="91440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ángulo 1"/>
          <p:cNvSpPr/>
          <p:nvPr/>
        </p:nvSpPr>
        <p:spPr>
          <a:xfrm>
            <a:off x="2286000" y="4803482"/>
            <a:ext cx="4572000" cy="2062103"/>
          </a:xfrm>
          <a:prstGeom prst="rect">
            <a:avLst/>
          </a:prstGeom>
        </p:spPr>
        <p:txBody>
          <a:bodyPr>
            <a:spAutoFit/>
          </a:bodyPr>
          <a:lstStyle/>
          <a:p>
            <a:pPr algn="ctr"/>
            <a:endParaRPr lang="es-ES" sz="2200" b="1" dirty="0" smtClean="0">
              <a:solidFill>
                <a:srgbClr val="555E2D"/>
              </a:solidFill>
              <a:cs typeface="Calibri" charset="0"/>
            </a:endParaRPr>
          </a:p>
          <a:p>
            <a:pPr algn="ctr"/>
            <a:r>
              <a:rPr lang="es-ES" sz="2200" b="1" dirty="0" smtClean="0">
                <a:solidFill>
                  <a:srgbClr val="555E2D"/>
                </a:solidFill>
                <a:cs typeface="Calibri" charset="0"/>
              </a:rPr>
              <a:t>Responsable </a:t>
            </a:r>
            <a:r>
              <a:rPr lang="es-ES" sz="2200" b="1" dirty="0">
                <a:solidFill>
                  <a:srgbClr val="555E2D"/>
                </a:solidFill>
                <a:cs typeface="Calibri" charset="0"/>
              </a:rPr>
              <a:t>de la elaboración:</a:t>
            </a:r>
            <a:br>
              <a:rPr lang="es-ES" sz="2200" b="1" dirty="0">
                <a:solidFill>
                  <a:srgbClr val="555E2D"/>
                </a:solidFill>
                <a:cs typeface="Calibri" charset="0"/>
              </a:rPr>
            </a:br>
            <a:r>
              <a:rPr lang="es-ES" sz="2200" b="1" dirty="0">
                <a:solidFill>
                  <a:srgbClr val="555E2D"/>
                </a:solidFill>
                <a:cs typeface="Calibri" charset="0"/>
              </a:rPr>
              <a:t>Dra. Cristina </a:t>
            </a:r>
            <a:r>
              <a:rPr lang="es-ES" sz="2200" b="1" dirty="0" err="1">
                <a:solidFill>
                  <a:srgbClr val="555E2D"/>
                </a:solidFill>
                <a:cs typeface="Calibri" charset="0"/>
              </a:rPr>
              <a:t>Burrola</a:t>
            </a:r>
            <a:r>
              <a:rPr lang="es-ES" sz="2200" b="1" dirty="0">
                <a:solidFill>
                  <a:srgbClr val="555E2D"/>
                </a:solidFill>
                <a:cs typeface="Calibri" charset="0"/>
              </a:rPr>
              <a:t> Aguilar</a:t>
            </a:r>
          </a:p>
          <a:p>
            <a:pPr algn="ctr"/>
            <a:endParaRPr lang="es-ES" sz="2200" b="1" dirty="0">
              <a:solidFill>
                <a:srgbClr val="555E2D"/>
              </a:solidFill>
              <a:cs typeface="Calibri" charset="0"/>
            </a:endParaRPr>
          </a:p>
          <a:p>
            <a:pPr algn="ctr"/>
            <a:r>
              <a:rPr lang="es-ES" sz="2200" b="1" dirty="0" smtClean="0">
                <a:solidFill>
                  <a:srgbClr val="555E2D"/>
                </a:solidFill>
                <a:cs typeface="Calibri" charset="0"/>
              </a:rPr>
              <a:t>Agosto 2015</a:t>
            </a:r>
            <a:endParaRPr lang="es-ES" sz="2200" b="1" dirty="0">
              <a:solidFill>
                <a:srgbClr val="555E2D"/>
              </a:solidFill>
              <a:cs typeface="Calibri" charset="0"/>
            </a:endParaRPr>
          </a:p>
          <a:p>
            <a:pPr algn="ctr"/>
            <a:r>
              <a:rPr lang="es-ES" b="1" dirty="0" smtClean="0">
                <a:solidFill>
                  <a:srgbClr val="555E2D"/>
                </a:solidFill>
                <a:cs typeface="Calibri" charset="0"/>
              </a:rPr>
              <a:t> </a:t>
            </a:r>
            <a:endParaRPr lang="es-ES" b="1" dirty="0">
              <a:solidFill>
                <a:srgbClr val="555E2D"/>
              </a:solidFill>
              <a:cs typeface="Calibri" charset="0"/>
            </a:endParaRPr>
          </a:p>
        </p:txBody>
      </p:sp>
    </p:spTree>
    <p:extLst>
      <p:ext uri="{BB962C8B-B14F-4D97-AF65-F5344CB8AC3E}">
        <p14:creationId xmlns:p14="http://schemas.microsoft.com/office/powerpoint/2010/main" val="15187000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alphaModFix amt="26000"/>
          </a:blip>
          <a:stretch>
            <a:fillRect/>
          </a:stretch>
        </p:blipFill>
        <p:spPr>
          <a:xfrm>
            <a:off x="0" y="738601"/>
            <a:ext cx="9160777" cy="6119399"/>
          </a:xfrm>
          <a:prstGeom prst="rect">
            <a:avLst/>
          </a:prstGeom>
        </p:spPr>
      </p:pic>
      <p:sp>
        <p:nvSpPr>
          <p:cNvPr id="3" name="Marcador de contenido 2"/>
          <p:cNvSpPr>
            <a:spLocks noGrp="1"/>
          </p:cNvSpPr>
          <p:nvPr>
            <p:ph idx="1"/>
          </p:nvPr>
        </p:nvSpPr>
        <p:spPr>
          <a:xfrm>
            <a:off x="296426" y="1294775"/>
            <a:ext cx="8481814" cy="4525963"/>
          </a:xfrm>
        </p:spPr>
        <p:txBody>
          <a:bodyPr>
            <a:noAutofit/>
          </a:bodyPr>
          <a:lstStyle/>
          <a:p>
            <a:r>
              <a:rPr lang="es-ES_tradnl" sz="2400" dirty="0"/>
              <a:t>D</a:t>
            </a:r>
            <a:r>
              <a:rPr lang="es-ES_tradnl" sz="2400" dirty="0" smtClean="0"/>
              <a:t>el </a:t>
            </a:r>
            <a:r>
              <a:rPr lang="es-ES_tradnl" sz="2400" dirty="0"/>
              <a:t>griego pro = antes, y </a:t>
            </a:r>
            <a:r>
              <a:rPr lang="es-ES_tradnl" sz="2400" dirty="0" err="1"/>
              <a:t>carión</a:t>
            </a:r>
            <a:r>
              <a:rPr lang="es-ES_tradnl" sz="2400" dirty="0"/>
              <a:t> = </a:t>
            </a:r>
            <a:r>
              <a:rPr lang="es-ES_tradnl" sz="2400" dirty="0" err="1" smtClean="0"/>
              <a:t>núcleo</a:t>
            </a:r>
            <a:endParaRPr lang="es-ES_tradnl" sz="2400" dirty="0" smtClean="0"/>
          </a:p>
          <a:p>
            <a:r>
              <a:rPr lang="es-ES_tradnl" sz="2400" dirty="0"/>
              <a:t>E</a:t>
            </a:r>
            <a:r>
              <a:rPr lang="es-ES_tradnl" sz="2400" dirty="0" smtClean="0"/>
              <a:t>structuralmente </a:t>
            </a:r>
            <a:r>
              <a:rPr lang="es-ES_tradnl" sz="2400" dirty="0"/>
              <a:t>son las </a:t>
            </a:r>
            <a:r>
              <a:rPr lang="es-ES_tradnl" sz="2400" dirty="0" smtClean="0"/>
              <a:t>“</a:t>
            </a:r>
            <a:r>
              <a:rPr lang="es-ES_tradnl" sz="2400" dirty="0" err="1" smtClean="0"/>
              <a:t>más</a:t>
            </a:r>
            <a:r>
              <a:rPr lang="es-ES_tradnl" sz="2400" dirty="0" smtClean="0"/>
              <a:t> simples” </a:t>
            </a:r>
            <a:r>
              <a:rPr lang="es-ES_tradnl" sz="2400" dirty="0"/>
              <a:t>y </a:t>
            </a:r>
            <a:r>
              <a:rPr lang="es-ES_tradnl" sz="2400" dirty="0" err="1"/>
              <a:t>pequeñas</a:t>
            </a:r>
            <a:r>
              <a:rPr lang="es-ES_tradnl" sz="2400" dirty="0"/>
              <a:t>. </a:t>
            </a:r>
            <a:endParaRPr lang="es-ES_tradnl" sz="2400" dirty="0" smtClean="0"/>
          </a:p>
          <a:p>
            <a:r>
              <a:rPr lang="es-ES_tradnl" sz="2400" dirty="0"/>
              <a:t>D</a:t>
            </a:r>
            <a:r>
              <a:rPr lang="es-ES_tradnl" sz="2400" dirty="0" smtClean="0"/>
              <a:t>elimitadas </a:t>
            </a:r>
            <a:r>
              <a:rPr lang="es-ES_tradnl" sz="2400" dirty="0"/>
              <a:t>por una </a:t>
            </a:r>
            <a:r>
              <a:rPr lang="es-ES_tradnl" sz="2400" b="1" dirty="0"/>
              <a:t>membrana </a:t>
            </a:r>
            <a:r>
              <a:rPr lang="es-ES_tradnl" sz="2400" b="1" dirty="0" err="1"/>
              <a:t>plasmática</a:t>
            </a:r>
            <a:r>
              <a:rPr lang="es-ES_tradnl" sz="2400" b="1" dirty="0"/>
              <a:t> </a:t>
            </a:r>
            <a:r>
              <a:rPr lang="es-ES_tradnl" sz="2400" dirty="0"/>
              <a:t>que contiene </a:t>
            </a:r>
            <a:r>
              <a:rPr lang="es-ES_tradnl" sz="2400" dirty="0" smtClean="0"/>
              <a:t>invaginaciones</a:t>
            </a:r>
            <a:r>
              <a:rPr lang="es-ES_tradnl" sz="2400" dirty="0"/>
              <a:t> </a:t>
            </a:r>
            <a:r>
              <a:rPr lang="es-ES_tradnl" sz="2400" dirty="0" smtClean="0"/>
              <a:t>(</a:t>
            </a:r>
            <a:r>
              <a:rPr lang="es-ES_tradnl" sz="2400" b="1" dirty="0" smtClean="0"/>
              <a:t>laminillas y </a:t>
            </a:r>
            <a:r>
              <a:rPr lang="es-ES_tradnl" sz="2400" b="1" dirty="0" err="1" smtClean="0"/>
              <a:t>mesosomas</a:t>
            </a:r>
            <a:r>
              <a:rPr lang="es-ES_tradnl" sz="2400" b="1" dirty="0" smtClean="0"/>
              <a:t>)</a:t>
            </a:r>
            <a:r>
              <a:rPr lang="es-ES_tradnl" sz="2400" dirty="0" smtClean="0"/>
              <a:t>.</a:t>
            </a:r>
          </a:p>
          <a:p>
            <a:r>
              <a:rPr lang="es-ES_tradnl" sz="2400" dirty="0" smtClean="0"/>
              <a:t>Por fuera </a:t>
            </a:r>
            <a:r>
              <a:rPr lang="es-ES_tradnl" sz="2400" dirty="0"/>
              <a:t>de la membrana está rodeada por una pared celular que le brinda </a:t>
            </a:r>
            <a:r>
              <a:rPr lang="es-ES_tradnl" sz="2400" dirty="0" err="1"/>
              <a:t>protección</a:t>
            </a:r>
            <a:r>
              <a:rPr lang="es-ES_tradnl" sz="2400" dirty="0"/>
              <a:t>. </a:t>
            </a:r>
            <a:endParaRPr lang="es-ES_tradnl" sz="2400" dirty="0" smtClean="0"/>
          </a:p>
          <a:p>
            <a:r>
              <a:rPr lang="es-ES_tradnl" sz="2400" dirty="0"/>
              <a:t>El interior de la </a:t>
            </a:r>
            <a:r>
              <a:rPr lang="es-ES_tradnl" sz="2400" dirty="0" err="1"/>
              <a:t>célula</a:t>
            </a:r>
            <a:r>
              <a:rPr lang="es-ES_tradnl" sz="2400" dirty="0"/>
              <a:t> se denomina </a:t>
            </a:r>
            <a:r>
              <a:rPr lang="es-ES_tradnl" sz="2400" b="1" dirty="0"/>
              <a:t>citoplasma</a:t>
            </a:r>
            <a:r>
              <a:rPr lang="es-ES_tradnl" sz="2400" dirty="0"/>
              <a:t>. En el centro </a:t>
            </a:r>
            <a:r>
              <a:rPr lang="es-ES_tradnl" sz="2400" dirty="0" smtClean="0"/>
              <a:t>se encuentra el </a:t>
            </a:r>
            <a:r>
              <a:rPr lang="es-ES_tradnl" sz="2400" dirty="0" err="1" smtClean="0"/>
              <a:t>nucleoide</a:t>
            </a:r>
            <a:r>
              <a:rPr lang="es-ES_tradnl" sz="2400" dirty="0" smtClean="0"/>
              <a:t> (material </a:t>
            </a:r>
            <a:r>
              <a:rPr lang="es-ES_tradnl" sz="2400" dirty="0" err="1"/>
              <a:t>genético</a:t>
            </a:r>
            <a:r>
              <a:rPr lang="es-ES_tradnl" sz="2400" dirty="0"/>
              <a:t> o </a:t>
            </a:r>
            <a:r>
              <a:rPr lang="es-ES_tradnl" sz="2400" b="1" dirty="0" smtClean="0"/>
              <a:t>ADN</a:t>
            </a:r>
            <a:r>
              <a:rPr lang="es-ES_tradnl" sz="2400" dirty="0" smtClean="0"/>
              <a:t>). </a:t>
            </a:r>
          </a:p>
          <a:p>
            <a:r>
              <a:rPr lang="es-ES_tradnl" sz="2400" dirty="0" smtClean="0"/>
              <a:t>En </a:t>
            </a:r>
            <a:r>
              <a:rPr lang="es-ES_tradnl" sz="2400" dirty="0"/>
              <a:t>el citoplasma </a:t>
            </a:r>
            <a:r>
              <a:rPr lang="es-ES_tradnl" sz="2400" dirty="0" err="1"/>
              <a:t>también</a:t>
            </a:r>
            <a:r>
              <a:rPr lang="es-ES_tradnl" sz="2400" dirty="0"/>
              <a:t> hay </a:t>
            </a:r>
            <a:r>
              <a:rPr lang="es-ES_tradnl" sz="2400" b="1" dirty="0"/>
              <a:t>ribosomas</a:t>
            </a:r>
            <a:r>
              <a:rPr lang="es-ES_tradnl" sz="2400" dirty="0"/>
              <a:t>, que son estructuras que tienen la </a:t>
            </a:r>
            <a:r>
              <a:rPr lang="es-ES_tradnl" sz="2400" dirty="0" err="1"/>
              <a:t>función</a:t>
            </a:r>
            <a:r>
              <a:rPr lang="es-ES_tradnl" sz="2400" dirty="0"/>
              <a:t> de fabricar </a:t>
            </a:r>
            <a:r>
              <a:rPr lang="es-ES_tradnl" sz="2400" dirty="0" err="1"/>
              <a:t>proteínas</a:t>
            </a:r>
            <a:r>
              <a:rPr lang="es-ES_tradnl" sz="2400" dirty="0"/>
              <a:t>. </a:t>
            </a:r>
            <a:endParaRPr lang="es-ES_tradnl" sz="2400" dirty="0" smtClean="0"/>
          </a:p>
          <a:p>
            <a:r>
              <a:rPr lang="es-ES_tradnl" sz="2400" dirty="0" smtClean="0"/>
              <a:t>Las </a:t>
            </a:r>
            <a:r>
              <a:rPr lang="es-ES_tradnl" sz="2400" dirty="0" err="1"/>
              <a:t>células</a:t>
            </a:r>
            <a:r>
              <a:rPr lang="es-ES_tradnl" sz="2400" dirty="0"/>
              <a:t> procariotas pueden tener distintas estructuras que le permiten la </a:t>
            </a:r>
            <a:r>
              <a:rPr lang="es-ES_tradnl" sz="2400" dirty="0" err="1"/>
              <a:t>locomoción</a:t>
            </a:r>
            <a:r>
              <a:rPr lang="es-ES_tradnl" sz="2400" dirty="0"/>
              <a:t>, como por ejemplo </a:t>
            </a:r>
            <a:r>
              <a:rPr lang="es-ES_tradnl" sz="2400" dirty="0" smtClean="0"/>
              <a:t>los cilios o flagelos.</a:t>
            </a:r>
            <a:endParaRPr lang="es-ES" sz="24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a:t>Célula procarionte</a:t>
            </a:r>
          </a:p>
        </p:txBody>
      </p:sp>
      <p:sp>
        <p:nvSpPr>
          <p:cNvPr id="5" name="Rectángulo 4"/>
          <p:cNvSpPr/>
          <p:nvPr/>
        </p:nvSpPr>
        <p:spPr>
          <a:xfrm>
            <a:off x="357647" y="6444588"/>
            <a:ext cx="4572000" cy="646331"/>
          </a:xfrm>
          <a:prstGeom prst="rect">
            <a:avLst/>
          </a:prstGeom>
        </p:spPr>
        <p:txBody>
          <a:bodyPr>
            <a:spAutoFit/>
          </a:bodyPr>
          <a:lstStyle/>
          <a:p>
            <a:r>
              <a:rPr lang="es-ES_tradnl" dirty="0" err="1" smtClean="0">
                <a:solidFill>
                  <a:srgbClr val="2E2224"/>
                </a:solidFill>
              </a:rPr>
              <a:t>Alberts</a:t>
            </a:r>
            <a:r>
              <a:rPr lang="es-ES_tradnl" dirty="0">
                <a:solidFill>
                  <a:srgbClr val="2E2224"/>
                </a:solidFill>
              </a:rPr>
              <a:t> </a:t>
            </a:r>
            <a:r>
              <a:rPr lang="es-ES_tradnl" i="1" dirty="0" smtClean="0">
                <a:solidFill>
                  <a:srgbClr val="2E2224"/>
                </a:solidFill>
              </a:rPr>
              <a:t>et al.</a:t>
            </a:r>
            <a:r>
              <a:rPr lang="es-ES_tradnl" dirty="0" smtClean="0">
                <a:solidFill>
                  <a:srgbClr val="2E2224"/>
                </a:solidFill>
              </a:rPr>
              <a:t>, 2010; </a:t>
            </a:r>
            <a:r>
              <a:rPr lang="en-US" dirty="0" err="1">
                <a:solidFill>
                  <a:srgbClr val="2E2224"/>
                </a:solidFill>
              </a:rPr>
              <a:t>Karps</a:t>
            </a:r>
            <a:r>
              <a:rPr lang="en-US" dirty="0">
                <a:solidFill>
                  <a:srgbClr val="2E2224"/>
                </a:solidFill>
              </a:rPr>
              <a:t>, 2010</a:t>
            </a:r>
            <a:endParaRPr lang="es-ES" dirty="0"/>
          </a:p>
          <a:p>
            <a:r>
              <a:rPr lang="es-ES_tradnl" dirty="0" smtClean="0">
                <a:solidFill>
                  <a:srgbClr val="2E2224"/>
                </a:solidFill>
              </a:rPr>
              <a:t> </a:t>
            </a:r>
            <a:endParaRPr lang="es-ES" dirty="0"/>
          </a:p>
        </p:txBody>
      </p:sp>
      <p:sp>
        <p:nvSpPr>
          <p:cNvPr id="8" name="CuadroTexto 7"/>
          <p:cNvSpPr txBox="1"/>
          <p:nvPr/>
        </p:nvSpPr>
        <p:spPr>
          <a:xfrm>
            <a:off x="5143647" y="913401"/>
            <a:ext cx="3668575" cy="400110"/>
          </a:xfrm>
          <a:prstGeom prst="rect">
            <a:avLst/>
          </a:prstGeom>
          <a:solidFill>
            <a:srgbClr val="800000"/>
          </a:solidFill>
        </p:spPr>
        <p:txBody>
          <a:bodyPr wrap="square" rtlCol="0">
            <a:spAutoFit/>
          </a:bodyPr>
          <a:lstStyle/>
          <a:p>
            <a:r>
              <a:rPr lang="es-ES_tradnl" sz="2000" dirty="0" smtClean="0">
                <a:solidFill>
                  <a:schemeClr val="bg1"/>
                </a:solidFill>
              </a:rPr>
              <a:t>Listado  de puntos importantes </a:t>
            </a:r>
            <a:endParaRPr lang="es-ES" sz="2000" dirty="0">
              <a:solidFill>
                <a:schemeClr val="bg1"/>
              </a:solidFill>
            </a:endParaRPr>
          </a:p>
        </p:txBody>
      </p:sp>
    </p:spTree>
    <p:extLst>
      <p:ext uri="{BB962C8B-B14F-4D97-AF65-F5344CB8AC3E}">
        <p14:creationId xmlns:p14="http://schemas.microsoft.com/office/powerpoint/2010/main" val="2710610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0" y="-16485"/>
            <a:ext cx="9144000" cy="6880102"/>
          </a:xfrm>
          <a:prstGeom prst="rect">
            <a:avLst/>
          </a:prstGeom>
          <a:ln>
            <a:noFill/>
          </a:ln>
          <a:effectLst>
            <a:softEdge rad="112500"/>
          </a:effectLst>
        </p:spPr>
      </p:pic>
      <p:sp>
        <p:nvSpPr>
          <p:cNvPr id="2" name="Rectángulo 1"/>
          <p:cNvSpPr/>
          <p:nvPr/>
        </p:nvSpPr>
        <p:spPr>
          <a:xfrm>
            <a:off x="216548" y="6259255"/>
            <a:ext cx="4572000" cy="400110"/>
          </a:xfrm>
          <a:prstGeom prst="rect">
            <a:avLst/>
          </a:prstGeom>
        </p:spPr>
        <p:txBody>
          <a:bodyPr>
            <a:spAutoFit/>
          </a:bodyPr>
          <a:lstStyle/>
          <a:p>
            <a:r>
              <a:rPr lang="es-ES_tradnl" sz="1000" dirty="0" err="1">
                <a:solidFill>
                  <a:schemeClr val="tx1">
                    <a:lumMod val="50000"/>
                    <a:lumOff val="50000"/>
                  </a:schemeClr>
                </a:solidFill>
                <a:latin typeface="Calibri"/>
                <a:cs typeface="Calibri"/>
              </a:rPr>
              <a:t>https</a:t>
            </a:r>
            <a:r>
              <a:rPr lang="es-ES_tradnl" sz="1000" dirty="0">
                <a:solidFill>
                  <a:schemeClr val="tx1">
                    <a:lumMod val="50000"/>
                    <a:lumOff val="50000"/>
                  </a:schemeClr>
                </a:solidFill>
                <a:latin typeface="Calibri"/>
                <a:cs typeface="Calibri"/>
              </a:rPr>
              <a:t>://</a:t>
            </a:r>
            <a:r>
              <a:rPr lang="es-ES_tradnl" sz="1000" dirty="0" err="1">
                <a:solidFill>
                  <a:schemeClr val="tx1">
                    <a:lumMod val="50000"/>
                    <a:lumOff val="50000"/>
                  </a:schemeClr>
                </a:solidFill>
                <a:latin typeface="Calibri"/>
                <a:cs typeface="Calibri"/>
              </a:rPr>
              <a:t>myprofeciencias.files.wordpress.com</a:t>
            </a:r>
            <a:r>
              <a:rPr lang="es-ES_tradnl" sz="1000" dirty="0">
                <a:solidFill>
                  <a:schemeClr val="tx1">
                    <a:lumMod val="50000"/>
                    <a:lumOff val="50000"/>
                  </a:schemeClr>
                </a:solidFill>
                <a:latin typeface="Calibri"/>
                <a:cs typeface="Calibri"/>
              </a:rPr>
              <a:t>/2011/03/cc3a9lulaprocariota.jpg?w=300</a:t>
            </a:r>
            <a:endParaRPr lang="es-ES" sz="1000" dirty="0">
              <a:solidFill>
                <a:schemeClr val="tx1">
                  <a:lumMod val="50000"/>
                  <a:lumOff val="50000"/>
                </a:schemeClr>
              </a:solidFill>
              <a:latin typeface="Calibri"/>
              <a:cs typeface="Calibri"/>
            </a:endParaRPr>
          </a:p>
        </p:txBody>
      </p:sp>
      <p:sp>
        <p:nvSpPr>
          <p:cNvPr id="5" name="Título 1"/>
          <p:cNvSpPr txBox="1">
            <a:spLocks/>
          </p:cNvSpPr>
          <p:nvPr/>
        </p:nvSpPr>
        <p:spPr>
          <a:xfrm>
            <a:off x="216548" y="5551520"/>
            <a:ext cx="3723533" cy="472124"/>
          </a:xfrm>
          <a:prstGeom prst="rect">
            <a:avLst/>
          </a:prstGeom>
          <a:solidFill>
            <a:schemeClr val="accent3">
              <a:lumMod val="40000"/>
              <a:lumOff val="60000"/>
              <a:alpha val="61000"/>
            </a:schemeClr>
          </a:solid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600" dirty="0"/>
              <a:t>Célula procarionte</a:t>
            </a:r>
          </a:p>
        </p:txBody>
      </p:sp>
      <p:sp>
        <p:nvSpPr>
          <p:cNvPr id="6" name="CuadroTexto 5"/>
          <p:cNvSpPr txBox="1"/>
          <p:nvPr/>
        </p:nvSpPr>
        <p:spPr>
          <a:xfrm>
            <a:off x="5126598" y="815355"/>
            <a:ext cx="3668575" cy="1015663"/>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para su mejor comprensi</a:t>
            </a:r>
            <a:r>
              <a:rPr lang="es-ES_tradnl" sz="2000" dirty="0" smtClean="0">
                <a:solidFill>
                  <a:schemeClr val="bg1"/>
                </a:solidFill>
              </a:rPr>
              <a:t>ón, con la cita de donde se obtuvo.</a:t>
            </a:r>
            <a:endParaRPr lang="es-ES" sz="2000" dirty="0">
              <a:solidFill>
                <a:schemeClr val="bg1"/>
              </a:solidFill>
            </a:endParaRPr>
          </a:p>
        </p:txBody>
      </p:sp>
    </p:spTree>
    <p:extLst>
      <p:ext uri="{BB962C8B-B14F-4D97-AF65-F5344CB8AC3E}">
        <p14:creationId xmlns:p14="http://schemas.microsoft.com/office/powerpoint/2010/main" val="34487925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3">
            <a:alphaModFix amt="50000"/>
          </a:blip>
          <a:stretch>
            <a:fillRect/>
          </a:stretch>
        </p:blipFill>
        <p:spPr>
          <a:xfrm>
            <a:off x="-1" y="9169"/>
            <a:ext cx="9143541" cy="6848831"/>
          </a:xfrm>
          <a:prstGeom prst="rect">
            <a:avLst/>
          </a:prstGeom>
        </p:spPr>
      </p:pic>
      <p:sp>
        <p:nvSpPr>
          <p:cNvPr id="3" name="Marcador de contenido 2"/>
          <p:cNvSpPr>
            <a:spLocks noGrp="1"/>
          </p:cNvSpPr>
          <p:nvPr>
            <p:ph idx="1"/>
          </p:nvPr>
        </p:nvSpPr>
        <p:spPr>
          <a:xfrm>
            <a:off x="441123" y="1391225"/>
            <a:ext cx="8229600" cy="4525963"/>
          </a:xfrm>
        </p:spPr>
        <p:txBody>
          <a:bodyPr>
            <a:normAutofit/>
          </a:bodyPr>
          <a:lstStyle/>
          <a:p>
            <a:r>
              <a:rPr lang="es-ES_tradnl" dirty="0"/>
              <a:t>D</a:t>
            </a:r>
            <a:r>
              <a:rPr lang="es-ES_tradnl" dirty="0" smtClean="0"/>
              <a:t>el </a:t>
            </a:r>
            <a:r>
              <a:rPr lang="es-ES_tradnl" dirty="0"/>
              <a:t>griego </a:t>
            </a:r>
            <a:r>
              <a:rPr lang="es-ES_tradnl" i="1" dirty="0" err="1"/>
              <a:t>eu</a:t>
            </a:r>
            <a:r>
              <a:rPr lang="es-ES_tradnl" dirty="0"/>
              <a:t> = verdadero, y </a:t>
            </a:r>
            <a:r>
              <a:rPr lang="es-ES_tradnl" i="1" dirty="0" err="1" smtClean="0"/>
              <a:t>carion</a:t>
            </a:r>
            <a:r>
              <a:rPr lang="es-ES_tradnl" dirty="0" smtClean="0"/>
              <a:t> </a:t>
            </a:r>
            <a:r>
              <a:rPr lang="es-ES_tradnl" dirty="0"/>
              <a:t>= </a:t>
            </a:r>
            <a:r>
              <a:rPr lang="es-ES_tradnl" dirty="0" err="1"/>
              <a:t>núcleo</a:t>
            </a:r>
            <a:r>
              <a:rPr lang="es-ES_tradnl" dirty="0"/>
              <a:t>). </a:t>
            </a:r>
            <a:endParaRPr lang="es-ES_tradnl" dirty="0" smtClean="0"/>
          </a:p>
          <a:p>
            <a:r>
              <a:rPr lang="es-ES_tradnl" dirty="0"/>
              <a:t>T</a:t>
            </a:r>
            <a:r>
              <a:rPr lang="es-ES_tradnl" dirty="0" smtClean="0"/>
              <a:t>ienen </a:t>
            </a:r>
            <a:r>
              <a:rPr lang="es-ES_tradnl" dirty="0"/>
              <a:t>un modelo de </a:t>
            </a:r>
            <a:r>
              <a:rPr lang="es-ES_tradnl" dirty="0" err="1"/>
              <a:t>organización</a:t>
            </a:r>
            <a:r>
              <a:rPr lang="es-ES_tradnl" dirty="0"/>
              <a:t> </a:t>
            </a:r>
            <a:r>
              <a:rPr lang="es-ES_tradnl" dirty="0" err="1" smtClean="0"/>
              <a:t>más</a:t>
            </a:r>
            <a:r>
              <a:rPr lang="es-ES_tradnl" dirty="0" smtClean="0"/>
              <a:t> </a:t>
            </a:r>
            <a:r>
              <a:rPr lang="es-ES_tradnl" dirty="0"/>
              <a:t>complejo que las procariotas. </a:t>
            </a:r>
            <a:endParaRPr lang="es-ES_tradnl" dirty="0" smtClean="0"/>
          </a:p>
          <a:p>
            <a:r>
              <a:rPr lang="es-ES_tradnl" dirty="0" smtClean="0"/>
              <a:t>Su </a:t>
            </a:r>
            <a:r>
              <a:rPr lang="es-ES_tradnl" dirty="0" err="1"/>
              <a:t>tamaño</a:t>
            </a:r>
            <a:r>
              <a:rPr lang="es-ES_tradnl" dirty="0"/>
              <a:t> es mucho </a:t>
            </a:r>
            <a:r>
              <a:rPr lang="es-ES_tradnl" dirty="0" smtClean="0"/>
              <a:t>mayor.</a:t>
            </a:r>
          </a:p>
          <a:p>
            <a:r>
              <a:rPr lang="es-ES_tradnl" dirty="0" smtClean="0"/>
              <a:t> En el </a:t>
            </a:r>
            <a:r>
              <a:rPr lang="es-ES_tradnl" dirty="0"/>
              <a:t>citoplasma </a:t>
            </a:r>
            <a:r>
              <a:rPr lang="es-ES_tradnl" dirty="0" smtClean="0"/>
              <a:t>hay estructuras </a:t>
            </a:r>
            <a:r>
              <a:rPr lang="es-ES_tradnl" dirty="0"/>
              <a:t>celulares que cumplen diversas funciones y en conjunto se denominan </a:t>
            </a:r>
            <a:r>
              <a:rPr lang="es-ES_tradnl" b="1" dirty="0" smtClean="0"/>
              <a:t>orgánulos </a:t>
            </a:r>
            <a:r>
              <a:rPr lang="es-ES_tradnl" b="1" dirty="0"/>
              <a:t>celulares</a:t>
            </a:r>
            <a:r>
              <a:rPr lang="es-ES_tradnl" dirty="0"/>
              <a:t>. </a:t>
            </a:r>
            <a:endParaRPr lang="es-ES_tradnl" dirty="0" smtClean="0"/>
          </a:p>
        </p:txBody>
      </p:sp>
      <p:sp>
        <p:nvSpPr>
          <p:cNvPr id="5"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a:t>Célula </a:t>
            </a:r>
            <a:r>
              <a:rPr lang="es-ES" dirty="0" smtClean="0"/>
              <a:t>eucarionte</a:t>
            </a:r>
            <a:endParaRPr lang="es-ES" dirty="0"/>
          </a:p>
        </p:txBody>
      </p:sp>
      <p:sp>
        <p:nvSpPr>
          <p:cNvPr id="8" name="Rectángulo 7"/>
          <p:cNvSpPr/>
          <p:nvPr/>
        </p:nvSpPr>
        <p:spPr>
          <a:xfrm>
            <a:off x="216548" y="5929163"/>
            <a:ext cx="4572000" cy="646331"/>
          </a:xfrm>
          <a:prstGeom prst="rect">
            <a:avLst/>
          </a:prstGeom>
        </p:spPr>
        <p:txBody>
          <a:bodyPr>
            <a:spAutoFit/>
          </a:bodyPr>
          <a:lstStyle/>
          <a:p>
            <a:r>
              <a:rPr lang="es-ES_tradnl" dirty="0" err="1" smtClean="0">
                <a:solidFill>
                  <a:srgbClr val="2E2224"/>
                </a:solidFill>
              </a:rPr>
              <a:t>Alberts</a:t>
            </a:r>
            <a:r>
              <a:rPr lang="es-ES_tradnl" dirty="0">
                <a:solidFill>
                  <a:srgbClr val="2E2224"/>
                </a:solidFill>
              </a:rPr>
              <a:t> </a:t>
            </a:r>
            <a:r>
              <a:rPr lang="es-ES_tradnl" i="1" dirty="0" smtClean="0">
                <a:solidFill>
                  <a:srgbClr val="2E2224"/>
                </a:solidFill>
              </a:rPr>
              <a:t>et al.</a:t>
            </a:r>
            <a:r>
              <a:rPr lang="es-ES_tradnl" dirty="0" smtClean="0">
                <a:solidFill>
                  <a:srgbClr val="2E2224"/>
                </a:solidFill>
              </a:rPr>
              <a:t>, 2010; </a:t>
            </a:r>
            <a:r>
              <a:rPr lang="en-US" dirty="0" err="1">
                <a:solidFill>
                  <a:srgbClr val="2E2224"/>
                </a:solidFill>
              </a:rPr>
              <a:t>Karps</a:t>
            </a:r>
            <a:r>
              <a:rPr lang="en-US" dirty="0">
                <a:solidFill>
                  <a:srgbClr val="2E2224"/>
                </a:solidFill>
              </a:rPr>
              <a:t>, 2010</a:t>
            </a:r>
            <a:endParaRPr lang="es-ES" dirty="0"/>
          </a:p>
          <a:p>
            <a:r>
              <a:rPr lang="es-ES_tradnl" dirty="0" smtClean="0">
                <a:solidFill>
                  <a:srgbClr val="2E2224"/>
                </a:solidFill>
              </a:rPr>
              <a:t> </a:t>
            </a:r>
            <a:endParaRPr lang="es-ES" dirty="0"/>
          </a:p>
        </p:txBody>
      </p:sp>
      <p:sp>
        <p:nvSpPr>
          <p:cNvPr id="9" name="CuadroTexto 8"/>
          <p:cNvSpPr txBox="1"/>
          <p:nvPr/>
        </p:nvSpPr>
        <p:spPr>
          <a:xfrm>
            <a:off x="5143647" y="913401"/>
            <a:ext cx="3668575" cy="400110"/>
          </a:xfrm>
          <a:prstGeom prst="rect">
            <a:avLst/>
          </a:prstGeom>
          <a:solidFill>
            <a:srgbClr val="800000"/>
          </a:solidFill>
        </p:spPr>
        <p:txBody>
          <a:bodyPr wrap="square" rtlCol="0">
            <a:spAutoFit/>
          </a:bodyPr>
          <a:lstStyle/>
          <a:p>
            <a:r>
              <a:rPr lang="es-ES_tradnl" sz="2000" dirty="0" smtClean="0">
                <a:solidFill>
                  <a:schemeClr val="bg1"/>
                </a:solidFill>
              </a:rPr>
              <a:t>Listado  de puntos importantes </a:t>
            </a:r>
            <a:endParaRPr lang="es-ES" sz="2000" dirty="0">
              <a:solidFill>
                <a:schemeClr val="bg1"/>
              </a:solidFill>
            </a:endParaRPr>
          </a:p>
        </p:txBody>
      </p:sp>
    </p:spTree>
    <p:extLst>
      <p:ext uri="{BB962C8B-B14F-4D97-AF65-F5344CB8AC3E}">
        <p14:creationId xmlns:p14="http://schemas.microsoft.com/office/powerpoint/2010/main" val="28900806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508000" y="640870"/>
            <a:ext cx="7418140" cy="6166329"/>
          </a:xfrm>
          <a:prstGeom prst="rect">
            <a:avLst/>
          </a:prstGeom>
        </p:spPr>
      </p:pic>
      <p:sp>
        <p:nvSpPr>
          <p:cNvPr id="3" name="Título 1"/>
          <p:cNvSpPr txBox="1">
            <a:spLocks/>
          </p:cNvSpPr>
          <p:nvPr/>
        </p:nvSpPr>
        <p:spPr>
          <a:xfrm>
            <a:off x="0" y="1"/>
            <a:ext cx="9144000" cy="640870"/>
          </a:xfrm>
          <a:prstGeom prst="rect">
            <a:avLst/>
          </a:prstGeom>
          <a:solidFill>
            <a:schemeClr val="accent3">
              <a:lumMod val="40000"/>
              <a:lumOff val="60000"/>
            </a:schemeClr>
          </a:solidFill>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4000" dirty="0"/>
              <a:t>Célula </a:t>
            </a:r>
            <a:r>
              <a:rPr lang="es-ES" sz="4000" dirty="0" smtClean="0"/>
              <a:t>eucarionte: animal</a:t>
            </a:r>
            <a:endParaRPr lang="es-ES" sz="4000" dirty="0"/>
          </a:p>
        </p:txBody>
      </p:sp>
      <p:sp>
        <p:nvSpPr>
          <p:cNvPr id="2" name="Rectángulo 1"/>
          <p:cNvSpPr/>
          <p:nvPr/>
        </p:nvSpPr>
        <p:spPr>
          <a:xfrm>
            <a:off x="0" y="6611779"/>
            <a:ext cx="5581250" cy="246221"/>
          </a:xfrm>
          <a:prstGeom prst="rect">
            <a:avLst/>
          </a:prstGeom>
        </p:spPr>
        <p:txBody>
          <a:bodyPr wrap="square">
            <a:spAutoFit/>
          </a:bodyPr>
          <a:lstStyle/>
          <a:p>
            <a:r>
              <a:rPr lang="ro-RO" sz="1000" dirty="0">
                <a:solidFill>
                  <a:schemeClr val="tx1">
                    <a:lumMod val="50000"/>
                    <a:lumOff val="50000"/>
                  </a:schemeClr>
                </a:solidFill>
                <a:latin typeface="Calibri"/>
                <a:cs typeface="Calibri"/>
              </a:rPr>
              <a:t>http://3.bp.blogspot.com/--1jZ7pD5wxc/Uw3jPnZ_AKI/AAAAAAAAARo/8aOtxUTpies/s1600/celula1.jpg</a:t>
            </a:r>
            <a:endParaRPr lang="es-ES" sz="1000" dirty="0">
              <a:solidFill>
                <a:schemeClr val="tx1">
                  <a:lumMod val="50000"/>
                  <a:lumOff val="50000"/>
                </a:schemeClr>
              </a:solidFill>
              <a:latin typeface="Calibri"/>
              <a:cs typeface="Calibri"/>
            </a:endParaRPr>
          </a:p>
        </p:txBody>
      </p:sp>
      <p:sp>
        <p:nvSpPr>
          <p:cNvPr id="5" name="CuadroTexto 4"/>
          <p:cNvSpPr txBox="1"/>
          <p:nvPr/>
        </p:nvSpPr>
        <p:spPr>
          <a:xfrm>
            <a:off x="5126598" y="815355"/>
            <a:ext cx="3668575" cy="1015663"/>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para su mejor comprensi</a:t>
            </a:r>
            <a:r>
              <a:rPr lang="es-ES_tradnl" sz="2000" dirty="0" smtClean="0">
                <a:solidFill>
                  <a:schemeClr val="bg1"/>
                </a:solidFill>
              </a:rPr>
              <a:t>ón, con la cita de donde se obtuvo.</a:t>
            </a:r>
            <a:endParaRPr lang="es-ES" sz="2000" dirty="0">
              <a:solidFill>
                <a:schemeClr val="bg1"/>
              </a:solidFill>
            </a:endParaRPr>
          </a:p>
        </p:txBody>
      </p:sp>
    </p:spTree>
    <p:extLst>
      <p:ext uri="{BB962C8B-B14F-4D97-AF65-F5344CB8AC3E}">
        <p14:creationId xmlns:p14="http://schemas.microsoft.com/office/powerpoint/2010/main" val="42361405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b="4988"/>
          <a:stretch/>
        </p:blipFill>
        <p:spPr>
          <a:xfrm>
            <a:off x="-2443" y="439039"/>
            <a:ext cx="9184337" cy="6271963"/>
          </a:xfrm>
          <a:prstGeom prst="rect">
            <a:avLst/>
          </a:prstGeom>
          <a:ln>
            <a:solidFill>
              <a:schemeClr val="bg1"/>
            </a:solidFill>
          </a:ln>
          <a:effectLst>
            <a:softEdge rad="112500"/>
          </a:effectLst>
        </p:spPr>
      </p:pic>
      <p:sp>
        <p:nvSpPr>
          <p:cNvPr id="3" name="Título 1"/>
          <p:cNvSpPr txBox="1">
            <a:spLocks/>
          </p:cNvSpPr>
          <p:nvPr/>
        </p:nvSpPr>
        <p:spPr>
          <a:xfrm>
            <a:off x="0" y="1"/>
            <a:ext cx="9144000" cy="640870"/>
          </a:xfrm>
          <a:prstGeom prst="rect">
            <a:avLst/>
          </a:prstGeom>
          <a:solidFill>
            <a:schemeClr val="accent3">
              <a:lumMod val="40000"/>
              <a:lumOff val="60000"/>
            </a:schemeClr>
          </a:solidFill>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4000" dirty="0"/>
              <a:t>Célula </a:t>
            </a:r>
            <a:r>
              <a:rPr lang="es-ES" sz="4000" dirty="0" smtClean="0"/>
              <a:t>eucarionte: vegetal</a:t>
            </a:r>
            <a:endParaRPr lang="es-ES" sz="4000" dirty="0"/>
          </a:p>
        </p:txBody>
      </p:sp>
      <p:sp>
        <p:nvSpPr>
          <p:cNvPr id="2" name="Rectángulo 1"/>
          <p:cNvSpPr/>
          <p:nvPr/>
        </p:nvSpPr>
        <p:spPr>
          <a:xfrm>
            <a:off x="0" y="6587891"/>
            <a:ext cx="5487184" cy="246221"/>
          </a:xfrm>
          <a:prstGeom prst="rect">
            <a:avLst/>
          </a:prstGeom>
        </p:spPr>
        <p:txBody>
          <a:bodyPr wrap="square">
            <a:spAutoFit/>
          </a:bodyPr>
          <a:lstStyle/>
          <a:p>
            <a:r>
              <a:rPr lang="es-ES_tradnl" sz="1000" dirty="0">
                <a:solidFill>
                  <a:schemeClr val="tx1">
                    <a:lumMod val="50000"/>
                    <a:lumOff val="50000"/>
                  </a:schemeClr>
                </a:solidFill>
                <a:latin typeface="Calibri"/>
                <a:cs typeface="Calibri"/>
              </a:rPr>
              <a:t>http://cienciasnaturales1cssa.blogspot.mx/2014/02/diferencias-entre-</a:t>
            </a:r>
            <a:r>
              <a:rPr lang="es-ES_tradnl" sz="1000" dirty="0" err="1">
                <a:solidFill>
                  <a:schemeClr val="tx1">
                    <a:lumMod val="50000"/>
                    <a:lumOff val="50000"/>
                  </a:schemeClr>
                </a:solidFill>
                <a:latin typeface="Calibri"/>
                <a:cs typeface="Calibri"/>
              </a:rPr>
              <a:t>celulas</a:t>
            </a:r>
            <a:r>
              <a:rPr lang="es-ES_tradnl" sz="1000" dirty="0">
                <a:solidFill>
                  <a:schemeClr val="tx1">
                    <a:lumMod val="50000"/>
                    <a:lumOff val="50000"/>
                  </a:schemeClr>
                </a:solidFill>
                <a:latin typeface="Calibri"/>
                <a:cs typeface="Calibri"/>
              </a:rPr>
              <a:t>-</a:t>
            </a:r>
            <a:r>
              <a:rPr lang="es-ES_tradnl" sz="1000" dirty="0" err="1">
                <a:solidFill>
                  <a:schemeClr val="tx1">
                    <a:lumMod val="50000"/>
                    <a:lumOff val="50000"/>
                  </a:schemeClr>
                </a:solidFill>
                <a:latin typeface="Calibri"/>
                <a:cs typeface="Calibri"/>
              </a:rPr>
              <a:t>eucariotas.html</a:t>
            </a:r>
            <a:endParaRPr lang="es-ES" sz="1000" dirty="0">
              <a:solidFill>
                <a:schemeClr val="tx1">
                  <a:lumMod val="50000"/>
                  <a:lumOff val="50000"/>
                </a:schemeClr>
              </a:solidFill>
              <a:latin typeface="Calibri"/>
              <a:cs typeface="Calibri"/>
            </a:endParaRPr>
          </a:p>
        </p:txBody>
      </p:sp>
      <p:sp>
        <p:nvSpPr>
          <p:cNvPr id="5" name="CuadroTexto 4"/>
          <p:cNvSpPr txBox="1"/>
          <p:nvPr/>
        </p:nvSpPr>
        <p:spPr>
          <a:xfrm>
            <a:off x="5126598" y="815355"/>
            <a:ext cx="3668575" cy="1015663"/>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para su mejor comprensi</a:t>
            </a:r>
            <a:r>
              <a:rPr lang="es-ES_tradnl" sz="2000" dirty="0" smtClean="0">
                <a:solidFill>
                  <a:schemeClr val="bg1"/>
                </a:solidFill>
              </a:rPr>
              <a:t>ón, con la cita de donde se obtuvo.</a:t>
            </a:r>
            <a:endParaRPr lang="es-ES" sz="2000" dirty="0">
              <a:solidFill>
                <a:schemeClr val="bg1"/>
              </a:solidFill>
            </a:endParaRPr>
          </a:p>
        </p:txBody>
      </p:sp>
    </p:spTree>
    <p:extLst>
      <p:ext uri="{BB962C8B-B14F-4D97-AF65-F5344CB8AC3E}">
        <p14:creationId xmlns:p14="http://schemas.microsoft.com/office/powerpoint/2010/main" val="34573067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974892309"/>
              </p:ext>
            </p:extLst>
          </p:nvPr>
        </p:nvGraphicFramePr>
        <p:xfrm>
          <a:off x="0" y="797810"/>
          <a:ext cx="9144000" cy="5857452"/>
        </p:xfrm>
        <a:graphic>
          <a:graphicData uri="http://schemas.openxmlformats.org/drawingml/2006/table">
            <a:tbl>
              <a:tblPr firstRow="1" bandRow="1">
                <a:tableStyleId>{F5AB1C69-6EDB-4FF4-983F-18BD219EF322}</a:tableStyleId>
              </a:tblPr>
              <a:tblGrid>
                <a:gridCol w="2360792"/>
                <a:gridCol w="3288828"/>
                <a:gridCol w="3494380"/>
              </a:tblGrid>
              <a:tr h="339612">
                <a:tc>
                  <a:txBody>
                    <a:bodyPr/>
                    <a:lstStyle/>
                    <a:p>
                      <a:r>
                        <a:rPr lang="es-ES" sz="1600" dirty="0" smtClean="0"/>
                        <a:t>Características</a:t>
                      </a:r>
                      <a:endParaRPr lang="es-ES" sz="1600" dirty="0"/>
                    </a:p>
                  </a:txBody>
                  <a:tcPr/>
                </a:tc>
                <a:tc>
                  <a:txBody>
                    <a:bodyPr/>
                    <a:lstStyle/>
                    <a:p>
                      <a:r>
                        <a:rPr lang="es-ES" sz="1600" dirty="0" smtClean="0"/>
                        <a:t>Procariontes</a:t>
                      </a:r>
                      <a:endParaRPr lang="es-ES" sz="1600" dirty="0"/>
                    </a:p>
                  </a:txBody>
                  <a:tcPr/>
                </a:tc>
                <a:tc>
                  <a:txBody>
                    <a:bodyPr/>
                    <a:lstStyle/>
                    <a:p>
                      <a:r>
                        <a:rPr lang="es-ES" sz="1600" dirty="0" smtClean="0"/>
                        <a:t>Eucariontes</a:t>
                      </a:r>
                      <a:endParaRPr lang="es-ES" sz="1600" dirty="0"/>
                    </a:p>
                  </a:txBody>
                  <a:tcPr/>
                </a:tc>
              </a:tr>
              <a:tr h="339612">
                <a:tc>
                  <a:txBody>
                    <a:bodyPr/>
                    <a:lstStyle/>
                    <a:p>
                      <a:r>
                        <a:rPr lang="es-ES" sz="1600" b="1" dirty="0" smtClean="0"/>
                        <a:t>Tamaño de la célula</a:t>
                      </a:r>
                      <a:endParaRPr lang="es-ES" sz="1600" b="1" dirty="0"/>
                    </a:p>
                  </a:txBody>
                  <a:tcPr/>
                </a:tc>
                <a:tc>
                  <a:txBody>
                    <a:bodyPr/>
                    <a:lstStyle/>
                    <a:p>
                      <a:r>
                        <a:rPr lang="es-ES" sz="1600" dirty="0" smtClean="0"/>
                        <a:t>Diámetro de</a:t>
                      </a:r>
                      <a:r>
                        <a:rPr lang="es-ES" sz="1600" baseline="0" dirty="0" smtClean="0"/>
                        <a:t> 1-10mm</a:t>
                      </a:r>
                      <a:endParaRPr lang="es-ES" sz="1600" dirty="0"/>
                    </a:p>
                  </a:txBody>
                  <a:tcPr/>
                </a:tc>
                <a:tc>
                  <a:txBody>
                    <a:bodyPr/>
                    <a:lstStyle/>
                    <a:p>
                      <a:r>
                        <a:rPr lang="es-ES" sz="1600" dirty="0" smtClean="0"/>
                        <a:t>Diámetro</a:t>
                      </a:r>
                      <a:r>
                        <a:rPr lang="es-ES" sz="1600" baseline="0" dirty="0" smtClean="0"/>
                        <a:t> de 10 a 100mm</a:t>
                      </a:r>
                      <a:endParaRPr lang="es-ES" sz="1600" dirty="0"/>
                    </a:p>
                  </a:txBody>
                  <a:tcPr/>
                </a:tc>
              </a:tr>
              <a:tr h="594321">
                <a:tc>
                  <a:txBody>
                    <a:bodyPr/>
                    <a:lstStyle/>
                    <a:p>
                      <a:r>
                        <a:rPr lang="es-ES" sz="1600" b="1" dirty="0" smtClean="0"/>
                        <a:t>Núcleo</a:t>
                      </a:r>
                      <a:endParaRPr lang="es-ES" sz="1600" b="1" dirty="0"/>
                    </a:p>
                  </a:txBody>
                  <a:tcPr/>
                </a:tc>
                <a:tc>
                  <a:txBody>
                    <a:bodyPr/>
                    <a:lstStyle/>
                    <a:p>
                      <a:r>
                        <a:rPr lang="es-ES" sz="1600" dirty="0" smtClean="0"/>
                        <a:t>No hay membrana nuclear ni nucléolos</a:t>
                      </a:r>
                      <a:endParaRPr lang="es-ES" sz="1600" dirty="0"/>
                    </a:p>
                  </a:txBody>
                  <a:tcPr/>
                </a:tc>
                <a:tc>
                  <a:txBody>
                    <a:bodyPr/>
                    <a:lstStyle/>
                    <a:p>
                      <a:r>
                        <a:rPr lang="es-ES" sz="1600" dirty="0" smtClean="0"/>
                        <a:t>Núcleo verdadero,</a:t>
                      </a:r>
                      <a:r>
                        <a:rPr lang="es-ES" sz="1600" baseline="0" dirty="0" smtClean="0"/>
                        <a:t> con membrana nuclear y nucléolos</a:t>
                      </a:r>
                      <a:endParaRPr lang="es-ES" sz="1600" dirty="0"/>
                    </a:p>
                  </a:txBody>
                  <a:tcPr/>
                </a:tc>
              </a:tr>
              <a:tr h="800520">
                <a:tc>
                  <a:txBody>
                    <a:bodyPr/>
                    <a:lstStyle/>
                    <a:p>
                      <a:r>
                        <a:rPr lang="es-ES" sz="1600" b="1" dirty="0" smtClean="0"/>
                        <a:t>Orgánulos rodeados por membrana</a:t>
                      </a:r>
                    </a:p>
                  </a:txBody>
                  <a:tcPr/>
                </a:tc>
                <a:tc>
                  <a:txBody>
                    <a:bodyPr/>
                    <a:lstStyle/>
                    <a:p>
                      <a:pPr algn="ctr"/>
                      <a:r>
                        <a:rPr lang="es-ES" sz="1600" dirty="0" smtClean="0"/>
                        <a:t>X</a:t>
                      </a:r>
                      <a:endParaRPr lang="es-ES" sz="1600" dirty="0"/>
                    </a:p>
                  </a:txBody>
                  <a:tcPr/>
                </a:tc>
                <a:tc>
                  <a:txBody>
                    <a:bodyPr/>
                    <a:lstStyle/>
                    <a:p>
                      <a:r>
                        <a:rPr lang="es-ES" sz="1600" dirty="0" smtClean="0"/>
                        <a:t>Presentes</a:t>
                      </a:r>
                      <a:r>
                        <a:rPr lang="es-ES" sz="1600" baseline="0" dirty="0" smtClean="0"/>
                        <a:t>: Lisosomas, Complejo de Golgi, Retículo </a:t>
                      </a:r>
                      <a:r>
                        <a:rPr lang="es-ES" sz="1600" baseline="0" dirty="0" err="1" smtClean="0"/>
                        <a:t>endoplásmico</a:t>
                      </a:r>
                      <a:r>
                        <a:rPr lang="es-ES" sz="1600" baseline="0" dirty="0" smtClean="0"/>
                        <a:t>, Mitocondrias, cloroplastos</a:t>
                      </a:r>
                      <a:endParaRPr lang="es-ES" sz="1600" dirty="0"/>
                    </a:p>
                  </a:txBody>
                  <a:tcPr/>
                </a:tc>
              </a:tr>
              <a:tr h="471746">
                <a:tc>
                  <a:txBody>
                    <a:bodyPr/>
                    <a:lstStyle/>
                    <a:p>
                      <a:r>
                        <a:rPr lang="es-ES" sz="1600" b="1" dirty="0" smtClean="0"/>
                        <a:t>Flagelos</a:t>
                      </a:r>
                      <a:endParaRPr lang="es-ES" sz="1600" b="1" dirty="0"/>
                    </a:p>
                  </a:txBody>
                  <a:tcPr/>
                </a:tc>
                <a:tc>
                  <a:txBody>
                    <a:bodyPr/>
                    <a:lstStyle/>
                    <a:p>
                      <a:r>
                        <a:rPr lang="es-ES" sz="1600" dirty="0" smtClean="0"/>
                        <a:t>Formados por dos tipos de proteínas </a:t>
                      </a:r>
                      <a:endParaRPr lang="es-ES" sz="1600" dirty="0"/>
                    </a:p>
                  </a:txBody>
                  <a:tcPr/>
                </a:tc>
                <a:tc>
                  <a:txBody>
                    <a:bodyPr/>
                    <a:lstStyle/>
                    <a:p>
                      <a:r>
                        <a:rPr lang="es-ES" sz="1600" dirty="0" smtClean="0"/>
                        <a:t>Complejos, formados por </a:t>
                      </a:r>
                      <a:r>
                        <a:rPr lang="es-ES" sz="1600" dirty="0" err="1" smtClean="0"/>
                        <a:t>microtúbulos</a:t>
                      </a:r>
                      <a:endParaRPr lang="es-ES" sz="1600" dirty="0"/>
                    </a:p>
                  </a:txBody>
                  <a:tcPr/>
                </a:tc>
              </a:tr>
              <a:tr h="563329">
                <a:tc>
                  <a:txBody>
                    <a:bodyPr/>
                    <a:lstStyle/>
                    <a:p>
                      <a:r>
                        <a:rPr lang="es-ES" sz="1600" b="1" dirty="0" err="1" smtClean="0"/>
                        <a:t>Glicocalix</a:t>
                      </a:r>
                      <a:endParaRPr lang="es-ES" sz="1600" b="1" dirty="0"/>
                    </a:p>
                  </a:txBody>
                  <a:tcPr/>
                </a:tc>
                <a:tc>
                  <a:txBody>
                    <a:bodyPr/>
                    <a:lstStyle/>
                    <a:p>
                      <a:r>
                        <a:rPr lang="es-ES" sz="1600" dirty="0" smtClean="0"/>
                        <a:t>Cápsula de polímeros extracelulares o capa de mucílago</a:t>
                      </a:r>
                      <a:endParaRPr lang="es-ES" sz="1600" dirty="0"/>
                    </a:p>
                  </a:txBody>
                  <a:tcPr/>
                </a:tc>
                <a:tc>
                  <a:txBody>
                    <a:bodyPr/>
                    <a:lstStyle/>
                    <a:p>
                      <a:pPr algn="ctr"/>
                      <a:r>
                        <a:rPr lang="es-ES" sz="1600" dirty="0" smtClean="0"/>
                        <a:t>X</a:t>
                      </a:r>
                      <a:endParaRPr lang="es-ES" sz="1600" dirty="0"/>
                    </a:p>
                  </a:txBody>
                  <a:tcPr/>
                </a:tc>
              </a:tr>
              <a:tr h="594321">
                <a:tc>
                  <a:txBody>
                    <a:bodyPr/>
                    <a:lstStyle/>
                    <a:p>
                      <a:r>
                        <a:rPr lang="es-ES" sz="1600" b="1" dirty="0" smtClean="0"/>
                        <a:t>Pared celular</a:t>
                      </a:r>
                      <a:endParaRPr lang="es-ES" sz="1600" b="1" dirty="0"/>
                    </a:p>
                  </a:txBody>
                  <a:tcPr/>
                </a:tc>
                <a:tc>
                  <a:txBody>
                    <a:bodyPr/>
                    <a:lstStyle/>
                    <a:p>
                      <a:r>
                        <a:rPr lang="es-ES" sz="1600" dirty="0" smtClean="0"/>
                        <a:t>Suele</a:t>
                      </a:r>
                      <a:r>
                        <a:rPr lang="es-ES" sz="1600" baseline="0" dirty="0" smtClean="0"/>
                        <a:t> estar presente, químicamente compleja</a:t>
                      </a:r>
                      <a:endParaRPr lang="es-ES" sz="1600" dirty="0"/>
                    </a:p>
                  </a:txBody>
                  <a:tcPr/>
                </a:tc>
                <a:tc>
                  <a:txBody>
                    <a:bodyPr/>
                    <a:lstStyle/>
                    <a:p>
                      <a:r>
                        <a:rPr lang="es-ES" sz="1600" dirty="0" smtClean="0"/>
                        <a:t>De composición sencilla</a:t>
                      </a:r>
                      <a:endParaRPr lang="es-ES" sz="1600" dirty="0"/>
                    </a:p>
                  </a:txBody>
                  <a:tcPr/>
                </a:tc>
              </a:tr>
              <a:tr h="347998">
                <a:tc>
                  <a:txBody>
                    <a:bodyPr/>
                    <a:lstStyle/>
                    <a:p>
                      <a:r>
                        <a:rPr lang="es-ES" sz="1600" b="1" dirty="0" smtClean="0"/>
                        <a:t>Membrana </a:t>
                      </a:r>
                      <a:r>
                        <a:rPr lang="es-ES" sz="1600" b="1" dirty="0" err="1" smtClean="0"/>
                        <a:t>citoplásmica</a:t>
                      </a:r>
                      <a:endParaRPr lang="es-ES" sz="1600" b="1" dirty="0"/>
                    </a:p>
                  </a:txBody>
                  <a:tcPr/>
                </a:tc>
                <a:tc>
                  <a:txBody>
                    <a:bodyPr/>
                    <a:lstStyle/>
                    <a:p>
                      <a:r>
                        <a:rPr lang="es-ES" sz="1600" dirty="0" smtClean="0"/>
                        <a:t>Sin hidratos de carbono ni</a:t>
                      </a:r>
                      <a:r>
                        <a:rPr lang="es-ES" sz="1600" baseline="0" dirty="0" smtClean="0"/>
                        <a:t> </a:t>
                      </a:r>
                      <a:r>
                        <a:rPr lang="es-ES" sz="1600" dirty="0" smtClean="0"/>
                        <a:t>esteroles</a:t>
                      </a:r>
                      <a:endParaRPr lang="es-ES" sz="1600" dirty="0"/>
                    </a:p>
                  </a:txBody>
                  <a:tcPr/>
                </a:tc>
                <a:tc>
                  <a:txBody>
                    <a:bodyPr/>
                    <a:lstStyle/>
                    <a:p>
                      <a:r>
                        <a:rPr lang="es-ES" sz="1600" dirty="0" smtClean="0"/>
                        <a:t>Con esteroles</a:t>
                      </a:r>
                      <a:r>
                        <a:rPr lang="es-ES" sz="1600" baseline="0" dirty="0" smtClean="0"/>
                        <a:t> e hidratos de carbono</a:t>
                      </a:r>
                      <a:endParaRPr lang="es-ES" sz="1600" dirty="0"/>
                    </a:p>
                  </a:txBody>
                  <a:tcPr/>
                </a:tc>
              </a:tr>
              <a:tr h="594321">
                <a:tc>
                  <a:txBody>
                    <a:bodyPr/>
                    <a:lstStyle/>
                    <a:p>
                      <a:r>
                        <a:rPr lang="es-ES" sz="1600" b="1" dirty="0" smtClean="0"/>
                        <a:t>Citoplasma</a:t>
                      </a:r>
                      <a:endParaRPr lang="es-ES" sz="1600" b="1" dirty="0"/>
                    </a:p>
                  </a:txBody>
                  <a:tcPr/>
                </a:tc>
                <a:tc>
                  <a:txBody>
                    <a:bodyPr/>
                    <a:lstStyle/>
                    <a:p>
                      <a:r>
                        <a:rPr lang="es-ES" sz="1600" dirty="0" smtClean="0"/>
                        <a:t>No hay</a:t>
                      </a:r>
                      <a:r>
                        <a:rPr lang="es-ES" sz="1600" baseline="0" dirty="0" smtClean="0"/>
                        <a:t> </a:t>
                      </a:r>
                      <a:r>
                        <a:rPr lang="es-ES" sz="1600" baseline="0" dirty="0" err="1" smtClean="0"/>
                        <a:t>citoesqueleto</a:t>
                      </a:r>
                      <a:r>
                        <a:rPr lang="es-ES" sz="1600" baseline="0" dirty="0" smtClean="0"/>
                        <a:t> ni corrientes citoplasmáticas</a:t>
                      </a:r>
                      <a:endParaRPr lang="es-ES" sz="1600" dirty="0"/>
                    </a:p>
                  </a:txBody>
                  <a:tcPr/>
                </a:tc>
                <a:tc>
                  <a:txBody>
                    <a:bodyPr/>
                    <a:lstStyle/>
                    <a:p>
                      <a:r>
                        <a:rPr lang="es-ES" sz="1600" dirty="0" smtClean="0"/>
                        <a:t>Hay </a:t>
                      </a:r>
                      <a:r>
                        <a:rPr lang="es-ES" sz="1600" dirty="0" err="1" smtClean="0"/>
                        <a:t>citoesqueleto</a:t>
                      </a:r>
                      <a:r>
                        <a:rPr lang="es-ES" sz="1600" dirty="0" smtClean="0"/>
                        <a:t> y corrientes citoplasmáticas</a:t>
                      </a:r>
                      <a:endParaRPr lang="es-ES" sz="1600" dirty="0"/>
                    </a:p>
                  </a:txBody>
                  <a:tcPr/>
                </a:tc>
              </a:tr>
              <a:tr h="594321">
                <a:tc>
                  <a:txBody>
                    <a:bodyPr/>
                    <a:lstStyle/>
                    <a:p>
                      <a:r>
                        <a:rPr lang="es-ES" sz="1600" b="1" dirty="0" smtClean="0"/>
                        <a:t>Ribosomas</a:t>
                      </a:r>
                      <a:endParaRPr lang="es-ES" sz="1600" b="1" dirty="0"/>
                    </a:p>
                  </a:txBody>
                  <a:tcPr/>
                </a:tc>
                <a:tc>
                  <a:txBody>
                    <a:bodyPr/>
                    <a:lstStyle/>
                    <a:p>
                      <a:r>
                        <a:rPr lang="es-ES" sz="1600" dirty="0" smtClean="0"/>
                        <a:t>Pequeños (70s)</a:t>
                      </a:r>
                      <a:endParaRPr lang="es-ES" sz="1600" dirty="0"/>
                    </a:p>
                  </a:txBody>
                  <a:tcPr/>
                </a:tc>
                <a:tc>
                  <a:txBody>
                    <a:bodyPr/>
                    <a:lstStyle/>
                    <a:p>
                      <a:r>
                        <a:rPr lang="es-ES" sz="1600" dirty="0" smtClean="0"/>
                        <a:t>Grandes (80S), pequeños</a:t>
                      </a:r>
                      <a:r>
                        <a:rPr lang="es-ES" sz="1600" baseline="0" dirty="0" smtClean="0"/>
                        <a:t> (70S) en los orgánulos.</a:t>
                      </a:r>
                      <a:endParaRPr lang="es-ES" sz="1600" dirty="0"/>
                    </a:p>
                  </a:txBody>
                  <a:tcPr/>
                </a:tc>
              </a:tr>
              <a:tr h="563329">
                <a:tc>
                  <a:txBody>
                    <a:bodyPr/>
                    <a:lstStyle/>
                    <a:p>
                      <a:r>
                        <a:rPr lang="es-ES" sz="1600" b="1" dirty="0" smtClean="0"/>
                        <a:t>Disposición de DNA en cromosomas</a:t>
                      </a:r>
                      <a:endParaRPr lang="es-ES" sz="1600" b="1" dirty="0"/>
                    </a:p>
                  </a:txBody>
                  <a:tcPr/>
                </a:tc>
                <a:tc>
                  <a:txBody>
                    <a:bodyPr/>
                    <a:lstStyle/>
                    <a:p>
                      <a:r>
                        <a:rPr lang="es-ES" sz="1600" dirty="0" smtClean="0"/>
                        <a:t>Un solo cromosoma circular</a:t>
                      </a:r>
                      <a:endParaRPr lang="es-ES" sz="1600" dirty="0"/>
                    </a:p>
                  </a:txBody>
                  <a:tcPr/>
                </a:tc>
                <a:tc>
                  <a:txBody>
                    <a:bodyPr/>
                    <a:lstStyle/>
                    <a:p>
                      <a:r>
                        <a:rPr lang="es-ES" sz="1600" dirty="0" smtClean="0"/>
                        <a:t>Varios o muchos cromosomas lineales con histonas</a:t>
                      </a:r>
                      <a:endParaRPr lang="es-ES" sz="1600" dirty="0"/>
                    </a:p>
                  </a:txBody>
                  <a:tcPr/>
                </a:tc>
              </a:tr>
            </a:tbl>
          </a:graphicData>
        </a:graphic>
      </p:graphicFrame>
      <p:sp>
        <p:nvSpPr>
          <p:cNvPr id="5"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smtClean="0"/>
              <a:t>Características eucariontes y procariontes </a:t>
            </a:r>
            <a:endParaRPr lang="es-ES" dirty="0"/>
          </a:p>
        </p:txBody>
      </p:sp>
      <p:sp>
        <p:nvSpPr>
          <p:cNvPr id="3" name="Rectángulo 2"/>
          <p:cNvSpPr/>
          <p:nvPr/>
        </p:nvSpPr>
        <p:spPr>
          <a:xfrm>
            <a:off x="1834287" y="6593755"/>
            <a:ext cx="5258878" cy="276999"/>
          </a:xfrm>
          <a:prstGeom prst="rect">
            <a:avLst/>
          </a:prstGeom>
        </p:spPr>
        <p:txBody>
          <a:bodyPr wrap="square">
            <a:spAutoFit/>
          </a:bodyPr>
          <a:lstStyle/>
          <a:p>
            <a:r>
              <a:rPr lang="es-ES_tradnl" sz="1200" dirty="0" err="1">
                <a:solidFill>
                  <a:srgbClr val="2E2224"/>
                </a:solidFill>
              </a:rPr>
              <a:t>Junqueira</a:t>
            </a:r>
            <a:r>
              <a:rPr lang="es-ES_tradnl" sz="1200" dirty="0">
                <a:solidFill>
                  <a:srgbClr val="2E2224"/>
                </a:solidFill>
              </a:rPr>
              <a:t> L.C; Carneiro J; López-Sáenz J.F. (2000). </a:t>
            </a:r>
            <a:endParaRPr lang="es-ES" sz="1200" dirty="0"/>
          </a:p>
        </p:txBody>
      </p:sp>
      <p:sp>
        <p:nvSpPr>
          <p:cNvPr id="6" name="CuadroTexto 5"/>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tablas o cuadros comparativos</a:t>
            </a:r>
            <a:endParaRPr lang="es-ES" sz="2000" dirty="0">
              <a:solidFill>
                <a:schemeClr val="bg1"/>
              </a:solidFill>
            </a:endParaRPr>
          </a:p>
        </p:txBody>
      </p:sp>
    </p:spTree>
    <p:extLst>
      <p:ext uri="{BB962C8B-B14F-4D97-AF65-F5344CB8AC3E}">
        <p14:creationId xmlns:p14="http://schemas.microsoft.com/office/powerpoint/2010/main" val="34353959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smtClean="0"/>
              <a:t>Tamaño: Célula Procarionte vs Eucarionte</a:t>
            </a:r>
            <a:endParaRPr lang="es-ES" dirty="0"/>
          </a:p>
        </p:txBody>
      </p:sp>
      <p:pic>
        <p:nvPicPr>
          <p:cNvPr id="6" name="Imagen 5"/>
          <p:cNvPicPr>
            <a:picLocks noChangeAspect="1"/>
          </p:cNvPicPr>
          <p:nvPr/>
        </p:nvPicPr>
        <p:blipFill rotWithShape="1">
          <a:blip r:embed="rId3"/>
          <a:srcRect r="28244"/>
          <a:stretch/>
        </p:blipFill>
        <p:spPr>
          <a:xfrm>
            <a:off x="0" y="1564397"/>
            <a:ext cx="9144000" cy="4714974"/>
          </a:xfrm>
          <a:prstGeom prst="rect">
            <a:avLst/>
          </a:prstGeom>
        </p:spPr>
      </p:pic>
      <p:sp>
        <p:nvSpPr>
          <p:cNvPr id="2" name="Rectángulo 1"/>
          <p:cNvSpPr/>
          <p:nvPr/>
        </p:nvSpPr>
        <p:spPr>
          <a:xfrm>
            <a:off x="341968" y="6433938"/>
            <a:ext cx="4572000" cy="400110"/>
          </a:xfrm>
          <a:prstGeom prst="rect">
            <a:avLst/>
          </a:prstGeom>
        </p:spPr>
        <p:txBody>
          <a:bodyPr wrap="square">
            <a:spAutoFit/>
          </a:bodyPr>
          <a:lstStyle/>
          <a:p>
            <a:r>
              <a:rPr lang="es-ES_tradnl" sz="1000" dirty="0">
                <a:solidFill>
                  <a:schemeClr val="tx1">
                    <a:lumMod val="50000"/>
                    <a:lumOff val="50000"/>
                  </a:schemeClr>
                </a:solidFill>
                <a:latin typeface="Calibri"/>
                <a:cs typeface="Calibri"/>
              </a:rPr>
              <a:t>http://3.bp.blogspot.com/-ook33pXcHPg/UPiFdAZ2e_I/AAAAAAAAQ8E/vCwY985BX7g/s1600/</a:t>
            </a:r>
            <a:r>
              <a:rPr lang="es-ES_tradnl" sz="1000" dirty="0" err="1">
                <a:solidFill>
                  <a:schemeClr val="tx1">
                    <a:lumMod val="50000"/>
                    <a:lumOff val="50000"/>
                  </a:schemeClr>
                </a:solidFill>
                <a:latin typeface="Calibri"/>
                <a:cs typeface="Calibri"/>
              </a:rPr>
              <a:t>Tamaño+celular.jpg</a:t>
            </a:r>
            <a:endParaRPr lang="es-ES" sz="1000" dirty="0">
              <a:solidFill>
                <a:schemeClr val="tx1">
                  <a:lumMod val="50000"/>
                  <a:lumOff val="50000"/>
                </a:schemeClr>
              </a:solidFill>
              <a:latin typeface="Calibri"/>
              <a:cs typeface="Calibri"/>
            </a:endParaRPr>
          </a:p>
        </p:txBody>
      </p:sp>
      <p:sp>
        <p:nvSpPr>
          <p:cNvPr id="7" name="CuadroTexto 6"/>
          <p:cNvSpPr txBox="1"/>
          <p:nvPr/>
        </p:nvSpPr>
        <p:spPr>
          <a:xfrm>
            <a:off x="5126598" y="815355"/>
            <a:ext cx="3668575" cy="1015663"/>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para su mejor comprensi</a:t>
            </a:r>
            <a:r>
              <a:rPr lang="es-ES_tradnl" sz="2000" dirty="0" smtClean="0">
                <a:solidFill>
                  <a:schemeClr val="bg1"/>
                </a:solidFill>
              </a:rPr>
              <a:t>ón, con la cita de donde se obtuvo.</a:t>
            </a:r>
            <a:endParaRPr lang="es-ES" sz="2000" dirty="0">
              <a:solidFill>
                <a:schemeClr val="bg1"/>
              </a:solidFill>
            </a:endParaRPr>
          </a:p>
        </p:txBody>
      </p:sp>
    </p:spTree>
    <p:extLst>
      <p:ext uri="{BB962C8B-B14F-4D97-AF65-F5344CB8AC3E}">
        <p14:creationId xmlns:p14="http://schemas.microsoft.com/office/powerpoint/2010/main" val="29590569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3"/>
          <a:stretch>
            <a:fillRect/>
          </a:stretch>
        </p:blipFill>
        <p:spPr>
          <a:xfrm>
            <a:off x="657283" y="869235"/>
            <a:ext cx="7922300" cy="5941725"/>
          </a:xfrm>
          <a:prstGeom prst="rect">
            <a:avLst/>
          </a:prstGeom>
        </p:spPr>
      </p:pic>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smtClean="0"/>
              <a:t>Orgánulos celulares</a:t>
            </a:r>
            <a:endParaRPr lang="es-ES" dirty="0"/>
          </a:p>
        </p:txBody>
      </p:sp>
      <p:sp>
        <p:nvSpPr>
          <p:cNvPr id="2" name="Rectángulo 1"/>
          <p:cNvSpPr/>
          <p:nvPr/>
        </p:nvSpPr>
        <p:spPr>
          <a:xfrm>
            <a:off x="0" y="6601444"/>
            <a:ext cx="6537588" cy="246221"/>
          </a:xfrm>
          <a:prstGeom prst="rect">
            <a:avLst/>
          </a:prstGeom>
        </p:spPr>
        <p:txBody>
          <a:bodyPr wrap="square">
            <a:spAutoFit/>
          </a:bodyPr>
          <a:lstStyle/>
          <a:p>
            <a:r>
              <a:rPr lang="pt-BR" sz="1000" dirty="0" err="1">
                <a:solidFill>
                  <a:schemeClr val="tx1">
                    <a:lumMod val="50000"/>
                    <a:lumOff val="50000"/>
                  </a:schemeClr>
                </a:solidFill>
                <a:latin typeface="Calibri"/>
                <a:cs typeface="Calibri"/>
              </a:rPr>
              <a:t>http</a:t>
            </a:r>
            <a:r>
              <a:rPr lang="pt-BR" sz="1000" dirty="0">
                <a:solidFill>
                  <a:schemeClr val="tx1">
                    <a:lumMod val="50000"/>
                    <a:lumOff val="50000"/>
                  </a:schemeClr>
                </a:solidFill>
                <a:latin typeface="Calibri"/>
                <a:cs typeface="Calibri"/>
              </a:rPr>
              <a:t>://</a:t>
            </a:r>
            <a:r>
              <a:rPr lang="pt-BR" sz="1000" dirty="0" err="1">
                <a:solidFill>
                  <a:schemeClr val="tx1">
                    <a:lumMod val="50000"/>
                    <a:lumOff val="50000"/>
                  </a:schemeClr>
                </a:solidFill>
                <a:latin typeface="Calibri"/>
                <a:cs typeface="Calibri"/>
              </a:rPr>
              <a:t>image.slidesharecdn.com</a:t>
            </a:r>
            <a:r>
              <a:rPr lang="pt-BR" sz="1000" dirty="0">
                <a:solidFill>
                  <a:schemeClr val="tx1">
                    <a:lumMod val="50000"/>
                    <a:lumOff val="50000"/>
                  </a:schemeClr>
                </a:solidFill>
                <a:latin typeface="Calibri"/>
                <a:cs typeface="Calibri"/>
              </a:rPr>
              <a:t>/esquema-120903224929-phpapp02/95/1mapa-mental-clula-1-728.jpg?cb=1346712611</a:t>
            </a:r>
            <a:endParaRPr lang="es-ES" sz="1000" dirty="0">
              <a:solidFill>
                <a:schemeClr val="tx1">
                  <a:lumMod val="50000"/>
                  <a:lumOff val="50000"/>
                </a:schemeClr>
              </a:solidFill>
              <a:latin typeface="Calibri"/>
              <a:cs typeface="Calibri"/>
            </a:endParaRPr>
          </a:p>
        </p:txBody>
      </p:sp>
      <p:sp>
        <p:nvSpPr>
          <p:cNvPr id="5" name="CuadroTexto 4"/>
          <p:cNvSpPr txBox="1"/>
          <p:nvPr/>
        </p:nvSpPr>
        <p:spPr>
          <a:xfrm>
            <a:off x="5126598" y="815355"/>
            <a:ext cx="3668575" cy="1015663"/>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para su mejor comprensi</a:t>
            </a:r>
            <a:r>
              <a:rPr lang="es-ES_tradnl" sz="2000" dirty="0" smtClean="0">
                <a:solidFill>
                  <a:schemeClr val="bg1"/>
                </a:solidFill>
              </a:rPr>
              <a:t>ón, con la cita de donde se obtuvo.</a:t>
            </a:r>
            <a:endParaRPr lang="es-ES" sz="2000" dirty="0">
              <a:solidFill>
                <a:schemeClr val="bg1"/>
              </a:solidFill>
            </a:endParaRPr>
          </a:p>
        </p:txBody>
      </p:sp>
    </p:spTree>
    <p:extLst>
      <p:ext uri="{BB962C8B-B14F-4D97-AF65-F5344CB8AC3E}">
        <p14:creationId xmlns:p14="http://schemas.microsoft.com/office/powerpoint/2010/main" val="24722376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a:stretch>
            <a:fillRect/>
          </a:stretch>
        </p:blipFill>
        <p:spPr>
          <a:xfrm>
            <a:off x="3752719" y="1709110"/>
            <a:ext cx="5391281" cy="3922590"/>
          </a:xfrm>
          <a:prstGeom prst="rect">
            <a:avLst/>
          </a:prstGeom>
        </p:spPr>
      </p:pic>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4992831"/>
          </a:xfrm>
        </p:spPr>
        <p:txBody>
          <a:bodyPr>
            <a:noAutofit/>
          </a:bodyPr>
          <a:lstStyle/>
          <a:p>
            <a:r>
              <a:rPr lang="es-ES_tradnl" sz="1800" dirty="0"/>
              <a:t>Es una estructura laminar formada principalmente por lípidos y proteínas que recubre a las células y define sus límites</a:t>
            </a:r>
            <a:r>
              <a:rPr lang="es-ES_tradnl" sz="1800" dirty="0" smtClean="0"/>
              <a:t>.</a:t>
            </a:r>
            <a:endParaRPr lang="es-ES" sz="1800" dirty="0"/>
          </a:p>
          <a:p>
            <a:r>
              <a:rPr lang="es-ES_tradnl" sz="1800" dirty="0"/>
              <a:t>Se encuentra rodeando a la </a:t>
            </a:r>
            <a:r>
              <a:rPr lang="es-ES_tradnl" sz="1800" dirty="0" err="1"/>
              <a:t>célula</a:t>
            </a:r>
            <a:r>
              <a:rPr lang="es-ES_tradnl" sz="1800" dirty="0"/>
              <a:t> </a:t>
            </a:r>
          </a:p>
          <a:p>
            <a:r>
              <a:rPr lang="es-ES_tradnl" sz="1800" dirty="0"/>
              <a:t>Delimita el territorio de la </a:t>
            </a:r>
            <a:r>
              <a:rPr lang="es-ES_tradnl" sz="1800" dirty="0" err="1"/>
              <a:t>célula</a:t>
            </a:r>
            <a:r>
              <a:rPr lang="es-ES_tradnl" sz="1800" dirty="0"/>
              <a:t> y controla el contenido </a:t>
            </a:r>
            <a:r>
              <a:rPr lang="es-ES_tradnl" sz="1800" dirty="0" err="1"/>
              <a:t>químico</a:t>
            </a:r>
            <a:r>
              <a:rPr lang="es-ES_tradnl" sz="1800" dirty="0"/>
              <a:t> de la </a:t>
            </a:r>
            <a:r>
              <a:rPr lang="es-ES_tradnl" sz="1800" dirty="0" err="1"/>
              <a:t>célula</a:t>
            </a:r>
            <a:r>
              <a:rPr lang="es-ES_tradnl" sz="1800" dirty="0"/>
              <a:t>. </a:t>
            </a:r>
          </a:p>
          <a:p>
            <a:r>
              <a:rPr lang="es-ES_tradnl" sz="1800" dirty="0"/>
              <a:t>Representa el </a:t>
            </a:r>
            <a:r>
              <a:rPr lang="es-ES_tradnl" sz="1800" dirty="0" err="1"/>
              <a:t>límite</a:t>
            </a:r>
            <a:r>
              <a:rPr lang="es-ES_tradnl" sz="1800" dirty="0"/>
              <a:t> entre el medio extracelular y el intracelular. </a:t>
            </a:r>
          </a:p>
          <a:p>
            <a:r>
              <a:rPr lang="es-ES_tradnl" sz="1800" dirty="0"/>
              <a:t>Es de gran importancia para los organismos, ya que a </a:t>
            </a:r>
            <a:r>
              <a:rPr lang="es-ES_tradnl" sz="1800" dirty="0" err="1"/>
              <a:t>través</a:t>
            </a:r>
            <a:r>
              <a:rPr lang="es-ES_tradnl" sz="1800" dirty="0"/>
              <a:t> de ella se transmiten mensajes que permiten a las </a:t>
            </a:r>
            <a:r>
              <a:rPr lang="es-ES_tradnl" sz="1800" dirty="0" err="1"/>
              <a:t>células</a:t>
            </a:r>
            <a:r>
              <a:rPr lang="es-ES_tradnl" sz="1800" dirty="0"/>
              <a:t> realizar numerosas funciones. </a:t>
            </a:r>
          </a:p>
          <a:p>
            <a:endParaRPr lang="es-ES" sz="18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smtClean="0"/>
              <a:t>Membrana celular</a:t>
            </a:r>
            <a:endParaRPr lang="es-ES" dirty="0"/>
          </a:p>
        </p:txBody>
      </p:sp>
      <p:sp>
        <p:nvSpPr>
          <p:cNvPr id="3" name="Rectángulo 2"/>
          <p:cNvSpPr/>
          <p:nvPr/>
        </p:nvSpPr>
        <p:spPr>
          <a:xfrm>
            <a:off x="3410915" y="6432746"/>
            <a:ext cx="4572000" cy="246221"/>
          </a:xfrm>
          <a:prstGeom prst="rect">
            <a:avLst/>
          </a:prstGeom>
        </p:spPr>
        <p:txBody>
          <a:bodyPr wrap="square">
            <a:spAutoFit/>
          </a:bodyPr>
          <a:lstStyle/>
          <a:p>
            <a:r>
              <a:rPr lang="es-ES_tradnl" sz="1000" dirty="0">
                <a:solidFill>
                  <a:schemeClr val="tx1">
                    <a:lumMod val="50000"/>
                    <a:lumOff val="50000"/>
                  </a:schemeClr>
                </a:solidFill>
                <a:latin typeface="Calibri"/>
                <a:cs typeface="Calibri"/>
              </a:rPr>
              <a:t>http://</a:t>
            </a:r>
            <a:r>
              <a:rPr lang="es-ES_tradnl" sz="1000" dirty="0" err="1">
                <a:solidFill>
                  <a:schemeClr val="tx1">
                    <a:lumMod val="50000"/>
                    <a:lumOff val="50000"/>
                  </a:schemeClr>
                </a:solidFill>
                <a:latin typeface="Calibri"/>
                <a:cs typeface="Calibri"/>
              </a:rPr>
              <a:t>www.definicionabc.com</a:t>
            </a:r>
            <a:r>
              <a:rPr lang="es-ES_tradnl" sz="1000" dirty="0">
                <a:solidFill>
                  <a:schemeClr val="tx1">
                    <a:lumMod val="50000"/>
                    <a:lumOff val="50000"/>
                  </a:schemeClr>
                </a:solidFill>
                <a:latin typeface="Calibri"/>
                <a:cs typeface="Calibri"/>
              </a:rPr>
              <a:t>/</a:t>
            </a:r>
            <a:r>
              <a:rPr lang="es-ES_tradnl" sz="1000" dirty="0" err="1">
                <a:solidFill>
                  <a:schemeClr val="tx1">
                    <a:lumMod val="50000"/>
                    <a:lumOff val="50000"/>
                  </a:schemeClr>
                </a:solidFill>
                <a:latin typeface="Calibri"/>
                <a:cs typeface="Calibri"/>
              </a:rPr>
              <a:t>wp-content</a:t>
            </a:r>
            <a:r>
              <a:rPr lang="es-ES_tradnl" sz="1000" dirty="0">
                <a:solidFill>
                  <a:schemeClr val="tx1">
                    <a:lumMod val="50000"/>
                    <a:lumOff val="50000"/>
                  </a:schemeClr>
                </a:solidFill>
                <a:latin typeface="Calibri"/>
                <a:cs typeface="Calibri"/>
              </a:rPr>
              <a:t>/</a:t>
            </a:r>
            <a:r>
              <a:rPr lang="es-ES_tradnl" sz="1000" dirty="0" err="1">
                <a:solidFill>
                  <a:schemeClr val="tx1">
                    <a:lumMod val="50000"/>
                    <a:lumOff val="50000"/>
                  </a:schemeClr>
                </a:solidFill>
                <a:latin typeface="Calibri"/>
                <a:cs typeface="Calibri"/>
              </a:rPr>
              <a:t>uploads</a:t>
            </a:r>
            <a:r>
              <a:rPr lang="es-ES_tradnl" sz="1000" dirty="0">
                <a:solidFill>
                  <a:schemeClr val="tx1">
                    <a:lumMod val="50000"/>
                    <a:lumOff val="50000"/>
                  </a:schemeClr>
                </a:solidFill>
                <a:latin typeface="Calibri"/>
                <a:cs typeface="Calibri"/>
              </a:rPr>
              <a:t>/2014/08/Membrana-</a:t>
            </a:r>
            <a:r>
              <a:rPr lang="es-ES_tradnl" sz="1000" dirty="0" err="1">
                <a:solidFill>
                  <a:schemeClr val="tx1">
                    <a:lumMod val="50000"/>
                    <a:lumOff val="50000"/>
                  </a:schemeClr>
                </a:solidFill>
                <a:latin typeface="Calibri"/>
                <a:cs typeface="Calibri"/>
              </a:rPr>
              <a:t>celular.jpg</a:t>
            </a:r>
            <a:endParaRPr lang="es-ES" sz="1000" dirty="0">
              <a:solidFill>
                <a:schemeClr val="tx1">
                  <a:lumMod val="50000"/>
                  <a:lumOff val="50000"/>
                </a:schemeClr>
              </a:solidFill>
              <a:latin typeface="Calibri"/>
              <a:cs typeface="Calibri"/>
            </a:endParaRPr>
          </a:p>
        </p:txBody>
      </p:sp>
      <p:sp>
        <p:nvSpPr>
          <p:cNvPr id="5" name="Rectángulo 4"/>
          <p:cNvSpPr/>
          <p:nvPr/>
        </p:nvSpPr>
        <p:spPr>
          <a:xfrm>
            <a:off x="457200" y="6371190"/>
            <a:ext cx="2098376" cy="307777"/>
          </a:xfrm>
          <a:prstGeom prst="rect">
            <a:avLst/>
          </a:prstGeom>
        </p:spPr>
        <p:txBody>
          <a:bodyPr wrap="none">
            <a:spAutoFit/>
          </a:bodyPr>
          <a:lstStyle/>
          <a:p>
            <a:r>
              <a:rPr lang="es-ES_tradnl" sz="1400" dirty="0">
                <a:solidFill>
                  <a:srgbClr val="2E2224"/>
                </a:solidFill>
              </a:rPr>
              <a:t>Jiménez </a:t>
            </a:r>
            <a:r>
              <a:rPr lang="es-ES_tradnl" sz="1400" dirty="0" smtClean="0">
                <a:solidFill>
                  <a:srgbClr val="2E2224"/>
                </a:solidFill>
              </a:rPr>
              <a:t>y Merchant, 2003</a:t>
            </a:r>
            <a:endParaRPr lang="es-ES" sz="1400" dirty="0"/>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31290532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3334450" y="2240888"/>
            <a:ext cx="5809550" cy="4095733"/>
          </a:xfrm>
          <a:prstGeom prst="rect">
            <a:avLst/>
          </a:prstGeom>
        </p:spPr>
      </p:pic>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4992831"/>
          </a:xfrm>
        </p:spPr>
        <p:txBody>
          <a:bodyPr>
            <a:noAutofit/>
          </a:bodyPr>
          <a:lstStyle/>
          <a:p>
            <a:r>
              <a:rPr lang="es-ES_tradnl" sz="1800" dirty="0"/>
              <a:t>C</a:t>
            </a:r>
            <a:r>
              <a:rPr lang="es-ES_tradnl" sz="1800" dirty="0" smtClean="0"/>
              <a:t>ontiene </a:t>
            </a:r>
            <a:r>
              <a:rPr lang="es-ES_tradnl" sz="1800" dirty="0"/>
              <a:t>el material </a:t>
            </a:r>
            <a:r>
              <a:rPr lang="es-ES_tradnl" sz="1800" dirty="0" err="1"/>
              <a:t>genético</a:t>
            </a:r>
            <a:r>
              <a:rPr lang="es-ES_tradnl" sz="1800" dirty="0"/>
              <a:t> de la </a:t>
            </a:r>
            <a:r>
              <a:rPr lang="es-ES_tradnl" sz="1800" dirty="0" err="1"/>
              <a:t>célula</a:t>
            </a:r>
            <a:r>
              <a:rPr lang="es-ES_tradnl" sz="1800" dirty="0"/>
              <a:t> o ADN. Es el lugar desde el cual se dirigen todas las funciones celulares. </a:t>
            </a:r>
          </a:p>
          <a:p>
            <a:r>
              <a:rPr lang="es-ES_tradnl" sz="1800" dirty="0"/>
              <a:t>Está separado del citoplasma por una membrana </a:t>
            </a:r>
            <a:r>
              <a:rPr lang="es-ES_tradnl" sz="1800" dirty="0" smtClean="0"/>
              <a:t>nuclear.</a:t>
            </a:r>
          </a:p>
          <a:p>
            <a:r>
              <a:rPr lang="es-ES_tradnl" sz="1800" dirty="0" smtClean="0"/>
              <a:t>Cada </a:t>
            </a:r>
            <a:r>
              <a:rPr lang="es-ES_tradnl" sz="1800" dirty="0"/>
              <a:t>tanto está interrumpida por orificios o poros nucleares que permiten el intercambio de </a:t>
            </a:r>
            <a:r>
              <a:rPr lang="es-ES_tradnl" sz="1800" dirty="0" err="1"/>
              <a:t>moléculas</a:t>
            </a:r>
            <a:r>
              <a:rPr lang="es-ES_tradnl" sz="1800" dirty="0"/>
              <a:t> entre el citoplasma y el interior nuclear. </a:t>
            </a:r>
            <a:endParaRPr lang="es-ES_tradnl" sz="1800" dirty="0" smtClean="0"/>
          </a:p>
          <a:p>
            <a:r>
              <a:rPr lang="es-ES_tradnl" sz="1800" dirty="0" smtClean="0"/>
              <a:t>Una </a:t>
            </a:r>
            <a:r>
              <a:rPr lang="es-ES_tradnl" sz="1800" dirty="0"/>
              <a:t>zona interna del </a:t>
            </a:r>
            <a:r>
              <a:rPr lang="es-ES_tradnl" sz="1800" dirty="0" err="1"/>
              <a:t>núcleo</a:t>
            </a:r>
            <a:r>
              <a:rPr lang="es-ES_tradnl" sz="1800" dirty="0"/>
              <a:t>, que se distingue del resto, se denomina </a:t>
            </a:r>
            <a:r>
              <a:rPr lang="es-ES_tradnl" sz="1800" dirty="0" err="1" smtClean="0"/>
              <a:t>nucleolo</a:t>
            </a:r>
            <a:r>
              <a:rPr lang="es-ES_tradnl" sz="1800" dirty="0" smtClean="0"/>
              <a:t>.</a:t>
            </a:r>
          </a:p>
          <a:p>
            <a:r>
              <a:rPr lang="es-ES_tradnl" sz="1800" dirty="0" smtClean="0"/>
              <a:t>Está </a:t>
            </a:r>
            <a:r>
              <a:rPr lang="es-ES_tradnl" sz="1800" dirty="0"/>
              <a:t>asociado con la </a:t>
            </a:r>
            <a:r>
              <a:rPr lang="es-ES_tradnl" sz="1800" dirty="0" err="1"/>
              <a:t>fabricación</a:t>
            </a:r>
            <a:r>
              <a:rPr lang="es-ES_tradnl" sz="1800" dirty="0"/>
              <a:t> de los componentes que forman parte de los ribosomas. </a:t>
            </a:r>
          </a:p>
          <a:p>
            <a:endParaRPr lang="es-ES" sz="18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smtClean="0"/>
              <a:t>Núcleo celular</a:t>
            </a:r>
            <a:endParaRPr lang="es-ES" dirty="0"/>
          </a:p>
        </p:txBody>
      </p:sp>
      <p:sp>
        <p:nvSpPr>
          <p:cNvPr id="8" name="Rectángulo 7"/>
          <p:cNvSpPr/>
          <p:nvPr/>
        </p:nvSpPr>
        <p:spPr>
          <a:xfrm>
            <a:off x="457200" y="6480950"/>
            <a:ext cx="2098376" cy="307777"/>
          </a:xfrm>
          <a:prstGeom prst="rect">
            <a:avLst/>
          </a:prstGeom>
        </p:spPr>
        <p:txBody>
          <a:bodyPr wrap="none">
            <a:spAutoFit/>
          </a:bodyPr>
          <a:lstStyle/>
          <a:p>
            <a:r>
              <a:rPr lang="es-ES_tradnl" sz="1400" dirty="0">
                <a:solidFill>
                  <a:srgbClr val="2E2224"/>
                </a:solidFill>
              </a:rPr>
              <a:t>Jiménez </a:t>
            </a:r>
            <a:r>
              <a:rPr lang="es-ES_tradnl" sz="1400" dirty="0" smtClean="0">
                <a:solidFill>
                  <a:srgbClr val="2E2224"/>
                </a:solidFill>
              </a:rPr>
              <a:t>y Merchant, 2003</a:t>
            </a:r>
            <a:endParaRPr lang="es-ES" sz="1400" dirty="0"/>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37839400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2 Título"/>
          <p:cNvSpPr>
            <a:spLocks noGrp="1"/>
          </p:cNvSpPr>
          <p:nvPr>
            <p:ph type="ctrTitle"/>
          </p:nvPr>
        </p:nvSpPr>
        <p:spPr>
          <a:xfrm>
            <a:off x="673869" y="188640"/>
            <a:ext cx="7772400" cy="1470025"/>
          </a:xfrm>
        </p:spPr>
        <p:txBody>
          <a:bodyPr>
            <a:normAutofit/>
          </a:bodyPr>
          <a:lstStyle/>
          <a:p>
            <a:pPr eaLnBrk="1" hangingPunct="1"/>
            <a:r>
              <a:rPr lang="es-MX" sz="4800" b="1" dirty="0">
                <a:latin typeface="Calibri" charset="0"/>
                <a:cs typeface="Calibri" charset="0"/>
              </a:rPr>
              <a:t>GUIÓN</a:t>
            </a:r>
            <a:endParaRPr lang="es-MX" sz="2800" b="1" dirty="0">
              <a:latin typeface="Calibri" charset="0"/>
              <a:cs typeface="Calibri" charset="0"/>
            </a:endParaRPr>
          </a:p>
        </p:txBody>
      </p:sp>
      <p:sp>
        <p:nvSpPr>
          <p:cNvPr id="18434" name="3 Marcador de contenido"/>
          <p:cNvSpPr>
            <a:spLocks noGrp="1"/>
          </p:cNvSpPr>
          <p:nvPr>
            <p:ph type="subTitle" idx="1"/>
          </p:nvPr>
        </p:nvSpPr>
        <p:spPr>
          <a:xfrm>
            <a:off x="668097" y="1865909"/>
            <a:ext cx="7772400" cy="3355501"/>
          </a:xfrm>
          <a:solidFill>
            <a:srgbClr val="5F6A33">
              <a:alpha val="41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just">
              <a:spcBef>
                <a:spcPts val="0"/>
              </a:spcBef>
              <a:defRPr/>
            </a:pPr>
            <a:r>
              <a:rPr lang="es-ES_tradnl" sz="1800" dirty="0">
                <a:solidFill>
                  <a:srgbClr val="2E2224"/>
                </a:solidFill>
              </a:rPr>
              <a:t>Esta unidad de aprendizaje fortalece la </a:t>
            </a:r>
            <a:r>
              <a:rPr lang="es-ES_tradnl" sz="1800" dirty="0" err="1">
                <a:solidFill>
                  <a:srgbClr val="2E2224"/>
                </a:solidFill>
              </a:rPr>
              <a:t>preparación</a:t>
            </a:r>
            <a:r>
              <a:rPr lang="es-ES_tradnl" sz="1800" dirty="0">
                <a:solidFill>
                  <a:srgbClr val="2E2224"/>
                </a:solidFill>
              </a:rPr>
              <a:t> del estudiante en el </a:t>
            </a:r>
            <a:r>
              <a:rPr lang="es-ES_tradnl" sz="1800" dirty="0" err="1">
                <a:solidFill>
                  <a:srgbClr val="2E2224"/>
                </a:solidFill>
              </a:rPr>
              <a:t>área</a:t>
            </a:r>
            <a:r>
              <a:rPr lang="es-ES_tradnl" sz="1800" dirty="0">
                <a:solidFill>
                  <a:srgbClr val="2E2224"/>
                </a:solidFill>
              </a:rPr>
              <a:t> de la </a:t>
            </a:r>
            <a:r>
              <a:rPr lang="es-ES_tradnl" sz="1800" dirty="0" err="1">
                <a:solidFill>
                  <a:srgbClr val="2E2224"/>
                </a:solidFill>
              </a:rPr>
              <a:t>investigación</a:t>
            </a:r>
            <a:r>
              <a:rPr lang="es-ES_tradnl" sz="1800" dirty="0">
                <a:solidFill>
                  <a:srgbClr val="2E2224"/>
                </a:solidFill>
              </a:rPr>
              <a:t> y desarrolla la habilidad de comunicar los resultados de la </a:t>
            </a:r>
            <a:r>
              <a:rPr lang="es-ES_tradnl" sz="1800" dirty="0" err="1">
                <a:solidFill>
                  <a:srgbClr val="2E2224"/>
                </a:solidFill>
              </a:rPr>
              <a:t>investigación</a:t>
            </a:r>
            <a:r>
              <a:rPr lang="es-ES_tradnl" sz="1800" dirty="0">
                <a:solidFill>
                  <a:srgbClr val="2E2224"/>
                </a:solidFill>
              </a:rPr>
              <a:t> </a:t>
            </a:r>
            <a:r>
              <a:rPr lang="es-ES_tradnl" sz="1800" dirty="0" err="1">
                <a:solidFill>
                  <a:srgbClr val="2E2224"/>
                </a:solidFill>
              </a:rPr>
              <a:t>científica</a:t>
            </a:r>
            <a:r>
              <a:rPr lang="es-ES_tradnl" sz="1800" dirty="0">
                <a:solidFill>
                  <a:srgbClr val="2E2224"/>
                </a:solidFill>
              </a:rPr>
              <a:t> en sus diferentes modalidades. El alumno practicará la </a:t>
            </a:r>
            <a:r>
              <a:rPr lang="es-ES_tradnl" sz="1800" dirty="0" err="1">
                <a:solidFill>
                  <a:srgbClr val="2E2224"/>
                </a:solidFill>
              </a:rPr>
              <a:t>integración</a:t>
            </a:r>
            <a:r>
              <a:rPr lang="es-ES_tradnl" sz="1800" dirty="0">
                <a:solidFill>
                  <a:srgbClr val="2E2224"/>
                </a:solidFill>
              </a:rPr>
              <a:t>, el </a:t>
            </a:r>
            <a:r>
              <a:rPr lang="es-ES_tradnl" sz="1800" dirty="0" err="1">
                <a:solidFill>
                  <a:srgbClr val="2E2224"/>
                </a:solidFill>
              </a:rPr>
              <a:t>análisis</a:t>
            </a:r>
            <a:r>
              <a:rPr lang="es-ES_tradnl" sz="1800" dirty="0">
                <a:solidFill>
                  <a:srgbClr val="2E2224"/>
                </a:solidFill>
              </a:rPr>
              <a:t> y el resumen. </a:t>
            </a:r>
            <a:endParaRPr lang="es-ES_tradnl" sz="1800" dirty="0" smtClean="0">
              <a:solidFill>
                <a:srgbClr val="2E2224"/>
              </a:solidFill>
            </a:endParaRPr>
          </a:p>
          <a:p>
            <a:pPr algn="just">
              <a:spcBef>
                <a:spcPts val="0"/>
              </a:spcBef>
              <a:defRPr/>
            </a:pPr>
            <a:r>
              <a:rPr lang="es-ES_tradnl" sz="1800" dirty="0" smtClean="0">
                <a:solidFill>
                  <a:srgbClr val="2E2224"/>
                </a:solidFill>
              </a:rPr>
              <a:t>Una vez recopilada información de diversas fuentes, el alumno realizará </a:t>
            </a:r>
            <a:r>
              <a:rPr lang="es-ES_tradnl" sz="1800" dirty="0">
                <a:solidFill>
                  <a:srgbClr val="2E2224"/>
                </a:solidFill>
              </a:rPr>
              <a:t>una </a:t>
            </a:r>
            <a:r>
              <a:rPr lang="es-ES_tradnl" sz="1800" dirty="0" err="1">
                <a:solidFill>
                  <a:srgbClr val="2E2224"/>
                </a:solidFill>
              </a:rPr>
              <a:t>presentación</a:t>
            </a:r>
            <a:r>
              <a:rPr lang="es-ES_tradnl" sz="1800" dirty="0">
                <a:solidFill>
                  <a:srgbClr val="2E2224"/>
                </a:solidFill>
              </a:rPr>
              <a:t> oral a manera de </a:t>
            </a:r>
            <a:r>
              <a:rPr lang="es-ES_tradnl" sz="1800" dirty="0" smtClean="0">
                <a:solidFill>
                  <a:srgbClr val="2E2224"/>
                </a:solidFill>
              </a:rPr>
              <a:t>integrar la información obtenida, a fin de exponerla ante un grupo. Dicha información le facilitará al alumno su expresión oral de los </a:t>
            </a:r>
            <a:r>
              <a:rPr lang="es-ES_tradnl" sz="1800" dirty="0">
                <a:solidFill>
                  <a:srgbClr val="2E2224"/>
                </a:solidFill>
              </a:rPr>
              <a:t>resultados de una </a:t>
            </a:r>
            <a:r>
              <a:rPr lang="es-ES_tradnl" sz="1800" dirty="0" err="1" smtClean="0">
                <a:solidFill>
                  <a:srgbClr val="2E2224"/>
                </a:solidFill>
              </a:rPr>
              <a:t>investigación</a:t>
            </a:r>
            <a:r>
              <a:rPr lang="es-ES_tradnl" sz="1800" dirty="0" smtClean="0">
                <a:solidFill>
                  <a:srgbClr val="2E2224"/>
                </a:solidFill>
              </a:rPr>
              <a:t> documental o práctica</a:t>
            </a:r>
            <a:r>
              <a:rPr lang="es-ES_tradnl" sz="1800" dirty="0" smtClean="0">
                <a:solidFill>
                  <a:srgbClr val="2E2224"/>
                </a:solidFill>
              </a:rPr>
              <a:t>.</a:t>
            </a:r>
          </a:p>
          <a:p>
            <a:pPr algn="just">
              <a:spcBef>
                <a:spcPts val="0"/>
              </a:spcBef>
              <a:defRPr/>
            </a:pPr>
            <a:r>
              <a:rPr lang="es-ES_tradnl" sz="1800" dirty="0" smtClean="0">
                <a:solidFill>
                  <a:srgbClr val="2E2224"/>
                </a:solidFill>
              </a:rPr>
              <a:t>Se ejemplifica una presentaci</a:t>
            </a:r>
            <a:r>
              <a:rPr lang="es-ES_tradnl" sz="1800" dirty="0" smtClean="0">
                <a:solidFill>
                  <a:srgbClr val="2E2224"/>
                </a:solidFill>
              </a:rPr>
              <a:t>ón oral con el tema de la Célula.</a:t>
            </a:r>
            <a:r>
              <a:rPr lang="es-ES_tradnl" sz="1800" dirty="0" smtClean="0">
                <a:solidFill>
                  <a:srgbClr val="2E2224"/>
                </a:solidFill>
              </a:rPr>
              <a:t>  </a:t>
            </a:r>
            <a:endParaRPr lang="es-ES_tradnl" sz="1800" dirty="0">
              <a:solidFill>
                <a:srgbClr val="2E2224"/>
              </a:solidFill>
            </a:endParaRPr>
          </a:p>
          <a:p>
            <a:pPr algn="just">
              <a:spcBef>
                <a:spcPts val="0"/>
              </a:spcBef>
              <a:defRPr/>
            </a:pPr>
            <a:r>
              <a:rPr lang="es-ES_tradnl" sz="1800" dirty="0" smtClean="0">
                <a:solidFill>
                  <a:srgbClr val="2E2224"/>
                </a:solidFill>
              </a:rPr>
              <a:t> </a:t>
            </a:r>
          </a:p>
          <a:p>
            <a:pPr marL="0" indent="0" algn="just">
              <a:spcBef>
                <a:spcPts val="0"/>
              </a:spcBef>
              <a:buNone/>
              <a:defRPr/>
            </a:pPr>
            <a:endParaRPr lang="es-ES_tradnl" sz="1800" dirty="0">
              <a:solidFill>
                <a:srgbClr val="2E2224"/>
              </a:solidFill>
            </a:endParaRPr>
          </a:p>
          <a:p>
            <a:pPr marL="0" indent="0" algn="just" eaLnBrk="1" fontAlgn="auto" hangingPunct="1">
              <a:spcBef>
                <a:spcPts val="0"/>
              </a:spcBef>
              <a:spcAft>
                <a:spcPts val="0"/>
              </a:spcAft>
              <a:buFont typeface="Arial"/>
              <a:buNone/>
              <a:defRPr/>
            </a:pPr>
            <a:endParaRPr lang="es-ES_tradnl" sz="1800" dirty="0" smtClean="0">
              <a:solidFill>
                <a:srgbClr val="2E2224"/>
              </a:solidFill>
            </a:endParaRPr>
          </a:p>
        </p:txBody>
      </p:sp>
      <p:cxnSp>
        <p:nvCxnSpPr>
          <p:cNvPr id="5" name="Conector recto 4"/>
          <p:cNvCxnSpPr/>
          <p:nvPr/>
        </p:nvCxnSpPr>
        <p:spPr>
          <a:xfrm flipV="1">
            <a:off x="0" y="1379832"/>
            <a:ext cx="9144000" cy="1"/>
          </a:xfrm>
          <a:prstGeom prst="line">
            <a:avLst/>
          </a:prstGeom>
          <a:ln w="28575" cmpd="sng">
            <a:solidFill>
              <a:schemeClr val="accent3">
                <a:lumMod val="7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569346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4992831"/>
          </a:xfrm>
        </p:spPr>
        <p:txBody>
          <a:bodyPr>
            <a:noAutofit/>
          </a:bodyPr>
          <a:lstStyle/>
          <a:p>
            <a:r>
              <a:rPr lang="es-ES_tradnl" sz="1800" dirty="0"/>
              <a:t>E</a:t>
            </a:r>
            <a:r>
              <a:rPr lang="es-ES_tradnl" sz="1800" dirty="0" smtClean="0"/>
              <a:t>structuras </a:t>
            </a:r>
            <a:r>
              <a:rPr lang="es-ES_tradnl" sz="1800" dirty="0"/>
              <a:t>que se encuentran en el centro (núcleo) de las células que transportan fragmentos largos de ADN. </a:t>
            </a:r>
            <a:endParaRPr lang="es-ES_tradnl" sz="1800" dirty="0" smtClean="0"/>
          </a:p>
          <a:p>
            <a:r>
              <a:rPr lang="es-ES_tradnl" sz="1800" dirty="0" smtClean="0"/>
              <a:t>El </a:t>
            </a:r>
            <a:r>
              <a:rPr lang="es-ES_tradnl" sz="1800" dirty="0"/>
              <a:t>ADN es el material que contiene </a:t>
            </a:r>
            <a:r>
              <a:rPr lang="es-ES_tradnl" sz="1800" dirty="0" smtClean="0"/>
              <a:t>los genes y es el pilar fundamental del cuerpo humano.</a:t>
            </a:r>
          </a:p>
          <a:p>
            <a:r>
              <a:rPr lang="es-ES_tradnl" sz="1800" dirty="0" smtClean="0"/>
              <a:t>Contienen </a:t>
            </a:r>
            <a:r>
              <a:rPr lang="es-ES_tradnl" sz="1800" dirty="0"/>
              <a:t>proteínas que ayudan al ADN a existir en la forma </a:t>
            </a:r>
            <a:r>
              <a:rPr lang="es-ES_tradnl" sz="1800" dirty="0" smtClean="0"/>
              <a:t>apropiada</a:t>
            </a:r>
          </a:p>
          <a:p>
            <a:r>
              <a:rPr lang="es-ES_tradnl" sz="1800" dirty="0"/>
              <a:t>D</a:t>
            </a:r>
            <a:r>
              <a:rPr lang="es-ES_tradnl" sz="1800" dirty="0" smtClean="0"/>
              <a:t>eterminan </a:t>
            </a:r>
            <a:r>
              <a:rPr lang="es-ES_tradnl" sz="1800" dirty="0"/>
              <a:t>las características hereditarias de la célula u </a:t>
            </a:r>
            <a:r>
              <a:rPr lang="es-ES_tradnl" sz="1800" dirty="0" smtClean="0"/>
              <a:t>organismos.</a:t>
            </a:r>
          </a:p>
          <a:p>
            <a:r>
              <a:rPr lang="es-ES_tradnl" sz="1800" dirty="0" smtClean="0"/>
              <a:t>Las </a:t>
            </a:r>
            <a:r>
              <a:rPr lang="es-ES_tradnl" sz="1800" dirty="0"/>
              <a:t>células de los individuos de una especie determinada suelen tener un número fijo de </a:t>
            </a:r>
            <a:r>
              <a:rPr lang="es-ES_tradnl" sz="1800" dirty="0" smtClean="0"/>
              <a:t>cromosomas. </a:t>
            </a:r>
            <a:endParaRPr lang="es-ES_tradnl" sz="18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smtClean="0"/>
              <a:t>Cromosomas</a:t>
            </a:r>
            <a:endParaRPr lang="es-ES" dirty="0"/>
          </a:p>
        </p:txBody>
      </p:sp>
      <p:pic>
        <p:nvPicPr>
          <p:cNvPr id="3" name="Imagen 2"/>
          <p:cNvPicPr>
            <a:picLocks noChangeAspect="1"/>
          </p:cNvPicPr>
          <p:nvPr/>
        </p:nvPicPr>
        <p:blipFill>
          <a:blip r:embed="rId3"/>
          <a:stretch>
            <a:fillRect/>
          </a:stretch>
        </p:blipFill>
        <p:spPr>
          <a:xfrm>
            <a:off x="3946223" y="1926558"/>
            <a:ext cx="5005477" cy="4162205"/>
          </a:xfrm>
          <a:prstGeom prst="rect">
            <a:avLst/>
          </a:prstGeom>
          <a:ln>
            <a:noFill/>
          </a:ln>
          <a:effectLst>
            <a:softEdge rad="112500"/>
          </a:effectLst>
        </p:spPr>
      </p:pic>
      <p:sp>
        <p:nvSpPr>
          <p:cNvPr id="8" name="Rectángulo 7"/>
          <p:cNvSpPr/>
          <p:nvPr/>
        </p:nvSpPr>
        <p:spPr>
          <a:xfrm>
            <a:off x="357647" y="6444588"/>
            <a:ext cx="4572000" cy="523220"/>
          </a:xfrm>
          <a:prstGeom prst="rect">
            <a:avLst/>
          </a:prstGeom>
        </p:spPr>
        <p:txBody>
          <a:bodyPr>
            <a:spAutoFit/>
          </a:bodyPr>
          <a:lstStyle/>
          <a:p>
            <a:r>
              <a:rPr lang="es-ES_tradnl" sz="1400" dirty="0" err="1" smtClean="0">
                <a:solidFill>
                  <a:srgbClr val="2E2224"/>
                </a:solidFill>
              </a:rPr>
              <a:t>Alberts</a:t>
            </a:r>
            <a:r>
              <a:rPr lang="es-ES_tradnl" sz="1400" dirty="0">
                <a:solidFill>
                  <a:srgbClr val="2E2224"/>
                </a:solidFill>
              </a:rPr>
              <a:t> </a:t>
            </a:r>
            <a:r>
              <a:rPr lang="es-ES_tradnl" sz="1400" i="1" dirty="0" smtClean="0">
                <a:solidFill>
                  <a:srgbClr val="2E2224"/>
                </a:solidFill>
              </a:rPr>
              <a:t>et al.</a:t>
            </a:r>
            <a:r>
              <a:rPr lang="es-ES_tradnl" sz="1400" dirty="0" smtClean="0">
                <a:solidFill>
                  <a:srgbClr val="2E2224"/>
                </a:solidFill>
              </a:rPr>
              <a:t>, 2010; </a:t>
            </a:r>
            <a:r>
              <a:rPr lang="en-US" sz="1400" dirty="0" err="1">
                <a:solidFill>
                  <a:srgbClr val="2E2224"/>
                </a:solidFill>
              </a:rPr>
              <a:t>Karps</a:t>
            </a:r>
            <a:r>
              <a:rPr lang="en-US" sz="1400" dirty="0">
                <a:solidFill>
                  <a:srgbClr val="2E2224"/>
                </a:solidFill>
              </a:rPr>
              <a:t>, 2010</a:t>
            </a:r>
            <a:endParaRPr lang="es-ES" sz="1400" dirty="0"/>
          </a:p>
          <a:p>
            <a:r>
              <a:rPr lang="es-ES_tradnl" sz="1400" dirty="0" smtClean="0">
                <a:solidFill>
                  <a:srgbClr val="2E2224"/>
                </a:solidFill>
              </a:rPr>
              <a:t> </a:t>
            </a:r>
            <a:endParaRPr lang="es-ES" sz="1400" dirty="0"/>
          </a:p>
        </p:txBody>
      </p:sp>
      <p:sp>
        <p:nvSpPr>
          <p:cNvPr id="5" name="Rectángulo 4"/>
          <p:cNvSpPr/>
          <p:nvPr/>
        </p:nvSpPr>
        <p:spPr>
          <a:xfrm>
            <a:off x="4041510" y="5888708"/>
            <a:ext cx="4910189" cy="400110"/>
          </a:xfrm>
          <a:prstGeom prst="rect">
            <a:avLst/>
          </a:prstGeom>
        </p:spPr>
        <p:txBody>
          <a:bodyPr wrap="square">
            <a:spAutoFit/>
          </a:bodyPr>
          <a:lstStyle/>
          <a:p>
            <a:r>
              <a:rPr lang="da-DK" sz="1000" dirty="0">
                <a:solidFill>
                  <a:schemeClr val="tx1">
                    <a:lumMod val="50000"/>
                    <a:lumOff val="50000"/>
                  </a:schemeClr>
                </a:solidFill>
                <a:latin typeface="Calibri"/>
                <a:cs typeface="Calibri"/>
              </a:rPr>
              <a:t>http://3.bp.blogspot.com/-KI2L562BHZk/T_ds_jC5ZfI/</a:t>
            </a:r>
            <a:r>
              <a:rPr lang="da-DK" sz="1000" dirty="0" err="1">
                <a:solidFill>
                  <a:schemeClr val="tx1">
                    <a:lumMod val="50000"/>
                    <a:lumOff val="50000"/>
                  </a:schemeClr>
                </a:solidFill>
                <a:latin typeface="Calibri"/>
                <a:cs typeface="Calibri"/>
              </a:rPr>
              <a:t>AAAAAAAAABk</a:t>
            </a:r>
            <a:r>
              <a:rPr lang="da-DK" sz="1000" dirty="0">
                <a:solidFill>
                  <a:schemeClr val="tx1">
                    <a:lumMod val="50000"/>
                    <a:lumOff val="50000"/>
                  </a:schemeClr>
                </a:solidFill>
                <a:latin typeface="Calibri"/>
                <a:cs typeface="Calibri"/>
              </a:rPr>
              <a:t>/f2mnnRxWa7A/s1600/</a:t>
            </a:r>
            <a:r>
              <a:rPr lang="da-DK" sz="1000" dirty="0" err="1">
                <a:solidFill>
                  <a:schemeClr val="tx1">
                    <a:lumMod val="50000"/>
                    <a:lumOff val="50000"/>
                  </a:schemeClr>
                </a:solidFill>
                <a:latin typeface="Calibri"/>
                <a:cs typeface="Calibri"/>
              </a:rPr>
              <a:t>cromosomassfbiusdb.jpg</a:t>
            </a:r>
            <a:endParaRPr lang="es-ES" sz="1000" dirty="0">
              <a:solidFill>
                <a:schemeClr val="tx1">
                  <a:lumMod val="50000"/>
                  <a:lumOff val="50000"/>
                </a:schemeClr>
              </a:solidFill>
              <a:latin typeface="Calibri"/>
              <a:cs typeface="Calibri"/>
            </a:endParaRPr>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37839400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3557732" y="1937336"/>
            <a:ext cx="5586267" cy="4005248"/>
          </a:xfrm>
          <a:prstGeom prst="rect">
            <a:avLst/>
          </a:prstGeom>
        </p:spPr>
      </p:pic>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4992831"/>
          </a:xfrm>
        </p:spPr>
        <p:txBody>
          <a:bodyPr>
            <a:noAutofit/>
          </a:bodyPr>
          <a:lstStyle/>
          <a:p>
            <a:r>
              <a:rPr lang="es-ES_tradnl" sz="1800" dirty="0"/>
              <a:t>E</a:t>
            </a:r>
            <a:r>
              <a:rPr lang="es-ES_tradnl" sz="1800" dirty="0" smtClean="0"/>
              <a:t>s </a:t>
            </a:r>
            <a:r>
              <a:rPr lang="es-ES_tradnl" sz="1800" dirty="0"/>
              <a:t>un orgánulo cuyas membranas forman cisternas aplanadas y túbulos conectados entre sí. </a:t>
            </a:r>
            <a:endParaRPr lang="es-ES" sz="1800" dirty="0"/>
          </a:p>
          <a:p>
            <a:r>
              <a:rPr lang="es-ES_tradnl" sz="1800" dirty="0"/>
              <a:t>Posee dos dominios morfológicos y funcionales: </a:t>
            </a:r>
            <a:r>
              <a:rPr lang="es-ES_tradnl" sz="1800" dirty="0" smtClean="0"/>
              <a:t>rugoso (cisternas </a:t>
            </a:r>
            <a:r>
              <a:rPr lang="es-ES_tradnl" sz="1800" dirty="0"/>
              <a:t>aplanadas con ribosomas asociados a sus </a:t>
            </a:r>
            <a:r>
              <a:rPr lang="es-ES_tradnl" sz="1800" dirty="0" smtClean="0"/>
              <a:t>membranas), </a:t>
            </a:r>
            <a:r>
              <a:rPr lang="es-ES_tradnl" sz="1800" dirty="0"/>
              <a:t>y </a:t>
            </a:r>
            <a:r>
              <a:rPr lang="es-ES_tradnl" sz="1800" dirty="0" smtClean="0"/>
              <a:t>liso</a:t>
            </a:r>
            <a:r>
              <a:rPr lang="es-ES_tradnl" sz="1800" dirty="0"/>
              <a:t> </a:t>
            </a:r>
            <a:r>
              <a:rPr lang="es-ES_tradnl" sz="1800" dirty="0" smtClean="0"/>
              <a:t>(túbulos). </a:t>
            </a:r>
            <a:endParaRPr lang="es-ES" sz="1800" dirty="0"/>
          </a:p>
          <a:p>
            <a:r>
              <a:rPr lang="es-ES_tradnl" sz="1800" dirty="0"/>
              <a:t>En el </a:t>
            </a:r>
            <a:r>
              <a:rPr lang="es-ES_tradnl" sz="1800" b="1" dirty="0"/>
              <a:t>retículo </a:t>
            </a:r>
            <a:r>
              <a:rPr lang="es-ES_tradnl" sz="1800" b="1" dirty="0" err="1"/>
              <a:t>endoplasmático</a:t>
            </a:r>
            <a:r>
              <a:rPr lang="es-ES_tradnl" sz="1800" b="1" dirty="0"/>
              <a:t> rugoso </a:t>
            </a:r>
            <a:r>
              <a:rPr lang="es-ES_tradnl" sz="1800" dirty="0"/>
              <a:t>se sintetizan proteínas para su secreción o para formar parte de otros compartimentos membranosos que participan de la ruta vesicular. </a:t>
            </a:r>
            <a:endParaRPr lang="es-ES" sz="1800" dirty="0"/>
          </a:p>
          <a:p>
            <a:r>
              <a:rPr lang="es-ES_tradnl" sz="1800" dirty="0"/>
              <a:t>En el </a:t>
            </a:r>
            <a:r>
              <a:rPr lang="es-ES_tradnl" sz="1800" b="1" dirty="0"/>
              <a:t>retículo </a:t>
            </a:r>
            <a:r>
              <a:rPr lang="es-ES_tradnl" sz="1800" b="1" dirty="0" err="1"/>
              <a:t>endoplasmático</a:t>
            </a:r>
            <a:r>
              <a:rPr lang="es-ES_tradnl" sz="1800" b="1" dirty="0"/>
              <a:t> liso </a:t>
            </a:r>
            <a:r>
              <a:rPr lang="es-ES_tradnl" sz="1800" dirty="0"/>
              <a:t>se sintetizan numeroso lípidos de las membranas, es un centro metabólico de </a:t>
            </a:r>
            <a:r>
              <a:rPr lang="es-ES_tradnl" sz="1800" dirty="0" err="1"/>
              <a:t>detoxificación</a:t>
            </a:r>
            <a:r>
              <a:rPr lang="es-ES_tradnl" sz="1800" dirty="0"/>
              <a:t>, almacén de calcio, </a:t>
            </a:r>
            <a:r>
              <a:rPr lang="es-ES_tradnl" sz="1800" dirty="0" smtClean="0"/>
              <a:t>etc. </a:t>
            </a:r>
            <a:endParaRPr lang="es-ES" sz="18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smtClean="0"/>
              <a:t>Retículo </a:t>
            </a:r>
            <a:r>
              <a:rPr lang="es-ES" dirty="0" err="1" smtClean="0"/>
              <a:t>endoplásmico</a:t>
            </a:r>
            <a:endParaRPr lang="es-ES" dirty="0"/>
          </a:p>
        </p:txBody>
      </p:sp>
      <p:sp>
        <p:nvSpPr>
          <p:cNvPr id="8" name="Rectángulo 7"/>
          <p:cNvSpPr/>
          <p:nvPr/>
        </p:nvSpPr>
        <p:spPr>
          <a:xfrm>
            <a:off x="457200" y="6480950"/>
            <a:ext cx="2098376" cy="307777"/>
          </a:xfrm>
          <a:prstGeom prst="rect">
            <a:avLst/>
          </a:prstGeom>
        </p:spPr>
        <p:txBody>
          <a:bodyPr wrap="none">
            <a:spAutoFit/>
          </a:bodyPr>
          <a:lstStyle/>
          <a:p>
            <a:r>
              <a:rPr lang="es-ES_tradnl" sz="1400" dirty="0">
                <a:solidFill>
                  <a:srgbClr val="2E2224"/>
                </a:solidFill>
              </a:rPr>
              <a:t>Jiménez </a:t>
            </a:r>
            <a:r>
              <a:rPr lang="es-ES_tradnl" sz="1400" dirty="0" smtClean="0">
                <a:solidFill>
                  <a:srgbClr val="2E2224"/>
                </a:solidFill>
              </a:rPr>
              <a:t>y Merchant, 2003</a:t>
            </a:r>
            <a:endParaRPr lang="es-ES" sz="1400" dirty="0"/>
          </a:p>
        </p:txBody>
      </p:sp>
      <p:sp>
        <p:nvSpPr>
          <p:cNvPr id="5" name="Rectángulo 4"/>
          <p:cNvSpPr/>
          <p:nvPr/>
        </p:nvSpPr>
        <p:spPr>
          <a:xfrm>
            <a:off x="4412676" y="5951807"/>
            <a:ext cx="4572000" cy="400110"/>
          </a:xfrm>
          <a:prstGeom prst="rect">
            <a:avLst/>
          </a:prstGeom>
        </p:spPr>
        <p:txBody>
          <a:bodyPr wrap="square">
            <a:spAutoFit/>
          </a:bodyPr>
          <a:lstStyle/>
          <a:p>
            <a:r>
              <a:rPr lang="es-ES_tradnl" sz="1000" dirty="0">
                <a:solidFill>
                  <a:schemeClr val="tx1">
                    <a:lumMod val="50000"/>
                    <a:lumOff val="50000"/>
                  </a:schemeClr>
                </a:solidFill>
                <a:latin typeface="Calibri"/>
                <a:cs typeface="Calibri"/>
              </a:rPr>
              <a:t>http://</a:t>
            </a:r>
            <a:r>
              <a:rPr lang="es-ES_tradnl" sz="1000" dirty="0" err="1">
                <a:solidFill>
                  <a:schemeClr val="tx1">
                    <a:lumMod val="50000"/>
                    <a:lumOff val="50000"/>
                  </a:schemeClr>
                </a:solidFill>
                <a:latin typeface="Calibri"/>
                <a:cs typeface="Calibri"/>
              </a:rPr>
              <a:t>www.escuelapedia.com</a:t>
            </a:r>
            <a:r>
              <a:rPr lang="es-ES_tradnl" sz="1000" dirty="0">
                <a:solidFill>
                  <a:schemeClr val="tx1">
                    <a:lumMod val="50000"/>
                    <a:lumOff val="50000"/>
                  </a:schemeClr>
                </a:solidFill>
                <a:latin typeface="Calibri"/>
                <a:cs typeface="Calibri"/>
              </a:rPr>
              <a:t>/</a:t>
            </a:r>
            <a:r>
              <a:rPr lang="es-ES_tradnl" sz="1000" dirty="0" err="1">
                <a:solidFill>
                  <a:schemeClr val="tx1">
                    <a:lumMod val="50000"/>
                    <a:lumOff val="50000"/>
                  </a:schemeClr>
                </a:solidFill>
                <a:latin typeface="Calibri"/>
                <a:cs typeface="Calibri"/>
              </a:rPr>
              <a:t>wp-content</a:t>
            </a:r>
            <a:r>
              <a:rPr lang="es-ES_tradnl" sz="1000" dirty="0">
                <a:solidFill>
                  <a:schemeClr val="tx1">
                    <a:lumMod val="50000"/>
                    <a:lumOff val="50000"/>
                  </a:schemeClr>
                </a:solidFill>
                <a:latin typeface="Calibri"/>
                <a:cs typeface="Calibri"/>
              </a:rPr>
              <a:t>/</a:t>
            </a:r>
            <a:r>
              <a:rPr lang="es-ES_tradnl" sz="1000" dirty="0" err="1">
                <a:solidFill>
                  <a:schemeClr val="tx1">
                    <a:lumMod val="50000"/>
                    <a:lumOff val="50000"/>
                  </a:schemeClr>
                </a:solidFill>
                <a:latin typeface="Calibri"/>
                <a:cs typeface="Calibri"/>
              </a:rPr>
              <a:t>uploads</a:t>
            </a:r>
            <a:r>
              <a:rPr lang="es-ES_tradnl" sz="1000" dirty="0">
                <a:solidFill>
                  <a:schemeClr val="tx1">
                    <a:lumMod val="50000"/>
                    <a:lumOff val="50000"/>
                  </a:schemeClr>
                </a:solidFill>
                <a:latin typeface="Calibri"/>
                <a:cs typeface="Calibri"/>
              </a:rPr>
              <a:t>/2011/04/Ret%C3%ADculo-Endoplasmático.png</a:t>
            </a:r>
            <a:endParaRPr lang="es-ES" sz="1000" dirty="0">
              <a:solidFill>
                <a:schemeClr val="tx1">
                  <a:lumMod val="50000"/>
                  <a:lumOff val="50000"/>
                </a:schemeClr>
              </a:solidFill>
              <a:latin typeface="Calibri"/>
              <a:cs typeface="Calibri"/>
            </a:endParaRPr>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37839400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4992831"/>
          </a:xfrm>
        </p:spPr>
        <p:txBody>
          <a:bodyPr>
            <a:noAutofit/>
          </a:bodyPr>
          <a:lstStyle/>
          <a:p>
            <a:pPr algn="just"/>
            <a:r>
              <a:rPr lang="es-ES_tradnl" sz="1800" dirty="0" smtClean="0"/>
              <a:t>Con forma </a:t>
            </a:r>
            <a:r>
              <a:rPr lang="es-ES_tradnl" sz="1800" dirty="0"/>
              <a:t>de sacos membranosos apilados. </a:t>
            </a:r>
            <a:endParaRPr lang="es-ES_tradnl" sz="1800" dirty="0" smtClean="0"/>
          </a:p>
          <a:p>
            <a:pPr algn="just"/>
            <a:r>
              <a:rPr lang="es-ES_tradnl" sz="1800" dirty="0" err="1" smtClean="0"/>
              <a:t>Aqui</a:t>
            </a:r>
            <a:r>
              <a:rPr lang="es-ES_tradnl" sz="1800" dirty="0" smtClean="0"/>
              <a:t>́ </a:t>
            </a:r>
            <a:r>
              <a:rPr lang="es-ES_tradnl" sz="1800" dirty="0"/>
              <a:t>llegan y se modifican algunas </a:t>
            </a:r>
            <a:r>
              <a:rPr lang="es-ES_tradnl" sz="1800" dirty="0" err="1"/>
              <a:t>proteínas</a:t>
            </a:r>
            <a:r>
              <a:rPr lang="es-ES_tradnl" sz="1800" dirty="0"/>
              <a:t> fabricadas en el RER. Los productos son dirigidos hacia diferentes destinos: Golgi es el director de </a:t>
            </a:r>
            <a:r>
              <a:rPr lang="es-ES_tradnl" sz="1800" dirty="0" err="1"/>
              <a:t>tránsito</a:t>
            </a:r>
            <a:r>
              <a:rPr lang="es-ES_tradnl" sz="1800" dirty="0"/>
              <a:t> de las </a:t>
            </a:r>
            <a:r>
              <a:rPr lang="es-ES_tradnl" sz="1800" dirty="0" err="1"/>
              <a:t>proteínas</a:t>
            </a:r>
            <a:r>
              <a:rPr lang="es-ES_tradnl" sz="1800" dirty="0"/>
              <a:t> que fabrica la </a:t>
            </a:r>
            <a:r>
              <a:rPr lang="es-ES_tradnl" sz="1800" dirty="0" err="1"/>
              <a:t>célula</a:t>
            </a:r>
            <a:r>
              <a:rPr lang="es-ES_tradnl" sz="1800" dirty="0"/>
              <a:t>. Algunas son dirigidas hacia la membrana </a:t>
            </a:r>
            <a:r>
              <a:rPr lang="es-ES_tradnl" sz="1800" dirty="0" err="1"/>
              <a:t>plasmática</a:t>
            </a:r>
            <a:r>
              <a:rPr lang="es-ES_tradnl" sz="1800" dirty="0"/>
              <a:t>, ciertas </a:t>
            </a:r>
            <a:r>
              <a:rPr lang="es-ES_tradnl" sz="1800" dirty="0" err="1"/>
              <a:t>proteínas</a:t>
            </a:r>
            <a:r>
              <a:rPr lang="es-ES_tradnl" sz="1800" dirty="0"/>
              <a:t> </a:t>
            </a:r>
            <a:r>
              <a:rPr lang="es-ES_tradnl" sz="1800" dirty="0" err="1"/>
              <a:t>serán</a:t>
            </a:r>
            <a:r>
              <a:rPr lang="es-ES_tradnl" sz="1800" dirty="0"/>
              <a:t> exportadas hacia otras </a:t>
            </a:r>
            <a:r>
              <a:rPr lang="es-ES_tradnl" sz="1800" dirty="0" err="1"/>
              <a:t>células</a:t>
            </a:r>
            <a:r>
              <a:rPr lang="es-ES_tradnl" sz="1800" dirty="0"/>
              <a:t> y otras </a:t>
            </a:r>
            <a:r>
              <a:rPr lang="es-ES_tradnl" sz="1800" dirty="0" err="1"/>
              <a:t>serán</a:t>
            </a:r>
            <a:r>
              <a:rPr lang="es-ES_tradnl" sz="1800" dirty="0"/>
              <a:t> empaquetadas en </a:t>
            </a:r>
            <a:r>
              <a:rPr lang="es-ES_tradnl" sz="1800" dirty="0" err="1" smtClean="0"/>
              <a:t>pequeños</a:t>
            </a:r>
            <a:r>
              <a:rPr lang="es-ES_tradnl" sz="1800" dirty="0" smtClean="0"/>
              <a:t> sacos membranosos </a:t>
            </a:r>
            <a:r>
              <a:rPr lang="es-ES_tradnl" sz="1800" dirty="0"/>
              <a:t>(llamadas </a:t>
            </a:r>
            <a:r>
              <a:rPr lang="es-ES_tradnl" sz="1800" dirty="0" err="1"/>
              <a:t>vesículas</a:t>
            </a:r>
            <a:r>
              <a:rPr lang="es-ES_tradnl" sz="1800" dirty="0"/>
              <a:t>). </a:t>
            </a:r>
          </a:p>
          <a:p>
            <a:pPr algn="just"/>
            <a:endParaRPr lang="es-ES" sz="1800" dirty="0"/>
          </a:p>
          <a:p>
            <a:pPr algn="just"/>
            <a:endParaRPr lang="es-ES" sz="18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dirty="0"/>
              <a:t>Complejo de Golgi </a:t>
            </a:r>
            <a:endParaRPr lang="es-ES" dirty="0"/>
          </a:p>
        </p:txBody>
      </p:sp>
      <p:pic>
        <p:nvPicPr>
          <p:cNvPr id="5" name="Imagen 4"/>
          <p:cNvPicPr>
            <a:picLocks noChangeAspect="1"/>
          </p:cNvPicPr>
          <p:nvPr/>
        </p:nvPicPr>
        <p:blipFill>
          <a:blip r:embed="rId3"/>
          <a:stretch>
            <a:fillRect/>
          </a:stretch>
        </p:blipFill>
        <p:spPr>
          <a:xfrm>
            <a:off x="3916146" y="1986664"/>
            <a:ext cx="5080000" cy="4076700"/>
          </a:xfrm>
          <a:prstGeom prst="rect">
            <a:avLst/>
          </a:prstGeom>
          <a:ln>
            <a:noFill/>
          </a:ln>
          <a:effectLst>
            <a:softEdge rad="112500"/>
          </a:effectLst>
        </p:spPr>
      </p:pic>
      <p:sp>
        <p:nvSpPr>
          <p:cNvPr id="8" name="Rectángulo 7"/>
          <p:cNvSpPr/>
          <p:nvPr/>
        </p:nvSpPr>
        <p:spPr>
          <a:xfrm>
            <a:off x="457200" y="6480950"/>
            <a:ext cx="2098376" cy="307777"/>
          </a:xfrm>
          <a:prstGeom prst="rect">
            <a:avLst/>
          </a:prstGeom>
        </p:spPr>
        <p:txBody>
          <a:bodyPr wrap="none">
            <a:spAutoFit/>
          </a:bodyPr>
          <a:lstStyle/>
          <a:p>
            <a:r>
              <a:rPr lang="es-ES_tradnl" sz="1400" dirty="0">
                <a:solidFill>
                  <a:srgbClr val="2E2224"/>
                </a:solidFill>
              </a:rPr>
              <a:t>Jiménez </a:t>
            </a:r>
            <a:r>
              <a:rPr lang="es-ES_tradnl" sz="1400" dirty="0" smtClean="0">
                <a:solidFill>
                  <a:srgbClr val="2E2224"/>
                </a:solidFill>
              </a:rPr>
              <a:t>y Merchant, 2003</a:t>
            </a:r>
            <a:endParaRPr lang="es-ES" sz="1400" dirty="0"/>
          </a:p>
        </p:txBody>
      </p:sp>
      <p:sp>
        <p:nvSpPr>
          <p:cNvPr id="3" name="Rectángulo 2"/>
          <p:cNvSpPr/>
          <p:nvPr/>
        </p:nvSpPr>
        <p:spPr>
          <a:xfrm>
            <a:off x="4308419" y="5940253"/>
            <a:ext cx="4572000" cy="246221"/>
          </a:xfrm>
          <a:prstGeom prst="rect">
            <a:avLst/>
          </a:prstGeom>
        </p:spPr>
        <p:txBody>
          <a:bodyPr wrap="square">
            <a:spAutoFit/>
          </a:bodyPr>
          <a:lstStyle/>
          <a:p>
            <a:pPr algn="ctr"/>
            <a:r>
              <a:rPr lang="es-ES_tradnl" sz="1000" dirty="0">
                <a:solidFill>
                  <a:schemeClr val="tx1">
                    <a:lumMod val="50000"/>
                    <a:lumOff val="50000"/>
                  </a:schemeClr>
                </a:solidFill>
                <a:latin typeface="Calibri"/>
                <a:cs typeface="Calibri"/>
              </a:rPr>
              <a:t>http://ciiencias.site90.net/</a:t>
            </a:r>
            <a:r>
              <a:rPr lang="es-ES_tradnl" sz="1000" dirty="0" err="1">
                <a:solidFill>
                  <a:schemeClr val="tx1">
                    <a:lumMod val="50000"/>
                    <a:lumOff val="50000"/>
                  </a:schemeClr>
                </a:solidFill>
                <a:latin typeface="Calibri"/>
                <a:cs typeface="Calibri"/>
              </a:rPr>
              <a:t>aparato_de_golgi.jpg</a:t>
            </a:r>
            <a:endParaRPr lang="es-ES" sz="1000" dirty="0">
              <a:solidFill>
                <a:schemeClr val="tx1">
                  <a:lumMod val="50000"/>
                  <a:lumOff val="50000"/>
                </a:schemeClr>
              </a:solidFill>
              <a:latin typeface="Calibri"/>
              <a:cs typeface="Calibri"/>
            </a:endParaRPr>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7812479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3885505" y="2344337"/>
            <a:ext cx="5305667" cy="3597906"/>
          </a:xfrm>
          <a:prstGeom prst="rect">
            <a:avLst/>
          </a:prstGeom>
          <a:ln>
            <a:noFill/>
          </a:ln>
          <a:effectLst>
            <a:softEdge rad="112500"/>
          </a:effectLst>
        </p:spPr>
      </p:pic>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2734925"/>
          </a:xfrm>
        </p:spPr>
        <p:txBody>
          <a:bodyPr>
            <a:noAutofit/>
          </a:bodyPr>
          <a:lstStyle/>
          <a:p>
            <a:pPr algn="just"/>
            <a:r>
              <a:rPr lang="es-ES_tradnl" sz="1800" dirty="0"/>
              <a:t>S</a:t>
            </a:r>
            <a:r>
              <a:rPr lang="es-ES_tradnl" sz="1800" dirty="0" smtClean="0"/>
              <a:t>on </a:t>
            </a:r>
            <a:r>
              <a:rPr lang="es-ES_tradnl" sz="1800" dirty="0"/>
              <a:t>un tipo especial de </a:t>
            </a:r>
            <a:r>
              <a:rPr lang="es-ES_tradnl" sz="1800" dirty="0" err="1"/>
              <a:t>vesículas</a:t>
            </a:r>
            <a:r>
              <a:rPr lang="es-ES_tradnl" sz="1800" dirty="0"/>
              <a:t> formadas en el complejo de Golgi que contiene en su interior enzimas que </a:t>
            </a:r>
            <a:r>
              <a:rPr lang="es-ES_tradnl" sz="1800" dirty="0" err="1"/>
              <a:t>actúan</a:t>
            </a:r>
            <a:r>
              <a:rPr lang="es-ES_tradnl" sz="1800" dirty="0"/>
              <a:t> en la </a:t>
            </a:r>
            <a:r>
              <a:rPr lang="es-ES_tradnl" sz="1800" dirty="0" err="1"/>
              <a:t>degradación</a:t>
            </a:r>
            <a:r>
              <a:rPr lang="es-ES_tradnl" sz="1800" dirty="0"/>
              <a:t> de las </a:t>
            </a:r>
            <a:r>
              <a:rPr lang="es-ES_tradnl" sz="1800" dirty="0" err="1"/>
              <a:t>moléculas</a:t>
            </a:r>
            <a:r>
              <a:rPr lang="es-ES_tradnl" sz="1800" dirty="0"/>
              <a:t> </a:t>
            </a:r>
            <a:r>
              <a:rPr lang="es-ES_tradnl" sz="1800" dirty="0" err="1"/>
              <a:t>orgánicas</a:t>
            </a:r>
            <a:r>
              <a:rPr lang="es-ES_tradnl" sz="1800" dirty="0"/>
              <a:t> que ingresan a la </a:t>
            </a:r>
            <a:r>
              <a:rPr lang="es-ES_tradnl" sz="1800" dirty="0" err="1"/>
              <a:t>célula</a:t>
            </a:r>
            <a:r>
              <a:rPr lang="es-ES_tradnl" sz="1800" dirty="0" smtClean="0"/>
              <a:t>.</a:t>
            </a:r>
            <a:r>
              <a:rPr lang="es-ES_tradnl" sz="1800" dirty="0"/>
              <a:t> A este proceso se lo denomina </a:t>
            </a:r>
            <a:r>
              <a:rPr lang="es-ES_tradnl" sz="1800" dirty="0" err="1"/>
              <a:t>digestión</a:t>
            </a:r>
            <a:r>
              <a:rPr lang="es-ES_tradnl" sz="1800" dirty="0"/>
              <a:t> celular. </a:t>
            </a:r>
          </a:p>
          <a:p>
            <a:pPr marL="0" indent="0" algn="just">
              <a:buNone/>
            </a:pPr>
            <a:r>
              <a:rPr lang="es-ES_tradnl" sz="1800" dirty="0" smtClean="0"/>
              <a:t> </a:t>
            </a:r>
            <a:endParaRPr lang="es-ES" sz="18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dirty="0" smtClean="0"/>
              <a:t>Lisosomas </a:t>
            </a:r>
            <a:endParaRPr lang="es-ES" dirty="0"/>
          </a:p>
        </p:txBody>
      </p:sp>
      <p:sp>
        <p:nvSpPr>
          <p:cNvPr id="8" name="Rectángulo 7"/>
          <p:cNvSpPr/>
          <p:nvPr/>
        </p:nvSpPr>
        <p:spPr>
          <a:xfrm>
            <a:off x="457200" y="6480950"/>
            <a:ext cx="2098376" cy="307777"/>
          </a:xfrm>
          <a:prstGeom prst="rect">
            <a:avLst/>
          </a:prstGeom>
        </p:spPr>
        <p:txBody>
          <a:bodyPr wrap="none">
            <a:spAutoFit/>
          </a:bodyPr>
          <a:lstStyle/>
          <a:p>
            <a:r>
              <a:rPr lang="es-ES_tradnl" sz="1400" dirty="0">
                <a:solidFill>
                  <a:srgbClr val="2E2224"/>
                </a:solidFill>
              </a:rPr>
              <a:t>Jiménez </a:t>
            </a:r>
            <a:r>
              <a:rPr lang="es-ES_tradnl" sz="1400" dirty="0" smtClean="0">
                <a:solidFill>
                  <a:srgbClr val="2E2224"/>
                </a:solidFill>
              </a:rPr>
              <a:t>y Merchant, 2003</a:t>
            </a:r>
            <a:endParaRPr lang="es-ES" sz="1400" dirty="0"/>
          </a:p>
        </p:txBody>
      </p:sp>
      <p:sp>
        <p:nvSpPr>
          <p:cNvPr id="5" name="Rectángulo 4"/>
          <p:cNvSpPr/>
          <p:nvPr/>
        </p:nvSpPr>
        <p:spPr>
          <a:xfrm>
            <a:off x="4096083" y="5742188"/>
            <a:ext cx="4572000" cy="400110"/>
          </a:xfrm>
          <a:prstGeom prst="rect">
            <a:avLst/>
          </a:prstGeom>
        </p:spPr>
        <p:txBody>
          <a:bodyPr wrap="square">
            <a:spAutoFit/>
          </a:bodyPr>
          <a:lstStyle/>
          <a:p>
            <a:pPr algn="ctr"/>
            <a:r>
              <a:rPr lang="nl-NL" sz="1000" dirty="0">
                <a:solidFill>
                  <a:schemeClr val="tx1">
                    <a:lumMod val="50000"/>
                    <a:lumOff val="50000"/>
                  </a:schemeClr>
                </a:solidFill>
                <a:latin typeface="Calibri"/>
                <a:cs typeface="Calibri"/>
              </a:rPr>
              <a:t>http://</a:t>
            </a:r>
            <a:r>
              <a:rPr lang="nl-NL" sz="1000" dirty="0" err="1">
                <a:solidFill>
                  <a:schemeClr val="tx1">
                    <a:lumMod val="50000"/>
                    <a:lumOff val="50000"/>
                  </a:schemeClr>
                </a:solidFill>
                <a:latin typeface="Calibri"/>
                <a:cs typeface="Calibri"/>
              </a:rPr>
              <a:t>image.slidesharecdn.com</a:t>
            </a:r>
            <a:r>
              <a:rPr lang="nl-NL" sz="1000" dirty="0">
                <a:solidFill>
                  <a:schemeClr val="tx1">
                    <a:lumMod val="50000"/>
                    <a:lumOff val="50000"/>
                  </a:schemeClr>
                </a:solidFill>
                <a:latin typeface="Calibri"/>
                <a:cs typeface="Calibri"/>
              </a:rPr>
              <a:t>/loslisosomas-120313215614-phpapp01/95/los-lisosomas-1-728.jpg?cb=1331676248</a:t>
            </a:r>
            <a:endParaRPr lang="es-ES" sz="1000" dirty="0">
              <a:solidFill>
                <a:schemeClr val="tx1">
                  <a:lumMod val="50000"/>
                  <a:lumOff val="50000"/>
                </a:schemeClr>
              </a:solidFill>
              <a:latin typeface="Calibri"/>
              <a:cs typeface="Calibri"/>
            </a:endParaRPr>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7812479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3"/>
          <a:stretch>
            <a:fillRect/>
          </a:stretch>
        </p:blipFill>
        <p:spPr>
          <a:xfrm>
            <a:off x="3305803" y="3227096"/>
            <a:ext cx="5838197" cy="3375828"/>
          </a:xfrm>
          <a:prstGeom prst="rect">
            <a:avLst/>
          </a:prstGeom>
        </p:spPr>
      </p:pic>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4992831"/>
          </a:xfrm>
        </p:spPr>
        <p:txBody>
          <a:bodyPr>
            <a:noAutofit/>
          </a:bodyPr>
          <a:lstStyle/>
          <a:p>
            <a:pPr algn="just"/>
            <a:r>
              <a:rPr lang="es-ES_tradnl" sz="1800" dirty="0" err="1"/>
              <a:t>E</a:t>
            </a:r>
            <a:r>
              <a:rPr lang="es-ES_tradnl" sz="1800" dirty="0" err="1" smtClean="0"/>
              <a:t>stán</a:t>
            </a:r>
            <a:r>
              <a:rPr lang="es-ES_tradnl" sz="1800" dirty="0" smtClean="0"/>
              <a:t> </a:t>
            </a:r>
            <a:r>
              <a:rPr lang="es-ES_tradnl" sz="1800" dirty="0"/>
              <a:t>rodeadas de una doble membrana. La membrana interna presenta una gran cantidad de pliegues llamados crestas. En el interior, o matriz mitocondrial, se encuentra una </a:t>
            </a:r>
            <a:r>
              <a:rPr lang="es-ES_tradnl" sz="1800" dirty="0" err="1"/>
              <a:t>molécula</a:t>
            </a:r>
            <a:r>
              <a:rPr lang="es-ES_tradnl" sz="1800" dirty="0"/>
              <a:t> de ADN y ribosomas. </a:t>
            </a:r>
          </a:p>
          <a:p>
            <a:pPr algn="just"/>
            <a:r>
              <a:rPr lang="es-ES_tradnl" sz="1800" dirty="0"/>
              <a:t>En las mitocondrias se realizan las reacciones </a:t>
            </a:r>
            <a:r>
              <a:rPr lang="es-ES_tradnl" sz="1800" dirty="0" err="1"/>
              <a:t>químicas</a:t>
            </a:r>
            <a:r>
              <a:rPr lang="es-ES_tradnl" sz="1800" dirty="0"/>
              <a:t> que permiten generar </a:t>
            </a:r>
            <a:r>
              <a:rPr lang="es-ES_tradnl" sz="1800" dirty="0" err="1"/>
              <a:t>energía</a:t>
            </a:r>
            <a:r>
              <a:rPr lang="es-ES_tradnl" sz="1800" dirty="0"/>
              <a:t> </a:t>
            </a:r>
            <a:r>
              <a:rPr lang="es-ES_tradnl" sz="1800" dirty="0" err="1"/>
              <a:t>química</a:t>
            </a:r>
            <a:r>
              <a:rPr lang="es-ES_tradnl" sz="1800" dirty="0"/>
              <a:t> a partir de </a:t>
            </a:r>
            <a:r>
              <a:rPr lang="es-ES_tradnl" sz="1800" dirty="0" err="1"/>
              <a:t>moléculas</a:t>
            </a:r>
            <a:r>
              <a:rPr lang="es-ES_tradnl" sz="1800" dirty="0"/>
              <a:t> </a:t>
            </a:r>
            <a:r>
              <a:rPr lang="es-ES_tradnl" sz="1800" dirty="0" err="1"/>
              <a:t>orgánicas</a:t>
            </a:r>
            <a:r>
              <a:rPr lang="es-ES_tradnl" sz="1800" dirty="0"/>
              <a:t> en presencia de </a:t>
            </a:r>
            <a:r>
              <a:rPr lang="es-ES_tradnl" sz="1800" dirty="0" err="1"/>
              <a:t>oxígeno</a:t>
            </a:r>
            <a:r>
              <a:rPr lang="es-ES_tradnl" sz="1800" dirty="0"/>
              <a:t>. Esta </a:t>
            </a:r>
            <a:r>
              <a:rPr lang="es-ES_tradnl" sz="1800" dirty="0" err="1"/>
              <a:t>energía</a:t>
            </a:r>
            <a:r>
              <a:rPr lang="es-ES_tradnl" sz="1800" dirty="0"/>
              <a:t> es la que mantiene todos los procesos vitales de la </a:t>
            </a:r>
            <a:r>
              <a:rPr lang="es-ES_tradnl" sz="1800" dirty="0" err="1"/>
              <a:t>célula</a:t>
            </a:r>
            <a:r>
              <a:rPr lang="es-ES_tradnl" sz="1800" dirty="0"/>
              <a:t>. </a:t>
            </a:r>
          </a:p>
          <a:p>
            <a:pPr algn="just"/>
            <a:endParaRPr lang="es-ES" sz="18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dirty="0"/>
              <a:t>Mitocondrias </a:t>
            </a:r>
            <a:endParaRPr lang="es-ES" dirty="0"/>
          </a:p>
        </p:txBody>
      </p:sp>
      <p:sp>
        <p:nvSpPr>
          <p:cNvPr id="8" name="Rectángulo 7"/>
          <p:cNvSpPr/>
          <p:nvPr/>
        </p:nvSpPr>
        <p:spPr>
          <a:xfrm>
            <a:off x="457200" y="6480950"/>
            <a:ext cx="2098376" cy="307777"/>
          </a:xfrm>
          <a:prstGeom prst="rect">
            <a:avLst/>
          </a:prstGeom>
        </p:spPr>
        <p:txBody>
          <a:bodyPr wrap="none">
            <a:spAutoFit/>
          </a:bodyPr>
          <a:lstStyle/>
          <a:p>
            <a:r>
              <a:rPr lang="es-ES_tradnl" sz="1400" dirty="0">
                <a:solidFill>
                  <a:srgbClr val="2E2224"/>
                </a:solidFill>
              </a:rPr>
              <a:t>Jiménez </a:t>
            </a:r>
            <a:r>
              <a:rPr lang="es-ES_tradnl" sz="1400" dirty="0" smtClean="0">
                <a:solidFill>
                  <a:srgbClr val="2E2224"/>
                </a:solidFill>
              </a:rPr>
              <a:t>y Merchant, 2003</a:t>
            </a:r>
            <a:endParaRPr lang="es-ES" sz="1400" dirty="0"/>
          </a:p>
        </p:txBody>
      </p:sp>
      <p:sp>
        <p:nvSpPr>
          <p:cNvPr id="3" name="Rectángulo 2"/>
          <p:cNvSpPr/>
          <p:nvPr/>
        </p:nvSpPr>
        <p:spPr>
          <a:xfrm>
            <a:off x="4339774" y="2669416"/>
            <a:ext cx="4572000" cy="400110"/>
          </a:xfrm>
          <a:prstGeom prst="rect">
            <a:avLst/>
          </a:prstGeom>
        </p:spPr>
        <p:txBody>
          <a:bodyPr wrap="square">
            <a:spAutoFit/>
          </a:bodyPr>
          <a:lstStyle/>
          <a:p>
            <a:pPr algn="ctr"/>
            <a:r>
              <a:rPr lang="hu-HU" sz="1000" dirty="0">
                <a:solidFill>
                  <a:schemeClr val="tx1">
                    <a:lumMod val="50000"/>
                    <a:lumOff val="50000"/>
                  </a:schemeClr>
                </a:solidFill>
                <a:latin typeface="Calibri"/>
                <a:cs typeface="Calibri"/>
              </a:rPr>
              <a:t>http://2.bp.blogspot.com/-Ojz6r_ZC5U8/VMJi4PDEFiI/AAAAAAAAACs/xuidwc_VmPc/s1600/mitocondria.jpg</a:t>
            </a:r>
            <a:endParaRPr lang="es-ES" sz="1000" dirty="0">
              <a:solidFill>
                <a:schemeClr val="tx1">
                  <a:lumMod val="50000"/>
                  <a:lumOff val="50000"/>
                </a:schemeClr>
              </a:solidFill>
              <a:latin typeface="Calibri"/>
              <a:cs typeface="Calibri"/>
            </a:endParaRPr>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19339834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4992831"/>
          </a:xfrm>
        </p:spPr>
        <p:txBody>
          <a:bodyPr>
            <a:noAutofit/>
          </a:bodyPr>
          <a:lstStyle/>
          <a:p>
            <a:pPr algn="just"/>
            <a:r>
              <a:rPr lang="es-ES_tradnl" sz="1800" dirty="0" err="1"/>
              <a:t>Están</a:t>
            </a:r>
            <a:r>
              <a:rPr lang="es-ES_tradnl" sz="1800" dirty="0"/>
              <a:t> presentes solamente en las </a:t>
            </a:r>
            <a:r>
              <a:rPr lang="es-ES_tradnl" sz="1800" dirty="0" err="1"/>
              <a:t>células</a:t>
            </a:r>
            <a:r>
              <a:rPr lang="es-ES_tradnl" sz="1800" dirty="0"/>
              <a:t> vegetales. </a:t>
            </a:r>
          </a:p>
          <a:p>
            <a:pPr algn="just"/>
            <a:r>
              <a:rPr lang="es-ES_tradnl" sz="1800" dirty="0"/>
              <a:t>Tiene una membrana externa, una interna y </a:t>
            </a:r>
            <a:r>
              <a:rPr lang="es-ES_tradnl" sz="1800" dirty="0" err="1"/>
              <a:t>además</a:t>
            </a:r>
            <a:r>
              <a:rPr lang="es-ES_tradnl" sz="1800" dirty="0"/>
              <a:t> un tercer tipo de membrana en forma de </a:t>
            </a:r>
            <a:r>
              <a:rPr lang="es-ES_tradnl" sz="1800" dirty="0" smtClean="0"/>
              <a:t>sacos, </a:t>
            </a:r>
            <a:r>
              <a:rPr lang="es-ES_tradnl" sz="1800" dirty="0"/>
              <a:t>llamadas </a:t>
            </a:r>
            <a:r>
              <a:rPr lang="es-ES_tradnl" sz="1800" dirty="0" err="1"/>
              <a:t>tilacoides</a:t>
            </a:r>
            <a:r>
              <a:rPr lang="es-ES_tradnl" sz="1800" dirty="0"/>
              <a:t>, que parecen platos apilados. Cada una de estas pilas se denomina grana. </a:t>
            </a:r>
          </a:p>
          <a:p>
            <a:pPr algn="just"/>
            <a:r>
              <a:rPr lang="es-ES_tradnl" sz="1800" dirty="0" smtClean="0"/>
              <a:t>Los </a:t>
            </a:r>
            <a:r>
              <a:rPr lang="es-ES_tradnl" sz="1800" dirty="0" err="1"/>
              <a:t>tilacoides</a:t>
            </a:r>
            <a:r>
              <a:rPr lang="es-ES_tradnl" sz="1800" dirty="0"/>
              <a:t> contienen un pigmento verde, la clorofila, que permite realizar el proceso de </a:t>
            </a:r>
            <a:r>
              <a:rPr lang="es-ES_tradnl" sz="1800" dirty="0" err="1"/>
              <a:t>fotosíntesis</a:t>
            </a:r>
            <a:r>
              <a:rPr lang="es-ES_tradnl" sz="1800" dirty="0"/>
              <a:t>. </a:t>
            </a:r>
          </a:p>
          <a:p>
            <a:pPr algn="just"/>
            <a:endParaRPr lang="es-ES" sz="18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dirty="0" smtClean="0"/>
              <a:t>Cloroplastos</a:t>
            </a:r>
            <a:endParaRPr lang="es-ES" dirty="0"/>
          </a:p>
        </p:txBody>
      </p:sp>
      <p:pic>
        <p:nvPicPr>
          <p:cNvPr id="3" name="Imagen 2"/>
          <p:cNvPicPr>
            <a:picLocks noChangeAspect="1"/>
          </p:cNvPicPr>
          <p:nvPr/>
        </p:nvPicPr>
        <p:blipFill>
          <a:blip r:embed="rId3"/>
          <a:stretch>
            <a:fillRect/>
          </a:stretch>
        </p:blipFill>
        <p:spPr>
          <a:xfrm>
            <a:off x="4041511" y="2291323"/>
            <a:ext cx="4925019" cy="3611681"/>
          </a:xfrm>
          <a:prstGeom prst="rect">
            <a:avLst/>
          </a:prstGeom>
          <a:ln>
            <a:noFill/>
          </a:ln>
          <a:effectLst>
            <a:softEdge rad="112500"/>
          </a:effectLst>
        </p:spPr>
      </p:pic>
      <p:sp>
        <p:nvSpPr>
          <p:cNvPr id="8" name="Rectángulo 7"/>
          <p:cNvSpPr/>
          <p:nvPr/>
        </p:nvSpPr>
        <p:spPr>
          <a:xfrm>
            <a:off x="457200" y="6480950"/>
            <a:ext cx="2098376" cy="307777"/>
          </a:xfrm>
          <a:prstGeom prst="rect">
            <a:avLst/>
          </a:prstGeom>
        </p:spPr>
        <p:txBody>
          <a:bodyPr wrap="none">
            <a:spAutoFit/>
          </a:bodyPr>
          <a:lstStyle/>
          <a:p>
            <a:r>
              <a:rPr lang="es-ES_tradnl" sz="1400" dirty="0">
                <a:solidFill>
                  <a:srgbClr val="2E2224"/>
                </a:solidFill>
              </a:rPr>
              <a:t>Jiménez </a:t>
            </a:r>
            <a:r>
              <a:rPr lang="es-ES_tradnl" sz="1400" dirty="0" smtClean="0">
                <a:solidFill>
                  <a:srgbClr val="2E2224"/>
                </a:solidFill>
              </a:rPr>
              <a:t>y Merchant, 2003</a:t>
            </a:r>
            <a:endParaRPr lang="es-ES" sz="1400" dirty="0"/>
          </a:p>
        </p:txBody>
      </p:sp>
      <p:sp>
        <p:nvSpPr>
          <p:cNvPr id="5" name="Rectángulo 4"/>
          <p:cNvSpPr/>
          <p:nvPr/>
        </p:nvSpPr>
        <p:spPr>
          <a:xfrm>
            <a:off x="4169038" y="5915023"/>
            <a:ext cx="4572000" cy="246221"/>
          </a:xfrm>
          <a:prstGeom prst="rect">
            <a:avLst/>
          </a:prstGeom>
        </p:spPr>
        <p:txBody>
          <a:bodyPr wrap="square">
            <a:spAutoFit/>
          </a:bodyPr>
          <a:lstStyle/>
          <a:p>
            <a:pPr algn="ctr"/>
            <a:r>
              <a:rPr lang="en-US" sz="1000" dirty="0">
                <a:solidFill>
                  <a:schemeClr val="tx1">
                    <a:lumMod val="50000"/>
                    <a:lumOff val="50000"/>
                  </a:schemeClr>
                </a:solidFill>
                <a:latin typeface="Calibri"/>
                <a:cs typeface="Calibri"/>
              </a:rPr>
              <a:t>http://</a:t>
            </a:r>
            <a:r>
              <a:rPr lang="en-US" sz="1000" dirty="0" err="1">
                <a:solidFill>
                  <a:schemeClr val="tx1">
                    <a:lumMod val="50000"/>
                    <a:lumOff val="50000"/>
                  </a:schemeClr>
                </a:solidFill>
                <a:latin typeface="Calibri"/>
                <a:cs typeface="Calibri"/>
              </a:rPr>
              <a:t>www.webquest.es</a:t>
            </a:r>
            <a:r>
              <a:rPr lang="en-US" sz="1000" dirty="0">
                <a:solidFill>
                  <a:schemeClr val="tx1">
                    <a:lumMod val="50000"/>
                    <a:lumOff val="50000"/>
                  </a:schemeClr>
                </a:solidFill>
                <a:latin typeface="Calibri"/>
                <a:cs typeface="Calibri"/>
              </a:rPr>
              <a:t>/files/u16720/300px-BIO3P035D0002.png</a:t>
            </a:r>
            <a:endParaRPr lang="es-ES" sz="1000" dirty="0">
              <a:solidFill>
                <a:schemeClr val="tx1">
                  <a:lumMod val="50000"/>
                  <a:lumOff val="50000"/>
                </a:schemeClr>
              </a:solidFill>
              <a:latin typeface="Calibri"/>
              <a:cs typeface="Calibri"/>
            </a:endParaRPr>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41863607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457200" y="1563026"/>
            <a:ext cx="4040188" cy="4992831"/>
          </a:xfrm>
        </p:spPr>
        <p:txBody>
          <a:bodyPr>
            <a:noAutofit/>
          </a:bodyPr>
          <a:lstStyle/>
          <a:p>
            <a:r>
              <a:rPr lang="es-ES_tradnl" sz="1800" dirty="0"/>
              <a:t>Son </a:t>
            </a:r>
            <a:r>
              <a:rPr lang="es-ES_tradnl" sz="1800" dirty="0" err="1"/>
              <a:t>vesículas</a:t>
            </a:r>
            <a:r>
              <a:rPr lang="es-ES_tradnl" sz="1800" dirty="0"/>
              <a:t> </a:t>
            </a:r>
            <a:r>
              <a:rPr lang="es-ES_tradnl" sz="1800" dirty="0" smtClean="0"/>
              <a:t>membranosas </a:t>
            </a:r>
            <a:r>
              <a:rPr lang="es-ES_tradnl" sz="1800" dirty="0"/>
              <a:t>presentes en las </a:t>
            </a:r>
            <a:r>
              <a:rPr lang="es-ES_tradnl" sz="1800" dirty="0" err="1"/>
              <a:t>células</a:t>
            </a:r>
            <a:r>
              <a:rPr lang="es-ES_tradnl" sz="1800" dirty="0"/>
              <a:t> animales y vegetales. Sin embargo son mucho </a:t>
            </a:r>
            <a:r>
              <a:rPr lang="es-ES_tradnl" sz="1800" dirty="0" err="1"/>
              <a:t>más</a:t>
            </a:r>
            <a:r>
              <a:rPr lang="es-ES_tradnl" sz="1800" dirty="0"/>
              <a:t> importantes en las </a:t>
            </a:r>
            <a:r>
              <a:rPr lang="es-ES_tradnl" sz="1800" dirty="0" err="1"/>
              <a:t>células</a:t>
            </a:r>
            <a:r>
              <a:rPr lang="es-ES_tradnl" sz="1800" dirty="0"/>
              <a:t> </a:t>
            </a:r>
            <a:r>
              <a:rPr lang="es-ES_tradnl" sz="1800" dirty="0" smtClean="0"/>
              <a:t>vegetales.</a:t>
            </a:r>
            <a:endParaRPr lang="es-ES_tradnl" sz="1800" dirty="0"/>
          </a:p>
          <a:p>
            <a:r>
              <a:rPr lang="es-ES_tradnl" sz="1800" dirty="0"/>
              <a:t>P</a:t>
            </a:r>
            <a:r>
              <a:rPr lang="es-ES_tradnl" sz="1800" dirty="0" smtClean="0"/>
              <a:t>ueden </a:t>
            </a:r>
            <a:r>
              <a:rPr lang="es-ES_tradnl" sz="1800" dirty="0"/>
              <a:t>ocupar hasta el 70-90% del citoplasma. </a:t>
            </a:r>
            <a:endParaRPr lang="es-ES_tradnl" sz="1800" dirty="0" smtClean="0"/>
          </a:p>
          <a:p>
            <a:pPr algn="just"/>
            <a:r>
              <a:rPr lang="es-ES_tradnl" sz="1800" dirty="0"/>
              <a:t>S</a:t>
            </a:r>
            <a:r>
              <a:rPr lang="es-ES_tradnl" sz="1800" dirty="0" smtClean="0"/>
              <a:t>u </a:t>
            </a:r>
            <a:r>
              <a:rPr lang="es-ES_tradnl" sz="1800" dirty="0" err="1"/>
              <a:t>función</a:t>
            </a:r>
            <a:r>
              <a:rPr lang="es-ES_tradnl" sz="1800" dirty="0"/>
              <a:t> es la de almacenamiento. </a:t>
            </a:r>
          </a:p>
          <a:p>
            <a:pPr algn="just"/>
            <a:endParaRPr lang="es-ES" sz="18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dirty="0" smtClean="0"/>
              <a:t>Vacuolas</a:t>
            </a:r>
            <a:endParaRPr lang="es-ES" dirty="0"/>
          </a:p>
        </p:txBody>
      </p:sp>
      <p:pic>
        <p:nvPicPr>
          <p:cNvPr id="5" name="Imagen 4"/>
          <p:cNvPicPr>
            <a:picLocks noChangeAspect="1"/>
          </p:cNvPicPr>
          <p:nvPr/>
        </p:nvPicPr>
        <p:blipFill rotWithShape="1">
          <a:blip r:embed="rId3"/>
          <a:srcRect t="2765"/>
          <a:stretch/>
        </p:blipFill>
        <p:spPr>
          <a:xfrm>
            <a:off x="4722113" y="1563026"/>
            <a:ext cx="4127500" cy="5112412"/>
          </a:xfrm>
          <a:prstGeom prst="rect">
            <a:avLst/>
          </a:prstGeom>
          <a:ln>
            <a:noFill/>
          </a:ln>
          <a:effectLst>
            <a:softEdge rad="112500"/>
          </a:effectLst>
        </p:spPr>
      </p:pic>
      <p:sp>
        <p:nvSpPr>
          <p:cNvPr id="8" name="Rectángulo 7"/>
          <p:cNvSpPr/>
          <p:nvPr/>
        </p:nvSpPr>
        <p:spPr>
          <a:xfrm>
            <a:off x="457200" y="6480950"/>
            <a:ext cx="2098376" cy="307777"/>
          </a:xfrm>
          <a:prstGeom prst="rect">
            <a:avLst/>
          </a:prstGeom>
        </p:spPr>
        <p:txBody>
          <a:bodyPr wrap="none">
            <a:spAutoFit/>
          </a:bodyPr>
          <a:lstStyle/>
          <a:p>
            <a:r>
              <a:rPr lang="es-ES_tradnl" sz="1400" dirty="0">
                <a:solidFill>
                  <a:srgbClr val="2E2224"/>
                </a:solidFill>
              </a:rPr>
              <a:t>Jiménez </a:t>
            </a:r>
            <a:r>
              <a:rPr lang="es-ES_tradnl" sz="1400" dirty="0" smtClean="0">
                <a:solidFill>
                  <a:srgbClr val="2E2224"/>
                </a:solidFill>
              </a:rPr>
              <a:t>y Merchant, 2003</a:t>
            </a:r>
            <a:endParaRPr lang="es-ES" sz="1400" dirty="0"/>
          </a:p>
        </p:txBody>
      </p:sp>
      <p:sp>
        <p:nvSpPr>
          <p:cNvPr id="3" name="Rectángulo 2"/>
          <p:cNvSpPr/>
          <p:nvPr/>
        </p:nvSpPr>
        <p:spPr>
          <a:xfrm>
            <a:off x="4722113" y="6420431"/>
            <a:ext cx="4572000" cy="246221"/>
          </a:xfrm>
          <a:prstGeom prst="rect">
            <a:avLst/>
          </a:prstGeom>
        </p:spPr>
        <p:txBody>
          <a:bodyPr wrap="square">
            <a:spAutoFit/>
          </a:bodyPr>
          <a:lstStyle/>
          <a:p>
            <a:pPr algn="ctr"/>
            <a:r>
              <a:rPr lang="nl-NL" sz="1000" dirty="0">
                <a:solidFill>
                  <a:schemeClr val="tx1">
                    <a:lumMod val="50000"/>
                    <a:lumOff val="50000"/>
                  </a:schemeClr>
                </a:solidFill>
                <a:latin typeface="Calibri"/>
                <a:cs typeface="Calibri"/>
              </a:rPr>
              <a:t>http://</a:t>
            </a:r>
            <a:r>
              <a:rPr lang="nl-NL" sz="1000" dirty="0" err="1">
                <a:solidFill>
                  <a:schemeClr val="tx1">
                    <a:lumMod val="50000"/>
                    <a:lumOff val="50000"/>
                  </a:schemeClr>
                </a:solidFill>
                <a:latin typeface="Calibri"/>
                <a:cs typeface="Calibri"/>
              </a:rPr>
              <a:t>i.ytimg.com</a:t>
            </a:r>
            <a:r>
              <a:rPr lang="nl-NL" sz="1000" dirty="0">
                <a:solidFill>
                  <a:schemeClr val="tx1">
                    <a:lumMod val="50000"/>
                    <a:lumOff val="50000"/>
                  </a:schemeClr>
                </a:solidFill>
                <a:latin typeface="Calibri"/>
                <a:cs typeface="Calibri"/>
              </a:rPr>
              <a:t>/vi/</a:t>
            </a:r>
            <a:r>
              <a:rPr lang="nl-NL" sz="1000" dirty="0" err="1">
                <a:solidFill>
                  <a:schemeClr val="tx1">
                    <a:lumMod val="50000"/>
                    <a:lumOff val="50000"/>
                  </a:schemeClr>
                </a:solidFill>
                <a:latin typeface="Calibri"/>
                <a:cs typeface="Calibri"/>
              </a:rPr>
              <a:t>jzFvHLbNLkw</a:t>
            </a:r>
            <a:r>
              <a:rPr lang="nl-NL" sz="1000" dirty="0">
                <a:solidFill>
                  <a:schemeClr val="tx1">
                    <a:lumMod val="50000"/>
                    <a:lumOff val="50000"/>
                  </a:schemeClr>
                </a:solidFill>
                <a:latin typeface="Calibri"/>
                <a:cs typeface="Calibri"/>
              </a:rPr>
              <a:t>/</a:t>
            </a:r>
            <a:r>
              <a:rPr lang="nl-NL" sz="1000" dirty="0" err="1">
                <a:solidFill>
                  <a:schemeClr val="tx1">
                    <a:lumMod val="50000"/>
                    <a:lumOff val="50000"/>
                  </a:schemeClr>
                </a:solidFill>
                <a:latin typeface="Calibri"/>
                <a:cs typeface="Calibri"/>
              </a:rPr>
              <a:t>hqdefault.jpg</a:t>
            </a:r>
            <a:endParaRPr lang="es-ES" sz="1000" dirty="0">
              <a:solidFill>
                <a:schemeClr val="tx1">
                  <a:lumMod val="50000"/>
                  <a:lumOff val="50000"/>
                </a:schemeClr>
              </a:solidFill>
              <a:latin typeface="Calibri"/>
              <a:cs typeface="Calibri"/>
            </a:endParaRPr>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27769541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3594432" y="1772060"/>
            <a:ext cx="5549568" cy="3912829"/>
          </a:xfrm>
          <a:prstGeom prst="rect">
            <a:avLst/>
          </a:prstGeom>
        </p:spPr>
      </p:pic>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4992831"/>
          </a:xfrm>
        </p:spPr>
        <p:txBody>
          <a:bodyPr>
            <a:noAutofit/>
          </a:bodyPr>
          <a:lstStyle/>
          <a:p>
            <a:endParaRPr lang="es-ES_tradnl" sz="1800" dirty="0"/>
          </a:p>
          <a:p>
            <a:r>
              <a:rPr lang="es-ES_tradnl" sz="1800" dirty="0" smtClean="0"/>
              <a:t>Están formados </a:t>
            </a:r>
            <a:r>
              <a:rPr lang="es-ES_tradnl" sz="1800" dirty="0"/>
              <a:t>por dos subunidades (mayor y menor) que se originan en el </a:t>
            </a:r>
            <a:r>
              <a:rPr lang="es-ES_tradnl" sz="1800" dirty="0" smtClean="0"/>
              <a:t>nucléolo </a:t>
            </a:r>
            <a:r>
              <a:rPr lang="es-ES_tradnl" sz="1800" dirty="0"/>
              <a:t>y que, una vez en el citoplasma se ensamblan para llevar a cabo su </a:t>
            </a:r>
            <a:r>
              <a:rPr lang="es-ES_tradnl" sz="1800" dirty="0" err="1"/>
              <a:t>función</a:t>
            </a:r>
            <a:r>
              <a:rPr lang="es-ES_tradnl" sz="1800" dirty="0"/>
              <a:t>. </a:t>
            </a:r>
            <a:endParaRPr lang="es-ES_tradnl" sz="1800" dirty="0" smtClean="0"/>
          </a:p>
          <a:p>
            <a:r>
              <a:rPr lang="es-ES_tradnl" sz="1800" dirty="0" smtClean="0"/>
              <a:t>Los </a:t>
            </a:r>
            <a:r>
              <a:rPr lang="es-ES_tradnl" sz="1800" dirty="0"/>
              <a:t>ribosomas </a:t>
            </a:r>
            <a:r>
              <a:rPr lang="es-ES_tradnl" sz="1800" dirty="0" err="1"/>
              <a:t>están</a:t>
            </a:r>
            <a:r>
              <a:rPr lang="es-ES_tradnl" sz="1800" dirty="0"/>
              <a:t> a cargo de la </a:t>
            </a:r>
            <a:r>
              <a:rPr lang="es-ES_tradnl" sz="1800" dirty="0" err="1"/>
              <a:t>fabricación</a:t>
            </a:r>
            <a:r>
              <a:rPr lang="es-ES_tradnl" sz="1800" dirty="0"/>
              <a:t> o </a:t>
            </a:r>
            <a:r>
              <a:rPr lang="es-ES_tradnl" sz="1800" dirty="0" err="1"/>
              <a:t>síntesis</a:t>
            </a:r>
            <a:r>
              <a:rPr lang="es-ES_tradnl" sz="1800" dirty="0"/>
              <a:t> de las </a:t>
            </a:r>
            <a:r>
              <a:rPr lang="es-ES_tradnl" sz="1800" dirty="0" err="1" smtClean="0"/>
              <a:t>proteínas</a:t>
            </a:r>
            <a:r>
              <a:rPr lang="es-ES_tradnl" sz="1800" dirty="0" smtClean="0"/>
              <a:t>.</a:t>
            </a:r>
          </a:p>
          <a:p>
            <a:r>
              <a:rPr lang="es-ES_tradnl" sz="1800" dirty="0" smtClean="0"/>
              <a:t>Lo hacen </a:t>
            </a:r>
            <a:r>
              <a:rPr lang="es-ES_tradnl" sz="1800" dirty="0"/>
              <a:t>libres en el citoplasma o asociados a la superficie del RER</a:t>
            </a:r>
            <a:endParaRPr lang="es-ES" sz="18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dirty="0" smtClean="0"/>
              <a:t>Ribosomas</a:t>
            </a:r>
            <a:endParaRPr lang="es-ES" dirty="0"/>
          </a:p>
        </p:txBody>
      </p:sp>
      <p:sp>
        <p:nvSpPr>
          <p:cNvPr id="8" name="Rectángulo 7"/>
          <p:cNvSpPr/>
          <p:nvPr/>
        </p:nvSpPr>
        <p:spPr>
          <a:xfrm>
            <a:off x="457200" y="6480950"/>
            <a:ext cx="2098376" cy="307777"/>
          </a:xfrm>
          <a:prstGeom prst="rect">
            <a:avLst/>
          </a:prstGeom>
        </p:spPr>
        <p:txBody>
          <a:bodyPr wrap="none">
            <a:spAutoFit/>
          </a:bodyPr>
          <a:lstStyle/>
          <a:p>
            <a:r>
              <a:rPr lang="es-ES_tradnl" sz="1400" dirty="0">
                <a:solidFill>
                  <a:srgbClr val="2E2224"/>
                </a:solidFill>
              </a:rPr>
              <a:t>Jiménez </a:t>
            </a:r>
            <a:r>
              <a:rPr lang="es-ES_tradnl" sz="1400" dirty="0" smtClean="0">
                <a:solidFill>
                  <a:srgbClr val="2E2224"/>
                </a:solidFill>
              </a:rPr>
              <a:t>y Merchant, 2003</a:t>
            </a:r>
            <a:endParaRPr lang="es-ES" sz="1400" dirty="0"/>
          </a:p>
        </p:txBody>
      </p:sp>
      <p:sp>
        <p:nvSpPr>
          <p:cNvPr id="5" name="Rectángulo 4"/>
          <p:cNvSpPr/>
          <p:nvPr/>
        </p:nvSpPr>
        <p:spPr>
          <a:xfrm>
            <a:off x="4449519" y="5560322"/>
            <a:ext cx="4572000" cy="553998"/>
          </a:xfrm>
          <a:prstGeom prst="rect">
            <a:avLst/>
          </a:prstGeom>
        </p:spPr>
        <p:txBody>
          <a:bodyPr wrap="square">
            <a:spAutoFit/>
          </a:bodyPr>
          <a:lstStyle/>
          <a:p>
            <a:pPr algn="ctr"/>
            <a:r>
              <a:rPr lang="en-US" sz="1000" dirty="0">
                <a:solidFill>
                  <a:schemeClr val="tx1">
                    <a:lumMod val="50000"/>
                    <a:lumOff val="50000"/>
                  </a:schemeClr>
                </a:solidFill>
                <a:latin typeface="Calibri"/>
                <a:cs typeface="Calibri"/>
              </a:rPr>
              <a:t>https://</a:t>
            </a:r>
            <a:r>
              <a:rPr lang="en-US" sz="1000" dirty="0" err="1">
                <a:solidFill>
                  <a:schemeClr val="tx1">
                    <a:lumMod val="50000"/>
                    <a:lumOff val="50000"/>
                  </a:schemeClr>
                </a:solidFill>
                <a:latin typeface="Calibri"/>
                <a:cs typeface="Calibri"/>
              </a:rPr>
              <a:t>upload.wikimedia.org</a:t>
            </a:r>
            <a:r>
              <a:rPr lang="en-US" sz="1000" dirty="0">
                <a:solidFill>
                  <a:schemeClr val="tx1">
                    <a:lumMod val="50000"/>
                    <a:lumOff val="50000"/>
                  </a:schemeClr>
                </a:solidFill>
                <a:latin typeface="Calibri"/>
                <a:cs typeface="Calibri"/>
              </a:rPr>
              <a:t>/</a:t>
            </a:r>
            <a:r>
              <a:rPr lang="en-US" sz="1000" dirty="0" err="1">
                <a:solidFill>
                  <a:schemeClr val="tx1">
                    <a:lumMod val="50000"/>
                    <a:lumOff val="50000"/>
                  </a:schemeClr>
                </a:solidFill>
                <a:latin typeface="Calibri"/>
                <a:cs typeface="Calibri"/>
              </a:rPr>
              <a:t>wikipedia</a:t>
            </a:r>
            <a:r>
              <a:rPr lang="en-US" sz="1000" dirty="0">
                <a:solidFill>
                  <a:schemeClr val="tx1">
                    <a:lumMod val="50000"/>
                    <a:lumOff val="50000"/>
                  </a:schemeClr>
                </a:solidFill>
                <a:latin typeface="Calibri"/>
                <a:cs typeface="Calibri"/>
              </a:rPr>
              <a:t>/commons/thumb/a/a7/</a:t>
            </a:r>
            <a:r>
              <a:rPr lang="en-US" sz="1000" dirty="0" err="1">
                <a:solidFill>
                  <a:schemeClr val="tx1">
                    <a:lumMod val="50000"/>
                    <a:lumOff val="50000"/>
                  </a:schemeClr>
                </a:solidFill>
                <a:latin typeface="Calibri"/>
                <a:cs typeface="Calibri"/>
              </a:rPr>
              <a:t>Ribosome_mRNA_translation_es.svg</a:t>
            </a:r>
            <a:r>
              <a:rPr lang="en-US" sz="1000" dirty="0">
                <a:solidFill>
                  <a:schemeClr val="tx1">
                    <a:lumMod val="50000"/>
                    <a:lumOff val="50000"/>
                  </a:schemeClr>
                </a:solidFill>
                <a:latin typeface="Calibri"/>
                <a:cs typeface="Calibri"/>
              </a:rPr>
              <a:t>/220px-Ribosome_mRNA_translation_es.svg.png</a:t>
            </a:r>
            <a:endParaRPr lang="es-ES" sz="1000" dirty="0">
              <a:solidFill>
                <a:schemeClr val="tx1">
                  <a:lumMod val="50000"/>
                  <a:lumOff val="50000"/>
                </a:schemeClr>
              </a:solidFill>
              <a:latin typeface="Calibri"/>
              <a:cs typeface="Calibri"/>
            </a:endParaRPr>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10957633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3679581" y="2051294"/>
            <a:ext cx="5464420" cy="3602619"/>
          </a:xfrm>
          <a:prstGeom prst="rect">
            <a:avLst/>
          </a:prstGeom>
        </p:spPr>
      </p:pic>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4992831"/>
          </a:xfrm>
        </p:spPr>
        <p:txBody>
          <a:bodyPr>
            <a:noAutofit/>
          </a:bodyPr>
          <a:lstStyle/>
          <a:p>
            <a:endParaRPr lang="es-ES_tradnl" sz="1800" dirty="0"/>
          </a:p>
          <a:p>
            <a:r>
              <a:rPr lang="es-ES_tradnl" sz="1800" dirty="0"/>
              <a:t>En el citoplasma de las </a:t>
            </a:r>
            <a:r>
              <a:rPr lang="es-ES_tradnl" sz="1800" dirty="0" err="1"/>
              <a:t>células</a:t>
            </a:r>
            <a:r>
              <a:rPr lang="es-ES_tradnl" sz="1800" dirty="0"/>
              <a:t> eucariotas existe un conjunto variado de filamentos que forman un esqueleto celular, necesario para mantener la forma de la </a:t>
            </a:r>
            <a:r>
              <a:rPr lang="es-ES_tradnl" sz="1800" dirty="0" err="1"/>
              <a:t>célula</a:t>
            </a:r>
            <a:r>
              <a:rPr lang="es-ES_tradnl" sz="1800" dirty="0"/>
              <a:t> y sostener a las </a:t>
            </a:r>
            <a:r>
              <a:rPr lang="es-ES_tradnl" sz="1800" dirty="0" smtClean="0"/>
              <a:t>orgánulos </a:t>
            </a:r>
            <a:r>
              <a:rPr lang="es-ES_tradnl" sz="1800" dirty="0"/>
              <a:t>en sus posiciones</a:t>
            </a:r>
            <a:r>
              <a:rPr lang="es-ES_tradnl" sz="1800" dirty="0" smtClean="0"/>
              <a:t>.</a:t>
            </a:r>
          </a:p>
          <a:p>
            <a:r>
              <a:rPr lang="es-ES_tradnl" sz="1800" dirty="0" smtClean="0"/>
              <a:t> </a:t>
            </a:r>
            <a:r>
              <a:rPr lang="es-ES_tradnl" sz="1800" dirty="0"/>
              <a:t>Es una estructura muy </a:t>
            </a:r>
            <a:r>
              <a:rPr lang="es-ES_tradnl" sz="1800" dirty="0" err="1" smtClean="0"/>
              <a:t>dinámica</a:t>
            </a:r>
            <a:r>
              <a:rPr lang="es-ES_tradnl" sz="1800" dirty="0" smtClean="0"/>
              <a:t>, constantemente </a:t>
            </a:r>
            <a:r>
              <a:rPr lang="es-ES_tradnl" sz="1800" dirty="0"/>
              <a:t>se está organizando y desorganizando y esto le permite a la </a:t>
            </a:r>
            <a:r>
              <a:rPr lang="es-ES_tradnl" sz="1800" dirty="0" err="1"/>
              <a:t>célula</a:t>
            </a:r>
            <a:r>
              <a:rPr lang="es-ES_tradnl" sz="1800" dirty="0"/>
              <a:t> cambiar de forma (por ejemplo para aquellas </a:t>
            </a:r>
            <a:r>
              <a:rPr lang="es-ES_tradnl" sz="1800" dirty="0" err="1"/>
              <a:t>células</a:t>
            </a:r>
            <a:r>
              <a:rPr lang="es-ES_tradnl" sz="1800" dirty="0"/>
              <a:t> que deben desplazarse) </a:t>
            </a:r>
            <a:r>
              <a:rPr lang="es-ES_tradnl" sz="1800" dirty="0" smtClean="0"/>
              <a:t>o permitir el </a:t>
            </a:r>
            <a:r>
              <a:rPr lang="es-ES_tradnl" sz="1800" dirty="0"/>
              <a:t>movimiento de las </a:t>
            </a:r>
            <a:r>
              <a:rPr lang="es-ES_tradnl" sz="1800" dirty="0" smtClean="0"/>
              <a:t>orgánulos en </a:t>
            </a:r>
            <a:r>
              <a:rPr lang="es-ES_tradnl" sz="1800" dirty="0"/>
              <a:t>el </a:t>
            </a:r>
          </a:p>
          <a:p>
            <a:r>
              <a:rPr lang="es-ES_tradnl" sz="1800" dirty="0"/>
              <a:t>interior del citoplasma. </a:t>
            </a:r>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dirty="0" err="1" smtClean="0"/>
              <a:t>Citoesqueleto</a:t>
            </a:r>
            <a:endParaRPr lang="es-ES" dirty="0"/>
          </a:p>
        </p:txBody>
      </p:sp>
      <p:sp>
        <p:nvSpPr>
          <p:cNvPr id="9" name="Rectángulo 8"/>
          <p:cNvSpPr/>
          <p:nvPr/>
        </p:nvSpPr>
        <p:spPr>
          <a:xfrm>
            <a:off x="457200" y="6480950"/>
            <a:ext cx="2098376" cy="307777"/>
          </a:xfrm>
          <a:prstGeom prst="rect">
            <a:avLst/>
          </a:prstGeom>
        </p:spPr>
        <p:txBody>
          <a:bodyPr wrap="none">
            <a:spAutoFit/>
          </a:bodyPr>
          <a:lstStyle/>
          <a:p>
            <a:r>
              <a:rPr lang="es-ES_tradnl" sz="1400" dirty="0">
                <a:solidFill>
                  <a:srgbClr val="2E2224"/>
                </a:solidFill>
              </a:rPr>
              <a:t>Jiménez </a:t>
            </a:r>
            <a:r>
              <a:rPr lang="es-ES_tradnl" sz="1400" dirty="0" smtClean="0">
                <a:solidFill>
                  <a:srgbClr val="2E2224"/>
                </a:solidFill>
              </a:rPr>
              <a:t>y Merchant, 2003</a:t>
            </a:r>
            <a:endParaRPr lang="es-ES" sz="1400" dirty="0"/>
          </a:p>
        </p:txBody>
      </p:sp>
      <p:sp>
        <p:nvSpPr>
          <p:cNvPr id="3" name="Rectángulo 2"/>
          <p:cNvSpPr/>
          <p:nvPr/>
        </p:nvSpPr>
        <p:spPr>
          <a:xfrm>
            <a:off x="4213969" y="5689941"/>
            <a:ext cx="4572000" cy="246221"/>
          </a:xfrm>
          <a:prstGeom prst="rect">
            <a:avLst/>
          </a:prstGeom>
        </p:spPr>
        <p:txBody>
          <a:bodyPr wrap="square">
            <a:spAutoFit/>
          </a:bodyPr>
          <a:lstStyle/>
          <a:p>
            <a:pPr algn="ctr"/>
            <a:r>
              <a:rPr lang="pt-BR" sz="1000" dirty="0" err="1">
                <a:solidFill>
                  <a:schemeClr val="tx1">
                    <a:lumMod val="50000"/>
                    <a:lumOff val="50000"/>
                  </a:schemeClr>
                </a:solidFill>
                <a:latin typeface="Calibri"/>
                <a:cs typeface="Calibri"/>
              </a:rPr>
              <a:t>http</a:t>
            </a:r>
            <a:r>
              <a:rPr lang="pt-BR" sz="1000" dirty="0">
                <a:solidFill>
                  <a:schemeClr val="tx1">
                    <a:lumMod val="50000"/>
                    <a:lumOff val="50000"/>
                  </a:schemeClr>
                </a:solidFill>
                <a:latin typeface="Calibri"/>
                <a:cs typeface="Calibri"/>
              </a:rPr>
              <a:t>://</a:t>
            </a:r>
            <a:r>
              <a:rPr lang="pt-BR" sz="1000" dirty="0" err="1">
                <a:solidFill>
                  <a:schemeClr val="tx1">
                    <a:lumMod val="50000"/>
                    <a:lumOff val="50000"/>
                  </a:schemeClr>
                </a:solidFill>
                <a:latin typeface="Calibri"/>
                <a:cs typeface="Calibri"/>
              </a:rPr>
              <a:t>www.biologia.edu.ar</a:t>
            </a:r>
            <a:r>
              <a:rPr lang="pt-BR" sz="1000" dirty="0">
                <a:solidFill>
                  <a:schemeClr val="tx1">
                    <a:lumMod val="50000"/>
                    <a:lumOff val="50000"/>
                  </a:schemeClr>
                </a:solidFill>
                <a:latin typeface="Calibri"/>
                <a:cs typeface="Calibri"/>
              </a:rPr>
              <a:t>/</a:t>
            </a:r>
            <a:r>
              <a:rPr lang="pt-BR" sz="1000" dirty="0" err="1">
                <a:solidFill>
                  <a:schemeClr val="tx1">
                    <a:lumMod val="50000"/>
                    <a:lumOff val="50000"/>
                  </a:schemeClr>
                </a:solidFill>
                <a:latin typeface="Calibri"/>
                <a:cs typeface="Calibri"/>
              </a:rPr>
              <a:t>cel_euca</a:t>
            </a:r>
            <a:r>
              <a:rPr lang="pt-BR" sz="1000" dirty="0">
                <a:solidFill>
                  <a:schemeClr val="tx1">
                    <a:lumMod val="50000"/>
                    <a:lumOff val="50000"/>
                  </a:schemeClr>
                </a:solidFill>
                <a:latin typeface="Calibri"/>
                <a:cs typeface="Calibri"/>
              </a:rPr>
              <a:t>/</a:t>
            </a:r>
            <a:r>
              <a:rPr lang="pt-BR" sz="1000" dirty="0" err="1">
                <a:solidFill>
                  <a:schemeClr val="tx1">
                    <a:lumMod val="50000"/>
                    <a:lumOff val="50000"/>
                  </a:schemeClr>
                </a:solidFill>
                <a:latin typeface="Calibri"/>
                <a:cs typeface="Calibri"/>
              </a:rPr>
              <a:t>images</a:t>
            </a:r>
            <a:r>
              <a:rPr lang="pt-BR" sz="1000" dirty="0">
                <a:solidFill>
                  <a:schemeClr val="tx1">
                    <a:lumMod val="50000"/>
                    <a:lumOff val="50000"/>
                  </a:schemeClr>
                </a:solidFill>
                <a:latin typeface="Calibri"/>
                <a:cs typeface="Calibri"/>
              </a:rPr>
              <a:t>/</a:t>
            </a:r>
            <a:r>
              <a:rPr lang="pt-BR" sz="1000" dirty="0" err="1">
                <a:solidFill>
                  <a:schemeClr val="tx1">
                    <a:lumMod val="50000"/>
                    <a:lumOff val="50000"/>
                  </a:schemeClr>
                </a:solidFill>
                <a:latin typeface="Calibri"/>
                <a:cs typeface="Calibri"/>
              </a:rPr>
              <a:t>citoesqueleto.jpg</a:t>
            </a:r>
            <a:endParaRPr lang="es-ES" sz="1000" dirty="0">
              <a:solidFill>
                <a:schemeClr val="tx1">
                  <a:lumMod val="50000"/>
                  <a:lumOff val="50000"/>
                </a:schemeClr>
              </a:solidFill>
              <a:latin typeface="Calibri"/>
              <a:cs typeface="Calibri"/>
            </a:endParaRPr>
          </a:p>
        </p:txBody>
      </p:sp>
      <p:sp>
        <p:nvSpPr>
          <p:cNvPr id="10" name="CuadroTexto 9"/>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10634682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2921000" y="2743200"/>
            <a:ext cx="6223000" cy="4114800"/>
          </a:xfrm>
          <a:prstGeom prst="rect">
            <a:avLst/>
          </a:prstGeom>
        </p:spPr>
      </p:pic>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4992831"/>
          </a:xfrm>
        </p:spPr>
        <p:txBody>
          <a:bodyPr>
            <a:noAutofit/>
          </a:bodyPr>
          <a:lstStyle/>
          <a:p>
            <a:endParaRPr lang="es-ES_tradnl" sz="1800" dirty="0"/>
          </a:p>
          <a:p>
            <a:r>
              <a:rPr lang="es-ES_tradnl" sz="1800" dirty="0"/>
              <a:t>Son dos estructuras formadas por filamentos que pueden observarse en el citoplasma de las </a:t>
            </a:r>
            <a:r>
              <a:rPr lang="es-ES_tradnl" sz="1800" dirty="0" err="1"/>
              <a:t>células</a:t>
            </a:r>
            <a:r>
              <a:rPr lang="es-ES_tradnl" sz="1800" dirty="0"/>
              <a:t> </a:t>
            </a:r>
            <a:r>
              <a:rPr lang="es-ES_tradnl" sz="1800" dirty="0" smtClean="0"/>
              <a:t>animales.</a:t>
            </a:r>
          </a:p>
          <a:p>
            <a:r>
              <a:rPr lang="es-ES_tradnl" sz="1800" dirty="0" smtClean="0"/>
              <a:t>Participan </a:t>
            </a:r>
            <a:r>
              <a:rPr lang="es-ES_tradnl" sz="1800" dirty="0"/>
              <a:t>durante la </a:t>
            </a:r>
            <a:r>
              <a:rPr lang="es-ES_tradnl" sz="1800" dirty="0" err="1"/>
              <a:t>división</a:t>
            </a:r>
            <a:r>
              <a:rPr lang="es-ES_tradnl" sz="1800" dirty="0"/>
              <a:t> de la </a:t>
            </a:r>
            <a:r>
              <a:rPr lang="es-ES_tradnl" sz="1800" dirty="0" err="1"/>
              <a:t>célula</a:t>
            </a:r>
            <a:r>
              <a:rPr lang="es-ES_tradnl" sz="1800" dirty="0"/>
              <a:t> </a:t>
            </a:r>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dirty="0" smtClean="0"/>
              <a:t>Centriolos</a:t>
            </a:r>
            <a:endParaRPr lang="es-ES" dirty="0"/>
          </a:p>
        </p:txBody>
      </p:sp>
      <p:sp>
        <p:nvSpPr>
          <p:cNvPr id="8" name="Rectángulo 7"/>
          <p:cNvSpPr/>
          <p:nvPr/>
        </p:nvSpPr>
        <p:spPr>
          <a:xfrm>
            <a:off x="457200" y="6480950"/>
            <a:ext cx="2098376" cy="307777"/>
          </a:xfrm>
          <a:prstGeom prst="rect">
            <a:avLst/>
          </a:prstGeom>
        </p:spPr>
        <p:txBody>
          <a:bodyPr wrap="none">
            <a:spAutoFit/>
          </a:bodyPr>
          <a:lstStyle/>
          <a:p>
            <a:r>
              <a:rPr lang="es-ES_tradnl" sz="1400" dirty="0">
                <a:solidFill>
                  <a:srgbClr val="2E2224"/>
                </a:solidFill>
              </a:rPr>
              <a:t>Jiménez </a:t>
            </a:r>
            <a:r>
              <a:rPr lang="es-ES_tradnl" sz="1400" dirty="0" smtClean="0">
                <a:solidFill>
                  <a:srgbClr val="2E2224"/>
                </a:solidFill>
              </a:rPr>
              <a:t>y Merchant, 2003</a:t>
            </a:r>
            <a:endParaRPr lang="es-ES" sz="1400" dirty="0"/>
          </a:p>
        </p:txBody>
      </p:sp>
      <p:sp>
        <p:nvSpPr>
          <p:cNvPr id="5" name="Rectángulo 4"/>
          <p:cNvSpPr/>
          <p:nvPr/>
        </p:nvSpPr>
        <p:spPr>
          <a:xfrm>
            <a:off x="1755899" y="5285342"/>
            <a:ext cx="3910598" cy="246221"/>
          </a:xfrm>
          <a:prstGeom prst="rect">
            <a:avLst/>
          </a:prstGeom>
        </p:spPr>
        <p:txBody>
          <a:bodyPr wrap="square">
            <a:spAutoFit/>
          </a:bodyPr>
          <a:lstStyle/>
          <a:p>
            <a:pPr algn="ctr"/>
            <a:r>
              <a:rPr lang="en-US" sz="1000" dirty="0">
                <a:solidFill>
                  <a:schemeClr val="tx1">
                    <a:lumMod val="50000"/>
                    <a:lumOff val="50000"/>
                  </a:schemeClr>
                </a:solidFill>
                <a:latin typeface="Calibri"/>
                <a:cs typeface="Calibri"/>
              </a:rPr>
              <a:t>http://</a:t>
            </a:r>
            <a:r>
              <a:rPr lang="en-US" sz="1000" dirty="0" err="1">
                <a:solidFill>
                  <a:schemeClr val="tx1">
                    <a:lumMod val="50000"/>
                    <a:lumOff val="50000"/>
                  </a:schemeClr>
                </a:solidFill>
                <a:latin typeface="Calibri"/>
                <a:cs typeface="Calibri"/>
              </a:rPr>
              <a:t>www.buzzle.com</a:t>
            </a:r>
            <a:r>
              <a:rPr lang="en-US" sz="1000" dirty="0">
                <a:solidFill>
                  <a:schemeClr val="tx1">
                    <a:lumMod val="50000"/>
                    <a:lumOff val="50000"/>
                  </a:schemeClr>
                </a:solidFill>
                <a:latin typeface="Calibri"/>
                <a:cs typeface="Calibri"/>
              </a:rPr>
              <a:t>/images/public-domain/</a:t>
            </a:r>
            <a:r>
              <a:rPr lang="en-US" sz="1000" dirty="0" err="1">
                <a:solidFill>
                  <a:schemeClr val="tx1">
                    <a:lumMod val="50000"/>
                    <a:lumOff val="50000"/>
                  </a:schemeClr>
                </a:solidFill>
                <a:latin typeface="Calibri"/>
                <a:cs typeface="Calibri"/>
              </a:rPr>
              <a:t>centriole.jpg</a:t>
            </a:r>
            <a:endParaRPr lang="es-ES" sz="1000" dirty="0">
              <a:solidFill>
                <a:schemeClr val="tx1">
                  <a:lumMod val="50000"/>
                  <a:lumOff val="50000"/>
                </a:schemeClr>
              </a:solidFill>
              <a:latin typeface="Calibri"/>
              <a:cs typeface="Calibri"/>
            </a:endParaRPr>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34953310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a:ea typeface="+mj-ea"/>
                <a:cs typeface="Calibri" charset="0"/>
              </a:rPr>
              <a:t>CONTENIDO</a:t>
            </a:r>
          </a:p>
        </p:txBody>
      </p:sp>
      <p:cxnSp>
        <p:nvCxnSpPr>
          <p:cNvPr id="5" name="Conector recto 4"/>
          <p:cNvCxnSpPr/>
          <p:nvPr/>
        </p:nvCxnSpPr>
        <p:spPr>
          <a:xfrm flipV="1">
            <a:off x="0" y="1379832"/>
            <a:ext cx="9144000" cy="1"/>
          </a:xfrm>
          <a:prstGeom prst="line">
            <a:avLst/>
          </a:prstGeom>
          <a:ln w="28575" cmpd="sng">
            <a:solidFill>
              <a:schemeClr val="accent3">
                <a:lumMod val="75000"/>
              </a:schemeClr>
            </a:solidFill>
          </a:ln>
        </p:spPr>
        <p:style>
          <a:lnRef idx="2">
            <a:schemeClr val="accent1"/>
          </a:lnRef>
          <a:fillRef idx="0">
            <a:schemeClr val="accent1"/>
          </a:fillRef>
          <a:effectRef idx="1">
            <a:schemeClr val="accent1"/>
          </a:effectRef>
          <a:fontRef idx="minor">
            <a:schemeClr val="tx1"/>
          </a:fontRef>
        </p:style>
      </p:cxnSp>
      <p:pic>
        <p:nvPicPr>
          <p:cNvPr id="2" name="Imagen 1" descr="Captura de pantalla 2015-10-02 a la(s) 21.06.25.png"/>
          <p:cNvPicPr>
            <a:picLocks noChangeAspect="1"/>
          </p:cNvPicPr>
          <p:nvPr/>
        </p:nvPicPr>
        <p:blipFill rotWithShape="1">
          <a:blip r:embed="rId3">
            <a:extLst>
              <a:ext uri="{28A0092B-C50C-407E-A947-70E740481C1C}">
                <a14:useLocalDpi xmlns:a14="http://schemas.microsoft.com/office/drawing/2010/main" val="0"/>
              </a:ext>
            </a:extLst>
          </a:blip>
          <a:srcRect l="1714" t="22650" r="1587" b="11229"/>
          <a:stretch/>
        </p:blipFill>
        <p:spPr>
          <a:xfrm>
            <a:off x="156776" y="1865908"/>
            <a:ext cx="8842205" cy="3778859"/>
          </a:xfrm>
          <a:prstGeom prst="rect">
            <a:avLst/>
          </a:prstGeom>
        </p:spPr>
      </p:pic>
    </p:spTree>
    <p:extLst>
      <p:ext uri="{BB962C8B-B14F-4D97-AF65-F5344CB8AC3E}">
        <p14:creationId xmlns:p14="http://schemas.microsoft.com/office/powerpoint/2010/main" val="140981233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3" y="1563026"/>
            <a:ext cx="4040188" cy="4992831"/>
          </a:xfrm>
        </p:spPr>
        <p:txBody>
          <a:bodyPr>
            <a:noAutofit/>
          </a:bodyPr>
          <a:lstStyle/>
          <a:p>
            <a:endParaRPr lang="es-ES_tradnl" sz="1800" dirty="0"/>
          </a:p>
          <a:p>
            <a:r>
              <a:rPr lang="es-ES_tradnl" sz="1800" dirty="0"/>
              <a:t>E</a:t>
            </a:r>
            <a:r>
              <a:rPr lang="es-ES_tradnl" sz="1800" dirty="0" smtClean="0"/>
              <a:t>s </a:t>
            </a:r>
            <a:r>
              <a:rPr lang="es-ES_tradnl" sz="1800" dirty="0"/>
              <a:t>una estructura rígida que mantiene la forma característica de cada célula bacteriana. Dependiendo de las especies y de las condiciones de cultivo, la pared celular puede suponer desde el 10% al 40% del peso seco de la célula</a:t>
            </a:r>
            <a:r>
              <a:rPr lang="es-ES_tradnl" sz="1800" dirty="0" smtClean="0"/>
              <a:t>.</a:t>
            </a:r>
            <a:endParaRPr lang="es-ES" sz="1800" dirty="0"/>
          </a:p>
          <a:p>
            <a:r>
              <a:rPr lang="es-ES_tradnl" sz="1800" dirty="0"/>
              <a:t>N</a:t>
            </a:r>
            <a:r>
              <a:rPr lang="es-ES_tradnl" sz="1800" dirty="0" smtClean="0"/>
              <a:t>o </a:t>
            </a:r>
            <a:r>
              <a:rPr lang="es-ES_tradnl" sz="1800" dirty="0"/>
              <a:t>son estructuras homogéneas sino que poseen distintas capas que varían según el tipo de bacteria, existiendo diferencias tanto en su grosor como </a:t>
            </a:r>
            <a:r>
              <a:rPr lang="es-ES_tradnl" sz="1800" dirty="0" smtClean="0"/>
              <a:t>composición (Tinción </a:t>
            </a:r>
            <a:r>
              <a:rPr lang="es-ES_tradnl" sz="1800" dirty="0"/>
              <a:t>de </a:t>
            </a:r>
            <a:r>
              <a:rPr lang="es-ES_tradnl" sz="1800" dirty="0" smtClean="0"/>
              <a:t>Gram).</a:t>
            </a:r>
            <a:r>
              <a:rPr lang="es-ES_tradnl" sz="1800" dirty="0"/>
              <a:t> </a:t>
            </a:r>
            <a:r>
              <a:rPr lang="es-ES_tradnl" sz="1800" dirty="0" smtClean="0"/>
              <a:t>Gram </a:t>
            </a:r>
            <a:r>
              <a:rPr lang="es-ES_tradnl" sz="1800" dirty="0"/>
              <a:t>(-) es </a:t>
            </a:r>
            <a:r>
              <a:rPr lang="es-ES_tradnl" sz="1800" dirty="0" smtClean="0"/>
              <a:t>de 10 </a:t>
            </a:r>
            <a:r>
              <a:rPr lang="es-ES_tradnl" sz="1800" dirty="0"/>
              <a:t>- 15 </a:t>
            </a:r>
            <a:r>
              <a:rPr lang="es-ES_tradnl" sz="1800" dirty="0" err="1" smtClean="0"/>
              <a:t>nm</a:t>
            </a:r>
            <a:r>
              <a:rPr lang="es-ES_tradnl" sz="1800" dirty="0"/>
              <a:t> </a:t>
            </a:r>
            <a:r>
              <a:rPr lang="es-ES_tradnl" sz="1800" dirty="0" smtClean="0"/>
              <a:t>y en  Gram </a:t>
            </a:r>
            <a:r>
              <a:rPr lang="es-ES_tradnl" sz="1800" dirty="0"/>
              <a:t>(+) </a:t>
            </a:r>
            <a:r>
              <a:rPr lang="es-ES_tradnl" sz="1800" dirty="0" smtClean="0"/>
              <a:t>20 </a:t>
            </a:r>
            <a:r>
              <a:rPr lang="es-ES_tradnl" sz="1800" dirty="0"/>
              <a:t>- 25 </a:t>
            </a:r>
            <a:r>
              <a:rPr lang="es-ES_tradnl" sz="1800" dirty="0" err="1" smtClean="0"/>
              <a:t>nm</a:t>
            </a:r>
            <a:r>
              <a:rPr lang="es-ES_tradnl" sz="1800" dirty="0" smtClean="0"/>
              <a:t>. </a:t>
            </a:r>
          </a:p>
          <a:p>
            <a:r>
              <a:rPr lang="es-ES_tradnl" sz="1800" dirty="0" smtClean="0"/>
              <a:t>Compuestas de </a:t>
            </a:r>
            <a:r>
              <a:rPr lang="es-ES_tradnl" sz="1800" dirty="0" err="1" smtClean="0"/>
              <a:t>peptidoglucano</a:t>
            </a:r>
            <a:r>
              <a:rPr lang="es-ES_tradnl" sz="1800" dirty="0" smtClean="0"/>
              <a:t> </a:t>
            </a:r>
            <a:r>
              <a:rPr lang="es-ES_tradnl" sz="1800" dirty="0"/>
              <a:t>o </a:t>
            </a:r>
            <a:r>
              <a:rPr lang="es-ES_tradnl" sz="1800" dirty="0" err="1" smtClean="0"/>
              <a:t>mureína</a:t>
            </a:r>
            <a:endParaRPr lang="es-ES_tradnl" sz="18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dirty="0" smtClean="0"/>
              <a:t>Pared celular en procariontes</a:t>
            </a:r>
            <a:endParaRPr lang="es-ES" dirty="0"/>
          </a:p>
        </p:txBody>
      </p:sp>
      <p:pic>
        <p:nvPicPr>
          <p:cNvPr id="5" name="Imagen 4"/>
          <p:cNvPicPr>
            <a:picLocks noChangeAspect="1"/>
          </p:cNvPicPr>
          <p:nvPr/>
        </p:nvPicPr>
        <p:blipFill>
          <a:blip r:embed="rId3"/>
          <a:stretch>
            <a:fillRect/>
          </a:stretch>
        </p:blipFill>
        <p:spPr>
          <a:xfrm>
            <a:off x="4188043" y="923264"/>
            <a:ext cx="4636882" cy="5934736"/>
          </a:xfrm>
          <a:prstGeom prst="rect">
            <a:avLst/>
          </a:prstGeom>
        </p:spPr>
      </p:pic>
      <p:sp>
        <p:nvSpPr>
          <p:cNvPr id="8" name="Rectángulo 7"/>
          <p:cNvSpPr/>
          <p:nvPr/>
        </p:nvSpPr>
        <p:spPr>
          <a:xfrm>
            <a:off x="2226433" y="6488668"/>
            <a:ext cx="1043876" cy="307777"/>
          </a:xfrm>
          <a:prstGeom prst="rect">
            <a:avLst/>
          </a:prstGeom>
        </p:spPr>
        <p:txBody>
          <a:bodyPr wrap="none">
            <a:spAutoFit/>
          </a:bodyPr>
          <a:lstStyle/>
          <a:p>
            <a:r>
              <a:rPr lang="en-US" sz="1400" dirty="0" err="1">
                <a:solidFill>
                  <a:srgbClr val="2E2224"/>
                </a:solidFill>
              </a:rPr>
              <a:t>Karps</a:t>
            </a:r>
            <a:r>
              <a:rPr lang="en-US" sz="1400" dirty="0">
                <a:solidFill>
                  <a:srgbClr val="2E2224"/>
                </a:solidFill>
              </a:rPr>
              <a:t>, </a:t>
            </a:r>
            <a:r>
              <a:rPr lang="en-US" sz="1400" dirty="0" smtClean="0">
                <a:solidFill>
                  <a:srgbClr val="2E2224"/>
                </a:solidFill>
              </a:rPr>
              <a:t>2010</a:t>
            </a:r>
            <a:endParaRPr lang="es-ES" sz="1400" dirty="0"/>
          </a:p>
        </p:txBody>
      </p:sp>
      <p:sp>
        <p:nvSpPr>
          <p:cNvPr id="3" name="Rectángulo 2"/>
          <p:cNvSpPr/>
          <p:nvPr/>
        </p:nvSpPr>
        <p:spPr>
          <a:xfrm>
            <a:off x="4572000" y="1171417"/>
            <a:ext cx="4572000" cy="246221"/>
          </a:xfrm>
          <a:prstGeom prst="rect">
            <a:avLst/>
          </a:prstGeom>
        </p:spPr>
        <p:txBody>
          <a:bodyPr wrap="square">
            <a:spAutoFit/>
          </a:bodyPr>
          <a:lstStyle/>
          <a:p>
            <a:pPr algn="ctr"/>
            <a:r>
              <a:rPr lang="es-ES_tradnl" sz="1000" dirty="0">
                <a:solidFill>
                  <a:schemeClr val="tx1">
                    <a:lumMod val="50000"/>
                    <a:lumOff val="50000"/>
                  </a:schemeClr>
                </a:solidFill>
                <a:latin typeface="Calibri"/>
                <a:cs typeface="Calibri"/>
              </a:rPr>
              <a:t>http://</a:t>
            </a:r>
            <a:r>
              <a:rPr lang="es-ES_tradnl" sz="1000" dirty="0" err="1">
                <a:solidFill>
                  <a:schemeClr val="tx1">
                    <a:lumMod val="50000"/>
                    <a:lumOff val="50000"/>
                  </a:schemeClr>
                </a:solidFill>
                <a:latin typeface="Calibri"/>
                <a:cs typeface="Calibri"/>
              </a:rPr>
              <a:t>www.monografias.com</a:t>
            </a:r>
            <a:r>
              <a:rPr lang="es-ES_tradnl" sz="1000" dirty="0">
                <a:solidFill>
                  <a:schemeClr val="tx1">
                    <a:lumMod val="50000"/>
                    <a:lumOff val="50000"/>
                  </a:schemeClr>
                </a:solidFill>
                <a:latin typeface="Calibri"/>
                <a:cs typeface="Calibri"/>
              </a:rPr>
              <a:t>/trabajos95/</a:t>
            </a:r>
            <a:r>
              <a:rPr lang="es-ES_tradnl" sz="1000" dirty="0" err="1">
                <a:solidFill>
                  <a:schemeClr val="tx1">
                    <a:lumMod val="50000"/>
                    <a:lumOff val="50000"/>
                  </a:schemeClr>
                </a:solidFill>
                <a:latin typeface="Calibri"/>
                <a:cs typeface="Calibri"/>
              </a:rPr>
              <a:t>celulas</a:t>
            </a:r>
            <a:r>
              <a:rPr lang="es-ES_tradnl" sz="1000" dirty="0">
                <a:solidFill>
                  <a:schemeClr val="tx1">
                    <a:lumMod val="50000"/>
                    <a:lumOff val="50000"/>
                  </a:schemeClr>
                </a:solidFill>
                <a:latin typeface="Calibri"/>
                <a:cs typeface="Calibri"/>
              </a:rPr>
              <a:t>-procariotas/image002.png</a:t>
            </a:r>
            <a:endParaRPr lang="es-ES" sz="1000" dirty="0">
              <a:solidFill>
                <a:schemeClr val="tx1">
                  <a:lumMod val="50000"/>
                  <a:lumOff val="50000"/>
                </a:schemeClr>
              </a:solidFill>
              <a:latin typeface="Calibri"/>
              <a:cs typeface="Calibri"/>
            </a:endParaRPr>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33505333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945640" y="916275"/>
            <a:ext cx="7129898" cy="3955790"/>
          </a:xfrm>
          <a:prstGeom prst="rect">
            <a:avLst/>
          </a:prstGeom>
        </p:spPr>
      </p:pic>
      <p:sp>
        <p:nvSpPr>
          <p:cNvPr id="2" name="Título 1"/>
          <p:cNvSpPr>
            <a:spLocks noGrp="1"/>
          </p:cNvSpPr>
          <p:nvPr>
            <p:ph type="title"/>
          </p:nvPr>
        </p:nvSpPr>
        <p:spPr/>
        <p:txBody>
          <a:bodyPr>
            <a:normAutofit fontScale="90000"/>
          </a:bodyPr>
          <a:lstStyle/>
          <a:p>
            <a:r>
              <a:rPr lang="es-ES_tradnl" dirty="0" smtClean="0"/>
              <a:t>Las </a:t>
            </a:r>
            <a:r>
              <a:rPr lang="es-ES_tradnl" dirty="0" err="1" smtClean="0"/>
              <a:t>organelos</a:t>
            </a:r>
            <a:r>
              <a:rPr lang="es-ES_tradnl" dirty="0" smtClean="0"/>
              <a:t> y sus funciones </a:t>
            </a:r>
            <a:br>
              <a:rPr lang="es-ES_tradnl" dirty="0" smtClean="0"/>
            </a:br>
            <a:endParaRPr lang="es-ES" dirty="0"/>
          </a:p>
        </p:txBody>
      </p:sp>
      <p:sp>
        <p:nvSpPr>
          <p:cNvPr id="6" name="Marcador de texto 5"/>
          <p:cNvSpPr>
            <a:spLocks noGrp="1"/>
          </p:cNvSpPr>
          <p:nvPr>
            <p:ph type="body" idx="1"/>
          </p:nvPr>
        </p:nvSpPr>
        <p:spPr>
          <a:xfrm>
            <a:off x="147855" y="923264"/>
            <a:ext cx="4040188" cy="639762"/>
          </a:xfrm>
        </p:spPr>
        <p:txBody>
          <a:bodyPr/>
          <a:lstStyle/>
          <a:p>
            <a:r>
              <a:rPr lang="es-ES" dirty="0" smtClean="0"/>
              <a:t>Estructura y función</a:t>
            </a:r>
            <a:endParaRPr lang="es-ES" dirty="0"/>
          </a:p>
        </p:txBody>
      </p:sp>
      <p:sp>
        <p:nvSpPr>
          <p:cNvPr id="7" name="Marcador de contenido 6"/>
          <p:cNvSpPr>
            <a:spLocks noGrp="1"/>
          </p:cNvSpPr>
          <p:nvPr>
            <p:ph sz="half" idx="2"/>
          </p:nvPr>
        </p:nvSpPr>
        <p:spPr>
          <a:xfrm>
            <a:off x="1322" y="5001891"/>
            <a:ext cx="9142678" cy="1486778"/>
          </a:xfrm>
        </p:spPr>
        <p:txBody>
          <a:bodyPr>
            <a:noAutofit/>
          </a:bodyPr>
          <a:lstStyle/>
          <a:p>
            <a:pPr marL="0" indent="0">
              <a:buNone/>
            </a:pPr>
            <a:r>
              <a:rPr lang="es-ES_tradnl" sz="1600" dirty="0"/>
              <a:t>P</a:t>
            </a:r>
            <a:r>
              <a:rPr lang="es-ES_tradnl" sz="1600" dirty="0" smtClean="0"/>
              <a:t>resente en </a:t>
            </a:r>
            <a:r>
              <a:rPr lang="es-ES_tradnl" sz="1600" dirty="0" smtClean="0"/>
              <a:t>la célula </a:t>
            </a:r>
            <a:r>
              <a:rPr lang="es-ES_tradnl" sz="1600" dirty="0"/>
              <a:t>vegetal y se compone </a:t>
            </a:r>
            <a:r>
              <a:rPr lang="es-ES_tradnl" sz="1600" dirty="0" smtClean="0"/>
              <a:t>de </a:t>
            </a:r>
            <a:r>
              <a:rPr lang="es-ES_tradnl" sz="1600" dirty="0"/>
              <a:t>dos clases: la pared primaria y la secundaria. </a:t>
            </a:r>
            <a:endParaRPr lang="es-ES_tradnl" sz="1600" dirty="0" smtClean="0"/>
          </a:p>
          <a:p>
            <a:pPr marL="0" indent="0">
              <a:buNone/>
            </a:pPr>
            <a:r>
              <a:rPr lang="es-ES_tradnl" sz="1600" dirty="0" smtClean="0"/>
              <a:t>La </a:t>
            </a:r>
            <a:r>
              <a:rPr lang="es-ES_tradnl" sz="1600" dirty="0"/>
              <a:t>primera se caracteriza por ser delgada, flexible y por encontrarse especialmente en lo que son células jóvenes o que se encuentran en pleno proceso de desarrollo y </a:t>
            </a:r>
            <a:r>
              <a:rPr lang="es-ES_tradnl" sz="1600" dirty="0" smtClean="0"/>
              <a:t>crecimiento.</a:t>
            </a:r>
          </a:p>
          <a:p>
            <a:pPr marL="0" indent="0">
              <a:buNone/>
            </a:pPr>
            <a:r>
              <a:rPr lang="es-ES_tradnl" sz="1600" dirty="0" smtClean="0"/>
              <a:t>La </a:t>
            </a:r>
            <a:r>
              <a:rPr lang="es-ES_tradnl" sz="1600" dirty="0"/>
              <a:t>pared secundaria, por su parte, es la que aparece en la primaria una vez que esta ha procedido a detener su fase de </a:t>
            </a:r>
            <a:r>
              <a:rPr lang="es-ES_tradnl" sz="1600" dirty="0" smtClean="0"/>
              <a:t>crecimiento</a:t>
            </a:r>
            <a:r>
              <a:rPr lang="es-ES_tradnl" sz="1600" dirty="0"/>
              <a:t>.</a:t>
            </a:r>
            <a:endParaRPr lang="es-ES" sz="1600"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dirty="0" smtClean="0"/>
              <a:t>Pared celular en eucariontes</a:t>
            </a:r>
            <a:endParaRPr lang="es-ES" dirty="0"/>
          </a:p>
        </p:txBody>
      </p:sp>
      <p:sp>
        <p:nvSpPr>
          <p:cNvPr id="8" name="Rectángulo 7"/>
          <p:cNvSpPr/>
          <p:nvPr/>
        </p:nvSpPr>
        <p:spPr>
          <a:xfrm>
            <a:off x="4828927" y="6488668"/>
            <a:ext cx="1043876" cy="307777"/>
          </a:xfrm>
          <a:prstGeom prst="rect">
            <a:avLst/>
          </a:prstGeom>
        </p:spPr>
        <p:txBody>
          <a:bodyPr wrap="none">
            <a:spAutoFit/>
          </a:bodyPr>
          <a:lstStyle/>
          <a:p>
            <a:r>
              <a:rPr lang="en-US" sz="1400" dirty="0" err="1">
                <a:solidFill>
                  <a:srgbClr val="2E2224"/>
                </a:solidFill>
              </a:rPr>
              <a:t>Karps</a:t>
            </a:r>
            <a:r>
              <a:rPr lang="en-US" sz="1400" dirty="0">
                <a:solidFill>
                  <a:srgbClr val="2E2224"/>
                </a:solidFill>
              </a:rPr>
              <a:t>, </a:t>
            </a:r>
            <a:r>
              <a:rPr lang="en-US" sz="1400" dirty="0" smtClean="0">
                <a:solidFill>
                  <a:srgbClr val="2E2224"/>
                </a:solidFill>
              </a:rPr>
              <a:t>2010</a:t>
            </a:r>
            <a:endParaRPr lang="es-ES" sz="1400" dirty="0"/>
          </a:p>
        </p:txBody>
      </p:sp>
      <p:sp>
        <p:nvSpPr>
          <p:cNvPr id="3" name="Rectángulo 2"/>
          <p:cNvSpPr/>
          <p:nvPr/>
        </p:nvSpPr>
        <p:spPr>
          <a:xfrm>
            <a:off x="3367965" y="4625844"/>
            <a:ext cx="4572000" cy="246221"/>
          </a:xfrm>
          <a:prstGeom prst="rect">
            <a:avLst/>
          </a:prstGeom>
        </p:spPr>
        <p:txBody>
          <a:bodyPr wrap="square">
            <a:spAutoFit/>
          </a:bodyPr>
          <a:lstStyle/>
          <a:p>
            <a:pPr algn="ctr"/>
            <a:r>
              <a:rPr lang="pt-BR" sz="1000" dirty="0" err="1">
                <a:solidFill>
                  <a:schemeClr val="tx1">
                    <a:lumMod val="50000"/>
                    <a:lumOff val="50000"/>
                  </a:schemeClr>
                </a:solidFill>
                <a:latin typeface="Calibri"/>
                <a:cs typeface="Calibri"/>
              </a:rPr>
              <a:t>http</a:t>
            </a:r>
            <a:r>
              <a:rPr lang="pt-BR" sz="1000" dirty="0">
                <a:solidFill>
                  <a:schemeClr val="tx1">
                    <a:lumMod val="50000"/>
                    <a:lumOff val="50000"/>
                  </a:schemeClr>
                </a:solidFill>
                <a:latin typeface="Calibri"/>
                <a:cs typeface="Calibri"/>
              </a:rPr>
              <a:t>://</a:t>
            </a:r>
            <a:r>
              <a:rPr lang="pt-BR" sz="1000" dirty="0" err="1">
                <a:solidFill>
                  <a:schemeClr val="tx1">
                    <a:lumMod val="50000"/>
                    <a:lumOff val="50000"/>
                  </a:schemeClr>
                </a:solidFill>
                <a:latin typeface="Calibri"/>
                <a:cs typeface="Calibri"/>
              </a:rPr>
              <a:t>www.posgradoeinvestigacion.uadec.mx</a:t>
            </a:r>
            <a:r>
              <a:rPr lang="pt-BR" sz="1000" dirty="0">
                <a:solidFill>
                  <a:schemeClr val="tx1">
                    <a:lumMod val="50000"/>
                    <a:lumOff val="50000"/>
                  </a:schemeClr>
                </a:solidFill>
                <a:latin typeface="Calibri"/>
                <a:cs typeface="Calibri"/>
              </a:rPr>
              <a:t>/</a:t>
            </a:r>
            <a:r>
              <a:rPr lang="pt-BR" sz="1000" dirty="0" err="1">
                <a:solidFill>
                  <a:schemeClr val="tx1">
                    <a:lumMod val="50000"/>
                    <a:lumOff val="50000"/>
                  </a:schemeClr>
                </a:solidFill>
                <a:latin typeface="Calibri"/>
                <a:cs typeface="Calibri"/>
              </a:rPr>
              <a:t>imagenes</a:t>
            </a:r>
            <a:r>
              <a:rPr lang="pt-BR" sz="1000" dirty="0">
                <a:solidFill>
                  <a:schemeClr val="tx1">
                    <a:lumMod val="50000"/>
                    <a:lumOff val="50000"/>
                  </a:schemeClr>
                </a:solidFill>
                <a:latin typeface="Calibri"/>
                <a:cs typeface="Calibri"/>
              </a:rPr>
              <a:t>/2.%20AQM/AQM7/7.4.jpg</a:t>
            </a:r>
            <a:endParaRPr lang="es-ES" sz="1000" dirty="0">
              <a:solidFill>
                <a:schemeClr val="tx1">
                  <a:lumMod val="50000"/>
                  <a:lumOff val="50000"/>
                </a:schemeClr>
              </a:solidFill>
              <a:latin typeface="Calibri"/>
              <a:cs typeface="Calibri"/>
            </a:endParaRPr>
          </a:p>
        </p:txBody>
      </p:sp>
      <p:sp>
        <p:nvSpPr>
          <p:cNvPr id="9" name="CuadroTexto 8"/>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16860953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dirty="0" smtClean="0"/>
              <a:t>y</a:t>
            </a:r>
            <a:r>
              <a:rPr lang="es-ES" dirty="0" smtClean="0"/>
              <a:t>…. ¿los virus?</a:t>
            </a:r>
            <a:endParaRPr lang="es-ES" dirty="0"/>
          </a:p>
        </p:txBody>
      </p:sp>
      <p:pic>
        <p:nvPicPr>
          <p:cNvPr id="5" name="Imagen 4"/>
          <p:cNvPicPr>
            <a:picLocks noChangeAspect="1"/>
          </p:cNvPicPr>
          <p:nvPr/>
        </p:nvPicPr>
        <p:blipFill>
          <a:blip r:embed="rId3"/>
          <a:stretch>
            <a:fillRect/>
          </a:stretch>
        </p:blipFill>
        <p:spPr>
          <a:xfrm rot="16200000">
            <a:off x="-744943" y="1661220"/>
            <a:ext cx="5518878" cy="4028991"/>
          </a:xfrm>
          <a:prstGeom prst="rect">
            <a:avLst/>
          </a:prstGeom>
          <a:ln>
            <a:noFill/>
          </a:ln>
          <a:effectLst>
            <a:softEdge rad="112500"/>
          </a:effectLst>
        </p:spPr>
      </p:pic>
      <p:sp>
        <p:nvSpPr>
          <p:cNvPr id="9" name="CuadroTexto 8"/>
          <p:cNvSpPr txBox="1"/>
          <p:nvPr/>
        </p:nvSpPr>
        <p:spPr>
          <a:xfrm>
            <a:off x="4216864" y="1075185"/>
            <a:ext cx="4927136" cy="2677656"/>
          </a:xfrm>
          <a:prstGeom prst="rect">
            <a:avLst/>
          </a:prstGeom>
          <a:noFill/>
        </p:spPr>
        <p:txBody>
          <a:bodyPr wrap="square" rtlCol="0">
            <a:spAutoFit/>
          </a:bodyPr>
          <a:lstStyle/>
          <a:p>
            <a:r>
              <a:rPr lang="es-ES" sz="2400" dirty="0" smtClean="0"/>
              <a:t>¿son seres vivos?</a:t>
            </a:r>
          </a:p>
          <a:p>
            <a:r>
              <a:rPr lang="es-ES" sz="2400" dirty="0" smtClean="0"/>
              <a:t>¿cumplen con la teoría celular?</a:t>
            </a:r>
          </a:p>
          <a:p>
            <a:r>
              <a:rPr lang="es-ES" sz="2400" dirty="0" smtClean="0"/>
              <a:t>¿por qué persisten?</a:t>
            </a:r>
          </a:p>
          <a:p>
            <a:r>
              <a:rPr lang="es-ES" sz="2400" dirty="0" smtClean="0"/>
              <a:t>¿contienen material genético?</a:t>
            </a:r>
          </a:p>
          <a:p>
            <a:r>
              <a:rPr lang="es-ES" sz="2400" dirty="0" smtClean="0"/>
              <a:t>¿por qué causan enfermedades?</a:t>
            </a:r>
          </a:p>
          <a:p>
            <a:endParaRPr lang="es-ES" sz="2400" dirty="0" smtClean="0"/>
          </a:p>
          <a:p>
            <a:endParaRPr lang="es-ES" sz="2400" dirty="0"/>
          </a:p>
        </p:txBody>
      </p:sp>
      <p:sp>
        <p:nvSpPr>
          <p:cNvPr id="2" name="Rectángulo 1"/>
          <p:cNvSpPr/>
          <p:nvPr/>
        </p:nvSpPr>
        <p:spPr>
          <a:xfrm>
            <a:off x="0" y="6378549"/>
            <a:ext cx="4352344" cy="246221"/>
          </a:xfrm>
          <a:prstGeom prst="rect">
            <a:avLst/>
          </a:prstGeom>
        </p:spPr>
        <p:txBody>
          <a:bodyPr wrap="square">
            <a:spAutoFit/>
          </a:bodyPr>
          <a:lstStyle/>
          <a:p>
            <a:pPr algn="ctr"/>
            <a:r>
              <a:rPr lang="en-US" sz="1000" dirty="0">
                <a:solidFill>
                  <a:schemeClr val="tx1">
                    <a:lumMod val="50000"/>
                    <a:lumOff val="50000"/>
                  </a:schemeClr>
                </a:solidFill>
                <a:latin typeface="Calibri"/>
                <a:cs typeface="Calibri"/>
              </a:rPr>
              <a:t>http://sp5.fotolog.com/photo/21/55/91/</a:t>
            </a:r>
            <a:r>
              <a:rPr lang="en-US" sz="1000" dirty="0" err="1">
                <a:solidFill>
                  <a:schemeClr val="tx1">
                    <a:lumMod val="50000"/>
                    <a:lumOff val="50000"/>
                  </a:schemeClr>
                </a:solidFill>
                <a:latin typeface="Calibri"/>
                <a:cs typeface="Calibri"/>
              </a:rPr>
              <a:t>tenemoproblemas</a:t>
            </a:r>
            <a:r>
              <a:rPr lang="en-US" sz="1000" dirty="0">
                <a:solidFill>
                  <a:schemeClr val="tx1">
                    <a:lumMod val="50000"/>
                    <a:lumOff val="50000"/>
                  </a:schemeClr>
                </a:solidFill>
                <a:latin typeface="Calibri"/>
                <a:cs typeface="Calibri"/>
              </a:rPr>
              <a:t>/1146065037_f.jpg</a:t>
            </a:r>
            <a:endParaRPr lang="es-ES" sz="1000" dirty="0">
              <a:solidFill>
                <a:schemeClr val="tx1">
                  <a:lumMod val="50000"/>
                  <a:lumOff val="50000"/>
                </a:schemeClr>
              </a:solidFill>
              <a:latin typeface="Calibri"/>
              <a:cs typeface="Calibri"/>
            </a:endParaRPr>
          </a:p>
        </p:txBody>
      </p:sp>
      <p:pic>
        <p:nvPicPr>
          <p:cNvPr id="6" name="Imagen 5"/>
          <p:cNvPicPr>
            <a:picLocks noChangeAspect="1"/>
          </p:cNvPicPr>
          <p:nvPr/>
        </p:nvPicPr>
        <p:blipFill>
          <a:blip r:embed="rId4"/>
          <a:stretch>
            <a:fillRect/>
          </a:stretch>
        </p:blipFill>
        <p:spPr>
          <a:xfrm>
            <a:off x="4352344" y="3122270"/>
            <a:ext cx="4484800" cy="3502500"/>
          </a:xfrm>
          <a:prstGeom prst="rect">
            <a:avLst/>
          </a:prstGeom>
          <a:ln>
            <a:noFill/>
          </a:ln>
          <a:effectLst>
            <a:softEdge rad="112500"/>
          </a:effectLst>
        </p:spPr>
      </p:pic>
      <p:sp>
        <p:nvSpPr>
          <p:cNvPr id="7" name="Rectángulo 6"/>
          <p:cNvSpPr/>
          <p:nvPr/>
        </p:nvSpPr>
        <p:spPr>
          <a:xfrm>
            <a:off x="4352344" y="6415740"/>
            <a:ext cx="4572000" cy="400110"/>
          </a:xfrm>
          <a:prstGeom prst="rect">
            <a:avLst/>
          </a:prstGeom>
        </p:spPr>
        <p:txBody>
          <a:bodyPr wrap="square">
            <a:spAutoFit/>
          </a:bodyPr>
          <a:lstStyle/>
          <a:p>
            <a:pPr algn="ctr"/>
            <a:r>
              <a:rPr lang="nb-NO" sz="1000" dirty="0">
                <a:solidFill>
                  <a:schemeClr val="tx1">
                    <a:lumMod val="50000"/>
                    <a:lumOff val="50000"/>
                  </a:schemeClr>
                </a:solidFill>
                <a:latin typeface="Calibri"/>
                <a:cs typeface="Calibri"/>
              </a:rPr>
              <a:t>http://3.bp.blogspot.com/-y_PfFyRuNb4/U1_rGFKgNeI/AAAAAAAAHPY/9M3DElkQIm4/s1600/ciclo+l%C3%ADtico+fago+2.bmp</a:t>
            </a:r>
            <a:endParaRPr lang="es-ES" sz="1000" dirty="0">
              <a:solidFill>
                <a:schemeClr val="tx1">
                  <a:lumMod val="50000"/>
                  <a:lumOff val="50000"/>
                </a:schemeClr>
              </a:solidFill>
              <a:latin typeface="Calibri"/>
              <a:cs typeface="Calibri"/>
            </a:endParaRPr>
          </a:p>
        </p:txBody>
      </p:sp>
      <p:sp>
        <p:nvSpPr>
          <p:cNvPr id="13" name="CuadroTexto 12"/>
          <p:cNvSpPr txBox="1"/>
          <p:nvPr/>
        </p:nvSpPr>
        <p:spPr>
          <a:xfrm>
            <a:off x="5126598" y="815355"/>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y texto alusivo al punto a tratar</a:t>
            </a:r>
            <a:endParaRPr lang="es-ES" sz="2000" dirty="0">
              <a:solidFill>
                <a:schemeClr val="bg1"/>
              </a:solidFill>
            </a:endParaRPr>
          </a:p>
        </p:txBody>
      </p:sp>
    </p:spTree>
    <p:extLst>
      <p:ext uri="{BB962C8B-B14F-4D97-AF65-F5344CB8AC3E}">
        <p14:creationId xmlns:p14="http://schemas.microsoft.com/office/powerpoint/2010/main" val="39887682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eaLnBrk="1" hangingPunct="1"/>
            <a:r>
              <a:rPr lang="es-ES" sz="4800" b="1" dirty="0">
                <a:solidFill>
                  <a:srgbClr val="2E2224"/>
                </a:solidFill>
                <a:latin typeface="Calibri" charset="0"/>
                <a:cs typeface="Calibri" charset="0"/>
              </a:rPr>
              <a:t>REFERENCIAS</a:t>
            </a:r>
            <a:endParaRPr lang="es-MX" sz="4800" b="1" dirty="0">
              <a:solidFill>
                <a:srgbClr val="2E2224"/>
              </a:solidFill>
              <a:latin typeface="Calibri" charset="0"/>
              <a:cs typeface="Calibri" charset="0"/>
            </a:endParaRPr>
          </a:p>
        </p:txBody>
      </p:sp>
      <p:grpSp>
        <p:nvGrpSpPr>
          <p:cNvPr id="5" name="Agrupar 4"/>
          <p:cNvGrpSpPr/>
          <p:nvPr/>
        </p:nvGrpSpPr>
        <p:grpSpPr>
          <a:xfrm>
            <a:off x="-18256" y="6424570"/>
            <a:ext cx="9162256" cy="491242"/>
            <a:chOff x="-18256" y="6424570"/>
            <a:chExt cx="9162256" cy="491242"/>
          </a:xfrm>
        </p:grpSpPr>
        <p:sp>
          <p:nvSpPr>
            <p:cNvPr id="6" name="Rectángulo 5"/>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7" name="Imagen 6"/>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cxnSp>
        <p:nvCxnSpPr>
          <p:cNvPr id="11" name="Conector recto 10"/>
          <p:cNvCxnSpPr/>
          <p:nvPr/>
        </p:nvCxnSpPr>
        <p:spPr>
          <a:xfrm>
            <a:off x="-18256" y="1555479"/>
            <a:ext cx="9164588"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2" name="Marcador de contenido 2"/>
          <p:cNvSpPr>
            <a:spLocks noGrp="1"/>
          </p:cNvSpPr>
          <p:nvPr>
            <p:ph idx="4294967295"/>
          </p:nvPr>
        </p:nvSpPr>
        <p:spPr>
          <a:xfrm>
            <a:off x="187522" y="1628801"/>
            <a:ext cx="8832850" cy="2839974"/>
          </a:xfrm>
          <a:prstGeom prst="rect">
            <a:avLst/>
          </a:prstGeom>
          <a:solidFill>
            <a:srgbClr val="5F6A33">
              <a:alpha val="28000"/>
            </a:srgbClr>
          </a:solidFill>
          <a:ln>
            <a:noFill/>
          </a:ln>
          <a:effectLst/>
          <a:extLst/>
        </p:spPr>
        <p:style>
          <a:lnRef idx="1">
            <a:schemeClr val="accent1"/>
          </a:lnRef>
          <a:fillRef idx="3">
            <a:schemeClr val="accent1"/>
          </a:fillRef>
          <a:effectRef idx="2">
            <a:schemeClr val="accent1"/>
          </a:effectRef>
          <a:fontRef idx="minor">
            <a:schemeClr val="lt1"/>
          </a:fontRef>
        </p:style>
        <p:txBody>
          <a:bodyPr anchor="t">
            <a:noAutofit/>
          </a:bodyPr>
          <a:lstStyle/>
          <a:p>
            <a:pPr marL="57150" indent="0">
              <a:buNone/>
            </a:pPr>
            <a:endParaRPr lang="es-MX" sz="1400" dirty="0">
              <a:solidFill>
                <a:srgbClr val="2E2224"/>
              </a:solidFill>
            </a:endParaRPr>
          </a:p>
          <a:p>
            <a:pPr marL="0" indent="0">
              <a:spcBef>
                <a:spcPts val="0"/>
              </a:spcBef>
              <a:buNone/>
            </a:pPr>
            <a:r>
              <a:rPr lang="es-ES_tradnl" sz="1600" dirty="0" err="1" smtClean="0">
                <a:solidFill>
                  <a:srgbClr val="2E2224"/>
                </a:solidFill>
              </a:rPr>
              <a:t>Alberts</a:t>
            </a:r>
            <a:r>
              <a:rPr lang="es-ES_tradnl" sz="1600" dirty="0">
                <a:solidFill>
                  <a:srgbClr val="2E2224"/>
                </a:solidFill>
              </a:rPr>
              <a:t>, B., </a:t>
            </a:r>
            <a:r>
              <a:rPr lang="es-ES_tradnl" sz="1600" dirty="0" err="1">
                <a:solidFill>
                  <a:srgbClr val="2E2224"/>
                </a:solidFill>
              </a:rPr>
              <a:t>Bray</a:t>
            </a:r>
            <a:r>
              <a:rPr lang="es-ES_tradnl" sz="1600" dirty="0">
                <a:solidFill>
                  <a:srgbClr val="2E2224"/>
                </a:solidFill>
              </a:rPr>
              <a:t>, </a:t>
            </a:r>
            <a:r>
              <a:rPr lang="es-ES_tradnl" sz="1600" dirty="0" err="1">
                <a:solidFill>
                  <a:srgbClr val="2E2224"/>
                </a:solidFill>
              </a:rPr>
              <a:t>D.,Lewis</a:t>
            </a:r>
            <a:r>
              <a:rPr lang="es-ES_tradnl" sz="1600" dirty="0">
                <a:solidFill>
                  <a:srgbClr val="2E2224"/>
                </a:solidFill>
              </a:rPr>
              <a:t>, J y Roberts, K. (2010). Biología Molecular de la Célula. 5ª ed. España. Omega. </a:t>
            </a:r>
          </a:p>
          <a:p>
            <a:pPr marL="0" indent="0">
              <a:spcBef>
                <a:spcPts val="0"/>
              </a:spcBef>
              <a:buNone/>
            </a:pPr>
            <a:r>
              <a:rPr lang="es-ES_tradnl" sz="1600" dirty="0">
                <a:solidFill>
                  <a:srgbClr val="2E2224"/>
                </a:solidFill>
              </a:rPr>
              <a:t>Charlotte J. </a:t>
            </a:r>
            <a:r>
              <a:rPr lang="es-ES_tradnl" sz="1600" dirty="0" err="1">
                <a:solidFill>
                  <a:srgbClr val="2E2224"/>
                </a:solidFill>
              </a:rPr>
              <a:t>Avers</a:t>
            </a:r>
            <a:r>
              <a:rPr lang="es-ES_tradnl" sz="1600" dirty="0">
                <a:solidFill>
                  <a:srgbClr val="2E2224"/>
                </a:solidFill>
              </a:rPr>
              <a:t>. (1983). Biología Celular. España. Iberoamericana. </a:t>
            </a:r>
            <a:endParaRPr lang="en-US" sz="1600" dirty="0">
              <a:solidFill>
                <a:srgbClr val="2E2224"/>
              </a:solidFill>
            </a:endParaRPr>
          </a:p>
          <a:p>
            <a:pPr marL="0" indent="0">
              <a:spcBef>
                <a:spcPts val="0"/>
              </a:spcBef>
              <a:buNone/>
            </a:pPr>
            <a:r>
              <a:rPr lang="en-US" sz="1600" dirty="0">
                <a:solidFill>
                  <a:srgbClr val="2E2224"/>
                </a:solidFill>
              </a:rPr>
              <a:t>Geoffrey M. Cooper. (2009). The Cell a Molecular Approach. 2ed. ASM Pres. Washington. </a:t>
            </a:r>
            <a:endParaRPr lang="es-ES_tradnl" sz="1600" dirty="0">
              <a:solidFill>
                <a:srgbClr val="2E2224"/>
              </a:solidFill>
            </a:endParaRPr>
          </a:p>
          <a:p>
            <a:pPr marL="0" indent="0">
              <a:spcBef>
                <a:spcPts val="0"/>
              </a:spcBef>
              <a:buNone/>
            </a:pPr>
            <a:r>
              <a:rPr lang="es-ES_tradnl" sz="1600" dirty="0" smtClean="0">
                <a:solidFill>
                  <a:srgbClr val="2E2224"/>
                </a:solidFill>
              </a:rPr>
              <a:t>Jiménez </a:t>
            </a:r>
            <a:r>
              <a:rPr lang="es-ES_tradnl" sz="1600" dirty="0">
                <a:solidFill>
                  <a:srgbClr val="2E2224"/>
                </a:solidFill>
              </a:rPr>
              <a:t>F, Merchant H. (2003). Biología Celular y Molecular. Pearson Educación. </a:t>
            </a:r>
          </a:p>
          <a:p>
            <a:pPr marL="0" indent="0">
              <a:spcBef>
                <a:spcPts val="0"/>
              </a:spcBef>
              <a:buNone/>
            </a:pPr>
            <a:r>
              <a:rPr lang="es-ES_tradnl" sz="1600" dirty="0" err="1">
                <a:solidFill>
                  <a:srgbClr val="2E2224"/>
                </a:solidFill>
              </a:rPr>
              <a:t>Junqueira</a:t>
            </a:r>
            <a:r>
              <a:rPr lang="es-ES_tradnl" sz="1600" dirty="0">
                <a:solidFill>
                  <a:srgbClr val="2E2224"/>
                </a:solidFill>
              </a:rPr>
              <a:t> L.C; Carneiro J; López-Sáenz J.F. (2000). Biología Celular. 8 reimpresión. Científicos. La Prensa Medica Mexicana.</a:t>
            </a:r>
          </a:p>
          <a:p>
            <a:pPr marL="0" indent="0">
              <a:spcBef>
                <a:spcPts val="0"/>
              </a:spcBef>
              <a:buNone/>
            </a:pPr>
            <a:r>
              <a:rPr lang="en-US" sz="1600" dirty="0" err="1">
                <a:solidFill>
                  <a:srgbClr val="2E2224"/>
                </a:solidFill>
              </a:rPr>
              <a:t>Karps</a:t>
            </a:r>
            <a:r>
              <a:rPr lang="en-US" sz="1600" dirty="0">
                <a:solidFill>
                  <a:srgbClr val="2E2224"/>
                </a:solidFill>
              </a:rPr>
              <a:t>, G. (2010). Cell Biology. México. McGraw-Hill </a:t>
            </a:r>
            <a:r>
              <a:rPr lang="en-US" sz="1600" dirty="0" err="1">
                <a:solidFill>
                  <a:srgbClr val="2E2224"/>
                </a:solidFill>
              </a:rPr>
              <a:t>Interamericana</a:t>
            </a:r>
            <a:r>
              <a:rPr lang="en-US" sz="1600" dirty="0">
                <a:solidFill>
                  <a:srgbClr val="2E2224"/>
                </a:solidFill>
              </a:rPr>
              <a:t>. 746 p.</a:t>
            </a:r>
          </a:p>
          <a:p>
            <a:pPr marL="0" lvl="1" indent="0">
              <a:spcBef>
                <a:spcPts val="0"/>
              </a:spcBef>
              <a:buNone/>
            </a:pPr>
            <a:r>
              <a:rPr lang="es-ES_tradnl" sz="1600" dirty="0" smtClean="0">
                <a:solidFill>
                  <a:srgbClr val="2E2224"/>
                </a:solidFill>
              </a:rPr>
              <a:t>López </a:t>
            </a:r>
            <a:r>
              <a:rPr lang="es-ES_tradnl" sz="1600" dirty="0">
                <a:solidFill>
                  <a:srgbClr val="2E2224"/>
                </a:solidFill>
              </a:rPr>
              <a:t>Revilla R; Díaz-</a:t>
            </a:r>
            <a:r>
              <a:rPr lang="es-ES_tradnl" sz="1600" dirty="0" err="1">
                <a:solidFill>
                  <a:srgbClr val="2E2224"/>
                </a:solidFill>
              </a:rPr>
              <a:t>Barraga</a:t>
            </a:r>
            <a:r>
              <a:rPr lang="es-ES_tradnl" sz="1600" dirty="0">
                <a:solidFill>
                  <a:srgbClr val="2E2224"/>
                </a:solidFill>
              </a:rPr>
              <a:t> F, Cano </a:t>
            </a:r>
            <a:r>
              <a:rPr lang="es-ES_tradnl" sz="1600" dirty="0" err="1">
                <a:solidFill>
                  <a:srgbClr val="2E2224"/>
                </a:solidFill>
              </a:rPr>
              <a:t>Nanceira</a:t>
            </a:r>
            <a:r>
              <a:rPr lang="es-ES_tradnl" sz="1600" dirty="0">
                <a:solidFill>
                  <a:srgbClr val="2E2224"/>
                </a:solidFill>
              </a:rPr>
              <a:t> R. (1986). Biología Celular. Sociedad Mexicana de Ciencias.</a:t>
            </a:r>
          </a:p>
          <a:p>
            <a:pPr marL="0" indent="0">
              <a:spcBef>
                <a:spcPts val="0"/>
              </a:spcBef>
              <a:buNone/>
            </a:pPr>
            <a:r>
              <a:rPr lang="es-ES_tradnl" sz="1600" dirty="0" err="1">
                <a:solidFill>
                  <a:srgbClr val="2E2224"/>
                </a:solidFill>
              </a:rPr>
              <a:t>Robertis</a:t>
            </a:r>
            <a:r>
              <a:rPr lang="es-ES_tradnl" sz="1600" dirty="0">
                <a:solidFill>
                  <a:srgbClr val="2E2224"/>
                </a:solidFill>
              </a:rPr>
              <a:t> y de </a:t>
            </a:r>
            <a:r>
              <a:rPr lang="es-ES_tradnl" sz="1600" dirty="0" err="1">
                <a:solidFill>
                  <a:srgbClr val="2E2224"/>
                </a:solidFill>
              </a:rPr>
              <a:t>Robertis</a:t>
            </a:r>
            <a:r>
              <a:rPr lang="es-ES_tradnl" sz="1600" dirty="0">
                <a:solidFill>
                  <a:srgbClr val="2E2224"/>
                </a:solidFill>
              </a:rPr>
              <a:t>. (1996). Biología Celular y Molecular. 12ª ed. España. El Ateneo. 628 p</a:t>
            </a:r>
          </a:p>
          <a:p>
            <a:pPr marL="0" indent="0">
              <a:spcBef>
                <a:spcPts val="0"/>
              </a:spcBef>
              <a:buNone/>
            </a:pPr>
            <a:r>
              <a:rPr lang="es-ES_tradnl" sz="1600" dirty="0">
                <a:solidFill>
                  <a:srgbClr val="2E2224"/>
                </a:solidFill>
              </a:rPr>
              <a:t> </a:t>
            </a:r>
          </a:p>
        </p:txBody>
      </p:sp>
      <p:sp>
        <p:nvSpPr>
          <p:cNvPr id="8" name="Marcador de número de diapositiva 7"/>
          <p:cNvSpPr>
            <a:spLocks noGrp="1"/>
          </p:cNvSpPr>
          <p:nvPr>
            <p:ph type="sldNum" sz="quarter" idx="12"/>
          </p:nvPr>
        </p:nvSpPr>
        <p:spPr/>
        <p:txBody>
          <a:bodyPr>
            <a:normAutofit/>
          </a:bodyPr>
          <a:lstStyle/>
          <a:p>
            <a:pPr>
              <a:defRPr/>
            </a:pPr>
            <a:fld id="{F0343A7C-E0AF-4547-9C9F-8102B599A5C0}" type="slidenum">
              <a:rPr lang="en-US" smtClean="0"/>
              <a:pPr>
                <a:defRPr/>
              </a:pPr>
              <a:t>33</a:t>
            </a:fld>
            <a:endParaRPr lang="en-US"/>
          </a:p>
        </p:txBody>
      </p:sp>
      <p:sp>
        <p:nvSpPr>
          <p:cNvPr id="9" name="CuadroTexto 8"/>
          <p:cNvSpPr txBox="1"/>
          <p:nvPr/>
        </p:nvSpPr>
        <p:spPr>
          <a:xfrm>
            <a:off x="5126598" y="1207355"/>
            <a:ext cx="3668575" cy="1015663"/>
          </a:xfrm>
          <a:prstGeom prst="rect">
            <a:avLst/>
          </a:prstGeom>
          <a:solidFill>
            <a:srgbClr val="800000"/>
          </a:solidFill>
        </p:spPr>
        <p:txBody>
          <a:bodyPr wrap="square" rtlCol="0">
            <a:spAutoFit/>
          </a:bodyPr>
          <a:lstStyle/>
          <a:p>
            <a:r>
              <a:rPr lang="es-ES_tradnl" sz="2000" dirty="0" smtClean="0">
                <a:solidFill>
                  <a:schemeClr val="bg1"/>
                </a:solidFill>
              </a:rPr>
              <a:t>Mostrar referencias consultadas para la elaboraci</a:t>
            </a:r>
            <a:r>
              <a:rPr lang="es-ES_tradnl" sz="2000" dirty="0" smtClean="0">
                <a:solidFill>
                  <a:schemeClr val="bg1"/>
                </a:solidFill>
              </a:rPr>
              <a:t>ón de la presentación</a:t>
            </a:r>
            <a:endParaRPr lang="es-ES" sz="2000" dirty="0">
              <a:solidFill>
                <a:schemeClr val="bg1"/>
              </a:solidFill>
            </a:endParaRPr>
          </a:p>
        </p:txBody>
      </p:sp>
    </p:spTree>
    <p:extLst>
      <p:ext uri="{BB962C8B-B14F-4D97-AF65-F5344CB8AC3E}">
        <p14:creationId xmlns:p14="http://schemas.microsoft.com/office/powerpoint/2010/main" val="22859048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alphaModFix amt="27000"/>
          </a:blip>
          <a:stretch>
            <a:fillRect/>
          </a:stretch>
        </p:blipFill>
        <p:spPr>
          <a:xfrm>
            <a:off x="1" y="27407"/>
            <a:ext cx="9144000" cy="6830593"/>
          </a:xfrm>
          <a:prstGeom prst="rect">
            <a:avLst/>
          </a:prstGeom>
        </p:spPr>
      </p:pic>
      <p:sp>
        <p:nvSpPr>
          <p:cNvPr id="2" name="Título 1"/>
          <p:cNvSpPr>
            <a:spLocks noGrp="1"/>
          </p:cNvSpPr>
          <p:nvPr>
            <p:ph type="title"/>
          </p:nvPr>
        </p:nvSpPr>
        <p:spPr>
          <a:xfrm>
            <a:off x="0" y="0"/>
            <a:ext cx="9144000" cy="916275"/>
          </a:xfrm>
          <a:solidFill>
            <a:schemeClr val="accent3">
              <a:lumMod val="40000"/>
              <a:lumOff val="60000"/>
            </a:schemeClr>
          </a:solidFill>
        </p:spPr>
        <p:txBody>
          <a:bodyPr/>
          <a:lstStyle/>
          <a:p>
            <a:pPr algn="l"/>
            <a:r>
              <a:rPr lang="es-ES" dirty="0" smtClean="0"/>
              <a:t>Temario:</a:t>
            </a:r>
            <a:endParaRPr lang="es-ES" dirty="0"/>
          </a:p>
        </p:txBody>
      </p:sp>
      <p:sp>
        <p:nvSpPr>
          <p:cNvPr id="3" name="Marcador de contenido 2"/>
          <p:cNvSpPr>
            <a:spLocks noGrp="1"/>
          </p:cNvSpPr>
          <p:nvPr>
            <p:ph idx="1"/>
          </p:nvPr>
        </p:nvSpPr>
        <p:spPr/>
        <p:txBody>
          <a:bodyPr/>
          <a:lstStyle/>
          <a:p>
            <a:pPr marL="514350" lvl="0" indent="-514350">
              <a:buFont typeface="+mj-lt"/>
              <a:buAutoNum type="arabicPeriod"/>
            </a:pPr>
            <a:r>
              <a:rPr lang="es-ES_tradnl" dirty="0"/>
              <a:t>Teoría celular</a:t>
            </a:r>
          </a:p>
          <a:p>
            <a:pPr marL="514350" lvl="0" indent="-514350">
              <a:buFont typeface="+mj-lt"/>
              <a:buAutoNum type="arabicPeriod"/>
            </a:pPr>
            <a:r>
              <a:rPr lang="es-ES_tradnl" dirty="0"/>
              <a:t>Células procariontes y eucariontes</a:t>
            </a:r>
          </a:p>
          <a:p>
            <a:pPr marL="514350" indent="-514350">
              <a:buFont typeface="+mj-lt"/>
              <a:buAutoNum type="arabicPeriod"/>
            </a:pPr>
            <a:r>
              <a:rPr lang="es-ES_tradnl" dirty="0"/>
              <a:t>Componentes celulares: estructura, función y variantes entre organismos</a:t>
            </a:r>
            <a:r>
              <a:rPr lang="es-ES_tradnl" dirty="0" smtClean="0">
                <a:effectLst/>
              </a:rPr>
              <a:t> </a:t>
            </a:r>
            <a:endParaRPr lang="es-ES" dirty="0"/>
          </a:p>
        </p:txBody>
      </p:sp>
      <p:sp>
        <p:nvSpPr>
          <p:cNvPr id="5" name="CuadroTexto 4"/>
          <p:cNvSpPr txBox="1"/>
          <p:nvPr/>
        </p:nvSpPr>
        <p:spPr>
          <a:xfrm>
            <a:off x="5018225" y="1364152"/>
            <a:ext cx="3668575" cy="707886"/>
          </a:xfrm>
          <a:prstGeom prst="rect">
            <a:avLst/>
          </a:prstGeom>
          <a:solidFill>
            <a:srgbClr val="800000"/>
          </a:solidFill>
        </p:spPr>
        <p:txBody>
          <a:bodyPr wrap="square" rtlCol="0">
            <a:spAutoFit/>
          </a:bodyPr>
          <a:lstStyle/>
          <a:p>
            <a:r>
              <a:rPr lang="es-ES" sz="2000" dirty="0" smtClean="0">
                <a:solidFill>
                  <a:schemeClr val="bg1"/>
                </a:solidFill>
              </a:rPr>
              <a:t>Anexar el temario con los puntos m</a:t>
            </a:r>
            <a:r>
              <a:rPr lang="es-ES" sz="2000" dirty="0" smtClean="0">
                <a:solidFill>
                  <a:schemeClr val="bg1"/>
                </a:solidFill>
              </a:rPr>
              <a:t>ás importantes de tratar</a:t>
            </a:r>
            <a:endParaRPr lang="es-ES" sz="2000" dirty="0">
              <a:solidFill>
                <a:schemeClr val="bg1"/>
              </a:solidFill>
            </a:endParaRPr>
          </a:p>
        </p:txBody>
      </p:sp>
    </p:spTree>
    <p:extLst>
      <p:ext uri="{BB962C8B-B14F-4D97-AF65-F5344CB8AC3E}">
        <p14:creationId xmlns:p14="http://schemas.microsoft.com/office/powerpoint/2010/main" val="7369188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alphaModFix amt="27000"/>
          </a:blip>
          <a:stretch>
            <a:fillRect/>
          </a:stretch>
        </p:blipFill>
        <p:spPr>
          <a:xfrm>
            <a:off x="0" y="-14808"/>
            <a:ext cx="9128500" cy="6872808"/>
          </a:xfrm>
          <a:prstGeom prst="rect">
            <a:avLst/>
          </a:prstGeom>
        </p:spPr>
      </p:pic>
      <p:sp>
        <p:nvSpPr>
          <p:cNvPr id="3" name="Marcador de contenido 2"/>
          <p:cNvSpPr>
            <a:spLocks noGrp="1"/>
          </p:cNvSpPr>
          <p:nvPr>
            <p:ph idx="1"/>
          </p:nvPr>
        </p:nvSpPr>
        <p:spPr/>
        <p:txBody>
          <a:bodyPr>
            <a:normAutofit fontScale="92500"/>
          </a:bodyPr>
          <a:lstStyle/>
          <a:p>
            <a:endParaRPr lang="es-ES_tradnl" sz="3800" dirty="0" smtClean="0"/>
          </a:p>
          <a:p>
            <a:r>
              <a:rPr lang="es-ES_tradnl" sz="3800" dirty="0" smtClean="0"/>
              <a:t>Unidad </a:t>
            </a:r>
            <a:r>
              <a:rPr lang="es-ES_tradnl" sz="3800" dirty="0"/>
              <a:t>estructural</a:t>
            </a:r>
            <a:r>
              <a:rPr lang="es-ES_tradnl" sz="3800" dirty="0" smtClean="0"/>
              <a:t>, histológica </a:t>
            </a:r>
            <a:r>
              <a:rPr lang="es-ES_tradnl" sz="3800" dirty="0"/>
              <a:t>y </a:t>
            </a:r>
            <a:r>
              <a:rPr lang="es-ES_tradnl" sz="3800" dirty="0" smtClean="0"/>
              <a:t>anatómica </a:t>
            </a:r>
            <a:r>
              <a:rPr lang="es-ES_tradnl" sz="3800" dirty="0"/>
              <a:t>de los seres </a:t>
            </a:r>
            <a:r>
              <a:rPr lang="es-ES_tradnl" sz="3800" dirty="0" smtClean="0"/>
              <a:t>vivos.</a:t>
            </a:r>
          </a:p>
          <a:p>
            <a:endParaRPr lang="es-ES_tradnl" sz="3800" dirty="0" smtClean="0"/>
          </a:p>
          <a:p>
            <a:r>
              <a:rPr lang="es-ES_tradnl" sz="3800" dirty="0"/>
              <a:t>E</a:t>
            </a:r>
            <a:r>
              <a:rPr lang="es-ES_tradnl" sz="3800" dirty="0" smtClean="0"/>
              <a:t>structura </a:t>
            </a:r>
            <a:r>
              <a:rPr lang="es-ES_tradnl" sz="3800" dirty="0"/>
              <a:t>más pequeña capaz de realizar por sí misma las tres funciones vitales: nutrición, relación y reproducción. </a:t>
            </a:r>
            <a:endParaRPr lang="es-ES_tradnl" sz="3800" dirty="0" smtClean="0"/>
          </a:p>
          <a:p>
            <a:endParaRPr lang="es-ES_tradnl" sz="3800" dirty="0" smtClean="0"/>
          </a:p>
          <a:p>
            <a:endParaRPr lang="es-ES_tradnl" dirty="0" smtClean="0"/>
          </a:p>
          <a:p>
            <a:endParaRPr lang="es-ES" dirty="0"/>
          </a:p>
        </p:txBody>
      </p:sp>
      <p:sp>
        <p:nvSpPr>
          <p:cNvPr id="6"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a:t>La célula</a:t>
            </a:r>
          </a:p>
        </p:txBody>
      </p:sp>
      <p:sp>
        <p:nvSpPr>
          <p:cNvPr id="2" name="Rectángulo 1"/>
          <p:cNvSpPr/>
          <p:nvPr/>
        </p:nvSpPr>
        <p:spPr>
          <a:xfrm>
            <a:off x="865309" y="6270556"/>
            <a:ext cx="2824699" cy="369332"/>
          </a:xfrm>
          <a:prstGeom prst="rect">
            <a:avLst/>
          </a:prstGeom>
        </p:spPr>
        <p:txBody>
          <a:bodyPr wrap="none">
            <a:spAutoFit/>
          </a:bodyPr>
          <a:lstStyle/>
          <a:p>
            <a:r>
              <a:rPr lang="es-ES_tradnl" dirty="0" err="1">
                <a:solidFill>
                  <a:srgbClr val="2E2224"/>
                </a:solidFill>
              </a:rPr>
              <a:t>Robertis</a:t>
            </a:r>
            <a:r>
              <a:rPr lang="es-ES_tradnl" dirty="0">
                <a:solidFill>
                  <a:srgbClr val="2E2224"/>
                </a:solidFill>
              </a:rPr>
              <a:t> y de </a:t>
            </a:r>
            <a:r>
              <a:rPr lang="es-ES_tradnl" dirty="0" err="1" smtClean="0">
                <a:solidFill>
                  <a:srgbClr val="2E2224"/>
                </a:solidFill>
              </a:rPr>
              <a:t>Robertis</a:t>
            </a:r>
            <a:r>
              <a:rPr lang="es-ES_tradnl" dirty="0" smtClean="0">
                <a:solidFill>
                  <a:srgbClr val="2E2224"/>
                </a:solidFill>
              </a:rPr>
              <a:t>, 1996 </a:t>
            </a:r>
            <a:endParaRPr lang="es-ES" dirty="0"/>
          </a:p>
        </p:txBody>
      </p:sp>
      <p:sp>
        <p:nvSpPr>
          <p:cNvPr id="7" name="CuadroTexto 6"/>
          <p:cNvSpPr txBox="1"/>
          <p:nvPr/>
        </p:nvSpPr>
        <p:spPr>
          <a:xfrm>
            <a:off x="5170625" y="1400145"/>
            <a:ext cx="3668575" cy="400110"/>
          </a:xfrm>
          <a:prstGeom prst="rect">
            <a:avLst/>
          </a:prstGeom>
          <a:solidFill>
            <a:srgbClr val="800000"/>
          </a:solidFill>
        </p:spPr>
        <p:txBody>
          <a:bodyPr wrap="square" rtlCol="0">
            <a:spAutoFit/>
          </a:bodyPr>
          <a:lstStyle/>
          <a:p>
            <a:r>
              <a:rPr lang="es-ES" sz="2000" dirty="0" smtClean="0">
                <a:solidFill>
                  <a:schemeClr val="bg1"/>
                </a:solidFill>
              </a:rPr>
              <a:t>D</a:t>
            </a:r>
            <a:r>
              <a:rPr lang="es-ES" sz="2000" dirty="0" smtClean="0">
                <a:solidFill>
                  <a:schemeClr val="bg1"/>
                </a:solidFill>
              </a:rPr>
              <a:t>e</a:t>
            </a:r>
            <a:r>
              <a:rPr lang="es-ES" sz="2000" dirty="0" smtClean="0">
                <a:solidFill>
                  <a:schemeClr val="bg1"/>
                </a:solidFill>
              </a:rPr>
              <a:t>finiciones de los temas a tratar</a:t>
            </a:r>
            <a:endParaRPr lang="es-ES" sz="2000" dirty="0">
              <a:solidFill>
                <a:schemeClr val="bg1"/>
              </a:solidFill>
            </a:endParaRPr>
          </a:p>
        </p:txBody>
      </p:sp>
      <p:sp>
        <p:nvSpPr>
          <p:cNvPr id="8" name="CuadroTexto 7"/>
          <p:cNvSpPr txBox="1"/>
          <p:nvPr/>
        </p:nvSpPr>
        <p:spPr>
          <a:xfrm>
            <a:off x="5170625" y="916275"/>
            <a:ext cx="3668575" cy="400110"/>
          </a:xfrm>
          <a:prstGeom prst="rect">
            <a:avLst/>
          </a:prstGeom>
          <a:solidFill>
            <a:srgbClr val="800000"/>
          </a:solidFill>
        </p:spPr>
        <p:txBody>
          <a:bodyPr wrap="square" rtlCol="0">
            <a:spAutoFit/>
          </a:bodyPr>
          <a:lstStyle/>
          <a:p>
            <a:r>
              <a:rPr lang="es-ES_tradnl" sz="2000" dirty="0" smtClean="0">
                <a:solidFill>
                  <a:schemeClr val="bg1"/>
                </a:solidFill>
              </a:rPr>
              <a:t>Mostrar título de la dispositiva</a:t>
            </a:r>
            <a:endParaRPr lang="es-ES" sz="2000" dirty="0">
              <a:solidFill>
                <a:schemeClr val="bg1"/>
              </a:solidFill>
            </a:endParaRPr>
          </a:p>
        </p:txBody>
      </p:sp>
      <p:sp>
        <p:nvSpPr>
          <p:cNvPr id="9" name="CuadroTexto 8"/>
          <p:cNvSpPr txBox="1"/>
          <p:nvPr/>
        </p:nvSpPr>
        <p:spPr>
          <a:xfrm>
            <a:off x="3690008" y="6216765"/>
            <a:ext cx="5438492" cy="400110"/>
          </a:xfrm>
          <a:prstGeom prst="rect">
            <a:avLst/>
          </a:prstGeom>
          <a:solidFill>
            <a:srgbClr val="800000"/>
          </a:solidFill>
        </p:spPr>
        <p:txBody>
          <a:bodyPr wrap="square" rtlCol="0">
            <a:spAutoFit/>
          </a:bodyPr>
          <a:lstStyle/>
          <a:p>
            <a:r>
              <a:rPr lang="es-ES_tradnl" sz="2000" dirty="0" smtClean="0">
                <a:solidFill>
                  <a:schemeClr val="bg1"/>
                </a:solidFill>
              </a:rPr>
              <a:t>Mostrar citas de donde se obtuvo la informaci</a:t>
            </a:r>
            <a:r>
              <a:rPr lang="es-ES_tradnl" sz="2000" dirty="0" smtClean="0">
                <a:solidFill>
                  <a:schemeClr val="bg1"/>
                </a:solidFill>
              </a:rPr>
              <a:t>ón</a:t>
            </a:r>
            <a:endParaRPr lang="es-ES" sz="2000" dirty="0">
              <a:solidFill>
                <a:schemeClr val="bg1"/>
              </a:solidFill>
            </a:endParaRPr>
          </a:p>
        </p:txBody>
      </p:sp>
    </p:spTree>
    <p:extLst>
      <p:ext uri="{BB962C8B-B14F-4D97-AF65-F5344CB8AC3E}">
        <p14:creationId xmlns:p14="http://schemas.microsoft.com/office/powerpoint/2010/main" val="13662688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3">
            <a:alphaModFix amt="22000"/>
          </a:blip>
          <a:stretch>
            <a:fillRect/>
          </a:stretch>
        </p:blipFill>
        <p:spPr>
          <a:xfrm>
            <a:off x="0" y="0"/>
            <a:ext cx="9144000" cy="6858000"/>
          </a:xfrm>
          <a:prstGeom prst="rect">
            <a:avLst/>
          </a:prstGeom>
        </p:spPr>
      </p:pic>
      <p:sp>
        <p:nvSpPr>
          <p:cNvPr id="3" name="Marcador de contenido 2"/>
          <p:cNvSpPr>
            <a:spLocks noGrp="1"/>
          </p:cNvSpPr>
          <p:nvPr>
            <p:ph idx="1"/>
          </p:nvPr>
        </p:nvSpPr>
        <p:spPr>
          <a:xfrm>
            <a:off x="0" y="1141326"/>
            <a:ext cx="9144000" cy="5716674"/>
          </a:xfrm>
        </p:spPr>
        <p:txBody>
          <a:bodyPr>
            <a:normAutofit fontScale="85000" lnSpcReduction="20000"/>
          </a:bodyPr>
          <a:lstStyle/>
          <a:p>
            <a:pPr marL="514350" indent="-514350">
              <a:buFont typeface="+mj-lt"/>
              <a:buAutoNum type="arabicPeriod"/>
            </a:pPr>
            <a:r>
              <a:rPr lang="es-ES_tradnl" dirty="0" smtClean="0"/>
              <a:t>La </a:t>
            </a:r>
            <a:r>
              <a:rPr lang="es-ES_tradnl" dirty="0"/>
              <a:t>célula es la unidad básica estructural de todos los seres vivos, todos los organismos están formados por células.</a:t>
            </a:r>
          </a:p>
          <a:p>
            <a:pPr marL="514350" indent="-514350">
              <a:buFont typeface="+mj-lt"/>
              <a:buAutoNum type="arabicPeriod"/>
            </a:pPr>
            <a:endParaRPr lang="es-ES" dirty="0"/>
          </a:p>
          <a:p>
            <a:pPr marL="514350" indent="-514350">
              <a:buFont typeface="+mj-lt"/>
              <a:buAutoNum type="arabicPeriod"/>
            </a:pPr>
            <a:r>
              <a:rPr lang="es-ES_tradnl" dirty="0" smtClean="0"/>
              <a:t>La </a:t>
            </a:r>
            <a:r>
              <a:rPr lang="es-ES_tradnl" dirty="0"/>
              <a:t>célula es la unidad funcional de todos los organismos. Todo el funcionamiento del organismo depende de las funciones que ocurren al interior de la célula, respiración, reproducción, digestión, crecimiento entre otras.</a:t>
            </a:r>
          </a:p>
          <a:p>
            <a:pPr marL="514350" indent="-514350">
              <a:buFont typeface="+mj-lt"/>
              <a:buAutoNum type="arabicPeriod"/>
            </a:pPr>
            <a:endParaRPr lang="es-ES" dirty="0"/>
          </a:p>
          <a:p>
            <a:pPr marL="514350" indent="-514350">
              <a:buFont typeface="+mj-lt"/>
              <a:buAutoNum type="arabicPeriod"/>
            </a:pPr>
            <a:r>
              <a:rPr lang="es-ES_tradnl" dirty="0" smtClean="0"/>
              <a:t>Todas </a:t>
            </a:r>
            <a:r>
              <a:rPr lang="es-ES_tradnl" dirty="0"/>
              <a:t>las células se originan por la división de células preexistentes (en otras palabras, a través de la reproducción). Cada célula contiene material genético que se transmite durante este </a:t>
            </a:r>
            <a:r>
              <a:rPr lang="es-ES_tradnl" dirty="0" smtClean="0"/>
              <a:t>proceso.</a:t>
            </a:r>
          </a:p>
          <a:p>
            <a:pPr marL="514350" indent="-514350">
              <a:buFont typeface="+mj-lt"/>
              <a:buAutoNum type="arabicPeriod"/>
            </a:pPr>
            <a:endParaRPr lang="es-ES_tradnl" dirty="0"/>
          </a:p>
          <a:p>
            <a:pPr marL="514350" indent="-514350">
              <a:buFont typeface="+mj-lt"/>
              <a:buAutoNum type="arabicPeriod"/>
            </a:pPr>
            <a:r>
              <a:rPr lang="es-ES_tradnl" dirty="0" smtClean="0"/>
              <a:t>Las </a:t>
            </a:r>
            <a:r>
              <a:rPr lang="es-ES_tradnl" dirty="0"/>
              <a:t>células contienen el material hereditario</a:t>
            </a:r>
            <a:r>
              <a:rPr lang="es-ES_tradnl" dirty="0" smtClean="0"/>
              <a:t>.</a:t>
            </a:r>
            <a:endParaRPr lang="es-ES_tradnl" dirty="0"/>
          </a:p>
          <a:p>
            <a:pPr marL="514350" indent="-514350">
              <a:buFont typeface="+mj-lt"/>
              <a:buAutoNum type="arabicPeriod"/>
            </a:pPr>
            <a:endParaRPr lang="es-ES" dirty="0"/>
          </a:p>
        </p:txBody>
      </p:sp>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a:t>Teoría celular</a:t>
            </a:r>
          </a:p>
        </p:txBody>
      </p:sp>
      <p:sp>
        <p:nvSpPr>
          <p:cNvPr id="2" name="Rectángulo 1"/>
          <p:cNvSpPr/>
          <p:nvPr/>
        </p:nvSpPr>
        <p:spPr>
          <a:xfrm>
            <a:off x="357647" y="6444588"/>
            <a:ext cx="4572000" cy="369332"/>
          </a:xfrm>
          <a:prstGeom prst="rect">
            <a:avLst/>
          </a:prstGeom>
        </p:spPr>
        <p:txBody>
          <a:bodyPr>
            <a:spAutoFit/>
          </a:bodyPr>
          <a:lstStyle/>
          <a:p>
            <a:r>
              <a:rPr lang="es-ES_tradnl" dirty="0" err="1" smtClean="0">
                <a:solidFill>
                  <a:srgbClr val="2E2224"/>
                </a:solidFill>
              </a:rPr>
              <a:t>Alberts</a:t>
            </a:r>
            <a:r>
              <a:rPr lang="es-ES_tradnl" dirty="0">
                <a:solidFill>
                  <a:srgbClr val="2E2224"/>
                </a:solidFill>
              </a:rPr>
              <a:t> </a:t>
            </a:r>
            <a:r>
              <a:rPr lang="es-ES_tradnl" i="1" dirty="0" smtClean="0">
                <a:solidFill>
                  <a:srgbClr val="2E2224"/>
                </a:solidFill>
              </a:rPr>
              <a:t>et al.</a:t>
            </a:r>
            <a:r>
              <a:rPr lang="es-ES_tradnl" dirty="0" smtClean="0">
                <a:solidFill>
                  <a:srgbClr val="2E2224"/>
                </a:solidFill>
              </a:rPr>
              <a:t>, 2010 </a:t>
            </a:r>
            <a:endParaRPr lang="es-ES" dirty="0"/>
          </a:p>
        </p:txBody>
      </p:sp>
      <p:sp>
        <p:nvSpPr>
          <p:cNvPr id="7" name="CuadroTexto 6"/>
          <p:cNvSpPr txBox="1"/>
          <p:nvPr/>
        </p:nvSpPr>
        <p:spPr>
          <a:xfrm>
            <a:off x="5143647" y="1788054"/>
            <a:ext cx="3668575" cy="400110"/>
          </a:xfrm>
          <a:prstGeom prst="rect">
            <a:avLst/>
          </a:prstGeom>
          <a:solidFill>
            <a:srgbClr val="800000"/>
          </a:solidFill>
        </p:spPr>
        <p:txBody>
          <a:bodyPr wrap="square" rtlCol="0">
            <a:spAutoFit/>
          </a:bodyPr>
          <a:lstStyle/>
          <a:p>
            <a:r>
              <a:rPr lang="es-ES" sz="2000" dirty="0" smtClean="0">
                <a:solidFill>
                  <a:schemeClr val="bg1"/>
                </a:solidFill>
              </a:rPr>
              <a:t>D</a:t>
            </a:r>
            <a:r>
              <a:rPr lang="es-ES" sz="2000" dirty="0" smtClean="0">
                <a:solidFill>
                  <a:schemeClr val="bg1"/>
                </a:solidFill>
              </a:rPr>
              <a:t>e</a:t>
            </a:r>
            <a:r>
              <a:rPr lang="es-ES" sz="2000" dirty="0" smtClean="0">
                <a:solidFill>
                  <a:schemeClr val="bg1"/>
                </a:solidFill>
              </a:rPr>
              <a:t>finiciones de los temas a tratar</a:t>
            </a:r>
            <a:endParaRPr lang="es-ES" sz="2000" dirty="0">
              <a:solidFill>
                <a:schemeClr val="bg1"/>
              </a:solidFill>
            </a:endParaRPr>
          </a:p>
        </p:txBody>
      </p:sp>
    </p:spTree>
    <p:extLst>
      <p:ext uri="{BB962C8B-B14F-4D97-AF65-F5344CB8AC3E}">
        <p14:creationId xmlns:p14="http://schemas.microsoft.com/office/powerpoint/2010/main" val="2241744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986577057"/>
              </p:ext>
            </p:extLst>
          </p:nvPr>
        </p:nvGraphicFramePr>
        <p:xfrm>
          <a:off x="264271" y="1044876"/>
          <a:ext cx="8879729" cy="56423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ítulo 1"/>
          <p:cNvSpPr txBox="1">
            <a:spLocks/>
          </p:cNvSpPr>
          <p:nvPr/>
        </p:nvSpPr>
        <p:spPr>
          <a:xfrm>
            <a:off x="0" y="0"/>
            <a:ext cx="9144000" cy="916275"/>
          </a:xfrm>
          <a:prstGeom prst="rect">
            <a:avLst/>
          </a:prstGeom>
          <a:solidFill>
            <a:schemeClr val="accent3">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dirty="0" smtClean="0"/>
              <a:t>Tipos de células</a:t>
            </a:r>
            <a:endParaRPr lang="es-ES" dirty="0"/>
          </a:p>
        </p:txBody>
      </p:sp>
      <p:sp>
        <p:nvSpPr>
          <p:cNvPr id="2" name="Rectángulo 1"/>
          <p:cNvSpPr/>
          <p:nvPr/>
        </p:nvSpPr>
        <p:spPr>
          <a:xfrm>
            <a:off x="407824" y="6488668"/>
            <a:ext cx="1284952" cy="369332"/>
          </a:xfrm>
          <a:prstGeom prst="rect">
            <a:avLst/>
          </a:prstGeom>
        </p:spPr>
        <p:txBody>
          <a:bodyPr wrap="none">
            <a:spAutoFit/>
          </a:bodyPr>
          <a:lstStyle/>
          <a:p>
            <a:r>
              <a:rPr lang="en-US" dirty="0" err="1">
                <a:solidFill>
                  <a:srgbClr val="2E2224"/>
                </a:solidFill>
              </a:rPr>
              <a:t>Karps</a:t>
            </a:r>
            <a:r>
              <a:rPr lang="en-US" dirty="0">
                <a:solidFill>
                  <a:srgbClr val="2E2224"/>
                </a:solidFill>
              </a:rPr>
              <a:t>, </a:t>
            </a:r>
            <a:r>
              <a:rPr lang="en-US" dirty="0" smtClean="0">
                <a:solidFill>
                  <a:srgbClr val="2E2224"/>
                </a:solidFill>
              </a:rPr>
              <a:t>2010</a:t>
            </a:r>
            <a:endParaRPr lang="es-ES" dirty="0"/>
          </a:p>
        </p:txBody>
      </p:sp>
      <p:sp>
        <p:nvSpPr>
          <p:cNvPr id="6" name="CuadroTexto 5"/>
          <p:cNvSpPr txBox="1"/>
          <p:nvPr/>
        </p:nvSpPr>
        <p:spPr>
          <a:xfrm>
            <a:off x="407824" y="1364152"/>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mapas conceptuales para su mejor comprensi</a:t>
            </a:r>
            <a:r>
              <a:rPr lang="es-ES_tradnl" sz="2000" dirty="0" smtClean="0">
                <a:solidFill>
                  <a:schemeClr val="bg1"/>
                </a:solidFill>
              </a:rPr>
              <a:t>ón</a:t>
            </a:r>
            <a:endParaRPr lang="es-ES" sz="2000" dirty="0">
              <a:solidFill>
                <a:schemeClr val="bg1"/>
              </a:solidFill>
            </a:endParaRPr>
          </a:p>
        </p:txBody>
      </p:sp>
    </p:spTree>
    <p:extLst>
      <p:ext uri="{BB962C8B-B14F-4D97-AF65-F5344CB8AC3E}">
        <p14:creationId xmlns:p14="http://schemas.microsoft.com/office/powerpoint/2010/main" val="17763816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192928" y="164601"/>
            <a:ext cx="8685140" cy="6474377"/>
          </a:xfrm>
          <a:prstGeom prst="rect">
            <a:avLst/>
          </a:prstGeom>
        </p:spPr>
      </p:pic>
      <p:sp>
        <p:nvSpPr>
          <p:cNvPr id="2" name="Rectángulo 1"/>
          <p:cNvSpPr/>
          <p:nvPr/>
        </p:nvSpPr>
        <p:spPr>
          <a:xfrm>
            <a:off x="0" y="6515867"/>
            <a:ext cx="4572000" cy="246221"/>
          </a:xfrm>
          <a:prstGeom prst="rect">
            <a:avLst/>
          </a:prstGeom>
        </p:spPr>
        <p:txBody>
          <a:bodyPr>
            <a:spAutoFit/>
          </a:bodyPr>
          <a:lstStyle/>
          <a:p>
            <a:r>
              <a:rPr lang="es-ES_tradnl" sz="1000" dirty="0">
                <a:solidFill>
                  <a:schemeClr val="tx1">
                    <a:lumMod val="50000"/>
                    <a:lumOff val="50000"/>
                  </a:schemeClr>
                </a:solidFill>
                <a:latin typeface="Calibri"/>
                <a:cs typeface="Calibri"/>
              </a:rPr>
              <a:t>http://</a:t>
            </a:r>
            <a:r>
              <a:rPr lang="es-ES_tradnl" sz="1000" dirty="0" err="1">
                <a:solidFill>
                  <a:schemeClr val="tx1">
                    <a:lumMod val="50000"/>
                    <a:lumOff val="50000"/>
                  </a:schemeClr>
                </a:solidFill>
                <a:latin typeface="Calibri"/>
                <a:cs typeface="Calibri"/>
              </a:rPr>
              <a:t>comosellama.org</a:t>
            </a:r>
            <a:r>
              <a:rPr lang="es-ES_tradnl" sz="1000" dirty="0">
                <a:solidFill>
                  <a:schemeClr val="tx1">
                    <a:lumMod val="50000"/>
                    <a:lumOff val="50000"/>
                  </a:schemeClr>
                </a:solidFill>
                <a:latin typeface="Calibri"/>
                <a:cs typeface="Calibri"/>
              </a:rPr>
              <a:t>/</a:t>
            </a:r>
            <a:r>
              <a:rPr lang="es-ES_tradnl" sz="1000" dirty="0" err="1">
                <a:solidFill>
                  <a:schemeClr val="tx1">
                    <a:lumMod val="50000"/>
                    <a:lumOff val="50000"/>
                  </a:schemeClr>
                </a:solidFill>
                <a:latin typeface="Calibri"/>
                <a:cs typeface="Calibri"/>
              </a:rPr>
              <a:t>wp-content</a:t>
            </a:r>
            <a:r>
              <a:rPr lang="es-ES_tradnl" sz="1000" dirty="0">
                <a:solidFill>
                  <a:schemeClr val="tx1">
                    <a:lumMod val="50000"/>
                    <a:lumOff val="50000"/>
                  </a:schemeClr>
                </a:solidFill>
                <a:latin typeface="Calibri"/>
                <a:cs typeface="Calibri"/>
              </a:rPr>
              <a:t>/</a:t>
            </a:r>
            <a:r>
              <a:rPr lang="es-ES_tradnl" sz="1000" dirty="0" err="1">
                <a:solidFill>
                  <a:schemeClr val="tx1">
                    <a:lumMod val="50000"/>
                    <a:lumOff val="50000"/>
                  </a:schemeClr>
                </a:solidFill>
                <a:latin typeface="Calibri"/>
                <a:cs typeface="Calibri"/>
              </a:rPr>
              <a:t>uploads</a:t>
            </a:r>
            <a:r>
              <a:rPr lang="es-ES_tradnl" sz="1000" dirty="0">
                <a:solidFill>
                  <a:schemeClr val="tx1">
                    <a:lumMod val="50000"/>
                    <a:lumOff val="50000"/>
                  </a:schemeClr>
                </a:solidFill>
                <a:latin typeface="Calibri"/>
                <a:cs typeface="Calibri"/>
              </a:rPr>
              <a:t>/2014/04/</a:t>
            </a:r>
            <a:r>
              <a:rPr lang="es-ES_tradnl" sz="1000" dirty="0" err="1">
                <a:solidFill>
                  <a:schemeClr val="tx1">
                    <a:lumMod val="50000"/>
                    <a:lumOff val="50000"/>
                  </a:schemeClr>
                </a:solidFill>
                <a:latin typeface="Calibri"/>
                <a:cs typeface="Calibri"/>
              </a:rPr>
              <a:t>celulas.jpg</a:t>
            </a:r>
            <a:endParaRPr lang="es-ES" sz="1000" dirty="0">
              <a:solidFill>
                <a:schemeClr val="tx1">
                  <a:lumMod val="50000"/>
                  <a:lumOff val="50000"/>
                </a:schemeClr>
              </a:solidFill>
              <a:latin typeface="Calibri"/>
              <a:cs typeface="Calibri"/>
            </a:endParaRPr>
          </a:p>
        </p:txBody>
      </p:sp>
      <p:sp>
        <p:nvSpPr>
          <p:cNvPr id="5" name="CuadroTexto 4"/>
          <p:cNvSpPr txBox="1"/>
          <p:nvPr/>
        </p:nvSpPr>
        <p:spPr>
          <a:xfrm>
            <a:off x="407824" y="1364152"/>
            <a:ext cx="3668575" cy="707886"/>
          </a:xfrm>
          <a:prstGeom prst="rect">
            <a:avLst/>
          </a:prstGeom>
          <a:solidFill>
            <a:srgbClr val="800000"/>
          </a:solidFill>
        </p:spPr>
        <p:txBody>
          <a:bodyPr wrap="square" rtlCol="0">
            <a:spAutoFit/>
          </a:bodyPr>
          <a:lstStyle/>
          <a:p>
            <a:r>
              <a:rPr lang="es-ES_tradnl" sz="2000" dirty="0" smtClean="0">
                <a:solidFill>
                  <a:schemeClr val="bg1"/>
                </a:solidFill>
              </a:rPr>
              <a:t>Uso de mapas mentales para su mejor comprensi</a:t>
            </a:r>
            <a:r>
              <a:rPr lang="es-ES_tradnl" sz="2000" dirty="0" smtClean="0">
                <a:solidFill>
                  <a:schemeClr val="bg1"/>
                </a:solidFill>
              </a:rPr>
              <a:t>ón</a:t>
            </a:r>
            <a:endParaRPr lang="es-ES" sz="2000" dirty="0">
              <a:solidFill>
                <a:schemeClr val="bg1"/>
              </a:solidFill>
            </a:endParaRPr>
          </a:p>
        </p:txBody>
      </p:sp>
    </p:spTree>
    <p:extLst>
      <p:ext uri="{BB962C8B-B14F-4D97-AF65-F5344CB8AC3E}">
        <p14:creationId xmlns:p14="http://schemas.microsoft.com/office/powerpoint/2010/main" val="2120367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0" y="139700"/>
            <a:ext cx="9144000" cy="6560820"/>
          </a:xfrm>
          <a:prstGeom prst="rect">
            <a:avLst/>
          </a:prstGeom>
        </p:spPr>
      </p:pic>
      <p:sp>
        <p:nvSpPr>
          <p:cNvPr id="2" name="Rectángulo 1"/>
          <p:cNvSpPr/>
          <p:nvPr/>
        </p:nvSpPr>
        <p:spPr>
          <a:xfrm>
            <a:off x="109744" y="6352508"/>
            <a:ext cx="5016854" cy="400110"/>
          </a:xfrm>
          <a:prstGeom prst="rect">
            <a:avLst/>
          </a:prstGeom>
        </p:spPr>
        <p:txBody>
          <a:bodyPr>
            <a:spAutoFit/>
          </a:bodyPr>
          <a:lstStyle/>
          <a:p>
            <a:r>
              <a:rPr lang="nb-NO" sz="1000" dirty="0">
                <a:solidFill>
                  <a:schemeClr val="tx1">
                    <a:lumMod val="50000"/>
                    <a:lumOff val="50000"/>
                  </a:schemeClr>
                </a:solidFill>
                <a:latin typeface="Calibri"/>
                <a:cs typeface="Calibri"/>
              </a:rPr>
              <a:t>http://3.bp.blogspot.com/_e75OEcVkZ3Y/TKi3qjqyt2I/AAAAAAAAAAQ/W8ZBpzXAkfU/s1600/</a:t>
            </a:r>
            <a:r>
              <a:rPr lang="nb-NO" sz="1000" dirty="0" err="1">
                <a:solidFill>
                  <a:schemeClr val="tx1">
                    <a:lumMod val="50000"/>
                    <a:lumOff val="50000"/>
                  </a:schemeClr>
                </a:solidFill>
                <a:latin typeface="Calibri"/>
                <a:cs typeface="Calibri"/>
              </a:rPr>
              <a:t>procariota.gif</a:t>
            </a:r>
            <a:endParaRPr lang="es-ES" sz="1000" dirty="0">
              <a:solidFill>
                <a:schemeClr val="tx1">
                  <a:lumMod val="50000"/>
                  <a:lumOff val="50000"/>
                </a:schemeClr>
              </a:solidFill>
              <a:latin typeface="Calibri"/>
              <a:cs typeface="Calibri"/>
            </a:endParaRPr>
          </a:p>
        </p:txBody>
      </p:sp>
      <p:sp>
        <p:nvSpPr>
          <p:cNvPr id="5" name="CuadroTexto 4"/>
          <p:cNvSpPr txBox="1"/>
          <p:nvPr/>
        </p:nvSpPr>
        <p:spPr>
          <a:xfrm>
            <a:off x="5126598" y="815355"/>
            <a:ext cx="3668575" cy="1323439"/>
          </a:xfrm>
          <a:prstGeom prst="rect">
            <a:avLst/>
          </a:prstGeom>
          <a:solidFill>
            <a:srgbClr val="800000"/>
          </a:solidFill>
        </p:spPr>
        <p:txBody>
          <a:bodyPr wrap="square" rtlCol="0">
            <a:spAutoFit/>
          </a:bodyPr>
          <a:lstStyle/>
          <a:p>
            <a:r>
              <a:rPr lang="es-ES_tradnl" sz="2000" dirty="0" smtClean="0">
                <a:solidFill>
                  <a:schemeClr val="bg1"/>
                </a:solidFill>
              </a:rPr>
              <a:t>Uso de im</a:t>
            </a:r>
            <a:r>
              <a:rPr lang="es-ES_tradnl" sz="2000" dirty="0" smtClean="0">
                <a:solidFill>
                  <a:schemeClr val="bg1"/>
                </a:solidFill>
              </a:rPr>
              <a:t>ágenes </a:t>
            </a:r>
            <a:r>
              <a:rPr lang="es-ES_tradnl" sz="2000" dirty="0" smtClean="0">
                <a:solidFill>
                  <a:schemeClr val="bg1"/>
                </a:solidFill>
              </a:rPr>
              <a:t>para su mejor comprensi</a:t>
            </a:r>
            <a:r>
              <a:rPr lang="es-ES_tradnl" sz="2000" dirty="0" smtClean="0">
                <a:solidFill>
                  <a:schemeClr val="bg1"/>
                </a:solidFill>
              </a:rPr>
              <a:t>ón. Importante colocar la referencia de donde se obtuvo la </a:t>
            </a:r>
            <a:r>
              <a:rPr lang="es-ES_tradnl" sz="2000" dirty="0" err="1" smtClean="0">
                <a:solidFill>
                  <a:schemeClr val="bg1"/>
                </a:solidFill>
              </a:rPr>
              <a:t>im</a:t>
            </a:r>
            <a:r>
              <a:rPr lang="es-ES" sz="2000" dirty="0" smtClean="0">
                <a:solidFill>
                  <a:schemeClr val="bg1"/>
                </a:solidFill>
              </a:rPr>
              <a:t>a</a:t>
            </a:r>
            <a:r>
              <a:rPr lang="es-ES_tradnl" sz="2000" dirty="0" smtClean="0">
                <a:solidFill>
                  <a:schemeClr val="bg1"/>
                </a:solidFill>
              </a:rPr>
              <a:t>gen.</a:t>
            </a:r>
            <a:endParaRPr lang="es-ES" sz="2000" dirty="0">
              <a:solidFill>
                <a:schemeClr val="bg1"/>
              </a:solidFill>
            </a:endParaRPr>
          </a:p>
        </p:txBody>
      </p:sp>
      <p:sp>
        <p:nvSpPr>
          <p:cNvPr id="3" name="Flecha abajo 2"/>
          <p:cNvSpPr/>
          <p:nvPr/>
        </p:nvSpPr>
        <p:spPr>
          <a:xfrm>
            <a:off x="1865643" y="5409568"/>
            <a:ext cx="564396" cy="831036"/>
          </a:xfrm>
          <a:prstGeom prst="downArrow">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2261900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583</TotalTime>
  <Words>8319</Words>
  <Application>Microsoft Macintosh PowerPoint</Application>
  <PresentationFormat>Presentación en pantalla (4:3)</PresentationFormat>
  <Paragraphs>446</Paragraphs>
  <Slides>33</Slides>
  <Notes>31</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Presentación de PowerPoint</vt:lpstr>
      <vt:lpstr>GUIÓN</vt:lpstr>
      <vt:lpstr>Presentación de PowerPoint</vt:lpstr>
      <vt:lpstr>Temario: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Las organelos y sus funciones  </vt:lpstr>
      <vt:lpstr>Las organelos y sus funciones  </vt:lpstr>
      <vt:lpstr>Las organelos y sus funciones  </vt:lpstr>
      <vt:lpstr>Las organelos y sus funciones  </vt:lpstr>
      <vt:lpstr>Las organelos y sus funciones  </vt:lpstr>
      <vt:lpstr>Las organelos y sus funciones  </vt:lpstr>
      <vt:lpstr>Las organelos y sus funciones  </vt:lpstr>
      <vt:lpstr>Las organelos y sus funciones  </vt:lpstr>
      <vt:lpstr>Las organelos y sus funciones  </vt:lpstr>
      <vt:lpstr>Las organelos y sus funciones  </vt:lpstr>
      <vt:lpstr>Las organelos y sus funciones  </vt:lpstr>
      <vt:lpstr>Las organelos y sus funciones  </vt:lpstr>
      <vt:lpstr>Las organelos y sus funciones  </vt:lpstr>
      <vt:lpstr>Las organelos y sus funciones  </vt:lpstr>
      <vt:lpstr>Presentación de PowerPoint</vt:lpstr>
      <vt:lpstr>REFERENCIAS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CRISTY BURROLA</dc:creator>
  <cp:lastModifiedBy>CRISTY BURROLA</cp:lastModifiedBy>
  <cp:revision>56</cp:revision>
  <dcterms:created xsi:type="dcterms:W3CDTF">2015-07-03T00:16:23Z</dcterms:created>
  <dcterms:modified xsi:type="dcterms:W3CDTF">2015-10-03T02:22:39Z</dcterms:modified>
</cp:coreProperties>
</file>