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91" r:id="rId3"/>
    <p:sldId id="296" r:id="rId4"/>
    <p:sldId id="297" r:id="rId5"/>
    <p:sldId id="290" r:id="rId6"/>
    <p:sldId id="307" r:id="rId7"/>
    <p:sldId id="318" r:id="rId8"/>
    <p:sldId id="308" r:id="rId9"/>
    <p:sldId id="265" r:id="rId10"/>
    <p:sldId id="292" r:id="rId11"/>
    <p:sldId id="268" r:id="rId12"/>
    <p:sldId id="294" r:id="rId13"/>
    <p:sldId id="266" r:id="rId14"/>
    <p:sldId id="293" r:id="rId15"/>
    <p:sldId id="270" r:id="rId16"/>
    <p:sldId id="295" r:id="rId17"/>
    <p:sldId id="303" r:id="rId18"/>
    <p:sldId id="298" r:id="rId19"/>
    <p:sldId id="300" r:id="rId20"/>
    <p:sldId id="299" r:id="rId21"/>
    <p:sldId id="301" r:id="rId22"/>
    <p:sldId id="302" r:id="rId23"/>
    <p:sldId id="304" r:id="rId24"/>
    <p:sldId id="269" r:id="rId25"/>
    <p:sldId id="306" r:id="rId26"/>
    <p:sldId id="309" r:id="rId27"/>
    <p:sldId id="305" r:id="rId28"/>
    <p:sldId id="312" r:id="rId29"/>
    <p:sldId id="267" r:id="rId30"/>
    <p:sldId id="310" r:id="rId31"/>
    <p:sldId id="311" r:id="rId32"/>
    <p:sldId id="313" r:id="rId33"/>
    <p:sldId id="314" r:id="rId34"/>
    <p:sldId id="315" r:id="rId35"/>
    <p:sldId id="317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30"/>
      <c:rotY val="9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P+L/L+D</c:v>
                </c:pt>
              </c:strCache>
            </c:strRef>
          </c:tx>
          <c:explosion val="25"/>
          <c:dPt>
            <c:idx val="0"/>
            <c:bubble3D val="0"/>
            <c:explosion val="13"/>
          </c:dPt>
          <c:dPt>
            <c:idx val="1"/>
            <c:bubble3D val="0"/>
            <c:explosion val="0"/>
          </c:dPt>
          <c:cat>
            <c:strRef>
              <c:f>Hoja1!$A$2:$A$4</c:f>
              <c:strCache>
                <c:ptCount val="2"/>
                <c:pt idx="0">
                  <c:v>Logica</c:v>
                </c:pt>
                <c:pt idx="1">
                  <c:v>Logica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17059B-4CE7-41F3-8D23-625D13E16C15}" type="doc">
      <dgm:prSet loTypeId="urn:microsoft.com/office/officeart/2005/8/layout/lProcess2" loCatId="list" qsTypeId="urn:microsoft.com/office/officeart/2005/8/quickstyle/3d9" qsCatId="3D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C0AD4D38-B558-40A0-B80A-2FC46CDFACE9}">
      <dgm:prSet phldrT="[Texto]"/>
      <dgm:spPr/>
      <dgm:t>
        <a:bodyPr/>
        <a:lstStyle/>
        <a:p>
          <a:r>
            <a:rPr lang="es-MX" dirty="0" smtClean="0"/>
            <a:t>APLICACIONES DE SOFTWARE</a:t>
          </a:r>
          <a:endParaRPr lang="es-MX" dirty="0"/>
        </a:p>
      </dgm:t>
    </dgm:pt>
    <dgm:pt modelId="{98775417-8916-4AB1-9C58-659E47F99C08}" type="parTrans" cxnId="{842BE876-07A5-4198-A5A5-22A9684FCCAA}">
      <dgm:prSet/>
      <dgm:spPr/>
      <dgm:t>
        <a:bodyPr/>
        <a:lstStyle/>
        <a:p>
          <a:endParaRPr lang="es-MX"/>
        </a:p>
      </dgm:t>
    </dgm:pt>
    <dgm:pt modelId="{80AD4AE6-1B99-434A-8488-CC3FE0C9A109}" type="sibTrans" cxnId="{842BE876-07A5-4198-A5A5-22A9684FCCAA}">
      <dgm:prSet/>
      <dgm:spPr/>
      <dgm:t>
        <a:bodyPr/>
        <a:lstStyle/>
        <a:p>
          <a:endParaRPr lang="es-MX"/>
        </a:p>
      </dgm:t>
    </dgm:pt>
    <dgm:pt modelId="{3634D3FC-C066-4096-BA3D-3F28730763A5}">
      <dgm:prSet phldrT="[Texto]"/>
      <dgm:spPr/>
      <dgm:t>
        <a:bodyPr/>
        <a:lstStyle/>
        <a:p>
          <a:r>
            <a:rPr lang="es-MX" dirty="0" smtClean="0"/>
            <a:t>Lógica de Negocios</a:t>
          </a:r>
          <a:endParaRPr lang="es-MX" dirty="0"/>
        </a:p>
      </dgm:t>
    </dgm:pt>
    <dgm:pt modelId="{0AB5D30D-C5A4-48D9-9A51-E8F2B14068F8}" type="parTrans" cxnId="{F59B30E0-9288-4C13-8285-00A0ADB9AD18}">
      <dgm:prSet/>
      <dgm:spPr/>
      <dgm:t>
        <a:bodyPr/>
        <a:lstStyle/>
        <a:p>
          <a:endParaRPr lang="es-MX"/>
        </a:p>
      </dgm:t>
    </dgm:pt>
    <dgm:pt modelId="{82A94292-310C-46C0-B991-49DA3B270654}" type="sibTrans" cxnId="{F59B30E0-9288-4C13-8285-00A0ADB9AD18}">
      <dgm:prSet/>
      <dgm:spPr/>
      <dgm:t>
        <a:bodyPr/>
        <a:lstStyle/>
        <a:p>
          <a:endParaRPr lang="es-MX"/>
        </a:p>
      </dgm:t>
    </dgm:pt>
    <dgm:pt modelId="{471AAE2C-0830-4F1E-9AC7-E5464EFFC3BB}">
      <dgm:prSet phldrT="[Texto]"/>
      <dgm:spPr/>
      <dgm:t>
        <a:bodyPr/>
        <a:lstStyle/>
        <a:p>
          <a:r>
            <a:rPr lang="es-MX" dirty="0" smtClean="0"/>
            <a:t>Interfaz de Usuarios</a:t>
          </a:r>
          <a:endParaRPr lang="es-MX" dirty="0"/>
        </a:p>
      </dgm:t>
    </dgm:pt>
    <dgm:pt modelId="{D54A5839-9065-473D-B174-26DDBABACB0B}" type="parTrans" cxnId="{6E801B86-7B4F-431B-8D3D-CA14C2C4ABFC}">
      <dgm:prSet/>
      <dgm:spPr/>
      <dgm:t>
        <a:bodyPr/>
        <a:lstStyle/>
        <a:p>
          <a:endParaRPr lang="es-MX"/>
        </a:p>
      </dgm:t>
    </dgm:pt>
    <dgm:pt modelId="{D9F247B5-02DE-437A-9FF5-75C2EA9BD1C6}" type="sibTrans" cxnId="{6E801B86-7B4F-431B-8D3D-CA14C2C4ABFC}">
      <dgm:prSet/>
      <dgm:spPr/>
      <dgm:t>
        <a:bodyPr/>
        <a:lstStyle/>
        <a:p>
          <a:endParaRPr lang="es-MX"/>
        </a:p>
      </dgm:t>
    </dgm:pt>
    <dgm:pt modelId="{80F24133-9362-45A9-9CCE-77C0EA8E9554}">
      <dgm:prSet phldrT="[Texto]"/>
      <dgm:spPr/>
      <dgm:t>
        <a:bodyPr/>
        <a:lstStyle/>
        <a:p>
          <a:r>
            <a:rPr lang="es-MX" dirty="0" smtClean="0"/>
            <a:t>Datos persistentes</a:t>
          </a:r>
          <a:endParaRPr lang="es-MX" dirty="0"/>
        </a:p>
      </dgm:t>
    </dgm:pt>
    <dgm:pt modelId="{2A0CD6C1-26AC-49D1-987B-1B3C4AF02894}" type="parTrans" cxnId="{2205B0AE-E95B-4A25-8B07-3D2C4223158A}">
      <dgm:prSet/>
      <dgm:spPr/>
      <dgm:t>
        <a:bodyPr/>
        <a:lstStyle/>
        <a:p>
          <a:endParaRPr lang="es-MX"/>
        </a:p>
      </dgm:t>
    </dgm:pt>
    <dgm:pt modelId="{BD41719B-C888-4AE2-A3E8-65E94A38C9A2}" type="sibTrans" cxnId="{2205B0AE-E95B-4A25-8B07-3D2C4223158A}">
      <dgm:prSet/>
      <dgm:spPr/>
      <dgm:t>
        <a:bodyPr/>
        <a:lstStyle/>
        <a:p>
          <a:endParaRPr lang="es-MX"/>
        </a:p>
      </dgm:t>
    </dgm:pt>
    <dgm:pt modelId="{4767E491-62C3-4297-8E05-2A8EAC28F756}" type="pres">
      <dgm:prSet presAssocID="{1E17059B-4CE7-41F3-8D23-625D13E16C1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19A5148-621E-48C8-B20C-A2F2CCAC69DA}" type="pres">
      <dgm:prSet presAssocID="{C0AD4D38-B558-40A0-B80A-2FC46CDFACE9}" presName="compNode" presStyleCnt="0"/>
      <dgm:spPr/>
    </dgm:pt>
    <dgm:pt modelId="{2C28EDC9-ADB4-4230-BD45-20B2A4A09341}" type="pres">
      <dgm:prSet presAssocID="{C0AD4D38-B558-40A0-B80A-2FC46CDFACE9}" presName="aNode" presStyleLbl="bgShp" presStyleIdx="0" presStyleCnt="1"/>
      <dgm:spPr/>
      <dgm:t>
        <a:bodyPr/>
        <a:lstStyle/>
        <a:p>
          <a:endParaRPr lang="es-MX"/>
        </a:p>
      </dgm:t>
    </dgm:pt>
    <dgm:pt modelId="{05AA2039-1B2F-4360-A849-86E4ADA0FBD6}" type="pres">
      <dgm:prSet presAssocID="{C0AD4D38-B558-40A0-B80A-2FC46CDFACE9}" presName="textNode" presStyleLbl="bgShp" presStyleIdx="0" presStyleCnt="1"/>
      <dgm:spPr/>
      <dgm:t>
        <a:bodyPr/>
        <a:lstStyle/>
        <a:p>
          <a:endParaRPr lang="es-MX"/>
        </a:p>
      </dgm:t>
    </dgm:pt>
    <dgm:pt modelId="{B07C460F-6368-4ED9-BE31-2B94B7D4871D}" type="pres">
      <dgm:prSet presAssocID="{C0AD4D38-B558-40A0-B80A-2FC46CDFACE9}" presName="compChildNode" presStyleCnt="0"/>
      <dgm:spPr/>
    </dgm:pt>
    <dgm:pt modelId="{EF964B8F-76E5-4427-AD04-64C190E50008}" type="pres">
      <dgm:prSet presAssocID="{C0AD4D38-B558-40A0-B80A-2FC46CDFACE9}" presName="theInnerList" presStyleCnt="0"/>
      <dgm:spPr/>
    </dgm:pt>
    <dgm:pt modelId="{A9BF72EA-981D-4D9B-870C-C3BFB71BEDFA}" type="pres">
      <dgm:prSet presAssocID="{3634D3FC-C066-4096-BA3D-3F28730763A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2E9656-6278-43EB-9949-53F2E1DCB164}" type="pres">
      <dgm:prSet presAssocID="{3634D3FC-C066-4096-BA3D-3F28730763A5}" presName="aSpace2" presStyleCnt="0"/>
      <dgm:spPr/>
    </dgm:pt>
    <dgm:pt modelId="{ACB775DC-0828-44D5-89FA-D4733833384B}" type="pres">
      <dgm:prSet presAssocID="{471AAE2C-0830-4F1E-9AC7-E5464EFFC3B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3FA397-BF80-45BE-B054-53B672E33729}" type="pres">
      <dgm:prSet presAssocID="{471AAE2C-0830-4F1E-9AC7-E5464EFFC3BB}" presName="aSpace2" presStyleCnt="0"/>
      <dgm:spPr/>
    </dgm:pt>
    <dgm:pt modelId="{785FEA52-2F0D-474C-9203-38755C4037EF}" type="pres">
      <dgm:prSet presAssocID="{80F24133-9362-45A9-9CCE-77C0EA8E955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59B30E0-9288-4C13-8285-00A0ADB9AD18}" srcId="{C0AD4D38-B558-40A0-B80A-2FC46CDFACE9}" destId="{3634D3FC-C066-4096-BA3D-3F28730763A5}" srcOrd="0" destOrd="0" parTransId="{0AB5D30D-C5A4-48D9-9A51-E8F2B14068F8}" sibTransId="{82A94292-310C-46C0-B991-49DA3B270654}"/>
    <dgm:cxn modelId="{842BE876-07A5-4198-A5A5-22A9684FCCAA}" srcId="{1E17059B-4CE7-41F3-8D23-625D13E16C15}" destId="{C0AD4D38-B558-40A0-B80A-2FC46CDFACE9}" srcOrd="0" destOrd="0" parTransId="{98775417-8916-4AB1-9C58-659E47F99C08}" sibTransId="{80AD4AE6-1B99-434A-8488-CC3FE0C9A109}"/>
    <dgm:cxn modelId="{6E801B86-7B4F-431B-8D3D-CA14C2C4ABFC}" srcId="{C0AD4D38-B558-40A0-B80A-2FC46CDFACE9}" destId="{471AAE2C-0830-4F1E-9AC7-E5464EFFC3BB}" srcOrd="1" destOrd="0" parTransId="{D54A5839-9065-473D-B174-26DDBABACB0B}" sibTransId="{D9F247B5-02DE-437A-9FF5-75C2EA9BD1C6}"/>
    <dgm:cxn modelId="{3AE44720-0477-4B34-9304-7CCBA057E996}" type="presOf" srcId="{C0AD4D38-B558-40A0-B80A-2FC46CDFACE9}" destId="{2C28EDC9-ADB4-4230-BD45-20B2A4A09341}" srcOrd="0" destOrd="0" presId="urn:microsoft.com/office/officeart/2005/8/layout/lProcess2"/>
    <dgm:cxn modelId="{2205B0AE-E95B-4A25-8B07-3D2C4223158A}" srcId="{C0AD4D38-B558-40A0-B80A-2FC46CDFACE9}" destId="{80F24133-9362-45A9-9CCE-77C0EA8E9554}" srcOrd="2" destOrd="0" parTransId="{2A0CD6C1-26AC-49D1-987B-1B3C4AF02894}" sibTransId="{BD41719B-C888-4AE2-A3E8-65E94A38C9A2}"/>
    <dgm:cxn modelId="{B0AAEDF2-3E6B-4255-87E7-8BD98116DCED}" type="presOf" srcId="{471AAE2C-0830-4F1E-9AC7-E5464EFFC3BB}" destId="{ACB775DC-0828-44D5-89FA-D4733833384B}" srcOrd="0" destOrd="0" presId="urn:microsoft.com/office/officeart/2005/8/layout/lProcess2"/>
    <dgm:cxn modelId="{07D35238-5721-4F2D-AD40-C0BD359E3E19}" type="presOf" srcId="{C0AD4D38-B558-40A0-B80A-2FC46CDFACE9}" destId="{05AA2039-1B2F-4360-A849-86E4ADA0FBD6}" srcOrd="1" destOrd="0" presId="urn:microsoft.com/office/officeart/2005/8/layout/lProcess2"/>
    <dgm:cxn modelId="{4C3D4550-F95E-4821-A15D-DA8734883FA1}" type="presOf" srcId="{80F24133-9362-45A9-9CCE-77C0EA8E9554}" destId="{785FEA52-2F0D-474C-9203-38755C4037EF}" srcOrd="0" destOrd="0" presId="urn:microsoft.com/office/officeart/2005/8/layout/lProcess2"/>
    <dgm:cxn modelId="{BB4A539F-E7DF-4594-AA76-194AB188E2D3}" type="presOf" srcId="{1E17059B-4CE7-41F3-8D23-625D13E16C15}" destId="{4767E491-62C3-4297-8E05-2A8EAC28F756}" srcOrd="0" destOrd="0" presId="urn:microsoft.com/office/officeart/2005/8/layout/lProcess2"/>
    <dgm:cxn modelId="{3F88D434-2AAA-4DC0-8A46-7B69BD80F2CB}" type="presOf" srcId="{3634D3FC-C066-4096-BA3D-3F28730763A5}" destId="{A9BF72EA-981D-4D9B-870C-C3BFB71BEDFA}" srcOrd="0" destOrd="0" presId="urn:microsoft.com/office/officeart/2005/8/layout/lProcess2"/>
    <dgm:cxn modelId="{7B4468AB-A301-41EA-BF62-DF22E9B4CEE1}" type="presParOf" srcId="{4767E491-62C3-4297-8E05-2A8EAC28F756}" destId="{019A5148-621E-48C8-B20C-A2F2CCAC69DA}" srcOrd="0" destOrd="0" presId="urn:microsoft.com/office/officeart/2005/8/layout/lProcess2"/>
    <dgm:cxn modelId="{BDDE53A4-4F8A-4023-B201-D2EAD54A7150}" type="presParOf" srcId="{019A5148-621E-48C8-B20C-A2F2CCAC69DA}" destId="{2C28EDC9-ADB4-4230-BD45-20B2A4A09341}" srcOrd="0" destOrd="0" presId="urn:microsoft.com/office/officeart/2005/8/layout/lProcess2"/>
    <dgm:cxn modelId="{DD575265-BBA9-4978-9537-931D8DDB8B51}" type="presParOf" srcId="{019A5148-621E-48C8-B20C-A2F2CCAC69DA}" destId="{05AA2039-1B2F-4360-A849-86E4ADA0FBD6}" srcOrd="1" destOrd="0" presId="urn:microsoft.com/office/officeart/2005/8/layout/lProcess2"/>
    <dgm:cxn modelId="{3EE2E97E-831F-41D0-8827-B5E03B32047F}" type="presParOf" srcId="{019A5148-621E-48C8-B20C-A2F2CCAC69DA}" destId="{B07C460F-6368-4ED9-BE31-2B94B7D4871D}" srcOrd="2" destOrd="0" presId="urn:microsoft.com/office/officeart/2005/8/layout/lProcess2"/>
    <dgm:cxn modelId="{49ED3CAD-924C-4BEB-AECF-4136EDD6E0E3}" type="presParOf" srcId="{B07C460F-6368-4ED9-BE31-2B94B7D4871D}" destId="{EF964B8F-76E5-4427-AD04-64C190E50008}" srcOrd="0" destOrd="0" presId="urn:microsoft.com/office/officeart/2005/8/layout/lProcess2"/>
    <dgm:cxn modelId="{59889F43-5463-463D-A574-4190D8EA7C03}" type="presParOf" srcId="{EF964B8F-76E5-4427-AD04-64C190E50008}" destId="{A9BF72EA-981D-4D9B-870C-C3BFB71BEDFA}" srcOrd="0" destOrd="0" presId="urn:microsoft.com/office/officeart/2005/8/layout/lProcess2"/>
    <dgm:cxn modelId="{E77A6C78-DEF1-491A-AED9-1339DA519B93}" type="presParOf" srcId="{EF964B8F-76E5-4427-AD04-64C190E50008}" destId="{772E9656-6278-43EB-9949-53F2E1DCB164}" srcOrd="1" destOrd="0" presId="urn:microsoft.com/office/officeart/2005/8/layout/lProcess2"/>
    <dgm:cxn modelId="{75B142FC-FB15-41C1-ABD7-936CABE1455F}" type="presParOf" srcId="{EF964B8F-76E5-4427-AD04-64C190E50008}" destId="{ACB775DC-0828-44D5-89FA-D4733833384B}" srcOrd="2" destOrd="0" presId="urn:microsoft.com/office/officeart/2005/8/layout/lProcess2"/>
    <dgm:cxn modelId="{EAA65E5A-CADE-4A4B-998F-6185559DEDBE}" type="presParOf" srcId="{EF964B8F-76E5-4427-AD04-64C190E50008}" destId="{383FA397-BF80-45BE-B054-53B672E33729}" srcOrd="3" destOrd="0" presId="urn:microsoft.com/office/officeart/2005/8/layout/lProcess2"/>
    <dgm:cxn modelId="{B337137B-010F-42A4-B301-77FB0DB082BA}" type="presParOf" srcId="{EF964B8F-76E5-4427-AD04-64C190E50008}" destId="{785FEA52-2F0D-474C-9203-38755C4037EF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28EDC9-ADB4-4230-BD45-20B2A4A09341}">
      <dsp:nvSpPr>
        <dsp:cNvPr id="0" name=""/>
        <dsp:cNvSpPr/>
      </dsp:nvSpPr>
      <dsp:spPr>
        <a:xfrm>
          <a:off x="0" y="0"/>
          <a:ext cx="5472608" cy="288032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APLICACIONES DE SOFTWARE</a:t>
          </a:r>
          <a:endParaRPr lang="es-MX" sz="3400" kern="1200" dirty="0"/>
        </a:p>
      </dsp:txBody>
      <dsp:txXfrm>
        <a:off x="0" y="0"/>
        <a:ext cx="5472608" cy="864096"/>
      </dsp:txXfrm>
    </dsp:sp>
    <dsp:sp modelId="{A9BF72EA-981D-4D9B-870C-C3BFB71BEDFA}">
      <dsp:nvSpPr>
        <dsp:cNvPr id="0" name=""/>
        <dsp:cNvSpPr/>
      </dsp:nvSpPr>
      <dsp:spPr>
        <a:xfrm>
          <a:off x="547260" y="864342"/>
          <a:ext cx="4378086" cy="5658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60" tIns="55245" rIns="73660" bIns="55245" numCol="1" spcCol="1270" anchor="ctr" anchorCtr="0">
          <a:noAutofit/>
          <a:sp3d extrusionH="28000" prstMaterial="matte"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Lógica de Negocios</a:t>
          </a:r>
          <a:endParaRPr lang="es-MX" sz="2900" kern="1200" dirty="0"/>
        </a:p>
      </dsp:txBody>
      <dsp:txXfrm>
        <a:off x="563834" y="880916"/>
        <a:ext cx="4344938" cy="532719"/>
      </dsp:txXfrm>
    </dsp:sp>
    <dsp:sp modelId="{ACB775DC-0828-44D5-89FA-D4733833384B}">
      <dsp:nvSpPr>
        <dsp:cNvPr id="0" name=""/>
        <dsp:cNvSpPr/>
      </dsp:nvSpPr>
      <dsp:spPr>
        <a:xfrm>
          <a:off x="547260" y="1517266"/>
          <a:ext cx="4378086" cy="5658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60" tIns="55245" rIns="73660" bIns="55245" numCol="1" spcCol="1270" anchor="ctr" anchorCtr="0">
          <a:noAutofit/>
          <a:sp3d extrusionH="28000" prstMaterial="matte"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Interfaz de Usuarios</a:t>
          </a:r>
          <a:endParaRPr lang="es-MX" sz="2900" kern="1200" dirty="0"/>
        </a:p>
      </dsp:txBody>
      <dsp:txXfrm>
        <a:off x="563834" y="1533840"/>
        <a:ext cx="4344938" cy="532719"/>
      </dsp:txXfrm>
    </dsp:sp>
    <dsp:sp modelId="{785FEA52-2F0D-474C-9203-38755C4037EF}">
      <dsp:nvSpPr>
        <dsp:cNvPr id="0" name=""/>
        <dsp:cNvSpPr/>
      </dsp:nvSpPr>
      <dsp:spPr>
        <a:xfrm>
          <a:off x="547260" y="2170190"/>
          <a:ext cx="4378086" cy="5658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60" tIns="55245" rIns="73660" bIns="55245" numCol="1" spcCol="1270" anchor="ctr" anchorCtr="0">
          <a:noAutofit/>
          <a:sp3d extrusionH="28000" prstMaterial="matte"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Datos persistentes</a:t>
          </a:r>
          <a:endParaRPr lang="es-MX" sz="2900" kern="1200" dirty="0"/>
        </a:p>
      </dsp:txBody>
      <dsp:txXfrm>
        <a:off x="563834" y="2186764"/>
        <a:ext cx="4344938" cy="532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DF60E-568C-4486-9E0B-EA923EB654F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4116C-D909-458D-AD94-D315EA0AEC4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1285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49A56-AD52-40AA-A0C4-44F0A0F3FC8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D91F7-45FB-4A8E-8061-9B0B8FB8C8D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2.unid.edu.mx/dts_cursos_mdl/pos/TI/LP/AM/01/Arquitecturas_y_tecnologias_para_el_desarrollo_de_aplicaciones_web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43062" y="1640414"/>
            <a:ext cx="5857875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MX" altLang="es-MX" sz="3200" b="0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 UNIVERSITARIO UAEM TEXCOCO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lang="es-MX" altLang="es-MX" sz="3200" dirty="0">
              <a:solidFill>
                <a:srgbClr val="4F622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MX" altLang="es-MX" sz="3200" b="0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INGENIERÍA</a:t>
            </a:r>
            <a:r>
              <a:rPr kumimoji="0" lang="es-MX" altLang="es-MX" sz="3200" b="0" i="0" u="none" strike="noStrike" cap="none" normalizeH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EN COMPUTACIÓN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lang="es-MX" altLang="es-MX" sz="3200" baseline="0" dirty="0">
              <a:solidFill>
                <a:srgbClr val="4F622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lang="es-MX" altLang="es-MX" sz="3200" baseline="0" dirty="0" smtClean="0">
                <a:solidFill>
                  <a:srgbClr val="4F622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DISEÑO</a:t>
            </a:r>
            <a:r>
              <a:rPr lang="es-MX" altLang="es-MX" sz="3200" dirty="0" smtClean="0">
                <a:solidFill>
                  <a:srgbClr val="4F622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 SISTEMAS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lang="es-MX" altLang="es-MX" sz="3200" dirty="0" smtClean="0">
              <a:solidFill>
                <a:srgbClr val="4F622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lang="es-MX" altLang="es-MX" sz="3200" dirty="0" smtClean="0">
                <a:solidFill>
                  <a:srgbClr val="4F622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M. En C.C. Ma. Dolores Arévalo Zenteno</a:t>
            </a: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1 Título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</a:t>
            </a:r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rquitectura en 2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026" name="laptop"/>
          <p:cNvSpPr>
            <a:spLocks noEditPoints="1" noChangeArrowheads="1"/>
          </p:cNvSpPr>
          <p:nvPr/>
        </p:nvSpPr>
        <p:spPr bwMode="auto">
          <a:xfrm>
            <a:off x="1187624" y="4365104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laptop"/>
          <p:cNvSpPr>
            <a:spLocks noEditPoints="1" noChangeArrowheads="1"/>
          </p:cNvSpPr>
          <p:nvPr/>
        </p:nvSpPr>
        <p:spPr bwMode="auto">
          <a:xfrm>
            <a:off x="6156176" y="4365104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2303748" y="270892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Century Gothic" pitchFamily="34" charset="0"/>
              </a:rPr>
              <a:t>Se distribuye la carga de la aplicación a dos computadores diferentes</a:t>
            </a:r>
            <a:endParaRPr lang="es-MX" dirty="0"/>
          </a:p>
        </p:txBody>
      </p:sp>
      <p:sp>
        <p:nvSpPr>
          <p:cNvPr id="9" name="8 Forma libre"/>
          <p:cNvSpPr/>
          <p:nvPr/>
        </p:nvSpPr>
        <p:spPr>
          <a:xfrm>
            <a:off x="1979712" y="4509120"/>
            <a:ext cx="5112568" cy="472313"/>
          </a:xfrm>
          <a:custGeom>
            <a:avLst/>
            <a:gdLst>
              <a:gd name="connsiteX0" fmla="*/ 0 w 3684896"/>
              <a:gd name="connsiteY0" fmla="*/ 225188 h 225188"/>
              <a:gd name="connsiteX1" fmla="*/ 1924334 w 3684896"/>
              <a:gd name="connsiteY1" fmla="*/ 6824 h 225188"/>
              <a:gd name="connsiteX2" fmla="*/ 3684896 w 3684896"/>
              <a:gd name="connsiteY2" fmla="*/ 184245 h 225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4896" h="225188">
                <a:moveTo>
                  <a:pt x="0" y="225188"/>
                </a:moveTo>
                <a:cubicBezTo>
                  <a:pt x="655092" y="119418"/>
                  <a:pt x="1310185" y="13648"/>
                  <a:pt x="1924334" y="6824"/>
                </a:cubicBezTo>
                <a:cubicBezTo>
                  <a:pt x="2538483" y="0"/>
                  <a:pt x="3111689" y="92122"/>
                  <a:pt x="3684896" y="184245"/>
                </a:cubicBezTo>
              </a:path>
            </a:pathLst>
          </a:cu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3563888" y="4437112"/>
            <a:ext cx="2376264" cy="504056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813482"/>
              </a:avLst>
            </a:prstTxWarp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Aplicación</a:t>
            </a:r>
            <a:endParaRPr lang="es-MX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</a:t>
            </a:r>
            <a:r>
              <a:rPr lang="es-MX" sz="3600" dirty="0" err="1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P+L</a:t>
            </a:r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/D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39552" y="2780928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Una primer variante es: </a:t>
            </a:r>
            <a:r>
              <a:rPr lang="es-MX" b="1" dirty="0" smtClean="0">
                <a:latin typeface="Century Gothic" pitchFamily="34" charset="0"/>
              </a:rPr>
              <a:t>RETIRAR EL MANEJO DE DATOS DE LA APLICACIÓN</a:t>
            </a:r>
            <a:r>
              <a:rPr lang="es-MX" dirty="0" smtClean="0">
                <a:latin typeface="Century Gothic" pitchFamily="34" charset="0"/>
              </a:rPr>
              <a:t>. </a:t>
            </a:r>
          </a:p>
          <a:p>
            <a:r>
              <a:rPr lang="es-MX" dirty="0" smtClean="0">
                <a:latin typeface="Century Gothic" pitchFamily="34" charset="0"/>
              </a:rPr>
              <a:t>Esto permite a varios clientes utilizar el mismo juego de datos. P+L es una unidad lógica por sí.</a:t>
            </a:r>
          </a:p>
          <a:p>
            <a:r>
              <a:rPr lang="es-MX" dirty="0" smtClean="0">
                <a:latin typeface="Century Gothic" pitchFamily="34" charset="0"/>
              </a:rPr>
              <a:t>Típicamente P+L se encuentra en el cliente, mientras que D se encuentra en el servidor.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3419872" y="5229200"/>
            <a:ext cx="0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1763688" y="5722456"/>
          <a:ext cx="5616624" cy="37084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368152"/>
                <a:gridCol w="42484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Century Gothic" pitchFamily="34" charset="0"/>
                        </a:rPr>
                        <a:t>SERVIDOR</a:t>
                      </a:r>
                      <a:endParaRPr lang="es-MX" b="1" dirty="0">
                        <a:latin typeface="Century Gothic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Century Gothic" pitchFamily="34" charset="0"/>
                        </a:rPr>
                        <a:t>  D </a:t>
                      </a:r>
                      <a:r>
                        <a:rPr lang="es-MX" b="0" dirty="0" smtClean="0">
                          <a:latin typeface="Century Gothic" pitchFamily="34" charset="0"/>
                        </a:rPr>
                        <a:t>(Persistentes)</a:t>
                      </a:r>
                      <a:endParaRPr lang="es-MX" b="0" dirty="0">
                        <a:latin typeface="Century Gothic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1763688" y="4797152"/>
          <a:ext cx="5616624" cy="37084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368152"/>
                <a:gridCol w="42484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Century Gothic" pitchFamily="34" charset="0"/>
                        </a:rPr>
                        <a:t>CLIENTE</a:t>
                      </a:r>
                      <a:endParaRPr lang="es-MX" dirty="0">
                        <a:latin typeface="Century Gothic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latin typeface="Century Gothic" pitchFamily="34" charset="0"/>
                        </a:rPr>
                        <a:t>P+L  </a:t>
                      </a:r>
                      <a:r>
                        <a:rPr lang="es-MX" b="0" dirty="0" smtClean="0">
                          <a:latin typeface="Century Gothic" pitchFamily="34" charset="0"/>
                        </a:rPr>
                        <a:t>(Usuarios</a:t>
                      </a:r>
                      <a:r>
                        <a:rPr lang="es-MX" b="0" baseline="0" dirty="0" smtClean="0">
                          <a:latin typeface="Century Gothic" pitchFamily="34" charset="0"/>
                        </a:rPr>
                        <a:t> + Lógica de Negocios</a:t>
                      </a:r>
                      <a:r>
                        <a:rPr lang="es-MX" b="0" dirty="0" smtClean="0">
                          <a:latin typeface="Century Gothic" pitchFamily="34" charset="0"/>
                        </a:rPr>
                        <a:t>)</a:t>
                      </a:r>
                      <a:endParaRPr lang="es-MX" b="0" dirty="0">
                        <a:latin typeface="Century Gothic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pic>
        <p:nvPicPr>
          <p:cNvPr id="3" name="2 Imagen" descr="1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780928"/>
            <a:ext cx="3995886" cy="3995886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</a:t>
            </a:r>
            <a:r>
              <a:rPr lang="es-MX" sz="3600" dirty="0" err="1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P+L</a:t>
            </a:r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/D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39552" y="3140968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Un ejemplo de aplicaciones con esta arquitectura es: Una aplicación que delega la persistencia a un </a:t>
            </a:r>
            <a:r>
              <a:rPr lang="es-MX" b="1" dirty="0" smtClean="0">
                <a:latin typeface="Century Gothic" pitchFamily="34" charset="0"/>
              </a:rPr>
              <a:t>manejador de base de datos. </a:t>
            </a:r>
            <a:endParaRPr lang="es-MX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P/</a:t>
            </a:r>
            <a:r>
              <a:rPr lang="es-MX" sz="3600" dirty="0" err="1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L+D</a:t>
            </a:r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611560" y="2780928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Aquí la lógica de la aplicación se encuentra embebida al manejo de la persistencia de datos.</a:t>
            </a:r>
          </a:p>
          <a:p>
            <a:r>
              <a:rPr lang="es-MX" dirty="0" smtClean="0">
                <a:latin typeface="Century Gothic" pitchFamily="34" charset="0"/>
              </a:rPr>
              <a:t>En este tipo de aplicaciones la lógica resuelve los problemas de persistencia encargándose ella misma de dicha tarea, no necesariamente utilizando un manejador de base de datos.</a:t>
            </a:r>
            <a:endParaRPr lang="es-MX" dirty="0">
              <a:latin typeface="Century Gothic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547664" y="4869160"/>
          <a:ext cx="6696744" cy="39624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512168"/>
                <a:gridCol w="5184576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latin typeface="Century Gothic" pitchFamily="34" charset="0"/>
                        </a:rPr>
                        <a:t>LÓGICA  =</a:t>
                      </a:r>
                      <a:endParaRPr lang="es-MX" sz="20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="0" dirty="0" smtClean="0">
                          <a:latin typeface="Century Gothic" pitchFamily="34" charset="0"/>
                        </a:rPr>
                        <a:t>Resolver</a:t>
                      </a:r>
                      <a:r>
                        <a:rPr lang="es-MX" sz="2000" b="0" baseline="0" dirty="0" smtClean="0">
                          <a:latin typeface="Century Gothic" pitchFamily="34" charset="0"/>
                        </a:rPr>
                        <a:t> problemas de PERSISTENCIA</a:t>
                      </a:r>
                      <a:endParaRPr lang="es-MX" sz="2000" b="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1 Título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P/</a:t>
            </a:r>
            <a:r>
              <a:rPr lang="es-MX" sz="3600" dirty="0" err="1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L+D</a:t>
            </a:r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5" name="4 Imagen" descr="2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564904"/>
            <a:ext cx="3851869" cy="3851869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23528" y="3356992"/>
            <a:ext cx="449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Representación de la Arquitectura</a:t>
            </a:r>
          </a:p>
          <a:p>
            <a:pPr algn="ctr"/>
            <a:r>
              <a:rPr lang="es-MX" dirty="0" smtClean="0">
                <a:latin typeface="Century Gothic" pitchFamily="34" charset="0"/>
              </a:rPr>
              <a:t>P/</a:t>
            </a:r>
            <a:r>
              <a:rPr lang="es-MX" dirty="0" err="1" smtClean="0">
                <a:latin typeface="Century Gothic" pitchFamily="34" charset="0"/>
              </a:rPr>
              <a:t>L+D</a:t>
            </a:r>
            <a:r>
              <a:rPr lang="es-MX" dirty="0" smtClean="0">
                <a:latin typeface="Century Gothic" pitchFamily="34" charset="0"/>
              </a:rPr>
              <a:t>:</a:t>
            </a:r>
            <a:endParaRPr lang="es-MX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454919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</a:t>
            </a:r>
            <a:r>
              <a:rPr lang="es-MX" sz="3600" dirty="0" err="1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P+L</a:t>
            </a:r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/</a:t>
            </a:r>
            <a:r>
              <a:rPr lang="es-MX" sz="3600" dirty="0" err="1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L+D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251520" y="3573016"/>
            <a:ext cx="34203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Una tercer variante es repartir la tarea de la lógica, una parte junto a la interfaz de usuario, y otro junto al manejo de persistencia de datos. </a:t>
            </a:r>
          </a:p>
        </p:txBody>
      </p:sp>
      <p:grpSp>
        <p:nvGrpSpPr>
          <p:cNvPr id="10" name="9 Grupo"/>
          <p:cNvGrpSpPr/>
          <p:nvPr/>
        </p:nvGrpSpPr>
        <p:grpSpPr>
          <a:xfrm>
            <a:off x="3275856" y="3356992"/>
            <a:ext cx="5616624" cy="2695848"/>
            <a:chOff x="3347864" y="3356992"/>
            <a:chExt cx="5616624" cy="2695848"/>
          </a:xfrm>
        </p:grpSpPr>
        <p:graphicFrame>
          <p:nvGraphicFramePr>
            <p:cNvPr id="6" name="5 Gráfico"/>
            <p:cNvGraphicFramePr/>
            <p:nvPr/>
          </p:nvGraphicFramePr>
          <p:xfrm>
            <a:off x="3347864" y="3356992"/>
            <a:ext cx="5616624" cy="26958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6 CuadroTexto"/>
            <p:cNvSpPr txBox="1"/>
            <p:nvPr/>
          </p:nvSpPr>
          <p:spPr>
            <a:xfrm>
              <a:off x="5652120" y="3789040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entury Gothic" pitchFamily="34" charset="0"/>
                </a:rPr>
                <a:t>Lógica</a:t>
              </a:r>
              <a:endPara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5652120" y="4653136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entury Gothic" pitchFamily="34" charset="0"/>
                </a:rPr>
                <a:t>Lógica</a:t>
              </a:r>
              <a:endPara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  <p:sp>
        <p:nvSpPr>
          <p:cNvPr id="9" name="8 Cerrar llave"/>
          <p:cNvSpPr/>
          <p:nvPr/>
        </p:nvSpPr>
        <p:spPr>
          <a:xfrm rot="5400000">
            <a:off x="5976156" y="4617132"/>
            <a:ext cx="432048" cy="2808312"/>
          </a:xfrm>
          <a:prstGeom prst="rightBrace">
            <a:avLst>
              <a:gd name="adj1" fmla="val 8333"/>
              <a:gd name="adj2" fmla="val 52527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errar llave"/>
          <p:cNvSpPr/>
          <p:nvPr/>
        </p:nvSpPr>
        <p:spPr>
          <a:xfrm rot="5400000" flipH="1">
            <a:off x="5868144" y="1988840"/>
            <a:ext cx="432048" cy="2736304"/>
          </a:xfrm>
          <a:prstGeom prst="rightBrace">
            <a:avLst>
              <a:gd name="adj1" fmla="val 8333"/>
              <a:gd name="adj2" fmla="val 52527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uadroTexto"/>
          <p:cNvSpPr txBox="1"/>
          <p:nvPr/>
        </p:nvSpPr>
        <p:spPr>
          <a:xfrm>
            <a:off x="4860032" y="27089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Interfaz de Usuario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823520" y="6309320"/>
            <a:ext cx="2844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Persistencia de Datos</a:t>
            </a:r>
            <a:endParaRPr lang="es-MX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-252536" y="36450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2"/>
            <a:r>
              <a:rPr lang="es-MX" dirty="0" smtClean="0">
                <a:latin typeface="Century Gothic" pitchFamily="34" charset="0"/>
              </a:rPr>
              <a:t>Un ejemplo de aplicaciones con esta arquitectura son </a:t>
            </a:r>
            <a:r>
              <a:rPr lang="es-MX" b="1" dirty="0" smtClean="0">
                <a:latin typeface="Century Gothic" pitchFamily="34" charset="0"/>
              </a:rPr>
              <a:t>aplicaciones similares a las que tienen arquitectura P+L/D.</a:t>
            </a:r>
            <a:endParaRPr lang="es-MX" b="1" dirty="0">
              <a:latin typeface="Century Gothic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ctrTitle"/>
          </p:nvPr>
        </p:nvSpPr>
        <p:spPr>
          <a:xfrm>
            <a:off x="685800" y="1454919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</a:t>
            </a:r>
            <a:r>
              <a:rPr lang="es-MX" sz="3600" dirty="0" err="1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P+L</a:t>
            </a:r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/</a:t>
            </a:r>
            <a:r>
              <a:rPr lang="es-MX" sz="3600" dirty="0" err="1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L+D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6" name="5 Imagen" descr="3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420888"/>
            <a:ext cx="4176464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43608" y="3068960"/>
            <a:ext cx="7133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Desventajas de la Arquitectura</a:t>
            </a:r>
          </a:p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en 2 capas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05158" y="1556792"/>
            <a:ext cx="7133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Desventajas de la Arquitectura</a:t>
            </a:r>
          </a:p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en 2 capas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3528" y="278092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Principal desventaja: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latin typeface="Century Gothic" pitchFamily="34" charset="0"/>
              </a:rPr>
              <a:t> La lógica de la aplicación no puede ser reusada ya que está ligada o a la interfaz de usuario o al manejo de persistencia de datos.</a:t>
            </a:r>
          </a:p>
          <a:p>
            <a:endParaRPr lang="es-MX" dirty="0" smtClean="0">
              <a:latin typeface="Century Gothic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43608" y="4798893"/>
            <a:ext cx="1800200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Century Gothic" pitchFamily="34" charset="0"/>
              </a:rPr>
              <a:t>Lógica de la aplicación.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499992" y="4149080"/>
            <a:ext cx="22322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Interfaz de Usuario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499992" y="5661248"/>
            <a:ext cx="262604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Persistencia de datos.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259632" y="5733256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Gothic" pitchFamily="34" charset="0"/>
              </a:rPr>
              <a:t>Reusar</a:t>
            </a:r>
            <a:endParaRPr lang="es-MX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2" name="11 Multiplicar"/>
          <p:cNvSpPr/>
          <p:nvPr/>
        </p:nvSpPr>
        <p:spPr>
          <a:xfrm>
            <a:off x="683568" y="5661248"/>
            <a:ext cx="504056" cy="576064"/>
          </a:xfrm>
          <a:prstGeom prst="mathMultiply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6" name="15 Conector recto"/>
          <p:cNvCxnSpPr>
            <a:stCxn id="6" idx="3"/>
            <a:endCxn id="7" idx="1"/>
          </p:cNvCxnSpPr>
          <p:nvPr/>
        </p:nvCxnSpPr>
        <p:spPr>
          <a:xfrm flipV="1">
            <a:off x="2843808" y="4333746"/>
            <a:ext cx="1656184" cy="78831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6" idx="3"/>
            <a:endCxn id="8" idx="1"/>
          </p:cNvCxnSpPr>
          <p:nvPr/>
        </p:nvCxnSpPr>
        <p:spPr>
          <a:xfrm>
            <a:off x="2843808" y="5122059"/>
            <a:ext cx="1656184" cy="72385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05158" y="1556792"/>
            <a:ext cx="7133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Desventajas de la Arquitectura</a:t>
            </a:r>
          </a:p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en 2 capas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5536" y="2996952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Las estaciones de trabajo pueden tener serias restricciones de recursos. Los desarrolladores deben estar entrenados para optimizar la aplicación de forma que pueda ser utilizada en dichos entornos. 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2050" name="computr4"/>
          <p:cNvSpPr>
            <a:spLocks noEditPoints="1" noChangeArrowheads="1"/>
          </p:cNvSpPr>
          <p:nvPr/>
        </p:nvSpPr>
        <p:spPr bwMode="auto">
          <a:xfrm>
            <a:off x="1259632" y="4365104"/>
            <a:ext cx="1352550" cy="180975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3509 w 21600"/>
              <a:gd name="T9" fmla="*/ 2414 h 21600"/>
              <a:gd name="T10" fmla="*/ 18090 w 21600"/>
              <a:gd name="T11" fmla="*/ 1102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00" y="21600"/>
                </a:moveTo>
                <a:lnTo>
                  <a:pt x="19872" y="21600"/>
                </a:lnTo>
                <a:lnTo>
                  <a:pt x="19872" y="19623"/>
                </a:lnTo>
                <a:lnTo>
                  <a:pt x="21600" y="19623"/>
                </a:lnTo>
                <a:lnTo>
                  <a:pt x="21600" y="11104"/>
                </a:lnTo>
                <a:lnTo>
                  <a:pt x="21600" y="1217"/>
                </a:lnTo>
                <a:lnTo>
                  <a:pt x="21600" y="913"/>
                </a:lnTo>
                <a:lnTo>
                  <a:pt x="21384" y="761"/>
                </a:lnTo>
                <a:lnTo>
                  <a:pt x="21168" y="456"/>
                </a:lnTo>
                <a:lnTo>
                  <a:pt x="20952" y="304"/>
                </a:lnTo>
                <a:lnTo>
                  <a:pt x="20736" y="152"/>
                </a:lnTo>
                <a:lnTo>
                  <a:pt x="20520" y="0"/>
                </a:lnTo>
                <a:lnTo>
                  <a:pt x="19872" y="0"/>
                </a:lnTo>
                <a:lnTo>
                  <a:pt x="19440" y="0"/>
                </a:lnTo>
                <a:lnTo>
                  <a:pt x="10800" y="0"/>
                </a:lnTo>
                <a:lnTo>
                  <a:pt x="1944" y="0"/>
                </a:lnTo>
                <a:lnTo>
                  <a:pt x="1512" y="0"/>
                </a:lnTo>
                <a:lnTo>
                  <a:pt x="1080" y="0"/>
                </a:lnTo>
                <a:lnTo>
                  <a:pt x="648" y="152"/>
                </a:lnTo>
                <a:lnTo>
                  <a:pt x="432" y="304"/>
                </a:lnTo>
                <a:lnTo>
                  <a:pt x="216" y="456"/>
                </a:lnTo>
                <a:lnTo>
                  <a:pt x="0" y="761"/>
                </a:lnTo>
                <a:lnTo>
                  <a:pt x="0" y="913"/>
                </a:lnTo>
                <a:lnTo>
                  <a:pt x="0" y="1217"/>
                </a:lnTo>
                <a:lnTo>
                  <a:pt x="0" y="11104"/>
                </a:lnTo>
                <a:lnTo>
                  <a:pt x="0" y="19623"/>
                </a:lnTo>
                <a:lnTo>
                  <a:pt x="1728" y="19623"/>
                </a:lnTo>
                <a:lnTo>
                  <a:pt x="1728" y="21600"/>
                </a:lnTo>
                <a:lnTo>
                  <a:pt x="10800" y="21600"/>
                </a:lnTo>
                <a:close/>
              </a:path>
              <a:path w="21600" h="21600" extrusionOk="0">
                <a:moveTo>
                  <a:pt x="17496" y="11256"/>
                </a:moveTo>
                <a:lnTo>
                  <a:pt x="17712" y="11256"/>
                </a:lnTo>
                <a:lnTo>
                  <a:pt x="17928" y="11256"/>
                </a:lnTo>
                <a:lnTo>
                  <a:pt x="17928" y="11104"/>
                </a:lnTo>
                <a:lnTo>
                  <a:pt x="18144" y="11104"/>
                </a:lnTo>
                <a:lnTo>
                  <a:pt x="18144" y="10952"/>
                </a:lnTo>
                <a:lnTo>
                  <a:pt x="18144" y="10800"/>
                </a:lnTo>
                <a:lnTo>
                  <a:pt x="18144" y="2586"/>
                </a:lnTo>
                <a:lnTo>
                  <a:pt x="18144" y="2434"/>
                </a:lnTo>
                <a:lnTo>
                  <a:pt x="18144" y="2282"/>
                </a:lnTo>
                <a:lnTo>
                  <a:pt x="17928" y="2130"/>
                </a:lnTo>
                <a:lnTo>
                  <a:pt x="17712" y="1977"/>
                </a:lnTo>
                <a:lnTo>
                  <a:pt x="17496" y="1977"/>
                </a:lnTo>
                <a:lnTo>
                  <a:pt x="3888" y="1977"/>
                </a:lnTo>
                <a:lnTo>
                  <a:pt x="3672" y="1977"/>
                </a:lnTo>
                <a:lnTo>
                  <a:pt x="3456" y="1977"/>
                </a:lnTo>
                <a:lnTo>
                  <a:pt x="3456" y="2130"/>
                </a:lnTo>
                <a:lnTo>
                  <a:pt x="3240" y="2130"/>
                </a:lnTo>
                <a:lnTo>
                  <a:pt x="3240" y="2282"/>
                </a:lnTo>
                <a:lnTo>
                  <a:pt x="3024" y="2282"/>
                </a:lnTo>
                <a:lnTo>
                  <a:pt x="3024" y="2434"/>
                </a:lnTo>
                <a:lnTo>
                  <a:pt x="3024" y="2586"/>
                </a:lnTo>
                <a:lnTo>
                  <a:pt x="3024" y="10800"/>
                </a:lnTo>
                <a:lnTo>
                  <a:pt x="3024" y="10952"/>
                </a:lnTo>
                <a:lnTo>
                  <a:pt x="3240" y="11104"/>
                </a:lnTo>
                <a:lnTo>
                  <a:pt x="3456" y="11256"/>
                </a:lnTo>
                <a:lnTo>
                  <a:pt x="3672" y="11256"/>
                </a:lnTo>
                <a:lnTo>
                  <a:pt x="3888" y="11256"/>
                </a:lnTo>
                <a:lnTo>
                  <a:pt x="17496" y="11256"/>
                </a:lnTo>
                <a:moveTo>
                  <a:pt x="2808" y="19623"/>
                </a:moveTo>
                <a:lnTo>
                  <a:pt x="2808" y="19927"/>
                </a:lnTo>
                <a:lnTo>
                  <a:pt x="2808" y="21144"/>
                </a:lnTo>
                <a:lnTo>
                  <a:pt x="2808" y="21600"/>
                </a:lnTo>
                <a:lnTo>
                  <a:pt x="2808" y="19623"/>
                </a:lnTo>
                <a:moveTo>
                  <a:pt x="4104" y="19623"/>
                </a:moveTo>
                <a:lnTo>
                  <a:pt x="4104" y="19927"/>
                </a:lnTo>
                <a:lnTo>
                  <a:pt x="4104" y="21144"/>
                </a:lnTo>
                <a:lnTo>
                  <a:pt x="4104" y="21600"/>
                </a:lnTo>
                <a:lnTo>
                  <a:pt x="4104" y="19623"/>
                </a:lnTo>
                <a:moveTo>
                  <a:pt x="5184" y="19623"/>
                </a:moveTo>
                <a:lnTo>
                  <a:pt x="5184" y="19927"/>
                </a:lnTo>
                <a:lnTo>
                  <a:pt x="5184" y="21144"/>
                </a:lnTo>
                <a:lnTo>
                  <a:pt x="5184" y="21600"/>
                </a:lnTo>
                <a:lnTo>
                  <a:pt x="5184" y="19623"/>
                </a:lnTo>
                <a:moveTo>
                  <a:pt x="6480" y="19623"/>
                </a:moveTo>
                <a:lnTo>
                  <a:pt x="6480" y="19927"/>
                </a:lnTo>
                <a:lnTo>
                  <a:pt x="6480" y="21144"/>
                </a:lnTo>
                <a:lnTo>
                  <a:pt x="6480" y="21600"/>
                </a:lnTo>
                <a:lnTo>
                  <a:pt x="6480" y="19623"/>
                </a:lnTo>
                <a:moveTo>
                  <a:pt x="7560" y="19623"/>
                </a:moveTo>
                <a:lnTo>
                  <a:pt x="7560" y="19927"/>
                </a:lnTo>
                <a:lnTo>
                  <a:pt x="7560" y="21144"/>
                </a:lnTo>
                <a:lnTo>
                  <a:pt x="7560" y="21600"/>
                </a:lnTo>
                <a:lnTo>
                  <a:pt x="7560" y="19623"/>
                </a:lnTo>
                <a:moveTo>
                  <a:pt x="8856" y="19623"/>
                </a:moveTo>
                <a:lnTo>
                  <a:pt x="8856" y="19927"/>
                </a:lnTo>
                <a:lnTo>
                  <a:pt x="8856" y="21144"/>
                </a:lnTo>
                <a:lnTo>
                  <a:pt x="8856" y="21600"/>
                </a:lnTo>
                <a:lnTo>
                  <a:pt x="8856" y="19623"/>
                </a:lnTo>
                <a:moveTo>
                  <a:pt x="10152" y="19623"/>
                </a:moveTo>
                <a:lnTo>
                  <a:pt x="10152" y="19927"/>
                </a:lnTo>
                <a:lnTo>
                  <a:pt x="10152" y="21144"/>
                </a:lnTo>
                <a:lnTo>
                  <a:pt x="10152" y="21600"/>
                </a:lnTo>
                <a:lnTo>
                  <a:pt x="10152" y="19623"/>
                </a:lnTo>
                <a:moveTo>
                  <a:pt x="11232" y="19623"/>
                </a:moveTo>
                <a:lnTo>
                  <a:pt x="11232" y="19927"/>
                </a:lnTo>
                <a:lnTo>
                  <a:pt x="11232" y="21144"/>
                </a:lnTo>
                <a:lnTo>
                  <a:pt x="11232" y="21600"/>
                </a:lnTo>
                <a:lnTo>
                  <a:pt x="11232" y="19623"/>
                </a:lnTo>
                <a:moveTo>
                  <a:pt x="12528" y="19623"/>
                </a:moveTo>
                <a:lnTo>
                  <a:pt x="12528" y="19927"/>
                </a:lnTo>
                <a:lnTo>
                  <a:pt x="12528" y="21144"/>
                </a:lnTo>
                <a:lnTo>
                  <a:pt x="12528" y="21600"/>
                </a:lnTo>
                <a:lnTo>
                  <a:pt x="12528" y="19623"/>
                </a:lnTo>
                <a:moveTo>
                  <a:pt x="13608" y="19623"/>
                </a:moveTo>
                <a:lnTo>
                  <a:pt x="13608" y="19927"/>
                </a:lnTo>
                <a:lnTo>
                  <a:pt x="13608" y="21144"/>
                </a:lnTo>
                <a:lnTo>
                  <a:pt x="13608" y="21600"/>
                </a:lnTo>
                <a:lnTo>
                  <a:pt x="13608" y="19623"/>
                </a:lnTo>
                <a:moveTo>
                  <a:pt x="14904" y="19623"/>
                </a:moveTo>
                <a:lnTo>
                  <a:pt x="14904" y="19927"/>
                </a:lnTo>
                <a:lnTo>
                  <a:pt x="14904" y="21144"/>
                </a:lnTo>
                <a:lnTo>
                  <a:pt x="14904" y="21600"/>
                </a:lnTo>
                <a:lnTo>
                  <a:pt x="14904" y="19623"/>
                </a:lnTo>
                <a:moveTo>
                  <a:pt x="16200" y="19623"/>
                </a:moveTo>
                <a:lnTo>
                  <a:pt x="16200" y="19927"/>
                </a:lnTo>
                <a:lnTo>
                  <a:pt x="16200" y="21144"/>
                </a:lnTo>
                <a:lnTo>
                  <a:pt x="16200" y="21600"/>
                </a:lnTo>
                <a:lnTo>
                  <a:pt x="16200" y="19623"/>
                </a:lnTo>
                <a:moveTo>
                  <a:pt x="17280" y="19623"/>
                </a:moveTo>
                <a:lnTo>
                  <a:pt x="17280" y="19927"/>
                </a:lnTo>
                <a:lnTo>
                  <a:pt x="17280" y="21144"/>
                </a:lnTo>
                <a:lnTo>
                  <a:pt x="17280" y="21600"/>
                </a:lnTo>
                <a:lnTo>
                  <a:pt x="17280" y="19623"/>
                </a:lnTo>
                <a:moveTo>
                  <a:pt x="18576" y="19623"/>
                </a:moveTo>
                <a:lnTo>
                  <a:pt x="18576" y="19927"/>
                </a:lnTo>
                <a:lnTo>
                  <a:pt x="18576" y="21144"/>
                </a:lnTo>
                <a:lnTo>
                  <a:pt x="18576" y="21600"/>
                </a:lnTo>
                <a:lnTo>
                  <a:pt x="18576" y="19623"/>
                </a:lnTo>
                <a:moveTo>
                  <a:pt x="19872" y="19623"/>
                </a:moveTo>
                <a:lnTo>
                  <a:pt x="16848" y="19623"/>
                </a:lnTo>
                <a:lnTo>
                  <a:pt x="5400" y="19623"/>
                </a:lnTo>
                <a:lnTo>
                  <a:pt x="1728" y="19623"/>
                </a:lnTo>
                <a:lnTo>
                  <a:pt x="19872" y="19623"/>
                </a:lnTo>
                <a:moveTo>
                  <a:pt x="12096" y="14146"/>
                </a:moveTo>
                <a:lnTo>
                  <a:pt x="12096" y="13386"/>
                </a:lnTo>
                <a:lnTo>
                  <a:pt x="19224" y="13386"/>
                </a:lnTo>
                <a:lnTo>
                  <a:pt x="19224" y="14146"/>
                </a:lnTo>
                <a:lnTo>
                  <a:pt x="12096" y="14146"/>
                </a:lnTo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5 Multiplicar"/>
          <p:cNvSpPr/>
          <p:nvPr/>
        </p:nvSpPr>
        <p:spPr>
          <a:xfrm>
            <a:off x="2843808" y="4509120"/>
            <a:ext cx="792088" cy="720080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3635896" y="4437112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Gothic" pitchFamily="34" charset="0"/>
              </a:rPr>
              <a:t>Restricciones de Recursos</a:t>
            </a:r>
            <a:endParaRPr lang="es-MX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742272" y="2132856"/>
            <a:ext cx="76594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DE APLICACIONES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243061" y="2996952"/>
            <a:ext cx="6497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>
                <a:latin typeface="Century Gothic" pitchFamily="34" charset="0"/>
              </a:rPr>
              <a:t>ARQUITECTURA DE MULTIPLES CAPAS</a:t>
            </a:r>
            <a:endParaRPr lang="es-MX" sz="28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05158" y="1556792"/>
            <a:ext cx="7133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Desventajas de la Arquitectura</a:t>
            </a:r>
          </a:p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en 2 capas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95536" y="306896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>
                <a:latin typeface="Century Gothic" pitchFamily="34" charset="0"/>
              </a:rPr>
              <a:t> Incremento de la carga de la red: el procesamiento de los datos se realiza en el cliente, gran cantidad de información debe ser transmitida desde el servidor.</a:t>
            </a:r>
          </a:p>
          <a:p>
            <a:endParaRPr lang="es-MX" dirty="0" smtClean="0">
              <a:latin typeface="Century Gothic" pitchFamily="34" charset="0"/>
            </a:endParaRPr>
          </a:p>
        </p:txBody>
      </p:sp>
      <p:sp>
        <p:nvSpPr>
          <p:cNvPr id="3075" name="Documents"/>
          <p:cNvSpPr>
            <a:spLocks noEditPoints="1" noChangeArrowheads="1"/>
          </p:cNvSpPr>
          <p:nvPr/>
        </p:nvSpPr>
        <p:spPr bwMode="auto">
          <a:xfrm>
            <a:off x="4932040" y="4005064"/>
            <a:ext cx="576064" cy="648072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77" name="tower"/>
          <p:cNvSpPr>
            <a:spLocks noEditPoints="1" noChangeArrowheads="1"/>
          </p:cNvSpPr>
          <p:nvPr/>
        </p:nvSpPr>
        <p:spPr bwMode="auto">
          <a:xfrm>
            <a:off x="7435850" y="4459288"/>
            <a:ext cx="904875" cy="180975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8" name="Picture 6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024437"/>
            <a:ext cx="1795462" cy="1833563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7164288" y="6309320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Servidor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12" name="11 Forma libre"/>
          <p:cNvSpPr/>
          <p:nvPr/>
        </p:nvSpPr>
        <p:spPr>
          <a:xfrm>
            <a:off x="1392072" y="4437112"/>
            <a:ext cx="6332561" cy="830924"/>
          </a:xfrm>
          <a:custGeom>
            <a:avLst/>
            <a:gdLst>
              <a:gd name="connsiteX0" fmla="*/ 0 w 6332561"/>
              <a:gd name="connsiteY0" fmla="*/ 632346 h 632346"/>
              <a:gd name="connsiteX1" fmla="*/ 3452883 w 6332561"/>
              <a:gd name="connsiteY1" fmla="*/ 45492 h 632346"/>
              <a:gd name="connsiteX2" fmla="*/ 6332561 w 6332561"/>
              <a:gd name="connsiteY2" fmla="*/ 359391 h 63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2561" h="632346">
                <a:moveTo>
                  <a:pt x="0" y="632346"/>
                </a:moveTo>
                <a:cubicBezTo>
                  <a:pt x="1198728" y="361665"/>
                  <a:pt x="2397456" y="90984"/>
                  <a:pt x="3452883" y="45492"/>
                </a:cubicBezTo>
                <a:cubicBezTo>
                  <a:pt x="4508310" y="0"/>
                  <a:pt x="5809397" y="304800"/>
                  <a:pt x="6332561" y="359391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Documents"/>
          <p:cNvSpPr>
            <a:spLocks noEditPoints="1" noChangeArrowheads="1"/>
          </p:cNvSpPr>
          <p:nvPr/>
        </p:nvSpPr>
        <p:spPr bwMode="auto">
          <a:xfrm>
            <a:off x="4139952" y="4221088"/>
            <a:ext cx="576064" cy="648072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Documents"/>
          <p:cNvSpPr>
            <a:spLocks noEditPoints="1" noChangeArrowheads="1"/>
          </p:cNvSpPr>
          <p:nvPr/>
        </p:nvSpPr>
        <p:spPr bwMode="auto">
          <a:xfrm>
            <a:off x="5724128" y="4437112"/>
            <a:ext cx="576064" cy="648072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4067944" y="5085184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Información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15" name="Documents"/>
          <p:cNvSpPr>
            <a:spLocks noEditPoints="1" noChangeArrowheads="1"/>
          </p:cNvSpPr>
          <p:nvPr/>
        </p:nvSpPr>
        <p:spPr bwMode="auto">
          <a:xfrm>
            <a:off x="3419872" y="3861048"/>
            <a:ext cx="576064" cy="648072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05158" y="1556792"/>
            <a:ext cx="7133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Desventajas de la Arquitectura</a:t>
            </a:r>
          </a:p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en 2 capas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27584" y="292494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 smtClean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latin typeface="Century Gothic" pitchFamily="34" charset="0"/>
              </a:rPr>
              <a:t> El PC procesa y presenta la información. Lleva a aplicaciones monolíticas, caras y difíciles de mantener. (“</a:t>
            </a:r>
            <a:r>
              <a:rPr lang="es-MX" dirty="0" err="1" smtClean="0">
                <a:latin typeface="Century Gothic" pitchFamily="34" charset="0"/>
              </a:rPr>
              <a:t>fat</a:t>
            </a:r>
            <a:r>
              <a:rPr lang="es-MX" dirty="0" smtClean="0">
                <a:latin typeface="Century Gothic" pitchFamily="34" charset="0"/>
              </a:rPr>
              <a:t> </a:t>
            </a:r>
            <a:r>
              <a:rPr lang="es-MX" dirty="0" err="1" smtClean="0">
                <a:latin typeface="Century Gothic" pitchFamily="34" charset="0"/>
              </a:rPr>
              <a:t>client</a:t>
            </a:r>
            <a:r>
              <a:rPr lang="es-MX" dirty="0" smtClean="0">
                <a:latin typeface="Century Gothic" pitchFamily="34" charset="0"/>
              </a:rPr>
              <a:t>”). 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4098" name="laptop"/>
          <p:cNvSpPr>
            <a:spLocks noEditPoints="1" noChangeArrowheads="1"/>
          </p:cNvSpPr>
          <p:nvPr/>
        </p:nvSpPr>
        <p:spPr bwMode="auto">
          <a:xfrm>
            <a:off x="2123728" y="4518025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5 Esquina doblada"/>
          <p:cNvSpPr/>
          <p:nvPr/>
        </p:nvSpPr>
        <p:spPr>
          <a:xfrm>
            <a:off x="5414814" y="4221088"/>
            <a:ext cx="1872208" cy="1728192"/>
          </a:xfrm>
          <a:prstGeom prst="foldedCorne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"/>
          <p:cNvCxnSpPr/>
          <p:nvPr/>
        </p:nvCxnSpPr>
        <p:spPr>
          <a:xfrm>
            <a:off x="3038550" y="5085184"/>
            <a:ext cx="237626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V="1">
            <a:off x="3038550" y="4221089"/>
            <a:ext cx="2376264" cy="7200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5630838" y="479715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Información</a:t>
            </a:r>
            <a:endParaRPr lang="es-MX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05158" y="1556792"/>
            <a:ext cx="7133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Desventajas de la Arquitectura</a:t>
            </a:r>
          </a:p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en 2 capas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39552" y="306896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Implica un procedimiento de distribución complicado, ya que en caso de un cambio todos los PCs deben ser actualizados. Es difícil garantizar que un cliente está corriendo una versión anterior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5122" name="laptop"/>
          <p:cNvSpPr>
            <a:spLocks noEditPoints="1" noChangeArrowheads="1"/>
          </p:cNvSpPr>
          <p:nvPr/>
        </p:nvSpPr>
        <p:spPr bwMode="auto">
          <a:xfrm>
            <a:off x="876300" y="5057775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123" name="laptop"/>
          <p:cNvSpPr>
            <a:spLocks noEditPoints="1" noChangeArrowheads="1"/>
          </p:cNvSpPr>
          <p:nvPr/>
        </p:nvSpPr>
        <p:spPr bwMode="auto">
          <a:xfrm>
            <a:off x="3779912" y="5085184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124" name="laptop"/>
          <p:cNvSpPr>
            <a:spLocks noEditPoints="1" noChangeArrowheads="1"/>
          </p:cNvSpPr>
          <p:nvPr/>
        </p:nvSpPr>
        <p:spPr bwMode="auto">
          <a:xfrm>
            <a:off x="6694488" y="5137150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7 Multiplicar"/>
          <p:cNvSpPr/>
          <p:nvPr/>
        </p:nvSpPr>
        <p:spPr>
          <a:xfrm>
            <a:off x="7308304" y="4437112"/>
            <a:ext cx="576064" cy="432048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4427984" y="4509120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MX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Gothic" pitchFamily="34" charset="0"/>
              </a:rPr>
              <a:t>Ok</a:t>
            </a:r>
            <a:endParaRPr lang="es-MX" sz="2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entury Gothic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475656" y="4509120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MX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Gothic" pitchFamily="34" charset="0"/>
              </a:rPr>
              <a:t>Ok</a:t>
            </a:r>
            <a:endParaRPr lang="es-MX" sz="2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1 Título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EN 3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en 3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23528" y="2564904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La arquitectura en 2 capas, con su variante P/</a:t>
            </a:r>
            <a:r>
              <a:rPr lang="es-MX" dirty="0" err="1" smtClean="0">
                <a:latin typeface="Century Gothic" pitchFamily="34" charset="0"/>
              </a:rPr>
              <a:t>L+D</a:t>
            </a:r>
            <a:r>
              <a:rPr lang="es-MX" dirty="0" smtClean="0">
                <a:latin typeface="Century Gothic" pitchFamily="34" charset="0"/>
              </a:rPr>
              <a:t>, </a:t>
            </a:r>
            <a:r>
              <a:rPr lang="es-MX" b="1" dirty="0" smtClean="0">
                <a:latin typeface="Century Gothic" pitchFamily="34" charset="0"/>
              </a:rPr>
              <a:t>dio lugar a la arquitectura en 3 capas</a:t>
            </a:r>
            <a:r>
              <a:rPr lang="es-MX" dirty="0" smtClean="0">
                <a:latin typeface="Century Gothic" pitchFamily="34" charset="0"/>
              </a:rPr>
              <a:t>.</a:t>
            </a:r>
          </a:p>
          <a:p>
            <a:endParaRPr lang="es-MX" dirty="0" smtClean="0">
              <a:latin typeface="Century Gothic" pitchFamily="34" charset="0"/>
            </a:endParaRPr>
          </a:p>
          <a:p>
            <a:r>
              <a:rPr lang="es-MX" dirty="0" smtClean="0">
                <a:latin typeface="Century Gothic" pitchFamily="34" charset="0"/>
              </a:rPr>
              <a:t>El hecho de que la lógica de negocios y el manejo de persistencia sean una unidad </a:t>
            </a:r>
            <a:r>
              <a:rPr lang="es-MX" dirty="0" smtClean="0">
                <a:latin typeface="Century Gothic" pitchFamily="34" charset="0"/>
              </a:rPr>
              <a:t>presenta </a:t>
            </a:r>
            <a:r>
              <a:rPr lang="es-MX" dirty="0" smtClean="0">
                <a:latin typeface="Century Gothic" pitchFamily="34" charset="0"/>
              </a:rPr>
              <a:t>desventajas importantes.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539552" y="5229200"/>
            <a:ext cx="1584176" cy="64807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latin typeface="Century Gothic" pitchFamily="34" charset="0"/>
              </a:rPr>
              <a:t>Manejador de Base de Datos</a:t>
            </a:r>
            <a:endParaRPr lang="es-MX" sz="1400" dirty="0">
              <a:latin typeface="Century Gothic" pitchFamily="34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355976" y="4149080"/>
            <a:ext cx="3528392" cy="25202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atin typeface="Century Gothic" pitchFamily="34" charset="0"/>
              </a:rPr>
              <a:t>Manejador de Base de Datos</a:t>
            </a:r>
            <a:endParaRPr lang="es-MX" sz="3200" dirty="0">
              <a:latin typeface="Century Gothic" pitchFamily="34" charset="0"/>
            </a:endParaRPr>
          </a:p>
        </p:txBody>
      </p:sp>
      <p:sp>
        <p:nvSpPr>
          <p:cNvPr id="9" name="8 Forma libre"/>
          <p:cNvSpPr/>
          <p:nvPr/>
        </p:nvSpPr>
        <p:spPr>
          <a:xfrm>
            <a:off x="2006221" y="5165677"/>
            <a:ext cx="2552131" cy="375314"/>
          </a:xfrm>
          <a:custGeom>
            <a:avLst/>
            <a:gdLst>
              <a:gd name="connsiteX0" fmla="*/ 0 w 2552131"/>
              <a:gd name="connsiteY0" fmla="*/ 375314 h 375314"/>
              <a:gd name="connsiteX1" fmla="*/ 1364776 w 2552131"/>
              <a:gd name="connsiteY1" fmla="*/ 6824 h 375314"/>
              <a:gd name="connsiteX2" fmla="*/ 2552131 w 2552131"/>
              <a:gd name="connsiteY2" fmla="*/ 334371 h 37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2131" h="375314">
                <a:moveTo>
                  <a:pt x="0" y="375314"/>
                </a:moveTo>
                <a:cubicBezTo>
                  <a:pt x="469710" y="194481"/>
                  <a:pt x="939421" y="13648"/>
                  <a:pt x="1364776" y="6824"/>
                </a:cubicBezTo>
                <a:cubicBezTo>
                  <a:pt x="1790131" y="0"/>
                  <a:pt x="2354239" y="288878"/>
                  <a:pt x="2552131" y="334371"/>
                </a:cubicBezTo>
              </a:path>
            </a:pathLst>
          </a:cu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2915816" y="5013176"/>
            <a:ext cx="89319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130735"/>
              </a:avLst>
            </a:prstTxWarp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Migrar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51520" y="6093296"/>
            <a:ext cx="2005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Century Gothic" pitchFamily="34" charset="0"/>
              </a:rPr>
              <a:t>Arquitectura en 2 capas</a:t>
            </a:r>
            <a:endParaRPr lang="es-MX" sz="12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93304" y="2614676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latin typeface="Century Gothic" pitchFamily="34" charset="0"/>
              </a:rPr>
              <a:t>La lógica de la aplicación </a:t>
            </a:r>
            <a:r>
              <a:rPr lang="es-MX" dirty="0" smtClean="0">
                <a:latin typeface="Century Gothic" pitchFamily="34" charset="0"/>
              </a:rPr>
              <a:t>ocupa una capa intermedia; está separada tanto de los </a:t>
            </a:r>
            <a:r>
              <a:rPr lang="es-MX" b="1" dirty="0" smtClean="0">
                <a:latin typeface="Century Gothic" pitchFamily="34" charset="0"/>
              </a:rPr>
              <a:t>datos</a:t>
            </a:r>
            <a:r>
              <a:rPr lang="es-MX" dirty="0" smtClean="0">
                <a:latin typeface="Century Gothic" pitchFamily="34" charset="0"/>
              </a:rPr>
              <a:t> como de la </a:t>
            </a:r>
            <a:r>
              <a:rPr lang="es-MX" b="1" dirty="0" smtClean="0">
                <a:latin typeface="Century Gothic" pitchFamily="34" charset="0"/>
              </a:rPr>
              <a:t>interfaz de usuario </a:t>
            </a:r>
            <a:r>
              <a:rPr lang="es-MX" dirty="0" smtClean="0">
                <a:latin typeface="Century Gothic" pitchFamily="34" charset="0"/>
              </a:rPr>
              <a:t>(P/L/D). </a:t>
            </a:r>
          </a:p>
          <a:p>
            <a:pPr algn="just"/>
            <a:r>
              <a:rPr lang="es-MX" dirty="0" smtClean="0">
                <a:latin typeface="Century Gothic" pitchFamily="34" charset="0"/>
              </a:rPr>
              <a:t>Los procesos pueden ser administrados y desplegados en forma autónoma, sin relación con la interfaz de usuario y el manejador de base de datos.</a:t>
            </a:r>
          </a:p>
        </p:txBody>
      </p:sp>
      <p:sp>
        <p:nvSpPr>
          <p:cNvPr id="5" name="1 Título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en 3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899592" y="5301208"/>
            <a:ext cx="2016224" cy="10801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Century Gothic" pitchFamily="34" charset="0"/>
              </a:rPr>
              <a:t>Lógica de la Aplicación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5796136" y="5301208"/>
            <a:ext cx="201622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Century Gothic" pitchFamily="34" charset="0"/>
              </a:rPr>
              <a:t>Interfaz</a:t>
            </a:r>
            <a:r>
              <a:rPr lang="es-MX" dirty="0" smtClean="0"/>
              <a:t> </a:t>
            </a:r>
            <a:r>
              <a:rPr lang="es-MX" dirty="0" smtClean="0">
                <a:latin typeface="Century Gothic" pitchFamily="34" charset="0"/>
              </a:rPr>
              <a:t>de</a:t>
            </a:r>
            <a:r>
              <a:rPr lang="es-MX" dirty="0" smtClean="0"/>
              <a:t> Usuario</a:t>
            </a:r>
            <a:endParaRPr lang="es-MX" dirty="0"/>
          </a:p>
        </p:txBody>
      </p:sp>
      <p:sp>
        <p:nvSpPr>
          <p:cNvPr id="8" name="7 Rectángulo redondeado"/>
          <p:cNvSpPr/>
          <p:nvPr/>
        </p:nvSpPr>
        <p:spPr>
          <a:xfrm>
            <a:off x="3419872" y="5301208"/>
            <a:ext cx="2016224" cy="108012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Century Gothic" pitchFamily="34" charset="0"/>
              </a:rPr>
              <a:t>Datos Persistentes</a:t>
            </a:r>
            <a:endParaRPr lang="es-MX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1 Título"/>
          <p:cNvSpPr>
            <a:spLocks noGrp="1"/>
          </p:cNvSpPr>
          <p:nvPr>
            <p:ph type="ctrTitle"/>
          </p:nvPr>
        </p:nvSpPr>
        <p:spPr>
          <a:xfrm>
            <a:off x="683568" y="1238895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en 3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39552" y="256490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Los sistemas </a:t>
            </a:r>
            <a:r>
              <a:rPr lang="es-MX" dirty="0" smtClean="0">
                <a:latin typeface="Century Gothic" pitchFamily="34" charset="0"/>
              </a:rPr>
              <a:t>en 3 capas son de más </a:t>
            </a:r>
            <a:r>
              <a:rPr lang="es-MX" b="1" dirty="0" smtClean="0">
                <a:latin typeface="Century Gothic" pitchFamily="34" charset="0"/>
              </a:rPr>
              <a:t>fácil ampliación y más robustos y flexibles</a:t>
            </a:r>
            <a:r>
              <a:rPr lang="es-MX" dirty="0" smtClean="0">
                <a:latin typeface="Century Gothic" pitchFamily="34" charset="0"/>
              </a:rPr>
              <a:t>. Además, pueden integrar datos de múltiples fuentes. 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6146" name="laptop"/>
          <p:cNvSpPr>
            <a:spLocks noEditPoints="1" noChangeArrowheads="1"/>
          </p:cNvSpPr>
          <p:nvPr/>
        </p:nvSpPr>
        <p:spPr bwMode="auto">
          <a:xfrm>
            <a:off x="3625850" y="5256213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147" name="laptop"/>
          <p:cNvSpPr>
            <a:spLocks noEditPoints="1" noChangeArrowheads="1"/>
          </p:cNvSpPr>
          <p:nvPr/>
        </p:nvSpPr>
        <p:spPr bwMode="auto">
          <a:xfrm>
            <a:off x="1019175" y="4293096"/>
            <a:ext cx="1320577" cy="959942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laptop"/>
          <p:cNvSpPr>
            <a:spLocks noEditPoints="1" noChangeArrowheads="1"/>
          </p:cNvSpPr>
          <p:nvPr/>
        </p:nvSpPr>
        <p:spPr bwMode="auto">
          <a:xfrm>
            <a:off x="2699792" y="3501008"/>
            <a:ext cx="1320577" cy="959942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laptop"/>
          <p:cNvSpPr>
            <a:spLocks noEditPoints="1" noChangeArrowheads="1"/>
          </p:cNvSpPr>
          <p:nvPr/>
        </p:nvSpPr>
        <p:spPr bwMode="auto">
          <a:xfrm>
            <a:off x="4572000" y="3429000"/>
            <a:ext cx="1320577" cy="959942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" name="laptop"/>
          <p:cNvSpPr>
            <a:spLocks noEditPoints="1" noChangeArrowheads="1"/>
          </p:cNvSpPr>
          <p:nvPr/>
        </p:nvSpPr>
        <p:spPr bwMode="auto">
          <a:xfrm>
            <a:off x="6516216" y="4221088"/>
            <a:ext cx="1320577" cy="959942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cxnSp>
        <p:nvCxnSpPr>
          <p:cNvPr id="13" name="12 Conector recto"/>
          <p:cNvCxnSpPr/>
          <p:nvPr/>
        </p:nvCxnSpPr>
        <p:spPr>
          <a:xfrm>
            <a:off x="1691680" y="4581128"/>
            <a:ext cx="2520280" cy="12241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3347864" y="4005064"/>
            <a:ext cx="1080120" cy="151216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flipH="1">
            <a:off x="4644008" y="3861048"/>
            <a:ext cx="576064" cy="165618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flipH="1">
            <a:off x="4716016" y="4581128"/>
            <a:ext cx="2376264" cy="122413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Documents"/>
          <p:cNvSpPr>
            <a:spLocks noEditPoints="1" noChangeArrowheads="1"/>
          </p:cNvSpPr>
          <p:nvPr/>
        </p:nvSpPr>
        <p:spPr bwMode="auto">
          <a:xfrm>
            <a:off x="2699792" y="5013176"/>
            <a:ext cx="504056" cy="648072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27" name="Documents"/>
          <p:cNvSpPr>
            <a:spLocks noEditPoints="1" noChangeArrowheads="1"/>
          </p:cNvSpPr>
          <p:nvPr/>
        </p:nvSpPr>
        <p:spPr bwMode="auto">
          <a:xfrm>
            <a:off x="3635896" y="4365104"/>
            <a:ext cx="504056" cy="648072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28" name="Documents"/>
          <p:cNvSpPr>
            <a:spLocks noEditPoints="1" noChangeArrowheads="1"/>
          </p:cNvSpPr>
          <p:nvPr/>
        </p:nvSpPr>
        <p:spPr bwMode="auto">
          <a:xfrm>
            <a:off x="4716016" y="4509120"/>
            <a:ext cx="504056" cy="648072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29" name="Documents"/>
          <p:cNvSpPr>
            <a:spLocks noEditPoints="1" noChangeArrowheads="1"/>
          </p:cNvSpPr>
          <p:nvPr/>
        </p:nvSpPr>
        <p:spPr bwMode="auto">
          <a:xfrm>
            <a:off x="5724128" y="4941168"/>
            <a:ext cx="504056" cy="648072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>
              <a:ln w="63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1 Título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en 3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5" name="4 Imagen" descr="4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348880"/>
            <a:ext cx="4464496" cy="4464496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51520" y="3140968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Es importante notar que </a:t>
            </a:r>
            <a:r>
              <a:rPr lang="es-MX" b="1" dirty="0" smtClean="0">
                <a:latin typeface="Century Gothic" pitchFamily="34" charset="0"/>
              </a:rPr>
              <a:t>los límites entre las capas son lógicos</a:t>
            </a:r>
            <a:r>
              <a:rPr lang="es-MX" dirty="0" smtClean="0">
                <a:latin typeface="Century Gothic" pitchFamily="34" charset="0"/>
              </a:rPr>
              <a:t>, por lo que es posible ejecutar las tres capas en la misma máquina.</a:t>
            </a:r>
          </a:p>
          <a:p>
            <a:r>
              <a:rPr lang="es-MX" dirty="0" smtClean="0">
                <a:latin typeface="Century Gothic" pitchFamily="34" charset="0"/>
              </a:rPr>
              <a:t>Lo importante es que el sistema está claramente estructurado y que hay una </a:t>
            </a:r>
            <a:r>
              <a:rPr lang="es-MX" b="1" dirty="0" smtClean="0">
                <a:latin typeface="Century Gothic" pitchFamily="34" charset="0"/>
              </a:rPr>
              <a:t>buena planificación de los límites entre las diferentes capas. </a:t>
            </a:r>
            <a:endParaRPr lang="es-MX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1 Título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RESPONSABILIDADES DE LAS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454919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Responsabilidades de las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13792" y="2793702"/>
            <a:ext cx="8316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Century Gothic" pitchFamily="34" charset="0"/>
              </a:rPr>
              <a:t>CAPA DE PRESENTACIÓN </a:t>
            </a:r>
          </a:p>
          <a:p>
            <a:endParaRPr lang="es-MX" b="1" dirty="0" smtClean="0">
              <a:latin typeface="Century Gothic" pitchFamily="34" charset="0"/>
            </a:endParaRPr>
          </a:p>
          <a:p>
            <a:r>
              <a:rPr lang="es-MX" dirty="0" smtClean="0">
                <a:latin typeface="Century Gothic" pitchFamily="34" charset="0"/>
              </a:rPr>
              <a:t>• Responsable de </a:t>
            </a:r>
            <a:r>
              <a:rPr lang="es-MX" i="1" dirty="0" smtClean="0">
                <a:latin typeface="Century Gothic" pitchFamily="34" charset="0"/>
              </a:rPr>
              <a:t>la </a:t>
            </a:r>
            <a:r>
              <a:rPr lang="es-MX" b="1" i="1" dirty="0" smtClean="0">
                <a:latin typeface="Century Gothic" pitchFamily="34" charset="0"/>
              </a:rPr>
              <a:t>presentación de los datos</a:t>
            </a:r>
            <a:r>
              <a:rPr lang="es-MX" dirty="0" smtClean="0">
                <a:latin typeface="Century Gothic" pitchFamily="34" charset="0"/>
              </a:rPr>
              <a:t>, recibiendo los eventos de los usuarios y controlando la interfaz de usuario.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/>
          <a:p>
            <a:r>
              <a:rPr lang="es-MX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Justificación</a:t>
            </a:r>
            <a:endParaRPr lang="es-MX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03648" y="3323459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itchFamily="34" charset="0"/>
              </a:rPr>
              <a:t>El an</a:t>
            </a:r>
            <a:r>
              <a:rPr lang="es-MX" dirty="0" smtClean="0">
                <a:latin typeface="Century Gothic" pitchFamily="34" charset="0"/>
              </a:rPr>
              <a:t>álisis de sistemas hace énfasis en el problema del Negocio, así pues ahora toca al diseño enfocarse en los aspectos técnicos y de implementación.</a:t>
            </a:r>
          </a:p>
          <a:p>
            <a:pPr algn="just"/>
            <a:r>
              <a:rPr lang="es-MX" dirty="0" smtClean="0">
                <a:latin typeface="Century Gothic" pitchFamily="34" charset="0"/>
              </a:rPr>
              <a:t>Uno de los aspectos técnicos es la parte de arquitectura</a:t>
            </a:r>
            <a:endParaRPr lang="es-MX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647564" y="2815768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Century Gothic" pitchFamily="34" charset="0"/>
              </a:rPr>
              <a:t>CAPA DE LÓGICA DE NEGOCIOS</a:t>
            </a:r>
          </a:p>
          <a:p>
            <a:r>
              <a:rPr lang="es-MX" b="1" dirty="0" smtClean="0">
                <a:latin typeface="Century Gothic" pitchFamily="34" charset="0"/>
              </a:rPr>
              <a:t> </a:t>
            </a:r>
          </a:p>
          <a:p>
            <a:r>
              <a:rPr lang="es-MX" dirty="0" smtClean="0">
                <a:latin typeface="Century Gothic" pitchFamily="34" charset="0"/>
              </a:rPr>
              <a:t>•Esta capa es nueva, es decir, no está presente en la arquitectura en 2 capas en forma explícita  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latin typeface="Century Gothic" pitchFamily="34" charset="0"/>
              </a:rPr>
              <a:t>Es la clave para </a:t>
            </a:r>
            <a:r>
              <a:rPr lang="es-MX" b="1" i="1" dirty="0" smtClean="0">
                <a:latin typeface="Century Gothic" pitchFamily="34" charset="0"/>
              </a:rPr>
              <a:t>resolver los problemas </a:t>
            </a:r>
            <a:r>
              <a:rPr lang="es-MX" dirty="0" smtClean="0">
                <a:latin typeface="Century Gothic" pitchFamily="34" charset="0"/>
              </a:rPr>
              <a:t>de la arquitectura en 2 capas </a:t>
            </a:r>
          </a:p>
          <a:p>
            <a:r>
              <a:rPr lang="es-MX" dirty="0" smtClean="0">
                <a:latin typeface="Century Gothic" pitchFamily="34" charset="0"/>
              </a:rPr>
              <a:t>• </a:t>
            </a:r>
            <a:r>
              <a:rPr lang="es-MX" b="1" i="1" dirty="0" smtClean="0">
                <a:latin typeface="Century Gothic" pitchFamily="34" charset="0"/>
              </a:rPr>
              <a:t>Protege</a:t>
            </a:r>
            <a:r>
              <a:rPr lang="es-MX" dirty="0" smtClean="0">
                <a:latin typeface="Century Gothic" pitchFamily="34" charset="0"/>
              </a:rPr>
              <a:t> del acceso directo a la información desde la capa de presentación</a:t>
            </a:r>
          </a:p>
        </p:txBody>
      </p:sp>
      <p:sp>
        <p:nvSpPr>
          <p:cNvPr id="5" name="1 Título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Responsabilidades de las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719572" y="2924944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Century Gothic" pitchFamily="34" charset="0"/>
              </a:rPr>
              <a:t>CAPA DE PERSISTENCIA </a:t>
            </a:r>
          </a:p>
          <a:p>
            <a:pPr algn="ctr"/>
            <a:endParaRPr lang="es-MX" b="1" dirty="0" smtClean="0">
              <a:latin typeface="Century Gothic" pitchFamily="34" charset="0"/>
            </a:endParaRPr>
          </a:p>
          <a:p>
            <a:r>
              <a:rPr lang="es-MX" dirty="0" smtClean="0">
                <a:latin typeface="Century Gothic" pitchFamily="34" charset="0"/>
              </a:rPr>
              <a:t>• Es responsable del </a:t>
            </a:r>
            <a:r>
              <a:rPr lang="es-MX" b="1" i="1" dirty="0" smtClean="0">
                <a:latin typeface="Century Gothic" pitchFamily="34" charset="0"/>
              </a:rPr>
              <a:t>almacenamiento de los datos </a:t>
            </a:r>
          </a:p>
          <a:p>
            <a:r>
              <a:rPr lang="es-MX" dirty="0" smtClean="0">
                <a:latin typeface="Century Gothic" pitchFamily="34" charset="0"/>
              </a:rPr>
              <a:t>• Es común reusar sistemas existentes de bases de datos en esta capa </a:t>
            </a:r>
          </a:p>
          <a:p>
            <a:r>
              <a:rPr lang="es-MX" dirty="0" smtClean="0">
                <a:latin typeface="Century Gothic" pitchFamily="34" charset="0"/>
              </a:rPr>
              <a:t>• Actualmente se usan manejadores relacionales: son avanzados, permiten el uso de </a:t>
            </a:r>
            <a:r>
              <a:rPr lang="es-MX" dirty="0" err="1" smtClean="0">
                <a:latin typeface="Century Gothic" pitchFamily="34" charset="0"/>
              </a:rPr>
              <a:t>triggers</a:t>
            </a:r>
            <a:r>
              <a:rPr lang="es-MX" dirty="0" smtClean="0">
                <a:latin typeface="Century Gothic" pitchFamily="34" charset="0"/>
              </a:rPr>
              <a:t> y paquetes. Existen manejadores Orientados a Objetos 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ctrTitle"/>
          </p:nvPr>
        </p:nvSpPr>
        <p:spPr>
          <a:xfrm>
            <a:off x="685800" y="1454919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Responsabilidades de las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395490" y="1772816"/>
            <a:ext cx="635302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Ventajas de la arquitectura</a:t>
            </a:r>
          </a:p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en 3 capas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95536" y="3356992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>
                <a:latin typeface="Century Gothic" pitchFamily="34" charset="0"/>
              </a:rPr>
              <a:t> Separación clara de la interfaz de usuario de la lógica de la aplicación. Esta separación permite tener diferentes presentaciones accediendo a la misma lógica.</a:t>
            </a:r>
          </a:p>
        </p:txBody>
      </p:sp>
      <p:sp>
        <p:nvSpPr>
          <p:cNvPr id="7170" name="laptop"/>
          <p:cNvSpPr>
            <a:spLocks noEditPoints="1" noChangeArrowheads="1"/>
          </p:cNvSpPr>
          <p:nvPr/>
        </p:nvSpPr>
        <p:spPr bwMode="auto">
          <a:xfrm>
            <a:off x="909638" y="4873625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611560" y="5157192"/>
            <a:ext cx="2472152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dirty="0" smtClean="0">
                <a:latin typeface="Century Gothic" pitchFamily="34" charset="0"/>
              </a:rPr>
              <a:t>Interfaz de Usuario</a:t>
            </a:r>
            <a:endParaRPr lang="es-MX" sz="2000" dirty="0">
              <a:latin typeface="Century Gothic" pitchFamily="34" charset="0"/>
            </a:endParaRPr>
          </a:p>
        </p:txBody>
      </p:sp>
      <p:sp>
        <p:nvSpPr>
          <p:cNvPr id="7171" name="Document"/>
          <p:cNvSpPr>
            <a:spLocks noEditPoints="1" noChangeArrowheads="1"/>
          </p:cNvSpPr>
          <p:nvPr/>
        </p:nvSpPr>
        <p:spPr bwMode="auto">
          <a:xfrm>
            <a:off x="6256338" y="4581525"/>
            <a:ext cx="1352550" cy="18097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MX" sz="1400" dirty="0" smtClean="0">
                <a:latin typeface="Century Gothic" pitchFamily="34" charset="0"/>
              </a:rPr>
              <a:t>Lógica de la Aplicación</a:t>
            </a:r>
            <a:endParaRPr lang="es-MX" sz="1400" dirty="0">
              <a:latin typeface="Century Gothic" pitchFamily="34" charset="0"/>
            </a:endParaRPr>
          </a:p>
        </p:txBody>
      </p:sp>
      <p:cxnSp>
        <p:nvCxnSpPr>
          <p:cNvPr id="9" name="8 Conector recto"/>
          <p:cNvCxnSpPr>
            <a:stCxn id="5" idx="2"/>
          </p:cNvCxnSpPr>
          <p:nvPr/>
        </p:nvCxnSpPr>
        <p:spPr>
          <a:xfrm>
            <a:off x="4427984" y="4280322"/>
            <a:ext cx="0" cy="2173014"/>
          </a:xfrm>
          <a:prstGeom prst="line">
            <a:avLst/>
          </a:prstGeom>
          <a:ln>
            <a:prstDash val="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611560" y="3501008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• La redefinición del almacenamiento de información no tiene influencia sobre la presentación</a:t>
            </a:r>
          </a:p>
          <a:p>
            <a:endParaRPr lang="es-MX" dirty="0" smtClean="0">
              <a:latin typeface="Century Gothic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395490" y="1844824"/>
            <a:ext cx="635302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Ventajas de la arquitectura</a:t>
            </a:r>
          </a:p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en 3 capas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" name="Document"/>
          <p:cNvSpPr>
            <a:spLocks noEditPoints="1" noChangeArrowheads="1"/>
          </p:cNvSpPr>
          <p:nvPr/>
        </p:nvSpPr>
        <p:spPr bwMode="auto">
          <a:xfrm>
            <a:off x="2385376" y="4561371"/>
            <a:ext cx="1988070" cy="18097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MX" sz="1400" dirty="0" smtClean="0">
                <a:latin typeface="Century Gothic" pitchFamily="34" charset="0"/>
              </a:rPr>
              <a:t>Almacenamiento de Información</a:t>
            </a:r>
            <a:endParaRPr lang="es-MX" sz="1400" dirty="0">
              <a:latin typeface="Century Gothic" pitchFamily="34" charset="0"/>
            </a:endParaRPr>
          </a:p>
        </p:txBody>
      </p:sp>
      <p:sp>
        <p:nvSpPr>
          <p:cNvPr id="7" name="laptop"/>
          <p:cNvSpPr>
            <a:spLocks noEditPoints="1" noChangeArrowheads="1"/>
          </p:cNvSpPr>
          <p:nvPr/>
        </p:nvSpPr>
        <p:spPr bwMode="auto">
          <a:xfrm>
            <a:off x="6156176" y="4509120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5940152" y="6165304"/>
            <a:ext cx="2472152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dirty="0" smtClean="0">
                <a:latin typeface="Century Gothic" pitchFamily="34" charset="0"/>
              </a:rPr>
              <a:t>Interfaz de Usuario</a:t>
            </a:r>
            <a:endParaRPr lang="es-MX" sz="2000" dirty="0">
              <a:latin typeface="Century Gothic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51520" y="5301208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Redefinición</a:t>
            </a:r>
            <a:endParaRPr lang="es-MX" dirty="0">
              <a:latin typeface="Century Gothic" pitchFamily="34" charset="0"/>
            </a:endParaRPr>
          </a:p>
        </p:txBody>
      </p:sp>
      <p:sp>
        <p:nvSpPr>
          <p:cNvPr id="10" name="9 Abrir llave"/>
          <p:cNvSpPr/>
          <p:nvPr/>
        </p:nvSpPr>
        <p:spPr>
          <a:xfrm>
            <a:off x="1979712" y="4509120"/>
            <a:ext cx="288032" cy="1872208"/>
          </a:xfrm>
          <a:prstGeom prst="lef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" name="11 Conector recto"/>
          <p:cNvCxnSpPr>
            <a:stCxn id="6" idx="3"/>
          </p:cNvCxnSpPr>
          <p:nvPr/>
        </p:nvCxnSpPr>
        <p:spPr>
          <a:xfrm flipV="1">
            <a:off x="4383202" y="5445224"/>
            <a:ext cx="2061006" cy="8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Multiplicar"/>
          <p:cNvSpPr/>
          <p:nvPr/>
        </p:nvSpPr>
        <p:spPr>
          <a:xfrm>
            <a:off x="4860032" y="5085184"/>
            <a:ext cx="936104" cy="792088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395490" y="1844824"/>
            <a:ext cx="635302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Ventajas de la arquitectura</a:t>
            </a:r>
          </a:p>
          <a:p>
            <a:pPr algn="ctr"/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en 3 capas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83568" y="3356992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• En contraste con una arquitectura en 2 capas, donde solamente datos están accesibles al público, los objetos de negocios pueden brindar servicios (lógica de la aplicación) por la red </a:t>
            </a:r>
            <a:endParaRPr lang="es-MX" dirty="0">
              <a:latin typeface="Century Gothic" pitchFamily="34" charset="0"/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3423046" y="4437112"/>
            <a:ext cx="2805138" cy="2420888"/>
            <a:chOff x="323528" y="4437112"/>
            <a:chExt cx="2805138" cy="2420888"/>
          </a:xfrm>
        </p:grpSpPr>
        <p:sp>
          <p:nvSpPr>
            <p:cNvPr id="6" name="Document"/>
            <p:cNvSpPr>
              <a:spLocks noEditPoints="1" noChangeArrowheads="1"/>
            </p:cNvSpPr>
            <p:nvPr/>
          </p:nvSpPr>
          <p:spPr bwMode="auto">
            <a:xfrm>
              <a:off x="323528" y="4437112"/>
              <a:ext cx="792088" cy="1089670"/>
            </a:xfrm>
            <a:custGeom>
              <a:avLst/>
              <a:gdLst>
                <a:gd name="T0" fmla="*/ 10757 w 21600"/>
                <a:gd name="T1" fmla="*/ 21632 h 21600"/>
                <a:gd name="T2" fmla="*/ 85 w 21600"/>
                <a:gd name="T3" fmla="*/ 10849 h 21600"/>
                <a:gd name="T4" fmla="*/ 10757 w 21600"/>
                <a:gd name="T5" fmla="*/ 81 h 21600"/>
                <a:gd name="T6" fmla="*/ 21706 w 21600"/>
                <a:gd name="T7" fmla="*/ 10652 h 21600"/>
                <a:gd name="T8" fmla="*/ 10757 w 21600"/>
                <a:gd name="T9" fmla="*/ 21632 h 21600"/>
                <a:gd name="T10" fmla="*/ 0 w 21600"/>
                <a:gd name="T11" fmla="*/ 0 h 21600"/>
                <a:gd name="T12" fmla="*/ 21600 w 21600"/>
                <a:gd name="T13" fmla="*/ 0 h 21600"/>
                <a:gd name="T14" fmla="*/ 21600 w 21600"/>
                <a:gd name="T15" fmla="*/ 21600 h 21600"/>
                <a:gd name="T16" fmla="*/ 977 w 21600"/>
                <a:gd name="T17" fmla="*/ 818 h 21600"/>
                <a:gd name="T18" fmla="*/ 20622 w 21600"/>
                <a:gd name="T19" fmla="*/ 1642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s-MX" sz="1400" dirty="0" smtClean="0">
                  <a:latin typeface="Century Gothic" pitchFamily="34" charset="0"/>
                </a:rPr>
                <a:t>Datos</a:t>
              </a:r>
              <a:endParaRPr lang="es-MX" sz="1400" dirty="0">
                <a:latin typeface="Century Gothic" pitchFamily="34" charset="0"/>
              </a:endParaRPr>
            </a:p>
          </p:txBody>
        </p:sp>
        <p:pic>
          <p:nvPicPr>
            <p:cNvPr id="7" name="Picture 2" descr="C:\Program Files (x86)\Microsoft Office\MEDIA\CAGCAT10\j0292020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59632" y="5084064"/>
              <a:ext cx="1869034" cy="1773936"/>
            </a:xfrm>
            <a:prstGeom prst="rect">
              <a:avLst/>
            </a:prstGeom>
            <a:noFill/>
          </p:spPr>
        </p:pic>
        <p:cxnSp>
          <p:nvCxnSpPr>
            <p:cNvPr id="9" name="8 Conector recto"/>
            <p:cNvCxnSpPr/>
            <p:nvPr/>
          </p:nvCxnSpPr>
          <p:spPr>
            <a:xfrm>
              <a:off x="755576" y="4797152"/>
              <a:ext cx="1800200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755576" y="5301208"/>
              <a:ext cx="180020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94715" y="1916832"/>
            <a:ext cx="3102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REFERENCIAS</a:t>
            </a:r>
            <a:endParaRPr lang="es-MX" sz="36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67544" y="2708920"/>
            <a:ext cx="8424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/>
              <a:t>Vignaga</a:t>
            </a:r>
            <a:r>
              <a:rPr lang="es-MX" dirty="0"/>
              <a:t> Andrés, P. D. (3 de Agosto de 2015). </a:t>
            </a:r>
            <a:r>
              <a:rPr lang="es-MX" i="1" dirty="0"/>
              <a:t>ARQUITECTURAS Y TECNOLOGÍAS PARA EL DESARROLLO DE APLICACIONES WEB</a:t>
            </a:r>
            <a:r>
              <a:rPr lang="es-MX" dirty="0"/>
              <a:t>. Obtenido de </a:t>
            </a:r>
            <a:r>
              <a:rPr lang="es-MX" dirty="0" err="1"/>
              <a:t>moodle</a:t>
            </a:r>
            <a:r>
              <a:rPr lang="es-MX" dirty="0"/>
              <a:t>: </a:t>
            </a:r>
            <a:r>
              <a:rPr lang="es-MX" dirty="0">
                <a:hlinkClick r:id="rId3"/>
              </a:rPr>
              <a:t>http://</a:t>
            </a:r>
            <a:r>
              <a:rPr lang="es-MX" dirty="0" smtClean="0">
                <a:hlinkClick r:id="rId3"/>
              </a:rPr>
              <a:t>moodle2.unid.edu.mx/dts_cursos_mdl/pos/TI/LP/AM/01/Arquitecturas_y_tecnologias_para_el_desarrollo_de_aplicaciones_web.pdf</a:t>
            </a:r>
            <a:endParaRPr lang="es-MX" dirty="0" smtClean="0"/>
          </a:p>
          <a:p>
            <a:endParaRPr lang="es-MX" dirty="0"/>
          </a:p>
          <a:p>
            <a:r>
              <a:rPr lang="en-US" dirty="0"/>
              <a:t>Whitten Jeffrey, B. L. (</a:t>
            </a:r>
            <a:r>
              <a:rPr lang="en-US" dirty="0" err="1"/>
              <a:t>s.f.</a:t>
            </a:r>
            <a:r>
              <a:rPr lang="en-US" dirty="0"/>
              <a:t>). </a:t>
            </a:r>
            <a:r>
              <a:rPr lang="es-MX" i="1" dirty="0"/>
              <a:t>Análisis de Sistemas: Diseño y Métodos.</a:t>
            </a:r>
            <a:r>
              <a:rPr lang="es-MX" dirty="0"/>
              <a:t> México: McGraw Hill.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OBJETIVO</a:t>
            </a:r>
            <a:endParaRPr lang="es-MX" sz="40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31640" y="3386857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Century Gothic" pitchFamily="34" charset="0"/>
              </a:rPr>
              <a:t>Definir la arquitectura de un Sistema de Información en término de la interfaz, modelo del negocio y datos</a:t>
            </a:r>
            <a:endParaRPr lang="es-MX" sz="20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915816" y="1700808"/>
            <a:ext cx="3342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Introducción</a:t>
            </a:r>
            <a:endParaRPr lang="es-MX" sz="4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3772" y="2671752"/>
            <a:ext cx="8676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itchFamily="34" charset="0"/>
              </a:rPr>
              <a:t>Las </a:t>
            </a:r>
            <a:r>
              <a:rPr lang="es-MX" b="1" dirty="0" smtClean="0">
                <a:latin typeface="Century Gothic" pitchFamily="34" charset="0"/>
              </a:rPr>
              <a:t>aplicaciones de software</a:t>
            </a:r>
            <a:r>
              <a:rPr lang="es-MX" dirty="0" smtClean="0">
                <a:latin typeface="Century Gothic" pitchFamily="34" charset="0"/>
              </a:rPr>
              <a:t> presentan tres aspectos fundamentales: debe hacer que los datos sean </a:t>
            </a:r>
            <a:r>
              <a:rPr lang="es-MX" b="1" dirty="0" smtClean="0">
                <a:latin typeface="Century Gothic" pitchFamily="34" charset="0"/>
              </a:rPr>
              <a:t>persistentes (</a:t>
            </a:r>
            <a:r>
              <a:rPr lang="es-MX" b="1" i="1" dirty="0" smtClean="0">
                <a:latin typeface="Century Gothic" pitchFamily="34" charset="0"/>
              </a:rPr>
              <a:t>D</a:t>
            </a:r>
            <a:r>
              <a:rPr lang="es-MX" b="1" dirty="0" smtClean="0">
                <a:latin typeface="Century Gothic" pitchFamily="34" charset="0"/>
              </a:rPr>
              <a:t>)</a:t>
            </a:r>
            <a:r>
              <a:rPr lang="es-MX" dirty="0" smtClean="0">
                <a:latin typeface="Century Gothic" pitchFamily="34" charset="0"/>
              </a:rPr>
              <a:t>, debe procesarlos en forma acorde a la </a:t>
            </a:r>
            <a:r>
              <a:rPr lang="es-MX" b="1" dirty="0" smtClean="0">
                <a:latin typeface="Century Gothic" pitchFamily="34" charset="0"/>
              </a:rPr>
              <a:t>lógica de negocios (</a:t>
            </a:r>
            <a:r>
              <a:rPr lang="es-MX" b="1" i="1" dirty="0" smtClean="0">
                <a:latin typeface="Century Gothic" pitchFamily="34" charset="0"/>
              </a:rPr>
              <a:t>L</a:t>
            </a:r>
            <a:r>
              <a:rPr lang="es-MX" b="1" dirty="0" smtClean="0">
                <a:latin typeface="Century Gothic" pitchFamily="34" charset="0"/>
              </a:rPr>
              <a:t>)</a:t>
            </a:r>
            <a:r>
              <a:rPr lang="es-MX" dirty="0" smtClean="0">
                <a:latin typeface="Century Gothic" pitchFamily="34" charset="0"/>
              </a:rPr>
              <a:t>, y debe presentarlos adecuadamente a los </a:t>
            </a:r>
            <a:r>
              <a:rPr lang="es-MX" b="1" dirty="0" smtClean="0">
                <a:latin typeface="Century Gothic" pitchFamily="34" charset="0"/>
              </a:rPr>
              <a:t>usuarios (</a:t>
            </a:r>
            <a:r>
              <a:rPr lang="es-MX" b="1" i="1" dirty="0" smtClean="0">
                <a:latin typeface="Century Gothic" pitchFamily="34" charset="0"/>
              </a:rPr>
              <a:t>P</a:t>
            </a:r>
            <a:r>
              <a:rPr lang="es-MX" b="1" dirty="0" smtClean="0">
                <a:latin typeface="Century Gothic" pitchFamily="34" charset="0"/>
              </a:rPr>
              <a:t>)</a:t>
            </a:r>
            <a:r>
              <a:rPr lang="es-MX" dirty="0" smtClean="0">
                <a:latin typeface="Century Gothic" pitchFamily="34" charset="0"/>
              </a:rPr>
              <a:t>.</a:t>
            </a:r>
          </a:p>
          <a:p>
            <a:endParaRPr lang="es-MX" dirty="0" smtClean="0">
              <a:latin typeface="Century Gothic" pitchFamily="34" charset="0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2267744" y="3501008"/>
          <a:ext cx="5472608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395536" y="2852936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latin typeface="Century Gothic" pitchFamily="34" charset="0"/>
              </a:rPr>
              <a:t>Con las aplicaciones en </a:t>
            </a:r>
            <a:r>
              <a:rPr lang="es-MX" b="1" dirty="0" smtClean="0">
                <a:latin typeface="Century Gothic" pitchFamily="34" charset="0"/>
              </a:rPr>
              <a:t>1 capa (</a:t>
            </a:r>
            <a:r>
              <a:rPr lang="es-MX" b="1" i="1" dirty="0" err="1" smtClean="0">
                <a:latin typeface="Century Gothic" pitchFamily="34" charset="0"/>
              </a:rPr>
              <a:t>P+L+D</a:t>
            </a:r>
            <a:r>
              <a:rPr lang="es-MX" b="1" dirty="0" smtClean="0">
                <a:latin typeface="Century Gothic" pitchFamily="34" charset="0"/>
              </a:rPr>
              <a:t>)</a:t>
            </a:r>
            <a:r>
              <a:rPr lang="es-MX" dirty="0" smtClean="0">
                <a:latin typeface="Century Gothic" pitchFamily="34" charset="0"/>
              </a:rPr>
              <a:t>,</a:t>
            </a:r>
            <a:r>
              <a:rPr lang="es-MX" b="1" dirty="0" smtClean="0">
                <a:latin typeface="Century Gothic" pitchFamily="34" charset="0"/>
              </a:rPr>
              <a:t> </a:t>
            </a:r>
            <a:r>
              <a:rPr lang="es-MX" dirty="0" smtClean="0">
                <a:latin typeface="Century Gothic" pitchFamily="34" charset="0"/>
              </a:rPr>
              <a:t>no se distingue una separación lógica de estos tres aspectos, son incompatibles con la arquitectura cliente/servidor. Un primer acercamiento a la distribución de las responsabilidades de la aplicación en </a:t>
            </a:r>
            <a:r>
              <a:rPr lang="es-MX" b="1" i="1" dirty="0" smtClean="0">
                <a:latin typeface="Century Gothic" pitchFamily="34" charset="0"/>
              </a:rPr>
              <a:t>dos unidades lógicas </a:t>
            </a:r>
            <a:r>
              <a:rPr lang="es-MX" dirty="0" smtClean="0">
                <a:latin typeface="Century Gothic" pitchFamily="34" charset="0"/>
              </a:rPr>
              <a:t>fue la arquitectura </a:t>
            </a:r>
            <a:r>
              <a:rPr lang="es-MX" b="1" dirty="0" smtClean="0">
                <a:latin typeface="Century Gothic" pitchFamily="34" charset="0"/>
              </a:rPr>
              <a:t>en 2 capas</a:t>
            </a:r>
            <a:r>
              <a:rPr lang="es-MX" dirty="0" smtClean="0">
                <a:latin typeface="Century Gothic" pitchFamily="34" charset="0"/>
              </a:rPr>
              <a:t>.</a:t>
            </a:r>
          </a:p>
          <a:p>
            <a:pPr algn="just"/>
            <a:r>
              <a:rPr lang="es-MX" dirty="0" smtClean="0">
                <a:latin typeface="Century Gothic" pitchFamily="34" charset="0"/>
              </a:rPr>
              <a:t>Mientras que en la actualidad se tiende a desarrollar aplicaciones con arquitectura en </a:t>
            </a:r>
            <a:r>
              <a:rPr lang="es-MX" b="1" dirty="0" smtClean="0">
                <a:latin typeface="Century Gothic" pitchFamily="34" charset="0"/>
              </a:rPr>
              <a:t>3 capas</a:t>
            </a:r>
            <a:r>
              <a:rPr lang="es-MX" dirty="0" smtClean="0">
                <a:latin typeface="Century Gothic" pitchFamily="34" charset="0"/>
              </a:rPr>
              <a:t>, donde cada uno de los </a:t>
            </a:r>
            <a:r>
              <a:rPr lang="es-MX" b="1" i="1" dirty="0" smtClean="0">
                <a:latin typeface="Century Gothic" pitchFamily="34" charset="0"/>
              </a:rPr>
              <a:t>aspectos se corresponde a una unidad lógica.</a:t>
            </a:r>
            <a:endParaRPr lang="es-MX" b="1" i="1" dirty="0"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915816" y="1700808"/>
            <a:ext cx="3342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Introducción</a:t>
            </a:r>
            <a:endParaRPr lang="es-MX" sz="4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655676" y="3056452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latin typeface="Century Gothic" pitchFamily="34" charset="0"/>
              </a:rPr>
              <a:t>Especificación de las tecnologías que deben usarse para implantar los sistemas de Informaci</a:t>
            </a:r>
            <a:r>
              <a:rPr lang="es-MX" dirty="0" smtClean="0">
                <a:latin typeface="Century Gothic" pitchFamily="34" charset="0"/>
              </a:rPr>
              <a:t>ón</a:t>
            </a:r>
            <a:r>
              <a:rPr lang="es-MX" b="1" i="1" dirty="0" smtClean="0">
                <a:latin typeface="Century Gothic" pitchFamily="34" charset="0"/>
              </a:rPr>
              <a:t>.</a:t>
            </a:r>
            <a:endParaRPr lang="es-MX" b="1" i="1" dirty="0"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00947" y="209786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DE APLICACIÓN</a:t>
            </a:r>
            <a:endParaRPr lang="es-MX" sz="4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979712" y="5157192"/>
            <a:ext cx="1584176" cy="792088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3635896" y="5154619"/>
            <a:ext cx="1584176" cy="792088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5292080" y="5154619"/>
            <a:ext cx="1584176" cy="792088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2843808" y="4257588"/>
            <a:ext cx="1584176" cy="792088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4499992" y="4257588"/>
            <a:ext cx="1584176" cy="792088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528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3" name="1 Título"/>
          <p:cNvSpPr>
            <a:spLocks noGrp="1"/>
          </p:cNvSpPr>
          <p:nvPr>
            <p:ph type="ctrTitle"/>
          </p:nvPr>
        </p:nvSpPr>
        <p:spPr>
          <a:xfrm>
            <a:off x="611560" y="2924944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ARQUITECTURA EN 2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A</a:t>
            </a:r>
            <a:r>
              <a:rPr lang="es-MX" sz="36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rquitectura en 2 capas 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" name="3 Imagen" descr="cabec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706986" y="2708920"/>
            <a:ext cx="74345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atin typeface="Century Gothic" pitchFamily="34" charset="0"/>
              </a:rPr>
              <a:t>D</a:t>
            </a:r>
            <a:r>
              <a:rPr lang="es-MX" b="1" dirty="0" smtClean="0">
                <a:latin typeface="Century Gothic" pitchFamily="34" charset="0"/>
              </a:rPr>
              <a:t>istribuye la aplicación en dos componentes lógicos. </a:t>
            </a:r>
          </a:p>
          <a:p>
            <a:pPr algn="ctr"/>
            <a:endParaRPr lang="es-MX" b="1" dirty="0" smtClean="0">
              <a:latin typeface="Century Gothic" pitchFamily="34" charset="0"/>
            </a:endParaRPr>
          </a:p>
          <a:p>
            <a:pPr algn="just"/>
            <a:r>
              <a:rPr lang="es-MX" dirty="0" smtClean="0">
                <a:latin typeface="Century Gothic" pitchFamily="34" charset="0"/>
              </a:rPr>
              <a:t>Surge la arquitectura en 2 capas como consecuencia de la arquitectura </a:t>
            </a:r>
            <a:r>
              <a:rPr lang="es-MX" dirty="0" smtClean="0">
                <a:latin typeface="Century Gothic" pitchFamily="34" charset="0"/>
              </a:rPr>
              <a:t>cliente/servidor. </a:t>
            </a:r>
            <a:r>
              <a:rPr lang="es-MX" dirty="0" smtClean="0">
                <a:latin typeface="Century Gothic" pitchFamily="34" charset="0"/>
              </a:rPr>
              <a:t>Esto </a:t>
            </a:r>
            <a:r>
              <a:rPr lang="es-MX" dirty="0" smtClean="0">
                <a:latin typeface="Century Gothic" pitchFamily="34" charset="0"/>
              </a:rPr>
              <a:t>distribuye </a:t>
            </a:r>
            <a:r>
              <a:rPr lang="es-MX" dirty="0" smtClean="0">
                <a:latin typeface="Century Gothic" pitchFamily="34" charset="0"/>
              </a:rPr>
              <a:t>la carga de la aplicación a dos computadores diferentes, lo que llevó a distribuir las responsabilidades de la misma a dos unidades lógicas.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413358" y="5574139"/>
            <a:ext cx="1584176" cy="792088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3995936" y="4761148"/>
            <a:ext cx="1584176" cy="792088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537</TotalTime>
  <Words>1248</Words>
  <Application>Microsoft Office PowerPoint</Application>
  <PresentationFormat>Presentación en pantalla (4:3)</PresentationFormat>
  <Paragraphs>144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Arial</vt:lpstr>
      <vt:lpstr>Calibri</vt:lpstr>
      <vt:lpstr>Century Gothic</vt:lpstr>
      <vt:lpstr>Times New Roman</vt:lpstr>
      <vt:lpstr>Tema de Office</vt:lpstr>
      <vt:lpstr>Presentación de PowerPoint</vt:lpstr>
      <vt:lpstr>Presentación de PowerPoint</vt:lpstr>
      <vt:lpstr>Justificación</vt:lpstr>
      <vt:lpstr>OBJETIVO</vt:lpstr>
      <vt:lpstr>Presentación de PowerPoint</vt:lpstr>
      <vt:lpstr>Presentación de PowerPoint</vt:lpstr>
      <vt:lpstr>Presentación de PowerPoint</vt:lpstr>
      <vt:lpstr>ARQUITECTURA EN 2 CAPAS </vt:lpstr>
      <vt:lpstr>Arquitectura en 2 capas </vt:lpstr>
      <vt:lpstr>Arquitectura en 2 capas </vt:lpstr>
      <vt:lpstr>Arquitectura P+L/D </vt:lpstr>
      <vt:lpstr>Arquitectura P+L/D </vt:lpstr>
      <vt:lpstr>Arquitectura P/L+D </vt:lpstr>
      <vt:lpstr>Arquitectura P/L+D </vt:lpstr>
      <vt:lpstr>Arquitectura P+L/L+D</vt:lpstr>
      <vt:lpstr>Arquitectura P+L/L+D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ARQUITECTURA EN 3 CAPAS </vt:lpstr>
      <vt:lpstr>Arquitectura en 3 Capas </vt:lpstr>
      <vt:lpstr>Arquitectura en 3 Capas </vt:lpstr>
      <vt:lpstr>Arquitectura en 3 Capas </vt:lpstr>
      <vt:lpstr>Arquitectura en 3 Capas </vt:lpstr>
      <vt:lpstr>RESPONSABILIDADES DE LAS CAPAS </vt:lpstr>
      <vt:lpstr>Responsabilidades de las capas </vt:lpstr>
      <vt:lpstr>Responsabilidades de las capas </vt:lpstr>
      <vt:lpstr>Responsabilidades de las capas 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M.  en C.C. Ma Dolores Arévalo Zenteno</dc:creator>
  <cp:lastModifiedBy>DELL</cp:lastModifiedBy>
  <cp:revision>67</cp:revision>
  <dcterms:created xsi:type="dcterms:W3CDTF">2015-09-03T04:43:50Z</dcterms:created>
  <dcterms:modified xsi:type="dcterms:W3CDTF">2015-10-03T02:38:24Z</dcterms:modified>
</cp:coreProperties>
</file>