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90" r:id="rId3"/>
    <p:sldId id="291" r:id="rId4"/>
    <p:sldId id="292" r:id="rId5"/>
    <p:sldId id="293" r:id="rId6"/>
    <p:sldId id="294" r:id="rId7"/>
    <p:sldId id="262" r:id="rId8"/>
    <p:sldId id="309" r:id="rId9"/>
    <p:sldId id="287" r:id="rId10"/>
    <p:sldId id="316" r:id="rId11"/>
    <p:sldId id="318" r:id="rId12"/>
    <p:sldId id="307" r:id="rId13"/>
    <p:sldId id="282" r:id="rId14"/>
    <p:sldId id="298" r:id="rId15"/>
    <p:sldId id="327" r:id="rId16"/>
    <p:sldId id="264" r:id="rId17"/>
    <p:sldId id="265" r:id="rId18"/>
    <p:sldId id="300" r:id="rId19"/>
    <p:sldId id="320" r:id="rId20"/>
    <p:sldId id="269" r:id="rId21"/>
    <p:sldId id="266" r:id="rId22"/>
    <p:sldId id="267" r:id="rId23"/>
    <p:sldId id="277" r:id="rId24"/>
    <p:sldId id="278" r:id="rId25"/>
    <p:sldId id="273" r:id="rId26"/>
    <p:sldId id="301" r:id="rId27"/>
    <p:sldId id="304" r:id="rId28"/>
    <p:sldId id="305" r:id="rId29"/>
    <p:sldId id="322" r:id="rId30"/>
    <p:sldId id="324" r:id="rId31"/>
    <p:sldId id="325" r:id="rId32"/>
    <p:sldId id="311" r:id="rId33"/>
    <p:sldId id="312" r:id="rId34"/>
    <p:sldId id="315" r:id="rId35"/>
    <p:sldId id="321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193B9D-53DD-4ABF-898A-3C40B224DAC6}" type="doc">
      <dgm:prSet loTypeId="urn:microsoft.com/office/officeart/2005/8/layout/cycle5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BBE18AF-D561-4A6E-926D-0D5AB6FBAA3B}">
      <dgm:prSet phldrT="[Texto]" custT="1"/>
      <dgm:spPr>
        <a:gradFill flip="none" rotWithShape="1">
          <a:gsLst>
            <a:gs pos="0">
              <a:srgbClr val="FFC000">
                <a:shade val="30000"/>
                <a:satMod val="115000"/>
              </a:srgbClr>
            </a:gs>
            <a:gs pos="50000">
              <a:srgbClr val="FFC000">
                <a:shade val="67500"/>
                <a:satMod val="115000"/>
              </a:srgbClr>
            </a:gs>
            <a:gs pos="100000">
              <a:srgbClr val="FFC000">
                <a:shade val="100000"/>
                <a:satMod val="115000"/>
              </a:srgbClr>
            </a:gs>
          </a:gsLst>
          <a:lin ang="2700000" scaled="1"/>
          <a:tileRect/>
        </a:gradFill>
      </dgm:spPr>
      <dgm:t>
        <a:bodyPr/>
        <a:lstStyle/>
        <a:p>
          <a:r>
            <a:rPr lang="es-MX" sz="24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SEXO ORAL</a:t>
          </a:r>
          <a:endParaRPr lang="es-MX" sz="2400" b="1" dirty="0">
            <a:solidFill>
              <a:schemeClr val="tx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AB4BCD0-9CCE-42A8-A267-DB6182B303E7}" type="parTrans" cxnId="{00F98659-1B10-4986-B871-C3F67736E662}">
      <dgm:prSet/>
      <dgm:spPr/>
      <dgm:t>
        <a:bodyPr/>
        <a:lstStyle/>
        <a:p>
          <a:endParaRPr lang="es-MX"/>
        </a:p>
      </dgm:t>
    </dgm:pt>
    <dgm:pt modelId="{B6F29D28-14B4-4349-BB6F-A974F79A7205}" type="sibTrans" cxnId="{00F98659-1B10-4986-B871-C3F67736E662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MX"/>
        </a:p>
      </dgm:t>
    </dgm:pt>
    <dgm:pt modelId="{A6B0041F-7805-4EAB-A01F-D02A86FF1FEF}">
      <dgm:prSet phldrT="[Texto]" custT="1"/>
      <dgm:spPr/>
      <dgm:t>
        <a:bodyPr/>
        <a:lstStyle/>
        <a:p>
          <a:r>
            <a:rPr lang="es-MX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COITO VAGINAL</a:t>
          </a:r>
          <a:endParaRPr lang="es-MX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FCD0F88-4A8E-45A2-80DD-8243518115EC}" type="parTrans" cxnId="{318E4ED9-E1ED-4C8D-AC22-A4F5FC293C16}">
      <dgm:prSet/>
      <dgm:spPr/>
      <dgm:t>
        <a:bodyPr/>
        <a:lstStyle/>
        <a:p>
          <a:endParaRPr lang="es-MX"/>
        </a:p>
      </dgm:t>
    </dgm:pt>
    <dgm:pt modelId="{4F8C114E-895D-486C-B9A9-B62C100DE892}" type="sibTrans" cxnId="{318E4ED9-E1ED-4C8D-AC22-A4F5FC293C16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MX"/>
        </a:p>
      </dgm:t>
    </dgm:pt>
    <dgm:pt modelId="{730F66F1-1FF4-432A-B4B5-C224746E4A1C}">
      <dgm:prSet phldrT="[Texto]" custT="1"/>
      <dgm:spPr>
        <a:gradFill flip="none" rotWithShape="0">
          <a:gsLst>
            <a:gs pos="0">
              <a:srgbClr val="FF0000">
                <a:shade val="30000"/>
                <a:satMod val="115000"/>
              </a:srgbClr>
            </a:gs>
            <a:gs pos="50000">
              <a:srgbClr val="FF0000">
                <a:shade val="67500"/>
                <a:satMod val="115000"/>
              </a:srgbClr>
            </a:gs>
            <a:gs pos="100000">
              <a:srgbClr val="FF0000">
                <a:shade val="100000"/>
                <a:satMod val="115000"/>
              </a:srgbClr>
            </a:gs>
          </a:gsLst>
          <a:lin ang="0" scaled="1"/>
          <a:tileRect/>
        </a:gradFill>
      </dgm:spPr>
      <dgm:t>
        <a:bodyPr/>
        <a:lstStyle/>
        <a:p>
          <a:r>
            <a:rPr lang="es-MX" sz="24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COITO ANAL </a:t>
          </a:r>
          <a:endParaRPr lang="es-MX" sz="2400" b="1" dirty="0">
            <a:solidFill>
              <a:schemeClr val="tx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59D9ED9-1FFE-4D16-A140-785FDB95B467}" type="parTrans" cxnId="{A5098616-B570-4CAD-A45F-6EE0F75AEDCA}">
      <dgm:prSet/>
      <dgm:spPr/>
      <dgm:t>
        <a:bodyPr/>
        <a:lstStyle/>
        <a:p>
          <a:endParaRPr lang="es-MX"/>
        </a:p>
      </dgm:t>
    </dgm:pt>
    <dgm:pt modelId="{5D6225F1-94AC-401C-9518-6152C7EA0262}" type="sibTrans" cxnId="{A5098616-B570-4CAD-A45F-6EE0F75AEDCA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MX"/>
        </a:p>
      </dgm:t>
    </dgm:pt>
    <dgm:pt modelId="{262811F2-2126-4736-82F7-7208496BE755}">
      <dgm:prSet phldrT="[Texto]" custT="1"/>
      <dgm:spPr>
        <a:gradFill flip="none" rotWithShape="0">
          <a:gsLst>
            <a:gs pos="0">
              <a:srgbClr val="00B050">
                <a:shade val="30000"/>
                <a:satMod val="115000"/>
              </a:srgbClr>
            </a:gs>
            <a:gs pos="50000">
              <a:srgbClr val="00B050">
                <a:shade val="67500"/>
                <a:satMod val="115000"/>
              </a:srgbClr>
            </a:gs>
            <a:gs pos="100000">
              <a:srgbClr val="00B050">
                <a:shade val="100000"/>
                <a:satMod val="115000"/>
              </a:srgbClr>
            </a:gs>
          </a:gsLst>
          <a:lin ang="5400000" scaled="1"/>
          <a:tileRect/>
        </a:gradFill>
      </dgm:spPr>
      <dgm:t>
        <a:bodyPr/>
        <a:lstStyle/>
        <a:p>
          <a:r>
            <a:rPr lang="es-MX" sz="24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PROMISCUIDAD</a:t>
          </a:r>
          <a:endParaRPr lang="es-MX" sz="2400" b="1" dirty="0">
            <a:solidFill>
              <a:schemeClr val="tx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45FB7C5-816B-4C18-A727-6286B0328835}" type="parTrans" cxnId="{8217EB41-EB1D-4F24-92DE-9C6C4F9FC12A}">
      <dgm:prSet/>
      <dgm:spPr/>
      <dgm:t>
        <a:bodyPr/>
        <a:lstStyle/>
        <a:p>
          <a:endParaRPr lang="es-MX"/>
        </a:p>
      </dgm:t>
    </dgm:pt>
    <dgm:pt modelId="{9B3AFCFB-63ED-42DB-94D4-6070F76CC049}" type="sibTrans" cxnId="{8217EB41-EB1D-4F24-92DE-9C6C4F9FC12A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MX"/>
        </a:p>
      </dgm:t>
    </dgm:pt>
    <dgm:pt modelId="{C6C98289-11F4-4D76-9A6F-733C197AFF3D}">
      <dgm:prSet phldrT="[Texto]" custT="1"/>
      <dgm:spPr>
        <a:gradFill flip="none" rotWithShape="0">
          <a:gsLst>
            <a:gs pos="0">
              <a:schemeClr val="accent3">
                <a:lumMod val="50000"/>
                <a:shade val="30000"/>
                <a:satMod val="115000"/>
              </a:schemeClr>
            </a:gs>
            <a:gs pos="50000">
              <a:schemeClr val="accent3">
                <a:lumMod val="50000"/>
                <a:shade val="67500"/>
                <a:satMod val="115000"/>
              </a:schemeClr>
            </a:gs>
            <a:gs pos="100000">
              <a:schemeClr val="accent3">
                <a:lumMod val="50000"/>
                <a:shade val="100000"/>
                <a:satMod val="115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es-MX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CONSUMO DE DROGAS</a:t>
          </a:r>
          <a:endParaRPr lang="es-MX" sz="2400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32FD8FC-85B7-4AC0-8B25-E54F17C0F2BE}" type="parTrans" cxnId="{6E4A4DAC-6687-46DD-B341-236D1324C8C2}">
      <dgm:prSet/>
      <dgm:spPr/>
      <dgm:t>
        <a:bodyPr/>
        <a:lstStyle/>
        <a:p>
          <a:endParaRPr lang="es-MX"/>
        </a:p>
      </dgm:t>
    </dgm:pt>
    <dgm:pt modelId="{F610365C-7499-4666-8982-8F4326BE1813}" type="sibTrans" cxnId="{6E4A4DAC-6687-46DD-B341-236D1324C8C2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MX"/>
        </a:p>
      </dgm:t>
    </dgm:pt>
    <dgm:pt modelId="{D58E9E8D-6A8C-4141-BC25-7DF32D08C2AA}" type="pres">
      <dgm:prSet presAssocID="{76193B9D-53DD-4ABF-898A-3C40B224DAC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222BF14-50B4-4579-97CE-CE8C456A5AAD}" type="pres">
      <dgm:prSet presAssocID="{6BBE18AF-D561-4A6E-926D-0D5AB6FBAA3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7830D3-D4FA-4FF8-9136-6D485C001EEB}" type="pres">
      <dgm:prSet presAssocID="{6BBE18AF-D561-4A6E-926D-0D5AB6FBAA3B}" presName="spNode" presStyleCnt="0"/>
      <dgm:spPr/>
    </dgm:pt>
    <dgm:pt modelId="{B38664DA-E2D8-4CB3-AAA9-CB8E7C2A3E61}" type="pres">
      <dgm:prSet presAssocID="{B6F29D28-14B4-4349-BB6F-A974F79A7205}" presName="sibTrans" presStyleLbl="sibTrans1D1" presStyleIdx="0" presStyleCnt="5"/>
      <dgm:spPr/>
      <dgm:t>
        <a:bodyPr/>
        <a:lstStyle/>
        <a:p>
          <a:endParaRPr lang="es-MX"/>
        </a:p>
      </dgm:t>
    </dgm:pt>
    <dgm:pt modelId="{801BAFDB-C15D-4B0E-B3A0-99CE836A8132}" type="pres">
      <dgm:prSet presAssocID="{A6B0041F-7805-4EAB-A01F-D02A86FF1FE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C45BC2-02C7-43B8-9419-0171C2D624D2}" type="pres">
      <dgm:prSet presAssocID="{A6B0041F-7805-4EAB-A01F-D02A86FF1FEF}" presName="spNode" presStyleCnt="0"/>
      <dgm:spPr/>
    </dgm:pt>
    <dgm:pt modelId="{C115358B-0830-43D3-813A-4C66825E6AEA}" type="pres">
      <dgm:prSet presAssocID="{4F8C114E-895D-486C-B9A9-B62C100DE892}" presName="sibTrans" presStyleLbl="sibTrans1D1" presStyleIdx="1" presStyleCnt="5"/>
      <dgm:spPr/>
      <dgm:t>
        <a:bodyPr/>
        <a:lstStyle/>
        <a:p>
          <a:endParaRPr lang="es-MX"/>
        </a:p>
      </dgm:t>
    </dgm:pt>
    <dgm:pt modelId="{52B840A1-012D-41B3-B853-30D741089B92}" type="pres">
      <dgm:prSet presAssocID="{730F66F1-1FF4-432A-B4B5-C224746E4A1C}" presName="node" presStyleLbl="node1" presStyleIdx="2" presStyleCnt="5" custScaleX="117249" custRadScaleRad="94865" custRadScaleInc="-1920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6B7897-50DD-4949-A686-F2DCAB83F14E}" type="pres">
      <dgm:prSet presAssocID="{730F66F1-1FF4-432A-B4B5-C224746E4A1C}" presName="spNode" presStyleCnt="0"/>
      <dgm:spPr/>
    </dgm:pt>
    <dgm:pt modelId="{6693EE65-AA3C-4B5C-A3FC-A50DBF8A5204}" type="pres">
      <dgm:prSet presAssocID="{5D6225F1-94AC-401C-9518-6152C7EA0262}" presName="sibTrans" presStyleLbl="sibTrans1D1" presStyleIdx="2" presStyleCnt="5"/>
      <dgm:spPr/>
      <dgm:t>
        <a:bodyPr/>
        <a:lstStyle/>
        <a:p>
          <a:endParaRPr lang="es-MX"/>
        </a:p>
      </dgm:t>
    </dgm:pt>
    <dgm:pt modelId="{32719C97-D95C-4F8F-89EF-B3848DEC9F3A}" type="pres">
      <dgm:prSet presAssocID="{262811F2-2126-4736-82F7-7208496BE755}" presName="node" presStyleLbl="node1" presStyleIdx="3" presStyleCnt="5" custScaleX="132683" custRadScaleRad="94864" custRadScaleInc="1920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E8F7EC-907B-4CD1-8314-38EB479E6831}" type="pres">
      <dgm:prSet presAssocID="{262811F2-2126-4736-82F7-7208496BE755}" presName="spNode" presStyleCnt="0"/>
      <dgm:spPr/>
    </dgm:pt>
    <dgm:pt modelId="{A104BF65-C4B9-4F1B-A02E-02A02E6739D7}" type="pres">
      <dgm:prSet presAssocID="{9B3AFCFB-63ED-42DB-94D4-6070F76CC049}" presName="sibTrans" presStyleLbl="sibTrans1D1" presStyleIdx="3" presStyleCnt="5"/>
      <dgm:spPr/>
      <dgm:t>
        <a:bodyPr/>
        <a:lstStyle/>
        <a:p>
          <a:endParaRPr lang="es-MX"/>
        </a:p>
      </dgm:t>
    </dgm:pt>
    <dgm:pt modelId="{214AADDC-CF47-421F-BECD-4FE6BF1AB0C0}" type="pres">
      <dgm:prSet presAssocID="{C6C98289-11F4-4D76-9A6F-733C197AFF3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54511C-CB06-4A5A-B910-1C3C3F9EEA38}" type="pres">
      <dgm:prSet presAssocID="{C6C98289-11F4-4D76-9A6F-733C197AFF3D}" presName="spNode" presStyleCnt="0"/>
      <dgm:spPr/>
    </dgm:pt>
    <dgm:pt modelId="{FC0F5FB2-3E1A-45BC-8A53-A5B54804DABE}" type="pres">
      <dgm:prSet presAssocID="{F610365C-7499-4666-8982-8F4326BE1813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00F98659-1B10-4986-B871-C3F67736E662}" srcId="{76193B9D-53DD-4ABF-898A-3C40B224DAC6}" destId="{6BBE18AF-D561-4A6E-926D-0D5AB6FBAA3B}" srcOrd="0" destOrd="0" parTransId="{5AB4BCD0-9CCE-42A8-A267-DB6182B303E7}" sibTransId="{B6F29D28-14B4-4349-BB6F-A974F79A7205}"/>
    <dgm:cxn modelId="{3284EDDD-F48A-42B6-A4A1-E42D1135B2D4}" type="presOf" srcId="{B6F29D28-14B4-4349-BB6F-A974F79A7205}" destId="{B38664DA-E2D8-4CB3-AAA9-CB8E7C2A3E61}" srcOrd="0" destOrd="0" presId="urn:microsoft.com/office/officeart/2005/8/layout/cycle5"/>
    <dgm:cxn modelId="{8FB56DAC-BC88-42E2-A5CA-2BFD7AA1BF02}" type="presOf" srcId="{4F8C114E-895D-486C-B9A9-B62C100DE892}" destId="{C115358B-0830-43D3-813A-4C66825E6AEA}" srcOrd="0" destOrd="0" presId="urn:microsoft.com/office/officeart/2005/8/layout/cycle5"/>
    <dgm:cxn modelId="{D6E4CFBE-B837-4138-886C-8AD6DA840C6E}" type="presOf" srcId="{C6C98289-11F4-4D76-9A6F-733C197AFF3D}" destId="{214AADDC-CF47-421F-BECD-4FE6BF1AB0C0}" srcOrd="0" destOrd="0" presId="urn:microsoft.com/office/officeart/2005/8/layout/cycle5"/>
    <dgm:cxn modelId="{7C2C6CE1-7E1E-41DC-822F-77968489DE80}" type="presOf" srcId="{F610365C-7499-4666-8982-8F4326BE1813}" destId="{FC0F5FB2-3E1A-45BC-8A53-A5B54804DABE}" srcOrd="0" destOrd="0" presId="urn:microsoft.com/office/officeart/2005/8/layout/cycle5"/>
    <dgm:cxn modelId="{A3D1E7D1-056A-460C-9492-959D868E1F83}" type="presOf" srcId="{262811F2-2126-4736-82F7-7208496BE755}" destId="{32719C97-D95C-4F8F-89EF-B3848DEC9F3A}" srcOrd="0" destOrd="0" presId="urn:microsoft.com/office/officeart/2005/8/layout/cycle5"/>
    <dgm:cxn modelId="{F85A0893-A860-4318-AEFD-533485C9649D}" type="presOf" srcId="{6BBE18AF-D561-4A6E-926D-0D5AB6FBAA3B}" destId="{1222BF14-50B4-4579-97CE-CE8C456A5AAD}" srcOrd="0" destOrd="0" presId="urn:microsoft.com/office/officeart/2005/8/layout/cycle5"/>
    <dgm:cxn modelId="{A5098616-B570-4CAD-A45F-6EE0F75AEDCA}" srcId="{76193B9D-53DD-4ABF-898A-3C40B224DAC6}" destId="{730F66F1-1FF4-432A-B4B5-C224746E4A1C}" srcOrd="2" destOrd="0" parTransId="{A59D9ED9-1FFE-4D16-A140-785FDB95B467}" sibTransId="{5D6225F1-94AC-401C-9518-6152C7EA0262}"/>
    <dgm:cxn modelId="{7C94404C-51FB-4DE3-97B4-EC17077361A0}" type="presOf" srcId="{5D6225F1-94AC-401C-9518-6152C7EA0262}" destId="{6693EE65-AA3C-4B5C-A3FC-A50DBF8A5204}" srcOrd="0" destOrd="0" presId="urn:microsoft.com/office/officeart/2005/8/layout/cycle5"/>
    <dgm:cxn modelId="{318E4ED9-E1ED-4C8D-AC22-A4F5FC293C16}" srcId="{76193B9D-53DD-4ABF-898A-3C40B224DAC6}" destId="{A6B0041F-7805-4EAB-A01F-D02A86FF1FEF}" srcOrd="1" destOrd="0" parTransId="{9FCD0F88-4A8E-45A2-80DD-8243518115EC}" sibTransId="{4F8C114E-895D-486C-B9A9-B62C100DE892}"/>
    <dgm:cxn modelId="{8217EB41-EB1D-4F24-92DE-9C6C4F9FC12A}" srcId="{76193B9D-53DD-4ABF-898A-3C40B224DAC6}" destId="{262811F2-2126-4736-82F7-7208496BE755}" srcOrd="3" destOrd="0" parTransId="{445FB7C5-816B-4C18-A727-6286B0328835}" sibTransId="{9B3AFCFB-63ED-42DB-94D4-6070F76CC049}"/>
    <dgm:cxn modelId="{B34CEA72-7A3E-4CBC-BBC4-7846FB2EDB6B}" type="presOf" srcId="{9B3AFCFB-63ED-42DB-94D4-6070F76CC049}" destId="{A104BF65-C4B9-4F1B-A02E-02A02E6739D7}" srcOrd="0" destOrd="0" presId="urn:microsoft.com/office/officeart/2005/8/layout/cycle5"/>
    <dgm:cxn modelId="{0B80A1B4-ACA5-439B-8C0C-056D7904A6A1}" type="presOf" srcId="{76193B9D-53DD-4ABF-898A-3C40B224DAC6}" destId="{D58E9E8D-6A8C-4141-BC25-7DF32D08C2AA}" srcOrd="0" destOrd="0" presId="urn:microsoft.com/office/officeart/2005/8/layout/cycle5"/>
    <dgm:cxn modelId="{6E4A4DAC-6687-46DD-B341-236D1324C8C2}" srcId="{76193B9D-53DD-4ABF-898A-3C40B224DAC6}" destId="{C6C98289-11F4-4D76-9A6F-733C197AFF3D}" srcOrd="4" destOrd="0" parTransId="{232FD8FC-85B7-4AC0-8B25-E54F17C0F2BE}" sibTransId="{F610365C-7499-4666-8982-8F4326BE1813}"/>
    <dgm:cxn modelId="{4AEBA43F-6FF6-4B09-AAC5-57D48470FAAC}" type="presOf" srcId="{730F66F1-1FF4-432A-B4B5-C224746E4A1C}" destId="{52B840A1-012D-41B3-B853-30D741089B92}" srcOrd="0" destOrd="0" presId="urn:microsoft.com/office/officeart/2005/8/layout/cycle5"/>
    <dgm:cxn modelId="{87F4EB39-0EA3-4EFF-8726-A2E7D0E84513}" type="presOf" srcId="{A6B0041F-7805-4EAB-A01F-D02A86FF1FEF}" destId="{801BAFDB-C15D-4B0E-B3A0-99CE836A8132}" srcOrd="0" destOrd="0" presId="urn:microsoft.com/office/officeart/2005/8/layout/cycle5"/>
    <dgm:cxn modelId="{2D756B49-AA3F-49A7-A0AE-61C7F0E26CC2}" type="presParOf" srcId="{D58E9E8D-6A8C-4141-BC25-7DF32D08C2AA}" destId="{1222BF14-50B4-4579-97CE-CE8C456A5AAD}" srcOrd="0" destOrd="0" presId="urn:microsoft.com/office/officeart/2005/8/layout/cycle5"/>
    <dgm:cxn modelId="{9D7DA3A9-34D5-499F-ACE6-DFC708F994E6}" type="presParOf" srcId="{D58E9E8D-6A8C-4141-BC25-7DF32D08C2AA}" destId="{977830D3-D4FA-4FF8-9136-6D485C001EEB}" srcOrd="1" destOrd="0" presId="urn:microsoft.com/office/officeart/2005/8/layout/cycle5"/>
    <dgm:cxn modelId="{AD3042A6-70CE-425B-861F-10AB377208ED}" type="presParOf" srcId="{D58E9E8D-6A8C-4141-BC25-7DF32D08C2AA}" destId="{B38664DA-E2D8-4CB3-AAA9-CB8E7C2A3E61}" srcOrd="2" destOrd="0" presId="urn:microsoft.com/office/officeart/2005/8/layout/cycle5"/>
    <dgm:cxn modelId="{62060CBC-1A79-465C-9E5E-1A823F031816}" type="presParOf" srcId="{D58E9E8D-6A8C-4141-BC25-7DF32D08C2AA}" destId="{801BAFDB-C15D-4B0E-B3A0-99CE836A8132}" srcOrd="3" destOrd="0" presId="urn:microsoft.com/office/officeart/2005/8/layout/cycle5"/>
    <dgm:cxn modelId="{EAE59C2B-B3AB-4742-BF41-F9C3C65FEA20}" type="presParOf" srcId="{D58E9E8D-6A8C-4141-BC25-7DF32D08C2AA}" destId="{19C45BC2-02C7-43B8-9419-0171C2D624D2}" srcOrd="4" destOrd="0" presId="urn:microsoft.com/office/officeart/2005/8/layout/cycle5"/>
    <dgm:cxn modelId="{BC0CA6F0-7866-4FC2-B51C-B0352BB79801}" type="presParOf" srcId="{D58E9E8D-6A8C-4141-BC25-7DF32D08C2AA}" destId="{C115358B-0830-43D3-813A-4C66825E6AEA}" srcOrd="5" destOrd="0" presId="urn:microsoft.com/office/officeart/2005/8/layout/cycle5"/>
    <dgm:cxn modelId="{7663510A-C11E-4EEF-A20E-D7225D1B1E11}" type="presParOf" srcId="{D58E9E8D-6A8C-4141-BC25-7DF32D08C2AA}" destId="{52B840A1-012D-41B3-B853-30D741089B92}" srcOrd="6" destOrd="0" presId="urn:microsoft.com/office/officeart/2005/8/layout/cycle5"/>
    <dgm:cxn modelId="{A53EB6BB-C876-410D-985F-3FE311AA3929}" type="presParOf" srcId="{D58E9E8D-6A8C-4141-BC25-7DF32D08C2AA}" destId="{786B7897-50DD-4949-A686-F2DCAB83F14E}" srcOrd="7" destOrd="0" presId="urn:microsoft.com/office/officeart/2005/8/layout/cycle5"/>
    <dgm:cxn modelId="{23CD894A-AFEC-463C-91ED-CDAEA22B7805}" type="presParOf" srcId="{D58E9E8D-6A8C-4141-BC25-7DF32D08C2AA}" destId="{6693EE65-AA3C-4B5C-A3FC-A50DBF8A5204}" srcOrd="8" destOrd="0" presId="urn:microsoft.com/office/officeart/2005/8/layout/cycle5"/>
    <dgm:cxn modelId="{BE3C8596-48D2-4C1E-8D5A-BD7DD0082ED9}" type="presParOf" srcId="{D58E9E8D-6A8C-4141-BC25-7DF32D08C2AA}" destId="{32719C97-D95C-4F8F-89EF-B3848DEC9F3A}" srcOrd="9" destOrd="0" presId="urn:microsoft.com/office/officeart/2005/8/layout/cycle5"/>
    <dgm:cxn modelId="{728156C1-B350-41B4-8FEB-14E4968BCA4D}" type="presParOf" srcId="{D58E9E8D-6A8C-4141-BC25-7DF32D08C2AA}" destId="{76E8F7EC-907B-4CD1-8314-38EB479E6831}" srcOrd="10" destOrd="0" presId="urn:microsoft.com/office/officeart/2005/8/layout/cycle5"/>
    <dgm:cxn modelId="{7722577D-DDCC-45B0-9514-6C32E9B2498A}" type="presParOf" srcId="{D58E9E8D-6A8C-4141-BC25-7DF32D08C2AA}" destId="{A104BF65-C4B9-4F1B-A02E-02A02E6739D7}" srcOrd="11" destOrd="0" presId="urn:microsoft.com/office/officeart/2005/8/layout/cycle5"/>
    <dgm:cxn modelId="{A100B05A-64D5-485C-85B1-4D2FEFCCD29F}" type="presParOf" srcId="{D58E9E8D-6A8C-4141-BC25-7DF32D08C2AA}" destId="{214AADDC-CF47-421F-BECD-4FE6BF1AB0C0}" srcOrd="12" destOrd="0" presId="urn:microsoft.com/office/officeart/2005/8/layout/cycle5"/>
    <dgm:cxn modelId="{381B3847-3A05-42A3-ABE8-14C205F684CE}" type="presParOf" srcId="{D58E9E8D-6A8C-4141-BC25-7DF32D08C2AA}" destId="{CB54511C-CB06-4A5A-B910-1C3C3F9EEA38}" srcOrd="13" destOrd="0" presId="urn:microsoft.com/office/officeart/2005/8/layout/cycle5"/>
    <dgm:cxn modelId="{2C88E9D9-2350-45FF-A4A8-0A23480AA16E}" type="presParOf" srcId="{D58E9E8D-6A8C-4141-BC25-7DF32D08C2AA}" destId="{FC0F5FB2-3E1A-45BC-8A53-A5B54804DABE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22BF14-50B4-4579-97CE-CE8C456A5AAD}">
      <dsp:nvSpPr>
        <dsp:cNvPr id="0" name=""/>
        <dsp:cNvSpPr/>
      </dsp:nvSpPr>
      <dsp:spPr>
        <a:xfrm>
          <a:off x="3673450" y="3254"/>
          <a:ext cx="1797099" cy="1168114"/>
        </a:xfrm>
        <a:prstGeom prst="roundRect">
          <a:avLst/>
        </a:prstGeom>
        <a:gradFill flip="none" rotWithShape="1">
          <a:gsLst>
            <a:gs pos="0">
              <a:srgbClr val="FFC000">
                <a:shade val="30000"/>
                <a:satMod val="115000"/>
              </a:srgbClr>
            </a:gs>
            <a:gs pos="50000">
              <a:srgbClr val="FFC000">
                <a:shade val="67500"/>
                <a:satMod val="115000"/>
              </a:srgbClr>
            </a:gs>
            <a:gs pos="100000">
              <a:srgbClr val="FFC000">
                <a:shade val="100000"/>
                <a:satMod val="115000"/>
              </a:srgbClr>
            </a:gs>
          </a:gsLst>
          <a:lin ang="27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SEXO ORAL</a:t>
          </a:r>
          <a:endParaRPr lang="es-MX" sz="2400" b="1" kern="1200" dirty="0">
            <a:solidFill>
              <a:schemeClr val="tx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30473" y="60277"/>
        <a:ext cx="1683053" cy="1054068"/>
      </dsp:txXfrm>
    </dsp:sp>
    <dsp:sp modelId="{B38664DA-E2D8-4CB3-AAA9-CB8E7C2A3E61}">
      <dsp:nvSpPr>
        <dsp:cNvPr id="0" name=""/>
        <dsp:cNvSpPr/>
      </dsp:nvSpPr>
      <dsp:spPr>
        <a:xfrm>
          <a:off x="2238805" y="587311"/>
          <a:ext cx="4666389" cy="4666389"/>
        </a:xfrm>
        <a:custGeom>
          <a:avLst/>
          <a:gdLst/>
          <a:ahLst/>
          <a:cxnLst/>
          <a:rect l="0" t="0" r="0" b="0"/>
          <a:pathLst>
            <a:path>
              <a:moveTo>
                <a:pt x="3472355" y="296994"/>
              </a:moveTo>
              <a:arcTo wR="2333194" hR="2333194" stAng="17953500" swAng="1211436"/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40000"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801BAFDB-C15D-4B0E-B3A0-99CE836A8132}">
      <dsp:nvSpPr>
        <dsp:cNvPr id="0" name=""/>
        <dsp:cNvSpPr/>
      </dsp:nvSpPr>
      <dsp:spPr>
        <a:xfrm>
          <a:off x="5892450" y="1615452"/>
          <a:ext cx="1797099" cy="116811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COITO VAGINAL</a:t>
          </a:r>
          <a:endParaRPr lang="es-MX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949473" y="1672475"/>
        <a:ext cx="1683053" cy="1054068"/>
      </dsp:txXfrm>
    </dsp:sp>
    <dsp:sp modelId="{C115358B-0830-43D3-813A-4C66825E6AEA}">
      <dsp:nvSpPr>
        <dsp:cNvPr id="0" name=""/>
        <dsp:cNvSpPr/>
      </dsp:nvSpPr>
      <dsp:spPr>
        <a:xfrm>
          <a:off x="2236322" y="365638"/>
          <a:ext cx="4666389" cy="4666389"/>
        </a:xfrm>
        <a:custGeom>
          <a:avLst/>
          <a:gdLst/>
          <a:ahLst/>
          <a:cxnLst/>
          <a:rect l="0" t="0" r="0" b="0"/>
          <a:pathLst>
            <a:path>
              <a:moveTo>
                <a:pt x="4641011" y="2676385"/>
              </a:moveTo>
              <a:arcTo wR="2333194" hR="2333194" stAng="507500" swAng="1173467"/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40000"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52B840A1-012D-41B3-B853-30D741089B92}">
      <dsp:nvSpPr>
        <dsp:cNvPr id="0" name=""/>
        <dsp:cNvSpPr/>
      </dsp:nvSpPr>
      <dsp:spPr>
        <a:xfrm>
          <a:off x="4959136" y="4016784"/>
          <a:ext cx="2107081" cy="1168114"/>
        </a:xfrm>
        <a:prstGeom prst="roundRect">
          <a:avLst/>
        </a:prstGeom>
        <a:gradFill flip="none" rotWithShape="0">
          <a:gsLst>
            <a:gs pos="0">
              <a:srgbClr val="FF0000">
                <a:shade val="30000"/>
                <a:satMod val="115000"/>
              </a:srgbClr>
            </a:gs>
            <a:gs pos="50000">
              <a:srgbClr val="FF0000">
                <a:shade val="67500"/>
                <a:satMod val="115000"/>
              </a:srgbClr>
            </a:gs>
            <a:gs pos="100000">
              <a:srgbClr val="FF0000">
                <a:shade val="100000"/>
                <a:satMod val="115000"/>
              </a:srgb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COITO ANAL </a:t>
          </a:r>
          <a:endParaRPr lang="es-MX" sz="2400" b="1" kern="1200" dirty="0">
            <a:solidFill>
              <a:schemeClr val="tx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16159" y="4073807"/>
        <a:ext cx="1993035" cy="1054068"/>
      </dsp:txXfrm>
    </dsp:sp>
    <dsp:sp modelId="{6693EE65-AA3C-4B5C-A3FC-A50DBF8A5204}">
      <dsp:nvSpPr>
        <dsp:cNvPr id="0" name=""/>
        <dsp:cNvSpPr/>
      </dsp:nvSpPr>
      <dsp:spPr>
        <a:xfrm>
          <a:off x="2235059" y="466358"/>
          <a:ext cx="4666389" cy="4666389"/>
        </a:xfrm>
        <a:custGeom>
          <a:avLst/>
          <a:gdLst/>
          <a:ahLst/>
          <a:cxnLst/>
          <a:rect l="0" t="0" r="0" b="0"/>
          <a:pathLst>
            <a:path>
              <a:moveTo>
                <a:pt x="2598178" y="4651293"/>
              </a:moveTo>
              <a:arcTo wR="2333194" hR="2333194" stAng="5008727" swAng="565076"/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40000"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32719C97-D95C-4F8F-89EF-B3848DEC9F3A}">
      <dsp:nvSpPr>
        <dsp:cNvPr id="0" name=""/>
        <dsp:cNvSpPr/>
      </dsp:nvSpPr>
      <dsp:spPr>
        <a:xfrm>
          <a:off x="1939122" y="4016772"/>
          <a:ext cx="2384445" cy="1168114"/>
        </a:xfrm>
        <a:prstGeom prst="roundRect">
          <a:avLst/>
        </a:prstGeom>
        <a:gradFill flip="none" rotWithShape="0">
          <a:gsLst>
            <a:gs pos="0">
              <a:srgbClr val="00B050">
                <a:shade val="30000"/>
                <a:satMod val="115000"/>
              </a:srgbClr>
            </a:gs>
            <a:gs pos="50000">
              <a:srgbClr val="00B050">
                <a:shade val="67500"/>
                <a:satMod val="115000"/>
              </a:srgbClr>
            </a:gs>
            <a:gs pos="100000">
              <a:srgbClr val="00B050">
                <a:shade val="100000"/>
                <a:satMod val="115000"/>
              </a:srgbClr>
            </a:gs>
          </a:gsLst>
          <a:lin ang="54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PROMISCUIDAD</a:t>
          </a:r>
          <a:endParaRPr lang="es-MX" sz="2400" b="1" kern="1200" dirty="0">
            <a:solidFill>
              <a:schemeClr val="tx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96145" y="4073795"/>
        <a:ext cx="2270399" cy="1054068"/>
      </dsp:txXfrm>
    </dsp:sp>
    <dsp:sp modelId="{A104BF65-C4B9-4F1B-A02E-02A02E6739D7}">
      <dsp:nvSpPr>
        <dsp:cNvPr id="0" name=""/>
        <dsp:cNvSpPr/>
      </dsp:nvSpPr>
      <dsp:spPr>
        <a:xfrm>
          <a:off x="2241286" y="365595"/>
          <a:ext cx="4666389" cy="4666389"/>
        </a:xfrm>
        <a:custGeom>
          <a:avLst/>
          <a:gdLst/>
          <a:ahLst/>
          <a:cxnLst/>
          <a:rect l="0" t="0" r="0" b="0"/>
          <a:pathLst>
            <a:path>
              <a:moveTo>
                <a:pt x="273432" y="3429178"/>
              </a:moveTo>
              <a:arcTo wR="2333194" hR="2333194" stAng="9118974" swAng="1173463"/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40000"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214AADDC-CF47-421F-BECD-4FE6BF1AB0C0}">
      <dsp:nvSpPr>
        <dsp:cNvPr id="0" name=""/>
        <dsp:cNvSpPr/>
      </dsp:nvSpPr>
      <dsp:spPr>
        <a:xfrm>
          <a:off x="1454449" y="1615452"/>
          <a:ext cx="1797099" cy="1168114"/>
        </a:xfrm>
        <a:prstGeom prst="roundRect">
          <a:avLst/>
        </a:prstGeom>
        <a:gradFill flip="none" rotWithShape="0">
          <a:gsLst>
            <a:gs pos="0">
              <a:schemeClr val="accent3">
                <a:lumMod val="50000"/>
                <a:shade val="30000"/>
                <a:satMod val="115000"/>
              </a:schemeClr>
            </a:gs>
            <a:gs pos="50000">
              <a:schemeClr val="accent3">
                <a:lumMod val="50000"/>
                <a:shade val="67500"/>
                <a:satMod val="115000"/>
              </a:schemeClr>
            </a:gs>
            <a:gs pos="100000">
              <a:schemeClr val="accent3">
                <a:lumMod val="50000"/>
                <a:shade val="100000"/>
                <a:satMod val="115000"/>
              </a:schemeClr>
            </a:gs>
          </a:gsLst>
          <a:lin ang="54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CONSUMO DE DROGAS</a:t>
          </a:r>
          <a:endParaRPr lang="es-MX" sz="24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11472" y="1672475"/>
        <a:ext cx="1683053" cy="1054068"/>
      </dsp:txXfrm>
    </dsp:sp>
    <dsp:sp modelId="{FC0F5FB2-3E1A-45BC-8A53-A5B54804DABE}">
      <dsp:nvSpPr>
        <dsp:cNvPr id="0" name=""/>
        <dsp:cNvSpPr/>
      </dsp:nvSpPr>
      <dsp:spPr>
        <a:xfrm>
          <a:off x="2238805" y="587311"/>
          <a:ext cx="4666389" cy="4666389"/>
        </a:xfrm>
        <a:custGeom>
          <a:avLst/>
          <a:gdLst/>
          <a:ahLst/>
          <a:cxnLst/>
          <a:rect l="0" t="0" r="0" b="0"/>
          <a:pathLst>
            <a:path>
              <a:moveTo>
                <a:pt x="561253" y="815294"/>
              </a:moveTo>
              <a:arcTo wR="2333194" hR="2333194" stAng="13235064" swAng="1211436"/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40000"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8AD7-A43A-4E32-B084-FAA91B25D69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4ADB-C0A8-4455-B7C8-BC3E71625B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3880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8AD7-A43A-4E32-B084-FAA91B25D69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4ADB-C0A8-4455-B7C8-BC3E71625B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4681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8AD7-A43A-4E32-B084-FAA91B25D69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4ADB-C0A8-4455-B7C8-BC3E71625B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6691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9CC1-44FD-446A-9BD2-BF8EC17AD210}" type="datetimeFigureOut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02/10/2015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BA6B-C78E-453A-B247-67E86E0A2FD5}" type="slidenum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3889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9CC1-44FD-446A-9BD2-BF8EC17AD210}" type="datetimeFigureOut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02/10/2015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BA6B-C78E-453A-B247-67E86E0A2FD5}" type="slidenum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6270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9CC1-44FD-446A-9BD2-BF8EC17AD210}" type="datetimeFigureOut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02/10/2015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BA6B-C78E-453A-B247-67E86E0A2FD5}" type="slidenum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243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9CC1-44FD-446A-9BD2-BF8EC17AD210}" type="datetimeFigureOut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02/10/2015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BA6B-C78E-453A-B247-67E86E0A2FD5}" type="slidenum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917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9CC1-44FD-446A-9BD2-BF8EC17AD210}" type="datetimeFigureOut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02/10/2015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BA6B-C78E-453A-B247-67E86E0A2FD5}" type="slidenum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3149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9CC1-44FD-446A-9BD2-BF8EC17AD210}" type="datetimeFigureOut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02/10/2015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BA6B-C78E-453A-B247-67E86E0A2FD5}" type="slidenum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461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9CC1-44FD-446A-9BD2-BF8EC17AD210}" type="datetimeFigureOut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02/10/2015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BA6B-C78E-453A-B247-67E86E0A2FD5}" type="slidenum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777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9CC1-44FD-446A-9BD2-BF8EC17AD210}" type="datetimeFigureOut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02/10/2015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BA6B-C78E-453A-B247-67E86E0A2FD5}" type="slidenum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631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8AD7-A43A-4E32-B084-FAA91B25D69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4ADB-C0A8-4455-B7C8-BC3E71625B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65539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9CC1-44FD-446A-9BD2-BF8EC17AD210}" type="datetimeFigureOut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02/10/2015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BA6B-C78E-453A-B247-67E86E0A2FD5}" type="slidenum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5801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9CC1-44FD-446A-9BD2-BF8EC17AD210}" type="datetimeFigureOut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02/10/2015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BA6B-C78E-453A-B247-67E86E0A2FD5}" type="slidenum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9985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9CC1-44FD-446A-9BD2-BF8EC17AD210}" type="datetimeFigureOut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02/10/2015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BA6B-C78E-453A-B247-67E86E0A2FD5}" type="slidenum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075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8AD7-A43A-4E32-B084-FAA91B25D69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4ADB-C0A8-4455-B7C8-BC3E71625B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8397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8AD7-A43A-4E32-B084-FAA91B25D69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4ADB-C0A8-4455-B7C8-BC3E71625B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0001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8AD7-A43A-4E32-B084-FAA91B25D69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4ADB-C0A8-4455-B7C8-BC3E71625B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699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8AD7-A43A-4E32-B084-FAA91B25D69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4ADB-C0A8-4455-B7C8-BC3E71625B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9849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8AD7-A43A-4E32-B084-FAA91B25D69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4ADB-C0A8-4455-B7C8-BC3E71625B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4293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8AD7-A43A-4E32-B084-FAA91B25D69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4ADB-C0A8-4455-B7C8-BC3E71625B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725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8AD7-A43A-4E32-B084-FAA91B25D69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4ADB-C0A8-4455-B7C8-BC3E71625B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179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18AD7-A43A-4E32-B084-FAA91B25D69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94ADB-C0A8-4455-B7C8-BC3E71625B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1025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E9CC1-44FD-446A-9BD2-BF8EC17AD210}" type="datetimeFigureOut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02/10/2015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ABA6B-C78E-453A-B247-67E86E0A2FD5}" type="slidenum">
              <a:rPr lang="es-MX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5727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mx/url?sa=i&amp;rct=j&amp;q=&amp;esrc=s&amp;source=images&amp;cd=&amp;cad=rja&amp;uact=8&amp;ved=0CAcQjRxqFQoTCL7yiMLTo8gCFQWRDQodwn0EFg&amp;url=http://salud.univision.com/es/noticias/m%C3%A9xico-embarazo-adolescente&amp;psig=AFQjCNEaln8JUlqh3gjXCbYMboMPJLz6SA&amp;ust=1443870586159622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www.google.com.mx/url?sa=i&amp;rct=j&amp;q=&amp;esrc=s&amp;source=images&amp;cd=&amp;cad=rja&amp;uact=8&amp;ved=0CAcQjRxqFQoTCNnrkurTo8gCFUqLDQodg6kF4g&amp;url=http://elquiosco.mx/presenta-mexico-estrategia-contra-embarazo-en-adolescentes/&amp;psig=AFQjCNEaln8JUlqh3gjXCbYMboMPJLz6SA&amp;ust=1443870586159622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s://www.google.com.mx/url?sa=i&amp;rct=j&amp;q=&amp;esrc=s&amp;source=images&amp;cd=&amp;cad=rja&amp;uact=8&amp;ved=0CAcQjRxqFQoTCNP7mpHUo8gCFcGUDQodMYkCdQ&amp;url=http://es.dreamstime.com/fotos-de-archivo-libres-de-regal%C3%ADas-dos-adolescentes-que-se-sientan-y-que-hablan-image9367938&amp;bvm=bv.104317490,d.eXY&amp;psig=AFQjCNGnzkDeq_bZYBElTXg-N8J43cLucA&amp;ust=1443870815755375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201613" y="549275"/>
            <a:ext cx="8763000" cy="1246188"/>
          </a:xfrm>
          <a:prstGeom prst="rect">
            <a:avLst/>
          </a:prstGeom>
          <a:effectLst>
            <a:outerShdw blurRad="50800" dist="50800" dir="5400000" algn="ctr" rotWithShape="0">
              <a:srgbClr val="92D050"/>
            </a:outerShdw>
          </a:effectLst>
          <a:extLst/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2400" kern="10" normalizeH="1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Arial Black"/>
              </a:rPr>
              <a:t>UNIVERSIDAD AUTONOMA DEL ESTADO DE MEXICO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51" b="99057" l="1651" r="98349"/>
                    </a14:imgEffect>
                    <a14:imgEffect>
                      <a14:sharpenSoften amount="10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326" y="2060848"/>
            <a:ext cx="1764001" cy="17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971600" y="1628800"/>
            <a:ext cx="7344000" cy="576000"/>
          </a:xfrm>
          <a:prstGeom prst="rect">
            <a:avLst/>
          </a:prstGeom>
          <a:effectLst>
            <a:outerShdw blurRad="50800" dist="50800" dir="5400000" algn="ctr" rotWithShape="0">
              <a:srgbClr val="FFFF00"/>
            </a:outerShdw>
          </a:effectLst>
          <a:extLst/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3200" kern="10" normalizeH="1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ESCUELA PREPARATORIA TEXCOCO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323528" y="4581128"/>
            <a:ext cx="8496944" cy="18543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b="1" dirty="0">
                <a:solidFill>
                  <a:srgbClr val="FFC000"/>
                </a:solidFill>
              </a:rPr>
              <a:t>ORIENTACIÓN EDUCATIVA:    </a:t>
            </a:r>
            <a:r>
              <a:rPr lang="es-MX" b="1" dirty="0" smtClean="0">
                <a:solidFill>
                  <a:srgbClr val="FFC000"/>
                </a:solidFill>
              </a:rPr>
              <a:t>4° </a:t>
            </a:r>
            <a:r>
              <a:rPr lang="es-MX" b="1" dirty="0">
                <a:solidFill>
                  <a:srgbClr val="FFC000"/>
                </a:solidFill>
              </a:rPr>
              <a:t>SEMESTRE </a:t>
            </a:r>
            <a:endParaRPr lang="es-MX" b="1" dirty="0">
              <a:solidFill>
                <a:srgbClr val="FFFF00"/>
              </a:solidFill>
            </a:endParaRPr>
          </a:p>
          <a:p>
            <a:r>
              <a:rPr lang="es-MX" b="1" dirty="0">
                <a:solidFill>
                  <a:srgbClr val="FFC000"/>
                </a:solidFill>
              </a:rPr>
              <a:t>MÓDULO </a:t>
            </a:r>
            <a:r>
              <a:rPr lang="es-MX" b="1" dirty="0" smtClean="0">
                <a:solidFill>
                  <a:srgbClr val="FFC000"/>
                </a:solidFill>
              </a:rPr>
              <a:t>II</a:t>
            </a:r>
            <a:r>
              <a:rPr lang="es-MX" sz="1400" b="1" dirty="0" smtClean="0">
                <a:solidFill>
                  <a:srgbClr val="FFC000"/>
                </a:solidFill>
              </a:rPr>
              <a:t>:      </a:t>
            </a:r>
            <a:r>
              <a:rPr lang="es-MX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PREVENCIÓN Y DESARROLLO HUMANO</a:t>
            </a:r>
            <a:endParaRPr lang="es-MX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b="1" dirty="0">
                <a:solidFill>
                  <a:srgbClr val="FFC000"/>
                </a:solidFill>
              </a:rPr>
              <a:t>TITULO DEL MATERIAL:  </a:t>
            </a:r>
            <a:r>
              <a:rPr lang="es-MX" b="1" dirty="0" smtClean="0">
                <a:solidFill>
                  <a:srgbClr val="FFFF00"/>
                </a:solidFill>
              </a:rPr>
              <a:t>CONDUCTAS </a:t>
            </a:r>
            <a:r>
              <a:rPr lang="es-MX" b="1" dirty="0" smtClean="0">
                <a:solidFill>
                  <a:srgbClr val="FFFF00"/>
                </a:solidFill>
              </a:rPr>
              <a:t>DE RIESGO EN LA ADOLESCENCIA: SEXUALIDAD</a:t>
            </a:r>
            <a:endParaRPr lang="es-MX" b="1" dirty="0">
              <a:solidFill>
                <a:srgbClr val="FFFF00"/>
              </a:solidFill>
            </a:endParaRPr>
          </a:p>
          <a:p>
            <a:pPr algn="just"/>
            <a:r>
              <a:rPr lang="es-MX" b="1" dirty="0">
                <a:solidFill>
                  <a:srgbClr val="FFC000"/>
                </a:solidFill>
              </a:rPr>
              <a:t>RESPONSABLE:</a:t>
            </a:r>
            <a:r>
              <a:rPr lang="es-MX" b="1" dirty="0">
                <a:solidFill>
                  <a:srgbClr val="000000"/>
                </a:solidFill>
              </a:rPr>
              <a:t>    </a:t>
            </a:r>
            <a:r>
              <a:rPr lang="es-MX" b="1" dirty="0">
                <a:solidFill>
                  <a:srgbClr val="FFFF00"/>
                </a:solidFill>
              </a:rPr>
              <a:t>M. en C. JESÚS DE LA ROSA CANDELAS</a:t>
            </a:r>
          </a:p>
          <a:p>
            <a:pPr algn="just"/>
            <a:r>
              <a:rPr lang="es-MX" b="1" dirty="0">
                <a:solidFill>
                  <a:srgbClr val="FFC000"/>
                </a:solidFill>
              </a:rPr>
              <a:t>FECHA:</a:t>
            </a:r>
            <a:r>
              <a:rPr lang="es-MX" b="1" dirty="0">
                <a:solidFill>
                  <a:srgbClr val="000000"/>
                </a:solidFill>
              </a:rPr>
              <a:t>   </a:t>
            </a:r>
            <a:r>
              <a:rPr lang="es-MX" b="1" dirty="0" smtClean="0">
                <a:solidFill>
                  <a:srgbClr val="FFFF00"/>
                </a:solidFill>
              </a:rPr>
              <a:t>23 </a:t>
            </a:r>
            <a:r>
              <a:rPr lang="es-MX" b="1" dirty="0">
                <a:solidFill>
                  <a:srgbClr val="FFFF00"/>
                </a:solidFill>
              </a:rPr>
              <a:t>DE  MARZO 2015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1043608" y="4077072"/>
            <a:ext cx="4464496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 DIDACTICO: SÓLO VISIÓN</a:t>
            </a:r>
          </a:p>
        </p:txBody>
      </p:sp>
    </p:spTree>
    <p:extLst>
      <p:ext uri="{BB962C8B-B14F-4D97-AF65-F5344CB8AC3E}">
        <p14:creationId xmlns:p14="http://schemas.microsoft.com/office/powerpoint/2010/main" val="184172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>
                <a:solidFill>
                  <a:srgbClr val="FFFF00"/>
                </a:solidFill>
                <a:latin typeface="verdana"/>
              </a:rPr>
              <a:t>El consumo de sustancias está asociado con un menor uso del condón, mayor cantidad de parejas sexuales y con el intercambio de sexo por dinero o drogas </a:t>
            </a:r>
            <a:r>
              <a:rPr lang="es-MX" sz="2400" dirty="0" smtClean="0">
                <a:solidFill>
                  <a:srgbClr val="FFFF00"/>
                </a:solidFill>
                <a:latin typeface="verdana"/>
              </a:rPr>
              <a:t>(</a:t>
            </a:r>
            <a:r>
              <a:rPr lang="es-MX" sz="2400" dirty="0" err="1" smtClean="0">
                <a:solidFill>
                  <a:srgbClr val="FFFF00"/>
                </a:solidFill>
                <a:latin typeface="verdana"/>
              </a:rPr>
              <a:t>Petry</a:t>
            </a:r>
            <a:r>
              <a:rPr lang="es-MX" sz="2400" dirty="0" smtClean="0">
                <a:solidFill>
                  <a:srgbClr val="FFFF00"/>
                </a:solidFill>
                <a:latin typeface="verdana"/>
              </a:rPr>
              <a:t>, 2000; Paul, </a:t>
            </a:r>
            <a:r>
              <a:rPr lang="es-MX" sz="2400" dirty="0" err="1" smtClean="0">
                <a:solidFill>
                  <a:srgbClr val="FFFF00"/>
                </a:solidFill>
                <a:latin typeface="verdana"/>
              </a:rPr>
              <a:t>Macmanus</a:t>
            </a:r>
            <a:r>
              <a:rPr lang="es-MX" sz="2400" dirty="0" smtClean="0">
                <a:solidFill>
                  <a:srgbClr val="FFFF00"/>
                </a:solidFill>
                <a:latin typeface="verdana"/>
              </a:rPr>
              <a:t>, Hayes, 2000), </a:t>
            </a:r>
            <a:r>
              <a:rPr lang="es-MX" sz="2800" dirty="0" smtClean="0">
                <a:solidFill>
                  <a:srgbClr val="FFFF00"/>
                </a:solidFill>
                <a:latin typeface="verdana"/>
              </a:rPr>
              <a:t>entre otras conductas de riesgo.</a:t>
            </a:r>
            <a:endParaRPr lang="es-MX" sz="2800" dirty="0">
              <a:solidFill>
                <a:srgbClr val="FFFF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4071" y="6423719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>
                <a:solidFill>
                  <a:srgbClr val="FFFF00"/>
                </a:solidFill>
              </a:rPr>
              <a:t>Meave</a:t>
            </a:r>
            <a:r>
              <a:rPr lang="es-MX" sz="1200" dirty="0">
                <a:solidFill>
                  <a:srgbClr val="FFFF00"/>
                </a:solidFill>
              </a:rPr>
              <a:t> Loza, Sonia, &amp; Gómez-Maqueo, Emilia Lucio. (2008). Barreras y estrategias para la investigación en salud sexual: una experiencia con adolescentes en escuelas públicas. </a:t>
            </a:r>
            <a:r>
              <a:rPr lang="es-MX" sz="1200" i="1" dirty="0">
                <a:solidFill>
                  <a:srgbClr val="FFFF00"/>
                </a:solidFill>
              </a:rPr>
              <a:t>Revista mexicana de investigación educativa</a:t>
            </a:r>
            <a:r>
              <a:rPr lang="es-MX" sz="1200" dirty="0">
                <a:solidFill>
                  <a:srgbClr val="FFFF00"/>
                </a:solidFill>
              </a:rPr>
              <a:t>, </a:t>
            </a:r>
            <a:r>
              <a:rPr lang="es-MX" sz="1200" i="1" dirty="0">
                <a:solidFill>
                  <a:srgbClr val="FFFF00"/>
                </a:solidFill>
              </a:rPr>
              <a:t>13</a:t>
            </a:r>
            <a:r>
              <a:rPr lang="es-MX" sz="1200" dirty="0">
                <a:solidFill>
                  <a:srgbClr val="FFFF00"/>
                </a:solidFill>
              </a:rPr>
              <a:t>(36), 203-222</a:t>
            </a:r>
            <a:endParaRPr lang="es-MX" sz="1400" dirty="0">
              <a:solidFill>
                <a:prstClr val="black"/>
              </a:solidFill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798" y="2708919"/>
            <a:ext cx="3476558" cy="3714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7" t="13265" r="21601" b="34127"/>
          <a:stretch/>
        </p:blipFill>
        <p:spPr bwMode="auto">
          <a:xfrm>
            <a:off x="527298" y="3645024"/>
            <a:ext cx="36195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198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6396335"/>
            <a:ext cx="8892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>
                <a:solidFill>
                  <a:srgbClr val="FFFF00"/>
                </a:solidFill>
                <a:latin typeface="Times New Roman"/>
              </a:rPr>
              <a:t>Garcia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-Vega, E., </a:t>
            </a:r>
            <a:r>
              <a:rPr lang="es-MX" sz="1200" dirty="0" err="1">
                <a:solidFill>
                  <a:srgbClr val="FFFF00"/>
                </a:solidFill>
                <a:latin typeface="Times New Roman"/>
              </a:rPr>
              <a:t>Menendez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, E., </a:t>
            </a:r>
            <a:r>
              <a:rPr lang="es-MX" sz="1200" dirty="0" err="1">
                <a:solidFill>
                  <a:srgbClr val="FFFF00"/>
                </a:solidFill>
                <a:latin typeface="Times New Roman"/>
              </a:rPr>
              <a:t>Fernandez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, P., Cuesta, M., (2012). Sexualidad, Anticoncepción y Conducta Sexual de Riesgo en Adolescentes. International </a:t>
            </a:r>
            <a:r>
              <a:rPr lang="es-MX" sz="1200" dirty="0" err="1">
                <a:solidFill>
                  <a:srgbClr val="FFFF00"/>
                </a:solidFill>
                <a:latin typeface="Times New Roman"/>
              </a:rPr>
              <a:t>Journal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 of </a:t>
            </a:r>
            <a:r>
              <a:rPr lang="es-MX" sz="1200" dirty="0" err="1">
                <a:solidFill>
                  <a:srgbClr val="FFFF00"/>
                </a:solidFill>
                <a:latin typeface="Times New Roman"/>
              </a:rPr>
              <a:t>Psychological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 </a:t>
            </a:r>
            <a:r>
              <a:rPr lang="es-MX" sz="1200" dirty="0" err="1">
                <a:solidFill>
                  <a:srgbClr val="FFFF00"/>
                </a:solidFill>
                <a:latin typeface="Times New Roman"/>
              </a:rPr>
              <a:t>Research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, 5(1), 79-87 </a:t>
            </a:r>
            <a:endParaRPr lang="es-MX" sz="3600" dirty="0">
              <a:solidFill>
                <a:srgbClr val="FFFF00"/>
              </a:solidFill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931859724"/>
              </p:ext>
            </p:extLst>
          </p:nvPr>
        </p:nvGraphicFramePr>
        <p:xfrm>
          <a:off x="0" y="1052736"/>
          <a:ext cx="914400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 redondeado"/>
          <p:cNvSpPr/>
          <p:nvPr/>
        </p:nvSpPr>
        <p:spPr>
          <a:xfrm>
            <a:off x="107504" y="260648"/>
            <a:ext cx="6624736" cy="648072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139700">
              <a:schemeClr val="accent4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800" b="1" i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PRÁCTICAS SEXUALES DE RIESGO</a:t>
            </a:r>
            <a:endParaRPr lang="es-MX" sz="1600" b="1" i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85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s-MX" b="0" i="0" u="none" strike="noStrike" baseline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xposición a una situación que puede ocasionar daños a su salud o a la salud de otro, a través de contaminación por enfermedades de transmisión sexual, o generar una situación de embarazo no deseado </a:t>
            </a:r>
            <a:r>
              <a:rPr lang="es-MX" sz="1800" b="0" i="0" u="none" strike="noStrike" baseline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(Espada, Quiles y Méndez, 2003). </a:t>
            </a:r>
            <a:endParaRPr lang="es-MX" sz="1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6396335"/>
            <a:ext cx="8892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FF00"/>
                </a:solidFill>
                <a:latin typeface="Times New Roman"/>
              </a:rPr>
              <a:t>García-Vega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, E., </a:t>
            </a:r>
            <a:r>
              <a:rPr lang="es-MX" sz="1200" dirty="0" smtClean="0">
                <a:solidFill>
                  <a:srgbClr val="FFFF00"/>
                </a:solidFill>
                <a:latin typeface="Times New Roman"/>
              </a:rPr>
              <a:t>Menéndez, 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E., </a:t>
            </a:r>
            <a:r>
              <a:rPr lang="es-MX" sz="1200" dirty="0" smtClean="0">
                <a:solidFill>
                  <a:srgbClr val="FFFF00"/>
                </a:solidFill>
                <a:latin typeface="Times New Roman"/>
              </a:rPr>
              <a:t>Fernández, 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P., Cuesta, M., (2012). Sexualidad, Anticoncepción y Conducta Sexual de Riesgo en Adolescentes. International </a:t>
            </a:r>
            <a:r>
              <a:rPr lang="es-MX" sz="1200" dirty="0" err="1">
                <a:solidFill>
                  <a:srgbClr val="FFFF00"/>
                </a:solidFill>
                <a:latin typeface="Times New Roman"/>
              </a:rPr>
              <a:t>Journal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 of </a:t>
            </a:r>
            <a:r>
              <a:rPr lang="es-MX" sz="1200" dirty="0" err="1">
                <a:solidFill>
                  <a:srgbClr val="FFFF00"/>
                </a:solidFill>
                <a:latin typeface="Times New Roman"/>
              </a:rPr>
              <a:t>Psychological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 </a:t>
            </a:r>
            <a:r>
              <a:rPr lang="es-MX" sz="1200" dirty="0" err="1">
                <a:solidFill>
                  <a:srgbClr val="FFFF00"/>
                </a:solidFill>
                <a:latin typeface="Times New Roman"/>
              </a:rPr>
              <a:t>Research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, 5(1), 79-87 </a:t>
            </a:r>
            <a:endParaRPr lang="es-MX" sz="3600" dirty="0">
              <a:solidFill>
                <a:srgbClr val="FFFF00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251520" y="404665"/>
            <a:ext cx="8640960" cy="648072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139700">
              <a:schemeClr val="accent4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800" b="1" i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¿QUÉ SON CONDUCTA SEXUALES DE RIESGO? </a:t>
            </a:r>
            <a:endParaRPr lang="es-MX" sz="1600" b="1" i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34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just">
              <a:buNone/>
            </a:pPr>
            <a:r>
              <a:rPr lang="es-MX" b="0" i="0" u="none" strike="noStrike" baseline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El inicio precoz de las relaciones sexuales parece estar relacionado directamente con un mayor número de embarazos no deseados y de infecciones de transmisión sexual. </a:t>
            </a:r>
            <a:endParaRPr lang="es-MX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0" y="6396335"/>
            <a:ext cx="8892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>
                <a:solidFill>
                  <a:srgbClr val="FFFF00"/>
                </a:solidFill>
                <a:latin typeface="Times New Roman"/>
              </a:rPr>
              <a:t>Garcia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-Vega, E., </a:t>
            </a:r>
            <a:r>
              <a:rPr lang="es-MX" sz="1200" dirty="0" err="1">
                <a:solidFill>
                  <a:srgbClr val="FFFF00"/>
                </a:solidFill>
                <a:latin typeface="Times New Roman"/>
              </a:rPr>
              <a:t>Menendez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, E., </a:t>
            </a:r>
            <a:r>
              <a:rPr lang="es-MX" sz="1200" dirty="0" err="1">
                <a:solidFill>
                  <a:srgbClr val="FFFF00"/>
                </a:solidFill>
                <a:latin typeface="Times New Roman"/>
              </a:rPr>
              <a:t>Fernandez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, P., Cuesta, M., (2012). Sexualidad, Anticoncepción y Conducta Sexual de Riesgo en Adolescentes. International </a:t>
            </a:r>
            <a:r>
              <a:rPr lang="es-MX" sz="1200" dirty="0" err="1">
                <a:solidFill>
                  <a:srgbClr val="FFFF00"/>
                </a:solidFill>
                <a:latin typeface="Times New Roman"/>
              </a:rPr>
              <a:t>Journal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 of </a:t>
            </a:r>
            <a:r>
              <a:rPr lang="es-MX" sz="1200" dirty="0" err="1">
                <a:solidFill>
                  <a:srgbClr val="FFFF00"/>
                </a:solidFill>
                <a:latin typeface="Times New Roman"/>
              </a:rPr>
              <a:t>Psychological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 </a:t>
            </a:r>
            <a:r>
              <a:rPr lang="es-MX" sz="1200" dirty="0" err="1">
                <a:solidFill>
                  <a:srgbClr val="FFFF00"/>
                </a:solidFill>
                <a:latin typeface="Times New Roman"/>
              </a:rPr>
              <a:t>Research</a:t>
            </a:r>
            <a:r>
              <a:rPr lang="es-MX" sz="1200" dirty="0">
                <a:solidFill>
                  <a:srgbClr val="FFFF00"/>
                </a:solidFill>
                <a:latin typeface="Times New Roman"/>
              </a:rPr>
              <a:t>, 5(1), 79-87 </a:t>
            </a:r>
            <a:endParaRPr lang="es-MX" sz="3600" dirty="0">
              <a:solidFill>
                <a:srgbClr val="FFFF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558443"/>
            <a:ext cx="5761484" cy="3837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934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En los adolescentes se tiende a minimizar los posibles efectos negativos derivados de la práctica de actividades que representen riesgo para la salud. </a:t>
            </a:r>
            <a:endParaRPr lang="es-MX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79512" y="6165304"/>
            <a:ext cx="84969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400" dirty="0" err="1">
                <a:solidFill>
                  <a:srgbClr val="FFFF00"/>
                </a:solidFill>
              </a:rPr>
              <a:t>Gonçalves</a:t>
            </a:r>
            <a:r>
              <a:rPr lang="es-MX" sz="1400" dirty="0">
                <a:solidFill>
                  <a:srgbClr val="FFFF00"/>
                </a:solidFill>
              </a:rPr>
              <a:t> </a:t>
            </a:r>
            <a:r>
              <a:rPr lang="es-MX" sz="1400" dirty="0" err="1">
                <a:solidFill>
                  <a:srgbClr val="FFFF00"/>
                </a:solidFill>
              </a:rPr>
              <a:t>Câmara</a:t>
            </a:r>
            <a:r>
              <a:rPr lang="es-MX" sz="1400" dirty="0">
                <a:solidFill>
                  <a:srgbClr val="FFFF00"/>
                </a:solidFill>
              </a:rPr>
              <a:t>. S. y Col. (2007). Predictores de Conductas Sexuales de Riesgo entre Adolescentes . Revista Interamericana de Psicología/</a:t>
            </a:r>
            <a:r>
              <a:rPr lang="es-MX" sz="1400" dirty="0" err="1">
                <a:solidFill>
                  <a:srgbClr val="FFFF00"/>
                </a:solidFill>
              </a:rPr>
              <a:t>Interamerican</a:t>
            </a:r>
            <a:r>
              <a:rPr lang="es-MX" sz="1400" dirty="0">
                <a:solidFill>
                  <a:srgbClr val="FFFF00"/>
                </a:solidFill>
              </a:rPr>
              <a:t> </a:t>
            </a:r>
            <a:r>
              <a:rPr lang="es-MX" sz="1400" dirty="0" err="1">
                <a:solidFill>
                  <a:srgbClr val="FFFF00"/>
                </a:solidFill>
              </a:rPr>
              <a:t>Journal</a:t>
            </a:r>
            <a:r>
              <a:rPr lang="es-MX" sz="1400" dirty="0">
                <a:solidFill>
                  <a:srgbClr val="FFFF00"/>
                </a:solidFill>
              </a:rPr>
              <a:t> of </a:t>
            </a:r>
            <a:r>
              <a:rPr lang="es-MX" sz="1400" dirty="0" err="1">
                <a:solidFill>
                  <a:srgbClr val="FFFF00"/>
                </a:solidFill>
              </a:rPr>
              <a:t>Psychology</a:t>
            </a:r>
            <a:r>
              <a:rPr lang="es-MX" sz="1400" dirty="0">
                <a:solidFill>
                  <a:srgbClr val="FFFF00"/>
                </a:solidFill>
              </a:rPr>
              <a:t> - 2007, Vol. 41, </a:t>
            </a:r>
            <a:r>
              <a:rPr lang="es-MX" sz="1400" dirty="0" err="1">
                <a:solidFill>
                  <a:srgbClr val="FFFF00"/>
                </a:solidFill>
              </a:rPr>
              <a:t>Num</a:t>
            </a:r>
            <a:r>
              <a:rPr lang="es-MX" sz="1400" dirty="0">
                <a:solidFill>
                  <a:srgbClr val="FFFF00"/>
                </a:solidFill>
              </a:rPr>
              <a:t>. 2 pp. 161-166</a:t>
            </a:r>
          </a:p>
          <a:p>
            <a:endParaRPr lang="es-MX" sz="1400" dirty="0">
              <a:solidFill>
                <a:srgbClr val="FFFF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30886"/>
            <a:ext cx="5472608" cy="2498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Llamada rectangular redondeada"/>
          <p:cNvSpPr/>
          <p:nvPr/>
        </p:nvSpPr>
        <p:spPr>
          <a:xfrm>
            <a:off x="6300192" y="2636912"/>
            <a:ext cx="2843808" cy="864096"/>
          </a:xfrm>
          <a:prstGeom prst="wedgeRoundRectCallout">
            <a:avLst>
              <a:gd name="adj1" fmla="val -73754"/>
              <a:gd name="adj2" fmla="val 117615"/>
              <a:gd name="adj3" fmla="val 16667"/>
            </a:avLst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Verás que no pasa nada, sólo lo hicimos una vez</a:t>
            </a:r>
          </a:p>
        </p:txBody>
      </p:sp>
    </p:spTree>
    <p:extLst>
      <p:ext uri="{BB962C8B-B14F-4D97-AF65-F5344CB8AC3E}">
        <p14:creationId xmlns:p14="http://schemas.microsoft.com/office/powerpoint/2010/main" val="63620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Edad de las primeras relaciones</a:t>
            </a:r>
          </a:p>
          <a:p>
            <a:r>
              <a:rPr lang="es-MX" sz="2800" dirty="0" smtClean="0">
                <a:solidFill>
                  <a:srgbClr val="FFFF00"/>
                </a:solidFill>
                <a:latin typeface="Arial"/>
              </a:rPr>
              <a:t>Conductas sexuales en la adolescencia</a:t>
            </a:r>
          </a:p>
          <a:p>
            <a:pPr marL="400050" lvl="1" indent="0">
              <a:buNone/>
            </a:pPr>
            <a:r>
              <a:rPr lang="es-MX" sz="2400" dirty="0">
                <a:solidFill>
                  <a:srgbClr val="FFFF00"/>
                </a:solidFill>
                <a:latin typeface="Arial"/>
              </a:rPr>
              <a:t>a) Masturbación</a:t>
            </a:r>
          </a:p>
          <a:p>
            <a:pPr marL="400050" lvl="1" indent="0">
              <a:buNone/>
            </a:pPr>
            <a:r>
              <a:rPr lang="es-MX" sz="2400" dirty="0">
                <a:solidFill>
                  <a:srgbClr val="FFFF00"/>
                </a:solidFill>
                <a:latin typeface="Arial"/>
              </a:rPr>
              <a:t>b) Sexo </a:t>
            </a:r>
            <a:r>
              <a:rPr lang="es-MX" sz="2400" dirty="0" smtClean="0">
                <a:solidFill>
                  <a:srgbClr val="FFFF00"/>
                </a:solidFill>
                <a:latin typeface="Arial"/>
              </a:rPr>
              <a:t>oral</a:t>
            </a:r>
            <a:endParaRPr lang="es-MX" sz="2400" dirty="0">
              <a:solidFill>
                <a:srgbClr val="FFFF00"/>
              </a:solidFill>
              <a:latin typeface="Arial"/>
            </a:endParaRPr>
          </a:p>
          <a:p>
            <a:pPr marL="400050" lvl="1" indent="0">
              <a:buNone/>
            </a:pPr>
            <a:r>
              <a:rPr lang="es-MX" sz="2400" dirty="0">
                <a:solidFill>
                  <a:srgbClr val="FFFF00"/>
                </a:solidFill>
                <a:latin typeface="Arial"/>
              </a:rPr>
              <a:t>c) Coito </a:t>
            </a:r>
            <a:r>
              <a:rPr lang="es-MX" sz="2400" dirty="0" smtClean="0">
                <a:solidFill>
                  <a:srgbClr val="FFFF00"/>
                </a:solidFill>
                <a:latin typeface="Arial"/>
              </a:rPr>
              <a:t>vaginal</a:t>
            </a:r>
            <a:endParaRPr lang="es-MX" sz="2400" dirty="0">
              <a:solidFill>
                <a:srgbClr val="FFFF00"/>
              </a:solidFill>
              <a:latin typeface="Arial"/>
            </a:endParaRPr>
          </a:p>
          <a:p>
            <a:pPr marL="400050" lvl="1" indent="0">
              <a:buNone/>
            </a:pPr>
            <a:r>
              <a:rPr lang="es-MX" sz="2400" dirty="0">
                <a:solidFill>
                  <a:srgbClr val="FFFF00"/>
                </a:solidFill>
                <a:latin typeface="Arial"/>
              </a:rPr>
              <a:t>d) Coito </a:t>
            </a:r>
            <a:r>
              <a:rPr lang="es-MX" sz="2400" dirty="0" smtClean="0">
                <a:solidFill>
                  <a:srgbClr val="FFFF00"/>
                </a:solidFill>
                <a:latin typeface="Arial"/>
              </a:rPr>
              <a:t>anal</a:t>
            </a:r>
          </a:p>
          <a:p>
            <a:pPr marL="0" lvl="0" indent="0">
              <a:buNone/>
            </a:pPr>
            <a:r>
              <a:rPr lang="es-MX" sz="2800" dirty="0">
                <a:solidFill>
                  <a:srgbClr val="FFFF00"/>
                </a:solidFill>
                <a:latin typeface="Arial"/>
              </a:rPr>
              <a:t>Número de parejas sexuales</a:t>
            </a:r>
          </a:p>
          <a:p>
            <a:pPr marL="0" lvl="0" indent="0">
              <a:buNone/>
            </a:pPr>
            <a:r>
              <a:rPr lang="es-MX" sz="2800" dirty="0">
                <a:solidFill>
                  <a:srgbClr val="FFFF00"/>
                </a:solidFill>
                <a:latin typeface="Arial"/>
              </a:rPr>
              <a:t>Conocimientos sobre enfermedades y embarazo</a:t>
            </a:r>
          </a:p>
          <a:p>
            <a:pPr marL="0" lvl="0" indent="0">
              <a:buNone/>
            </a:pPr>
            <a:r>
              <a:rPr lang="es-MX" sz="2800" dirty="0">
                <a:solidFill>
                  <a:srgbClr val="FFFF00"/>
                </a:solidFill>
                <a:latin typeface="Arial"/>
              </a:rPr>
              <a:t>Medidas de protección que adoptan</a:t>
            </a:r>
            <a:endParaRPr lang="es-MX" sz="28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s-MX" dirty="0">
              <a:solidFill>
                <a:srgbClr val="FFFF00"/>
              </a:solidFill>
              <a:latin typeface="Arial"/>
            </a:endParaRPr>
          </a:p>
          <a:p>
            <a:endParaRPr lang="es-MX" sz="2800" b="0" i="0" u="none" strike="noStrike" baseline="0" dirty="0" smtClean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0" y="6237312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FF00"/>
                </a:solidFill>
                <a:effectLst/>
              </a:rPr>
              <a:t>Espada Sánchez, J. P., Quiles Sebastián, M. J. &amp; Méndez Carrillo, F. X. (2003). Conductas sexuales de riesgo y prevención del SIDA en la adolescencia . </a:t>
            </a:r>
            <a:r>
              <a:rPr lang="es-MX" sz="1200" i="1" dirty="0" smtClean="0">
                <a:solidFill>
                  <a:srgbClr val="FFFF00"/>
                </a:solidFill>
                <a:effectLst/>
              </a:rPr>
              <a:t>Papeles del Psicólogo, </a:t>
            </a:r>
            <a:r>
              <a:rPr lang="es-MX" sz="1200" dirty="0" smtClean="0">
                <a:solidFill>
                  <a:srgbClr val="FFFF00"/>
                </a:solidFill>
                <a:effectLst/>
              </a:rPr>
              <a:t>24(85) 29-36. Recuperado de http://www.redalyc.org/articulo.oa?id=77808504 </a:t>
            </a:r>
            <a:endParaRPr lang="es-MX" sz="1200" dirty="0">
              <a:solidFill>
                <a:srgbClr val="FFFF00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323528" y="404664"/>
            <a:ext cx="8568951" cy="936104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139700">
              <a:schemeClr val="accent4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400" b="1" i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ASPECTOS QUE CARACTERIZAN LAS RELACIONES SEXUALES EN LA ADOLESCENCIA</a:t>
            </a:r>
            <a:endParaRPr lang="es-MX" sz="1400" b="1" i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12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En</a:t>
            </a:r>
            <a:r>
              <a:rPr lang="es-MX" sz="2800" b="0" i="0" u="none" strike="noStrike" dirty="0" smtClean="0">
                <a:solidFill>
                  <a:srgbClr val="FFFF00"/>
                </a:solidFill>
                <a:latin typeface="Arial"/>
              </a:rPr>
              <a:t> </a:t>
            </a: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la conducta sexual de los jóvenes, surgen varias preguntas: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¿por qué razón los adolescentes se exponen a situaciones que implican riesgo para su salud?</a:t>
            </a:r>
          </a:p>
          <a:p>
            <a:pPr marL="514350" indent="-514350" algn="just">
              <a:buFont typeface="+mj-lt"/>
              <a:buAutoNum type="arabicPeriod"/>
            </a:pPr>
            <a:endParaRPr lang="es-MX" sz="1100" b="0" i="0" u="none" strike="noStrike" baseline="0" dirty="0" smtClean="0">
              <a:solidFill>
                <a:srgbClr val="FFFF00"/>
              </a:solidFill>
              <a:latin typeface="Arial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¿carecen de información?</a:t>
            </a:r>
          </a:p>
          <a:p>
            <a:pPr marL="514350" indent="-514350" algn="just">
              <a:buFont typeface="+mj-lt"/>
              <a:buAutoNum type="arabicPeriod"/>
            </a:pPr>
            <a:endParaRPr lang="es-MX" sz="1100" b="0" i="0" u="none" strike="noStrike" baseline="0" dirty="0" smtClean="0">
              <a:solidFill>
                <a:srgbClr val="FFFF00"/>
              </a:solidFill>
              <a:latin typeface="Arial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¿les falta concienciación?</a:t>
            </a:r>
          </a:p>
          <a:p>
            <a:pPr marL="514350" indent="-514350">
              <a:buFont typeface="+mj-lt"/>
              <a:buAutoNum type="arabicPeriod"/>
            </a:pPr>
            <a:endParaRPr lang="es-MX" sz="1100" b="0" i="0" u="none" strike="noStrike" baseline="0" dirty="0" smtClean="0">
              <a:solidFill>
                <a:srgbClr val="FFFF00"/>
              </a:solidFill>
              <a:latin typeface="Arial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¿desconocen el riesgo de las relaciones sin protección?</a:t>
            </a:r>
          </a:p>
          <a:p>
            <a:pPr marL="514350" indent="-514350" algn="just">
              <a:buFont typeface="+mj-lt"/>
              <a:buAutoNum type="arabicPeriod"/>
            </a:pPr>
            <a:endParaRPr lang="es-MX" sz="1100" b="0" i="0" u="none" strike="noStrike" baseline="0" dirty="0" smtClean="0">
              <a:solidFill>
                <a:srgbClr val="FFFF00"/>
              </a:solidFill>
              <a:latin typeface="Arial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¿qué elementos obstaculizan la práctica de las medidas que les protegen de los riesgos?.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0" y="6397079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FF00"/>
                </a:solidFill>
                <a:effectLst/>
              </a:rPr>
              <a:t>Espada Sánchez, J. P., Quiles Sebastián, M. J. &amp; Méndez Carrillo, F. X. (2003). Conductas sexuales de riesgo y prevención del SIDA en la adolescencia . </a:t>
            </a:r>
            <a:r>
              <a:rPr lang="es-MX" sz="1200" i="1" dirty="0" smtClean="0">
                <a:solidFill>
                  <a:srgbClr val="FFFF00"/>
                </a:solidFill>
                <a:effectLst/>
              </a:rPr>
              <a:t>Papeles del Psicólogo, </a:t>
            </a:r>
            <a:r>
              <a:rPr lang="es-MX" sz="1200" dirty="0" smtClean="0">
                <a:solidFill>
                  <a:srgbClr val="FFFF00"/>
                </a:solidFill>
                <a:effectLst/>
              </a:rPr>
              <a:t>24(85) 29-36. Recuperado de http://www.redalyc.org/articulo.oa?id=77808504 </a:t>
            </a:r>
            <a:endParaRPr lang="es-MX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39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Las</a:t>
            </a:r>
            <a:r>
              <a:rPr lang="es-MX" sz="2800" b="0" i="0" u="none" strike="noStrike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variables </a:t>
            </a:r>
            <a:r>
              <a:rPr lang="es-MX" sz="2800" b="0" i="0" u="none" strike="noStrike" baseline="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predictoras</a:t>
            </a: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para no usar el preservativo son: 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falsas creencias sobre la sensibilidad en las relaciones</a:t>
            </a:r>
            <a:endParaRPr lang="es-MX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lphaLcParenR"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falta de conocimientos por la juventud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el haber tenido pocas relaciones y éstas no haber sido planificadas, y/o 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el tener una pareja estable y sentirse menos vulnerable </a:t>
            </a:r>
            <a:r>
              <a:rPr lang="es-MX" sz="2000" b="0" i="0" u="none" strike="noStrike" baseline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s-MX" sz="2000" b="0" i="0" u="none" strike="noStrike" baseline="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Mohammad</a:t>
            </a:r>
            <a:r>
              <a:rPr lang="es-MX" sz="2000" b="0" i="0" u="none" strike="noStrike" baseline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, et al., 2007). </a:t>
            </a:r>
            <a:endParaRPr lang="es-MX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0" y="6396335"/>
            <a:ext cx="8892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b="0" i="0" u="none" strike="noStrike" baseline="0" dirty="0" smtClean="0">
                <a:solidFill>
                  <a:srgbClr val="FFFF00"/>
                </a:solidFill>
                <a:latin typeface="Times New Roman"/>
              </a:rPr>
              <a:t>García-Vega, E., Menéndez, E., Fernández, P., Cuesta, M., (2012). Sexualidad, Anticoncepción y Conducta Sexual de Riesgo en Adolescentes. International </a:t>
            </a:r>
            <a:r>
              <a:rPr lang="es-MX" sz="1200" b="0" i="0" u="none" strike="noStrike" baseline="0" dirty="0" err="1" smtClean="0">
                <a:solidFill>
                  <a:srgbClr val="FFFF00"/>
                </a:solidFill>
                <a:latin typeface="Times New Roman"/>
              </a:rPr>
              <a:t>Journal</a:t>
            </a:r>
            <a:r>
              <a:rPr lang="es-MX" sz="1200" b="0" i="0" u="none" strike="noStrike" baseline="0" dirty="0" smtClean="0">
                <a:solidFill>
                  <a:srgbClr val="FFFF00"/>
                </a:solidFill>
                <a:latin typeface="Times New Roman"/>
              </a:rPr>
              <a:t> of </a:t>
            </a:r>
            <a:r>
              <a:rPr lang="es-MX" sz="1200" b="0" i="0" u="none" strike="noStrike" baseline="0" dirty="0" err="1" smtClean="0">
                <a:solidFill>
                  <a:srgbClr val="FFFF00"/>
                </a:solidFill>
                <a:latin typeface="Times New Roman"/>
              </a:rPr>
              <a:t>Psychological</a:t>
            </a:r>
            <a:r>
              <a:rPr lang="es-MX" sz="1200" b="0" i="0" u="none" strike="noStrike" baseline="0" dirty="0" smtClean="0">
                <a:solidFill>
                  <a:srgbClr val="FFFF00"/>
                </a:solidFill>
                <a:latin typeface="Times New Roman"/>
              </a:rPr>
              <a:t> </a:t>
            </a:r>
            <a:r>
              <a:rPr lang="es-MX" sz="1200" b="0" i="0" u="none" strike="noStrike" baseline="0" dirty="0" err="1" smtClean="0">
                <a:solidFill>
                  <a:srgbClr val="FFFF00"/>
                </a:solidFill>
                <a:latin typeface="Times New Roman"/>
              </a:rPr>
              <a:t>Research</a:t>
            </a:r>
            <a:r>
              <a:rPr lang="es-MX" sz="1200" b="0" i="0" u="none" strike="noStrike" baseline="0" dirty="0" smtClean="0">
                <a:solidFill>
                  <a:srgbClr val="FFFF00"/>
                </a:solidFill>
                <a:latin typeface="Times New Roman"/>
              </a:rPr>
              <a:t>, 5(1), 79-87 </a:t>
            </a:r>
            <a:endParaRPr lang="es-MX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93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 smtClean="0">
                <a:solidFill>
                  <a:srgbClr val="FFFF00"/>
                </a:solidFill>
                <a:latin typeface="verdana"/>
              </a:rPr>
              <a:t>De las conductas sexuales de riesgo está el no uso de anticonceptivos y aunque existe una proporción de adolescentes que dicen sí usar, sigue siendo importante considerar el grupo de uso inconsistente "a veces uso". </a:t>
            </a:r>
            <a:endParaRPr lang="es-MX" sz="2800" dirty="0">
              <a:solidFill>
                <a:srgbClr val="FFFF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4071" y="6260804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>
                <a:solidFill>
                  <a:srgbClr val="FFFF00"/>
                </a:solidFill>
              </a:rPr>
              <a:t>Meave</a:t>
            </a:r>
            <a:r>
              <a:rPr lang="es-MX" sz="1200" dirty="0">
                <a:solidFill>
                  <a:srgbClr val="FFFF00"/>
                </a:solidFill>
              </a:rPr>
              <a:t> Loza, Sonia, &amp; Gómez-Maqueo, Emilia Lucio. (2008). Barreras y estrategias para la investigación en salud sexual: una experiencia con adolescentes en escuelas públicas. </a:t>
            </a:r>
            <a:r>
              <a:rPr lang="es-MX" sz="1200" i="1" dirty="0">
                <a:solidFill>
                  <a:srgbClr val="FFFF00"/>
                </a:solidFill>
              </a:rPr>
              <a:t>Revista mexicana de investigación educativa</a:t>
            </a:r>
            <a:r>
              <a:rPr lang="es-MX" sz="1200" dirty="0">
                <a:solidFill>
                  <a:srgbClr val="FFFF00"/>
                </a:solidFill>
              </a:rPr>
              <a:t>, </a:t>
            </a:r>
            <a:r>
              <a:rPr lang="es-MX" sz="1200" i="1" dirty="0">
                <a:solidFill>
                  <a:srgbClr val="FFFF00"/>
                </a:solidFill>
              </a:rPr>
              <a:t>13</a:t>
            </a:r>
            <a:r>
              <a:rPr lang="es-MX" sz="1200" dirty="0">
                <a:solidFill>
                  <a:srgbClr val="FFFF00"/>
                </a:solidFill>
              </a:rPr>
              <a:t>(36), 203-222</a:t>
            </a:r>
            <a:endParaRPr lang="es-MX" sz="1400" dirty="0">
              <a:solidFill>
                <a:prstClr val="black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3284984"/>
            <a:ext cx="4248472" cy="2824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3520796"/>
            <a:ext cx="2895550" cy="2147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278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b="0" i="0" u="none" strike="noStrike" baseline="0" dirty="0" smtClean="0">
                <a:solidFill>
                  <a:srgbClr val="FFFF00"/>
                </a:solidFill>
                <a:latin typeface="Arial"/>
              </a:rPr>
              <a:t>Los principales factores que determinan la adopción de conductas de protección frente a enfermedades entre adolescentes pueden agruparse en cognitivos, actitudinales y conductuales.</a:t>
            </a:r>
            <a:endParaRPr lang="es-MX" dirty="0">
              <a:solidFill>
                <a:srgbClr val="FFFF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0" y="6397079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FF00"/>
                </a:solidFill>
                <a:effectLst/>
              </a:rPr>
              <a:t>Espada Sánchez, J. P., Quiles Sebastián, M. J. &amp; Méndez Carrillo, F. X. (2003). Conductas sexuales de riesgo y prevención del SIDA en la adolescencia . </a:t>
            </a:r>
            <a:r>
              <a:rPr lang="es-MX" sz="1200" i="1" dirty="0" smtClean="0">
                <a:solidFill>
                  <a:srgbClr val="FFFF00"/>
                </a:solidFill>
                <a:effectLst/>
              </a:rPr>
              <a:t>Papeles del Psicólogo, </a:t>
            </a:r>
            <a:r>
              <a:rPr lang="es-MX" sz="1200" dirty="0" smtClean="0">
                <a:solidFill>
                  <a:srgbClr val="FFFF00"/>
                </a:solidFill>
                <a:effectLst/>
              </a:rPr>
              <a:t>24(85) 29-36. Recuperado de http://www.redalyc.org/articulo.oa?id=77808504 </a:t>
            </a:r>
            <a:endParaRPr lang="es-MX" sz="1200" dirty="0">
              <a:solidFill>
                <a:srgbClr val="FFFF00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107504" y="260648"/>
            <a:ext cx="8568952" cy="86409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139700">
              <a:schemeClr val="accent4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800" b="1" i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VARIABLES QUE EXPLICAN  LAS CONDUCTAS  DE RIESGO</a:t>
            </a:r>
            <a:endParaRPr lang="es-MX" sz="1600" b="1" i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52556"/>
            <a:ext cx="3492896" cy="2591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148428"/>
            <a:ext cx="3216933" cy="2147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788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JUSTIFICACIÓN</a:t>
            </a:r>
            <a:r>
              <a:rPr lang="es-MX" sz="3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MX" sz="36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es-MX" dirty="0" smtClean="0">
                <a:solidFill>
                  <a:srgbClr val="FFFF00"/>
                </a:solidFill>
              </a:rPr>
              <a:t>Las conductas de riesgo que presentan los adolescentes, se deben principalmente al tipo de pensamiento mágico-omnipotente, donde éste se conduce minimizando las posibles consecuencias de sus actos, por lo que es importante tocar el tema debido a que los riesgos pueden ser hasta de muerte.  </a:t>
            </a:r>
            <a:endParaRPr lang="es-MX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s-MX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45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a) </a:t>
            </a:r>
            <a:r>
              <a:rPr lang="es-MX" sz="2800" dirty="0" smtClean="0">
                <a:solidFill>
                  <a:srgbClr val="FFFF00"/>
                </a:solidFill>
                <a:latin typeface="Arial"/>
              </a:rPr>
              <a:t>Error </a:t>
            </a: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en la información. A menudo los comportamientos de riesgo son consecuencia de los déficits en los conocimientos y de las creencias erróneas o inexactas sobre la sexualidad o el sida.</a:t>
            </a:r>
          </a:p>
          <a:p>
            <a:endParaRPr lang="es-MX" sz="2800" dirty="0">
              <a:solidFill>
                <a:srgbClr val="FFFF00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467544" y="260648"/>
            <a:ext cx="4680520" cy="648072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139700">
              <a:schemeClr val="accent4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800" b="1" i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VARIABLES COGNITIVAS</a:t>
            </a:r>
            <a:endParaRPr lang="es-MX" sz="1600" b="1" i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6397079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FF00"/>
                </a:solidFill>
                <a:effectLst/>
              </a:rPr>
              <a:t>Espada Sánchez, J. P., Quiles Sebastián, M. J. &amp; Méndez Carrillo, F. X. (2003). Conductas sexuales de riesgo y prevención del SIDA en la adolescencia . </a:t>
            </a:r>
            <a:r>
              <a:rPr lang="es-MX" sz="1200" i="1" dirty="0" smtClean="0">
                <a:solidFill>
                  <a:srgbClr val="FFFF00"/>
                </a:solidFill>
                <a:effectLst/>
              </a:rPr>
              <a:t>Papeles del Psicólogo, </a:t>
            </a:r>
            <a:r>
              <a:rPr lang="es-MX" sz="1200" dirty="0" smtClean="0">
                <a:solidFill>
                  <a:srgbClr val="FFFF00"/>
                </a:solidFill>
                <a:effectLst/>
              </a:rPr>
              <a:t>24(85) 29-36. Recuperado de http://www.redalyc.org/articulo.oa?id=77808504 </a:t>
            </a:r>
            <a:endParaRPr lang="es-MX" sz="1200" dirty="0">
              <a:solidFill>
                <a:srgbClr val="FFFF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105351"/>
            <a:ext cx="3139802" cy="3291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032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b) Percepción normativa: Es lo que un sujeto cree que piensan y hacen el resto de individuos semejantes a él.</a:t>
            </a:r>
          </a:p>
          <a:p>
            <a:pPr marL="0" indent="0">
              <a:buNone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c) Percepción de riesgo:  El</a:t>
            </a:r>
            <a:r>
              <a:rPr lang="es-MX" sz="2800" b="0" i="0" u="none" strike="noStrike" dirty="0" smtClean="0">
                <a:solidFill>
                  <a:srgbClr val="FFFF00"/>
                </a:solidFill>
                <a:latin typeface="Arial"/>
              </a:rPr>
              <a:t> percibir que nunca le sucederá al sujeto. </a:t>
            </a:r>
          </a:p>
          <a:p>
            <a:pPr marL="0" lvl="0" indent="0" algn="just">
              <a:buNone/>
            </a:pPr>
            <a:r>
              <a:rPr lang="es-MX" sz="2800" dirty="0">
                <a:solidFill>
                  <a:srgbClr val="FFFF00"/>
                </a:solidFill>
                <a:latin typeface="Arial"/>
              </a:rPr>
              <a:t>d) Nivel de </a:t>
            </a:r>
            <a:r>
              <a:rPr lang="es-MX" sz="2800" dirty="0" smtClean="0">
                <a:solidFill>
                  <a:srgbClr val="FFFF00"/>
                </a:solidFill>
                <a:latin typeface="Arial"/>
              </a:rPr>
              <a:t>preocupación: conveniencia </a:t>
            </a:r>
            <a:r>
              <a:rPr lang="es-MX" sz="2800" dirty="0">
                <a:solidFill>
                  <a:srgbClr val="FFFF00"/>
                </a:solidFill>
                <a:latin typeface="Arial"/>
              </a:rPr>
              <a:t>de recurrir al miedo para prevenir las conductas de riesgo sexual. </a:t>
            </a:r>
            <a:endParaRPr lang="es-MX" sz="2800" dirty="0">
              <a:solidFill>
                <a:srgbClr val="FFFF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0" y="6397079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FF00"/>
                </a:solidFill>
                <a:effectLst/>
              </a:rPr>
              <a:t>Espada Sánchez, J. P., Quiles Sebastián, M. J. &amp; Méndez Carrillo, F. X. (2003). Conductas sexuales de riesgo y prevención del SIDA en la adolescencia . </a:t>
            </a:r>
            <a:r>
              <a:rPr lang="es-MX" sz="1200" i="1" dirty="0" smtClean="0">
                <a:solidFill>
                  <a:srgbClr val="FFFF00"/>
                </a:solidFill>
                <a:effectLst/>
              </a:rPr>
              <a:t>Papeles del Psicólogo, </a:t>
            </a:r>
            <a:r>
              <a:rPr lang="es-MX" sz="1200" dirty="0" smtClean="0">
                <a:solidFill>
                  <a:srgbClr val="FFFF00"/>
                </a:solidFill>
                <a:effectLst/>
              </a:rPr>
              <a:t>24(85) 29-36. Recuperado de http://www.redalyc.org/articulo.oa?id=77808504 </a:t>
            </a:r>
            <a:endParaRPr lang="es-MX" sz="1200" dirty="0">
              <a:solidFill>
                <a:srgbClr val="FFFF00"/>
              </a:solidFill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863429"/>
            <a:ext cx="2000250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s://s3.hdstatic.net/gridfs/holadoctor/621x470_52b996b9b937950f1d8cd73d-1387894496976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764634"/>
            <a:ext cx="4019550" cy="264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26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514350" indent="-514350" algn="just">
              <a:buAutoNum type="alphaLcParenR"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Consumo de alcohol y otras drogas</a:t>
            </a:r>
          </a:p>
          <a:p>
            <a:pPr marL="0" lvl="0" indent="0">
              <a:buNone/>
            </a:pPr>
            <a:r>
              <a:rPr lang="es-MX" sz="2800" dirty="0">
                <a:solidFill>
                  <a:srgbClr val="FFFF00"/>
                </a:solidFill>
                <a:latin typeface="Arial"/>
              </a:rPr>
              <a:t>b) Variedad de parejas</a:t>
            </a:r>
          </a:p>
          <a:p>
            <a:pPr marL="0" lvl="0" indent="0">
              <a:buNone/>
            </a:pPr>
            <a:r>
              <a:rPr lang="es-MX" sz="2800" dirty="0">
                <a:solidFill>
                  <a:srgbClr val="FFFF00"/>
                </a:solidFill>
                <a:latin typeface="Arial"/>
              </a:rPr>
              <a:t>c) Utilización adecuada del preservativo</a:t>
            </a:r>
          </a:p>
          <a:p>
            <a:pPr marL="0" lvl="0" indent="0">
              <a:buNone/>
            </a:pPr>
            <a:r>
              <a:rPr lang="es-MX" sz="2800" dirty="0">
                <a:solidFill>
                  <a:srgbClr val="FFFF00"/>
                </a:solidFill>
                <a:latin typeface="Arial"/>
              </a:rPr>
              <a:t>f) Acceso a métodos de prevención</a:t>
            </a:r>
          </a:p>
          <a:p>
            <a:pPr lvl="0"/>
            <a:endParaRPr lang="es-MX" sz="2800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467544" y="260648"/>
            <a:ext cx="5544616" cy="648072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139700">
              <a:schemeClr val="accent4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800" b="1" i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VARIABLES CONDUCTUALES </a:t>
            </a:r>
            <a:endParaRPr lang="es-MX" sz="1600" b="1" i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6397079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FF00"/>
                </a:solidFill>
                <a:effectLst/>
              </a:rPr>
              <a:t>Espada Sánchez, J. P., Quiles Sebastián, M. J. &amp; Méndez Carrillo, F. X. (2003). Conductas sexuales de riesgo y prevención del SIDA en la adolescencia . </a:t>
            </a:r>
            <a:r>
              <a:rPr lang="es-MX" sz="1200" i="1" dirty="0" smtClean="0">
                <a:solidFill>
                  <a:srgbClr val="FFFF00"/>
                </a:solidFill>
                <a:effectLst/>
              </a:rPr>
              <a:t>Papeles del Psicólogo, </a:t>
            </a:r>
            <a:r>
              <a:rPr lang="es-MX" sz="1200" dirty="0" smtClean="0">
                <a:solidFill>
                  <a:srgbClr val="FFFF00"/>
                </a:solidFill>
                <a:effectLst/>
              </a:rPr>
              <a:t>24(85) 29-36. Recuperado de http://www.redalyc.org/articulo.oa?id=77808504 </a:t>
            </a:r>
            <a:endParaRPr lang="es-MX" sz="1200" dirty="0">
              <a:solidFill>
                <a:srgbClr val="FFFF00"/>
              </a:solidFill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133" y="3573016"/>
            <a:ext cx="4897963" cy="2380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971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es-MX" b="0" i="0" u="none" strike="noStrike" baseline="0" dirty="0" smtClean="0">
                <a:solidFill>
                  <a:srgbClr val="FFFF00"/>
                </a:solidFill>
                <a:latin typeface="Arial"/>
              </a:rPr>
              <a:t>a) Diferencias de género</a:t>
            </a:r>
          </a:p>
          <a:p>
            <a:pPr marL="0" indent="0">
              <a:buNone/>
            </a:pPr>
            <a:r>
              <a:rPr lang="es-MX" b="0" i="0" u="none" strike="noStrike" baseline="0" dirty="0" smtClean="0">
                <a:solidFill>
                  <a:srgbClr val="FFFF00"/>
                </a:solidFill>
                <a:latin typeface="Arial"/>
              </a:rPr>
              <a:t>b) Creencias religiosas</a:t>
            </a:r>
          </a:p>
          <a:p>
            <a:pPr marL="0" indent="0">
              <a:buNone/>
            </a:pPr>
            <a:r>
              <a:rPr lang="es-MX" b="0" i="0" u="none" strike="noStrike" baseline="0" dirty="0" smtClean="0">
                <a:solidFill>
                  <a:srgbClr val="FFFF00"/>
                </a:solidFill>
                <a:latin typeface="Arial"/>
              </a:rPr>
              <a:t>c) Proximidad a personas afectadas por el virus</a:t>
            </a:r>
            <a:endParaRPr lang="es-MX" dirty="0">
              <a:solidFill>
                <a:srgbClr val="FFFF00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467544" y="260648"/>
            <a:ext cx="3960440" cy="648072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139700">
              <a:schemeClr val="accent4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800" b="1" i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OTRAS VARIABLES</a:t>
            </a:r>
            <a:endParaRPr lang="es-MX" sz="1600" b="1" i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://elquiosco.mx/wp-content/uploads/2015/04/embarazo-adolescent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84984"/>
            <a:ext cx="5286375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2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1.- Embarazos no planificados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2.- Interrupción voluntaria de embarazo 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3.- ETS y SIDA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4.- Experiencias traumáticas en las primeras relaciones amorosas.</a:t>
            </a:r>
            <a:endParaRPr lang="es-MX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092" y="6415022"/>
            <a:ext cx="81693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>
                <a:solidFill>
                  <a:srgbClr val="FFFF00"/>
                </a:solidFill>
              </a:rPr>
              <a:t>http://www.inppares.org/sites/default/files/taller1.pdf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323528" y="404664"/>
            <a:ext cx="8568951" cy="936104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139700">
              <a:schemeClr val="accent4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400" b="1" i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CONSECUENCIAS DE LAS CONDUCTAS SEXUALES DE RIESGO EN LA ADOLESCENCIA</a:t>
            </a:r>
            <a:endParaRPr lang="es-MX" sz="1400" b="1" i="1" dirty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940785"/>
            <a:ext cx="3563888" cy="2917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509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Todas las conductas de riesgo son más frecuentes en adolescentes provenientes de familias percibidas por ellos como disfuncionales. </a:t>
            </a:r>
            <a:endParaRPr lang="es-MX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182" y="6276614"/>
            <a:ext cx="9055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FF00"/>
                </a:solidFill>
              </a:rPr>
              <a:t>Santander R, Sylvia, </a:t>
            </a:r>
            <a:r>
              <a:rPr lang="es-MX" sz="1200" dirty="0" err="1" smtClean="0">
                <a:solidFill>
                  <a:srgbClr val="FFFF00"/>
                </a:solidFill>
              </a:rPr>
              <a:t>Zubarew</a:t>
            </a:r>
            <a:r>
              <a:rPr lang="es-MX" sz="1200" dirty="0" smtClean="0">
                <a:solidFill>
                  <a:srgbClr val="FFFF00"/>
                </a:solidFill>
              </a:rPr>
              <a:t> G, Tamara, </a:t>
            </a:r>
            <a:r>
              <a:rPr lang="es-MX" sz="1200" dirty="0" err="1" smtClean="0">
                <a:solidFill>
                  <a:srgbClr val="FFFF00"/>
                </a:solidFill>
              </a:rPr>
              <a:t>Santelices</a:t>
            </a:r>
            <a:r>
              <a:rPr lang="es-MX" sz="1200" dirty="0" smtClean="0">
                <a:solidFill>
                  <a:srgbClr val="FFFF00"/>
                </a:solidFill>
              </a:rPr>
              <a:t> C, Lucía, Argollo M, Pamela, Cerda L, Jaime, &amp; </a:t>
            </a:r>
            <a:r>
              <a:rPr lang="es-MX" sz="1200" dirty="0" err="1" smtClean="0">
                <a:solidFill>
                  <a:srgbClr val="FFFF00"/>
                </a:solidFill>
              </a:rPr>
              <a:t>Bórquez</a:t>
            </a:r>
            <a:r>
              <a:rPr lang="es-MX" sz="1200" dirty="0" smtClean="0">
                <a:solidFill>
                  <a:srgbClr val="FFFF00"/>
                </a:solidFill>
              </a:rPr>
              <a:t> P, Mariana. (2008). </a:t>
            </a:r>
            <a:r>
              <a:rPr lang="es-MX" sz="1200" dirty="0" err="1" smtClean="0">
                <a:solidFill>
                  <a:srgbClr val="FFFF00"/>
                </a:solidFill>
              </a:rPr>
              <a:t>Family</a:t>
            </a:r>
            <a:r>
              <a:rPr lang="es-MX" sz="1200" dirty="0" smtClean="0">
                <a:solidFill>
                  <a:srgbClr val="FFFF00"/>
                </a:solidFill>
              </a:rPr>
              <a:t> </a:t>
            </a:r>
            <a:r>
              <a:rPr lang="es-MX" sz="1200" dirty="0" err="1" smtClean="0">
                <a:solidFill>
                  <a:srgbClr val="FFFF00"/>
                </a:solidFill>
              </a:rPr>
              <a:t>influence</a:t>
            </a:r>
            <a:r>
              <a:rPr lang="es-MX" sz="1200" dirty="0" smtClean="0">
                <a:solidFill>
                  <a:srgbClr val="FFFF00"/>
                </a:solidFill>
              </a:rPr>
              <a:t> as a </a:t>
            </a:r>
            <a:r>
              <a:rPr lang="es-MX" sz="1200" dirty="0" err="1" smtClean="0">
                <a:solidFill>
                  <a:srgbClr val="FFFF00"/>
                </a:solidFill>
              </a:rPr>
              <a:t>protective</a:t>
            </a:r>
            <a:r>
              <a:rPr lang="es-MX" sz="1200" dirty="0" smtClean="0">
                <a:solidFill>
                  <a:srgbClr val="FFFF00"/>
                </a:solidFill>
              </a:rPr>
              <a:t> factor </a:t>
            </a:r>
            <a:r>
              <a:rPr lang="es-MX" sz="1200" dirty="0" err="1" smtClean="0">
                <a:solidFill>
                  <a:srgbClr val="FFFF00"/>
                </a:solidFill>
              </a:rPr>
              <a:t>against</a:t>
            </a:r>
            <a:r>
              <a:rPr lang="es-MX" sz="1200" dirty="0" smtClean="0">
                <a:solidFill>
                  <a:srgbClr val="FFFF00"/>
                </a:solidFill>
              </a:rPr>
              <a:t> </a:t>
            </a:r>
            <a:r>
              <a:rPr lang="es-MX" sz="1200" dirty="0" err="1" smtClean="0">
                <a:solidFill>
                  <a:srgbClr val="FFFF00"/>
                </a:solidFill>
              </a:rPr>
              <a:t>risk</a:t>
            </a:r>
            <a:r>
              <a:rPr lang="es-MX" sz="1200" dirty="0" smtClean="0">
                <a:solidFill>
                  <a:srgbClr val="FFFF00"/>
                </a:solidFill>
              </a:rPr>
              <a:t> </a:t>
            </a:r>
            <a:r>
              <a:rPr lang="es-MX" sz="1200" dirty="0" err="1" smtClean="0">
                <a:solidFill>
                  <a:srgbClr val="FFFF00"/>
                </a:solidFill>
              </a:rPr>
              <a:t>behaviors</a:t>
            </a:r>
            <a:r>
              <a:rPr lang="es-MX" sz="1200" dirty="0" smtClean="0">
                <a:solidFill>
                  <a:srgbClr val="FFFF00"/>
                </a:solidFill>
              </a:rPr>
              <a:t> in </a:t>
            </a:r>
            <a:r>
              <a:rPr lang="es-MX" sz="1200" dirty="0" err="1" smtClean="0">
                <a:solidFill>
                  <a:srgbClr val="FFFF00"/>
                </a:solidFill>
              </a:rPr>
              <a:t>Chilean</a:t>
            </a:r>
            <a:r>
              <a:rPr lang="es-MX" sz="1200" dirty="0" smtClean="0">
                <a:solidFill>
                  <a:srgbClr val="FFFF00"/>
                </a:solidFill>
              </a:rPr>
              <a:t> </a:t>
            </a:r>
            <a:r>
              <a:rPr lang="es-MX" sz="1200" dirty="0" err="1" smtClean="0">
                <a:solidFill>
                  <a:srgbClr val="FFFF00"/>
                </a:solidFill>
              </a:rPr>
              <a:t>adolescents</a:t>
            </a:r>
            <a:r>
              <a:rPr lang="es-MX" sz="1200" dirty="0" smtClean="0">
                <a:solidFill>
                  <a:srgbClr val="FFFF00"/>
                </a:solidFill>
              </a:rPr>
              <a:t>. </a:t>
            </a:r>
            <a:r>
              <a:rPr lang="es-MX" sz="1200" i="1" dirty="0" smtClean="0">
                <a:solidFill>
                  <a:srgbClr val="FFFF00"/>
                </a:solidFill>
              </a:rPr>
              <a:t>Revista médica de Chile</a:t>
            </a:r>
            <a:r>
              <a:rPr lang="es-MX" sz="1200" dirty="0" smtClean="0">
                <a:solidFill>
                  <a:srgbClr val="FFFF00"/>
                </a:solidFill>
              </a:rPr>
              <a:t>, </a:t>
            </a:r>
            <a:r>
              <a:rPr lang="es-MX" sz="1200" i="1" dirty="0" smtClean="0">
                <a:solidFill>
                  <a:srgbClr val="FFFF00"/>
                </a:solidFill>
              </a:rPr>
              <a:t>136</a:t>
            </a:r>
            <a:r>
              <a:rPr lang="es-MX" sz="1200" dirty="0" smtClean="0">
                <a:solidFill>
                  <a:srgbClr val="FFFF00"/>
                </a:solidFill>
              </a:rPr>
              <a:t>(3), 317-324</a:t>
            </a:r>
            <a:endParaRPr lang="es-MX" sz="1200" dirty="0">
              <a:solidFill>
                <a:srgbClr val="FFFF00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114" y="2204863"/>
            <a:ext cx="6934270" cy="3667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Llamada rectangular redondeada"/>
          <p:cNvSpPr/>
          <p:nvPr/>
        </p:nvSpPr>
        <p:spPr>
          <a:xfrm>
            <a:off x="6156176" y="2636912"/>
            <a:ext cx="2987824" cy="864096"/>
          </a:xfrm>
          <a:prstGeom prst="wedgeRoundRectCallout">
            <a:avLst>
              <a:gd name="adj1" fmla="val -61640"/>
              <a:gd name="adj2" fmla="val 113206"/>
              <a:gd name="adj3" fmla="val 16667"/>
            </a:avLst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Ustedes nunca me hacen caso, no les importo</a:t>
            </a:r>
            <a:endParaRPr lang="es-MX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Llamada rectangular redondeada"/>
          <p:cNvSpPr/>
          <p:nvPr/>
        </p:nvSpPr>
        <p:spPr>
          <a:xfrm>
            <a:off x="6182" y="2204863"/>
            <a:ext cx="2117546" cy="864096"/>
          </a:xfrm>
          <a:prstGeom prst="wedgeRoundRectCallout">
            <a:avLst>
              <a:gd name="adj1" fmla="val 92569"/>
              <a:gd name="adj2" fmla="val 5368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 dijimos que te cuidaras…</a:t>
            </a:r>
            <a:endParaRPr lang="es-MX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339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Existen los riesgos para la salud física, que pueden originarse como consecuencia del comportamiento sexual sin protección, y los riesgos para el bienestar psicológico. </a:t>
            </a:r>
            <a:endParaRPr lang="es-MX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79512" y="6218728"/>
            <a:ext cx="84969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400" dirty="0" err="1" smtClean="0">
                <a:solidFill>
                  <a:srgbClr val="FFFF00"/>
                </a:solidFill>
              </a:rPr>
              <a:t>Gonçalves</a:t>
            </a:r>
            <a:r>
              <a:rPr lang="es-MX" sz="1400" dirty="0" smtClean="0">
                <a:solidFill>
                  <a:srgbClr val="FFFF00"/>
                </a:solidFill>
              </a:rPr>
              <a:t> </a:t>
            </a:r>
            <a:r>
              <a:rPr lang="es-MX" sz="1400" dirty="0" err="1" smtClean="0">
                <a:solidFill>
                  <a:srgbClr val="FFFF00"/>
                </a:solidFill>
              </a:rPr>
              <a:t>Câmara</a:t>
            </a:r>
            <a:r>
              <a:rPr lang="es-MX" sz="1400" dirty="0" smtClean="0">
                <a:solidFill>
                  <a:srgbClr val="FFFF00"/>
                </a:solidFill>
              </a:rPr>
              <a:t>. S. y Col. (2007). Predictores de Conductas Sexuales de Riesgo entre Adolescentes . Revista Interamericana de Psicología/</a:t>
            </a:r>
            <a:r>
              <a:rPr lang="es-MX" sz="1400" dirty="0" err="1" smtClean="0">
                <a:solidFill>
                  <a:srgbClr val="FFFF00"/>
                </a:solidFill>
              </a:rPr>
              <a:t>Interamerican</a:t>
            </a:r>
            <a:r>
              <a:rPr lang="es-MX" sz="1400" dirty="0" smtClean="0">
                <a:solidFill>
                  <a:srgbClr val="FFFF00"/>
                </a:solidFill>
              </a:rPr>
              <a:t> </a:t>
            </a:r>
            <a:r>
              <a:rPr lang="es-MX" sz="1400" dirty="0" err="1" smtClean="0">
                <a:solidFill>
                  <a:srgbClr val="FFFF00"/>
                </a:solidFill>
              </a:rPr>
              <a:t>Journal</a:t>
            </a:r>
            <a:r>
              <a:rPr lang="es-MX" sz="1400" dirty="0" smtClean="0">
                <a:solidFill>
                  <a:srgbClr val="FFFF00"/>
                </a:solidFill>
              </a:rPr>
              <a:t> of </a:t>
            </a:r>
            <a:r>
              <a:rPr lang="es-MX" sz="1400" dirty="0" err="1" smtClean="0">
                <a:solidFill>
                  <a:srgbClr val="FFFF00"/>
                </a:solidFill>
              </a:rPr>
              <a:t>Psychology</a:t>
            </a:r>
            <a:r>
              <a:rPr lang="es-MX" sz="1400" dirty="0" smtClean="0">
                <a:solidFill>
                  <a:srgbClr val="FFFF00"/>
                </a:solidFill>
              </a:rPr>
              <a:t> - 2007, Vol. 41, </a:t>
            </a:r>
            <a:r>
              <a:rPr lang="es-MX" sz="1400" dirty="0" err="1" smtClean="0">
                <a:solidFill>
                  <a:srgbClr val="FFFF00"/>
                </a:solidFill>
              </a:rPr>
              <a:t>Num</a:t>
            </a:r>
            <a:r>
              <a:rPr lang="es-MX" sz="1400" dirty="0" smtClean="0">
                <a:solidFill>
                  <a:srgbClr val="FFFF00"/>
                </a:solidFill>
              </a:rPr>
              <a:t>. 2 pp. 161-166</a:t>
            </a:r>
          </a:p>
          <a:p>
            <a:endParaRPr lang="es-MX" sz="1400" dirty="0">
              <a:solidFill>
                <a:srgbClr val="FFFF00"/>
              </a:solidFill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9"/>
          <a:stretch/>
        </p:blipFill>
        <p:spPr bwMode="auto">
          <a:xfrm>
            <a:off x="539552" y="2996952"/>
            <a:ext cx="3581053" cy="2699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7" r="16666"/>
          <a:stretch/>
        </p:blipFill>
        <p:spPr bwMode="auto">
          <a:xfrm>
            <a:off x="4127079" y="2736782"/>
            <a:ext cx="3867150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851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Al tener relaciones sexuales es mejor planearlas que actuar impulsivamente, ya que esto  evita que existan riesgos y posibles sentimientos de culpa posteriormente. El hablarlo con la pareja es la mejor medida de prevención de cualquier riesgo. </a:t>
            </a:r>
            <a:endParaRPr lang="es-MX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thumbs.dreamstime.com/z/dos-adolescentes-que-se-sientan-y-que-hablan-9367938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97"/>
          <a:stretch/>
        </p:blipFill>
        <p:spPr bwMode="auto">
          <a:xfrm>
            <a:off x="2987824" y="3699155"/>
            <a:ext cx="3655318" cy="3147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42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algn="l">
              <a:spcBef>
                <a:spcPct val="20000"/>
              </a:spcBef>
            </a:pPr>
            <a:r>
              <a:rPr lang="es-MX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Tú </a:t>
            </a:r>
            <a:r>
              <a:rPr lang="es-MX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decides: </a:t>
            </a:r>
            <a:endParaRPr lang="es-MX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</p:txBody>
      </p:sp>
      <p:sp>
        <p:nvSpPr>
          <p:cNvPr id="4" name="3 Rectángulo redondeado"/>
          <p:cNvSpPr/>
          <p:nvPr/>
        </p:nvSpPr>
        <p:spPr>
          <a:xfrm rot="20431040">
            <a:off x="282257" y="1413464"/>
            <a:ext cx="5216620" cy="648072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Hablar con mi pareja sobre tener sexo</a:t>
            </a:r>
            <a:endParaRPr lang="es-MX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3635896" y="1678611"/>
            <a:ext cx="4649785" cy="648072"/>
          </a:xfrm>
          <a:prstGeom prst="round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usar condón para sentir mejor</a:t>
            </a:r>
            <a:endParaRPr lang="es-MX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Rectángulo redondeado"/>
          <p:cNvSpPr/>
          <p:nvPr/>
        </p:nvSpPr>
        <p:spPr>
          <a:xfrm rot="818240">
            <a:off x="4822633" y="528991"/>
            <a:ext cx="2964581" cy="648072"/>
          </a:xfrm>
          <a:prstGeom prst="round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si me embarazo?</a:t>
            </a:r>
            <a:endParaRPr lang="es-MX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Rectángulo redondeado"/>
          <p:cNvSpPr/>
          <p:nvPr/>
        </p:nvSpPr>
        <p:spPr>
          <a:xfrm rot="21201216">
            <a:off x="91575" y="2478933"/>
            <a:ext cx="4453216" cy="648072"/>
          </a:xfrm>
          <a:prstGeom prst="roundRect">
            <a:avLst/>
          </a:prstGeom>
          <a:gradFill flip="none" rotWithShape="1">
            <a:gsLst>
              <a:gs pos="0">
                <a:schemeClr val="accent4">
                  <a:shade val="51000"/>
                  <a:satMod val="130000"/>
                </a:schemeClr>
              </a:gs>
              <a:gs pos="80000">
                <a:schemeClr val="accent4">
                  <a:shade val="93000"/>
                  <a:satMod val="130000"/>
                </a:schemeClr>
              </a:gs>
              <a:gs pos="100000">
                <a:schemeClr val="accent4">
                  <a:shade val="94000"/>
                  <a:satMod val="135000"/>
                </a:schemeClr>
              </a:gs>
            </a:gsLst>
            <a:lin ang="5400000" scaled="1"/>
            <a:tileRect/>
          </a:gra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digo que no estoy preparado?</a:t>
            </a:r>
            <a:endParaRPr lang="es-MX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Rectángulo redondeado"/>
          <p:cNvSpPr/>
          <p:nvPr/>
        </p:nvSpPr>
        <p:spPr>
          <a:xfrm rot="266493">
            <a:off x="3349468" y="3010114"/>
            <a:ext cx="4941731" cy="648072"/>
          </a:xfrm>
          <a:prstGeom prst="round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quiero tener sexo sin protección</a:t>
            </a:r>
            <a:endParaRPr lang="es-MX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Rectángulo redondeado"/>
          <p:cNvSpPr/>
          <p:nvPr/>
        </p:nvSpPr>
        <p:spPr>
          <a:xfrm rot="21400402">
            <a:off x="83443" y="3651800"/>
            <a:ext cx="5216026" cy="64807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Tener sexo ahorita que se emborrache</a:t>
            </a:r>
            <a:endParaRPr lang="es-MX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10 Rectángulo redondeado"/>
          <p:cNvSpPr/>
          <p:nvPr/>
        </p:nvSpPr>
        <p:spPr>
          <a:xfrm rot="21079862">
            <a:off x="1215858" y="4176011"/>
            <a:ext cx="5964053" cy="64807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quiero tener una enfermedad sexual</a:t>
            </a:r>
            <a:endParaRPr lang="es-MX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188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i="0" dirty="0" smtClean="0">
                <a:solidFill>
                  <a:srgbClr val="FFFF00"/>
                </a:solidFill>
                <a:effectLst/>
                <a:latin typeface="Arial"/>
              </a:rPr>
              <a:t>La O.M.S. indica que el mayor riesgo de mortalidad materna corresponde a las adolescentes de menos de 15 años, siendo las complicaciones del embarazo y del parto las principales causas de muerte de las adolescentes embarazadas. </a:t>
            </a:r>
            <a:endParaRPr lang="es-MX" sz="2800" dirty="0">
              <a:solidFill>
                <a:srgbClr val="FFFF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-25896" y="6505599"/>
            <a:ext cx="91698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>
                <a:solidFill>
                  <a:srgbClr val="FFFF00"/>
                </a:solidFill>
              </a:rPr>
              <a:t>http://www.rexpuestas.com/noticias/acta-de-compromiso-para-disminuir-el-embarazo-en-adolescentes/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20449"/>
            <a:ext cx="3865612" cy="3259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2" t="5368" r="6083" b="34652"/>
          <a:stretch/>
        </p:blipFill>
        <p:spPr bwMode="auto">
          <a:xfrm>
            <a:off x="341411" y="3752850"/>
            <a:ext cx="3524251" cy="2410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432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3600" b="1" i="1" dirty="0" smtClean="0">
                <a:solidFill>
                  <a:srgbClr val="FFC000"/>
                </a:solidFill>
              </a:rPr>
              <a:t>PROPÓSITO del MÓDULO: </a:t>
            </a:r>
            <a:endParaRPr lang="es-MX" sz="3600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Actúa de manera responsable ante las conductas de riesgo más frecuentes en el adolescente. </a:t>
            </a:r>
            <a:endParaRPr lang="es-MX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37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46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FF00"/>
                </a:solidFill>
              </a:rPr>
              <a:t>CONCLUSIONES </a:t>
            </a:r>
            <a:endParaRPr lang="es-MX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>
                <a:solidFill>
                  <a:srgbClr val="FFFF00"/>
                </a:solidFill>
              </a:rPr>
              <a:t>La reflexión de las conductas sexuales es una medida para visualizar las consecuencias y los riesgos de contraer una enfermedad o tener un embarazo no deseado con sus posibles remedios. </a:t>
            </a:r>
          </a:p>
          <a:p>
            <a:pPr marL="0" indent="0" algn="just">
              <a:buNone/>
            </a:pPr>
            <a:endParaRPr lang="es-MX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s-MX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4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lvl="0" indent="0" algn="just">
              <a:buNone/>
            </a:pPr>
            <a:r>
              <a:rPr lang="es-MX" sz="2800" dirty="0">
                <a:solidFill>
                  <a:srgbClr val="FFFF00"/>
                </a:solidFill>
                <a:latin typeface="verdana"/>
              </a:rPr>
              <a:t>Los adolescentes necesitan espacios que les permitan abordar el tema de sexualidad en un marco integral de salud física y emocional, asegurando el respeto a su intimidad, la confidencialidad de los adultos cercanos.</a:t>
            </a:r>
            <a:endParaRPr lang="es-MX" sz="2800" dirty="0">
              <a:solidFill>
                <a:srgbClr val="FFFF00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3698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l"/>
            <a:r>
              <a:rPr lang="es-MX" sz="3600" dirty="0" smtClean="0">
                <a:solidFill>
                  <a:srgbClr val="FFFF00"/>
                </a:solidFill>
              </a:rPr>
              <a:t>Referencias </a:t>
            </a:r>
            <a:endParaRPr lang="es-MX" sz="3600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124744"/>
            <a:ext cx="8568952" cy="5001419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es-MX" sz="1600" dirty="0">
                <a:solidFill>
                  <a:srgbClr val="FFFF00"/>
                </a:solidFill>
              </a:rPr>
              <a:t>Espada Sánchez, J. P., Quiles Sebastián, M. J. &amp; Méndez Carrillo, F. X. (2003). Conductas sexuales de riesgo y prevención del SIDA en la adolescencia . </a:t>
            </a:r>
            <a:r>
              <a:rPr lang="es-MX" sz="1600" i="1" dirty="0">
                <a:solidFill>
                  <a:srgbClr val="FFFF00"/>
                </a:solidFill>
              </a:rPr>
              <a:t>Papeles del Psicólogo, </a:t>
            </a:r>
            <a:r>
              <a:rPr lang="es-MX" sz="1600" dirty="0">
                <a:solidFill>
                  <a:srgbClr val="FFFF00"/>
                </a:solidFill>
              </a:rPr>
              <a:t>24(85) 29-36. Recuperado de http://www.redalyc.org/articulo.oa?id=77808504 </a:t>
            </a:r>
            <a:endParaRPr lang="es-MX" sz="1600" dirty="0" smtClean="0">
              <a:solidFill>
                <a:srgbClr val="FFFF00"/>
              </a:solidFill>
            </a:endParaRPr>
          </a:p>
          <a:p>
            <a:pPr lvl="0">
              <a:spcBef>
                <a:spcPts val="0"/>
              </a:spcBef>
            </a:pPr>
            <a:endParaRPr lang="es-MX" sz="1100" dirty="0" smtClean="0">
              <a:solidFill>
                <a:srgbClr val="FFFF00"/>
              </a:solidFill>
            </a:endParaRPr>
          </a:p>
          <a:p>
            <a:pPr>
              <a:spcBef>
                <a:spcPts val="0"/>
              </a:spcBef>
            </a:pPr>
            <a:r>
              <a:rPr lang="es-MX" sz="1600" dirty="0">
                <a:solidFill>
                  <a:srgbClr val="FFFF00"/>
                </a:solidFill>
                <a:latin typeface="Times New Roman"/>
              </a:rPr>
              <a:t>García-Vega, E., Menéndez, E., Fernández, P., Cuesta, M., (2012). Sexualidad, Anticoncepción y Conducta Sexual de Riesgo en Adolescentes. International </a:t>
            </a:r>
            <a:r>
              <a:rPr lang="es-MX" sz="1600" dirty="0" err="1">
                <a:solidFill>
                  <a:srgbClr val="FFFF00"/>
                </a:solidFill>
                <a:latin typeface="Times New Roman"/>
              </a:rPr>
              <a:t>Journal</a:t>
            </a:r>
            <a:r>
              <a:rPr lang="es-MX" sz="1600" dirty="0">
                <a:solidFill>
                  <a:srgbClr val="FFFF00"/>
                </a:solidFill>
                <a:latin typeface="Times New Roman"/>
              </a:rPr>
              <a:t> of </a:t>
            </a:r>
            <a:r>
              <a:rPr lang="es-MX" sz="1600" dirty="0" err="1">
                <a:solidFill>
                  <a:srgbClr val="FFFF00"/>
                </a:solidFill>
                <a:latin typeface="Times New Roman"/>
              </a:rPr>
              <a:t>Psychological</a:t>
            </a:r>
            <a:r>
              <a:rPr lang="es-MX" sz="1600" dirty="0">
                <a:solidFill>
                  <a:srgbClr val="FFFF00"/>
                </a:solidFill>
                <a:latin typeface="Times New Roman"/>
              </a:rPr>
              <a:t> </a:t>
            </a:r>
            <a:r>
              <a:rPr lang="es-MX" sz="1600" dirty="0" err="1">
                <a:solidFill>
                  <a:srgbClr val="FFFF00"/>
                </a:solidFill>
                <a:latin typeface="Times New Roman"/>
              </a:rPr>
              <a:t>Research</a:t>
            </a:r>
            <a:r>
              <a:rPr lang="es-MX" sz="1600" dirty="0">
                <a:solidFill>
                  <a:srgbClr val="FFFF00"/>
                </a:solidFill>
                <a:latin typeface="Times New Roman"/>
              </a:rPr>
              <a:t>, 5(1), 79-87 </a:t>
            </a:r>
            <a:endParaRPr lang="es-MX" sz="1600" dirty="0" smtClean="0">
              <a:solidFill>
                <a:srgbClr val="FFFF00"/>
              </a:solidFill>
              <a:latin typeface="Times New Roman"/>
            </a:endParaRPr>
          </a:p>
          <a:p>
            <a:pPr>
              <a:spcBef>
                <a:spcPts val="0"/>
              </a:spcBef>
            </a:pPr>
            <a:endParaRPr lang="es-MX" sz="1100" dirty="0">
              <a:solidFill>
                <a:srgbClr val="FFFF00"/>
              </a:solidFill>
            </a:endParaRPr>
          </a:p>
          <a:p>
            <a:pPr marL="171450" indent="-171450" algn="just">
              <a:spcBef>
                <a:spcPts val="0"/>
              </a:spcBef>
            </a:pPr>
            <a:r>
              <a:rPr lang="es-MX" sz="1400" dirty="0" err="1">
                <a:solidFill>
                  <a:srgbClr val="FFFF00"/>
                </a:solidFill>
              </a:rPr>
              <a:t>Gonçalves</a:t>
            </a:r>
            <a:r>
              <a:rPr lang="es-MX" sz="1400" dirty="0">
                <a:solidFill>
                  <a:srgbClr val="FFFF00"/>
                </a:solidFill>
              </a:rPr>
              <a:t> </a:t>
            </a:r>
            <a:r>
              <a:rPr lang="es-MX" sz="1400" dirty="0" err="1">
                <a:solidFill>
                  <a:srgbClr val="FFFF00"/>
                </a:solidFill>
              </a:rPr>
              <a:t>Câmara</a:t>
            </a:r>
            <a:r>
              <a:rPr lang="es-MX" sz="1400" dirty="0">
                <a:solidFill>
                  <a:srgbClr val="FFFF00"/>
                </a:solidFill>
              </a:rPr>
              <a:t>. S. y Col. (2007). Predictores de Conductas Sexuales de Riesgo entre Adolescentes . Revista Interamericana de Psicología/</a:t>
            </a:r>
            <a:r>
              <a:rPr lang="es-MX" sz="1400" dirty="0" err="1">
                <a:solidFill>
                  <a:srgbClr val="FFFF00"/>
                </a:solidFill>
              </a:rPr>
              <a:t>Interamerican</a:t>
            </a:r>
            <a:r>
              <a:rPr lang="es-MX" sz="1400" dirty="0">
                <a:solidFill>
                  <a:srgbClr val="FFFF00"/>
                </a:solidFill>
              </a:rPr>
              <a:t> </a:t>
            </a:r>
            <a:r>
              <a:rPr lang="es-MX" sz="1400" dirty="0" err="1">
                <a:solidFill>
                  <a:srgbClr val="FFFF00"/>
                </a:solidFill>
              </a:rPr>
              <a:t>Journal</a:t>
            </a:r>
            <a:r>
              <a:rPr lang="es-MX" sz="1400" dirty="0">
                <a:solidFill>
                  <a:srgbClr val="FFFF00"/>
                </a:solidFill>
              </a:rPr>
              <a:t> of </a:t>
            </a:r>
            <a:r>
              <a:rPr lang="es-MX" sz="1400" dirty="0" err="1">
                <a:solidFill>
                  <a:srgbClr val="FFFF00"/>
                </a:solidFill>
              </a:rPr>
              <a:t>Psychology</a:t>
            </a:r>
            <a:r>
              <a:rPr lang="es-MX" sz="1400" dirty="0">
                <a:solidFill>
                  <a:srgbClr val="FFFF00"/>
                </a:solidFill>
              </a:rPr>
              <a:t> - 2007, Vol. 41, </a:t>
            </a:r>
            <a:r>
              <a:rPr lang="es-MX" sz="1400" dirty="0" err="1">
                <a:solidFill>
                  <a:srgbClr val="FFFF00"/>
                </a:solidFill>
              </a:rPr>
              <a:t>Num</a:t>
            </a:r>
            <a:r>
              <a:rPr lang="es-MX" sz="1400" dirty="0">
                <a:solidFill>
                  <a:srgbClr val="FFFF00"/>
                </a:solidFill>
              </a:rPr>
              <a:t>. 2 pp. 161-166</a:t>
            </a:r>
          </a:p>
          <a:p>
            <a:pPr lvl="0">
              <a:spcBef>
                <a:spcPts val="0"/>
              </a:spcBef>
            </a:pPr>
            <a:endParaRPr lang="es-MX" sz="1000" dirty="0">
              <a:solidFill>
                <a:srgbClr val="FFFF00"/>
              </a:solidFill>
            </a:endParaRPr>
          </a:p>
          <a:p>
            <a:r>
              <a:rPr lang="es-MX" sz="1600" dirty="0" smtClean="0">
                <a:solidFill>
                  <a:srgbClr val="FFFF00"/>
                </a:solidFill>
              </a:rPr>
              <a:t>Santander R, Sylvia, </a:t>
            </a:r>
            <a:r>
              <a:rPr lang="es-MX" sz="1600" dirty="0" err="1" smtClean="0">
                <a:solidFill>
                  <a:srgbClr val="FFFF00"/>
                </a:solidFill>
              </a:rPr>
              <a:t>Zubarew</a:t>
            </a:r>
            <a:r>
              <a:rPr lang="es-MX" sz="1600" dirty="0" smtClean="0">
                <a:solidFill>
                  <a:srgbClr val="FFFF00"/>
                </a:solidFill>
              </a:rPr>
              <a:t> G, Tamara, </a:t>
            </a:r>
            <a:r>
              <a:rPr lang="es-MX" sz="1600" dirty="0" err="1" smtClean="0">
                <a:solidFill>
                  <a:srgbClr val="FFFF00"/>
                </a:solidFill>
              </a:rPr>
              <a:t>Santelices</a:t>
            </a:r>
            <a:r>
              <a:rPr lang="es-MX" sz="1600" dirty="0" smtClean="0">
                <a:solidFill>
                  <a:srgbClr val="FFFF00"/>
                </a:solidFill>
              </a:rPr>
              <a:t> C, Lucía, Argollo M, Pamela, Cerda L, Jaime, &amp; </a:t>
            </a:r>
            <a:r>
              <a:rPr lang="es-MX" sz="1600" dirty="0" err="1" smtClean="0">
                <a:solidFill>
                  <a:srgbClr val="FFFF00"/>
                </a:solidFill>
              </a:rPr>
              <a:t>Bórquez</a:t>
            </a:r>
            <a:r>
              <a:rPr lang="es-MX" sz="1600" dirty="0" smtClean="0">
                <a:solidFill>
                  <a:srgbClr val="FFFF00"/>
                </a:solidFill>
              </a:rPr>
              <a:t> P, Mariana. (2008). </a:t>
            </a:r>
            <a:r>
              <a:rPr lang="es-MX" sz="1600" dirty="0" err="1" smtClean="0">
                <a:solidFill>
                  <a:srgbClr val="FFFF00"/>
                </a:solidFill>
              </a:rPr>
              <a:t>Family</a:t>
            </a:r>
            <a:r>
              <a:rPr lang="es-MX" sz="1600" dirty="0" smtClean="0">
                <a:solidFill>
                  <a:srgbClr val="FFFF00"/>
                </a:solidFill>
              </a:rPr>
              <a:t> </a:t>
            </a:r>
            <a:r>
              <a:rPr lang="es-MX" sz="1600" dirty="0" err="1" smtClean="0">
                <a:solidFill>
                  <a:srgbClr val="FFFF00"/>
                </a:solidFill>
              </a:rPr>
              <a:t>influence</a:t>
            </a:r>
            <a:r>
              <a:rPr lang="es-MX" sz="1600" dirty="0" smtClean="0">
                <a:solidFill>
                  <a:srgbClr val="FFFF00"/>
                </a:solidFill>
              </a:rPr>
              <a:t> as a </a:t>
            </a:r>
            <a:r>
              <a:rPr lang="es-MX" sz="1600" dirty="0" err="1" smtClean="0">
                <a:solidFill>
                  <a:srgbClr val="FFFF00"/>
                </a:solidFill>
              </a:rPr>
              <a:t>protective</a:t>
            </a:r>
            <a:r>
              <a:rPr lang="es-MX" sz="1600" dirty="0" smtClean="0">
                <a:solidFill>
                  <a:srgbClr val="FFFF00"/>
                </a:solidFill>
              </a:rPr>
              <a:t> factor </a:t>
            </a:r>
            <a:r>
              <a:rPr lang="es-MX" sz="1600" dirty="0" err="1" smtClean="0">
                <a:solidFill>
                  <a:srgbClr val="FFFF00"/>
                </a:solidFill>
              </a:rPr>
              <a:t>against</a:t>
            </a:r>
            <a:r>
              <a:rPr lang="es-MX" sz="1600" dirty="0" smtClean="0">
                <a:solidFill>
                  <a:srgbClr val="FFFF00"/>
                </a:solidFill>
              </a:rPr>
              <a:t> </a:t>
            </a:r>
            <a:r>
              <a:rPr lang="es-MX" sz="1600" dirty="0" err="1" smtClean="0">
                <a:solidFill>
                  <a:srgbClr val="FFFF00"/>
                </a:solidFill>
              </a:rPr>
              <a:t>risk</a:t>
            </a:r>
            <a:r>
              <a:rPr lang="es-MX" sz="1600" dirty="0" smtClean="0">
                <a:solidFill>
                  <a:srgbClr val="FFFF00"/>
                </a:solidFill>
              </a:rPr>
              <a:t> </a:t>
            </a:r>
            <a:r>
              <a:rPr lang="es-MX" sz="1600" dirty="0" err="1" smtClean="0">
                <a:solidFill>
                  <a:srgbClr val="FFFF00"/>
                </a:solidFill>
              </a:rPr>
              <a:t>behaviors</a:t>
            </a:r>
            <a:r>
              <a:rPr lang="es-MX" sz="1600" dirty="0" smtClean="0">
                <a:solidFill>
                  <a:srgbClr val="FFFF00"/>
                </a:solidFill>
              </a:rPr>
              <a:t> in </a:t>
            </a:r>
            <a:r>
              <a:rPr lang="es-MX" sz="1600" dirty="0" err="1" smtClean="0">
                <a:solidFill>
                  <a:srgbClr val="FFFF00"/>
                </a:solidFill>
              </a:rPr>
              <a:t>Chilean</a:t>
            </a:r>
            <a:r>
              <a:rPr lang="es-MX" sz="1600" dirty="0" smtClean="0">
                <a:solidFill>
                  <a:srgbClr val="FFFF00"/>
                </a:solidFill>
              </a:rPr>
              <a:t> </a:t>
            </a:r>
            <a:r>
              <a:rPr lang="es-MX" sz="1600" dirty="0" err="1" smtClean="0">
                <a:solidFill>
                  <a:srgbClr val="FFFF00"/>
                </a:solidFill>
              </a:rPr>
              <a:t>adolescents</a:t>
            </a:r>
            <a:r>
              <a:rPr lang="es-MX" sz="1600" dirty="0" smtClean="0">
                <a:solidFill>
                  <a:srgbClr val="FFFF00"/>
                </a:solidFill>
              </a:rPr>
              <a:t>. </a:t>
            </a:r>
            <a:r>
              <a:rPr lang="es-MX" sz="1600" i="1" dirty="0" smtClean="0">
                <a:solidFill>
                  <a:srgbClr val="FFFF00"/>
                </a:solidFill>
              </a:rPr>
              <a:t>Revista médica de Chile</a:t>
            </a:r>
            <a:r>
              <a:rPr lang="es-MX" sz="1600" dirty="0" smtClean="0">
                <a:solidFill>
                  <a:srgbClr val="FFFF00"/>
                </a:solidFill>
              </a:rPr>
              <a:t>, </a:t>
            </a:r>
            <a:r>
              <a:rPr lang="es-MX" sz="1600" i="1" dirty="0" smtClean="0">
                <a:solidFill>
                  <a:srgbClr val="FFFF00"/>
                </a:solidFill>
              </a:rPr>
              <a:t>136</a:t>
            </a:r>
            <a:r>
              <a:rPr lang="es-MX" sz="1600" dirty="0" smtClean="0">
                <a:solidFill>
                  <a:srgbClr val="FFFF00"/>
                </a:solidFill>
              </a:rPr>
              <a:t>(3), 317-324. Recuperado en 01 de octubre de 2015, de http://www.scielo.cl/scielo.php?script=sci_arttext&amp;pid=S0034-98872008000300006&amp;lng=es&amp;tlng=en. 10.4067/S0034-98872008000300006. </a:t>
            </a:r>
          </a:p>
          <a:p>
            <a:endParaRPr lang="es-MX" sz="1100" dirty="0" smtClean="0">
              <a:solidFill>
                <a:srgbClr val="FFFF00"/>
              </a:solidFill>
            </a:endParaRPr>
          </a:p>
          <a:p>
            <a:pPr>
              <a:spcBef>
                <a:spcPts val="0"/>
              </a:spcBef>
            </a:pPr>
            <a:r>
              <a:rPr lang="es-MX" sz="1600" dirty="0">
                <a:solidFill>
                  <a:srgbClr val="FFFF00"/>
                </a:solidFill>
              </a:rPr>
              <a:t>http://www.inppares.org/sites/default/files/taller1.pdf</a:t>
            </a:r>
          </a:p>
          <a:p>
            <a:endParaRPr lang="es-MX" sz="900" dirty="0" smtClean="0">
              <a:solidFill>
                <a:srgbClr val="FFFF00"/>
              </a:solidFill>
            </a:endParaRPr>
          </a:p>
          <a:p>
            <a:pPr algn="just"/>
            <a:r>
              <a:rPr lang="es-MX" sz="1600" dirty="0" err="1" smtClean="0">
                <a:solidFill>
                  <a:srgbClr val="FFFF00"/>
                </a:solidFill>
              </a:rPr>
              <a:t>Meave</a:t>
            </a:r>
            <a:r>
              <a:rPr lang="es-MX" sz="1600" dirty="0" smtClean="0">
                <a:solidFill>
                  <a:srgbClr val="FFFF00"/>
                </a:solidFill>
              </a:rPr>
              <a:t> Loza, Sonia, &amp; Gómez-Maqueo, Emilia Lucio. (2008). Barreras y estrategias para la investigación en salud sexual: una experiencia con adolescentes en escuelas públicas. </a:t>
            </a:r>
            <a:r>
              <a:rPr lang="es-MX" sz="1600" i="1" dirty="0" smtClean="0">
                <a:solidFill>
                  <a:srgbClr val="FFFF00"/>
                </a:solidFill>
              </a:rPr>
              <a:t>Revista mexicana de investigación educativa</a:t>
            </a:r>
            <a:r>
              <a:rPr lang="es-MX" sz="1600" dirty="0" smtClean="0">
                <a:solidFill>
                  <a:srgbClr val="FFFF00"/>
                </a:solidFill>
              </a:rPr>
              <a:t>, </a:t>
            </a:r>
            <a:r>
              <a:rPr lang="es-MX" sz="1600" i="1" dirty="0" smtClean="0">
                <a:solidFill>
                  <a:srgbClr val="FFFF00"/>
                </a:solidFill>
              </a:rPr>
              <a:t>13</a:t>
            </a:r>
            <a:r>
              <a:rPr lang="es-MX" sz="1600" dirty="0" smtClean="0">
                <a:solidFill>
                  <a:srgbClr val="FFFF00"/>
                </a:solidFill>
              </a:rPr>
              <a:t>(36), 203-222. Recuperado en 01 de octubre de 2015, de http://www.scielo.org.mx/scielo.php?script=sci_arttext&amp;pid=S1405-66662008000100009&amp;lng=es&amp;tlng=es</a:t>
            </a:r>
            <a:r>
              <a:rPr lang="es-MX" sz="1600" dirty="0" smtClean="0"/>
              <a:t>. . </a:t>
            </a:r>
            <a:endParaRPr lang="es-MX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86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717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71810"/>
            <a:ext cx="8229600" cy="868958"/>
          </a:xfrm>
        </p:spPr>
        <p:txBody>
          <a:bodyPr/>
          <a:lstStyle/>
          <a:p>
            <a:pPr algn="l"/>
            <a:r>
              <a:rPr lang="es-MX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GUÍA PARA SU UTILIZACIÓN</a:t>
            </a:r>
            <a:endParaRPr lang="es-MX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18457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>
                <a:solidFill>
                  <a:srgbClr val="FFFF00"/>
                </a:solidFill>
              </a:rPr>
              <a:t>El contenido debe ser útil para el posible cambio de actitud y de conducta del adolescente ya que se busca que éste reflexione y actúe de manera responsable ante posibles conductas presentes ya en su vida sexual. </a:t>
            </a:r>
            <a:endParaRPr lang="es-MX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12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just"/>
            <a:r>
              <a:rPr lang="es-MX" sz="3600" b="1" i="1" dirty="0" smtClean="0">
                <a:solidFill>
                  <a:srgbClr val="FFC000"/>
                </a:solidFill>
              </a:rPr>
              <a:t>INDICE</a:t>
            </a:r>
            <a:endParaRPr lang="es-MX" sz="3600" b="1" i="1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268760"/>
            <a:ext cx="8640960" cy="4857403"/>
          </a:xfrm>
        </p:spPr>
        <p:txBody>
          <a:bodyPr>
            <a:normAutofit fontScale="92500" lnSpcReduction="1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es-MX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PRÁCTICAS SEXUALES DE RIESGO   </a:t>
            </a:r>
          </a:p>
          <a:p>
            <a:pPr marL="571500" indent="-571500">
              <a:buFont typeface="+mj-lt"/>
              <a:buAutoNum type="romanUcPeriod"/>
            </a:pPr>
            <a:r>
              <a:rPr lang="es-MX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QUÉ SON CONDUCTAS SEXUALES DE RIESGO </a:t>
            </a:r>
          </a:p>
          <a:p>
            <a:pPr marL="571500" indent="-571500" algn="just">
              <a:buFont typeface="+mj-lt"/>
              <a:buAutoNum type="romanUcPeriod"/>
            </a:pPr>
            <a:r>
              <a:rPr lang="es-MX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ASPECTOS QUE CARACTERIZAN LAS RELACIONES SEXUALES EN LA ADOLESCENCIA  </a:t>
            </a:r>
          </a:p>
          <a:p>
            <a:pPr marL="571500" indent="-571500">
              <a:buFont typeface="+mj-lt"/>
              <a:buAutoNum type="romanUcPeriod"/>
            </a:pPr>
            <a:r>
              <a:rPr lang="es-MX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 QUE EXPLICAN LAS CONDUCTAS DE RIESGO  </a:t>
            </a:r>
          </a:p>
          <a:p>
            <a:pPr marL="971550" lvl="1" indent="-571500">
              <a:buFont typeface="+mj-lt"/>
              <a:buAutoNum type="romanUcPeriod"/>
            </a:pPr>
            <a:r>
              <a:rPr lang="es-MX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COGNITIVAS </a:t>
            </a:r>
          </a:p>
          <a:p>
            <a:pPr marL="971550" lvl="1" indent="-571500">
              <a:buFont typeface="+mj-lt"/>
              <a:buAutoNum type="romanUcPeriod"/>
            </a:pPr>
            <a:r>
              <a:rPr lang="es-MX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CONDUCTUALES </a:t>
            </a:r>
          </a:p>
          <a:p>
            <a:pPr marL="971550" lvl="1" indent="-571500">
              <a:buFont typeface="+mj-lt"/>
              <a:buAutoNum type="romanUcPeriod"/>
            </a:pPr>
            <a:r>
              <a:rPr lang="es-MX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OTRAS</a:t>
            </a:r>
            <a:r>
              <a:rPr lang="es-MX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571500" indent="-571500">
              <a:buFont typeface="+mj-lt"/>
              <a:buAutoNum type="romanUcPeriod"/>
            </a:pPr>
            <a:r>
              <a:rPr lang="es-MX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CONSECUENCIAS DE LAS CONDUCTAS SEXUALES DE RIESGO EN LA ADOLESCENCIA </a:t>
            </a:r>
          </a:p>
          <a:p>
            <a:pPr marL="571500" indent="-571500">
              <a:buFont typeface="+mj-lt"/>
              <a:buAutoNum type="romanUcPeriod"/>
            </a:pPr>
            <a:r>
              <a:rPr lang="es-MX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  <a:r>
              <a:rPr lang="es-MX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None/>
            </a:pPr>
            <a:endParaRPr lang="es-MX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+mj-lt"/>
              <a:buAutoNum type="romanUcPeriod"/>
            </a:pPr>
            <a:endParaRPr lang="es-MX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67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 algn="just">
              <a:buNone/>
            </a:pPr>
            <a:r>
              <a:rPr lang="es-MX" b="0" i="0" u="none" strike="noStrike" baseline="0" dirty="0" smtClean="0">
                <a:solidFill>
                  <a:srgbClr val="FFFF00"/>
                </a:solidFill>
                <a:latin typeface="Arial"/>
              </a:rPr>
              <a:t>La adolescencia es un período en el que se experimentan importantes cambios a nivel biológico, psicológico y social. Durante esta etapa suele aumentar el interés por el sexo y darse las primeras relaciones sexuales.</a:t>
            </a:r>
            <a:endParaRPr lang="es-MX" dirty="0">
              <a:solidFill>
                <a:srgbClr val="FFFF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0" y="6397079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FF00"/>
                </a:solidFill>
                <a:effectLst/>
              </a:rPr>
              <a:t>Espada Sánchez, J. P., Quiles Sebastián, M. J. &amp; Méndez Carrillo, F. X. (2003). Conductas sexuales de riesgo y prevención del SIDA en la adolescencia . </a:t>
            </a:r>
            <a:r>
              <a:rPr lang="es-MX" sz="1200" i="1" dirty="0" smtClean="0">
                <a:solidFill>
                  <a:srgbClr val="FFFF00"/>
                </a:solidFill>
                <a:effectLst/>
              </a:rPr>
              <a:t>Papeles del Psicólogo, </a:t>
            </a:r>
            <a:r>
              <a:rPr lang="es-MX" sz="1200" dirty="0" smtClean="0">
                <a:solidFill>
                  <a:srgbClr val="FFFF00"/>
                </a:solidFill>
                <a:effectLst/>
              </a:rPr>
              <a:t>24(85) 29-36. Recuperado de http://www.redalyc.org/articulo.oa?id=77808504 </a:t>
            </a:r>
            <a:endParaRPr lang="es-MX" sz="1200" dirty="0">
              <a:solidFill>
                <a:srgbClr val="FFFF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476" y="3212976"/>
            <a:ext cx="4009628" cy="3007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16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Requisitos para que la relación sexual pueda considerarse saludable:</a:t>
            </a:r>
            <a:r>
              <a:rPr lang="es-MX" sz="2800" b="0" i="0" u="none" strike="noStrike" dirty="0" smtClean="0">
                <a:solidFill>
                  <a:srgbClr val="FFFF00"/>
                </a:solidFill>
                <a:latin typeface="Arial"/>
              </a:rPr>
              <a:t> </a:t>
            </a: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 </a:t>
            </a:r>
          </a:p>
          <a:p>
            <a:pPr marL="742950" indent="-742950">
              <a:buAutoNum type="alphaLcParenR"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anticipada, es decir, planeada  </a:t>
            </a:r>
          </a:p>
          <a:p>
            <a:pPr marL="514350" indent="-514350">
              <a:buAutoNum type="alphaLcParenR"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deseada por ambos miembros de la pareja; </a:t>
            </a:r>
          </a:p>
          <a:p>
            <a:pPr marL="514350" indent="-514350">
              <a:buAutoNum type="alphaLcParenR"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con protección ante riesgos de embarazos no deseados y de enfermedades de transmisión sexual (ETS); y </a:t>
            </a:r>
          </a:p>
          <a:p>
            <a:pPr marL="514350" indent="-514350">
              <a:buAutoNum type="alphaLcParenR"/>
            </a:pPr>
            <a:r>
              <a:rPr lang="es-MX" sz="2800" b="0" i="0" u="none" strike="noStrike" baseline="0" dirty="0" smtClean="0">
                <a:solidFill>
                  <a:srgbClr val="FFFF00"/>
                </a:solidFill>
                <a:latin typeface="Arial"/>
              </a:rPr>
              <a:t>disfrutada, resultando gratificante para los dos </a:t>
            </a:r>
            <a:r>
              <a:rPr lang="es-MX" sz="1800" b="0" i="0" u="none" strike="noStrike" baseline="0" dirty="0" smtClean="0">
                <a:solidFill>
                  <a:srgbClr val="FFFF00"/>
                </a:solidFill>
                <a:latin typeface="Arial"/>
              </a:rPr>
              <a:t>(</a:t>
            </a:r>
            <a:r>
              <a:rPr lang="es-MX" sz="1800" b="0" i="0" u="none" strike="noStrike" baseline="0" dirty="0" err="1" smtClean="0">
                <a:solidFill>
                  <a:srgbClr val="FFFF00"/>
                </a:solidFill>
                <a:latin typeface="Arial"/>
              </a:rPr>
              <a:t>Mitchel</a:t>
            </a:r>
            <a:r>
              <a:rPr lang="es-MX" sz="1800" b="0" i="0" u="none" strike="noStrike" baseline="0" dirty="0" smtClean="0">
                <a:solidFill>
                  <a:srgbClr val="FFFF00"/>
                </a:solidFill>
                <a:latin typeface="Arial"/>
              </a:rPr>
              <a:t> y </a:t>
            </a:r>
            <a:r>
              <a:rPr lang="es-MX" sz="1800" b="0" i="0" u="none" strike="noStrike" baseline="0" dirty="0" err="1" smtClean="0">
                <a:solidFill>
                  <a:srgbClr val="FFFF00"/>
                </a:solidFill>
                <a:latin typeface="Arial"/>
              </a:rPr>
              <a:t>Wellings</a:t>
            </a:r>
            <a:r>
              <a:rPr lang="es-MX" sz="1800" b="0" i="0" u="none" strike="noStrike" baseline="0" dirty="0" smtClean="0">
                <a:solidFill>
                  <a:srgbClr val="FFFF00"/>
                </a:solidFill>
                <a:latin typeface="Arial"/>
              </a:rPr>
              <a:t>, 1998)</a:t>
            </a:r>
            <a:endParaRPr lang="es-MX" sz="1800" dirty="0">
              <a:solidFill>
                <a:srgbClr val="FFFF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0" y="6397079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FF00"/>
                </a:solidFill>
                <a:effectLst/>
              </a:rPr>
              <a:t>Espada Sánchez, J. P., Quiles Sebastián, M. J. &amp; Méndez Carrillo, F. X. (2003). Conductas sexuales de riesgo y prevención del SIDA en la adolescencia . </a:t>
            </a:r>
            <a:r>
              <a:rPr lang="es-MX" sz="1200" i="1" dirty="0" smtClean="0">
                <a:solidFill>
                  <a:srgbClr val="FFFF00"/>
                </a:solidFill>
                <a:effectLst/>
              </a:rPr>
              <a:t>Papeles del Psicólogo, </a:t>
            </a:r>
            <a:r>
              <a:rPr lang="es-MX" sz="1200" dirty="0" smtClean="0">
                <a:solidFill>
                  <a:srgbClr val="FFFF00"/>
                </a:solidFill>
                <a:effectLst/>
              </a:rPr>
              <a:t>24(85) 29-36. Recuperado de http://www.redalyc.org/articulo.oa?id=77808504 </a:t>
            </a:r>
            <a:endParaRPr lang="es-MX" sz="1200" dirty="0">
              <a:solidFill>
                <a:srgbClr val="FFFF00"/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488" y="4352925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445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solidFill>
                  <a:srgbClr val="FFFF00"/>
                </a:solidFill>
              </a:rPr>
              <a:t>Con los actuales medios de comunicación, los adolescentes deberían estar informados de las consecuencias de no tomar medidas de precaución al tener sexo; sin embargo, esto no es así: continúan los riesgos hacia la salud.  </a:t>
            </a:r>
            <a:endParaRPr lang="es-MX" dirty="0">
              <a:solidFill>
                <a:srgbClr val="FFFF00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253274"/>
            <a:ext cx="2940546" cy="3372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31" b="18223"/>
          <a:stretch/>
        </p:blipFill>
        <p:spPr bwMode="auto">
          <a:xfrm>
            <a:off x="827583" y="3485153"/>
            <a:ext cx="4752975" cy="2908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650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s-MX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iversos </a:t>
            </a:r>
            <a:r>
              <a:rPr lang="es-MX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estudios </a:t>
            </a:r>
            <a:r>
              <a:rPr lang="es-MX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reportan cambios </a:t>
            </a:r>
            <a:r>
              <a:rPr lang="es-MX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en la conducta sexual, como el inicio de vida sexual a edades cada vez más tempranas y conductas sexuales más activas en las adolescentes (</a:t>
            </a:r>
            <a:r>
              <a:rPr lang="es-MX" sz="28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Santelli</a:t>
            </a:r>
            <a:r>
              <a:rPr lang="es-MX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MX" sz="28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Abma</a:t>
            </a:r>
            <a:r>
              <a:rPr lang="es-MX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, Ventura </a:t>
            </a:r>
            <a:r>
              <a:rPr lang="es-MX" sz="2800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et al.,</a:t>
            </a:r>
            <a:r>
              <a:rPr lang="es-MX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2004).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4071" y="6309320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err="1">
                <a:solidFill>
                  <a:srgbClr val="FFFF00"/>
                </a:solidFill>
              </a:rPr>
              <a:t>Meave</a:t>
            </a:r>
            <a:r>
              <a:rPr lang="es-MX" sz="1200" dirty="0">
                <a:solidFill>
                  <a:srgbClr val="FFFF00"/>
                </a:solidFill>
              </a:rPr>
              <a:t> Loza, Sonia, &amp; Gómez-Maqueo, Emilia Lucio. (2008). Barreras y estrategias para la investigación en salud sexual: una experiencia con adolescentes en escuelas públicas. </a:t>
            </a:r>
            <a:r>
              <a:rPr lang="es-MX" sz="1200" i="1" dirty="0">
                <a:solidFill>
                  <a:srgbClr val="FFFF00"/>
                </a:solidFill>
              </a:rPr>
              <a:t>Revista mexicana de investigación educativa</a:t>
            </a:r>
            <a:r>
              <a:rPr lang="es-MX" sz="1200" dirty="0">
                <a:solidFill>
                  <a:srgbClr val="FFFF00"/>
                </a:solidFill>
              </a:rPr>
              <a:t>, </a:t>
            </a:r>
            <a:r>
              <a:rPr lang="es-MX" sz="1200" i="1" dirty="0">
                <a:solidFill>
                  <a:srgbClr val="FFFF00"/>
                </a:solidFill>
              </a:rPr>
              <a:t>13</a:t>
            </a:r>
            <a:r>
              <a:rPr lang="es-MX" sz="1200" dirty="0">
                <a:solidFill>
                  <a:srgbClr val="FFFF00"/>
                </a:solidFill>
              </a:rPr>
              <a:t>(36), 203-222</a:t>
            </a:r>
            <a:endParaRPr lang="es-MX" sz="14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690995"/>
            <a:ext cx="2337048" cy="3569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96"/>
          <a:stretch/>
        </p:blipFill>
        <p:spPr bwMode="auto">
          <a:xfrm>
            <a:off x="1979712" y="2966648"/>
            <a:ext cx="2526606" cy="3294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694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520</TotalTime>
  <Words>2305</Words>
  <Application>Microsoft Office PowerPoint</Application>
  <PresentationFormat>Presentación en pantalla (4:3)</PresentationFormat>
  <Paragraphs>140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34</vt:i4>
      </vt:variant>
    </vt:vector>
  </HeadingPairs>
  <TitlesOfParts>
    <vt:vector size="36" baseType="lpstr">
      <vt:lpstr>Tema de Office</vt:lpstr>
      <vt:lpstr>1_Tema de Office</vt:lpstr>
      <vt:lpstr>Presentación de PowerPoint</vt:lpstr>
      <vt:lpstr>JUSTIFICACIÓN </vt:lpstr>
      <vt:lpstr>PROPÓSITO del MÓDULO: </vt:lpstr>
      <vt:lpstr>GUÍA PARA SU UTILIZACIÓN</vt:lpstr>
      <vt:lpstr>INDICE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Tú decides: </vt:lpstr>
      <vt:lpstr>Presentación de PowerPoint</vt:lpstr>
      <vt:lpstr>Presentación de PowerPoint</vt:lpstr>
      <vt:lpstr>CONCLUSIONES </vt:lpstr>
      <vt:lpstr>Presentación de PowerPoint</vt:lpstr>
      <vt:lpstr>Referencias 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Windows User</dc:creator>
  <cp:lastModifiedBy>Windows User</cp:lastModifiedBy>
  <cp:revision>39</cp:revision>
  <dcterms:created xsi:type="dcterms:W3CDTF">2015-10-01T22:23:24Z</dcterms:created>
  <dcterms:modified xsi:type="dcterms:W3CDTF">2015-10-03T01:36:09Z</dcterms:modified>
</cp:coreProperties>
</file>