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1" r:id="rId3"/>
    <p:sldId id="262" r:id="rId4"/>
    <p:sldId id="263" r:id="rId5"/>
    <p:sldId id="264" r:id="rId6"/>
    <p:sldId id="292" r:id="rId7"/>
    <p:sldId id="293" r:id="rId8"/>
    <p:sldId id="294" r:id="rId9"/>
    <p:sldId id="302" r:id="rId10"/>
    <p:sldId id="295" r:id="rId11"/>
    <p:sldId id="298" r:id="rId12"/>
    <p:sldId id="296" r:id="rId13"/>
    <p:sldId id="290" r:id="rId14"/>
    <p:sldId id="266" r:id="rId15"/>
    <p:sldId id="291" r:id="rId16"/>
    <p:sldId id="299" r:id="rId17"/>
    <p:sldId id="267" r:id="rId18"/>
    <p:sldId id="301" r:id="rId19"/>
    <p:sldId id="303" r:id="rId20"/>
    <p:sldId id="268" r:id="rId21"/>
    <p:sldId id="269" r:id="rId22"/>
    <p:sldId id="270" r:id="rId23"/>
    <p:sldId id="274" r:id="rId24"/>
    <p:sldId id="276" r:id="rId25"/>
    <p:sldId id="304" r:id="rId26"/>
    <p:sldId id="277" r:id="rId27"/>
    <p:sldId id="305" r:id="rId28"/>
    <p:sldId id="306" r:id="rId29"/>
    <p:sldId id="300" r:id="rId30"/>
    <p:sldId id="279" r:id="rId31"/>
    <p:sldId id="280" r:id="rId32"/>
    <p:sldId id="307" r:id="rId3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93859181-1C03-470E-BE17-D0C5F5100C21}" type="datetimeFigureOut">
              <a:rPr lang="es-ES">
                <a:solidFill>
                  <a:prstClr val="white">
                    <a:tint val="75000"/>
                  </a:prstClr>
                </a:solidFill>
              </a:rPr>
              <a:pPr>
                <a:defRPr/>
              </a:pPr>
              <a:t>02/10/2015</a:t>
            </a:fld>
            <a:endParaRPr lang="es-ES">
              <a:solidFill>
                <a:prstClr val="white">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ES">
              <a:solidFill>
                <a:prstClr val="white">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FB6A86A5-76BB-4307-A415-679CB4CA945F}" type="slidenum">
              <a:rPr lang="es-ES">
                <a:solidFill>
                  <a:prstClr val="white">
                    <a:tint val="75000"/>
                  </a:prstClr>
                </a:solidFill>
              </a:rPr>
              <a:pPr>
                <a:defRPr/>
              </a:pPr>
              <a:t>‹Nº›</a:t>
            </a:fld>
            <a:endParaRPr lang="es-ES">
              <a:solidFill>
                <a:prstClr val="white">
                  <a:tint val="75000"/>
                </a:prstClr>
              </a:solidFill>
            </a:endParaRPr>
          </a:p>
        </p:txBody>
      </p:sp>
    </p:spTree>
    <p:extLst>
      <p:ext uri="{BB962C8B-B14F-4D97-AF65-F5344CB8AC3E}">
        <p14:creationId xmlns:p14="http://schemas.microsoft.com/office/powerpoint/2010/main" val="35243356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B5A96BBD-B54B-4B10-AD09-C95589FBDB8A}" type="datetimeFigureOut">
              <a:rPr lang="es-ES">
                <a:solidFill>
                  <a:prstClr val="white">
                    <a:tint val="75000"/>
                  </a:prstClr>
                </a:solidFill>
              </a:rPr>
              <a:pPr>
                <a:defRPr/>
              </a:pPr>
              <a:t>02/10/2015</a:t>
            </a:fld>
            <a:endParaRPr lang="es-ES">
              <a:solidFill>
                <a:prstClr val="white">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ES">
              <a:solidFill>
                <a:prstClr val="white">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247EEE39-25D1-4911-9446-3C3B394B6BD0}" type="slidenum">
              <a:rPr lang="es-ES">
                <a:solidFill>
                  <a:prstClr val="white">
                    <a:tint val="75000"/>
                  </a:prstClr>
                </a:solidFill>
              </a:rPr>
              <a:pPr>
                <a:defRPr/>
              </a:pPr>
              <a:t>‹Nº›</a:t>
            </a:fld>
            <a:endParaRPr lang="es-ES">
              <a:solidFill>
                <a:prstClr val="white">
                  <a:tint val="75000"/>
                </a:prstClr>
              </a:solidFill>
            </a:endParaRPr>
          </a:p>
        </p:txBody>
      </p:sp>
    </p:spTree>
    <p:extLst>
      <p:ext uri="{BB962C8B-B14F-4D97-AF65-F5344CB8AC3E}">
        <p14:creationId xmlns:p14="http://schemas.microsoft.com/office/powerpoint/2010/main" val="3754371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E299D7D3-35C9-4AB7-8BFB-6C1A9088908D}" type="datetimeFigureOut">
              <a:rPr lang="es-ES">
                <a:solidFill>
                  <a:prstClr val="white">
                    <a:tint val="75000"/>
                  </a:prstClr>
                </a:solidFill>
              </a:rPr>
              <a:pPr>
                <a:defRPr/>
              </a:pPr>
              <a:t>02/10/2015</a:t>
            </a:fld>
            <a:endParaRPr lang="es-ES">
              <a:solidFill>
                <a:prstClr val="white">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ES">
              <a:solidFill>
                <a:prstClr val="white">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45BACFC1-4F28-4162-BF1F-B9EB5A78414A}" type="slidenum">
              <a:rPr lang="es-ES">
                <a:solidFill>
                  <a:prstClr val="white">
                    <a:tint val="75000"/>
                  </a:prstClr>
                </a:solidFill>
              </a:rPr>
              <a:pPr>
                <a:defRPr/>
              </a:pPr>
              <a:t>‹Nº›</a:t>
            </a:fld>
            <a:endParaRPr lang="es-ES">
              <a:solidFill>
                <a:prstClr val="white">
                  <a:tint val="75000"/>
                </a:prstClr>
              </a:solidFill>
            </a:endParaRPr>
          </a:p>
        </p:txBody>
      </p:sp>
    </p:spTree>
    <p:extLst>
      <p:ext uri="{BB962C8B-B14F-4D97-AF65-F5344CB8AC3E}">
        <p14:creationId xmlns:p14="http://schemas.microsoft.com/office/powerpoint/2010/main" val="22662016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A8C18B56-08BD-43E9-8C7A-615F67C07FD3}" type="datetimeFigureOut">
              <a:rPr lang="es-ES">
                <a:solidFill>
                  <a:prstClr val="white">
                    <a:tint val="75000"/>
                  </a:prstClr>
                </a:solidFill>
              </a:rPr>
              <a:pPr>
                <a:defRPr/>
              </a:pPr>
              <a:t>02/10/2015</a:t>
            </a:fld>
            <a:endParaRPr lang="es-ES">
              <a:solidFill>
                <a:prstClr val="white">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ES">
              <a:solidFill>
                <a:prstClr val="white">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B23CC35F-4BEC-46E8-8B4C-E4ED08E8ABD2}" type="slidenum">
              <a:rPr lang="es-ES">
                <a:solidFill>
                  <a:prstClr val="white">
                    <a:tint val="75000"/>
                  </a:prstClr>
                </a:solidFill>
              </a:rPr>
              <a:pPr>
                <a:defRPr/>
              </a:pPr>
              <a:t>‹Nº›</a:t>
            </a:fld>
            <a:endParaRPr lang="es-ES">
              <a:solidFill>
                <a:prstClr val="white">
                  <a:tint val="75000"/>
                </a:prstClr>
              </a:solidFill>
            </a:endParaRPr>
          </a:p>
        </p:txBody>
      </p:sp>
    </p:spTree>
    <p:extLst>
      <p:ext uri="{BB962C8B-B14F-4D97-AF65-F5344CB8AC3E}">
        <p14:creationId xmlns:p14="http://schemas.microsoft.com/office/powerpoint/2010/main" val="4173574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B2FB4274-8B8D-4AB7-8EE9-EF059B52C1AC}" type="datetimeFigureOut">
              <a:rPr lang="es-ES">
                <a:solidFill>
                  <a:prstClr val="white">
                    <a:tint val="75000"/>
                  </a:prstClr>
                </a:solidFill>
              </a:rPr>
              <a:pPr>
                <a:defRPr/>
              </a:pPr>
              <a:t>02/10/2015</a:t>
            </a:fld>
            <a:endParaRPr lang="es-ES">
              <a:solidFill>
                <a:prstClr val="white">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ES">
              <a:solidFill>
                <a:prstClr val="white">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3EFF8EEB-3297-4424-9008-E2D0CE10E668}" type="slidenum">
              <a:rPr lang="es-ES">
                <a:solidFill>
                  <a:prstClr val="white">
                    <a:tint val="75000"/>
                  </a:prstClr>
                </a:solidFill>
              </a:rPr>
              <a:pPr>
                <a:defRPr/>
              </a:pPr>
              <a:t>‹Nº›</a:t>
            </a:fld>
            <a:endParaRPr lang="es-ES">
              <a:solidFill>
                <a:prstClr val="white">
                  <a:tint val="75000"/>
                </a:prstClr>
              </a:solidFill>
            </a:endParaRPr>
          </a:p>
        </p:txBody>
      </p:sp>
    </p:spTree>
    <p:extLst>
      <p:ext uri="{BB962C8B-B14F-4D97-AF65-F5344CB8AC3E}">
        <p14:creationId xmlns:p14="http://schemas.microsoft.com/office/powerpoint/2010/main" val="281223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049BC41C-885B-487E-A122-3A93BC51434F}" type="datetimeFigureOut">
              <a:rPr lang="es-ES">
                <a:solidFill>
                  <a:prstClr val="white">
                    <a:tint val="75000"/>
                  </a:prstClr>
                </a:solidFill>
              </a:rPr>
              <a:pPr>
                <a:defRPr/>
              </a:pPr>
              <a:t>02/10/2015</a:t>
            </a:fld>
            <a:endParaRPr lang="es-ES">
              <a:solidFill>
                <a:prstClr val="white">
                  <a:tint val="75000"/>
                </a:prstClr>
              </a:solidFill>
            </a:endParaRPr>
          </a:p>
        </p:txBody>
      </p:sp>
      <p:sp>
        <p:nvSpPr>
          <p:cNvPr id="6" name="4 Marcador de pie de página"/>
          <p:cNvSpPr>
            <a:spLocks noGrp="1"/>
          </p:cNvSpPr>
          <p:nvPr>
            <p:ph type="ftr" sz="quarter" idx="11"/>
          </p:nvPr>
        </p:nvSpPr>
        <p:spPr/>
        <p:txBody>
          <a:bodyPr/>
          <a:lstStyle>
            <a:lvl1pPr>
              <a:defRPr/>
            </a:lvl1pPr>
          </a:lstStyle>
          <a:p>
            <a:pPr>
              <a:defRPr/>
            </a:pPr>
            <a:endParaRPr lang="es-ES">
              <a:solidFill>
                <a:prstClr val="white">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87020A56-6C56-471B-96A1-4260A044410E}" type="slidenum">
              <a:rPr lang="es-ES">
                <a:solidFill>
                  <a:prstClr val="white">
                    <a:tint val="75000"/>
                  </a:prstClr>
                </a:solidFill>
              </a:rPr>
              <a:pPr>
                <a:defRPr/>
              </a:pPr>
              <a:t>‹Nº›</a:t>
            </a:fld>
            <a:endParaRPr lang="es-ES">
              <a:solidFill>
                <a:prstClr val="white">
                  <a:tint val="75000"/>
                </a:prstClr>
              </a:solidFill>
            </a:endParaRPr>
          </a:p>
        </p:txBody>
      </p:sp>
    </p:spTree>
    <p:extLst>
      <p:ext uri="{BB962C8B-B14F-4D97-AF65-F5344CB8AC3E}">
        <p14:creationId xmlns:p14="http://schemas.microsoft.com/office/powerpoint/2010/main" val="134838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0A7920A2-6BFD-4E23-841D-E81F40706B65}" type="datetimeFigureOut">
              <a:rPr lang="es-ES">
                <a:solidFill>
                  <a:prstClr val="white">
                    <a:tint val="75000"/>
                  </a:prstClr>
                </a:solidFill>
              </a:rPr>
              <a:pPr>
                <a:defRPr/>
              </a:pPr>
              <a:t>02/10/2015</a:t>
            </a:fld>
            <a:endParaRPr lang="es-ES">
              <a:solidFill>
                <a:prstClr val="white">
                  <a:tint val="75000"/>
                </a:prstClr>
              </a:solidFill>
            </a:endParaRPr>
          </a:p>
        </p:txBody>
      </p:sp>
      <p:sp>
        <p:nvSpPr>
          <p:cNvPr id="8" name="4 Marcador de pie de página"/>
          <p:cNvSpPr>
            <a:spLocks noGrp="1"/>
          </p:cNvSpPr>
          <p:nvPr>
            <p:ph type="ftr" sz="quarter" idx="11"/>
          </p:nvPr>
        </p:nvSpPr>
        <p:spPr/>
        <p:txBody>
          <a:bodyPr/>
          <a:lstStyle>
            <a:lvl1pPr>
              <a:defRPr/>
            </a:lvl1pPr>
          </a:lstStyle>
          <a:p>
            <a:pPr>
              <a:defRPr/>
            </a:pPr>
            <a:endParaRPr lang="es-ES">
              <a:solidFill>
                <a:prstClr val="white">
                  <a:tint val="75000"/>
                </a:prstClr>
              </a:solidFill>
            </a:endParaRPr>
          </a:p>
        </p:txBody>
      </p:sp>
      <p:sp>
        <p:nvSpPr>
          <p:cNvPr id="9" name="5 Marcador de número de diapositiva"/>
          <p:cNvSpPr>
            <a:spLocks noGrp="1"/>
          </p:cNvSpPr>
          <p:nvPr>
            <p:ph type="sldNum" sz="quarter" idx="12"/>
          </p:nvPr>
        </p:nvSpPr>
        <p:spPr/>
        <p:txBody>
          <a:bodyPr/>
          <a:lstStyle>
            <a:lvl1pPr>
              <a:defRPr/>
            </a:lvl1pPr>
          </a:lstStyle>
          <a:p>
            <a:pPr>
              <a:defRPr/>
            </a:pPr>
            <a:fld id="{FE226566-14FB-4695-A877-8A7296153A1E}" type="slidenum">
              <a:rPr lang="es-ES">
                <a:solidFill>
                  <a:prstClr val="white">
                    <a:tint val="75000"/>
                  </a:prstClr>
                </a:solidFill>
              </a:rPr>
              <a:pPr>
                <a:defRPr/>
              </a:pPr>
              <a:t>‹Nº›</a:t>
            </a:fld>
            <a:endParaRPr lang="es-ES">
              <a:solidFill>
                <a:prstClr val="white">
                  <a:tint val="75000"/>
                </a:prstClr>
              </a:solidFill>
            </a:endParaRPr>
          </a:p>
        </p:txBody>
      </p:sp>
    </p:spTree>
    <p:extLst>
      <p:ext uri="{BB962C8B-B14F-4D97-AF65-F5344CB8AC3E}">
        <p14:creationId xmlns:p14="http://schemas.microsoft.com/office/powerpoint/2010/main" val="2975555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DB969C23-DE27-4C21-81BA-5496D6CA5515}" type="datetimeFigureOut">
              <a:rPr lang="es-ES">
                <a:solidFill>
                  <a:prstClr val="white">
                    <a:tint val="75000"/>
                  </a:prstClr>
                </a:solidFill>
              </a:rPr>
              <a:pPr>
                <a:defRPr/>
              </a:pPr>
              <a:t>02/10/2015</a:t>
            </a:fld>
            <a:endParaRPr lang="es-ES">
              <a:solidFill>
                <a:prstClr val="white">
                  <a:tint val="75000"/>
                </a:prstClr>
              </a:solidFill>
            </a:endParaRPr>
          </a:p>
        </p:txBody>
      </p:sp>
      <p:sp>
        <p:nvSpPr>
          <p:cNvPr id="4" name="4 Marcador de pie de página"/>
          <p:cNvSpPr>
            <a:spLocks noGrp="1"/>
          </p:cNvSpPr>
          <p:nvPr>
            <p:ph type="ftr" sz="quarter" idx="11"/>
          </p:nvPr>
        </p:nvSpPr>
        <p:spPr/>
        <p:txBody>
          <a:bodyPr/>
          <a:lstStyle>
            <a:lvl1pPr>
              <a:defRPr/>
            </a:lvl1pPr>
          </a:lstStyle>
          <a:p>
            <a:pPr>
              <a:defRPr/>
            </a:pPr>
            <a:endParaRPr lang="es-ES">
              <a:solidFill>
                <a:prstClr val="white">
                  <a:tint val="75000"/>
                </a:prstClr>
              </a:solidFill>
            </a:endParaRPr>
          </a:p>
        </p:txBody>
      </p:sp>
      <p:sp>
        <p:nvSpPr>
          <p:cNvPr id="5" name="5 Marcador de número de diapositiva"/>
          <p:cNvSpPr>
            <a:spLocks noGrp="1"/>
          </p:cNvSpPr>
          <p:nvPr>
            <p:ph type="sldNum" sz="quarter" idx="12"/>
          </p:nvPr>
        </p:nvSpPr>
        <p:spPr/>
        <p:txBody>
          <a:bodyPr/>
          <a:lstStyle>
            <a:lvl1pPr>
              <a:defRPr/>
            </a:lvl1pPr>
          </a:lstStyle>
          <a:p>
            <a:pPr>
              <a:defRPr/>
            </a:pPr>
            <a:fld id="{3D2C3F47-5493-46A6-AB6A-88B228C64F62}" type="slidenum">
              <a:rPr lang="es-ES">
                <a:solidFill>
                  <a:prstClr val="white">
                    <a:tint val="75000"/>
                  </a:prstClr>
                </a:solidFill>
              </a:rPr>
              <a:pPr>
                <a:defRPr/>
              </a:pPr>
              <a:t>‹Nº›</a:t>
            </a:fld>
            <a:endParaRPr lang="es-ES">
              <a:solidFill>
                <a:prstClr val="white">
                  <a:tint val="75000"/>
                </a:prstClr>
              </a:solidFill>
            </a:endParaRPr>
          </a:p>
        </p:txBody>
      </p:sp>
    </p:spTree>
    <p:extLst>
      <p:ext uri="{BB962C8B-B14F-4D97-AF65-F5344CB8AC3E}">
        <p14:creationId xmlns:p14="http://schemas.microsoft.com/office/powerpoint/2010/main" val="4170531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EB22A13E-5DA3-46AC-8D90-D3903EA47101}" type="datetimeFigureOut">
              <a:rPr lang="es-ES">
                <a:solidFill>
                  <a:prstClr val="white">
                    <a:tint val="75000"/>
                  </a:prstClr>
                </a:solidFill>
              </a:rPr>
              <a:pPr>
                <a:defRPr/>
              </a:pPr>
              <a:t>02/10/2015</a:t>
            </a:fld>
            <a:endParaRPr lang="es-ES">
              <a:solidFill>
                <a:prstClr val="white">
                  <a:tint val="75000"/>
                </a:prstClr>
              </a:solidFill>
            </a:endParaRPr>
          </a:p>
        </p:txBody>
      </p:sp>
      <p:sp>
        <p:nvSpPr>
          <p:cNvPr id="3" name="4 Marcador de pie de página"/>
          <p:cNvSpPr>
            <a:spLocks noGrp="1"/>
          </p:cNvSpPr>
          <p:nvPr>
            <p:ph type="ftr" sz="quarter" idx="11"/>
          </p:nvPr>
        </p:nvSpPr>
        <p:spPr/>
        <p:txBody>
          <a:bodyPr/>
          <a:lstStyle>
            <a:lvl1pPr>
              <a:defRPr/>
            </a:lvl1pPr>
          </a:lstStyle>
          <a:p>
            <a:pPr>
              <a:defRPr/>
            </a:pPr>
            <a:endParaRPr lang="es-ES">
              <a:solidFill>
                <a:prstClr val="white">
                  <a:tint val="75000"/>
                </a:prstClr>
              </a:solidFill>
            </a:endParaRPr>
          </a:p>
        </p:txBody>
      </p:sp>
      <p:sp>
        <p:nvSpPr>
          <p:cNvPr id="4" name="5 Marcador de número de diapositiva"/>
          <p:cNvSpPr>
            <a:spLocks noGrp="1"/>
          </p:cNvSpPr>
          <p:nvPr>
            <p:ph type="sldNum" sz="quarter" idx="12"/>
          </p:nvPr>
        </p:nvSpPr>
        <p:spPr/>
        <p:txBody>
          <a:bodyPr/>
          <a:lstStyle>
            <a:lvl1pPr>
              <a:defRPr/>
            </a:lvl1pPr>
          </a:lstStyle>
          <a:p>
            <a:pPr>
              <a:defRPr/>
            </a:pPr>
            <a:fld id="{A8414D44-62FB-4C33-A428-E0D10383FCD2}" type="slidenum">
              <a:rPr lang="es-ES">
                <a:solidFill>
                  <a:prstClr val="white">
                    <a:tint val="75000"/>
                  </a:prstClr>
                </a:solidFill>
              </a:rPr>
              <a:pPr>
                <a:defRPr/>
              </a:pPr>
              <a:t>‹Nº›</a:t>
            </a:fld>
            <a:endParaRPr lang="es-ES">
              <a:solidFill>
                <a:prstClr val="white">
                  <a:tint val="75000"/>
                </a:prstClr>
              </a:solidFill>
            </a:endParaRPr>
          </a:p>
        </p:txBody>
      </p:sp>
    </p:spTree>
    <p:extLst>
      <p:ext uri="{BB962C8B-B14F-4D97-AF65-F5344CB8AC3E}">
        <p14:creationId xmlns:p14="http://schemas.microsoft.com/office/powerpoint/2010/main" val="3457011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5F6E2324-4189-48BF-A7F8-0FE306F7D374}" type="datetimeFigureOut">
              <a:rPr lang="es-ES">
                <a:solidFill>
                  <a:prstClr val="white">
                    <a:tint val="75000"/>
                  </a:prstClr>
                </a:solidFill>
              </a:rPr>
              <a:pPr>
                <a:defRPr/>
              </a:pPr>
              <a:t>02/10/2015</a:t>
            </a:fld>
            <a:endParaRPr lang="es-ES">
              <a:solidFill>
                <a:prstClr val="white">
                  <a:tint val="75000"/>
                </a:prstClr>
              </a:solidFill>
            </a:endParaRPr>
          </a:p>
        </p:txBody>
      </p:sp>
      <p:sp>
        <p:nvSpPr>
          <p:cNvPr id="6" name="4 Marcador de pie de página"/>
          <p:cNvSpPr>
            <a:spLocks noGrp="1"/>
          </p:cNvSpPr>
          <p:nvPr>
            <p:ph type="ftr" sz="quarter" idx="11"/>
          </p:nvPr>
        </p:nvSpPr>
        <p:spPr/>
        <p:txBody>
          <a:bodyPr/>
          <a:lstStyle>
            <a:lvl1pPr>
              <a:defRPr/>
            </a:lvl1pPr>
          </a:lstStyle>
          <a:p>
            <a:pPr>
              <a:defRPr/>
            </a:pPr>
            <a:endParaRPr lang="es-ES">
              <a:solidFill>
                <a:prstClr val="white">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0517EF77-D4E3-46EA-A7F8-AD3BD956C82A}" type="slidenum">
              <a:rPr lang="es-ES">
                <a:solidFill>
                  <a:prstClr val="white">
                    <a:tint val="75000"/>
                  </a:prstClr>
                </a:solidFill>
              </a:rPr>
              <a:pPr>
                <a:defRPr/>
              </a:pPr>
              <a:t>‹Nº›</a:t>
            </a:fld>
            <a:endParaRPr lang="es-ES">
              <a:solidFill>
                <a:prstClr val="white">
                  <a:tint val="75000"/>
                </a:prstClr>
              </a:solidFill>
            </a:endParaRPr>
          </a:p>
        </p:txBody>
      </p:sp>
    </p:spTree>
    <p:extLst>
      <p:ext uri="{BB962C8B-B14F-4D97-AF65-F5344CB8AC3E}">
        <p14:creationId xmlns:p14="http://schemas.microsoft.com/office/powerpoint/2010/main" val="4189590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E598A456-790E-4D4D-898B-8B481F50EB28}" type="datetimeFigureOut">
              <a:rPr lang="es-ES">
                <a:solidFill>
                  <a:prstClr val="white">
                    <a:tint val="75000"/>
                  </a:prstClr>
                </a:solidFill>
              </a:rPr>
              <a:pPr>
                <a:defRPr/>
              </a:pPr>
              <a:t>02/10/2015</a:t>
            </a:fld>
            <a:endParaRPr lang="es-ES">
              <a:solidFill>
                <a:prstClr val="white">
                  <a:tint val="75000"/>
                </a:prstClr>
              </a:solidFill>
            </a:endParaRPr>
          </a:p>
        </p:txBody>
      </p:sp>
      <p:sp>
        <p:nvSpPr>
          <p:cNvPr id="6" name="4 Marcador de pie de página"/>
          <p:cNvSpPr>
            <a:spLocks noGrp="1"/>
          </p:cNvSpPr>
          <p:nvPr>
            <p:ph type="ftr" sz="quarter" idx="11"/>
          </p:nvPr>
        </p:nvSpPr>
        <p:spPr/>
        <p:txBody>
          <a:bodyPr/>
          <a:lstStyle>
            <a:lvl1pPr>
              <a:defRPr/>
            </a:lvl1pPr>
          </a:lstStyle>
          <a:p>
            <a:pPr>
              <a:defRPr/>
            </a:pPr>
            <a:endParaRPr lang="es-ES">
              <a:solidFill>
                <a:prstClr val="white">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0A481458-C33A-49CD-A5A4-4430730BF69F}" type="slidenum">
              <a:rPr lang="es-ES">
                <a:solidFill>
                  <a:prstClr val="white">
                    <a:tint val="75000"/>
                  </a:prstClr>
                </a:solidFill>
              </a:rPr>
              <a:pPr>
                <a:defRPr/>
              </a:pPr>
              <a:t>‹Nº›</a:t>
            </a:fld>
            <a:endParaRPr lang="es-ES">
              <a:solidFill>
                <a:prstClr val="white">
                  <a:tint val="75000"/>
                </a:prstClr>
              </a:solidFill>
            </a:endParaRPr>
          </a:p>
        </p:txBody>
      </p:sp>
    </p:spTree>
    <p:extLst>
      <p:ext uri="{BB962C8B-B14F-4D97-AF65-F5344CB8AC3E}">
        <p14:creationId xmlns:p14="http://schemas.microsoft.com/office/powerpoint/2010/main" val="289545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000">
              <a:schemeClr val="accent5">
                <a:lumMod val="75000"/>
              </a:schemeClr>
            </a:gs>
            <a:gs pos="39000">
              <a:schemeClr val="accent6">
                <a:lumMod val="50000"/>
              </a:schemeClr>
            </a:gs>
            <a:gs pos="91000">
              <a:srgbClr val="003300"/>
            </a:gs>
          </a:gsLst>
          <a:lin ang="13500000" scaled="1"/>
          <a:tileRect/>
        </a:gra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2 Marcador de texto"/>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143AF721-DC2D-4147-8DBE-98DAEDEECC7A}" type="datetimeFigureOut">
              <a:rPr lang="es-ES">
                <a:solidFill>
                  <a:prstClr val="white">
                    <a:tint val="75000"/>
                  </a:prstClr>
                </a:solidFill>
              </a:rPr>
              <a:pPr>
                <a:defRPr/>
              </a:pPr>
              <a:t>02/10/2015</a:t>
            </a:fld>
            <a:endParaRPr lang="es-ES">
              <a:solidFill>
                <a:prstClr val="white">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ES">
              <a:solidFill>
                <a:prstClr val="white">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B6BA6EC6-7760-4599-AAC1-3D6B107AC5C5}" type="slidenum">
              <a:rPr lang="es-ES">
                <a:solidFill>
                  <a:prstClr val="white">
                    <a:tint val="75000"/>
                  </a:prstClr>
                </a:solidFill>
              </a:rPr>
              <a:pPr>
                <a:defRPr/>
              </a:pPr>
              <a:t>‹Nº›</a:t>
            </a:fld>
            <a:endParaRPr lang="es-ES">
              <a:solidFill>
                <a:prstClr val="white">
                  <a:tint val="75000"/>
                </a:prstClr>
              </a:solidFill>
            </a:endParaRPr>
          </a:p>
        </p:txBody>
      </p:sp>
    </p:spTree>
    <p:extLst>
      <p:ext uri="{BB962C8B-B14F-4D97-AF65-F5344CB8AC3E}">
        <p14:creationId xmlns:p14="http://schemas.microsoft.com/office/powerpoint/2010/main" val="420453513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www.google.com.mx/url?sa=i&amp;rct=j&amp;q=&amp;esrc=s&amp;source=images&amp;cd=&amp;cad=rja&amp;uact=8&amp;ved=0CAcQjRxqFQoTCLaWiP7xo8gCFYVwPgodMtcDOw&amp;url=http://akifrases.com/frase/137922&amp;psig=AFQjCNFPS6AnQo5IU7VDvWW70IdSFshZXg&amp;ust=1443878580240170" TargetMode="Externa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hyperlink" Target="https://www.google.com.mx/url?sa=i&amp;rct=j&amp;q=&amp;esrc=s&amp;source=images&amp;cd=&amp;cad=rja&amp;uact=8&amp;ved=0CAcQjRxqFQoTCMzCwtXyo8gCFQI7PgodDnAK0w&amp;url=http://desarrollopersonalefectivo.com/frases-de-tomar-decisiones/&amp;psig=AFQjCNFPS6AnQo5IU7VDvWW70IdSFshZXg&amp;ust=1443878580240170"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www.google.com.mx/url?sa=i&amp;rct=j&amp;q=&amp;esrc=s&amp;source=images&amp;cd=&amp;cad=rja&amp;uact=8&amp;ved=0CAcQjRxqFQoTCOac0q_JocgCFcR2Pgod-EAOiQ&amp;url=http://es.slideshare.net/YuriAstridPalacios/el-hombre-un-ser-pluridimensional&amp;psig=AFQjCNFQVX8OSO760QjXsU9V3I0cAv9LPg&amp;ust=1443798171858425" TargetMode="External"/><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ww.google.com.mx/url?sa=i&amp;rct=j&amp;q=&amp;esrc=s&amp;source=images&amp;cd=&amp;cad=rja&amp;uact=8&amp;ved=&amp;url=http://www.grupoaukera.com/psicotecnicos/&amp;psig=AFQjCNFQVX8OSO760QjXsU9V3I0cAv9LPg&amp;ust=1443798171858425"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www.google.com.mx/url?sa=i&amp;rct=j&amp;q=&amp;esrc=s&amp;source=images&amp;cd=&amp;cad=rja&amp;uact=8&amp;ved=0CAcQjRxqFQoTCN625q7zo8gCFUY6PgodKI4LmQ&amp;url=http://miguelarino.com/tag/procesos-de-integracion/&amp;psig=AFQjCNGuxS12vAml8SIzfJf2vwWjjIT6Xw&amp;ust=1443879213353247" TargetMode="Externa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hyperlink" Target="https://www.google.com.mx/url?sa=i&amp;rct=j&amp;q=&amp;esrc=s&amp;source=images&amp;cd=&amp;cad=rja&amp;uact=8&amp;ved=0CAcQjRxqFQoTCLTMosXzo8gCFUVsPgodKWMLVA&amp;url=http://lascuatroleyesdelamentesubconsciente.org/&amp;psig=AFQjCNGuxS12vAml8SIzfJf2vwWjjIT6Xw&amp;ust=1443879213353247"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ww.google.com.mx/url?sa=i&amp;rct=j&amp;q=&amp;esrc=s&amp;source=images&amp;cd=&amp;cad=rja&amp;uact=8&amp;ved=0CAcQjRxqFQoTCMWcwYb1o8gCFYxzPgodjt4DUg&amp;url=http://www.tantum.com/conocimiento/tiene-su-empresa-una-dinamica-efectiva-para-tomar-decisiones/&amp;psig=AFQjCNGuxS12vAml8SIzfJf2vwWjjIT6Xw&amp;ust=1443879213353247" TargetMode="External"/><Relationship Id="rId1" Type="http://schemas.openxmlformats.org/officeDocument/2006/relationships/slideLayout" Target="../slideLayouts/slideLayout2.xml"/><Relationship Id="rId4" Type="http://schemas.microsoft.com/office/2007/relationships/hdphoto" Target="../media/hdphoto3.wdp"/></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s://www.google.com.mx/url?sa=i&amp;rct=j&amp;q=&amp;esrc=s&amp;source=images&amp;cd=&amp;cad=rja&amp;uact=8&amp;ved=0CAcQjRxqFQoTCLOgxIz2o8gCFcs_PgodNkAEtg&amp;url=http://es.dreamstime.com/imagenes-de-archivo-tomar-decisiones-image18508504&amp;psig=AFQjCNGuxS12vAml8SIzfJf2vwWjjIT6Xw&amp;ust=1443879213353247"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www.google.com.mx/url?sa=i&amp;rct=j&amp;q=&amp;esrc=s&amp;source=images&amp;cd=&amp;cad=rja&amp;uact=8&amp;ved=0CAcQjRxqFQoTCLewzcH3o8gCFQRZPgod9WQGLQ&amp;url=http://peru.com/estilo-de-vida/vida-sana/4-tips-tomar-decisiones-correctas-vida-noticia-236885&amp;psig=AFQjCNGuxS12vAml8SIzfJf2vwWjjIT6Xw&amp;ust=1443879213353247" TargetMode="External"/><Relationship Id="rId1" Type="http://schemas.openxmlformats.org/officeDocument/2006/relationships/slideLayout" Target="../slideLayouts/slideLayout2.xml"/><Relationship Id="rId4" Type="http://schemas.microsoft.com/office/2007/relationships/hdphoto" Target="../media/hdphoto4.wdp"/></Relationships>
</file>

<file path=ppt/slides/_rels/slide22.xml.rels><?xml version="1.0" encoding="UTF-8" standalone="yes"?>
<Relationships xmlns="http://schemas.openxmlformats.org/package/2006/relationships"><Relationship Id="rId3" Type="http://schemas.openxmlformats.org/officeDocument/2006/relationships/hyperlink" Target="https://www.google.com.mx/url?sa=i&amp;rct=j&amp;q=&amp;esrc=s&amp;source=images&amp;cd=&amp;cad=rja&amp;uact=8&amp;ved=0CAcQjRxqFQoTCIv8jfbyo8gCFYoXPgodS2YCaw&amp;url=https://sexualidadresponsabilidad2012.wordpress.com/2012/10/19/decisiones-que-se-toman-respectoa-la-sexualidad/&amp;psig=AFQjCNFPS6AnQo5IU7VDvWW70IdSFshZXg&amp;ust=1443878580240170" TargetMode="External"/><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s://www.google.com.mx/url?sa=i&amp;rct=j&amp;q=&amp;esrc=s&amp;source=images&amp;cd=&amp;cad=rja&amp;uact=8&amp;ved=0CAcQjRxqFQoTCIe_7JT7o8gCFcWPPgodmd0AUQ&amp;url=http://www.grandespymes.com.ar/2011/11/15/el-miedo-a-tomar-decisiones-y-el-desarrollo-organizacional/&amp;psig=AFQjCNGuxS12vAml8SIzfJf2vwWjjIT6Xw&amp;ust=1443879213353247"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s://www.google.com.mx/url?sa=i&amp;rct=j&amp;q=&amp;esrc=s&amp;source=images&amp;cd=&amp;cad=rja&amp;uact=8&amp;ved=0CAcQjRxqFQoTCLv3-_r5o8gCFYVXPgod-18Hug&amp;url=http://www.sobrecoaching.com/como-tomar-decisiones-importantes.html&amp;psig=AFQjCNGuxS12vAml8SIzfJf2vwWjjIT6Xw&amp;ust=1443879213353247"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google.com.mx/url?sa=i&amp;rct=j&amp;q=&amp;esrc=s&amp;source=images&amp;cd=&amp;cad=rja&amp;uact=8&amp;ved=0CAcQjRxqFQoTCI2918r7o8gCFYM_PgodjvgAZw&amp;url=http://www.blog.alexponce.com/la-voluntad-en-la-toma-de-decisiones/&amp;psig=AFQjCNGuxS12vAml8SIzfJf2vwWjjIT6Xw&amp;ust=1443879213353247" TargetMode="External"/><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s://www.google.com.mx/url?sa=i&amp;rct=j&amp;q=&amp;esrc=s&amp;source=images&amp;cd=&amp;cad=rja&amp;uact=8&amp;ved=0CAcQjRxqFQoTCIHJmuv7o8gCFQoyPgodLR8Amg&amp;url=http://estheredolosi.com/tomar-decisiones-y-alcanzar-los-suenos/&amp;psig=AFQjCNGuxS12vAml8SIzfJf2vwWjjIT6Xw&amp;ust=1443879213353247"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s://www.google.com.mx/url?sa=i&amp;rct=j&amp;q=&amp;esrc=s&amp;source=images&amp;cd=&amp;cad=rja&amp;uact=8&amp;ved=0CAcQjRxqFQoTCMyb8Yz_o8gCFQQ9PgodpGIA0A&amp;url=http://frasesparaelamor.com/una-frase-de-reflexion/reflexion/&amp;psig=AFQjCNFrIWb-13Ib56dNSe2AAn5FVdF9rw&amp;ust=1443882172739232"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google.com.mx/url?sa=i&amp;rct=j&amp;q=&amp;esrc=s&amp;source=images&amp;cd=&amp;cad=rja&amp;uact=8&amp;ved=0CAcQjRxqFQoTCPjJ-IPxo8gCFcl5Pgod_d0FKg&amp;url=http://www.beliefnet.com/columnists/palabrasquefortalecen/2011/12/enemigo-de-tu-matrimonio-no-8-la-toma-de-decisiones-apresurada.html&amp;psig=AFQjCNFPS6AnQo5IU7VDvWW70IdSFshZXg&amp;ust=1443878580240170" TargetMode="Externa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hyperlink" Target="https://www.google.com.mx/url?sa=i&amp;rct=j&amp;q=&amp;esrc=s&amp;source=images&amp;cd=&amp;cad=rja&amp;uact=8&amp;ved=0CAcQjRxqFQoTCIHCoLDxo8gCFQQzPgod1rkCDQ&amp;url=http://www.como-sermillonario.com/el-arte-de-tomar-decisiones/&amp;psig=AFQjCNFPS6AnQo5IU7VDvWW70IdSFshZXg&amp;ust=1443878580240170"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google.com.mx/url?sa=i&amp;rct=j&amp;q=&amp;esrc=s&amp;source=images&amp;cd=&amp;cad=rja&amp;uact=8&amp;ved=0CAcQjRxqFQoTCJ3Y_sLxo8gCFcpXPgodVScFmA&amp;url=http://tradingycoaching.com/2015/09/15/tomar-decisiones-es-sencillo-cuando/&amp;psig=AFQjCNFPS6AnQo5IU7VDvWW70IdSFshZXg&amp;ust=1443878580240170"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WordArt 4"/>
          <p:cNvSpPr>
            <a:spLocks noChangeArrowheads="1" noChangeShapeType="1" noTextEdit="1"/>
          </p:cNvSpPr>
          <p:nvPr/>
        </p:nvSpPr>
        <p:spPr bwMode="auto">
          <a:xfrm>
            <a:off x="201613" y="549275"/>
            <a:ext cx="8763000" cy="1246188"/>
          </a:xfrm>
          <a:prstGeom prst="rect">
            <a:avLst/>
          </a:prstGeom>
          <a:effectLst>
            <a:outerShdw blurRad="50800" dist="50800" dir="5400000" algn="ctr" rotWithShape="0">
              <a:srgbClr val="92D050"/>
            </a:outerShdw>
          </a:effectLst>
          <a:extLst/>
        </p:spPr>
        <p:txBody>
          <a:bodyPr wrap="none" fromWordArt="1">
            <a:prstTxWarp prst="textDeflateBottom">
              <a:avLst>
                <a:gd name="adj" fmla="val 53125"/>
              </a:avLst>
            </a:prstTxWarp>
          </a:bodyPr>
          <a:lstStyle/>
          <a:p>
            <a:pPr algn="ctr" fontAlgn="base">
              <a:spcBef>
                <a:spcPct val="0"/>
              </a:spcBef>
              <a:spcAft>
                <a:spcPct val="0"/>
              </a:spcAft>
              <a:defRPr/>
            </a:pPr>
            <a:r>
              <a:rPr lang="es-MX" sz="2400" kern="10" normalizeH="1" dirty="0">
                <a:ln w="9525">
                  <a:solidFill>
                    <a:srgbClr val="000000"/>
                  </a:solidFill>
                  <a:round/>
                  <a:headEnd/>
                  <a:tailEnd/>
                </a:ln>
                <a:solidFill>
                  <a:srgbClr val="FFCC00"/>
                </a:solidFill>
                <a:latin typeface="Arial Black"/>
                <a:cs typeface="Arial" pitchFamily="34" charset="0"/>
              </a:rPr>
              <a:t>                                         </a:t>
            </a:r>
          </a:p>
        </p:txBody>
      </p:sp>
      <p:sp>
        <p:nvSpPr>
          <p:cNvPr id="5" name="WordArt 5"/>
          <p:cNvSpPr>
            <a:spLocks noChangeArrowheads="1" noChangeShapeType="1" noTextEdit="1"/>
          </p:cNvSpPr>
          <p:nvPr/>
        </p:nvSpPr>
        <p:spPr bwMode="auto">
          <a:xfrm>
            <a:off x="971550" y="1628775"/>
            <a:ext cx="7343775" cy="576263"/>
          </a:xfrm>
          <a:prstGeom prst="rect">
            <a:avLst/>
          </a:prstGeom>
          <a:effectLst>
            <a:outerShdw blurRad="50800" dist="50800" dir="5400000" algn="ctr" rotWithShape="0">
              <a:srgbClr val="FFFF00"/>
            </a:outerShdw>
          </a:effectLst>
          <a:extLst/>
        </p:spPr>
        <p:txBody>
          <a:bodyPr wrap="none" fromWordArt="1">
            <a:prstTxWarp prst="textDeflateBottom">
              <a:avLst>
                <a:gd name="adj" fmla="val 53125"/>
              </a:avLst>
            </a:prstTxWarp>
          </a:bodyPr>
          <a:lstStyle/>
          <a:p>
            <a:pPr algn="ctr" fontAlgn="base">
              <a:spcBef>
                <a:spcPct val="0"/>
              </a:spcBef>
              <a:spcAft>
                <a:spcPct val="0"/>
              </a:spcAft>
              <a:defRPr/>
            </a:pPr>
            <a:r>
              <a:rPr lang="es-MX" sz="3200" kern="10" normalizeH="1" dirty="0">
                <a:ln w="9525">
                  <a:solidFill>
                    <a:srgbClr val="FFFF00"/>
                  </a:solidFill>
                  <a:round/>
                  <a:headEnd/>
                  <a:tailEnd/>
                </a:ln>
                <a:solidFill>
                  <a:srgbClr val="000000"/>
                </a:solidFill>
                <a:latin typeface="Arial Black"/>
                <a:cs typeface="Arial" pitchFamily="34" charset="0"/>
              </a:rPr>
              <a:t>                            </a:t>
            </a:r>
          </a:p>
        </p:txBody>
      </p:sp>
      <p:pic>
        <p:nvPicPr>
          <p:cNvPr id="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9325" y="2060575"/>
            <a:ext cx="1763713" cy="176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6 Rectángulo redondeado"/>
          <p:cNvSpPr/>
          <p:nvPr/>
        </p:nvSpPr>
        <p:spPr>
          <a:xfrm>
            <a:off x="1042988" y="4076700"/>
            <a:ext cx="4465637" cy="431800"/>
          </a:xfrm>
          <a:prstGeom prst="roundRect">
            <a:avLst/>
          </a:prstGeom>
          <a:noFill/>
          <a:ln w="38100" cap="flat" cmpd="sng" algn="ctr">
            <a:solidFill>
              <a:srgbClr val="FFC000"/>
            </a:solidFill>
            <a:prstDash val="solid"/>
          </a:ln>
          <a:effectLst/>
        </p:spPr>
        <p:txBody>
          <a:bodyPr anchor="ctr"/>
          <a:lstStyle/>
          <a:p>
            <a:pPr algn="ctr">
              <a:defRPr/>
            </a:pPr>
            <a:r>
              <a:rPr lang="es-MX" b="1" kern="0" dirty="0">
                <a:solidFill>
                  <a:srgbClr val="FFFF00"/>
                </a:solidFill>
                <a:effectLst>
                  <a:outerShdw blurRad="38100" dist="38100" dir="2700000" algn="tl">
                    <a:srgbClr val="000000">
                      <a:alpha val="43137"/>
                    </a:srgbClr>
                  </a:outerShdw>
                </a:effectLst>
                <a:cs typeface="Arial" pitchFamily="34" charset="0"/>
              </a:rPr>
              <a:t>MATERIAL DIDACTICO: SÓLO VISIÓN</a:t>
            </a:r>
          </a:p>
        </p:txBody>
      </p:sp>
      <p:sp>
        <p:nvSpPr>
          <p:cNvPr id="9" name="8 Rectángulo redondeado"/>
          <p:cNvSpPr/>
          <p:nvPr/>
        </p:nvSpPr>
        <p:spPr>
          <a:xfrm>
            <a:off x="323850" y="4508500"/>
            <a:ext cx="8424863" cy="1854200"/>
          </a:xfrm>
          <a:prstGeom prst="roundRect">
            <a:avLst/>
          </a:prstGeom>
          <a:noFill/>
          <a:ln w="38100" cap="flat" cmpd="sng" algn="ctr">
            <a:solidFill>
              <a:srgbClr val="FFC000"/>
            </a:solidFill>
            <a:prstDash val="solid"/>
          </a:ln>
          <a:effectLst/>
        </p:spPr>
        <p:txBody>
          <a:bodyPr anchor="ctr"/>
          <a:lstStyle/>
          <a:p>
            <a:pPr algn="just">
              <a:defRPr/>
            </a:pPr>
            <a:r>
              <a:rPr lang="es-MX" b="1" kern="0" dirty="0">
                <a:solidFill>
                  <a:srgbClr val="FFC000"/>
                </a:solidFill>
                <a:effectLst>
                  <a:outerShdw blurRad="38100" dist="38100" dir="2700000" algn="tl">
                    <a:srgbClr val="000000">
                      <a:alpha val="43137"/>
                    </a:srgbClr>
                  </a:outerShdw>
                </a:effectLst>
                <a:cs typeface="Arial" pitchFamily="34" charset="0"/>
              </a:rPr>
              <a:t>ORIENTACIÓN EDUCATIVA:   </a:t>
            </a:r>
            <a:r>
              <a:rPr lang="es-MX" b="1" kern="0" dirty="0" smtClean="0">
                <a:solidFill>
                  <a:srgbClr val="FFFF00"/>
                </a:solidFill>
                <a:effectLst>
                  <a:outerShdw blurRad="38100" dist="38100" dir="2700000" algn="tl">
                    <a:srgbClr val="000000">
                      <a:alpha val="43137"/>
                    </a:srgbClr>
                  </a:outerShdw>
                </a:effectLst>
                <a:cs typeface="Arial" pitchFamily="34" charset="0"/>
              </a:rPr>
              <a:t>TERCER SEMESTRE    </a:t>
            </a:r>
            <a:endParaRPr lang="es-MX" b="1" kern="0" dirty="0">
              <a:solidFill>
                <a:srgbClr val="FFFF00"/>
              </a:solidFill>
              <a:effectLst>
                <a:outerShdw blurRad="38100" dist="38100" dir="2700000" algn="tl">
                  <a:srgbClr val="000000">
                    <a:alpha val="43137"/>
                  </a:srgbClr>
                </a:outerShdw>
              </a:effectLst>
              <a:cs typeface="Arial" pitchFamily="34" charset="0"/>
            </a:endParaRPr>
          </a:p>
          <a:p>
            <a:pPr>
              <a:defRPr/>
            </a:pPr>
            <a:r>
              <a:rPr lang="es-MX" b="1" kern="0" dirty="0">
                <a:solidFill>
                  <a:srgbClr val="FFC000"/>
                </a:solidFill>
                <a:effectLst>
                  <a:outerShdw blurRad="38100" dist="38100" dir="2700000" algn="tl">
                    <a:srgbClr val="000000">
                      <a:alpha val="43137"/>
                    </a:srgbClr>
                  </a:outerShdw>
                </a:effectLst>
                <a:cs typeface="Arial" pitchFamily="34" charset="0"/>
              </a:rPr>
              <a:t>MÓDULO </a:t>
            </a:r>
            <a:r>
              <a:rPr lang="es-MX" b="1" kern="0" dirty="0" smtClean="0">
                <a:solidFill>
                  <a:srgbClr val="FFC000"/>
                </a:solidFill>
                <a:effectLst>
                  <a:outerShdw blurRad="38100" dist="38100" dir="2700000" algn="tl">
                    <a:srgbClr val="000000">
                      <a:alpha val="43137"/>
                    </a:srgbClr>
                  </a:outerShdw>
                </a:effectLst>
                <a:cs typeface="Arial" pitchFamily="34" charset="0"/>
              </a:rPr>
              <a:t>III </a:t>
            </a:r>
            <a:r>
              <a:rPr lang="es-MX" b="1" kern="0" dirty="0">
                <a:solidFill>
                  <a:srgbClr val="FFC000"/>
                </a:solidFill>
                <a:effectLst>
                  <a:outerShdw blurRad="38100" dist="38100" dir="2700000" algn="tl">
                    <a:srgbClr val="000000">
                      <a:alpha val="43137"/>
                    </a:srgbClr>
                  </a:outerShdw>
                </a:effectLst>
                <a:cs typeface="Arial" pitchFamily="34" charset="0"/>
              </a:rPr>
              <a:t>:    </a:t>
            </a:r>
            <a:r>
              <a:rPr lang="es-MX" b="1" kern="0" dirty="0" smtClean="0">
                <a:solidFill>
                  <a:srgbClr val="FFFF00"/>
                </a:solidFill>
                <a:effectLst>
                  <a:outerShdw blurRad="38100" dist="38100" dir="2700000" algn="tl">
                    <a:srgbClr val="000000">
                      <a:alpha val="43137"/>
                    </a:srgbClr>
                  </a:outerShdw>
                </a:effectLst>
                <a:cs typeface="Arial" pitchFamily="34" charset="0"/>
              </a:rPr>
              <a:t>PROCESOS PARA LA ENSEÑANZA  Y EL APRENDIZAJE</a:t>
            </a:r>
            <a:r>
              <a:rPr lang="es-MX" b="1" dirty="0" smtClean="0">
                <a:solidFill>
                  <a:srgbClr val="FFFF00"/>
                </a:solidFill>
                <a:cs typeface="Arial" pitchFamily="34" charset="0"/>
              </a:rPr>
              <a:t>.</a:t>
            </a:r>
            <a:endParaRPr lang="es-MX" b="1" kern="0" dirty="0">
              <a:solidFill>
                <a:srgbClr val="FFFF00"/>
              </a:solidFill>
              <a:effectLst>
                <a:outerShdw blurRad="38100" dist="38100" dir="2700000" algn="tl">
                  <a:srgbClr val="000000">
                    <a:alpha val="43137"/>
                  </a:srgbClr>
                </a:outerShdw>
              </a:effectLst>
              <a:cs typeface="Arial" pitchFamily="34" charset="0"/>
            </a:endParaRPr>
          </a:p>
          <a:p>
            <a:pPr algn="just">
              <a:defRPr/>
            </a:pPr>
            <a:r>
              <a:rPr lang="es-MX" b="1" kern="0" dirty="0">
                <a:solidFill>
                  <a:srgbClr val="FFC000"/>
                </a:solidFill>
                <a:effectLst>
                  <a:outerShdw blurRad="38100" dist="38100" dir="2700000" algn="tl">
                    <a:srgbClr val="000000">
                      <a:alpha val="43137"/>
                    </a:srgbClr>
                  </a:outerShdw>
                </a:effectLst>
                <a:cs typeface="Arial" pitchFamily="34" charset="0"/>
              </a:rPr>
              <a:t>TITULO DEL MATERIAL: </a:t>
            </a:r>
            <a:r>
              <a:rPr lang="es-MX" b="1" kern="0" dirty="0" smtClean="0">
                <a:solidFill>
                  <a:srgbClr val="FFFF00"/>
                </a:solidFill>
                <a:effectLst>
                  <a:outerShdw blurRad="38100" dist="38100" dir="2700000" algn="tl">
                    <a:srgbClr val="000000">
                      <a:alpha val="43137"/>
                    </a:srgbClr>
                  </a:outerShdw>
                </a:effectLst>
                <a:cs typeface="Arial" pitchFamily="34" charset="0"/>
              </a:rPr>
              <a:t>MODELO (S) PARA TOMAR DECISIONES ACERTADAS .</a:t>
            </a:r>
            <a:endParaRPr lang="es-MX" b="1" kern="0" dirty="0">
              <a:solidFill>
                <a:srgbClr val="FFFF00"/>
              </a:solidFill>
              <a:effectLst>
                <a:outerShdw blurRad="38100" dist="38100" dir="2700000" algn="tl">
                  <a:srgbClr val="000000">
                    <a:alpha val="43137"/>
                  </a:srgbClr>
                </a:outerShdw>
              </a:effectLst>
              <a:cs typeface="Arial" pitchFamily="34" charset="0"/>
            </a:endParaRPr>
          </a:p>
          <a:p>
            <a:pPr algn="just">
              <a:defRPr/>
            </a:pPr>
            <a:r>
              <a:rPr lang="es-MX" b="1" kern="0" dirty="0">
                <a:solidFill>
                  <a:srgbClr val="FFC000"/>
                </a:solidFill>
                <a:effectLst>
                  <a:outerShdw blurRad="38100" dist="38100" dir="2700000" algn="tl">
                    <a:srgbClr val="000000">
                      <a:alpha val="43137"/>
                    </a:srgbClr>
                  </a:outerShdw>
                </a:effectLst>
                <a:cs typeface="Arial" pitchFamily="34" charset="0"/>
              </a:rPr>
              <a:t>RESPONSABLE:</a:t>
            </a:r>
            <a:r>
              <a:rPr lang="es-MX" b="1" kern="0" dirty="0">
                <a:solidFill>
                  <a:srgbClr val="000000"/>
                </a:solidFill>
                <a:effectLst>
                  <a:outerShdw blurRad="38100" dist="38100" dir="2700000" algn="tl">
                    <a:srgbClr val="000000">
                      <a:alpha val="43137"/>
                    </a:srgbClr>
                  </a:outerShdw>
                </a:effectLst>
                <a:cs typeface="Arial" pitchFamily="34" charset="0"/>
              </a:rPr>
              <a:t> </a:t>
            </a:r>
            <a:r>
              <a:rPr lang="es-MX" b="1" kern="0" dirty="0">
                <a:solidFill>
                  <a:srgbClr val="000000"/>
                </a:solidFill>
                <a:cs typeface="Arial" pitchFamily="34" charset="0"/>
              </a:rPr>
              <a:t>   </a:t>
            </a:r>
            <a:r>
              <a:rPr lang="es-MX" b="1" kern="0" dirty="0">
                <a:solidFill>
                  <a:srgbClr val="FFFF00"/>
                </a:solidFill>
                <a:cs typeface="Arial" pitchFamily="34" charset="0"/>
              </a:rPr>
              <a:t>M. en C. JESÚS DE LA ROSA CANDELAS</a:t>
            </a:r>
          </a:p>
          <a:p>
            <a:pPr algn="just">
              <a:defRPr/>
            </a:pPr>
            <a:r>
              <a:rPr lang="es-MX" b="1" kern="0" dirty="0">
                <a:solidFill>
                  <a:srgbClr val="FFC000"/>
                </a:solidFill>
                <a:effectLst>
                  <a:outerShdw blurRad="38100" dist="38100" dir="2700000" algn="tl">
                    <a:srgbClr val="000000">
                      <a:alpha val="43137"/>
                    </a:srgbClr>
                  </a:outerShdw>
                </a:effectLst>
                <a:cs typeface="Arial" pitchFamily="34" charset="0"/>
              </a:rPr>
              <a:t>FECHA:</a:t>
            </a:r>
            <a:r>
              <a:rPr lang="es-MX" b="1" kern="0" dirty="0">
                <a:solidFill>
                  <a:srgbClr val="000000"/>
                </a:solidFill>
                <a:cs typeface="Arial" pitchFamily="34" charset="0"/>
              </a:rPr>
              <a:t>   </a:t>
            </a:r>
            <a:r>
              <a:rPr lang="es-MX" b="1" kern="0" dirty="0">
                <a:solidFill>
                  <a:srgbClr val="92D050"/>
                </a:solidFill>
                <a:cs typeface="Arial" pitchFamily="34" charset="0"/>
              </a:rPr>
              <a:t>27 DE </a:t>
            </a:r>
            <a:r>
              <a:rPr lang="es-MX" b="1" kern="0" dirty="0" smtClean="0">
                <a:solidFill>
                  <a:srgbClr val="92D050"/>
                </a:solidFill>
                <a:cs typeface="Arial" pitchFamily="34" charset="0"/>
              </a:rPr>
              <a:t>SEPTIEMBRE  </a:t>
            </a:r>
            <a:r>
              <a:rPr lang="es-MX" b="1" kern="0" dirty="0">
                <a:solidFill>
                  <a:srgbClr val="92D050"/>
                </a:solidFill>
                <a:cs typeface="Arial" pitchFamily="34" charset="0"/>
              </a:rPr>
              <a:t>DE  2015</a:t>
            </a:r>
          </a:p>
        </p:txBody>
      </p:sp>
      <p:sp>
        <p:nvSpPr>
          <p:cNvPr id="8" name="WordArt 4"/>
          <p:cNvSpPr>
            <a:spLocks noChangeArrowheads="1" noChangeShapeType="1" noTextEdit="1"/>
          </p:cNvSpPr>
          <p:nvPr/>
        </p:nvSpPr>
        <p:spPr bwMode="auto">
          <a:xfrm>
            <a:off x="611188" y="549275"/>
            <a:ext cx="7921625" cy="1246188"/>
          </a:xfrm>
          <a:prstGeom prst="rect">
            <a:avLst/>
          </a:prstGeom>
          <a:effectLst>
            <a:outerShdw blurRad="50800" dist="50800" dir="5400000" algn="ctr" rotWithShape="0">
              <a:srgbClr val="92D050"/>
            </a:outerShdw>
          </a:effectLst>
          <a:extLst/>
        </p:spPr>
        <p:txBody>
          <a:bodyPr wrap="none" fromWordArt="1">
            <a:prstTxWarp prst="textDeflateBottom">
              <a:avLst>
                <a:gd name="adj" fmla="val 53125"/>
              </a:avLst>
            </a:prstTxWarp>
          </a:bodyPr>
          <a:lstStyle/>
          <a:p>
            <a:pPr algn="ctr" fontAlgn="base">
              <a:spcBef>
                <a:spcPct val="0"/>
              </a:spcBef>
              <a:spcAft>
                <a:spcPct val="0"/>
              </a:spcAft>
              <a:defRPr/>
            </a:pPr>
            <a:r>
              <a:rPr lang="es-MX" sz="1600" kern="10" normalizeH="1" dirty="0">
                <a:ln w="9525">
                  <a:solidFill>
                    <a:srgbClr val="000000"/>
                  </a:solidFill>
                  <a:round/>
                  <a:headEnd/>
                  <a:tailEnd/>
                </a:ln>
                <a:solidFill>
                  <a:srgbClr val="FFCC00"/>
                </a:solidFill>
                <a:latin typeface="Arial Black"/>
                <a:cs typeface="Arial" pitchFamily="34" charset="0"/>
              </a:rPr>
              <a:t>                                         </a:t>
            </a:r>
          </a:p>
        </p:txBody>
      </p:sp>
      <p:sp>
        <p:nvSpPr>
          <p:cNvPr id="10" name="WordArt 5"/>
          <p:cNvSpPr>
            <a:spLocks noChangeArrowheads="1" noChangeShapeType="1" noTextEdit="1"/>
          </p:cNvSpPr>
          <p:nvPr/>
        </p:nvSpPr>
        <p:spPr bwMode="auto">
          <a:xfrm>
            <a:off x="1403350" y="1628775"/>
            <a:ext cx="6408738" cy="431800"/>
          </a:xfrm>
          <a:prstGeom prst="rect">
            <a:avLst/>
          </a:prstGeom>
          <a:effectLst>
            <a:outerShdw blurRad="50800" dist="50800" dir="5400000" algn="ctr" rotWithShape="0">
              <a:srgbClr val="FFFF00"/>
            </a:outerShdw>
          </a:effectLst>
          <a:extLst/>
        </p:spPr>
        <p:txBody>
          <a:bodyPr wrap="none" fromWordArt="1">
            <a:prstTxWarp prst="textDeflateBottom">
              <a:avLst>
                <a:gd name="adj" fmla="val 53125"/>
              </a:avLst>
            </a:prstTxWarp>
          </a:bodyPr>
          <a:lstStyle/>
          <a:p>
            <a:pPr algn="ctr" fontAlgn="base">
              <a:spcBef>
                <a:spcPct val="0"/>
              </a:spcBef>
              <a:spcAft>
                <a:spcPct val="0"/>
              </a:spcAft>
              <a:defRPr/>
            </a:pPr>
            <a:r>
              <a:rPr lang="es-MX" sz="2000" kern="10" normalizeH="1" dirty="0">
                <a:ln w="9525">
                  <a:solidFill>
                    <a:srgbClr val="FFFF00"/>
                  </a:solidFill>
                  <a:round/>
                  <a:headEnd/>
                  <a:tailEnd/>
                </a:ln>
                <a:solidFill>
                  <a:srgbClr val="000000"/>
                </a:solidFill>
                <a:latin typeface="Arial Black"/>
                <a:cs typeface="Arial" pitchFamily="34" charset="0"/>
              </a:rPr>
              <a:t>                            </a:t>
            </a:r>
          </a:p>
        </p:txBody>
      </p:sp>
      <p:sp>
        <p:nvSpPr>
          <p:cNvPr id="11" name="WordArt 4"/>
          <p:cNvSpPr>
            <a:spLocks noChangeArrowheads="1" noChangeShapeType="1" noTextEdit="1"/>
          </p:cNvSpPr>
          <p:nvPr/>
        </p:nvSpPr>
        <p:spPr bwMode="auto">
          <a:xfrm>
            <a:off x="201488" y="260648"/>
            <a:ext cx="8763000" cy="1246188"/>
          </a:xfrm>
          <a:prstGeom prst="rect">
            <a:avLst/>
          </a:prstGeom>
          <a:effectLst>
            <a:outerShdw blurRad="50800" dist="50800" dir="5400000" algn="ctr" rotWithShape="0">
              <a:srgbClr val="92D050"/>
            </a:outerShdw>
          </a:effectLst>
          <a:extLst/>
        </p:spPr>
        <p:txBody>
          <a:bodyPr wrap="none" fromWordArt="1">
            <a:prstTxWarp prst="textDeflateBottom">
              <a:avLst>
                <a:gd name="adj" fmla="val 53125"/>
              </a:avLst>
            </a:prstTxWarp>
          </a:bodyPr>
          <a:lstStyle/>
          <a:p>
            <a:pPr algn="ctr" fontAlgn="base">
              <a:spcBef>
                <a:spcPct val="0"/>
              </a:spcBef>
              <a:spcAft>
                <a:spcPct val="0"/>
              </a:spcAft>
            </a:pPr>
            <a:r>
              <a:rPr lang="es-MX" sz="2400" kern="10" normalizeH="1" dirty="0" smtClean="0">
                <a:ln w="9525">
                  <a:solidFill>
                    <a:srgbClr val="000000"/>
                  </a:solidFill>
                  <a:round/>
                  <a:headEnd/>
                  <a:tailEnd/>
                </a:ln>
                <a:solidFill>
                  <a:srgbClr val="FFCC00"/>
                </a:solidFill>
                <a:latin typeface="Arial Black"/>
              </a:rPr>
              <a:t>UNIVERSIDAD AUTONOMA DEL ESTADO DE MEXICO</a:t>
            </a:r>
          </a:p>
        </p:txBody>
      </p:sp>
      <p:sp>
        <p:nvSpPr>
          <p:cNvPr id="12" name="WordArt 5"/>
          <p:cNvSpPr>
            <a:spLocks noChangeArrowheads="1" noChangeShapeType="1" noTextEdit="1"/>
          </p:cNvSpPr>
          <p:nvPr/>
        </p:nvSpPr>
        <p:spPr bwMode="auto">
          <a:xfrm>
            <a:off x="971600" y="1412776"/>
            <a:ext cx="7344000" cy="576000"/>
          </a:xfrm>
          <a:prstGeom prst="rect">
            <a:avLst/>
          </a:prstGeom>
          <a:effectLst>
            <a:outerShdw blurRad="50800" dist="50800" dir="5400000" algn="ctr" rotWithShape="0">
              <a:srgbClr val="FFFF00"/>
            </a:outerShdw>
          </a:effectLst>
          <a:extLst/>
        </p:spPr>
        <p:txBody>
          <a:bodyPr wrap="none" fromWordArt="1">
            <a:prstTxWarp prst="textDeflateBottom">
              <a:avLst>
                <a:gd name="adj" fmla="val 53125"/>
              </a:avLst>
            </a:prstTxWarp>
          </a:bodyPr>
          <a:lstStyle/>
          <a:p>
            <a:pPr algn="ctr" fontAlgn="base">
              <a:spcBef>
                <a:spcPct val="0"/>
              </a:spcBef>
              <a:spcAft>
                <a:spcPct val="0"/>
              </a:spcAft>
            </a:pPr>
            <a:r>
              <a:rPr lang="es-MX" sz="3200" kern="10" normalizeH="1" dirty="0" smtClean="0">
                <a:ln w="9525">
                  <a:solidFill>
                    <a:srgbClr val="FFFF00"/>
                  </a:solidFill>
                  <a:round/>
                  <a:headEnd/>
                  <a:tailEnd/>
                </a:ln>
                <a:solidFill>
                  <a:srgbClr val="000000"/>
                </a:solidFill>
                <a:latin typeface="Arial Black"/>
              </a:rPr>
              <a:t>ESCUELA PREPARATORIA TEXCOCO</a:t>
            </a:r>
          </a:p>
        </p:txBody>
      </p:sp>
    </p:spTree>
    <p:extLst>
      <p:ext uri="{BB962C8B-B14F-4D97-AF65-F5344CB8AC3E}">
        <p14:creationId xmlns:p14="http://schemas.microsoft.com/office/powerpoint/2010/main" val="7632364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par>
                                <p:cTn id="8" presetID="2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edge">
                                      <p:cBhvr>
                                        <p:cTn id="10" dur="2000"/>
                                        <p:tgtEl>
                                          <p:spTgt spid="5"/>
                                        </p:tgtEl>
                                      </p:cBhvr>
                                    </p:animEffect>
                                  </p:childTnLst>
                                </p:cTn>
                              </p:par>
                              <p:par>
                                <p:cTn id="11" presetID="2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edge">
                                      <p:cBhvr>
                                        <p:cTn id="13" dur="2000"/>
                                        <p:tgtEl>
                                          <p:spTgt spid="6"/>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0"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edge">
                                      <p:cBhvr>
                                        <p:cTn id="18" dur="2000"/>
                                        <p:tgtEl>
                                          <p:spTgt spid="8"/>
                                        </p:tgtEl>
                                      </p:cBhvr>
                                    </p:animEffect>
                                  </p:childTnLst>
                                </p:cTn>
                              </p:par>
                              <p:par>
                                <p:cTn id="19" presetID="20"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edge">
                                      <p:cBhvr>
                                        <p:cTn id="21" dur="20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20"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edge">
                                      <p:cBhvr>
                                        <p:cTn id="26" dur="2000"/>
                                        <p:tgtEl>
                                          <p:spTgt spid="11"/>
                                        </p:tgtEl>
                                      </p:cBhvr>
                                    </p:animEffect>
                                  </p:childTnLst>
                                </p:cTn>
                              </p:par>
                              <p:par>
                                <p:cTn id="27" presetID="2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edge">
                                      <p:cBhvr>
                                        <p:cTn id="29"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lstStyle/>
          <a:p>
            <a:pPr marL="0" indent="0" algn="just">
              <a:buNone/>
            </a:pPr>
            <a:r>
              <a:rPr lang="es-MX" dirty="0" smtClean="0">
                <a:solidFill>
                  <a:srgbClr val="FFFF00"/>
                </a:solidFill>
              </a:rPr>
              <a:t>Tomar decisiones se hace a diario y es probable que al tomar tantas, algunas sean automáticas. Las buenas decisiones no se logran fácilmente, son la consecuencia de un laborioso y ordenado proceso mental. </a:t>
            </a:r>
            <a:endParaRPr lang="es-MX" dirty="0">
              <a:solidFill>
                <a:srgbClr val="FFFF00"/>
              </a:solidFill>
            </a:endParaRPr>
          </a:p>
        </p:txBody>
      </p:sp>
      <p:sp>
        <p:nvSpPr>
          <p:cNvPr id="4" name="3 Rectángulo"/>
          <p:cNvSpPr/>
          <p:nvPr/>
        </p:nvSpPr>
        <p:spPr>
          <a:xfrm>
            <a:off x="0" y="6550223"/>
            <a:ext cx="5436096" cy="307777"/>
          </a:xfrm>
          <a:prstGeom prst="rect">
            <a:avLst/>
          </a:prstGeom>
        </p:spPr>
        <p:txBody>
          <a:bodyPr wrap="square">
            <a:spAutoFit/>
          </a:bodyPr>
          <a:lstStyle/>
          <a:p>
            <a:r>
              <a:rPr lang="es-MX" sz="1400" dirty="0" smtClean="0">
                <a:solidFill>
                  <a:srgbClr val="FFFF00"/>
                </a:solidFill>
                <a:latin typeface="Segoe UI"/>
              </a:rPr>
              <a:t>http://www.cienciared.com.ar/ra/usr/4/26/m0.pdf</a:t>
            </a:r>
            <a:endParaRPr lang="es-MX" sz="1400" dirty="0">
              <a:solidFill>
                <a:srgbClr val="FFFF00"/>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7167" y="2996953"/>
            <a:ext cx="5126834" cy="3861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6146" b="77907" l="4154" r="94154"/>
                    </a14:imgEffect>
                  </a14:imgLayer>
                </a14:imgProps>
              </a:ext>
              <a:ext uri="{28A0092B-C50C-407E-A947-70E740481C1C}">
                <a14:useLocalDpi xmlns:a14="http://schemas.microsoft.com/office/drawing/2010/main" val="0"/>
              </a:ext>
            </a:extLst>
          </a:blip>
          <a:srcRect l="5692" t="5904" r="5468" b="23867"/>
          <a:stretch/>
        </p:blipFill>
        <p:spPr bwMode="auto">
          <a:xfrm>
            <a:off x="683568" y="3212976"/>
            <a:ext cx="3776893" cy="2765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Llamada rectangular"/>
          <p:cNvSpPr/>
          <p:nvPr/>
        </p:nvSpPr>
        <p:spPr>
          <a:xfrm>
            <a:off x="144016" y="3068960"/>
            <a:ext cx="1979712" cy="792088"/>
          </a:xfrm>
          <a:prstGeom prst="wedgeRectCallout">
            <a:avLst>
              <a:gd name="adj1" fmla="val -1238"/>
              <a:gd name="adj2" fmla="val 80394"/>
            </a:avLst>
          </a:prstGeom>
          <a:gradFill flip="none" rotWithShape="1">
            <a:gsLst>
              <a:gs pos="0">
                <a:schemeClr val="dk1">
                  <a:shade val="45000"/>
                  <a:satMod val="155000"/>
                </a:schemeClr>
              </a:gs>
              <a:gs pos="60000">
                <a:schemeClr val="dk1">
                  <a:shade val="95000"/>
                  <a:satMod val="150000"/>
                </a:schemeClr>
              </a:gs>
              <a:gs pos="100000">
                <a:schemeClr val="dk1">
                  <a:tint val="87000"/>
                  <a:satMod val="250000"/>
                </a:schemeClr>
              </a:gs>
            </a:gsLst>
            <a:path path="circle">
              <a:fillToRect t="100000" r="100000"/>
            </a:path>
            <a:tileRect l="-100000" b="-100000"/>
          </a:gradFill>
        </p:spPr>
        <p:style>
          <a:lnRef idx="0">
            <a:schemeClr val="dk1"/>
          </a:lnRef>
          <a:fillRef idx="3">
            <a:schemeClr val="dk1"/>
          </a:fillRef>
          <a:effectRef idx="3">
            <a:schemeClr val="dk1"/>
          </a:effectRef>
          <a:fontRef idx="minor">
            <a:schemeClr val="lt1"/>
          </a:fontRef>
        </p:style>
        <p:txBody>
          <a:bodyPr rtlCol="0" anchor="ctr"/>
          <a:lstStyle/>
          <a:p>
            <a:pPr algn="ctr"/>
            <a:r>
              <a:rPr lang="es-MX" sz="2400" dirty="0" smtClean="0"/>
              <a:t>Estudio o no estudio?</a:t>
            </a:r>
            <a:endParaRPr lang="es-MX" sz="2400" dirty="0"/>
          </a:p>
        </p:txBody>
      </p:sp>
    </p:spTree>
    <p:extLst>
      <p:ext uri="{BB962C8B-B14F-4D97-AF65-F5344CB8AC3E}">
        <p14:creationId xmlns:p14="http://schemas.microsoft.com/office/powerpoint/2010/main" val="26734422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lstStyle/>
          <a:p>
            <a:pPr marL="0" indent="0" algn="just">
              <a:buNone/>
            </a:pPr>
            <a:r>
              <a:rPr lang="es-MX" dirty="0">
                <a:solidFill>
                  <a:srgbClr val="FFFF00"/>
                </a:solidFill>
              </a:rPr>
              <a:t>Si queremos </a:t>
            </a:r>
            <a:r>
              <a:rPr lang="es-MX" dirty="0" smtClean="0">
                <a:solidFill>
                  <a:srgbClr val="FFFF00"/>
                </a:solidFill>
              </a:rPr>
              <a:t>tomar una decisión correctamente</a:t>
            </a:r>
            <a:r>
              <a:rPr lang="es-MX" dirty="0">
                <a:solidFill>
                  <a:srgbClr val="FFFF00"/>
                </a:solidFill>
              </a:rPr>
              <a:t>, debemos ser conscientes de que una buena decisión es un proceso que necesita tiempo y </a:t>
            </a:r>
            <a:r>
              <a:rPr lang="es-MX" dirty="0" smtClean="0">
                <a:solidFill>
                  <a:srgbClr val="FFFF00"/>
                </a:solidFill>
              </a:rPr>
              <a:t>planificación. </a:t>
            </a:r>
            <a:endParaRPr lang="es-MX" dirty="0">
              <a:solidFill>
                <a:srgbClr val="FFFF00"/>
              </a:solidFill>
            </a:endParaRPr>
          </a:p>
        </p:txBody>
      </p:sp>
      <p:pic>
        <p:nvPicPr>
          <p:cNvPr id="3076" name="Picture 4" descr="http://akifrases.com/frases-imagenes/frase-reflexionar-serena-muy-serenamente-es-mejor-que-tomar-decisiones-desesperadas-franz-kafka-137922.jp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0478" t="16524" b="23119"/>
          <a:stretch/>
        </p:blipFill>
        <p:spPr bwMode="auto">
          <a:xfrm>
            <a:off x="611560" y="2852936"/>
            <a:ext cx="6165117" cy="2520280"/>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6">
            <a:hlinkClick r:id="rId4"/>
          </p:cNvPr>
          <p:cNvSpPr>
            <a:spLocks noChangeAspect="1" noChangeArrowheads="1"/>
          </p:cNvSpPr>
          <p:nvPr/>
        </p:nvSpPr>
        <p:spPr bwMode="auto">
          <a:xfrm>
            <a:off x="53975" y="-1455738"/>
            <a:ext cx="3333750" cy="30384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07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8860" y="4293096"/>
            <a:ext cx="2851959" cy="2599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62370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363272" cy="5721499"/>
          </a:xfrm>
        </p:spPr>
        <p:txBody>
          <a:bodyPr/>
          <a:lstStyle/>
          <a:p>
            <a:pPr marL="0" indent="0" algn="just">
              <a:buNone/>
            </a:pPr>
            <a:r>
              <a:rPr lang="es-MX" dirty="0">
                <a:solidFill>
                  <a:srgbClr val="FFFF00"/>
                </a:solidFill>
              </a:rPr>
              <a:t>T</a:t>
            </a:r>
            <a:r>
              <a:rPr lang="es-MX" dirty="0" smtClean="0">
                <a:solidFill>
                  <a:srgbClr val="FFFF00"/>
                </a:solidFill>
              </a:rPr>
              <a:t>omar de decisiones implica una acción que tiene un determinado fin u objetivo, por lo que es útil conocer que procesos se aplican y abarcan para tomar decisiones efectivas. </a:t>
            </a:r>
            <a:endParaRPr lang="es-MX" dirty="0">
              <a:solidFill>
                <a:srgbClr val="FFFF00"/>
              </a:solidFill>
            </a:endParaRPr>
          </a:p>
        </p:txBody>
      </p:sp>
      <p:sp>
        <p:nvSpPr>
          <p:cNvPr id="4" name="3 Rectángulo"/>
          <p:cNvSpPr/>
          <p:nvPr/>
        </p:nvSpPr>
        <p:spPr>
          <a:xfrm>
            <a:off x="-24083" y="6581001"/>
            <a:ext cx="8676456" cy="276999"/>
          </a:xfrm>
          <a:prstGeom prst="rect">
            <a:avLst/>
          </a:prstGeom>
        </p:spPr>
        <p:txBody>
          <a:bodyPr wrap="square">
            <a:spAutoFit/>
          </a:bodyPr>
          <a:lstStyle/>
          <a:p>
            <a:r>
              <a:rPr lang="es-MX" sz="1200" dirty="0" smtClean="0">
                <a:solidFill>
                  <a:srgbClr val="FFFF00"/>
                </a:solidFill>
                <a:latin typeface="Segoe UI"/>
              </a:rPr>
              <a:t>http://www.virtual.unal.edu.co/cursos/sedes/manizales/4010014/Contenidos/Capitulos%20PDF/CAPITULO%202.pdf</a:t>
            </a:r>
            <a:endParaRPr lang="es-MX" sz="1200" dirty="0">
              <a:solidFill>
                <a:srgbClr val="FFFF00"/>
              </a:solidFill>
            </a:endParaRPr>
          </a:p>
        </p:txBody>
      </p:sp>
      <p:pic>
        <p:nvPicPr>
          <p:cNvPr id="21506" name="Picture 2" descr="http://image.slidesharecdn.com/elhombreunserpluridimensional-110520003243-phpapp02/95/el-hombre-un-ser-pluridimensional-3-728.jpg?cb=1305852614">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6229" t="32530" r="32411" b="13433"/>
          <a:stretch/>
        </p:blipFill>
        <p:spPr bwMode="auto">
          <a:xfrm>
            <a:off x="5292080" y="3416425"/>
            <a:ext cx="2805362" cy="2748879"/>
          </a:xfrm>
          <a:prstGeom prst="rect">
            <a:avLst/>
          </a:prstGeom>
          <a:noFill/>
          <a:extLst>
            <a:ext uri="{909E8E84-426E-40DD-AFC4-6F175D3DCCD1}">
              <a14:hiddenFill xmlns:a14="http://schemas.microsoft.com/office/drawing/2010/main">
                <a:solidFill>
                  <a:srgbClr val="FFFFFF"/>
                </a:solidFill>
              </a14:hiddenFill>
            </a:ext>
          </a:extLst>
        </p:spPr>
      </p:pic>
      <p:sp>
        <p:nvSpPr>
          <p:cNvPr id="5" name="4 Llamada rectangular"/>
          <p:cNvSpPr/>
          <p:nvPr/>
        </p:nvSpPr>
        <p:spPr>
          <a:xfrm>
            <a:off x="3563638" y="2984377"/>
            <a:ext cx="2016224" cy="864096"/>
          </a:xfrm>
          <a:prstGeom prst="wedgeRectCallout">
            <a:avLst>
              <a:gd name="adj1" fmla="val 65242"/>
              <a:gd name="adj2" fmla="val 161908"/>
            </a:avLst>
          </a:prstGeom>
          <a:gradFill flip="none" rotWithShape="1">
            <a:gsLst>
              <a:gs pos="0">
                <a:schemeClr val="accent1">
                  <a:shade val="45000"/>
                  <a:satMod val="155000"/>
                </a:schemeClr>
              </a:gs>
              <a:gs pos="60000">
                <a:schemeClr val="accent1">
                  <a:shade val="95000"/>
                  <a:satMod val="150000"/>
                </a:schemeClr>
              </a:gs>
              <a:gs pos="100000">
                <a:schemeClr val="accent1">
                  <a:tint val="87000"/>
                  <a:satMod val="250000"/>
                </a:schemeClr>
              </a:gs>
            </a:gsLst>
            <a:lin ang="2700000" scaled="1"/>
            <a:tileRect/>
          </a:gradFill>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2400" dirty="0" smtClean="0">
                <a:solidFill>
                  <a:schemeClr val="bg1">
                    <a:lumMod val="95000"/>
                    <a:lumOff val="5000"/>
                  </a:schemeClr>
                </a:solidFill>
                <a:effectLst>
                  <a:outerShdw blurRad="38100" dist="38100" dir="2700000" algn="tl">
                    <a:srgbClr val="000000">
                      <a:alpha val="43137"/>
                    </a:srgbClr>
                  </a:outerShdw>
                </a:effectLst>
              </a:rPr>
              <a:t>Úsalo antes de decidir</a:t>
            </a:r>
            <a:endParaRPr lang="es-MX" sz="2400" dirty="0">
              <a:solidFill>
                <a:schemeClr val="bg1">
                  <a:lumMod val="95000"/>
                  <a:lumOff val="5000"/>
                </a:schemeClr>
              </a:solidFill>
              <a:effectLst>
                <a:outerShdw blurRad="38100" dist="38100" dir="2700000" algn="tl">
                  <a:srgbClr val="000000">
                    <a:alpha val="43137"/>
                  </a:srgbClr>
                </a:outerShdw>
              </a:effectLst>
            </a:endParaRPr>
          </a:p>
        </p:txBody>
      </p:sp>
      <p:pic>
        <p:nvPicPr>
          <p:cNvPr id="21507" name="Picture 3"/>
          <p:cNvPicPr>
            <a:picLocks noChangeAspect="1" noChangeArrowheads="1"/>
          </p:cNvPicPr>
          <p:nvPr/>
        </p:nvPicPr>
        <p:blipFill rotWithShape="1">
          <a:blip r:embed="rId4">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l="10127" t="29132" r="37649" b="9998"/>
          <a:stretch/>
        </p:blipFill>
        <p:spPr bwMode="auto">
          <a:xfrm>
            <a:off x="0" y="3311236"/>
            <a:ext cx="3158836" cy="3131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7 Llamada rectangular"/>
          <p:cNvSpPr/>
          <p:nvPr/>
        </p:nvSpPr>
        <p:spPr>
          <a:xfrm>
            <a:off x="2222982" y="4005064"/>
            <a:ext cx="1412914" cy="432048"/>
          </a:xfrm>
          <a:prstGeom prst="wedgeRectCallout">
            <a:avLst>
              <a:gd name="adj1" fmla="val -71501"/>
              <a:gd name="adj2" fmla="val 32036"/>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5400000" scaled="1"/>
            <a:tileRect/>
          </a:gradFill>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2400" dirty="0" smtClean="0">
                <a:solidFill>
                  <a:schemeClr val="bg1">
                    <a:lumMod val="95000"/>
                    <a:lumOff val="5000"/>
                  </a:schemeClr>
                </a:solidFill>
                <a:effectLst>
                  <a:outerShdw blurRad="38100" dist="38100" dir="2700000" algn="tl">
                    <a:srgbClr val="000000">
                      <a:alpha val="43137"/>
                    </a:srgbClr>
                  </a:outerShdw>
                </a:effectLst>
              </a:rPr>
              <a:t>Cierto…</a:t>
            </a:r>
            <a:endParaRPr lang="es-MX" sz="2400" dirty="0">
              <a:solidFill>
                <a:schemeClr val="bg1">
                  <a:lumMod val="95000"/>
                  <a:lumOff val="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582227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lstStyle/>
          <a:p>
            <a:pPr marL="0" lvl="0" indent="0" algn="just">
              <a:buNone/>
            </a:pPr>
            <a:r>
              <a:rPr lang="es-MX" dirty="0">
                <a:solidFill>
                  <a:srgbClr val="FFFF00"/>
                </a:solidFill>
              </a:rPr>
              <a:t>Tomar una buena decisión consiste en trazar el objetivo que se quiere conseguir</a:t>
            </a:r>
            <a:r>
              <a:rPr lang="es-MX" dirty="0" smtClean="0">
                <a:solidFill>
                  <a:srgbClr val="FFFF00"/>
                </a:solidFill>
              </a:rPr>
              <a:t>, reunir </a:t>
            </a:r>
            <a:r>
              <a:rPr lang="es-MX" dirty="0">
                <a:solidFill>
                  <a:srgbClr val="FFFF00"/>
                </a:solidFill>
              </a:rPr>
              <a:t>toda la información relevante y tener en cuenta las preferencias del que tiene que tomar dicha decisión</a:t>
            </a:r>
            <a:r>
              <a:rPr lang="es-MX" dirty="0" smtClean="0">
                <a:solidFill>
                  <a:srgbClr val="FFFF00"/>
                </a:solidFill>
              </a:rPr>
              <a:t>..</a:t>
            </a:r>
            <a:endParaRPr lang="es-MX" dirty="0">
              <a:solidFill>
                <a:srgbClr val="FFFF00"/>
              </a:solidFill>
            </a:endParaRPr>
          </a:p>
          <a:p>
            <a:endParaRPr lang="es-MX" dirty="0">
              <a:solidFill>
                <a:srgbClr val="FFFF00"/>
              </a:solidFill>
            </a:endParaRPr>
          </a:p>
        </p:txBody>
      </p:sp>
      <p:pic>
        <p:nvPicPr>
          <p:cNvPr id="2050" name="Picture 2" descr="http://static1.squarespace.com/static/54384a56e4b08b77aeea48c5/t/55c7c948e4b0325796a17228/1439156555584/">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3212976"/>
            <a:ext cx="6863798" cy="3157348"/>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24083" y="6581001"/>
            <a:ext cx="8676456" cy="276999"/>
          </a:xfrm>
          <a:prstGeom prst="rect">
            <a:avLst/>
          </a:prstGeom>
        </p:spPr>
        <p:txBody>
          <a:bodyPr wrap="square">
            <a:spAutoFit/>
          </a:bodyPr>
          <a:lstStyle/>
          <a:p>
            <a:r>
              <a:rPr lang="es-MX" sz="1200" dirty="0" smtClean="0">
                <a:solidFill>
                  <a:srgbClr val="FFFF00"/>
                </a:solidFill>
                <a:latin typeface="Segoe UI"/>
              </a:rPr>
              <a:t>http://www.virtual.unal.edu.co/cursos/sedes/manizales/4010014/Contenidos/Capitulos%20PDF/CAPITULO%202.pdf</a:t>
            </a:r>
            <a:endParaRPr lang="es-MX" sz="1200" dirty="0">
              <a:solidFill>
                <a:srgbClr val="FFFF00"/>
              </a:solidFill>
            </a:endParaRPr>
          </a:p>
        </p:txBody>
      </p:sp>
    </p:spTree>
    <p:extLst>
      <p:ext uri="{BB962C8B-B14F-4D97-AF65-F5344CB8AC3E}">
        <p14:creationId xmlns:p14="http://schemas.microsoft.com/office/powerpoint/2010/main" val="35847606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548680"/>
            <a:ext cx="8229600" cy="5649491"/>
          </a:xfrm>
        </p:spPr>
        <p:txBody>
          <a:bodyPr/>
          <a:lstStyle/>
          <a:p>
            <a:pPr marL="0" indent="0" algn="just">
              <a:buNone/>
            </a:pPr>
            <a:r>
              <a:rPr lang="es-MX" dirty="0" smtClean="0">
                <a:solidFill>
                  <a:srgbClr val="FFFF00"/>
                </a:solidFill>
              </a:rPr>
              <a:t>Por ello la única manera de tomar una buena decisión es a través de la aplicación de un buen procedimiento, o modelo de toma de decisiones, el cual nos ahorrará tiempo, esfuerzo y energía. </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3768" y="2924944"/>
            <a:ext cx="38100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38651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340768"/>
            <a:ext cx="8229600" cy="4785395"/>
          </a:xfrm>
        </p:spPr>
        <p:txBody>
          <a:bodyPr/>
          <a:lstStyle/>
          <a:p>
            <a:pPr lvl="0"/>
            <a:r>
              <a:rPr lang="es-MX" dirty="0" smtClean="0">
                <a:solidFill>
                  <a:srgbClr val="FFFF00"/>
                </a:solidFill>
              </a:rPr>
              <a:t>Concentrarse </a:t>
            </a:r>
            <a:r>
              <a:rPr lang="es-MX" dirty="0">
                <a:solidFill>
                  <a:srgbClr val="FFFF00"/>
                </a:solidFill>
              </a:rPr>
              <a:t>en lo realmente importante. </a:t>
            </a:r>
            <a:endParaRPr lang="es-MX" dirty="0" smtClean="0">
              <a:solidFill>
                <a:srgbClr val="FFFF00"/>
              </a:solidFill>
            </a:endParaRPr>
          </a:p>
          <a:p>
            <a:pPr lvl="0" algn="just"/>
            <a:r>
              <a:rPr lang="es-MX" dirty="0" smtClean="0">
                <a:solidFill>
                  <a:srgbClr val="FFFF00"/>
                </a:solidFill>
              </a:rPr>
              <a:t>Realizar proceso </a:t>
            </a:r>
            <a:r>
              <a:rPr lang="es-MX" dirty="0">
                <a:solidFill>
                  <a:srgbClr val="FFFF00"/>
                </a:solidFill>
              </a:rPr>
              <a:t>de forma lógica y coherente. </a:t>
            </a:r>
            <a:endParaRPr lang="es-MX" dirty="0" smtClean="0">
              <a:solidFill>
                <a:srgbClr val="FFFF00"/>
              </a:solidFill>
            </a:endParaRPr>
          </a:p>
          <a:p>
            <a:pPr lvl="0" algn="just"/>
            <a:r>
              <a:rPr lang="es-MX" dirty="0" smtClean="0">
                <a:solidFill>
                  <a:srgbClr val="FFFF00"/>
                </a:solidFill>
              </a:rPr>
              <a:t>Tomar los </a:t>
            </a:r>
            <a:r>
              <a:rPr lang="es-MX" dirty="0">
                <a:solidFill>
                  <a:srgbClr val="FFFF00"/>
                </a:solidFill>
              </a:rPr>
              <a:t>elementos objetivos </a:t>
            </a:r>
            <a:r>
              <a:rPr lang="es-MX" dirty="0" smtClean="0">
                <a:solidFill>
                  <a:srgbClr val="FFFF00"/>
                </a:solidFill>
              </a:rPr>
              <a:t>y subjetivos, usando una </a:t>
            </a:r>
            <a:r>
              <a:rPr lang="es-MX" dirty="0">
                <a:solidFill>
                  <a:srgbClr val="FFFF00"/>
                </a:solidFill>
              </a:rPr>
              <a:t>estructura de pensamiento analítica e intuitiva. </a:t>
            </a:r>
            <a:endParaRPr lang="es-MX" dirty="0" smtClean="0">
              <a:solidFill>
                <a:srgbClr val="FFFF00"/>
              </a:solidFill>
            </a:endParaRPr>
          </a:p>
          <a:p>
            <a:endParaRPr lang="es-MX" dirty="0">
              <a:solidFill>
                <a:srgbClr val="FFFF00"/>
              </a:solidFill>
            </a:endParaRPr>
          </a:p>
        </p:txBody>
      </p:sp>
      <p:sp>
        <p:nvSpPr>
          <p:cNvPr id="5" name="4 Rectángulo redondeado"/>
          <p:cNvSpPr/>
          <p:nvPr/>
        </p:nvSpPr>
        <p:spPr>
          <a:xfrm>
            <a:off x="827584" y="332656"/>
            <a:ext cx="7488832" cy="576064"/>
          </a:xfrm>
          <a:prstGeom prst="round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5400000" scaled="1"/>
            <a:tileRect/>
          </a:gra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s-MX" sz="2800" dirty="0" smtClean="0">
                <a:solidFill>
                  <a:schemeClr val="bg1">
                    <a:lumMod val="95000"/>
                    <a:lumOff val="5000"/>
                  </a:schemeClr>
                </a:solidFill>
                <a:effectLst>
                  <a:outerShdw blurRad="38100" dist="38100" dir="2700000" algn="tl">
                    <a:srgbClr val="000000">
                      <a:alpha val="43137"/>
                    </a:srgbClr>
                  </a:outerShdw>
                </a:effectLst>
              </a:rPr>
              <a:t>CRITERIOS PARA TOMAR UNA DECISIÓN EFICAZ</a:t>
            </a:r>
            <a:endParaRPr lang="es-MX" sz="1600" dirty="0">
              <a:solidFill>
                <a:schemeClr val="bg1">
                  <a:lumMod val="95000"/>
                  <a:lumOff val="5000"/>
                </a:schemeClr>
              </a:solidFill>
              <a:effectLst>
                <a:outerShdw blurRad="38100" dist="38100" dir="2700000" algn="tl">
                  <a:srgbClr val="000000">
                    <a:alpha val="43137"/>
                  </a:srgbClr>
                </a:outerShdw>
              </a:effectLst>
            </a:endParaRPr>
          </a:p>
        </p:txBody>
      </p:sp>
      <p:pic>
        <p:nvPicPr>
          <p:cNvPr id="6146" name="Picture 2" descr="http://miguelarino.files.wordpress.com/2012/01/mafalda2.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705389"/>
            <a:ext cx="2481064" cy="3138547"/>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lascuatroleyesdelamentesubconsciente.org/wp-content/uploads/2015/07/Tomar-decisiones.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609" y="4201047"/>
            <a:ext cx="3528392" cy="2642890"/>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24083" y="6581001"/>
            <a:ext cx="8676456" cy="276999"/>
          </a:xfrm>
          <a:prstGeom prst="rect">
            <a:avLst/>
          </a:prstGeom>
        </p:spPr>
        <p:txBody>
          <a:bodyPr wrap="square">
            <a:spAutoFit/>
          </a:bodyPr>
          <a:lstStyle/>
          <a:p>
            <a:r>
              <a:rPr lang="es-MX" sz="1200" dirty="0" smtClean="0">
                <a:solidFill>
                  <a:srgbClr val="FFFF00"/>
                </a:solidFill>
                <a:latin typeface="Segoe UI"/>
              </a:rPr>
              <a:t>http://www.virtual.unal.edu.co/cursos/sedes/manizales/4010014/Contenidos/Capitulos%20PDF/CAPITULO%202.pdf</a:t>
            </a:r>
            <a:endParaRPr lang="es-MX" sz="1200" dirty="0">
              <a:solidFill>
                <a:srgbClr val="FFFF00"/>
              </a:solidFill>
            </a:endParaRPr>
          </a:p>
        </p:txBody>
      </p:sp>
    </p:spTree>
    <p:extLst>
      <p:ext uri="{BB962C8B-B14F-4D97-AF65-F5344CB8AC3E}">
        <p14:creationId xmlns:p14="http://schemas.microsoft.com/office/powerpoint/2010/main" val="25340002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lstStyle/>
          <a:p>
            <a:pPr lvl="0"/>
            <a:r>
              <a:rPr lang="es-MX" dirty="0">
                <a:solidFill>
                  <a:srgbClr val="FFFF00"/>
                </a:solidFill>
              </a:rPr>
              <a:t>Recoger la información necesaria para optar o elegir. </a:t>
            </a:r>
          </a:p>
          <a:p>
            <a:pPr lvl="0" algn="just"/>
            <a:r>
              <a:rPr lang="es-MX" dirty="0">
                <a:solidFill>
                  <a:srgbClr val="FFFF00"/>
                </a:solidFill>
              </a:rPr>
              <a:t>Recopilar las informaciones, </a:t>
            </a:r>
            <a:r>
              <a:rPr lang="es-MX" dirty="0" smtClean="0">
                <a:solidFill>
                  <a:srgbClr val="FFFF00"/>
                </a:solidFill>
              </a:rPr>
              <a:t>experiencias que </a:t>
            </a:r>
            <a:r>
              <a:rPr lang="es-MX" dirty="0">
                <a:solidFill>
                  <a:srgbClr val="FFFF00"/>
                </a:solidFill>
              </a:rPr>
              <a:t>se han formado en torno a la elección. </a:t>
            </a:r>
          </a:p>
          <a:p>
            <a:pPr lvl="0" algn="just"/>
            <a:r>
              <a:rPr lang="es-MX" dirty="0">
                <a:solidFill>
                  <a:srgbClr val="FFFF00"/>
                </a:solidFill>
              </a:rPr>
              <a:t>Ser directos y flexibles antes, durante y después del proceso. </a:t>
            </a:r>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3771621"/>
            <a:ext cx="4115172" cy="3086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redondeado"/>
          <p:cNvSpPr/>
          <p:nvPr/>
        </p:nvSpPr>
        <p:spPr>
          <a:xfrm>
            <a:off x="3275856" y="5373216"/>
            <a:ext cx="3600400" cy="122413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smtClean="0">
                <a:solidFill>
                  <a:schemeClr val="bg1"/>
                </a:solidFill>
                <a:effectLst>
                  <a:outerShdw blurRad="38100" dist="38100" dir="2700000" algn="tl">
                    <a:srgbClr val="000000">
                      <a:alpha val="43137"/>
                    </a:srgbClr>
                  </a:outerShdw>
                </a:effectLst>
                <a:latin typeface="Bradley Hand ITC" pitchFamily="66" charset="0"/>
              </a:rPr>
              <a:t>ME ENSEÑA A SER DIRECTO Y FLEXIBLE</a:t>
            </a:r>
            <a:endParaRPr lang="es-MX" sz="2400" b="1" dirty="0">
              <a:solidFill>
                <a:schemeClr val="bg1"/>
              </a:solidFill>
              <a:effectLst>
                <a:outerShdw blurRad="38100" dist="38100" dir="2700000" algn="tl">
                  <a:srgbClr val="000000">
                    <a:alpha val="43137"/>
                  </a:srgbClr>
                </a:outerShdw>
              </a:effectLst>
              <a:latin typeface="Bradley Hand ITC" pitchFamily="66" charset="0"/>
            </a:endParaRPr>
          </a:p>
        </p:txBody>
      </p:sp>
    </p:spTree>
    <p:extLst>
      <p:ext uri="{BB962C8B-B14F-4D97-AF65-F5344CB8AC3E}">
        <p14:creationId xmlns:p14="http://schemas.microsoft.com/office/powerpoint/2010/main" val="21558158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lstStyle/>
          <a:p>
            <a:pPr marL="0" indent="0" algn="just">
              <a:buNone/>
            </a:pPr>
            <a:r>
              <a:rPr lang="es-MX" dirty="0">
                <a:solidFill>
                  <a:srgbClr val="FFFF00"/>
                </a:solidFill>
              </a:rPr>
              <a:t>T</a:t>
            </a:r>
            <a:r>
              <a:rPr lang="es-MX" dirty="0" smtClean="0">
                <a:solidFill>
                  <a:srgbClr val="FFFF00"/>
                </a:solidFill>
              </a:rPr>
              <a:t>omar decisiones puede llegar a ser desconcertante, por la imposibilidad de asimilar toda la información necesaria para adoptar la decisión adecuada. Todo ello nos lleva a pensar que el tomar decisiones supone un proceso mental, que lleva en si mismo los siguientes pasos:</a:t>
            </a:r>
          </a:p>
          <a:p>
            <a:endParaRPr lang="es-MX" dirty="0">
              <a:solidFill>
                <a:srgbClr val="FFFF00"/>
              </a:solidFill>
            </a:endParaRPr>
          </a:p>
        </p:txBody>
      </p:sp>
      <p:sp>
        <p:nvSpPr>
          <p:cNvPr id="4" name="3 Rectángulo"/>
          <p:cNvSpPr/>
          <p:nvPr/>
        </p:nvSpPr>
        <p:spPr>
          <a:xfrm>
            <a:off x="0" y="6505599"/>
            <a:ext cx="7884368" cy="307777"/>
          </a:xfrm>
          <a:prstGeom prst="rect">
            <a:avLst/>
          </a:prstGeom>
        </p:spPr>
        <p:txBody>
          <a:bodyPr wrap="square">
            <a:spAutoFit/>
          </a:bodyPr>
          <a:lstStyle/>
          <a:p>
            <a:r>
              <a:rPr lang="es-MX" sz="1400" dirty="0" smtClean="0">
                <a:solidFill>
                  <a:srgbClr val="FFFF00"/>
                </a:solidFill>
                <a:latin typeface="Segoe UI"/>
              </a:rPr>
              <a:t>https://www.um.es/coie/guia-salidas/guia-salidas-08-toma-decisiones.pdf</a:t>
            </a:r>
            <a:endParaRPr lang="es-MX" sz="1400" dirty="0">
              <a:solidFill>
                <a:srgbClr val="FFFF00"/>
              </a:solidFill>
            </a:endParaRPr>
          </a:p>
        </p:txBody>
      </p:sp>
      <p:pic>
        <p:nvPicPr>
          <p:cNvPr id="8194" name="Picture 2" descr="http://www.tantum.com/conocimiento/wp-content/uploads/2013/03/toma-decisiones.jpg">
            <a:hlinkClick r:id="rId2"/>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8834" b="93286" l="5654" r="92226"/>
                    </a14:imgEffect>
                  </a14:imgLayer>
                </a14:imgProps>
              </a:ext>
              <a:ext uri="{28A0092B-C50C-407E-A947-70E740481C1C}">
                <a14:useLocalDpi xmlns:a14="http://schemas.microsoft.com/office/drawing/2010/main" val="0"/>
              </a:ext>
            </a:extLst>
          </a:blip>
          <a:srcRect l="8364" r="7942"/>
          <a:stretch/>
        </p:blipFill>
        <p:spPr bwMode="auto">
          <a:xfrm>
            <a:off x="2784764" y="3100239"/>
            <a:ext cx="3144981" cy="37577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99855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600200"/>
            <a:ext cx="8640960" cy="4525963"/>
          </a:xfrm>
        </p:spPr>
        <p:txBody>
          <a:bodyPr/>
          <a:lstStyle/>
          <a:p>
            <a:pPr algn="just"/>
            <a:r>
              <a:rPr lang="es-MX" b="1" dirty="0" smtClean="0">
                <a:solidFill>
                  <a:srgbClr val="FFC000"/>
                </a:solidFill>
              </a:rPr>
              <a:t>IDENTIFICACIÓN DEL PROBLEMA</a:t>
            </a:r>
            <a:r>
              <a:rPr lang="es-MX" dirty="0" smtClean="0">
                <a:solidFill>
                  <a:srgbClr val="FFFF00"/>
                </a:solidFill>
              </a:rPr>
              <a:t>: reconocer </a:t>
            </a:r>
            <a:r>
              <a:rPr lang="es-MX" dirty="0">
                <a:solidFill>
                  <a:srgbClr val="FFFF00"/>
                </a:solidFill>
              </a:rPr>
              <a:t>cuando estamos ante un problema para buscar alternativas al mismo</a:t>
            </a:r>
            <a:r>
              <a:rPr lang="es-MX" dirty="0" smtClean="0">
                <a:solidFill>
                  <a:srgbClr val="FFFF00"/>
                </a:solidFill>
              </a:rPr>
              <a:t>. Reflexión: ¿</a:t>
            </a:r>
            <a:r>
              <a:rPr lang="es-MX" dirty="0">
                <a:solidFill>
                  <a:srgbClr val="FFFF00"/>
                </a:solidFill>
              </a:rPr>
              <a:t>qué hay que decidir? </a:t>
            </a:r>
            <a:endParaRPr lang="es-MX" dirty="0" smtClean="0">
              <a:solidFill>
                <a:srgbClr val="FFFF00"/>
              </a:solidFill>
            </a:endParaRPr>
          </a:p>
        </p:txBody>
      </p:sp>
      <p:sp>
        <p:nvSpPr>
          <p:cNvPr id="4" name="3 Rectángulo"/>
          <p:cNvSpPr/>
          <p:nvPr/>
        </p:nvSpPr>
        <p:spPr>
          <a:xfrm>
            <a:off x="0" y="6505599"/>
            <a:ext cx="7884368" cy="307777"/>
          </a:xfrm>
          <a:prstGeom prst="rect">
            <a:avLst/>
          </a:prstGeom>
        </p:spPr>
        <p:txBody>
          <a:bodyPr wrap="square">
            <a:spAutoFit/>
          </a:bodyPr>
          <a:lstStyle/>
          <a:p>
            <a:r>
              <a:rPr lang="es-MX" sz="1400" dirty="0" smtClean="0">
                <a:solidFill>
                  <a:srgbClr val="FFFF00"/>
                </a:solidFill>
                <a:latin typeface="Segoe UI"/>
              </a:rPr>
              <a:t>https://www.um.es/coie/guia-salidas/guia-salidas-08-toma-decisiones.pdf</a:t>
            </a:r>
            <a:endParaRPr lang="es-MX" sz="1400" dirty="0">
              <a:solidFill>
                <a:srgbClr val="FFFF00"/>
              </a:solidFill>
            </a:endParaRPr>
          </a:p>
        </p:txBody>
      </p:sp>
      <p:sp>
        <p:nvSpPr>
          <p:cNvPr id="5" name="4 Rectángulo redondeado"/>
          <p:cNvSpPr/>
          <p:nvPr/>
        </p:nvSpPr>
        <p:spPr>
          <a:xfrm>
            <a:off x="514777" y="404665"/>
            <a:ext cx="8161679" cy="648072"/>
          </a:xfrm>
          <a:prstGeom prst="round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2700000" scaled="1"/>
            <a:tileRect/>
          </a:gradFill>
          <a:effectLst>
            <a:glow rad="139700">
              <a:schemeClr val="accent4">
                <a:satMod val="175000"/>
                <a:alpha val="40000"/>
              </a:schemeClr>
            </a:glow>
            <a:outerShdw blurRad="65500" dist="38100" dir="5400000" rotWithShape="0">
              <a:srgbClr val="000000">
                <a:alpha val="40000"/>
              </a:srgbClr>
            </a:outerShdw>
          </a:effectLst>
        </p:spPr>
        <p:style>
          <a:lnRef idx="0">
            <a:schemeClr val="dk1"/>
          </a:lnRef>
          <a:fillRef idx="3">
            <a:schemeClr val="dk1"/>
          </a:fillRef>
          <a:effectRef idx="3">
            <a:schemeClr val="dk1"/>
          </a:effectRef>
          <a:fontRef idx="minor">
            <a:schemeClr val="lt1"/>
          </a:fontRef>
        </p:style>
        <p:txBody>
          <a:bodyPr anchor="ctr"/>
          <a:lstStyle/>
          <a:p>
            <a:pPr algn="ctr">
              <a:defRPr/>
            </a:pPr>
            <a:r>
              <a:rPr lang="es-MX" sz="3200" b="1" i="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PASOS PARA LA TOMA DE DECISIONES </a:t>
            </a:r>
            <a:endParaRPr lang="es-MX" b="1" i="1"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9679" y="3438484"/>
            <a:ext cx="3469621" cy="279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Llamada rectangular"/>
          <p:cNvSpPr/>
          <p:nvPr/>
        </p:nvSpPr>
        <p:spPr>
          <a:xfrm>
            <a:off x="4860032" y="3438484"/>
            <a:ext cx="3600400" cy="638588"/>
          </a:xfrm>
          <a:prstGeom prst="wedgeRectCallout">
            <a:avLst>
              <a:gd name="adj1" fmla="val -64701"/>
              <a:gd name="adj2" fmla="val 110230"/>
            </a:avLst>
          </a:prstGeom>
          <a:solidFill>
            <a:srgbClr val="00B050"/>
          </a:solidFill>
          <a:ln>
            <a:solidFill>
              <a:schemeClr val="accent5">
                <a:lumMod val="60000"/>
                <a:lumOff val="4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s-MX" b="1" dirty="0" smtClean="0">
                <a:solidFill>
                  <a:schemeClr val="bg1"/>
                </a:solidFill>
                <a:effectLst>
                  <a:outerShdw blurRad="38100" dist="38100" dir="2700000" algn="tl">
                    <a:srgbClr val="000000">
                      <a:alpha val="43137"/>
                    </a:srgbClr>
                  </a:outerShdw>
                </a:effectLst>
              </a:rPr>
              <a:t>CREO QUE TENGO UN PROBLEMA!!</a:t>
            </a:r>
            <a:endParaRPr lang="es-MX"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981068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lstStyle/>
          <a:p>
            <a:pPr lvl="0" algn="just"/>
            <a:r>
              <a:rPr lang="es-MX" b="1" dirty="0">
                <a:solidFill>
                  <a:srgbClr val="FFC000"/>
                </a:solidFill>
                <a:effectLst>
                  <a:outerShdw blurRad="38100" dist="38100" dir="2700000" algn="tl">
                    <a:srgbClr val="000000">
                      <a:alpha val="43137"/>
                    </a:srgbClr>
                  </a:outerShdw>
                </a:effectLst>
              </a:rPr>
              <a:t>ANÁLISIS DEL PROBLEMA</a:t>
            </a:r>
            <a:r>
              <a:rPr lang="es-MX" dirty="0">
                <a:solidFill>
                  <a:srgbClr val="FFFF00"/>
                </a:solidFill>
              </a:rPr>
              <a:t>: determinar causas y consecuencias del problema y recoger la máxima información sobre el mismo. Reflexión: ¿cuáles son las opciones posibles?</a:t>
            </a:r>
          </a:p>
          <a:p>
            <a:endParaRPr lang="es-MX" dirty="0"/>
          </a:p>
        </p:txBody>
      </p:sp>
      <p:pic>
        <p:nvPicPr>
          <p:cNvPr id="10242" name="Picture 2" descr="http://thumbs.dreamstime.com/z/tomar-decisiones-18508504.jpg">
            <a:hlinkClick r:id="rId2"/>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2848"/>
          <a:stretch/>
        </p:blipFill>
        <p:spPr bwMode="auto">
          <a:xfrm>
            <a:off x="2051720" y="2852936"/>
            <a:ext cx="5086350" cy="32623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513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p:txBody>
          <a:bodyPr/>
          <a:lstStyle/>
          <a:p>
            <a:pPr algn="l"/>
            <a:r>
              <a:rPr lang="es-ES" b="1" smtClean="0">
                <a:solidFill>
                  <a:srgbClr val="FFC000"/>
                </a:solidFill>
              </a:rPr>
              <a:t>JUSTIFICACIÓN</a:t>
            </a:r>
            <a:endParaRPr lang="es-MX" smtClean="0"/>
          </a:p>
        </p:txBody>
      </p:sp>
      <p:sp>
        <p:nvSpPr>
          <p:cNvPr id="3075" name="2 Marcador de contenido"/>
          <p:cNvSpPr>
            <a:spLocks noGrp="1"/>
          </p:cNvSpPr>
          <p:nvPr>
            <p:ph idx="1"/>
          </p:nvPr>
        </p:nvSpPr>
        <p:spPr>
          <a:xfrm>
            <a:off x="457200" y="1412875"/>
            <a:ext cx="8229600" cy="4713288"/>
          </a:xfrm>
        </p:spPr>
        <p:txBody>
          <a:bodyPr/>
          <a:lstStyle/>
          <a:p>
            <a:pPr marL="0" indent="0" algn="just">
              <a:buFont typeface="Arial" pitchFamily="34" charset="0"/>
              <a:buNone/>
            </a:pPr>
            <a:r>
              <a:rPr lang="es-MX" dirty="0" smtClean="0">
                <a:solidFill>
                  <a:srgbClr val="FFFF00"/>
                </a:solidFill>
                <a:latin typeface="GillSansStd"/>
              </a:rPr>
              <a:t>En cada momento estamos tomando decisiones y en muchas ocasiones se realiza erróneamente. Esta presentación intenta mostrar la mejor forma de tomar una decisión de manera responsable, esto es, teniendo una base teórica mediante un modelo. Nos plantea estrategias para tomar decisiones de manera eficaz, pero esto realizándose de forma pensante, racional. </a:t>
            </a:r>
            <a:endParaRPr lang="es-MX" dirty="0" smtClean="0">
              <a:solidFill>
                <a:srgbClr val="FFFF00"/>
              </a:solidFill>
            </a:endParaRPr>
          </a:p>
        </p:txBody>
      </p:sp>
    </p:spTree>
    <p:extLst>
      <p:ext uri="{BB962C8B-B14F-4D97-AF65-F5344CB8AC3E}">
        <p14:creationId xmlns:p14="http://schemas.microsoft.com/office/powerpoint/2010/main" val="2210701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3375092"/>
            <a:ext cx="5712736" cy="3452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contenido"/>
          <p:cNvSpPr>
            <a:spLocks noGrp="1"/>
          </p:cNvSpPr>
          <p:nvPr>
            <p:ph idx="1"/>
          </p:nvPr>
        </p:nvSpPr>
        <p:spPr>
          <a:xfrm>
            <a:off x="457200" y="476672"/>
            <a:ext cx="8229600" cy="5649491"/>
          </a:xfrm>
        </p:spPr>
        <p:txBody>
          <a:bodyPr/>
          <a:lstStyle/>
          <a:p>
            <a:pPr algn="just"/>
            <a:r>
              <a:rPr lang="es-MX" b="1" dirty="0" smtClean="0">
                <a:solidFill>
                  <a:srgbClr val="FFC000"/>
                </a:solidFill>
              </a:rPr>
              <a:t>EVALUACIÓN O ESTUDIO DE OPCIONES O ALTERNATIVAS</a:t>
            </a:r>
            <a:r>
              <a:rPr lang="es-MX" dirty="0" smtClean="0">
                <a:solidFill>
                  <a:srgbClr val="FFFF00"/>
                </a:solidFill>
              </a:rPr>
              <a:t>: identificar las posibles soluciones al problema o tema, así como sus posibles consecuencias. Reflexión: ¿ventajas e inconvenientes de cada alternativa? </a:t>
            </a:r>
            <a:endParaRPr lang="es-MX" dirty="0">
              <a:solidFill>
                <a:srgbClr val="FFFF00"/>
              </a:solidFill>
            </a:endParaRPr>
          </a:p>
        </p:txBody>
      </p:sp>
      <p:sp>
        <p:nvSpPr>
          <p:cNvPr id="4" name="3 Rectángulo"/>
          <p:cNvSpPr/>
          <p:nvPr/>
        </p:nvSpPr>
        <p:spPr>
          <a:xfrm>
            <a:off x="0" y="6505599"/>
            <a:ext cx="7884368" cy="307777"/>
          </a:xfrm>
          <a:prstGeom prst="rect">
            <a:avLst/>
          </a:prstGeom>
        </p:spPr>
        <p:txBody>
          <a:bodyPr wrap="square">
            <a:spAutoFit/>
          </a:bodyPr>
          <a:lstStyle/>
          <a:p>
            <a:r>
              <a:rPr lang="es-MX" sz="1400" dirty="0" smtClean="0">
                <a:solidFill>
                  <a:srgbClr val="FFFF00"/>
                </a:solidFill>
                <a:latin typeface="Segoe UI"/>
              </a:rPr>
              <a:t>https://www.um.es/coie/guia-salidas/guia-salidas-08-toma-decisiones.pdf</a:t>
            </a:r>
            <a:endParaRPr lang="es-MX" sz="1400" dirty="0">
              <a:solidFill>
                <a:srgbClr val="FFFF00"/>
              </a:solidFill>
            </a:endParaRPr>
          </a:p>
        </p:txBody>
      </p:sp>
      <p:sp>
        <p:nvSpPr>
          <p:cNvPr id="2" name="1 Rectángulo"/>
          <p:cNvSpPr/>
          <p:nvPr/>
        </p:nvSpPr>
        <p:spPr>
          <a:xfrm>
            <a:off x="6588224" y="4509120"/>
            <a:ext cx="1440160" cy="360040"/>
          </a:xfrm>
          <a:prstGeom prst="rect">
            <a:avLst/>
          </a:prstGeom>
          <a:solidFill>
            <a:srgbClr val="FFFF00"/>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effectLst>
                  <a:outerShdw blurRad="38100" dist="38100" dir="2700000" algn="tl">
                    <a:srgbClr val="000000">
                      <a:alpha val="43137"/>
                    </a:srgbClr>
                  </a:outerShdw>
                </a:effectLst>
              </a:rPr>
              <a:t>ESTUDIAR</a:t>
            </a:r>
            <a:endParaRPr lang="es-MX" b="1" dirty="0">
              <a:solidFill>
                <a:schemeClr val="bg1"/>
              </a:solidFill>
              <a:effectLst>
                <a:outerShdw blurRad="38100" dist="38100" dir="2700000" algn="tl">
                  <a:srgbClr val="000000">
                    <a:alpha val="43137"/>
                  </a:srgbClr>
                </a:outerShdw>
              </a:effectLst>
            </a:endParaRPr>
          </a:p>
        </p:txBody>
      </p:sp>
      <p:sp>
        <p:nvSpPr>
          <p:cNvPr id="6" name="5 Rectángulo"/>
          <p:cNvSpPr/>
          <p:nvPr/>
        </p:nvSpPr>
        <p:spPr>
          <a:xfrm>
            <a:off x="1259632" y="4196858"/>
            <a:ext cx="1440160" cy="360040"/>
          </a:xfrm>
          <a:prstGeom prst="rect">
            <a:avLst/>
          </a:prstGeom>
          <a:solidFill>
            <a:srgbClr val="FFFF00"/>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effectLst>
                  <a:outerShdw blurRad="38100" dist="38100" dir="2700000" algn="tl">
                    <a:srgbClr val="000000">
                      <a:alpha val="43137"/>
                    </a:srgbClr>
                  </a:outerShdw>
                </a:effectLst>
              </a:rPr>
              <a:t>TRABAJAR</a:t>
            </a:r>
            <a:endParaRPr lang="es-MX" b="1" dirty="0">
              <a:solidFill>
                <a:schemeClr val="bg1"/>
              </a:solidFill>
              <a:effectLst>
                <a:outerShdw blurRad="38100" dist="38100" dir="2700000" algn="tl">
                  <a:srgbClr val="000000">
                    <a:alpha val="43137"/>
                  </a:srgbClr>
                </a:outerShdw>
              </a:effectLst>
            </a:endParaRPr>
          </a:p>
        </p:txBody>
      </p:sp>
      <p:sp>
        <p:nvSpPr>
          <p:cNvPr id="7" name="6 Rectángulo"/>
          <p:cNvSpPr/>
          <p:nvPr/>
        </p:nvSpPr>
        <p:spPr>
          <a:xfrm>
            <a:off x="3707904" y="3140968"/>
            <a:ext cx="1205880" cy="360040"/>
          </a:xfrm>
          <a:prstGeom prst="rect">
            <a:avLst/>
          </a:prstGeom>
          <a:solidFill>
            <a:srgbClr val="FFFF00"/>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effectLst>
                  <a:outerShdw blurRad="38100" dist="38100" dir="2700000" algn="tl">
                    <a:srgbClr val="000000">
                      <a:alpha val="43137"/>
                    </a:srgbClr>
                  </a:outerShdw>
                </a:effectLst>
              </a:rPr>
              <a:t>SEXO</a:t>
            </a:r>
            <a:endParaRPr lang="es-MX"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978758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476672"/>
            <a:ext cx="8496944" cy="5649491"/>
          </a:xfrm>
        </p:spPr>
        <p:txBody>
          <a:bodyPr/>
          <a:lstStyle/>
          <a:p>
            <a:pPr lvl="0" algn="just"/>
            <a:r>
              <a:rPr lang="es-MX" b="1" dirty="0" smtClean="0">
                <a:solidFill>
                  <a:srgbClr val="FFC000"/>
                </a:solidFill>
              </a:rPr>
              <a:t>SELECCIÓN DE LA MEJOR OPCIÓN</a:t>
            </a:r>
            <a:r>
              <a:rPr lang="es-MX" dirty="0" smtClean="0">
                <a:solidFill>
                  <a:srgbClr val="FFFF00"/>
                </a:solidFill>
              </a:rPr>
              <a:t>: elegir </a:t>
            </a:r>
            <a:r>
              <a:rPr lang="es-MX" dirty="0">
                <a:solidFill>
                  <a:srgbClr val="FFFF00"/>
                </a:solidFill>
              </a:rPr>
              <a:t>la que nos parece mas conveniente y adecuada</a:t>
            </a:r>
            <a:r>
              <a:rPr lang="es-MX" dirty="0" smtClean="0">
                <a:solidFill>
                  <a:srgbClr val="FFFF00"/>
                </a:solidFill>
              </a:rPr>
              <a:t>. </a:t>
            </a:r>
            <a:r>
              <a:rPr lang="es-MX" dirty="0">
                <a:solidFill>
                  <a:srgbClr val="FFFF00"/>
                </a:solidFill>
              </a:rPr>
              <a:t>Reflexión:  ¿cuál es la mejor opción</a:t>
            </a:r>
            <a:r>
              <a:rPr lang="es-MX" dirty="0" smtClean="0">
                <a:solidFill>
                  <a:srgbClr val="FFFF00"/>
                </a:solidFill>
              </a:rPr>
              <a:t>?</a:t>
            </a:r>
          </a:p>
          <a:p>
            <a:pPr marL="0" lvl="0" indent="0">
              <a:buNone/>
            </a:pPr>
            <a:r>
              <a:rPr lang="es-MX" dirty="0" smtClean="0">
                <a:solidFill>
                  <a:srgbClr val="FFFF00"/>
                </a:solidFill>
              </a:rPr>
              <a:t> </a:t>
            </a:r>
          </a:p>
          <a:p>
            <a:pPr lvl="0" algn="just"/>
            <a:r>
              <a:rPr lang="es-MX" b="1" dirty="0" smtClean="0">
                <a:solidFill>
                  <a:srgbClr val="FFC000"/>
                </a:solidFill>
              </a:rPr>
              <a:t>PONER EN PRÁCTICA LAS MEDIDAS TOMADAS</a:t>
            </a:r>
            <a:r>
              <a:rPr lang="es-MX" dirty="0" smtClean="0">
                <a:solidFill>
                  <a:srgbClr val="FFFF00"/>
                </a:solidFill>
              </a:rPr>
              <a:t>: </a:t>
            </a:r>
            <a:r>
              <a:rPr lang="es-MX" dirty="0">
                <a:solidFill>
                  <a:srgbClr val="FFFF00"/>
                </a:solidFill>
              </a:rPr>
              <a:t>una vez tomada la decisión debemos </a:t>
            </a:r>
            <a:r>
              <a:rPr lang="es-MX" dirty="0" smtClean="0">
                <a:solidFill>
                  <a:srgbClr val="FFFF00"/>
                </a:solidFill>
              </a:rPr>
              <a:t>practicarla y </a:t>
            </a:r>
            <a:r>
              <a:rPr lang="es-MX" dirty="0">
                <a:solidFill>
                  <a:srgbClr val="FFFF00"/>
                </a:solidFill>
              </a:rPr>
              <a:t>observar su evolución</a:t>
            </a:r>
            <a:r>
              <a:rPr lang="es-MX" dirty="0" smtClean="0">
                <a:solidFill>
                  <a:srgbClr val="FFFF00"/>
                </a:solidFill>
              </a:rPr>
              <a:t>. Reflexión:  ¿es </a:t>
            </a:r>
            <a:r>
              <a:rPr lang="es-MX" dirty="0">
                <a:solidFill>
                  <a:srgbClr val="FFFF00"/>
                </a:solidFill>
              </a:rPr>
              <a:t>correcta la decisión? </a:t>
            </a:r>
          </a:p>
        </p:txBody>
      </p:sp>
      <p:sp>
        <p:nvSpPr>
          <p:cNvPr id="4" name="3 Rectángulo"/>
          <p:cNvSpPr/>
          <p:nvPr/>
        </p:nvSpPr>
        <p:spPr>
          <a:xfrm>
            <a:off x="0" y="6505599"/>
            <a:ext cx="7884368" cy="307777"/>
          </a:xfrm>
          <a:prstGeom prst="rect">
            <a:avLst/>
          </a:prstGeom>
        </p:spPr>
        <p:txBody>
          <a:bodyPr wrap="square">
            <a:spAutoFit/>
          </a:bodyPr>
          <a:lstStyle/>
          <a:p>
            <a:r>
              <a:rPr lang="es-MX" sz="1400" dirty="0" smtClean="0">
                <a:solidFill>
                  <a:srgbClr val="FFFF00"/>
                </a:solidFill>
                <a:latin typeface="Segoe UI"/>
              </a:rPr>
              <a:t>https://www.um.es/coie/guia-salidas/guia-salidas-08-toma-decisiones.pdf</a:t>
            </a:r>
            <a:endParaRPr lang="es-MX" sz="1400" dirty="0">
              <a:solidFill>
                <a:srgbClr val="FFFF00"/>
              </a:solidFill>
            </a:endParaRPr>
          </a:p>
        </p:txBody>
      </p:sp>
      <p:pic>
        <p:nvPicPr>
          <p:cNvPr id="12290" name="Picture 2" descr="http://cde.peru.com/ima/0/0/7/6/1/761747/611x458/tomar-desiciones.jpg">
            <a:hlinkClick r:id="rId2"/>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12227" b="88646" l="9984" r="89853"/>
                    </a14:imgEffect>
                  </a14:imgLayer>
                </a14:imgProps>
              </a:ext>
              <a:ext uri="{28A0092B-C50C-407E-A947-70E740481C1C}">
                <a14:useLocalDpi xmlns:a14="http://schemas.microsoft.com/office/drawing/2010/main" val="0"/>
              </a:ext>
            </a:extLst>
          </a:blip>
          <a:srcRect t="12977" b="13000"/>
          <a:stretch/>
        </p:blipFill>
        <p:spPr bwMode="auto">
          <a:xfrm>
            <a:off x="4572000" y="4095862"/>
            <a:ext cx="4991100" cy="2770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9968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3421361"/>
            <a:ext cx="3436639" cy="3436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contenido"/>
          <p:cNvSpPr>
            <a:spLocks noGrp="1"/>
          </p:cNvSpPr>
          <p:nvPr>
            <p:ph idx="1"/>
          </p:nvPr>
        </p:nvSpPr>
        <p:spPr>
          <a:xfrm>
            <a:off x="457200" y="404664"/>
            <a:ext cx="8229600" cy="5721499"/>
          </a:xfrm>
        </p:spPr>
        <p:txBody>
          <a:bodyPr/>
          <a:lstStyle/>
          <a:p>
            <a:pPr lvl="0" algn="just"/>
            <a:r>
              <a:rPr lang="es-MX" b="1" dirty="0" smtClean="0">
                <a:solidFill>
                  <a:srgbClr val="FFC000"/>
                </a:solidFill>
              </a:rPr>
              <a:t>EVALUAMOS EL RESULTADO</a:t>
            </a:r>
            <a:r>
              <a:rPr lang="es-MX" dirty="0" smtClean="0">
                <a:solidFill>
                  <a:srgbClr val="FFFF00"/>
                </a:solidFill>
              </a:rPr>
              <a:t>: considerar </a:t>
            </a:r>
            <a:r>
              <a:rPr lang="es-MX" dirty="0">
                <a:solidFill>
                  <a:srgbClr val="FFFF00"/>
                </a:solidFill>
              </a:rPr>
              <a:t>si el problema se ha resuelto conforme a lo previsto</a:t>
            </a:r>
            <a:r>
              <a:rPr lang="es-MX" dirty="0" smtClean="0">
                <a:solidFill>
                  <a:srgbClr val="FFFF00"/>
                </a:solidFill>
              </a:rPr>
              <a:t>, analizando resultados </a:t>
            </a:r>
            <a:r>
              <a:rPr lang="es-MX" dirty="0">
                <a:solidFill>
                  <a:srgbClr val="FFFF00"/>
                </a:solidFill>
              </a:rPr>
              <a:t>para modificar o replantear el proceso en los aspectos </a:t>
            </a:r>
            <a:r>
              <a:rPr lang="es-MX" dirty="0" smtClean="0">
                <a:solidFill>
                  <a:srgbClr val="FFFF00"/>
                </a:solidFill>
              </a:rPr>
              <a:t>para </a:t>
            </a:r>
            <a:r>
              <a:rPr lang="es-MX" dirty="0">
                <a:solidFill>
                  <a:srgbClr val="FFFF00"/>
                </a:solidFill>
              </a:rPr>
              <a:t>conseguir el objetivo pretendido</a:t>
            </a:r>
            <a:r>
              <a:rPr lang="es-MX" dirty="0" smtClean="0">
                <a:solidFill>
                  <a:srgbClr val="FFFF00"/>
                </a:solidFill>
              </a:rPr>
              <a:t>. Reflexión: ¿la decisión tomada produce los resultados deseados?</a:t>
            </a:r>
            <a:endParaRPr lang="es-MX" dirty="0">
              <a:solidFill>
                <a:srgbClr val="FFFF00"/>
              </a:solidFill>
            </a:endParaRPr>
          </a:p>
        </p:txBody>
      </p:sp>
      <p:sp>
        <p:nvSpPr>
          <p:cNvPr id="4" name="3 Rectángulo"/>
          <p:cNvSpPr/>
          <p:nvPr/>
        </p:nvSpPr>
        <p:spPr>
          <a:xfrm>
            <a:off x="0" y="6505599"/>
            <a:ext cx="7884368" cy="307777"/>
          </a:xfrm>
          <a:prstGeom prst="rect">
            <a:avLst/>
          </a:prstGeom>
        </p:spPr>
        <p:txBody>
          <a:bodyPr wrap="square">
            <a:spAutoFit/>
          </a:bodyPr>
          <a:lstStyle/>
          <a:p>
            <a:r>
              <a:rPr lang="es-MX" sz="1400" dirty="0" smtClean="0">
                <a:solidFill>
                  <a:srgbClr val="FFFF00"/>
                </a:solidFill>
                <a:latin typeface="Segoe UI"/>
              </a:rPr>
              <a:t>https://www.um.es/coie/guia-salidas/guia-salidas-08-toma-decisiones.pdf</a:t>
            </a:r>
            <a:endParaRPr lang="es-MX" sz="1400" dirty="0">
              <a:solidFill>
                <a:srgbClr val="FFFF00"/>
              </a:solidFill>
            </a:endParaRPr>
          </a:p>
        </p:txBody>
      </p:sp>
      <p:sp>
        <p:nvSpPr>
          <p:cNvPr id="2" name="AutoShape 2">
            <a:hlinkClick r:id="rId3"/>
          </p:cNvPr>
          <p:cNvSpPr>
            <a:spLocks noChangeAspect="1" noChangeArrowheads="1"/>
          </p:cNvSpPr>
          <p:nvPr/>
        </p:nvSpPr>
        <p:spPr bwMode="auto">
          <a:xfrm>
            <a:off x="53975" y="-1790700"/>
            <a:ext cx="3743325" cy="37433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100"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b="8871"/>
          <a:stretch/>
        </p:blipFill>
        <p:spPr bwMode="auto">
          <a:xfrm>
            <a:off x="2327997" y="3800710"/>
            <a:ext cx="2938605" cy="2677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72377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smtClean="0">
                <a:solidFill>
                  <a:srgbClr val="FFFF00"/>
                </a:solidFill>
              </a:rPr>
              <a:t> No realizar un buen estudio de la situación. Falta de información. No se tienen datos. </a:t>
            </a:r>
          </a:p>
          <a:p>
            <a:pPr algn="just"/>
            <a:r>
              <a:rPr lang="es-MX" dirty="0" smtClean="0">
                <a:solidFill>
                  <a:srgbClr val="FFFF00"/>
                </a:solidFill>
              </a:rPr>
              <a:t>Indecisión porque no se tiene información completa. </a:t>
            </a:r>
          </a:p>
          <a:p>
            <a:endParaRPr lang="es-MX" dirty="0">
              <a:solidFill>
                <a:srgbClr val="FFFF00"/>
              </a:solidFill>
            </a:endParaRPr>
          </a:p>
        </p:txBody>
      </p:sp>
      <p:sp>
        <p:nvSpPr>
          <p:cNvPr id="4" name="3 Rectángulo redondeado"/>
          <p:cNvSpPr/>
          <p:nvPr/>
        </p:nvSpPr>
        <p:spPr>
          <a:xfrm>
            <a:off x="514777" y="404664"/>
            <a:ext cx="8161679" cy="864095"/>
          </a:xfrm>
          <a:prstGeom prst="round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2700000" scaled="1"/>
            <a:tileRect/>
          </a:gradFill>
          <a:effectLst>
            <a:glow rad="139700">
              <a:schemeClr val="accent4">
                <a:satMod val="175000"/>
                <a:alpha val="40000"/>
              </a:schemeClr>
            </a:glow>
            <a:outerShdw blurRad="65500" dist="38100" dir="5400000" rotWithShape="0">
              <a:srgbClr val="000000">
                <a:alpha val="40000"/>
              </a:srgbClr>
            </a:outerShdw>
          </a:effectLst>
        </p:spPr>
        <p:style>
          <a:lnRef idx="0">
            <a:schemeClr val="dk1"/>
          </a:lnRef>
          <a:fillRef idx="3">
            <a:schemeClr val="dk1"/>
          </a:fillRef>
          <a:effectRef idx="3">
            <a:schemeClr val="dk1"/>
          </a:effectRef>
          <a:fontRef idx="minor">
            <a:schemeClr val="lt1"/>
          </a:fontRef>
        </p:style>
        <p:txBody>
          <a:bodyPr anchor="ctr"/>
          <a:lstStyle/>
          <a:p>
            <a:pPr algn="ctr">
              <a:defRPr/>
            </a:pPr>
            <a:r>
              <a:rPr lang="es-MX" sz="3200" b="1" i="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ASPECTOS QUE DIFICULTAN LA TOMA DE DECISIONES </a:t>
            </a:r>
            <a:endParaRPr lang="es-MX" b="1" i="1"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7291" y="3284984"/>
            <a:ext cx="4360973" cy="3513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0" y="6505599"/>
            <a:ext cx="7884368" cy="307777"/>
          </a:xfrm>
          <a:prstGeom prst="rect">
            <a:avLst/>
          </a:prstGeom>
        </p:spPr>
        <p:txBody>
          <a:bodyPr wrap="square">
            <a:spAutoFit/>
          </a:bodyPr>
          <a:lstStyle/>
          <a:p>
            <a:r>
              <a:rPr lang="es-MX" sz="1400" dirty="0" smtClean="0">
                <a:solidFill>
                  <a:srgbClr val="FFFF00"/>
                </a:solidFill>
                <a:latin typeface="Segoe UI"/>
              </a:rPr>
              <a:t>https://www.um.es/coie/guia-salidas/guia-salidas-08-toma-decisiones.pdf</a:t>
            </a:r>
            <a:endParaRPr lang="es-MX" sz="1400" dirty="0">
              <a:solidFill>
                <a:srgbClr val="FFFF00"/>
              </a:solidFill>
            </a:endParaRPr>
          </a:p>
        </p:txBody>
      </p:sp>
    </p:spTree>
    <p:extLst>
      <p:ext uri="{BB962C8B-B14F-4D97-AF65-F5344CB8AC3E}">
        <p14:creationId xmlns:p14="http://schemas.microsoft.com/office/powerpoint/2010/main" val="3173048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lstStyle/>
          <a:p>
            <a:pPr algn="just"/>
            <a:r>
              <a:rPr lang="es-MX" dirty="0" smtClean="0">
                <a:solidFill>
                  <a:srgbClr val="FFFF00"/>
                </a:solidFill>
              </a:rPr>
              <a:t>Tratar </a:t>
            </a:r>
            <a:r>
              <a:rPr lang="es-MX" dirty="0">
                <a:solidFill>
                  <a:srgbClr val="FFFF00"/>
                </a:solidFill>
              </a:rPr>
              <a:t>de resolver los síntomas en vez de las causas</a:t>
            </a:r>
            <a:r>
              <a:rPr lang="es-MX" dirty="0" smtClean="0">
                <a:solidFill>
                  <a:srgbClr val="FFFF00"/>
                </a:solidFill>
              </a:rPr>
              <a:t>. Favoreciendo </a:t>
            </a:r>
            <a:r>
              <a:rPr lang="es-MX" dirty="0">
                <a:solidFill>
                  <a:srgbClr val="FFFF00"/>
                </a:solidFill>
              </a:rPr>
              <a:t>la precipitación y superficialidad. </a:t>
            </a:r>
            <a:endParaRPr lang="es-MX" dirty="0" smtClean="0">
              <a:solidFill>
                <a:srgbClr val="FFFF00"/>
              </a:solidFill>
            </a:endParaRPr>
          </a:p>
          <a:p>
            <a:pPr algn="just"/>
            <a:r>
              <a:rPr lang="es-MX" dirty="0" smtClean="0">
                <a:solidFill>
                  <a:srgbClr val="FFFF00"/>
                </a:solidFill>
              </a:rPr>
              <a:t>Demorar </a:t>
            </a:r>
            <a:r>
              <a:rPr lang="es-MX" dirty="0">
                <a:solidFill>
                  <a:srgbClr val="FFFF00"/>
                </a:solidFill>
              </a:rPr>
              <a:t>sucesivamente la decisión por temor a equivocarse. Meticulosidad extrema que provoca el aplazamiento de la decisión. </a:t>
            </a:r>
          </a:p>
        </p:txBody>
      </p:sp>
      <p:sp>
        <p:nvSpPr>
          <p:cNvPr id="5" name="4 Rectángulo"/>
          <p:cNvSpPr/>
          <p:nvPr/>
        </p:nvSpPr>
        <p:spPr>
          <a:xfrm>
            <a:off x="0" y="6505599"/>
            <a:ext cx="7884368" cy="307777"/>
          </a:xfrm>
          <a:prstGeom prst="rect">
            <a:avLst/>
          </a:prstGeom>
        </p:spPr>
        <p:txBody>
          <a:bodyPr wrap="square">
            <a:spAutoFit/>
          </a:bodyPr>
          <a:lstStyle/>
          <a:p>
            <a:r>
              <a:rPr lang="es-MX" sz="1400" dirty="0" smtClean="0">
                <a:solidFill>
                  <a:srgbClr val="FFFF00"/>
                </a:solidFill>
                <a:latin typeface="Segoe UI"/>
              </a:rPr>
              <a:t>https://www.um.es/coie/guia-salidas/guia-salidas-08-toma-decisiones.pdf</a:t>
            </a:r>
            <a:endParaRPr lang="es-MX" sz="1400" dirty="0">
              <a:solidFill>
                <a:srgbClr val="FFFF00"/>
              </a:solidFill>
            </a:endParaRPr>
          </a:p>
        </p:txBody>
      </p:sp>
      <p:pic>
        <p:nvPicPr>
          <p:cNvPr id="14340" name="Picture 4" descr="http://jcvalda.files.wordpress.com/2011/11/miedo-a-tomar-decisiones.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3645024"/>
            <a:ext cx="3461370" cy="2796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33678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620688"/>
            <a:ext cx="8363272" cy="5505475"/>
          </a:xfrm>
        </p:spPr>
        <p:txBody>
          <a:bodyPr/>
          <a:lstStyle/>
          <a:p>
            <a:pPr algn="just"/>
            <a:r>
              <a:rPr lang="es-MX" dirty="0" smtClean="0">
                <a:solidFill>
                  <a:srgbClr val="FFFF00"/>
                </a:solidFill>
              </a:rPr>
              <a:t>Cambio </a:t>
            </a:r>
            <a:r>
              <a:rPr lang="es-MX" dirty="0">
                <a:solidFill>
                  <a:srgbClr val="FFFF00"/>
                </a:solidFill>
              </a:rPr>
              <a:t>constante de prioridades</a:t>
            </a:r>
            <a:r>
              <a:rPr lang="es-MX" dirty="0" smtClean="0">
                <a:solidFill>
                  <a:srgbClr val="FFFF00"/>
                </a:solidFill>
              </a:rPr>
              <a:t>. Indefinición. Falta </a:t>
            </a:r>
            <a:r>
              <a:rPr lang="es-MX" dirty="0">
                <a:solidFill>
                  <a:srgbClr val="FFFF00"/>
                </a:solidFill>
              </a:rPr>
              <a:t>de objetivos. </a:t>
            </a:r>
            <a:endParaRPr lang="es-MX" dirty="0" smtClean="0">
              <a:solidFill>
                <a:srgbClr val="FFFF00"/>
              </a:solidFill>
            </a:endParaRPr>
          </a:p>
          <a:p>
            <a:pPr algn="just"/>
            <a:r>
              <a:rPr lang="es-MX" dirty="0" smtClean="0">
                <a:solidFill>
                  <a:srgbClr val="FFFF00"/>
                </a:solidFill>
              </a:rPr>
              <a:t>Decisiones </a:t>
            </a:r>
            <a:r>
              <a:rPr lang="es-MX" dirty="0">
                <a:solidFill>
                  <a:srgbClr val="FFFF00"/>
                </a:solidFill>
              </a:rPr>
              <a:t>extremadamente rápidas</a:t>
            </a:r>
            <a:r>
              <a:rPr lang="es-MX" dirty="0" smtClean="0">
                <a:solidFill>
                  <a:srgbClr val="FFFF00"/>
                </a:solidFill>
              </a:rPr>
              <a:t>, casi </a:t>
            </a:r>
            <a:r>
              <a:rPr lang="es-MX" dirty="0">
                <a:solidFill>
                  <a:srgbClr val="FFFF00"/>
                </a:solidFill>
              </a:rPr>
              <a:t>compulsivas</a:t>
            </a:r>
            <a:r>
              <a:rPr lang="es-MX" dirty="0" smtClean="0">
                <a:solidFill>
                  <a:srgbClr val="FFFF00"/>
                </a:solidFill>
              </a:rPr>
              <a:t>, para </a:t>
            </a:r>
            <a:r>
              <a:rPr lang="es-MX" dirty="0">
                <a:solidFill>
                  <a:srgbClr val="FFFF00"/>
                </a:solidFill>
              </a:rPr>
              <a:t>acabar “cuanto antes</a:t>
            </a:r>
            <a:r>
              <a:rPr lang="es-MX" dirty="0" smtClean="0">
                <a:solidFill>
                  <a:srgbClr val="FFFF00"/>
                </a:solidFill>
              </a:rPr>
              <a:t>” con </a:t>
            </a:r>
            <a:r>
              <a:rPr lang="es-MX" dirty="0">
                <a:solidFill>
                  <a:srgbClr val="FFFF00"/>
                </a:solidFill>
              </a:rPr>
              <a:t>el problema. </a:t>
            </a:r>
            <a:endParaRPr lang="es-MX" dirty="0" smtClean="0">
              <a:solidFill>
                <a:srgbClr val="FFFF00"/>
              </a:solidFill>
            </a:endParaRPr>
          </a:p>
          <a:p>
            <a:pPr algn="just"/>
            <a:r>
              <a:rPr lang="es-MX" dirty="0" smtClean="0">
                <a:solidFill>
                  <a:srgbClr val="FFFF00"/>
                </a:solidFill>
              </a:rPr>
              <a:t>Considerar </a:t>
            </a:r>
            <a:r>
              <a:rPr lang="es-MX" dirty="0">
                <a:solidFill>
                  <a:srgbClr val="FFFF00"/>
                </a:solidFill>
              </a:rPr>
              <a:t>sólo la primera alternativa de que se dispone</a:t>
            </a:r>
            <a:r>
              <a:rPr lang="es-MX" dirty="0" smtClean="0">
                <a:solidFill>
                  <a:srgbClr val="FFFF00"/>
                </a:solidFill>
              </a:rPr>
              <a:t>. Plantear </a:t>
            </a:r>
            <a:r>
              <a:rPr lang="es-MX" dirty="0">
                <a:solidFill>
                  <a:srgbClr val="FFFF00"/>
                </a:solidFill>
              </a:rPr>
              <a:t>los problemas sólo como sí o no. </a:t>
            </a:r>
          </a:p>
        </p:txBody>
      </p:sp>
      <p:pic>
        <p:nvPicPr>
          <p:cNvPr id="4" name="Picture 2" descr="http://www.sobrecoaching.com/wp-content/uploads/2014/08/Coach001.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4293096"/>
            <a:ext cx="2600166" cy="25935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97377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lstStyle/>
          <a:p>
            <a:pPr lvl="0" algn="just"/>
            <a:r>
              <a:rPr lang="es-MX" dirty="0">
                <a:solidFill>
                  <a:srgbClr val="FFFF00"/>
                </a:solidFill>
              </a:rPr>
              <a:t>D</a:t>
            </a:r>
            <a:r>
              <a:rPr lang="es-MX" dirty="0" smtClean="0">
                <a:solidFill>
                  <a:srgbClr val="FFFF00"/>
                </a:solidFill>
              </a:rPr>
              <a:t>ecidir </a:t>
            </a:r>
            <a:r>
              <a:rPr lang="es-MX" dirty="0">
                <a:solidFill>
                  <a:srgbClr val="FFFF00"/>
                </a:solidFill>
              </a:rPr>
              <a:t>entre las alternativas por “intuición</a:t>
            </a:r>
            <a:r>
              <a:rPr lang="es-MX" dirty="0" smtClean="0">
                <a:solidFill>
                  <a:srgbClr val="FFFF00"/>
                </a:solidFill>
              </a:rPr>
              <a:t>” sin </a:t>
            </a:r>
            <a:r>
              <a:rPr lang="es-MX" dirty="0">
                <a:solidFill>
                  <a:srgbClr val="FFFF00"/>
                </a:solidFill>
              </a:rPr>
              <a:t>elaborar unos criterios. Intuición</a:t>
            </a:r>
            <a:r>
              <a:rPr lang="es-MX" dirty="0" smtClean="0">
                <a:solidFill>
                  <a:srgbClr val="FFFF00"/>
                </a:solidFill>
              </a:rPr>
              <a:t>, sin </a:t>
            </a:r>
            <a:r>
              <a:rPr lang="es-MX" dirty="0">
                <a:solidFill>
                  <a:srgbClr val="FFFF00"/>
                </a:solidFill>
              </a:rPr>
              <a:t>más</a:t>
            </a:r>
            <a:r>
              <a:rPr lang="es-MX" dirty="0" smtClean="0">
                <a:solidFill>
                  <a:srgbClr val="FFFF00"/>
                </a:solidFill>
              </a:rPr>
              <a:t>. Corazonadas. Impresiones</a:t>
            </a:r>
            <a:r>
              <a:rPr lang="es-MX" dirty="0">
                <a:solidFill>
                  <a:srgbClr val="FFFF00"/>
                </a:solidFill>
              </a:rPr>
              <a:t>. </a:t>
            </a:r>
            <a:endParaRPr lang="es-MX" dirty="0" smtClean="0">
              <a:solidFill>
                <a:srgbClr val="FFFF00"/>
              </a:solidFill>
            </a:endParaRPr>
          </a:p>
          <a:p>
            <a:pPr lvl="0" algn="just"/>
            <a:r>
              <a:rPr lang="es-MX" dirty="0" smtClean="0">
                <a:solidFill>
                  <a:srgbClr val="FFFF00"/>
                </a:solidFill>
              </a:rPr>
              <a:t>Absoluto </a:t>
            </a:r>
            <a:r>
              <a:rPr lang="es-MX" dirty="0">
                <a:solidFill>
                  <a:srgbClr val="FFFF00"/>
                </a:solidFill>
              </a:rPr>
              <a:t>acomodamiento a los criterios tradicionales o convencionales para tomar decisiones. </a:t>
            </a:r>
          </a:p>
        </p:txBody>
      </p:sp>
      <p:pic>
        <p:nvPicPr>
          <p:cNvPr id="1843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2922" t="4764" r="3660" b="12666"/>
          <a:stretch/>
        </p:blipFill>
        <p:spPr bwMode="auto">
          <a:xfrm>
            <a:off x="1259632" y="3818593"/>
            <a:ext cx="3833727" cy="253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7" name="Picture 5" descr="http://www.blog.alexponce.com/wp-content/uploads/2014/05/voluntad-dios.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7550" y="3573016"/>
            <a:ext cx="4038786" cy="31310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78128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505475"/>
          </a:xfrm>
        </p:spPr>
        <p:txBody>
          <a:bodyPr/>
          <a:lstStyle/>
          <a:p>
            <a:pPr lvl="0" algn="just"/>
            <a:r>
              <a:rPr lang="es-MX" dirty="0" smtClean="0">
                <a:solidFill>
                  <a:srgbClr val="FFFF00"/>
                </a:solidFill>
              </a:rPr>
              <a:t>Pretender </a:t>
            </a:r>
            <a:r>
              <a:rPr lang="es-MX" dirty="0">
                <a:solidFill>
                  <a:srgbClr val="FFFF00"/>
                </a:solidFill>
              </a:rPr>
              <a:t>resolver un excesivo número de problemas y tomar simultáneamente muchas decisiones. </a:t>
            </a:r>
            <a:endParaRPr lang="es-MX" dirty="0" smtClean="0">
              <a:solidFill>
                <a:srgbClr val="FFFF00"/>
              </a:solidFill>
            </a:endParaRPr>
          </a:p>
          <a:p>
            <a:pPr lvl="0" algn="just"/>
            <a:r>
              <a:rPr lang="es-MX" dirty="0" smtClean="0">
                <a:solidFill>
                  <a:srgbClr val="FFFF00"/>
                </a:solidFill>
              </a:rPr>
              <a:t>Falta </a:t>
            </a:r>
            <a:r>
              <a:rPr lang="es-MX" dirty="0">
                <a:solidFill>
                  <a:srgbClr val="FFFF00"/>
                </a:solidFill>
              </a:rPr>
              <a:t>de anticipación de riesgos</a:t>
            </a:r>
            <a:r>
              <a:rPr lang="es-MX" dirty="0" smtClean="0">
                <a:solidFill>
                  <a:srgbClr val="FFFF00"/>
                </a:solidFill>
              </a:rPr>
              <a:t>. Falta </a:t>
            </a:r>
            <a:r>
              <a:rPr lang="es-MX" dirty="0">
                <a:solidFill>
                  <a:srgbClr val="FFFF00"/>
                </a:solidFill>
              </a:rPr>
              <a:t>de previsión</a:t>
            </a:r>
            <a:r>
              <a:rPr lang="es-MX" dirty="0" smtClean="0">
                <a:solidFill>
                  <a:srgbClr val="FFFF00"/>
                </a:solidFill>
              </a:rPr>
              <a:t>. Falta </a:t>
            </a:r>
            <a:r>
              <a:rPr lang="es-MX" dirty="0">
                <a:solidFill>
                  <a:srgbClr val="FFFF00"/>
                </a:solidFill>
              </a:rPr>
              <a:t>de imaginación.</a:t>
            </a:r>
          </a:p>
          <a:p>
            <a:endParaRPr lang="es-MX" dirty="0">
              <a:solidFill>
                <a:srgbClr val="FFFF00"/>
              </a:solidFill>
            </a:endParaRPr>
          </a:p>
        </p:txBody>
      </p:sp>
      <p:pic>
        <p:nvPicPr>
          <p:cNvPr id="19458" name="Picture 2" descr="http://estheredolosi.com/wp-content/uploads/2013/11/DSC_0390_Iv%C3%A1n_Melench%C3%B3n_Serrano_MorgueFile.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47664" y="3789040"/>
            <a:ext cx="5983610" cy="3068572"/>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redondeado"/>
          <p:cNvSpPr/>
          <p:nvPr/>
        </p:nvSpPr>
        <p:spPr>
          <a:xfrm>
            <a:off x="683568" y="4941168"/>
            <a:ext cx="1800200" cy="382158"/>
          </a:xfrm>
          <a:prstGeom prst="roundRect">
            <a:avLst/>
          </a:prstGeom>
          <a:solidFill>
            <a:srgbClr val="92D050"/>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effectLst>
                  <a:outerShdw blurRad="38100" dist="38100" dir="2700000" algn="tl">
                    <a:srgbClr val="000000">
                      <a:alpha val="43137"/>
                    </a:srgbClr>
                  </a:outerShdw>
                </a:effectLst>
              </a:rPr>
              <a:t>CASARME </a:t>
            </a:r>
            <a:endParaRPr lang="es-MX" b="1" dirty="0">
              <a:solidFill>
                <a:schemeClr val="bg1"/>
              </a:solidFill>
              <a:effectLst>
                <a:outerShdw blurRad="38100" dist="38100" dir="2700000" algn="tl">
                  <a:srgbClr val="000000">
                    <a:alpha val="43137"/>
                  </a:srgbClr>
                </a:outerShdw>
              </a:effectLst>
            </a:endParaRPr>
          </a:p>
        </p:txBody>
      </p:sp>
      <p:sp>
        <p:nvSpPr>
          <p:cNvPr id="6" name="5 Rectángulo redondeado"/>
          <p:cNvSpPr/>
          <p:nvPr/>
        </p:nvSpPr>
        <p:spPr>
          <a:xfrm>
            <a:off x="6156176" y="3597961"/>
            <a:ext cx="1800200" cy="382158"/>
          </a:xfrm>
          <a:prstGeom prst="roundRect">
            <a:avLst/>
          </a:prstGeom>
          <a:solidFill>
            <a:srgbClr val="FF0000"/>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effectLst>
                  <a:outerShdw blurRad="38100" dist="38100" dir="2700000" algn="tl">
                    <a:srgbClr val="000000">
                      <a:alpha val="43137"/>
                    </a:srgbClr>
                  </a:outerShdw>
                </a:effectLst>
              </a:rPr>
              <a:t>ESTUDIAR</a:t>
            </a:r>
            <a:endParaRPr lang="es-MX" b="1" dirty="0">
              <a:solidFill>
                <a:schemeClr val="bg1"/>
              </a:solidFill>
              <a:effectLst>
                <a:outerShdw blurRad="38100" dist="38100" dir="2700000" algn="tl">
                  <a:srgbClr val="000000">
                    <a:alpha val="43137"/>
                  </a:srgbClr>
                </a:outerShdw>
              </a:effectLst>
            </a:endParaRPr>
          </a:p>
        </p:txBody>
      </p:sp>
      <p:sp>
        <p:nvSpPr>
          <p:cNvPr id="7" name="6 Rectángulo redondeado"/>
          <p:cNvSpPr/>
          <p:nvPr/>
        </p:nvSpPr>
        <p:spPr>
          <a:xfrm>
            <a:off x="6631174" y="4902489"/>
            <a:ext cx="1800200" cy="382158"/>
          </a:xfrm>
          <a:prstGeom prst="roundRect">
            <a:avLst/>
          </a:prstGeom>
          <a:solidFill>
            <a:srgbClr val="7030A0"/>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FFFF00"/>
                </a:solidFill>
                <a:effectLst>
                  <a:outerShdw blurRad="38100" dist="38100" dir="2700000" algn="tl">
                    <a:srgbClr val="000000">
                      <a:alpha val="43137"/>
                    </a:srgbClr>
                  </a:outerShdw>
                </a:effectLst>
              </a:rPr>
              <a:t>VIAJAR </a:t>
            </a:r>
            <a:endParaRPr lang="es-MX" b="1" dirty="0">
              <a:solidFill>
                <a:srgbClr val="FFFF00"/>
              </a:solidFill>
              <a:effectLst>
                <a:outerShdw blurRad="38100" dist="38100" dir="2700000" algn="tl">
                  <a:srgbClr val="000000">
                    <a:alpha val="43137"/>
                  </a:srgbClr>
                </a:outerShdw>
              </a:effectLst>
            </a:endParaRPr>
          </a:p>
        </p:txBody>
      </p:sp>
      <p:sp>
        <p:nvSpPr>
          <p:cNvPr id="8" name="7 Rectángulo redondeado"/>
          <p:cNvSpPr/>
          <p:nvPr/>
        </p:nvSpPr>
        <p:spPr>
          <a:xfrm>
            <a:off x="1115616" y="3789040"/>
            <a:ext cx="1800200" cy="382158"/>
          </a:xfrm>
          <a:prstGeom prst="roundRect">
            <a:avLst/>
          </a:prstGeom>
          <a:solidFill>
            <a:srgbClr val="00B0F0"/>
          </a:solidFill>
          <a:ln>
            <a:solidFill>
              <a:schemeClr val="tx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effectLst>
                  <a:outerShdw blurRad="38100" dist="38100" dir="2700000" algn="tl">
                    <a:srgbClr val="000000">
                      <a:alpha val="43137"/>
                    </a:srgbClr>
                  </a:outerShdw>
                </a:effectLst>
              </a:rPr>
              <a:t>TRABAJAR </a:t>
            </a:r>
            <a:endParaRPr lang="es-MX" b="1" dirty="0">
              <a:solidFill>
                <a:schemeClr val="bg1"/>
              </a:solidFill>
              <a:effectLst>
                <a:outerShdw blurRad="38100" dist="38100" dir="2700000" algn="tl">
                  <a:srgbClr val="000000">
                    <a:alpha val="43137"/>
                  </a:srgbClr>
                </a:outerShdw>
              </a:effectLst>
            </a:endParaRPr>
          </a:p>
        </p:txBody>
      </p:sp>
      <p:sp>
        <p:nvSpPr>
          <p:cNvPr id="9" name="8 Rectángulo redondeado"/>
          <p:cNvSpPr/>
          <p:nvPr/>
        </p:nvSpPr>
        <p:spPr>
          <a:xfrm>
            <a:off x="3639369" y="3597961"/>
            <a:ext cx="1800200" cy="382158"/>
          </a:xfrm>
          <a:prstGeom prst="round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rgbClr val="FFFF00"/>
                </a:solidFill>
                <a:effectLst>
                  <a:outerShdw blurRad="38100" dist="38100" dir="2700000" algn="tl">
                    <a:srgbClr val="000000">
                      <a:alpha val="43137"/>
                    </a:srgbClr>
                  </a:outerShdw>
                </a:effectLst>
              </a:rPr>
              <a:t>TENER BEBÉ </a:t>
            </a:r>
            <a:endParaRPr lang="es-MX"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224144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FFFF00"/>
                </a:solidFill>
              </a:rPr>
              <a:t>Otros aspectos  </a:t>
            </a:r>
            <a:endParaRPr lang="es-MX" dirty="0">
              <a:solidFill>
                <a:srgbClr val="FFFF00"/>
              </a:solidFill>
            </a:endParaRPr>
          </a:p>
        </p:txBody>
      </p:sp>
      <p:sp>
        <p:nvSpPr>
          <p:cNvPr id="3" name="2 Marcador de contenido"/>
          <p:cNvSpPr>
            <a:spLocks noGrp="1"/>
          </p:cNvSpPr>
          <p:nvPr>
            <p:ph idx="1"/>
          </p:nvPr>
        </p:nvSpPr>
        <p:spPr/>
        <p:txBody>
          <a:bodyPr/>
          <a:lstStyle/>
          <a:p>
            <a:r>
              <a:rPr lang="es-MX" dirty="0" smtClean="0">
                <a:solidFill>
                  <a:srgbClr val="FFFF00"/>
                </a:solidFill>
              </a:rPr>
              <a:t>La influencia del estado de ánimo</a:t>
            </a:r>
          </a:p>
          <a:p>
            <a:r>
              <a:rPr lang="es-MX" dirty="0" smtClean="0">
                <a:solidFill>
                  <a:srgbClr val="FFFF00"/>
                </a:solidFill>
              </a:rPr>
              <a:t>Inseguridad psicológica </a:t>
            </a:r>
          </a:p>
          <a:p>
            <a:r>
              <a:rPr lang="es-MX" dirty="0" smtClean="0">
                <a:solidFill>
                  <a:srgbClr val="FFFF00"/>
                </a:solidFill>
              </a:rPr>
              <a:t>El no decidirse por lo que le conviene o lo que quiere. </a:t>
            </a:r>
          </a:p>
          <a:p>
            <a:r>
              <a:rPr lang="es-MX" dirty="0" smtClean="0">
                <a:solidFill>
                  <a:srgbClr val="FFFF00"/>
                </a:solidFill>
              </a:rPr>
              <a:t>Falta de tiempo para analizar la situación. </a:t>
            </a:r>
          </a:p>
          <a:p>
            <a:pPr algn="just"/>
            <a:r>
              <a:rPr lang="es-MX" dirty="0" smtClean="0">
                <a:solidFill>
                  <a:srgbClr val="FFFF00"/>
                </a:solidFill>
              </a:rPr>
              <a:t>Las normas culturales (creencias, hábitos, costumbres). </a:t>
            </a:r>
          </a:p>
          <a:p>
            <a:pPr lvl="0"/>
            <a:r>
              <a:rPr lang="es-MX" dirty="0">
                <a:solidFill>
                  <a:srgbClr val="FFFF00"/>
                </a:solidFill>
              </a:rPr>
              <a:t>La ignorancia </a:t>
            </a:r>
          </a:p>
          <a:p>
            <a:pPr marL="0" indent="0" algn="just">
              <a:buNone/>
            </a:pPr>
            <a:endParaRPr lang="es-MX" dirty="0" smtClean="0">
              <a:solidFill>
                <a:srgbClr val="FFFF00"/>
              </a:solidFill>
            </a:endParaRPr>
          </a:p>
        </p:txBody>
      </p:sp>
    </p:spTree>
    <p:extLst>
      <p:ext uri="{BB962C8B-B14F-4D97-AF65-F5344CB8AC3E}">
        <p14:creationId xmlns:p14="http://schemas.microsoft.com/office/powerpoint/2010/main" val="18170828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lstStyle/>
          <a:p>
            <a:pPr marL="0" indent="0" algn="just">
              <a:buNone/>
            </a:pPr>
            <a:r>
              <a:rPr lang="es-MX" dirty="0" smtClean="0">
                <a:solidFill>
                  <a:srgbClr val="FFFF00"/>
                </a:solidFill>
              </a:rPr>
              <a:t>Al tomar una decisión tenemos que elegir entre situaciones, cosas que nos interesan. </a:t>
            </a:r>
            <a:r>
              <a:rPr lang="es-MX" dirty="0">
                <a:solidFill>
                  <a:srgbClr val="FFFF00"/>
                </a:solidFill>
              </a:rPr>
              <a:t>P</a:t>
            </a:r>
            <a:r>
              <a:rPr lang="es-MX" dirty="0" smtClean="0">
                <a:solidFill>
                  <a:srgbClr val="FFFF00"/>
                </a:solidFill>
              </a:rPr>
              <a:t>ara cada elección tenemos que hacer a un lado otras cosas. La reflexión es ver las consecuencias que se tendrá y elegir lo que es mejor para nosotros.</a:t>
            </a:r>
            <a:endParaRPr lang="es-MX" dirty="0">
              <a:solidFill>
                <a:srgbClr val="FFFF00"/>
              </a:solidFill>
            </a:endParaRPr>
          </a:p>
        </p:txBody>
      </p:sp>
      <p:pic>
        <p:nvPicPr>
          <p:cNvPr id="21506" name="Picture 2" descr="http://frasesparaelamor.com/wp-content/uploads/2012/11/Reflexi%C3%B3n.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9608" y="3140968"/>
            <a:ext cx="4868656"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33277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p:txBody>
          <a:bodyPr/>
          <a:lstStyle/>
          <a:p>
            <a:pPr algn="l"/>
            <a:r>
              <a:rPr lang="es-ES" smtClean="0">
                <a:solidFill>
                  <a:srgbClr val="FFC000"/>
                </a:solidFill>
              </a:rPr>
              <a:t>PROPÓSITOS</a:t>
            </a:r>
          </a:p>
        </p:txBody>
      </p:sp>
      <p:sp>
        <p:nvSpPr>
          <p:cNvPr id="4099" name="2 Marcador de contenido"/>
          <p:cNvSpPr>
            <a:spLocks noGrp="1"/>
          </p:cNvSpPr>
          <p:nvPr>
            <p:ph idx="1"/>
          </p:nvPr>
        </p:nvSpPr>
        <p:spPr>
          <a:xfrm>
            <a:off x="250825" y="1600200"/>
            <a:ext cx="8713788" cy="4525963"/>
          </a:xfrm>
        </p:spPr>
        <p:txBody>
          <a:bodyPr/>
          <a:lstStyle/>
          <a:p>
            <a:pPr marL="0" indent="0" algn="just">
              <a:buFont typeface="Arial" pitchFamily="34" charset="0"/>
              <a:buNone/>
            </a:pPr>
            <a:r>
              <a:rPr lang="es-MX" dirty="0" smtClean="0">
                <a:solidFill>
                  <a:srgbClr val="FFFF00"/>
                </a:solidFill>
                <a:latin typeface="Arial" pitchFamily="34" charset="0"/>
                <a:cs typeface="Arial" pitchFamily="34" charset="0"/>
              </a:rPr>
              <a:t>Incorpora el modelo de toma de decisiones a distintas áreas de su vida cotidiana para ejercer en forma responsable sus acciones. </a:t>
            </a:r>
            <a:endParaRPr lang="es-ES" dirty="0" smtClean="0">
              <a:solidFill>
                <a:srgbClr val="FFFF00"/>
              </a:solidFill>
              <a:latin typeface="Arial" pitchFamily="34" charset="0"/>
              <a:cs typeface="Arial" pitchFamily="34" charset="0"/>
            </a:endParaRPr>
          </a:p>
        </p:txBody>
      </p:sp>
    </p:spTree>
    <p:extLst>
      <p:ext uri="{BB962C8B-B14F-4D97-AF65-F5344CB8AC3E}">
        <p14:creationId xmlns:p14="http://schemas.microsoft.com/office/powerpoint/2010/main" val="14981864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lstStyle/>
          <a:p>
            <a:pPr marL="0" indent="0" algn="just">
              <a:buNone/>
            </a:pPr>
            <a:r>
              <a:rPr lang="es-MX" dirty="0" smtClean="0">
                <a:solidFill>
                  <a:srgbClr val="FFFF00"/>
                </a:solidFill>
              </a:rPr>
              <a:t>Debemos tomar nuestras decisiones, sin esperar a que los otros lo hagan por nosotros, o bien, a vernos forzados a hacerlo; y el realizarlo implica hacerlo tomando todos los elementos de información necesarios para que sea adecuado. </a:t>
            </a:r>
          </a:p>
          <a:p>
            <a:endParaRPr lang="es-MX" dirty="0">
              <a:solidFill>
                <a:srgbClr val="FFFF00"/>
              </a:solidFill>
            </a:endParaRP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3284984"/>
            <a:ext cx="3600400" cy="30464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2915816" y="5733256"/>
            <a:ext cx="5472608" cy="10081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9600" b="1" i="1" dirty="0" smtClean="0">
                <a:solidFill>
                  <a:srgbClr val="FF0000"/>
                </a:solidFill>
                <a:effectLst>
                  <a:outerShdw blurRad="38100" dist="38100" dir="2700000" algn="tl">
                    <a:srgbClr val="000000">
                      <a:alpha val="43137"/>
                    </a:srgbClr>
                  </a:outerShdw>
                </a:effectLst>
                <a:latin typeface="Bradley Hand ITC" pitchFamily="66" charset="0"/>
              </a:rPr>
              <a:t>DECIDO…</a:t>
            </a:r>
            <a:endParaRPr lang="es-MX" sz="9600" b="1" i="1" dirty="0">
              <a:solidFill>
                <a:srgbClr val="FF0000"/>
              </a:solidFill>
              <a:effectLst>
                <a:outerShdw blurRad="38100" dist="38100" dir="2700000" algn="tl">
                  <a:srgbClr val="000000">
                    <a:alpha val="43137"/>
                  </a:srgbClr>
                </a:outerShdw>
              </a:effectLst>
              <a:latin typeface="Bradley Hand ITC" pitchFamily="66" charset="0"/>
            </a:endParaRPr>
          </a:p>
        </p:txBody>
      </p:sp>
    </p:spTree>
    <p:extLst>
      <p:ext uri="{BB962C8B-B14F-4D97-AF65-F5344CB8AC3E}">
        <p14:creationId xmlns:p14="http://schemas.microsoft.com/office/powerpoint/2010/main" val="12238179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just"/>
            <a:r>
              <a:rPr lang="es-MX" dirty="0" smtClean="0">
                <a:solidFill>
                  <a:srgbClr val="FFFF00"/>
                </a:solidFill>
              </a:rPr>
              <a:t>Conclusión </a:t>
            </a:r>
            <a:endParaRPr lang="es-MX" dirty="0">
              <a:solidFill>
                <a:srgbClr val="FFFF00"/>
              </a:solidFill>
            </a:endParaRPr>
          </a:p>
        </p:txBody>
      </p:sp>
      <p:sp>
        <p:nvSpPr>
          <p:cNvPr id="4" name="2 Marcador de contenido"/>
          <p:cNvSpPr>
            <a:spLocks noGrp="1"/>
          </p:cNvSpPr>
          <p:nvPr>
            <p:ph idx="1"/>
          </p:nvPr>
        </p:nvSpPr>
        <p:spPr/>
        <p:txBody>
          <a:bodyPr/>
          <a:lstStyle/>
          <a:p>
            <a:pPr marL="0" indent="0" algn="just">
              <a:buNone/>
            </a:pPr>
            <a:r>
              <a:rPr lang="es-MX" dirty="0">
                <a:solidFill>
                  <a:srgbClr val="FFFF00"/>
                </a:solidFill>
              </a:rPr>
              <a:t>T</a:t>
            </a:r>
            <a:r>
              <a:rPr lang="es-MX" dirty="0" smtClean="0">
                <a:solidFill>
                  <a:srgbClr val="FFFF00"/>
                </a:solidFill>
              </a:rPr>
              <a:t>omar una decisión adecuada, es aquella que se hizo siguiendo un proceso considerando todo lo necesario para conseguir lo que valoramos y necesitamos. Ante un problema o situación, lo peor es no tomar una decisión cuando se debe hacer. </a:t>
            </a:r>
            <a:endParaRPr lang="es-MX" dirty="0">
              <a:solidFill>
                <a:srgbClr val="FFFF00"/>
              </a:solidFill>
            </a:endParaRPr>
          </a:p>
        </p:txBody>
      </p:sp>
    </p:spTree>
    <p:extLst>
      <p:ext uri="{BB962C8B-B14F-4D97-AF65-F5344CB8AC3E}">
        <p14:creationId xmlns:p14="http://schemas.microsoft.com/office/powerpoint/2010/main" val="18507017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MX" sz="4000" dirty="0">
                <a:solidFill>
                  <a:srgbClr val="FFFF00"/>
                </a:solidFill>
              </a:rPr>
              <a:t>REFERENCIAS </a:t>
            </a:r>
            <a:endParaRPr lang="es-MX" dirty="0"/>
          </a:p>
        </p:txBody>
      </p:sp>
      <p:sp>
        <p:nvSpPr>
          <p:cNvPr id="3" name="2 Marcador de contenido"/>
          <p:cNvSpPr>
            <a:spLocks noGrp="1"/>
          </p:cNvSpPr>
          <p:nvPr>
            <p:ph idx="1"/>
          </p:nvPr>
        </p:nvSpPr>
        <p:spPr/>
        <p:txBody>
          <a:bodyPr/>
          <a:lstStyle/>
          <a:p>
            <a:pPr algn="just" eaLnBrk="1" fontAlgn="auto" hangingPunct="1">
              <a:spcBef>
                <a:spcPts val="0"/>
              </a:spcBef>
              <a:spcAft>
                <a:spcPts val="0"/>
              </a:spcAft>
            </a:pPr>
            <a:r>
              <a:rPr lang="es-MX" sz="2000" dirty="0">
                <a:solidFill>
                  <a:srgbClr val="FFFF00"/>
                </a:solidFill>
                <a:latin typeface="Arial" pitchFamily="34" charset="0"/>
                <a:cs typeface="Arial" pitchFamily="34" charset="0"/>
              </a:rPr>
              <a:t>http://www.virtual.unal.edu.co/cursos/sedes/manizales/4010014/Contenidos/Capitulos%20PDF/CAPITULO%202.pdf</a:t>
            </a:r>
          </a:p>
          <a:p>
            <a:pPr algn="just"/>
            <a:r>
              <a:rPr lang="es-MX" sz="2000" dirty="0">
                <a:solidFill>
                  <a:srgbClr val="FFFF00"/>
                </a:solidFill>
                <a:latin typeface="Arial" pitchFamily="34" charset="0"/>
                <a:cs typeface="Arial" pitchFamily="34" charset="0"/>
              </a:rPr>
              <a:t>https://www.um.es/coie/guia-salidas/guia-salidas-08-toma-decisiones.pdf</a:t>
            </a:r>
          </a:p>
          <a:p>
            <a:pPr algn="just" eaLnBrk="1" fontAlgn="auto" hangingPunct="1">
              <a:spcBef>
                <a:spcPts val="0"/>
              </a:spcBef>
              <a:spcAft>
                <a:spcPts val="0"/>
              </a:spcAft>
            </a:pPr>
            <a:r>
              <a:rPr lang="es-MX" sz="1800" dirty="0">
                <a:solidFill>
                  <a:srgbClr val="FFFF00"/>
                </a:solidFill>
                <a:latin typeface="Arial" pitchFamily="34" charset="0"/>
                <a:cs typeface="Arial" pitchFamily="34" charset="0"/>
              </a:rPr>
              <a:t>http://www.cienciared.com.ar/ra/usr/4/26/m0.pdf</a:t>
            </a:r>
          </a:p>
          <a:p>
            <a:pPr algn="just"/>
            <a:endParaRPr lang="es-MX" sz="2000" dirty="0">
              <a:latin typeface="Arial" pitchFamily="34" charset="0"/>
              <a:cs typeface="Arial" pitchFamily="34" charset="0"/>
            </a:endParaRPr>
          </a:p>
        </p:txBody>
      </p:sp>
    </p:spTree>
    <p:extLst>
      <p:ext uri="{BB962C8B-B14F-4D97-AF65-F5344CB8AC3E}">
        <p14:creationId xmlns:p14="http://schemas.microsoft.com/office/powerpoint/2010/main" val="22284987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Título"/>
          <p:cNvSpPr>
            <a:spLocks noGrp="1"/>
          </p:cNvSpPr>
          <p:nvPr>
            <p:ph type="title"/>
          </p:nvPr>
        </p:nvSpPr>
        <p:spPr/>
        <p:txBody>
          <a:bodyPr/>
          <a:lstStyle/>
          <a:p>
            <a:pPr algn="l"/>
            <a:r>
              <a:rPr lang="es-ES" smtClean="0">
                <a:solidFill>
                  <a:srgbClr val="FFC000"/>
                </a:solidFill>
              </a:rPr>
              <a:t>GUÍA PARA SU UTILIZACIÓN</a:t>
            </a:r>
          </a:p>
        </p:txBody>
      </p:sp>
      <p:sp>
        <p:nvSpPr>
          <p:cNvPr id="5123" name="2 Marcador de contenido"/>
          <p:cNvSpPr>
            <a:spLocks noGrp="1"/>
          </p:cNvSpPr>
          <p:nvPr>
            <p:ph idx="1"/>
          </p:nvPr>
        </p:nvSpPr>
        <p:spPr/>
        <p:txBody>
          <a:bodyPr/>
          <a:lstStyle/>
          <a:p>
            <a:pPr marL="0" indent="0" algn="just">
              <a:buNone/>
            </a:pPr>
            <a:r>
              <a:rPr lang="es-ES" dirty="0" smtClean="0">
                <a:solidFill>
                  <a:srgbClr val="FFFF00"/>
                </a:solidFill>
              </a:rPr>
              <a:t>Esta presentación aporta los elementos básicos para estructurar la toma de decisiones acertadas a través de modelos sencillos para los adolescentes. Al alumno se le presentarán algunas estrategias para poder tomar decisiones de forma más pensante. </a:t>
            </a:r>
          </a:p>
        </p:txBody>
      </p:sp>
    </p:spTree>
    <p:extLst>
      <p:ext uri="{BB962C8B-B14F-4D97-AF65-F5344CB8AC3E}">
        <p14:creationId xmlns:p14="http://schemas.microsoft.com/office/powerpoint/2010/main" val="7849996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a:xfrm>
            <a:off x="457200" y="274638"/>
            <a:ext cx="8229600" cy="850900"/>
          </a:xfrm>
        </p:spPr>
        <p:txBody>
          <a:bodyPr/>
          <a:lstStyle/>
          <a:p>
            <a:r>
              <a:rPr lang="es-ES" smtClean="0">
                <a:solidFill>
                  <a:srgbClr val="FFC000"/>
                </a:solidFill>
              </a:rPr>
              <a:t>INDICE DE CONTENIDOS</a:t>
            </a:r>
          </a:p>
        </p:txBody>
      </p:sp>
      <p:sp>
        <p:nvSpPr>
          <p:cNvPr id="6147" name="2 Marcador de contenido"/>
          <p:cNvSpPr>
            <a:spLocks noGrp="1"/>
          </p:cNvSpPr>
          <p:nvPr>
            <p:ph idx="1"/>
          </p:nvPr>
        </p:nvSpPr>
        <p:spPr>
          <a:xfrm>
            <a:off x="323850" y="1196975"/>
            <a:ext cx="8820150" cy="4929188"/>
          </a:xfrm>
        </p:spPr>
        <p:txBody>
          <a:bodyPr/>
          <a:lstStyle/>
          <a:p>
            <a:pPr marL="571500" indent="-571500">
              <a:buFont typeface="Calibri" pitchFamily="34" charset="0"/>
              <a:buAutoNum type="arabicPeriod"/>
            </a:pPr>
            <a:r>
              <a:rPr lang="es-ES" sz="2800" dirty="0" smtClean="0">
                <a:solidFill>
                  <a:srgbClr val="FFFF00"/>
                </a:solidFill>
              </a:rPr>
              <a:t>CONCEPTO DE TOMA DE DECISIONES</a:t>
            </a:r>
          </a:p>
          <a:p>
            <a:pPr marL="571500" indent="-571500">
              <a:buFont typeface="Calibri" pitchFamily="34" charset="0"/>
              <a:buAutoNum type="arabicPeriod"/>
            </a:pPr>
            <a:r>
              <a:rPr lang="es-ES" sz="2800" dirty="0" smtClean="0">
                <a:solidFill>
                  <a:srgbClr val="FFFF00"/>
                </a:solidFill>
              </a:rPr>
              <a:t>CRITERIOS PARA TOMAR UNA DECISIÓN </a:t>
            </a:r>
          </a:p>
          <a:p>
            <a:pPr marL="571500" indent="-571500">
              <a:buFont typeface="Calibri" pitchFamily="34" charset="0"/>
              <a:buAutoNum type="arabicPeriod"/>
            </a:pPr>
            <a:r>
              <a:rPr lang="es-ES" sz="2800" dirty="0" smtClean="0">
                <a:solidFill>
                  <a:srgbClr val="FFFF00"/>
                </a:solidFill>
              </a:rPr>
              <a:t>PASOS PARA LA TOMA DE DECISIONES</a:t>
            </a:r>
          </a:p>
          <a:p>
            <a:pPr marL="571500" indent="-571500">
              <a:buFont typeface="Calibri" pitchFamily="34" charset="0"/>
              <a:buAutoNum type="arabicPeriod"/>
            </a:pPr>
            <a:r>
              <a:rPr lang="es-ES" sz="2800" dirty="0" smtClean="0">
                <a:solidFill>
                  <a:srgbClr val="FFFF00"/>
                </a:solidFill>
              </a:rPr>
              <a:t>ASPECTOS QUE DIFICULTAN LA TOMA DE DECISIONES</a:t>
            </a:r>
          </a:p>
          <a:p>
            <a:pPr marL="571500" indent="-571500">
              <a:buFont typeface="Calibri" pitchFamily="34" charset="0"/>
              <a:buAutoNum type="arabicPeriod"/>
            </a:pPr>
            <a:r>
              <a:rPr lang="es-ES" sz="2800" dirty="0" smtClean="0">
                <a:solidFill>
                  <a:srgbClr val="FFFF00"/>
                </a:solidFill>
              </a:rPr>
              <a:t>CONCLUSIONES</a:t>
            </a:r>
          </a:p>
        </p:txBody>
      </p:sp>
    </p:spTree>
    <p:extLst>
      <p:ext uri="{BB962C8B-B14F-4D97-AF65-F5344CB8AC3E}">
        <p14:creationId xmlns:p14="http://schemas.microsoft.com/office/powerpoint/2010/main" val="10675546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lstStyle/>
          <a:p>
            <a:pPr marL="0" indent="0" algn="just">
              <a:buNone/>
            </a:pPr>
            <a:r>
              <a:rPr lang="es-MX" dirty="0" smtClean="0">
                <a:solidFill>
                  <a:srgbClr val="FFFF00"/>
                </a:solidFill>
              </a:rPr>
              <a:t>El ser humano a diario toma decisiones y algunas veces son fáciles de tomar. En otras, tenemos que pensar mucho antes de decidir…</a:t>
            </a:r>
          </a:p>
          <a:p>
            <a:endParaRPr lang="es-MX" dirty="0">
              <a:solidFill>
                <a:srgbClr val="FFFF00"/>
              </a:solidFill>
            </a:endParaRPr>
          </a:p>
        </p:txBody>
      </p:sp>
      <p:sp>
        <p:nvSpPr>
          <p:cNvPr id="4" name="3 Rectángulo redondeado"/>
          <p:cNvSpPr/>
          <p:nvPr/>
        </p:nvSpPr>
        <p:spPr>
          <a:xfrm rot="20667013">
            <a:off x="255179" y="2703231"/>
            <a:ext cx="3816424" cy="72008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2800" dirty="0" smtClean="0"/>
              <a:t>Qué carrera estudiare? </a:t>
            </a:r>
            <a:endParaRPr lang="es-MX" sz="2800" dirty="0"/>
          </a:p>
        </p:txBody>
      </p:sp>
      <p:sp>
        <p:nvSpPr>
          <p:cNvPr id="5" name="4 Rectángulo redondeado"/>
          <p:cNvSpPr/>
          <p:nvPr/>
        </p:nvSpPr>
        <p:spPr>
          <a:xfrm>
            <a:off x="1547664" y="3429000"/>
            <a:ext cx="3384376" cy="720080"/>
          </a:xfrm>
          <a:prstGeom prst="round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5400000" scaled="1"/>
            <a:tileRect/>
          </a:gradFill>
        </p:spPr>
        <p:style>
          <a:lnRef idx="0">
            <a:schemeClr val="accent2"/>
          </a:lnRef>
          <a:fillRef idx="3">
            <a:schemeClr val="accent2"/>
          </a:fillRef>
          <a:effectRef idx="3">
            <a:schemeClr val="accent2"/>
          </a:effectRef>
          <a:fontRef idx="minor">
            <a:schemeClr val="lt1"/>
          </a:fontRef>
        </p:style>
        <p:txBody>
          <a:bodyPr rtlCol="0" anchor="ctr"/>
          <a:lstStyle/>
          <a:p>
            <a:pPr algn="ctr"/>
            <a:r>
              <a:rPr lang="es-MX" sz="2800" dirty="0" smtClean="0">
                <a:solidFill>
                  <a:srgbClr val="003300"/>
                </a:solidFill>
                <a:effectLst>
                  <a:outerShdw blurRad="38100" dist="38100" dir="2700000" algn="tl">
                    <a:srgbClr val="000000">
                      <a:alpha val="43137"/>
                    </a:srgbClr>
                  </a:outerShdw>
                </a:effectLst>
              </a:rPr>
              <a:t>Me saltaré la clase? </a:t>
            </a:r>
            <a:endParaRPr lang="es-MX" sz="2800" dirty="0">
              <a:solidFill>
                <a:srgbClr val="003300"/>
              </a:solidFill>
              <a:effectLst>
                <a:outerShdw blurRad="38100" dist="38100" dir="2700000" algn="tl">
                  <a:srgbClr val="000000">
                    <a:alpha val="43137"/>
                  </a:srgbClr>
                </a:outerShdw>
              </a:effectLst>
            </a:endParaRPr>
          </a:p>
        </p:txBody>
      </p:sp>
      <p:sp>
        <p:nvSpPr>
          <p:cNvPr id="6" name="5 Rectángulo redondeado"/>
          <p:cNvSpPr/>
          <p:nvPr/>
        </p:nvSpPr>
        <p:spPr>
          <a:xfrm rot="319383">
            <a:off x="4669983" y="3195857"/>
            <a:ext cx="3816424" cy="720080"/>
          </a:xfrm>
          <a:prstGeom prst="roundRect">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5400000" scaled="1"/>
            <a:tileRect/>
          </a:gradFill>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2800" dirty="0" smtClean="0"/>
              <a:t>Qué playera me pongo? </a:t>
            </a:r>
            <a:endParaRPr lang="es-MX" sz="2800" dirty="0"/>
          </a:p>
        </p:txBody>
      </p:sp>
      <p:sp>
        <p:nvSpPr>
          <p:cNvPr id="8" name="7 Rectángulo redondeado"/>
          <p:cNvSpPr/>
          <p:nvPr/>
        </p:nvSpPr>
        <p:spPr>
          <a:xfrm rot="336975">
            <a:off x="10284" y="4135693"/>
            <a:ext cx="4176464" cy="720080"/>
          </a:xfrm>
          <a:prstGeom prst="roundRect">
            <a:avLst/>
          </a:prstGeom>
          <a:gradFill flip="none" rotWithShape="1">
            <a:gsLst>
              <a:gs pos="0">
                <a:schemeClr val="tx2">
                  <a:lumMod val="25000"/>
                  <a:shade val="30000"/>
                  <a:satMod val="115000"/>
                </a:schemeClr>
              </a:gs>
              <a:gs pos="50000">
                <a:schemeClr val="tx2">
                  <a:lumMod val="25000"/>
                  <a:shade val="67500"/>
                  <a:satMod val="115000"/>
                </a:schemeClr>
              </a:gs>
              <a:gs pos="100000">
                <a:schemeClr val="tx2">
                  <a:lumMod val="25000"/>
                  <a:shade val="100000"/>
                  <a:satMod val="115000"/>
                </a:schemeClr>
              </a:gs>
            </a:gsLst>
            <a:lin ang="2700000" scaled="1"/>
            <a:tileRect/>
          </a:gradFill>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2800" dirty="0" smtClean="0"/>
              <a:t>Ya no quiero tomar, pero… </a:t>
            </a:r>
            <a:endParaRPr lang="es-MX" sz="2800" dirty="0"/>
          </a:p>
        </p:txBody>
      </p:sp>
      <p:sp>
        <p:nvSpPr>
          <p:cNvPr id="9" name="8 Rectángulo redondeado"/>
          <p:cNvSpPr/>
          <p:nvPr/>
        </p:nvSpPr>
        <p:spPr>
          <a:xfrm rot="21440458">
            <a:off x="3923037" y="2393811"/>
            <a:ext cx="5185467" cy="720080"/>
          </a:xfrm>
          <a:prstGeom prst="roundRect">
            <a:avLst/>
          </a:prstGeom>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2700000" scaled="1"/>
            <a:tileRect/>
          </a:gradFill>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2800" dirty="0" smtClean="0">
                <a:solidFill>
                  <a:srgbClr val="FFFF00"/>
                </a:solidFill>
                <a:effectLst>
                  <a:outerShdw blurRad="38100" dist="38100" dir="2700000" algn="tl">
                    <a:srgbClr val="000000">
                      <a:alpha val="43137"/>
                    </a:srgbClr>
                  </a:outerShdw>
                </a:effectLst>
              </a:rPr>
              <a:t>Le digo a mi mamá que reprobé? </a:t>
            </a:r>
            <a:endParaRPr lang="es-MX" sz="2800" dirty="0">
              <a:solidFill>
                <a:srgbClr val="FFFF00"/>
              </a:solidFill>
              <a:effectLst>
                <a:outerShdw blurRad="38100" dist="38100" dir="2700000" algn="tl">
                  <a:srgbClr val="000000">
                    <a:alpha val="43137"/>
                  </a:srgbClr>
                </a:outerShdw>
              </a:effectLst>
            </a:endParaRPr>
          </a:p>
        </p:txBody>
      </p:sp>
      <p:sp>
        <p:nvSpPr>
          <p:cNvPr id="10" name="9 Rectángulo redondeado"/>
          <p:cNvSpPr/>
          <p:nvPr/>
        </p:nvSpPr>
        <p:spPr>
          <a:xfrm rot="20373246">
            <a:off x="4082226" y="4215677"/>
            <a:ext cx="2160240" cy="720080"/>
          </a:xfrm>
          <a:prstGeom prst="round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5400000" scaled="1"/>
            <a:tileRect/>
          </a:gradFill>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2800" dirty="0" smtClean="0">
                <a:effectLst>
                  <a:outerShdw blurRad="38100" dist="38100" dir="2700000" algn="tl">
                    <a:srgbClr val="000000">
                      <a:alpha val="43137"/>
                    </a:srgbClr>
                  </a:outerShdw>
                </a:effectLst>
              </a:rPr>
              <a:t>Y si aborto? </a:t>
            </a:r>
            <a:endParaRPr lang="es-MX" sz="2800" dirty="0">
              <a:effectLst>
                <a:outerShdw blurRad="38100" dist="38100" dir="2700000" algn="tl">
                  <a:srgbClr val="000000">
                    <a:alpha val="43137"/>
                  </a:srgbClr>
                </a:outerShdw>
              </a:effectLst>
            </a:endParaRPr>
          </a:p>
        </p:txBody>
      </p:sp>
      <p:sp>
        <p:nvSpPr>
          <p:cNvPr id="11" name="10 Rectángulo redondeado"/>
          <p:cNvSpPr/>
          <p:nvPr/>
        </p:nvSpPr>
        <p:spPr>
          <a:xfrm rot="21440458">
            <a:off x="895565" y="5075221"/>
            <a:ext cx="5795775" cy="720080"/>
          </a:xfrm>
          <a:prstGeom prst="roundRect">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5400000" scaled="1"/>
            <a:tileRect/>
          </a:gradFill>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2800" dirty="0" smtClean="0">
                <a:solidFill>
                  <a:srgbClr val="FFFF00"/>
                </a:solidFill>
                <a:effectLst>
                  <a:outerShdw blurRad="38100" dist="38100" dir="2700000" algn="tl">
                    <a:srgbClr val="000000">
                      <a:alpha val="43137"/>
                    </a:srgbClr>
                  </a:outerShdw>
                </a:effectLst>
              </a:rPr>
              <a:t>A quién elijo para que sea mi novio?</a:t>
            </a:r>
            <a:endParaRPr lang="es-MX" sz="2800" dirty="0">
              <a:solidFill>
                <a:srgbClr val="FFFF00"/>
              </a:solidFill>
              <a:effectLst>
                <a:outerShdw blurRad="38100" dist="38100" dir="2700000" algn="tl">
                  <a:srgbClr val="000000">
                    <a:alpha val="43137"/>
                  </a:srgbClr>
                </a:outerShdw>
              </a:effectLst>
            </a:endParaRPr>
          </a:p>
        </p:txBody>
      </p:sp>
      <p:sp>
        <p:nvSpPr>
          <p:cNvPr id="7" name="6 Rectángulo redondeado"/>
          <p:cNvSpPr/>
          <p:nvPr/>
        </p:nvSpPr>
        <p:spPr>
          <a:xfrm rot="20697684">
            <a:off x="6122276" y="4091224"/>
            <a:ext cx="2979324" cy="720080"/>
          </a:xfrm>
          <a:prstGeom prst="roundRect">
            <a:avLst/>
          </a:prstGeom>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2700000" scaled="1"/>
            <a:tileRect/>
          </a:gradFill>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2800" dirty="0" smtClean="0">
                <a:solidFill>
                  <a:srgbClr val="003300"/>
                </a:solidFill>
                <a:effectLst>
                  <a:outerShdw blurRad="38100" dist="38100" dir="2700000" algn="tl">
                    <a:srgbClr val="000000">
                      <a:alpha val="43137"/>
                    </a:srgbClr>
                  </a:outerShdw>
                </a:effectLst>
              </a:rPr>
              <a:t>Estudio o trabajo? </a:t>
            </a:r>
            <a:endParaRPr lang="es-MX" sz="2800" dirty="0">
              <a:solidFill>
                <a:srgbClr val="0033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625815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lstStyle/>
          <a:p>
            <a:pPr marL="0" indent="0" algn="just">
              <a:buNone/>
            </a:pPr>
            <a:r>
              <a:rPr lang="es-MX" dirty="0" smtClean="0">
                <a:solidFill>
                  <a:srgbClr val="FFFF00"/>
                </a:solidFill>
              </a:rPr>
              <a:t>Tomar decisiones importantes, para algunas personas, supone cierto temor o  incertidumbre. Si se trata de decidir una ocupación o estudios, esto da inseguridad, porque esta elección marcará nuestro estilo de vida y porque estamos decidiendo nuestro futuro profesional y vital.</a:t>
            </a:r>
          </a:p>
          <a:p>
            <a:endParaRPr lang="es-MX" dirty="0">
              <a:solidFill>
                <a:srgbClr val="FFFF00"/>
              </a:solidFill>
            </a:endParaRPr>
          </a:p>
        </p:txBody>
      </p:sp>
      <p:sp>
        <p:nvSpPr>
          <p:cNvPr id="4" name="3 Rectángulo"/>
          <p:cNvSpPr/>
          <p:nvPr/>
        </p:nvSpPr>
        <p:spPr>
          <a:xfrm>
            <a:off x="-30088" y="6536377"/>
            <a:ext cx="9174088" cy="276999"/>
          </a:xfrm>
          <a:prstGeom prst="rect">
            <a:avLst/>
          </a:prstGeom>
        </p:spPr>
        <p:txBody>
          <a:bodyPr wrap="square">
            <a:spAutoFit/>
          </a:bodyPr>
          <a:lstStyle/>
          <a:p>
            <a:r>
              <a:rPr lang="es-MX" sz="1200" dirty="0" smtClean="0">
                <a:solidFill>
                  <a:srgbClr val="FFFF00"/>
                </a:solidFill>
                <a:latin typeface="Segoe UI"/>
              </a:rPr>
              <a:t>https://www.um.es/coie/guia-salidas/guia-salidas-08-toma-decisiones.pdf</a:t>
            </a:r>
            <a:endParaRPr lang="es-MX" sz="1200" dirty="0">
              <a:solidFill>
                <a:srgbClr val="FFFF00"/>
              </a:solidFill>
            </a:endParaRPr>
          </a:p>
        </p:txBody>
      </p:sp>
      <p:pic>
        <p:nvPicPr>
          <p:cNvPr id="1026" name="Picture 2" descr="http://www.beliefnet.com/columnists/palabrasquefortalecen/files/2011/12/toma-de-decisiones.jpg">
            <a:hlinkClick r:id="rId2"/>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538" t="5206" r="10190" b="14849"/>
          <a:stretch/>
        </p:blipFill>
        <p:spPr bwMode="auto">
          <a:xfrm>
            <a:off x="4556956" y="3604769"/>
            <a:ext cx="4447309" cy="299258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como-sermillonario.com/wp-content/uploads/2014/06/tomar_decisiones_01.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3648920"/>
            <a:ext cx="3888507" cy="26952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2704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lstStyle/>
          <a:p>
            <a:pPr marL="0" indent="0" algn="just">
              <a:buNone/>
            </a:pPr>
            <a:r>
              <a:rPr lang="es-MX" dirty="0" smtClean="0">
                <a:solidFill>
                  <a:srgbClr val="FFFF00"/>
                </a:solidFill>
              </a:rPr>
              <a:t>Es fundamental el proceso de toma de decisiones como parte básica de nuestras vidas, ya que a diario tomamos decisiones y no siempre las planeamos y decidimos. </a:t>
            </a:r>
          </a:p>
          <a:p>
            <a:endParaRPr lang="es-MX" dirty="0">
              <a:solidFill>
                <a:srgbClr val="FFFF00"/>
              </a:solidFill>
            </a:endParaRPr>
          </a:p>
        </p:txBody>
      </p:sp>
      <p:pic>
        <p:nvPicPr>
          <p:cNvPr id="2050" name="Picture 2" descr="http://tradingycoaching.com/wp-content/uploads/2015/09/Tomar-decisiones-es-sencillo-cuando...-652x300.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2996952"/>
            <a:ext cx="5727911" cy="2635542"/>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6096" y="4406989"/>
            <a:ext cx="3696607" cy="2451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38164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algn="just"/>
            <a:r>
              <a:rPr lang="es-MX" dirty="0" smtClean="0">
                <a:solidFill>
                  <a:srgbClr val="FFFF00"/>
                </a:solidFill>
              </a:rPr>
              <a:t>Proceso de análisis y elección entre diversas alternativas, para determinar un curso a seguir (Idalberto Chiavenato). </a:t>
            </a:r>
          </a:p>
          <a:p>
            <a:pPr marL="0" indent="0" algn="just">
              <a:buNone/>
            </a:pPr>
            <a:endParaRPr lang="es-MX" dirty="0" smtClean="0">
              <a:solidFill>
                <a:srgbClr val="FFFF00"/>
              </a:solidFill>
            </a:endParaRPr>
          </a:p>
          <a:p>
            <a:pPr algn="just"/>
            <a:r>
              <a:rPr lang="es-MX" dirty="0" smtClean="0">
                <a:solidFill>
                  <a:srgbClr val="FFFF00"/>
                </a:solidFill>
              </a:rPr>
              <a:t>Elección de la mejor alternativa con el  fin de alcanzar unos objetivos, basándose en la probabilidad.</a:t>
            </a:r>
            <a:r>
              <a:rPr lang="es-MX" dirty="0">
                <a:solidFill>
                  <a:srgbClr val="FFFF00"/>
                </a:solidFill>
              </a:rPr>
              <a:t> </a:t>
            </a:r>
            <a:r>
              <a:rPr lang="es-MX" dirty="0" smtClean="0">
                <a:solidFill>
                  <a:srgbClr val="FFFF00"/>
                </a:solidFill>
              </a:rPr>
              <a:t>Samuel C. </a:t>
            </a:r>
            <a:r>
              <a:rPr lang="es-MX" dirty="0" err="1" smtClean="0">
                <a:solidFill>
                  <a:srgbClr val="FFFF00"/>
                </a:solidFill>
              </a:rPr>
              <a:t>Certo</a:t>
            </a:r>
            <a:r>
              <a:rPr lang="es-MX" dirty="0" smtClean="0">
                <a:solidFill>
                  <a:srgbClr val="FFFF00"/>
                </a:solidFill>
              </a:rPr>
              <a:t> </a:t>
            </a:r>
            <a:endParaRPr lang="es-MX" dirty="0">
              <a:solidFill>
                <a:srgbClr val="FFFF00"/>
              </a:solidFill>
            </a:endParaRPr>
          </a:p>
        </p:txBody>
      </p:sp>
      <p:sp>
        <p:nvSpPr>
          <p:cNvPr id="5" name="4 Rectángulo redondeado"/>
          <p:cNvSpPr/>
          <p:nvPr/>
        </p:nvSpPr>
        <p:spPr>
          <a:xfrm>
            <a:off x="370761" y="404665"/>
            <a:ext cx="7917233" cy="648072"/>
          </a:xfrm>
          <a:prstGeom prst="round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2700000" scaled="1"/>
            <a:tileRect/>
          </a:gradFill>
          <a:effectLst>
            <a:glow rad="139700">
              <a:schemeClr val="accent4">
                <a:satMod val="175000"/>
                <a:alpha val="40000"/>
              </a:schemeClr>
            </a:glow>
            <a:outerShdw blurRad="65500" dist="38100" dir="5400000" rotWithShape="0">
              <a:srgbClr val="000000">
                <a:alpha val="40000"/>
              </a:srgbClr>
            </a:outerShdw>
          </a:effectLst>
        </p:spPr>
        <p:style>
          <a:lnRef idx="0">
            <a:schemeClr val="dk1"/>
          </a:lnRef>
          <a:fillRef idx="3">
            <a:schemeClr val="dk1"/>
          </a:fillRef>
          <a:effectRef idx="3">
            <a:schemeClr val="dk1"/>
          </a:effectRef>
          <a:fontRef idx="minor">
            <a:schemeClr val="lt1"/>
          </a:fontRef>
        </p:style>
        <p:txBody>
          <a:bodyPr anchor="ctr"/>
          <a:lstStyle/>
          <a:p>
            <a:pPr algn="ctr">
              <a:defRPr/>
            </a:pPr>
            <a:r>
              <a:rPr lang="es-MX" sz="3200" b="1" i="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CONCEPTO DE TOMA DE DECISIONES </a:t>
            </a:r>
            <a:endParaRPr lang="es-MX" b="1" i="1"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2" name="1 Rectángulo"/>
          <p:cNvSpPr/>
          <p:nvPr/>
        </p:nvSpPr>
        <p:spPr>
          <a:xfrm>
            <a:off x="0" y="6608385"/>
            <a:ext cx="8928992" cy="276999"/>
          </a:xfrm>
          <a:prstGeom prst="rect">
            <a:avLst/>
          </a:prstGeom>
        </p:spPr>
        <p:txBody>
          <a:bodyPr wrap="square">
            <a:spAutoFit/>
          </a:bodyPr>
          <a:lstStyle/>
          <a:p>
            <a:r>
              <a:rPr lang="es-ES" sz="1200" dirty="0">
                <a:solidFill>
                  <a:srgbClr val="FFFF00"/>
                </a:solidFill>
                <a:latin typeface="Segoe UI"/>
              </a:rPr>
              <a:t>http://www.virtual.unal.edu.co/cursos/sedes/manizales/4010014/Contenidos/Capitulos%20PDF/CAPITULO%202.pdf</a:t>
            </a:r>
            <a:endParaRPr lang="es-MX" sz="1200" dirty="0">
              <a:solidFill>
                <a:srgbClr val="FFFF00"/>
              </a:solidFill>
            </a:endParaRPr>
          </a:p>
        </p:txBody>
      </p:sp>
    </p:spTree>
    <p:extLst>
      <p:ext uri="{BB962C8B-B14F-4D97-AF65-F5344CB8AC3E}">
        <p14:creationId xmlns:p14="http://schemas.microsoft.com/office/powerpoint/2010/main" val="75171767"/>
      </p:ext>
    </p:extLst>
  </p:cSld>
  <p:clrMapOvr>
    <a:masterClrMapping/>
  </p:clrMapOvr>
</p:sld>
</file>

<file path=ppt/theme/theme1.xml><?xml version="1.0" encoding="utf-8"?>
<a:theme xmlns:a="http://schemas.openxmlformats.org/drawingml/2006/main" name="1_Tema de Office">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476</TotalTime>
  <Words>1317</Words>
  <Application>Microsoft Office PowerPoint</Application>
  <PresentationFormat>Presentación en pantalla (4:3)</PresentationFormat>
  <Paragraphs>114</Paragraphs>
  <Slides>32</Slides>
  <Notes>0</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1_Tema de Office</vt:lpstr>
      <vt:lpstr>Presentación de PowerPoint</vt:lpstr>
      <vt:lpstr>JUSTIFICACIÓN</vt:lpstr>
      <vt:lpstr>PROPÓSITOS</vt:lpstr>
      <vt:lpstr>GUÍA PARA SU UTILIZACIÓN</vt:lpstr>
      <vt:lpstr>INDICE DE CONTENIDOS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Otros aspectos  </vt:lpstr>
      <vt:lpstr>Presentación de PowerPoint</vt:lpstr>
      <vt:lpstr>Presentación de PowerPoint</vt:lpstr>
      <vt:lpstr>Conclusión </vt:lpstr>
      <vt:lpstr>REFERENCIAS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Windows User</dc:creator>
  <cp:lastModifiedBy>Windows User</cp:lastModifiedBy>
  <cp:revision>31</cp:revision>
  <dcterms:created xsi:type="dcterms:W3CDTF">2015-10-01T13:43:01Z</dcterms:created>
  <dcterms:modified xsi:type="dcterms:W3CDTF">2015-10-03T01:52:29Z</dcterms:modified>
</cp:coreProperties>
</file>