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5" r:id="rId3"/>
    <p:sldId id="277" r:id="rId4"/>
    <p:sldId id="278" r:id="rId5"/>
    <p:sldId id="279" r:id="rId6"/>
    <p:sldId id="280" r:id="rId7"/>
    <p:sldId id="281" r:id="rId8"/>
    <p:sldId id="282" r:id="rId9"/>
    <p:sldId id="276" r:id="rId10"/>
    <p:sldId id="340" r:id="rId11"/>
    <p:sldId id="341" r:id="rId12"/>
    <p:sldId id="344" r:id="rId13"/>
    <p:sldId id="345" r:id="rId14"/>
    <p:sldId id="346" r:id="rId15"/>
    <p:sldId id="339" r:id="rId16"/>
    <p:sldId id="338" r:id="rId17"/>
    <p:sldId id="337" r:id="rId18"/>
    <p:sldId id="306" r:id="rId19"/>
    <p:sldId id="309" r:id="rId20"/>
    <p:sldId id="307" r:id="rId21"/>
    <p:sldId id="314" r:id="rId22"/>
    <p:sldId id="315" r:id="rId23"/>
    <p:sldId id="310" r:id="rId24"/>
    <p:sldId id="311" r:id="rId25"/>
    <p:sldId id="312" r:id="rId26"/>
    <p:sldId id="313" r:id="rId27"/>
    <p:sldId id="320" r:id="rId28"/>
    <p:sldId id="321" r:id="rId29"/>
    <p:sldId id="322" r:id="rId30"/>
    <p:sldId id="323" r:id="rId31"/>
    <p:sldId id="324" r:id="rId32"/>
    <p:sldId id="333" r:id="rId33"/>
    <p:sldId id="326" r:id="rId34"/>
    <p:sldId id="327" r:id="rId35"/>
    <p:sldId id="328" r:id="rId36"/>
    <p:sldId id="329" r:id="rId37"/>
    <p:sldId id="330" r:id="rId38"/>
    <p:sldId id="331" r:id="rId39"/>
    <p:sldId id="332" r:id="rId40"/>
    <p:sldId id="348" r:id="rId41"/>
    <p:sldId id="347" r:id="rId42"/>
    <p:sldId id="349" r:id="rId43"/>
    <p:sldId id="305" r:id="rId44"/>
    <p:sldId id="27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B0AC"/>
    <a:srgbClr val="663300"/>
    <a:srgbClr val="00DAD5"/>
    <a:srgbClr val="CE56B4"/>
    <a:srgbClr val="BF37A2"/>
    <a:srgbClr val="00F0EA"/>
    <a:srgbClr val="212121"/>
    <a:srgbClr val="66FFFF"/>
    <a:srgbClr val="EA005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638147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19188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8910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48273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15005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271452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83500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71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067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0857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1236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E0003-1421-4055-B3FE-DF4857A9B044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BAA3C-761B-493C-8975-984C20506DD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126C2E4-4C64-4B30-87F7-E8DCDE4E2D6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>
              <a:solidFill>
                <a:srgbClr val="CAF27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67C082B-E4E6-45C3-8B87-F6D6A6D40F20}" type="datetimeFigureOut">
              <a:rPr lang="es-MX" smtClean="0">
                <a:solidFill>
                  <a:srgbClr val="CAF278"/>
                </a:solidFill>
              </a:rPr>
              <a:pPr/>
              <a:t>02/10/2015</a:t>
            </a:fld>
            <a:endParaRPr lang="es-MX">
              <a:solidFill>
                <a:srgbClr val="CAF2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200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image" Target="../media/image2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1447800" y="4214816"/>
            <a:ext cx="6448398" cy="1184273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Desarrollo</a:t>
            </a:r>
            <a:r>
              <a:rPr kumimoji="0" lang="es-MX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Económico y Urbanización</a:t>
            </a:r>
            <a:endParaRPr kumimoji="0" lang="es-MX" sz="20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647700" y="357166"/>
            <a:ext cx="7905750" cy="3525542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2000" b="1" dirty="0" smtClean="0">
                <a:latin typeface="+mj-lt"/>
                <a:ea typeface="+mj-ea"/>
                <a:cs typeface="+mj-cs"/>
              </a:rPr>
              <a:t>Universidad Autónoma del Estado de México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2000" b="1" dirty="0" smtClean="0">
                <a:latin typeface="+mj-lt"/>
                <a:ea typeface="+mj-ea"/>
                <a:cs typeface="+mj-cs"/>
              </a:rPr>
              <a:t>Facultad de Arquitectura y Diseño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2000" b="1" dirty="0" smtClean="0">
                <a:latin typeface="+mj-lt"/>
                <a:ea typeface="+mj-ea"/>
                <a:cs typeface="+mj-cs"/>
              </a:rPr>
              <a:t>Administración y Promoción de la Obra Urbana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2000" b="1" dirty="0" smtClean="0">
                <a:latin typeface="+mj-lt"/>
                <a:ea typeface="+mj-ea"/>
                <a:cs typeface="+mj-cs"/>
              </a:rPr>
              <a:t>Unidad de  Aprendizaje: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2000" b="1" dirty="0" smtClean="0">
                <a:latin typeface="+mj-lt"/>
                <a:ea typeface="+mj-ea"/>
                <a:cs typeface="+mj-cs"/>
              </a:rPr>
              <a:t>Economía Urbana</a:t>
            </a:r>
            <a:endParaRPr lang="es-MX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91134" y="5786452"/>
            <a:ext cx="309187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Elaboró: Claudia López Salgado</a:t>
            </a:r>
          </a:p>
          <a:p>
            <a:pPr algn="ctr"/>
            <a:r>
              <a:rPr lang="es-MX" dirty="0" smtClean="0"/>
              <a:t>Agosto 2015/Periodo 2015B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38186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7504" y="5735758"/>
            <a:ext cx="16866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/>
              <a:t>Imagen obtenida del sitio web:  Mutante Sideral</a:t>
            </a:r>
            <a:endParaRPr lang="es-MX" sz="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219200" y="326936"/>
            <a:ext cx="642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00B0F0"/>
                </a:solidFill>
              </a:rPr>
              <a:t>En el mundo es clara la concentración económica</a:t>
            </a:r>
            <a:endParaRPr lang="es-MX" sz="2400" b="1" dirty="0">
              <a:solidFill>
                <a:srgbClr val="00B0F0"/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1981200" y="1981200"/>
            <a:ext cx="1143000" cy="9144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4267200" y="1828800"/>
            <a:ext cx="1066800" cy="8382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2895600" y="3657600"/>
            <a:ext cx="838200" cy="8382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6324600" y="2667000"/>
            <a:ext cx="565068" cy="5334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Elipse"/>
          <p:cNvSpPr/>
          <p:nvPr/>
        </p:nvSpPr>
        <p:spPr>
          <a:xfrm>
            <a:off x="7467600" y="2247900"/>
            <a:ext cx="762000" cy="6477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89" t="40000" r="18750" b="13333"/>
          <a:stretch/>
        </p:blipFill>
        <p:spPr bwMode="auto">
          <a:xfrm>
            <a:off x="7010400" y="4245964"/>
            <a:ext cx="2133600" cy="146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719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89" t="42000" r="18750" b="13333"/>
          <a:stretch/>
        </p:blipFill>
        <p:spPr bwMode="auto">
          <a:xfrm>
            <a:off x="847630" y="381000"/>
            <a:ext cx="748684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580" y="3962400"/>
            <a:ext cx="1676400" cy="838200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0" y="5581650"/>
            <a:ext cx="9144000" cy="1276350"/>
          </a:xfrm>
          <a:prstGeom prst="rect">
            <a:avLst/>
          </a:prstGeom>
          <a:solidFill>
            <a:srgbClr val="00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2895600" y="5863709"/>
            <a:ext cx="5651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¿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Qué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relación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hay entre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economía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y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urbanización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Lucida Fax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14400" y="5257800"/>
            <a:ext cx="16690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/>
              <a:t>Imagen obtenida del sitio web:  </a:t>
            </a:r>
            <a:r>
              <a:rPr lang="es-MX" sz="600" dirty="0" smtClean="0"/>
              <a:t>Banco Mundial.</a:t>
            </a:r>
            <a:endParaRPr lang="es-MX" sz="600" dirty="0"/>
          </a:p>
        </p:txBody>
      </p:sp>
    </p:spTree>
    <p:extLst>
      <p:ext uri="{BB962C8B-B14F-4D97-AF65-F5344CB8AC3E}">
        <p14:creationId xmlns:p14="http://schemas.microsoft.com/office/powerpoint/2010/main" xmlns="" val="220873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89" t="42000" r="18750" b="13333"/>
          <a:stretch/>
        </p:blipFill>
        <p:spPr bwMode="auto">
          <a:xfrm>
            <a:off x="457200" y="1175266"/>
            <a:ext cx="5486400" cy="361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0" y="5581650"/>
            <a:ext cx="9144000" cy="1276350"/>
          </a:xfrm>
          <a:prstGeom prst="rect">
            <a:avLst/>
          </a:prstGeom>
          <a:solidFill>
            <a:srgbClr val="00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2133600" y="5715000"/>
            <a:ext cx="6413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Concentración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de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actividad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y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concentración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de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población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Lucida Fax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210414" y="616681"/>
            <a:ext cx="23367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El incremento de la población urbana se está registrando en espacios en donde no necesariamente se tienen significativos niveles de producción. </a:t>
            </a: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Esto es un gran problema de distribución de la riqueza, un problema de crecimiento y desarrollo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33400" y="4800600"/>
            <a:ext cx="16690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/>
              <a:t>Imagen obtenida del sitio web:  </a:t>
            </a:r>
            <a:r>
              <a:rPr lang="es-MX" sz="600" dirty="0" smtClean="0"/>
              <a:t>Banco Mundial.</a:t>
            </a:r>
            <a:endParaRPr lang="es-MX" sz="600" dirty="0"/>
          </a:p>
        </p:txBody>
      </p:sp>
    </p:spTree>
    <p:extLst>
      <p:ext uri="{BB962C8B-B14F-4D97-AF65-F5344CB8AC3E}">
        <p14:creationId xmlns:p14="http://schemas.microsoft.com/office/powerpoint/2010/main" xmlns="" val="234277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639" t="30666" r="18889" b="24444"/>
          <a:stretch/>
        </p:blipFill>
        <p:spPr bwMode="auto">
          <a:xfrm>
            <a:off x="990600" y="609600"/>
            <a:ext cx="7054819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0" y="5581650"/>
            <a:ext cx="9144000" cy="1276350"/>
          </a:xfrm>
          <a:prstGeom prst="rect">
            <a:avLst/>
          </a:prstGeom>
          <a:solidFill>
            <a:srgbClr val="00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2133600" y="5715000"/>
            <a:ext cx="6413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Concentración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de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actividad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y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concentración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de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población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Lucida Fax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66800" y="5105400"/>
            <a:ext cx="16690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/>
              <a:t>Imagen obtenida del sitio web:  </a:t>
            </a:r>
            <a:r>
              <a:rPr lang="es-MX" sz="600" dirty="0" smtClean="0"/>
              <a:t>Banco Mundial.</a:t>
            </a:r>
            <a:endParaRPr lang="es-MX" sz="600" dirty="0"/>
          </a:p>
        </p:txBody>
      </p:sp>
    </p:spTree>
    <p:extLst>
      <p:ext uri="{BB962C8B-B14F-4D97-AF65-F5344CB8AC3E}">
        <p14:creationId xmlns:p14="http://schemas.microsoft.com/office/powerpoint/2010/main" xmlns="" val="8445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610588" y="60960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s-MX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 análisis socioeconómico y espacial a partir de las herramientas de la Economía Urbana, parte de conocer la diferenciación entre crecimiento y desarrollo. 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3721" y="2133600"/>
            <a:ext cx="5972175" cy="422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691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Rectángulo"/>
          <p:cNvSpPr/>
          <p:nvPr/>
        </p:nvSpPr>
        <p:spPr>
          <a:xfrm>
            <a:off x="611560" y="1052736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/>
              <a:t>El crecimiento económico </a:t>
            </a:r>
            <a:r>
              <a:rPr lang="es-MX" sz="2800" dirty="0"/>
              <a:t>es el ritmo al que se incrementa la producción de bienes y servicios de una </a:t>
            </a:r>
            <a:r>
              <a:rPr lang="es-MX" sz="2800" dirty="0" smtClean="0"/>
              <a:t>economía (…). (</a:t>
            </a:r>
            <a:r>
              <a:rPr lang="es-MX" sz="2800" dirty="0" err="1" smtClean="0"/>
              <a:t>Uxó</a:t>
            </a:r>
            <a:r>
              <a:rPr lang="es-MX" sz="2800" dirty="0" smtClean="0"/>
              <a:t>, 2015)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108039" y="3132257"/>
            <a:ext cx="29402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/>
              <a:t>¿Cómo se mide?</a:t>
            </a:r>
            <a:endParaRPr lang="es-MX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929228" y="4437112"/>
            <a:ext cx="2359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Producto Interno Bruto</a:t>
            </a:r>
          </a:p>
          <a:p>
            <a:r>
              <a:rPr lang="es-MX" dirty="0" smtClean="0"/>
              <a:t>Tasa de Crecimiento</a:t>
            </a:r>
            <a:endParaRPr lang="es-MX" dirty="0"/>
          </a:p>
        </p:txBody>
      </p:sp>
      <p:sp>
        <p:nvSpPr>
          <p:cNvPr id="5" name="4 Flecha abajo"/>
          <p:cNvSpPr/>
          <p:nvPr/>
        </p:nvSpPr>
        <p:spPr>
          <a:xfrm>
            <a:off x="6012160" y="3933056"/>
            <a:ext cx="432048" cy="432048"/>
          </a:xfrm>
          <a:prstGeom prst="downArrow">
            <a:avLst/>
          </a:pr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6084168" y="5589240"/>
            <a:ext cx="2580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Aspectos cuantitativos</a:t>
            </a:r>
            <a:endParaRPr lang="es-MX" sz="2000" b="1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406" t="23643"/>
          <a:stretch/>
        </p:blipFill>
        <p:spPr>
          <a:xfrm>
            <a:off x="1143000" y="2842364"/>
            <a:ext cx="2125717" cy="322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280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Rectángulo"/>
          <p:cNvSpPr/>
          <p:nvPr/>
        </p:nvSpPr>
        <p:spPr>
          <a:xfrm>
            <a:off x="584312" y="404664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s-MX" sz="2400" dirty="0" smtClean="0"/>
              <a:t>El </a:t>
            </a:r>
            <a:r>
              <a:rPr lang="es-MX" sz="2400" b="1" dirty="0" smtClean="0"/>
              <a:t>desarrollo económico </a:t>
            </a:r>
            <a:r>
              <a:rPr lang="es-MX" sz="2400" dirty="0" smtClean="0"/>
              <a:t>es un proceso de crecimiento del</a:t>
            </a:r>
            <a:r>
              <a:rPr lang="es-MX" sz="2400" dirty="0"/>
              <a:t> </a:t>
            </a:r>
            <a:r>
              <a:rPr lang="es-MX" sz="2400" dirty="0" smtClean="0"/>
              <a:t>producto </a:t>
            </a:r>
            <a:r>
              <a:rPr lang="es-MX" sz="2400" dirty="0"/>
              <a:t>total y per cápita acompañado de cambios en la estructura social y económica de un </a:t>
            </a:r>
            <a:r>
              <a:rPr lang="es-MX" sz="2400" dirty="0" smtClean="0"/>
              <a:t>país (…) El </a:t>
            </a:r>
            <a:r>
              <a:rPr lang="es-MX" sz="2400" dirty="0"/>
              <a:t>proceso, además, trae aparejados mejoramientos en ciertos indicadores de bienestar social, como salud, educación</a:t>
            </a:r>
            <a:r>
              <a:rPr lang="es-MX" sz="2400" dirty="0" smtClean="0"/>
              <a:t>, distribución de ingreso, etc. En suma su </a:t>
            </a:r>
            <a:r>
              <a:rPr lang="es-MX" sz="2400" dirty="0"/>
              <a:t>objetivo es elevar las condiciones de vida de la </a:t>
            </a:r>
            <a:r>
              <a:rPr lang="es-MX" sz="2400" dirty="0" smtClean="0"/>
              <a:t>población. (</a:t>
            </a:r>
            <a:r>
              <a:rPr lang="es-MX" sz="2400" dirty="0" err="1" smtClean="0"/>
              <a:t>Ecofinanzas</a:t>
            </a:r>
            <a:r>
              <a:rPr lang="es-MX" sz="2400" dirty="0" smtClean="0"/>
              <a:t>, 2015)</a:t>
            </a:r>
            <a:endParaRPr lang="es-MX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707904" y="3226073"/>
            <a:ext cx="29402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/>
              <a:t>¿Cómo se mide?</a:t>
            </a:r>
            <a:endParaRPr lang="es-MX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778996" y="4437112"/>
            <a:ext cx="31625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Índice de Desarrollo Humano </a:t>
            </a:r>
          </a:p>
          <a:p>
            <a:r>
              <a:rPr lang="es-MX" dirty="0"/>
              <a:t>Í</a:t>
            </a:r>
            <a:r>
              <a:rPr lang="es-MX" dirty="0" smtClean="0"/>
              <a:t>ndice de pobreza</a:t>
            </a:r>
          </a:p>
          <a:p>
            <a:r>
              <a:rPr lang="es-MX" dirty="0" smtClean="0"/>
              <a:t>Índice de marginación</a:t>
            </a:r>
          </a:p>
          <a:p>
            <a:r>
              <a:rPr lang="es-MX" dirty="0" smtClean="0"/>
              <a:t>Ingresos veces salarios mínimos</a:t>
            </a:r>
          </a:p>
          <a:p>
            <a:r>
              <a:rPr lang="es-MX" dirty="0" smtClean="0"/>
              <a:t>Servicios en la vivienda</a:t>
            </a:r>
          </a:p>
        </p:txBody>
      </p:sp>
      <p:sp>
        <p:nvSpPr>
          <p:cNvPr id="5" name="4 Flecha abajo"/>
          <p:cNvSpPr/>
          <p:nvPr/>
        </p:nvSpPr>
        <p:spPr>
          <a:xfrm>
            <a:off x="5919897" y="3810848"/>
            <a:ext cx="432048" cy="432048"/>
          </a:xfrm>
          <a:prstGeom prst="downArrow">
            <a:avLst/>
          </a:prstGeom>
          <a:solidFill>
            <a:srgbClr val="66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4918282" y="6187542"/>
            <a:ext cx="4034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Aspectos cuantitativos y cualitativos</a:t>
            </a:r>
            <a:endParaRPr lang="es-MX" sz="2000" b="1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14400" y="3795434"/>
            <a:ext cx="2590800" cy="2531180"/>
          </a:xfrm>
          <a:prstGeom prst="rect">
            <a:avLst/>
          </a:prstGeom>
        </p:spPr>
      </p:pic>
      <p:sp>
        <p:nvSpPr>
          <p:cNvPr id="9" name="8 Flecha derecha"/>
          <p:cNvSpPr/>
          <p:nvPr/>
        </p:nvSpPr>
        <p:spPr>
          <a:xfrm flipH="1">
            <a:off x="2209800" y="4026872"/>
            <a:ext cx="3124200" cy="1927800"/>
          </a:xfrm>
          <a:prstGeom prst="rightArrow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16424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5638800"/>
            <a:ext cx="9144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04800" y="59436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¿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Qué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diferencia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hay entre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economía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y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economía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urbana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?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Lucida Fax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39552" y="620688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</a:rPr>
              <a:t>La Economía es una “ciencia </a:t>
            </a:r>
            <a:r>
              <a:rPr lang="es-MX" sz="2400" dirty="0">
                <a:solidFill>
                  <a:schemeClr val="bg1"/>
                </a:solidFill>
              </a:rPr>
              <a:t>que estudia la forma de asignar entre los individuos </a:t>
            </a:r>
            <a:r>
              <a:rPr lang="es-MX" sz="2400" dirty="0" smtClean="0">
                <a:solidFill>
                  <a:schemeClr val="bg1"/>
                </a:solidFill>
              </a:rPr>
              <a:t>una serie de recursos, </a:t>
            </a:r>
            <a:r>
              <a:rPr lang="es-MX" sz="2400" dirty="0">
                <a:solidFill>
                  <a:schemeClr val="bg1"/>
                </a:solidFill>
              </a:rPr>
              <a:t>por lo general limitados, para la satisfacción de </a:t>
            </a:r>
            <a:r>
              <a:rPr lang="es-MX" sz="2400" dirty="0" smtClean="0">
                <a:solidFill>
                  <a:schemeClr val="bg1"/>
                </a:solidFill>
              </a:rPr>
              <a:t>sus necesidades. </a:t>
            </a:r>
            <a:r>
              <a:rPr lang="es-MX" sz="2400" dirty="0">
                <a:solidFill>
                  <a:schemeClr val="bg1"/>
                </a:solidFill>
              </a:rPr>
              <a:t>Intenta resolver las cuestiones básicas de qué producir, cómo producirlo y para quién </a:t>
            </a:r>
            <a:r>
              <a:rPr lang="es-MX" sz="2400" dirty="0" smtClean="0">
                <a:solidFill>
                  <a:schemeClr val="bg1"/>
                </a:solidFill>
              </a:rPr>
              <a:t>(producción, distribución, consumo)” (Economia48, 2015)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38575" y="3437946"/>
            <a:ext cx="199484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¿Qué producir?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¿Cómo producirlo?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¿Para quién?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429000" y="2973538"/>
            <a:ext cx="194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Preguntas básicas: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74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57200" y="2057400"/>
            <a:ext cx="233807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¿Qué producir? </a:t>
            </a:r>
          </a:p>
          <a:p>
            <a:endParaRPr lang="es-MX" sz="2000" b="1" dirty="0" smtClean="0"/>
          </a:p>
          <a:p>
            <a:endParaRPr lang="es-MX" sz="2000" b="1" dirty="0"/>
          </a:p>
          <a:p>
            <a:endParaRPr lang="es-MX" sz="2000" b="1" dirty="0" smtClean="0"/>
          </a:p>
          <a:p>
            <a:endParaRPr lang="es-MX" sz="2000" b="1" dirty="0" smtClean="0"/>
          </a:p>
          <a:p>
            <a:r>
              <a:rPr lang="es-MX" sz="2000" b="1" dirty="0" smtClean="0"/>
              <a:t>¿Cómo producirlo? </a:t>
            </a:r>
          </a:p>
          <a:p>
            <a:endParaRPr lang="es-MX" sz="2000" b="1" dirty="0" smtClean="0"/>
          </a:p>
          <a:p>
            <a:endParaRPr lang="es-MX" sz="2000" b="1" dirty="0"/>
          </a:p>
          <a:p>
            <a:endParaRPr lang="es-MX" sz="2000" b="1" dirty="0" smtClean="0"/>
          </a:p>
          <a:p>
            <a:endParaRPr lang="es-MX" sz="2000" b="1" dirty="0"/>
          </a:p>
          <a:p>
            <a:r>
              <a:rPr lang="es-MX" sz="2000" b="1" dirty="0" smtClean="0"/>
              <a:t>¿Para quién? </a:t>
            </a:r>
            <a:endParaRPr lang="es-MX" sz="20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810000" y="1346860"/>
            <a:ext cx="1730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>
                    <a:lumMod val="50000"/>
                  </a:schemeClr>
                </a:solidFill>
              </a:rPr>
              <a:t>Bien o servicio</a:t>
            </a:r>
            <a:endParaRPr lang="es-MX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77000" y="1346671"/>
            <a:ext cx="1730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>
                    <a:lumMod val="50000"/>
                  </a:schemeClr>
                </a:solidFill>
              </a:rPr>
              <a:t>Bien o servicio</a:t>
            </a:r>
            <a:endParaRPr lang="es-MX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520" y="405337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00B0AC"/>
                </a:solidFill>
              </a:rPr>
              <a:t>Actividad: Da dos ejemplos de bienes o servicios para atender las preguntas básicas</a:t>
            </a:r>
            <a:endParaRPr lang="es-MX" sz="2400" b="1" dirty="0">
              <a:solidFill>
                <a:srgbClr val="00B0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50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1866885"/>
            <a:ext cx="152990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663300"/>
                </a:solidFill>
              </a:rPr>
              <a:t>Producción </a:t>
            </a:r>
          </a:p>
          <a:p>
            <a:endParaRPr lang="es-MX" sz="2000" b="1" dirty="0" smtClean="0">
              <a:solidFill>
                <a:srgbClr val="663300"/>
              </a:solidFill>
            </a:endParaRPr>
          </a:p>
          <a:p>
            <a:endParaRPr lang="es-MX" sz="2000" b="1" dirty="0">
              <a:solidFill>
                <a:srgbClr val="663300"/>
              </a:solidFill>
            </a:endParaRPr>
          </a:p>
          <a:p>
            <a:endParaRPr lang="es-MX" sz="2000" b="1" dirty="0" smtClean="0">
              <a:solidFill>
                <a:srgbClr val="663300"/>
              </a:solidFill>
            </a:endParaRPr>
          </a:p>
          <a:p>
            <a:endParaRPr lang="es-MX" sz="2000" b="1" dirty="0" smtClean="0">
              <a:solidFill>
                <a:srgbClr val="663300"/>
              </a:solidFill>
            </a:endParaRPr>
          </a:p>
          <a:p>
            <a:r>
              <a:rPr lang="es-MX" sz="2000" b="1" dirty="0" smtClean="0">
                <a:solidFill>
                  <a:srgbClr val="663300"/>
                </a:solidFill>
              </a:rPr>
              <a:t>Distribución </a:t>
            </a:r>
          </a:p>
          <a:p>
            <a:endParaRPr lang="es-MX" sz="2000" b="1" dirty="0" smtClean="0">
              <a:solidFill>
                <a:srgbClr val="663300"/>
              </a:solidFill>
            </a:endParaRPr>
          </a:p>
          <a:p>
            <a:endParaRPr lang="es-MX" sz="2000" b="1" dirty="0">
              <a:solidFill>
                <a:srgbClr val="663300"/>
              </a:solidFill>
            </a:endParaRPr>
          </a:p>
          <a:p>
            <a:endParaRPr lang="es-MX" sz="2000" b="1" dirty="0" smtClean="0">
              <a:solidFill>
                <a:srgbClr val="663300"/>
              </a:solidFill>
            </a:endParaRPr>
          </a:p>
          <a:p>
            <a:endParaRPr lang="es-MX" sz="2000" b="1" dirty="0">
              <a:solidFill>
                <a:srgbClr val="663300"/>
              </a:solidFill>
            </a:endParaRPr>
          </a:p>
          <a:p>
            <a:r>
              <a:rPr lang="es-MX" sz="2000" b="1" dirty="0" smtClean="0">
                <a:solidFill>
                  <a:srgbClr val="663300"/>
                </a:solidFill>
              </a:rPr>
              <a:t>Consumo </a:t>
            </a:r>
            <a:endParaRPr lang="es-MX" sz="2000" b="1" dirty="0">
              <a:solidFill>
                <a:srgbClr val="6633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627784" y="1346860"/>
            <a:ext cx="1730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</a:rPr>
              <a:t>Bien o servicio</a:t>
            </a:r>
            <a:endParaRPr lang="es-MX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88024" y="1346671"/>
            <a:ext cx="1730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</a:rPr>
              <a:t>Bien o servicio</a:t>
            </a:r>
            <a:endParaRPr lang="es-MX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948264" y="1346860"/>
            <a:ext cx="1730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</a:rPr>
              <a:t>Bien o servicio</a:t>
            </a:r>
            <a:endParaRPr lang="es-MX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520" y="405337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002060"/>
                </a:solidFill>
              </a:rPr>
              <a:t>Actividad: Da un ejemplo de producción, distribución y consumo para un bien o servicio</a:t>
            </a:r>
            <a:endParaRPr lang="es-MX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7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76894" y="762068"/>
            <a:ext cx="1491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Contenido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87114" y="1338098"/>
            <a:ext cx="699460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solidFill>
                  <a:srgbClr val="002060"/>
                </a:solidFill>
              </a:rPr>
              <a:t>Introducción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solidFill>
                  <a:srgbClr val="002060"/>
                </a:solidFill>
              </a:rPr>
              <a:t>Propósito</a:t>
            </a:r>
            <a:r>
              <a:rPr lang="en-US" sz="2000" b="1" dirty="0" smtClean="0">
                <a:solidFill>
                  <a:srgbClr val="002060"/>
                </a:solidFill>
              </a:rPr>
              <a:t> y </a:t>
            </a:r>
            <a:r>
              <a:rPr lang="en-US" sz="2000" b="1" dirty="0" err="1" smtClean="0">
                <a:solidFill>
                  <a:srgbClr val="002060"/>
                </a:solidFill>
              </a:rPr>
              <a:t>competencias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genéricas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solidFill>
                  <a:srgbClr val="002060"/>
                </a:solidFill>
              </a:rPr>
              <a:t>Ubicación</a:t>
            </a:r>
            <a:r>
              <a:rPr lang="en-US" sz="2000" b="1" dirty="0" smtClean="0">
                <a:solidFill>
                  <a:srgbClr val="002060"/>
                </a:solidFill>
              </a:rPr>
              <a:t> de la </a:t>
            </a:r>
            <a:r>
              <a:rPr lang="en-US" sz="2000" b="1" dirty="0" err="1" smtClean="0">
                <a:solidFill>
                  <a:srgbClr val="002060"/>
                </a:solidFill>
              </a:rPr>
              <a:t>unidad</a:t>
            </a:r>
            <a:r>
              <a:rPr lang="en-US" sz="2000" b="1" dirty="0" smtClean="0">
                <a:solidFill>
                  <a:srgbClr val="002060"/>
                </a:solidFill>
              </a:rPr>
              <a:t> de </a:t>
            </a:r>
            <a:r>
              <a:rPr lang="en-US" sz="2000" b="1" dirty="0" err="1" smtClean="0">
                <a:solidFill>
                  <a:srgbClr val="002060"/>
                </a:solidFill>
              </a:rPr>
              <a:t>aprendizaje</a:t>
            </a:r>
            <a:r>
              <a:rPr lang="en-US" sz="2000" b="1" dirty="0" smtClean="0">
                <a:solidFill>
                  <a:srgbClr val="002060"/>
                </a:solidFill>
              </a:rPr>
              <a:t> en el </a:t>
            </a:r>
            <a:r>
              <a:rPr lang="en-US" sz="2000" b="1" dirty="0" err="1" smtClean="0">
                <a:solidFill>
                  <a:srgbClr val="002060"/>
                </a:solidFill>
              </a:rPr>
              <a:t>mapa</a:t>
            </a:r>
            <a:r>
              <a:rPr lang="en-US" sz="2000" b="1" dirty="0" smtClean="0">
                <a:solidFill>
                  <a:srgbClr val="002060"/>
                </a:solidFill>
              </a:rPr>
              <a:t> curricular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solidFill>
                  <a:srgbClr val="002060"/>
                </a:solidFill>
              </a:rPr>
              <a:t>Contenido</a:t>
            </a:r>
            <a:r>
              <a:rPr lang="en-US" sz="2000" b="1" dirty="0" smtClean="0">
                <a:solidFill>
                  <a:srgbClr val="002060"/>
                </a:solidFill>
              </a:rPr>
              <a:t> del </a:t>
            </a:r>
            <a:r>
              <a:rPr lang="en-US" sz="2000" b="1" dirty="0" err="1" smtClean="0">
                <a:solidFill>
                  <a:srgbClr val="002060"/>
                </a:solidFill>
              </a:rPr>
              <a:t>Programa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solidFill>
                  <a:srgbClr val="002060"/>
                </a:solidFill>
              </a:rPr>
              <a:t>Desarrollo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económico</a:t>
            </a:r>
            <a:r>
              <a:rPr lang="en-US" sz="2000" b="1" dirty="0" smtClean="0">
                <a:solidFill>
                  <a:srgbClr val="002060"/>
                </a:solidFill>
              </a:rPr>
              <a:t> y </a:t>
            </a:r>
            <a:r>
              <a:rPr lang="en-US" sz="2000" b="1" dirty="0" err="1" smtClean="0">
                <a:solidFill>
                  <a:srgbClr val="002060"/>
                </a:solidFill>
              </a:rPr>
              <a:t>urbanización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err="1" smtClean="0">
                <a:solidFill>
                  <a:srgbClr val="002060"/>
                </a:solidFill>
              </a:rPr>
              <a:t>Bibliografía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584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rgbClr val="00F0EA"/>
          </a:solidFill>
          <a:ln>
            <a:solidFill>
              <a:srgbClr val="00F0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2895600" y="228600"/>
            <a:ext cx="685800" cy="8382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6 Imagen" descr="inegi Copy Copy.png"/>
          <p:cNvPicPr>
            <a:picLocks noChangeAspect="1"/>
          </p:cNvPicPr>
          <p:nvPr/>
        </p:nvPicPr>
        <p:blipFill>
          <a:blip r:embed="rId2"/>
          <a:srcRect l="76444" t="46667" r="9389" b="28889"/>
          <a:stretch>
            <a:fillRect/>
          </a:stretch>
        </p:blipFill>
        <p:spPr>
          <a:xfrm>
            <a:off x="7315200" y="4800600"/>
            <a:ext cx="1143000" cy="1676400"/>
          </a:xfrm>
          <a:prstGeom prst="rect">
            <a:avLst/>
          </a:prstGeom>
        </p:spPr>
      </p:pic>
      <p:pic>
        <p:nvPicPr>
          <p:cNvPr id="13" name="12 Imagen" descr="inegi Copy Copy.png"/>
          <p:cNvPicPr>
            <a:picLocks noChangeAspect="1"/>
          </p:cNvPicPr>
          <p:nvPr/>
        </p:nvPicPr>
        <p:blipFill>
          <a:blip r:embed="rId2"/>
          <a:srcRect l="7500" t="22222" r="68889" b="33333"/>
          <a:stretch>
            <a:fillRect/>
          </a:stretch>
        </p:blipFill>
        <p:spPr>
          <a:xfrm>
            <a:off x="533400" y="3657600"/>
            <a:ext cx="1905000" cy="3048000"/>
          </a:xfrm>
          <a:prstGeom prst="rect">
            <a:avLst/>
          </a:prstGeom>
        </p:spPr>
      </p:pic>
      <p:sp>
        <p:nvSpPr>
          <p:cNvPr id="14" name="13 Llamada rectangular"/>
          <p:cNvSpPr/>
          <p:nvPr/>
        </p:nvSpPr>
        <p:spPr>
          <a:xfrm>
            <a:off x="457200" y="1295400"/>
            <a:ext cx="2590800" cy="1676400"/>
          </a:xfrm>
          <a:prstGeom prst="wedgeRectCallout">
            <a:avLst>
              <a:gd name="adj1" fmla="val 417"/>
              <a:gd name="adj2" fmla="val 121527"/>
            </a:avLst>
          </a:prstGeom>
          <a:solidFill>
            <a:schemeClr val="bg1"/>
          </a:solidFill>
          <a:ln>
            <a:solidFill>
              <a:srgbClr val="00B0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El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tener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conocimientos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Economía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Urbana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da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muchas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ventajas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038600" y="54864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err="1">
                <a:latin typeface="Lucida Fax" pitchFamily="18" charset="0"/>
              </a:rPr>
              <a:t>Opciones</a:t>
            </a:r>
            <a:r>
              <a:rPr lang="en-US" sz="1600" b="1" dirty="0" smtClean="0"/>
              <a:t> </a:t>
            </a:r>
            <a:r>
              <a:rPr lang="en-US" sz="1600" b="1" dirty="0">
                <a:latin typeface="Lucida Fax" pitchFamily="18" charset="0"/>
              </a:rPr>
              <a:t>de</a:t>
            </a:r>
            <a:r>
              <a:rPr lang="en-US" sz="1600" b="1" dirty="0" smtClean="0"/>
              <a:t> </a:t>
            </a:r>
            <a:r>
              <a:rPr lang="en-US" sz="1600" b="1" dirty="0" err="1">
                <a:latin typeface="Lucida Fax" pitchFamily="18" charset="0"/>
              </a:rPr>
              <a:t>empleo</a:t>
            </a:r>
            <a:r>
              <a:rPr lang="en-US" sz="1600" b="1" dirty="0" smtClean="0"/>
              <a:t> </a:t>
            </a:r>
            <a:r>
              <a:rPr lang="en-US" sz="1600" b="1" dirty="0" err="1">
                <a:latin typeface="Lucida Fax" pitchFamily="18" charset="0"/>
              </a:rPr>
              <a:t>antes</a:t>
            </a:r>
            <a:r>
              <a:rPr lang="en-US" sz="1600" b="1" dirty="0" smtClean="0"/>
              <a:t> </a:t>
            </a:r>
            <a:r>
              <a:rPr lang="en-US" sz="1600" b="1" dirty="0">
                <a:latin typeface="Lucida Fax" pitchFamily="18" charset="0"/>
              </a:rPr>
              <a:t>de</a:t>
            </a:r>
            <a:r>
              <a:rPr lang="en-US" sz="1600" b="1" dirty="0" smtClean="0"/>
              <a:t> </a:t>
            </a:r>
            <a:r>
              <a:rPr lang="en-US" sz="1600" b="1" dirty="0" err="1">
                <a:latin typeface="Lucida Fax" pitchFamily="18" charset="0"/>
              </a:rPr>
              <a:t>graduarse</a:t>
            </a:r>
            <a:endParaRPr lang="en-US" sz="1600" b="1" dirty="0">
              <a:latin typeface="Lucida Fax" pitchFamily="18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876800" y="1295400"/>
            <a:ext cx="2590800" cy="220980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9 Imagen" descr="inegi Copy Copy.png"/>
          <p:cNvPicPr>
            <a:picLocks noChangeAspect="1"/>
          </p:cNvPicPr>
          <p:nvPr/>
        </p:nvPicPr>
        <p:blipFill>
          <a:blip r:embed="rId2"/>
          <a:srcRect l="72666" t="7778" r="10334" b="68889"/>
          <a:stretch>
            <a:fillRect/>
          </a:stretch>
        </p:blipFill>
        <p:spPr>
          <a:xfrm>
            <a:off x="7162800" y="609600"/>
            <a:ext cx="1371600" cy="1600200"/>
          </a:xfrm>
          <a:prstGeom prst="rect">
            <a:avLst/>
          </a:prstGeom>
        </p:spPr>
      </p:pic>
      <p:pic>
        <p:nvPicPr>
          <p:cNvPr id="12" name="11 Imagen" descr="inegi Copy Copy.png"/>
          <p:cNvPicPr>
            <a:picLocks noChangeAspect="1"/>
          </p:cNvPicPr>
          <p:nvPr/>
        </p:nvPicPr>
        <p:blipFill>
          <a:blip r:embed="rId2"/>
          <a:srcRect l="42444" t="2222" r="33945" b="74444"/>
          <a:stretch>
            <a:fillRect/>
          </a:stretch>
        </p:blipFill>
        <p:spPr>
          <a:xfrm>
            <a:off x="3962400" y="609600"/>
            <a:ext cx="1905000" cy="1600200"/>
          </a:xfrm>
          <a:prstGeom prst="rect">
            <a:avLst/>
          </a:prstGeom>
        </p:spPr>
      </p:pic>
      <p:cxnSp>
        <p:nvCxnSpPr>
          <p:cNvPr id="18" name="17 Conector angular"/>
          <p:cNvCxnSpPr>
            <a:stCxn id="16" idx="2"/>
            <a:endCxn id="7" idx="0"/>
          </p:cNvCxnSpPr>
          <p:nvPr/>
        </p:nvCxnSpPr>
        <p:spPr>
          <a:xfrm rot="16200000" flipH="1">
            <a:off x="6381750" y="3295650"/>
            <a:ext cx="1295400" cy="1714500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 descr="inegi Copy Copy.png"/>
          <p:cNvPicPr>
            <a:picLocks noChangeAspect="1"/>
          </p:cNvPicPr>
          <p:nvPr/>
        </p:nvPicPr>
        <p:blipFill>
          <a:blip r:embed="rId2"/>
          <a:srcRect l="46222" t="27778" r="37723" b="50000"/>
          <a:stretch>
            <a:fillRect/>
          </a:stretch>
        </p:blipFill>
        <p:spPr>
          <a:xfrm>
            <a:off x="6400800" y="2743200"/>
            <a:ext cx="1295400" cy="1524000"/>
          </a:xfrm>
          <a:prstGeom prst="rect">
            <a:avLst/>
          </a:prstGeom>
        </p:spPr>
      </p:pic>
      <p:sp>
        <p:nvSpPr>
          <p:cNvPr id="23" name="22 Rectángulo"/>
          <p:cNvSpPr/>
          <p:nvPr/>
        </p:nvSpPr>
        <p:spPr>
          <a:xfrm>
            <a:off x="6324600" y="86380"/>
            <a:ext cx="228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n-US" sz="1400" b="1" dirty="0" err="1">
                <a:latin typeface="Lucida Fax" pitchFamily="18" charset="0"/>
              </a:rPr>
              <a:t>Asesoría</a:t>
            </a:r>
            <a:r>
              <a:rPr lang="en-US" sz="1400" b="1" dirty="0">
                <a:latin typeface="Lucida Fax" pitchFamily="18" charset="0"/>
              </a:rPr>
              <a:t> </a:t>
            </a:r>
            <a:r>
              <a:rPr lang="en-US" sz="1400" b="1" dirty="0" err="1">
                <a:latin typeface="Lucida Fax" pitchFamily="18" charset="0"/>
              </a:rPr>
              <a:t>especializada</a:t>
            </a:r>
            <a:endParaRPr lang="en-US" sz="1400" b="1" dirty="0">
              <a:latin typeface="Lucida Fax" pitchFamily="18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181600" y="2209800"/>
            <a:ext cx="228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400" b="1" dirty="0" err="1">
                <a:latin typeface="Lucida Fax" pitchFamily="18" charset="0"/>
              </a:rPr>
              <a:t>Gestión</a:t>
            </a:r>
            <a:r>
              <a:rPr lang="en-US" sz="1400" b="1" dirty="0">
                <a:latin typeface="Lucida Fax" pitchFamily="18" charset="0"/>
              </a:rPr>
              <a:t> </a:t>
            </a:r>
            <a:r>
              <a:rPr lang="en-US" sz="1400" b="1" dirty="0" err="1">
                <a:latin typeface="Lucida Fax" pitchFamily="18" charset="0"/>
              </a:rPr>
              <a:t>para</a:t>
            </a:r>
            <a:r>
              <a:rPr lang="en-US" sz="1400" b="1" dirty="0">
                <a:latin typeface="Lucida Fax" pitchFamily="18" charset="0"/>
              </a:rPr>
              <a:t> </a:t>
            </a:r>
            <a:r>
              <a:rPr lang="en-US" sz="1400" b="1" dirty="0" err="1">
                <a:latin typeface="Lucida Fax" pitchFamily="18" charset="0"/>
              </a:rPr>
              <a:t>inversión</a:t>
            </a:r>
            <a:endParaRPr lang="en-US" sz="1600" dirty="0"/>
          </a:p>
        </p:txBody>
      </p:sp>
      <p:sp>
        <p:nvSpPr>
          <p:cNvPr id="25" name="24 Rectángulo"/>
          <p:cNvSpPr/>
          <p:nvPr/>
        </p:nvSpPr>
        <p:spPr>
          <a:xfrm>
            <a:off x="3581400" y="86380"/>
            <a:ext cx="2438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1400" b="1" dirty="0" err="1">
                <a:latin typeface="Lucida Fax" pitchFamily="18" charset="0"/>
              </a:rPr>
              <a:t>Localización</a:t>
            </a:r>
            <a:r>
              <a:rPr lang="en-US" sz="1400" b="1" dirty="0">
                <a:latin typeface="Lucida Fax" pitchFamily="18" charset="0"/>
              </a:rPr>
              <a:t> de </a:t>
            </a:r>
            <a:r>
              <a:rPr lang="en-US" sz="1400" b="1" dirty="0" err="1" smtClean="0">
                <a:latin typeface="Lucida Fax" pitchFamily="18" charset="0"/>
              </a:rPr>
              <a:t>actividades</a:t>
            </a:r>
            <a:r>
              <a:rPr lang="en-US" sz="1400" b="1" dirty="0" smtClean="0">
                <a:latin typeface="Lucida Fax" pitchFamily="18" charset="0"/>
              </a:rPr>
              <a:t> </a:t>
            </a:r>
            <a:r>
              <a:rPr lang="en-US" sz="1400" b="1" dirty="0" err="1" smtClean="0">
                <a:latin typeface="Lucida Fax" pitchFamily="18" charset="0"/>
              </a:rPr>
              <a:t>productivas</a:t>
            </a:r>
            <a:endParaRPr lang="en-US" sz="1400" b="1" dirty="0">
              <a:latin typeface="Lucida Fax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3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rgbClr val="00F0EA"/>
          </a:solidFill>
          <a:ln>
            <a:solidFill>
              <a:srgbClr val="00F0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2895600" y="228600"/>
            <a:ext cx="685800" cy="8382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12 Imagen" descr="inegi Copy Copy.png"/>
          <p:cNvPicPr>
            <a:picLocks noChangeAspect="1"/>
          </p:cNvPicPr>
          <p:nvPr/>
        </p:nvPicPr>
        <p:blipFill>
          <a:blip r:embed="rId2"/>
          <a:srcRect l="7500" t="22222" r="68889" b="33333"/>
          <a:stretch>
            <a:fillRect/>
          </a:stretch>
        </p:blipFill>
        <p:spPr>
          <a:xfrm>
            <a:off x="4953000" y="2819400"/>
            <a:ext cx="1905000" cy="3048000"/>
          </a:xfrm>
          <a:prstGeom prst="rect">
            <a:avLst/>
          </a:prstGeom>
        </p:spPr>
      </p:pic>
      <p:sp>
        <p:nvSpPr>
          <p:cNvPr id="14" name="13 Llamada rectangular"/>
          <p:cNvSpPr/>
          <p:nvPr/>
        </p:nvSpPr>
        <p:spPr>
          <a:xfrm>
            <a:off x="381000" y="838200"/>
            <a:ext cx="2590800" cy="1676400"/>
          </a:xfrm>
          <a:prstGeom prst="wedgeRectCallout">
            <a:avLst>
              <a:gd name="adj1" fmla="val 123030"/>
              <a:gd name="adj2" fmla="val 108835"/>
            </a:avLst>
          </a:prstGeom>
          <a:solidFill>
            <a:schemeClr val="bg1"/>
          </a:solidFill>
          <a:ln>
            <a:solidFill>
              <a:srgbClr val="00B0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Por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ejemplo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:</a:t>
            </a:r>
          </a:p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¿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Sabes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cuáles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son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las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ciudades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globales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y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por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qué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adquieren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esa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denominación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?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758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6/64/GaWC_World_Cities.png/800px-GaWC_World_Citi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9669" y="1796890"/>
            <a:ext cx="4221931" cy="217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" y="0"/>
            <a:ext cx="4541069" cy="609600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r>
              <a:rPr lang="es-MX" sz="2800" dirty="0" smtClean="0"/>
              <a:t>Aquéllas </a:t>
            </a:r>
            <a:r>
              <a:rPr lang="es-MX" sz="2800" dirty="0"/>
              <a:t>que tienen un efecto directo y tangible en los asuntos mundiales a través de algo más que el medio socio-económico, con influencia en términos de la cultura o la política.  </a:t>
            </a:r>
            <a:endParaRPr lang="es-MX" sz="2800" dirty="0" smtClean="0"/>
          </a:p>
          <a:p>
            <a:pPr marL="0" indent="0" algn="r">
              <a:buNone/>
            </a:pPr>
            <a:r>
              <a:rPr lang="es-MX" sz="2800" dirty="0" err="1" smtClean="0"/>
              <a:t>Saskia</a:t>
            </a:r>
            <a:r>
              <a:rPr lang="es-MX" sz="2800" dirty="0" smtClean="0"/>
              <a:t> </a:t>
            </a:r>
            <a:r>
              <a:rPr lang="es-MX" sz="2800" dirty="0" err="1" smtClean="0"/>
              <a:t>Sassen</a:t>
            </a:r>
            <a:r>
              <a:rPr lang="es-MX" sz="2800" dirty="0" smtClean="0"/>
              <a:t> (1991</a:t>
            </a:r>
            <a:r>
              <a:rPr lang="es-MX" sz="2400" dirty="0" smtClean="0"/>
              <a:t>)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058985"/>
            <a:ext cx="9144000" cy="792088"/>
          </a:xfrm>
          <a:solidFill>
            <a:srgbClr val="00B0AC"/>
          </a:solidFill>
        </p:spPr>
        <p:txBody>
          <a:bodyPr/>
          <a:lstStyle/>
          <a:p>
            <a:pPr algn="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Ciudades Globales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25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4.bp.blogspot.com/-SpJohzk6izc/Ukqb1_y-jrI/AAAAAAAAQfI/58tvkYes7dM/s1600/Atardecer+en+Manhattan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519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683568" y="1117138"/>
            <a:ext cx="1440160" cy="400110"/>
          </a:xfrm>
          <a:prstGeom prst="rect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2623209"/>
            <a:ext cx="1872208" cy="40011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PIB Nacional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860032" y="1117138"/>
            <a:ext cx="3240361" cy="40011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Actividades Económicas 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62562" y="1700807"/>
            <a:ext cx="312649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8.4</a:t>
            </a:r>
            <a:r>
              <a:rPr 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 de habitantes </a:t>
            </a:r>
            <a:endParaRPr lang="es-MX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83568" y="4297768"/>
            <a:ext cx="2016224" cy="40011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PIB Per cápita 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62561" y="3223739"/>
            <a:ext cx="3126499" cy="83099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1 400 000</a:t>
            </a:r>
            <a:r>
              <a:rPr 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 de dólares </a:t>
            </a:r>
            <a:endParaRPr lang="es-MX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83568" y="4941168"/>
            <a:ext cx="312649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63,238 </a:t>
            </a:r>
            <a:r>
              <a:rPr lang="es-MX" sz="1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usd</a:t>
            </a:r>
            <a:endParaRPr lang="es-MX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860033" y="1835234"/>
            <a:ext cx="3240360" cy="132343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entro de finanzas, aseguradoras, bienes raíces, medios de comunicación, artes, industria del cine , televisión, turismo, etc.</a:t>
            </a:r>
            <a:endParaRPr lang="es-MX" sz="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95536" y="404665"/>
            <a:ext cx="8748464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00DA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Nueva York</a:t>
            </a:r>
            <a:endParaRPr lang="es-MX" sz="3200" b="1" dirty="0">
              <a:solidFill>
                <a:srgbClr val="00DA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6084169" y="6093296"/>
            <a:ext cx="2016224" cy="40011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Cifras 2013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58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/>
      <p:bldP spid="13" grpId="0" animBg="1"/>
      <p:bldP spid="14" grpId="0"/>
      <p:bldP spid="15" grpId="0"/>
      <p:bldP spid="17" grpId="0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blog.edreams.com/wp-content/uploads/sites/3/2013/10/toky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CuadroTexto"/>
          <p:cNvSpPr txBox="1"/>
          <p:nvPr/>
        </p:nvSpPr>
        <p:spPr>
          <a:xfrm>
            <a:off x="395536" y="404665"/>
            <a:ext cx="8748464" cy="584775"/>
          </a:xfrm>
          <a:prstGeom prst="rect">
            <a:avLst/>
          </a:prstGeom>
          <a:solidFill>
            <a:srgbClr val="00B0AC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Tokio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83568" y="1131190"/>
            <a:ext cx="1440160" cy="400110"/>
          </a:xfrm>
          <a:prstGeom prst="rect">
            <a:avLst/>
          </a:prstGeom>
          <a:noFill/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Población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66506" y="1700808"/>
            <a:ext cx="346682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12.3 </a:t>
            </a:r>
            <a:r>
              <a:rPr lang="es-MX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 de habitantes</a:t>
            </a:r>
            <a:endParaRPr lang="es-MX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3568" y="2420009"/>
            <a:ext cx="1872208" cy="400110"/>
          </a:xfrm>
          <a:prstGeom prst="rect">
            <a:avLst/>
          </a:prstGeom>
          <a:noFill/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PIB Nacional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2996952"/>
            <a:ext cx="415998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1 520 000  </a:t>
            </a:r>
            <a:r>
              <a:rPr lang="es-MX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billones </a:t>
            </a:r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dólares</a:t>
            </a:r>
            <a:endParaRPr lang="es-MX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3742383"/>
            <a:ext cx="2016224" cy="400110"/>
          </a:xfrm>
          <a:prstGeom prst="rect">
            <a:avLst/>
          </a:prstGeom>
          <a:noFill/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PIB Per cápita   </a:t>
            </a:r>
            <a:endParaRPr lang="es-MX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66506" y="4293096"/>
            <a:ext cx="312649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41 446</a:t>
            </a:r>
            <a:r>
              <a:rPr lang="es-MX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usd</a:t>
            </a:r>
            <a:endParaRPr lang="es-MX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355975" y="1117138"/>
            <a:ext cx="3240361" cy="400110"/>
          </a:xfrm>
          <a:prstGeom prst="rect">
            <a:avLst/>
          </a:prstGeom>
          <a:noFill/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Actividades Económicas 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355976" y="1496680"/>
            <a:ext cx="4536504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rincipal centro financiero de Asia. Fabricación de productos electrónicos ( Sony, Toshiba, Hitachi) </a:t>
            </a:r>
          </a:p>
          <a:p>
            <a:pPr algn="just"/>
            <a:r>
              <a:rPr lang="es-MX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Prensa. Industria petroquímica,  fabricación de automóviles, maderera y teléfonos móviles</a:t>
            </a:r>
            <a:endParaRPr lang="es-MX" sz="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624228" y="6237312"/>
            <a:ext cx="1872208" cy="400110"/>
          </a:xfrm>
          <a:prstGeom prst="rect">
            <a:avLst/>
          </a:prstGeom>
          <a:noFill/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Cifras 2013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24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fondos10.net/wp-content/uploads/2008/07/hhh-1680-x-10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CuadroTexto"/>
          <p:cNvSpPr txBox="1"/>
          <p:nvPr/>
        </p:nvSpPr>
        <p:spPr>
          <a:xfrm>
            <a:off x="395536" y="404665"/>
            <a:ext cx="8748464" cy="584775"/>
          </a:xfrm>
          <a:prstGeom prst="rect">
            <a:avLst/>
          </a:prstGeom>
          <a:solidFill>
            <a:srgbClr val="00B0A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Londres</a:t>
            </a:r>
            <a:endParaRPr lang="es-MX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3568" y="1131190"/>
            <a:ext cx="1440160" cy="40011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Población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1700807"/>
            <a:ext cx="312649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8.1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millones de habitantes </a:t>
            </a:r>
            <a:endParaRPr lang="es-MX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2420009"/>
            <a:ext cx="1872208" cy="40011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PIB Nacional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3568" y="4035021"/>
            <a:ext cx="2016224" cy="40011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PIB Per cápita 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83568" y="2996952"/>
            <a:ext cx="415998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792 200  </a:t>
            </a:r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illones </a:t>
            </a:r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dólares</a:t>
            </a:r>
            <a:endParaRPr lang="es-MX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83568" y="4677962"/>
            <a:ext cx="312649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51 978 </a:t>
            </a:r>
            <a:r>
              <a:rPr lang="es-MX" sz="16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usd</a:t>
            </a:r>
            <a:endParaRPr lang="es-MX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211960" y="4448270"/>
            <a:ext cx="3240361" cy="40011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Actividades Económicas  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211960" y="5157192"/>
            <a:ext cx="4536504" cy="10772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ervicios financieros (480 bancos extranjeros)  </a:t>
            </a:r>
          </a:p>
          <a:p>
            <a:pPr algn="just"/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MX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ndustria de la distribución de medios de comunicación (Televisoras como la BBC)</a:t>
            </a:r>
            <a:endParaRPr lang="es-MX" sz="7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948264" y="6277367"/>
            <a:ext cx="1656185" cy="40011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Cifras 2013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226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0" grpId="0"/>
      <p:bldP spid="11" grpId="0"/>
      <p:bldP spid="12" grpId="0" animBg="1"/>
      <p:bldP spid="13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90340" y="1504890"/>
            <a:ext cx="1101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Primario</a:t>
            </a:r>
            <a:endParaRPr lang="es-MX" sz="2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5050580" y="1504701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Secundario</a:t>
            </a:r>
            <a:endParaRPr lang="es-MX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7210820" y="1504890"/>
            <a:ext cx="1094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Terciario</a:t>
            </a:r>
            <a:endParaRPr lang="es-MX" sz="20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405337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BF37A2"/>
                </a:solidFill>
              </a:rPr>
              <a:t>Actividad: analiza el perfil de las actividades económicas de las ciudades globales y señala a qué sector económico pertenecen</a:t>
            </a:r>
            <a:endParaRPr lang="es-MX" sz="2400" b="1" dirty="0">
              <a:solidFill>
                <a:srgbClr val="BF37A2"/>
              </a:solidFill>
            </a:endParaRPr>
          </a:p>
        </p:txBody>
      </p:sp>
      <p:pic>
        <p:nvPicPr>
          <p:cNvPr id="7" name="6 Imagen" descr="http://4.bp.blogspot.com/-SpJohzk6izc/Ukqb1_y-jrI/AAAAAAAAQfI/58tvkYes7dM/s1600/Atardecer+en+Manhattan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519"/>
          <a:stretch/>
        </p:blipFill>
        <p:spPr bwMode="auto">
          <a:xfrm>
            <a:off x="457200" y="2057400"/>
            <a:ext cx="1447799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 descr="http://blog.edreams.com/wp-content/uploads/sites/3/2013/10/toky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272" y="3505200"/>
            <a:ext cx="1447799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8 Imagen" descr="http://www.fondos10.net/wp-content/uploads/2008/07/hhh-1680-x-105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5105400"/>
            <a:ext cx="1447798" cy="99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930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rgbClr val="00F0EA"/>
          </a:solidFill>
          <a:ln>
            <a:solidFill>
              <a:srgbClr val="00F0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2895600" y="228600"/>
            <a:ext cx="685800" cy="8382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12 Imagen" descr="inegi Copy Copy.png"/>
          <p:cNvPicPr>
            <a:picLocks noChangeAspect="1"/>
          </p:cNvPicPr>
          <p:nvPr/>
        </p:nvPicPr>
        <p:blipFill>
          <a:blip r:embed="rId2"/>
          <a:srcRect l="7500" t="22222" r="68889" b="33333"/>
          <a:stretch>
            <a:fillRect/>
          </a:stretch>
        </p:blipFill>
        <p:spPr>
          <a:xfrm>
            <a:off x="533400" y="2971800"/>
            <a:ext cx="1905000" cy="3048000"/>
          </a:xfrm>
          <a:prstGeom prst="rect">
            <a:avLst/>
          </a:prstGeom>
        </p:spPr>
      </p:pic>
      <p:sp>
        <p:nvSpPr>
          <p:cNvPr id="14" name="13 Llamada rectangular"/>
          <p:cNvSpPr/>
          <p:nvPr/>
        </p:nvSpPr>
        <p:spPr>
          <a:xfrm>
            <a:off x="4914900" y="228600"/>
            <a:ext cx="3619500" cy="5181599"/>
          </a:xfrm>
          <a:prstGeom prst="wedgeRectCallout">
            <a:avLst>
              <a:gd name="adj1" fmla="val -129865"/>
              <a:gd name="adj2" fmla="val 47911"/>
            </a:avLst>
          </a:prstGeom>
          <a:solidFill>
            <a:schemeClr val="bg1"/>
          </a:solidFill>
          <a:ln>
            <a:solidFill>
              <a:srgbClr val="00B0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Las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ciudades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globales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se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especializan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en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actividades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del sector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terciario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,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principalmente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en los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servicios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financieros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,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aunque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destaca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el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caso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Tokio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en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su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producción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bienes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electrónicos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.</a:t>
            </a: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  <a:p>
            <a:pPr algn="ctr"/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Por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eso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son los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principales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centros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financieros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del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mundo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62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F0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2895600" y="228600"/>
            <a:ext cx="685800" cy="8382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12 Imagen" descr="inegi Copy Copy.png"/>
          <p:cNvPicPr>
            <a:picLocks noChangeAspect="1"/>
          </p:cNvPicPr>
          <p:nvPr/>
        </p:nvPicPr>
        <p:blipFill>
          <a:blip r:embed="rId2"/>
          <a:srcRect l="7500" t="22222" r="68889" b="33333"/>
          <a:stretch>
            <a:fillRect/>
          </a:stretch>
        </p:blipFill>
        <p:spPr>
          <a:xfrm>
            <a:off x="584638" y="1447799"/>
            <a:ext cx="2310962" cy="3697539"/>
          </a:xfrm>
          <a:prstGeom prst="rect">
            <a:avLst/>
          </a:prstGeom>
        </p:spPr>
      </p:pic>
      <p:sp>
        <p:nvSpPr>
          <p:cNvPr id="14" name="13 Llamada rectangular"/>
          <p:cNvSpPr/>
          <p:nvPr/>
        </p:nvSpPr>
        <p:spPr>
          <a:xfrm>
            <a:off x="5276850" y="762000"/>
            <a:ext cx="1866900" cy="1752599"/>
          </a:xfrm>
          <a:prstGeom prst="wedgeRectCallout">
            <a:avLst>
              <a:gd name="adj1" fmla="val -193200"/>
              <a:gd name="adj2" fmla="val 65902"/>
            </a:avLst>
          </a:prstGeom>
          <a:solidFill>
            <a:schemeClr val="bg1"/>
          </a:solidFill>
          <a:ln>
            <a:solidFill>
              <a:srgbClr val="00B0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¿Y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qué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pasa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en México?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5250" y="3436883"/>
            <a:ext cx="4610100" cy="259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017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95536" y="317847"/>
            <a:ext cx="8561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CE56B4"/>
                </a:solidFill>
              </a:rPr>
              <a:t>¿Identifican algún patrón en la organización espacial en el país?</a:t>
            </a:r>
            <a:endParaRPr lang="es-MX" sz="2400" b="1" dirty="0">
              <a:solidFill>
                <a:srgbClr val="CE56B4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1295400"/>
            <a:ext cx="7713134" cy="4338638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85800" y="5715000"/>
            <a:ext cx="16866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/>
              <a:t>Imagen obtenida del sitio web:  Mutante Sideral</a:t>
            </a:r>
            <a:endParaRPr lang="es-MX" sz="600" dirty="0"/>
          </a:p>
        </p:txBody>
      </p:sp>
    </p:spTree>
    <p:extLst>
      <p:ext uri="{BB962C8B-B14F-4D97-AF65-F5344CB8AC3E}">
        <p14:creationId xmlns:p14="http://schemas.microsoft.com/office/powerpoint/2010/main" xmlns="" val="1040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31485" y="634533"/>
            <a:ext cx="1726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Introducción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38200" y="1447800"/>
            <a:ext cx="7467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Economía Urbana en la actualidad es una de las disciplinas de mayor aplicación, su conjunto de principios teóricos, técnicas y modelos permiten realizar estudios específicos de los factores que determinan la localización y crecimiento de las actividades económicas, lo cual es una condición básica para el desarrollo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La impartición de esta disciplina como parte de la Licenciatura en Administración y Promoción de la Obra Urbana es un acierto, dada la influencia mundial que tienen las ciudades en la toma de decisiones para invertir, producir y generar calidad de vida en la población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Este material está integrado por tres grandes apartados. El primero hace referencia a la contextualización del tema Desarrollo Económico y Urbanización en el contenido del programa de la unidad de aprendizaje. El segundo apartado incluye un desglose de conceptos generales para incentivar a la comprensión de las características de las ciudades globales y de las ciudades competitivas al interior de México. El último apartado, presenta 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 bibliografía consultada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33685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1295400"/>
            <a:ext cx="7713134" cy="433863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960328" y="557768"/>
            <a:ext cx="7164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CE56B4"/>
                </a:solidFill>
              </a:rPr>
              <a:t>En el país también es clara la concentración económica</a:t>
            </a:r>
            <a:endParaRPr lang="es-MX" sz="2400" b="1" dirty="0">
              <a:solidFill>
                <a:srgbClr val="CE56B4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4161367" y="4191000"/>
            <a:ext cx="762000" cy="6477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5334000" y="4552950"/>
            <a:ext cx="381000" cy="3238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Elipse"/>
          <p:cNvSpPr/>
          <p:nvPr/>
        </p:nvSpPr>
        <p:spPr>
          <a:xfrm>
            <a:off x="4161367" y="3140869"/>
            <a:ext cx="381000" cy="3238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Elipse"/>
          <p:cNvSpPr/>
          <p:nvPr/>
        </p:nvSpPr>
        <p:spPr>
          <a:xfrm>
            <a:off x="3581400" y="4159469"/>
            <a:ext cx="381000" cy="3238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8376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" y="0"/>
            <a:ext cx="4541069" cy="609600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r>
              <a:rPr lang="es-MX" sz="2800" dirty="0"/>
              <a:t>Una ciudad competitiva, es decir, que consistentemente resulta atractiva para el talento y la inversión, es una ciudad que maximiza la productividad y el bienestar de sus habitantes</a:t>
            </a:r>
            <a:r>
              <a:rPr lang="es-MX" sz="2800" dirty="0" smtClean="0"/>
              <a:t>. </a:t>
            </a:r>
            <a:r>
              <a:rPr lang="es-MX" sz="2800" dirty="0"/>
              <a:t> </a:t>
            </a:r>
            <a:endParaRPr lang="es-MX" sz="2800" dirty="0" smtClean="0"/>
          </a:p>
          <a:p>
            <a:pPr marL="0" indent="0" algn="r">
              <a:buNone/>
            </a:pPr>
            <a:r>
              <a:rPr lang="es-MX" sz="2800" dirty="0" smtClean="0"/>
              <a:t>	IMCO (2014</a:t>
            </a:r>
            <a:r>
              <a:rPr lang="es-MX" sz="2400" dirty="0" smtClean="0"/>
              <a:t>)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058985"/>
            <a:ext cx="9144000" cy="792088"/>
          </a:xfrm>
          <a:solidFill>
            <a:srgbClr val="00B0AC"/>
          </a:solidFill>
        </p:spPr>
        <p:txBody>
          <a:bodyPr/>
          <a:lstStyle/>
          <a:p>
            <a:pPr algn="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Ciudades competitivas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Es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Est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800" y="914400"/>
            <a:ext cx="33147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196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0B0AC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/>
              <a:t>Toluca</a:t>
            </a:r>
          </a:p>
        </p:txBody>
      </p:sp>
      <p:pic>
        <p:nvPicPr>
          <p:cNvPr id="5122" name="Picture 2" descr="https://c2.staticflickr.com/8/7179/6900468105_2103826b4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1660029"/>
            <a:ext cx="8460432" cy="526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0776" y="1620653"/>
            <a:ext cx="7609656" cy="772539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lvl="1"/>
            <a:r>
              <a:rPr lang="es-MX" sz="3000" dirty="0">
                <a:latin typeface="Arial Rounded MT Bold" panose="020F0704030504030204" pitchFamily="34" charset="0"/>
                <a:cs typeface="Aharoni" panose="02010803020104030203" pitchFamily="2" charset="-79"/>
              </a:rPr>
              <a:t>819,561</a:t>
            </a:r>
            <a:r>
              <a:rPr lang="es-MX" dirty="0">
                <a:latin typeface="Arial Rounded MT Bold" panose="020F0704030504030204" pitchFamily="34" charset="0"/>
                <a:cs typeface="Aharoni" panose="02010803020104030203" pitchFamily="2" charset="-79"/>
              </a:rPr>
              <a:t> habitantes</a:t>
            </a:r>
            <a:r>
              <a:rPr lang="es-MX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. (INEGI:2010)</a:t>
            </a:r>
            <a:endParaRPr lang="es-MX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endParaRPr lang="es-MX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850776" y="4077072"/>
            <a:ext cx="7608394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71685A"/>
              </a:buClr>
            </a:pPr>
            <a:r>
              <a:rPr lang="es-MX" dirty="0" smtClean="0">
                <a:solidFill>
                  <a:prstClr val="white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Actividades económicas: Industria (automotriz), comercio.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850776" y="2780928"/>
            <a:ext cx="7609656" cy="9563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71685A"/>
              </a:buClr>
            </a:pPr>
            <a:r>
              <a:rPr lang="es-MX" b="1" dirty="0" smtClean="0">
                <a:solidFill>
                  <a:prstClr val="white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VACB:</a:t>
            </a:r>
            <a:r>
              <a:rPr lang="es-MX" dirty="0" smtClean="0">
                <a:solidFill>
                  <a:prstClr val="white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   </a:t>
            </a:r>
            <a:r>
              <a:rPr lang="es-MX" sz="2600" dirty="0" smtClean="0">
                <a:solidFill>
                  <a:prstClr val="white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77,959</a:t>
            </a:r>
            <a:r>
              <a:rPr lang="es-MX" dirty="0" smtClean="0">
                <a:solidFill>
                  <a:prstClr val="white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 millones de pesos, que representa el </a:t>
            </a:r>
            <a:r>
              <a:rPr lang="es-MX" sz="2600" dirty="0" smtClean="0">
                <a:solidFill>
                  <a:prstClr val="white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21.5% </a:t>
            </a:r>
            <a:r>
              <a:rPr lang="es-MX" dirty="0" smtClean="0">
                <a:solidFill>
                  <a:prstClr val="white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con respecto al Estado. (2008)</a:t>
            </a:r>
          </a:p>
          <a:p>
            <a:pPr>
              <a:buClr>
                <a:srgbClr val="94C600"/>
              </a:buClr>
            </a:pP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5124" name="Picture 4" descr="http://www.dmconfidential.com/wp-content/uploads/Persona-resear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1484784"/>
            <a:ext cx="1115616" cy="111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ngresopasivointeligente.com/wp-content/uploads/2013/12/como-ganar-dinero-ext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876" y="2755130"/>
            <a:ext cx="1227647" cy="98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us.123rf.com/400wm/400/400/derocz/derocz1102/derocz110200025/8756223-factory--black-and-white-cartoon-illustration-vect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4059131"/>
            <a:ext cx="1188841" cy="95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82293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0B0AC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/>
              <a:t>Guadalajara </a:t>
            </a:r>
          </a:p>
        </p:txBody>
      </p:sp>
      <p:pic>
        <p:nvPicPr>
          <p:cNvPr id="4098" name="Picture 2" descr="http://static.tvazteca.com/imagenes/2013/10/Suspenden-precontingencia-ambiental-Guadalajara-17759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38" r="8923"/>
          <a:stretch/>
        </p:blipFill>
        <p:spPr bwMode="auto">
          <a:xfrm>
            <a:off x="-1" y="1614331"/>
            <a:ext cx="8460433" cy="524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08" y="1600201"/>
            <a:ext cx="7416824" cy="89269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lvl="1">
              <a:buClr>
                <a:schemeClr val="accent1"/>
              </a:buClr>
            </a:pPr>
            <a:r>
              <a:rPr lang="es-MX" sz="2800" dirty="0">
                <a:latin typeface="Arial Rounded MT Bold" panose="020F0704030504030204" pitchFamily="34" charset="0"/>
              </a:rPr>
              <a:t>1,495,189</a:t>
            </a:r>
            <a:r>
              <a:rPr lang="es-MX" sz="2000" dirty="0">
                <a:latin typeface="Arial Rounded MT Bold" panose="020F0704030504030204" pitchFamily="34" charset="0"/>
              </a:rPr>
              <a:t> </a:t>
            </a:r>
            <a:r>
              <a:rPr lang="es-MX" sz="2000" dirty="0" smtClean="0">
                <a:latin typeface="Arial Rounded MT Bold" panose="020F0704030504030204" pitchFamily="34" charset="0"/>
              </a:rPr>
              <a:t>habitantes</a:t>
            </a:r>
            <a:r>
              <a:rPr lang="es-MX" dirty="0" smtClean="0">
                <a:latin typeface="Arial Rounded MT Bold" panose="020F0704030504030204" pitchFamily="34" charset="0"/>
              </a:rPr>
              <a:t>. </a:t>
            </a:r>
            <a:r>
              <a:rPr lang="es-MX" dirty="0">
                <a:latin typeface="Arial Rounded MT Bold" panose="020F0704030504030204" pitchFamily="34" charset="0"/>
                <a:cs typeface="Aharoni" panose="02010803020104030203" pitchFamily="2" charset="-79"/>
              </a:rPr>
              <a:t>(INEGI:2010</a:t>
            </a:r>
            <a:r>
              <a:rPr lang="es-MX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)</a:t>
            </a:r>
            <a:endParaRPr lang="es-MX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856637" y="4059131"/>
            <a:ext cx="7620000" cy="11567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Actividades económicas: industria electrónica, metalmecánica, producción y exportación textil, industria alimentaria.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1136756" y="2755130"/>
            <a:ext cx="7323676" cy="10980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es-MX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VACB:  </a:t>
            </a:r>
            <a:r>
              <a:rPr lang="es-MX" sz="28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95,447</a:t>
            </a:r>
            <a:r>
              <a:rPr lang="es-MX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 millones de pesos, que representa el </a:t>
            </a:r>
            <a:r>
              <a:rPr lang="es-MX" sz="28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39.5% </a:t>
            </a:r>
            <a:r>
              <a:rPr lang="es-MX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con respecto al Estado. (2008)</a:t>
            </a:r>
            <a:endParaRPr lang="es-MX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8" name="Picture 4" descr="http://www.dmconfidential.com/wp-content/uploads/Persona-resear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1484784"/>
            <a:ext cx="1115616" cy="111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ingresopasivointeligente.com/wp-content/uploads/2013/12/como-ganar-dinero-ext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876" y="2755130"/>
            <a:ext cx="1227647" cy="98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us.123rf.com/400wm/400/400/derocz/derocz1102/derocz110200025/8756223-factory--black-and-white-cartoon-illustration-vect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4059131"/>
            <a:ext cx="1188841" cy="115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39822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0B0AC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/>
              <a:t>Monterrey </a:t>
            </a:r>
          </a:p>
        </p:txBody>
      </p:sp>
      <p:pic>
        <p:nvPicPr>
          <p:cNvPr id="3074" name="Picture 2" descr="http://www.sadm.gob.mx/PortalSadm/imagenes/mtyVI/MTY_VI_monterrey_manch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480" r="6097"/>
          <a:stretch/>
        </p:blipFill>
        <p:spPr bwMode="auto">
          <a:xfrm>
            <a:off x="0" y="1700808"/>
            <a:ext cx="8447314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1700808"/>
            <a:ext cx="7484368" cy="64807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es-MX" sz="2800" dirty="0">
                <a:latin typeface="Arial Rounded MT Bold" panose="020F0704030504030204" pitchFamily="34" charset="0"/>
              </a:rPr>
              <a:t>1,135,550 </a:t>
            </a:r>
            <a:r>
              <a:rPr lang="es-MX" sz="2000" dirty="0" smtClean="0">
                <a:latin typeface="Arial Rounded MT Bold" panose="020F0704030504030204" pitchFamily="34" charset="0"/>
              </a:rPr>
              <a:t>habitantes. </a:t>
            </a:r>
            <a:r>
              <a:rPr lang="es-MX" dirty="0">
                <a:latin typeface="Arial Rounded MT Bold" panose="020F0704030504030204" pitchFamily="34" charset="0"/>
                <a:cs typeface="Aharoni" panose="02010803020104030203" pitchFamily="2" charset="-79"/>
              </a:rPr>
              <a:t>(INEGI:2010)</a:t>
            </a:r>
          </a:p>
          <a:p>
            <a:endParaRPr lang="es-MX" sz="2000" dirty="0" smtClean="0">
              <a:latin typeface="Arial Rounded MT Bold" panose="020F0704030504030204" pitchFamily="34" charset="0"/>
            </a:endParaRP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971601" y="4193833"/>
            <a:ext cx="7502262" cy="8913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Actividades económicas: industriales (Capital industrial de México), empresariales y comerciales.</a:t>
            </a:r>
          </a:p>
          <a:p>
            <a:pPr>
              <a:buClr>
                <a:srgbClr val="94C600"/>
              </a:buClr>
            </a:pPr>
            <a:endParaRPr lang="es-MX" dirty="0" smtClean="0">
              <a:solidFill>
                <a:prstClr val="white"/>
              </a:solidFill>
            </a:endParaRPr>
          </a:p>
          <a:p>
            <a:pPr>
              <a:buClr>
                <a:srgbClr val="94C600"/>
              </a:buClr>
            </a:pPr>
            <a:endParaRPr lang="es-MX" dirty="0" smtClean="0">
              <a:solidFill>
                <a:prstClr val="white"/>
              </a:solidFill>
            </a:endParaRPr>
          </a:p>
          <a:p>
            <a:pPr>
              <a:buClr>
                <a:srgbClr val="94C600"/>
              </a:buClr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971601" y="2755130"/>
            <a:ext cx="7502262" cy="9821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VACB:   </a:t>
            </a:r>
            <a:r>
              <a:rPr lang="es-MX" sz="28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161,755 </a:t>
            </a: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millones de pesos, que representa el  </a:t>
            </a:r>
            <a:r>
              <a:rPr lang="es-MX" sz="28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46%</a:t>
            </a: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 con respecto al Estado. (2008)</a:t>
            </a:r>
          </a:p>
          <a:p>
            <a:pPr>
              <a:buClr>
                <a:srgbClr val="94C600"/>
              </a:buClr>
            </a:pPr>
            <a:endParaRPr lang="es-MX" dirty="0" smtClean="0">
              <a:solidFill>
                <a:prstClr val="white"/>
              </a:solidFill>
            </a:endParaRPr>
          </a:p>
          <a:p>
            <a:pPr>
              <a:buClr>
                <a:srgbClr val="94C600"/>
              </a:buClr>
            </a:pPr>
            <a:endParaRPr lang="es-MX" dirty="0" smtClean="0">
              <a:solidFill>
                <a:prstClr val="white"/>
              </a:solidFill>
            </a:endParaRPr>
          </a:p>
          <a:p>
            <a:pPr>
              <a:buClr>
                <a:srgbClr val="94C600"/>
              </a:buClr>
            </a:pP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7" name="Picture 4" descr="http://www.dmconfidential.com/wp-content/uploads/Persona-resear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1484784"/>
            <a:ext cx="1115616" cy="111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ngresopasivointeligente.com/wp-content/uploads/2013/12/como-ganar-dinero-ext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875" y="2755130"/>
            <a:ext cx="1171632" cy="98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us.123rf.com/400wm/400/400/derocz/derocz1102/derocz110200025/8756223-factory--black-and-white-cartoon-illustration-vect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1" y="4096756"/>
            <a:ext cx="1115616" cy="10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84356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74638"/>
            <a:ext cx="9143999" cy="1143000"/>
          </a:xfrm>
          <a:solidFill>
            <a:srgbClr val="00B0AC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/>
              <a:t>Puebla</a:t>
            </a:r>
            <a:r>
              <a:rPr lang="es-MX" dirty="0"/>
              <a:t> </a:t>
            </a:r>
          </a:p>
        </p:txBody>
      </p:sp>
      <p:pic>
        <p:nvPicPr>
          <p:cNvPr id="1026" name="Picture 2" descr="http://www.pueblaonline.com.mx/portal/media/k2/items/cache/121e289662674a7d6728538169183390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628800"/>
            <a:ext cx="8460431" cy="52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1600200"/>
            <a:ext cx="7488832" cy="89269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es-MX" sz="2800" dirty="0">
                <a:latin typeface="Arial Rounded MT Bold" panose="020F0704030504030204" pitchFamily="34" charset="0"/>
              </a:rPr>
              <a:t>5,779,829 </a:t>
            </a:r>
            <a:r>
              <a:rPr lang="es-MX" sz="2000" dirty="0" smtClean="0">
                <a:latin typeface="Arial Rounded MT Bold" panose="020F0704030504030204" pitchFamily="34" charset="0"/>
              </a:rPr>
              <a:t>habitantes. </a:t>
            </a:r>
            <a:r>
              <a:rPr lang="es-MX" dirty="0">
                <a:latin typeface="Arial Rounded MT Bold" panose="020F0704030504030204" pitchFamily="34" charset="0"/>
                <a:cs typeface="Aharoni" panose="02010803020104030203" pitchFamily="2" charset="-79"/>
              </a:rPr>
              <a:t>(INEGI:2010)</a:t>
            </a:r>
          </a:p>
          <a:p>
            <a:endParaRPr lang="es-MX" sz="2000" dirty="0">
              <a:latin typeface="Arial Rounded MT Bold" panose="020F0704030504030204" pitchFamily="34" charset="0"/>
            </a:endParaRPr>
          </a:p>
          <a:p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971600" y="4096756"/>
            <a:ext cx="7493474" cy="104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Clr>
                <a:srgbClr val="94C600"/>
              </a:buClr>
              <a:buFont typeface="Arial" pitchFamily="34" charset="0"/>
              <a:buNone/>
            </a:pPr>
            <a:endParaRPr lang="es-MX" sz="2000" dirty="0" smtClean="0">
              <a:solidFill>
                <a:prstClr val="white"/>
              </a:solidFill>
              <a:latin typeface="Arial Rounded MT Bold" panose="020F0704030504030204" pitchFamily="34" charset="0"/>
            </a:endParaRPr>
          </a:p>
          <a:p>
            <a:pPr>
              <a:buClr>
                <a:srgbClr val="94C600"/>
              </a:buClr>
            </a:pP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Actividades económicas: industria (metales básicos, productos químicos, artículos eléctricos y textiles)</a:t>
            </a:r>
          </a:p>
          <a:p>
            <a:pPr>
              <a:buClr>
                <a:srgbClr val="94C600"/>
              </a:buClr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971600" y="2708920"/>
            <a:ext cx="7488832" cy="10367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VACB:  </a:t>
            </a:r>
            <a:r>
              <a:rPr lang="es-MX" sz="28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 52,056</a:t>
            </a: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 millones de pesos, que representa el  </a:t>
            </a:r>
            <a:r>
              <a:rPr lang="es-MX" sz="28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42.6% </a:t>
            </a: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con respecto al Estado. (2008)</a:t>
            </a:r>
          </a:p>
          <a:p>
            <a:pPr>
              <a:buClr>
                <a:srgbClr val="94C600"/>
              </a:buClr>
            </a:pP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7" name="Picture 4" descr="http://www.dmconfidential.com/wp-content/uploads/Persona-resear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1484784"/>
            <a:ext cx="1115616" cy="111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ngresopasivointeligente.com/wp-content/uploads/2013/12/como-ganar-dinero-ext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875" y="2755130"/>
            <a:ext cx="1171632" cy="98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us.123rf.com/400wm/400/400/derocz/derocz1102/derocz110200025/8756223-factory--black-and-white-cartoon-illustration-vect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1" y="4096756"/>
            <a:ext cx="1115616" cy="10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69713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0B0AC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/>
              <a:t>Valle de México</a:t>
            </a:r>
          </a:p>
        </p:txBody>
      </p:sp>
      <p:pic>
        <p:nvPicPr>
          <p:cNvPr id="2050" name="Picture 2" descr="http://static.tvazteca.com/imagenes/2013/06/Valle-xico-con-17651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8460432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1600200"/>
            <a:ext cx="7488832" cy="67667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lvl="1"/>
            <a:r>
              <a:rPr lang="es-MX" sz="2800" dirty="0" smtClean="0">
                <a:latin typeface="Arial Rounded MT Bold" panose="020F0704030504030204" pitchFamily="34" charset="0"/>
              </a:rPr>
              <a:t>19,904,615 </a:t>
            </a:r>
            <a:r>
              <a:rPr lang="es-MX" sz="2000" dirty="0" smtClean="0">
                <a:latin typeface="Arial Rounded MT Bold" panose="020F0704030504030204" pitchFamily="34" charset="0"/>
              </a:rPr>
              <a:t>habitantes. </a:t>
            </a:r>
            <a:r>
              <a:rPr lang="es-MX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(INEGI:2010</a:t>
            </a:r>
            <a:r>
              <a:rPr lang="es-MX" dirty="0">
                <a:latin typeface="Arial Rounded MT Bold" panose="020F0704030504030204" pitchFamily="34" charset="0"/>
                <a:cs typeface="Aharoni" panose="02010803020104030203" pitchFamily="2" charset="-79"/>
              </a:rPr>
              <a:t>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971600" y="2771987"/>
            <a:ext cx="7488832" cy="6570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VACB: </a:t>
            </a:r>
            <a:r>
              <a:rPr lang="es-MX" sz="28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23.03% </a:t>
            </a: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con respecto al nacional. (2008)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971600" y="4096756"/>
            <a:ext cx="7488832" cy="12961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es-MX" sz="2000" dirty="0" smtClean="0">
                <a:solidFill>
                  <a:prstClr val="white"/>
                </a:solidFill>
                <a:latin typeface="Arial Rounded MT Bold" panose="020F0704030504030204" pitchFamily="34" charset="0"/>
              </a:rPr>
              <a:t>Actividades económicas: sector para la prestación de servicios regionales y nacionales; es el centro financiero del país y sede de las principales empresas nacionales y extranjeras que operan en México</a:t>
            </a:r>
          </a:p>
          <a:p>
            <a:pPr>
              <a:buClr>
                <a:srgbClr val="94C600"/>
              </a:buClr>
            </a:pP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7" name="Picture 4" descr="http://www.dmconfidential.com/wp-content/uploads/Persona-resear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0" y="1484784"/>
            <a:ext cx="1115616" cy="111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ngresopasivointeligente.com/wp-content/uploads/2013/12/como-ganar-dinero-ext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875" y="2755130"/>
            <a:ext cx="1171632" cy="98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us.123rf.com/400wm/400/400/derocz/derocz1102/derocz110200025/8756223-factory--black-and-white-cartoon-illustration-vect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1" y="4096756"/>
            <a:ext cx="1115616" cy="10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93793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90340" y="1504890"/>
            <a:ext cx="1101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Primario</a:t>
            </a:r>
            <a:endParaRPr lang="es-MX" sz="2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5050580" y="1504701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Secundario</a:t>
            </a:r>
            <a:endParaRPr lang="es-MX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7210820" y="1504890"/>
            <a:ext cx="1094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Terciario</a:t>
            </a:r>
            <a:endParaRPr lang="es-MX" sz="20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405337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00B0AC"/>
                </a:solidFill>
              </a:rPr>
              <a:t>Actividad: analiza el perfil de las actividades económicas de las ciudades competitivas y señala a qué sector económico pertenecen</a:t>
            </a:r>
            <a:endParaRPr lang="es-MX" sz="2400" b="1" dirty="0">
              <a:solidFill>
                <a:srgbClr val="00B0AC"/>
              </a:solidFill>
            </a:endParaRPr>
          </a:p>
        </p:txBody>
      </p:sp>
      <p:pic>
        <p:nvPicPr>
          <p:cNvPr id="10" name="Picture 2" descr="https://c2.staticflickr.com/8/7179/6900468105_2103826b4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57731"/>
            <a:ext cx="1371600" cy="85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.tvazteca.com/imagenes/2013/10/Suspenden-precontingencia-ambiental-Guadalajara-17759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38" r="8923"/>
          <a:stretch/>
        </p:blipFill>
        <p:spPr bwMode="auto">
          <a:xfrm>
            <a:off x="266699" y="3200400"/>
            <a:ext cx="1905001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sadm.gob.mx/PortalSadm/imagenes/mtyVI/MTY_VI_monterrey_manch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480" r="6097"/>
          <a:stretch/>
        </p:blipFill>
        <p:spPr bwMode="auto">
          <a:xfrm>
            <a:off x="595133" y="4114800"/>
            <a:ext cx="1248131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pueblaonline.com.mx/portal/media/k2/items/cache/121e289662674a7d6728538169183390_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699" y="5029200"/>
            <a:ext cx="1905002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tatic.tvazteca.com/imagenes/2013/06/Valle-xico-con-176518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12" y="5810701"/>
            <a:ext cx="1295388" cy="78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18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rgbClr val="00F0EA"/>
          </a:solidFill>
          <a:ln>
            <a:solidFill>
              <a:srgbClr val="00F0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2895600" y="228600"/>
            <a:ext cx="685800" cy="8382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12 Imagen" descr="inegi Copy Copy.png"/>
          <p:cNvPicPr>
            <a:picLocks noChangeAspect="1"/>
          </p:cNvPicPr>
          <p:nvPr/>
        </p:nvPicPr>
        <p:blipFill>
          <a:blip r:embed="rId2"/>
          <a:srcRect l="7500" t="22222" r="68889" b="33333"/>
          <a:stretch>
            <a:fillRect/>
          </a:stretch>
        </p:blipFill>
        <p:spPr>
          <a:xfrm>
            <a:off x="6477000" y="645072"/>
            <a:ext cx="1905000" cy="3048000"/>
          </a:xfrm>
          <a:prstGeom prst="rect">
            <a:avLst/>
          </a:prstGeom>
        </p:spPr>
      </p:pic>
      <p:sp>
        <p:nvSpPr>
          <p:cNvPr id="14" name="13 Llamada rectangular"/>
          <p:cNvSpPr/>
          <p:nvPr/>
        </p:nvSpPr>
        <p:spPr>
          <a:xfrm>
            <a:off x="381000" y="533400"/>
            <a:ext cx="2590800" cy="5638800"/>
          </a:xfrm>
          <a:prstGeom prst="wedgeRectCallout">
            <a:avLst>
              <a:gd name="adj1" fmla="val 204572"/>
              <a:gd name="adj2" fmla="val -34569"/>
            </a:avLst>
          </a:prstGeom>
          <a:solidFill>
            <a:schemeClr val="bg1"/>
          </a:solidFill>
          <a:ln>
            <a:solidFill>
              <a:srgbClr val="00B0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Derivado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tu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análisis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pudiste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identificar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que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las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ciudades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mexicanas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competitivas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se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especializan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en la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industria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manufacturera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, salvo los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casos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Valle de México y Monterrey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que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han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incursionado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en el sector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terciario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.</a:t>
            </a: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En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términos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económicos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,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evidente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la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brecha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especialización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con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las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CIUDADES GLOBALES </a:t>
            </a:r>
          </a:p>
        </p:txBody>
      </p:sp>
    </p:spTree>
    <p:extLst>
      <p:ext uri="{BB962C8B-B14F-4D97-AF65-F5344CB8AC3E}">
        <p14:creationId xmlns:p14="http://schemas.microsoft.com/office/powerpoint/2010/main" xmlns="" val="152561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Flecha abajo"/>
          <p:cNvSpPr/>
          <p:nvPr/>
        </p:nvSpPr>
        <p:spPr>
          <a:xfrm>
            <a:off x="533400" y="838200"/>
            <a:ext cx="990600" cy="838200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CuadroTexto"/>
          <p:cNvSpPr txBox="1"/>
          <p:nvPr/>
        </p:nvSpPr>
        <p:spPr>
          <a:xfrm>
            <a:off x="1676400" y="1524000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MANEJO DE INFORMACIÓN EN ECONOMÍA URBANA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04800" y="37338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TEMA: DESARROLLO ECONÓMICO Y URBANIZACIÓN 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191000" y="52578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¿</a:t>
            </a:r>
            <a:r>
              <a:rPr 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Q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ué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actividades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son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las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que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sostienen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la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economía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una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zona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metropolitana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?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  <p:cxnSp>
        <p:nvCxnSpPr>
          <p:cNvPr id="9" name="8 Conector angular"/>
          <p:cNvCxnSpPr>
            <a:stCxn id="5" idx="2"/>
            <a:endCxn id="6" idx="0"/>
          </p:cNvCxnSpPr>
          <p:nvPr/>
        </p:nvCxnSpPr>
        <p:spPr>
          <a:xfrm rot="5400000">
            <a:off x="3095715" y="1762214"/>
            <a:ext cx="1009471" cy="2933700"/>
          </a:xfrm>
          <a:prstGeom prst="bentConnector3">
            <a:avLst>
              <a:gd name="adj1" fmla="val 50000"/>
            </a:avLst>
          </a:prstGeom>
          <a:ln w="57150">
            <a:solidFill>
              <a:srgbClr val="BF37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angular"/>
          <p:cNvCxnSpPr>
            <a:endCxn id="7" idx="0"/>
          </p:cNvCxnSpPr>
          <p:nvPr/>
        </p:nvCxnSpPr>
        <p:spPr>
          <a:xfrm>
            <a:off x="3810002" y="4267202"/>
            <a:ext cx="2628898" cy="990598"/>
          </a:xfrm>
          <a:prstGeom prst="bentConnector2">
            <a:avLst/>
          </a:prstGeom>
          <a:ln w="57150">
            <a:solidFill>
              <a:srgbClr val="BF37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28650" y="821337"/>
            <a:ext cx="76729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Analizar los enfoques teóricos de la economía urbana y técnicas del análisis urbano que permitan interpretar la formación y desarrollo de las estructuras urbanas así como obtener herramientas para analizar dichas estructuras.</a:t>
            </a:r>
            <a:r>
              <a:rPr lang="es-ES_tradnl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.</a:t>
            </a:r>
            <a:endParaRPr lang="es-MX" sz="1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24190" y="365959"/>
            <a:ext cx="5067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Propósito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de la </a:t>
            </a:r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unidad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aprendizaje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684634" y="2772966"/>
            <a:ext cx="762379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Con base en el </a:t>
            </a:r>
            <a:r>
              <a:rPr lang="es-MX" sz="1400" dirty="0" err="1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Adendum</a:t>
            </a:r>
            <a:r>
              <a:rPr lang="es-MX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 al </a:t>
            </a:r>
            <a:r>
              <a:rPr lang="es-MX" sz="1400" dirty="0" err="1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Curriculum</a:t>
            </a:r>
            <a:r>
              <a:rPr lang="es-MX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 de la Licenciatura en Administración y Promoción de la Obra Urbana:</a:t>
            </a:r>
            <a:endParaRPr lang="en-US" sz="1400" dirty="0" smtClean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El Licenciado en Administración y Promoción de la Obra Urbana es el profesional con conocimientos interdisciplinarios que le permiten tener una visión prospectiva y detectar la problemática urbana de los centros de población, para generar propuestas de solución integrales, optimizando recursos (materiales, financieros, tecnológicos y humanos así como procesos administrativos y legales), en la producción de </a:t>
            </a:r>
            <a:r>
              <a:rPr lang="es-MX" sz="1400" dirty="0" err="1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satisfactores</a:t>
            </a:r>
            <a:r>
              <a:rPr lang="es-MX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 urbanos relacionados con la urbanización, la edificación, la prestación de servicios, la comercialización y el cuidado del ambiente.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El egresado será capaz de formular alternativas de solución a problemas específicos de la ciudad con un enfoque integral, para contribuir con eficiencia en las administraciones tanto privadas como públicas relacionadas con la producción de la ciudad y mediante la promoción de proyectos que ésta demanda; por su papel social, incidirá en la reactivación de la economía través de la inversión, empleos y </a:t>
            </a:r>
            <a:r>
              <a:rPr lang="es-MX" sz="1400" dirty="0" err="1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satisfactores</a:t>
            </a:r>
            <a:r>
              <a:rPr lang="es-MX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 humanos; además de identificar, estructurar y resolver problemas reales del entorno social.</a:t>
            </a:r>
            <a:r>
              <a:rPr lang="en-US" sz="14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itchFamily="34" charset="0"/>
              </a:rPr>
              <a:t>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90246" y="2128187"/>
            <a:ext cx="32958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Competencias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genéricas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19084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5638800"/>
            <a:ext cx="9144000" cy="1295400"/>
          </a:xfrm>
          <a:prstGeom prst="rect">
            <a:avLst/>
          </a:prstGeom>
          <a:solidFill>
            <a:srgbClr val="BF37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4 Rectángulo"/>
          <p:cNvSpPr/>
          <p:nvPr/>
        </p:nvSpPr>
        <p:spPr>
          <a:xfrm>
            <a:off x="838200" y="2133600"/>
            <a:ext cx="289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¿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Qué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sector genera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más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producción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?</a:t>
            </a:r>
            <a:endParaRPr lang="en-US" sz="1600" b="1" dirty="0">
              <a:solidFill>
                <a:schemeClr val="bg1">
                  <a:lumMod val="75000"/>
                </a:schemeClr>
              </a:solidFill>
              <a:latin typeface="Lucida Fax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191000" y="5943600"/>
            <a:ext cx="4424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  <a:latin typeface="Lucida Fax" pitchFamily="18" charset="0"/>
              </a:rPr>
              <a:t>Algunas</a:t>
            </a:r>
            <a:r>
              <a:rPr lang="en-US" sz="2800" b="1" dirty="0" smtClean="0">
                <a:solidFill>
                  <a:schemeClr val="bg1"/>
                </a:solidFill>
                <a:latin typeface="Lucida Fax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Lucida Fax" pitchFamily="18" charset="0"/>
              </a:rPr>
              <a:t>interrogantes</a:t>
            </a:r>
            <a:endParaRPr lang="en-US" sz="2800" b="1" dirty="0">
              <a:solidFill>
                <a:schemeClr val="bg1"/>
              </a:solidFill>
              <a:latin typeface="Lucida Fax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181600" y="2057400"/>
            <a:ext cx="289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¿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Qué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sector genera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más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empleo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?</a:t>
            </a:r>
            <a:endParaRPr lang="en-US" sz="1600" b="1" dirty="0">
              <a:solidFill>
                <a:schemeClr val="bg1">
                  <a:lumMod val="75000"/>
                </a:schemeClr>
              </a:solidFill>
              <a:latin typeface="Lucida Fax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09600" y="4953000"/>
            <a:ext cx="365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¿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Qué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sector genera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más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ingresos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?</a:t>
            </a:r>
            <a:endParaRPr lang="en-US" sz="1600" b="1" dirty="0">
              <a:solidFill>
                <a:schemeClr val="bg1">
                  <a:lumMod val="75000"/>
                </a:schemeClr>
              </a:solidFill>
              <a:latin typeface="Lucida Fax" pitchFamily="18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486400" y="4977825"/>
            <a:ext cx="259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¿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Qué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sector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es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más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productivo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latin typeface="Lucida Fax" pitchFamily="18" charset="0"/>
              </a:rPr>
              <a:t>?</a:t>
            </a:r>
            <a:endParaRPr lang="en-US" sz="1600" b="1" dirty="0">
              <a:solidFill>
                <a:schemeClr val="bg1">
                  <a:lumMod val="75000"/>
                </a:schemeClr>
              </a:solidFill>
              <a:latin typeface="Lucida Fax" pitchFamily="18" charset="0"/>
            </a:endParaRPr>
          </a:p>
        </p:txBody>
      </p:sp>
      <p:pic>
        <p:nvPicPr>
          <p:cNvPr id="11" name="10 Imagen" descr="inegi Copy Copy.jpeg"/>
          <p:cNvPicPr>
            <a:picLocks noChangeAspect="1"/>
          </p:cNvPicPr>
          <p:nvPr/>
        </p:nvPicPr>
        <p:blipFill>
          <a:blip r:embed="rId2"/>
          <a:srcRect l="40556" t="2222" r="40555" b="75555"/>
          <a:stretch>
            <a:fillRect/>
          </a:stretch>
        </p:blipFill>
        <p:spPr>
          <a:xfrm>
            <a:off x="5715000" y="152400"/>
            <a:ext cx="1981200" cy="1981200"/>
          </a:xfrm>
          <a:prstGeom prst="rect">
            <a:avLst/>
          </a:prstGeom>
        </p:spPr>
      </p:pic>
      <p:pic>
        <p:nvPicPr>
          <p:cNvPr id="12" name="11 Imagen" descr="inegi Copy Copy.jpeg"/>
          <p:cNvPicPr>
            <a:picLocks noChangeAspect="1"/>
          </p:cNvPicPr>
          <p:nvPr/>
        </p:nvPicPr>
        <p:blipFill>
          <a:blip r:embed="rId2"/>
          <a:srcRect l="40556" t="22223" r="38666" b="57777"/>
          <a:stretch>
            <a:fillRect/>
          </a:stretch>
        </p:blipFill>
        <p:spPr>
          <a:xfrm>
            <a:off x="1329267" y="214744"/>
            <a:ext cx="2252133" cy="1842655"/>
          </a:xfrm>
          <a:prstGeom prst="rect">
            <a:avLst/>
          </a:prstGeom>
        </p:spPr>
      </p:pic>
      <p:pic>
        <p:nvPicPr>
          <p:cNvPr id="13" name="12 Imagen" descr="inegi Copy Copy.jpeg"/>
          <p:cNvPicPr>
            <a:picLocks noChangeAspect="1"/>
          </p:cNvPicPr>
          <p:nvPr/>
        </p:nvPicPr>
        <p:blipFill>
          <a:blip r:embed="rId2"/>
          <a:srcRect l="61334" t="4445" r="17889" b="76666"/>
          <a:stretch>
            <a:fillRect/>
          </a:stretch>
        </p:blipFill>
        <p:spPr>
          <a:xfrm>
            <a:off x="1295400" y="2971799"/>
            <a:ext cx="2057400" cy="1589809"/>
          </a:xfrm>
          <a:prstGeom prst="rect">
            <a:avLst/>
          </a:prstGeom>
        </p:spPr>
      </p:pic>
      <p:pic>
        <p:nvPicPr>
          <p:cNvPr id="14" name="13 Imagen" descr="inegi Copy Copy.jpeg"/>
          <p:cNvPicPr>
            <a:picLocks noChangeAspect="1"/>
          </p:cNvPicPr>
          <p:nvPr/>
        </p:nvPicPr>
        <p:blipFill>
          <a:blip r:embed="rId2"/>
          <a:srcRect l="64167" t="23333" r="16000" b="56666"/>
          <a:stretch>
            <a:fillRect/>
          </a:stretch>
        </p:blipFill>
        <p:spPr>
          <a:xfrm>
            <a:off x="5715000" y="2895600"/>
            <a:ext cx="21336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rgbClr val="00F0EA"/>
          </a:solidFill>
          <a:ln>
            <a:solidFill>
              <a:srgbClr val="00F0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2895600" y="228600"/>
            <a:ext cx="685800" cy="8382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12 Imagen" descr="inegi Copy Copy.png"/>
          <p:cNvPicPr>
            <a:picLocks noChangeAspect="1"/>
          </p:cNvPicPr>
          <p:nvPr/>
        </p:nvPicPr>
        <p:blipFill>
          <a:blip r:embed="rId2"/>
          <a:srcRect l="7500" t="22222" r="68889" b="33333"/>
          <a:stretch>
            <a:fillRect/>
          </a:stretch>
        </p:blipFill>
        <p:spPr>
          <a:xfrm>
            <a:off x="6477000" y="645072"/>
            <a:ext cx="1905000" cy="3048000"/>
          </a:xfrm>
          <a:prstGeom prst="rect">
            <a:avLst/>
          </a:prstGeom>
        </p:spPr>
      </p:pic>
      <p:sp>
        <p:nvSpPr>
          <p:cNvPr id="14" name="13 Llamada rectangular"/>
          <p:cNvSpPr/>
          <p:nvPr/>
        </p:nvSpPr>
        <p:spPr>
          <a:xfrm>
            <a:off x="381000" y="533400"/>
            <a:ext cx="2590800" cy="5638800"/>
          </a:xfrm>
          <a:prstGeom prst="wedgeRectCallout">
            <a:avLst>
              <a:gd name="adj1" fmla="val 204572"/>
              <a:gd name="adj2" fmla="val -34569"/>
            </a:avLst>
          </a:prstGeom>
          <a:solidFill>
            <a:schemeClr val="bg1"/>
          </a:solidFill>
          <a:ln>
            <a:solidFill>
              <a:srgbClr val="00B0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En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las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siguientes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sesiones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consultaremos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informaci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ón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del INEGI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para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el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cálculo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de variables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económicas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,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para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dar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respuesta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a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las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preguntas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planteadas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ucida Fax" pitchFamily="18" charset="0"/>
              </a:rPr>
              <a:t>.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Lucida Fax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61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980728"/>
            <a:ext cx="1324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Bibliografía 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685800" y="1676400"/>
            <a:ext cx="77768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Ecofinanzas</a:t>
            </a:r>
            <a:r>
              <a:rPr lang="es-MX" dirty="0" smtClean="0"/>
              <a:t>. Diccionario. Sitio web: http://www.eco-finanzas.com/diccionario/D/DESARROLLO_ECONOMICO.htm Consultado el 15 de junio de 2015.</a:t>
            </a:r>
          </a:p>
          <a:p>
            <a:endParaRPr lang="es-MX" i="1" dirty="0" smtClean="0"/>
          </a:p>
          <a:p>
            <a:r>
              <a:rPr lang="es-MX" i="1" dirty="0" smtClean="0"/>
              <a:t>economia48. La gran enciclopedia de Economía</a:t>
            </a:r>
            <a:r>
              <a:rPr lang="es-MX" dirty="0" smtClean="0"/>
              <a:t>. Sitio web: http://www.economia48.com/spa/d/economia/economia.htm. Consultado el 15 de junio de 2015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IMCO (2014). </a:t>
            </a:r>
            <a:r>
              <a:rPr lang="es-MX" dirty="0" smtClean="0"/>
              <a:t>Competitividad urbana.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err="1" smtClean="0"/>
              <a:t>Girardotti</a:t>
            </a:r>
            <a:r>
              <a:rPr lang="es-MX" dirty="0" smtClean="0"/>
              <a:t>, Luis. (2002) </a:t>
            </a:r>
            <a:r>
              <a:rPr lang="es-MX" i="1" dirty="0" smtClean="0"/>
              <a:t>Elementos de Economía Urbana. Nociones de Urbanismo.</a:t>
            </a:r>
            <a:r>
              <a:rPr lang="es-MX" dirty="0" smtClean="0"/>
              <a:t> Facultad de Ingeniería UBA. Sitio web: http://materias.fi.uba.ar/6808/contenidos/EconomiaUrbana.pdf</a:t>
            </a:r>
          </a:p>
          <a:p>
            <a:endParaRPr lang="es-MX" dirty="0" smtClean="0"/>
          </a:p>
          <a:p>
            <a:r>
              <a:rPr lang="es-MX" dirty="0" err="1" smtClean="0"/>
              <a:t>Uxó</a:t>
            </a:r>
            <a:r>
              <a:rPr lang="es-MX" dirty="0" smtClean="0"/>
              <a:t> González Jorge. Crecimiento Económico. </a:t>
            </a:r>
            <a:r>
              <a:rPr lang="es-MX" i="1" dirty="0" smtClean="0"/>
              <a:t>Diario Expansión. Diccionario.</a:t>
            </a:r>
            <a:endParaRPr lang="es-MX" dirty="0" smtClean="0"/>
          </a:p>
          <a:p>
            <a:r>
              <a:rPr lang="es-MX" dirty="0" smtClean="0"/>
              <a:t>Sitio web: http://www.expansion.com/diccionario-economico/crecimiento-economico.html. Consultado el 15 de junio de 2015.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50266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negi Copy (1).png"/>
          <p:cNvPicPr>
            <a:picLocks noChangeAspect="1"/>
          </p:cNvPicPr>
          <p:nvPr/>
        </p:nvPicPr>
        <p:blipFill>
          <a:blip r:embed="rId2"/>
          <a:srcRect l="37722" t="87778" r="36778"/>
          <a:stretch>
            <a:fillRect/>
          </a:stretch>
        </p:blipFill>
        <p:spPr>
          <a:xfrm>
            <a:off x="3733800" y="3124200"/>
            <a:ext cx="2057400" cy="838200"/>
          </a:xfrm>
          <a:prstGeom prst="rect">
            <a:avLst/>
          </a:prstGeom>
        </p:spPr>
      </p:pic>
      <p:pic>
        <p:nvPicPr>
          <p:cNvPr id="3" name="2 Imagen" descr="logo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676400"/>
            <a:ext cx="1828800" cy="1091609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298524" y="609600"/>
            <a:ext cx="6702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Lucida Fax" pitchFamily="18" charset="0"/>
              </a:rPr>
              <a:t>Las </a:t>
            </a:r>
            <a:r>
              <a:rPr lang="en-US" sz="1400" dirty="0" err="1" smtClean="0">
                <a:latin typeface="Lucida Fax" pitchFamily="18" charset="0"/>
              </a:rPr>
              <a:t>imágenes</a:t>
            </a:r>
            <a:r>
              <a:rPr lang="en-US" sz="1400" dirty="0" smtClean="0">
                <a:latin typeface="Lucida Fax" pitchFamily="18" charset="0"/>
              </a:rPr>
              <a:t> e </a:t>
            </a:r>
            <a:r>
              <a:rPr lang="en-US" sz="1400" dirty="0" err="1" smtClean="0">
                <a:latin typeface="Lucida Fax" pitchFamily="18" charset="0"/>
              </a:rPr>
              <a:t>información</a:t>
            </a:r>
            <a:r>
              <a:rPr lang="en-US" sz="1400" dirty="0" smtClean="0">
                <a:latin typeface="Lucida Fax" pitchFamily="18" charset="0"/>
              </a:rPr>
              <a:t> </a:t>
            </a:r>
            <a:r>
              <a:rPr lang="en-US" sz="1400" dirty="0" err="1" smtClean="0">
                <a:latin typeface="Lucida Fax" pitchFamily="18" charset="0"/>
              </a:rPr>
              <a:t>empledas</a:t>
            </a:r>
            <a:r>
              <a:rPr lang="en-US" sz="1400" dirty="0" smtClean="0">
                <a:latin typeface="Lucida Fax" pitchFamily="18" charset="0"/>
              </a:rPr>
              <a:t> en </a:t>
            </a:r>
            <a:r>
              <a:rPr lang="en-US" sz="1400" dirty="0" err="1" smtClean="0">
                <a:latin typeface="Lucida Fax" pitchFamily="18" charset="0"/>
              </a:rPr>
              <a:t>este</a:t>
            </a:r>
            <a:r>
              <a:rPr lang="en-US" sz="1400" dirty="0" smtClean="0">
                <a:latin typeface="Lucida Fax" pitchFamily="18" charset="0"/>
              </a:rPr>
              <a:t> </a:t>
            </a:r>
            <a:r>
              <a:rPr lang="en-US" sz="1400" dirty="0" err="1" smtClean="0">
                <a:latin typeface="Lucida Fax" pitchFamily="18" charset="0"/>
              </a:rPr>
              <a:t>trabajo</a:t>
            </a:r>
            <a:r>
              <a:rPr lang="en-US" sz="1400" dirty="0" smtClean="0">
                <a:latin typeface="Lucida Fax" pitchFamily="18" charset="0"/>
              </a:rPr>
              <a:t> se </a:t>
            </a:r>
            <a:r>
              <a:rPr lang="en-US" sz="1400" dirty="0" err="1" smtClean="0">
                <a:latin typeface="Lucida Fax" pitchFamily="18" charset="0"/>
              </a:rPr>
              <a:t>obtuvieron</a:t>
            </a:r>
            <a:r>
              <a:rPr lang="en-US" sz="1400" dirty="0" smtClean="0">
                <a:latin typeface="Lucida Fax" pitchFamily="18" charset="0"/>
              </a:rPr>
              <a:t> de:</a:t>
            </a:r>
            <a:endParaRPr lang="en-US" sz="1400" dirty="0">
              <a:latin typeface="Lucida Fax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37482" t="28125" r="37335" b="55208"/>
          <a:stretch>
            <a:fillRect/>
          </a:stretch>
        </p:blipFill>
        <p:spPr bwMode="auto">
          <a:xfrm>
            <a:off x="3048000" y="4343400"/>
            <a:ext cx="3276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000" t="11497" r="18316" b="5603"/>
          <a:stretch/>
        </p:blipFill>
        <p:spPr>
          <a:xfrm>
            <a:off x="1042737" y="994610"/>
            <a:ext cx="7283116" cy="55058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Flecha abajo 7"/>
          <p:cNvSpPr/>
          <p:nvPr/>
        </p:nvSpPr>
        <p:spPr>
          <a:xfrm>
            <a:off x="5715000" y="4154905"/>
            <a:ext cx="433136" cy="352927"/>
          </a:xfrm>
          <a:prstGeom prst="downArrow">
            <a:avLst/>
          </a:prstGeom>
          <a:solidFill>
            <a:srgbClr val="00DAD5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822428" y="269906"/>
            <a:ext cx="7968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Ubicación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de la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Unidad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de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Aprendizaje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en el </a:t>
            </a:r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Mapa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Curricular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5283868" y="4648200"/>
            <a:ext cx="1295400" cy="3048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 smtClean="0">
                <a:solidFill>
                  <a:schemeClr val="tx1"/>
                </a:solidFill>
              </a:rPr>
              <a:t>ECONOMÍA URBANA</a:t>
            </a:r>
          </a:p>
          <a:p>
            <a:pPr algn="ctr"/>
            <a:r>
              <a:rPr lang="es-MX" sz="900" dirty="0" smtClean="0">
                <a:solidFill>
                  <a:schemeClr val="tx1"/>
                </a:solidFill>
              </a:rPr>
              <a:t>0    6     6</a:t>
            </a:r>
            <a:endParaRPr lang="es-MX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3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759575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302488" y="3573358"/>
            <a:ext cx="1143000" cy="762000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2250558" y="5410200"/>
            <a:ext cx="5181600" cy="1107996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Unidad </a:t>
            </a:r>
            <a:r>
              <a:rPr lang="es-ES" sz="11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ES_tradnl" sz="11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Marco </a:t>
            </a:r>
            <a:r>
              <a:rPr lang="es-ES_tradnl" sz="1100" b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referencia de la Economía Urbana</a:t>
            </a:r>
          </a:p>
          <a:p>
            <a:r>
              <a:rPr lang="es-ES" sz="1100" dirty="0" smtClean="0"/>
              <a:t>Con la revisión de contenidos de esta unidad el alumno podrá: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s-ES" sz="1100" dirty="0" smtClean="0"/>
              <a:t>Entender </a:t>
            </a:r>
            <a:r>
              <a:rPr lang="es-ES" sz="1100" dirty="0"/>
              <a:t>y explicar la importancia del análisis espacial y territorial.</a:t>
            </a:r>
            <a:endParaRPr lang="es-MX" sz="1100" dirty="0"/>
          </a:p>
          <a:p>
            <a:pPr marL="171450" indent="-171450">
              <a:buFont typeface="Arial" pitchFamily="34" charset="0"/>
              <a:buChar char="•"/>
            </a:pPr>
            <a:r>
              <a:rPr lang="es-ES" sz="1100" dirty="0"/>
              <a:t>Contextualizar el análisis del territorio en el proceso de globalización.</a:t>
            </a:r>
            <a:endParaRPr lang="es-MX" sz="1100" dirty="0"/>
          </a:p>
          <a:p>
            <a:pPr marL="171450" indent="-171450">
              <a:buFont typeface="Arial" pitchFamily="34" charset="0"/>
              <a:buChar char="•"/>
            </a:pPr>
            <a:r>
              <a:rPr lang="es-ES" sz="1100" dirty="0"/>
              <a:t>Comprender el área de estudio de la economía urbana.</a:t>
            </a:r>
            <a:endParaRPr lang="es-MX" sz="1100" dirty="0"/>
          </a:p>
          <a:p>
            <a:pPr marL="171450" indent="-171450">
              <a:buFont typeface="Arial" pitchFamily="34" charset="0"/>
              <a:buChar char="•"/>
            </a:pPr>
            <a:r>
              <a:rPr lang="es-ES" sz="1100" dirty="0"/>
              <a:t>Relacionar el estudio económico con lo urbano.</a:t>
            </a:r>
            <a:endParaRPr lang="es-MX" sz="1100" dirty="0"/>
          </a:p>
        </p:txBody>
      </p:sp>
      <p:sp>
        <p:nvSpPr>
          <p:cNvPr id="9" name="8 Rectángulo"/>
          <p:cNvSpPr/>
          <p:nvPr/>
        </p:nvSpPr>
        <p:spPr>
          <a:xfrm>
            <a:off x="2971800" y="266883"/>
            <a:ext cx="32768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rgbClr val="E31BCB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Contenido</a:t>
            </a:r>
            <a:r>
              <a:rPr lang="en-US" sz="2000" b="1" dirty="0" smtClean="0">
                <a:solidFill>
                  <a:srgbClr val="E31BCB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del </a:t>
            </a:r>
            <a:r>
              <a:rPr lang="en-US" sz="2000" b="1" dirty="0" err="1" smtClean="0">
                <a:solidFill>
                  <a:srgbClr val="E31BCB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Programa</a:t>
            </a:r>
            <a:endParaRPr lang="en-US" sz="2000" b="1" dirty="0" smtClean="0">
              <a:solidFill>
                <a:srgbClr val="E31BCB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250558" y="838200"/>
            <a:ext cx="460744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/>
              <a:t>Unidad 1. Marco de Referencia a la Economía Urbana.</a:t>
            </a:r>
            <a:endParaRPr lang="es-MX" sz="1400" dirty="0"/>
          </a:p>
          <a:p>
            <a:r>
              <a:rPr lang="es-ES" sz="1400" dirty="0"/>
              <a:t>Unidad 2. Decisiones </a:t>
            </a:r>
            <a:r>
              <a:rPr lang="es-ES" sz="1400" dirty="0" err="1"/>
              <a:t>locacionales</a:t>
            </a:r>
            <a:r>
              <a:rPr lang="es-ES" sz="1400" dirty="0"/>
              <a:t> en el espacio </a:t>
            </a:r>
            <a:r>
              <a:rPr lang="es-ES" sz="1400" dirty="0" smtClean="0"/>
              <a:t>urbano </a:t>
            </a:r>
            <a:r>
              <a:rPr lang="es-ES" sz="1400" dirty="0"/>
              <a:t>y la competitividad urbana.</a:t>
            </a:r>
            <a:endParaRPr lang="es-MX" sz="1400" dirty="0"/>
          </a:p>
          <a:p>
            <a:r>
              <a:rPr lang="es-ES" sz="1400" dirty="0"/>
              <a:t>Unidad 3. Enfoques teóricos de la Economía Urbana.</a:t>
            </a:r>
            <a:endParaRPr lang="es-MX" sz="1400" dirty="0"/>
          </a:p>
          <a:p>
            <a:r>
              <a:rPr lang="es-ES" sz="1400" dirty="0"/>
              <a:t>Unidad 4. Desarrollo Urbano Sostenible.</a:t>
            </a:r>
            <a:endParaRPr lang="es-MX" sz="1400" dirty="0"/>
          </a:p>
        </p:txBody>
      </p:sp>
      <p:cxnSp>
        <p:nvCxnSpPr>
          <p:cNvPr id="18" name="17 Conector angular"/>
          <p:cNvCxnSpPr>
            <a:stCxn id="3" idx="2"/>
            <a:endCxn id="6" idx="0"/>
          </p:cNvCxnSpPr>
          <p:nvPr/>
        </p:nvCxnSpPr>
        <p:spPr>
          <a:xfrm rot="16200000" flipH="1">
            <a:off x="2820252" y="3389094"/>
            <a:ext cx="1074842" cy="2967370"/>
          </a:xfrm>
          <a:prstGeom prst="bentConnector3">
            <a:avLst>
              <a:gd name="adj1" fmla="val 63849"/>
            </a:avLst>
          </a:prstGeom>
          <a:ln w="28575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6483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5638800"/>
            <a:ext cx="9144000" cy="1295400"/>
          </a:xfrm>
          <a:prstGeom prst="rect">
            <a:avLst/>
          </a:prstGeom>
          <a:solidFill>
            <a:srgbClr val="00F0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04800" y="59436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¿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Qué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es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la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economía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urbana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ucida Fax" pitchFamily="18" charset="0"/>
              </a:rPr>
              <a:t>?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Lucida Fax" pitchFamily="18" charset="0"/>
            </a:endParaRPr>
          </a:p>
        </p:txBody>
      </p:sp>
      <p:pic>
        <p:nvPicPr>
          <p:cNvPr id="7" name="6 Imagen" descr="inegi Copy (1).png"/>
          <p:cNvPicPr>
            <a:picLocks noChangeAspect="1"/>
          </p:cNvPicPr>
          <p:nvPr/>
        </p:nvPicPr>
        <p:blipFill>
          <a:blip r:embed="rId2"/>
          <a:srcRect l="37722" t="4444" b="18889"/>
          <a:stretch>
            <a:fillRect/>
          </a:stretch>
        </p:blipFill>
        <p:spPr>
          <a:xfrm>
            <a:off x="533400" y="419100"/>
            <a:ext cx="4660607" cy="4876800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5791200" y="1676400"/>
            <a:ext cx="2743200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¿Servicios urbanos?</a:t>
            </a:r>
          </a:p>
          <a:p>
            <a:pPr algn="ctr"/>
            <a:endParaRPr lang="es-MX" sz="2800" dirty="0" smtClean="0"/>
          </a:p>
          <a:p>
            <a:pPr algn="ctr"/>
            <a:r>
              <a:rPr lang="es-MX" sz="2800" dirty="0" smtClean="0"/>
              <a:t>¿Conjunto de empresas?</a:t>
            </a:r>
          </a:p>
          <a:p>
            <a:pPr algn="ctr"/>
            <a:endParaRPr lang="es-MX" sz="2800" dirty="0" smtClean="0"/>
          </a:p>
          <a:p>
            <a:pPr algn="ctr"/>
            <a:r>
              <a:rPr lang="es-MX" sz="2800" dirty="0" smtClean="0"/>
              <a:t>¿Acceso a bienes?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xmlns="" val="331788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584312" y="980728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s-MX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</a:t>
            </a:r>
            <a:r>
              <a:rPr lang="es-MX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Economía Urbana </a:t>
            </a:r>
            <a:r>
              <a:rPr lang="es-MX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“parte de la ciencia económica que explica y predice la asignación de recursos y la distribución de las rentas dentro de las zonas urbanas”</a:t>
            </a:r>
          </a:p>
          <a:p>
            <a:pPr algn="just" fontAlgn="base"/>
            <a:endParaRPr lang="es-MX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 fontAlgn="base"/>
            <a:r>
              <a:rPr lang="es-MX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“También puede definirse como «como un campo de estudio en el cual se utilizan las herramientas analíticas de la economía para </a:t>
            </a:r>
            <a:r>
              <a:rPr lang="es-MX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explicar la organización espacial y económica de las ciudades</a:t>
            </a:r>
            <a:r>
              <a:rPr lang="es-MX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y áreas metropolitanas y para atender los problemas económicos que le son inherentes»” (</a:t>
            </a:r>
            <a:r>
              <a:rPr lang="es-MX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Heilbrun</a:t>
            </a:r>
            <a:r>
              <a:rPr lang="es-MX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citado en </a:t>
            </a:r>
            <a:r>
              <a:rPr lang="es-MX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Girardotti</a:t>
            </a:r>
            <a:r>
              <a:rPr lang="es-MX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2002)</a:t>
            </a:r>
          </a:p>
        </p:txBody>
      </p:sp>
    </p:spTree>
    <p:extLst>
      <p:ext uri="{BB962C8B-B14F-4D97-AF65-F5344CB8AC3E}">
        <p14:creationId xmlns:p14="http://schemas.microsoft.com/office/powerpoint/2010/main" xmlns="" val="150335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7504" y="5735758"/>
            <a:ext cx="16866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" dirty="0" smtClean="0"/>
              <a:t>Imagen obtenida del sitio web:  Mutante Sideral</a:t>
            </a:r>
            <a:endParaRPr lang="es-MX" sz="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95536" y="317847"/>
            <a:ext cx="8487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00B0F0"/>
                </a:solidFill>
              </a:rPr>
              <a:t>¿Identifican algún patrón en la organización espacial del planeta?</a:t>
            </a:r>
            <a:endParaRPr lang="es-MX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dyacenci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1892</Words>
  <Application>Microsoft Office PowerPoint</Application>
  <PresentationFormat>Presentación en pantalla (4:3)</PresentationFormat>
  <Paragraphs>241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45" baseType="lpstr">
      <vt:lpstr>Tema de Office</vt:lpstr>
      <vt:lpstr>Adyacencia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Ciudades Globales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Ciudades competitivas</vt:lpstr>
      <vt:lpstr>Toluca</vt:lpstr>
      <vt:lpstr>Guadalajara </vt:lpstr>
      <vt:lpstr>Monterrey </vt:lpstr>
      <vt:lpstr>Puebla </vt:lpstr>
      <vt:lpstr>Valle de México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Claudia Lopez</dc:creator>
  <cp:lastModifiedBy>Claudia Lopez</cp:lastModifiedBy>
  <cp:revision>73</cp:revision>
  <dcterms:created xsi:type="dcterms:W3CDTF">2015-09-21T00:21:19Z</dcterms:created>
  <dcterms:modified xsi:type="dcterms:W3CDTF">2015-10-03T03:10:43Z</dcterms:modified>
</cp:coreProperties>
</file>