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6" r:id="rId1"/>
  </p:sldMasterIdLst>
  <p:notesMasterIdLst>
    <p:notesMasterId r:id="rId41"/>
  </p:notesMasterIdLst>
  <p:sldIdLst>
    <p:sldId id="302" r:id="rId2"/>
    <p:sldId id="257" r:id="rId3"/>
    <p:sldId id="294" r:id="rId4"/>
    <p:sldId id="258" r:id="rId5"/>
    <p:sldId id="259" r:id="rId6"/>
    <p:sldId id="261" r:id="rId7"/>
    <p:sldId id="278" r:id="rId8"/>
    <p:sldId id="279" r:id="rId9"/>
    <p:sldId id="265" r:id="rId10"/>
    <p:sldId id="264" r:id="rId11"/>
    <p:sldId id="267" r:id="rId12"/>
    <p:sldId id="269" r:id="rId13"/>
    <p:sldId id="270" r:id="rId14"/>
    <p:sldId id="271" r:id="rId15"/>
    <p:sldId id="272" r:id="rId16"/>
    <p:sldId id="273" r:id="rId17"/>
    <p:sldId id="280" r:id="rId18"/>
    <p:sldId id="274" r:id="rId19"/>
    <p:sldId id="281" r:id="rId20"/>
    <p:sldId id="275" r:id="rId21"/>
    <p:sldId id="282" r:id="rId22"/>
    <p:sldId id="276" r:id="rId23"/>
    <p:sldId id="284" r:id="rId24"/>
    <p:sldId id="285" r:id="rId25"/>
    <p:sldId id="287" r:id="rId26"/>
    <p:sldId id="283" r:id="rId27"/>
    <p:sldId id="297" r:id="rId28"/>
    <p:sldId id="288" r:id="rId29"/>
    <p:sldId id="289" r:id="rId30"/>
    <p:sldId id="291" r:id="rId31"/>
    <p:sldId id="298" r:id="rId32"/>
    <p:sldId id="299" r:id="rId33"/>
    <p:sldId id="296" r:id="rId34"/>
    <p:sldId id="295" r:id="rId35"/>
    <p:sldId id="300" r:id="rId36"/>
    <p:sldId id="260" r:id="rId37"/>
    <p:sldId id="263" r:id="rId38"/>
    <p:sldId id="268" r:id="rId39"/>
    <p:sldId id="286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56" autoAdjust="0"/>
    <p:restoredTop sz="85637" autoAdjust="0"/>
  </p:normalViewPr>
  <p:slideViewPr>
    <p:cSldViewPr snapToGrid="0">
      <p:cViewPr varScale="1">
        <p:scale>
          <a:sx n="64" d="100"/>
          <a:sy n="64" d="100"/>
        </p:scale>
        <p:origin x="1350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432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3DCA5-E8DA-4D02-9BF4-DDD799897318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F3344E-3AA1-4433-B51C-F0F7D752CF5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9402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F3344E-3AA1-4433-B51C-F0F7D752CF5A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358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4803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287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82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939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5978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669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250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836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68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82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055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759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cjvirtual2009.wordpress.com/2009/11/12/el-ser-humano-alma-cuerpo-y-espiritu/" TargetMode="External"/><Relationship Id="rId2" Type="http://schemas.openxmlformats.org/officeDocument/2006/relationships/hyperlink" Target="https://www.google.es/search?q=recursos+necesarios+para+alcanzar+el+exit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etrobloc.com.mx/mision.html" TargetMode="External"/><Relationship Id="rId5" Type="http://schemas.openxmlformats.org/officeDocument/2006/relationships/hyperlink" Target="http://es.slideshare.net/Ardyanita/descubrir-vocacin" TargetMode="External"/><Relationship Id="rId4" Type="http://schemas.openxmlformats.org/officeDocument/2006/relationships/hyperlink" Target="http://www.matizyasociados.com/tag/toma-de-decisiones-2/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es/search?q=recursos+necesarios+para+alcanzar+el+exito&amp;hl=es&amp;biw=800&amp;bih=434&amp;source=lnms&amp;tbm=isch&amp;sa=X&amp;ved=0CAYQ_AUoAWoVChMI6P2ThOidyAIVBhGSCh0PTQN9#hl=es&amp;tbm=isch&amp;q=quien+soy+y+a+donde+voy&amp;imgrc=rHD2_U8_qkK-8M%3A" TargetMode="External"/><Relationship Id="rId7" Type="http://schemas.openxmlformats.org/officeDocument/2006/relationships/hyperlink" Target="https://www.google.com.mx/search?q=recursos&amp;espv=2&amp;biw=1366&amp;bih=667&amp;site=webhp&amp;source=lnms&amp;tbm=isch&amp;sa=X&amp;ved=0CAYQ_AUoAWoVChMIm9Ohy4CjyAIVS44NCh2nXwNl#imgrc=4APDyTgqW8pBKM%3A" TargetMode="External"/><Relationship Id="rId2" Type="http://schemas.openxmlformats.org/officeDocument/2006/relationships/hyperlink" Target="https://www.pinterest.com/explore/amigos/&#231;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es/search?q=mision+y+vision&amp;hl=es&amp;biw=800&amp;bih=434&amp;tbm=isch&amp;source=lnms&amp;sa=X&amp;ved=0CAYQ_AUoAWoVChMIqs6b0fWdyAIVgxOSCh2UqwuE&amp;dpr=1" TargetMode="External"/><Relationship Id="rId5" Type="http://schemas.openxmlformats.org/officeDocument/2006/relationships/hyperlink" Target="https://maycruztirado.wordpress.com/2014/04/28/mi-proyecto-de-vida-metas-a-corto-mediano-y-largo-plazo/" TargetMode="External"/><Relationship Id="rId4" Type="http://schemas.openxmlformats.org/officeDocument/2006/relationships/hyperlink" Target="http://www.elcarmen.gob.ec/carmen/index.php?option=com_content&amp;view=article&amp;id=122&amp;Itemid=284" TargetMode="Externa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://cincominutos.com.mx/adivina-adivinador-%C2%BFquien-soy.html" TargetMode="External"/><Relationship Id="rId3" Type="http://schemas.openxmlformats.org/officeDocument/2006/relationships/hyperlink" Target="https://www.google.es/search?q=mision+y+vision&amp;hl=es&amp;biw=800&amp;bih=434&amp;tbm=isch&amp;source=lnms&amp;sa=X&amp;ved=0CAYQ_AUoAWoVChMIqs6b0fWdyAIVgxOSCh2UqwuE&amp;dpr=1#hl=es&amp;tbm=isch&amp;q=metas&amp;imgrc=vNruR5B7R6KERM%3A" TargetMode="External"/><Relationship Id="rId7" Type="http://schemas.openxmlformats.org/officeDocument/2006/relationships/hyperlink" Target="http://www.biografiasyvidas.com/biografia/j/juana_ines.htm" TargetMode="External"/><Relationship Id="rId2" Type="http://schemas.openxmlformats.org/officeDocument/2006/relationships/hyperlink" Target="https://www.google.es/search?q=mision+y+vision&amp;hl=es&amp;biw=800&amp;bih=434&amp;tbm=isch&amp;source=lnms&amp;sa=X&amp;ved=0CAYQ_AUoAWoVChMIqs6b0fWdyAIVgxOSCh2UqwuE&amp;dpr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scuelapedia.com/vida-de-beethoven/" TargetMode="External"/><Relationship Id="rId5" Type="http://schemas.openxmlformats.org/officeDocument/2006/relationships/hyperlink" Target="https://www.google.com.mx/search?q=la+vocacion+DESDE+NI%C3%91O&amp;es_sm=93&amp;biw=1366&amp;bih=667&amp;source=lnms&amp;tbm=isch&amp;sa=X&amp;ved=0CAYQ_AUoAWoVChMI2peN7IejyAIViI8NCh22MwOx#tbm=isch&amp;q=+biologa&amp;imgrc=Nczd7L2w5a2xPM%3A" TargetMode="External"/><Relationship Id="rId4" Type="http://schemas.openxmlformats.org/officeDocument/2006/relationships/hyperlink" Target="https://www.google.com.mx/search?q=recursos&amp;espv=2&amp;biw=1366&amp;bih=667&amp;site=webhp&amp;source=lnms&amp;tbm=isch&amp;sa=X&amp;ved=0CAYQ_AUoAWoVChMIm9Ohy4CjyAIVS44NCh2nXwNl#imgrc=4APDyTgqW8pBKM%3A" TargetMode="External"/><Relationship Id="rId9" Type="http://schemas.openxmlformats.org/officeDocument/2006/relationships/hyperlink" Target="http://www.androidpit.es/aplicacion/com.youtouch.quienquieroserv2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grafiasyvidas.com/biografia/j/juana_ines.htm" TargetMode="External"/><Relationship Id="rId2" Type="http://schemas.openxmlformats.org/officeDocument/2006/relationships/hyperlink" Target="http://www.escuelapedia.com/vida-de-beethoven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ndroidpit.es/aplicacion/com.youtouch.quienquieroserv2" TargetMode="External"/><Relationship Id="rId4" Type="http://schemas.openxmlformats.org/officeDocument/2006/relationships/hyperlink" Target="http://cincominutos.com.mx/adivina-adivinador-%C2%BFquien-soy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1800" dirty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  <a:t>UNIVERSIDAD AUTÓNOMA DEL ESTADO DE MÉXICO</a:t>
            </a:r>
            <a:r>
              <a:rPr lang="es-MX" dirty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  <a:t/>
            </a:r>
            <a:br>
              <a:rPr lang="es-MX" dirty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  <a:t>PLANTEL </a:t>
            </a:r>
            <a:r>
              <a:rPr lang="es-MX" dirty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  <a:t>“LIC. ADOLFO LÓPEZ MATEOS” DE LA </a:t>
            </a:r>
          </a:p>
          <a:p>
            <a:pPr algn="ctr"/>
            <a:r>
              <a:rPr lang="es-MX" dirty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  <a:t>ESCUELA PREPARATORIA</a:t>
            </a:r>
          </a:p>
          <a:p>
            <a:pPr algn="ctr"/>
            <a:r>
              <a:rPr lang="es-MX" dirty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  <a:t>ORIENTACIÓN EDUCATIVA: PRIMER SEMESTRE</a:t>
            </a:r>
            <a:endParaRPr lang="es-MX" b="1" i="1" dirty="0">
              <a:solidFill>
                <a:schemeClr val="bg2">
                  <a:lumMod val="50000"/>
                </a:schemeClr>
              </a:solidFill>
              <a:latin typeface="Century Schoolbook" pitchFamily="18" charset="0"/>
            </a:endParaRPr>
          </a:p>
          <a:p>
            <a:pPr algn="ctr"/>
            <a:endParaRPr lang="es-MX" b="1" i="1" dirty="0">
              <a:solidFill>
                <a:schemeClr val="bg2">
                  <a:lumMod val="50000"/>
                </a:schemeClr>
              </a:solidFill>
              <a:latin typeface="Century Schoolbook" pitchFamily="18" charset="0"/>
            </a:endParaRPr>
          </a:p>
          <a:p>
            <a:pPr algn="ctr"/>
            <a:r>
              <a:rPr lang="es-MX" b="1" i="1" dirty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  <a:t>MÓDULO IV: PROPÓSITOS DE VIDA.</a:t>
            </a:r>
          </a:p>
          <a:p>
            <a:pPr algn="ctr"/>
            <a:endParaRPr lang="es-MX" b="1" dirty="0">
              <a:solidFill>
                <a:schemeClr val="bg2">
                  <a:lumMod val="50000"/>
                </a:schemeClr>
              </a:solidFill>
              <a:latin typeface="Century Schoolbook" pitchFamily="18" charset="0"/>
            </a:endParaRPr>
          </a:p>
          <a:p>
            <a:pPr algn="ctr"/>
            <a:endParaRPr lang="es-MX" sz="1050" b="1" dirty="0">
              <a:solidFill>
                <a:schemeClr val="bg2">
                  <a:lumMod val="50000"/>
                </a:schemeClr>
              </a:solidFill>
              <a:latin typeface="Century Schoolbook" pitchFamily="18" charset="0"/>
            </a:endParaRPr>
          </a:p>
          <a:p>
            <a:pPr algn="ctr"/>
            <a:r>
              <a:rPr lang="es-MX" sz="2600" b="1" dirty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  <a:t>Autora: Beatriz moreno </a:t>
            </a:r>
            <a:r>
              <a:rPr lang="es-MX" sz="2600" b="1" dirty="0" smtClean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  <a:t>Guzmán</a:t>
            </a:r>
          </a:p>
          <a:p>
            <a:pPr algn="r"/>
            <a:r>
              <a:rPr lang="es-MX" b="1" dirty="0" smtClean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  <a:t>OCTUBRE 2015</a:t>
            </a:r>
            <a:endParaRPr lang="es-MX" dirty="0"/>
          </a:p>
        </p:txBody>
      </p:sp>
      <p:pic>
        <p:nvPicPr>
          <p:cNvPr id="4" name="3 Imagen" descr="D:\LOGOS B\Escudo UAEMex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279" y="604329"/>
            <a:ext cx="1720871" cy="1194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D:\LOGOS B\Escud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33744" y="449705"/>
            <a:ext cx="1621936" cy="134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557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Para elaborar un plan de vida 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/>
              <a:t> </a:t>
            </a:r>
            <a:r>
              <a:rPr lang="es-ES" sz="2800" dirty="0" smtClean="0"/>
              <a:t>Tovar (2011</a:t>
            </a:r>
            <a:r>
              <a:rPr lang="es-MX" sz="2800" dirty="0" smtClean="0"/>
              <a:t>) sugiere </a:t>
            </a:r>
            <a:r>
              <a:rPr lang="es-ES" sz="2800" dirty="0" smtClean="0"/>
              <a:t> que  no se debe perder de vista  que  es un proceso de planificación,   que requiere de la identificación  de la misión que una persona desea establecer para darle sentido a su vida  (objetivos), el análisis, de sus recurso y posibilidades,  así como el desarrollo de las metas que llevarán a su cumplimiento.</a:t>
            </a:r>
          </a:p>
          <a:p>
            <a:pPr algn="just"/>
            <a:endParaRPr lang="es-MX" sz="2800" dirty="0" smtClean="0"/>
          </a:p>
          <a:p>
            <a:endParaRPr lang="es-MX" dirty="0"/>
          </a:p>
        </p:txBody>
      </p:sp>
      <p:pic>
        <p:nvPicPr>
          <p:cNvPr id="22530" name="Picture 2" descr="https://encrypted-tbn2.gstatic.com/images?q=tbn:ANd9GcTyexKQbd9UjEjQa3L-74GQ_R0m4oy2lP1U18H2-P9yzKZI8kB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9208" y="3929974"/>
            <a:ext cx="3832765" cy="2302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prstClr val="black"/>
                </a:solidFill>
              </a:rPr>
              <a:t>4.1.1 Visión.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800" dirty="0" smtClean="0"/>
              <a:t>La </a:t>
            </a:r>
            <a:r>
              <a:rPr lang="es-MX" sz="2800" dirty="0"/>
              <a:t>v</a:t>
            </a:r>
            <a:r>
              <a:rPr lang="es-MX" sz="2800" dirty="0" smtClean="0"/>
              <a:t>isión  son tus sueños, tus ideales, las aspiraciones  como te ves en el futuro y responde a la pregunta ¿A dónde quiero llegar?</a:t>
            </a:r>
          </a:p>
          <a:p>
            <a:pPr>
              <a:buNone/>
            </a:pPr>
            <a:endParaRPr lang="es-MX" sz="2800" dirty="0" smtClean="0"/>
          </a:p>
          <a:p>
            <a:pPr>
              <a:buNone/>
            </a:pPr>
            <a:endParaRPr lang="es-MX" sz="2800" dirty="0"/>
          </a:p>
        </p:txBody>
      </p:sp>
      <p:pic>
        <p:nvPicPr>
          <p:cNvPr id="24578" name="Picture 2" descr="http://www.elcarmen.gob.ec/carmen/images/mision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24851" y="2917318"/>
            <a:ext cx="2895600" cy="2933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Ejemplo de visión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/>
              <a:t>Me veo siendo un gran químico, trabajando en una empresa de medicamentos muy reconocida, innovando fórmulas y contribuyendo a la sociedad  con mis conocimientos.</a:t>
            </a:r>
          </a:p>
          <a:p>
            <a:pPr algn="just"/>
            <a:r>
              <a:rPr lang="es-MX" sz="2800" dirty="0" smtClean="0"/>
              <a:t>Así mismo me observo con mi familia viajando y conociendo muchos lugares, satisfecho con lo que he logrado como persona y </a:t>
            </a:r>
            <a:r>
              <a:rPr lang="es-MX" sz="2800" smtClean="0"/>
              <a:t>profesionista.</a:t>
            </a:r>
          </a:p>
          <a:p>
            <a:endParaRPr lang="es-MX" sz="2800" smtClean="0"/>
          </a:p>
        </p:txBody>
      </p:sp>
      <p:pic>
        <p:nvPicPr>
          <p:cNvPr id="1026" name="Picture 2" descr="http://www.gifs-animados.es/profesiones-imagenes/profesiones-imagenes/tecnico-de-laboratorio/gifs-animados-tecnico-de-laboratorio-939819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840" y="4100088"/>
            <a:ext cx="2857500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tatic9.depositphotos.com/1037303/1154/v/950/depositphotos_11546731-Happy-family-traveling-by-c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504" y="4100088"/>
            <a:ext cx="3271234" cy="187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4.1.2 Misión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Es  tu cometido en la vida, tu razón de ser, tu propósito de vida y responde a la pregunta ¿Quién Soy?</a:t>
            </a:r>
          </a:p>
        </p:txBody>
      </p:sp>
      <p:pic>
        <p:nvPicPr>
          <p:cNvPr id="25604" name="Picture 4" descr="http://miautocontrol.com/wp-content/uploads/2014/05/proposito-de-vi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52477" y="3523844"/>
            <a:ext cx="2895600" cy="2152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Ejemplo de misión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/>
              <a:t>Soy una persona responsable y ética </a:t>
            </a:r>
            <a:r>
              <a:rPr lang="es-MX" sz="2800" dirty="0"/>
              <a:t>m</a:t>
            </a:r>
            <a:r>
              <a:rPr lang="es-MX" sz="2800" dirty="0" smtClean="0"/>
              <a:t>i misión es prepararme para llegar a ser unos de los mejores químicos  y contribuir con mis conocimientos a la ciencia,  cumpliendo cabalmente con lo que me exige mi profesión y mi familia.</a:t>
            </a:r>
          </a:p>
          <a:p>
            <a:pPr algn="just"/>
            <a:endParaRPr lang="es-MX" sz="2800" dirty="0"/>
          </a:p>
        </p:txBody>
      </p:sp>
      <p:pic>
        <p:nvPicPr>
          <p:cNvPr id="2050" name="Picture 2" descr="Avatares Estáticos y Animados para Presentaciones de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231" y="3725213"/>
            <a:ext cx="55245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prstClr val="black"/>
                </a:solidFill>
              </a:rPr>
              <a:t>4.1.3 Metas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97280" y="1943010"/>
            <a:ext cx="10058400" cy="402336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Son los resultados que se alcanzarán y señalan hacia cual dirección es necesario apuntar las decisiones y acciones.</a:t>
            </a:r>
            <a:endParaRPr lang="es-MX" sz="2800" dirty="0"/>
          </a:p>
        </p:txBody>
      </p:sp>
      <p:pic>
        <p:nvPicPr>
          <p:cNvPr id="28674" name="Picture 2" descr="http://marcaladiferencia.com/wp-content/uploads/2014/03/goal-flag.jpg?da44e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0101" y="3000645"/>
            <a:ext cx="3171285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32191" y="336611"/>
            <a:ext cx="10058400" cy="1450757"/>
          </a:xfrm>
        </p:spPr>
        <p:txBody>
          <a:bodyPr/>
          <a:lstStyle/>
          <a:p>
            <a:r>
              <a:rPr lang="es-MX" b="1" dirty="0" smtClean="0"/>
              <a:t>Metas a corto plazo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6735" y="1787368"/>
            <a:ext cx="10058400" cy="4023360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/>
              <a:t>Buscan un refuerzo inmediato del ambiente y su tiempo de realización es menor a un año.</a:t>
            </a:r>
          </a:p>
          <a:p>
            <a:pPr algn="just"/>
            <a:endParaRPr lang="es-MX" sz="2800" dirty="0" smtClean="0"/>
          </a:p>
          <a:p>
            <a:pPr algn="just"/>
            <a:endParaRPr lang="es-MX" sz="2800" dirty="0"/>
          </a:p>
        </p:txBody>
      </p:sp>
      <p:pic>
        <p:nvPicPr>
          <p:cNvPr id="1026" name="Picture 2" descr="https://maycruztirado.files.wordpress.com/2014/04/metas-funcaf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484" y="2765685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Ejemplos de metas a corto plazo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s-MX" sz="2800" dirty="0" smtClean="0"/>
              <a:t>Terminar el semestre con promedio de 8.0</a:t>
            </a:r>
          </a:p>
          <a:p>
            <a:endParaRPr lang="es-MX" sz="2800" dirty="0" smtClean="0"/>
          </a:p>
          <a:p>
            <a:pPr>
              <a:buFont typeface="Wingdings" pitchFamily="2" charset="2"/>
              <a:buChar char="q"/>
            </a:pPr>
            <a:r>
              <a:rPr lang="es-MX" sz="2800" dirty="0" smtClean="0"/>
              <a:t>Realizar una actividad extracurricular  (natación)  por la tarde los días  martes y jueves a partir de (fecha)</a:t>
            </a:r>
          </a:p>
          <a:p>
            <a:pPr>
              <a:buFont typeface="Wingdings" pitchFamily="2" charset="2"/>
              <a:buChar char="q"/>
            </a:pPr>
            <a:endParaRPr lang="es-MX" sz="2800" dirty="0" smtClean="0"/>
          </a:p>
          <a:p>
            <a:pPr>
              <a:buFont typeface="Wingdings" pitchFamily="2" charset="2"/>
              <a:buChar char="q"/>
            </a:pPr>
            <a:r>
              <a:rPr lang="es-MX" sz="2800" dirty="0" smtClean="0"/>
              <a:t> Iniciar un curso de inglés el día (fecha) asistiendo solo  los sábados.</a:t>
            </a:r>
          </a:p>
          <a:p>
            <a:pPr>
              <a:buFont typeface="Wingdings" pitchFamily="2" charset="2"/>
              <a:buChar char="q"/>
            </a:pPr>
            <a:endParaRPr lang="es-MX" b="1" dirty="0" smtClean="0"/>
          </a:p>
          <a:p>
            <a:pPr>
              <a:buFont typeface="Wingdings" pitchFamily="2" charset="2"/>
              <a:buChar char="q"/>
            </a:pPr>
            <a:endParaRPr lang="es-MX" b="1" dirty="0" smtClean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Metas a mediano plazo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Su función es ser intermedia entre los logros futuros e inmediatos, su periodo es de 1 a 3 años.</a:t>
            </a:r>
          </a:p>
          <a:p>
            <a:endParaRPr lang="es-MX" sz="2800" dirty="0" smtClean="0"/>
          </a:p>
          <a:p>
            <a:pPr>
              <a:buNone/>
            </a:pPr>
            <a:endParaRPr lang="es-MX" sz="2800" dirty="0" smtClean="0"/>
          </a:p>
          <a:p>
            <a:pPr>
              <a:buNone/>
            </a:pPr>
            <a:endParaRPr lang="es-MX" sz="2800" dirty="0"/>
          </a:p>
        </p:txBody>
      </p:sp>
      <p:pic>
        <p:nvPicPr>
          <p:cNvPr id="2050" name="Picture 2" descr="Resultado de imagen para metas a corto mediano y largo plaz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393" y="3178097"/>
            <a:ext cx="3791783" cy="254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Ejemplos de metas a mediano plazo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97280" y="2334638"/>
            <a:ext cx="10058400" cy="3534456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s-MX" sz="2800" dirty="0" smtClean="0"/>
              <a:t>Terminar la preparatoria con promedio de 8.0</a:t>
            </a:r>
          </a:p>
          <a:p>
            <a:pPr>
              <a:buFont typeface="Wingdings" pitchFamily="2" charset="2"/>
              <a:buChar char="q"/>
            </a:pPr>
            <a:endParaRPr lang="es-MX" sz="2800" dirty="0"/>
          </a:p>
          <a:p>
            <a:pPr>
              <a:buFont typeface="Wingdings" pitchFamily="2" charset="2"/>
              <a:buChar char="q"/>
            </a:pPr>
            <a:r>
              <a:rPr lang="es-MX" sz="2200" dirty="0" smtClean="0"/>
              <a:t> </a:t>
            </a:r>
            <a:r>
              <a:rPr lang="es-MX" sz="2800" dirty="0" smtClean="0"/>
              <a:t>Dominar todos los estilos de   natación.</a:t>
            </a:r>
          </a:p>
          <a:p>
            <a:pPr>
              <a:buFont typeface="Wingdings" pitchFamily="2" charset="2"/>
              <a:buChar char="q"/>
            </a:pPr>
            <a:endParaRPr lang="es-MX" sz="2800" dirty="0" smtClean="0"/>
          </a:p>
          <a:p>
            <a:pPr>
              <a:buFont typeface="Wingdings" pitchFamily="2" charset="2"/>
              <a:buChar char="q"/>
            </a:pPr>
            <a:r>
              <a:rPr lang="es-MX" sz="2800" dirty="0" smtClean="0"/>
              <a:t>Obtener una certificación en Inglés.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endParaRPr lang="es-MX" sz="3600" dirty="0" smtClean="0">
              <a:solidFill>
                <a:prstClr val="black"/>
              </a:solidFill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endParaRPr lang="es-MX" sz="3600" dirty="0">
              <a:solidFill>
                <a:prstClr val="black"/>
              </a:solidFill>
            </a:endParaRPr>
          </a:p>
          <a:p>
            <a:pPr marL="0" lvl="0" indent="0" algn="ctr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</a:pPr>
            <a:r>
              <a:rPr lang="es-MX" sz="3600" dirty="0" smtClean="0">
                <a:solidFill>
                  <a:prstClr val="black"/>
                </a:solidFill>
              </a:rPr>
              <a:t>Dirige </a:t>
            </a:r>
            <a:r>
              <a:rPr lang="es-MX" sz="3600" dirty="0">
                <a:solidFill>
                  <a:prstClr val="black"/>
                </a:solidFill>
              </a:rPr>
              <a:t>sus acciones hacia el logro de metas haciendo uso de los recursos con los que cuenta para diseñar su plan de vida.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4845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Metas a largo plazo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Desarrolla la facultad de postergar el efecto del esfuerzo y se proyectan a un tiempo mayor a 3 años.</a:t>
            </a:r>
          </a:p>
          <a:p>
            <a:endParaRPr lang="es-MX" sz="2800" dirty="0"/>
          </a:p>
        </p:txBody>
      </p:sp>
      <p:pic>
        <p:nvPicPr>
          <p:cNvPr id="3074" name="Picture 2" descr="https://comoautomotivarse.files.wordpress.com/2011/11/4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943" y="2615237"/>
            <a:ext cx="305752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Ejemplos de metas a largo plazo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pPr>
              <a:buFont typeface="Wingdings" pitchFamily="2" charset="2"/>
              <a:buChar char="q"/>
            </a:pPr>
            <a:r>
              <a:rPr lang="es-MX" sz="2800" dirty="0" smtClean="0"/>
              <a:t>Terminar la Licenciatura en nutrición</a:t>
            </a:r>
          </a:p>
          <a:p>
            <a:pPr>
              <a:buNone/>
            </a:pPr>
            <a:endParaRPr lang="es-MX" sz="2800" dirty="0" smtClean="0"/>
          </a:p>
          <a:p>
            <a:pPr>
              <a:buFont typeface="Wingdings" pitchFamily="2" charset="2"/>
              <a:buChar char="q"/>
            </a:pPr>
            <a:r>
              <a:rPr lang="es-MX" sz="2800" dirty="0" smtClean="0"/>
              <a:t>Poner un consultorio de nutrición.</a:t>
            </a:r>
          </a:p>
          <a:p>
            <a:endParaRPr lang="es-MX" sz="2800" dirty="0" smtClean="0"/>
          </a:p>
          <a:p>
            <a:pPr>
              <a:buFont typeface="Wingdings" pitchFamily="2" charset="2"/>
              <a:buChar char="q"/>
            </a:pPr>
            <a:r>
              <a:rPr lang="es-MX" sz="2800" dirty="0" smtClean="0"/>
              <a:t>Iniciar una maestría </a:t>
            </a:r>
            <a:endParaRPr lang="es-MX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prstClr val="black"/>
                </a:solidFill>
              </a:rPr>
              <a:t>4.1.4 Recursos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Son los medios con los que  dispones  y  te permitirán conseguir o alcanzar tus metas;</a:t>
            </a:r>
            <a:r>
              <a:rPr lang="es-MX" sz="2800" dirty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es-MX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puedes ser internos y externos.</a:t>
            </a:r>
          </a:p>
          <a:p>
            <a:r>
              <a:rPr lang="es-MX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es-MX" sz="28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es-MX" sz="2800" dirty="0"/>
          </a:p>
        </p:txBody>
      </p:sp>
      <p:pic>
        <p:nvPicPr>
          <p:cNvPr id="1026" name="Picture 2" descr="http://2.bp.blogspot.com/-v8hRsU0F9V8/UHL93Vn0c2I/AAAAAAAAUzQ/SWEUUsfFBI4/s640/recursos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907" y="2949262"/>
            <a:ext cx="3308842" cy="265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333333"/>
                </a:solidFill>
                <a:latin typeface="Noto Serif"/>
              </a:rPr>
              <a:t>Recursos </a:t>
            </a:r>
            <a:r>
              <a:rPr lang="es-MX" dirty="0">
                <a:solidFill>
                  <a:srgbClr val="333333"/>
                </a:solidFill>
                <a:latin typeface="Noto Serif"/>
              </a:rPr>
              <a:t>“internos”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fontAlgn="base"/>
            <a:r>
              <a:rPr lang="es-MX" sz="2800" dirty="0">
                <a:solidFill>
                  <a:srgbClr val="333333"/>
                </a:solidFill>
                <a:latin typeface="Noto Serif"/>
              </a:rPr>
              <a:t>Los recursos “internos” </a:t>
            </a:r>
            <a:r>
              <a:rPr lang="es-MX" sz="2800" dirty="0" smtClean="0">
                <a:solidFill>
                  <a:srgbClr val="333333"/>
                </a:solidFill>
                <a:latin typeface="Noto Serif"/>
              </a:rPr>
              <a:t>son aquellos que de manera individual manifiesta  cada  persona;  tales como: Sus  </a:t>
            </a:r>
            <a:r>
              <a:rPr lang="es-MX" sz="2800" dirty="0">
                <a:solidFill>
                  <a:srgbClr val="333333"/>
                </a:solidFill>
                <a:latin typeface="Noto Serif"/>
              </a:rPr>
              <a:t>hábitos, </a:t>
            </a:r>
            <a:r>
              <a:rPr lang="es-MX" sz="2800" dirty="0" smtClean="0">
                <a:solidFill>
                  <a:srgbClr val="333333"/>
                </a:solidFill>
                <a:latin typeface="Noto Serif"/>
              </a:rPr>
              <a:t>habilidades, aptitudes, </a:t>
            </a:r>
            <a:r>
              <a:rPr lang="es-MX" sz="2800" dirty="0">
                <a:solidFill>
                  <a:srgbClr val="333333"/>
                </a:solidFill>
                <a:latin typeface="Noto Serif"/>
              </a:rPr>
              <a:t>conocimientos. </a:t>
            </a:r>
            <a:r>
              <a:rPr lang="es-MX" sz="2800" dirty="0" smtClean="0">
                <a:solidFill>
                  <a:srgbClr val="333333"/>
                </a:solidFill>
                <a:latin typeface="Noto Serif"/>
              </a:rPr>
              <a:t>creatividad</a:t>
            </a:r>
            <a:r>
              <a:rPr lang="es-MX" sz="2800" dirty="0">
                <a:solidFill>
                  <a:srgbClr val="333333"/>
                </a:solidFill>
                <a:latin typeface="Noto Serif"/>
              </a:rPr>
              <a:t>, valentía, tenacidad, perseverancia</a:t>
            </a:r>
            <a:r>
              <a:rPr lang="es-MX" sz="2800" dirty="0" smtClean="0">
                <a:solidFill>
                  <a:srgbClr val="333333"/>
                </a:solidFill>
                <a:latin typeface="Noto Serif"/>
              </a:rPr>
              <a:t>, autoestima</a:t>
            </a:r>
            <a:r>
              <a:rPr lang="es-MX" sz="2800" dirty="0">
                <a:solidFill>
                  <a:srgbClr val="333333"/>
                </a:solidFill>
                <a:latin typeface="Noto Serif"/>
              </a:rPr>
              <a:t>, </a:t>
            </a:r>
            <a:r>
              <a:rPr lang="es-MX" sz="2800" dirty="0" smtClean="0">
                <a:solidFill>
                  <a:srgbClr val="333333"/>
                </a:solidFill>
                <a:latin typeface="Noto Serif"/>
              </a:rPr>
              <a:t>entre otros.</a:t>
            </a:r>
            <a:endParaRPr lang="es-MX" sz="2800" dirty="0">
              <a:solidFill>
                <a:srgbClr val="333333"/>
              </a:solidFill>
              <a:latin typeface="Noto Serif"/>
            </a:endParaRPr>
          </a:p>
        </p:txBody>
      </p:sp>
      <p:sp>
        <p:nvSpPr>
          <p:cNvPr id="4" name="AutoShape 2" descr="data:image/jpeg;base64,/9j/4AAQSkZJRgABAQAAAQABAAD/2wCEAAkGBhQREREUEhQVFRUUFRgUFBQXFxcVGBUUFxQYFRQXFhgXHCYeFxkjGRQVHy8gJScpLCwsFh4xNTAqNSYrLCkBCQoKDgwOGg8PGikgHyApKiwpLCwsKiwpKSwpKSwsKSwsLCkpKSwsKSksKSksLCwpKSksKSwsLCkpKSksKSksLP/AABEIAHABHgMBIgACEQEDEQH/xAAcAAACAgMBAQAAAAAAAAAAAAAEBgUHAAEDAgj/xABHEAACAQIDBAYGBwQJAwUAAAABAgMAEQQSIQUGMUETIlFhcbEHMlKBkaEUIzNCcsHRYoKi8BU0U3OSk7LC0mOz4SRDo8Pi/8QAGgEAAgMBAQAAAAAAAAAAAAAAAAIBAwQFBv/EAC0RAAICAQMCBQQBBQEAAAAAAAABAhEDBBIhEzEyQVFhcRQiUqEFIzNigcEV/9oADAMBAAIRAxEAPwC7YeA8B5Culc4eA8B5CulAGVU+1MR0e1cce0RgAczlWw+NWxVQbw4dX2tiFZsita76dULEDfXSr8LaUmvQ2aTvL4DItqubk25ZQATx7SSOVjoDxGmtFptC4B7daitvTnDZAxSTObLwWTiDfsbVVvccOZoaHEEAeFvhVeg62Ry39vI2whfYYfp9eG2hUI2LoPFYtjoNB866qxWWrAHba3l6NSqHrm+vJe/xqY9D32c9/wC2vft+rXWkHERVYHojH1cw/wCr/wDUtRqYKGJ17C6qChgdexY9J2+BtisIexZPypwvVTb+b0mXFPFAv2F42k5BiVMh4i9tAB3MeVef1MXPHSOLGDm6Qyri66DFUm7v7Qmu8c+pAzo41zITY3143sf3qn0mrmTnKEqZXJOLpkr9JrycVUf01cZpzyqp56FsLxu1Qg7TyH60DujOz4x3Y3JjP+oWFATpR+54tiG/B/uFRiySnmj6B5lk1Hbb9RPxr+dSNR23PUXucfnXY1fGGXwacPjRW22N8MbPPJHgEypC5V5HsMzDiOtoB3CmXc/eGTFQM0yZJI5GicWsCy2NwOXHh3VFnGoucMWViWzAC4VsxOY5QRmIINzxFqmdijLCuhGbMxBFjdmLXPxrDnmoY0zd0yZ6Ws6WhM9eWkrA9QN0wmTEW41H9OWkUn2hb41j614jHWXxHnWfrSnkivK0WrGoxb9hqw/qr4VH7zr/AOjxf9xL/wBtqPw3qr4UDvL/AFPFf3Mn/bNewh3Rwp+FiDs3HfVRDsRB8gPOjH2gyyZHVlJGYE2I18DcHSk1ce/1aJfMbDTjrp7uQv30ersChsNGysBcFRY6tm1bW3IWNq0580o51jiuCvT6ZS07yyfI0DHVhxtQi4n+flXmTFd1dDpHM6pMSbRsLkgeNJ2822zOMovkBv3sRwv3V3xbs3E+7lUVio9D4Vox4lHkonlcuC9djfYp+Ff9IqQFR2xPsU/Cv+hakRXn5d2d+PZEKd5oVfo+szADNlW9jw5nXgeF6Jj29CeLZfxKy/Mi3zpfh6GQvlAzR4ggmwuNGNj3ElreFHpAKjgZ2ibixqPqrqw7QwPkapbezaSPj8TJG91DLd1BKiwVDrwIvp+tWn9DjPrKp8QDXA7vYU3vBFra/UAvY3HCnhJxv3LMWaWNtxKsxM6JNlkbrgA5m15cLjRfDstUnDhSQCASDwIFx8aYN7t3MMISVSKJ2bMZLXICguxJ77W99S/ouN9nRHteQ/8AyH4Vfi1HSjtSNUNbOK5QmHBN7J+B/Sh5cG3sn4H9Kue1Zan+sfoOte/x/ZQ2Kwbey3wNO3oqjKrKCCPreYt/7Yqw7UHJ9sv4R/upMmpeSO2hM2seWGyv2GWqtt5dlwYCZmQf1ktIwZjlL57vc2JAOfT3i9jamLa29gjmkiDqnRhbsQWJZ1zAINAAAV1N+PDSlfbGFGJIeSfMRe2ZxoDxsBYD3Vz8j44F02JuSk+xzweEzsJQraoFUalQvrHLpzPPsAqUjwp9k/A172DtoxNBEJhIpZY8hZWIB6vV+8LaHssDpT2DWF6LqPc5GfPiam7EX6Kew/A1ykwx7D8DVgVlqj/zl+X6KNiKyxGHPYfgaI3WjIxBuCOpa9j7QqxbUHtLgn4vypsegWOanu7exKjQZS/vfjzHC+W2ZVaXW9rJYWsOJLMqgd9MFIe/GNLJMqauWUAdqQMHI/ekzD3Cui8ayLa+zJeTp/d6Cf8ARg4zTSam7SmxzFuJygDgDoOQAp32RHOuHgeVTJmjVmZdZBcXGZT6xta5Xn92k/AxfSpYoxpHI6q7G4LKdWVR3qCCTp2Xq0NoYzo4ydL6ADle4AAqnLpMcltZZi1s8qt8AKLcAjUHmOdbMR7D8KlNkvcSA/dlcDwNnX5OKOtWB/xkfyNH1T9BYaM9h+Fc1jOZdDxHLvprtQ+PH1beH5ikX8VFSUt3b2G+rdVR4+mJHEHkZUUDVmIAHvNIW+HpVwyxSwxgyGRWjzDqqMwy3F9W49lQe/W7+1cRiHaGEvCMois8Z6oUAkKzAgk3qLXdeTB4QYjFQWmaUpdyC0YN8pVQSvBD1j7enbXZuuTGoqXDI3Zm0ZCzzJFKY4R9YQtwubSx0OXiTqDwFxa9ME+0JTluucAA3FgWtexKooW4GgCjnxrrurvDAIca01wYwpCZtJBZlF9Bc3sLftc+NV3gN4HjmWRwWyai1jY8z1rilk57uou5dFw2dJ9h9ix6nSRWT8XC1uOnA68DqPlUj9GJFwCR2jUUDszERY5EmlxpjN2th1XNJZONwBlRSLEEgrrU+uGxeDijmwaO8Ytmi1u8YW5PRgaX45tDrw4A6sWsnHxKzHm0WOXMHRCz4RvZPwP6VFYvCtr1W/wn9KuXd/aMs8QkmiMJYmyHjlsLEg6jnx7OFShFafr3+Jk+hX5EdsM/Up4D/SKkqC2Z6p8aNrnt27N6VKhVi2SkcszJcGSSJnubjVG1A5XLN/4ox9KHxUwSSYMQC6xGG5t0hVSCFJ0JzaW5ZgedeJFnXUxPbuyv8lJPyoVA7YR0vca5yYthwFCf0uqnrgr3MCvmBXePbUJ4+d/zqUQLu8knShhNpGEZhe4zNoAAQRqNO3jwrr6GMeWw88Rt9W6uLf8AUU3HxjPxoje6SLEQxR3IWTEQxMV0IV3ynXhxI5VO7o7nRbOR1iZm6QgszWv1RZRZQBYXPxNLQ92qGCt1q1boIMoKT7dfw/8AKjaCk+2X8P8AyoAQ9oSgYzEltLzhb+EUYHzFvfRGJxSqOK25lmyqAdBqeZIIA7j2Ggd54T0uKAFy0wsB39GBbvv5Co/EuQFTNfJozXvmk4MR+yuqjwY86eUlCNnRwY5ZaiiQxeJaMxS2JCyK5I6ykIc56y3XgO3nVg47aaxKOLM32aLqz6fdHZa1ydBzNVR0uQFgSNNbEi47Dbj4VE7V25M14+kaxFn5acejLDXIOzhc8L1medM1ZP43LKS5RZGF3zJxSQgrK8j5THHqsK2JYmTgxAFyLHxHCnIGqy9FGxSGfEMhAKlUYiwN2Fyvb6pue+rNFWQbatnLzxjCe2HNG6C2nwT8X5UbQW0+Cfi/KmKAqRwoJPAanwAvVSb24tulWx9ZACexnJY/ANenffzeKLDYd0dj0kqlUUAsxBIVyLaCyseJFIW343edClgFcFgT93Jlta3fTxRl1TqB62DjG+kxaWVQbHwQ2+VNeKxTPJFz6/VHaRr8AbXNL2AdUlhdz1Q1m7gwKnxtcHTkDTdisMJ7GPRUYjNrZm1UhSNbCxF72vfjY0zE0vgDNjzETzoTe6RyAd/Wif5JH8anqhdlYACTOt+rH0JHEE3DcTqSLW957KmRVbNiN0PtD7Nvd5iiKHx/2be7zFQSesJ6i+FK/pUwhk2Xi8vrIqyi37Dqx/hDU0YT1F8Krz0pb05T9CjYAugaax6xRiQsY7L2ue0WHA0AUQ0zi6m4va4N9bHS9W5uj6My2xsUzqOnxcYaIc1VD0kI7izAE9xAqvzkMhQWJC9Y9/ZfuFXf6LNvHE4MI5u+HPRE9qWvGfG3V/dqQE3cP0W4rpElxVoY1DDoTlZ3DKVN7GyaE63J7quYCsArdQBqt1lZQAFsv1D40bQWy/UPjRtAHKFdB4DyrplrxDwHgPIV0oAQvTBiLYSFL2zzC/gqM3naqHwu0pQ4tI4uw4Me2r29NkF9mlxxjmjYHsBJRvdZq+fQ1iLceVSA6YfHy5lzSuQHVspYkEqwYfMV9GKa+Wt1pXkxmEjY3R54lYEDVTIAR8K+pEGlDA9VlZWVAGUFIPrh+H/lRtA4iQLLmJsAlyToABmJ1oAQd6cUVaaRTa0xsRyt1Ljv4++onZsLTG0asbfdta3IXvoBbmTUl9EEyYZXuOlkDvyIzkyHw405wpHAoVQqqOQ8z2nvqMsU6Onh1MsEaSFuDcguPr5Mo0OWLU3HtOwtx7Fo6Hc3AxG/QK543kJlN/37/KvW0N4woNu2h8AWnBeX7McF7T2t+nxqvakZsmpyTf3MY9hyqOkjGgQjItrAIwuAO4MHW37NStK+79kMBF8sqsq3N9PtI+PGy5gPGmgVYuxmZug9pcE/F+VGUJtAep4/lUkFael83xGHF/uaDuZmzG/PVU/k0LtbFgSTEm31jjjxysR+VOe/O6oxXRzFyv0dJGy2vm4MNeVilVVvFG7YmcalFke1zoOsb/yasgY9Wk4q/UxsYZnCx8+LcdOdif58acdm71O0S4YKekQCMSdXKI+CtYffsALWtfXgLUmbMjAF+d7Hw5eNNG6DD6ZGCPWVxw5hc35Gna4sx4823IorsWdsZw0EZAy9UXA5MNG4996OqL2SShaMniBKP3tH/jF/3xUmKoOwbofH/Zt7vMURQ+O9Rvd5igDeG9RfCvmP0h4ln2pjWYm4nZB3KlkUfBRX07hh1F8K+avSfgTFtXGC3ryCQeEiK/mT8KAFeOVgbgm5/Ord9AMrCTGqTxWJ7d+ZxVVQRgeI1JPAd3jVl+gnEf8ArcUvtQKfesn/AOqALwrKwVlAGVlZWjQAJsz1D40ZQezfUPjRlAHOHgPAeQrpXOHgPAeQrpQArek/C9JsrGi17R5/8DK/kK+a40HGvrTaGEEsUkberIrI3gwKn5Gvm2Tc4hSRIOqCSCvMDragjmDUOSj3Hhjlk8Pka3Ht/SOBHEdOnyNx5V9NLXz7ubuw0eJw87Otop48y5TzfozrfkWv7q+ggaFJPsEoSh3PVZWr1lSIbpF9KW0ZIYFKcHYI4OaxQrJcNl1sey4vTzSV6R95Bg0icx57yKupygWV21NjY6iir4JUlF2xY3b2K7RQTfS1Q3ziOxIUgkAEM45d3OprGwynU4qIg9iAW/jNG7v7Q6WCORRh06QdJlMhJXMfVJC6kVIPiNdWw48XJo2UWPJu5E5tjgZnOKzMLkXVSb8lUXIW5twF+8004/AZMOkCkhpSsIYcQWNpH7+rnb3UJtOQKuYmC2aMnISzWEqE2AvyvUjsfELisQsiEMsCk31t0smi8exAx/fFK+9EVxZGS4+WOURGNQsPROLnUBWOYoBfOhTMo1BGUg08ioXeTBAqJRxjvmPbGT1r+FgfcaM2Jic8KHmt0Pihy/lQuGTKnFNfDJChcd9zx/Kib0LjDfL4391MVHDeBrYaf+7b5qRVP7VF5J9OEjj+I1dmJwyyIyMLqwKsO0EWIqod5MGsWJnRLgK4tc3JvGjXJPG5NWYzDrvBfuL2AOp8and3JsuNwp7ZMv8AjVl82FQOGWzGiHxDI6OpsyMrqeNmVgw056gVZ5HMi/6qZdWK6s+GYcy6MP2Cme/gGRf8QqUFQe6TdLhYJ260ksYZ3PE9wtwUHgBp86m6znoE7RuuGN9Q+7zFdr1wxZupHbbzFBJ0w3qr4VSPp62XlxWHnA0liMZP7UbEj32f+Grug9UeFJHpZ2KuJw8CklSstwwsbdQi2vI1DdKxoxc5KK8z56Z7DSrC9BMltpSC/rYd/k8f61vZPoiM6TOMRboxfL0dy11JsDm04WqY9Gm7aYTHRyB2Yujx6gAdZQ4Ol/7O3vpeouPct+mn93+PcuQVutA1lOUG60aytM1taAB9ner76KobADq+/wDSiaAOcPAeA8hXSucPAeA8hXSgDyaqXH7KJxU0VuMzIPCR7+T1blJ+IwQ/pG9vvo3v6O9/iKryK0vk06eexy+BbTAlGxqAaidsvDm4ZfMfCrHaKTk3l+lKy4XNjZhb1sQhPgoVz/p+dOoFGNdydRK9vwBdFL7Xl+lZ0UvteX6UdWVYZQLopPa8v0qC3nxYi6JCmdmJktfL1VGVjcg3a8g0tTSaTvSiVTBmUAdIroqPexUOwzW9q4HA6aX5ColdcExpvk97K2XHJGJPo5Icllu0fqk6aZqO/o1Rww38cf60nbmYzHTwHJi40SMiNQ0SMbZQw1uO23uqd+jY7nj4/wDJj/5UbmO4JOrR125Eejt0AQOQubpFP7XADXhRu7Gzmjw65TbOS/LgdF5eyF+FL+PbEIVMuKEwyytlCItisZIJym/GmjdOV2gs8iS5GMauqhbhAF1ym17g8OVqWrlY8nWNR9zW2tkSYiFoy9r2N+8ai4A1HdQO7TyfXRHqPG4LDS1mUWZTbUMUemm1aCC97C/b4Xt5n40xUpNLaCCKT2vL9K9x4Y3uxvRVZUimqqXfjq4/EX+8ImHgYgvnGatuqr9IMy/TnzBltFGAbXDDrnMbcNWK2/Z76eHcyaz+1/tCrhYc7nL36eFZioGPKhcK31vrFdGytY6sfVFu8+VSUsraXKN2G/f2cau8jkyTjTLP3Nhk+g4bKbDo+7tPdUz0UvteX6UHub/UcLy+qWpqszO/HwoCEUvteX6VsYZjxNGVlAxpVsLUub9wFsMCPuyIT4G6X+LimShdoYMTRyRtwdSvhcWv7uNRJWqHhLbJS9BQ3Fe7TqD9xDb3uDx8ahcQDhsUV4GOYEfhDBgfeh+dSu411xc0baMsdiO9ZBfzr36RNmFcuIUchHJbx6h+bD3is219NP0Ol1F15Lykv+cDb0UvteX6VnRS+15fpXXZ84kijca5kVr+Kg0TWo5b4Auil9ry/St/R3PE3H891GVlBBzijyiulZWUAc4fVHgPIVt5AKB2JtWPERIyEHQZlvqptqGHKjXhBoA4SY8Clvam0ljnMxsFRY2YnQAKzq59yspphk2feoTaO53Tyqzv9WFKmIKOsSQblr30IGndUSQ0JbWcNlYofSp3PAu5X+Ff+VMce0QagcHsWUYmVTGFhC5kkz3zF2By5LdUrla5vzHbU3Fs21EVRM3bDEmBrpXKPDgV1qRDRpQ3+2G2LWOISZLZmAIBVnFgt768C+gPupwNcp8OHUqwBB4gi4PuqU6IatUUHs/Y8aYzocUViVc3SNfQ9XqgEjvHLlTP/ROyv7dfDN/4ps2h6NsLM7uwlLNx+sPLQce4UE3orwvsv/mGmc2xFBIXZtm7NA6mIVDwvfNdb6ix4G3Pke2p3dfZ+GjdHwskhGezZXfJYKWswtZvujXurG9FuH9mT/MapnZG6y4ZMkYIW5biSSTxJJ8B8KWxxhTEA11DUDDgiKMSK1QSe60WtW68st6AInb22ugVCLDPIELkEqgIJJIHH1be+/KxW9rbKgmLSCZxI5GZwF1IULcpltwVR7qcpsEGoJ9hryCjwAp4tIqyQ3qirV2HJ0kukb2jKoyr65Z0WwvfLIQSAeRIPfRWP3UxEa5mhW2pLK4bKACSSOJ4XuL0/wCJ3XVxY3GoYEGxBBuCCK1HutyaRmX2bmx1vrcnSpUl5meWli6JHZQEcMUYHqIq/BQDR4ah48Jau6raqzYj1WVlZQSeWe1cXxQFdXjvQkuAvQAvpGI9oNMCMsiEEdjWB/2H41LY3FRzRvG4urqVPgf5v7qjH2RO2JIyL0Ns4kznMzZQnRlLaWN2zXtY240auwbdtKlQ8pW0/Q3sHErHGIvYBVfBTYj3HTwIqZSYGoKHdSMT/SMp6XIY75mtlJB9W9r9Ua91TMWGtTLgVu3Z3BrdaArdBBlZWVDbe3oiwmUObsT6gOtrcT2Dh8a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data:image/jpeg;base64,/9j/4AAQSkZJRgABAQAAAQABAAD/2wCEAAkGBhQREREUEhQVFRUUFRgUFBQXFxcVGBUUFxQYFRQXFhgXHCYeFxkjGRQVHy8gJScpLCwsFh4xNTAqNSYrLCkBCQoKDgwOGg8PGikgHyApKiwpLCwsKiwpKSwpKSwsKSwsLCkpKSwsKSksKSksLCwpKSksKSwsLCkpKSksKSksLP/AABEIAHABHgMBIgACEQEDEQH/xAAcAAACAgMBAQAAAAAAAAAAAAAEBgUHAAEDAgj/xABHEAACAQIDBAYGBwQJAwUAAAABAgMAEQQSIQUGMUETIlFhcbEHMlKBkaEUIzNCcsHRYoKi8BU0U3OSk7LC0mOz4SRDo8Pi/8QAGgEAAgMBAQAAAAAAAAAAAAAAAAIBAwQFBv/EAC0RAAICAQMCBQQBBQEAAAAAAAABAhEDBBIhEzEyQVFhcRQiUqEFIzNigcEV/9oADAMBAAIRAxEAPwC7YeA8B5Culc4eA8B5CulAGVU+1MR0e1cce0RgAczlWw+NWxVQbw4dX2tiFZsita76dULEDfXSr8LaUmvQ2aTvL4DItqubk25ZQATx7SSOVjoDxGmtFptC4B7daitvTnDZAxSTObLwWTiDfsbVVvccOZoaHEEAeFvhVeg62Ry39vI2whfYYfp9eG2hUI2LoPFYtjoNB866qxWWrAHba3l6NSqHrm+vJe/xqY9D32c9/wC2vft+rXWkHERVYHojH1cw/wCr/wDUtRqYKGJ17C6qChgdexY9J2+BtisIexZPypwvVTb+b0mXFPFAv2F42k5BiVMh4i9tAB3MeVef1MXPHSOLGDm6Qyri66DFUm7v7Qmu8c+pAzo41zITY3143sf3qn0mrmTnKEqZXJOLpkr9JrycVUf01cZpzyqp56FsLxu1Qg7TyH60DujOz4x3Y3JjP+oWFATpR+54tiG/B/uFRiySnmj6B5lk1Hbb9RPxr+dSNR23PUXucfnXY1fGGXwacPjRW22N8MbPPJHgEypC5V5HsMzDiOtoB3CmXc/eGTFQM0yZJI5GicWsCy2NwOXHh3VFnGoucMWViWzAC4VsxOY5QRmIINzxFqmdijLCuhGbMxBFjdmLXPxrDnmoY0zd0yZ6Ws6WhM9eWkrA9QN0wmTEW41H9OWkUn2hb41j614jHWXxHnWfrSnkivK0WrGoxb9hqw/qr4VH7zr/AOjxf9xL/wBtqPw3qr4UDvL/AFPFf3Mn/bNewh3Rwp+FiDs3HfVRDsRB8gPOjH2gyyZHVlJGYE2I18DcHSk1ce/1aJfMbDTjrp7uQv30ersChsNGysBcFRY6tm1bW3IWNq0580o51jiuCvT6ZS07yyfI0DHVhxtQi4n+flXmTFd1dDpHM6pMSbRsLkgeNJ2822zOMovkBv3sRwv3V3xbs3E+7lUVio9D4Vox4lHkonlcuC9djfYp+Ff9IqQFR2xPsU/Cv+hakRXn5d2d+PZEKd5oVfo+szADNlW9jw5nXgeF6Jj29CeLZfxKy/Mi3zpfh6GQvlAzR4ggmwuNGNj3ElreFHpAKjgZ2ibixqPqrqw7QwPkapbezaSPj8TJG91DLd1BKiwVDrwIvp+tWn9DjPrKp8QDXA7vYU3vBFra/UAvY3HCnhJxv3LMWaWNtxKsxM6JNlkbrgA5m15cLjRfDstUnDhSQCASDwIFx8aYN7t3MMISVSKJ2bMZLXICguxJ77W99S/ouN9nRHteQ/8AyH4Vfi1HSjtSNUNbOK5QmHBN7J+B/Sh5cG3sn4H9Kue1Zan+sfoOte/x/ZQ2Kwbey3wNO3oqjKrKCCPreYt/7Yqw7UHJ9sv4R/upMmpeSO2hM2seWGyv2GWqtt5dlwYCZmQf1ktIwZjlL57vc2JAOfT3i9jamLa29gjmkiDqnRhbsQWJZ1zAINAAAV1N+PDSlfbGFGJIeSfMRe2ZxoDxsBYD3Vz8j44F02JuSk+xzweEzsJQraoFUalQvrHLpzPPsAqUjwp9k/A172DtoxNBEJhIpZY8hZWIB6vV+8LaHssDpT2DWF6LqPc5GfPiam7EX6Kew/A1ykwx7D8DVgVlqj/zl+X6KNiKyxGHPYfgaI3WjIxBuCOpa9j7QqxbUHtLgn4vypsegWOanu7exKjQZS/vfjzHC+W2ZVaXW9rJYWsOJLMqgd9MFIe/GNLJMqauWUAdqQMHI/ekzD3Cui8ayLa+zJeTp/d6Cf8ARg4zTSam7SmxzFuJygDgDoOQAp32RHOuHgeVTJmjVmZdZBcXGZT6xta5Xn92k/AxfSpYoxpHI6q7G4LKdWVR3qCCTp2Xq0NoYzo4ydL6ADle4AAqnLpMcltZZi1s8qt8AKLcAjUHmOdbMR7D8KlNkvcSA/dlcDwNnX5OKOtWB/xkfyNH1T9BYaM9h+Fc1jOZdDxHLvprtQ+PH1beH5ikX8VFSUt3b2G+rdVR4+mJHEHkZUUDVmIAHvNIW+HpVwyxSwxgyGRWjzDqqMwy3F9W49lQe/W7+1cRiHaGEvCMois8Z6oUAkKzAgk3qLXdeTB4QYjFQWmaUpdyC0YN8pVQSvBD1j7enbXZuuTGoqXDI3Zm0ZCzzJFKY4R9YQtwubSx0OXiTqDwFxa9ME+0JTluucAA3FgWtexKooW4GgCjnxrrurvDAIca01wYwpCZtJBZlF9Bc3sLftc+NV3gN4HjmWRwWyai1jY8z1rilk57uou5dFw2dJ9h9ix6nSRWT8XC1uOnA68DqPlUj9GJFwCR2jUUDszERY5EmlxpjN2th1XNJZONwBlRSLEEgrrU+uGxeDijmwaO8Ytmi1u8YW5PRgaX45tDrw4A6sWsnHxKzHm0WOXMHRCz4RvZPwP6VFYvCtr1W/wn9KuXd/aMs8QkmiMJYmyHjlsLEg6jnx7OFShFafr3+Jk+hX5EdsM/Up4D/SKkqC2Z6p8aNrnt27N6VKhVi2SkcszJcGSSJnubjVG1A5XLN/4ox9KHxUwSSYMQC6xGG5t0hVSCFJ0JzaW5ZgedeJFnXUxPbuyv8lJPyoVA7YR0vca5yYthwFCf0uqnrgr3MCvmBXePbUJ4+d/zqUQLu8knShhNpGEZhe4zNoAAQRqNO3jwrr6GMeWw88Rt9W6uLf8AUU3HxjPxoje6SLEQxR3IWTEQxMV0IV3ynXhxI5VO7o7nRbOR1iZm6QgszWv1RZRZQBYXPxNLQ92qGCt1q1boIMoKT7dfw/8AKjaCk+2X8P8AyoAQ9oSgYzEltLzhb+EUYHzFvfRGJxSqOK25lmyqAdBqeZIIA7j2Ggd54T0uKAFy0wsB39GBbvv5Co/EuQFTNfJozXvmk4MR+yuqjwY86eUlCNnRwY5ZaiiQxeJaMxS2JCyK5I6ykIc56y3XgO3nVg47aaxKOLM32aLqz6fdHZa1ydBzNVR0uQFgSNNbEi47Dbj4VE7V25M14+kaxFn5acejLDXIOzhc8L1medM1ZP43LKS5RZGF3zJxSQgrK8j5THHqsK2JYmTgxAFyLHxHCnIGqy9FGxSGfEMhAKlUYiwN2Fyvb6pue+rNFWQbatnLzxjCe2HNG6C2nwT8X5UbQW0+Cfi/KmKAqRwoJPAanwAvVSb24tulWx9ZACexnJY/ANenffzeKLDYd0dj0kqlUUAsxBIVyLaCyseJFIW343edClgFcFgT93Jlta3fTxRl1TqB62DjG+kxaWVQbHwQ2+VNeKxTPJFz6/VHaRr8AbXNL2AdUlhdz1Q1m7gwKnxtcHTkDTdisMJ7GPRUYjNrZm1UhSNbCxF72vfjY0zE0vgDNjzETzoTe6RyAd/Wif5JH8anqhdlYACTOt+rH0JHEE3DcTqSLW957KmRVbNiN0PtD7Nvd5iiKHx/2be7zFQSesJ6i+FK/pUwhk2Xi8vrIqyi37Dqx/hDU0YT1F8Krz0pb05T9CjYAugaax6xRiQsY7L2ue0WHA0AUQ0zi6m4va4N9bHS9W5uj6My2xsUzqOnxcYaIc1VD0kI7izAE9xAqvzkMhQWJC9Y9/ZfuFXf6LNvHE4MI5u+HPRE9qWvGfG3V/dqQE3cP0W4rpElxVoY1DDoTlZ3DKVN7GyaE63J7quYCsArdQBqt1lZQAFsv1D40bQWy/UPjRtAHKFdB4DyrplrxDwHgPIV0oAQvTBiLYSFL2zzC/gqM3naqHwu0pQ4tI4uw4Me2r29NkF9mlxxjmjYHsBJRvdZq+fQ1iLceVSA6YfHy5lzSuQHVspYkEqwYfMV9GKa+Wt1pXkxmEjY3R54lYEDVTIAR8K+pEGlDA9VlZWVAGUFIPrh+H/lRtA4iQLLmJsAlyToABmJ1oAQd6cUVaaRTa0xsRyt1Ljv4++onZsLTG0asbfdta3IXvoBbmTUl9EEyYZXuOlkDvyIzkyHw405wpHAoVQqqOQ8z2nvqMsU6Onh1MsEaSFuDcguPr5Mo0OWLU3HtOwtx7Fo6Hc3AxG/QK543kJlN/37/KvW0N4woNu2h8AWnBeX7McF7T2t+nxqvakZsmpyTf3MY9hyqOkjGgQjItrAIwuAO4MHW37NStK+79kMBF8sqsq3N9PtI+PGy5gPGmgVYuxmZug9pcE/F+VGUJtAep4/lUkFael83xGHF/uaDuZmzG/PVU/k0LtbFgSTEm31jjjxysR+VOe/O6oxXRzFyv0dJGy2vm4MNeVilVVvFG7YmcalFke1zoOsb/yasgY9Wk4q/UxsYZnCx8+LcdOdif58acdm71O0S4YKekQCMSdXKI+CtYffsALWtfXgLUmbMjAF+d7Hw5eNNG6DD6ZGCPWVxw5hc35Gna4sx4823IorsWdsZw0EZAy9UXA5MNG4996OqL2SShaMniBKP3tH/jF/3xUmKoOwbofH/Zt7vMURQ+O9Rvd5igDeG9RfCvmP0h4ln2pjWYm4nZB3KlkUfBRX07hh1F8K+avSfgTFtXGC3ryCQeEiK/mT8KAFeOVgbgm5/Ord9AMrCTGqTxWJ7d+ZxVVQRgeI1JPAd3jVl+gnEf8ArcUvtQKfesn/AOqALwrKwVlAGVlZWjQAJsz1D40ZQezfUPjRlAHOHgPAeQrpXOHgPAeQrpQArek/C9JsrGi17R5/8DK/kK+a40HGvrTaGEEsUkberIrI3gwKn5Gvm2Tc4hSRIOqCSCvMDragjmDUOSj3Hhjlk8Pka3Ht/SOBHEdOnyNx5V9NLXz7ubuw0eJw87Otop48y5TzfozrfkWv7q+ggaFJPsEoSh3PVZWr1lSIbpF9KW0ZIYFKcHYI4OaxQrJcNl1sey4vTzSV6R95Bg0icx57yKupygWV21NjY6iir4JUlF2xY3b2K7RQTfS1Q3ziOxIUgkAEM45d3OprGwynU4qIg9iAW/jNG7v7Q6WCORRh06QdJlMhJXMfVJC6kVIPiNdWw48XJo2UWPJu5E5tjgZnOKzMLkXVSb8lUXIW5twF+8004/AZMOkCkhpSsIYcQWNpH7+rnb3UJtOQKuYmC2aMnISzWEqE2AvyvUjsfELisQsiEMsCk31t0smi8exAx/fFK+9EVxZGS4+WOURGNQsPROLnUBWOYoBfOhTMo1BGUg08ioXeTBAqJRxjvmPbGT1r+FgfcaM2Jic8KHmt0Pihy/lQuGTKnFNfDJChcd9zx/Kib0LjDfL4391MVHDeBrYaf+7b5qRVP7VF5J9OEjj+I1dmJwyyIyMLqwKsO0EWIqod5MGsWJnRLgK4tc3JvGjXJPG5NWYzDrvBfuL2AOp8and3JsuNwp7ZMv8AjVl82FQOGWzGiHxDI6OpsyMrqeNmVgw056gVZ5HMi/6qZdWK6s+GYcy6MP2Cme/gGRf8QqUFQe6TdLhYJ260ksYZ3PE9wtwUHgBp86m6znoE7RuuGN9Q+7zFdr1wxZupHbbzFBJ0w3qr4VSPp62XlxWHnA0liMZP7UbEj32f+Grug9UeFJHpZ2KuJw8CklSstwwsbdQi2vI1DdKxoxc5KK8z56Z7DSrC9BMltpSC/rYd/k8f61vZPoiM6TOMRboxfL0dy11JsDm04WqY9Gm7aYTHRyB2Yujx6gAdZQ4Ol/7O3vpeouPct+mn93+PcuQVutA1lOUG60aytM1taAB9ner76KobADq+/wDSiaAOcPAeA8hXSucPAeA8hXSgDyaqXH7KJxU0VuMzIPCR7+T1blJ+IwQ/pG9vvo3v6O9/iKryK0vk06eexy+BbTAlGxqAaidsvDm4ZfMfCrHaKTk3l+lKy4XNjZhb1sQhPgoVz/p+dOoFGNdydRK9vwBdFL7Xl+lZ0UvteX6UdWVYZQLopPa8v0qC3nxYi6JCmdmJktfL1VGVjcg3a8g0tTSaTvSiVTBmUAdIroqPexUOwzW9q4HA6aX5ColdcExpvk97K2XHJGJPo5Icllu0fqk6aZqO/o1Rww38cf60nbmYzHTwHJi40SMiNQ0SMbZQw1uO23uqd+jY7nj4/wDJj/5UbmO4JOrR125Eejt0AQOQubpFP7XADXhRu7Gzmjw65TbOS/LgdF5eyF+FL+PbEIVMuKEwyytlCItisZIJym/GmjdOV2gs8iS5GMauqhbhAF1ym17g8OVqWrlY8nWNR9zW2tkSYiFoy9r2N+8ai4A1HdQO7TyfXRHqPG4LDS1mUWZTbUMUemm1aCC97C/b4Xt5n40xUpNLaCCKT2vL9K9x4Y3uxvRVZUimqqXfjq4/EX+8ImHgYgvnGatuqr9IMy/TnzBltFGAbXDDrnMbcNWK2/Z76eHcyaz+1/tCrhYc7nL36eFZioGPKhcK31vrFdGytY6sfVFu8+VSUsraXKN2G/f2cau8jkyTjTLP3Nhk+g4bKbDo+7tPdUz0UvteX6UHub/UcLy+qWpqszO/HwoCEUvteX6VsYZjxNGVlAxpVsLUub9wFsMCPuyIT4G6X+LimShdoYMTRyRtwdSvhcWv7uNRJWqHhLbJS9BQ3Fe7TqD9xDb3uDx8ahcQDhsUV4GOYEfhDBgfeh+dSu411xc0baMsdiO9ZBfzr36RNmFcuIUchHJbx6h+bD3is219NP0Ol1F15Lykv+cDb0UvteX6VnRS+15fpXXZ84kijca5kVr+Kg0TWo5b4Auil9ry/St/R3PE3H891GVlBBzijyiulZWUAc4fVHgPIVt5AKB2JtWPERIyEHQZlvqptqGHKjXhBoA4SY8Clvam0ljnMxsFRY2YnQAKzq59yspphk2feoTaO53Tyqzv9WFKmIKOsSQblr30IGndUSQ0JbWcNlYofSp3PAu5X+Ff+VMce0QagcHsWUYmVTGFhC5kkz3zF2By5LdUrla5vzHbU3Fs21EVRM3bDEmBrpXKPDgV1qRDRpQ3+2G2LWOISZLZmAIBVnFgt768C+gPupwNcp8OHUqwBB4gi4PuqU6IatUUHs/Y8aYzocUViVc3SNfQ9XqgEjvHLlTP/ROyv7dfDN/4ps2h6NsLM7uwlLNx+sPLQce4UE3orwvsv/mGmc2xFBIXZtm7NA6mIVDwvfNdb6ix4G3Pke2p3dfZ+GjdHwskhGezZXfJYKWswtZvujXurG9FuH9mT/MapnZG6y4ZMkYIW5biSSTxJJ8B8KWxxhTEA11DUDDgiKMSK1QSe60WtW68st6AInb22ugVCLDPIELkEqgIJJIHH1be+/KxW9rbKgmLSCZxI5GZwF1IULcpltwVR7qcpsEGoJ9hryCjwAp4tIqyQ3qirV2HJ0kukb2jKoyr65Z0WwvfLIQSAeRIPfRWP3UxEa5mhW2pLK4bKACSSOJ4XuL0/wCJ3XVxY3GoYEGxBBuCCK1HutyaRmX2bmx1vrcnSpUl5meWli6JHZQEcMUYHqIq/BQDR4ah48Jau6raqzYj1WVlZQSeWe1cXxQFdXjvQkuAvQAvpGI9oNMCMsiEEdjWB/2H41LY3FRzRvG4urqVPgf5v7qjH2RO2JIyL0Ns4kznMzZQnRlLaWN2zXtY240auwbdtKlQ8pW0/Q3sHErHGIvYBVfBTYj3HTwIqZSYGoKHdSMT/SMp6XIY75mtlJB9W9r9Ua91TMWGtTLgVu3Z3BrdaArdBBlZWVDbe3oiwmUObsT6gOtrcT2Dh8aAP//Z"/>
          <p:cNvSpPr>
            <a:spLocks noChangeAspect="1" noChangeArrowheads="1"/>
          </p:cNvSpPr>
          <p:nvPr/>
        </p:nvSpPr>
        <p:spPr bwMode="auto">
          <a:xfrm>
            <a:off x="4686791" y="472160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6" descr="data:image/jpeg;base64,/9j/4AAQSkZJRgABAQAAAQABAAD/2wCEAAkGBhQREREUEhQVFRUUFRgUFBQXFxcVGBUUFxQYFRQXFhgXHCYeFxkjGRQVHy8gJScpLCwsFh4xNTAqNSYrLCkBCQoKDgwOGg8PGikgHyApKiwpLCwsKiwpKSwpKSwsKSwsLCkpKSwsKSksKSksLCwpKSksKSwsLCkpKSksKSksLP/AABEIAHABHgMBIgACEQEDEQH/xAAcAAACAgMBAQAAAAAAAAAAAAAEBgUHAAEDAgj/xABHEAACAQIDBAYGBwQJAwUAAAABAgMAEQQSIQUGMUETIlFhcbEHMlKBkaEUIzNCcsHRYoKi8BU0U3OSk7LC0mOz4SRDo8Pi/8QAGgEAAgMBAQAAAAAAAAAAAAAAAAIBAwQFBv/EAC0RAAICAQMCBQQBBQEAAAAAAAABAhEDBBIhEzEyQVFhcRQiUqEFIzNigcEV/9oADAMBAAIRAxEAPwC7YeA8B5Culc4eA8B5CulAGVU+1MR0e1cce0RgAczlWw+NWxVQbw4dX2tiFZsita76dULEDfXSr8LaUmvQ2aTvL4DItqubk25ZQATx7SSOVjoDxGmtFptC4B7daitvTnDZAxSTObLwWTiDfsbVVvccOZoaHEEAeFvhVeg62Ry39vI2whfYYfp9eG2hUI2LoPFYtjoNB866qxWWrAHba3l6NSqHrm+vJe/xqY9D32c9/wC2vft+rXWkHERVYHojH1cw/wCr/wDUtRqYKGJ17C6qChgdexY9J2+BtisIexZPypwvVTb+b0mXFPFAv2F42k5BiVMh4i9tAB3MeVef1MXPHSOLGDm6Qyri66DFUm7v7Qmu8c+pAzo41zITY3143sf3qn0mrmTnKEqZXJOLpkr9JrycVUf01cZpzyqp56FsLxu1Qg7TyH60DujOz4x3Y3JjP+oWFATpR+54tiG/B/uFRiySnmj6B5lk1Hbb9RPxr+dSNR23PUXucfnXY1fGGXwacPjRW22N8MbPPJHgEypC5V5HsMzDiOtoB3CmXc/eGTFQM0yZJI5GicWsCy2NwOXHh3VFnGoucMWViWzAC4VsxOY5QRmIINzxFqmdijLCuhGbMxBFjdmLXPxrDnmoY0zd0yZ6Ws6WhM9eWkrA9QN0wmTEW41H9OWkUn2hb41j614jHWXxHnWfrSnkivK0WrGoxb9hqw/qr4VH7zr/AOjxf9xL/wBtqPw3qr4UDvL/AFPFf3Mn/bNewh3Rwp+FiDs3HfVRDsRB8gPOjH2gyyZHVlJGYE2I18DcHSk1ce/1aJfMbDTjrp7uQv30ersChsNGysBcFRY6tm1bW3IWNq0580o51jiuCvT6ZS07yyfI0DHVhxtQi4n+flXmTFd1dDpHM6pMSbRsLkgeNJ2822zOMovkBv3sRwv3V3xbs3E+7lUVio9D4Vox4lHkonlcuC9djfYp+Ff9IqQFR2xPsU/Cv+hakRXn5d2d+PZEKd5oVfo+szADNlW9jw5nXgeF6Jj29CeLZfxKy/Mi3zpfh6GQvlAzR4ggmwuNGNj3ElreFHpAKjgZ2ibixqPqrqw7QwPkapbezaSPj8TJG91DLd1BKiwVDrwIvp+tWn9DjPrKp8QDXA7vYU3vBFra/UAvY3HCnhJxv3LMWaWNtxKsxM6JNlkbrgA5m15cLjRfDstUnDhSQCASDwIFx8aYN7t3MMISVSKJ2bMZLXICguxJ77W99S/ouN9nRHteQ/8AyH4Vfi1HSjtSNUNbOK5QmHBN7J+B/Sh5cG3sn4H9Kue1Zan+sfoOte/x/ZQ2Kwbey3wNO3oqjKrKCCPreYt/7Yqw7UHJ9sv4R/upMmpeSO2hM2seWGyv2GWqtt5dlwYCZmQf1ktIwZjlL57vc2JAOfT3i9jamLa29gjmkiDqnRhbsQWJZ1zAINAAAV1N+PDSlfbGFGJIeSfMRe2ZxoDxsBYD3Vz8j44F02JuSk+xzweEzsJQraoFUalQvrHLpzPPsAqUjwp9k/A172DtoxNBEJhIpZY8hZWIB6vV+8LaHssDpT2DWF6LqPc5GfPiam7EX6Kew/A1ykwx7D8DVgVlqj/zl+X6KNiKyxGHPYfgaI3WjIxBuCOpa9j7QqxbUHtLgn4vypsegWOanu7exKjQZS/vfjzHC+W2ZVaXW9rJYWsOJLMqgd9MFIe/GNLJMqauWUAdqQMHI/ekzD3Cui8ayLa+zJeTp/d6Cf8ARg4zTSam7SmxzFuJygDgDoOQAp32RHOuHgeVTJmjVmZdZBcXGZT6xta5Xn92k/AxfSpYoxpHI6q7G4LKdWVR3qCCTp2Xq0NoYzo4ydL6ADle4AAqnLpMcltZZi1s8qt8AKLcAjUHmOdbMR7D8KlNkvcSA/dlcDwNnX5OKOtWB/xkfyNH1T9BYaM9h+Fc1jOZdDxHLvprtQ+PH1beH5ikX8VFSUt3b2G+rdVR4+mJHEHkZUUDVmIAHvNIW+HpVwyxSwxgyGRWjzDqqMwy3F9W49lQe/W7+1cRiHaGEvCMois8Z6oUAkKzAgk3qLXdeTB4QYjFQWmaUpdyC0YN8pVQSvBD1j7enbXZuuTGoqXDI3Zm0ZCzzJFKY4R9YQtwubSx0OXiTqDwFxa9ME+0JTluucAA3FgWtexKooW4GgCjnxrrurvDAIca01wYwpCZtJBZlF9Bc3sLftc+NV3gN4HjmWRwWyai1jY8z1rilk57uou5dFw2dJ9h9ix6nSRWT8XC1uOnA68DqPlUj9GJFwCR2jUUDszERY5EmlxpjN2th1XNJZONwBlRSLEEgrrU+uGxeDijmwaO8Ytmi1u8YW5PRgaX45tDrw4A6sWsnHxKzHm0WOXMHRCz4RvZPwP6VFYvCtr1W/wn9KuXd/aMs8QkmiMJYmyHjlsLEg6jnx7OFShFafr3+Jk+hX5EdsM/Up4D/SKkqC2Z6p8aNrnt27N6VKhVi2SkcszJcGSSJnubjVG1A5XLN/4ox9KHxUwSSYMQC6xGG5t0hVSCFJ0JzaW5ZgedeJFnXUxPbuyv8lJPyoVA7YR0vca5yYthwFCf0uqnrgr3MCvmBXePbUJ4+d/zqUQLu8knShhNpGEZhe4zNoAAQRqNO3jwrr6GMeWw88Rt9W6uLf8AUU3HxjPxoje6SLEQxR3IWTEQxMV0IV3ynXhxI5VO7o7nRbOR1iZm6QgszWv1RZRZQBYXPxNLQ92qGCt1q1boIMoKT7dfw/8AKjaCk+2X8P8AyoAQ9oSgYzEltLzhb+EUYHzFvfRGJxSqOK25lmyqAdBqeZIIA7j2Ggd54T0uKAFy0wsB39GBbvv5Co/EuQFTNfJozXvmk4MR+yuqjwY86eUlCNnRwY5ZaiiQxeJaMxS2JCyK5I6ykIc56y3XgO3nVg47aaxKOLM32aLqz6fdHZa1ydBzNVR0uQFgSNNbEi47Dbj4VE7V25M14+kaxFn5acejLDXIOzhc8L1medM1ZP43LKS5RZGF3zJxSQgrK8j5THHqsK2JYmTgxAFyLHxHCnIGqy9FGxSGfEMhAKlUYiwN2Fyvb6pue+rNFWQbatnLzxjCe2HNG6C2nwT8X5UbQW0+Cfi/KmKAqRwoJPAanwAvVSb24tulWx9ZACexnJY/ANenffzeKLDYd0dj0kqlUUAsxBIVyLaCyseJFIW343edClgFcFgT93Jlta3fTxRl1TqB62DjG+kxaWVQbHwQ2+VNeKxTPJFz6/VHaRr8AbXNL2AdUlhdz1Q1m7gwKnxtcHTkDTdisMJ7GPRUYjNrZm1UhSNbCxF72vfjY0zE0vgDNjzETzoTe6RyAd/Wif5JH8anqhdlYACTOt+rH0JHEE3DcTqSLW957KmRVbNiN0PtD7Nvd5iiKHx/2be7zFQSesJ6i+FK/pUwhk2Xi8vrIqyi37Dqx/hDU0YT1F8Krz0pb05T9CjYAugaax6xRiQsY7L2ue0WHA0AUQ0zi6m4va4N9bHS9W5uj6My2xsUzqOnxcYaIc1VD0kI7izAE9xAqvzkMhQWJC9Y9/ZfuFXf6LNvHE4MI5u+HPRE9qWvGfG3V/dqQE3cP0W4rpElxVoY1DDoTlZ3DKVN7GyaE63J7quYCsArdQBqt1lZQAFsv1D40bQWy/UPjRtAHKFdB4DyrplrxDwHgPIV0oAQvTBiLYSFL2zzC/gqM3naqHwu0pQ4tI4uw4Me2r29NkF9mlxxjmjYHsBJRvdZq+fQ1iLceVSA6YfHy5lzSuQHVspYkEqwYfMV9GKa+Wt1pXkxmEjY3R54lYEDVTIAR8K+pEGlDA9VlZWVAGUFIPrh+H/lRtA4iQLLmJsAlyToABmJ1oAQd6cUVaaRTa0xsRyt1Ljv4++onZsLTG0asbfdta3IXvoBbmTUl9EEyYZXuOlkDvyIzkyHw405wpHAoVQqqOQ8z2nvqMsU6Onh1MsEaSFuDcguPr5Mo0OWLU3HtOwtx7Fo6Hc3AxG/QK543kJlN/37/KvW0N4woNu2h8AWnBeX7McF7T2t+nxqvakZsmpyTf3MY9hyqOkjGgQjItrAIwuAO4MHW37NStK+79kMBF8sqsq3N9PtI+PGy5gPGmgVYuxmZug9pcE/F+VGUJtAep4/lUkFael83xGHF/uaDuZmzG/PVU/k0LtbFgSTEm31jjjxysR+VOe/O6oxXRzFyv0dJGy2vm4MNeVilVVvFG7YmcalFke1zoOsb/yasgY9Wk4q/UxsYZnCx8+LcdOdif58acdm71O0S4YKekQCMSdXKI+CtYffsALWtfXgLUmbMjAF+d7Hw5eNNG6DD6ZGCPWVxw5hc35Gna4sx4823IorsWdsZw0EZAy9UXA5MNG4996OqL2SShaMniBKP3tH/jF/3xUmKoOwbofH/Zt7vMURQ+O9Rvd5igDeG9RfCvmP0h4ln2pjWYm4nZB3KlkUfBRX07hh1F8K+avSfgTFtXGC3ryCQeEiK/mT8KAFeOVgbgm5/Ord9AMrCTGqTxWJ7d+ZxVVQRgeI1JPAd3jVl+gnEf8ArcUvtQKfesn/AOqALwrKwVlAGVlZWjQAJsz1D40ZQezfUPjRlAHOHgPAeQrpXOHgPAeQrpQArek/C9JsrGi17R5/8DK/kK+a40HGvrTaGEEsUkberIrI3gwKn5Gvm2Tc4hSRIOqCSCvMDragjmDUOSj3Hhjlk8Pka3Ht/SOBHEdOnyNx5V9NLXz7ubuw0eJw87Otop48y5TzfozrfkWv7q+ggaFJPsEoSh3PVZWr1lSIbpF9KW0ZIYFKcHYI4OaxQrJcNl1sey4vTzSV6R95Bg0icx57yKupygWV21NjY6iir4JUlF2xY3b2K7RQTfS1Q3ziOxIUgkAEM45d3OprGwynU4qIg9iAW/jNG7v7Q6WCORRh06QdJlMhJXMfVJC6kVIPiNdWw48XJo2UWPJu5E5tjgZnOKzMLkXVSb8lUXIW5twF+8004/AZMOkCkhpSsIYcQWNpH7+rnb3UJtOQKuYmC2aMnISzWEqE2AvyvUjsfELisQsiEMsCk31t0smi8exAx/fFK+9EVxZGS4+WOURGNQsPROLnUBWOYoBfOhTMo1BGUg08ioXeTBAqJRxjvmPbGT1r+FgfcaM2Jic8KHmt0Pihy/lQuGTKnFNfDJChcd9zx/Kib0LjDfL4391MVHDeBrYaf+7b5qRVP7VF5J9OEjj+I1dmJwyyIyMLqwKsO0EWIqod5MGsWJnRLgK4tc3JvGjXJPG5NWYzDrvBfuL2AOp8and3JsuNwp7ZMv8AjVl82FQOGWzGiHxDI6OpsyMrqeNmVgw056gVZ5HMi/6qZdWK6s+GYcy6MP2Cme/gGRf8QqUFQe6TdLhYJ260ksYZ3PE9wtwUHgBp86m6znoE7RuuGN9Q+7zFdr1wxZupHbbzFBJ0w3qr4VSPp62XlxWHnA0liMZP7UbEj32f+Grug9UeFJHpZ2KuJw8CklSstwwsbdQi2vI1DdKxoxc5KK8z56Z7DSrC9BMltpSC/rYd/k8f61vZPoiM6TOMRboxfL0dy11JsDm04WqY9Gm7aYTHRyB2Yujx6gAdZQ4Ol/7O3vpeouPct+mn93+PcuQVutA1lOUG60aytM1taAB9ner76KobADq+/wDSiaAOcPAeA8hXSucPAeA8hXSgDyaqXH7KJxU0VuMzIPCR7+T1blJ+IwQ/pG9vvo3v6O9/iKryK0vk06eexy+BbTAlGxqAaidsvDm4ZfMfCrHaKTk3l+lKy4XNjZhb1sQhPgoVz/p+dOoFGNdydRK9vwBdFL7Xl+lZ0UvteX6UdWVYZQLopPa8v0qC3nxYi6JCmdmJktfL1VGVjcg3a8g0tTSaTvSiVTBmUAdIroqPexUOwzW9q4HA6aX5ColdcExpvk97K2XHJGJPo5Icllu0fqk6aZqO/o1Rww38cf60nbmYzHTwHJi40SMiNQ0SMbZQw1uO23uqd+jY7nj4/wDJj/5UbmO4JOrR125Eejt0AQOQubpFP7XADXhRu7Gzmjw65TbOS/LgdF5eyF+FL+PbEIVMuKEwyytlCItisZIJym/GmjdOV2gs8iS5GMauqhbhAF1ym17g8OVqWrlY8nWNR9zW2tkSYiFoy9r2N+8ai4A1HdQO7TyfXRHqPG4LDS1mUWZTbUMUemm1aCC97C/b4Xt5n40xUpNLaCCKT2vL9K9x4Y3uxvRVZUimqqXfjq4/EX+8ImHgYgvnGatuqr9IMy/TnzBltFGAbXDDrnMbcNWK2/Z76eHcyaz+1/tCrhYc7nL36eFZioGPKhcK31vrFdGytY6sfVFu8+VSUsraXKN2G/f2cau8jkyTjTLP3Nhk+g4bKbDo+7tPdUz0UvteX6UHub/UcLy+qWpqszO/HwoCEUvteX6VsYZjxNGVlAxpVsLUub9wFsMCPuyIT4G6X+LimShdoYMTRyRtwdSvhcWv7uNRJWqHhLbJS9BQ3Fe7TqD9xDb3uDx8ahcQDhsUV4GOYEfhDBgfeh+dSu411xc0baMsdiO9ZBfzr36RNmFcuIUchHJbx6h+bD3is219NP0Ol1F15Lykv+cDb0UvteX6VnRS+15fpXXZ84kijca5kVr+Kg0TWo5b4Auil9ry/St/R3PE3H891GVlBBzijyiulZWUAc4fVHgPIVt5AKB2JtWPERIyEHQZlvqptqGHKjXhBoA4SY8Clvam0ljnMxsFRY2YnQAKzq59yspphk2feoTaO53Tyqzv9WFKmIKOsSQblr30IGndUSQ0JbWcNlYofSp3PAu5X+Ff+VMce0QagcHsWUYmVTGFhC5kkz3zF2By5LdUrla5vzHbU3Fs21EVRM3bDEmBrpXKPDgV1qRDRpQ3+2G2LWOISZLZmAIBVnFgt768C+gPupwNcp8OHUqwBB4gi4PuqU6IatUUHs/Y8aYzocUViVc3SNfQ9XqgEjvHLlTP/ROyv7dfDN/4ps2h6NsLM7uwlLNx+sPLQce4UE3orwvsv/mGmc2xFBIXZtm7NA6mIVDwvfNdb6ix4G3Pke2p3dfZ+GjdHwskhGezZXfJYKWswtZvujXurG9FuH9mT/MapnZG6y4ZMkYIW5biSSTxJJ8B8KWxxhTEA11DUDDgiKMSK1QSe60WtW68st6AInb22ugVCLDPIELkEqgIJJIHH1be+/KxW9rbKgmLSCZxI5GZwF1IULcpltwVR7qcpsEGoJ9hryCjwAp4tIqyQ3qirV2HJ0kukb2jKoyr65Z0WwvfLIQSAeRIPfRWP3UxEa5mhW2pLK4bKACSSOJ4XuL0/wCJ3XVxY3GoYEGxBBuCCK1HutyaRmX2bmx1vrcnSpUl5meWli6JHZQEcMUYHqIq/BQDR4ah48Jau6raqzYj1WVlZQSeWe1cXxQFdXjvQkuAvQAvpGI9oNMCMsiEEdjWB/2H41LY3FRzRvG4urqVPgf5v7qjH2RO2JIyL0Ns4kznMzZQnRlLaWN2zXtY240auwbdtKlQ8pW0/Q3sHErHGIvYBVfBTYj3HTwIqZSYGoKHdSMT/SMp6XIY75mtlJB9W9r9Ua91TMWGtTLgVu3Z3BrdaArdBBlZWVDbe3oiwmUObsT6gOtrcT2Dh8aAP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6" name="Picture 8" descr="http://www.aypconsultoria.com/images/Innovation-Creativity-in-Busine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291" y="3528810"/>
            <a:ext cx="2857500" cy="2616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encrypted-tbn0.google.com/images?q=tbn:ANd9GcTFZg_HUpovnVnAwO5wpdDfhSbtNmg9IWDxBza_e1dFg3ZrE-_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8660" y="3896050"/>
            <a:ext cx="3409950" cy="1860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270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333333"/>
                </a:solidFill>
                <a:latin typeface="Noto Serif"/>
              </a:rPr>
              <a:t>Recursos </a:t>
            </a:r>
            <a:r>
              <a:rPr lang="es-MX" dirty="0">
                <a:solidFill>
                  <a:srgbClr val="333333"/>
                </a:solidFill>
                <a:latin typeface="Noto Serif"/>
              </a:rPr>
              <a:t>“externos”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fontAlgn="base"/>
            <a:r>
              <a:rPr lang="es-MX" dirty="0" smtClean="0">
                <a:solidFill>
                  <a:srgbClr val="333333"/>
                </a:solidFill>
                <a:latin typeface="Noto Serif"/>
              </a:rPr>
              <a:t> </a:t>
            </a:r>
            <a:r>
              <a:rPr lang="es-MX" sz="2800" dirty="0">
                <a:solidFill>
                  <a:srgbClr val="333333"/>
                </a:solidFill>
                <a:latin typeface="Noto Serif"/>
              </a:rPr>
              <a:t>S</a:t>
            </a:r>
            <a:r>
              <a:rPr lang="es-MX" sz="2800" dirty="0" smtClean="0">
                <a:solidFill>
                  <a:srgbClr val="333333"/>
                </a:solidFill>
                <a:latin typeface="Noto Serif"/>
              </a:rPr>
              <a:t>on aquellos  recursos que la persona posee tales como el  </a:t>
            </a:r>
            <a:r>
              <a:rPr lang="es-MX" sz="2800" dirty="0">
                <a:solidFill>
                  <a:srgbClr val="333333"/>
                </a:solidFill>
                <a:latin typeface="Noto Serif"/>
              </a:rPr>
              <a:t>dinero</a:t>
            </a:r>
            <a:r>
              <a:rPr lang="es-MX" sz="2800" dirty="0" smtClean="0">
                <a:solidFill>
                  <a:srgbClr val="333333"/>
                </a:solidFill>
                <a:latin typeface="Noto Serif"/>
              </a:rPr>
              <a:t>, y los  bienes materiales, aunque también aquí se considera a las personas (amigos, conocidos, familiares  </a:t>
            </a:r>
            <a:r>
              <a:rPr lang="es-MX" sz="2800" dirty="0">
                <a:solidFill>
                  <a:srgbClr val="333333"/>
                </a:solidFill>
                <a:latin typeface="Noto Serif"/>
              </a:rPr>
              <a:t>etc</a:t>
            </a:r>
            <a:r>
              <a:rPr lang="es-MX" sz="2800" dirty="0" smtClean="0">
                <a:solidFill>
                  <a:srgbClr val="333333"/>
                </a:solidFill>
                <a:latin typeface="Noto Serif"/>
              </a:rPr>
              <a:t>.)</a:t>
            </a:r>
            <a:endParaRPr lang="es-MX" sz="2800" dirty="0">
              <a:solidFill>
                <a:srgbClr val="333333"/>
              </a:solidFill>
              <a:latin typeface="Noto Serif"/>
            </a:endParaRPr>
          </a:p>
          <a:p>
            <a:endParaRPr lang="es-MX" sz="2800" dirty="0">
              <a:solidFill>
                <a:srgbClr val="333333"/>
              </a:solidFill>
              <a:latin typeface="Noto Serif"/>
            </a:endParaRPr>
          </a:p>
          <a:p>
            <a:endParaRPr lang="es-MX" dirty="0"/>
          </a:p>
        </p:txBody>
      </p:sp>
      <p:sp>
        <p:nvSpPr>
          <p:cNvPr id="4" name="AutoShape 2" descr="https://encrypted-tbn3.gstatic.com/images?q=tbn:ANd9GcQeX1RKvRIpoz9gZZeRXyBhQdnNJHNcYRBHDqiRLmXXUxo2mkHN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https://encrypted-tbn3.gstatic.com/images?q=tbn:ANd9GcQeX1RKvRIpoz9gZZeRXyBhQdnNJHNcYRBHDqiRLmXXUxo2mkHNlA"/>
          <p:cNvSpPr>
            <a:spLocks noChangeAspect="1" noChangeArrowheads="1"/>
          </p:cNvSpPr>
          <p:nvPr/>
        </p:nvSpPr>
        <p:spPr bwMode="auto">
          <a:xfrm>
            <a:off x="4789823" y="464433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6" descr="https://encrypted-tbn3.gstatic.com/images?q=tbn:ANd9GcQeX1RKvRIpoz9gZZeRXyBhQdnNJHNcYRBHDqiRLmXXUxo2mkHNlA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080" name="Picture 8" descr="https://clasetic2013.files.wordpress.com/2013/05/kkkk.png?w=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114" y="3271234"/>
            <a:ext cx="5718218" cy="2489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02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 smtClean="0"/>
              <a:t>4.2 Historia de vida vocacional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/>
              <a:t>Desde pequeños podemos mostrar algunos talentos que se relacionan con la vocación, y esto puede marcar una historia, podemos observar como a una niña le llaman la atención los insectos,  analizarlos, coleccionarlos y más tarde  estudiarlos.</a:t>
            </a:r>
          </a:p>
          <a:p>
            <a:pPr algn="just"/>
            <a:endParaRPr lang="es-MX" sz="2800" dirty="0"/>
          </a:p>
        </p:txBody>
      </p:sp>
      <p:pic>
        <p:nvPicPr>
          <p:cNvPr id="4099" name="Picture 3" descr="http://cdn.xl.thumbs.canstockphoto.es/canstock112779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837" y="3750637"/>
            <a:ext cx="2571750" cy="234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http://proyectoazul.com/wp-content/uploads/2009/06/pa_biologia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468" y="3750637"/>
            <a:ext cx="3429000" cy="222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11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347844"/>
            <a:ext cx="10058400" cy="1450757"/>
          </a:xfrm>
        </p:spPr>
        <p:txBody>
          <a:bodyPr/>
          <a:lstStyle/>
          <a:p>
            <a:r>
              <a:rPr lang="es-MX" b="1" dirty="0" smtClean="0"/>
              <a:t>Así tenemos las historias de vida de dos personajes: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MX" sz="2800" dirty="0" smtClean="0"/>
              <a:t>Beethoven</a:t>
            </a:r>
          </a:p>
          <a:p>
            <a:pPr>
              <a:buFont typeface="Wingdings" panose="05000000000000000000" pitchFamily="2" charset="2"/>
              <a:buChar char="q"/>
            </a:pPr>
            <a:endParaRPr lang="es-MX" sz="28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s-MX" sz="2800" dirty="0" smtClean="0"/>
              <a:t>Sor Juana Inés de la Cruz</a:t>
            </a:r>
          </a:p>
          <a:p>
            <a:pPr>
              <a:buFont typeface="Wingdings" panose="05000000000000000000" pitchFamily="2" charset="2"/>
              <a:buChar char="q"/>
            </a:pPr>
            <a:endParaRPr lang="es-MX" sz="2800" dirty="0" smtClean="0"/>
          </a:p>
          <a:p>
            <a:pPr marL="0" indent="0">
              <a:buNone/>
            </a:pPr>
            <a:r>
              <a:rPr lang="es-MX" sz="2800" dirty="0" smtClean="0"/>
              <a:t>Quienes  fueron reconocidos en el mundo por sus obras musical y literaria; en ellas se manifiestan sus historias de vida, que se vieron impactadas por eventos sociales y limitaciones físicas. Aun así ellos destacaron y contribuyeron a la sociedad como creadores de arte.</a:t>
            </a:r>
            <a:endParaRPr lang="es-MX" sz="2800" dirty="0"/>
          </a:p>
          <a:p>
            <a:pPr>
              <a:buFont typeface="Wingdings" panose="05000000000000000000" pitchFamily="2" charset="2"/>
              <a:buChar char="q"/>
            </a:pPr>
            <a:endParaRPr lang="es-MX" sz="2800" dirty="0" smtClean="0"/>
          </a:p>
          <a:p>
            <a:pPr>
              <a:buFont typeface="Wingdings" panose="05000000000000000000" pitchFamily="2" charset="2"/>
              <a:buChar char="q"/>
            </a:pPr>
            <a:endParaRPr lang="es-MX" sz="2800" dirty="0"/>
          </a:p>
          <a:p>
            <a:pPr>
              <a:buFont typeface="Wingdings" panose="05000000000000000000" pitchFamily="2" charset="2"/>
              <a:buChar char="q"/>
            </a:pPr>
            <a:endParaRPr lang="es-MX" sz="2800" dirty="0" smtClean="0"/>
          </a:p>
          <a:p>
            <a:endParaRPr lang="es-MX" sz="2800" dirty="0"/>
          </a:p>
          <a:p>
            <a:endParaRPr lang="es-MX" sz="2800" dirty="0" smtClean="0"/>
          </a:p>
          <a:p>
            <a:endParaRPr lang="es-MX" sz="2800" dirty="0"/>
          </a:p>
          <a:p>
            <a:endParaRPr lang="es-MX" sz="2800" dirty="0"/>
          </a:p>
        </p:txBody>
      </p:sp>
      <p:pic>
        <p:nvPicPr>
          <p:cNvPr id="4098" name="Picture 2" descr="https://upload.wikimedia.org/wikipedia/commons/thumb/6/6f/Beethoven.jpg/245px-Beethov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896" y="1940000"/>
            <a:ext cx="2333625" cy="1917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biografiasyvidas.com/biografia/j/fotos/juana_in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5057" y="1845734"/>
            <a:ext cx="2590623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92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Reflexión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/>
              <a:t>La historia de vida de los personajes anteriores permite observar que la naturaleza humana tiene un enorme potencial que sólo requiere dejar que fluya en una dirección bien definida.</a:t>
            </a:r>
            <a:endParaRPr lang="es-MX" sz="2800" dirty="0"/>
          </a:p>
        </p:txBody>
      </p:sp>
      <p:sp>
        <p:nvSpPr>
          <p:cNvPr id="4" name="AutoShape 2" descr="data:image/jpeg;base64,/9j/4AAQSkZJRgABAQAAAQABAAD/2wCEAAkGBxQTEhUSEhQVFhUVFxwaFRgYFxcYHBcXFxcXGhkbGBoYHCggGBonHBUYITEkJiktLi4uFx8zODMsNygtLisBCgoKDg0OGxAQGy8lICQsLCwvNC0sLCwwLC81LCwsLCwsNCwsLCwsLCwsLCwsLCwsNCwsLCwsLCwsLCwsLCwsLP/AABEIANgA6QMBIgACEQEDEQH/xAAcAAEAAgIDAQAAAAAAAAAAAAAABAUDBgIHCAH/xABHEAACAQIDBQUFBQcCBAQHAAABAhEAAwQSIQUxQVFhBhMicYEHMpGhsUJScsHRFCNigpLh8EOyFTOi8SQ0U9IIFlRjc5Oj/8QAGQEBAAMBAQAAAAAAAAAAAAAAAAIDBAEF/8QAKxEAAgIBAwMDAwQDAAAAAAAAAAECEQMSITEEQVETIvAycbEUYYGhUtHh/9oADAMBAAIRAxEAPwDvGlKUApSlAKUpQClKUApSlAKUpQClKUApVZtfb1jDD964zcEGrH0G4dTArr7bXtWEstnKoUEsT42HnHhU9NTUoxcnSRxtLk7UqLiNo2rfv3ba/idR9TXnHb/tExTsVJJH8TmCDxCrC7qoX7QXnAIvC2SSIygCd/vBTz4xV0emmyPqI9QntFhf/qLP9a/rXO3t/CndiLP/AOxR9TXlF9o4z7N13/Awb/bXC1t3FBspuuDBgNG/hvHpU/0kvIU0+D1/avKwlWDDoQfpXOvKnZ3tRf762jOPGYzAZSJBAMrGkxPQGuy9ldrMbb0a4GHJzmBHDVvEJ5TUH0uRcKzjywTps7hpWlbG9oVm4ct5e7biV8S+o95fnW4YfEK6hkZWU7iCCD61Q01syad8GWlKVw6KUpQClKUApSlAKUpQClKUApSlAKUpQClKxYnELbUu5Cqokk8BQHK7dVQWYgKBJJMAAczXW3bL2jBAUw5gff8AtN+AH3R1OvlVd2t7WftBZe8Fq0vuqdSxnRmHHnHDrXX+JRrjtmbMEBjppEjnwrd03RvJvLgy5uoUNlyc9rXL7g3MUWt2yJjPLXZ5RqT1Ola1icWCsIAiD3VidTvLE7zGnrWTauIdxbUsTGmvMGBPpVPeuyenDyrc4xgqiivHc92T7ktaBlcyGCfD7hkrw0ggj1rDaEggXFmJAIy6rM6lY3T/AJvtOyGA7+8LJ3XND8dD6GpPa/stc2fiFD6rvkbip3/ImsSzx9TQz0pdK1j1IoLaGYN+2p/m38iVWB9Km4F3DR+021gwcxZ1nhqVIjyqle0QxXiCR8DFCeA3D/JrQnRklFNG7WMZbkDMjsDvQRLRwmQRqPjWz7P7QZj3LIiTAB1iRzrrzstZD3gX9y3+8YzEBeE9Zq5x227V26ZZgM3v8NDpEa/GtEXrW5hnjUJe22c9s4RmbOrsjhiFImZ6xwq67L9qsZhGGeCOLKQQ347ek+a61qnajG3C4KFlXKNxOrcSeU7/AFrXzfb7zf1Gq88IT5RdgWRR2Z6z7M9qrWLAHuXInKT73VDxHTeK2GvIWwtv3sO4YMzCZILHSOKn7LfpXonsF21TFoqO37yPCd2eN4I4OOI47xXk5cehm5XW5ulKUqo6KUpQClKUApSlAKUpQClKUApSlAK6Y9q/bnXubJlQfDyZhoXPNRuA4nXy3j2j9oRhcOVBhnUyRvW2N5HU+6PM8q8z4/GNeuNcbedw5DgB0FX4Mep2+CvJKkTsFeuXCxMsAJfcD4jHx1+VXA2iBbYsFyoMrR709ee6tbwuIyKxHvHRemhk/OmzXJF2399CR+JASPz+FexHLSXdmCWLVfj5ZYnaeHuKc6srDe3Ag6DdqG/vVZc2WGBazcFyN4ggj0/UCq+8wHhHqeZ/SsSsQZBII3EVU8urlGmOHT9LLXYuPbD3VcaMpmtx7YbdOOsC4xk29PIH+8/EVoox2b/mLm/iGjevA/XrVvsK6JZN6uP+4I3g6/Ksc+mjLIpo9DH1bjDTJblRijIFz7ywfxL4T8VAPrXzCbPuXPcRmjfAJjz5VOxGz2h7SwzWmzKBvKtAOn9B9TUnB9oHw1m5h7TD96uW6RBkfdU8uZ4zy33ZdaXtRTg9OTakyF3vdr3QMzJukcSFICg8QJJ8z0qI4g/5qK+IZJPIH56fnXM6ieWh/I/l8Kmm+5RJJN0WjY3vLQRxmIXwHc2UGXtzxH21nUR1IqsGGOaN/KOM7o8wR8aWp0jQgyPl/att2XsoQt69Nu2BIH2mHJQdy8m5aAHfXMs6Wxb08Fe/BZ9i/Z1dxYzmFQcev6CuO2L9nZl7urJZ2DAu4aIj7oGkj49RuqTi/aW6WTZw6i2kQI5deOvM/wBq68xGMNy5mczJk+mp+leXjjknO5fPselkUYwd8eP9nqnsX2jGLsgkjvFAzR9oHcw8+I4H0rYq8wey7tU+HxAUmdSVHMHV09d46ivTWFxC3EV0MqwBB6ETXZwcXR55lpSlQApSlAKUpQClKUApSlAK+E19ql7YY7usJdYb2GRfN9PpJ9KA6I9rHaA4i+VB8JM/yKSLY9dW860Gti2liMFccvcOKDNxTuisbgRImNN3Q1DXYBuScNdt3hyByPHVG49Jr1MePTFIyzlbsqrh3CpOxLZN+3ETnA13HMYIPTLmqSezWL3nDuPxZV+EnX0qDisPctsttlZX3xBkk8uekbq7JOtiWPTqV8GLa2ANi69pt6MVOs6qY31BirLadts2ZwRmAJkEakeLf1msQwFzLm7t8v3srR8YiuKMktyyU4t2uCFFS8A7IysvvSAo56/4PWsfd1ZYTAszi0vvkQT9xY8U9TPoDG8mOpO9iDmq3NlXChrgu5AUuoQzb+BBXThM7ula/i9hXhdKKhdZ8JOmnmeIrfezOzWt2ltEEqCWDxC68vl8atO0OFlM6D3SAOfAa1qaXDMMcsk24nUr7Oe2WDqR4T13QRqOoqRsfYt6/qi+AnKWJAX+8dOVbT3QbNm1Mfp+tcsNjMid08ALqp3aayDHnPpXPSTZKXUSrg54HZGHwam4zC7cXe5HgQngi/aedBPyrVdpbdbEXZckId2uq8c8/e4+UisO19rHENE5VH/LXdHXlJ+VVuIEebAH0IBgev5Vnnpey4NWDVH3S5f9GTFOZLbmBhh111HMGK427ZYHKPE24DkPeKj5R518FzTNvI0ccxwP5egrIbLZwbYJyxHSI38tfrXFEtlJvkj4bOGDIGzKZEA6EGvTnsp2331g2jvXxKP4WPiHo0/1Cuo9jIbyjM5D6KzQpAnUQDvEiPWtu7CucLi0SQVzC2SNxDAKd/DNlNR6rCtGpdinHncp6WjumlKV5hqFKUoBSlKAUpSgFK+MwGp0quxO3sMnvX7fkGDH4LNdSb4ONpcllXXvtmx/d4UAcnf1Vco+b/Kr6926wK774/pb9K619r+3rOLszYfMqqFJgjxG4CRr0j41ZHFLUrRHXF8M6cteJSvFRK+W9h8NfQ86xWrhHiBgjcdxE/2muQzW2BghlIIkR1HpUzbODCFXT/l3BmXpI90+WtelT5KrV15MVoPeILl3VdSSS0KNTE7tBUrDdo8QkhLjBSSQsmFk7l4gdKk4Pa74bBvaXL/4oeLST3amAeksD/TWvTUcbnbsuyQx6VW5u+D7Z3Qls3IecwmBIykc+hFWH/z0eIDDkV/vWiWmm2R91/8Acpn/AGCs2HE793+aVoTMU8aNu/aMBeZWNp7Vw7spEEyQD0M/SrS3sWzh7btZlmZdWbeNf8NaBdeTNWGzNr3FISSVbSN+8R8K6mkyuUW0dhHagW0tsAFo3zppy61lO1UuWitvU/bB3g6cOP8AatPwisRpu18R3Cd8c6kYL9yzshkkR566+tXPFtZkWVKTRLbCEHNI46edQcZhjBJ15VaXsQoAneRO/dUXFiFzAmDXUitzlVnX/wDw24DJQxv01+lfcSdATJneIjXf6bz6VdXu06gArZBO4EkjdxIXfWBtud4Dms2mgSBlIO8DfOu+sejGvpkepHJmf1Q/tFVhrizooHOSSI49PkanYLDXL1xkzZbYGZm91UTg2mk8ufxr5ZuWnzNka2APEQ6kCeUpJO/T/uDY1XQWx3iquoAIljzOok9N2+KIsbb7FtiMfaZrdjDhsgEBifeiZOm8mpmx9rBcUlq3mEAhiWJBuAToOGq76oMBcVWBDXG3kTAEgHqdf81qZsi8ov2yFOrgA5yd+mojrUsjcsbRVGCU09z1fg72dEcfaUN8QD+dZqquyzzg7B/+2o+Aj8qta8Q3ilKUApSuLsACSYA1J5CgPl68qgsxAUakkwAK687We0y3ZlbRH4yNf5VP1PwrWvab27klLZOUe6PvH7xHPkOFYNhdh0XNdxjK11Uz3M2otTuVVOjNqBmPHdWvHhS55/Bky56+35Kq12hxu0nYWJKr71y4xyr0HXoBUTFdn8TnPf4iLY3ldCTyAOgHU/Cp+w+0H7Pislo+AyCp908p5E1ufabA2b1tGK+G4uaOX+a1tUa2Zklkado622D2YTG3msW5Rl1LtdJ8P3gBE/Cs3abs22Ew1zDgEnOrAkznGZRmndw4cqjWNnuMclvCXGVp0YalRHi8xFTdt3Ll23ibdxxc7qAHiJI8RHpFRyJJp/uvyXY5S1bPsalgtnOSqXEzW54MkrI3gzoNBodNK3Q7DsphFzjMV3ZoiRzG6DPX5VoltWXVSfQzpW0WrOazauTIIghj9ob4B0ieNaopdirLKXLKbaOxzdI7sHNAABOmnA8qq8bsR7P/ADmtoTuXOrtHPKkkDzits2sP3Ja26h7gggHUDQiCOJEjppWsYXY9xzJnXeSZ+kk/KoZI1wXdNNyXudHDAYdGDKveMSP4VGhB/i4A1L/ZiDGQLA0zZiY8pgn0rduwGFsWro7/ALsDixJMegmPWqv2mY+w+Iy4U5gdCQIk8gOX1rzf1M/V0UewunxuDd/yUXe27amWWeSwT8F931NYf+JqB7kebEn4ACqq5cC6QCeJ3gHpBgxzM1wy8W/uf09a9D1H2PKlgi3ubV2YPfO2bcOu78hWwnCoWIWdOM6VQezwZ71wEeAJJHlPzrn2w2vkHc2zBaC8cF4DzO8/3q2E6Vsx58TlLRDuZ9p3oIAjVgq8yzGAPOpeyl79MoOYEacfhWvbM2tbui3aujKyOro3AsrTB5SNKj7E2pcwOIM+6D4h0J0K0nmV7cHcfTvTplyvx+xWbWwTWbrW3UrB0nlNccDZkyxhNzHz4DmePpJrtLb74faGDNxINxAGEaN1Go0mCK6re4XIAEDcqjcJ/wA1NZ3GjbCepUyRi3kBdwkkDhppqfvcz9BUVVIPIipN7xMQNZgr8B9frU2zsdzY/aG0shsubfDcl5np9N9RlOMeS2EJT+kwYQEyVEnQEdSdSekBtfOp2y1Vb9tQZOdZ+7732eLEc/rvqtu4rKsIAFJHUtAM5jx3jTcPnU7s9azYu0d4949IQmD612cqiytRtnqTsiP/AAdj8A+ZJq4qFsSxkw9lPu20B8wompteQaRSlKAVpftQ26MPhsswX3/hH6mPQGt0rpX2gXBjNqJh21s2jN78Fvev8znL6nlVuFXKyrM6iatsfYZvAX7yhrt7xWg85LNn/wBV+bt9kcoPGtg7JYFVOIuYi84sOnd52Mm4+YEm2DuAiJ61K2/tEYi1dNsgBZU5REQNAI5Vhv7Jt4jCWybkLbtiEDQTprXqRhpjR5ksjk9zWzgVu4lcNg1OV2BJ3sVUzLHnVn27xd21dVbT+G0oXoxG/wBJJrJ2Ny2RcKTmYsuY7wAYifL6197QWRdttzAqynZxyWom7EwYwuCu467/AOYvCBIjKDuVRy4k+Qqi2RiEOHFtvevXHYzyKwPlNLu03vYT95/pjJ8N1Oz2GUGz3o8IVp6EgxVU8epNFkJaXb8ms3cGiHx6HdBJ4GNANTWTG4rKFTMWCyAuaFXXhvG+fhWftBhe7v8Ae8CpcfjWB9Sp9aocQfFHEQPWBPzmrYZLimSePemTMNtDI4Z7YKA+LfMcYYnfXHaLsGKG6x/9OZhlOqmFEaiNI0M1EGmsx/F/7f1+dc1xGdcg94DwniwkkrI46kgeY1kVyUrLYRUXaMYwt0SNw4wc2nksn4xWHF3pZsugMZmPUCR08tSa428sSSQPs8536EfpxrLib75tYuLwkZtPP3h8ap0pcGp5Jy5ZCzge78Tv9OVfFEmpdu5Zb3rbrzKPoOuVwf8AdXM4a2R+7vCeIuKbZ9CCy/EipJEWzZ+yOKTD4TEX24nInNiADp8a03EXGdmdjLMZPmaudro6YfD2yDkVS7MNVL3GJHiGh8AXjxqnCzUpPaimC3cvIwI/e2/xr/uFWu2k4sJNpzaYfeALG2xjgRmH8o51k7ObKdrtu5klFYMSeOU/ZHmKlbYtMcTdJQsl2AyrE8CCJgBgYjnu41FQlpujk8i1qu3yiq2Nte5Zu96viEQ6blZPu6e6I3cqsdpbGX/zOGl7DkiBq1tyD4GjqdCN8iuVrs3kDXMTcCWUOmXe3KAdxPLfWPBdou4abFpFtHwtbbxd6vHvCd+m7lNFcVUhrUncN/wQDaVB49XX/TU7h/Gw3RqYBnyqNi8c7ACTlOoUaKDuMDhqKt8bsxLs38DJUavYPv2ucD7dvqKp7lqUYD7BzL1RoB+Hh/6qhOu5oxOS3RHLkBY4yT8Y3elbr7MNm9/ixpvyIeXigt8FU/GtIvcOgH0/vXfHsO2FlXvmEZVnX77gAfBB/wBVU55VD7kkjuACvtKVgJilKUBixV4IjOdyqSfQTXnLEbSacTdGrvcUHyUE6erk+grvftneyYK+f4I/qIH5150wV2HuK3HxDzG/5fStvSLuZOp32LfYeLy2DbcZRJa6W0gtu04mKl4LHr3YEjTTlx0+Va822BnAcZlCkDo06E86xYnEo3iDQ3Ot6kjI8dl4jXP3/dLCh98xBYA1Ew+OvsCrMqAaFz+XM1Bwe22RGRgSC2bTnEflVtgNhJctnEYm93azpaX3iOvKmo7prkj4vHIbC4XDqzEklmI1djyA3CrbAdnsQ9tBduLaWI5nTnyrJhdrWLCkWLaL/E2rH1qlxG13uPozMx4LUfuN+xN2rs1DbbDo5uFPECY8RBkjy4eorRL93JPFzvJGgnfAPHzrd8Lg3zB3dEM8SSetUPa7ZIzG9aIKM3iI3K/PoG48j51U/ZKuz/JoxNSX7o1l7xJkmTXBWM6TPCOdcWtsN43VYbFGS6rkBsnjIIkBU8RzeYER1qblStGmEU2kxtBJA+8om4BzaDmHTdPI+dRW95gd07+XUfpUjaW0mvX2vmFLMWMCAJ3iOXCKxY9PtL7pJH4W4g/l06g1GLbW52cYxlUeDg9w+a8OM+u+ay4HC966210LGNdwHEz0En0qNZB9OM7vjzq4wiCzh3viS12bdvov+o3UfZnSpJlU3S25MWKxz9+72mZFkBSCQMiAKs8CIUVJXaVlyov2VJJ1e2O7MGIzKPC2uu4GqzD2nInQL1ICDznQ+W+rbYfd95FoF7kElzIVRxIkT/3om2yE6jE3rYrWVsltJXRQYOo3QOf0moO179poIYh9CsrvYHUdNKo8N2htAqmhUsMxAy68d5kirjb+2reHYMFzSBkA+J1PmK06ld2YHCSX07s13tFcuXyUyxk8VsKZV1IEno43xyzctaG5ZbgpIGgI1+nWtjfblq6c5w+a5MoBcyMOWsHONN0T0iqfHWLE6Z7RIkZodTPlDLBBBENqKzTScrNmFOMVGqIVpmtsGGZGBlTqCD0Ndk9jthWtpI5uOqXgpBIAXPPMDSeo9eddeWsLc/02Vh/C66/ykg/EVL2fjMTauqq51c7hBBbp1rN1GOUl7Wej0+SMdmTsN2Xc402HEi23j65TAA6sREedenuzGyv2bDpb+17z/jO/4aD0rSfZp2dYkYq/4iPdJA8Tjj1C7geflXZdYpTcuRkcXK4ilKVEgKUpQFN2u2Y+Jwl2zbIDsAUnQFlYMATwmI9a80YrGDvGUqbd62SGB4EGPrpXqfaGMWzba4+5RPnyA6k10DtFwcRcvI5Q3WbvAR3oYkzEN4o1IkGtvS3TXYy59Ka8moXLobV1g8Su4+h3ViZrQ++f5R+tbEuxC8kCFHLienSsOI2YBWtplKkir2LfQ31BQwJOsaga61e9oMWLr/uxlGgArWrxFtww4b/I6GrGzcYwVh15jX48jXIPycmt7QS1bX35Y8ZMCrGxtNgIs2YHRfzqA5Yn3CT5VguX3Jy5gOg/tU7ojV8kvPDzig+XkDGnnWxnA2bdsnJkW4sm2+ZmKkfaG5ZHPWqXs7ZHeLcuhils5mBGhIVmUa9VFYtpX2vszFmJbxb4G+GHoflFRktWzJLbdFTtrYbWyHsyyt7jcQPun+IawTy51hsKbWGuggd7dyqDppbzAkepj0Aq/wBkvcUkMMyHQrw+dZ9qYQODdQFiq6pGunAL5fTSuQqO0/4fzuWObkvb8/4aGtpzuSRzywD66VJzIpO9s3vge7Bg8d549CKwY13YhrkqD7q66DovLrxqz2Vtm3hw8WVus9vKrXADkP3gu6fM1DLJxXtVmvDBTfvdIgWsA1xwizLEBZAVddBGu7XhVt2gv2g6pbIYWF7tQ0hRl0Y6e8SZJ4fGsPZ69Bu4p9TYQlCdT3lyVQdftN/LVMtpn8WgUcWIH13njprXU3RTKKc+dl8+fckvh7l45gQyjjKhUHI7go+tZGxTpbazZDKrE53GpuDzA0XpUa5dmFUQq7v4p3lup+UCvhtDePXp/aiQddyPlq52niS6WGJ0FrKerKcseoUGoAZhxNSrzFbSSFMs+hAjQJO6Dxj41NLY43bRXM4O8fD9DU1LneIVdixXVDvMfaUg6sIg9MpqJdK8AR6zHyqVsnBPdcC0CWGuo8I/EeA+tRe25JqyK+HMgL4pMLGsnlG8HpXbvss7B3H8d4sE+3qYH8C8C54nh9bD2fezTUXrshTrJ94jgqTuX+I7+HTuPC4ZbaBEUKqiABwrFmz6to8FsV5PtiyqKFUAKoAAG4AbgKyUpWYkKUpQClKqu020v2ew1we8fCvmePoAT6V2KcnSOSaStmp+0HbAZhh1OinxdXP6A/E9K632zaHepZUDTVjxO+B8zXza202TEC6ylkB1IMk8z1rlhLy3brXRuO6vWhBQjpR5spOT1MsmYIkVq+18dvqx2zjI0rT8dfk12TO44kXEPmNZcLaI1BIPSsdtatMLZqCVlsnRGuKTvZj5kmsC4g2mDJoRVw2HquxGGllXixA+Jj8660Ri7LXCY26qtbZCgupnUTwnLInXh9Km/wDDvBNvxEuWWP4p8JHWYrl2pxJOLW1Ztu3cJk0UkZYjxHco0zSfuisuwNp4db0XBeLDcyp+7DR9mDLHlMDnFFNdw4PlHHC4MwRqGJHhO+WiB8xUPFXMt+663ICuwzTvAO4DjPKrnHY9ba3L+kicgmTnIhB/KsE9QvOtGRizSdTUnJcHFHuXxt2cYT3lso/C4u8/i/w1W7Y7FYi0QACwA3EFWgkmcrb9/A12D7M+zffXVLDwLDP5A6D1Pymu7MVg0uLluIrryYAj51jyz9J1E04m5K2eStpjuLNrDnw/6t7Te7iFWOapv5FzVReJaGkkDQCfc6eVeqtodgsJdBAVkngDI+DgitaxfsgsEko1vXnby/Eo2vwouqXdE1Cjz5bSs6iK7rPsZXgbf9d0Vms+xxOLW/8A+jfUirf1WPwyt4pM6PKx4uHDof8ANfhUxdnXb1q0LaFozydwEsN5Om76V39s72WYa37zf0Iq/M5jWzYDsvhbUFbQJHF/Gf8Aq0HpVcur/wAUSWLydCdmPZdfxBDOCV6SqernVvJRNdy9mOwOHwoEqrsNwiEU8wPtHqflW3AV9rLPJKfLLUkj4K+0pUDopSlAKUpQCq/bmyUxVlrNyQrcVMFSNxHWrCldTado41ezOj+0nssxdpWuWL/fIoJKkZXA8tQ0cdQTwFa9hrbYcIrx4lJ0mAQd2vQiu/O1GJNvC3WUScuXyzkKT6Zp9K6N7S2iMs7sxAP8p/SvR6ecppuRizpRaSKDbN6TVAwmp+Nuawai24qx8iOyMmFs1cWEgVBstFSe+qSIS3JFxqq8Vch1bflIPwP9qliSahd7NyOApI7FF3tLG99ddrZm3cKsQNxIWNRXDHvCGXyxuC/mfy31jW0BrAk79Br586rto3CzATXGqOp2Rr10lQoJyjnxPE1P7ObNa9dVFBJJAAHEmsJsaAV3T7IezAt2/wBrceJpFvoNxb6gevOq5yUFqZJJydI3TsxsVcLYW2Izb3PNv0G7/vVvSlebJtu2bEklSFKUrh0UpSgFKUoBSlKAUpSgFKUoBSlKAUpSgMeITMjDTUEaiRqOI4ivO+2dmW7ZbDub9u9bE5WZipaJEBpGX8MCvRZrpz2kbUQ41wQJtKtsHyGY/NyK19I/c0Z+oWyZ1ZiBmEnfUEaVZ7WIzEpuNVloSa1spjwZkYmrHCWiaYXDCsmM2glleZ4Cu8bsi3eyPu0L4tJ/EdBVPs9pYDrUZrjXDnfedw5Cs2zj+8FQ1WyemkbJeOlVdpM12rS4dKh4MQxNWMqRIa141HWvTWy8KLVm3bXciKo9AK8y3bsOpr0xsbFi7YtXRue2rfFRWTq+EaOn5ZMpSlYjUKUpQClKUApSlAKUpQClKUApSlAKUpQClKUANdFe1/YN21iWxABNq8ZDD7LQAVPI6SPPoa71rhdthgQwBB3giQfQ1ZiyaHZCcNSo8ii0zHcamWMGRwr06/ZzCEycNYJ//En6VKwuzrVv/l2rafhRV+grT+qj4KfRfk8vX8Di8jOmHvFQCSwtuQABJJIEAVq3ey2ZjJr2hfTMrLzBHxFeONq4Lu2IiCNGB3hhoQfIgiuLK57+CWhR2OWBGYk19t3IckelccA8KxrAH1mrFIjW7NpV/CPKojXwKw/tPhquxN+pyyUVRgWWKxO413r7FNvjEYI2SfHh2iOOR5ZT5TnX+WvOLYiRWy+y7tZ+wY9LjmLN0d1e5BWIh/5WAPlm51myz1Ki/HCmerKV8VgRI1B3HnX2speKUpQClKUApSlAKUpQClKUApSlAKUpQClKUApSlAKUpQCvO3/xA7KtWMXau2tHxCM11OAZSAHHVpM9VniaUrqdHGjrFLvhr5n0pSrU2RozLidKwXbk0pXW2cSMOauJNKVVZM7v9jftPVVTZ+NaAPDh7zHSOFtyd0blPpyrvIUpXGdFKUrgFKUoBSlKAUpSgFKUoBSlKAUpSg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220" name="Picture 4" descr="http://entrenandoparaelexito.com/wp-content/uploads/2014/04/Potencial-Huma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841" y="3207896"/>
            <a:ext cx="4206562" cy="2535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6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4.1.2 ¿Quien soy y  quién quiero llegar a ser?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18058" y="1452917"/>
            <a:ext cx="10058400" cy="4023360"/>
          </a:xfrm>
        </p:spPr>
        <p:txBody>
          <a:bodyPr/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sz="2800" dirty="0" smtClean="0"/>
              <a:t>Son las repuestas principales que te llevarán a planear tu vida y a conseguir el éxito</a:t>
            </a:r>
          </a:p>
          <a:p>
            <a:pPr marL="0" indent="0">
              <a:buNone/>
            </a:pPr>
            <a:endParaRPr lang="es-MX" sz="2800" dirty="0" smtClean="0"/>
          </a:p>
          <a:p>
            <a:endParaRPr lang="es-MX" sz="2800" dirty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Rectángulo redondeado 3"/>
          <p:cNvSpPr/>
          <p:nvPr/>
        </p:nvSpPr>
        <p:spPr>
          <a:xfrm>
            <a:off x="377638" y="2820912"/>
            <a:ext cx="2064148" cy="11055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¿Quién soy?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2539648" y="2799396"/>
            <a:ext cx="1949366" cy="10942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¿A dónde quiero llegar?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5615471" y="2820912"/>
            <a:ext cx="2140596" cy="1033936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 smtClean="0">
              <a:solidFill>
                <a:schemeClr val="tx1"/>
              </a:solidFill>
            </a:endParaRP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PLAN DE VIDA</a:t>
            </a:r>
          </a:p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8896981" y="2720011"/>
            <a:ext cx="2480018" cy="109428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EXITO</a:t>
            </a:r>
            <a:endParaRPr lang="es-MX" dirty="0"/>
          </a:p>
        </p:txBody>
      </p:sp>
      <p:pic>
        <p:nvPicPr>
          <p:cNvPr id="5122" name="Picture 2" descr="http://images.gofreedownload.net/tango-style-equals-16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381" y="2767794"/>
            <a:ext cx="950275" cy="998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images.gofreedownload.net/tango-style-equals-16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608" y="2767794"/>
            <a:ext cx="941704" cy="998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cincominutos.com.mx/wp-content/uploads/2008/06/ad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84" y="4043372"/>
            <a:ext cx="1373422" cy="154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fs01.androidpit.info/a/32/4a/quien-quiero-ser-324ac3-h9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547" y="4161248"/>
            <a:ext cx="1460885" cy="1431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somos1car.files.wordpress.com/2011/01/plan-de-vid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174" y="4043371"/>
            <a:ext cx="1603947" cy="154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encrypted-tbn1.gstatic.com/images?q=tbn:ANd9GcSZVyTDWmcLaD63lN0sAxa1P3mBipSyfWbJ-wPWUDlgA9pqLav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8520" y="4091497"/>
            <a:ext cx="1717160" cy="154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46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4.3 Beneficios que genera elaborar un plan de vida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s-MX" sz="2800" dirty="0" smtClean="0"/>
              <a:t>Conocimiento  de si mismo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s-MX" sz="2800" dirty="0"/>
              <a:t>Jerarquizar necesidades y establecer prioridades en su </a:t>
            </a:r>
            <a:r>
              <a:rPr lang="es-MX" sz="2800" dirty="0" smtClean="0"/>
              <a:t>vida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s-MX" sz="2800" dirty="0" smtClean="0"/>
              <a:t>A través de la reflexión buscar mentalmente lo que se quiere construir y los recursos con los que se cuenta para fijar objetivos claros y alcanzables.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s-MX" sz="2800" dirty="0"/>
              <a:t>Lograr un equilibrio entre la vida familiar, personal, laboral y </a:t>
            </a:r>
            <a:r>
              <a:rPr lang="es-MX" sz="2800" dirty="0" smtClean="0"/>
              <a:t>social.</a:t>
            </a:r>
          </a:p>
          <a:p>
            <a:pPr>
              <a:buFont typeface="Wingdings" panose="05000000000000000000" pitchFamily="2" charset="2"/>
              <a:buChar char="q"/>
            </a:pPr>
            <a:endParaRPr lang="es-MX" dirty="0"/>
          </a:p>
          <a:p>
            <a:pPr>
              <a:buFont typeface="Wingdings" panose="05000000000000000000" pitchFamily="2" charset="2"/>
              <a:buChar char="q"/>
            </a:pPr>
            <a:endParaRPr lang="es-MX" dirty="0" smtClean="0"/>
          </a:p>
          <a:p>
            <a:pPr>
              <a:buFont typeface="Wingdings" panose="05000000000000000000" pitchFamily="2" charset="2"/>
              <a:buChar char="q"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6146" name="Picture 2" descr="http://4.bp.blogspot.com/-Zxq06vSWLQE/T3cwcD-2WKI/AAAAAAAAAFM/BNZOw0nKbjA/s1600/portada+plan+de+vid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7734" y="4871803"/>
            <a:ext cx="3752850" cy="1454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79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COMPETENCIAS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2800" dirty="0"/>
              <a:t>1. Se  conoce  y  valora  así mismo  y  aborda  problemas y  retos  teniendo  en  cuenta los objetivos que persigue</a:t>
            </a:r>
            <a:r>
              <a:rPr lang="es-MX" sz="2800" dirty="0" smtClean="0"/>
              <a:t>.</a:t>
            </a:r>
            <a:endParaRPr lang="es-MX" sz="2800" dirty="0"/>
          </a:p>
          <a:p>
            <a:pPr algn="just"/>
            <a:r>
              <a:rPr lang="es-MX" sz="2800" dirty="0"/>
              <a:t>3.  Elige y practica estilos de vida saludables</a:t>
            </a:r>
            <a:r>
              <a:rPr lang="es-MX" sz="2800" dirty="0" smtClean="0"/>
              <a:t>.</a:t>
            </a:r>
            <a:endParaRPr lang="es-MX" sz="2800" dirty="0"/>
          </a:p>
          <a:p>
            <a:pPr algn="just"/>
            <a:r>
              <a:rPr lang="es-MX" sz="2800" dirty="0"/>
              <a:t>5. Desarrolla innovaciones y propone  soluciones  a problemas  a  partir  de métodos establecidos.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9280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753849"/>
            <a:ext cx="10058400" cy="4115245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/>
              <a:t> Definirá </a:t>
            </a:r>
            <a:r>
              <a:rPr lang="es-MX" sz="2800" dirty="0"/>
              <a:t>la dirección que tendrá tu vida a través de la reflexión </a:t>
            </a:r>
            <a:r>
              <a:rPr lang="es-MX" sz="2800" dirty="0" smtClean="0"/>
              <a:t>y el conocimiento de ti mismo, reconociendo y adquiriendo habilidades personales y sociales que te permitan establecer metas claras para alcanzar un futuro exitoso.</a:t>
            </a:r>
            <a:endParaRPr lang="es-MX" sz="2800" dirty="0"/>
          </a:p>
          <a:p>
            <a:endParaRPr lang="es-MX" sz="2800" dirty="0" smtClean="0"/>
          </a:p>
          <a:p>
            <a:endParaRPr lang="es-MX" sz="2800" dirty="0"/>
          </a:p>
          <a:p>
            <a:endParaRPr lang="es-MX" sz="2800" dirty="0"/>
          </a:p>
        </p:txBody>
      </p:sp>
      <p:sp>
        <p:nvSpPr>
          <p:cNvPr id="4" name="AutoShape 2" descr="data:image/jpeg;base64,/9j/4AAQSkZJRgABAQAAAQABAAD/2wCEAAkGBxQTEhQUEhQVFBUVFBUVFRUUFhQUFRQWFRQWFhQXFhUYHCggGBolHBQUITEhJSorLi4uFx8zODMsNygtLisBCgoKDg0OGxAQGy0kHyQsLCwsLywsLCwsLCwsLCwsLCwsLSwsLCwsLCwsLCwsLCwsLCwsLCwsLCwsLCwsLCwsLP/AABEIANAA8gMBIgACEQEDEQH/xAAcAAACAgMBAQAAAAAAAAAAAAADBAIFAQYHAAj/xAA+EAABBAAEBAMGBQMCBAcAAAABAAIDEQQSITEFQVFhE3GBBgciMpGhFLHB0fBCUuEzghViovEIFiNTY3Jz/8QAGgEAAgMBAQAAAAAAAAAAAAAAAgMAAQQFBv/EACwRAAICAgEEAQMEAQUAAAAAAAABAhEDIRIEEzFRQRQioWFxkbEyBUKB0eH/2gAMAwEAAhEDEQA/AOTNCK0LDWorWrvxRzZMw0I8RpHwGCMjg0K/fwER0DvuTyQzyxjpgqEpq0UkMDibDVtHDMBPNG+Oi0BtjUfdQw+Kji+YWeW2qegnOJeQwmKxVjy2PVZZ5Jv4pezRDHGPzb9GmzwFpIO43WYY/Ouu6vsdwiSAXMx2UnRwFsdrpr17IbAws5g8qr7rdHKmrWzE8TTp6E8Pg85OjstaU0uPrWyvMJxeSOBzAwPa4Oab1NDS6G3qm+E8OJBbFKGkggkHUX2CreKSS4UmEHuXUPivetElyWWXDz+g5ReKPLx+xrZaQeik2ud39llwWMq6NGGyOVZaxNYaKzXVOYXh4Jp1j+aX2Qymo+QknLSK7wDuASPJEiaOY5adCts4c1gcWEZa0Jbrdj/KJ7W4GDw2ujGVzR8WmUusi7b67rOuqTmoNeR0unfByvwafDIWmxoRqCrR/EXGPJ4jjdkgADU72fJV2RGw7dR+q1TintmaM2vAJuHPRe8NWksbclh3xHcEDl0ISRYqjKyPQv4YUBGj5EXD5R8wsaplgCTmrxGiYxLBfw2RytQe3RWiJitL1ImVZyoy+QINUg1FDFJrELLsDkWRGmCFEtVAWzGRvUryxSwqonIomtRoo7/yogIsYWE3tm5+zPDC/VlNcP6jYarDiGLhY9zJXNc4AXlNi+YtanBxaUZaeRl5j9RzQZHZiXHUn7+ayfTOU7k9foP+pUY1FbG8U9rz8LaCuvZjDEvG4F77JPhuGbpmP7LdOH+E1oygk6fLST1M+K4od08eT5Mj7cxmPB5fFOpbbC27BPInbZaDh5WCMtcDd2CN/wDsts9qvGka04g6Zi1gAAyAbXVZj3WpsY0Hqn9DGsVN3u9GfrJN5bXqtj3DoSXNMWYnpYafqkuMNk8V3ihwJOgPTsdlb8M4g1gIJeN/lI1+yq+ISBzyW7HtVrVi5dx2jPlce2qYg1inkAPX8lIMRosM47C1rsxq2M4TEi/iAo1ZA28u6cxXECD/AOm4kHqAD+qBheGvOuQ12BI+qtmFkYrI3N1ddj0B3WPI4XpWbMfPjt0VUczhIHNacwN/FZ176J+aV85Jla9znDKKPhtHkNj66KcAl8VtkW6tfh16a8ls2G4J4lkyVID8Qc6/oB9knLmjCmx+LFKdpGkYvg8sYtzQOgsX/O6SDSuiD2c+MNe682hNm6PKtgoe1HBYo2tDYnmtCWg2B10H2KvH/qEW1F7b9AZOhkk5LVezRoYq1cDX2vlagWaJp+IeW5C4lo2G32HNO4bhZdGZDo3qdAfLqVsc+O5GJR5OolG5iiGp2aGigtjsp6ehDbWgEjAD17+ihK3RMyso0hzBEiKXkUpeyotKTW6oyWNYThj3tLgWgA1q4A+g57hLyQlpogg99E47FfKWta3KBsKuv7uqBLKXG3Gztr0SY8734DlOFa8gMqnHh3O+VpdXQWiR76i+xVtgcQ8ACNlHmW3bvMlDkm4rReJKb2yk/Cu/tXlsRnPOEHudz5915K78vRo7Mfb/AI/8OehqmwIgYpBiUhjZJgVthpIyzIYwHAGpLN3vrXJVcYTLQrlGwFOizwUkegfba5gkk+QW+cHDHRh0TXv11OgIo77rmjVu/sViZM1AOOh0A+E+fTXmsPXYvs5Jmzos338WbNxqJkzYWEEZ3HQjW2jTy5rSuN8Bex5DWaDbuAN1ee0vtM8ubH4YaYzZsgkP7FprS0jNxYSlniOI65dfSis/SwzYkn8fyaOoliyNp+TVHxkaFCLVsfEcEHH4Gm6vTnapnx0ei6+LIpI5ObG4MXaxWfDXNFl1+iTDUaIao5q1QvHLi7LSBrxqw1zoEjyTHhOe4mT5jpty8wi8Aw5fIAC0aXblvOE4SBq85z229Fyup6hYnXz+Tq4MPcVmk4HhzS8NcSSTprlA+queLtMIYZGPDGkBsjHAuPmeS2ebhDH6EAV21F87Wr+0QkwzTGynQuFEkA2513re/wCyz4s3eml+P+h+SHag2Di9pixpELHkVq9+pF8zX0tUGJ41O4kiR4uxQca1S7XurLZy9OSbwmGBBsWfP9F0o4ceO3RzpZ8mXSZTtj6p+J3w0rB3B3DUDTbqbT+F4Q5ot8TiKvfLfWuvojydRChePp5pmtOwznmmiyp4jg0kbQ57aBFg6FbXgsFGX57Y0B3wssnTlqQj8U4iZgYiK1qsrdhuQ69Ep9XLklFa+Ry6OHFyk9/Bzx8eqBiWUaKtsbCGnQ2VX4hnNdPHKzlZI8bQmGqUbEZjERrExyFoEI1kRJtjdERkSW5jFGwOHgF6rbMM7Dxta4B+atgCdf8AlJ39FQ4dh2AOquMOxzS1xcBVZXauLeen0pYOp+7yzpdJ9vhCLsBKST4btdV5baMbL/7kP0f+ywsf1OT0vybfp4e3+DjTWLPhphrL2UwxbUznsVDFNiMY1jInJiZMm1q2bgvFXxtLeR2s1l60tdgVrg3Abi/2Sc8FKNNDunm4ytMlixZLibJJOn5oUQ1Gv0TcWHa41my9L29eiK7h5a3MarsQT9EKkkqGOLbsx+NkbsSPSrHcc0tiWGQ5jQPOhQPc91Z4XEANIc0E60TRrbl6JV79ToPoPyUhp6VEntbdlNI9rPmcG+ZATMTxZFiwASOYBuj9ikfaDgxnbQeWkbaAi99TVj0PoqPgmN/BPdFigW5iCJNXAgAADyH6op53GVSWvYqGFSjcXv0b3hXVqFe4PisrRo6h6KjwL2uAc0hzTsQbB9VZMSssYy8qxuKco/JZu4vKWu+Mj6BUWKxUjxlc4kA2AepVlEy9+abj4AS3NYA6bkpMHjxPehslkyqkUmDiAcMwscxsrAvBdZFjl5LL4/DcW6E7dfzQjGU1vk7AVwVF/BxKCMDKHF1f1DMPLfTzSfFeKvkIo0K2qqJ3rXVc89pfaYXEzBSeJiM5AawZ2kEFpDuRN0R5dFc+zHDsZGC7FzZy4fJvkJN7gb69xyGyyxhjU9b/AFNMpzcN6HHh3VQ8M72U1IxCpdBPRz2B/CCrO385KqxLdVdSR2h/8IkcMzWEjqBabDIo7kxWSDkqiinjhJ0AJKeHC3gWWuG3I81b8D4ZKXExszOZuNNPQq6x34qIF8jdNL1GUdBQScvVNT4xr+djsPSJw5Sv+NGu8N4Q2RwaXhgrVzq0+4R/+GxxvLXOLgNA5ny3yJJ78vugMBJJUqJ3KqXNv/LQUeCWo7CENbtZdWp2F63XbZLPcfTevyTsGGLiABqdBeibwvBM7i1z2tIdR5/RLeSEP8mNUJy/xRr5e/q76leW2f8AlJ394WUP1mH2F9Jm9HJ2JhovzQI0wwLRRkskI1gwpqIWjeCop0U42INjTULlMwrzY0d2ClQ4wIwBQYE81tpMtD47F8i8Ik2Il4tUUimhR0areNcEZiWZHkijbXN3B8uaunMXmxInTVMBNp2jlzpsRwyfI12Zhp1EEMkFa6cnDawulezXHIcW24zTx80Z+ZvfuO4U+JcIjxETo5BoQaNasdyc3oQuN8SwM2EmLHWx7TbXNJFjk5jhyKwTcsL1uP8AR0IKOZb1L+zqXvK4zLhIYhC7I6VzgXjdrWBtgdCS4a9kj7rfarESPkw8sj5KYXte4lzmgEAtLjqQbFeRXPeKcdxGIaxs8rpAyy3Mbq6vXntzQ+D8Vlw0olhdlcARqLBDhRBHPr5gLM8lzt+DSsdQpeTunFMYyBjpZnZWt3J3J5ADmT0XOOI+0WJ4nK3C4VpjjeaI/qcP6nSuGzB0H30WtyYjF4+ZrSZJ5D8reQ60PlaOp0Xb/YT2PiwMWYtzTvaBI+9uZYzT5b+tJk8rnpeBcMSht+Rj2J93UGFZeskjhT5dAfJjSPhb23NC0/jcMGOLbsjQqzxEjqFNydxYtJ+AeavFcfL16BzU/C/5KeWFYbh1avhXo4Vq7ujL2tiUOEJ2H5K14ThTI9wz5Gt+GhTb2Bva1PDYoRA2L51aXk4hlaWNY2yDtyvnf6JE3OdpI0wUIU2yxlibhbeyQOPNvw2b2Wv8W4hJNo4mul6dlLD4ayM3VXUELY/ippFVQ+I+Z7KlxxO3tkfLKqWka3heHuds0nyCYxODczcVf5eXJPniBa40AAdh0vn5pGWQuJvmbKcpTk7fgU4wiqXkHEAK7G6T+I4jmGjQ2ti0EHbraXDLWTHSGSi3sKLcVoh+Lk/vd9V5RyryvjH0Vyl7OYMTkKUYE3Et7OansdiCbjSsKdjakyHxJGFQ8BORBG8FCp0E4WIxxJ6BqyIUaNiqUrLiqM+GveEmmRoggQcw+NleYlJjE26FREaPkBxBBi0z3sYQHCxyV8TJQ2+Ya9rr9La1b+2Ja57wsGX8PnA3aGv9GvBP2tKyu4NDcX2zTOGry8vLmnTOxe4TDR5cVK4W7NGwdm05xHqa+i6nisRfytryXNPcdhiMJM+vnnodwxg/VxXT4mjmmJJbFSbekLxi91l0P7prJ2U43kbK3L0Dx+GV0kFbqMkdbHVXczrbR08qVfFCAdSrjkbWypY68CcOGG7v8IWOfZy0Ph0JHNW2JaGiw4dtNfJUzzaZjfJ8gMi4qgRNLEmK6WOuq9Ih5VoUV8iOTXgBIbNo0MSLHBaZbFSkppaRIx+WCDVnwrTLIEYxJDmOUbK/8MvJ7J2WFXNl8DkDYkaNiaaxEZEulzOb2yMTU/A1BbEmY9EuTsZFUNxtR4ygxJpjEljUEZHaMyFYi0TsbbSpSaGKIJkdJ1kNhQbGmYTSXKQyKFJIEHwlbPbaCY0UchUoCbI0txaFhhlEpAjMbxITsG5TmOvZWvhLRffI8swAAflzzMaW85GhrnZfQhp9FHPVkjC3Rw94FmjYvQ7WORrkory8shtPoP3UmI8OibFJnLS7xNKLJHHM5tdrFHnut2iC4j7iJ3/jJowfgdhy9w5ZmSMDT5/G4eq7iI01PQlqmFbIih/8pAylMNiJCB0ErFnndAKsfwbjyQcRgCBuD1HNXGcfBTiyqxBtAay03JGpRxUtHKkI42xI4cr3gJ15Xo4tbU5snBAsPCnPwumyy1qO0pMpNjoxSMR4akR8NakKOYqJs6lKdv5GqkE+FeQfCK8g4r2Xyfo5S2JEYylOMJhjF1eRyaAnVFiaQi+AptaVfInExGnInIEcSdggJ2CCUkMhFh4gCmYxSzh+Hv5BNfh3DcHRZ3ki3SY9Y5fKJRi1MMQ26JiM2lsNGWBTMak1qI1VZdAmxrhfvs414uMbh2utmHb8Q/8Alfq7zpuQdtV3stXy/wC30zX8RxbmElvjvFnqDTvSwa7Kmw4rZSYaB0j2sYC5z3BrWjcucaAHqU3x/g8mEnfh5qzxkXlJLTmaHAgkCxRC3f3H8EE2NdO8W3DMzD/9X2GedAPPoE97/uHhuIw8wH+pE5jjyuNwr1p/2Qh3s173QcS8HikF/LLmhP8AvHw/9bWL6WdrsF8p+wcYdxHBAuDB+JhNnq14cB6kAeq+sxtsqbLBMjH9Sk6VrR8NobwhOYVKvyVdeDM2JJOh05IdXvawRSxmTKrwBfsFMRyCi2MlZITuHKJukClbBQYLm40PqjS4QDZ35I7yTpyUDAeaTzb8sbxSE2sKK1nVGyBZDVbkUogiFEPF7aJwQjWz9Eo+O7IvRL5L5Dp/BPxmdF5IeC9eVcYe/wAl3P0c/ggc7ZpPkCmWQkbivNX/AAqOBguyTzzBT9oMS17WZS3QmqIJqvsih1k5T48aQmfSxjDlyKRsSK2BeicmY1q5szqKADDJ7DYx0dAbeovzrdSY1SdFaFyUtSCinHaHcJxFt5iAPLn56osuOsuy2Ae9/mqtsCyGlqDtwu0M7sq2OUpNWIJbRmsV2VQWNyICgAUiNcqLEfafin4bB4ifnHE4t/8AuRlZ/wBRavlR7iSSdSTZPUld999uPMfDvDA/15mMOuwZct99WNHquDYPDOlkZGzVz3tY0dXOIaPuUIyJ3v3I4AR8O8TnNK9xPZh8MAdvgd9Soe/LBB/D2yH5opmEeTwWuHlt9At44FwtuGw8MDNRFG1l9SB8R9TZ9Un7ZcE/G4KbDg057QWE7B7CHMvoLAB7Eqyvk+WYJSxzXNNOaQ4HoQbC+v8AguPbiIIpm6iWNjxv/U0HmvkCeJzHOa4Frmktc06EEGiCOthfTPui4iZuF4cuBBjDob6iM00j/bQ9ChYZuo8kKUKeZDe5CiCzmqOVFIWC1NsGgYYjtKDWqOxhQyZaRNq8Vi14uQFmCVHxFhxQyURQQSaorsQQ0BqVKjSGUUwk6CGM9T9FlQzn+FZS+Mg+UTXZ4WZSACRvd/L27peDBsN0XaC/luvodk4YWnb76hRjhLPi5c+X2SYzaWmW4pvaITcOaBbXi+9i/shCKhe6sH4kOGuv3UZGAtAFpuPLL/cLnjXwLQOtOhtbpHwq2RYy4Jzd+BSiNhq86NZgIdpevfRFLaQqewuAo1lJqJ3NZAC9iuJRYeF8kzxHG3UuNV0A7k3QHdFKeiRhsZk1AQ2sXIuMe+p4Lhg4GhuwfPZce+RhAH1K07jPt/xDEXmxBa038EQEQoiiPh1PqVIthOKNo99ntQyZ0eEiLXiJwkfI1wcM9OaGCugJvuR0Wpe7nGYaDHRzYt5ZHEC9tNc+5NmAhoJrUn/atZWQiIfRmA963DZHhpkfHf8AVJGWtvoSLr10W0u41hgxshnhEbhbXmRga4VfwknXS18lFYtUVRtHvKxOGlx8s2EkEkcuV5Ia9oEhFPFOaCdRmv8A5l0D3Ee1ZN8Pe0U0PlieN9wXsI57kg+a4vaf4dMY5GSRufG9hDg6M5XDrR61ajLPr1ZyKr9lS44WFzp3YnOwPErmNjc5r/iaC1ulgGvRWwQWFRHwV4xojXKVnoq5F8QMcOu3qpPbXNZy30WKQ8i6BkKDkQhRIRJg0CIUmxqbWI+Wv8/so5kUQHg80OVyLM6tklI4lCnZb0RzLKx4a8jtA0a7gMa1x0fTul/org/G2ida6qlEULqNNJrtfZWURttC/rqFx1mdnQeNUL+EW3eyn4wGy8+KxuUJgI5X5fstCzIR2vQ0ynbKYjChCwfM0URvpX1CMJApHM2SWJI8MKD2/nZSbG4A8wPr/lEjcjs+qJzspRoXibYvbsVzv3444x4OKEGvGl1HVsYzHy+IsXUco6Li/wD4g3nxcG3+kRykeZcwO+wam4cknKmBOEUrRyVqyCsLC2iSS8VIAZe9/ZQKhCQKxSwvKEPZU3h3VXJKtCZYPt2VMtHVPdz7yGYRn4fFZjECXRvZ8RiB1c0t3LLs6WRZ9Oz8K4jFiImzQPEkbtnN7GiDzBB0or5NY9ugJN/blR7LePdJ7Qy4TGxwZs8GKkbG5hs5JCCGPaNgboHqPIJUkGmfQwCK0KAU2lJ5BtGShOCK8dEIhVyIkQKjSmVi1OZfEiApONrLVlzgqcycRdzb6qIjRXKBcFXMviY8E9vqF5RteVdwnE5ngMLIB8oB7Gj9NlYRmVpvJZ65iD9ivNlHL6I4xQ05HquO8jbOkkkOYfEueKe3L6/4RQzTQpOWQnUL0M56hXHI0DKCfwPskcptdaB4l+fZYtMWZC3iY8zzWMVxKKAZppY4m9ZHtYD5WdVUcT4vFhmGSeRsbR1Op7NaNXHyXEfbPj54hP4gtrGDJE075RrZH9xOv0WvBjllf6CMrUP3PobBe0WFl/08TA+v7ZWH7Xa4B7b+1MuPlzyU2OMvbCxo0DXO1JPNxyNs9gtedqACG96Go/x+ynRLLNkA9vsea6GLAoO7syynyAEBwrYjY9e35oEkRbuEy4AURemum69LICbB5ag9fIp4AtfpSzJ25ojQCNKv6fRRD+TlCEMhUmRWouKyAQoUZewtI15LLJaPZYzE6b9uiiRqoWSfLenqFY8Nx74pI5WEZonskaTsHxuDm31FgfdVVI8Tm1qo0Q+veB8VjxUEc8RtkjQR1B/qaehBsEdk+FyT/wAPU73Q4th1a2SJzdbALmuzUP8Aa1dbIK5uR8ZND07RK0NyzaiSlPIWkRJUCVklQL0LyjEiYcsE90EyKDnoe6GoBi5RL+yCXoT5UDzBLGMeL5LyT8ReVd4vtnOocWORpMx4kDnfkP1WssxfcIzcZ3SXhZttG0N4iOSw7GNAJOgAsnYCtytdbiwtc9pfaoBpigIJcC17uTRsQORKLH00pSpAZMkYq2bTJ7fYVovM9w5Uw/rSoOO+8t5GXCtMfWR4Bd5NbqB5m1z8uOg5cgpy4cgXYrz+y60Ogwxd1f7nMl1WRqv6I43HSSuzyvc93V5Lj99kXAscBmaRQOx58v1QBhzv9tljxHAVZA/lrbSWkZvPkdxsjSQW6W2nDSh/K5dEsHkAtB6HRZa0XzIvQnSx+hWasVegVFkYJy066t59/wCao8eR1jLzsbbE1X5JR5o/tagJCP5srKDSRgEa1+n7qEnxc+w5fVRH2/NGYG1d69Dp9FCGIo2jU615VqsyvAogad7Q5CPP+dVi707aKEMjVeMB3H/bzUnAa1ppt/hZZp3KhALh1CywBGzgiqAI6qAZR+KwOoUIdO9xPHmQYuSCR2UYlrRHe3iMJIaTyJBdXU0PP6AK+NYxsQT100IIXRfYH3rT4V/h418mIw7gAC4h8sRsfEHHV7au2mzoKrW+f1fTTk+UP4DjKj6Begueq7gntRhcaHnCzNlyGnAZmuG9HK4A0aNHY0jYial5zP1TxT4y0zVijyCSSoD5knLiUpJiktdXZuh07ZZOnQziFVOxaE7GIu82aF0zLZ+IQH4hVT8al34/uiUpMYunoufxK8qH8esI/uL7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172" name="Picture 4" descr="http://www.mercadodedinerousa.com/images/stories/2015/2/exi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530" y="3312825"/>
            <a:ext cx="4248150" cy="25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MX" dirty="0" smtClean="0"/>
              <a:t> </a:t>
            </a:r>
            <a:r>
              <a:rPr lang="es-MX" b="1" dirty="0"/>
              <a:t>U</a:t>
            </a:r>
            <a:r>
              <a:rPr lang="es-MX" b="1" dirty="0" smtClean="0"/>
              <a:t>n plan de vida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78076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Elaborar un plan de vida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4023360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P</a:t>
            </a:r>
            <a:r>
              <a:rPr lang="es-MX" sz="2800" dirty="0" smtClean="0"/>
              <a:t>ara ti que sólo te preocupas por el aquí y el ahora puede resultar estresante, difícil y laborioso; sin embargo, en este momento de tu vida es importante reflexionar sobre aquello que deseas para tu futuro, Saber qué necesitas para conseguirlo y cómo lo vas a hacer te permitirá ser dueño de ti mismo.</a:t>
            </a:r>
            <a:endParaRPr lang="es-MX" sz="2800" dirty="0"/>
          </a:p>
        </p:txBody>
      </p:sp>
      <p:pic>
        <p:nvPicPr>
          <p:cNvPr id="2050" name="Picture 2" descr="http://3.bp.blogspot.com/-bsfx0Xev6Ak/UYnoh77pmmI/AAAAAAAAAD4/cecgiDcDNzY/s72-c/PLANEANDO+MI+FUTU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942" y="3567659"/>
            <a:ext cx="3591966" cy="268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53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Al elaborar tu plan de vida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60239" y="2130548"/>
            <a:ext cx="10058400" cy="4023360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T</a:t>
            </a:r>
            <a:r>
              <a:rPr lang="es-MX" sz="2800" dirty="0" smtClean="0"/>
              <a:t>e darás cuenta que surge la necesidad de tomar decisiones importantes, y esto es vital para la construcción de tu futuro en todas las áreas de tu vida, además, de ellas dependerá la claridad del camino que tomes.</a:t>
            </a:r>
            <a:endParaRPr lang="es-MX" sz="2800" dirty="0"/>
          </a:p>
        </p:txBody>
      </p:sp>
      <p:pic>
        <p:nvPicPr>
          <p:cNvPr id="1026" name="Picture 2" descr="https://encrypted-tbn1.gstatic.com/images?q=tbn:ANd9GcQDl8IDwQGZORd2118F0WL-h5oW8Mqi34KeLEs0O2BKnbASjwR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375" y="3982207"/>
            <a:ext cx="2105025" cy="21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011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32192" y="280220"/>
            <a:ext cx="10058400" cy="1450757"/>
          </a:xfrm>
        </p:spPr>
        <p:txBody>
          <a:bodyPr/>
          <a:lstStyle/>
          <a:p>
            <a:r>
              <a:rPr lang="es-MX" b="1" dirty="0" smtClean="0"/>
              <a:t>Reflexión</a:t>
            </a:r>
            <a:br>
              <a:rPr lang="es-MX" b="1" dirty="0" smtClean="0"/>
            </a:b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La vida consiste en atreverse, correr riesgos, alcanzar metas, lograr objetivos. Para todo ello se requiere dirección en las acciones e identificar los recursos.</a:t>
            </a:r>
          </a:p>
          <a:p>
            <a:endParaRPr lang="es-MX" sz="2800" dirty="0"/>
          </a:p>
        </p:txBody>
      </p:sp>
      <p:pic>
        <p:nvPicPr>
          <p:cNvPr id="8194" name="Picture 2" descr="http://photos1.blogger.com/img/291/945/640/aguil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074" y="3104838"/>
            <a:ext cx="4743450" cy="3101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86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i="1" dirty="0" smtClean="0"/>
              <a:t>Tú eres lo que es el profundo deseo que te impulsa.</a:t>
            </a:r>
          </a:p>
          <a:p>
            <a:r>
              <a:rPr lang="es-MX" sz="2800" i="1" dirty="0" smtClean="0"/>
              <a:t>Tal como es tu deseo es tu voluntad.</a:t>
            </a:r>
          </a:p>
          <a:p>
            <a:r>
              <a:rPr lang="es-MX" sz="2800" i="1" dirty="0" smtClean="0"/>
              <a:t>Tal como es tu voluntad son tus actos.</a:t>
            </a:r>
          </a:p>
          <a:p>
            <a:r>
              <a:rPr lang="es-MX" sz="2800" i="1" dirty="0" smtClean="0"/>
              <a:t>Tal como son tus actos es tu destino.</a:t>
            </a:r>
          </a:p>
          <a:p>
            <a:endParaRPr lang="es-MX" sz="2800" dirty="0"/>
          </a:p>
          <a:p>
            <a:pPr marL="1471400" lvl="8" indent="0" algn="r">
              <a:buNone/>
            </a:pPr>
            <a:r>
              <a:rPr lang="es-MX" sz="2800" i="1" dirty="0" err="1" smtClean="0"/>
              <a:t>Brihhadaranyakab</a:t>
            </a:r>
            <a:r>
              <a:rPr lang="es-MX" sz="2800" i="1" dirty="0" smtClean="0"/>
              <a:t> </a:t>
            </a:r>
            <a:r>
              <a:rPr lang="es-MX" sz="2800" i="1" dirty="0" err="1" smtClean="0"/>
              <a:t>Upanishad</a:t>
            </a:r>
            <a:endParaRPr lang="es-MX" sz="2800" i="1" dirty="0"/>
          </a:p>
        </p:txBody>
      </p:sp>
    </p:spTree>
    <p:extLst>
      <p:ext uri="{BB962C8B-B14F-4D97-AF65-F5344CB8AC3E}">
        <p14:creationId xmlns:p14="http://schemas.microsoft.com/office/powerpoint/2010/main" val="260696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BIBLIOGRAFÍA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Casares, D y </a:t>
            </a:r>
            <a:r>
              <a:rPr lang="es-ES" dirty="0" err="1"/>
              <a:t>Siliceo</a:t>
            </a:r>
            <a:r>
              <a:rPr lang="es-ES" dirty="0"/>
              <a:t>  A.  (2009). </a:t>
            </a:r>
            <a:r>
              <a:rPr lang="es-ES" i="1" dirty="0"/>
              <a:t>Planeación de vida y carrera.</a:t>
            </a:r>
            <a:r>
              <a:rPr lang="es-ES" dirty="0"/>
              <a:t> México: </a:t>
            </a:r>
            <a:r>
              <a:rPr lang="es-ES" dirty="0" err="1"/>
              <a:t>Limusa</a:t>
            </a:r>
            <a:r>
              <a:rPr lang="es-ES" dirty="0"/>
              <a:t>.</a:t>
            </a:r>
            <a:endParaRPr lang="es-MX" dirty="0"/>
          </a:p>
          <a:p>
            <a:r>
              <a:rPr lang="es-ES" dirty="0"/>
              <a:t>Castañeda,  L.  (2006). </a:t>
            </a:r>
            <a:r>
              <a:rPr lang="es-ES" i="1" dirty="0"/>
              <a:t>Un plan de vida para jóvenes</a:t>
            </a:r>
            <a:r>
              <a:rPr lang="es-ES" dirty="0"/>
              <a:t>.  México: Trillas.</a:t>
            </a:r>
            <a:endParaRPr lang="es-MX" dirty="0"/>
          </a:p>
          <a:p>
            <a:r>
              <a:rPr lang="es-ES" dirty="0"/>
              <a:t>Flores, L., Vargas, J., y Domínguez,   K. (2014) </a:t>
            </a:r>
            <a:r>
              <a:rPr lang="es-ES" i="1" dirty="0"/>
              <a:t>Plan de vida y carrera.</a:t>
            </a:r>
            <a:r>
              <a:rPr lang="es-ES" dirty="0"/>
              <a:t> México: Pearson.</a:t>
            </a:r>
            <a:endParaRPr lang="es-MX" dirty="0"/>
          </a:p>
          <a:p>
            <a:r>
              <a:rPr lang="es-ES" dirty="0"/>
              <a:t>Tovar, O.M.  (2011)  </a:t>
            </a:r>
            <a:r>
              <a:rPr lang="es-ES" i="1" dirty="0"/>
              <a:t>Plan de vida y Carrera</a:t>
            </a:r>
            <a:r>
              <a:rPr lang="es-ES" dirty="0"/>
              <a:t>. México: Trillas.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264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REFERENCIAS DE IMAGENES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MX" sz="1800" dirty="0">
                <a:hlinkClick r:id="rId2"/>
              </a:rPr>
              <a:t>http://</a:t>
            </a:r>
            <a:r>
              <a:rPr lang="es-MX" sz="1800" dirty="0" smtClean="0">
                <a:hlinkClick r:id="rId2"/>
              </a:rPr>
              <a:t>es.slideshare.net/KOKOROSH/plan-de-vida-y-carrera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1800" dirty="0">
                <a:hlinkClick r:id="rId2"/>
              </a:rPr>
              <a:t>http://modeloestraegico.blogspot.mx</a:t>
            </a:r>
            <a:r>
              <a:rPr lang="es-MX" sz="1800" dirty="0" smtClean="0">
                <a:hlinkClick r:id="rId2"/>
              </a:rPr>
              <a:t>/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1800" dirty="0">
                <a:hlinkClick r:id="rId2"/>
              </a:rPr>
              <a:t>http://www.marketingdirecto.com/actualidad/anunciantes/que-hacer-para-que-tu-marca-tenga-exito</a:t>
            </a:r>
            <a:r>
              <a:rPr lang="es-MX" sz="1800" dirty="0" smtClean="0">
                <a:hlinkClick r:id="rId2"/>
              </a:rPr>
              <a:t>/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1800" dirty="0" smtClean="0">
                <a:hlinkClick r:id="rId2"/>
              </a:rPr>
              <a:t>https</a:t>
            </a:r>
            <a:r>
              <a:rPr lang="es-MX" sz="1800" dirty="0" smtClean="0">
                <a:hlinkClick r:id="rId2"/>
              </a:rPr>
              <a:t>://</a:t>
            </a:r>
            <a:r>
              <a:rPr lang="es-MX" sz="1800" dirty="0" smtClean="0">
                <a:hlinkClick r:id="rId2"/>
              </a:rPr>
              <a:t>www.google.es/search?q=recursos+necesarios+para+alcanzar+el+exito</a:t>
            </a:r>
            <a:endParaRPr lang="es-MX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MX" sz="1800" dirty="0">
                <a:hlinkClick r:id="rId3"/>
              </a:rPr>
              <a:t>https://cjvirtual2009.wordpress.com/2009/11/12/el-ser-humano-alma-cuerpo-y-espiritu</a:t>
            </a:r>
            <a:r>
              <a:rPr lang="es-MX" sz="1800" dirty="0" smtClean="0">
                <a:hlinkClick r:id="rId3"/>
              </a:rPr>
              <a:t>/</a:t>
            </a:r>
            <a:endParaRPr lang="es-MX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MX" sz="1800" dirty="0">
                <a:hlinkClick r:id="rId4"/>
              </a:rPr>
              <a:t>http://www.matizyasociados.com/tag/toma-de-decisiones-2</a:t>
            </a:r>
            <a:r>
              <a:rPr lang="es-MX" sz="1800" dirty="0" smtClean="0">
                <a:hlinkClick r:id="rId4"/>
              </a:rPr>
              <a:t>/</a:t>
            </a:r>
            <a:endParaRPr lang="es-MX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MX" sz="1800" dirty="0" smtClean="0">
                <a:hlinkClick r:id="rId5"/>
              </a:rPr>
              <a:t>http</a:t>
            </a:r>
            <a:r>
              <a:rPr lang="es-MX" sz="1800" dirty="0">
                <a:hlinkClick r:id="rId5"/>
              </a:rPr>
              <a:t>://</a:t>
            </a:r>
            <a:r>
              <a:rPr lang="es-MX" sz="1800" dirty="0" smtClean="0">
                <a:hlinkClick r:id="rId5"/>
              </a:rPr>
              <a:t>es.slideshare.net/Ardyanita/descubrir-vocacin</a:t>
            </a:r>
            <a:endParaRPr lang="es-MX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MX" sz="1800" dirty="0">
                <a:hlinkClick r:id="rId6"/>
              </a:rPr>
              <a:t>http://</a:t>
            </a:r>
            <a:r>
              <a:rPr lang="es-MX" sz="1800" dirty="0" smtClean="0">
                <a:hlinkClick r:id="rId6"/>
              </a:rPr>
              <a:t>www.petrobloc.com.mx/mision.html</a:t>
            </a:r>
            <a:endParaRPr lang="es-MX" sz="1800" dirty="0" smtClean="0"/>
          </a:p>
          <a:p>
            <a:pPr marL="0" indent="0">
              <a:buNone/>
            </a:pPr>
            <a:endParaRPr lang="es-MX" sz="1800" dirty="0" smtClean="0"/>
          </a:p>
          <a:p>
            <a:pPr marL="0" indent="0">
              <a:buNone/>
            </a:pPr>
            <a:endParaRPr lang="es-MX" sz="1800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97280" y="299803"/>
            <a:ext cx="10058400" cy="5569291"/>
          </a:xfrm>
        </p:spPr>
        <p:txBody>
          <a:bodyPr>
            <a:normAutofit fontScale="92500" lnSpcReduction="10000"/>
          </a:bodyPr>
          <a:lstStyle/>
          <a:p>
            <a:endParaRPr lang="es-MX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MX" sz="1900" dirty="0">
                <a:hlinkClick r:id="rId2"/>
              </a:rPr>
              <a:t>https://</a:t>
            </a:r>
            <a:r>
              <a:rPr lang="es-MX" sz="1900" dirty="0" smtClean="0">
                <a:hlinkClick r:id="rId2"/>
              </a:rPr>
              <a:t>www.pinterest.com/explore/amigos/ç</a:t>
            </a:r>
            <a:endParaRPr lang="es-MX" sz="1900" dirty="0" smtClean="0"/>
          </a:p>
          <a:p>
            <a:pPr>
              <a:buFont typeface="Wingdings" panose="05000000000000000000" pitchFamily="2" charset="2"/>
              <a:buChar char="§"/>
            </a:pPr>
            <a:endParaRPr lang="es-MX" sz="1900" dirty="0">
              <a:hlinkClick r:id="rId3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s-MX" sz="1900" dirty="0" smtClean="0">
                <a:hlinkClick r:id="rId3"/>
              </a:rPr>
              <a:t>https</a:t>
            </a:r>
            <a:r>
              <a:rPr lang="es-MX" sz="1900" dirty="0" smtClean="0">
                <a:hlinkClick r:id="rId3"/>
              </a:rPr>
              <a:t>://www.google.es/search?q=recursos+necesarios+para+alcanzar+el+exito&amp;hl=es&amp;biw=800&amp;bih=434&amp;source=lnms&amp;tbm=isch&amp;sa=X&amp;ved=0CAYQ_AUoAWoVChMI6P2ThOidyAIVBhGSCh0PTQN9#hl=es&amp;tbm=isch&amp;q=quien+soy+y+a+donde+voy&amp;imgrc=rHD2_U8_qkK-8M%3A</a:t>
            </a:r>
            <a:endParaRPr lang="es-MX" sz="19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MX" sz="1900" dirty="0" smtClean="0">
                <a:hlinkClick r:id="rId4"/>
              </a:rPr>
              <a:t>http</a:t>
            </a:r>
            <a:r>
              <a:rPr lang="es-MX" sz="1900" dirty="0" smtClean="0">
                <a:hlinkClick r:id="rId4"/>
              </a:rPr>
              <a:t>://www.elcarmen.gob.ec/carmen/index.php?option=com_content&amp;view=article&amp;id=122&amp;Itemid=284</a:t>
            </a:r>
            <a:endParaRPr lang="es-MX" sz="19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MX" sz="1900" dirty="0" smtClean="0"/>
              <a:t> </a:t>
            </a:r>
            <a:r>
              <a:rPr lang="es-MX" sz="1900" dirty="0">
                <a:hlinkClick r:id="rId5"/>
              </a:rPr>
              <a:t>https://maycruztirado.wordpress.com/2014/04/28/mi-proyecto-de-vida-metas-a-corto-mediano-y-largo-plazo</a:t>
            </a:r>
            <a:r>
              <a:rPr lang="es-MX" sz="1900" dirty="0" smtClean="0">
                <a:hlinkClick r:id="rId5"/>
              </a:rPr>
              <a:t>/</a:t>
            </a:r>
            <a:endParaRPr lang="es-MX" sz="19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MX" dirty="0">
                <a:hlinkClick r:id="rId6"/>
              </a:rPr>
              <a:t>https://comoautomotivarse.wordpress.com/2011/11/27/automotivarse-5-pasos/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dirty="0">
                <a:hlinkClick r:id="rId6"/>
              </a:rPr>
              <a:t>https://www.google.es/search?q=mision+y+vision&amp;hl=es&amp;biw=800&amp;bih=434&amp;tbm=isch&amp;source=lnms&amp;sa=X&amp;ved=0CAYQ_AUoAWoVChMIqs6b0fWdyAIVgxOSCh2UqwuE&amp;dpr=1#hl=es&amp;tbm=isch&amp;q=cual+es+mi+mision+en+esta+vida&amp;imgrc=S9BjzCb1rPqjEM%3A</a:t>
            </a:r>
            <a:endParaRPr lang="es-MX" dirty="0"/>
          </a:p>
          <a:p>
            <a:pPr>
              <a:buFont typeface="Wingdings" panose="05000000000000000000" pitchFamily="2" charset="2"/>
              <a:buChar char="§"/>
            </a:pPr>
            <a:r>
              <a:rPr lang="es-MX" dirty="0" smtClean="0">
                <a:hlinkClick r:id="rId7"/>
              </a:rPr>
              <a:t>https</a:t>
            </a:r>
            <a:r>
              <a:rPr lang="es-MX" dirty="0">
                <a:hlinkClick r:id="rId7"/>
              </a:rPr>
              <a:t>://www.google.com.mx/search?q=recursos&amp;espv=2&amp;biw=1366&amp;bih=667&amp;site=webhp&amp;source=lnms&amp;tbm=isch&amp;sa=X&amp;ved=0CAYQ_AUoAWoVChMIm9Ohy4CjyAIVS44NCh2nXwNl#imgrc=4APDyTgqW8pBKM%3A</a:t>
            </a:r>
            <a:endParaRPr lang="es-MX" dirty="0"/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97280" y="284813"/>
            <a:ext cx="10058400" cy="5584281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MX" sz="1800" dirty="0">
                <a:hlinkClick r:id="rId2"/>
              </a:rPr>
              <a:t>https://comoautomotivarse.wordpress.com/2011/11/27/automotivarse-5-pasos/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1800" dirty="0" smtClean="0">
                <a:hlinkClick r:id="rId2"/>
              </a:rPr>
              <a:t>https://www.google.es/search?q=mision+y+vision&amp;hl=es&amp;biw=800&amp;bih=434&amp;tbm=isch&amp;source=lnms&amp;sa=X&amp;ved=0CAYQ_AUoAWoVChMIqs6b0fWdyAIVgxOSCh2UqwuE&amp;dpr=1#hl=es&amp;tbm=isch&amp;q=cual+es+mi+mision+en+esta+vida&amp;imgrc=S9BjzCb1rPqjEM%3A</a:t>
            </a:r>
            <a:endParaRPr lang="es-MX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MX" sz="1800" dirty="0" smtClean="0">
                <a:hlinkClick r:id="rId3"/>
              </a:rPr>
              <a:t>https://www.google.es/search?q=mision+y+vision&amp;hl=es&amp;biw=800&amp;bih=434&amp;tbm=isch&amp;source=lnms&amp;sa=X&amp;ved=0CAYQ_AUoAWoVChMIqs6b0fWdyAIVgxOSCh2UqwuE&amp;dpr=1#hl=es&amp;tbm=isch&amp;q=metas&amp;imgrc=vNruR5B7R6KERM%3A</a:t>
            </a:r>
            <a:endParaRPr lang="es-MX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MX" sz="1800" dirty="0" smtClean="0">
                <a:hlinkClick r:id="rId4"/>
              </a:rPr>
              <a:t>https</a:t>
            </a:r>
            <a:r>
              <a:rPr lang="es-MX" sz="1800" dirty="0">
                <a:hlinkClick r:id="rId4"/>
              </a:rPr>
              <a:t>://</a:t>
            </a:r>
            <a:r>
              <a:rPr lang="es-MX" sz="1800" dirty="0" smtClean="0">
                <a:hlinkClick r:id="rId4"/>
              </a:rPr>
              <a:t>www.google.com.mx/search?q=recursos&amp;espv=2&amp;biw=1366&amp;bih=667&amp;site=webhp&amp;source=lnms&amp;tbm=isch&amp;sa=X&amp;ved=0CAYQ_AUoAWoVChMIm9Ohy4CjyAIVS44NCh2nXwNl#imgrc=4APDyTgqW8pBKM%3A</a:t>
            </a:r>
            <a:endParaRPr lang="es-MX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MX" sz="1800" dirty="0">
                <a:hlinkClick r:id="rId5"/>
              </a:rPr>
              <a:t>https://www.google.com.mx/search?q=la+vocacion+DESDE+NI%C3%91O&amp;es_sm=93&amp;biw=1366&amp;bih=667&amp;source=lnms&amp;tbm=isch&amp;sa=X&amp;ved=0CAYQ_AUoAWoVChMI2peN7IejyAIViI8NCh22MwOx#tbm=isch&amp;q=la+vocacion+DESDE+NI%C3%91O+biologo&amp;imgrc=A-ZxkhSooQDG3M%3A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1800" dirty="0">
                <a:hlinkClick r:id="rId6"/>
              </a:rPr>
              <a:t>http://www.escuelapedia.com/vida-de-beethoven/</a:t>
            </a:r>
            <a:endParaRPr lang="es-MX" sz="1800" dirty="0"/>
          </a:p>
          <a:p>
            <a:pPr>
              <a:buFont typeface="Wingdings" panose="05000000000000000000" pitchFamily="2" charset="2"/>
              <a:buChar char="§"/>
            </a:pPr>
            <a:r>
              <a:rPr lang="es-MX" sz="1800" dirty="0">
                <a:hlinkClick r:id="rId7"/>
              </a:rPr>
              <a:t>http://www.biografiasyvidas.com/biografia/j/juana_ines.htm</a:t>
            </a:r>
            <a:endParaRPr lang="es-MX" sz="1800" dirty="0"/>
          </a:p>
          <a:p>
            <a:pPr>
              <a:buFont typeface="Wingdings" panose="05000000000000000000" pitchFamily="2" charset="2"/>
              <a:buChar char="§"/>
            </a:pPr>
            <a:r>
              <a:rPr lang="es-MX" sz="1800" dirty="0">
                <a:hlinkClick r:id="rId8"/>
              </a:rPr>
              <a:t>http://cincominutos.com.mx/adivina-adivinador-%C2%BFquien-soy.html</a:t>
            </a:r>
            <a:endParaRPr lang="es-MX" sz="1800" dirty="0"/>
          </a:p>
          <a:p>
            <a:pPr>
              <a:buFont typeface="Wingdings" panose="05000000000000000000" pitchFamily="2" charset="2"/>
              <a:buChar char="§"/>
            </a:pPr>
            <a:r>
              <a:rPr lang="es-MX" sz="1800" dirty="0">
                <a:hlinkClick r:id="rId9"/>
              </a:rPr>
              <a:t>http://www.androidpit.es/aplicacion/com.youtouch.quienquieroserv2</a:t>
            </a:r>
            <a:endParaRPr lang="es-MX" sz="1800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54242" y="434715"/>
            <a:ext cx="10001437" cy="5434379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s-MX" sz="1800" dirty="0" smtClean="0">
                <a:hlinkClick r:id="rId2"/>
              </a:rPr>
              <a:t>http</a:t>
            </a:r>
            <a:r>
              <a:rPr lang="es-MX" sz="1800" dirty="0">
                <a:hlinkClick r:id="rId2"/>
              </a:rPr>
              <a:t>://www.escuelapedia.com/vida-de-beethoven</a:t>
            </a:r>
            <a:r>
              <a:rPr lang="es-MX" sz="1800" dirty="0" smtClean="0">
                <a:hlinkClick r:id="rId2"/>
              </a:rPr>
              <a:t>/</a:t>
            </a:r>
            <a:endParaRPr lang="es-MX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MX" sz="1800" dirty="0">
                <a:hlinkClick r:id="rId3"/>
              </a:rPr>
              <a:t>http://</a:t>
            </a:r>
            <a:r>
              <a:rPr lang="es-MX" sz="1800" dirty="0" smtClean="0">
                <a:hlinkClick r:id="rId3"/>
              </a:rPr>
              <a:t>www.biografiasyvidas.com/biografia/j/juana_ines.htm</a:t>
            </a:r>
            <a:endParaRPr lang="es-MX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MX" sz="1800" dirty="0">
                <a:hlinkClick r:id="rId4"/>
              </a:rPr>
              <a:t>http://cincominutos.com.mx/adivina-adivinador-%</a:t>
            </a:r>
            <a:r>
              <a:rPr lang="es-MX" sz="1800" dirty="0" smtClean="0">
                <a:hlinkClick r:id="rId4"/>
              </a:rPr>
              <a:t>C2%BFquien-soy.html</a:t>
            </a:r>
            <a:endParaRPr lang="es-MX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MX" sz="1800" dirty="0">
                <a:hlinkClick r:id="rId5"/>
              </a:rPr>
              <a:t>http://</a:t>
            </a:r>
            <a:r>
              <a:rPr lang="es-MX" sz="1800" dirty="0" smtClean="0">
                <a:hlinkClick r:id="rId5"/>
              </a:rPr>
              <a:t>www.androidpit.es/aplicacion/com.youtouch.quienquieroserv2</a:t>
            </a:r>
            <a:endParaRPr lang="es-MX" sz="1800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12437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TEMAS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</a:pPr>
            <a:r>
              <a:rPr lang="es-MX" sz="3200" dirty="0" smtClean="0">
                <a:solidFill>
                  <a:prstClr val="black"/>
                </a:solidFill>
              </a:rPr>
              <a:t>4. 1 Mis </a:t>
            </a:r>
            <a:r>
              <a:rPr lang="es-MX" sz="3200" dirty="0">
                <a:solidFill>
                  <a:prstClr val="black"/>
                </a:solidFill>
              </a:rPr>
              <a:t>expectativas de vida. </a:t>
            </a:r>
            <a:endParaRPr lang="es-MX" sz="3200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</a:pPr>
            <a:r>
              <a:rPr lang="es-MX" sz="3200" dirty="0" smtClean="0">
                <a:solidFill>
                  <a:prstClr val="black"/>
                </a:solidFill>
              </a:rPr>
              <a:t>4.1.1 </a:t>
            </a:r>
            <a:r>
              <a:rPr lang="es-MX" sz="3200" dirty="0">
                <a:solidFill>
                  <a:prstClr val="black"/>
                </a:solidFill>
              </a:rPr>
              <a:t>Misión</a:t>
            </a:r>
            <a:r>
              <a:rPr lang="es-MX" sz="3200" dirty="0" smtClean="0">
                <a:solidFill>
                  <a:prstClr val="black"/>
                </a:solidFill>
              </a:rPr>
              <a:t>.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</a:pPr>
            <a:r>
              <a:rPr lang="es-MX" sz="3200" dirty="0" smtClean="0">
                <a:solidFill>
                  <a:prstClr val="black"/>
                </a:solidFill>
              </a:rPr>
              <a:t> </a:t>
            </a:r>
            <a:r>
              <a:rPr lang="es-MX" sz="3200" dirty="0">
                <a:solidFill>
                  <a:prstClr val="black"/>
                </a:solidFill>
              </a:rPr>
              <a:t>4.1.2 Visión. </a:t>
            </a:r>
            <a:endParaRPr lang="es-MX" sz="3200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</a:pPr>
            <a:r>
              <a:rPr lang="es-MX" sz="3200" dirty="0" smtClean="0">
                <a:solidFill>
                  <a:prstClr val="black"/>
                </a:solidFill>
              </a:rPr>
              <a:t>4.1.3 </a:t>
            </a:r>
            <a:r>
              <a:rPr lang="es-MX" sz="3200" dirty="0">
                <a:solidFill>
                  <a:prstClr val="black"/>
                </a:solidFill>
              </a:rPr>
              <a:t>Metas a corto, mediano y largo plazo. </a:t>
            </a:r>
            <a:endParaRPr lang="es-MX" sz="3200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</a:pPr>
            <a:r>
              <a:rPr lang="es-MX" sz="3200" dirty="0" smtClean="0">
                <a:solidFill>
                  <a:prstClr val="black"/>
                </a:solidFill>
              </a:rPr>
              <a:t>4.1.4 </a:t>
            </a:r>
            <a:r>
              <a:rPr lang="es-MX" sz="3200" dirty="0">
                <a:solidFill>
                  <a:prstClr val="black"/>
                </a:solidFill>
              </a:rPr>
              <a:t>Recursos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</a:pPr>
            <a:r>
              <a:rPr lang="es-MX" sz="3200" dirty="0">
                <a:solidFill>
                  <a:prstClr val="black"/>
                </a:solidFill>
              </a:rPr>
              <a:t>4.2 Mi historia de vida vocacional.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</a:pPr>
            <a:r>
              <a:rPr lang="es-MX" sz="3200" dirty="0">
                <a:solidFill>
                  <a:prstClr val="black"/>
                </a:solidFill>
              </a:rPr>
              <a:t> 4.2.1 ¿Quién soy y qué </a:t>
            </a:r>
            <a:r>
              <a:rPr lang="es-MX" sz="3200" dirty="0" smtClean="0">
                <a:solidFill>
                  <a:prstClr val="black"/>
                </a:solidFill>
              </a:rPr>
              <a:t>quiero ser? </a:t>
            </a:r>
            <a:r>
              <a:rPr lang="es-MX" sz="3200" dirty="0">
                <a:solidFill>
                  <a:prstClr val="black"/>
                </a:solidFill>
              </a:rPr>
              <a:t>Mi historia de vida vocacional. </a:t>
            </a:r>
            <a:endParaRPr lang="es-MX" sz="3200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</a:pPr>
            <a:r>
              <a:rPr lang="es-MX" sz="3200" dirty="0" smtClean="0">
                <a:solidFill>
                  <a:prstClr val="black"/>
                </a:solidFill>
              </a:rPr>
              <a:t>4.3 ¿Qué </a:t>
            </a:r>
            <a:r>
              <a:rPr lang="es-MX" sz="3200" dirty="0">
                <a:solidFill>
                  <a:prstClr val="black"/>
                </a:solidFill>
              </a:rPr>
              <a:t>beneficios me genera elaborar mi plan de vida?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5878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4.1 Mis expectativas de vida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sz="2800" dirty="0" smtClean="0"/>
              <a:t>La planeación de vida y carrera es  sin duda  una de las herramientas más importantes  para que una persona pueda alcanzar el éxito,  no solo en su vida personal sino también en su vida   profesional y laboral.</a:t>
            </a:r>
            <a:endParaRPr lang="es-MX" sz="2800" dirty="0" smtClean="0"/>
          </a:p>
          <a:p>
            <a:endParaRPr lang="es-MX" dirty="0"/>
          </a:p>
        </p:txBody>
      </p:sp>
      <p:pic>
        <p:nvPicPr>
          <p:cNvPr id="2050" name="Picture 2" descr="https://psiclenyn.files.wordpress.com/2011/02/imagen-plan-de-vi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1762" y="3404681"/>
            <a:ext cx="4902740" cy="24266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7225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importancia de establecer un  Plan de Vida y Carrera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MX" sz="2800" dirty="0" smtClean="0"/>
          </a:p>
          <a:p>
            <a:endParaRPr lang="es-MX" sz="3200" dirty="0"/>
          </a:p>
        </p:txBody>
      </p:sp>
      <p:pic>
        <p:nvPicPr>
          <p:cNvPr id="18438" name="Picture 6" descr="http://1.bp.blogspot.com/-yNh5iat_xjU/UsWVpQN86lI/AAAAAAAAAx8/J1jqT0BQQ8E/s1600/toma-de-decisiones-fase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95677" y="3994319"/>
            <a:ext cx="2895600" cy="2028826"/>
          </a:xfrm>
          <a:prstGeom prst="rect">
            <a:avLst/>
          </a:prstGeom>
          <a:noFill/>
        </p:spPr>
      </p:pic>
      <p:sp>
        <p:nvSpPr>
          <p:cNvPr id="4" name="Rectángulo 3"/>
          <p:cNvSpPr/>
          <p:nvPr/>
        </p:nvSpPr>
        <p:spPr>
          <a:xfrm>
            <a:off x="1514007" y="2023672"/>
            <a:ext cx="9641673" cy="2068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Radica en que es justo en la adolescencia,  cuando se  deben tomar decisiones para  la  vida futura,  trazando un  plan de desarrollo   que  permita alcanzar el éxito, y las posibilidades de aprovechar todos los recursos disponibles con los que se  cuenta para fortalecer  la  toma de </a:t>
            </a:r>
            <a:r>
              <a:rPr lang="es-ES" sz="24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decisiones.</a:t>
            </a:r>
            <a:endParaRPr lang="es-MX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www.marketingdirecto.com/wp-content/uploads/2011/02/exi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3590" y="3994319"/>
            <a:ext cx="2497684" cy="205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6736" y="336611"/>
            <a:ext cx="10058400" cy="1450757"/>
          </a:xfrm>
        </p:spPr>
        <p:txBody>
          <a:bodyPr/>
          <a:lstStyle/>
          <a:p>
            <a:r>
              <a:rPr lang="es-MX" b="1" dirty="0" smtClean="0"/>
              <a:t>Un plan de vida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6736" y="1787368"/>
            <a:ext cx="10058400" cy="4023360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/>
              <a:t>Es un procedimiento detalladamente elaborado  que indica hacia dónde se pretende ir, con qué recursos se cuenta y las estrategias a seguir para conseguirlo. Incluye aspectos biológicos, psicológicos y sociales, y ofrece la oportunidad de reflexionar sobre ideas que se tienen con respecto al futuro, con miras a generar  una visión y misión personales. (</a:t>
            </a:r>
            <a:r>
              <a:rPr lang="es-ES" sz="2800" dirty="0" smtClean="0"/>
              <a:t>Flores, Vargas y Domínguez  2014).</a:t>
            </a:r>
            <a:endParaRPr lang="es-MX" sz="2800" dirty="0"/>
          </a:p>
        </p:txBody>
      </p:sp>
      <p:pic>
        <p:nvPicPr>
          <p:cNvPr id="4" name="Picture 2" descr="https://cjvirtual2009.files.wordpress.com/2009/11/ser-integral.jpg?w=470&amp;h=3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9252" y="4455268"/>
            <a:ext cx="3540936" cy="1653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i="1" dirty="0" smtClean="0"/>
              <a:t>¿</a:t>
            </a:r>
            <a:r>
              <a:rPr lang="es-MX" b="1" i="1" dirty="0" smtClean="0"/>
              <a:t>P</a:t>
            </a:r>
            <a:r>
              <a:rPr lang="es-MX" b="1" dirty="0" smtClean="0"/>
              <a:t>or qué es importante elaborar un plan de vida?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/>
              <a:t>Planear da estructura al individuo y le permite tener información oportuna y clara para la toma de decisiones . La toma de decisiones es indispensable en el plan de vida pues permite definir acertadamente qué estudiar, con  quienes  establecer relaciones de amistad o de pareja, cómo se administrará el tiempo libre y las aficiones, cómo se abordarán los aspectos familiares, cuáles estilos de vida se adoptarán etc.…</a:t>
            </a:r>
            <a:endParaRPr lang="es-MX" sz="2800" dirty="0"/>
          </a:p>
        </p:txBody>
      </p:sp>
      <p:pic>
        <p:nvPicPr>
          <p:cNvPr id="1026" name="Picture 2" descr="http://www.matizyasociados.com/wp-content/themes/matiz_asociados/timthumb/timthumb.php?w=542&amp;h=328&amp;src=http://www.matizyasociados.com/wp-content/uploads/2014/02/decision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78162" y="4395280"/>
            <a:ext cx="2895600" cy="1888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Para la elaboración de un plan de vida 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sz="2800" dirty="0" smtClean="0"/>
              <a:t>Es necesario   responderse   a las preguntas ¿Quién soy?, ¿Como soy? ¿Qué puedo llegar a ser? ¿Y cómo lo voy a lograr? </a:t>
            </a:r>
            <a:endParaRPr lang="es-MX" dirty="0"/>
          </a:p>
        </p:txBody>
      </p:sp>
      <p:pic>
        <p:nvPicPr>
          <p:cNvPr id="21506" name="Picture 2" descr="http://image.slidesharecdn.com/descubrirvocacin-100625171400-phpapp01/95/descubrir-vocacin-4-728.jpg?cb=12774861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974" y="3054485"/>
            <a:ext cx="4708188" cy="2743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579</TotalTime>
  <Words>1644</Words>
  <Application>Microsoft Office PowerPoint</Application>
  <PresentationFormat>Panorámica</PresentationFormat>
  <Paragraphs>193</Paragraphs>
  <Slides>39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7" baseType="lpstr">
      <vt:lpstr>Arial</vt:lpstr>
      <vt:lpstr>Calibri</vt:lpstr>
      <vt:lpstr>Calibri Light</vt:lpstr>
      <vt:lpstr>Century Schoolbook</vt:lpstr>
      <vt:lpstr>Noto Serif</vt:lpstr>
      <vt:lpstr>Times New Roman</vt:lpstr>
      <vt:lpstr>Wingdings</vt:lpstr>
      <vt:lpstr>Retrospección</vt:lpstr>
      <vt:lpstr>UNIVERSIDAD AUTÓNOMA DEL ESTADO DE MÉXICO </vt:lpstr>
      <vt:lpstr>PROPÓSITO</vt:lpstr>
      <vt:lpstr>COMPETENCIAS</vt:lpstr>
      <vt:lpstr>TEMAS</vt:lpstr>
      <vt:lpstr>4.1 Mis expectativas de vida </vt:lpstr>
      <vt:lpstr>La importancia de establecer un  Plan de Vida y Carrera</vt:lpstr>
      <vt:lpstr>Un plan de vida</vt:lpstr>
      <vt:lpstr>¿Por qué es importante elaborar un plan de vida?</vt:lpstr>
      <vt:lpstr>Para la elaboración de un plan de vida </vt:lpstr>
      <vt:lpstr>Para elaborar un plan de vida </vt:lpstr>
      <vt:lpstr>4.1.1 Visión.</vt:lpstr>
      <vt:lpstr>Ejemplo de visión</vt:lpstr>
      <vt:lpstr>4.1.2 Misión</vt:lpstr>
      <vt:lpstr>Ejemplo de misión</vt:lpstr>
      <vt:lpstr>4.1.3 Metas</vt:lpstr>
      <vt:lpstr>Metas a corto plazo</vt:lpstr>
      <vt:lpstr>Ejemplos de metas a corto plazo</vt:lpstr>
      <vt:lpstr>Metas a mediano plazo</vt:lpstr>
      <vt:lpstr>Ejemplos de metas a mediano plazo</vt:lpstr>
      <vt:lpstr>Metas a largo plazo</vt:lpstr>
      <vt:lpstr>Ejemplos de metas a largo plazo</vt:lpstr>
      <vt:lpstr>4.1.4 Recursos</vt:lpstr>
      <vt:lpstr>Recursos “internos”</vt:lpstr>
      <vt:lpstr>Recursos “externos” </vt:lpstr>
      <vt:lpstr>4.2 Historia de vida vocacional</vt:lpstr>
      <vt:lpstr>Así tenemos las historias de vida de dos personajes:</vt:lpstr>
      <vt:lpstr>Reflexión</vt:lpstr>
      <vt:lpstr>4.1.2 ¿Quien soy y  quién quiero llegar a ser?</vt:lpstr>
      <vt:lpstr>4.3 Beneficios que genera elaborar un plan de vida</vt:lpstr>
      <vt:lpstr> Un plan de vida</vt:lpstr>
      <vt:lpstr>Elaborar un plan de vida </vt:lpstr>
      <vt:lpstr>Al elaborar tu plan de vida </vt:lpstr>
      <vt:lpstr>Reflexión </vt:lpstr>
      <vt:lpstr>Presentación de PowerPoint</vt:lpstr>
      <vt:lpstr>BIBLIOGRAFÍA</vt:lpstr>
      <vt:lpstr>REFERENCIAS DE IMAGENES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IV PROPÓSITOS DE VIDA.</dc:title>
  <dc:creator>BETTY</dc:creator>
  <cp:lastModifiedBy>BETTY</cp:lastModifiedBy>
  <cp:revision>62</cp:revision>
  <dcterms:created xsi:type="dcterms:W3CDTF">2015-09-30T03:12:55Z</dcterms:created>
  <dcterms:modified xsi:type="dcterms:W3CDTF">2015-10-03T01:13:41Z</dcterms:modified>
</cp:coreProperties>
</file>