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60" r:id="rId4"/>
    <p:sldId id="261" r:id="rId5"/>
    <p:sldId id="262" r:id="rId6"/>
    <p:sldId id="263" r:id="rId7"/>
    <p:sldId id="264" r:id="rId8"/>
    <p:sldId id="270" r:id="rId9"/>
    <p:sldId id="271" r:id="rId10"/>
    <p:sldId id="267" r:id="rId11"/>
    <p:sldId id="272" r:id="rId12"/>
    <p:sldId id="269" r:id="rId13"/>
    <p:sldId id="273" r:id="rId14"/>
    <p:sldId id="274" r:id="rId15"/>
    <p:sldId id="268" r:id="rId16"/>
    <p:sldId id="277" r:id="rId17"/>
    <p:sldId id="295" r:id="rId18"/>
    <p:sldId id="278" r:id="rId19"/>
    <p:sldId id="284" r:id="rId20"/>
    <p:sldId id="283" r:id="rId21"/>
    <p:sldId id="285" r:id="rId22"/>
    <p:sldId id="297" r:id="rId23"/>
    <p:sldId id="300" r:id="rId24"/>
    <p:sldId id="293" r:id="rId25"/>
    <p:sldId id="294" r:id="rId26"/>
    <p:sldId id="296" r:id="rId27"/>
    <p:sldId id="298" r:id="rId28"/>
    <p:sldId id="299" r:id="rId29"/>
    <p:sldId id="301" r:id="rId30"/>
    <p:sldId id="302" r:id="rId31"/>
    <p:sldId id="303" r:id="rId32"/>
    <p:sldId id="307" r:id="rId33"/>
    <p:sldId id="314" r:id="rId34"/>
    <p:sldId id="310" r:id="rId35"/>
    <p:sldId id="311" r:id="rId36"/>
    <p:sldId id="312" r:id="rId37"/>
    <p:sldId id="315" r:id="rId38"/>
    <p:sldId id="308" r:id="rId39"/>
    <p:sldId id="305" r:id="rId40"/>
    <p:sldId id="306" r:id="rId41"/>
    <p:sldId id="316" r:id="rId42"/>
    <p:sldId id="317" r:id="rId43"/>
    <p:sldId id="318" r:id="rId44"/>
    <p:sldId id="289" r:id="rId45"/>
    <p:sldId id="286" r:id="rId46"/>
    <p:sldId id="290" r:id="rId47"/>
    <p:sldId id="291" r:id="rId48"/>
    <p:sldId id="292" r:id="rId49"/>
    <p:sldId id="287" r:id="rId50"/>
    <p:sldId id="288" r:id="rId51"/>
    <p:sldId id="266" r:id="rId52"/>
    <p:sldId id="265" r:id="rId53"/>
    <p:sldId id="275" r:id="rId54"/>
    <p:sldId id="276" r:id="rId55"/>
    <p:sldId id="259" r:id="rId56"/>
    <p:sldId id="279"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932" autoAdjust="0"/>
  </p:normalViewPr>
  <p:slideViewPr>
    <p:cSldViewPr>
      <p:cViewPr>
        <p:scale>
          <a:sx n="70" d="100"/>
          <a:sy n="70" d="100"/>
        </p:scale>
        <p:origin x="-1350"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A9C6CC-628D-4F93-B65D-5B11A9691566}" type="doc">
      <dgm:prSet loTypeId="urn:microsoft.com/office/officeart/2008/layout/RadialCluster" loCatId="cycle" qsTypeId="urn:microsoft.com/office/officeart/2005/8/quickstyle/3d1" qsCatId="3D" csTypeId="urn:microsoft.com/office/officeart/2005/8/colors/colorful5" csCatId="colorful" phldr="1"/>
      <dgm:spPr/>
      <dgm:t>
        <a:bodyPr/>
        <a:lstStyle/>
        <a:p>
          <a:endParaRPr lang="es-MX"/>
        </a:p>
      </dgm:t>
    </dgm:pt>
    <dgm:pt modelId="{061914BC-0911-40E6-B24C-40682558E609}">
      <dgm:prSet phldrT="[Texto]"/>
      <dgm:spPr/>
      <dgm:t>
        <a:bodyPr/>
        <a:lstStyle/>
        <a:p>
          <a:r>
            <a:rPr lang="es-MX" b="1" dirty="0" smtClean="0">
              <a:solidFill>
                <a:schemeClr val="tx1"/>
              </a:solidFill>
              <a:effectLst>
                <a:outerShdw blurRad="38100" dist="38100" dir="2700000" algn="tl">
                  <a:srgbClr val="000000">
                    <a:alpha val="43137"/>
                  </a:srgbClr>
                </a:outerShdw>
              </a:effectLst>
            </a:rPr>
            <a:t>Emociones universales</a:t>
          </a:r>
          <a:endParaRPr lang="es-MX" b="1" dirty="0">
            <a:solidFill>
              <a:schemeClr val="tx1"/>
            </a:solidFill>
            <a:effectLst>
              <a:outerShdw blurRad="38100" dist="38100" dir="2700000" algn="tl">
                <a:srgbClr val="000000">
                  <a:alpha val="43137"/>
                </a:srgbClr>
              </a:outerShdw>
            </a:effectLst>
          </a:endParaRPr>
        </a:p>
      </dgm:t>
    </dgm:pt>
    <dgm:pt modelId="{27AEB1A6-5342-4319-A7BA-B5EFD552A8A2}" type="parTrans" cxnId="{03678F70-1666-4B1B-A8A4-153820B4BE48}">
      <dgm:prSet/>
      <dgm:spPr/>
      <dgm:t>
        <a:bodyPr/>
        <a:lstStyle/>
        <a:p>
          <a:endParaRPr lang="es-MX"/>
        </a:p>
      </dgm:t>
    </dgm:pt>
    <dgm:pt modelId="{AB973C02-9C6E-4FA2-8C40-25E37A32FB9E}" type="sibTrans" cxnId="{03678F70-1666-4B1B-A8A4-153820B4BE48}">
      <dgm:prSet/>
      <dgm:spPr/>
      <dgm:t>
        <a:bodyPr/>
        <a:lstStyle/>
        <a:p>
          <a:endParaRPr lang="es-MX"/>
        </a:p>
      </dgm:t>
    </dgm:pt>
    <dgm:pt modelId="{D9BA9065-20F6-4743-BBCE-9EFE1CAE2765}">
      <dgm:prSet phldrT="[Texto]"/>
      <dgm:spPr/>
      <dgm:t>
        <a:bodyPr/>
        <a:lstStyle/>
        <a:p>
          <a:r>
            <a:rPr lang="es-MX" smtClean="0"/>
            <a:t>Alegria </a:t>
          </a:r>
          <a:endParaRPr lang="es-MX" dirty="0"/>
        </a:p>
      </dgm:t>
    </dgm:pt>
    <dgm:pt modelId="{F1657623-0AAB-4024-BEA5-70B454B1D2D7}" type="parTrans" cxnId="{36EBD47D-43DC-4F60-B13A-0C13C7476A59}">
      <dgm:prSet/>
      <dgm:spPr/>
      <dgm:t>
        <a:bodyPr/>
        <a:lstStyle/>
        <a:p>
          <a:endParaRPr lang="es-MX"/>
        </a:p>
      </dgm:t>
    </dgm:pt>
    <dgm:pt modelId="{0557F4C7-1ED4-4E6C-993F-D6F57548C152}" type="sibTrans" cxnId="{36EBD47D-43DC-4F60-B13A-0C13C7476A59}">
      <dgm:prSet/>
      <dgm:spPr/>
      <dgm:t>
        <a:bodyPr/>
        <a:lstStyle/>
        <a:p>
          <a:endParaRPr lang="es-MX"/>
        </a:p>
      </dgm:t>
    </dgm:pt>
    <dgm:pt modelId="{8B8C5CAD-E991-4782-A467-60575554603C}">
      <dgm:prSet phldrT="[Texto]" custT="1"/>
      <dgm:spPr/>
      <dgm:t>
        <a:bodyPr/>
        <a:lstStyle/>
        <a:p>
          <a:r>
            <a:rPr lang="es-MX" sz="3600" b="1" smtClean="0">
              <a:effectLst>
                <a:outerShdw blurRad="38100" dist="38100" dir="2700000" algn="tl">
                  <a:srgbClr val="000000">
                    <a:alpha val="43137"/>
                  </a:srgbClr>
                </a:outerShdw>
              </a:effectLst>
            </a:rPr>
            <a:t>miedo</a:t>
          </a:r>
          <a:endParaRPr lang="es-MX" sz="3600" b="1" dirty="0">
            <a:effectLst>
              <a:outerShdw blurRad="38100" dist="38100" dir="2700000" algn="tl">
                <a:srgbClr val="000000">
                  <a:alpha val="43137"/>
                </a:srgbClr>
              </a:outerShdw>
            </a:effectLst>
          </a:endParaRPr>
        </a:p>
      </dgm:t>
    </dgm:pt>
    <dgm:pt modelId="{53C10468-41D1-4264-8F10-2B4B077A73B6}" type="parTrans" cxnId="{7A94E27B-D25A-4B7D-A66E-9F375C60B9F8}">
      <dgm:prSet/>
      <dgm:spPr/>
      <dgm:t>
        <a:bodyPr/>
        <a:lstStyle/>
        <a:p>
          <a:endParaRPr lang="es-MX"/>
        </a:p>
      </dgm:t>
    </dgm:pt>
    <dgm:pt modelId="{F0949CF3-F347-40C8-9A7F-F6C7952013EC}" type="sibTrans" cxnId="{7A94E27B-D25A-4B7D-A66E-9F375C60B9F8}">
      <dgm:prSet/>
      <dgm:spPr/>
      <dgm:t>
        <a:bodyPr/>
        <a:lstStyle/>
        <a:p>
          <a:endParaRPr lang="es-MX"/>
        </a:p>
      </dgm:t>
    </dgm:pt>
    <dgm:pt modelId="{A924D116-0400-45BB-B9FD-CF5F54BC2395}">
      <dgm:prSet phldrT="[Texto]"/>
      <dgm:spPr/>
      <dgm:t>
        <a:bodyPr/>
        <a:lstStyle/>
        <a:p>
          <a:r>
            <a:rPr lang="es-MX" b="1" smtClean="0">
              <a:effectLst>
                <a:outerShdw blurRad="38100" dist="38100" dir="2700000" algn="tl">
                  <a:srgbClr val="000000">
                    <a:alpha val="43137"/>
                  </a:srgbClr>
                </a:outerShdw>
              </a:effectLst>
            </a:rPr>
            <a:t>Sorpresa</a:t>
          </a:r>
          <a:endParaRPr lang="es-MX" b="1" dirty="0">
            <a:effectLst>
              <a:outerShdw blurRad="38100" dist="38100" dir="2700000" algn="tl">
                <a:srgbClr val="000000">
                  <a:alpha val="43137"/>
                </a:srgbClr>
              </a:outerShdw>
            </a:effectLst>
          </a:endParaRPr>
        </a:p>
      </dgm:t>
    </dgm:pt>
    <dgm:pt modelId="{2271F2CC-1420-433D-A769-928B6A1DADEC}" type="parTrans" cxnId="{1401D1C6-95F5-444F-BFF2-1AFC84A23F83}">
      <dgm:prSet/>
      <dgm:spPr/>
      <dgm:t>
        <a:bodyPr/>
        <a:lstStyle/>
        <a:p>
          <a:endParaRPr lang="es-MX"/>
        </a:p>
      </dgm:t>
    </dgm:pt>
    <dgm:pt modelId="{D4C44377-EBC1-47A6-88B7-B3745EABDD5F}" type="sibTrans" cxnId="{1401D1C6-95F5-444F-BFF2-1AFC84A23F83}">
      <dgm:prSet/>
      <dgm:spPr/>
      <dgm:t>
        <a:bodyPr/>
        <a:lstStyle/>
        <a:p>
          <a:endParaRPr lang="es-MX"/>
        </a:p>
      </dgm:t>
    </dgm:pt>
    <dgm:pt modelId="{D73D0E47-595B-4438-AB65-2821AA652267}">
      <dgm:prSet phldrT="[Texto]"/>
      <dgm:spPr/>
      <dgm:t>
        <a:bodyPr/>
        <a:lstStyle/>
        <a:p>
          <a:r>
            <a:rPr lang="es-MX" dirty="0" smtClean="0"/>
            <a:t>Ira </a:t>
          </a:r>
          <a:endParaRPr lang="es-MX" dirty="0"/>
        </a:p>
      </dgm:t>
    </dgm:pt>
    <dgm:pt modelId="{A65ABC27-5BB0-4899-AE4B-7548CA9CD30D}" type="parTrans" cxnId="{BB62AEA0-848C-412D-B0DF-9956CF078B46}">
      <dgm:prSet/>
      <dgm:spPr/>
      <dgm:t>
        <a:bodyPr/>
        <a:lstStyle/>
        <a:p>
          <a:endParaRPr lang="es-MX"/>
        </a:p>
      </dgm:t>
    </dgm:pt>
    <dgm:pt modelId="{DB1BA86A-CF6E-465B-B21E-202048563964}" type="sibTrans" cxnId="{BB62AEA0-848C-412D-B0DF-9956CF078B46}">
      <dgm:prSet/>
      <dgm:spPr/>
      <dgm:t>
        <a:bodyPr/>
        <a:lstStyle/>
        <a:p>
          <a:endParaRPr lang="es-MX"/>
        </a:p>
      </dgm:t>
    </dgm:pt>
    <dgm:pt modelId="{2FC5529C-D39F-4B7F-9B27-85E10DA558E9}">
      <dgm:prSet/>
      <dgm:spPr/>
      <dgm:t>
        <a:bodyPr/>
        <a:lstStyle/>
        <a:p>
          <a:r>
            <a:rPr lang="es-MX" b="1" smtClean="0">
              <a:effectLst>
                <a:outerShdw blurRad="38100" dist="38100" dir="2700000" algn="tl">
                  <a:srgbClr val="000000">
                    <a:alpha val="43137"/>
                  </a:srgbClr>
                </a:outerShdw>
              </a:effectLst>
            </a:rPr>
            <a:t>enojo</a:t>
          </a:r>
          <a:endParaRPr lang="es-MX" b="1" dirty="0">
            <a:effectLst>
              <a:outerShdw blurRad="38100" dist="38100" dir="2700000" algn="tl">
                <a:srgbClr val="000000">
                  <a:alpha val="43137"/>
                </a:srgbClr>
              </a:outerShdw>
            </a:effectLst>
          </a:endParaRPr>
        </a:p>
      </dgm:t>
    </dgm:pt>
    <dgm:pt modelId="{23A6ABF8-B20D-439B-91A3-12B1035EC4EE}" type="parTrans" cxnId="{8147C694-5D6C-47BC-9B6E-08FC5DB86E90}">
      <dgm:prSet/>
      <dgm:spPr/>
      <dgm:t>
        <a:bodyPr/>
        <a:lstStyle/>
        <a:p>
          <a:endParaRPr lang="es-MX"/>
        </a:p>
      </dgm:t>
    </dgm:pt>
    <dgm:pt modelId="{87F0DA8F-1DA4-4565-BA12-FD5B6D38FBC6}" type="sibTrans" cxnId="{8147C694-5D6C-47BC-9B6E-08FC5DB86E90}">
      <dgm:prSet/>
      <dgm:spPr/>
      <dgm:t>
        <a:bodyPr/>
        <a:lstStyle/>
        <a:p>
          <a:endParaRPr lang="es-MX"/>
        </a:p>
      </dgm:t>
    </dgm:pt>
    <dgm:pt modelId="{67FD8722-4BF2-4A78-A405-D9B194553A10}">
      <dgm:prSet/>
      <dgm:spPr/>
      <dgm:t>
        <a:bodyPr/>
        <a:lstStyle/>
        <a:p>
          <a:r>
            <a:rPr lang="es-MX" dirty="0" smtClean="0"/>
            <a:t>sorpresa</a:t>
          </a:r>
          <a:endParaRPr lang="es-MX" dirty="0"/>
        </a:p>
      </dgm:t>
    </dgm:pt>
    <dgm:pt modelId="{C2C0D39A-C849-42C9-9424-8E5060DA5315}" type="parTrans" cxnId="{94710A46-E8C3-4987-9567-1779F42F810C}">
      <dgm:prSet/>
      <dgm:spPr/>
      <dgm:t>
        <a:bodyPr/>
        <a:lstStyle/>
        <a:p>
          <a:endParaRPr lang="es-MX"/>
        </a:p>
      </dgm:t>
    </dgm:pt>
    <dgm:pt modelId="{13CBEA1B-EC9E-4F36-8C2C-9BC1913F6BFB}" type="sibTrans" cxnId="{94710A46-E8C3-4987-9567-1779F42F810C}">
      <dgm:prSet/>
      <dgm:spPr/>
      <dgm:t>
        <a:bodyPr/>
        <a:lstStyle/>
        <a:p>
          <a:endParaRPr lang="es-MX"/>
        </a:p>
      </dgm:t>
    </dgm:pt>
    <dgm:pt modelId="{1FED4009-A5C2-488C-80E4-FA31AC1E20D7}">
      <dgm:prSet/>
      <dgm:spPr/>
      <dgm:t>
        <a:bodyPr/>
        <a:lstStyle/>
        <a:p>
          <a:r>
            <a:rPr lang="es-MX" dirty="0" smtClean="0"/>
            <a:t>tristeza</a:t>
          </a:r>
          <a:endParaRPr lang="es-MX" dirty="0"/>
        </a:p>
      </dgm:t>
    </dgm:pt>
    <dgm:pt modelId="{89DAC10D-2A85-4A48-B12A-CBA0FC467E8A}" type="parTrans" cxnId="{3906470C-DA17-4846-B208-1E3341B8DA5F}">
      <dgm:prSet/>
      <dgm:spPr/>
      <dgm:t>
        <a:bodyPr/>
        <a:lstStyle/>
        <a:p>
          <a:endParaRPr lang="es-MX"/>
        </a:p>
      </dgm:t>
    </dgm:pt>
    <dgm:pt modelId="{5E0BA6BA-5C15-4D4A-A897-9BFB4AB51A64}" type="sibTrans" cxnId="{3906470C-DA17-4846-B208-1E3341B8DA5F}">
      <dgm:prSet/>
      <dgm:spPr/>
      <dgm:t>
        <a:bodyPr/>
        <a:lstStyle/>
        <a:p>
          <a:endParaRPr lang="es-MX"/>
        </a:p>
      </dgm:t>
    </dgm:pt>
    <dgm:pt modelId="{CFAC5599-D0B0-44BC-A998-6A93787D2911}" type="pres">
      <dgm:prSet presAssocID="{B0A9C6CC-628D-4F93-B65D-5B11A9691566}" presName="Name0" presStyleCnt="0">
        <dgm:presLayoutVars>
          <dgm:chMax val="1"/>
          <dgm:chPref val="1"/>
          <dgm:dir/>
          <dgm:animOne val="branch"/>
          <dgm:animLvl val="lvl"/>
        </dgm:presLayoutVars>
      </dgm:prSet>
      <dgm:spPr/>
      <dgm:t>
        <a:bodyPr/>
        <a:lstStyle/>
        <a:p>
          <a:endParaRPr lang="es-MX"/>
        </a:p>
      </dgm:t>
    </dgm:pt>
    <dgm:pt modelId="{7A99A23D-FB5F-4480-A9CB-D504F45F79CE}" type="pres">
      <dgm:prSet presAssocID="{061914BC-0911-40E6-B24C-40682558E609}" presName="singleCycle" presStyleCnt="0"/>
      <dgm:spPr/>
      <dgm:t>
        <a:bodyPr/>
        <a:lstStyle/>
        <a:p>
          <a:endParaRPr lang="es-MX"/>
        </a:p>
      </dgm:t>
    </dgm:pt>
    <dgm:pt modelId="{D4EB3BB4-ACC9-4C35-95A3-A5E95BE83C03}" type="pres">
      <dgm:prSet presAssocID="{061914BC-0911-40E6-B24C-40682558E609}" presName="singleCenter" presStyleLbl="node1" presStyleIdx="0" presStyleCnt="8">
        <dgm:presLayoutVars>
          <dgm:chMax val="7"/>
          <dgm:chPref val="7"/>
        </dgm:presLayoutVars>
      </dgm:prSet>
      <dgm:spPr/>
      <dgm:t>
        <a:bodyPr/>
        <a:lstStyle/>
        <a:p>
          <a:endParaRPr lang="es-MX"/>
        </a:p>
      </dgm:t>
    </dgm:pt>
    <dgm:pt modelId="{C81E8638-BAAD-44AD-9E2D-BBAA4607B8B3}" type="pres">
      <dgm:prSet presAssocID="{F1657623-0AAB-4024-BEA5-70B454B1D2D7}" presName="Name56" presStyleLbl="parChTrans1D2" presStyleIdx="0" presStyleCnt="7"/>
      <dgm:spPr/>
      <dgm:t>
        <a:bodyPr/>
        <a:lstStyle/>
        <a:p>
          <a:endParaRPr lang="es-MX"/>
        </a:p>
      </dgm:t>
    </dgm:pt>
    <dgm:pt modelId="{F8A9422B-75F2-4CF3-B901-8AD7D9F5E01E}" type="pres">
      <dgm:prSet presAssocID="{D9BA9065-20F6-4743-BBCE-9EFE1CAE2765}" presName="text0" presStyleLbl="node1" presStyleIdx="1" presStyleCnt="8" custScaleY="65370" custRadScaleRad="105972" custRadScaleInc="-66434">
        <dgm:presLayoutVars>
          <dgm:bulletEnabled val="1"/>
        </dgm:presLayoutVars>
      </dgm:prSet>
      <dgm:spPr/>
      <dgm:t>
        <a:bodyPr/>
        <a:lstStyle/>
        <a:p>
          <a:endParaRPr lang="es-MX"/>
        </a:p>
      </dgm:t>
    </dgm:pt>
    <dgm:pt modelId="{D55B4DCD-6CF1-40B4-A498-EC85EFB0D0A4}" type="pres">
      <dgm:prSet presAssocID="{C2C0D39A-C849-42C9-9424-8E5060DA5315}" presName="Name56" presStyleLbl="parChTrans1D2" presStyleIdx="1" presStyleCnt="7"/>
      <dgm:spPr/>
      <dgm:t>
        <a:bodyPr/>
        <a:lstStyle/>
        <a:p>
          <a:endParaRPr lang="es-MX"/>
        </a:p>
      </dgm:t>
    </dgm:pt>
    <dgm:pt modelId="{998DA236-54AC-4B94-9562-BD5A92AADDA7}" type="pres">
      <dgm:prSet presAssocID="{67FD8722-4BF2-4A78-A405-D9B194553A10}" presName="text0" presStyleLbl="node1" presStyleIdx="2" presStyleCnt="8" custScaleX="129848" custScaleY="67064" custRadScaleRad="107389" custRadScaleInc="-107760">
        <dgm:presLayoutVars>
          <dgm:bulletEnabled val="1"/>
        </dgm:presLayoutVars>
      </dgm:prSet>
      <dgm:spPr/>
      <dgm:t>
        <a:bodyPr/>
        <a:lstStyle/>
        <a:p>
          <a:endParaRPr lang="es-MX"/>
        </a:p>
      </dgm:t>
    </dgm:pt>
    <dgm:pt modelId="{8D53DB63-2F4C-40F2-96EF-97470512D341}" type="pres">
      <dgm:prSet presAssocID="{89DAC10D-2A85-4A48-B12A-CBA0FC467E8A}" presName="Name56" presStyleLbl="parChTrans1D2" presStyleIdx="2" presStyleCnt="7"/>
      <dgm:spPr/>
      <dgm:t>
        <a:bodyPr/>
        <a:lstStyle/>
        <a:p>
          <a:endParaRPr lang="es-MX"/>
        </a:p>
      </dgm:t>
    </dgm:pt>
    <dgm:pt modelId="{D88870C7-50B5-4723-BC12-D7421BF53F6C}" type="pres">
      <dgm:prSet presAssocID="{1FED4009-A5C2-488C-80E4-FA31AC1E20D7}" presName="text0" presStyleLbl="node1" presStyleIdx="3" presStyleCnt="8" custScaleY="74078" custRadScaleRad="120511" custRadScaleInc="-75524">
        <dgm:presLayoutVars>
          <dgm:bulletEnabled val="1"/>
        </dgm:presLayoutVars>
      </dgm:prSet>
      <dgm:spPr/>
      <dgm:t>
        <a:bodyPr/>
        <a:lstStyle/>
        <a:p>
          <a:endParaRPr lang="es-MX"/>
        </a:p>
      </dgm:t>
    </dgm:pt>
    <dgm:pt modelId="{FCD3B4C7-09F1-4C82-9DF7-03134B2B72E7}" type="pres">
      <dgm:prSet presAssocID="{53C10468-41D1-4264-8F10-2B4B077A73B6}" presName="Name56" presStyleLbl="parChTrans1D2" presStyleIdx="3" presStyleCnt="7"/>
      <dgm:spPr/>
      <dgm:t>
        <a:bodyPr/>
        <a:lstStyle/>
        <a:p>
          <a:endParaRPr lang="es-MX"/>
        </a:p>
      </dgm:t>
    </dgm:pt>
    <dgm:pt modelId="{860CDFB1-1F27-4118-AC3B-3C262D2A0B09}" type="pres">
      <dgm:prSet presAssocID="{8B8C5CAD-E991-4782-A467-60575554603C}" presName="text0" presStyleLbl="node1" presStyleIdx="4" presStyleCnt="8" custScaleX="108953" custScaleY="67516" custRadScaleRad="102880" custRadScaleInc="-14836">
        <dgm:presLayoutVars>
          <dgm:bulletEnabled val="1"/>
        </dgm:presLayoutVars>
      </dgm:prSet>
      <dgm:spPr/>
      <dgm:t>
        <a:bodyPr/>
        <a:lstStyle/>
        <a:p>
          <a:endParaRPr lang="es-MX"/>
        </a:p>
      </dgm:t>
    </dgm:pt>
    <dgm:pt modelId="{565FF936-63AB-4B6B-9807-93FB158AD14D}" type="pres">
      <dgm:prSet presAssocID="{23A6ABF8-B20D-439B-91A3-12B1035EC4EE}" presName="Name56" presStyleLbl="parChTrans1D2" presStyleIdx="4" presStyleCnt="7"/>
      <dgm:spPr/>
      <dgm:t>
        <a:bodyPr/>
        <a:lstStyle/>
        <a:p>
          <a:endParaRPr lang="es-MX"/>
        </a:p>
      </dgm:t>
    </dgm:pt>
    <dgm:pt modelId="{54DFE9EC-0080-4FB1-8E1B-7E0008E1286C}" type="pres">
      <dgm:prSet presAssocID="{2FC5529C-D39F-4B7F-9B27-85E10DA558E9}" presName="text0" presStyleLbl="node1" presStyleIdx="5" presStyleCnt="8" custScaleY="73636" custRadScaleRad="94892" custRadScaleInc="-50571">
        <dgm:presLayoutVars>
          <dgm:bulletEnabled val="1"/>
        </dgm:presLayoutVars>
      </dgm:prSet>
      <dgm:spPr/>
      <dgm:t>
        <a:bodyPr/>
        <a:lstStyle/>
        <a:p>
          <a:endParaRPr lang="es-MX"/>
        </a:p>
      </dgm:t>
    </dgm:pt>
    <dgm:pt modelId="{4A13CC68-5AEA-4EEC-8C16-D5131B24F9CE}" type="pres">
      <dgm:prSet presAssocID="{2271F2CC-1420-433D-A769-928B6A1DADEC}" presName="Name56" presStyleLbl="parChTrans1D2" presStyleIdx="5" presStyleCnt="7"/>
      <dgm:spPr/>
      <dgm:t>
        <a:bodyPr/>
        <a:lstStyle/>
        <a:p>
          <a:endParaRPr lang="es-MX"/>
        </a:p>
      </dgm:t>
    </dgm:pt>
    <dgm:pt modelId="{D361719E-281D-4153-AD20-D80BD5D6F39B}" type="pres">
      <dgm:prSet presAssocID="{A924D116-0400-45BB-B9FD-CF5F54BC2395}" presName="text0" presStyleLbl="node1" presStyleIdx="6" presStyleCnt="8" custScaleX="125293" custScaleY="64673" custRadScaleRad="124941" custRadScaleInc="95717">
        <dgm:presLayoutVars>
          <dgm:bulletEnabled val="1"/>
        </dgm:presLayoutVars>
      </dgm:prSet>
      <dgm:spPr/>
      <dgm:t>
        <a:bodyPr/>
        <a:lstStyle/>
        <a:p>
          <a:endParaRPr lang="es-MX"/>
        </a:p>
      </dgm:t>
    </dgm:pt>
    <dgm:pt modelId="{9577BABD-E63C-49ED-90E2-75B6279DA0E5}" type="pres">
      <dgm:prSet presAssocID="{A65ABC27-5BB0-4899-AE4B-7548CA9CD30D}" presName="Name56" presStyleLbl="parChTrans1D2" presStyleIdx="6" presStyleCnt="7"/>
      <dgm:spPr/>
      <dgm:t>
        <a:bodyPr/>
        <a:lstStyle/>
        <a:p>
          <a:endParaRPr lang="es-MX"/>
        </a:p>
      </dgm:t>
    </dgm:pt>
    <dgm:pt modelId="{5F37A8B7-FE3C-42F3-8DA9-0E39834E8429}" type="pres">
      <dgm:prSet presAssocID="{D73D0E47-595B-4438-AB65-2821AA652267}" presName="text0" presStyleLbl="node1" presStyleIdx="7" presStyleCnt="8" custScaleY="70645" custRadScaleRad="126069" custRadScaleInc="16075">
        <dgm:presLayoutVars>
          <dgm:bulletEnabled val="1"/>
        </dgm:presLayoutVars>
      </dgm:prSet>
      <dgm:spPr/>
      <dgm:t>
        <a:bodyPr/>
        <a:lstStyle/>
        <a:p>
          <a:endParaRPr lang="es-MX"/>
        </a:p>
      </dgm:t>
    </dgm:pt>
  </dgm:ptLst>
  <dgm:cxnLst>
    <dgm:cxn modelId="{B4A45406-8442-4E80-B9E6-01BC9A74EC43}" type="presOf" srcId="{23A6ABF8-B20D-439B-91A3-12B1035EC4EE}" destId="{565FF936-63AB-4B6B-9807-93FB158AD14D}" srcOrd="0" destOrd="0" presId="urn:microsoft.com/office/officeart/2008/layout/RadialCluster"/>
    <dgm:cxn modelId="{71A38125-7B99-47C7-95D8-2082EE94E18E}" type="presOf" srcId="{89DAC10D-2A85-4A48-B12A-CBA0FC467E8A}" destId="{8D53DB63-2F4C-40F2-96EF-97470512D341}" srcOrd="0" destOrd="0" presId="urn:microsoft.com/office/officeart/2008/layout/RadialCluster"/>
    <dgm:cxn modelId="{D9A666A2-27CA-4710-934B-6DE6647C9D89}" type="presOf" srcId="{A924D116-0400-45BB-B9FD-CF5F54BC2395}" destId="{D361719E-281D-4153-AD20-D80BD5D6F39B}" srcOrd="0" destOrd="0" presId="urn:microsoft.com/office/officeart/2008/layout/RadialCluster"/>
    <dgm:cxn modelId="{94710A46-E8C3-4987-9567-1779F42F810C}" srcId="{061914BC-0911-40E6-B24C-40682558E609}" destId="{67FD8722-4BF2-4A78-A405-D9B194553A10}" srcOrd="1" destOrd="0" parTransId="{C2C0D39A-C849-42C9-9424-8E5060DA5315}" sibTransId="{13CBEA1B-EC9E-4F36-8C2C-9BC1913F6BFB}"/>
    <dgm:cxn modelId="{4570ED71-7881-4A5E-83EB-9B5732EC9992}" type="presOf" srcId="{D73D0E47-595B-4438-AB65-2821AA652267}" destId="{5F37A8B7-FE3C-42F3-8DA9-0E39834E8429}" srcOrd="0" destOrd="0" presId="urn:microsoft.com/office/officeart/2008/layout/RadialCluster"/>
    <dgm:cxn modelId="{2EA297F5-B6BC-4F28-BB61-381EBE597C5E}" type="presOf" srcId="{2FC5529C-D39F-4B7F-9B27-85E10DA558E9}" destId="{54DFE9EC-0080-4FB1-8E1B-7E0008E1286C}" srcOrd="0" destOrd="0" presId="urn:microsoft.com/office/officeart/2008/layout/RadialCluster"/>
    <dgm:cxn modelId="{1401D1C6-95F5-444F-BFF2-1AFC84A23F83}" srcId="{061914BC-0911-40E6-B24C-40682558E609}" destId="{A924D116-0400-45BB-B9FD-CF5F54BC2395}" srcOrd="5" destOrd="0" parTransId="{2271F2CC-1420-433D-A769-928B6A1DADEC}" sibTransId="{D4C44377-EBC1-47A6-88B7-B3745EABDD5F}"/>
    <dgm:cxn modelId="{6273A1BA-3BD7-438A-A8E8-86FF2061BDBB}" type="presOf" srcId="{53C10468-41D1-4264-8F10-2B4B077A73B6}" destId="{FCD3B4C7-09F1-4C82-9DF7-03134B2B72E7}" srcOrd="0" destOrd="0" presId="urn:microsoft.com/office/officeart/2008/layout/RadialCluster"/>
    <dgm:cxn modelId="{89978222-126A-4862-AC1D-5113667E7B2A}" type="presOf" srcId="{F1657623-0AAB-4024-BEA5-70B454B1D2D7}" destId="{C81E8638-BAAD-44AD-9E2D-BBAA4607B8B3}" srcOrd="0" destOrd="0" presId="urn:microsoft.com/office/officeart/2008/layout/RadialCluster"/>
    <dgm:cxn modelId="{D2274CE5-612B-4EBD-B85F-7123A535D97D}" type="presOf" srcId="{061914BC-0911-40E6-B24C-40682558E609}" destId="{D4EB3BB4-ACC9-4C35-95A3-A5E95BE83C03}" srcOrd="0" destOrd="0" presId="urn:microsoft.com/office/officeart/2008/layout/RadialCluster"/>
    <dgm:cxn modelId="{FC9601E7-1339-4AAF-A7FD-E402781FBD16}" type="presOf" srcId="{C2C0D39A-C849-42C9-9424-8E5060DA5315}" destId="{D55B4DCD-6CF1-40B4-A498-EC85EFB0D0A4}" srcOrd="0" destOrd="0" presId="urn:microsoft.com/office/officeart/2008/layout/RadialCluster"/>
    <dgm:cxn modelId="{7A94E27B-D25A-4B7D-A66E-9F375C60B9F8}" srcId="{061914BC-0911-40E6-B24C-40682558E609}" destId="{8B8C5CAD-E991-4782-A467-60575554603C}" srcOrd="3" destOrd="0" parTransId="{53C10468-41D1-4264-8F10-2B4B077A73B6}" sibTransId="{F0949CF3-F347-40C8-9A7F-F6C7952013EC}"/>
    <dgm:cxn modelId="{8A88A965-11BE-4D33-86A7-1BA14D4A06D3}" type="presOf" srcId="{A65ABC27-5BB0-4899-AE4B-7548CA9CD30D}" destId="{9577BABD-E63C-49ED-90E2-75B6279DA0E5}" srcOrd="0" destOrd="0" presId="urn:microsoft.com/office/officeart/2008/layout/RadialCluster"/>
    <dgm:cxn modelId="{FF2D8B36-BD9F-4182-B0B6-5A7E1BB6A082}" type="presOf" srcId="{D9BA9065-20F6-4743-BBCE-9EFE1CAE2765}" destId="{F8A9422B-75F2-4CF3-B901-8AD7D9F5E01E}" srcOrd="0" destOrd="0" presId="urn:microsoft.com/office/officeart/2008/layout/RadialCluster"/>
    <dgm:cxn modelId="{8D2D6031-56B7-488F-A0B1-3F57E6A97B90}" type="presOf" srcId="{1FED4009-A5C2-488C-80E4-FA31AC1E20D7}" destId="{D88870C7-50B5-4723-BC12-D7421BF53F6C}" srcOrd="0" destOrd="0" presId="urn:microsoft.com/office/officeart/2008/layout/RadialCluster"/>
    <dgm:cxn modelId="{7216BE73-14EF-424F-9AF5-E134214924D0}" type="presOf" srcId="{2271F2CC-1420-433D-A769-928B6A1DADEC}" destId="{4A13CC68-5AEA-4EEC-8C16-D5131B24F9CE}" srcOrd="0" destOrd="0" presId="urn:microsoft.com/office/officeart/2008/layout/RadialCluster"/>
    <dgm:cxn modelId="{8147C694-5D6C-47BC-9B6E-08FC5DB86E90}" srcId="{061914BC-0911-40E6-B24C-40682558E609}" destId="{2FC5529C-D39F-4B7F-9B27-85E10DA558E9}" srcOrd="4" destOrd="0" parTransId="{23A6ABF8-B20D-439B-91A3-12B1035EC4EE}" sibTransId="{87F0DA8F-1DA4-4565-BA12-FD5B6D38FBC6}"/>
    <dgm:cxn modelId="{A4221D42-BAA8-4B75-8261-38CDC36AB9F4}" type="presOf" srcId="{8B8C5CAD-E991-4782-A467-60575554603C}" destId="{860CDFB1-1F27-4118-AC3B-3C262D2A0B09}" srcOrd="0" destOrd="0" presId="urn:microsoft.com/office/officeart/2008/layout/RadialCluster"/>
    <dgm:cxn modelId="{36EBD47D-43DC-4F60-B13A-0C13C7476A59}" srcId="{061914BC-0911-40E6-B24C-40682558E609}" destId="{D9BA9065-20F6-4743-BBCE-9EFE1CAE2765}" srcOrd="0" destOrd="0" parTransId="{F1657623-0AAB-4024-BEA5-70B454B1D2D7}" sibTransId="{0557F4C7-1ED4-4E6C-993F-D6F57548C152}"/>
    <dgm:cxn modelId="{3906470C-DA17-4846-B208-1E3341B8DA5F}" srcId="{061914BC-0911-40E6-B24C-40682558E609}" destId="{1FED4009-A5C2-488C-80E4-FA31AC1E20D7}" srcOrd="2" destOrd="0" parTransId="{89DAC10D-2A85-4A48-B12A-CBA0FC467E8A}" sibTransId="{5E0BA6BA-5C15-4D4A-A897-9BFB4AB51A64}"/>
    <dgm:cxn modelId="{55540508-5321-4B1F-9906-7DE9F633D5F8}" type="presOf" srcId="{67FD8722-4BF2-4A78-A405-D9B194553A10}" destId="{998DA236-54AC-4B94-9562-BD5A92AADDA7}" srcOrd="0" destOrd="0" presId="urn:microsoft.com/office/officeart/2008/layout/RadialCluster"/>
    <dgm:cxn modelId="{BB62AEA0-848C-412D-B0DF-9956CF078B46}" srcId="{061914BC-0911-40E6-B24C-40682558E609}" destId="{D73D0E47-595B-4438-AB65-2821AA652267}" srcOrd="6" destOrd="0" parTransId="{A65ABC27-5BB0-4899-AE4B-7548CA9CD30D}" sibTransId="{DB1BA86A-CF6E-465B-B21E-202048563964}"/>
    <dgm:cxn modelId="{B70A9831-4A82-4B87-9432-DB8D8B6EDCC2}" type="presOf" srcId="{B0A9C6CC-628D-4F93-B65D-5B11A9691566}" destId="{CFAC5599-D0B0-44BC-A998-6A93787D2911}" srcOrd="0" destOrd="0" presId="urn:microsoft.com/office/officeart/2008/layout/RadialCluster"/>
    <dgm:cxn modelId="{03678F70-1666-4B1B-A8A4-153820B4BE48}" srcId="{B0A9C6CC-628D-4F93-B65D-5B11A9691566}" destId="{061914BC-0911-40E6-B24C-40682558E609}" srcOrd="0" destOrd="0" parTransId="{27AEB1A6-5342-4319-A7BA-B5EFD552A8A2}" sibTransId="{AB973C02-9C6E-4FA2-8C40-25E37A32FB9E}"/>
    <dgm:cxn modelId="{3842F83B-EDF3-4750-A30D-D7B2B56154EB}" type="presParOf" srcId="{CFAC5599-D0B0-44BC-A998-6A93787D2911}" destId="{7A99A23D-FB5F-4480-A9CB-D504F45F79CE}" srcOrd="0" destOrd="0" presId="urn:microsoft.com/office/officeart/2008/layout/RadialCluster"/>
    <dgm:cxn modelId="{C813DAC0-424C-4E5B-8F13-B165B7287777}" type="presParOf" srcId="{7A99A23D-FB5F-4480-A9CB-D504F45F79CE}" destId="{D4EB3BB4-ACC9-4C35-95A3-A5E95BE83C03}" srcOrd="0" destOrd="0" presId="urn:microsoft.com/office/officeart/2008/layout/RadialCluster"/>
    <dgm:cxn modelId="{8115037E-0DFA-430E-8CF6-F3924047513E}" type="presParOf" srcId="{7A99A23D-FB5F-4480-A9CB-D504F45F79CE}" destId="{C81E8638-BAAD-44AD-9E2D-BBAA4607B8B3}" srcOrd="1" destOrd="0" presId="urn:microsoft.com/office/officeart/2008/layout/RadialCluster"/>
    <dgm:cxn modelId="{60C1B2AD-FCCD-48B0-BF28-DD78A8202DAD}" type="presParOf" srcId="{7A99A23D-FB5F-4480-A9CB-D504F45F79CE}" destId="{F8A9422B-75F2-4CF3-B901-8AD7D9F5E01E}" srcOrd="2" destOrd="0" presId="urn:microsoft.com/office/officeart/2008/layout/RadialCluster"/>
    <dgm:cxn modelId="{E6FA666A-6EEB-405C-B1D6-F394C6DAADB5}" type="presParOf" srcId="{7A99A23D-FB5F-4480-A9CB-D504F45F79CE}" destId="{D55B4DCD-6CF1-40B4-A498-EC85EFB0D0A4}" srcOrd="3" destOrd="0" presId="urn:microsoft.com/office/officeart/2008/layout/RadialCluster"/>
    <dgm:cxn modelId="{26EEA781-6CBE-4585-B7E9-8DDCDD5D41EC}" type="presParOf" srcId="{7A99A23D-FB5F-4480-A9CB-D504F45F79CE}" destId="{998DA236-54AC-4B94-9562-BD5A92AADDA7}" srcOrd="4" destOrd="0" presId="urn:microsoft.com/office/officeart/2008/layout/RadialCluster"/>
    <dgm:cxn modelId="{25F2D30A-0FCC-4779-B835-3763A911D818}" type="presParOf" srcId="{7A99A23D-FB5F-4480-A9CB-D504F45F79CE}" destId="{8D53DB63-2F4C-40F2-96EF-97470512D341}" srcOrd="5" destOrd="0" presId="urn:microsoft.com/office/officeart/2008/layout/RadialCluster"/>
    <dgm:cxn modelId="{65D9A108-13A9-4EA0-AB3F-F64287A7D28D}" type="presParOf" srcId="{7A99A23D-FB5F-4480-A9CB-D504F45F79CE}" destId="{D88870C7-50B5-4723-BC12-D7421BF53F6C}" srcOrd="6" destOrd="0" presId="urn:microsoft.com/office/officeart/2008/layout/RadialCluster"/>
    <dgm:cxn modelId="{E062750B-F2F4-49FD-A335-85449F0FD8B4}" type="presParOf" srcId="{7A99A23D-FB5F-4480-A9CB-D504F45F79CE}" destId="{FCD3B4C7-09F1-4C82-9DF7-03134B2B72E7}" srcOrd="7" destOrd="0" presId="urn:microsoft.com/office/officeart/2008/layout/RadialCluster"/>
    <dgm:cxn modelId="{46F80434-3BC5-4939-811C-88D21AEA9BFA}" type="presParOf" srcId="{7A99A23D-FB5F-4480-A9CB-D504F45F79CE}" destId="{860CDFB1-1F27-4118-AC3B-3C262D2A0B09}" srcOrd="8" destOrd="0" presId="urn:microsoft.com/office/officeart/2008/layout/RadialCluster"/>
    <dgm:cxn modelId="{57D9AB17-272B-4CD8-A265-9D5EECE29A9C}" type="presParOf" srcId="{7A99A23D-FB5F-4480-A9CB-D504F45F79CE}" destId="{565FF936-63AB-4B6B-9807-93FB158AD14D}" srcOrd="9" destOrd="0" presId="urn:microsoft.com/office/officeart/2008/layout/RadialCluster"/>
    <dgm:cxn modelId="{2280E38D-E32D-48BC-809F-286CFBA40CFF}" type="presParOf" srcId="{7A99A23D-FB5F-4480-A9CB-D504F45F79CE}" destId="{54DFE9EC-0080-4FB1-8E1B-7E0008E1286C}" srcOrd="10" destOrd="0" presId="urn:microsoft.com/office/officeart/2008/layout/RadialCluster"/>
    <dgm:cxn modelId="{F46D8816-026E-456B-992C-BF28556959D6}" type="presParOf" srcId="{7A99A23D-FB5F-4480-A9CB-D504F45F79CE}" destId="{4A13CC68-5AEA-4EEC-8C16-D5131B24F9CE}" srcOrd="11" destOrd="0" presId="urn:microsoft.com/office/officeart/2008/layout/RadialCluster"/>
    <dgm:cxn modelId="{1AF646CC-47C2-4400-9A02-F64294FDED44}" type="presParOf" srcId="{7A99A23D-FB5F-4480-A9CB-D504F45F79CE}" destId="{D361719E-281D-4153-AD20-D80BD5D6F39B}" srcOrd="12" destOrd="0" presId="urn:microsoft.com/office/officeart/2008/layout/RadialCluster"/>
    <dgm:cxn modelId="{666A093D-FD4D-4D6C-8586-3B5A2A777479}" type="presParOf" srcId="{7A99A23D-FB5F-4480-A9CB-D504F45F79CE}" destId="{9577BABD-E63C-49ED-90E2-75B6279DA0E5}" srcOrd="13" destOrd="0" presId="urn:microsoft.com/office/officeart/2008/layout/RadialCluster"/>
    <dgm:cxn modelId="{2B116B99-B2A4-4985-8F41-09EF60562ADE}" type="presParOf" srcId="{7A99A23D-FB5F-4480-A9CB-D504F45F79CE}" destId="{5F37A8B7-FE3C-42F3-8DA9-0E39834E8429}" srcOrd="1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EB644F-EED5-4E61-8C51-681341BA6A53}" type="doc">
      <dgm:prSet loTypeId="urn:microsoft.com/office/officeart/2008/layout/RadialCluster" loCatId="cycle" qsTypeId="urn:microsoft.com/office/officeart/2005/8/quickstyle/3d1" qsCatId="3D" csTypeId="urn:microsoft.com/office/officeart/2005/8/colors/colorful5" csCatId="colorful" phldr="1"/>
      <dgm:spPr/>
      <dgm:t>
        <a:bodyPr/>
        <a:lstStyle/>
        <a:p>
          <a:endParaRPr lang="es-MX"/>
        </a:p>
      </dgm:t>
    </dgm:pt>
    <dgm:pt modelId="{15E3FB23-89A9-4FBF-84A4-9925DBFC67EB}">
      <dgm:prSet phldrT="[Texto]" custT="1">
        <dgm:style>
          <a:lnRef idx="0">
            <a:schemeClr val="accent4"/>
          </a:lnRef>
          <a:fillRef idx="3">
            <a:schemeClr val="accent4"/>
          </a:fillRef>
          <a:effectRef idx="3">
            <a:schemeClr val="accent4"/>
          </a:effectRef>
          <a:fontRef idx="minor">
            <a:schemeClr val="lt1"/>
          </a:fontRef>
        </dgm:style>
      </dgm:prSet>
      <dgm:spPr>
        <a:ln>
          <a:solidFill>
            <a:srgbClr val="00B050"/>
          </a:solidFill>
        </a:ln>
      </dgm:spPr>
      <dgm:t>
        <a:bodyPr/>
        <a:lstStyle/>
        <a:p>
          <a:r>
            <a:rPr lang="es-MX" sz="3600" b="1" dirty="0" smtClean="0">
              <a:solidFill>
                <a:srgbClr val="FFFF00"/>
              </a:solidFill>
              <a:effectLst>
                <a:outerShdw blurRad="38100" dist="38100" dir="2700000" algn="tl">
                  <a:srgbClr val="000000">
                    <a:alpha val="43137"/>
                  </a:srgbClr>
                </a:outerShdw>
              </a:effectLst>
            </a:rPr>
            <a:t>3. Reacciones  ante mis sentimientos </a:t>
          </a:r>
          <a:endParaRPr lang="es-MX" sz="3600" b="1" dirty="0">
            <a:solidFill>
              <a:srgbClr val="FFFF00"/>
            </a:solidFill>
            <a:effectLst>
              <a:outerShdw blurRad="38100" dist="38100" dir="2700000" algn="tl">
                <a:srgbClr val="000000">
                  <a:alpha val="43137"/>
                </a:srgbClr>
              </a:outerShdw>
            </a:effectLst>
          </a:endParaRPr>
        </a:p>
      </dgm:t>
    </dgm:pt>
    <dgm:pt modelId="{546EE0E3-2A74-446C-A1F1-DEA5B1260B56}" type="parTrans" cxnId="{A6C77078-5F8C-46E8-AECD-E6A75FD6F059}">
      <dgm:prSet/>
      <dgm:spPr/>
      <dgm:t>
        <a:bodyPr/>
        <a:lstStyle/>
        <a:p>
          <a:endParaRPr lang="es-MX"/>
        </a:p>
      </dgm:t>
    </dgm:pt>
    <dgm:pt modelId="{5E96B42E-5F90-4DB2-AB52-C27ACCD42EC3}" type="sibTrans" cxnId="{A6C77078-5F8C-46E8-AECD-E6A75FD6F059}">
      <dgm:prSet/>
      <dgm:spPr/>
      <dgm:t>
        <a:bodyPr/>
        <a:lstStyle/>
        <a:p>
          <a:endParaRPr lang="es-MX"/>
        </a:p>
      </dgm:t>
    </dgm:pt>
    <dgm:pt modelId="{384EB2B9-AF51-4C0F-A080-B39AF2427E5C}">
      <dgm:prSet phldrT="[Texto]"/>
      <dgm:spPr/>
      <dgm:t>
        <a:bodyPr/>
        <a:lstStyle/>
        <a:p>
          <a:r>
            <a:rPr lang="es-MX" b="1" dirty="0" smtClean="0">
              <a:effectLst>
                <a:outerShdw blurRad="38100" dist="38100" dir="2700000" algn="tl">
                  <a:srgbClr val="000000">
                    <a:alpha val="43137"/>
                  </a:srgbClr>
                </a:outerShdw>
              </a:effectLst>
            </a:rPr>
            <a:t>Pasiva </a:t>
          </a:r>
          <a:endParaRPr lang="es-MX" b="1" dirty="0">
            <a:effectLst>
              <a:outerShdw blurRad="38100" dist="38100" dir="2700000" algn="tl">
                <a:srgbClr val="000000">
                  <a:alpha val="43137"/>
                </a:srgbClr>
              </a:outerShdw>
            </a:effectLst>
          </a:endParaRPr>
        </a:p>
      </dgm:t>
    </dgm:pt>
    <dgm:pt modelId="{711216EA-65BA-406E-A4F3-A13776A7BBEF}" type="parTrans" cxnId="{468E2F4E-95F0-46D3-904C-558F6D2DEFA2}">
      <dgm:prSet/>
      <dgm:spPr/>
      <dgm:t>
        <a:bodyPr/>
        <a:lstStyle/>
        <a:p>
          <a:endParaRPr lang="es-MX"/>
        </a:p>
      </dgm:t>
    </dgm:pt>
    <dgm:pt modelId="{B3AA0B33-0EEB-4FE3-98EB-739868D9091C}" type="sibTrans" cxnId="{468E2F4E-95F0-46D3-904C-558F6D2DEFA2}">
      <dgm:prSet/>
      <dgm:spPr/>
      <dgm:t>
        <a:bodyPr/>
        <a:lstStyle/>
        <a:p>
          <a:endParaRPr lang="es-MX"/>
        </a:p>
      </dgm:t>
    </dgm:pt>
    <dgm:pt modelId="{048CDF96-E8A9-4D07-9729-518F5CD77433}">
      <dgm:prSet phldrT="[Texto]"/>
      <dgm:spPr/>
      <dgm:t>
        <a:bodyPr/>
        <a:lstStyle/>
        <a:p>
          <a:r>
            <a:rPr lang="es-MX" b="1" dirty="0" smtClean="0">
              <a:solidFill>
                <a:schemeClr val="tx1">
                  <a:lumMod val="95000"/>
                  <a:lumOff val="5000"/>
                </a:schemeClr>
              </a:solidFill>
              <a:effectLst>
                <a:outerShdw blurRad="38100" dist="38100" dir="2700000" algn="tl">
                  <a:srgbClr val="000000">
                    <a:alpha val="43137"/>
                  </a:srgbClr>
                </a:outerShdw>
              </a:effectLst>
            </a:rPr>
            <a:t>Agresiva </a:t>
          </a:r>
          <a:endParaRPr lang="es-MX" b="1" dirty="0">
            <a:solidFill>
              <a:schemeClr val="tx1">
                <a:lumMod val="95000"/>
                <a:lumOff val="5000"/>
              </a:schemeClr>
            </a:solidFill>
            <a:effectLst>
              <a:outerShdw blurRad="38100" dist="38100" dir="2700000" algn="tl">
                <a:srgbClr val="000000">
                  <a:alpha val="43137"/>
                </a:srgbClr>
              </a:outerShdw>
            </a:effectLst>
          </a:endParaRPr>
        </a:p>
      </dgm:t>
    </dgm:pt>
    <dgm:pt modelId="{A86E7302-AEAE-4B79-90F0-C27443820569}" type="parTrans" cxnId="{A4CF8099-15C5-4012-9B47-032D9A38EB7E}">
      <dgm:prSet/>
      <dgm:spPr/>
      <dgm:t>
        <a:bodyPr/>
        <a:lstStyle/>
        <a:p>
          <a:endParaRPr lang="es-MX"/>
        </a:p>
      </dgm:t>
    </dgm:pt>
    <dgm:pt modelId="{64FD95BB-E7C0-4A41-8231-E4292D468F1A}" type="sibTrans" cxnId="{A4CF8099-15C5-4012-9B47-032D9A38EB7E}">
      <dgm:prSet/>
      <dgm:spPr/>
      <dgm:t>
        <a:bodyPr/>
        <a:lstStyle/>
        <a:p>
          <a:endParaRPr lang="es-MX"/>
        </a:p>
      </dgm:t>
    </dgm:pt>
    <dgm:pt modelId="{EF839B96-3FC8-45DD-BAF5-5B5A8C00A839}">
      <dgm:prSet phldrT="[Texto]" custT="1"/>
      <dgm:spPr/>
      <dgm:t>
        <a:bodyPr/>
        <a:lstStyle/>
        <a:p>
          <a:r>
            <a:rPr lang="es-MX" sz="3200" b="1" dirty="0" smtClean="0">
              <a:solidFill>
                <a:schemeClr val="tx1">
                  <a:lumMod val="95000"/>
                  <a:lumOff val="5000"/>
                </a:schemeClr>
              </a:solidFill>
              <a:effectLst>
                <a:outerShdw blurRad="38100" dist="38100" dir="2700000" algn="tl">
                  <a:srgbClr val="000000">
                    <a:alpha val="43137"/>
                  </a:srgbClr>
                </a:outerShdw>
              </a:effectLst>
            </a:rPr>
            <a:t>Asertiva-activa</a:t>
          </a:r>
          <a:endParaRPr lang="es-MX" sz="3200" b="1" dirty="0">
            <a:solidFill>
              <a:schemeClr val="tx1">
                <a:lumMod val="95000"/>
                <a:lumOff val="5000"/>
              </a:schemeClr>
            </a:solidFill>
            <a:effectLst>
              <a:outerShdw blurRad="38100" dist="38100" dir="2700000" algn="tl">
                <a:srgbClr val="000000">
                  <a:alpha val="43137"/>
                </a:srgbClr>
              </a:outerShdw>
            </a:effectLst>
          </a:endParaRPr>
        </a:p>
      </dgm:t>
    </dgm:pt>
    <dgm:pt modelId="{0D41CD62-DF4C-48E6-AB87-B9F5B5FC592C}" type="parTrans" cxnId="{501F1E04-9A70-4127-A00A-7B610BC71384}">
      <dgm:prSet/>
      <dgm:spPr/>
      <dgm:t>
        <a:bodyPr/>
        <a:lstStyle/>
        <a:p>
          <a:endParaRPr lang="es-MX"/>
        </a:p>
      </dgm:t>
    </dgm:pt>
    <dgm:pt modelId="{A7018E3E-0AD7-4531-AB31-F31701CE6EEA}" type="sibTrans" cxnId="{501F1E04-9A70-4127-A00A-7B610BC71384}">
      <dgm:prSet/>
      <dgm:spPr/>
      <dgm:t>
        <a:bodyPr/>
        <a:lstStyle/>
        <a:p>
          <a:endParaRPr lang="es-MX"/>
        </a:p>
      </dgm:t>
    </dgm:pt>
    <dgm:pt modelId="{C9415F6F-EB28-42B8-A667-432D6A1617E7}" type="pres">
      <dgm:prSet presAssocID="{2BEB644F-EED5-4E61-8C51-681341BA6A53}" presName="Name0" presStyleCnt="0">
        <dgm:presLayoutVars>
          <dgm:chMax val="1"/>
          <dgm:chPref val="1"/>
          <dgm:dir/>
          <dgm:animOne val="branch"/>
          <dgm:animLvl val="lvl"/>
        </dgm:presLayoutVars>
      </dgm:prSet>
      <dgm:spPr/>
      <dgm:t>
        <a:bodyPr/>
        <a:lstStyle/>
        <a:p>
          <a:endParaRPr lang="es-MX"/>
        </a:p>
      </dgm:t>
    </dgm:pt>
    <dgm:pt modelId="{03CB1736-78B4-4C2B-AD19-EC880BF650E0}" type="pres">
      <dgm:prSet presAssocID="{15E3FB23-89A9-4FBF-84A4-9925DBFC67EB}" presName="singleCycle" presStyleCnt="0"/>
      <dgm:spPr/>
    </dgm:pt>
    <dgm:pt modelId="{BB005519-522C-4321-89A9-3F720B5A9E6A}" type="pres">
      <dgm:prSet presAssocID="{15E3FB23-89A9-4FBF-84A4-9925DBFC67EB}" presName="singleCenter" presStyleLbl="node1" presStyleIdx="0" presStyleCnt="4" custScaleX="149813" custScaleY="84226" custLinFactNeighborY="-9155">
        <dgm:presLayoutVars>
          <dgm:chMax val="7"/>
          <dgm:chPref val="7"/>
        </dgm:presLayoutVars>
      </dgm:prSet>
      <dgm:spPr/>
      <dgm:t>
        <a:bodyPr/>
        <a:lstStyle/>
        <a:p>
          <a:endParaRPr lang="es-MX"/>
        </a:p>
      </dgm:t>
    </dgm:pt>
    <dgm:pt modelId="{98CB1BBC-5D8B-4AC7-BDC2-DC329FF6B53D}" type="pres">
      <dgm:prSet presAssocID="{711216EA-65BA-406E-A4F3-A13776A7BBEF}" presName="Name56" presStyleLbl="parChTrans1D2" presStyleIdx="0" presStyleCnt="3"/>
      <dgm:spPr/>
      <dgm:t>
        <a:bodyPr/>
        <a:lstStyle/>
        <a:p>
          <a:endParaRPr lang="es-MX"/>
        </a:p>
      </dgm:t>
    </dgm:pt>
    <dgm:pt modelId="{601A5C63-F015-41A6-95AC-C39BDCC93BB9}" type="pres">
      <dgm:prSet presAssocID="{384EB2B9-AF51-4C0F-A080-B39AF2427E5C}" presName="text0" presStyleLbl="node1" presStyleIdx="1" presStyleCnt="4" custScaleX="157141" custScaleY="55281" custRadScaleRad="92170" custRadScaleInc="-140">
        <dgm:presLayoutVars>
          <dgm:bulletEnabled val="1"/>
        </dgm:presLayoutVars>
      </dgm:prSet>
      <dgm:spPr/>
      <dgm:t>
        <a:bodyPr/>
        <a:lstStyle/>
        <a:p>
          <a:endParaRPr lang="es-MX"/>
        </a:p>
      </dgm:t>
    </dgm:pt>
    <dgm:pt modelId="{80045A0D-D619-4249-B75C-EC30DA3D20E7}" type="pres">
      <dgm:prSet presAssocID="{A86E7302-AEAE-4B79-90F0-C27443820569}" presName="Name56" presStyleLbl="parChTrans1D2" presStyleIdx="1" presStyleCnt="3"/>
      <dgm:spPr/>
      <dgm:t>
        <a:bodyPr/>
        <a:lstStyle/>
        <a:p>
          <a:endParaRPr lang="es-MX"/>
        </a:p>
      </dgm:t>
    </dgm:pt>
    <dgm:pt modelId="{5F0D1376-EAE2-4F8C-AD63-590D7B28F38A}" type="pres">
      <dgm:prSet presAssocID="{048CDF96-E8A9-4D07-9729-518F5CD77433}" presName="text0" presStyleLbl="node1" presStyleIdx="2" presStyleCnt="4" custScaleX="133540" custScaleY="56523" custRadScaleRad="106989" custRadScaleInc="-9197">
        <dgm:presLayoutVars>
          <dgm:bulletEnabled val="1"/>
        </dgm:presLayoutVars>
      </dgm:prSet>
      <dgm:spPr/>
      <dgm:t>
        <a:bodyPr/>
        <a:lstStyle/>
        <a:p>
          <a:endParaRPr lang="es-MX"/>
        </a:p>
      </dgm:t>
    </dgm:pt>
    <dgm:pt modelId="{FB6883A1-E30A-42E8-BCAE-A3849FB49973}" type="pres">
      <dgm:prSet presAssocID="{0D41CD62-DF4C-48E6-AB87-B9F5B5FC592C}" presName="Name56" presStyleLbl="parChTrans1D2" presStyleIdx="2" presStyleCnt="3"/>
      <dgm:spPr/>
      <dgm:t>
        <a:bodyPr/>
        <a:lstStyle/>
        <a:p>
          <a:endParaRPr lang="es-MX"/>
        </a:p>
      </dgm:t>
    </dgm:pt>
    <dgm:pt modelId="{3C91F309-9F9C-4C10-85D6-588E9D3B4431}" type="pres">
      <dgm:prSet presAssocID="{EF839B96-3FC8-45DD-BAF5-5B5A8C00A839}" presName="text0" presStyleLbl="node1" presStyleIdx="3" presStyleCnt="4" custScaleX="145883" custScaleY="77640" custRadScaleRad="106678" custRadScaleInc="11302">
        <dgm:presLayoutVars>
          <dgm:bulletEnabled val="1"/>
        </dgm:presLayoutVars>
      </dgm:prSet>
      <dgm:spPr/>
      <dgm:t>
        <a:bodyPr/>
        <a:lstStyle/>
        <a:p>
          <a:endParaRPr lang="es-MX"/>
        </a:p>
      </dgm:t>
    </dgm:pt>
  </dgm:ptLst>
  <dgm:cxnLst>
    <dgm:cxn modelId="{3F4CBABE-15A3-4AE5-9738-9D69F7B7AD95}" type="presOf" srcId="{0D41CD62-DF4C-48E6-AB87-B9F5B5FC592C}" destId="{FB6883A1-E30A-42E8-BCAE-A3849FB49973}" srcOrd="0" destOrd="0" presId="urn:microsoft.com/office/officeart/2008/layout/RadialCluster"/>
    <dgm:cxn modelId="{A6C77078-5F8C-46E8-AECD-E6A75FD6F059}" srcId="{2BEB644F-EED5-4E61-8C51-681341BA6A53}" destId="{15E3FB23-89A9-4FBF-84A4-9925DBFC67EB}" srcOrd="0" destOrd="0" parTransId="{546EE0E3-2A74-446C-A1F1-DEA5B1260B56}" sibTransId="{5E96B42E-5F90-4DB2-AB52-C27ACCD42EC3}"/>
    <dgm:cxn modelId="{A4CF8099-15C5-4012-9B47-032D9A38EB7E}" srcId="{15E3FB23-89A9-4FBF-84A4-9925DBFC67EB}" destId="{048CDF96-E8A9-4D07-9729-518F5CD77433}" srcOrd="1" destOrd="0" parTransId="{A86E7302-AEAE-4B79-90F0-C27443820569}" sibTransId="{64FD95BB-E7C0-4A41-8231-E4292D468F1A}"/>
    <dgm:cxn modelId="{D7BAC308-5746-4D6B-AA0B-83ECDA172C4B}" type="presOf" srcId="{2BEB644F-EED5-4E61-8C51-681341BA6A53}" destId="{C9415F6F-EB28-42B8-A667-432D6A1617E7}" srcOrd="0" destOrd="0" presId="urn:microsoft.com/office/officeart/2008/layout/RadialCluster"/>
    <dgm:cxn modelId="{501F1E04-9A70-4127-A00A-7B610BC71384}" srcId="{15E3FB23-89A9-4FBF-84A4-9925DBFC67EB}" destId="{EF839B96-3FC8-45DD-BAF5-5B5A8C00A839}" srcOrd="2" destOrd="0" parTransId="{0D41CD62-DF4C-48E6-AB87-B9F5B5FC592C}" sibTransId="{A7018E3E-0AD7-4531-AB31-F31701CE6EEA}"/>
    <dgm:cxn modelId="{D0C055C2-F48D-4587-81B7-E54F5166DBCF}" type="presOf" srcId="{711216EA-65BA-406E-A4F3-A13776A7BBEF}" destId="{98CB1BBC-5D8B-4AC7-BDC2-DC329FF6B53D}" srcOrd="0" destOrd="0" presId="urn:microsoft.com/office/officeart/2008/layout/RadialCluster"/>
    <dgm:cxn modelId="{E641FF64-3C71-44FB-9AB1-75B79700F37A}" type="presOf" srcId="{EF839B96-3FC8-45DD-BAF5-5B5A8C00A839}" destId="{3C91F309-9F9C-4C10-85D6-588E9D3B4431}" srcOrd="0" destOrd="0" presId="urn:microsoft.com/office/officeart/2008/layout/RadialCluster"/>
    <dgm:cxn modelId="{AA64E246-82C8-41AB-BF6D-4189BAF36A03}" type="presOf" srcId="{15E3FB23-89A9-4FBF-84A4-9925DBFC67EB}" destId="{BB005519-522C-4321-89A9-3F720B5A9E6A}" srcOrd="0" destOrd="0" presId="urn:microsoft.com/office/officeart/2008/layout/RadialCluster"/>
    <dgm:cxn modelId="{468E2F4E-95F0-46D3-904C-558F6D2DEFA2}" srcId="{15E3FB23-89A9-4FBF-84A4-9925DBFC67EB}" destId="{384EB2B9-AF51-4C0F-A080-B39AF2427E5C}" srcOrd="0" destOrd="0" parTransId="{711216EA-65BA-406E-A4F3-A13776A7BBEF}" sibTransId="{B3AA0B33-0EEB-4FE3-98EB-739868D9091C}"/>
    <dgm:cxn modelId="{054F5EA5-37A4-40FF-BD3A-97D9A39E2B53}" type="presOf" srcId="{384EB2B9-AF51-4C0F-A080-B39AF2427E5C}" destId="{601A5C63-F015-41A6-95AC-C39BDCC93BB9}" srcOrd="0" destOrd="0" presId="urn:microsoft.com/office/officeart/2008/layout/RadialCluster"/>
    <dgm:cxn modelId="{FAD93117-AE39-40C0-94D7-5E6C15A7FBD2}" type="presOf" srcId="{A86E7302-AEAE-4B79-90F0-C27443820569}" destId="{80045A0D-D619-4249-B75C-EC30DA3D20E7}" srcOrd="0" destOrd="0" presId="urn:microsoft.com/office/officeart/2008/layout/RadialCluster"/>
    <dgm:cxn modelId="{784192AE-EE92-462F-BC9F-7FFB96812CAE}" type="presOf" srcId="{048CDF96-E8A9-4D07-9729-518F5CD77433}" destId="{5F0D1376-EAE2-4F8C-AD63-590D7B28F38A}" srcOrd="0" destOrd="0" presId="urn:microsoft.com/office/officeart/2008/layout/RadialCluster"/>
    <dgm:cxn modelId="{51838E85-EDB7-4128-9C67-6FBA3FC2C019}" type="presParOf" srcId="{C9415F6F-EB28-42B8-A667-432D6A1617E7}" destId="{03CB1736-78B4-4C2B-AD19-EC880BF650E0}" srcOrd="0" destOrd="0" presId="urn:microsoft.com/office/officeart/2008/layout/RadialCluster"/>
    <dgm:cxn modelId="{2FAB4DAE-A431-4D72-9802-480B3D290D47}" type="presParOf" srcId="{03CB1736-78B4-4C2B-AD19-EC880BF650E0}" destId="{BB005519-522C-4321-89A9-3F720B5A9E6A}" srcOrd="0" destOrd="0" presId="urn:microsoft.com/office/officeart/2008/layout/RadialCluster"/>
    <dgm:cxn modelId="{853483C3-618A-4850-8125-17B15F863002}" type="presParOf" srcId="{03CB1736-78B4-4C2B-AD19-EC880BF650E0}" destId="{98CB1BBC-5D8B-4AC7-BDC2-DC329FF6B53D}" srcOrd="1" destOrd="0" presId="urn:microsoft.com/office/officeart/2008/layout/RadialCluster"/>
    <dgm:cxn modelId="{4BE58310-A4C9-4713-88F6-CE7F24A994F9}" type="presParOf" srcId="{03CB1736-78B4-4C2B-AD19-EC880BF650E0}" destId="{601A5C63-F015-41A6-95AC-C39BDCC93BB9}" srcOrd="2" destOrd="0" presId="urn:microsoft.com/office/officeart/2008/layout/RadialCluster"/>
    <dgm:cxn modelId="{A0B729CF-BBAE-4818-935F-ED8D6368D974}" type="presParOf" srcId="{03CB1736-78B4-4C2B-AD19-EC880BF650E0}" destId="{80045A0D-D619-4249-B75C-EC30DA3D20E7}" srcOrd="3" destOrd="0" presId="urn:microsoft.com/office/officeart/2008/layout/RadialCluster"/>
    <dgm:cxn modelId="{9AC564BD-445F-4EB1-9F80-E65D71A8A81C}" type="presParOf" srcId="{03CB1736-78B4-4C2B-AD19-EC880BF650E0}" destId="{5F0D1376-EAE2-4F8C-AD63-590D7B28F38A}" srcOrd="4" destOrd="0" presId="urn:microsoft.com/office/officeart/2008/layout/RadialCluster"/>
    <dgm:cxn modelId="{BF8ED6EB-84AB-49E8-A1C8-3A906DC51494}" type="presParOf" srcId="{03CB1736-78B4-4C2B-AD19-EC880BF650E0}" destId="{FB6883A1-E30A-42E8-BCAE-A3849FB49973}" srcOrd="5" destOrd="0" presId="urn:microsoft.com/office/officeart/2008/layout/RadialCluster"/>
    <dgm:cxn modelId="{91368F51-D09A-4C39-84B5-7685D0200964}" type="presParOf" srcId="{03CB1736-78B4-4C2B-AD19-EC880BF650E0}" destId="{3C91F309-9F9C-4C10-85D6-588E9D3B4431}"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D9DDCA-2A6F-4C30-BDAF-EAB56CCB8C57}" type="doc">
      <dgm:prSet loTypeId="urn:microsoft.com/office/officeart/2005/8/layout/cycle3" loCatId="cycle" qsTypeId="urn:microsoft.com/office/officeart/2005/8/quickstyle/3d1" qsCatId="3D" csTypeId="urn:microsoft.com/office/officeart/2005/8/colors/colorful5" csCatId="colorful" phldr="1"/>
      <dgm:spPr/>
      <dgm:t>
        <a:bodyPr/>
        <a:lstStyle/>
        <a:p>
          <a:endParaRPr lang="es-MX"/>
        </a:p>
      </dgm:t>
    </dgm:pt>
    <dgm:pt modelId="{F8FC0F6A-695F-4F46-B32F-A6394D319169}">
      <dgm:prSet phldrT="[Texto]" custT="1"/>
      <dgm:spPr>
        <a:solidFill>
          <a:srgbClr val="00B0F0"/>
        </a:solidFill>
      </dgm:spPr>
      <dgm:t>
        <a:bodyPr/>
        <a:lstStyle/>
        <a:p>
          <a:r>
            <a:rPr lang="es-MX" sz="3600" dirty="0" smtClean="0"/>
            <a:t>Tolerancia a la frustración</a:t>
          </a:r>
          <a:endParaRPr lang="es-MX" sz="3600" dirty="0"/>
        </a:p>
      </dgm:t>
    </dgm:pt>
    <dgm:pt modelId="{A9FB7602-7273-4766-8703-65F4CF07E6EB}" type="parTrans" cxnId="{4C404B62-AD04-4CDB-B835-8D155BC19BA3}">
      <dgm:prSet/>
      <dgm:spPr/>
      <dgm:t>
        <a:bodyPr/>
        <a:lstStyle/>
        <a:p>
          <a:endParaRPr lang="es-MX"/>
        </a:p>
      </dgm:t>
    </dgm:pt>
    <dgm:pt modelId="{BF15357D-E26D-4B27-91DA-C2C234EA2110}" type="sibTrans" cxnId="{4C404B62-AD04-4CDB-B835-8D155BC19BA3}">
      <dgm:prSet/>
      <dgm:spPr/>
      <dgm:t>
        <a:bodyPr/>
        <a:lstStyle/>
        <a:p>
          <a:endParaRPr lang="es-MX"/>
        </a:p>
      </dgm:t>
    </dgm:pt>
    <dgm:pt modelId="{BF58184E-C21A-4BF9-8A11-3B72051D0272}">
      <dgm:prSet phldrT="[Texto]" custT="1">
        <dgm:style>
          <a:lnRef idx="0">
            <a:schemeClr val="dk1"/>
          </a:lnRef>
          <a:fillRef idx="3">
            <a:schemeClr val="dk1"/>
          </a:fillRef>
          <a:effectRef idx="3">
            <a:schemeClr val="dk1"/>
          </a:effectRef>
          <a:fontRef idx="minor">
            <a:schemeClr val="lt1"/>
          </a:fontRef>
        </dgm:style>
      </dgm:prSet>
      <dgm:spPr/>
      <dgm:t>
        <a:bodyPr/>
        <a:lstStyle/>
        <a:p>
          <a:r>
            <a:rPr lang="es-MX" sz="3600" dirty="0" smtClean="0"/>
            <a:t>Control de los impulsos</a:t>
          </a:r>
          <a:endParaRPr lang="es-MX" sz="3600" dirty="0"/>
        </a:p>
      </dgm:t>
    </dgm:pt>
    <dgm:pt modelId="{C455A15F-23B8-4CDB-9A5E-5CEC788E3017}" type="parTrans" cxnId="{BFB5897A-3394-4F83-BFAC-E43FCFFC844D}">
      <dgm:prSet/>
      <dgm:spPr/>
      <dgm:t>
        <a:bodyPr/>
        <a:lstStyle/>
        <a:p>
          <a:endParaRPr lang="es-MX"/>
        </a:p>
      </dgm:t>
    </dgm:pt>
    <dgm:pt modelId="{56C76769-076D-489B-BCE1-369BB318B6DA}" type="sibTrans" cxnId="{BFB5897A-3394-4F83-BFAC-E43FCFFC844D}">
      <dgm:prSet/>
      <dgm:spPr/>
      <dgm:t>
        <a:bodyPr/>
        <a:lstStyle/>
        <a:p>
          <a:endParaRPr lang="es-MX"/>
        </a:p>
      </dgm:t>
    </dgm:pt>
    <dgm:pt modelId="{41F54724-D95B-4C48-B1CB-9C03A92FCDD8}">
      <dgm:prSet phldrT="[Texto]" custT="1"/>
      <dgm:spPr>
        <a:solidFill>
          <a:srgbClr val="FFFF00"/>
        </a:solidFill>
      </dgm:spPr>
      <dgm:t>
        <a:bodyPr/>
        <a:lstStyle/>
        <a:p>
          <a:r>
            <a:rPr lang="es-MX" sz="3600" b="1" dirty="0" smtClean="0">
              <a:solidFill>
                <a:schemeClr val="tx1">
                  <a:lumMod val="95000"/>
                  <a:lumOff val="5000"/>
                </a:schemeClr>
              </a:solidFill>
            </a:rPr>
            <a:t>Flexibilidad del yo</a:t>
          </a:r>
          <a:endParaRPr lang="es-MX" sz="3600" b="1" dirty="0">
            <a:solidFill>
              <a:schemeClr val="tx1">
                <a:lumMod val="95000"/>
                <a:lumOff val="5000"/>
              </a:schemeClr>
            </a:solidFill>
          </a:endParaRPr>
        </a:p>
      </dgm:t>
    </dgm:pt>
    <dgm:pt modelId="{F306B714-57BB-4161-8249-02364AFBE892}" type="parTrans" cxnId="{2D2165C3-5E33-49EE-94B5-1E1B05C0308F}">
      <dgm:prSet/>
      <dgm:spPr/>
      <dgm:t>
        <a:bodyPr/>
        <a:lstStyle/>
        <a:p>
          <a:endParaRPr lang="es-MX"/>
        </a:p>
      </dgm:t>
    </dgm:pt>
    <dgm:pt modelId="{FDCDFDBC-86E4-46CC-993E-A1227ADEBCA4}" type="sibTrans" cxnId="{2D2165C3-5E33-49EE-94B5-1E1B05C0308F}">
      <dgm:prSet/>
      <dgm:spPr/>
      <dgm:t>
        <a:bodyPr/>
        <a:lstStyle/>
        <a:p>
          <a:endParaRPr lang="es-MX"/>
        </a:p>
      </dgm:t>
    </dgm:pt>
    <dgm:pt modelId="{CA6CF0FA-34F8-4FF6-8CBD-9A142516BEA9}" type="pres">
      <dgm:prSet presAssocID="{78D9DDCA-2A6F-4C30-BDAF-EAB56CCB8C57}" presName="Name0" presStyleCnt="0">
        <dgm:presLayoutVars>
          <dgm:dir/>
          <dgm:resizeHandles val="exact"/>
        </dgm:presLayoutVars>
      </dgm:prSet>
      <dgm:spPr/>
      <dgm:t>
        <a:bodyPr/>
        <a:lstStyle/>
        <a:p>
          <a:endParaRPr lang="es-MX"/>
        </a:p>
      </dgm:t>
    </dgm:pt>
    <dgm:pt modelId="{0BEB57FB-B88F-4858-9BA1-578BA0C1A502}" type="pres">
      <dgm:prSet presAssocID="{78D9DDCA-2A6F-4C30-BDAF-EAB56CCB8C57}" presName="cycle" presStyleCnt="0"/>
      <dgm:spPr/>
    </dgm:pt>
    <dgm:pt modelId="{1A9FD4F7-4AE1-4625-9E86-AB0720A0D6B0}" type="pres">
      <dgm:prSet presAssocID="{F8FC0F6A-695F-4F46-B32F-A6394D319169}" presName="nodeFirstNode" presStyleLbl="node1" presStyleIdx="0" presStyleCnt="3" custScaleX="80262" custScaleY="56887">
        <dgm:presLayoutVars>
          <dgm:bulletEnabled val="1"/>
        </dgm:presLayoutVars>
      </dgm:prSet>
      <dgm:spPr/>
      <dgm:t>
        <a:bodyPr/>
        <a:lstStyle/>
        <a:p>
          <a:endParaRPr lang="es-MX"/>
        </a:p>
      </dgm:t>
    </dgm:pt>
    <dgm:pt modelId="{66754739-BF3E-413D-8BFE-C69498B4A3A0}" type="pres">
      <dgm:prSet presAssocID="{BF15357D-E26D-4B27-91DA-C2C234EA2110}" presName="sibTransFirstNode" presStyleLbl="bgShp" presStyleIdx="0" presStyleCnt="1"/>
      <dgm:spPr/>
      <dgm:t>
        <a:bodyPr/>
        <a:lstStyle/>
        <a:p>
          <a:endParaRPr lang="es-MX"/>
        </a:p>
      </dgm:t>
    </dgm:pt>
    <dgm:pt modelId="{914ED81B-0E4E-4980-BDCD-1BB937792622}" type="pres">
      <dgm:prSet presAssocID="{BF58184E-C21A-4BF9-8A11-3B72051D0272}" presName="nodeFollowingNodes" presStyleLbl="node1" presStyleIdx="1" presStyleCnt="3" custScaleX="76601" custScaleY="55456" custRadScaleRad="96004" custRadScaleInc="-30589">
        <dgm:presLayoutVars>
          <dgm:bulletEnabled val="1"/>
        </dgm:presLayoutVars>
      </dgm:prSet>
      <dgm:spPr/>
      <dgm:t>
        <a:bodyPr/>
        <a:lstStyle/>
        <a:p>
          <a:endParaRPr lang="es-MX"/>
        </a:p>
      </dgm:t>
    </dgm:pt>
    <dgm:pt modelId="{416CF29D-1E60-472F-A3B4-2095B15DFB91}" type="pres">
      <dgm:prSet presAssocID="{41F54724-D95B-4C48-B1CB-9C03A92FCDD8}" presName="nodeFollowingNodes" presStyleLbl="node1" presStyleIdx="2" presStyleCnt="3" custScaleX="83686" custScaleY="57651" custRadScaleRad="73012" custRadScaleInc="28942">
        <dgm:presLayoutVars>
          <dgm:bulletEnabled val="1"/>
        </dgm:presLayoutVars>
      </dgm:prSet>
      <dgm:spPr/>
      <dgm:t>
        <a:bodyPr/>
        <a:lstStyle/>
        <a:p>
          <a:endParaRPr lang="es-MX"/>
        </a:p>
      </dgm:t>
    </dgm:pt>
  </dgm:ptLst>
  <dgm:cxnLst>
    <dgm:cxn modelId="{4C404B62-AD04-4CDB-B835-8D155BC19BA3}" srcId="{78D9DDCA-2A6F-4C30-BDAF-EAB56CCB8C57}" destId="{F8FC0F6A-695F-4F46-B32F-A6394D319169}" srcOrd="0" destOrd="0" parTransId="{A9FB7602-7273-4766-8703-65F4CF07E6EB}" sibTransId="{BF15357D-E26D-4B27-91DA-C2C234EA2110}"/>
    <dgm:cxn modelId="{D6E89A26-8ABF-46CE-920D-9F62E8170866}" type="presOf" srcId="{41F54724-D95B-4C48-B1CB-9C03A92FCDD8}" destId="{416CF29D-1E60-472F-A3B4-2095B15DFB91}" srcOrd="0" destOrd="0" presId="urn:microsoft.com/office/officeart/2005/8/layout/cycle3"/>
    <dgm:cxn modelId="{BFB5897A-3394-4F83-BFAC-E43FCFFC844D}" srcId="{78D9DDCA-2A6F-4C30-BDAF-EAB56CCB8C57}" destId="{BF58184E-C21A-4BF9-8A11-3B72051D0272}" srcOrd="1" destOrd="0" parTransId="{C455A15F-23B8-4CDB-9A5E-5CEC788E3017}" sibTransId="{56C76769-076D-489B-BCE1-369BB318B6DA}"/>
    <dgm:cxn modelId="{A74D6390-7399-411B-8E0A-9D14E2CFC530}" type="presOf" srcId="{BF15357D-E26D-4B27-91DA-C2C234EA2110}" destId="{66754739-BF3E-413D-8BFE-C69498B4A3A0}" srcOrd="0" destOrd="0" presId="urn:microsoft.com/office/officeart/2005/8/layout/cycle3"/>
    <dgm:cxn modelId="{7F1109CA-8F9C-46ED-BC08-DD915A53ED58}" type="presOf" srcId="{F8FC0F6A-695F-4F46-B32F-A6394D319169}" destId="{1A9FD4F7-4AE1-4625-9E86-AB0720A0D6B0}" srcOrd="0" destOrd="0" presId="urn:microsoft.com/office/officeart/2005/8/layout/cycle3"/>
    <dgm:cxn modelId="{2D2165C3-5E33-49EE-94B5-1E1B05C0308F}" srcId="{78D9DDCA-2A6F-4C30-BDAF-EAB56CCB8C57}" destId="{41F54724-D95B-4C48-B1CB-9C03A92FCDD8}" srcOrd="2" destOrd="0" parTransId="{F306B714-57BB-4161-8249-02364AFBE892}" sibTransId="{FDCDFDBC-86E4-46CC-993E-A1227ADEBCA4}"/>
    <dgm:cxn modelId="{90827755-A357-45C8-83A9-05A53ECD68E8}" type="presOf" srcId="{BF58184E-C21A-4BF9-8A11-3B72051D0272}" destId="{914ED81B-0E4E-4980-BDCD-1BB937792622}" srcOrd="0" destOrd="0" presId="urn:microsoft.com/office/officeart/2005/8/layout/cycle3"/>
    <dgm:cxn modelId="{408F42FF-55E8-448D-BD8E-ABA90547A8FC}" type="presOf" srcId="{78D9DDCA-2A6F-4C30-BDAF-EAB56CCB8C57}" destId="{CA6CF0FA-34F8-4FF6-8CBD-9A142516BEA9}" srcOrd="0" destOrd="0" presId="urn:microsoft.com/office/officeart/2005/8/layout/cycle3"/>
    <dgm:cxn modelId="{A76AFD99-0347-4D1A-B398-1F4C0D3D2E68}" type="presParOf" srcId="{CA6CF0FA-34F8-4FF6-8CBD-9A142516BEA9}" destId="{0BEB57FB-B88F-4858-9BA1-578BA0C1A502}" srcOrd="0" destOrd="0" presId="urn:microsoft.com/office/officeart/2005/8/layout/cycle3"/>
    <dgm:cxn modelId="{9DA261B2-E81E-4F0C-AF3E-44A706CD6635}" type="presParOf" srcId="{0BEB57FB-B88F-4858-9BA1-578BA0C1A502}" destId="{1A9FD4F7-4AE1-4625-9E86-AB0720A0D6B0}" srcOrd="0" destOrd="0" presId="urn:microsoft.com/office/officeart/2005/8/layout/cycle3"/>
    <dgm:cxn modelId="{7094B047-61C3-40FD-AACE-297DE5CC5731}" type="presParOf" srcId="{0BEB57FB-B88F-4858-9BA1-578BA0C1A502}" destId="{66754739-BF3E-413D-8BFE-C69498B4A3A0}" srcOrd="1" destOrd="0" presId="urn:microsoft.com/office/officeart/2005/8/layout/cycle3"/>
    <dgm:cxn modelId="{492942B5-0FFD-4C58-82C8-EA77AD17C57C}" type="presParOf" srcId="{0BEB57FB-B88F-4858-9BA1-578BA0C1A502}" destId="{914ED81B-0E4E-4980-BDCD-1BB937792622}" srcOrd="2" destOrd="0" presId="urn:microsoft.com/office/officeart/2005/8/layout/cycle3"/>
    <dgm:cxn modelId="{99DF632A-56C3-442B-8F02-464B2096B538}" type="presParOf" srcId="{0BEB57FB-B88F-4858-9BA1-578BA0C1A502}" destId="{416CF29D-1E60-472F-A3B4-2095B15DFB91}"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B3BB4-ACC9-4C35-95A3-A5E95BE83C03}">
      <dsp:nvSpPr>
        <dsp:cNvPr id="0" name=""/>
        <dsp:cNvSpPr/>
      </dsp:nvSpPr>
      <dsp:spPr>
        <a:xfrm>
          <a:off x="3630463" y="2510928"/>
          <a:ext cx="2057400" cy="2057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s-MX" sz="2800" b="1" kern="1200" dirty="0" smtClean="0">
              <a:solidFill>
                <a:schemeClr val="tx1"/>
              </a:solidFill>
              <a:effectLst>
                <a:outerShdw blurRad="38100" dist="38100" dir="2700000" algn="tl">
                  <a:srgbClr val="000000">
                    <a:alpha val="43137"/>
                  </a:srgbClr>
                </a:outerShdw>
              </a:effectLst>
            </a:rPr>
            <a:t>Emociones universales</a:t>
          </a:r>
          <a:endParaRPr lang="es-MX" sz="2800" b="1" kern="1200" dirty="0">
            <a:solidFill>
              <a:schemeClr val="tx1"/>
            </a:solidFill>
            <a:effectLst>
              <a:outerShdw blurRad="38100" dist="38100" dir="2700000" algn="tl">
                <a:srgbClr val="000000">
                  <a:alpha val="43137"/>
                </a:srgbClr>
              </a:outerShdw>
            </a:effectLst>
          </a:endParaRPr>
        </a:p>
      </dsp:txBody>
      <dsp:txXfrm>
        <a:off x="3730897" y="2611362"/>
        <a:ext cx="1856532" cy="1856532"/>
      </dsp:txXfrm>
    </dsp:sp>
    <dsp:sp modelId="{C81E8638-BAAD-44AD-9E2D-BBAA4607B8B3}">
      <dsp:nvSpPr>
        <dsp:cNvPr id="0" name=""/>
        <dsp:cNvSpPr/>
      </dsp:nvSpPr>
      <dsp:spPr>
        <a:xfrm rot="15175018">
          <a:off x="3418145" y="1827588"/>
          <a:ext cx="1429760" cy="0"/>
        </a:xfrm>
        <a:custGeom>
          <a:avLst/>
          <a:gdLst/>
          <a:ahLst/>
          <a:cxnLst/>
          <a:rect l="0" t="0" r="0" b="0"/>
          <a:pathLst>
            <a:path>
              <a:moveTo>
                <a:pt x="0" y="0"/>
              </a:moveTo>
              <a:lnTo>
                <a:pt x="1429760"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8A9422B-75F2-4CF3-B901-8AD7D9F5E01E}">
      <dsp:nvSpPr>
        <dsp:cNvPr id="0" name=""/>
        <dsp:cNvSpPr/>
      </dsp:nvSpPr>
      <dsp:spPr>
        <a:xfrm>
          <a:off x="3095335" y="243150"/>
          <a:ext cx="1378458" cy="901097"/>
        </a:xfrm>
        <a:prstGeom prst="roundRect">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r>
            <a:rPr lang="es-MX" sz="3100" kern="1200" smtClean="0"/>
            <a:t>Alegria </a:t>
          </a:r>
          <a:endParaRPr lang="es-MX" sz="3100" kern="1200" dirty="0"/>
        </a:p>
      </dsp:txBody>
      <dsp:txXfrm>
        <a:off x="3139323" y="287138"/>
        <a:ext cx="1290482" cy="813121"/>
      </dsp:txXfrm>
    </dsp:sp>
    <dsp:sp modelId="{D55B4DCD-6CF1-40B4-A498-EC85EFB0D0A4}">
      <dsp:nvSpPr>
        <dsp:cNvPr id="0" name=""/>
        <dsp:cNvSpPr/>
      </dsp:nvSpPr>
      <dsp:spPr>
        <a:xfrm rot="17623131">
          <a:off x="4696111" y="1875268"/>
          <a:ext cx="1388615" cy="0"/>
        </a:xfrm>
        <a:custGeom>
          <a:avLst/>
          <a:gdLst/>
          <a:ahLst/>
          <a:cxnLst/>
          <a:rect l="0" t="0" r="0" b="0"/>
          <a:pathLst>
            <a:path>
              <a:moveTo>
                <a:pt x="0" y="0"/>
              </a:moveTo>
              <a:lnTo>
                <a:pt x="1388615"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98DA236-54AC-4B94-9562-BD5A92AADDA7}">
      <dsp:nvSpPr>
        <dsp:cNvPr id="0" name=""/>
        <dsp:cNvSpPr/>
      </dsp:nvSpPr>
      <dsp:spPr>
        <a:xfrm>
          <a:off x="4977837" y="315160"/>
          <a:ext cx="1789900" cy="924449"/>
        </a:xfrm>
        <a:prstGeom prst="roundRect">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s-MX" sz="3300" kern="1200" dirty="0" smtClean="0"/>
            <a:t>sorpresa</a:t>
          </a:r>
          <a:endParaRPr lang="es-MX" sz="3300" kern="1200" dirty="0"/>
        </a:p>
      </dsp:txBody>
      <dsp:txXfrm>
        <a:off x="5022965" y="360288"/>
        <a:ext cx="1699644" cy="834193"/>
      </dsp:txXfrm>
    </dsp:sp>
    <dsp:sp modelId="{8D53DB63-2F4C-40F2-96EF-97470512D341}">
      <dsp:nvSpPr>
        <dsp:cNvPr id="0" name=""/>
        <dsp:cNvSpPr/>
      </dsp:nvSpPr>
      <dsp:spPr>
        <a:xfrm rot="21206201">
          <a:off x="5682435" y="3326601"/>
          <a:ext cx="1656497" cy="0"/>
        </a:xfrm>
        <a:custGeom>
          <a:avLst/>
          <a:gdLst/>
          <a:ahLst/>
          <a:cxnLst/>
          <a:rect l="0" t="0" r="0" b="0"/>
          <a:pathLst>
            <a:path>
              <a:moveTo>
                <a:pt x="0" y="0"/>
              </a:moveTo>
              <a:lnTo>
                <a:pt x="1656497"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88870C7-50B5-4723-BC12-D7421BF53F6C}">
      <dsp:nvSpPr>
        <dsp:cNvPr id="0" name=""/>
        <dsp:cNvSpPr/>
      </dsp:nvSpPr>
      <dsp:spPr>
        <a:xfrm>
          <a:off x="7333504" y="2642065"/>
          <a:ext cx="1378458" cy="1021134"/>
        </a:xfrm>
        <a:prstGeom prst="roundRect">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r>
            <a:rPr lang="es-MX" sz="2900" kern="1200" dirty="0" smtClean="0"/>
            <a:t>tristeza</a:t>
          </a:r>
          <a:endParaRPr lang="es-MX" sz="2900" kern="1200" dirty="0"/>
        </a:p>
      </dsp:txBody>
      <dsp:txXfrm>
        <a:off x="7383352" y="2691913"/>
        <a:ext cx="1278762" cy="921438"/>
      </dsp:txXfrm>
    </dsp:sp>
    <dsp:sp modelId="{FCD3B4C7-09F1-4C82-9DF7-03134B2B72E7}">
      <dsp:nvSpPr>
        <dsp:cNvPr id="0" name=""/>
        <dsp:cNvSpPr/>
      </dsp:nvSpPr>
      <dsp:spPr>
        <a:xfrm rot="3628245">
          <a:off x="4944349" y="5078790"/>
          <a:ext cx="1173334" cy="0"/>
        </a:xfrm>
        <a:custGeom>
          <a:avLst/>
          <a:gdLst/>
          <a:ahLst/>
          <a:cxnLst/>
          <a:rect l="0" t="0" r="0" b="0"/>
          <a:pathLst>
            <a:path>
              <a:moveTo>
                <a:pt x="0" y="0"/>
              </a:moveTo>
              <a:lnTo>
                <a:pt x="1173334"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60CDFB1-1F27-4118-AC3B-3C262D2A0B09}">
      <dsp:nvSpPr>
        <dsp:cNvPr id="0" name=""/>
        <dsp:cNvSpPr/>
      </dsp:nvSpPr>
      <dsp:spPr>
        <a:xfrm>
          <a:off x="5332821" y="5589251"/>
          <a:ext cx="1501871" cy="930679"/>
        </a:xfrm>
        <a:prstGeom prst="roundRect">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r>
            <a:rPr lang="es-MX" sz="3600" b="1" kern="1200" smtClean="0">
              <a:effectLst>
                <a:outerShdw blurRad="38100" dist="38100" dir="2700000" algn="tl">
                  <a:srgbClr val="000000">
                    <a:alpha val="43137"/>
                  </a:srgbClr>
                </a:outerShdw>
              </a:effectLst>
            </a:rPr>
            <a:t>miedo</a:t>
          </a:r>
          <a:endParaRPr lang="es-MX" sz="3600" b="1" kern="1200" dirty="0">
            <a:effectLst>
              <a:outerShdw blurRad="38100" dist="38100" dir="2700000" algn="tl">
                <a:srgbClr val="000000">
                  <a:alpha val="43137"/>
                </a:srgbClr>
              </a:outerShdw>
            </a:effectLst>
          </a:endParaRPr>
        </a:p>
      </dsp:txBody>
      <dsp:txXfrm>
        <a:off x="5378253" y="5634683"/>
        <a:ext cx="1411007" cy="839815"/>
      </dsp:txXfrm>
    </dsp:sp>
    <dsp:sp modelId="{565FF936-63AB-4B6B-9807-93FB158AD14D}">
      <dsp:nvSpPr>
        <dsp:cNvPr id="0" name=""/>
        <dsp:cNvSpPr/>
      </dsp:nvSpPr>
      <dsp:spPr>
        <a:xfrm rot="6162619">
          <a:off x="3761508" y="5100549"/>
          <a:ext cx="1091182" cy="0"/>
        </a:xfrm>
        <a:custGeom>
          <a:avLst/>
          <a:gdLst/>
          <a:ahLst/>
          <a:cxnLst/>
          <a:rect l="0" t="0" r="0" b="0"/>
          <a:pathLst>
            <a:path>
              <a:moveTo>
                <a:pt x="0" y="0"/>
              </a:moveTo>
              <a:lnTo>
                <a:pt x="1091182"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4DFE9EC-0080-4FB1-8E1B-7E0008E1286C}">
      <dsp:nvSpPr>
        <dsp:cNvPr id="0" name=""/>
        <dsp:cNvSpPr/>
      </dsp:nvSpPr>
      <dsp:spPr>
        <a:xfrm>
          <a:off x="3383357" y="5632770"/>
          <a:ext cx="1378458" cy="1015041"/>
        </a:xfrm>
        <a:prstGeom prst="roundRect">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es-MX" sz="3500" b="1" kern="1200" smtClean="0">
              <a:effectLst>
                <a:outerShdw blurRad="38100" dist="38100" dir="2700000" algn="tl">
                  <a:srgbClr val="000000">
                    <a:alpha val="43137"/>
                  </a:srgbClr>
                </a:outerShdw>
              </a:effectLst>
            </a:rPr>
            <a:t>enojo</a:t>
          </a:r>
          <a:endParaRPr lang="es-MX" sz="3500" b="1" kern="1200" dirty="0">
            <a:effectLst>
              <a:outerShdw blurRad="38100" dist="38100" dir="2700000" algn="tl">
                <a:srgbClr val="000000">
                  <a:alpha val="43137"/>
                </a:srgbClr>
              </a:outerShdw>
            </a:effectLst>
          </a:endParaRPr>
        </a:p>
      </dsp:txBody>
      <dsp:txXfrm>
        <a:off x="3432907" y="5682320"/>
        <a:ext cx="1279358" cy="915941"/>
      </dsp:txXfrm>
    </dsp:sp>
    <dsp:sp modelId="{4A13CC68-5AEA-4EEC-8C16-D5131B24F9CE}">
      <dsp:nvSpPr>
        <dsp:cNvPr id="0" name=""/>
        <dsp:cNvSpPr/>
      </dsp:nvSpPr>
      <dsp:spPr>
        <a:xfrm rot="11505348">
          <a:off x="2069582" y="3164856"/>
          <a:ext cx="1577424" cy="0"/>
        </a:xfrm>
        <a:custGeom>
          <a:avLst/>
          <a:gdLst/>
          <a:ahLst/>
          <a:cxnLst/>
          <a:rect l="0" t="0" r="0" b="0"/>
          <a:pathLst>
            <a:path>
              <a:moveTo>
                <a:pt x="0" y="0"/>
              </a:moveTo>
              <a:lnTo>
                <a:pt x="1577424"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361719E-281D-4153-AD20-D80BD5D6F39B}">
      <dsp:nvSpPr>
        <dsp:cNvPr id="0" name=""/>
        <dsp:cNvSpPr/>
      </dsp:nvSpPr>
      <dsp:spPr>
        <a:xfrm>
          <a:off x="359014" y="2378707"/>
          <a:ext cx="1727111" cy="891490"/>
        </a:xfrm>
        <a:prstGeom prst="roundRect">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333500">
            <a:lnSpc>
              <a:spcPct val="90000"/>
            </a:lnSpc>
            <a:spcBef>
              <a:spcPct val="0"/>
            </a:spcBef>
            <a:spcAft>
              <a:spcPct val="35000"/>
            </a:spcAft>
          </a:pPr>
          <a:r>
            <a:rPr lang="es-MX" sz="3000" b="1" kern="1200" smtClean="0">
              <a:effectLst>
                <a:outerShdw blurRad="38100" dist="38100" dir="2700000" algn="tl">
                  <a:srgbClr val="000000">
                    <a:alpha val="43137"/>
                  </a:srgbClr>
                </a:outerShdw>
              </a:effectLst>
            </a:rPr>
            <a:t>Sorpresa</a:t>
          </a:r>
          <a:endParaRPr lang="es-MX" sz="3000" b="1" kern="1200" dirty="0">
            <a:effectLst>
              <a:outerShdw blurRad="38100" dist="38100" dir="2700000" algn="tl">
                <a:srgbClr val="000000">
                  <a:alpha val="43137"/>
                </a:srgbClr>
              </a:outerShdw>
            </a:effectLst>
          </a:endParaRPr>
        </a:p>
      </dsp:txBody>
      <dsp:txXfrm>
        <a:off x="402533" y="2422226"/>
        <a:ext cx="1640073" cy="804452"/>
      </dsp:txXfrm>
    </dsp:sp>
    <dsp:sp modelId="{9577BABD-E63C-49ED-90E2-75B6279DA0E5}">
      <dsp:nvSpPr>
        <dsp:cNvPr id="0" name=""/>
        <dsp:cNvSpPr/>
      </dsp:nvSpPr>
      <dsp:spPr>
        <a:xfrm rot="13362300">
          <a:off x="2395131" y="2107264"/>
          <a:ext cx="1424131" cy="0"/>
        </a:xfrm>
        <a:custGeom>
          <a:avLst/>
          <a:gdLst/>
          <a:ahLst/>
          <a:cxnLst/>
          <a:rect l="0" t="0" r="0" b="0"/>
          <a:pathLst>
            <a:path>
              <a:moveTo>
                <a:pt x="0" y="0"/>
              </a:moveTo>
              <a:lnTo>
                <a:pt x="1424131"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F37A8B7-FE3C-42F3-8DA9-0E39834E8429}">
      <dsp:nvSpPr>
        <dsp:cNvPr id="0" name=""/>
        <dsp:cNvSpPr/>
      </dsp:nvSpPr>
      <dsp:spPr>
        <a:xfrm>
          <a:off x="1367140" y="650513"/>
          <a:ext cx="1378458" cy="973811"/>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r>
            <a:rPr lang="es-MX" sz="3600" kern="1200" dirty="0" smtClean="0"/>
            <a:t>Ira </a:t>
          </a:r>
          <a:endParaRPr lang="es-MX" sz="3600" kern="1200" dirty="0"/>
        </a:p>
      </dsp:txBody>
      <dsp:txXfrm>
        <a:off x="1414678" y="698051"/>
        <a:ext cx="1283382" cy="8787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05519-522C-4321-89A9-3F720B5A9E6A}">
      <dsp:nvSpPr>
        <dsp:cNvPr id="0" name=""/>
        <dsp:cNvSpPr/>
      </dsp:nvSpPr>
      <dsp:spPr>
        <a:xfrm>
          <a:off x="3098895" y="2651126"/>
          <a:ext cx="3029833" cy="1703395"/>
        </a:xfrm>
        <a:prstGeom prst="round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solidFill>
            <a:srgbClr val="00B050"/>
          </a:solid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r>
            <a:rPr lang="es-MX" sz="3600" b="1" kern="1200" dirty="0" smtClean="0">
              <a:solidFill>
                <a:srgbClr val="FFFF00"/>
              </a:solidFill>
              <a:effectLst>
                <a:outerShdw blurRad="38100" dist="38100" dir="2700000" algn="tl">
                  <a:srgbClr val="000000">
                    <a:alpha val="43137"/>
                  </a:srgbClr>
                </a:outerShdw>
              </a:effectLst>
            </a:rPr>
            <a:t>3. Reacciones  ante mis sentimientos </a:t>
          </a:r>
          <a:endParaRPr lang="es-MX" sz="3600" b="1" kern="1200" dirty="0">
            <a:solidFill>
              <a:srgbClr val="FFFF00"/>
            </a:solidFill>
            <a:effectLst>
              <a:outerShdw blurRad="38100" dist="38100" dir="2700000" algn="tl">
                <a:srgbClr val="000000">
                  <a:alpha val="43137"/>
                </a:srgbClr>
              </a:outerShdw>
            </a:effectLst>
          </a:endParaRPr>
        </a:p>
      </dsp:txBody>
      <dsp:txXfrm>
        <a:off x="3182048" y="2734279"/>
        <a:ext cx="2863527" cy="1537089"/>
      </dsp:txXfrm>
    </dsp:sp>
    <dsp:sp modelId="{98CB1BBC-5D8B-4AC7-BDC2-DC329FF6B53D}">
      <dsp:nvSpPr>
        <dsp:cNvPr id="0" name=""/>
        <dsp:cNvSpPr/>
      </dsp:nvSpPr>
      <dsp:spPr>
        <a:xfrm rot="16193711">
          <a:off x="4076848" y="2116698"/>
          <a:ext cx="1068856" cy="0"/>
        </a:xfrm>
        <a:custGeom>
          <a:avLst/>
          <a:gdLst/>
          <a:ahLst/>
          <a:cxnLst/>
          <a:rect l="0" t="0" r="0" b="0"/>
          <a:pathLst>
            <a:path>
              <a:moveTo>
                <a:pt x="0" y="0"/>
              </a:moveTo>
              <a:lnTo>
                <a:pt x="1068856"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01A5C63-F015-41A6-95AC-C39BDCC93BB9}">
      <dsp:nvSpPr>
        <dsp:cNvPr id="0" name=""/>
        <dsp:cNvSpPr/>
      </dsp:nvSpPr>
      <dsp:spPr>
        <a:xfrm>
          <a:off x="3544971" y="833205"/>
          <a:ext cx="2129284" cy="749065"/>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r>
            <a:rPr lang="es-MX" sz="3400" b="1" kern="1200" dirty="0" smtClean="0">
              <a:effectLst>
                <a:outerShdw blurRad="38100" dist="38100" dir="2700000" algn="tl">
                  <a:srgbClr val="000000">
                    <a:alpha val="43137"/>
                  </a:srgbClr>
                </a:outerShdw>
              </a:effectLst>
            </a:rPr>
            <a:t>Pasiva </a:t>
          </a:r>
          <a:endParaRPr lang="es-MX" sz="3400" b="1" kern="1200" dirty="0">
            <a:effectLst>
              <a:outerShdw blurRad="38100" dist="38100" dir="2700000" algn="tl">
                <a:srgbClr val="000000">
                  <a:alpha val="43137"/>
                </a:srgbClr>
              </a:outerShdw>
            </a:effectLst>
          </a:endParaRPr>
        </a:p>
      </dsp:txBody>
      <dsp:txXfrm>
        <a:off x="3581537" y="869771"/>
        <a:ext cx="2056152" cy="675933"/>
      </dsp:txXfrm>
    </dsp:sp>
    <dsp:sp modelId="{80045A0D-D619-4249-B75C-EC30DA3D20E7}">
      <dsp:nvSpPr>
        <dsp:cNvPr id="0" name=""/>
        <dsp:cNvSpPr/>
      </dsp:nvSpPr>
      <dsp:spPr>
        <a:xfrm rot="1965406">
          <a:off x="5832950" y="4710524"/>
          <a:ext cx="1315913" cy="0"/>
        </a:xfrm>
        <a:custGeom>
          <a:avLst/>
          <a:gdLst/>
          <a:ahLst/>
          <a:cxnLst/>
          <a:rect l="0" t="0" r="0" b="0"/>
          <a:pathLst>
            <a:path>
              <a:moveTo>
                <a:pt x="0" y="0"/>
              </a:moveTo>
              <a:lnTo>
                <a:pt x="1315913"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F0D1376-EAE2-4F8C-AD63-590D7B28F38A}">
      <dsp:nvSpPr>
        <dsp:cNvPr id="0" name=""/>
        <dsp:cNvSpPr/>
      </dsp:nvSpPr>
      <dsp:spPr>
        <a:xfrm>
          <a:off x="6734692" y="5066527"/>
          <a:ext cx="1809486" cy="765895"/>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s-MX" sz="3300" b="1" kern="1200" dirty="0" smtClean="0">
              <a:solidFill>
                <a:schemeClr val="tx1">
                  <a:lumMod val="95000"/>
                  <a:lumOff val="5000"/>
                </a:schemeClr>
              </a:solidFill>
              <a:effectLst>
                <a:outerShdw blurRad="38100" dist="38100" dir="2700000" algn="tl">
                  <a:srgbClr val="000000">
                    <a:alpha val="43137"/>
                  </a:srgbClr>
                </a:outerShdw>
              </a:effectLst>
            </a:rPr>
            <a:t>Agresiva </a:t>
          </a:r>
          <a:endParaRPr lang="es-MX" sz="3300" b="1" kern="1200" dirty="0">
            <a:solidFill>
              <a:schemeClr val="tx1">
                <a:lumMod val="95000"/>
                <a:lumOff val="5000"/>
              </a:schemeClr>
            </a:solidFill>
            <a:effectLst>
              <a:outerShdw blurRad="38100" dist="38100" dir="2700000" algn="tl">
                <a:srgbClr val="000000">
                  <a:alpha val="43137"/>
                </a:srgbClr>
              </a:outerShdw>
            </a:effectLst>
          </a:endParaRPr>
        </a:p>
      </dsp:txBody>
      <dsp:txXfrm>
        <a:off x="6772080" y="5103915"/>
        <a:ext cx="1734710" cy="691119"/>
      </dsp:txXfrm>
    </dsp:sp>
    <dsp:sp modelId="{FB6883A1-E30A-42E8-BCAE-A3849FB49973}">
      <dsp:nvSpPr>
        <dsp:cNvPr id="0" name=""/>
        <dsp:cNvSpPr/>
      </dsp:nvSpPr>
      <dsp:spPr>
        <a:xfrm rot="8902629">
          <a:off x="2351174" y="4603572"/>
          <a:ext cx="949986" cy="0"/>
        </a:xfrm>
        <a:custGeom>
          <a:avLst/>
          <a:gdLst/>
          <a:ahLst/>
          <a:cxnLst/>
          <a:rect l="0" t="0" r="0" b="0"/>
          <a:pathLst>
            <a:path>
              <a:moveTo>
                <a:pt x="0" y="0"/>
              </a:moveTo>
              <a:lnTo>
                <a:pt x="949986" y="0"/>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C91F309-9F9C-4C10-85D6-588E9D3B4431}">
      <dsp:nvSpPr>
        <dsp:cNvPr id="0" name=""/>
        <dsp:cNvSpPr/>
      </dsp:nvSpPr>
      <dsp:spPr>
        <a:xfrm>
          <a:off x="579069" y="4852623"/>
          <a:ext cx="1976736" cy="1052033"/>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es-MX" sz="3200" b="1" kern="1200" dirty="0" smtClean="0">
              <a:solidFill>
                <a:schemeClr val="tx1">
                  <a:lumMod val="95000"/>
                  <a:lumOff val="5000"/>
                </a:schemeClr>
              </a:solidFill>
              <a:effectLst>
                <a:outerShdw blurRad="38100" dist="38100" dir="2700000" algn="tl">
                  <a:srgbClr val="000000">
                    <a:alpha val="43137"/>
                  </a:srgbClr>
                </a:outerShdw>
              </a:effectLst>
            </a:rPr>
            <a:t>Asertiva-activa</a:t>
          </a:r>
          <a:endParaRPr lang="es-MX" sz="3200" b="1" kern="1200" dirty="0">
            <a:solidFill>
              <a:schemeClr val="tx1">
                <a:lumMod val="95000"/>
                <a:lumOff val="5000"/>
              </a:schemeClr>
            </a:solidFill>
            <a:effectLst>
              <a:outerShdw blurRad="38100" dist="38100" dir="2700000" algn="tl">
                <a:srgbClr val="000000">
                  <a:alpha val="43137"/>
                </a:srgbClr>
              </a:outerShdw>
            </a:effectLst>
          </a:endParaRPr>
        </a:p>
      </dsp:txBody>
      <dsp:txXfrm>
        <a:off x="630425" y="4903979"/>
        <a:ext cx="1874024" cy="9493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54739-BF3E-413D-8BFE-C69498B4A3A0}">
      <dsp:nvSpPr>
        <dsp:cNvPr id="0" name=""/>
        <dsp:cNvSpPr/>
      </dsp:nvSpPr>
      <dsp:spPr>
        <a:xfrm>
          <a:off x="1817454" y="80473"/>
          <a:ext cx="5652389" cy="5652389"/>
        </a:xfrm>
        <a:prstGeom prst="circularArrow">
          <a:avLst>
            <a:gd name="adj1" fmla="val 5689"/>
            <a:gd name="adj2" fmla="val 340510"/>
            <a:gd name="adj3" fmla="val 13204750"/>
            <a:gd name="adj4" fmla="val 17737899"/>
            <a:gd name="adj5" fmla="val 5908"/>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A9FD4F7-4AE1-4625-9E86-AB0720A0D6B0}">
      <dsp:nvSpPr>
        <dsp:cNvPr id="0" name=""/>
        <dsp:cNvSpPr/>
      </dsp:nvSpPr>
      <dsp:spPr>
        <a:xfrm>
          <a:off x="3020291" y="432203"/>
          <a:ext cx="3246717" cy="1150581"/>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Tolerancia a la frustración</a:t>
          </a:r>
          <a:endParaRPr lang="es-MX" sz="3600" kern="1200" dirty="0"/>
        </a:p>
      </dsp:txBody>
      <dsp:txXfrm>
        <a:off x="3076458" y="488370"/>
        <a:ext cx="3134383" cy="1038247"/>
      </dsp:txXfrm>
    </dsp:sp>
    <dsp:sp modelId="{914ED81B-0E4E-4980-BDCD-1BB937792622}">
      <dsp:nvSpPr>
        <dsp:cNvPr id="0" name=""/>
        <dsp:cNvSpPr/>
      </dsp:nvSpPr>
      <dsp:spPr>
        <a:xfrm>
          <a:off x="5466976" y="3022711"/>
          <a:ext cx="3098624" cy="1121638"/>
        </a:xfrm>
        <a:prstGeom prst="roundRect">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t>Control de los impulsos</a:t>
          </a:r>
          <a:endParaRPr lang="es-MX" sz="3600" kern="1200" dirty="0"/>
        </a:p>
      </dsp:txBody>
      <dsp:txXfrm>
        <a:off x="5521730" y="3077465"/>
        <a:ext cx="2989116" cy="1012130"/>
      </dsp:txXfrm>
    </dsp:sp>
    <dsp:sp modelId="{416CF29D-1E60-472F-A3B4-2095B15DFB91}">
      <dsp:nvSpPr>
        <dsp:cNvPr id="0" name=""/>
        <dsp:cNvSpPr/>
      </dsp:nvSpPr>
      <dsp:spPr>
        <a:xfrm>
          <a:off x="1149240" y="3022654"/>
          <a:ext cx="3385222" cy="1166034"/>
        </a:xfrm>
        <a:prstGeom prst="roundRect">
          <a:avLst/>
        </a:prstGeom>
        <a:solidFill>
          <a:srgbClr val="FFFF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b="1" kern="1200" dirty="0" smtClean="0">
              <a:solidFill>
                <a:schemeClr val="tx1">
                  <a:lumMod val="95000"/>
                  <a:lumOff val="5000"/>
                </a:schemeClr>
              </a:solidFill>
            </a:rPr>
            <a:t>Flexibilidad del yo</a:t>
          </a:r>
          <a:endParaRPr lang="es-MX" sz="3600" b="1" kern="1200" dirty="0">
            <a:solidFill>
              <a:schemeClr val="tx1">
                <a:lumMod val="95000"/>
                <a:lumOff val="5000"/>
              </a:schemeClr>
            </a:solidFill>
          </a:endParaRPr>
        </a:p>
      </dsp:txBody>
      <dsp:txXfrm>
        <a:off x="1206161" y="3079575"/>
        <a:ext cx="3271380" cy="105219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1835742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3087705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3604052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87410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86567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020566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326984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233411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34987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91046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02923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33086816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810175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999161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5C203F4-5E74-4AB5-A7BA-9F731B7F3ABF}"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F78A6377-CC3E-4B70-91BC-F9B4DA1EBD92}"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59282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866587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780884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10186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4489580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5150711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86016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474639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25165782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7868372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801611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145269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7032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3130827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266708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422400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853932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245254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2BD886-2700-4FD6-8869-1042902D438A}"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49988E62-B200-4320-836C-2016D8D028CF}" type="slidenum">
              <a:rPr lang="es-MX" smtClean="0"/>
              <a:t>‹Nº›</a:t>
            </a:fld>
            <a:endParaRPr lang="es-MX"/>
          </a:p>
        </p:txBody>
      </p:sp>
    </p:spTree>
    <p:extLst>
      <p:ext uri="{BB962C8B-B14F-4D97-AF65-F5344CB8AC3E}">
        <p14:creationId xmlns:p14="http://schemas.microsoft.com/office/powerpoint/2010/main" val="3826185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chemeClr val="tx2">
              <a:lumMod val="50000"/>
            </a:schemeClr>
          </a:fgClr>
          <a:bgClr>
            <a:schemeClr val="tx2">
              <a:lumMod val="75000"/>
            </a:schemeClr>
          </a:bgClr>
        </a:patt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2BD886-2700-4FD6-8869-1042902D438A}"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88E62-B200-4320-836C-2016D8D028CF}" type="slidenum">
              <a:rPr lang="es-MX" smtClean="0"/>
              <a:t>‹Nº›</a:t>
            </a:fld>
            <a:endParaRPr lang="es-MX"/>
          </a:p>
        </p:txBody>
      </p:sp>
    </p:spTree>
    <p:extLst>
      <p:ext uri="{BB962C8B-B14F-4D97-AF65-F5344CB8AC3E}">
        <p14:creationId xmlns:p14="http://schemas.microsoft.com/office/powerpoint/2010/main" val="2023396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sphere">
          <a:fgClr>
            <a:schemeClr val="tx2">
              <a:lumMod val="50000"/>
            </a:schemeClr>
          </a:fgClr>
          <a:bgClr>
            <a:schemeClr val="tx2">
              <a:lumMod val="75000"/>
            </a:schemeClr>
          </a:bgClr>
        </a:patt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203F4-5E74-4AB5-A7BA-9F731B7F3ABF}" type="datetimeFigureOut">
              <a:rPr lang="es-MX" smtClean="0">
                <a:solidFill>
                  <a:prstClr val="black">
                    <a:tint val="75000"/>
                  </a:prstClr>
                </a:solidFill>
                <a:cs typeface="Arial" charset="0"/>
              </a:rPr>
              <a:pPr/>
              <a:t>02/10/2015</a:t>
            </a:fld>
            <a:endParaRPr lang="es-MX">
              <a:solidFill>
                <a:prstClr val="black">
                  <a:tint val="75000"/>
                </a:prstClr>
              </a:solidFill>
              <a:cs typeface="Arial" charset="0"/>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cs typeface="Arial" charset="0"/>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8A6377-CC3E-4B70-91BC-F9B4DA1EBD92}" type="slidenum">
              <a:rPr lang="es-MX" smtClean="0">
                <a:solidFill>
                  <a:prstClr val="black">
                    <a:tint val="75000"/>
                  </a:prstClr>
                </a:solidFill>
                <a:cs typeface="Arial" charset="0"/>
              </a:rPr>
              <a:pPr/>
              <a:t>‹Nº›</a:t>
            </a:fld>
            <a:endParaRPr lang="es-MX">
              <a:solidFill>
                <a:prstClr val="black">
                  <a:tint val="75000"/>
                </a:prstClr>
              </a:solidFill>
              <a:cs typeface="Arial" charset="0"/>
            </a:endParaRPr>
          </a:p>
        </p:txBody>
      </p:sp>
    </p:spTree>
    <p:extLst>
      <p:ext uri="{BB962C8B-B14F-4D97-AF65-F5344CB8AC3E}">
        <p14:creationId xmlns:p14="http://schemas.microsoft.com/office/powerpoint/2010/main" val="3175949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sphere">
          <a:fgClr>
            <a:schemeClr val="tx2">
              <a:lumMod val="50000"/>
            </a:schemeClr>
          </a:fgClr>
          <a:bgClr>
            <a:schemeClr val="tx2">
              <a:lumMod val="75000"/>
            </a:schemeClr>
          </a:bgClr>
        </a:patt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2BD886-2700-4FD6-8869-1042902D438A}" type="datetimeFigureOut">
              <a:rPr lang="es-MX" smtClean="0">
                <a:solidFill>
                  <a:prstClr val="black">
                    <a:tint val="75000"/>
                  </a:prstClr>
                </a:solidFill>
              </a:rPr>
              <a:pPr/>
              <a:t>02/10/2015</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88E62-B200-4320-836C-2016D8D028CF}"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7054751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google.com.mx/url?sa=i&amp;rct=j&amp;q=&amp;esrc=s&amp;source=images&amp;cd=&amp;cad=rja&amp;uact=8&amp;ved=0CAcQjRxqFQoTCOf20Zfao8gCFcqQDQod3uUIOg&amp;url=http%3A%2F%2Fwww.imagui.com%2Fa%2Fimagen-personas-reflexionando-ceKaoa4Rg&amp;bvm=bv.104317490,d.eXY&amp;psig=AFQjCNExW0I-zyJ_umAcDx8mJW0Zx6fuyA&amp;ust=1443872439704455" TargetMode="External"/><Relationship Id="rId1" Type="http://schemas.openxmlformats.org/officeDocument/2006/relationships/slideLayout" Target="../slideLayouts/slideLayout13.xml"/><Relationship Id="rId5" Type="http://schemas.openxmlformats.org/officeDocument/2006/relationships/image" Target="../media/image12.jpeg"/><Relationship Id="rId4" Type="http://schemas.openxmlformats.org/officeDocument/2006/relationships/hyperlink" Target="https://www.google.com.mx/url?sa=i&amp;rct=j&amp;q=&amp;esrc=s&amp;source=images&amp;cd=&amp;cad=rja&amp;uact=8&amp;ved=0CAcQjRxqFQoTCKLm9Knao8gCFcyfgAod2U4N4g&amp;url=http%3A%2F%2Fesotericos.org%2Fcategory%2Ffelicidad%2F&amp;bvm=bv.104317490,d.eXY&amp;psig=AFQjCNExW0I-zyJ_umAcDx8mJW0Zx6fuyA&amp;ust=1443872439704455"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google.com.mx/url?sa=i&amp;rct=j&amp;q=&amp;esrc=s&amp;source=images&amp;cd=&amp;cad=rja&amp;uact=8&amp;ved=0CAcQjRxqFQoTCLbJ5dzco8gCFUxxPgodxhIL7g&amp;url=https%3A%2F%2Flaislarebelde.wordpress.com%2Fcategory%2Fsociedad%2F&amp;bvm=bv.104317490,d.eXY&amp;psig=AFQjCNExW0I-zyJ_umAcDx8mJW0Zx6fuyA&amp;ust=1443872439704455" TargetMode="External"/><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hyperlink" Target="https://www.google.com.mx/url?sa=i&amp;rct=j&amp;q=&amp;esrc=s&amp;source=images&amp;cd=&amp;cad=rja&amp;uact=8&amp;ved=0CAcQjRxqFQoTCJqq16ndo8gCFQV7Pgod68QNnQ&amp;url=http%3A%2F%2Fwww.taringa.net%2Fposts%2Fsolidaridad%2F17435386%2FEsto-te-va-a-hacer-reflexionar.html&amp;bvm=bv.104317490,d.eXY&amp;psig=AFQjCNExW0I-zyJ_umAcDx8mJW0Zx6fuyA&amp;ust=1443872439704455"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xqFQoTCP3epLfeo8gCFcVyPgod-28BNg&amp;url=http%3A%2F%2Fwww.mifamiliamagazine.net%2F2013%2F09%2Fculpable-o-responsable%2F&amp;bvm=bv.104317490,d.eXY&amp;psig=AFQjCNExW0I-zyJ_umAcDx8mJW0Zx6fuyA&amp;ust=1443872439704455" TargetMode="External"/><Relationship Id="rId2" Type="http://schemas.openxmlformats.org/officeDocument/2006/relationships/image" Target="../media/image15.jpeg"/><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google.com.mx/url?sa=i&amp;rct=j&amp;q=&amp;esrc=s&amp;source=images&amp;cd=&amp;cad=rja&amp;uact=8&amp;ved=0CAcQjRxqFQoTCP31mJbfo8gCFYIaPgodpWcKlQ&amp;url=http%3A%2F%2Fwww.fiuxy.com%2Fhumor%2F2872645-excelente-relato-posiblemente-nos-haga-reflexionar-sobre-el-egoismo-de-las-personas.html&amp;bvm=bv.104317490,d.eXY&amp;psig=AFQjCNExW0I-zyJ_umAcDx8mJW0Zx6fuyA&amp;ust=1443872439704455" TargetMode="External"/><Relationship Id="rId1" Type="http://schemas.openxmlformats.org/officeDocument/2006/relationships/slideLayout" Target="../slideLayouts/slideLayout13.xml"/><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google.com.mx/url?sa=i&amp;rct=j&amp;q=&amp;esrc=s&amp;source=images&amp;cd=&amp;cad=rja&amp;uact=8&amp;ved=0CAcQjRxqFQoTCI357O7fo8gCFUhzPgod1ckM7w&amp;url=http%3A%2F%2Fwww.compensar.com%2Feducacion%2FTallerdeParejas.aspx&amp;bvm=bv.104317490,d.eXY&amp;psig=AFQjCNHH3vehEYB0R_rVdiz98h99aR5CNg&amp;ust=1443873965122082" TargetMode="External"/><Relationship Id="rId1" Type="http://schemas.openxmlformats.org/officeDocument/2006/relationships/slideLayout" Target="../slideLayouts/slideLayout13.xml"/><Relationship Id="rId5" Type="http://schemas.openxmlformats.org/officeDocument/2006/relationships/image" Target="../media/image19.jpeg"/><Relationship Id="rId4" Type="http://schemas.openxmlformats.org/officeDocument/2006/relationships/hyperlink" Target="https://www.google.com.mx/url?sa=i&amp;rct=j&amp;q=&amp;esrc=s&amp;source=images&amp;cd=&amp;cad=rja&amp;uact=8&amp;ved=0CAcQjRxqFQoTCOjigqfgo8gCFURpPgodlGcB-A&amp;url=https%3A%2F%2Flubidullia.wordpress.com%2F2013%2F04%2F15%2Fantes-de-los-hijos-todo-era-paz%2F&amp;bvm=bv.104317490,d.eXY&amp;psig=AFQjCNEsb-6NSOUmR65hg01rlyZPeHp6hg&amp;ust=144387409186047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google.com.mx/url?sa=i&amp;rct=j&amp;q=&amp;esrc=s&amp;source=images&amp;cd=&amp;cad=rja&amp;uact=8&amp;ved=0CAcQjRxqFQoTCIz9993go8gCFUUzPgodCCcF8w&amp;url=http%3A%2F%2Fwww.psicoanalisisycrecimientopersonal.com%2Fla-psicoterapia-psicoanalitica&amp;bvm=bv.104317490,d.eXY&amp;psig=AFQjCNEl8XaKvPeQKJwb8dBrpHSakb6GRw&amp;ust=1443874171497869" TargetMode="External"/><Relationship Id="rId1" Type="http://schemas.openxmlformats.org/officeDocument/2006/relationships/slideLayout" Target="../slideLayouts/slideLayout13.xml"/><Relationship Id="rId5" Type="http://schemas.openxmlformats.org/officeDocument/2006/relationships/image" Target="../media/image21.jpeg"/><Relationship Id="rId4" Type="http://schemas.openxmlformats.org/officeDocument/2006/relationships/hyperlink" Target="https://www.google.com.mx/url?sa=i&amp;rct=j&amp;q=&amp;esrc=s&amp;source=images&amp;cd=&amp;cad=rja&amp;uact=8&amp;ved=0CAcQjRxqFQoTCJyh6vfgo8gCFch6Pgod624A4Q&amp;url=http%3A%2F%2Fwww2.rcnradio.com.co%2Fnoticias%2Fen-pereira-hombres-denuncian-agresion-por-parte-de-sus-parejas-6063&amp;bvm=bv.104317490,d.eXY&amp;psig=AFQjCNEUX4S2yYJNigw-GMh82v1-x2rYzw&amp;ust=1443874262493376" TargetMode="Externa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google.com.mx/url?sa=i&amp;rct=j&amp;q=&amp;esrc=s&amp;source=images&amp;cd=&amp;cad=rja&amp;uact=8&amp;ved=0CAcQjRxqFQoTCKjM44jio8gCFYQ8Pgod-GoOlQ&amp;url=https%3A%2F%2Fjosedanielecblog.wordpress.com%2F2015%2F02%2F17%2Fla-mujer-calle-en-la-iglesia-final-sobre-1-timoteo-211-14%2F&amp;psig=AFQjCNH5LxNmCxogU8UbMITnU_ycI4mRDA&amp;ust=1443874559817079"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google.com.mx/url?sa=i&amp;rct=j&amp;q=&amp;esrc=s&amp;source=images&amp;cd=&amp;cad=rja&amp;uact=8&amp;ved=0CAcQjRxqFQoTCOmTuuzho8gCFcQWPgodOZkLow&amp;url=http%3A%2F%2Fsipse.com%2Fmilenio%2Fcrece-el-indice-de-violencia-entre-parejas-en-yucatan-47910.html&amp;psig=AFQjCNEUX4S2yYJNigw-GMh82v1-x2rYzw&amp;ust=1443874262493376" TargetMode="External"/><Relationship Id="rId1" Type="http://schemas.openxmlformats.org/officeDocument/2006/relationships/slideLayout" Target="../slideLayouts/slideLayout13.xml"/><Relationship Id="rId5" Type="http://schemas.openxmlformats.org/officeDocument/2006/relationships/image" Target="../media/image24.gif"/><Relationship Id="rId4" Type="http://schemas.openxmlformats.org/officeDocument/2006/relationships/hyperlink" Target="https://www.google.com.mx/url?sa=i&amp;rct=j&amp;q=&amp;esrc=s&amp;source=images&amp;cd=&amp;cad=rja&amp;uact=8&amp;ved=0CAcQjRxqFQoTCI2li8bho8gCFUQ1PgodP6EJSg&amp;url=http%3A%2F%2Fmari-tiposdeviolencia.blogspot.com%2F2009%2F11%2Fviolencia-en-la-pareja.html&amp;psig=AFQjCNEUX4S2yYJNigw-GMh82v1-x2rYzw&amp;ust=1443874262493376"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url?sa=i&amp;rct=j&amp;q=&amp;esrc=s&amp;frm=1&amp;source=images&amp;cd=&amp;cad=rja&amp;uact=8&amp;docid=EvwnDBsaYHFPmM&amp;tbnid=cjJ1n6y84LtKqM:&amp;ved=0CAcQjRw&amp;url=http://apoyo.saludestudiantil.uc.cl/index.php/saber-mas?task=verItem&amp;id_item=28&amp;vista=sabermas&amp;ei=3FEbVPehFOaR8gGsi4CYDA&amp;bvm=bv.75097201,d.b2U&amp;psig=AFQjCNGirCZXukI-h0b_BqPFZNcy_Ls7Eg&amp;ust=1411162925050620" TargetMode="External"/><Relationship Id="rId1" Type="http://schemas.openxmlformats.org/officeDocument/2006/relationships/slideLayout" Target="../slideLayouts/slideLayout13.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google.com.mx/url?sa=i&amp;rct=j&amp;q=&amp;esrc=s&amp;source=images&amp;cd=&amp;cad=rja&amp;uact=8&amp;ved=0CAcQjRxqFQoTCOzWvaTio8gCFctXPgodqt4Iog&amp;url=http%3A%2F%2Falaparasesoriamatrimonial.blogspot.com%2F2011%2F03%2Fcomo-fortalecer-las-relaciones-de.html&amp;psig=AFQjCNHhXWd1--7tCJ7ziKlGmYnkcdsNyw&amp;ust=1443874624928176"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google.com.mx/url?sa=i&amp;rct=j&amp;q=&amp;esrc=s&amp;source=images&amp;cd=&amp;cad=rja&amp;uact=8&amp;ved=0CAcQjRxqFQoTCImW9sHio8gCFUk1PgodqEgAPQ&amp;url=http%3A%2F%2Fwww.tuspasiones.com%2Fcomunicacion-la-importancia-de-un-buen-dialogo%2F&amp;psig=AFQjCNHhXWd1--7tCJ7ziKlGmYnkcdsNyw&amp;ust=1443874624928176" TargetMode="External"/><Relationship Id="rId1" Type="http://schemas.openxmlformats.org/officeDocument/2006/relationships/slideLayout" Target="../slideLayouts/slideLayout13.xml"/><Relationship Id="rId5" Type="http://schemas.openxmlformats.org/officeDocument/2006/relationships/image" Target="../media/image29.jpeg"/><Relationship Id="rId4" Type="http://schemas.openxmlformats.org/officeDocument/2006/relationships/hyperlink" Target="https://www.google.com.mx/url?sa=i&amp;rct=j&amp;q=&amp;esrc=s&amp;source=images&amp;cd=&amp;cad=rja&amp;uact=8&amp;ved=&amp;url=http%3A%2F%2Fwww.mujeresvisibles.com%2F2014%2F08%2Fcomo-lograr-un-verdadero-dialogo-sexual.html&amp;psig=AFQjCNHhXWd1--7tCJ7ziKlGmYnkcdsNyw&amp;ust=1443874624928176"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xqFQoTCIXmt7fko8gCFYZ6PgodeoIJjQ&amp;url=http%3A%2F%2Felblogdelola.com%2Fla-represion-de-las-emociones%2F&amp;psig=AFQjCNHjnWdSnoYfAcjrohzMqn70nZYagw&amp;ust=1443875149513117" TargetMode="External"/><Relationship Id="rId2" Type="http://schemas.openxmlformats.org/officeDocument/2006/relationships/image" Target="../media/image30.png"/><Relationship Id="rId1" Type="http://schemas.openxmlformats.org/officeDocument/2006/relationships/slideLayout" Target="../slideLayouts/slideLayout13.xml"/><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google.com.mx/url?sa=i&amp;rct=j&amp;q=&amp;esrc=s&amp;source=images&amp;cd=&amp;cad=rja&amp;uact=8&amp;ved=0CAcQjRxqFQoTCMjd9N7ko8gCFQFZPgodzs8NVA&amp;url=http%3A%2F%2Fwww.nuevahumanidad.org%2Fproposito-641-pensamiento-positivo%2F&amp;psig=AFQjCNFD8vZ73r7TQ9woyVBPoimccJZZvg&amp;ust=1443875272026832" TargetMode="External"/><Relationship Id="rId1" Type="http://schemas.openxmlformats.org/officeDocument/2006/relationships/slideLayout" Target="../slideLayouts/slideLayout13.xml"/><Relationship Id="rId5" Type="http://schemas.openxmlformats.org/officeDocument/2006/relationships/image" Target="../media/image33.jpeg"/><Relationship Id="rId4" Type="http://schemas.openxmlformats.org/officeDocument/2006/relationships/hyperlink" Target="https://www.google.com.mx/url?sa=i&amp;rct=j&amp;q=&amp;esrc=s&amp;source=images&amp;cd=&amp;cad=rja&amp;uact=8&amp;ved=0CAcQjRxqFQoTCN3ru_fko8gCFYE5Pgod3JoJUg&amp;url=http%3A%2F%2Fentusiasmado.com%2F%3Fattachment_id%3D791%2Ffeed%2F&amp;psig=AFQjCNFD8vZ73r7TQ9woyVBPoimccJZZvg&amp;ust=1443875272026832"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www.google.com.mx/url?sa=i&amp;rct=j&amp;q=&amp;esrc=s&amp;source=images&amp;cd=&amp;cad=rja&amp;uact=8&amp;ved=0CAcQjRxqFQoTCNDqsZnlo8gCFYlrPgodWCwPnQ&amp;url=http%3A%2F%2Fsalud.facilisimo.com%2Frelajacion-muscular&amp;psig=AFQjCNGOi0AEvz1lqIhoARZvgYe7yS0iWA&amp;ust=1443875398909183" TargetMode="Externa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s://www.google.com.mx/url?sa=i&amp;rct=j&amp;q=&amp;esrc=s&amp;source=images&amp;cd=&amp;cad=rja&amp;uact=8&amp;ved=0CAcQjRxqFQoTCPz5ibjlo8gCFQlVPgodK8UKdg&amp;url=http%3A%2F%2Fwww.clinicamoreno.com%2Frelajacion-muscular.html&amp;psig=AFQjCNGOi0AEvz1lqIhoARZvgYe7yS0iWA&amp;ust=1443875398909183" TargetMode="External"/><Relationship Id="rId1" Type="http://schemas.openxmlformats.org/officeDocument/2006/relationships/slideLayout" Target="../slideLayouts/slideLayout13.xml"/><Relationship Id="rId5" Type="http://schemas.openxmlformats.org/officeDocument/2006/relationships/image" Target="../media/image36.jpeg"/><Relationship Id="rId4" Type="http://schemas.openxmlformats.org/officeDocument/2006/relationships/hyperlink" Target="https://www.google.com.mx/url?sa=i&amp;rct=j&amp;q=&amp;esrc=s&amp;source=images&amp;cd=&amp;cad=rja&amp;uact=8&amp;ved=0CAcQjRxqFQoTCPvyhOXlo8gCFURtPgodF3ALzQ&amp;url=http%3A%2F%2Fwww.saludalia.com%2Fvivir-sano%2Faprenda-a-relajarse-usted-mismo&amp;psig=AFQjCNGOi0AEvz1lqIhoARZvgYe7yS0iWA&amp;ust=1443875398909183"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s://www.google.com.mx/url?sa=i&amp;rct=j&amp;q=&amp;esrc=s&amp;source=images&amp;cd=&amp;cad=rja&amp;uact=8&amp;ved=0CAcQjRxqFQoTCPbUjYnmo8gCFUdcPgodHxMD1A&amp;url=http%3A%2F%2Fwww.aulafacil.com%2Farticulos%2Fpensamiento-positivo%2Ft2439%2Fla-vida-es-corta&amp;psig=AFQjCNHLhZu_ZipFngkR8UWA_aB8bVlggA&amp;ust=1443875627477419" TargetMode="Externa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google.com.mx/url?sa=i&amp;rct=j&amp;q=&amp;esrc=s&amp;source=images&amp;cd=&amp;cad=rja&amp;uact=8&amp;ved=0CAcQjRxqFQoTCJ6Cm7bmo8gCFUg6PgodUMIMnA&amp;url=http%3A%2F%2Fquebolu.com%2Fhashtag%2Fpensamientopositivo&amp;psig=AFQjCNHLhZu_ZipFngkR8UWA_aB8bVlggA&amp;ust=1443875627477419" TargetMode="External"/><Relationship Id="rId1" Type="http://schemas.openxmlformats.org/officeDocument/2006/relationships/slideLayout" Target="../slideLayouts/slideLayout13.xml"/><Relationship Id="rId5" Type="http://schemas.openxmlformats.org/officeDocument/2006/relationships/image" Target="../media/image39.jpeg"/><Relationship Id="rId4" Type="http://schemas.openxmlformats.org/officeDocument/2006/relationships/hyperlink" Target="https://www.google.com.mx/url?sa=i&amp;rct=j&amp;q=&amp;esrc=s&amp;source=images&amp;cd=&amp;cad=rja&amp;uact=8&amp;ved=0CAcQjRxqFQoTCPrHluPmo8gCFUoaPgodWk4B-A&amp;url=http%3A%2F%2Fvivefelizaquiyahora.blogspot.com%2F2012%2F06%2Fpensamiento-positivo.html&amp;psig=AFQjCNHLhZu_ZipFngkR8UWA_aB8bVlggA&amp;ust=1443875627477419" TargetMode="Externa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s://www.google.com.mx/url?sa=i&amp;rct=j&amp;q=&amp;esrc=s&amp;source=images&amp;cd=&amp;cad=rja&amp;uact=8&amp;ved=0CAcQjRxqFQoTCL6T2q7qo8gCFUtxPgod6OANPw&amp;url=https%3A%2F%2Flaaldeadelospitufos.wordpress.com%2Fcategory%2Fsin-categoria%2F&amp;psig=AFQjCNHIBPUkaOe5HgOuLbt3FHXv9E3KfQ&amp;ust=1443875900795346" TargetMode="External"/><Relationship Id="rId1" Type="http://schemas.openxmlformats.org/officeDocument/2006/relationships/slideLayout" Target="../slideLayouts/slideLayout24.xml"/><Relationship Id="rId5" Type="http://schemas.openxmlformats.org/officeDocument/2006/relationships/image" Target="../media/image41.jpeg"/><Relationship Id="rId4" Type="http://schemas.openxmlformats.org/officeDocument/2006/relationships/hyperlink" Target="https://www.google.com.mx/url?sa=i&amp;rct=j&amp;q=&amp;esrc=s&amp;source=images&amp;cd=&amp;cad=rja&amp;uact=8&amp;ved=0CAcQjRxqFQoTCMWNuc_qo8gCFYIrPgodwKYPsQ&amp;url=http%3A%2F%2Fes.slideshare.net%2Fnatalifuentes%2Fcomo-aumentar-la-tolerancia-a-la-frustracion&amp;psig=AFQjCNHIBPUkaOe5HgOuLbt3FHXv9E3KfQ&amp;ust=1443875900795346"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hyperlink" Target="https://www.google.com.mx/url?sa=i&amp;rct=j&amp;q=&amp;esrc=s&amp;source=images&amp;cd=&amp;cad=rja&amp;uact=8&amp;ved=0CAcQjRxqFQoTCLfUvZbro8gCFQINPgodb_ALgA&amp;url=http%3A%2F%2Fsasoritenshi.blogspot.com%2F2012%2F09%2Ftrastorno-del-control-de-los-impulsos-y.html&amp;psig=AFQjCNEXnODcUeNhU2mS-kl2nhgm5UffzQ&amp;ust=1443876931358994" TargetMode="Externa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s://www.google.com.mx/url?sa=i&amp;rct=j&amp;q=&amp;esrc=s&amp;source=images&amp;cd=&amp;cad=rja&amp;uact=8&amp;ved=0CAcQjRxqFQoTCOmk-Lfro8gCFYl0PgodzVsDtA&amp;url=http%3A%2F%2Fwww.comofunciona.com.mx%2Fciencia%2F2555-como-funciona-la-privacion-de-sueno%2F&amp;psig=AFQjCNEXnODcUeNhU2mS-kl2nhgm5UffzQ&amp;ust=1443876931358994" TargetMode="Externa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s://www.google.com.mx/url?sa=i&amp;rct=j&amp;q=&amp;esrc=s&amp;source=images&amp;cd=&amp;cad=rja&amp;uact=8&amp;ved=0CAcQjRxqFQoTCJeZ__vqo8gCFYocPgodw9EHpA&amp;url=http%3A%2F%2Fespacio360.pe%2Fnoticia%2Festilodevida%2Fpierdes-el-control-con-facilidad-te-compartimos-algunos-trucos-para-contener-tus-impulsos-8921&amp;psig=AFQjCNEXnODcUeNhU2mS-kl2nhgm5UffzQ&amp;ust=1443876931358994" TargetMode="Externa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s://www.google.com.mx/url?sa=i&amp;rct=j&amp;q=&amp;esrc=s&amp;source=images&amp;cd=&amp;cad=rja&amp;uact=8&amp;ved=0CAcQjRxqFQoTCOf_7ZvimMgCFUEdHgod7GsBaQ&amp;url=http://www.elmundodelsuperdotado.com/Talleres/Taller_Emociones.html&amp;psig=AFQjCNHueHbZWKKyTDujgOec5kHEVfXbSQ&amp;ust=1443496649853398" TargetMode="Externa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m.mx/url?sa=i&amp;rct=j&amp;q=&amp;esrc=s&amp;source=images&amp;cd=&amp;cad=rja&amp;uact=8&amp;ved=0CAcQjRxqFQoTCOiggPXWo8gCFUmpgAodxOgMyQ&amp;url=http%3A%2F%2Fwww.guioteca.com%2Fcoaching%2Fdiez-rasgos-inconfundibles-que-muestran-que-una-persona-es-feliz%2F&amp;bvm=bv.104317490,d.eXY&amp;psig=AFQjCNETdMkOv5MFI0htrz1xe5frhqdVOg&amp;ust=1443871564676976" TargetMode="External"/><Relationship Id="rId1" Type="http://schemas.openxmlformats.org/officeDocument/2006/relationships/slideLayout" Target="../slideLayouts/slideLayout13.xml"/><Relationship Id="rId6" Type="http://schemas.openxmlformats.org/officeDocument/2006/relationships/image" Target="../media/image3.jpeg"/><Relationship Id="rId5" Type="http://schemas.openxmlformats.org/officeDocument/2006/relationships/hyperlink" Target="https://www.google.com.mx/url?sa=i&amp;rct=j&amp;q=&amp;esrc=s&amp;source=images&amp;cd=&amp;cad=rja&amp;uact=8&amp;ved=&amp;url=http%3A%2F%2Fdesmotivaciones.es%2Fu%2Ftumix&amp;bvm=bv.104317490,d.eXY&amp;psig=AFQjCNETdMkOv5MFI0htrz1xe5frhqdVOg&amp;ust=1443871564676976" TargetMode="Externa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cad=rja&amp;uact=8&amp;ved=0CAcQjRxqFQoTCO_L9efXo8gCFUbSgAodZAkIGA&amp;url=http%3A%2F%2Fwww.mandarsaludos.com%2Fse-buscan-personas-alegres%2F&amp;bvm=bv.104317490,d.eXY&amp;psig=AFQjCNETdMkOv5MFI0htrz1xe5frhqdVOg&amp;ust=1443871564676976" TargetMode="Externa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png"/><Relationship Id="rId7" Type="http://schemas.openxmlformats.org/officeDocument/2006/relationships/hyperlink" Target="https://www.google.com.mx/url?sa=i&amp;rct=j&amp;q=&amp;esrc=s&amp;source=images&amp;cd=&amp;cad=rja&amp;uact=8&amp;ved=0CAcQjRxqFQoTCNDnnLPZo8gCFQmVgAodDUcAQQ&amp;url=http%3A%2F%2Fwww.taringa.net%2Fposts%2Fsalud-bienestar%2F17435252%2FEvaluacion-Tienes-depresion-o-solo-estas-triste.html&amp;bvm=bv.104317490,d.eXY&amp;psig=AFQjCNG4RzgCbOcg-UypIE6y76_NnrZ1ZQ&amp;ust=1443872159871107" TargetMode="External"/><Relationship Id="rId2" Type="http://schemas.openxmlformats.org/officeDocument/2006/relationships/hyperlink" Target="https://www.google.com.mx/url?sa=i&amp;rct=j&amp;q=&amp;esrc=s&amp;source=images&amp;cd=&amp;cad=rja&amp;uact=8&amp;ved=&amp;url=http%3A%2F%2Fblog.mobifriends.com%2F2014%2F07%2Fcomo-decir-adios-al-miedo-a-la-soledad%2F&amp;bvm=bv.104317490,d.eXY&amp;psig=AFQjCNETdMkOv5MFI0htrz1xe5frhqdVOg&amp;ust=1443871564676976" TargetMode="Externa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jpeg"/><Relationship Id="rId10" Type="http://schemas.openxmlformats.org/officeDocument/2006/relationships/image" Target="../media/image10.jpeg"/><Relationship Id="rId4" Type="http://schemas.openxmlformats.org/officeDocument/2006/relationships/hyperlink" Target="https://www.google.com.mx/url?sa=i&amp;rct=j&amp;q=&amp;esrc=s&amp;source=images&amp;cd=&amp;cad=rja&amp;uact=8&amp;ved=0CAcQjRxqFQoTCOLuhfbYo8gCFUeqgAodR1MPng&amp;url=http%3A%2F%2Fwww.imagui.com%2Fa%2Fimagenes-animadas-de-personas-enojadas-cjeaGMLoK&amp;bvm=bv.104317490,d.eXY&amp;psig=AFQjCNFAtZIzeXseCe0HVtWTO2vROPq3ig&amp;ust=1443872110757259" TargetMode="External"/><Relationship Id="rId9" Type="http://schemas.openxmlformats.org/officeDocument/2006/relationships/hyperlink" Target="https://www.google.com.mx/url?sa=i&amp;rct=j&amp;q=&amp;esrc=s&amp;source=images&amp;cd=&amp;cad=rja&amp;uact=8&amp;ved=0CAcQjRxqFQoTCMPr9O7Zo8gCFYaSDQod6pYKLA&amp;url=http%3A%2F%2Fwww.taringa.net%2FLeoMJJ345%2Fmi%2Fm9ig&amp;bvm=bv.104317490,d.eXY&amp;psig=AFQjCNE3hvmwOqc09IetzjGf0cTGanc5Zg&amp;ust=144387236135993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4" name="WordArt 4"/>
          <p:cNvSpPr>
            <a:spLocks noChangeArrowheads="1" noChangeShapeType="1" noTextEdit="1"/>
          </p:cNvSpPr>
          <p:nvPr/>
        </p:nvSpPr>
        <p:spPr bwMode="auto">
          <a:xfrm>
            <a:off x="201613" y="549275"/>
            <a:ext cx="8763000" cy="1246188"/>
          </a:xfrm>
          <a:prstGeom prst="rect">
            <a:avLst/>
          </a:prstGeom>
          <a:effectLst>
            <a:outerShdw blurRad="50800" dist="50800" dir="5400000" algn="ctr" rotWithShape="0">
              <a:srgbClr val="92D050"/>
            </a:outerShdw>
          </a:effectLst>
          <a:extLst/>
        </p:spPr>
        <p:txBody>
          <a:bodyPr wrap="none" fromWordArt="1">
            <a:prstTxWarp prst="textDeflateBottom">
              <a:avLst>
                <a:gd name="adj" fmla="val 53125"/>
              </a:avLst>
            </a:prstTxWarp>
          </a:bodyPr>
          <a:lstStyle/>
          <a:p>
            <a:pPr algn="ctr" fontAlgn="base">
              <a:spcBef>
                <a:spcPct val="0"/>
              </a:spcBef>
              <a:spcAft>
                <a:spcPct val="0"/>
              </a:spcAft>
            </a:pPr>
            <a:r>
              <a:rPr lang="es-MX" sz="2400" kern="10" normalizeH="1" dirty="0">
                <a:ln w="9525">
                  <a:solidFill>
                    <a:srgbClr val="000000"/>
                  </a:solidFill>
                  <a:round/>
                  <a:headEnd/>
                  <a:tailEnd/>
                </a:ln>
                <a:solidFill>
                  <a:srgbClr val="FFCC00"/>
                </a:solidFill>
                <a:latin typeface="Arial Black"/>
                <a:cs typeface="Arial" charset="0"/>
              </a:rPr>
              <a:t>UNIVERSIDAD AUTONOMA DEL ESTADO DE MEXICO</a:t>
            </a:r>
          </a:p>
        </p:txBody>
      </p:sp>
      <p:sp>
        <p:nvSpPr>
          <p:cNvPr id="5" name="WordArt 5"/>
          <p:cNvSpPr>
            <a:spLocks noChangeArrowheads="1" noChangeShapeType="1" noTextEdit="1"/>
          </p:cNvSpPr>
          <p:nvPr/>
        </p:nvSpPr>
        <p:spPr bwMode="auto">
          <a:xfrm>
            <a:off x="971600" y="1628800"/>
            <a:ext cx="7344000" cy="576000"/>
          </a:xfrm>
          <a:prstGeom prst="rect">
            <a:avLst/>
          </a:prstGeom>
          <a:effectLst>
            <a:outerShdw blurRad="50800" dist="50800" dir="5400000" algn="ctr" rotWithShape="0">
              <a:srgbClr val="FFFF00"/>
            </a:outerShdw>
          </a:effectLst>
          <a:extLst/>
        </p:spPr>
        <p:txBody>
          <a:bodyPr wrap="none" fromWordArt="1">
            <a:prstTxWarp prst="textDeflateBottom">
              <a:avLst>
                <a:gd name="adj" fmla="val 53125"/>
              </a:avLst>
            </a:prstTxWarp>
          </a:bodyPr>
          <a:lstStyle/>
          <a:p>
            <a:pPr algn="ctr" fontAlgn="base">
              <a:spcBef>
                <a:spcPct val="0"/>
              </a:spcBef>
              <a:spcAft>
                <a:spcPct val="0"/>
              </a:spcAft>
            </a:pPr>
            <a:r>
              <a:rPr lang="es-MX" sz="3200" kern="10" normalizeH="1" dirty="0">
                <a:ln w="9525">
                  <a:solidFill>
                    <a:srgbClr val="FFFF00"/>
                  </a:solidFill>
                  <a:round/>
                  <a:headEnd/>
                  <a:tailEnd/>
                </a:ln>
                <a:solidFill>
                  <a:srgbClr val="000000"/>
                </a:solidFill>
                <a:latin typeface="Arial Black"/>
                <a:cs typeface="Arial" charset="0"/>
              </a:rPr>
              <a:t>ESCUELA PREPARATORIA TEXCOCO</a:t>
            </a:r>
          </a:p>
        </p:txBody>
      </p:sp>
      <p:pic>
        <p:nvPicPr>
          <p:cNvPr id="6" name="Picture 7"/>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100000"/>
                    </a14:imgEffect>
                    <a14:imgEffect>
                      <a14:colorTemperature colorTemp="112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3489326" y="2060848"/>
            <a:ext cx="1764001" cy="1764000"/>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redondeado"/>
          <p:cNvSpPr/>
          <p:nvPr/>
        </p:nvSpPr>
        <p:spPr>
          <a:xfrm>
            <a:off x="1043608" y="4077072"/>
            <a:ext cx="4464496" cy="432048"/>
          </a:xfrm>
          <a:prstGeom prst="roundRect">
            <a:avLst/>
          </a:prstGeom>
          <a:noFill/>
          <a:ln w="38100" cap="flat" cmpd="sng" algn="ctr">
            <a:solidFill>
              <a:srgbClr val="FFC000"/>
            </a:solidFill>
            <a:prstDash val="solid"/>
          </a:ln>
          <a:effectLst/>
        </p:spPr>
        <p:txBody>
          <a:bodyPr rtlCol="0" anchor="ctr"/>
          <a:lstStyle/>
          <a:p>
            <a:pPr algn="ctr">
              <a:defRPr/>
            </a:pPr>
            <a:r>
              <a:rPr lang="es-MX" b="1" kern="0" dirty="0">
                <a:solidFill>
                  <a:srgbClr val="FFFF00"/>
                </a:solidFill>
                <a:effectLst>
                  <a:outerShdw blurRad="38100" dist="38100" dir="2700000" algn="tl">
                    <a:srgbClr val="000000">
                      <a:alpha val="43137"/>
                    </a:srgbClr>
                  </a:outerShdw>
                </a:effectLst>
                <a:cs typeface="Arial" charset="0"/>
              </a:rPr>
              <a:t>MATERIAL DIDACTICO: SÓLO VISIÓN</a:t>
            </a:r>
          </a:p>
        </p:txBody>
      </p:sp>
      <p:sp>
        <p:nvSpPr>
          <p:cNvPr id="9" name="8 Rectángulo redondeado"/>
          <p:cNvSpPr/>
          <p:nvPr/>
        </p:nvSpPr>
        <p:spPr>
          <a:xfrm>
            <a:off x="323529" y="4509120"/>
            <a:ext cx="8424936" cy="1854304"/>
          </a:xfrm>
          <a:prstGeom prst="roundRect">
            <a:avLst/>
          </a:prstGeom>
          <a:noFill/>
          <a:ln w="38100" cap="flat" cmpd="sng" algn="ctr">
            <a:solidFill>
              <a:srgbClr val="FFC000"/>
            </a:solidFill>
            <a:prstDash val="solid"/>
          </a:ln>
          <a:effectLst/>
        </p:spPr>
        <p:txBody>
          <a:bodyPr rtlCol="0" anchor="ctr"/>
          <a:lstStyle/>
          <a:p>
            <a:pPr algn="just">
              <a:defRPr/>
            </a:pPr>
            <a:r>
              <a:rPr lang="es-MX" b="1" kern="0" dirty="0" smtClean="0">
                <a:solidFill>
                  <a:srgbClr val="FFC000"/>
                </a:solidFill>
                <a:effectLst>
                  <a:outerShdw blurRad="38100" dist="38100" dir="2700000" algn="tl">
                    <a:srgbClr val="000000">
                      <a:alpha val="43137"/>
                    </a:srgbClr>
                  </a:outerShdw>
                </a:effectLst>
                <a:cs typeface="Arial" charset="0"/>
              </a:rPr>
              <a:t>DESARROLLO PERSONAL:   </a:t>
            </a:r>
            <a:r>
              <a:rPr lang="es-MX" b="1" kern="0" dirty="0" smtClean="0">
                <a:solidFill>
                  <a:srgbClr val="FFFF00"/>
                </a:solidFill>
                <a:effectLst>
                  <a:outerShdw blurRad="38100" dist="38100" dir="2700000" algn="tl">
                    <a:srgbClr val="000000">
                      <a:alpha val="43137"/>
                    </a:srgbClr>
                  </a:outerShdw>
                </a:effectLst>
                <a:cs typeface="Arial" charset="0"/>
              </a:rPr>
              <a:t>PRIMER SEMESTRE    </a:t>
            </a:r>
            <a:endParaRPr lang="es-MX" b="1" kern="0" dirty="0">
              <a:solidFill>
                <a:srgbClr val="FFFF00"/>
              </a:solidFill>
              <a:effectLst>
                <a:outerShdw blurRad="38100" dist="38100" dir="2700000" algn="tl">
                  <a:srgbClr val="000000">
                    <a:alpha val="43137"/>
                  </a:srgbClr>
                </a:outerShdw>
              </a:effectLst>
              <a:cs typeface="Arial" charset="0"/>
            </a:endParaRPr>
          </a:p>
          <a:p>
            <a:r>
              <a:rPr lang="es-MX" b="1" kern="0" dirty="0">
                <a:solidFill>
                  <a:srgbClr val="FFC000"/>
                </a:solidFill>
                <a:effectLst>
                  <a:outerShdw blurRad="38100" dist="38100" dir="2700000" algn="tl">
                    <a:srgbClr val="000000">
                      <a:alpha val="43137"/>
                    </a:srgbClr>
                  </a:outerShdw>
                </a:effectLst>
                <a:cs typeface="Arial" charset="0"/>
              </a:rPr>
              <a:t>MÓDULO II : </a:t>
            </a:r>
            <a:r>
              <a:rPr lang="es-MX" b="1" kern="0" dirty="0" smtClean="0">
                <a:solidFill>
                  <a:srgbClr val="FFC000"/>
                </a:solidFill>
                <a:effectLst>
                  <a:outerShdw blurRad="38100" dist="38100" dir="2700000" algn="tl">
                    <a:srgbClr val="000000">
                      <a:alpha val="43137"/>
                    </a:srgbClr>
                  </a:outerShdw>
                </a:effectLst>
                <a:cs typeface="Arial" charset="0"/>
              </a:rPr>
              <a:t>  </a:t>
            </a:r>
            <a:r>
              <a:rPr lang="es-MX" b="1" kern="0" dirty="0" smtClean="0">
                <a:solidFill>
                  <a:srgbClr val="FFFF00"/>
                </a:solidFill>
                <a:effectLst>
                  <a:outerShdw blurRad="38100" dist="38100" dir="2700000" algn="tl">
                    <a:srgbClr val="000000">
                      <a:alpha val="43137"/>
                    </a:srgbClr>
                  </a:outerShdw>
                </a:effectLst>
                <a:cs typeface="Arial" charset="0"/>
              </a:rPr>
              <a:t>SALUD EMOCIONAL</a:t>
            </a:r>
            <a:r>
              <a:rPr lang="es-MX" b="1" dirty="0" smtClean="0">
                <a:solidFill>
                  <a:srgbClr val="FFFF00"/>
                </a:solidFill>
                <a:cs typeface="Arial" charset="0"/>
              </a:rPr>
              <a:t>.</a:t>
            </a:r>
            <a:endParaRPr lang="es-MX" b="1" kern="0" dirty="0">
              <a:solidFill>
                <a:srgbClr val="FFFF00"/>
              </a:solidFill>
              <a:effectLst>
                <a:outerShdw blurRad="38100" dist="38100" dir="2700000" algn="tl">
                  <a:srgbClr val="000000">
                    <a:alpha val="43137"/>
                  </a:srgbClr>
                </a:outerShdw>
              </a:effectLst>
              <a:cs typeface="Arial" charset="0"/>
            </a:endParaRPr>
          </a:p>
          <a:p>
            <a:pPr algn="just">
              <a:defRPr/>
            </a:pPr>
            <a:r>
              <a:rPr lang="es-MX" b="1" kern="0" dirty="0">
                <a:solidFill>
                  <a:srgbClr val="FFC000"/>
                </a:solidFill>
                <a:effectLst>
                  <a:outerShdw blurRad="38100" dist="38100" dir="2700000" algn="tl">
                    <a:srgbClr val="000000">
                      <a:alpha val="43137"/>
                    </a:srgbClr>
                  </a:outerShdw>
                </a:effectLst>
                <a:cs typeface="Arial" charset="0"/>
              </a:rPr>
              <a:t>TITULO DEL MATERIAL: </a:t>
            </a:r>
            <a:r>
              <a:rPr lang="es-MX" b="1" kern="0" dirty="0" smtClean="0">
                <a:solidFill>
                  <a:srgbClr val="FFFF00"/>
                </a:solidFill>
                <a:effectLst>
                  <a:outerShdw blurRad="38100" dist="38100" dir="2700000" algn="tl">
                    <a:srgbClr val="000000">
                      <a:alpha val="43137"/>
                    </a:srgbClr>
                  </a:outerShdw>
                </a:effectLst>
                <a:cs typeface="Arial" charset="0"/>
              </a:rPr>
              <a:t>ESTRATEGIAS PARA LA AUTORREGULACIÓN EMOCIONAL.</a:t>
            </a:r>
            <a:endParaRPr lang="es-MX" b="1" kern="0" dirty="0">
              <a:solidFill>
                <a:srgbClr val="FFFF00"/>
              </a:solidFill>
              <a:effectLst>
                <a:outerShdw blurRad="38100" dist="38100" dir="2700000" algn="tl">
                  <a:srgbClr val="000000">
                    <a:alpha val="43137"/>
                  </a:srgbClr>
                </a:outerShdw>
              </a:effectLst>
              <a:cs typeface="Arial" charset="0"/>
            </a:endParaRPr>
          </a:p>
          <a:p>
            <a:pPr algn="just">
              <a:defRPr/>
            </a:pPr>
            <a:r>
              <a:rPr lang="es-MX" b="1" kern="0" dirty="0">
                <a:solidFill>
                  <a:srgbClr val="FFC000"/>
                </a:solidFill>
                <a:effectLst>
                  <a:outerShdw blurRad="38100" dist="38100" dir="2700000" algn="tl">
                    <a:srgbClr val="000000">
                      <a:alpha val="43137"/>
                    </a:srgbClr>
                  </a:outerShdw>
                </a:effectLst>
                <a:cs typeface="Arial" charset="0"/>
              </a:rPr>
              <a:t>RESPONSABLE:</a:t>
            </a:r>
            <a:r>
              <a:rPr lang="es-MX" b="1" kern="0" dirty="0">
                <a:solidFill>
                  <a:srgbClr val="000000"/>
                </a:solidFill>
                <a:effectLst>
                  <a:outerShdw blurRad="38100" dist="38100" dir="2700000" algn="tl">
                    <a:srgbClr val="000000">
                      <a:alpha val="43137"/>
                    </a:srgbClr>
                  </a:outerShdw>
                </a:effectLst>
                <a:cs typeface="Arial" charset="0"/>
              </a:rPr>
              <a:t> </a:t>
            </a:r>
            <a:r>
              <a:rPr lang="es-MX" b="1" kern="0" dirty="0">
                <a:solidFill>
                  <a:srgbClr val="000000"/>
                </a:solidFill>
                <a:cs typeface="Arial" charset="0"/>
              </a:rPr>
              <a:t>   </a:t>
            </a:r>
            <a:r>
              <a:rPr lang="es-MX" b="1" kern="0" dirty="0">
                <a:solidFill>
                  <a:srgbClr val="FFFF00"/>
                </a:solidFill>
                <a:cs typeface="Arial" charset="0"/>
              </a:rPr>
              <a:t>M. en C. JESÚS DE LA ROSA CANDELAS</a:t>
            </a:r>
          </a:p>
          <a:p>
            <a:pPr algn="just">
              <a:defRPr/>
            </a:pPr>
            <a:r>
              <a:rPr lang="es-MX" b="1" kern="0" dirty="0">
                <a:solidFill>
                  <a:srgbClr val="FFC000"/>
                </a:solidFill>
                <a:effectLst>
                  <a:outerShdw blurRad="38100" dist="38100" dir="2700000" algn="tl">
                    <a:srgbClr val="000000">
                      <a:alpha val="43137"/>
                    </a:srgbClr>
                  </a:outerShdw>
                </a:effectLst>
                <a:cs typeface="Arial" charset="0"/>
              </a:rPr>
              <a:t>FECHA:</a:t>
            </a:r>
            <a:r>
              <a:rPr lang="es-MX" b="1" kern="0" dirty="0">
                <a:solidFill>
                  <a:srgbClr val="000000"/>
                </a:solidFill>
                <a:cs typeface="Arial" charset="0"/>
              </a:rPr>
              <a:t>   </a:t>
            </a:r>
            <a:r>
              <a:rPr lang="es-MX" b="1" kern="0" dirty="0">
                <a:solidFill>
                  <a:srgbClr val="92D050"/>
                </a:solidFill>
                <a:cs typeface="Arial" charset="0"/>
              </a:rPr>
              <a:t>27 DE SEPTIEMBRE  DE  2015</a:t>
            </a:r>
          </a:p>
        </p:txBody>
      </p:sp>
    </p:spTree>
    <p:extLst>
      <p:ext uri="{BB962C8B-B14F-4D97-AF65-F5344CB8AC3E}">
        <p14:creationId xmlns:p14="http://schemas.microsoft.com/office/powerpoint/2010/main" val="103637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2000"/>
                                        <p:tgtEl>
                                          <p:spTgt spid="5"/>
                                        </p:tgtEl>
                                      </p:cBhvr>
                                    </p:animEffect>
                                  </p:childTnLst>
                                </p:cTn>
                              </p:par>
                              <p:par>
                                <p:cTn id="11" presetID="2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lvl="0" indent="0" algn="just">
              <a:buNone/>
            </a:pPr>
            <a:r>
              <a:rPr lang="es-MX" dirty="0">
                <a:solidFill>
                  <a:srgbClr val="FFFF00"/>
                </a:solidFill>
                <a:latin typeface="Arial" pitchFamily="34" charset="0"/>
                <a:cs typeface="Arial" pitchFamily="34" charset="0"/>
              </a:rPr>
              <a:t>La autorregulación o autocontrol emocional suele iniciarse con un proceso de atención y de reconocimiento de las propias emociones. </a:t>
            </a:r>
          </a:p>
          <a:p>
            <a:endParaRPr lang="es-MX" dirty="0">
              <a:latin typeface="Arial" pitchFamily="34" charset="0"/>
              <a:cs typeface="Arial" pitchFamily="34" charset="0"/>
            </a:endParaRPr>
          </a:p>
        </p:txBody>
      </p:sp>
      <p:pic>
        <p:nvPicPr>
          <p:cNvPr id="4098" name="Picture 2" descr="https://arturovillegas.com.mx/wp-content/uploads/2014/06/reflexionando.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419" r="14668"/>
          <a:stretch/>
        </p:blipFill>
        <p:spPr bwMode="auto">
          <a:xfrm>
            <a:off x="1115616" y="3042221"/>
            <a:ext cx="330134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esotericos.org/wp-content/uploads/2011/07/3.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6956" y="2614810"/>
            <a:ext cx="2315284" cy="3200853"/>
          </a:xfrm>
          <a:prstGeom prst="rect">
            <a:avLst/>
          </a:prstGeom>
          <a:noFill/>
          <a:extLst>
            <a:ext uri="{909E8E84-426E-40DD-AFC4-6F175D3DCCD1}">
              <a14:hiddenFill xmlns:a14="http://schemas.microsoft.com/office/drawing/2010/main">
                <a:solidFill>
                  <a:srgbClr val="FFFFFF"/>
                </a:solidFill>
              </a14:hiddenFill>
            </a:ext>
          </a:extLst>
        </p:spPr>
      </p:pic>
      <p:sp>
        <p:nvSpPr>
          <p:cNvPr id="2" name="1 Llamada rectangular"/>
          <p:cNvSpPr/>
          <p:nvPr/>
        </p:nvSpPr>
        <p:spPr>
          <a:xfrm>
            <a:off x="6948264" y="2276872"/>
            <a:ext cx="2195736" cy="864096"/>
          </a:xfrm>
          <a:prstGeom prst="wedgeRectCallout">
            <a:avLst>
              <a:gd name="adj1" fmla="val -86815"/>
              <a:gd name="adj2" fmla="val 151830"/>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effectLst>
                  <a:outerShdw blurRad="38100" dist="38100" dir="2700000" algn="tl">
                    <a:srgbClr val="000000">
                      <a:alpha val="43137"/>
                    </a:srgbClr>
                  </a:outerShdw>
                </a:effectLst>
              </a:rPr>
              <a:t>CIERTO!!! NO DEBO ACTUAR COMO UN MONO</a:t>
            </a:r>
            <a:endParaRPr lang="es-MX" b="1" dirty="0">
              <a:solidFill>
                <a:schemeClr val="tx1"/>
              </a:solidFill>
              <a:effectLst>
                <a:outerShdw blurRad="38100" dist="38100" dir="2700000" algn="tl">
                  <a:srgbClr val="000000">
                    <a:alpha val="43137"/>
                  </a:srgbClr>
                </a:outerShdw>
              </a:effectLst>
            </a:endParaRPr>
          </a:p>
        </p:txBody>
      </p:sp>
      <p:sp>
        <p:nvSpPr>
          <p:cNvPr id="4" name="3 Llamada rectangular"/>
          <p:cNvSpPr/>
          <p:nvPr/>
        </p:nvSpPr>
        <p:spPr>
          <a:xfrm>
            <a:off x="0" y="2614810"/>
            <a:ext cx="2088232" cy="792088"/>
          </a:xfrm>
          <a:prstGeom prst="wedgeRectCallout">
            <a:avLst>
              <a:gd name="adj1" fmla="val 75273"/>
              <a:gd name="adj2" fmla="val 122469"/>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lumMod val="95000"/>
                    <a:lumOff val="5000"/>
                  </a:schemeClr>
                </a:solidFill>
                <a:effectLst>
                  <a:outerShdw blurRad="38100" dist="38100" dir="2700000" algn="tl">
                    <a:srgbClr val="000000">
                      <a:alpha val="43137"/>
                    </a:srgbClr>
                  </a:outerShdw>
                </a:effectLst>
              </a:rPr>
              <a:t>LE PEDIRÉ PERDÓN, NO DEBÍ SER ASÍ…</a:t>
            </a:r>
            <a:endParaRPr lang="es-MX" b="1" dirty="0">
              <a:solidFill>
                <a:schemeClr val="tx1">
                  <a:lumMod val="95000"/>
                  <a:lumOff val="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821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40768"/>
            <a:ext cx="8229600" cy="4785395"/>
          </a:xfrm>
        </p:spPr>
        <p:txBody>
          <a:bodyPr>
            <a:normAutofit/>
          </a:bodyPr>
          <a:lstStyle/>
          <a:p>
            <a:pPr marL="0" indent="0" algn="just">
              <a:buNone/>
            </a:pPr>
            <a:r>
              <a:rPr lang="es-MX" dirty="0" smtClean="0">
                <a:solidFill>
                  <a:srgbClr val="FFFF00"/>
                </a:solidFill>
              </a:rPr>
              <a:t>“Es una </a:t>
            </a:r>
            <a:r>
              <a:rPr lang="es-MX" dirty="0">
                <a:solidFill>
                  <a:srgbClr val="FFFF00"/>
                </a:solidFill>
              </a:rPr>
              <a:t>habilidad para modular el afecto, al servicio del respeto a normas definidas social y culturalmente</a:t>
            </a:r>
            <a:r>
              <a:rPr lang="es-MX" dirty="0" smtClean="0">
                <a:solidFill>
                  <a:srgbClr val="FFFF00"/>
                </a:solidFill>
              </a:rPr>
              <a:t>”, (Fox, 1994). </a:t>
            </a:r>
            <a:endParaRPr lang="es-MX" dirty="0">
              <a:solidFill>
                <a:srgbClr val="FFFF00"/>
              </a:solidFill>
            </a:endParaRPr>
          </a:p>
        </p:txBody>
      </p:sp>
      <p:sp>
        <p:nvSpPr>
          <p:cNvPr id="4" name="3 Rectángulo"/>
          <p:cNvSpPr/>
          <p:nvPr/>
        </p:nvSpPr>
        <p:spPr>
          <a:xfrm>
            <a:off x="0" y="6334780"/>
            <a:ext cx="9036496" cy="523220"/>
          </a:xfrm>
          <a:prstGeom prst="rect">
            <a:avLst/>
          </a:prstGeom>
        </p:spPr>
        <p:txBody>
          <a:bodyPr wrap="square">
            <a:spAutoFit/>
          </a:bodyPr>
          <a:lstStyle/>
          <a:p>
            <a:r>
              <a:rPr lang="es-MX" sz="1400" dirty="0">
                <a:solidFill>
                  <a:srgbClr val="FFFF00"/>
                </a:solidFill>
              </a:rPr>
              <a:t>Cuervo Martínez, </a:t>
            </a:r>
            <a:r>
              <a:rPr lang="es-MX" sz="1400" dirty="0" err="1" smtClean="0">
                <a:solidFill>
                  <a:srgbClr val="FFFF00"/>
                </a:solidFill>
              </a:rPr>
              <a:t>Angela</a:t>
            </a:r>
            <a:r>
              <a:rPr lang="es-MX" sz="1400" dirty="0" smtClean="0">
                <a:solidFill>
                  <a:srgbClr val="FFFF00"/>
                </a:solidFill>
              </a:rPr>
              <a:t> y col.  (2007). Tristeza</a:t>
            </a:r>
            <a:r>
              <a:rPr lang="es-MX" sz="1400" dirty="0">
                <a:solidFill>
                  <a:srgbClr val="FFFF00"/>
                </a:solidFill>
              </a:rPr>
              <a:t>, Depresión y Estrategias de Autorregulación en Niños Tesis Psicológica, núm. 2, noviembre, </a:t>
            </a:r>
            <a:r>
              <a:rPr lang="es-MX" sz="1400" dirty="0" smtClean="0">
                <a:solidFill>
                  <a:srgbClr val="FFFF00"/>
                </a:solidFill>
              </a:rPr>
              <a:t>pp</a:t>
            </a:r>
            <a:r>
              <a:rPr lang="es-MX" sz="1400" dirty="0">
                <a:solidFill>
                  <a:srgbClr val="FFFF00"/>
                </a:solidFill>
              </a:rPr>
              <a:t>. 35-47 Fundación Universitaria Los Libertadores Bogotá, Colombia</a:t>
            </a:r>
          </a:p>
        </p:txBody>
      </p:sp>
      <p:sp>
        <p:nvSpPr>
          <p:cNvPr id="5" name="4 Rectángulo redondeado"/>
          <p:cNvSpPr/>
          <p:nvPr/>
        </p:nvSpPr>
        <p:spPr>
          <a:xfrm>
            <a:off x="144016" y="332656"/>
            <a:ext cx="8892480" cy="792088"/>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3600" b="1" kern="0" dirty="0" smtClean="0">
                <a:solidFill>
                  <a:srgbClr val="FFFF00"/>
                </a:solidFill>
                <a:effectLst>
                  <a:glow rad="139700">
                    <a:srgbClr val="4BACC6">
                      <a:satMod val="175000"/>
                      <a:alpha val="40000"/>
                    </a:srgbClr>
                  </a:glow>
                  <a:outerShdw blurRad="38100" dist="38100" dir="2700000" algn="tl">
                    <a:srgbClr val="000000">
                      <a:alpha val="43137"/>
                    </a:srgbClr>
                  </a:outerShdw>
                </a:effectLst>
                <a:latin typeface="Calibri"/>
              </a:rPr>
              <a:t>2. ¿QUÉ ES AUTORREGULACIÓN EMOCIONAL</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pic>
        <p:nvPicPr>
          <p:cNvPr id="5122" name="Picture 2" descr="https://laislarebelde.files.wordpress.com/2013/02/3745395491_27f0754bfb-300x30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996952"/>
            <a:ext cx="3073524" cy="307352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187624" y="4869160"/>
            <a:ext cx="1440160"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effectLst>
                  <a:outerShdw blurRad="38100" dist="38100" dir="2700000" algn="tl">
                    <a:srgbClr val="000000">
                      <a:alpha val="43137"/>
                    </a:srgbClr>
                  </a:outerShdw>
                </a:effectLst>
              </a:rPr>
              <a:t>TRANQUILO</a:t>
            </a:r>
            <a:endParaRPr lang="es-MX" b="1" dirty="0">
              <a:solidFill>
                <a:schemeClr val="tx1"/>
              </a:solidFill>
              <a:effectLst>
                <a:outerShdw blurRad="38100" dist="38100" dir="2700000" algn="tl">
                  <a:srgbClr val="000000">
                    <a:alpha val="43137"/>
                  </a:srgbClr>
                </a:outerShdw>
              </a:effectLst>
            </a:endParaRPr>
          </a:p>
        </p:txBody>
      </p:sp>
      <p:pic>
        <p:nvPicPr>
          <p:cNvPr id="5124" name="Picture 4" descr="http://kedin.es/uploads/event/image/2013/1/9/22/203842/Alejandro-Jodorowsky-10-Recetas-para-Ser-Feliz-Optimized.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9458" y="3284984"/>
            <a:ext cx="4196097" cy="2303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3191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lgn="just">
              <a:buNone/>
            </a:pPr>
            <a:r>
              <a:rPr lang="es-MX" sz="2800" dirty="0">
                <a:solidFill>
                  <a:srgbClr val="FFFF00"/>
                </a:solidFill>
                <a:latin typeface="Arial" pitchFamily="34" charset="0"/>
                <a:cs typeface="Arial" pitchFamily="34" charset="0"/>
              </a:rPr>
              <a:t>L</a:t>
            </a:r>
            <a:r>
              <a:rPr lang="es-MX" sz="2800" dirty="0" smtClean="0">
                <a:solidFill>
                  <a:srgbClr val="FFFF00"/>
                </a:solidFill>
                <a:latin typeface="Arial" pitchFamily="34" charset="0"/>
                <a:cs typeface="Arial" pitchFamily="34" charset="0"/>
              </a:rPr>
              <a:t>a </a:t>
            </a:r>
            <a:r>
              <a:rPr lang="es-MX" sz="2800" dirty="0" smtClean="0">
                <a:solidFill>
                  <a:srgbClr val="FFFF00"/>
                </a:solidFill>
                <a:latin typeface="Arial" pitchFamily="34" charset="0"/>
                <a:cs typeface="Arial" pitchFamily="34" charset="0"/>
              </a:rPr>
              <a:t>autorregulación emocional es </a:t>
            </a:r>
            <a:r>
              <a:rPr lang="es-MX" sz="2800" dirty="0" smtClean="0">
                <a:solidFill>
                  <a:srgbClr val="FFFF00"/>
                </a:solidFill>
                <a:latin typeface="Arial" pitchFamily="34" charset="0"/>
                <a:cs typeface="Arial" pitchFamily="34" charset="0"/>
              </a:rPr>
              <a:t>básica </a:t>
            </a:r>
            <a:r>
              <a:rPr lang="es-MX" sz="2800" dirty="0" smtClean="0">
                <a:solidFill>
                  <a:srgbClr val="FFFF00"/>
                </a:solidFill>
                <a:latin typeface="Arial" pitchFamily="34" charset="0"/>
                <a:cs typeface="Arial" pitchFamily="34" charset="0"/>
              </a:rPr>
              <a:t>para </a:t>
            </a:r>
            <a:r>
              <a:rPr lang="es-MX" sz="2800" dirty="0">
                <a:solidFill>
                  <a:srgbClr val="FFFF00"/>
                </a:solidFill>
                <a:latin typeface="Arial" pitchFamily="34" charset="0"/>
                <a:cs typeface="Arial" pitchFamily="34" charset="0"/>
              </a:rPr>
              <a:t>una mejor adaptación del individuo al medio y </a:t>
            </a:r>
            <a:r>
              <a:rPr lang="es-MX" sz="2800" dirty="0" smtClean="0">
                <a:solidFill>
                  <a:srgbClr val="FFFF00"/>
                </a:solidFill>
                <a:latin typeface="Arial" pitchFamily="34" charset="0"/>
                <a:cs typeface="Arial" pitchFamily="34" charset="0"/>
              </a:rPr>
              <a:t>está afectada </a:t>
            </a:r>
            <a:r>
              <a:rPr lang="es-MX" sz="2800" dirty="0">
                <a:solidFill>
                  <a:srgbClr val="FFFF00"/>
                </a:solidFill>
                <a:latin typeface="Arial" pitchFamily="34" charset="0"/>
                <a:cs typeface="Arial" pitchFamily="34" charset="0"/>
              </a:rPr>
              <a:t>por factores como el ambiente que rodea a la persona y su temperamento. </a:t>
            </a:r>
          </a:p>
        </p:txBody>
      </p:sp>
      <p:sp>
        <p:nvSpPr>
          <p:cNvPr id="4" name="3 Rectángulo"/>
          <p:cNvSpPr/>
          <p:nvPr/>
        </p:nvSpPr>
        <p:spPr>
          <a:xfrm>
            <a:off x="0" y="6334780"/>
            <a:ext cx="9036496" cy="523220"/>
          </a:xfrm>
          <a:prstGeom prst="rect">
            <a:avLst/>
          </a:prstGeom>
        </p:spPr>
        <p:txBody>
          <a:bodyPr wrap="square">
            <a:spAutoFit/>
          </a:bodyPr>
          <a:lstStyle/>
          <a:p>
            <a:r>
              <a:rPr lang="es-MX" sz="1400" dirty="0">
                <a:solidFill>
                  <a:srgbClr val="FFFF00"/>
                </a:solidFill>
              </a:rPr>
              <a:t>Cuervo Martínez, </a:t>
            </a:r>
            <a:r>
              <a:rPr lang="es-MX" sz="1400" dirty="0" err="1" smtClean="0">
                <a:solidFill>
                  <a:srgbClr val="FFFF00"/>
                </a:solidFill>
              </a:rPr>
              <a:t>Angela</a:t>
            </a:r>
            <a:r>
              <a:rPr lang="es-MX" sz="1400" dirty="0" smtClean="0">
                <a:solidFill>
                  <a:srgbClr val="FFFF00"/>
                </a:solidFill>
              </a:rPr>
              <a:t> y col.  (2007). Tristeza</a:t>
            </a:r>
            <a:r>
              <a:rPr lang="es-MX" sz="1400" dirty="0">
                <a:solidFill>
                  <a:srgbClr val="FFFF00"/>
                </a:solidFill>
              </a:rPr>
              <a:t>, Depresión y Estrategias de Autorregulación en Niños Tesis Psicológica, núm. 2, noviembre, </a:t>
            </a:r>
            <a:r>
              <a:rPr lang="es-MX" sz="1400" dirty="0" smtClean="0">
                <a:solidFill>
                  <a:srgbClr val="FFFF00"/>
                </a:solidFill>
              </a:rPr>
              <a:t>pp</a:t>
            </a:r>
            <a:r>
              <a:rPr lang="es-MX" sz="1400" dirty="0">
                <a:solidFill>
                  <a:srgbClr val="FFFF00"/>
                </a:solidFill>
              </a:rPr>
              <a:t>. 35-47 Fundación Universitaria Los Libertadores Bogotá, Colombia</a:t>
            </a: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648" y="3284984"/>
            <a:ext cx="368715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descr="http://www.mifamiliamagazine.net/wp-content/uploads/2013/09/culpable_t-770x508.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8103" y="3115508"/>
            <a:ext cx="4188324" cy="2761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780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lvl="0" indent="0" algn="just">
              <a:buNone/>
            </a:pPr>
            <a:r>
              <a:rPr lang="es-MX" dirty="0" smtClean="0">
                <a:solidFill>
                  <a:srgbClr val="FFFF00"/>
                </a:solidFill>
                <a:latin typeface="Arial"/>
              </a:rPr>
              <a:t>La autorregulación no </a:t>
            </a:r>
            <a:r>
              <a:rPr lang="es-MX" dirty="0">
                <a:solidFill>
                  <a:srgbClr val="FFFF00"/>
                </a:solidFill>
                <a:latin typeface="Arial"/>
              </a:rPr>
              <a:t>hace referencia a una represión, sino a que </a:t>
            </a:r>
            <a:r>
              <a:rPr lang="es-MX" dirty="0" smtClean="0">
                <a:solidFill>
                  <a:srgbClr val="FFFF00"/>
                </a:solidFill>
                <a:latin typeface="Arial"/>
              </a:rPr>
              <a:t>los sentimientos y emociones estén </a:t>
            </a:r>
            <a:r>
              <a:rPr lang="es-MX" dirty="0">
                <a:solidFill>
                  <a:srgbClr val="FFFF00"/>
                </a:solidFill>
                <a:latin typeface="Arial"/>
              </a:rPr>
              <a:t>más en relación y </a:t>
            </a:r>
            <a:r>
              <a:rPr lang="es-MX" dirty="0" smtClean="0">
                <a:solidFill>
                  <a:srgbClr val="FFFF00"/>
                </a:solidFill>
                <a:latin typeface="Arial"/>
              </a:rPr>
              <a:t>armonía </a:t>
            </a:r>
            <a:r>
              <a:rPr lang="es-MX" dirty="0">
                <a:solidFill>
                  <a:srgbClr val="FFFF00"/>
                </a:solidFill>
                <a:latin typeface="Arial"/>
              </a:rPr>
              <a:t>con las circunstancias del </a:t>
            </a:r>
            <a:r>
              <a:rPr lang="es-MX" dirty="0" smtClean="0">
                <a:solidFill>
                  <a:srgbClr val="FFFF00"/>
                </a:solidFill>
                <a:latin typeface="Arial"/>
              </a:rPr>
              <a:t>momento</a:t>
            </a:r>
            <a:r>
              <a:rPr lang="es-MX" dirty="0">
                <a:solidFill>
                  <a:srgbClr val="FFFF00"/>
                </a:solidFill>
                <a:latin typeface="Arial"/>
              </a:rPr>
              <a:t> </a:t>
            </a:r>
            <a:r>
              <a:rPr lang="es-MX" sz="2400" dirty="0" smtClean="0">
                <a:solidFill>
                  <a:srgbClr val="FFFF00"/>
                </a:solidFill>
                <a:latin typeface="Arial"/>
              </a:rPr>
              <a:t>(Roche </a:t>
            </a:r>
            <a:r>
              <a:rPr lang="es-MX" sz="2400" dirty="0">
                <a:solidFill>
                  <a:srgbClr val="FFFF00"/>
                </a:solidFill>
                <a:latin typeface="Arial"/>
              </a:rPr>
              <a:t>Olivar, 1999</a:t>
            </a:r>
            <a:r>
              <a:rPr lang="es-MX" sz="2400" dirty="0" smtClean="0">
                <a:solidFill>
                  <a:srgbClr val="FFFF00"/>
                </a:solidFill>
                <a:latin typeface="Arial"/>
              </a:rPr>
              <a:t>).</a:t>
            </a:r>
          </a:p>
          <a:p>
            <a:pPr marL="0" lvl="0" indent="0" algn="just">
              <a:buNone/>
            </a:pPr>
            <a:r>
              <a:rPr lang="es-MX" dirty="0">
                <a:solidFill>
                  <a:srgbClr val="FFFF00"/>
                </a:solidFill>
              </a:rPr>
              <a:t> </a:t>
            </a:r>
          </a:p>
        </p:txBody>
      </p:sp>
      <p:sp>
        <p:nvSpPr>
          <p:cNvPr id="5" name="4 Rectángulo"/>
          <p:cNvSpPr/>
          <p:nvPr/>
        </p:nvSpPr>
        <p:spPr>
          <a:xfrm>
            <a:off x="0" y="6334780"/>
            <a:ext cx="9036496" cy="523220"/>
          </a:xfrm>
          <a:prstGeom prst="rect">
            <a:avLst/>
          </a:prstGeom>
        </p:spPr>
        <p:txBody>
          <a:bodyPr wrap="square">
            <a:spAutoFit/>
          </a:bodyPr>
          <a:lstStyle/>
          <a:p>
            <a:r>
              <a:rPr lang="es-MX" sz="1400" dirty="0">
                <a:solidFill>
                  <a:srgbClr val="FFFF00"/>
                </a:solidFill>
              </a:rPr>
              <a:t>Cuervo Martínez, </a:t>
            </a:r>
            <a:r>
              <a:rPr lang="es-MX" sz="1400" dirty="0" err="1" smtClean="0">
                <a:solidFill>
                  <a:srgbClr val="FFFF00"/>
                </a:solidFill>
              </a:rPr>
              <a:t>Angela</a:t>
            </a:r>
            <a:r>
              <a:rPr lang="es-MX" sz="1400" dirty="0" smtClean="0">
                <a:solidFill>
                  <a:srgbClr val="FFFF00"/>
                </a:solidFill>
              </a:rPr>
              <a:t> y col.  (2007). Tristeza</a:t>
            </a:r>
            <a:r>
              <a:rPr lang="es-MX" sz="1400" dirty="0">
                <a:solidFill>
                  <a:srgbClr val="FFFF00"/>
                </a:solidFill>
              </a:rPr>
              <a:t>, Depresión y Estrategias de Autorregulación en Niños Tesis Psicológica, núm. 2, noviembre, </a:t>
            </a:r>
            <a:r>
              <a:rPr lang="es-MX" sz="1400" dirty="0" smtClean="0">
                <a:solidFill>
                  <a:srgbClr val="FFFF00"/>
                </a:solidFill>
              </a:rPr>
              <a:t>pp</a:t>
            </a:r>
            <a:r>
              <a:rPr lang="es-MX" sz="1400" dirty="0">
                <a:solidFill>
                  <a:srgbClr val="FFFF00"/>
                </a:solidFill>
              </a:rPr>
              <a:t>. 35-47 Fundación Universitaria Los Libertadores Bogotá, Colombia</a:t>
            </a:r>
          </a:p>
        </p:txBody>
      </p:sp>
      <p:pic>
        <p:nvPicPr>
          <p:cNvPr id="7170" name="Picture 2" descr="http://oi61.tinypic.com/m749si.jpg">
            <a:hlinkClick r:id="rId2"/>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527" b="95420" l="5822" r="88356"/>
                    </a14:imgEffect>
                  </a14:imgLayer>
                </a14:imgProps>
              </a:ext>
              <a:ext uri="{28A0092B-C50C-407E-A947-70E740481C1C}">
                <a14:useLocalDpi xmlns:a14="http://schemas.microsoft.com/office/drawing/2010/main" val="0"/>
              </a:ext>
            </a:extLst>
          </a:blip>
          <a:srcRect l="15923" r="23021"/>
          <a:stretch/>
        </p:blipFill>
        <p:spPr bwMode="auto">
          <a:xfrm>
            <a:off x="2422566" y="2492896"/>
            <a:ext cx="1698172" cy="3743325"/>
          </a:xfrm>
          <a:prstGeom prst="rect">
            <a:avLst/>
          </a:prstGeom>
          <a:noFill/>
          <a:extLst>
            <a:ext uri="{909E8E84-426E-40DD-AFC4-6F175D3DCCD1}">
              <a14:hiddenFill xmlns:a14="http://schemas.microsoft.com/office/drawing/2010/main">
                <a:solidFill>
                  <a:srgbClr val="FFFFFF"/>
                </a:solidFill>
              </a14:hiddenFill>
            </a:ext>
          </a:extLst>
        </p:spPr>
      </p:pic>
      <p:sp>
        <p:nvSpPr>
          <p:cNvPr id="2" name="1 Llamada rectangular"/>
          <p:cNvSpPr/>
          <p:nvPr/>
        </p:nvSpPr>
        <p:spPr>
          <a:xfrm>
            <a:off x="4518248" y="2780928"/>
            <a:ext cx="2430016" cy="504056"/>
          </a:xfrm>
          <a:prstGeom prst="wedgeRectCallout">
            <a:avLst>
              <a:gd name="adj1" fmla="val -83386"/>
              <a:gd name="adj2" fmla="val 14024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lumMod val="95000"/>
                    <a:lumOff val="5000"/>
                  </a:schemeClr>
                </a:solidFill>
                <a:effectLst>
                  <a:outerShdw blurRad="38100" dist="38100" dir="2700000" algn="tl">
                    <a:srgbClr val="000000">
                      <a:alpha val="43137"/>
                    </a:srgbClr>
                  </a:outerShdw>
                </a:effectLst>
              </a:rPr>
              <a:t>No me gustan las bromas ahorita…</a:t>
            </a:r>
            <a:endParaRPr lang="es-MX" b="1" dirty="0">
              <a:solidFill>
                <a:schemeClr val="tx1">
                  <a:lumMod val="95000"/>
                  <a:lumOff val="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8640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lvl="0" indent="0" algn="just">
              <a:buNone/>
            </a:pPr>
            <a:r>
              <a:rPr lang="es-MX" dirty="0" smtClean="0">
                <a:solidFill>
                  <a:srgbClr val="FFFF00"/>
                </a:solidFill>
                <a:latin typeface="Arial"/>
              </a:rPr>
              <a:t>La autorregulación emocional beneficia </a:t>
            </a:r>
            <a:r>
              <a:rPr lang="es-MX" dirty="0">
                <a:solidFill>
                  <a:srgbClr val="FFFF00"/>
                </a:solidFill>
                <a:latin typeface="Arial"/>
              </a:rPr>
              <a:t>las relaciones interpersonales, posibilita un mayor control de las situaciones y genera estados de ánimo más positivos (Roche Olivar, 1999).</a:t>
            </a:r>
            <a:endParaRPr lang="es-MX" dirty="0">
              <a:solidFill>
                <a:srgbClr val="FFFF00"/>
              </a:solidFill>
            </a:endParaRPr>
          </a:p>
          <a:p>
            <a:endParaRPr lang="es-MX" sz="3600" dirty="0"/>
          </a:p>
        </p:txBody>
      </p:sp>
      <p:sp>
        <p:nvSpPr>
          <p:cNvPr id="4" name="3 Rectángulo"/>
          <p:cNvSpPr/>
          <p:nvPr/>
        </p:nvSpPr>
        <p:spPr>
          <a:xfrm>
            <a:off x="0" y="6334780"/>
            <a:ext cx="9036496" cy="523220"/>
          </a:xfrm>
          <a:prstGeom prst="rect">
            <a:avLst/>
          </a:prstGeom>
        </p:spPr>
        <p:txBody>
          <a:bodyPr wrap="square">
            <a:spAutoFit/>
          </a:bodyPr>
          <a:lstStyle/>
          <a:p>
            <a:r>
              <a:rPr lang="es-MX" sz="1400" dirty="0">
                <a:solidFill>
                  <a:srgbClr val="FFFF00"/>
                </a:solidFill>
              </a:rPr>
              <a:t>Cuervo Martínez, </a:t>
            </a:r>
            <a:r>
              <a:rPr lang="es-MX" sz="1400" dirty="0" err="1" smtClean="0">
                <a:solidFill>
                  <a:srgbClr val="FFFF00"/>
                </a:solidFill>
              </a:rPr>
              <a:t>Angela</a:t>
            </a:r>
            <a:r>
              <a:rPr lang="es-MX" sz="1400" dirty="0" smtClean="0">
                <a:solidFill>
                  <a:srgbClr val="FFFF00"/>
                </a:solidFill>
              </a:rPr>
              <a:t> y col.  (2007). Tristeza</a:t>
            </a:r>
            <a:r>
              <a:rPr lang="es-MX" sz="1400" dirty="0">
                <a:solidFill>
                  <a:srgbClr val="FFFF00"/>
                </a:solidFill>
              </a:rPr>
              <a:t>, Depresión y Estrategias de Autorregulación en Niños Tesis Psicológica, núm. 2, noviembre, </a:t>
            </a:r>
            <a:r>
              <a:rPr lang="es-MX" sz="1400" dirty="0" smtClean="0">
                <a:solidFill>
                  <a:srgbClr val="FFFF00"/>
                </a:solidFill>
              </a:rPr>
              <a:t>pp</a:t>
            </a:r>
            <a:r>
              <a:rPr lang="es-MX" sz="1400" dirty="0">
                <a:solidFill>
                  <a:srgbClr val="FFFF00"/>
                </a:solidFill>
              </a:rPr>
              <a:t>. 35-47 Fundación Universitaria Los Libertadores Bogotá, Colombia</a:t>
            </a:r>
          </a:p>
        </p:txBody>
      </p:sp>
      <p:pic>
        <p:nvPicPr>
          <p:cNvPr id="8196" name="Picture 4" descr="http://www.compensar.com/educacion/images/pareja-feliz.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212976"/>
            <a:ext cx="5635149" cy="264147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s://lubidullia.files.wordpress.com/2013/04/feliz-pareja.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4445" y="3004891"/>
            <a:ext cx="1949963" cy="2924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063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lgn="just">
              <a:buNone/>
            </a:pPr>
            <a:r>
              <a:rPr lang="es-MX" dirty="0" smtClean="0">
                <a:solidFill>
                  <a:srgbClr val="FFFF00"/>
                </a:solidFill>
                <a:latin typeface="Arial"/>
                <a:ea typeface="Times New Roman"/>
              </a:rPr>
              <a:t>Cuando </a:t>
            </a:r>
            <a:r>
              <a:rPr lang="es-MX" dirty="0">
                <a:solidFill>
                  <a:srgbClr val="FFFF00"/>
                </a:solidFill>
                <a:latin typeface="Arial"/>
                <a:ea typeface="Times New Roman"/>
              </a:rPr>
              <a:t>decimos lo que </a:t>
            </a:r>
            <a:r>
              <a:rPr lang="es-MX" dirty="0" smtClean="0">
                <a:solidFill>
                  <a:srgbClr val="FFFF00"/>
                </a:solidFill>
                <a:latin typeface="Arial"/>
                <a:ea typeface="Times New Roman"/>
              </a:rPr>
              <a:t>pensamos con una carga emotiva, podemos ser agresivos o si no decimos nada, damos la impresión de ser pasivos. De las dos maneras, no logramos tener una comunicación eficaz, para esto es necesaria ser asertivo.</a:t>
            </a:r>
          </a:p>
        </p:txBody>
      </p:sp>
      <p:pic>
        <p:nvPicPr>
          <p:cNvPr id="9218" name="Picture 2" descr="http://www.psicoanalisisycrecimientopersonal.com/wp-content/uploads/2012/10/ab25ef097369f4c8f3c2d4c595e6639d.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573015"/>
            <a:ext cx="4186436" cy="313982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2.rcnradio.com.co/sites/default/files/styles/418x281/public/noticias/violencia_contra_hombres_ingimage_1340191967.jpg?itok=nU-CkRGU">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056" y="3804665"/>
            <a:ext cx="3981450"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776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857366365"/>
              </p:ext>
            </p:extLst>
          </p:nvPr>
        </p:nvGraphicFramePr>
        <p:xfrm>
          <a:off x="0" y="116632"/>
          <a:ext cx="9144000"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Rectángulo"/>
          <p:cNvSpPr/>
          <p:nvPr/>
        </p:nvSpPr>
        <p:spPr>
          <a:xfrm>
            <a:off x="0" y="6581001"/>
            <a:ext cx="8712968" cy="276999"/>
          </a:xfrm>
          <a:prstGeom prst="rect">
            <a:avLst/>
          </a:prstGeom>
        </p:spPr>
        <p:txBody>
          <a:bodyPr wrap="square">
            <a:spAutoFit/>
          </a:bodyPr>
          <a:lstStyle/>
          <a:p>
            <a:r>
              <a:rPr lang="es-MX" sz="1200" dirty="0">
                <a:solidFill>
                  <a:srgbClr val="FFFF00"/>
                </a:solidFill>
                <a:latin typeface="Segoe UI"/>
              </a:rPr>
              <a:t>http://almez.pntic.mec.es/~erug0000/orientacion/Tutoria/Adolescencia%20PASIVO%20AGRESIVO%20ASERTIVO.pdf</a:t>
            </a:r>
            <a:endParaRPr lang="es-MX" sz="1200" dirty="0">
              <a:solidFill>
                <a:srgbClr val="FFFF00"/>
              </a:solidFill>
            </a:endParaRPr>
          </a:p>
        </p:txBody>
      </p:sp>
    </p:spTree>
    <p:extLst>
      <p:ext uri="{BB962C8B-B14F-4D97-AF65-F5344CB8AC3E}">
        <p14:creationId xmlns:p14="http://schemas.microsoft.com/office/powerpoint/2010/main" val="3186993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josedanielecblog.files.wordpress.com/2015/02/mujer-callada-660x33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4181284"/>
            <a:ext cx="5353432" cy="2676716"/>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p:txBody>
          <a:bodyPr>
            <a:normAutofit/>
          </a:bodyPr>
          <a:lstStyle/>
          <a:p>
            <a:pPr marL="0" indent="0" algn="just">
              <a:buNone/>
            </a:pPr>
            <a:r>
              <a:rPr lang="es-MX" dirty="0" smtClean="0">
                <a:solidFill>
                  <a:srgbClr val="FFFF00"/>
                </a:solidFill>
                <a:latin typeface="Arial" pitchFamily="34" charset="0"/>
                <a:cs typeface="Arial" pitchFamily="34" charset="0"/>
              </a:rPr>
              <a:t>No </a:t>
            </a:r>
            <a:r>
              <a:rPr lang="es-MX" dirty="0">
                <a:solidFill>
                  <a:srgbClr val="FFFF00"/>
                </a:solidFill>
                <a:latin typeface="Arial" pitchFamily="34" charset="0"/>
                <a:cs typeface="Arial" pitchFamily="34" charset="0"/>
              </a:rPr>
              <a:t>expresan los sentimientos y pensamientos o se expresan de manera ineficaz, negativa e inadecuada (excusas, sin confianza, con temor). La opinión de los demás es más importante. No suelen hacer nada.</a:t>
            </a:r>
            <a:endParaRPr lang="es-MX" sz="4000" dirty="0">
              <a:latin typeface="Arial" pitchFamily="34" charset="0"/>
              <a:cs typeface="Arial" pitchFamily="34" charset="0"/>
            </a:endParaRPr>
          </a:p>
        </p:txBody>
      </p:sp>
      <p:sp>
        <p:nvSpPr>
          <p:cNvPr id="4" name="3 Rectángulo redondeado"/>
          <p:cNvSpPr/>
          <p:nvPr/>
        </p:nvSpPr>
        <p:spPr>
          <a:xfrm>
            <a:off x="467099" y="332656"/>
            <a:ext cx="4176909" cy="720080"/>
          </a:xfrm>
          <a:prstGeom prst="roundRect">
            <a:avLst/>
          </a:prstGeom>
          <a:ln>
            <a:solidFill>
              <a:srgbClr val="FFFF00"/>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3200" b="1" dirty="0" smtClean="0">
                <a:solidFill>
                  <a:schemeClr val="tx1">
                    <a:lumMod val="95000"/>
                    <a:lumOff val="5000"/>
                  </a:schemeClr>
                </a:solidFill>
                <a:effectLst>
                  <a:outerShdw blurRad="38100" dist="38100" dir="2700000" algn="tl">
                    <a:srgbClr val="000000">
                      <a:alpha val="43137"/>
                    </a:srgbClr>
                  </a:outerShdw>
                </a:effectLst>
              </a:rPr>
              <a:t>RESPUESTA PASIVA </a:t>
            </a:r>
            <a:endParaRPr lang="es-MX" sz="3200" b="1" dirty="0">
              <a:solidFill>
                <a:schemeClr val="tx1">
                  <a:lumMod val="95000"/>
                  <a:lumOff val="5000"/>
                </a:schemeClr>
              </a:solidFill>
              <a:effectLst>
                <a:outerShdw blurRad="38100" dist="38100" dir="2700000" algn="tl">
                  <a:srgbClr val="000000">
                    <a:alpha val="43137"/>
                  </a:srgbClr>
                </a:outerShdw>
              </a:effectLst>
            </a:endParaRPr>
          </a:p>
        </p:txBody>
      </p:sp>
      <p:sp>
        <p:nvSpPr>
          <p:cNvPr id="5" name="4 Rectángulo redondeado"/>
          <p:cNvSpPr/>
          <p:nvPr/>
        </p:nvSpPr>
        <p:spPr>
          <a:xfrm>
            <a:off x="436680" y="321238"/>
            <a:ext cx="4680075" cy="792088"/>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RESPUESTA  PASIVA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
        <p:nvSpPr>
          <p:cNvPr id="6" name="5 Rectángulo"/>
          <p:cNvSpPr/>
          <p:nvPr/>
        </p:nvSpPr>
        <p:spPr>
          <a:xfrm>
            <a:off x="0" y="6581001"/>
            <a:ext cx="8712968" cy="276999"/>
          </a:xfrm>
          <a:prstGeom prst="rect">
            <a:avLst/>
          </a:prstGeom>
        </p:spPr>
        <p:txBody>
          <a:bodyPr wrap="square">
            <a:spAutoFit/>
          </a:bodyPr>
          <a:lstStyle/>
          <a:p>
            <a:r>
              <a:rPr lang="es-MX" sz="1200" dirty="0">
                <a:solidFill>
                  <a:srgbClr val="FFFF00"/>
                </a:solidFill>
                <a:latin typeface="Segoe UI"/>
              </a:rPr>
              <a:t>http://almez.pntic.mec.es/~erug0000/orientacion/Tutoria/Adolescencia%20PASIVO%20AGRESIVO%20ASERTIVO.pdf</a:t>
            </a:r>
            <a:endParaRPr lang="es-MX" sz="1200" dirty="0">
              <a:solidFill>
                <a:srgbClr val="FFFF00"/>
              </a:solidFill>
            </a:endParaRPr>
          </a:p>
        </p:txBody>
      </p:sp>
    </p:spTree>
    <p:extLst>
      <p:ext uri="{BB962C8B-B14F-4D97-AF65-F5344CB8AC3E}">
        <p14:creationId xmlns:p14="http://schemas.microsoft.com/office/powerpoint/2010/main" val="3881936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sipse.com/imgs/082013/230813d7dfc9c7fmed.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4352947"/>
            <a:ext cx="3253383" cy="2444703"/>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http://1.bp.blogspot.com/_JYd4IYl4tU0/SxAtPv9gwpI/AAAAAAAAAFk/0sCqbBwDx3U/s1600/Agresion-en-la-pareja.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4541" y="4425465"/>
            <a:ext cx="1584717" cy="2415110"/>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457200" y="1412776"/>
            <a:ext cx="8229600" cy="4713387"/>
          </a:xfrm>
        </p:spPr>
        <p:txBody>
          <a:bodyPr>
            <a:normAutofit/>
          </a:bodyPr>
          <a:lstStyle/>
          <a:p>
            <a:pPr marL="0" indent="0" algn="just">
              <a:buNone/>
            </a:pPr>
            <a:r>
              <a:rPr lang="es-MX" dirty="0" smtClean="0">
                <a:solidFill>
                  <a:srgbClr val="FFFF00"/>
                </a:solidFill>
                <a:latin typeface="Arial" pitchFamily="34" charset="0"/>
                <a:cs typeface="Arial" pitchFamily="34" charset="0"/>
              </a:rPr>
              <a:t>Se </a:t>
            </a:r>
            <a:r>
              <a:rPr lang="es-MX" dirty="0">
                <a:solidFill>
                  <a:srgbClr val="FFFF00"/>
                </a:solidFill>
                <a:latin typeface="Arial" pitchFamily="34" charset="0"/>
                <a:cs typeface="Arial" pitchFamily="34" charset="0"/>
              </a:rPr>
              <a:t>expresan sentimientos</a:t>
            </a:r>
            <a:r>
              <a:rPr lang="es-MX" dirty="0" smtClean="0">
                <a:solidFill>
                  <a:srgbClr val="FFFF00"/>
                </a:solidFill>
                <a:latin typeface="Arial" pitchFamily="34" charset="0"/>
                <a:cs typeface="Arial" pitchFamily="34" charset="0"/>
              </a:rPr>
              <a:t>, pensamientos e ideas, sin </a:t>
            </a:r>
            <a:r>
              <a:rPr lang="es-MX" dirty="0">
                <a:solidFill>
                  <a:srgbClr val="FFFF00"/>
                </a:solidFill>
                <a:latin typeface="Arial" pitchFamily="34" charset="0"/>
                <a:cs typeface="Arial" pitchFamily="34" charset="0"/>
              </a:rPr>
              <a:t>respetar a los </a:t>
            </a:r>
            <a:r>
              <a:rPr lang="es-MX" dirty="0" smtClean="0">
                <a:solidFill>
                  <a:srgbClr val="FFFF00"/>
                </a:solidFill>
                <a:latin typeface="Arial" pitchFamily="34" charset="0"/>
                <a:cs typeface="Arial" pitchFamily="34" charset="0"/>
              </a:rPr>
              <a:t>demás; </a:t>
            </a:r>
            <a:r>
              <a:rPr lang="es-MX" dirty="0">
                <a:solidFill>
                  <a:srgbClr val="FFFF00"/>
                </a:solidFill>
                <a:latin typeface="Arial" pitchFamily="34" charset="0"/>
                <a:cs typeface="Arial" pitchFamily="34" charset="0"/>
              </a:rPr>
              <a:t>emitiendo </a:t>
            </a:r>
            <a:r>
              <a:rPr lang="es-MX" dirty="0" smtClean="0">
                <a:solidFill>
                  <a:srgbClr val="FFFF00"/>
                </a:solidFill>
                <a:latin typeface="Arial" pitchFamily="34" charset="0"/>
                <a:cs typeface="Arial" pitchFamily="34" charset="0"/>
              </a:rPr>
              <a:t>conductas agresivas </a:t>
            </a:r>
            <a:r>
              <a:rPr lang="es-MX" dirty="0" smtClean="0">
                <a:solidFill>
                  <a:srgbClr val="FFFF00"/>
                </a:solidFill>
                <a:latin typeface="Arial" pitchFamily="34" charset="0"/>
                <a:cs typeface="Arial" pitchFamily="34" charset="0"/>
              </a:rPr>
              <a:t>directas (</a:t>
            </a:r>
            <a:r>
              <a:rPr lang="es-MX" dirty="0">
                <a:solidFill>
                  <a:srgbClr val="FFFF00"/>
                </a:solidFill>
                <a:latin typeface="Arial" pitchFamily="34" charset="0"/>
                <a:cs typeface="Arial" pitchFamily="34" charset="0"/>
              </a:rPr>
              <a:t>insultos, </a:t>
            </a:r>
            <a:r>
              <a:rPr lang="es-MX" dirty="0" smtClean="0">
                <a:solidFill>
                  <a:srgbClr val="FFFF00"/>
                </a:solidFill>
                <a:latin typeface="Arial" pitchFamily="34" charset="0"/>
                <a:cs typeface="Arial" pitchFamily="34" charset="0"/>
              </a:rPr>
              <a:t>agresión   </a:t>
            </a:r>
            <a:r>
              <a:rPr lang="es-MX" dirty="0">
                <a:solidFill>
                  <a:srgbClr val="FFFF00"/>
                </a:solidFill>
                <a:latin typeface="Arial" pitchFamily="34" charset="0"/>
                <a:cs typeface="Arial" pitchFamily="34" charset="0"/>
              </a:rPr>
              <a:t>física</a:t>
            </a:r>
            <a:r>
              <a:rPr lang="es-MX" dirty="0" smtClean="0">
                <a:solidFill>
                  <a:srgbClr val="FFFF00"/>
                </a:solidFill>
                <a:latin typeface="Arial" pitchFamily="34" charset="0"/>
                <a:cs typeface="Arial" pitchFamily="34" charset="0"/>
              </a:rPr>
              <a:t>) o indirectas (</a:t>
            </a:r>
            <a:r>
              <a:rPr lang="es-MX" dirty="0">
                <a:solidFill>
                  <a:srgbClr val="FFFF00"/>
                </a:solidFill>
                <a:latin typeface="Arial" pitchFamily="34" charset="0"/>
                <a:cs typeface="Arial" pitchFamily="34" charset="0"/>
              </a:rPr>
              <a:t>comentarios </a:t>
            </a:r>
            <a:r>
              <a:rPr lang="es-MX" dirty="0" smtClean="0">
                <a:solidFill>
                  <a:srgbClr val="FFFF00"/>
                </a:solidFill>
                <a:latin typeface="Arial" pitchFamily="34" charset="0"/>
                <a:cs typeface="Arial" pitchFamily="34" charset="0"/>
              </a:rPr>
              <a:t>o bromas </a:t>
            </a:r>
            <a:r>
              <a:rPr lang="es-MX" dirty="0">
                <a:solidFill>
                  <a:srgbClr val="FFFF00"/>
                </a:solidFill>
                <a:latin typeface="Arial" pitchFamily="34" charset="0"/>
                <a:cs typeface="Arial" pitchFamily="34" charset="0"/>
              </a:rPr>
              <a:t>sarcásticas, ridiculizaciones). </a:t>
            </a:r>
            <a:r>
              <a:rPr lang="es-MX" dirty="0" smtClean="0">
                <a:solidFill>
                  <a:srgbClr val="FFFF00"/>
                </a:solidFill>
                <a:latin typeface="Arial" pitchFamily="34" charset="0"/>
                <a:cs typeface="Arial" pitchFamily="34" charset="0"/>
              </a:rPr>
              <a:t>Sólo le importan sus </a:t>
            </a:r>
            <a:r>
              <a:rPr lang="es-MX" dirty="0">
                <a:solidFill>
                  <a:srgbClr val="FFFF00"/>
                </a:solidFill>
                <a:latin typeface="Arial" pitchFamily="34" charset="0"/>
                <a:cs typeface="Arial" pitchFamily="34" charset="0"/>
              </a:rPr>
              <a:t>propios derechos y </a:t>
            </a:r>
            <a:r>
              <a:rPr lang="es-MX" dirty="0" smtClean="0">
                <a:solidFill>
                  <a:srgbClr val="FFFF00"/>
                </a:solidFill>
                <a:latin typeface="Arial" pitchFamily="34" charset="0"/>
                <a:cs typeface="Arial" pitchFamily="34" charset="0"/>
              </a:rPr>
              <a:t>punto </a:t>
            </a:r>
            <a:r>
              <a:rPr lang="es-MX" dirty="0">
                <a:solidFill>
                  <a:srgbClr val="FFFF00"/>
                </a:solidFill>
                <a:latin typeface="Arial" pitchFamily="34" charset="0"/>
                <a:cs typeface="Arial" pitchFamily="34" charset="0"/>
              </a:rPr>
              <a:t>de vista. </a:t>
            </a:r>
          </a:p>
        </p:txBody>
      </p:sp>
      <p:sp>
        <p:nvSpPr>
          <p:cNvPr id="7" name="6 Rectángulo redondeado"/>
          <p:cNvSpPr/>
          <p:nvPr/>
        </p:nvSpPr>
        <p:spPr>
          <a:xfrm>
            <a:off x="436680" y="321238"/>
            <a:ext cx="4680075" cy="792088"/>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RESPUESTA  AGRESIVA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
        <p:nvSpPr>
          <p:cNvPr id="8" name="7 Rectángulo"/>
          <p:cNvSpPr/>
          <p:nvPr/>
        </p:nvSpPr>
        <p:spPr>
          <a:xfrm>
            <a:off x="0" y="6581001"/>
            <a:ext cx="8712968" cy="276999"/>
          </a:xfrm>
          <a:prstGeom prst="rect">
            <a:avLst/>
          </a:prstGeom>
        </p:spPr>
        <p:txBody>
          <a:bodyPr wrap="square">
            <a:spAutoFit/>
          </a:bodyPr>
          <a:lstStyle/>
          <a:p>
            <a:r>
              <a:rPr lang="es-MX" sz="1200" dirty="0">
                <a:solidFill>
                  <a:srgbClr val="FFFF00"/>
                </a:solidFill>
                <a:latin typeface="Segoe UI"/>
              </a:rPr>
              <a:t>http://almez.pntic.mec.es/~erug0000/orientacion/Tutoria/Adolescencia%20PASIVO%20AGRESIVO%20ASERTIVO.pdf</a:t>
            </a:r>
            <a:endParaRPr lang="es-MX" sz="1200" dirty="0">
              <a:solidFill>
                <a:srgbClr val="FFFF00"/>
              </a:solidFill>
            </a:endParaRPr>
          </a:p>
        </p:txBody>
      </p:sp>
    </p:spTree>
    <p:extLst>
      <p:ext uri="{BB962C8B-B14F-4D97-AF65-F5344CB8AC3E}">
        <p14:creationId xmlns:p14="http://schemas.microsoft.com/office/powerpoint/2010/main" val="2490707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12776"/>
            <a:ext cx="8229600" cy="4713387"/>
          </a:xfrm>
        </p:spPr>
        <p:txBody>
          <a:bodyPr>
            <a:normAutofit/>
          </a:bodyPr>
          <a:lstStyle/>
          <a:p>
            <a:pPr marL="0" lvl="0" indent="0" algn="just">
              <a:buNone/>
            </a:pPr>
            <a:r>
              <a:rPr lang="es-MX" dirty="0" smtClean="0">
                <a:solidFill>
                  <a:srgbClr val="FFFF00"/>
                </a:solidFill>
                <a:latin typeface="Arial" pitchFamily="34" charset="0"/>
                <a:cs typeface="Arial" pitchFamily="34" charset="0"/>
              </a:rPr>
              <a:t>Defienden </a:t>
            </a:r>
            <a:r>
              <a:rPr lang="es-MX" dirty="0">
                <a:solidFill>
                  <a:srgbClr val="FFFF00"/>
                </a:solidFill>
                <a:latin typeface="Arial" pitchFamily="34" charset="0"/>
                <a:cs typeface="Arial" pitchFamily="34" charset="0"/>
              </a:rPr>
              <a:t>sus derechos </a:t>
            </a:r>
            <a:r>
              <a:rPr lang="es-MX" dirty="0" smtClean="0">
                <a:solidFill>
                  <a:srgbClr val="FFFF00"/>
                </a:solidFill>
                <a:latin typeface="Arial" pitchFamily="34" charset="0"/>
                <a:cs typeface="Arial" pitchFamily="34" charset="0"/>
              </a:rPr>
              <a:t>personales, respetando </a:t>
            </a:r>
            <a:r>
              <a:rPr lang="es-MX" dirty="0">
                <a:solidFill>
                  <a:srgbClr val="FFFF00"/>
                </a:solidFill>
                <a:latin typeface="Arial" pitchFamily="34" charset="0"/>
                <a:cs typeface="Arial" pitchFamily="34" charset="0"/>
              </a:rPr>
              <a:t>los derechos de los demás. Se expresan directamente sentimientos, ideas y opiniones sin amenazar, castigar o manipular a otros. </a:t>
            </a:r>
          </a:p>
        </p:txBody>
      </p:sp>
      <p:sp>
        <p:nvSpPr>
          <p:cNvPr id="5" name="4 Rectángulo redondeado"/>
          <p:cNvSpPr/>
          <p:nvPr/>
        </p:nvSpPr>
        <p:spPr>
          <a:xfrm>
            <a:off x="349749" y="345945"/>
            <a:ext cx="6048672" cy="792088"/>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RESPUESTA</a:t>
            </a:r>
            <a:r>
              <a:rPr kumimoji="0" lang="es-MX" sz="3600" b="1" i="0" u="none" strike="noStrike" kern="0" cap="none" spc="0" normalizeH="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 ASERTIVA-ACTIVA</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pic>
        <p:nvPicPr>
          <p:cNvPr id="6" name="Picture 2" descr="https://encrypted-tbn1.gstatic.com/images?q=tbn:ANd9GcQgYvVXq12wHggrk3MCTYeLCQilMjzwp3N2CJqetyi8-U6824vi9A">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568" t="9642" r="6666" b="7525"/>
          <a:stretch/>
        </p:blipFill>
        <p:spPr bwMode="auto">
          <a:xfrm>
            <a:off x="4211960" y="3501008"/>
            <a:ext cx="4677010" cy="3099652"/>
          </a:xfrm>
          <a:prstGeom prst="rect">
            <a:avLst/>
          </a:prstGeom>
          <a:noFill/>
          <a:extLst>
            <a:ext uri="{909E8E84-426E-40DD-AFC4-6F175D3DCCD1}">
              <a14:hiddenFill xmlns:a14="http://schemas.microsoft.com/office/drawing/2010/main">
                <a:solidFill>
                  <a:srgbClr val="FFFFFF"/>
                </a:solidFill>
              </a14:hiddenFill>
            </a:ext>
          </a:extLst>
        </p:spPr>
      </p:pic>
      <p:sp>
        <p:nvSpPr>
          <p:cNvPr id="7" name="6 Rectángulo"/>
          <p:cNvSpPr/>
          <p:nvPr/>
        </p:nvSpPr>
        <p:spPr>
          <a:xfrm>
            <a:off x="0" y="6581001"/>
            <a:ext cx="8712968" cy="276999"/>
          </a:xfrm>
          <a:prstGeom prst="rect">
            <a:avLst/>
          </a:prstGeom>
        </p:spPr>
        <p:txBody>
          <a:bodyPr wrap="square">
            <a:spAutoFit/>
          </a:bodyPr>
          <a:lstStyle/>
          <a:p>
            <a:r>
              <a:rPr lang="es-MX" sz="1200" dirty="0">
                <a:solidFill>
                  <a:srgbClr val="FFFF00"/>
                </a:solidFill>
                <a:latin typeface="Segoe UI"/>
              </a:rPr>
              <a:t>http://almez.pntic.mec.es/~erug0000/orientacion/Tutoria/Adolescencia%20PASIVO%20AGRESIVO%20ASERTIVO.pdf</a:t>
            </a:r>
            <a:endParaRPr lang="es-MX" sz="1200" dirty="0">
              <a:solidFill>
                <a:srgbClr val="FFFF00"/>
              </a:solidFill>
            </a:endParaRPr>
          </a:p>
        </p:txBody>
      </p:sp>
      <p:pic>
        <p:nvPicPr>
          <p:cNvPr id="10242" name="Picture 2" descr="Lanzarán campaña &quot;El valiente no es violento&quot; para evitar agresión en parej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118" y="4149080"/>
            <a:ext cx="3724997" cy="2321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832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pPr algn="l"/>
            <a:r>
              <a:rPr lang="es-MX" dirty="0" smtClean="0">
                <a:solidFill>
                  <a:srgbClr val="FFFF00"/>
                </a:solidFill>
              </a:rPr>
              <a:t>JUSTIFICACIÓN </a:t>
            </a:r>
            <a:endParaRPr lang="es-MX" dirty="0">
              <a:solidFill>
                <a:srgbClr val="FFFF00"/>
              </a:solidFill>
            </a:endParaRPr>
          </a:p>
        </p:txBody>
      </p:sp>
      <p:sp>
        <p:nvSpPr>
          <p:cNvPr id="3" name="2 Marcador de contenido"/>
          <p:cNvSpPr>
            <a:spLocks noGrp="1"/>
          </p:cNvSpPr>
          <p:nvPr>
            <p:ph idx="1"/>
          </p:nvPr>
        </p:nvSpPr>
        <p:spPr>
          <a:xfrm>
            <a:off x="323528" y="1268760"/>
            <a:ext cx="8496944" cy="4857403"/>
          </a:xfrm>
        </p:spPr>
        <p:txBody>
          <a:bodyPr>
            <a:normAutofit lnSpcReduction="10000"/>
          </a:bodyPr>
          <a:lstStyle/>
          <a:p>
            <a:pPr marL="0" indent="0" algn="just">
              <a:buNone/>
            </a:pPr>
            <a:r>
              <a:rPr lang="es-MX" dirty="0" smtClean="0">
                <a:solidFill>
                  <a:srgbClr val="FFFF00"/>
                </a:solidFill>
              </a:rPr>
              <a:t>Al hablar de salud mental es necesario mencionar el control de las emociones, ya que esto nos diferencia entre un sujeto que antes de actuar, piensa su posible reacción, de alguien que lo hace impulsivamente. </a:t>
            </a:r>
          </a:p>
          <a:p>
            <a:pPr marL="0" indent="0" algn="just">
              <a:buNone/>
            </a:pPr>
            <a:r>
              <a:rPr lang="es-MX" dirty="0" smtClean="0">
                <a:solidFill>
                  <a:srgbClr val="FFFF00"/>
                </a:solidFill>
              </a:rPr>
              <a:t>En la adolescencia, la autorregulación emocional es un factor importante para evitar conductas de riesgo, donde el individuo al desarrollar esta habilidad, puede visualizar las consecuencias de sus actos. </a:t>
            </a:r>
            <a:endParaRPr lang="es-MX" dirty="0">
              <a:solidFill>
                <a:srgbClr val="FFFF00"/>
              </a:solidFill>
            </a:endParaRPr>
          </a:p>
        </p:txBody>
      </p:sp>
    </p:spTree>
    <p:extLst>
      <p:ext uri="{BB962C8B-B14F-4D97-AF65-F5344CB8AC3E}">
        <p14:creationId xmlns:p14="http://schemas.microsoft.com/office/powerpoint/2010/main" val="33718861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514350" lvl="0" indent="-514350" algn="just">
              <a:buFont typeface="+mj-lt"/>
              <a:buAutoNum type="arabicPeriod"/>
            </a:pPr>
            <a:r>
              <a:rPr lang="es-MX" dirty="0" smtClean="0">
                <a:solidFill>
                  <a:srgbClr val="FFFF00"/>
                </a:solidFill>
                <a:latin typeface="Arial" pitchFamily="34" charset="0"/>
                <a:cs typeface="Arial" pitchFamily="34" charset="0"/>
              </a:rPr>
              <a:t>Mejorar la comunicación; </a:t>
            </a:r>
          </a:p>
          <a:p>
            <a:pPr marL="514350" lvl="0" indent="-514350" algn="just">
              <a:buFont typeface="+mj-lt"/>
              <a:buAutoNum type="arabicPeriod"/>
            </a:pPr>
            <a:r>
              <a:rPr lang="es-MX" dirty="0" smtClean="0">
                <a:solidFill>
                  <a:srgbClr val="FFFF00"/>
                </a:solidFill>
                <a:latin typeface="Arial" pitchFamily="34" charset="0"/>
                <a:cs typeface="Arial" pitchFamily="34" charset="0"/>
              </a:rPr>
              <a:t>Llegar a acuerdos y compromisos cuando las opiniones y los intereses son opuestos. </a:t>
            </a:r>
            <a:endParaRPr lang="es-MX" dirty="0">
              <a:solidFill>
                <a:srgbClr val="FFFF00"/>
              </a:solidFill>
              <a:latin typeface="Arial" pitchFamily="34" charset="0"/>
              <a:cs typeface="Arial" pitchFamily="34" charset="0"/>
            </a:endParaRPr>
          </a:p>
        </p:txBody>
      </p:sp>
      <p:sp>
        <p:nvSpPr>
          <p:cNvPr id="4" name="3 Rectángulo redondeado"/>
          <p:cNvSpPr/>
          <p:nvPr/>
        </p:nvSpPr>
        <p:spPr>
          <a:xfrm>
            <a:off x="349748" y="345945"/>
            <a:ext cx="7174580" cy="792088"/>
          </a:xfrm>
          <a:prstGeom prst="roundRect">
            <a:avLst/>
          </a:prstGeom>
          <a:gradFill flip="none" rotWithShape="1">
            <a:gsLst>
              <a:gs pos="0">
                <a:srgbClr val="9BBB59">
                  <a:shade val="51000"/>
                  <a:satMod val="130000"/>
                </a:srgbClr>
              </a:gs>
              <a:gs pos="80000">
                <a:srgbClr val="9BBB59">
                  <a:shade val="93000"/>
                  <a:satMod val="130000"/>
                </a:srgbClr>
              </a:gs>
              <a:gs pos="100000">
                <a:srgbClr val="9BBB59">
                  <a:shade val="94000"/>
                  <a:satMod val="135000"/>
                </a:srgb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3600" b="1" kern="0" dirty="0" smtClean="0">
                <a:solidFill>
                  <a:srgbClr val="FFFF00"/>
                </a:solidFill>
                <a:effectLst>
                  <a:glow rad="139700">
                    <a:srgbClr val="4BACC6">
                      <a:satMod val="175000"/>
                      <a:alpha val="40000"/>
                    </a:srgbClr>
                  </a:glow>
                  <a:outerShdw blurRad="38100" dist="38100" dir="2700000" algn="tl">
                    <a:srgbClr val="000000">
                      <a:alpha val="43137"/>
                    </a:srgbClr>
                  </a:outerShdw>
                </a:effectLst>
                <a:latin typeface="Calibri"/>
              </a:rPr>
              <a:t>4. PROPÓSITOS DE LA ASERTIVIDAD</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pic>
        <p:nvPicPr>
          <p:cNvPr id="13314" name="Picture 2" descr="http://4.bp.blogspot.com/-D-gi4HHjsD8/TZPHmFFKPDI/AAAAAAAAAPA/5eeZ2MpV8EI/s400/hablando.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005064"/>
            <a:ext cx="3818386" cy="2493641"/>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0" y="6581001"/>
            <a:ext cx="8712968" cy="276999"/>
          </a:xfrm>
          <a:prstGeom prst="rect">
            <a:avLst/>
          </a:prstGeom>
        </p:spPr>
        <p:txBody>
          <a:bodyPr wrap="square">
            <a:spAutoFit/>
          </a:bodyPr>
          <a:lstStyle/>
          <a:p>
            <a:r>
              <a:rPr lang="es-MX" sz="1200" dirty="0">
                <a:solidFill>
                  <a:srgbClr val="FFFF00"/>
                </a:solidFill>
                <a:latin typeface="Segoe UI"/>
              </a:rPr>
              <a:t>http://almez.pntic.mec.es/~erug0000/orientacion/Tutoria/Adolescencia%20PASIVO%20AGRESIVO%20ASERTIVO.pdf</a:t>
            </a:r>
            <a:endParaRPr lang="es-MX" sz="1200" dirty="0">
              <a:solidFill>
                <a:srgbClr val="FFFF00"/>
              </a:solidFill>
            </a:endParaRPr>
          </a:p>
        </p:txBody>
      </p:sp>
    </p:spTree>
    <p:extLst>
      <p:ext uri="{BB962C8B-B14F-4D97-AF65-F5344CB8AC3E}">
        <p14:creationId xmlns:p14="http://schemas.microsoft.com/office/powerpoint/2010/main" val="942600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548680"/>
            <a:ext cx="8568952" cy="5577483"/>
          </a:xfrm>
        </p:spPr>
        <p:txBody>
          <a:bodyPr>
            <a:noAutofit/>
          </a:bodyPr>
          <a:lstStyle/>
          <a:p>
            <a:pPr marL="273050" lvl="0" indent="-273050" algn="just" fontAlgn="base">
              <a:spcAft>
                <a:spcPct val="0"/>
              </a:spcAft>
              <a:buClr>
                <a:srgbClr val="0BD0D9"/>
              </a:buClr>
              <a:buSzPct val="95000"/>
              <a:buNone/>
            </a:pPr>
            <a:r>
              <a:rPr lang="es-ES" sz="2800" dirty="0" smtClean="0">
                <a:solidFill>
                  <a:srgbClr val="FFFF00"/>
                </a:solidFill>
                <a:latin typeface="Arial" pitchFamily="34" charset="0"/>
                <a:cs typeface="Arial" pitchFamily="34" charset="0"/>
              </a:rPr>
              <a:t>La conducta asertiva se aprende con </a:t>
            </a:r>
            <a:r>
              <a:rPr lang="es-ES" sz="2800" dirty="0">
                <a:solidFill>
                  <a:srgbClr val="FFFF00"/>
                </a:solidFill>
                <a:latin typeface="Arial" pitchFamily="34" charset="0"/>
                <a:cs typeface="Arial" pitchFamily="34" charset="0"/>
              </a:rPr>
              <a:t>3 fases: </a:t>
            </a:r>
          </a:p>
          <a:p>
            <a:pPr marL="639763" lvl="1" indent="-246063" algn="just" fontAlgn="base">
              <a:spcAft>
                <a:spcPct val="0"/>
              </a:spcAft>
              <a:buClr>
                <a:srgbClr val="0F6FC6"/>
              </a:buClr>
              <a:buSzPct val="85000"/>
              <a:buFont typeface="Wingdings 2" pitchFamily="18" charset="2"/>
              <a:buChar char=""/>
            </a:pPr>
            <a:r>
              <a:rPr lang="es-ES" dirty="0">
                <a:solidFill>
                  <a:srgbClr val="FFFF00"/>
                </a:solidFill>
                <a:latin typeface="Arial" pitchFamily="34" charset="0"/>
                <a:cs typeface="Arial" pitchFamily="34" charset="0"/>
              </a:rPr>
              <a:t>D</a:t>
            </a:r>
            <a:r>
              <a:rPr lang="es-ES" dirty="0" smtClean="0">
                <a:solidFill>
                  <a:srgbClr val="FFFF00"/>
                </a:solidFill>
                <a:latin typeface="Arial" pitchFamily="34" charset="0"/>
                <a:cs typeface="Arial" pitchFamily="34" charset="0"/>
              </a:rPr>
              <a:t>istinguir conductas </a:t>
            </a:r>
            <a:r>
              <a:rPr lang="es-ES" dirty="0">
                <a:solidFill>
                  <a:srgbClr val="FFFF00"/>
                </a:solidFill>
                <a:latin typeface="Arial" pitchFamily="34" charset="0"/>
                <a:cs typeface="Arial" pitchFamily="34" charset="0"/>
              </a:rPr>
              <a:t>asertivas </a:t>
            </a:r>
            <a:r>
              <a:rPr lang="es-ES" dirty="0" smtClean="0">
                <a:solidFill>
                  <a:srgbClr val="FFFF00"/>
                </a:solidFill>
                <a:latin typeface="Arial" pitchFamily="34" charset="0"/>
                <a:cs typeface="Arial" pitchFamily="34" charset="0"/>
              </a:rPr>
              <a:t>de </a:t>
            </a:r>
            <a:r>
              <a:rPr lang="es-ES" dirty="0">
                <a:solidFill>
                  <a:srgbClr val="FFFF00"/>
                </a:solidFill>
                <a:latin typeface="Arial" pitchFamily="34" charset="0"/>
                <a:cs typeface="Arial" pitchFamily="34" charset="0"/>
              </a:rPr>
              <a:t>las no asertivas</a:t>
            </a:r>
          </a:p>
          <a:p>
            <a:pPr marL="639763" lvl="1" indent="-246063" algn="just" fontAlgn="base">
              <a:spcAft>
                <a:spcPct val="0"/>
              </a:spcAft>
              <a:buClr>
                <a:srgbClr val="0F6FC6"/>
              </a:buClr>
              <a:buSzPct val="85000"/>
              <a:buFont typeface="Wingdings 2" pitchFamily="18" charset="2"/>
              <a:buChar char=""/>
            </a:pPr>
            <a:r>
              <a:rPr lang="es-ES" dirty="0" smtClean="0">
                <a:solidFill>
                  <a:srgbClr val="FFFF00"/>
                </a:solidFill>
                <a:latin typeface="Arial" pitchFamily="34" charset="0"/>
                <a:cs typeface="Arial" pitchFamily="34" charset="0"/>
              </a:rPr>
              <a:t>La </a:t>
            </a:r>
            <a:r>
              <a:rPr lang="es-ES" dirty="0">
                <a:solidFill>
                  <a:srgbClr val="FFFF00"/>
                </a:solidFill>
                <a:latin typeface="Arial" pitchFamily="34" charset="0"/>
                <a:cs typeface="Arial" pitchFamily="34" charset="0"/>
              </a:rPr>
              <a:t>conducta asertiva es </a:t>
            </a:r>
            <a:r>
              <a:rPr lang="es-ES" dirty="0" smtClean="0">
                <a:solidFill>
                  <a:srgbClr val="FFFF00"/>
                </a:solidFill>
                <a:latin typeface="Arial" pitchFamily="34" charset="0"/>
                <a:cs typeface="Arial" pitchFamily="34" charset="0"/>
              </a:rPr>
              <a:t>la adecuada </a:t>
            </a:r>
            <a:r>
              <a:rPr lang="es-ES" dirty="0">
                <a:solidFill>
                  <a:srgbClr val="FFFF00"/>
                </a:solidFill>
                <a:latin typeface="Arial" pitchFamily="34" charset="0"/>
                <a:cs typeface="Arial" pitchFamily="34" charset="0"/>
              </a:rPr>
              <a:t>para tener </a:t>
            </a:r>
            <a:r>
              <a:rPr lang="es-ES" dirty="0" smtClean="0">
                <a:solidFill>
                  <a:srgbClr val="FFFF00"/>
                </a:solidFill>
                <a:latin typeface="Arial" pitchFamily="34" charset="0"/>
                <a:cs typeface="Arial" pitchFamily="34" charset="0"/>
              </a:rPr>
              <a:t>buenas relaciones interpersonales. </a:t>
            </a:r>
            <a:endParaRPr lang="es-ES" dirty="0">
              <a:solidFill>
                <a:srgbClr val="FFFF00"/>
              </a:solidFill>
              <a:latin typeface="Arial" pitchFamily="34" charset="0"/>
              <a:cs typeface="Arial" pitchFamily="34" charset="0"/>
            </a:endParaRPr>
          </a:p>
          <a:p>
            <a:pPr marL="639763" lvl="1" indent="-246063" algn="just" fontAlgn="base">
              <a:spcAft>
                <a:spcPct val="0"/>
              </a:spcAft>
              <a:buClr>
                <a:srgbClr val="0F6FC6"/>
              </a:buClr>
              <a:buSzPct val="85000"/>
              <a:buFont typeface="Wingdings 2" pitchFamily="18" charset="2"/>
              <a:buChar char=""/>
            </a:pPr>
            <a:r>
              <a:rPr lang="es-ES" dirty="0" smtClean="0">
                <a:solidFill>
                  <a:srgbClr val="FFFF00"/>
                </a:solidFill>
                <a:latin typeface="Arial" pitchFamily="34" charset="0"/>
                <a:cs typeface="Arial" pitchFamily="34" charset="0"/>
              </a:rPr>
              <a:t>Realizar técnicas </a:t>
            </a:r>
            <a:r>
              <a:rPr lang="es-ES" dirty="0">
                <a:solidFill>
                  <a:srgbClr val="FFFF00"/>
                </a:solidFill>
                <a:latin typeface="Arial" pitchFamily="34" charset="0"/>
                <a:cs typeface="Arial" pitchFamily="34" charset="0"/>
              </a:rPr>
              <a:t>para </a:t>
            </a:r>
            <a:r>
              <a:rPr lang="es-ES" dirty="0" smtClean="0">
                <a:solidFill>
                  <a:srgbClr val="FFFF00"/>
                </a:solidFill>
                <a:latin typeface="Arial" pitchFamily="34" charset="0"/>
                <a:cs typeface="Arial" pitchFamily="34" charset="0"/>
              </a:rPr>
              <a:t>practicar conductas </a:t>
            </a:r>
            <a:r>
              <a:rPr lang="es-ES" dirty="0">
                <a:solidFill>
                  <a:srgbClr val="FFFF00"/>
                </a:solidFill>
                <a:latin typeface="Arial" pitchFamily="34" charset="0"/>
                <a:cs typeface="Arial" pitchFamily="34" charset="0"/>
              </a:rPr>
              <a:t>asertivas</a:t>
            </a:r>
          </a:p>
          <a:p>
            <a:endParaRPr lang="es-MX" sz="2800" dirty="0">
              <a:latin typeface="Arial" pitchFamily="34" charset="0"/>
              <a:cs typeface="Arial" pitchFamily="34" charset="0"/>
            </a:endParaRPr>
          </a:p>
        </p:txBody>
      </p:sp>
      <p:pic>
        <p:nvPicPr>
          <p:cNvPr id="14338" name="Picture 2" descr="http://www.pasiones.es/wp-content/uploads/2010/01/pareja-hablando.bm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149080"/>
            <a:ext cx="3672408"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1.bp.blogspot.com/-GfhNEY1pWZ8/U-f-grT_u_I/AAAAAAAAAZA/y0JNoDNysl4/s1600/pareja2.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3924061"/>
            <a:ext cx="3998196" cy="2663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567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04664"/>
            <a:ext cx="8712968" cy="6048672"/>
          </a:xfrm>
          <a:gradFill flip="none"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0" scaled="1"/>
            <a:tileRect/>
          </a:gradFill>
          <a:ln>
            <a:solidFill>
              <a:srgbClr val="FF0000"/>
            </a:solidFill>
          </a:ln>
          <a:effectLst>
            <a:innerShdw blurRad="63500" dist="50800" dir="10800000">
              <a:prstClr val="black">
                <a:alpha val="50000"/>
              </a:prstClr>
            </a:innerShdw>
          </a:effectLst>
          <a:scene3d>
            <a:camera prst="orthographicFront">
              <a:rot lat="0" lon="0" rev="0"/>
            </a:camera>
            <a:lightRig rig="balanced" dir="t">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a:normAutofit/>
          </a:bodyPr>
          <a:lstStyle/>
          <a:p>
            <a:pPr marL="0" indent="0">
              <a:lnSpc>
                <a:spcPct val="150000"/>
              </a:lnSpc>
              <a:spcAft>
                <a:spcPts val="0"/>
              </a:spcAft>
              <a:buNone/>
            </a:pPr>
            <a:r>
              <a:rPr lang="es-ES" sz="2000"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Nota: </a:t>
            </a:r>
          </a:p>
          <a:p>
            <a:pPr marL="0" indent="0" algn="ctr">
              <a:lnSpc>
                <a:spcPct val="150000"/>
              </a:lnSpc>
              <a:spcAft>
                <a:spcPts val="0"/>
              </a:spcAft>
              <a:buNone/>
            </a:pP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LA </a:t>
            </a:r>
            <a:r>
              <a:rPr lang="es-ES" b="1"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AUTORREGULACIÓN </a:t>
            </a:r>
            <a:endPar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endParaRPr>
          </a:p>
          <a:p>
            <a:pPr marL="0" indent="0" algn="ctr">
              <a:lnSpc>
                <a:spcPct val="150000"/>
              </a:lnSpc>
              <a:spcAft>
                <a:spcPts val="0"/>
              </a:spcAft>
              <a:buNone/>
            </a:pP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NO ES REPRIMIR </a:t>
            </a:r>
            <a:r>
              <a:rPr lang="es-ES" b="1"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LA EMOCIÓN, </a:t>
            </a:r>
            <a:endPar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endParaRPr>
          </a:p>
          <a:p>
            <a:pPr marL="0" indent="0" algn="ctr">
              <a:lnSpc>
                <a:spcPct val="150000"/>
              </a:lnSpc>
              <a:spcAft>
                <a:spcPts val="0"/>
              </a:spcAft>
              <a:buNone/>
            </a:pP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SINO </a:t>
            </a:r>
            <a:r>
              <a:rPr lang="es-ES" b="1"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QUE </a:t>
            </a: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IMPLICA SABER </a:t>
            </a:r>
            <a:r>
              <a:rPr lang="es-ES" b="1"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QUÉ SENTIMOS, </a:t>
            </a:r>
            <a:endPar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endParaRPr>
          </a:p>
          <a:p>
            <a:pPr marL="0" indent="0" algn="ctr">
              <a:lnSpc>
                <a:spcPct val="150000"/>
              </a:lnSpc>
              <a:spcAft>
                <a:spcPts val="0"/>
              </a:spcAft>
              <a:buNone/>
            </a:pP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Y </a:t>
            </a:r>
            <a:r>
              <a:rPr lang="es-ES" b="1"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EXPRESARLO </a:t>
            </a:r>
            <a:r>
              <a:rPr lang="es-ES" b="1" dirty="0" smtClean="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latin typeface="Verdana"/>
                <a:ea typeface="Times New Roman"/>
                <a:cs typeface="Times New Roman"/>
              </a:rPr>
              <a:t>DE LA FORMA ADECUADA</a:t>
            </a:r>
            <a:endParaRPr lang="es-MX" dirty="0">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a:effectLst>
                <a:outerShdw blurRad="38100" dist="38100" dir="2700000" algn="tl">
                  <a:srgbClr val="000000">
                    <a:alpha val="43137"/>
                  </a:srgbClr>
                </a:outerShdw>
              </a:effectLst>
            </a:endParaRPr>
          </a:p>
        </p:txBody>
      </p:sp>
      <p:sp>
        <p:nvSpPr>
          <p:cNvPr id="2" name="1 Rectángulo"/>
          <p:cNvSpPr/>
          <p:nvPr/>
        </p:nvSpPr>
        <p:spPr>
          <a:xfrm>
            <a:off x="-30021" y="6475181"/>
            <a:ext cx="8208912" cy="375552"/>
          </a:xfrm>
          <a:prstGeom prst="rect">
            <a:avLst/>
          </a:prstGeom>
        </p:spPr>
        <p:txBody>
          <a:bodyPr wrap="square">
            <a:spAutoFit/>
          </a:bodyPr>
          <a:lstStyle/>
          <a:p>
            <a:pPr>
              <a:lnSpc>
                <a:spcPct val="150000"/>
              </a:lnSpc>
              <a:spcAft>
                <a:spcPts val="0"/>
              </a:spcAft>
              <a:tabLst>
                <a:tab pos="2700020" algn="ctr"/>
                <a:tab pos="5400040" algn="r"/>
                <a:tab pos="449580" algn="l"/>
              </a:tabLst>
            </a:pPr>
            <a:r>
              <a:rPr lang="eu-ES" sz="1400" dirty="0" smtClean="0">
                <a:solidFill>
                  <a:srgbClr val="FFFF00"/>
                </a:solidFill>
                <a:latin typeface="Arial" pitchFamily="34" charset="0"/>
                <a:ea typeface="Times New Roman"/>
                <a:cs typeface="Arial" pitchFamily="34" charset="0"/>
              </a:rPr>
              <a:t>Osoan Zeharreko, Ikaskuntza</a:t>
            </a:r>
            <a:r>
              <a:rPr lang="eu-ES" sz="1400" dirty="0">
                <a:solidFill>
                  <a:srgbClr val="FFFF00"/>
                </a:solidFill>
                <a:latin typeface="Arial" pitchFamily="34" charset="0"/>
                <a:ea typeface="Times New Roman"/>
                <a:cs typeface="Arial" pitchFamily="34" charset="0"/>
              </a:rPr>
              <a:t> </a:t>
            </a:r>
            <a:r>
              <a:rPr lang="eu-ES" sz="1400" dirty="0" smtClean="0">
                <a:solidFill>
                  <a:srgbClr val="FFFF00"/>
                </a:solidFill>
                <a:latin typeface="Arial" pitchFamily="34" charset="0"/>
                <a:ea typeface="Times New Roman"/>
                <a:cs typeface="Arial" pitchFamily="34" charset="0"/>
              </a:rPr>
              <a:t>Bizitza. (s/f). </a:t>
            </a:r>
            <a:r>
              <a:rPr lang="eu-ES" sz="1400" dirty="0" err="1" smtClean="0">
                <a:solidFill>
                  <a:srgbClr val="FFFF00"/>
                </a:solidFill>
                <a:latin typeface="Arial" pitchFamily="34" charset="0"/>
                <a:ea typeface="Times New Roman"/>
                <a:cs typeface="Arial" pitchFamily="34" charset="0"/>
              </a:rPr>
              <a:t>Aprendizaje</a:t>
            </a:r>
            <a:r>
              <a:rPr lang="eu-ES" sz="1400" dirty="0" smtClean="0">
                <a:solidFill>
                  <a:srgbClr val="FFFF00"/>
                </a:solidFill>
                <a:latin typeface="Arial" pitchFamily="34" charset="0"/>
                <a:ea typeface="Times New Roman"/>
                <a:cs typeface="Arial" pitchFamily="34" charset="0"/>
              </a:rPr>
              <a:t> </a:t>
            </a:r>
            <a:r>
              <a:rPr lang="eu-ES" sz="1400" dirty="0">
                <a:solidFill>
                  <a:srgbClr val="FFFF00"/>
                </a:solidFill>
                <a:latin typeface="Arial" pitchFamily="34" charset="0"/>
                <a:ea typeface="Times New Roman"/>
                <a:cs typeface="Arial" pitchFamily="34" charset="0"/>
              </a:rPr>
              <a:t>a lo Largo de </a:t>
            </a:r>
            <a:r>
              <a:rPr lang="eu-ES" sz="1400" dirty="0" err="1" smtClean="0">
                <a:solidFill>
                  <a:srgbClr val="FFFF00"/>
                </a:solidFill>
                <a:latin typeface="Arial" pitchFamily="34" charset="0"/>
                <a:ea typeface="Times New Roman"/>
                <a:cs typeface="Arial" pitchFamily="34" charset="0"/>
              </a:rPr>
              <a:t>toda</a:t>
            </a:r>
            <a:r>
              <a:rPr lang="eu-ES" sz="1400" dirty="0" smtClean="0">
                <a:solidFill>
                  <a:srgbClr val="FFFF00"/>
                </a:solidFill>
                <a:latin typeface="Arial" pitchFamily="34" charset="0"/>
                <a:ea typeface="Times New Roman"/>
                <a:cs typeface="Arial" pitchFamily="34" charset="0"/>
              </a:rPr>
              <a:t> </a:t>
            </a:r>
            <a:r>
              <a:rPr lang="eu-ES" sz="1400" dirty="0">
                <a:solidFill>
                  <a:srgbClr val="FFFF00"/>
                </a:solidFill>
                <a:latin typeface="Arial" pitchFamily="34" charset="0"/>
                <a:ea typeface="Times New Roman"/>
                <a:cs typeface="Arial" pitchFamily="34" charset="0"/>
              </a:rPr>
              <a:t>la </a:t>
            </a:r>
            <a:r>
              <a:rPr lang="eu-ES" sz="1400" dirty="0" err="1">
                <a:solidFill>
                  <a:srgbClr val="FFFF00"/>
                </a:solidFill>
                <a:latin typeface="Arial" pitchFamily="34" charset="0"/>
                <a:ea typeface="Times New Roman"/>
                <a:cs typeface="Arial" pitchFamily="34" charset="0"/>
              </a:rPr>
              <a:t>Vida</a:t>
            </a:r>
            <a:endParaRPr lang="es-MX" sz="1400" dirty="0">
              <a:solidFill>
                <a:srgbClr val="FFFF00"/>
              </a:solidFill>
              <a:effectLst/>
              <a:latin typeface="Arial" pitchFamily="34" charset="0"/>
              <a:ea typeface="Times New Roman"/>
              <a:cs typeface="Arial" pitchFamily="34" charset="0"/>
            </a:endParaRPr>
          </a:p>
        </p:txBody>
      </p:sp>
    </p:spTree>
    <p:extLst>
      <p:ext uri="{BB962C8B-B14F-4D97-AF65-F5344CB8AC3E}">
        <p14:creationId xmlns:p14="http://schemas.microsoft.com/office/powerpoint/2010/main" val="32734102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lgn="just">
              <a:buNone/>
            </a:pPr>
            <a:r>
              <a:rPr lang="es-MX" dirty="0" smtClean="0">
                <a:solidFill>
                  <a:srgbClr val="FFFF00"/>
                </a:solidFill>
              </a:rPr>
              <a:t>Ante la afirmación anterior, es importante conocer que para desarrollar la asertividad, se tienen diferentes estrategias p</a:t>
            </a:r>
            <a:r>
              <a:rPr lang="es-MX" kern="0" dirty="0" smtClean="0">
                <a:solidFill>
                  <a:srgbClr val="FFFF00"/>
                </a:solidFill>
                <a:effectLst>
                  <a:outerShdw blurRad="38100" dist="38100" dir="2700000" algn="tl">
                    <a:srgbClr val="000000">
                      <a:alpha val="43137"/>
                    </a:srgbClr>
                  </a:outerShdw>
                </a:effectLst>
                <a:cs typeface="Arial" charset="0"/>
              </a:rPr>
              <a:t>ara la autorregulación emocional: </a:t>
            </a:r>
            <a:endParaRPr lang="es-MX" dirty="0">
              <a:solidFill>
                <a:srgbClr val="FFFF00"/>
              </a:solidFill>
            </a:endParaRPr>
          </a:p>
        </p:txBody>
      </p:sp>
      <p:sp>
        <p:nvSpPr>
          <p:cNvPr id="2" name="AutoShape 2" descr="Resultado de imagen para LA AUTORREGULACIÓN no es reprimir la emocion"/>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92" y="3284984"/>
            <a:ext cx="3556391" cy="2366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5" descr="Resultado de imagen para LA AUTORREGULACIÓN no es reprimir la emocion"/>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7" descr="Resultado de imagen para LA AUTORREGULACIÓN no es reprimir la emocion"/>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5370" name="Picture 10" descr="http://elblogdelola.com/wp-content/uploads/2015/03/emotion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2709862"/>
            <a:ext cx="4736846" cy="2663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1037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MX" dirty="0">
                <a:solidFill>
                  <a:srgbClr val="FFFF00"/>
                </a:solidFill>
                <a:latin typeface="Arial" pitchFamily="34" charset="0"/>
                <a:cs typeface="Arial" pitchFamily="34" charset="0"/>
              </a:rPr>
              <a:t>E</a:t>
            </a:r>
            <a:r>
              <a:rPr lang="es-MX" dirty="0" smtClean="0">
                <a:solidFill>
                  <a:srgbClr val="FFFF00"/>
                </a:solidFill>
                <a:latin typeface="Arial" pitchFamily="34" charset="0"/>
                <a:cs typeface="Arial" pitchFamily="34" charset="0"/>
              </a:rPr>
              <a:t>vitación </a:t>
            </a:r>
            <a:r>
              <a:rPr lang="es-MX" dirty="0">
                <a:solidFill>
                  <a:srgbClr val="FFFF00"/>
                </a:solidFill>
                <a:latin typeface="Arial" pitchFamily="34" charset="0"/>
                <a:cs typeface="Arial" pitchFamily="34" charset="0"/>
              </a:rPr>
              <a:t>o </a:t>
            </a:r>
            <a:r>
              <a:rPr lang="es-MX" dirty="0" smtClean="0">
                <a:solidFill>
                  <a:srgbClr val="FFFF00"/>
                </a:solidFill>
                <a:latin typeface="Arial" pitchFamily="34" charset="0"/>
                <a:cs typeface="Arial" pitchFamily="34" charset="0"/>
              </a:rPr>
              <a:t>la modificación </a:t>
            </a:r>
            <a:r>
              <a:rPr lang="es-MX" dirty="0">
                <a:solidFill>
                  <a:srgbClr val="FFFF00"/>
                </a:solidFill>
                <a:latin typeface="Arial" pitchFamily="34" charset="0"/>
                <a:cs typeface="Arial" pitchFamily="34" charset="0"/>
              </a:rPr>
              <a:t>de una situación, </a:t>
            </a:r>
            <a:endParaRPr lang="es-MX" dirty="0" smtClean="0">
              <a:solidFill>
                <a:srgbClr val="FFFF00"/>
              </a:solidFill>
              <a:latin typeface="Arial" pitchFamily="34" charset="0"/>
              <a:cs typeface="Arial" pitchFamily="34" charset="0"/>
            </a:endParaRPr>
          </a:p>
          <a:p>
            <a:pPr algn="just"/>
            <a:r>
              <a:rPr lang="es-MX" dirty="0">
                <a:solidFill>
                  <a:srgbClr val="FFFF00"/>
                </a:solidFill>
                <a:latin typeface="Arial" pitchFamily="34" charset="0"/>
                <a:cs typeface="Arial" pitchFamily="34" charset="0"/>
              </a:rPr>
              <a:t>D</a:t>
            </a:r>
            <a:r>
              <a:rPr lang="es-MX" dirty="0" smtClean="0">
                <a:solidFill>
                  <a:srgbClr val="FFFF00"/>
                </a:solidFill>
                <a:latin typeface="Arial" pitchFamily="34" charset="0"/>
                <a:cs typeface="Arial" pitchFamily="34" charset="0"/>
              </a:rPr>
              <a:t>istracción y evitación </a:t>
            </a:r>
            <a:r>
              <a:rPr lang="es-MX" dirty="0">
                <a:solidFill>
                  <a:srgbClr val="FFFF00"/>
                </a:solidFill>
                <a:latin typeface="Arial" pitchFamily="34" charset="0"/>
                <a:cs typeface="Arial" pitchFamily="34" charset="0"/>
              </a:rPr>
              <a:t>mental del suceso negativo</a:t>
            </a:r>
            <a:r>
              <a:rPr lang="es-MX" dirty="0" smtClean="0">
                <a:solidFill>
                  <a:srgbClr val="FFFF00"/>
                </a:solidFill>
                <a:latin typeface="Arial" pitchFamily="34" charset="0"/>
                <a:cs typeface="Arial" pitchFamily="34" charset="0"/>
              </a:rPr>
              <a:t>, </a:t>
            </a:r>
          </a:p>
          <a:p>
            <a:pPr algn="just"/>
            <a:r>
              <a:rPr lang="es-MX" dirty="0">
                <a:solidFill>
                  <a:srgbClr val="FFFF00"/>
                </a:solidFill>
                <a:latin typeface="Arial" pitchFamily="34" charset="0"/>
                <a:cs typeface="Arial" pitchFamily="34" charset="0"/>
              </a:rPr>
              <a:t>D</a:t>
            </a:r>
            <a:r>
              <a:rPr lang="es-MX" dirty="0" smtClean="0">
                <a:solidFill>
                  <a:srgbClr val="FFFF00"/>
                </a:solidFill>
                <a:latin typeface="Arial" pitchFamily="34" charset="0"/>
                <a:cs typeface="Arial" pitchFamily="34" charset="0"/>
              </a:rPr>
              <a:t>esviación </a:t>
            </a:r>
            <a:r>
              <a:rPr lang="es-MX" dirty="0">
                <a:solidFill>
                  <a:srgbClr val="FFFF00"/>
                </a:solidFill>
                <a:latin typeface="Arial" pitchFamily="34" charset="0"/>
                <a:cs typeface="Arial" pitchFamily="34" charset="0"/>
              </a:rPr>
              <a:t>de la atención hacia </a:t>
            </a:r>
            <a:r>
              <a:rPr lang="es-MX" dirty="0" smtClean="0">
                <a:solidFill>
                  <a:srgbClr val="FFFF00"/>
                </a:solidFill>
                <a:latin typeface="Arial" pitchFamily="34" charset="0"/>
                <a:cs typeface="Arial" pitchFamily="34" charset="0"/>
              </a:rPr>
              <a:t>otra situación</a:t>
            </a:r>
            <a:r>
              <a:rPr lang="es-MX" dirty="0">
                <a:solidFill>
                  <a:srgbClr val="FFFF00"/>
                </a:solidFill>
                <a:latin typeface="Arial" pitchFamily="34" charset="0"/>
                <a:cs typeface="Arial" pitchFamily="34" charset="0"/>
              </a:rPr>
              <a:t>, </a:t>
            </a:r>
            <a:endParaRPr lang="es-MX" dirty="0" smtClean="0">
              <a:solidFill>
                <a:srgbClr val="FFFF00"/>
              </a:solidFill>
              <a:latin typeface="Arial" pitchFamily="34" charset="0"/>
              <a:cs typeface="Arial" pitchFamily="34" charset="0"/>
            </a:endParaRPr>
          </a:p>
          <a:p>
            <a:pPr algn="just"/>
            <a:r>
              <a:rPr lang="es-MX" dirty="0">
                <a:solidFill>
                  <a:srgbClr val="FFFF00"/>
                </a:solidFill>
                <a:latin typeface="Arial" pitchFamily="34" charset="0"/>
                <a:cs typeface="Arial" pitchFamily="34" charset="0"/>
              </a:rPr>
              <a:t>E</a:t>
            </a:r>
            <a:r>
              <a:rPr lang="es-MX" dirty="0" smtClean="0">
                <a:solidFill>
                  <a:srgbClr val="FFFF00"/>
                </a:solidFill>
                <a:latin typeface="Arial" pitchFamily="34" charset="0"/>
                <a:cs typeface="Arial" pitchFamily="34" charset="0"/>
              </a:rPr>
              <a:t>l </a:t>
            </a:r>
            <a:r>
              <a:rPr lang="es-MX" dirty="0">
                <a:solidFill>
                  <a:srgbClr val="FFFF00"/>
                </a:solidFill>
                <a:latin typeface="Arial" pitchFamily="34" charset="0"/>
                <a:cs typeface="Arial" pitchFamily="34" charset="0"/>
              </a:rPr>
              <a:t>cambio de percepción del </a:t>
            </a:r>
            <a:r>
              <a:rPr lang="es-MX" dirty="0" smtClean="0">
                <a:solidFill>
                  <a:srgbClr val="FFFF00"/>
                </a:solidFill>
                <a:latin typeface="Arial" pitchFamily="34" charset="0"/>
                <a:cs typeface="Arial" pitchFamily="34" charset="0"/>
              </a:rPr>
              <a:t>individuo sobre </a:t>
            </a:r>
            <a:r>
              <a:rPr lang="es-MX" dirty="0">
                <a:solidFill>
                  <a:srgbClr val="FFFF00"/>
                </a:solidFill>
                <a:latin typeface="Arial" pitchFamily="34" charset="0"/>
                <a:cs typeface="Arial" pitchFamily="34" charset="0"/>
              </a:rPr>
              <a:t>el acontecimiento </a:t>
            </a:r>
            <a:r>
              <a:rPr lang="es-MX" dirty="0" smtClean="0">
                <a:solidFill>
                  <a:srgbClr val="FFFF00"/>
                </a:solidFill>
                <a:latin typeface="Arial" pitchFamily="34" charset="0"/>
                <a:cs typeface="Arial" pitchFamily="34" charset="0"/>
              </a:rPr>
              <a:t>penoso, </a:t>
            </a:r>
          </a:p>
          <a:p>
            <a:pPr algn="just"/>
            <a:r>
              <a:rPr lang="es-MX" dirty="0">
                <a:solidFill>
                  <a:srgbClr val="FFFF00"/>
                </a:solidFill>
                <a:latin typeface="Arial" pitchFamily="34" charset="0"/>
                <a:cs typeface="Arial" pitchFamily="34" charset="0"/>
              </a:rPr>
              <a:t>M</a:t>
            </a:r>
            <a:r>
              <a:rPr lang="es-MX" dirty="0" smtClean="0">
                <a:solidFill>
                  <a:srgbClr val="FFFF00"/>
                </a:solidFill>
                <a:latin typeface="Arial" pitchFamily="34" charset="0"/>
                <a:cs typeface="Arial" pitchFamily="34" charset="0"/>
              </a:rPr>
              <a:t>odulación </a:t>
            </a:r>
            <a:r>
              <a:rPr lang="es-MX" dirty="0">
                <a:solidFill>
                  <a:srgbClr val="FFFF00"/>
                </a:solidFill>
                <a:latin typeface="Arial" pitchFamily="34" charset="0"/>
                <a:cs typeface="Arial" pitchFamily="34" charset="0"/>
              </a:rPr>
              <a:t>de la </a:t>
            </a:r>
            <a:r>
              <a:rPr lang="es-MX" dirty="0" smtClean="0">
                <a:solidFill>
                  <a:srgbClr val="FFFF00"/>
                </a:solidFill>
                <a:latin typeface="Arial" pitchFamily="34" charset="0"/>
                <a:cs typeface="Arial" pitchFamily="34" charset="0"/>
              </a:rPr>
              <a:t>respuesta emocional </a:t>
            </a:r>
            <a:r>
              <a:rPr lang="es-MX" sz="1600" dirty="0" smtClean="0">
                <a:solidFill>
                  <a:srgbClr val="FFFF00"/>
                </a:solidFill>
                <a:latin typeface="Arial" pitchFamily="34" charset="0"/>
                <a:cs typeface="Arial" pitchFamily="34" charset="0"/>
              </a:rPr>
              <a:t>(Morales, 2006; </a:t>
            </a:r>
            <a:r>
              <a:rPr lang="es-MX" sz="1600" dirty="0" err="1" smtClean="0">
                <a:solidFill>
                  <a:srgbClr val="FFFF00"/>
                </a:solidFill>
                <a:latin typeface="Arial" pitchFamily="34" charset="0"/>
                <a:cs typeface="Arial" pitchFamily="34" charset="0"/>
              </a:rPr>
              <a:t>Reijntjes</a:t>
            </a:r>
            <a:r>
              <a:rPr lang="es-MX" sz="1600" dirty="0" smtClean="0">
                <a:solidFill>
                  <a:srgbClr val="FFFF00"/>
                </a:solidFill>
                <a:latin typeface="Arial" pitchFamily="34" charset="0"/>
                <a:cs typeface="Arial" pitchFamily="34" charset="0"/>
              </a:rPr>
              <a:t>, </a:t>
            </a:r>
            <a:r>
              <a:rPr lang="es-MX" sz="1600" dirty="0" err="1" smtClean="0">
                <a:solidFill>
                  <a:srgbClr val="FFFF00"/>
                </a:solidFill>
                <a:latin typeface="Arial" pitchFamily="34" charset="0"/>
                <a:cs typeface="Arial" pitchFamily="34" charset="0"/>
              </a:rPr>
              <a:t>Stegge</a:t>
            </a:r>
            <a:r>
              <a:rPr lang="es-MX" sz="1600" dirty="0" smtClean="0">
                <a:solidFill>
                  <a:srgbClr val="FFFF00"/>
                </a:solidFill>
                <a:latin typeface="Arial" pitchFamily="34" charset="0"/>
                <a:cs typeface="Arial" pitchFamily="34" charset="0"/>
              </a:rPr>
              <a:t> y </a:t>
            </a:r>
            <a:r>
              <a:rPr lang="es-MX" sz="1600" dirty="0" err="1" smtClean="0">
                <a:solidFill>
                  <a:srgbClr val="FFFF00"/>
                </a:solidFill>
                <a:latin typeface="Arial" pitchFamily="34" charset="0"/>
                <a:cs typeface="Arial" pitchFamily="34" charset="0"/>
              </a:rPr>
              <a:t>Terwogt</a:t>
            </a:r>
            <a:r>
              <a:rPr lang="es-MX" sz="1600" dirty="0" smtClean="0">
                <a:solidFill>
                  <a:srgbClr val="FFFF00"/>
                </a:solidFill>
                <a:latin typeface="Arial" pitchFamily="34" charset="0"/>
                <a:cs typeface="Arial" pitchFamily="34" charset="0"/>
              </a:rPr>
              <a:t>, 2006; </a:t>
            </a:r>
            <a:r>
              <a:rPr lang="es-MX" sz="1600" dirty="0" err="1" smtClean="0">
                <a:solidFill>
                  <a:srgbClr val="FFFF00"/>
                </a:solidFill>
                <a:latin typeface="Arial" pitchFamily="34" charset="0"/>
                <a:cs typeface="Arial" pitchFamily="34" charset="0"/>
              </a:rPr>
              <a:t>Delaney</a:t>
            </a:r>
            <a:r>
              <a:rPr lang="es-MX" sz="1600" dirty="0" smtClean="0">
                <a:solidFill>
                  <a:srgbClr val="FFFF00"/>
                </a:solidFill>
                <a:latin typeface="Arial" pitchFamily="34" charset="0"/>
                <a:cs typeface="Arial" pitchFamily="34" charset="0"/>
              </a:rPr>
              <a:t>, 2006).</a:t>
            </a:r>
            <a:endParaRPr lang="es-MX" sz="1600" dirty="0">
              <a:solidFill>
                <a:srgbClr val="FFFF00"/>
              </a:solidFill>
              <a:latin typeface="Arial" pitchFamily="34" charset="0"/>
              <a:cs typeface="Arial" pitchFamily="34" charset="0"/>
            </a:endParaRPr>
          </a:p>
        </p:txBody>
      </p:sp>
      <p:sp>
        <p:nvSpPr>
          <p:cNvPr id="4" name="3 Rectángulo redondeado"/>
          <p:cNvSpPr/>
          <p:nvPr/>
        </p:nvSpPr>
        <p:spPr>
          <a:xfrm>
            <a:off x="179512" y="345945"/>
            <a:ext cx="8856984" cy="792088"/>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3200" b="1" kern="0" dirty="0" smtClean="0">
                <a:solidFill>
                  <a:srgbClr val="FFFF00"/>
                </a:solidFill>
                <a:effectLst>
                  <a:glow rad="139700">
                    <a:srgbClr val="4BACC6">
                      <a:satMod val="175000"/>
                      <a:alpha val="40000"/>
                    </a:srgbClr>
                  </a:glow>
                  <a:outerShdw blurRad="38100" dist="38100" dir="2700000" algn="tl">
                    <a:srgbClr val="000000">
                      <a:alpha val="43137"/>
                    </a:srgbClr>
                  </a:outerShdw>
                </a:effectLst>
                <a:latin typeface="Calibri"/>
              </a:rPr>
              <a:t>ESTRATEGIAS DE AUTORREGULACIÓN EMOCIONAL </a:t>
            </a:r>
            <a:endParaRPr kumimoji="0" lang="es-MX" sz="32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ndParaRPr>
          </a:p>
        </p:txBody>
      </p:sp>
      <p:sp>
        <p:nvSpPr>
          <p:cNvPr id="7" name="6 Rectángulo"/>
          <p:cNvSpPr/>
          <p:nvPr/>
        </p:nvSpPr>
        <p:spPr>
          <a:xfrm>
            <a:off x="0" y="6427113"/>
            <a:ext cx="8568952" cy="430887"/>
          </a:xfrm>
          <a:prstGeom prst="rect">
            <a:avLst/>
          </a:prstGeom>
        </p:spPr>
        <p:txBody>
          <a:bodyPr wrap="square">
            <a:spAutoFit/>
          </a:bodyPr>
          <a:lstStyle/>
          <a:p>
            <a:r>
              <a:rPr lang="es-MX" sz="1100" dirty="0">
                <a:solidFill>
                  <a:srgbClr val="FFFF00"/>
                </a:solidFill>
              </a:rPr>
              <a:t>Cuervo Martínez, A. &amp; </a:t>
            </a:r>
            <a:r>
              <a:rPr lang="es-MX" sz="1100" dirty="0" err="1">
                <a:solidFill>
                  <a:srgbClr val="FFFF00"/>
                </a:solidFill>
              </a:rPr>
              <a:t>Izzedin</a:t>
            </a:r>
            <a:r>
              <a:rPr lang="es-MX" sz="1100" dirty="0">
                <a:solidFill>
                  <a:srgbClr val="FFFF00"/>
                </a:solidFill>
              </a:rPr>
              <a:t> Bouquet, R. (2007). Tristeza, Depresión y Estrategias de Autorregulación en Niños. </a:t>
            </a:r>
            <a:r>
              <a:rPr lang="es-MX" sz="1100" i="1" dirty="0">
                <a:solidFill>
                  <a:srgbClr val="FFFF00"/>
                </a:solidFill>
              </a:rPr>
              <a:t>Tesis Psicológica, </a:t>
            </a:r>
            <a:r>
              <a:rPr lang="es-MX" sz="1100" dirty="0">
                <a:solidFill>
                  <a:srgbClr val="FFFF00"/>
                </a:solidFill>
              </a:rPr>
              <a:t>(2) 35-47. Recuperado de http://www.redalyc.org/articulo.oa?id=139012670004 </a:t>
            </a:r>
          </a:p>
        </p:txBody>
      </p:sp>
    </p:spTree>
    <p:extLst>
      <p:ext uri="{BB962C8B-B14F-4D97-AF65-F5344CB8AC3E}">
        <p14:creationId xmlns:p14="http://schemas.microsoft.com/office/powerpoint/2010/main" val="4897667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548680"/>
            <a:ext cx="8496944" cy="5577483"/>
          </a:xfrm>
        </p:spPr>
        <p:txBody>
          <a:bodyPr>
            <a:normAutofit/>
          </a:bodyPr>
          <a:lstStyle/>
          <a:p>
            <a:pPr lvl="0" algn="just">
              <a:buFont typeface="Arial"/>
              <a:buChar char="•"/>
            </a:pPr>
            <a:r>
              <a:rPr lang="es-MX" dirty="0" smtClean="0">
                <a:solidFill>
                  <a:srgbClr val="FFFF00"/>
                </a:solidFill>
                <a:latin typeface="Arial" pitchFamily="34" charset="0"/>
                <a:cs typeface="Arial" pitchFamily="34" charset="0"/>
              </a:rPr>
              <a:t>Herramientas </a:t>
            </a:r>
            <a:r>
              <a:rPr lang="es-MX" dirty="0">
                <a:solidFill>
                  <a:srgbClr val="FFFF00"/>
                </a:solidFill>
                <a:latin typeface="Arial" pitchFamily="34" charset="0"/>
                <a:cs typeface="Arial" pitchFamily="34" charset="0"/>
              </a:rPr>
              <a:t>para la </a:t>
            </a:r>
            <a:r>
              <a:rPr lang="es-MX" dirty="0" smtClean="0">
                <a:solidFill>
                  <a:srgbClr val="FFFF00"/>
                </a:solidFill>
                <a:latin typeface="Arial" pitchFamily="34" charset="0"/>
                <a:cs typeface="Arial" pitchFamily="34" charset="0"/>
              </a:rPr>
              <a:t>regulación: enseñar </a:t>
            </a:r>
            <a:r>
              <a:rPr lang="es-MX" dirty="0">
                <a:solidFill>
                  <a:srgbClr val="FFFF00"/>
                </a:solidFill>
                <a:latin typeface="Arial" pitchFamily="34" charset="0"/>
                <a:cs typeface="Arial" pitchFamily="34" charset="0"/>
              </a:rPr>
              <a:t>estrategias de </a:t>
            </a:r>
            <a:r>
              <a:rPr lang="es-MX" dirty="0" smtClean="0">
                <a:solidFill>
                  <a:srgbClr val="FFFF00"/>
                </a:solidFill>
                <a:latin typeface="Arial" pitchFamily="34" charset="0"/>
                <a:cs typeface="Arial" pitchFamily="34" charset="0"/>
              </a:rPr>
              <a:t>diálogo </a:t>
            </a:r>
            <a:r>
              <a:rPr lang="es-MX" dirty="0">
                <a:solidFill>
                  <a:srgbClr val="FFFF00"/>
                </a:solidFill>
                <a:latin typeface="Arial" pitchFamily="34" charset="0"/>
                <a:cs typeface="Arial" pitchFamily="34" charset="0"/>
              </a:rPr>
              <a:t>interno y/o técnicas de relajación</a:t>
            </a:r>
            <a:r>
              <a:rPr lang="es-MX" dirty="0" smtClean="0">
                <a:solidFill>
                  <a:srgbClr val="FFFF00"/>
                </a:solidFill>
                <a:latin typeface="Arial" pitchFamily="34" charset="0"/>
                <a:cs typeface="Arial" pitchFamily="34" charset="0"/>
              </a:rPr>
              <a:t>.</a:t>
            </a:r>
          </a:p>
          <a:p>
            <a:pPr lvl="0" algn="just">
              <a:buFont typeface="Arial"/>
              <a:buChar char="•"/>
            </a:pPr>
            <a:endParaRPr lang="es-MX" sz="1400" dirty="0">
              <a:solidFill>
                <a:srgbClr val="FFFF00"/>
              </a:solidFill>
              <a:latin typeface="Arial" pitchFamily="34" charset="0"/>
              <a:cs typeface="Arial" pitchFamily="34" charset="0"/>
            </a:endParaRPr>
          </a:p>
          <a:p>
            <a:pPr lvl="0" algn="just">
              <a:buFont typeface="Arial"/>
              <a:buChar char="•"/>
            </a:pPr>
            <a:r>
              <a:rPr lang="es-MX" dirty="0" smtClean="0">
                <a:solidFill>
                  <a:srgbClr val="FFFF00"/>
                </a:solidFill>
                <a:latin typeface="Arial" pitchFamily="34" charset="0"/>
                <a:cs typeface="Arial" pitchFamily="34" charset="0"/>
              </a:rPr>
              <a:t>Fomentar </a:t>
            </a:r>
            <a:r>
              <a:rPr lang="es-MX" dirty="0">
                <a:solidFill>
                  <a:srgbClr val="FFFF00"/>
                </a:solidFill>
                <a:latin typeface="Arial" pitchFamily="34" charset="0"/>
                <a:cs typeface="Arial" pitchFamily="34" charset="0"/>
              </a:rPr>
              <a:t>el pensamiento positivo, </a:t>
            </a:r>
            <a:r>
              <a:rPr lang="es-MX" dirty="0" smtClean="0">
                <a:solidFill>
                  <a:srgbClr val="FFFF00"/>
                </a:solidFill>
                <a:latin typeface="Arial" pitchFamily="34" charset="0"/>
                <a:cs typeface="Arial" pitchFamily="34" charset="0"/>
              </a:rPr>
              <a:t>evitando generar </a:t>
            </a:r>
            <a:r>
              <a:rPr lang="es-MX" dirty="0">
                <a:solidFill>
                  <a:srgbClr val="FFFF00"/>
                </a:solidFill>
                <a:latin typeface="Arial" pitchFamily="34" charset="0"/>
                <a:cs typeface="Arial" pitchFamily="34" charset="0"/>
              </a:rPr>
              <a:t>emociones desagradables.</a:t>
            </a:r>
          </a:p>
          <a:p>
            <a:endParaRPr lang="es-MX" sz="4000" dirty="0">
              <a:latin typeface="Arial" pitchFamily="34" charset="0"/>
              <a:cs typeface="Arial" pitchFamily="34" charset="0"/>
            </a:endParaRPr>
          </a:p>
        </p:txBody>
      </p:sp>
      <p:sp>
        <p:nvSpPr>
          <p:cNvPr id="4" name="3 Rectángulo"/>
          <p:cNvSpPr/>
          <p:nvPr/>
        </p:nvSpPr>
        <p:spPr>
          <a:xfrm>
            <a:off x="0" y="6427113"/>
            <a:ext cx="8568952" cy="430887"/>
          </a:xfrm>
          <a:prstGeom prst="rect">
            <a:avLst/>
          </a:prstGeom>
        </p:spPr>
        <p:txBody>
          <a:bodyPr wrap="square">
            <a:spAutoFit/>
          </a:bodyPr>
          <a:lstStyle/>
          <a:p>
            <a:r>
              <a:rPr lang="es-MX" sz="1100" dirty="0">
                <a:solidFill>
                  <a:srgbClr val="FFFF00"/>
                </a:solidFill>
              </a:rPr>
              <a:t>Cuervo Martínez, A. &amp; </a:t>
            </a:r>
            <a:r>
              <a:rPr lang="es-MX" sz="1100" dirty="0" err="1">
                <a:solidFill>
                  <a:srgbClr val="FFFF00"/>
                </a:solidFill>
              </a:rPr>
              <a:t>Izzedin</a:t>
            </a:r>
            <a:r>
              <a:rPr lang="es-MX" sz="1100" dirty="0">
                <a:solidFill>
                  <a:srgbClr val="FFFF00"/>
                </a:solidFill>
              </a:rPr>
              <a:t> Bouquet, R. (2007). Tristeza, Depresión y Estrategias de Autorregulación en Niños. </a:t>
            </a:r>
            <a:r>
              <a:rPr lang="es-MX" sz="1100" i="1" dirty="0">
                <a:solidFill>
                  <a:srgbClr val="FFFF00"/>
                </a:solidFill>
              </a:rPr>
              <a:t>Tesis Psicológica, </a:t>
            </a:r>
            <a:r>
              <a:rPr lang="es-MX" sz="1100" dirty="0">
                <a:solidFill>
                  <a:srgbClr val="FFFF00"/>
                </a:solidFill>
              </a:rPr>
              <a:t>(2) 35-47. Recuperado de http://www.redalyc.org/articulo.oa?id=139012670004 </a:t>
            </a:r>
          </a:p>
        </p:txBody>
      </p:sp>
      <p:pic>
        <p:nvPicPr>
          <p:cNvPr id="16386" name="Picture 2" descr="http://www.nuevahumanidad.org/wp-content/uploads/2015/02/Proposito-641-Pensamiento-Positivo.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5885"/>
          <a:stretch/>
        </p:blipFill>
        <p:spPr bwMode="auto">
          <a:xfrm>
            <a:off x="1043608" y="3432919"/>
            <a:ext cx="2138979" cy="302943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entusiasmado.com/wp-content/uploads/2013/04/un-solo-pensamiento-positivo-por-la-ma%C3%B1ana.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8627"/>
          <a:stretch/>
        </p:blipFill>
        <p:spPr bwMode="auto">
          <a:xfrm>
            <a:off x="3347864" y="3573016"/>
            <a:ext cx="4702696" cy="2540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264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lstStyle/>
          <a:p>
            <a:pPr marL="0" indent="0" algn="just">
              <a:buNone/>
            </a:pPr>
            <a:r>
              <a:rPr lang="es-MX" dirty="0">
                <a:solidFill>
                  <a:srgbClr val="FFFF00"/>
                </a:solidFill>
                <a:latin typeface="Arial" pitchFamily="34" charset="0"/>
                <a:cs typeface="Arial" pitchFamily="34" charset="0"/>
              </a:rPr>
              <a:t>1. Relajación muscular: Esta técnica trata de eliminar la tensión muscular que es una de las manifestaciones fisiológicas más habituales de la activación emocional.</a:t>
            </a:r>
          </a:p>
        </p:txBody>
      </p:sp>
      <p:pic>
        <p:nvPicPr>
          <p:cNvPr id="17410" name="Picture 2" descr="http://2.bp.blogspot.com/-c1kid_172u8/VDd498JJFRI/AAAAAAAAMwQ/s3ug5d2Z61c/s900/relajacio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852936"/>
            <a:ext cx="576262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436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lstStyle/>
          <a:p>
            <a:pPr marL="0" indent="0" algn="just">
              <a:buNone/>
            </a:pPr>
            <a:r>
              <a:rPr lang="es-MX" dirty="0">
                <a:solidFill>
                  <a:srgbClr val="FFFF00"/>
                </a:solidFill>
                <a:latin typeface="Arial" pitchFamily="34" charset="0"/>
                <a:cs typeface="Arial" pitchFamily="34" charset="0"/>
              </a:rPr>
              <a:t>2. Respiración profunda o </a:t>
            </a:r>
            <a:r>
              <a:rPr lang="es-MX" dirty="0" smtClean="0">
                <a:solidFill>
                  <a:srgbClr val="FFFF00"/>
                </a:solidFill>
                <a:latin typeface="Arial" pitchFamily="34" charset="0"/>
                <a:cs typeface="Arial" pitchFamily="34" charset="0"/>
              </a:rPr>
              <a:t>abdominal</a:t>
            </a:r>
            <a:r>
              <a:rPr lang="es-MX" dirty="0">
                <a:solidFill>
                  <a:srgbClr val="FFFF00"/>
                </a:solidFill>
                <a:latin typeface="Arial" pitchFamily="34" charset="0"/>
                <a:cs typeface="Arial" pitchFamily="34" charset="0"/>
              </a:rPr>
              <a:t>: es otra técnica que también se centra en el control de las reacciones fisiológicas que se producen ante las situaciones emocionales (la aceleración de la respiración), pero es más fácil de aprender y de aplicar que la relajación muscular</a:t>
            </a:r>
          </a:p>
        </p:txBody>
      </p:sp>
      <p:sp>
        <p:nvSpPr>
          <p:cNvPr id="4" name="3 Rectángulo"/>
          <p:cNvSpPr/>
          <p:nvPr/>
        </p:nvSpPr>
        <p:spPr>
          <a:xfrm>
            <a:off x="0" y="6427113"/>
            <a:ext cx="8568952" cy="430887"/>
          </a:xfrm>
          <a:prstGeom prst="rect">
            <a:avLst/>
          </a:prstGeom>
        </p:spPr>
        <p:txBody>
          <a:bodyPr wrap="square">
            <a:spAutoFit/>
          </a:bodyPr>
          <a:lstStyle/>
          <a:p>
            <a:r>
              <a:rPr lang="es-MX" sz="1100" dirty="0">
                <a:solidFill>
                  <a:srgbClr val="FFFF00"/>
                </a:solidFill>
              </a:rPr>
              <a:t>Cuervo Martínez, A. &amp; </a:t>
            </a:r>
            <a:r>
              <a:rPr lang="es-MX" sz="1100" dirty="0" err="1">
                <a:solidFill>
                  <a:srgbClr val="FFFF00"/>
                </a:solidFill>
              </a:rPr>
              <a:t>Izzedin</a:t>
            </a:r>
            <a:r>
              <a:rPr lang="es-MX" sz="1100" dirty="0">
                <a:solidFill>
                  <a:srgbClr val="FFFF00"/>
                </a:solidFill>
              </a:rPr>
              <a:t> Bouquet, R. (2007). Tristeza, Depresión y Estrategias de Autorregulación en Niños. </a:t>
            </a:r>
            <a:r>
              <a:rPr lang="es-MX" sz="1100" i="1" dirty="0">
                <a:solidFill>
                  <a:srgbClr val="FFFF00"/>
                </a:solidFill>
              </a:rPr>
              <a:t>Tesis Psicológica, </a:t>
            </a:r>
            <a:r>
              <a:rPr lang="es-MX" sz="1100" dirty="0">
                <a:solidFill>
                  <a:srgbClr val="FFFF00"/>
                </a:solidFill>
              </a:rPr>
              <a:t>(2) 35-47. Recuperado de http://www.redalyc.org/articulo.oa?id=139012670004 </a:t>
            </a:r>
          </a:p>
        </p:txBody>
      </p:sp>
      <p:pic>
        <p:nvPicPr>
          <p:cNvPr id="18434" name="Picture 2" descr="http://www.clinicamoreno.com/imagenes/relajacio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4005063"/>
            <a:ext cx="2829497" cy="242204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www.saludalia.com/Uploads/saludalia.com/ImagenesGrandes/aprenda-a-relajarse-usted-mismo.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4267964"/>
            <a:ext cx="2697563" cy="2159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8259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a:bodyPr>
          <a:lstStyle/>
          <a:p>
            <a:pPr marL="0" indent="0" algn="just">
              <a:buNone/>
            </a:pPr>
            <a:r>
              <a:rPr lang="es-MX" dirty="0">
                <a:solidFill>
                  <a:srgbClr val="FFFF00"/>
                </a:solidFill>
                <a:latin typeface="Arial" pitchFamily="34" charset="0"/>
                <a:cs typeface="Arial" pitchFamily="34" charset="0"/>
              </a:rPr>
              <a:t>3. Pensamiento positivo</a:t>
            </a:r>
            <a:r>
              <a:rPr lang="es-MX" dirty="0" smtClean="0">
                <a:solidFill>
                  <a:srgbClr val="FFFF00"/>
                </a:solidFill>
                <a:latin typeface="Arial" pitchFamily="34" charset="0"/>
                <a:cs typeface="Arial" pitchFamily="34" charset="0"/>
              </a:rPr>
              <a:t>: es </a:t>
            </a:r>
            <a:r>
              <a:rPr lang="es-MX" dirty="0">
                <a:solidFill>
                  <a:srgbClr val="FFFF00"/>
                </a:solidFill>
                <a:latin typeface="Arial" pitchFamily="34" charset="0"/>
                <a:cs typeface="Arial" pitchFamily="34" charset="0"/>
              </a:rPr>
              <a:t>darse cuenta que se están teniendo pensamientos que </a:t>
            </a:r>
            <a:r>
              <a:rPr lang="es-MX" dirty="0" smtClean="0">
                <a:solidFill>
                  <a:srgbClr val="FFFF00"/>
                </a:solidFill>
                <a:latin typeface="Arial" pitchFamily="34" charset="0"/>
                <a:cs typeface="Arial" pitchFamily="34" charset="0"/>
              </a:rPr>
              <a:t>traen </a:t>
            </a:r>
            <a:r>
              <a:rPr lang="es-MX" dirty="0">
                <a:solidFill>
                  <a:srgbClr val="FFFF00"/>
                </a:solidFill>
                <a:latin typeface="Arial" pitchFamily="34" charset="0"/>
                <a:cs typeface="Arial" pitchFamily="34" charset="0"/>
              </a:rPr>
              <a:t>emociones desagradables y sustituirlos por otros. </a:t>
            </a:r>
            <a:endParaRPr lang="es-MX" dirty="0" smtClean="0">
              <a:solidFill>
                <a:srgbClr val="FFFF00"/>
              </a:solidFill>
              <a:latin typeface="Arial" pitchFamily="34" charset="0"/>
              <a:cs typeface="Arial" pitchFamily="34" charset="0"/>
            </a:endParaRPr>
          </a:p>
          <a:p>
            <a:pPr marL="0" indent="0" algn="just">
              <a:buNone/>
            </a:pPr>
            <a:r>
              <a:rPr lang="es-MX" dirty="0">
                <a:solidFill>
                  <a:srgbClr val="FFFF00"/>
                </a:solidFill>
                <a:latin typeface="Arial" pitchFamily="34" charset="0"/>
                <a:cs typeface="Arial" pitchFamily="34" charset="0"/>
              </a:rPr>
              <a:t/>
            </a:r>
            <a:br>
              <a:rPr lang="es-MX" dirty="0">
                <a:solidFill>
                  <a:srgbClr val="FFFF00"/>
                </a:solidFill>
                <a:latin typeface="Arial" pitchFamily="34" charset="0"/>
                <a:cs typeface="Arial" pitchFamily="34" charset="0"/>
              </a:rPr>
            </a:br>
            <a:r>
              <a:rPr lang="es-MX" dirty="0">
                <a:solidFill>
                  <a:srgbClr val="FFFF00"/>
                </a:solidFill>
                <a:latin typeface="Arial" pitchFamily="34" charset="0"/>
                <a:cs typeface="Arial" pitchFamily="34" charset="0"/>
              </a:rPr>
              <a:t/>
            </a:r>
            <a:br>
              <a:rPr lang="es-MX" dirty="0">
                <a:solidFill>
                  <a:srgbClr val="FFFF00"/>
                </a:solidFill>
                <a:latin typeface="Arial" pitchFamily="34" charset="0"/>
                <a:cs typeface="Arial" pitchFamily="34" charset="0"/>
              </a:rPr>
            </a:br>
            <a:endParaRPr lang="es-MX" dirty="0">
              <a:solidFill>
                <a:srgbClr val="FFFF00"/>
              </a:solidFill>
              <a:latin typeface="Arial" pitchFamily="34" charset="0"/>
              <a:cs typeface="Arial" pitchFamily="34" charset="0"/>
            </a:endParaRPr>
          </a:p>
        </p:txBody>
      </p:sp>
      <p:sp>
        <p:nvSpPr>
          <p:cNvPr id="4" name="3 Flecha derecha"/>
          <p:cNvSpPr/>
          <p:nvPr/>
        </p:nvSpPr>
        <p:spPr>
          <a:xfrm>
            <a:off x="6444208" y="5661248"/>
            <a:ext cx="2520280" cy="100811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i="1" dirty="0" smtClean="0">
                <a:solidFill>
                  <a:schemeClr val="tx1">
                    <a:lumMod val="95000"/>
                    <a:lumOff val="5000"/>
                  </a:schemeClr>
                </a:solidFill>
                <a:effectLst>
                  <a:outerShdw blurRad="38100" dist="38100" dir="2700000" algn="tl">
                    <a:srgbClr val="000000">
                      <a:alpha val="43137"/>
                    </a:srgbClr>
                  </a:outerShdw>
                </a:effectLst>
              </a:rPr>
              <a:t>EJEMPLOS </a:t>
            </a:r>
            <a:endParaRPr lang="es-MX" sz="2000" b="1" i="1" dirty="0">
              <a:solidFill>
                <a:schemeClr val="tx1">
                  <a:lumMod val="95000"/>
                  <a:lumOff val="5000"/>
                </a:schemeClr>
              </a:solidFill>
              <a:effectLst>
                <a:outerShdw blurRad="38100" dist="38100" dir="2700000" algn="tl">
                  <a:srgbClr val="000000">
                    <a:alpha val="43137"/>
                  </a:srgbClr>
                </a:outerShdw>
              </a:effectLst>
            </a:endParaRPr>
          </a:p>
        </p:txBody>
      </p:sp>
      <p:pic>
        <p:nvPicPr>
          <p:cNvPr id="19458" name="Picture 2" descr="http://www.aulafacil.com/uploads/cursos/2522/editor/070614.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468996"/>
            <a:ext cx="3169915" cy="4222972"/>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0" y="6427113"/>
            <a:ext cx="8568952" cy="430887"/>
          </a:xfrm>
          <a:prstGeom prst="rect">
            <a:avLst/>
          </a:prstGeom>
        </p:spPr>
        <p:txBody>
          <a:bodyPr wrap="square">
            <a:spAutoFit/>
          </a:bodyPr>
          <a:lstStyle/>
          <a:p>
            <a:r>
              <a:rPr lang="es-MX" sz="1100" dirty="0">
                <a:solidFill>
                  <a:srgbClr val="FFFF00"/>
                </a:solidFill>
              </a:rPr>
              <a:t>Cuervo Martínez, A. &amp; </a:t>
            </a:r>
            <a:r>
              <a:rPr lang="es-MX" sz="1100" dirty="0" err="1">
                <a:solidFill>
                  <a:srgbClr val="FFFF00"/>
                </a:solidFill>
              </a:rPr>
              <a:t>Izzedin</a:t>
            </a:r>
            <a:r>
              <a:rPr lang="es-MX" sz="1100" dirty="0">
                <a:solidFill>
                  <a:srgbClr val="FFFF00"/>
                </a:solidFill>
              </a:rPr>
              <a:t> Bouquet, R. (2007). Tristeza, Depresión y Estrategias de Autorregulación en Niños. </a:t>
            </a:r>
            <a:r>
              <a:rPr lang="es-MX" sz="1100" i="1" dirty="0">
                <a:solidFill>
                  <a:srgbClr val="FFFF00"/>
                </a:solidFill>
              </a:rPr>
              <a:t>Tesis Psicológica, </a:t>
            </a:r>
            <a:r>
              <a:rPr lang="es-MX" sz="1100" dirty="0">
                <a:solidFill>
                  <a:srgbClr val="FFFF00"/>
                </a:solidFill>
              </a:rPr>
              <a:t>(2) 35-47. Recuperado de http://www.redalyc.org/articulo.oa?id=139012670004 </a:t>
            </a:r>
          </a:p>
        </p:txBody>
      </p:sp>
    </p:spTree>
    <p:extLst>
      <p:ext uri="{BB962C8B-B14F-4D97-AF65-F5344CB8AC3E}">
        <p14:creationId xmlns:p14="http://schemas.microsoft.com/office/powerpoint/2010/main" val="28701761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705590466"/>
              </p:ext>
            </p:extLst>
          </p:nvPr>
        </p:nvGraphicFramePr>
        <p:xfrm>
          <a:off x="35496" y="0"/>
          <a:ext cx="9108504" cy="6858001"/>
        </p:xfrm>
        <a:graphic>
          <a:graphicData uri="http://schemas.openxmlformats.org/drawingml/2006/table">
            <a:tbl>
              <a:tblPr firstRow="1" firstCol="1" lastRow="1" lastCol="1" bandRow="1" bandCol="1"/>
              <a:tblGrid>
                <a:gridCol w="1584176"/>
                <a:gridCol w="3762164"/>
                <a:gridCol w="3762164"/>
              </a:tblGrid>
              <a:tr h="560288">
                <a:tc>
                  <a:txBody>
                    <a:bodyPr/>
                    <a:lstStyle/>
                    <a:p>
                      <a:pPr algn="ctr">
                        <a:spcAft>
                          <a:spcPts val="1000"/>
                        </a:spcAft>
                      </a:pPr>
                      <a:r>
                        <a:rPr lang="es-MX" sz="2000" b="1" i="0" dirty="0">
                          <a:solidFill>
                            <a:schemeClr val="tx1">
                              <a:lumMod val="95000"/>
                              <a:lumOff val="5000"/>
                            </a:schemeClr>
                          </a:solidFill>
                          <a:effectLst/>
                          <a:latin typeface="Verdana"/>
                          <a:cs typeface="Calibri"/>
                        </a:rPr>
                        <a:t>Situación</a:t>
                      </a:r>
                      <a:endParaRPr lang="es-MX" sz="2000" i="0" dirty="0">
                        <a:solidFill>
                          <a:schemeClr val="tx1">
                            <a:lumMod val="95000"/>
                            <a:lumOff val="5000"/>
                          </a:schemeClr>
                        </a:solidFill>
                        <a:effectLst/>
                        <a:latin typeface="Trebuchet MS"/>
                      </a:endParaRPr>
                    </a:p>
                  </a:txBody>
                  <a:tcPr marL="36500" marR="36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1000"/>
                        </a:spcAft>
                      </a:pPr>
                      <a:r>
                        <a:rPr lang="es-MX" sz="2000" b="1" i="0" dirty="0">
                          <a:solidFill>
                            <a:schemeClr val="tx1">
                              <a:lumMod val="95000"/>
                              <a:lumOff val="5000"/>
                            </a:schemeClr>
                          </a:solidFill>
                          <a:effectLst/>
                          <a:latin typeface="Verdana"/>
                          <a:cs typeface="Calibri"/>
                        </a:rPr>
                        <a:t>Pensamientos negativos</a:t>
                      </a:r>
                      <a:endParaRPr lang="es-MX" sz="2000" i="0" dirty="0">
                        <a:solidFill>
                          <a:schemeClr val="tx1">
                            <a:lumMod val="95000"/>
                            <a:lumOff val="5000"/>
                          </a:schemeClr>
                        </a:solidFill>
                        <a:effectLst/>
                        <a:latin typeface="Trebuchet MS"/>
                      </a:endParaRPr>
                    </a:p>
                  </a:txBody>
                  <a:tcPr marL="36500" marR="36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1000"/>
                        </a:spcAft>
                      </a:pPr>
                      <a:r>
                        <a:rPr lang="es-MX" sz="2000" b="1" i="0" dirty="0">
                          <a:solidFill>
                            <a:schemeClr val="tx1">
                              <a:lumMod val="95000"/>
                              <a:lumOff val="5000"/>
                            </a:schemeClr>
                          </a:solidFill>
                          <a:effectLst/>
                          <a:latin typeface="Verdana"/>
                          <a:cs typeface="Calibri"/>
                        </a:rPr>
                        <a:t>Pensamientos positivos</a:t>
                      </a:r>
                      <a:endParaRPr lang="es-MX" sz="2000" i="0" dirty="0">
                        <a:solidFill>
                          <a:schemeClr val="tx1">
                            <a:lumMod val="95000"/>
                            <a:lumOff val="5000"/>
                          </a:schemeClr>
                        </a:solidFill>
                        <a:effectLst/>
                        <a:latin typeface="Trebuchet MS"/>
                      </a:endParaRPr>
                    </a:p>
                  </a:txBody>
                  <a:tcPr marL="36500" marR="365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r h="3216355">
                <a:tc>
                  <a:txBody>
                    <a:bodyPr/>
                    <a:lstStyle/>
                    <a:p>
                      <a:pPr algn="ctr">
                        <a:spcAft>
                          <a:spcPts val="1000"/>
                        </a:spcAft>
                      </a:pPr>
                      <a:endParaRPr lang="es-MX" sz="2400" i="0" dirty="0" smtClean="0">
                        <a:solidFill>
                          <a:srgbClr val="FFFF00"/>
                        </a:solidFill>
                        <a:effectLst/>
                        <a:latin typeface="Verdana"/>
                        <a:cs typeface="Calibri"/>
                      </a:endParaRPr>
                    </a:p>
                    <a:p>
                      <a:pPr algn="ctr">
                        <a:spcAft>
                          <a:spcPts val="1000"/>
                        </a:spcAft>
                      </a:pPr>
                      <a:r>
                        <a:rPr lang="es-MX" sz="2400" i="0" dirty="0" smtClean="0">
                          <a:solidFill>
                            <a:srgbClr val="FFFF00"/>
                          </a:solidFill>
                          <a:effectLst/>
                          <a:latin typeface="Verdana"/>
                          <a:cs typeface="Calibri"/>
                        </a:rPr>
                        <a:t>Tardanza de la  pareja </a:t>
                      </a:r>
                      <a:endParaRPr lang="es-MX" sz="24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marL="342900" lvl="0" indent="-342900" algn="just">
                        <a:spcAft>
                          <a:spcPts val="0"/>
                        </a:spcAft>
                        <a:buFont typeface="Arial"/>
                        <a:buChar char="•"/>
                        <a:tabLst>
                          <a:tab pos="457200" algn="l"/>
                        </a:tabLst>
                      </a:pPr>
                      <a:r>
                        <a:rPr lang="es-MX" sz="2400" i="0" dirty="0" smtClean="0">
                          <a:solidFill>
                            <a:srgbClr val="FFFF00"/>
                          </a:solidFill>
                          <a:effectLst/>
                          <a:latin typeface="Verdana"/>
                        </a:rPr>
                        <a:t>Dónde está? Por qué no me llama?.</a:t>
                      </a:r>
                    </a:p>
                    <a:p>
                      <a:pPr marL="342900" lvl="0" indent="-342900" algn="just">
                        <a:spcAft>
                          <a:spcPts val="0"/>
                        </a:spcAft>
                        <a:buFont typeface="Arial"/>
                        <a:buChar char="•"/>
                        <a:tabLst>
                          <a:tab pos="457200" algn="l"/>
                        </a:tabLst>
                      </a:pPr>
                      <a:endParaRPr lang="es-MX" sz="1400" i="0" dirty="0">
                        <a:solidFill>
                          <a:srgbClr val="FFFF00"/>
                        </a:solidFill>
                        <a:effectLst/>
                        <a:latin typeface="Trebuchet MS"/>
                      </a:endParaRPr>
                    </a:p>
                    <a:p>
                      <a:pPr marL="342900" lvl="0" indent="-342900" algn="just">
                        <a:spcAft>
                          <a:spcPts val="0"/>
                        </a:spcAft>
                        <a:buFont typeface="Arial"/>
                        <a:buChar char="•"/>
                        <a:tabLst>
                          <a:tab pos="457200" algn="l"/>
                        </a:tabLst>
                      </a:pPr>
                      <a:r>
                        <a:rPr lang="es-MX" sz="2400" i="0" dirty="0" smtClean="0">
                          <a:solidFill>
                            <a:srgbClr val="FFFF00"/>
                          </a:solidFill>
                          <a:effectLst/>
                          <a:latin typeface="Verdana"/>
                        </a:rPr>
                        <a:t>Y si está con alguien?</a:t>
                      </a:r>
                      <a:r>
                        <a:rPr lang="es-MX" sz="2400" i="0" baseline="0" dirty="0" smtClean="0">
                          <a:solidFill>
                            <a:srgbClr val="FFFF00"/>
                          </a:solidFill>
                          <a:effectLst/>
                          <a:latin typeface="Verdana"/>
                        </a:rPr>
                        <a:t> Se estará riendo? </a:t>
                      </a:r>
                    </a:p>
                    <a:p>
                      <a:pPr marL="342900" lvl="0" indent="-342900" algn="just">
                        <a:spcAft>
                          <a:spcPts val="0"/>
                        </a:spcAft>
                        <a:buFont typeface="Arial"/>
                        <a:buChar char="•"/>
                        <a:tabLst>
                          <a:tab pos="457200" algn="l"/>
                        </a:tabLst>
                      </a:pPr>
                      <a:endParaRPr lang="es-MX" sz="1600" i="0" baseline="0" dirty="0" smtClean="0">
                        <a:solidFill>
                          <a:srgbClr val="FFFF00"/>
                        </a:solidFill>
                        <a:effectLst/>
                        <a:latin typeface="Verdana"/>
                      </a:endParaRPr>
                    </a:p>
                    <a:p>
                      <a:pPr marL="342900" lvl="0" indent="-342900" algn="just">
                        <a:spcAft>
                          <a:spcPts val="0"/>
                        </a:spcAft>
                        <a:buFont typeface="Arial"/>
                        <a:buChar char="•"/>
                        <a:tabLst>
                          <a:tab pos="457200" algn="l"/>
                        </a:tabLst>
                      </a:pPr>
                      <a:r>
                        <a:rPr lang="es-MX" sz="2400" i="0" baseline="0" dirty="0" smtClean="0">
                          <a:solidFill>
                            <a:srgbClr val="FFFF00"/>
                          </a:solidFill>
                          <a:effectLst/>
                          <a:latin typeface="Verdana"/>
                        </a:rPr>
                        <a:t>Si me es infiel, no la voy a perdonar. </a:t>
                      </a:r>
                      <a:endParaRPr lang="es-MX" sz="24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marL="342900" lvl="0" indent="-342900" algn="l">
                        <a:spcAft>
                          <a:spcPts val="0"/>
                        </a:spcAft>
                        <a:buFont typeface="Arial"/>
                        <a:buChar char="•"/>
                        <a:tabLst>
                          <a:tab pos="457200" algn="l"/>
                        </a:tabLst>
                      </a:pPr>
                      <a:r>
                        <a:rPr lang="es-MX" sz="2400" i="0" dirty="0" smtClean="0">
                          <a:solidFill>
                            <a:srgbClr val="FFFF00"/>
                          </a:solidFill>
                          <a:effectLst/>
                          <a:latin typeface="Verdana"/>
                        </a:rPr>
                        <a:t>Mi amorcito ya se</a:t>
                      </a:r>
                      <a:r>
                        <a:rPr lang="es-MX" sz="2400" i="0" baseline="0" dirty="0" smtClean="0">
                          <a:solidFill>
                            <a:srgbClr val="FFFF00"/>
                          </a:solidFill>
                          <a:effectLst/>
                          <a:latin typeface="Verdana"/>
                        </a:rPr>
                        <a:t> tardó…</a:t>
                      </a:r>
                    </a:p>
                    <a:p>
                      <a:pPr marL="342900" lvl="0" indent="-342900" algn="l">
                        <a:spcAft>
                          <a:spcPts val="0"/>
                        </a:spcAft>
                        <a:buFont typeface="Arial"/>
                        <a:buChar char="•"/>
                        <a:tabLst>
                          <a:tab pos="457200" algn="l"/>
                        </a:tabLst>
                      </a:pPr>
                      <a:endParaRPr lang="es-MX" sz="1600" i="0" dirty="0">
                        <a:solidFill>
                          <a:srgbClr val="FFFF00"/>
                        </a:solidFill>
                        <a:effectLst/>
                        <a:latin typeface="Trebuchet MS"/>
                      </a:endParaRPr>
                    </a:p>
                    <a:p>
                      <a:pPr marL="342900" lvl="0" indent="-342900" algn="l">
                        <a:spcAft>
                          <a:spcPts val="0"/>
                        </a:spcAft>
                        <a:buFont typeface="Arial"/>
                        <a:buChar char="•"/>
                        <a:tabLst>
                          <a:tab pos="457200" algn="l"/>
                        </a:tabLst>
                      </a:pPr>
                      <a:r>
                        <a:rPr lang="es-MX" sz="2400" i="0" dirty="0" smtClean="0">
                          <a:solidFill>
                            <a:srgbClr val="FFFF00"/>
                          </a:solidFill>
                          <a:effectLst/>
                          <a:latin typeface="Verdana"/>
                        </a:rPr>
                        <a:t>Ahorita llegará o me llamará.</a:t>
                      </a:r>
                    </a:p>
                    <a:p>
                      <a:pPr marL="342900" lvl="0" indent="-342900" algn="l">
                        <a:spcAft>
                          <a:spcPts val="0"/>
                        </a:spcAft>
                        <a:buFont typeface="Arial"/>
                        <a:buChar char="•"/>
                        <a:tabLst>
                          <a:tab pos="457200" algn="l"/>
                        </a:tabLst>
                      </a:pPr>
                      <a:endParaRPr lang="es-MX" sz="1600" i="0" dirty="0">
                        <a:solidFill>
                          <a:srgbClr val="FFFF00"/>
                        </a:solidFill>
                        <a:effectLst/>
                        <a:latin typeface="Trebuchet MS"/>
                      </a:endParaRPr>
                    </a:p>
                    <a:p>
                      <a:pPr marL="342900" lvl="0" indent="-342900" algn="l">
                        <a:spcAft>
                          <a:spcPts val="0"/>
                        </a:spcAft>
                        <a:buFont typeface="Arial"/>
                        <a:buChar char="•"/>
                        <a:tabLst>
                          <a:tab pos="457200" algn="l"/>
                        </a:tabLst>
                      </a:pPr>
                      <a:r>
                        <a:rPr lang="es-MX" sz="2400" i="0" dirty="0">
                          <a:solidFill>
                            <a:srgbClr val="FFFF00"/>
                          </a:solidFill>
                          <a:effectLst/>
                          <a:latin typeface="Verdana"/>
                        </a:rPr>
                        <a:t>Además, </a:t>
                      </a:r>
                      <a:r>
                        <a:rPr lang="es-MX" sz="2400" i="0" dirty="0" smtClean="0">
                          <a:solidFill>
                            <a:srgbClr val="FFFF00"/>
                          </a:solidFill>
                          <a:effectLst/>
                          <a:latin typeface="Verdana"/>
                        </a:rPr>
                        <a:t>casi siempre </a:t>
                      </a:r>
                      <a:r>
                        <a:rPr lang="es-MX" sz="2400" i="0" baseline="0" dirty="0" smtClean="0">
                          <a:solidFill>
                            <a:srgbClr val="FFFF00"/>
                          </a:solidFill>
                          <a:effectLst/>
                          <a:latin typeface="Verdana"/>
                        </a:rPr>
                        <a:t>es impuntual. </a:t>
                      </a:r>
                      <a:endParaRPr lang="es-MX" sz="24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r h="3081358">
                <a:tc>
                  <a:txBody>
                    <a:bodyPr/>
                    <a:lstStyle/>
                    <a:p>
                      <a:pPr algn="ctr">
                        <a:spcAft>
                          <a:spcPts val="1000"/>
                        </a:spcAft>
                      </a:pPr>
                      <a:endParaRPr lang="es-MX" sz="2400" i="0" dirty="0" smtClean="0">
                        <a:solidFill>
                          <a:srgbClr val="FFFF00"/>
                        </a:solidFill>
                        <a:effectLst/>
                        <a:latin typeface="Verdana"/>
                        <a:cs typeface="Calibri"/>
                      </a:endParaRPr>
                    </a:p>
                    <a:p>
                      <a:pPr algn="ctr">
                        <a:spcAft>
                          <a:spcPts val="1000"/>
                        </a:spcAft>
                      </a:pPr>
                      <a:r>
                        <a:rPr lang="es-MX" sz="2400" i="0" dirty="0" smtClean="0">
                          <a:solidFill>
                            <a:srgbClr val="FFFF00"/>
                          </a:solidFill>
                          <a:effectLst/>
                          <a:latin typeface="Verdana"/>
                          <a:cs typeface="Calibri"/>
                        </a:rPr>
                        <a:t>Ante un examen difícil  </a:t>
                      </a:r>
                      <a:endParaRPr lang="es-MX" sz="24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342900" lvl="0" indent="-342900" algn="just">
                        <a:spcAft>
                          <a:spcPts val="0"/>
                        </a:spcAft>
                        <a:buFont typeface="Arial"/>
                        <a:buChar char="•"/>
                        <a:tabLst>
                          <a:tab pos="457200" algn="l"/>
                        </a:tabLst>
                      </a:pPr>
                      <a:r>
                        <a:rPr lang="es-MX" sz="2400" i="0" dirty="0" smtClean="0">
                          <a:solidFill>
                            <a:srgbClr val="FFFF00"/>
                          </a:solidFill>
                          <a:effectLst/>
                          <a:latin typeface="Verdana"/>
                        </a:rPr>
                        <a:t>No creo pasarlo.</a:t>
                      </a:r>
                    </a:p>
                    <a:p>
                      <a:pPr marL="342900" lvl="0" indent="-342900" algn="just">
                        <a:spcAft>
                          <a:spcPts val="0"/>
                        </a:spcAft>
                        <a:buFont typeface="Arial"/>
                        <a:buChar char="•"/>
                        <a:tabLst>
                          <a:tab pos="457200" algn="l"/>
                        </a:tabLst>
                      </a:pPr>
                      <a:endParaRPr lang="es-MX" sz="1600" i="0" dirty="0" smtClean="0">
                        <a:solidFill>
                          <a:srgbClr val="FFFF00"/>
                        </a:solidFill>
                        <a:effectLst/>
                        <a:latin typeface="Verdana"/>
                      </a:endParaRPr>
                    </a:p>
                    <a:p>
                      <a:pPr marL="342900" lvl="0" indent="-342900" algn="just">
                        <a:spcAft>
                          <a:spcPts val="0"/>
                        </a:spcAft>
                        <a:buFont typeface="Arial"/>
                        <a:buChar char="•"/>
                        <a:tabLst>
                          <a:tab pos="457200" algn="l"/>
                        </a:tabLst>
                      </a:pPr>
                      <a:r>
                        <a:rPr lang="es-MX" sz="2400" i="0" dirty="0" smtClean="0">
                          <a:solidFill>
                            <a:srgbClr val="FFFF00"/>
                          </a:solidFill>
                          <a:effectLst/>
                          <a:latin typeface="Verdana"/>
                        </a:rPr>
                        <a:t>El maestro no enseñó bien.</a:t>
                      </a:r>
                      <a:r>
                        <a:rPr lang="es-MX" sz="2400" i="0" baseline="0" dirty="0" smtClean="0">
                          <a:solidFill>
                            <a:srgbClr val="FFFF00"/>
                          </a:solidFill>
                          <a:effectLst/>
                          <a:latin typeface="Verdana"/>
                        </a:rPr>
                        <a:t> </a:t>
                      </a:r>
                      <a:r>
                        <a:rPr lang="es-MX" sz="2400" i="0" dirty="0">
                          <a:solidFill>
                            <a:srgbClr val="FFFF00"/>
                          </a:solidFill>
                          <a:effectLst/>
                          <a:latin typeface="Verdana"/>
                        </a:rPr>
                        <a:t> </a:t>
                      </a:r>
                      <a:endParaRPr lang="es-MX" sz="2400" i="0" dirty="0" smtClean="0">
                        <a:solidFill>
                          <a:srgbClr val="FFFF00"/>
                        </a:solidFill>
                        <a:effectLst/>
                        <a:latin typeface="Verdana"/>
                      </a:endParaRPr>
                    </a:p>
                    <a:p>
                      <a:pPr marL="342900" lvl="0" indent="-342900" algn="just">
                        <a:spcAft>
                          <a:spcPts val="0"/>
                        </a:spcAft>
                        <a:buFont typeface="Arial"/>
                        <a:buChar char="•"/>
                        <a:tabLst>
                          <a:tab pos="457200" algn="l"/>
                        </a:tabLst>
                      </a:pPr>
                      <a:endParaRPr lang="es-MX" sz="1400" i="0" dirty="0">
                        <a:solidFill>
                          <a:srgbClr val="FFFF00"/>
                        </a:solidFill>
                        <a:effectLst/>
                        <a:latin typeface="Trebuchet MS"/>
                      </a:endParaRPr>
                    </a:p>
                    <a:p>
                      <a:pPr marL="342900" lvl="0" indent="-342900" algn="just">
                        <a:spcAft>
                          <a:spcPts val="0"/>
                        </a:spcAft>
                        <a:buFont typeface="Arial"/>
                        <a:buChar char="•"/>
                        <a:tabLst>
                          <a:tab pos="457200" algn="l"/>
                        </a:tabLst>
                      </a:pPr>
                      <a:r>
                        <a:rPr lang="es-MX" sz="2400" i="0" dirty="0" smtClean="0">
                          <a:solidFill>
                            <a:srgbClr val="FFFF00"/>
                          </a:solidFill>
                          <a:effectLst/>
                          <a:latin typeface="Verdana"/>
                        </a:rPr>
                        <a:t>Es una materia que no me gusta. </a:t>
                      </a:r>
                    </a:p>
                    <a:p>
                      <a:pPr marL="0" lvl="0" indent="0" algn="just">
                        <a:spcAft>
                          <a:spcPts val="0"/>
                        </a:spcAft>
                        <a:buFont typeface="Arial"/>
                        <a:buNone/>
                        <a:tabLst>
                          <a:tab pos="457200" algn="l"/>
                        </a:tabLst>
                      </a:pPr>
                      <a:r>
                        <a:rPr lang="es-MX" sz="2400" i="0" dirty="0" smtClean="0">
                          <a:solidFill>
                            <a:srgbClr val="FFFF00"/>
                          </a:solidFill>
                          <a:effectLst/>
                          <a:latin typeface="Verdana"/>
                        </a:rPr>
                        <a:t> </a:t>
                      </a:r>
                      <a:endParaRPr lang="es-MX" sz="1400" i="0" dirty="0" smtClean="0">
                        <a:solidFill>
                          <a:srgbClr val="FFFF00"/>
                        </a:solidFill>
                        <a:effectLst/>
                        <a:latin typeface="Verdana"/>
                      </a:endParaRPr>
                    </a:p>
                    <a:p>
                      <a:pPr marL="342900" lvl="0" indent="-342900" algn="just">
                        <a:spcAft>
                          <a:spcPts val="0"/>
                        </a:spcAft>
                        <a:buFont typeface="Arial"/>
                        <a:buChar char="•"/>
                        <a:tabLst>
                          <a:tab pos="457200" algn="l"/>
                        </a:tabLst>
                      </a:pPr>
                      <a:r>
                        <a:rPr lang="es-MX" sz="2400" i="0" dirty="0" smtClean="0">
                          <a:solidFill>
                            <a:srgbClr val="FFFF00"/>
                          </a:solidFill>
                          <a:effectLst/>
                          <a:latin typeface="Verdana"/>
                        </a:rPr>
                        <a:t>Cuándo</a:t>
                      </a:r>
                      <a:r>
                        <a:rPr lang="es-MX" sz="2400" i="0" baseline="0" dirty="0" smtClean="0">
                          <a:solidFill>
                            <a:srgbClr val="FFFF00"/>
                          </a:solidFill>
                          <a:effectLst/>
                          <a:latin typeface="Verdana"/>
                        </a:rPr>
                        <a:t> es el extra?</a:t>
                      </a:r>
                      <a:endParaRPr lang="es-MX" sz="24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342900" lvl="0" indent="-342900" algn="just">
                        <a:spcAft>
                          <a:spcPts val="0"/>
                        </a:spcAft>
                        <a:buFont typeface="Arial"/>
                        <a:buChar char="•"/>
                        <a:tabLst>
                          <a:tab pos="457200" algn="l"/>
                        </a:tabLst>
                      </a:pPr>
                      <a:r>
                        <a:rPr lang="es-MX" sz="2400" i="0" baseline="0" dirty="0" smtClean="0">
                          <a:solidFill>
                            <a:srgbClr val="FFFF00"/>
                          </a:solidFill>
                          <a:effectLst/>
                          <a:latin typeface="Verdana"/>
                        </a:rPr>
                        <a:t>Yo estudié muy bien, confío en mis capacidades. </a:t>
                      </a:r>
                    </a:p>
                    <a:p>
                      <a:pPr marL="342900" lvl="0" indent="-342900" algn="just">
                        <a:spcAft>
                          <a:spcPts val="0"/>
                        </a:spcAft>
                        <a:buFont typeface="Arial"/>
                        <a:buChar char="•"/>
                        <a:tabLst>
                          <a:tab pos="457200" algn="l"/>
                        </a:tabLst>
                      </a:pPr>
                      <a:endParaRPr lang="es-MX" sz="1600" i="0" baseline="0" dirty="0" smtClean="0">
                        <a:solidFill>
                          <a:srgbClr val="FFFF00"/>
                        </a:solidFill>
                        <a:effectLst/>
                        <a:latin typeface="Verdana"/>
                      </a:endParaRPr>
                    </a:p>
                    <a:p>
                      <a:pPr marL="342900" lvl="0" indent="-342900" algn="just">
                        <a:spcAft>
                          <a:spcPts val="0"/>
                        </a:spcAft>
                        <a:buFont typeface="Arial"/>
                        <a:buChar char="•"/>
                        <a:tabLst>
                          <a:tab pos="457200" algn="l"/>
                        </a:tabLst>
                      </a:pPr>
                      <a:r>
                        <a:rPr lang="es-MX" sz="2400" i="0" baseline="0" dirty="0" smtClean="0">
                          <a:solidFill>
                            <a:srgbClr val="FFFF00"/>
                          </a:solidFill>
                          <a:effectLst/>
                          <a:latin typeface="Verdana"/>
                        </a:rPr>
                        <a:t>Me tranquilizaré para resolver mejor el examen. </a:t>
                      </a:r>
                    </a:p>
                    <a:p>
                      <a:pPr marL="342900" lvl="0" indent="-342900" algn="just">
                        <a:spcAft>
                          <a:spcPts val="0"/>
                        </a:spcAft>
                        <a:buFont typeface="Arial"/>
                        <a:buChar char="•"/>
                        <a:tabLst>
                          <a:tab pos="457200" algn="l"/>
                        </a:tabLst>
                      </a:pPr>
                      <a:endParaRPr lang="es-MX" sz="1600" i="0" dirty="0">
                        <a:solidFill>
                          <a:srgbClr val="FFFF00"/>
                        </a:solidFill>
                        <a:effectLst/>
                        <a:latin typeface="Trebuchet MS"/>
                      </a:endParaRPr>
                    </a:p>
                  </a:txBody>
                  <a:tcPr marL="36500" marR="36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r>
            </a:tbl>
          </a:graphicData>
        </a:graphic>
      </p:graphicFrame>
    </p:spTree>
    <p:extLst>
      <p:ext uri="{BB962C8B-B14F-4D97-AF65-F5344CB8AC3E}">
        <p14:creationId xmlns:p14="http://schemas.microsoft.com/office/powerpoint/2010/main" val="422374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smtClean="0">
                <a:solidFill>
                  <a:srgbClr val="FFC000"/>
                </a:solidFill>
              </a:rPr>
              <a:t>PROPÓSITO</a:t>
            </a:r>
            <a:endParaRPr lang="es-MX" dirty="0"/>
          </a:p>
        </p:txBody>
      </p:sp>
      <p:sp>
        <p:nvSpPr>
          <p:cNvPr id="3" name="2 Marcador de contenido"/>
          <p:cNvSpPr>
            <a:spLocks noGrp="1"/>
          </p:cNvSpPr>
          <p:nvPr>
            <p:ph idx="1"/>
          </p:nvPr>
        </p:nvSpPr>
        <p:spPr/>
        <p:txBody>
          <a:bodyPr/>
          <a:lstStyle/>
          <a:p>
            <a:pPr marL="0" indent="0">
              <a:buNone/>
            </a:pPr>
            <a:r>
              <a:rPr lang="es-MX" dirty="0">
                <a:solidFill>
                  <a:srgbClr val="FFFF00"/>
                </a:solidFill>
              </a:rPr>
              <a:t>Analiza sus emociones con responsabilidad para desarrollar sus habilidades de autorregulación. </a:t>
            </a:r>
          </a:p>
        </p:txBody>
      </p:sp>
    </p:spTree>
    <p:extLst>
      <p:ext uri="{BB962C8B-B14F-4D97-AF65-F5344CB8AC3E}">
        <p14:creationId xmlns:p14="http://schemas.microsoft.com/office/powerpoint/2010/main" val="6875492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5361459"/>
          </a:xfrm>
        </p:spPr>
        <p:txBody>
          <a:bodyPr/>
          <a:lstStyle/>
          <a:p>
            <a:pPr marL="0" indent="0" algn="just">
              <a:buNone/>
            </a:pPr>
            <a:r>
              <a:rPr lang="es-MX" dirty="0" smtClean="0">
                <a:solidFill>
                  <a:srgbClr val="FFFF00"/>
                </a:solidFill>
              </a:rPr>
              <a:t>La clave de algunas situaciones de la vida cotidiana, es tener un pensamiento positivo para tener una conducta adecuada y aceptada. </a:t>
            </a:r>
            <a:endParaRPr lang="es-MX" dirty="0">
              <a:solidFill>
                <a:srgbClr val="FFFF00"/>
              </a:solidFill>
            </a:endParaRPr>
          </a:p>
        </p:txBody>
      </p:sp>
      <p:pic>
        <p:nvPicPr>
          <p:cNvPr id="20482" name="Picture 2" descr="http://quebolu.com/uploads/meme1417167658pc.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661" b="34098"/>
          <a:stretch/>
        </p:blipFill>
        <p:spPr bwMode="auto">
          <a:xfrm>
            <a:off x="308845" y="2708920"/>
            <a:ext cx="4824536" cy="1965277"/>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2.bp.blogspot.com/-fDvYIzaZMXQ/T8hvmzb-8vI/AAAAAAAAAr8/UQbCo4yLc0I/s1600/El-que-puede-cambiar-sus-pensamientos_001.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066" t="13546" r="13815" b="16967"/>
          <a:stretch/>
        </p:blipFill>
        <p:spPr bwMode="auto">
          <a:xfrm>
            <a:off x="3131840" y="4899546"/>
            <a:ext cx="5895832" cy="1760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785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41690439"/>
              </p:ext>
            </p:extLst>
          </p:nvPr>
        </p:nvGraphicFramePr>
        <p:xfrm>
          <a:off x="0" y="1124744"/>
          <a:ext cx="914400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redondeado"/>
          <p:cNvSpPr/>
          <p:nvPr/>
        </p:nvSpPr>
        <p:spPr>
          <a:xfrm>
            <a:off x="179512" y="116632"/>
            <a:ext cx="8784976" cy="792088"/>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DIMENSIONES DE LA AUTORREGULACIÓN E.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
        <p:nvSpPr>
          <p:cNvPr id="7" name="6 Rectángulo"/>
          <p:cNvSpPr/>
          <p:nvPr/>
        </p:nvSpPr>
        <p:spPr>
          <a:xfrm>
            <a:off x="0" y="6454497"/>
            <a:ext cx="8892480" cy="430887"/>
          </a:xfrm>
          <a:prstGeom prst="rect">
            <a:avLst/>
          </a:prstGeom>
        </p:spPr>
        <p:txBody>
          <a:bodyPr wrap="square">
            <a:spAutoFit/>
          </a:bodyPr>
          <a:lstStyle/>
          <a:p>
            <a:r>
              <a:rPr lang="es-MX" sz="1100" dirty="0">
                <a:solidFill>
                  <a:srgbClr val="FFFF00"/>
                </a:solidFill>
                <a:latin typeface="Arial" pitchFamily="34" charset="0"/>
                <a:cs typeface="Arial" pitchFamily="34" charset="0"/>
              </a:rPr>
              <a:t>Marcelo Rodríguez, Lucas y col. (s/f). Satisfacción de sí mismo, autorregulación emocional y </a:t>
            </a:r>
            <a:r>
              <a:rPr lang="es-MX" sz="1100" dirty="0" err="1">
                <a:solidFill>
                  <a:srgbClr val="FFFF00"/>
                </a:solidFill>
                <a:latin typeface="Arial" pitchFamily="34" charset="0"/>
                <a:cs typeface="Arial" pitchFamily="34" charset="0"/>
              </a:rPr>
              <a:t>prosocialidad</a:t>
            </a:r>
            <a:r>
              <a:rPr lang="es-MX" sz="1100" dirty="0">
                <a:solidFill>
                  <a:srgbClr val="FFFF00"/>
                </a:solidFill>
                <a:latin typeface="Arial" pitchFamily="34" charset="0"/>
                <a:cs typeface="Arial" pitchFamily="34" charset="0"/>
              </a:rPr>
              <a:t> en adolescentes. Reunión Nacional de Investigadores en juventudes de Argentina. Tesis de Licenciatura. </a:t>
            </a:r>
            <a:endParaRPr lang="es-MX" sz="1400" dirty="0"/>
          </a:p>
        </p:txBody>
      </p:sp>
    </p:spTree>
    <p:extLst>
      <p:ext uri="{BB962C8B-B14F-4D97-AF65-F5344CB8AC3E}">
        <p14:creationId xmlns:p14="http://schemas.microsoft.com/office/powerpoint/2010/main" val="33541388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a:bodyPr>
          <a:lstStyle/>
          <a:p>
            <a:pPr marL="0" indent="0" algn="just">
              <a:buNone/>
            </a:pPr>
            <a:r>
              <a:rPr lang="es-MX" dirty="0" smtClean="0">
                <a:solidFill>
                  <a:srgbClr val="FFFF00"/>
                </a:solidFill>
                <a:latin typeface="Arial" pitchFamily="34" charset="0"/>
                <a:cs typeface="Arial" pitchFamily="34" charset="0"/>
              </a:rPr>
              <a:t>Tolerancia </a:t>
            </a:r>
            <a:r>
              <a:rPr lang="es-MX" dirty="0">
                <a:solidFill>
                  <a:srgbClr val="FFFF00"/>
                </a:solidFill>
                <a:latin typeface="Arial" pitchFamily="34" charset="0"/>
                <a:cs typeface="Arial" pitchFamily="34" charset="0"/>
              </a:rPr>
              <a:t>a la </a:t>
            </a:r>
            <a:r>
              <a:rPr lang="es-MX" dirty="0" smtClean="0">
                <a:solidFill>
                  <a:srgbClr val="FFFF00"/>
                </a:solidFill>
                <a:latin typeface="Arial" pitchFamily="34" charset="0"/>
                <a:cs typeface="Arial" pitchFamily="34" charset="0"/>
              </a:rPr>
              <a:t>Frustración: Supone </a:t>
            </a:r>
            <a:r>
              <a:rPr lang="es-MX" dirty="0">
                <a:solidFill>
                  <a:srgbClr val="FFFF00"/>
                </a:solidFill>
                <a:latin typeface="Arial" pitchFamily="34" charset="0"/>
                <a:cs typeface="Arial" pitchFamily="34" charset="0"/>
              </a:rPr>
              <a:t>la capacidad de autocontrol para resistir, soportar e influenciar las situaciones problemáticas o de crisis sin dejarse llevar por estados emocionales </a:t>
            </a:r>
            <a:r>
              <a:rPr lang="es-MX" dirty="0" smtClean="0">
                <a:solidFill>
                  <a:srgbClr val="FFFF00"/>
                </a:solidFill>
                <a:latin typeface="Arial" pitchFamily="34" charset="0"/>
                <a:cs typeface="Arial" pitchFamily="34" charset="0"/>
              </a:rPr>
              <a:t>intensos</a:t>
            </a:r>
            <a:r>
              <a:rPr lang="es-MX" dirty="0">
                <a:solidFill>
                  <a:srgbClr val="FFFF00"/>
                </a:solidFill>
                <a:latin typeface="Arial" pitchFamily="34" charset="0"/>
                <a:cs typeface="Arial" pitchFamily="34" charset="0"/>
              </a:rPr>
              <a:t>.</a:t>
            </a:r>
            <a:endParaRPr lang="es-MX" sz="6600" dirty="0">
              <a:latin typeface="Arial" pitchFamily="34" charset="0"/>
              <a:cs typeface="Arial" pitchFamily="34" charset="0"/>
            </a:endParaRPr>
          </a:p>
        </p:txBody>
      </p:sp>
      <p:sp>
        <p:nvSpPr>
          <p:cNvPr id="4" name="3 Rectángulo"/>
          <p:cNvSpPr/>
          <p:nvPr/>
        </p:nvSpPr>
        <p:spPr>
          <a:xfrm>
            <a:off x="0" y="6334780"/>
            <a:ext cx="8892480" cy="461665"/>
          </a:xfrm>
          <a:prstGeom prst="rect">
            <a:avLst/>
          </a:prstGeom>
        </p:spPr>
        <p:txBody>
          <a:bodyPr wrap="square">
            <a:spAutoFit/>
          </a:bodyPr>
          <a:lstStyle/>
          <a:p>
            <a:r>
              <a:rPr lang="es-MX" sz="1200" dirty="0">
                <a:solidFill>
                  <a:srgbClr val="FFFF00"/>
                </a:solidFill>
                <a:latin typeface="Arial" pitchFamily="34" charset="0"/>
                <a:cs typeface="Arial" pitchFamily="34" charset="0"/>
              </a:rPr>
              <a:t>Marcelo Rodríguez, Lucas y col. (s/f). Satisfacción de sí mismo, autorregulación emocional y </a:t>
            </a:r>
            <a:r>
              <a:rPr lang="es-MX" sz="1200" dirty="0" err="1">
                <a:solidFill>
                  <a:srgbClr val="FFFF00"/>
                </a:solidFill>
                <a:latin typeface="Arial" pitchFamily="34" charset="0"/>
                <a:cs typeface="Arial" pitchFamily="34" charset="0"/>
              </a:rPr>
              <a:t>prosocialidad</a:t>
            </a:r>
            <a:r>
              <a:rPr lang="es-MX" sz="1200" dirty="0">
                <a:solidFill>
                  <a:srgbClr val="FFFF00"/>
                </a:solidFill>
                <a:latin typeface="Arial" pitchFamily="34" charset="0"/>
                <a:cs typeface="Arial" pitchFamily="34" charset="0"/>
              </a:rPr>
              <a:t> en adolescentes. Reunión Nacional de Investigadores en juventudes de Argentina. Tesis de Licenciatura. </a:t>
            </a:r>
            <a:endParaRPr lang="es-MX" sz="1600" dirty="0"/>
          </a:p>
        </p:txBody>
      </p:sp>
      <p:pic>
        <p:nvPicPr>
          <p:cNvPr id="21506" name="Picture 2" descr="https://laaldeadelospitufos.files.wordpress.com/2014/08/ira.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212976"/>
            <a:ext cx="4783088" cy="2839959"/>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http://image.slidesharecdn.com/comoaumentarlatoleranciaalafrustracion-140929204918-phpapp02/95/como-aumentar-la-tolerancia-a-la-frustracion-1-638.jpg?cb=1412023831">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784" t="28481" b="7529"/>
          <a:stretch/>
        </p:blipFill>
        <p:spPr bwMode="auto">
          <a:xfrm>
            <a:off x="5394648" y="3657600"/>
            <a:ext cx="3497832" cy="2395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3067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lgn="just">
              <a:buNone/>
            </a:pPr>
            <a:r>
              <a:rPr lang="es-MX" dirty="0">
                <a:solidFill>
                  <a:srgbClr val="FFFF00"/>
                </a:solidFill>
                <a:latin typeface="Arial" pitchFamily="34" charset="0"/>
                <a:cs typeface="Arial" pitchFamily="34" charset="0"/>
              </a:rPr>
              <a:t>Control de los Impulsos: habilidad para resistir o posponer </a:t>
            </a:r>
            <a:r>
              <a:rPr lang="es-MX" dirty="0" smtClean="0">
                <a:solidFill>
                  <a:srgbClr val="FFFF00"/>
                </a:solidFill>
                <a:latin typeface="Arial" pitchFamily="34" charset="0"/>
                <a:cs typeface="Arial" pitchFamily="34" charset="0"/>
              </a:rPr>
              <a:t>un </a:t>
            </a:r>
            <a:r>
              <a:rPr lang="es-MX" dirty="0">
                <a:solidFill>
                  <a:srgbClr val="FFFF00"/>
                </a:solidFill>
                <a:latin typeface="Arial" pitchFamily="34" charset="0"/>
                <a:cs typeface="Arial" pitchFamily="34" charset="0"/>
              </a:rPr>
              <a:t>impulso, energía, o tentación de actuar.  La aceptación y control de los impulsos predispone a una conducta más responsable y serena. </a:t>
            </a:r>
            <a:r>
              <a:rPr lang="es-MX" dirty="0" smtClean="0">
                <a:solidFill>
                  <a:srgbClr val="FFFF00"/>
                </a:solidFill>
                <a:latin typeface="Arial" pitchFamily="34" charset="0"/>
                <a:cs typeface="Arial" pitchFamily="34" charset="0"/>
              </a:rPr>
              <a:t> </a:t>
            </a:r>
            <a:endParaRPr lang="es-MX" dirty="0">
              <a:solidFill>
                <a:srgbClr val="FFFF00"/>
              </a:solidFill>
              <a:latin typeface="Arial" pitchFamily="34" charset="0"/>
              <a:cs typeface="Arial" pitchFamily="34" charset="0"/>
            </a:endParaRPr>
          </a:p>
        </p:txBody>
      </p:sp>
      <p:sp>
        <p:nvSpPr>
          <p:cNvPr id="4" name="3 Rectángulo"/>
          <p:cNvSpPr/>
          <p:nvPr/>
        </p:nvSpPr>
        <p:spPr>
          <a:xfrm>
            <a:off x="0" y="6334780"/>
            <a:ext cx="8892480" cy="461665"/>
          </a:xfrm>
          <a:prstGeom prst="rect">
            <a:avLst/>
          </a:prstGeom>
        </p:spPr>
        <p:txBody>
          <a:bodyPr wrap="square">
            <a:spAutoFit/>
          </a:bodyPr>
          <a:lstStyle/>
          <a:p>
            <a:r>
              <a:rPr lang="es-MX" sz="1200" dirty="0">
                <a:solidFill>
                  <a:srgbClr val="FFFF00"/>
                </a:solidFill>
                <a:latin typeface="Arial" pitchFamily="34" charset="0"/>
                <a:cs typeface="Arial" pitchFamily="34" charset="0"/>
              </a:rPr>
              <a:t>Marcelo Rodríguez, Lucas y col. (s/f). Satisfacción de sí mismo, autorregulación emocional y </a:t>
            </a:r>
            <a:r>
              <a:rPr lang="es-MX" sz="1200" dirty="0" err="1">
                <a:solidFill>
                  <a:srgbClr val="FFFF00"/>
                </a:solidFill>
                <a:latin typeface="Arial" pitchFamily="34" charset="0"/>
                <a:cs typeface="Arial" pitchFamily="34" charset="0"/>
              </a:rPr>
              <a:t>prosocialidad</a:t>
            </a:r>
            <a:r>
              <a:rPr lang="es-MX" sz="1200" dirty="0">
                <a:solidFill>
                  <a:srgbClr val="FFFF00"/>
                </a:solidFill>
                <a:latin typeface="Arial" pitchFamily="34" charset="0"/>
                <a:cs typeface="Arial" pitchFamily="34" charset="0"/>
              </a:rPr>
              <a:t> en adolescentes. Reunión Nacional de Investigadores en juventudes de Argentina. Tesis de Licenciatura. </a:t>
            </a:r>
            <a:endParaRPr lang="es-MX" sz="1600" dirty="0"/>
          </a:p>
        </p:txBody>
      </p:sp>
      <p:pic>
        <p:nvPicPr>
          <p:cNvPr id="22532" name="Picture 4" descr="http://2.bp.blogspot.com/-ZUgSQGgDyzU/UEYKXmPtojI/AAAAAAAAB04/7aKjTliHwQk/s640/Homer-Simpson-angel-o-diablo.gif">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487" t="3722" r="11691"/>
          <a:stretch/>
        </p:blipFill>
        <p:spPr bwMode="auto">
          <a:xfrm>
            <a:off x="683568" y="3140968"/>
            <a:ext cx="2895397" cy="295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6736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marL="0" indent="0" algn="just">
              <a:buNone/>
            </a:pPr>
            <a:r>
              <a:rPr lang="es-MX" dirty="0">
                <a:solidFill>
                  <a:srgbClr val="FFFF00"/>
                </a:solidFill>
                <a:latin typeface="Arial" pitchFamily="34" charset="0"/>
                <a:cs typeface="Arial" pitchFamily="34" charset="0"/>
              </a:rPr>
              <a:t>Flexibilidad del Yo: corresponde a la habilidad de adaptación y ajuste de las propias emociones, pensamientos y conducta a diferentes situaciones y condiciones cambiantes, no predecibles y/o no familiares.  </a:t>
            </a:r>
          </a:p>
        </p:txBody>
      </p:sp>
      <p:sp>
        <p:nvSpPr>
          <p:cNvPr id="4" name="3 Rectángulo"/>
          <p:cNvSpPr/>
          <p:nvPr/>
        </p:nvSpPr>
        <p:spPr>
          <a:xfrm>
            <a:off x="0" y="6334780"/>
            <a:ext cx="8892480" cy="461665"/>
          </a:xfrm>
          <a:prstGeom prst="rect">
            <a:avLst/>
          </a:prstGeom>
        </p:spPr>
        <p:txBody>
          <a:bodyPr wrap="square">
            <a:spAutoFit/>
          </a:bodyPr>
          <a:lstStyle/>
          <a:p>
            <a:r>
              <a:rPr lang="es-MX" sz="1200" dirty="0">
                <a:solidFill>
                  <a:srgbClr val="FFFF00"/>
                </a:solidFill>
                <a:latin typeface="Arial" pitchFamily="34" charset="0"/>
                <a:cs typeface="Arial" pitchFamily="34" charset="0"/>
              </a:rPr>
              <a:t>Marcelo Rodríguez, Lucas y col. (s/f). Satisfacción de sí mismo, autorregulación emocional y </a:t>
            </a:r>
            <a:r>
              <a:rPr lang="es-MX" sz="1200" dirty="0" err="1">
                <a:solidFill>
                  <a:srgbClr val="FFFF00"/>
                </a:solidFill>
                <a:latin typeface="Arial" pitchFamily="34" charset="0"/>
                <a:cs typeface="Arial" pitchFamily="34" charset="0"/>
              </a:rPr>
              <a:t>prosocialidad</a:t>
            </a:r>
            <a:r>
              <a:rPr lang="es-MX" sz="1200" dirty="0">
                <a:solidFill>
                  <a:srgbClr val="FFFF00"/>
                </a:solidFill>
                <a:latin typeface="Arial" pitchFamily="34" charset="0"/>
                <a:cs typeface="Arial" pitchFamily="34" charset="0"/>
              </a:rPr>
              <a:t> en adolescentes. Reunión Nacional de Investigadores en juventudes de Argentina. Tesis de Licenciatura. </a:t>
            </a:r>
            <a:endParaRPr lang="es-MX" sz="1600" dirty="0"/>
          </a:p>
        </p:txBody>
      </p:sp>
      <p:pic>
        <p:nvPicPr>
          <p:cNvPr id="23554" name="Picture 2" descr="http://www.comofunciona.com.mx/wp-content/uploads/2014/08/Decision-Making-Skill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270176"/>
            <a:ext cx="3859997" cy="3064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546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s3-sa-east-1.amazonaws.com/cdn-e360/proyectop_article_c0902c02916c75cd37fdfc3916cec0ed_jpg_650x400_100_327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565918"/>
            <a:ext cx="5515736" cy="3230527"/>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457200" y="476672"/>
            <a:ext cx="8229600" cy="5649491"/>
          </a:xfrm>
        </p:spPr>
        <p:txBody>
          <a:bodyPr/>
          <a:lstStyle/>
          <a:p>
            <a:pPr marL="0" indent="0" algn="just">
              <a:buNone/>
            </a:pPr>
            <a:r>
              <a:rPr lang="es-MX" dirty="0" smtClean="0">
                <a:solidFill>
                  <a:srgbClr val="FFFF00"/>
                </a:solidFill>
                <a:latin typeface="Arial" pitchFamily="34" charset="0"/>
                <a:cs typeface="Arial" pitchFamily="34" charset="0"/>
              </a:rPr>
              <a:t>Cuando </a:t>
            </a:r>
            <a:r>
              <a:rPr lang="es-MX" dirty="0">
                <a:solidFill>
                  <a:srgbClr val="FFFF00"/>
                </a:solidFill>
                <a:latin typeface="Arial" pitchFamily="34" charset="0"/>
                <a:cs typeface="Arial" pitchFamily="34" charset="0"/>
              </a:rPr>
              <a:t>estos mecanismos no funcionan, la baja tolerancia a la frustración, el enojo en el control de los problemas, entre otros, pueden llevar al sujeto a una pérdida del control de sí mismo, actuando de manera explosiva e impredecible y/o abusiva.</a:t>
            </a:r>
            <a:endParaRPr lang="es-MX" dirty="0">
              <a:latin typeface="Arial" pitchFamily="34" charset="0"/>
              <a:cs typeface="Arial" pitchFamily="34" charset="0"/>
            </a:endParaRPr>
          </a:p>
        </p:txBody>
      </p:sp>
      <p:sp>
        <p:nvSpPr>
          <p:cNvPr id="4" name="3 Rectángulo"/>
          <p:cNvSpPr/>
          <p:nvPr/>
        </p:nvSpPr>
        <p:spPr>
          <a:xfrm>
            <a:off x="0" y="6334780"/>
            <a:ext cx="8892480" cy="461665"/>
          </a:xfrm>
          <a:prstGeom prst="rect">
            <a:avLst/>
          </a:prstGeom>
        </p:spPr>
        <p:txBody>
          <a:bodyPr wrap="square">
            <a:spAutoFit/>
          </a:bodyPr>
          <a:lstStyle/>
          <a:p>
            <a:r>
              <a:rPr lang="es-MX" sz="1200" dirty="0">
                <a:solidFill>
                  <a:srgbClr val="FFFF00"/>
                </a:solidFill>
                <a:latin typeface="Arial" pitchFamily="34" charset="0"/>
                <a:cs typeface="Arial" pitchFamily="34" charset="0"/>
              </a:rPr>
              <a:t>Marcelo Rodríguez, Lucas y col. (s/f). Satisfacción de sí mismo, autorregulación emocional y </a:t>
            </a:r>
            <a:r>
              <a:rPr lang="es-MX" sz="1200" dirty="0" err="1">
                <a:solidFill>
                  <a:srgbClr val="FFFF00"/>
                </a:solidFill>
                <a:latin typeface="Arial" pitchFamily="34" charset="0"/>
                <a:cs typeface="Arial" pitchFamily="34" charset="0"/>
              </a:rPr>
              <a:t>prosocialidad</a:t>
            </a:r>
            <a:r>
              <a:rPr lang="es-MX" sz="1200" dirty="0">
                <a:solidFill>
                  <a:srgbClr val="FFFF00"/>
                </a:solidFill>
                <a:latin typeface="Arial" pitchFamily="34" charset="0"/>
                <a:cs typeface="Arial" pitchFamily="34" charset="0"/>
              </a:rPr>
              <a:t> en adolescentes. Reunión Nacional de Investigadores en juventudes de Argentina. Tesis de Licenciatura. </a:t>
            </a:r>
            <a:endParaRPr lang="es-MX" sz="1600" dirty="0"/>
          </a:p>
        </p:txBody>
      </p:sp>
      <p:sp>
        <p:nvSpPr>
          <p:cNvPr id="2" name="1 Llamada rectangular"/>
          <p:cNvSpPr/>
          <p:nvPr/>
        </p:nvSpPr>
        <p:spPr>
          <a:xfrm>
            <a:off x="179512" y="4893365"/>
            <a:ext cx="2520280" cy="576064"/>
          </a:xfrm>
          <a:prstGeom prst="wedgeRectCallout">
            <a:avLst>
              <a:gd name="adj1" fmla="val 109533"/>
              <a:gd name="adj2" fmla="val 2422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tx1">
                    <a:lumMod val="95000"/>
                    <a:lumOff val="5000"/>
                  </a:schemeClr>
                </a:solidFill>
              </a:rPr>
              <a:t>CAAALLATEEEEE!!!</a:t>
            </a:r>
            <a:endParaRPr lang="es-MX" sz="2400" b="1" dirty="0">
              <a:solidFill>
                <a:schemeClr val="tx1">
                  <a:lumMod val="95000"/>
                  <a:lumOff val="5000"/>
                </a:schemeClr>
              </a:solidFill>
            </a:endParaRPr>
          </a:p>
        </p:txBody>
      </p:sp>
    </p:spTree>
    <p:extLst>
      <p:ext uri="{BB962C8B-B14F-4D97-AF65-F5344CB8AC3E}">
        <p14:creationId xmlns:p14="http://schemas.microsoft.com/office/powerpoint/2010/main" val="41630022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solidFill>
                  <a:srgbClr val="FFFF00"/>
                </a:solidFill>
              </a:rPr>
              <a:t>Cualquier forma de autorregulación emocional se puede aprender. </a:t>
            </a:r>
          </a:p>
          <a:p>
            <a:pPr algn="just"/>
            <a:r>
              <a:rPr lang="es-MX" dirty="0" smtClean="0">
                <a:solidFill>
                  <a:srgbClr val="FFFF00"/>
                </a:solidFill>
              </a:rPr>
              <a:t>Es mentira que la gente diga que no puede cambiar su manera de ser. </a:t>
            </a:r>
          </a:p>
          <a:p>
            <a:pPr algn="just"/>
            <a:r>
              <a:rPr lang="es-MX" dirty="0" smtClean="0">
                <a:solidFill>
                  <a:srgbClr val="FFFF00"/>
                </a:solidFill>
              </a:rPr>
              <a:t>El problema no es ser enojón, sino cómo se expresa. </a:t>
            </a:r>
          </a:p>
          <a:p>
            <a:pPr algn="just"/>
            <a:r>
              <a:rPr lang="es-MX" dirty="0" smtClean="0">
                <a:solidFill>
                  <a:srgbClr val="FFFF00"/>
                </a:solidFill>
              </a:rPr>
              <a:t>La autorregulación emocional me hace ser más social. </a:t>
            </a:r>
            <a:endParaRPr lang="es-MX" dirty="0">
              <a:solidFill>
                <a:srgbClr val="FFFF00"/>
              </a:solidFill>
            </a:endParaRPr>
          </a:p>
        </p:txBody>
      </p:sp>
      <p:sp>
        <p:nvSpPr>
          <p:cNvPr id="4" name="3 Rectángulo redondeado"/>
          <p:cNvSpPr/>
          <p:nvPr/>
        </p:nvSpPr>
        <p:spPr>
          <a:xfrm>
            <a:off x="353817" y="548680"/>
            <a:ext cx="5514327" cy="792088"/>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6. REFLEXIONES</a:t>
            </a:r>
            <a:r>
              <a:rPr kumimoji="0" lang="es-MX" sz="3600" b="1" i="0" u="none" strike="noStrike" kern="0" cap="none" spc="0" normalizeH="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  DEL TEMA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Tree>
    <p:extLst>
      <p:ext uri="{BB962C8B-B14F-4D97-AF65-F5344CB8AC3E}">
        <p14:creationId xmlns:p14="http://schemas.microsoft.com/office/powerpoint/2010/main" val="41392413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3600" dirty="0" smtClean="0">
                <a:solidFill>
                  <a:srgbClr val="FFFF00"/>
                </a:solidFill>
              </a:rPr>
              <a:t>Referencias </a:t>
            </a:r>
            <a:endParaRPr lang="es-MX" sz="3600" dirty="0">
              <a:solidFill>
                <a:srgbClr val="FFFF00"/>
              </a:solidFill>
            </a:endParaRPr>
          </a:p>
        </p:txBody>
      </p:sp>
      <p:sp>
        <p:nvSpPr>
          <p:cNvPr id="3" name="2 Marcador de contenido"/>
          <p:cNvSpPr>
            <a:spLocks noGrp="1"/>
          </p:cNvSpPr>
          <p:nvPr>
            <p:ph idx="1"/>
          </p:nvPr>
        </p:nvSpPr>
        <p:spPr/>
        <p:txBody>
          <a:bodyPr>
            <a:normAutofit/>
          </a:bodyPr>
          <a:lstStyle/>
          <a:p>
            <a:pPr algn="just"/>
            <a:r>
              <a:rPr lang="es-MX" sz="1800" dirty="0" err="1">
                <a:solidFill>
                  <a:srgbClr val="FFFF00"/>
                </a:solidFill>
                <a:latin typeface="Arial" pitchFamily="34" charset="0"/>
                <a:cs typeface="Arial" pitchFamily="34" charset="0"/>
              </a:rPr>
              <a:t>Davidoff</a:t>
            </a:r>
            <a:r>
              <a:rPr lang="es-MX" sz="1800" dirty="0">
                <a:solidFill>
                  <a:srgbClr val="FFFF00"/>
                </a:solidFill>
                <a:latin typeface="Arial" pitchFamily="34" charset="0"/>
                <a:cs typeface="Arial" pitchFamily="34" charset="0"/>
              </a:rPr>
              <a:t>, L. (1998). Introducción a la psicología. McGraw Hill, </a:t>
            </a:r>
            <a:r>
              <a:rPr lang="es-MX" sz="1800" dirty="0" smtClean="0">
                <a:solidFill>
                  <a:srgbClr val="FFFF00"/>
                </a:solidFill>
                <a:latin typeface="Arial" pitchFamily="34" charset="0"/>
                <a:cs typeface="Arial" pitchFamily="34" charset="0"/>
              </a:rPr>
              <a:t>México</a:t>
            </a:r>
          </a:p>
          <a:p>
            <a:pPr algn="just"/>
            <a:r>
              <a:rPr lang="es-MX" sz="1800" dirty="0">
                <a:solidFill>
                  <a:srgbClr val="FFFF00"/>
                </a:solidFill>
                <a:latin typeface="Arial" pitchFamily="34" charset="0"/>
                <a:cs typeface="Arial" pitchFamily="34" charset="0"/>
              </a:rPr>
              <a:t>Cuervo Martínez, A. &amp; </a:t>
            </a:r>
            <a:r>
              <a:rPr lang="es-MX" sz="1800" dirty="0" err="1">
                <a:solidFill>
                  <a:srgbClr val="FFFF00"/>
                </a:solidFill>
                <a:latin typeface="Arial" pitchFamily="34" charset="0"/>
                <a:cs typeface="Arial" pitchFamily="34" charset="0"/>
              </a:rPr>
              <a:t>Izzedin</a:t>
            </a:r>
            <a:r>
              <a:rPr lang="es-MX" sz="1800" dirty="0">
                <a:solidFill>
                  <a:srgbClr val="FFFF00"/>
                </a:solidFill>
                <a:latin typeface="Arial" pitchFamily="34" charset="0"/>
                <a:cs typeface="Arial" pitchFamily="34" charset="0"/>
              </a:rPr>
              <a:t> Bouquet, R. (2007). Tristeza, Depresión y Estrategias de Autorregulación en Niños. </a:t>
            </a:r>
            <a:r>
              <a:rPr lang="es-MX" sz="1800" i="1" dirty="0">
                <a:solidFill>
                  <a:srgbClr val="FFFF00"/>
                </a:solidFill>
                <a:latin typeface="Arial" pitchFamily="34" charset="0"/>
                <a:cs typeface="Arial" pitchFamily="34" charset="0"/>
              </a:rPr>
              <a:t>Tesis Psicológica, </a:t>
            </a:r>
            <a:r>
              <a:rPr lang="es-MX" sz="1800" dirty="0">
                <a:solidFill>
                  <a:srgbClr val="FFFF00"/>
                </a:solidFill>
                <a:latin typeface="Arial" pitchFamily="34" charset="0"/>
                <a:cs typeface="Arial" pitchFamily="34" charset="0"/>
              </a:rPr>
              <a:t>(2) 35-47. Recuperado de http://www.redalyc.org/articulo.oa?id=139012670004 </a:t>
            </a:r>
            <a:endParaRPr lang="es-MX" sz="1800" dirty="0" smtClean="0">
              <a:solidFill>
                <a:srgbClr val="FFFF00"/>
              </a:solidFill>
              <a:latin typeface="Arial" pitchFamily="34" charset="0"/>
              <a:cs typeface="Arial" pitchFamily="34" charset="0"/>
            </a:endParaRPr>
          </a:p>
          <a:p>
            <a:pPr algn="just">
              <a:spcBef>
                <a:spcPts val="0"/>
              </a:spcBef>
            </a:pPr>
            <a:r>
              <a:rPr lang="es-MX" sz="1800" dirty="0">
                <a:solidFill>
                  <a:srgbClr val="FFFF00"/>
                </a:solidFill>
                <a:latin typeface="Arial" pitchFamily="34" charset="0"/>
                <a:cs typeface="Arial" pitchFamily="34" charset="0"/>
              </a:rPr>
              <a:t>Marcelo Rodríguez, Lucas y col. (s/f). Satisfacción de sí mismo, autorregulación emocional y </a:t>
            </a:r>
            <a:r>
              <a:rPr lang="es-MX" sz="1800" dirty="0" err="1">
                <a:solidFill>
                  <a:srgbClr val="FFFF00"/>
                </a:solidFill>
                <a:latin typeface="Arial" pitchFamily="34" charset="0"/>
                <a:cs typeface="Arial" pitchFamily="34" charset="0"/>
              </a:rPr>
              <a:t>prosocialidad</a:t>
            </a:r>
            <a:r>
              <a:rPr lang="es-MX" sz="1800" dirty="0">
                <a:solidFill>
                  <a:srgbClr val="FFFF00"/>
                </a:solidFill>
                <a:latin typeface="Arial" pitchFamily="34" charset="0"/>
                <a:cs typeface="Arial" pitchFamily="34" charset="0"/>
              </a:rPr>
              <a:t> en adolescentes. Reunión Nacional de Investigadores en juventudes de Argentina. Tesis de Licenciatura. </a:t>
            </a:r>
            <a:r>
              <a:rPr lang="es-MX" sz="1800" dirty="0" smtClean="0">
                <a:solidFill>
                  <a:srgbClr val="FFFF00"/>
                </a:solidFill>
                <a:latin typeface="Arial" pitchFamily="34" charset="0"/>
                <a:cs typeface="Arial" pitchFamily="34" charset="0"/>
              </a:rPr>
              <a:t>Recuperado de </a:t>
            </a:r>
            <a:r>
              <a:rPr lang="es-MX" sz="1800" dirty="0">
                <a:solidFill>
                  <a:srgbClr val="FFFF00"/>
                </a:solidFill>
                <a:latin typeface="Arial" pitchFamily="34" charset="0"/>
                <a:cs typeface="Arial" pitchFamily="34" charset="0"/>
              </a:rPr>
              <a:t>http://www.uca.edu.ar/uca/common/grupo9/files/_</a:t>
            </a:r>
            <a:r>
              <a:rPr lang="es-MX" sz="1800" dirty="0" smtClean="0">
                <a:solidFill>
                  <a:srgbClr val="FFFF00"/>
                </a:solidFill>
                <a:latin typeface="Arial" pitchFamily="34" charset="0"/>
                <a:cs typeface="Arial" pitchFamily="34" charset="0"/>
              </a:rPr>
              <a:t>Si.pdf</a:t>
            </a:r>
          </a:p>
          <a:p>
            <a:pPr algn="just">
              <a:spcBef>
                <a:spcPts val="0"/>
              </a:spcBef>
            </a:pPr>
            <a:endParaRPr lang="es-MX" sz="1800" dirty="0">
              <a:solidFill>
                <a:srgbClr val="FFFF00"/>
              </a:solidFill>
              <a:latin typeface="Arial" pitchFamily="34" charset="0"/>
              <a:cs typeface="Arial" pitchFamily="34" charset="0"/>
            </a:endParaRPr>
          </a:p>
          <a:p>
            <a:pPr algn="just"/>
            <a:endParaRPr lang="es-MX" sz="1800"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36539762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1115630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53857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S" dirty="0">
                <a:solidFill>
                  <a:srgbClr val="FFFF00"/>
                </a:solidFill>
              </a:rPr>
              <a:t>GUÍA PARA SU UTILIZACIÓN</a:t>
            </a:r>
            <a:endParaRPr lang="es-MX" dirty="0">
              <a:solidFill>
                <a:srgbClr val="FFFF00"/>
              </a:solidFill>
            </a:endParaRPr>
          </a:p>
        </p:txBody>
      </p:sp>
      <p:sp>
        <p:nvSpPr>
          <p:cNvPr id="3" name="2 Marcador de contenido"/>
          <p:cNvSpPr>
            <a:spLocks noGrp="1"/>
          </p:cNvSpPr>
          <p:nvPr>
            <p:ph idx="1"/>
          </p:nvPr>
        </p:nvSpPr>
        <p:spPr/>
        <p:txBody>
          <a:bodyPr/>
          <a:lstStyle/>
          <a:p>
            <a:pPr marL="0" indent="0" algn="just">
              <a:buNone/>
            </a:pPr>
            <a:r>
              <a:rPr lang="es-MX" dirty="0" smtClean="0">
                <a:solidFill>
                  <a:srgbClr val="FFFF00"/>
                </a:solidFill>
              </a:rPr>
              <a:t>Esta guía se va introduciendo al tema desde la propia conceptualización, para posteriormente presentar los aspectos más importantes de las estrategias para la autorregulación emocional. Presenta una serie de estrategias no como receta, sino a manera que los alumnos reflexionen de su manera de expresar sus emociones.  </a:t>
            </a:r>
            <a:endParaRPr lang="es-MX" dirty="0">
              <a:solidFill>
                <a:srgbClr val="FFFF00"/>
              </a:solidFill>
            </a:endParaRPr>
          </a:p>
        </p:txBody>
      </p:sp>
    </p:spTree>
    <p:extLst>
      <p:ext uri="{BB962C8B-B14F-4D97-AF65-F5344CB8AC3E}">
        <p14:creationId xmlns:p14="http://schemas.microsoft.com/office/powerpoint/2010/main" val="6449287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11780519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321668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lgn="just">
              <a:buNone/>
            </a:pPr>
            <a:r>
              <a:rPr lang="es-MX" dirty="0">
                <a:solidFill>
                  <a:srgbClr val="FFFF00"/>
                </a:solidFill>
              </a:rPr>
              <a:t>La sociedad en general y las normas culturales tradicionales tienden a favorecer las conductas </a:t>
            </a:r>
            <a:r>
              <a:rPr lang="es-MX" dirty="0" smtClean="0">
                <a:solidFill>
                  <a:srgbClr val="FFFF00"/>
                </a:solidFill>
              </a:rPr>
              <a:t>pasivas </a:t>
            </a:r>
            <a:r>
              <a:rPr lang="es-MX" dirty="0">
                <a:solidFill>
                  <a:srgbClr val="FFFF00"/>
                </a:solidFill>
              </a:rPr>
              <a:t>en las mujeres y las agresivas en los </a:t>
            </a:r>
            <a:r>
              <a:rPr lang="es-MX" dirty="0" smtClean="0">
                <a:solidFill>
                  <a:srgbClr val="FFFF00"/>
                </a:solidFill>
              </a:rPr>
              <a:t>hombres. No estamos acostumbrados a ser asertivos. </a:t>
            </a:r>
            <a:endParaRPr lang="es-MX" dirty="0">
              <a:solidFill>
                <a:srgbClr val="FFFF00"/>
              </a:solidFill>
            </a:endParaRPr>
          </a:p>
        </p:txBody>
      </p:sp>
    </p:spTree>
    <p:extLst>
      <p:ext uri="{BB962C8B-B14F-4D97-AF65-F5344CB8AC3E}">
        <p14:creationId xmlns:p14="http://schemas.microsoft.com/office/powerpoint/2010/main" val="33496234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4784"/>
            <a:ext cx="8229600" cy="4641379"/>
          </a:xfrm>
        </p:spPr>
        <p:txBody>
          <a:bodyPr/>
          <a:lstStyle/>
          <a:p>
            <a:pPr marL="0" lvl="0" indent="0" algn="just">
              <a:buNone/>
            </a:pPr>
            <a:r>
              <a:rPr lang="es-MX" dirty="0" smtClean="0">
                <a:solidFill>
                  <a:srgbClr val="FFFF00"/>
                </a:solidFill>
              </a:rPr>
              <a:t>Es la </a:t>
            </a:r>
            <a:r>
              <a:rPr lang="es-MX" dirty="0">
                <a:solidFill>
                  <a:srgbClr val="FFFF00"/>
                </a:solidFill>
              </a:rPr>
              <a:t>conducta que posibilita la disminución de la ansiedad, como la defensa de los derechos propios y como la habilidad para expresar sentimientos y pensamientos.</a:t>
            </a:r>
          </a:p>
          <a:p>
            <a:endParaRPr lang="es-MX" dirty="0"/>
          </a:p>
        </p:txBody>
      </p:sp>
      <p:sp>
        <p:nvSpPr>
          <p:cNvPr id="4" name="3 Rectángulo"/>
          <p:cNvSpPr/>
          <p:nvPr/>
        </p:nvSpPr>
        <p:spPr>
          <a:xfrm>
            <a:off x="0" y="6488668"/>
            <a:ext cx="4968552"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MX" sz="1800" b="0" i="0" u="none" strike="noStrike" kern="0" cap="none" spc="0" normalizeH="0" baseline="0" noProof="0" dirty="0">
                <a:ln>
                  <a:noFill/>
                </a:ln>
                <a:solidFill>
                  <a:schemeClr val="bg1"/>
                </a:solidFill>
                <a:effectLst/>
                <a:uLnTx/>
                <a:uFillTx/>
              </a:rPr>
              <a:t>http://www.redalyc.org/articulo.oa?id=44780111</a:t>
            </a:r>
          </a:p>
        </p:txBody>
      </p:sp>
      <p:sp>
        <p:nvSpPr>
          <p:cNvPr id="5" name="4 Rectángulo redondeado"/>
          <p:cNvSpPr/>
          <p:nvPr/>
        </p:nvSpPr>
        <p:spPr>
          <a:xfrm>
            <a:off x="323528" y="332656"/>
            <a:ext cx="5256584" cy="792088"/>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s-MX" sz="3600" b="1" kern="0" dirty="0" smtClean="0">
                <a:solidFill>
                  <a:srgbClr val="FFFF00"/>
                </a:solidFill>
                <a:effectLst>
                  <a:glow rad="139700">
                    <a:srgbClr val="4BACC6">
                      <a:satMod val="175000"/>
                      <a:alpha val="40000"/>
                    </a:srgbClr>
                  </a:glow>
                  <a:outerShdw blurRad="38100" dist="38100" dir="2700000" algn="tl">
                    <a:srgbClr val="000000">
                      <a:alpha val="43137"/>
                    </a:srgbClr>
                  </a:outerShdw>
                </a:effectLst>
                <a:latin typeface="Calibri"/>
              </a:rPr>
              <a:t>¿QUÉ ES LA </a:t>
            </a: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ASERTIVIDAD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Tree>
    <p:extLst>
      <p:ext uri="{BB962C8B-B14F-4D97-AF65-F5344CB8AC3E}">
        <p14:creationId xmlns:p14="http://schemas.microsoft.com/office/powerpoint/2010/main" val="15395761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5770745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16105111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1651715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a:solidFill>
                  <a:srgbClr val="FFFF00"/>
                </a:solidFill>
              </a:rPr>
              <a:t>La comunicación asertiva es una forma de expresión honesta, directa y equilibrada, que tiene el propósito de comunicar nuestros pensamientos e ideas o defender nuestros intereses o derechos sin la intención de perjudicar a nadie, es decir de acuerdo con el principio que debe regir nuestros actos: el principio de no dañar a otro </a:t>
            </a:r>
          </a:p>
        </p:txBody>
      </p:sp>
    </p:spTree>
    <p:extLst>
      <p:ext uri="{BB962C8B-B14F-4D97-AF65-F5344CB8AC3E}">
        <p14:creationId xmlns:p14="http://schemas.microsoft.com/office/powerpoint/2010/main" val="42663660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1327567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0000" lnSpcReduction="20000"/>
          </a:bodyPr>
          <a:lstStyle/>
          <a:p>
            <a:r>
              <a:rPr lang="es-MX" b="1" dirty="0">
                <a:solidFill>
                  <a:srgbClr val="FFFF00"/>
                </a:solidFill>
              </a:rPr>
              <a:t>Autorregulación:</a:t>
            </a:r>
            <a:r>
              <a:rPr lang="es-MX" dirty="0">
                <a:solidFill>
                  <a:srgbClr val="FFFF00"/>
                </a:solidFill>
              </a:rPr>
              <a:t> En esta etapa, los jóvenes ya van adquiriendo una mayor comprensión de sus estados afectivos, y hablan, con mayor facilidad, de sus estados mentales o sentimientos a la hora de describir sus vivencias emocionales. También, son más consciente sobre los efectos que su expresión emocional tiene sobre el entorno. Aunque por las características propias del momento, la adolescencia no es un periodo en el que se puede alcanzar una total y plena autorregulación, podemos trabajar actividades que les ayuden a interiorizar las bases de la misma:</a:t>
            </a:r>
          </a:p>
          <a:p>
            <a:pPr>
              <a:buFont typeface="Arial"/>
              <a:buChar char="•"/>
            </a:pPr>
            <a:r>
              <a:rPr lang="es-MX" dirty="0">
                <a:solidFill>
                  <a:srgbClr val="FFFF00"/>
                </a:solidFill>
              </a:rPr>
              <a:t>Darles </a:t>
            </a:r>
            <a:r>
              <a:rPr lang="es-MX" b="1" dirty="0">
                <a:solidFill>
                  <a:srgbClr val="FFFF00"/>
                </a:solidFill>
              </a:rPr>
              <a:t>herramientas para la regulación</a:t>
            </a:r>
            <a:r>
              <a:rPr lang="es-MX" dirty="0">
                <a:solidFill>
                  <a:srgbClr val="FFFF00"/>
                </a:solidFill>
              </a:rPr>
              <a:t>, como pueden ser: enseñarles estrategias de dialogo interno y/o técnicas de relajación.</a:t>
            </a:r>
          </a:p>
          <a:p>
            <a:pPr>
              <a:buFont typeface="Arial"/>
              <a:buChar char="•"/>
            </a:pPr>
            <a:r>
              <a:rPr lang="es-MX" dirty="0">
                <a:solidFill>
                  <a:srgbClr val="FFFF00"/>
                </a:solidFill>
              </a:rPr>
              <a:t>Actividades orientadas a </a:t>
            </a:r>
            <a:r>
              <a:rPr lang="es-MX" b="1" dirty="0">
                <a:solidFill>
                  <a:srgbClr val="FFFF00"/>
                </a:solidFill>
              </a:rPr>
              <a:t>fomentar el pensamiento positivo</a:t>
            </a:r>
            <a:r>
              <a:rPr lang="es-MX" dirty="0">
                <a:solidFill>
                  <a:srgbClr val="FFFF00"/>
                </a:solidFill>
              </a:rPr>
              <a:t>, evitando analizar la realidad desde el sesgo negativo, salvando generar emociones desagradables.</a:t>
            </a:r>
          </a:p>
          <a:p>
            <a:endParaRPr lang="es-MX" dirty="0">
              <a:solidFill>
                <a:srgbClr val="FFFF00"/>
              </a:solidFill>
            </a:endParaRPr>
          </a:p>
        </p:txBody>
      </p:sp>
    </p:spTree>
    <p:extLst>
      <p:ext uri="{BB962C8B-B14F-4D97-AF65-F5344CB8AC3E}">
        <p14:creationId xmlns:p14="http://schemas.microsoft.com/office/powerpoint/2010/main" val="15820823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S" dirty="0" smtClean="0">
                <a:solidFill>
                  <a:srgbClr val="FFC000"/>
                </a:solidFill>
              </a:rPr>
              <a:t>INDICE </a:t>
            </a:r>
            <a:endParaRPr lang="es-MX" dirty="0"/>
          </a:p>
        </p:txBody>
      </p:sp>
      <p:sp>
        <p:nvSpPr>
          <p:cNvPr id="3" name="2 Marcador de contenido"/>
          <p:cNvSpPr>
            <a:spLocks noGrp="1"/>
          </p:cNvSpPr>
          <p:nvPr>
            <p:ph idx="1"/>
          </p:nvPr>
        </p:nvSpPr>
        <p:spPr/>
        <p:txBody>
          <a:bodyPr>
            <a:normAutofit/>
          </a:bodyPr>
          <a:lstStyle/>
          <a:p>
            <a:pPr marL="514350" indent="-514350">
              <a:buFont typeface="+mj-lt"/>
              <a:buAutoNum type="arabicPeriod"/>
            </a:pPr>
            <a:r>
              <a:rPr lang="es-MX" sz="2800" dirty="0" smtClean="0">
                <a:solidFill>
                  <a:srgbClr val="FFFF00"/>
                </a:solidFill>
              </a:rPr>
              <a:t>CONCEPTO DE EMOCIONES</a:t>
            </a:r>
          </a:p>
          <a:p>
            <a:pPr marL="914400" lvl="1" indent="-514350">
              <a:buFont typeface="+mj-lt"/>
              <a:buAutoNum type="alphaLcParenR"/>
            </a:pPr>
            <a:r>
              <a:rPr lang="es-MX" sz="2400" dirty="0" smtClean="0">
                <a:solidFill>
                  <a:srgbClr val="FFFF00"/>
                </a:solidFill>
              </a:rPr>
              <a:t>EMOCIONES UNIVERSALES</a:t>
            </a:r>
          </a:p>
          <a:p>
            <a:pPr marL="514350" indent="-514350">
              <a:buFont typeface="+mj-lt"/>
              <a:buAutoNum type="arabicPeriod"/>
            </a:pPr>
            <a:r>
              <a:rPr lang="es-MX" sz="2800" dirty="0" smtClean="0">
                <a:solidFill>
                  <a:srgbClr val="FFFF00"/>
                </a:solidFill>
              </a:rPr>
              <a:t>¿QUÉ ES AUTORREGULACIÓN EMOCIONAL? </a:t>
            </a:r>
          </a:p>
          <a:p>
            <a:pPr marL="514350" indent="-514350">
              <a:buFont typeface="+mj-lt"/>
              <a:buAutoNum type="arabicPeriod"/>
            </a:pPr>
            <a:r>
              <a:rPr lang="es-MX" sz="2800" dirty="0" smtClean="0">
                <a:solidFill>
                  <a:srgbClr val="FFFF00"/>
                </a:solidFill>
              </a:rPr>
              <a:t>REACCIONES ANTE MIS SENTIMIENTOS</a:t>
            </a:r>
          </a:p>
          <a:p>
            <a:pPr marL="514350" indent="-514350">
              <a:buFont typeface="+mj-lt"/>
              <a:buAutoNum type="arabicPeriod"/>
            </a:pPr>
            <a:r>
              <a:rPr lang="es-MX" sz="2800" dirty="0" smtClean="0">
                <a:solidFill>
                  <a:srgbClr val="FFFF00"/>
                </a:solidFill>
              </a:rPr>
              <a:t>PROPÓSITOS DE LA ASERTIVIDAD</a:t>
            </a:r>
          </a:p>
          <a:p>
            <a:pPr marL="514350" indent="-514350">
              <a:buFont typeface="+mj-lt"/>
              <a:buAutoNum type="arabicPeriod"/>
            </a:pPr>
            <a:r>
              <a:rPr lang="es-MX" sz="2800" dirty="0" smtClean="0">
                <a:solidFill>
                  <a:srgbClr val="FFFF00"/>
                </a:solidFill>
              </a:rPr>
              <a:t>ESTRATEGIAS DE AUTORREGULACIÓN EMOCIONAL </a:t>
            </a:r>
          </a:p>
          <a:p>
            <a:pPr marL="514350" indent="-514350">
              <a:buFont typeface="+mj-lt"/>
              <a:buAutoNum type="arabicPeriod"/>
            </a:pPr>
            <a:r>
              <a:rPr lang="es-MX" sz="2800" dirty="0" smtClean="0">
                <a:solidFill>
                  <a:srgbClr val="FFFF00"/>
                </a:solidFill>
              </a:rPr>
              <a:t>REFLEXIONES DEL TEMA </a:t>
            </a:r>
          </a:p>
          <a:p>
            <a:pPr marL="514350" indent="-514350">
              <a:buFont typeface="+mj-lt"/>
              <a:buAutoNum type="arabicPeriod"/>
            </a:pPr>
            <a:endParaRPr lang="es-MX" sz="2800" dirty="0" smtClean="0">
              <a:solidFill>
                <a:srgbClr val="FFFF00"/>
              </a:solidFill>
            </a:endParaRPr>
          </a:p>
          <a:p>
            <a:pPr marL="514350" indent="-514350">
              <a:buFont typeface="+mj-lt"/>
              <a:buAutoNum type="arabicPeriod"/>
            </a:pPr>
            <a:endParaRPr lang="es-MX" sz="2800" dirty="0">
              <a:solidFill>
                <a:srgbClr val="FFFF00"/>
              </a:solidFill>
            </a:endParaRPr>
          </a:p>
        </p:txBody>
      </p:sp>
    </p:spTree>
    <p:extLst>
      <p:ext uri="{BB962C8B-B14F-4D97-AF65-F5344CB8AC3E}">
        <p14:creationId xmlns:p14="http://schemas.microsoft.com/office/powerpoint/2010/main" val="40806794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026" name="Picture 2" descr="http://www.elmundodelsuperdotado.com/Imagenes/regulacion%20emocional.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58" y="3095140"/>
            <a:ext cx="561975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8718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333375"/>
            <a:ext cx="8229600" cy="935038"/>
          </a:xfrm>
        </p:spPr>
        <p:txBody>
          <a:bodyPr/>
          <a:lstStyle/>
          <a:p>
            <a:r>
              <a:rPr lang="es-ES" smtClean="0">
                <a:solidFill>
                  <a:srgbClr val="FFFF00"/>
                </a:solidFill>
              </a:rPr>
              <a:t>QUÉ ES LA ASERTIVIDAD? </a:t>
            </a:r>
          </a:p>
        </p:txBody>
      </p:sp>
      <p:sp>
        <p:nvSpPr>
          <p:cNvPr id="14339" name="3 Marcador de contenido"/>
          <p:cNvSpPr>
            <a:spLocks noGrp="1"/>
          </p:cNvSpPr>
          <p:nvPr>
            <p:ph sz="half" idx="1"/>
          </p:nvPr>
        </p:nvSpPr>
        <p:spPr>
          <a:xfrm>
            <a:off x="250825" y="1484313"/>
            <a:ext cx="4608513" cy="4870450"/>
          </a:xfrm>
        </p:spPr>
        <p:txBody>
          <a:bodyPr/>
          <a:lstStyle/>
          <a:p>
            <a:pPr algn="just"/>
            <a:r>
              <a:rPr lang="es-ES" smtClean="0">
                <a:solidFill>
                  <a:srgbClr val="FFFF00"/>
                </a:solidFill>
              </a:rPr>
              <a:t>Es una habilidad social que expresa lo que la persona siente, piensa, percibe; pero respetándose y respetando a los demás</a:t>
            </a:r>
          </a:p>
        </p:txBody>
      </p:sp>
      <p:sp>
        <p:nvSpPr>
          <p:cNvPr id="14340" name="4 Marcador de contenido"/>
          <p:cNvSpPr>
            <a:spLocks noGrp="1"/>
          </p:cNvSpPr>
          <p:nvPr>
            <p:ph sz="half" idx="2"/>
          </p:nvPr>
        </p:nvSpPr>
        <p:spPr>
          <a:xfrm>
            <a:off x="4932363" y="1920875"/>
            <a:ext cx="3754437" cy="4433888"/>
          </a:xfrm>
        </p:spPr>
        <p:txBody>
          <a:bodyPr/>
          <a:lstStyle/>
          <a:p>
            <a:endParaRPr lang="es-MX" smtClean="0"/>
          </a:p>
        </p:txBody>
      </p:sp>
    </p:spTree>
    <p:extLst>
      <p:ext uri="{BB962C8B-B14F-4D97-AF65-F5344CB8AC3E}">
        <p14:creationId xmlns:p14="http://schemas.microsoft.com/office/powerpoint/2010/main" val="3311604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457200" y="620713"/>
            <a:ext cx="8229600" cy="5703887"/>
          </a:xfrm>
        </p:spPr>
        <p:txBody>
          <a:bodyPr>
            <a:normAutofit lnSpcReduction="10000"/>
          </a:bodyPr>
          <a:lstStyle/>
          <a:p>
            <a:pPr algn="ctr">
              <a:buFont typeface="Wingdings 2" pitchFamily="18" charset="2"/>
              <a:buNone/>
            </a:pPr>
            <a:r>
              <a:rPr lang="es-ES" smtClean="0">
                <a:solidFill>
                  <a:srgbClr val="FFFF00"/>
                </a:solidFill>
              </a:rPr>
              <a:t>LA CONDUCTA ASERTIVA SE APRENDE. </a:t>
            </a:r>
          </a:p>
          <a:p>
            <a:endParaRPr lang="es-ES" smtClean="0">
              <a:solidFill>
                <a:srgbClr val="FFFF00"/>
              </a:solidFill>
            </a:endParaRPr>
          </a:p>
          <a:p>
            <a:pPr>
              <a:buFont typeface="Wingdings 2" pitchFamily="18" charset="2"/>
              <a:buNone/>
            </a:pPr>
            <a:r>
              <a:rPr lang="es-ES" sz="2800" smtClean="0">
                <a:solidFill>
                  <a:srgbClr val="FFFF00"/>
                </a:solidFill>
              </a:rPr>
              <a:t>Para tener un entrenamiento asertivo , se debe tener un método estructurado con 3 fases: </a:t>
            </a:r>
          </a:p>
          <a:p>
            <a:endParaRPr lang="es-ES" smtClean="0">
              <a:solidFill>
                <a:srgbClr val="FFFF00"/>
              </a:solidFill>
            </a:endParaRPr>
          </a:p>
          <a:p>
            <a:pPr lvl="1"/>
            <a:r>
              <a:rPr lang="es-ES" sz="2800" smtClean="0">
                <a:solidFill>
                  <a:srgbClr val="FFFF00"/>
                </a:solidFill>
              </a:rPr>
              <a:t>Aprender a distinguir las conductas asertivas y diferenciarlas de las no asertivas</a:t>
            </a:r>
          </a:p>
          <a:p>
            <a:pPr lvl="1"/>
            <a:r>
              <a:rPr lang="es-ES" sz="2800" smtClean="0">
                <a:solidFill>
                  <a:srgbClr val="FFFF00"/>
                </a:solidFill>
              </a:rPr>
              <a:t>Tomar conciencia de que la conducta asertiva es la más adecuada para tener una buena relación interpersonal. </a:t>
            </a:r>
          </a:p>
          <a:p>
            <a:pPr lvl="1"/>
            <a:r>
              <a:rPr lang="es-ES" sz="2800" smtClean="0">
                <a:solidFill>
                  <a:srgbClr val="FFFF00"/>
                </a:solidFill>
              </a:rPr>
              <a:t>Practicar técnicas para poner en práctica las conductas asertivas</a:t>
            </a:r>
          </a:p>
        </p:txBody>
      </p:sp>
    </p:spTree>
    <p:extLst>
      <p:ext uri="{BB962C8B-B14F-4D97-AF65-F5344CB8AC3E}">
        <p14:creationId xmlns:p14="http://schemas.microsoft.com/office/powerpoint/2010/main" val="9726825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38819778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extLst>
      <p:ext uri="{BB962C8B-B14F-4D97-AF65-F5344CB8AC3E}">
        <p14:creationId xmlns:p14="http://schemas.microsoft.com/office/powerpoint/2010/main" val="2587627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g.cdn.ecn.cl/coaching/files/2014/05/feliz.jpg">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8050" b="99690" l="3387" r="98548"/>
                    </a14:imgEffect>
                  </a14:imgLayer>
                </a14:imgProps>
              </a:ext>
              <a:ext uri="{28A0092B-C50C-407E-A947-70E740481C1C}">
                <a14:useLocalDpi xmlns:a14="http://schemas.microsoft.com/office/drawing/2010/main" val="0"/>
              </a:ext>
            </a:extLst>
          </a:blip>
          <a:srcRect/>
          <a:stretch>
            <a:fillRect/>
          </a:stretch>
        </p:blipFill>
        <p:spPr bwMode="auto">
          <a:xfrm>
            <a:off x="3491880" y="3781425"/>
            <a:ext cx="5905500" cy="3076575"/>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p:txBody>
          <a:bodyPr>
            <a:normAutofit/>
          </a:bodyPr>
          <a:lstStyle/>
          <a:p>
            <a:pPr marL="0" indent="0" algn="just" hangingPunct="0">
              <a:spcAft>
                <a:spcPts val="0"/>
              </a:spcAft>
              <a:buNone/>
            </a:pPr>
            <a:r>
              <a:rPr lang="es-ES_tradnl" dirty="0">
                <a:solidFill>
                  <a:srgbClr val="FFFF00"/>
                </a:solidFill>
                <a:latin typeface="Arial" pitchFamily="34" charset="0"/>
                <a:ea typeface="Times New Roman"/>
                <a:cs typeface="Arial" pitchFamily="34" charset="0"/>
              </a:rPr>
              <a:t>E</a:t>
            </a:r>
            <a:r>
              <a:rPr lang="es-ES_tradnl" dirty="0" smtClean="0">
                <a:solidFill>
                  <a:srgbClr val="FFFF00"/>
                </a:solidFill>
                <a:latin typeface="Arial" pitchFamily="34" charset="0"/>
                <a:ea typeface="Times New Roman"/>
                <a:cs typeface="Arial" pitchFamily="34" charset="0"/>
              </a:rPr>
              <a:t>stados </a:t>
            </a:r>
            <a:r>
              <a:rPr lang="es-ES_tradnl" dirty="0">
                <a:solidFill>
                  <a:srgbClr val="FFFF00"/>
                </a:solidFill>
                <a:latin typeface="Arial" pitchFamily="34" charset="0"/>
                <a:ea typeface="Times New Roman"/>
                <a:cs typeface="Arial" pitchFamily="34" charset="0"/>
              </a:rPr>
              <a:t>internos </a:t>
            </a:r>
            <a:r>
              <a:rPr lang="es-ES_tradnl" dirty="0" smtClean="0">
                <a:solidFill>
                  <a:srgbClr val="FFFF00"/>
                </a:solidFill>
                <a:latin typeface="Arial" pitchFamily="34" charset="0"/>
                <a:ea typeface="Times New Roman"/>
                <a:cs typeface="Arial" pitchFamily="34" charset="0"/>
              </a:rPr>
              <a:t>caracterizados por </a:t>
            </a:r>
            <a:r>
              <a:rPr lang="es-ES_tradnl" dirty="0">
                <a:solidFill>
                  <a:srgbClr val="FFFF00"/>
                </a:solidFill>
                <a:latin typeface="Arial" pitchFamily="34" charset="0"/>
                <a:ea typeface="Times New Roman"/>
                <a:cs typeface="Arial" pitchFamily="34" charset="0"/>
              </a:rPr>
              <a:t>pensamientos, sensaciones, reacciones fisiológicas y conducta expresiva. Surgen de modo repentino y parecen difícil de controlar</a:t>
            </a:r>
            <a:r>
              <a:rPr lang="es-ES_tradnl" dirty="0" smtClean="0">
                <a:solidFill>
                  <a:srgbClr val="FFFF00"/>
                </a:solidFill>
                <a:latin typeface="Arial" pitchFamily="34" charset="0"/>
                <a:ea typeface="Times New Roman"/>
                <a:cs typeface="Arial" pitchFamily="34" charset="0"/>
              </a:rPr>
              <a:t>.</a:t>
            </a:r>
            <a:endParaRPr lang="es-MX" sz="2400" dirty="0">
              <a:solidFill>
                <a:srgbClr val="FFFF00"/>
              </a:solidFill>
              <a:latin typeface="Arial" pitchFamily="34" charset="0"/>
              <a:ea typeface="Times New Roman"/>
              <a:cs typeface="Arial" pitchFamily="34" charset="0"/>
            </a:endParaRPr>
          </a:p>
        </p:txBody>
      </p:sp>
      <p:sp>
        <p:nvSpPr>
          <p:cNvPr id="4" name="3 Rectángulo redondeado"/>
          <p:cNvSpPr/>
          <p:nvPr/>
        </p:nvSpPr>
        <p:spPr>
          <a:xfrm>
            <a:off x="467544" y="440668"/>
            <a:ext cx="6048672" cy="792088"/>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MX" sz="3600" b="1" i="0" u="none" strike="noStrike" kern="0" cap="none" spc="0" normalizeH="0" baseline="0" noProof="0" dirty="0" smtClean="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rPr>
              <a:t>1. CONCEPTO DE EMOCIONES </a:t>
            </a:r>
            <a:endParaRPr kumimoji="0" lang="es-MX" sz="3600" b="1" i="0" u="none" strike="noStrike" kern="0" cap="none" spc="0" normalizeH="0" baseline="0" noProof="0" dirty="0">
              <a:ln>
                <a:noFill/>
              </a:ln>
              <a:solidFill>
                <a:srgbClr val="FFFF00"/>
              </a:solidFill>
              <a:effectLst>
                <a:glow rad="139700">
                  <a:srgbClr val="4BACC6">
                    <a:satMod val="175000"/>
                    <a:alpha val="40000"/>
                  </a:srgbClr>
                </a:glow>
                <a:outerShdw blurRad="38100" dist="38100" dir="2700000" algn="tl">
                  <a:srgbClr val="000000">
                    <a:alpha val="43137"/>
                  </a:srgbClr>
                </a:outerShdw>
              </a:effectLst>
              <a:uLnTx/>
              <a:uFillTx/>
              <a:latin typeface="Calibri"/>
              <a:ea typeface="+mn-ea"/>
              <a:cs typeface="+mn-cs"/>
            </a:endParaRPr>
          </a:p>
        </p:txBody>
      </p:sp>
      <p:sp>
        <p:nvSpPr>
          <p:cNvPr id="6" name="5 Rectángulo"/>
          <p:cNvSpPr/>
          <p:nvPr/>
        </p:nvSpPr>
        <p:spPr>
          <a:xfrm>
            <a:off x="0" y="6309320"/>
            <a:ext cx="4788024"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err="1" smtClean="0"/>
              <a:t>Davidoff</a:t>
            </a:r>
            <a:r>
              <a:rPr lang="es-MX" sz="1200" dirty="0" smtClean="0"/>
              <a:t>, L. (1998). Introducción a la psicología. McGraw Hill, México.  </a:t>
            </a:r>
            <a:endParaRPr lang="es-MX" sz="1200" dirty="0"/>
          </a:p>
        </p:txBody>
      </p:sp>
      <p:pic>
        <p:nvPicPr>
          <p:cNvPr id="1032" name="Picture 8" descr="http://img.desmotivaciones.es/201110/zzzzzzzzzzzzzzzzzzzzzzzzzz_1.jpg">
            <a:hlinkClick r:id="rId5"/>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746" t="6577" r="6302" b="18555"/>
          <a:stretch/>
        </p:blipFill>
        <p:spPr bwMode="auto">
          <a:xfrm>
            <a:off x="971600" y="4222352"/>
            <a:ext cx="2520280" cy="208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237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13 Conector recto"/>
          <p:cNvCxnSpPr/>
          <p:nvPr/>
        </p:nvCxnSpPr>
        <p:spPr>
          <a:xfrm flipV="1">
            <a:off x="5652120" y="1988840"/>
            <a:ext cx="1512168" cy="792088"/>
          </a:xfrm>
          <a:prstGeom prst="line">
            <a:avLst/>
          </a:prstGeom>
        </p:spPr>
        <p:style>
          <a:lnRef idx="2">
            <a:schemeClr val="accent6"/>
          </a:lnRef>
          <a:fillRef idx="0">
            <a:schemeClr val="accent6"/>
          </a:fillRef>
          <a:effectRef idx="1">
            <a:schemeClr val="accent6"/>
          </a:effectRef>
          <a:fontRef idx="minor">
            <a:schemeClr val="tx1"/>
          </a:fontRef>
        </p:style>
      </p:cxnSp>
      <p:cxnSp>
        <p:nvCxnSpPr>
          <p:cNvPr id="12" name="11 Conector recto"/>
          <p:cNvCxnSpPr/>
          <p:nvPr/>
        </p:nvCxnSpPr>
        <p:spPr>
          <a:xfrm>
            <a:off x="5508104" y="4204311"/>
            <a:ext cx="1656184" cy="592841"/>
          </a:xfrm>
          <a:prstGeom prst="line">
            <a:avLst/>
          </a:prstGeom>
        </p:spPr>
        <p:style>
          <a:lnRef idx="2">
            <a:schemeClr val="accent6"/>
          </a:lnRef>
          <a:fillRef idx="0">
            <a:schemeClr val="accent6"/>
          </a:fillRef>
          <a:effectRef idx="1">
            <a:schemeClr val="accent6"/>
          </a:effectRef>
          <a:fontRef idx="minor">
            <a:schemeClr val="tx1"/>
          </a:fontRef>
        </p:style>
      </p:cxnSp>
      <p:cxnSp>
        <p:nvCxnSpPr>
          <p:cNvPr id="10" name="9 Conector recto"/>
          <p:cNvCxnSpPr/>
          <p:nvPr/>
        </p:nvCxnSpPr>
        <p:spPr>
          <a:xfrm flipH="1">
            <a:off x="2051720" y="3971512"/>
            <a:ext cx="1728192" cy="465599"/>
          </a:xfrm>
          <a:prstGeom prst="line">
            <a:avLst/>
          </a:prstGeom>
        </p:spPr>
        <p:style>
          <a:lnRef idx="2">
            <a:schemeClr val="accent6"/>
          </a:lnRef>
          <a:fillRef idx="0">
            <a:schemeClr val="accent6"/>
          </a:fillRef>
          <a:effectRef idx="1">
            <a:schemeClr val="accent6"/>
          </a:effectRef>
          <a:fontRef idx="minor">
            <a:schemeClr val="tx1"/>
          </a:fontRef>
        </p:style>
      </p:cxnSp>
      <p:cxnSp>
        <p:nvCxnSpPr>
          <p:cNvPr id="3" name="2 Conector recto"/>
          <p:cNvCxnSpPr/>
          <p:nvPr/>
        </p:nvCxnSpPr>
        <p:spPr>
          <a:xfrm flipV="1">
            <a:off x="2699792" y="4437111"/>
            <a:ext cx="1080120" cy="1008113"/>
          </a:xfrm>
          <a:prstGeom prst="line">
            <a:avLst/>
          </a:prstGeom>
        </p:spPr>
        <p:style>
          <a:lnRef idx="2">
            <a:schemeClr val="accent6"/>
          </a:lnRef>
          <a:fillRef idx="0">
            <a:schemeClr val="accent6"/>
          </a:fillRef>
          <a:effectRef idx="1">
            <a:schemeClr val="accent6"/>
          </a:effectRef>
          <a:fontRef idx="minor">
            <a:schemeClr val="tx1"/>
          </a:fontRef>
        </p:style>
      </p:cxnSp>
      <p:graphicFrame>
        <p:nvGraphicFramePr>
          <p:cNvPr id="4" name="3 Diagrama"/>
          <p:cNvGraphicFramePr/>
          <p:nvPr>
            <p:extLst>
              <p:ext uri="{D42A27DB-BD31-4B8C-83A1-F6EECF244321}">
                <p14:modId xmlns:p14="http://schemas.microsoft.com/office/powerpoint/2010/main" val="3503164440"/>
              </p:ext>
            </p:extLst>
          </p:nvPr>
        </p:nvGraphicFramePr>
        <p:xfrm>
          <a:off x="36512"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redondeado"/>
          <p:cNvSpPr/>
          <p:nvPr/>
        </p:nvSpPr>
        <p:spPr>
          <a:xfrm>
            <a:off x="6836180" y="4437112"/>
            <a:ext cx="1584176" cy="90255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3200" dirty="0" smtClean="0"/>
              <a:t>Interés </a:t>
            </a:r>
            <a:endParaRPr lang="es-MX" sz="3200" dirty="0"/>
          </a:p>
        </p:txBody>
      </p:sp>
      <p:sp>
        <p:nvSpPr>
          <p:cNvPr id="6" name="5 Rectángulo redondeado"/>
          <p:cNvSpPr/>
          <p:nvPr/>
        </p:nvSpPr>
        <p:spPr>
          <a:xfrm>
            <a:off x="539552" y="3971512"/>
            <a:ext cx="1800200" cy="931199"/>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MX" sz="2800" dirty="0" smtClean="0"/>
              <a:t>Vergüenza </a:t>
            </a:r>
            <a:endParaRPr lang="es-MX" sz="2800" dirty="0"/>
          </a:p>
        </p:txBody>
      </p:sp>
      <p:sp>
        <p:nvSpPr>
          <p:cNvPr id="7" name="6 Rectángulo redondeado"/>
          <p:cNvSpPr/>
          <p:nvPr/>
        </p:nvSpPr>
        <p:spPr>
          <a:xfrm>
            <a:off x="6948264" y="1268760"/>
            <a:ext cx="1584176" cy="86409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400" dirty="0" smtClean="0"/>
              <a:t>Desprecio  </a:t>
            </a:r>
            <a:endParaRPr lang="es-MX" sz="2400" dirty="0"/>
          </a:p>
        </p:txBody>
      </p:sp>
      <p:sp>
        <p:nvSpPr>
          <p:cNvPr id="8" name="7 Rectángulo redondeado"/>
          <p:cNvSpPr/>
          <p:nvPr/>
        </p:nvSpPr>
        <p:spPr>
          <a:xfrm>
            <a:off x="1259632" y="5348259"/>
            <a:ext cx="1584176" cy="936104"/>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s-MX" sz="3600" dirty="0" smtClean="0"/>
              <a:t>Culpa  </a:t>
            </a:r>
            <a:endParaRPr lang="es-MX" sz="3600" dirty="0"/>
          </a:p>
        </p:txBody>
      </p:sp>
      <p:sp>
        <p:nvSpPr>
          <p:cNvPr id="15" name="14 Rectángulo"/>
          <p:cNvSpPr/>
          <p:nvPr/>
        </p:nvSpPr>
        <p:spPr>
          <a:xfrm>
            <a:off x="-56108" y="6423372"/>
            <a:ext cx="4788024"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err="1" smtClean="0"/>
              <a:t>Davidoff</a:t>
            </a:r>
            <a:r>
              <a:rPr lang="es-MX" sz="1200" dirty="0" smtClean="0"/>
              <a:t>, L. (1998). Introducción a la psicología. McGraw Hill, México.  </a:t>
            </a:r>
            <a:endParaRPr lang="es-MX" sz="1200" dirty="0"/>
          </a:p>
        </p:txBody>
      </p:sp>
    </p:spTree>
    <p:extLst>
      <p:ext uri="{BB962C8B-B14F-4D97-AF65-F5344CB8AC3E}">
        <p14:creationId xmlns:p14="http://schemas.microsoft.com/office/powerpoint/2010/main" val="3564628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a:bodyPr>
          <a:lstStyle/>
          <a:p>
            <a:pPr marL="0" indent="0" algn="just">
              <a:buNone/>
            </a:pPr>
            <a:r>
              <a:rPr lang="es-MX" dirty="0" smtClean="0">
                <a:solidFill>
                  <a:srgbClr val="FFFF00"/>
                </a:solidFill>
                <a:latin typeface="Arial"/>
              </a:rPr>
              <a:t>El desarrollo </a:t>
            </a:r>
            <a:r>
              <a:rPr lang="es-MX" dirty="0">
                <a:solidFill>
                  <a:srgbClr val="FFFF00"/>
                </a:solidFill>
                <a:latin typeface="Arial"/>
              </a:rPr>
              <a:t>emocional juega un papel </a:t>
            </a:r>
            <a:r>
              <a:rPr lang="es-MX" dirty="0" smtClean="0">
                <a:solidFill>
                  <a:srgbClr val="FFFF00"/>
                </a:solidFill>
                <a:latin typeface="Arial"/>
              </a:rPr>
              <a:t>clave en las conductas del adolescente en el ámbito familiar, académico</a:t>
            </a:r>
            <a:r>
              <a:rPr lang="es-MX" dirty="0">
                <a:solidFill>
                  <a:srgbClr val="FFFF00"/>
                </a:solidFill>
                <a:latin typeface="Arial"/>
              </a:rPr>
              <a:t> </a:t>
            </a:r>
            <a:r>
              <a:rPr lang="es-MX" dirty="0" smtClean="0">
                <a:solidFill>
                  <a:srgbClr val="FFFF00"/>
                </a:solidFill>
                <a:latin typeface="Arial"/>
              </a:rPr>
              <a:t>y social; por lo que es básico en su proceso de adaptación. </a:t>
            </a:r>
            <a:endParaRPr lang="es-MX" dirty="0">
              <a:solidFill>
                <a:srgbClr val="FFFF00"/>
              </a:solidFill>
            </a:endParaRPr>
          </a:p>
        </p:txBody>
      </p:sp>
      <p:sp>
        <p:nvSpPr>
          <p:cNvPr id="4" name="3 Rectángulo"/>
          <p:cNvSpPr/>
          <p:nvPr/>
        </p:nvSpPr>
        <p:spPr>
          <a:xfrm>
            <a:off x="20216" y="5980836"/>
            <a:ext cx="8964488" cy="461665"/>
          </a:xfrm>
          <a:prstGeom prst="rect">
            <a:avLst/>
          </a:prstGeom>
        </p:spPr>
        <p:txBody>
          <a:bodyPr wrap="square">
            <a:spAutoFit/>
          </a:bodyPr>
          <a:lstStyle/>
          <a:p>
            <a:r>
              <a:rPr lang="es-MX" sz="1200" dirty="0" smtClean="0">
                <a:solidFill>
                  <a:srgbClr val="FFFF00"/>
                </a:solidFill>
                <a:latin typeface="Arial"/>
              </a:rPr>
              <a:t>Marcelo Rodríguez, Lucas y col. (s/f). Satisfacción </a:t>
            </a:r>
            <a:r>
              <a:rPr lang="es-MX" sz="1200" dirty="0">
                <a:solidFill>
                  <a:srgbClr val="FFFF00"/>
                </a:solidFill>
                <a:latin typeface="Arial"/>
              </a:rPr>
              <a:t>de sí mismo, autorregulación emocional y </a:t>
            </a:r>
            <a:r>
              <a:rPr lang="es-MX" sz="1200" dirty="0" err="1">
                <a:solidFill>
                  <a:srgbClr val="FFFF00"/>
                </a:solidFill>
                <a:latin typeface="Arial"/>
              </a:rPr>
              <a:t>prosocialidad</a:t>
            </a:r>
            <a:r>
              <a:rPr lang="es-MX" sz="1200" dirty="0">
                <a:solidFill>
                  <a:srgbClr val="FFFF00"/>
                </a:solidFill>
                <a:latin typeface="Arial"/>
              </a:rPr>
              <a:t> en </a:t>
            </a:r>
            <a:r>
              <a:rPr lang="es-MX" sz="1200" dirty="0" smtClean="0">
                <a:solidFill>
                  <a:srgbClr val="FFFF00"/>
                </a:solidFill>
                <a:latin typeface="Arial"/>
              </a:rPr>
              <a:t>adolescentes. Reunión Nacional de Investigadores en juventudes de Argentina. Tesis de Licenciatura. </a:t>
            </a:r>
            <a:endParaRPr lang="es-MX" sz="1200" dirty="0">
              <a:solidFill>
                <a:srgbClr val="FFFF00"/>
              </a:solidFill>
            </a:endParaRPr>
          </a:p>
        </p:txBody>
      </p:sp>
      <p:pic>
        <p:nvPicPr>
          <p:cNvPr id="2050" name="Picture 2" descr="http://www.mandarsaludos.com/wp-content/uploads/2012/02/424413_10150585030204189_761109188_8833856_1948924443_n.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488" t="6954" r="6238" b="22219"/>
          <a:stretch/>
        </p:blipFill>
        <p:spPr bwMode="auto">
          <a:xfrm>
            <a:off x="971600" y="2991002"/>
            <a:ext cx="3456384" cy="2742254"/>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6434" y="2791236"/>
            <a:ext cx="3453958" cy="3086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3689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dirty="0" smtClean="0">
                <a:solidFill>
                  <a:srgbClr val="FFFF00"/>
                </a:solidFill>
                <a:latin typeface="Arial" pitchFamily="34" charset="0"/>
                <a:cs typeface="Arial" pitchFamily="34" charset="0"/>
              </a:rPr>
              <a:t>Nuestras conductas no pueden estar basadas en nuestras emociones, por lo que debe existir una autorregulación de éstas. </a:t>
            </a:r>
            <a:endParaRPr lang="es-MX" dirty="0">
              <a:solidFill>
                <a:srgbClr val="FFFF00"/>
              </a:solidFill>
              <a:latin typeface="Arial" pitchFamily="34" charset="0"/>
              <a:cs typeface="Arial" pitchFamily="34" charset="0"/>
            </a:endParaRPr>
          </a:p>
        </p:txBody>
      </p:sp>
      <p:sp>
        <p:nvSpPr>
          <p:cNvPr id="2" name="AutoShape 2">
            <a:hlinkClick r:id="rId2"/>
          </p:cNvPr>
          <p:cNvSpPr>
            <a:spLocks noChangeAspect="1" noChangeArrowheads="1"/>
          </p:cNvSpPr>
          <p:nvPr/>
        </p:nvSpPr>
        <p:spPr bwMode="auto">
          <a:xfrm>
            <a:off x="53975" y="-1714500"/>
            <a:ext cx="5400675" cy="3581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615" y="2492896"/>
            <a:ext cx="3583356"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descr="http://1.bp.blogspot.com/-xkyJP90kzTs/UOXkq46MrkI/AAAAAAAAIMI/NFS5XWYmHBw/s1600/celular-enojado-ringtones-insulto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971" y="2276872"/>
            <a:ext cx="2952328" cy="2217527"/>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p:cNvPicPr>
            <a:picLocks noChangeAspect="1" noChangeArrowheads="1"/>
          </p:cNvPicPr>
          <p:nvPr/>
        </p:nvPicPr>
        <p:blipFill rotWithShape="1">
          <a:blip r:embed="rId6">
            <a:extLst>
              <a:ext uri="{28A0092B-C50C-407E-A947-70E740481C1C}">
                <a14:useLocalDpi xmlns:a14="http://schemas.microsoft.com/office/drawing/2010/main" val="0"/>
              </a:ext>
            </a:extLst>
          </a:blip>
          <a:srcRect l="39887" r="15229"/>
          <a:stretch/>
        </p:blipFill>
        <p:spPr bwMode="auto">
          <a:xfrm>
            <a:off x="6444208" y="3578851"/>
            <a:ext cx="2281041" cy="258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descr="http://www.automotivacion.net/wp-content/uploads/2013/05/depresion.jpg">
            <a:hlinkClick r:id="rId7"/>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9145" r="13577"/>
          <a:stretch/>
        </p:blipFill>
        <p:spPr bwMode="auto">
          <a:xfrm>
            <a:off x="3923928" y="4316586"/>
            <a:ext cx="1899267" cy="2440359"/>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http://k21.kn3.net/taringa/1/5/7/7/1/1/41/leomjj345/3F3.jpg?1367">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5576" y="4574257"/>
            <a:ext cx="2504041" cy="1878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613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2154</TotalTime>
  <Words>2247</Words>
  <Application>Microsoft Office PowerPoint</Application>
  <PresentationFormat>Presentación en pantalla (4:3)</PresentationFormat>
  <Paragraphs>174</Paragraphs>
  <Slides>54</Slides>
  <Notes>0</Notes>
  <HiddenSlides>0</HiddenSlides>
  <MMClips>0</MMClips>
  <ScaleCrop>false</ScaleCrop>
  <HeadingPairs>
    <vt:vector size="4" baseType="variant">
      <vt:variant>
        <vt:lpstr>Tema</vt:lpstr>
      </vt:variant>
      <vt:variant>
        <vt:i4>3</vt:i4>
      </vt:variant>
      <vt:variant>
        <vt:lpstr>Títulos de diapositiva</vt:lpstr>
      </vt:variant>
      <vt:variant>
        <vt:i4>54</vt:i4>
      </vt:variant>
    </vt:vector>
  </HeadingPairs>
  <TitlesOfParts>
    <vt:vector size="57" baseType="lpstr">
      <vt:lpstr>Tema de Office</vt:lpstr>
      <vt:lpstr>3_Tema de Office</vt:lpstr>
      <vt:lpstr>1_Tema de Office</vt:lpstr>
      <vt:lpstr>Presentación de PowerPoint</vt:lpstr>
      <vt:lpstr>JUSTIFICACIÓN </vt:lpstr>
      <vt:lpstr>PROPÓSITO</vt:lpstr>
      <vt:lpstr>GUÍA PARA SU UTILIZACIÓN</vt:lpstr>
      <vt:lpstr>INDICE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ES LA ASERTIVIDAD? </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Windows User</dc:creator>
  <cp:lastModifiedBy>Windows User</cp:lastModifiedBy>
  <cp:revision>61</cp:revision>
  <dcterms:created xsi:type="dcterms:W3CDTF">2015-09-27T16:44:03Z</dcterms:created>
  <dcterms:modified xsi:type="dcterms:W3CDTF">2015-10-02T13:06:19Z</dcterms:modified>
</cp:coreProperties>
</file>